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84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30" r:id="rId13"/>
    <p:sldId id="331" r:id="rId14"/>
    <p:sldId id="326" r:id="rId15"/>
    <p:sldId id="327" r:id="rId16"/>
    <p:sldId id="328" r:id="rId17"/>
    <p:sldId id="329" r:id="rId18"/>
    <p:sldId id="332" r:id="rId19"/>
    <p:sldId id="318" r:id="rId20"/>
    <p:sldId id="268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0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93AB-F04B-45CF-80BF-6813541F5392}" type="datetimeFigureOut">
              <a:rPr lang="pt-BR" smtClean="0"/>
              <a:t>30/06/2015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FB393-2B90-4CA2-9152-7F6D64555E5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POEB - licenciaturas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segundo semestre de 2015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10: financiamento da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715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FUNDEF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corrigir a má distribuição de recursos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       Melhora do salário dos professores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      Controle pelo número de alunos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     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Valor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aluno ano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715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FUNDEF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Valor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aluno ano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pic>
        <p:nvPicPr>
          <p:cNvPr id="6" name="Imagem 5" descr="http://images.slideplayer.com.br/1/285811/slides/slide_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7786742" cy="54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715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FUNDEB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</a:rPr>
              <a:t>Validade 14 anos</a:t>
            </a:r>
          </a:p>
          <a:p>
            <a:r>
              <a:rPr lang="pt-BR" sz="2800" dirty="0" smtClean="0">
                <a:latin typeface="Arial" pitchFamily="34" charset="0"/>
              </a:rPr>
              <a:t>Alcance – educação Básica ( PEC 415 excluía a creche)</a:t>
            </a:r>
          </a:p>
          <a:p>
            <a:r>
              <a:rPr lang="pt-BR" sz="2800" dirty="0" smtClean="0">
                <a:latin typeface="Arial" pitchFamily="34" charset="0"/>
              </a:rPr>
              <a:t>Mantém os 27 fundos estaduais de natureza contábil</a:t>
            </a:r>
          </a:p>
          <a:p>
            <a:r>
              <a:rPr lang="pt-BR" sz="2800" dirty="0" smtClean="0">
                <a:latin typeface="Arial" pitchFamily="34" charset="0"/>
              </a:rPr>
              <a:t>Ampliação do atendimento – 35 milhões para 48 milhões</a:t>
            </a:r>
          </a:p>
          <a:p>
            <a:r>
              <a:rPr lang="pt-BR" sz="2800" dirty="0" smtClean="0">
                <a:latin typeface="Arial" pitchFamily="34" charset="0"/>
              </a:rPr>
              <a:t>Aumento da contribuição de estados e municípios de 15 para 20%</a:t>
            </a:r>
          </a:p>
          <a:p>
            <a:r>
              <a:rPr lang="pt-BR" sz="2800" dirty="0" smtClean="0">
                <a:latin typeface="Arial" pitchFamily="34" charset="0"/>
              </a:rPr>
              <a:t> Aumento da fonte de recursos: IPVA, ITR, Imposto sobre doações e transmissão de bens </a:t>
            </a:r>
          </a:p>
          <a:p>
            <a:r>
              <a:rPr lang="pt-BR" sz="2800" dirty="0" smtClean="0">
                <a:latin typeface="Arial" pitchFamily="34" charset="0"/>
              </a:rPr>
              <a:t>Implantação gradual – 3 anos – matrículas, impostos e transferências da união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715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FUNDEB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</a:rPr>
              <a:t>Aumento de gastos – 35 bilhões  para 55 bilhões (união passa de 313 milhões para 4,5 bilhões em 3 anos)</a:t>
            </a:r>
          </a:p>
          <a:p>
            <a:r>
              <a:rPr lang="pt-BR" sz="2800" dirty="0" smtClean="0">
                <a:latin typeface="Arial" pitchFamily="34" charset="0"/>
              </a:rPr>
              <a:t>60% gasto em pagamento de salários ( proposta de 80%)</a:t>
            </a:r>
          </a:p>
          <a:p>
            <a:r>
              <a:rPr lang="pt-BR" sz="2800" dirty="0" smtClean="0">
                <a:latin typeface="Arial" pitchFamily="34" charset="0"/>
              </a:rPr>
              <a:t>Valor mínimo separado por nível</a:t>
            </a:r>
          </a:p>
          <a:p>
            <a:r>
              <a:rPr lang="pt-BR" sz="2800" dirty="0" smtClean="0">
                <a:latin typeface="Arial" pitchFamily="34" charset="0"/>
              </a:rPr>
              <a:t>Salário educação para Educação Básica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715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FUNDEF para FUNDEB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pic>
        <p:nvPicPr>
          <p:cNvPr id="7" name="Imagem 6" descr="http://www.guiasjp.com/fotos_noticias/foto_1167330160.09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21537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428628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FUNDEF para FUNDEB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pic>
        <p:nvPicPr>
          <p:cNvPr id="6" name="Imagem 5" descr="http://images.slideplayer.com.br/6/1674317/slides/slide_1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928670"/>
            <a:ext cx="778674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428628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FUNDEB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pic>
        <p:nvPicPr>
          <p:cNvPr id="8" name="Imagem 7" descr="Resultado de imagem para valor aluno ano por estado fundeb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9"/>
            <a:ext cx="835824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428628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FNDE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pic>
        <p:nvPicPr>
          <p:cNvPr id="6" name="Imagem 5" descr="Resultado de imagem para salario educaçã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750099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428628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FNDE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Site FNDE – </a:t>
            </a:r>
            <a:r>
              <a:rPr lang="pt-BR" sz="4000" smtClean="0">
                <a:latin typeface="Arial" pitchFamily="34" charset="0"/>
                <a:cs typeface="Arial" pitchFamily="34" charset="0"/>
              </a:rPr>
              <a:t>programas financiados</a:t>
            </a: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</a:t>
            </a: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sistemas de avaliação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2214554"/>
            <a:ext cx="8777318" cy="386557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Retomar aula anterior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Recursos para educação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FUNDEF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FUNDEB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FNDE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Recursos para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VINCULAÇÃO – alíquota (mínima) a ser aplicada em educação</a:t>
            </a:r>
          </a:p>
          <a:p>
            <a:pPr>
              <a:buNone/>
            </a:pP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Art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212 CF</a:t>
            </a:r>
          </a:p>
          <a:p>
            <a:pPr>
              <a:buNone/>
            </a:pP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Art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69 LDB</a:t>
            </a:r>
          </a:p>
          <a:p>
            <a:pPr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União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nunca menos de 18%</a:t>
            </a:r>
          </a:p>
          <a:p>
            <a:pPr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Estados e Municípios – nunca menos de 25% 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Ou o que consta nas Constituições Estaduais (SP 30%)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Ou Leis Orgânicas dos Municípios (SP 31%)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serem gastos coma Manutenção e Desenvolvimento do Ensino (MDE)</a:t>
            </a:r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Recursos para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HISTÓRICO: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1934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– 10% união; 20% estados e municípios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1937 – ausente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1946 - 10% união; 20% estados e municípios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1967 – ausente – EC em 1969 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EC n. 24 – João Calmon 13% união; 25% estados e municípios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POR QUE VINCULAR?</a:t>
            </a:r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715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Recursos para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LDB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art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70,71,72 e 73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Correção das transferências (variação de valores, inflação) – manutenção de um valor real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DESPESAS COM MANUTENÇÃO E DESENVOLVIMENTO DO ENSINO</a:t>
            </a:r>
          </a:p>
          <a:p>
            <a:pPr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que posso gastar?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art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70  - LDB)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Remuneração e aperfeiçoamento</a:t>
            </a:r>
          </a:p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Aquisição, construção, conservação,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de equipamentos escolares</a:t>
            </a:r>
          </a:p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Manutenção de bens e serviços</a:t>
            </a:r>
          </a:p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Levantamentos estatísticos</a:t>
            </a:r>
          </a:p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Atividades meio (hospitais universitários)</a:t>
            </a:r>
          </a:p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Concessão de bolsas</a:t>
            </a:r>
          </a:p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Amortização de custeio</a:t>
            </a:r>
          </a:p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Material didático e transporte escolar</a:t>
            </a:r>
          </a:p>
          <a:p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715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Recursos para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 fontScale="85000" lnSpcReduction="20000"/>
          </a:bodyPr>
          <a:lstStyle/>
          <a:p>
            <a:r>
              <a:rPr lang="pt-BR" sz="2400" dirty="0" smtClean="0"/>
              <a:t> </a:t>
            </a:r>
          </a:p>
          <a:p>
            <a:pPr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No que não posso gastar?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art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71  - LDB)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Pesquisa não vinculada ao ensino;</a:t>
            </a:r>
          </a:p>
          <a:p>
            <a:pPr lvl="0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Subvenção de instituições desportivas, culturais e assistenciais</a:t>
            </a:r>
          </a:p>
          <a:p>
            <a:pPr lvl="0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Formação de quadros para a administração pública</a:t>
            </a:r>
          </a:p>
          <a:p>
            <a:pPr lvl="0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Programas de alimentação, assistência médica, psicológica e odontológica</a:t>
            </a:r>
          </a:p>
          <a:p>
            <a:pPr lvl="0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Obras, mesmo que beneficiem a escola</a:t>
            </a:r>
          </a:p>
          <a:p>
            <a:pPr lvl="0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Desvio de função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Polêmicas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Aposentadorias</a:t>
            </a:r>
          </a:p>
          <a:p>
            <a:pPr lvl="0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Hospitais universitários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715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FUNDEF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FUNDEF - Fundo de Manutenção e Desenvolvimento do Ensino Fundamental e de Valorização 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do Magistério – ESTADUAL –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01/01/1998 – validade 10 anos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Determina como gastar os 25 % que Estados e Municípios  obrigatoriamente  devem gastar com educação 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art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212 CF 88, modificado pela Emenda Constitucional n. 14, regulamentado pela lei 9.424/96 – criação do FUNDEF</a:t>
            </a:r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715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FUNDEF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71472" y="1142984"/>
            <a:ext cx="842012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1000100" y="1928802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142976" y="200024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FUNDEF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2285984" y="3286124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 flipH="1">
            <a:off x="1357290" y="4429132"/>
            <a:ext cx="214314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500166" y="464344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25% do total de impostos</a:t>
            </a:r>
            <a:endParaRPr lang="pt-BR" dirty="0"/>
          </a:p>
        </p:txBody>
      </p:sp>
      <p:sp>
        <p:nvSpPr>
          <p:cNvPr id="11" name="Seta para a direita 10"/>
          <p:cNvSpPr/>
          <p:nvPr/>
        </p:nvSpPr>
        <p:spPr>
          <a:xfrm>
            <a:off x="4143372" y="4857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000760" y="4643446"/>
            <a:ext cx="214314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357950" y="485776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60% com EF</a:t>
            </a:r>
          </a:p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15%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eta para cima 13"/>
          <p:cNvSpPr/>
          <p:nvPr/>
        </p:nvSpPr>
        <p:spPr>
          <a:xfrm>
            <a:off x="7000892" y="3214686"/>
            <a:ext cx="428628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Hexágono 14"/>
          <p:cNvSpPr/>
          <p:nvPr/>
        </p:nvSpPr>
        <p:spPr>
          <a:xfrm>
            <a:off x="6215074" y="1785926"/>
            <a:ext cx="1714512" cy="11430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6286512" y="1928802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60% com  salário da ativa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2342</TotalTime>
  <Words>360</Words>
  <Application>Microsoft Office PowerPoint</Application>
  <PresentationFormat>Apresentação na tela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Viagem</vt:lpstr>
      <vt:lpstr>POEB - licenciaturas Docente Amélia Artes segundo semestre de 2015 FEUSP  </vt:lpstr>
      <vt:lpstr>Organização da aula:</vt:lpstr>
      <vt:lpstr>AULA ANTERIOR</vt:lpstr>
      <vt:lpstr>Recursos para educação</vt:lpstr>
      <vt:lpstr>Recursos para educação</vt:lpstr>
      <vt:lpstr>Recursos para educação</vt:lpstr>
      <vt:lpstr>Recursos para educação</vt:lpstr>
      <vt:lpstr>FUNDEF</vt:lpstr>
      <vt:lpstr>FUNDEF</vt:lpstr>
      <vt:lpstr>FUNDEF</vt:lpstr>
      <vt:lpstr>FUNDEF</vt:lpstr>
      <vt:lpstr>FUNDEB</vt:lpstr>
      <vt:lpstr>FUNDEB</vt:lpstr>
      <vt:lpstr>FUNDEF para FUNDEB</vt:lpstr>
      <vt:lpstr>FUNDEF para FUNDEB</vt:lpstr>
      <vt:lpstr>FUNDEB</vt:lpstr>
      <vt:lpstr>FNDE</vt:lpstr>
      <vt:lpstr>FNDE</vt:lpstr>
      <vt:lpstr>Slide 19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Amelia</cp:lastModifiedBy>
  <cp:revision>100</cp:revision>
  <dcterms:created xsi:type="dcterms:W3CDTF">2015-01-27T17:50:53Z</dcterms:created>
  <dcterms:modified xsi:type="dcterms:W3CDTF">2015-07-01T13:38:03Z</dcterms:modified>
</cp:coreProperties>
</file>