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3" r:id="rId1"/>
  </p:sldMasterIdLst>
  <p:notesMasterIdLst>
    <p:notesMasterId r:id="rId80"/>
  </p:notesMasterIdLst>
  <p:handoutMasterIdLst>
    <p:handoutMasterId r:id="rId81"/>
  </p:handoutMasterIdLst>
  <p:sldIdLst>
    <p:sldId id="284" r:id="rId2"/>
    <p:sldId id="256" r:id="rId3"/>
    <p:sldId id="257" r:id="rId4"/>
    <p:sldId id="315" r:id="rId5"/>
    <p:sldId id="258" r:id="rId6"/>
    <p:sldId id="306" r:id="rId7"/>
    <p:sldId id="291" r:id="rId8"/>
    <p:sldId id="292" r:id="rId9"/>
    <p:sldId id="293" r:id="rId10"/>
    <p:sldId id="325" r:id="rId11"/>
    <p:sldId id="324" r:id="rId12"/>
    <p:sldId id="285" r:id="rId13"/>
    <p:sldId id="259" r:id="rId14"/>
    <p:sldId id="317" r:id="rId15"/>
    <p:sldId id="322" r:id="rId16"/>
    <p:sldId id="260" r:id="rId17"/>
    <p:sldId id="323" r:id="rId18"/>
    <p:sldId id="326" r:id="rId19"/>
    <p:sldId id="261" r:id="rId20"/>
    <p:sldId id="262" r:id="rId21"/>
    <p:sldId id="294" r:id="rId22"/>
    <p:sldId id="318" r:id="rId23"/>
    <p:sldId id="263" r:id="rId24"/>
    <p:sldId id="304" r:id="rId25"/>
    <p:sldId id="264" r:id="rId26"/>
    <p:sldId id="265" r:id="rId27"/>
    <p:sldId id="283" r:id="rId28"/>
    <p:sldId id="266" r:id="rId29"/>
    <p:sldId id="267" r:id="rId30"/>
    <p:sldId id="289" r:id="rId31"/>
    <p:sldId id="303" r:id="rId32"/>
    <p:sldId id="268" r:id="rId33"/>
    <p:sldId id="336" r:id="rId34"/>
    <p:sldId id="269" r:id="rId35"/>
    <p:sldId id="288" r:id="rId36"/>
    <p:sldId id="270" r:id="rId37"/>
    <p:sldId id="271" r:id="rId38"/>
    <p:sldId id="272" r:id="rId39"/>
    <p:sldId id="273" r:id="rId40"/>
    <p:sldId id="301" r:id="rId41"/>
    <p:sldId id="302" r:id="rId42"/>
    <p:sldId id="297" r:id="rId43"/>
    <p:sldId id="295" r:id="rId44"/>
    <p:sldId id="316" r:id="rId45"/>
    <p:sldId id="274" r:id="rId46"/>
    <p:sldId id="275" r:id="rId47"/>
    <p:sldId id="337" r:id="rId48"/>
    <p:sldId id="338" r:id="rId49"/>
    <p:sldId id="307" r:id="rId50"/>
    <p:sldId id="309" r:id="rId51"/>
    <p:sldId id="308" r:id="rId52"/>
    <p:sldId id="310" r:id="rId53"/>
    <p:sldId id="296" r:id="rId54"/>
    <p:sldId id="276" r:id="rId55"/>
    <p:sldId id="331" r:id="rId56"/>
    <p:sldId id="321" r:id="rId57"/>
    <p:sldId id="305" r:id="rId58"/>
    <p:sldId id="300" r:id="rId59"/>
    <p:sldId id="328" r:id="rId60"/>
    <p:sldId id="277" r:id="rId61"/>
    <p:sldId id="299" r:id="rId62"/>
    <p:sldId id="290" r:id="rId63"/>
    <p:sldId id="279" r:id="rId64"/>
    <p:sldId id="312" r:id="rId65"/>
    <p:sldId id="319" r:id="rId66"/>
    <p:sldId id="298" r:id="rId67"/>
    <p:sldId id="311" r:id="rId68"/>
    <p:sldId id="313" r:id="rId69"/>
    <p:sldId id="330" r:id="rId70"/>
    <p:sldId id="327" r:id="rId71"/>
    <p:sldId id="334" r:id="rId72"/>
    <p:sldId id="333" r:id="rId73"/>
    <p:sldId id="329" r:id="rId74"/>
    <p:sldId id="286" r:id="rId75"/>
    <p:sldId id="332" r:id="rId76"/>
    <p:sldId id="280" r:id="rId77"/>
    <p:sldId id="320" r:id="rId78"/>
    <p:sldId id="287" r:id="rId79"/>
  </p:sldIdLst>
  <p:sldSz cx="9144000" cy="6858000" type="screen4x3"/>
  <p:notesSz cx="6858000" cy="9144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FF0000"/>
    <a:srgbClr val="292929"/>
    <a:srgbClr val="EC1010"/>
    <a:srgbClr val="000000"/>
    <a:srgbClr val="FF3300"/>
    <a:srgbClr val="FF9966"/>
    <a:srgbClr val="FF0066"/>
    <a:srgbClr val="0033CC"/>
    <a:srgbClr val="FAFD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24" autoAdjust="0"/>
  </p:normalViewPr>
  <p:slideViewPr>
    <p:cSldViewPr>
      <p:cViewPr varScale="1">
        <p:scale>
          <a:sx n="65" d="100"/>
          <a:sy n="65" d="100"/>
        </p:scale>
        <p:origin x="-1464" y="-108"/>
      </p:cViewPr>
      <p:guideLst>
        <p:guide orient="horz" pos="2160"/>
        <p:guide pos="283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presProps" Target="presProp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730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7373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pt-BR" dirty="0">
                <a:latin typeface="Times New Roman" charset="0"/>
              </a:endParaRPr>
            </a:p>
          </p:txBody>
        </p:sp>
        <p:sp>
          <p:nvSpPr>
            <p:cNvPr id="73732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pt-BR" dirty="0">
                <a:latin typeface="Times New Roman" charset="0"/>
              </a:endParaRPr>
            </a:p>
          </p:txBody>
        </p:sp>
      </p:grpSp>
      <p:grpSp>
        <p:nvGrpSpPr>
          <p:cNvPr id="73733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73734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dirty="0"/>
            </a:p>
          </p:txBody>
        </p:sp>
        <p:sp>
          <p:nvSpPr>
            <p:cNvPr id="73735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 dirty="0"/>
            </a:p>
          </p:txBody>
        </p:sp>
      </p:grpSp>
      <p:sp>
        <p:nvSpPr>
          <p:cNvPr id="7373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73737" name="Rectangle 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73738" name="Rectangle 1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pt-BR" dirty="0"/>
          </a:p>
        </p:txBody>
      </p:sp>
      <p:sp>
        <p:nvSpPr>
          <p:cNvPr id="73739" name="Rectangle 1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fld id="{15DE9F3C-5F61-46E0-9EAC-D7712C500F0D}" type="slidenum">
              <a:rPr lang="pt-BR"/>
              <a:pPr/>
              <a:t>‹nº›</a:t>
            </a:fld>
            <a:endParaRPr lang="pt-BR" dirty="0"/>
          </a:p>
        </p:txBody>
      </p:sp>
      <p:sp>
        <p:nvSpPr>
          <p:cNvPr id="73740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estilo do título mestre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0EE45F-B238-4A01-8327-D5E08DC17112}" type="slidenum">
              <a:rPr lang="pt-BR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1C669A-B20C-41E1-98FA-6F2EF7B4CD57}" type="slidenum">
              <a:rPr lang="pt-BR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8C1249-5461-4E90-8AD7-C8EADAAEE713}" type="slidenum">
              <a:rPr lang="pt-BR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EB0ECB-7B46-4E87-8079-A19286B5C4C0}" type="slidenum">
              <a:rPr lang="pt-BR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845BF4-C0FF-4D37-8166-0D4F3D2B5D0D}" type="slidenum">
              <a:rPr lang="pt-BR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FDE01E-FA03-41AA-87D3-22EC1693310B}" type="slidenum">
              <a:rPr lang="pt-BR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DC384D-DCA9-4C82-956E-35AA6E7C0991}" type="slidenum">
              <a:rPr lang="pt-BR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71E242-69D1-4B43-B915-1899C0C68C0F}" type="slidenum">
              <a:rPr lang="pt-BR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DD7569-DE80-4C71-862D-18539441CF0F}" type="slidenum">
              <a:rPr lang="pt-BR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FDC8AF-9F4A-413D-90A4-9C644FAFA13F}" type="slidenum">
              <a:rPr lang="pt-BR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13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7271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7271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endParaRPr lang="pt-BR" dirty="0"/>
          </a:p>
        </p:txBody>
      </p:sp>
      <p:sp>
        <p:nvSpPr>
          <p:cNvPr id="7271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pt-BR" dirty="0"/>
          </a:p>
        </p:txBody>
      </p:sp>
      <p:sp>
        <p:nvSpPr>
          <p:cNvPr id="7271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defRPr sz="2600" b="1">
                <a:solidFill>
                  <a:schemeClr val="bg1"/>
                </a:solidFill>
                <a:latin typeface="+mn-lt"/>
              </a:defRPr>
            </a:lvl1pPr>
          </a:lstStyle>
          <a:p>
            <a:fld id="{9D200B97-1FC1-40A7-9E82-D9F949B3932D}" type="slidenum">
              <a:rPr lang="pt-BR"/>
              <a:pPr/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gif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AutoShape 3"/>
          <p:cNvSpPr>
            <a:spLocks noGrp="1" noChangeArrowheads="1"/>
          </p:cNvSpPr>
          <p:nvPr>
            <p:ph type="title"/>
          </p:nvPr>
        </p:nvSpPr>
        <p:spPr>
          <a:xfrm>
            <a:off x="719138" y="4868118"/>
            <a:ext cx="7704137" cy="1873250"/>
          </a:xfrm>
          <a:ln/>
        </p:spPr>
        <p:txBody>
          <a:bodyPr/>
          <a:lstStyle/>
          <a:p>
            <a:pPr algn="ctr"/>
            <a:r>
              <a:rPr lang="pt-BR" sz="4400" cap="small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LESÕES ARTICULARES</a:t>
            </a:r>
            <a:r>
              <a:rPr lang="pt-BR" sz="4400" b="0" cap="small" dirty="0">
                <a:solidFill>
                  <a:schemeClr val="tx1">
                    <a:lumMod val="75000"/>
                  </a:schemeClr>
                </a:solidFill>
              </a:rPr>
              <a:t/>
            </a:r>
            <a:br>
              <a:rPr lang="pt-BR" sz="4400" b="0" cap="small" dirty="0">
                <a:solidFill>
                  <a:schemeClr val="tx1">
                    <a:lumMod val="75000"/>
                  </a:schemeClr>
                </a:solidFill>
              </a:rPr>
            </a:br>
            <a:r>
              <a:rPr lang="pt-BR" sz="2000" cap="small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 </a:t>
            </a:r>
            <a:r>
              <a:rPr lang="en-US" sz="2000" cap="small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ª</a:t>
            </a:r>
            <a:r>
              <a:rPr lang="pt-BR" sz="2000" cap="small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Dra. Taís Tinucci</a:t>
            </a:r>
            <a:r>
              <a:rPr lang="pt-BR" sz="2000" cap="small" dirty="0">
                <a:solidFill>
                  <a:srgbClr val="EC10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000" cap="small" dirty="0">
                <a:solidFill>
                  <a:srgbClr val="EC10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000" cap="small" dirty="0">
                <a:solidFill>
                  <a:schemeClr val="tx1">
                    <a:lumMod val="75000"/>
                  </a:schemeClr>
                </a:solidFill>
              </a:rPr>
              <a:t>Socorros de Urgência</a:t>
            </a:r>
            <a:endParaRPr lang="pt-BR" sz="2000" i="1" cap="small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6" name="Imagem 5" descr="maicon lei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350803"/>
            <a:ext cx="5979458" cy="44821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entorse 6.jp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tretch>
            <a:fillRect/>
          </a:stretch>
        </p:blipFill>
        <p:spPr>
          <a:xfrm>
            <a:off x="2143108" y="142852"/>
            <a:ext cx="4929222" cy="6572295"/>
          </a:xfrm>
          <a:prstGeom prst="rect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entorse 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5984" y="309541"/>
            <a:ext cx="4643470" cy="6191293"/>
          </a:xfrm>
          <a:prstGeom prst="rect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5" name="Picture 5" descr="football"/>
          <p:cNvPicPr>
            <a:picLocks noChangeAspect="1" noChangeArrowheads="1"/>
          </p:cNvPicPr>
          <p:nvPr/>
        </p:nvPicPr>
        <p:blipFill>
          <a:blip r:embed="rId2" cstate="print"/>
          <a:srcRect l="5573"/>
          <a:stretch>
            <a:fillRect/>
          </a:stretch>
        </p:blipFill>
        <p:spPr bwMode="auto">
          <a:xfrm>
            <a:off x="2124075" y="73025"/>
            <a:ext cx="4760913" cy="6669088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684213" y="1773238"/>
            <a:ext cx="7848600" cy="448481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eaLnBrk="0" hangingPunct="0">
              <a:lnSpc>
                <a:spcPct val="170000"/>
              </a:lnSpc>
              <a:buFontTx/>
              <a:buChar char="•"/>
            </a:pPr>
            <a:r>
              <a:rPr lang="pt-B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Dor </a:t>
            </a:r>
            <a:r>
              <a:rPr lang="pt-B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-</a:t>
            </a:r>
            <a:r>
              <a:rPr lang="pt-BR" sz="2800" b="1" dirty="0">
                <a:solidFill>
                  <a:srgbClr val="FAFD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pt-BR" sz="2800" b="1" dirty="0">
                <a:solidFill>
                  <a:srgbClr val="292929"/>
                </a:solidFill>
                <a:latin typeface="Calibri" pitchFamily="34" charset="0"/>
              </a:rPr>
              <a:t>à movimentação e carga sobre a </a:t>
            </a:r>
            <a:r>
              <a:rPr lang="pt-BR" sz="2800" b="1" dirty="0" smtClean="0">
                <a:solidFill>
                  <a:srgbClr val="292929"/>
                </a:solidFill>
                <a:latin typeface="Calibri" pitchFamily="34" charset="0"/>
              </a:rPr>
              <a:t>articulação; </a:t>
            </a:r>
            <a:r>
              <a:rPr lang="pt-BR" sz="2800" b="1" dirty="0">
                <a:solidFill>
                  <a:srgbClr val="292929"/>
                </a:solidFill>
                <a:latin typeface="Calibri" pitchFamily="34" charset="0"/>
              </a:rPr>
              <a:t>inicio </a:t>
            </a:r>
            <a:r>
              <a:rPr lang="pt-BR" sz="2800" b="1" dirty="0" smtClean="0">
                <a:solidFill>
                  <a:srgbClr val="292929"/>
                </a:solidFill>
                <a:latin typeface="Calibri" pitchFamily="34" charset="0"/>
              </a:rPr>
              <a:t>2-6 </a:t>
            </a:r>
            <a:r>
              <a:rPr lang="pt-BR" sz="2800" b="1" dirty="0">
                <a:solidFill>
                  <a:srgbClr val="292929"/>
                </a:solidFill>
                <a:latin typeface="Calibri" pitchFamily="34" charset="0"/>
              </a:rPr>
              <a:t>horas  após o trauma</a:t>
            </a:r>
          </a:p>
          <a:p>
            <a:pPr eaLnBrk="0" hangingPunct="0">
              <a:lnSpc>
                <a:spcPct val="170000"/>
              </a:lnSpc>
              <a:buFontTx/>
              <a:buChar char="•"/>
            </a:pPr>
            <a:r>
              <a:rPr lang="pt-B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Edema -</a:t>
            </a:r>
            <a:r>
              <a:rPr lang="pt-BR" sz="2800" b="1" dirty="0" smtClean="0">
                <a:solidFill>
                  <a:srgbClr val="FAFD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 </a:t>
            </a:r>
            <a:r>
              <a:rPr lang="pt-BR" sz="2800" b="1" dirty="0">
                <a:solidFill>
                  <a:srgbClr val="292929"/>
                </a:solidFill>
                <a:latin typeface="Calibri" pitchFamily="34" charset="0"/>
              </a:rPr>
              <a:t>no local</a:t>
            </a:r>
          </a:p>
          <a:p>
            <a:pPr eaLnBrk="0" hangingPunct="0">
              <a:lnSpc>
                <a:spcPct val="170000"/>
              </a:lnSpc>
              <a:buFontTx/>
              <a:buChar char="•"/>
            </a:pPr>
            <a:r>
              <a:rPr lang="pt-B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Equimose -</a:t>
            </a:r>
            <a:r>
              <a:rPr lang="pt-BR" sz="2800" b="1" dirty="0" smtClean="0">
                <a:solidFill>
                  <a:srgbClr val="FAFD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pt-BR" sz="2800" b="1" dirty="0">
                <a:solidFill>
                  <a:srgbClr val="292929"/>
                </a:solidFill>
                <a:latin typeface="Calibri" pitchFamily="34" charset="0"/>
              </a:rPr>
              <a:t>mais tardia, no local </a:t>
            </a:r>
          </a:p>
          <a:p>
            <a:pPr eaLnBrk="0" hangingPunct="0">
              <a:lnSpc>
                <a:spcPct val="170000"/>
              </a:lnSpc>
              <a:buFontTx/>
              <a:buChar char="•"/>
            </a:pPr>
            <a:r>
              <a:rPr lang="pt-B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Instabilidade </a:t>
            </a:r>
            <a:r>
              <a:rPr lang="pt-B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articular </a:t>
            </a:r>
            <a:r>
              <a:rPr lang="pt-BR" sz="2800" b="1" dirty="0">
                <a:solidFill>
                  <a:srgbClr val="292929"/>
                </a:solidFill>
                <a:latin typeface="Calibri" pitchFamily="34" charset="0"/>
              </a:rPr>
              <a:t>- quando há rotura do ligamento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165100" y="501883"/>
            <a:ext cx="8813800" cy="7668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pt-BR" sz="4000" dirty="0">
                <a:solidFill>
                  <a:srgbClr val="EC101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</a:rPr>
              <a:t> </a:t>
            </a:r>
            <a:r>
              <a:rPr lang="pt-BR" sz="4400" b="1" cap="small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quadro clínico das entorses</a:t>
            </a:r>
            <a:endParaRPr lang="pt-BR" sz="4000" b="1" cap="small" dirty="0"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tornozelo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998538"/>
            <a:ext cx="6408737" cy="4806950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entorse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6125" y="1199029"/>
            <a:ext cx="3420057" cy="4515987"/>
          </a:xfrm>
          <a:prstGeom prst="rect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</p:pic>
      <p:pic>
        <p:nvPicPr>
          <p:cNvPr id="3" name="Imagem 2" descr="entorse 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4" y="1204897"/>
            <a:ext cx="4572032" cy="4438681"/>
          </a:xfrm>
          <a:prstGeom prst="rect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1027"/>
          <p:cNvSpPr>
            <a:spLocks noChangeArrowheads="1"/>
          </p:cNvSpPr>
          <p:nvPr/>
        </p:nvSpPr>
        <p:spPr bwMode="auto">
          <a:xfrm>
            <a:off x="684213" y="1773238"/>
            <a:ext cx="8128000" cy="3832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eaLnBrk="0" hangingPunct="0">
              <a:lnSpc>
                <a:spcPct val="190000"/>
              </a:lnSpc>
              <a:buClr>
                <a:srgbClr val="FF0000"/>
              </a:buClr>
              <a:buFontTx/>
              <a:buChar char="•"/>
            </a:pPr>
            <a:r>
              <a:rPr lang="pt-BR" sz="3200" b="1" dirty="0" smtClean="0">
                <a:solidFill>
                  <a:srgbClr val="292929"/>
                </a:solidFill>
                <a:latin typeface="Calibri" pitchFamily="34" charset="0"/>
              </a:rPr>
              <a:t>Parar </a:t>
            </a:r>
            <a:r>
              <a:rPr lang="pt-BR" sz="3200" b="1" dirty="0">
                <a:solidFill>
                  <a:srgbClr val="292929"/>
                </a:solidFill>
                <a:latin typeface="Calibri" pitchFamily="34" charset="0"/>
              </a:rPr>
              <a:t>a atividade</a:t>
            </a:r>
          </a:p>
          <a:p>
            <a:pPr eaLnBrk="0" hangingPunct="0">
              <a:lnSpc>
                <a:spcPct val="190000"/>
              </a:lnSpc>
              <a:buClr>
                <a:srgbClr val="FF0000"/>
              </a:buClr>
              <a:buFontTx/>
              <a:buChar char="•"/>
            </a:pPr>
            <a:r>
              <a:rPr lang="pt-BR" sz="3200" b="1" dirty="0" smtClean="0">
                <a:solidFill>
                  <a:srgbClr val="292929"/>
                </a:solidFill>
                <a:latin typeface="Calibri" pitchFamily="34" charset="0"/>
              </a:rPr>
              <a:t>Crioterapia</a:t>
            </a:r>
            <a:endParaRPr lang="pt-BR" sz="3200" b="1" dirty="0">
              <a:solidFill>
                <a:srgbClr val="292929"/>
              </a:solidFill>
              <a:latin typeface="Calibri" pitchFamily="34" charset="0"/>
            </a:endParaRPr>
          </a:p>
          <a:p>
            <a:pPr eaLnBrk="0" hangingPunct="0">
              <a:lnSpc>
                <a:spcPct val="190000"/>
              </a:lnSpc>
              <a:buClr>
                <a:srgbClr val="FF0000"/>
              </a:buClr>
              <a:buFontTx/>
              <a:buChar char="•"/>
            </a:pPr>
            <a:r>
              <a:rPr lang="pt-BR" sz="3200" b="1" dirty="0" smtClean="0">
                <a:solidFill>
                  <a:srgbClr val="292929"/>
                </a:solidFill>
                <a:latin typeface="Calibri" pitchFamily="34" charset="0"/>
              </a:rPr>
              <a:t>Imobilização </a:t>
            </a:r>
            <a:r>
              <a:rPr lang="pt-BR" sz="3200" b="1" dirty="0">
                <a:solidFill>
                  <a:srgbClr val="292929"/>
                </a:solidFill>
                <a:latin typeface="Calibri" pitchFamily="34" charset="0"/>
              </a:rPr>
              <a:t>e elevação do membro</a:t>
            </a:r>
          </a:p>
          <a:p>
            <a:pPr eaLnBrk="0" hangingPunct="0">
              <a:lnSpc>
                <a:spcPct val="190000"/>
              </a:lnSpc>
              <a:buClr>
                <a:srgbClr val="FF0000"/>
              </a:buClr>
              <a:buFontTx/>
              <a:buChar char="•"/>
            </a:pPr>
            <a:r>
              <a:rPr lang="pt-BR" sz="3200" b="1" dirty="0" smtClean="0">
                <a:solidFill>
                  <a:srgbClr val="292929"/>
                </a:solidFill>
                <a:latin typeface="Calibri" pitchFamily="34" charset="0"/>
              </a:rPr>
              <a:t>Consultar </a:t>
            </a:r>
            <a:r>
              <a:rPr lang="pt-BR" sz="3200" b="1" dirty="0">
                <a:solidFill>
                  <a:srgbClr val="292929"/>
                </a:solidFill>
                <a:latin typeface="Calibri" pitchFamily="34" charset="0"/>
              </a:rPr>
              <a:t>o </a:t>
            </a:r>
            <a:r>
              <a:rPr lang="pt-BR" sz="3200" b="1" dirty="0" smtClean="0">
                <a:solidFill>
                  <a:srgbClr val="292929"/>
                </a:solidFill>
                <a:latin typeface="Calibri" pitchFamily="34" charset="0"/>
              </a:rPr>
              <a:t>médico</a:t>
            </a:r>
            <a:endParaRPr lang="pt-BR" sz="3200" b="1" dirty="0">
              <a:solidFill>
                <a:srgbClr val="292929"/>
              </a:solidFill>
              <a:latin typeface="Calibri" pitchFamily="34" charset="0"/>
            </a:endParaRPr>
          </a:p>
        </p:txBody>
      </p:sp>
      <p:sp>
        <p:nvSpPr>
          <p:cNvPr id="12292" name="Rectangle 1028"/>
          <p:cNvSpPr>
            <a:spLocks noChangeArrowheads="1"/>
          </p:cNvSpPr>
          <p:nvPr/>
        </p:nvSpPr>
        <p:spPr bwMode="auto">
          <a:xfrm>
            <a:off x="165100" y="501883"/>
            <a:ext cx="8813800" cy="7668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pt-BR" sz="4400" b="1" cap="small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conduta inicial nas entorses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entorse 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466109"/>
            <a:ext cx="7786742" cy="59373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entorse 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3042" y="500042"/>
            <a:ext cx="5857916" cy="5857916"/>
          </a:xfrm>
          <a:prstGeom prst="rect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684213" y="1773238"/>
            <a:ext cx="8264525" cy="37092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eaLnBrk="0" hangingPunct="0">
              <a:lnSpc>
                <a:spcPct val="210000"/>
              </a:lnSpc>
              <a:buFontTx/>
              <a:buChar char="•"/>
            </a:pPr>
            <a:r>
              <a:rPr lang="pt-BR" sz="2800" b="1" dirty="0" smtClean="0">
                <a:solidFill>
                  <a:srgbClr val="FF0000"/>
                </a:solidFill>
                <a:latin typeface="Calibri" pitchFamily="34" charset="0"/>
              </a:rPr>
              <a:t>Estabilidade preservada</a:t>
            </a:r>
            <a:endParaRPr lang="pt-BR" sz="2800" b="1" dirty="0">
              <a:solidFill>
                <a:srgbClr val="FF0000"/>
              </a:solidFill>
              <a:latin typeface="Calibri" pitchFamily="34" charset="0"/>
            </a:endParaRPr>
          </a:p>
          <a:p>
            <a:pPr eaLnBrk="0" hangingPunct="0">
              <a:lnSpc>
                <a:spcPct val="210000"/>
              </a:lnSpc>
            </a:pPr>
            <a:r>
              <a:rPr lang="pt-BR" sz="2800" b="1" dirty="0">
                <a:latin typeface="Calibri" pitchFamily="34" charset="0"/>
              </a:rPr>
              <a:t>     </a:t>
            </a:r>
            <a:r>
              <a:rPr lang="pt-BR" sz="2800" b="1" dirty="0">
                <a:solidFill>
                  <a:srgbClr val="292929"/>
                </a:solidFill>
                <a:latin typeface="Calibri" pitchFamily="34" charset="0"/>
              </a:rPr>
              <a:t>Imobilização por 3 - 4 semanas</a:t>
            </a:r>
          </a:p>
          <a:p>
            <a:pPr eaLnBrk="0" hangingPunct="0">
              <a:lnSpc>
                <a:spcPct val="210000"/>
              </a:lnSpc>
              <a:buFontTx/>
              <a:buChar char="•"/>
            </a:pPr>
            <a:r>
              <a:rPr lang="pt-BR" sz="2800" b="1" dirty="0" smtClean="0">
                <a:solidFill>
                  <a:srgbClr val="FF0000"/>
                </a:solidFill>
                <a:latin typeface="Calibri" pitchFamily="34" charset="0"/>
              </a:rPr>
              <a:t>Instabilidade articular</a:t>
            </a:r>
            <a:endParaRPr lang="pt-BR" sz="2800" b="1" dirty="0">
              <a:solidFill>
                <a:srgbClr val="FF0000"/>
              </a:solidFill>
              <a:latin typeface="Calibri" pitchFamily="34" charset="0"/>
            </a:endParaRPr>
          </a:p>
          <a:p>
            <a:pPr eaLnBrk="0" hangingPunct="0">
              <a:lnSpc>
                <a:spcPct val="210000"/>
              </a:lnSpc>
            </a:pPr>
            <a:r>
              <a:rPr lang="pt-BR" sz="2800" b="1" dirty="0">
                <a:solidFill>
                  <a:srgbClr val="292929"/>
                </a:solidFill>
                <a:latin typeface="Calibri" pitchFamily="34" charset="0"/>
              </a:rPr>
              <a:t>     Cirurgia e posterior imobilização por 6 semanas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165100" y="573891"/>
            <a:ext cx="8813800" cy="7668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pt-BR" sz="4000" dirty="0">
                <a:solidFill>
                  <a:srgbClr val="EC101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</a:rPr>
              <a:t> </a:t>
            </a:r>
            <a:r>
              <a:rPr lang="pt-BR" sz="4400" b="1" cap="small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tratamento das entorses</a:t>
            </a:r>
            <a:endParaRPr lang="pt-BR" sz="4000" b="1" cap="small" dirty="0"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entorse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340768"/>
            <a:ext cx="1949193" cy="1823169"/>
          </a:xfrm>
          <a:prstGeom prst="rect">
            <a:avLst/>
          </a:prstGeom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519113" y="1124744"/>
            <a:ext cx="8373367" cy="2398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 eaLnBrk="0" hangingPunct="0">
              <a:lnSpc>
                <a:spcPct val="250000"/>
              </a:lnSpc>
              <a:buClr>
                <a:srgbClr val="EC1010"/>
              </a:buClr>
            </a:pPr>
            <a:endParaRPr lang="pt-BR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 eaLnBrk="0" hangingPunct="0">
              <a:lnSpc>
                <a:spcPct val="250000"/>
              </a:lnSpc>
              <a:buClr>
                <a:srgbClr val="EC1010"/>
              </a:buClr>
            </a:pPr>
            <a:endParaRPr lang="pt-BR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165100" y="332656"/>
            <a:ext cx="8813800" cy="8284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pt-BR" sz="4800" b="1" cap="small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lesões articulares</a:t>
            </a:r>
          </a:p>
        </p:txBody>
      </p:sp>
      <p:pic>
        <p:nvPicPr>
          <p:cNvPr id="7" name="Imagem 6" descr="totti2006gett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2132856"/>
            <a:ext cx="2760824" cy="2069503"/>
          </a:xfrm>
          <a:prstGeom prst="rect">
            <a:avLst/>
          </a:prstGeom>
        </p:spPr>
      </p:pic>
      <p:pic>
        <p:nvPicPr>
          <p:cNvPr id="8" name="Imagem 7" descr="luxação rugb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2080" y="4293096"/>
            <a:ext cx="1800200" cy="2387830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2771800" y="1340768"/>
            <a:ext cx="45480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cap="sm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Periarticulares:</a:t>
            </a:r>
            <a:r>
              <a:rPr lang="pt-BR" b="1" cap="small" dirty="0" smtClean="0">
                <a:solidFill>
                  <a:srgbClr val="EC101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pt-BR" b="1" cap="small" dirty="0" smtClean="0">
                <a:solidFill>
                  <a:schemeClr val="tx1">
                    <a:lumMod val="75000"/>
                  </a:schemeClr>
                </a:solidFill>
              </a:rPr>
              <a:t>entorses</a:t>
            </a:r>
          </a:p>
          <a:p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251520" y="3390091"/>
            <a:ext cx="51267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pt-BR" b="1" cap="sm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Intra-articulares:</a:t>
            </a:r>
            <a:r>
              <a:rPr lang="pt-BR" b="1" cap="small" dirty="0" smtClean="0">
                <a:solidFill>
                  <a:srgbClr val="EC101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pt-BR" b="1" cap="small" dirty="0" smtClean="0">
                <a:solidFill>
                  <a:schemeClr val="tx1">
                    <a:lumMod val="75000"/>
                  </a:schemeClr>
                </a:solidFill>
              </a:rPr>
              <a:t>meniscos </a:t>
            </a:r>
          </a:p>
          <a:p>
            <a:r>
              <a:rPr lang="pt-BR" b="1" cap="small" dirty="0" smtClean="0">
                <a:solidFill>
                  <a:schemeClr val="tx1">
                    <a:lumMod val="75000"/>
                  </a:schemeClr>
                </a:solidFill>
              </a:rPr>
              <a:t>e ligamentos</a:t>
            </a:r>
            <a:endParaRPr lang="pt-BR" cap="small" dirty="0"/>
          </a:p>
        </p:txBody>
      </p:sp>
      <p:sp>
        <p:nvSpPr>
          <p:cNvPr id="11" name="Retângulo 10"/>
          <p:cNvSpPr/>
          <p:nvPr/>
        </p:nvSpPr>
        <p:spPr>
          <a:xfrm>
            <a:off x="619132" y="5460690"/>
            <a:ext cx="4600940" cy="8486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lnSpc>
                <a:spcPct val="250000"/>
              </a:lnSpc>
              <a:buClr>
                <a:srgbClr val="EC1010"/>
              </a:buClr>
            </a:pPr>
            <a:r>
              <a:rPr lang="pt-BR" b="1" cap="sm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Pan-articulares: </a:t>
            </a:r>
            <a:r>
              <a:rPr lang="pt-BR" b="1" cap="small" dirty="0" smtClean="0">
                <a:solidFill>
                  <a:schemeClr val="tx1">
                    <a:lumMod val="75000"/>
                  </a:schemeClr>
                </a:solidFill>
              </a:rPr>
              <a:t>luxações</a:t>
            </a:r>
            <a:endParaRPr lang="pt-BR" b="1" cap="small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4572000" y="2924944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681288" y="1947993"/>
            <a:ext cx="8319868" cy="407329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 eaLnBrk="0" hangingPunct="0">
              <a:lnSpc>
                <a:spcPct val="190000"/>
              </a:lnSpc>
              <a:buClr>
                <a:srgbClr val="EC1010"/>
              </a:buClr>
              <a:buFontTx/>
              <a:buChar char="•"/>
            </a:pPr>
            <a:r>
              <a:rPr lang="pt-BR" sz="2800" b="1" dirty="0" smtClean="0">
                <a:solidFill>
                  <a:srgbClr val="292929"/>
                </a:solidFill>
                <a:latin typeface="Calibri" pitchFamily="34" charset="0"/>
              </a:rPr>
              <a:t>Ocorrem </a:t>
            </a:r>
            <a:r>
              <a:rPr lang="pt-BR" sz="2800" b="1" dirty="0">
                <a:solidFill>
                  <a:srgbClr val="292929"/>
                </a:solidFill>
                <a:latin typeface="Calibri" pitchFamily="34" charset="0"/>
              </a:rPr>
              <a:t>quando há comprometimento </a:t>
            </a:r>
            <a:r>
              <a:rPr lang="pt-BR" sz="2800" b="1" dirty="0" smtClean="0">
                <a:solidFill>
                  <a:srgbClr val="292929"/>
                </a:solidFill>
                <a:latin typeface="Calibri" pitchFamily="34" charset="0"/>
              </a:rPr>
              <a:t>das estruturas intra-articulares, como </a:t>
            </a:r>
            <a:r>
              <a:rPr lang="pt-BR" sz="2800" b="1" dirty="0">
                <a:solidFill>
                  <a:srgbClr val="292929"/>
                </a:solidFill>
                <a:latin typeface="Calibri" pitchFamily="34" charset="0"/>
              </a:rPr>
              <a:t>membrana sinovial</a:t>
            </a:r>
            <a:r>
              <a:rPr lang="pt-BR" sz="2800" b="1" dirty="0" smtClean="0">
                <a:solidFill>
                  <a:srgbClr val="292929"/>
                </a:solidFill>
                <a:latin typeface="Calibri" pitchFamily="34" charset="0"/>
              </a:rPr>
              <a:t>, </a:t>
            </a:r>
            <a:r>
              <a:rPr lang="pt-BR" sz="2800" b="1" dirty="0">
                <a:solidFill>
                  <a:srgbClr val="292929"/>
                </a:solidFill>
                <a:latin typeface="Calibri" pitchFamily="34" charset="0"/>
              </a:rPr>
              <a:t>meniscos</a:t>
            </a:r>
            <a:r>
              <a:rPr lang="pt-BR" sz="2800" b="1" dirty="0" smtClean="0">
                <a:solidFill>
                  <a:srgbClr val="292929"/>
                </a:solidFill>
                <a:latin typeface="Calibri" pitchFamily="34" charset="0"/>
              </a:rPr>
              <a:t>, </a:t>
            </a:r>
            <a:r>
              <a:rPr lang="pt-BR" sz="2800" b="1" dirty="0">
                <a:solidFill>
                  <a:srgbClr val="292929"/>
                </a:solidFill>
                <a:latin typeface="Calibri" pitchFamily="34" charset="0"/>
              </a:rPr>
              <a:t>cartilagens articulares </a:t>
            </a:r>
            <a:r>
              <a:rPr lang="pt-BR" sz="2800" b="1" dirty="0" smtClean="0">
                <a:solidFill>
                  <a:srgbClr val="292929"/>
                </a:solidFill>
                <a:latin typeface="Calibri" pitchFamily="34" charset="0"/>
              </a:rPr>
              <a:t>e </a:t>
            </a:r>
            <a:r>
              <a:rPr lang="pt-BR" sz="2800" b="1" dirty="0">
                <a:solidFill>
                  <a:srgbClr val="292929"/>
                </a:solidFill>
                <a:latin typeface="Calibri" pitchFamily="34" charset="0"/>
              </a:rPr>
              <a:t>ligamentos </a:t>
            </a:r>
            <a:r>
              <a:rPr lang="pt-BR" sz="2800" b="1" dirty="0" smtClean="0">
                <a:solidFill>
                  <a:srgbClr val="292929"/>
                </a:solidFill>
                <a:latin typeface="Calibri" pitchFamily="34" charset="0"/>
              </a:rPr>
              <a:t>intra-articulares </a:t>
            </a:r>
            <a:r>
              <a:rPr lang="pt-BR" sz="2800" b="1" dirty="0">
                <a:solidFill>
                  <a:srgbClr val="292929"/>
                </a:solidFill>
                <a:latin typeface="Calibri" pitchFamily="34" charset="0"/>
              </a:rPr>
              <a:t>por trauma direto, hiperextensão ou hiperflexão ou torção com o pé </a:t>
            </a:r>
            <a:r>
              <a:rPr lang="pt-BR" sz="2800" b="1" dirty="0" smtClean="0">
                <a:solidFill>
                  <a:srgbClr val="292929"/>
                </a:solidFill>
                <a:latin typeface="Calibri" pitchFamily="34" charset="0"/>
              </a:rPr>
              <a:t>fixo.</a:t>
            </a:r>
            <a:endParaRPr lang="pt-BR" sz="2800" b="1" dirty="0">
              <a:solidFill>
                <a:srgbClr val="292929"/>
              </a:solidFill>
              <a:latin typeface="Calibri" pitchFamily="34" charset="0"/>
            </a:endParaRP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165100" y="584344"/>
            <a:ext cx="8813800" cy="9207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pt-BR" sz="5400" b="1" cap="small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lesões </a:t>
            </a:r>
            <a:r>
              <a:rPr lang="pt-BR" sz="5400" b="1" cap="small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intra-articulares </a:t>
            </a:r>
            <a:endParaRPr lang="pt-BR" sz="5400" b="1" cap="small" dirty="0"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503" name="Group 7"/>
          <p:cNvGrpSpPr>
            <a:grpSpLocks/>
          </p:cNvGrpSpPr>
          <p:nvPr/>
        </p:nvGrpSpPr>
        <p:grpSpPr bwMode="auto">
          <a:xfrm>
            <a:off x="2051050" y="0"/>
            <a:ext cx="5635625" cy="6524625"/>
            <a:chOff x="1280" y="0"/>
            <a:chExt cx="4095" cy="4320"/>
          </a:xfrm>
        </p:grpSpPr>
        <p:pic>
          <p:nvPicPr>
            <p:cNvPr id="106500" name="Picture 4" descr="joelho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DFDFF"/>
                </a:clrFrom>
                <a:clrTo>
                  <a:srgbClr val="FDFD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80" y="0"/>
              <a:ext cx="3109" cy="4320"/>
            </a:xfrm>
            <a:prstGeom prst="rect">
              <a:avLst/>
            </a:prstGeom>
            <a:noFill/>
          </p:spPr>
        </p:pic>
        <p:sp>
          <p:nvSpPr>
            <p:cNvPr id="106501" name="Rectangle 5"/>
            <p:cNvSpPr>
              <a:spLocks noChangeArrowheads="1"/>
            </p:cNvSpPr>
            <p:nvPr/>
          </p:nvSpPr>
          <p:spPr bwMode="auto">
            <a:xfrm>
              <a:off x="4241" y="0"/>
              <a:ext cx="1134" cy="4320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 dirty="0"/>
            </a:p>
          </p:txBody>
        </p:sp>
        <p:sp>
          <p:nvSpPr>
            <p:cNvPr id="106502" name="Rectangle 6"/>
            <p:cNvSpPr>
              <a:spLocks noChangeArrowheads="1"/>
            </p:cNvSpPr>
            <p:nvPr/>
          </p:nvSpPr>
          <p:spPr bwMode="auto">
            <a:xfrm>
              <a:off x="4105" y="3294"/>
              <a:ext cx="227" cy="1026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joelho.JPG"/>
          <p:cNvPicPr>
            <a:picLocks noChangeAspect="1"/>
          </p:cNvPicPr>
          <p:nvPr/>
        </p:nvPicPr>
        <p:blipFill>
          <a:blip r:embed="rId2" cstate="print"/>
          <a:srcRect l="6378" t="4253" r="14563" b="16960"/>
          <a:stretch>
            <a:fillRect/>
          </a:stretch>
        </p:blipFill>
        <p:spPr>
          <a:xfrm>
            <a:off x="459597" y="902397"/>
            <a:ext cx="8288867" cy="51188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395536" y="1196752"/>
            <a:ext cx="8297862" cy="540814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eaLnBrk="0" hangingPunct="0">
              <a:lnSpc>
                <a:spcPct val="240000"/>
              </a:lnSpc>
              <a:buClr>
                <a:srgbClr val="FF0000"/>
              </a:buClr>
              <a:buFontTx/>
              <a:buChar char="•"/>
            </a:pPr>
            <a:r>
              <a:rPr lang="pt-BR" b="1" dirty="0" smtClean="0">
                <a:solidFill>
                  <a:srgbClr val="292929"/>
                </a:solidFill>
                <a:latin typeface="Calibri" pitchFamily="34" charset="0"/>
              </a:rPr>
              <a:t>Fibrocartilagens </a:t>
            </a:r>
            <a:r>
              <a:rPr lang="pt-BR" b="1" dirty="0">
                <a:solidFill>
                  <a:srgbClr val="292929"/>
                </a:solidFill>
                <a:latin typeface="Calibri" pitchFamily="34" charset="0"/>
              </a:rPr>
              <a:t>semilunares que preenchem parcialmente o espaço entre as superfícies articulares, que estabilizam e participam da lubrificação da articulação e absorvem choques entre a tíbia e o fêmur. </a:t>
            </a:r>
          </a:p>
          <a:p>
            <a:pPr eaLnBrk="0" hangingPunct="0">
              <a:lnSpc>
                <a:spcPct val="240000"/>
              </a:lnSpc>
              <a:buClr>
                <a:srgbClr val="FF0000"/>
              </a:buClr>
              <a:buFontTx/>
              <a:buChar char="•"/>
            </a:pPr>
            <a:r>
              <a:rPr lang="pt-BR" b="1" dirty="0" smtClean="0">
                <a:solidFill>
                  <a:srgbClr val="292929"/>
                </a:solidFill>
                <a:latin typeface="Calibri" pitchFamily="34" charset="0"/>
              </a:rPr>
              <a:t>Há </a:t>
            </a:r>
            <a:r>
              <a:rPr lang="pt-BR" b="1" dirty="0">
                <a:solidFill>
                  <a:srgbClr val="292929"/>
                </a:solidFill>
                <a:latin typeface="Calibri" pitchFamily="34" charset="0"/>
              </a:rPr>
              <a:t>2 meniscos, medial ou interno e lateral ou externo. Lesões do </a:t>
            </a:r>
            <a:r>
              <a:rPr lang="pt-BR" b="1" dirty="0" smtClean="0">
                <a:solidFill>
                  <a:srgbClr val="292929"/>
                </a:solidFill>
                <a:latin typeface="Calibri" pitchFamily="34" charset="0"/>
              </a:rPr>
              <a:t>menisco medial </a:t>
            </a:r>
            <a:r>
              <a:rPr lang="pt-BR" b="1" dirty="0">
                <a:solidFill>
                  <a:srgbClr val="292929"/>
                </a:solidFill>
                <a:latin typeface="Calibri" pitchFamily="34" charset="0"/>
              </a:rPr>
              <a:t>são 5 vezes mais </a:t>
            </a:r>
            <a:r>
              <a:rPr lang="pt-BR" b="1" dirty="0" smtClean="0">
                <a:solidFill>
                  <a:srgbClr val="292929"/>
                </a:solidFill>
                <a:latin typeface="Calibri" pitchFamily="34" charset="0"/>
              </a:rPr>
              <a:t>frequentes</a:t>
            </a:r>
            <a:r>
              <a:rPr lang="pt-BR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.</a:t>
            </a:r>
            <a:endParaRPr lang="pt-BR" b="1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165100" y="420003"/>
            <a:ext cx="8813800" cy="8284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pt-BR" sz="4800" b="1" cap="small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meniscos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40" name="Picture 4" descr="menisc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6599" y="-27384"/>
            <a:ext cx="4111625" cy="6858000"/>
          </a:xfrm>
          <a:prstGeom prst="rect">
            <a:avLst/>
          </a:prstGeom>
          <a:noFill/>
        </p:spPr>
      </p:pic>
      <p:sp>
        <p:nvSpPr>
          <p:cNvPr id="116741" name="Rectangle 5"/>
          <p:cNvSpPr>
            <a:spLocks noChangeArrowheads="1"/>
          </p:cNvSpPr>
          <p:nvPr/>
        </p:nvSpPr>
        <p:spPr bwMode="auto">
          <a:xfrm>
            <a:off x="2555875" y="1628775"/>
            <a:ext cx="5184775" cy="144463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1027"/>
          <p:cNvSpPr>
            <a:spLocks noChangeArrowheads="1"/>
          </p:cNvSpPr>
          <p:nvPr/>
        </p:nvSpPr>
        <p:spPr bwMode="auto">
          <a:xfrm>
            <a:off x="323528" y="1963756"/>
            <a:ext cx="8424935" cy="333745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 eaLnBrk="0" hangingPunct="0">
              <a:lnSpc>
                <a:spcPct val="170000"/>
              </a:lnSpc>
              <a:buClr>
                <a:srgbClr val="FF0000"/>
              </a:buClr>
              <a:buFontTx/>
              <a:buChar char="•"/>
            </a:pPr>
            <a:r>
              <a:rPr lang="pt-BR" sz="3200" b="1" dirty="0" smtClean="0">
                <a:solidFill>
                  <a:srgbClr val="292929"/>
                </a:solidFill>
                <a:latin typeface="Calibri" pitchFamily="34" charset="0"/>
              </a:rPr>
              <a:t>Dor </a:t>
            </a:r>
            <a:r>
              <a:rPr lang="pt-BR" sz="3200" b="1" dirty="0">
                <a:solidFill>
                  <a:srgbClr val="292929"/>
                </a:solidFill>
                <a:latin typeface="Calibri" pitchFamily="34" charset="0"/>
              </a:rPr>
              <a:t>do lado interno do joelho</a:t>
            </a:r>
          </a:p>
          <a:p>
            <a:pPr eaLnBrk="0" hangingPunct="0">
              <a:lnSpc>
                <a:spcPct val="170000"/>
              </a:lnSpc>
              <a:buClr>
                <a:srgbClr val="FF0000"/>
              </a:buClr>
              <a:buFontTx/>
              <a:buChar char="•"/>
            </a:pPr>
            <a:r>
              <a:rPr lang="pt-BR" sz="3200" b="1" dirty="0" smtClean="0">
                <a:solidFill>
                  <a:srgbClr val="292929"/>
                </a:solidFill>
                <a:latin typeface="Calibri" pitchFamily="34" charset="0"/>
              </a:rPr>
              <a:t>Travamento</a:t>
            </a:r>
            <a:r>
              <a:rPr lang="pt-BR" sz="3200" b="1" dirty="0">
                <a:solidFill>
                  <a:srgbClr val="292929"/>
                </a:solidFill>
                <a:latin typeface="Calibri" pitchFamily="34" charset="0"/>
              </a:rPr>
              <a:t>, bloqueando a flexão e extensão completas</a:t>
            </a:r>
          </a:p>
          <a:p>
            <a:pPr eaLnBrk="0" hangingPunct="0">
              <a:lnSpc>
                <a:spcPct val="170000"/>
              </a:lnSpc>
              <a:buClr>
                <a:srgbClr val="FF0000"/>
              </a:buClr>
              <a:buFontTx/>
              <a:buChar char="•"/>
            </a:pPr>
            <a:r>
              <a:rPr lang="pt-BR" sz="3200" b="1" dirty="0" smtClean="0">
                <a:solidFill>
                  <a:srgbClr val="292929"/>
                </a:solidFill>
                <a:latin typeface="Calibri" pitchFamily="34" charset="0"/>
              </a:rPr>
              <a:t>Derrame </a:t>
            </a:r>
            <a:r>
              <a:rPr lang="pt-BR" sz="3200" b="1" dirty="0">
                <a:solidFill>
                  <a:srgbClr val="292929"/>
                </a:solidFill>
                <a:latin typeface="Calibri" pitchFamily="34" charset="0"/>
              </a:rPr>
              <a:t>articular, algumas vezes, </a:t>
            </a:r>
            <a:r>
              <a:rPr lang="pt-BR" sz="3200" b="1" dirty="0" smtClean="0">
                <a:solidFill>
                  <a:srgbClr val="292929"/>
                </a:solidFill>
                <a:latin typeface="Calibri" pitchFamily="34" charset="0"/>
              </a:rPr>
              <a:t>pós-esforço</a:t>
            </a:r>
            <a:endParaRPr lang="pt-BR" sz="3200" b="1" dirty="0">
              <a:solidFill>
                <a:srgbClr val="292929"/>
              </a:solidFill>
              <a:latin typeface="Calibri" pitchFamily="34" charset="0"/>
            </a:endParaRPr>
          </a:p>
        </p:txBody>
      </p:sp>
      <p:sp>
        <p:nvSpPr>
          <p:cNvPr id="20484" name="Rectangle 1028"/>
          <p:cNvSpPr>
            <a:spLocks noChangeArrowheads="1"/>
          </p:cNvSpPr>
          <p:nvPr/>
        </p:nvSpPr>
        <p:spPr bwMode="auto">
          <a:xfrm>
            <a:off x="165100" y="570260"/>
            <a:ext cx="8813800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pt-BR" sz="4000" b="1" cap="small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clínica da lesão do menisco medial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612403" y="1484784"/>
            <a:ext cx="7920037" cy="50141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eaLnBrk="0" hangingPunct="0">
              <a:lnSpc>
                <a:spcPct val="200000"/>
              </a:lnSpc>
              <a:buClr>
                <a:srgbClr val="FF0000"/>
              </a:buClr>
              <a:buFontTx/>
              <a:buChar char="•"/>
            </a:pPr>
            <a:r>
              <a:rPr lang="pt-BR" sz="3200" b="1" dirty="0" smtClean="0">
                <a:solidFill>
                  <a:srgbClr val="292929"/>
                </a:solidFill>
                <a:latin typeface="Calibri" pitchFamily="34" charset="0"/>
              </a:rPr>
              <a:t>Dor </a:t>
            </a:r>
            <a:r>
              <a:rPr lang="pt-BR" sz="3200" b="1" dirty="0">
                <a:solidFill>
                  <a:srgbClr val="292929"/>
                </a:solidFill>
                <a:latin typeface="Calibri" pitchFamily="34" charset="0"/>
              </a:rPr>
              <a:t>do lado interno do joelho</a:t>
            </a:r>
          </a:p>
          <a:p>
            <a:pPr eaLnBrk="0" hangingPunct="0">
              <a:lnSpc>
                <a:spcPct val="200000"/>
              </a:lnSpc>
              <a:buClr>
                <a:srgbClr val="FF0000"/>
              </a:buClr>
              <a:buFontTx/>
              <a:buChar char="•"/>
            </a:pPr>
            <a:r>
              <a:rPr lang="pt-BR" sz="3200" b="1" dirty="0" smtClean="0">
                <a:solidFill>
                  <a:srgbClr val="292929"/>
                </a:solidFill>
                <a:latin typeface="Calibri" pitchFamily="34" charset="0"/>
              </a:rPr>
              <a:t>Dor </a:t>
            </a:r>
            <a:r>
              <a:rPr lang="pt-BR" sz="3200" b="1" dirty="0">
                <a:solidFill>
                  <a:srgbClr val="292929"/>
                </a:solidFill>
                <a:latin typeface="Calibri" pitchFamily="34" charset="0"/>
              </a:rPr>
              <a:t>durante hiperextensão ou hiperflexão</a:t>
            </a:r>
          </a:p>
          <a:p>
            <a:pPr eaLnBrk="0" hangingPunct="0">
              <a:lnSpc>
                <a:spcPct val="200000"/>
              </a:lnSpc>
              <a:buClr>
                <a:srgbClr val="FF0000"/>
              </a:buClr>
              <a:buFontTx/>
              <a:buChar char="•"/>
            </a:pPr>
            <a:r>
              <a:rPr lang="pt-BR" sz="3200" b="1" dirty="0" smtClean="0">
                <a:solidFill>
                  <a:srgbClr val="292929"/>
                </a:solidFill>
                <a:latin typeface="Calibri" pitchFamily="34" charset="0"/>
              </a:rPr>
              <a:t>Dor </a:t>
            </a:r>
            <a:r>
              <a:rPr lang="pt-BR" sz="3200" b="1" dirty="0">
                <a:solidFill>
                  <a:srgbClr val="292929"/>
                </a:solidFill>
                <a:latin typeface="Calibri" pitchFamily="34" charset="0"/>
              </a:rPr>
              <a:t>durante rotação externa do pé</a:t>
            </a:r>
          </a:p>
          <a:p>
            <a:pPr eaLnBrk="0" hangingPunct="0">
              <a:lnSpc>
                <a:spcPct val="200000"/>
              </a:lnSpc>
              <a:buClr>
                <a:srgbClr val="FF0000"/>
              </a:buClr>
              <a:buFontTx/>
              <a:buChar char="•"/>
            </a:pPr>
            <a:r>
              <a:rPr lang="pt-BR" sz="3200" b="1" dirty="0" smtClean="0">
                <a:solidFill>
                  <a:srgbClr val="292929"/>
                </a:solidFill>
                <a:latin typeface="Calibri" pitchFamily="34" charset="0"/>
              </a:rPr>
              <a:t>Fraqueza </a:t>
            </a:r>
            <a:r>
              <a:rPr lang="pt-BR" sz="3200" b="1" dirty="0">
                <a:solidFill>
                  <a:srgbClr val="292929"/>
                </a:solidFill>
                <a:latin typeface="Calibri" pitchFamily="34" charset="0"/>
              </a:rPr>
              <a:t>ou atrofia do quadríceps</a:t>
            </a:r>
          </a:p>
          <a:p>
            <a:pPr eaLnBrk="0" hangingPunct="0">
              <a:lnSpc>
                <a:spcPct val="200000"/>
              </a:lnSpc>
              <a:buClr>
                <a:srgbClr val="FF0000"/>
              </a:buClr>
              <a:buFontTx/>
              <a:buChar char="•"/>
            </a:pPr>
            <a:r>
              <a:rPr lang="pt-BR" sz="3200" b="1" dirty="0" smtClean="0">
                <a:solidFill>
                  <a:srgbClr val="292929"/>
                </a:solidFill>
                <a:latin typeface="Calibri" pitchFamily="34" charset="0"/>
              </a:rPr>
              <a:t>Artroscopia</a:t>
            </a:r>
            <a:endParaRPr lang="pt-BR" sz="3200" b="1" dirty="0">
              <a:solidFill>
                <a:srgbClr val="292929"/>
              </a:solidFill>
              <a:latin typeface="Calibri" pitchFamily="34" charset="0"/>
            </a:endParaRP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165100" y="332656"/>
            <a:ext cx="8813800" cy="11977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pt-BR" sz="3200" dirty="0">
                <a:solidFill>
                  <a:srgbClr val="EC101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</a:rPr>
              <a:t> </a:t>
            </a:r>
            <a:r>
              <a:rPr lang="pt-BR" sz="3600" b="1" cap="small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diagnóstico da lesão do menisco medial</a:t>
            </a:r>
            <a:endParaRPr lang="pt-BR" sz="3200" b="1" cap="small" dirty="0"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858" name="Group 10"/>
          <p:cNvGrpSpPr>
            <a:grpSpLocks/>
          </p:cNvGrpSpPr>
          <p:nvPr/>
        </p:nvGrpSpPr>
        <p:grpSpPr bwMode="auto">
          <a:xfrm>
            <a:off x="1115617" y="216024"/>
            <a:ext cx="6840760" cy="6309320"/>
            <a:chOff x="567" y="0"/>
            <a:chExt cx="4581" cy="4201"/>
          </a:xfrm>
        </p:grpSpPr>
        <p:pic>
          <p:nvPicPr>
            <p:cNvPr id="78852" name="Picture 4" descr="Lesões articulares 1"/>
            <p:cNvPicPr>
              <a:picLocks noChangeAspect="1" noChangeArrowheads="1"/>
            </p:cNvPicPr>
            <p:nvPr/>
          </p:nvPicPr>
          <p:blipFill>
            <a:blip r:embed="rId2" cstate="print"/>
            <a:srcRect l="19917" r="19128" b="14622"/>
            <a:stretch>
              <a:fillRect/>
            </a:stretch>
          </p:blipFill>
          <p:spPr bwMode="auto">
            <a:xfrm>
              <a:off x="723" y="0"/>
              <a:ext cx="4322" cy="4201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78854" name="Rectangle 6"/>
            <p:cNvSpPr>
              <a:spLocks noChangeArrowheads="1"/>
            </p:cNvSpPr>
            <p:nvPr/>
          </p:nvSpPr>
          <p:spPr bwMode="auto">
            <a:xfrm>
              <a:off x="567" y="1841"/>
              <a:ext cx="4581" cy="591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 dirty="0"/>
            </a:p>
          </p:txBody>
        </p:sp>
        <p:sp>
          <p:nvSpPr>
            <p:cNvPr id="78855" name="Rectangle 7"/>
            <p:cNvSpPr>
              <a:spLocks noChangeArrowheads="1"/>
            </p:cNvSpPr>
            <p:nvPr/>
          </p:nvSpPr>
          <p:spPr bwMode="auto">
            <a:xfrm>
              <a:off x="2702" y="0"/>
              <a:ext cx="312" cy="4201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1027"/>
          <p:cNvSpPr>
            <a:spLocks noChangeArrowheads="1"/>
          </p:cNvSpPr>
          <p:nvPr/>
        </p:nvSpPr>
        <p:spPr bwMode="auto">
          <a:xfrm>
            <a:off x="285720" y="1700808"/>
            <a:ext cx="8572559" cy="452175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 eaLnBrk="0" hangingPunct="0">
              <a:lnSpc>
                <a:spcPct val="180000"/>
              </a:lnSpc>
              <a:buClr>
                <a:srgbClr val="FF0000"/>
              </a:buClr>
              <a:buFontTx/>
              <a:buChar char="•"/>
            </a:pPr>
            <a:r>
              <a:rPr lang="pt-BR" sz="3200" b="1" dirty="0" smtClean="0">
                <a:solidFill>
                  <a:srgbClr val="292929"/>
                </a:solidFill>
                <a:latin typeface="Calibri" pitchFamily="34" charset="0"/>
              </a:rPr>
              <a:t>Dor </a:t>
            </a:r>
            <a:r>
              <a:rPr lang="pt-BR" sz="3200" b="1" dirty="0">
                <a:solidFill>
                  <a:srgbClr val="292929"/>
                </a:solidFill>
                <a:latin typeface="Calibri" pitchFamily="34" charset="0"/>
              </a:rPr>
              <a:t>do lado externo do joelho com esforço</a:t>
            </a:r>
          </a:p>
          <a:p>
            <a:pPr eaLnBrk="0" hangingPunct="0">
              <a:lnSpc>
                <a:spcPct val="180000"/>
              </a:lnSpc>
              <a:buClr>
                <a:srgbClr val="FF0000"/>
              </a:buClr>
              <a:buFontTx/>
              <a:buChar char="•"/>
            </a:pPr>
            <a:r>
              <a:rPr lang="pt-BR" sz="3200" b="1" dirty="0" smtClean="0">
                <a:solidFill>
                  <a:srgbClr val="292929"/>
                </a:solidFill>
                <a:latin typeface="Calibri" pitchFamily="34" charset="0"/>
              </a:rPr>
              <a:t>Travamento</a:t>
            </a:r>
            <a:r>
              <a:rPr lang="pt-BR" sz="3200" b="1" dirty="0">
                <a:solidFill>
                  <a:srgbClr val="292929"/>
                </a:solidFill>
                <a:latin typeface="Calibri" pitchFamily="34" charset="0"/>
              </a:rPr>
              <a:t>, bloqueando a flexão e extensão completas</a:t>
            </a:r>
          </a:p>
          <a:p>
            <a:pPr eaLnBrk="0" hangingPunct="0">
              <a:lnSpc>
                <a:spcPct val="180000"/>
              </a:lnSpc>
              <a:buClr>
                <a:srgbClr val="FF0000"/>
              </a:buClr>
              <a:buFontTx/>
              <a:buChar char="•"/>
            </a:pPr>
            <a:r>
              <a:rPr lang="pt-BR" sz="3200" b="1" dirty="0" smtClean="0">
                <a:solidFill>
                  <a:srgbClr val="292929"/>
                </a:solidFill>
                <a:latin typeface="Calibri" pitchFamily="34" charset="0"/>
              </a:rPr>
              <a:t>Dor </a:t>
            </a:r>
            <a:r>
              <a:rPr lang="pt-BR" sz="3200" b="1" dirty="0">
                <a:solidFill>
                  <a:srgbClr val="292929"/>
                </a:solidFill>
                <a:latin typeface="Calibri" pitchFamily="34" charset="0"/>
              </a:rPr>
              <a:t>durante hiperextensão ou hiperflexão</a:t>
            </a:r>
          </a:p>
          <a:p>
            <a:pPr eaLnBrk="0" hangingPunct="0">
              <a:lnSpc>
                <a:spcPct val="180000"/>
              </a:lnSpc>
              <a:buClr>
                <a:srgbClr val="FF0000"/>
              </a:buClr>
              <a:buFontTx/>
              <a:buChar char="•"/>
            </a:pPr>
            <a:r>
              <a:rPr lang="pt-BR" sz="3200" b="1" dirty="0" smtClean="0">
                <a:solidFill>
                  <a:srgbClr val="292929"/>
                </a:solidFill>
                <a:latin typeface="Calibri" pitchFamily="34" charset="0"/>
              </a:rPr>
              <a:t>Derrame </a:t>
            </a:r>
            <a:r>
              <a:rPr lang="pt-BR" sz="3200" b="1" dirty="0">
                <a:solidFill>
                  <a:srgbClr val="292929"/>
                </a:solidFill>
                <a:latin typeface="Calibri" pitchFamily="34" charset="0"/>
              </a:rPr>
              <a:t>articular, algumas vezes</a:t>
            </a:r>
          </a:p>
        </p:txBody>
      </p:sp>
      <p:sp>
        <p:nvSpPr>
          <p:cNvPr id="24581" name="Rectangle 1029"/>
          <p:cNvSpPr>
            <a:spLocks noChangeArrowheads="1"/>
          </p:cNvSpPr>
          <p:nvPr/>
        </p:nvSpPr>
        <p:spPr bwMode="auto">
          <a:xfrm>
            <a:off x="165100" y="332656"/>
            <a:ext cx="8813800" cy="132087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pt-BR" sz="4000" dirty="0">
                <a:solidFill>
                  <a:srgbClr val="EC101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</a:rPr>
              <a:t> </a:t>
            </a:r>
            <a:r>
              <a:rPr lang="pt-BR" sz="4000" b="1" cap="small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clínica da lesão do menisco lateral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395536" y="1931585"/>
            <a:ext cx="8397875" cy="452175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eaLnBrk="0" hangingPunct="0">
              <a:lnSpc>
                <a:spcPct val="180000"/>
              </a:lnSpc>
              <a:buClr>
                <a:srgbClr val="FF0000"/>
              </a:buClr>
              <a:buFontTx/>
              <a:buChar char="•"/>
            </a:pPr>
            <a:r>
              <a:rPr lang="pt-BR" sz="3200" b="1" dirty="0" smtClean="0">
                <a:solidFill>
                  <a:srgbClr val="292929"/>
                </a:solidFill>
                <a:latin typeface="Calibri" pitchFamily="34" charset="0"/>
              </a:rPr>
              <a:t>Dor </a:t>
            </a:r>
            <a:r>
              <a:rPr lang="pt-BR" sz="3200" b="1" dirty="0">
                <a:solidFill>
                  <a:srgbClr val="292929"/>
                </a:solidFill>
                <a:latin typeface="Calibri" pitchFamily="34" charset="0"/>
              </a:rPr>
              <a:t>do lado externo do joelho</a:t>
            </a:r>
          </a:p>
          <a:p>
            <a:pPr eaLnBrk="0" hangingPunct="0">
              <a:lnSpc>
                <a:spcPct val="180000"/>
              </a:lnSpc>
              <a:buClr>
                <a:srgbClr val="FF0000"/>
              </a:buClr>
              <a:buFontTx/>
              <a:buChar char="•"/>
            </a:pPr>
            <a:r>
              <a:rPr lang="pt-BR" sz="3200" b="1" dirty="0" smtClean="0">
                <a:solidFill>
                  <a:srgbClr val="292929"/>
                </a:solidFill>
                <a:latin typeface="Calibri" pitchFamily="34" charset="0"/>
              </a:rPr>
              <a:t>Dor </a:t>
            </a:r>
            <a:r>
              <a:rPr lang="pt-BR" sz="3200" b="1" dirty="0">
                <a:solidFill>
                  <a:srgbClr val="292929"/>
                </a:solidFill>
                <a:latin typeface="Calibri" pitchFamily="34" charset="0"/>
              </a:rPr>
              <a:t>durante hiperextensão ou hiperflexão</a:t>
            </a:r>
          </a:p>
          <a:p>
            <a:pPr eaLnBrk="0" hangingPunct="0">
              <a:lnSpc>
                <a:spcPct val="180000"/>
              </a:lnSpc>
              <a:buClr>
                <a:srgbClr val="FF0000"/>
              </a:buClr>
              <a:buFontTx/>
              <a:buChar char="•"/>
            </a:pPr>
            <a:r>
              <a:rPr lang="pt-BR" sz="3200" b="1" dirty="0" smtClean="0">
                <a:solidFill>
                  <a:srgbClr val="292929"/>
                </a:solidFill>
                <a:latin typeface="Calibri" pitchFamily="34" charset="0"/>
              </a:rPr>
              <a:t>Dor </a:t>
            </a:r>
            <a:r>
              <a:rPr lang="pt-BR" sz="3200" b="1" dirty="0">
                <a:solidFill>
                  <a:srgbClr val="292929"/>
                </a:solidFill>
                <a:latin typeface="Calibri" pitchFamily="34" charset="0"/>
              </a:rPr>
              <a:t>durante rotação interna do pé</a:t>
            </a:r>
          </a:p>
          <a:p>
            <a:pPr eaLnBrk="0" hangingPunct="0">
              <a:lnSpc>
                <a:spcPct val="180000"/>
              </a:lnSpc>
              <a:buClr>
                <a:srgbClr val="FF0000"/>
              </a:buClr>
              <a:buFontTx/>
              <a:buChar char="•"/>
            </a:pPr>
            <a:r>
              <a:rPr lang="pt-BR" sz="3200" b="1" dirty="0" smtClean="0">
                <a:solidFill>
                  <a:srgbClr val="292929"/>
                </a:solidFill>
                <a:latin typeface="Calibri" pitchFamily="34" charset="0"/>
              </a:rPr>
              <a:t>Fraqueza </a:t>
            </a:r>
            <a:r>
              <a:rPr lang="pt-BR" sz="3200" b="1" dirty="0">
                <a:solidFill>
                  <a:srgbClr val="292929"/>
                </a:solidFill>
                <a:latin typeface="Calibri" pitchFamily="34" charset="0"/>
              </a:rPr>
              <a:t>ou atrofia do quadríceps</a:t>
            </a:r>
          </a:p>
          <a:p>
            <a:pPr eaLnBrk="0" hangingPunct="0">
              <a:lnSpc>
                <a:spcPct val="180000"/>
              </a:lnSpc>
              <a:buClr>
                <a:srgbClr val="FF0000"/>
              </a:buClr>
              <a:buFontTx/>
              <a:buChar char="•"/>
            </a:pPr>
            <a:r>
              <a:rPr lang="pt-BR" sz="3200" b="1" dirty="0" smtClean="0">
                <a:solidFill>
                  <a:srgbClr val="292929"/>
                </a:solidFill>
                <a:latin typeface="Calibri" pitchFamily="34" charset="0"/>
              </a:rPr>
              <a:t>Artroscopia</a:t>
            </a:r>
            <a:endParaRPr lang="pt-BR" sz="3200" b="1" dirty="0">
              <a:solidFill>
                <a:srgbClr val="292929"/>
              </a:solidFill>
              <a:latin typeface="Calibri" pitchFamily="34" charset="0"/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165100" y="491431"/>
            <a:ext cx="8813800" cy="12593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pt-BR" sz="4000" dirty="0">
                <a:solidFill>
                  <a:srgbClr val="EC101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</a:rPr>
              <a:t> </a:t>
            </a:r>
            <a:r>
              <a:rPr lang="pt-BR" sz="3600" b="1" cap="small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diagnóstico da lesão do menisco lateral</a:t>
            </a:r>
            <a:endParaRPr lang="pt-BR" sz="3200" b="1" cap="small" dirty="0"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395537" y="2413575"/>
            <a:ext cx="7992814" cy="396775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 eaLnBrk="0" hangingPunct="0">
              <a:lnSpc>
                <a:spcPct val="180000"/>
              </a:lnSpc>
              <a:buClr>
                <a:srgbClr val="EC1010"/>
              </a:buClr>
              <a:buFontTx/>
              <a:buChar char="•"/>
            </a:pPr>
            <a:r>
              <a:rPr lang="pt-BR" sz="2800" b="1" dirty="0" smtClean="0">
                <a:solidFill>
                  <a:srgbClr val="292929"/>
                </a:solidFill>
                <a:latin typeface="Calibri" pitchFamily="34" charset="0"/>
              </a:rPr>
              <a:t>Ocorrem </a:t>
            </a:r>
            <a:r>
              <a:rPr lang="pt-BR" sz="2800" b="1" dirty="0">
                <a:solidFill>
                  <a:srgbClr val="292929"/>
                </a:solidFill>
                <a:latin typeface="Calibri" pitchFamily="34" charset="0"/>
              </a:rPr>
              <a:t>quando a amplitude  do movimento articular é excedida, causando dano aos tecidos de estabilização, hemorragia e </a:t>
            </a:r>
            <a:r>
              <a:rPr lang="pt-BR" sz="2800" b="1" dirty="0" smtClean="0">
                <a:solidFill>
                  <a:srgbClr val="292929"/>
                </a:solidFill>
                <a:latin typeface="Calibri" pitchFamily="34" charset="0"/>
              </a:rPr>
              <a:t>edema. Há</a:t>
            </a:r>
            <a:r>
              <a:rPr lang="pt-BR" sz="2800" b="1" dirty="0">
                <a:solidFill>
                  <a:srgbClr val="292929"/>
                </a:solidFill>
                <a:latin typeface="Calibri" pitchFamily="34" charset="0"/>
              </a:rPr>
              <a:t>, portanto, estiramento dos ligamentos sem separação da superfície articular.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165100" y="1484784"/>
            <a:ext cx="8813800" cy="8284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pt-BR" sz="4800" b="1" cap="small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entorses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323528" y="260648"/>
            <a:ext cx="85126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cap="small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lesões periarticulares</a:t>
            </a:r>
            <a:endParaRPr lang="pt-BR" sz="5400" b="1" cap="small" dirty="0"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385" name="Group 9"/>
          <p:cNvGrpSpPr>
            <a:grpSpLocks/>
          </p:cNvGrpSpPr>
          <p:nvPr/>
        </p:nvGrpSpPr>
        <p:grpSpPr bwMode="auto">
          <a:xfrm>
            <a:off x="1331640" y="548680"/>
            <a:ext cx="6552728" cy="5688632"/>
            <a:chOff x="544" y="0"/>
            <a:chExt cx="4604" cy="4320"/>
          </a:xfrm>
        </p:grpSpPr>
        <p:pic>
          <p:nvPicPr>
            <p:cNvPr id="101380" name="Picture 4" descr="diagnóstico menisco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DFEFF"/>
                </a:clrFrom>
                <a:clrTo>
                  <a:srgbClr val="FDFEFF">
                    <a:alpha val="0"/>
                  </a:srgbClr>
                </a:clrTo>
              </a:clrChange>
            </a:blip>
            <a:srcRect t="2499" b="1297"/>
            <a:stretch>
              <a:fillRect/>
            </a:stretch>
          </p:blipFill>
          <p:spPr bwMode="auto">
            <a:xfrm rot="21540000">
              <a:off x="1336" y="162"/>
              <a:ext cx="3128" cy="3992"/>
            </a:xfrm>
            <a:prstGeom prst="rect">
              <a:avLst/>
            </a:prstGeom>
            <a:noFill/>
          </p:spPr>
        </p:pic>
        <p:sp>
          <p:nvSpPr>
            <p:cNvPr id="101381" name="Rectangle 5"/>
            <p:cNvSpPr>
              <a:spLocks noChangeArrowheads="1"/>
            </p:cNvSpPr>
            <p:nvPr/>
          </p:nvSpPr>
          <p:spPr bwMode="auto">
            <a:xfrm>
              <a:off x="567" y="4110"/>
              <a:ext cx="4581" cy="210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 dirty="0"/>
            </a:p>
          </p:txBody>
        </p:sp>
        <p:sp>
          <p:nvSpPr>
            <p:cNvPr id="101382" name="Rectangle 6"/>
            <p:cNvSpPr>
              <a:spLocks noChangeArrowheads="1"/>
            </p:cNvSpPr>
            <p:nvPr/>
          </p:nvSpPr>
          <p:spPr bwMode="auto">
            <a:xfrm>
              <a:off x="544" y="0"/>
              <a:ext cx="4581" cy="210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 dirty="0"/>
            </a:p>
          </p:txBody>
        </p:sp>
        <p:sp>
          <p:nvSpPr>
            <p:cNvPr id="101383" name="Rectangle 7"/>
            <p:cNvSpPr>
              <a:spLocks noChangeArrowheads="1"/>
            </p:cNvSpPr>
            <p:nvPr/>
          </p:nvSpPr>
          <p:spPr bwMode="auto">
            <a:xfrm>
              <a:off x="2835" y="164"/>
              <a:ext cx="1769" cy="1316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 dirty="0"/>
            </a:p>
          </p:txBody>
        </p:sp>
        <p:sp>
          <p:nvSpPr>
            <p:cNvPr id="101384" name="Rectangle 8"/>
            <p:cNvSpPr>
              <a:spLocks noChangeArrowheads="1"/>
            </p:cNvSpPr>
            <p:nvPr/>
          </p:nvSpPr>
          <p:spPr bwMode="auto">
            <a:xfrm>
              <a:off x="4332" y="1480"/>
              <a:ext cx="771" cy="2630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6" name="Picture 4" descr="menisco RMI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rcRect r="4317"/>
          <a:stretch>
            <a:fillRect/>
          </a:stretch>
        </p:blipFill>
        <p:spPr bwMode="auto">
          <a:xfrm flipV="1">
            <a:off x="107504" y="1052736"/>
            <a:ext cx="8922814" cy="4559564"/>
          </a:xfrm>
          <a:prstGeom prst="rect">
            <a:avLst/>
          </a:prstGeom>
          <a:noFill/>
        </p:spPr>
      </p:pic>
      <p:sp>
        <p:nvSpPr>
          <p:cNvPr id="115717" name="Oval 5"/>
          <p:cNvSpPr>
            <a:spLocks noChangeArrowheads="1"/>
          </p:cNvSpPr>
          <p:nvPr/>
        </p:nvSpPr>
        <p:spPr bwMode="auto">
          <a:xfrm rot="5400000">
            <a:off x="242071" y="4149080"/>
            <a:ext cx="1368425" cy="846782"/>
          </a:xfrm>
          <a:prstGeom prst="ellipse">
            <a:avLst/>
          </a:prstGeom>
          <a:noFill/>
          <a:ln w="38100">
            <a:solidFill>
              <a:srgbClr val="EC101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115718" name="Oval 6"/>
          <p:cNvSpPr>
            <a:spLocks noChangeArrowheads="1"/>
          </p:cNvSpPr>
          <p:nvPr/>
        </p:nvSpPr>
        <p:spPr bwMode="auto">
          <a:xfrm rot="5400000">
            <a:off x="3563938" y="3861990"/>
            <a:ext cx="1295400" cy="719138"/>
          </a:xfrm>
          <a:prstGeom prst="ellipse">
            <a:avLst/>
          </a:prstGeom>
          <a:noFill/>
          <a:ln w="38100">
            <a:solidFill>
              <a:srgbClr val="EC101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115719" name="Oval 7"/>
          <p:cNvSpPr>
            <a:spLocks noChangeArrowheads="1"/>
          </p:cNvSpPr>
          <p:nvPr/>
        </p:nvSpPr>
        <p:spPr bwMode="auto">
          <a:xfrm>
            <a:off x="6948264" y="3645024"/>
            <a:ext cx="792163" cy="1223963"/>
          </a:xfrm>
          <a:prstGeom prst="ellipse">
            <a:avLst/>
          </a:prstGeom>
          <a:noFill/>
          <a:ln w="38100">
            <a:solidFill>
              <a:srgbClr val="EC101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2744130" y="5877272"/>
            <a:ext cx="36744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cap="small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Ressonância Magnética</a:t>
            </a:r>
            <a:endParaRPr lang="pt-BR" b="1" cap="small" dirty="0"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539552" y="1972470"/>
            <a:ext cx="8139112" cy="3106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eaLnBrk="0" hangingPunct="0">
              <a:lnSpc>
                <a:spcPct val="190000"/>
              </a:lnSpc>
              <a:buClr>
                <a:srgbClr val="FF0000"/>
              </a:buClr>
              <a:buFontTx/>
              <a:buChar char="•"/>
            </a:pPr>
            <a:r>
              <a:rPr lang="pt-BR" sz="3600" b="1" dirty="0" smtClean="0">
                <a:solidFill>
                  <a:srgbClr val="292929"/>
                </a:solidFill>
                <a:latin typeface="Calibri" pitchFamily="34" charset="0"/>
              </a:rPr>
              <a:t>Exercícios </a:t>
            </a:r>
            <a:r>
              <a:rPr lang="pt-BR" sz="3600" b="1" dirty="0">
                <a:solidFill>
                  <a:srgbClr val="292929"/>
                </a:solidFill>
                <a:latin typeface="Calibri" pitchFamily="34" charset="0"/>
              </a:rPr>
              <a:t>para </a:t>
            </a:r>
            <a:r>
              <a:rPr lang="pt-BR" sz="3600" b="1" dirty="0" smtClean="0">
                <a:solidFill>
                  <a:srgbClr val="292929"/>
                </a:solidFill>
                <a:latin typeface="Calibri" pitchFamily="34" charset="0"/>
              </a:rPr>
              <a:t>fortalecimento da </a:t>
            </a:r>
            <a:r>
              <a:rPr lang="pt-BR" sz="3600" b="1" dirty="0">
                <a:solidFill>
                  <a:srgbClr val="292929"/>
                </a:solidFill>
                <a:latin typeface="Calibri" pitchFamily="34" charset="0"/>
              </a:rPr>
              <a:t>musculatura da coxa</a:t>
            </a:r>
          </a:p>
          <a:p>
            <a:pPr eaLnBrk="0" hangingPunct="0">
              <a:lnSpc>
                <a:spcPct val="190000"/>
              </a:lnSpc>
              <a:buClr>
                <a:srgbClr val="FF0000"/>
              </a:buClr>
              <a:buFontTx/>
              <a:buChar char="•"/>
            </a:pPr>
            <a:r>
              <a:rPr lang="pt-BR" sz="3600" b="1" dirty="0" smtClean="0">
                <a:solidFill>
                  <a:srgbClr val="292929"/>
                </a:solidFill>
                <a:latin typeface="Calibri" pitchFamily="34" charset="0"/>
              </a:rPr>
              <a:t>Cirurgia </a:t>
            </a:r>
            <a:r>
              <a:rPr lang="pt-BR" sz="3600" b="1" dirty="0">
                <a:solidFill>
                  <a:srgbClr val="292929"/>
                </a:solidFill>
                <a:latin typeface="Calibri" pitchFamily="34" charset="0"/>
              </a:rPr>
              <a:t>	</a:t>
            </a:r>
            <a:r>
              <a:rPr lang="pt-BR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	</a:t>
            </a: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165100" y="570260"/>
            <a:ext cx="8813800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pt-BR" sz="4000" b="1" cap="small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tratamento da lesões dos meniscos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artroscopia menisc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700808"/>
            <a:ext cx="8733542" cy="4536504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251520" y="548680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ARTROSCOPIA DE MENISCO</a:t>
            </a:r>
            <a:endParaRPr lang="pt-B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609228" y="1484784"/>
            <a:ext cx="7923212" cy="42779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eaLnBrk="0" hangingPunct="0">
              <a:lnSpc>
                <a:spcPct val="200000"/>
              </a:lnSpc>
              <a:buClr>
                <a:srgbClr val="FF0000"/>
              </a:buClr>
              <a:buFontTx/>
              <a:buChar char="•"/>
            </a:pPr>
            <a:r>
              <a:rPr lang="pt-BR" sz="2800" b="1" dirty="0" smtClean="0">
                <a:solidFill>
                  <a:srgbClr val="292929"/>
                </a:solidFill>
                <a:latin typeface="Calibri" pitchFamily="34" charset="0"/>
              </a:rPr>
              <a:t>Ocorrem </a:t>
            </a:r>
            <a:r>
              <a:rPr lang="pt-BR" sz="2800" b="1" dirty="0">
                <a:solidFill>
                  <a:srgbClr val="292929"/>
                </a:solidFill>
                <a:latin typeface="Calibri" pitchFamily="34" charset="0"/>
              </a:rPr>
              <a:t>em decorrência de trauma direto ou em associação </a:t>
            </a:r>
            <a:r>
              <a:rPr lang="pt-BR" sz="2800" b="1" dirty="0" smtClean="0">
                <a:solidFill>
                  <a:srgbClr val="292929"/>
                </a:solidFill>
                <a:latin typeface="Calibri" pitchFamily="34" charset="0"/>
              </a:rPr>
              <a:t>às </a:t>
            </a:r>
            <a:r>
              <a:rPr lang="pt-BR" sz="2800" b="1" dirty="0">
                <a:solidFill>
                  <a:srgbClr val="292929"/>
                </a:solidFill>
                <a:latin typeface="Calibri" pitchFamily="34" charset="0"/>
              </a:rPr>
              <a:t>lesões meniscais e </a:t>
            </a:r>
            <a:r>
              <a:rPr lang="pt-BR" sz="2800" b="1" dirty="0" smtClean="0">
                <a:solidFill>
                  <a:srgbClr val="292929"/>
                </a:solidFill>
                <a:latin typeface="Calibri" pitchFamily="34" charset="0"/>
              </a:rPr>
              <a:t>ligamentares e qualquer </a:t>
            </a:r>
            <a:r>
              <a:rPr lang="pt-BR" sz="2800" b="1" dirty="0">
                <a:solidFill>
                  <a:srgbClr val="292929"/>
                </a:solidFill>
                <a:latin typeface="Calibri" pitchFamily="34" charset="0"/>
              </a:rPr>
              <a:t>condição que leve à repetição excessiva de força pode causar sintomas. </a:t>
            </a:r>
            <a:endParaRPr lang="pt-BR" sz="2800" b="1" dirty="0" smtClean="0">
              <a:solidFill>
                <a:srgbClr val="292929"/>
              </a:solidFill>
              <a:latin typeface="Calibri" pitchFamily="34" charset="0"/>
            </a:endParaRPr>
          </a:p>
          <a:p>
            <a:pPr eaLnBrk="0" hangingPunct="0">
              <a:lnSpc>
                <a:spcPct val="200000"/>
              </a:lnSpc>
              <a:buClr>
                <a:srgbClr val="FF0000"/>
              </a:buClr>
              <a:buFont typeface="Arial" pitchFamily="34" charset="0"/>
              <a:buChar char="•"/>
            </a:pPr>
            <a:r>
              <a:rPr lang="pt-BR" sz="2800" b="1" dirty="0" smtClean="0">
                <a:solidFill>
                  <a:srgbClr val="292929"/>
                </a:solidFill>
                <a:latin typeface="Calibri" pitchFamily="34" charset="0"/>
              </a:rPr>
              <a:t>Pode </a:t>
            </a:r>
            <a:r>
              <a:rPr lang="pt-BR" sz="2800" b="1" dirty="0">
                <a:solidFill>
                  <a:srgbClr val="292929"/>
                </a:solidFill>
                <a:latin typeface="Calibri" pitchFamily="34" charset="0"/>
              </a:rPr>
              <a:t>evoluir para artrose.</a:t>
            </a: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165100" y="573891"/>
            <a:ext cx="8813800" cy="7668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pt-BR" sz="4400" b="1" cap="small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lesões da cartilagem articular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359" name="Group 7"/>
          <p:cNvGrpSpPr>
            <a:grpSpLocks/>
          </p:cNvGrpSpPr>
          <p:nvPr/>
        </p:nvGrpSpPr>
        <p:grpSpPr bwMode="auto">
          <a:xfrm>
            <a:off x="792163" y="0"/>
            <a:ext cx="7416800" cy="6597650"/>
            <a:chOff x="567" y="0"/>
            <a:chExt cx="4672" cy="4156"/>
          </a:xfrm>
        </p:grpSpPr>
        <p:pic>
          <p:nvPicPr>
            <p:cNvPr id="100356" name="Picture 4" descr="cartilagem"/>
            <p:cNvPicPr>
              <a:picLocks noChangeAspect="1" noChangeArrowheads="1"/>
            </p:cNvPicPr>
            <p:nvPr/>
          </p:nvPicPr>
          <p:blipFill>
            <a:blip r:embed="rId2" cstate="print"/>
            <a:srcRect b="3796"/>
            <a:stretch>
              <a:fillRect/>
            </a:stretch>
          </p:blipFill>
          <p:spPr bwMode="auto">
            <a:xfrm>
              <a:off x="680" y="0"/>
              <a:ext cx="4309" cy="4156"/>
            </a:xfrm>
            <a:prstGeom prst="rect">
              <a:avLst/>
            </a:prstGeom>
            <a:noFill/>
          </p:spPr>
        </p:pic>
        <p:sp>
          <p:nvSpPr>
            <p:cNvPr id="100357" name="Rectangle 5"/>
            <p:cNvSpPr>
              <a:spLocks noChangeArrowheads="1"/>
            </p:cNvSpPr>
            <p:nvPr/>
          </p:nvSpPr>
          <p:spPr bwMode="auto">
            <a:xfrm>
              <a:off x="567" y="1752"/>
              <a:ext cx="4672" cy="589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 dirty="0"/>
            </a:p>
          </p:txBody>
        </p:sp>
      </p:grpSp>
      <p:sp>
        <p:nvSpPr>
          <p:cNvPr id="100360" name="Oval 8"/>
          <p:cNvSpPr>
            <a:spLocks noChangeArrowheads="1"/>
          </p:cNvSpPr>
          <p:nvPr/>
        </p:nvSpPr>
        <p:spPr bwMode="auto">
          <a:xfrm>
            <a:off x="2411413" y="5300663"/>
            <a:ext cx="1152525" cy="720725"/>
          </a:xfrm>
          <a:prstGeom prst="ellipse">
            <a:avLst/>
          </a:prstGeom>
          <a:noFill/>
          <a:ln w="38100">
            <a:solidFill>
              <a:srgbClr val="EC101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100361" name="Oval 9"/>
          <p:cNvSpPr>
            <a:spLocks noChangeArrowheads="1"/>
          </p:cNvSpPr>
          <p:nvPr/>
        </p:nvSpPr>
        <p:spPr bwMode="auto">
          <a:xfrm>
            <a:off x="5867400" y="5156200"/>
            <a:ext cx="1008063" cy="720725"/>
          </a:xfrm>
          <a:prstGeom prst="ellipse">
            <a:avLst/>
          </a:prstGeom>
          <a:noFill/>
          <a:ln w="38100">
            <a:solidFill>
              <a:srgbClr val="EC101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683568" y="1817767"/>
            <a:ext cx="7704138" cy="42755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eaLnBrk="0" hangingPunct="0">
              <a:lnSpc>
                <a:spcPct val="170000"/>
              </a:lnSpc>
              <a:buClr>
                <a:srgbClr val="FF0000"/>
              </a:buClr>
              <a:buFontTx/>
              <a:buChar char="•"/>
            </a:pPr>
            <a:r>
              <a:rPr lang="pt-BR" sz="3200" b="1" dirty="0" smtClean="0">
                <a:solidFill>
                  <a:srgbClr val="292929"/>
                </a:solidFill>
                <a:latin typeface="Calibri" pitchFamily="34" charset="0"/>
              </a:rPr>
              <a:t>Edema </a:t>
            </a:r>
            <a:r>
              <a:rPr lang="pt-BR" sz="3200" b="1" dirty="0">
                <a:solidFill>
                  <a:srgbClr val="292929"/>
                </a:solidFill>
                <a:latin typeface="Calibri" pitchFamily="34" charset="0"/>
              </a:rPr>
              <a:t>da articulação causado por derrames recorrentes</a:t>
            </a:r>
          </a:p>
          <a:p>
            <a:pPr eaLnBrk="0" hangingPunct="0">
              <a:lnSpc>
                <a:spcPct val="170000"/>
              </a:lnSpc>
              <a:buClr>
                <a:srgbClr val="FF0000"/>
              </a:buClr>
              <a:buFontTx/>
              <a:buChar char="•"/>
            </a:pPr>
            <a:r>
              <a:rPr lang="pt-BR" sz="3200" b="1" dirty="0" smtClean="0">
                <a:solidFill>
                  <a:srgbClr val="292929"/>
                </a:solidFill>
                <a:latin typeface="Calibri" pitchFamily="34" charset="0"/>
              </a:rPr>
              <a:t>Dor </a:t>
            </a:r>
            <a:r>
              <a:rPr lang="pt-BR" sz="3200" b="1" dirty="0">
                <a:solidFill>
                  <a:srgbClr val="292929"/>
                </a:solidFill>
                <a:latin typeface="Calibri" pitchFamily="34" charset="0"/>
              </a:rPr>
              <a:t>durante esforço mimetizando lesão </a:t>
            </a:r>
            <a:r>
              <a:rPr lang="pt-BR" sz="3200" b="1" dirty="0" smtClean="0">
                <a:solidFill>
                  <a:srgbClr val="292929"/>
                </a:solidFill>
                <a:latin typeface="Calibri" pitchFamily="34" charset="0"/>
              </a:rPr>
              <a:t>de menisco</a:t>
            </a:r>
            <a:endParaRPr lang="pt-BR" sz="3200" b="1" dirty="0">
              <a:solidFill>
                <a:srgbClr val="292929"/>
              </a:solidFill>
              <a:latin typeface="Calibri" pitchFamily="34" charset="0"/>
            </a:endParaRPr>
          </a:p>
          <a:p>
            <a:pPr eaLnBrk="0" hangingPunct="0">
              <a:lnSpc>
                <a:spcPct val="170000"/>
              </a:lnSpc>
              <a:buClr>
                <a:srgbClr val="FF0000"/>
              </a:buClr>
              <a:buFontTx/>
              <a:buChar char="•"/>
            </a:pPr>
            <a:r>
              <a:rPr lang="pt-BR" sz="3200" b="1" dirty="0" smtClean="0">
                <a:solidFill>
                  <a:srgbClr val="292929"/>
                </a:solidFill>
                <a:latin typeface="Calibri" pitchFamily="34" charset="0"/>
              </a:rPr>
              <a:t>Diagnóstico </a:t>
            </a:r>
            <a:r>
              <a:rPr lang="pt-BR" sz="3200" b="1" dirty="0">
                <a:solidFill>
                  <a:srgbClr val="292929"/>
                </a:solidFill>
                <a:latin typeface="Calibri" pitchFamily="34" charset="0"/>
              </a:rPr>
              <a:t>por artroscopia</a:t>
            </a: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165100" y="552986"/>
            <a:ext cx="8813800" cy="11977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pt-BR" sz="3600" b="1" cap="small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clínica da lesão da cartilagem articular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539552" y="1773238"/>
            <a:ext cx="8056562" cy="476797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eaLnBrk="0" hangingPunct="0">
              <a:lnSpc>
                <a:spcPct val="190000"/>
              </a:lnSpc>
              <a:buClr>
                <a:srgbClr val="FF0000"/>
              </a:buClr>
              <a:buFontTx/>
              <a:buChar char="•"/>
            </a:pPr>
            <a:r>
              <a:rPr lang="pt-BR" sz="3200" b="1" dirty="0" smtClean="0">
                <a:solidFill>
                  <a:srgbClr val="292929"/>
                </a:solidFill>
                <a:latin typeface="Calibri" pitchFamily="34" charset="0"/>
              </a:rPr>
              <a:t>Fortalecimento  da </a:t>
            </a:r>
            <a:r>
              <a:rPr lang="pt-BR" sz="3200" b="1" dirty="0">
                <a:solidFill>
                  <a:srgbClr val="292929"/>
                </a:solidFill>
                <a:latin typeface="Calibri" pitchFamily="34" charset="0"/>
              </a:rPr>
              <a:t>musculatura da coxa</a:t>
            </a:r>
          </a:p>
          <a:p>
            <a:pPr eaLnBrk="0" hangingPunct="0">
              <a:lnSpc>
                <a:spcPct val="190000"/>
              </a:lnSpc>
              <a:buClr>
                <a:srgbClr val="FF0000"/>
              </a:buClr>
              <a:buFontTx/>
              <a:buChar char="•"/>
            </a:pPr>
            <a:r>
              <a:rPr lang="pt-BR" sz="3200" b="1" dirty="0" smtClean="0">
                <a:solidFill>
                  <a:srgbClr val="292929"/>
                </a:solidFill>
                <a:latin typeface="Calibri" pitchFamily="34" charset="0"/>
              </a:rPr>
              <a:t>Manter </a:t>
            </a:r>
            <a:r>
              <a:rPr lang="pt-BR" sz="3200" b="1" dirty="0">
                <a:solidFill>
                  <a:srgbClr val="292929"/>
                </a:solidFill>
                <a:latin typeface="Calibri" pitchFamily="34" charset="0"/>
              </a:rPr>
              <a:t>o local aquecido</a:t>
            </a:r>
          </a:p>
          <a:p>
            <a:pPr eaLnBrk="0" hangingPunct="0">
              <a:lnSpc>
                <a:spcPct val="190000"/>
              </a:lnSpc>
              <a:buClr>
                <a:srgbClr val="FF0000"/>
              </a:buClr>
              <a:buFontTx/>
              <a:buChar char="•"/>
            </a:pPr>
            <a:r>
              <a:rPr lang="pt-BR" sz="3200" b="1" dirty="0" smtClean="0">
                <a:solidFill>
                  <a:srgbClr val="292929"/>
                </a:solidFill>
                <a:latin typeface="Calibri" pitchFamily="34" charset="0"/>
              </a:rPr>
              <a:t>Cirurgia</a:t>
            </a:r>
            <a:endParaRPr lang="pt-BR" sz="3200" b="1" dirty="0">
              <a:solidFill>
                <a:srgbClr val="292929"/>
              </a:solidFill>
              <a:latin typeface="Calibri" pitchFamily="34" charset="0"/>
            </a:endParaRPr>
          </a:p>
          <a:p>
            <a:pPr eaLnBrk="0" hangingPunct="0">
              <a:lnSpc>
                <a:spcPct val="190000"/>
              </a:lnSpc>
              <a:buClr>
                <a:srgbClr val="FF0000"/>
              </a:buClr>
              <a:buFontTx/>
              <a:buChar char="•"/>
            </a:pPr>
            <a:r>
              <a:rPr lang="pt-BR" sz="3200" b="1" dirty="0" smtClean="0">
                <a:solidFill>
                  <a:srgbClr val="292929"/>
                </a:solidFill>
                <a:latin typeface="Calibri" pitchFamily="34" charset="0"/>
              </a:rPr>
              <a:t>Mudança </a:t>
            </a:r>
            <a:r>
              <a:rPr lang="pt-BR" sz="3200" b="1" dirty="0">
                <a:solidFill>
                  <a:srgbClr val="292929"/>
                </a:solidFill>
                <a:latin typeface="Calibri" pitchFamily="34" charset="0"/>
              </a:rPr>
              <a:t>de modalidade esportiva de menor demanda dos joelhos</a:t>
            </a: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165100" y="359028"/>
            <a:ext cx="8813800" cy="11977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pt-BR" sz="3600" b="1" cap="small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tratamento das lesões da cartilagem articular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323528" y="1950169"/>
            <a:ext cx="8568951" cy="37830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 eaLnBrk="0" hangingPunct="0">
              <a:lnSpc>
                <a:spcPct val="250000"/>
              </a:lnSpc>
              <a:buClr>
                <a:srgbClr val="FF0000"/>
              </a:buClr>
              <a:buFont typeface="Arial" pitchFamily="34" charset="0"/>
              <a:buChar char="•"/>
            </a:pPr>
            <a:r>
              <a:rPr lang="pt-BR" sz="3200" b="1" dirty="0" smtClean="0">
                <a:solidFill>
                  <a:srgbClr val="292929"/>
                </a:solidFill>
                <a:latin typeface="Calibri" pitchFamily="34" charset="0"/>
              </a:rPr>
              <a:t>Provoca </a:t>
            </a:r>
            <a:r>
              <a:rPr lang="pt-BR" sz="3200" b="1" dirty="0">
                <a:solidFill>
                  <a:srgbClr val="292929"/>
                </a:solidFill>
                <a:latin typeface="Calibri" pitchFamily="34" charset="0"/>
              </a:rPr>
              <a:t>aumento da produção do líquido sinovial por reação </a:t>
            </a:r>
            <a:r>
              <a:rPr lang="pt-BR" sz="3200" b="1" dirty="0" smtClean="0">
                <a:solidFill>
                  <a:srgbClr val="292929"/>
                </a:solidFill>
                <a:latin typeface="Calibri" pitchFamily="34" charset="0"/>
              </a:rPr>
              <a:t>inflamatória.</a:t>
            </a:r>
          </a:p>
          <a:p>
            <a:pPr eaLnBrk="0" hangingPunct="0">
              <a:lnSpc>
                <a:spcPct val="250000"/>
              </a:lnSpc>
              <a:buClr>
                <a:srgbClr val="FF0000"/>
              </a:buClr>
              <a:buFont typeface="Arial" pitchFamily="34" charset="0"/>
              <a:buChar char="•"/>
            </a:pPr>
            <a:r>
              <a:rPr lang="pt-BR" sz="3200" b="1" dirty="0" smtClean="0">
                <a:solidFill>
                  <a:srgbClr val="292929"/>
                </a:solidFill>
                <a:latin typeface="Calibri" pitchFamily="34" charset="0"/>
              </a:rPr>
              <a:t>Expressa-se </a:t>
            </a:r>
            <a:r>
              <a:rPr lang="pt-BR" sz="3200" b="1" dirty="0">
                <a:solidFill>
                  <a:srgbClr val="292929"/>
                </a:solidFill>
                <a:latin typeface="Calibri" pitchFamily="34" charset="0"/>
              </a:rPr>
              <a:t>clinicamente por derrame articular</a:t>
            </a: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165100" y="570260"/>
            <a:ext cx="8813800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pt-BR" sz="4000" b="1" cap="small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lesão da membrana sinovial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323528" y="1815330"/>
            <a:ext cx="8568951" cy="42779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 eaLnBrk="0" hangingPunct="0">
              <a:lnSpc>
                <a:spcPct val="200000"/>
              </a:lnSpc>
              <a:buClr>
                <a:srgbClr val="FF0000"/>
              </a:buClr>
              <a:buFontTx/>
              <a:buChar char="•"/>
            </a:pPr>
            <a:r>
              <a:rPr lang="pt-BR" sz="2800" b="1" dirty="0" smtClean="0">
                <a:solidFill>
                  <a:srgbClr val="292929"/>
                </a:solidFill>
                <a:latin typeface="Calibri" pitchFamily="34" charset="0"/>
              </a:rPr>
              <a:t>Impacto </a:t>
            </a:r>
            <a:r>
              <a:rPr lang="pt-BR" sz="2800" b="1" dirty="0">
                <a:solidFill>
                  <a:srgbClr val="292929"/>
                </a:solidFill>
                <a:latin typeface="Calibri" pitchFamily="34" charset="0"/>
              </a:rPr>
              <a:t>no lado lateral do joelho ou medial do pé</a:t>
            </a:r>
          </a:p>
          <a:p>
            <a:pPr eaLnBrk="0" hangingPunct="0">
              <a:lnSpc>
                <a:spcPct val="200000"/>
              </a:lnSpc>
              <a:buClr>
                <a:srgbClr val="FF0000"/>
              </a:buClr>
              <a:buFontTx/>
              <a:buChar char="•"/>
            </a:pPr>
            <a:r>
              <a:rPr lang="pt-BR" sz="2800" b="1" dirty="0" smtClean="0">
                <a:solidFill>
                  <a:srgbClr val="292929"/>
                </a:solidFill>
                <a:latin typeface="Calibri" pitchFamily="34" charset="0"/>
              </a:rPr>
              <a:t>Impacto </a:t>
            </a:r>
            <a:r>
              <a:rPr lang="pt-BR" sz="2800" b="1" dirty="0">
                <a:solidFill>
                  <a:srgbClr val="292929"/>
                </a:solidFill>
                <a:latin typeface="Calibri" pitchFamily="34" charset="0"/>
              </a:rPr>
              <a:t>no lado medial do joelho ou lateral do pé</a:t>
            </a:r>
          </a:p>
          <a:p>
            <a:pPr eaLnBrk="0" hangingPunct="0">
              <a:lnSpc>
                <a:spcPct val="200000"/>
              </a:lnSpc>
              <a:buClr>
                <a:srgbClr val="FF0000"/>
              </a:buClr>
              <a:buFontTx/>
              <a:buChar char="•"/>
            </a:pPr>
            <a:r>
              <a:rPr lang="pt-BR" sz="2800" b="1" dirty="0" smtClean="0">
                <a:solidFill>
                  <a:srgbClr val="292929"/>
                </a:solidFill>
                <a:latin typeface="Calibri" pitchFamily="34" charset="0"/>
              </a:rPr>
              <a:t>Impacto </a:t>
            </a:r>
            <a:r>
              <a:rPr lang="pt-BR" sz="2800" b="1" dirty="0">
                <a:solidFill>
                  <a:srgbClr val="292929"/>
                </a:solidFill>
                <a:latin typeface="Calibri" pitchFamily="34" charset="0"/>
              </a:rPr>
              <a:t>resultando em hiperextensão ou hiperflexão do joelho</a:t>
            </a:r>
          </a:p>
          <a:p>
            <a:pPr eaLnBrk="0" hangingPunct="0">
              <a:lnSpc>
                <a:spcPct val="200000"/>
              </a:lnSpc>
              <a:buClr>
                <a:srgbClr val="FF0000"/>
              </a:buClr>
              <a:buFontTx/>
              <a:buChar char="•"/>
            </a:pPr>
            <a:r>
              <a:rPr lang="pt-BR" sz="2800" b="1" dirty="0" smtClean="0">
                <a:solidFill>
                  <a:srgbClr val="292929"/>
                </a:solidFill>
                <a:latin typeface="Calibri" pitchFamily="34" charset="0"/>
              </a:rPr>
              <a:t>Impacto </a:t>
            </a:r>
            <a:r>
              <a:rPr lang="pt-BR" sz="2800" b="1" dirty="0">
                <a:solidFill>
                  <a:srgbClr val="292929"/>
                </a:solidFill>
                <a:latin typeface="Calibri" pitchFamily="34" charset="0"/>
              </a:rPr>
              <a:t>de torção sem contato corporal</a:t>
            </a: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165100" y="307926"/>
            <a:ext cx="8813800" cy="132087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pt-BR" sz="4000" b="1" cap="small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mecanismos das lesões ligamentares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4" name="Picture 4" descr="tornozel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5950" y="404813"/>
            <a:ext cx="5229225" cy="5975350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670" name="Group 6"/>
          <p:cNvGrpSpPr>
            <a:grpSpLocks/>
          </p:cNvGrpSpPr>
          <p:nvPr/>
        </p:nvGrpSpPr>
        <p:grpSpPr bwMode="auto">
          <a:xfrm>
            <a:off x="619125" y="0"/>
            <a:ext cx="6761163" cy="6858000"/>
            <a:chOff x="567" y="0"/>
            <a:chExt cx="4259" cy="4320"/>
          </a:xfrm>
        </p:grpSpPr>
        <p:pic>
          <p:nvPicPr>
            <p:cNvPr id="113668" name="Picture 4" descr="mecanismo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6F9FE"/>
                </a:clrFrom>
                <a:clrTo>
                  <a:srgbClr val="F6F9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76" y="0"/>
              <a:ext cx="3750" cy="4320"/>
            </a:xfrm>
            <a:prstGeom prst="rect">
              <a:avLst/>
            </a:prstGeom>
            <a:noFill/>
          </p:spPr>
        </p:pic>
        <p:sp>
          <p:nvSpPr>
            <p:cNvPr id="113669" name="Rectangle 5"/>
            <p:cNvSpPr>
              <a:spLocks noChangeArrowheads="1"/>
            </p:cNvSpPr>
            <p:nvPr/>
          </p:nvSpPr>
          <p:spPr bwMode="auto">
            <a:xfrm>
              <a:off x="567" y="1842"/>
              <a:ext cx="771" cy="2478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2" name="Picture 4" descr="mecanismos Lesões ligamentares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FF6FE"/>
              </a:clrFrom>
              <a:clrTo>
                <a:srgbClr val="EFF6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76250"/>
            <a:ext cx="9144000" cy="52943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576" name="Group 8"/>
          <p:cNvGrpSpPr>
            <a:grpSpLocks/>
          </p:cNvGrpSpPr>
          <p:nvPr/>
        </p:nvGrpSpPr>
        <p:grpSpPr bwMode="auto">
          <a:xfrm>
            <a:off x="1619250" y="0"/>
            <a:ext cx="6624638" cy="6597650"/>
            <a:chOff x="1020" y="0"/>
            <a:chExt cx="4173" cy="4156"/>
          </a:xfrm>
        </p:grpSpPr>
        <p:pic>
          <p:nvPicPr>
            <p:cNvPr id="109572" name="Picture 4" descr="ligamentos1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3F3F1"/>
                </a:clrFrom>
                <a:clrTo>
                  <a:srgbClr val="F3F3F1">
                    <a:alpha val="0"/>
                  </a:srgbClr>
                </a:clrTo>
              </a:clrChange>
            </a:blip>
            <a:srcRect b="1172"/>
            <a:stretch>
              <a:fillRect/>
            </a:stretch>
          </p:blipFill>
          <p:spPr bwMode="auto">
            <a:xfrm>
              <a:off x="1144" y="0"/>
              <a:ext cx="3382" cy="4156"/>
            </a:xfrm>
            <a:prstGeom prst="rect">
              <a:avLst/>
            </a:prstGeom>
            <a:noFill/>
          </p:spPr>
        </p:pic>
        <p:sp>
          <p:nvSpPr>
            <p:cNvPr id="109573" name="Rectangle 5"/>
            <p:cNvSpPr>
              <a:spLocks noChangeArrowheads="1"/>
            </p:cNvSpPr>
            <p:nvPr/>
          </p:nvSpPr>
          <p:spPr bwMode="auto">
            <a:xfrm>
              <a:off x="3515" y="0"/>
              <a:ext cx="1678" cy="1117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 dirty="0"/>
            </a:p>
          </p:txBody>
        </p:sp>
        <p:sp>
          <p:nvSpPr>
            <p:cNvPr id="109574" name="Rectangle 6"/>
            <p:cNvSpPr>
              <a:spLocks noChangeArrowheads="1"/>
            </p:cNvSpPr>
            <p:nvPr/>
          </p:nvSpPr>
          <p:spPr bwMode="auto">
            <a:xfrm>
              <a:off x="1020" y="0"/>
              <a:ext cx="545" cy="1752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 dirty="0"/>
            </a:p>
          </p:txBody>
        </p:sp>
      </p:grpSp>
      <p:sp>
        <p:nvSpPr>
          <p:cNvPr id="109575" name="Rectangle 7"/>
          <p:cNvSpPr>
            <a:spLocks noChangeArrowheads="1"/>
          </p:cNvSpPr>
          <p:nvPr/>
        </p:nvSpPr>
        <p:spPr bwMode="auto">
          <a:xfrm>
            <a:off x="6084888" y="5949950"/>
            <a:ext cx="1582737" cy="90805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109577" name="Oval 9"/>
          <p:cNvSpPr>
            <a:spLocks noChangeArrowheads="1"/>
          </p:cNvSpPr>
          <p:nvPr/>
        </p:nvSpPr>
        <p:spPr bwMode="auto">
          <a:xfrm>
            <a:off x="3276600" y="5373688"/>
            <a:ext cx="1223963" cy="792162"/>
          </a:xfrm>
          <a:prstGeom prst="ellipse">
            <a:avLst/>
          </a:prstGeom>
          <a:noFill/>
          <a:ln w="38100">
            <a:solidFill>
              <a:srgbClr val="EC101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527" name="Group 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07524" name="Picture 4" descr="joelho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255"/>
              <a:ext cx="5760" cy="37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7525" name="Rectangle 5"/>
            <p:cNvSpPr>
              <a:spLocks noChangeArrowheads="1"/>
            </p:cNvSpPr>
            <p:nvPr/>
          </p:nvSpPr>
          <p:spPr bwMode="auto">
            <a:xfrm>
              <a:off x="0" y="3974"/>
              <a:ext cx="5760" cy="346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 dirty="0"/>
            </a:p>
          </p:txBody>
        </p:sp>
        <p:sp>
          <p:nvSpPr>
            <p:cNvPr id="107526" name="Rectangle 6"/>
            <p:cNvSpPr>
              <a:spLocks noChangeArrowheads="1"/>
            </p:cNvSpPr>
            <p:nvPr/>
          </p:nvSpPr>
          <p:spPr bwMode="auto">
            <a:xfrm>
              <a:off x="0" y="0"/>
              <a:ext cx="5760" cy="346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 dirty="0"/>
            </a:p>
          </p:txBody>
        </p:sp>
      </p:grpSp>
      <p:sp>
        <p:nvSpPr>
          <p:cNvPr id="107528" name="Oval 8"/>
          <p:cNvSpPr>
            <a:spLocks noChangeArrowheads="1"/>
          </p:cNvSpPr>
          <p:nvPr/>
        </p:nvSpPr>
        <p:spPr bwMode="auto">
          <a:xfrm>
            <a:off x="4716463" y="476250"/>
            <a:ext cx="1295400" cy="936625"/>
          </a:xfrm>
          <a:prstGeom prst="ellipse">
            <a:avLst/>
          </a:prstGeom>
          <a:noFill/>
          <a:ln w="38100">
            <a:solidFill>
              <a:srgbClr val="EC101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8" name="Picture 4" descr="maikon do Sant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7846" y="620687"/>
            <a:ext cx="7448570" cy="5580505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467544" y="1885016"/>
            <a:ext cx="8352928" cy="35368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 eaLnBrk="0" hangingPunct="0">
              <a:lnSpc>
                <a:spcPct val="200000"/>
              </a:lnSpc>
              <a:buClr>
                <a:srgbClr val="FF0000"/>
              </a:buClr>
              <a:buFontTx/>
              <a:buChar char="•"/>
            </a:pPr>
            <a:r>
              <a:rPr lang="pt-BR" sz="2800" b="1" dirty="0" smtClean="0">
                <a:solidFill>
                  <a:srgbClr val="292929"/>
                </a:solidFill>
                <a:latin typeface="Calibri" pitchFamily="34" charset="0"/>
              </a:rPr>
              <a:t>Dor </a:t>
            </a:r>
            <a:r>
              <a:rPr lang="pt-BR" sz="2800" b="1" dirty="0">
                <a:solidFill>
                  <a:srgbClr val="292929"/>
                </a:solidFill>
                <a:latin typeface="Calibri" pitchFamily="34" charset="0"/>
              </a:rPr>
              <a:t>extrema no momento do impacto , que diminui em  seguida, recorrente com o movimento</a:t>
            </a:r>
          </a:p>
          <a:p>
            <a:pPr eaLnBrk="0" hangingPunct="0">
              <a:lnSpc>
                <a:spcPct val="200000"/>
              </a:lnSpc>
              <a:buClr>
                <a:srgbClr val="FF0000"/>
              </a:buClr>
              <a:buFontTx/>
              <a:buChar char="•"/>
            </a:pPr>
            <a:r>
              <a:rPr lang="pt-BR" sz="2800" b="1" dirty="0" smtClean="0">
                <a:solidFill>
                  <a:srgbClr val="292929"/>
                </a:solidFill>
                <a:latin typeface="Calibri" pitchFamily="34" charset="0"/>
              </a:rPr>
              <a:t>Edema </a:t>
            </a:r>
            <a:r>
              <a:rPr lang="pt-BR" sz="2800" b="1" dirty="0">
                <a:solidFill>
                  <a:srgbClr val="292929"/>
                </a:solidFill>
                <a:latin typeface="Calibri" pitchFamily="34" charset="0"/>
              </a:rPr>
              <a:t>articular e derrame logo após  a lesão</a:t>
            </a:r>
          </a:p>
          <a:p>
            <a:pPr eaLnBrk="0" hangingPunct="0">
              <a:lnSpc>
                <a:spcPct val="200000"/>
              </a:lnSpc>
              <a:buClr>
                <a:srgbClr val="FF0000"/>
              </a:buClr>
              <a:buFontTx/>
              <a:buChar char="•"/>
            </a:pPr>
            <a:r>
              <a:rPr lang="pt-BR" sz="2800" b="1" dirty="0" smtClean="0">
                <a:solidFill>
                  <a:srgbClr val="292929"/>
                </a:solidFill>
                <a:latin typeface="Calibri" pitchFamily="34" charset="0"/>
              </a:rPr>
              <a:t>Instabilidade </a:t>
            </a:r>
            <a:r>
              <a:rPr lang="pt-BR" sz="2800" b="1" dirty="0">
                <a:solidFill>
                  <a:srgbClr val="292929"/>
                </a:solidFill>
                <a:latin typeface="Calibri" pitchFamily="34" charset="0"/>
              </a:rPr>
              <a:t>articular</a:t>
            </a: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165100" y="570260"/>
            <a:ext cx="8813800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pt-BR" sz="4000" b="1" cap="small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clínica das lesões ligamentares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395536" y="1222421"/>
            <a:ext cx="8496944" cy="551894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 eaLnBrk="0" hangingPunct="0">
              <a:lnSpc>
                <a:spcPct val="180000"/>
              </a:lnSpc>
              <a:buClr>
                <a:srgbClr val="FF0000"/>
              </a:buClr>
              <a:buFontTx/>
              <a:buChar char="•"/>
            </a:pPr>
            <a:r>
              <a:rPr lang="pt-BR" sz="2800" b="1" dirty="0" smtClean="0">
                <a:solidFill>
                  <a:srgbClr val="292929"/>
                </a:solidFill>
                <a:latin typeface="Calibri" pitchFamily="34" charset="0"/>
              </a:rPr>
              <a:t>Análise </a:t>
            </a:r>
            <a:r>
              <a:rPr lang="pt-BR" sz="2800" b="1" dirty="0">
                <a:solidFill>
                  <a:srgbClr val="292929"/>
                </a:solidFill>
                <a:latin typeface="Calibri" pitchFamily="34" charset="0"/>
              </a:rPr>
              <a:t>do mecanismo da lesão</a:t>
            </a:r>
          </a:p>
          <a:p>
            <a:pPr eaLnBrk="0" hangingPunct="0">
              <a:lnSpc>
                <a:spcPct val="180000"/>
              </a:lnSpc>
              <a:buClr>
                <a:srgbClr val="FF0000"/>
              </a:buClr>
              <a:buFontTx/>
              <a:buChar char="•"/>
            </a:pPr>
            <a:r>
              <a:rPr lang="pt-BR" sz="2800" b="1" dirty="0" smtClean="0">
                <a:solidFill>
                  <a:srgbClr val="292929"/>
                </a:solidFill>
                <a:latin typeface="Calibri" pitchFamily="34" charset="0"/>
              </a:rPr>
              <a:t>Inspeção </a:t>
            </a:r>
            <a:r>
              <a:rPr lang="pt-BR" sz="2800" b="1" dirty="0">
                <a:solidFill>
                  <a:srgbClr val="292929"/>
                </a:solidFill>
                <a:latin typeface="Calibri" pitchFamily="34" charset="0"/>
              </a:rPr>
              <a:t>e palpação</a:t>
            </a:r>
          </a:p>
          <a:p>
            <a:pPr eaLnBrk="0" hangingPunct="0">
              <a:lnSpc>
                <a:spcPct val="180000"/>
              </a:lnSpc>
              <a:buClr>
                <a:srgbClr val="FF0000"/>
              </a:buClr>
              <a:buFontTx/>
              <a:buChar char="•"/>
            </a:pPr>
            <a:r>
              <a:rPr lang="pt-BR" sz="2800" b="1" dirty="0" smtClean="0">
                <a:solidFill>
                  <a:srgbClr val="292929"/>
                </a:solidFill>
                <a:latin typeface="Calibri" pitchFamily="34" charset="0"/>
              </a:rPr>
              <a:t>Teste </a:t>
            </a:r>
            <a:r>
              <a:rPr lang="pt-BR" sz="2800" b="1" dirty="0">
                <a:solidFill>
                  <a:srgbClr val="292929"/>
                </a:solidFill>
                <a:latin typeface="Calibri" pitchFamily="34" charset="0"/>
              </a:rPr>
              <a:t>de amplitude dos movimentos</a:t>
            </a:r>
          </a:p>
          <a:p>
            <a:pPr eaLnBrk="0" hangingPunct="0">
              <a:lnSpc>
                <a:spcPct val="180000"/>
              </a:lnSpc>
              <a:buClr>
                <a:srgbClr val="FF0000"/>
              </a:buClr>
              <a:buFontTx/>
              <a:buChar char="•"/>
            </a:pPr>
            <a:r>
              <a:rPr lang="pt-BR" sz="2800" b="1" dirty="0" smtClean="0">
                <a:solidFill>
                  <a:srgbClr val="292929"/>
                </a:solidFill>
                <a:latin typeface="Calibri" pitchFamily="34" charset="0"/>
              </a:rPr>
              <a:t>Exame </a:t>
            </a:r>
            <a:r>
              <a:rPr lang="pt-BR" sz="2800" b="1" dirty="0">
                <a:solidFill>
                  <a:srgbClr val="292929"/>
                </a:solidFill>
                <a:latin typeface="Calibri" pitchFamily="34" charset="0"/>
              </a:rPr>
              <a:t>de </a:t>
            </a:r>
            <a:r>
              <a:rPr lang="pt-BR" sz="2800" b="1" dirty="0" smtClean="0">
                <a:solidFill>
                  <a:srgbClr val="292929"/>
                </a:solidFill>
                <a:latin typeface="Calibri" pitchFamily="34" charset="0"/>
              </a:rPr>
              <a:t>estabilidade</a:t>
            </a:r>
            <a:endParaRPr lang="pt-BR" sz="2800" b="1" dirty="0">
              <a:solidFill>
                <a:srgbClr val="292929"/>
              </a:solidFill>
              <a:latin typeface="Calibri" pitchFamily="34" charset="0"/>
            </a:endParaRPr>
          </a:p>
          <a:p>
            <a:pPr eaLnBrk="0" hangingPunct="0">
              <a:lnSpc>
                <a:spcPct val="180000"/>
              </a:lnSpc>
              <a:buClr>
                <a:srgbClr val="FF0000"/>
              </a:buClr>
              <a:buFontTx/>
              <a:buChar char="•"/>
            </a:pPr>
            <a:r>
              <a:rPr lang="pt-BR" sz="2800" b="1" dirty="0" smtClean="0">
                <a:solidFill>
                  <a:srgbClr val="292929"/>
                </a:solidFill>
                <a:latin typeface="Calibri" pitchFamily="34" charset="0"/>
              </a:rPr>
              <a:t>Exame </a:t>
            </a:r>
            <a:r>
              <a:rPr lang="pt-BR" sz="2800" b="1" dirty="0">
                <a:solidFill>
                  <a:srgbClr val="292929"/>
                </a:solidFill>
                <a:latin typeface="Calibri" pitchFamily="34" charset="0"/>
              </a:rPr>
              <a:t>do líquido em casos de derrame extenso</a:t>
            </a:r>
          </a:p>
          <a:p>
            <a:pPr eaLnBrk="0" hangingPunct="0">
              <a:lnSpc>
                <a:spcPct val="180000"/>
              </a:lnSpc>
              <a:buClr>
                <a:srgbClr val="FF0000"/>
              </a:buClr>
              <a:buFontTx/>
              <a:buChar char="•"/>
            </a:pPr>
            <a:r>
              <a:rPr lang="pt-BR" sz="2800" b="1" dirty="0" smtClean="0">
                <a:solidFill>
                  <a:srgbClr val="292929"/>
                </a:solidFill>
                <a:latin typeface="Calibri" pitchFamily="34" charset="0"/>
              </a:rPr>
              <a:t>Artroscopia</a:t>
            </a:r>
          </a:p>
          <a:p>
            <a:pPr eaLnBrk="0" hangingPunct="0">
              <a:lnSpc>
                <a:spcPct val="180000"/>
              </a:lnSpc>
              <a:buClr>
                <a:srgbClr val="FF0000"/>
              </a:buClr>
              <a:buFontTx/>
              <a:buChar char="•"/>
            </a:pPr>
            <a:r>
              <a:rPr lang="en-US" sz="2800" b="1" dirty="0" smtClean="0">
                <a:solidFill>
                  <a:srgbClr val="292929"/>
                </a:solidFill>
                <a:latin typeface="Calibri" pitchFamily="34" charset="0"/>
              </a:rPr>
              <a:t>Ressonância Magnética</a:t>
            </a:r>
            <a:endParaRPr lang="pt-BR" sz="2800" b="1" dirty="0">
              <a:solidFill>
                <a:srgbClr val="292929"/>
              </a:solidFill>
              <a:latin typeface="Calibri" pitchFamily="34" charset="0"/>
            </a:endParaRPr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165100" y="476672"/>
            <a:ext cx="8813800" cy="6437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pt-BR" sz="3600" b="1" cap="small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diagnóstico das lesões ligamentares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derrame articular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332656"/>
            <a:ext cx="3096344" cy="370347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3" name="Imagem 2" descr="derrame articular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8" y="2636912"/>
            <a:ext cx="2880320" cy="4221088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4" name="Imagem 3" descr="derrame articular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8104" y="116632"/>
            <a:ext cx="2982204" cy="244827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Artroscopia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781" y="548679"/>
            <a:ext cx="7458635" cy="57804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2" name="Picture 4" descr="LCP_comp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188913"/>
            <a:ext cx="6192838" cy="6192837"/>
          </a:xfrm>
          <a:prstGeom prst="rect">
            <a:avLst/>
          </a:prstGeom>
          <a:noFill/>
        </p:spPr>
      </p:pic>
      <p:sp>
        <p:nvSpPr>
          <p:cNvPr id="119813" name="Text Box 5"/>
          <p:cNvSpPr txBox="1">
            <a:spLocks noChangeArrowheads="1"/>
          </p:cNvSpPr>
          <p:nvPr/>
        </p:nvSpPr>
        <p:spPr bwMode="auto">
          <a:xfrm>
            <a:off x="2495550" y="6381750"/>
            <a:ext cx="3865417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b="1" cap="small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Rotura completa do LCP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1027"/>
          <p:cNvSpPr>
            <a:spLocks noChangeArrowheads="1"/>
          </p:cNvSpPr>
          <p:nvPr/>
        </p:nvSpPr>
        <p:spPr bwMode="auto">
          <a:xfrm>
            <a:off x="323528" y="620688"/>
            <a:ext cx="8496943" cy="62452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 eaLnBrk="0" hangingPunct="0">
              <a:lnSpc>
                <a:spcPct val="250000"/>
              </a:lnSpc>
            </a:pPr>
            <a:r>
              <a:rPr lang="pt-B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1- Leve ou de primeiro grau: </a:t>
            </a:r>
            <a:r>
              <a:rPr lang="pt-BR" sz="2000" b="1" dirty="0">
                <a:solidFill>
                  <a:srgbClr val="292929"/>
                </a:solidFill>
                <a:latin typeface="Calibri" pitchFamily="34" charset="0"/>
              </a:rPr>
              <a:t>estiramento de algumas fibras do ligamento, sem limitação funcional</a:t>
            </a:r>
          </a:p>
          <a:p>
            <a:pPr eaLnBrk="0" hangingPunct="0">
              <a:lnSpc>
                <a:spcPct val="250000"/>
              </a:lnSpc>
            </a:pPr>
            <a:r>
              <a:rPr lang="pt-B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2- </a:t>
            </a:r>
            <a:r>
              <a:rPr lang="pt-B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Moderada </a:t>
            </a:r>
            <a:r>
              <a:rPr lang="pt-B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ou de segundo grau: </a:t>
            </a:r>
            <a:r>
              <a:rPr lang="pt-BR" sz="2000" b="1" dirty="0">
                <a:solidFill>
                  <a:srgbClr val="292929"/>
                </a:solidFill>
                <a:latin typeface="Calibri" pitchFamily="34" charset="0"/>
              </a:rPr>
              <a:t>estiramento de algumas fibras e rotura de outras, com limitação funcional </a:t>
            </a:r>
            <a:endParaRPr lang="pt-BR" sz="2000" b="1" dirty="0" smtClean="0">
              <a:solidFill>
                <a:srgbClr val="292929"/>
              </a:solidFill>
              <a:latin typeface="Calibri" pitchFamily="34" charset="0"/>
            </a:endParaRPr>
          </a:p>
          <a:p>
            <a:pPr eaLnBrk="0" hangingPunct="0">
              <a:lnSpc>
                <a:spcPct val="250000"/>
              </a:lnSpc>
            </a:pPr>
            <a:r>
              <a:rPr lang="pt-B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3- </a:t>
            </a:r>
            <a:r>
              <a:rPr lang="pt-B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Grave </a:t>
            </a:r>
            <a:r>
              <a:rPr lang="pt-B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ou de terceiro grau- </a:t>
            </a:r>
            <a:r>
              <a:rPr lang="pt-BR" sz="2000" b="1" dirty="0">
                <a:solidFill>
                  <a:srgbClr val="292929"/>
                </a:solidFill>
                <a:latin typeface="Calibri" pitchFamily="34" charset="0"/>
              </a:rPr>
              <a:t>rotura do ligamento, com incapacidade funcional total</a:t>
            </a:r>
          </a:p>
          <a:p>
            <a:pPr eaLnBrk="0" hangingPunct="0">
              <a:lnSpc>
                <a:spcPct val="250000"/>
              </a:lnSpc>
            </a:pPr>
            <a:r>
              <a:rPr lang="pt-B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4- Entorse com avulsão ligamentar- </a:t>
            </a:r>
            <a:r>
              <a:rPr lang="pt-BR" sz="2000" b="1" dirty="0">
                <a:solidFill>
                  <a:srgbClr val="292929"/>
                </a:solidFill>
                <a:latin typeface="Calibri" pitchFamily="34" charset="0"/>
              </a:rPr>
              <a:t>rotura no ponto de inserção óssea, com incapacidade funcional </a:t>
            </a:r>
            <a:r>
              <a:rPr lang="pt-BR" sz="2000" b="1" dirty="0" smtClean="0">
                <a:solidFill>
                  <a:srgbClr val="292929"/>
                </a:solidFill>
                <a:latin typeface="Calibri" pitchFamily="34" charset="0"/>
              </a:rPr>
              <a:t>total</a:t>
            </a:r>
            <a:endParaRPr lang="pt-BR" sz="2000" b="1" dirty="0">
              <a:solidFill>
                <a:srgbClr val="292929"/>
              </a:solidFill>
              <a:latin typeface="Calibri" pitchFamily="34" charset="0"/>
            </a:endParaRPr>
          </a:p>
        </p:txBody>
      </p:sp>
      <p:sp>
        <p:nvSpPr>
          <p:cNvPr id="8197" name="Rectangle 1029"/>
          <p:cNvSpPr>
            <a:spLocks noChangeArrowheads="1"/>
          </p:cNvSpPr>
          <p:nvPr/>
        </p:nvSpPr>
        <p:spPr bwMode="auto">
          <a:xfrm>
            <a:off x="165100" y="44624"/>
            <a:ext cx="8813800" cy="8284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pt-BR" sz="4800" b="1" cap="small" dirty="0">
                <a:solidFill>
                  <a:srgbClr val="EC101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</a:t>
            </a:r>
            <a:r>
              <a:rPr lang="pt-BR" sz="4400" b="1" cap="small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tipos de entorses</a:t>
            </a:r>
            <a:endParaRPr lang="pt-BR" sz="4800" b="1" cap="small" dirty="0"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60" name="Picture 4" descr="rupt_compl_col_medi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404664"/>
            <a:ext cx="5905500" cy="5905500"/>
          </a:xfrm>
          <a:prstGeom prst="rect">
            <a:avLst/>
          </a:prstGeom>
          <a:noFill/>
        </p:spPr>
      </p:pic>
      <p:sp>
        <p:nvSpPr>
          <p:cNvPr id="121861" name="Text Box 5"/>
          <p:cNvSpPr txBox="1">
            <a:spLocks noChangeArrowheads="1"/>
          </p:cNvSpPr>
          <p:nvPr/>
        </p:nvSpPr>
        <p:spPr bwMode="auto">
          <a:xfrm>
            <a:off x="971600" y="6284913"/>
            <a:ext cx="7464287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b="1" cap="small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Rotura completa do </a:t>
            </a:r>
            <a:r>
              <a:rPr lang="pt-BR" b="1" cap="small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Ligamento </a:t>
            </a:r>
            <a:r>
              <a:rPr lang="pt-BR" b="1" cap="small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Colateral Medial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6" name="Picture 4" descr="rotura_LC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404813"/>
            <a:ext cx="5903912" cy="5903912"/>
          </a:xfrm>
          <a:prstGeom prst="rect">
            <a:avLst/>
          </a:prstGeom>
          <a:noFill/>
        </p:spPr>
      </p:pic>
      <p:sp>
        <p:nvSpPr>
          <p:cNvPr id="120837" name="Text Box 5"/>
          <p:cNvSpPr txBox="1">
            <a:spLocks noChangeArrowheads="1"/>
          </p:cNvSpPr>
          <p:nvPr/>
        </p:nvSpPr>
        <p:spPr bwMode="auto">
          <a:xfrm>
            <a:off x="689763" y="6309320"/>
            <a:ext cx="7523663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b="1" cap="small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Rotura completa do </a:t>
            </a:r>
            <a:r>
              <a:rPr lang="pt-BR" b="1" cap="small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Ligamento Cruzado Anterior</a:t>
            </a:r>
            <a:endParaRPr lang="pt-BR" b="1" cap="small" dirty="0"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4" name="Picture 4" descr="rupt_tot_LC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506" y="188491"/>
            <a:ext cx="6192838" cy="6192837"/>
          </a:xfrm>
          <a:prstGeom prst="rect">
            <a:avLst/>
          </a:prstGeom>
          <a:noFill/>
        </p:spPr>
      </p:pic>
      <p:sp>
        <p:nvSpPr>
          <p:cNvPr id="122885" name="Text Box 5"/>
          <p:cNvSpPr txBox="1">
            <a:spLocks noChangeArrowheads="1"/>
          </p:cNvSpPr>
          <p:nvPr/>
        </p:nvSpPr>
        <p:spPr bwMode="auto">
          <a:xfrm>
            <a:off x="748701" y="6309320"/>
            <a:ext cx="7636771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b="1" cap="small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Rotura completa do </a:t>
            </a:r>
            <a:r>
              <a:rPr lang="pt-BR" b="1" cap="small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Ligamento </a:t>
            </a:r>
            <a:r>
              <a:rPr lang="pt-BR" b="1" cap="small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Colateral Lateral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50" name="Line 6"/>
          <p:cNvSpPr>
            <a:spLocks noChangeShapeType="1"/>
          </p:cNvSpPr>
          <p:nvPr/>
        </p:nvSpPr>
        <p:spPr bwMode="auto">
          <a:xfrm>
            <a:off x="0" y="6858000"/>
            <a:ext cx="69484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 dirty="0"/>
          </a:p>
        </p:txBody>
      </p:sp>
      <p:pic>
        <p:nvPicPr>
          <p:cNvPr id="108552" name="Picture 8" descr="ligamentos exam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3238"/>
            <a:ext cx="9144000" cy="35131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1692325" y="2413692"/>
            <a:ext cx="3311723" cy="34414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 eaLnBrk="0" hangingPunct="0">
              <a:lnSpc>
                <a:spcPct val="190000"/>
              </a:lnSpc>
              <a:buClr>
                <a:srgbClr val="FF0000"/>
              </a:buClr>
              <a:buFontTx/>
              <a:buChar char="•"/>
            </a:pPr>
            <a:r>
              <a:rPr lang="pt-BR" sz="4000" b="1" dirty="0" smtClean="0">
                <a:solidFill>
                  <a:srgbClr val="29292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Repouso </a:t>
            </a:r>
            <a:endParaRPr lang="pt-BR" sz="4000" b="1" dirty="0">
              <a:solidFill>
                <a:srgbClr val="29292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eaLnBrk="0" hangingPunct="0">
              <a:lnSpc>
                <a:spcPct val="190000"/>
              </a:lnSpc>
              <a:buClr>
                <a:srgbClr val="FF0000"/>
              </a:buClr>
              <a:buFontTx/>
              <a:buChar char="•"/>
            </a:pPr>
            <a:r>
              <a:rPr lang="pt-BR" sz="4000" b="1" dirty="0" smtClean="0">
                <a:solidFill>
                  <a:srgbClr val="29292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Imobilização</a:t>
            </a:r>
            <a:endParaRPr lang="pt-BR" sz="4000" b="1" dirty="0">
              <a:solidFill>
                <a:srgbClr val="29292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eaLnBrk="0" hangingPunct="0">
              <a:lnSpc>
                <a:spcPct val="190000"/>
              </a:lnSpc>
              <a:buClr>
                <a:srgbClr val="FF0000"/>
              </a:buClr>
              <a:buFontTx/>
              <a:buChar char="•"/>
            </a:pPr>
            <a:r>
              <a:rPr lang="pt-BR" sz="4000" b="1" dirty="0" smtClean="0">
                <a:solidFill>
                  <a:srgbClr val="29292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Cirurgia</a:t>
            </a:r>
            <a:endParaRPr lang="pt-BR" sz="4000" b="1" dirty="0">
              <a:solidFill>
                <a:srgbClr val="29292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165100" y="552986"/>
            <a:ext cx="8813800" cy="132087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pt-BR" sz="4000" b="1" cap="small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tratamento das lesões ligamentares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joelho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583191"/>
            <a:ext cx="7143800" cy="60605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681858" y="2000240"/>
            <a:ext cx="8319298" cy="42779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 eaLnBrk="0" hangingPunct="0">
              <a:lnSpc>
                <a:spcPct val="200000"/>
              </a:lnSpc>
              <a:buClr>
                <a:srgbClr val="EC1010"/>
              </a:buClr>
              <a:buFontTx/>
              <a:buChar char="•"/>
            </a:pPr>
            <a:r>
              <a:rPr lang="pt-BR" sz="2800" b="1" dirty="0" smtClean="0">
                <a:solidFill>
                  <a:srgbClr val="292929"/>
                </a:solidFill>
                <a:latin typeface="Calibri" pitchFamily="34" charset="0"/>
              </a:rPr>
              <a:t>Ocorrem quando há separação da superfície articular, onde os ossos não mantém mais contato entre si, desarranjando a anatomia  da articulação. Pode haver rotura da cápsula articular e da membrana sinovial e lesão das partes moles adjacentes. </a:t>
            </a:r>
            <a:endParaRPr lang="pt-BR" sz="2800" b="1" dirty="0">
              <a:solidFill>
                <a:srgbClr val="292929"/>
              </a:solidFill>
              <a:latin typeface="Calibri" pitchFamily="34" charset="0"/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165100" y="1268760"/>
            <a:ext cx="8813800" cy="8284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pt-BR" sz="4800" b="1" cap="sm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luxações</a:t>
            </a:r>
            <a:endParaRPr lang="pt-BR" sz="4800" b="1" cap="small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23528" y="260648"/>
            <a:ext cx="85126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cap="small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lesões pan-articulares</a:t>
            </a:r>
            <a:endParaRPr lang="pt-BR" sz="5400" b="1" cap="small" dirty="0"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4" name="Picture 4" descr="ombros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1E6EC"/>
              </a:clrFrom>
              <a:clrTo>
                <a:srgbClr val="E1E6EC">
                  <a:alpha val="0"/>
                </a:srgbClr>
              </a:clrTo>
            </a:clrChange>
          </a:blip>
          <a:srcRect l="3470" t="3787"/>
          <a:stretch>
            <a:fillRect/>
          </a:stretch>
        </p:blipFill>
        <p:spPr bwMode="auto">
          <a:xfrm>
            <a:off x="0" y="0"/>
            <a:ext cx="8245475" cy="68246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4" name="Picture 4" descr="luxação ombro"/>
          <p:cNvPicPr>
            <a:picLocks noChangeAspect="1" noChangeArrowheads="1"/>
          </p:cNvPicPr>
          <p:nvPr/>
        </p:nvPicPr>
        <p:blipFill>
          <a:blip r:embed="rId2" cstate="print"/>
          <a:srcRect t="5534" r="-47" b="4903"/>
          <a:stretch>
            <a:fillRect/>
          </a:stretch>
        </p:blipFill>
        <p:spPr bwMode="auto">
          <a:xfrm rot="21540000">
            <a:off x="512763" y="261938"/>
            <a:ext cx="7972425" cy="6419850"/>
          </a:xfrm>
          <a:prstGeom prst="rect">
            <a:avLst/>
          </a:prstGeom>
          <a:noFill/>
        </p:spPr>
      </p:pic>
      <p:sp>
        <p:nvSpPr>
          <p:cNvPr id="112645" name="Rectangle 5"/>
          <p:cNvSpPr>
            <a:spLocks noChangeArrowheads="1"/>
          </p:cNvSpPr>
          <p:nvPr/>
        </p:nvSpPr>
        <p:spPr bwMode="auto">
          <a:xfrm>
            <a:off x="7956550" y="0"/>
            <a:ext cx="647700" cy="98107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112646" name="Text Box 6"/>
          <p:cNvSpPr txBox="1">
            <a:spLocks noChangeArrowheads="1"/>
          </p:cNvSpPr>
          <p:nvPr/>
        </p:nvSpPr>
        <p:spPr bwMode="auto">
          <a:xfrm>
            <a:off x="1054077" y="5888038"/>
            <a:ext cx="1192955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b="1" cap="small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Ombro</a:t>
            </a:r>
            <a:endParaRPr lang="pt-BR" b="1" cap="small" dirty="0"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luxação ombr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7422" y="404664"/>
            <a:ext cx="4286279" cy="5775409"/>
          </a:xfrm>
          <a:prstGeom prst="rect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</p:pic>
      <p:sp>
        <p:nvSpPr>
          <p:cNvPr id="3" name="CaixaDeTexto 2"/>
          <p:cNvSpPr txBox="1"/>
          <p:nvPr/>
        </p:nvSpPr>
        <p:spPr>
          <a:xfrm>
            <a:off x="2353954" y="6286520"/>
            <a:ext cx="45825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cap="small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Luxação</a:t>
            </a:r>
            <a:r>
              <a:rPr lang="pt-BR" cap="small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espontânea de ombro</a:t>
            </a:r>
            <a:endParaRPr lang="pt-BR" cap="small" dirty="0"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entorse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224452"/>
            <a:ext cx="6786610" cy="6347820"/>
          </a:xfrm>
          <a:prstGeom prst="rect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467544" y="1743322"/>
            <a:ext cx="8208962" cy="42779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eaLnBrk="0" hangingPunct="0">
              <a:lnSpc>
                <a:spcPct val="200000"/>
              </a:lnSpc>
              <a:buClr>
                <a:srgbClr val="FF0000"/>
              </a:buClr>
              <a:buFontTx/>
              <a:buChar char="•"/>
            </a:pPr>
            <a:r>
              <a:rPr lang="pt-BR" sz="2800" b="1" dirty="0" smtClean="0">
                <a:solidFill>
                  <a:srgbClr val="292929"/>
                </a:solidFill>
                <a:latin typeface="Calibri" pitchFamily="34" charset="0"/>
              </a:rPr>
              <a:t>Dor </a:t>
            </a:r>
            <a:r>
              <a:rPr lang="pt-BR" sz="2800" b="1" dirty="0">
                <a:solidFill>
                  <a:srgbClr val="292929"/>
                </a:solidFill>
                <a:latin typeface="Calibri" pitchFamily="34" charset="0"/>
              </a:rPr>
              <a:t>extrema no momento do impacto , que diminui com imobilização e se agrava com o movimento</a:t>
            </a:r>
          </a:p>
          <a:p>
            <a:pPr eaLnBrk="0" hangingPunct="0">
              <a:lnSpc>
                <a:spcPct val="200000"/>
              </a:lnSpc>
              <a:buClr>
                <a:srgbClr val="FF0000"/>
              </a:buClr>
              <a:buFontTx/>
              <a:buChar char="•"/>
            </a:pPr>
            <a:r>
              <a:rPr lang="pt-BR" sz="2800" b="1" dirty="0" smtClean="0">
                <a:solidFill>
                  <a:srgbClr val="292929"/>
                </a:solidFill>
                <a:latin typeface="Calibri" pitchFamily="34" charset="0"/>
              </a:rPr>
              <a:t>Incapacidade </a:t>
            </a:r>
            <a:r>
              <a:rPr lang="pt-BR" sz="2800" b="1" dirty="0">
                <a:solidFill>
                  <a:srgbClr val="292929"/>
                </a:solidFill>
                <a:latin typeface="Calibri" pitchFamily="34" charset="0"/>
              </a:rPr>
              <a:t>articular total devida a </a:t>
            </a:r>
            <a:r>
              <a:rPr lang="pt-BR" sz="2800" b="1" dirty="0" smtClean="0">
                <a:solidFill>
                  <a:srgbClr val="292929"/>
                </a:solidFill>
                <a:latin typeface="Calibri" pitchFamily="34" charset="0"/>
              </a:rPr>
              <a:t>perda das relações articulares, dor</a:t>
            </a:r>
            <a:r>
              <a:rPr lang="pt-BR" sz="2800" b="1" dirty="0">
                <a:solidFill>
                  <a:srgbClr val="292929"/>
                </a:solidFill>
                <a:latin typeface="Calibri" pitchFamily="34" charset="0"/>
              </a:rPr>
              <a:t>, contratura </a:t>
            </a:r>
            <a:r>
              <a:rPr lang="pt-BR" sz="2800" b="1" dirty="0" smtClean="0">
                <a:solidFill>
                  <a:srgbClr val="292929"/>
                </a:solidFill>
                <a:latin typeface="Calibri" pitchFamily="34" charset="0"/>
              </a:rPr>
              <a:t>muscular e </a:t>
            </a:r>
            <a:r>
              <a:rPr lang="pt-BR" sz="2800" b="1" dirty="0">
                <a:solidFill>
                  <a:srgbClr val="292929"/>
                </a:solidFill>
                <a:latin typeface="Calibri" pitchFamily="34" charset="0"/>
              </a:rPr>
              <a:t>edema dos tecidos periarticulares</a:t>
            </a: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165100" y="548680"/>
            <a:ext cx="8813800" cy="7668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pt-BR" sz="4400" b="1" cap="small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clínica das luxações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623" name="Group 7"/>
          <p:cNvGrpSpPr>
            <a:grpSpLocks/>
          </p:cNvGrpSpPr>
          <p:nvPr/>
        </p:nvGrpSpPr>
        <p:grpSpPr bwMode="auto">
          <a:xfrm>
            <a:off x="293688" y="1196752"/>
            <a:ext cx="8526462" cy="4392612"/>
            <a:chOff x="185" y="1117"/>
            <a:chExt cx="5371" cy="2767"/>
          </a:xfrm>
        </p:grpSpPr>
        <p:pic>
          <p:nvPicPr>
            <p:cNvPr id="111620" name="Picture 4" descr="luxação mecanismo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85" y="1117"/>
              <a:ext cx="5300" cy="2561"/>
            </a:xfrm>
            <a:prstGeom prst="rect">
              <a:avLst/>
            </a:prstGeom>
            <a:noFill/>
          </p:spPr>
        </p:pic>
        <p:sp>
          <p:nvSpPr>
            <p:cNvPr id="111621" name="Rectangle 5"/>
            <p:cNvSpPr>
              <a:spLocks noChangeArrowheads="1"/>
            </p:cNvSpPr>
            <p:nvPr/>
          </p:nvSpPr>
          <p:spPr bwMode="auto">
            <a:xfrm>
              <a:off x="295" y="3294"/>
              <a:ext cx="2540" cy="590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 dirty="0"/>
            </a:p>
          </p:txBody>
        </p:sp>
        <p:sp>
          <p:nvSpPr>
            <p:cNvPr id="111622" name="Rectangle 6"/>
            <p:cNvSpPr>
              <a:spLocks noChangeArrowheads="1"/>
            </p:cNvSpPr>
            <p:nvPr/>
          </p:nvSpPr>
          <p:spPr bwMode="auto">
            <a:xfrm>
              <a:off x="3016" y="3022"/>
              <a:ext cx="2540" cy="590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07" name="Group 7"/>
          <p:cNvGrpSpPr>
            <a:grpSpLocks/>
          </p:cNvGrpSpPr>
          <p:nvPr/>
        </p:nvGrpSpPr>
        <p:grpSpPr bwMode="auto">
          <a:xfrm>
            <a:off x="-34925" y="0"/>
            <a:ext cx="9178925" cy="6742113"/>
            <a:chOff x="-22" y="0"/>
            <a:chExt cx="5782" cy="4247"/>
          </a:xfrm>
        </p:grpSpPr>
        <p:pic>
          <p:nvPicPr>
            <p:cNvPr id="102404" name="Picture 4" descr="clavicula"/>
            <p:cNvPicPr>
              <a:picLocks noChangeAspect="1" noChangeArrowheads="1"/>
            </p:cNvPicPr>
            <p:nvPr/>
          </p:nvPicPr>
          <p:blipFill>
            <a:blip r:embed="rId2" cstate="print"/>
            <a:srcRect l="1987" t="1035" r="1276" b="8493"/>
            <a:stretch>
              <a:fillRect/>
            </a:stretch>
          </p:blipFill>
          <p:spPr bwMode="auto">
            <a:xfrm>
              <a:off x="295" y="137"/>
              <a:ext cx="5148" cy="4090"/>
            </a:xfrm>
            <a:prstGeom prst="rect">
              <a:avLst/>
            </a:prstGeom>
            <a:noFill/>
          </p:spPr>
        </p:pic>
        <p:sp>
          <p:nvSpPr>
            <p:cNvPr id="102405" name="Rectangle 5"/>
            <p:cNvSpPr>
              <a:spLocks noChangeArrowheads="1"/>
            </p:cNvSpPr>
            <p:nvPr/>
          </p:nvSpPr>
          <p:spPr bwMode="auto">
            <a:xfrm>
              <a:off x="-22" y="4111"/>
              <a:ext cx="5760" cy="136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 dirty="0"/>
            </a:p>
          </p:txBody>
        </p:sp>
        <p:sp>
          <p:nvSpPr>
            <p:cNvPr id="102406" name="Rectangle 6"/>
            <p:cNvSpPr>
              <a:spLocks noChangeArrowheads="1"/>
            </p:cNvSpPr>
            <p:nvPr/>
          </p:nvSpPr>
          <p:spPr bwMode="auto">
            <a:xfrm>
              <a:off x="0" y="0"/>
              <a:ext cx="5760" cy="164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ChangeArrowheads="1"/>
          </p:cNvSpPr>
          <p:nvPr/>
        </p:nvSpPr>
        <p:spPr bwMode="auto">
          <a:xfrm flipH="1">
            <a:off x="1403648" y="1773238"/>
            <a:ext cx="7630616" cy="43964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 eaLnBrk="0" hangingPunct="0">
              <a:lnSpc>
                <a:spcPct val="170000"/>
              </a:lnSpc>
              <a:buClr>
                <a:srgbClr val="FF0000"/>
              </a:buClr>
              <a:buFontTx/>
              <a:buChar char="•"/>
            </a:pPr>
            <a:r>
              <a:rPr lang="pt-BR" sz="2800" b="1" dirty="0" smtClean="0">
                <a:solidFill>
                  <a:srgbClr val="292929"/>
                </a:solidFill>
                <a:latin typeface="Calibri" pitchFamily="34" charset="0"/>
              </a:rPr>
              <a:t>Deformidade </a:t>
            </a:r>
            <a:endParaRPr lang="pt-BR" sz="2800" b="1" dirty="0">
              <a:solidFill>
                <a:srgbClr val="292929"/>
              </a:solidFill>
              <a:latin typeface="Calibri" pitchFamily="34" charset="0"/>
            </a:endParaRPr>
          </a:p>
          <a:p>
            <a:pPr eaLnBrk="0" hangingPunct="0">
              <a:lnSpc>
                <a:spcPct val="170000"/>
              </a:lnSpc>
              <a:buClr>
                <a:srgbClr val="FF0000"/>
              </a:buClr>
              <a:buFontTx/>
              <a:buChar char="•"/>
            </a:pPr>
            <a:r>
              <a:rPr lang="pt-BR" sz="2800" b="1" dirty="0" smtClean="0">
                <a:solidFill>
                  <a:srgbClr val="292929"/>
                </a:solidFill>
                <a:latin typeface="Calibri" pitchFamily="34" charset="0"/>
              </a:rPr>
              <a:t>Atitude </a:t>
            </a:r>
            <a:r>
              <a:rPr lang="pt-BR" sz="2800" b="1" dirty="0">
                <a:solidFill>
                  <a:srgbClr val="292929"/>
                </a:solidFill>
                <a:latin typeface="Calibri" pitchFamily="34" charset="0"/>
              </a:rPr>
              <a:t>viciosa</a:t>
            </a:r>
          </a:p>
          <a:p>
            <a:pPr eaLnBrk="0" hangingPunct="0">
              <a:lnSpc>
                <a:spcPct val="170000"/>
              </a:lnSpc>
              <a:buClr>
                <a:srgbClr val="FF0000"/>
              </a:buClr>
              <a:buFontTx/>
              <a:buChar char="•"/>
            </a:pPr>
            <a:r>
              <a:rPr lang="pt-BR" sz="2800" b="1" dirty="0" smtClean="0">
                <a:solidFill>
                  <a:srgbClr val="292929"/>
                </a:solidFill>
                <a:latin typeface="Calibri" pitchFamily="34" charset="0"/>
              </a:rPr>
              <a:t>Edema</a:t>
            </a:r>
            <a:endParaRPr lang="pt-BR" sz="2800" b="1" dirty="0">
              <a:solidFill>
                <a:srgbClr val="292929"/>
              </a:solidFill>
              <a:latin typeface="Calibri" pitchFamily="34" charset="0"/>
            </a:endParaRPr>
          </a:p>
          <a:p>
            <a:pPr eaLnBrk="0" hangingPunct="0">
              <a:lnSpc>
                <a:spcPct val="170000"/>
              </a:lnSpc>
              <a:buClr>
                <a:srgbClr val="FF0000"/>
              </a:buClr>
              <a:buFontTx/>
              <a:buChar char="•"/>
            </a:pPr>
            <a:r>
              <a:rPr lang="pt-BR" sz="2800" b="1" dirty="0" smtClean="0">
                <a:solidFill>
                  <a:srgbClr val="292929"/>
                </a:solidFill>
                <a:latin typeface="Calibri" pitchFamily="34" charset="0"/>
              </a:rPr>
              <a:t>Equimose</a:t>
            </a:r>
            <a:endParaRPr lang="pt-BR" sz="2800" b="1" dirty="0">
              <a:solidFill>
                <a:srgbClr val="292929"/>
              </a:solidFill>
              <a:latin typeface="Calibri" pitchFamily="34" charset="0"/>
            </a:endParaRPr>
          </a:p>
          <a:p>
            <a:pPr eaLnBrk="0" hangingPunct="0">
              <a:lnSpc>
                <a:spcPct val="170000"/>
              </a:lnSpc>
              <a:buClr>
                <a:srgbClr val="FF0000"/>
              </a:buClr>
              <a:buFontTx/>
              <a:buChar char="•"/>
            </a:pPr>
            <a:r>
              <a:rPr lang="pt-BR" sz="2800" b="1" dirty="0" smtClean="0">
                <a:solidFill>
                  <a:srgbClr val="292929"/>
                </a:solidFill>
                <a:latin typeface="Calibri" pitchFamily="34" charset="0"/>
              </a:rPr>
              <a:t>Relação </a:t>
            </a:r>
            <a:r>
              <a:rPr lang="pt-BR" sz="2800" b="1" dirty="0">
                <a:solidFill>
                  <a:srgbClr val="292929"/>
                </a:solidFill>
                <a:latin typeface="Calibri" pitchFamily="34" charset="0"/>
              </a:rPr>
              <a:t>anormal das superfícies articulares</a:t>
            </a:r>
          </a:p>
          <a:p>
            <a:pPr eaLnBrk="0" hangingPunct="0">
              <a:lnSpc>
                <a:spcPct val="170000"/>
              </a:lnSpc>
              <a:buClr>
                <a:srgbClr val="FF0000"/>
              </a:buClr>
              <a:buFontTx/>
              <a:buChar char="•"/>
            </a:pPr>
            <a:r>
              <a:rPr lang="pt-BR" sz="2800" b="1" dirty="0" smtClean="0">
                <a:solidFill>
                  <a:srgbClr val="292929"/>
                </a:solidFill>
                <a:latin typeface="Calibri" pitchFamily="34" charset="0"/>
              </a:rPr>
              <a:t>Assimetria</a:t>
            </a:r>
            <a:endParaRPr lang="pt-BR" sz="2800" b="1" dirty="0">
              <a:solidFill>
                <a:srgbClr val="292929"/>
              </a:solidFill>
              <a:latin typeface="Calibri" pitchFamily="34" charset="0"/>
            </a:endParaRPr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165100" y="498252"/>
            <a:ext cx="8813800" cy="7053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pt-BR" sz="4000" b="1" cap="small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diagnóstico das luxações</a:t>
            </a:r>
            <a:endParaRPr lang="pt-BR" sz="4000" b="1" cap="small" dirty="0"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pic>
        <p:nvPicPr>
          <p:cNvPr id="4" name="Imagem 3" descr="postura luxação.jpg"/>
          <p:cNvPicPr>
            <a:picLocks noChangeAspect="1"/>
          </p:cNvPicPr>
          <p:nvPr/>
        </p:nvPicPr>
        <p:blipFill>
          <a:blip r:embed="rId2" cstate="print"/>
          <a:srcRect r="6306" b="5405"/>
          <a:stretch>
            <a:fillRect/>
          </a:stretch>
        </p:blipFill>
        <p:spPr>
          <a:xfrm>
            <a:off x="5292080" y="2060848"/>
            <a:ext cx="1857388" cy="2500330"/>
          </a:xfrm>
          <a:prstGeom prst="rect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2" name="Picture 4" descr="luxaçã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268760"/>
            <a:ext cx="4608513" cy="408463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124933" name="Text Box 5"/>
          <p:cNvSpPr txBox="1">
            <a:spLocks noChangeArrowheads="1"/>
          </p:cNvSpPr>
          <p:nvPr/>
        </p:nvSpPr>
        <p:spPr bwMode="auto">
          <a:xfrm>
            <a:off x="2699792" y="5580529"/>
            <a:ext cx="3826689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3200" b="1" cap="small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Luxação de ombro</a:t>
            </a:r>
          </a:p>
        </p:txBody>
      </p:sp>
      <p:pic>
        <p:nvPicPr>
          <p:cNvPr id="124934" name="Picture 6" descr="luxação ombr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24450" y="1267941"/>
            <a:ext cx="3768725" cy="410527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luxação.JPG"/>
          <p:cNvPicPr>
            <a:picLocks noChangeAspect="1"/>
          </p:cNvPicPr>
          <p:nvPr/>
        </p:nvPicPr>
        <p:blipFill>
          <a:blip r:embed="rId2" cstate="print"/>
          <a:srcRect l="11365" t="15981" r="5100" b="21021"/>
          <a:stretch>
            <a:fillRect/>
          </a:stretch>
        </p:blipFill>
        <p:spPr>
          <a:xfrm>
            <a:off x="755576" y="980728"/>
            <a:ext cx="7604045" cy="4752528"/>
          </a:xfrm>
          <a:prstGeom prst="rect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</p:pic>
      <p:sp>
        <p:nvSpPr>
          <p:cNvPr id="3" name="CaixaDeTexto 2"/>
          <p:cNvSpPr txBox="1"/>
          <p:nvPr/>
        </p:nvSpPr>
        <p:spPr>
          <a:xfrm>
            <a:off x="2483768" y="5949280"/>
            <a:ext cx="43785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cap="small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Luxação de cotovelo</a:t>
            </a:r>
            <a:endParaRPr lang="pt-BR" sz="3200" b="1" cap="small" dirty="0"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598" name="Group 6"/>
          <p:cNvGrpSpPr>
            <a:grpSpLocks/>
          </p:cNvGrpSpPr>
          <p:nvPr/>
        </p:nvGrpSpPr>
        <p:grpSpPr bwMode="auto">
          <a:xfrm>
            <a:off x="467544" y="332656"/>
            <a:ext cx="8136904" cy="6264696"/>
            <a:chOff x="340" y="0"/>
            <a:chExt cx="5171" cy="4320"/>
          </a:xfrm>
        </p:grpSpPr>
        <p:pic>
          <p:nvPicPr>
            <p:cNvPr id="110596" name="Picture 4" descr="luxação cotovelo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08" y="0"/>
              <a:ext cx="4503" cy="4296"/>
            </a:xfrm>
            <a:prstGeom prst="rect">
              <a:avLst/>
            </a:prstGeom>
            <a:noFill/>
          </p:spPr>
        </p:pic>
        <p:sp>
          <p:nvSpPr>
            <p:cNvPr id="110597" name="Rectangle 5"/>
            <p:cNvSpPr>
              <a:spLocks noChangeArrowheads="1"/>
            </p:cNvSpPr>
            <p:nvPr/>
          </p:nvSpPr>
          <p:spPr bwMode="auto">
            <a:xfrm>
              <a:off x="340" y="0"/>
              <a:ext cx="952" cy="4320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 dirty="0"/>
            </a:p>
          </p:txBody>
        </p:sp>
      </p:grpSp>
      <p:sp>
        <p:nvSpPr>
          <p:cNvPr id="110599" name="Text Box 7"/>
          <p:cNvSpPr txBox="1">
            <a:spLocks noChangeArrowheads="1"/>
          </p:cNvSpPr>
          <p:nvPr/>
        </p:nvSpPr>
        <p:spPr bwMode="auto">
          <a:xfrm>
            <a:off x="1192013" y="5868561"/>
            <a:ext cx="2020553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3200" b="1" cap="small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cotovelo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9" name="Picture 5" descr="lux_lat_patel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188913"/>
            <a:ext cx="6119813" cy="6119812"/>
          </a:xfrm>
          <a:prstGeom prst="rect">
            <a:avLst/>
          </a:prstGeom>
          <a:noFill/>
        </p:spPr>
      </p:pic>
      <p:sp>
        <p:nvSpPr>
          <p:cNvPr id="123910" name="Text Box 6"/>
          <p:cNvSpPr txBox="1">
            <a:spLocks noChangeArrowheads="1"/>
          </p:cNvSpPr>
          <p:nvPr/>
        </p:nvSpPr>
        <p:spPr bwMode="auto">
          <a:xfrm>
            <a:off x="2654261" y="6309320"/>
            <a:ext cx="4151265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b="1" cap="small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Luxação lateral da Patela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7" name="Picture 5" descr="luxacao_acromio_clavicul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0415" y="333375"/>
            <a:ext cx="5903913" cy="5903913"/>
          </a:xfrm>
          <a:prstGeom prst="rect">
            <a:avLst/>
          </a:prstGeom>
          <a:noFill/>
        </p:spPr>
      </p:pic>
      <p:sp>
        <p:nvSpPr>
          <p:cNvPr id="125958" name="Text Box 6"/>
          <p:cNvSpPr txBox="1">
            <a:spLocks noChangeArrowheads="1"/>
          </p:cNvSpPr>
          <p:nvPr/>
        </p:nvSpPr>
        <p:spPr bwMode="auto">
          <a:xfrm>
            <a:off x="2411760" y="6284913"/>
            <a:ext cx="4386907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b="1" cap="small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Luxação acromio-clavicular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luxação tornozelo.jpg"/>
          <p:cNvPicPr>
            <a:picLocks noChangeAspect="1"/>
          </p:cNvPicPr>
          <p:nvPr/>
        </p:nvPicPr>
        <p:blipFill>
          <a:blip r:embed="rId3" cstate="print"/>
          <a:srcRect t="1725"/>
          <a:stretch>
            <a:fillRect/>
          </a:stretch>
        </p:blipFill>
        <p:spPr>
          <a:xfrm>
            <a:off x="2428860" y="214290"/>
            <a:ext cx="4298320" cy="6072230"/>
          </a:xfrm>
          <a:prstGeom prst="rect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</p:pic>
      <p:sp>
        <p:nvSpPr>
          <p:cNvPr id="3" name="CaixaDeTexto 2"/>
          <p:cNvSpPr txBox="1"/>
          <p:nvPr/>
        </p:nvSpPr>
        <p:spPr>
          <a:xfrm>
            <a:off x="2857488" y="6324921"/>
            <a:ext cx="3483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cap="small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Luxação de tornozelo</a:t>
            </a:r>
            <a:endParaRPr lang="pt-BR" cap="small" dirty="0"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8" name="Picture 4" descr="entorse de tornozel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38950"/>
          </a:xfrm>
          <a:prstGeom prst="rect">
            <a:avLst/>
          </a:prstGeom>
          <a:noFill/>
        </p:spPr>
      </p:pic>
      <p:sp>
        <p:nvSpPr>
          <p:cNvPr id="103429" name="Rectangle 5"/>
          <p:cNvSpPr>
            <a:spLocks noChangeArrowheads="1"/>
          </p:cNvSpPr>
          <p:nvPr/>
        </p:nvSpPr>
        <p:spPr bwMode="auto">
          <a:xfrm>
            <a:off x="4067175" y="0"/>
            <a:ext cx="5076825" cy="1341438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luxação joelh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618374"/>
            <a:ext cx="7539366" cy="5596707"/>
          </a:xfrm>
          <a:prstGeom prst="rect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</p:pic>
      <p:sp>
        <p:nvSpPr>
          <p:cNvPr id="3" name="CaixaDeTexto 2"/>
          <p:cNvSpPr txBox="1"/>
          <p:nvPr/>
        </p:nvSpPr>
        <p:spPr>
          <a:xfrm>
            <a:off x="3071802" y="6253483"/>
            <a:ext cx="2988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cap="small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Luxação de joelho</a:t>
            </a:r>
            <a:endParaRPr lang="pt-BR" cap="small" dirty="0"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luxação rugb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7422" y="506336"/>
            <a:ext cx="4357717" cy="5780184"/>
          </a:xfrm>
          <a:prstGeom prst="rect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</p:pic>
      <p:sp>
        <p:nvSpPr>
          <p:cNvPr id="3" name="CaixaDeTexto 2"/>
          <p:cNvSpPr txBox="1"/>
          <p:nvPr/>
        </p:nvSpPr>
        <p:spPr>
          <a:xfrm>
            <a:off x="3214678" y="6324921"/>
            <a:ext cx="2887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cap="small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Luxação de joelho</a:t>
            </a:r>
            <a:endParaRPr lang="pt-BR" cap="small" dirty="0"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luxação de patel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24" y="857268"/>
            <a:ext cx="6858000" cy="5143500"/>
          </a:xfrm>
          <a:prstGeom prst="rect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</p:pic>
      <p:sp>
        <p:nvSpPr>
          <p:cNvPr id="3" name="CaixaDeTexto 2"/>
          <p:cNvSpPr txBox="1"/>
          <p:nvPr/>
        </p:nvSpPr>
        <p:spPr>
          <a:xfrm>
            <a:off x="3214678" y="6182045"/>
            <a:ext cx="280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cap="small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Luxação de patela</a:t>
            </a:r>
            <a:endParaRPr lang="pt-BR" cap="small" dirty="0"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luxação quadri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500042"/>
            <a:ext cx="7358114" cy="5898172"/>
          </a:xfrm>
          <a:prstGeom prst="rect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</p:pic>
      <p:sp>
        <p:nvSpPr>
          <p:cNvPr id="3" name="Retângulo 2"/>
          <p:cNvSpPr/>
          <p:nvPr/>
        </p:nvSpPr>
        <p:spPr bwMode="auto">
          <a:xfrm>
            <a:off x="1979712" y="2708920"/>
            <a:ext cx="1368152" cy="720080"/>
          </a:xfrm>
          <a:prstGeom prst="rect">
            <a:avLst/>
          </a:prstGeom>
          <a:solidFill>
            <a:srgbClr val="00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143240" y="6357958"/>
            <a:ext cx="29979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cap="small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Luxação de quadril</a:t>
            </a:r>
            <a:endParaRPr lang="pt-BR" cap="small" dirty="0"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9" name="Picture 5" descr="levantador"/>
          <p:cNvPicPr>
            <a:picLocks noChangeAspect="1" noChangeArrowheads="1"/>
          </p:cNvPicPr>
          <p:nvPr/>
        </p:nvPicPr>
        <p:blipFill>
          <a:blip r:embed="rId2" cstate="print"/>
          <a:srcRect t="3796"/>
          <a:stretch>
            <a:fillRect/>
          </a:stretch>
        </p:blipFill>
        <p:spPr bwMode="auto">
          <a:xfrm>
            <a:off x="1475656" y="188640"/>
            <a:ext cx="6230192" cy="6593441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torção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000108"/>
            <a:ext cx="8213305" cy="4857784"/>
          </a:xfrm>
          <a:prstGeom prst="rect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323528" y="1484784"/>
            <a:ext cx="8640960" cy="50141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 eaLnBrk="0" hangingPunct="0">
              <a:lnSpc>
                <a:spcPct val="200000"/>
              </a:lnSpc>
              <a:buClr>
                <a:srgbClr val="FF0000"/>
              </a:buClr>
              <a:buFontTx/>
              <a:buChar char="•"/>
            </a:pPr>
            <a:r>
              <a:rPr lang="pt-BR" sz="3200" b="1" dirty="0" smtClean="0">
                <a:solidFill>
                  <a:srgbClr val="292929"/>
                </a:solidFill>
                <a:latin typeface="Calibri" pitchFamily="34" charset="0"/>
              </a:rPr>
              <a:t>Acalmar </a:t>
            </a:r>
            <a:r>
              <a:rPr lang="pt-BR" sz="3200" b="1" dirty="0">
                <a:solidFill>
                  <a:srgbClr val="292929"/>
                </a:solidFill>
                <a:latin typeface="Calibri" pitchFamily="34" charset="0"/>
              </a:rPr>
              <a:t>a vítima </a:t>
            </a:r>
          </a:p>
          <a:p>
            <a:pPr eaLnBrk="0" hangingPunct="0">
              <a:lnSpc>
                <a:spcPct val="200000"/>
              </a:lnSpc>
              <a:buClr>
                <a:srgbClr val="FF0000"/>
              </a:buClr>
              <a:buFontTx/>
              <a:buChar char="•"/>
            </a:pPr>
            <a:r>
              <a:rPr lang="pt-BR" sz="3200" b="1" dirty="0" smtClean="0">
                <a:solidFill>
                  <a:srgbClr val="292929"/>
                </a:solidFill>
                <a:latin typeface="Calibri" pitchFamily="34" charset="0"/>
              </a:rPr>
              <a:t>Imobilização </a:t>
            </a:r>
            <a:r>
              <a:rPr lang="pt-BR" sz="3200" b="1" dirty="0">
                <a:solidFill>
                  <a:srgbClr val="292929"/>
                </a:solidFill>
                <a:latin typeface="Calibri" pitchFamily="34" charset="0"/>
              </a:rPr>
              <a:t>do membro para remoção hospitalar</a:t>
            </a:r>
          </a:p>
          <a:p>
            <a:pPr eaLnBrk="0" hangingPunct="0">
              <a:lnSpc>
                <a:spcPct val="200000"/>
              </a:lnSpc>
              <a:buClr>
                <a:srgbClr val="FF0000"/>
              </a:buClr>
              <a:buFontTx/>
              <a:buChar char="•"/>
            </a:pPr>
            <a:r>
              <a:rPr lang="pt-BR" sz="3200" b="1" dirty="0" smtClean="0">
                <a:solidFill>
                  <a:srgbClr val="292929"/>
                </a:solidFill>
                <a:latin typeface="Calibri" pitchFamily="34" charset="0"/>
              </a:rPr>
              <a:t>Redução </a:t>
            </a:r>
            <a:r>
              <a:rPr lang="pt-BR" sz="3200" b="1" dirty="0">
                <a:solidFill>
                  <a:srgbClr val="292929"/>
                </a:solidFill>
                <a:latin typeface="Calibri" pitchFamily="34" charset="0"/>
              </a:rPr>
              <a:t>após exame radiológico</a:t>
            </a:r>
          </a:p>
          <a:p>
            <a:pPr eaLnBrk="0" hangingPunct="0">
              <a:lnSpc>
                <a:spcPct val="200000"/>
              </a:lnSpc>
              <a:buClr>
                <a:srgbClr val="FF0000"/>
              </a:buClr>
              <a:buFontTx/>
              <a:buChar char="•"/>
            </a:pPr>
            <a:r>
              <a:rPr lang="pt-BR" sz="3200" b="1" dirty="0" smtClean="0">
                <a:solidFill>
                  <a:srgbClr val="292929"/>
                </a:solidFill>
                <a:latin typeface="Calibri" pitchFamily="34" charset="0"/>
              </a:rPr>
              <a:t>Imobilização </a:t>
            </a:r>
            <a:r>
              <a:rPr lang="pt-BR" sz="3200" b="1" dirty="0">
                <a:solidFill>
                  <a:srgbClr val="292929"/>
                </a:solidFill>
                <a:latin typeface="Calibri" pitchFamily="34" charset="0"/>
              </a:rPr>
              <a:t>por pelo menos 6 </a:t>
            </a:r>
            <a:r>
              <a:rPr lang="pt-BR" sz="3200" b="1" dirty="0" smtClean="0">
                <a:solidFill>
                  <a:srgbClr val="292929"/>
                </a:solidFill>
                <a:latin typeface="Calibri" pitchFamily="34" charset="0"/>
              </a:rPr>
              <a:t>semanas</a:t>
            </a:r>
            <a:endParaRPr lang="pt-BR" sz="3200" b="1" dirty="0">
              <a:solidFill>
                <a:srgbClr val="292929"/>
              </a:solidFill>
              <a:latin typeface="Calibri" pitchFamily="34" charset="0"/>
            </a:endParaRPr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165100" y="501883"/>
            <a:ext cx="8813800" cy="7668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pt-BR" sz="4400" b="1" cap="small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tratamento das luxações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84684"/>
            <a:ext cx="7632848" cy="5724636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337" name="Group 9"/>
          <p:cNvGrpSpPr>
            <a:grpSpLocks/>
          </p:cNvGrpSpPr>
          <p:nvPr/>
        </p:nvGrpSpPr>
        <p:grpSpPr bwMode="auto">
          <a:xfrm>
            <a:off x="539948" y="1340768"/>
            <a:ext cx="8064500" cy="4535487"/>
            <a:chOff x="431" y="1117"/>
            <a:chExt cx="5080" cy="2857"/>
          </a:xfrm>
        </p:grpSpPr>
        <p:pic>
          <p:nvPicPr>
            <p:cNvPr id="99334" name="Picture 6" descr="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31" y="1117"/>
              <a:ext cx="5080" cy="2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9335" name="Rectangle 7"/>
            <p:cNvSpPr>
              <a:spLocks noChangeArrowheads="1"/>
            </p:cNvSpPr>
            <p:nvPr/>
          </p:nvSpPr>
          <p:spPr bwMode="auto">
            <a:xfrm>
              <a:off x="2834" y="1117"/>
              <a:ext cx="273" cy="2857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2" name="Picture 4" descr="entorse seq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260350"/>
            <a:ext cx="2771775" cy="6296025"/>
          </a:xfrm>
          <a:prstGeom prst="rect">
            <a:avLst/>
          </a:prstGeom>
          <a:noFill/>
        </p:spPr>
      </p:pic>
      <p:pic>
        <p:nvPicPr>
          <p:cNvPr id="104453" name="Picture 5" descr="entorse seq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476250"/>
            <a:ext cx="5756275" cy="3127375"/>
          </a:xfrm>
          <a:prstGeom prst="rect">
            <a:avLst/>
          </a:prstGeom>
          <a:noFill/>
        </p:spPr>
      </p:pic>
      <p:pic>
        <p:nvPicPr>
          <p:cNvPr id="104454" name="Picture 6" descr="entorse seq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3860800"/>
            <a:ext cx="5362575" cy="2659063"/>
          </a:xfrm>
          <a:prstGeom prst="rect">
            <a:avLst/>
          </a:prstGeom>
          <a:noFill/>
        </p:spPr>
      </p:pic>
      <p:sp>
        <p:nvSpPr>
          <p:cNvPr id="7" name="CaixaDeTexto 6"/>
          <p:cNvSpPr txBox="1"/>
          <p:nvPr/>
        </p:nvSpPr>
        <p:spPr>
          <a:xfrm>
            <a:off x="4675139" y="2519318"/>
            <a:ext cx="212910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dirty="0" smtClean="0">
                <a:solidFill>
                  <a:schemeClr val="bg2">
                    <a:lumMod val="50000"/>
                  </a:schemeClr>
                </a:solidFill>
              </a:rPr>
              <a:t>Ligamento Calcaneo-fibular</a:t>
            </a:r>
            <a:endParaRPr lang="pt-BR" sz="11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9" name="Picture 7" descr="entorse3"/>
          <p:cNvPicPr>
            <a:picLocks noChangeAspect="1" noChangeArrowheads="1"/>
          </p:cNvPicPr>
          <p:nvPr/>
        </p:nvPicPr>
        <p:blipFill>
          <a:blip r:embed="rId2" cstate="print"/>
          <a:srcRect l="6549" t="3226" r="6517" b="7347"/>
          <a:stretch>
            <a:fillRect/>
          </a:stretch>
        </p:blipFill>
        <p:spPr bwMode="auto">
          <a:xfrm>
            <a:off x="3924300" y="3028950"/>
            <a:ext cx="5219700" cy="3829050"/>
          </a:xfrm>
          <a:prstGeom prst="rect">
            <a:avLst/>
          </a:prstGeom>
          <a:noFill/>
        </p:spPr>
      </p:pic>
      <p:pic>
        <p:nvPicPr>
          <p:cNvPr id="105477" name="Picture 5" descr="entors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512" y="1484313"/>
            <a:ext cx="3708400" cy="3359150"/>
          </a:xfrm>
          <a:prstGeom prst="rect">
            <a:avLst/>
          </a:prstGeom>
          <a:noFill/>
        </p:spPr>
      </p:pic>
      <p:pic>
        <p:nvPicPr>
          <p:cNvPr id="105478" name="Picture 6" descr="entorse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t="5941" r="4819"/>
          <a:stretch>
            <a:fillRect/>
          </a:stretch>
        </p:blipFill>
        <p:spPr bwMode="auto">
          <a:xfrm>
            <a:off x="3996308" y="44624"/>
            <a:ext cx="4968180" cy="3489598"/>
          </a:xfrm>
          <a:prstGeom prst="rect">
            <a:avLst/>
          </a:prstGeom>
          <a:noFill/>
        </p:spPr>
      </p:pic>
      <p:sp>
        <p:nvSpPr>
          <p:cNvPr id="7" name="CaixaDeTexto 6"/>
          <p:cNvSpPr txBox="1"/>
          <p:nvPr/>
        </p:nvSpPr>
        <p:spPr>
          <a:xfrm>
            <a:off x="6876256" y="2276872"/>
            <a:ext cx="19123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schemeClr val="tx1">
                    <a:lumMod val="50000"/>
                  </a:schemeClr>
                </a:solidFill>
              </a:rPr>
              <a:t>Ligamento Talo-fibular</a:t>
            </a:r>
            <a:endParaRPr lang="pt-BR" sz="12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ápsulas">
  <a:themeElements>
    <a:clrScheme name="Cápsulas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Cápsula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Cápsula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ápsula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ápsula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ápsula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ápsula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ápsula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ápsula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ápsula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920</TotalTime>
  <Pages>25</Pages>
  <Words>817</Words>
  <Application>Microsoft Office PowerPoint</Application>
  <PresentationFormat>Apresentação na tela (4:3)</PresentationFormat>
  <Paragraphs>132</Paragraphs>
  <Slides>78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78</vt:i4>
      </vt:variant>
    </vt:vector>
  </HeadingPairs>
  <TitlesOfParts>
    <vt:vector size="79" baseType="lpstr">
      <vt:lpstr>Cápsulas</vt:lpstr>
      <vt:lpstr>LESÕES ARTICULARES Prof ª. Dra. Taís Tinucci Socorros de Urgência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LESÕES ARTICULARES</dc:title>
  <dc:subject>AULA GRADUAÇÃO</dc:subject>
  <dc:creator>ESCOLA DE EDUCAÇÃO FÍSICA</dc:creator>
  <cp:lastModifiedBy>Gabriella</cp:lastModifiedBy>
  <cp:revision>60</cp:revision>
  <cp:lastPrinted>1601-01-01T00:00:00Z</cp:lastPrinted>
  <dcterms:created xsi:type="dcterms:W3CDTF">1999-05-13T16:27:26Z</dcterms:created>
  <dcterms:modified xsi:type="dcterms:W3CDTF">2014-05-20T00:05:11Z</dcterms:modified>
</cp:coreProperties>
</file>