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322" r:id="rId4"/>
    <p:sldId id="388" r:id="rId5"/>
    <p:sldId id="389" r:id="rId6"/>
    <p:sldId id="392" r:id="rId7"/>
    <p:sldId id="391" r:id="rId8"/>
    <p:sldId id="390" r:id="rId9"/>
    <p:sldId id="319" r:id="rId10"/>
  </p:sldIdLst>
  <p:sldSz cx="9144000" cy="6858000" type="screen4x3"/>
  <p:notesSz cx="6881813" cy="100028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5F78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1377" cy="500060"/>
          </a:xfrm>
          <a:prstGeom prst="rect">
            <a:avLst/>
          </a:prstGeom>
        </p:spPr>
        <p:txBody>
          <a:bodyPr vert="horz" lIns="93433" tIns="46717" rIns="93433" bIns="46717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847" y="0"/>
            <a:ext cx="2981377" cy="500060"/>
          </a:xfrm>
          <a:prstGeom prst="rect">
            <a:avLst/>
          </a:prstGeom>
        </p:spPr>
        <p:txBody>
          <a:bodyPr vert="horz" lIns="93433" tIns="46717" rIns="93433" bIns="46717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633879-AFC9-4DD7-9D56-6332090152D8}" type="datetimeFigureOut">
              <a:rPr lang="pt-BR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501133"/>
            <a:ext cx="2981377" cy="500060"/>
          </a:xfrm>
          <a:prstGeom prst="rect">
            <a:avLst/>
          </a:prstGeom>
        </p:spPr>
        <p:txBody>
          <a:bodyPr vert="horz" lIns="93433" tIns="46717" rIns="93433" bIns="46717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847" y="9501133"/>
            <a:ext cx="2981377" cy="500060"/>
          </a:xfrm>
          <a:prstGeom prst="rect">
            <a:avLst/>
          </a:prstGeom>
        </p:spPr>
        <p:txBody>
          <a:bodyPr vert="horz" lIns="93433" tIns="46717" rIns="93433" bIns="46717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9A80BA8-D2FB-4485-B792-CDFC3FF1F0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42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1377" cy="500060"/>
          </a:xfrm>
          <a:prstGeom prst="rect">
            <a:avLst/>
          </a:prstGeom>
        </p:spPr>
        <p:txBody>
          <a:bodyPr vert="horz" lIns="96479" tIns="48239" rIns="96479" bIns="4823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847" y="0"/>
            <a:ext cx="2981377" cy="500060"/>
          </a:xfrm>
          <a:prstGeom prst="rect">
            <a:avLst/>
          </a:prstGeom>
        </p:spPr>
        <p:txBody>
          <a:bodyPr vert="horz" lIns="96479" tIns="48239" rIns="96479" bIns="4823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052451-F419-4985-ABEB-A84C08E62931}" type="datetimeFigureOut">
              <a:rPr lang="pt-BR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9300"/>
            <a:ext cx="4999037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9" tIns="48239" rIns="96479" bIns="48239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1" y="4750567"/>
            <a:ext cx="5504814" cy="4502182"/>
          </a:xfrm>
          <a:prstGeom prst="rect">
            <a:avLst/>
          </a:prstGeom>
        </p:spPr>
        <p:txBody>
          <a:bodyPr vert="horz" lIns="96479" tIns="48239" rIns="96479" bIns="48239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501133"/>
            <a:ext cx="2981377" cy="500060"/>
          </a:xfrm>
          <a:prstGeom prst="rect">
            <a:avLst/>
          </a:prstGeom>
        </p:spPr>
        <p:txBody>
          <a:bodyPr vert="horz" lIns="96479" tIns="48239" rIns="96479" bIns="4823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847" y="9501133"/>
            <a:ext cx="2981377" cy="500060"/>
          </a:xfrm>
          <a:prstGeom prst="rect">
            <a:avLst/>
          </a:prstGeom>
        </p:spPr>
        <p:txBody>
          <a:bodyPr vert="horz" lIns="96479" tIns="48239" rIns="96479" bIns="4823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DBA3B4-EB37-482A-AFB8-91840028D2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765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DE8192-2F9A-4AF9-A78C-BEC70017F3C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BD724A-8E31-4756-BAF6-2B473311275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29BDF-9A22-4071-BF64-53E89369BBF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29BDF-9A22-4071-BF64-53E89369BBF8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EEC47-A37C-482C-82BE-BB752B3DD91C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C3923-143E-4FB4-870D-826554D1929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1E15D-F101-4365-9F47-AD8F0B7DFD04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E02FB-E0A1-4993-BC58-62CDD5E281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E39A8E-D936-46AB-9AED-220E7F7B4E48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86EAD-9529-4722-B5B4-A4634179831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88C187-4D47-4894-ADEB-08408C337CC5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66E8B-095F-4688-B03D-101535F5702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CEF5C-83C4-419A-9184-3B3139F3FB68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9B208-03B4-4E26-8B09-6AD1FEA0C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49EED-B611-4BFE-BD24-27E94CF00637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C214F-D93B-41AC-BABF-9916DD5BDC3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565FF-241D-4EC6-AB6F-AA08CF8CE1FE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276BE-9A53-4137-A946-C26A7D00D5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754CAE-0F86-44E3-A161-6C2187225974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342F1-71D5-4DA4-A3F6-74A945F9C1E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90B981-A5B8-4B11-9DFD-DB81B6FD5C9A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B861C-CE33-47A0-9420-721062FA006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563CE-E953-43A3-B368-63A271264B3F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B3A42-CCA2-4BA5-802F-E7A99F6B28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3ACAD-FDCD-4B8E-8AA0-11ED332F7E17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423F27-91CB-4A34-80AD-78FB57BB1A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599271-CE62-41D2-9D66-E1C78FA3AF9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EB96F0E-7FC0-4D91-B790-0300F80F281B}" type="datetimeFigureOut">
              <a:rPr lang="pt-BR" smtClean="0"/>
              <a:pPr>
                <a:defRPr/>
              </a:pPr>
              <a:t>25/08/2016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ítulo 1"/>
          <p:cNvSpPr>
            <a:spLocks noGrp="1"/>
          </p:cNvSpPr>
          <p:nvPr>
            <p:ph type="ctrTitle"/>
          </p:nvPr>
        </p:nvSpPr>
        <p:spPr>
          <a:xfrm>
            <a:off x="685800" y="785813"/>
            <a:ext cx="7772400" cy="1470025"/>
          </a:xfrm>
        </p:spPr>
        <p:txBody>
          <a:bodyPr/>
          <a:lstStyle/>
          <a:p>
            <a:pPr algn="ctr" eaLnBrk="1" hangingPunct="1"/>
            <a:r>
              <a:rPr lang="pt-BR" sz="4800" dirty="0">
                <a:latin typeface="Arial Black" pitchFamily="34" charset="0"/>
              </a:rPr>
              <a:t>Esterilização</a:t>
            </a:r>
          </a:p>
        </p:txBody>
      </p:sp>
      <p:sp>
        <p:nvSpPr>
          <p:cNvPr id="1028" name="Subtítulo 2"/>
          <p:cNvSpPr>
            <a:spLocks noGrp="1"/>
          </p:cNvSpPr>
          <p:nvPr>
            <p:ph type="subTitle" idx="1"/>
          </p:nvPr>
        </p:nvSpPr>
        <p:spPr>
          <a:xfrm>
            <a:off x="608013" y="5314950"/>
            <a:ext cx="7927975" cy="132873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Profa. Dra. Marina </a:t>
            </a:r>
            <a:r>
              <a:rPr lang="pt-BR" sz="2400" dirty="0" err="1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Ishii</a:t>
            </a:r>
            <a:endParaRPr lang="pt-BR" sz="2400" dirty="0">
              <a:solidFill>
                <a:schemeClr val="tx1"/>
              </a:solidFill>
              <a:latin typeface="Monotype Corsiva" pitchFamily="66" charset="0"/>
              <a:cs typeface="Arial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sz="2400" dirty="0">
                <a:solidFill>
                  <a:schemeClr val="tx1"/>
                </a:solidFill>
                <a:latin typeface="Monotype Corsiva" pitchFamily="66" charset="0"/>
                <a:cs typeface="Arial" charset="0"/>
              </a:rPr>
              <a:t>Departamento de Tecnologia Bioquímico-Farmacêutica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389853"/>
              </p:ext>
            </p:extLst>
          </p:nvPr>
        </p:nvGraphicFramePr>
        <p:xfrm>
          <a:off x="568722" y="4365104"/>
          <a:ext cx="1411635" cy="157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4" imgW="1438172" imgH="1355789" progId="">
                  <p:embed/>
                </p:oleObj>
              </mc:Choice>
              <mc:Fallback>
                <p:oleObj r:id="rId4" imgW="1438172" imgH="135578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22" y="4365104"/>
                        <a:ext cx="1411635" cy="1572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179512" y="390197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latin typeface="Arial Black" pitchFamily="34" charset="0"/>
              </a:rPr>
              <a:t>Qual</a:t>
            </a:r>
            <a:r>
              <a:rPr lang="en-US" sz="3600" b="1" dirty="0">
                <a:latin typeface="Arial Black" pitchFamily="34" charset="0"/>
              </a:rPr>
              <a:t> o </a:t>
            </a:r>
            <a:r>
              <a:rPr lang="en-US" sz="3600" b="1" dirty="0" err="1">
                <a:latin typeface="Arial Black" pitchFamily="34" charset="0"/>
              </a:rPr>
              <a:t>objetivo</a:t>
            </a:r>
            <a:r>
              <a:rPr lang="en-US" sz="3600" b="1" dirty="0">
                <a:latin typeface="Arial Black" pitchFamily="34" charset="0"/>
              </a:rPr>
              <a:t> de um </a:t>
            </a:r>
            <a:r>
              <a:rPr lang="en-US" sz="3600" b="1" dirty="0" err="1">
                <a:latin typeface="Arial Black" pitchFamily="34" charset="0"/>
              </a:rPr>
              <a:t>processo</a:t>
            </a:r>
            <a:r>
              <a:rPr lang="en-US" sz="3600" b="1" dirty="0">
                <a:latin typeface="Arial Black" pitchFamily="34" charset="0"/>
              </a:rPr>
              <a:t> de </a:t>
            </a:r>
            <a:r>
              <a:rPr lang="en-US" sz="3600" b="1" dirty="0" err="1">
                <a:latin typeface="Arial Black" pitchFamily="34" charset="0"/>
              </a:rPr>
              <a:t>esterilização</a:t>
            </a:r>
            <a:r>
              <a:rPr lang="en-US" sz="3600" b="1" dirty="0">
                <a:latin typeface="Arial Black" pitchFamily="34" charset="0"/>
              </a:rPr>
              <a:t>?</a:t>
            </a:r>
            <a:endParaRPr lang="pt-BR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2412" y="2636912"/>
            <a:ext cx="7543800" cy="259397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FF0000"/>
                </a:solidFill>
              </a:rPr>
              <a:t>DESTRUIR OU INATIVAR </a:t>
            </a:r>
            <a:r>
              <a:rPr lang="pt-BR" sz="3200" dirty="0"/>
              <a:t>formas de vida presentes em um produto que possam tornar-se viáveis durante o processamento, estocagem e utilização do mesmo.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76200" y="260648"/>
            <a:ext cx="850728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b="1" dirty="0">
                <a:latin typeface="Comic Sans MS" pitchFamily="66" charset="0"/>
              </a:rPr>
              <a:t>Como </a:t>
            </a:r>
            <a:r>
              <a:rPr lang="en-US" sz="3200" b="1" dirty="0" err="1">
                <a:latin typeface="Comic Sans MS" pitchFamily="66" charset="0"/>
              </a:rPr>
              <a:t>definir</a:t>
            </a:r>
            <a:r>
              <a:rPr lang="en-US" sz="3200" b="1" dirty="0">
                <a:latin typeface="Comic Sans MS" pitchFamily="66" charset="0"/>
              </a:rPr>
              <a:t> o </a:t>
            </a:r>
            <a:r>
              <a:rPr lang="en-US" sz="3200" b="1" dirty="0" err="1">
                <a:latin typeface="Comic Sans MS" pitchFamily="66" charset="0"/>
              </a:rPr>
              <a:t>processo</a:t>
            </a:r>
            <a:r>
              <a:rPr lang="en-US" sz="3200" b="1" dirty="0">
                <a:latin typeface="Comic Sans MS" pitchFamily="66" charset="0"/>
              </a:rPr>
              <a:t> de </a:t>
            </a:r>
            <a:r>
              <a:rPr lang="en-US" sz="3200" b="1" dirty="0" err="1">
                <a:latin typeface="Comic Sans MS" pitchFamily="66" charset="0"/>
              </a:rPr>
              <a:t>esterilização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b="1" dirty="0" err="1">
                <a:latin typeface="Comic Sans MS" pitchFamily="66" charset="0"/>
              </a:rPr>
              <a:t>mais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b="1" dirty="0" err="1">
                <a:latin typeface="Comic Sans MS" pitchFamily="66" charset="0"/>
              </a:rPr>
              <a:t>adequado</a:t>
            </a:r>
            <a:r>
              <a:rPr lang="en-US" sz="3200" b="1" dirty="0">
                <a:latin typeface="Comic Sans MS" pitchFamily="66" charset="0"/>
              </a:rPr>
              <a:t>?</a:t>
            </a:r>
            <a:endParaRPr lang="pt-BR" sz="3200" b="1" dirty="0">
              <a:latin typeface="Comic Sans MS" pitchFamily="66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1412875"/>
            <a:ext cx="928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 cstate="print"/>
          <a:srcRect t="13158" r="6615" b="14473"/>
          <a:stretch>
            <a:fillRect/>
          </a:stretch>
        </p:blipFill>
        <p:spPr bwMode="auto">
          <a:xfrm>
            <a:off x="7786688" y="2071688"/>
            <a:ext cx="1212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eta para a direita 17"/>
          <p:cNvSpPr/>
          <p:nvPr/>
        </p:nvSpPr>
        <p:spPr bwMode="auto">
          <a:xfrm rot="5400000">
            <a:off x="657225" y="3343275"/>
            <a:ext cx="1428750" cy="457200"/>
          </a:xfrm>
          <a:prstGeom prst="rightArrow">
            <a:avLst>
              <a:gd name="adj1" fmla="val 30861"/>
              <a:gd name="adj2" fmla="val 7057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Comic Sans MS" pitchFamily="66" charset="0"/>
            </a:endParaRPr>
          </a:p>
        </p:txBody>
      </p:sp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1714500" y="3071813"/>
            <a:ext cx="1981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SELECIONAR PROCESSO </a:t>
            </a:r>
          </a:p>
          <a:p>
            <a:pPr algn="ctr"/>
            <a:r>
              <a:rPr lang="en-US" dirty="0">
                <a:latin typeface="Comic Sans MS" pitchFamily="66" charset="0"/>
              </a:rPr>
              <a:t>ADEQUADO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20" name="CaixaDeTexto 15"/>
          <p:cNvSpPr txBox="1">
            <a:spLocks noChangeArrowheads="1"/>
          </p:cNvSpPr>
          <p:nvPr/>
        </p:nvSpPr>
        <p:spPr bwMode="auto">
          <a:xfrm>
            <a:off x="428596" y="4500570"/>
            <a:ext cx="235743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omic Sans MS" pitchFamily="66" charset="0"/>
              </a:rPr>
              <a:t>PRODUTO VIÁVEL PARA CONSUMO FINAL</a:t>
            </a:r>
            <a:endParaRPr lang="pt-BR" b="1" dirty="0">
              <a:latin typeface="Comic Sans MS" pitchFamily="66" charset="0"/>
            </a:endParaRPr>
          </a:p>
        </p:txBody>
      </p:sp>
      <p:sp>
        <p:nvSpPr>
          <p:cNvPr id="21" name="Retângulo 30"/>
          <p:cNvSpPr>
            <a:spLocks noChangeArrowheads="1"/>
          </p:cNvSpPr>
          <p:nvPr/>
        </p:nvSpPr>
        <p:spPr bwMode="auto">
          <a:xfrm>
            <a:off x="611188" y="1447800"/>
            <a:ext cx="82470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Comic Sans MS" pitchFamily="66" charset="0"/>
              </a:rPr>
              <a:t>Características</a:t>
            </a:r>
            <a:r>
              <a:rPr lang="en-US" dirty="0">
                <a:latin typeface="Comic Sans MS" pitchFamily="66" charset="0"/>
              </a:rPr>
              <a:t> do </a:t>
            </a:r>
            <a:r>
              <a:rPr lang="en-US" dirty="0" err="1">
                <a:latin typeface="Comic Sans MS" pitchFamily="66" charset="0"/>
              </a:rPr>
              <a:t>produto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Resistência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ao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agente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esterilizante</a:t>
            </a:r>
            <a:endParaRPr lang="en-US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biocarga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presente</a:t>
            </a:r>
            <a:r>
              <a:rPr lang="en-US" dirty="0">
                <a:latin typeface="Comic Sans MS" pitchFamily="66" charset="0"/>
              </a:rPr>
              <a:t> no </a:t>
            </a:r>
            <a:r>
              <a:rPr lang="en-US" dirty="0" err="1">
                <a:latin typeface="Comic Sans MS" pitchFamily="66" charset="0"/>
              </a:rPr>
              <a:t>produto</a:t>
            </a:r>
            <a:r>
              <a:rPr lang="en-US" dirty="0">
                <a:latin typeface="Comic Sans MS" pitchFamily="66" charset="0"/>
              </a:rPr>
              <a:t> final (</a:t>
            </a:r>
            <a:r>
              <a:rPr lang="en-US" dirty="0" err="1">
                <a:latin typeface="Comic Sans MS" pitchFamily="66" charset="0"/>
              </a:rPr>
              <a:t>identificação</a:t>
            </a:r>
            <a:r>
              <a:rPr lang="en-US" dirty="0">
                <a:latin typeface="Comic Sans MS" pitchFamily="66" charset="0"/>
              </a:rPr>
              <a:t> e </a:t>
            </a:r>
            <a:r>
              <a:rPr lang="en-US" dirty="0" err="1">
                <a:latin typeface="Comic Sans MS" pitchFamily="66" charset="0"/>
              </a:rPr>
              <a:t>quantidade</a:t>
            </a:r>
            <a:r>
              <a:rPr lang="en-US" dirty="0">
                <a:latin typeface="Comic Sans MS" pitchFamily="66" charset="0"/>
              </a:rPr>
              <a:t>) 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22" name="Picture 8" descr="img_agua"/>
          <p:cNvPicPr>
            <a:picLocks noChangeAspect="1" noChangeArrowheads="1"/>
          </p:cNvPicPr>
          <p:nvPr/>
        </p:nvPicPr>
        <p:blipFill>
          <a:blip r:embed="rId5" cstate="print"/>
          <a:srcRect l="17070" t="2983" r="25931"/>
          <a:stretch>
            <a:fillRect/>
          </a:stretch>
        </p:blipFill>
        <p:spPr>
          <a:xfrm>
            <a:off x="7715250" y="3214688"/>
            <a:ext cx="1143000" cy="24272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Picture 9" descr="img_cloretosodi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63" y="4214813"/>
            <a:ext cx="1527175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" name="Picture 12" descr="Cryovac medical films for pharmaceutical solutions are DEHP-free and non-PV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63" y="3000375"/>
            <a:ext cx="2062162" cy="1785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357438" y="1357313"/>
            <a:ext cx="4500562" cy="411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000" b="1">
                <a:latin typeface="Comic Sans MS" pitchFamily="66" charset="0"/>
              </a:rPr>
              <a:t>PROCESSOS DE ESTERILIZAÇÃO</a:t>
            </a:r>
          </a:p>
        </p:txBody>
      </p: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142875" y="3429000"/>
            <a:ext cx="2214563" cy="1868488"/>
            <a:chOff x="450" y="2243"/>
            <a:chExt cx="1395" cy="1177"/>
          </a:xfrm>
        </p:grpSpPr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450" y="3105"/>
              <a:ext cx="765" cy="315"/>
            </a:xfrm>
            <a:prstGeom prst="rect">
              <a:avLst/>
            </a:prstGeom>
            <a:gradFill rotWithShape="1">
              <a:gsLst>
                <a:gs pos="0">
                  <a:srgbClr val="3399FF"/>
                </a:gs>
                <a:gs pos="50000">
                  <a:schemeClr val="bg1"/>
                </a:gs>
                <a:gs pos="100000">
                  <a:srgbClr val="3399FF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ÚMIDO</a:t>
              </a: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215" y="2520"/>
              <a:ext cx="630" cy="315"/>
            </a:xfrm>
            <a:prstGeom prst="rect">
              <a:avLst/>
            </a:prstGeom>
            <a:gradFill rotWithShape="1">
              <a:gsLst>
                <a:gs pos="0">
                  <a:srgbClr val="559C31"/>
                </a:gs>
                <a:gs pos="50000">
                  <a:srgbClr val="7DE04B"/>
                </a:gs>
                <a:gs pos="100000">
                  <a:srgbClr val="95FF5B"/>
                </a:gs>
              </a:gsLst>
              <a:lin ang="108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>
                  <a:latin typeface="Comic Sans MS" pitchFamily="66" charset="0"/>
                </a:rPr>
                <a:t>SECO</a:t>
              </a:r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280" y="2243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884" y="2387"/>
              <a:ext cx="7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610" y="2387"/>
              <a:ext cx="6" cy="1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884" y="2387"/>
              <a:ext cx="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914400" y="2762250"/>
            <a:ext cx="1219200" cy="668338"/>
            <a:chOff x="914400" y="2762250"/>
            <a:chExt cx="1219200" cy="668338"/>
          </a:xfrm>
        </p:grpSpPr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914400" y="2998788"/>
              <a:ext cx="1219200" cy="431800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chemeClr val="bg1"/>
                </a:gs>
                <a:gs pos="100000">
                  <a:srgbClr val="FF9900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CALOR </a:t>
              </a:r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2019300" y="2762250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2286000" y="2786063"/>
            <a:ext cx="1643063" cy="642937"/>
            <a:chOff x="2286000" y="2786063"/>
            <a:chExt cx="1643063" cy="642937"/>
          </a:xfrm>
        </p:grpSpPr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2786063" y="2786063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2286000" y="3000375"/>
              <a:ext cx="1643063" cy="428625"/>
            </a:xfrm>
            <a:prstGeom prst="rect">
              <a:avLst/>
            </a:prstGeom>
            <a:gradFill rotWithShape="1">
              <a:gsLst>
                <a:gs pos="0">
                  <a:srgbClr val="FF97FF"/>
                </a:gs>
                <a:gs pos="50000">
                  <a:srgbClr val="FFBFFF"/>
                </a:gs>
                <a:gs pos="100000">
                  <a:srgbClr val="FFDFFF"/>
                </a:gs>
              </a:gsLst>
              <a:lin ang="135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>
                  <a:latin typeface="Comic Sans MS" pitchFamily="66" charset="0"/>
                </a:rPr>
                <a:t>RADIAÇÃO</a:t>
              </a:r>
            </a:p>
          </p:txBody>
        </p:sp>
      </p:grpSp>
      <p:grpSp>
        <p:nvGrpSpPr>
          <p:cNvPr id="26" name="Group 56"/>
          <p:cNvGrpSpPr>
            <a:grpSpLocks/>
          </p:cNvGrpSpPr>
          <p:nvPr/>
        </p:nvGrpSpPr>
        <p:grpSpPr bwMode="auto">
          <a:xfrm>
            <a:off x="4714875" y="2787650"/>
            <a:ext cx="4286250" cy="2070100"/>
            <a:chOff x="2880" y="1752"/>
            <a:chExt cx="2700" cy="1304"/>
          </a:xfrm>
        </p:grpSpPr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4050" y="2025"/>
              <a:ext cx="1530" cy="315"/>
            </a:xfrm>
            <a:prstGeom prst="rect">
              <a:avLst/>
            </a:prstGeom>
            <a:gradFill rotWithShape="1">
              <a:gsLst>
                <a:gs pos="0">
                  <a:srgbClr val="CC99FF"/>
                </a:gs>
                <a:gs pos="50000">
                  <a:schemeClr val="bg1"/>
                </a:gs>
                <a:gs pos="100000">
                  <a:srgbClr val="CC99FF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SANITIZANTES</a:t>
              </a:r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189" y="17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325" y="1896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5101" y="189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2880" y="2606"/>
              <a:ext cx="945" cy="450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ÓXIDO DE </a:t>
              </a:r>
            </a:p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ETILENO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1643063" y="1763713"/>
            <a:ext cx="6977062" cy="998537"/>
            <a:chOff x="1643063" y="1763713"/>
            <a:chExt cx="6977062" cy="998537"/>
          </a:xfrm>
        </p:grpSpPr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5715000" y="2228850"/>
              <a:ext cx="2905125" cy="533400"/>
            </a:xfrm>
            <a:prstGeom prst="rect">
              <a:avLst/>
            </a:prstGeom>
            <a:gradFill rotWithShape="1">
              <a:gsLst>
                <a:gs pos="0">
                  <a:srgbClr val="33CCFF"/>
                </a:gs>
                <a:gs pos="50000">
                  <a:schemeClr val="bg1"/>
                </a:gs>
                <a:gs pos="100000">
                  <a:srgbClr val="33CCFF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AGENTES QUÍMICOS</a:t>
              </a: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2371725" y="2000250"/>
              <a:ext cx="457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943725" y="2000250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2371725" y="2000250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Rectangle 48"/>
            <p:cNvSpPr>
              <a:spLocks noChangeArrowheads="1"/>
            </p:cNvSpPr>
            <p:nvPr/>
          </p:nvSpPr>
          <p:spPr bwMode="auto">
            <a:xfrm>
              <a:off x="1643063" y="2216150"/>
              <a:ext cx="2714625" cy="533400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pt-BR" sz="2000" dirty="0">
                  <a:latin typeface="Comic Sans MS" pitchFamily="66" charset="0"/>
                </a:rPr>
                <a:t>AGENTES FÍSICOS</a:t>
              </a:r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>
              <a:off x="4510088" y="1763713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5429250" y="3000375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40" name="Grupo 39"/>
          <p:cNvGrpSpPr/>
          <p:nvPr/>
        </p:nvGrpSpPr>
        <p:grpSpPr>
          <a:xfrm>
            <a:off x="2857500" y="2786063"/>
            <a:ext cx="1643063" cy="1571625"/>
            <a:chOff x="2857500" y="2786063"/>
            <a:chExt cx="1643063" cy="1571625"/>
          </a:xfrm>
        </p:grpSpPr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143375" y="2786063"/>
              <a:ext cx="0" cy="1152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Rectangle 18"/>
            <p:cNvSpPr>
              <a:spLocks noChangeArrowheads="1"/>
            </p:cNvSpPr>
            <p:nvPr/>
          </p:nvSpPr>
          <p:spPr bwMode="auto">
            <a:xfrm>
              <a:off x="2857500" y="3929063"/>
              <a:ext cx="1643063" cy="428625"/>
            </a:xfrm>
            <a:prstGeom prst="rect">
              <a:avLst/>
            </a:prstGeom>
            <a:gradFill rotWithShape="1">
              <a:gsLst>
                <a:gs pos="0">
                  <a:srgbClr val="FF97FF"/>
                </a:gs>
                <a:gs pos="50000">
                  <a:srgbClr val="FFBFFF"/>
                </a:gs>
                <a:gs pos="100000">
                  <a:srgbClr val="FFDFFF"/>
                </a:gs>
              </a:gsLst>
              <a:lin ang="135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sz="2000">
                  <a:latin typeface="Comic Sans MS" pitchFamily="66" charset="0"/>
                </a:rPr>
                <a:t>FILTRAÇÃO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7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www.billcasselman.com/autoclave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743074"/>
            <a:ext cx="3123549" cy="442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1"/>
          <p:cNvSpPr txBox="1">
            <a:spLocks/>
          </p:cNvSpPr>
          <p:nvPr/>
        </p:nvSpPr>
        <p:spPr bwMode="auto">
          <a:xfrm>
            <a:off x="3203848" y="5736108"/>
            <a:ext cx="1928812" cy="357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Comic Sans MS" pitchFamily="66" charset="0"/>
                <a:ea typeface="+mj-ea"/>
                <a:cs typeface="+mj-cs"/>
              </a:rPr>
              <a:t>Autoclaves</a:t>
            </a:r>
            <a:endParaRPr lang="pt-BR" sz="2000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Retângulo 4"/>
          <p:cNvSpPr>
            <a:spLocks noChangeArrowheads="1"/>
          </p:cNvSpPr>
          <p:nvPr/>
        </p:nvSpPr>
        <p:spPr bwMode="auto">
          <a:xfrm>
            <a:off x="5673229" y="5745311"/>
            <a:ext cx="2643187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dirty="0">
                <a:latin typeface="Comic Sans MS" pitchFamily="66" charset="0"/>
                <a:cs typeface="Times New Roman" pitchFamily="18" charset="0"/>
              </a:rPr>
              <a:t>121 </a:t>
            </a:r>
            <a:r>
              <a:rPr lang="pt-BR" sz="2000" baseline="30000" dirty="0" err="1">
                <a:latin typeface="Comic Sans MS" pitchFamily="66" charset="0"/>
                <a:cs typeface="Times New Roman" pitchFamily="18" charset="0"/>
              </a:rPr>
              <a:t>o</a:t>
            </a:r>
            <a:r>
              <a:rPr lang="pt-BR" sz="2000" dirty="0" err="1">
                <a:latin typeface="Comic Sans MS" pitchFamily="66" charset="0"/>
                <a:cs typeface="Times New Roman" pitchFamily="18" charset="0"/>
              </a:rPr>
              <a:t>C</a:t>
            </a:r>
            <a:r>
              <a:rPr lang="pt-BR" sz="2000" dirty="0">
                <a:latin typeface="Comic Sans MS" pitchFamily="66" charset="0"/>
                <a:cs typeface="Times New Roman" pitchFamily="18" charset="0"/>
              </a:rPr>
              <a:t> = 15 minutos</a:t>
            </a:r>
          </a:p>
          <a:p>
            <a:pPr algn="ctr"/>
            <a:r>
              <a:rPr lang="pt-BR" sz="2000" dirty="0">
                <a:latin typeface="Comic Sans MS" pitchFamily="66" charset="0"/>
                <a:cs typeface="Times New Roman" pitchFamily="18" charset="0"/>
              </a:rPr>
              <a:t>134 </a:t>
            </a:r>
            <a:r>
              <a:rPr lang="pt-BR" sz="2000" baseline="30000" dirty="0" err="1">
                <a:latin typeface="Comic Sans MS" pitchFamily="66" charset="0"/>
                <a:cs typeface="Times New Roman" pitchFamily="18" charset="0"/>
              </a:rPr>
              <a:t>o</a:t>
            </a:r>
            <a:r>
              <a:rPr lang="pt-BR" sz="2000" dirty="0" err="1">
                <a:latin typeface="Comic Sans MS" pitchFamily="66" charset="0"/>
                <a:cs typeface="Times New Roman" pitchFamily="18" charset="0"/>
              </a:rPr>
              <a:t>C</a:t>
            </a:r>
            <a:r>
              <a:rPr lang="pt-BR" sz="2000" dirty="0">
                <a:latin typeface="Comic Sans MS" pitchFamily="66" charset="0"/>
                <a:cs typeface="Times New Roman" pitchFamily="18" charset="0"/>
              </a:rPr>
              <a:t> = 3 minutos</a:t>
            </a:r>
            <a:r>
              <a:rPr lang="en-US" sz="2000" dirty="0">
                <a:latin typeface="Comic Sans MS" pitchFamily="66" charset="0"/>
                <a:cs typeface="Times New Roman" pitchFamily="18" charset="0"/>
              </a:rPr>
              <a:t> </a:t>
            </a:r>
            <a:endParaRPr lang="pt-BR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611188" y="764704"/>
            <a:ext cx="1928813" cy="419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 err="1">
                <a:latin typeface="Comic Sans MS" pitchFamily="66" charset="0"/>
                <a:ea typeface="+mj-ea"/>
                <a:cs typeface="+mj-cs"/>
              </a:rPr>
              <a:t>Calor</a:t>
            </a:r>
            <a:r>
              <a:rPr lang="en-US" sz="2400" b="1" dirty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b="1" dirty="0" err="1">
                <a:latin typeface="Comic Sans MS" pitchFamily="66" charset="0"/>
                <a:ea typeface="+mj-ea"/>
                <a:cs typeface="+mj-cs"/>
              </a:rPr>
              <a:t>úmido</a:t>
            </a:r>
            <a:endParaRPr lang="pt-BR" sz="2400" b="1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3707904" y="1196752"/>
            <a:ext cx="47491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Comic Sans MS" pitchFamily="66" charset="0"/>
                <a:cs typeface="Times New Roman" pitchFamily="18" charset="0"/>
              </a:rPr>
              <a:t>Atua por coagulação de proteínas. </a:t>
            </a:r>
          </a:p>
          <a:p>
            <a:pPr algn="ctr"/>
            <a:r>
              <a:rPr lang="pt-BR" sz="2000" dirty="0">
                <a:latin typeface="Comic Sans MS" pitchFamily="66" charset="0"/>
                <a:cs typeface="Times New Roman" pitchFamily="18" charset="0"/>
              </a:rPr>
              <a:t>Utilizada para soluções.</a:t>
            </a:r>
          </a:p>
        </p:txBody>
      </p:sp>
      <p:pic>
        <p:nvPicPr>
          <p:cNvPr id="7" name="Picture 3" descr="DSCN08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11959" y="1988840"/>
            <a:ext cx="4704523" cy="35283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270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66054"/>
              </p:ext>
            </p:extLst>
          </p:nvPr>
        </p:nvGraphicFramePr>
        <p:xfrm>
          <a:off x="107503" y="550024"/>
          <a:ext cx="8856986" cy="518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5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62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077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1800"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Agente de</a:t>
                      </a:r>
                    </a:p>
                    <a:p>
                      <a:pPr algn="ctr"/>
                      <a:r>
                        <a:rPr lang="pt-BR" sz="1400" baseline="0" dirty="0"/>
                        <a:t>esterilização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Tipo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Temperatura </a:t>
                      </a:r>
                    </a:p>
                    <a:p>
                      <a:pPr algn="ctr"/>
                      <a:r>
                        <a:rPr lang="pt-BR" sz="1400" baseline="0" dirty="0"/>
                        <a:t>(°C)</a:t>
                      </a:r>
                    </a:p>
                    <a:p>
                      <a:pPr algn="ctr"/>
                      <a:endParaRPr lang="pt-BR" sz="14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Tempo de </a:t>
                      </a:r>
                    </a:p>
                    <a:p>
                      <a:pPr algn="ctr"/>
                      <a:r>
                        <a:rPr lang="pt-BR" sz="1400" baseline="0" dirty="0"/>
                        <a:t>processo </a:t>
                      </a:r>
                    </a:p>
                    <a:p>
                      <a:pPr algn="ctr"/>
                      <a:r>
                        <a:rPr lang="pt-BR" sz="1400" baseline="0" dirty="0"/>
                        <a:t>(min)</a:t>
                      </a:r>
                    </a:p>
                    <a:p>
                      <a:pPr algn="ctr"/>
                      <a:endParaRPr lang="pt-BR" sz="14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Outros</a:t>
                      </a:r>
                    </a:p>
                    <a:p>
                      <a:pPr algn="ctr"/>
                      <a:r>
                        <a:rPr lang="pt-BR" sz="1400" baseline="0" dirty="0"/>
                        <a:t>fatores a </a:t>
                      </a:r>
                    </a:p>
                    <a:p>
                      <a:pPr algn="ctr"/>
                      <a:r>
                        <a:rPr lang="pt-BR" sz="1400" baseline="0" dirty="0"/>
                        <a:t>serem </a:t>
                      </a:r>
                    </a:p>
                    <a:p>
                      <a:pPr algn="ctr"/>
                      <a:r>
                        <a:rPr lang="pt-BR" sz="1400" baseline="0" dirty="0"/>
                        <a:t>controlados</a:t>
                      </a:r>
                    </a:p>
                    <a:p>
                      <a:pPr algn="ctr"/>
                      <a:endParaRPr lang="pt-BR" sz="1400" baseline="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Modo de </a:t>
                      </a:r>
                    </a:p>
                    <a:p>
                      <a:pPr algn="ctr"/>
                      <a:r>
                        <a:rPr lang="pt-BR" sz="1400" baseline="0" dirty="0"/>
                        <a:t>ação 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Vantagens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Desvantagens 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aseline="0" dirty="0"/>
                        <a:t>Processamento de  material</a:t>
                      </a:r>
                    </a:p>
                    <a:p>
                      <a:pPr algn="ctr"/>
                      <a:r>
                        <a:rPr lang="pt-BR" sz="1400" baseline="0" dirty="0" err="1"/>
                        <a:t>termossensível</a:t>
                      </a:r>
                      <a:endParaRPr lang="pt-BR" sz="1400" baseline="0" dirty="0"/>
                    </a:p>
                    <a:p>
                      <a:pPr algn="ctr"/>
                      <a:endParaRPr lang="pt-BR" sz="1400" baseline="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90">
                <a:tc>
                  <a:txBody>
                    <a:bodyPr/>
                    <a:lstStyle/>
                    <a:p>
                      <a:r>
                        <a:rPr lang="pt-BR" sz="1400" dirty="0"/>
                        <a:t>calor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Seco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09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úmido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657">
                <a:tc>
                  <a:txBody>
                    <a:bodyPr/>
                    <a:lstStyle/>
                    <a:p>
                      <a:r>
                        <a:rPr lang="pt-BR" sz="1400" dirty="0"/>
                        <a:t>Radiação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Ionizante </a:t>
                      </a:r>
                    </a:p>
                    <a:p>
                      <a:r>
                        <a:rPr lang="pt-BR" sz="1400" dirty="0"/>
                        <a:t>(gama)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937">
                <a:tc>
                  <a:txBody>
                    <a:bodyPr/>
                    <a:lstStyle/>
                    <a:p>
                      <a:r>
                        <a:rPr lang="pt-BR" sz="1400" dirty="0"/>
                        <a:t>Filtração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657">
                <a:tc>
                  <a:txBody>
                    <a:bodyPr/>
                    <a:lstStyle/>
                    <a:p>
                      <a:r>
                        <a:rPr lang="pt-BR" sz="1400" dirty="0"/>
                        <a:t>óxido de </a:t>
                      </a:r>
                    </a:p>
                    <a:p>
                      <a:r>
                        <a:rPr lang="pt-BR" sz="1400" dirty="0"/>
                        <a:t>etileno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8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latin typeface="+mj-lt"/>
              </a:rPr>
              <a:t>Discussão</a:t>
            </a:r>
            <a:r>
              <a:rPr lang="en-US" sz="2400" b="1" dirty="0">
                <a:latin typeface="+mj-lt"/>
              </a:rPr>
              <a:t> de </a:t>
            </a:r>
            <a:r>
              <a:rPr lang="en-US" sz="2400" b="1" dirty="0" err="1">
                <a:latin typeface="+mj-lt"/>
              </a:rPr>
              <a:t>literatura</a:t>
            </a:r>
            <a:r>
              <a:rPr lang="en-US" sz="2400" b="1" dirty="0">
                <a:latin typeface="+mj-lt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A. </a:t>
            </a:r>
            <a:r>
              <a:rPr lang="en-US" sz="2400" dirty="0" err="1">
                <a:latin typeface="+mj-lt"/>
              </a:rPr>
              <a:t>Bioburden</a:t>
            </a:r>
            <a:r>
              <a:rPr lang="en-US" sz="2400" dirty="0">
                <a:latin typeface="+mj-lt"/>
              </a:rPr>
              <a:t> and sterilization – </a:t>
            </a:r>
            <a:r>
              <a:rPr lang="en-US" sz="2400" i="1" dirty="0">
                <a:latin typeface="+mj-lt"/>
              </a:rPr>
              <a:t>AORN Journal </a:t>
            </a:r>
            <a:r>
              <a:rPr lang="en-US" sz="2400" dirty="0">
                <a:latin typeface="+mj-lt"/>
              </a:rPr>
              <a:t>– p. 769.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B. Disinfection and sterilization: an overview – </a:t>
            </a:r>
            <a:r>
              <a:rPr lang="en-US" sz="2400" i="1" dirty="0">
                <a:latin typeface="+mj-lt"/>
              </a:rPr>
              <a:t>American Journal of Infection Control</a:t>
            </a:r>
            <a:r>
              <a:rPr lang="en-US" sz="2400" dirty="0">
                <a:latin typeface="+mj-lt"/>
              </a:rPr>
              <a:t>, 2013.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</a:rPr>
              <a:t>C. The role of biofilms in reprocessing medical devices. </a:t>
            </a:r>
            <a:r>
              <a:rPr lang="en-US" sz="2400" i="1" dirty="0">
                <a:latin typeface="+mj-lt"/>
              </a:rPr>
              <a:t>American Journal of Infection Control</a:t>
            </a:r>
            <a:r>
              <a:rPr lang="en-US" sz="2400" dirty="0">
                <a:latin typeface="+mj-lt"/>
              </a:rPr>
              <a:t>, 2013.</a:t>
            </a:r>
          </a:p>
        </p:txBody>
      </p:sp>
    </p:spTree>
    <p:extLst>
      <p:ext uri="{BB962C8B-B14F-4D97-AF65-F5344CB8AC3E}">
        <p14:creationId xmlns:p14="http://schemas.microsoft.com/office/powerpoint/2010/main" val="171997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61284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+mj-lt"/>
              </a:rPr>
              <a:t>Questões:</a:t>
            </a:r>
          </a:p>
          <a:p>
            <a:endParaRPr lang="pt-BR" sz="2400" b="1" dirty="0">
              <a:latin typeface="+mj-lt"/>
            </a:endParaRPr>
          </a:p>
          <a:p>
            <a:r>
              <a:rPr lang="pt-BR" sz="2400" dirty="0">
                <a:latin typeface="+mj-lt"/>
              </a:rPr>
              <a:t>1. Qual é a definição de </a:t>
            </a:r>
            <a:r>
              <a:rPr lang="pt-BR" sz="2400" dirty="0" err="1">
                <a:latin typeface="+mj-lt"/>
              </a:rPr>
              <a:t>biocarga</a:t>
            </a:r>
            <a:r>
              <a:rPr lang="pt-BR" sz="2400" dirty="0">
                <a:latin typeface="+mj-lt"/>
              </a:rPr>
              <a:t> ou </a:t>
            </a:r>
            <a:r>
              <a:rPr lang="pt-BR" sz="2400" i="1" dirty="0" err="1">
                <a:latin typeface="+mj-lt"/>
              </a:rPr>
              <a:t>bioburden</a:t>
            </a:r>
            <a:r>
              <a:rPr lang="pt-BR" sz="2400" dirty="0">
                <a:latin typeface="+mj-lt"/>
              </a:rPr>
              <a:t>? De que forma   a </a:t>
            </a:r>
            <a:r>
              <a:rPr lang="pt-BR" sz="2400" dirty="0" err="1">
                <a:latin typeface="+mj-lt"/>
              </a:rPr>
              <a:t>biocarga</a:t>
            </a:r>
            <a:r>
              <a:rPr lang="pt-BR" sz="2400" dirty="0">
                <a:latin typeface="+mj-lt"/>
              </a:rPr>
              <a:t> influencia na escolha e na efetividade do processo de esterilização?</a:t>
            </a:r>
          </a:p>
          <a:p>
            <a:r>
              <a:rPr lang="pt-BR" sz="2400" dirty="0">
                <a:latin typeface="+mj-lt"/>
              </a:rPr>
              <a:t>2. Qual é a diferença entre a esterilização e a desinfecção?</a:t>
            </a:r>
          </a:p>
          <a:p>
            <a:r>
              <a:rPr lang="pt-BR" sz="2400" dirty="0">
                <a:latin typeface="+mj-lt"/>
              </a:rPr>
              <a:t>3. Considerando a desinfecção de artigos médicos, como estes podem ser classificados? Exemplifique.</a:t>
            </a:r>
          </a:p>
          <a:p>
            <a:r>
              <a:rPr lang="pt-BR" sz="2400" dirty="0">
                <a:latin typeface="+mj-lt"/>
              </a:rPr>
              <a:t>4. Defina biofilme. Qual a relação entre a formação do biofilme e a efetividade da limpeza de um artigo médico?</a:t>
            </a:r>
          </a:p>
          <a:p>
            <a:r>
              <a:rPr lang="pt-BR" sz="2400" dirty="0">
                <a:latin typeface="+mj-lt"/>
              </a:rPr>
              <a:t>5. Quais etapas devem ser seguidas para uma efetiva desinfecção de endoscópios?</a:t>
            </a:r>
          </a:p>
          <a:p>
            <a:r>
              <a:rPr lang="pt-BR" sz="2400" dirty="0">
                <a:latin typeface="+mj-lt"/>
              </a:rPr>
              <a:t>6. Qual é o principal problema no </a:t>
            </a:r>
            <a:r>
              <a:rPr lang="pt-BR" sz="2400" i="1" dirty="0">
                <a:latin typeface="+mj-lt"/>
              </a:rPr>
              <a:t>design</a:t>
            </a:r>
            <a:r>
              <a:rPr lang="pt-BR" sz="2400" dirty="0">
                <a:latin typeface="+mj-lt"/>
              </a:rPr>
              <a:t> de máquinas de reprocessamento de endoscópios, que favorece a formação de biofilmes?</a:t>
            </a:r>
          </a:p>
        </p:txBody>
      </p:sp>
    </p:spTree>
    <p:extLst>
      <p:ext uri="{BB962C8B-B14F-4D97-AF65-F5344CB8AC3E}">
        <p14:creationId xmlns:p14="http://schemas.microsoft.com/office/powerpoint/2010/main" val="244535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85750"/>
            <a:ext cx="7859216" cy="7669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>
                <a:latin typeface="+mj-lt"/>
                <a:ea typeface="+mj-ea"/>
                <a:cs typeface="+mj-cs"/>
              </a:rPr>
              <a:t>Atividade</a:t>
            </a:r>
            <a:r>
              <a:rPr lang="en-US" sz="3600" dirty="0">
                <a:latin typeface="+mj-lt"/>
                <a:ea typeface="+mj-ea"/>
                <a:cs typeface="+mj-cs"/>
              </a:rPr>
              <a:t> de </a:t>
            </a:r>
            <a:r>
              <a:rPr lang="en-US" sz="3600" dirty="0" err="1">
                <a:latin typeface="+mj-lt"/>
                <a:ea typeface="+mj-ea"/>
                <a:cs typeface="+mj-cs"/>
              </a:rPr>
              <a:t>estudo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3528" y="1395023"/>
            <a:ext cx="79928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400" dirty="0">
                <a:latin typeface="+mj-lt"/>
                <a:cs typeface="Times New Roman" pitchFamily="18" charset="0"/>
              </a:rPr>
              <a:t>Procurar nas </a:t>
            </a:r>
            <a:r>
              <a:rPr lang="pt-BR" sz="2400" dirty="0" err="1">
                <a:latin typeface="+mj-lt"/>
                <a:cs typeface="Times New Roman" pitchFamily="18" charset="0"/>
              </a:rPr>
              <a:t>Farmacopéias</a:t>
            </a:r>
            <a:r>
              <a:rPr lang="pt-BR" sz="2400" dirty="0">
                <a:latin typeface="+mj-lt"/>
                <a:cs typeface="Times New Roman" pitchFamily="18" charset="0"/>
              </a:rPr>
              <a:t> Americana e Brasileira (online):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pt-BR" sz="2400" dirty="0">
                <a:latin typeface="+mj-lt"/>
                <a:cs typeface="Times New Roman" pitchFamily="18" charset="0"/>
              </a:rPr>
              <a:t>Definição de Indicadores Biológicos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pt-BR" sz="2400" dirty="0">
                <a:latin typeface="+mj-lt"/>
                <a:cs typeface="Times New Roman" pitchFamily="18" charset="0"/>
              </a:rPr>
              <a:t>Tipos de Indicadores Biológicos</a:t>
            </a:r>
          </a:p>
          <a:p>
            <a:pPr marL="457200" indent="-457200" algn="just">
              <a:spcBef>
                <a:spcPct val="50000"/>
              </a:spcBef>
              <a:buAutoNum type="arabicPeriod"/>
            </a:pPr>
            <a:r>
              <a:rPr lang="pt-BR" sz="2400" dirty="0">
                <a:latin typeface="+mj-lt"/>
                <a:cs typeface="Times New Roman" pitchFamily="18" charset="0"/>
              </a:rPr>
              <a:t>Como são usados/ aplicados os Indicadores Biológicos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2864</TotalTime>
  <Words>364</Words>
  <Application>Microsoft Office PowerPoint</Application>
  <PresentationFormat>Apresentação na tela (4:3)</PresentationFormat>
  <Paragraphs>77</Paragraphs>
  <Slides>9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Cambria</vt:lpstr>
      <vt:lpstr>Comic Sans MS</vt:lpstr>
      <vt:lpstr>Monotype Corsiva</vt:lpstr>
      <vt:lpstr>Times New Roman</vt:lpstr>
      <vt:lpstr>Adjacência</vt:lpstr>
      <vt:lpstr>Esterilização</vt:lpstr>
      <vt:lpstr>DESTRUIR OU INATIVAR formas de vida presentes em um produto que possam tornar-se viáveis durante o processamento, estocagem e utilização do mesmo.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é a ciência que tem como objetivo preservar a saúde e prevenir doenças através de práticas de limpeza ou higienização. Existem diversos tipos de higiene, mas as de importância relaciona-das com os alimentos são a higiene pessoal, ambiental e, claro, dos alimentos.</dc:title>
  <dc:creator>Administrador</dc:creator>
  <cp:lastModifiedBy>Marina Ishii</cp:lastModifiedBy>
  <cp:revision>110</cp:revision>
  <cp:lastPrinted>2014-08-18T18:23:44Z</cp:lastPrinted>
  <dcterms:created xsi:type="dcterms:W3CDTF">2009-08-24T17:29:55Z</dcterms:created>
  <dcterms:modified xsi:type="dcterms:W3CDTF">2016-08-25T14:13:04Z</dcterms:modified>
</cp:coreProperties>
</file>