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57" r:id="rId5"/>
    <p:sldId id="258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ED13-2E4C-46B1-9D73-7796CCDAFC35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EF7-D388-4A99-9791-84811DCC1A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788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ED13-2E4C-46B1-9D73-7796CCDAFC35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EF7-D388-4A99-9791-84811DCC1A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3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ED13-2E4C-46B1-9D73-7796CCDAFC35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EF7-D388-4A99-9791-84811DCC1A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88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ED13-2E4C-46B1-9D73-7796CCDAFC35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EF7-D388-4A99-9791-84811DCC1A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79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ED13-2E4C-46B1-9D73-7796CCDAFC35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EF7-D388-4A99-9791-84811DCC1A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ED13-2E4C-46B1-9D73-7796CCDAFC35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EF7-D388-4A99-9791-84811DCC1A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180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ED13-2E4C-46B1-9D73-7796CCDAFC35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EF7-D388-4A99-9791-84811DCC1A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434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ED13-2E4C-46B1-9D73-7796CCDAFC35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EF7-D388-4A99-9791-84811DCC1A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01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ED13-2E4C-46B1-9D73-7796CCDAFC35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EF7-D388-4A99-9791-84811DCC1A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2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ED13-2E4C-46B1-9D73-7796CCDAFC35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EF7-D388-4A99-9791-84811DCC1A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89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ED13-2E4C-46B1-9D73-7796CCDAFC35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83EF7-D388-4A99-9791-84811DCC1A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52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3ED13-2E4C-46B1-9D73-7796CCDAFC35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83EF7-D388-4A99-9791-84811DCC1A3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4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Argumentação a partir das consequências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Rafael </a:t>
            </a:r>
            <a:r>
              <a:rPr lang="pt-BR" dirty="0" err="1" smtClean="0"/>
              <a:t>Mafei</a:t>
            </a:r>
            <a:endParaRPr lang="pt-BR" dirty="0" smtClean="0"/>
          </a:p>
          <a:p>
            <a:r>
              <a:rPr lang="pt-BR" dirty="0" smtClean="0"/>
              <a:t>MED - 2018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19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Pano de fundo: fontes e discricionariedade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P1: Nos casos difíceis, o juiz cria o direito.</a:t>
            </a:r>
          </a:p>
          <a:p>
            <a:pPr lvl="2"/>
            <a:r>
              <a:rPr lang="pt-BR" b="1" dirty="0" smtClean="0"/>
              <a:t>Se o juiz “faz” o direito, deve fazê-lo com prudência prática</a:t>
            </a:r>
          </a:p>
          <a:p>
            <a:r>
              <a:rPr lang="pt-BR" dirty="0" smtClean="0"/>
              <a:t>P2: O direito está sempre lá para ser aplicado mesmo nos casos mais difíceis. Juízes não criam o direito.</a:t>
            </a:r>
          </a:p>
          <a:p>
            <a:pPr lvl="2"/>
            <a:r>
              <a:rPr lang="pt-BR" b="1" dirty="0" smtClean="0"/>
              <a:t>Se o direito já está lá, juiz não pode usar cálculo de consequências para afastá-lo, nem precisa desse cálculo para reconhecê-lo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0223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Consequencialismo</a:t>
            </a:r>
            <a:r>
              <a:rPr lang="pt-BR" dirty="0" smtClean="0"/>
              <a:t> na argumentação jurídica</a:t>
            </a:r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390" y="1690688"/>
            <a:ext cx="5257800" cy="260032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390" y="4402327"/>
            <a:ext cx="5210175" cy="1304925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0390" y="5818566"/>
            <a:ext cx="1885950" cy="619125"/>
          </a:xfrm>
          <a:prstGeom prst="rect">
            <a:avLst/>
          </a:prstGeom>
        </p:spPr>
      </p:pic>
      <p:pic>
        <p:nvPicPr>
          <p:cNvPr id="2050" name="Picture 2" descr="Image result for farside cartoon practical jok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235" y="1690688"/>
            <a:ext cx="3382755" cy="3933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3231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Retrospecção e prospecção</a:t>
            </a:r>
            <a:endParaRPr lang="en-US" dirty="0"/>
          </a:p>
        </p:txBody>
      </p:sp>
      <p:pic>
        <p:nvPicPr>
          <p:cNvPr id="1026" name="Picture 2" descr="Image result for look both way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323" y="2498897"/>
            <a:ext cx="4537052" cy="215261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775006" y="3277435"/>
            <a:ext cx="130401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DECISÃO</a:t>
            </a:r>
            <a:endParaRPr lang="en-US" b="1" dirty="0"/>
          </a:p>
        </p:txBody>
      </p:sp>
      <p:sp>
        <p:nvSpPr>
          <p:cNvPr id="6" name="Seta para a direita 5"/>
          <p:cNvSpPr/>
          <p:nvPr/>
        </p:nvSpPr>
        <p:spPr>
          <a:xfrm>
            <a:off x="4293704" y="3299791"/>
            <a:ext cx="413468" cy="3498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eta para a direita 7"/>
          <p:cNvSpPr/>
          <p:nvPr/>
        </p:nvSpPr>
        <p:spPr>
          <a:xfrm rot="10800000">
            <a:off x="2146854" y="3287172"/>
            <a:ext cx="413468" cy="3498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ixaDeTexto 6"/>
          <p:cNvSpPr txBox="1"/>
          <p:nvPr/>
        </p:nvSpPr>
        <p:spPr>
          <a:xfrm>
            <a:off x="318053" y="2769603"/>
            <a:ext cx="1828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OLHAR PARA TRÁS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 smtClean="0"/>
              <a:t>Direito positivo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 smtClean="0"/>
              <a:t>Precedentes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 smtClean="0"/>
              <a:t>PGD amplamente reconhecidos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 smtClean="0"/>
              <a:t>Doutrina clássica</a:t>
            </a:r>
            <a:endParaRPr lang="en-US" sz="14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792771" y="2782222"/>
            <a:ext cx="1828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OLHAR PARA FRENTE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400" dirty="0" smtClean="0"/>
              <a:t>Consequências esperadas da decisão</a:t>
            </a:r>
            <a:endParaRPr lang="en-US" sz="1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318053" y="5345432"/>
            <a:ext cx="10177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É possível justificar uma interpretação jurídica pelas consequências esperadas?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Se sim: que tipos de consequências valem para justificar uma interpretação?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Ainda: sob que parâmetros uma consequência esperada deve ser juridicamente avaliada?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3341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Primeira possiblidade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Nenhuma decisão</a:t>
            </a:r>
            <a:r>
              <a:rPr lang="pt-BR" dirty="0" smtClean="0"/>
              <a:t> é racionalmente justificável a partir da prospecção de consequências, já que os direitos que temos não são maiores ou menores em razão dos impactos práticos de seu reconhecimento;</a:t>
            </a:r>
          </a:p>
          <a:p>
            <a:r>
              <a:rPr lang="pt-BR" dirty="0" smtClean="0"/>
              <a:t>Atuar em busca de consequências socialmente desejáveis é tarefa do </a:t>
            </a:r>
            <a:r>
              <a:rPr lang="pt-BR" b="1" dirty="0" smtClean="0"/>
              <a:t>Executivo e Legislativo</a:t>
            </a:r>
            <a:r>
              <a:rPr lang="pt-BR" dirty="0" smtClean="0"/>
              <a:t>.</a:t>
            </a:r>
            <a:r>
              <a:rPr lang="pt-BR" b="1" dirty="0" smtClean="0"/>
              <a:t> </a:t>
            </a:r>
            <a:r>
              <a:rPr lang="pt-BR" dirty="0" smtClean="0"/>
              <a:t>Juízes não têm </a:t>
            </a:r>
            <a:r>
              <a:rPr lang="pt-BR" b="1" dirty="0" smtClean="0"/>
              <a:t>autoridade ou expertise</a:t>
            </a:r>
            <a:r>
              <a:rPr lang="pt-BR" dirty="0" smtClean="0"/>
              <a:t> para fazê-lo.</a:t>
            </a:r>
          </a:p>
          <a:p>
            <a:r>
              <a:rPr lang="pt-BR" dirty="0" smtClean="0"/>
              <a:t>Juízes que deixam de seguir o direito para buscar consequências socialmente desejáveis promovem </a:t>
            </a:r>
            <a:r>
              <a:rPr lang="pt-BR" b="1" dirty="0" smtClean="0"/>
              <a:t>insegurança jurídica</a:t>
            </a:r>
            <a:r>
              <a:rPr lang="pt-BR" dirty="0" smtClean="0"/>
              <a:t> e deixam de respeitar direitos jurídicos dos cidadãos e fazem </a:t>
            </a:r>
            <a:r>
              <a:rPr lang="pt-BR" b="1" dirty="0" smtClean="0"/>
              <a:t>voluntarismo político</a:t>
            </a:r>
            <a:r>
              <a:rPr lang="pt-B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5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Segunda possibilidade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A única </a:t>
            </a:r>
            <a:r>
              <a:rPr lang="pt-BR" dirty="0" smtClean="0"/>
              <a:t>forma de justificação racional de uma decisão é a avaliação de suas consequências esperadas, sendo todo direito relativo em face dos efeitos sociais do seu reconhecimento/negação.</a:t>
            </a:r>
          </a:p>
          <a:p>
            <a:r>
              <a:rPr lang="pt-BR" dirty="0" smtClean="0"/>
              <a:t>Um juiz temo </a:t>
            </a:r>
            <a:r>
              <a:rPr lang="pt-BR" b="1" dirty="0" smtClean="0"/>
              <a:t>dever</a:t>
            </a:r>
            <a:r>
              <a:rPr lang="pt-BR" dirty="0" smtClean="0"/>
              <a:t> de decidir uma disputa sempre levando em conta o impacto social mais benéfico que sua decisão puder atingir, </a:t>
            </a:r>
            <a:r>
              <a:rPr lang="pt-BR" b="1" dirty="0" smtClean="0"/>
              <a:t>independentemente</a:t>
            </a:r>
            <a:r>
              <a:rPr lang="pt-BR" dirty="0" smtClean="0"/>
              <a:t> do que digam a Constituição, as leis, os contratos.</a:t>
            </a:r>
          </a:p>
        </p:txBody>
      </p:sp>
    </p:spTree>
    <p:extLst>
      <p:ext uri="{BB962C8B-B14F-4D97-AF65-F5344CB8AC3E}">
        <p14:creationId xmlns:p14="http://schemas.microsoft.com/office/powerpoint/2010/main" val="1089792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Terceira possibilidade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/>
              <a:t>Em algumas circunstâncias, uma certa extensão </a:t>
            </a:r>
            <a:r>
              <a:rPr lang="pt-BR" dirty="0" smtClean="0"/>
              <a:t>das consequências de uma decisão deve ser considerada no processo de tomada de decisão.</a:t>
            </a:r>
          </a:p>
          <a:p>
            <a:pPr lvl="1"/>
            <a:r>
              <a:rPr lang="pt-BR" dirty="0" smtClean="0"/>
              <a:t>Em quais circunstâncias?</a:t>
            </a:r>
          </a:p>
          <a:p>
            <a:pPr lvl="1"/>
            <a:r>
              <a:rPr lang="pt-BR" dirty="0" smtClean="0"/>
              <a:t>Qual extensão?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781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Avaliações de consequência	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Decisões justificadas por realidades fáticas específicas</a:t>
            </a:r>
          </a:p>
          <a:p>
            <a:pPr marL="457200" lvl="1" indent="0">
              <a:buNone/>
            </a:pPr>
            <a:r>
              <a:rPr lang="pt-BR" sz="1600" dirty="0" smtClean="0"/>
              <a:t>“Ressaltou-se </a:t>
            </a:r>
            <a:r>
              <a:rPr lang="pt-BR" sz="1600" dirty="0"/>
              <a:t>a natureza transitória dos programas de ação afirmativa, já que as desigualdades entre brancos e negros decorreriam de séculos de dominação econômica, política e social </a:t>
            </a:r>
            <a:r>
              <a:rPr lang="pt-BR" sz="1600" dirty="0" smtClean="0"/>
              <a:t>[...]. [...] [N]a </a:t>
            </a:r>
            <a:r>
              <a:rPr lang="pt-BR" sz="1600" dirty="0"/>
              <a:t>medida em que essas distorções históricas fossem corrigidas, não haveria razão para a subsistência dos programas de ingresso nas universidades públicas. Se eles ainda assim permanecessem, poderiam converter-se em benesses </a:t>
            </a:r>
            <a:r>
              <a:rPr lang="pt-BR" sz="1600" dirty="0" smtClean="0"/>
              <a:t>permanentes [...]” (STF, ADPF 186)</a:t>
            </a:r>
            <a:r>
              <a:rPr lang="pt-BR" sz="1600" dirty="0"/>
              <a:t> </a:t>
            </a:r>
            <a:endParaRPr lang="pt-BR" dirty="0" smtClean="0"/>
          </a:p>
          <a:p>
            <a:r>
              <a:rPr lang="pt-BR" dirty="0" smtClean="0"/>
              <a:t>Decisões justificadas pela prospecção de consequências lógico-normativas</a:t>
            </a:r>
          </a:p>
          <a:p>
            <a:pPr marL="457200" lvl="1" indent="0">
              <a:buNone/>
            </a:pPr>
            <a:r>
              <a:rPr lang="pt-BR" sz="1600" dirty="0" smtClean="0"/>
              <a:t>Inconstitucionalidade formal de leis específicas aprovadas sob condições </a:t>
            </a:r>
            <a:r>
              <a:rPr lang="pt-BR" sz="1600" dirty="0" err="1" smtClean="0"/>
              <a:t>sub-democráticas</a:t>
            </a:r>
            <a:r>
              <a:rPr lang="pt-BR" sz="1600" dirty="0" smtClean="0"/>
              <a:t> em regimes de exceção</a:t>
            </a:r>
          </a:p>
          <a:p>
            <a:r>
              <a:rPr lang="pt-BR" dirty="0" smtClean="0"/>
              <a:t>Mudanças de orientação jurisprudencial e segurança jurídica</a:t>
            </a:r>
          </a:p>
          <a:p>
            <a:pPr marL="457200" lvl="1" indent="0">
              <a:buNone/>
            </a:pPr>
            <a:r>
              <a:rPr lang="pt-BR" sz="1600" dirty="0" smtClean="0"/>
              <a:t>Ônus decorrentes de mudanças na jurisprudência de tribunais, esp. em matéria tributária/administrativa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37404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Perigos do </a:t>
            </a:r>
            <a:r>
              <a:rPr lang="pt-BR" dirty="0" err="1" smtClean="0"/>
              <a:t>consequencialismo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1112610" cy="4351338"/>
          </a:xfrm>
        </p:spPr>
        <p:txBody>
          <a:bodyPr/>
          <a:lstStyle/>
          <a:p>
            <a:r>
              <a:rPr lang="pt-BR" dirty="0" smtClean="0"/>
              <a:t>Ignorar texto expresso de lei a pretexto de otimizar consequências sociais</a:t>
            </a:r>
          </a:p>
          <a:p>
            <a:pPr marL="457200" lvl="1" indent="0">
              <a:buNone/>
            </a:pPr>
            <a:r>
              <a:rPr lang="pt-BR" sz="1600" dirty="0" err="1" smtClean="0"/>
              <a:t>Ex</a:t>
            </a:r>
            <a:r>
              <a:rPr lang="pt-BR" sz="1600" dirty="0" smtClean="0"/>
              <a:t>: Prisão após segunda instância vs. conveniência de</a:t>
            </a:r>
          </a:p>
          <a:p>
            <a:r>
              <a:rPr lang="pt-BR" dirty="0" smtClean="0"/>
              <a:t>Futurologia sociológica</a:t>
            </a:r>
          </a:p>
          <a:p>
            <a:pPr marL="457200" lvl="1" indent="0">
              <a:buNone/>
            </a:pPr>
            <a:r>
              <a:rPr lang="pt-BR" sz="1600" dirty="0" err="1" smtClean="0"/>
              <a:t>Ex</a:t>
            </a:r>
            <a:r>
              <a:rPr lang="pt-BR" sz="1600" dirty="0" smtClean="0"/>
              <a:t>: estimativa imprecisa de impactos de decisões específicas sobre fenômenos sociais complexos (crimes, hábitos </a:t>
            </a:r>
            <a:r>
              <a:rPr lang="pt-BR" sz="1600" dirty="0" err="1" smtClean="0"/>
              <a:t>etc</a:t>
            </a:r>
            <a:r>
              <a:rPr lang="pt-BR" sz="1600" dirty="0" smtClean="0"/>
              <a:t>)</a:t>
            </a:r>
          </a:p>
          <a:p>
            <a:r>
              <a:rPr lang="pt-BR" dirty="0" smtClean="0"/>
              <a:t>Avaliação de razoabilidade de escolhas legítimas do Legislativo/Executivo</a:t>
            </a:r>
          </a:p>
          <a:p>
            <a:pPr marL="457200" lvl="1" indent="0">
              <a:buNone/>
            </a:pPr>
            <a:r>
              <a:rPr lang="pt-BR" sz="1600" dirty="0" err="1" smtClean="0"/>
              <a:t>Ex</a:t>
            </a:r>
            <a:r>
              <a:rPr lang="pt-BR" sz="1600" dirty="0" smtClean="0"/>
              <a:t>: reavaliação do mérito de políticas públicas</a:t>
            </a:r>
          </a:p>
          <a:p>
            <a:pPr marL="457200" lvl="1" indent="0">
              <a:buNone/>
            </a:pPr>
            <a:endParaRPr lang="pt-BR" sz="1400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8513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480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Argumentação a partir das consequências</vt:lpstr>
      <vt:lpstr>Pano de fundo: fontes e discricionariedade</vt:lpstr>
      <vt:lpstr>Consequencialismo na argumentação jurídica</vt:lpstr>
      <vt:lpstr>Retrospecção e prospecção</vt:lpstr>
      <vt:lpstr>Primeira possiblidade</vt:lpstr>
      <vt:lpstr>Segunda possibilidade</vt:lpstr>
      <vt:lpstr>Terceira possibilidade</vt:lpstr>
      <vt:lpstr>Avaliações de consequência </vt:lpstr>
      <vt:lpstr>Perigos do consequencialismo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Rafael Mafei</dc:creator>
  <cp:lastModifiedBy>Rafael Mafei</cp:lastModifiedBy>
  <cp:revision>13</cp:revision>
  <dcterms:created xsi:type="dcterms:W3CDTF">2018-06-07T11:55:36Z</dcterms:created>
  <dcterms:modified xsi:type="dcterms:W3CDTF">2018-06-07T23:42:54Z</dcterms:modified>
</cp:coreProperties>
</file>