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0" r:id="rId4"/>
    <p:sldId id="262" r:id="rId5"/>
    <p:sldId id="263" r:id="rId6"/>
    <p:sldId id="264" r:id="rId7"/>
    <p:sldId id="257" r:id="rId8"/>
    <p:sldId id="258" r:id="rId9"/>
    <p:sldId id="259" r:id="rId10"/>
  </p:sldIdLst>
  <p:sldSz cx="10287000" cy="6858000" type="35mm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00" autoAdjust="0"/>
  </p:normalViewPr>
  <p:slideViewPr>
    <p:cSldViewPr>
      <p:cViewPr varScale="1">
        <p:scale>
          <a:sx n="72" d="100"/>
          <a:sy n="72" d="100"/>
        </p:scale>
        <p:origin x="1008" y="66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57325" y="2209800"/>
            <a:ext cx="805815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pt-BR" noProof="0" smtClean="0"/>
              <a:t>Clique para editar o título mestre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14500" y="3505200"/>
            <a:ext cx="7200900" cy="10668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pPr lvl="0"/>
            <a:r>
              <a:rPr lang="pt-BR" noProof="0" smtClean="0"/>
              <a:t>Clique para editar o estilo do subtítulo mestre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71525" y="60960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14725" y="6096000"/>
            <a:ext cx="325755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72350" y="60960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FC4DD87-DCFD-4025-947D-17D29E00D0F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0450" y="6324600"/>
            <a:ext cx="325755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67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85E180-3966-42FD-89B6-A26D1F28D04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1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65269" y="1295400"/>
            <a:ext cx="2164556" cy="4953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295400"/>
            <a:ext cx="6322219" cy="49530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0450" y="6324600"/>
            <a:ext cx="325755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67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B4A7913-1D67-4B43-97D0-A94FEF1F139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0450" y="6324600"/>
            <a:ext cx="325755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67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0569CEA-F2AC-4574-8321-51E7E000182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5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0450" y="6324600"/>
            <a:ext cx="325755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67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F9DF8C-57A6-4356-8209-53F24D694B4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1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24338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7" y="2286000"/>
            <a:ext cx="424338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324600"/>
            <a:ext cx="325755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67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18D5A6-43E9-49BB-8D31-26A820FC776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1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429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00450" y="6324600"/>
            <a:ext cx="325755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867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850AD81-3636-4246-A3BD-88F31B48A279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0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00450" y="6324600"/>
            <a:ext cx="325755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867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9E255D-3FAD-45F2-B788-065DA38263D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429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00450" y="6324600"/>
            <a:ext cx="325755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867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55B6241-9F15-4FB8-AAF8-818F99E683A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6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324600"/>
            <a:ext cx="325755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67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8C0CC2-A555-4F84-9C02-CF1F78F3B11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1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324600"/>
            <a:ext cx="325755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6700" y="6324600"/>
            <a:ext cx="2143125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1F6E8D7-E622-49CB-847C-CAF0301D498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5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88640"/>
            <a:ext cx="993710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Clique para </a:t>
            </a:r>
            <a:r>
              <a:rPr lang="en-US" dirty="0" err="1" smtClean="0"/>
              <a:t>editar</a:t>
            </a:r>
            <a:r>
              <a:rPr lang="en-US" dirty="0" smtClean="0"/>
              <a:t> o </a:t>
            </a:r>
            <a:r>
              <a:rPr lang="en-US" dirty="0" err="1" smtClean="0"/>
              <a:t>estilo</a:t>
            </a:r>
            <a:r>
              <a:rPr lang="en-US" dirty="0" smtClean="0"/>
              <a:t> do </a:t>
            </a:r>
            <a:r>
              <a:rPr lang="en-US" dirty="0" err="1" smtClean="0"/>
              <a:t>título</a:t>
            </a:r>
            <a:r>
              <a:rPr lang="en-US" dirty="0" smtClean="0"/>
              <a:t> </a:t>
            </a:r>
            <a:r>
              <a:rPr lang="en-US" dirty="0" err="1" smtClean="0"/>
              <a:t>mestre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4948" y="1412776"/>
            <a:ext cx="993710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1052" y="2209800"/>
            <a:ext cx="8928991" cy="1143000"/>
          </a:xfrm>
        </p:spPr>
        <p:txBody>
          <a:bodyPr/>
          <a:lstStyle/>
          <a:p>
            <a:r>
              <a:rPr lang="en-US" dirty="0" err="1" smtClean="0"/>
              <a:t>Política</a:t>
            </a:r>
            <a:r>
              <a:rPr lang="en-US" dirty="0" smtClean="0"/>
              <a:t> Nacional de </a:t>
            </a:r>
            <a:r>
              <a:rPr lang="en-US" dirty="0" err="1" smtClean="0"/>
              <a:t>Promoção</a:t>
            </a:r>
            <a:r>
              <a:rPr lang="en-US" dirty="0" smtClean="0"/>
              <a:t> da Saúde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Revisão da Portaria MS/GM nº 687, de 30 de março de 2006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 e princípios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Reconhece </a:t>
            </a:r>
            <a:r>
              <a:rPr lang="pt-BR" dirty="0"/>
              <a:t>a subjetividade das pessoas e dos coletivos no processo de atenção e cuidado em defesa da saúde e da vida</a:t>
            </a:r>
          </a:p>
        </p:txBody>
      </p:sp>
    </p:spTree>
    <p:extLst>
      <p:ext uri="{BB962C8B-B14F-4D97-AF65-F5344CB8AC3E}">
        <p14:creationId xmlns:p14="http://schemas.microsoft.com/office/powerpoint/2010/main" val="242856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 e princípios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Considera </a:t>
            </a:r>
            <a:r>
              <a:rPr lang="pt-BR" dirty="0"/>
              <a:t>como valores fundantes no processo de sua concretização a solidariedade, a felicidade, a ética, o respeito às diversidades, a humanização, a corresponsabilidade, a justiça e a inclusão </a:t>
            </a:r>
            <a:r>
              <a:rPr lang="pt-BR" dirty="0" smtClean="0"/>
              <a:t>social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471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4624"/>
            <a:ext cx="9937104" cy="914400"/>
          </a:xfrm>
        </p:spPr>
        <p:txBody>
          <a:bodyPr/>
          <a:lstStyle/>
          <a:p>
            <a:r>
              <a:rPr lang="pt-BR" dirty="0" smtClean="0"/>
              <a:t>Valores e </a:t>
            </a:r>
            <a:r>
              <a:rPr lang="pt-BR" u="sng" dirty="0" smtClean="0"/>
              <a:t>princípios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4948" y="1124744"/>
            <a:ext cx="9937104" cy="5544616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Equidade</a:t>
            </a:r>
          </a:p>
          <a:p>
            <a:pPr marL="0" indent="0" algn="ctr">
              <a:buNone/>
            </a:pPr>
            <a:r>
              <a:rPr lang="pt-BR" dirty="0" smtClean="0"/>
              <a:t>Participação social</a:t>
            </a:r>
          </a:p>
          <a:p>
            <a:pPr marL="0" indent="0" algn="ctr">
              <a:buNone/>
            </a:pPr>
            <a:r>
              <a:rPr lang="pt-BR" dirty="0" smtClean="0"/>
              <a:t>Autonomia</a:t>
            </a:r>
          </a:p>
          <a:p>
            <a:pPr marL="0" indent="0" algn="ctr">
              <a:buNone/>
            </a:pPr>
            <a:r>
              <a:rPr lang="pt-BR" dirty="0" smtClean="0"/>
              <a:t>Empoderamento</a:t>
            </a:r>
          </a:p>
          <a:p>
            <a:pPr marL="0" indent="0" algn="ctr">
              <a:buNone/>
            </a:pPr>
            <a:r>
              <a:rPr lang="pt-BR" dirty="0" err="1" smtClean="0"/>
              <a:t>Intersetorialidade</a:t>
            </a:r>
            <a:endParaRPr lang="pt-BR" dirty="0" smtClean="0"/>
          </a:p>
          <a:p>
            <a:pPr marL="0" indent="0" algn="ctr">
              <a:buNone/>
            </a:pPr>
            <a:r>
              <a:rPr lang="pt-BR" dirty="0" err="1" smtClean="0"/>
              <a:t>Intrassetorialidade</a:t>
            </a: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Sustentabilidade</a:t>
            </a:r>
          </a:p>
          <a:p>
            <a:pPr marL="0" indent="0" algn="ctr">
              <a:buNone/>
            </a:pPr>
            <a:r>
              <a:rPr lang="pt-BR" dirty="0" smtClean="0"/>
              <a:t>Integralidade</a:t>
            </a:r>
          </a:p>
          <a:p>
            <a:pPr marL="0" indent="0" algn="ctr">
              <a:buNone/>
            </a:pPr>
            <a:r>
              <a:rPr lang="pt-BR" dirty="0" smtClean="0"/>
              <a:t>Territorialidade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85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Promover a equidade e a melhoria das condições e dos modos de viver, ampliando a potencialidade da saúde individual e coletiva e reduzindo vulnerabilidades e riscos à saúde decorrentes dos determinantes sociais, econômicos, políticos, culturais e ambientais.</a:t>
            </a:r>
          </a:p>
        </p:txBody>
      </p:sp>
    </p:spTree>
    <p:extLst>
      <p:ext uri="{BB962C8B-B14F-4D97-AF65-F5344CB8AC3E}">
        <p14:creationId xmlns:p14="http://schemas.microsoft.com/office/powerpoint/2010/main" val="311038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Temas transversais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4948" y="1268760"/>
            <a:ext cx="9937104" cy="52565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DSS – equidade e respeito a diversidade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Desenvolvimento sustentável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Produção de saúde e cuidado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Ambientes e territórios saudáveis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Vida no trabalho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Cultura de paz e direitos humanos</a:t>
            </a:r>
          </a:p>
        </p:txBody>
      </p:sp>
    </p:spTree>
    <p:extLst>
      <p:ext uri="{BB962C8B-B14F-4D97-AF65-F5344CB8AC3E}">
        <p14:creationId xmlns:p14="http://schemas.microsoft.com/office/powerpoint/2010/main" val="11313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Eixos operacionais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4948" y="980728"/>
            <a:ext cx="9937104" cy="56886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sz="2800" dirty="0" err="1" smtClean="0"/>
              <a:t>Territorialização</a:t>
            </a:r>
            <a:endParaRPr lang="pt-BR" sz="2800" dirty="0" smtClean="0"/>
          </a:p>
          <a:p>
            <a:pPr>
              <a:lnSpc>
                <a:spcPct val="150000"/>
              </a:lnSpc>
            </a:pPr>
            <a:r>
              <a:rPr lang="pt-BR" sz="2800" dirty="0" smtClean="0"/>
              <a:t>Articulação e cooperação </a:t>
            </a:r>
            <a:r>
              <a:rPr lang="pt-BR" sz="2800" dirty="0" err="1" smtClean="0"/>
              <a:t>intra</a:t>
            </a:r>
            <a:r>
              <a:rPr lang="pt-BR" sz="2800" dirty="0" smtClean="0"/>
              <a:t> e intersetorial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Rede de atenção à saúde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Participação e controle social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Gestão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Educação e formação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Vigilância, monitoramento e avaliação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Produção e disseminação de conhecimentos e saberes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Comunicação social e mídia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1720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Temas prioritários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4948" y="1052736"/>
            <a:ext cx="9937104" cy="52565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sz="2800" dirty="0" smtClean="0"/>
              <a:t>Formação e educação permanente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Alimentação adequada e saudável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Práticas corporais e atividades físicas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Enfrentamento ao uso de tabaco e seus derivados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Enfrentamento do uso abusivo do álcool e outras drogas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Promoção da mobilidade segura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Promoção da cultura de paz e dos direitos humanos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Promoção do desenvolvimento sustentável</a:t>
            </a:r>
          </a:p>
          <a:p>
            <a:pPr>
              <a:lnSpc>
                <a:spcPct val="150000"/>
              </a:lnSpc>
            </a:pPr>
            <a:endParaRPr lang="pt-BR" sz="2800" dirty="0" smtClean="0"/>
          </a:p>
          <a:p>
            <a:pPr>
              <a:lnSpc>
                <a:spcPct val="150000"/>
              </a:lnSpc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828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 Theme 11">
      <a:dk1>
        <a:srgbClr val="005A58"/>
      </a:dk1>
      <a:lt1>
        <a:srgbClr val="FFFFFF"/>
      </a:lt1>
      <a:dk2>
        <a:srgbClr val="0099CC"/>
      </a:dk2>
      <a:lt2>
        <a:srgbClr val="CCECFF"/>
      </a:lt2>
      <a:accent1>
        <a:srgbClr val="005EAC"/>
      </a:accent1>
      <a:accent2>
        <a:srgbClr val="6D6FC7"/>
      </a:accent2>
      <a:accent3>
        <a:srgbClr val="AACAE2"/>
      </a:accent3>
      <a:accent4>
        <a:srgbClr val="DADADA"/>
      </a:accent4>
      <a:accent5>
        <a:srgbClr val="AAB6D2"/>
      </a:accent5>
      <a:accent6>
        <a:srgbClr val="6264B4"/>
      </a:accent6>
      <a:hlink>
        <a:srgbClr val="99CCFF"/>
      </a:hlink>
      <a:folHlink>
        <a:srgbClr val="CCCCFF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E6EAD8"/>
        </a:dk1>
        <a:lt1>
          <a:srgbClr val="F4F4E8"/>
        </a:lt1>
        <a:dk2>
          <a:srgbClr val="EAE9DE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6289D8"/>
        </a:dk1>
        <a:lt1>
          <a:srgbClr val="FFFFFF"/>
        </a:lt1>
        <a:dk2>
          <a:srgbClr val="99CCFF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777777"/>
        </a:dk1>
        <a:lt1>
          <a:srgbClr val="FFFFFF"/>
        </a:lt1>
        <a:dk2>
          <a:srgbClr val="FFFFD9"/>
        </a:dk2>
        <a:lt2>
          <a:srgbClr val="EAEAEA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969696"/>
        </a:dk1>
        <a:lt1>
          <a:srgbClr val="FFFFFF"/>
        </a:lt1>
        <a:dk2>
          <a:srgbClr val="DDDDDD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5886B4"/>
        </a:dk1>
        <a:lt1>
          <a:srgbClr val="FFFFFF"/>
        </a:lt1>
        <a:dk2>
          <a:srgbClr val="CDF1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5886B4"/>
        </a:dk1>
        <a:lt1>
          <a:srgbClr val="F4F4E8"/>
        </a:lt1>
        <a:dk2>
          <a:srgbClr val="00AAE6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6600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5A58"/>
        </a:dk1>
        <a:lt1>
          <a:srgbClr val="FFFFFF"/>
        </a:lt1>
        <a:dk2>
          <a:srgbClr val="0099CC"/>
        </a:dk2>
        <a:lt2>
          <a:srgbClr val="CCECFF"/>
        </a:lt2>
        <a:accent1>
          <a:srgbClr val="005EAC"/>
        </a:accent1>
        <a:accent2>
          <a:srgbClr val="6D6FC7"/>
        </a:accent2>
        <a:accent3>
          <a:srgbClr val="AACAE2"/>
        </a:accent3>
        <a:accent4>
          <a:srgbClr val="DADADA"/>
        </a:accent4>
        <a:accent5>
          <a:srgbClr val="AAB6D2"/>
        </a:accent5>
        <a:accent6>
          <a:srgbClr val="6264B4"/>
        </a:accent6>
        <a:hlink>
          <a:srgbClr val="99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57A8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E6E7D"/>
        </a:accent6>
        <a:hlink>
          <a:srgbClr val="66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3366"/>
        </a:dk1>
        <a:lt1>
          <a:srgbClr val="CCFFFF"/>
        </a:lt1>
        <a:dk2>
          <a:srgbClr val="6699FF"/>
        </a:dk2>
        <a:lt2>
          <a:srgbClr val="0785DB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4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B6FC1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BBDD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81EF72-BC10-4950-8E31-38DC9B4904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Modelo de design do gel azul</Template>
  <TotalTime>16</TotalTime>
  <Words>254</Words>
  <Application>Microsoft Office PowerPoint</Application>
  <PresentationFormat>Slides de 35 mm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Arial Black</vt:lpstr>
      <vt:lpstr>Tema do Office</vt:lpstr>
      <vt:lpstr>Política Nacional de Promoção da Saúde</vt:lpstr>
      <vt:lpstr>Valores e princípios</vt:lpstr>
      <vt:lpstr>Valores e princípios</vt:lpstr>
      <vt:lpstr>Valores e princípios</vt:lpstr>
      <vt:lpstr>Objetivo geral</vt:lpstr>
      <vt:lpstr>Temas transversais</vt:lpstr>
      <vt:lpstr>Eixos operacionais</vt:lpstr>
      <vt:lpstr>Temas prioritários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Rev</dc:creator>
  <cp:keywords/>
  <dc:description/>
  <cp:lastModifiedBy>Rev</cp:lastModifiedBy>
  <cp:revision>5</cp:revision>
  <dcterms:created xsi:type="dcterms:W3CDTF">2015-07-31T12:09:38Z</dcterms:created>
  <dcterms:modified xsi:type="dcterms:W3CDTF">2015-07-31T12:25:41Z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TC010721191046</vt:lpwstr>
  </property>
</Properties>
</file>