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97" roundtripDataSignature="AMtx7mgaRZecnSPTxzboPzfagEIW+/Jl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5A93677-44DD-4594-BCF1-F332B8C36AE7}">
  <a:tblStyle styleId="{D5A93677-44DD-4594-BCF1-F332B8C36AE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customschemas.google.com/relationships/presentationmetadata" Target="metadata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02" name="Google Shape;20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08" name="Google Shape;20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34" name="Google Shape;434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619" name="Google Shape;619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9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9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4" name="Google Shape;74;p10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5" name="Google Shape;75;p10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10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9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9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9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6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9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9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7" name="Google Shape;47;p9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3" name="Google Shape;53;p9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4" name="Google Shape;54;p9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10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6" name="Google Shape;66;p10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10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8" name="Google Shape;68;p10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9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9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9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9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Relationship Id="rId4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Relationship Id="rId5" Type="http://schemas.openxmlformats.org/officeDocument/2006/relationships/image" Target="../media/image29.jpg"/><Relationship Id="rId6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g"/><Relationship Id="rId4" Type="http://schemas.openxmlformats.org/officeDocument/2006/relationships/image" Target="../media/image28.jpg"/><Relationship Id="rId5" Type="http://schemas.openxmlformats.org/officeDocument/2006/relationships/image" Target="../media/image25.jpg"/><Relationship Id="rId6" Type="http://schemas.openxmlformats.org/officeDocument/2006/relationships/image" Target="../media/image35.jpg"/><Relationship Id="rId7" Type="http://schemas.openxmlformats.org/officeDocument/2006/relationships/image" Target="../media/image31.jpg"/><Relationship Id="rId8" Type="http://schemas.openxmlformats.org/officeDocument/2006/relationships/image" Target="../media/image3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jpg"/><Relationship Id="rId4" Type="http://schemas.openxmlformats.org/officeDocument/2006/relationships/image" Target="../media/image4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8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1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6.jpg"/><Relationship Id="rId4" Type="http://schemas.openxmlformats.org/officeDocument/2006/relationships/image" Target="../media/image6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5" Type="http://schemas.openxmlformats.org/officeDocument/2006/relationships/image" Target="../media/image19.jpg"/><Relationship Id="rId6" Type="http://schemas.openxmlformats.org/officeDocument/2006/relationships/image" Target="../media/image1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7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6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1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5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7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2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7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5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3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4.jpg"/><Relationship Id="rId4" Type="http://schemas.openxmlformats.org/officeDocument/2006/relationships/image" Target="../media/image80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6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8.jpg"/><Relationship Id="rId4" Type="http://schemas.openxmlformats.org/officeDocument/2006/relationships/image" Target="../media/image9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1.jpg"/><Relationship Id="rId4" Type="http://schemas.openxmlformats.org/officeDocument/2006/relationships/image" Target="../media/image89.jpg"/><Relationship Id="rId5" Type="http://schemas.openxmlformats.org/officeDocument/2006/relationships/image" Target="../media/image91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8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0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9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5.png"/><Relationship Id="rId4" Type="http://schemas.openxmlformats.org/officeDocument/2006/relationships/image" Target="../media/image97.png"/><Relationship Id="rId5" Type="http://schemas.openxmlformats.org/officeDocument/2006/relationships/image" Target="../media/image96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8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763712" y="2205037"/>
            <a:ext cx="59769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A905"/>
              </a:buClr>
              <a:buSzPts val="1800"/>
              <a:buFont typeface="Calibri"/>
              <a:buNone/>
            </a:pPr>
            <a:r>
              <a:rPr b="1" i="1" lang="en-US" sz="1800" u="none" cap="none" strike="noStrike">
                <a:solidFill>
                  <a:srgbClr val="FBA905"/>
                </a:solidFill>
                <a:latin typeface="Calibri"/>
                <a:ea typeface="Calibri"/>
                <a:cs typeface="Calibri"/>
                <a:sym typeface="Calibri"/>
              </a:rPr>
              <a:t>Paisagens humanas como paisagens urbanas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A6A6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AUP0197 Projeto: Arquitetura e Cinema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Marcos Acayaba e Marta Bogéa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Romullo Baratto Fontenelle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MD01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Departamento de Projeto I FAUUSP 202</a:t>
            </a:r>
            <a:r>
              <a:rPr lang="en-US" sz="12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osé resende.jpeg" id="142" name="Google Shape;14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44537"/>
            <a:ext cx="9144000" cy="53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oberto wagner.jpeg" id="147" name="Google Shape;14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0400"/>
            <a:ext cx="9144000" cy="553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imagens_prontas\uso.jpeg" id="152" name="Google Shape;15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400" y="2209800"/>
            <a:ext cx="6765925" cy="2792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iteLimousine01" id="157" name="Google Shape;1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00250"/>
            <a:ext cx="9144000" cy="297021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3"/>
          <p:cNvSpPr txBox="1"/>
          <p:nvPr/>
        </p:nvSpPr>
        <p:spPr>
          <a:xfrm>
            <a:off x="0" y="6381750"/>
            <a:ext cx="9144000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None/>
            </a:pPr>
            <a:r>
              <a:rPr b="0" i="0" lang="en-US" sz="12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WHITE LIMOUSINE YATAI. Atelier Bow-Wow. Momoyo Kaijima and Yoshiharu Tsukamoto Echigo Tsumaari Art Triennale. Niigata [2003]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4"/>
          <p:cNvGrpSpPr/>
          <p:nvPr/>
        </p:nvGrpSpPr>
        <p:grpSpPr>
          <a:xfrm>
            <a:off x="-225425" y="1628775"/>
            <a:ext cx="9661525" cy="4679950"/>
            <a:chOff x="-28236" y="750392"/>
            <a:chExt cx="9660376" cy="4680000"/>
          </a:xfrm>
        </p:grpSpPr>
        <p:pic>
          <p:nvPicPr>
            <p:cNvPr descr="E:\imagens_prontas\bowwow\bowwow_estrutura_construcion.jpeg" id="164" name="Google Shape;164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28236" y="750392"/>
              <a:ext cx="6378298" cy="46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:\imagens_prontas\bowwow\bowwow2.jpeg" id="165" name="Google Shape;165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50062" y="750392"/>
              <a:ext cx="3282078" cy="468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iteLimousine01" id="170" name="Google Shape;170;p15"/>
          <p:cNvPicPr preferRelativeResize="0"/>
          <p:nvPr/>
        </p:nvPicPr>
        <p:blipFill rotWithShape="1">
          <a:blip r:embed="rId3">
            <a:alphaModFix/>
          </a:blip>
          <a:srcRect b="-30" l="0" r="0" t="450"/>
          <a:stretch/>
        </p:blipFill>
        <p:spPr>
          <a:xfrm>
            <a:off x="20637" y="1360487"/>
            <a:ext cx="91440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iteLimousine02" id="175" name="Google Shape;17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1575" y="385762"/>
            <a:ext cx="6972300" cy="6043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M1_DADOS\pesquisa\seminários e palestras\mexico\imagens\basket bar.jpg" id="180" name="Google Shape;18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0650" y="1042987"/>
            <a:ext cx="6362700" cy="47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7"/>
          <p:cNvSpPr txBox="1"/>
          <p:nvPr/>
        </p:nvSpPr>
        <p:spPr>
          <a:xfrm>
            <a:off x="304800" y="6354762"/>
            <a:ext cx="868680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Basket Bar. </a:t>
            </a:r>
            <a:r>
              <a:rPr b="0" i="0" lang="en-US" sz="16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NL Architects. Utrecht, Holanda, 2003.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M1_DADOS\pesquisa\seminários e palestras\mexico\imagens\basket bar 9.jpg" id="186" name="Google Shape;1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8400" y="1036637"/>
            <a:ext cx="6807200" cy="478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M1_DADOS\pesquisa\seminários e palestras\mexico\imagens\basket bar 2.jpg" id="191" name="Google Shape;19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25" y="0"/>
            <a:ext cx="4606925" cy="3240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M1_DADOS\pesquisa\seminários e palestras\mexico\imagens\basket bar 6.jpg" id="192" name="Google Shape;19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6475" y="1587"/>
            <a:ext cx="4321175" cy="3240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M1_DADOS\pesquisa\seminários e palestras\mexico\imagens\basket bar 7.jpg" id="193" name="Google Shape;19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0200" y="3429000"/>
            <a:ext cx="4319587" cy="3240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sket bar 10.jpg" id="194" name="Google Shape;19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05362" y="3429000"/>
            <a:ext cx="4078287" cy="3240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657350" y="3009900"/>
            <a:ext cx="5976937" cy="4032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A905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BA905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[Inventário de pequenas cenas]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703.gif" id="199" name="Google Shape;19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6500" y="2286000"/>
            <a:ext cx="4191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 txBox="1"/>
          <p:nvPr/>
        </p:nvSpPr>
        <p:spPr>
          <a:xfrm>
            <a:off x="2268537" y="2349500"/>
            <a:ext cx="4879975" cy="237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REAR WINDOW  </a:t>
            </a: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[JANELA INDISCRETA]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Alfred Hitchcock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1954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EUA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/>
          <p:nvPr/>
        </p:nvSpPr>
        <p:spPr>
          <a:xfrm>
            <a:off x="2268537" y="2349500"/>
            <a:ext cx="4879975" cy="237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POETA DO CASTELO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Joaquim Pedro de Andrade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1959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Brasil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 txBox="1"/>
          <p:nvPr/>
        </p:nvSpPr>
        <p:spPr>
          <a:xfrm>
            <a:off x="-2052637" y="6491287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acessos muito estreitos</a:t>
            </a:r>
            <a:endParaRPr/>
          </a:p>
        </p:txBody>
      </p:sp>
      <p:sp>
        <p:nvSpPr>
          <p:cNvPr id="217" name="Google Shape;217;p23"/>
          <p:cNvSpPr txBox="1"/>
          <p:nvPr/>
        </p:nvSpPr>
        <p:spPr>
          <a:xfrm>
            <a:off x="1895475" y="2276475"/>
            <a:ext cx="5616575" cy="2894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FERVEDOURO</a:t>
            </a: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[</a:t>
            </a: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Acidente]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Cao Guimarães e Pablo Lobato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2006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Brasil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4"/>
          <p:cNvSpPr txBox="1"/>
          <p:nvPr/>
        </p:nvSpPr>
        <p:spPr>
          <a:xfrm>
            <a:off x="1657350" y="3009900"/>
            <a:ext cx="5976937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A905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BA905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[paisagens]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/>
          <p:nvPr/>
        </p:nvSpPr>
        <p:spPr>
          <a:xfrm>
            <a:off x="1692275" y="836612"/>
            <a:ext cx="5688012" cy="590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Calibri"/>
              <a:buNone/>
            </a:pPr>
            <a:r>
              <a:rPr b="1" i="1" lang="en-US" sz="14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Críveis e memoráveis: a Habitabilidade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Calibri"/>
              <a:buNone/>
            </a:pPr>
            <a:r>
              <a:rPr b="0" i="1" lang="en-US" sz="14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“Estamos ligados a este lugar pelas lembranças…É pessoal, isto não interessaria a ninguém, mas enfim é isso que faz o espírito do bairro”. Só há lugar quando frequentado por espíritos múltiplos, ali escondidos em silêncio, e que se pode “evocar” ou não. Só se pode morar num lugar assim povoado de lembranças (…)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1" sz="14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Calibri"/>
              <a:buNone/>
            </a:pPr>
            <a:r>
              <a:rPr b="0" i="1" lang="en-US" sz="14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Os lugares são histórias fragmentárias e isoladas em si, dos passados roubados à legibilidade por outro, tempos empilhados que podem se desdobrar mas que estão ali antes como histórias à espera e permanecem no estado de quebra-cabeças, enigmas, enfim simbolizações conquistadas na dor e no prazer do corpo.” </a:t>
            </a:r>
            <a:r>
              <a:rPr b="0" i="0" lang="en-US" sz="1200" u="none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rPr>
              <a:t>(CERTEAU, 1994: 189)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Calibri"/>
              <a:buNone/>
            </a:pPr>
            <a:r>
              <a:rPr b="0" i="0" lang="en-US" sz="12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Michel de Certeau. </a:t>
            </a:r>
            <a:r>
              <a:rPr b="1" i="0" lang="en-US" sz="12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 invenção do cotidiano  l </a:t>
            </a:r>
            <a:r>
              <a:rPr b="0" i="0" lang="en-US" sz="12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1. Artes de fazer. Petropolis: Vozes, 1994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 txBox="1"/>
          <p:nvPr/>
        </p:nvSpPr>
        <p:spPr>
          <a:xfrm>
            <a:off x="2330450" y="2205037"/>
            <a:ext cx="467995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CAMINHO DOS MOINHOS l </a:t>
            </a: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Brasil Arquitetura</a:t>
            </a:r>
            <a:endParaRPr/>
          </a:p>
        </p:txBody>
      </p:sp>
      <p:pic>
        <p:nvPicPr>
          <p:cNvPr descr="2.PNG" id="233" name="Google Shape;233;p26"/>
          <p:cNvPicPr preferRelativeResize="0"/>
          <p:nvPr/>
        </p:nvPicPr>
        <p:blipFill rotWithShape="1">
          <a:blip r:embed="rId3">
            <a:alphaModFix/>
          </a:blip>
          <a:srcRect b="39538" l="6530" r="6628" t="19210"/>
          <a:stretch/>
        </p:blipFill>
        <p:spPr>
          <a:xfrm>
            <a:off x="0" y="3979862"/>
            <a:ext cx="9183687" cy="2878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lognese-05.jpg" id="238" name="Google Shape;23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00113" y="549275"/>
            <a:ext cx="11518901" cy="64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7"/>
          <p:cNvSpPr txBox="1"/>
          <p:nvPr/>
        </p:nvSpPr>
        <p:spPr>
          <a:xfrm>
            <a:off x="1676400" y="6096000"/>
            <a:ext cx="586740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Caminho dos Moinhos l Brasil arquitetura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28"/>
          <p:cNvGrpSpPr/>
          <p:nvPr/>
        </p:nvGrpSpPr>
        <p:grpSpPr>
          <a:xfrm>
            <a:off x="0" y="457200"/>
            <a:ext cx="9144000" cy="5211762"/>
            <a:chOff x="0" y="0"/>
            <a:chExt cx="9144000" cy="5211819"/>
          </a:xfrm>
        </p:grpSpPr>
        <p:pic>
          <p:nvPicPr>
            <p:cNvPr descr="F-1247833874-moinho_colognese.JPG" id="245" name="Google Shape;245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" y="0"/>
              <a:ext cx="3669903" cy="25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-1247833912-moinho_dalle.jpg" id="246" name="Google Shape;246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6600" y="0"/>
              <a:ext cx="2525612" cy="25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-1247833983-moinho_fachionetto.jpg" id="247" name="Google Shape;247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667000" y="2514600"/>
              <a:ext cx="3593585" cy="2691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-1247834099-moinho_marca.jpg" id="248" name="Google Shape;248;p2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351358" y="0"/>
              <a:ext cx="3792642" cy="25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-1247834126-moinho_vicenzi.jpg" id="249" name="Google Shape;249;p28"/>
            <p:cNvPicPr preferRelativeResize="0"/>
            <p:nvPr/>
          </p:nvPicPr>
          <p:blipFill rotWithShape="1">
            <a:blip r:embed="rId7">
              <a:alphaModFix/>
            </a:blip>
            <a:srcRect b="2631" l="0" r="0" t="5262"/>
            <a:stretch/>
          </p:blipFill>
          <p:spPr>
            <a:xfrm>
              <a:off x="6248400" y="2514600"/>
              <a:ext cx="2895600" cy="266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pturar.JPG" id="250" name="Google Shape;250;p2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0" y="2514600"/>
              <a:ext cx="2678045" cy="26972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a_colognese-01.jpg" id="255" name="Google Shape;25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1258887" y="1844675"/>
            <a:ext cx="6769100" cy="3400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SESC Pompéia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Bar Balcão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White Limousine Yatai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Basket Bar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JANELA INDISCRETA </a:t>
            </a: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[Alfred Hitchcock]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POETA DO CASTELO </a:t>
            </a: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[Joaquim Pedro de Andrade]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FERVEDOURO </a:t>
            </a: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[Cao Guimarães e Pablo Lobato]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jpg" id="260" name="Google Shape;26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2" y="873199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4.jpg" id="265" name="Google Shape;26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.jpg" id="270" name="Google Shape;27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00112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7.jpg" id="275" name="Google Shape;27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6.jpg" id="280" name="Google Shape;28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9525"/>
            <a:ext cx="5143500" cy="68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5.jpg" id="285" name="Google Shape;28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2_01.jpg" id="290" name="Google Shape;290;p36"/>
          <p:cNvPicPr preferRelativeResize="0"/>
          <p:nvPr/>
        </p:nvPicPr>
        <p:blipFill rotWithShape="1">
          <a:blip r:embed="rId3">
            <a:alphaModFix/>
          </a:blip>
          <a:srcRect b="0" l="1892" r="5045" t="9312"/>
          <a:stretch/>
        </p:blipFill>
        <p:spPr>
          <a:xfrm>
            <a:off x="795337" y="-531812"/>
            <a:ext cx="7077075" cy="5876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2_01.jpg" id="291" name="Google Shape;291;p36"/>
          <p:cNvPicPr preferRelativeResize="0"/>
          <p:nvPr/>
        </p:nvPicPr>
        <p:blipFill rotWithShape="1">
          <a:blip r:embed="rId4">
            <a:alphaModFix/>
          </a:blip>
          <a:srcRect b="60228" l="0" r="2991" t="0"/>
          <a:stretch/>
        </p:blipFill>
        <p:spPr>
          <a:xfrm>
            <a:off x="795337" y="4365625"/>
            <a:ext cx="7077075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1.jpg" id="296" name="Google Shape;29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4975"/>
            <a:ext cx="9144000" cy="59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as_novas-01.jpg" id="301" name="Google Shape;30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bmp" id="306" name="Google Shape;30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2587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/>
          <p:nvPr/>
        </p:nvSpPr>
        <p:spPr>
          <a:xfrm>
            <a:off x="2195512" y="1844675"/>
            <a:ext cx="5113337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“Comer, sentar, conversar, virar, pegar um pouco de sol,…. A arquitetura não é só uma utopia, mas é um meio para alcançar certos resultados coletivos.”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US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FERRAZ, Marcelo (org.). </a:t>
            </a:r>
            <a:r>
              <a:rPr b="1" i="0" lang="en-US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Lina Bo Bardi</a:t>
            </a:r>
            <a:r>
              <a:rPr b="0" i="0" lang="en-US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São Paulo: Intituto lina Bo e P. M. Bardi, 1994. p.304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311" name="Google Shape;31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9144000" cy="60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_01.png" id="316" name="Google Shape;31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9412" y="0"/>
            <a:ext cx="74961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.PNG" id="317" name="Google Shape;317;p41"/>
          <p:cNvPicPr preferRelativeResize="0"/>
          <p:nvPr/>
        </p:nvPicPr>
        <p:blipFill rotWithShape="1">
          <a:blip r:embed="rId4">
            <a:alphaModFix/>
          </a:blip>
          <a:srcRect b="17346" l="5000" r="44654" t="30829"/>
          <a:stretch/>
        </p:blipFill>
        <p:spPr>
          <a:xfrm>
            <a:off x="2124075" y="3802062"/>
            <a:ext cx="4603750" cy="309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PNG" id="322" name="Google Shape;32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2"/>
            <a:ext cx="9144000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PNG" id="327" name="Google Shape;32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2912"/>
            <a:ext cx="9144000" cy="597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.PNG" id="332" name="Google Shape;332;p44"/>
          <p:cNvPicPr preferRelativeResize="0"/>
          <p:nvPr/>
        </p:nvPicPr>
        <p:blipFill rotWithShape="1">
          <a:blip r:embed="rId3">
            <a:alphaModFix/>
          </a:blip>
          <a:srcRect b="10328" l="4887" r="2697" t="6483"/>
          <a:stretch/>
        </p:blipFill>
        <p:spPr>
          <a:xfrm>
            <a:off x="425450" y="1939925"/>
            <a:ext cx="8450262" cy="4918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.PNG" id="333" name="Google Shape;333;p44"/>
          <p:cNvPicPr preferRelativeResize="0"/>
          <p:nvPr/>
        </p:nvPicPr>
        <p:blipFill rotWithShape="1">
          <a:blip r:embed="rId4">
            <a:alphaModFix/>
          </a:blip>
          <a:srcRect b="10498" l="-26255" r="46253" t="51765"/>
          <a:stretch/>
        </p:blipFill>
        <p:spPr>
          <a:xfrm>
            <a:off x="1560512" y="0"/>
            <a:ext cx="7315200" cy="208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3.PNG" id="338" name="Google Shape;33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" y="620712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2.PNG" id="339" name="Google Shape;339;p45"/>
          <p:cNvPicPr preferRelativeResize="0"/>
          <p:nvPr/>
        </p:nvPicPr>
        <p:blipFill rotWithShape="1">
          <a:blip r:embed="rId4">
            <a:alphaModFix/>
          </a:blip>
          <a:srcRect b="26722" l="1455" r="46722" t="45895"/>
          <a:stretch/>
        </p:blipFill>
        <p:spPr>
          <a:xfrm>
            <a:off x="1258887" y="-171450"/>
            <a:ext cx="3240087" cy="250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4.PNG" id="344" name="Google Shape;34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9425"/>
            <a:ext cx="9144000" cy="589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as_novas-03.jpg" id="349" name="Google Shape;34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7.JPG" id="354" name="Google Shape;35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7950" y="0"/>
            <a:ext cx="9144000" cy="426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.JPG" id="359" name="Google Shape;35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2925"/>
            <a:ext cx="9144000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sc 01.jpg" id="108" name="Google Shape;1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1135062"/>
            <a:ext cx="2559050" cy="386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 txBox="1"/>
          <p:nvPr/>
        </p:nvSpPr>
        <p:spPr>
          <a:xfrm>
            <a:off x="0" y="6259512"/>
            <a:ext cx="9144000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SESC Pompéia. Lina Bo Bardi. São Paulo   l 1977</a:t>
            </a:r>
            <a:endParaRPr/>
          </a:p>
        </p:txBody>
      </p:sp>
      <p:pic>
        <p:nvPicPr>
          <p:cNvPr descr="sesc 14.jpg" id="110" name="Google Shape;11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4862" y="-31750"/>
            <a:ext cx="5807075" cy="590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4.JPG" id="364" name="Google Shape;36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225"/>
            <a:ext cx="9144000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5.JPG" id="369" name="Google Shape;36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9725"/>
            <a:ext cx="9144000" cy="61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6.JPG" id="374" name="Google Shape;37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3562"/>
            <a:ext cx="9144000" cy="57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8.JPG" id="379" name="Google Shape;37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787" y="509587"/>
            <a:ext cx="8734425" cy="58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9.JPG" id="384" name="Google Shape;38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887" y="381000"/>
            <a:ext cx="8658225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.JPG" id="389" name="Google Shape;38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" y="295275"/>
            <a:ext cx="8953500" cy="62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6"/>
          <p:cNvSpPr txBox="1"/>
          <p:nvPr/>
        </p:nvSpPr>
        <p:spPr>
          <a:xfrm>
            <a:off x="2268537" y="2349500"/>
            <a:ext cx="4879975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DEUS E O DIABO NA TERRA DO SOL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Glauber Rocha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1964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Brasil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7"/>
          <p:cNvSpPr txBox="1"/>
          <p:nvPr/>
        </p:nvSpPr>
        <p:spPr>
          <a:xfrm>
            <a:off x="1908175" y="2349500"/>
            <a:ext cx="5976937" cy="258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PROFESSIONE: REPORTER </a:t>
            </a: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[PROFISSÃO REPÓRTER]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Michelangelo Antonioni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1975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França, Espanha, Itália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8"/>
          <p:cNvSpPr txBox="1"/>
          <p:nvPr/>
        </p:nvSpPr>
        <p:spPr>
          <a:xfrm>
            <a:off x="1657350" y="3009900"/>
            <a:ext cx="5976937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A905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BA905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0" sz="4000" u="none">
              <a:solidFill>
                <a:srgbClr val="FBA90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[escadarias urbanas]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escadaria maria ortiz" id="409" name="Google Shape;409;p59"/>
          <p:cNvPicPr preferRelativeResize="0"/>
          <p:nvPr/>
        </p:nvPicPr>
        <p:blipFill rotWithShape="1">
          <a:blip r:embed="rId3">
            <a:alphaModFix/>
          </a:blip>
          <a:srcRect b="0" l="0" r="10276" t="0"/>
          <a:stretch/>
        </p:blipFill>
        <p:spPr>
          <a:xfrm>
            <a:off x="2051050" y="3500437"/>
            <a:ext cx="4679950" cy="3087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escadaria maria ortiz" id="410" name="Google Shape;410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1050" y="241300"/>
            <a:ext cx="4679950" cy="31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6"/>
          <p:cNvGrpSpPr/>
          <p:nvPr/>
        </p:nvGrpSpPr>
        <p:grpSpPr>
          <a:xfrm>
            <a:off x="179387" y="169862"/>
            <a:ext cx="8742362" cy="6453187"/>
            <a:chOff x="395536" y="148968"/>
            <a:chExt cx="8742890" cy="6453631"/>
          </a:xfrm>
        </p:grpSpPr>
        <p:pic>
          <p:nvPicPr>
            <p:cNvPr descr="sesc 28.jpg" id="116" name="Google Shape;116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839476" y="201340"/>
              <a:ext cx="4298950" cy="381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sc 27.jpg" id="117" name="Google Shape;117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95536" y="148968"/>
              <a:ext cx="4356100" cy="382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ópia de lina 1.jpeg" id="118" name="Google Shape;118;p6"/>
            <p:cNvPicPr preferRelativeResize="0"/>
            <p:nvPr/>
          </p:nvPicPr>
          <p:blipFill rotWithShape="1">
            <a:blip r:embed="rId5">
              <a:alphaModFix/>
            </a:blip>
            <a:srcRect b="6665" l="11796" r="8740" t="51110"/>
            <a:stretch/>
          </p:blipFill>
          <p:spPr>
            <a:xfrm>
              <a:off x="1275204" y="4082599"/>
              <a:ext cx="3448790" cy="25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ina 2.jpeg" id="119" name="Google Shape;119;p6"/>
            <p:cNvPicPr preferRelativeResize="0"/>
            <p:nvPr/>
          </p:nvPicPr>
          <p:blipFill rotWithShape="1">
            <a:blip r:embed="rId6">
              <a:alphaModFix/>
            </a:blip>
            <a:srcRect b="55555" l="34909" r="12898" t="5554"/>
            <a:stretch/>
          </p:blipFill>
          <p:spPr>
            <a:xfrm>
              <a:off x="4845050" y="4061441"/>
              <a:ext cx="2459611" cy="252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0"/>
          <p:cNvSpPr txBox="1"/>
          <p:nvPr/>
        </p:nvSpPr>
        <p:spPr>
          <a:xfrm>
            <a:off x="1908175" y="404812"/>
            <a:ext cx="5599112" cy="6232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dia 14 de março, o famoso capitão holandês Piet Pietersz Heyn (1577-1629) iniciou ataque à vila de Vitória através da rampa de acesso à parte alta da Vila, a Ladeira do Pelourinho.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Maria Ortiz, com 21 anos de idade, reagiu à invasão holandesa, lhes jogava água fervendo, enquanto empolgava os vizinhos a lhes jogarem paus e pedras de suas janelas e incitava os que se encontravam na parte alta ao prosseguimento da luta.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fato registrado em carta-relatório enviada, em junho de 1625, ao Governador Geral do Brasil, Diogo Luis de Oliveira: “Na repulsa dos invasores audaciosos é de justiça destacar a atitude de uma jovem moça que, astuciosamente, retardou o acesso dos invasores à parte alta da vila, por eles visada, permitindo assim, que organizássemos com os homens e elementos de que dispúnhamos, a defesa da sede. Essa jovem se tornou para todos nós um exemplo vivo de decisão, coragem e amor à terra. (...)”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 1889, por influência do escritor Peçanha Póvoa, mudou-se o nome da Ladeira do Pelourinho para Ladeira Maria Ortiz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escadaria maria ortiz" id="420" name="Google Shape;420;p61"/>
          <p:cNvPicPr preferRelativeResize="0"/>
          <p:nvPr/>
        </p:nvPicPr>
        <p:blipFill rotWithShape="1">
          <a:blip r:embed="rId3">
            <a:alphaModFix/>
          </a:blip>
          <a:srcRect b="0" l="9097" r="13187" t="2312"/>
          <a:stretch/>
        </p:blipFill>
        <p:spPr>
          <a:xfrm>
            <a:off x="2051050" y="188912"/>
            <a:ext cx="4914900" cy="6669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8762" y="0"/>
            <a:ext cx="940276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3"/>
          <p:cNvSpPr txBox="1"/>
          <p:nvPr/>
        </p:nvSpPr>
        <p:spPr>
          <a:xfrm>
            <a:off x="1260475" y="5913437"/>
            <a:ext cx="7632700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Praça e ladeira da Barroquinha - </a:t>
            </a: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Metro Arquitetos Associados </a:t>
            </a: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[2013]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Fotografia Ilana Bessler </a:t>
            </a:r>
            <a:endParaRPr/>
          </a:p>
        </p:txBody>
      </p:sp>
      <p:pic>
        <p:nvPicPr>
          <p:cNvPr id="431" name="Google Shape;43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7675" y="260350"/>
            <a:ext cx="4049712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 FOTO 288" id="437" name="Google Shape;43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337" y="188912"/>
            <a:ext cx="4286250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887" y="433387"/>
            <a:ext cx="6372225" cy="599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222250"/>
            <a:ext cx="8640762" cy="598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737" y="276225"/>
            <a:ext cx="8010525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deira da Barroquinha,Detalhe" id="457" name="Google Shape;45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66712"/>
            <a:ext cx="15068550" cy="72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escadaria da barroquinha imagens" id="462" name="Google Shape;46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7950" y="-242887"/>
            <a:ext cx="10652125" cy="7100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thur lescher.jpeg"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73100"/>
            <a:ext cx="9144000" cy="55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 txBox="1"/>
          <p:nvPr/>
        </p:nvSpPr>
        <p:spPr>
          <a:xfrm>
            <a:off x="0" y="6400800"/>
            <a:ext cx="914400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BAR BALCÃO.  Paulo Fecarotta e Fernando Millan. São Paulo [2003]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02676" id="467" name="Google Shape;46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7287" y="109537"/>
            <a:ext cx="7140575" cy="5040312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70"/>
          <p:cNvSpPr txBox="1"/>
          <p:nvPr/>
        </p:nvSpPr>
        <p:spPr>
          <a:xfrm>
            <a:off x="1189037" y="5411787"/>
            <a:ext cx="7075487" cy="1446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Nucleo Santo Onofre l  </a:t>
            </a:r>
            <a:r>
              <a:rPr b="0" i="0" lang="en-US" sz="14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BAROSSI NAKAMURA DEDECCA ARQUITETOS 2010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777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rPr>
              <a:t>PREFEITURA MUNICIPAL DE TABOÃO DA SERRA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777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rPr>
              <a:t>Secretaria Municipal de Habitação, Meio Ambiente e Desenvolvimento Urbano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m 018" id="473" name="Google Shape;473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112"/>
            <a:ext cx="9144000" cy="6488112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71"/>
          <p:cNvSpPr txBox="1"/>
          <p:nvPr/>
        </p:nvSpPr>
        <p:spPr>
          <a:xfrm>
            <a:off x="-180975" y="6491287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drenagem da água de chuva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72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m 020" id="481" name="Google Shape;48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9144000" cy="649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72"/>
          <p:cNvSpPr txBox="1"/>
          <p:nvPr/>
        </p:nvSpPr>
        <p:spPr>
          <a:xfrm>
            <a:off x="-180975" y="6491287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drenagem inadequada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7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m 016" id="489" name="Google Shape;48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7" y="0"/>
            <a:ext cx="9144000" cy="648652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3"/>
          <p:cNvSpPr txBox="1"/>
          <p:nvPr/>
        </p:nvSpPr>
        <p:spPr>
          <a:xfrm>
            <a:off x="-180975" y="6491287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caixa de esgoto encostada nas paredes das casas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7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m 015" id="497" name="Google Shape;497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3812"/>
            <a:ext cx="9144000" cy="649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74"/>
          <p:cNvSpPr txBox="1"/>
          <p:nvPr/>
        </p:nvSpPr>
        <p:spPr>
          <a:xfrm>
            <a:off x="-180975" y="6491287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instalações de abastecimento de água inadequadas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02682" id="503" name="Google Shape;50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4225" y="0"/>
            <a:ext cx="5145087" cy="64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5"/>
          <p:cNvSpPr txBox="1"/>
          <p:nvPr/>
        </p:nvSpPr>
        <p:spPr>
          <a:xfrm>
            <a:off x="-1835150" y="6491287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instalação elétrica inadequada e sobrecarregada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76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SC02693" id="511" name="Google Shape;51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PRESENTAÇÃO_22" id="516" name="Google Shape;51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1544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GACOES ATUAIS SABESP" id="517" name="Google Shape;517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7537" y="3284537"/>
            <a:ext cx="4348162" cy="252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PRESENTAÇÃO_19" id="522" name="Google Shape;52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399415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78"/>
          <p:cNvSpPr txBox="1"/>
          <p:nvPr/>
        </p:nvSpPr>
        <p:spPr>
          <a:xfrm>
            <a:off x="971550" y="188912"/>
            <a:ext cx="4537075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24" name="Google Shape;524;p78"/>
          <p:cNvGraphicFramePr/>
          <p:nvPr/>
        </p:nvGraphicFramePr>
        <p:xfrm>
          <a:off x="4802187" y="42211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{D5A93677-44DD-4594-BCF1-F332B8C36AE7}</a:tableStyleId>
              </a:tblPr>
              <a:tblGrid>
                <a:gridCol w="720725"/>
                <a:gridCol w="3441700"/>
              </a:tblGrid>
              <a:tr h="309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TIPO</a:t>
                      </a:r>
                      <a:endParaRPr/>
                    </a:p>
                  </a:txBody>
                  <a:tcPr marT="45675" marB="4567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SITUAÇÃO</a:t>
                      </a:r>
                      <a:endParaRPr/>
                    </a:p>
                  </a:txBody>
                  <a:tcPr marT="45675" marB="4567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4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/>
                    </a:p>
                  </a:txBody>
                  <a:tcPr marT="45675" marB="4567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BOM ESTADO - CONSOLIDÁVEL</a:t>
                      </a:r>
                      <a:endParaRPr/>
                    </a:p>
                  </a:txBody>
                  <a:tcPr marT="45675" marB="4567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</a:t>
                      </a:r>
                      <a:endParaRPr/>
                    </a:p>
                  </a:txBody>
                  <a:tcPr marT="45675" marB="4567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BOM, NECESSITA POUCA MELHORIA PARA CONSOLIDAR</a:t>
                      </a:r>
                      <a:endParaRPr/>
                    </a:p>
                  </a:txBody>
                  <a:tcPr marT="45675" marB="4567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5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</a:t>
                      </a:r>
                      <a:endParaRPr/>
                    </a:p>
                  </a:txBody>
                  <a:tcPr marT="45675" marB="4567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PRECÁRIA – NECESSITA MELHORIAS PARA CONSOLIDAR</a:t>
                      </a:r>
                      <a:endParaRPr/>
                    </a:p>
                  </a:txBody>
                  <a:tcPr marT="45675" marB="4567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4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/>
                    </a:p>
                  </a:txBody>
                  <a:tcPr marT="45675" marB="4567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MUITO PRECÁRIA – NÃO CONSOLIDÁVEL</a:t>
                      </a:r>
                      <a:endParaRPr/>
                    </a:p>
                  </a:txBody>
                  <a:tcPr marT="45675" marB="4567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4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SC</a:t>
                      </a:r>
                      <a:endParaRPr/>
                    </a:p>
                  </a:txBody>
                  <a:tcPr marT="45675" marB="4567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NÃO AVALIADO</a:t>
                      </a:r>
                      <a:endParaRPr/>
                    </a:p>
                  </a:txBody>
                  <a:tcPr marT="45675" marB="4567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25" name="Google Shape;525;p78"/>
          <p:cNvSpPr txBox="1"/>
          <p:nvPr/>
        </p:nvSpPr>
        <p:spPr>
          <a:xfrm>
            <a:off x="395287" y="4200525"/>
            <a:ext cx="3703637" cy="2452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Arial"/>
              <a:buNone/>
            </a:pPr>
            <a:r>
              <a:rPr b="1" baseline="-25000" i="0" lang="en-US" sz="20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RESUMO DA INTERVENCÃO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Arial"/>
              <a:buNone/>
            </a:pPr>
            <a:r>
              <a:rPr b="0" baseline="-25000" i="0" lang="en-US" sz="20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UNIDADES EXISTENTES 	178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Arial"/>
              <a:buNone/>
            </a:pPr>
            <a:r>
              <a:rPr b="0" baseline="-25000" i="0" lang="en-US" sz="20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	UNIDADES MANTER	128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Arial"/>
              <a:buNone/>
            </a:pPr>
            <a:r>
              <a:rPr b="0" baseline="-25000" i="0" lang="en-US" sz="20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	UNIDADES REMOVER	50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Arial"/>
              <a:buNone/>
            </a:pPr>
            <a:r>
              <a:rPr b="0" baseline="-25000" i="0" lang="en-US" sz="20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	UNIDADES RETIFICAR	22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Arial"/>
              <a:buNone/>
            </a:pPr>
            <a:r>
              <a:rPr b="0" baseline="-25000" i="0" lang="en-US" sz="20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	NOVAS UNIDADES 	61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Arial"/>
              <a:buNone/>
            </a:pPr>
            <a:r>
              <a:rPr b="1" baseline="-25000" i="0" lang="en-US" sz="20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TOTAL DE UNIDADES 		189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Arial"/>
              <a:buNone/>
            </a:pPr>
            <a:r>
              <a:rPr b="0" baseline="-25000" i="0" lang="en-US" sz="2000" u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UNIDADES EXCEDENTES	11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xistente" id="530" name="Google Shape;530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6812" y="404812"/>
            <a:ext cx="6738937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79"/>
          <p:cNvSpPr txBox="1"/>
          <p:nvPr/>
        </p:nvSpPr>
        <p:spPr>
          <a:xfrm rot="-720000">
            <a:off x="1978025" y="2198687"/>
            <a:ext cx="1281112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baseline="-2500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Monteiro Lobato</a:t>
            </a:r>
            <a:endParaRPr/>
          </a:p>
        </p:txBody>
      </p:sp>
      <p:pic>
        <p:nvPicPr>
          <p:cNvPr id="532" name="Google Shape;532;p79"/>
          <p:cNvPicPr preferRelativeResize="0"/>
          <p:nvPr/>
        </p:nvPicPr>
        <p:blipFill rotWithShape="1">
          <a:blip r:embed="rId4">
            <a:alphaModFix/>
          </a:blip>
          <a:srcRect b="18039" l="0" r="1466" t="20247"/>
          <a:stretch/>
        </p:blipFill>
        <p:spPr>
          <a:xfrm>
            <a:off x="1116012" y="3436937"/>
            <a:ext cx="6789737" cy="28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8"/>
          <p:cNvGrpSpPr/>
          <p:nvPr/>
        </p:nvGrpSpPr>
        <p:grpSpPr>
          <a:xfrm>
            <a:off x="52387" y="481012"/>
            <a:ext cx="8909050" cy="5400675"/>
            <a:chOff x="23466" y="481289"/>
            <a:chExt cx="8908907" cy="5400000"/>
          </a:xfrm>
        </p:grpSpPr>
        <p:pic>
          <p:nvPicPr>
            <p:cNvPr descr="milton braga.jpeg" id="131" name="Google Shape;131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466" y="481289"/>
              <a:ext cx="4470850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rcelo cipis.jpeg" id="132" name="Google Shape;132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94316" y="481289"/>
              <a:ext cx="4438057" cy="540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80"/>
          <p:cNvSpPr txBox="1"/>
          <p:nvPr/>
        </p:nvSpPr>
        <p:spPr>
          <a:xfrm>
            <a:off x="4716462" y="247650"/>
            <a:ext cx="4319587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CIRCULAÇÃO – NOVAS LIGAÇÕES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MUROS, ESCADARIAS E PRAÇAS</a:t>
            </a:r>
            <a:r>
              <a:rPr b="0" i="0" lang="en-US" sz="14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i="0" lang="en-US" sz="14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descr="LIGAÇÃO 1" id="538" name="Google Shape;538;p80"/>
          <p:cNvPicPr preferRelativeResize="0"/>
          <p:nvPr/>
        </p:nvPicPr>
        <p:blipFill rotWithShape="1">
          <a:blip r:embed="rId3">
            <a:alphaModFix/>
          </a:blip>
          <a:srcRect b="0" l="23527" r="21249" t="0"/>
          <a:stretch/>
        </p:blipFill>
        <p:spPr>
          <a:xfrm>
            <a:off x="179387" y="908050"/>
            <a:ext cx="3846512" cy="5683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ros e escadas" id="539" name="Google Shape;53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2587" y="4071937"/>
            <a:ext cx="4702175" cy="2519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AÇA" id="540" name="Google Shape;540;p80"/>
          <p:cNvPicPr preferRelativeResize="0"/>
          <p:nvPr/>
        </p:nvPicPr>
        <p:blipFill rotWithShape="1">
          <a:blip r:embed="rId5">
            <a:alphaModFix/>
          </a:blip>
          <a:srcRect b="19354" l="8567" r="8438" t="5668"/>
          <a:stretch/>
        </p:blipFill>
        <p:spPr>
          <a:xfrm>
            <a:off x="4192587" y="985837"/>
            <a:ext cx="470535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1"/>
          <p:cNvSpPr txBox="1"/>
          <p:nvPr/>
        </p:nvSpPr>
        <p:spPr>
          <a:xfrm>
            <a:off x="1582737" y="831850"/>
            <a:ext cx="3457575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BLOCO 1 - IMPLANTAÇÃO</a:t>
            </a:r>
            <a:endParaRPr/>
          </a:p>
        </p:txBody>
      </p:sp>
      <p:pic>
        <p:nvPicPr>
          <p:cNvPr descr="VIELAS" id="546" name="Google Shape;54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987" y="568325"/>
            <a:ext cx="8128000" cy="5721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7" name="Google Shape;547;p81"/>
          <p:cNvGrpSpPr/>
          <p:nvPr/>
        </p:nvGrpSpPr>
        <p:grpSpPr>
          <a:xfrm>
            <a:off x="2662237" y="655637"/>
            <a:ext cx="1501775" cy="2806700"/>
            <a:chOff x="1745" y="470"/>
            <a:chExt cx="946" cy="1768"/>
          </a:xfrm>
        </p:grpSpPr>
        <p:sp>
          <p:nvSpPr>
            <p:cNvPr id="548" name="Google Shape;548;p81"/>
            <p:cNvSpPr/>
            <p:nvPr/>
          </p:nvSpPr>
          <p:spPr>
            <a:xfrm>
              <a:off x="1745" y="1694"/>
              <a:ext cx="590" cy="544"/>
            </a:xfrm>
            <a:prstGeom prst="ellipse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49" name="Google Shape;549;p81"/>
            <p:cNvCxnSpPr/>
            <p:nvPr/>
          </p:nvCxnSpPr>
          <p:spPr>
            <a:xfrm>
              <a:off x="2156" y="833"/>
              <a:ext cx="0" cy="952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  <p:sp>
          <p:nvSpPr>
            <p:cNvPr id="550" name="Google Shape;550;p81"/>
            <p:cNvSpPr txBox="1"/>
            <p:nvPr/>
          </p:nvSpPr>
          <p:spPr>
            <a:xfrm>
              <a:off x="1874" y="470"/>
              <a:ext cx="817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BLOCO 1</a:t>
              </a:r>
              <a:endParaRPr/>
            </a:p>
          </p:txBody>
        </p:sp>
      </p:grpSp>
      <p:cxnSp>
        <p:nvCxnSpPr>
          <p:cNvPr id="551" name="Google Shape;551;p81"/>
          <p:cNvCxnSpPr/>
          <p:nvPr/>
        </p:nvCxnSpPr>
        <p:spPr>
          <a:xfrm>
            <a:off x="2987675" y="1550987"/>
            <a:ext cx="0" cy="1511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552" name="Google Shape;552;p81"/>
          <p:cNvSpPr txBox="1"/>
          <p:nvPr/>
        </p:nvSpPr>
        <p:spPr>
          <a:xfrm>
            <a:off x="2014537" y="1049337"/>
            <a:ext cx="1296987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2</a:t>
            </a:r>
            <a:endParaRPr/>
          </a:p>
        </p:txBody>
      </p:sp>
      <p:sp>
        <p:nvSpPr>
          <p:cNvPr id="553" name="Google Shape;553;p81"/>
          <p:cNvSpPr/>
          <p:nvPr/>
        </p:nvSpPr>
        <p:spPr>
          <a:xfrm>
            <a:off x="3424237" y="3287712"/>
            <a:ext cx="647700" cy="574675"/>
          </a:xfrm>
          <a:prstGeom prst="ellipse">
            <a:avLst/>
          </a:prstGeom>
          <a:noFill/>
          <a:ln cap="flat" cmpd="sng" w="28575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4" name="Google Shape;554;p81"/>
          <p:cNvCxnSpPr/>
          <p:nvPr/>
        </p:nvCxnSpPr>
        <p:spPr>
          <a:xfrm rot="10800000">
            <a:off x="4051300" y="3519487"/>
            <a:ext cx="1008062" cy="1944687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555" name="Google Shape;555;p81"/>
          <p:cNvSpPr txBox="1"/>
          <p:nvPr/>
        </p:nvSpPr>
        <p:spPr>
          <a:xfrm>
            <a:off x="4929187" y="5003800"/>
            <a:ext cx="19796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3</a:t>
            </a:r>
            <a:endParaRPr/>
          </a:p>
        </p:txBody>
      </p:sp>
      <p:sp>
        <p:nvSpPr>
          <p:cNvPr id="556" name="Google Shape;556;p81"/>
          <p:cNvSpPr/>
          <p:nvPr/>
        </p:nvSpPr>
        <p:spPr>
          <a:xfrm>
            <a:off x="3759200" y="3862387"/>
            <a:ext cx="649287" cy="1079500"/>
          </a:xfrm>
          <a:prstGeom prst="ellipse">
            <a:avLst/>
          </a:prstGeom>
          <a:noFill/>
          <a:ln cap="flat" cmpd="sng" w="28575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7" name="Google Shape;557;p81"/>
          <p:cNvCxnSpPr/>
          <p:nvPr/>
        </p:nvCxnSpPr>
        <p:spPr>
          <a:xfrm rot="10800000">
            <a:off x="4119562" y="4492625"/>
            <a:ext cx="577850" cy="118745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558" name="Google Shape;558;p81"/>
          <p:cNvSpPr txBox="1"/>
          <p:nvPr/>
        </p:nvSpPr>
        <p:spPr>
          <a:xfrm>
            <a:off x="4262437" y="5597525"/>
            <a:ext cx="1296987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BLOCO4</a:t>
            </a:r>
            <a:endParaRPr/>
          </a:p>
        </p:txBody>
      </p:sp>
      <p:sp>
        <p:nvSpPr>
          <p:cNvPr id="559" name="Google Shape;559;p81"/>
          <p:cNvSpPr/>
          <p:nvPr/>
        </p:nvSpPr>
        <p:spPr>
          <a:xfrm>
            <a:off x="4468812" y="3187700"/>
            <a:ext cx="1008062" cy="550862"/>
          </a:xfrm>
          <a:prstGeom prst="ellipse">
            <a:avLst/>
          </a:prstGeom>
          <a:noFill/>
          <a:ln cap="flat" cmpd="sng" w="28575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0" name="Google Shape;560;p81"/>
          <p:cNvCxnSpPr/>
          <p:nvPr/>
        </p:nvCxnSpPr>
        <p:spPr>
          <a:xfrm rot="10800000">
            <a:off x="5341937" y="3429000"/>
            <a:ext cx="577850" cy="118745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561" name="Google Shape;561;p81"/>
          <p:cNvSpPr txBox="1"/>
          <p:nvPr/>
        </p:nvSpPr>
        <p:spPr>
          <a:xfrm>
            <a:off x="5919787" y="4392612"/>
            <a:ext cx="1296987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5</a:t>
            </a:r>
            <a:endParaRPr/>
          </a:p>
        </p:txBody>
      </p:sp>
      <p:sp>
        <p:nvSpPr>
          <p:cNvPr id="562" name="Google Shape;562;p81"/>
          <p:cNvSpPr/>
          <p:nvPr/>
        </p:nvSpPr>
        <p:spPr>
          <a:xfrm>
            <a:off x="6186487" y="1376362"/>
            <a:ext cx="1295400" cy="865187"/>
          </a:xfrm>
          <a:prstGeom prst="ellipse">
            <a:avLst/>
          </a:prstGeom>
          <a:noFill/>
          <a:ln cap="flat" cmpd="sng" w="28575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3" name="Google Shape;563;p81"/>
          <p:cNvCxnSpPr/>
          <p:nvPr/>
        </p:nvCxnSpPr>
        <p:spPr>
          <a:xfrm flipH="1">
            <a:off x="7013575" y="620712"/>
            <a:ext cx="935037" cy="1223962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564" name="Google Shape;564;p81"/>
          <p:cNvSpPr txBox="1"/>
          <p:nvPr/>
        </p:nvSpPr>
        <p:spPr>
          <a:xfrm>
            <a:off x="7234237" y="692150"/>
            <a:ext cx="1296987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6</a:t>
            </a:r>
            <a:endParaRPr/>
          </a:p>
        </p:txBody>
      </p:sp>
      <p:sp>
        <p:nvSpPr>
          <p:cNvPr id="565" name="Google Shape;565;p81"/>
          <p:cNvSpPr/>
          <p:nvPr/>
        </p:nvSpPr>
        <p:spPr>
          <a:xfrm>
            <a:off x="6908800" y="2276475"/>
            <a:ext cx="1295400" cy="865187"/>
          </a:xfrm>
          <a:prstGeom prst="ellipse">
            <a:avLst/>
          </a:prstGeom>
          <a:noFill/>
          <a:ln cap="flat" cmpd="sng" w="28575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81"/>
          <p:cNvSpPr txBox="1"/>
          <p:nvPr/>
        </p:nvSpPr>
        <p:spPr>
          <a:xfrm>
            <a:off x="7048500" y="3062287"/>
            <a:ext cx="1296987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7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rvidão sérgio Cardoso" id="571" name="Google Shape;57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958262" cy="6799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3"/>
          <p:cNvSpPr txBox="1"/>
          <p:nvPr/>
        </p:nvSpPr>
        <p:spPr>
          <a:xfrm>
            <a:off x="4329112" y="2241550"/>
            <a:ext cx="3455987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BLOCO 1</a:t>
            </a:r>
            <a:endParaRPr/>
          </a:p>
        </p:txBody>
      </p:sp>
      <p:grpSp>
        <p:nvGrpSpPr>
          <p:cNvPr id="577" name="Google Shape;577;p83"/>
          <p:cNvGrpSpPr/>
          <p:nvPr/>
        </p:nvGrpSpPr>
        <p:grpSpPr>
          <a:xfrm>
            <a:off x="714375" y="303212"/>
            <a:ext cx="7715250" cy="6223000"/>
            <a:chOff x="957972" y="619915"/>
            <a:chExt cx="7715189" cy="6223124"/>
          </a:xfrm>
        </p:grpSpPr>
        <p:pic>
          <p:nvPicPr>
            <p:cNvPr id="578" name="Google Shape;578;p83"/>
            <p:cNvPicPr preferRelativeResize="0"/>
            <p:nvPr/>
          </p:nvPicPr>
          <p:blipFill rotWithShape="1">
            <a:blip r:embed="rId3">
              <a:alphaModFix/>
            </a:blip>
            <a:srcRect b="2828" l="26368" r="25300" t="8514"/>
            <a:stretch/>
          </p:blipFill>
          <p:spPr>
            <a:xfrm rot="-5400000">
              <a:off x="1491394" y="86493"/>
              <a:ext cx="2279170" cy="33460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83"/>
            <p:cNvPicPr preferRelativeResize="0"/>
            <p:nvPr/>
          </p:nvPicPr>
          <p:blipFill rotWithShape="1">
            <a:blip r:embed="rId4">
              <a:alphaModFix/>
            </a:blip>
            <a:srcRect b="9228" l="1844" r="37556" t="9228"/>
            <a:stretch/>
          </p:blipFill>
          <p:spPr>
            <a:xfrm>
              <a:off x="957972" y="3243039"/>
              <a:ext cx="3346014" cy="36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83"/>
            <p:cNvPicPr preferRelativeResize="0"/>
            <p:nvPr/>
          </p:nvPicPr>
          <p:blipFill rotWithShape="1">
            <a:blip r:embed="rId5">
              <a:alphaModFix/>
            </a:blip>
            <a:srcRect b="6920" l="4842" r="53114" t="53851"/>
            <a:stretch/>
          </p:blipFill>
          <p:spPr>
            <a:xfrm>
              <a:off x="4572000" y="3255251"/>
              <a:ext cx="4101161" cy="30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4"/>
          <p:cNvSpPr txBox="1"/>
          <p:nvPr/>
        </p:nvSpPr>
        <p:spPr>
          <a:xfrm>
            <a:off x="4289425" y="2833687"/>
            <a:ext cx="295116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BLOCO 4</a:t>
            </a:r>
            <a:endParaRPr/>
          </a:p>
        </p:txBody>
      </p:sp>
      <p:grpSp>
        <p:nvGrpSpPr>
          <p:cNvPr id="586" name="Google Shape;586;p84"/>
          <p:cNvGrpSpPr/>
          <p:nvPr/>
        </p:nvGrpSpPr>
        <p:grpSpPr>
          <a:xfrm>
            <a:off x="41275" y="811212"/>
            <a:ext cx="8893175" cy="5400675"/>
            <a:chOff x="251520" y="576738"/>
            <a:chExt cx="8892480" cy="5400000"/>
          </a:xfrm>
        </p:grpSpPr>
        <p:grpSp>
          <p:nvGrpSpPr>
            <p:cNvPr id="587" name="Google Shape;587;p84"/>
            <p:cNvGrpSpPr/>
            <p:nvPr/>
          </p:nvGrpSpPr>
          <p:grpSpPr>
            <a:xfrm>
              <a:off x="251520" y="576738"/>
              <a:ext cx="4122199" cy="5400000"/>
              <a:chOff x="683568" y="445016"/>
              <a:chExt cx="4708240" cy="6167702"/>
            </a:xfrm>
          </p:grpSpPr>
          <p:pic>
            <p:nvPicPr>
              <p:cNvPr id="588" name="Google Shape;588;p84"/>
              <p:cNvPicPr preferRelativeResize="0"/>
              <p:nvPr/>
            </p:nvPicPr>
            <p:blipFill rotWithShape="1">
              <a:blip r:embed="rId3">
                <a:alphaModFix/>
              </a:blip>
              <a:srcRect b="9619" l="10476" r="2780" t="20011"/>
              <a:stretch/>
            </p:blipFill>
            <p:spPr>
              <a:xfrm>
                <a:off x="683568" y="445016"/>
                <a:ext cx="4708240" cy="30553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9" name="Google Shape;589;p84"/>
              <p:cNvPicPr preferRelativeResize="0"/>
              <p:nvPr/>
            </p:nvPicPr>
            <p:blipFill rotWithShape="1">
              <a:blip r:embed="rId4">
                <a:alphaModFix/>
              </a:blip>
              <a:srcRect b="9410" l="11975" r="4179" t="21299"/>
              <a:stretch/>
            </p:blipFill>
            <p:spPr>
              <a:xfrm>
                <a:off x="683568" y="3500350"/>
                <a:ext cx="4708240" cy="31123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0" name="Google Shape;590;p84"/>
            <p:cNvPicPr preferRelativeResize="0"/>
            <p:nvPr/>
          </p:nvPicPr>
          <p:blipFill rotWithShape="1">
            <a:blip r:embed="rId5">
              <a:alphaModFix/>
            </a:blip>
            <a:srcRect b="14231" l="3926" r="6316" t="16368"/>
            <a:stretch/>
          </p:blipFill>
          <p:spPr>
            <a:xfrm>
              <a:off x="4488000" y="3096738"/>
              <a:ext cx="4656000" cy="288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5"/>
          <p:cNvSpPr txBox="1"/>
          <p:nvPr/>
        </p:nvSpPr>
        <p:spPr>
          <a:xfrm>
            <a:off x="1763712" y="1052512"/>
            <a:ext cx="5761037" cy="5678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Calibri"/>
              <a:buNone/>
            </a:pPr>
            <a:r>
              <a:rPr b="1" i="1" lang="en-US" sz="14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 fala dos passos perdidos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Font typeface="Calibri"/>
              <a:buNone/>
            </a:pPr>
            <a:r>
              <a:rPr b="0" i="1" lang="en-US" sz="14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“Essa história começa ao rés do chão, com passos. São eles o número, mas um número que não se constitui uma série. Não se pode contá-lo porque cada uma de suas unidades é algo qualitativo: um estilo de apreensão táctil de apropriação cinésica. Os jogos dos passos moldam espaços. Tecem os lugares”. </a:t>
            </a:r>
            <a:r>
              <a:rPr b="0" i="0" lang="en-US" sz="1200" u="none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rPr>
              <a:t>(CERTEAU, 1994:176)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Calibri"/>
              <a:buNone/>
            </a:pPr>
            <a:r>
              <a:rPr b="0" i="0" lang="en-US" sz="12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Michel de Certeau. </a:t>
            </a:r>
            <a:r>
              <a:rPr b="1" i="0" lang="en-US" sz="12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 invenção do cotidiano  l </a:t>
            </a:r>
            <a:r>
              <a:rPr b="0" i="0" lang="en-US" sz="120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1. Artes de fazer. Petropolis: Vozes, 1994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m 009" id="600" name="Google Shape;60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9975" y="908050"/>
            <a:ext cx="4297362" cy="54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86"/>
          <p:cNvSpPr txBox="1"/>
          <p:nvPr/>
        </p:nvSpPr>
        <p:spPr>
          <a:xfrm>
            <a:off x="-2052637" y="6491287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acessos muito estreitos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7"/>
          <p:cNvSpPr txBox="1"/>
          <p:nvPr/>
        </p:nvSpPr>
        <p:spPr>
          <a:xfrm>
            <a:off x="2268537" y="2347912"/>
            <a:ext cx="4879975" cy="28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JOKER</a:t>
            </a: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[CORINGA]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Todd Phillips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EUA, Canadá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8"/>
          <p:cNvSpPr txBox="1"/>
          <p:nvPr/>
        </p:nvSpPr>
        <p:spPr>
          <a:xfrm>
            <a:off x="1908175" y="1052512"/>
            <a:ext cx="5688012" cy="5262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0" i="1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 1905, na Rússia czarista, aconteceu um levante que pressagiou a Revolução de 1917. Tudo começou no navio de guerra Potemkin</a:t>
            </a: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...” [sinopse] 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Escadaria de Potemkin</a:t>
            </a: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[Потьомкінські східці] também chamada Escadaria Richelieu é uma monumental escadaria de Odessa, Ucrânia. É considerada como a entrada oficial da cidade para quem vem do mar, do porto do </a:t>
            </a:r>
            <a:r>
              <a:rPr b="0" i="1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Golfo de Karkinitsky</a:t>
            </a: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no Mar Negro.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 200 degraus foi concebida em 1825 por F. Boffo e pelo arquiteto Avraam Melnikov, construída entre 1837 e 1841 pelo engenheiro  inglês Upton.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escadaria teve seu nome mudado para </a:t>
            </a:r>
            <a:r>
              <a:rPr b="0" i="1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Potemkin</a:t>
            </a: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em 1955 para comemorar os 30 anos de aniversário do filme </a:t>
            </a:r>
            <a:r>
              <a:rPr b="0" i="1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Couraçado Potemkin</a:t>
            </a:r>
            <a:endParaRPr b="0" i="0" sz="1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9"/>
          <p:cNvSpPr txBox="1"/>
          <p:nvPr/>
        </p:nvSpPr>
        <p:spPr>
          <a:xfrm>
            <a:off x="2108200" y="2276475"/>
            <a:ext cx="5384800" cy="280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Bronenosets Potyomkin </a:t>
            </a: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ENCOURAÇADO POTEMKIN</a:t>
            </a: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Sergueri Eisenstein, Grigori Aleksandrov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1925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Russia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ulo mendes.jpeg" id="137" name="Google Shape;13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73100"/>
            <a:ext cx="9144000" cy="55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0"/>
          <p:cNvSpPr txBox="1"/>
          <p:nvPr/>
        </p:nvSpPr>
        <p:spPr>
          <a:xfrm>
            <a:off x="1763712" y="2205037"/>
            <a:ext cx="5976937" cy="397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None/>
            </a:pPr>
            <a:r>
              <a:rPr b="0" i="0" lang="en-US" sz="1200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Aula 01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0" i="0" sz="1200" u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Calibri"/>
              <a:buNone/>
            </a:pPr>
            <a:r>
              <a:rPr b="0" i="0" lang="en-US" sz="1200" u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Departamento de Projeto I FAUUSP 2020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2015-09-24T19:16:26Z</dcterms:created>
  <dc:creator>Marta</dc:creator>
</cp:coreProperties>
</file>