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56" r:id="rId3"/>
    <p:sldId id="493" r:id="rId4"/>
    <p:sldId id="491" r:id="rId5"/>
    <p:sldId id="492" r:id="rId6"/>
    <p:sldId id="433" r:id="rId7"/>
    <p:sldId id="454" r:id="rId8"/>
    <p:sldId id="436" r:id="rId9"/>
    <p:sldId id="424" r:id="rId10"/>
    <p:sldId id="455" r:id="rId11"/>
    <p:sldId id="446" r:id="rId12"/>
    <p:sldId id="467" r:id="rId13"/>
    <p:sldId id="488" r:id="rId14"/>
    <p:sldId id="489" r:id="rId15"/>
    <p:sldId id="43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99CCFF"/>
    <a:srgbClr val="CCECFF"/>
    <a:srgbClr val="D9F1FF"/>
    <a:srgbClr val="FFCC99"/>
    <a:srgbClr val="2E4F8A"/>
    <a:srgbClr val="21427D"/>
    <a:srgbClr val="335799"/>
    <a:srgbClr val="325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0" autoAdjust="0"/>
    <p:restoredTop sz="94713" autoAdjust="0"/>
  </p:normalViewPr>
  <p:slideViewPr>
    <p:cSldViewPr snapToGrid="0">
      <p:cViewPr varScale="1">
        <p:scale>
          <a:sx n="70" d="100"/>
          <a:sy n="70" d="100"/>
        </p:scale>
        <p:origin x="17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0CE3-0597-4469-97D8-E5ACBDB759C1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8ED02-1753-49C4-8DF7-8A33ED348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56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604B2-4D99-4037-A3F3-AC1913B052F8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F59DA-B20B-467A-87C8-60D5FF3751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15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427D"/>
            </a:gs>
            <a:gs pos="50000">
              <a:srgbClr val="325CA8"/>
            </a:gs>
            <a:gs pos="100000">
              <a:srgbClr val="2E4F8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D:\BKP_PCEGS\Documents\Edson\fundos\Imagem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0" y="0"/>
            <a:ext cx="913803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15074" y="6500834"/>
            <a:ext cx="247172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SzPct val="70000"/>
        <a:buFont typeface="Wingdings" pitchFamily="2" charset="2"/>
        <a:buChar char="v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SzPct val="50000"/>
        <a:buFont typeface="Wingdings" pitchFamily="2" charset="2"/>
        <a:buChar char="v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SzPct val="50000"/>
        <a:buFont typeface="Wingdings" pitchFamily="2" charset="2"/>
        <a:buChar char="v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Capa Pat Nut.jpg"/>
          <p:cNvPicPr>
            <a:picLocks noChangeAspect="1"/>
          </p:cNvPicPr>
          <p:nvPr/>
        </p:nvPicPr>
        <p:blipFill>
          <a:blip r:embed="rId2" cstate="print"/>
          <a:srcRect l="14067" r="11986" b="658"/>
          <a:stretch>
            <a:fillRect/>
          </a:stretch>
        </p:blipFill>
        <p:spPr>
          <a:xfrm>
            <a:off x="195263" y="1488025"/>
            <a:ext cx="3244850" cy="4867275"/>
          </a:xfrm>
          <a:prstGeom prst="rect">
            <a:avLst/>
          </a:prstGeom>
        </p:spPr>
      </p:pic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6372225" y="6129338"/>
            <a:ext cx="2771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Edson Garcia Soares</a:t>
            </a:r>
          </a:p>
          <a:p>
            <a:pPr algn="ctr"/>
            <a:r>
              <a:rPr lang="en-US" sz="1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FMRP-USP</a:t>
            </a:r>
            <a:endParaRPr lang="pt-BR" sz="12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WordArt 8"/>
          <p:cNvSpPr>
            <a:spLocks noChangeArrowheads="1" noChangeShapeType="1" noTextEdit="1"/>
          </p:cNvSpPr>
          <p:nvPr/>
        </p:nvSpPr>
        <p:spPr bwMode="auto">
          <a:xfrm>
            <a:off x="1965240" y="44825"/>
            <a:ext cx="5214937" cy="940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Universidade de São Paulo</a:t>
            </a:r>
          </a:p>
          <a:p>
            <a:pPr algn="ctr"/>
            <a:r>
              <a:rPr lang="pt-BR" sz="3600" b="1" kern="1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Faculdade de Medicina de Ribeirão Preto</a:t>
            </a:r>
          </a:p>
          <a:p>
            <a:pPr algn="ctr"/>
            <a:r>
              <a:rPr lang="pt-BR" sz="3600" b="1" kern="1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Departamento de Patologia e Medicina Legal</a:t>
            </a:r>
          </a:p>
        </p:txBody>
      </p:sp>
      <p:pic>
        <p:nvPicPr>
          <p:cNvPr id="19" name="Picture 13" descr="BRASAOcolor_g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8167" y="146051"/>
            <a:ext cx="6604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brasao"/>
          <p:cNvPicPr>
            <a:picLocks noChangeAspect="1" noChangeArrowheads="1"/>
          </p:cNvPicPr>
          <p:nvPr/>
        </p:nvPicPr>
        <p:blipFill>
          <a:blip r:embed="rId4" cstate="print"/>
          <a:srcRect l="10246" t="10274" r="6174" b="11035"/>
          <a:stretch>
            <a:fillRect/>
          </a:stretch>
        </p:blipFill>
        <p:spPr bwMode="auto">
          <a:xfrm>
            <a:off x="195263" y="85725"/>
            <a:ext cx="661987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7255492" y="5791198"/>
            <a:ext cx="827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endParaRPr lang="pt-BR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3440113" y="2725310"/>
            <a:ext cx="5631259" cy="2010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3"/>
              </a:avLst>
            </a:prstTxWarp>
          </a:bodyPr>
          <a:lstStyle/>
          <a:p>
            <a:pPr algn="ctr"/>
            <a:r>
              <a:rPr lang="pt-BR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Curso de </a:t>
            </a:r>
            <a:r>
              <a:rPr lang="pt-BR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Patologia Geral </a:t>
            </a:r>
          </a:p>
          <a:p>
            <a:pPr algn="ctr"/>
            <a:r>
              <a:rPr lang="pt-BR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para Fisioterapia – </a:t>
            </a:r>
          </a:p>
          <a:p>
            <a:pPr algn="ctr"/>
            <a:r>
              <a:rPr lang="pt-BR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Alterações Inflamatórias</a:t>
            </a:r>
            <a:endParaRPr lang="pt-BR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019861" y="413630"/>
            <a:ext cx="2148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Disseminação </a:t>
            </a:r>
            <a:r>
              <a:rPr lang="pt-BR" sz="1200" dirty="0" err="1" smtClean="0">
                <a:solidFill>
                  <a:schemeClr val="bg1"/>
                </a:solidFill>
              </a:rPr>
              <a:t>hematogênica</a:t>
            </a:r>
            <a:endParaRPr lang="pt-BR" sz="1200" dirty="0"/>
          </a:p>
        </p:txBody>
      </p:sp>
      <p:pic>
        <p:nvPicPr>
          <p:cNvPr id="81924" name="Picture 4" descr="http://anatpat.unicamp.br/r36c++.jpg"/>
          <p:cNvPicPr>
            <a:picLocks noChangeAspect="1" noChangeArrowheads="1"/>
          </p:cNvPicPr>
          <p:nvPr/>
        </p:nvPicPr>
        <p:blipFill>
          <a:blip r:embed="rId2" cstate="print"/>
          <a:srcRect b="20261"/>
          <a:stretch>
            <a:fillRect/>
          </a:stretch>
        </p:blipFill>
        <p:spPr bwMode="auto">
          <a:xfrm>
            <a:off x="4571999" y="637054"/>
            <a:ext cx="4213742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Retângulo 9"/>
          <p:cNvSpPr/>
          <p:nvPr/>
        </p:nvSpPr>
        <p:spPr>
          <a:xfrm>
            <a:off x="5813051" y="3152001"/>
            <a:ext cx="3019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http://anatpat.unicamp.br/pecasinfl22.html</a:t>
            </a: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>
            <a:off x="6612032" y="359282"/>
            <a:ext cx="2190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Disseminação </a:t>
            </a:r>
            <a:r>
              <a:rPr lang="pt-BR" sz="1200" dirty="0" err="1" smtClean="0">
                <a:solidFill>
                  <a:schemeClr val="bg1"/>
                </a:solidFill>
              </a:rPr>
              <a:t>broncogênica</a:t>
            </a:r>
            <a:endParaRPr lang="pt-BR" sz="1200" dirty="0"/>
          </a:p>
        </p:txBody>
      </p:sp>
      <p:pic>
        <p:nvPicPr>
          <p:cNvPr id="81926" name="Picture 6" descr="http://anatpat.unicamp.br/DSCN0783++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30651" t="27153" r="11146" b="20972"/>
          <a:stretch>
            <a:fillRect/>
          </a:stretch>
        </p:blipFill>
        <p:spPr bwMode="auto">
          <a:xfrm rot="5400000">
            <a:off x="2432578" y="4007981"/>
            <a:ext cx="3060000" cy="20454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3" name="Retângulo 12"/>
          <p:cNvSpPr/>
          <p:nvPr/>
        </p:nvSpPr>
        <p:spPr>
          <a:xfrm>
            <a:off x="1991846" y="6554110"/>
            <a:ext cx="3019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http://anatpat.unicamp.br/lamdegn24.html</a:t>
            </a:r>
            <a:endParaRPr lang="pt-BR" sz="1200" dirty="0"/>
          </a:p>
        </p:txBody>
      </p:sp>
      <p:pic>
        <p:nvPicPr>
          <p:cNvPr id="81928" name="Picture 8" descr="http://anatpat.unicamp.br/DSCN0784++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3044" t="13311" r="6005"/>
          <a:stretch>
            <a:fillRect/>
          </a:stretch>
        </p:blipFill>
        <p:spPr bwMode="auto">
          <a:xfrm rot="5400000">
            <a:off x="221067" y="3936986"/>
            <a:ext cx="3060000" cy="21874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5" name="Picture 15" descr="http://www.mgar.com.br/zoonoses/aulas/imagens/tuberculoseGranuloma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24562"/>
          <a:stretch>
            <a:fillRect/>
          </a:stretch>
        </p:blipFill>
        <p:spPr bwMode="auto">
          <a:xfrm>
            <a:off x="5211851" y="3500720"/>
            <a:ext cx="3526565" cy="30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247435" y="6545545"/>
            <a:ext cx="3429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http://www.mgar.com.br/zoonoses/aulas/aula_tuberculose.htm</a:t>
            </a:r>
          </a:p>
        </p:txBody>
      </p:sp>
      <p:sp>
        <p:nvSpPr>
          <p:cNvPr id="17" name="Retângulo 13"/>
          <p:cNvSpPr>
            <a:spLocks noChangeArrowheads="1"/>
          </p:cNvSpPr>
          <p:nvPr/>
        </p:nvSpPr>
        <p:spPr bwMode="auto">
          <a:xfrm>
            <a:off x="779929" y="3100610"/>
            <a:ext cx="3406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http://www.4shared-china.com/all-images/53_Ik5os/fotos.html?&amp;</a:t>
            </a:r>
            <a:r>
              <a:rPr lang="pt-BR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firstFileToShow</a:t>
            </a:r>
            <a:r>
              <a:rPr lang="pt-B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endParaRPr lang="pt-BR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://dc343.4shared-china.com/img/SUM0_fhB/s7/Tuberculose_miliar_em_pulmo_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469" y="637054"/>
            <a:ext cx="3360000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26951" y="0"/>
            <a:ext cx="3690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 inflamatórias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3" name="Picture 19" descr="http://anatpat.unicamp.br/DSCN0294+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14120" y="3883958"/>
            <a:ext cx="3360001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4" name="Retângulo 23"/>
          <p:cNvSpPr/>
          <p:nvPr/>
        </p:nvSpPr>
        <p:spPr>
          <a:xfrm>
            <a:off x="5391150" y="6442048"/>
            <a:ext cx="31527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http://anatpat.unicamp.br/biinflparacoco4.html</a:t>
            </a:r>
            <a:endParaRPr lang="pt-BR" sz="1200" dirty="0"/>
          </a:p>
        </p:txBody>
      </p:sp>
      <p:pic>
        <p:nvPicPr>
          <p:cNvPr id="9218" name="Picture 2" descr="http://anatpat.unicamp.br/Dscn26647+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7540" y="3862668"/>
            <a:ext cx="3360000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1" name="Retângulo 20"/>
          <p:cNvSpPr/>
          <p:nvPr/>
        </p:nvSpPr>
        <p:spPr>
          <a:xfrm>
            <a:off x="134471" y="6413473"/>
            <a:ext cx="3752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http://anatpat.unicamp.br/bineucriptococose.html#blasto</a:t>
            </a:r>
            <a:endParaRPr lang="pt-BR" sz="1200" dirty="0"/>
          </a:p>
        </p:txBody>
      </p:sp>
      <p:pic>
        <p:nvPicPr>
          <p:cNvPr id="9222" name="Picture 6" descr="http://anatpat.unicamp.br/Dscn67831+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94568" y="877706"/>
            <a:ext cx="3359999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6" name="Retângulo 25"/>
          <p:cNvSpPr/>
          <p:nvPr/>
        </p:nvSpPr>
        <p:spPr>
          <a:xfrm>
            <a:off x="5457825" y="3376126"/>
            <a:ext cx="31527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http://anatpat.unicamp.br/nptneurotbc2.html</a:t>
            </a:r>
            <a:endParaRPr lang="pt-BR" sz="1200" dirty="0"/>
          </a:p>
        </p:txBody>
      </p:sp>
      <p:sp>
        <p:nvSpPr>
          <p:cNvPr id="28" name="Retângulo 13"/>
          <p:cNvSpPr>
            <a:spLocks noChangeArrowheads="1"/>
          </p:cNvSpPr>
          <p:nvPr/>
        </p:nvSpPr>
        <p:spPr bwMode="auto">
          <a:xfrm>
            <a:off x="850525" y="3390315"/>
            <a:ext cx="24176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http://enfermagememedicina.blogspot.com.br/2011/09/meningites.html</a:t>
            </a:r>
            <a:endParaRPr lang="pt-BR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http://www.sistemanervoso.com/images/imuno/mimed_19.jpg"/>
          <p:cNvPicPr>
            <a:picLocks noChangeAspect="1" noChangeArrowheads="1"/>
          </p:cNvPicPr>
          <p:nvPr/>
        </p:nvPicPr>
        <p:blipFill>
          <a:blip r:embed="rId5" cstate="print"/>
          <a:srcRect l="17210" r="12067"/>
          <a:stretch>
            <a:fillRect/>
          </a:stretch>
        </p:blipFill>
        <p:spPr bwMode="auto">
          <a:xfrm>
            <a:off x="760317" y="877706"/>
            <a:ext cx="2566973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26951" y="0"/>
            <a:ext cx="3690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 inflamatórias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287338" y="549275"/>
          <a:ext cx="3959225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6" name="Image" r:id="rId3" imgW="4195122" imgH="2878049" progId="">
                  <p:embed/>
                </p:oleObj>
              </mc:Choice>
              <mc:Fallback>
                <p:oleObj name="Image" r:id="rId3" imgW="4195122" imgH="2878049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lum bright="-8000" contrast="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549275"/>
                        <a:ext cx="3959225" cy="2879725"/>
                      </a:xfrm>
                      <a:prstGeom prst="rect">
                        <a:avLst/>
                      </a:prstGeom>
                      <a:noFill/>
                      <a:ln w="38100" cap="rnd" cmpd="dbl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33688" y="3429000"/>
            <a:ext cx="158552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Curran &amp; Jones, 1974</a:t>
            </a:r>
            <a:endParaRPr lang="pt-BR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4572000" y="549275"/>
          <a:ext cx="3959225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7" name="Image" r:id="rId5" imgW="4231707" imgH="3158537" progId="">
                  <p:embed/>
                </p:oleObj>
              </mc:Choice>
              <mc:Fallback>
                <p:oleObj name="Image" r:id="rId5" imgW="4231707" imgH="3158537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lum bright="-8000" contrast="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9275"/>
                        <a:ext cx="3959225" cy="2879725"/>
                      </a:xfrm>
                      <a:prstGeom prst="rect">
                        <a:avLst/>
                      </a:prstGeom>
                      <a:noFill/>
                      <a:ln w="38100" cap="rnd" cmpd="dbl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35814" y="3443288"/>
            <a:ext cx="149719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Rubin &amp; Farber 1999</a:t>
            </a:r>
            <a:endParaRPr lang="pt-BR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31913" y="6381750"/>
            <a:ext cx="845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Kini, 1999</a:t>
            </a:r>
            <a:endParaRPr lang="pt-BR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Picture 5" descr="273"/>
          <p:cNvPicPr preferRelativeResize="0">
            <a:picLocks noChangeArrowheads="1"/>
          </p:cNvPicPr>
          <p:nvPr/>
        </p:nvPicPr>
        <p:blipFill>
          <a:blip r:embed="rId7" cstate="print">
            <a:lum bright="-10000" contrast="20000"/>
          </a:blip>
          <a:srcRect l="26067" t="54498" r="57690" b="13647"/>
          <a:stretch>
            <a:fillRect/>
          </a:stretch>
        </p:blipFill>
        <p:spPr bwMode="auto">
          <a:xfrm>
            <a:off x="327025" y="3860800"/>
            <a:ext cx="1763713" cy="2520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2" descr="95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 l="54314" t="6735" b="71701"/>
          <a:stretch>
            <a:fillRect/>
          </a:stretch>
        </p:blipFill>
        <p:spPr bwMode="auto">
          <a:xfrm>
            <a:off x="2701925" y="3860800"/>
            <a:ext cx="3357563" cy="2520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32363" y="6381750"/>
            <a:ext cx="12801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dirty="0" err="1">
                <a:solidFill>
                  <a:schemeClr val="bg1"/>
                </a:solidFill>
                <a:latin typeface="Times New Roman" pitchFamily="18" charset="0"/>
              </a:rPr>
              <a:t>Orell</a:t>
            </a:r>
            <a:r>
              <a:rPr lang="pt-BR" sz="1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Times New Roman" pitchFamily="18" charset="0"/>
              </a:rPr>
              <a:t>et</a:t>
            </a:r>
            <a:r>
              <a:rPr lang="pt-BR" sz="1200" dirty="0">
                <a:solidFill>
                  <a:schemeClr val="bg1"/>
                </a:solidFill>
                <a:latin typeface="Times New Roman" pitchFamily="18" charset="0"/>
              </a:rPr>
              <a:t> al., 2005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39051" y="6381750"/>
            <a:ext cx="91946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bg1"/>
                </a:solidFill>
                <a:latin typeface="Times New Roman" pitchFamily="18" charset="0"/>
              </a:rPr>
              <a:t>Kini, 1999</a:t>
            </a:r>
            <a:endParaRPr lang="pt-BR" sz="1600">
              <a:solidFill>
                <a:schemeClr val="bg1"/>
              </a:solidFill>
            </a:endParaRPr>
          </a:p>
        </p:txBody>
      </p:sp>
      <p:pic>
        <p:nvPicPr>
          <p:cNvPr id="11" name="Picture 7" descr="273"/>
          <p:cNvPicPr preferRelativeResize="0">
            <a:picLocks noChangeArrowheads="1"/>
          </p:cNvPicPr>
          <p:nvPr/>
        </p:nvPicPr>
        <p:blipFill>
          <a:blip r:embed="rId7" cstate="print">
            <a:lum bright="-10000" contrast="20000"/>
          </a:blip>
          <a:srcRect l="82074" t="73558" r="1785" b="7033"/>
          <a:stretch>
            <a:fillRect/>
          </a:stretch>
        </p:blipFill>
        <p:spPr bwMode="auto">
          <a:xfrm>
            <a:off x="6775450" y="3860800"/>
            <a:ext cx="1763713" cy="25193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26951" y="0"/>
            <a:ext cx="3690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 inflamatórias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262466" y="3186069"/>
            <a:ext cx="2484593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Manifestações clinicas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720774" y="2079871"/>
            <a:ext cx="1440000" cy="64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algn="ctr" fontAlgn="base">
              <a:spcBef>
                <a:spcPct val="0"/>
              </a:spcBef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Sintomas</a:t>
            </a:r>
            <a:r>
              <a:rPr lang="pt-BR" sz="2000" dirty="0" smtClean="0">
                <a:solidFill>
                  <a:schemeClr val="bg1"/>
                </a:solidFill>
                <a:cs typeface="Arial" pitchFamily="34" charset="0"/>
              </a:rPr>
              <a:t> (anamnese)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720775" y="3066492"/>
            <a:ext cx="1440000" cy="64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algn="ctr" fontAlgn="base">
              <a:spcBef>
                <a:spcPct val="0"/>
              </a:spcBef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Sinais</a:t>
            </a:r>
            <a:r>
              <a:rPr lang="pt-BR" sz="2000" dirty="0" smtClean="0">
                <a:solidFill>
                  <a:schemeClr val="bg1"/>
                </a:solidFill>
                <a:cs typeface="Arial" pitchFamily="34" charset="0"/>
              </a:rPr>
              <a:t> (semiologia)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082271" y="2808685"/>
            <a:ext cx="1148724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sz="2000" dirty="0" smtClean="0">
                <a:solidFill>
                  <a:schemeClr val="bg1"/>
                </a:solidFill>
                <a:cs typeface="Arial" pitchFamily="34" charset="0"/>
              </a:rPr>
              <a:t>Síndrome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pt-BR" sz="2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082271" y="4390349"/>
            <a:ext cx="1312828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sz="2000" dirty="0" smtClean="0">
                <a:solidFill>
                  <a:schemeClr val="bg1"/>
                </a:solidFill>
                <a:cs typeface="Arial" pitchFamily="34" charset="0"/>
              </a:rPr>
              <a:t>Diagnóstico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3720775" y="4090668"/>
            <a:ext cx="1440000" cy="64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algn="ctr" fontAlgn="base">
              <a:spcBef>
                <a:spcPct val="0"/>
              </a:spcBef>
            </a:pPr>
            <a:r>
              <a:rPr lang="pt-BR" sz="2000" b="1" dirty="0" smtClean="0">
                <a:solidFill>
                  <a:schemeClr val="bg1"/>
                </a:solidFill>
                <a:cs typeface="Arial" pitchFamily="34" charset="0"/>
              </a:rPr>
              <a:t>Exames </a:t>
            </a:r>
            <a:r>
              <a:rPr lang="pt-BR" sz="2000" b="1" dirty="0" err="1" smtClean="0">
                <a:solidFill>
                  <a:schemeClr val="bg1"/>
                </a:solidFill>
                <a:cs typeface="Arial" pitchFamily="34" charset="0"/>
              </a:rPr>
              <a:t>paraclínicos</a:t>
            </a:r>
            <a:endParaRPr lang="pt-BR" sz="20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34153" name="AutoShape 9"/>
          <p:cNvCxnSpPr>
            <a:cxnSpLocks noChangeShapeType="1"/>
          </p:cNvCxnSpPr>
          <p:nvPr/>
        </p:nvCxnSpPr>
        <p:spPr bwMode="auto">
          <a:xfrm flipV="1">
            <a:off x="2755280" y="2705257"/>
            <a:ext cx="899111" cy="479063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4154" name="AutoShape 10"/>
          <p:cNvCxnSpPr>
            <a:cxnSpLocks noChangeShapeType="1"/>
          </p:cNvCxnSpPr>
          <p:nvPr/>
        </p:nvCxnSpPr>
        <p:spPr bwMode="auto">
          <a:xfrm>
            <a:off x="2755566" y="3535477"/>
            <a:ext cx="900000" cy="56731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4155" name="AutoShape 11"/>
          <p:cNvCxnSpPr>
            <a:cxnSpLocks noChangeShapeType="1"/>
          </p:cNvCxnSpPr>
          <p:nvPr/>
        </p:nvCxnSpPr>
        <p:spPr bwMode="auto">
          <a:xfrm flipV="1">
            <a:off x="5177296" y="3020327"/>
            <a:ext cx="900000" cy="417079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4156" name="AutoShape 12"/>
          <p:cNvCxnSpPr>
            <a:cxnSpLocks noChangeShapeType="1"/>
            <a:stCxn id="134148" idx="3"/>
          </p:cNvCxnSpPr>
          <p:nvPr/>
        </p:nvCxnSpPr>
        <p:spPr bwMode="auto">
          <a:xfrm>
            <a:off x="5160774" y="2403871"/>
            <a:ext cx="933103" cy="555521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4157" name="AutoShape 13"/>
          <p:cNvCxnSpPr>
            <a:cxnSpLocks noChangeShapeType="1"/>
          </p:cNvCxnSpPr>
          <p:nvPr/>
        </p:nvCxnSpPr>
        <p:spPr bwMode="auto">
          <a:xfrm>
            <a:off x="2755566" y="3373423"/>
            <a:ext cx="904429" cy="238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4158" name="AutoShape 14"/>
          <p:cNvCxnSpPr>
            <a:cxnSpLocks noChangeShapeType="1"/>
            <a:stCxn id="134152" idx="3"/>
          </p:cNvCxnSpPr>
          <p:nvPr/>
        </p:nvCxnSpPr>
        <p:spPr bwMode="auto">
          <a:xfrm flipV="1">
            <a:off x="5160775" y="4385569"/>
            <a:ext cx="893796" cy="29099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4159" name="AutoShape 15"/>
          <p:cNvCxnSpPr>
            <a:cxnSpLocks noChangeShapeType="1"/>
          </p:cNvCxnSpPr>
          <p:nvPr/>
        </p:nvCxnSpPr>
        <p:spPr bwMode="auto">
          <a:xfrm rot="5400000">
            <a:off x="6440382" y="3373766"/>
            <a:ext cx="432000" cy="22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6082271" y="3586806"/>
            <a:ext cx="2214567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sz="2000" dirty="0" smtClean="0">
                <a:solidFill>
                  <a:schemeClr val="bg1"/>
                </a:solidFill>
                <a:cs typeface="Arial" pitchFamily="34" charset="0"/>
              </a:rPr>
              <a:t>Observação clínica</a:t>
            </a:r>
          </a:p>
        </p:txBody>
      </p:sp>
      <p:cxnSp>
        <p:nvCxnSpPr>
          <p:cNvPr id="134161" name="AutoShape 17"/>
          <p:cNvCxnSpPr>
            <a:cxnSpLocks noChangeShapeType="1"/>
          </p:cNvCxnSpPr>
          <p:nvPr/>
        </p:nvCxnSpPr>
        <p:spPr bwMode="auto">
          <a:xfrm rot="5400000">
            <a:off x="6440382" y="4166225"/>
            <a:ext cx="432000" cy="22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064823" y="6611779"/>
            <a:ext cx="30143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Figura 1.14 Esquema geral das manifestações clinicas</a:t>
            </a: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484967" y="0"/>
            <a:ext cx="4174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Manifestações Clinicas</a:t>
            </a:r>
          </a:p>
        </p:txBody>
      </p:sp>
    </p:spTree>
    <p:extLst>
      <p:ext uri="{BB962C8B-B14F-4D97-AF65-F5344CB8AC3E}">
        <p14:creationId xmlns:p14="http://schemas.microsoft.com/office/powerpoint/2010/main" val="40011586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  <p:bldP spid="134148" grpId="0" animBg="1"/>
      <p:bldP spid="134149" grpId="0" animBg="1"/>
      <p:bldP spid="134150" grpId="0" animBg="1"/>
      <p:bldP spid="134151" grpId="0" animBg="1"/>
      <p:bldP spid="134152" grpId="0" animBg="1"/>
      <p:bldP spid="1341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4443819" y="2885106"/>
            <a:ext cx="1246767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Regeneração 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2788392" y="2024271"/>
            <a:ext cx="1046759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Resolução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2788392" y="3121440"/>
            <a:ext cx="1046759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Reparação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2788392" y="4235395"/>
            <a:ext cx="1593281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Morte somática</a:t>
            </a: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5745957" y="4218461"/>
            <a:ext cx="1249647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Cronificação </a:t>
            </a: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7404519" y="4227480"/>
            <a:ext cx="808143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Sequela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6499696" y="5150641"/>
            <a:ext cx="1268265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Enfermidade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8029045" y="5133708"/>
            <a:ext cx="854176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Afecção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254000" y="2946217"/>
            <a:ext cx="1347361" cy="6097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algn="ctr" fontAlgn="base">
              <a:spcBef>
                <a:spcPct val="0"/>
              </a:spcBef>
            </a:pPr>
            <a:r>
              <a:rPr lang="pt-BR" b="1" dirty="0" smtClean="0">
                <a:solidFill>
                  <a:schemeClr val="bg1"/>
                </a:solidFill>
                <a:cs typeface="Arial" pitchFamily="34" charset="0"/>
              </a:rPr>
              <a:t>MOLÉSTIA: Evolução</a:t>
            </a:r>
          </a:p>
        </p:txBody>
      </p:sp>
      <p:cxnSp>
        <p:nvCxnSpPr>
          <p:cNvPr id="135181" name="AutoShape 13"/>
          <p:cNvCxnSpPr>
            <a:cxnSpLocks noChangeShapeType="1"/>
          </p:cNvCxnSpPr>
          <p:nvPr/>
        </p:nvCxnSpPr>
        <p:spPr bwMode="auto">
          <a:xfrm flipH="1" flipV="1">
            <a:off x="3852909" y="3497802"/>
            <a:ext cx="1856537" cy="90979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5182" name="AutoShape 14"/>
          <p:cNvCxnSpPr>
            <a:cxnSpLocks noChangeShapeType="1"/>
          </p:cNvCxnSpPr>
          <p:nvPr/>
        </p:nvCxnSpPr>
        <p:spPr bwMode="auto">
          <a:xfrm flipV="1">
            <a:off x="3849737" y="3071192"/>
            <a:ext cx="598587" cy="230625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5183" name="AutoShape 15"/>
          <p:cNvCxnSpPr>
            <a:cxnSpLocks noChangeShapeType="1"/>
          </p:cNvCxnSpPr>
          <p:nvPr/>
        </p:nvCxnSpPr>
        <p:spPr bwMode="auto">
          <a:xfrm>
            <a:off x="3853057" y="3310835"/>
            <a:ext cx="598587" cy="230625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5184" name="AutoShape 16"/>
          <p:cNvCxnSpPr>
            <a:cxnSpLocks noChangeShapeType="1"/>
          </p:cNvCxnSpPr>
          <p:nvPr/>
        </p:nvCxnSpPr>
        <p:spPr bwMode="auto">
          <a:xfrm>
            <a:off x="3847233" y="2198850"/>
            <a:ext cx="57600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4443819" y="2024271"/>
            <a:ext cx="1549024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Cura completa</a:t>
            </a:r>
          </a:p>
        </p:txBody>
      </p:sp>
      <p:cxnSp>
        <p:nvCxnSpPr>
          <p:cNvPr id="135186" name="AutoShape 18"/>
          <p:cNvCxnSpPr>
            <a:cxnSpLocks noChangeShapeType="1"/>
            <a:stCxn id="135172" idx="3"/>
          </p:cNvCxnSpPr>
          <p:nvPr/>
        </p:nvCxnSpPr>
        <p:spPr bwMode="auto">
          <a:xfrm>
            <a:off x="5690586" y="3029106"/>
            <a:ext cx="546781" cy="272711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5187" name="AutoShape 19"/>
          <p:cNvCxnSpPr>
            <a:cxnSpLocks noChangeShapeType="1"/>
            <a:stCxn id="48" idx="3"/>
          </p:cNvCxnSpPr>
          <p:nvPr/>
        </p:nvCxnSpPr>
        <p:spPr bwMode="auto">
          <a:xfrm flipV="1">
            <a:off x="5699054" y="3312308"/>
            <a:ext cx="543508" cy="26069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6234003" y="3147993"/>
            <a:ext cx="1669344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Cura incompleta</a:t>
            </a:r>
          </a:p>
        </p:txBody>
      </p:sp>
      <p:cxnSp>
        <p:nvCxnSpPr>
          <p:cNvPr id="135190" name="AutoShape 22"/>
          <p:cNvCxnSpPr>
            <a:cxnSpLocks noChangeShapeType="1"/>
          </p:cNvCxnSpPr>
          <p:nvPr/>
        </p:nvCxnSpPr>
        <p:spPr bwMode="auto">
          <a:xfrm rot="5400000">
            <a:off x="6359097" y="3491363"/>
            <a:ext cx="756000" cy="64080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5191" name="AutoShape 23"/>
          <p:cNvCxnSpPr>
            <a:cxnSpLocks noChangeShapeType="1"/>
            <a:endCxn id="135179" idx="0"/>
          </p:cNvCxnSpPr>
          <p:nvPr/>
        </p:nvCxnSpPr>
        <p:spPr bwMode="auto">
          <a:xfrm>
            <a:off x="7789812" y="4574020"/>
            <a:ext cx="666321" cy="559688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5192" name="AutoShape 24"/>
          <p:cNvCxnSpPr>
            <a:cxnSpLocks noChangeShapeType="1"/>
            <a:endCxn id="135178" idx="0"/>
          </p:cNvCxnSpPr>
          <p:nvPr/>
        </p:nvCxnSpPr>
        <p:spPr bwMode="auto">
          <a:xfrm flipH="1">
            <a:off x="7133829" y="4574020"/>
            <a:ext cx="655984" cy="576621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5193" name="AutoShape 25"/>
          <p:cNvCxnSpPr>
            <a:cxnSpLocks noChangeShapeType="1"/>
          </p:cNvCxnSpPr>
          <p:nvPr/>
        </p:nvCxnSpPr>
        <p:spPr bwMode="auto">
          <a:xfrm flipH="1">
            <a:off x="4421080" y="4409471"/>
            <a:ext cx="1287020" cy="2731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5194" name="AutoShape 26"/>
          <p:cNvCxnSpPr>
            <a:cxnSpLocks noChangeShapeType="1"/>
          </p:cNvCxnSpPr>
          <p:nvPr/>
        </p:nvCxnSpPr>
        <p:spPr bwMode="auto">
          <a:xfrm flipV="1">
            <a:off x="3303316" y="2409459"/>
            <a:ext cx="0" cy="68400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5195" name="AutoShape 27"/>
          <p:cNvCxnSpPr>
            <a:cxnSpLocks noChangeShapeType="1"/>
          </p:cNvCxnSpPr>
          <p:nvPr/>
        </p:nvCxnSpPr>
        <p:spPr bwMode="auto">
          <a:xfrm>
            <a:off x="3303316" y="3492493"/>
            <a:ext cx="0" cy="68400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5196" name="AutoShape 28"/>
          <p:cNvCxnSpPr>
            <a:cxnSpLocks noChangeShapeType="1"/>
          </p:cNvCxnSpPr>
          <p:nvPr/>
        </p:nvCxnSpPr>
        <p:spPr bwMode="auto">
          <a:xfrm flipV="1">
            <a:off x="1740726" y="2489590"/>
            <a:ext cx="963714" cy="771755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5197" name="AutoShape 29"/>
          <p:cNvCxnSpPr>
            <a:cxnSpLocks noChangeShapeType="1"/>
          </p:cNvCxnSpPr>
          <p:nvPr/>
        </p:nvCxnSpPr>
        <p:spPr bwMode="auto">
          <a:xfrm>
            <a:off x="1734134" y="3258011"/>
            <a:ext cx="963714" cy="912191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35198" name="AutoShape 30"/>
          <p:cNvCxnSpPr>
            <a:cxnSpLocks noChangeShapeType="1"/>
          </p:cNvCxnSpPr>
          <p:nvPr/>
        </p:nvCxnSpPr>
        <p:spPr bwMode="auto">
          <a:xfrm>
            <a:off x="1754820" y="3265625"/>
            <a:ext cx="97200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452287" y="3429000"/>
            <a:ext cx="1246767" cy="2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" fontAlgn="base">
              <a:spcBef>
                <a:spcPct val="0"/>
              </a:spcBef>
            </a:pP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Cicatrização</a:t>
            </a:r>
          </a:p>
        </p:txBody>
      </p:sp>
      <p:cxnSp>
        <p:nvCxnSpPr>
          <p:cNvPr id="49" name="AutoShape 22"/>
          <p:cNvCxnSpPr>
            <a:cxnSpLocks noChangeShapeType="1"/>
          </p:cNvCxnSpPr>
          <p:nvPr/>
        </p:nvCxnSpPr>
        <p:spPr bwMode="auto">
          <a:xfrm rot="16200000" flipH="1">
            <a:off x="6994475" y="3497937"/>
            <a:ext cx="756000" cy="639483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228600" y="67736"/>
            <a:ext cx="86952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 patologia estuda as manifestações clínicas decorrentes das alterações estruturais e funcionais?</a:t>
            </a:r>
          </a:p>
        </p:txBody>
      </p:sp>
    </p:spTree>
    <p:extLst>
      <p:ext uri="{BB962C8B-B14F-4D97-AF65-F5344CB8AC3E}">
        <p14:creationId xmlns:p14="http://schemas.microsoft.com/office/powerpoint/2010/main" val="20895484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4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1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0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8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5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  <p:bldP spid="135173" grpId="0" animBg="1"/>
      <p:bldP spid="135174" grpId="0" animBg="1"/>
      <p:bldP spid="135175" grpId="0" animBg="1"/>
      <p:bldP spid="135176" grpId="0" animBg="1"/>
      <p:bldP spid="135177" grpId="0" animBg="1"/>
      <p:bldP spid="135178" grpId="0" animBg="1"/>
      <p:bldP spid="135179" grpId="0" animBg="1"/>
      <p:bldP spid="135180" grpId="0" animBg="1"/>
      <p:bldP spid="135185" grpId="0" animBg="1"/>
      <p:bldP spid="135188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2662238" y="6575425"/>
            <a:ext cx="3686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</a:rPr>
              <a:t>http://rabisquera.files.wordpress.com/2009/04/microscopio.jpg</a:t>
            </a:r>
          </a:p>
        </p:txBody>
      </p:sp>
      <p:pic>
        <p:nvPicPr>
          <p:cNvPr id="199691" name="Picture 11" descr="microscopio"/>
          <p:cNvPicPr preferRelativeResize="0">
            <a:picLocks noChangeArrowheads="1"/>
          </p:cNvPicPr>
          <p:nvPr/>
        </p:nvPicPr>
        <p:blipFill>
          <a:blip r:embed="rId2" cstate="print"/>
          <a:srcRect l="1492" t="761" r="2052" b="914"/>
          <a:stretch>
            <a:fillRect/>
          </a:stretch>
        </p:blipFill>
        <p:spPr bwMode="auto">
          <a:xfrm>
            <a:off x="2411413" y="692150"/>
            <a:ext cx="41052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3276600" y="260350"/>
            <a:ext cx="2460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Gary Larson (1950)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5153" y="1855694"/>
            <a:ext cx="1972235" cy="627156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pt-BR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Obrigado</a:t>
            </a:r>
            <a:endParaRPr lang="en-US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606988" y="4948475"/>
            <a:ext cx="2501152" cy="38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egsoares@fmrp.usp.br</a:t>
            </a:r>
            <a:endParaRPr lang="en-US" sz="20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0" grpId="0"/>
      <p:bldP spid="19969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2193686" y="0"/>
            <a:ext cx="4756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inflamatórias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135466" y="1857665"/>
            <a:ext cx="838201" cy="562418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Célula normal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631580" y="3200323"/>
            <a:ext cx="2804953" cy="575892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Libertação de mediadores químicos e substâncias ácidas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618048" y="1853998"/>
            <a:ext cx="900000" cy="569752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Resposta vascular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2817443" y="1858232"/>
            <a:ext cx="859149" cy="561285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vaso dilatação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938973" y="1713405"/>
            <a:ext cx="1098327" cy="861514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Aumento do volume sanguíneo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3757616" y="1151458"/>
            <a:ext cx="684000" cy="288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Rubor</a:t>
            </a: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4582302" y="1151458"/>
            <a:ext cx="684000" cy="288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Calor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5364124" y="1764209"/>
            <a:ext cx="1056784" cy="768381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600" dirty="0"/>
              <a:t>Aumento da </a:t>
            </a:r>
            <a:r>
              <a:rPr lang="pt-BR" sz="1600" dirty="0" err="1"/>
              <a:t>permeabili-dade</a:t>
            </a:r>
            <a:r>
              <a:rPr lang="pt-BR" sz="1600" dirty="0"/>
              <a:t> capilar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6742731" y="2003135"/>
            <a:ext cx="1015576" cy="288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 smtClean="0"/>
              <a:t>Exsudação</a:t>
            </a:r>
            <a:endParaRPr lang="pt-BR" dirty="0"/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8009467" y="1994897"/>
            <a:ext cx="1032933" cy="288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Tumefação</a:t>
            </a: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6747659" y="2636105"/>
            <a:ext cx="985934" cy="552712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Irritação nervosa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7934427" y="3042182"/>
            <a:ext cx="1088923" cy="561617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Limitação da função</a:t>
            </a: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5931830" y="3123790"/>
            <a:ext cx="613107" cy="252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Dor</a:t>
            </a: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1778204" y="4374223"/>
            <a:ext cx="1574595" cy="29352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Resposta celular</a:t>
            </a: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3927725" y="4376983"/>
            <a:ext cx="1184650" cy="288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Marginação</a:t>
            </a:r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5687301" y="4376983"/>
            <a:ext cx="1318762" cy="288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Pavimentação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7580988" y="4376983"/>
            <a:ext cx="1012679" cy="288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Diapedese</a:t>
            </a: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7680214" y="5414868"/>
            <a:ext cx="921920" cy="288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Migração</a:t>
            </a:r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6305314" y="5414868"/>
            <a:ext cx="904492" cy="288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Acúmulo</a:t>
            </a:r>
          </a:p>
        </p:txBody>
      </p: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126999" y="3208925"/>
            <a:ext cx="948268" cy="821207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Lesão e morte celular</a:t>
            </a:r>
          </a:p>
        </p:txBody>
      </p:sp>
      <p:cxnSp>
        <p:nvCxnSpPr>
          <p:cNvPr id="73" name="AutoShape 23"/>
          <p:cNvCxnSpPr>
            <a:cxnSpLocks noChangeShapeType="1"/>
          </p:cNvCxnSpPr>
          <p:nvPr/>
        </p:nvCxnSpPr>
        <p:spPr bwMode="auto">
          <a:xfrm>
            <a:off x="521861" y="2482214"/>
            <a:ext cx="0" cy="660574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930959" y="2507988"/>
            <a:ext cx="900000" cy="603512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Agente agressor</a:t>
            </a:r>
          </a:p>
        </p:txBody>
      </p:sp>
      <p:cxnSp>
        <p:nvCxnSpPr>
          <p:cNvPr id="75" name="AutoShape 25"/>
          <p:cNvCxnSpPr>
            <a:cxnSpLocks noChangeShapeType="1"/>
          </p:cNvCxnSpPr>
          <p:nvPr/>
        </p:nvCxnSpPr>
        <p:spPr bwMode="auto">
          <a:xfrm flipH="1">
            <a:off x="525622" y="2813297"/>
            <a:ext cx="384603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76" name="AutoShape 26"/>
          <p:cNvCxnSpPr>
            <a:cxnSpLocks noChangeShapeType="1"/>
          </p:cNvCxnSpPr>
          <p:nvPr/>
        </p:nvCxnSpPr>
        <p:spPr bwMode="auto">
          <a:xfrm flipV="1">
            <a:off x="1091305" y="3487871"/>
            <a:ext cx="504000" cy="796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77" name="AutoShape 27"/>
          <p:cNvCxnSpPr>
            <a:cxnSpLocks noChangeShapeType="1"/>
          </p:cNvCxnSpPr>
          <p:nvPr/>
        </p:nvCxnSpPr>
        <p:spPr bwMode="auto">
          <a:xfrm flipV="1">
            <a:off x="2088016" y="2509274"/>
            <a:ext cx="0" cy="57600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78" name="AutoShape 28"/>
          <p:cNvCxnSpPr>
            <a:cxnSpLocks noChangeShapeType="1"/>
          </p:cNvCxnSpPr>
          <p:nvPr/>
        </p:nvCxnSpPr>
        <p:spPr bwMode="auto">
          <a:xfrm>
            <a:off x="2088016" y="3779535"/>
            <a:ext cx="0" cy="57600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79" name="AutoShape 29"/>
          <p:cNvCxnSpPr>
            <a:cxnSpLocks noChangeShapeType="1"/>
          </p:cNvCxnSpPr>
          <p:nvPr/>
        </p:nvCxnSpPr>
        <p:spPr bwMode="auto">
          <a:xfrm>
            <a:off x="2513350" y="2138874"/>
            <a:ext cx="288000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80" name="AutoShape 30"/>
          <p:cNvCxnSpPr>
            <a:cxnSpLocks noChangeShapeType="1"/>
          </p:cNvCxnSpPr>
          <p:nvPr/>
        </p:nvCxnSpPr>
        <p:spPr bwMode="auto">
          <a:xfrm>
            <a:off x="3643637" y="2138874"/>
            <a:ext cx="288000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81" name="AutoShape 31"/>
          <p:cNvCxnSpPr>
            <a:cxnSpLocks noChangeShapeType="1"/>
          </p:cNvCxnSpPr>
          <p:nvPr/>
        </p:nvCxnSpPr>
        <p:spPr bwMode="auto">
          <a:xfrm>
            <a:off x="5033745" y="2138874"/>
            <a:ext cx="324000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82" name="AutoShape 32"/>
          <p:cNvCxnSpPr>
            <a:cxnSpLocks noChangeShapeType="1"/>
          </p:cNvCxnSpPr>
          <p:nvPr/>
        </p:nvCxnSpPr>
        <p:spPr bwMode="auto">
          <a:xfrm>
            <a:off x="6428212" y="2138874"/>
            <a:ext cx="324000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83" name="AutoShape 33"/>
          <p:cNvCxnSpPr>
            <a:cxnSpLocks noChangeShapeType="1"/>
          </p:cNvCxnSpPr>
          <p:nvPr/>
        </p:nvCxnSpPr>
        <p:spPr bwMode="auto">
          <a:xfrm>
            <a:off x="7773072" y="2138874"/>
            <a:ext cx="216000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84" name="AutoShape 34"/>
          <p:cNvCxnSpPr>
            <a:cxnSpLocks noChangeShapeType="1"/>
          </p:cNvCxnSpPr>
          <p:nvPr/>
        </p:nvCxnSpPr>
        <p:spPr bwMode="auto">
          <a:xfrm flipV="1">
            <a:off x="4699925" y="1448168"/>
            <a:ext cx="169263" cy="25200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85" name="AutoShape 35"/>
          <p:cNvCxnSpPr>
            <a:cxnSpLocks noChangeShapeType="1"/>
          </p:cNvCxnSpPr>
          <p:nvPr/>
        </p:nvCxnSpPr>
        <p:spPr bwMode="auto">
          <a:xfrm flipH="1" flipV="1">
            <a:off x="4140418" y="1448168"/>
            <a:ext cx="169263" cy="25200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86" name="AutoShape 36"/>
          <p:cNvCxnSpPr>
            <a:cxnSpLocks noChangeShapeType="1"/>
          </p:cNvCxnSpPr>
          <p:nvPr/>
        </p:nvCxnSpPr>
        <p:spPr bwMode="auto">
          <a:xfrm>
            <a:off x="7222868" y="2298791"/>
            <a:ext cx="0" cy="32400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87" name="AutoShape 37"/>
          <p:cNvCxnSpPr>
            <a:cxnSpLocks noChangeShapeType="1"/>
          </p:cNvCxnSpPr>
          <p:nvPr/>
        </p:nvCxnSpPr>
        <p:spPr bwMode="auto">
          <a:xfrm flipH="1">
            <a:off x="6401189" y="2882291"/>
            <a:ext cx="324000" cy="209314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sp>
        <p:nvSpPr>
          <p:cNvPr id="88" name="Text Box 38"/>
          <p:cNvSpPr txBox="1">
            <a:spLocks noChangeArrowheads="1"/>
          </p:cNvSpPr>
          <p:nvPr/>
        </p:nvSpPr>
        <p:spPr bwMode="auto">
          <a:xfrm>
            <a:off x="8147231" y="1438529"/>
            <a:ext cx="745696" cy="252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Tumor</a:t>
            </a:r>
          </a:p>
        </p:txBody>
      </p:sp>
      <p:cxnSp>
        <p:nvCxnSpPr>
          <p:cNvPr id="89" name="AutoShape 39"/>
          <p:cNvCxnSpPr>
            <a:cxnSpLocks noChangeShapeType="1"/>
          </p:cNvCxnSpPr>
          <p:nvPr/>
        </p:nvCxnSpPr>
        <p:spPr bwMode="auto">
          <a:xfrm flipV="1">
            <a:off x="8465068" y="1711668"/>
            <a:ext cx="0" cy="25200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90" name="AutoShape 40"/>
          <p:cNvCxnSpPr>
            <a:cxnSpLocks noChangeShapeType="1"/>
          </p:cNvCxnSpPr>
          <p:nvPr/>
        </p:nvCxnSpPr>
        <p:spPr bwMode="auto">
          <a:xfrm>
            <a:off x="8465068" y="2307630"/>
            <a:ext cx="0" cy="72000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91" name="AutoShape 41"/>
          <p:cNvCxnSpPr>
            <a:cxnSpLocks noChangeShapeType="1"/>
          </p:cNvCxnSpPr>
          <p:nvPr/>
        </p:nvCxnSpPr>
        <p:spPr bwMode="auto">
          <a:xfrm>
            <a:off x="6569997" y="3312756"/>
            <a:ext cx="1352221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92" name="AutoShape 42"/>
          <p:cNvCxnSpPr>
            <a:cxnSpLocks noChangeShapeType="1"/>
          </p:cNvCxnSpPr>
          <p:nvPr/>
        </p:nvCxnSpPr>
        <p:spPr bwMode="auto">
          <a:xfrm>
            <a:off x="3371168" y="4520983"/>
            <a:ext cx="540000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93" name="AutoShape 43"/>
          <p:cNvCxnSpPr>
            <a:cxnSpLocks noChangeShapeType="1"/>
          </p:cNvCxnSpPr>
          <p:nvPr/>
        </p:nvCxnSpPr>
        <p:spPr bwMode="auto">
          <a:xfrm>
            <a:off x="5135121" y="4520983"/>
            <a:ext cx="540000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94" name="AutoShape 45"/>
          <p:cNvCxnSpPr>
            <a:cxnSpLocks noChangeShapeType="1"/>
          </p:cNvCxnSpPr>
          <p:nvPr/>
        </p:nvCxnSpPr>
        <p:spPr bwMode="auto">
          <a:xfrm>
            <a:off x="7028809" y="4520983"/>
            <a:ext cx="540000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95" name="AutoShape 46"/>
          <p:cNvCxnSpPr>
            <a:cxnSpLocks noChangeShapeType="1"/>
          </p:cNvCxnSpPr>
          <p:nvPr/>
        </p:nvCxnSpPr>
        <p:spPr bwMode="auto">
          <a:xfrm flipH="1">
            <a:off x="7224057" y="5558868"/>
            <a:ext cx="432000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sp>
        <p:nvSpPr>
          <p:cNvPr id="96" name="Text Box 47"/>
          <p:cNvSpPr txBox="1">
            <a:spLocks noChangeArrowheads="1"/>
          </p:cNvSpPr>
          <p:nvPr/>
        </p:nvSpPr>
        <p:spPr bwMode="auto">
          <a:xfrm>
            <a:off x="4720674" y="5414868"/>
            <a:ext cx="1114232" cy="288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Fagocitose</a:t>
            </a:r>
          </a:p>
        </p:txBody>
      </p:sp>
      <p:sp>
        <p:nvSpPr>
          <p:cNvPr id="97" name="Text Box 48"/>
          <p:cNvSpPr txBox="1">
            <a:spLocks noChangeArrowheads="1"/>
          </p:cNvSpPr>
          <p:nvPr/>
        </p:nvSpPr>
        <p:spPr bwMode="auto">
          <a:xfrm>
            <a:off x="2311399" y="5414868"/>
            <a:ext cx="1938867" cy="288000"/>
          </a:xfrm>
          <a:prstGeom prst="rect">
            <a:avLst/>
          </a:prstGeom>
          <a:ln>
            <a:solidFill>
              <a:srgbClr val="99CCFF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Digestão enzimática</a:t>
            </a:r>
          </a:p>
        </p:txBody>
      </p:sp>
      <p:cxnSp>
        <p:nvCxnSpPr>
          <p:cNvPr id="98" name="AutoShape 49"/>
          <p:cNvCxnSpPr>
            <a:cxnSpLocks noChangeShapeType="1"/>
          </p:cNvCxnSpPr>
          <p:nvPr/>
        </p:nvCxnSpPr>
        <p:spPr bwMode="auto">
          <a:xfrm>
            <a:off x="8099081" y="4693434"/>
            <a:ext cx="0" cy="72000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99" name="AutoShape 50"/>
          <p:cNvCxnSpPr>
            <a:cxnSpLocks noChangeShapeType="1"/>
          </p:cNvCxnSpPr>
          <p:nvPr/>
        </p:nvCxnSpPr>
        <p:spPr bwMode="auto">
          <a:xfrm flipH="1">
            <a:off x="4264517" y="5558868"/>
            <a:ext cx="432000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  <p:cxnSp>
        <p:nvCxnSpPr>
          <p:cNvPr id="100" name="AutoShape 46"/>
          <p:cNvCxnSpPr>
            <a:cxnSpLocks noChangeShapeType="1"/>
          </p:cNvCxnSpPr>
          <p:nvPr/>
        </p:nvCxnSpPr>
        <p:spPr bwMode="auto">
          <a:xfrm flipH="1">
            <a:off x="5847554" y="5558868"/>
            <a:ext cx="432000" cy="0"/>
          </a:xfrm>
          <a:prstGeom prst="straightConnector1">
            <a:avLst/>
          </a:prstGeom>
          <a:noFill/>
          <a:ln w="19050">
            <a:solidFill>
              <a:srgbClr val="99CCFF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88" grpId="0" animBg="1"/>
      <p:bldP spid="96" grpId="0" animBg="1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2193686" y="0"/>
            <a:ext cx="4756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inflamatórias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3754078" y="6283716"/>
            <a:ext cx="44422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http://samiracosta.blogspot.com/2010/09/caracteristicas-gerais-da-inflamacao.html</a:t>
            </a:r>
            <a:endParaRPr lang="pt-B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" descr="Resultado de imagem para inflam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47" y="988484"/>
            <a:ext cx="7036506" cy="52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119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975720" y="4518652"/>
            <a:ext cx="1086398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Evolução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652815" y="6203796"/>
            <a:ext cx="1721798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Morte somática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4652815" y="5530085"/>
            <a:ext cx="1475856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Cronificação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332665" y="4856377"/>
            <a:ext cx="1800000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Cura incompleta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2332665" y="4182667"/>
            <a:ext cx="1764000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Cura completa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4652815" y="4223684"/>
            <a:ext cx="1332000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Resolução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4652814" y="4840875"/>
            <a:ext cx="1332000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Reparação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6227222" y="4638396"/>
            <a:ext cx="1440000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Regeneração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227221" y="4989720"/>
            <a:ext cx="1440000" cy="3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Cicatrização</a:t>
            </a:r>
          </a:p>
        </p:txBody>
      </p:sp>
      <p:cxnSp>
        <p:nvCxnSpPr>
          <p:cNvPr id="115724" name="AutoShape 12"/>
          <p:cNvCxnSpPr>
            <a:cxnSpLocks noChangeShapeType="1"/>
          </p:cNvCxnSpPr>
          <p:nvPr/>
        </p:nvCxnSpPr>
        <p:spPr bwMode="auto">
          <a:xfrm>
            <a:off x="4119974" y="4390405"/>
            <a:ext cx="464737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15725" name="AutoShape 13"/>
          <p:cNvCxnSpPr>
            <a:cxnSpLocks noChangeShapeType="1"/>
          </p:cNvCxnSpPr>
          <p:nvPr/>
        </p:nvCxnSpPr>
        <p:spPr bwMode="auto">
          <a:xfrm>
            <a:off x="4146606" y="5034109"/>
            <a:ext cx="464737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115726" name="AutoShape 14"/>
          <p:cNvSpPr>
            <a:spLocks/>
          </p:cNvSpPr>
          <p:nvPr/>
        </p:nvSpPr>
        <p:spPr bwMode="auto">
          <a:xfrm>
            <a:off x="6060744" y="4620639"/>
            <a:ext cx="149357" cy="720000"/>
          </a:xfrm>
          <a:prstGeom prst="leftBrace">
            <a:avLst>
              <a:gd name="adj1" fmla="val 42539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15727" name="AutoShape 15"/>
          <p:cNvSpPr>
            <a:spLocks/>
          </p:cNvSpPr>
          <p:nvPr/>
        </p:nvSpPr>
        <p:spPr bwMode="auto">
          <a:xfrm>
            <a:off x="2115386" y="4078220"/>
            <a:ext cx="201686" cy="1275015"/>
          </a:xfrm>
          <a:prstGeom prst="leftBrace">
            <a:avLst>
              <a:gd name="adj1" fmla="val 87269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>
              <a:solidFill>
                <a:schemeClr val="bg1"/>
              </a:solidFill>
            </a:endParaRPr>
          </a:p>
        </p:txBody>
      </p:sp>
      <p:cxnSp>
        <p:nvCxnSpPr>
          <p:cNvPr id="115729" name="AutoShape 17"/>
          <p:cNvCxnSpPr>
            <a:cxnSpLocks noChangeShapeType="1"/>
          </p:cNvCxnSpPr>
          <p:nvPr/>
        </p:nvCxnSpPr>
        <p:spPr bwMode="auto">
          <a:xfrm>
            <a:off x="5306450" y="5914037"/>
            <a:ext cx="0" cy="28800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15730" name="AutoShape 18"/>
          <p:cNvCxnSpPr>
            <a:cxnSpLocks noChangeShapeType="1"/>
          </p:cNvCxnSpPr>
          <p:nvPr/>
        </p:nvCxnSpPr>
        <p:spPr bwMode="auto">
          <a:xfrm flipH="1" flipV="1">
            <a:off x="5306450" y="4595099"/>
            <a:ext cx="0" cy="25200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193686" y="0"/>
            <a:ext cx="4756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inflamatórias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931332" y="1864228"/>
            <a:ext cx="1086398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Evolução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261643" y="2892427"/>
            <a:ext cx="1721798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Morte somática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261643" y="2218716"/>
            <a:ext cx="1475856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Cronificação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261643" y="1545006"/>
            <a:ext cx="1800000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Cura incompleta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261643" y="871296"/>
            <a:ext cx="1764000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Cura completa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4568439" y="885679"/>
            <a:ext cx="1184294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Resolução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4568439" y="1502870"/>
            <a:ext cx="1303677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Reparação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156200" y="1327025"/>
            <a:ext cx="1456076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Regeneração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6156199" y="1678349"/>
            <a:ext cx="1456077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Cicatrização</a:t>
            </a:r>
          </a:p>
        </p:txBody>
      </p:sp>
      <p:cxnSp>
        <p:nvCxnSpPr>
          <p:cNvPr id="40" name="AutoShape 12"/>
          <p:cNvCxnSpPr>
            <a:cxnSpLocks noChangeShapeType="1"/>
          </p:cNvCxnSpPr>
          <p:nvPr/>
        </p:nvCxnSpPr>
        <p:spPr bwMode="auto">
          <a:xfrm>
            <a:off x="4048952" y="1079034"/>
            <a:ext cx="464737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>
            <a:off x="4075584" y="1722738"/>
            <a:ext cx="464737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42" name="AutoShape 14"/>
          <p:cNvSpPr>
            <a:spLocks/>
          </p:cNvSpPr>
          <p:nvPr/>
        </p:nvSpPr>
        <p:spPr bwMode="auto">
          <a:xfrm>
            <a:off x="6026298" y="1290448"/>
            <a:ext cx="149357" cy="792000"/>
          </a:xfrm>
          <a:prstGeom prst="leftBrace">
            <a:avLst>
              <a:gd name="adj1" fmla="val 42539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43" name="AutoShape 15"/>
          <p:cNvSpPr>
            <a:spLocks/>
          </p:cNvSpPr>
          <p:nvPr/>
        </p:nvSpPr>
        <p:spPr bwMode="auto">
          <a:xfrm>
            <a:off x="2044364" y="766849"/>
            <a:ext cx="217280" cy="2556934"/>
          </a:xfrm>
          <a:prstGeom prst="leftBrace">
            <a:avLst>
              <a:gd name="adj1" fmla="val 87269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>
              <a:solidFill>
                <a:schemeClr val="bg1"/>
              </a:solidFill>
            </a:endParaRPr>
          </a:p>
        </p:txBody>
      </p:sp>
      <p:cxnSp>
        <p:nvCxnSpPr>
          <p:cNvPr id="44" name="AutoShape 17"/>
          <p:cNvCxnSpPr>
            <a:cxnSpLocks noChangeShapeType="1"/>
          </p:cNvCxnSpPr>
          <p:nvPr/>
        </p:nvCxnSpPr>
        <p:spPr bwMode="auto">
          <a:xfrm>
            <a:off x="2993808" y="2602668"/>
            <a:ext cx="0" cy="28800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45" name="AutoShape 18"/>
          <p:cNvCxnSpPr>
            <a:cxnSpLocks noChangeShapeType="1"/>
          </p:cNvCxnSpPr>
          <p:nvPr/>
        </p:nvCxnSpPr>
        <p:spPr bwMode="auto">
          <a:xfrm flipH="1" flipV="1">
            <a:off x="5160884" y="1257094"/>
            <a:ext cx="0" cy="25200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46" name="Conector angulado 45"/>
          <p:cNvCxnSpPr/>
          <p:nvPr/>
        </p:nvCxnSpPr>
        <p:spPr>
          <a:xfrm flipV="1">
            <a:off x="3746377" y="1882066"/>
            <a:ext cx="1455938" cy="541537"/>
          </a:xfrm>
          <a:prstGeom prst="bentConnector3">
            <a:avLst>
              <a:gd name="adj1" fmla="val 100000"/>
            </a:avLst>
          </a:prstGeom>
          <a:noFill/>
          <a:ln w="19050">
            <a:solidFill>
              <a:srgbClr val="00B0F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7" name="AutoShape 17"/>
          <p:cNvCxnSpPr>
            <a:cxnSpLocks noChangeShapeType="1"/>
          </p:cNvCxnSpPr>
          <p:nvPr/>
        </p:nvCxnSpPr>
        <p:spPr bwMode="auto">
          <a:xfrm>
            <a:off x="5306450" y="5230456"/>
            <a:ext cx="0" cy="28800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459950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  <p:bldP spid="115716" grpId="0" animBg="1"/>
      <p:bldP spid="115717" grpId="0" animBg="1"/>
      <p:bldP spid="115718" grpId="0" animBg="1"/>
      <p:bldP spid="115719" grpId="0" animBg="1"/>
      <p:bldP spid="115720" grpId="0" animBg="1"/>
      <p:bldP spid="115721" grpId="0" animBg="1"/>
      <p:bldP spid="115722" grpId="0" animBg="1"/>
      <p:bldP spid="115723" grpId="0" animBg="1"/>
      <p:bldP spid="115726" grpId="0" animBg="1"/>
      <p:bldP spid="1157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/>
          </p:cNvSpPr>
          <p:nvPr/>
        </p:nvSpPr>
        <p:spPr bwMode="auto">
          <a:xfrm>
            <a:off x="5114875" y="1491934"/>
            <a:ext cx="180000" cy="1152000"/>
          </a:xfrm>
          <a:prstGeom prst="leftBrace">
            <a:avLst>
              <a:gd name="adj1" fmla="val 55249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5295458" y="4308604"/>
            <a:ext cx="2495890" cy="22300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Exudativa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Flegmonosa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Gangrenosa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Abscedida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Pseudomembranosa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Ulcerada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295457" y="1512309"/>
            <a:ext cx="2495891" cy="108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Aguda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Crônica inespecífica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Crônica granulomatosa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295458" y="2730457"/>
            <a:ext cx="1788094" cy="144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Serosa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Fibrinosa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Purulenta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Hemorrágica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663069" y="1905806"/>
            <a:ext cx="2376000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Tipos  celulares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2663068" y="3264832"/>
            <a:ext cx="2376000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Tipos  de  exsudatos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2663069" y="5214805"/>
            <a:ext cx="2376000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Padrões morfológicos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812544" y="3569040"/>
            <a:ext cx="1472002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Classificação</a:t>
            </a:r>
          </a:p>
        </p:txBody>
      </p:sp>
      <p:sp>
        <p:nvSpPr>
          <p:cNvPr id="116747" name="AutoShape 11"/>
          <p:cNvSpPr>
            <a:spLocks/>
          </p:cNvSpPr>
          <p:nvPr/>
        </p:nvSpPr>
        <p:spPr bwMode="auto">
          <a:xfrm>
            <a:off x="2438401" y="1755648"/>
            <a:ext cx="180000" cy="3986784"/>
          </a:xfrm>
          <a:prstGeom prst="leftBrace">
            <a:avLst>
              <a:gd name="adj1" fmla="val 47444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16748" name="AutoShape 12"/>
          <p:cNvSpPr>
            <a:spLocks/>
          </p:cNvSpPr>
          <p:nvPr/>
        </p:nvSpPr>
        <p:spPr bwMode="auto">
          <a:xfrm>
            <a:off x="5092775" y="2697278"/>
            <a:ext cx="180000" cy="1512000"/>
          </a:xfrm>
          <a:prstGeom prst="leftBrace">
            <a:avLst>
              <a:gd name="adj1" fmla="val 56294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16749" name="AutoShape 13"/>
          <p:cNvSpPr>
            <a:spLocks/>
          </p:cNvSpPr>
          <p:nvPr/>
        </p:nvSpPr>
        <p:spPr bwMode="auto">
          <a:xfrm>
            <a:off x="5116256" y="4271045"/>
            <a:ext cx="180000" cy="2304000"/>
          </a:xfrm>
          <a:prstGeom prst="leftBrace">
            <a:avLst>
              <a:gd name="adj1" fmla="val 59414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193686" y="0"/>
            <a:ext cx="4756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inflamatórias</a:t>
            </a:r>
          </a:p>
        </p:txBody>
      </p:sp>
    </p:spTree>
    <p:extLst>
      <p:ext uri="{BB962C8B-B14F-4D97-AF65-F5344CB8AC3E}">
        <p14:creationId xmlns:p14="http://schemas.microsoft.com/office/powerpoint/2010/main" val="34300513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67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67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167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16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build="p" animBg="1"/>
      <p:bldP spid="116741" grpId="0" build="p" animBg="1"/>
      <p:bldP spid="116742" grpId="0" build="p" animBg="1"/>
      <p:bldP spid="116743" grpId="0" animBg="1"/>
      <p:bldP spid="116744" grpId="0" animBg="1"/>
      <p:bldP spid="116745" grpId="0" animBg="1"/>
      <p:bldP spid="116746" grpId="0" animBg="1"/>
      <p:bldP spid="116747" grpId="0" animBg="1"/>
      <p:bldP spid="116748" grpId="0" animBg="1"/>
      <p:bldP spid="1167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anatpat.unicamp.br/DSC05846+++.jpg"/>
          <p:cNvPicPr>
            <a:picLocks noChangeAspect="1" noChangeArrowheads="1"/>
          </p:cNvPicPr>
          <p:nvPr/>
        </p:nvPicPr>
        <p:blipFill>
          <a:blip r:embed="rId2" cstate="print"/>
          <a:srcRect l="7070" t="7165" r="12121" b="21912"/>
          <a:stretch>
            <a:fillRect/>
          </a:stretch>
        </p:blipFill>
        <p:spPr bwMode="auto">
          <a:xfrm>
            <a:off x="295824" y="797858"/>
            <a:ext cx="4150670" cy="241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" name="Picture 4" descr="http://anatpat.unicamp.br/DSC05841++.jpg"/>
          <p:cNvPicPr>
            <a:picLocks noChangeAspect="1" noChangeArrowheads="1"/>
          </p:cNvPicPr>
          <p:nvPr/>
        </p:nvPicPr>
        <p:blipFill>
          <a:blip r:embed="rId3" cstate="print"/>
          <a:srcRect l="8070" t="18235" r="4938" b="21397"/>
          <a:stretch>
            <a:fillRect/>
          </a:stretch>
        </p:blipFill>
        <p:spPr bwMode="auto">
          <a:xfrm>
            <a:off x="4637553" y="791696"/>
            <a:ext cx="4264400" cy="241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Retângulo 10"/>
          <p:cNvSpPr/>
          <p:nvPr/>
        </p:nvSpPr>
        <p:spPr>
          <a:xfrm>
            <a:off x="6650302" y="6611779"/>
            <a:ext cx="23054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http://anatpat.unicamp.br/pecasinfl2.html</a:t>
            </a:r>
            <a:endParaRPr lang="pt-BR" sz="1000" dirty="0">
              <a:solidFill>
                <a:schemeClr val="bg1"/>
              </a:solidFill>
            </a:endParaRPr>
          </a:p>
        </p:txBody>
      </p:sp>
      <p:pic>
        <p:nvPicPr>
          <p:cNvPr id="12" name="Picture 17" descr="http://anatpat.unicamp.br/DSCN0593+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63353" y="3875904"/>
            <a:ext cx="3216001" cy="241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" name="Picture 18" descr="http://anatpat.unicamp.br/DSCN0590++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9044" t="15753"/>
          <a:stretch>
            <a:fillRect/>
          </a:stretch>
        </p:blipFill>
        <p:spPr bwMode="auto">
          <a:xfrm>
            <a:off x="824192" y="3875904"/>
            <a:ext cx="3472111" cy="241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26951" y="0"/>
            <a:ext cx="3690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 inflamatórias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338281" y="6477000"/>
            <a:ext cx="11993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www.slideshare.net</a:t>
            </a:r>
            <a:endParaRPr lang="pt-BR" sz="1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image.slidesharecdn.com/ap50-10-291pathologyoflung1-130722083722-phpapp02/95/ap-50-1029-1-pathology-of-lung-1-62-638.jpg?cb=1374482453"/>
          <p:cNvPicPr>
            <a:picLocks noChangeAspect="1" noChangeArrowheads="1"/>
          </p:cNvPicPr>
          <p:nvPr/>
        </p:nvPicPr>
        <p:blipFill>
          <a:blip r:embed="rId2" cstate="print"/>
          <a:srcRect l="54825" r="3132" b="18488"/>
          <a:stretch>
            <a:fillRect/>
          </a:stretch>
        </p:blipFill>
        <p:spPr bwMode="auto">
          <a:xfrm>
            <a:off x="1255057" y="3304910"/>
            <a:ext cx="2196000" cy="31964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0" name="Picture 6" descr="http://s3.amazonaws.com/magoo/ABAAAfI_MAI-1.jpg"/>
          <p:cNvPicPr>
            <a:picLocks noChangeAspect="1" noChangeArrowheads="1"/>
          </p:cNvPicPr>
          <p:nvPr/>
        </p:nvPicPr>
        <p:blipFill>
          <a:blip r:embed="rId3" cstate="print"/>
          <a:srcRect r="40342"/>
          <a:stretch>
            <a:fillRect/>
          </a:stretch>
        </p:blipFill>
        <p:spPr bwMode="auto">
          <a:xfrm>
            <a:off x="1228163" y="784610"/>
            <a:ext cx="2196000" cy="2238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5" name="Retângulo 14"/>
          <p:cNvSpPr/>
          <p:nvPr/>
        </p:nvSpPr>
        <p:spPr>
          <a:xfrm>
            <a:off x="2311382" y="2971800"/>
            <a:ext cx="1132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www.ebah.com.br</a:t>
            </a:r>
            <a:endParaRPr lang="pt-BR" sz="1000" dirty="0">
              <a:solidFill>
                <a:schemeClr val="bg1"/>
              </a:solidFill>
            </a:endParaRPr>
          </a:p>
        </p:txBody>
      </p:sp>
      <p:pic>
        <p:nvPicPr>
          <p:cNvPr id="17" name="Picture 4" descr="http://www.visualphotos.com/photo/1x8803293/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b="4948"/>
          <a:stretch>
            <a:fillRect/>
          </a:stretch>
        </p:blipFill>
        <p:spPr bwMode="auto">
          <a:xfrm rot="16200000">
            <a:off x="5222801" y="4261021"/>
            <a:ext cx="2716600" cy="18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" name="Retângulo 6"/>
          <p:cNvSpPr>
            <a:spLocks noChangeArrowheads="1"/>
          </p:cNvSpPr>
          <p:nvPr/>
        </p:nvSpPr>
        <p:spPr bwMode="auto">
          <a:xfrm>
            <a:off x="5576047" y="6481948"/>
            <a:ext cx="1945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http://www.visualphotos.com/image/1x8803293/lobar_pneumonia</a:t>
            </a:r>
          </a:p>
        </p:txBody>
      </p:sp>
      <p:pic>
        <p:nvPicPr>
          <p:cNvPr id="19" name="Picture 6" descr="1338071.jpg (62253 bytes)"/>
          <p:cNvPicPr>
            <a:picLocks noChangeAspect="1" noChangeArrowheads="1"/>
          </p:cNvPicPr>
          <p:nvPr/>
        </p:nvPicPr>
        <p:blipFill>
          <a:blip r:embed="rId5" cstate="print"/>
          <a:srcRect l="25171" r="24633"/>
          <a:stretch>
            <a:fillRect/>
          </a:stretch>
        </p:blipFill>
        <p:spPr bwMode="auto">
          <a:xfrm>
            <a:off x="5620870" y="571499"/>
            <a:ext cx="1800000" cy="268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0" name="Retângulo 8"/>
          <p:cNvSpPr>
            <a:spLocks noChangeArrowheads="1"/>
          </p:cNvSpPr>
          <p:nvPr/>
        </p:nvSpPr>
        <p:spPr bwMode="auto">
          <a:xfrm>
            <a:off x="5534025" y="3228945"/>
            <a:ext cx="1933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http://web.med.unsw.edu.au/pathmus/m1338071.htm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26951" y="0"/>
            <a:ext cx="3690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 inflamatórias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423212" y="6495237"/>
            <a:ext cx="23118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http://anatpat.unicamp.br/lamresp14.html</a:t>
            </a:r>
            <a:endParaRPr lang="pt-BR" sz="1000" dirty="0">
              <a:solidFill>
                <a:schemeClr val="bg1"/>
              </a:solidFill>
            </a:endParaRPr>
          </a:p>
        </p:txBody>
      </p:sp>
      <p:pic>
        <p:nvPicPr>
          <p:cNvPr id="61442" name="Picture 2" descr="http://anatpat.unicamp.br/DSCN7145+.JPG"/>
          <p:cNvPicPr preferRelativeResize="0">
            <a:picLocks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83545" y="909000"/>
            <a:ext cx="3564000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2" name="CaixaDeTexto 21"/>
          <p:cNvSpPr txBox="1"/>
          <p:nvPr/>
        </p:nvSpPr>
        <p:spPr>
          <a:xfrm>
            <a:off x="6219823" y="6179484"/>
            <a:ext cx="1642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 </a:t>
            </a:r>
            <a:r>
              <a:rPr lang="pt-BR" sz="1200" i="1" dirty="0" err="1" smtClean="0">
                <a:solidFill>
                  <a:schemeClr val="bg1"/>
                </a:solidFill>
              </a:rPr>
              <a:t>Pneumocystis</a:t>
            </a:r>
            <a:r>
              <a:rPr lang="pt-BR" sz="1200" i="1" dirty="0" smtClean="0">
                <a:solidFill>
                  <a:schemeClr val="bg1"/>
                </a:solidFill>
              </a:rPr>
              <a:t> </a:t>
            </a:r>
            <a:r>
              <a:rPr lang="pt-BR" sz="1200" i="1" dirty="0" err="1" smtClean="0">
                <a:solidFill>
                  <a:schemeClr val="bg1"/>
                </a:solidFill>
              </a:rPr>
              <a:t>carinii</a:t>
            </a:r>
            <a:r>
              <a:rPr lang="pt-BR" sz="1200" i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" name="Picture 2" descr="http://anatpat.unicamp.br/Dscn7159++.jpg"/>
          <p:cNvPicPr preferRelativeResize="0">
            <a:picLocks noChangeArrowheads="1"/>
          </p:cNvPicPr>
          <p:nvPr/>
        </p:nvPicPr>
        <p:blipFill>
          <a:blip r:embed="rId3" cstate="print">
            <a:lum bright="-10000" contrast="20000"/>
          </a:blip>
          <a:srcRect l="14389" t="5817" r="2398" b="16017"/>
          <a:stretch>
            <a:fillRect/>
          </a:stretch>
        </p:blipFill>
        <p:spPr bwMode="auto">
          <a:xfrm>
            <a:off x="663388" y="3798477"/>
            <a:ext cx="3564000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6" name="Picture 6" descr="http://anatpat.unicamp.br/Pneumocystisa600.jpg"/>
          <p:cNvPicPr preferRelativeResize="0">
            <a:picLocks noChangeArrowheads="1"/>
          </p:cNvPicPr>
          <p:nvPr/>
        </p:nvPicPr>
        <p:blipFill>
          <a:blip r:embed="rId4" cstate="print">
            <a:lum bright="-10000" contrast="20000"/>
          </a:blip>
          <a:srcRect l="5900" r="1788"/>
          <a:stretch>
            <a:fillRect/>
          </a:stretch>
        </p:blipFill>
        <p:spPr bwMode="auto">
          <a:xfrm>
            <a:off x="5154705" y="3685054"/>
            <a:ext cx="3564000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8434" name="Picture 2" descr="https://upload.wikimedia.org/wikipedia/commons/e/e1/IPF_amiodarone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66036" y="909000"/>
            <a:ext cx="3038330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7" name="Retângulo 16"/>
          <p:cNvSpPr/>
          <p:nvPr/>
        </p:nvSpPr>
        <p:spPr>
          <a:xfrm>
            <a:off x="2862503" y="3429000"/>
            <a:ext cx="10486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err="1" smtClean="0">
                <a:solidFill>
                  <a:schemeClr val="bg1"/>
                </a:solidFill>
              </a:rPr>
              <a:t>en</a:t>
            </a:r>
            <a:r>
              <a:rPr lang="pt-BR" sz="1000" dirty="0" smtClean="0">
                <a:solidFill>
                  <a:schemeClr val="bg1"/>
                </a:solidFill>
              </a:rPr>
              <a:t>.wikipedia.org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26951" y="0"/>
            <a:ext cx="3690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 inflamatórias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3"/>
          <p:cNvSpPr>
            <a:spLocks noChangeArrowheads="1"/>
          </p:cNvSpPr>
          <p:nvPr/>
        </p:nvSpPr>
        <p:spPr bwMode="auto">
          <a:xfrm>
            <a:off x="995082" y="3429000"/>
            <a:ext cx="3055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http://nutricionistasjc.wordpress.com/2012/07/05/orientacoes-nutricionais-na-gastrite/</a:t>
            </a:r>
            <a:endParaRPr lang="pt-BR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4" name="Picture 6" descr="http://nutricionistasjc.files.wordpress.com/2012/07/grande-h_pyl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280" y="729000"/>
            <a:ext cx="3088234" cy="27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22" name="Picture 2" descr="http://www.saudefamilia.com/wp-content/uploads/2012/04/gastrite-cronica-300x225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24264" y="708770"/>
            <a:ext cx="3216000" cy="241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Retângulo 13"/>
          <p:cNvSpPr>
            <a:spLocks noChangeArrowheads="1"/>
          </p:cNvSpPr>
          <p:nvPr/>
        </p:nvSpPr>
        <p:spPr bwMode="auto">
          <a:xfrm>
            <a:off x="5503141" y="3067050"/>
            <a:ext cx="28385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http://www.saudefamilia.com/gastrite-cronica/</a:t>
            </a:r>
            <a:endParaRPr lang="pt-BR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chirurgianapoletana.it/images/stories/ulcera%20pepti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3463" y="3429000"/>
            <a:ext cx="3940043" cy="2962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7292787" y="6392395"/>
            <a:ext cx="14215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chirurgianapoletana</a:t>
            </a:r>
            <a:r>
              <a:rPr lang="pt-B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.it</a:t>
            </a:r>
            <a:endParaRPr lang="pt-BR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ângulo 13"/>
          <p:cNvSpPr>
            <a:spLocks noChangeArrowheads="1"/>
          </p:cNvSpPr>
          <p:nvPr/>
        </p:nvSpPr>
        <p:spPr bwMode="auto">
          <a:xfrm>
            <a:off x="1999128" y="6424302"/>
            <a:ext cx="21476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http://anatpat.unicamp.br/lamtgi1.html</a:t>
            </a:r>
            <a:endParaRPr lang="pt-BR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6" descr="http://anatpat.unicamp.br/Dscn3737++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942414" y="3988500"/>
            <a:ext cx="3216000" cy="241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726951" y="0"/>
            <a:ext cx="3690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Alterações  inflamatórias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5102</TotalTime>
  <Words>292</Words>
  <Application>Microsoft Office PowerPoint</Application>
  <PresentationFormat>Apresentação na tela (4:3)</PresentationFormat>
  <Paragraphs>137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Tema do Office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EGS</dc:creator>
  <cp:lastModifiedBy>Samsung</cp:lastModifiedBy>
  <cp:revision>468</cp:revision>
  <dcterms:created xsi:type="dcterms:W3CDTF">2012-08-01T15:59:38Z</dcterms:created>
  <dcterms:modified xsi:type="dcterms:W3CDTF">2019-08-08T23:48:36Z</dcterms:modified>
</cp:coreProperties>
</file>