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0" autoAdjust="0"/>
    <p:restoredTop sz="94694"/>
  </p:normalViewPr>
  <p:slideViewPr>
    <p:cSldViewPr snapToGrid="0">
      <p:cViewPr varScale="1">
        <p:scale>
          <a:sx n="47" d="100"/>
          <a:sy n="47" d="100"/>
        </p:scale>
        <p:origin x="104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D5D0A9-4C8F-AADB-E27B-C7EA0B9835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92771D2-ED5E-D894-D297-8736855102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39A4E1A-DC63-FFF5-079D-0CB5B3D93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685B-00CE-C542-8086-1AB9BC1AC426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561A5B6-B8D0-C2E0-84BD-234EFD026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69778AC-4E9E-4CA5-130E-19B4A7393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970A-454C-8B46-86E0-A77B550F16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7959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FEC98E-CE7B-F45D-CCE3-81ED47296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526FBF3-577B-00C0-C17F-1AC87E0211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E7E7E0D-D00D-029B-8F38-B44721AB9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685B-00CE-C542-8086-1AB9BC1AC426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FC3E4CC-9883-7E6C-F15C-3C9457168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F309673-A5C9-B05A-857D-EB7CF607F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970A-454C-8B46-86E0-A77B550F16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5976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2B6A003-4D5A-7596-C35B-694121D525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6B943A0-80D6-B7EC-BAEE-E10A5E005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9E0B87D-8443-67DA-4208-167DD0588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685B-00CE-C542-8086-1AB9BC1AC426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462F971-47FD-AF16-3BB4-8ACA7BD2F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00F318F-91DF-14B3-CE85-DA2F6433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970A-454C-8B46-86E0-A77B550F16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4593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7B4014-90FA-6D33-782F-821445358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4D1ACB-A4CE-450D-8A86-751864323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364C4CE-6460-A951-5669-83D6151C1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685B-00CE-C542-8086-1AB9BC1AC426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2463080-DF0E-1D6D-4526-E2DF89E34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8073ED4-D0A2-6D09-425C-14BB85625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970A-454C-8B46-86E0-A77B550F16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1532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9BF57E-04EF-3152-3468-E729353D9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50FFEBD-8A72-7C04-BB75-C6173946B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DF20619-E629-B653-200C-D50C38383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685B-00CE-C542-8086-1AB9BC1AC426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7F96E13-A810-7DC6-CC98-92683F5F4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37B1EB7-89D3-62F2-F588-7E23FDF62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970A-454C-8B46-86E0-A77B550F16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2980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CA250D-64B0-D5A2-4339-4EFC5F668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9250FD-2A78-08A3-9558-F741D1AAE1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4C9C447-64F7-8A51-C6D9-B66D83BBF1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DA23D2F-A750-7BD4-FD2E-886201288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685B-00CE-C542-8086-1AB9BC1AC426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6BE1360-5497-97ED-B6F6-3AFF696A3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DA4E2BF-F676-70DC-2051-08DB5ACBC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970A-454C-8B46-86E0-A77B550F16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0084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95E432-193F-3102-7756-B012E077F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9872C3B-E88F-0CA3-5D46-9391D1DB4E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8EC76E4-2C82-9AD8-80A3-8A3E64E137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877E0EF-29A2-1335-7702-F8D940C1D6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80346B3-055B-0ABC-965D-E07221000B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1DBD46E-2311-F7EB-3782-D750860FC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685B-00CE-C542-8086-1AB9BC1AC426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5405400-21DB-62EC-121F-D3115B20F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5921597-C6F6-ECE6-DB34-56FAEE4C5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970A-454C-8B46-86E0-A77B550F16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926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E60DA7-0AB3-7D1A-4907-357675827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E4D7AB6-525E-E2C3-00E2-B1A5FCDE2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685B-00CE-C542-8086-1AB9BC1AC426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926EF0A-EED2-834F-D10A-DD5274BA4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8C9EC85-0CB4-99AE-15AF-4E3B70C6C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970A-454C-8B46-86E0-A77B550F16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0625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DA41890-F156-AAAB-3E16-A29EC8D38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685B-00CE-C542-8086-1AB9BC1AC426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6860ABF-4848-36EA-C264-4006BE45F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15D112A-7D3E-3F40-5C62-97F03DD7D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970A-454C-8B46-86E0-A77B550F16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0937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5D85E2-8EA4-DD84-E006-49F26AD86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6E5646-10D3-BC42-8542-DF26D5202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713CC52-48AA-3E4D-F9B4-53E0035B83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BFAAABA-E1E5-A355-525E-A5C79C789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685B-00CE-C542-8086-1AB9BC1AC426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25A4352-1E01-AA1E-8B51-808FF661A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6E2F1CE-F3E5-AD84-05E0-D2152B68D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970A-454C-8B46-86E0-A77B550F16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8649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185BF6-6158-6E34-D6F6-D604998EF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25D8BF7-156D-121F-B22D-1335695ED7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7C0A5DF-BF4B-AA12-7FA7-BED16B871B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376E750-8334-2556-1025-6B6E0217F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E685B-00CE-C542-8086-1AB9BC1AC426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B82978D-485E-D3C0-4C25-48631D09E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99FC71B-1EDD-87BA-E0C4-F1D389509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3970A-454C-8B46-86E0-A77B550F16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591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585B5C3-461D-4F72-CB25-94C9718BD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DFB9AB6-B49F-5E10-1074-F281E08F6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E9B34FF-0C81-3D5D-F1D7-5076EE5382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E685B-00CE-C542-8086-1AB9BC1AC426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25F87A5-76BD-A567-C189-AE04FCB06E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B1520E6-B992-CD05-AFF4-6B69CD8452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3970A-454C-8B46-86E0-A77B550F16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0795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E0D9D0-C63B-7045-84A4-59E14B9428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ANÁLISE DE SISTEMAS DE ORDEM SUPERIOR</a:t>
            </a:r>
            <a:br>
              <a:rPr lang="pt-BR" b="1" dirty="0"/>
            </a:br>
            <a:r>
              <a:rPr lang="pt-BR" b="1" dirty="0"/>
              <a:t>e </a:t>
            </a:r>
            <a:br>
              <a:rPr lang="pt-BR" b="1" dirty="0"/>
            </a:br>
            <a:r>
              <a:rPr lang="pt-BR" b="1" dirty="0"/>
              <a:t>REDUÇÃO DE ORDEM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C2F5EB-42CF-3C02-BD88-99C711D269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endParaRPr lang="pt-BR" b="1" dirty="0"/>
          </a:p>
          <a:p>
            <a:pPr algn="l"/>
            <a:endParaRPr lang="pt-BR" b="1" dirty="0"/>
          </a:p>
          <a:p>
            <a:pPr algn="l"/>
            <a:endParaRPr lang="pt-BR" b="1" dirty="0"/>
          </a:p>
          <a:p>
            <a:pPr algn="l"/>
            <a:r>
              <a:rPr lang="pt-BR" b="1" dirty="0"/>
              <a:t>ETTORE APOLÔNIO DE BARROS</a:t>
            </a:r>
          </a:p>
        </p:txBody>
      </p:sp>
    </p:spTree>
    <p:extLst>
      <p:ext uri="{BB962C8B-B14F-4D97-AF65-F5344CB8AC3E}">
        <p14:creationId xmlns:p14="http://schemas.microsoft.com/office/powerpoint/2010/main" val="2318800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61936C4A-4D42-3133-1D20-8414818F09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8720" y="2077590"/>
            <a:ext cx="7091551" cy="4473151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4D55B0AC-ABD1-7C18-0A4A-8CE702A41C21}"/>
              </a:ext>
            </a:extLst>
          </p:cNvPr>
          <p:cNvSpPr txBox="1"/>
          <p:nvPr/>
        </p:nvSpPr>
        <p:spPr>
          <a:xfrm flipH="1">
            <a:off x="1333742" y="275304"/>
            <a:ext cx="82920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u="sng" dirty="0"/>
              <a:t>Exemplo: </a:t>
            </a:r>
            <a:r>
              <a:rPr lang="pt-BR" sz="2800" b="1" dirty="0"/>
              <a:t>Efeito da adição de um zero, na resposta a um degrau unitário,  num sistema de segunda ordem</a:t>
            </a:r>
            <a:r>
              <a:rPr lang="pt-BR" sz="2800" b="1" u="sng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234E3EE7-276E-2280-896B-9C38D463E041}"/>
                  </a:ext>
                </a:extLst>
              </p:cNvPr>
              <p:cNvSpPr txBox="1"/>
              <p:nvPr/>
            </p:nvSpPr>
            <p:spPr>
              <a:xfrm>
                <a:off x="1333742" y="1266858"/>
                <a:ext cx="7580671" cy="5857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pt-BR" i="1" smtClean="0">
                        <a:latin typeface="Cambria Math" panose="02040503050406030204" pitchFamily="18" charset="0"/>
                      </a:rPr>
                      <m:t>𝐺</m:t>
                    </m:r>
                    <m:d>
                      <m:d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pt-B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pt-BR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  <m:r>
                          <a:rPr lang="pt-BR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+1)</m:t>
                        </m:r>
                      </m:num>
                      <m:den>
                        <m:sSup>
                          <m:sSup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pt-BR" i="1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pt-B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𝜁</m:t>
                        </m:r>
                        <m:sSub>
                          <m:sSubPr>
                            <m:ctrlP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pt-BR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pt-B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a:rPr lang="pt-B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pt-BR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pt-B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sz="18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pt-BR" sz="1800" b="0" i="1" smtClean="0">
                        <a:latin typeface="Cambria Math" panose="02040503050406030204" pitchFamily="18" charset="0"/>
                      </a:rPr>
                      <m:t>𝑝𝑎𝑟𝑎</m:t>
                    </m:r>
                    <m:r>
                      <a:rPr lang="pt-BR" sz="1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𝜁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=0,5,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=1,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pt-BR" dirty="0"/>
                  <a:t> = 0, 0,5, 1, 2, 4</a:t>
                </a:r>
              </a:p>
            </p:txBody>
          </p:sp>
        </mc:Choice>
        <mc:Fallback xmlns="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234E3EE7-276E-2280-896B-9C38D463E0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742" y="1266858"/>
                <a:ext cx="7580671" cy="585738"/>
              </a:xfrm>
              <a:prstGeom prst="rect">
                <a:avLst/>
              </a:prstGeom>
              <a:blipFill>
                <a:blip r:embed="rId3"/>
                <a:stretch>
                  <a:fillRect b="-212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aixaDeTexto 1">
            <a:extLst>
              <a:ext uri="{FF2B5EF4-FFF2-40B4-BE49-F238E27FC236}">
                <a16:creationId xmlns:a16="http://schemas.microsoft.com/office/drawing/2014/main" id="{8793A5B2-A05A-577A-80E9-4ACB3C4119DE}"/>
              </a:ext>
            </a:extLst>
          </p:cNvPr>
          <p:cNvSpPr txBox="1"/>
          <p:nvPr/>
        </p:nvSpPr>
        <p:spPr>
          <a:xfrm>
            <a:off x="7863773" y="2697317"/>
            <a:ext cx="4296697" cy="181588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sz="2800" dirty="0"/>
              <a:t>Conforme o zero adicionado se aproxima da origem, seu</a:t>
            </a:r>
          </a:p>
          <a:p>
            <a:r>
              <a:rPr lang="pt-BR" sz="2800" dirty="0"/>
              <a:t>efeito na resposta é o de aumentar o sobressinal.</a:t>
            </a:r>
          </a:p>
        </p:txBody>
      </p:sp>
    </p:spTree>
    <p:extLst>
      <p:ext uri="{BB962C8B-B14F-4D97-AF65-F5344CB8AC3E}">
        <p14:creationId xmlns:p14="http://schemas.microsoft.com/office/powerpoint/2010/main" val="2921296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C6A63A03-E8A3-7781-E565-A5DB67165C59}"/>
              </a:ext>
            </a:extLst>
          </p:cNvPr>
          <p:cNvSpPr txBox="1"/>
          <p:nvPr/>
        </p:nvSpPr>
        <p:spPr>
          <a:xfrm flipH="1">
            <a:off x="-1" y="0"/>
            <a:ext cx="12113341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CONSIDERAÇÕES FINAIS:</a:t>
            </a:r>
          </a:p>
          <a:p>
            <a:endParaRPr lang="pt-BR" sz="2800" dirty="0"/>
          </a:p>
          <a:p>
            <a:pPr marL="514350" indent="-514350">
              <a:buAutoNum type="arabicPeriod"/>
            </a:pPr>
            <a:r>
              <a:rPr lang="pt-BR" sz="2800" dirty="0"/>
              <a:t>POLOS COMPLEXOS-CONJUGADOS LEVAM A UMA RESPOSTA SUB-AMORTECIDA COM SOBRESSINAL. SE TODOS OS POLOS SÃO REAIS, O SISTEMA É SOBREAMORTECIDO. O EFEITO DOS ZEROS, NO ENTANTO, PODE SER O DE PRODUZIR SOBRESSINAL, MESMO QUANDO O SISTEMA É SOBRE- AMORTECIDO;</a:t>
            </a:r>
          </a:p>
          <a:p>
            <a:pPr marL="514350" indent="-514350">
              <a:buAutoNum type="arabicPeriod"/>
            </a:pPr>
            <a:r>
              <a:rPr lang="pt-BR" sz="2800" dirty="0"/>
              <a:t> A RESPOSTA DE UM SISTEMA É DOMINADA POR POLOS PRÓXIMOS À ORIGEM. AS CONTRIBUIÇÕES DEVIDAS A ESTES POLOS, NA RESPOSTA TRANSITÓRIA DO</a:t>
            </a:r>
          </a:p>
          <a:p>
            <a:r>
              <a:rPr lang="pt-BR" sz="2800" dirty="0"/>
              <a:t>       SISTEMA, DECAEM MAIS LENTAMENTE;</a:t>
            </a:r>
          </a:p>
          <a:p>
            <a:pPr marL="514350" indent="-514350">
              <a:buAutoNum type="arabicPeriod" startAt="3"/>
            </a:pPr>
            <a:r>
              <a:rPr lang="pt-BR" sz="2800" dirty="0"/>
              <a:t>QUANTO MAIS DISTANTES DA ORIGEM OS POLOS DOMINANTES ESTIVEREM,    </a:t>
            </a:r>
          </a:p>
          <a:p>
            <a:r>
              <a:rPr lang="pt-BR" sz="2800" dirty="0"/>
              <a:t>       MAIS RAPIDAMENTE O SISTEMA RESPONDE. MAS, ISSO PODE TER UM CUSTO.</a:t>
            </a:r>
          </a:p>
          <a:p>
            <a:pPr marL="514350" indent="-514350">
              <a:buAutoNum type="arabicPeriod" startAt="4"/>
            </a:pPr>
            <a:r>
              <a:rPr lang="pt-BR" sz="2800" dirty="0"/>
              <a:t>QUANDO UM POLO E UM ZERO ESTÃO PRÓXIMOS DO CANCELAMENTO, A    </a:t>
            </a:r>
          </a:p>
          <a:p>
            <a:r>
              <a:rPr lang="pt-BR" sz="2800" dirty="0"/>
              <a:t>       PARTICIPAÇÃO DESSE POLO NA RESPOSTA TRANSITÓRIA POSSUI UM PEQUENO   </a:t>
            </a:r>
          </a:p>
          <a:p>
            <a:r>
              <a:rPr lang="pt-BR" sz="2800" dirty="0"/>
              <a:t>       EFEITO.</a:t>
            </a:r>
          </a:p>
          <a:p>
            <a:pPr marL="514350" indent="-514350">
              <a:buAutoNum type="arabicPeriod"/>
            </a:pPr>
            <a:endParaRPr lang="pt-BR" sz="2800" dirty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927698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B55E302-2DE5-14ED-1379-857F6F97066E}"/>
              </a:ext>
            </a:extLst>
          </p:cNvPr>
          <p:cNvSpPr txBox="1"/>
          <p:nvPr/>
        </p:nvSpPr>
        <p:spPr>
          <a:xfrm>
            <a:off x="3185652" y="363794"/>
            <a:ext cx="58206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PÓLOS DOMINANTES</a:t>
            </a:r>
          </a:p>
          <a:p>
            <a:pPr algn="ctr"/>
            <a:endParaRPr lang="pt-BR" sz="2800" b="1" dirty="0"/>
          </a:p>
          <a:p>
            <a:pPr algn="ctr"/>
            <a:r>
              <a:rPr lang="pt-BR" sz="2800" b="1" dirty="0"/>
              <a:t>E A REDUÇÃO DE ORDEM 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527E8D5-7369-C29B-CB85-9F460CCB820B}"/>
              </a:ext>
            </a:extLst>
          </p:cNvPr>
          <p:cNvSpPr txBox="1"/>
          <p:nvPr/>
        </p:nvSpPr>
        <p:spPr>
          <a:xfrm>
            <a:off x="471949" y="2379407"/>
            <a:ext cx="1074665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IMPORTÂNCIA DA SIMPLIFICAÇÃO DA FUNÇÃO DE TRANSFERÊNCIA:</a:t>
            </a:r>
          </a:p>
          <a:p>
            <a:endParaRPr lang="pt-BR" sz="2800" b="1" dirty="0"/>
          </a:p>
          <a:p>
            <a:r>
              <a:rPr lang="pt-BR" sz="2800" b="1" dirty="0"/>
              <a:t>SISTEMAS DE PRIMEIRA E SEGUNDA ORDEM SÃO BEM CONHECIDOS QUANTO À CARACTERIZAÇÃO E COMPORTAMENTO NA RESPOSTA.</a:t>
            </a:r>
          </a:p>
          <a:p>
            <a:endParaRPr lang="pt-BR" sz="2800" b="1" dirty="0"/>
          </a:p>
          <a:p>
            <a:r>
              <a:rPr lang="pt-BR" sz="2800" b="1" dirty="0"/>
              <a:t>SE A HIPÓTESE DE SIMPLIFICAÇÃO FOR ACEITÁVEL, A REDUÇÃO DE ORDEM IMPLICARÁ NA SIMPLIFICAÇÃO DA ANÁLISE E PROJETO DO SISTEMA DE CONTROLE.  </a:t>
            </a:r>
          </a:p>
        </p:txBody>
      </p:sp>
    </p:spTree>
    <p:extLst>
      <p:ext uri="{BB962C8B-B14F-4D97-AF65-F5344CB8AC3E}">
        <p14:creationId xmlns:p14="http://schemas.microsoft.com/office/powerpoint/2010/main" val="3174876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8A79ADF3-EF45-52E9-7FD7-D4CC807F9B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0692" y="2421311"/>
            <a:ext cx="5308173" cy="429013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FC5CBB59-E7FA-988F-F288-5648E1EB33F5}"/>
                  </a:ext>
                </a:extLst>
              </p:cNvPr>
              <p:cNvSpPr txBox="1"/>
              <p:nvPr/>
            </p:nvSpPr>
            <p:spPr>
              <a:xfrm>
                <a:off x="167148" y="1357705"/>
                <a:ext cx="8331448" cy="9565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𝑐𝑡𝑒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. + </m:t>
                      </m:r>
                      <m:sSup>
                        <m:sSup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+…+</m:t>
                      </m:r>
                      <m:sSup>
                        <m:sSup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pt-B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20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pt-BR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𝜁</m:t>
                                  </m:r>
                                  <m:sSub>
                                    <m:sSubPr>
                                      <m:ctrlPr>
                                        <a:rPr lang="pt-BR" sz="20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sz="20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pt-BR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b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𝑠𝑒𝑛</m:t>
                      </m:r>
                      <m:d>
                        <m:d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𝜓</m:t>
                              </m:r>
                            </m:e>
                            <m:sub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+..</m:t>
                      </m:r>
                    </m:oMath>
                  </m:oMathPara>
                </a14:m>
                <a:endParaRPr lang="pt-BR" sz="20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pt-BR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20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pt-BR" sz="20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𝜁</m:t>
                                  </m:r>
                                  <m:sSub>
                                    <m:sSubPr>
                                      <m:ctrlPr>
                                        <a:rPr lang="pt-BR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pt-BR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b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pt-BR" sz="2000" i="1">
                          <a:latin typeface="Cambria Math" panose="02040503050406030204" pitchFamily="18" charset="0"/>
                        </a:rPr>
                        <m:t>𝑠𝑒𝑛</m:t>
                      </m:r>
                      <m:d>
                        <m:d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𝜓</m:t>
                              </m:r>
                            </m:e>
                            <m:sub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r>
                        <a:rPr lang="pt-B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d>
                            <m:d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sSup>
                        <m:sSup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      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𝑜𝑛𝑑𝑒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pt-BR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pt-B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ad>
                        <m:radPr>
                          <m:degHide m:val="on"/>
                          <m:ctrlPr>
                            <a:rPr lang="pt-BR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r>
                            <a:rPr lang="pt-B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𝜁</m:t>
                          </m:r>
                        </m:e>
                      </m:rad>
                    </m:oMath>
                  </m:oMathPara>
                </a14:m>
                <a:endParaRPr lang="pt-BR" sz="2000" dirty="0"/>
              </a:p>
            </p:txBody>
          </p:sp>
        </mc:Choice>
        <mc:Fallback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FC5CBB59-E7FA-988F-F288-5648E1EB33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148" y="1357705"/>
                <a:ext cx="8331448" cy="956544"/>
              </a:xfrm>
              <a:prstGeom prst="rect">
                <a:avLst/>
              </a:prstGeom>
              <a:blipFill>
                <a:blip r:embed="rId3"/>
                <a:stretch>
                  <a:fillRect t="-63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aixaDeTexto 4">
            <a:extLst>
              <a:ext uri="{FF2B5EF4-FFF2-40B4-BE49-F238E27FC236}">
                <a16:creationId xmlns:a16="http://schemas.microsoft.com/office/drawing/2014/main" id="{3ABECE58-EE0B-775E-C605-37505B58B20A}"/>
              </a:ext>
            </a:extLst>
          </p:cNvPr>
          <p:cNvSpPr txBox="1"/>
          <p:nvPr/>
        </p:nvSpPr>
        <p:spPr>
          <a:xfrm>
            <a:off x="257285" y="50515"/>
            <a:ext cx="10666529" cy="1435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Para sistemas cuja função de transferência é decomposta em frações parciais de 1ª. e 2ª ordem, a resposta a um degrau fica</a:t>
            </a:r>
            <a:r>
              <a:rPr lang="pt-BR" sz="2800" b="1" dirty="0"/>
              <a:t>:</a:t>
            </a:r>
          </a:p>
          <a:p>
            <a:endParaRPr lang="pt-BR" sz="2800" b="1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AB2FB6D-EA4C-F024-BA63-C0A85335FBC7}"/>
              </a:ext>
            </a:extLst>
          </p:cNvPr>
          <p:cNvSpPr txBox="1"/>
          <p:nvPr/>
        </p:nvSpPr>
        <p:spPr>
          <a:xfrm>
            <a:off x="167148" y="3040320"/>
            <a:ext cx="3274542" cy="35394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sz="2800" dirty="0"/>
              <a:t>Para polos, cuja parte real está no </a:t>
            </a:r>
            <a:r>
              <a:rPr lang="pt-BR" sz="2800" dirty="0" err="1"/>
              <a:t>semi-plano</a:t>
            </a:r>
            <a:r>
              <a:rPr lang="pt-BR" sz="2800" dirty="0"/>
              <a:t> esquerdo de “s”, quanto maior seu módulo, mais cedo sua influência na resposta cessará</a:t>
            </a:r>
            <a:r>
              <a:rPr lang="pt-BR" sz="2800" b="1" dirty="0"/>
              <a:t>.</a:t>
            </a:r>
          </a:p>
          <a:p>
            <a:endParaRPr lang="pt-BR" sz="2800" b="1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67683E2-72E4-AC6E-B16D-E07838FA0B40}"/>
              </a:ext>
            </a:extLst>
          </p:cNvPr>
          <p:cNvSpPr txBox="1"/>
          <p:nvPr/>
        </p:nvSpPr>
        <p:spPr>
          <a:xfrm>
            <a:off x="6392614" y="4625369"/>
            <a:ext cx="462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-b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326DD37-8F9E-E868-F3C4-0DEB491B510B}"/>
              </a:ext>
            </a:extLst>
          </p:cNvPr>
          <p:cNvSpPr txBox="1"/>
          <p:nvPr/>
        </p:nvSpPr>
        <p:spPr>
          <a:xfrm>
            <a:off x="5168498" y="4625369"/>
            <a:ext cx="462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-a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C2200F9-DA6F-89B1-33DF-FD4956D3DA7A}"/>
              </a:ext>
            </a:extLst>
          </p:cNvPr>
          <p:cNvSpPr txBox="1"/>
          <p:nvPr/>
        </p:nvSpPr>
        <p:spPr>
          <a:xfrm>
            <a:off x="8839400" y="2480303"/>
            <a:ext cx="3274542" cy="3108543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pt-BR" sz="2800" dirty="0"/>
              <a:t>Como regra prática,</a:t>
            </a:r>
          </a:p>
          <a:p>
            <a:r>
              <a:rPr lang="pt-BR" sz="2800" dirty="0"/>
              <a:t>toma-se a razão a/b</a:t>
            </a:r>
          </a:p>
          <a:p>
            <a:r>
              <a:rPr lang="pt-BR" sz="2800" dirty="0"/>
              <a:t> entre 5 e 10, para a definição das</a:t>
            </a:r>
          </a:p>
          <a:p>
            <a:r>
              <a:rPr lang="pt-BR" sz="2800" dirty="0"/>
              <a:t>regiões de significância</a:t>
            </a:r>
            <a:r>
              <a:rPr lang="pt-BR" sz="2800" b="1" dirty="0"/>
              <a:t>.</a:t>
            </a:r>
          </a:p>
          <a:p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1914046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3DC1FDF-BCA0-4D3E-3D77-4AE3FE81A90E}"/>
              </a:ext>
            </a:extLst>
          </p:cNvPr>
          <p:cNvSpPr txBox="1"/>
          <p:nvPr/>
        </p:nvSpPr>
        <p:spPr>
          <a:xfrm>
            <a:off x="786579" y="334297"/>
            <a:ext cx="996991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No processo de simplificação, em geral, não basta eliminar, da função de transferência, o termo referente ao </a:t>
            </a:r>
            <a:r>
              <a:rPr lang="pt-BR" sz="2800" dirty="0" err="1"/>
              <a:t>pólo</a:t>
            </a:r>
            <a:r>
              <a:rPr lang="pt-BR" sz="2800" dirty="0"/>
              <a:t> menos significativo. Deve-se cuidar para que o ganho </a:t>
            </a:r>
            <a:r>
              <a:rPr lang="pt-BR" sz="2800" dirty="0" err="1"/>
              <a:t>d.c.</a:t>
            </a:r>
            <a:r>
              <a:rPr lang="pt-BR" sz="2800" dirty="0"/>
              <a:t> do sistema original seja preservado no processo de simplificação. Exemplos: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A0A8091B-9A6C-0E12-77EB-E2537C4ABE76}"/>
                  </a:ext>
                </a:extLst>
              </p:cNvPr>
              <p:cNvSpPr txBox="1"/>
              <p:nvPr/>
            </p:nvSpPr>
            <p:spPr>
              <a:xfrm>
                <a:off x="3671236" y="2437589"/>
                <a:ext cx="5067285" cy="9753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+1)(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+2)(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+20)</m:t>
                          </m:r>
                        </m:den>
                      </m:f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A0A8091B-9A6C-0E12-77EB-E2537C4ABE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1236" y="2437589"/>
                <a:ext cx="5067285" cy="97539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aixaDeTexto 3">
            <a:extLst>
              <a:ext uri="{FF2B5EF4-FFF2-40B4-BE49-F238E27FC236}">
                <a16:creationId xmlns:a16="http://schemas.microsoft.com/office/drawing/2014/main" id="{3A4921FE-1279-EB27-6233-195B91EB8270}"/>
              </a:ext>
            </a:extLst>
          </p:cNvPr>
          <p:cNvSpPr txBox="1"/>
          <p:nvPr/>
        </p:nvSpPr>
        <p:spPr>
          <a:xfrm>
            <a:off x="909482" y="3568109"/>
            <a:ext cx="99699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A função de transferência simplificada fica: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E073D1E6-1FC3-E386-785D-AB960947B1E2}"/>
                  </a:ext>
                </a:extLst>
              </p:cNvPr>
              <p:cNvSpPr txBox="1"/>
              <p:nvPr/>
            </p:nvSpPr>
            <p:spPr>
              <a:xfrm>
                <a:off x="3797171" y="4091329"/>
                <a:ext cx="3771865" cy="9870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´</m:t>
                          </m:r>
                        </m:sup>
                      </m:sSubSup>
                      <m:d>
                        <m:d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pt-BR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/20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+1)(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+2)</m:t>
                          </m:r>
                        </m:den>
                      </m:f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E073D1E6-1FC3-E386-785D-AB960947B1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7171" y="4091329"/>
                <a:ext cx="3771865" cy="9870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aixaDeTexto 5">
            <a:extLst>
              <a:ext uri="{FF2B5EF4-FFF2-40B4-BE49-F238E27FC236}">
                <a16:creationId xmlns:a16="http://schemas.microsoft.com/office/drawing/2014/main" id="{E2BBCE97-5700-64E0-64C7-EB6C0A1BC68E}"/>
              </a:ext>
            </a:extLst>
          </p:cNvPr>
          <p:cNvSpPr txBox="1"/>
          <p:nvPr/>
        </p:nvSpPr>
        <p:spPr>
          <a:xfrm>
            <a:off x="993056" y="5247649"/>
            <a:ext cx="99699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Note que, se a função de transferência fosse apresentada na forma abaixo, tal correção no ganho não seria necessária:</a:t>
            </a:r>
          </a:p>
        </p:txBody>
      </p:sp>
    </p:spTree>
    <p:extLst>
      <p:ext uri="{BB962C8B-B14F-4D97-AF65-F5344CB8AC3E}">
        <p14:creationId xmlns:p14="http://schemas.microsoft.com/office/powerpoint/2010/main" val="7515130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36C8A14E-57B4-D141-6F47-725185A9811C}"/>
              </a:ext>
            </a:extLst>
          </p:cNvPr>
          <p:cNvSpPr txBox="1"/>
          <p:nvPr/>
        </p:nvSpPr>
        <p:spPr>
          <a:xfrm>
            <a:off x="825907" y="616656"/>
            <a:ext cx="99699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Note que, se a função de transferência fosse apresentada na forma abaixo, tal correção no ganho não seria necessária: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B5CAC7F4-246A-DE76-CD96-2ED5D7764CC9}"/>
                  </a:ext>
                </a:extLst>
              </p:cNvPr>
              <p:cNvSpPr txBox="1"/>
              <p:nvPr/>
            </p:nvSpPr>
            <p:spPr>
              <a:xfrm>
                <a:off x="2471701" y="1867318"/>
                <a:ext cx="6415667" cy="9753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+1)(0,5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+1)(0,05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B5CAC7F4-246A-DE76-CD96-2ED5D7764C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1701" y="1867318"/>
                <a:ext cx="6415667" cy="97539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C07E789E-26BB-DA17-1DF1-FCCB717A11E8}"/>
                  </a:ext>
                </a:extLst>
              </p:cNvPr>
              <p:cNvSpPr txBox="1"/>
              <p:nvPr/>
            </p:nvSpPr>
            <p:spPr>
              <a:xfrm>
                <a:off x="1985004" y="4015288"/>
                <a:ext cx="4563301" cy="9753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´</m:t>
                          </m:r>
                        </m:e>
                        <m:sub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+1)(0,5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C07E789E-26BB-DA17-1DF1-FCCB717A11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5004" y="4015288"/>
                <a:ext cx="4563301" cy="9753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aixaDeTexto 4">
            <a:extLst>
              <a:ext uri="{FF2B5EF4-FFF2-40B4-BE49-F238E27FC236}">
                <a16:creationId xmlns:a16="http://schemas.microsoft.com/office/drawing/2014/main" id="{C749501A-3960-807C-8F7F-AE1266AE99E4}"/>
              </a:ext>
            </a:extLst>
          </p:cNvPr>
          <p:cNvSpPr txBox="1"/>
          <p:nvPr/>
        </p:nvSpPr>
        <p:spPr>
          <a:xfrm>
            <a:off x="978307" y="3312470"/>
            <a:ext cx="99699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A função de transferência simplificada fica:</a:t>
            </a:r>
          </a:p>
        </p:txBody>
      </p:sp>
    </p:spTree>
    <p:extLst>
      <p:ext uri="{BB962C8B-B14F-4D97-AF65-F5344CB8AC3E}">
        <p14:creationId xmlns:p14="http://schemas.microsoft.com/office/powerpoint/2010/main" val="2721031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97F301E2-9D81-37C4-7A28-0BA23AD5D9F6}"/>
              </a:ext>
            </a:extLst>
          </p:cNvPr>
          <p:cNvSpPr txBox="1"/>
          <p:nvPr/>
        </p:nvSpPr>
        <p:spPr>
          <a:xfrm>
            <a:off x="379141" y="320457"/>
            <a:ext cx="10149894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/>
              <a:t>PÓLOS</a:t>
            </a:r>
          </a:p>
          <a:p>
            <a:endParaRPr lang="pt-BR" sz="2800" b="1" u="sng" dirty="0"/>
          </a:p>
          <a:p>
            <a:r>
              <a:rPr lang="pt-BR" sz="2800" b="1" dirty="0"/>
              <a:t>INFLUENCIAM NO TIPO DE RESPOSTA (SENOIDAL AMORTECIDA, </a:t>
            </a:r>
          </a:p>
          <a:p>
            <a:r>
              <a:rPr lang="pt-BR" sz="2800" b="1" dirty="0"/>
              <a:t>EXPONENCIAL, ETC.)</a:t>
            </a:r>
          </a:p>
          <a:p>
            <a:endParaRPr lang="pt-BR" sz="2800" b="1" dirty="0"/>
          </a:p>
          <a:p>
            <a:r>
              <a:rPr lang="pt-BR" sz="2800" b="1" u="sng" dirty="0"/>
              <a:t>ZEROS</a:t>
            </a:r>
          </a:p>
          <a:p>
            <a:endParaRPr lang="pt-BR" sz="2800" b="1" u="sng" dirty="0"/>
          </a:p>
          <a:p>
            <a:r>
              <a:rPr lang="pt-BR" sz="2800" b="1" dirty="0"/>
              <a:t>INFLUENCIAM NO FORMATO DA RESPOSTA (AFETAM MAGNITUDES</a:t>
            </a:r>
          </a:p>
          <a:p>
            <a:r>
              <a:rPr lang="pt-BR" sz="2800" b="1" dirty="0"/>
              <a:t>E SINAIS DOS RESÍDUOS). SE COINCIDENTES COM POLOS, PODEM </a:t>
            </a:r>
          </a:p>
          <a:p>
            <a:r>
              <a:rPr lang="pt-BR" sz="2800" b="1" dirty="0"/>
              <a:t>MODIFICAR O TIPO DE RESPOSTA TAMBÉM.</a:t>
            </a:r>
          </a:p>
        </p:txBody>
      </p:sp>
    </p:spTree>
    <p:extLst>
      <p:ext uri="{BB962C8B-B14F-4D97-AF65-F5344CB8AC3E}">
        <p14:creationId xmlns:p14="http://schemas.microsoft.com/office/powerpoint/2010/main" val="273096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A88B072C-3FED-8798-5D9F-44F6E856A4AF}"/>
              </a:ext>
            </a:extLst>
          </p:cNvPr>
          <p:cNvSpPr txBox="1"/>
          <p:nvPr/>
        </p:nvSpPr>
        <p:spPr>
          <a:xfrm>
            <a:off x="713678" y="713678"/>
            <a:ext cx="36127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u="sng" dirty="0"/>
              <a:t>1-ADIÇÃO DE UM PÓLO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715AAC6-119E-54CE-335C-9FE495E73B0F}"/>
              </a:ext>
            </a:extLst>
          </p:cNvPr>
          <p:cNvSpPr txBox="1"/>
          <p:nvPr/>
        </p:nvSpPr>
        <p:spPr>
          <a:xfrm>
            <a:off x="903249" y="1884556"/>
            <a:ext cx="16900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EXEMPLO: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ED8F9E57-2CE7-DCB5-EBD8-A8823980E53F}"/>
                  </a:ext>
                </a:extLst>
              </p:cNvPr>
              <p:cNvSpPr txBox="1"/>
              <p:nvPr/>
            </p:nvSpPr>
            <p:spPr>
              <a:xfrm>
                <a:off x="1026359" y="2604738"/>
                <a:ext cx="2694071" cy="7049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  <m:sSubSup>
                            <m:sSubSup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ED8F9E57-2CE7-DCB5-EBD8-A8823980E5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6359" y="2604738"/>
                <a:ext cx="2694071" cy="704937"/>
              </a:xfrm>
              <a:prstGeom prst="rect">
                <a:avLst/>
              </a:prstGeom>
              <a:blipFill>
                <a:blip r:embed="rId2"/>
                <a:stretch>
                  <a:fillRect b="-701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877A22AF-EAF2-BEE9-C5DA-4A8162E8C78A}"/>
                  </a:ext>
                </a:extLst>
              </p:cNvPr>
              <p:cNvSpPr txBox="1"/>
              <p:nvPr/>
            </p:nvSpPr>
            <p:spPr>
              <a:xfrm>
                <a:off x="903249" y="3429000"/>
                <a:ext cx="7851893" cy="8259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pt-BR" sz="2800" i="1" smtClean="0">
                        <a:latin typeface="Cambria Math" panose="02040503050406030204" pitchFamily="18" charset="0"/>
                      </a:rPr>
                      <m:t>’</m:t>
                    </m:r>
                    <m:d>
                      <m:dPr>
                        <m:ctrlPr>
                          <a:rPr lang="pt-BR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sSubSup>
                          <m:sSubSupPr>
                            <m:ctrlPr>
                              <a:rPr lang="pt-BR" sz="28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pt-BR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a:rPr lang="pt-BR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+1)</m:t>
                        </m:r>
                        <m:sSup>
                          <m:sSupPr>
                            <m:ctrlPr>
                              <a:rPr lang="pt-BR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28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pt-BR" sz="28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pt-BR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𝜉</m:t>
                        </m:r>
                        <m:sSub>
                          <m:sSubPr>
                            <m:ctrlP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pt-BR" sz="28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pt-BR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a:rPr lang="pt-BR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sSubSup>
                          <m:sSubSupPr>
                            <m:ctrlPr>
                              <a:rPr lang="pt-BR" sz="28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pt-BR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a:rPr lang="pt-BR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num>
                      <m:den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+1/</m:t>
                        </m:r>
                        <m: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  <m:sSup>
                          <m:sSupPr>
                            <m:ctrlPr>
                              <a:rPr lang="pt-BR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28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pt-BR" sz="28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pt-BR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𝜉</m:t>
                        </m:r>
                        <m:sSub>
                          <m:sSubPr>
                            <m:ctrlP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pt-BR" sz="28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pt-BR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a:rPr lang="pt-BR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pt-BR" sz="2800" dirty="0"/>
              </a:p>
            </p:txBody>
          </p:sp>
        </mc:Choice>
        <mc:Fallback xmlns="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877A22AF-EAF2-BEE9-C5DA-4A8162E8C7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249" y="3429000"/>
                <a:ext cx="7851893" cy="825995"/>
              </a:xfrm>
              <a:prstGeom prst="rect">
                <a:avLst/>
              </a:prstGeom>
              <a:blipFill>
                <a:blip r:embed="rId3"/>
                <a:stretch>
                  <a:fillRect l="-485" b="-606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aixaDeTexto 5">
            <a:extLst>
              <a:ext uri="{FF2B5EF4-FFF2-40B4-BE49-F238E27FC236}">
                <a16:creationId xmlns:a16="http://schemas.microsoft.com/office/drawing/2014/main" id="{26ED3434-487F-EBF3-A219-3076CEDF2A0F}"/>
              </a:ext>
            </a:extLst>
          </p:cNvPr>
          <p:cNvSpPr txBox="1"/>
          <p:nvPr/>
        </p:nvSpPr>
        <p:spPr>
          <a:xfrm>
            <a:off x="684760" y="4654555"/>
            <a:ext cx="60020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Expandindo em Frações Parciais, temos: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9FA7A80E-D855-0060-59D4-9C4CD72705B3}"/>
                  </a:ext>
                </a:extLst>
              </p:cNvPr>
              <p:cNvSpPr txBox="1"/>
              <p:nvPr/>
            </p:nvSpPr>
            <p:spPr>
              <a:xfrm>
                <a:off x="713678" y="5374737"/>
                <a:ext cx="5973174" cy="10011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pt-BR" sz="2800" i="1" smtClean="0">
                          <a:latin typeface="Cambria Math" panose="02040503050406030204" pitchFamily="18" charset="0"/>
                        </a:rPr>
                        <m:t>’</m:t>
                      </m:r>
                      <m:d>
                        <m:d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den>
                      </m:f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  <m:sSub>
                            <m:sSub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9FA7A80E-D855-0060-59D4-9C4CD72705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678" y="5374737"/>
                <a:ext cx="5973174" cy="1001172"/>
              </a:xfrm>
              <a:prstGeom prst="rect">
                <a:avLst/>
              </a:prstGeom>
              <a:blipFill>
                <a:blip r:embed="rId4"/>
                <a:stretch>
                  <a:fillRect r="-212" b="-10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0213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EA1D8360-2B2D-3A80-6EFF-31796FECD5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3817" y="840373"/>
            <a:ext cx="6399176" cy="5789027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FACA13A2-F0B4-4FAA-5E88-B0B30E0E1704}"/>
              </a:ext>
            </a:extLst>
          </p:cNvPr>
          <p:cNvSpPr txBox="1"/>
          <p:nvPr/>
        </p:nvSpPr>
        <p:spPr>
          <a:xfrm>
            <a:off x="290862" y="68826"/>
            <a:ext cx="114250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RESPOSTA DE UM SISTEMA DE SEGUNDA ORDEM A UM DEGRAU UNITÁRIO</a:t>
            </a:r>
          </a:p>
        </p:txBody>
      </p:sp>
    </p:spTree>
    <p:extLst>
      <p:ext uri="{BB962C8B-B14F-4D97-AF65-F5344CB8AC3E}">
        <p14:creationId xmlns:p14="http://schemas.microsoft.com/office/powerpoint/2010/main" val="4000163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2FCE503E-B383-0BAB-E60F-86B0D72D434B}"/>
                  </a:ext>
                </a:extLst>
              </p:cNvPr>
              <p:cNvSpPr txBox="1"/>
              <p:nvPr/>
            </p:nvSpPr>
            <p:spPr>
              <a:xfrm>
                <a:off x="1293541" y="1603763"/>
                <a:ext cx="7402346" cy="10011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d>
                            <m:d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den>
                      </m:f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)+</m:t>
                      </m:r>
                      <m:f>
                        <m:f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𝜁</m:t>
                          </m:r>
                          <m:sSub>
                            <m:sSub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m:rPr>
                          <m:sty m:val="p"/>
                        </m:rPr>
                        <a:rPr lang="pt-BR" sz="2800" b="0" i="0" smtClean="0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pt-BR" sz="2800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pt-BR" sz="2800" b="0" i="0" smtClean="0"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lang="pt-BR" sz="2800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2FCE503E-B383-0BAB-E60F-86B0D72D4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3541" y="1603763"/>
                <a:ext cx="7402346" cy="1001172"/>
              </a:xfrm>
              <a:prstGeom prst="rect">
                <a:avLst/>
              </a:prstGeom>
              <a:blipFill>
                <a:blip r:embed="rId2"/>
                <a:stretch>
                  <a:fillRect b="-1265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aixaDeTexto 2">
            <a:extLst>
              <a:ext uri="{FF2B5EF4-FFF2-40B4-BE49-F238E27FC236}">
                <a16:creationId xmlns:a16="http://schemas.microsoft.com/office/drawing/2014/main" id="{DEA4D6F9-9217-100F-9296-4F9283DA9103}"/>
              </a:ext>
            </a:extLst>
          </p:cNvPr>
          <p:cNvSpPr txBox="1"/>
          <p:nvPr/>
        </p:nvSpPr>
        <p:spPr>
          <a:xfrm>
            <a:off x="691376" y="256478"/>
            <a:ext cx="6960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Para uma entrada </a:t>
            </a:r>
            <a:r>
              <a:rPr lang="pt-BR" sz="2800" dirty="0" err="1"/>
              <a:t>R</a:t>
            </a:r>
            <a:r>
              <a:rPr lang="pt-BR" sz="2800" dirty="0"/>
              <a:t>(</a:t>
            </a:r>
            <a:r>
              <a:rPr lang="pt-BR" sz="2800" dirty="0" err="1"/>
              <a:t>s</a:t>
            </a:r>
            <a:r>
              <a:rPr lang="pt-BR" sz="2800" dirty="0"/>
              <a:t>), a saída C(</a:t>
            </a:r>
            <a:r>
              <a:rPr lang="pt-BR" sz="2800" dirty="0" err="1"/>
              <a:t>s</a:t>
            </a:r>
            <a:r>
              <a:rPr lang="pt-BR" sz="2800" dirty="0"/>
              <a:t>) é dada por: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50A0E254-F24E-9774-306F-FAF0A402E4D6}"/>
                  </a:ext>
                </a:extLst>
              </p:cNvPr>
              <p:cNvSpPr txBox="1"/>
              <p:nvPr/>
            </p:nvSpPr>
            <p:spPr>
              <a:xfrm>
                <a:off x="877230" y="3429000"/>
                <a:ext cx="9441174" cy="7746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pt-BR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pt-BR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d>
                          <m:dPr>
                            <m:ctrlP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  <m:r>
                              <a:rPr lang="pt-BR" sz="28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pt-BR" sz="28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den>
                    </m:f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𝑅</m:t>
                    </m:r>
                    <m:d>
                      <m:dPr>
                        <m:ctrlPr>
                          <a:rPr lang="pt-BR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pt-BR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pt-BR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pt-BR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28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pt-BR" sz="28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pt-BR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𝜁</m:t>
                        </m:r>
                        <m:sSub>
                          <m:sSubPr>
                            <m:ctrlP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pt-BR" sz="28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pt-BR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a:rPr lang="pt-BR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m:rPr>
                        <m:sty m:val="p"/>
                      </m:rPr>
                      <a:rPr lang="pt-BR" sz="2800" b="0" i="0" smtClean="0">
                        <a:latin typeface="Cambria Math" panose="02040503050406030204" pitchFamily="18" charset="0"/>
                      </a:rPr>
                      <m:t>R</m:t>
                    </m:r>
                    <m:d>
                      <m:dPr>
                        <m:ctrlPr>
                          <a:rPr lang="pt-BR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pt-BR" sz="2800" b="0" i="0" smtClean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</m:d>
                    <m:r>
                      <a:rPr lang="pt-BR" sz="2800" b="0" i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pt-BR" sz="2800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pt-BR" sz="2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sSup>
                          <m:sSupPr>
                            <m:ctrlPr>
                              <a:rPr lang="pt-BR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28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pt-BR" sz="28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pt-BR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𝜁</m:t>
                        </m:r>
                        <m:sSub>
                          <m:sSubPr>
                            <m:ctrlP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pt-BR" sz="28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pt-BR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a:rPr lang="pt-BR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pt-BR" sz="2800" dirty="0"/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50A0E254-F24E-9774-306F-FAF0A402E4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230" y="3429000"/>
                <a:ext cx="9441174" cy="774699"/>
              </a:xfrm>
              <a:prstGeom prst="rect">
                <a:avLst/>
              </a:prstGeom>
              <a:blipFill>
                <a:blip r:embed="rId3"/>
                <a:stretch>
                  <a:fillRect l="-403" b="-645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416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DBF36BC7-D600-1A7E-B528-02D5B48DA33D}"/>
                  </a:ext>
                </a:extLst>
              </p:cNvPr>
              <p:cNvSpPr txBox="1"/>
              <p:nvPr/>
            </p:nvSpPr>
            <p:spPr>
              <a:xfrm>
                <a:off x="434897" y="512956"/>
                <a:ext cx="11637032" cy="3970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2800" dirty="0"/>
                  <a:t>Suponha que a Entrada seja um degrau unitário. A resposta deste sistema</a:t>
                </a:r>
              </a:p>
              <a:p>
                <a:r>
                  <a:rPr lang="pt-BR" sz="2800" dirty="0"/>
                  <a:t>de terceira ordem será composta por 3 termos:</a:t>
                </a:r>
              </a:p>
              <a:p>
                <a:endParaRPr lang="pt-BR" sz="2800" dirty="0"/>
              </a:p>
              <a:p>
                <a:pPr marL="514350" indent="-514350">
                  <a:buAutoNum type="alphaLcParenR"/>
                </a:pPr>
                <a:r>
                  <a:rPr lang="pt-BR" sz="2800" dirty="0"/>
                  <a:t>Resposta de um sistema de primeira ordem, com ganho </a:t>
                </a:r>
                <a:r>
                  <a:rPr lang="pt-BR" sz="2800" dirty="0" err="1"/>
                  <a:t>d.c.</a:t>
                </a:r>
                <a:r>
                  <a:rPr lang="pt-BR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sz="2800" dirty="0"/>
                  <a:t> e constante</a:t>
                </a:r>
              </a:p>
              <a:p>
                <a:r>
                  <a:rPr lang="pt-BR" sz="2800" dirty="0"/>
                  <a:t>       de tempo </a:t>
                </a:r>
                <a14:m>
                  <m:oMath xmlns:m="http://schemas.openxmlformats.org/officeDocument/2006/math">
                    <m:r>
                      <a:rPr 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pt-BR" sz="2800" dirty="0"/>
                  <a:t>;</a:t>
                </a:r>
              </a:p>
              <a:p>
                <a:pPr marL="514350" indent="-514350">
                  <a:buAutoNum type="alphaLcParenR" startAt="2"/>
                </a:pPr>
                <a:r>
                  <a:rPr lang="pt-BR" sz="2800" dirty="0"/>
                  <a:t>Resposta de um sistema de segunda ordem conhecido, com ganho </a:t>
                </a:r>
                <a:r>
                  <a:rPr lang="pt-BR" sz="2800" dirty="0" err="1"/>
                  <a:t>d.c.</a:t>
                </a:r>
                <a:r>
                  <a:rPr lang="pt-BR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pt-BR" sz="2800" dirty="0"/>
                  <a:t>,</a:t>
                </a:r>
              </a:p>
              <a:p>
                <a:r>
                  <a:rPr lang="pt-BR" sz="2800" dirty="0"/>
                  <a:t>       taxa de amortecimento </a:t>
                </a:r>
                <a14:m>
                  <m:oMath xmlns:m="http://schemas.openxmlformats.org/officeDocument/2006/math">
                    <m:r>
                      <a:rPr 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𝜉</m:t>
                    </m:r>
                  </m:oMath>
                </a14:m>
                <a:r>
                  <a:rPr lang="pt-BR" sz="2800" dirty="0"/>
                  <a:t>, e frequência natural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pt-BR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</m:t>
                    </m:r>
                  </m:oMath>
                </a14:m>
                <a:endParaRPr lang="pt-BR" sz="2800" b="0" dirty="0">
                  <a:ea typeface="Cambria Math" panose="02040503050406030204" pitchFamily="18" charset="0"/>
                </a:endParaRPr>
              </a:p>
              <a:p>
                <a:pPr marL="514350" indent="-514350">
                  <a:buAutoNum type="alphaLcParenR" startAt="3"/>
                </a:pPr>
                <a:r>
                  <a:rPr lang="pt-BR" sz="2800" dirty="0"/>
                  <a:t>A derivada da resposta anterior (</a:t>
                </a:r>
                <a:r>
                  <a:rPr lang="pt-BR" sz="2800" dirty="0" err="1"/>
                  <a:t>b</a:t>
                </a:r>
                <a:r>
                  <a:rPr lang="pt-BR" sz="2800" dirty="0"/>
                  <a:t>) com mesmos </a:t>
                </a:r>
                <a14:m>
                  <m:oMath xmlns:m="http://schemas.openxmlformats.org/officeDocument/2006/math">
                    <m:r>
                      <a:rPr 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𝜉</m:t>
                    </m:r>
                  </m:oMath>
                </a14:m>
                <a:r>
                  <a:rPr lang="pt-BR" sz="2800" dirty="0"/>
                  <a:t> 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pt-BR" sz="2800" dirty="0"/>
                  <a:t>, porém com ganho</a:t>
                </a:r>
              </a:p>
              <a:p>
                <a:r>
                  <a:rPr lang="pt-BR" sz="2800" dirty="0"/>
                  <a:t>      </a:t>
                </a:r>
                <a:r>
                  <a:rPr lang="pt-BR" sz="2800" dirty="0" err="1"/>
                  <a:t>d.c.</a:t>
                </a:r>
                <a:r>
                  <a:rPr lang="pt-BR" sz="2800" dirty="0"/>
                  <a:t> diferente. </a:t>
                </a:r>
              </a:p>
            </p:txBody>
          </p:sp>
        </mc:Choice>
        <mc:Fallback xmlns="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DBF36BC7-D600-1A7E-B528-02D5B48DA3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897" y="512956"/>
                <a:ext cx="11637032" cy="3970318"/>
              </a:xfrm>
              <a:prstGeom prst="rect">
                <a:avLst/>
              </a:prstGeom>
              <a:blipFill>
                <a:blip r:embed="rId2"/>
                <a:stretch>
                  <a:fillRect l="-1091" t="-1597" r="-218" b="-351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5531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55401FF-6596-1F5F-259B-85520A867712}"/>
              </a:ext>
            </a:extLst>
          </p:cNvPr>
          <p:cNvSpPr txBox="1"/>
          <p:nvPr/>
        </p:nvSpPr>
        <p:spPr>
          <a:xfrm>
            <a:off x="301083" y="379142"/>
            <a:ext cx="11188960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Conclusões:</a:t>
            </a:r>
          </a:p>
          <a:p>
            <a:endParaRPr lang="pt-BR" sz="2800" dirty="0"/>
          </a:p>
          <a:p>
            <a:pPr marL="514350" indent="-514350">
              <a:buAutoNum type="arabicParenR"/>
            </a:pPr>
            <a:r>
              <a:rPr lang="pt-BR" sz="2800" dirty="0"/>
              <a:t>As constantes de tempo dos termos de primeira e segunda ordem são </a:t>
            </a:r>
          </a:p>
          <a:p>
            <a:r>
              <a:rPr lang="pt-BR" sz="2800" dirty="0"/>
              <a:t>     conhecidas. Como a resposta ao degrau é a soma dos termos </a:t>
            </a:r>
          </a:p>
          <a:p>
            <a:r>
              <a:rPr lang="pt-BR" sz="2800" dirty="0"/>
              <a:t>     dependentes destas constantes de tempo, o tempo de acomodação do</a:t>
            </a:r>
          </a:p>
          <a:p>
            <a:r>
              <a:rPr lang="pt-BR" sz="2800" dirty="0"/>
              <a:t>     sistema é, aproximadamente, 4 vezes a maior constante de tempo. Ou</a:t>
            </a:r>
          </a:p>
          <a:p>
            <a:r>
              <a:rPr lang="pt-BR" sz="2800" dirty="0"/>
              <a:t>     seja, o termo representante da resposta mais lenta determinará o tempo</a:t>
            </a:r>
          </a:p>
          <a:p>
            <a:r>
              <a:rPr lang="pt-BR" sz="2800" dirty="0"/>
              <a:t>     de acomodação do sistema</a:t>
            </a:r>
          </a:p>
          <a:p>
            <a:endParaRPr lang="pt-BR" sz="2800" dirty="0"/>
          </a:p>
          <a:p>
            <a:r>
              <a:rPr lang="pt-BR" sz="2800" dirty="0"/>
              <a:t>2) A estimação </a:t>
            </a:r>
            <a:r>
              <a:rPr lang="pt-BR" sz="2800"/>
              <a:t>do sobressinal </a:t>
            </a:r>
            <a:r>
              <a:rPr lang="pt-BR" sz="2800" dirty="0"/>
              <a:t>e do tempo de acomodação é mais complexa.</a:t>
            </a:r>
          </a:p>
        </p:txBody>
      </p:sp>
    </p:spTree>
    <p:extLst>
      <p:ext uri="{BB962C8B-B14F-4D97-AF65-F5344CB8AC3E}">
        <p14:creationId xmlns:p14="http://schemas.microsoft.com/office/powerpoint/2010/main" val="1170005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3661141F-64A2-2B22-7C6E-646BCCF9982F}"/>
              </a:ext>
            </a:extLst>
          </p:cNvPr>
          <p:cNvSpPr txBox="1"/>
          <p:nvPr/>
        </p:nvSpPr>
        <p:spPr>
          <a:xfrm flipH="1">
            <a:off x="1786027" y="159932"/>
            <a:ext cx="71318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u="sng" dirty="0"/>
              <a:t>Exemplo: </a:t>
            </a:r>
            <a:r>
              <a:rPr lang="pt-BR" sz="2800" b="1" dirty="0"/>
              <a:t>Efeito da adição de um </a:t>
            </a:r>
            <a:r>
              <a:rPr lang="pt-BR" sz="2800" b="1" dirty="0" err="1"/>
              <a:t>pól</a:t>
            </a:r>
            <a:r>
              <a:rPr lang="pt-BR" sz="2800" b="1" dirty="0"/>
              <a:t>, na resposta a um degrau unitário, num sistema de segunda ordem</a:t>
            </a:r>
            <a:r>
              <a:rPr lang="pt-BR" sz="2800" b="1" u="sng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9EFF1B8F-0D0A-D03C-E13B-1400FA5B73DC}"/>
                  </a:ext>
                </a:extLst>
              </p:cNvPr>
              <p:cNvSpPr txBox="1"/>
              <p:nvPr/>
            </p:nvSpPr>
            <p:spPr>
              <a:xfrm>
                <a:off x="942174" y="1539197"/>
                <a:ext cx="7580671" cy="5857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pt-BR" sz="1800" b="0" i="1" smtClean="0">
                        <a:latin typeface="Cambria Math" panose="02040503050406030204" pitchFamily="18" charset="0"/>
                      </a:rPr>
                      <m:t>𝐺</m:t>
                    </m:r>
                    <m:d>
                      <m:dPr>
                        <m:ctrlPr>
                          <a:rPr lang="pt-BR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1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pt-BR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18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sSubSup>
                          <m:sSubSupPr>
                            <m:ctrlPr>
                              <a:rPr lang="pt-BR" sz="18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pt-BR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pt-BR" sz="1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a:rPr lang="pt-BR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pt-BR" sz="1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pt-BR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1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pt-BR" sz="18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  <m:r>
                          <a:rPr lang="pt-BR" sz="1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pt-BR" sz="1800" b="0" i="1" smtClean="0">
                            <a:latin typeface="Cambria Math" panose="02040503050406030204" pitchFamily="18" charset="0"/>
                          </a:rPr>
                          <m:t>+1)</m:t>
                        </m:r>
                        <m:sSup>
                          <m:sSupPr>
                            <m:ctrlPr>
                              <a:rPr lang="pt-BR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18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pt-BR" sz="18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pt-BR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pt-BR" sz="18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pt-B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𝜉</m:t>
                        </m:r>
                        <m:sSub>
                          <m:sSubPr>
                            <m:ctrlPr>
                              <a:rPr lang="pt-BR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pt-BR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pt-B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pt-B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pt-BR" sz="18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pt-BR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pt-BR" sz="1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a:rPr lang="pt-BR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pt-BR" sz="1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pt-BR" sz="18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pt-BR" sz="1800" b="0" i="1" smtClean="0">
                        <a:latin typeface="Cambria Math" panose="02040503050406030204" pitchFamily="18" charset="0"/>
                      </a:rPr>
                      <m:t>𝑝𝑎𝑟𝑎</m:t>
                    </m:r>
                    <m:r>
                      <a:rPr lang="pt-BR" sz="1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𝜉</m:t>
                    </m:r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=0,5,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=1,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pt-BR" dirty="0"/>
                  <a:t> = 0, 0,5, 1, 2, 4</a:t>
                </a:r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9EFF1B8F-0D0A-D03C-E13B-1400FA5B73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174" y="1539197"/>
                <a:ext cx="7580671" cy="58573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Imagem 7">
            <a:extLst>
              <a:ext uri="{FF2B5EF4-FFF2-40B4-BE49-F238E27FC236}">
                <a16:creationId xmlns:a16="http://schemas.microsoft.com/office/drawing/2014/main" id="{FF9A6DD2-2D00-7EF0-48C9-62797C0E7D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9260" y="2238076"/>
            <a:ext cx="6886043" cy="4060722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4A482F9D-2A2C-9554-7661-67A9E0EF50C4}"/>
              </a:ext>
            </a:extLst>
          </p:cNvPr>
          <p:cNvSpPr txBox="1"/>
          <p:nvPr/>
        </p:nvSpPr>
        <p:spPr>
          <a:xfrm>
            <a:off x="7521677" y="2526890"/>
            <a:ext cx="4296697" cy="267765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sz="2800" dirty="0"/>
              <a:t>Conforme o </a:t>
            </a:r>
            <a:r>
              <a:rPr lang="pt-BR" sz="2800" dirty="0" err="1"/>
              <a:t>pólo</a:t>
            </a:r>
            <a:r>
              <a:rPr lang="pt-BR" sz="2800" dirty="0"/>
              <a:t> adicionado se aproxima da origem, seu</a:t>
            </a:r>
          </a:p>
          <a:p>
            <a:r>
              <a:rPr lang="pt-BR" sz="2800" dirty="0"/>
              <a:t>efeito na resposta é cada vez mais dominante perante</a:t>
            </a:r>
          </a:p>
          <a:p>
            <a:r>
              <a:rPr lang="pt-BR" sz="2800" dirty="0"/>
              <a:t>a contribuição do sistema de segunda ordem na saída.</a:t>
            </a:r>
          </a:p>
        </p:txBody>
      </p:sp>
    </p:spTree>
    <p:extLst>
      <p:ext uri="{BB962C8B-B14F-4D97-AF65-F5344CB8AC3E}">
        <p14:creationId xmlns:p14="http://schemas.microsoft.com/office/powerpoint/2010/main" val="3760631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6559B04-7DAE-D6F0-428E-B65EBDC9A2F1}"/>
              </a:ext>
            </a:extLst>
          </p:cNvPr>
          <p:cNvSpPr txBox="1"/>
          <p:nvPr/>
        </p:nvSpPr>
        <p:spPr>
          <a:xfrm flipH="1">
            <a:off x="1127266" y="707923"/>
            <a:ext cx="3670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u="sng" dirty="0"/>
              <a:t>2- Adição de um Zero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6E778AE3-7A5E-B352-5923-5815808D5D63}"/>
                  </a:ext>
                </a:extLst>
              </p:cNvPr>
              <p:cNvSpPr txBox="1"/>
              <p:nvPr/>
            </p:nvSpPr>
            <p:spPr>
              <a:xfrm>
                <a:off x="1612491" y="1780298"/>
                <a:ext cx="7384026" cy="7066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800" b="0" i="1" smtClean="0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pt-BR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1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pt-B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pt-B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pt-BR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sSup>
                            <m:sSupPr>
                              <m:ctrlPr>
                                <a:rPr lang="pt-B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1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pt-BR" sz="1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pt-BR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sz="18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pt-BR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𝜁</m:t>
                          </m:r>
                          <m:sSub>
                            <m:sSubPr>
                              <m:ctrlPr>
                                <a:rPr lang="pt-BR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pt-BR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pt-BR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pt-B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pt-BR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pt-BR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pt-BR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pt-B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𝜁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𝑠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pt-B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𝜁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6E778AE3-7A5E-B352-5923-5815808D5D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2491" y="1780298"/>
                <a:ext cx="7384026" cy="706604"/>
              </a:xfrm>
              <a:prstGeom prst="rect">
                <a:avLst/>
              </a:prstGeom>
              <a:blipFill>
                <a:blip r:embed="rId2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Imagem 7">
            <a:extLst>
              <a:ext uri="{FF2B5EF4-FFF2-40B4-BE49-F238E27FC236}">
                <a16:creationId xmlns:a16="http://schemas.microsoft.com/office/drawing/2014/main" id="{DFBB436C-6A6D-1D17-2438-AC4BF7E6D6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7378" y="2683547"/>
            <a:ext cx="6859723" cy="3324655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2B7DC133-748B-AA5E-B46B-EFF98B555866}"/>
              </a:ext>
            </a:extLst>
          </p:cNvPr>
          <p:cNvSpPr txBox="1"/>
          <p:nvPr/>
        </p:nvSpPr>
        <p:spPr>
          <a:xfrm>
            <a:off x="1484670" y="6154993"/>
            <a:ext cx="9861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Figura 3. Efeito da adição de um zero na resposta a um degrau</a:t>
            </a:r>
          </a:p>
        </p:txBody>
      </p:sp>
    </p:spTree>
    <p:extLst>
      <p:ext uri="{BB962C8B-B14F-4D97-AF65-F5344CB8AC3E}">
        <p14:creationId xmlns:p14="http://schemas.microsoft.com/office/powerpoint/2010/main" val="3763138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914</Words>
  <Application>Microsoft Office PowerPoint</Application>
  <PresentationFormat>Widescreen</PresentationFormat>
  <Paragraphs>93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Tema do Office</vt:lpstr>
      <vt:lpstr>ANÁLISE DE SISTEMAS DE ORDEM SUPERIOR e  REDUÇÃO DE ORDEM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DE SISTEMAS DE ORDEM SUPERIOR</dc:title>
  <dc:creator>eabarrosmac@gmail.com</dc:creator>
  <cp:lastModifiedBy>eabarrosmac@gmail.com</cp:lastModifiedBy>
  <cp:revision>16</cp:revision>
  <dcterms:created xsi:type="dcterms:W3CDTF">2023-03-07T13:15:59Z</dcterms:created>
  <dcterms:modified xsi:type="dcterms:W3CDTF">2023-03-09T02:52:51Z</dcterms:modified>
</cp:coreProperties>
</file>