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602" r:id="rId2"/>
    <p:sldId id="542" r:id="rId3"/>
    <p:sldId id="551" r:id="rId4"/>
    <p:sldId id="431" r:id="rId5"/>
    <p:sldId id="552" r:id="rId6"/>
    <p:sldId id="553" r:id="rId7"/>
    <p:sldId id="554" r:id="rId8"/>
    <p:sldId id="555" r:id="rId9"/>
    <p:sldId id="556" r:id="rId10"/>
    <p:sldId id="557" r:id="rId11"/>
    <p:sldId id="558" r:id="rId12"/>
    <p:sldId id="559" r:id="rId13"/>
    <p:sldId id="539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574" r:id="rId28"/>
    <p:sldId id="575" r:id="rId29"/>
    <p:sldId id="577" r:id="rId30"/>
    <p:sldId id="578" r:id="rId31"/>
    <p:sldId id="579" r:id="rId32"/>
    <p:sldId id="580" r:id="rId33"/>
    <p:sldId id="581" r:id="rId34"/>
    <p:sldId id="582" r:id="rId35"/>
    <p:sldId id="583" r:id="rId36"/>
    <p:sldId id="584" r:id="rId37"/>
    <p:sldId id="585" r:id="rId38"/>
    <p:sldId id="576" r:id="rId39"/>
    <p:sldId id="586" r:id="rId40"/>
    <p:sldId id="587" r:id="rId41"/>
    <p:sldId id="588" r:id="rId42"/>
    <p:sldId id="590" r:id="rId43"/>
    <p:sldId id="591" r:id="rId44"/>
    <p:sldId id="589" r:id="rId45"/>
    <p:sldId id="592" r:id="rId46"/>
    <p:sldId id="593" r:id="rId47"/>
    <p:sldId id="594" r:id="rId48"/>
    <p:sldId id="595" r:id="rId49"/>
    <p:sldId id="596" r:id="rId50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139" autoAdjust="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541CA-CB26-4FC8-88C9-16DD3B038D09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E75FE-11C6-405C-B694-6D14E0A359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06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5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37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16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59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15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4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21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86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57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7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98CB-3BCD-4F6A-B800-B151D445D34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3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1604" y="1173157"/>
            <a:ext cx="6715172" cy="1470025"/>
          </a:xfrm>
        </p:spPr>
        <p:txBody>
          <a:bodyPr>
            <a:normAutofit fontScale="90000"/>
          </a:bodyPr>
          <a:lstStyle/>
          <a:p>
            <a:r>
              <a:rPr lang="pt-BR" sz="3100" b="1" i="1" dirty="0" smtClean="0"/>
              <a:t>Escola Superior de Agricultura</a:t>
            </a:r>
            <a:br>
              <a:rPr lang="pt-BR" sz="3100" b="1" i="1" dirty="0" smtClean="0"/>
            </a:br>
            <a:r>
              <a:rPr lang="pt-BR" sz="3100" b="1" i="1" dirty="0" smtClean="0"/>
              <a:t> “Luiz de Queiroz”</a:t>
            </a:r>
            <a:br>
              <a:rPr lang="pt-BR" sz="3100" b="1" i="1" dirty="0" smtClean="0"/>
            </a:br>
            <a:r>
              <a:rPr lang="pt-BR" sz="3100" b="1" i="1" dirty="0" smtClean="0"/>
              <a:t>Universidade de São Paulo</a:t>
            </a:r>
            <a:br>
              <a:rPr lang="pt-BR" sz="3100" b="1" i="1" dirty="0" smtClean="0"/>
            </a:br>
            <a:r>
              <a:rPr lang="pt-BR" sz="3100" b="1" i="1" dirty="0" smtClean="0"/>
              <a:t/>
            </a:r>
            <a:br>
              <a:rPr lang="pt-BR" sz="3100" b="1" i="1" dirty="0" smtClean="0"/>
            </a:br>
            <a:r>
              <a:rPr lang="pt-BR" b="1" i="1" dirty="0" smtClean="0"/>
              <a:t>LCE0211 </a:t>
            </a:r>
            <a:r>
              <a:rPr lang="pt-BR" b="1" i="1" dirty="0"/>
              <a:t>– Estatística </a:t>
            </a:r>
            <a:r>
              <a:rPr lang="pt-BR" b="1" i="1" dirty="0" smtClean="0"/>
              <a:t>Geral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pt-BR" dirty="0" smtClean="0"/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Profa. Andreia Adami</a:t>
            </a:r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deiaadami@terra.com.br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://www4.esalq.usp.br/sites/default/files/logo-esalq-simbo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12954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9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Hipóteses – Duas Amostras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b="1" dirty="0" smtClean="0">
                    <a:solidFill>
                      <a:srgbClr val="FF0000"/>
                    </a:solidFill>
                  </a:rPr>
                  <a:t>Teste t para amostras PAREADAS</a:t>
                </a:r>
              </a:p>
              <a:p>
                <a:pPr marL="0" lvl="1" indent="0" algn="just">
                  <a:buNone/>
                </a:pPr>
                <a:endParaRPr lang="pt-BR" dirty="0" smtClean="0">
                  <a:solidFill>
                    <a:srgbClr val="FF0000"/>
                  </a:solidFill>
                </a:endParaRPr>
              </a:p>
              <a:p>
                <a:pPr marL="0" lvl="1" indent="0" algn="just">
                  <a:buNone/>
                </a:pPr>
                <a:r>
                  <a:rPr lang="pt-BR" dirty="0" smtClean="0">
                    <a:solidFill>
                      <a:srgbClr val="FF0000"/>
                    </a:solidFill>
                  </a:rPr>
                  <a:t>1º </a:t>
                </a:r>
                <a:r>
                  <a:rPr lang="pt-BR" dirty="0">
                    <a:solidFill>
                      <a:srgbClr val="FF0000"/>
                    </a:solidFill>
                  </a:rPr>
                  <a:t>Passo: </a:t>
                </a:r>
                <a:r>
                  <a:rPr lang="pt-BR" dirty="0"/>
                  <a:t>Estabeleça as hipóteses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BR" dirty="0"/>
                  <a:t>;</a:t>
                </a:r>
              </a:p>
              <a:p>
                <a:pPr marL="0" indent="0" algn="just">
                  <a:buNone/>
                </a:pPr>
                <a:endParaRPr lang="pt-BR" b="1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:</m:t>
                      </m:r>
                      <m:r>
                        <a:rPr lang="pt-BR" sz="2800" b="0" i="1" smtClean="0">
                          <a:latin typeface="Cambria Math"/>
                        </a:rPr>
                        <m:t>𝐴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  <m:r>
                        <a:rPr lang="pt-BR" sz="2800" b="0" i="1" smtClean="0">
                          <a:latin typeface="Cambria Math"/>
                        </a:rPr>
                        <m:t>𝑝𝑟𝑜𝑑𝑢𝑡𝑖𝑣𝑖𝑑𝑎𝑑𝑒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  <m:r>
                        <a:rPr lang="pt-BR" sz="2800" b="0" i="1" smtClean="0">
                          <a:latin typeface="Cambria Math"/>
                        </a:rPr>
                        <m:t>𝑚</m:t>
                      </m:r>
                      <m:r>
                        <a:rPr lang="pt-BR" sz="2800" b="0" i="1" smtClean="0">
                          <a:latin typeface="Cambria Math"/>
                        </a:rPr>
                        <m:t>é</m:t>
                      </m:r>
                      <m:r>
                        <a:rPr lang="pt-BR" sz="2800" b="0" i="1" smtClean="0">
                          <a:latin typeface="Cambria Math"/>
                        </a:rPr>
                        <m:t>𝑑𝑖𝑎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  <m:r>
                        <a:rPr lang="pt-BR" sz="2800" b="0" i="1" smtClean="0">
                          <a:latin typeface="Cambria Math"/>
                        </a:rPr>
                        <m:t>𝑑𝑜𝑠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  <m:r>
                        <a:rPr lang="pt-BR" sz="2800" b="0" i="1" smtClean="0">
                          <a:latin typeface="Cambria Math"/>
                        </a:rPr>
                        <m:t>𝑓𝑢𝑛𝑐𝑖𝑜𝑛</m:t>
                      </m:r>
                      <m:r>
                        <a:rPr lang="pt-BR" sz="2800" b="0" i="1" smtClean="0">
                          <a:latin typeface="Cambria Math"/>
                        </a:rPr>
                        <m:t>á</m:t>
                      </m:r>
                      <m:r>
                        <a:rPr lang="pt-BR" sz="2800" b="0" i="1" smtClean="0">
                          <a:latin typeface="Cambria Math"/>
                        </a:rPr>
                        <m:t>𝑟𝑖𝑜𝑠</m:t>
                      </m:r>
                      <m:r>
                        <a:rPr lang="pt-BR" sz="2800" b="0" i="0" smtClean="0">
                          <a:latin typeface="Cambria Math"/>
                        </a:rPr>
                        <m:t> </m:t>
                      </m:r>
                      <m:r>
                        <a:rPr lang="pt-BR" sz="2800" b="0" i="1" smtClean="0">
                          <a:latin typeface="Cambria Math"/>
                        </a:rPr>
                        <m:t>𝑛</m:t>
                      </m:r>
                      <m:r>
                        <a:rPr lang="pt-BR" sz="2800" b="0" i="1" smtClean="0">
                          <a:latin typeface="Cambria Math"/>
                        </a:rPr>
                        <m:t>ã</m:t>
                      </m:r>
                      <m:r>
                        <a:rPr lang="pt-BR" sz="2800" b="0" i="1" smtClean="0">
                          <a:latin typeface="Cambria Math"/>
                        </a:rPr>
                        <m:t>𝑜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  <m:r>
                        <a:rPr lang="pt-BR" sz="2800" b="0" i="1" smtClean="0">
                          <a:latin typeface="Cambria Math"/>
                        </a:rPr>
                        <m:t>𝑠𝑒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t-BR" sz="2800" b="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𝑎𝑙𝑡𝑒𝑟𝑎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  <m:r>
                        <a:rPr lang="pt-BR" sz="2800" b="0" i="1" smtClean="0">
                          <a:latin typeface="Cambria Math"/>
                        </a:rPr>
                        <m:t>𝑐𝑜𝑚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  <m:r>
                        <a:rPr lang="pt-BR" sz="2800" b="0" i="1" smtClean="0">
                          <a:latin typeface="Cambria Math"/>
                        </a:rPr>
                        <m:t>𝑜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  <m:r>
                        <a:rPr lang="pt-BR" sz="2800" b="0" i="1" smtClean="0">
                          <a:latin typeface="Cambria Math"/>
                        </a:rPr>
                        <m:t>𝑝𝑟𝑜𝑔𝑟𝑎𝑚𝑎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  <m:r>
                        <a:rPr lang="pt-BR" sz="2800" b="0" i="1" smtClean="0">
                          <a:latin typeface="Cambria Math"/>
                        </a:rPr>
                        <m:t>𝑑𝑒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  <m:r>
                        <a:rPr lang="pt-BR" sz="2800" b="0" i="1" smtClean="0">
                          <a:latin typeface="Cambria Math"/>
                        </a:rPr>
                        <m:t>𝑡𝑟𝑒𝑖𝑛𝑎𝑚𝑒𝑛𝑡𝑜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t-BR" sz="2800" b="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𝑑𝑒𝑝𝑜𝑖𝑠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𝑎𝑛𝑡𝑒𝑠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2800" b="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:</m:t>
                      </m:r>
                      <m:r>
                        <a:rPr lang="pt-BR" sz="2800" i="1">
                          <a:latin typeface="Cambria Math"/>
                        </a:rPr>
                        <m:t>𝐴</m:t>
                      </m:r>
                      <m:r>
                        <a:rPr lang="pt-BR" sz="2800" i="1">
                          <a:latin typeface="Cambria Math"/>
                        </a:rPr>
                        <m:t> </m:t>
                      </m:r>
                      <m:r>
                        <a:rPr lang="pt-BR" sz="2800" i="1">
                          <a:latin typeface="Cambria Math"/>
                        </a:rPr>
                        <m:t>𝑝𝑟𝑜𝑑𝑢𝑡𝑖𝑣𝑖𝑑𝑎𝑑𝑒</m:t>
                      </m:r>
                      <m:r>
                        <a:rPr lang="pt-BR" sz="2800" i="1">
                          <a:latin typeface="Cambria Math"/>
                        </a:rPr>
                        <m:t> </m:t>
                      </m:r>
                      <m:r>
                        <a:rPr lang="pt-BR" sz="2800" i="1">
                          <a:latin typeface="Cambria Math"/>
                        </a:rPr>
                        <m:t>𝑚</m:t>
                      </m:r>
                      <m:r>
                        <a:rPr lang="pt-BR" sz="2800" i="1">
                          <a:latin typeface="Cambria Math"/>
                        </a:rPr>
                        <m:t>é</m:t>
                      </m:r>
                      <m:r>
                        <a:rPr lang="pt-BR" sz="2800" i="1">
                          <a:latin typeface="Cambria Math"/>
                        </a:rPr>
                        <m:t>𝑑𝑖𝑎</m:t>
                      </m:r>
                      <m:r>
                        <a:rPr lang="pt-BR" sz="2800" i="1">
                          <a:latin typeface="Cambria Math"/>
                        </a:rPr>
                        <m:t> </m:t>
                      </m:r>
                      <m:r>
                        <a:rPr lang="pt-BR" sz="2800" i="1">
                          <a:latin typeface="Cambria Math"/>
                        </a:rPr>
                        <m:t>𝑑𝑜𝑠</m:t>
                      </m:r>
                      <m:r>
                        <a:rPr lang="pt-BR" sz="2800" i="1">
                          <a:latin typeface="Cambria Math"/>
                        </a:rPr>
                        <m:t> </m:t>
                      </m:r>
                      <m:r>
                        <a:rPr lang="pt-BR" sz="2800" i="1">
                          <a:latin typeface="Cambria Math"/>
                        </a:rPr>
                        <m:t>𝑓𝑢𝑛𝑐𝑖𝑜𝑛</m:t>
                      </m:r>
                      <m:r>
                        <a:rPr lang="pt-BR" sz="2800" i="1">
                          <a:latin typeface="Cambria Math"/>
                        </a:rPr>
                        <m:t>á</m:t>
                      </m:r>
                      <m:r>
                        <a:rPr lang="pt-BR" sz="2800" i="1">
                          <a:latin typeface="Cambria Math"/>
                        </a:rPr>
                        <m:t>𝑟𝑖𝑜𝑠</m:t>
                      </m:r>
                      <m:r>
                        <a:rPr lang="pt-BR" sz="2800" b="0" i="0" smtClean="0"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pt-BR" sz="2800" b="0" i="0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𝑎𝑢𝑚𝑒𝑛𝑡𝑜𝑢</m:t>
                      </m:r>
                      <m:r>
                        <a:rPr lang="pt-BR" sz="2800" i="1">
                          <a:latin typeface="Cambria Math"/>
                        </a:rPr>
                        <m:t> </m:t>
                      </m:r>
                      <m:r>
                        <a:rPr lang="pt-BR" sz="2800" i="1">
                          <a:latin typeface="Cambria Math"/>
                        </a:rPr>
                        <m:t>𝑐𝑜𝑚</m:t>
                      </m:r>
                      <m:r>
                        <a:rPr lang="pt-BR" sz="2800" i="1">
                          <a:latin typeface="Cambria Math"/>
                        </a:rPr>
                        <m:t> </m:t>
                      </m:r>
                      <m:r>
                        <a:rPr lang="pt-BR" sz="2800" i="1">
                          <a:latin typeface="Cambria Math"/>
                        </a:rPr>
                        <m:t>𝑜</m:t>
                      </m:r>
                      <m:r>
                        <a:rPr lang="pt-BR" sz="2800" i="1">
                          <a:latin typeface="Cambria Math"/>
                        </a:rPr>
                        <m:t> </m:t>
                      </m:r>
                      <m:r>
                        <a:rPr lang="pt-BR" sz="2800" i="1">
                          <a:latin typeface="Cambria Math"/>
                        </a:rPr>
                        <m:t>𝑝𝑟𝑜𝑔𝑟𝑎𝑚𝑎</m:t>
                      </m:r>
                      <m:r>
                        <a:rPr lang="pt-BR" sz="2800" i="1">
                          <a:latin typeface="Cambria Math"/>
                        </a:rPr>
                        <m:t> </m:t>
                      </m:r>
                      <m:r>
                        <a:rPr lang="pt-BR" sz="2800" i="1">
                          <a:latin typeface="Cambria Math"/>
                        </a:rPr>
                        <m:t>𝑑𝑒</m:t>
                      </m:r>
                      <m:r>
                        <a:rPr lang="pt-BR" sz="2800" i="1">
                          <a:latin typeface="Cambria Math"/>
                        </a:rPr>
                        <m:t> </m:t>
                      </m:r>
                      <m:r>
                        <a:rPr lang="pt-BR" sz="2800" i="1">
                          <a:latin typeface="Cambria Math"/>
                        </a:rPr>
                        <m:t>𝑡𝑟𝑒𝑖𝑛𝑎𝑚𝑒𝑛𝑡𝑜</m:t>
                      </m:r>
                    </m:oMath>
                  </m:oMathPara>
                </a14:m>
                <a:endParaRPr lang="pt-BR" sz="2800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𝑑𝑒𝑝𝑜𝑖𝑠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𝑎𝑛𝑡𝑒𝑠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28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0">
                <a:blip r:embed="rId2"/>
                <a:stretch>
                  <a:fillRect l="-1704" t="-15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3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Hipóteses – Duas Amostras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b="1" dirty="0" smtClean="0">
                    <a:solidFill>
                      <a:srgbClr val="FF0000"/>
                    </a:solidFill>
                  </a:rPr>
                  <a:t>Teste t para amostras PAREADAS</a:t>
                </a:r>
              </a:p>
              <a:p>
                <a:pPr marL="0" lvl="1" indent="0" algn="just">
                  <a:buNone/>
                </a:pPr>
                <a:r>
                  <a:rPr lang="pt-BR" dirty="0" smtClean="0">
                    <a:solidFill>
                      <a:schemeClr val="tx1"/>
                    </a:solidFill>
                  </a:rPr>
                  <a:t>A estatística do teste: A estatística do teste será baseada em uma terceira variável (D) definida pela diferença de valores em cada par, ou seja,</a:t>
                </a:r>
              </a:p>
              <a:p>
                <a:pPr marL="0" lvl="1" indent="0" algn="ctr">
                  <a:buNone/>
                </a:pPr>
                <a:r>
                  <a:rPr lang="pt-BR" dirty="0" smtClean="0">
                    <a:solidFill>
                      <a:schemeClr val="tx1"/>
                    </a:solidFill>
                  </a:rPr>
                  <a:t>D= medida depois – medida antes</a:t>
                </a:r>
                <a:endParaRPr lang="pt-BR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pt-BR" sz="2800" dirty="0" smtClean="0">
                    <a:solidFill>
                      <a:schemeClr val="tx1"/>
                    </a:solidFill>
                  </a:rPr>
                  <a:t>Se a hipótese nula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𝑑𝑒𝑝𝑜𝑖𝑠</m:t>
                        </m:r>
                      </m:sub>
                    </m:sSub>
                    <m:r>
                      <a:rPr 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𝑎𝑛𝑡𝑒𝑠</m:t>
                        </m:r>
                      </m:sub>
                    </m:sSub>
                  </m:oMath>
                </a14:m>
                <a:r>
                  <a:rPr lang="pt-BR" sz="2800" dirty="0" smtClean="0">
                    <a:solidFill>
                      <a:schemeClr val="tx1"/>
                    </a:solidFill>
                  </a:rPr>
                  <a:t>) for correta, devemos esperar que, em média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pt-BR" sz="2800" dirty="0" smtClean="0">
                    <a:solidFill>
                      <a:schemeClr val="tx1"/>
                    </a:solidFill>
                  </a:rPr>
                  <a:t>), os valores desta variável estejam em torno de zero.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0" smtClean="0">
                          <a:latin typeface="Cambria Math"/>
                        </a:rPr>
                        <m:t>          </m:t>
                      </m:r>
                      <m:r>
                        <m:rPr>
                          <m:sty m:val="p"/>
                        </m:rPr>
                        <a:rPr lang="pt-BR" sz="2800">
                          <a:latin typeface="Cambria Math"/>
                        </a:rPr>
                        <m:t>Tc</m:t>
                      </m:r>
                      <m:r>
                        <a:rPr lang="pt-BR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8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pt-BR" sz="28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sz="28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p>
                                      <m:r>
                                        <a:rPr lang="pt-BR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2800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pt-BR" sz="2800" dirty="0"/>
                        <m:t>, </m:t>
                      </m:r>
                    </m:oMath>
                  </m:oMathPara>
                </a14:m>
                <a:endParaRPr lang="pt-BR" sz="28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704" t="-1549" r="-1481" b="-16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3275856" y="5445224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tem distribuição t de Student com n-1 graus de liberdade.</a:t>
            </a:r>
          </a:p>
        </p:txBody>
      </p:sp>
    </p:spTree>
    <p:extLst>
      <p:ext uri="{BB962C8B-B14F-4D97-AF65-F5344CB8AC3E}">
        <p14:creationId xmlns:p14="http://schemas.microsoft.com/office/powerpoint/2010/main" val="28307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50545"/>
              </p:ext>
            </p:extLst>
          </p:nvPr>
        </p:nvGraphicFramePr>
        <p:xfrm>
          <a:off x="179512" y="1916832"/>
          <a:ext cx="604867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440160"/>
                <a:gridCol w="1512168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Funcionários</a:t>
                      </a:r>
                      <a:endParaRPr lang="pt-BR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Antes</a:t>
                      </a:r>
                    </a:p>
                    <a:p>
                      <a:pPr algn="ctr"/>
                      <a:r>
                        <a:rPr lang="pt-BR" sz="2000" b="1" dirty="0" smtClean="0"/>
                        <a:t>(X1)</a:t>
                      </a:r>
                      <a:endParaRPr lang="pt-BR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Depois</a:t>
                      </a:r>
                    </a:p>
                    <a:p>
                      <a:pPr algn="ctr"/>
                      <a:r>
                        <a:rPr lang="pt-BR" sz="2000" b="1" dirty="0" smtClean="0"/>
                        <a:t>(X2)</a:t>
                      </a:r>
                      <a:endParaRPr lang="pt-BR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Diferenças</a:t>
                      </a:r>
                    </a:p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D = X2-X1</a:t>
                      </a: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22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25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21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28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7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28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26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-2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4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30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36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6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5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33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32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-1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6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33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39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6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7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26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28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8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24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33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9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9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31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30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-1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10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22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27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5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Hipóteses – Duas Amostras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676456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b="1" dirty="0" smtClean="0">
                    <a:solidFill>
                      <a:srgbClr val="FF0000"/>
                    </a:solidFill>
                  </a:rPr>
                  <a:t>Teste t para amostras PAREADAS </a:t>
                </a:r>
              </a:p>
              <a:p>
                <a:pPr marL="0" indent="0" algn="just">
                  <a:buNone/>
                </a:pPr>
                <a:endParaRPr lang="pt-BR" sz="28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6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=3,4</m:t>
                      </m:r>
                    </m:oMath>
                  </m:oMathPara>
                </a14:m>
                <a:endParaRPr lang="pt-BR" sz="2600" dirty="0" smtClean="0">
                  <a:solidFill>
                    <a:schemeClr val="tx1"/>
                  </a:solidFill>
                </a:endParaRP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sz="2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6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6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</m:t>
                            </m:r>
                          </m:sub>
                        </m:sSub>
                      </m:e>
                      <m:sup>
                        <m:r>
                          <a:rPr lang="pt-BR" sz="2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sz="26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pt-BR" sz="2600" dirty="0" smtClean="0">
                    <a:solidFill>
                      <a:schemeClr val="tx1"/>
                    </a:solidFill>
                    <a:latin typeface="Cambria Math"/>
                  </a:rPr>
                  <a:t>14,4888</a:t>
                </a:r>
              </a:p>
              <a:p>
                <a:pPr marL="0" indent="0" algn="r">
                  <a:buNone/>
                </a:pPr>
                <a:endParaRPr lang="pt-BR" sz="260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>
                          <a:latin typeface="Cambria Math"/>
                        </a:rPr>
                        <m:t>Tc</m:t>
                      </m:r>
                      <m:r>
                        <a:rPr lang="pt-BR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3,4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14,4888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pt-BR" sz="260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>
                          <a:latin typeface="Cambria Math"/>
                        </a:rPr>
                        <m:t>Tc</m:t>
                      </m:r>
                      <m:r>
                        <a:rPr lang="pt-BR" sz="2800" b="0" i="0" smtClean="0">
                          <a:latin typeface="Cambria Math"/>
                        </a:rPr>
                        <m:t>=2,82</m:t>
                      </m:r>
                    </m:oMath>
                  </m:oMathPara>
                </a14:m>
                <a:endParaRPr lang="pt-BR" sz="260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400" b="1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pt-BR" sz="24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676456" cy="5112567"/>
              </a:xfrm>
              <a:blipFill rotWithShape="1">
                <a:blip r:embed="rId2"/>
                <a:stretch>
                  <a:fillRect l="-1616" t="-1549" r="-12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have direita 5"/>
          <p:cNvSpPr/>
          <p:nvPr/>
        </p:nvSpPr>
        <p:spPr>
          <a:xfrm>
            <a:off x="6372200" y="2636912"/>
            <a:ext cx="576064" cy="3960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7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679703"/>
            <a:ext cx="4584178" cy="313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3600" b="1" dirty="0" smtClean="0">
                    <a:solidFill>
                      <a:srgbClr val="FF0000"/>
                    </a:solidFill>
                  </a:rPr>
                  <a:t>Região Crítica </a:t>
                </a:r>
                <a:r>
                  <a:rPr lang="pt-BR" sz="3600" dirty="0" smtClean="0"/>
                  <a:t>do teste</a:t>
                </a:r>
                <a:endParaRPr lang="pt-BR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pt-BR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𝑑𝑒𝑝𝑜𝑖𝑠</m:t>
                          </m:r>
                        </m:sub>
                      </m:sSub>
                      <m:r>
                        <a:rPr lang="pt-BR" sz="2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𝑎𝑛𝑡𝑒𝑠</m:t>
                          </m:r>
                        </m:sub>
                      </m:sSub>
                      <m:r>
                        <a:rPr lang="pt-BR" sz="2800" i="1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pt-BR" sz="2800" i="1">
                          <a:latin typeface="Cambria Math"/>
                          <a:ea typeface="Cambria Math"/>
                        </a:rPr>
                        <m:t>𝑣𝑒𝑟𝑠𝑢𝑠</m:t>
                      </m:r>
                      <m:r>
                        <a:rPr lang="pt-BR" sz="2800" i="1"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</m:sSub>
                      <m:r>
                        <a:rPr lang="pt-BR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𝒅𝒆𝒑𝒐𝒊𝒔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𝒂𝒏𝒕𝒆𝒔</m:t>
                          </m:r>
                        </m:sub>
                      </m:sSub>
                    </m:oMath>
                  </m:oMathPara>
                </a14:m>
                <a:endParaRPr lang="pt-BR" sz="2800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1400" dirty="0" smtClean="0"/>
              </a:p>
              <a:p>
                <a:pPr marL="0" indent="0" algn="just">
                  <a:buNone/>
                </a:pPr>
                <a:r>
                  <a:rPr lang="pt-BR" sz="2800" dirty="0" smtClean="0"/>
                  <a:t>A área cinza, à direita do gráfico  tem tamanho 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pt-BR" sz="2800" i="1">
                        <a:latin typeface="Cambria Math"/>
                        <a:ea typeface="Cambria Math"/>
                      </a:rPr>
                      <m:t>=0,05</m:t>
                    </m:r>
                  </m:oMath>
                </a14:m>
                <a:r>
                  <a:rPr lang="pt-BR" sz="2800" dirty="0" smtClean="0"/>
                  <a:t> e é chamada de  Região de Rejeição da Hipótese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sz="2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sz="28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/>
                          </a:rPr>
                          <m:t>𝑅𝑅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pt-BR" sz="2800" b="0" dirty="0" smtClean="0"/>
              </a:p>
              <a:p>
                <a:pPr marL="0" indent="0" algn="just">
                  <a:buNone/>
                </a:pPr>
                <a:r>
                  <a:rPr lang="pt-BR" sz="2400" b="1" dirty="0" smtClean="0">
                    <a:solidFill>
                      <a:srgbClr val="FF0000"/>
                    </a:solidFill>
                  </a:rPr>
                  <a:t>TESTE UNILATERAL À DIREITA</a:t>
                </a:r>
                <a:endParaRPr lang="pt-BR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2074" t="-1788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</a:t>
            </a:r>
            <a:r>
              <a:rPr lang="pt-BR" dirty="0"/>
              <a:t>Hipóteses – Duas Amostras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927989" y="3854939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RRH0 </a:t>
            </a:r>
            <a:endParaRPr lang="pt-BR" sz="2200" b="1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6570222" y="4237136"/>
            <a:ext cx="612068" cy="180136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do 6"/>
          <p:cNvCxnSpPr/>
          <p:nvPr/>
        </p:nvCxnSpPr>
        <p:spPr>
          <a:xfrm rot="5400000" flipH="1" flipV="1">
            <a:off x="6804248" y="5661248"/>
            <a:ext cx="1080120" cy="936104"/>
          </a:xfrm>
          <a:prstGeom prst="bentConnector3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7107755" y="5189130"/>
                <a:ext cx="14246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pt-BR" sz="2000" b="1" i="1">
                          <a:latin typeface="Cambria Math"/>
                        </a:rPr>
                        <m:t>𝐓𝐜</m:t>
                      </m:r>
                      <m:r>
                        <a:rPr lang="pt-BR" sz="2000" b="1">
                          <a:latin typeface="Cambria Math"/>
                        </a:rPr>
                        <m:t>=</m:t>
                      </m:r>
                      <m:r>
                        <a:rPr lang="pt-BR" sz="2000" b="1" i="1">
                          <a:latin typeface="Cambria Math"/>
                        </a:rPr>
                        <m:t>𝟐</m:t>
                      </m:r>
                      <m:r>
                        <a:rPr lang="pt-BR" sz="2000" b="1">
                          <a:latin typeface="Cambria Math"/>
                        </a:rPr>
                        <m:t>,</m:t>
                      </m:r>
                      <m:r>
                        <a:rPr lang="pt-BR" sz="2000" b="1" i="1">
                          <a:latin typeface="Cambria Math"/>
                        </a:rPr>
                        <m:t>𝟖𝟐</m:t>
                      </m:r>
                    </m:oMath>
                  </m:oMathPara>
                </a14:m>
                <a:endParaRPr lang="pt-BR" sz="2000" b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755" y="5189130"/>
                <a:ext cx="1424685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</a:t>
            </a:r>
            <a:r>
              <a:rPr lang="pt-BR" dirty="0"/>
              <a:t>Hipóteses – Duas Amostras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b="1" dirty="0">
                    <a:solidFill>
                      <a:srgbClr val="FF0000"/>
                    </a:solidFill>
                  </a:rPr>
                  <a:t>Teste t para amostras PAREADAS </a:t>
                </a:r>
              </a:p>
              <a:p>
                <a:pPr marL="0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Conclusão</a:t>
                </a:r>
              </a:p>
              <a:p>
                <a:pPr marL="0" indent="0" algn="just">
                  <a:buNone/>
                </a:pPr>
                <a:r>
                  <a:rPr lang="pt-BR" b="1" dirty="0" smtClean="0">
                    <a:solidFill>
                      <a:schemeClr val="tx1"/>
                    </a:solidFill>
                  </a:rPr>
                  <a:t>Considerando o nível de significância de 5%, ou seja, </a:t>
                </a:r>
                <a:r>
                  <a:rPr lang="pt-BR" b="1" dirty="0" smtClean="0">
                    <a:solidFill>
                      <a:schemeClr val="tx1"/>
                    </a:solidFill>
                    <a:sym typeface="Symbol"/>
                  </a:rPr>
                  <a:t>=0,05, o teste conclui que os dados mostram evidências suficiente para rejeitar a hipótese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b="1" dirty="0" smtClean="0">
                    <a:solidFill>
                      <a:schemeClr val="tx1"/>
                    </a:solidFill>
                  </a:rPr>
                  <a:t>, detectando, então, que houve um aumento real da produtividade entre as duas mensurações.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926"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2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</a:t>
            </a:r>
            <a:r>
              <a:rPr lang="pt-BR" dirty="0"/>
              <a:t>Hipóteses – Duas Amostras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Teste t para amostras </a:t>
            </a:r>
            <a:r>
              <a:rPr lang="pt-BR" b="1" dirty="0" smtClean="0">
                <a:solidFill>
                  <a:srgbClr val="0070C0"/>
                </a:solidFill>
              </a:rPr>
              <a:t>INDEPENDENTES</a:t>
            </a:r>
          </a:p>
          <a:p>
            <a:pPr marL="0" indent="0" algn="just">
              <a:buNone/>
            </a:pPr>
            <a:r>
              <a:rPr lang="pt-BR" b="1" dirty="0"/>
              <a:t>Exemplo 1: </a:t>
            </a:r>
            <a:r>
              <a:rPr lang="pt-BR" dirty="0"/>
              <a:t>Para comparar dois métodos de ensino de matemática para crianças, podemos </a:t>
            </a:r>
            <a:r>
              <a:rPr lang="pt-BR" b="1" dirty="0">
                <a:solidFill>
                  <a:srgbClr val="FF0000"/>
                </a:solidFill>
              </a:rPr>
              <a:t>aplicar o método A em um grupo de crianças e o método B em outro grupo</a:t>
            </a:r>
            <a:r>
              <a:rPr lang="pt-BR" dirty="0"/>
              <a:t>, sendo que a composição dos grupos é feita previamente e de forma aleatória. A comparação entre os grupos é realizada por meio de uma avaliação que mensure os conhecimentos de matemática de cada criança.</a:t>
            </a:r>
          </a:p>
          <a:p>
            <a:pPr marL="0" indent="0" algn="just">
              <a:buNone/>
            </a:pP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</a:t>
            </a:r>
            <a:r>
              <a:rPr lang="pt-BR" dirty="0"/>
              <a:t>Hipóteses – Duas Amostras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b="1" dirty="0" smtClean="0">
                    <a:solidFill>
                      <a:srgbClr val="FF0000"/>
                    </a:solidFill>
                  </a:rPr>
                  <a:t>Teste t para amostras </a:t>
                </a:r>
                <a:r>
                  <a:rPr lang="pt-BR" b="1" dirty="0" smtClean="0">
                    <a:solidFill>
                      <a:srgbClr val="0070C0"/>
                    </a:solidFill>
                  </a:rPr>
                  <a:t>INDEPENDENTES</a:t>
                </a:r>
              </a:p>
              <a:p>
                <a:pPr marL="0" lvl="1" indent="0" algn="just">
                  <a:buNone/>
                </a:pPr>
                <a:r>
                  <a:rPr lang="pt-BR" dirty="0">
                    <a:solidFill>
                      <a:srgbClr val="FF0000"/>
                    </a:solidFill>
                  </a:rPr>
                  <a:t>1º Passo: </a:t>
                </a:r>
                <a:r>
                  <a:rPr lang="pt-BR" dirty="0"/>
                  <a:t>Estabeleça as hipóteses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BR" dirty="0"/>
                  <a:t>;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: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sz="28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pt-BR" sz="2800" i="1">
                        <a:latin typeface="Cambria Math"/>
                      </a:rPr>
                      <m:t>:</m:t>
                    </m:r>
                    <m:r>
                      <a:rPr lang="pt-BR" sz="28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8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pt-BR" sz="280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8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t-BR" sz="2800" dirty="0" smtClean="0">
                    <a:solidFill>
                      <a:srgbClr val="FF0000"/>
                    </a:solidFill>
                    <a:ea typeface="Cambria Math"/>
                  </a:rPr>
                  <a:t>TESTE BILATERAL</a:t>
                </a:r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sz="2800" dirty="0" smtClean="0"/>
                  <a:t>em que: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8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t-BR" sz="2800" dirty="0" smtClean="0"/>
                  <a:t> é a nota média de crianças submetidas ao método A de ensino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t-BR" sz="2800" dirty="0"/>
                  <a:t> é a nota média de crianças submetidas ao método </a:t>
                </a:r>
                <a:r>
                  <a:rPr lang="pt-BR" sz="2800" dirty="0" smtClean="0"/>
                  <a:t>B </a:t>
                </a:r>
                <a:r>
                  <a:rPr lang="pt-BR" sz="2800" dirty="0"/>
                  <a:t>de ensino;</a:t>
                </a:r>
                <a:endParaRPr lang="pt-BR" sz="2800" dirty="0" smtClean="0"/>
              </a:p>
              <a:p>
                <a:pPr marL="0" indent="0" algn="just">
                  <a:buNone/>
                </a:pPr>
                <a:endParaRPr lang="pt-BR" sz="1600" dirty="0" smtClean="0"/>
              </a:p>
              <a:p>
                <a:pPr marL="0" indent="0" algn="just">
                  <a:buNone/>
                </a:pPr>
                <a:r>
                  <a:rPr lang="pt-BR" sz="2800" dirty="0" smtClean="0"/>
                  <a:t>A tabela a seguir mostra os resultados do experimento.</a:t>
                </a: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704" t="-1549" r="-1481" b="-1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8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</a:t>
            </a:r>
            <a:r>
              <a:rPr lang="pt-BR" dirty="0"/>
              <a:t>Hipóteses – Duas Amostras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b="1" dirty="0" smtClean="0">
                    <a:solidFill>
                      <a:srgbClr val="FF0000"/>
                    </a:solidFill>
                  </a:rPr>
                  <a:t>Teste t para amostras </a:t>
                </a:r>
                <a:r>
                  <a:rPr lang="pt-BR" b="1" dirty="0" smtClean="0">
                    <a:solidFill>
                      <a:srgbClr val="0070C0"/>
                    </a:solidFill>
                  </a:rPr>
                  <a:t>INDEPENDENTES</a:t>
                </a:r>
              </a:p>
              <a:p>
                <a:pPr marL="0" lvl="1" indent="0" algn="just">
                  <a:buNone/>
                </a:pPr>
                <a:endParaRPr lang="pt-BR" sz="2800" dirty="0" smtClean="0"/>
              </a:p>
              <a:p>
                <a:pPr marL="0" lvl="1" indent="0" algn="just">
                  <a:buNone/>
                </a:pPr>
                <a:endParaRPr lang="pt-BR" sz="2800" dirty="0" smtClean="0"/>
              </a:p>
              <a:p>
                <a:pPr marL="0" lvl="1" indent="0" algn="just">
                  <a:buNone/>
                </a:pPr>
                <a:endParaRPr lang="pt-BR" dirty="0"/>
              </a:p>
              <a:p>
                <a:pPr marL="0" lvl="1" indent="0" algn="just">
                  <a:buNone/>
                </a:pPr>
                <a:endParaRPr lang="pt-BR" sz="2800" dirty="0" smtClean="0"/>
              </a:p>
              <a:p>
                <a:pPr marL="0" lvl="1" indent="0" algn="just">
                  <a:buNone/>
                </a:pPr>
                <a:endParaRPr lang="pt-BR" dirty="0"/>
              </a:p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Variância comum aos grupos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lvl="1" indent="0" algn="just">
                  <a:buNone/>
                </a:pPr>
                <a:endParaRPr lang="pt-BR" sz="700" b="1" dirty="0">
                  <a:solidFill>
                    <a:srgbClr val="0070C0"/>
                  </a:solidFill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</m:e>
                        <m:sup>
                          <m:r>
                            <a:rPr lang="pt-B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pt-B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sSup>
                            <m:sSup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sSup>
                            <m:sSup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𝒈𝒍</m:t>
                          </m:r>
                        </m:den>
                      </m:f>
                    </m:oMath>
                  </m:oMathPara>
                </a14:m>
                <a:endParaRPr lang="pt-BR" sz="2800" dirty="0" smtClean="0"/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r>
                      <a:rPr lang="pt-BR" b="0" i="1">
                        <a:latin typeface="Cambria Math"/>
                      </a:rPr>
                      <m:t>𝑔𝑙</m:t>
                    </m:r>
                    <m:r>
                      <a:rPr lang="pt-BR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pt-BR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8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−2</m:t>
                    </m:r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704" t="-1549" b="-6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4242309"/>
                  </p:ext>
                </p:extLst>
              </p:nvPr>
            </p:nvGraphicFramePr>
            <p:xfrm>
              <a:off x="683566" y="2204864"/>
              <a:ext cx="7992890" cy="22189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Método A de ensino</a:t>
                          </a:r>
                          <a:endParaRPr lang="pt-BR" sz="24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Método B de ensino</a:t>
                          </a:r>
                          <a:endParaRPr lang="pt-BR" sz="24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51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50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62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35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59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48</a:t>
                          </a:r>
                          <a:endParaRPr lang="pt-BR" sz="2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42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50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48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41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49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39</a:t>
                          </a:r>
                          <a:endParaRPr lang="pt-BR" sz="2400" b="1" dirty="0"/>
                        </a:p>
                      </a:txBody>
                      <a:tcPr/>
                    </a:tc>
                  </a:tr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pt-B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=49,90</m:t>
                                </m:r>
                              </m:oMath>
                            </m:oMathPara>
                          </a14:m>
                          <a:endParaRPr lang="pt-BR" sz="2400" b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B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24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b="0" i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pt-BR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sz="24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pt-BR" sz="2400" b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a:t>35,66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BR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=44,</m:t>
                              </m:r>
                            </m:oMath>
                          </a14:m>
                          <a:r>
                            <a:rPr lang="pt-BR" sz="2400" b="0" dirty="0" smtClean="0">
                              <a:solidFill>
                                <a:srgbClr val="FF0000"/>
                              </a:solidFill>
                            </a:rPr>
                            <a:t>70</a:t>
                          </a:r>
                          <a:endParaRPr lang="pt-BR" sz="2400" b="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B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24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b="0" i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pt-BR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sz="24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pt-BR" sz="2400" b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a:t>42,23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054242309"/>
                  </p:ext>
                </p:extLst>
              </p:nvPr>
            </p:nvGraphicFramePr>
            <p:xfrm>
              <a:off x="683566" y="2204864"/>
              <a:ext cx="7992890" cy="22189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</a:tblGrid>
                  <a:tr h="45720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Método A de ensino</a:t>
                          </a:r>
                          <a:endParaRPr lang="pt-BR" sz="24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Método B de ensino</a:t>
                          </a:r>
                          <a:endParaRPr lang="pt-BR" sz="24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51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50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62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35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59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48</a:t>
                          </a:r>
                          <a:endParaRPr lang="pt-BR" sz="2400" b="1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42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50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48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41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49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39</a:t>
                          </a:r>
                          <a:endParaRPr lang="pt-BR" sz="2400" b="1" dirty="0"/>
                        </a:p>
                      </a:txBody>
                      <a:tcPr/>
                    </a:tc>
                  </a:tr>
                  <a:tr h="847344">
                    <a:tc gridSpan="5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7626" r="-100000" b="-165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53" t="-167626" r="-153" b="-165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77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</a:t>
            </a:r>
            <a:r>
              <a:rPr lang="pt-BR" dirty="0"/>
              <a:t>Hipóteses – Duas Amostras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b="1" dirty="0" smtClean="0">
                    <a:solidFill>
                      <a:srgbClr val="FF0000"/>
                    </a:solidFill>
                  </a:rPr>
                  <a:t>Teste t para amostras </a:t>
                </a:r>
                <a:r>
                  <a:rPr lang="pt-BR" b="1" dirty="0" smtClean="0">
                    <a:solidFill>
                      <a:srgbClr val="0070C0"/>
                    </a:solidFill>
                  </a:rPr>
                  <a:t>INDEPENDENTES</a:t>
                </a:r>
              </a:p>
              <a:p>
                <a:pPr marL="0" lvl="1" indent="0" algn="just">
                  <a:buNone/>
                </a:pPr>
                <a:endParaRPr lang="pt-BR" sz="2800" dirty="0" smtClean="0"/>
              </a:p>
              <a:p>
                <a:pPr marL="0" lvl="1" indent="0" algn="just">
                  <a:buNone/>
                </a:pPr>
                <a:endParaRPr lang="pt-BR" sz="2800" dirty="0" smtClean="0"/>
              </a:p>
              <a:p>
                <a:pPr marL="0" lvl="1" indent="0" algn="just">
                  <a:buNone/>
                </a:pPr>
                <a:endParaRPr lang="pt-BR" dirty="0"/>
              </a:p>
              <a:p>
                <a:pPr marL="0" lvl="1" indent="0" algn="just">
                  <a:buNone/>
                </a:pPr>
                <a:endParaRPr lang="pt-BR" sz="2800" dirty="0" smtClean="0"/>
              </a:p>
              <a:p>
                <a:pPr marL="0" lvl="1" indent="0" algn="just">
                  <a:buNone/>
                </a:pPr>
                <a:endParaRPr lang="pt-BR" dirty="0"/>
              </a:p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Variância comum aos grupos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lvl="1" indent="0" algn="just">
                  <a:buNone/>
                </a:pPr>
                <a:endParaRPr lang="pt-BR" sz="700" b="1" dirty="0">
                  <a:solidFill>
                    <a:srgbClr val="0070C0"/>
                  </a:solidFill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</m:t>
                              </m:r>
                            </m:sub>
                          </m:sSub>
                        </m:e>
                        <m:sup>
                          <m:r>
                            <a:rPr lang="pt-BR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10−1</m:t>
                              </m:r>
                            </m:e>
                          </m:d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35,66+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a:rPr lang="pt-BR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42,23</m:t>
                          </m:r>
                        </m:num>
                        <m:den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10+10−2</m:t>
                          </m:r>
                        </m:den>
                      </m:f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=38,95</m:t>
                      </m:r>
                    </m:oMath>
                  </m:oMathPara>
                </a14:m>
                <a:endParaRPr lang="pt-BR" sz="28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704" t="-15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2589843"/>
                  </p:ext>
                </p:extLst>
              </p:nvPr>
            </p:nvGraphicFramePr>
            <p:xfrm>
              <a:off x="683566" y="2204864"/>
              <a:ext cx="7992890" cy="22189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Método A de ensino</a:t>
                          </a:r>
                          <a:endParaRPr lang="pt-BR" sz="24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Método B de ensino</a:t>
                          </a:r>
                          <a:endParaRPr lang="pt-BR" sz="24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51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50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62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35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59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48</a:t>
                          </a:r>
                          <a:endParaRPr lang="pt-BR" sz="2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42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50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48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41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49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39</a:t>
                          </a:r>
                          <a:endParaRPr lang="pt-BR" sz="2400" b="1" dirty="0"/>
                        </a:p>
                      </a:txBody>
                      <a:tcPr/>
                    </a:tc>
                  </a:tr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pt-B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=49,90</m:t>
                                </m:r>
                              </m:oMath>
                            </m:oMathPara>
                          </a14:m>
                          <a:endParaRPr lang="pt-BR" sz="2400" b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B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24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b="0" i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pt-BR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sz="24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pt-BR" sz="2400" b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a:t>35,66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BR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=44,</m:t>
                              </m:r>
                            </m:oMath>
                          </a14:m>
                          <a:r>
                            <a:rPr lang="pt-BR" sz="2400" b="0" dirty="0" smtClean="0">
                              <a:solidFill>
                                <a:srgbClr val="FF0000"/>
                              </a:solidFill>
                            </a:rPr>
                            <a:t>70</a:t>
                          </a:r>
                          <a:endParaRPr lang="pt-BR" sz="2400" b="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B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24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 b="0" i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pt-BR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sz="24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pt-BR" sz="2400" b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a:t>42,23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602589843"/>
                  </p:ext>
                </p:extLst>
              </p:nvPr>
            </p:nvGraphicFramePr>
            <p:xfrm>
              <a:off x="683566" y="2204864"/>
              <a:ext cx="7992890" cy="22189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  <a:gridCol w="799289"/>
                  </a:tblGrid>
                  <a:tr h="45720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Método A de ensino</a:t>
                          </a:r>
                          <a:endParaRPr lang="pt-BR" sz="24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Método B de ensino</a:t>
                          </a:r>
                          <a:endParaRPr lang="pt-BR" sz="24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51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50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62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35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59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48</a:t>
                          </a:r>
                          <a:endParaRPr lang="pt-BR" sz="2400" b="1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42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50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48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55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45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41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43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49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39</a:t>
                          </a:r>
                          <a:endParaRPr lang="pt-BR" sz="2400" b="1" dirty="0"/>
                        </a:p>
                      </a:txBody>
                      <a:tcPr/>
                    </a:tc>
                  </a:tr>
                  <a:tr h="847344">
                    <a:tc gridSpan="5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7626" r="-100000" b="-165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53" t="-167626" r="-153" b="-165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0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</a:t>
            </a:r>
            <a:r>
              <a:rPr lang="pt-BR" dirty="0"/>
              <a:t>Hipóteses – Duas Amostras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b="1" dirty="0" smtClean="0">
                    <a:solidFill>
                      <a:srgbClr val="FF0000"/>
                    </a:solidFill>
                  </a:rPr>
                  <a:t>Teste t para amostras </a:t>
                </a:r>
                <a:r>
                  <a:rPr lang="pt-BR" b="1" dirty="0" smtClean="0">
                    <a:solidFill>
                      <a:srgbClr val="0070C0"/>
                    </a:solidFill>
                  </a:rPr>
                  <a:t>INDEPENDENTES</a:t>
                </a:r>
              </a:p>
              <a:p>
                <a:pPr marL="0" lvl="1" indent="0" algn="just">
                  <a:buNone/>
                </a:pPr>
                <a:r>
                  <a:rPr lang="pt-BR" sz="2800" dirty="0" smtClean="0"/>
                  <a:t>A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estatística do teste </a:t>
                </a:r>
                <a:r>
                  <a:rPr lang="pt-BR" sz="2800" dirty="0" smtClean="0"/>
                  <a:t>toma como base a diferença entre as médias das duas amostras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800" dirty="0" smtClean="0"/>
                  <a:t>), mas também leva em consideração o número de elementos em cada amostra (pode ser diferente) e a variabilidade comum às duas amostras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pt-BR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e>
                      <m:sup>
                        <m: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2800" dirty="0" smtClean="0"/>
                  <a:t>) </a:t>
                </a:r>
              </a:p>
              <a:p>
                <a:pPr marL="0" lvl="1" indent="0" algn="just">
                  <a:buNone/>
                </a:pPr>
                <a:endParaRPr lang="pt-BR" dirty="0" smtClean="0">
                  <a:latin typeface="Cambria Math"/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>
                          <a:latin typeface="Cambria Math"/>
                        </a:rPr>
                        <m:t>Tc</m:t>
                      </m:r>
                      <m:r>
                        <a:rPr lang="pt-BR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𝑐</m:t>
                              </m:r>
                            </m:sub>
                            <m:sup/>
                          </m:sSubSup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pt-BR" dirty="0"/>
                        <m:t>, </m:t>
                      </m:r>
                    </m:oMath>
                  </m:oMathPara>
                </a14:m>
                <a:endParaRPr lang="pt-BR" sz="2800" dirty="0" smtClean="0"/>
              </a:p>
              <a:p>
                <a:pPr marL="0" lvl="1" indent="0" algn="just">
                  <a:buNone/>
                </a:pPr>
                <a:endParaRPr lang="pt-BR" dirty="0"/>
              </a:p>
              <a:p>
                <a:pPr marL="0" lvl="1" indent="0" algn="just">
                  <a:buNone/>
                </a:pPr>
                <a:endParaRPr lang="pt-BR" sz="2800" dirty="0" smtClean="0"/>
              </a:p>
              <a:p>
                <a:pPr marL="0" lvl="1" indent="0" algn="just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704" t="-154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563888" y="4851157"/>
                <a:ext cx="52565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pt-BR" sz="2800" dirty="0"/>
                  <a:t>tem distribuição t de Student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pt-B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800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pt-B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2800" i="1">
                        <a:solidFill>
                          <a:srgbClr val="FF0000"/>
                        </a:solidFill>
                        <a:latin typeface="Cambria Math"/>
                      </a:rPr>
                      <m:t>−2</m:t>
                    </m:r>
                  </m:oMath>
                </a14:m>
                <a:r>
                  <a:rPr lang="pt-BR" sz="2800" dirty="0">
                    <a:solidFill>
                      <a:srgbClr val="FF0000"/>
                    </a:solidFill>
                  </a:rPr>
                  <a:t>graus de liberdade</a:t>
                </a:r>
                <a:r>
                  <a:rPr lang="pt-BR" sz="2800" dirty="0"/>
                  <a:t>.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851157"/>
                <a:ext cx="5256584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928" t="-5769" r="-2204" b="-17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9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3600" b="1" dirty="0" smtClean="0">
                    <a:solidFill>
                      <a:srgbClr val="FF0000"/>
                    </a:solidFill>
                  </a:rPr>
                  <a:t>Resumo dos passos</a:t>
                </a:r>
              </a:p>
              <a:p>
                <a:pPr marL="457200" lvl="1" indent="0" algn="just">
                  <a:buNone/>
                </a:pPr>
                <a:r>
                  <a:rPr lang="pt-BR" dirty="0" smtClean="0">
                    <a:solidFill>
                      <a:srgbClr val="FF0000"/>
                    </a:solidFill>
                  </a:rPr>
                  <a:t>1º Passo: </a:t>
                </a:r>
                <a:r>
                  <a:rPr lang="pt-BR" dirty="0" smtClean="0">
                    <a:solidFill>
                      <a:schemeClr val="tx1"/>
                    </a:solidFill>
                  </a:rPr>
                  <a:t>Estabeleça as hipóteses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chemeClr val="tx1"/>
                    </a:solidFill>
                  </a:rPr>
                  <a:t>;</a:t>
                </a:r>
              </a:p>
              <a:p>
                <a:pPr marL="457200" lvl="1" indent="0" algn="just">
                  <a:buNone/>
                </a:pPr>
                <a:r>
                  <a:rPr lang="pt-BR" dirty="0" smtClean="0">
                    <a:solidFill>
                      <a:srgbClr val="FF0000"/>
                    </a:solidFill>
                  </a:rPr>
                  <a:t>2º </a:t>
                </a:r>
                <a:r>
                  <a:rPr lang="pt-BR" dirty="0">
                    <a:solidFill>
                      <a:srgbClr val="FF0000"/>
                    </a:solidFill>
                  </a:rPr>
                  <a:t>Passo: </a:t>
                </a:r>
                <a:r>
                  <a:rPr lang="pt-BR" dirty="0">
                    <a:solidFill>
                      <a:schemeClr val="tx1"/>
                    </a:solidFill>
                  </a:rPr>
                  <a:t>E</a:t>
                </a:r>
                <a:r>
                  <a:rPr lang="pt-BR" dirty="0" smtClean="0">
                    <a:solidFill>
                      <a:schemeClr val="tx1"/>
                    </a:solidFill>
                  </a:rPr>
                  <a:t>stabeleça o nível de significância </a:t>
                </a:r>
                <a:r>
                  <a:rPr lang="pt-BR" dirty="0" smtClean="0">
                    <a:solidFill>
                      <a:schemeClr val="tx1"/>
                    </a:solidFill>
                    <a:sym typeface="Symbol"/>
                  </a:rPr>
                  <a:t> do teste</a:t>
                </a:r>
                <a:r>
                  <a:rPr lang="pt-BR" dirty="0" smtClean="0">
                    <a:solidFill>
                      <a:schemeClr val="tx1"/>
                    </a:solidFill>
                  </a:rPr>
                  <a:t>;</a:t>
                </a:r>
              </a:p>
              <a:p>
                <a:pPr marL="457200" lvl="1" indent="0" algn="just">
                  <a:buNone/>
                </a:pPr>
                <a:r>
                  <a:rPr lang="pt-BR" dirty="0" smtClean="0">
                    <a:solidFill>
                      <a:srgbClr val="FF0000"/>
                    </a:solidFill>
                  </a:rPr>
                  <a:t>3º </a:t>
                </a:r>
                <a:r>
                  <a:rPr lang="pt-BR" dirty="0">
                    <a:solidFill>
                      <a:srgbClr val="FF0000"/>
                    </a:solidFill>
                  </a:rPr>
                  <a:t>Passo: </a:t>
                </a:r>
                <a:r>
                  <a:rPr lang="pt-BR" dirty="0" smtClean="0">
                    <a:solidFill>
                      <a:schemeClr val="tx1"/>
                    </a:solidFill>
                  </a:rPr>
                  <a:t>Em função de sua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chemeClr val="tx1"/>
                    </a:solidFill>
                  </a:rPr>
                  <a:t>, Faça o esquema da distribuição de referência e identifique a </a:t>
                </a:r>
                <a:r>
                  <a:rPr lang="pt-BR" i="1" dirty="0" err="1" smtClean="0">
                    <a:solidFill>
                      <a:schemeClr val="tx1"/>
                    </a:solidFill>
                  </a:rPr>
                  <a:t>RR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chemeClr val="tx1"/>
                    </a:solidFill>
                  </a:rPr>
                  <a:t>;</a:t>
                </a:r>
              </a:p>
              <a:p>
                <a:pPr marL="457200" lvl="1" indent="0" algn="just">
                  <a:buNone/>
                </a:pPr>
                <a:r>
                  <a:rPr lang="pt-BR" dirty="0" smtClean="0">
                    <a:solidFill>
                      <a:srgbClr val="FF0000"/>
                    </a:solidFill>
                  </a:rPr>
                  <a:t>4º </a:t>
                </a:r>
                <a:r>
                  <a:rPr lang="pt-BR" dirty="0">
                    <a:solidFill>
                      <a:srgbClr val="FF0000"/>
                    </a:solidFill>
                  </a:rPr>
                  <a:t>Passo: </a:t>
                </a:r>
                <a:r>
                  <a:rPr lang="pt-BR" dirty="0" smtClean="0">
                    <a:solidFill>
                      <a:schemeClr val="tx1"/>
                    </a:solidFill>
                  </a:rPr>
                  <a:t>Calcule a estatística do teste (</a:t>
                </a:r>
                <a:r>
                  <a:rPr lang="pt-BR" dirty="0" err="1" smtClean="0">
                    <a:solidFill>
                      <a:schemeClr val="tx1"/>
                    </a:solidFill>
                  </a:rPr>
                  <a:t>Zc</a:t>
                </a:r>
                <a:r>
                  <a:rPr lang="pt-BR" dirty="0" smtClean="0">
                    <a:solidFill>
                      <a:schemeClr val="tx1"/>
                    </a:solidFill>
                  </a:rPr>
                  <a:t> ou </a:t>
                </a:r>
                <a:r>
                  <a:rPr lang="pt-BR" dirty="0" err="1" smtClean="0">
                    <a:solidFill>
                      <a:schemeClr val="tx1"/>
                    </a:solidFill>
                  </a:rPr>
                  <a:t>tc</a:t>
                </a:r>
                <a:r>
                  <a:rPr lang="pt-BR" dirty="0" smtClean="0">
                    <a:solidFill>
                      <a:schemeClr val="tx1"/>
                    </a:solidFill>
                  </a:rPr>
                  <a:t>) e localize (posicione) esse valor na distribuição de referência;</a:t>
                </a:r>
              </a:p>
              <a:p>
                <a:pPr marL="457200" lvl="1" indent="0" algn="just">
                  <a:buNone/>
                </a:pPr>
                <a:r>
                  <a:rPr lang="pt-BR" dirty="0" smtClean="0">
                    <a:solidFill>
                      <a:srgbClr val="FF0000"/>
                    </a:solidFill>
                  </a:rPr>
                  <a:t>5º </a:t>
                </a:r>
                <a:r>
                  <a:rPr lang="pt-BR" dirty="0">
                    <a:solidFill>
                      <a:srgbClr val="FF0000"/>
                    </a:solidFill>
                  </a:rPr>
                  <a:t>Passo: </a:t>
                </a:r>
                <a:r>
                  <a:rPr lang="pt-BR" dirty="0" smtClean="0">
                    <a:solidFill>
                      <a:schemeClr val="tx1"/>
                    </a:solidFill>
                  </a:rPr>
                  <a:t>Tire as conclusões do teste.</a:t>
                </a:r>
                <a:endParaRPr lang="pt-BR" dirty="0"/>
              </a:p>
              <a:p>
                <a:pPr marL="457200" lvl="1" indent="0" algn="just">
                  <a:buNone/>
                </a:pPr>
                <a:endParaRPr lang="pt-BR" dirty="0"/>
              </a:p>
              <a:p>
                <a:pPr marL="457200" lvl="1" indent="0" algn="just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2074" t="-1788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Testes de Hipóteses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55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</a:t>
            </a:r>
            <a:r>
              <a:rPr lang="pt-BR" dirty="0"/>
              <a:t>Hipóteses – Duas Amostras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b="1" dirty="0" smtClean="0">
                    <a:solidFill>
                      <a:srgbClr val="FF0000"/>
                    </a:solidFill>
                  </a:rPr>
                  <a:t>Teste t para amostras </a:t>
                </a:r>
                <a:r>
                  <a:rPr lang="pt-BR" b="1" dirty="0" smtClean="0">
                    <a:solidFill>
                      <a:srgbClr val="0070C0"/>
                    </a:solidFill>
                  </a:rPr>
                  <a:t>INDEPENDENTES</a:t>
                </a:r>
              </a:p>
              <a:p>
                <a:pPr marL="0" lvl="1" indent="0" algn="just">
                  <a:buNone/>
                </a:pPr>
                <a:r>
                  <a:rPr lang="pt-BR" sz="2800" dirty="0" smtClean="0"/>
                  <a:t>A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estatística do teste </a:t>
                </a:r>
                <a:r>
                  <a:rPr lang="pt-BR" sz="2800" dirty="0" smtClean="0"/>
                  <a:t>toma como base a diferença entre as médias das duas amostras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800" dirty="0" smtClean="0"/>
                  <a:t>), mas também leva em consideração o número de elementos em cada amostra (pode ser diferente) e a variabilidade comum às duas amostras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pt-BR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e>
                      <m:sup>
                        <m: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2800" dirty="0" smtClean="0"/>
                  <a:t>) </a:t>
                </a:r>
              </a:p>
              <a:p>
                <a:pPr marL="0" lvl="1" indent="0" algn="just">
                  <a:buNone/>
                </a:pPr>
                <a:endParaRPr lang="pt-BR" dirty="0" smtClean="0">
                  <a:latin typeface="Cambria Math"/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>
                          <a:latin typeface="Cambria Math"/>
                        </a:rPr>
                        <m:t>Tc</m:t>
                      </m:r>
                      <m:r>
                        <a:rPr lang="pt-BR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9,90−</m:t>
                              </m:r>
                              <m:r>
                                <a:rPr lang="pt-BR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4,70</m:t>
                              </m:r>
                            </m:e>
                          </m:d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6,24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pt-BR" i="1" smtClean="0">
                                      <a:latin typeface="Cambria Math"/>
                                    </a:rPr>
                                    <m:t>0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pt-BR" b="0" i="0" smtClean="0">
                          <a:latin typeface="Cambria Math"/>
                        </a:rPr>
                        <m:t>=1,863</m:t>
                      </m:r>
                      <m:r>
                        <m:rPr>
                          <m:nor/>
                        </m:rPr>
                        <a:rPr lang="pt-BR" dirty="0"/>
                        <m:t> </m:t>
                      </m:r>
                    </m:oMath>
                  </m:oMathPara>
                </a14:m>
                <a:endParaRPr lang="pt-BR" sz="2800" dirty="0" smtClean="0"/>
              </a:p>
              <a:p>
                <a:pPr marL="0" lvl="1" indent="0" algn="just">
                  <a:buNone/>
                </a:pPr>
                <a:endParaRPr lang="pt-BR" dirty="0"/>
              </a:p>
              <a:p>
                <a:pPr marL="0" lvl="1" indent="0" algn="just">
                  <a:buNone/>
                </a:pPr>
                <a:endParaRPr lang="pt-BR" sz="2800" dirty="0" smtClean="0"/>
              </a:p>
              <a:p>
                <a:pPr marL="0" lvl="1" indent="0" algn="just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0">
                <a:blip r:embed="rId2"/>
                <a:stretch>
                  <a:fillRect l="-1704" t="-154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3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46539"/>
            <a:ext cx="5984400" cy="362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3600" b="1" dirty="0" smtClean="0">
                    <a:solidFill>
                      <a:srgbClr val="FF0000"/>
                    </a:solidFill>
                  </a:rPr>
                  <a:t>Região Crítica </a:t>
                </a:r>
                <a:r>
                  <a:rPr lang="pt-BR" sz="3600" dirty="0" smtClean="0"/>
                  <a:t>do teste</a:t>
                </a:r>
                <a:endParaRPr lang="pt-BR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pt-BR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pt-BR" sz="2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a:rPr lang="pt-BR" sz="2800" i="1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pt-BR" sz="2800" i="1">
                          <a:latin typeface="Cambria Math"/>
                          <a:ea typeface="Cambria Math"/>
                        </a:rPr>
                        <m:t>𝑣𝑒𝑟𝑠𝑢𝑠</m:t>
                      </m:r>
                      <m:r>
                        <a:rPr lang="pt-BR" sz="2800" i="1"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</m:sSub>
                      <m:r>
                        <a:rPr lang="pt-BR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2800" b="1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700" b="1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𝑻𝑬𝑺𝑻𝑬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𝑩𝑰𝑳𝑨𝑻𝑬𝑹𝑨𝑳</m:t>
                      </m:r>
                    </m:oMath>
                  </m:oMathPara>
                </a14:m>
                <a:endParaRPr lang="pt-BR" sz="2800" b="1" dirty="0" smtClean="0">
                  <a:solidFill>
                    <a:srgbClr val="FF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2074" t="-17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</a:t>
            </a:r>
            <a:r>
              <a:rPr lang="pt-BR" dirty="0"/>
              <a:t>Hipóteses – Duas Amostras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12160" y="3854939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RRH0 </a:t>
            </a:r>
            <a:endParaRPr lang="pt-BR" sz="2200" b="1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5652120" y="4291935"/>
            <a:ext cx="612068" cy="180136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7038826" y="5189130"/>
                <a:ext cx="14936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</a:rPr>
                      <m:t>𝐓𝐜</m:t>
                    </m:r>
                    <m:r>
                      <a:rPr lang="pt-BR" sz="2000" b="1">
                        <a:latin typeface="Cambria Math"/>
                      </a:rPr>
                      <m:t>=</m:t>
                    </m:r>
                    <m:r>
                      <a:rPr lang="pt-BR" sz="2000" b="1" i="0" smtClean="0">
                        <a:latin typeface="Cambria Math"/>
                      </a:rPr>
                      <m:t>𝟏</m:t>
                    </m:r>
                    <m:r>
                      <a:rPr lang="pt-BR" sz="2000" b="1">
                        <a:latin typeface="Cambria Math"/>
                      </a:rPr>
                      <m:t>,</m:t>
                    </m:r>
                    <m:r>
                      <a:rPr lang="pt-BR" sz="2000" b="1" i="1">
                        <a:latin typeface="Cambria Math"/>
                      </a:rPr>
                      <m:t>𝟖</m:t>
                    </m:r>
                  </m:oMath>
                </a14:m>
                <a:r>
                  <a:rPr lang="pt-BR" sz="2000" b="1" dirty="0" smtClean="0">
                    <a:latin typeface="Cambria Math"/>
                  </a:rPr>
                  <a:t>63</a:t>
                </a:r>
                <a:endParaRPr lang="pt-BR" sz="2000" b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826" y="5189130"/>
                <a:ext cx="1493614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4082" b="-257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de seta reta 9"/>
          <p:cNvCxnSpPr/>
          <p:nvPr/>
        </p:nvCxnSpPr>
        <p:spPr>
          <a:xfrm flipH="1">
            <a:off x="3635896" y="4291935"/>
            <a:ext cx="2628292" cy="158533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4950042" y="5589240"/>
            <a:ext cx="2835591" cy="86409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</a:t>
            </a:r>
            <a:r>
              <a:rPr lang="pt-BR" dirty="0"/>
              <a:t>Hipóteses – Duas Amostras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Teste t para amostras </a:t>
            </a:r>
            <a:r>
              <a:rPr lang="pt-BR" b="1" dirty="0">
                <a:solidFill>
                  <a:srgbClr val="0070C0"/>
                </a:solidFill>
              </a:rPr>
              <a:t>INDEPENDENTES </a:t>
            </a:r>
            <a:endParaRPr lang="pt-BR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Conclusão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</a:rPr>
              <a:t>Considerando o nível de significância de 5%, ou seja, </a:t>
            </a:r>
            <a:r>
              <a:rPr lang="pt-BR" b="1" dirty="0" smtClean="0">
                <a:solidFill>
                  <a:schemeClr val="tx1"/>
                </a:solidFill>
                <a:sym typeface="Symbol"/>
              </a:rPr>
              <a:t>=0,05, concluímos que os dados não comprovam uma diferença entre os dois métodos de ensinar matemática, sendo as diferenças observadas nas notas das crianças atribuídas ao acaso</a:t>
            </a:r>
            <a:r>
              <a:rPr lang="pt-BR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40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marL="514350" indent="-514350" algn="just">
              <a:buAutoNum type="arabicParenR"/>
            </a:pPr>
            <a:r>
              <a:rPr lang="pt-BR" sz="2800" dirty="0" smtClean="0">
                <a:solidFill>
                  <a:schemeClr val="tx1"/>
                </a:solidFill>
              </a:rPr>
              <a:t>Com o objetivo de verificar se existe diferença entre alunos bolsistas e não-bolsistas, em relação ao tempo médio para a conclusão de créditos, foi extraída uma amostra aleatória de cada grupo de alunos e observados os seguintes tempos, em meses.</a:t>
            </a:r>
          </a:p>
          <a:p>
            <a:pPr marL="0" indent="0" algn="just">
              <a:buNone/>
            </a:pPr>
            <a:endParaRPr lang="pt-BR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endParaRPr lang="pt-BR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000" b="1" dirty="0"/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Faça o teste considerando </a:t>
            </a:r>
            <a:r>
              <a:rPr lang="pt-BR" sz="2800" dirty="0" smtClean="0">
                <a:solidFill>
                  <a:schemeClr val="tx1"/>
                </a:solidFill>
                <a:sym typeface="Symbol"/>
              </a:rPr>
              <a:t>=0,05.</a:t>
            </a:r>
            <a:endParaRPr lang="pt-BR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51817"/>
              </p:ext>
            </p:extLst>
          </p:nvPr>
        </p:nvGraphicFramePr>
        <p:xfrm>
          <a:off x="1043604" y="4005064"/>
          <a:ext cx="763285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285"/>
                <a:gridCol w="763285"/>
                <a:gridCol w="763285"/>
                <a:gridCol w="763285"/>
                <a:gridCol w="763285"/>
                <a:gridCol w="763285"/>
                <a:gridCol w="763285"/>
                <a:gridCol w="763285"/>
                <a:gridCol w="763285"/>
                <a:gridCol w="763285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Bolsista</a:t>
                      </a:r>
                      <a:endParaRPr lang="pt-BR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Não-bolsista</a:t>
                      </a:r>
                      <a:endParaRPr lang="pt-BR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62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30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24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34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54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56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34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60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62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42</a:t>
                      </a:r>
                      <a:endParaRPr lang="pt-B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63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69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66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44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54</a:t>
                      </a:r>
                      <a:endParaRPr lang="pt-B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50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61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3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2) </a:t>
            </a:r>
            <a:r>
              <a:rPr lang="pt-BR" sz="2600" dirty="0" smtClean="0">
                <a:solidFill>
                  <a:schemeClr val="tx1"/>
                </a:solidFill>
              </a:rPr>
              <a:t>Numa pesquisa sobre clima organizacional nos departamentos de uma Universidade, os professores respondem a um questionário, em que, em um dos itens, o respondente atribui uma nota de 1 a 5 sobre a “clareza organizacional de seu departamento”. A tabela a seguir apresenta algumas estatísticas desta variável para dois centros:</a:t>
            </a:r>
          </a:p>
          <a:p>
            <a:pPr marL="0" indent="0" algn="just">
              <a:buNone/>
            </a:pPr>
            <a:endParaRPr lang="pt-BR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sz="2600" dirty="0" smtClean="0">
                <a:solidFill>
                  <a:schemeClr val="tx1"/>
                </a:solidFill>
              </a:rPr>
              <a:t>Os dados mostram evidências suficiente para sugerir que os níveis médios da clareza organizacional dos departamentos são diferentes para os dois centros? Considere </a:t>
            </a:r>
            <a:r>
              <a:rPr lang="pt-BR" sz="2400" dirty="0">
                <a:sym typeface="Symbol"/>
              </a:rPr>
              <a:t>=</a:t>
            </a:r>
            <a:r>
              <a:rPr lang="pt-BR" sz="2400" dirty="0" smtClean="0">
                <a:sym typeface="Symbol"/>
              </a:rPr>
              <a:t>0,05.</a:t>
            </a:r>
            <a:endParaRPr lang="pt-BR" sz="2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54513"/>
              </p:ext>
            </p:extLst>
          </p:nvPr>
        </p:nvGraphicFramePr>
        <p:xfrm>
          <a:off x="971600" y="4293096"/>
          <a:ext cx="756084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/>
                <a:gridCol w="1404156"/>
                <a:gridCol w="1890210"/>
                <a:gridCol w="18902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Centro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média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Desvio-padrão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Tecnológico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75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2,67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1,06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Sócio</a:t>
                      </a:r>
                      <a:r>
                        <a:rPr lang="pt-BR" sz="2000" baseline="0" dirty="0" smtClean="0"/>
                        <a:t> Econômico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47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2,81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1,24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1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/>
              <a:t>3)</a:t>
            </a:r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pt-BR" sz="2600" dirty="0" smtClean="0">
                <a:solidFill>
                  <a:schemeClr val="tx1"/>
                </a:solidFill>
              </a:rPr>
              <a:t>Num levantamento por amostragem, verificou-se o nível de renda familiar em três localidades de um certo bairro. Testar se existe diferença significativa entre essas localidades, comparando-as duas a duas</a:t>
            </a:r>
            <a:r>
              <a:rPr lang="pt-BR" sz="2600" dirty="0"/>
              <a:t>. Considere </a:t>
            </a:r>
            <a:r>
              <a:rPr lang="pt-BR" sz="2400" dirty="0">
                <a:sym typeface="Symbol"/>
              </a:rPr>
              <a:t>=</a:t>
            </a:r>
            <a:r>
              <a:rPr lang="pt-BR" sz="2400" dirty="0" smtClean="0">
                <a:sym typeface="Symbol"/>
              </a:rPr>
              <a:t>0,01. A tabela a seguir mostra alguns resultados para as três localidades:</a:t>
            </a:r>
          </a:p>
          <a:p>
            <a:pPr marL="0" indent="0" algn="just">
              <a:buNone/>
            </a:pPr>
            <a:endParaRPr lang="pt-BR" sz="2600" dirty="0"/>
          </a:p>
          <a:p>
            <a:pPr marL="0" indent="0" algn="just">
              <a:buNone/>
            </a:pPr>
            <a:endParaRPr lang="pt-BR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endParaRPr lang="pt-BR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61553"/>
              </p:ext>
            </p:extLst>
          </p:nvPr>
        </p:nvGraphicFramePr>
        <p:xfrm>
          <a:off x="755576" y="3968472"/>
          <a:ext cx="7560840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/>
                <a:gridCol w="1404156"/>
                <a:gridCol w="1890210"/>
                <a:gridCol w="18902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Localidade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Nº famílias na amostra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Renda Mensal</a:t>
                      </a:r>
                    </a:p>
                    <a:p>
                      <a:pPr algn="ctr"/>
                      <a:r>
                        <a:rPr lang="pt-BR" sz="2000" dirty="0" smtClean="0"/>
                        <a:t>Média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Desvio-padrão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Local 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8,10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4,28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Local B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5,83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2,57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Local C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27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5,02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4,52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2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/>
              <a:t>4</a:t>
            </a:r>
            <a:r>
              <a:rPr lang="pt-BR" sz="2800" dirty="0" smtClean="0"/>
              <a:t>) Para avaliar o efeito de um brinde nas vendas de determinado produto, Observou-se a venda mensal do produto em questão em 12 lojas. Depois, passou-se a oferecer um brinde e voltou-se a avaliar a venda mensal desse produto nas mesmas 12 lojas. Os incrementos (ou redução) nas vendas foram os seguintes:</a:t>
            </a:r>
            <a:endParaRPr lang="pt-BR" sz="2400" dirty="0" smtClean="0">
              <a:sym typeface="Symbol"/>
            </a:endParaRP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600" dirty="0" smtClean="0"/>
              <a:t>Os dados mostram evidências suficientes para se afirmar que a oferta do brinde aumenta as vendas? Considere </a:t>
            </a:r>
            <a:r>
              <a:rPr lang="pt-BR" sz="2600" dirty="0" smtClean="0">
                <a:sym typeface="Symbol"/>
              </a:rPr>
              <a:t></a:t>
            </a:r>
            <a:r>
              <a:rPr lang="pt-BR" sz="2600" dirty="0">
                <a:sym typeface="Symbol"/>
              </a:rPr>
              <a:t>=</a:t>
            </a:r>
            <a:r>
              <a:rPr lang="pt-BR" sz="2600" dirty="0" smtClean="0">
                <a:sym typeface="Symbol"/>
              </a:rPr>
              <a:t>0,05.</a:t>
            </a:r>
            <a:endParaRPr lang="pt-BR" sz="2600" dirty="0"/>
          </a:p>
          <a:p>
            <a:pPr marL="0" indent="0" algn="just">
              <a:buNone/>
            </a:pPr>
            <a:endParaRPr lang="pt-BR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568963"/>
              </p:ext>
            </p:extLst>
          </p:nvPr>
        </p:nvGraphicFramePr>
        <p:xfrm>
          <a:off x="755576" y="4419560"/>
          <a:ext cx="756084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/>
                <a:gridCol w="1404156"/>
                <a:gridCol w="1890210"/>
                <a:gridCol w="18902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10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-2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-4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8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5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pt-BR" dirty="0" smtClean="0"/>
              <a:t>5) </a:t>
            </a:r>
            <a:r>
              <a:rPr lang="pt-PT" sz="3000" dirty="0"/>
              <a:t>Um estudo é desenvolvido para investigar o efeito de um certo tratamento para controlar a temperatura do corpo de porcos criados em laboratório e que possuem uma deficiência genética que provoca redução na temperatura corpórea dos porcos. As temperaturas de interesse foram medidas um dia antes e um dia depois de submeterem os porcos ao tratamento. Os dados obtidos estão apresentados na tabela abaixo</a:t>
            </a:r>
            <a:r>
              <a:rPr lang="pt-PT" sz="3000" dirty="0" smtClean="0"/>
              <a:t>.</a:t>
            </a:r>
          </a:p>
          <a:p>
            <a:pPr marL="0" lvl="0" indent="0" algn="just">
              <a:buNone/>
            </a:pPr>
            <a:endParaRPr lang="pt-PT" sz="3000" dirty="0"/>
          </a:p>
          <a:p>
            <a:pPr marL="0" lvl="0" indent="0" algn="just">
              <a:buNone/>
            </a:pPr>
            <a:endParaRPr lang="pt-PT" sz="3000" dirty="0" smtClean="0"/>
          </a:p>
          <a:p>
            <a:pPr marL="0" lvl="0" indent="0" algn="just">
              <a:buNone/>
            </a:pPr>
            <a:r>
              <a:rPr lang="pt-PT" sz="3000" dirty="0" smtClean="0"/>
              <a:t>Considerando um nível de significância de 5%, há evidências de que o tratamento permite o controle da temperatura?</a:t>
            </a:r>
            <a:endParaRPr lang="pt-PT" sz="3000" dirty="0"/>
          </a:p>
          <a:p>
            <a:pPr marL="0" lvl="0" indent="0" algn="just">
              <a:buNone/>
            </a:pPr>
            <a:endParaRPr lang="pt-BR" sz="3000" dirty="0"/>
          </a:p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920459"/>
              </p:ext>
            </p:extLst>
          </p:nvPr>
        </p:nvGraphicFramePr>
        <p:xfrm>
          <a:off x="467544" y="4365104"/>
          <a:ext cx="825624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6"/>
                <a:gridCol w="732014"/>
                <a:gridCol w="732014"/>
                <a:gridCol w="732014"/>
                <a:gridCol w="732014"/>
                <a:gridCol w="732014"/>
                <a:gridCol w="732014"/>
                <a:gridCol w="732014"/>
                <a:gridCol w="732014"/>
                <a:gridCol w="732014"/>
                <a:gridCol w="7320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37,9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Depois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39,4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38,7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4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de hipótese para razão de duas variâncias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pt-BR" sz="3000" dirty="0"/>
          </a:p>
          <a:p>
            <a:pPr marL="0" indent="0" algn="just">
              <a:buNone/>
            </a:pPr>
            <a:r>
              <a:rPr lang="pt-BR" dirty="0" smtClean="0"/>
              <a:t> Esse teste servirá para verificar se as variâncias populacionais são HOMOGÊNEAS (iguais) ou HETEROGÊNEAS (diferentes).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O resultado deste teste será utilizado tanto no contexto de </a:t>
            </a:r>
            <a:r>
              <a:rPr lang="pt-BR" b="1" u="sng" dirty="0" smtClean="0"/>
              <a:t>testes de hipóteses</a:t>
            </a:r>
            <a:r>
              <a:rPr lang="pt-BR" dirty="0" smtClean="0"/>
              <a:t> como no contexto de </a:t>
            </a:r>
            <a:r>
              <a:rPr lang="pt-BR" b="1" u="sng" dirty="0" smtClean="0"/>
              <a:t>intervalo de confiança para diferença entre médias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04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c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" y="1928802"/>
            <a:ext cx="5241630" cy="49263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Variâncias desconhecidas porém homogêneas</a:t>
            </a:r>
          </a:p>
          <a:p>
            <a:pPr lvl="1" algn="just">
              <a:buNone/>
            </a:pPr>
            <a:endParaRPr lang="pt-BR" dirty="0" smtClean="0"/>
          </a:p>
        </p:txBody>
      </p:sp>
      <p:sp>
        <p:nvSpPr>
          <p:cNvPr id="5" name="Seta em curva para baixo 4"/>
          <p:cNvSpPr/>
          <p:nvPr/>
        </p:nvSpPr>
        <p:spPr>
          <a:xfrm rot="10024459" flipH="1">
            <a:off x="2242676" y="3328712"/>
            <a:ext cx="3050445" cy="604872"/>
          </a:xfrm>
          <a:prstGeom prst="curvedDownArrow">
            <a:avLst>
              <a:gd name="adj1" fmla="val 25000"/>
              <a:gd name="adj2" fmla="val 50000"/>
              <a:gd name="adj3" fmla="val 303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baixo 6"/>
          <p:cNvSpPr/>
          <p:nvPr/>
        </p:nvSpPr>
        <p:spPr>
          <a:xfrm>
            <a:off x="3428992" y="4572008"/>
            <a:ext cx="2857520" cy="642942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214546" y="2420888"/>
            <a:ext cx="917294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716016" y="2577098"/>
                <a:ext cx="4320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/>
                  <a:t>Amostra: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,</m:t>
                    </m:r>
                  </m:oMath>
                </a14:m>
                <a:r>
                  <a:rPr lang="pt-BR" sz="2000" dirty="0" smtClean="0"/>
                  <a:t>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 → </m:t>
                    </m:r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/>
                          </a:rPr>
                          <m:t>𝑋</m:t>
                        </m:r>
                        <m:r>
                          <a:rPr lang="pt-BR" sz="2000" b="0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pt-BR" sz="2000" b="0" i="1" smtClean="0">
                        <a:latin typeface="Cambria Math"/>
                      </a:rPr>
                      <m:t> </m:t>
                    </m:r>
                    <m:r>
                      <a:rPr lang="pt-BR" sz="2000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pt-B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endParaRPr lang="pt-BR" sz="2000" dirty="0" smtClean="0"/>
              </a:p>
              <a:p>
                <a:endParaRPr lang="pt-BR" sz="20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577098"/>
                <a:ext cx="432048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554" t="-43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788024" y="5241394"/>
                <a:ext cx="4320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/>
                  <a:t>Amostra: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,</m:t>
                    </m:r>
                  </m:oMath>
                </a14:m>
                <a:r>
                  <a:rPr lang="pt-BR" sz="2000" dirty="0" smtClean="0"/>
                  <a:t>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 → </m:t>
                    </m:r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/>
                          </a:rPr>
                          <m:t>𝑌</m:t>
                        </m:r>
                        <m:r>
                          <a:rPr lang="pt-BR" sz="2000" b="0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pt-BR" sz="2000" b="0" i="1" smtClean="0">
                        <a:latin typeface="Cambria Math"/>
                      </a:rPr>
                      <m:t> </m:t>
                    </m:r>
                    <m:r>
                      <a:rPr lang="pt-BR" sz="2000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pt-B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endParaRPr lang="pt-BR" sz="2000" dirty="0" smtClean="0"/>
              </a:p>
              <a:p>
                <a:endParaRPr lang="pt-BR" sz="20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241394"/>
                <a:ext cx="432048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410" t="-43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5286380" y="3631148"/>
            <a:ext cx="37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“O TLC não se verifica”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Hipóteses – Duas Amostras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Teste t de comparação entre duas médias</a:t>
            </a:r>
          </a:p>
          <a:p>
            <a:pPr marL="0" indent="0" algn="just">
              <a:buNone/>
            </a:pPr>
            <a:r>
              <a:rPr lang="pt-BR" dirty="0" smtClean="0"/>
              <a:t>Em geral, os testes estatísticos são usados para comparar diferentes grupos de elementos (pessoas, animais, lotes de produtos, etc.), com respeito a alguma característica de interesse (variável resposta). Esses grupos podem diferir em função da </a:t>
            </a:r>
            <a:r>
              <a:rPr lang="pt-BR" b="1" dirty="0" smtClean="0">
                <a:solidFill>
                  <a:srgbClr val="FF0000"/>
                </a:solidFill>
              </a:rPr>
              <a:t>aplicação de diferentes tratamentos</a:t>
            </a:r>
            <a:r>
              <a:rPr lang="pt-BR" dirty="0" smtClean="0"/>
              <a:t> em seus elementos, ou em função de </a:t>
            </a:r>
            <a:r>
              <a:rPr lang="pt-BR" b="1" dirty="0" smtClean="0">
                <a:solidFill>
                  <a:srgbClr val="FF0000"/>
                </a:solidFill>
              </a:rPr>
              <a:t>diferentes populações </a:t>
            </a:r>
            <a:r>
              <a:rPr lang="pt-BR" dirty="0" smtClean="0"/>
              <a:t>de onde os elementos foram extraídos.</a:t>
            </a:r>
            <a:endParaRPr lang="pt-BR" dirty="0"/>
          </a:p>
          <a:p>
            <a:pPr algn="just"/>
            <a:endParaRPr lang="pt-BR" dirty="0" smtClean="0"/>
          </a:p>
          <a:p>
            <a:pPr lvl="1"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15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 smtClean="0"/>
                  <a:t>Intervalo de confiança para diferença das médias de duas populações normais com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variâncias desconhecidas porém homogêneas</a:t>
                </a:r>
                <a:r>
                  <a:rPr lang="pt-BR" dirty="0" smtClean="0"/>
                  <a:t>;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Temos que: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marL="0" indent="0" algn="just">
                  <a:buNone/>
                </a:pPr>
                <a:endParaRPr lang="pt-BR" sz="1600" dirty="0" smtClean="0"/>
              </a:p>
              <a:p>
                <a:pPr lvl="1" algn="just">
                  <a:buNone/>
                </a:pPr>
                <a:r>
                  <a:rPr lang="pt-BR" dirty="0" smtClean="0"/>
                  <a:t>Estimativa pontual de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pt-BR" dirty="0" smtClean="0"/>
                  <a:t> é dada por:</a:t>
                </a:r>
              </a:p>
              <a:p>
                <a:pPr lvl="1" algn="just">
                  <a:buNone/>
                </a:pPr>
                <a:endParaRPr lang="pt-BR" dirty="0" smtClean="0"/>
              </a:p>
              <a:p>
                <a:pPr lvl="1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𝑐𝑜𝑚𝑏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852" t="-1564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2483768" y="3212976"/>
            <a:ext cx="3024336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pt-BR" dirty="0" smtClean="0"/>
                  <a:t>Intervalo de confiança para diferença das médias de duas populações normais com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variâncias desconhecidas porém homogêneas</a:t>
                </a:r>
                <a:r>
                  <a:rPr lang="pt-BR" dirty="0" smtClean="0"/>
                  <a:t>;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Temos que: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𝑐𝑜𝑚𝑏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 ~ 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/>
                            </a:rPr>
                            <m:t>;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sub>
                      </m:sSub>
                    </m:oMath>
                  </m:oMathPara>
                </a14:m>
                <a:endParaRPr lang="pt-BR" dirty="0" smtClean="0"/>
              </a:p>
              <a:p>
                <a:pPr marL="0" indent="0" algn="just">
                  <a:buNone/>
                </a:pPr>
                <a:endParaRPr lang="pt-BR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−2</m:t>
                      </m:r>
                    </m:oMath>
                  </m:oMathPara>
                </a14:m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704" t="-1444" r="-1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2339752" y="3068960"/>
            <a:ext cx="3024336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4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pt-BR" dirty="0" smtClean="0"/>
                  <a:t>Intervalo de confiança para diferença das médias de duas populações normais com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variâncias desconhecidas porém homogêneas</a:t>
                </a:r>
                <a:r>
                  <a:rPr lang="pt-BR" dirty="0" smtClean="0"/>
                  <a:t>;</a:t>
                </a:r>
              </a:p>
              <a:p>
                <a:pPr marL="0" indent="0" algn="just">
                  <a:buNone/>
                </a:pPr>
                <a:endParaRPr lang="pt-BR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 smtClean="0"/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1−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𝑐𝑜𝑚𝑏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pt-BR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latin typeface="Cambria Math"/>
                          <a:ea typeface="Cambria Math"/>
                        </a:rPr>
                        <m:t>−2</m:t>
                      </m:r>
                    </m:oMath>
                  </m:oMathPara>
                </a14:m>
                <a:endParaRPr lang="pt-BR" dirty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630" t="-2527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3059832" y="3501008"/>
            <a:ext cx="3024336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0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Intervalo de confiança para diferença das médias de duas populações normais;</a:t>
            </a:r>
          </a:p>
          <a:p>
            <a:pPr algn="just"/>
            <a:r>
              <a:rPr lang="pt-BR" dirty="0" smtClean="0"/>
              <a:t>3 casos:</a:t>
            </a:r>
          </a:p>
          <a:p>
            <a:pPr lvl="1" algn="just"/>
            <a:r>
              <a:rPr lang="pt-BR" dirty="0" smtClean="0"/>
              <a:t>Variâncias conhecidas;</a:t>
            </a:r>
          </a:p>
          <a:p>
            <a:pPr lvl="1" algn="just"/>
            <a:r>
              <a:rPr lang="pt-BR" dirty="0" smtClean="0"/>
              <a:t>Variâncias desconhecidas mas supostamente iguais  (variâncias homogêneas);</a:t>
            </a:r>
          </a:p>
          <a:p>
            <a:pPr lvl="1" algn="just"/>
            <a:r>
              <a:rPr lang="pt-BR" b="1" dirty="0" smtClean="0">
                <a:solidFill>
                  <a:srgbClr val="FF0000"/>
                </a:solidFill>
              </a:rPr>
              <a:t>Variâncias desconhecidas e supostamente diferentes (variâncias heterogêneas);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ic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845946"/>
            <a:ext cx="6417230" cy="50120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None/>
            </a:pPr>
            <a:r>
              <a:rPr lang="pt-BR" dirty="0" smtClean="0"/>
              <a:t>Variâncias desconhecidas porém heterogêneas</a:t>
            </a:r>
          </a:p>
          <a:p>
            <a:pPr lvl="1" algn="just">
              <a:buNone/>
            </a:pPr>
            <a:endParaRPr lang="pt-BR" dirty="0" smtClean="0"/>
          </a:p>
        </p:txBody>
      </p:sp>
      <p:sp>
        <p:nvSpPr>
          <p:cNvPr id="5" name="Seta em curva para baixo 4"/>
          <p:cNvSpPr/>
          <p:nvPr/>
        </p:nvSpPr>
        <p:spPr>
          <a:xfrm>
            <a:off x="2285984" y="2643182"/>
            <a:ext cx="3857652" cy="642942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baixo 6"/>
          <p:cNvSpPr/>
          <p:nvPr/>
        </p:nvSpPr>
        <p:spPr>
          <a:xfrm>
            <a:off x="3428992" y="4572008"/>
            <a:ext cx="2857520" cy="642942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786050" y="3000372"/>
            <a:ext cx="714380" cy="42862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716016" y="3369186"/>
                <a:ext cx="4320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/>
                  <a:t>Amostra: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,</m:t>
                    </m:r>
                  </m:oMath>
                </a14:m>
                <a:r>
                  <a:rPr lang="pt-BR" sz="2000" dirty="0" smtClean="0"/>
                  <a:t>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 → </m:t>
                    </m:r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/>
                          </a:rPr>
                          <m:t>𝑋</m:t>
                        </m:r>
                        <m:r>
                          <a:rPr lang="pt-BR" sz="2000" b="0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pt-BR" sz="2000" b="0" i="1" smtClean="0">
                        <a:latin typeface="Cambria Math"/>
                      </a:rPr>
                      <m:t> </m:t>
                    </m:r>
                    <m:r>
                      <a:rPr lang="pt-BR" sz="2000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pt-B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endParaRPr lang="pt-BR" sz="2000" dirty="0" smtClean="0"/>
              </a:p>
              <a:p>
                <a:endParaRPr lang="pt-BR" sz="20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369186"/>
                <a:ext cx="432048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554" t="-43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788024" y="5241394"/>
                <a:ext cx="4320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/>
                  <a:t>Amostra: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,</m:t>
                    </m:r>
                  </m:oMath>
                </a14:m>
                <a:r>
                  <a:rPr lang="pt-BR" sz="2000" dirty="0" smtClean="0"/>
                  <a:t>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 → </m:t>
                    </m:r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/>
                          </a:rPr>
                          <m:t>𝑌</m:t>
                        </m:r>
                        <m:r>
                          <a:rPr lang="pt-BR" sz="2000" b="0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pt-BR" sz="2000" b="0" i="1" smtClean="0">
                        <a:latin typeface="Cambria Math"/>
                      </a:rPr>
                      <m:t> </m:t>
                    </m:r>
                    <m:r>
                      <a:rPr lang="pt-BR" sz="2000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pt-B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endParaRPr lang="pt-BR" sz="2000" dirty="0" smtClean="0"/>
              </a:p>
              <a:p>
                <a:endParaRPr lang="pt-BR" sz="20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241394"/>
                <a:ext cx="432048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410" t="-43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pt-BR" dirty="0" smtClean="0"/>
                  <a:t>Intervalo de confiança para diferença das médias de duas populações normais com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variâncias desconhecidas e heterogêneas</a:t>
                </a:r>
                <a:r>
                  <a:rPr lang="pt-BR" dirty="0" smtClean="0"/>
                  <a:t>;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Temos </a:t>
                </a:r>
                <a:r>
                  <a:rPr lang="pt-BR" dirty="0"/>
                  <a:t>que: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pt-BR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endParaRPr lang="pt-BR" dirty="0"/>
              </a:p>
              <a:p>
                <a:pPr marL="457200" lvl="1" indent="0" algn="just">
                  <a:buNone/>
                </a:pPr>
                <a:endParaRPr lang="pt-BR" dirty="0" smtClean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𝑇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  </m:t>
                                          </m:r>
                                          <m:r>
                                            <a:rPr lang="pt-BR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𝑋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  </m:t>
                                          </m:r>
                                          <m:r>
                                            <a:rPr lang="pt-BR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BR" i="1">
                          <a:latin typeface="Cambria Math"/>
                        </a:rPr>
                        <m:t> ~ 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/>
                            </a:rPr>
                            <m:t>;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  <a:p>
                <a:pPr marL="457200" lvl="1" indent="0" algn="just">
                  <a:buNone/>
                </a:pPr>
                <a:endParaRPr lang="pt-BR" dirty="0" smtClean="0"/>
              </a:p>
              <a:p>
                <a:pPr lvl="1" algn="just">
                  <a:buNone/>
                </a:pPr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2483768" y="3140968"/>
            <a:ext cx="2088232" cy="7200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pt-BR" dirty="0" smtClean="0"/>
                  <a:t>Intervalo de confiança para diferença das médias de duas populações normais com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variâncias desconhecidas e heterogêneas</a:t>
                </a:r>
                <a:r>
                  <a:rPr lang="pt-BR" dirty="0" smtClean="0"/>
                  <a:t>;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Temos </a:t>
                </a:r>
                <a:r>
                  <a:rPr lang="pt-BR" dirty="0"/>
                  <a:t>que: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pt-BR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endParaRPr lang="pt-BR" dirty="0"/>
              </a:p>
              <a:p>
                <a:pPr marL="457200" lvl="1" indent="0" algn="just">
                  <a:buNone/>
                </a:pPr>
                <a:endParaRPr lang="pt-BR" dirty="0" smtClean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  </m:t>
                                              </m:r>
                                              <m:r>
                                                <a:rPr lang="pt-BR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pt-BR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  </m:t>
                                              </m:r>
                                              <m:r>
                                                <a:rPr lang="pt-BR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pt-BR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  <m:t>  </m:t>
                                                  </m:r>
                                                  <m:r>
                                                    <a:rPr lang="pt-BR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  <m:t>  </m:t>
                                                  </m:r>
                                                  <m:r>
                                                    <a:rPr lang="pt-BR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  <a:p>
                <a:pPr marL="457200" lvl="1" indent="0" algn="just">
                  <a:buNone/>
                </a:pPr>
                <a:endParaRPr lang="pt-BR" dirty="0" smtClean="0"/>
              </a:p>
              <a:p>
                <a:pPr lvl="1" algn="just">
                  <a:buNone/>
                </a:pPr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2339752" y="2852936"/>
            <a:ext cx="1944216" cy="7200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991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pt-BR" dirty="0" smtClean="0"/>
                  <a:t>Intervalo de confiança para diferença das médias de duas populações normais com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variâncias desconhecidas e heterogêneas</a:t>
                </a:r>
                <a:r>
                  <a:rPr lang="pt-BR" dirty="0" smtClean="0"/>
                  <a:t>;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Temos </a:t>
                </a:r>
                <a:r>
                  <a:rPr lang="pt-BR" dirty="0"/>
                  <a:t>que: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pt-BR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endParaRPr lang="pt-BR" dirty="0"/>
              </a:p>
              <a:p>
                <a:pPr marL="457200" lvl="1" indent="0" algn="just">
                  <a:buNone/>
                </a:pPr>
                <a:endParaRPr lang="pt-BR" dirty="0" smtClean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1−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𝜐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 smtClean="0"/>
              </a:p>
              <a:p>
                <a:pPr lvl="1" algn="just">
                  <a:buNone/>
                </a:pPr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2483768" y="3140968"/>
            <a:ext cx="1944216" cy="7200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191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de hipótese para razão de duas variâncias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pt-BR" sz="3000" dirty="0"/>
          </a:p>
          <a:p>
            <a:pPr marL="0" indent="0" algn="just">
              <a:buNone/>
            </a:pPr>
            <a:r>
              <a:rPr lang="pt-BR" dirty="0" smtClean="0"/>
              <a:t> Esse teste servirá para verificar se as variâncias populacionais são HOMOGÊNEAS (iguais) ou HETEROGÊNEAS (diferentes).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O resultado deste teste será utilizado tanto no contexto de </a:t>
            </a:r>
            <a:r>
              <a:rPr lang="pt-BR" b="1" u="sng" dirty="0" smtClean="0"/>
              <a:t>testes de hipóteses</a:t>
            </a:r>
            <a:r>
              <a:rPr lang="pt-BR" dirty="0" smtClean="0"/>
              <a:t> como no contexto de </a:t>
            </a:r>
            <a:r>
              <a:rPr lang="pt-BR" b="1" u="sng" dirty="0" smtClean="0"/>
              <a:t>intervalo de confiança para diferença entre médias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04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de hipótese para razão de duas variâncias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71612"/>
                <a:ext cx="8229600" cy="502574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pt-BR" dirty="0" smtClean="0"/>
                  <a:t> Para executar o teste podemos realizar os seguintes passos:</a:t>
                </a:r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Passo 1: </a:t>
                </a:r>
                <a:r>
                  <a:rPr lang="pt-BR" dirty="0" smtClean="0"/>
                  <a:t>Formular as seguintes hipóteses</a:t>
                </a:r>
              </a:p>
              <a:p>
                <a:pPr marL="0" indent="0" algn="ctr">
                  <a:buNone/>
                </a:pPr>
                <a:r>
                  <a:rPr lang="pt-BR" dirty="0" smtClean="0">
                    <a:solidFill>
                      <a:srgbClr val="FF0000"/>
                    </a:solidFill>
                  </a:rPr>
                  <a:t>Veremos apenas o teste bilateral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0: </m:t>
                    </m:r>
                    <m:sSup>
                      <m:sSup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</m:e>
                      <m:sup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versus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   </m:t>
                            </m:r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𝐻𝑎</m:t>
                            </m:r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:</m:t>
                            </m:r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</m:e>
                      <m:sup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p>
                      <m:sSup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</m:e>
                      <m:sup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pt-BR" dirty="0" smtClean="0">
                    <a:solidFill>
                      <a:srgbClr val="FF0000"/>
                    </a:solidFill>
                  </a:rPr>
                  <a:t>Equivalente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/>
                      </a:rPr>
                      <m:t>0: </m:t>
                    </m:r>
                    <m:f>
                      <m:f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/>
                      </a:rPr>
                      <m:t>  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  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versus</a:t>
                </a:r>
                <a14:m>
                  <m:oMath xmlns:m="http://schemas.openxmlformats.org/officeDocument/2006/math">
                    <m:r>
                      <a:rPr lang="pt-BR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solidFill>
                          <a:srgbClr val="FF0000"/>
                        </a:solidFill>
                        <a:latin typeface="Cambria Math"/>
                      </a:rPr>
                      <m:t>Ha</m:t>
                    </m:r>
                    <m:r>
                      <a:rPr lang="pt-BR" b="0" i="0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1612"/>
                <a:ext cx="8229600" cy="5025740"/>
              </a:xfrm>
              <a:blipFill rotWithShape="0">
                <a:blip r:embed="rId2"/>
                <a:stretch>
                  <a:fillRect l="-1852" t="-2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4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Hipóteses – Duas Amostras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Teste t de comparação entre duas médias</a:t>
            </a:r>
          </a:p>
          <a:p>
            <a:pPr marL="0" indent="0" algn="just">
              <a:buNone/>
            </a:pPr>
            <a:r>
              <a:rPr lang="pt-BR" b="1" dirty="0" smtClean="0"/>
              <a:t>Exemplo 1: </a:t>
            </a:r>
            <a:r>
              <a:rPr lang="pt-BR" dirty="0" smtClean="0"/>
              <a:t>Para comparar dois métodos de ensino de matemática para crianças, podemos </a:t>
            </a:r>
            <a:r>
              <a:rPr lang="pt-BR" b="1" dirty="0" smtClean="0">
                <a:solidFill>
                  <a:srgbClr val="FF0000"/>
                </a:solidFill>
              </a:rPr>
              <a:t>aplicar o método A em um grupo de crianças e o método B em outro grupo</a:t>
            </a:r>
            <a:r>
              <a:rPr lang="pt-BR" dirty="0" smtClean="0"/>
              <a:t>, sendo que a composição dos grupos é feita previamente e de forma aleatória. A comparação entre os grupos é realizada por meio de uma avaliação que mensure os conhecimentos de matemática de cada criança.</a:t>
            </a:r>
            <a:endParaRPr lang="pt-BR" dirty="0"/>
          </a:p>
          <a:p>
            <a:pPr algn="just"/>
            <a:endParaRPr lang="pt-BR" dirty="0" smtClean="0"/>
          </a:p>
          <a:p>
            <a:pPr lvl="1"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506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de hipótese para razão de duas variâncias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71612"/>
                <a:ext cx="8229600" cy="502574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pt-BR" dirty="0" smtClean="0"/>
                  <a:t> Para executar o teste podemos realizar os seguintes passos:</a:t>
                </a:r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Passo 2:</a:t>
                </a:r>
                <a:r>
                  <a:rPr lang="pt-BR" dirty="0" smtClean="0"/>
                  <a:t> Estabelecer o nível de significância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pt-BR" dirty="0" smtClean="0">
                  <a:ea typeface="Cambria Math"/>
                </a:endParaRPr>
              </a:p>
              <a:p>
                <a:pPr marL="0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Passo 3:</a:t>
                </a:r>
                <a:r>
                  <a:rPr lang="pt-BR" dirty="0" smtClean="0"/>
                  <a:t> Fazer o esquema da distribuição de referência e identificar as regiões de rejeição (RRH0) e não rejeição de H0 (RNRH0)</a:t>
                </a:r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Mas, qual é a distribuição de referência para razão de duas variâncias populacionais?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1612"/>
                <a:ext cx="8229600" cy="5025740"/>
              </a:xfrm>
              <a:blipFill rotWithShape="1">
                <a:blip r:embed="rId2"/>
                <a:stretch>
                  <a:fillRect l="-1704" t="-2427" r="-1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4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9" y="877710"/>
            <a:ext cx="6784999" cy="575377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87824" y="1556792"/>
            <a:ext cx="5698976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Mas, qual é a distribuição de referência para razão de duas variâncias populacionais?</a:t>
            </a:r>
          </a:p>
          <a:p>
            <a:pPr marL="0" indent="0" algn="just">
              <a:buNone/>
            </a:pPr>
            <a:r>
              <a:rPr lang="pt-BR" b="1" dirty="0" smtClean="0"/>
              <a:t> Distribuição Fisher-</a:t>
            </a:r>
            <a:r>
              <a:rPr lang="pt-BR" b="1" dirty="0" err="1" smtClean="0"/>
              <a:t>Snedecor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“Não simétrica”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de hipótese para razão de duas variâncias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868144" y="5301208"/>
                <a:ext cx="1080120" cy="56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301208"/>
                <a:ext cx="1080120" cy="5648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 flipH="1">
            <a:off x="5292080" y="5583625"/>
            <a:ext cx="792088" cy="653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5496" y="4016293"/>
                <a:ext cx="1080120" cy="56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16293"/>
                <a:ext cx="1080120" cy="5648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de seta reta 9"/>
          <p:cNvCxnSpPr/>
          <p:nvPr/>
        </p:nvCxnSpPr>
        <p:spPr>
          <a:xfrm>
            <a:off x="719572" y="4293096"/>
            <a:ext cx="540060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1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9" y="877710"/>
            <a:ext cx="6784999" cy="57537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de hipótese para razão de duas variâncias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7380312" y="5661248"/>
                <a:ext cx="1080120" cy="56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5661248"/>
                <a:ext cx="1080120" cy="5648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de seta reta 9"/>
          <p:cNvCxnSpPr/>
          <p:nvPr/>
        </p:nvCxnSpPr>
        <p:spPr>
          <a:xfrm flipH="1">
            <a:off x="5292080" y="5955285"/>
            <a:ext cx="2376263" cy="28241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915816" y="1412776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Tabela. </a:t>
            </a:r>
            <a:r>
              <a:rPr lang="pt-BR" dirty="0" err="1" smtClean="0"/>
              <a:t>Quantis</a:t>
            </a:r>
            <a:r>
              <a:rPr lang="pt-BR" dirty="0" smtClean="0"/>
              <a:t> </a:t>
            </a:r>
            <a:r>
              <a:rPr lang="pt-BR" dirty="0"/>
              <a:t>superiores da distribuição F (F</a:t>
            </a:r>
            <a:r>
              <a:rPr lang="pt-BR" baseline="-25000" dirty="0"/>
              <a:t>0,025</a:t>
            </a:r>
            <a:r>
              <a:rPr lang="pt-BR" dirty="0"/>
              <a:t>) com </a:t>
            </a:r>
            <a:r>
              <a:rPr lang="pt-BR" dirty="0">
                <a:sym typeface="Symbol"/>
              </a:rPr>
              <a:t></a:t>
            </a:r>
            <a:r>
              <a:rPr lang="pt-BR" baseline="-25000" dirty="0"/>
              <a:t>1</a:t>
            </a:r>
            <a:r>
              <a:rPr lang="pt-BR" dirty="0"/>
              <a:t> graus de liberdade do numerador e </a:t>
            </a:r>
            <a:r>
              <a:rPr lang="pt-BR" dirty="0">
                <a:sym typeface="Symbol"/>
              </a:rPr>
              <a:t></a:t>
            </a:r>
            <a:r>
              <a:rPr lang="pt-BR" baseline="-25000" dirty="0"/>
              <a:t>2</a:t>
            </a:r>
            <a:r>
              <a:rPr lang="pt-BR" dirty="0"/>
              <a:t> graus de liberdade do denominador, para o valor de 2,5% da probabilidade </a:t>
            </a:r>
            <a:r>
              <a:rPr lang="pt-BR" dirty="0" smtClean="0">
                <a:sym typeface="Symbol"/>
              </a:rPr>
              <a:t>/2</a:t>
            </a:r>
            <a:r>
              <a:rPr lang="pt-BR" dirty="0" smtClean="0"/>
              <a:t>, </a:t>
            </a:r>
            <a:r>
              <a:rPr lang="pt-BR" dirty="0"/>
              <a:t>de acordo com a seguinte afirmativa probabilística: P(F &gt; F</a:t>
            </a:r>
            <a:r>
              <a:rPr lang="pt-BR" baseline="-25000" dirty="0"/>
              <a:t>0,025</a:t>
            </a:r>
            <a:r>
              <a:rPr lang="pt-BR" dirty="0"/>
              <a:t>) = 0,025.</a:t>
            </a:r>
          </a:p>
          <a:p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4283968" y="5085184"/>
            <a:ext cx="136815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Espaço Reservado para Conteúdo 10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61033709"/>
                  </p:ext>
                </p:extLst>
              </p:nvPr>
            </p:nvGraphicFramePr>
            <p:xfrm>
              <a:off x="2998659" y="2924944"/>
              <a:ext cx="5699127" cy="2595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4161"/>
                    <a:gridCol w="814161"/>
                    <a:gridCol w="814161"/>
                    <a:gridCol w="814161"/>
                    <a:gridCol w="814161"/>
                    <a:gridCol w="814161"/>
                    <a:gridCol w="814161"/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0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𝝊</m:t>
                                    </m:r>
                                  </m:e>
                                  <m:sub>
                                    <m:r>
                                      <a:rPr lang="pt-BR" sz="20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0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𝝊</m:t>
                                    </m:r>
                                  </m:e>
                                  <m:sub>
                                    <m:r>
                                      <a:rPr lang="pt-BR" sz="20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 smtClean="0">
                              <a:effectLst/>
                            </a:rPr>
                            <a:t>1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 smtClean="0">
                              <a:effectLst/>
                            </a:rPr>
                            <a:t>2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 smtClean="0">
                              <a:effectLst/>
                            </a:rPr>
                            <a:t>3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 smtClean="0">
                              <a:effectLst/>
                            </a:rPr>
                            <a:t>4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 smtClean="0">
                              <a:effectLst/>
                            </a:rPr>
                            <a:t>5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 smtClean="0">
                              <a:effectLst/>
                            </a:rPr>
                            <a:t>6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2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38,51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39,00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 smtClean="0">
                              <a:effectLst/>
                            </a:rPr>
                            <a:t>39,17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39,25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39,30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39,33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3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17,44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16,03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15,42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15,08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14,87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14,71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4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12,22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10,65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9,98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9,60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9,36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9,20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5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10,01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8,43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7,76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7,39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7,15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6,98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6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8,81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7,26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6,60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6,23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5,99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5,82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Espaço Reservado para Conteúdo 10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val="3561033709"/>
                  </p:ext>
                </p:extLst>
              </p:nvPr>
            </p:nvGraphicFramePr>
            <p:xfrm>
              <a:off x="2998659" y="2924944"/>
              <a:ext cx="5699127" cy="2595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4161"/>
                    <a:gridCol w="814161"/>
                    <a:gridCol w="814161"/>
                    <a:gridCol w="814161"/>
                    <a:gridCol w="814161"/>
                    <a:gridCol w="814161"/>
                    <a:gridCol w="814161"/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4450" marR="44450" marT="0" marB="0" anchor="ctr">
                        <a:blipFill rotWithShape="1">
                          <a:blip r:embed="rId4"/>
                          <a:stretch>
                            <a:fillRect l="-746" t="-820" r="-597761" b="-259836"/>
                          </a:stretch>
                        </a:blipFill>
                      </a:tcPr>
                    </a:tc>
                    <a:tc gridSpan="6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4450" marR="44450" marT="0" marB="0" anchor="ctr">
                        <a:blipFill rotWithShape="1">
                          <a:blip r:embed="rId4"/>
                          <a:stretch>
                            <a:fillRect l="-16854" t="-1639" b="-61967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 smtClean="0">
                              <a:effectLst/>
                            </a:rPr>
                            <a:t>1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 smtClean="0">
                              <a:effectLst/>
                            </a:rPr>
                            <a:t>2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 smtClean="0">
                              <a:effectLst/>
                            </a:rPr>
                            <a:t>3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 smtClean="0">
                              <a:effectLst/>
                            </a:rPr>
                            <a:t>4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 smtClean="0">
                              <a:effectLst/>
                            </a:rPr>
                            <a:t>5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 smtClean="0">
                              <a:effectLst/>
                            </a:rPr>
                            <a:t>6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2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38,51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39,00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 smtClean="0">
                              <a:effectLst/>
                            </a:rPr>
                            <a:t>39,17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39,25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39,30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39,33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3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17,44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16,03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15,42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15,08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14,87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14,71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4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12,22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10,65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9,98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9,60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9,36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9,20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5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10,01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8,43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7,76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7,39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7,15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6,98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6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8,81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7,26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6,60</a:t>
                          </a:r>
                          <a:endParaRPr lang="pt-BR" sz="20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6,23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5,99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5,82</a:t>
                          </a:r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33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9" y="877710"/>
            <a:ext cx="6784999" cy="57537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de hipótese para razão de duas variâncias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7380312" y="5661248"/>
                <a:ext cx="1080120" cy="56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5661248"/>
                <a:ext cx="1080120" cy="5648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de seta reta 9"/>
          <p:cNvCxnSpPr/>
          <p:nvPr/>
        </p:nvCxnSpPr>
        <p:spPr>
          <a:xfrm flipH="1">
            <a:off x="5292080" y="5955285"/>
            <a:ext cx="2376263" cy="28241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283968" y="5085184"/>
            <a:ext cx="136815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pt-BR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pt-BR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7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de hipótese para razão de duas variâncias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71612"/>
                <a:ext cx="8229600" cy="502574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BR" dirty="0" smtClean="0"/>
                  <a:t> Para executar o teste podemos realizar os seguintes passos:</a:t>
                </a:r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Passo 4:</a:t>
                </a:r>
                <a:r>
                  <a:rPr lang="pt-BR" dirty="0" smtClean="0"/>
                  <a:t> Calcular a estatística do teste e posicioná-lo no eixo da distribuição de referência.</a:t>
                </a:r>
                <a:endParaRPr lang="pt-BR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𝑭𝒄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pt-B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pt-BR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pt-B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pt-BR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pt-BR" sz="1800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Em que: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solidFill>
                          <a:schemeClr val="tx1"/>
                        </a:solidFill>
                        <a:latin typeface="Cambria Math"/>
                      </a:rPr>
                      <m:t>e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dirty="0" smtClean="0"/>
                  <a:t>são as variâncias das amostras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1612"/>
                <a:ext cx="8229600" cy="5025740"/>
              </a:xfrm>
              <a:blipFill rotWithShape="0">
                <a:blip r:embed="rId2"/>
                <a:stretch>
                  <a:fillRect l="-1852" t="-1578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1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b="1" u="sng" dirty="0" smtClean="0">
                <a:solidFill>
                  <a:srgbClr val="FF0000"/>
                </a:solidFill>
              </a:rPr>
              <a:t>Exemplo: </a:t>
            </a:r>
            <a:r>
              <a:rPr lang="pt-BR" sz="2800" dirty="0" smtClean="0"/>
              <a:t>Para comparar a eficiência de dois métodos de ensino, uma turma de 25 alunos foi dividida aleatoriamente em dois grupos. Cada grupo é ensinado de acordo com um método diferente. Os resultados no fim do semestre são os seguintes (numa escala de 0 a 100): 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/>
              <a:t>Assumindo que as populações são normais (</a:t>
            </a:r>
            <a:r>
              <a:rPr lang="pt-BR" sz="2800" b="1" dirty="0" smtClean="0">
                <a:solidFill>
                  <a:srgbClr val="FF0000"/>
                </a:solidFill>
              </a:rPr>
              <a:t>com variâncias iguais</a:t>
            </a:r>
            <a:r>
              <a:rPr lang="pt-BR" sz="2800" dirty="0" smtClean="0"/>
              <a:t>), obtenha um intervalo de 95% de confiança para a diferença entre as médias das duas populações.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998749"/>
              </p:ext>
            </p:extLst>
          </p:nvPr>
        </p:nvGraphicFramePr>
        <p:xfrm>
          <a:off x="539552" y="4000504"/>
          <a:ext cx="8064896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45720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Turma 1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blipFill rotWithShape="1">
                      <a:blip r:embed="rId2"/>
                      <a:stretch>
                        <a:fillRect l="-100606" t="-10667" r="-200606" b="-130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blipFill rotWithShape="1">
                      <a:blip r:embed="rId2"/>
                      <a:stretch>
                        <a:fillRect l="-200000" t="-10667" r="-100000" b="-130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blipFill rotWithShape="1">
                      <a:blip r:embed="rId2"/>
                      <a:stretch>
                        <a:fillRect l="-300909" t="-10667" r="-303" b="-130667"/>
                      </a:stretch>
                    </a:blip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Turma 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blipFill rotWithShape="1">
                      <a:blip r:embed="rId2"/>
                      <a:stretch>
                        <a:fillRect l="-100606" t="-110667" r="-200606" b="-30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blipFill rotWithShape="1">
                      <a:blip r:embed="rId2"/>
                      <a:stretch>
                        <a:fillRect l="-200000" t="-110667" r="-100000" b="-30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blipFill rotWithShape="1">
                      <a:blip r:embed="rId2"/>
                      <a:stretch>
                        <a:fillRect l="-300909" t="-110667" r="-303" b="-30667"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1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Teste de hipótese para razão de duas variâncias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u="sng" dirty="0" smtClean="0">
                <a:solidFill>
                  <a:srgbClr val="FF0000"/>
                </a:solidFill>
              </a:rPr>
              <a:t>Exemplo: </a:t>
            </a:r>
            <a:r>
              <a:rPr lang="pt-BR" sz="2800" dirty="0" smtClean="0"/>
              <a:t>Para comparar a eficiência de dois métodos de ensino, uma turma de 24 alunos foi dividida aleatoriamente em dois grupos. Cada grupo é ensinado de acordo com um método diferente. Os resultados no fim do semestre são os seguintes (numa escala de 0 a 100): 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Fazer um teste de hipótese, com nível de significância de 5% para verificar se as variâncias são homogêneas </a:t>
            </a:r>
            <a:r>
              <a:rPr lang="pt-BR" sz="2800" dirty="0" smtClean="0"/>
              <a:t>.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998749"/>
              </p:ext>
            </p:extLst>
          </p:nvPr>
        </p:nvGraphicFramePr>
        <p:xfrm>
          <a:off x="539552" y="4214818"/>
          <a:ext cx="8064896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45720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Turma 1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blipFill rotWithShape="1">
                      <a:blip r:embed="rId2"/>
                      <a:stretch>
                        <a:fillRect l="-100606" t="-10667" r="-200606" b="-130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blipFill rotWithShape="1">
                      <a:blip r:embed="rId2"/>
                      <a:stretch>
                        <a:fillRect l="-200000" t="-10667" r="-100000" b="-130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blipFill rotWithShape="1">
                      <a:blip r:embed="rId2"/>
                      <a:stretch>
                        <a:fillRect l="-300909" t="-10667" r="-303" b="-130667"/>
                      </a:stretch>
                    </a:blip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Turma 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blipFill rotWithShape="1">
                      <a:blip r:embed="rId2"/>
                      <a:stretch>
                        <a:fillRect l="-100606" t="-110667" r="-200606" b="-30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blipFill rotWithShape="1">
                      <a:blip r:embed="rId2"/>
                      <a:stretch>
                        <a:fillRect l="-200000" t="-110667" r="-100000" b="-30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blipFill rotWithShape="1">
                      <a:blip r:embed="rId2"/>
                      <a:stretch>
                        <a:fillRect l="-300909" t="-110667" r="-303" b="-30667"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0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pt-BR" b="1" u="sng" dirty="0" smtClean="0">
                    <a:solidFill>
                      <a:srgbClr val="FF0000"/>
                    </a:solidFill>
                  </a:rPr>
                  <a:t>Exemplo:</a:t>
                </a:r>
                <a:r>
                  <a:rPr lang="pt-BR" dirty="0" smtClean="0"/>
                  <a:t>Uma amostra aleatória de 12 trabalhadores de uma grande fábrica leva em média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22,0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</m:oMath>
                </a14:m>
                <a:r>
                  <a:rPr lang="pt-BR" dirty="0" smtClean="0"/>
                  <a:t> para executar determinado serviço, com variância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  <m:r>
                      <a:rPr lang="pt-BR" i="1" dirty="0" smtClean="0">
                        <a:latin typeface="Cambria Math"/>
                      </a:rPr>
                      <m:t>²</m:t>
                    </m:r>
                  </m:oMath>
                </a14:m>
                <a:r>
                  <a:rPr lang="pt-BR" dirty="0" smtClean="0"/>
                  <a:t>. Em uma segunda fábrica, para executar a mesma tarefa, uma amostra aleatória de 12 operários, gasta em média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19,0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</m:oMath>
                </a14:m>
                <a:r>
                  <a:rPr lang="pt-BR" dirty="0" smtClean="0"/>
                  <a:t> com variância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10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  <m:r>
                      <a:rPr lang="pt-BR" i="1" dirty="0" smtClean="0">
                        <a:latin typeface="Cambria Math"/>
                      </a:rPr>
                      <m:t>²</m:t>
                    </m:r>
                  </m:oMath>
                </a14:m>
                <a:r>
                  <a:rPr lang="pt-BR" dirty="0" smtClean="0"/>
                  <a:t>.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Supondo variâncias heterogêneas, construa um intervalo de 90% de confiança para diferença entre as médias das populações</a:t>
                </a:r>
                <a:r>
                  <a:rPr lang="pt-BR" dirty="0" smtClean="0"/>
                  <a:t>.</a:t>
                </a:r>
              </a:p>
              <a:p>
                <a:pPr marL="0" indent="0" algn="just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r="-1852" b="-33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4430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pt-BR" b="1" u="sng" dirty="0" smtClean="0">
                    <a:solidFill>
                      <a:srgbClr val="FF0000"/>
                    </a:solidFill>
                  </a:rPr>
                  <a:t>Exemplo:</a:t>
                </a:r>
                <a:r>
                  <a:rPr lang="pt-BR" dirty="0" smtClean="0"/>
                  <a:t>Uma amostra aleatória de 12 trabalhadores de uma grande fábrica leva em média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22,0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</m:oMath>
                </a14:m>
                <a:r>
                  <a:rPr lang="pt-BR" dirty="0" smtClean="0"/>
                  <a:t> para executar determinado serviço, com variância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  <m:r>
                      <a:rPr lang="pt-BR" i="1" dirty="0" smtClean="0">
                        <a:latin typeface="Cambria Math"/>
                      </a:rPr>
                      <m:t>²</m:t>
                    </m:r>
                  </m:oMath>
                </a14:m>
                <a:r>
                  <a:rPr lang="pt-BR" dirty="0" smtClean="0"/>
                  <a:t>. Em uma segunda fábrica, para executar a mesma tarefa, uma amostra aleatória de 12 operários, gasta em média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19,0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</m:oMath>
                </a14:m>
                <a:r>
                  <a:rPr lang="pt-BR" dirty="0" smtClean="0"/>
                  <a:t> com variância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10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  <m:r>
                      <a:rPr lang="pt-BR" i="1" dirty="0" smtClean="0">
                        <a:latin typeface="Cambria Math"/>
                      </a:rPr>
                      <m:t>²</m:t>
                    </m:r>
                  </m:oMath>
                </a14:m>
                <a:r>
                  <a:rPr lang="pt-BR" dirty="0" smtClean="0"/>
                  <a:t>. </a:t>
                </a:r>
                <a:r>
                  <a:rPr lang="pt-BR" dirty="0">
                    <a:solidFill>
                      <a:srgbClr val="FF0000"/>
                    </a:solidFill>
                  </a:rPr>
                  <a:t>Fazer um teste de hipótese, com nível de significância de 5% para verificar se as variâncias são homogêneas </a:t>
                </a:r>
                <a:r>
                  <a:rPr lang="pt-BR" dirty="0" smtClean="0"/>
                  <a:t>.</a:t>
                </a:r>
              </a:p>
              <a:p>
                <a:pPr marL="0" indent="0" algn="just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r="-1852" b="-33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909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pt-BR" b="1" u="sng" dirty="0" smtClean="0">
                    <a:solidFill>
                      <a:srgbClr val="FF0000"/>
                    </a:solidFill>
                  </a:rPr>
                  <a:t>Exemplo:</a:t>
                </a:r>
                <a:r>
                  <a:rPr lang="pt-BR" dirty="0" smtClean="0"/>
                  <a:t>Uma amostra aleatória de 12 trabalhadores de uma grande fábrica leva em média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22,0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</m:oMath>
                </a14:m>
                <a:r>
                  <a:rPr lang="pt-BR" dirty="0" smtClean="0"/>
                  <a:t> para executar determinado serviço, com variância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  <m:r>
                      <a:rPr lang="pt-BR" i="1" dirty="0" smtClean="0">
                        <a:latin typeface="Cambria Math"/>
                      </a:rPr>
                      <m:t>²</m:t>
                    </m:r>
                  </m:oMath>
                </a14:m>
                <a:r>
                  <a:rPr lang="pt-BR" dirty="0" smtClean="0"/>
                  <a:t>. Em uma segunda fábrica, para executar a mesma tarefa, uma amostra aleatória de 12 operários, gasta em média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19,0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</m:oMath>
                </a14:m>
                <a:r>
                  <a:rPr lang="pt-BR" dirty="0" smtClean="0"/>
                  <a:t> com variância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10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  <m:r>
                      <a:rPr lang="pt-BR" i="1" dirty="0" smtClean="0">
                        <a:latin typeface="Cambria Math"/>
                      </a:rPr>
                      <m:t>²</m:t>
                    </m:r>
                  </m:oMath>
                </a14:m>
                <a:r>
                  <a:rPr lang="pt-BR" dirty="0" smtClean="0"/>
                  <a:t>.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Refazer o exercício considerando </a:t>
                </a:r>
                <a:r>
                  <a:rPr lang="pt-BR" b="1" dirty="0" smtClean="0"/>
                  <a:t>variâncias homogêneas.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 Construa </a:t>
                </a:r>
                <a:r>
                  <a:rPr lang="pt-BR" dirty="0">
                    <a:solidFill>
                      <a:srgbClr val="FF0000"/>
                    </a:solidFill>
                  </a:rPr>
                  <a:t>um intervalo de 90% de confiança para diferença entre as médias das populações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96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Hipóteses – Duas Amostras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b="1" dirty="0" smtClean="0">
                    <a:solidFill>
                      <a:srgbClr val="FF0000"/>
                    </a:solidFill>
                  </a:rPr>
                  <a:t>Teste t de comparação entre duas médias</a:t>
                </a:r>
              </a:p>
              <a:p>
                <a:pPr marL="0" indent="0" algn="just">
                  <a:buNone/>
                </a:pPr>
                <a:r>
                  <a:rPr lang="pt-BR" b="1" dirty="0" smtClean="0"/>
                  <a:t>Exemplo 2:</a:t>
                </a:r>
                <a:r>
                  <a:rPr lang="pt-BR" dirty="0" smtClean="0"/>
                  <a:t> Para comparar o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peso de recém-nascidos, em duas localidades, </a:t>
                </a:r>
                <a:r>
                  <a:rPr lang="pt-BR" dirty="0" smtClean="0"/>
                  <a:t>podemos extrair uma amostra aleatória de nascimentos em cada localidade, observando os pesos dos bebês.</a:t>
                </a:r>
              </a:p>
              <a:p>
                <a:pPr marL="0" indent="0" algn="just">
                  <a:buNone/>
                </a:pPr>
                <a:endParaRPr lang="pt-BR" sz="1100" dirty="0"/>
              </a:p>
              <a:p>
                <a:pPr algn="just"/>
                <a:r>
                  <a:rPr lang="pt-BR" dirty="0" smtClean="0"/>
                  <a:t>Os testes estatísticos permitem avaliar se as diferenças observadas entre os dois grupos podem ser meramente justificadas por fatores casuais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 smtClean="0"/>
                  <a:t>) ou se as diferenças são reais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BR" dirty="0" smtClean="0"/>
                  <a:t>) ou significativas.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0">
                <a:blip r:embed="rId2"/>
                <a:stretch>
                  <a:fillRect l="-1926" t="-1549" r="-1852" b="-88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4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Hipóteses – Duas Amostras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Teste t de comparação entre duas médias</a:t>
            </a:r>
          </a:p>
          <a:p>
            <a:pPr marL="0" indent="0" algn="just">
              <a:buNone/>
            </a:pPr>
            <a:r>
              <a:rPr lang="pt-BR" dirty="0" smtClean="0"/>
              <a:t>Ainda existem situações em que o objetivo central é comparar o comportamento de uma variável, observada sobre um conjunto de elementos, em dois momentos distintos (antes e depois).</a:t>
            </a:r>
          </a:p>
        </p:txBody>
      </p:sp>
    </p:spTree>
    <p:extLst>
      <p:ext uri="{BB962C8B-B14F-4D97-AF65-F5344CB8AC3E}">
        <p14:creationId xmlns:p14="http://schemas.microsoft.com/office/powerpoint/2010/main" val="12104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Hipóteses – Duas Amostras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Teste t de comparação entre duas médias</a:t>
            </a:r>
          </a:p>
          <a:p>
            <a:pPr marL="0" indent="0" algn="just">
              <a:buNone/>
            </a:pPr>
            <a:r>
              <a:rPr lang="pt-BR" b="1" dirty="0" smtClean="0"/>
              <a:t>Exemplo 3:</a:t>
            </a:r>
            <a:r>
              <a:rPr lang="pt-BR" dirty="0" smtClean="0"/>
              <a:t> Com o objetivo de avaliar o efeito de um programa de treinamento sobre a produtividade dos funcionários de uma certa empresa, foi realizado um estudo em que se observou a produtividade de uma amostra de funcionários </a:t>
            </a:r>
            <a:r>
              <a:rPr lang="pt-BR" b="1" dirty="0" smtClean="0">
                <a:solidFill>
                  <a:srgbClr val="FF0000"/>
                </a:solidFill>
              </a:rPr>
              <a:t>antes e depois do programa de treinamento.</a:t>
            </a:r>
          </a:p>
          <a:p>
            <a:pPr marL="0" indent="0" algn="ctr">
              <a:buNone/>
            </a:pPr>
            <a:r>
              <a:rPr lang="pt-BR" b="1" dirty="0" smtClean="0"/>
              <a:t>“PAREADOS” versus “INDEPENDENTES”</a:t>
            </a:r>
          </a:p>
          <a:p>
            <a:pPr marL="0" indent="0" algn="ctr">
              <a:buNone/>
            </a:pPr>
            <a:r>
              <a:rPr lang="pt-BR" b="1" dirty="0" smtClean="0"/>
              <a:t>(Exemplo 3)               (Exemplos 1 e 2)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41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Hipóteses – Duas Amostras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Teste t para amostras PAREADAS</a:t>
            </a:r>
          </a:p>
          <a:p>
            <a:pPr marL="0" indent="0" algn="just">
              <a:buNone/>
            </a:pPr>
            <a:r>
              <a:rPr lang="pt-BR" b="1" dirty="0"/>
              <a:t>Exemplo 3:</a:t>
            </a:r>
            <a:r>
              <a:rPr lang="pt-BR" dirty="0"/>
              <a:t> Com o objetivo de avaliar o efeito de um programa de treinamento sobre a produtividade dos funcionários de uma certa empresa, foi realizado um estudo em que se observou a produtividade de uma amostra de </a:t>
            </a:r>
            <a:r>
              <a:rPr lang="pt-BR" dirty="0" smtClean="0"/>
              <a:t>dez funcionários </a:t>
            </a:r>
            <a:r>
              <a:rPr lang="pt-BR" b="1" dirty="0">
                <a:solidFill>
                  <a:srgbClr val="FF0000"/>
                </a:solidFill>
              </a:rPr>
              <a:t>antes e depois do programa de treinamento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  <a:r>
              <a:rPr lang="pt-BR" b="1" dirty="0" smtClean="0"/>
              <a:t> </a:t>
            </a:r>
            <a:r>
              <a:rPr lang="pt-BR" dirty="0" smtClean="0"/>
              <a:t>A variável produtividade foi mensurada numa escala de 20 a 40 pontos.</a:t>
            </a:r>
            <a:endParaRPr lang="pt-BR" dirty="0"/>
          </a:p>
          <a:p>
            <a:pPr algn="just"/>
            <a:endParaRPr lang="pt-B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Testes de Hipóteses – Duas Amostras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Teste t para amostras PAREADAS</a:t>
            </a:r>
          </a:p>
          <a:p>
            <a:pPr marL="0" indent="0" algn="just">
              <a:buNone/>
            </a:pPr>
            <a:endParaRPr lang="pt-BR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811730"/>
              </p:ext>
            </p:extLst>
          </p:nvPr>
        </p:nvGraphicFramePr>
        <p:xfrm>
          <a:off x="1763688" y="2060848"/>
          <a:ext cx="567063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Funcionários</a:t>
                      </a:r>
                      <a:endParaRPr lang="pt-BR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Antes</a:t>
                      </a:r>
                    </a:p>
                    <a:p>
                      <a:pPr algn="ctr"/>
                      <a:r>
                        <a:rPr lang="pt-BR" sz="2000" b="1" dirty="0" smtClean="0"/>
                        <a:t>(X1)</a:t>
                      </a:r>
                      <a:endParaRPr lang="pt-BR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Depois</a:t>
                      </a:r>
                    </a:p>
                    <a:p>
                      <a:pPr algn="ctr"/>
                      <a:r>
                        <a:rPr lang="pt-BR" sz="2000" b="1" dirty="0" smtClean="0"/>
                        <a:t>(X2)</a:t>
                      </a:r>
                      <a:endParaRPr lang="pt-BR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22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25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21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28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28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26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4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30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36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5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33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32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6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33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39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7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26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28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8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24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33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9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31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30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10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22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27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7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3868</Words>
  <Application>Microsoft Office PowerPoint</Application>
  <PresentationFormat>Apresentação na tela (4:3)</PresentationFormat>
  <Paragraphs>534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Tema do Office</vt:lpstr>
      <vt:lpstr>Escola Superior de Agricultura  “Luiz de Queiroz” Universidade de São Paulo  LCE0211 – Estatística Geral</vt:lpstr>
      <vt:lpstr>Testes de Hipóteses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Testes de Hipóteses – Duas Amostras</vt:lpstr>
      <vt:lpstr>Exercícios</vt:lpstr>
      <vt:lpstr>Exercícios</vt:lpstr>
      <vt:lpstr>Exercícios</vt:lpstr>
      <vt:lpstr>Exercícios</vt:lpstr>
      <vt:lpstr>Exercícios</vt:lpstr>
      <vt:lpstr>Teste de hipótese para razão de duas variâncias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Teste de hipótese para razão de duas variâncias</vt:lpstr>
      <vt:lpstr>Teste de hipótese para razão de duas variâncias</vt:lpstr>
      <vt:lpstr>Teste de hipótese para razão de duas variâncias</vt:lpstr>
      <vt:lpstr>Teste de hipótese para razão de duas variâncias</vt:lpstr>
      <vt:lpstr>Teste de hipótese para razão de duas variâncias</vt:lpstr>
      <vt:lpstr>Teste de hipótese para razão de duas variâncias</vt:lpstr>
      <vt:lpstr>Teste de hipótese para razão de duas variâncias</vt:lpstr>
      <vt:lpstr>Teoria da Estimação</vt:lpstr>
      <vt:lpstr>Teste de hipótese para razão de duas variâncias</vt:lpstr>
      <vt:lpstr>Teoria da Estimação</vt:lpstr>
      <vt:lpstr>Teoria da Estimação</vt:lpstr>
      <vt:lpstr>Teoria da Estimação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LCE2112 – Estatística Aplicada às Ciências Sociais e Ambientais</dc:title>
  <dc:creator>***</dc:creator>
  <cp:lastModifiedBy>***</cp:lastModifiedBy>
  <cp:revision>330</cp:revision>
  <cp:lastPrinted>2014-11-06T19:49:45Z</cp:lastPrinted>
  <dcterms:created xsi:type="dcterms:W3CDTF">2014-08-05T19:39:36Z</dcterms:created>
  <dcterms:modified xsi:type="dcterms:W3CDTF">2017-06-14T18:55:12Z</dcterms:modified>
</cp:coreProperties>
</file>