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3"/>
  </p:notesMasterIdLst>
  <p:handoutMasterIdLst>
    <p:handoutMasterId r:id="rId14"/>
  </p:handoutMasterIdLst>
  <p:sldIdLst>
    <p:sldId id="282" r:id="rId4"/>
    <p:sldId id="285" r:id="rId5"/>
    <p:sldId id="286" r:id="rId6"/>
    <p:sldId id="287" r:id="rId7"/>
    <p:sldId id="288" r:id="rId8"/>
    <p:sldId id="289" r:id="rId9"/>
    <p:sldId id="290" r:id="rId10"/>
    <p:sldId id="293" r:id="rId11"/>
    <p:sldId id="292" r:id="rId12"/>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1" autoAdjust="0"/>
  </p:normalViewPr>
  <p:slideViewPr>
    <p:cSldViewPr snapToGrid="0">
      <p:cViewPr varScale="1">
        <p:scale>
          <a:sx n="71" d="100"/>
          <a:sy n="71" d="100"/>
        </p:scale>
        <p:origin x="484"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084EB3E-5AB3-4274-892C-82EC6FEC722E}" type="datetime1">
              <a:rPr lang="pt-BR" smtClean="0"/>
              <a:t>08/06/2019</a:t>
            </a:fld>
            <a:endParaRPr lang="pt-BR" dirty="0"/>
          </a:p>
        </p:txBody>
      </p:sp>
      <p:sp>
        <p:nvSpPr>
          <p:cNvPr id="4" name="Espaço Reservado para Rodapé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pt-BR" smtClean="0"/>
              <a:t>‹nº›</a:t>
            </a:fld>
            <a:endParaRPr lang="pt-B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6029-DB52-40C9-B4A5-64D67F5EA754}" type="datetime1">
              <a:rPr lang="pt-BR" smtClean="0"/>
              <a:pPr/>
              <a:t>08/06/2019</a:t>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dirty="0"/>
              <a:t>Editar estilos de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pt-BR" smtClean="0"/>
              <a:t>‹nº›</a:t>
            </a:fld>
            <a:endParaRPr lang="pt-BR"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
        <p:nvSpPr>
          <p:cNvPr id="9" name="Espaço Reservado para Imagem 1">
            <a:extLst>
              <a:ext uri="{FF2B5EF4-FFF2-40B4-BE49-F238E27FC236}">
                <a16:creationId xmlns:a16="http://schemas.microsoft.com/office/drawing/2014/main" xmlns=""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pt-BR" dirty="0"/>
              <a:t>Insira ou Arraste e Solte sua foto</a:t>
            </a:r>
          </a:p>
        </p:txBody>
      </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600"/>
              </a:lnSpc>
              <a:defRPr sz="6000" b="1" cap="all" spc="-300" baseline="0">
                <a:solidFill>
                  <a:schemeClr val="tx1"/>
                </a:solidFill>
                <a:latin typeface="+mj-lt"/>
              </a:defRPr>
            </a:lvl1pPr>
          </a:lstStyle>
          <a:p>
            <a:pPr rtl="0"/>
            <a:r>
              <a:rPr lang="pt-BR" dirty="0"/>
              <a:t>TÍTULO DA APRESENTAÇÃO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dirty="0"/>
              <a:t>Clique para editar o estilo de subtítulo Mestre</a:t>
            </a:r>
          </a:p>
        </p:txBody>
      </p:sp>
      <p:sp>
        <p:nvSpPr>
          <p:cNvPr id="7" name="Retângulo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8" name="Retângulo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1" name="Retângulo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is Conteú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pt-BR" dirty="0"/>
              <a:t>Clique para editar o título da página</a:t>
            </a:r>
          </a:p>
        </p:txBody>
      </p:sp>
      <p:sp>
        <p:nvSpPr>
          <p:cNvPr id="7" name="Subtítulo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nteúdo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6" name="Espaço Reservado para Texto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5129800" y="1511250"/>
            <a:ext cx="4500000" cy="468000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pt-BR" dirty="0"/>
              <a:t>Adicionar um rodapé</a:t>
            </a:r>
          </a:p>
        </p:txBody>
      </p:sp>
      <p:sp>
        <p:nvSpPr>
          <p:cNvPr id="5" name="Espaço reservado para o número do slide 4">
            <a:extLst>
              <a:ext uri="{FF2B5EF4-FFF2-40B4-BE49-F238E27FC236}">
                <a16:creationId xmlns:a16="http://schemas.microsoft.com/office/drawing/2014/main" xmlns="" id="{CD4FE60C-ACE5-4516-8CB6-EEDD96DB7358}"/>
              </a:ext>
            </a:extLst>
          </p:cNvPr>
          <p:cNvSpPr>
            <a:spLocks noGrp="1"/>
          </p:cNvSpPr>
          <p:nvPr>
            <p:ph type="sldNum" sz="quarter" idx="3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pt-BR" dirty="0"/>
              <a:t>Clique para editar o título da página</a:t>
            </a:r>
          </a:p>
        </p:txBody>
      </p:sp>
      <p:sp>
        <p:nvSpPr>
          <p:cNvPr id="9" name="Subtítulo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nteúdo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Texto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3572900" y="1511476"/>
            <a:ext cx="2916000" cy="4679249"/>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11" name="Espaço Reservado para Texto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6713800" y="1511475"/>
            <a:ext cx="2916000" cy="4679250"/>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pt-BR" dirty="0"/>
              <a:t>Adicionar um rodapé</a:t>
            </a:r>
          </a:p>
        </p:txBody>
      </p:sp>
      <p:sp>
        <p:nvSpPr>
          <p:cNvPr id="6" name="Espaço reservado para o número do slide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n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pt-BR" dirty="0"/>
              <a:t>Clique para editar o título da página</a:t>
            </a:r>
          </a:p>
        </p:txBody>
      </p:sp>
      <p:sp>
        <p:nvSpPr>
          <p:cNvPr id="10" name="Subtítulo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nteúdo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sz="1100">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Texto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290450" y="1512000"/>
            <a:ext cx="1764000" cy="4679250"/>
          </a:xfrm>
        </p:spPr>
        <p:txBody>
          <a:bodyPr rtlCol="0"/>
          <a:lstStyle>
            <a:lvl5pPr>
              <a:defRPr sz="11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13" name="Espaço Reservado para Texto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4148900" y="1512000"/>
            <a:ext cx="1764000" cy="4679250"/>
          </a:xfrm>
        </p:spPr>
        <p:txBody>
          <a:bodyPr rtlCol="0"/>
          <a:lstStyle>
            <a:lvl5pPr>
              <a:defRPr sz="11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15" name="Espaço Reservado para Texto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6007350" y="1507535"/>
            <a:ext cx="1764000" cy="4679250"/>
          </a:xfrm>
        </p:spPr>
        <p:txBody>
          <a:bodyPr rtlCol="0"/>
          <a:lstStyle>
            <a:lvl5pPr>
              <a:defRPr sz="11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17" name="Espaço Reservado para Texto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7865800" y="1507535"/>
            <a:ext cx="1764000" cy="4683715"/>
          </a:xfrm>
        </p:spPr>
        <p:txBody>
          <a:bodyPr rtlCol="0"/>
          <a:lstStyle>
            <a:lvl5pPr>
              <a:defRPr sz="1100"/>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pt-BR" dirty="0"/>
              <a:t>Adicionar um rodapé</a:t>
            </a:r>
          </a:p>
        </p:txBody>
      </p:sp>
      <p:sp>
        <p:nvSpPr>
          <p:cNvPr id="6" name="Espaço reservado para o número do slide 5">
            <a:extLst>
              <a:ext uri="{FF2B5EF4-FFF2-40B4-BE49-F238E27FC236}">
                <a16:creationId xmlns:a16="http://schemas.microsoft.com/office/drawing/2014/main" xmlns="" id="{B5A8293F-A5B5-4FCC-BF27-A25B1BAFF245}"/>
              </a:ext>
            </a:extLst>
          </p:cNvPr>
          <p:cNvSpPr>
            <a:spLocks noGrp="1"/>
          </p:cNvSpPr>
          <p:nvPr>
            <p:ph type="sldNum" sz="quarter" idx="3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pt-BR" dirty="0"/>
              <a:t>Clique para editar o título da página</a:t>
            </a:r>
          </a:p>
        </p:txBody>
      </p:sp>
      <p:sp>
        <p:nvSpPr>
          <p:cNvPr id="5" name="Subtítulo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Rodapé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pPr rtl="0"/>
            <a:r>
              <a:rPr lang="pt-BR" dirty="0"/>
              <a:t>Adicionar um rodapé</a:t>
            </a:r>
          </a:p>
        </p:txBody>
      </p:sp>
      <p:sp>
        <p:nvSpPr>
          <p:cNvPr id="4" name="Espaço reservado para o número do slide 3">
            <a:extLst>
              <a:ext uri="{FF2B5EF4-FFF2-40B4-BE49-F238E27FC236}">
                <a16:creationId xmlns:a16="http://schemas.microsoft.com/office/drawing/2014/main" xmlns="" id="{8E801980-CBAE-4A50-886D-54D7BB2E1947}"/>
              </a:ext>
            </a:extLst>
          </p:cNvPr>
          <p:cNvSpPr>
            <a:spLocks noGrp="1"/>
          </p:cNvSpPr>
          <p:nvPr>
            <p:ph type="sldNum" sz="quarter" idx="3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pt-BR" dirty="0"/>
              <a:t>Adicionar um rodapé</a:t>
            </a:r>
          </a:p>
        </p:txBody>
      </p:sp>
      <p:sp>
        <p:nvSpPr>
          <p:cNvPr id="3" name="Espaço Reservado para o Número do Slide 2">
            <a:extLst>
              <a:ext uri="{FF2B5EF4-FFF2-40B4-BE49-F238E27FC236}">
                <a16:creationId xmlns:a16="http://schemas.microsoft.com/office/drawing/2014/main" xmlns="" id="{2310D190-B83D-438A-91BC-470C41B22A29}"/>
              </a:ext>
            </a:extLst>
          </p:cNvPr>
          <p:cNvSpPr>
            <a:spLocks noGrp="1"/>
          </p:cNvSpPr>
          <p:nvPr>
            <p:ph type="sldNum" sz="quarter" idx="1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2">
    <p:bg>
      <p:bgPr>
        <a:solidFill>
          <a:schemeClr val="bg1"/>
        </a:solidFill>
        <a:effectLst/>
      </p:bgPr>
    </p:bg>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xmlns=""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600"/>
              </a:lnSpc>
              <a:defRPr sz="6000" b="1" cap="all" spc="-300" baseline="0">
                <a:solidFill>
                  <a:schemeClr val="bg1"/>
                </a:solidFill>
                <a:latin typeface="+mj-lt"/>
              </a:defRPr>
            </a:lvl1pPr>
          </a:lstStyle>
          <a:p>
            <a:pPr rtl="0"/>
            <a:r>
              <a:rPr lang="pt-BR" dirty="0"/>
              <a:t>TÍTULO DA APRESENTAÇÃO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dirty="0"/>
              <a:t>Clique para editar o estilo de subtítulo Mestre</a:t>
            </a:r>
          </a:p>
        </p:txBody>
      </p:sp>
      <p:sp>
        <p:nvSpPr>
          <p:cNvPr id="7" name="Retângulo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8" name="Retângulo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1" name="Retângulo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 name="Espaço Reservado para o Número do Slide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3">
    <p:bg>
      <p:bgPr>
        <a:solidFill>
          <a:schemeClr val="bg1"/>
        </a:solidFill>
        <a:effectLst/>
      </p:bgPr>
    </p:bg>
    <p:spTree>
      <p:nvGrpSpPr>
        <p:cNvPr id="1" name=""/>
        <p:cNvGrpSpPr/>
        <p:nvPr/>
      </p:nvGrpSpPr>
      <p:grpSpPr>
        <a:xfrm>
          <a:off x="0" y="0"/>
          <a:ext cx="0" cy="0"/>
          <a:chOff x="0" y="0"/>
          <a:chExt cx="0" cy="0"/>
        </a:xfrm>
      </p:grpSpPr>
      <p:sp>
        <p:nvSpPr>
          <p:cNvPr id="9" name="Espaço Reservado para Imagem 1">
            <a:extLst>
              <a:ext uri="{FF2B5EF4-FFF2-40B4-BE49-F238E27FC236}">
                <a16:creationId xmlns:a16="http://schemas.microsoft.com/office/drawing/2014/main" xmlns=""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pt-BR" dirty="0"/>
              <a:t>Insira ou Arraste e Solte sua foto</a:t>
            </a:r>
          </a:p>
        </p:txBody>
      </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600"/>
              </a:lnSpc>
              <a:defRPr sz="6000" b="1" cap="all" spc="-300" baseline="0">
                <a:solidFill>
                  <a:schemeClr val="bg1"/>
                </a:solidFill>
                <a:latin typeface="+mj-lt"/>
              </a:defRPr>
            </a:lvl1pPr>
          </a:lstStyle>
          <a:p>
            <a:pPr rtl="0"/>
            <a:r>
              <a:rPr lang="pt-BR" dirty="0"/>
              <a:t>TÍTULO DA APRESENTAÇÃO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dirty="0"/>
              <a:t>Clique para editar o estilo de subtítulo Mestre</a:t>
            </a:r>
          </a:p>
        </p:txBody>
      </p:sp>
      <p:sp>
        <p:nvSpPr>
          <p:cNvPr id="7" name="Retângulo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8" name="Retângulo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1" name="Retângulo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5" name="Espaço Reservado para o Número do Slide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do Conteúdo 1">
    <p:spTree>
      <p:nvGrpSpPr>
        <p:cNvPr id="1" name=""/>
        <p:cNvGrpSpPr/>
        <p:nvPr/>
      </p:nvGrpSpPr>
      <p:grpSpPr>
        <a:xfrm>
          <a:off x="0" y="0"/>
          <a:ext cx="0" cy="0"/>
          <a:chOff x="0" y="0"/>
          <a:chExt cx="0" cy="0"/>
        </a:xfrm>
      </p:grpSpPr>
      <p:sp>
        <p:nvSpPr>
          <p:cNvPr id="8" name="Espaço Reservado para Imagem 1">
            <a:extLst>
              <a:ext uri="{FF2B5EF4-FFF2-40B4-BE49-F238E27FC236}">
                <a16:creationId xmlns:a16="http://schemas.microsoft.com/office/drawing/2014/main" xmlns=""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pt-BR" dirty="0"/>
              <a:t>Insira ou Arraste e Solte sua foto</a:t>
            </a:r>
          </a:p>
        </p:txBody>
      </p:sp>
      <p:sp>
        <p:nvSpPr>
          <p:cNvPr id="2" name="Título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pt-BR" dirty="0"/>
              <a:t>Clique para editar o título da página</a:t>
            </a:r>
          </a:p>
        </p:txBody>
      </p:sp>
      <p:sp>
        <p:nvSpPr>
          <p:cNvPr id="10" name="Subtítulo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nteúdo 2">
            <a:extLst>
              <a:ext uri="{FF2B5EF4-FFF2-40B4-BE49-F238E27FC236}">
                <a16:creationId xmlns:a16="http://schemas.microsoft.com/office/drawing/2014/main" xmlns=""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pt-BR" dirty="0"/>
              <a:t>Adicionar um rodapé</a:t>
            </a:r>
          </a:p>
        </p:txBody>
      </p:sp>
      <p:sp>
        <p:nvSpPr>
          <p:cNvPr id="5" name="Espaço reservado para o número do slide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do Conteúdo 2">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pt-BR" dirty="0"/>
              <a:t>Adicionar um rodapé</a:t>
            </a:r>
          </a:p>
        </p:txBody>
      </p:sp>
      <p:sp>
        <p:nvSpPr>
          <p:cNvPr id="5" name="Espaço reservado para o número do slide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rtlCol="0"/>
          <a:lstStyle/>
          <a:p>
            <a:pPr rtl="0"/>
            <a:fld id="{19B51A1E-902D-48AF-9020-955120F399B6}" type="slidenum">
              <a:rPr lang="pt-BR" smtClean="0"/>
              <a:pPr rtl="0"/>
              <a:t>‹nº›</a:t>
            </a:fld>
            <a:endParaRPr lang="pt-BR" dirty="0"/>
          </a:p>
        </p:txBody>
      </p:sp>
      <p:sp>
        <p:nvSpPr>
          <p:cNvPr id="9" name="Espaço Reservado para Imagem 6">
            <a:extLst>
              <a:ext uri="{FF2B5EF4-FFF2-40B4-BE49-F238E27FC236}">
                <a16:creationId xmlns:a16="http://schemas.microsoft.com/office/drawing/2014/main" xmlns=""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pt-BR" dirty="0"/>
              <a:t>Insira ou Arraste e Solte sua foto</a:t>
            </a:r>
          </a:p>
        </p:txBody>
      </p:sp>
      <p:sp>
        <p:nvSpPr>
          <p:cNvPr id="6" name="Título 5">
            <a:extLst>
              <a:ext uri="{FF2B5EF4-FFF2-40B4-BE49-F238E27FC236}">
                <a16:creationId xmlns:a16="http://schemas.microsoft.com/office/drawing/2014/main" xmlns="" id="{7F4F1543-153D-4F77-A4A9-C9BBA1C2052E}"/>
              </a:ext>
            </a:extLst>
          </p:cNvPr>
          <p:cNvSpPr>
            <a:spLocks noGrp="1"/>
          </p:cNvSpPr>
          <p:nvPr>
            <p:ph type="title" hasCustomPrompt="1"/>
          </p:nvPr>
        </p:nvSpPr>
        <p:spPr>
          <a:xfrm>
            <a:off x="432000" y="432000"/>
            <a:ext cx="9131100" cy="432000"/>
          </a:xfrm>
        </p:spPr>
        <p:txBody>
          <a:bodyPr rtlCol="0"/>
          <a:lstStyle/>
          <a:p>
            <a:pPr rtl="0"/>
            <a:r>
              <a:rPr lang="pt-BR" dirty="0"/>
              <a:t>Clique para editar o estilo do título Mestre</a:t>
            </a:r>
          </a:p>
        </p:txBody>
      </p:sp>
      <p:sp>
        <p:nvSpPr>
          <p:cNvPr id="11" name="Subtítulo 2">
            <a:extLst>
              <a:ext uri="{FF2B5EF4-FFF2-40B4-BE49-F238E27FC236}">
                <a16:creationId xmlns:a16="http://schemas.microsoft.com/office/drawing/2014/main" xmlns=""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pt-BR" dirty="0"/>
              <a:t>Clique para editar o título da página</a:t>
            </a:r>
          </a:p>
        </p:txBody>
      </p:sp>
      <p:sp>
        <p:nvSpPr>
          <p:cNvPr id="9" name="Subtítulo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mparação à Esquerda 1">
            <a:extLst>
              <a:ext uri="{FF2B5EF4-FFF2-40B4-BE49-F238E27FC236}">
                <a16:creationId xmlns:a16="http://schemas.microsoft.com/office/drawing/2014/main" xmlns=""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12" name="Espaço Reservado para Comparação à Esquerda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pt-BR"/>
              <a:t>Clique para editar os estilos de texto Mestres</a:t>
            </a:r>
          </a:p>
        </p:txBody>
      </p:sp>
      <p:sp>
        <p:nvSpPr>
          <p:cNvPr id="8" name="Espaço reservado para texto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5129800" y="2020359"/>
            <a:ext cx="4500000" cy="4170891"/>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Rodapé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pt-BR" dirty="0"/>
              <a:t>Adicionar um rodapé</a:t>
            </a:r>
          </a:p>
        </p:txBody>
      </p:sp>
      <p:sp>
        <p:nvSpPr>
          <p:cNvPr id="6" name="Espaço reservado para o número do slide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Espaço Reservado para Imagem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pt-BR" dirty="0"/>
              <a:t>Insira ou Arraste e Solte sua foto</a:t>
            </a:r>
          </a:p>
        </p:txBody>
      </p:sp>
      <p:sp>
        <p:nvSpPr>
          <p:cNvPr id="3" name="Espaço Reservado para Conteúdo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dirty="0"/>
              <a:t>Insira sua legenda</a:t>
            </a:r>
          </a:p>
        </p:txBody>
      </p:sp>
      <p:sp>
        <p:nvSpPr>
          <p:cNvPr id="4" name="Espaço Reservado para Rodapé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pt-BR" dirty="0"/>
              <a:t>Adicionar um rodapé</a:t>
            </a:r>
          </a:p>
        </p:txBody>
      </p:sp>
      <p:sp>
        <p:nvSpPr>
          <p:cNvPr id="2" name="Espaço Reservado para o Número do Slide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Agradecimen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pt-BR" dirty="0"/>
              <a:t>Obrigado</a:t>
            </a:r>
          </a:p>
        </p:txBody>
      </p:sp>
      <p:sp>
        <p:nvSpPr>
          <p:cNvPr id="7" name="Retângulo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8" name="Retângulo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1" name="Retângulo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0" name="Espaço Reservado para Texto 5">
            <a:extLst>
              <a:ext uri="{FF2B5EF4-FFF2-40B4-BE49-F238E27FC236}">
                <a16:creationId xmlns:a16="http://schemas.microsoft.com/office/drawing/2014/main" xmlns=""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pt-BR" dirty="0"/>
              <a:t>Nome completo</a:t>
            </a:r>
          </a:p>
        </p:txBody>
      </p:sp>
      <p:sp>
        <p:nvSpPr>
          <p:cNvPr id="12" name="Espaço Reservado para Texto 6">
            <a:extLst>
              <a:ext uri="{FF2B5EF4-FFF2-40B4-BE49-F238E27FC236}">
                <a16:creationId xmlns:a16="http://schemas.microsoft.com/office/drawing/2014/main" xmlns=""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pt-BR" dirty="0"/>
              <a:t>Número do telefone</a:t>
            </a:r>
          </a:p>
        </p:txBody>
      </p:sp>
      <p:sp>
        <p:nvSpPr>
          <p:cNvPr id="13" name="Espaço Reservado para Texto 7">
            <a:extLst>
              <a:ext uri="{FF2B5EF4-FFF2-40B4-BE49-F238E27FC236}">
                <a16:creationId xmlns:a16="http://schemas.microsoft.com/office/drawing/2014/main" xmlns=""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pt-BR" dirty="0"/>
              <a:t>Contato por </a:t>
            </a:r>
            <a:r>
              <a:rPr lang="pt-BR" dirty="0" err="1"/>
              <a:t>Email</a:t>
            </a:r>
            <a:r>
              <a:rPr lang="pt-BR" dirty="0"/>
              <a:t> ou Mídia Social</a:t>
            </a:r>
          </a:p>
        </p:txBody>
      </p:sp>
      <p:sp>
        <p:nvSpPr>
          <p:cNvPr id="14" name="Espaço Reservado para Texto 8">
            <a:extLst>
              <a:ext uri="{FF2B5EF4-FFF2-40B4-BE49-F238E27FC236}">
                <a16:creationId xmlns:a16="http://schemas.microsoft.com/office/drawing/2014/main" xmlns=""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pt-BR" dirty="0"/>
              <a:t>Site da empresa</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pt-BR" dirty="0"/>
              <a:t>Clique para editar o título da página</a:t>
            </a:r>
          </a:p>
        </p:txBody>
      </p:sp>
      <p:sp>
        <p:nvSpPr>
          <p:cNvPr id="7" name="Subtítulo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pt-BR" dirty="0"/>
              <a:t>Subtítulo</a:t>
            </a:r>
          </a:p>
        </p:txBody>
      </p:sp>
      <p:sp>
        <p:nvSpPr>
          <p:cNvPr id="3" name="Espaço Reservado para Conteúdo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Rodapé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pt-BR" dirty="0"/>
              <a:t>Adicionar um rodapé</a:t>
            </a:r>
          </a:p>
        </p:txBody>
      </p:sp>
      <p:sp>
        <p:nvSpPr>
          <p:cNvPr id="5" name="Espaço reservado para o número do slide 4">
            <a:extLst>
              <a:ext uri="{FF2B5EF4-FFF2-40B4-BE49-F238E27FC236}">
                <a16:creationId xmlns:a16="http://schemas.microsoft.com/office/drawing/2014/main" xmlns="" id="{3442953D-28FC-41B5-A1BB-BB3BA7CA40BE}"/>
              </a:ext>
            </a:extLst>
          </p:cNvPr>
          <p:cNvSpPr>
            <a:spLocks noGrp="1"/>
          </p:cNvSpPr>
          <p:nvPr>
            <p:ph type="sldNum" sz="quarter" idx="33"/>
          </p:nvPr>
        </p:nvSpPr>
        <p:spPr/>
        <p:txBody>
          <a:bodyPr rtlCol="0"/>
          <a:lstStyle/>
          <a:p>
            <a:pPr rtl="0"/>
            <a:fld id="{19B51A1E-902D-48AF-9020-955120F399B6}" type="slidenum">
              <a:rPr lang="pt-BR" smtClean="0"/>
              <a:pPr rtl="0"/>
              <a:t>‹nº›</a:t>
            </a:fld>
            <a:endParaRPr lang="pt-BR"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xmlns=""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7" name="Retângulo 6">
            <a:extLst>
              <a:ext uri="{FF2B5EF4-FFF2-40B4-BE49-F238E27FC236}">
                <a16:creationId xmlns:a16="http://schemas.microsoft.com/office/drawing/2014/main" xmlns=""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Espaço Reservado para Título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pt-BR" dirty="0"/>
              <a:t>Clique para editar o título da página</a:t>
            </a:r>
          </a:p>
        </p:txBody>
      </p:sp>
      <p:sp>
        <p:nvSpPr>
          <p:cNvPr id="3" name="Espaço Reservado para Texto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pt-BR" dirty="0"/>
              <a:t>Editar estilos de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5" name="Espaço Reservado para Rodapé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pt-BR" dirty="0"/>
              <a:t>Adicionar um rodapé</a:t>
            </a:r>
          </a:p>
        </p:txBody>
      </p:sp>
      <p:sp>
        <p:nvSpPr>
          <p:cNvPr id="6" name="Espaço Reservado para o Número do Slide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pt-BR" smtClean="0"/>
              <a:pPr rtl="0"/>
              <a:t>‹nº›</a:t>
            </a:fld>
            <a:endParaRPr lang="pt-BR" dirty="0"/>
          </a:p>
        </p:txBody>
      </p:sp>
      <p:sp>
        <p:nvSpPr>
          <p:cNvPr id="4" name="Caixa de texto 3">
            <a:extLst>
              <a:ext uri="{FF2B5EF4-FFF2-40B4-BE49-F238E27FC236}">
                <a16:creationId xmlns:a16="http://schemas.microsoft.com/office/drawing/2014/main" xmlns=""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pt-BR" sz="1600" b="1" spc="-100" dirty="0">
                <a:solidFill>
                  <a:schemeClr val="tx1">
                    <a:lumMod val="50000"/>
                    <a:lumOff val="50000"/>
                  </a:schemeClr>
                </a:solidFill>
                <a:latin typeface="Corbel" panose="020B0503020204020204" pitchFamily="34" charset="0"/>
              </a:rPr>
              <a:t>FIRST UP</a:t>
            </a:r>
            <a:r>
              <a:rPr lang="pt-BR" sz="1600" b="1" spc="-100" baseline="0" dirty="0">
                <a:solidFill>
                  <a:schemeClr val="tx1">
                    <a:lumMod val="50000"/>
                    <a:lumOff val="50000"/>
                  </a:schemeClr>
                </a:solidFill>
                <a:latin typeface="Corbel" panose="020B0503020204020204" pitchFamily="34" charset="0"/>
              </a:rPr>
              <a:t/>
            </a:r>
            <a:br>
              <a:rPr lang="pt-BR" sz="1600" b="1" spc="-100" baseline="0" dirty="0">
                <a:solidFill>
                  <a:schemeClr val="tx1">
                    <a:lumMod val="50000"/>
                    <a:lumOff val="50000"/>
                  </a:schemeClr>
                </a:solidFill>
                <a:latin typeface="Corbel" panose="020B0503020204020204" pitchFamily="34" charset="0"/>
              </a:rPr>
            </a:br>
            <a:r>
              <a:rPr lang="pt-BR" sz="1600" b="1" spc="-100" dirty="0">
                <a:solidFill>
                  <a:schemeClr val="accent1"/>
                </a:solidFill>
                <a:latin typeface="Corbel" panose="020B0503020204020204" pitchFamily="34" charset="0"/>
              </a:rPr>
              <a:t> </a:t>
            </a:r>
            <a:r>
              <a:rPr lang="pt-BR" sz="1600" b="1" spc="-100" dirty="0">
                <a:solidFill>
                  <a:schemeClr val="tx1"/>
                </a:solidFill>
                <a:latin typeface="Corbel" panose="020B0503020204020204" pitchFamily="34" charset="0"/>
              </a:rPr>
              <a:t>CONSULTANTS</a:t>
            </a:r>
          </a:p>
        </p:txBody>
      </p:sp>
      <p:sp>
        <p:nvSpPr>
          <p:cNvPr id="8" name="Retângulo 7">
            <a:extLst>
              <a:ext uri="{FF2B5EF4-FFF2-40B4-BE49-F238E27FC236}">
                <a16:creationId xmlns:a16="http://schemas.microsoft.com/office/drawing/2014/main" xmlns=""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0" name="Retângulo 9">
            <a:extLst>
              <a:ext uri="{FF2B5EF4-FFF2-40B4-BE49-F238E27FC236}">
                <a16:creationId xmlns:a16="http://schemas.microsoft.com/office/drawing/2014/main" xmlns=""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1" name="Retângulo 10">
            <a:extLst>
              <a:ext uri="{FF2B5EF4-FFF2-40B4-BE49-F238E27FC236}">
                <a16:creationId xmlns:a16="http://schemas.microsoft.com/office/drawing/2014/main" xmlns=""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 de texto 15">
            <a:extLst>
              <a:ext uri="{FF2B5EF4-FFF2-40B4-BE49-F238E27FC236}">
                <a16:creationId xmlns:a16="http://schemas.microsoft.com/office/drawing/2014/main" xmlns="" id="{E2F2BFDF-E9F2-4569-A9F2-E1FFCB7FB82D}"/>
              </a:ext>
            </a:extLst>
          </p:cNvPr>
          <p:cNvSpPr txBox="1"/>
          <p:nvPr/>
        </p:nvSpPr>
        <p:spPr>
          <a:xfrm>
            <a:off x="5422694" y="3941638"/>
            <a:ext cx="1662546" cy="404658"/>
          </a:xfrm>
          <a:prstGeom prst="rect">
            <a:avLst/>
          </a:prstGeom>
          <a:noFill/>
        </p:spPr>
        <p:txBody>
          <a:bodyPr wrap="square" lIns="0" tIns="36000" rIns="0" bIns="0" rtlCol="0">
            <a:spAutoFit/>
          </a:bodyPr>
          <a:lstStyle/>
          <a:p>
            <a:pPr algn="r" rtl="0">
              <a:lnSpc>
                <a:spcPts val="1400"/>
              </a:lnSpc>
            </a:pPr>
            <a:r>
              <a:rPr lang="pt-BR" sz="1600" b="1" spc="-100" baseline="0" dirty="0" err="1">
                <a:solidFill>
                  <a:schemeClr val="tx1"/>
                </a:solidFill>
                <a:latin typeface="Corbel" panose="020B0503020204020204" pitchFamily="34" charset="0"/>
              </a:rPr>
              <a:t>By</a:t>
            </a:r>
            <a:r>
              <a:rPr lang="pt-BR" sz="1600" b="1" spc="-100" baseline="0" dirty="0">
                <a:solidFill>
                  <a:schemeClr val="tx1"/>
                </a:solidFill>
                <a:latin typeface="Corbel" panose="020B0503020204020204" pitchFamily="34" charset="0"/>
              </a:rPr>
              <a:t> </a:t>
            </a:r>
            <a:r>
              <a:rPr lang="pt-BR" sz="1600" b="1" spc="-100" baseline="0" dirty="0" err="1">
                <a:solidFill>
                  <a:schemeClr val="tx1"/>
                </a:solidFill>
                <a:latin typeface="Corbel" panose="020B0503020204020204" pitchFamily="34" charset="0"/>
              </a:rPr>
              <a:t>Rosabeth</a:t>
            </a:r>
            <a:r>
              <a:rPr lang="pt-BR" sz="1600" b="1" spc="-100" baseline="0" dirty="0">
                <a:solidFill>
                  <a:schemeClr val="tx1"/>
                </a:solidFill>
                <a:latin typeface="Corbel" panose="020B0503020204020204" pitchFamily="34" charset="0"/>
              </a:rPr>
              <a:t> Moss </a:t>
            </a:r>
            <a:r>
              <a:rPr lang="pt-BR" sz="1600" b="1" spc="-100" baseline="0" dirty="0" err="1">
                <a:solidFill>
                  <a:schemeClr val="tx1"/>
                </a:solidFill>
                <a:latin typeface="Corbel" panose="020B0503020204020204" pitchFamily="34" charset="0"/>
              </a:rPr>
              <a:t>Kanter</a:t>
            </a:r>
            <a:endParaRPr lang="pt-BR" sz="1600" b="1" spc="-100" baseline="0" dirty="0">
              <a:solidFill>
                <a:schemeClr val="tx1"/>
              </a:solidFill>
              <a:latin typeface="Corbel" panose="020B0503020204020204" pitchFamily="34" charset="0"/>
            </a:endParaRPr>
          </a:p>
        </p:txBody>
      </p:sp>
      <p:sp>
        <p:nvSpPr>
          <p:cNvPr id="3" name="Título 2">
            <a:extLst>
              <a:ext uri="{FF2B5EF4-FFF2-40B4-BE49-F238E27FC236}">
                <a16:creationId xmlns:a16="http://schemas.microsoft.com/office/drawing/2014/main" xmlns="" id="{200B3D2B-613A-41BE-987D-E6A1324B456D}"/>
              </a:ext>
            </a:extLst>
          </p:cNvPr>
          <p:cNvSpPr>
            <a:spLocks noGrp="1"/>
          </p:cNvSpPr>
          <p:nvPr>
            <p:ph type="ctrTitle"/>
          </p:nvPr>
        </p:nvSpPr>
        <p:spPr>
          <a:xfrm>
            <a:off x="286990" y="4411032"/>
            <a:ext cx="6798250" cy="1674470"/>
          </a:xfrm>
        </p:spPr>
        <p:txBody>
          <a:bodyPr rtlCol="0"/>
          <a:lstStyle/>
          <a:p>
            <a:pPr rtl="0">
              <a:lnSpc>
                <a:spcPts val="5800"/>
              </a:lnSpc>
            </a:pPr>
            <a:r>
              <a:rPr lang="pt-BR" sz="5800" dirty="0"/>
              <a:t>INNOVATION: THE CLASSIC TRAPS</a:t>
            </a:r>
          </a:p>
        </p:txBody>
      </p:sp>
      <p:sp>
        <p:nvSpPr>
          <p:cNvPr id="4" name="Subtítulo 3">
            <a:extLst>
              <a:ext uri="{FF2B5EF4-FFF2-40B4-BE49-F238E27FC236}">
                <a16:creationId xmlns:a16="http://schemas.microsoft.com/office/drawing/2014/main" xmlns="" id="{4772945D-CA91-4CFE-8EB7-941C7618C994}"/>
              </a:ext>
            </a:extLst>
          </p:cNvPr>
          <p:cNvSpPr>
            <a:spLocks noGrp="1"/>
          </p:cNvSpPr>
          <p:nvPr>
            <p:ph type="subTitle" idx="1"/>
          </p:nvPr>
        </p:nvSpPr>
        <p:spPr/>
        <p:txBody>
          <a:bodyPr rtlCol="0"/>
          <a:lstStyle/>
          <a:p>
            <a:r>
              <a:rPr lang="pt-BR" dirty="0"/>
              <a:t>HARVARD BUSINESS </a:t>
            </a:r>
          </a:p>
          <a:p>
            <a:r>
              <a:rPr lang="pt-BR" dirty="0"/>
              <a:t>REVIEW -  (2011 ) </a:t>
            </a:r>
          </a:p>
        </p:txBody>
      </p:sp>
      <p:pic>
        <p:nvPicPr>
          <p:cNvPr id="18" name="Espaço Reservado para Imagem 17">
            <a:extLst>
              <a:ext uri="{FF2B5EF4-FFF2-40B4-BE49-F238E27FC236}">
                <a16:creationId xmlns:a16="http://schemas.microsoft.com/office/drawing/2014/main" xmlns="" id="{2411CA0B-8E20-7C48-9074-8D57423981D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7908" r="37908"/>
          <a:stretch>
            <a:fillRect/>
          </a:stretch>
        </p:blipFill>
        <p:spPr/>
      </p:pic>
    </p:spTree>
    <p:extLst>
      <p:ext uri="{BB962C8B-B14F-4D97-AF65-F5344CB8AC3E}">
        <p14:creationId xmlns:p14="http://schemas.microsoft.com/office/powerpoint/2010/main" val="38999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en-US" dirty="0"/>
              <a:t>Strategy</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en-US" dirty="0"/>
              <a:t>Mistakes</a:t>
            </a:r>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en-US" dirty="0"/>
              <a:t>Rejecting opportunities that appear too small</a:t>
            </a:r>
          </a:p>
          <a:p>
            <a:pPr rtl="0"/>
            <a:r>
              <a:rPr lang="en-US" dirty="0"/>
              <a:t>Focus only in new products, not new services or improvement of process</a:t>
            </a:r>
          </a:p>
          <a:p>
            <a:pPr rtl="0"/>
            <a:r>
              <a:rPr lang="en-US" dirty="0"/>
              <a:t>Launching too many minor product extensions that confuse customers and increase internal complexity</a:t>
            </a:r>
          </a:p>
          <a:p>
            <a:pPr lvl="2"/>
            <a:r>
              <a:rPr lang="en-US" dirty="0"/>
              <a:t>Example: Offering 12 sizes and flavors of crackers.</a:t>
            </a:r>
          </a:p>
          <a:p>
            <a:pPr rtl="0"/>
            <a:endParaRPr lang="pt-BR" dirty="0"/>
          </a:p>
        </p:txBody>
      </p:sp>
      <p:sp>
        <p:nvSpPr>
          <p:cNvPr id="6" name="Espaço Reservado para Texto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5129800" y="2120386"/>
            <a:ext cx="4500000" cy="496920"/>
          </a:xfrm>
        </p:spPr>
        <p:txBody>
          <a:bodyPr rtlCol="0"/>
          <a:lstStyle/>
          <a:p>
            <a:pPr rtl="0"/>
            <a:r>
              <a:rPr lang="en-US" dirty="0"/>
              <a:t>Remedy</a:t>
            </a:r>
          </a:p>
        </p:txBody>
      </p:sp>
      <p:sp>
        <p:nvSpPr>
          <p:cNvPr id="7" name="Espaço Reservado para Texto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5129800" y="2976450"/>
            <a:ext cx="4500000" cy="2520000"/>
          </a:xfrm>
        </p:spPr>
        <p:txBody>
          <a:bodyPr rtlCol="0"/>
          <a:lstStyle/>
          <a:p>
            <a:pPr rtl="0"/>
            <a:r>
              <a:rPr lang="pt-BR" dirty="0" err="1"/>
              <a:t>Widen</a:t>
            </a:r>
            <a:r>
              <a:rPr lang="pt-BR" dirty="0"/>
              <a:t> </a:t>
            </a:r>
            <a:r>
              <a:rPr lang="pt-BR" dirty="0" err="1"/>
              <a:t>your</a:t>
            </a:r>
            <a:r>
              <a:rPr lang="pt-BR" dirty="0"/>
              <a:t> </a:t>
            </a:r>
            <a:r>
              <a:rPr lang="pt-BR" dirty="0" err="1"/>
              <a:t>search</a:t>
            </a:r>
            <a:r>
              <a:rPr lang="pt-BR" dirty="0"/>
              <a:t> </a:t>
            </a:r>
            <a:r>
              <a:rPr lang="pt-BR" dirty="0" err="1"/>
              <a:t>and</a:t>
            </a:r>
            <a:r>
              <a:rPr lang="pt-BR" dirty="0"/>
              <a:t> </a:t>
            </a:r>
            <a:r>
              <a:rPr lang="pt-BR" dirty="0" err="1"/>
              <a:t>broaden</a:t>
            </a:r>
            <a:r>
              <a:rPr lang="pt-BR" dirty="0"/>
              <a:t> </a:t>
            </a:r>
            <a:r>
              <a:rPr lang="pt-BR" dirty="0" err="1"/>
              <a:t>your</a:t>
            </a:r>
            <a:r>
              <a:rPr lang="pt-BR" dirty="0"/>
              <a:t> </a:t>
            </a:r>
            <a:r>
              <a:rPr lang="pt-BR" dirty="0" err="1"/>
              <a:t>scope</a:t>
            </a: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2</a:t>
            </a:fld>
            <a:endParaRPr lang="pt-BR" dirty="0"/>
          </a:p>
        </p:txBody>
      </p:sp>
      <p:sp>
        <p:nvSpPr>
          <p:cNvPr id="3" name="CaixaDeTexto 2">
            <a:extLst>
              <a:ext uri="{FF2B5EF4-FFF2-40B4-BE49-F238E27FC236}">
                <a16:creationId xmlns:a16="http://schemas.microsoft.com/office/drawing/2014/main" xmlns="" id="{FE324CF0-6EAE-40D9-9285-2A4DB8E077F1}"/>
              </a:ext>
            </a:extLst>
          </p:cNvPr>
          <p:cNvSpPr txBox="1"/>
          <p:nvPr/>
        </p:nvSpPr>
        <p:spPr>
          <a:xfrm>
            <a:off x="637805" y="5247861"/>
            <a:ext cx="8786191" cy="923330"/>
          </a:xfrm>
          <a:prstGeom prst="rect">
            <a:avLst/>
          </a:prstGeom>
          <a:noFill/>
        </p:spPr>
        <p:txBody>
          <a:bodyPr wrap="square" rtlCol="0">
            <a:spAutoFit/>
          </a:bodyPr>
          <a:lstStyle/>
          <a:p>
            <a:r>
              <a:rPr lang="en-US" dirty="0"/>
              <a:t>TIME developed (or bought) 100 magazines</a:t>
            </a:r>
          </a:p>
          <a:p>
            <a:r>
              <a:rPr lang="en-US" dirty="0"/>
              <a:t>Not every offering was a blockbuster, but TIME learned </a:t>
            </a:r>
            <a:r>
              <a:rPr lang="en-US" dirty="0">
                <a:solidFill>
                  <a:srgbClr val="7030A0"/>
                </a:solidFill>
              </a:rPr>
              <a:t>“To get more successes, you have to be willing to risk more failures” </a:t>
            </a:r>
          </a:p>
        </p:txBody>
      </p:sp>
      <p:sp>
        <p:nvSpPr>
          <p:cNvPr id="9" name="Retângulo 8">
            <a:extLst>
              <a:ext uri="{FF2B5EF4-FFF2-40B4-BE49-F238E27FC236}">
                <a16:creationId xmlns:a16="http://schemas.microsoft.com/office/drawing/2014/main" xmlns="" id="{2B7BF72C-4925-4528-A458-C5FF277CA894}"/>
              </a:ext>
            </a:extLst>
          </p:cNvPr>
          <p:cNvSpPr/>
          <p:nvPr/>
        </p:nvSpPr>
        <p:spPr>
          <a:xfrm>
            <a:off x="543338" y="5256791"/>
            <a:ext cx="9086461" cy="9144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30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err="1"/>
              <a:t>Strategy</a:t>
            </a:r>
            <a:endParaRPr lang="pt-BR" dirty="0"/>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Lessons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Not</a:t>
            </a:r>
            <a:r>
              <a:rPr lang="pt-BR" dirty="0"/>
              <a:t> </a:t>
            </a:r>
            <a:r>
              <a:rPr lang="pt-BR" dirty="0" err="1"/>
              <a:t>every</a:t>
            </a:r>
            <a:r>
              <a:rPr lang="pt-BR" dirty="0"/>
              <a:t> </a:t>
            </a:r>
            <a:r>
              <a:rPr lang="pt-BR" dirty="0" err="1"/>
              <a:t>innovation</a:t>
            </a:r>
            <a:r>
              <a:rPr lang="pt-BR" dirty="0"/>
              <a:t> </a:t>
            </a:r>
            <a:r>
              <a:rPr lang="pt-BR" dirty="0" err="1"/>
              <a:t>has</a:t>
            </a:r>
            <a:r>
              <a:rPr lang="pt-BR" dirty="0"/>
              <a:t> </a:t>
            </a:r>
            <a:r>
              <a:rPr lang="pt-BR" dirty="0" err="1"/>
              <a:t>to</a:t>
            </a:r>
            <a:r>
              <a:rPr lang="pt-BR" dirty="0"/>
              <a:t> </a:t>
            </a:r>
            <a:r>
              <a:rPr lang="pt-BR" dirty="0" err="1"/>
              <a:t>be</a:t>
            </a:r>
            <a:r>
              <a:rPr lang="pt-BR" dirty="0"/>
              <a:t> a blockbuster</a:t>
            </a:r>
          </a:p>
          <a:p>
            <a:pPr rtl="0"/>
            <a:r>
              <a:rPr lang="pt-BR" dirty="0"/>
              <a:t>Do </a:t>
            </a:r>
            <a:r>
              <a:rPr lang="pt-BR" dirty="0" err="1"/>
              <a:t>not</a:t>
            </a:r>
            <a:r>
              <a:rPr lang="pt-BR" dirty="0"/>
              <a:t> </a:t>
            </a:r>
            <a:r>
              <a:rPr lang="pt-BR" dirty="0" err="1"/>
              <a:t>focus</a:t>
            </a:r>
            <a:r>
              <a:rPr lang="pt-BR" dirty="0"/>
              <a:t> </a:t>
            </a:r>
            <a:r>
              <a:rPr lang="pt-BR" dirty="0" err="1"/>
              <a:t>only</a:t>
            </a:r>
            <a:r>
              <a:rPr lang="pt-BR" dirty="0"/>
              <a:t> in new </a:t>
            </a:r>
            <a:r>
              <a:rPr lang="pt-BR" dirty="0" err="1"/>
              <a:t>products</a:t>
            </a:r>
            <a:r>
              <a:rPr lang="pt-BR" dirty="0"/>
              <a:t> </a:t>
            </a:r>
            <a:r>
              <a:rPr lang="pt-BR" dirty="0" err="1"/>
              <a:t>development</a:t>
            </a:r>
            <a:r>
              <a:rPr lang="pt-BR" dirty="0"/>
              <a:t>: </a:t>
            </a:r>
            <a:r>
              <a:rPr lang="pt-BR" dirty="0" err="1"/>
              <a:t>transformative</a:t>
            </a:r>
            <a:r>
              <a:rPr lang="pt-BR" dirty="0"/>
              <a:t> </a:t>
            </a:r>
            <a:r>
              <a:rPr lang="pt-BR" dirty="0" err="1"/>
              <a:t>ideas</a:t>
            </a:r>
            <a:r>
              <a:rPr lang="pt-BR" dirty="0"/>
              <a:t> </a:t>
            </a:r>
            <a:r>
              <a:rPr lang="pt-BR" dirty="0" err="1"/>
              <a:t>can</a:t>
            </a:r>
            <a:r>
              <a:rPr lang="pt-BR" dirty="0"/>
              <a:t> come </a:t>
            </a:r>
            <a:r>
              <a:rPr lang="pt-BR" dirty="0" err="1"/>
              <a:t>from</a:t>
            </a:r>
            <a:r>
              <a:rPr lang="pt-BR" dirty="0"/>
              <a:t> </a:t>
            </a:r>
            <a:r>
              <a:rPr lang="pt-BR" dirty="0" err="1"/>
              <a:t>any</a:t>
            </a:r>
            <a:r>
              <a:rPr lang="pt-BR" dirty="0"/>
              <a:t> </a:t>
            </a:r>
            <a:r>
              <a:rPr lang="pt-BR" dirty="0" err="1"/>
              <a:t>function</a:t>
            </a:r>
            <a:endParaRPr lang="pt-BR" dirty="0"/>
          </a:p>
          <a:p>
            <a:pPr rtl="0"/>
            <a:r>
              <a:rPr lang="pt-BR" dirty="0" err="1"/>
              <a:t>Innovation</a:t>
            </a:r>
            <a:r>
              <a:rPr lang="pt-BR" dirty="0"/>
              <a:t> </a:t>
            </a:r>
            <a:r>
              <a:rPr lang="pt-BR" dirty="0" err="1"/>
              <a:t>Pyramid</a:t>
            </a: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3</a:t>
            </a:fld>
            <a:endParaRPr lang="pt-BR" dirty="0"/>
          </a:p>
        </p:txBody>
      </p:sp>
      <p:pic>
        <p:nvPicPr>
          <p:cNvPr id="10" name="Imagem 9">
            <a:extLst>
              <a:ext uri="{FF2B5EF4-FFF2-40B4-BE49-F238E27FC236}">
                <a16:creationId xmlns:a16="http://schemas.microsoft.com/office/drawing/2014/main" xmlns="" id="{70417A8F-F63E-4921-86CB-33B22B2FEFC4}"/>
              </a:ext>
            </a:extLst>
          </p:cNvPr>
          <p:cNvPicPr>
            <a:picLocks noChangeAspect="1"/>
          </p:cNvPicPr>
          <p:nvPr/>
        </p:nvPicPr>
        <p:blipFill>
          <a:blip r:embed="rId2"/>
          <a:stretch>
            <a:fillRect/>
          </a:stretch>
        </p:blipFill>
        <p:spPr>
          <a:xfrm>
            <a:off x="1151026" y="4709009"/>
            <a:ext cx="2957148" cy="1846262"/>
          </a:xfrm>
          <a:prstGeom prst="rect">
            <a:avLst/>
          </a:prstGeom>
          <a:noFill/>
        </p:spPr>
      </p:pic>
      <p:sp>
        <p:nvSpPr>
          <p:cNvPr id="6" name="CaixaDeTexto 5">
            <a:extLst>
              <a:ext uri="{FF2B5EF4-FFF2-40B4-BE49-F238E27FC236}">
                <a16:creationId xmlns:a16="http://schemas.microsoft.com/office/drawing/2014/main" xmlns="" id="{D7F473BF-B4B5-4B24-907D-58879874CDC4}"/>
              </a:ext>
            </a:extLst>
          </p:cNvPr>
          <p:cNvSpPr txBox="1"/>
          <p:nvPr/>
        </p:nvSpPr>
        <p:spPr>
          <a:xfrm>
            <a:off x="7191552" y="522274"/>
            <a:ext cx="2473826" cy="3693319"/>
          </a:xfrm>
          <a:prstGeom prst="rect">
            <a:avLst/>
          </a:prstGeom>
          <a:noFill/>
          <a:ln>
            <a:solidFill>
              <a:schemeClr val="tx2"/>
            </a:solidFill>
          </a:ln>
        </p:spPr>
        <p:txBody>
          <a:bodyPr wrap="square" rtlCol="0">
            <a:spAutoFit/>
          </a:bodyPr>
          <a:lstStyle/>
          <a:p>
            <a:r>
              <a:rPr lang="en-US" dirty="0"/>
              <a:t>New execution, who believed in opening the search for innovation to all </a:t>
            </a:r>
            <a:r>
              <a:rPr lang="en-US" dirty="0" err="1"/>
              <a:t>employes</a:t>
            </a:r>
            <a:endParaRPr lang="en-US" dirty="0"/>
          </a:p>
          <a:p>
            <a:pPr marL="285750" indent="-285750">
              <a:buFont typeface="Wingdings" panose="05000000000000000000" pitchFamily="2" charset="2"/>
              <a:buChar char="à"/>
            </a:pPr>
            <a:r>
              <a:rPr lang="en-US" dirty="0">
                <a:sym typeface="Wingdings" panose="05000000000000000000" pitchFamily="2" charset="2"/>
              </a:rPr>
              <a:t>Veteran factory worker, approached the new execution with an idea for ending the breakage</a:t>
            </a:r>
          </a:p>
          <a:p>
            <a:pPr marL="285750" indent="-285750">
              <a:buFont typeface="Wingdings" panose="05000000000000000000" pitchFamily="2" charset="2"/>
              <a:buChar char="à"/>
            </a:pPr>
            <a:r>
              <a:rPr lang="en-US" dirty="0">
                <a:sym typeface="Wingdings" panose="05000000000000000000" pitchFamily="2" charset="2"/>
              </a:rPr>
              <a:t>Asked how long he had that idea, the worker replied “32 years”</a:t>
            </a:r>
            <a:endParaRPr lang="en-US" dirty="0"/>
          </a:p>
        </p:txBody>
      </p:sp>
      <p:sp>
        <p:nvSpPr>
          <p:cNvPr id="7" name="CaixaDeTexto 6">
            <a:extLst>
              <a:ext uri="{FF2B5EF4-FFF2-40B4-BE49-F238E27FC236}">
                <a16:creationId xmlns:a16="http://schemas.microsoft.com/office/drawing/2014/main" xmlns="" id="{5CE5F229-A10E-41A6-9E67-E1BBB251C680}"/>
              </a:ext>
            </a:extLst>
          </p:cNvPr>
          <p:cNvSpPr txBox="1"/>
          <p:nvPr/>
        </p:nvSpPr>
        <p:spPr>
          <a:xfrm>
            <a:off x="6299326" y="4394675"/>
            <a:ext cx="3366052" cy="2031325"/>
          </a:xfrm>
          <a:prstGeom prst="rect">
            <a:avLst/>
          </a:prstGeom>
          <a:noFill/>
          <a:ln>
            <a:solidFill>
              <a:schemeClr val="tx1"/>
            </a:solidFill>
          </a:ln>
        </p:spPr>
        <p:txBody>
          <a:bodyPr wrap="square" rtlCol="0">
            <a:spAutoFit/>
          </a:bodyPr>
          <a:lstStyle/>
          <a:p>
            <a:r>
              <a:rPr lang="en-US" dirty="0"/>
              <a:t>Big bets encourage small wins heading in the same direction, but it also can flow up, because big innovation sometimes begin life as small bits of tinkering – as in the famously accidental development of 3M´s POST IT</a:t>
            </a:r>
          </a:p>
        </p:txBody>
      </p:sp>
    </p:spTree>
    <p:extLst>
      <p:ext uri="{BB962C8B-B14F-4D97-AF65-F5344CB8AC3E}">
        <p14:creationId xmlns:p14="http://schemas.microsoft.com/office/powerpoint/2010/main" val="136789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err="1"/>
              <a:t>Process</a:t>
            </a:r>
            <a:endParaRPr lang="pt-BR" dirty="0"/>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Mistakes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Innovation</a:t>
            </a:r>
            <a:r>
              <a:rPr lang="pt-BR" dirty="0"/>
              <a:t> </a:t>
            </a:r>
            <a:r>
              <a:rPr lang="pt-BR" dirty="0" err="1"/>
              <a:t>with</a:t>
            </a:r>
            <a:r>
              <a:rPr lang="pt-BR" dirty="0"/>
              <a:t> </a:t>
            </a:r>
            <a:r>
              <a:rPr lang="pt-BR" dirty="0" err="1"/>
              <a:t>the</a:t>
            </a:r>
            <a:r>
              <a:rPr lang="pt-BR" dirty="0"/>
              <a:t> </a:t>
            </a:r>
            <a:r>
              <a:rPr lang="pt-BR" dirty="0" err="1"/>
              <a:t>same</a:t>
            </a:r>
            <a:r>
              <a:rPr lang="pt-BR" dirty="0"/>
              <a:t> </a:t>
            </a:r>
            <a:r>
              <a:rPr lang="pt-BR" dirty="0" err="1"/>
              <a:t>tight</a:t>
            </a:r>
            <a:r>
              <a:rPr lang="pt-BR" dirty="0"/>
              <a:t> </a:t>
            </a:r>
            <a:r>
              <a:rPr lang="pt-BR" dirty="0" err="1"/>
              <a:t>planning</a:t>
            </a:r>
            <a:r>
              <a:rPr lang="pt-BR" dirty="0"/>
              <a:t>, </a:t>
            </a:r>
            <a:r>
              <a:rPr lang="pt-BR" dirty="0" err="1"/>
              <a:t>budgeting</a:t>
            </a:r>
            <a:r>
              <a:rPr lang="pt-BR" dirty="0"/>
              <a:t>, </a:t>
            </a:r>
            <a:r>
              <a:rPr lang="pt-BR" dirty="0" err="1"/>
              <a:t>and</a:t>
            </a:r>
            <a:r>
              <a:rPr lang="pt-BR" dirty="0"/>
              <a:t> reviews </a:t>
            </a:r>
            <a:r>
              <a:rPr lang="pt-BR" dirty="0" err="1"/>
              <a:t>applied</a:t>
            </a:r>
            <a:r>
              <a:rPr lang="pt-BR" dirty="0"/>
              <a:t> </a:t>
            </a:r>
            <a:r>
              <a:rPr lang="pt-BR" dirty="0" err="1"/>
              <a:t>to</a:t>
            </a:r>
            <a:r>
              <a:rPr lang="pt-BR" dirty="0"/>
              <a:t> </a:t>
            </a:r>
            <a:r>
              <a:rPr lang="pt-BR" dirty="0" err="1"/>
              <a:t>the</a:t>
            </a:r>
            <a:r>
              <a:rPr lang="pt-BR" dirty="0"/>
              <a:t> </a:t>
            </a:r>
            <a:r>
              <a:rPr lang="pt-BR" dirty="0" err="1"/>
              <a:t>existing</a:t>
            </a:r>
            <a:r>
              <a:rPr lang="pt-BR" dirty="0"/>
              <a:t> business</a:t>
            </a:r>
          </a:p>
          <a:p>
            <a:pPr rtl="0"/>
            <a:r>
              <a:rPr lang="pt-BR" dirty="0" err="1"/>
              <a:t>Rewarding</a:t>
            </a:r>
            <a:r>
              <a:rPr lang="pt-BR" dirty="0"/>
              <a:t> </a:t>
            </a:r>
            <a:r>
              <a:rPr lang="pt-BR" dirty="0" err="1"/>
              <a:t>only</a:t>
            </a:r>
            <a:r>
              <a:rPr lang="pt-BR" dirty="0"/>
              <a:t> </a:t>
            </a:r>
            <a:r>
              <a:rPr lang="pt-BR" dirty="0" err="1"/>
              <a:t>if</a:t>
            </a:r>
            <a:r>
              <a:rPr lang="pt-BR" dirty="0"/>
              <a:t> </a:t>
            </a:r>
            <a:r>
              <a:rPr lang="pt-BR" dirty="0" err="1"/>
              <a:t>they</a:t>
            </a:r>
            <a:r>
              <a:rPr lang="pt-BR" dirty="0"/>
              <a:t> do </a:t>
            </a:r>
            <a:r>
              <a:rPr lang="pt-BR" dirty="0" err="1"/>
              <a:t>what</a:t>
            </a:r>
            <a:r>
              <a:rPr lang="pt-BR" dirty="0"/>
              <a:t> </a:t>
            </a:r>
            <a:r>
              <a:rPr lang="pt-BR" dirty="0" err="1"/>
              <a:t>they</a:t>
            </a:r>
            <a:r>
              <a:rPr lang="pt-BR" dirty="0"/>
              <a:t> </a:t>
            </a:r>
            <a:r>
              <a:rPr lang="pt-BR" dirty="0" err="1"/>
              <a:t>committed</a:t>
            </a:r>
            <a:r>
              <a:rPr lang="pt-BR" dirty="0"/>
              <a:t> </a:t>
            </a:r>
            <a:r>
              <a:rPr lang="pt-BR" dirty="0" err="1"/>
              <a:t>to</a:t>
            </a:r>
            <a:r>
              <a:rPr lang="pt-BR" dirty="0"/>
              <a:t> do</a:t>
            </a:r>
          </a:p>
          <a:p>
            <a:pPr lvl="1"/>
            <a:r>
              <a:rPr lang="pt-BR" dirty="0" err="1"/>
              <a:t>Example</a:t>
            </a:r>
            <a:r>
              <a:rPr lang="pt-BR" dirty="0"/>
              <a:t>: </a:t>
            </a:r>
            <a:r>
              <a:rPr lang="pt-BR" dirty="0" err="1"/>
              <a:t>people</a:t>
            </a:r>
            <a:r>
              <a:rPr lang="pt-BR" dirty="0"/>
              <a:t> </a:t>
            </a:r>
            <a:r>
              <a:rPr lang="pt-BR" dirty="0" err="1"/>
              <a:t>got</a:t>
            </a:r>
            <a:r>
              <a:rPr lang="pt-BR" dirty="0"/>
              <a:t> </a:t>
            </a:r>
            <a:r>
              <a:rPr lang="pt-BR" dirty="0" err="1"/>
              <a:t>low</a:t>
            </a:r>
            <a:r>
              <a:rPr lang="pt-BR" dirty="0"/>
              <a:t> </a:t>
            </a:r>
            <a:r>
              <a:rPr lang="pt-BR" dirty="0" err="1"/>
              <a:t>marks</a:t>
            </a:r>
            <a:r>
              <a:rPr lang="pt-BR" dirty="0"/>
              <a:t> for </a:t>
            </a:r>
            <a:r>
              <a:rPr lang="pt-BR" dirty="0" err="1"/>
              <a:t>not</a:t>
            </a:r>
            <a:r>
              <a:rPr lang="pt-BR" dirty="0"/>
              <a:t> </a:t>
            </a:r>
            <a:r>
              <a:rPr lang="pt-BR" dirty="0" err="1"/>
              <a:t>delivering</a:t>
            </a:r>
            <a:r>
              <a:rPr lang="pt-BR" dirty="0"/>
              <a:t> </a:t>
            </a:r>
            <a:r>
              <a:rPr lang="pt-BR" dirty="0" err="1"/>
              <a:t>exacly</a:t>
            </a:r>
            <a:r>
              <a:rPr lang="pt-BR" dirty="0"/>
              <a:t> </a:t>
            </a:r>
            <a:r>
              <a:rPr lang="pt-BR" dirty="0" err="1"/>
              <a:t>what</a:t>
            </a:r>
            <a:r>
              <a:rPr lang="pt-BR" dirty="0"/>
              <a:t> </a:t>
            </a:r>
            <a:r>
              <a:rPr lang="pt-BR" dirty="0" err="1"/>
              <a:t>they</a:t>
            </a:r>
            <a:r>
              <a:rPr lang="pt-BR" dirty="0"/>
              <a:t> </a:t>
            </a:r>
            <a:r>
              <a:rPr lang="pt-BR" dirty="0" err="1"/>
              <a:t>had</a:t>
            </a:r>
            <a:r>
              <a:rPr lang="pt-BR" dirty="0"/>
              <a:t> </a:t>
            </a:r>
            <a:r>
              <a:rPr lang="pt-BR" dirty="0" err="1"/>
              <a:t>promised</a:t>
            </a:r>
            <a:r>
              <a:rPr lang="pt-BR" dirty="0"/>
              <a:t>, </a:t>
            </a:r>
            <a:r>
              <a:rPr lang="pt-BR" dirty="0" err="1"/>
              <a:t>even</a:t>
            </a:r>
            <a:r>
              <a:rPr lang="pt-BR" dirty="0"/>
              <a:t> </a:t>
            </a:r>
            <a:r>
              <a:rPr lang="pt-BR" dirty="0" err="1"/>
              <a:t>if</a:t>
            </a:r>
            <a:r>
              <a:rPr lang="pt-BR" dirty="0"/>
              <a:t> </a:t>
            </a:r>
            <a:r>
              <a:rPr lang="pt-BR" dirty="0" err="1"/>
              <a:t>they</a:t>
            </a:r>
            <a:r>
              <a:rPr lang="pt-BR" dirty="0"/>
              <a:t> </a:t>
            </a:r>
            <a:r>
              <a:rPr lang="pt-BR" dirty="0" err="1"/>
              <a:t>delivered</a:t>
            </a:r>
            <a:r>
              <a:rPr lang="pt-BR" dirty="0"/>
              <a:t> </a:t>
            </a:r>
            <a:r>
              <a:rPr lang="pt-BR" dirty="0" err="1"/>
              <a:t>something</a:t>
            </a:r>
            <a:r>
              <a:rPr lang="pt-BR" dirty="0"/>
              <a:t> </a:t>
            </a:r>
            <a:r>
              <a:rPr lang="pt-BR" dirty="0" err="1"/>
              <a:t>better</a:t>
            </a:r>
            <a:r>
              <a:rPr lang="pt-BR" dirty="0"/>
              <a:t> </a:t>
            </a:r>
            <a:r>
              <a:rPr lang="pt-BR" dirty="0">
                <a:sym typeface="Wingdings" panose="05000000000000000000" pitchFamily="2" charset="2"/>
              </a:rPr>
              <a:t> LED PEOPLE TO UNDERPROMISE</a:t>
            </a:r>
            <a:endParaRPr lang="pt-BR" dirty="0"/>
          </a:p>
          <a:p>
            <a:pPr rtl="0"/>
            <a:endParaRPr lang="pt-BR" dirty="0"/>
          </a:p>
        </p:txBody>
      </p:sp>
      <p:sp>
        <p:nvSpPr>
          <p:cNvPr id="6" name="Espaço Reservado para Texto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5129800" y="2120386"/>
            <a:ext cx="4500000" cy="496920"/>
          </a:xfrm>
        </p:spPr>
        <p:txBody>
          <a:bodyPr rtlCol="0"/>
          <a:lstStyle/>
          <a:p>
            <a:pPr rtl="0"/>
            <a:r>
              <a:rPr lang="pt-BR" dirty="0" err="1"/>
              <a:t>Remedy</a:t>
            </a:r>
            <a:endParaRPr lang="pt-BR" dirty="0"/>
          </a:p>
        </p:txBody>
      </p:sp>
      <p:sp>
        <p:nvSpPr>
          <p:cNvPr id="7" name="Espaço Reservado para Texto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5129800" y="2976450"/>
            <a:ext cx="4500000" cy="2520000"/>
          </a:xfrm>
        </p:spPr>
        <p:txBody>
          <a:bodyPr rtlCol="0"/>
          <a:lstStyle/>
          <a:p>
            <a:pPr rtl="0"/>
            <a:r>
              <a:rPr lang="pt-BR" dirty="0" err="1"/>
              <a:t>Add</a:t>
            </a:r>
            <a:r>
              <a:rPr lang="pt-BR" dirty="0"/>
              <a:t> </a:t>
            </a:r>
            <a:r>
              <a:rPr lang="pt-BR" dirty="0" err="1"/>
              <a:t>flexibility</a:t>
            </a:r>
            <a:r>
              <a:rPr lang="pt-BR" dirty="0"/>
              <a:t> </a:t>
            </a:r>
            <a:r>
              <a:rPr lang="pt-BR" dirty="0" err="1"/>
              <a:t>to</a:t>
            </a:r>
            <a:r>
              <a:rPr lang="pt-BR" dirty="0"/>
              <a:t> </a:t>
            </a:r>
            <a:r>
              <a:rPr lang="pt-BR" dirty="0" err="1"/>
              <a:t>planning</a:t>
            </a:r>
            <a:r>
              <a:rPr lang="pt-BR" dirty="0"/>
              <a:t> </a:t>
            </a:r>
            <a:r>
              <a:rPr lang="pt-BR" dirty="0" err="1"/>
              <a:t>and</a:t>
            </a:r>
            <a:r>
              <a:rPr lang="pt-BR" dirty="0"/>
              <a:t> </a:t>
            </a:r>
            <a:r>
              <a:rPr lang="pt-BR" dirty="0" err="1"/>
              <a:t>control</a:t>
            </a:r>
            <a:r>
              <a:rPr lang="pt-BR" dirty="0"/>
              <a:t> systems</a:t>
            </a:r>
          </a:p>
          <a:p>
            <a:pPr lvl="1"/>
            <a:r>
              <a:rPr lang="pt-BR" dirty="0" err="1"/>
              <a:t>Example</a:t>
            </a:r>
            <a:r>
              <a:rPr lang="pt-BR" dirty="0"/>
              <a:t>: Reserve </a:t>
            </a:r>
            <a:r>
              <a:rPr lang="pt-BR" dirty="0" err="1"/>
              <a:t>special</a:t>
            </a:r>
            <a:r>
              <a:rPr lang="pt-BR" dirty="0"/>
              <a:t> </a:t>
            </a:r>
            <a:r>
              <a:rPr lang="pt-BR" dirty="0" err="1"/>
              <a:t>funds</a:t>
            </a:r>
            <a:r>
              <a:rPr lang="pt-BR" dirty="0"/>
              <a:t> for </a:t>
            </a:r>
            <a:r>
              <a:rPr lang="pt-BR" dirty="0" err="1"/>
              <a:t>unexpected</a:t>
            </a:r>
            <a:r>
              <a:rPr lang="pt-BR" dirty="0"/>
              <a:t> </a:t>
            </a:r>
            <a:r>
              <a:rPr lang="pt-BR" dirty="0" err="1"/>
              <a:t>opportunities</a:t>
            </a:r>
            <a:endParaRPr lang="pt-BR" dirty="0"/>
          </a:p>
          <a:p>
            <a:pPr marL="266700" lvl="1" indent="0">
              <a:buNone/>
            </a:pP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4</a:t>
            </a:fld>
            <a:endParaRPr lang="pt-BR" dirty="0"/>
          </a:p>
        </p:txBody>
      </p:sp>
      <p:sp>
        <p:nvSpPr>
          <p:cNvPr id="3" name="CaixaDeTexto 2">
            <a:extLst>
              <a:ext uri="{FF2B5EF4-FFF2-40B4-BE49-F238E27FC236}">
                <a16:creationId xmlns:a16="http://schemas.microsoft.com/office/drawing/2014/main" xmlns="" id="{1BE53910-43FD-44FB-B4F8-EE612DD19840}"/>
              </a:ext>
            </a:extLst>
          </p:cNvPr>
          <p:cNvSpPr txBox="1"/>
          <p:nvPr/>
        </p:nvSpPr>
        <p:spPr>
          <a:xfrm>
            <a:off x="5486400" y="4479235"/>
            <a:ext cx="3935896" cy="1200329"/>
          </a:xfrm>
          <a:prstGeom prst="rect">
            <a:avLst/>
          </a:prstGeom>
          <a:noFill/>
          <a:ln>
            <a:solidFill>
              <a:schemeClr val="tx1"/>
            </a:solidFill>
          </a:ln>
        </p:spPr>
        <p:txBody>
          <a:bodyPr wrap="square" rtlCol="0">
            <a:spAutoFit/>
          </a:bodyPr>
          <a:lstStyle/>
          <a:p>
            <a:r>
              <a:rPr lang="en-US" dirty="0"/>
              <a:t>BBC</a:t>
            </a:r>
            <a:r>
              <a:rPr lang="en-US" dirty="0">
                <a:sym typeface="Wingdings" panose="05000000000000000000" pitchFamily="2" charset="2"/>
              </a:rPr>
              <a:t> </a:t>
            </a:r>
            <a:r>
              <a:rPr lang="en-US" dirty="0">
                <a:solidFill>
                  <a:srgbClr val="7030A0"/>
                </a:solidFill>
                <a:sym typeface="Wingdings" panose="05000000000000000000" pitchFamily="2" charset="2"/>
              </a:rPr>
              <a:t>The Office</a:t>
            </a:r>
          </a:p>
          <a:p>
            <a:r>
              <a:rPr lang="en-US" dirty="0">
                <a:sym typeface="Wingdings" panose="05000000000000000000" pitchFamily="2" charset="2"/>
              </a:rPr>
              <a:t>New recruit took the initiative to use money originally allocated to other sector</a:t>
            </a:r>
            <a:endParaRPr lang="en-US" dirty="0"/>
          </a:p>
        </p:txBody>
      </p:sp>
      <p:pic>
        <p:nvPicPr>
          <p:cNvPr id="9" name="Imagem 8">
            <a:extLst>
              <a:ext uri="{FF2B5EF4-FFF2-40B4-BE49-F238E27FC236}">
                <a16:creationId xmlns:a16="http://schemas.microsoft.com/office/drawing/2014/main" xmlns="" id="{1F848474-2CD1-410D-B9B6-F50FE87E52AD}"/>
              </a:ext>
            </a:extLst>
          </p:cNvPr>
          <p:cNvPicPr>
            <a:picLocks noChangeAspect="1"/>
          </p:cNvPicPr>
          <p:nvPr/>
        </p:nvPicPr>
        <p:blipFill>
          <a:blip r:embed="rId2"/>
          <a:stretch>
            <a:fillRect/>
          </a:stretch>
        </p:blipFill>
        <p:spPr>
          <a:xfrm>
            <a:off x="10184200" y="3429000"/>
            <a:ext cx="1860067" cy="2424601"/>
          </a:xfrm>
          <a:prstGeom prst="rect">
            <a:avLst/>
          </a:prstGeom>
        </p:spPr>
      </p:pic>
    </p:spTree>
    <p:extLst>
      <p:ext uri="{BB962C8B-B14F-4D97-AF65-F5344CB8AC3E}">
        <p14:creationId xmlns:p14="http://schemas.microsoft.com/office/powerpoint/2010/main" val="366247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a:t>PROCESS</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Lessons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Tight</a:t>
            </a:r>
            <a:r>
              <a:rPr lang="pt-BR" dirty="0"/>
              <a:t> </a:t>
            </a:r>
            <a:r>
              <a:rPr lang="pt-BR" dirty="0" err="1"/>
              <a:t>controls</a:t>
            </a:r>
            <a:r>
              <a:rPr lang="pt-BR" dirty="0"/>
              <a:t> </a:t>
            </a:r>
            <a:r>
              <a:rPr lang="pt-BR" dirty="0" err="1"/>
              <a:t>strangle</a:t>
            </a:r>
            <a:r>
              <a:rPr lang="pt-BR" dirty="0"/>
              <a:t> </a:t>
            </a:r>
            <a:r>
              <a:rPr lang="pt-BR" dirty="0" err="1"/>
              <a:t>innovation</a:t>
            </a:r>
            <a:r>
              <a:rPr lang="pt-BR" dirty="0"/>
              <a:t>.</a:t>
            </a:r>
          </a:p>
          <a:p>
            <a:pPr rtl="0"/>
            <a:r>
              <a:rPr lang="pt-BR" dirty="0" err="1"/>
              <a:t>Companies</a:t>
            </a:r>
            <a:r>
              <a:rPr lang="pt-BR" dirty="0"/>
              <a:t> </a:t>
            </a:r>
            <a:r>
              <a:rPr lang="pt-BR" dirty="0" err="1"/>
              <a:t>should</a:t>
            </a:r>
            <a:r>
              <a:rPr lang="pt-BR" dirty="0"/>
              <a:t> </a:t>
            </a:r>
            <a:r>
              <a:rPr lang="pt-BR" dirty="0" err="1"/>
              <a:t>expect</a:t>
            </a:r>
            <a:r>
              <a:rPr lang="pt-BR" dirty="0"/>
              <a:t> </a:t>
            </a:r>
            <a:r>
              <a:rPr lang="pt-BR" dirty="0" err="1"/>
              <a:t>deviations</a:t>
            </a:r>
            <a:r>
              <a:rPr lang="pt-BR" dirty="0"/>
              <a:t> </a:t>
            </a:r>
            <a:r>
              <a:rPr lang="pt-BR" dirty="0" err="1"/>
              <a:t>from</a:t>
            </a:r>
            <a:r>
              <a:rPr lang="pt-BR" dirty="0"/>
              <a:t> </a:t>
            </a:r>
            <a:r>
              <a:rPr lang="pt-BR" dirty="0" err="1"/>
              <a:t>the</a:t>
            </a:r>
            <a:r>
              <a:rPr lang="pt-BR" dirty="0"/>
              <a:t> </a:t>
            </a:r>
            <a:r>
              <a:rPr lang="pt-BR" dirty="0" err="1"/>
              <a:t>plan</a:t>
            </a: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5</a:t>
            </a:fld>
            <a:endParaRPr lang="pt-BR" dirty="0"/>
          </a:p>
        </p:txBody>
      </p:sp>
    </p:spTree>
    <p:extLst>
      <p:ext uri="{BB962C8B-B14F-4D97-AF65-F5344CB8AC3E}">
        <p14:creationId xmlns:p14="http://schemas.microsoft.com/office/powerpoint/2010/main" val="38036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a:t>STRUCTURE</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Mistakes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Isolating</a:t>
            </a:r>
            <a:r>
              <a:rPr lang="pt-BR" dirty="0"/>
              <a:t> </a:t>
            </a:r>
            <a:r>
              <a:rPr lang="pt-BR" dirty="0" err="1"/>
              <a:t>fledgling</a:t>
            </a:r>
            <a:r>
              <a:rPr lang="pt-BR" dirty="0"/>
              <a:t> </a:t>
            </a:r>
            <a:r>
              <a:rPr lang="pt-BR" dirty="0" err="1"/>
              <a:t>and</a:t>
            </a:r>
            <a:r>
              <a:rPr lang="pt-BR" dirty="0"/>
              <a:t> </a:t>
            </a:r>
            <a:r>
              <a:rPr lang="pt-BR" dirty="0" err="1"/>
              <a:t>established</a:t>
            </a:r>
            <a:r>
              <a:rPr lang="pt-BR" dirty="0"/>
              <a:t> </a:t>
            </a:r>
            <a:r>
              <a:rPr lang="pt-BR" dirty="0" err="1"/>
              <a:t>enterprises</a:t>
            </a:r>
            <a:r>
              <a:rPr lang="pt-BR" dirty="0"/>
              <a:t> in </a:t>
            </a:r>
            <a:r>
              <a:rPr lang="pt-BR" dirty="0" err="1"/>
              <a:t>separate</a:t>
            </a:r>
            <a:r>
              <a:rPr lang="pt-BR" dirty="0"/>
              <a:t> silos</a:t>
            </a:r>
          </a:p>
          <a:p>
            <a:pPr rtl="0"/>
            <a:r>
              <a:rPr lang="pt-BR" dirty="0" err="1"/>
              <a:t>Having</a:t>
            </a:r>
            <a:r>
              <a:rPr lang="pt-BR" dirty="0"/>
              <a:t> 2 classes </a:t>
            </a:r>
            <a:r>
              <a:rPr lang="pt-BR" dirty="0" err="1"/>
              <a:t>of</a:t>
            </a:r>
            <a:r>
              <a:rPr lang="pt-BR" dirty="0"/>
              <a:t> </a:t>
            </a:r>
            <a:r>
              <a:rPr lang="pt-BR" dirty="0" err="1"/>
              <a:t>corporate</a:t>
            </a:r>
            <a:r>
              <a:rPr lang="pt-BR" dirty="0"/>
              <a:t> </a:t>
            </a:r>
            <a:r>
              <a:rPr lang="pt-BR" dirty="0" err="1"/>
              <a:t>citizens</a:t>
            </a:r>
            <a:r>
              <a:rPr lang="pt-BR" dirty="0"/>
              <a:t>:</a:t>
            </a:r>
          </a:p>
          <a:p>
            <a:pPr lvl="1"/>
            <a:r>
              <a:rPr lang="pt-BR" dirty="0" err="1"/>
              <a:t>Innovators</a:t>
            </a:r>
            <a:r>
              <a:rPr lang="pt-BR" dirty="0"/>
              <a:t> ALL THE FUN</a:t>
            </a:r>
          </a:p>
          <a:p>
            <a:pPr lvl="1"/>
            <a:r>
              <a:rPr lang="pt-BR" dirty="0" err="1"/>
              <a:t>Mainstream</a:t>
            </a:r>
            <a:r>
              <a:rPr lang="pt-BR" dirty="0"/>
              <a:t> business managers MAKE THE MONEY</a:t>
            </a:r>
          </a:p>
        </p:txBody>
      </p:sp>
      <p:sp>
        <p:nvSpPr>
          <p:cNvPr id="6" name="Espaço Reservado para Texto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5129800" y="2120386"/>
            <a:ext cx="4500000" cy="496920"/>
          </a:xfrm>
        </p:spPr>
        <p:txBody>
          <a:bodyPr rtlCol="0"/>
          <a:lstStyle/>
          <a:p>
            <a:pPr rtl="0"/>
            <a:r>
              <a:rPr lang="pt-BR" dirty="0" err="1"/>
              <a:t>Remedy</a:t>
            </a:r>
            <a:endParaRPr lang="pt-BR" dirty="0"/>
          </a:p>
        </p:txBody>
      </p:sp>
      <p:sp>
        <p:nvSpPr>
          <p:cNvPr id="7" name="Espaço Reservado para Texto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5129800" y="2976450"/>
            <a:ext cx="4500000" cy="2520000"/>
          </a:xfrm>
        </p:spPr>
        <p:txBody>
          <a:bodyPr rtlCol="0"/>
          <a:lstStyle/>
          <a:p>
            <a:pPr rtl="0"/>
            <a:r>
              <a:rPr lang="pt-BR" dirty="0" err="1"/>
              <a:t>Tighten</a:t>
            </a:r>
            <a:r>
              <a:rPr lang="pt-BR" dirty="0"/>
              <a:t> </a:t>
            </a:r>
            <a:r>
              <a:rPr lang="pt-BR" dirty="0" err="1"/>
              <a:t>the</a:t>
            </a:r>
            <a:r>
              <a:rPr lang="pt-BR" dirty="0"/>
              <a:t> </a:t>
            </a:r>
            <a:r>
              <a:rPr lang="pt-BR" dirty="0" err="1"/>
              <a:t>human</a:t>
            </a:r>
            <a:r>
              <a:rPr lang="pt-BR" dirty="0"/>
              <a:t> connections </a:t>
            </a:r>
            <a:r>
              <a:rPr lang="pt-BR" dirty="0" err="1"/>
              <a:t>between</a:t>
            </a:r>
            <a:r>
              <a:rPr lang="pt-BR" dirty="0"/>
              <a:t> </a:t>
            </a:r>
            <a:r>
              <a:rPr lang="pt-BR" dirty="0" err="1"/>
              <a:t>innovators</a:t>
            </a:r>
            <a:r>
              <a:rPr lang="pt-BR" dirty="0"/>
              <a:t> </a:t>
            </a:r>
            <a:r>
              <a:rPr lang="pt-BR" dirty="0" err="1"/>
              <a:t>and</a:t>
            </a:r>
            <a:r>
              <a:rPr lang="pt-BR" dirty="0"/>
              <a:t> </a:t>
            </a:r>
            <a:r>
              <a:rPr lang="pt-BR" dirty="0" err="1"/>
              <a:t>others</a:t>
            </a:r>
            <a:r>
              <a:rPr lang="pt-BR" dirty="0"/>
              <a:t> </a:t>
            </a:r>
            <a:r>
              <a:rPr lang="pt-BR" dirty="0" err="1"/>
              <a:t>throughout</a:t>
            </a:r>
            <a:r>
              <a:rPr lang="pt-BR" dirty="0"/>
              <a:t> </a:t>
            </a:r>
            <a:r>
              <a:rPr lang="pt-BR" dirty="0" err="1"/>
              <a:t>your</a:t>
            </a:r>
            <a:r>
              <a:rPr lang="pt-BR" dirty="0"/>
              <a:t> </a:t>
            </a:r>
            <a:r>
              <a:rPr lang="pt-BR" dirty="0" err="1"/>
              <a:t>organization</a:t>
            </a:r>
            <a:r>
              <a:rPr lang="pt-BR" dirty="0"/>
              <a:t>.</a:t>
            </a:r>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6</a:t>
            </a:fld>
            <a:endParaRPr lang="pt-BR" dirty="0"/>
          </a:p>
        </p:txBody>
      </p:sp>
      <p:sp>
        <p:nvSpPr>
          <p:cNvPr id="3" name="CaixaDeTexto 2">
            <a:extLst>
              <a:ext uri="{FF2B5EF4-FFF2-40B4-BE49-F238E27FC236}">
                <a16:creationId xmlns:a16="http://schemas.microsoft.com/office/drawing/2014/main" xmlns="" id="{8040DDED-392B-41F8-9C65-AB91FDEC0704}"/>
              </a:ext>
            </a:extLst>
          </p:cNvPr>
          <p:cNvSpPr txBox="1"/>
          <p:nvPr/>
        </p:nvSpPr>
        <p:spPr>
          <a:xfrm>
            <a:off x="636104" y="5128591"/>
            <a:ext cx="8993696" cy="1477328"/>
          </a:xfrm>
          <a:prstGeom prst="rect">
            <a:avLst/>
          </a:prstGeom>
          <a:noFill/>
        </p:spPr>
        <p:txBody>
          <a:bodyPr wrap="square" rtlCol="0">
            <a:spAutoFit/>
          </a:bodyPr>
          <a:lstStyle/>
          <a:p>
            <a:r>
              <a:rPr lang="en-US" dirty="0"/>
              <a:t>CBS</a:t>
            </a:r>
            <a:r>
              <a:rPr lang="en-US" dirty="0">
                <a:sym typeface="Wingdings" panose="05000000000000000000" pitchFamily="2" charset="2"/>
              </a:rPr>
              <a:t> Largest broadcaster and owned of the largest record company: FAILED TO INVENT MUSIC VIDEO</a:t>
            </a:r>
          </a:p>
          <a:p>
            <a:endParaRPr lang="en-US" dirty="0">
              <a:sym typeface="Wingdings" panose="05000000000000000000" pitchFamily="2" charset="2"/>
            </a:endParaRPr>
          </a:p>
          <a:p>
            <a:r>
              <a:rPr lang="en-US" dirty="0">
                <a:sym typeface="Wingdings" panose="05000000000000000000" pitchFamily="2" charset="2"/>
              </a:rPr>
              <a:t>GILLETE Had toothbrush unit (ORAL B) + appliance unit (Braun) + battery unit (Duracell): lagged to introduce battery-powered toothbrush</a:t>
            </a:r>
            <a:endParaRPr lang="en-US" dirty="0"/>
          </a:p>
        </p:txBody>
      </p:sp>
    </p:spTree>
    <p:extLst>
      <p:ext uri="{BB962C8B-B14F-4D97-AF65-F5344CB8AC3E}">
        <p14:creationId xmlns:p14="http://schemas.microsoft.com/office/powerpoint/2010/main" val="383048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a:t>STRUCTURE</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en-US" dirty="0"/>
              <a:t>Lessons</a:t>
            </a:r>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Tighten</a:t>
            </a:r>
            <a:r>
              <a:rPr lang="pt-BR" dirty="0"/>
              <a:t> </a:t>
            </a:r>
            <a:r>
              <a:rPr lang="pt-BR" dirty="0" err="1"/>
              <a:t>interpersonal</a:t>
            </a:r>
            <a:r>
              <a:rPr lang="pt-BR" dirty="0"/>
              <a:t> connections </a:t>
            </a:r>
            <a:r>
              <a:rPr lang="pt-BR" dirty="0" err="1"/>
              <a:t>between</a:t>
            </a:r>
            <a:r>
              <a:rPr lang="pt-BR" dirty="0"/>
              <a:t> </a:t>
            </a:r>
            <a:r>
              <a:rPr lang="pt-BR" dirty="0" err="1"/>
              <a:t>innovators</a:t>
            </a:r>
            <a:r>
              <a:rPr lang="pt-BR" dirty="0"/>
              <a:t> </a:t>
            </a:r>
            <a:r>
              <a:rPr lang="pt-BR" dirty="0" err="1"/>
              <a:t>and</a:t>
            </a:r>
            <a:r>
              <a:rPr lang="pt-BR" dirty="0"/>
              <a:t> </a:t>
            </a:r>
            <a:r>
              <a:rPr lang="pt-BR" dirty="0" err="1"/>
              <a:t>the</a:t>
            </a:r>
            <a:r>
              <a:rPr lang="pt-BR" dirty="0"/>
              <a:t> </a:t>
            </a:r>
            <a:r>
              <a:rPr lang="pt-BR" dirty="0" err="1"/>
              <a:t>rest</a:t>
            </a:r>
            <a:endParaRPr lang="pt-BR" dirty="0"/>
          </a:p>
          <a:p>
            <a:pPr rtl="0"/>
            <a:r>
              <a:rPr lang="pt-BR" dirty="0"/>
              <a:t>Game-</a:t>
            </a:r>
            <a:r>
              <a:rPr lang="pt-BR" dirty="0" err="1"/>
              <a:t>changing</a:t>
            </a:r>
            <a:r>
              <a:rPr lang="pt-BR" dirty="0"/>
              <a:t> </a:t>
            </a:r>
            <a:r>
              <a:rPr lang="pt-BR" dirty="0" err="1"/>
              <a:t>innovations</a:t>
            </a:r>
            <a:r>
              <a:rPr lang="pt-BR" dirty="0"/>
              <a:t> </a:t>
            </a:r>
            <a:r>
              <a:rPr lang="pt-BR" dirty="0" err="1"/>
              <a:t>often</a:t>
            </a:r>
            <a:r>
              <a:rPr lang="pt-BR" dirty="0"/>
              <a:t> </a:t>
            </a:r>
            <a:r>
              <a:rPr lang="pt-BR" dirty="0" err="1"/>
              <a:t>cut</a:t>
            </a:r>
            <a:r>
              <a:rPr lang="pt-BR" dirty="0"/>
              <a:t> </a:t>
            </a:r>
            <a:r>
              <a:rPr lang="pt-BR" dirty="0" err="1"/>
              <a:t>across</a:t>
            </a:r>
            <a:r>
              <a:rPr lang="pt-BR" dirty="0"/>
              <a:t> </a:t>
            </a:r>
            <a:r>
              <a:rPr lang="pt-BR" dirty="0" err="1"/>
              <a:t>established</a:t>
            </a:r>
            <a:r>
              <a:rPr lang="pt-BR" dirty="0"/>
              <a:t> </a:t>
            </a:r>
            <a:r>
              <a:rPr lang="pt-BR" dirty="0" err="1"/>
              <a:t>channels</a:t>
            </a:r>
            <a:r>
              <a:rPr lang="pt-BR" dirty="0"/>
              <a:t> </a:t>
            </a:r>
            <a:r>
              <a:rPr lang="pt-BR" dirty="0" err="1"/>
              <a:t>or</a:t>
            </a:r>
            <a:r>
              <a:rPr lang="pt-BR" dirty="0"/>
              <a:t> combine </a:t>
            </a:r>
            <a:r>
              <a:rPr lang="pt-BR" dirty="0" err="1"/>
              <a:t>elements</a:t>
            </a:r>
            <a:r>
              <a:rPr lang="pt-BR" dirty="0"/>
              <a:t> </a:t>
            </a:r>
            <a:r>
              <a:rPr lang="pt-BR" dirty="0" err="1"/>
              <a:t>of</a:t>
            </a:r>
            <a:r>
              <a:rPr lang="pt-BR" dirty="0"/>
              <a:t> </a:t>
            </a:r>
            <a:r>
              <a:rPr lang="pt-BR" dirty="0" err="1"/>
              <a:t>existing</a:t>
            </a:r>
            <a:r>
              <a:rPr lang="pt-BR" dirty="0"/>
              <a:t> </a:t>
            </a:r>
            <a:r>
              <a:rPr lang="pt-BR" dirty="0" err="1"/>
              <a:t>capacity</a:t>
            </a:r>
            <a:r>
              <a:rPr lang="pt-BR" dirty="0"/>
              <a:t> new </a:t>
            </a:r>
            <a:r>
              <a:rPr lang="pt-BR" dirty="0" err="1"/>
              <a:t>ways</a:t>
            </a:r>
            <a:endParaRPr lang="pt-BR" dirty="0"/>
          </a:p>
          <a:p>
            <a:pPr rtl="0"/>
            <a:r>
              <a:rPr lang="pt-BR" dirty="0" err="1"/>
              <a:t>Don´t</a:t>
            </a:r>
            <a:r>
              <a:rPr lang="pt-BR" dirty="0"/>
              <a:t> </a:t>
            </a:r>
            <a:r>
              <a:rPr lang="pt-BR" dirty="0" err="1"/>
              <a:t>create</a:t>
            </a:r>
            <a:r>
              <a:rPr lang="pt-BR" dirty="0"/>
              <a:t> 2 classes </a:t>
            </a:r>
            <a:r>
              <a:rPr lang="pt-BR" dirty="0" err="1"/>
              <a:t>of</a:t>
            </a:r>
            <a:r>
              <a:rPr lang="pt-BR" dirty="0"/>
              <a:t> </a:t>
            </a:r>
            <a:r>
              <a:rPr lang="pt-BR" dirty="0" err="1"/>
              <a:t>corporate</a:t>
            </a:r>
            <a:r>
              <a:rPr lang="pt-BR" dirty="0"/>
              <a:t> </a:t>
            </a:r>
            <a:r>
              <a:rPr lang="pt-BR" dirty="0" err="1"/>
              <a:t>citizens</a:t>
            </a:r>
            <a:r>
              <a:rPr lang="pt-BR" dirty="0"/>
              <a:t>, </a:t>
            </a:r>
            <a:r>
              <a:rPr lang="pt-BR" dirty="0" err="1"/>
              <a:t>those</a:t>
            </a:r>
            <a:r>
              <a:rPr lang="pt-BR" dirty="0"/>
              <a:t> </a:t>
            </a:r>
            <a:r>
              <a:rPr lang="pt-BR" dirty="0" err="1"/>
              <a:t>who</a:t>
            </a:r>
            <a:r>
              <a:rPr lang="pt-BR" dirty="0"/>
              <a:t> </a:t>
            </a:r>
            <a:r>
              <a:rPr lang="pt-BR" dirty="0" err="1"/>
              <a:t>aren´t</a:t>
            </a:r>
            <a:r>
              <a:rPr lang="pt-BR" dirty="0"/>
              <a:t> </a:t>
            </a:r>
            <a:r>
              <a:rPr lang="pt-BR" dirty="0" err="1"/>
              <a:t>innovators</a:t>
            </a:r>
            <a:r>
              <a:rPr lang="pt-BR" dirty="0"/>
              <a:t> </a:t>
            </a:r>
            <a:r>
              <a:rPr lang="pt-BR" dirty="0" err="1"/>
              <a:t>will</a:t>
            </a:r>
            <a:r>
              <a:rPr lang="pt-BR" dirty="0"/>
              <a:t> make </a:t>
            </a:r>
            <a:r>
              <a:rPr lang="pt-BR" dirty="0" err="1"/>
              <a:t>every</a:t>
            </a:r>
            <a:r>
              <a:rPr lang="pt-BR" dirty="0"/>
              <a:t> </a:t>
            </a:r>
            <a:r>
              <a:rPr lang="pt-BR" dirty="0" err="1"/>
              <a:t>effort</a:t>
            </a:r>
            <a:r>
              <a:rPr lang="pt-BR" dirty="0"/>
              <a:t> </a:t>
            </a:r>
            <a:r>
              <a:rPr lang="pt-BR" dirty="0" err="1"/>
              <a:t>to</a:t>
            </a:r>
            <a:r>
              <a:rPr lang="pt-BR" dirty="0"/>
              <a:t> crush </a:t>
            </a:r>
            <a:r>
              <a:rPr lang="pt-BR" dirty="0" err="1"/>
              <a:t>the</a:t>
            </a:r>
            <a:r>
              <a:rPr lang="pt-BR" dirty="0"/>
              <a:t> </a:t>
            </a:r>
            <a:r>
              <a:rPr lang="pt-BR" dirty="0" err="1"/>
              <a:t>innovation</a:t>
            </a:r>
            <a:r>
              <a:rPr lang="pt-BR" dirty="0"/>
              <a:t>.</a:t>
            </a:r>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7</a:t>
            </a:fld>
            <a:endParaRPr lang="pt-BR" dirty="0"/>
          </a:p>
        </p:txBody>
      </p:sp>
      <p:sp>
        <p:nvSpPr>
          <p:cNvPr id="3" name="CaixaDeTexto 2">
            <a:extLst>
              <a:ext uri="{FF2B5EF4-FFF2-40B4-BE49-F238E27FC236}">
                <a16:creationId xmlns:a16="http://schemas.microsoft.com/office/drawing/2014/main" xmlns="" id="{F66BAD8E-932F-41D6-936E-554104DBB464}"/>
              </a:ext>
            </a:extLst>
          </p:cNvPr>
          <p:cNvSpPr txBox="1"/>
          <p:nvPr/>
        </p:nvSpPr>
        <p:spPr>
          <a:xfrm>
            <a:off x="5976730" y="4000177"/>
            <a:ext cx="3498574" cy="1754326"/>
          </a:xfrm>
          <a:prstGeom prst="rect">
            <a:avLst/>
          </a:prstGeom>
          <a:noFill/>
          <a:ln>
            <a:solidFill>
              <a:schemeClr val="tx1"/>
            </a:solidFill>
          </a:ln>
        </p:spPr>
        <p:txBody>
          <a:bodyPr wrap="square" rtlCol="0">
            <a:spAutoFit/>
          </a:bodyPr>
          <a:lstStyle/>
          <a:p>
            <a:r>
              <a:rPr lang="en-US" dirty="0"/>
              <a:t>The mainstream are supposed to followed the rules, meet demands, and make money while feeling like grinds and sometimes being told they are dinosaurs whose business models will soon be obsolete</a:t>
            </a:r>
          </a:p>
        </p:txBody>
      </p:sp>
      <p:sp>
        <p:nvSpPr>
          <p:cNvPr id="6" name="Seta: para a Direita 5">
            <a:extLst>
              <a:ext uri="{FF2B5EF4-FFF2-40B4-BE49-F238E27FC236}">
                <a16:creationId xmlns:a16="http://schemas.microsoft.com/office/drawing/2014/main" xmlns="" id="{30DA7C21-88B6-4F0E-BC57-C296B481ECE8}"/>
              </a:ext>
            </a:extLst>
          </p:cNvPr>
          <p:cNvSpPr/>
          <p:nvPr/>
        </p:nvSpPr>
        <p:spPr>
          <a:xfrm>
            <a:off x="4932000" y="4628032"/>
            <a:ext cx="753183" cy="4986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36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a:t>SKILLS</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Mistakes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err="1"/>
              <a:t>Allowing</a:t>
            </a:r>
            <a:r>
              <a:rPr lang="pt-BR" dirty="0"/>
              <a:t> </a:t>
            </a:r>
            <a:r>
              <a:rPr lang="pt-BR" dirty="0" err="1"/>
              <a:t>innovators</a:t>
            </a:r>
            <a:r>
              <a:rPr lang="pt-BR" dirty="0"/>
              <a:t> </a:t>
            </a:r>
            <a:r>
              <a:rPr lang="pt-BR" dirty="0" err="1"/>
              <a:t>to</a:t>
            </a:r>
            <a:r>
              <a:rPr lang="pt-BR" dirty="0"/>
              <a:t> </a:t>
            </a:r>
            <a:r>
              <a:rPr lang="pt-BR" dirty="0" err="1"/>
              <a:t>rotate</a:t>
            </a:r>
            <a:r>
              <a:rPr lang="pt-BR" dirty="0"/>
              <a:t> out </a:t>
            </a:r>
            <a:r>
              <a:rPr lang="pt-BR" dirty="0" err="1"/>
              <a:t>of</a:t>
            </a:r>
            <a:r>
              <a:rPr lang="pt-BR" dirty="0"/>
              <a:t> </a:t>
            </a:r>
            <a:r>
              <a:rPr lang="pt-BR" dirty="0" err="1"/>
              <a:t>teams</a:t>
            </a:r>
            <a:r>
              <a:rPr lang="pt-BR" dirty="0"/>
              <a:t> </a:t>
            </a:r>
            <a:r>
              <a:rPr lang="pt-BR" dirty="0" err="1"/>
              <a:t>quickly</a:t>
            </a:r>
            <a:r>
              <a:rPr lang="pt-BR" dirty="0"/>
              <a:t> </a:t>
            </a:r>
            <a:r>
              <a:rPr lang="pt-BR" dirty="0" err="1"/>
              <a:t>that</a:t>
            </a:r>
            <a:r>
              <a:rPr lang="pt-BR" dirty="0"/>
              <a:t> </a:t>
            </a:r>
            <a:r>
              <a:rPr lang="pt-BR" dirty="0" err="1"/>
              <a:t>the</a:t>
            </a:r>
            <a:r>
              <a:rPr lang="pt-BR" dirty="0"/>
              <a:t> </a:t>
            </a:r>
            <a:r>
              <a:rPr lang="pt-BR" dirty="0" err="1"/>
              <a:t>team</a:t>
            </a:r>
            <a:r>
              <a:rPr lang="pt-BR" dirty="0"/>
              <a:t> </a:t>
            </a:r>
            <a:r>
              <a:rPr lang="pt-BR" dirty="0" err="1"/>
              <a:t>won´t</a:t>
            </a:r>
            <a:r>
              <a:rPr lang="pt-BR" dirty="0"/>
              <a:t> </a:t>
            </a:r>
            <a:r>
              <a:rPr lang="pt-BR" dirty="0" err="1"/>
              <a:t>have</a:t>
            </a:r>
            <a:r>
              <a:rPr lang="pt-BR" dirty="0"/>
              <a:t> </a:t>
            </a:r>
            <a:r>
              <a:rPr lang="pt-BR" dirty="0" err="1"/>
              <a:t>chemistry</a:t>
            </a:r>
            <a:endParaRPr lang="pt-BR" dirty="0"/>
          </a:p>
          <a:p>
            <a:pPr rtl="0"/>
            <a:r>
              <a:rPr lang="pt-BR" dirty="0" err="1"/>
              <a:t>Assuming</a:t>
            </a:r>
            <a:r>
              <a:rPr lang="pt-BR" dirty="0"/>
              <a:t> </a:t>
            </a:r>
            <a:r>
              <a:rPr lang="pt-BR" dirty="0" err="1"/>
              <a:t>that</a:t>
            </a:r>
            <a:r>
              <a:rPr lang="pt-BR" dirty="0"/>
              <a:t> </a:t>
            </a:r>
            <a:r>
              <a:rPr lang="pt-BR" dirty="0" err="1"/>
              <a:t>innovation</a:t>
            </a:r>
            <a:r>
              <a:rPr lang="pt-BR" dirty="0"/>
              <a:t> </a:t>
            </a:r>
            <a:r>
              <a:rPr lang="pt-BR" dirty="0" err="1"/>
              <a:t>teams</a:t>
            </a:r>
            <a:r>
              <a:rPr lang="pt-BR" dirty="0"/>
              <a:t> </a:t>
            </a:r>
            <a:r>
              <a:rPr lang="pt-BR" dirty="0" err="1"/>
              <a:t>should</a:t>
            </a:r>
            <a:r>
              <a:rPr lang="pt-BR" dirty="0"/>
              <a:t> </a:t>
            </a:r>
            <a:r>
              <a:rPr lang="pt-BR" dirty="0" err="1"/>
              <a:t>be</a:t>
            </a:r>
            <a:r>
              <a:rPr lang="pt-BR" dirty="0"/>
              <a:t> </a:t>
            </a:r>
            <a:r>
              <a:rPr lang="pt-BR" dirty="0" err="1"/>
              <a:t>led</a:t>
            </a:r>
            <a:r>
              <a:rPr lang="pt-BR" dirty="0"/>
              <a:t> </a:t>
            </a:r>
            <a:r>
              <a:rPr lang="pt-BR" dirty="0" err="1"/>
              <a:t>by</a:t>
            </a:r>
            <a:r>
              <a:rPr lang="pt-BR" dirty="0"/>
              <a:t> </a:t>
            </a:r>
            <a:r>
              <a:rPr lang="pt-BR" dirty="0" err="1"/>
              <a:t>the</a:t>
            </a:r>
            <a:r>
              <a:rPr lang="pt-BR" dirty="0"/>
              <a:t> </a:t>
            </a:r>
            <a:r>
              <a:rPr lang="pt-BR" dirty="0" err="1"/>
              <a:t>best</a:t>
            </a:r>
            <a:r>
              <a:rPr lang="pt-BR" dirty="0"/>
              <a:t> </a:t>
            </a:r>
            <a:r>
              <a:rPr lang="pt-BR" dirty="0" err="1"/>
              <a:t>technical</a:t>
            </a:r>
            <a:r>
              <a:rPr lang="pt-BR" dirty="0"/>
              <a:t> </a:t>
            </a:r>
            <a:r>
              <a:rPr lang="pt-BR" dirty="0" err="1"/>
              <a:t>people</a:t>
            </a:r>
            <a:endParaRPr lang="pt-BR" dirty="0"/>
          </a:p>
        </p:txBody>
      </p:sp>
      <p:sp>
        <p:nvSpPr>
          <p:cNvPr id="6" name="Espaço Reservado para Texto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5129800" y="2120386"/>
            <a:ext cx="4500000" cy="496920"/>
          </a:xfrm>
        </p:spPr>
        <p:txBody>
          <a:bodyPr rtlCol="0"/>
          <a:lstStyle/>
          <a:p>
            <a:pPr rtl="0"/>
            <a:r>
              <a:rPr lang="pt-BR" dirty="0" err="1"/>
              <a:t>Remedy</a:t>
            </a:r>
            <a:endParaRPr lang="pt-BR" dirty="0"/>
          </a:p>
        </p:txBody>
      </p:sp>
      <p:sp>
        <p:nvSpPr>
          <p:cNvPr id="7" name="Espaço Reservado para Texto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5129800" y="2976450"/>
            <a:ext cx="4500000" cy="2520000"/>
          </a:xfrm>
        </p:spPr>
        <p:txBody>
          <a:bodyPr rtlCol="0"/>
          <a:lstStyle/>
          <a:p>
            <a:pPr rtl="0"/>
            <a:r>
              <a:rPr lang="pt-BR" dirty="0" err="1"/>
              <a:t>Select</a:t>
            </a:r>
            <a:r>
              <a:rPr lang="pt-BR" dirty="0"/>
              <a:t> </a:t>
            </a:r>
            <a:r>
              <a:rPr lang="pt-BR" dirty="0" err="1"/>
              <a:t>innovation</a:t>
            </a:r>
            <a:r>
              <a:rPr lang="pt-BR" dirty="0"/>
              <a:t> </a:t>
            </a:r>
            <a:r>
              <a:rPr lang="pt-BR" dirty="0" err="1"/>
              <a:t>leaders</a:t>
            </a:r>
            <a:r>
              <a:rPr lang="pt-BR" dirty="0"/>
              <a:t> </a:t>
            </a:r>
            <a:r>
              <a:rPr lang="pt-BR" dirty="0" err="1"/>
              <a:t>with</a:t>
            </a:r>
            <a:r>
              <a:rPr lang="pt-BR" dirty="0"/>
              <a:t> Strong </a:t>
            </a:r>
            <a:r>
              <a:rPr lang="pt-BR" dirty="0" err="1"/>
              <a:t>interpersonal</a:t>
            </a:r>
            <a:r>
              <a:rPr lang="pt-BR" dirty="0"/>
              <a:t> skills</a:t>
            </a:r>
          </a:p>
          <a:p>
            <a:pPr marL="266700" lvl="1" indent="0">
              <a:buNone/>
            </a:pP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8</a:t>
            </a:fld>
            <a:endParaRPr lang="pt-BR" dirty="0"/>
          </a:p>
        </p:txBody>
      </p:sp>
      <p:sp>
        <p:nvSpPr>
          <p:cNvPr id="3" name="CaixaDeTexto 2">
            <a:extLst>
              <a:ext uri="{FF2B5EF4-FFF2-40B4-BE49-F238E27FC236}">
                <a16:creationId xmlns:a16="http://schemas.microsoft.com/office/drawing/2014/main" xmlns="" id="{8B7C4F34-EA61-4D80-8A61-93659E5A986A}"/>
              </a:ext>
            </a:extLst>
          </p:cNvPr>
          <p:cNvSpPr txBox="1"/>
          <p:nvPr/>
        </p:nvSpPr>
        <p:spPr>
          <a:xfrm>
            <a:off x="675861" y="4823791"/>
            <a:ext cx="8786191" cy="64633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dirty="0"/>
              <a:t>When technical experts mystify their audiences rather than enlighten them, they lose support</a:t>
            </a:r>
          </a:p>
          <a:p>
            <a:r>
              <a:rPr lang="en-US" dirty="0">
                <a:solidFill>
                  <a:srgbClr val="7030A0"/>
                </a:solidFill>
              </a:rPr>
              <a:t>“no” is always an easier answer than “yes”</a:t>
            </a:r>
          </a:p>
        </p:txBody>
      </p:sp>
    </p:spTree>
    <p:extLst>
      <p:ext uri="{BB962C8B-B14F-4D97-AF65-F5344CB8AC3E}">
        <p14:creationId xmlns:p14="http://schemas.microsoft.com/office/powerpoint/2010/main" val="160119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304E83-A4F0-49C5-BB01-F5773509A2B3}"/>
              </a:ext>
            </a:extLst>
          </p:cNvPr>
          <p:cNvSpPr>
            <a:spLocks noGrp="1"/>
          </p:cNvSpPr>
          <p:nvPr>
            <p:ph type="title"/>
          </p:nvPr>
        </p:nvSpPr>
        <p:spPr/>
        <p:txBody>
          <a:bodyPr rtlCol="0"/>
          <a:lstStyle/>
          <a:p>
            <a:pPr rtl="0"/>
            <a:r>
              <a:rPr lang="pt-BR" dirty="0"/>
              <a:t>Skills</a:t>
            </a:r>
          </a:p>
        </p:txBody>
      </p:sp>
      <p:sp>
        <p:nvSpPr>
          <p:cNvPr id="4" name="Espaço Reservado para Texto 3">
            <a:extLst>
              <a:ext uri="{FF2B5EF4-FFF2-40B4-BE49-F238E27FC236}">
                <a16:creationId xmlns:a16="http://schemas.microsoft.com/office/drawing/2014/main" xmlns="" id="{6AB259A0-0017-492F-A0DC-4B70C7052AE0}"/>
              </a:ext>
            </a:extLst>
          </p:cNvPr>
          <p:cNvSpPr>
            <a:spLocks noGrp="1"/>
          </p:cNvSpPr>
          <p:nvPr>
            <p:ph type="body" idx="1"/>
          </p:nvPr>
        </p:nvSpPr>
        <p:spPr>
          <a:xfrm>
            <a:off x="432000" y="2119626"/>
            <a:ext cx="4500000" cy="498616"/>
          </a:xfrm>
        </p:spPr>
        <p:txBody>
          <a:bodyPr rtlCol="0"/>
          <a:lstStyle/>
          <a:p>
            <a:pPr rtl="0"/>
            <a:r>
              <a:rPr lang="pt-BR" dirty="0" err="1"/>
              <a:t>Lessons</a:t>
            </a:r>
            <a:endParaRPr lang="pt-BR" dirty="0"/>
          </a:p>
        </p:txBody>
      </p:sp>
      <p:sp>
        <p:nvSpPr>
          <p:cNvPr id="5" name="Espaço Reservado para Conteúdo 4">
            <a:extLst>
              <a:ext uri="{FF2B5EF4-FFF2-40B4-BE49-F238E27FC236}">
                <a16:creationId xmlns:a16="http://schemas.microsoft.com/office/drawing/2014/main" xmlns="" id="{CEEB3BAE-C0B2-447C-B8BE-96C6BD84D658}"/>
              </a:ext>
            </a:extLst>
          </p:cNvPr>
          <p:cNvSpPr>
            <a:spLocks noGrp="1"/>
          </p:cNvSpPr>
          <p:nvPr>
            <p:ph sz="half" idx="2"/>
          </p:nvPr>
        </p:nvSpPr>
        <p:spPr>
          <a:xfrm>
            <a:off x="432000" y="2979759"/>
            <a:ext cx="4500000" cy="2520000"/>
          </a:xfrm>
        </p:spPr>
        <p:txBody>
          <a:bodyPr rtlCol="0"/>
          <a:lstStyle/>
          <a:p>
            <a:pPr rtl="0"/>
            <a:r>
              <a:rPr lang="pt-BR" dirty="0"/>
              <a:t>Strong </a:t>
            </a:r>
            <a:r>
              <a:rPr lang="pt-BR" dirty="0" err="1"/>
              <a:t>leaders</a:t>
            </a:r>
            <a:r>
              <a:rPr lang="pt-BR" dirty="0"/>
              <a:t> </a:t>
            </a:r>
            <a:r>
              <a:rPr lang="pt-BR" dirty="0" err="1"/>
              <a:t>with</a:t>
            </a:r>
            <a:r>
              <a:rPr lang="pt-BR" dirty="0"/>
              <a:t> </a:t>
            </a:r>
            <a:r>
              <a:rPr lang="pt-BR" dirty="0" err="1"/>
              <a:t>great</a:t>
            </a:r>
            <a:r>
              <a:rPr lang="pt-BR" dirty="0"/>
              <a:t> </a:t>
            </a:r>
            <a:r>
              <a:rPr lang="pt-BR" dirty="0" err="1"/>
              <a:t>relationship</a:t>
            </a:r>
            <a:r>
              <a:rPr lang="pt-BR" dirty="0"/>
              <a:t> </a:t>
            </a:r>
            <a:r>
              <a:rPr lang="pt-BR" dirty="0" err="1"/>
              <a:t>and</a:t>
            </a:r>
            <a:r>
              <a:rPr lang="pt-BR" dirty="0"/>
              <a:t> communication skills</a:t>
            </a:r>
          </a:p>
          <a:p>
            <a:pPr rtl="0"/>
            <a:r>
              <a:rPr lang="pt-BR" dirty="0" err="1"/>
              <a:t>Members</a:t>
            </a:r>
            <a:r>
              <a:rPr lang="pt-BR" dirty="0"/>
              <a:t> </a:t>
            </a:r>
            <a:r>
              <a:rPr lang="pt-BR" dirty="0" err="1"/>
              <a:t>of</a:t>
            </a:r>
            <a:r>
              <a:rPr lang="pt-BR" dirty="0"/>
              <a:t> </a:t>
            </a:r>
            <a:r>
              <a:rPr lang="pt-BR" dirty="0" err="1"/>
              <a:t>successful</a:t>
            </a:r>
            <a:r>
              <a:rPr lang="pt-BR" dirty="0"/>
              <a:t> </a:t>
            </a:r>
            <a:r>
              <a:rPr lang="pt-BR" dirty="0" err="1"/>
              <a:t>innovation</a:t>
            </a:r>
            <a:r>
              <a:rPr lang="pt-BR" dirty="0"/>
              <a:t> </a:t>
            </a:r>
            <a:r>
              <a:rPr lang="pt-BR" dirty="0" err="1"/>
              <a:t>teams</a:t>
            </a:r>
            <a:r>
              <a:rPr lang="pt-BR" dirty="0"/>
              <a:t> </a:t>
            </a:r>
            <a:r>
              <a:rPr lang="pt-BR" dirty="0" err="1"/>
              <a:t>stick</a:t>
            </a:r>
            <a:r>
              <a:rPr lang="pt-BR" dirty="0"/>
              <a:t> </a:t>
            </a:r>
            <a:r>
              <a:rPr lang="pt-BR" dirty="0" err="1"/>
              <a:t>together</a:t>
            </a:r>
            <a:r>
              <a:rPr lang="pt-BR" dirty="0"/>
              <a:t> </a:t>
            </a:r>
            <a:r>
              <a:rPr lang="pt-BR" dirty="0" err="1"/>
              <a:t>through</a:t>
            </a:r>
            <a:r>
              <a:rPr lang="pt-BR" dirty="0"/>
              <a:t> </a:t>
            </a:r>
            <a:r>
              <a:rPr lang="pt-BR" dirty="0" err="1"/>
              <a:t>the</a:t>
            </a:r>
            <a:r>
              <a:rPr lang="pt-BR" dirty="0"/>
              <a:t> </a:t>
            </a:r>
            <a:r>
              <a:rPr lang="pt-BR" dirty="0" err="1"/>
              <a:t>development</a:t>
            </a:r>
            <a:r>
              <a:rPr lang="pt-BR" dirty="0"/>
              <a:t> </a:t>
            </a:r>
            <a:r>
              <a:rPr lang="pt-BR" dirty="0" err="1"/>
              <a:t>of</a:t>
            </a:r>
            <a:r>
              <a:rPr lang="pt-BR" dirty="0"/>
              <a:t> </a:t>
            </a:r>
            <a:r>
              <a:rPr lang="pt-BR" dirty="0" err="1"/>
              <a:t>an</a:t>
            </a:r>
            <a:r>
              <a:rPr lang="pt-BR" dirty="0"/>
              <a:t> </a:t>
            </a:r>
            <a:r>
              <a:rPr lang="pt-BR" dirty="0" err="1"/>
              <a:t>idea</a:t>
            </a:r>
            <a:endParaRPr lang="pt-BR" dirty="0"/>
          </a:p>
          <a:p>
            <a:pPr rtl="0"/>
            <a:r>
              <a:rPr lang="pt-BR" dirty="0" err="1"/>
              <a:t>Because</a:t>
            </a:r>
            <a:r>
              <a:rPr lang="pt-BR" dirty="0"/>
              <a:t> </a:t>
            </a:r>
            <a:r>
              <a:rPr lang="pt-BR" dirty="0" err="1"/>
              <a:t>innovations</a:t>
            </a:r>
            <a:r>
              <a:rPr lang="pt-BR" dirty="0"/>
              <a:t> </a:t>
            </a:r>
            <a:r>
              <a:rPr lang="pt-BR" dirty="0" err="1"/>
              <a:t>need</a:t>
            </a:r>
            <a:r>
              <a:rPr lang="pt-BR" dirty="0"/>
              <a:t> </a:t>
            </a:r>
            <a:r>
              <a:rPr lang="pt-BR" dirty="0" err="1"/>
              <a:t>conectors</a:t>
            </a:r>
            <a:r>
              <a:rPr lang="pt-BR" dirty="0"/>
              <a:t>, </a:t>
            </a:r>
            <a:r>
              <a:rPr lang="pt-BR" dirty="0" err="1"/>
              <a:t>they</a:t>
            </a:r>
            <a:r>
              <a:rPr lang="pt-BR" dirty="0"/>
              <a:t> </a:t>
            </a:r>
            <a:r>
              <a:rPr lang="pt-BR" dirty="0" err="1"/>
              <a:t>flourish</a:t>
            </a:r>
            <a:r>
              <a:rPr lang="pt-BR" dirty="0"/>
              <a:t> in </a:t>
            </a:r>
            <a:r>
              <a:rPr lang="pt-BR" dirty="0" err="1"/>
              <a:t>cultures</a:t>
            </a:r>
            <a:r>
              <a:rPr lang="pt-BR" dirty="0"/>
              <a:t> </a:t>
            </a:r>
            <a:r>
              <a:rPr lang="pt-BR" dirty="0" err="1"/>
              <a:t>that</a:t>
            </a:r>
            <a:r>
              <a:rPr lang="pt-BR" dirty="0"/>
              <a:t> </a:t>
            </a:r>
            <a:r>
              <a:rPr lang="pt-BR" dirty="0" err="1"/>
              <a:t>encourage</a:t>
            </a:r>
            <a:r>
              <a:rPr lang="pt-BR" dirty="0"/>
              <a:t> </a:t>
            </a:r>
            <a:r>
              <a:rPr lang="pt-BR" dirty="0" err="1"/>
              <a:t>collaboration</a:t>
            </a:r>
            <a:endParaRPr lang="pt-BR" dirty="0"/>
          </a:p>
        </p:txBody>
      </p:sp>
      <p:sp>
        <p:nvSpPr>
          <p:cNvPr id="8" name="Espaço Reservado para o Número do Slide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pt-BR" smtClean="0"/>
              <a:pPr rtl="0"/>
              <a:t>9</a:t>
            </a:fld>
            <a:endParaRPr lang="pt-BR" dirty="0"/>
          </a:p>
        </p:txBody>
      </p:sp>
    </p:spTree>
    <p:extLst>
      <p:ext uri="{BB962C8B-B14F-4D97-AF65-F5344CB8AC3E}">
        <p14:creationId xmlns:p14="http://schemas.microsoft.com/office/powerpoint/2010/main" val="1276468696"/>
      </p:ext>
    </p:extLst>
  </p:cSld>
  <p:clrMapOvr>
    <a:masterClrMapping/>
  </p:clrMapOvr>
</p:sld>
</file>

<file path=ppt/theme/theme1.xml><?xml version="1.0" encoding="utf-8"?>
<a:theme xmlns:a="http://schemas.openxmlformats.org/drawingml/2006/main" name="Tema do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361_TF16411245.potx" id="{25765523-5243-4644-B89B-E405424BE005}" vid="{84AB5590-005A-4761-8997-295CCB49399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61CFE-D4DA-4753-A9A5-D482B9609A35}">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fb0879af-3eba-417a-a55a-ffe6dcd6ca77"/>
    <ds:schemaRef ds:uri="http://purl.org/dc/terms/"/>
    <ds:schemaRef ds:uri="http://schemas.microsoft.com/sharepoint/v3"/>
    <ds:schemaRef ds:uri="http://schemas.microsoft.com/office/infopath/2007/PartnerControls"/>
    <ds:schemaRef ds:uri="6dc4bcd6-49db-4c07-9060-8acfc67cef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Apresentação colorida minimalista</Template>
  <TotalTime>0</TotalTime>
  <Words>582</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vt:i4>
      </vt:variant>
    </vt:vector>
  </HeadingPairs>
  <TitlesOfParts>
    <vt:vector size="15" baseType="lpstr">
      <vt:lpstr>Arial</vt:lpstr>
      <vt:lpstr>Calibri</vt:lpstr>
      <vt:lpstr>Corbel</vt:lpstr>
      <vt:lpstr>Times New Roman</vt:lpstr>
      <vt:lpstr>Wingdings</vt:lpstr>
      <vt:lpstr>Tema do Office</vt:lpstr>
      <vt:lpstr>INNOVATION: THE CLASSIC TRAPS</vt:lpstr>
      <vt:lpstr>Strategy</vt:lpstr>
      <vt:lpstr>Strategy</vt:lpstr>
      <vt:lpstr>Process</vt:lpstr>
      <vt:lpstr>PROCESS</vt:lpstr>
      <vt:lpstr>STRUCTURE</vt:lpstr>
      <vt:lpstr>STRUCTURE</vt:lpstr>
      <vt:lpstr>SKILLS</vt:lpstr>
      <vt:lpstr>Skills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2019-05-21T21:30:57Z</dcterms:created>
  <dcterms:modified xsi:type="dcterms:W3CDTF">2019-06-08T21:32:29Z</dcterms:modified>
</cp:coreProperties>
</file>