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m" ContentType="application/vnd.ms-excel.sheet.macroEnabled.12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11.xml" ContentType="application/vnd.openxmlformats-officedocument.drawingml.chart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30" r:id="rId1"/>
  </p:sldMasterIdLst>
  <p:notesMasterIdLst>
    <p:notesMasterId r:id="rId59"/>
  </p:notesMasterIdLst>
  <p:sldIdLst>
    <p:sldId id="284" r:id="rId2"/>
    <p:sldId id="290" r:id="rId3"/>
    <p:sldId id="256" r:id="rId4"/>
    <p:sldId id="258" r:id="rId5"/>
    <p:sldId id="259" r:id="rId6"/>
    <p:sldId id="260" r:id="rId7"/>
    <p:sldId id="265" r:id="rId8"/>
    <p:sldId id="261" r:id="rId9"/>
    <p:sldId id="270" r:id="rId10"/>
    <p:sldId id="271" r:id="rId11"/>
    <p:sldId id="276" r:id="rId12"/>
    <p:sldId id="275" r:id="rId13"/>
    <p:sldId id="285" r:id="rId14"/>
    <p:sldId id="289" r:id="rId15"/>
    <p:sldId id="287" r:id="rId16"/>
    <p:sldId id="288" r:id="rId17"/>
    <p:sldId id="293" r:id="rId18"/>
    <p:sldId id="296" r:id="rId19"/>
    <p:sldId id="297" r:id="rId20"/>
    <p:sldId id="298" r:id="rId21"/>
    <p:sldId id="299" r:id="rId22"/>
    <p:sldId id="300" r:id="rId23"/>
    <p:sldId id="294" r:id="rId24"/>
    <p:sldId id="301" r:id="rId25"/>
    <p:sldId id="302" r:id="rId26"/>
    <p:sldId id="303" r:id="rId27"/>
    <p:sldId id="304" r:id="rId28"/>
    <p:sldId id="326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5" r:id="rId39"/>
    <p:sldId id="316" r:id="rId40"/>
    <p:sldId id="314" r:id="rId41"/>
    <p:sldId id="317" r:id="rId42"/>
    <p:sldId id="318" r:id="rId43"/>
    <p:sldId id="319" r:id="rId44"/>
    <p:sldId id="322" r:id="rId45"/>
    <p:sldId id="323" r:id="rId46"/>
    <p:sldId id="324" r:id="rId47"/>
    <p:sldId id="325" r:id="rId48"/>
    <p:sldId id="327" r:id="rId49"/>
    <p:sldId id="328" r:id="rId50"/>
    <p:sldId id="329" r:id="rId51"/>
    <p:sldId id="330" r:id="rId52"/>
    <p:sldId id="291" r:id="rId53"/>
    <p:sldId id="292" r:id="rId54"/>
    <p:sldId id="320" r:id="rId55"/>
    <p:sldId id="321" r:id="rId56"/>
    <p:sldId id="282" r:id="rId57"/>
    <p:sldId id="283" r:id="rId58"/>
  </p:sldIdLst>
  <p:sldSz cx="9144000" cy="5143500" type="screen16x9"/>
  <p:notesSz cx="6858000" cy="9144000"/>
  <p:embeddedFontLst>
    <p:embeddedFont>
      <p:font typeface="ＭＳ Ｐゴシック" panose="020B0600070205080204" pitchFamily="34" charset="-128"/>
      <p:regular r:id="rId60"/>
    </p:embeddedFont>
    <p:embeddedFont>
      <p:font typeface="Arial Unicode MS" panose="020B0604020202020204" pitchFamily="34" charset="-128"/>
      <p:regular r:id="rId61"/>
    </p:embeddedFon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Segoe UI" panose="020B0502040204020203" pitchFamily="34" charset="0"/>
      <p:regular r:id="rId66"/>
      <p:bold r:id="rId67"/>
      <p:italic r:id="rId68"/>
      <p:boldItalic r:id="rId69"/>
    </p:embeddedFont>
    <p:embeddedFont>
      <p:font typeface="Archivo Narrow" panose="020B0604020202020204" charset="0"/>
      <p:regular r:id="rId70"/>
      <p:bold r:id="rId71"/>
      <p:italic r:id="rId72"/>
      <p:boldItalic r:id="rId73"/>
    </p:embeddedFont>
    <p:embeddedFont>
      <p:font typeface="Open Sans" panose="020B0606030504020204" pitchFamily="34" charset="0"/>
      <p:regular r:id="rId74"/>
      <p:bold r:id="rId75"/>
      <p:italic r:id="rId76"/>
      <p:boldItalic r:id="rId77"/>
    </p:embeddedFont>
    <p:embeddedFont>
      <p:font typeface="Century Gothic" panose="020B0502020202020204" pitchFamily="34" charset="0"/>
      <p:regular r:id="rId78"/>
      <p:bold r:id="rId79"/>
      <p:italic r:id="rId80"/>
      <p:boldItalic r:id="rId81"/>
    </p:embeddedFont>
    <p:embeddedFont>
      <p:font typeface="Open Sans SemiBold" panose="020B0706030804020204" pitchFamily="34" charset="0"/>
      <p:bold r:id="rId82"/>
      <p:boldItalic r:id="rId8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23">
          <p15:clr>
            <a:srgbClr val="A4A3A4"/>
          </p15:clr>
        </p15:guide>
        <p15:guide id="2" orient="horz" pos="511">
          <p15:clr>
            <a:srgbClr val="A4A3A4"/>
          </p15:clr>
        </p15:guide>
        <p15:guide id="3" orient="horz" pos="2802">
          <p15:clr>
            <a:srgbClr val="A4A3A4"/>
          </p15:clr>
        </p15:guide>
        <p15:guide id="4" orient="horz" pos="2292">
          <p15:clr>
            <a:srgbClr val="A4A3A4"/>
          </p15:clr>
        </p15:guide>
        <p15:guide id="5" orient="horz" pos="3168">
          <p15:clr>
            <a:srgbClr val="A4A3A4"/>
          </p15:clr>
        </p15:guide>
        <p15:guide id="6" pos="374">
          <p15:clr>
            <a:srgbClr val="A4A3A4"/>
          </p15:clr>
        </p15:guide>
        <p15:guide id="7" pos="5308">
          <p15:clr>
            <a:srgbClr val="A4A3A4"/>
          </p15:clr>
        </p15:guide>
        <p15:guide id="8" pos="768">
          <p15:clr>
            <a:srgbClr val="A4A3A4"/>
          </p15:clr>
        </p15:guide>
        <p15:guide id="9" pos="1213">
          <p15:clr>
            <a:srgbClr val="A4A3A4"/>
          </p15:clr>
        </p15:guide>
        <p15:guide id="10" pos="2891">
          <p15:clr>
            <a:srgbClr val="A4A3A4"/>
          </p15:clr>
        </p15:guide>
        <p15:guide id="11" pos="1841">
          <p15:clr>
            <a:srgbClr val="A4A3A4"/>
          </p15:clr>
        </p15:guide>
        <p15:guide id="12" pos="5005">
          <p15:clr>
            <a:srgbClr val="A4A3A4"/>
          </p15:clr>
        </p15:guide>
        <p15:guide id="13" pos="4477">
          <p15:clr>
            <a:srgbClr val="A4A3A4"/>
          </p15:clr>
        </p15:guide>
        <p15:guide id="14" pos="3408">
          <p15:clr>
            <a:srgbClr val="A4A3A4"/>
          </p15:clr>
        </p15:guide>
        <p15:guide id="15" pos="3840">
          <p15:clr>
            <a:srgbClr val="A4A3A4"/>
          </p15:clr>
        </p15:guide>
        <p15:guide id="16" pos="235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102"/>
      </p:cViewPr>
      <p:guideLst>
        <p:guide orient="horz" pos="223"/>
        <p:guide orient="horz" pos="511"/>
        <p:guide orient="horz" pos="2802"/>
        <p:guide orient="horz" pos="2292"/>
        <p:guide orient="horz" pos="3168"/>
        <p:guide pos="374"/>
        <p:guide pos="5308"/>
        <p:guide pos="768"/>
        <p:guide pos="1213"/>
        <p:guide pos="2891"/>
        <p:guide pos="1841"/>
        <p:guide pos="5005"/>
        <p:guide pos="4477"/>
        <p:guide pos="3408"/>
        <p:guide pos="3840"/>
        <p:guide pos="23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76" Type="http://schemas.openxmlformats.org/officeDocument/2006/relationships/font" Target="fonts/font17.fntdata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7.fntdata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.fntdata"/><Relationship Id="rId82" Type="http://schemas.openxmlformats.org/officeDocument/2006/relationships/font" Target="fonts/font23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Macro-Enabled_Worksheet3.xlsm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55810851512407E-2"/>
          <c:y val="0"/>
          <c:w val="0.91666767362735402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Elasticidad Total</c:v>
                </c:pt>
              </c:strCache>
            </c:strRef>
          </c:tx>
          <c:spPr>
            <a:solidFill>
              <a:schemeClr val="accent1"/>
            </a:solidFill>
            <a:ln w="19023">
              <a:noFill/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</c:dPt>
          <c:dLbls>
            <c:numFmt formatCode="#,##0.0" sourceLinked="0"/>
            <c:spPr>
              <a:noFill/>
              <a:ln w="25365">
                <a:noFill/>
              </a:ln>
            </c:spPr>
            <c:txPr>
              <a:bodyPr/>
              <a:lstStyle/>
              <a:p>
                <a:pPr>
                  <a:defRPr lang="en-US" sz="999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Sheet1!$A$2:$A$4</c:f>
              <c:numCache>
                <c:formatCode>0.0</c:formatCode>
                <c:ptCount val="3"/>
                <c:pt idx="0">
                  <c:v>-1.2</c:v>
                </c:pt>
                <c:pt idx="1">
                  <c:v>-1.7</c:v>
                </c:pt>
                <c:pt idx="2">
                  <c:v>-1.1000000000000001</c:v>
                </c:pt>
              </c:numCache>
            </c:numRef>
          </c:val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15435392"/>
        <c:axId val="116789248"/>
      </c:barChart>
      <c:catAx>
        <c:axId val="115435392"/>
        <c:scaling>
          <c:orientation val="maxMin"/>
        </c:scaling>
        <c:delete val="1"/>
        <c:axPos val="r"/>
        <c:majorTickMark val="out"/>
        <c:minorTickMark val="none"/>
        <c:tickLblPos val="nextTo"/>
        <c:crossAx val="116789248"/>
        <c:crosses val="autoZero"/>
        <c:auto val="1"/>
        <c:lblAlgn val="ctr"/>
        <c:lblOffset val="100"/>
        <c:noMultiLvlLbl val="0"/>
      </c:catAx>
      <c:valAx>
        <c:axId val="116789248"/>
        <c:scaling>
          <c:orientation val="maxMin"/>
          <c:max val="0"/>
          <c:min val="-3"/>
        </c:scaling>
        <c:delete val="1"/>
        <c:axPos val="t"/>
        <c:numFmt formatCode="0.0" sourceLinked="1"/>
        <c:majorTickMark val="out"/>
        <c:minorTickMark val="none"/>
        <c:tickLblPos val="nextTo"/>
        <c:crossAx val="115435392"/>
        <c:crosses val="autoZero"/>
        <c:crossBetween val="between"/>
        <c:majorUnit val="1"/>
      </c:valAx>
      <c:spPr>
        <a:noFill/>
        <a:ln w="25365">
          <a:noFill/>
        </a:ln>
      </c:spPr>
    </c:plotArea>
    <c:plotVisOnly val="1"/>
    <c:dispBlanksAs val="gap"/>
    <c:showDLblsOverMax val="0"/>
  </c:chart>
  <c:txPr>
    <a:bodyPr/>
    <a:lstStyle/>
    <a:p>
      <a:pPr>
        <a:defRPr sz="1797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r>
              <a:rPr lang="en-US" sz="1100"/>
              <a:t>Share of Spending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Open TV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Planned</c:v>
                </c:pt>
                <c:pt idx="1">
                  <c:v>Optimized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45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Pay TV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Planned</c:v>
                </c:pt>
                <c:pt idx="1">
                  <c:v>Optimized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30</c:v>
                </c:pt>
                <c:pt idx="1">
                  <c:v>30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...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Planned</c:v>
                </c:pt>
                <c:pt idx="1">
                  <c:v>Optimized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10</c:v>
                </c:pt>
                <c:pt idx="1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Planned</c:v>
                </c:pt>
                <c:pt idx="1">
                  <c:v>Optimized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10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7379072"/>
        <c:axId val="132294528"/>
      </c:barChart>
      <c:catAx>
        <c:axId val="117379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294528"/>
        <c:crosses val="autoZero"/>
        <c:auto val="1"/>
        <c:lblAlgn val="ctr"/>
        <c:lblOffset val="100"/>
        <c:noMultiLvlLbl val="0"/>
      </c:catAx>
      <c:valAx>
        <c:axId val="1322945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7379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6"/>
          </a:solidFill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Predicted Lift</c:v>
                </c:pt>
              </c:strCache>
            </c:strRef>
          </c:tx>
          <c:spPr>
            <a:ln w="28575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Sheet1!$A$2:$A$1501</c:f>
              <c:numCache>
                <c:formatCode>General</c:formatCode>
                <c:ptCount val="15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</c:numCache>
            </c:numRef>
          </c:cat>
          <c:val>
            <c:numRef>
              <c:f>Sheet1!$B$2:$B$1501</c:f>
              <c:numCache>
                <c:formatCode>0.00%</c:formatCode>
                <c:ptCount val="1500"/>
                <c:pt idx="0">
                  <c:v>4.4824419757893974E-7</c:v>
                </c:pt>
                <c:pt idx="1">
                  <c:v>1.962826006202123E-6</c:v>
                </c:pt>
                <c:pt idx="2">
                  <c:v>4.6564424416445371E-6</c:v>
                </c:pt>
                <c:pt idx="3">
                  <c:v>8.5948764110971299E-6</c:v>
                </c:pt>
                <c:pt idx="4">
                  <c:v>1.3826272672087803E-5</c:v>
                </c:pt>
                <c:pt idx="5">
                  <c:v>2.038898198478134E-5</c:v>
                </c:pt>
                <c:pt idx="6">
                  <c:v>2.8315024723668536E-5</c:v>
                </c:pt>
                <c:pt idx="7">
                  <c:v>3.7631954135586287E-5</c:v>
                </c:pt>
                <c:pt idx="8">
                  <c:v>4.8363982095969704E-5</c:v>
                </c:pt>
                <c:pt idx="9">
                  <c:v>6.053271440790986E-5</c:v>
                </c:pt>
                <c:pt idx="10">
                  <c:v>7.415765891850834E-5</c:v>
                </c:pt>
                <c:pt idx="11">
                  <c:v>8.9256592007064262E-5</c:v>
                </c:pt>
                <c:pt idx="12">
                  <c:v>1.0584583198311459E-4</c:v>
                </c:pt>
                <c:pt idx="13">
                  <c:v>1.239404486745449E-4</c:v>
                </c:pt>
                <c:pt idx="14">
                  <c:v>1.4355442775637606E-4</c:v>
                </c:pt>
                <c:pt idx="15">
                  <c:v>1.6470080205334414E-4</c:v>
                </c:pt>
                <c:pt idx="16">
                  <c:v>1.8739175815873921E-4</c:v>
                </c:pt>
                <c:pt idx="17">
                  <c:v>2.1163872422198804E-4</c:v>
                </c:pt>
                <c:pt idx="18">
                  <c:v>2.3745244311217106E-4</c:v>
                </c:pt>
                <c:pt idx="19">
                  <c:v>2.6484303404744614E-4</c:v>
                </c:pt>
                <c:pt idx="20">
                  <c:v>2.9382004500096148E-4</c:v>
                </c:pt>
                <c:pt idx="21">
                  <c:v>3.243924976418372E-4</c:v>
                </c:pt>
                <c:pt idx="22">
                  <c:v>3.5656892616707514E-4</c:v>
                </c:pt>
                <c:pt idx="23">
                  <c:v>3.903574110857011E-4</c:v>
                </c:pt>
                <c:pt idx="24">
                  <c:v>4.2576560879450942E-4</c:v>
                </c:pt>
                <c:pt idx="25">
                  <c:v>4.6280077761688687E-4</c:v>
                </c:pt>
                <c:pt idx="26">
                  <c:v>5.0146980084726789E-4</c:v>
                </c:pt>
                <c:pt idx="27">
                  <c:v>5.4177920724338136E-4</c:v>
                </c:pt>
                <c:pt idx="28">
                  <c:v>5.8373518932954005E-4</c:v>
                </c:pt>
                <c:pt idx="29">
                  <c:v>6.2734361981216236E-4</c:v>
                </c:pt>
                <c:pt idx="30">
                  <c:v>6.7261006635813136E-4</c:v>
                </c:pt>
                <c:pt idx="31">
                  <c:v>7.1953980494698921E-4</c:v>
                </c:pt>
                <c:pt idx="32">
                  <c:v>7.6813783197471341E-4</c:v>
                </c:pt>
                <c:pt idx="33">
                  <c:v>8.1840887526017647E-4</c:v>
                </c:pt>
                <c:pt idx="34">
                  <c:v>8.7035740408318574E-4</c:v>
                </c:pt>
                <c:pt idx="35">
                  <c:v>9.239876383651674E-4</c:v>
                </c:pt>
                <c:pt idx="36">
                  <c:v>9.7930355708748806E-4</c:v>
                </c:pt>
                <c:pt idx="37">
                  <c:v>1.0363089060302089E-3</c:v>
                </c:pt>
                <c:pt idx="38">
                  <c:v>1.0950072049032145E-3</c:v>
                </c:pt>
                <c:pt idx="39">
                  <c:v>1.1554017539322364E-3</c:v>
                </c:pt>
                <c:pt idx="40">
                  <c:v>1.2174956399546716E-3</c:v>
                </c:pt>
                <c:pt idx="41">
                  <c:v>1.281291742073698E-3</c:v>
                </c:pt>
                <c:pt idx="42">
                  <c:v>1.3467927369129329E-3</c:v>
                </c:pt>
                <c:pt idx="43">
                  <c:v>1.4140011035095601E-3</c:v>
                </c:pt>
                <c:pt idx="44">
                  <c:v>1.4829191278792342E-3</c:v>
                </c:pt>
                <c:pt idx="45">
                  <c:v>1.5535489072824316E-3</c:v>
                </c:pt>
                <c:pt idx="46">
                  <c:v>1.625892354219019E-3</c:v>
                </c:pt>
                <c:pt idx="47">
                  <c:v>1.6999512001744238E-3</c:v>
                </c:pt>
                <c:pt idx="48">
                  <c:v>1.7757269991390545E-3</c:v>
                </c:pt>
                <c:pt idx="49">
                  <c:v>1.8532211309198049E-3</c:v>
                </c:pt>
                <c:pt idx="50">
                  <c:v>1.932434804261085E-3</c:v>
                </c:pt>
                <c:pt idx="51">
                  <c:v>2.013369059790826E-3</c:v>
                </c:pt>
                <c:pt idx="52">
                  <c:v>2.0960247728055298E-3</c:v>
                </c:pt>
                <c:pt idx="53">
                  <c:v>2.1804026559072431E-3</c:v>
                </c:pt>
                <c:pt idx="54">
                  <c:v>2.2665032615039049E-3</c:v>
                </c:pt>
                <c:pt idx="55">
                  <c:v>2.3543269841836689E-3</c:v>
                </c:pt>
                <c:pt idx="56">
                  <c:v>2.4438740629727784E-3</c:v>
                </c:pt>
                <c:pt idx="57">
                  <c:v>2.5351445834858183E-3</c:v>
                </c:pt>
                <c:pt idx="58">
                  <c:v>2.6281384799764496E-3</c:v>
                </c:pt>
                <c:pt idx="59">
                  <c:v>2.722855537295607E-3</c:v>
                </c:pt>
                <c:pt idx="60">
                  <c:v>2.819295392764376E-3</c:v>
                </c:pt>
                <c:pt idx="61">
                  <c:v>2.9174575379674467E-3</c:v>
                </c:pt>
                <c:pt idx="62">
                  <c:v>3.0173413204728772E-3</c:v>
                </c:pt>
                <c:pt idx="63">
                  <c:v>3.1189459454834256E-3</c:v>
                </c:pt>
                <c:pt idx="64">
                  <c:v>3.2222704774243632E-3</c:v>
                </c:pt>
                <c:pt idx="65">
                  <c:v>3.3273138414721126E-3</c:v>
                </c:pt>
                <c:pt idx="66">
                  <c:v>3.4340748250278608E-3</c:v>
                </c:pt>
                <c:pt idx="67">
                  <c:v>3.5425520791400877E-3</c:v>
                </c:pt>
                <c:pt idx="68">
                  <c:v>3.652744119879342E-3</c:v>
                </c:pt>
                <c:pt idx="69">
                  <c:v>3.7646493296687594E-3</c:v>
                </c:pt>
                <c:pt idx="70">
                  <c:v>3.878265958573171E-3</c:v>
                </c:pt>
                <c:pt idx="71">
                  <c:v>3.9935921255498108E-3</c:v>
                </c:pt>
                <c:pt idx="72">
                  <c:v>4.1106258196631495E-3</c:v>
                </c:pt>
                <c:pt idx="73">
                  <c:v>4.2293649012662693E-3</c:v>
                </c:pt>
                <c:pt idx="74">
                  <c:v>4.3498071031512903E-3</c:v>
                </c:pt>
                <c:pt idx="75">
                  <c:v>4.471950031670599E-3</c:v>
                </c:pt>
                <c:pt idx="76">
                  <c:v>4.5957911678312646E-3</c:v>
                </c:pt>
                <c:pt idx="77">
                  <c:v>4.7213278683642529E-3</c:v>
                </c:pt>
                <c:pt idx="78">
                  <c:v>4.8485573667702703E-3</c:v>
                </c:pt>
                <c:pt idx="79">
                  <c:v>4.9774767743437781E-3</c:v>
                </c:pt>
                <c:pt idx="80">
                  <c:v>5.1080830811768285E-3</c:v>
                </c:pt>
                <c:pt idx="81">
                  <c:v>5.2403731571440682E-3</c:v>
                </c:pt>
                <c:pt idx="82">
                  <c:v>5.374343752870242E-3</c:v>
                </c:pt>
                <c:pt idx="83">
                  <c:v>5.5099915006814465E-3</c:v>
                </c:pt>
                <c:pt idx="84">
                  <c:v>5.6473129155413387E-3</c:v>
                </c:pt>
                <c:pt idx="85">
                  <c:v>5.7863043959734406E-3</c:v>
                </c:pt>
                <c:pt idx="86">
                  <c:v>5.9269622249704529E-3</c:v>
                </c:pt>
                <c:pt idx="87">
                  <c:v>6.0692825708916764E-3</c:v>
                </c:pt>
                <c:pt idx="88">
                  <c:v>6.2132614883493587E-3</c:v>
                </c:pt>
                <c:pt idx="89">
                  <c:v>6.3588949190849925E-3</c:v>
                </c:pt>
                <c:pt idx="90">
                  <c:v>6.5061786928360538E-3</c:v>
                </c:pt>
                <c:pt idx="91">
                  <c:v>6.6551085281944117E-3</c:v>
                </c:pt>
                <c:pt idx="92">
                  <c:v>6.8056800334566209E-3</c:v>
                </c:pt>
                <c:pt idx="93">
                  <c:v>6.9578887074672052E-3</c:v>
                </c:pt>
                <c:pt idx="94">
                  <c:v>7.111729940455308E-3</c:v>
                </c:pt>
                <c:pt idx="95">
                  <c:v>7.2671990148653332E-3</c:v>
                </c:pt>
                <c:pt idx="96">
                  <c:v>7.4242911061823125E-3</c:v>
                </c:pt>
                <c:pt idx="97">
                  <c:v>7.5830012837523469E-3</c:v>
                </c:pt>
                <c:pt idx="98">
                  <c:v>7.7433245115987037E-3</c:v>
                </c:pt>
                <c:pt idx="99">
                  <c:v>7.9052556492340276E-3</c:v>
                </c:pt>
                <c:pt idx="100">
                  <c:v>8.0687894524691384E-3</c:v>
                </c:pt>
                <c:pt idx="101">
                  <c:v>8.2339205742188448E-3</c:v>
                </c:pt>
                <c:pt idx="102">
                  <c:v>8.4006435653050521E-3</c:v>
                </c:pt>
                <c:pt idx="103">
                  <c:v>8.5689528752577182E-3</c:v>
                </c:pt>
                <c:pt idx="104">
                  <c:v>8.7388428531139234E-3</c:v>
                </c:pt>
                <c:pt idx="105">
                  <c:v>8.9103077482153015E-3</c:v>
                </c:pt>
                <c:pt idx="106">
                  <c:v>9.0833417110043335E-3</c:v>
                </c:pt>
                <c:pt idx="107">
                  <c:v>9.2579387938195867E-3</c:v>
                </c:pt>
                <c:pt idx="108">
                  <c:v>9.4340929516904398E-3</c:v>
                </c:pt>
                <c:pt idx="109">
                  <c:v>9.6117980431312117E-3</c:v>
                </c:pt>
                <c:pt idx="110">
                  <c:v>9.7910478309352622E-3</c:v>
                </c:pt>
                <c:pt idx="111">
                  <c:v>9.9718359829691072E-3</c:v>
                </c:pt>
                <c:pt idx="112">
                  <c:v>1.0154156072966838E-2</c:v>
                </c:pt>
                <c:pt idx="113">
                  <c:v>1.0338001581325029E-2</c:v>
                </c:pt>
                <c:pt idx="114">
                  <c:v>1.0523365895898293E-2</c:v>
                </c:pt>
                <c:pt idx="115">
                  <c:v>1.0710242312795701E-2</c:v>
                </c:pt>
                <c:pt idx="116">
                  <c:v>1.0898624037178298E-2</c:v>
                </c:pt>
                <c:pt idx="117">
                  <c:v>1.1088504184057657E-2</c:v>
                </c:pt>
                <c:pt idx="118">
                  <c:v>1.1279875779095935E-2</c:v>
                </c:pt>
                <c:pt idx="119">
                  <c:v>1.1472731759407245E-2</c:v>
                </c:pt>
                <c:pt idx="120">
                  <c:v>1.1667064974360611E-2</c:v>
                </c:pt>
                <c:pt idx="121">
                  <c:v>1.1862868186384823E-2</c:v>
                </c:pt>
                <c:pt idx="122">
                  <c:v>1.2060134071774822E-2</c:v>
                </c:pt>
                <c:pt idx="123">
                  <c:v>1.2258855221500276E-2</c:v>
                </c:pt>
                <c:pt idx="124">
                  <c:v>1.2459024142015898E-2</c:v>
                </c:pt>
                <c:pt idx="125">
                  <c:v>1.2660633256074111E-2</c:v>
                </c:pt>
                <c:pt idx="126">
                  <c:v>1.2863674903539637E-2</c:v>
                </c:pt>
                <c:pt idx="127">
                  <c:v>1.3068141342206616E-2</c:v>
                </c:pt>
                <c:pt idx="128">
                  <c:v>1.3274024748617663E-2</c:v>
                </c:pt>
                <c:pt idx="129">
                  <c:v>1.3481317218885625E-2</c:v>
                </c:pt>
                <c:pt idx="130">
                  <c:v>1.3690010769517577E-2</c:v>
                </c:pt>
                <c:pt idx="131">
                  <c:v>1.390009733824131E-2</c:v>
                </c:pt>
                <c:pt idx="132">
                  <c:v>1.41115687848343E-2</c:v>
                </c:pt>
                <c:pt idx="133">
                  <c:v>1.4324416891955308E-2</c:v>
                </c:pt>
                <c:pt idx="134">
                  <c:v>1.4538633365978409E-2</c:v>
                </c:pt>
                <c:pt idx="135">
                  <c:v>1.4754209837829713E-2</c:v>
                </c:pt>
                <c:pt idx="136">
                  <c:v>1.4971137863826658E-2</c:v>
                </c:pt>
                <c:pt idx="137">
                  <c:v>1.5189408926519973E-2</c:v>
                </c:pt>
                <c:pt idx="138">
                  <c:v>1.5409014435538201E-2</c:v>
                </c:pt>
                <c:pt idx="139">
                  <c:v>1.5629945728434916E-2</c:v>
                </c:pt>
                <c:pt idx="140">
                  <c:v>1.5852194071538664E-2</c:v>
                </c:pt>
                <c:pt idx="141">
                  <c:v>1.6075750660805382E-2</c:v>
                </c:pt>
                <c:pt idx="142">
                  <c:v>1.630060662267363E-2</c:v>
                </c:pt>
                <c:pt idx="143">
                  <c:v>1.6526753014922402E-2</c:v>
                </c:pt>
                <c:pt idx="144">
                  <c:v>1.6754180827531467E-2</c:v>
                </c:pt>
                <c:pt idx="145">
                  <c:v>1.6982880983544543E-2</c:v>
                </c:pt>
                <c:pt idx="146">
                  <c:v>1.7212844339934835E-2</c:v>
                </c:pt>
                <c:pt idx="147">
                  <c:v>1.7444061688473289E-2</c:v>
                </c:pt>
                <c:pt idx="148">
                  <c:v>1.7676523756599338E-2</c:v>
                </c:pt>
                <c:pt idx="149">
                  <c:v>1.7910221208294275E-2</c:v>
                </c:pt>
                <c:pt idx="150">
                  <c:v>1.8145144644956854E-2</c:v>
                </c:pt>
                <c:pt idx="151">
                  <c:v>1.8381284606281731E-2</c:v>
                </c:pt>
                <c:pt idx="152">
                  <c:v>1.8618631571140035E-2</c:v>
                </c:pt>
                <c:pt idx="153">
                  <c:v>1.8857175958462424E-2</c:v>
                </c:pt>
                <c:pt idx="154">
                  <c:v>1.909690812812459E-2</c:v>
                </c:pt>
                <c:pt idx="155">
                  <c:v>1.9337818381834876E-2</c:v>
                </c:pt>
                <c:pt idx="156">
                  <c:v>1.9579896964024401E-2</c:v>
                </c:pt>
                <c:pt idx="157">
                  <c:v>1.9823134062739153E-2</c:v>
                </c:pt>
                <c:pt idx="158">
                  <c:v>2.0067519810534479E-2</c:v>
                </c:pt>
                <c:pt idx="159">
                  <c:v>2.0313044285371507E-2</c:v>
                </c:pt>
                <c:pt idx="160">
                  <c:v>2.0559697511515845E-2</c:v>
                </c:pt>
                <c:pt idx="161">
                  <c:v>2.0807469460438127E-2</c:v>
                </c:pt>
                <c:pt idx="162">
                  <c:v>2.1056350051716549E-2</c:v>
                </c:pt>
                <c:pt idx="163">
                  <c:v>2.1306329153941414E-2</c:v>
                </c:pt>
                <c:pt idx="164">
                  <c:v>2.1557396585621405E-2</c:v>
                </c:pt>
                <c:pt idx="165">
                  <c:v>2.1809542116091735E-2</c:v>
                </c:pt>
                <c:pt idx="166">
                  <c:v>2.2062755466423958E-2</c:v>
                </c:pt>
                <c:pt idx="167">
                  <c:v>2.2317026310337482E-2</c:v>
                </c:pt>
                <c:pt idx="168">
                  <c:v>2.2572344275112677E-2</c:v>
                </c:pt>
                <c:pt idx="169">
                  <c:v>2.2828698942505457E-2</c:v>
                </c:pt>
                <c:pt idx="170">
                  <c:v>2.308607984966346E-2</c:v>
                </c:pt>
                <c:pt idx="171">
                  <c:v>2.3344476490043481E-2</c:v>
                </c:pt>
                <c:pt idx="172">
                  <c:v>2.3603878314330334E-2</c:v>
                </c:pt>
                <c:pt idx="173">
                  <c:v>2.3864274731356883E-2</c:v>
                </c:pt>
                <c:pt idx="174">
                  <c:v>2.4125655109025368E-2</c:v>
                </c:pt>
                <c:pt idx="175">
                  <c:v>2.4388008775229758E-2</c:v>
                </c:pt>
                <c:pt idx="176">
                  <c:v>2.4651325018779188E-2</c:v>
                </c:pt>
                <c:pt idx="177">
                  <c:v>2.4915593090322277E-2</c:v>
                </c:pt>
                <c:pt idx="178">
                  <c:v>2.5180802203272512E-2</c:v>
                </c:pt>
                <c:pt idx="179">
                  <c:v>2.5446941534734258E-2</c:v>
                </c:pt>
                <c:pt idx="180">
                  <c:v>2.5714000226429612E-2</c:v>
                </c:pt>
                <c:pt idx="181">
                  <c:v>2.5981967385625859E-2</c:v>
                </c:pt>
                <c:pt idx="182">
                  <c:v>2.6250832086063575E-2</c:v>
                </c:pt>
                <c:pt idx="183">
                  <c:v>2.6520583368885173E-2</c:v>
                </c:pt>
                <c:pt idx="184">
                  <c:v>2.6791210243563804E-2</c:v>
                </c:pt>
                <c:pt idx="185">
                  <c:v>2.706270168883286E-2</c:v>
                </c:pt>
                <c:pt idx="186">
                  <c:v>2.7335046653615316E-2</c:v>
                </c:pt>
                <c:pt idx="187">
                  <c:v>2.7608234057953707E-2</c:v>
                </c:pt>
                <c:pt idx="188">
                  <c:v>2.7882252793939799E-2</c:v>
                </c:pt>
                <c:pt idx="189">
                  <c:v>2.8157091726644531E-2</c:v>
                </c:pt>
                <c:pt idx="190">
                  <c:v>2.8432739695047823E-2</c:v>
                </c:pt>
                <c:pt idx="191">
                  <c:v>2.8709185512968124E-2</c:v>
                </c:pt>
                <c:pt idx="192">
                  <c:v>2.8986417969991782E-2</c:v>
                </c:pt>
                <c:pt idx="193">
                  <c:v>2.9264425832402255E-2</c:v>
                </c:pt>
                <c:pt idx="194">
                  <c:v>2.9543197844108568E-2</c:v>
                </c:pt>
                <c:pt idx="195">
                  <c:v>2.9822722727573608E-2</c:v>
                </c:pt>
                <c:pt idx="196">
                  <c:v>3.0102989184741566E-2</c:v>
                </c:pt>
                <c:pt idx="197">
                  <c:v>3.0383985897964982E-2</c:v>
                </c:pt>
                <c:pt idx="198">
                  <c:v>3.0665701530930747E-2</c:v>
                </c:pt>
                <c:pt idx="199">
                  <c:v>3.0948124729585538E-2</c:v>
                </c:pt>
                <c:pt idx="200">
                  <c:v>3.1231244123060067E-2</c:v>
                </c:pt>
                <c:pt idx="201">
                  <c:v>3.1515048324592579E-2</c:v>
                </c:pt>
                <c:pt idx="202">
                  <c:v>3.1799525932451056E-2</c:v>
                </c:pt>
                <c:pt idx="203">
                  <c:v>3.2084665530854262E-2</c:v>
                </c:pt>
                <c:pt idx="204">
                  <c:v>3.2370455690891628E-2</c:v>
                </c:pt>
                <c:pt idx="205">
                  <c:v>3.2656884971441619E-2</c:v>
                </c:pt>
                <c:pt idx="206">
                  <c:v>3.2943941920088829E-2</c:v>
                </c:pt>
                <c:pt idx="207">
                  <c:v>3.3231615074039336E-2</c:v>
                </c:pt>
                <c:pt idx="208">
                  <c:v>3.3519892961034664E-2</c:v>
                </c:pt>
                <c:pt idx="209">
                  <c:v>3.3808764100263788E-2</c:v>
                </c:pt>
                <c:pt idx="210">
                  <c:v>3.4098217003273562E-2</c:v>
                </c:pt>
                <c:pt idx="211">
                  <c:v>3.4388240174877183E-2</c:v>
                </c:pt>
                <c:pt idx="212">
                  <c:v>3.467882211406062E-2</c:v>
                </c:pt>
                <c:pt idx="213">
                  <c:v>3.4969951314887074E-2</c:v>
                </c:pt>
                <c:pt idx="214">
                  <c:v>3.5261616267399307E-2</c:v>
                </c:pt>
                <c:pt idx="215">
                  <c:v>3.5553805458519633E-2</c:v>
                </c:pt>
                <c:pt idx="216">
                  <c:v>3.5846507372947756E-2</c:v>
                </c:pt>
                <c:pt idx="217">
                  <c:v>3.6139710494056038E-2</c:v>
                </c:pt>
                <c:pt idx="218">
                  <c:v>3.6433403304782425E-2</c:v>
                </c:pt>
                <c:pt idx="219">
                  <c:v>3.672757428852072E-2</c:v>
                </c:pt>
                <c:pt idx="220">
                  <c:v>3.7022211930008195E-2</c:v>
                </c:pt>
                <c:pt idx="221">
                  <c:v>3.7317304716210573E-2</c:v>
                </c:pt>
                <c:pt idx="222">
                  <c:v>3.761284113720402E-2</c:v>
                </c:pt>
                <c:pt idx="223">
                  <c:v>3.7908809687054346E-2</c:v>
                </c:pt>
                <c:pt idx="224">
                  <c:v>3.820519886469316E-2</c:v>
                </c:pt>
                <c:pt idx="225">
                  <c:v>3.8501997174791081E-2</c:v>
                </c:pt>
                <c:pt idx="226">
                  <c:v>3.8799193128627452E-2</c:v>
                </c:pt>
                <c:pt idx="227">
                  <c:v>3.9096775244957305E-2</c:v>
                </c:pt>
                <c:pt idx="228">
                  <c:v>3.9394732050874515E-2</c:v>
                </c:pt>
                <c:pt idx="229">
                  <c:v>3.9693052082671904E-2</c:v>
                </c:pt>
                <c:pt idx="230">
                  <c:v>3.9991723886697708E-2</c:v>
                </c:pt>
                <c:pt idx="231">
                  <c:v>4.0290736020208412E-2</c:v>
                </c:pt>
                <c:pt idx="232">
                  <c:v>4.0590077052218149E-2</c:v>
                </c:pt>
                <c:pt idx="233">
                  <c:v>4.0889735564344151E-2</c:v>
                </c:pt>
                <c:pt idx="234">
                  <c:v>4.1189700151648495E-2</c:v>
                </c:pt>
                <c:pt idx="235">
                  <c:v>4.1489959423476039E-2</c:v>
                </c:pt>
                <c:pt idx="236">
                  <c:v>4.1790502004288119E-2</c:v>
                </c:pt>
                <c:pt idx="237">
                  <c:v>4.2091316534492648E-2</c:v>
                </c:pt>
                <c:pt idx="238">
                  <c:v>4.2392391671269666E-2</c:v>
                </c:pt>
                <c:pt idx="239">
                  <c:v>4.2693716089392902E-2</c:v>
                </c:pt>
                <c:pt idx="240">
                  <c:v>4.2995278482047081E-2</c:v>
                </c:pt>
                <c:pt idx="241">
                  <c:v>4.329706756164084E-2</c:v>
                </c:pt>
                <c:pt idx="242">
                  <c:v>4.3599072060615154E-2</c:v>
                </c:pt>
                <c:pt idx="243">
                  <c:v>4.390128073224743E-2</c:v>
                </c:pt>
                <c:pt idx="244">
                  <c:v>4.4203682351450904E-2</c:v>
                </c:pt>
                <c:pt idx="245">
                  <c:v>4.4506265715569385E-2</c:v>
                </c:pt>
                <c:pt idx="246">
                  <c:v>4.4809019645167383E-2</c:v>
                </c:pt>
                <c:pt idx="247">
                  <c:v>4.5111932984815473E-2</c:v>
                </c:pt>
                <c:pt idx="248">
                  <c:v>4.5414994603870593E-2</c:v>
                </c:pt>
                <c:pt idx="249">
                  <c:v>4.5718193397251652E-2</c:v>
                </c:pt>
                <c:pt idx="250">
                  <c:v>4.6021518286210081E-2</c:v>
                </c:pt>
                <c:pt idx="251">
                  <c:v>4.6324958219095172E-2</c:v>
                </c:pt>
                <c:pt idx="252">
                  <c:v>4.6628502172114589E-2</c:v>
                </c:pt>
                <c:pt idx="253">
                  <c:v>4.6932139150089328E-2</c:v>
                </c:pt>
                <c:pt idx="254">
                  <c:v>4.7235858187203758E-2</c:v>
                </c:pt>
                <c:pt idx="255">
                  <c:v>4.7539648347749944E-2</c:v>
                </c:pt>
                <c:pt idx="256">
                  <c:v>4.7843498726867106E-2</c:v>
                </c:pt>
                <c:pt idx="257">
                  <c:v>4.8147398451275039E-2</c:v>
                </c:pt>
                <c:pt idx="258">
                  <c:v>4.8451336680002469E-2</c:v>
                </c:pt>
                <c:pt idx="259">
                  <c:v>4.8755302605109532E-2</c:v>
                </c:pt>
                <c:pt idx="260">
                  <c:v>4.905928545240483E-2</c:v>
                </c:pt>
                <c:pt idx="261">
                  <c:v>4.9363274482156633E-2</c:v>
                </c:pt>
                <c:pt idx="262">
                  <c:v>4.9667258989798388E-2</c:v>
                </c:pt>
                <c:pt idx="263">
                  <c:v>4.9971228306628382E-2</c:v>
                </c:pt>
                <c:pt idx="264">
                  <c:v>5.0275171800503504E-2</c:v>
                </c:pt>
                <c:pt idx="265">
                  <c:v>5.0579078876527225E-2</c:v>
                </c:pt>
                <c:pt idx="266">
                  <c:v>5.0882938977731301E-2</c:v>
                </c:pt>
                <c:pt idx="267">
                  <c:v>5.1186741585751691E-2</c:v>
                </c:pt>
                <c:pt idx="268">
                  <c:v>5.1490476221498244E-2</c:v>
                </c:pt>
                <c:pt idx="269">
                  <c:v>5.1794132445818319E-2</c:v>
                </c:pt>
                <c:pt idx="270">
                  <c:v>5.209769986015407E-2</c:v>
                </c:pt>
                <c:pt idx="271">
                  <c:v>5.2401168107193585E-2</c:v>
                </c:pt>
                <c:pt idx="272">
                  <c:v>5.2704526871515667E-2</c:v>
                </c:pt>
                <c:pt idx="273">
                  <c:v>5.3007765880228291E-2</c:v>
                </c:pt>
                <c:pt idx="274">
                  <c:v>5.3310874903600605E-2</c:v>
                </c:pt>
                <c:pt idx="275">
                  <c:v>5.3613843755688534E-2</c:v>
                </c:pt>
                <c:pt idx="276">
                  <c:v>5.3916662294953802E-2</c:v>
                </c:pt>
                <c:pt idx="277">
                  <c:v>5.4219320424876524E-2</c:v>
                </c:pt>
                <c:pt idx="278">
                  <c:v>5.4521808094561086E-2</c:v>
                </c:pt>
                <c:pt idx="279">
                  <c:v>5.4824115299335452E-2</c:v>
                </c:pt>
                <c:pt idx="280">
                  <c:v>5.5126232081343846E-2</c:v>
                </c:pt>
                <c:pt idx="281">
                  <c:v>5.5428148530132559E-2</c:v>
                </c:pt>
                <c:pt idx="282">
                  <c:v>5.5729854783229157E-2</c:v>
                </c:pt>
                <c:pt idx="283">
                  <c:v>5.603134102671474E-2</c:v>
                </c:pt>
                <c:pt idx="284">
                  <c:v>5.6332597495789574E-2</c:v>
                </c:pt>
                <c:pt idx="285">
                  <c:v>5.6633614475331523E-2</c:v>
                </c:pt>
                <c:pt idx="286">
                  <c:v>5.6934382300448005E-2</c:v>
                </c:pt>
                <c:pt idx="287">
                  <c:v>5.7234891357020437E-2</c:v>
                </c:pt>
                <c:pt idx="288">
                  <c:v>5.7535132082242271E-2</c:v>
                </c:pt>
                <c:pt idx="289">
                  <c:v>5.7835094965149582E-2</c:v>
                </c:pt>
                <c:pt idx="290">
                  <c:v>5.8134770547144853E-2</c:v>
                </c:pt>
                <c:pt idx="291">
                  <c:v>5.8434149422513536E-2</c:v>
                </c:pt>
                <c:pt idx="292">
                  <c:v>5.8733222238933541E-2</c:v>
                </c:pt>
                <c:pt idx="293">
                  <c:v>5.9031979697977653E-2</c:v>
                </c:pt>
                <c:pt idx="294">
                  <c:v>5.9330412555608621E-2</c:v>
                </c:pt>
                <c:pt idx="295">
                  <c:v>5.9628511622667191E-2</c:v>
                </c:pt>
                <c:pt idx="296">
                  <c:v>5.9926267765352835E-2</c:v>
                </c:pt>
                <c:pt idx="297">
                  <c:v>6.0223671905697281E-2</c:v>
                </c:pt>
                <c:pt idx="298">
                  <c:v>6.052071502203063E-2</c:v>
                </c:pt>
                <c:pt idx="299">
                  <c:v>6.0817388149440398E-2</c:v>
                </c:pt>
                <c:pt idx="300">
                  <c:v>6.1113682380222994E-2</c:v>
                </c:pt>
                <c:pt idx="301">
                  <c:v>6.1409588864328034E-2</c:v>
                </c:pt>
                <c:pt idx="302">
                  <c:v>6.1705098809795141E-2</c:v>
                </c:pt>
                <c:pt idx="303">
                  <c:v>6.2000203483183532E-2</c:v>
                </c:pt>
                <c:pt idx="304">
                  <c:v>6.2294894209993998E-2</c:v>
                </c:pt>
                <c:pt idx="305">
                  <c:v>6.2589162375083635E-2</c:v>
                </c:pt>
                <c:pt idx="306">
                  <c:v>6.2882999423073002E-2</c:v>
                </c:pt>
                <c:pt idx="307">
                  <c:v>6.3176396858745987E-2</c:v>
                </c:pt>
                <c:pt idx="308">
                  <c:v>6.3469346247441938E-2</c:v>
                </c:pt>
                <c:pt idx="309">
                  <c:v>6.3761839215440708E-2</c:v>
                </c:pt>
                <c:pt idx="310">
                  <c:v>6.405386745033971E-2</c:v>
                </c:pt>
                <c:pt idx="311">
                  <c:v>6.434542270142396E-2</c:v>
                </c:pt>
                <c:pt idx="312">
                  <c:v>6.4636496780028266E-2</c:v>
                </c:pt>
                <c:pt idx="313">
                  <c:v>6.4927081559891991E-2</c:v>
                </c:pt>
                <c:pt idx="314">
                  <c:v>6.5217168977506332E-2</c:v>
                </c:pt>
                <c:pt idx="315">
                  <c:v>6.5506751032454014E-2</c:v>
                </c:pt>
                <c:pt idx="316">
                  <c:v>6.5795819787741461E-2</c:v>
                </c:pt>
                <c:pt idx="317">
                  <c:v>6.6084367370123326E-2</c:v>
                </c:pt>
                <c:pt idx="318">
                  <c:v>6.6372385970419626E-2</c:v>
                </c:pt>
                <c:pt idx="319">
                  <c:v>6.665986784382516E-2</c:v>
                </c:pt>
                <c:pt idx="320">
                  <c:v>6.694680531021148E-2</c:v>
                </c:pt>
                <c:pt idx="321">
                  <c:v>6.7233190754421218E-2</c:v>
                </c:pt>
                <c:pt idx="322">
                  <c:v>6.7519016626554906E-2</c:v>
                </c:pt>
                <c:pt idx="323">
                  <c:v>6.7804275442250234E-2</c:v>
                </c:pt>
                <c:pt idx="324">
                  <c:v>6.8088959782953679E-2</c:v>
                </c:pt>
                <c:pt idx="325">
                  <c:v>6.8373062296184645E-2</c:v>
                </c:pt>
                <c:pt idx="326">
                  <c:v>6.8656575695792102E-2</c:v>
                </c:pt>
                <c:pt idx="327">
                  <c:v>6.8939492762203458E-2</c:v>
                </c:pt>
                <c:pt idx="328">
                  <c:v>6.9221806342666226E-2</c:v>
                </c:pt>
                <c:pt idx="329">
                  <c:v>6.9503509351481751E-2</c:v>
                </c:pt>
                <c:pt idx="330">
                  <c:v>6.9784594770231828E-2</c:v>
                </c:pt>
                <c:pt idx="331">
                  <c:v>7.0065055647997504E-2</c:v>
                </c:pt>
                <c:pt idx="332">
                  <c:v>7.0344885101570429E-2</c:v>
                </c:pt>
                <c:pt idx="333">
                  <c:v>7.0624076315656814E-2</c:v>
                </c:pt>
                <c:pt idx="334">
                  <c:v>7.0902622543073807E-2</c:v>
                </c:pt>
                <c:pt idx="335">
                  <c:v>7.118051710493839E-2</c:v>
                </c:pt>
                <c:pt idx="336">
                  <c:v>7.1457753390848894E-2</c:v>
                </c:pt>
                <c:pt idx="337">
                  <c:v>7.1734324859058979E-2</c:v>
                </c:pt>
                <c:pt idx="338">
                  <c:v>7.2010225036644185E-2</c:v>
                </c:pt>
                <c:pt idx="339">
                  <c:v>7.2285447519661233E-2</c:v>
                </c:pt>
                <c:pt idx="340">
                  <c:v>7.2559985973299629E-2</c:v>
                </c:pt>
                <c:pt idx="341">
                  <c:v>7.2833834132026209E-2</c:v>
                </c:pt>
                <c:pt idx="342">
                  <c:v>7.3106985799721982E-2</c:v>
                </c:pt>
                <c:pt idx="343">
                  <c:v>7.3379434849812075E-2</c:v>
                </c:pt>
                <c:pt idx="344">
                  <c:v>7.3651175225387833E-2</c:v>
                </c:pt>
                <c:pt idx="345">
                  <c:v>7.3922200939322058E-2</c:v>
                </c:pt>
                <c:pt idx="346">
                  <c:v>7.4192506074376718E-2</c:v>
                </c:pt>
                <c:pt idx="347">
                  <c:v>7.4462084783303586E-2</c:v>
                </c:pt>
                <c:pt idx="348">
                  <c:v>7.4730931288937388E-2</c:v>
                </c:pt>
                <c:pt idx="349">
                  <c:v>7.499903988428204E-2</c:v>
                </c:pt>
                <c:pt idx="350">
                  <c:v>7.5266404932589515E-2</c:v>
                </c:pt>
                <c:pt idx="351">
                  <c:v>7.5533020867431633E-2</c:v>
                </c:pt>
                <c:pt idx="352">
                  <c:v>7.5798882192764649E-2</c:v>
                </c:pt>
                <c:pt idx="353">
                  <c:v>7.6063983482986958E-2</c:v>
                </c:pt>
                <c:pt idx="354">
                  <c:v>7.6328319382989354E-2</c:v>
                </c:pt>
                <c:pt idx="355">
                  <c:v>7.6591884608198685E-2</c:v>
                </c:pt>
                <c:pt idx="356">
                  <c:v>7.6854673944614205E-2</c:v>
                </c:pt>
                <c:pt idx="357">
                  <c:v>7.711668224883704E-2</c:v>
                </c:pt>
                <c:pt idx="358">
                  <c:v>7.7377904448092671E-2</c:v>
                </c:pt>
                <c:pt idx="359">
                  <c:v>7.7638335540246656E-2</c:v>
                </c:pt>
                <c:pt idx="360">
                  <c:v>7.7897970593813273E-2</c:v>
                </c:pt>
                <c:pt idx="361">
                  <c:v>7.8156804747957526E-2</c:v>
                </c:pt>
                <c:pt idx="362">
                  <c:v>7.8414833212490043E-2</c:v>
                </c:pt>
                <c:pt idx="363">
                  <c:v>7.8672051267855647E-2</c:v>
                </c:pt>
                <c:pt idx="364">
                  <c:v>7.8928454265114759E-2</c:v>
                </c:pt>
                <c:pt idx="365">
                  <c:v>7.9184037625918413E-2</c:v>
                </c:pt>
                <c:pt idx="366">
                  <c:v>7.9438796842476428E-2</c:v>
                </c:pt>
                <c:pt idx="367">
                  <c:v>7.9692727477518974E-2</c:v>
                </c:pt>
                <c:pt idx="368">
                  <c:v>7.9945825164251777E-2</c:v>
                </c:pt>
                <c:pt idx="369">
                  <c:v>8.0198085606304481E-2</c:v>
                </c:pt>
                <c:pt idx="370">
                  <c:v>8.0449504577672776E-2</c:v>
                </c:pt>
                <c:pt idx="371">
                  <c:v>8.0700077922653768E-2</c:v>
                </c:pt>
                <c:pt idx="372">
                  <c:v>8.0949801555775316E-2</c:v>
                </c:pt>
                <c:pt idx="373">
                  <c:v>8.1198671461718691E-2</c:v>
                </c:pt>
                <c:pt idx="374">
                  <c:v>8.144668369523507E-2</c:v>
                </c:pt>
                <c:pt idx="375">
                  <c:v>8.1693834381055583E-2</c:v>
                </c:pt>
                <c:pt idx="376">
                  <c:v>8.194011971379539E-2</c:v>
                </c:pt>
                <c:pt idx="377">
                  <c:v>8.2185535957851288E-2</c:v>
                </c:pt>
                <c:pt idx="378">
                  <c:v>8.2430079447293414E-2</c:v>
                </c:pt>
                <c:pt idx="379">
                  <c:v>8.2673746585750538E-2</c:v>
                </c:pt>
                <c:pt idx="380">
                  <c:v>8.2916533846289692E-2</c:v>
                </c:pt>
                <c:pt idx="381">
                  <c:v>8.3158437771289492E-2</c:v>
                </c:pt>
                <c:pt idx="382">
                  <c:v>8.3399454972307607E-2</c:v>
                </c:pt>
                <c:pt idx="383">
                  <c:v>8.3639582129942255E-2</c:v>
                </c:pt>
                <c:pt idx="384">
                  <c:v>8.3878815993688086E-2</c:v>
                </c:pt>
                <c:pt idx="385">
                  <c:v>8.4117153381785909E-2</c:v>
                </c:pt>
                <c:pt idx="386">
                  <c:v>8.4354591181066821E-2</c:v>
                </c:pt>
                <c:pt idx="387">
                  <c:v>8.4591126346790779E-2</c:v>
                </c:pt>
                <c:pt idx="388">
                  <c:v>8.4826755902479165E-2</c:v>
                </c:pt>
                <c:pt idx="389">
                  <c:v>8.5061476939742101E-2</c:v>
                </c:pt>
                <c:pt idx="390">
                  <c:v>8.5295286618099958E-2</c:v>
                </c:pt>
                <c:pt idx="391">
                  <c:v>8.5528182164799599E-2</c:v>
                </c:pt>
                <c:pt idx="392">
                  <c:v>8.5760160874624763E-2</c:v>
                </c:pt>
                <c:pt idx="393">
                  <c:v>8.5991220109701699E-2</c:v>
                </c:pt>
                <c:pt idx="394">
                  <c:v>8.6221357299298793E-2</c:v>
                </c:pt>
                <c:pt idx="395">
                  <c:v>8.6450569939621386E-2</c:v>
                </c:pt>
                <c:pt idx="396">
                  <c:v>8.6678855593601056E-2</c:v>
                </c:pt>
                <c:pt idx="397">
                  <c:v>8.6906211890680013E-2</c:v>
                </c:pt>
                <c:pt idx="398">
                  <c:v>8.7132636526590007E-2</c:v>
                </c:pt>
                <c:pt idx="399">
                  <c:v>8.7358127263126653E-2</c:v>
                </c:pt>
                <c:pt idx="400">
                  <c:v>8.7582681927918182E-2</c:v>
                </c:pt>
                <c:pt idx="401">
                  <c:v>8.7806298414189757E-2</c:v>
                </c:pt>
                <c:pt idx="402">
                  <c:v>8.8028974680522593E-2</c:v>
                </c:pt>
                <c:pt idx="403">
                  <c:v>8.825070875060835E-2</c:v>
                </c:pt>
                <c:pt idx="404">
                  <c:v>8.8471498712998697E-2</c:v>
                </c:pt>
                <c:pt idx="405">
                  <c:v>8.8691342720850136E-2</c:v>
                </c:pt>
                <c:pt idx="406">
                  <c:v>8.8910238991664337E-2</c:v>
                </c:pt>
                <c:pt idx="407">
                  <c:v>8.9128185807023655E-2</c:v>
                </c:pt>
                <c:pt idx="408">
                  <c:v>8.9345181512322208E-2</c:v>
                </c:pt>
                <c:pt idx="409">
                  <c:v>8.9561224516492371E-2</c:v>
                </c:pt>
                <c:pt idx="410">
                  <c:v>8.9776313291727097E-2</c:v>
                </c:pt>
                <c:pt idx="411">
                  <c:v>8.9990446373197544E-2</c:v>
                </c:pt>
                <c:pt idx="412">
                  <c:v>9.0203622358766625E-2</c:v>
                </c:pt>
                <c:pt idx="413">
                  <c:v>9.0415839908698156E-2</c:v>
                </c:pt>
                <c:pt idx="414">
                  <c:v>9.0627097745362026E-2</c:v>
                </c:pt>
                <c:pt idx="415">
                  <c:v>9.0837394652934986E-2</c:v>
                </c:pt>
                <c:pt idx="416">
                  <c:v>9.1046729477097577E-2</c:v>
                </c:pt>
                <c:pt idx="417">
                  <c:v>9.1255101124726901E-2</c:v>
                </c:pt>
                <c:pt idx="418">
                  <c:v>9.1462508563585593E-2</c:v>
                </c:pt>
                <c:pt idx="419">
                  <c:v>9.1668950822006795E-2</c:v>
                </c:pt>
                <c:pt idx="420">
                  <c:v>9.1874426988575397E-2</c:v>
                </c:pt>
                <c:pt idx="421">
                  <c:v>9.2078936211805434E-2</c:v>
                </c:pt>
                <c:pt idx="422">
                  <c:v>9.228247769981375E-2</c:v>
                </c:pt>
                <c:pt idx="423">
                  <c:v>9.2485050719990289E-2</c:v>
                </c:pt>
                <c:pt idx="424">
                  <c:v>9.2686654598664459E-2</c:v>
                </c:pt>
                <c:pt idx="425">
                  <c:v>9.2887288720768207E-2</c:v>
                </c:pt>
                <c:pt idx="426">
                  <c:v>9.3086952529495573E-2</c:v>
                </c:pt>
                <c:pt idx="427">
                  <c:v>9.328564552595886E-2</c:v>
                </c:pt>
                <c:pt idx="428">
                  <c:v>9.3483367268841489E-2</c:v>
                </c:pt>
                <c:pt idx="429">
                  <c:v>9.3680117374047606E-2</c:v>
                </c:pt>
                <c:pt idx="430">
                  <c:v>9.3875895514348356E-2</c:v>
                </c:pt>
                <c:pt idx="431">
                  <c:v>9.4070701419025265E-2</c:v>
                </c:pt>
                <c:pt idx="432">
                  <c:v>9.4264534873510289E-2</c:v>
                </c:pt>
                <c:pt idx="433">
                  <c:v>9.4457395719023049E-2</c:v>
                </c:pt>
                <c:pt idx="434">
                  <c:v>9.4649283852204891E-2</c:v>
                </c:pt>
                <c:pt idx="435">
                  <c:v>9.4840199224750371E-2</c:v>
                </c:pt>
                <c:pt idx="436">
                  <c:v>9.503014184303557E-2</c:v>
                </c:pt>
                <c:pt idx="437">
                  <c:v>9.5219111767743864E-2</c:v>
                </c:pt>
                <c:pt idx="438">
                  <c:v>9.5407109113488889E-2</c:v>
                </c:pt>
                <c:pt idx="439">
                  <c:v>9.5594134048434948E-2</c:v>
                </c:pt>
                <c:pt idx="440">
                  <c:v>9.5780186793914771E-2</c:v>
                </c:pt>
                <c:pt idx="441">
                  <c:v>9.5965267624044726E-2</c:v>
                </c:pt>
                <c:pt idx="442">
                  <c:v>9.6149376865337713E-2</c:v>
                </c:pt>
                <c:pt idx="443">
                  <c:v>9.6332514896313448E-2</c:v>
                </c:pt>
                <c:pt idx="444">
                  <c:v>9.6514682147106678E-2</c:v>
                </c:pt>
                <c:pt idx="445">
                  <c:v>9.6695879099072859E-2</c:v>
                </c:pt>
                <c:pt idx="446">
                  <c:v>9.6876106284391847E-2</c:v>
                </c:pt>
                <c:pt idx="447">
                  <c:v>9.7055364285669299E-2</c:v>
                </c:pt>
                <c:pt idx="448">
                  <c:v>9.7233653735535996E-2</c:v>
                </c:pt>
                <c:pt idx="449">
                  <c:v>9.7410975316245291E-2</c:v>
                </c:pt>
                <c:pt idx="450">
                  <c:v>9.7587329759268399E-2</c:v>
                </c:pt>
                <c:pt idx="451">
                  <c:v>9.7762717844887825E-2</c:v>
                </c:pt>
                <c:pt idx="452">
                  <c:v>9.7937140401789066E-2</c:v>
                </c:pt>
                <c:pt idx="453">
                  <c:v>9.8110598306650462E-2</c:v>
                </c:pt>
                <c:pt idx="454">
                  <c:v>9.8283092483731307E-2</c:v>
                </c:pt>
                <c:pt idx="455">
                  <c:v>9.8454623904458166E-2</c:v>
                </c:pt>
                <c:pt idx="456">
                  <c:v>9.862519358701001E-2</c:v>
                </c:pt>
                <c:pt idx="457">
                  <c:v>9.8794802595901302E-2</c:v>
                </c:pt>
                <c:pt idx="458">
                  <c:v>9.8963452041563926E-2</c:v>
                </c:pt>
                <c:pt idx="459">
                  <c:v>9.9131143079927625E-2</c:v>
                </c:pt>
                <c:pt idx="460">
                  <c:v>9.9297876911998956E-2</c:v>
                </c:pt>
                <c:pt idx="461">
                  <c:v>9.9463654783439145E-2</c:v>
                </c:pt>
                <c:pt idx="462">
                  <c:v>9.9628477984140582E-2</c:v>
                </c:pt>
                <c:pt idx="463">
                  <c:v>9.9792347847802026E-2</c:v>
                </c:pt>
                <c:pt idx="464">
                  <c:v>9.9955265751502917E-2</c:v>
                </c:pt>
                <c:pt idx="465">
                  <c:v>0.10011723311527641</c:v>
                </c:pt>
                <c:pt idx="466">
                  <c:v>0.10027825140168153</c:v>
                </c:pt>
                <c:pt idx="467">
                  <c:v>0.10043832211537432</c:v>
                </c:pt>
                <c:pt idx="468">
                  <c:v>0.10059744680267801</c:v>
                </c:pt>
                <c:pt idx="469">
                  <c:v>0.10075562705115254</c:v>
                </c:pt>
                <c:pt idx="470">
                  <c:v>0.10091286448916309</c:v>
                </c:pt>
                <c:pt idx="471">
                  <c:v>0.10106916078544807</c:v>
                </c:pt>
                <c:pt idx="472">
                  <c:v>0.1012245176486862</c:v>
                </c:pt>
                <c:pt idx="473">
                  <c:v>0.10137893682706327</c:v>
                </c:pt>
                <c:pt idx="474">
                  <c:v>0.10153242010783806</c:v>
                </c:pt>
                <c:pt idx="475">
                  <c:v>0.10168496931690796</c:v>
                </c:pt>
                <c:pt idx="476">
                  <c:v>0.101836586318374</c:v>
                </c:pt>
                <c:pt idx="477">
                  <c:v>0.10198727301410554</c:v>
                </c:pt>
                <c:pt idx="478">
                  <c:v>0.10213703134330464</c:v>
                </c:pt>
                <c:pt idx="479">
                  <c:v>0.10228586328207009</c:v>
                </c:pt>
                <c:pt idx="480">
                  <c:v>0.10243377084296124</c:v>
                </c:pt>
                <c:pt idx="481">
                  <c:v>0.10258075607456155</c:v>
                </c:pt>
                <c:pt idx="482">
                  <c:v>0.10272682106104222</c:v>
                </c:pt>
                <c:pt idx="483">
                  <c:v>0.10287196792172552</c:v>
                </c:pt>
                <c:pt idx="484">
                  <c:v>0.10301619881064819</c:v>
                </c:pt>
                <c:pt idx="485">
                  <c:v>0.10315951591612484</c:v>
                </c:pt>
                <c:pt idx="486">
                  <c:v>0.10330192146031145</c:v>
                </c:pt>
                <c:pt idx="487">
                  <c:v>0.103443417698769</c:v>
                </c:pt>
                <c:pt idx="488">
                  <c:v>0.10358400692002724</c:v>
                </c:pt>
                <c:pt idx="489">
                  <c:v>0.10372369144514867</c:v>
                </c:pt>
                <c:pt idx="490">
                  <c:v>0.1038624736272929</c:v>
                </c:pt>
                <c:pt idx="491">
                  <c:v>0.10400035585128113</c:v>
                </c:pt>
                <c:pt idx="492">
                  <c:v>0.10413734053316129</c:v>
                </c:pt>
                <c:pt idx="493">
                  <c:v>0.10427343011977327</c:v>
                </c:pt>
                <c:pt idx="494">
                  <c:v>0.10440862708831494</c:v>
                </c:pt>
                <c:pt idx="495">
                  <c:v>0.10454293394590841</c:v>
                </c:pt>
                <c:pt idx="496">
                  <c:v>0.104676353229167</c:v>
                </c:pt>
                <c:pt idx="497">
                  <c:v>0.10480888750376285</c:v>
                </c:pt>
                <c:pt idx="498">
                  <c:v>0.10494053936399503</c:v>
                </c:pt>
                <c:pt idx="499">
                  <c:v>0.10507131143235847</c:v>
                </c:pt>
                <c:pt idx="500">
                  <c:v>0.10520120635911365</c:v>
                </c:pt>
                <c:pt idx="501">
                  <c:v>0.10533022682185694</c:v>
                </c:pt>
                <c:pt idx="502">
                  <c:v>0.10545837552509195</c:v>
                </c:pt>
                <c:pt idx="503">
                  <c:v>0.10558565519980162</c:v>
                </c:pt>
                <c:pt idx="504">
                  <c:v>0.10571206860302124</c:v>
                </c:pt>
                <c:pt idx="505">
                  <c:v>0.10583761851741257</c:v>
                </c:pt>
                <c:pt idx="506">
                  <c:v>0.10596230775083876</c:v>
                </c:pt>
                <c:pt idx="507">
                  <c:v>0.10608613913594048</c:v>
                </c:pt>
                <c:pt idx="508">
                  <c:v>0.10620911552971303</c:v>
                </c:pt>
                <c:pt idx="509">
                  <c:v>0.10633123981308468</c:v>
                </c:pt>
                <c:pt idx="510">
                  <c:v>0.10645251489049601</c:v>
                </c:pt>
                <c:pt idx="511">
                  <c:v>0.10657294368948071</c:v>
                </c:pt>
                <c:pt idx="512">
                  <c:v>0.10669252916024734</c:v>
                </c:pt>
                <c:pt idx="513">
                  <c:v>0.10681127427526262</c:v>
                </c:pt>
                <c:pt idx="514">
                  <c:v>0.10692918202883589</c:v>
                </c:pt>
                <c:pt idx="515">
                  <c:v>0.10704625543670496</c:v>
                </c:pt>
                <c:pt idx="516">
                  <c:v>0.10716249753562346</c:v>
                </c:pt>
                <c:pt idx="517">
                  <c:v>0.10727791138294945</c:v>
                </c:pt>
                <c:pt idx="518">
                  <c:v>0.1073925000562357</c:v>
                </c:pt>
                <c:pt idx="519">
                  <c:v>0.10750626665282126</c:v>
                </c:pt>
                <c:pt idx="520">
                  <c:v>0.10761921428942475</c:v>
                </c:pt>
                <c:pt idx="521">
                  <c:v>0.10773134610173921</c:v>
                </c:pt>
                <c:pt idx="522">
                  <c:v>0.10784266524402843</c:v>
                </c:pt>
                <c:pt idx="523">
                  <c:v>0.10795317488872502</c:v>
                </c:pt>
                <c:pt idx="524">
                  <c:v>0.10806287822603027</c:v>
                </c:pt>
                <c:pt idx="525">
                  <c:v>0.10817177846351542</c:v>
                </c:pt>
                <c:pt idx="526">
                  <c:v>0.108279878825725</c:v>
                </c:pt>
                <c:pt idx="527">
                  <c:v>0.10838718255378176</c:v>
                </c:pt>
                <c:pt idx="528">
                  <c:v>0.10849369290499337</c:v>
                </c:pt>
                <c:pt idx="529">
                  <c:v>0.10859941315246123</c:v>
                </c:pt>
                <c:pt idx="530">
                  <c:v>0.10870434658469072</c:v>
                </c:pt>
                <c:pt idx="531">
                  <c:v>0.10880849650520377</c:v>
                </c:pt>
                <c:pt idx="532">
                  <c:v>0.10891186623215304</c:v>
                </c:pt>
                <c:pt idx="533">
                  <c:v>0.10901445909793828</c:v>
                </c:pt>
                <c:pt idx="534">
                  <c:v>0.10911627844882449</c:v>
                </c:pt>
                <c:pt idx="535">
                  <c:v>0.10921732764456225</c:v>
                </c:pt>
                <c:pt idx="536">
                  <c:v>0.10931761005801</c:v>
                </c:pt>
                <c:pt idx="537">
                  <c:v>0.10941712907475831</c:v>
                </c:pt>
                <c:pt idx="538">
                  <c:v>0.10951588809275647</c:v>
                </c:pt>
                <c:pt idx="539">
                  <c:v>0.10961389052194102</c:v>
                </c:pt>
                <c:pt idx="540">
                  <c:v>0.10971113978386632</c:v>
                </c:pt>
                <c:pt idx="541">
                  <c:v>0.10980763931133762</c:v>
                </c:pt>
                <c:pt idx="542">
                  <c:v>0.109903392548046</c:v>
                </c:pt>
                <c:pt idx="543">
                  <c:v>0.10999840294820569</c:v>
                </c:pt>
                <c:pt idx="544">
                  <c:v>0.11009267397619354</c:v>
                </c:pt>
                <c:pt idx="545">
                  <c:v>0.11018620910619088</c:v>
                </c:pt>
                <c:pt idx="546">
                  <c:v>0.11027901182182745</c:v>
                </c:pt>
                <c:pt idx="547">
                  <c:v>0.11037108561582785</c:v>
                </c:pt>
                <c:pt idx="548">
                  <c:v>0.11046243398966017</c:v>
                </c:pt>
                <c:pt idx="549">
                  <c:v>0.110553060453187</c:v>
                </c:pt>
                <c:pt idx="550">
                  <c:v>0.11064296852431886</c:v>
                </c:pt>
                <c:pt idx="551">
                  <c:v>0.11073216172866993</c:v>
                </c:pt>
                <c:pt idx="552">
                  <c:v>0.1108206435992162</c:v>
                </c:pt>
                <c:pt idx="553">
                  <c:v>0.11090841767595609</c:v>
                </c:pt>
                <c:pt idx="554">
                  <c:v>0.11099548750557348</c:v>
                </c:pt>
                <c:pt idx="555">
                  <c:v>0.11108185664110312</c:v>
                </c:pt>
                <c:pt idx="556">
                  <c:v>0.11116752864159872</c:v>
                </c:pt>
                <c:pt idx="557">
                  <c:v>0.11125250707180319</c:v>
                </c:pt>
                <c:pt idx="558">
                  <c:v>0.11133679550182178</c:v>
                </c:pt>
                <c:pt idx="559">
                  <c:v>0.11142039750679744</c:v>
                </c:pt>
                <c:pt idx="560">
                  <c:v>0.11150331666658886</c:v>
                </c:pt>
                <c:pt idx="561">
                  <c:v>0.11158555656545094</c:v>
                </c:pt>
                <c:pt idx="562">
                  <c:v>0.11166712079171803</c:v>
                </c:pt>
                <c:pt idx="563">
                  <c:v>0.11174801293748954</c:v>
                </c:pt>
                <c:pt idx="564">
                  <c:v>0.1118282365983182</c:v>
                </c:pt>
                <c:pt idx="565">
                  <c:v>0.11190779537290102</c:v>
                </c:pt>
                <c:pt idx="566">
                  <c:v>0.1119866928627727</c:v>
                </c:pt>
                <c:pt idx="567">
                  <c:v>0.11206493267200184</c:v>
                </c:pt>
                <c:pt idx="568">
                  <c:v>0.1121425184068896</c:v>
                </c:pt>
                <c:pt idx="569">
                  <c:v>0.11221945367567121</c:v>
                </c:pt>
                <c:pt idx="570">
                  <c:v>0.11229574208821994</c:v>
                </c:pt>
                <c:pt idx="571">
                  <c:v>0.11237138725575392</c:v>
                </c:pt>
                <c:pt idx="572">
                  <c:v>0.11244639279054551</c:v>
                </c:pt>
                <c:pt idx="573">
                  <c:v>0.11252076230563335</c:v>
                </c:pt>
                <c:pt idx="574">
                  <c:v>0.11259449941453725</c:v>
                </c:pt>
                <c:pt idx="575">
                  <c:v>0.1126676077309756</c:v>
                </c:pt>
                <c:pt idx="576">
                  <c:v>0.11274009086858561</c:v>
                </c:pt>
                <c:pt idx="577">
                  <c:v>0.11281195244064622</c:v>
                </c:pt>
                <c:pt idx="578">
                  <c:v>0.11288319605980374</c:v>
                </c:pt>
                <c:pt idx="579">
                  <c:v>0.11295382533780021</c:v>
                </c:pt>
                <c:pt idx="580">
                  <c:v>0.11302384388520452</c:v>
                </c:pt>
                <c:pt idx="581">
                  <c:v>0.11309325531114629</c:v>
                </c:pt>
                <c:pt idx="582">
                  <c:v>0.11316206322305238</c:v>
                </c:pt>
                <c:pt idx="583">
                  <c:v>0.11323027122638626</c:v>
                </c:pt>
                <c:pt idx="584">
                  <c:v>0.11329788292439018</c:v>
                </c:pt>
                <c:pt idx="585">
                  <c:v>0.11336490191782989</c:v>
                </c:pt>
                <c:pt idx="586">
                  <c:v>0.11343133180474237</c:v>
                </c:pt>
                <c:pt idx="587">
                  <c:v>0.11349717618018607</c:v>
                </c:pt>
                <c:pt idx="588">
                  <c:v>0.11356243863599423</c:v>
                </c:pt>
                <c:pt idx="589">
                  <c:v>0.11362712276053059</c:v>
                </c:pt>
                <c:pt idx="590">
                  <c:v>0.11369123213844824</c:v>
                </c:pt>
                <c:pt idx="591">
                  <c:v>0.11375477035045088</c:v>
                </c:pt>
                <c:pt idx="592">
                  <c:v>0.1138177409730572</c:v>
                </c:pt>
                <c:pt idx="593">
                  <c:v>0.11388014757836777</c:v>
                </c:pt>
                <c:pt idx="594">
                  <c:v>0.1139419937338348</c:v>
                </c:pt>
                <c:pt idx="595">
                  <c:v>0.11400328300203473</c:v>
                </c:pt>
                <c:pt idx="596">
                  <c:v>0.11406401894044341</c:v>
                </c:pt>
                <c:pt idx="597">
                  <c:v>0.11412420510121425</c:v>
                </c:pt>
                <c:pt idx="598">
                  <c:v>0.11418384503095906</c:v>
                </c:pt>
                <c:pt idx="599">
                  <c:v>0.11424294227053157</c:v>
                </c:pt>
                <c:pt idx="600">
                  <c:v>0.11430150035481379</c:v>
                </c:pt>
                <c:pt idx="601">
                  <c:v>0.11435952281250519</c:v>
                </c:pt>
                <c:pt idx="602">
                  <c:v>0.11441701316591457</c:v>
                </c:pt>
                <c:pt idx="603">
                  <c:v>0.11447397493075456</c:v>
                </c:pt>
                <c:pt idx="604">
                  <c:v>0.11453041161593915</c:v>
                </c:pt>
                <c:pt idx="605">
                  <c:v>0.11458632672338367</c:v>
                </c:pt>
                <c:pt idx="606">
                  <c:v>0.11464172374780783</c:v>
                </c:pt>
                <c:pt idx="607">
                  <c:v>0.11469660617654109</c:v>
                </c:pt>
                <c:pt idx="608">
                  <c:v>0.11475097748933116</c:v>
                </c:pt>
                <c:pt idx="609">
                  <c:v>0.11480484115815497</c:v>
                </c:pt>
                <c:pt idx="610">
                  <c:v>0.11485820064703248</c:v>
                </c:pt>
                <c:pt idx="611">
                  <c:v>0.11491105941184312</c:v>
                </c:pt>
                <c:pt idx="612">
                  <c:v>0.11496342090014507</c:v>
                </c:pt>
                <c:pt idx="613">
                  <c:v>0.11501528855099705</c:v>
                </c:pt>
                <c:pt idx="614">
                  <c:v>0.11506666579478299</c:v>
                </c:pt>
                <c:pt idx="615">
                  <c:v>0.11511755605303926</c:v>
                </c:pt>
                <c:pt idx="616">
                  <c:v>0.11516796273828465</c:v>
                </c:pt>
                <c:pt idx="617">
                  <c:v>0.11521788925385298</c:v>
                </c:pt>
                <c:pt idx="618">
                  <c:v>0.11526733899372839</c:v>
                </c:pt>
                <c:pt idx="619">
                  <c:v>0.11531631534238329</c:v>
                </c:pt>
                <c:pt idx="620">
                  <c:v>0.11536482167461898</c:v>
                </c:pt>
                <c:pt idx="621">
                  <c:v>0.11541286135540881</c:v>
                </c:pt>
                <c:pt idx="622">
                  <c:v>0.11546043773974407</c:v>
                </c:pt>
                <c:pt idx="623">
                  <c:v>0.11550755417248251</c:v>
                </c:pt>
                <c:pt idx="624">
                  <c:v>0.11555421398819932</c:v>
                </c:pt>
                <c:pt idx="625">
                  <c:v>0.11560042051104089</c:v>
                </c:pt>
                <c:pt idx="626">
                  <c:v>0.11564617705458105</c:v>
                </c:pt>
                <c:pt idx="627">
                  <c:v>0.11569148692167992</c:v>
                </c:pt>
                <c:pt idx="628">
                  <c:v>0.11573635340434532</c:v>
                </c:pt>
                <c:pt idx="629">
                  <c:v>0.11578077978359673</c:v>
                </c:pt>
                <c:pt idx="630">
                  <c:v>0.11582476932933179</c:v>
                </c:pt>
                <c:pt idx="631">
                  <c:v>0.1158683253001954</c:v>
                </c:pt>
                <c:pt idx="632">
                  <c:v>0.11591145094345122</c:v>
                </c:pt>
                <c:pt idx="633">
                  <c:v>0.11595414949485576</c:v>
                </c:pt>
                <c:pt idx="634">
                  <c:v>0.11599642417853498</c:v>
                </c:pt>
                <c:pt idx="635">
                  <c:v>0.11603827820686334</c:v>
                </c:pt>
                <c:pt idx="636">
                  <c:v>0.11607971478034528</c:v>
                </c:pt>
                <c:pt idx="637">
                  <c:v>0.11612073708749923</c:v>
                </c:pt>
                <c:pt idx="638">
                  <c:v>0.11616134830474412</c:v>
                </c:pt>
                <c:pt idx="639">
                  <c:v>0.11620155159628812</c:v>
                </c:pt>
                <c:pt idx="640">
                  <c:v>0.11624135011401997</c:v>
                </c:pt>
                <c:pt idx="641">
                  <c:v>0.11628074699740272</c:v>
                </c:pt>
                <c:pt idx="642">
                  <c:v>0.11631974537336975</c:v>
                </c:pt>
                <c:pt idx="643">
                  <c:v>0.11635834835622325</c:v>
                </c:pt>
                <c:pt idx="644">
                  <c:v>0.11639655904753504</c:v>
                </c:pt>
                <c:pt idx="645">
                  <c:v>0.11643438053604976</c:v>
                </c:pt>
                <c:pt idx="646">
                  <c:v>0.11647181589759036</c:v>
                </c:pt>
                <c:pt idx="647">
                  <c:v>0.11650886819496591</c:v>
                </c:pt>
                <c:pt idx="648">
                  <c:v>0.11654554047788175</c:v>
                </c:pt>
                <c:pt idx="649">
                  <c:v>0.11658183578285197</c:v>
                </c:pt>
                <c:pt idx="650">
                  <c:v>0.11661775713311397</c:v>
                </c:pt>
                <c:pt idx="651">
                  <c:v>0.11665330753854557</c:v>
                </c:pt>
                <c:pt idx="652">
                  <c:v>0.11668848999558409</c:v>
                </c:pt>
                <c:pt idx="653">
                  <c:v>0.11672330748714788</c:v>
                </c:pt>
                <c:pt idx="654">
                  <c:v>0.11675776298255987</c:v>
                </c:pt>
                <c:pt idx="655">
                  <c:v>0.11679185943747351</c:v>
                </c:pt>
                <c:pt idx="656">
                  <c:v>0.11682559979380071</c:v>
                </c:pt>
                <c:pt idx="657">
                  <c:v>0.11685898697964206</c:v>
                </c:pt>
                <c:pt idx="658">
                  <c:v>0.11689202390921918</c:v>
                </c:pt>
                <c:pt idx="659">
                  <c:v>0.11692471348280915</c:v>
                </c:pt>
                <c:pt idx="660">
                  <c:v>0.11695705858668118</c:v>
                </c:pt>
                <c:pt idx="661">
                  <c:v>0.11698906209303517</c:v>
                </c:pt>
                <c:pt idx="662">
                  <c:v>0.11702072685994259</c:v>
                </c:pt>
                <c:pt idx="663">
                  <c:v>0.11705205573128925</c:v>
                </c:pt>
                <c:pt idx="664">
                  <c:v>0.11708305153672022</c:v>
                </c:pt>
                <c:pt idx="665">
                  <c:v>0.1171137170915867</c:v>
                </c:pt>
                <c:pt idx="666">
                  <c:v>0.11714405519689504</c:v>
                </c:pt>
                <c:pt idx="667">
                  <c:v>0.11717406863925754</c:v>
                </c:pt>
                <c:pt idx="668">
                  <c:v>0.11720376019084548</c:v>
                </c:pt>
                <c:pt idx="669">
                  <c:v>0.11723313260934395</c:v>
                </c:pt>
                <c:pt idx="670">
                  <c:v>0.11726218863790863</c:v>
                </c:pt>
                <c:pt idx="671">
                  <c:v>0.1172909310051246</c:v>
                </c:pt>
                <c:pt idx="672">
                  <c:v>0.11731936242496699</c:v>
                </c:pt>
                <c:pt idx="673">
                  <c:v>0.11734748559676347</c:v>
                </c:pt>
                <c:pt idx="674">
                  <c:v>0.11737530320515882</c:v>
                </c:pt>
                <c:pt idx="675">
                  <c:v>0.11740281792008105</c:v>
                </c:pt>
                <c:pt idx="676">
                  <c:v>0.11743003239670963</c:v>
                </c:pt>
                <c:pt idx="677">
                  <c:v>0.11745694927544545</c:v>
                </c:pt>
                <c:pt idx="678">
                  <c:v>0.11748357118188255</c:v>
                </c:pt>
                <c:pt idx="679">
                  <c:v>0.11750990072678161</c:v>
                </c:pt>
                <c:pt idx="680">
                  <c:v>0.11753594050604539</c:v>
                </c:pt>
                <c:pt idx="681">
                  <c:v>0.1175616931006957</c:v>
                </c:pt>
                <c:pt idx="682">
                  <c:v>0.11758716107685219</c:v>
                </c:pt>
                <c:pt idx="683">
                  <c:v>0.11761234698571295</c:v>
                </c:pt>
                <c:pt idx="684">
                  <c:v>0.11763725336353664</c:v>
                </c:pt>
                <c:pt idx="685">
                  <c:v>0.11766188273162639</c:v>
                </c:pt>
                <c:pt idx="686">
                  <c:v>0.11768623759631544</c:v>
                </c:pt>
                <c:pt idx="687">
                  <c:v>0.11771032044895417</c:v>
                </c:pt>
                <c:pt idx="688">
                  <c:v>0.11773413376589907</c:v>
                </c:pt>
                <c:pt idx="689">
                  <c:v>0.1177576800085031</c:v>
                </c:pt>
                <c:pt idx="690">
                  <c:v>0.11778096162310771</c:v>
                </c:pt>
                <c:pt idx="691">
                  <c:v>0.1178039810410364</c:v>
                </c:pt>
                <c:pt idx="692">
                  <c:v>0.11782674067858991</c:v>
                </c:pt>
                <c:pt idx="693">
                  <c:v>0.11784924293704287</c:v>
                </c:pt>
                <c:pt idx="694">
                  <c:v>0.11787149020264194</c:v>
                </c:pt>
                <c:pt idx="695">
                  <c:v>0.11789348484660556</c:v>
                </c:pt>
                <c:pt idx="696">
                  <c:v>0.11791522922512508</c:v>
                </c:pt>
                <c:pt idx="697">
                  <c:v>0.1179367256793674</c:v>
                </c:pt>
                <c:pt idx="698">
                  <c:v>0.11795797653547901</c:v>
                </c:pt>
                <c:pt idx="699">
                  <c:v>0.11797898410459152</c:v>
                </c:pt>
                <c:pt idx="700">
                  <c:v>0.11799975068282853</c:v>
                </c:pt>
                <c:pt idx="701">
                  <c:v>0.11802027855131392</c:v>
                </c:pt>
                <c:pt idx="702">
                  <c:v>0.11804056997618158</c:v>
                </c:pt>
                <c:pt idx="703">
                  <c:v>0.11806062720858629</c:v>
                </c:pt>
                <c:pt idx="704">
                  <c:v>0.11808045248471621</c:v>
                </c:pt>
                <c:pt idx="705">
                  <c:v>0.11810004802580648</c:v>
                </c:pt>
                <c:pt idx="706">
                  <c:v>0.11811941603815415</c:v>
                </c:pt>
                <c:pt idx="707">
                  <c:v>0.1181385587131345</c:v>
                </c:pt>
                <c:pt idx="708">
                  <c:v>0.11815747822721852</c:v>
                </c:pt>
                <c:pt idx="709">
                  <c:v>0.11817617674199164</c:v>
                </c:pt>
                <c:pt idx="710">
                  <c:v>0.11819465640417377</c:v>
                </c:pt>
                <c:pt idx="711">
                  <c:v>0.11821291934564047</c:v>
                </c:pt>
                <c:pt idx="712">
                  <c:v>0.11823096768344532</c:v>
                </c:pt>
                <c:pt idx="713">
                  <c:v>0.1182488035198435</c:v>
                </c:pt>
                <c:pt idx="714">
                  <c:v>0.11826642894231651</c:v>
                </c:pt>
                <c:pt idx="715">
                  <c:v>0.11828384602359805</c:v>
                </c:pt>
                <c:pt idx="716">
                  <c:v>0.118301056821701</c:v>
                </c:pt>
                <c:pt idx="717">
                  <c:v>0.11831806337994545</c:v>
                </c:pt>
                <c:pt idx="718">
                  <c:v>0.11833486772698798</c:v>
                </c:pt>
                <c:pt idx="719">
                  <c:v>0.11835147187685183</c:v>
                </c:pt>
                <c:pt idx="720">
                  <c:v>0.11836787782895825</c:v>
                </c:pt>
                <c:pt idx="721">
                  <c:v>0.1183840875681588</c:v>
                </c:pt>
                <c:pt idx="722">
                  <c:v>0.11840010306476878</c:v>
                </c:pt>
                <c:pt idx="723">
                  <c:v>0.1184159262746015</c:v>
                </c:pt>
                <c:pt idx="724">
                  <c:v>0.11843155913900369</c:v>
                </c:pt>
                <c:pt idx="725">
                  <c:v>0.11844700358489181</c:v>
                </c:pt>
                <c:pt idx="726">
                  <c:v>0.11846226152478934</c:v>
                </c:pt>
                <c:pt idx="727">
                  <c:v>0.11847733485686492</c:v>
                </c:pt>
                <c:pt idx="728">
                  <c:v>0.11849222546497153</c:v>
                </c:pt>
                <c:pt idx="729">
                  <c:v>0.11850693521868655</c:v>
                </c:pt>
                <c:pt idx="730">
                  <c:v>0.11852146597335259</c:v>
                </c:pt>
                <c:pt idx="731">
                  <c:v>0.11853581957011934</c:v>
                </c:pt>
                <c:pt idx="732">
                  <c:v>0.11854999783598617</c:v>
                </c:pt>
                <c:pt idx="733">
                  <c:v>0.11856400258384567</c:v>
                </c:pt>
                <c:pt idx="734">
                  <c:v>0.11857783561252787</c:v>
                </c:pt>
                <c:pt idx="735">
                  <c:v>0.11859149870684538</c:v>
                </c:pt>
                <c:pt idx="736">
                  <c:v>0.11860499363763931</c:v>
                </c:pt>
                <c:pt idx="737">
                  <c:v>0.11861832216182591</c:v>
                </c:pt>
                <c:pt idx="738">
                  <c:v>0.118631486022444</c:v>
                </c:pt>
                <c:pt idx="739">
                  <c:v>0.11864448694870314</c:v>
                </c:pt>
                <c:pt idx="740">
                  <c:v>0.11865732665603254</c:v>
                </c:pt>
                <c:pt idx="741">
                  <c:v>0.11867000684613067</c:v>
                </c:pt>
                <c:pt idx="742">
                  <c:v>0.11868252920701555</c:v>
                </c:pt>
                <c:pt idx="743">
                  <c:v>0.11869489541307575</c:v>
                </c:pt>
                <c:pt idx="744">
                  <c:v>0.11870710712512207</c:v>
                </c:pt>
                <c:pt idx="745">
                  <c:v>0.11871916599043979</c:v>
                </c:pt>
                <c:pt idx="746">
                  <c:v>0.11873107364284168</c:v>
                </c:pt>
                <c:pt idx="747">
                  <c:v>0.1187428317027215</c:v>
                </c:pt>
                <c:pt idx="748">
                  <c:v>0.11875444177710824</c:v>
                </c:pt>
                <c:pt idx="749">
                  <c:v>0.11876590545972085</c:v>
                </c:pt>
                <c:pt idx="750">
                  <c:v>0.11877722433102358</c:v>
                </c:pt>
                <c:pt idx="751">
                  <c:v>0.11878839995828192</c:v>
                </c:pt>
                <c:pt idx="752">
                  <c:v>0.11879943389561902</c:v>
                </c:pt>
                <c:pt idx="753">
                  <c:v>0.11881032768407272</c:v>
                </c:pt>
                <c:pt idx="754">
                  <c:v>0.11882108285165305</c:v>
                </c:pt>
                <c:pt idx="755">
                  <c:v>0.11883170091340026</c:v>
                </c:pt>
                <c:pt idx="756">
                  <c:v>0.11884218337144334</c:v>
                </c:pt>
                <c:pt idx="757">
                  <c:v>0.11885253171505902</c:v>
                </c:pt>
                <c:pt idx="758">
                  <c:v>0.11886274742073126</c:v>
                </c:pt>
                <c:pt idx="759">
                  <c:v>0.11887283195221111</c:v>
                </c:pt>
                <c:pt idx="760">
                  <c:v>0.11888278676057715</c:v>
                </c:pt>
                <c:pt idx="761">
                  <c:v>0.11889261328429621</c:v>
                </c:pt>
                <c:pt idx="762">
                  <c:v>0.11890231294928462</c:v>
                </c:pt>
                <c:pt idx="763">
                  <c:v>0.1189118871689698</c:v>
                </c:pt>
                <c:pt idx="764">
                  <c:v>0.11892133734435228</c:v>
                </c:pt>
                <c:pt idx="765">
                  <c:v>0.11893066486406802</c:v>
                </c:pt>
                <c:pt idx="766">
                  <c:v>0.11893987110445113</c:v>
                </c:pt>
                <c:pt idx="767">
                  <c:v>0.11894895742959705</c:v>
                </c:pt>
                <c:pt idx="768">
                  <c:v>0.11895792519142587</c:v>
                </c:pt>
                <c:pt idx="769">
                  <c:v>0.11896677572974615</c:v>
                </c:pt>
                <c:pt idx="770">
                  <c:v>0.11897551037231892</c:v>
                </c:pt>
                <c:pt idx="771">
                  <c:v>0.11898413043492211</c:v>
                </c:pt>
                <c:pt idx="772">
                  <c:v>0.11899263722141511</c:v>
                </c:pt>
                <c:pt idx="773">
                  <c:v>0.11900103202380383</c:v>
                </c:pt>
                <c:pt idx="774">
                  <c:v>0.11900931612230579</c:v>
                </c:pt>
                <c:pt idx="775">
                  <c:v>0.11901749078541564</c:v>
                </c:pt>
                <c:pt idx="776">
                  <c:v>0.11902555726997081</c:v>
                </c:pt>
                <c:pt idx="777">
                  <c:v>0.1190335168212175</c:v>
                </c:pt>
                <c:pt idx="778">
                  <c:v>0.11904137067287678</c:v>
                </c:pt>
                <c:pt idx="779">
                  <c:v>0.11904912004721098</c:v>
                </c:pt>
                <c:pt idx="780">
                  <c:v>0.11905676615509025</c:v>
                </c:pt>
                <c:pt idx="781">
                  <c:v>0.11906431019605933</c:v>
                </c:pt>
                <c:pt idx="782">
                  <c:v>0.11907175335840446</c:v>
                </c:pt>
                <c:pt idx="783">
                  <c:v>0.11907909681922046</c:v>
                </c:pt>
                <c:pt idx="784">
                  <c:v>0.11908634174447807</c:v>
                </c:pt>
                <c:pt idx="785">
                  <c:v>0.11909348928909126</c:v>
                </c:pt>
                <c:pt idx="786">
                  <c:v>0.1191005405969848</c:v>
                </c:pt>
                <c:pt idx="787">
                  <c:v>0.11910749680116198</c:v>
                </c:pt>
                <c:pt idx="788">
                  <c:v>0.11911435902377233</c:v>
                </c:pt>
                <c:pt idx="789">
                  <c:v>0.11912112837617954</c:v>
                </c:pt>
                <c:pt idx="790">
                  <c:v>0.11912780595902947</c:v>
                </c:pt>
                <c:pt idx="791">
                  <c:v>0.11913439286231819</c:v>
                </c:pt>
                <c:pt idx="792">
                  <c:v>0.11914089016546019</c:v>
                </c:pt>
                <c:pt idx="793">
                  <c:v>0.11914729893735654</c:v>
                </c:pt>
                <c:pt idx="794">
                  <c:v>0.11915362023646325</c:v>
                </c:pt>
                <c:pt idx="795">
                  <c:v>0.11915985511085958</c:v>
                </c:pt>
                <c:pt idx="796">
                  <c:v>0.1191660045983164</c:v>
                </c:pt>
                <c:pt idx="797">
                  <c:v>0.11917206972636465</c:v>
                </c:pt>
                <c:pt idx="798">
                  <c:v>0.11917805151236376</c:v>
                </c:pt>
                <c:pt idx="799">
                  <c:v>0.11918395096357008</c:v>
                </c:pt>
                <c:pt idx="800">
                  <c:v>0.11918976907720542</c:v>
                </c:pt>
                <c:pt idx="801">
                  <c:v>0.11919550684052546</c:v>
                </c:pt>
                <c:pt idx="802">
                  <c:v>0.1192011652308882</c:v>
                </c:pt>
                <c:pt idx="803">
                  <c:v>0.1192067452158224</c:v>
                </c:pt>
                <c:pt idx="804">
                  <c:v>0.11921224775309611</c:v>
                </c:pt>
                <c:pt idx="805">
                  <c:v>0.11921767379078486</c:v>
                </c:pt>
                <c:pt idx="806">
                  <c:v>0.11922302426734017</c:v>
                </c:pt>
                <c:pt idx="807">
                  <c:v>0.11922830011165778</c:v>
                </c:pt>
                <c:pt idx="808">
                  <c:v>0.11923350224314583</c:v>
                </c:pt>
                <c:pt idx="809">
                  <c:v>0.11923863157179319</c:v>
                </c:pt>
                <c:pt idx="810">
                  <c:v>0.11924368899823745</c:v>
                </c:pt>
                <c:pt idx="811">
                  <c:v>0.11924867541383297</c:v>
                </c:pt>
                <c:pt idx="812">
                  <c:v>0.11925359170071886</c:v>
                </c:pt>
                <c:pt idx="813">
                  <c:v>0.11925843873188684</c:v>
                </c:pt>
                <c:pt idx="814">
                  <c:v>0.11926321737124894</c:v>
                </c:pt>
                <c:pt idx="815">
                  <c:v>0.11926792847370525</c:v>
                </c:pt>
                <c:pt idx="816">
                  <c:v>0.11927257288521138</c:v>
                </c:pt>
                <c:pt idx="817">
                  <c:v>0.11927715144284594</c:v>
                </c:pt>
                <c:pt idx="818">
                  <c:v>0.11928166497487781</c:v>
                </c:pt>
                <c:pt idx="819">
                  <c:v>0.11928611430083334</c:v>
                </c:pt>
                <c:pt idx="820">
                  <c:v>0.11929050023156339</c:v>
                </c:pt>
                <c:pt idx="821">
                  <c:v>0.11929482356931019</c:v>
                </c:pt>
                <c:pt idx="822">
                  <c:v>0.11929908510777412</c:v>
                </c:pt>
                <c:pt idx="823">
                  <c:v>0.11930328563218032</c:v>
                </c:pt>
                <c:pt idx="824">
                  <c:v>0.11930742591934507</c:v>
                </c:pt>
                <c:pt idx="825">
                  <c:v>0.1193115067377421</c:v>
                </c:pt>
                <c:pt idx="826">
                  <c:v>0.11931552884756869</c:v>
                </c:pt>
                <c:pt idx="827">
                  <c:v>0.11931949300081159</c:v>
                </c:pt>
                <c:pt idx="828">
                  <c:v>0.11932339994131272</c:v>
                </c:pt>
                <c:pt idx="829">
                  <c:v>0.11932725040483481</c:v>
                </c:pt>
                <c:pt idx="830">
                  <c:v>0.11933104511912669</c:v>
                </c:pt>
                <c:pt idx="831">
                  <c:v>0.11933478480398847</c:v>
                </c:pt>
                <c:pt idx="832">
                  <c:v>0.11933847017133657</c:v>
                </c:pt>
                <c:pt idx="833">
                  <c:v>0.11934210192526837</c:v>
                </c:pt>
                <c:pt idx="834">
                  <c:v>0.11934568076212689</c:v>
                </c:pt>
                <c:pt idx="835">
                  <c:v>0.11934920737056498</c:v>
                </c:pt>
                <c:pt idx="836">
                  <c:v>0.1193526824316096</c:v>
                </c:pt>
                <c:pt idx="837">
                  <c:v>0.11935610661872555</c:v>
                </c:pt>
                <c:pt idx="838">
                  <c:v>0.11935948059787925</c:v>
                </c:pt>
                <c:pt idx="839">
                  <c:v>0.11936280502760212</c:v>
                </c:pt>
                <c:pt idx="840">
                  <c:v>0.11936608055905379</c:v>
                </c:pt>
                <c:pt idx="841">
                  <c:v>0.11936930783608503</c:v>
                </c:pt>
                <c:pt idx="842">
                  <c:v>0.11937248749530049</c:v>
                </c:pt>
                <c:pt idx="843">
                  <c:v>0.11937562016612116</c:v>
                </c:pt>
                <c:pt idx="844">
                  <c:v>0.11937870647084654</c:v>
                </c:pt>
                <c:pt idx="845">
                  <c:v>0.11938174702471666</c:v>
                </c:pt>
                <c:pt idx="846">
                  <c:v>0.1193847424359737</c:v>
                </c:pt>
                <c:pt idx="847">
                  <c:v>0.1193876933059235</c:v>
                </c:pt>
                <c:pt idx="848">
                  <c:v>0.11939060022899665</c:v>
                </c:pt>
                <c:pt idx="849">
                  <c:v>0.11939346379280946</c:v>
                </c:pt>
                <c:pt idx="850">
                  <c:v>0.11939628457822456</c:v>
                </c:pt>
                <c:pt idx="851">
                  <c:v>0.11939906315941121</c:v>
                </c:pt>
                <c:pt idx="852">
                  <c:v>0.11940180010390544</c:v>
                </c:pt>
                <c:pt idx="853">
                  <c:v>0.11940449597266981</c:v>
                </c:pt>
                <c:pt idx="854">
                  <c:v>0.11940715132015289</c:v>
                </c:pt>
                <c:pt idx="855">
                  <c:v>0.11940976669434859</c:v>
                </c:pt>
                <c:pt idx="856">
                  <c:v>0.11941234263685492</c:v>
                </c:pt>
                <c:pt idx="857">
                  <c:v>0.1194148796829328</c:v>
                </c:pt>
                <c:pt idx="858">
                  <c:v>0.1194173783615643</c:v>
                </c:pt>
                <c:pt idx="859">
                  <c:v>0.11941983919551073</c:v>
                </c:pt>
                <c:pt idx="860">
                  <c:v>0.11942226270137042</c:v>
                </c:pt>
                <c:pt idx="861">
                  <c:v>0.11942464938963609</c:v>
                </c:pt>
                <c:pt idx="862">
                  <c:v>0.11942699976475207</c:v>
                </c:pt>
                <c:pt idx="863">
                  <c:v>0.11942931432517112</c:v>
                </c:pt>
                <c:pt idx="864">
                  <c:v>0.11943159356341096</c:v>
                </c:pt>
                <c:pt idx="865">
                  <c:v>0.11943383796611048</c:v>
                </c:pt>
                <c:pt idx="866">
                  <c:v>0.11943604801408571</c:v>
                </c:pt>
                <c:pt idx="867">
                  <c:v>0.11943822418238532</c:v>
                </c:pt>
                <c:pt idx="868">
                  <c:v>0.11944036694034604</c:v>
                </c:pt>
                <c:pt idx="869">
                  <c:v>0.11944247675164751</c:v>
                </c:pt>
                <c:pt idx="870">
                  <c:v>0.11944455407436701</c:v>
                </c:pt>
                <c:pt idx="871">
                  <c:v>0.1194465993610337</c:v>
                </c:pt>
                <c:pt idx="872">
                  <c:v>0.11944861305868278</c:v>
                </c:pt>
                <c:pt idx="873">
                  <c:v>0.11945059560890903</c:v>
                </c:pt>
                <c:pt idx="874">
                  <c:v>0.11945254744792028</c:v>
                </c:pt>
                <c:pt idx="875">
                  <c:v>0.11945446900659036</c:v>
                </c:pt>
                <c:pt idx="876">
                  <c:v>0.11945636071051192</c:v>
                </c:pt>
                <c:pt idx="877">
                  <c:v>0.11945822298004875</c:v>
                </c:pt>
                <c:pt idx="878">
                  <c:v>0.11946005623038783</c:v>
                </c:pt>
                <c:pt idx="879">
                  <c:v>0.11946186087159108</c:v>
                </c:pt>
                <c:pt idx="880">
                  <c:v>0.11946363730864681</c:v>
                </c:pt>
                <c:pt idx="881">
                  <c:v>0.11946538594152072</c:v>
                </c:pt>
                <c:pt idx="882">
                  <c:v>0.11946710716520663</c:v>
                </c:pt>
                <c:pt idx="883">
                  <c:v>0.11946880136977699</c:v>
                </c:pt>
                <c:pt idx="884">
                  <c:v>0.11947046894043283</c:v>
                </c:pt>
                <c:pt idx="885">
                  <c:v>0.11947211025755355</c:v>
                </c:pt>
                <c:pt idx="886">
                  <c:v>0.1194737256967464</c:v>
                </c:pt>
                <c:pt idx="887">
                  <c:v>0.11947531562889539</c:v>
                </c:pt>
                <c:pt idx="888">
                  <c:v>0.11947688042021015</c:v>
                </c:pt>
                <c:pt idx="889">
                  <c:v>0.11947842043227433</c:v>
                </c:pt>
                <c:pt idx="890">
                  <c:v>0.11947993602209357</c:v>
                </c:pt>
                <c:pt idx="891">
                  <c:v>0.11948142754214332</c:v>
                </c:pt>
                <c:pt idx="892">
                  <c:v>0.1194828953404162</c:v>
                </c:pt>
                <c:pt idx="893">
                  <c:v>0.11948433976046904</c:v>
                </c:pt>
                <c:pt idx="894">
                  <c:v>0.11948576114146962</c:v>
                </c:pt>
                <c:pt idx="895">
                  <c:v>0.11948715981824304</c:v>
                </c:pt>
                <c:pt idx="896">
                  <c:v>0.11948853612131778</c:v>
                </c:pt>
                <c:pt idx="897">
                  <c:v>0.11948989037697139</c:v>
                </c:pt>
                <c:pt idx="898">
                  <c:v>0.11949122290727586</c:v>
                </c:pt>
                <c:pt idx="899">
                  <c:v>0.11949253403014266</c:v>
                </c:pt>
                <c:pt idx="900">
                  <c:v>0.11949382405936745</c:v>
                </c:pt>
                <c:pt idx="901">
                  <c:v>0.11949509330467445</c:v>
                </c:pt>
                <c:pt idx="902">
                  <c:v>0.11949634207176041</c:v>
                </c:pt>
                <c:pt idx="903">
                  <c:v>0.11949757066233836</c:v>
                </c:pt>
                <c:pt idx="904">
                  <c:v>0.11949877937418095</c:v>
                </c:pt>
                <c:pt idx="905">
                  <c:v>0.11949996850116344</c:v>
                </c:pt>
                <c:pt idx="906">
                  <c:v>0.11950113833330643</c:v>
                </c:pt>
                <c:pt idx="907">
                  <c:v>0.11950228915681818</c:v>
                </c:pt>
                <c:pt idx="908">
                  <c:v>0.11950342125413664</c:v>
                </c:pt>
                <c:pt idx="909">
                  <c:v>0.1195045349039711</c:v>
                </c:pt>
                <c:pt idx="910">
                  <c:v>0.11950563038134364</c:v>
                </c:pt>
                <c:pt idx="911">
                  <c:v>0.11950670795762999</c:v>
                </c:pt>
                <c:pt idx="912">
                  <c:v>0.1195077679006004</c:v>
                </c:pt>
                <c:pt idx="913">
                  <c:v>0.11950881047445985</c:v>
                </c:pt>
                <c:pt idx="914">
                  <c:v>0.11950983593988815</c:v>
                </c:pt>
                <c:pt idx="915">
                  <c:v>0.11951084455407962</c:v>
                </c:pt>
                <c:pt idx="916">
                  <c:v>0.11951183657078249</c:v>
                </c:pt>
                <c:pt idx="917">
                  <c:v>0.11951281224033786</c:v>
                </c:pt>
                <c:pt idx="918">
                  <c:v>0.11951377180971853</c:v>
                </c:pt>
                <c:pt idx="919">
                  <c:v>0.11951471552256732</c:v>
                </c:pt>
                <c:pt idx="920">
                  <c:v>0.11951564361923511</c:v>
                </c:pt>
                <c:pt idx="921">
                  <c:v>0.11951655633681868</c:v>
                </c:pt>
                <c:pt idx="922">
                  <c:v>0.11951745390919803</c:v>
                </c:pt>
                <c:pt idx="923">
                  <c:v>0.11951833656707352</c:v>
                </c:pt>
                <c:pt idx="924">
                  <c:v>0.11951920453800262</c:v>
                </c:pt>
                <c:pt idx="925">
                  <c:v>0.11952005804643644</c:v>
                </c:pt>
                <c:pt idx="926">
                  <c:v>0.11952089731375576</c:v>
                </c:pt>
                <c:pt idx="927">
                  <c:v>0.11952172255830693</c:v>
                </c:pt>
                <c:pt idx="928">
                  <c:v>0.11952253399543733</c:v>
                </c:pt>
                <c:pt idx="929">
                  <c:v>0.11952333183753058</c:v>
                </c:pt>
                <c:pt idx="930">
                  <c:v>0.11952411629404142</c:v>
                </c:pt>
                <c:pt idx="931">
                  <c:v>0.11952488757153021</c:v>
                </c:pt>
                <c:pt idx="932">
                  <c:v>0.11952564587369728</c:v>
                </c:pt>
                <c:pt idx="933">
                  <c:v>0.11952639140141676</c:v>
                </c:pt>
                <c:pt idx="934">
                  <c:v>0.11952712435277027</c:v>
                </c:pt>
                <c:pt idx="935">
                  <c:v>0.11952784492308029</c:v>
                </c:pt>
                <c:pt idx="936">
                  <c:v>0.11952855330494301</c:v>
                </c:pt>
                <c:pt idx="937">
                  <c:v>0.11952924968826126</c:v>
                </c:pt>
                <c:pt idx="938">
                  <c:v>0.11952993426027671</c:v>
                </c:pt>
                <c:pt idx="939">
                  <c:v>0.1195306072056021</c:v>
                </c:pt>
                <c:pt idx="940">
                  <c:v>0.119531268706253</c:v>
                </c:pt>
                <c:pt idx="941">
                  <c:v>0.11953191894167933</c:v>
                </c:pt>
                <c:pt idx="942">
                  <c:v>0.11953255808879652</c:v>
                </c:pt>
                <c:pt idx="943">
                  <c:v>0.11953318632201648</c:v>
                </c:pt>
                <c:pt idx="944">
                  <c:v>0.11953380381327816</c:v>
                </c:pt>
                <c:pt idx="945">
                  <c:v>0.11953441073207791</c:v>
                </c:pt>
                <c:pt idx="946">
                  <c:v>0.11953500724549945</c:v>
                </c:pt>
                <c:pt idx="947">
                  <c:v>0.11953559351824368</c:v>
                </c:pt>
                <c:pt idx="948">
                  <c:v>0.11953616971265806</c:v>
                </c:pt>
                <c:pt idx="949">
                  <c:v>0.1195367359887658</c:v>
                </c:pt>
                <c:pt idx="950">
                  <c:v>0.11953729250429473</c:v>
                </c:pt>
                <c:pt idx="951">
                  <c:v>0.11953783941470589</c:v>
                </c:pt>
                <c:pt idx="952">
                  <c:v>0.11953837687322182</c:v>
                </c:pt>
                <c:pt idx="953">
                  <c:v>0.1195389050308546</c:v>
                </c:pt>
                <c:pt idx="954">
                  <c:v>0.11953942403643358</c:v>
                </c:pt>
                <c:pt idx="955">
                  <c:v>0.11953993403663289</c:v>
                </c:pt>
                <c:pt idx="956">
                  <c:v>0.11954043517599854</c:v>
                </c:pt>
                <c:pt idx="957">
                  <c:v>0.11954092759697543</c:v>
                </c:pt>
                <c:pt idx="958">
                  <c:v>0.11954141143993392</c:v>
                </c:pt>
                <c:pt idx="959">
                  <c:v>0.11954188684319626</c:v>
                </c:pt>
                <c:pt idx="960">
                  <c:v>0.11954235394306263</c:v>
                </c:pt>
                <c:pt idx="961">
                  <c:v>0.11954281287383704</c:v>
                </c:pt>
                <c:pt idx="962">
                  <c:v>0.11954326376785282</c:v>
                </c:pt>
                <c:pt idx="963">
                  <c:v>0.11954370675549797</c:v>
                </c:pt>
                <c:pt idx="964">
                  <c:v>0.1195441419652402</c:v>
                </c:pt>
                <c:pt idx="965">
                  <c:v>0.11954456952365169</c:v>
                </c:pt>
                <c:pt idx="966">
                  <c:v>0.11954498955543362</c:v>
                </c:pt>
                <c:pt idx="967">
                  <c:v>0.1195454021834404</c:v>
                </c:pt>
                <c:pt idx="968">
                  <c:v>0.11954580752870368</c:v>
                </c:pt>
                <c:pt idx="969">
                  <c:v>0.11954620571045617</c:v>
                </c:pt>
                <c:pt idx="970">
                  <c:v>0.11954659684615503</c:v>
                </c:pt>
                <c:pt idx="971">
                  <c:v>0.11954698105150516</c:v>
                </c:pt>
                <c:pt idx="972">
                  <c:v>0.11954735844048223</c:v>
                </c:pt>
                <c:pt idx="973">
                  <c:v>0.11954772912535537</c:v>
                </c:pt>
                <c:pt idx="974">
                  <c:v>0.11954809321670973</c:v>
                </c:pt>
                <c:pt idx="975">
                  <c:v>0.11954845082346868</c:v>
                </c:pt>
                <c:pt idx="976">
                  <c:v>0.11954880205291586</c:v>
                </c:pt>
                <c:pt idx="977">
                  <c:v>0.11954914701071696</c:v>
                </c:pt>
                <c:pt idx="978">
                  <c:v>0.11954948580094124</c:v>
                </c:pt>
                <c:pt idx="979">
                  <c:v>0.11954981852608285</c:v>
                </c:pt>
                <c:pt idx="980">
                  <c:v>0.11955014528708188</c:v>
                </c:pt>
                <c:pt idx="981">
                  <c:v>0.11955046618334521</c:v>
                </c:pt>
                <c:pt idx="982">
                  <c:v>0.11955078131276706</c:v>
                </c:pt>
                <c:pt idx="983">
                  <c:v>0.11955109077174944</c:v>
                </c:pt>
                <c:pt idx="984">
                  <c:v>0.11955139465522223</c:v>
                </c:pt>
                <c:pt idx="985">
                  <c:v>0.11955169305666313</c:v>
                </c:pt>
                <c:pt idx="986">
                  <c:v>0.11955198606811734</c:v>
                </c:pt>
                <c:pt idx="987">
                  <c:v>0.11955227378021702</c:v>
                </c:pt>
                <c:pt idx="988">
                  <c:v>0.11955255628220056</c:v>
                </c:pt>
                <c:pt idx="989">
                  <c:v>0.11955283366193158</c:v>
                </c:pt>
                <c:pt idx="990">
                  <c:v>0.11955310600591779</c:v>
                </c:pt>
                <c:pt idx="991">
                  <c:v>0.11955337339932953</c:v>
                </c:pt>
                <c:pt idx="992">
                  <c:v>0.11955363592601818</c:v>
                </c:pt>
                <c:pt idx="993">
                  <c:v>0.11955389366853435</c:v>
                </c:pt>
                <c:pt idx="994">
                  <c:v>0.11955414670814581</c:v>
                </c:pt>
                <c:pt idx="995">
                  <c:v>0.11955439512485522</c:v>
                </c:pt>
                <c:pt idx="996">
                  <c:v>0.11955463899741775</c:v>
                </c:pt>
                <c:pt idx="997">
                  <c:v>0.11955487840335834</c:v>
                </c:pt>
                <c:pt idx="998">
                  <c:v>0.11955511341898889</c:v>
                </c:pt>
                <c:pt idx="999">
                  <c:v>0.11955534411942516</c:v>
                </c:pt>
                <c:pt idx="1000">
                  <c:v>0.11955557057860353</c:v>
                </c:pt>
                <c:pt idx="1001">
                  <c:v>0.11955579286929752</c:v>
                </c:pt>
                <c:pt idx="1002">
                  <c:v>0.11955601106313413</c:v>
                </c:pt>
                <c:pt idx="1003">
                  <c:v>0.11955622523060999</c:v>
                </c:pt>
                <c:pt idx="1004">
                  <c:v>0.11955643544110731</c:v>
                </c:pt>
                <c:pt idx="1005">
                  <c:v>0.11955664176290966</c:v>
                </c:pt>
                <c:pt idx="1006">
                  <c:v>0.11955684426321748</c:v>
                </c:pt>
                <c:pt idx="1007">
                  <c:v>0.11955704300816358</c:v>
                </c:pt>
                <c:pt idx="1008">
                  <c:v>0.1195572380628282</c:v>
                </c:pt>
                <c:pt idx="1009">
                  <c:v>0.11955742949125409</c:v>
                </c:pt>
                <c:pt idx="1010">
                  <c:v>0.11955761735646137</c:v>
                </c:pt>
                <c:pt idx="1011">
                  <c:v>0.11955780172046214</c:v>
                </c:pt>
                <c:pt idx="1012">
                  <c:v>0.11955798264427493</c:v>
                </c:pt>
                <c:pt idx="1013">
                  <c:v>0.11955816018793905</c:v>
                </c:pt>
                <c:pt idx="1014">
                  <c:v>0.11955833441052864</c:v>
                </c:pt>
                <c:pt idx="1015">
                  <c:v>0.11955850537016668</c:v>
                </c:pt>
                <c:pt idx="1016">
                  <c:v>0.11955867312403869</c:v>
                </c:pt>
                <c:pt idx="1017">
                  <c:v>0.11955883772840636</c:v>
                </c:pt>
                <c:pt idx="1018">
                  <c:v>0.11955899923862102</c:v>
                </c:pt>
                <c:pt idx="1019">
                  <c:v>0.11955915770913683</c:v>
                </c:pt>
                <c:pt idx="1020">
                  <c:v>0.11955931319352386</c:v>
                </c:pt>
                <c:pt idx="1021">
                  <c:v>0.11955946574448115</c:v>
                </c:pt>
                <c:pt idx="1022">
                  <c:v>0.1195596154138493</c:v>
                </c:pt>
                <c:pt idx="1023">
                  <c:v>0.1195597622526232</c:v>
                </c:pt>
                <c:pt idx="1024">
                  <c:v>0.11955990631096444</c:v>
                </c:pt>
                <c:pt idx="1025">
                  <c:v>0.1195600476382136</c:v>
                </c:pt>
                <c:pt idx="1026">
                  <c:v>0.11956018628290234</c:v>
                </c:pt>
                <c:pt idx="1027">
                  <c:v>0.11956032229276542</c:v>
                </c:pt>
                <c:pt idx="1028">
                  <c:v>0.1195604557147525</c:v>
                </c:pt>
                <c:pt idx="1029">
                  <c:v>0.11956058659503986</c:v>
                </c:pt>
                <c:pt idx="1030">
                  <c:v>0.1195607149790418</c:v>
                </c:pt>
                <c:pt idx="1031">
                  <c:v>0.11956084091142216</c:v>
                </c:pt>
                <c:pt idx="1032">
                  <c:v>0.11956096443610541</c:v>
                </c:pt>
                <c:pt idx="1033">
                  <c:v>0.11956108559628781</c:v>
                </c:pt>
                <c:pt idx="1034">
                  <c:v>0.1195612044344483</c:v>
                </c:pt>
                <c:pt idx="1035">
                  <c:v>0.11956132099235933</c:v>
                </c:pt>
                <c:pt idx="1036">
                  <c:v>0.11956143531109745</c:v>
                </c:pt>
                <c:pt idx="1037">
                  <c:v>0.11956154743105386</c:v>
                </c:pt>
                <c:pt idx="1038">
                  <c:v>0.1195616573919448</c:v>
                </c:pt>
                <c:pt idx="1039">
                  <c:v>0.11956176523282169</c:v>
                </c:pt>
                <c:pt idx="1040">
                  <c:v>0.11956187099208135</c:v>
                </c:pt>
                <c:pt idx="1041">
                  <c:v>0.11956197470747583</c:v>
                </c:pt>
                <c:pt idx="1042">
                  <c:v>0.11956207641612238</c:v>
                </c:pt>
                <c:pt idx="1043">
                  <c:v>0.11956217615451303</c:v>
                </c:pt>
                <c:pt idx="1044">
                  <c:v>0.11956227395852424</c:v>
                </c:pt>
                <c:pt idx="1045">
                  <c:v>0.11956236986342629</c:v>
                </c:pt>
                <c:pt idx="1046">
                  <c:v>0.11956246390389261</c:v>
                </c:pt>
                <c:pt idx="1047">
                  <c:v>0.11956255611400898</c:v>
                </c:pt>
                <c:pt idx="1048">
                  <c:v>0.11956264652728257</c:v>
                </c:pt>
                <c:pt idx="1049">
                  <c:v>0.11956273517665091</c:v>
                </c:pt>
                <c:pt idx="1050">
                  <c:v>0.11956282209449066</c:v>
                </c:pt>
                <c:pt idx="1051">
                  <c:v>0.11956290731262641</c:v>
                </c:pt>
                <c:pt idx="1052">
                  <c:v>0.11956299086233911</c:v>
                </c:pt>
                <c:pt idx="1053">
                  <c:v>0.11956307277437468</c:v>
                </c:pt>
                <c:pt idx="1054">
                  <c:v>0.11956315307895225</c:v>
                </c:pt>
                <c:pt idx="1055">
                  <c:v>0.11956323180577247</c:v>
                </c:pt>
                <c:pt idx="1056">
                  <c:v>0.11956330898402555</c:v>
                </c:pt>
                <c:pt idx="1057">
                  <c:v>0.11956338464239934</c:v>
                </c:pt>
                <c:pt idx="1058">
                  <c:v>0.11956345880908718</c:v>
                </c:pt>
                <c:pt idx="1059">
                  <c:v>0.1195635315117957</c:v>
                </c:pt>
                <c:pt idx="1060">
                  <c:v>0.11956360277775252</c:v>
                </c:pt>
                <c:pt idx="1061">
                  <c:v>0.11956367263371374</c:v>
                </c:pt>
                <c:pt idx="1062">
                  <c:v>0.11956374110597151</c:v>
                </c:pt>
                <c:pt idx="1063">
                  <c:v>0.11956380822036131</c:v>
                </c:pt>
                <c:pt idx="1064">
                  <c:v>0.11956387400226923</c:v>
                </c:pt>
                <c:pt idx="1065">
                  <c:v>0.11956393847663914</c:v>
                </c:pt>
                <c:pt idx="1066">
                  <c:v>0.11956400166797972</c:v>
                </c:pt>
                <c:pt idx="1067">
                  <c:v>0.11956406360037143</c:v>
                </c:pt>
                <c:pt idx="1068">
                  <c:v>0.11956412429747335</c:v>
                </c:pt>
                <c:pt idx="1069">
                  <c:v>0.11956418378252991</c:v>
                </c:pt>
                <c:pt idx="1070">
                  <c:v>0.11956424207837761</c:v>
                </c:pt>
                <c:pt idx="1071">
                  <c:v>0.11956429920745157</c:v>
                </c:pt>
                <c:pt idx="1072">
                  <c:v>0.11956435519179194</c:v>
                </c:pt>
                <c:pt idx="1073">
                  <c:v>0.11956441005305034</c:v>
                </c:pt>
                <c:pt idx="1074">
                  <c:v>0.11956446381249612</c:v>
                </c:pt>
                <c:pt idx="1075">
                  <c:v>0.11956451649102259</c:v>
                </c:pt>
                <c:pt idx="1076">
                  <c:v>0.11956456810915306</c:v>
                </c:pt>
                <c:pt idx="1077">
                  <c:v>0.11956461868704688</c:v>
                </c:pt>
                <c:pt idx="1078">
                  <c:v>0.11956466824450544</c:v>
                </c:pt>
                <c:pt idx="1079">
                  <c:v>0.11956471680097791</c:v>
                </c:pt>
                <c:pt idx="1080">
                  <c:v>0.11956476437556705</c:v>
                </c:pt>
                <c:pt idx="1081">
                  <c:v>0.11956481098703489</c:v>
                </c:pt>
                <c:pt idx="1082">
                  <c:v>0.11956485665380828</c:v>
                </c:pt>
                <c:pt idx="1083">
                  <c:v>0.11956490139398444</c:v>
                </c:pt>
                <c:pt idx="1084">
                  <c:v>0.11956494522533639</c:v>
                </c:pt>
                <c:pt idx="1085">
                  <c:v>0.11956498816531824</c:v>
                </c:pt>
                <c:pt idx="1086">
                  <c:v>0.11956503023107051</c:v>
                </c:pt>
                <c:pt idx="1087">
                  <c:v>0.11956507143942532</c:v>
                </c:pt>
                <c:pt idx="1088">
                  <c:v>0.11956511180691147</c:v>
                </c:pt>
                <c:pt idx="1089">
                  <c:v>0.11956515134975951</c:v>
                </c:pt>
                <c:pt idx="1090">
                  <c:v>0.11956519008390666</c:v>
                </c:pt>
                <c:pt idx="1091">
                  <c:v>0.11956522802500175</c:v>
                </c:pt>
                <c:pt idx="1092">
                  <c:v>0.11956526518840997</c:v>
                </c:pt>
                <c:pt idx="1093">
                  <c:v>0.11956530158921772</c:v>
                </c:pt>
                <c:pt idx="1094">
                  <c:v>0.11956533724223713</c:v>
                </c:pt>
                <c:pt idx="1095">
                  <c:v>0.11956537216201077</c:v>
                </c:pt>
                <c:pt idx="1096">
                  <c:v>0.11956540636281615</c:v>
                </c:pt>
                <c:pt idx="1097">
                  <c:v>0.11956543985867019</c:v>
                </c:pt>
                <c:pt idx="1098">
                  <c:v>0.11956547266333356</c:v>
                </c:pt>
                <c:pt idx="1099">
                  <c:v>0.11956550479031512</c:v>
                </c:pt>
                <c:pt idx="1100">
                  <c:v>0.11956553625287605</c:v>
                </c:pt>
                <c:pt idx="1101">
                  <c:v>0.11956556706403415</c:v>
                </c:pt>
                <c:pt idx="1102">
                  <c:v>0.1195655972365679</c:v>
                </c:pt>
                <c:pt idx="1103">
                  <c:v>0.11956562678302057</c:v>
                </c:pt>
                <c:pt idx="1104">
                  <c:v>0.11956565571570421</c:v>
                </c:pt>
                <c:pt idx="1105">
                  <c:v>0.11956568404670362</c:v>
                </c:pt>
                <c:pt idx="1106">
                  <c:v>0.11956571178788017</c:v>
                </c:pt>
                <c:pt idx="1107">
                  <c:v>0.1195657389508757</c:v>
                </c:pt>
                <c:pt idx="1108">
                  <c:v>0.11956576554711623</c:v>
                </c:pt>
                <c:pt idx="1109">
                  <c:v>0.1195657915878157</c:v>
                </c:pt>
                <c:pt idx="1110">
                  <c:v>0.11956581708397959</c:v>
                </c:pt>
                <c:pt idx="1111">
                  <c:v>0.11956584204640854</c:v>
                </c:pt>
                <c:pt idx="1112">
                  <c:v>0.1195658664857018</c:v>
                </c:pt>
                <c:pt idx="1113">
                  <c:v>0.1195658904122609</c:v>
                </c:pt>
                <c:pt idx="1114">
                  <c:v>0.11956591383629282</c:v>
                </c:pt>
                <c:pt idx="1115">
                  <c:v>0.1195659367678136</c:v>
                </c:pt>
                <c:pt idx="1116">
                  <c:v>0.11956595921665149</c:v>
                </c:pt>
                <c:pt idx="1117">
                  <c:v>0.11956598119245028</c:v>
                </c:pt>
                <c:pt idx="1118">
                  <c:v>0.11956600270467253</c:v>
                </c:pt>
                <c:pt idx="1119">
                  <c:v>0.11956602376260272</c:v>
                </c:pt>
                <c:pt idx="1120">
                  <c:v>0.11956604437535033</c:v>
                </c:pt>
                <c:pt idx="1121">
                  <c:v>0.11956606455185294</c:v>
                </c:pt>
                <c:pt idx="1122">
                  <c:v>0.11956608430087924</c:v>
                </c:pt>
                <c:pt idx="1123">
                  <c:v>0.11956610363103198</c:v>
                </c:pt>
                <c:pt idx="1124">
                  <c:v>0.11956612255075093</c:v>
                </c:pt>
                <c:pt idx="1125">
                  <c:v>0.11956614106831567</c:v>
                </c:pt>
                <c:pt idx="1126">
                  <c:v>0.1195661591918485</c:v>
                </c:pt>
                <c:pt idx="1127">
                  <c:v>0.1195661769293172</c:v>
                </c:pt>
                <c:pt idx="1128">
                  <c:v>0.11956619428853771</c:v>
                </c:pt>
                <c:pt idx="1129">
                  <c:v>0.1195662112771769</c:v>
                </c:pt>
                <c:pt idx="1130">
                  <c:v>0.11956622790275516</c:v>
                </c:pt>
                <c:pt idx="1131">
                  <c:v>0.11956624417264905</c:v>
                </c:pt>
                <c:pt idx="1132">
                  <c:v>0.11956626009409382</c:v>
                </c:pt>
                <c:pt idx="1133">
                  <c:v>0.11956627567418597</c:v>
                </c:pt>
                <c:pt idx="1134">
                  <c:v>0.11956629091988569</c:v>
                </c:pt>
                <c:pt idx="1135">
                  <c:v>0.11956630583801932</c:v>
                </c:pt>
                <c:pt idx="1136">
                  <c:v>0.11956632043528176</c:v>
                </c:pt>
                <c:pt idx="1137">
                  <c:v>0.11956633471823881</c:v>
                </c:pt>
                <c:pt idx="1138">
                  <c:v>0.11956634869332951</c:v>
                </c:pt>
                <c:pt idx="1139">
                  <c:v>0.11956636236686839</c:v>
                </c:pt>
                <c:pt idx="1140">
                  <c:v>0.11956637574504776</c:v>
                </c:pt>
                <c:pt idx="1141">
                  <c:v>0.11956638883393989</c:v>
                </c:pt>
                <c:pt idx="1142">
                  <c:v>0.11956640163949916</c:v>
                </c:pt>
                <c:pt idx="1143">
                  <c:v>0.11956641416756426</c:v>
                </c:pt>
                <c:pt idx="1144">
                  <c:v>0.11956642642386026</c:v>
                </c:pt>
                <c:pt idx="1145">
                  <c:v>0.11956643841400059</c:v>
                </c:pt>
                <c:pt idx="1146">
                  <c:v>0.11956645014348924</c:v>
                </c:pt>
                <c:pt idx="1147">
                  <c:v>0.11956646161772262</c:v>
                </c:pt>
                <c:pt idx="1148">
                  <c:v>0.11956647284199155</c:v>
                </c:pt>
                <c:pt idx="1149">
                  <c:v>0.11956648382148326</c:v>
                </c:pt>
                <c:pt idx="1150">
                  <c:v>0.11956649456128317</c:v>
                </c:pt>
                <c:pt idx="1151">
                  <c:v>0.11956650506637688</c:v>
                </c:pt>
                <c:pt idx="1152">
                  <c:v>0.11956651534165191</c:v>
                </c:pt>
                <c:pt idx="1153">
                  <c:v>0.11956652539189956</c:v>
                </c:pt>
                <c:pt idx="1154">
                  <c:v>0.11956653522181665</c:v>
                </c:pt>
                <c:pt idx="1155">
                  <c:v>0.11956654483600725</c:v>
                </c:pt>
                <c:pt idx="1156">
                  <c:v>0.11956655423898448</c:v>
                </c:pt>
                <c:pt idx="1157">
                  <c:v>0.11956656343517207</c:v>
                </c:pt>
                <c:pt idx="1158">
                  <c:v>0.11956657242890609</c:v>
                </c:pt>
                <c:pt idx="1159">
                  <c:v>0.11956658122443661</c:v>
                </c:pt>
                <c:pt idx="1160">
                  <c:v>0.1195665898259292</c:v>
                </c:pt>
                <c:pt idx="1161">
                  <c:v>0.11956659823746658</c:v>
                </c:pt>
                <c:pt idx="1162">
                  <c:v>0.11956660646305013</c:v>
                </c:pt>
                <c:pt idx="1163">
                  <c:v>0.11956661450660143</c:v>
                </c:pt>
                <c:pt idx="1164">
                  <c:v>0.11956662237196372</c:v>
                </c:pt>
                <c:pt idx="1165">
                  <c:v>0.1195666300629034</c:v>
                </c:pt>
                <c:pt idx="1166">
                  <c:v>0.11956663758311147</c:v>
                </c:pt>
                <c:pt idx="1167">
                  <c:v>0.1195666449362049</c:v>
                </c:pt>
                <c:pt idx="1168">
                  <c:v>0.11956665212572809</c:v>
                </c:pt>
                <c:pt idx="1169">
                  <c:v>0.11956665915515419</c:v>
                </c:pt>
                <c:pt idx="1170">
                  <c:v>0.11956666602788645</c:v>
                </c:pt>
                <c:pt idx="1171">
                  <c:v>0.11956667274725953</c:v>
                </c:pt>
                <c:pt idx="1172">
                  <c:v>0.11956667931654086</c:v>
                </c:pt>
                <c:pt idx="1173">
                  <c:v>0.11956668573893182</c:v>
                </c:pt>
                <c:pt idx="1174">
                  <c:v>0.11956669201756909</c:v>
                </c:pt>
                <c:pt idx="1175">
                  <c:v>0.11956669815552574</c:v>
                </c:pt>
                <c:pt idx="1176">
                  <c:v>0.11956670415581264</c:v>
                </c:pt>
                <c:pt idx="1177">
                  <c:v>0.11956671002137945</c:v>
                </c:pt>
                <c:pt idx="1178">
                  <c:v>0.1195667157551159</c:v>
                </c:pt>
                <c:pt idx="1179">
                  <c:v>0.11956672135985291</c:v>
                </c:pt>
                <c:pt idx="1180">
                  <c:v>0.11956672683836372</c:v>
                </c:pt>
                <c:pt idx="1181">
                  <c:v>0.11956673219336496</c:v>
                </c:pt>
                <c:pt idx="1182">
                  <c:v>0.11956673742751776</c:v>
                </c:pt>
                <c:pt idx="1183">
                  <c:v>0.11956674254342887</c:v>
                </c:pt>
                <c:pt idx="1184">
                  <c:v>0.1195667475436516</c:v>
                </c:pt>
                <c:pt idx="1185">
                  <c:v>0.1195667524306869</c:v>
                </c:pt>
                <c:pt idx="1186">
                  <c:v>0.11956675720698444</c:v>
                </c:pt>
                <c:pt idx="1187">
                  <c:v>0.11956676187494346</c:v>
                </c:pt>
                <c:pt idx="1188">
                  <c:v>0.11956676643691387</c:v>
                </c:pt>
                <c:pt idx="1189">
                  <c:v>0.11956677089519714</c:v>
                </c:pt>
                <c:pt idx="1190">
                  <c:v>0.11956677525204726</c:v>
                </c:pt>
                <c:pt idx="1191">
                  <c:v>0.11956677950967165</c:v>
                </c:pt>
                <c:pt idx="1192">
                  <c:v>0.11956678367023209</c:v>
                </c:pt>
                <c:pt idx="1193">
                  <c:v>0.11956678773584559</c:v>
                </c:pt>
                <c:pt idx="1194">
                  <c:v>0.11956679170858525</c:v>
                </c:pt>
                <c:pt idx="1195">
                  <c:v>0.11956679559048117</c:v>
                </c:pt>
                <c:pt idx="1196">
                  <c:v>0.11956679938352124</c:v>
                </c:pt>
                <c:pt idx="1197">
                  <c:v>0.11956680308965198</c:v>
                </c:pt>
                <c:pt idx="1198">
                  <c:v>0.11956680671077936</c:v>
                </c:pt>
                <c:pt idx="1199">
                  <c:v>0.11956681024876958</c:v>
                </c:pt>
                <c:pt idx="1200">
                  <c:v>0.11956681370544991</c:v>
                </c:pt>
                <c:pt idx="1201">
                  <c:v>0.11956681708260936</c:v>
                </c:pt>
                <c:pt idx="1202">
                  <c:v>0.11956682038199951</c:v>
                </c:pt>
                <c:pt idx="1203">
                  <c:v>0.1195668236053352</c:v>
                </c:pt>
                <c:pt idx="1204">
                  <c:v>0.11956682675429535</c:v>
                </c:pt>
                <c:pt idx="1205">
                  <c:v>0.11956682983052352</c:v>
                </c:pt>
                <c:pt idx="1206">
                  <c:v>0.11956683283562877</c:v>
                </c:pt>
                <c:pt idx="1207">
                  <c:v>0.11956683577118621</c:v>
                </c:pt>
                <c:pt idx="1208">
                  <c:v>0.11956683863873778</c:v>
                </c:pt>
                <c:pt idx="1209">
                  <c:v>0.11956684143979283</c:v>
                </c:pt>
                <c:pt idx="1210">
                  <c:v>0.11956684417582886</c:v>
                </c:pt>
                <c:pt idx="1211">
                  <c:v>0.11956684684829202</c:v>
                </c:pt>
                <c:pt idx="1212">
                  <c:v>0.11956684945859791</c:v>
                </c:pt>
                <c:pt idx="1213">
                  <c:v>0.11956685200813205</c:v>
                </c:pt>
                <c:pt idx="1214">
                  <c:v>0.11956685449825052</c:v>
                </c:pt>
                <c:pt idx="1215">
                  <c:v>0.11956685693028062</c:v>
                </c:pt>
                <c:pt idx="1216">
                  <c:v>0.11956685930552134</c:v>
                </c:pt>
                <c:pt idx="1217">
                  <c:v>0.11956686162524401</c:v>
                </c:pt>
                <c:pt idx="1218">
                  <c:v>0.11956686389069283</c:v>
                </c:pt>
                <c:pt idx="1219">
                  <c:v>0.11956686610308542</c:v>
                </c:pt>
                <c:pt idx="1220">
                  <c:v>0.11956686826361335</c:v>
                </c:pt>
                <c:pt idx="1221">
                  <c:v>0.11956687037344267</c:v>
                </c:pt>
                <c:pt idx="1222">
                  <c:v>0.11956687243371444</c:v>
                </c:pt>
                <c:pt idx="1223">
                  <c:v>0.11956687444554523</c:v>
                </c:pt>
                <c:pt idx="1224">
                  <c:v>0.1195668764100276</c:v>
                </c:pt>
                <c:pt idx="1225">
                  <c:v>0.1195668783282306</c:v>
                </c:pt>
                <c:pt idx="1226">
                  <c:v>0.11956688020120027</c:v>
                </c:pt>
                <c:pt idx="1227">
                  <c:v>0.11956688202996009</c:v>
                </c:pt>
                <c:pt idx="1228">
                  <c:v>0.11956688381551143</c:v>
                </c:pt>
                <c:pt idx="1229">
                  <c:v>0.11956688555883405</c:v>
                </c:pt>
                <c:pt idx="1230">
                  <c:v>0.11956688726088643</c:v>
                </c:pt>
                <c:pt idx="1231">
                  <c:v>0.11956688892260638</c:v>
                </c:pt>
                <c:pt idx="1232">
                  <c:v>0.11956689054491128</c:v>
                </c:pt>
                <c:pt idx="1233">
                  <c:v>0.11956689212869864</c:v>
                </c:pt>
                <c:pt idx="1234">
                  <c:v>0.11956689367484646</c:v>
                </c:pt>
                <c:pt idx="1235">
                  <c:v>0.11956689518421361</c:v>
                </c:pt>
                <c:pt idx="1236">
                  <c:v>0.11956689665764023</c:v>
                </c:pt>
                <c:pt idx="1237">
                  <c:v>0.11956689809594816</c:v>
                </c:pt>
                <c:pt idx="1238">
                  <c:v>0.11956689949994126</c:v>
                </c:pt>
                <c:pt idx="1239">
                  <c:v>0.11956690087040585</c:v>
                </c:pt>
                <c:pt idx="1240">
                  <c:v>0.11956690220811102</c:v>
                </c:pt>
                <c:pt idx="1241">
                  <c:v>0.11956690351380897</c:v>
                </c:pt>
                <c:pt idx="1242">
                  <c:v>0.11956690478823545</c:v>
                </c:pt>
                <c:pt idx="1243">
                  <c:v>0.11956690603211</c:v>
                </c:pt>
                <c:pt idx="1244">
                  <c:v>0.11956690724613636</c:v>
                </c:pt>
                <c:pt idx="1245">
                  <c:v>0.11956690843100279</c:v>
                </c:pt>
                <c:pt idx="1246">
                  <c:v>0.11956690958738232</c:v>
                </c:pt>
                <c:pt idx="1247">
                  <c:v>0.11956691071593321</c:v>
                </c:pt>
                <c:pt idx="1248">
                  <c:v>0.11956691181729912</c:v>
                </c:pt>
                <c:pt idx="1249">
                  <c:v>0.11956691289210947</c:v>
                </c:pt>
                <c:pt idx="1250">
                  <c:v>0.11956691394097978</c:v>
                </c:pt>
                <c:pt idx="1251">
                  <c:v>0.1195669149645119</c:v>
                </c:pt>
                <c:pt idx="1252">
                  <c:v>0.11956691596329433</c:v>
                </c:pt>
                <c:pt idx="1253">
                  <c:v>0.11956691693790247</c:v>
                </c:pt>
                <c:pt idx="1254">
                  <c:v>0.11956691788889899</c:v>
                </c:pt>
                <c:pt idx="1255">
                  <c:v>0.11956691881683394</c:v>
                </c:pt>
                <c:pt idx="1256">
                  <c:v>0.11956691972224519</c:v>
                </c:pt>
                <c:pt idx="1257">
                  <c:v>0.11956692060565853</c:v>
                </c:pt>
                <c:pt idx="1258">
                  <c:v>0.11956692146758806</c:v>
                </c:pt>
                <c:pt idx="1259">
                  <c:v>0.11956692230853634</c:v>
                </c:pt>
                <c:pt idx="1260">
                  <c:v>0.11956692312899472</c:v>
                </c:pt>
                <c:pt idx="1261">
                  <c:v>0.11956692392944351</c:v>
                </c:pt>
                <c:pt idx="1262">
                  <c:v>0.11956692471035223</c:v>
                </c:pt>
                <c:pt idx="1263">
                  <c:v>0.11956692547217984</c:v>
                </c:pt>
                <c:pt idx="1264">
                  <c:v>0.11956692621537503</c:v>
                </c:pt>
                <c:pt idx="1265">
                  <c:v>0.11956692694037634</c:v>
                </c:pt>
                <c:pt idx="1266">
                  <c:v>0.11956692764761241</c:v>
                </c:pt>
                <c:pt idx="1267">
                  <c:v>0.11956692833750228</c:v>
                </c:pt>
                <c:pt idx="1268">
                  <c:v>0.11956692901045543</c:v>
                </c:pt>
                <c:pt idx="1269">
                  <c:v>0.11956692966687216</c:v>
                </c:pt>
                <c:pt idx="1270">
                  <c:v>0.11956693030714365</c:v>
                </c:pt>
                <c:pt idx="1271">
                  <c:v>0.11956693093165222</c:v>
                </c:pt>
                <c:pt idx="1272">
                  <c:v>0.11956693154077153</c:v>
                </c:pt>
                <c:pt idx="1273">
                  <c:v>0.11956693213486674</c:v>
                </c:pt>
                <c:pt idx="1274">
                  <c:v>0.11956693271429474</c:v>
                </c:pt>
                <c:pt idx="1275">
                  <c:v>0.11956693327940424</c:v>
                </c:pt>
                <c:pt idx="1276">
                  <c:v>0.11956693383053602</c:v>
                </c:pt>
                <c:pt idx="1277">
                  <c:v>0.11956693436802308</c:v>
                </c:pt>
                <c:pt idx="1278">
                  <c:v>0.11956693489219086</c:v>
                </c:pt>
                <c:pt idx="1279">
                  <c:v>0.11956693540335729</c:v>
                </c:pt>
                <c:pt idx="1280">
                  <c:v>0.11956693590183307</c:v>
                </c:pt>
                <c:pt idx="1281">
                  <c:v>0.11956693638792174</c:v>
                </c:pt>
                <c:pt idx="1282">
                  <c:v>0.1195669368619199</c:v>
                </c:pt>
                <c:pt idx="1283">
                  <c:v>0.11956693732411733</c:v>
                </c:pt>
                <c:pt idx="1284">
                  <c:v>0.11956693777479717</c:v>
                </c:pt>
                <c:pt idx="1285">
                  <c:v>0.119566938214236</c:v>
                </c:pt>
                <c:pt idx="1286">
                  <c:v>0.11956693864270407</c:v>
                </c:pt>
                <c:pt idx="1287">
                  <c:v>0.11956693906046537</c:v>
                </c:pt>
                <c:pt idx="1288">
                  <c:v>0.11956693946777779</c:v>
                </c:pt>
                <c:pt idx="1289">
                  <c:v>0.11956693986489327</c:v>
                </c:pt>
                <c:pt idx="1290">
                  <c:v>0.1195669402520579</c:v>
                </c:pt>
                <c:pt idx="1291">
                  <c:v>0.11956694062951212</c:v>
                </c:pt>
                <c:pt idx="1292">
                  <c:v>0.11956694099749073</c:v>
                </c:pt>
                <c:pt idx="1293">
                  <c:v>0.11956694135622312</c:v>
                </c:pt>
                <c:pt idx="1294">
                  <c:v>0.11956694170593332</c:v>
                </c:pt>
                <c:pt idx="1295">
                  <c:v>0.11956694204684018</c:v>
                </c:pt>
                <c:pt idx="1296">
                  <c:v>0.11956694237915744</c:v>
                </c:pt>
                <c:pt idx="1297">
                  <c:v>0.11956694270309381</c:v>
                </c:pt>
                <c:pt idx="1298">
                  <c:v>0.11956694301885322</c:v>
                </c:pt>
                <c:pt idx="1299">
                  <c:v>0.11956694332663474</c:v>
                </c:pt>
                <c:pt idx="1300">
                  <c:v>0.11956694362663285</c:v>
                </c:pt>
                <c:pt idx="1301">
                  <c:v>0.11956694391903745</c:v>
                </c:pt>
                <c:pt idx="1302">
                  <c:v>0.11956694420403398</c:v>
                </c:pt>
                <c:pt idx="1303">
                  <c:v>0.11956694448180355</c:v>
                </c:pt>
                <c:pt idx="1304">
                  <c:v>0.11956694475252301</c:v>
                </c:pt>
                <c:pt idx="1305">
                  <c:v>0.11956694501636503</c:v>
                </c:pt>
                <c:pt idx="1306">
                  <c:v>0.11956694527349822</c:v>
                </c:pt>
                <c:pt idx="1307">
                  <c:v>0.11956694552408725</c:v>
                </c:pt>
                <c:pt idx="1308">
                  <c:v>0.11956694576829288</c:v>
                </c:pt>
                <c:pt idx="1309">
                  <c:v>0.11956694600627207</c:v>
                </c:pt>
                <c:pt idx="1310">
                  <c:v>0.11956694623817807</c:v>
                </c:pt>
                <c:pt idx="1311">
                  <c:v>0.11956694646416051</c:v>
                </c:pt>
                <c:pt idx="1312">
                  <c:v>0.11956694668436547</c:v>
                </c:pt>
                <c:pt idx="1313">
                  <c:v>0.11956694689893559</c:v>
                </c:pt>
                <c:pt idx="1314">
                  <c:v>0.11956694710801007</c:v>
                </c:pt>
                <c:pt idx="1315">
                  <c:v>0.11956694731172483</c:v>
                </c:pt>
                <c:pt idx="1316">
                  <c:v>0.1195669475102126</c:v>
                </c:pt>
                <c:pt idx="1317">
                  <c:v>0.11956694770360288</c:v>
                </c:pt>
                <c:pt idx="1318">
                  <c:v>0.11956694789202212</c:v>
                </c:pt>
                <c:pt idx="1319">
                  <c:v>0.11956694807559373</c:v>
                </c:pt>
                <c:pt idx="1320">
                  <c:v>0.11956694825443821</c:v>
                </c:pt>
                <c:pt idx="1321">
                  <c:v>0.11956694842867313</c:v>
                </c:pt>
                <c:pt idx="1322">
                  <c:v>0.1195669485984133</c:v>
                </c:pt>
                <c:pt idx="1323">
                  <c:v>0.11956694876377071</c:v>
                </c:pt>
                <c:pt idx="1324">
                  <c:v>0.11956694892485471</c:v>
                </c:pt>
                <c:pt idx="1325">
                  <c:v>0.11956694908177204</c:v>
                </c:pt>
                <c:pt idx="1326">
                  <c:v>0.11956694923462684</c:v>
                </c:pt>
                <c:pt idx="1327">
                  <c:v>0.11956694938352073</c:v>
                </c:pt>
                <c:pt idx="1328">
                  <c:v>0.11956694952855293</c:v>
                </c:pt>
                <c:pt idx="1329">
                  <c:v>0.11956694966982023</c:v>
                </c:pt>
                <c:pt idx="1330">
                  <c:v>0.11956694980741711</c:v>
                </c:pt>
                <c:pt idx="1331">
                  <c:v>0.11956694994143575</c:v>
                </c:pt>
                <c:pt idx="1332">
                  <c:v>0.11956695007196609</c:v>
                </c:pt>
                <c:pt idx="1333">
                  <c:v>0.11956695019909593</c:v>
                </c:pt>
                <c:pt idx="1334">
                  <c:v>0.11956695032291088</c:v>
                </c:pt>
                <c:pt idx="1335">
                  <c:v>0.11956695044349457</c:v>
                </c:pt>
                <c:pt idx="1336">
                  <c:v>0.11956695056092848</c:v>
                </c:pt>
                <c:pt idx="1337">
                  <c:v>0.1195669506752922</c:v>
                </c:pt>
                <c:pt idx="1338">
                  <c:v>0.11956695078666335</c:v>
                </c:pt>
                <c:pt idx="1339">
                  <c:v>0.11956695089511765</c:v>
                </c:pt>
                <c:pt idx="1340">
                  <c:v>0.11956695100072899</c:v>
                </c:pt>
                <c:pt idx="1341">
                  <c:v>0.11956695110356946</c:v>
                </c:pt>
                <c:pt idx="1342">
                  <c:v>0.11956695120370937</c:v>
                </c:pt>
                <c:pt idx="1343">
                  <c:v>0.11956695130121733</c:v>
                </c:pt>
                <c:pt idx="1344">
                  <c:v>0.11956695139616025</c:v>
                </c:pt>
                <c:pt idx="1345">
                  <c:v>0.1195669514886034</c:v>
                </c:pt>
                <c:pt idx="1346">
                  <c:v>0.11956695157861047</c:v>
                </c:pt>
                <c:pt idx="1347">
                  <c:v>0.11956695166624358</c:v>
                </c:pt>
                <c:pt idx="1348">
                  <c:v>0.1195669517515633</c:v>
                </c:pt>
                <c:pt idx="1349">
                  <c:v>0.11956695183462875</c:v>
                </c:pt>
                <c:pt idx="1350">
                  <c:v>0.11956695191549754</c:v>
                </c:pt>
                <c:pt idx="1351">
                  <c:v>0.1195669519942259</c:v>
                </c:pt>
                <c:pt idx="1352">
                  <c:v>0.11956695207086868</c:v>
                </c:pt>
                <c:pt idx="1353">
                  <c:v>0.11956695214547933</c:v>
                </c:pt>
                <c:pt idx="1354">
                  <c:v>0.11956695221811001</c:v>
                </c:pt>
                <c:pt idx="1355">
                  <c:v>0.11956695228881159</c:v>
                </c:pt>
                <c:pt idx="1356">
                  <c:v>0.11956695235763366</c:v>
                </c:pt>
                <c:pt idx="1357">
                  <c:v>0.1195669524246246</c:v>
                </c:pt>
                <c:pt idx="1358">
                  <c:v>0.1195669524898316</c:v>
                </c:pt>
                <c:pt idx="1359">
                  <c:v>0.1195669525533006</c:v>
                </c:pt>
                <c:pt idx="1360">
                  <c:v>0.11956695261507652</c:v>
                </c:pt>
                <c:pt idx="1361">
                  <c:v>0.11956695267520305</c:v>
                </c:pt>
                <c:pt idx="1362">
                  <c:v>0.11956695273372285</c:v>
                </c:pt>
                <c:pt idx="1363">
                  <c:v>0.11956695279067751</c:v>
                </c:pt>
                <c:pt idx="1364">
                  <c:v>0.11956695284610756</c:v>
                </c:pt>
                <c:pt idx="1365">
                  <c:v>0.11956695290005254</c:v>
                </c:pt>
                <c:pt idx="1366">
                  <c:v>0.11956695295255097</c:v>
                </c:pt>
                <c:pt idx="1367">
                  <c:v>0.11956695300364044</c:v>
                </c:pt>
                <c:pt idx="1368">
                  <c:v>0.11956695305335759</c:v>
                </c:pt>
                <c:pt idx="1369">
                  <c:v>0.11956695310173809</c:v>
                </c:pt>
                <c:pt idx="1370">
                  <c:v>0.11956695314881681</c:v>
                </c:pt>
                <c:pt idx="1371">
                  <c:v>0.11956695319462765</c:v>
                </c:pt>
                <c:pt idx="1372">
                  <c:v>0.11956695323920372</c:v>
                </c:pt>
                <c:pt idx="1373">
                  <c:v>0.11956695328257723</c:v>
                </c:pt>
                <c:pt idx="1374">
                  <c:v>0.11956695332477967</c:v>
                </c:pt>
                <c:pt idx="1375">
                  <c:v>0.11956695336584164</c:v>
                </c:pt>
                <c:pt idx="1376">
                  <c:v>0.11956695340579301</c:v>
                </c:pt>
                <c:pt idx="1377">
                  <c:v>0.11956695344466294</c:v>
                </c:pt>
                <c:pt idx="1378">
                  <c:v>0.11956695348247974</c:v>
                </c:pt>
                <c:pt idx="1379">
                  <c:v>0.1195669535192711</c:v>
                </c:pt>
                <c:pt idx="1380">
                  <c:v>0.11956695355506398</c:v>
                </c:pt>
                <c:pt idx="1381">
                  <c:v>0.11956695358988464</c:v>
                </c:pt>
                <c:pt idx="1382">
                  <c:v>0.11956695362375869</c:v>
                </c:pt>
                <c:pt idx="1383">
                  <c:v>0.11956695365671105</c:v>
                </c:pt>
                <c:pt idx="1384">
                  <c:v>0.11956695368876608</c:v>
                </c:pt>
                <c:pt idx="1385">
                  <c:v>0.11956695371994742</c:v>
                </c:pt>
                <c:pt idx="1386">
                  <c:v>0.1195669537502782</c:v>
                </c:pt>
                <c:pt idx="1387">
                  <c:v>0.11956695377978092</c:v>
                </c:pt>
                <c:pt idx="1388">
                  <c:v>0.11956695380847748</c:v>
                </c:pt>
                <c:pt idx="1389">
                  <c:v>0.11956695383638925</c:v>
                </c:pt>
                <c:pt idx="1390">
                  <c:v>0.11956695386353706</c:v>
                </c:pt>
                <c:pt idx="1391">
                  <c:v>0.11956695388994119</c:v>
                </c:pt>
                <c:pt idx="1392">
                  <c:v>0.11956695391562137</c:v>
                </c:pt>
                <c:pt idx="1393">
                  <c:v>0.1195669539405969</c:v>
                </c:pt>
                <c:pt idx="1394">
                  <c:v>0.11956695396488649</c:v>
                </c:pt>
                <c:pt idx="1395">
                  <c:v>0.11956695398850846</c:v>
                </c:pt>
                <c:pt idx="1396">
                  <c:v>0.11956695401148058</c:v>
                </c:pt>
                <c:pt idx="1397">
                  <c:v>0.11956695403382021</c:v>
                </c:pt>
                <c:pt idx="1398">
                  <c:v>0.11956695405554425</c:v>
                </c:pt>
                <c:pt idx="1399">
                  <c:v>0.11956695407666915</c:v>
                </c:pt>
                <c:pt idx="1400">
                  <c:v>0.11956695409721094</c:v>
                </c:pt>
                <c:pt idx="1401">
                  <c:v>0.11956695411718525</c:v>
                </c:pt>
                <c:pt idx="1402">
                  <c:v>0.1195669541366073</c:v>
                </c:pt>
                <c:pt idx="1403">
                  <c:v>0.11956695415549189</c:v>
                </c:pt>
                <c:pt idx="1404">
                  <c:v>0.11956695417385348</c:v>
                </c:pt>
                <c:pt idx="1405">
                  <c:v>0.1195669541917061</c:v>
                </c:pt>
                <c:pt idx="1406">
                  <c:v>0.11956695420906346</c:v>
                </c:pt>
                <c:pt idx="1407">
                  <c:v>0.11956695422593891</c:v>
                </c:pt>
                <c:pt idx="1408">
                  <c:v>0.11956695424234541</c:v>
                </c:pt>
                <c:pt idx="1409">
                  <c:v>0.11956695425829562</c:v>
                </c:pt>
                <c:pt idx="1410">
                  <c:v>0.11956695427380189</c:v>
                </c:pt>
                <c:pt idx="1411">
                  <c:v>0.11956695428887618</c:v>
                </c:pt>
                <c:pt idx="1412">
                  <c:v>0.11956695430353018</c:v>
                </c:pt>
                <c:pt idx="1413">
                  <c:v>0.11956695431777528</c:v>
                </c:pt>
                <c:pt idx="1414">
                  <c:v>0.11956695433162257</c:v>
                </c:pt>
                <c:pt idx="1415">
                  <c:v>0.11956695434508281</c:v>
                </c:pt>
                <c:pt idx="1416">
                  <c:v>0.11956695435816651</c:v>
                </c:pt>
                <c:pt idx="1417">
                  <c:v>0.11956695437088392</c:v>
                </c:pt>
                <c:pt idx="1418">
                  <c:v>0.11956695438324501</c:v>
                </c:pt>
                <c:pt idx="1419">
                  <c:v>0.11956695439525943</c:v>
                </c:pt>
                <c:pt idx="1420">
                  <c:v>0.11956695440693667</c:v>
                </c:pt>
                <c:pt idx="1421">
                  <c:v>0.11956695441828588</c:v>
                </c:pt>
                <c:pt idx="1422">
                  <c:v>0.11956695442931606</c:v>
                </c:pt>
                <c:pt idx="1423">
                  <c:v>0.11956695444003587</c:v>
                </c:pt>
                <c:pt idx="1424">
                  <c:v>0.11956695445045384</c:v>
                </c:pt>
                <c:pt idx="1425">
                  <c:v>0.1195669544605782</c:v>
                </c:pt>
                <c:pt idx="1426">
                  <c:v>0.119566954470417</c:v>
                </c:pt>
                <c:pt idx="1427">
                  <c:v>0.11956695447997807</c:v>
                </c:pt>
                <c:pt idx="1428">
                  <c:v>0.11956695448926902</c:v>
                </c:pt>
                <c:pt idx="1429">
                  <c:v>0.11956695449829727</c:v>
                </c:pt>
                <c:pt idx="1430">
                  <c:v>0.11956695450707003</c:v>
                </c:pt>
                <c:pt idx="1431">
                  <c:v>0.11956695451559433</c:v>
                </c:pt>
                <c:pt idx="1432">
                  <c:v>0.11956695452387703</c:v>
                </c:pt>
                <c:pt idx="1433">
                  <c:v>0.11956695453192474</c:v>
                </c:pt>
                <c:pt idx="1434">
                  <c:v>0.11956695453974399</c:v>
                </c:pt>
                <c:pt idx="1435">
                  <c:v>0.11956695454734106</c:v>
                </c:pt>
                <c:pt idx="1436">
                  <c:v>0.11956695455472209</c:v>
                </c:pt>
                <c:pt idx="1437">
                  <c:v>0.11956695456189305</c:v>
                </c:pt>
                <c:pt idx="1438">
                  <c:v>0.11956695456885974</c:v>
                </c:pt>
                <c:pt idx="1439">
                  <c:v>0.11956695457562785</c:v>
                </c:pt>
                <c:pt idx="1440">
                  <c:v>0.11956695458220286</c:v>
                </c:pt>
                <c:pt idx="1441">
                  <c:v>0.11956695458859012</c:v>
                </c:pt>
                <c:pt idx="1442">
                  <c:v>0.11956695459479487</c:v>
                </c:pt>
                <c:pt idx="1443">
                  <c:v>0.11956695460082215</c:v>
                </c:pt>
                <c:pt idx="1444">
                  <c:v>0.11956695460667692</c:v>
                </c:pt>
                <c:pt idx="1445">
                  <c:v>0.11956695461236397</c:v>
                </c:pt>
                <c:pt idx="1446">
                  <c:v>0.11956695461788798</c:v>
                </c:pt>
                <c:pt idx="1447">
                  <c:v>0.11956695462325348</c:v>
                </c:pt>
                <c:pt idx="1448">
                  <c:v>0.11956695462846491</c:v>
                </c:pt>
                <c:pt idx="1449">
                  <c:v>0.11956695463352657</c:v>
                </c:pt>
                <c:pt idx="1450">
                  <c:v>0.11956695463844265</c:v>
                </c:pt>
                <c:pt idx="1451">
                  <c:v>0.1195669546432172</c:v>
                </c:pt>
                <c:pt idx="1452">
                  <c:v>0.11956695464785423</c:v>
                </c:pt>
                <c:pt idx="1453">
                  <c:v>0.11956695465235755</c:v>
                </c:pt>
                <c:pt idx="1454">
                  <c:v>0.11956695465673092</c:v>
                </c:pt>
                <c:pt idx="1455">
                  <c:v>0.119566954660978</c:v>
                </c:pt>
                <c:pt idx="1456">
                  <c:v>0.11956695466510234</c:v>
                </c:pt>
                <c:pt idx="1457">
                  <c:v>0.11956695466910737</c:v>
                </c:pt>
                <c:pt idx="1458">
                  <c:v>0.11956695467299647</c:v>
                </c:pt>
                <c:pt idx="1459">
                  <c:v>0.11956695467677289</c:v>
                </c:pt>
                <c:pt idx="1460">
                  <c:v>0.11956695468043983</c:v>
                </c:pt>
                <c:pt idx="1461">
                  <c:v>0.11956695468400036</c:v>
                </c:pt>
                <c:pt idx="1462">
                  <c:v>0.11956695468745748</c:v>
                </c:pt>
                <c:pt idx="1463">
                  <c:v>0.11956695469081413</c:v>
                </c:pt>
                <c:pt idx="1464">
                  <c:v>0.11956695469407314</c:v>
                </c:pt>
                <c:pt idx="1465">
                  <c:v>0.11956695469723727</c:v>
                </c:pt>
                <c:pt idx="1466">
                  <c:v>0.11956695470030923</c:v>
                </c:pt>
                <c:pt idx="1467">
                  <c:v>0.11956695470329161</c:v>
                </c:pt>
                <c:pt idx="1468">
                  <c:v>0.11956695470618697</c:v>
                </c:pt>
                <c:pt idx="1469">
                  <c:v>0.11956695470899778</c:v>
                </c:pt>
                <c:pt idx="1470">
                  <c:v>0.11956695471172643</c:v>
                </c:pt>
                <c:pt idx="1471">
                  <c:v>0.11956695471437527</c:v>
                </c:pt>
                <c:pt idx="1472">
                  <c:v>0.11956695471694657</c:v>
                </c:pt>
                <c:pt idx="1473">
                  <c:v>0.11956695471944255</c:v>
                </c:pt>
                <c:pt idx="1474">
                  <c:v>0.11956695472186533</c:v>
                </c:pt>
                <c:pt idx="1475">
                  <c:v>0.11956695472421704</c:v>
                </c:pt>
                <c:pt idx="1476">
                  <c:v>0.11956695472649967</c:v>
                </c:pt>
                <c:pt idx="1477">
                  <c:v>0.11956695472871523</c:v>
                </c:pt>
                <c:pt idx="1478">
                  <c:v>0.11956695473086561</c:v>
                </c:pt>
                <c:pt idx="1479">
                  <c:v>0.1195669547329527</c:v>
                </c:pt>
                <c:pt idx="1480">
                  <c:v>0.1195669547349783</c:v>
                </c:pt>
                <c:pt idx="1481">
                  <c:v>0.11956695473694419</c:v>
                </c:pt>
                <c:pt idx="1482">
                  <c:v>0.11956695473885208</c:v>
                </c:pt>
                <c:pt idx="1483">
                  <c:v>0.11956695474070361</c:v>
                </c:pt>
                <c:pt idx="1484">
                  <c:v>0.11956695474250044</c:v>
                </c:pt>
                <c:pt idx="1485">
                  <c:v>0.11956695474424413</c:v>
                </c:pt>
                <c:pt idx="1486">
                  <c:v>0.1195669547459362</c:v>
                </c:pt>
                <c:pt idx="1487">
                  <c:v>0.11956695474757816</c:v>
                </c:pt>
                <c:pt idx="1488">
                  <c:v>0.11956695474917144</c:v>
                </c:pt>
                <c:pt idx="1489">
                  <c:v>0.11956695475071745</c:v>
                </c:pt>
                <c:pt idx="1490">
                  <c:v>0.11956695475221756</c:v>
                </c:pt>
                <c:pt idx="1491">
                  <c:v>0.11956695475367309</c:v>
                </c:pt>
                <c:pt idx="1492">
                  <c:v>0.11956695475508533</c:v>
                </c:pt>
                <c:pt idx="1493">
                  <c:v>0.11956695475645554</c:v>
                </c:pt>
                <c:pt idx="1494">
                  <c:v>0.11956695475778495</c:v>
                </c:pt>
                <c:pt idx="1495">
                  <c:v>0.11956695475907472</c:v>
                </c:pt>
                <c:pt idx="1496">
                  <c:v>0.11956695476032603</c:v>
                </c:pt>
                <c:pt idx="1497">
                  <c:v>0.11956695476153997</c:v>
                </c:pt>
                <c:pt idx="1498">
                  <c:v>0.11956695476271764</c:v>
                </c:pt>
                <c:pt idx="1499" formatCode="0.0000%">
                  <c:v>0.1195669547638601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090496"/>
        <c:axId val="106092032"/>
      </c:lineChart>
      <c:catAx>
        <c:axId val="106090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6092032"/>
        <c:crosses val="autoZero"/>
        <c:auto val="1"/>
        <c:lblAlgn val="ctr"/>
        <c:lblOffset val="100"/>
        <c:noMultiLvlLbl val="0"/>
      </c:catAx>
      <c:valAx>
        <c:axId val="1060920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106090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05152224824356E-2"/>
          <c:y val="3.7267080745341616E-2"/>
          <c:w val="0.97423887587822011"/>
          <c:h val="0.894409937888198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bg1">
                <a:lumMod val="75000"/>
              </a:schemeClr>
            </a:solidFill>
            <a:ln w="21340">
              <a:noFill/>
            </a:ln>
          </c:spPr>
          <c:invertIfNegative val="0"/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10.000000000001137</c:v>
                </c:pt>
                <c:pt idx="1">
                  <c:v>11.000000000001251</c:v>
                </c:pt>
                <c:pt idx="2">
                  <c:v>9.50000000000108</c:v>
                </c:pt>
                <c:pt idx="3">
                  <c:v>8.5000000000009663</c:v>
                </c:pt>
                <c:pt idx="4">
                  <c:v>8.0000000000009095</c:v>
                </c:pt>
                <c:pt idx="5">
                  <c:v>7.7500000000008811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21340">
              <a:noFill/>
            </a:ln>
          </c:spPr>
          <c:invertIfNegative val="0"/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3.0000000000003411</c:v>
                </c:pt>
                <c:pt idx="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5803392"/>
        <c:axId val="85804928"/>
      </c:barChart>
      <c:catAx>
        <c:axId val="8580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0670">
            <a:solidFill>
              <a:schemeClr val="tx1"/>
            </a:solidFill>
            <a:prstDash val="solid"/>
          </a:ln>
        </c:spPr>
        <c:crossAx val="85804928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85804928"/>
        <c:scaling>
          <c:orientation val="minMax"/>
          <c:max val="25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8002">
            <a:noFill/>
          </a:ln>
        </c:spPr>
        <c:crossAx val="85803392"/>
        <c:crosses val="autoZero"/>
        <c:crossBetween val="between"/>
        <c:majorUnit val="5"/>
      </c:valAx>
      <c:spPr>
        <a:noFill/>
        <a:ln w="2134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8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05152224824356E-2"/>
          <c:y val="3.7267080745341616E-2"/>
          <c:w val="0.97423887587822011"/>
          <c:h val="0.894409937888198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bg1">
                <a:lumMod val="75000"/>
              </a:schemeClr>
            </a:solidFill>
            <a:ln w="24633">
              <a:noFill/>
            </a:ln>
          </c:spPr>
          <c:invertIfNegative val="0"/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10.000000000001137</c:v>
                </c:pt>
                <c:pt idx="1">
                  <c:v>12.000000000001364</c:v>
                </c:pt>
                <c:pt idx="2">
                  <c:v>14.000000000001592</c:v>
                </c:pt>
                <c:pt idx="3">
                  <c:v>16.000000000001819</c:v>
                </c:pt>
                <c:pt idx="4">
                  <c:v>18.000000000002046</c:v>
                </c:pt>
                <c:pt idx="5">
                  <c:v>20.000000000002274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24633">
              <a:noFill/>
            </a:ln>
          </c:spPr>
          <c:invertIfNegative val="0"/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3.0000000000003411</c:v>
                </c:pt>
                <c:pt idx="1">
                  <c:v>3.0000000000003411</c:v>
                </c:pt>
                <c:pt idx="2">
                  <c:v>3.0000000000003411</c:v>
                </c:pt>
                <c:pt idx="3">
                  <c:v>3.0000000000003411</c:v>
                </c:pt>
                <c:pt idx="4">
                  <c:v>3.0000000000003411</c:v>
                </c:pt>
                <c:pt idx="5">
                  <c:v>3.0000000000003411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5547648"/>
        <c:axId val="85574016"/>
      </c:barChart>
      <c:catAx>
        <c:axId val="8554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 w="12316">
            <a:solidFill>
              <a:schemeClr val="tx1"/>
            </a:solidFill>
            <a:prstDash val="solid"/>
          </a:ln>
        </c:spPr>
        <c:crossAx val="85574016"/>
        <c:crossesAt val="0"/>
        <c:auto val="1"/>
        <c:lblAlgn val="ctr"/>
        <c:lblOffset val="100"/>
        <c:tickLblSkip val="1"/>
        <c:tickMarkSkip val="1"/>
        <c:noMultiLvlLbl val="0"/>
      </c:catAx>
      <c:valAx>
        <c:axId val="85574016"/>
        <c:scaling>
          <c:orientation val="minMax"/>
          <c:max val="25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9237">
            <a:noFill/>
          </a:ln>
        </c:spPr>
        <c:crossAx val="85547648"/>
        <c:crosses val="autoZero"/>
        <c:crossBetween val="between"/>
        <c:majorUnit val="5"/>
      </c:valAx>
      <c:spPr>
        <a:noFill/>
        <a:ln w="2463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64" b="1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367357276671134E-4"/>
          <c:y val="0"/>
          <c:w val="0.99979632642723326"/>
          <c:h val="0.749706802146457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Direct ROI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41B1-47E0-9331-4E800617248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41B1-47E0-9331-4E800617248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41B1-47E0-9331-4E8006172484}"/>
              </c:ext>
            </c:extLst>
          </c:dPt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"$"#,##0.00</c:formatCode>
                <c:ptCount val="3"/>
                <c:pt idx="0">
                  <c:v>0.43</c:v>
                </c:pt>
                <c:pt idx="1">
                  <c:v>0.63</c:v>
                </c:pt>
                <c:pt idx="2">
                  <c:v>0.81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1B1-47E0-9331-4E8006172484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Halo ROI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Sheet1!$C$2:$C$4</c:f>
              <c:numCache>
                <c:formatCode>"$"#,##0.00_);[Red]\("$"#,##0.00\)</c:formatCode>
                <c:ptCount val="3"/>
                <c:pt idx="0">
                  <c:v>0.23</c:v>
                </c:pt>
                <c:pt idx="1">
                  <c:v>0.23</c:v>
                </c:pt>
                <c:pt idx="2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99D-4EFE-A701-FD50D88682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91616768"/>
        <c:axId val="91618688"/>
      </c:barChart>
      <c:catAx>
        <c:axId val="916167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 cap="all" baseline="0"/>
                </a:pPr>
                <a:r>
                  <a:rPr lang="en-US" sz="1100" cap="all" baseline="0" dirty="0"/>
                  <a:t>Annual Brand Dollar Sales</a:t>
                </a: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spPr>
          <a:ln w="73025">
            <a:solidFill>
              <a:schemeClr val="tx2"/>
            </a:solidFill>
          </a:ln>
        </c:spPr>
        <c:txPr>
          <a:bodyPr/>
          <a:lstStyle/>
          <a:p>
            <a:pPr>
              <a:defRPr sz="1100">
                <a:solidFill>
                  <a:schemeClr val="bg1">
                    <a:lumMod val="50000"/>
                  </a:schemeClr>
                </a:solidFill>
              </a:defRPr>
            </a:pPr>
            <a:endParaRPr lang="en-US"/>
          </a:p>
        </c:txPr>
        <c:crossAx val="91618688"/>
        <c:crosses val="autoZero"/>
        <c:auto val="1"/>
        <c:lblAlgn val="ctr"/>
        <c:lblOffset val="100"/>
        <c:noMultiLvlLbl val="0"/>
      </c:catAx>
      <c:valAx>
        <c:axId val="91618688"/>
        <c:scaling>
          <c:orientation val="minMax"/>
        </c:scaling>
        <c:delete val="1"/>
        <c:axPos val="l"/>
        <c:numFmt formatCode="&quot;$&quot;#,##0.00" sourceLinked="1"/>
        <c:majorTickMark val="out"/>
        <c:minorTickMark val="none"/>
        <c:tickLblPos val="nextTo"/>
        <c:crossAx val="9161676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55810851512407E-2"/>
          <c:y val="0"/>
          <c:w val="0.91666767362735402"/>
          <c:h val="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Sheet1!$A$1</c:f>
              <c:strCache>
                <c:ptCount val="1"/>
                <c:pt idx="0">
                  <c:v>Elasticidad Total</c:v>
                </c:pt>
              </c:strCache>
            </c:strRef>
          </c:tx>
          <c:spPr>
            <a:solidFill>
              <a:srgbClr val="8DC63F"/>
            </a:solidFill>
            <a:ln w="19023">
              <a:noFill/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</c:dPt>
          <c:dLbls>
            <c:dLbl>
              <c:idx val="0"/>
              <c:layout>
                <c:manualLayout>
                  <c:x val="-0.17443007439186708"/>
                  <c:y val="0"/>
                </c:manualLayout>
              </c:layout>
              <c:numFmt formatCode="#,##0.0" sourceLinked="0"/>
              <c:spPr>
                <a:noFill/>
                <a:ln w="25365">
                  <a:noFill/>
                </a:ln>
              </c:spPr>
              <c:txPr>
                <a:bodyPr/>
                <a:lstStyle/>
                <a:p>
                  <a:pPr>
                    <a:defRPr lang="en-US" sz="999">
                      <a:solidFill>
                        <a:schemeClr val="tx2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 w="25365">
                <a:noFill/>
              </a:ln>
            </c:spPr>
            <c:txPr>
              <a:bodyPr/>
              <a:lstStyle/>
              <a:p>
                <a:pPr>
                  <a:defRPr lang="en-US" sz="999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Sheet1!$A$2:$A$4</c:f>
              <c:numCache>
                <c:formatCode>0.0</c:formatCode>
                <c:ptCount val="3"/>
                <c:pt idx="0">
                  <c:v>-0.4</c:v>
                </c:pt>
                <c:pt idx="1">
                  <c:v>-2.6</c:v>
                </c:pt>
                <c:pt idx="2">
                  <c:v>-2.7</c:v>
                </c:pt>
              </c:numCache>
            </c:numRef>
          </c:val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81366144"/>
        <c:axId val="181687808"/>
      </c:barChart>
      <c:catAx>
        <c:axId val="181366144"/>
        <c:scaling>
          <c:orientation val="maxMin"/>
        </c:scaling>
        <c:delete val="1"/>
        <c:axPos val="r"/>
        <c:majorTickMark val="out"/>
        <c:minorTickMark val="none"/>
        <c:tickLblPos val="nextTo"/>
        <c:crossAx val="181687808"/>
        <c:crosses val="autoZero"/>
        <c:auto val="1"/>
        <c:lblAlgn val="ctr"/>
        <c:lblOffset val="100"/>
        <c:noMultiLvlLbl val="0"/>
      </c:catAx>
      <c:valAx>
        <c:axId val="181687808"/>
        <c:scaling>
          <c:orientation val="maxMin"/>
          <c:max val="0"/>
          <c:min val="-3"/>
        </c:scaling>
        <c:delete val="1"/>
        <c:axPos val="t"/>
        <c:numFmt formatCode="0.0" sourceLinked="1"/>
        <c:majorTickMark val="out"/>
        <c:minorTickMark val="none"/>
        <c:tickLblPos val="nextTo"/>
        <c:crossAx val="181366144"/>
        <c:crosses val="autoZero"/>
        <c:crossBetween val="between"/>
        <c:majorUnit val="1"/>
      </c:valAx>
      <c:spPr>
        <a:noFill/>
        <a:ln w="25365">
          <a:noFill/>
        </a:ln>
      </c:spPr>
    </c:plotArea>
    <c:plotVisOnly val="1"/>
    <c:dispBlanksAs val="gap"/>
    <c:showDLblsOverMax val="0"/>
  </c:chart>
  <c:txPr>
    <a:bodyPr/>
    <a:lstStyle/>
    <a:p>
      <a:pPr>
        <a:defRPr sz="1797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526499270236693E-5"/>
          <c:y val="0.1624086989126359"/>
          <c:w val="0.97582054309327082"/>
          <c:h val="0.61362804649418912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</c:v>
                </c:pt>
              </c:strCache>
            </c:strRef>
          </c:tx>
          <c:spPr>
            <a:ln>
              <a:noFill/>
            </a:ln>
          </c:spPr>
          <c:cat>
            <c:numRef>
              <c:f>Sheet1!$A$2:$A$53</c:f>
              <c:numCache>
                <c:formatCode>m/d/yyyy</c:formatCode>
                <c:ptCount val="52"/>
                <c:pt idx="0">
                  <c:v>40915</c:v>
                </c:pt>
                <c:pt idx="1">
                  <c:v>40922</c:v>
                </c:pt>
                <c:pt idx="2">
                  <c:v>40929</c:v>
                </c:pt>
                <c:pt idx="3">
                  <c:v>40936</c:v>
                </c:pt>
                <c:pt idx="4">
                  <c:v>40943</c:v>
                </c:pt>
                <c:pt idx="5">
                  <c:v>40950</c:v>
                </c:pt>
                <c:pt idx="6">
                  <c:v>40957</c:v>
                </c:pt>
                <c:pt idx="7">
                  <c:v>40964</c:v>
                </c:pt>
                <c:pt idx="8">
                  <c:v>40971</c:v>
                </c:pt>
                <c:pt idx="9">
                  <c:v>40978</c:v>
                </c:pt>
                <c:pt idx="10">
                  <c:v>40985</c:v>
                </c:pt>
                <c:pt idx="11">
                  <c:v>40992</c:v>
                </c:pt>
                <c:pt idx="12">
                  <c:v>40999</c:v>
                </c:pt>
                <c:pt idx="13">
                  <c:v>41006</c:v>
                </c:pt>
                <c:pt idx="14">
                  <c:v>41013</c:v>
                </c:pt>
                <c:pt idx="15">
                  <c:v>41020</c:v>
                </c:pt>
                <c:pt idx="16">
                  <c:v>41027</c:v>
                </c:pt>
                <c:pt idx="17">
                  <c:v>41034</c:v>
                </c:pt>
                <c:pt idx="18">
                  <c:v>41041</c:v>
                </c:pt>
                <c:pt idx="19">
                  <c:v>41048</c:v>
                </c:pt>
                <c:pt idx="20">
                  <c:v>41055</c:v>
                </c:pt>
                <c:pt idx="21">
                  <c:v>41062</c:v>
                </c:pt>
                <c:pt idx="22">
                  <c:v>41069</c:v>
                </c:pt>
                <c:pt idx="23">
                  <c:v>41076</c:v>
                </c:pt>
                <c:pt idx="24">
                  <c:v>41083</c:v>
                </c:pt>
                <c:pt idx="25">
                  <c:v>41090</c:v>
                </c:pt>
                <c:pt idx="26">
                  <c:v>41097</c:v>
                </c:pt>
                <c:pt idx="27">
                  <c:v>41104</c:v>
                </c:pt>
                <c:pt idx="28">
                  <c:v>41111</c:v>
                </c:pt>
                <c:pt idx="29">
                  <c:v>41118</c:v>
                </c:pt>
                <c:pt idx="30">
                  <c:v>41125</c:v>
                </c:pt>
                <c:pt idx="31">
                  <c:v>41132</c:v>
                </c:pt>
                <c:pt idx="32">
                  <c:v>41139</c:v>
                </c:pt>
                <c:pt idx="33">
                  <c:v>41146</c:v>
                </c:pt>
                <c:pt idx="34">
                  <c:v>41153</c:v>
                </c:pt>
                <c:pt idx="35">
                  <c:v>41160</c:v>
                </c:pt>
                <c:pt idx="36">
                  <c:v>41167</c:v>
                </c:pt>
                <c:pt idx="37">
                  <c:v>41174</c:v>
                </c:pt>
                <c:pt idx="38">
                  <c:v>41181</c:v>
                </c:pt>
                <c:pt idx="39">
                  <c:v>41188</c:v>
                </c:pt>
                <c:pt idx="40">
                  <c:v>41195</c:v>
                </c:pt>
                <c:pt idx="41">
                  <c:v>41202</c:v>
                </c:pt>
                <c:pt idx="42">
                  <c:v>41209</c:v>
                </c:pt>
                <c:pt idx="43">
                  <c:v>41216</c:v>
                </c:pt>
                <c:pt idx="44">
                  <c:v>41223</c:v>
                </c:pt>
                <c:pt idx="45">
                  <c:v>41230</c:v>
                </c:pt>
                <c:pt idx="46">
                  <c:v>41237</c:v>
                </c:pt>
                <c:pt idx="47">
                  <c:v>41244</c:v>
                </c:pt>
                <c:pt idx="48">
                  <c:v>41251</c:v>
                </c:pt>
                <c:pt idx="49">
                  <c:v>41258</c:v>
                </c:pt>
                <c:pt idx="50">
                  <c:v>41265</c:v>
                </c:pt>
                <c:pt idx="51">
                  <c:v>41272</c:v>
                </c:pt>
              </c:numCache>
            </c:numRef>
          </c:cat>
          <c:val>
            <c:numRef>
              <c:f>Sheet1!$B$2:$B$53</c:f>
              <c:numCache>
                <c:formatCode>_(* #,##0_);_(* \(#,##0\);_(* "-"??_);_(@_)</c:formatCode>
                <c:ptCount val="52"/>
                <c:pt idx="0">
                  <c:v>16820.400000000001</c:v>
                </c:pt>
                <c:pt idx="1">
                  <c:v>15664.5</c:v>
                </c:pt>
                <c:pt idx="2">
                  <c:v>14783.7</c:v>
                </c:pt>
                <c:pt idx="3">
                  <c:v>14703.599999999993</c:v>
                </c:pt>
                <c:pt idx="4">
                  <c:v>15729.300000000001</c:v>
                </c:pt>
                <c:pt idx="5">
                  <c:v>16492.5</c:v>
                </c:pt>
                <c:pt idx="6">
                  <c:v>14164.800000000001</c:v>
                </c:pt>
                <c:pt idx="7">
                  <c:v>17191.5</c:v>
                </c:pt>
                <c:pt idx="8">
                  <c:v>27836.100000000002</c:v>
                </c:pt>
                <c:pt idx="9">
                  <c:v>14252.099999999993</c:v>
                </c:pt>
                <c:pt idx="10">
                  <c:v>15354.600000000002</c:v>
                </c:pt>
                <c:pt idx="11">
                  <c:v>16500.600000000002</c:v>
                </c:pt>
                <c:pt idx="12">
                  <c:v>27183.600000000002</c:v>
                </c:pt>
                <c:pt idx="13">
                  <c:v>23046.9</c:v>
                </c:pt>
                <c:pt idx="14">
                  <c:v>14786.7</c:v>
                </c:pt>
                <c:pt idx="15">
                  <c:v>11771.1</c:v>
                </c:pt>
                <c:pt idx="16">
                  <c:v>13176</c:v>
                </c:pt>
                <c:pt idx="17">
                  <c:v>13125</c:v>
                </c:pt>
                <c:pt idx="18">
                  <c:v>16606.800000000003</c:v>
                </c:pt>
                <c:pt idx="19">
                  <c:v>17225.400000000001</c:v>
                </c:pt>
                <c:pt idx="20">
                  <c:v>12041.7</c:v>
                </c:pt>
                <c:pt idx="21">
                  <c:v>10984.2</c:v>
                </c:pt>
                <c:pt idx="22">
                  <c:v>11856.900000000001</c:v>
                </c:pt>
                <c:pt idx="23">
                  <c:v>14995.114500000009</c:v>
                </c:pt>
                <c:pt idx="24">
                  <c:v>15933.246000000006</c:v>
                </c:pt>
                <c:pt idx="25">
                  <c:v>13583.073</c:v>
                </c:pt>
                <c:pt idx="26">
                  <c:v>16940.068500000001</c:v>
                </c:pt>
                <c:pt idx="27">
                  <c:v>16966.759499999996</c:v>
                </c:pt>
                <c:pt idx="28">
                  <c:v>13996.0185</c:v>
                </c:pt>
                <c:pt idx="29">
                  <c:v>14448.159749999999</c:v>
                </c:pt>
                <c:pt idx="30">
                  <c:v>14804.806499999993</c:v>
                </c:pt>
                <c:pt idx="31">
                  <c:v>16434.631499999996</c:v>
                </c:pt>
                <c:pt idx="32">
                  <c:v>16878.625500000002</c:v>
                </c:pt>
                <c:pt idx="33">
                  <c:v>15717.505499999994</c:v>
                </c:pt>
                <c:pt idx="34">
                  <c:v>22790.674499999997</c:v>
                </c:pt>
                <c:pt idx="35">
                  <c:v>22599.010499999997</c:v>
                </c:pt>
                <c:pt idx="36">
                  <c:v>16906.441500000001</c:v>
                </c:pt>
                <c:pt idx="37">
                  <c:v>19361.640750000002</c:v>
                </c:pt>
                <c:pt idx="38">
                  <c:v>20624.478750000009</c:v>
                </c:pt>
                <c:pt idx="39">
                  <c:v>27043.035750000003</c:v>
                </c:pt>
                <c:pt idx="40">
                  <c:v>24094.039499999992</c:v>
                </c:pt>
                <c:pt idx="41">
                  <c:v>18500.24924999999</c:v>
                </c:pt>
                <c:pt idx="42">
                  <c:v>18407.919000000002</c:v>
                </c:pt>
                <c:pt idx="43">
                  <c:v>18557.171249999989</c:v>
                </c:pt>
                <c:pt idx="44">
                  <c:v>19514.955000000005</c:v>
                </c:pt>
                <c:pt idx="45">
                  <c:v>18326.25224999999</c:v>
                </c:pt>
                <c:pt idx="46">
                  <c:v>17566.459499999997</c:v>
                </c:pt>
                <c:pt idx="47">
                  <c:v>15730.978500000001</c:v>
                </c:pt>
                <c:pt idx="48">
                  <c:v>20186.667000000001</c:v>
                </c:pt>
                <c:pt idx="49">
                  <c:v>20166.144000000004</c:v>
                </c:pt>
                <c:pt idx="50">
                  <c:v>15256.788</c:v>
                </c:pt>
                <c:pt idx="51">
                  <c:v>14609.829750000004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Trade</c:v>
                </c:pt>
              </c:strCache>
            </c:strRef>
          </c:tx>
          <c:spPr>
            <a:ln w="25400">
              <a:noFill/>
              <a:prstDash val="solid"/>
            </a:ln>
          </c:spPr>
          <c:cat>
            <c:numRef>
              <c:f>Sheet1!$A$2:$A$53</c:f>
              <c:numCache>
                <c:formatCode>m/d/yyyy</c:formatCode>
                <c:ptCount val="52"/>
                <c:pt idx="0">
                  <c:v>40915</c:v>
                </c:pt>
                <c:pt idx="1">
                  <c:v>40922</c:v>
                </c:pt>
                <c:pt idx="2">
                  <c:v>40929</c:v>
                </c:pt>
                <c:pt idx="3">
                  <c:v>40936</c:v>
                </c:pt>
                <c:pt idx="4">
                  <c:v>40943</c:v>
                </c:pt>
                <c:pt idx="5">
                  <c:v>40950</c:v>
                </c:pt>
                <c:pt idx="6">
                  <c:v>40957</c:v>
                </c:pt>
                <c:pt idx="7">
                  <c:v>40964</c:v>
                </c:pt>
                <c:pt idx="8">
                  <c:v>40971</c:v>
                </c:pt>
                <c:pt idx="9">
                  <c:v>40978</c:v>
                </c:pt>
                <c:pt idx="10">
                  <c:v>40985</c:v>
                </c:pt>
                <c:pt idx="11">
                  <c:v>40992</c:v>
                </c:pt>
                <c:pt idx="12">
                  <c:v>40999</c:v>
                </c:pt>
                <c:pt idx="13">
                  <c:v>41006</c:v>
                </c:pt>
                <c:pt idx="14">
                  <c:v>41013</c:v>
                </c:pt>
                <c:pt idx="15">
                  <c:v>41020</c:v>
                </c:pt>
                <c:pt idx="16">
                  <c:v>41027</c:v>
                </c:pt>
                <c:pt idx="17">
                  <c:v>41034</c:v>
                </c:pt>
                <c:pt idx="18">
                  <c:v>41041</c:v>
                </c:pt>
                <c:pt idx="19">
                  <c:v>41048</c:v>
                </c:pt>
                <c:pt idx="20">
                  <c:v>41055</c:v>
                </c:pt>
                <c:pt idx="21">
                  <c:v>41062</c:v>
                </c:pt>
                <c:pt idx="22">
                  <c:v>41069</c:v>
                </c:pt>
                <c:pt idx="23">
                  <c:v>41076</c:v>
                </c:pt>
                <c:pt idx="24">
                  <c:v>41083</c:v>
                </c:pt>
                <c:pt idx="25">
                  <c:v>41090</c:v>
                </c:pt>
                <c:pt idx="26">
                  <c:v>41097</c:v>
                </c:pt>
                <c:pt idx="27">
                  <c:v>41104</c:v>
                </c:pt>
                <c:pt idx="28">
                  <c:v>41111</c:v>
                </c:pt>
                <c:pt idx="29">
                  <c:v>41118</c:v>
                </c:pt>
                <c:pt idx="30">
                  <c:v>41125</c:v>
                </c:pt>
                <c:pt idx="31">
                  <c:v>41132</c:v>
                </c:pt>
                <c:pt idx="32">
                  <c:v>41139</c:v>
                </c:pt>
                <c:pt idx="33">
                  <c:v>41146</c:v>
                </c:pt>
                <c:pt idx="34">
                  <c:v>41153</c:v>
                </c:pt>
                <c:pt idx="35">
                  <c:v>41160</c:v>
                </c:pt>
                <c:pt idx="36">
                  <c:v>41167</c:v>
                </c:pt>
                <c:pt idx="37">
                  <c:v>41174</c:v>
                </c:pt>
                <c:pt idx="38">
                  <c:v>41181</c:v>
                </c:pt>
                <c:pt idx="39">
                  <c:v>41188</c:v>
                </c:pt>
                <c:pt idx="40">
                  <c:v>41195</c:v>
                </c:pt>
                <c:pt idx="41">
                  <c:v>41202</c:v>
                </c:pt>
                <c:pt idx="42">
                  <c:v>41209</c:v>
                </c:pt>
                <c:pt idx="43">
                  <c:v>41216</c:v>
                </c:pt>
                <c:pt idx="44">
                  <c:v>41223</c:v>
                </c:pt>
                <c:pt idx="45">
                  <c:v>41230</c:v>
                </c:pt>
                <c:pt idx="46">
                  <c:v>41237</c:v>
                </c:pt>
                <c:pt idx="47">
                  <c:v>41244</c:v>
                </c:pt>
                <c:pt idx="48">
                  <c:v>41251</c:v>
                </c:pt>
                <c:pt idx="49">
                  <c:v>41258</c:v>
                </c:pt>
                <c:pt idx="50">
                  <c:v>41265</c:v>
                </c:pt>
                <c:pt idx="51">
                  <c:v>41272</c:v>
                </c:pt>
              </c:numCache>
            </c:numRef>
          </c:cat>
          <c:val>
            <c:numRef>
              <c:f>Sheet1!$C$2:$C$53</c:f>
              <c:numCache>
                <c:formatCode>_(* #,##0_);_(* \(#,##0\);_(* "-"??_);_(@_)</c:formatCode>
                <c:ptCount val="52"/>
                <c:pt idx="0">
                  <c:v>5606.8</c:v>
                </c:pt>
                <c:pt idx="1">
                  <c:v>5221.5</c:v>
                </c:pt>
                <c:pt idx="2">
                  <c:v>4927.9000000000005</c:v>
                </c:pt>
                <c:pt idx="3">
                  <c:v>4901.2</c:v>
                </c:pt>
                <c:pt idx="4">
                  <c:v>5243.1</c:v>
                </c:pt>
                <c:pt idx="5">
                  <c:v>5497.5</c:v>
                </c:pt>
                <c:pt idx="6">
                  <c:v>4721.6000000000004</c:v>
                </c:pt>
                <c:pt idx="7">
                  <c:v>5730.5</c:v>
                </c:pt>
                <c:pt idx="8">
                  <c:v>9278.7000000000007</c:v>
                </c:pt>
                <c:pt idx="9">
                  <c:v>4750.7</c:v>
                </c:pt>
                <c:pt idx="10">
                  <c:v>5118.2000000000007</c:v>
                </c:pt>
                <c:pt idx="11">
                  <c:v>5500.2000000000007</c:v>
                </c:pt>
                <c:pt idx="12">
                  <c:v>9061.2000000000007</c:v>
                </c:pt>
                <c:pt idx="13">
                  <c:v>7682.3</c:v>
                </c:pt>
                <c:pt idx="14">
                  <c:v>4928.9000000000005</c:v>
                </c:pt>
                <c:pt idx="15">
                  <c:v>3923.7000000000003</c:v>
                </c:pt>
                <c:pt idx="16">
                  <c:v>4392</c:v>
                </c:pt>
                <c:pt idx="17">
                  <c:v>4375</c:v>
                </c:pt>
                <c:pt idx="18">
                  <c:v>5535.6</c:v>
                </c:pt>
                <c:pt idx="19">
                  <c:v>5741.8</c:v>
                </c:pt>
                <c:pt idx="20">
                  <c:v>4013.9</c:v>
                </c:pt>
                <c:pt idx="21">
                  <c:v>3661.4</c:v>
                </c:pt>
                <c:pt idx="22">
                  <c:v>3952.3</c:v>
                </c:pt>
                <c:pt idx="23">
                  <c:v>4998.3715000000011</c:v>
                </c:pt>
                <c:pt idx="24">
                  <c:v>5311.0820000000003</c:v>
                </c:pt>
                <c:pt idx="25">
                  <c:v>4527.6910000000034</c:v>
                </c:pt>
                <c:pt idx="26">
                  <c:v>5646.6895000000004</c:v>
                </c:pt>
                <c:pt idx="27">
                  <c:v>5655.5865000000003</c:v>
                </c:pt>
                <c:pt idx="28">
                  <c:v>4665.3395</c:v>
                </c:pt>
                <c:pt idx="29">
                  <c:v>4816.0532500000008</c:v>
                </c:pt>
                <c:pt idx="30">
                  <c:v>4934.9355000000005</c:v>
                </c:pt>
                <c:pt idx="31">
                  <c:v>5478.210500000001</c:v>
                </c:pt>
                <c:pt idx="32">
                  <c:v>5626.2085000000006</c:v>
                </c:pt>
                <c:pt idx="33">
                  <c:v>5239.1685000000025</c:v>
                </c:pt>
                <c:pt idx="34">
                  <c:v>7596.8915000000025</c:v>
                </c:pt>
                <c:pt idx="35">
                  <c:v>7533.0035000000007</c:v>
                </c:pt>
                <c:pt idx="36">
                  <c:v>5635.4805000000006</c:v>
                </c:pt>
                <c:pt idx="37">
                  <c:v>6453.8802500000011</c:v>
                </c:pt>
                <c:pt idx="38">
                  <c:v>6874.8262500000028</c:v>
                </c:pt>
                <c:pt idx="39">
                  <c:v>9014.3452500000003</c:v>
                </c:pt>
                <c:pt idx="40">
                  <c:v>8031.3465000000024</c:v>
                </c:pt>
                <c:pt idx="41">
                  <c:v>6166.7497499999999</c:v>
                </c:pt>
                <c:pt idx="42">
                  <c:v>6135.973</c:v>
                </c:pt>
                <c:pt idx="43">
                  <c:v>6185.7237499999992</c:v>
                </c:pt>
                <c:pt idx="44">
                  <c:v>6504.9850000000006</c:v>
                </c:pt>
                <c:pt idx="45">
                  <c:v>6108.7507499999992</c:v>
                </c:pt>
                <c:pt idx="46">
                  <c:v>5855.4865</c:v>
                </c:pt>
                <c:pt idx="47">
                  <c:v>5243.6595000000034</c:v>
                </c:pt>
                <c:pt idx="48">
                  <c:v>6728.8890000000001</c:v>
                </c:pt>
                <c:pt idx="49">
                  <c:v>6722.0480000000016</c:v>
                </c:pt>
                <c:pt idx="50">
                  <c:v>5085.5960000000014</c:v>
                </c:pt>
                <c:pt idx="51">
                  <c:v>4869.9432499999994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TV</c:v>
                </c:pt>
              </c:strCache>
            </c:strRef>
          </c:tx>
          <c:spPr>
            <a:ln w="25400">
              <a:noFill/>
              <a:prstDash val="solid"/>
            </a:ln>
          </c:spPr>
          <c:cat>
            <c:numRef>
              <c:f>Sheet1!$A$2:$A$53</c:f>
              <c:numCache>
                <c:formatCode>m/d/yyyy</c:formatCode>
                <c:ptCount val="52"/>
                <c:pt idx="0">
                  <c:v>40915</c:v>
                </c:pt>
                <c:pt idx="1">
                  <c:v>40922</c:v>
                </c:pt>
                <c:pt idx="2">
                  <c:v>40929</c:v>
                </c:pt>
                <c:pt idx="3">
                  <c:v>40936</c:v>
                </c:pt>
                <c:pt idx="4">
                  <c:v>40943</c:v>
                </c:pt>
                <c:pt idx="5">
                  <c:v>40950</c:v>
                </c:pt>
                <c:pt idx="6">
                  <c:v>40957</c:v>
                </c:pt>
                <c:pt idx="7">
                  <c:v>40964</c:v>
                </c:pt>
                <c:pt idx="8">
                  <c:v>40971</c:v>
                </c:pt>
                <c:pt idx="9">
                  <c:v>40978</c:v>
                </c:pt>
                <c:pt idx="10">
                  <c:v>40985</c:v>
                </c:pt>
                <c:pt idx="11">
                  <c:v>40992</c:v>
                </c:pt>
                <c:pt idx="12">
                  <c:v>40999</c:v>
                </c:pt>
                <c:pt idx="13">
                  <c:v>41006</c:v>
                </c:pt>
                <c:pt idx="14">
                  <c:v>41013</c:v>
                </c:pt>
                <c:pt idx="15">
                  <c:v>41020</c:v>
                </c:pt>
                <c:pt idx="16">
                  <c:v>41027</c:v>
                </c:pt>
                <c:pt idx="17">
                  <c:v>41034</c:v>
                </c:pt>
                <c:pt idx="18">
                  <c:v>41041</c:v>
                </c:pt>
                <c:pt idx="19">
                  <c:v>41048</c:v>
                </c:pt>
                <c:pt idx="20">
                  <c:v>41055</c:v>
                </c:pt>
                <c:pt idx="21">
                  <c:v>41062</c:v>
                </c:pt>
                <c:pt idx="22">
                  <c:v>41069</c:v>
                </c:pt>
                <c:pt idx="23">
                  <c:v>41076</c:v>
                </c:pt>
                <c:pt idx="24">
                  <c:v>41083</c:v>
                </c:pt>
                <c:pt idx="25">
                  <c:v>41090</c:v>
                </c:pt>
                <c:pt idx="26">
                  <c:v>41097</c:v>
                </c:pt>
                <c:pt idx="27">
                  <c:v>41104</c:v>
                </c:pt>
                <c:pt idx="28">
                  <c:v>41111</c:v>
                </c:pt>
                <c:pt idx="29">
                  <c:v>41118</c:v>
                </c:pt>
                <c:pt idx="30">
                  <c:v>41125</c:v>
                </c:pt>
                <c:pt idx="31">
                  <c:v>41132</c:v>
                </c:pt>
                <c:pt idx="32">
                  <c:v>41139</c:v>
                </c:pt>
                <c:pt idx="33">
                  <c:v>41146</c:v>
                </c:pt>
                <c:pt idx="34">
                  <c:v>41153</c:v>
                </c:pt>
                <c:pt idx="35">
                  <c:v>41160</c:v>
                </c:pt>
                <c:pt idx="36">
                  <c:v>41167</c:v>
                </c:pt>
                <c:pt idx="37">
                  <c:v>41174</c:v>
                </c:pt>
                <c:pt idx="38">
                  <c:v>41181</c:v>
                </c:pt>
                <c:pt idx="39">
                  <c:v>41188</c:v>
                </c:pt>
                <c:pt idx="40">
                  <c:v>41195</c:v>
                </c:pt>
                <c:pt idx="41">
                  <c:v>41202</c:v>
                </c:pt>
                <c:pt idx="42">
                  <c:v>41209</c:v>
                </c:pt>
                <c:pt idx="43">
                  <c:v>41216</c:v>
                </c:pt>
                <c:pt idx="44">
                  <c:v>41223</c:v>
                </c:pt>
                <c:pt idx="45">
                  <c:v>41230</c:v>
                </c:pt>
                <c:pt idx="46">
                  <c:v>41237</c:v>
                </c:pt>
                <c:pt idx="47">
                  <c:v>41244</c:v>
                </c:pt>
                <c:pt idx="48">
                  <c:v>41251</c:v>
                </c:pt>
                <c:pt idx="49">
                  <c:v>41258</c:v>
                </c:pt>
                <c:pt idx="50">
                  <c:v>41265</c:v>
                </c:pt>
                <c:pt idx="51">
                  <c:v>41272</c:v>
                </c:pt>
              </c:numCache>
            </c:numRef>
          </c:cat>
          <c:val>
            <c:numRef>
              <c:f>Sheet1!$D$2:$D$53</c:f>
              <c:numCache>
                <c:formatCode>_(* #,##0_);_(* \(#,##0\);_(* "-"??_);_(@_)</c:formatCode>
                <c:ptCount val="52"/>
                <c:pt idx="0">
                  <c:v>4205.1000000000004</c:v>
                </c:pt>
                <c:pt idx="1">
                  <c:v>3916.125</c:v>
                </c:pt>
                <c:pt idx="2">
                  <c:v>3695.9250000000002</c:v>
                </c:pt>
                <c:pt idx="3">
                  <c:v>3675.8999999999996</c:v>
                </c:pt>
                <c:pt idx="4">
                  <c:v>3932.3250000000012</c:v>
                </c:pt>
                <c:pt idx="5">
                  <c:v>4123.1250000000027</c:v>
                </c:pt>
                <c:pt idx="6">
                  <c:v>3541.2000000000003</c:v>
                </c:pt>
                <c:pt idx="7">
                  <c:v>4297.875</c:v>
                </c:pt>
                <c:pt idx="8">
                  <c:v>6959.0250000000024</c:v>
                </c:pt>
                <c:pt idx="9">
                  <c:v>3563.0249999999987</c:v>
                </c:pt>
                <c:pt idx="10">
                  <c:v>3838.6500000000005</c:v>
                </c:pt>
                <c:pt idx="11">
                  <c:v>4125.1500000000024</c:v>
                </c:pt>
                <c:pt idx="12">
                  <c:v>6795.9000000000005</c:v>
                </c:pt>
                <c:pt idx="13">
                  <c:v>5761.7250000000004</c:v>
                </c:pt>
                <c:pt idx="14">
                  <c:v>3696.6750000000002</c:v>
                </c:pt>
                <c:pt idx="15">
                  <c:v>2942.7750000000001</c:v>
                </c:pt>
                <c:pt idx="16">
                  <c:v>3294</c:v>
                </c:pt>
                <c:pt idx="17">
                  <c:v>3281.25</c:v>
                </c:pt>
                <c:pt idx="18">
                  <c:v>4151.7000000000007</c:v>
                </c:pt>
                <c:pt idx="19">
                  <c:v>4306.3500000000004</c:v>
                </c:pt>
                <c:pt idx="20">
                  <c:v>3010.4250000000002</c:v>
                </c:pt>
                <c:pt idx="21">
                  <c:v>2746.05</c:v>
                </c:pt>
                <c:pt idx="22">
                  <c:v>2964.2250000000004</c:v>
                </c:pt>
                <c:pt idx="23">
                  <c:v>3748.7786249999995</c:v>
                </c:pt>
                <c:pt idx="24">
                  <c:v>3983.3115000000021</c:v>
                </c:pt>
                <c:pt idx="25">
                  <c:v>3395.7682499999983</c:v>
                </c:pt>
                <c:pt idx="26">
                  <c:v>4235.0171250000003</c:v>
                </c:pt>
                <c:pt idx="27">
                  <c:v>4241.689875</c:v>
                </c:pt>
                <c:pt idx="28">
                  <c:v>3499.0046249999987</c:v>
                </c:pt>
                <c:pt idx="29">
                  <c:v>3612.0399375000011</c:v>
                </c:pt>
                <c:pt idx="30">
                  <c:v>3701.2016249999997</c:v>
                </c:pt>
                <c:pt idx="31">
                  <c:v>4108.6578750000008</c:v>
                </c:pt>
                <c:pt idx="32">
                  <c:v>4219.6563750000014</c:v>
                </c:pt>
                <c:pt idx="33">
                  <c:v>3929.3763750000012</c:v>
                </c:pt>
                <c:pt idx="34">
                  <c:v>5697.668625000003</c:v>
                </c:pt>
                <c:pt idx="35">
                  <c:v>5649.7526250000037</c:v>
                </c:pt>
                <c:pt idx="36">
                  <c:v>4226.6103750000002</c:v>
                </c:pt>
                <c:pt idx="37">
                  <c:v>4840.4101875000006</c:v>
                </c:pt>
                <c:pt idx="38">
                  <c:v>5156.1196875000014</c:v>
                </c:pt>
                <c:pt idx="39">
                  <c:v>6760.7589375000007</c:v>
                </c:pt>
                <c:pt idx="40">
                  <c:v>6023.5098750000006</c:v>
                </c:pt>
                <c:pt idx="41">
                  <c:v>4625.0623125000002</c:v>
                </c:pt>
                <c:pt idx="42">
                  <c:v>4601.9797499999986</c:v>
                </c:pt>
                <c:pt idx="43">
                  <c:v>4639.2928125000008</c:v>
                </c:pt>
                <c:pt idx="44">
                  <c:v>4878.7387499999986</c:v>
                </c:pt>
                <c:pt idx="45">
                  <c:v>4581.5630625000003</c:v>
                </c:pt>
                <c:pt idx="46">
                  <c:v>4391.6148750000002</c:v>
                </c:pt>
                <c:pt idx="47">
                  <c:v>3932.7446249999989</c:v>
                </c:pt>
                <c:pt idx="48">
                  <c:v>5046.6667500000003</c:v>
                </c:pt>
                <c:pt idx="49">
                  <c:v>5041.536000000001</c:v>
                </c:pt>
                <c:pt idx="50">
                  <c:v>3814.1970000000001</c:v>
                </c:pt>
                <c:pt idx="51">
                  <c:v>3652.457437500002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Print</c:v>
                </c:pt>
              </c:strCache>
            </c:strRef>
          </c:tx>
          <c:spPr>
            <a:ln w="25400">
              <a:noFill/>
              <a:prstDash val="solid"/>
            </a:ln>
          </c:spPr>
          <c:cat>
            <c:numRef>
              <c:f>Sheet1!$A$2:$A$53</c:f>
              <c:numCache>
                <c:formatCode>m/d/yyyy</c:formatCode>
                <c:ptCount val="52"/>
                <c:pt idx="0">
                  <c:v>40915</c:v>
                </c:pt>
                <c:pt idx="1">
                  <c:v>40922</c:v>
                </c:pt>
                <c:pt idx="2">
                  <c:v>40929</c:v>
                </c:pt>
                <c:pt idx="3">
                  <c:v>40936</c:v>
                </c:pt>
                <c:pt idx="4">
                  <c:v>40943</c:v>
                </c:pt>
                <c:pt idx="5">
                  <c:v>40950</c:v>
                </c:pt>
                <c:pt idx="6">
                  <c:v>40957</c:v>
                </c:pt>
                <c:pt idx="7">
                  <c:v>40964</c:v>
                </c:pt>
                <c:pt idx="8">
                  <c:v>40971</c:v>
                </c:pt>
                <c:pt idx="9">
                  <c:v>40978</c:v>
                </c:pt>
                <c:pt idx="10">
                  <c:v>40985</c:v>
                </c:pt>
                <c:pt idx="11">
                  <c:v>40992</c:v>
                </c:pt>
                <c:pt idx="12">
                  <c:v>40999</c:v>
                </c:pt>
                <c:pt idx="13">
                  <c:v>41006</c:v>
                </c:pt>
                <c:pt idx="14">
                  <c:v>41013</c:v>
                </c:pt>
                <c:pt idx="15">
                  <c:v>41020</c:v>
                </c:pt>
                <c:pt idx="16">
                  <c:v>41027</c:v>
                </c:pt>
                <c:pt idx="17">
                  <c:v>41034</c:v>
                </c:pt>
                <c:pt idx="18">
                  <c:v>41041</c:v>
                </c:pt>
                <c:pt idx="19">
                  <c:v>41048</c:v>
                </c:pt>
                <c:pt idx="20">
                  <c:v>41055</c:v>
                </c:pt>
                <c:pt idx="21">
                  <c:v>41062</c:v>
                </c:pt>
                <c:pt idx="22">
                  <c:v>41069</c:v>
                </c:pt>
                <c:pt idx="23">
                  <c:v>41076</c:v>
                </c:pt>
                <c:pt idx="24">
                  <c:v>41083</c:v>
                </c:pt>
                <c:pt idx="25">
                  <c:v>41090</c:v>
                </c:pt>
                <c:pt idx="26">
                  <c:v>41097</c:v>
                </c:pt>
                <c:pt idx="27">
                  <c:v>41104</c:v>
                </c:pt>
                <c:pt idx="28">
                  <c:v>41111</c:v>
                </c:pt>
                <c:pt idx="29">
                  <c:v>41118</c:v>
                </c:pt>
                <c:pt idx="30">
                  <c:v>41125</c:v>
                </c:pt>
                <c:pt idx="31">
                  <c:v>41132</c:v>
                </c:pt>
                <c:pt idx="32">
                  <c:v>41139</c:v>
                </c:pt>
                <c:pt idx="33">
                  <c:v>41146</c:v>
                </c:pt>
                <c:pt idx="34">
                  <c:v>41153</c:v>
                </c:pt>
                <c:pt idx="35">
                  <c:v>41160</c:v>
                </c:pt>
                <c:pt idx="36">
                  <c:v>41167</c:v>
                </c:pt>
                <c:pt idx="37">
                  <c:v>41174</c:v>
                </c:pt>
                <c:pt idx="38">
                  <c:v>41181</c:v>
                </c:pt>
                <c:pt idx="39">
                  <c:v>41188</c:v>
                </c:pt>
                <c:pt idx="40">
                  <c:v>41195</c:v>
                </c:pt>
                <c:pt idx="41">
                  <c:v>41202</c:v>
                </c:pt>
                <c:pt idx="42">
                  <c:v>41209</c:v>
                </c:pt>
                <c:pt idx="43">
                  <c:v>41216</c:v>
                </c:pt>
                <c:pt idx="44">
                  <c:v>41223</c:v>
                </c:pt>
                <c:pt idx="45">
                  <c:v>41230</c:v>
                </c:pt>
                <c:pt idx="46">
                  <c:v>41237</c:v>
                </c:pt>
                <c:pt idx="47">
                  <c:v>41244</c:v>
                </c:pt>
                <c:pt idx="48">
                  <c:v>41251</c:v>
                </c:pt>
                <c:pt idx="49">
                  <c:v>41258</c:v>
                </c:pt>
                <c:pt idx="50">
                  <c:v>41265</c:v>
                </c:pt>
                <c:pt idx="51">
                  <c:v>41272</c:v>
                </c:pt>
              </c:numCache>
            </c:numRef>
          </c:cat>
          <c:val>
            <c:numRef>
              <c:f>Sheet1!$E$2:$E$53</c:f>
              <c:numCache>
                <c:formatCode>_(* #,##0_);_(* \(#,##0\);_(* "-"??_);_(@_)</c:formatCode>
                <c:ptCount val="52"/>
                <c:pt idx="0">
                  <c:v>2803.4</c:v>
                </c:pt>
                <c:pt idx="1">
                  <c:v>2610.75</c:v>
                </c:pt>
                <c:pt idx="2">
                  <c:v>2463.9500000000012</c:v>
                </c:pt>
                <c:pt idx="3">
                  <c:v>2450.6</c:v>
                </c:pt>
                <c:pt idx="4">
                  <c:v>2621.55</c:v>
                </c:pt>
                <c:pt idx="5">
                  <c:v>2748.75</c:v>
                </c:pt>
                <c:pt idx="6">
                  <c:v>2360.8000000000002</c:v>
                </c:pt>
                <c:pt idx="7">
                  <c:v>2865.25</c:v>
                </c:pt>
                <c:pt idx="8">
                  <c:v>4639.3500000000004</c:v>
                </c:pt>
                <c:pt idx="9">
                  <c:v>2375.3500000000013</c:v>
                </c:pt>
                <c:pt idx="10">
                  <c:v>2559.1000000000004</c:v>
                </c:pt>
                <c:pt idx="11">
                  <c:v>2750.1000000000004</c:v>
                </c:pt>
                <c:pt idx="12">
                  <c:v>4530.6000000000004</c:v>
                </c:pt>
                <c:pt idx="13">
                  <c:v>3841.15</c:v>
                </c:pt>
                <c:pt idx="14">
                  <c:v>2464.4500000000012</c:v>
                </c:pt>
                <c:pt idx="15">
                  <c:v>1961.85</c:v>
                </c:pt>
                <c:pt idx="16">
                  <c:v>2196</c:v>
                </c:pt>
                <c:pt idx="17">
                  <c:v>2187.5</c:v>
                </c:pt>
                <c:pt idx="18">
                  <c:v>2767.8</c:v>
                </c:pt>
                <c:pt idx="19">
                  <c:v>2870.9</c:v>
                </c:pt>
                <c:pt idx="20">
                  <c:v>2006.95</c:v>
                </c:pt>
                <c:pt idx="21">
                  <c:v>1830.7</c:v>
                </c:pt>
                <c:pt idx="22">
                  <c:v>1976.1499999999999</c:v>
                </c:pt>
                <c:pt idx="23">
                  <c:v>2499.1857500000006</c:v>
                </c:pt>
                <c:pt idx="24">
                  <c:v>2655.5410000000002</c:v>
                </c:pt>
                <c:pt idx="25">
                  <c:v>2263.8454999999999</c:v>
                </c:pt>
                <c:pt idx="26">
                  <c:v>2823.3447500000002</c:v>
                </c:pt>
                <c:pt idx="27">
                  <c:v>2827.7932500000002</c:v>
                </c:pt>
                <c:pt idx="28">
                  <c:v>2332.66975</c:v>
                </c:pt>
                <c:pt idx="29">
                  <c:v>2408.0266249999986</c:v>
                </c:pt>
                <c:pt idx="30">
                  <c:v>2467.4677499999998</c:v>
                </c:pt>
                <c:pt idx="31">
                  <c:v>2739.1052500000005</c:v>
                </c:pt>
                <c:pt idx="32">
                  <c:v>2813.1042500000003</c:v>
                </c:pt>
                <c:pt idx="33">
                  <c:v>2619.5842499999985</c:v>
                </c:pt>
                <c:pt idx="34">
                  <c:v>3798.4457499999999</c:v>
                </c:pt>
                <c:pt idx="35">
                  <c:v>3766.5017500000017</c:v>
                </c:pt>
                <c:pt idx="36">
                  <c:v>2817.7402500000003</c:v>
                </c:pt>
                <c:pt idx="37">
                  <c:v>3226.9401250000005</c:v>
                </c:pt>
                <c:pt idx="38">
                  <c:v>3437.4131250000014</c:v>
                </c:pt>
                <c:pt idx="39">
                  <c:v>4507.1726250000029</c:v>
                </c:pt>
                <c:pt idx="40">
                  <c:v>4015.6732499999998</c:v>
                </c:pt>
                <c:pt idx="41">
                  <c:v>3083.3748750000004</c:v>
                </c:pt>
                <c:pt idx="42">
                  <c:v>3067.9865000000004</c:v>
                </c:pt>
                <c:pt idx="43">
                  <c:v>3092.8618750000005</c:v>
                </c:pt>
                <c:pt idx="44">
                  <c:v>3252.4925000000012</c:v>
                </c:pt>
                <c:pt idx="45">
                  <c:v>3054.3753750000014</c:v>
                </c:pt>
                <c:pt idx="46">
                  <c:v>2927.74325</c:v>
                </c:pt>
                <c:pt idx="47">
                  <c:v>2621.8297500000012</c:v>
                </c:pt>
                <c:pt idx="48">
                  <c:v>3364.4445000000001</c:v>
                </c:pt>
                <c:pt idx="49">
                  <c:v>3361.0240000000008</c:v>
                </c:pt>
                <c:pt idx="50">
                  <c:v>2542.7979999999998</c:v>
                </c:pt>
                <c:pt idx="51">
                  <c:v>2434.9716250000001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196352"/>
        <c:axId val="191791488"/>
      </c:areaChart>
      <c:dateAx>
        <c:axId val="190196352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one"/>
        <c:crossAx val="191791488"/>
        <c:crosses val="autoZero"/>
        <c:auto val="1"/>
        <c:lblOffset val="100"/>
        <c:baseTimeUnit val="days"/>
      </c:dateAx>
      <c:valAx>
        <c:axId val="191791488"/>
        <c:scaling>
          <c:orientation val="minMax"/>
          <c:max val="60000"/>
          <c:min val="0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one"/>
        <c:crossAx val="190196352"/>
        <c:crosses val="autoZero"/>
        <c:crossBetween val="midCat"/>
      </c:valAx>
      <c:spPr>
        <a:noFill/>
        <a:ln w="12034">
          <a:noFill/>
          <a:prstDash val="solid"/>
        </a:ln>
      </c:spPr>
    </c:plotArea>
    <c:legend>
      <c:legendPos val="b"/>
      <c:layout/>
      <c:overlay val="0"/>
      <c:txPr>
        <a:bodyPr/>
        <a:lstStyle/>
        <a:p>
          <a:pPr>
            <a:defRPr sz="800" b="0" i="0" cap="all" baseline="0">
              <a:solidFill>
                <a:srgbClr val="5F5F5F"/>
              </a:solidFill>
              <a:latin typeface="Calibri" pitchFamily="34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71" b="1" i="0" u="none" strike="noStrike" baseline="0">
          <a:solidFill>
            <a:srgbClr val="000000"/>
          </a:solidFill>
          <a:latin typeface="MS P????"/>
          <a:ea typeface="MS P????"/>
          <a:cs typeface="MS P????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cat>
            <c:strRef>
              <c:f>Sheet1!$A$2:$A$5</c:f>
              <c:strCache>
                <c:ptCount val="4"/>
                <c:pt idx="0">
                  <c:v>Base</c:v>
                </c:pt>
                <c:pt idx="1">
                  <c:v>Trade</c:v>
                </c:pt>
                <c:pt idx="2">
                  <c:v>TV</c:v>
                </c:pt>
                <c:pt idx="3">
                  <c:v>Print</c:v>
                </c:pt>
              </c:strCache>
            </c:strRef>
          </c:cat>
          <c:val>
            <c:numRef>
              <c:f>Sheet1!$B$2:$B$5</c:f>
              <c:numCache>
                <c:formatCode>_(* #,##0_);_(* \(#,##0\);_(* "-"??_);_(@_)</c:formatCode>
                <c:ptCount val="4"/>
                <c:pt idx="0">
                  <c:v>892238.74349999987</c:v>
                </c:pt>
                <c:pt idx="1">
                  <c:v>297412.9145000003</c:v>
                </c:pt>
                <c:pt idx="2">
                  <c:v>223059.68587499997</c:v>
                </c:pt>
                <c:pt idx="3">
                  <c:v>148706.45725000004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b"/>
      <c:layout/>
      <c:overlay val="0"/>
      <c:txPr>
        <a:bodyPr/>
        <a:lstStyle/>
        <a:p>
          <a:pPr>
            <a:defRPr sz="800" cap="all" baseline="0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6844264986262254"/>
          <c:y val="1.6324077911313736E-2"/>
          <c:w val="0.57888726966919946"/>
          <c:h val="0.954006308421973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Due-to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6"/>
                <c:pt idx="0">
                  <c:v>Total</c:v>
                </c:pt>
                <c:pt idx="1">
                  <c:v>TV</c:v>
                </c:pt>
                <c:pt idx="2">
                  <c:v>Trade</c:v>
                </c:pt>
                <c:pt idx="3">
                  <c:v>Pricing</c:v>
                </c:pt>
                <c:pt idx="4">
                  <c:v>Base</c:v>
                </c:pt>
                <c:pt idx="5">
                  <c:v>Print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6"/>
                <c:pt idx="0">
                  <c:v>0.05</c:v>
                </c:pt>
                <c:pt idx="1">
                  <c:v>2.5000000000000001E-2</c:v>
                </c:pt>
                <c:pt idx="2">
                  <c:v>0.02</c:v>
                </c:pt>
                <c:pt idx="3">
                  <c:v>1.4999999999999999E-2</c:v>
                </c:pt>
                <c:pt idx="4">
                  <c:v>-5.0000000000000001E-3</c:v>
                </c:pt>
                <c:pt idx="5">
                  <c:v>-1.4999999999999999E-2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64159744"/>
        <c:axId val="64161280"/>
      </c:barChart>
      <c:catAx>
        <c:axId val="64159744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800" cap="all" baseline="0"/>
            </a:pPr>
            <a:endParaRPr lang="en-US"/>
          </a:p>
        </c:txPr>
        <c:crossAx val="64161280"/>
        <c:crosses val="autoZero"/>
        <c:auto val="1"/>
        <c:lblAlgn val="ctr"/>
        <c:lblOffset val="100"/>
        <c:noMultiLvlLbl val="0"/>
      </c:catAx>
      <c:valAx>
        <c:axId val="64161280"/>
        <c:scaling>
          <c:orientation val="minMax"/>
        </c:scaling>
        <c:delete val="1"/>
        <c:axPos val="t"/>
        <c:numFmt formatCode="0.0%" sourceLinked="1"/>
        <c:majorTickMark val="out"/>
        <c:minorTickMark val="none"/>
        <c:tickLblPos val="none"/>
        <c:crossAx val="641597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465976264308198"/>
          <c:y val="8.1085785329465393E-2"/>
          <c:w val="0.73877940631440953"/>
          <c:h val="0.83782842934106949"/>
        </c:manualLayout>
      </c:layout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3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4"/>
              </a:solidFill>
            </c:spPr>
          </c:dPt>
          <c:xVal>
            <c:numRef>
              <c:f>Sheet1!$A$2:$A$4</c:f>
              <c:numCache>
                <c:formatCode>General</c:formatCode>
                <c:ptCount val="3"/>
                <c:pt idx="0">
                  <c:v>70</c:v>
                </c:pt>
                <c:pt idx="1">
                  <c:v>180</c:v>
                </c:pt>
                <c:pt idx="2">
                  <c:v>260</c:v>
                </c:pt>
              </c:numCache>
            </c:numRef>
          </c:xVal>
          <c:yVal>
            <c:numRef>
              <c:f>Sheet1!$B$2:$B$4</c:f>
              <c:numCache>
                <c:formatCode>_("$"* #,##0.00_);_("$"* \(#,##0.00\);_("$"* "-"??_);_(@_)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yVal>
          <c:bubbleSize>
            <c:numRef>
              <c:f>Sheet1!$C$2:$C$4</c:f>
              <c:numCache>
                <c:formatCode>_("$"* #,##0_);_("$"* \(#,##0\);_("$"* "-"??_);_(@_)</c:formatCode>
                <c:ptCount val="3"/>
                <c:pt idx="0">
                  <c:v>100</c:v>
                </c:pt>
                <c:pt idx="1">
                  <c:v>40</c:v>
                </c:pt>
                <c:pt idx="2">
                  <c:v>80</c:v>
                </c:pt>
              </c:numCache>
            </c:numRef>
          </c:bubbleSize>
          <c:bubble3D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64802176"/>
        <c:axId val="65508480"/>
      </c:bubbleChart>
      <c:valAx>
        <c:axId val="64802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65508480"/>
        <c:crosses val="autoZero"/>
        <c:crossBetween val="midCat"/>
      </c:valAx>
      <c:valAx>
        <c:axId val="65508480"/>
        <c:scaling>
          <c:orientation val="minMax"/>
        </c:scaling>
        <c:delete val="0"/>
        <c:axPos val="l"/>
        <c:numFmt formatCode="&quot;$&quot;#,##0.00" sourceLinked="0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6480217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Sheet1!$A$2:$C$2</c:f>
              <c:strCache>
                <c:ptCount val="1"/>
                <c:pt idx="0">
                  <c:v>TV TRPs 0 0</c:v>
                </c:pt>
              </c:strCache>
            </c:strRef>
          </c:tx>
          <c:invertIfNegative val="0"/>
          <c:cat>
            <c:strRef>
              <c:f>Sheet1!$D$1:$BA$1</c:f>
              <c:strCache>
                <c:ptCount val="50"/>
                <c:pt idx="0">
                  <c:v>1/21/2012</c:v>
                </c:pt>
                <c:pt idx="1">
                  <c:v>1/28/2012</c:v>
                </c:pt>
                <c:pt idx="2">
                  <c:v>2/4/2012</c:v>
                </c:pt>
                <c:pt idx="3">
                  <c:v>2/11/2012</c:v>
                </c:pt>
                <c:pt idx="4">
                  <c:v>2/18/2012</c:v>
                </c:pt>
                <c:pt idx="5">
                  <c:v>2/25/2012</c:v>
                </c:pt>
                <c:pt idx="6">
                  <c:v>3/3/2012</c:v>
                </c:pt>
                <c:pt idx="7">
                  <c:v>3/10/2012</c:v>
                </c:pt>
                <c:pt idx="8">
                  <c:v>3/17/2012</c:v>
                </c:pt>
                <c:pt idx="9">
                  <c:v>3/24/2012</c:v>
                </c:pt>
                <c:pt idx="10">
                  <c:v>3/31/2012</c:v>
                </c:pt>
                <c:pt idx="11">
                  <c:v>4/7/2012</c:v>
                </c:pt>
                <c:pt idx="12">
                  <c:v>4/14/2012</c:v>
                </c:pt>
                <c:pt idx="13">
                  <c:v>4/21/2012</c:v>
                </c:pt>
                <c:pt idx="14">
                  <c:v>4/28/2012</c:v>
                </c:pt>
                <c:pt idx="15">
                  <c:v>5/5/2012</c:v>
                </c:pt>
                <c:pt idx="16">
                  <c:v>5/12/2012</c:v>
                </c:pt>
                <c:pt idx="17">
                  <c:v>5/19/2012</c:v>
                </c:pt>
                <c:pt idx="18">
                  <c:v>5/26/2012</c:v>
                </c:pt>
                <c:pt idx="19">
                  <c:v>6/2/2012</c:v>
                </c:pt>
                <c:pt idx="20">
                  <c:v>6/9/2012</c:v>
                </c:pt>
                <c:pt idx="21">
                  <c:v>6/16/2012</c:v>
                </c:pt>
                <c:pt idx="22">
                  <c:v>6/23/2012</c:v>
                </c:pt>
                <c:pt idx="23">
                  <c:v>6/30/2012</c:v>
                </c:pt>
                <c:pt idx="24">
                  <c:v>7/7/2012</c:v>
                </c:pt>
                <c:pt idx="25">
                  <c:v>7/14/2012</c:v>
                </c:pt>
                <c:pt idx="26">
                  <c:v>7/21/2012</c:v>
                </c:pt>
                <c:pt idx="27">
                  <c:v>7/28/2012</c:v>
                </c:pt>
                <c:pt idx="28">
                  <c:v>8/4/2012</c:v>
                </c:pt>
                <c:pt idx="29">
                  <c:v>8/11/2012</c:v>
                </c:pt>
                <c:pt idx="30">
                  <c:v>8/18/2012</c:v>
                </c:pt>
                <c:pt idx="31">
                  <c:v>8/25/2012</c:v>
                </c:pt>
                <c:pt idx="32">
                  <c:v>9/1/2012</c:v>
                </c:pt>
                <c:pt idx="33">
                  <c:v>9/8/2012</c:v>
                </c:pt>
                <c:pt idx="34">
                  <c:v>9/15/2012</c:v>
                </c:pt>
                <c:pt idx="35">
                  <c:v>9/22/2012</c:v>
                </c:pt>
                <c:pt idx="36">
                  <c:v>9/29/2012</c:v>
                </c:pt>
                <c:pt idx="37">
                  <c:v>10/6/2012</c:v>
                </c:pt>
                <c:pt idx="38">
                  <c:v>10/13/2012</c:v>
                </c:pt>
                <c:pt idx="39">
                  <c:v>10/20/2012</c:v>
                </c:pt>
                <c:pt idx="40">
                  <c:v>10/27/2012</c:v>
                </c:pt>
                <c:pt idx="41">
                  <c:v>11/3/2012</c:v>
                </c:pt>
                <c:pt idx="42">
                  <c:v>11/10/2012</c:v>
                </c:pt>
                <c:pt idx="43">
                  <c:v>11/17/2012</c:v>
                </c:pt>
                <c:pt idx="44">
                  <c:v>11/24/2012</c:v>
                </c:pt>
                <c:pt idx="45">
                  <c:v>12/1/2012</c:v>
                </c:pt>
                <c:pt idx="46">
                  <c:v>12/8/2012</c:v>
                </c:pt>
                <c:pt idx="47">
                  <c:v>12/15/2012</c:v>
                </c:pt>
                <c:pt idx="48">
                  <c:v>12/22/2012</c:v>
                </c:pt>
                <c:pt idx="49">
                  <c:v>12/29/2012</c:v>
                </c:pt>
              </c:strCache>
            </c:strRef>
          </c:cat>
          <c:val>
            <c:numRef>
              <c:f>Sheet1!$D$2:$BA$2</c:f>
              <c:numCache>
                <c:formatCode>General</c:formatCode>
                <c:ptCount val="50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30</c:v>
                </c:pt>
                <c:pt idx="9">
                  <c:v>30</c:v>
                </c:pt>
                <c:pt idx="10">
                  <c:v>30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30</c:v>
                </c:pt>
                <c:pt idx="15">
                  <c:v>30</c:v>
                </c:pt>
                <c:pt idx="16">
                  <c:v>30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105</c:v>
                </c:pt>
                <c:pt idx="26">
                  <c:v>105</c:v>
                </c:pt>
                <c:pt idx="27">
                  <c:v>105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156</c:v>
                </c:pt>
                <c:pt idx="35">
                  <c:v>156</c:v>
                </c:pt>
                <c:pt idx="36">
                  <c:v>156</c:v>
                </c:pt>
                <c:pt idx="37">
                  <c:v>0</c:v>
                </c:pt>
                <c:pt idx="38">
                  <c:v>0</c:v>
                </c:pt>
                <c:pt idx="39">
                  <c:v>130</c:v>
                </c:pt>
                <c:pt idx="40">
                  <c:v>130</c:v>
                </c:pt>
                <c:pt idx="41">
                  <c:v>130</c:v>
                </c:pt>
                <c:pt idx="42">
                  <c:v>0</c:v>
                </c:pt>
                <c:pt idx="43">
                  <c:v>0</c:v>
                </c:pt>
                <c:pt idx="44">
                  <c:v>139</c:v>
                </c:pt>
                <c:pt idx="45">
                  <c:v>139</c:v>
                </c:pt>
                <c:pt idx="46">
                  <c:v>101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809024"/>
        <c:axId val="65823104"/>
      </c:barChart>
      <c:lineChart>
        <c:grouping val="standard"/>
        <c:varyColors val="0"/>
        <c:ser>
          <c:idx val="1"/>
          <c:order val="1"/>
          <c:tx>
            <c:strRef>
              <c:f>Sheet1!$A$3:$C$3</c:f>
              <c:strCache>
                <c:ptCount val="1"/>
                <c:pt idx="0">
                  <c:v>TV Incremental Volume  -     -   </c:v>
                </c:pt>
              </c:strCache>
            </c:strRef>
          </c:tx>
          <c:marker>
            <c:symbol val="none"/>
          </c:marker>
          <c:cat>
            <c:strRef>
              <c:f>Sheet1!$D$1:$BA$1</c:f>
              <c:strCache>
                <c:ptCount val="50"/>
                <c:pt idx="0">
                  <c:v>1/21/2012</c:v>
                </c:pt>
                <c:pt idx="1">
                  <c:v>1/28/2012</c:v>
                </c:pt>
                <c:pt idx="2">
                  <c:v>2/4/2012</c:v>
                </c:pt>
                <c:pt idx="3">
                  <c:v>2/11/2012</c:v>
                </c:pt>
                <c:pt idx="4">
                  <c:v>2/18/2012</c:v>
                </c:pt>
                <c:pt idx="5">
                  <c:v>2/25/2012</c:v>
                </c:pt>
                <c:pt idx="6">
                  <c:v>3/3/2012</c:v>
                </c:pt>
                <c:pt idx="7">
                  <c:v>3/10/2012</c:v>
                </c:pt>
                <c:pt idx="8">
                  <c:v>3/17/2012</c:v>
                </c:pt>
                <c:pt idx="9">
                  <c:v>3/24/2012</c:v>
                </c:pt>
                <c:pt idx="10">
                  <c:v>3/31/2012</c:v>
                </c:pt>
                <c:pt idx="11">
                  <c:v>4/7/2012</c:v>
                </c:pt>
                <c:pt idx="12">
                  <c:v>4/14/2012</c:v>
                </c:pt>
                <c:pt idx="13">
                  <c:v>4/21/2012</c:v>
                </c:pt>
                <c:pt idx="14">
                  <c:v>4/28/2012</c:v>
                </c:pt>
                <c:pt idx="15">
                  <c:v>5/5/2012</c:v>
                </c:pt>
                <c:pt idx="16">
                  <c:v>5/12/2012</c:v>
                </c:pt>
                <c:pt idx="17">
                  <c:v>5/19/2012</c:v>
                </c:pt>
                <c:pt idx="18">
                  <c:v>5/26/2012</c:v>
                </c:pt>
                <c:pt idx="19">
                  <c:v>6/2/2012</c:v>
                </c:pt>
                <c:pt idx="20">
                  <c:v>6/9/2012</c:v>
                </c:pt>
                <c:pt idx="21">
                  <c:v>6/16/2012</c:v>
                </c:pt>
                <c:pt idx="22">
                  <c:v>6/23/2012</c:v>
                </c:pt>
                <c:pt idx="23">
                  <c:v>6/30/2012</c:v>
                </c:pt>
                <c:pt idx="24">
                  <c:v>7/7/2012</c:v>
                </c:pt>
                <c:pt idx="25">
                  <c:v>7/14/2012</c:v>
                </c:pt>
                <c:pt idx="26">
                  <c:v>7/21/2012</c:v>
                </c:pt>
                <c:pt idx="27">
                  <c:v>7/28/2012</c:v>
                </c:pt>
                <c:pt idx="28">
                  <c:v>8/4/2012</c:v>
                </c:pt>
                <c:pt idx="29">
                  <c:v>8/11/2012</c:v>
                </c:pt>
                <c:pt idx="30">
                  <c:v>8/18/2012</c:v>
                </c:pt>
                <c:pt idx="31">
                  <c:v>8/25/2012</c:v>
                </c:pt>
                <c:pt idx="32">
                  <c:v>9/1/2012</c:v>
                </c:pt>
                <c:pt idx="33">
                  <c:v>9/8/2012</c:v>
                </c:pt>
                <c:pt idx="34">
                  <c:v>9/15/2012</c:v>
                </c:pt>
                <c:pt idx="35">
                  <c:v>9/22/2012</c:v>
                </c:pt>
                <c:pt idx="36">
                  <c:v>9/29/2012</c:v>
                </c:pt>
                <c:pt idx="37">
                  <c:v>10/6/2012</c:v>
                </c:pt>
                <c:pt idx="38">
                  <c:v>10/13/2012</c:v>
                </c:pt>
                <c:pt idx="39">
                  <c:v>10/20/2012</c:v>
                </c:pt>
                <c:pt idx="40">
                  <c:v>10/27/2012</c:v>
                </c:pt>
                <c:pt idx="41">
                  <c:v>11/3/2012</c:v>
                </c:pt>
                <c:pt idx="42">
                  <c:v>11/10/2012</c:v>
                </c:pt>
                <c:pt idx="43">
                  <c:v>11/17/2012</c:v>
                </c:pt>
                <c:pt idx="44">
                  <c:v>11/24/2012</c:v>
                </c:pt>
                <c:pt idx="45">
                  <c:v>12/1/2012</c:v>
                </c:pt>
                <c:pt idx="46">
                  <c:v>12/8/2012</c:v>
                </c:pt>
                <c:pt idx="47">
                  <c:v>12/15/2012</c:v>
                </c:pt>
                <c:pt idx="48">
                  <c:v>12/22/2012</c:v>
                </c:pt>
                <c:pt idx="49">
                  <c:v>12/29/2012</c:v>
                </c:pt>
              </c:strCache>
            </c:strRef>
          </c:cat>
          <c:val>
            <c:numRef>
              <c:f>Sheet1!$D$3:$BA$3</c:f>
              <c:numCache>
                <c:formatCode>General</c:formatCode>
                <c:ptCount val="50"/>
                <c:pt idx="0">
                  <c:v>2.9899999999999998</c:v>
                </c:pt>
                <c:pt idx="1">
                  <c:v>5.54</c:v>
                </c:pt>
                <c:pt idx="2">
                  <c:v>7.6499999999999995</c:v>
                </c:pt>
                <c:pt idx="3">
                  <c:v>6.51</c:v>
                </c:pt>
                <c:pt idx="4">
                  <c:v>5.4300000000000024</c:v>
                </c:pt>
                <c:pt idx="5">
                  <c:v>4.58</c:v>
                </c:pt>
                <c:pt idx="6">
                  <c:v>3.98</c:v>
                </c:pt>
                <c:pt idx="7">
                  <c:v>3.27</c:v>
                </c:pt>
                <c:pt idx="8">
                  <c:v>12.44</c:v>
                </c:pt>
                <c:pt idx="9">
                  <c:v>20.37</c:v>
                </c:pt>
                <c:pt idx="10">
                  <c:v>27</c:v>
                </c:pt>
                <c:pt idx="11">
                  <c:v>23.45999999999999</c:v>
                </c:pt>
                <c:pt idx="12">
                  <c:v>19.18</c:v>
                </c:pt>
                <c:pt idx="13">
                  <c:v>16.59</c:v>
                </c:pt>
                <c:pt idx="14">
                  <c:v>23.85</c:v>
                </c:pt>
                <c:pt idx="15">
                  <c:v>31.1</c:v>
                </c:pt>
                <c:pt idx="16">
                  <c:v>36.01</c:v>
                </c:pt>
                <c:pt idx="17">
                  <c:v>30.97</c:v>
                </c:pt>
                <c:pt idx="18">
                  <c:v>26.71</c:v>
                </c:pt>
                <c:pt idx="19">
                  <c:v>22.77</c:v>
                </c:pt>
                <c:pt idx="20">
                  <c:v>20.03</c:v>
                </c:pt>
                <c:pt idx="21">
                  <c:v>16.75</c:v>
                </c:pt>
                <c:pt idx="22">
                  <c:v>14.239999999999998</c:v>
                </c:pt>
                <c:pt idx="23">
                  <c:v>12.1</c:v>
                </c:pt>
                <c:pt idx="24">
                  <c:v>10.67</c:v>
                </c:pt>
                <c:pt idx="25">
                  <c:v>40.56</c:v>
                </c:pt>
                <c:pt idx="26">
                  <c:v>65.709999999999994</c:v>
                </c:pt>
                <c:pt idx="27">
                  <c:v>87.76</c:v>
                </c:pt>
                <c:pt idx="28">
                  <c:v>70.7</c:v>
                </c:pt>
                <c:pt idx="29">
                  <c:v>64.95</c:v>
                </c:pt>
                <c:pt idx="30">
                  <c:v>54.99</c:v>
                </c:pt>
                <c:pt idx="31">
                  <c:v>48.690000000000012</c:v>
                </c:pt>
                <c:pt idx="32">
                  <c:v>38.949999999999996</c:v>
                </c:pt>
                <c:pt idx="33">
                  <c:v>32.42</c:v>
                </c:pt>
                <c:pt idx="34">
                  <c:v>68.349999999999994</c:v>
                </c:pt>
                <c:pt idx="35">
                  <c:v>101.45</c:v>
                </c:pt>
                <c:pt idx="36">
                  <c:v>129.09</c:v>
                </c:pt>
                <c:pt idx="37">
                  <c:v>110.02</c:v>
                </c:pt>
                <c:pt idx="38">
                  <c:v>93.410000000000025</c:v>
                </c:pt>
                <c:pt idx="39">
                  <c:v>114.38</c:v>
                </c:pt>
                <c:pt idx="40">
                  <c:v>137.75</c:v>
                </c:pt>
                <c:pt idx="41">
                  <c:v>155.57</c:v>
                </c:pt>
                <c:pt idx="42">
                  <c:v>131.87</c:v>
                </c:pt>
                <c:pt idx="43">
                  <c:v>109.11</c:v>
                </c:pt>
                <c:pt idx="44">
                  <c:v>130.02000000000001</c:v>
                </c:pt>
                <c:pt idx="45">
                  <c:v>150.26</c:v>
                </c:pt>
                <c:pt idx="46">
                  <c:v>156.89000000000001</c:v>
                </c:pt>
                <c:pt idx="47">
                  <c:v>130.36000000000001</c:v>
                </c:pt>
                <c:pt idx="48">
                  <c:v>111.91000000000004</c:v>
                </c:pt>
                <c:pt idx="49">
                  <c:v>92.51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809024"/>
        <c:axId val="65823104"/>
      </c:lineChart>
      <c:catAx>
        <c:axId val="658090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crossAx val="65823104"/>
        <c:crosses val="autoZero"/>
        <c:auto val="1"/>
        <c:lblAlgn val="ctr"/>
        <c:lblOffset val="100"/>
        <c:noMultiLvlLbl val="0"/>
      </c:catAx>
      <c:valAx>
        <c:axId val="65823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65809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Sheet1!$A$2:$C$2</c:f>
              <c:strCache>
                <c:ptCount val="1"/>
                <c:pt idx="0">
                  <c:v>TRPs</c:v>
                </c:pt>
              </c:strCache>
            </c:strRef>
          </c:tx>
          <c:invertIfNegative val="0"/>
          <c:cat>
            <c:strRef>
              <c:f>Sheet1!$D$1:$BA$1</c:f>
              <c:strCache>
                <c:ptCount val="50"/>
                <c:pt idx="0">
                  <c:v>1/21/2012</c:v>
                </c:pt>
                <c:pt idx="1">
                  <c:v>1/28/2012</c:v>
                </c:pt>
                <c:pt idx="2">
                  <c:v>2/4/2012</c:v>
                </c:pt>
                <c:pt idx="3">
                  <c:v>2/11/2012</c:v>
                </c:pt>
                <c:pt idx="4">
                  <c:v>2/18/2012</c:v>
                </c:pt>
                <c:pt idx="5">
                  <c:v>2/25/2012</c:v>
                </c:pt>
                <c:pt idx="6">
                  <c:v>3/3/2012</c:v>
                </c:pt>
                <c:pt idx="7">
                  <c:v>3/10/2012</c:v>
                </c:pt>
                <c:pt idx="8">
                  <c:v>3/17/2012</c:v>
                </c:pt>
                <c:pt idx="9">
                  <c:v>3/24/2012</c:v>
                </c:pt>
                <c:pt idx="10">
                  <c:v>3/31/2012</c:v>
                </c:pt>
                <c:pt idx="11">
                  <c:v>4/7/2012</c:v>
                </c:pt>
                <c:pt idx="12">
                  <c:v>4/14/2012</c:v>
                </c:pt>
                <c:pt idx="13">
                  <c:v>4/21/2012</c:v>
                </c:pt>
                <c:pt idx="14">
                  <c:v>4/28/2012</c:v>
                </c:pt>
                <c:pt idx="15">
                  <c:v>5/5/2012</c:v>
                </c:pt>
                <c:pt idx="16">
                  <c:v>5/12/2012</c:v>
                </c:pt>
                <c:pt idx="17">
                  <c:v>5/19/2012</c:v>
                </c:pt>
                <c:pt idx="18">
                  <c:v>5/26/2012</c:v>
                </c:pt>
                <c:pt idx="19">
                  <c:v>6/2/2012</c:v>
                </c:pt>
                <c:pt idx="20">
                  <c:v>6/9/2012</c:v>
                </c:pt>
                <c:pt idx="21">
                  <c:v>6/16/2012</c:v>
                </c:pt>
                <c:pt idx="22">
                  <c:v>6/23/2012</c:v>
                </c:pt>
                <c:pt idx="23">
                  <c:v>6/30/2012</c:v>
                </c:pt>
                <c:pt idx="24">
                  <c:v>7/7/2012</c:v>
                </c:pt>
                <c:pt idx="25">
                  <c:v>7/14/2012</c:v>
                </c:pt>
                <c:pt idx="26">
                  <c:v>7/21/2012</c:v>
                </c:pt>
                <c:pt idx="27">
                  <c:v>7/28/2012</c:v>
                </c:pt>
                <c:pt idx="28">
                  <c:v>8/4/2012</c:v>
                </c:pt>
                <c:pt idx="29">
                  <c:v>8/11/2012</c:v>
                </c:pt>
                <c:pt idx="30">
                  <c:v>8/18/2012</c:v>
                </c:pt>
                <c:pt idx="31">
                  <c:v>8/25/2012</c:v>
                </c:pt>
                <c:pt idx="32">
                  <c:v>9/1/2012</c:v>
                </c:pt>
                <c:pt idx="33">
                  <c:v>9/8/2012</c:v>
                </c:pt>
                <c:pt idx="34">
                  <c:v>9/15/2012</c:v>
                </c:pt>
                <c:pt idx="35">
                  <c:v>9/22/2012</c:v>
                </c:pt>
                <c:pt idx="36">
                  <c:v>9/29/2012</c:v>
                </c:pt>
                <c:pt idx="37">
                  <c:v>10/6/2012</c:v>
                </c:pt>
                <c:pt idx="38">
                  <c:v>10/13/2012</c:v>
                </c:pt>
                <c:pt idx="39">
                  <c:v>10/20/2012</c:v>
                </c:pt>
                <c:pt idx="40">
                  <c:v>10/27/2012</c:v>
                </c:pt>
                <c:pt idx="41">
                  <c:v>11/3/2012</c:v>
                </c:pt>
                <c:pt idx="42">
                  <c:v>11/10/2012</c:v>
                </c:pt>
                <c:pt idx="43">
                  <c:v>11/17/2012</c:v>
                </c:pt>
                <c:pt idx="44">
                  <c:v>11/24/2012</c:v>
                </c:pt>
                <c:pt idx="45">
                  <c:v>12/1/2012</c:v>
                </c:pt>
                <c:pt idx="46">
                  <c:v>12/8/2012</c:v>
                </c:pt>
                <c:pt idx="47">
                  <c:v>12/15/2012</c:v>
                </c:pt>
                <c:pt idx="48">
                  <c:v>12/22/2012</c:v>
                </c:pt>
                <c:pt idx="49">
                  <c:v>12/29/2012</c:v>
                </c:pt>
              </c:strCache>
            </c:strRef>
          </c:cat>
          <c:val>
            <c:numRef>
              <c:f>Sheet1!$D$2:$BA$2</c:f>
              <c:numCache>
                <c:formatCode>General</c:formatCode>
                <c:ptCount val="50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8">
                  <c:v>69</c:v>
                </c:pt>
                <c:pt idx="9">
                  <c:v>69</c:v>
                </c:pt>
                <c:pt idx="10">
                  <c:v>69</c:v>
                </c:pt>
                <c:pt idx="14">
                  <c:v>71</c:v>
                </c:pt>
                <c:pt idx="15">
                  <c:v>72</c:v>
                </c:pt>
                <c:pt idx="18">
                  <c:v>73</c:v>
                </c:pt>
                <c:pt idx="19">
                  <c:v>74</c:v>
                </c:pt>
                <c:pt idx="24">
                  <c:v>75</c:v>
                </c:pt>
                <c:pt idx="25">
                  <c:v>75</c:v>
                </c:pt>
                <c:pt idx="26">
                  <c:v>76</c:v>
                </c:pt>
                <c:pt idx="29">
                  <c:v>77</c:v>
                </c:pt>
                <c:pt idx="30">
                  <c:v>77</c:v>
                </c:pt>
                <c:pt idx="31">
                  <c:v>76</c:v>
                </c:pt>
                <c:pt idx="36">
                  <c:v>77</c:v>
                </c:pt>
                <c:pt idx="37">
                  <c:v>77</c:v>
                </c:pt>
                <c:pt idx="38">
                  <c:v>77</c:v>
                </c:pt>
                <c:pt idx="40">
                  <c:v>77</c:v>
                </c:pt>
                <c:pt idx="41">
                  <c:v>76</c:v>
                </c:pt>
                <c:pt idx="42">
                  <c:v>76</c:v>
                </c:pt>
                <c:pt idx="44">
                  <c:v>74</c:v>
                </c:pt>
                <c:pt idx="45">
                  <c:v>74</c:v>
                </c:pt>
                <c:pt idx="46">
                  <c:v>74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635840"/>
        <c:axId val="65637376"/>
      </c:barChart>
      <c:lineChart>
        <c:grouping val="standard"/>
        <c:varyColors val="0"/>
        <c:ser>
          <c:idx val="1"/>
          <c:order val="1"/>
          <c:tx>
            <c:strRef>
              <c:f>Sheet1!$A$3:$C$3</c:f>
              <c:strCache>
                <c:ptCount val="1"/>
                <c:pt idx="0">
                  <c:v>Incremental Volume</c:v>
                </c:pt>
              </c:strCache>
            </c:strRef>
          </c:tx>
          <c:marker>
            <c:symbol val="none"/>
          </c:marker>
          <c:cat>
            <c:strRef>
              <c:f>Sheet1!$D$1:$BA$1</c:f>
              <c:strCache>
                <c:ptCount val="50"/>
                <c:pt idx="0">
                  <c:v>1/21/2012</c:v>
                </c:pt>
                <c:pt idx="1">
                  <c:v>1/28/2012</c:v>
                </c:pt>
                <c:pt idx="2">
                  <c:v>2/4/2012</c:v>
                </c:pt>
                <c:pt idx="3">
                  <c:v>2/11/2012</c:v>
                </c:pt>
                <c:pt idx="4">
                  <c:v>2/18/2012</c:v>
                </c:pt>
                <c:pt idx="5">
                  <c:v>2/25/2012</c:v>
                </c:pt>
                <c:pt idx="6">
                  <c:v>3/3/2012</c:v>
                </c:pt>
                <c:pt idx="7">
                  <c:v>3/10/2012</c:v>
                </c:pt>
                <c:pt idx="8">
                  <c:v>3/17/2012</c:v>
                </c:pt>
                <c:pt idx="9">
                  <c:v>3/24/2012</c:v>
                </c:pt>
                <c:pt idx="10">
                  <c:v>3/31/2012</c:v>
                </c:pt>
                <c:pt idx="11">
                  <c:v>4/7/2012</c:v>
                </c:pt>
                <c:pt idx="12">
                  <c:v>4/14/2012</c:v>
                </c:pt>
                <c:pt idx="13">
                  <c:v>4/21/2012</c:v>
                </c:pt>
                <c:pt idx="14">
                  <c:v>4/28/2012</c:v>
                </c:pt>
                <c:pt idx="15">
                  <c:v>5/5/2012</c:v>
                </c:pt>
                <c:pt idx="16">
                  <c:v>5/12/2012</c:v>
                </c:pt>
                <c:pt idx="17">
                  <c:v>5/19/2012</c:v>
                </c:pt>
                <c:pt idx="18">
                  <c:v>5/26/2012</c:v>
                </c:pt>
                <c:pt idx="19">
                  <c:v>6/2/2012</c:v>
                </c:pt>
                <c:pt idx="20">
                  <c:v>6/9/2012</c:v>
                </c:pt>
                <c:pt idx="21">
                  <c:v>6/16/2012</c:v>
                </c:pt>
                <c:pt idx="22">
                  <c:v>6/23/2012</c:v>
                </c:pt>
                <c:pt idx="23">
                  <c:v>6/30/2012</c:v>
                </c:pt>
                <c:pt idx="24">
                  <c:v>7/7/2012</c:v>
                </c:pt>
                <c:pt idx="25">
                  <c:v>7/14/2012</c:v>
                </c:pt>
                <c:pt idx="26">
                  <c:v>7/21/2012</c:v>
                </c:pt>
                <c:pt idx="27">
                  <c:v>7/28/2012</c:v>
                </c:pt>
                <c:pt idx="28">
                  <c:v>8/4/2012</c:v>
                </c:pt>
                <c:pt idx="29">
                  <c:v>8/11/2012</c:v>
                </c:pt>
                <c:pt idx="30">
                  <c:v>8/18/2012</c:v>
                </c:pt>
                <c:pt idx="31">
                  <c:v>8/25/2012</c:v>
                </c:pt>
                <c:pt idx="32">
                  <c:v>9/1/2012</c:v>
                </c:pt>
                <c:pt idx="33">
                  <c:v>9/8/2012</c:v>
                </c:pt>
                <c:pt idx="34">
                  <c:v>9/15/2012</c:v>
                </c:pt>
                <c:pt idx="35">
                  <c:v>9/22/2012</c:v>
                </c:pt>
                <c:pt idx="36">
                  <c:v>9/29/2012</c:v>
                </c:pt>
                <c:pt idx="37">
                  <c:v>10/6/2012</c:v>
                </c:pt>
                <c:pt idx="38">
                  <c:v>10/13/2012</c:v>
                </c:pt>
                <c:pt idx="39">
                  <c:v>10/20/2012</c:v>
                </c:pt>
                <c:pt idx="40">
                  <c:v>10/27/2012</c:v>
                </c:pt>
                <c:pt idx="41">
                  <c:v>11/3/2012</c:v>
                </c:pt>
                <c:pt idx="42">
                  <c:v>11/10/2012</c:v>
                </c:pt>
                <c:pt idx="43">
                  <c:v>11/17/2012</c:v>
                </c:pt>
                <c:pt idx="44">
                  <c:v>11/24/2012</c:v>
                </c:pt>
                <c:pt idx="45">
                  <c:v>12/1/2012</c:v>
                </c:pt>
                <c:pt idx="46">
                  <c:v>12/8/2012</c:v>
                </c:pt>
                <c:pt idx="47">
                  <c:v>12/15/2012</c:v>
                </c:pt>
                <c:pt idx="48">
                  <c:v>12/22/2012</c:v>
                </c:pt>
                <c:pt idx="49">
                  <c:v>12/29/2012</c:v>
                </c:pt>
              </c:strCache>
            </c:strRef>
          </c:cat>
          <c:val>
            <c:numRef>
              <c:f>Sheet1!$D$3:$BA$3</c:f>
              <c:numCache>
                <c:formatCode>General</c:formatCode>
                <c:ptCount val="50"/>
                <c:pt idx="0">
                  <c:v>2.99</c:v>
                </c:pt>
                <c:pt idx="1">
                  <c:v>5.54</c:v>
                </c:pt>
                <c:pt idx="2">
                  <c:v>7.65</c:v>
                </c:pt>
                <c:pt idx="3">
                  <c:v>6.51</c:v>
                </c:pt>
                <c:pt idx="4">
                  <c:v>5.43</c:v>
                </c:pt>
                <c:pt idx="5">
                  <c:v>4.58</c:v>
                </c:pt>
                <c:pt idx="6">
                  <c:v>3.98</c:v>
                </c:pt>
                <c:pt idx="7">
                  <c:v>3.27</c:v>
                </c:pt>
                <c:pt idx="8">
                  <c:v>23.04</c:v>
                </c:pt>
                <c:pt idx="9">
                  <c:v>40.090000000000003</c:v>
                </c:pt>
                <c:pt idx="10">
                  <c:v>54.41</c:v>
                </c:pt>
                <c:pt idx="11">
                  <c:v>47.29</c:v>
                </c:pt>
                <c:pt idx="12">
                  <c:v>38.659999999999997</c:v>
                </c:pt>
                <c:pt idx="13">
                  <c:v>33.44</c:v>
                </c:pt>
                <c:pt idx="14">
                  <c:v>49.28</c:v>
                </c:pt>
                <c:pt idx="15">
                  <c:v>65.25</c:v>
                </c:pt>
                <c:pt idx="16">
                  <c:v>54.68</c:v>
                </c:pt>
                <c:pt idx="17">
                  <c:v>47.03</c:v>
                </c:pt>
                <c:pt idx="18">
                  <c:v>63.08</c:v>
                </c:pt>
                <c:pt idx="19">
                  <c:v>76.53</c:v>
                </c:pt>
                <c:pt idx="20">
                  <c:v>67.31</c:v>
                </c:pt>
                <c:pt idx="21">
                  <c:v>56.29</c:v>
                </c:pt>
                <c:pt idx="22">
                  <c:v>47.86</c:v>
                </c:pt>
                <c:pt idx="23">
                  <c:v>40.68</c:v>
                </c:pt>
                <c:pt idx="24">
                  <c:v>60.32</c:v>
                </c:pt>
                <c:pt idx="25">
                  <c:v>74.989999999999995</c:v>
                </c:pt>
                <c:pt idx="26">
                  <c:v>87.57</c:v>
                </c:pt>
                <c:pt idx="27">
                  <c:v>74.849999999999994</c:v>
                </c:pt>
                <c:pt idx="28">
                  <c:v>60.3</c:v>
                </c:pt>
                <c:pt idx="29">
                  <c:v>80.63</c:v>
                </c:pt>
                <c:pt idx="30">
                  <c:v>93.33</c:v>
                </c:pt>
                <c:pt idx="31">
                  <c:v>108.68</c:v>
                </c:pt>
                <c:pt idx="32">
                  <c:v>86.94</c:v>
                </c:pt>
                <c:pt idx="33">
                  <c:v>72.37</c:v>
                </c:pt>
                <c:pt idx="34">
                  <c:v>61.41</c:v>
                </c:pt>
                <c:pt idx="35">
                  <c:v>53.53</c:v>
                </c:pt>
                <c:pt idx="36">
                  <c:v>70.64</c:v>
                </c:pt>
                <c:pt idx="37">
                  <c:v>85.07</c:v>
                </c:pt>
                <c:pt idx="38">
                  <c:v>97.04</c:v>
                </c:pt>
                <c:pt idx="39">
                  <c:v>80.819999999999993</c:v>
                </c:pt>
                <c:pt idx="40">
                  <c:v>95.8</c:v>
                </c:pt>
                <c:pt idx="41">
                  <c:v>106.97</c:v>
                </c:pt>
                <c:pt idx="42">
                  <c:v>115.5</c:v>
                </c:pt>
                <c:pt idx="43">
                  <c:v>95.57</c:v>
                </c:pt>
                <c:pt idx="44">
                  <c:v>104.11</c:v>
                </c:pt>
                <c:pt idx="45">
                  <c:v>113.33</c:v>
                </c:pt>
                <c:pt idx="46">
                  <c:v>119.04</c:v>
                </c:pt>
                <c:pt idx="47">
                  <c:v>98.91</c:v>
                </c:pt>
                <c:pt idx="48">
                  <c:v>84.9</c:v>
                </c:pt>
                <c:pt idx="49">
                  <c:v>70.19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635840"/>
        <c:axId val="65637376"/>
      </c:lineChart>
      <c:catAx>
        <c:axId val="656358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crossAx val="65637376"/>
        <c:crosses val="autoZero"/>
        <c:auto val="1"/>
        <c:lblAlgn val="ctr"/>
        <c:lblOffset val="100"/>
        <c:noMultiLvlLbl val="0"/>
      </c:catAx>
      <c:valAx>
        <c:axId val="65637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/>
            </a:pPr>
            <a:endParaRPr lang="en-US"/>
          </a:p>
        </c:txPr>
        <c:crossAx val="656358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8.3285603534433678E-2"/>
          <c:y val="0.7956969650565785"/>
          <c:w val="0.8666431286836479"/>
          <c:h val="0.16321596378298694"/>
        </c:manualLayout>
      </c:layout>
      <c:overlay val="0"/>
      <c:txPr>
        <a:bodyPr/>
        <a:lstStyle/>
        <a:p>
          <a:pPr>
            <a:defRPr sz="800" cap="all" baseline="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dirty="0" smtClean="0"/>
              <a:t>Volume Sales</a:t>
            </a:r>
            <a:r>
              <a:rPr lang="en-US" sz="1100" baseline="0" dirty="0" smtClean="0"/>
              <a:t> Contribution</a:t>
            </a:r>
            <a:endParaRPr lang="en-US" sz="11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cat>
            <c:strRef>
              <c:f>Sheet1!$A$2:$A$6</c:f>
              <c:strCache>
                <c:ptCount val="5"/>
                <c:pt idx="0">
                  <c:v>Base</c:v>
                </c:pt>
                <c:pt idx="1">
                  <c:v>Trade</c:v>
                </c:pt>
                <c:pt idx="2">
                  <c:v>TV</c:v>
                </c:pt>
                <c:pt idx="3">
                  <c:v>...</c:v>
                </c:pt>
                <c:pt idx="4">
                  <c:v>Digital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75</c:v>
                </c:pt>
                <c:pt idx="1">
                  <c:v>75</c:v>
                </c:pt>
                <c:pt idx="2">
                  <c:v>75</c:v>
                </c:pt>
                <c:pt idx="3">
                  <c:v>75</c:v>
                </c:pt>
                <c:pt idx="4">
                  <c:v>75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Trade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cat>
            <c:strRef>
              <c:f>Sheet1!$A$2:$A$6</c:f>
              <c:strCache>
                <c:ptCount val="5"/>
                <c:pt idx="0">
                  <c:v>Base</c:v>
                </c:pt>
                <c:pt idx="1">
                  <c:v>Trade</c:v>
                </c:pt>
                <c:pt idx="2">
                  <c:v>TV</c:v>
                </c:pt>
                <c:pt idx="3">
                  <c:v>...</c:v>
                </c:pt>
                <c:pt idx="4">
                  <c:v>Digital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cat>
            <c:strRef>
              <c:f>Sheet1!$A$2:$A$6</c:f>
              <c:strCache>
                <c:ptCount val="5"/>
                <c:pt idx="0">
                  <c:v>Base</c:v>
                </c:pt>
                <c:pt idx="1">
                  <c:v>Trade</c:v>
                </c:pt>
                <c:pt idx="2">
                  <c:v>TV</c:v>
                </c:pt>
                <c:pt idx="3">
                  <c:v>...</c:v>
                </c:pt>
                <c:pt idx="4">
                  <c:v>Digital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...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cat>
            <c:strRef>
              <c:f>Sheet1!$A$2:$A$6</c:f>
              <c:strCache>
                <c:ptCount val="5"/>
                <c:pt idx="0">
                  <c:v>Base</c:v>
                </c:pt>
                <c:pt idx="1">
                  <c:v>Trade</c:v>
                </c:pt>
                <c:pt idx="2">
                  <c:v>TV</c:v>
                </c:pt>
                <c:pt idx="3">
                  <c:v>...</c:v>
                </c:pt>
                <c:pt idx="4">
                  <c:v>Digital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Digital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</c:dPt>
          <c:cat>
            <c:strRef>
              <c:f>Sheet1!$A$2:$A$6</c:f>
              <c:strCache>
                <c:ptCount val="5"/>
                <c:pt idx="0">
                  <c:v>Base</c:v>
                </c:pt>
                <c:pt idx="1">
                  <c:v>Trade</c:v>
                </c:pt>
                <c:pt idx="2">
                  <c:v>TV</c:v>
                </c:pt>
                <c:pt idx="3">
                  <c:v>...</c:v>
                </c:pt>
                <c:pt idx="4">
                  <c:v>Digital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89065344"/>
        <c:axId val="89091072"/>
      </c:barChart>
      <c:catAx>
        <c:axId val="8906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091072"/>
        <c:crosses val="autoZero"/>
        <c:auto val="1"/>
        <c:lblAlgn val="ctr"/>
        <c:lblOffset val="100"/>
        <c:noMultiLvlLbl val="0"/>
      </c:catAx>
      <c:valAx>
        <c:axId val="89091072"/>
        <c:scaling>
          <c:orientation val="minMax"/>
          <c:max val="100"/>
        </c:scaling>
        <c:delete val="1"/>
        <c:axPos val="l"/>
        <c:numFmt formatCode="General" sourceLinked="1"/>
        <c:majorTickMark val="none"/>
        <c:minorTickMark val="none"/>
        <c:tickLblPos val="nextTo"/>
        <c:crossAx val="8906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image" Target="../media/image1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80982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813ae23248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1">
              <a:solidFill>
                <a:srgbClr val="00AEE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g813ae23248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99a4cc00c2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6" name="Google Shape;1346;g99a4cc00c2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MARKETING MIX MODELING: Planeje e invista em marketing de maneira otimizada, evitando o desperdício de até 25% da sua verba em táticas com baixo retorno (ROI e efetividade), migrando para as táticas de maior retorno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SALES LIFT: Avalie o impacto de uma campanha de marketing no volume de vendas sob condições "live" em ambiente teste, antes do lançamento nacional. Assim, você entende préviamente o lift de vendas esperados para esse conjunto de táticas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NIELSEN ATTRIBUTION: Nielsen Attribution é uma ferramenta de atribuição digital que tem como objetivo mensurar a performance das táticas digitais além do last-click. Através de um algoritmo próprio, a ferramenta entende o real valor de cada touch- point digital no caminho para a conversão (e outros KPIs)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NIELSEN COMPASS: Ajuste sua estratégia sabendo o ROI esperado de cada um dos canais de marketing e saiba o impacto esperado em questão de vendas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g99a4cc00c2_1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959e6a90b8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959e6a90b8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g959e6a90b8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959e6a90b8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959e6a90b8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g959e6a90b8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7187a4e1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7187a4e1a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g7187a4e1a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9a51c18fa8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1">
              <a:solidFill>
                <a:srgbClr val="00AEE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g9a51c18fa8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959e6a9236_2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Fomentamos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indústria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mídia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com dados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imparciais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confiáveis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sobre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que as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pessoas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assistem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ouvem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e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equipamos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profissionais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marketing com insights para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impulsionar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ROI.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Criamos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novos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mercados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detentores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direitos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oferecemos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à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indústria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formas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inovadoras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monetizar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mídia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11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audiência</a:t>
            </a:r>
            <a:r>
              <a:rPr lang="en-US" sz="11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f</a:t>
            </a:r>
            <a:endParaRPr sz="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g959e6a9236_2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959e6a9236_2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959e6a9236_2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g959e6a9236_2_646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98f615e347_1_1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98f615e347_1_158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g98f615e347_1_15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9af27d04f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9af27d04f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680" name="Google Shape;680;g9af27d04f8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9ae22e930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9ae22e930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g9ae22e9306_1_0:notes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959e6a90b8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5" name="Google Shape;1025;g959e6a90b8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g959e6a90b8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98f615e347_0_1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98f615e347_0_1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Open Sans"/>
                <a:ea typeface="Open Sans"/>
                <a:cs typeface="Open Sans"/>
                <a:sym typeface="Open Sans"/>
              </a:rPr>
              <a:t>Campaign Lift solutions measure advertising effectiveness using actual sales data to identify a direct connection between the ads consumers are exposed to and what they buy. 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latin typeface="Open Sans"/>
                <a:ea typeface="Open Sans"/>
                <a:cs typeface="Open Sans"/>
                <a:sym typeface="Open Sans"/>
              </a:rPr>
              <a:t>Our Planning solutions give advertisers, agencies and publishers cross-platform insights they need to efficiently reach consumers in a complex media landscape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latin typeface="Open Sans"/>
                <a:ea typeface="Open Sans"/>
                <a:cs typeface="Open Sans"/>
                <a:sym typeface="Open Sans"/>
              </a:rPr>
              <a:t>Nielsen Planning Suite includes Nielsen Media Impact, Commspoint and Clear Decisions. Availability of products and services vary by region.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i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409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100" b="1">
                <a:solidFill>
                  <a:srgbClr val="00409E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MARKET LIFT (CPG </a:t>
            </a:r>
            <a:r>
              <a:rPr lang="en-US" sz="1100" b="1" i="1">
                <a:solidFill>
                  <a:srgbClr val="00409E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and</a:t>
            </a:r>
            <a:r>
              <a:rPr lang="en-US" sz="1100" b="1">
                <a:solidFill>
                  <a:srgbClr val="00409E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 EXP)</a:t>
            </a:r>
            <a:endParaRPr sz="1100" b="1">
              <a:solidFill>
                <a:srgbClr val="00409E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100" b="1">
                <a:solidFill>
                  <a:srgbClr val="00409E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&amp; BUYER LIFT (CPG </a:t>
            </a:r>
            <a:r>
              <a:rPr lang="en-US" sz="1100" b="1" i="1">
                <a:solidFill>
                  <a:srgbClr val="00409E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and</a:t>
            </a:r>
            <a:r>
              <a:rPr lang="en-US" sz="1100" b="1">
                <a:solidFill>
                  <a:srgbClr val="00409E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 EV)</a:t>
            </a:r>
            <a:endParaRPr sz="1100" b="1">
              <a:solidFill>
                <a:srgbClr val="00409E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431800" lvl="0" indent="-285750" algn="l" rtl="0">
              <a:spcBef>
                <a:spcPts val="0"/>
              </a:spcBef>
              <a:spcAft>
                <a:spcPts val="0"/>
              </a:spcAft>
              <a:buClr>
                <a:srgbClr val="00409E"/>
              </a:buClr>
              <a:buSzPts val="1100"/>
              <a:buFont typeface="Archivo Narrow"/>
              <a:buChar char="+"/>
            </a:pPr>
            <a:r>
              <a:rPr lang="en-US" sz="1100" b="1">
                <a:solidFill>
                  <a:srgbClr val="00409E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AD INTEL</a:t>
            </a:r>
            <a:endParaRPr sz="1100" b="1">
              <a:solidFill>
                <a:srgbClr val="00409E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431800" lvl="0" indent="-285750" algn="l" rtl="0">
              <a:spcBef>
                <a:spcPts val="0"/>
              </a:spcBef>
              <a:spcAft>
                <a:spcPts val="0"/>
              </a:spcAft>
              <a:buClr>
                <a:srgbClr val="00409E"/>
              </a:buClr>
              <a:buSzPts val="1100"/>
              <a:buFont typeface="Archivo Narrow"/>
              <a:buChar char="+"/>
            </a:pPr>
            <a:r>
              <a:rPr lang="en-US" sz="1100" b="1">
                <a:solidFill>
                  <a:srgbClr val="00409E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Nielsen Planning Suite</a:t>
            </a:r>
            <a:endParaRPr sz="1100" b="1">
              <a:solidFill>
                <a:srgbClr val="00409E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United States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00ABEE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MARKET LIFT </a:t>
            </a:r>
            <a:br>
              <a:rPr lang="en-US" sz="1300" b="1">
                <a:solidFill>
                  <a:srgbClr val="00ABEE"/>
                </a:solidFill>
                <a:latin typeface="Archivo Narrow"/>
                <a:ea typeface="Archivo Narrow"/>
                <a:cs typeface="Archivo Narrow"/>
                <a:sym typeface="Archivo Narrow"/>
              </a:rPr>
            </a:br>
            <a:r>
              <a:rPr lang="en-US" sz="1300" b="1">
                <a:solidFill>
                  <a:srgbClr val="00ABEE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FOR CPG</a:t>
            </a:r>
            <a:br>
              <a:rPr lang="en-US" sz="1300" b="1">
                <a:solidFill>
                  <a:srgbClr val="00ABEE"/>
                </a:solidFill>
                <a:latin typeface="Archivo Narrow"/>
                <a:ea typeface="Archivo Narrow"/>
                <a:cs typeface="Archivo Narrow"/>
                <a:sym typeface="Archivo Narrow"/>
              </a:rPr>
            </a:br>
            <a:r>
              <a:rPr lang="en-US" sz="1300" b="1">
                <a:solidFill>
                  <a:srgbClr val="00ABEE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+ AD INTEL</a:t>
            </a:r>
            <a:endParaRPr sz="1300" b="1">
              <a:solidFill>
                <a:srgbClr val="00ABEE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00ABEE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+ Nielsen Planning Suite</a:t>
            </a:r>
            <a:endParaRPr sz="1300" b="1">
              <a:solidFill>
                <a:schemeClr val="accen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Australia </a:t>
            </a:r>
            <a:r>
              <a:rPr lang="en-US" sz="800" i="1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(dd)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Belgium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Brazil </a:t>
            </a:r>
            <a:r>
              <a:rPr lang="en-US" sz="800" i="1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(dd)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Canada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Germany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India </a:t>
            </a:r>
            <a:r>
              <a:rPr lang="en-US" sz="800" i="1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(dd)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Indonesia </a:t>
            </a:r>
            <a:r>
              <a:rPr lang="en-US" sz="800" i="1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(dd)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Italy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Malaysia </a:t>
            </a:r>
            <a:r>
              <a:rPr lang="en-US" sz="800" i="1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(dd)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Mexico </a:t>
            </a:r>
            <a:r>
              <a:rPr lang="en-US" sz="800" i="1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(dd)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Netherlands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New Zealand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South Africa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Taiwan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Thailand </a:t>
            </a:r>
            <a:r>
              <a:rPr lang="en-US" sz="800" i="1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(dd)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00ABEE"/>
                </a:solidFill>
                <a:latin typeface="Open Sans"/>
                <a:ea typeface="Open Sans"/>
                <a:cs typeface="Open Sans"/>
                <a:sym typeface="Open Sans"/>
              </a:rPr>
              <a:t>Turkey</a:t>
            </a:r>
            <a:endParaRPr sz="800">
              <a:solidFill>
                <a:srgbClr val="00ABE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300" b="1">
                <a:solidFill>
                  <a:srgbClr val="92E1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AD INTEL</a:t>
            </a:r>
            <a:endParaRPr sz="1300" b="1">
              <a:solidFill>
                <a:srgbClr val="92E1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300" b="1">
                <a:solidFill>
                  <a:srgbClr val="92E1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+ Nielsen Planning Suite</a:t>
            </a:r>
            <a:endParaRPr sz="800">
              <a:solidFill>
                <a:srgbClr val="92E1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92E1FF"/>
                </a:solidFill>
                <a:latin typeface="Open Sans"/>
                <a:ea typeface="Open Sans"/>
                <a:cs typeface="Open Sans"/>
                <a:sym typeface="Open Sans"/>
              </a:rPr>
              <a:t>Hong Kong</a:t>
            </a:r>
            <a:endParaRPr sz="800">
              <a:solidFill>
                <a:srgbClr val="92E1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92E1FF"/>
                </a:solidFill>
                <a:latin typeface="Open Sans"/>
                <a:ea typeface="Open Sans"/>
                <a:cs typeface="Open Sans"/>
                <a:sym typeface="Open Sans"/>
              </a:rPr>
              <a:t>Myanmar</a:t>
            </a:r>
            <a:endParaRPr sz="800">
              <a:solidFill>
                <a:srgbClr val="92E1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92E1FF"/>
                </a:solidFill>
                <a:latin typeface="Open Sans"/>
                <a:ea typeface="Open Sans"/>
                <a:cs typeface="Open Sans"/>
                <a:sym typeface="Open Sans"/>
              </a:rPr>
              <a:t>Philippines</a:t>
            </a:r>
            <a:endParaRPr sz="800">
              <a:solidFill>
                <a:srgbClr val="92E1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92E1FF"/>
                </a:solidFill>
                <a:latin typeface="Open Sans"/>
                <a:ea typeface="Open Sans"/>
                <a:cs typeface="Open Sans"/>
                <a:sym typeface="Open Sans"/>
              </a:rPr>
              <a:t>Singapore</a:t>
            </a:r>
            <a:endParaRPr sz="800">
              <a:solidFill>
                <a:srgbClr val="92E1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92E1FF"/>
                </a:solidFill>
                <a:latin typeface="Open Sans"/>
                <a:ea typeface="Open Sans"/>
                <a:cs typeface="Open Sans"/>
                <a:sym typeface="Open Sans"/>
              </a:rPr>
              <a:t>United Kingdom</a:t>
            </a:r>
            <a:endParaRPr sz="800">
              <a:solidFill>
                <a:srgbClr val="92E1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300" b="1">
                <a:solidFill>
                  <a:srgbClr val="B21DAC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MARKET LIFT </a:t>
            </a:r>
            <a:br>
              <a:rPr lang="en-US" sz="1300" b="1">
                <a:solidFill>
                  <a:srgbClr val="B21DAC"/>
                </a:solidFill>
                <a:latin typeface="Archivo Narrow"/>
                <a:ea typeface="Archivo Narrow"/>
                <a:cs typeface="Archivo Narrow"/>
                <a:sym typeface="Archivo Narrow"/>
              </a:rPr>
            </a:br>
            <a:r>
              <a:rPr lang="en-US" sz="1300" b="1">
                <a:solidFill>
                  <a:srgbClr val="B21DAC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FOR CPG</a:t>
            </a:r>
            <a:br>
              <a:rPr lang="en-US" sz="1300" b="1">
                <a:solidFill>
                  <a:srgbClr val="B21DAC"/>
                </a:solidFill>
                <a:latin typeface="Archivo Narrow"/>
                <a:ea typeface="Archivo Narrow"/>
                <a:cs typeface="Archivo Narrow"/>
                <a:sym typeface="Archivo Narrow"/>
              </a:rPr>
            </a:br>
            <a:r>
              <a:rPr lang="en-US" sz="1300" b="1">
                <a:solidFill>
                  <a:srgbClr val="B21DAC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+AD INTEL</a:t>
            </a:r>
            <a:endParaRPr sz="1300" b="1">
              <a:solidFill>
                <a:srgbClr val="B21DAC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300" b="1">
              <a:solidFill>
                <a:srgbClr val="B21DAC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Argentina </a:t>
            </a:r>
            <a:r>
              <a:rPr lang="en-US" sz="800" i="1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(dd)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China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Colombia </a:t>
            </a:r>
            <a:r>
              <a:rPr lang="en-US" sz="800" i="1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(dd)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Czech Republic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Denmark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France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Hungary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Ireland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Norway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Poland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Russia </a:t>
            </a:r>
            <a:r>
              <a:rPr lang="en-US" sz="800" i="1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(dd)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Spain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Sweden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B21DAC"/>
                </a:solidFill>
                <a:latin typeface="Open Sans"/>
                <a:ea typeface="Open Sans"/>
                <a:cs typeface="Open Sans"/>
                <a:sym typeface="Open Sans"/>
              </a:rPr>
              <a:t>Switzerland</a:t>
            </a: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B21DA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E06EE5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AD INTEL</a:t>
            </a:r>
            <a:endParaRPr sz="1500" b="1">
              <a:solidFill>
                <a:srgbClr val="E06EE5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Algeria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Austria</a:t>
            </a:r>
            <a:endParaRPr sz="900" u="sng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Bulgaria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Chile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Croatia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Dominican Rep.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Finland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Greece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Japan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Luxembourg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Macedonia</a:t>
            </a:r>
            <a:endParaRPr sz="900" u="sng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Moldova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Portugal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Puerto Rico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Serbia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Slovakia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South Korea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Sri Lanka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Trinidad &amp; Tobago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Tunisia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Venezuela</a:t>
            </a:r>
            <a:endParaRPr sz="9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900">
                <a:solidFill>
                  <a:srgbClr val="E06EE5"/>
                </a:solidFill>
                <a:latin typeface="Open Sans"/>
                <a:ea typeface="Open Sans"/>
                <a:cs typeface="Open Sans"/>
                <a:sym typeface="Open Sans"/>
              </a:rPr>
              <a:t>Vietnam</a:t>
            </a:r>
            <a:endParaRPr sz="800">
              <a:solidFill>
                <a:srgbClr val="E06EE5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035" name="Google Shape;1035;g98f615e347_0_10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959e6a90b8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959e6a90b8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g959e6a90b8_1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2_Title Full Logo BLUE">
  <p:cSld name="02_Title Full Logo BLU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 descr="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87929" y="3136392"/>
            <a:ext cx="6919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2"/>
          </p:nvPr>
        </p:nvSpPr>
        <p:spPr>
          <a:xfrm>
            <a:off x="247427" y="4220330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rgbClr val="FFFFFF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42829" y="2112264"/>
            <a:ext cx="69201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42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256826" y="4901675"/>
            <a:ext cx="2891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" name="Google Shape;22;p2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692" y="328199"/>
            <a:ext cx="952200" cy="3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_Side-by-side">
  <p:cSld name="08_Side-by-sid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body" idx="1"/>
          </p:nvPr>
        </p:nvSpPr>
        <p:spPr>
          <a:xfrm>
            <a:off x="594360" y="1316736"/>
            <a:ext cx="4087200" cy="1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>
            <a:spLocks noGrp="1"/>
          </p:cNvSpPr>
          <p:nvPr>
            <p:ph type="chart" idx="2"/>
          </p:nvPr>
        </p:nvSpPr>
        <p:spPr>
          <a:xfrm>
            <a:off x="711200" y="1922023"/>
            <a:ext cx="3970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2"/>
          <p:cNvSpPr>
            <a:spLocks noGrp="1"/>
          </p:cNvSpPr>
          <p:nvPr>
            <p:ph type="chart" idx="4"/>
          </p:nvPr>
        </p:nvSpPr>
        <p:spPr>
          <a:xfrm>
            <a:off x="4862512" y="1922023"/>
            <a:ext cx="3970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body" idx="5"/>
          </p:nvPr>
        </p:nvSpPr>
        <p:spPr>
          <a:xfrm>
            <a:off x="4761666" y="1316736"/>
            <a:ext cx="4087200" cy="1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body" idx="6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8_Divider Texture GOLD">
  <p:cSld name="68_Divider Texture GOLD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3" descr="Orang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228600" y="2064684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50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3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5" name="Google Shape;95;p13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5_Quote Texture GOLD">
  <p:cSld name="65_Quote Texture GOLD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 descr="Orang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1979453" y="1987550"/>
            <a:ext cx="6978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32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l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2" name="Google Shape;102;p14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4_Quote White">
  <p:cSld name="64_Quote Whit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1979453" y="1987550"/>
            <a:ext cx="6978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07" name="Google Shape;107;p15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0_Divider Texture GREEN">
  <p:cSld name="50_Divider Texture GREE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6" descr="Gree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09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231309" y="2064684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50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3" name="Google Shape;113;p16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9_Divider White">
  <p:cSld name="49_Divider Whit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685800" y="2064684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5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17" name="Google Shape;117;p17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Title and Content">
  <p:cSld name="41_Title and Cont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593725" y="354013"/>
            <a:ext cx="8165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594360" y="819150"/>
            <a:ext cx="81657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2"/>
          </p:nvPr>
        </p:nvSpPr>
        <p:spPr>
          <a:xfrm>
            <a:off x="594360" y="1490472"/>
            <a:ext cx="81657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body" idx="3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24" name="Google Shape;124;p18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_Table">
  <p:cSld name="45_Tabl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1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2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30" name="Google Shape;130;p19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Title only">
  <p:cSld name="42_Title 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594360" y="353483"/>
            <a:ext cx="81666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1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2"/>
          </p:nvPr>
        </p:nvSpPr>
        <p:spPr>
          <a:xfrm>
            <a:off x="594360" y="819150"/>
            <a:ext cx="81657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36" name="Google Shape;136;p20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6_End Slide Full Logo BLUE (media tagline)">
  <p:cSld name="16_End Slide Full Logo BLUE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 descr="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501" y="2213551"/>
            <a:ext cx="20295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466475" y="3188425"/>
            <a:ext cx="22995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ONE MEDIA TRUTH™</a:t>
            </a:r>
            <a:endParaRPr sz="1600" b="1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4_Title Full Logo White">
  <p:cSld name="04_Title Full Logo Whit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4" descr="Blu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>
            <a:spLocks noGrp="1"/>
          </p:cNvSpPr>
          <p:nvPr>
            <p:ph type="ctrTitle"/>
          </p:nvPr>
        </p:nvSpPr>
        <p:spPr>
          <a:xfrm>
            <a:off x="296538" y="2113300"/>
            <a:ext cx="70203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1"/>
          </p:nvPr>
        </p:nvSpPr>
        <p:spPr>
          <a:xfrm>
            <a:off x="369106" y="3139005"/>
            <a:ext cx="70203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000" i="0" u="none" strike="noStrike" cap="none">
                <a:solidFill>
                  <a:schemeClr val="dk2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2"/>
          </p:nvPr>
        </p:nvSpPr>
        <p:spPr>
          <a:xfrm>
            <a:off x="292170" y="4496658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5" name="Google Shape;35;p4" descr="Nielsen-Wordmark-Color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75" y="288575"/>
            <a:ext cx="967800" cy="3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6_End Slide Full Logo BLUE (connect tagline) 1">
  <p:cSld name="16_End Slide Full Logo BLUE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2" descr="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501" y="2213551"/>
            <a:ext cx="20295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515875" y="3188425"/>
            <a:ext cx="32349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SHAPING A SMARTER MARKET™</a:t>
            </a:r>
            <a:endParaRPr sz="1600" b="1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_Table">
  <p:cSld name="09_Tabl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1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2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Quote White">
  <p:cSld name="10_Quote Whit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1979453" y="1987550"/>
            <a:ext cx="6978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Quote Texture BLUE">
  <p:cSld name="11_Quote Texture BLUE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 descr="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1979453" y="1987550"/>
            <a:ext cx="6978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32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l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25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0" name="Google Shape;160;p25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5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Divider White">
  <p:cSld name="13_Divider Whit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xfrm>
            <a:off x="685800" y="2064684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5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4_Divider Texture BLUE">
  <p:cSld name="14_Divider Texture BLU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7" descr="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>
            <a:spLocks noGrp="1"/>
          </p:cNvSpPr>
          <p:nvPr>
            <p:ph type="title"/>
          </p:nvPr>
        </p:nvSpPr>
        <p:spPr>
          <a:xfrm>
            <a:off x="228600" y="2064684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50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7" name="Google Shape;167;p27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8" name="Google Shape;168;p27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0_Title Full Logo PURPLE">
  <p:cSld name="20_Title Full Logo PURPL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8" descr="Purpl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8"/>
          <p:cNvSpPr txBox="1">
            <a:spLocks noGrp="1"/>
          </p:cNvSpPr>
          <p:nvPr>
            <p:ph type="body" idx="1"/>
          </p:nvPr>
        </p:nvSpPr>
        <p:spPr>
          <a:xfrm>
            <a:off x="247427" y="4220330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rgbClr val="FFFFFF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ctrTitle"/>
          </p:nvPr>
        </p:nvSpPr>
        <p:spPr>
          <a:xfrm>
            <a:off x="242829" y="2112264"/>
            <a:ext cx="69201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42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2"/>
          </p:nvPr>
        </p:nvSpPr>
        <p:spPr>
          <a:xfrm>
            <a:off x="287929" y="3136392"/>
            <a:ext cx="6919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8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6" name="Google Shape;176;p28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692" y="328199"/>
            <a:ext cx="952200" cy="3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b_Title Full Photo PURPLE">
  <p:cSld name="1_Custom Layou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9141300" cy="51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 descr="Purple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9"/>
          <p:cNvSpPr txBox="1">
            <a:spLocks noGrp="1"/>
          </p:cNvSpPr>
          <p:nvPr>
            <p:ph type="body" idx="1"/>
          </p:nvPr>
        </p:nvSpPr>
        <p:spPr>
          <a:xfrm>
            <a:off x="292170" y="4496658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ctrTitle"/>
          </p:nvPr>
        </p:nvSpPr>
        <p:spPr>
          <a:xfrm>
            <a:off x="296538" y="639390"/>
            <a:ext cx="78810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82" name="Google Shape;182;p29" descr="Nielsen_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449" y="232725"/>
            <a:ext cx="852900" cy="30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2_Title Full Logo White">
  <p:cSld name="22_Title Full Logo Whit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0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 txBox="1">
            <a:spLocks noGrp="1"/>
          </p:cNvSpPr>
          <p:nvPr>
            <p:ph type="ctrTitle"/>
          </p:nvPr>
        </p:nvSpPr>
        <p:spPr>
          <a:xfrm>
            <a:off x="296538" y="2113300"/>
            <a:ext cx="70203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subTitle" idx="1"/>
          </p:nvPr>
        </p:nvSpPr>
        <p:spPr>
          <a:xfrm>
            <a:off x="332822" y="3175289"/>
            <a:ext cx="70203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000" i="0" u="none" strike="noStrike" cap="none">
                <a:solidFill>
                  <a:schemeClr val="dk2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2"/>
          </p:nvPr>
        </p:nvSpPr>
        <p:spPr>
          <a:xfrm>
            <a:off x="292170" y="4496658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89" name="Google Shape;189;p30" descr="Nielsen-Wordmark-Color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75" y="288575"/>
            <a:ext cx="967800" cy="3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0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593725" y="354013"/>
            <a:ext cx="8165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body" idx="1"/>
          </p:nvPr>
        </p:nvSpPr>
        <p:spPr>
          <a:xfrm>
            <a:off x="594360" y="819150"/>
            <a:ext cx="81657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body" idx="2"/>
          </p:nvPr>
        </p:nvSpPr>
        <p:spPr>
          <a:xfrm>
            <a:off x="594360" y="1490472"/>
            <a:ext cx="81657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31"/>
          <p:cNvSpPr txBox="1">
            <a:spLocks noGrp="1"/>
          </p:cNvSpPr>
          <p:nvPr>
            <p:ph type="body" idx="3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6" name="Google Shape;196;p31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1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_Title only">
  <p:cSld name="06_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594360" y="353483"/>
            <a:ext cx="81666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2"/>
          </p:nvPr>
        </p:nvSpPr>
        <p:spPr>
          <a:xfrm>
            <a:off x="594360" y="819150"/>
            <a:ext cx="81657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only">
  <p:cSld name="24_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594360" y="353483"/>
            <a:ext cx="81666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body" idx="1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32"/>
          <p:cNvSpPr txBox="1">
            <a:spLocks noGrp="1"/>
          </p:cNvSpPr>
          <p:nvPr>
            <p:ph type="body" idx="2"/>
          </p:nvPr>
        </p:nvSpPr>
        <p:spPr>
          <a:xfrm>
            <a:off x="594360" y="819150"/>
            <a:ext cx="81657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02" name="Google Shape;202;p32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able">
  <p:cSld name="27_Tabl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body" idx="1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3"/>
          <p:cNvSpPr txBox="1">
            <a:spLocks noGrp="1"/>
          </p:cNvSpPr>
          <p:nvPr>
            <p:ph type="body" idx="2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08" name="Google Shape;208;p33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3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Quote White">
  <p:cSld name="28_Quote Whit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4"/>
          <p:cNvSpPr txBox="1">
            <a:spLocks noGrp="1"/>
          </p:cNvSpPr>
          <p:nvPr>
            <p:ph type="title"/>
          </p:nvPr>
        </p:nvSpPr>
        <p:spPr>
          <a:xfrm>
            <a:off x="1979453" y="1987550"/>
            <a:ext cx="6978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34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13" name="Google Shape;213;p34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4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9_Quote Texture PURPLE">
  <p:cSld name="29_Quote Texture PURPL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5" descr="Purpl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5"/>
          <p:cNvSpPr/>
          <p:nvPr/>
        </p:nvSpPr>
        <p:spPr>
          <a:xfrm>
            <a:off x="256427" y="4901675"/>
            <a:ext cx="31689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p35"/>
          <p:cNvSpPr txBox="1">
            <a:spLocks noGrp="1"/>
          </p:cNvSpPr>
          <p:nvPr>
            <p:ph type="title"/>
          </p:nvPr>
        </p:nvSpPr>
        <p:spPr>
          <a:xfrm>
            <a:off x="1979453" y="1987550"/>
            <a:ext cx="6978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32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9" name="Google Shape;219;p35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l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20" name="Google Shape;220;p35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5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0_Divider Slide">
  <p:cSld name="30_Divider Slide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9141300" cy="51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6" descr="Purple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6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6"/>
          <p:cNvSpPr txBox="1">
            <a:spLocks noGrp="1"/>
          </p:cNvSpPr>
          <p:nvPr>
            <p:ph type="title"/>
          </p:nvPr>
        </p:nvSpPr>
        <p:spPr>
          <a:xfrm>
            <a:off x="304800" y="518622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7" name="Google Shape;227;p36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8" name="Google Shape;228;p36" descr="Nielsen_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Divider White">
  <p:cSld name="31_Divider White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>
            <a:spLocks noGrp="1"/>
          </p:cNvSpPr>
          <p:nvPr>
            <p:ph type="title"/>
          </p:nvPr>
        </p:nvSpPr>
        <p:spPr>
          <a:xfrm>
            <a:off x="685800" y="2064684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5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31" name="Google Shape;231;p37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7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4_End Slide Full Logo PURPLE (media tagline)">
  <p:cSld name="34_End Slide Full Logo PURPL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8" descr="Purpl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8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6" name="Google Shape;236;p38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501" y="2213551"/>
            <a:ext cx="20295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8"/>
          <p:cNvSpPr txBox="1"/>
          <p:nvPr/>
        </p:nvSpPr>
        <p:spPr>
          <a:xfrm>
            <a:off x="466475" y="3188425"/>
            <a:ext cx="22995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ONE MEDIA TRUTH™</a:t>
            </a:r>
            <a:endParaRPr sz="1600" b="1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4_End Slide Full Logo PURPLE (connect tagline) 1">
  <p:cSld name="34_End Slide Full Logo PURPLE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9" descr="Purpl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9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1" name="Google Shape;241;p39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501" y="2213551"/>
            <a:ext cx="20295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9"/>
          <p:cNvSpPr txBox="1"/>
          <p:nvPr/>
        </p:nvSpPr>
        <p:spPr>
          <a:xfrm>
            <a:off x="515875" y="3188425"/>
            <a:ext cx="32349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SHAPING A SMARTER MARKET™</a:t>
            </a:r>
            <a:endParaRPr sz="1600" b="1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8_Title Full Logo GREEN">
  <p:cSld name="38_Title Full Logo GREEN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0" descr="Gree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0"/>
          <p:cNvSpPr txBox="1">
            <a:spLocks noGrp="1"/>
          </p:cNvSpPr>
          <p:nvPr>
            <p:ph type="body" idx="1"/>
          </p:nvPr>
        </p:nvSpPr>
        <p:spPr>
          <a:xfrm>
            <a:off x="247427" y="4220330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rgbClr val="FFFFFF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40"/>
          <p:cNvSpPr txBox="1">
            <a:spLocks noGrp="1"/>
          </p:cNvSpPr>
          <p:nvPr>
            <p:ph type="ctrTitle"/>
          </p:nvPr>
        </p:nvSpPr>
        <p:spPr>
          <a:xfrm>
            <a:off x="242829" y="2112264"/>
            <a:ext cx="69201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42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40"/>
          <p:cNvSpPr txBox="1">
            <a:spLocks noGrp="1"/>
          </p:cNvSpPr>
          <p:nvPr>
            <p:ph type="subTitle" idx="2"/>
          </p:nvPr>
        </p:nvSpPr>
        <p:spPr>
          <a:xfrm>
            <a:off x="287929" y="3136392"/>
            <a:ext cx="6919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0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9" name="Google Shape;249;p40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692" y="328199"/>
            <a:ext cx="952200" cy="3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b_Title Full Photo GREEN">
  <p:cSld name="2_Custom Layou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9141300" cy="51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1"/>
          <p:cNvSpPr txBox="1">
            <a:spLocks noGrp="1"/>
          </p:cNvSpPr>
          <p:nvPr>
            <p:ph type="body" idx="1"/>
          </p:nvPr>
        </p:nvSpPr>
        <p:spPr>
          <a:xfrm>
            <a:off x="292170" y="4496658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53" name="Google Shape;253;p41" descr="Green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1"/>
          <p:cNvSpPr txBox="1">
            <a:spLocks noGrp="1"/>
          </p:cNvSpPr>
          <p:nvPr>
            <p:ph type="ctrTitle"/>
          </p:nvPr>
        </p:nvSpPr>
        <p:spPr>
          <a:xfrm>
            <a:off x="296538" y="639390"/>
            <a:ext cx="78810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5" name="Google Shape;255;p41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6" name="Google Shape;256;p41" descr="Nielsen_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449" y="232725"/>
            <a:ext cx="852900" cy="3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_Title and Content">
  <p:cSld name="05_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593725" y="354013"/>
            <a:ext cx="8165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1"/>
          </p:nvPr>
        </p:nvSpPr>
        <p:spPr>
          <a:xfrm>
            <a:off x="594360" y="819150"/>
            <a:ext cx="81657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2"/>
          </p:nvPr>
        </p:nvSpPr>
        <p:spPr>
          <a:xfrm>
            <a:off x="594360" y="1490472"/>
            <a:ext cx="81657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3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0_Title Full Logo White">
  <p:cSld name="40_Title Full Logo White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2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2"/>
          <p:cNvSpPr txBox="1">
            <a:spLocks noGrp="1"/>
          </p:cNvSpPr>
          <p:nvPr>
            <p:ph type="ctrTitle"/>
          </p:nvPr>
        </p:nvSpPr>
        <p:spPr>
          <a:xfrm>
            <a:off x="296538" y="2113300"/>
            <a:ext cx="70203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" name="Google Shape;260;p42"/>
          <p:cNvSpPr txBox="1">
            <a:spLocks noGrp="1"/>
          </p:cNvSpPr>
          <p:nvPr>
            <p:ph type="subTitle" idx="1"/>
          </p:nvPr>
        </p:nvSpPr>
        <p:spPr>
          <a:xfrm>
            <a:off x="369106" y="3139005"/>
            <a:ext cx="70203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000" i="0" u="none" strike="noStrike" cap="none">
                <a:solidFill>
                  <a:schemeClr val="dk2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42"/>
          <p:cNvSpPr txBox="1">
            <a:spLocks noGrp="1"/>
          </p:cNvSpPr>
          <p:nvPr>
            <p:ph type="body" idx="2"/>
          </p:nvPr>
        </p:nvSpPr>
        <p:spPr>
          <a:xfrm>
            <a:off x="292170" y="4496658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42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3" name="Google Shape;263;p42" descr="Nielsen-Wordmark-Color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75" y="288575"/>
            <a:ext cx="967800" cy="3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_Chart">
  <p:cSld name="43_Chart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>
            <a:spLocks noGrp="1"/>
          </p:cNvSpPr>
          <p:nvPr>
            <p:ph type="body" idx="1"/>
          </p:nvPr>
        </p:nvSpPr>
        <p:spPr>
          <a:xfrm>
            <a:off x="594360" y="1327685"/>
            <a:ext cx="78765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43"/>
          <p:cNvSpPr>
            <a:spLocks noGrp="1"/>
          </p:cNvSpPr>
          <p:nvPr>
            <p:ph type="chart" idx="2"/>
          </p:nvPr>
        </p:nvSpPr>
        <p:spPr>
          <a:xfrm>
            <a:off x="591172" y="2016353"/>
            <a:ext cx="7882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7" name="Google Shape;267;p43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8" name="Google Shape;268;p43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43"/>
          <p:cNvSpPr txBox="1">
            <a:spLocks noGrp="1"/>
          </p:cNvSpPr>
          <p:nvPr>
            <p:ph type="body" idx="4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70" name="Google Shape;270;p43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3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Side-by-side">
  <p:cSld name="44_Side-by-side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4"/>
          <p:cNvSpPr txBox="1">
            <a:spLocks noGrp="1"/>
          </p:cNvSpPr>
          <p:nvPr>
            <p:ph type="body" idx="1"/>
          </p:nvPr>
        </p:nvSpPr>
        <p:spPr>
          <a:xfrm>
            <a:off x="594360" y="1316736"/>
            <a:ext cx="4087200" cy="1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44"/>
          <p:cNvSpPr>
            <a:spLocks noGrp="1"/>
          </p:cNvSpPr>
          <p:nvPr>
            <p:ph type="chart" idx="2"/>
          </p:nvPr>
        </p:nvSpPr>
        <p:spPr>
          <a:xfrm>
            <a:off x="711200" y="1922023"/>
            <a:ext cx="3970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5" name="Google Shape;275;p44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6" name="Google Shape;276;p44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44"/>
          <p:cNvSpPr>
            <a:spLocks noGrp="1"/>
          </p:cNvSpPr>
          <p:nvPr>
            <p:ph type="chart" idx="4"/>
          </p:nvPr>
        </p:nvSpPr>
        <p:spPr>
          <a:xfrm>
            <a:off x="4862512" y="1922023"/>
            <a:ext cx="3970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8" name="Google Shape;278;p44"/>
          <p:cNvSpPr txBox="1">
            <a:spLocks noGrp="1"/>
          </p:cNvSpPr>
          <p:nvPr>
            <p:ph type="body" idx="5"/>
          </p:nvPr>
        </p:nvSpPr>
        <p:spPr>
          <a:xfrm>
            <a:off x="4761666" y="1316736"/>
            <a:ext cx="4087200" cy="1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44"/>
          <p:cNvSpPr txBox="1">
            <a:spLocks noGrp="1"/>
          </p:cNvSpPr>
          <p:nvPr>
            <p:ph type="body" idx="6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80" name="Google Shape;280;p44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4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_Quote White">
  <p:cSld name="46_Quote White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5"/>
          <p:cNvSpPr txBox="1">
            <a:spLocks noGrp="1"/>
          </p:cNvSpPr>
          <p:nvPr>
            <p:ph type="title"/>
          </p:nvPr>
        </p:nvSpPr>
        <p:spPr>
          <a:xfrm>
            <a:off x="1979453" y="1987550"/>
            <a:ext cx="6978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4" name="Google Shape;284;p45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85" name="Google Shape;285;p45" descr="Green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5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7_Quote Texture GREEN">
  <p:cSld name="47_Quote Texture GREEN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6" descr="Gree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6"/>
          <p:cNvSpPr txBox="1">
            <a:spLocks noGrp="1"/>
          </p:cNvSpPr>
          <p:nvPr>
            <p:ph type="title"/>
          </p:nvPr>
        </p:nvSpPr>
        <p:spPr>
          <a:xfrm>
            <a:off x="1979453" y="1987550"/>
            <a:ext cx="6978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32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0" name="Google Shape;290;p46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l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6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2" name="Google Shape;292;p46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46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8_Divider Slide">
  <p:cSld name="48_Divider Slide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9141300" cy="51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7" descr="Green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7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7"/>
          <p:cNvSpPr txBox="1">
            <a:spLocks noGrp="1"/>
          </p:cNvSpPr>
          <p:nvPr>
            <p:ph type="title"/>
          </p:nvPr>
        </p:nvSpPr>
        <p:spPr>
          <a:xfrm>
            <a:off x="304800" y="518622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9" name="Google Shape;299;p47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0" name="Google Shape;300;p47" descr="Nielsen_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2_End Slide Full Logo GREEN (media tagline)">
  <p:cSld name="52_End Slide Full Logo GREE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48" descr="Gree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8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4" name="Google Shape;304;p48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501" y="2213551"/>
            <a:ext cx="20295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8"/>
          <p:cNvSpPr txBox="1"/>
          <p:nvPr/>
        </p:nvSpPr>
        <p:spPr>
          <a:xfrm>
            <a:off x="466475" y="3188425"/>
            <a:ext cx="22995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ONE MEDIA TRUTH™</a:t>
            </a:r>
            <a:endParaRPr sz="1600" b="1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2_End Slide Full Logo GREEN (connect tagline) 1">
  <p:cSld name="52_End Slide Full Logo GREEN_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9" descr="Green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9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9" name="Google Shape;309;p49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501" y="2213551"/>
            <a:ext cx="20295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9"/>
          <p:cNvSpPr txBox="1"/>
          <p:nvPr/>
        </p:nvSpPr>
        <p:spPr>
          <a:xfrm>
            <a:off x="515875" y="3188425"/>
            <a:ext cx="32349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SHAPING A SMARTER MARKET™</a:t>
            </a:r>
            <a:endParaRPr sz="1600" b="1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6_Title Full Logo GOLD">
  <p:cSld name="56_Title Full Logo GOLD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0" descr="Orang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0"/>
          <p:cNvSpPr txBox="1">
            <a:spLocks noGrp="1"/>
          </p:cNvSpPr>
          <p:nvPr>
            <p:ph type="body" idx="1"/>
          </p:nvPr>
        </p:nvSpPr>
        <p:spPr>
          <a:xfrm>
            <a:off x="247427" y="4220330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Google Shape;314;p50"/>
          <p:cNvSpPr txBox="1">
            <a:spLocks noGrp="1"/>
          </p:cNvSpPr>
          <p:nvPr>
            <p:ph type="ctrTitle"/>
          </p:nvPr>
        </p:nvSpPr>
        <p:spPr>
          <a:xfrm>
            <a:off x="242829" y="2112264"/>
            <a:ext cx="69201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42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50"/>
          <p:cNvSpPr txBox="1">
            <a:spLocks noGrp="1"/>
          </p:cNvSpPr>
          <p:nvPr>
            <p:ph type="subTitle" idx="2"/>
          </p:nvPr>
        </p:nvSpPr>
        <p:spPr>
          <a:xfrm>
            <a:off x="287929" y="3136392"/>
            <a:ext cx="6919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50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7" name="Google Shape;317;p50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692" y="328199"/>
            <a:ext cx="952200" cy="3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6b_Title Full Photo GOLD">
  <p:cSld name="3_Custom Layout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9141300" cy="51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1"/>
          <p:cNvSpPr txBox="1">
            <a:spLocks noGrp="1"/>
          </p:cNvSpPr>
          <p:nvPr>
            <p:ph type="body" idx="1"/>
          </p:nvPr>
        </p:nvSpPr>
        <p:spPr>
          <a:xfrm>
            <a:off x="292170" y="4496658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21" name="Google Shape;321;p51" descr="Orange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51"/>
          <p:cNvSpPr txBox="1">
            <a:spLocks noGrp="1"/>
          </p:cNvSpPr>
          <p:nvPr>
            <p:ph type="ctrTitle"/>
          </p:nvPr>
        </p:nvSpPr>
        <p:spPr>
          <a:xfrm>
            <a:off x="296538" y="639390"/>
            <a:ext cx="78810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3" name="Google Shape;323;p51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4" name="Google Shape;324;p51" descr="Nielsen_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449" y="232725"/>
            <a:ext cx="852900" cy="30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2_Divider Texture PURPLE">
  <p:cSld name="32_Divider Texture PURPL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 descr="Purpl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228600" y="2064684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50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50" name="Google Shape;50;p7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8_Title Full Logo White">
  <p:cSld name="58_Title Full Logo White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2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2"/>
          <p:cNvSpPr txBox="1">
            <a:spLocks noGrp="1"/>
          </p:cNvSpPr>
          <p:nvPr>
            <p:ph type="ctrTitle"/>
          </p:nvPr>
        </p:nvSpPr>
        <p:spPr>
          <a:xfrm>
            <a:off x="296538" y="2113300"/>
            <a:ext cx="70203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8" name="Google Shape;328;p52"/>
          <p:cNvSpPr txBox="1">
            <a:spLocks noGrp="1"/>
          </p:cNvSpPr>
          <p:nvPr>
            <p:ph type="subTitle" idx="1"/>
          </p:nvPr>
        </p:nvSpPr>
        <p:spPr>
          <a:xfrm>
            <a:off x="296538" y="3102721"/>
            <a:ext cx="70203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000" i="0" u="none" strike="noStrike" cap="none">
                <a:solidFill>
                  <a:schemeClr val="dk2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52"/>
          <p:cNvSpPr txBox="1">
            <a:spLocks noGrp="1"/>
          </p:cNvSpPr>
          <p:nvPr>
            <p:ph type="body" idx="2"/>
          </p:nvPr>
        </p:nvSpPr>
        <p:spPr>
          <a:xfrm>
            <a:off x="292170" y="4496658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52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1" name="Google Shape;331;p52" descr="Nielsen-Wordmark-Color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75" y="288575"/>
            <a:ext cx="967800" cy="3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9_Title and Content">
  <p:cSld name="59_Title and Conten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3"/>
          <p:cNvSpPr txBox="1">
            <a:spLocks noGrp="1"/>
          </p:cNvSpPr>
          <p:nvPr>
            <p:ph type="title"/>
          </p:nvPr>
        </p:nvSpPr>
        <p:spPr>
          <a:xfrm>
            <a:off x="593725" y="354013"/>
            <a:ext cx="8165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34" name="Google Shape;334;p53"/>
          <p:cNvSpPr txBox="1">
            <a:spLocks noGrp="1"/>
          </p:cNvSpPr>
          <p:nvPr>
            <p:ph type="body" idx="1"/>
          </p:nvPr>
        </p:nvSpPr>
        <p:spPr>
          <a:xfrm>
            <a:off x="594360" y="819150"/>
            <a:ext cx="81657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53"/>
          <p:cNvSpPr txBox="1">
            <a:spLocks noGrp="1"/>
          </p:cNvSpPr>
          <p:nvPr>
            <p:ph type="body" idx="2"/>
          </p:nvPr>
        </p:nvSpPr>
        <p:spPr>
          <a:xfrm>
            <a:off x="594360" y="1490472"/>
            <a:ext cx="81657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53"/>
          <p:cNvSpPr txBox="1">
            <a:spLocks noGrp="1"/>
          </p:cNvSpPr>
          <p:nvPr>
            <p:ph type="body" idx="3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37" name="Google Shape;337;p53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53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_Title only">
  <p:cSld name="60_Title only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4"/>
          <p:cNvSpPr txBox="1">
            <a:spLocks noGrp="1"/>
          </p:cNvSpPr>
          <p:nvPr>
            <p:ph type="title"/>
          </p:nvPr>
        </p:nvSpPr>
        <p:spPr>
          <a:xfrm>
            <a:off x="594360" y="353483"/>
            <a:ext cx="81666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1" name="Google Shape;341;p54"/>
          <p:cNvSpPr txBox="1">
            <a:spLocks noGrp="1"/>
          </p:cNvSpPr>
          <p:nvPr>
            <p:ph type="body" idx="1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54"/>
          <p:cNvSpPr txBox="1">
            <a:spLocks noGrp="1"/>
          </p:cNvSpPr>
          <p:nvPr>
            <p:ph type="body" idx="2"/>
          </p:nvPr>
        </p:nvSpPr>
        <p:spPr>
          <a:xfrm>
            <a:off x="594360" y="819150"/>
            <a:ext cx="81657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43" name="Google Shape;343;p54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4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_Chart">
  <p:cSld name="61_Chart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5"/>
          <p:cNvSpPr txBox="1">
            <a:spLocks noGrp="1"/>
          </p:cNvSpPr>
          <p:nvPr>
            <p:ph type="body" idx="1"/>
          </p:nvPr>
        </p:nvSpPr>
        <p:spPr>
          <a:xfrm>
            <a:off x="594360" y="1327685"/>
            <a:ext cx="78765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55"/>
          <p:cNvSpPr>
            <a:spLocks noGrp="1"/>
          </p:cNvSpPr>
          <p:nvPr>
            <p:ph type="chart" idx="2"/>
          </p:nvPr>
        </p:nvSpPr>
        <p:spPr>
          <a:xfrm>
            <a:off x="591172" y="2016353"/>
            <a:ext cx="7882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8" name="Google Shape;348;p55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49" name="Google Shape;349;p55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5"/>
          <p:cNvSpPr txBox="1">
            <a:spLocks noGrp="1"/>
          </p:cNvSpPr>
          <p:nvPr>
            <p:ph type="body" idx="4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51" name="Google Shape;351;p55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55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_Side-by-side">
  <p:cSld name="62_Side-by-side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6"/>
          <p:cNvSpPr txBox="1">
            <a:spLocks noGrp="1"/>
          </p:cNvSpPr>
          <p:nvPr>
            <p:ph type="body" idx="1"/>
          </p:nvPr>
        </p:nvSpPr>
        <p:spPr>
          <a:xfrm>
            <a:off x="594360" y="1316736"/>
            <a:ext cx="4087200" cy="1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56"/>
          <p:cNvSpPr>
            <a:spLocks noGrp="1"/>
          </p:cNvSpPr>
          <p:nvPr>
            <p:ph type="chart" idx="2"/>
          </p:nvPr>
        </p:nvSpPr>
        <p:spPr>
          <a:xfrm>
            <a:off x="711200" y="1922023"/>
            <a:ext cx="3970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6" name="Google Shape;356;p56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8" name="Google Shape;358;p56"/>
          <p:cNvSpPr>
            <a:spLocks noGrp="1"/>
          </p:cNvSpPr>
          <p:nvPr>
            <p:ph type="chart" idx="4"/>
          </p:nvPr>
        </p:nvSpPr>
        <p:spPr>
          <a:xfrm>
            <a:off x="4862512" y="1922023"/>
            <a:ext cx="3970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body" idx="5"/>
          </p:nvPr>
        </p:nvSpPr>
        <p:spPr>
          <a:xfrm>
            <a:off x="4761666" y="1316736"/>
            <a:ext cx="4087200" cy="1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56"/>
          <p:cNvSpPr txBox="1">
            <a:spLocks noGrp="1"/>
          </p:cNvSpPr>
          <p:nvPr>
            <p:ph type="body" idx="6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61" name="Google Shape;361;p56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6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_Table">
  <p:cSld name="63_Table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7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5" name="Google Shape;365;p57"/>
          <p:cNvSpPr txBox="1">
            <a:spLocks noGrp="1"/>
          </p:cNvSpPr>
          <p:nvPr>
            <p:ph type="body" idx="1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57"/>
          <p:cNvSpPr txBox="1">
            <a:spLocks noGrp="1"/>
          </p:cNvSpPr>
          <p:nvPr>
            <p:ph type="body" idx="2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67" name="Google Shape;367;p57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7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6_Divider Slide">
  <p:cSld name="66_Divider Slide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9141300" cy="51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8" descr="Orange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8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8"/>
          <p:cNvSpPr txBox="1">
            <a:spLocks noGrp="1"/>
          </p:cNvSpPr>
          <p:nvPr>
            <p:ph type="title"/>
          </p:nvPr>
        </p:nvSpPr>
        <p:spPr>
          <a:xfrm>
            <a:off x="304800" y="518622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74" name="Google Shape;374;p58" descr="Nielsen_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8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Divider White">
  <p:cSld name="67_Divider White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9"/>
          <p:cNvSpPr txBox="1">
            <a:spLocks noGrp="1"/>
          </p:cNvSpPr>
          <p:nvPr>
            <p:ph type="title"/>
          </p:nvPr>
        </p:nvSpPr>
        <p:spPr>
          <a:xfrm>
            <a:off x="685800" y="2064684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5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378" name="Google Shape;378;p59" descr="Orang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59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0_End Slide Full Logo GOLD (media tagline)">
  <p:cSld name="70_End Slide Full Logo GOLD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0" descr="Orang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0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3" name="Google Shape;383;p60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501" y="2213551"/>
            <a:ext cx="20295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60"/>
          <p:cNvSpPr txBox="1"/>
          <p:nvPr/>
        </p:nvSpPr>
        <p:spPr>
          <a:xfrm>
            <a:off x="466475" y="3188425"/>
            <a:ext cx="22995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ONE MEDIA TRUTH™</a:t>
            </a:r>
            <a:endParaRPr sz="1600" b="1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0_End Slide Full Logo GOLD (connect tagline) 1">
  <p:cSld name="70_End Slide Full Logo GOLD_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61" descr="Orang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61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8" name="Google Shape;388;p61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501" y="2213551"/>
            <a:ext cx="20295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61"/>
          <p:cNvSpPr txBox="1"/>
          <p:nvPr/>
        </p:nvSpPr>
        <p:spPr>
          <a:xfrm>
            <a:off x="515875" y="3188425"/>
            <a:ext cx="32349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SHAPING A SMARTER MARKET™</a:t>
            </a:r>
            <a:endParaRPr sz="1600" b="1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hart">
  <p:cSld name="25_Char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594360" y="1327685"/>
            <a:ext cx="78765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>
            <a:spLocks noGrp="1"/>
          </p:cNvSpPr>
          <p:nvPr>
            <p:ph type="chart" idx="2"/>
          </p:nvPr>
        </p:nvSpPr>
        <p:spPr>
          <a:xfrm>
            <a:off x="591172" y="2016353"/>
            <a:ext cx="7882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4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8" name="Google Shape;58;p8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4_Title Full Logo RED">
  <p:cSld name="74_Title Full Logo RED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2" descr="R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2"/>
          <p:cNvSpPr txBox="1">
            <a:spLocks noGrp="1"/>
          </p:cNvSpPr>
          <p:nvPr>
            <p:ph type="body" idx="1"/>
          </p:nvPr>
        </p:nvSpPr>
        <p:spPr>
          <a:xfrm>
            <a:off x="247427" y="4220330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rgbClr val="FFFFFF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62"/>
          <p:cNvSpPr txBox="1">
            <a:spLocks noGrp="1"/>
          </p:cNvSpPr>
          <p:nvPr>
            <p:ph type="ctrTitle"/>
          </p:nvPr>
        </p:nvSpPr>
        <p:spPr>
          <a:xfrm>
            <a:off x="242829" y="2112264"/>
            <a:ext cx="69201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42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94" name="Google Shape;394;p62"/>
          <p:cNvSpPr txBox="1">
            <a:spLocks noGrp="1"/>
          </p:cNvSpPr>
          <p:nvPr>
            <p:ph type="subTitle" idx="2"/>
          </p:nvPr>
        </p:nvSpPr>
        <p:spPr>
          <a:xfrm>
            <a:off x="287929" y="3136392"/>
            <a:ext cx="6919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000" i="0" u="none" strike="noStrike" cap="none">
                <a:solidFill>
                  <a:srgbClr val="FFFFFF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62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6" name="Google Shape;396;p62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692" y="328199"/>
            <a:ext cx="952200" cy="33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4b_Title Full Photo RED">
  <p:cSld name="4_Custom Layout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24"/>
            <a:ext cx="9141300" cy="514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3"/>
          <p:cNvSpPr txBox="1">
            <a:spLocks noGrp="1"/>
          </p:cNvSpPr>
          <p:nvPr>
            <p:ph type="body" idx="1"/>
          </p:nvPr>
        </p:nvSpPr>
        <p:spPr>
          <a:xfrm>
            <a:off x="292170" y="4496658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00" name="Google Shape;400;p63" descr="Red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3"/>
          <p:cNvSpPr txBox="1">
            <a:spLocks noGrp="1"/>
          </p:cNvSpPr>
          <p:nvPr>
            <p:ph type="ctrTitle"/>
          </p:nvPr>
        </p:nvSpPr>
        <p:spPr>
          <a:xfrm>
            <a:off x="296538" y="639390"/>
            <a:ext cx="78810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02" name="Google Shape;402;p63" descr="Nielsen_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449" y="232725"/>
            <a:ext cx="852900" cy="30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63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6_Title Full Logo White">
  <p:cSld name="76_Title Full Logo White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64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4"/>
          <p:cNvSpPr txBox="1">
            <a:spLocks noGrp="1"/>
          </p:cNvSpPr>
          <p:nvPr>
            <p:ph type="ctrTitle"/>
          </p:nvPr>
        </p:nvSpPr>
        <p:spPr>
          <a:xfrm>
            <a:off x="296538" y="2113300"/>
            <a:ext cx="70203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7" name="Google Shape;407;p64"/>
          <p:cNvSpPr txBox="1">
            <a:spLocks noGrp="1"/>
          </p:cNvSpPr>
          <p:nvPr>
            <p:ph type="subTitle" idx="1"/>
          </p:nvPr>
        </p:nvSpPr>
        <p:spPr>
          <a:xfrm>
            <a:off x="369106" y="3139005"/>
            <a:ext cx="70203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000" i="0" u="none" strike="noStrike" cap="none">
                <a:solidFill>
                  <a:schemeClr val="dk2"/>
                </a:solidFill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rgbClr val="888888"/>
                </a:solidFill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rgbClr val="888888"/>
                </a:solidFill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rgbClr val="888888"/>
                </a:solidFill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rgbClr val="888888"/>
                </a:solidFill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 i="0" u="none" strike="noStrike" cap="none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64"/>
          <p:cNvSpPr txBox="1">
            <a:spLocks noGrp="1"/>
          </p:cNvSpPr>
          <p:nvPr>
            <p:ph type="body" idx="2"/>
          </p:nvPr>
        </p:nvSpPr>
        <p:spPr>
          <a:xfrm>
            <a:off x="292170" y="4496658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09" name="Google Shape;409;p64" descr="Nielsen-Wordmark-Color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175" y="288575"/>
            <a:ext cx="967800" cy="3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4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7_Title and Content">
  <p:cSld name="77_Title and Conten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5"/>
          <p:cNvSpPr txBox="1">
            <a:spLocks noGrp="1"/>
          </p:cNvSpPr>
          <p:nvPr>
            <p:ph type="title"/>
          </p:nvPr>
        </p:nvSpPr>
        <p:spPr>
          <a:xfrm>
            <a:off x="593725" y="354013"/>
            <a:ext cx="8165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13" name="Google Shape;413;p65"/>
          <p:cNvSpPr txBox="1">
            <a:spLocks noGrp="1"/>
          </p:cNvSpPr>
          <p:nvPr>
            <p:ph type="body" idx="1"/>
          </p:nvPr>
        </p:nvSpPr>
        <p:spPr>
          <a:xfrm>
            <a:off x="594360" y="819150"/>
            <a:ext cx="81657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4" name="Google Shape;414;p65"/>
          <p:cNvSpPr txBox="1">
            <a:spLocks noGrp="1"/>
          </p:cNvSpPr>
          <p:nvPr>
            <p:ph type="body" idx="2"/>
          </p:nvPr>
        </p:nvSpPr>
        <p:spPr>
          <a:xfrm>
            <a:off x="594360" y="1490472"/>
            <a:ext cx="8165700" cy="30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65"/>
          <p:cNvSpPr txBox="1">
            <a:spLocks noGrp="1"/>
          </p:cNvSpPr>
          <p:nvPr>
            <p:ph type="body" idx="3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16" name="Google Shape;416;p65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65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8_Title only">
  <p:cSld name="78_Title only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6"/>
          <p:cNvSpPr txBox="1">
            <a:spLocks noGrp="1"/>
          </p:cNvSpPr>
          <p:nvPr>
            <p:ph type="title"/>
          </p:nvPr>
        </p:nvSpPr>
        <p:spPr>
          <a:xfrm>
            <a:off x="594360" y="353483"/>
            <a:ext cx="81666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0" name="Google Shape;420;p66"/>
          <p:cNvSpPr txBox="1">
            <a:spLocks noGrp="1"/>
          </p:cNvSpPr>
          <p:nvPr>
            <p:ph type="body" idx="1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1" name="Google Shape;421;p66"/>
          <p:cNvSpPr txBox="1">
            <a:spLocks noGrp="1"/>
          </p:cNvSpPr>
          <p:nvPr>
            <p:ph type="body" idx="2"/>
          </p:nvPr>
        </p:nvSpPr>
        <p:spPr>
          <a:xfrm>
            <a:off x="594360" y="819150"/>
            <a:ext cx="81657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22" name="Google Shape;422;p66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6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9_Chart">
  <p:cSld name="79_Char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67"/>
          <p:cNvSpPr txBox="1">
            <a:spLocks noGrp="1"/>
          </p:cNvSpPr>
          <p:nvPr>
            <p:ph type="body" idx="1"/>
          </p:nvPr>
        </p:nvSpPr>
        <p:spPr>
          <a:xfrm>
            <a:off x="594360" y="1327685"/>
            <a:ext cx="78765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67"/>
          <p:cNvSpPr>
            <a:spLocks noGrp="1"/>
          </p:cNvSpPr>
          <p:nvPr>
            <p:ph type="chart" idx="2"/>
          </p:nvPr>
        </p:nvSpPr>
        <p:spPr>
          <a:xfrm>
            <a:off x="591172" y="2016353"/>
            <a:ext cx="7882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7" name="Google Shape;427;p67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28" name="Google Shape;428;p67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67"/>
          <p:cNvSpPr txBox="1">
            <a:spLocks noGrp="1"/>
          </p:cNvSpPr>
          <p:nvPr>
            <p:ph type="body" idx="4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30" name="Google Shape;430;p67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7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0_Side-by-side">
  <p:cSld name="80_Side-by-side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8"/>
          <p:cNvSpPr txBox="1">
            <a:spLocks noGrp="1"/>
          </p:cNvSpPr>
          <p:nvPr>
            <p:ph type="body" idx="1"/>
          </p:nvPr>
        </p:nvSpPr>
        <p:spPr>
          <a:xfrm>
            <a:off x="594360" y="1316736"/>
            <a:ext cx="4087200" cy="1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p68"/>
          <p:cNvSpPr>
            <a:spLocks noGrp="1"/>
          </p:cNvSpPr>
          <p:nvPr>
            <p:ph type="chart" idx="2"/>
          </p:nvPr>
        </p:nvSpPr>
        <p:spPr>
          <a:xfrm>
            <a:off x="711200" y="1922023"/>
            <a:ext cx="3970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5" name="Google Shape;435;p68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6" name="Google Shape;436;p68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7" name="Google Shape;437;p68"/>
          <p:cNvSpPr>
            <a:spLocks noGrp="1"/>
          </p:cNvSpPr>
          <p:nvPr>
            <p:ph type="chart" idx="4"/>
          </p:nvPr>
        </p:nvSpPr>
        <p:spPr>
          <a:xfrm>
            <a:off x="4862512" y="1922023"/>
            <a:ext cx="3970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38" name="Google Shape;438;p68"/>
          <p:cNvSpPr txBox="1">
            <a:spLocks noGrp="1"/>
          </p:cNvSpPr>
          <p:nvPr>
            <p:ph type="body" idx="5"/>
          </p:nvPr>
        </p:nvSpPr>
        <p:spPr>
          <a:xfrm>
            <a:off x="4761666" y="1316736"/>
            <a:ext cx="4087200" cy="1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9" name="Google Shape;439;p68"/>
          <p:cNvSpPr txBox="1">
            <a:spLocks noGrp="1"/>
          </p:cNvSpPr>
          <p:nvPr>
            <p:ph type="body" idx="6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40" name="Google Shape;440;p68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68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1_Table">
  <p:cSld name="81_Table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9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4" name="Google Shape;444;p69"/>
          <p:cNvSpPr txBox="1">
            <a:spLocks noGrp="1"/>
          </p:cNvSpPr>
          <p:nvPr>
            <p:ph type="body" idx="1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69"/>
          <p:cNvSpPr txBox="1">
            <a:spLocks noGrp="1"/>
          </p:cNvSpPr>
          <p:nvPr>
            <p:ph type="body" idx="2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46" name="Google Shape;446;p69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69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2_Quote White">
  <p:cSld name="82_Quote White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0"/>
          <p:cNvSpPr txBox="1">
            <a:spLocks noGrp="1"/>
          </p:cNvSpPr>
          <p:nvPr>
            <p:ph type="title"/>
          </p:nvPr>
        </p:nvSpPr>
        <p:spPr>
          <a:xfrm>
            <a:off x="1979453" y="1987550"/>
            <a:ext cx="6978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0" name="Google Shape;450;p70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51" name="Google Shape;451;p70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70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3_Quote Texture RED">
  <p:cSld name="83_Quote Texture RED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71" descr="R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71"/>
          <p:cNvSpPr txBox="1">
            <a:spLocks noGrp="1"/>
          </p:cNvSpPr>
          <p:nvPr>
            <p:ph type="title"/>
          </p:nvPr>
        </p:nvSpPr>
        <p:spPr>
          <a:xfrm>
            <a:off x="1979453" y="1987550"/>
            <a:ext cx="69789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32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6" name="Google Shape;456;p71"/>
          <p:cNvSpPr txBox="1">
            <a:spLocks noGrp="1"/>
          </p:cNvSpPr>
          <p:nvPr>
            <p:ph type="body" idx="1"/>
          </p:nvPr>
        </p:nvSpPr>
        <p:spPr>
          <a:xfrm>
            <a:off x="1981200" y="3087240"/>
            <a:ext cx="69768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l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 i="0" u="none" strike="noStrike" cap="none">
                <a:solidFill>
                  <a:schemeClr val="dk2"/>
                </a:solidFill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71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8" name="Google Shape;458;p71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71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Side-by-side">
  <p:cSld name="26_Side-by-s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594360" y="1316736"/>
            <a:ext cx="4087200" cy="1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9"/>
          <p:cNvSpPr>
            <a:spLocks noGrp="1"/>
          </p:cNvSpPr>
          <p:nvPr>
            <p:ph type="chart" idx="2"/>
          </p:nvPr>
        </p:nvSpPr>
        <p:spPr>
          <a:xfrm>
            <a:off x="711200" y="1922023"/>
            <a:ext cx="3970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>
            <a:spLocks noGrp="1"/>
          </p:cNvSpPr>
          <p:nvPr>
            <p:ph type="chart" idx="4"/>
          </p:nvPr>
        </p:nvSpPr>
        <p:spPr>
          <a:xfrm>
            <a:off x="4862512" y="1922023"/>
            <a:ext cx="3970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5"/>
          </p:nvPr>
        </p:nvSpPr>
        <p:spPr>
          <a:xfrm>
            <a:off x="4761666" y="1316736"/>
            <a:ext cx="4087200" cy="1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body" idx="6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8" name="Google Shape;68;p9" descr="Purple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4_Divider Slide">
  <p:cSld name="84_Divider Slide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9141300" cy="51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72" descr="Red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72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72"/>
          <p:cNvSpPr txBox="1">
            <a:spLocks noGrp="1"/>
          </p:cNvSpPr>
          <p:nvPr>
            <p:ph type="title"/>
          </p:nvPr>
        </p:nvSpPr>
        <p:spPr>
          <a:xfrm>
            <a:off x="304800" y="518622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65" name="Google Shape;465;p72" descr="Nielsen_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72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5_Divider White">
  <p:cSld name="85_Divider White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3"/>
          <p:cNvSpPr txBox="1">
            <a:spLocks noGrp="1"/>
          </p:cNvSpPr>
          <p:nvPr>
            <p:ph type="title"/>
          </p:nvPr>
        </p:nvSpPr>
        <p:spPr>
          <a:xfrm>
            <a:off x="685800" y="2064684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5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69" name="Google Shape;469;p73" descr="Red strip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73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6_Divider Texture RED">
  <p:cSld name="86_Divider Texture RED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74" descr="R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74"/>
          <p:cNvSpPr txBox="1">
            <a:spLocks noGrp="1"/>
          </p:cNvSpPr>
          <p:nvPr>
            <p:ph type="title"/>
          </p:nvPr>
        </p:nvSpPr>
        <p:spPr>
          <a:xfrm>
            <a:off x="228600" y="2064684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5000" b="1" i="0" u="none" strike="noStrike" cap="none">
                <a:solidFill>
                  <a:schemeClr val="lt1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4" name="Google Shape;474;p74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5" name="Google Shape;475;p74" descr="Nielsen_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74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8_End Slide Full Logo RED (media tagline)">
  <p:cSld name="88_End Slide Full Logo RED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75" descr="R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75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0" name="Google Shape;480;p75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501" y="2213551"/>
            <a:ext cx="20295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75"/>
          <p:cNvSpPr txBox="1"/>
          <p:nvPr/>
        </p:nvSpPr>
        <p:spPr>
          <a:xfrm>
            <a:off x="466475" y="3188425"/>
            <a:ext cx="22995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ONE MEDIA TRUTH™</a:t>
            </a:r>
            <a:endParaRPr sz="1600" b="1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8_End Slide Full Logo RED (connect tagline) 1">
  <p:cSld name="88_End Slide Full Logo RED_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76" descr="Red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76"/>
          <p:cNvSpPr/>
          <p:nvPr/>
        </p:nvSpPr>
        <p:spPr>
          <a:xfrm>
            <a:off x="256427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</a:t>
            </a: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5" name="Google Shape;485;p76" descr="Nielsen-Wordmark-White-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501" y="2213551"/>
            <a:ext cx="20295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76"/>
          <p:cNvSpPr txBox="1"/>
          <p:nvPr/>
        </p:nvSpPr>
        <p:spPr>
          <a:xfrm>
            <a:off x="515875" y="3188425"/>
            <a:ext cx="32349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SHAPING A SMARTER MARKET™</a:t>
            </a:r>
            <a:endParaRPr sz="1600" b="1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2_Title Full Logo BLUE 1">
  <p:cSld name="02_Title Full Logo BLUE_1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620" y="1226636"/>
            <a:ext cx="950062" cy="33675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7"/>
          <p:cNvSpPr/>
          <p:nvPr/>
        </p:nvSpPr>
        <p:spPr>
          <a:xfrm>
            <a:off x="1867682" y="4705350"/>
            <a:ext cx="3557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artwork was created using Nielsen data.</a:t>
            </a:r>
            <a:endParaRPr sz="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Copyright © 2020 The Nielsen Company (US), LLC. Confidential and proprietary. Do not distribute.</a:t>
            </a:r>
            <a:endParaRPr sz="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77"/>
          <p:cNvSpPr txBox="1">
            <a:spLocks noGrp="1"/>
          </p:cNvSpPr>
          <p:nvPr>
            <p:ph type="subTitle" idx="1"/>
          </p:nvPr>
        </p:nvSpPr>
        <p:spPr>
          <a:xfrm>
            <a:off x="883300" y="3019821"/>
            <a:ext cx="6919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2" name="Google Shape;492;p77"/>
          <p:cNvSpPr txBox="1">
            <a:spLocks noGrp="1"/>
          </p:cNvSpPr>
          <p:nvPr>
            <p:ph type="ctrTitle"/>
          </p:nvPr>
        </p:nvSpPr>
        <p:spPr>
          <a:xfrm>
            <a:off x="838200" y="2038350"/>
            <a:ext cx="69201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1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_Title N-tab BLUE 1">
  <p:cSld name="01_Title N-tab BLUE_1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78" descr="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502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78"/>
          <p:cNvSpPr txBox="1">
            <a:spLocks noGrp="1"/>
          </p:cNvSpPr>
          <p:nvPr>
            <p:ph type="subTitle" idx="1"/>
          </p:nvPr>
        </p:nvSpPr>
        <p:spPr>
          <a:xfrm>
            <a:off x="287929" y="3019821"/>
            <a:ext cx="6919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pen Sans"/>
              <a:buNone/>
              <a:defRPr sz="2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None/>
              <a:defRPr sz="16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4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None/>
              <a:defRPr sz="12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None/>
              <a:defRPr sz="1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Open Sans"/>
              <a:buNone/>
              <a:defRPr sz="2000" b="0" i="0" u="none" strike="noStrike" cap="none">
                <a:solidFill>
                  <a:srgbClr val="88888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96" name="Google Shape;496;p78"/>
          <p:cNvSpPr txBox="1">
            <a:spLocks noGrp="1"/>
          </p:cNvSpPr>
          <p:nvPr>
            <p:ph type="body" idx="2"/>
          </p:nvPr>
        </p:nvSpPr>
        <p:spPr>
          <a:xfrm>
            <a:off x="247427" y="4220330"/>
            <a:ext cx="289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7" name="Google Shape;497;p78"/>
          <p:cNvSpPr txBox="1">
            <a:spLocks noGrp="1"/>
          </p:cNvSpPr>
          <p:nvPr>
            <p:ph type="ctrTitle"/>
          </p:nvPr>
        </p:nvSpPr>
        <p:spPr>
          <a:xfrm>
            <a:off x="242829" y="2038350"/>
            <a:ext cx="69201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chivo Narrow"/>
              <a:buNone/>
              <a:defRPr sz="4200" b="1" i="0" u="none" strike="noStrike" cap="none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pic>
        <p:nvPicPr>
          <p:cNvPr id="498" name="Google Shape;498;p78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5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78"/>
          <p:cNvSpPr/>
          <p:nvPr/>
        </p:nvSpPr>
        <p:spPr>
          <a:xfrm>
            <a:off x="344775" y="4934575"/>
            <a:ext cx="2521500" cy="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Copyright © 2020 The Nielsen Company. Confidential and proprietary.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Divider White 1">
  <p:cSld name="13_Divider White_2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9"/>
          <p:cNvSpPr txBox="1">
            <a:spLocks noGrp="1"/>
          </p:cNvSpPr>
          <p:nvPr>
            <p:ph type="title"/>
          </p:nvPr>
        </p:nvSpPr>
        <p:spPr>
          <a:xfrm>
            <a:off x="685800" y="2064684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 Narrow"/>
              <a:buNone/>
              <a:defRPr sz="5000" b="1" i="0" u="none" strike="noStrike" cap="none">
                <a:solidFill>
                  <a:schemeClr val="dk2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1_Title N-tab BLUE">
  <p:cSld name="01_Title N-tab BLUE_2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81"/>
          <p:cNvSpPr txBox="1">
            <a:spLocks noGrp="1"/>
          </p:cNvSpPr>
          <p:nvPr>
            <p:ph type="subTitle" idx="1"/>
          </p:nvPr>
        </p:nvSpPr>
        <p:spPr>
          <a:xfrm>
            <a:off x="883300" y="3019821"/>
            <a:ext cx="6919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 cap="none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7" name="Google Shape;507;p81"/>
          <p:cNvSpPr txBox="1">
            <a:spLocks noGrp="1"/>
          </p:cNvSpPr>
          <p:nvPr>
            <p:ph type="ctrTitle"/>
          </p:nvPr>
        </p:nvSpPr>
        <p:spPr>
          <a:xfrm>
            <a:off x="838200" y="2038350"/>
            <a:ext cx="6920100" cy="9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 b="1" cap="non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8" name="Google Shape;508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1849" y="0"/>
            <a:ext cx="235245" cy="338328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81"/>
          <p:cNvSpPr/>
          <p:nvPr/>
        </p:nvSpPr>
        <p:spPr>
          <a:xfrm>
            <a:off x="1867682" y="4705350"/>
            <a:ext cx="3557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artwork was created using Nielsen data.</a:t>
            </a:r>
            <a:endParaRPr sz="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Copyright © 2020 The Nielsen Company (US), LLC. Confidential and proprietary. Do not distribute.</a:t>
            </a:r>
            <a:endParaRPr sz="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chemeClr val="lt1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2"/>
          <p:cNvSpPr txBox="1"/>
          <p:nvPr/>
        </p:nvSpPr>
        <p:spPr>
          <a:xfrm>
            <a:off x="9779000" y="5497287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82"/>
          <p:cNvSpPr txBox="1"/>
          <p:nvPr/>
        </p:nvSpPr>
        <p:spPr>
          <a:xfrm>
            <a:off x="6923060" y="4841314"/>
            <a:ext cx="1938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US"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2_Divider Slide">
  <p:cSld name="12_Divider Slid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62"/>
            <a:ext cx="9141300" cy="51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0" descr="Blue Stri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</a:pPr>
            <a:fld id="{00000000-1234-1234-1234-123412341234}" type="slidenum">
              <a:rPr lang="en-US" sz="90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304800" y="518622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75" name="Google Shape;75;p10" descr="Nielsen_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5248" y="175350"/>
            <a:ext cx="652200" cy="2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5_End Slide N-tab BLUE">
  <p:cSld name="15_End Slide N-tab BLUE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" y="1346"/>
            <a:ext cx="9141922" cy="5142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9616" y="1767943"/>
            <a:ext cx="1604769" cy="160728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83"/>
          <p:cNvSpPr/>
          <p:nvPr/>
        </p:nvSpPr>
        <p:spPr>
          <a:xfrm>
            <a:off x="1867682" y="4705350"/>
            <a:ext cx="3557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This artwork was created using Nielsen data.</a:t>
            </a:r>
            <a:endParaRPr sz="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Copyright © 2020 The Nielsen Company (US), LLC. Confidential and proprietary. Do not distribute.</a:t>
            </a:r>
            <a:endParaRPr sz="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594360" y="353483"/>
            <a:ext cx="8166671" cy="4339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594360" y="819150"/>
            <a:ext cx="816559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267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_BLU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593725" y="354012"/>
            <a:ext cx="8165591" cy="428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3000" b="1" i="0" u="none" strike="noStrike" cap="none">
                <a:solidFill>
                  <a:schemeClr val="dk2"/>
                </a:solidFill>
                <a:latin typeface="Archivo Narrow" panose="020B0604020202020204" charset="0"/>
                <a:ea typeface="Archivo Narrow" panose="020B0604020202020204" charset="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594360" y="819150"/>
            <a:ext cx="8165591" cy="2363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1" name="Shape 211"/>
          <p:cNvSpPr txBox="1">
            <a:spLocks noGrp="1"/>
          </p:cNvSpPr>
          <p:nvPr>
            <p:ph type="body" idx="2"/>
          </p:nvPr>
        </p:nvSpPr>
        <p:spPr>
          <a:xfrm>
            <a:off x="594360" y="1490471"/>
            <a:ext cx="8165591" cy="30599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7013" marR="0" lvl="0" indent="-112713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defRPr>
            </a:lvl1pPr>
            <a:lvl2pPr marL="454025" marR="0" lvl="1" indent="-123825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8975" marR="0" lvl="2" indent="-142875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915988" marR="0" lvl="3" indent="-153987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43000" marR="0" lvl="4" indent="-17780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SzPct val="100000"/>
              <a:buFont typeface="Arial"/>
              <a:buChar char="•"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3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60"/>
              </a:spcBef>
              <a:buClr>
                <a:schemeClr val="dk2"/>
              </a:buClr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800"/>
              </a:spcBef>
              <a:buClr>
                <a:schemeClr val="dk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700"/>
              </a:spcBef>
              <a:buClr>
                <a:schemeClr val="dk2"/>
              </a:buClr>
              <a:buFont typeface="Arial"/>
              <a:buNone/>
              <a:defRPr sz="1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4" name="Shape 214"/>
          <p:cNvSpPr/>
          <p:nvPr/>
        </p:nvSpPr>
        <p:spPr>
          <a:xfrm rot="-5400000">
            <a:off x="-1468850" y="3445801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40476670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Divider Texture BLU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hape 170" descr="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228600" y="2064683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None/>
              <a:defRPr sz="50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73" name="Shape 173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</a:t>
            </a:r>
            <a:r>
              <a:rPr lang="en-US" sz="600" i="0" u="none" strike="noStrike" cap="none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2020 </a:t>
            </a:r>
            <a:r>
              <a:rPr lang="en-US" sz="60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328762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Divider Texture BLU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hape 170" descr="Blu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 descr="N-Element-Tab-White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0"/>
            <a:ext cx="237744" cy="33832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228600" y="2064683"/>
            <a:ext cx="8046600" cy="43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None/>
              <a:defRPr sz="5000" b="1" i="0" u="none" strike="noStrike" cap="none">
                <a:solidFill>
                  <a:schemeClr val="lt1"/>
                </a:solidFill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173" name="Shape 173"/>
          <p:cNvSpPr/>
          <p:nvPr/>
        </p:nvSpPr>
        <p:spPr>
          <a:xfrm>
            <a:off x="256426" y="4901675"/>
            <a:ext cx="3119100" cy="1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60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Copyright © 2017 The Nielsen Company. Confidential and proprietary.</a:t>
            </a:r>
          </a:p>
        </p:txBody>
      </p:sp>
    </p:spTree>
    <p:extLst>
      <p:ext uri="{BB962C8B-B14F-4D97-AF65-F5344CB8AC3E}">
        <p14:creationId xmlns:p14="http://schemas.microsoft.com/office/powerpoint/2010/main" val="99022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_Chart">
  <p:cSld name="07_Char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594360" y="1327685"/>
            <a:ext cx="78765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200" i="0" u="none" strike="noStrike" cap="none">
                <a:solidFill>
                  <a:schemeClr val="accent1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>
            <a:spLocks noGrp="1"/>
          </p:cNvSpPr>
          <p:nvPr>
            <p:ph type="chart" idx="2"/>
          </p:nvPr>
        </p:nvSpPr>
        <p:spPr>
          <a:xfrm>
            <a:off x="591172" y="2016353"/>
            <a:ext cx="7882200" cy="24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7012" marR="0" lvl="0" indent="-227012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None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4025" marR="0" lvl="1" indent="-2254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688975" marR="0" lvl="2" indent="-23177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915987" marR="0" lvl="3" indent="-230187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143000" marR="0" lvl="4" indent="-2413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594360" y="354211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3000" b="1" i="0" u="none" strike="noStrike" cap="none">
                <a:solidFill>
                  <a:schemeClr val="dk2"/>
                </a:solidFill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body" idx="3"/>
          </p:nvPr>
        </p:nvSpPr>
        <p:spPr>
          <a:xfrm>
            <a:off x="594360" y="819878"/>
            <a:ext cx="8160300" cy="2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4"/>
          </p:nvPr>
        </p:nvSpPr>
        <p:spPr>
          <a:xfrm>
            <a:off x="594359" y="4780026"/>
            <a:ext cx="81657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800" i="0" u="none" strike="noStrike" cap="none">
                <a:solidFill>
                  <a:schemeClr val="dk2"/>
                </a:solidFill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000" b="1" i="0" u="none" strike="noStrike" cap="none">
                <a:solidFill>
                  <a:schemeClr val="dk2"/>
                </a:solidFill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00" b="1" i="0" u="none" strike="noStrike" cap="none">
                <a:solidFill>
                  <a:schemeClr val="dk2"/>
                </a:solidFill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 b="1" i="0" u="none" strike="noStrike" cap="none">
                <a:solidFill>
                  <a:schemeClr val="dk2"/>
                </a:solidFill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600" b="1" i="0" u="none" strike="noStrike" cap="none">
                <a:solidFill>
                  <a:schemeClr val="dk2"/>
                </a:solidFill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600" b="1" i="0" u="none" strike="noStrike" cap="none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Blue Strip.jpg"/>
          <p:cNvPicPr preferRelativeResize="0"/>
          <p:nvPr/>
        </p:nvPicPr>
        <p:blipFill rotWithShape="1">
          <a:blip r:embed="rId86">
            <a:alphaModFix/>
          </a:blip>
          <a:srcRect/>
          <a:stretch/>
        </p:blipFill>
        <p:spPr>
          <a:xfrm>
            <a:off x="0" y="0"/>
            <a:ext cx="176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594360" y="361950"/>
            <a:ext cx="8155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chivo Narrow"/>
              <a:buNone/>
              <a:defRPr sz="3000" i="0" u="none" strike="noStrike" cap="none">
                <a:solidFill>
                  <a:schemeClr val="dk2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chivo Narrow"/>
              <a:buNone/>
              <a:defRPr sz="1800"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594360" y="1490472"/>
            <a:ext cx="8155800" cy="30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•"/>
              <a:defRPr sz="18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•"/>
              <a:defRPr sz="16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•"/>
              <a:defRPr sz="14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•"/>
              <a:defRPr sz="12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•"/>
              <a:defRPr sz="10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•"/>
              <a:defRPr sz="20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/>
          <p:nvPr/>
        </p:nvSpPr>
        <p:spPr>
          <a:xfrm>
            <a:off x="8877554" y="4932945"/>
            <a:ext cx="1410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900" i="0" u="none" strike="noStrike" cap="non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" name="Google Shape;14;p1"/>
          <p:cNvSpPr/>
          <p:nvPr/>
        </p:nvSpPr>
        <p:spPr>
          <a:xfrm rot="-5400000">
            <a:off x="-1468850" y="3445802"/>
            <a:ext cx="3094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2020 The Nielsen Company. Confidential and proprietary.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" name="Google Shape;15;p1" descr="N-Element-Tab-Blue_RGB.png"/>
          <p:cNvPicPr preferRelativeResize="0"/>
          <p:nvPr/>
        </p:nvPicPr>
        <p:blipFill rotWithShape="1">
          <a:blip r:embed="rId87">
            <a:alphaModFix/>
          </a:blip>
          <a:srcRect/>
          <a:stretch/>
        </p:blipFill>
        <p:spPr>
          <a:xfrm>
            <a:off x="8654313" y="0"/>
            <a:ext cx="236416" cy="33991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7" r:id="rId78"/>
    <p:sldLayoutId id="2147483728" r:id="rId79"/>
    <p:sldLayoutId id="2147483729" r:id="rId80"/>
    <p:sldLayoutId id="2147483732" r:id="rId81"/>
    <p:sldLayoutId id="2147483733" r:id="rId82"/>
    <p:sldLayoutId id="2147483734" r:id="rId83"/>
    <p:sldLayoutId id="2147483735" r:id="rId84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91.emf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26" Type="http://schemas.openxmlformats.org/officeDocument/2006/relationships/image" Target="../media/image49.jpg"/><Relationship Id="rId3" Type="http://schemas.openxmlformats.org/officeDocument/2006/relationships/image" Target="../media/image26.jpg"/><Relationship Id="rId21" Type="http://schemas.openxmlformats.org/officeDocument/2006/relationships/image" Target="../media/image44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17" Type="http://schemas.openxmlformats.org/officeDocument/2006/relationships/image" Target="../media/image40.jpg"/><Relationship Id="rId25" Type="http://schemas.openxmlformats.org/officeDocument/2006/relationships/image" Target="../media/image48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jpg"/><Relationship Id="rId20" Type="http://schemas.openxmlformats.org/officeDocument/2006/relationships/image" Target="../media/image43.jp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24" Type="http://schemas.openxmlformats.org/officeDocument/2006/relationships/image" Target="../media/image47.jpg"/><Relationship Id="rId5" Type="http://schemas.openxmlformats.org/officeDocument/2006/relationships/image" Target="../media/image28.jpg"/><Relationship Id="rId15" Type="http://schemas.openxmlformats.org/officeDocument/2006/relationships/image" Target="../media/image38.jpg"/><Relationship Id="rId23" Type="http://schemas.openxmlformats.org/officeDocument/2006/relationships/image" Target="../media/image46.jpg"/><Relationship Id="rId28" Type="http://schemas.openxmlformats.org/officeDocument/2006/relationships/image" Target="../media/image51.jpg"/><Relationship Id="rId10" Type="http://schemas.openxmlformats.org/officeDocument/2006/relationships/image" Target="../media/image33.jpg"/><Relationship Id="rId19" Type="http://schemas.openxmlformats.org/officeDocument/2006/relationships/image" Target="../media/image42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Relationship Id="rId14" Type="http://schemas.openxmlformats.org/officeDocument/2006/relationships/image" Target="../media/image37.jpg"/><Relationship Id="rId22" Type="http://schemas.openxmlformats.org/officeDocument/2006/relationships/image" Target="../media/image45.jpg"/><Relationship Id="rId27" Type="http://schemas.openxmlformats.org/officeDocument/2006/relationships/image" Target="../media/image50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82.xml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10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82.xml"/><Relationship Id="rId2" Type="http://schemas.openxmlformats.org/officeDocument/2006/relationships/tags" Target="../tags/tag8.xml"/><Relationship Id="rId1" Type="http://schemas.openxmlformats.org/officeDocument/2006/relationships/vmlDrawing" Target="../drawings/vmlDrawing2.v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106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8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18" Type="http://schemas.openxmlformats.org/officeDocument/2006/relationships/tags" Target="../tags/tag30.xml"/><Relationship Id="rId26" Type="http://schemas.openxmlformats.org/officeDocument/2006/relationships/chart" Target="../charts/chart12.xml"/><Relationship Id="rId3" Type="http://schemas.openxmlformats.org/officeDocument/2006/relationships/tags" Target="../tags/tag15.xml"/><Relationship Id="rId21" Type="http://schemas.openxmlformats.org/officeDocument/2006/relationships/tags" Target="../tags/tag33.xml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tags" Target="../tags/tag29.xml"/><Relationship Id="rId25" Type="http://schemas.openxmlformats.org/officeDocument/2006/relationships/slideLayout" Target="../slideLayouts/slideLayout81.xml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20" Type="http://schemas.openxmlformats.org/officeDocument/2006/relationships/tags" Target="../tags/tag32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24" Type="http://schemas.openxmlformats.org/officeDocument/2006/relationships/tags" Target="../tags/tag36.xml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23" Type="http://schemas.openxmlformats.org/officeDocument/2006/relationships/tags" Target="../tags/tag35.xml"/><Relationship Id="rId10" Type="http://schemas.openxmlformats.org/officeDocument/2006/relationships/tags" Target="../tags/tag22.xml"/><Relationship Id="rId19" Type="http://schemas.openxmlformats.org/officeDocument/2006/relationships/tags" Target="../tags/tag31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Relationship Id="rId22" Type="http://schemas.openxmlformats.org/officeDocument/2006/relationships/tags" Target="../tags/tag34.xml"/><Relationship Id="rId27" Type="http://schemas.openxmlformats.org/officeDocument/2006/relationships/chart" Target="../charts/char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8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tags" Target="../tags/tag53.xml"/><Relationship Id="rId26" Type="http://schemas.openxmlformats.org/officeDocument/2006/relationships/tags" Target="../tags/tag61.xml"/><Relationship Id="rId39" Type="http://schemas.openxmlformats.org/officeDocument/2006/relationships/tags" Target="../tags/tag74.xml"/><Relationship Id="rId3" Type="http://schemas.openxmlformats.org/officeDocument/2006/relationships/tags" Target="../tags/tag38.xml"/><Relationship Id="rId21" Type="http://schemas.openxmlformats.org/officeDocument/2006/relationships/tags" Target="../tags/tag56.xml"/><Relationship Id="rId34" Type="http://schemas.openxmlformats.org/officeDocument/2006/relationships/tags" Target="../tags/tag69.xml"/><Relationship Id="rId42" Type="http://schemas.openxmlformats.org/officeDocument/2006/relationships/oleObject" Target="../embeddings/oleObject3.bin"/><Relationship Id="rId47" Type="http://schemas.openxmlformats.org/officeDocument/2006/relationships/image" Target="../media/image132.emf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tags" Target="../tags/tag52.xml"/><Relationship Id="rId25" Type="http://schemas.openxmlformats.org/officeDocument/2006/relationships/tags" Target="../tags/tag60.xml"/><Relationship Id="rId33" Type="http://schemas.openxmlformats.org/officeDocument/2006/relationships/tags" Target="../tags/tag68.xml"/><Relationship Id="rId38" Type="http://schemas.openxmlformats.org/officeDocument/2006/relationships/tags" Target="../tags/tag73.xml"/><Relationship Id="rId46" Type="http://schemas.openxmlformats.org/officeDocument/2006/relationships/oleObject" Target="../embeddings/oleObject5.bin"/><Relationship Id="rId2" Type="http://schemas.openxmlformats.org/officeDocument/2006/relationships/tags" Target="../tags/tag37.xml"/><Relationship Id="rId16" Type="http://schemas.openxmlformats.org/officeDocument/2006/relationships/tags" Target="../tags/tag51.xml"/><Relationship Id="rId20" Type="http://schemas.openxmlformats.org/officeDocument/2006/relationships/tags" Target="../tags/tag55.xml"/><Relationship Id="rId29" Type="http://schemas.openxmlformats.org/officeDocument/2006/relationships/tags" Target="../tags/tag64.xml"/><Relationship Id="rId41" Type="http://schemas.openxmlformats.org/officeDocument/2006/relationships/slideLayout" Target="../slideLayouts/slideLayout81.xml"/><Relationship Id="rId1" Type="http://schemas.openxmlformats.org/officeDocument/2006/relationships/vmlDrawing" Target="../drawings/vmlDrawing3.v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openxmlformats.org/officeDocument/2006/relationships/tags" Target="../tags/tag59.xml"/><Relationship Id="rId32" Type="http://schemas.openxmlformats.org/officeDocument/2006/relationships/tags" Target="../tags/tag67.xml"/><Relationship Id="rId37" Type="http://schemas.openxmlformats.org/officeDocument/2006/relationships/tags" Target="../tags/tag72.xml"/><Relationship Id="rId40" Type="http://schemas.openxmlformats.org/officeDocument/2006/relationships/tags" Target="../tags/tag75.xml"/><Relationship Id="rId45" Type="http://schemas.openxmlformats.org/officeDocument/2006/relationships/image" Target="../media/image131.emf"/><Relationship Id="rId5" Type="http://schemas.openxmlformats.org/officeDocument/2006/relationships/tags" Target="../tags/tag40.xml"/><Relationship Id="rId15" Type="http://schemas.openxmlformats.org/officeDocument/2006/relationships/tags" Target="../tags/tag50.xml"/><Relationship Id="rId23" Type="http://schemas.openxmlformats.org/officeDocument/2006/relationships/tags" Target="../tags/tag58.xml"/><Relationship Id="rId28" Type="http://schemas.openxmlformats.org/officeDocument/2006/relationships/tags" Target="../tags/tag63.xml"/><Relationship Id="rId36" Type="http://schemas.openxmlformats.org/officeDocument/2006/relationships/tags" Target="../tags/tag71.xml"/><Relationship Id="rId10" Type="http://schemas.openxmlformats.org/officeDocument/2006/relationships/tags" Target="../tags/tag45.xml"/><Relationship Id="rId19" Type="http://schemas.openxmlformats.org/officeDocument/2006/relationships/tags" Target="../tags/tag54.xml"/><Relationship Id="rId31" Type="http://schemas.openxmlformats.org/officeDocument/2006/relationships/tags" Target="../tags/tag66.xml"/><Relationship Id="rId44" Type="http://schemas.openxmlformats.org/officeDocument/2006/relationships/oleObject" Target="../embeddings/oleObject4.bin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tags" Target="../tags/tag57.xml"/><Relationship Id="rId27" Type="http://schemas.openxmlformats.org/officeDocument/2006/relationships/tags" Target="../tags/tag62.xml"/><Relationship Id="rId30" Type="http://schemas.openxmlformats.org/officeDocument/2006/relationships/tags" Target="../tags/tag65.xml"/><Relationship Id="rId35" Type="http://schemas.openxmlformats.org/officeDocument/2006/relationships/tags" Target="../tags/tag70.xml"/><Relationship Id="rId43" Type="http://schemas.openxmlformats.org/officeDocument/2006/relationships/image" Target="../media/image130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8.png"/><Relationship Id="rId18" Type="http://schemas.openxmlformats.org/officeDocument/2006/relationships/image" Target="../media/image142.png"/><Relationship Id="rId3" Type="http://schemas.openxmlformats.org/officeDocument/2006/relationships/hyperlink" Target="http://facebook.com/nielsenbrazil" TargetMode="External"/><Relationship Id="rId7" Type="http://schemas.openxmlformats.org/officeDocument/2006/relationships/hyperlink" Target="http://linkedin.com/company/nielsen" TargetMode="External"/><Relationship Id="rId12" Type="http://schemas.openxmlformats.org/officeDocument/2006/relationships/image" Target="../media/image137.png"/><Relationship Id="rId17" Type="http://schemas.openxmlformats.org/officeDocument/2006/relationships/hyperlink" Target="https://twitter.com/Gracenotetweets" TargetMode="Externa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png"/><Relationship Id="rId11" Type="http://schemas.openxmlformats.org/officeDocument/2006/relationships/hyperlink" Target="http://instagram.com/lifeatnielsen" TargetMode="External"/><Relationship Id="rId5" Type="http://schemas.openxmlformats.org/officeDocument/2006/relationships/hyperlink" Target="http://twitter.com/nielsenbrasil" TargetMode="External"/><Relationship Id="rId15" Type="http://schemas.openxmlformats.org/officeDocument/2006/relationships/image" Target="../media/image140.png"/><Relationship Id="rId10" Type="http://schemas.openxmlformats.org/officeDocument/2006/relationships/image" Target="../media/image136.png"/><Relationship Id="rId19" Type="http://schemas.openxmlformats.org/officeDocument/2006/relationships/hyperlink" Target="http://www.gracenote.com" TargetMode="External"/><Relationship Id="rId4" Type="http://schemas.openxmlformats.org/officeDocument/2006/relationships/image" Target="../media/image133.png"/><Relationship Id="rId9" Type="http://schemas.openxmlformats.org/officeDocument/2006/relationships/hyperlink" Target="http://youtube.com/nielsen" TargetMode="External"/><Relationship Id="rId1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26" Type="http://schemas.openxmlformats.org/officeDocument/2006/relationships/image" Target="../media/image49.jpg"/><Relationship Id="rId3" Type="http://schemas.openxmlformats.org/officeDocument/2006/relationships/image" Target="../media/image26.jpg"/><Relationship Id="rId21" Type="http://schemas.openxmlformats.org/officeDocument/2006/relationships/image" Target="../media/image44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17" Type="http://schemas.openxmlformats.org/officeDocument/2006/relationships/image" Target="../media/image40.jpg"/><Relationship Id="rId25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9.jpg"/><Relationship Id="rId20" Type="http://schemas.openxmlformats.org/officeDocument/2006/relationships/image" Target="../media/image43.jp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24" Type="http://schemas.openxmlformats.org/officeDocument/2006/relationships/image" Target="../media/image47.jpg"/><Relationship Id="rId5" Type="http://schemas.openxmlformats.org/officeDocument/2006/relationships/image" Target="../media/image28.jpg"/><Relationship Id="rId15" Type="http://schemas.openxmlformats.org/officeDocument/2006/relationships/image" Target="../media/image38.jpg"/><Relationship Id="rId23" Type="http://schemas.openxmlformats.org/officeDocument/2006/relationships/image" Target="../media/image46.jpg"/><Relationship Id="rId28" Type="http://schemas.openxmlformats.org/officeDocument/2006/relationships/image" Target="../media/image51.jpg"/><Relationship Id="rId10" Type="http://schemas.openxmlformats.org/officeDocument/2006/relationships/image" Target="../media/image33.jpg"/><Relationship Id="rId19" Type="http://schemas.openxmlformats.org/officeDocument/2006/relationships/image" Target="../media/image42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Relationship Id="rId14" Type="http://schemas.openxmlformats.org/officeDocument/2006/relationships/image" Target="../media/image37.jpg"/><Relationship Id="rId22" Type="http://schemas.openxmlformats.org/officeDocument/2006/relationships/image" Target="../media/image45.jpg"/><Relationship Id="rId27" Type="http://schemas.openxmlformats.org/officeDocument/2006/relationships/image" Target="../media/image5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70972" y="364321"/>
            <a:ext cx="7193130" cy="982800"/>
          </a:xfrm>
        </p:spPr>
        <p:txBody>
          <a:bodyPr/>
          <a:lstStyle/>
          <a:p>
            <a:pPr algn="ctr"/>
            <a:r>
              <a:rPr lang="pt-BR" dirty="0" smtClean="0"/>
              <a:t>NIELSEN MEDIA:</a:t>
            </a:r>
            <a:br>
              <a:rPr lang="pt-BR" dirty="0" smtClean="0"/>
            </a:br>
            <a:r>
              <a:rPr lang="pt-BR" dirty="0" smtClean="0"/>
              <a:t>MARKETING MIX MODELING 101</a:t>
            </a:r>
            <a:endParaRPr lang="en-US" dirty="0"/>
          </a:p>
        </p:txBody>
      </p:sp>
      <p:pic>
        <p:nvPicPr>
          <p:cNvPr id="5" name="Picture 2" descr="https://lh3.googleusercontent.com/a-/AOh14GgahTDfRIbFfawU88jIDY3F-ZMe6t-WHmlfmplkH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20" y="1545095"/>
            <a:ext cx="1165188" cy="1165188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623372" y="1869063"/>
            <a:ext cx="6920100" cy="28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chivo Narrow"/>
              <a:buNone/>
              <a:defRPr sz="4200" b="1" i="0" u="none" strike="noStrike" cap="none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2pPr>
            <a:lvl3pPr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3pPr>
            <a:lvl4pPr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4pPr>
            <a:lvl5pPr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5pPr>
            <a:lvl6pPr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6pPr>
            <a:lvl7pPr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7pPr>
            <a:lvl8pPr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8pPr>
            <a:lvl9pPr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chivo Narrow"/>
              <a:buNone/>
              <a:defRPr sz="1800" b="0" i="0" u="none" strike="noStrike" cap="none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defRPr>
            </a:lvl9pPr>
          </a:lstStyle>
          <a:p>
            <a:r>
              <a:rPr lang="pt-BR" sz="2800" dirty="0" smtClean="0"/>
              <a:t>Gregório Silva Paes</a:t>
            </a:r>
            <a:endParaRPr lang="pt-BR" sz="2800" dirty="0"/>
          </a:p>
          <a:p>
            <a:r>
              <a:rPr lang="pt-BR" sz="2000" dirty="0" smtClean="0"/>
              <a:t>Associate Manager – Brasil</a:t>
            </a:r>
          </a:p>
          <a:p>
            <a:endParaRPr lang="pt-BR" sz="2800" dirty="0" smtClean="0"/>
          </a:p>
          <a:p>
            <a:endParaRPr lang="pt-BR" sz="2800" dirty="0"/>
          </a:p>
          <a:p>
            <a:r>
              <a:rPr lang="pt-BR" sz="2000" dirty="0" smtClean="0"/>
              <a:t>Formação: Administração pela FEA-USP</a:t>
            </a:r>
          </a:p>
          <a:p>
            <a:r>
              <a:rPr lang="pt-BR" sz="2000" dirty="0" smtClean="0"/>
              <a:t>Nielsen: 6+ anos de experiência com projetos de MMM ajudando clientes na otimização de seus investimentos de Marketing</a:t>
            </a:r>
          </a:p>
          <a:p>
            <a:endParaRPr lang="pt-BR" sz="2000" dirty="0" smtClean="0"/>
          </a:p>
          <a:p>
            <a:endParaRPr lang="pt-BR" sz="2000" dirty="0"/>
          </a:p>
          <a:p>
            <a:r>
              <a:rPr lang="pt-BR" sz="2000" dirty="0" smtClean="0"/>
              <a:t>Gregorio.Paes@nielsen.com</a:t>
            </a:r>
            <a:endParaRPr lang="pt-BR" sz="2800" dirty="0" smtClean="0"/>
          </a:p>
        </p:txBody>
      </p:sp>
    </p:spTree>
    <p:extLst>
      <p:ext uri="{BB962C8B-B14F-4D97-AF65-F5344CB8AC3E}">
        <p14:creationId xmlns:p14="http://schemas.microsoft.com/office/powerpoint/2010/main" val="161398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Google Shape;1037;p99"/>
          <p:cNvPicPr preferRelativeResize="0"/>
          <p:nvPr/>
        </p:nvPicPr>
        <p:blipFill rotWithShape="1">
          <a:blip r:embed="rId3">
            <a:alphaModFix/>
          </a:blip>
          <a:srcRect l="874" t="15626" r="864"/>
          <a:stretch/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99"/>
          <p:cNvSpPr/>
          <p:nvPr/>
        </p:nvSpPr>
        <p:spPr>
          <a:xfrm>
            <a:off x="-12" y="0"/>
            <a:ext cx="9144000" cy="51435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1B73E5">
                  <a:alpha val="57254"/>
                </a:srgbClr>
              </a:gs>
              <a:gs pos="100000">
                <a:srgbClr val="660066">
                  <a:alpha val="57254"/>
                </a:srgbClr>
              </a:gs>
            </a:gsLst>
            <a:lin ang="0" scaled="0"/>
          </a:gradFill>
          <a:ln>
            <a:noFill/>
          </a:ln>
          <a:effectLst>
            <a:outerShdw blurRad="136525" dist="20000" dir="5400000" rotWithShape="0">
              <a:srgbClr val="000000">
                <a:alpha val="17250"/>
              </a:srgbClr>
            </a:outerShdw>
          </a:effectLst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99"/>
          <p:cNvSpPr/>
          <p:nvPr/>
        </p:nvSpPr>
        <p:spPr>
          <a:xfrm>
            <a:off x="0" y="0"/>
            <a:ext cx="9144000" cy="4253400"/>
          </a:xfrm>
          <a:prstGeom prst="rect">
            <a:avLst/>
          </a:prstGeom>
          <a:gradFill>
            <a:gsLst>
              <a:gs pos="0">
                <a:srgbClr val="000000">
                  <a:alpha val="46274"/>
                </a:srgbClr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99"/>
          <p:cNvSpPr/>
          <p:nvPr/>
        </p:nvSpPr>
        <p:spPr>
          <a:xfrm rot="-5400000">
            <a:off x="-1213804" y="1213800"/>
            <a:ext cx="5143500" cy="2715900"/>
          </a:xfrm>
          <a:prstGeom prst="rect">
            <a:avLst/>
          </a:prstGeom>
          <a:gradFill>
            <a:gsLst>
              <a:gs pos="0">
                <a:srgbClr val="000000">
                  <a:alpha val="46274"/>
                </a:srgbClr>
              </a:gs>
              <a:gs pos="100000">
                <a:srgbClr val="000000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1" name="Google Shape;1041;p99"/>
          <p:cNvGrpSpPr/>
          <p:nvPr/>
        </p:nvGrpSpPr>
        <p:grpSpPr>
          <a:xfrm>
            <a:off x="1142990" y="1287224"/>
            <a:ext cx="6834137" cy="3331052"/>
            <a:chOff x="2368376" y="1310497"/>
            <a:chExt cx="6834137" cy="3117503"/>
          </a:xfrm>
        </p:grpSpPr>
        <p:sp>
          <p:nvSpPr>
            <p:cNvPr id="1042" name="Google Shape;1042;p99"/>
            <p:cNvSpPr/>
            <p:nvPr/>
          </p:nvSpPr>
          <p:spPr>
            <a:xfrm>
              <a:off x="6770313" y="2234244"/>
              <a:ext cx="288732" cy="213172"/>
            </a:xfrm>
            <a:custGeom>
              <a:avLst/>
              <a:gdLst/>
              <a:ahLst/>
              <a:cxnLst/>
              <a:rect l="l" t="t" r="r" b="b"/>
              <a:pathLst>
                <a:path w="236" h="189" extrusionOk="0">
                  <a:moveTo>
                    <a:pt x="4" y="58"/>
                  </a:moveTo>
                  <a:lnTo>
                    <a:pt x="23" y="66"/>
                  </a:lnTo>
                  <a:lnTo>
                    <a:pt x="35" y="63"/>
                  </a:lnTo>
                  <a:lnTo>
                    <a:pt x="37" y="54"/>
                  </a:lnTo>
                  <a:lnTo>
                    <a:pt x="50" y="51"/>
                  </a:lnTo>
                  <a:lnTo>
                    <a:pt x="58" y="45"/>
                  </a:lnTo>
                  <a:lnTo>
                    <a:pt x="58" y="28"/>
                  </a:lnTo>
                  <a:lnTo>
                    <a:pt x="71" y="24"/>
                  </a:lnTo>
                  <a:lnTo>
                    <a:pt x="72" y="17"/>
                  </a:lnTo>
                  <a:lnTo>
                    <a:pt x="82" y="22"/>
                  </a:lnTo>
                  <a:lnTo>
                    <a:pt x="87" y="23"/>
                  </a:lnTo>
                  <a:lnTo>
                    <a:pt x="97" y="23"/>
                  </a:lnTo>
                  <a:lnTo>
                    <a:pt x="110" y="27"/>
                  </a:lnTo>
                  <a:lnTo>
                    <a:pt x="116" y="30"/>
                  </a:lnTo>
                  <a:lnTo>
                    <a:pt x="127" y="23"/>
                  </a:lnTo>
                  <a:lnTo>
                    <a:pt x="134" y="27"/>
                  </a:lnTo>
                  <a:lnTo>
                    <a:pt x="137" y="18"/>
                  </a:lnTo>
                  <a:lnTo>
                    <a:pt x="147" y="18"/>
                  </a:lnTo>
                  <a:lnTo>
                    <a:pt x="149" y="15"/>
                  </a:lnTo>
                  <a:lnTo>
                    <a:pt x="149" y="7"/>
                  </a:lnTo>
                  <a:lnTo>
                    <a:pt x="154" y="0"/>
                  </a:lnTo>
                  <a:lnTo>
                    <a:pt x="165" y="4"/>
                  </a:lnTo>
                  <a:lnTo>
                    <a:pt x="165" y="11"/>
                  </a:lnTo>
                  <a:lnTo>
                    <a:pt x="170" y="12"/>
                  </a:lnTo>
                  <a:lnTo>
                    <a:pt x="173" y="29"/>
                  </a:lnTo>
                  <a:lnTo>
                    <a:pt x="182" y="36"/>
                  </a:lnTo>
                  <a:lnTo>
                    <a:pt x="186" y="31"/>
                  </a:lnTo>
                  <a:lnTo>
                    <a:pt x="193" y="29"/>
                  </a:lnTo>
                  <a:lnTo>
                    <a:pt x="202" y="20"/>
                  </a:lnTo>
                  <a:lnTo>
                    <a:pt x="214" y="22"/>
                  </a:lnTo>
                  <a:lnTo>
                    <a:pt x="232" y="22"/>
                  </a:lnTo>
                  <a:lnTo>
                    <a:pt x="236" y="28"/>
                  </a:lnTo>
                  <a:lnTo>
                    <a:pt x="227" y="30"/>
                  </a:lnTo>
                  <a:lnTo>
                    <a:pt x="219" y="34"/>
                  </a:lnTo>
                  <a:lnTo>
                    <a:pt x="200" y="36"/>
                  </a:lnTo>
                  <a:lnTo>
                    <a:pt x="183" y="40"/>
                  </a:lnTo>
                  <a:lnTo>
                    <a:pt x="175" y="50"/>
                  </a:lnTo>
                  <a:lnTo>
                    <a:pt x="181" y="58"/>
                  </a:lnTo>
                  <a:lnTo>
                    <a:pt x="185" y="69"/>
                  </a:lnTo>
                  <a:lnTo>
                    <a:pt x="179" y="77"/>
                  </a:lnTo>
                  <a:lnTo>
                    <a:pt x="182" y="85"/>
                  </a:lnTo>
                  <a:lnTo>
                    <a:pt x="178" y="93"/>
                  </a:lnTo>
                  <a:lnTo>
                    <a:pt x="162" y="92"/>
                  </a:lnTo>
                  <a:lnTo>
                    <a:pt x="172" y="106"/>
                  </a:lnTo>
                  <a:lnTo>
                    <a:pt x="162" y="111"/>
                  </a:lnTo>
                  <a:lnTo>
                    <a:pt x="157" y="123"/>
                  </a:lnTo>
                  <a:lnTo>
                    <a:pt x="160" y="136"/>
                  </a:lnTo>
                  <a:lnTo>
                    <a:pt x="155" y="142"/>
                  </a:lnTo>
                  <a:lnTo>
                    <a:pt x="148" y="140"/>
                  </a:lnTo>
                  <a:lnTo>
                    <a:pt x="135" y="142"/>
                  </a:lnTo>
                  <a:lnTo>
                    <a:pt x="134" y="148"/>
                  </a:lnTo>
                  <a:lnTo>
                    <a:pt x="121" y="148"/>
                  </a:lnTo>
                  <a:lnTo>
                    <a:pt x="113" y="160"/>
                  </a:lnTo>
                  <a:lnTo>
                    <a:pt x="116" y="178"/>
                  </a:lnTo>
                  <a:lnTo>
                    <a:pt x="95" y="186"/>
                  </a:lnTo>
                  <a:lnTo>
                    <a:pt x="82" y="184"/>
                  </a:lnTo>
                  <a:lnTo>
                    <a:pt x="79" y="189"/>
                  </a:lnTo>
                  <a:lnTo>
                    <a:pt x="68" y="186"/>
                  </a:lnTo>
                  <a:lnTo>
                    <a:pt x="51" y="189"/>
                  </a:lnTo>
                  <a:lnTo>
                    <a:pt x="20" y="179"/>
                  </a:lnTo>
                  <a:lnTo>
                    <a:pt x="33" y="160"/>
                  </a:lnTo>
                  <a:lnTo>
                    <a:pt x="29" y="147"/>
                  </a:lnTo>
                  <a:lnTo>
                    <a:pt x="15" y="143"/>
                  </a:lnTo>
                  <a:lnTo>
                    <a:pt x="11" y="130"/>
                  </a:lnTo>
                  <a:lnTo>
                    <a:pt x="3" y="113"/>
                  </a:lnTo>
                  <a:lnTo>
                    <a:pt x="8" y="102"/>
                  </a:lnTo>
                  <a:lnTo>
                    <a:pt x="0" y="99"/>
                  </a:lnTo>
                  <a:lnTo>
                    <a:pt x="2" y="84"/>
                  </a:lnTo>
                  <a:lnTo>
                    <a:pt x="4" y="58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99"/>
            <p:cNvSpPr/>
            <p:nvPr/>
          </p:nvSpPr>
          <p:spPr>
            <a:xfrm>
              <a:off x="5741400" y="3271908"/>
              <a:ext cx="278945" cy="283103"/>
            </a:xfrm>
            <a:custGeom>
              <a:avLst/>
              <a:gdLst/>
              <a:ahLst/>
              <a:cxnLst/>
              <a:rect l="l" t="t" r="r" b="b"/>
              <a:pathLst>
                <a:path w="228" h="251" extrusionOk="0">
                  <a:moveTo>
                    <a:pt x="88" y="1"/>
                  </a:moveTo>
                  <a:lnTo>
                    <a:pt x="92" y="16"/>
                  </a:lnTo>
                  <a:lnTo>
                    <a:pt x="97" y="29"/>
                  </a:lnTo>
                  <a:lnTo>
                    <a:pt x="102" y="35"/>
                  </a:lnTo>
                  <a:lnTo>
                    <a:pt x="109" y="46"/>
                  </a:lnTo>
                  <a:lnTo>
                    <a:pt x="121" y="44"/>
                  </a:lnTo>
                  <a:lnTo>
                    <a:pt x="127" y="42"/>
                  </a:lnTo>
                  <a:lnTo>
                    <a:pt x="137" y="44"/>
                  </a:lnTo>
                  <a:lnTo>
                    <a:pt x="140" y="39"/>
                  </a:lnTo>
                  <a:lnTo>
                    <a:pt x="144" y="27"/>
                  </a:lnTo>
                  <a:lnTo>
                    <a:pt x="156" y="26"/>
                  </a:lnTo>
                  <a:lnTo>
                    <a:pt x="157" y="23"/>
                  </a:lnTo>
                  <a:lnTo>
                    <a:pt x="166" y="22"/>
                  </a:lnTo>
                  <a:lnTo>
                    <a:pt x="165" y="30"/>
                  </a:lnTo>
                  <a:lnTo>
                    <a:pt x="187" y="30"/>
                  </a:lnTo>
                  <a:lnTo>
                    <a:pt x="187" y="43"/>
                  </a:lnTo>
                  <a:lnTo>
                    <a:pt x="190" y="51"/>
                  </a:lnTo>
                  <a:lnTo>
                    <a:pt x="188" y="63"/>
                  </a:lnTo>
                  <a:lnTo>
                    <a:pt x="189" y="76"/>
                  </a:lnTo>
                  <a:lnTo>
                    <a:pt x="195" y="84"/>
                  </a:lnTo>
                  <a:lnTo>
                    <a:pt x="193" y="109"/>
                  </a:lnTo>
                  <a:lnTo>
                    <a:pt x="198" y="107"/>
                  </a:lnTo>
                  <a:lnTo>
                    <a:pt x="206" y="107"/>
                  </a:lnTo>
                  <a:lnTo>
                    <a:pt x="217" y="104"/>
                  </a:lnTo>
                  <a:lnTo>
                    <a:pt x="226" y="105"/>
                  </a:lnTo>
                  <a:lnTo>
                    <a:pt x="227" y="112"/>
                  </a:lnTo>
                  <a:lnTo>
                    <a:pt x="225" y="122"/>
                  </a:lnTo>
                  <a:lnTo>
                    <a:pt x="228" y="132"/>
                  </a:lnTo>
                  <a:lnTo>
                    <a:pt x="225" y="140"/>
                  </a:lnTo>
                  <a:lnTo>
                    <a:pt x="227" y="147"/>
                  </a:lnTo>
                  <a:lnTo>
                    <a:pt x="188" y="146"/>
                  </a:lnTo>
                  <a:lnTo>
                    <a:pt x="186" y="213"/>
                  </a:lnTo>
                  <a:lnTo>
                    <a:pt x="198" y="230"/>
                  </a:lnTo>
                  <a:lnTo>
                    <a:pt x="209" y="243"/>
                  </a:lnTo>
                  <a:lnTo>
                    <a:pt x="176" y="251"/>
                  </a:lnTo>
                  <a:lnTo>
                    <a:pt x="132" y="248"/>
                  </a:lnTo>
                  <a:lnTo>
                    <a:pt x="120" y="238"/>
                  </a:lnTo>
                  <a:lnTo>
                    <a:pt x="46" y="239"/>
                  </a:lnTo>
                  <a:lnTo>
                    <a:pt x="43" y="240"/>
                  </a:lnTo>
                  <a:lnTo>
                    <a:pt x="33" y="231"/>
                  </a:lnTo>
                  <a:lnTo>
                    <a:pt x="21" y="230"/>
                  </a:lnTo>
                  <a:lnTo>
                    <a:pt x="10" y="234"/>
                  </a:lnTo>
                  <a:lnTo>
                    <a:pt x="1" y="238"/>
                  </a:lnTo>
                  <a:lnTo>
                    <a:pt x="0" y="225"/>
                  </a:lnTo>
                  <a:lnTo>
                    <a:pt x="2" y="206"/>
                  </a:lnTo>
                  <a:lnTo>
                    <a:pt x="9" y="188"/>
                  </a:lnTo>
                  <a:lnTo>
                    <a:pt x="10" y="179"/>
                  </a:lnTo>
                  <a:lnTo>
                    <a:pt x="16" y="160"/>
                  </a:lnTo>
                  <a:lnTo>
                    <a:pt x="21" y="151"/>
                  </a:lnTo>
                  <a:lnTo>
                    <a:pt x="31" y="138"/>
                  </a:lnTo>
                  <a:lnTo>
                    <a:pt x="37" y="129"/>
                  </a:lnTo>
                  <a:lnTo>
                    <a:pt x="39" y="113"/>
                  </a:lnTo>
                  <a:lnTo>
                    <a:pt x="39" y="101"/>
                  </a:lnTo>
                  <a:lnTo>
                    <a:pt x="33" y="94"/>
                  </a:lnTo>
                  <a:lnTo>
                    <a:pt x="29" y="81"/>
                  </a:lnTo>
                  <a:lnTo>
                    <a:pt x="24" y="69"/>
                  </a:lnTo>
                  <a:lnTo>
                    <a:pt x="25" y="64"/>
                  </a:lnTo>
                  <a:lnTo>
                    <a:pt x="31" y="56"/>
                  </a:lnTo>
                  <a:lnTo>
                    <a:pt x="25" y="36"/>
                  </a:lnTo>
                  <a:lnTo>
                    <a:pt x="22" y="22"/>
                  </a:lnTo>
                  <a:lnTo>
                    <a:pt x="13" y="9"/>
                  </a:lnTo>
                  <a:lnTo>
                    <a:pt x="14" y="5"/>
                  </a:lnTo>
                  <a:lnTo>
                    <a:pt x="22" y="2"/>
                  </a:lnTo>
                  <a:lnTo>
                    <a:pt x="27" y="3"/>
                  </a:lnTo>
                  <a:lnTo>
                    <a:pt x="34" y="0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99"/>
            <p:cNvSpPr/>
            <p:nvPr/>
          </p:nvSpPr>
          <p:spPr>
            <a:xfrm>
              <a:off x="5749964" y="3239199"/>
              <a:ext cx="24469" cy="31581"/>
            </a:xfrm>
            <a:custGeom>
              <a:avLst/>
              <a:gdLst/>
              <a:ahLst/>
              <a:cxnLst/>
              <a:rect l="l" t="t" r="r" b="b"/>
              <a:pathLst>
                <a:path w="20" h="28" extrusionOk="0">
                  <a:moveTo>
                    <a:pt x="10" y="26"/>
                  </a:moveTo>
                  <a:lnTo>
                    <a:pt x="5" y="28"/>
                  </a:lnTo>
                  <a:lnTo>
                    <a:pt x="0" y="12"/>
                  </a:lnTo>
                  <a:lnTo>
                    <a:pt x="7" y="3"/>
                  </a:lnTo>
                  <a:lnTo>
                    <a:pt x="13" y="0"/>
                  </a:lnTo>
                  <a:lnTo>
                    <a:pt x="20" y="7"/>
                  </a:lnTo>
                  <a:lnTo>
                    <a:pt x="13" y="11"/>
                  </a:lnTo>
                  <a:lnTo>
                    <a:pt x="10" y="16"/>
                  </a:lnTo>
                  <a:lnTo>
                    <a:pt x="10" y="26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99"/>
            <p:cNvSpPr/>
            <p:nvPr/>
          </p:nvSpPr>
          <p:spPr>
            <a:xfrm>
              <a:off x="5878426" y="2136116"/>
              <a:ext cx="37927" cy="71058"/>
            </a:xfrm>
            <a:custGeom>
              <a:avLst/>
              <a:gdLst/>
              <a:ahLst/>
              <a:cxnLst/>
              <a:rect l="l" t="t" r="r" b="b"/>
              <a:pathLst>
                <a:path w="31" h="63" extrusionOk="0">
                  <a:moveTo>
                    <a:pt x="22" y="17"/>
                  </a:moveTo>
                  <a:lnTo>
                    <a:pt x="20" y="24"/>
                  </a:lnTo>
                  <a:lnTo>
                    <a:pt x="23" y="33"/>
                  </a:lnTo>
                  <a:lnTo>
                    <a:pt x="31" y="38"/>
                  </a:lnTo>
                  <a:lnTo>
                    <a:pt x="31" y="44"/>
                  </a:lnTo>
                  <a:lnTo>
                    <a:pt x="25" y="46"/>
                  </a:lnTo>
                  <a:lnTo>
                    <a:pt x="25" y="53"/>
                  </a:lnTo>
                  <a:lnTo>
                    <a:pt x="18" y="63"/>
                  </a:lnTo>
                  <a:lnTo>
                    <a:pt x="15" y="62"/>
                  </a:lnTo>
                  <a:lnTo>
                    <a:pt x="14" y="57"/>
                  </a:lnTo>
                  <a:lnTo>
                    <a:pt x="4" y="50"/>
                  </a:lnTo>
                  <a:lnTo>
                    <a:pt x="2" y="40"/>
                  </a:lnTo>
                  <a:lnTo>
                    <a:pt x="3" y="26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6" y="0"/>
                  </a:lnTo>
                  <a:lnTo>
                    <a:pt x="7" y="4"/>
                  </a:lnTo>
                  <a:lnTo>
                    <a:pt x="12" y="2"/>
                  </a:lnTo>
                  <a:lnTo>
                    <a:pt x="16" y="8"/>
                  </a:lnTo>
                  <a:lnTo>
                    <a:pt x="20" y="10"/>
                  </a:lnTo>
                  <a:lnTo>
                    <a:pt x="22" y="1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99"/>
            <p:cNvSpPr/>
            <p:nvPr/>
          </p:nvSpPr>
          <p:spPr>
            <a:xfrm>
              <a:off x="6611267" y="2524112"/>
              <a:ext cx="103993" cy="83464"/>
            </a:xfrm>
            <a:custGeom>
              <a:avLst/>
              <a:gdLst/>
              <a:ahLst/>
              <a:cxnLst/>
              <a:rect l="l" t="t" r="r" b="b"/>
              <a:pathLst>
                <a:path w="85" h="74" extrusionOk="0">
                  <a:moveTo>
                    <a:pt x="0" y="38"/>
                  </a:moveTo>
                  <a:lnTo>
                    <a:pt x="3" y="37"/>
                  </a:lnTo>
                  <a:lnTo>
                    <a:pt x="4" y="42"/>
                  </a:lnTo>
                  <a:lnTo>
                    <a:pt x="18" y="39"/>
                  </a:lnTo>
                  <a:lnTo>
                    <a:pt x="33" y="40"/>
                  </a:lnTo>
                  <a:lnTo>
                    <a:pt x="44" y="40"/>
                  </a:lnTo>
                  <a:lnTo>
                    <a:pt x="54" y="26"/>
                  </a:lnTo>
                  <a:lnTo>
                    <a:pt x="66" y="13"/>
                  </a:lnTo>
                  <a:lnTo>
                    <a:pt x="76" y="0"/>
                  </a:lnTo>
                  <a:lnTo>
                    <a:pt x="80" y="7"/>
                  </a:lnTo>
                  <a:lnTo>
                    <a:pt x="85" y="24"/>
                  </a:lnTo>
                  <a:lnTo>
                    <a:pt x="75" y="24"/>
                  </a:lnTo>
                  <a:lnTo>
                    <a:pt x="76" y="37"/>
                  </a:lnTo>
                  <a:lnTo>
                    <a:pt x="79" y="40"/>
                  </a:lnTo>
                  <a:lnTo>
                    <a:pt x="72" y="44"/>
                  </a:lnTo>
                  <a:lnTo>
                    <a:pt x="72" y="53"/>
                  </a:lnTo>
                  <a:lnTo>
                    <a:pt x="68" y="61"/>
                  </a:lnTo>
                  <a:lnTo>
                    <a:pt x="69" y="70"/>
                  </a:lnTo>
                  <a:lnTo>
                    <a:pt x="65" y="74"/>
                  </a:lnTo>
                  <a:lnTo>
                    <a:pt x="10" y="64"/>
                  </a:lnTo>
                  <a:lnTo>
                    <a:pt x="1" y="43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99"/>
            <p:cNvSpPr/>
            <p:nvPr/>
          </p:nvSpPr>
          <p:spPr>
            <a:xfrm>
              <a:off x="3969860" y="3646369"/>
              <a:ext cx="346234" cy="773735"/>
            </a:xfrm>
            <a:custGeom>
              <a:avLst/>
              <a:gdLst/>
              <a:ahLst/>
              <a:cxnLst/>
              <a:rect l="l" t="t" r="r" b="b"/>
              <a:pathLst>
                <a:path w="1160" h="2811" extrusionOk="0">
                  <a:moveTo>
                    <a:pt x="281" y="20"/>
                  </a:moveTo>
                  <a:lnTo>
                    <a:pt x="331" y="82"/>
                  </a:lnTo>
                  <a:lnTo>
                    <a:pt x="352" y="13"/>
                  </a:lnTo>
                  <a:lnTo>
                    <a:pt x="436" y="17"/>
                  </a:lnTo>
                  <a:lnTo>
                    <a:pt x="450" y="35"/>
                  </a:lnTo>
                  <a:lnTo>
                    <a:pt x="602" y="174"/>
                  </a:lnTo>
                  <a:lnTo>
                    <a:pt x="663" y="187"/>
                  </a:lnTo>
                  <a:lnTo>
                    <a:pt x="761" y="250"/>
                  </a:lnTo>
                  <a:lnTo>
                    <a:pt x="840" y="283"/>
                  </a:lnTo>
                  <a:lnTo>
                    <a:pt x="855" y="321"/>
                  </a:lnTo>
                  <a:lnTo>
                    <a:pt x="801" y="450"/>
                  </a:lnTo>
                  <a:lnTo>
                    <a:pt x="877" y="473"/>
                  </a:lnTo>
                  <a:lnTo>
                    <a:pt x="960" y="486"/>
                  </a:lnTo>
                  <a:lnTo>
                    <a:pt x="1016" y="472"/>
                  </a:lnTo>
                  <a:lnTo>
                    <a:pt x="1074" y="407"/>
                  </a:lnTo>
                  <a:lnTo>
                    <a:pt x="1076" y="332"/>
                  </a:lnTo>
                  <a:lnTo>
                    <a:pt x="1111" y="316"/>
                  </a:lnTo>
                  <a:lnTo>
                    <a:pt x="1153" y="365"/>
                  </a:lnTo>
                  <a:lnTo>
                    <a:pt x="1160" y="433"/>
                  </a:lnTo>
                  <a:lnTo>
                    <a:pt x="1105" y="480"/>
                  </a:lnTo>
                  <a:lnTo>
                    <a:pt x="1060" y="514"/>
                  </a:lnTo>
                  <a:lnTo>
                    <a:pt x="990" y="597"/>
                  </a:lnTo>
                  <a:lnTo>
                    <a:pt x="911" y="713"/>
                  </a:lnTo>
                  <a:lnTo>
                    <a:pt x="904" y="781"/>
                  </a:lnTo>
                  <a:lnTo>
                    <a:pt x="899" y="868"/>
                  </a:lnTo>
                  <a:lnTo>
                    <a:pt x="914" y="953"/>
                  </a:lnTo>
                  <a:lnTo>
                    <a:pt x="902" y="972"/>
                  </a:lnTo>
                  <a:lnTo>
                    <a:pt x="907" y="1027"/>
                  </a:lnTo>
                  <a:lnTo>
                    <a:pt x="910" y="1071"/>
                  </a:lnTo>
                  <a:lnTo>
                    <a:pt x="1014" y="1144"/>
                  </a:lnTo>
                  <a:lnTo>
                    <a:pt x="1015" y="1202"/>
                  </a:lnTo>
                  <a:lnTo>
                    <a:pt x="1067" y="1239"/>
                  </a:lnTo>
                  <a:lnTo>
                    <a:pt x="1071" y="1280"/>
                  </a:lnTo>
                  <a:lnTo>
                    <a:pt x="1027" y="1389"/>
                  </a:lnTo>
                  <a:lnTo>
                    <a:pt x="933" y="1434"/>
                  </a:lnTo>
                  <a:lnTo>
                    <a:pt x="797" y="1452"/>
                  </a:lnTo>
                  <a:lnTo>
                    <a:pt x="719" y="1443"/>
                  </a:lnTo>
                  <a:lnTo>
                    <a:pt x="745" y="1494"/>
                  </a:lnTo>
                  <a:lnTo>
                    <a:pt x="747" y="1557"/>
                  </a:lnTo>
                  <a:lnTo>
                    <a:pt x="770" y="1600"/>
                  </a:lnTo>
                  <a:lnTo>
                    <a:pt x="736" y="1629"/>
                  </a:lnTo>
                  <a:lnTo>
                    <a:pt x="668" y="1641"/>
                  </a:lnTo>
                  <a:lnTo>
                    <a:pt x="594" y="1610"/>
                  </a:lnTo>
                  <a:lnTo>
                    <a:pt x="573" y="1632"/>
                  </a:lnTo>
                  <a:lnTo>
                    <a:pt x="606" y="1716"/>
                  </a:lnTo>
                  <a:lnTo>
                    <a:pt x="659" y="1741"/>
                  </a:lnTo>
                  <a:lnTo>
                    <a:pt x="689" y="1715"/>
                  </a:lnTo>
                  <a:lnTo>
                    <a:pt x="722" y="1759"/>
                  </a:lnTo>
                  <a:lnTo>
                    <a:pt x="666" y="1785"/>
                  </a:lnTo>
                  <a:lnTo>
                    <a:pt x="626" y="1837"/>
                  </a:lnTo>
                  <a:lnTo>
                    <a:pt x="641" y="1922"/>
                  </a:lnTo>
                  <a:lnTo>
                    <a:pt x="639" y="1966"/>
                  </a:lnTo>
                  <a:lnTo>
                    <a:pt x="575" y="1967"/>
                  </a:lnTo>
                  <a:lnTo>
                    <a:pt x="536" y="2010"/>
                  </a:lnTo>
                  <a:lnTo>
                    <a:pt x="537" y="2072"/>
                  </a:lnTo>
                  <a:lnTo>
                    <a:pt x="623" y="2134"/>
                  </a:lnTo>
                  <a:lnTo>
                    <a:pt x="693" y="2150"/>
                  </a:lnTo>
                  <a:lnTo>
                    <a:pt x="695" y="2225"/>
                  </a:lnTo>
                  <a:lnTo>
                    <a:pt x="633" y="2272"/>
                  </a:lnTo>
                  <a:lnTo>
                    <a:pt x="626" y="2369"/>
                  </a:lnTo>
                  <a:lnTo>
                    <a:pt x="578" y="2402"/>
                  </a:lnTo>
                  <a:lnTo>
                    <a:pt x="567" y="2441"/>
                  </a:lnTo>
                  <a:lnTo>
                    <a:pt x="621" y="2527"/>
                  </a:lnTo>
                  <a:lnTo>
                    <a:pt x="683" y="2574"/>
                  </a:lnTo>
                  <a:lnTo>
                    <a:pt x="654" y="2570"/>
                  </a:lnTo>
                  <a:lnTo>
                    <a:pt x="590" y="2557"/>
                  </a:lnTo>
                  <a:lnTo>
                    <a:pt x="429" y="2546"/>
                  </a:lnTo>
                  <a:lnTo>
                    <a:pt x="383" y="2498"/>
                  </a:lnTo>
                  <a:lnTo>
                    <a:pt x="359" y="2436"/>
                  </a:lnTo>
                  <a:lnTo>
                    <a:pt x="317" y="2442"/>
                  </a:lnTo>
                  <a:lnTo>
                    <a:pt x="282" y="2412"/>
                  </a:lnTo>
                  <a:lnTo>
                    <a:pt x="241" y="2324"/>
                  </a:lnTo>
                  <a:lnTo>
                    <a:pt x="277" y="2287"/>
                  </a:lnTo>
                  <a:lnTo>
                    <a:pt x="278" y="2234"/>
                  </a:lnTo>
                  <a:lnTo>
                    <a:pt x="255" y="2192"/>
                  </a:lnTo>
                  <a:lnTo>
                    <a:pt x="264" y="2121"/>
                  </a:lnTo>
                  <a:lnTo>
                    <a:pt x="250" y="2010"/>
                  </a:lnTo>
                  <a:lnTo>
                    <a:pt x="226" y="1961"/>
                  </a:lnTo>
                  <a:lnTo>
                    <a:pt x="250" y="1945"/>
                  </a:lnTo>
                  <a:lnTo>
                    <a:pt x="232" y="1914"/>
                  </a:lnTo>
                  <a:lnTo>
                    <a:pt x="195" y="1897"/>
                  </a:lnTo>
                  <a:lnTo>
                    <a:pt x="206" y="1862"/>
                  </a:lnTo>
                  <a:lnTo>
                    <a:pt x="165" y="1830"/>
                  </a:lnTo>
                  <a:lnTo>
                    <a:pt x="119" y="1733"/>
                  </a:lnTo>
                  <a:lnTo>
                    <a:pt x="141" y="1716"/>
                  </a:lnTo>
                  <a:lnTo>
                    <a:pt x="99" y="1613"/>
                  </a:lnTo>
                  <a:lnTo>
                    <a:pt x="90" y="1526"/>
                  </a:lnTo>
                  <a:lnTo>
                    <a:pt x="88" y="1451"/>
                  </a:lnTo>
                  <a:lnTo>
                    <a:pt x="121" y="1420"/>
                  </a:lnTo>
                  <a:lnTo>
                    <a:pt x="78" y="1338"/>
                  </a:lnTo>
                  <a:lnTo>
                    <a:pt x="58" y="1260"/>
                  </a:lnTo>
                  <a:lnTo>
                    <a:pt x="98" y="1204"/>
                  </a:lnTo>
                  <a:lnTo>
                    <a:pt x="80" y="1134"/>
                  </a:lnTo>
                  <a:lnTo>
                    <a:pt x="102" y="1051"/>
                  </a:lnTo>
                  <a:lnTo>
                    <a:pt x="85" y="973"/>
                  </a:lnTo>
                  <a:lnTo>
                    <a:pt x="63" y="957"/>
                  </a:lnTo>
                  <a:lnTo>
                    <a:pt x="0" y="811"/>
                  </a:lnTo>
                  <a:lnTo>
                    <a:pt x="27" y="723"/>
                  </a:lnTo>
                  <a:lnTo>
                    <a:pt x="5" y="641"/>
                  </a:lnTo>
                  <a:lnTo>
                    <a:pt x="17" y="564"/>
                  </a:lnTo>
                  <a:lnTo>
                    <a:pt x="51" y="484"/>
                  </a:lnTo>
                  <a:lnTo>
                    <a:pt x="94" y="431"/>
                  </a:lnTo>
                  <a:lnTo>
                    <a:pt x="67" y="397"/>
                  </a:lnTo>
                  <a:lnTo>
                    <a:pt x="77" y="370"/>
                  </a:lnTo>
                  <a:lnTo>
                    <a:pt x="54" y="228"/>
                  </a:lnTo>
                  <a:lnTo>
                    <a:pt x="128" y="186"/>
                  </a:lnTo>
                  <a:lnTo>
                    <a:pt x="142" y="98"/>
                  </a:lnTo>
                  <a:lnTo>
                    <a:pt x="130" y="77"/>
                  </a:lnTo>
                  <a:lnTo>
                    <a:pt x="182" y="0"/>
                  </a:lnTo>
                  <a:lnTo>
                    <a:pt x="281" y="20"/>
                  </a:lnTo>
                  <a:moveTo>
                    <a:pt x="947" y="2807"/>
                  </a:moveTo>
                  <a:lnTo>
                    <a:pt x="889" y="2811"/>
                  </a:lnTo>
                  <a:lnTo>
                    <a:pt x="845" y="2782"/>
                  </a:lnTo>
                  <a:lnTo>
                    <a:pt x="806" y="2780"/>
                  </a:lnTo>
                  <a:lnTo>
                    <a:pt x="739" y="2780"/>
                  </a:lnTo>
                  <a:lnTo>
                    <a:pt x="662" y="2598"/>
                  </a:lnTo>
                  <a:lnTo>
                    <a:pt x="702" y="2636"/>
                  </a:lnTo>
                  <a:lnTo>
                    <a:pt x="759" y="2697"/>
                  </a:lnTo>
                  <a:lnTo>
                    <a:pt x="862" y="2746"/>
                  </a:lnTo>
                  <a:lnTo>
                    <a:pt x="959" y="2766"/>
                  </a:lnTo>
                  <a:lnTo>
                    <a:pt x="947" y="2807"/>
                  </a:lnTo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99"/>
            <p:cNvSpPr/>
            <p:nvPr/>
          </p:nvSpPr>
          <p:spPr>
            <a:xfrm>
              <a:off x="6380037" y="2169953"/>
              <a:ext cx="70959" cy="57523"/>
            </a:xfrm>
            <a:custGeom>
              <a:avLst/>
              <a:gdLst/>
              <a:ahLst/>
              <a:cxnLst/>
              <a:rect l="l" t="t" r="r" b="b"/>
              <a:pathLst>
                <a:path w="58" h="51" extrusionOk="0">
                  <a:moveTo>
                    <a:pt x="0" y="3"/>
                  </a:moveTo>
                  <a:lnTo>
                    <a:pt x="23" y="0"/>
                  </a:lnTo>
                  <a:lnTo>
                    <a:pt x="27" y="5"/>
                  </a:lnTo>
                  <a:lnTo>
                    <a:pt x="34" y="9"/>
                  </a:lnTo>
                  <a:lnTo>
                    <a:pt x="32" y="14"/>
                  </a:lnTo>
                  <a:lnTo>
                    <a:pt x="42" y="21"/>
                  </a:lnTo>
                  <a:lnTo>
                    <a:pt x="39" y="27"/>
                  </a:lnTo>
                  <a:lnTo>
                    <a:pt x="47" y="33"/>
                  </a:lnTo>
                  <a:lnTo>
                    <a:pt x="55" y="36"/>
                  </a:lnTo>
                  <a:lnTo>
                    <a:pt x="58" y="51"/>
                  </a:lnTo>
                  <a:lnTo>
                    <a:pt x="52" y="51"/>
                  </a:lnTo>
                  <a:lnTo>
                    <a:pt x="43" y="39"/>
                  </a:lnTo>
                  <a:lnTo>
                    <a:pt x="42" y="36"/>
                  </a:lnTo>
                  <a:lnTo>
                    <a:pt x="35" y="36"/>
                  </a:lnTo>
                  <a:lnTo>
                    <a:pt x="29" y="31"/>
                  </a:lnTo>
                  <a:lnTo>
                    <a:pt x="26" y="31"/>
                  </a:lnTo>
                  <a:lnTo>
                    <a:pt x="18" y="25"/>
                  </a:lnTo>
                  <a:lnTo>
                    <a:pt x="4" y="20"/>
                  </a:lnTo>
                  <a:lnTo>
                    <a:pt x="4" y="1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99"/>
            <p:cNvSpPr/>
            <p:nvPr/>
          </p:nvSpPr>
          <p:spPr>
            <a:xfrm>
              <a:off x="7925241" y="3384698"/>
              <a:ext cx="894336" cy="770350"/>
            </a:xfrm>
            <a:custGeom>
              <a:avLst/>
              <a:gdLst/>
              <a:ahLst/>
              <a:cxnLst/>
              <a:rect l="l" t="t" r="r" b="b"/>
              <a:pathLst>
                <a:path w="2996" h="2800" extrusionOk="0">
                  <a:moveTo>
                    <a:pt x="2540" y="264"/>
                  </a:moveTo>
                  <a:lnTo>
                    <a:pt x="2557" y="330"/>
                  </a:lnTo>
                  <a:lnTo>
                    <a:pt x="2610" y="298"/>
                  </a:lnTo>
                  <a:lnTo>
                    <a:pt x="2629" y="334"/>
                  </a:lnTo>
                  <a:lnTo>
                    <a:pt x="2659" y="368"/>
                  </a:lnTo>
                  <a:lnTo>
                    <a:pt x="2645" y="405"/>
                  </a:lnTo>
                  <a:lnTo>
                    <a:pt x="2647" y="478"/>
                  </a:lnTo>
                  <a:lnTo>
                    <a:pt x="2651" y="521"/>
                  </a:lnTo>
                  <a:lnTo>
                    <a:pt x="2667" y="531"/>
                  </a:lnTo>
                  <a:lnTo>
                    <a:pt x="2673" y="604"/>
                  </a:lnTo>
                  <a:lnTo>
                    <a:pt x="2656" y="648"/>
                  </a:lnTo>
                  <a:lnTo>
                    <a:pt x="2668" y="706"/>
                  </a:lnTo>
                  <a:lnTo>
                    <a:pt x="2738" y="750"/>
                  </a:lnTo>
                  <a:lnTo>
                    <a:pt x="2780" y="791"/>
                  </a:lnTo>
                  <a:lnTo>
                    <a:pt x="2821" y="828"/>
                  </a:lnTo>
                  <a:lnTo>
                    <a:pt x="2806" y="849"/>
                  </a:lnTo>
                  <a:lnTo>
                    <a:pt x="2835" y="902"/>
                  </a:lnTo>
                  <a:lnTo>
                    <a:pt x="2839" y="994"/>
                  </a:lnTo>
                  <a:lnTo>
                    <a:pt x="2873" y="975"/>
                  </a:lnTo>
                  <a:lnTo>
                    <a:pt x="2893" y="1012"/>
                  </a:lnTo>
                  <a:lnTo>
                    <a:pt x="2914" y="999"/>
                  </a:lnTo>
                  <a:lnTo>
                    <a:pt x="2901" y="1089"/>
                  </a:lnTo>
                  <a:lnTo>
                    <a:pt x="2937" y="1142"/>
                  </a:lnTo>
                  <a:lnTo>
                    <a:pt x="2961" y="1174"/>
                  </a:lnTo>
                  <a:lnTo>
                    <a:pt x="2996" y="1243"/>
                  </a:lnTo>
                  <a:lnTo>
                    <a:pt x="2994" y="1311"/>
                  </a:lnTo>
                  <a:lnTo>
                    <a:pt x="2979" y="1360"/>
                  </a:lnTo>
                  <a:lnTo>
                    <a:pt x="2955" y="1413"/>
                  </a:lnTo>
                  <a:lnTo>
                    <a:pt x="2963" y="1485"/>
                  </a:lnTo>
                  <a:lnTo>
                    <a:pt x="2930" y="1560"/>
                  </a:lnTo>
                  <a:lnTo>
                    <a:pt x="2902" y="1599"/>
                  </a:lnTo>
                  <a:lnTo>
                    <a:pt x="2851" y="1675"/>
                  </a:lnTo>
                  <a:lnTo>
                    <a:pt x="2832" y="1724"/>
                  </a:lnTo>
                  <a:lnTo>
                    <a:pt x="2792" y="1785"/>
                  </a:lnTo>
                  <a:lnTo>
                    <a:pt x="2726" y="1862"/>
                  </a:lnTo>
                  <a:lnTo>
                    <a:pt x="2654" y="1904"/>
                  </a:lnTo>
                  <a:lnTo>
                    <a:pt x="2597" y="1970"/>
                  </a:lnTo>
                  <a:lnTo>
                    <a:pt x="2553" y="2012"/>
                  </a:lnTo>
                  <a:lnTo>
                    <a:pt x="2496" y="2085"/>
                  </a:lnTo>
                  <a:lnTo>
                    <a:pt x="2448" y="2127"/>
                  </a:lnTo>
                  <a:lnTo>
                    <a:pt x="2397" y="2191"/>
                  </a:lnTo>
                  <a:lnTo>
                    <a:pt x="2357" y="2249"/>
                  </a:lnTo>
                  <a:lnTo>
                    <a:pt x="2347" y="2276"/>
                  </a:lnTo>
                  <a:lnTo>
                    <a:pt x="2290" y="2305"/>
                  </a:lnTo>
                  <a:lnTo>
                    <a:pt x="2210" y="2308"/>
                  </a:lnTo>
                  <a:lnTo>
                    <a:pt x="2127" y="2343"/>
                  </a:lnTo>
                  <a:lnTo>
                    <a:pt x="2077" y="2376"/>
                  </a:lnTo>
                  <a:lnTo>
                    <a:pt x="2014" y="2412"/>
                  </a:lnTo>
                  <a:lnTo>
                    <a:pt x="1977" y="2375"/>
                  </a:lnTo>
                  <a:lnTo>
                    <a:pt x="1943" y="2360"/>
                  </a:lnTo>
                  <a:lnTo>
                    <a:pt x="1977" y="2316"/>
                  </a:lnTo>
                  <a:lnTo>
                    <a:pt x="1930" y="2332"/>
                  </a:lnTo>
                  <a:lnTo>
                    <a:pt x="1836" y="2393"/>
                  </a:lnTo>
                  <a:lnTo>
                    <a:pt x="1788" y="2370"/>
                  </a:lnTo>
                  <a:lnTo>
                    <a:pt x="1756" y="2357"/>
                  </a:lnTo>
                  <a:lnTo>
                    <a:pt x="1719" y="2350"/>
                  </a:lnTo>
                  <a:lnTo>
                    <a:pt x="1664" y="2326"/>
                  </a:lnTo>
                  <a:lnTo>
                    <a:pt x="1646" y="2274"/>
                  </a:lnTo>
                  <a:lnTo>
                    <a:pt x="1665" y="2210"/>
                  </a:lnTo>
                  <a:lnTo>
                    <a:pt x="1669" y="2167"/>
                  </a:lnTo>
                  <a:lnTo>
                    <a:pt x="1651" y="2132"/>
                  </a:lnTo>
                  <a:lnTo>
                    <a:pt x="1587" y="2122"/>
                  </a:lnTo>
                  <a:lnTo>
                    <a:pt x="1630" y="2081"/>
                  </a:lnTo>
                  <a:lnTo>
                    <a:pt x="1641" y="2018"/>
                  </a:lnTo>
                  <a:lnTo>
                    <a:pt x="1580" y="2077"/>
                  </a:lnTo>
                  <a:lnTo>
                    <a:pt x="1510" y="2092"/>
                  </a:lnTo>
                  <a:lnTo>
                    <a:pt x="1568" y="2045"/>
                  </a:lnTo>
                  <a:lnTo>
                    <a:pt x="1600" y="1996"/>
                  </a:lnTo>
                  <a:lnTo>
                    <a:pt x="1646" y="1955"/>
                  </a:lnTo>
                  <a:lnTo>
                    <a:pt x="1667" y="1892"/>
                  </a:lnTo>
                  <a:lnTo>
                    <a:pt x="1578" y="1964"/>
                  </a:lnTo>
                  <a:lnTo>
                    <a:pt x="1521" y="1993"/>
                  </a:lnTo>
                  <a:lnTo>
                    <a:pt x="1464" y="2061"/>
                  </a:lnTo>
                  <a:lnTo>
                    <a:pt x="1424" y="2026"/>
                  </a:lnTo>
                  <a:lnTo>
                    <a:pt x="1446" y="1981"/>
                  </a:lnTo>
                  <a:lnTo>
                    <a:pt x="1427" y="1919"/>
                  </a:lnTo>
                  <a:lnTo>
                    <a:pt x="1402" y="1888"/>
                  </a:lnTo>
                  <a:lnTo>
                    <a:pt x="1424" y="1868"/>
                  </a:lnTo>
                  <a:lnTo>
                    <a:pt x="1352" y="1816"/>
                  </a:lnTo>
                  <a:lnTo>
                    <a:pt x="1303" y="1814"/>
                  </a:lnTo>
                  <a:lnTo>
                    <a:pt x="1250" y="1773"/>
                  </a:lnTo>
                  <a:lnTo>
                    <a:pt x="1118" y="1781"/>
                  </a:lnTo>
                  <a:lnTo>
                    <a:pt x="1014" y="1811"/>
                  </a:lnTo>
                  <a:lnTo>
                    <a:pt x="922" y="1840"/>
                  </a:lnTo>
                  <a:lnTo>
                    <a:pt x="856" y="1834"/>
                  </a:lnTo>
                  <a:lnTo>
                    <a:pt x="764" y="1877"/>
                  </a:lnTo>
                  <a:lnTo>
                    <a:pt x="694" y="1897"/>
                  </a:lnTo>
                  <a:lnTo>
                    <a:pt x="664" y="1942"/>
                  </a:lnTo>
                  <a:lnTo>
                    <a:pt x="624" y="1976"/>
                  </a:lnTo>
                  <a:lnTo>
                    <a:pt x="563" y="1978"/>
                  </a:lnTo>
                  <a:lnTo>
                    <a:pt x="515" y="1986"/>
                  </a:lnTo>
                  <a:lnTo>
                    <a:pt x="458" y="1970"/>
                  </a:lnTo>
                  <a:lnTo>
                    <a:pt x="404" y="1979"/>
                  </a:lnTo>
                  <a:lnTo>
                    <a:pt x="353" y="1983"/>
                  </a:lnTo>
                  <a:lnTo>
                    <a:pt x="294" y="2029"/>
                  </a:lnTo>
                  <a:lnTo>
                    <a:pt x="274" y="2025"/>
                  </a:lnTo>
                  <a:lnTo>
                    <a:pt x="230" y="2049"/>
                  </a:lnTo>
                  <a:lnTo>
                    <a:pt x="185" y="2076"/>
                  </a:lnTo>
                  <a:lnTo>
                    <a:pt x="135" y="2072"/>
                  </a:lnTo>
                  <a:lnTo>
                    <a:pt x="87" y="2072"/>
                  </a:lnTo>
                  <a:lnTo>
                    <a:pt x="32" y="2018"/>
                  </a:lnTo>
                  <a:lnTo>
                    <a:pt x="0" y="2002"/>
                  </a:lnTo>
                  <a:lnTo>
                    <a:pt x="19" y="1953"/>
                  </a:lnTo>
                  <a:lnTo>
                    <a:pt x="59" y="1942"/>
                  </a:lnTo>
                  <a:lnTo>
                    <a:pt x="78" y="1923"/>
                  </a:lnTo>
                  <a:lnTo>
                    <a:pt x="86" y="1892"/>
                  </a:lnTo>
                  <a:lnTo>
                    <a:pt x="115" y="1833"/>
                  </a:lnTo>
                  <a:lnTo>
                    <a:pt x="124" y="1783"/>
                  </a:lnTo>
                  <a:lnTo>
                    <a:pt x="114" y="1697"/>
                  </a:lnTo>
                  <a:lnTo>
                    <a:pt x="117" y="1648"/>
                  </a:lnTo>
                  <a:lnTo>
                    <a:pt x="135" y="1600"/>
                  </a:lnTo>
                  <a:lnTo>
                    <a:pt x="123" y="1544"/>
                  </a:lnTo>
                  <a:lnTo>
                    <a:pt x="128" y="1519"/>
                  </a:lnTo>
                  <a:lnTo>
                    <a:pt x="105" y="1486"/>
                  </a:lnTo>
                  <a:lnTo>
                    <a:pt x="115" y="1419"/>
                  </a:lnTo>
                  <a:lnTo>
                    <a:pt x="91" y="1352"/>
                  </a:lnTo>
                  <a:lnTo>
                    <a:pt x="90" y="1315"/>
                  </a:lnTo>
                  <a:lnTo>
                    <a:pt x="113" y="1352"/>
                  </a:lnTo>
                  <a:lnTo>
                    <a:pt x="108" y="1273"/>
                  </a:lnTo>
                  <a:lnTo>
                    <a:pt x="138" y="1298"/>
                  </a:lnTo>
                  <a:lnTo>
                    <a:pt x="151" y="1331"/>
                  </a:lnTo>
                  <a:lnTo>
                    <a:pt x="161" y="1287"/>
                  </a:lnTo>
                  <a:lnTo>
                    <a:pt x="142" y="1220"/>
                  </a:lnTo>
                  <a:lnTo>
                    <a:pt x="141" y="1193"/>
                  </a:lnTo>
                  <a:lnTo>
                    <a:pt x="130" y="1168"/>
                  </a:lnTo>
                  <a:lnTo>
                    <a:pt x="149" y="1119"/>
                  </a:lnTo>
                  <a:lnTo>
                    <a:pt x="169" y="1098"/>
                  </a:lnTo>
                  <a:lnTo>
                    <a:pt x="189" y="1055"/>
                  </a:lnTo>
                  <a:lnTo>
                    <a:pt x="191" y="1005"/>
                  </a:lnTo>
                  <a:lnTo>
                    <a:pt x="235" y="944"/>
                  </a:lnTo>
                  <a:lnTo>
                    <a:pt x="227" y="1009"/>
                  </a:lnTo>
                  <a:lnTo>
                    <a:pt x="270" y="950"/>
                  </a:lnTo>
                  <a:lnTo>
                    <a:pt x="336" y="922"/>
                  </a:lnTo>
                  <a:lnTo>
                    <a:pt x="379" y="886"/>
                  </a:lnTo>
                  <a:lnTo>
                    <a:pt x="442" y="854"/>
                  </a:lnTo>
                  <a:lnTo>
                    <a:pt x="476" y="848"/>
                  </a:lnTo>
                  <a:lnTo>
                    <a:pt x="495" y="858"/>
                  </a:lnTo>
                  <a:lnTo>
                    <a:pt x="559" y="826"/>
                  </a:lnTo>
                  <a:lnTo>
                    <a:pt x="606" y="817"/>
                  </a:lnTo>
                  <a:lnTo>
                    <a:pt x="621" y="798"/>
                  </a:lnTo>
                  <a:lnTo>
                    <a:pt x="642" y="791"/>
                  </a:lnTo>
                  <a:lnTo>
                    <a:pt x="682" y="793"/>
                  </a:lnTo>
                  <a:lnTo>
                    <a:pt x="765" y="768"/>
                  </a:lnTo>
                  <a:lnTo>
                    <a:pt x="812" y="730"/>
                  </a:lnTo>
                  <a:lnTo>
                    <a:pt x="840" y="684"/>
                  </a:lnTo>
                  <a:lnTo>
                    <a:pt x="891" y="641"/>
                  </a:lnTo>
                  <a:lnTo>
                    <a:pt x="900" y="607"/>
                  </a:lnTo>
                  <a:lnTo>
                    <a:pt x="910" y="561"/>
                  </a:lnTo>
                  <a:lnTo>
                    <a:pt x="974" y="489"/>
                  </a:lnTo>
                  <a:lnTo>
                    <a:pt x="993" y="562"/>
                  </a:lnTo>
                  <a:lnTo>
                    <a:pt x="1028" y="545"/>
                  </a:lnTo>
                  <a:lnTo>
                    <a:pt x="1008" y="505"/>
                  </a:lnTo>
                  <a:lnTo>
                    <a:pt x="1038" y="464"/>
                  </a:lnTo>
                  <a:lnTo>
                    <a:pt x="1068" y="482"/>
                  </a:lnTo>
                  <a:lnTo>
                    <a:pt x="1087" y="417"/>
                  </a:lnTo>
                  <a:lnTo>
                    <a:pt x="1134" y="375"/>
                  </a:lnTo>
                  <a:lnTo>
                    <a:pt x="1157" y="342"/>
                  </a:lnTo>
                  <a:lnTo>
                    <a:pt x="1196" y="327"/>
                  </a:lnTo>
                  <a:lnTo>
                    <a:pt x="1201" y="303"/>
                  </a:lnTo>
                  <a:lnTo>
                    <a:pt x="1232" y="313"/>
                  </a:lnTo>
                  <a:lnTo>
                    <a:pt x="1236" y="292"/>
                  </a:lnTo>
                  <a:lnTo>
                    <a:pt x="1271" y="280"/>
                  </a:lnTo>
                  <a:lnTo>
                    <a:pt x="1308" y="268"/>
                  </a:lnTo>
                  <a:lnTo>
                    <a:pt x="1358" y="307"/>
                  </a:lnTo>
                  <a:lnTo>
                    <a:pt x="1392" y="358"/>
                  </a:lnTo>
                  <a:lnTo>
                    <a:pt x="1439" y="358"/>
                  </a:lnTo>
                  <a:lnTo>
                    <a:pt x="1485" y="366"/>
                  </a:lnTo>
                  <a:lnTo>
                    <a:pt x="1476" y="320"/>
                  </a:lnTo>
                  <a:lnTo>
                    <a:pt x="1521" y="251"/>
                  </a:lnTo>
                  <a:lnTo>
                    <a:pt x="1558" y="229"/>
                  </a:lnTo>
                  <a:lnTo>
                    <a:pt x="1549" y="208"/>
                  </a:lnTo>
                  <a:lnTo>
                    <a:pt x="1588" y="159"/>
                  </a:lnTo>
                  <a:lnTo>
                    <a:pt x="1637" y="129"/>
                  </a:lnTo>
                  <a:lnTo>
                    <a:pt x="1674" y="139"/>
                  </a:lnTo>
                  <a:lnTo>
                    <a:pt x="1739" y="123"/>
                  </a:lnTo>
                  <a:lnTo>
                    <a:pt x="1743" y="80"/>
                  </a:lnTo>
                  <a:lnTo>
                    <a:pt x="1691" y="52"/>
                  </a:lnTo>
                  <a:lnTo>
                    <a:pt x="1733" y="39"/>
                  </a:lnTo>
                  <a:lnTo>
                    <a:pt x="1780" y="60"/>
                  </a:lnTo>
                  <a:lnTo>
                    <a:pt x="1815" y="95"/>
                  </a:lnTo>
                  <a:lnTo>
                    <a:pt x="1876" y="117"/>
                  </a:lnTo>
                  <a:lnTo>
                    <a:pt x="1898" y="108"/>
                  </a:lnTo>
                  <a:lnTo>
                    <a:pt x="1941" y="135"/>
                  </a:lnTo>
                  <a:lnTo>
                    <a:pt x="1988" y="110"/>
                  </a:lnTo>
                  <a:lnTo>
                    <a:pt x="2015" y="118"/>
                  </a:lnTo>
                  <a:lnTo>
                    <a:pt x="2035" y="101"/>
                  </a:lnTo>
                  <a:lnTo>
                    <a:pt x="2064" y="143"/>
                  </a:lnTo>
                  <a:lnTo>
                    <a:pt x="2038" y="189"/>
                  </a:lnTo>
                  <a:lnTo>
                    <a:pt x="2005" y="223"/>
                  </a:lnTo>
                  <a:lnTo>
                    <a:pt x="1978" y="226"/>
                  </a:lnTo>
                  <a:lnTo>
                    <a:pt x="1982" y="260"/>
                  </a:lnTo>
                  <a:lnTo>
                    <a:pt x="1954" y="303"/>
                  </a:lnTo>
                  <a:lnTo>
                    <a:pt x="1921" y="345"/>
                  </a:lnTo>
                  <a:lnTo>
                    <a:pt x="1923" y="369"/>
                  </a:lnTo>
                  <a:lnTo>
                    <a:pt x="1974" y="416"/>
                  </a:lnTo>
                  <a:lnTo>
                    <a:pt x="2027" y="443"/>
                  </a:lnTo>
                  <a:lnTo>
                    <a:pt x="2060" y="472"/>
                  </a:lnTo>
                  <a:lnTo>
                    <a:pt x="2105" y="523"/>
                  </a:lnTo>
                  <a:lnTo>
                    <a:pt x="2126" y="523"/>
                  </a:lnTo>
                  <a:lnTo>
                    <a:pt x="2161" y="545"/>
                  </a:lnTo>
                  <a:lnTo>
                    <a:pt x="2167" y="571"/>
                  </a:lnTo>
                  <a:lnTo>
                    <a:pt x="2232" y="600"/>
                  </a:lnTo>
                  <a:lnTo>
                    <a:pt x="2287" y="571"/>
                  </a:lnTo>
                  <a:lnTo>
                    <a:pt x="2310" y="525"/>
                  </a:lnTo>
                  <a:lnTo>
                    <a:pt x="2332" y="487"/>
                  </a:lnTo>
                  <a:lnTo>
                    <a:pt x="2350" y="440"/>
                  </a:lnTo>
                  <a:lnTo>
                    <a:pt x="2384" y="373"/>
                  </a:lnTo>
                  <a:lnTo>
                    <a:pt x="2381" y="332"/>
                  </a:lnTo>
                  <a:lnTo>
                    <a:pt x="2390" y="307"/>
                  </a:lnTo>
                  <a:lnTo>
                    <a:pt x="2389" y="258"/>
                  </a:lnTo>
                  <a:lnTo>
                    <a:pt x="2408" y="194"/>
                  </a:lnTo>
                  <a:lnTo>
                    <a:pt x="2425" y="177"/>
                  </a:lnTo>
                  <a:lnTo>
                    <a:pt x="2417" y="148"/>
                  </a:lnTo>
                  <a:lnTo>
                    <a:pt x="2441" y="103"/>
                  </a:lnTo>
                  <a:lnTo>
                    <a:pt x="2461" y="56"/>
                  </a:lnTo>
                  <a:lnTo>
                    <a:pt x="2466" y="32"/>
                  </a:lnTo>
                  <a:lnTo>
                    <a:pt x="2498" y="0"/>
                  </a:lnTo>
                  <a:lnTo>
                    <a:pt x="2514" y="42"/>
                  </a:lnTo>
                  <a:lnTo>
                    <a:pt x="2512" y="95"/>
                  </a:lnTo>
                  <a:lnTo>
                    <a:pt x="2530" y="105"/>
                  </a:lnTo>
                  <a:lnTo>
                    <a:pt x="2528" y="141"/>
                  </a:lnTo>
                  <a:lnTo>
                    <a:pt x="2549" y="184"/>
                  </a:lnTo>
                  <a:lnTo>
                    <a:pt x="2548" y="233"/>
                  </a:lnTo>
                  <a:lnTo>
                    <a:pt x="2540" y="264"/>
                  </a:lnTo>
                  <a:moveTo>
                    <a:pt x="1865" y="2560"/>
                  </a:moveTo>
                  <a:lnTo>
                    <a:pt x="1914" y="2590"/>
                  </a:lnTo>
                  <a:lnTo>
                    <a:pt x="1959" y="2578"/>
                  </a:lnTo>
                  <a:lnTo>
                    <a:pt x="2023" y="2562"/>
                  </a:lnTo>
                  <a:lnTo>
                    <a:pt x="2061" y="2567"/>
                  </a:lnTo>
                  <a:lnTo>
                    <a:pt x="2004" y="2667"/>
                  </a:lnTo>
                  <a:lnTo>
                    <a:pt x="1962" y="2696"/>
                  </a:lnTo>
                  <a:lnTo>
                    <a:pt x="1911" y="2764"/>
                  </a:lnTo>
                  <a:lnTo>
                    <a:pt x="1902" y="2741"/>
                  </a:lnTo>
                  <a:lnTo>
                    <a:pt x="1816" y="2800"/>
                  </a:lnTo>
                  <a:lnTo>
                    <a:pt x="1805" y="2795"/>
                  </a:lnTo>
                  <a:lnTo>
                    <a:pt x="1765" y="2793"/>
                  </a:lnTo>
                  <a:lnTo>
                    <a:pt x="1769" y="2721"/>
                  </a:lnTo>
                  <a:lnTo>
                    <a:pt x="1795" y="2665"/>
                  </a:lnTo>
                  <a:lnTo>
                    <a:pt x="1800" y="2592"/>
                  </a:lnTo>
                  <a:lnTo>
                    <a:pt x="1824" y="2553"/>
                  </a:lnTo>
                  <a:lnTo>
                    <a:pt x="1865" y="2560"/>
                  </a:lnTo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99"/>
            <p:cNvSpPr/>
            <p:nvPr/>
          </p:nvSpPr>
          <p:spPr>
            <a:xfrm>
              <a:off x="5671664" y="1989490"/>
              <a:ext cx="146813" cy="60907"/>
            </a:xfrm>
            <a:custGeom>
              <a:avLst/>
              <a:gdLst/>
              <a:ahLst/>
              <a:cxnLst/>
              <a:rect l="l" t="t" r="r" b="b"/>
              <a:pathLst>
                <a:path w="120" h="54" extrusionOk="0">
                  <a:moveTo>
                    <a:pt x="120" y="19"/>
                  </a:moveTo>
                  <a:lnTo>
                    <a:pt x="119" y="27"/>
                  </a:lnTo>
                  <a:lnTo>
                    <a:pt x="110" y="27"/>
                  </a:lnTo>
                  <a:lnTo>
                    <a:pt x="114" y="32"/>
                  </a:lnTo>
                  <a:lnTo>
                    <a:pt x="109" y="45"/>
                  </a:lnTo>
                  <a:lnTo>
                    <a:pt x="107" y="48"/>
                  </a:lnTo>
                  <a:lnTo>
                    <a:pt x="92" y="49"/>
                  </a:lnTo>
                  <a:lnTo>
                    <a:pt x="85" y="54"/>
                  </a:lnTo>
                  <a:lnTo>
                    <a:pt x="71" y="52"/>
                  </a:lnTo>
                  <a:lnTo>
                    <a:pt x="47" y="47"/>
                  </a:lnTo>
                  <a:lnTo>
                    <a:pt x="43" y="40"/>
                  </a:lnTo>
                  <a:lnTo>
                    <a:pt x="27" y="43"/>
                  </a:lnTo>
                  <a:lnTo>
                    <a:pt x="25" y="47"/>
                  </a:lnTo>
                  <a:lnTo>
                    <a:pt x="15" y="44"/>
                  </a:lnTo>
                  <a:lnTo>
                    <a:pt x="7" y="44"/>
                  </a:lnTo>
                  <a:lnTo>
                    <a:pt x="0" y="40"/>
                  </a:lnTo>
                  <a:lnTo>
                    <a:pt x="2" y="35"/>
                  </a:lnTo>
                  <a:lnTo>
                    <a:pt x="1" y="31"/>
                  </a:lnTo>
                  <a:lnTo>
                    <a:pt x="6" y="30"/>
                  </a:lnTo>
                  <a:lnTo>
                    <a:pt x="15" y="36"/>
                  </a:lnTo>
                  <a:lnTo>
                    <a:pt x="16" y="30"/>
                  </a:lnTo>
                  <a:lnTo>
                    <a:pt x="31" y="31"/>
                  </a:lnTo>
                  <a:lnTo>
                    <a:pt x="42" y="28"/>
                  </a:lnTo>
                  <a:lnTo>
                    <a:pt x="50" y="28"/>
                  </a:lnTo>
                  <a:lnTo>
                    <a:pt x="55" y="32"/>
                  </a:lnTo>
                  <a:lnTo>
                    <a:pt x="57" y="29"/>
                  </a:lnTo>
                  <a:lnTo>
                    <a:pt x="53" y="16"/>
                  </a:lnTo>
                  <a:lnTo>
                    <a:pt x="59" y="13"/>
                  </a:lnTo>
                  <a:lnTo>
                    <a:pt x="64" y="4"/>
                  </a:lnTo>
                  <a:lnTo>
                    <a:pt x="77" y="10"/>
                  </a:lnTo>
                  <a:lnTo>
                    <a:pt x="85" y="2"/>
                  </a:lnTo>
                  <a:lnTo>
                    <a:pt x="90" y="0"/>
                  </a:lnTo>
                  <a:lnTo>
                    <a:pt x="103" y="7"/>
                  </a:lnTo>
                  <a:lnTo>
                    <a:pt x="111" y="6"/>
                  </a:lnTo>
                  <a:lnTo>
                    <a:pt x="119" y="9"/>
                  </a:lnTo>
                  <a:lnTo>
                    <a:pt x="118" y="12"/>
                  </a:lnTo>
                  <a:lnTo>
                    <a:pt x="120" y="1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99"/>
            <p:cNvSpPr/>
            <p:nvPr/>
          </p:nvSpPr>
          <p:spPr>
            <a:xfrm>
              <a:off x="6411846" y="2204918"/>
              <a:ext cx="31810" cy="22558"/>
            </a:xfrm>
            <a:custGeom>
              <a:avLst/>
              <a:gdLst/>
              <a:ahLst/>
              <a:cxnLst/>
              <a:rect l="l" t="t" r="r" b="b"/>
              <a:pathLst>
                <a:path w="108" h="85" extrusionOk="0">
                  <a:moveTo>
                    <a:pt x="14" y="1"/>
                  </a:moveTo>
                  <a:lnTo>
                    <a:pt x="38" y="23"/>
                  </a:lnTo>
                  <a:lnTo>
                    <a:pt x="69" y="23"/>
                  </a:lnTo>
                  <a:lnTo>
                    <a:pt x="71" y="36"/>
                  </a:lnTo>
                  <a:lnTo>
                    <a:pt x="108" y="85"/>
                  </a:lnTo>
                  <a:lnTo>
                    <a:pt x="58" y="74"/>
                  </a:lnTo>
                  <a:lnTo>
                    <a:pt x="16" y="35"/>
                  </a:lnTo>
                  <a:lnTo>
                    <a:pt x="0" y="3"/>
                  </a:lnTo>
                  <a:lnTo>
                    <a:pt x="14" y="0"/>
                  </a:lnTo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99"/>
            <p:cNvSpPr/>
            <p:nvPr/>
          </p:nvSpPr>
          <p:spPr>
            <a:xfrm>
              <a:off x="6408175" y="2155291"/>
              <a:ext cx="116227" cy="83464"/>
            </a:xfrm>
            <a:custGeom>
              <a:avLst/>
              <a:gdLst/>
              <a:ahLst/>
              <a:cxnLst/>
              <a:rect l="l" t="t" r="r" b="b"/>
              <a:pathLst>
                <a:path w="95" h="74" extrusionOk="0">
                  <a:moveTo>
                    <a:pt x="40" y="13"/>
                  </a:moveTo>
                  <a:lnTo>
                    <a:pt x="48" y="15"/>
                  </a:lnTo>
                  <a:lnTo>
                    <a:pt x="50" y="9"/>
                  </a:lnTo>
                  <a:lnTo>
                    <a:pt x="58" y="1"/>
                  </a:lnTo>
                  <a:lnTo>
                    <a:pt x="69" y="12"/>
                  </a:lnTo>
                  <a:lnTo>
                    <a:pt x="81" y="27"/>
                  </a:lnTo>
                  <a:lnTo>
                    <a:pt x="89" y="28"/>
                  </a:lnTo>
                  <a:lnTo>
                    <a:pt x="95" y="33"/>
                  </a:lnTo>
                  <a:lnTo>
                    <a:pt x="82" y="35"/>
                  </a:lnTo>
                  <a:lnTo>
                    <a:pt x="82" y="51"/>
                  </a:lnTo>
                  <a:lnTo>
                    <a:pt x="80" y="58"/>
                  </a:lnTo>
                  <a:lnTo>
                    <a:pt x="75" y="63"/>
                  </a:lnTo>
                  <a:lnTo>
                    <a:pt x="77" y="73"/>
                  </a:lnTo>
                  <a:lnTo>
                    <a:pt x="73" y="74"/>
                  </a:lnTo>
                  <a:lnTo>
                    <a:pt x="61" y="63"/>
                  </a:lnTo>
                  <a:lnTo>
                    <a:pt x="65" y="53"/>
                  </a:lnTo>
                  <a:lnTo>
                    <a:pt x="59" y="47"/>
                  </a:lnTo>
                  <a:lnTo>
                    <a:pt x="52" y="49"/>
                  </a:lnTo>
                  <a:lnTo>
                    <a:pt x="35" y="64"/>
                  </a:lnTo>
                  <a:lnTo>
                    <a:pt x="32" y="49"/>
                  </a:lnTo>
                  <a:lnTo>
                    <a:pt x="24" y="46"/>
                  </a:lnTo>
                  <a:lnTo>
                    <a:pt x="16" y="40"/>
                  </a:lnTo>
                  <a:lnTo>
                    <a:pt x="19" y="34"/>
                  </a:lnTo>
                  <a:lnTo>
                    <a:pt x="9" y="27"/>
                  </a:lnTo>
                  <a:lnTo>
                    <a:pt x="11" y="22"/>
                  </a:lnTo>
                  <a:lnTo>
                    <a:pt x="4" y="18"/>
                  </a:lnTo>
                  <a:lnTo>
                    <a:pt x="0" y="13"/>
                  </a:lnTo>
                  <a:lnTo>
                    <a:pt x="3" y="9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28" y="14"/>
                  </a:lnTo>
                  <a:lnTo>
                    <a:pt x="18" y="3"/>
                  </a:lnTo>
                  <a:lnTo>
                    <a:pt x="21" y="0"/>
                  </a:lnTo>
                  <a:lnTo>
                    <a:pt x="26" y="1"/>
                  </a:lnTo>
                  <a:lnTo>
                    <a:pt x="40" y="13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99"/>
            <p:cNvSpPr/>
            <p:nvPr/>
          </p:nvSpPr>
          <p:spPr>
            <a:xfrm>
              <a:off x="6135348" y="3189572"/>
              <a:ext cx="37927" cy="50756"/>
            </a:xfrm>
            <a:custGeom>
              <a:avLst/>
              <a:gdLst/>
              <a:ahLst/>
              <a:cxnLst/>
              <a:rect l="l" t="t" r="r" b="b"/>
              <a:pathLst>
                <a:path w="31" h="45" extrusionOk="0">
                  <a:moveTo>
                    <a:pt x="5" y="45"/>
                  </a:moveTo>
                  <a:lnTo>
                    <a:pt x="4" y="20"/>
                  </a:lnTo>
                  <a:lnTo>
                    <a:pt x="0" y="10"/>
                  </a:lnTo>
                  <a:lnTo>
                    <a:pt x="11" y="12"/>
                  </a:lnTo>
                  <a:lnTo>
                    <a:pt x="16" y="0"/>
                  </a:lnTo>
                  <a:lnTo>
                    <a:pt x="26" y="2"/>
                  </a:lnTo>
                  <a:lnTo>
                    <a:pt x="27" y="10"/>
                  </a:lnTo>
                  <a:lnTo>
                    <a:pt x="31" y="14"/>
                  </a:lnTo>
                  <a:lnTo>
                    <a:pt x="31" y="21"/>
                  </a:lnTo>
                  <a:lnTo>
                    <a:pt x="27" y="25"/>
                  </a:lnTo>
                  <a:lnTo>
                    <a:pt x="19" y="36"/>
                  </a:lnTo>
                  <a:lnTo>
                    <a:pt x="12" y="44"/>
                  </a:lnTo>
                  <a:lnTo>
                    <a:pt x="5" y="4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99"/>
            <p:cNvSpPr/>
            <p:nvPr/>
          </p:nvSpPr>
          <p:spPr>
            <a:xfrm>
              <a:off x="5530969" y="1934223"/>
              <a:ext cx="70959" cy="45116"/>
            </a:xfrm>
            <a:custGeom>
              <a:avLst/>
              <a:gdLst/>
              <a:ahLst/>
              <a:cxnLst/>
              <a:rect l="l" t="t" r="r" b="b"/>
              <a:pathLst>
                <a:path w="58" h="40" extrusionOk="0">
                  <a:moveTo>
                    <a:pt x="13" y="3"/>
                  </a:moveTo>
                  <a:lnTo>
                    <a:pt x="24" y="4"/>
                  </a:lnTo>
                  <a:lnTo>
                    <a:pt x="39" y="0"/>
                  </a:lnTo>
                  <a:lnTo>
                    <a:pt x="49" y="9"/>
                  </a:lnTo>
                  <a:lnTo>
                    <a:pt x="58" y="14"/>
                  </a:lnTo>
                  <a:lnTo>
                    <a:pt x="57" y="27"/>
                  </a:lnTo>
                  <a:lnTo>
                    <a:pt x="53" y="28"/>
                  </a:lnTo>
                  <a:lnTo>
                    <a:pt x="51" y="40"/>
                  </a:lnTo>
                  <a:lnTo>
                    <a:pt x="37" y="30"/>
                  </a:lnTo>
                  <a:lnTo>
                    <a:pt x="29" y="32"/>
                  </a:lnTo>
                  <a:lnTo>
                    <a:pt x="17" y="22"/>
                  </a:lnTo>
                  <a:lnTo>
                    <a:pt x="10" y="14"/>
                  </a:lnTo>
                  <a:lnTo>
                    <a:pt x="3" y="14"/>
                  </a:lnTo>
                  <a:lnTo>
                    <a:pt x="0" y="7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99"/>
            <p:cNvSpPr/>
            <p:nvPr/>
          </p:nvSpPr>
          <p:spPr>
            <a:xfrm>
              <a:off x="5499160" y="2847819"/>
              <a:ext cx="68513" cy="143243"/>
            </a:xfrm>
            <a:custGeom>
              <a:avLst/>
              <a:gdLst/>
              <a:ahLst/>
              <a:cxnLst/>
              <a:rect l="l" t="t" r="r" b="b"/>
              <a:pathLst>
                <a:path w="56" h="127" extrusionOk="0">
                  <a:moveTo>
                    <a:pt x="36" y="124"/>
                  </a:moveTo>
                  <a:lnTo>
                    <a:pt x="20" y="127"/>
                  </a:lnTo>
                  <a:lnTo>
                    <a:pt x="16" y="113"/>
                  </a:lnTo>
                  <a:lnTo>
                    <a:pt x="17" y="65"/>
                  </a:lnTo>
                  <a:lnTo>
                    <a:pt x="13" y="61"/>
                  </a:lnTo>
                  <a:lnTo>
                    <a:pt x="12" y="50"/>
                  </a:lnTo>
                  <a:lnTo>
                    <a:pt x="6" y="43"/>
                  </a:lnTo>
                  <a:lnTo>
                    <a:pt x="0" y="37"/>
                  </a:lnTo>
                  <a:lnTo>
                    <a:pt x="3" y="26"/>
                  </a:lnTo>
                  <a:lnTo>
                    <a:pt x="9" y="23"/>
                  </a:lnTo>
                  <a:lnTo>
                    <a:pt x="13" y="14"/>
                  </a:lnTo>
                  <a:lnTo>
                    <a:pt x="22" y="13"/>
                  </a:lnTo>
                  <a:lnTo>
                    <a:pt x="26" y="6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52" y="12"/>
                  </a:lnTo>
                  <a:lnTo>
                    <a:pt x="52" y="19"/>
                  </a:lnTo>
                  <a:lnTo>
                    <a:pt x="56" y="31"/>
                  </a:lnTo>
                  <a:lnTo>
                    <a:pt x="52" y="40"/>
                  </a:lnTo>
                  <a:lnTo>
                    <a:pt x="54" y="45"/>
                  </a:lnTo>
                  <a:lnTo>
                    <a:pt x="45" y="58"/>
                  </a:lnTo>
                  <a:lnTo>
                    <a:pt x="40" y="64"/>
                  </a:lnTo>
                  <a:lnTo>
                    <a:pt x="36" y="78"/>
                  </a:lnTo>
                  <a:lnTo>
                    <a:pt x="37" y="91"/>
                  </a:lnTo>
                  <a:lnTo>
                    <a:pt x="36" y="124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99"/>
            <p:cNvSpPr/>
            <p:nvPr/>
          </p:nvSpPr>
          <p:spPr>
            <a:xfrm>
              <a:off x="5359688" y="2780145"/>
              <a:ext cx="171282" cy="129709"/>
            </a:xfrm>
            <a:custGeom>
              <a:avLst/>
              <a:gdLst/>
              <a:ahLst/>
              <a:cxnLst/>
              <a:rect l="l" t="t" r="r" b="b"/>
              <a:pathLst>
                <a:path w="140" h="115" extrusionOk="0">
                  <a:moveTo>
                    <a:pt x="49" y="114"/>
                  </a:moveTo>
                  <a:lnTo>
                    <a:pt x="36" y="109"/>
                  </a:lnTo>
                  <a:lnTo>
                    <a:pt x="28" y="110"/>
                  </a:lnTo>
                  <a:lnTo>
                    <a:pt x="21" y="115"/>
                  </a:lnTo>
                  <a:lnTo>
                    <a:pt x="13" y="110"/>
                  </a:lnTo>
                  <a:lnTo>
                    <a:pt x="10" y="103"/>
                  </a:lnTo>
                  <a:lnTo>
                    <a:pt x="1" y="99"/>
                  </a:lnTo>
                  <a:lnTo>
                    <a:pt x="0" y="87"/>
                  </a:lnTo>
                  <a:lnTo>
                    <a:pt x="5" y="78"/>
                  </a:lnTo>
                  <a:lnTo>
                    <a:pt x="5" y="71"/>
                  </a:lnTo>
                  <a:lnTo>
                    <a:pt x="19" y="54"/>
                  </a:lnTo>
                  <a:lnTo>
                    <a:pt x="22" y="40"/>
                  </a:lnTo>
                  <a:lnTo>
                    <a:pt x="27" y="34"/>
                  </a:lnTo>
                  <a:lnTo>
                    <a:pt x="36" y="37"/>
                  </a:lnTo>
                  <a:lnTo>
                    <a:pt x="44" y="33"/>
                  </a:lnTo>
                  <a:lnTo>
                    <a:pt x="46" y="28"/>
                  </a:lnTo>
                  <a:lnTo>
                    <a:pt x="61" y="18"/>
                  </a:lnTo>
                  <a:lnTo>
                    <a:pt x="64" y="12"/>
                  </a:lnTo>
                  <a:lnTo>
                    <a:pt x="81" y="3"/>
                  </a:lnTo>
                  <a:lnTo>
                    <a:pt x="91" y="0"/>
                  </a:lnTo>
                  <a:lnTo>
                    <a:pt x="95" y="4"/>
                  </a:lnTo>
                  <a:lnTo>
                    <a:pt x="107" y="4"/>
                  </a:lnTo>
                  <a:lnTo>
                    <a:pt x="106" y="14"/>
                  </a:lnTo>
                  <a:lnTo>
                    <a:pt x="108" y="24"/>
                  </a:lnTo>
                  <a:lnTo>
                    <a:pt x="118" y="37"/>
                  </a:lnTo>
                  <a:lnTo>
                    <a:pt x="119" y="47"/>
                  </a:lnTo>
                  <a:lnTo>
                    <a:pt x="140" y="52"/>
                  </a:lnTo>
                  <a:lnTo>
                    <a:pt x="140" y="66"/>
                  </a:lnTo>
                  <a:lnTo>
                    <a:pt x="136" y="73"/>
                  </a:lnTo>
                  <a:lnTo>
                    <a:pt x="127" y="74"/>
                  </a:lnTo>
                  <a:lnTo>
                    <a:pt x="123" y="83"/>
                  </a:lnTo>
                  <a:lnTo>
                    <a:pt x="117" y="86"/>
                  </a:lnTo>
                  <a:lnTo>
                    <a:pt x="101" y="85"/>
                  </a:lnTo>
                  <a:lnTo>
                    <a:pt x="92" y="84"/>
                  </a:lnTo>
                  <a:lnTo>
                    <a:pt x="86" y="87"/>
                  </a:lnTo>
                  <a:lnTo>
                    <a:pt x="78" y="86"/>
                  </a:lnTo>
                  <a:lnTo>
                    <a:pt x="47" y="87"/>
                  </a:lnTo>
                  <a:lnTo>
                    <a:pt x="46" y="98"/>
                  </a:lnTo>
                  <a:lnTo>
                    <a:pt x="49" y="114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99"/>
            <p:cNvSpPr/>
            <p:nvPr/>
          </p:nvSpPr>
          <p:spPr>
            <a:xfrm>
              <a:off x="7405279" y="2515090"/>
              <a:ext cx="118674" cy="135348"/>
            </a:xfrm>
            <a:custGeom>
              <a:avLst/>
              <a:gdLst/>
              <a:ahLst/>
              <a:cxnLst/>
              <a:rect l="l" t="t" r="r" b="b"/>
              <a:pathLst>
                <a:path w="97" h="120" extrusionOk="0">
                  <a:moveTo>
                    <a:pt x="94" y="92"/>
                  </a:moveTo>
                  <a:lnTo>
                    <a:pt x="97" y="106"/>
                  </a:lnTo>
                  <a:lnTo>
                    <a:pt x="90" y="103"/>
                  </a:lnTo>
                  <a:lnTo>
                    <a:pt x="94" y="120"/>
                  </a:lnTo>
                  <a:lnTo>
                    <a:pt x="87" y="109"/>
                  </a:lnTo>
                  <a:lnTo>
                    <a:pt x="84" y="99"/>
                  </a:lnTo>
                  <a:lnTo>
                    <a:pt x="79" y="89"/>
                  </a:lnTo>
                  <a:lnTo>
                    <a:pt x="69" y="76"/>
                  </a:lnTo>
                  <a:lnTo>
                    <a:pt x="53" y="76"/>
                  </a:lnTo>
                  <a:lnTo>
                    <a:pt x="56" y="84"/>
                  </a:lnTo>
                  <a:lnTo>
                    <a:pt x="52" y="96"/>
                  </a:lnTo>
                  <a:lnTo>
                    <a:pt x="44" y="92"/>
                  </a:lnTo>
                  <a:lnTo>
                    <a:pt x="42" y="95"/>
                  </a:lnTo>
                  <a:lnTo>
                    <a:pt x="36" y="93"/>
                  </a:lnTo>
                  <a:lnTo>
                    <a:pt x="29" y="91"/>
                  </a:lnTo>
                  <a:lnTo>
                    <a:pt x="23" y="74"/>
                  </a:lnTo>
                  <a:lnTo>
                    <a:pt x="14" y="58"/>
                  </a:lnTo>
                  <a:lnTo>
                    <a:pt x="15" y="46"/>
                  </a:lnTo>
                  <a:lnTo>
                    <a:pt x="3" y="40"/>
                  </a:lnTo>
                  <a:lnTo>
                    <a:pt x="6" y="33"/>
                  </a:lnTo>
                  <a:lnTo>
                    <a:pt x="16" y="25"/>
                  </a:lnTo>
                  <a:lnTo>
                    <a:pt x="0" y="14"/>
                  </a:lnTo>
                  <a:lnTo>
                    <a:pt x="4" y="0"/>
                  </a:lnTo>
                  <a:lnTo>
                    <a:pt x="20" y="9"/>
                  </a:lnTo>
                  <a:lnTo>
                    <a:pt x="28" y="10"/>
                  </a:lnTo>
                  <a:lnTo>
                    <a:pt x="33" y="24"/>
                  </a:lnTo>
                  <a:lnTo>
                    <a:pt x="50" y="27"/>
                  </a:lnTo>
                  <a:lnTo>
                    <a:pt x="67" y="27"/>
                  </a:lnTo>
                  <a:lnTo>
                    <a:pt x="78" y="31"/>
                  </a:lnTo>
                  <a:lnTo>
                    <a:pt x="73" y="48"/>
                  </a:lnTo>
                  <a:lnTo>
                    <a:pt x="65" y="49"/>
                  </a:lnTo>
                  <a:lnTo>
                    <a:pt x="62" y="61"/>
                  </a:lnTo>
                  <a:lnTo>
                    <a:pt x="74" y="72"/>
                  </a:lnTo>
                  <a:lnTo>
                    <a:pt x="74" y="59"/>
                  </a:lnTo>
                  <a:lnTo>
                    <a:pt x="79" y="59"/>
                  </a:lnTo>
                  <a:lnTo>
                    <a:pt x="94" y="9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99"/>
            <p:cNvSpPr/>
            <p:nvPr/>
          </p:nvSpPr>
          <p:spPr>
            <a:xfrm>
              <a:off x="5937151" y="2100024"/>
              <a:ext cx="124791" cy="69929"/>
            </a:xfrm>
            <a:custGeom>
              <a:avLst/>
              <a:gdLst/>
              <a:ahLst/>
              <a:cxnLst/>
              <a:rect l="l" t="t" r="r" b="b"/>
              <a:pathLst>
                <a:path w="102" h="62" extrusionOk="0">
                  <a:moveTo>
                    <a:pt x="3" y="0"/>
                  </a:moveTo>
                  <a:lnTo>
                    <a:pt x="9" y="9"/>
                  </a:lnTo>
                  <a:lnTo>
                    <a:pt x="15" y="7"/>
                  </a:lnTo>
                  <a:lnTo>
                    <a:pt x="28" y="10"/>
                  </a:lnTo>
                  <a:lnTo>
                    <a:pt x="53" y="12"/>
                  </a:lnTo>
                  <a:lnTo>
                    <a:pt x="60" y="6"/>
                  </a:lnTo>
                  <a:lnTo>
                    <a:pt x="80" y="2"/>
                  </a:lnTo>
                  <a:lnTo>
                    <a:pt x="92" y="9"/>
                  </a:lnTo>
                  <a:lnTo>
                    <a:pt x="102" y="11"/>
                  </a:lnTo>
                  <a:lnTo>
                    <a:pt x="95" y="20"/>
                  </a:lnTo>
                  <a:lnTo>
                    <a:pt x="91" y="34"/>
                  </a:lnTo>
                  <a:lnTo>
                    <a:pt x="98" y="46"/>
                  </a:lnTo>
                  <a:lnTo>
                    <a:pt x="83" y="43"/>
                  </a:lnTo>
                  <a:lnTo>
                    <a:pt x="66" y="50"/>
                  </a:lnTo>
                  <a:lnTo>
                    <a:pt x="67" y="60"/>
                  </a:lnTo>
                  <a:lnTo>
                    <a:pt x="52" y="62"/>
                  </a:lnTo>
                  <a:lnTo>
                    <a:pt x="40" y="55"/>
                  </a:lnTo>
                  <a:lnTo>
                    <a:pt x="27" y="60"/>
                  </a:lnTo>
                  <a:lnTo>
                    <a:pt x="14" y="60"/>
                  </a:lnTo>
                  <a:lnTo>
                    <a:pt x="12" y="46"/>
                  </a:lnTo>
                  <a:lnTo>
                    <a:pt x="3" y="40"/>
                  </a:lnTo>
                  <a:lnTo>
                    <a:pt x="5" y="37"/>
                  </a:lnTo>
                  <a:lnTo>
                    <a:pt x="3" y="34"/>
                  </a:lnTo>
                  <a:lnTo>
                    <a:pt x="5" y="28"/>
                  </a:lnTo>
                  <a:lnTo>
                    <a:pt x="11" y="21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99"/>
            <p:cNvSpPr/>
            <p:nvPr/>
          </p:nvSpPr>
          <p:spPr>
            <a:xfrm>
              <a:off x="3767992" y="2544414"/>
              <a:ext cx="18352" cy="34965"/>
            </a:xfrm>
            <a:custGeom>
              <a:avLst/>
              <a:gdLst/>
              <a:ahLst/>
              <a:cxnLst/>
              <a:rect l="l" t="t" r="r" b="b"/>
              <a:pathLst>
                <a:path w="15" h="31" extrusionOk="0">
                  <a:moveTo>
                    <a:pt x="13" y="30"/>
                  </a:moveTo>
                  <a:lnTo>
                    <a:pt x="8" y="31"/>
                  </a:lnTo>
                  <a:lnTo>
                    <a:pt x="5" y="19"/>
                  </a:lnTo>
                  <a:lnTo>
                    <a:pt x="0" y="13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5" y="18"/>
                  </a:lnTo>
                  <a:lnTo>
                    <a:pt x="13" y="3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99"/>
            <p:cNvSpPr/>
            <p:nvPr/>
          </p:nvSpPr>
          <p:spPr>
            <a:xfrm>
              <a:off x="3764321" y="2504939"/>
              <a:ext cx="25692" cy="11279"/>
            </a:xfrm>
            <a:custGeom>
              <a:avLst/>
              <a:gdLst/>
              <a:ahLst/>
              <a:cxnLst/>
              <a:rect l="l" t="t" r="r" b="b"/>
              <a:pathLst>
                <a:path w="21" h="10" extrusionOk="0">
                  <a:moveTo>
                    <a:pt x="20" y="6"/>
                  </a:moveTo>
                  <a:lnTo>
                    <a:pt x="0" y="10"/>
                  </a:lnTo>
                  <a:lnTo>
                    <a:pt x="0" y="2"/>
                  </a:lnTo>
                  <a:lnTo>
                    <a:pt x="9" y="0"/>
                  </a:lnTo>
                  <a:lnTo>
                    <a:pt x="21" y="1"/>
                  </a:lnTo>
                  <a:lnTo>
                    <a:pt x="20" y="6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99"/>
            <p:cNvSpPr/>
            <p:nvPr/>
          </p:nvSpPr>
          <p:spPr>
            <a:xfrm>
              <a:off x="5800126" y="2077466"/>
              <a:ext cx="79524" cy="59779"/>
            </a:xfrm>
            <a:custGeom>
              <a:avLst/>
              <a:gdLst/>
              <a:ahLst/>
              <a:cxnLst/>
              <a:rect l="l" t="t" r="r" b="b"/>
              <a:pathLst>
                <a:path w="65" h="53" extrusionOk="0">
                  <a:moveTo>
                    <a:pt x="54" y="7"/>
                  </a:moveTo>
                  <a:lnTo>
                    <a:pt x="60" y="7"/>
                  </a:lnTo>
                  <a:lnTo>
                    <a:pt x="56" y="16"/>
                  </a:lnTo>
                  <a:lnTo>
                    <a:pt x="65" y="24"/>
                  </a:lnTo>
                  <a:lnTo>
                    <a:pt x="64" y="34"/>
                  </a:lnTo>
                  <a:lnTo>
                    <a:pt x="60" y="35"/>
                  </a:lnTo>
                  <a:lnTo>
                    <a:pt x="57" y="37"/>
                  </a:lnTo>
                  <a:lnTo>
                    <a:pt x="52" y="42"/>
                  </a:lnTo>
                  <a:lnTo>
                    <a:pt x="50" y="53"/>
                  </a:lnTo>
                  <a:lnTo>
                    <a:pt x="35" y="45"/>
                  </a:lnTo>
                  <a:lnTo>
                    <a:pt x="28" y="37"/>
                  </a:lnTo>
                  <a:lnTo>
                    <a:pt x="21" y="32"/>
                  </a:lnTo>
                  <a:lnTo>
                    <a:pt x="13" y="24"/>
                  </a:lnTo>
                  <a:lnTo>
                    <a:pt x="9" y="18"/>
                  </a:lnTo>
                  <a:lnTo>
                    <a:pt x="0" y="8"/>
                  </a:lnTo>
                  <a:lnTo>
                    <a:pt x="3" y="0"/>
                  </a:lnTo>
                  <a:lnTo>
                    <a:pt x="9" y="5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35" y="3"/>
                  </a:lnTo>
                  <a:lnTo>
                    <a:pt x="46" y="3"/>
                  </a:lnTo>
                  <a:lnTo>
                    <a:pt x="54" y="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99"/>
            <p:cNvSpPr/>
            <p:nvPr/>
          </p:nvSpPr>
          <p:spPr>
            <a:xfrm>
              <a:off x="5927363" y="1829329"/>
              <a:ext cx="178622" cy="108278"/>
            </a:xfrm>
            <a:custGeom>
              <a:avLst/>
              <a:gdLst/>
              <a:ahLst/>
              <a:cxnLst/>
              <a:rect l="l" t="t" r="r" b="b"/>
              <a:pathLst>
                <a:path w="146" h="96" extrusionOk="0">
                  <a:moveTo>
                    <a:pt x="1" y="44"/>
                  </a:moveTo>
                  <a:lnTo>
                    <a:pt x="15" y="44"/>
                  </a:lnTo>
                  <a:lnTo>
                    <a:pt x="31" y="37"/>
                  </a:lnTo>
                  <a:lnTo>
                    <a:pt x="33" y="26"/>
                  </a:lnTo>
                  <a:lnTo>
                    <a:pt x="45" y="20"/>
                  </a:lnTo>
                  <a:lnTo>
                    <a:pt x="42" y="11"/>
                  </a:lnTo>
                  <a:lnTo>
                    <a:pt x="50" y="7"/>
                  </a:lnTo>
                  <a:lnTo>
                    <a:pt x="65" y="0"/>
                  </a:lnTo>
                  <a:lnTo>
                    <a:pt x="82" y="5"/>
                  </a:lnTo>
                  <a:lnTo>
                    <a:pt x="85" y="10"/>
                  </a:lnTo>
                  <a:lnTo>
                    <a:pt x="93" y="7"/>
                  </a:lnTo>
                  <a:lnTo>
                    <a:pt x="109" y="12"/>
                  </a:lnTo>
                  <a:lnTo>
                    <a:pt x="112" y="21"/>
                  </a:lnTo>
                  <a:lnTo>
                    <a:pt x="110" y="27"/>
                  </a:lnTo>
                  <a:lnTo>
                    <a:pt x="122" y="40"/>
                  </a:lnTo>
                  <a:lnTo>
                    <a:pt x="129" y="43"/>
                  </a:lnTo>
                  <a:lnTo>
                    <a:pt x="129" y="47"/>
                  </a:lnTo>
                  <a:lnTo>
                    <a:pt x="140" y="50"/>
                  </a:lnTo>
                  <a:lnTo>
                    <a:pt x="146" y="56"/>
                  </a:lnTo>
                  <a:lnTo>
                    <a:pt x="140" y="60"/>
                  </a:lnTo>
                  <a:lnTo>
                    <a:pt x="128" y="59"/>
                  </a:lnTo>
                  <a:lnTo>
                    <a:pt x="125" y="61"/>
                  </a:lnTo>
                  <a:lnTo>
                    <a:pt x="130" y="68"/>
                  </a:lnTo>
                  <a:lnTo>
                    <a:pt x="136" y="81"/>
                  </a:lnTo>
                  <a:lnTo>
                    <a:pt x="123" y="82"/>
                  </a:lnTo>
                  <a:lnTo>
                    <a:pt x="119" y="86"/>
                  </a:lnTo>
                  <a:lnTo>
                    <a:pt x="119" y="96"/>
                  </a:lnTo>
                  <a:lnTo>
                    <a:pt x="113" y="95"/>
                  </a:lnTo>
                  <a:lnTo>
                    <a:pt x="99" y="95"/>
                  </a:lnTo>
                  <a:lnTo>
                    <a:pt x="94" y="91"/>
                  </a:lnTo>
                  <a:lnTo>
                    <a:pt x="88" y="94"/>
                  </a:lnTo>
                  <a:lnTo>
                    <a:pt x="82" y="91"/>
                  </a:lnTo>
                  <a:lnTo>
                    <a:pt x="70" y="91"/>
                  </a:lnTo>
                  <a:lnTo>
                    <a:pt x="51" y="86"/>
                  </a:lnTo>
                  <a:lnTo>
                    <a:pt x="35" y="84"/>
                  </a:lnTo>
                  <a:lnTo>
                    <a:pt x="23" y="85"/>
                  </a:lnTo>
                  <a:lnTo>
                    <a:pt x="15" y="90"/>
                  </a:lnTo>
                  <a:lnTo>
                    <a:pt x="8" y="91"/>
                  </a:lnTo>
                  <a:lnTo>
                    <a:pt x="6" y="82"/>
                  </a:lnTo>
                  <a:lnTo>
                    <a:pt x="0" y="73"/>
                  </a:lnTo>
                  <a:lnTo>
                    <a:pt x="9" y="69"/>
                  </a:lnTo>
                  <a:lnTo>
                    <a:pt x="8" y="61"/>
                  </a:lnTo>
                  <a:lnTo>
                    <a:pt x="3" y="53"/>
                  </a:lnTo>
                  <a:lnTo>
                    <a:pt x="1" y="44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99"/>
            <p:cNvSpPr/>
            <p:nvPr/>
          </p:nvSpPr>
          <p:spPr>
            <a:xfrm>
              <a:off x="3498835" y="2701193"/>
              <a:ext cx="31810" cy="60907"/>
            </a:xfrm>
            <a:custGeom>
              <a:avLst/>
              <a:gdLst/>
              <a:ahLst/>
              <a:cxnLst/>
              <a:rect l="l" t="t" r="r" b="b"/>
              <a:pathLst>
                <a:path w="26" h="54" extrusionOk="0">
                  <a:moveTo>
                    <a:pt x="6" y="14"/>
                  </a:moveTo>
                  <a:lnTo>
                    <a:pt x="6" y="11"/>
                  </a:lnTo>
                  <a:lnTo>
                    <a:pt x="9" y="11"/>
                  </a:lnTo>
                  <a:lnTo>
                    <a:pt x="12" y="13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5" y="9"/>
                  </a:lnTo>
                  <a:lnTo>
                    <a:pt x="21" y="18"/>
                  </a:lnTo>
                  <a:lnTo>
                    <a:pt x="22" y="21"/>
                  </a:lnTo>
                  <a:lnTo>
                    <a:pt x="19" y="29"/>
                  </a:lnTo>
                  <a:lnTo>
                    <a:pt x="20" y="31"/>
                  </a:lnTo>
                  <a:lnTo>
                    <a:pt x="17" y="41"/>
                  </a:lnTo>
                  <a:lnTo>
                    <a:pt x="13" y="46"/>
                  </a:lnTo>
                  <a:lnTo>
                    <a:pt x="10" y="47"/>
                  </a:lnTo>
                  <a:lnTo>
                    <a:pt x="5" y="54"/>
                  </a:lnTo>
                  <a:lnTo>
                    <a:pt x="0" y="54"/>
                  </a:lnTo>
                  <a:lnTo>
                    <a:pt x="4" y="31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99"/>
            <p:cNvSpPr/>
            <p:nvPr/>
          </p:nvSpPr>
          <p:spPr>
            <a:xfrm>
              <a:off x="3927038" y="3363268"/>
              <a:ext cx="281391" cy="307916"/>
            </a:xfrm>
            <a:custGeom>
              <a:avLst/>
              <a:gdLst/>
              <a:ahLst/>
              <a:cxnLst/>
              <a:rect l="l" t="t" r="r" b="b"/>
              <a:pathLst>
                <a:path w="230" h="273" extrusionOk="0">
                  <a:moveTo>
                    <a:pt x="141" y="255"/>
                  </a:moveTo>
                  <a:lnTo>
                    <a:pt x="121" y="254"/>
                  </a:lnTo>
                  <a:lnTo>
                    <a:pt x="116" y="271"/>
                  </a:lnTo>
                  <a:lnTo>
                    <a:pt x="104" y="256"/>
                  </a:lnTo>
                  <a:lnTo>
                    <a:pt x="79" y="251"/>
                  </a:lnTo>
                  <a:lnTo>
                    <a:pt x="67" y="270"/>
                  </a:lnTo>
                  <a:lnTo>
                    <a:pt x="54" y="273"/>
                  </a:lnTo>
                  <a:lnTo>
                    <a:pt x="43" y="244"/>
                  </a:lnTo>
                  <a:lnTo>
                    <a:pt x="31" y="221"/>
                  </a:lnTo>
                  <a:lnTo>
                    <a:pt x="34" y="201"/>
                  </a:lnTo>
                  <a:lnTo>
                    <a:pt x="24" y="192"/>
                  </a:lnTo>
                  <a:lnTo>
                    <a:pt x="20" y="177"/>
                  </a:lnTo>
                  <a:lnTo>
                    <a:pt x="10" y="163"/>
                  </a:lnTo>
                  <a:lnTo>
                    <a:pt x="19" y="140"/>
                  </a:lnTo>
                  <a:lnTo>
                    <a:pt x="10" y="123"/>
                  </a:lnTo>
                  <a:lnTo>
                    <a:pt x="13" y="116"/>
                  </a:lnTo>
                  <a:lnTo>
                    <a:pt x="10" y="108"/>
                  </a:lnTo>
                  <a:lnTo>
                    <a:pt x="16" y="98"/>
                  </a:lnTo>
                  <a:lnTo>
                    <a:pt x="15" y="80"/>
                  </a:lnTo>
                  <a:lnTo>
                    <a:pt x="15" y="65"/>
                  </a:lnTo>
                  <a:lnTo>
                    <a:pt x="18" y="58"/>
                  </a:lnTo>
                  <a:lnTo>
                    <a:pt x="0" y="25"/>
                  </a:lnTo>
                  <a:lnTo>
                    <a:pt x="14" y="27"/>
                  </a:lnTo>
                  <a:lnTo>
                    <a:pt x="23" y="26"/>
                  </a:lnTo>
                  <a:lnTo>
                    <a:pt x="27" y="20"/>
                  </a:lnTo>
                  <a:lnTo>
                    <a:pt x="43" y="12"/>
                  </a:lnTo>
                  <a:lnTo>
                    <a:pt x="52" y="4"/>
                  </a:lnTo>
                  <a:lnTo>
                    <a:pt x="76" y="0"/>
                  </a:lnTo>
                  <a:lnTo>
                    <a:pt x="74" y="16"/>
                  </a:lnTo>
                  <a:lnTo>
                    <a:pt x="77" y="24"/>
                  </a:lnTo>
                  <a:lnTo>
                    <a:pt x="76" y="38"/>
                  </a:lnTo>
                  <a:lnTo>
                    <a:pt x="97" y="56"/>
                  </a:lnTo>
                  <a:lnTo>
                    <a:pt x="118" y="60"/>
                  </a:lnTo>
                  <a:lnTo>
                    <a:pt x="126" y="68"/>
                  </a:lnTo>
                  <a:lnTo>
                    <a:pt x="138" y="72"/>
                  </a:lnTo>
                  <a:lnTo>
                    <a:pt x="146" y="78"/>
                  </a:lnTo>
                  <a:lnTo>
                    <a:pt x="158" y="77"/>
                  </a:lnTo>
                  <a:lnTo>
                    <a:pt x="169" y="84"/>
                  </a:lnTo>
                  <a:lnTo>
                    <a:pt x="170" y="96"/>
                  </a:lnTo>
                  <a:lnTo>
                    <a:pt x="174" y="102"/>
                  </a:lnTo>
                  <a:lnTo>
                    <a:pt x="175" y="111"/>
                  </a:lnTo>
                  <a:lnTo>
                    <a:pt x="170" y="111"/>
                  </a:lnTo>
                  <a:lnTo>
                    <a:pt x="179" y="135"/>
                  </a:lnTo>
                  <a:lnTo>
                    <a:pt x="213" y="136"/>
                  </a:lnTo>
                  <a:lnTo>
                    <a:pt x="212" y="148"/>
                  </a:lnTo>
                  <a:lnTo>
                    <a:pt x="214" y="156"/>
                  </a:lnTo>
                  <a:lnTo>
                    <a:pt x="225" y="162"/>
                  </a:lnTo>
                  <a:lnTo>
                    <a:pt x="230" y="175"/>
                  </a:lnTo>
                  <a:lnTo>
                    <a:pt x="228" y="191"/>
                  </a:lnTo>
                  <a:lnTo>
                    <a:pt x="224" y="201"/>
                  </a:lnTo>
                  <a:lnTo>
                    <a:pt x="227" y="212"/>
                  </a:lnTo>
                  <a:lnTo>
                    <a:pt x="222" y="217"/>
                  </a:lnTo>
                  <a:lnTo>
                    <a:pt x="221" y="210"/>
                  </a:lnTo>
                  <a:lnTo>
                    <a:pt x="203" y="200"/>
                  </a:lnTo>
                  <a:lnTo>
                    <a:pt x="186" y="199"/>
                  </a:lnTo>
                  <a:lnTo>
                    <a:pt x="155" y="205"/>
                  </a:lnTo>
                  <a:lnTo>
                    <a:pt x="148" y="224"/>
                  </a:lnTo>
                  <a:lnTo>
                    <a:pt x="149" y="235"/>
                  </a:lnTo>
                  <a:lnTo>
                    <a:pt x="145" y="260"/>
                  </a:lnTo>
                  <a:lnTo>
                    <a:pt x="141" y="25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99"/>
            <p:cNvSpPr/>
            <p:nvPr/>
          </p:nvSpPr>
          <p:spPr>
            <a:xfrm>
              <a:off x="3823046" y="3011365"/>
              <a:ext cx="880877" cy="914723"/>
            </a:xfrm>
            <a:custGeom>
              <a:avLst/>
              <a:gdLst/>
              <a:ahLst/>
              <a:cxnLst/>
              <a:rect l="l" t="t" r="r" b="b"/>
              <a:pathLst>
                <a:path w="720" h="811" extrusionOk="0">
                  <a:moveTo>
                    <a:pt x="342" y="737"/>
                  </a:moveTo>
                  <a:lnTo>
                    <a:pt x="362" y="709"/>
                  </a:lnTo>
                  <a:lnTo>
                    <a:pt x="379" y="689"/>
                  </a:lnTo>
                  <a:lnTo>
                    <a:pt x="390" y="680"/>
                  </a:lnTo>
                  <a:lnTo>
                    <a:pt x="403" y="669"/>
                  </a:lnTo>
                  <a:lnTo>
                    <a:pt x="401" y="652"/>
                  </a:lnTo>
                  <a:lnTo>
                    <a:pt x="391" y="640"/>
                  </a:lnTo>
                  <a:lnTo>
                    <a:pt x="383" y="644"/>
                  </a:lnTo>
                  <a:lnTo>
                    <a:pt x="385" y="632"/>
                  </a:lnTo>
                  <a:lnTo>
                    <a:pt x="386" y="620"/>
                  </a:lnTo>
                  <a:lnTo>
                    <a:pt x="385" y="608"/>
                  </a:lnTo>
                  <a:lnTo>
                    <a:pt x="378" y="605"/>
                  </a:lnTo>
                  <a:lnTo>
                    <a:pt x="371" y="608"/>
                  </a:lnTo>
                  <a:lnTo>
                    <a:pt x="365" y="607"/>
                  </a:lnTo>
                  <a:lnTo>
                    <a:pt x="362" y="599"/>
                  </a:lnTo>
                  <a:lnTo>
                    <a:pt x="358" y="580"/>
                  </a:lnTo>
                  <a:lnTo>
                    <a:pt x="354" y="574"/>
                  </a:lnTo>
                  <a:lnTo>
                    <a:pt x="341" y="568"/>
                  </a:lnTo>
                  <a:lnTo>
                    <a:pt x="334" y="572"/>
                  </a:lnTo>
                  <a:lnTo>
                    <a:pt x="315" y="568"/>
                  </a:lnTo>
                  <a:lnTo>
                    <a:pt x="313" y="540"/>
                  </a:lnTo>
                  <a:lnTo>
                    <a:pt x="307" y="529"/>
                  </a:lnTo>
                  <a:lnTo>
                    <a:pt x="312" y="524"/>
                  </a:lnTo>
                  <a:lnTo>
                    <a:pt x="309" y="513"/>
                  </a:lnTo>
                  <a:lnTo>
                    <a:pt x="313" y="503"/>
                  </a:lnTo>
                  <a:lnTo>
                    <a:pt x="315" y="487"/>
                  </a:lnTo>
                  <a:lnTo>
                    <a:pt x="310" y="474"/>
                  </a:lnTo>
                  <a:lnTo>
                    <a:pt x="299" y="468"/>
                  </a:lnTo>
                  <a:lnTo>
                    <a:pt x="297" y="460"/>
                  </a:lnTo>
                  <a:lnTo>
                    <a:pt x="298" y="448"/>
                  </a:lnTo>
                  <a:lnTo>
                    <a:pt x="264" y="447"/>
                  </a:lnTo>
                  <a:lnTo>
                    <a:pt x="255" y="423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55" y="408"/>
                  </a:lnTo>
                  <a:lnTo>
                    <a:pt x="254" y="396"/>
                  </a:lnTo>
                  <a:lnTo>
                    <a:pt x="243" y="389"/>
                  </a:lnTo>
                  <a:lnTo>
                    <a:pt x="231" y="390"/>
                  </a:lnTo>
                  <a:lnTo>
                    <a:pt x="223" y="384"/>
                  </a:lnTo>
                  <a:lnTo>
                    <a:pt x="211" y="380"/>
                  </a:lnTo>
                  <a:lnTo>
                    <a:pt x="203" y="372"/>
                  </a:lnTo>
                  <a:lnTo>
                    <a:pt x="182" y="368"/>
                  </a:lnTo>
                  <a:lnTo>
                    <a:pt x="161" y="350"/>
                  </a:lnTo>
                  <a:lnTo>
                    <a:pt x="162" y="336"/>
                  </a:lnTo>
                  <a:lnTo>
                    <a:pt x="159" y="328"/>
                  </a:lnTo>
                  <a:lnTo>
                    <a:pt x="161" y="312"/>
                  </a:lnTo>
                  <a:lnTo>
                    <a:pt x="137" y="316"/>
                  </a:lnTo>
                  <a:lnTo>
                    <a:pt x="128" y="324"/>
                  </a:lnTo>
                  <a:lnTo>
                    <a:pt x="112" y="332"/>
                  </a:lnTo>
                  <a:lnTo>
                    <a:pt x="108" y="338"/>
                  </a:lnTo>
                  <a:lnTo>
                    <a:pt x="99" y="339"/>
                  </a:lnTo>
                  <a:lnTo>
                    <a:pt x="85" y="337"/>
                  </a:lnTo>
                  <a:lnTo>
                    <a:pt x="75" y="341"/>
                  </a:lnTo>
                  <a:lnTo>
                    <a:pt x="67" y="338"/>
                  </a:lnTo>
                  <a:lnTo>
                    <a:pt x="66" y="307"/>
                  </a:lnTo>
                  <a:lnTo>
                    <a:pt x="52" y="319"/>
                  </a:lnTo>
                  <a:lnTo>
                    <a:pt x="36" y="318"/>
                  </a:lnTo>
                  <a:lnTo>
                    <a:pt x="28" y="307"/>
                  </a:lnTo>
                  <a:lnTo>
                    <a:pt x="16" y="306"/>
                  </a:lnTo>
                  <a:lnTo>
                    <a:pt x="19" y="297"/>
                  </a:lnTo>
                  <a:lnTo>
                    <a:pt x="9" y="284"/>
                  </a:lnTo>
                  <a:lnTo>
                    <a:pt x="0" y="266"/>
                  </a:lnTo>
                  <a:lnTo>
                    <a:pt x="5" y="262"/>
                  </a:lnTo>
                  <a:lnTo>
                    <a:pt x="4" y="253"/>
                  </a:lnTo>
                  <a:lnTo>
                    <a:pt x="15" y="247"/>
                  </a:lnTo>
                  <a:lnTo>
                    <a:pt x="13" y="236"/>
                  </a:lnTo>
                  <a:lnTo>
                    <a:pt x="18" y="229"/>
                  </a:lnTo>
                  <a:lnTo>
                    <a:pt x="19" y="219"/>
                  </a:lnTo>
                  <a:lnTo>
                    <a:pt x="39" y="205"/>
                  </a:lnTo>
                  <a:lnTo>
                    <a:pt x="54" y="201"/>
                  </a:lnTo>
                  <a:lnTo>
                    <a:pt x="56" y="198"/>
                  </a:lnTo>
                  <a:lnTo>
                    <a:pt x="73" y="199"/>
                  </a:lnTo>
                  <a:lnTo>
                    <a:pt x="80" y="142"/>
                  </a:lnTo>
                  <a:lnTo>
                    <a:pt x="81" y="133"/>
                  </a:lnTo>
                  <a:lnTo>
                    <a:pt x="78" y="121"/>
                  </a:lnTo>
                  <a:lnTo>
                    <a:pt x="70" y="113"/>
                  </a:lnTo>
                  <a:lnTo>
                    <a:pt x="70" y="98"/>
                  </a:lnTo>
                  <a:lnTo>
                    <a:pt x="80" y="95"/>
                  </a:lnTo>
                  <a:lnTo>
                    <a:pt x="84" y="97"/>
                  </a:lnTo>
                  <a:lnTo>
                    <a:pt x="85" y="89"/>
                  </a:lnTo>
                  <a:lnTo>
                    <a:pt x="74" y="87"/>
                  </a:lnTo>
                  <a:lnTo>
                    <a:pt x="74" y="74"/>
                  </a:lnTo>
                  <a:lnTo>
                    <a:pt x="109" y="74"/>
                  </a:lnTo>
                  <a:lnTo>
                    <a:pt x="116" y="67"/>
                  </a:lnTo>
                  <a:lnTo>
                    <a:pt x="121" y="74"/>
                  </a:lnTo>
                  <a:lnTo>
                    <a:pt x="124" y="86"/>
                  </a:lnTo>
                  <a:lnTo>
                    <a:pt x="128" y="83"/>
                  </a:lnTo>
                  <a:lnTo>
                    <a:pt x="138" y="94"/>
                  </a:lnTo>
                  <a:lnTo>
                    <a:pt x="152" y="93"/>
                  </a:lnTo>
                  <a:lnTo>
                    <a:pt x="156" y="87"/>
                  </a:lnTo>
                  <a:lnTo>
                    <a:pt x="169" y="82"/>
                  </a:lnTo>
                  <a:lnTo>
                    <a:pt x="177" y="78"/>
                  </a:lnTo>
                  <a:lnTo>
                    <a:pt x="179" y="70"/>
                  </a:lnTo>
                  <a:lnTo>
                    <a:pt x="192" y="64"/>
                  </a:lnTo>
                  <a:lnTo>
                    <a:pt x="191" y="59"/>
                  </a:lnTo>
                  <a:lnTo>
                    <a:pt x="176" y="58"/>
                  </a:lnTo>
                  <a:lnTo>
                    <a:pt x="173" y="44"/>
                  </a:lnTo>
                  <a:lnTo>
                    <a:pt x="174" y="30"/>
                  </a:lnTo>
                  <a:lnTo>
                    <a:pt x="166" y="25"/>
                  </a:lnTo>
                  <a:lnTo>
                    <a:pt x="170" y="23"/>
                  </a:lnTo>
                  <a:lnTo>
                    <a:pt x="183" y="26"/>
                  </a:lnTo>
                  <a:lnTo>
                    <a:pt x="198" y="31"/>
                  </a:lnTo>
                  <a:lnTo>
                    <a:pt x="203" y="26"/>
                  </a:lnTo>
                  <a:lnTo>
                    <a:pt x="216" y="23"/>
                  </a:lnTo>
                  <a:lnTo>
                    <a:pt x="237" y="15"/>
                  </a:lnTo>
                  <a:lnTo>
                    <a:pt x="244" y="7"/>
                  </a:lnTo>
                  <a:lnTo>
                    <a:pt x="242" y="1"/>
                  </a:lnTo>
                  <a:lnTo>
                    <a:pt x="251" y="0"/>
                  </a:lnTo>
                  <a:lnTo>
                    <a:pt x="255" y="5"/>
                  </a:lnTo>
                  <a:lnTo>
                    <a:pt x="253" y="14"/>
                  </a:lnTo>
                  <a:lnTo>
                    <a:pt x="259" y="18"/>
                  </a:lnTo>
                  <a:lnTo>
                    <a:pt x="263" y="27"/>
                  </a:lnTo>
                  <a:lnTo>
                    <a:pt x="258" y="34"/>
                  </a:lnTo>
                  <a:lnTo>
                    <a:pt x="255" y="52"/>
                  </a:lnTo>
                  <a:lnTo>
                    <a:pt x="259" y="63"/>
                  </a:lnTo>
                  <a:lnTo>
                    <a:pt x="261" y="72"/>
                  </a:lnTo>
                  <a:lnTo>
                    <a:pt x="272" y="82"/>
                  </a:lnTo>
                  <a:lnTo>
                    <a:pt x="281" y="83"/>
                  </a:lnTo>
                  <a:lnTo>
                    <a:pt x="283" y="79"/>
                  </a:lnTo>
                  <a:lnTo>
                    <a:pt x="289" y="78"/>
                  </a:lnTo>
                  <a:lnTo>
                    <a:pt x="297" y="74"/>
                  </a:lnTo>
                  <a:lnTo>
                    <a:pt x="303" y="69"/>
                  </a:lnTo>
                  <a:lnTo>
                    <a:pt x="313" y="71"/>
                  </a:lnTo>
                  <a:lnTo>
                    <a:pt x="318" y="70"/>
                  </a:lnTo>
                  <a:lnTo>
                    <a:pt x="328" y="72"/>
                  </a:lnTo>
                  <a:lnTo>
                    <a:pt x="329" y="67"/>
                  </a:lnTo>
                  <a:lnTo>
                    <a:pt x="326" y="63"/>
                  </a:lnTo>
                  <a:lnTo>
                    <a:pt x="328" y="57"/>
                  </a:lnTo>
                  <a:lnTo>
                    <a:pt x="336" y="59"/>
                  </a:lnTo>
                  <a:lnTo>
                    <a:pt x="344" y="57"/>
                  </a:lnTo>
                  <a:lnTo>
                    <a:pt x="355" y="61"/>
                  </a:lnTo>
                  <a:lnTo>
                    <a:pt x="363" y="66"/>
                  </a:lnTo>
                  <a:lnTo>
                    <a:pt x="368" y="60"/>
                  </a:lnTo>
                  <a:lnTo>
                    <a:pt x="373" y="61"/>
                  </a:lnTo>
                  <a:lnTo>
                    <a:pt x="375" y="67"/>
                  </a:lnTo>
                  <a:lnTo>
                    <a:pt x="384" y="65"/>
                  </a:lnTo>
                  <a:lnTo>
                    <a:pt x="391" y="57"/>
                  </a:lnTo>
                  <a:lnTo>
                    <a:pt x="397" y="42"/>
                  </a:lnTo>
                  <a:lnTo>
                    <a:pt x="408" y="23"/>
                  </a:lnTo>
                  <a:lnTo>
                    <a:pt x="414" y="22"/>
                  </a:lnTo>
                  <a:lnTo>
                    <a:pt x="419" y="34"/>
                  </a:lnTo>
                  <a:lnTo>
                    <a:pt x="429" y="70"/>
                  </a:lnTo>
                  <a:lnTo>
                    <a:pt x="438" y="73"/>
                  </a:lnTo>
                  <a:lnTo>
                    <a:pt x="439" y="88"/>
                  </a:lnTo>
                  <a:lnTo>
                    <a:pt x="425" y="105"/>
                  </a:lnTo>
                  <a:lnTo>
                    <a:pt x="430" y="111"/>
                  </a:lnTo>
                  <a:lnTo>
                    <a:pt x="463" y="114"/>
                  </a:lnTo>
                  <a:lnTo>
                    <a:pt x="464" y="135"/>
                  </a:lnTo>
                  <a:lnTo>
                    <a:pt x="478" y="121"/>
                  </a:lnTo>
                  <a:lnTo>
                    <a:pt x="501" y="129"/>
                  </a:lnTo>
                  <a:lnTo>
                    <a:pt x="531" y="142"/>
                  </a:lnTo>
                  <a:lnTo>
                    <a:pt x="540" y="154"/>
                  </a:lnTo>
                  <a:lnTo>
                    <a:pt x="537" y="165"/>
                  </a:lnTo>
                  <a:lnTo>
                    <a:pt x="559" y="159"/>
                  </a:lnTo>
                  <a:lnTo>
                    <a:pt x="595" y="170"/>
                  </a:lnTo>
                  <a:lnTo>
                    <a:pt x="622" y="169"/>
                  </a:lnTo>
                  <a:lnTo>
                    <a:pt x="649" y="186"/>
                  </a:lnTo>
                  <a:lnTo>
                    <a:pt x="673" y="210"/>
                  </a:lnTo>
                  <a:lnTo>
                    <a:pt x="687" y="216"/>
                  </a:lnTo>
                  <a:lnTo>
                    <a:pt x="703" y="216"/>
                  </a:lnTo>
                  <a:lnTo>
                    <a:pt x="710" y="223"/>
                  </a:lnTo>
                  <a:lnTo>
                    <a:pt x="716" y="249"/>
                  </a:lnTo>
                  <a:lnTo>
                    <a:pt x="720" y="262"/>
                  </a:lnTo>
                  <a:lnTo>
                    <a:pt x="713" y="296"/>
                  </a:lnTo>
                  <a:lnTo>
                    <a:pt x="704" y="310"/>
                  </a:lnTo>
                  <a:lnTo>
                    <a:pt x="679" y="339"/>
                  </a:lnTo>
                  <a:lnTo>
                    <a:pt x="668" y="362"/>
                  </a:lnTo>
                  <a:lnTo>
                    <a:pt x="656" y="380"/>
                  </a:lnTo>
                  <a:lnTo>
                    <a:pt x="651" y="381"/>
                  </a:lnTo>
                  <a:lnTo>
                    <a:pt x="647" y="396"/>
                  </a:lnTo>
                  <a:lnTo>
                    <a:pt x="649" y="435"/>
                  </a:lnTo>
                  <a:lnTo>
                    <a:pt x="646" y="467"/>
                  </a:lnTo>
                  <a:lnTo>
                    <a:pt x="645" y="481"/>
                  </a:lnTo>
                  <a:lnTo>
                    <a:pt x="640" y="489"/>
                  </a:lnTo>
                  <a:lnTo>
                    <a:pt x="638" y="516"/>
                  </a:lnTo>
                  <a:lnTo>
                    <a:pt x="622" y="544"/>
                  </a:lnTo>
                  <a:lnTo>
                    <a:pt x="620" y="565"/>
                  </a:lnTo>
                  <a:lnTo>
                    <a:pt x="606" y="574"/>
                  </a:lnTo>
                  <a:lnTo>
                    <a:pt x="603" y="587"/>
                  </a:lnTo>
                  <a:lnTo>
                    <a:pt x="584" y="587"/>
                  </a:lnTo>
                  <a:lnTo>
                    <a:pt x="556" y="595"/>
                  </a:lnTo>
                  <a:lnTo>
                    <a:pt x="544" y="604"/>
                  </a:lnTo>
                  <a:lnTo>
                    <a:pt x="525" y="610"/>
                  </a:lnTo>
                  <a:lnTo>
                    <a:pt x="505" y="626"/>
                  </a:lnTo>
                  <a:lnTo>
                    <a:pt x="492" y="647"/>
                  </a:lnTo>
                  <a:lnTo>
                    <a:pt x="491" y="662"/>
                  </a:lnTo>
                  <a:lnTo>
                    <a:pt x="496" y="674"/>
                  </a:lnTo>
                  <a:lnTo>
                    <a:pt x="495" y="695"/>
                  </a:lnTo>
                  <a:lnTo>
                    <a:pt x="492" y="705"/>
                  </a:lnTo>
                  <a:lnTo>
                    <a:pt x="481" y="717"/>
                  </a:lnTo>
                  <a:lnTo>
                    <a:pt x="466" y="753"/>
                  </a:lnTo>
                  <a:lnTo>
                    <a:pt x="453" y="770"/>
                  </a:lnTo>
                  <a:lnTo>
                    <a:pt x="443" y="779"/>
                  </a:lnTo>
                  <a:lnTo>
                    <a:pt x="438" y="799"/>
                  </a:lnTo>
                  <a:lnTo>
                    <a:pt x="429" y="811"/>
                  </a:lnTo>
                  <a:lnTo>
                    <a:pt x="422" y="799"/>
                  </a:lnTo>
                  <a:lnTo>
                    <a:pt x="428" y="789"/>
                  </a:lnTo>
                  <a:lnTo>
                    <a:pt x="416" y="775"/>
                  </a:lnTo>
                  <a:lnTo>
                    <a:pt x="400" y="764"/>
                  </a:lnTo>
                  <a:lnTo>
                    <a:pt x="380" y="750"/>
                  </a:lnTo>
                  <a:lnTo>
                    <a:pt x="374" y="751"/>
                  </a:lnTo>
                  <a:lnTo>
                    <a:pt x="353" y="735"/>
                  </a:lnTo>
                  <a:lnTo>
                    <a:pt x="342" y="73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99"/>
            <p:cNvSpPr/>
            <p:nvPr/>
          </p:nvSpPr>
          <p:spPr>
            <a:xfrm>
              <a:off x="8047585" y="3006853"/>
              <a:ext cx="26915" cy="33837"/>
            </a:xfrm>
            <a:custGeom>
              <a:avLst/>
              <a:gdLst/>
              <a:ahLst/>
              <a:cxnLst/>
              <a:rect l="l" t="t" r="r" b="b"/>
              <a:pathLst>
                <a:path w="22" h="30" extrusionOk="0">
                  <a:moveTo>
                    <a:pt x="0" y="19"/>
                  </a:moveTo>
                  <a:lnTo>
                    <a:pt x="7" y="12"/>
                  </a:lnTo>
                  <a:lnTo>
                    <a:pt x="22" y="0"/>
                  </a:lnTo>
                  <a:lnTo>
                    <a:pt x="22" y="11"/>
                  </a:lnTo>
                  <a:lnTo>
                    <a:pt x="21" y="24"/>
                  </a:lnTo>
                  <a:lnTo>
                    <a:pt x="12" y="23"/>
                  </a:lnTo>
                  <a:lnTo>
                    <a:pt x="9" y="3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99"/>
            <p:cNvSpPr/>
            <p:nvPr/>
          </p:nvSpPr>
          <p:spPr>
            <a:xfrm>
              <a:off x="7411396" y="2472229"/>
              <a:ext cx="72183" cy="36093"/>
            </a:xfrm>
            <a:custGeom>
              <a:avLst/>
              <a:gdLst/>
              <a:ahLst/>
              <a:cxnLst/>
              <a:rect l="l" t="t" r="r" b="b"/>
              <a:pathLst>
                <a:path w="59" h="32" extrusionOk="0">
                  <a:moveTo>
                    <a:pt x="49" y="11"/>
                  </a:moveTo>
                  <a:lnTo>
                    <a:pt x="57" y="17"/>
                  </a:lnTo>
                  <a:lnTo>
                    <a:pt x="59" y="30"/>
                  </a:lnTo>
                  <a:lnTo>
                    <a:pt x="45" y="31"/>
                  </a:lnTo>
                  <a:lnTo>
                    <a:pt x="29" y="29"/>
                  </a:lnTo>
                  <a:lnTo>
                    <a:pt x="19" y="32"/>
                  </a:lnTo>
                  <a:lnTo>
                    <a:pt x="1" y="24"/>
                  </a:lnTo>
                  <a:lnTo>
                    <a:pt x="0" y="20"/>
                  </a:lnTo>
                  <a:lnTo>
                    <a:pt x="8" y="5"/>
                  </a:lnTo>
                  <a:lnTo>
                    <a:pt x="17" y="0"/>
                  </a:lnTo>
                  <a:lnTo>
                    <a:pt x="30" y="4"/>
                  </a:lnTo>
                  <a:lnTo>
                    <a:pt x="40" y="5"/>
                  </a:lnTo>
                  <a:lnTo>
                    <a:pt x="49" y="1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99"/>
            <p:cNvSpPr/>
            <p:nvPr/>
          </p:nvSpPr>
          <p:spPr>
            <a:xfrm>
              <a:off x="5917576" y="3548243"/>
              <a:ext cx="211655" cy="215428"/>
            </a:xfrm>
            <a:custGeom>
              <a:avLst/>
              <a:gdLst/>
              <a:ahLst/>
              <a:cxnLst/>
              <a:rect l="l" t="t" r="r" b="b"/>
              <a:pathLst>
                <a:path w="173" h="191" extrusionOk="0">
                  <a:moveTo>
                    <a:pt x="108" y="19"/>
                  </a:moveTo>
                  <a:lnTo>
                    <a:pt x="112" y="22"/>
                  </a:lnTo>
                  <a:lnTo>
                    <a:pt x="117" y="34"/>
                  </a:lnTo>
                  <a:lnTo>
                    <a:pt x="137" y="57"/>
                  </a:lnTo>
                  <a:lnTo>
                    <a:pt x="144" y="59"/>
                  </a:lnTo>
                  <a:lnTo>
                    <a:pt x="144" y="67"/>
                  </a:lnTo>
                  <a:lnTo>
                    <a:pt x="149" y="80"/>
                  </a:lnTo>
                  <a:lnTo>
                    <a:pt x="162" y="83"/>
                  </a:lnTo>
                  <a:lnTo>
                    <a:pt x="173" y="92"/>
                  </a:lnTo>
                  <a:lnTo>
                    <a:pt x="147" y="108"/>
                  </a:lnTo>
                  <a:lnTo>
                    <a:pt x="130" y="123"/>
                  </a:lnTo>
                  <a:lnTo>
                    <a:pt x="124" y="137"/>
                  </a:lnTo>
                  <a:lnTo>
                    <a:pt x="118" y="145"/>
                  </a:lnTo>
                  <a:lnTo>
                    <a:pt x="108" y="146"/>
                  </a:lnTo>
                  <a:lnTo>
                    <a:pt x="104" y="156"/>
                  </a:lnTo>
                  <a:lnTo>
                    <a:pt x="102" y="163"/>
                  </a:lnTo>
                  <a:lnTo>
                    <a:pt x="90" y="168"/>
                  </a:lnTo>
                  <a:lnTo>
                    <a:pt x="76" y="167"/>
                  </a:lnTo>
                  <a:lnTo>
                    <a:pt x="68" y="161"/>
                  </a:lnTo>
                  <a:lnTo>
                    <a:pt x="60" y="158"/>
                  </a:lnTo>
                  <a:lnTo>
                    <a:pt x="51" y="163"/>
                  </a:lnTo>
                  <a:lnTo>
                    <a:pt x="47" y="173"/>
                  </a:lnTo>
                  <a:lnTo>
                    <a:pt x="38" y="179"/>
                  </a:lnTo>
                  <a:lnTo>
                    <a:pt x="28" y="189"/>
                  </a:lnTo>
                  <a:lnTo>
                    <a:pt x="16" y="191"/>
                  </a:lnTo>
                  <a:lnTo>
                    <a:pt x="12" y="183"/>
                  </a:lnTo>
                  <a:lnTo>
                    <a:pt x="14" y="171"/>
                  </a:lnTo>
                  <a:lnTo>
                    <a:pt x="4" y="151"/>
                  </a:lnTo>
                  <a:lnTo>
                    <a:pt x="0" y="148"/>
                  </a:lnTo>
                  <a:lnTo>
                    <a:pt x="2" y="87"/>
                  </a:lnTo>
                  <a:lnTo>
                    <a:pt x="20" y="87"/>
                  </a:lnTo>
                  <a:lnTo>
                    <a:pt x="23" y="13"/>
                  </a:lnTo>
                  <a:lnTo>
                    <a:pt x="36" y="12"/>
                  </a:lnTo>
                  <a:lnTo>
                    <a:pt x="65" y="5"/>
                  </a:lnTo>
                  <a:lnTo>
                    <a:pt x="71" y="13"/>
                  </a:lnTo>
                  <a:lnTo>
                    <a:pt x="83" y="5"/>
                  </a:lnTo>
                  <a:lnTo>
                    <a:pt x="89" y="5"/>
                  </a:lnTo>
                  <a:lnTo>
                    <a:pt x="99" y="0"/>
                  </a:lnTo>
                  <a:lnTo>
                    <a:pt x="102" y="2"/>
                  </a:lnTo>
                  <a:lnTo>
                    <a:pt x="108" y="1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99"/>
            <p:cNvSpPr/>
            <p:nvPr/>
          </p:nvSpPr>
          <p:spPr>
            <a:xfrm>
              <a:off x="5807467" y="2873761"/>
              <a:ext cx="289956" cy="207533"/>
            </a:xfrm>
            <a:custGeom>
              <a:avLst/>
              <a:gdLst/>
              <a:ahLst/>
              <a:cxnLst/>
              <a:rect l="l" t="t" r="r" b="b"/>
              <a:pathLst>
                <a:path w="237" h="184" extrusionOk="0">
                  <a:moveTo>
                    <a:pt x="14" y="77"/>
                  </a:moveTo>
                  <a:lnTo>
                    <a:pt x="29" y="76"/>
                  </a:lnTo>
                  <a:lnTo>
                    <a:pt x="33" y="70"/>
                  </a:lnTo>
                  <a:lnTo>
                    <a:pt x="36" y="71"/>
                  </a:lnTo>
                  <a:lnTo>
                    <a:pt x="40" y="75"/>
                  </a:lnTo>
                  <a:lnTo>
                    <a:pt x="64" y="68"/>
                  </a:lnTo>
                  <a:lnTo>
                    <a:pt x="71" y="59"/>
                  </a:lnTo>
                  <a:lnTo>
                    <a:pt x="81" y="52"/>
                  </a:lnTo>
                  <a:lnTo>
                    <a:pt x="79" y="45"/>
                  </a:lnTo>
                  <a:lnTo>
                    <a:pt x="84" y="43"/>
                  </a:lnTo>
                  <a:lnTo>
                    <a:pt x="102" y="44"/>
                  </a:lnTo>
                  <a:lnTo>
                    <a:pt x="119" y="35"/>
                  </a:lnTo>
                  <a:lnTo>
                    <a:pt x="132" y="12"/>
                  </a:lnTo>
                  <a:lnTo>
                    <a:pt x="141" y="3"/>
                  </a:lnTo>
                  <a:lnTo>
                    <a:pt x="152" y="0"/>
                  </a:lnTo>
                  <a:lnTo>
                    <a:pt x="155" y="9"/>
                  </a:lnTo>
                  <a:lnTo>
                    <a:pt x="165" y="22"/>
                  </a:lnTo>
                  <a:lnTo>
                    <a:pt x="165" y="30"/>
                  </a:lnTo>
                  <a:lnTo>
                    <a:pt x="163" y="39"/>
                  </a:lnTo>
                  <a:lnTo>
                    <a:pt x="164" y="45"/>
                  </a:lnTo>
                  <a:lnTo>
                    <a:pt x="170" y="51"/>
                  </a:lnTo>
                  <a:lnTo>
                    <a:pt x="185" y="61"/>
                  </a:lnTo>
                  <a:lnTo>
                    <a:pt x="195" y="69"/>
                  </a:lnTo>
                  <a:lnTo>
                    <a:pt x="195" y="76"/>
                  </a:lnTo>
                  <a:lnTo>
                    <a:pt x="207" y="86"/>
                  </a:lnTo>
                  <a:lnTo>
                    <a:pt x="215" y="95"/>
                  </a:lnTo>
                  <a:lnTo>
                    <a:pt x="220" y="108"/>
                  </a:lnTo>
                  <a:lnTo>
                    <a:pt x="234" y="116"/>
                  </a:lnTo>
                  <a:lnTo>
                    <a:pt x="237" y="123"/>
                  </a:lnTo>
                  <a:lnTo>
                    <a:pt x="231" y="125"/>
                  </a:lnTo>
                  <a:lnTo>
                    <a:pt x="219" y="124"/>
                  </a:lnTo>
                  <a:lnTo>
                    <a:pt x="205" y="122"/>
                  </a:lnTo>
                  <a:lnTo>
                    <a:pt x="198" y="124"/>
                  </a:lnTo>
                  <a:lnTo>
                    <a:pt x="196" y="129"/>
                  </a:lnTo>
                  <a:lnTo>
                    <a:pt x="190" y="130"/>
                  </a:lnTo>
                  <a:lnTo>
                    <a:pt x="182" y="125"/>
                  </a:lnTo>
                  <a:lnTo>
                    <a:pt x="162" y="136"/>
                  </a:lnTo>
                  <a:lnTo>
                    <a:pt x="154" y="133"/>
                  </a:lnTo>
                  <a:lnTo>
                    <a:pt x="151" y="135"/>
                  </a:lnTo>
                  <a:lnTo>
                    <a:pt x="146" y="148"/>
                  </a:lnTo>
                  <a:lnTo>
                    <a:pt x="132" y="144"/>
                  </a:lnTo>
                  <a:lnTo>
                    <a:pt x="119" y="142"/>
                  </a:lnTo>
                  <a:lnTo>
                    <a:pt x="107" y="134"/>
                  </a:lnTo>
                  <a:lnTo>
                    <a:pt x="92" y="127"/>
                  </a:lnTo>
                  <a:lnTo>
                    <a:pt x="82" y="133"/>
                  </a:lnTo>
                  <a:lnTo>
                    <a:pt x="75" y="144"/>
                  </a:lnTo>
                  <a:lnTo>
                    <a:pt x="73" y="159"/>
                  </a:lnTo>
                  <a:lnTo>
                    <a:pt x="61" y="157"/>
                  </a:lnTo>
                  <a:lnTo>
                    <a:pt x="49" y="154"/>
                  </a:lnTo>
                  <a:lnTo>
                    <a:pt x="38" y="165"/>
                  </a:lnTo>
                  <a:lnTo>
                    <a:pt x="29" y="184"/>
                  </a:lnTo>
                  <a:lnTo>
                    <a:pt x="27" y="178"/>
                  </a:lnTo>
                  <a:lnTo>
                    <a:pt x="26" y="169"/>
                  </a:lnTo>
                  <a:lnTo>
                    <a:pt x="17" y="162"/>
                  </a:lnTo>
                  <a:lnTo>
                    <a:pt x="10" y="152"/>
                  </a:lnTo>
                  <a:lnTo>
                    <a:pt x="9" y="144"/>
                  </a:lnTo>
                  <a:lnTo>
                    <a:pt x="0" y="133"/>
                  </a:lnTo>
                  <a:lnTo>
                    <a:pt x="2" y="127"/>
                  </a:lnTo>
                  <a:lnTo>
                    <a:pt x="0" y="118"/>
                  </a:lnTo>
                  <a:lnTo>
                    <a:pt x="1" y="102"/>
                  </a:lnTo>
                  <a:lnTo>
                    <a:pt x="5" y="98"/>
                  </a:lnTo>
                  <a:lnTo>
                    <a:pt x="14" y="7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99"/>
            <p:cNvSpPr/>
            <p:nvPr/>
          </p:nvSpPr>
          <p:spPr>
            <a:xfrm>
              <a:off x="4197419" y="2035735"/>
              <a:ext cx="45268" cy="24814"/>
            </a:xfrm>
            <a:custGeom>
              <a:avLst/>
              <a:gdLst/>
              <a:ahLst/>
              <a:cxnLst/>
              <a:rect l="l" t="t" r="r" b="b"/>
              <a:pathLst>
                <a:path w="37" h="22" extrusionOk="0">
                  <a:moveTo>
                    <a:pt x="11" y="10"/>
                  </a:moveTo>
                  <a:lnTo>
                    <a:pt x="22" y="13"/>
                  </a:lnTo>
                  <a:lnTo>
                    <a:pt x="37" y="12"/>
                  </a:lnTo>
                  <a:lnTo>
                    <a:pt x="26" y="21"/>
                  </a:lnTo>
                  <a:lnTo>
                    <a:pt x="20" y="22"/>
                  </a:lnTo>
                  <a:lnTo>
                    <a:pt x="2" y="13"/>
                  </a:lnTo>
                  <a:lnTo>
                    <a:pt x="0" y="6"/>
                  </a:lnTo>
                  <a:lnTo>
                    <a:pt x="8" y="0"/>
                  </a:lnTo>
                  <a:lnTo>
                    <a:pt x="11" y="1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99"/>
            <p:cNvSpPr/>
            <p:nvPr/>
          </p:nvSpPr>
          <p:spPr>
            <a:xfrm>
              <a:off x="2948287" y="1315009"/>
              <a:ext cx="1701807" cy="844797"/>
            </a:xfrm>
            <a:custGeom>
              <a:avLst/>
              <a:gdLst/>
              <a:ahLst/>
              <a:cxnLst/>
              <a:rect l="l" t="t" r="r" b="b"/>
              <a:pathLst>
                <a:path w="5699" h="3068" extrusionOk="0">
                  <a:moveTo>
                    <a:pt x="5423" y="7"/>
                  </a:moveTo>
                  <a:lnTo>
                    <a:pt x="5539" y="10"/>
                  </a:lnTo>
                  <a:lnTo>
                    <a:pt x="5629" y="17"/>
                  </a:lnTo>
                  <a:lnTo>
                    <a:pt x="5699" y="30"/>
                  </a:lnTo>
                  <a:lnTo>
                    <a:pt x="5686" y="44"/>
                  </a:lnTo>
                  <a:lnTo>
                    <a:pt x="5555" y="66"/>
                  </a:lnTo>
                  <a:lnTo>
                    <a:pt x="5436" y="76"/>
                  </a:lnTo>
                  <a:lnTo>
                    <a:pt x="5383" y="88"/>
                  </a:lnTo>
                  <a:lnTo>
                    <a:pt x="5484" y="87"/>
                  </a:lnTo>
                  <a:lnTo>
                    <a:pt x="5346" y="120"/>
                  </a:lnTo>
                  <a:lnTo>
                    <a:pt x="5257" y="135"/>
                  </a:lnTo>
                  <a:lnTo>
                    <a:pt x="5136" y="180"/>
                  </a:lnTo>
                  <a:lnTo>
                    <a:pt x="5030" y="189"/>
                  </a:lnTo>
                  <a:lnTo>
                    <a:pt x="4989" y="201"/>
                  </a:lnTo>
                  <a:lnTo>
                    <a:pt x="4840" y="207"/>
                  </a:lnTo>
                  <a:lnTo>
                    <a:pt x="4898" y="214"/>
                  </a:lnTo>
                  <a:lnTo>
                    <a:pt x="4856" y="224"/>
                  </a:lnTo>
                  <a:lnTo>
                    <a:pt x="4869" y="253"/>
                  </a:lnTo>
                  <a:lnTo>
                    <a:pt x="4804" y="273"/>
                  </a:lnTo>
                  <a:lnTo>
                    <a:pt x="4714" y="290"/>
                  </a:lnTo>
                  <a:lnTo>
                    <a:pt x="4669" y="313"/>
                  </a:lnTo>
                  <a:lnTo>
                    <a:pt x="4584" y="331"/>
                  </a:lnTo>
                  <a:lnTo>
                    <a:pt x="4578" y="345"/>
                  </a:lnTo>
                  <a:lnTo>
                    <a:pt x="4664" y="343"/>
                  </a:lnTo>
                  <a:lnTo>
                    <a:pt x="4652" y="357"/>
                  </a:lnTo>
                  <a:lnTo>
                    <a:pt x="4486" y="395"/>
                  </a:lnTo>
                  <a:lnTo>
                    <a:pt x="4373" y="377"/>
                  </a:lnTo>
                  <a:lnTo>
                    <a:pt x="4218" y="387"/>
                  </a:lnTo>
                  <a:lnTo>
                    <a:pt x="4152" y="380"/>
                  </a:lnTo>
                  <a:lnTo>
                    <a:pt x="4062" y="376"/>
                  </a:lnTo>
                  <a:lnTo>
                    <a:pt x="4086" y="347"/>
                  </a:lnTo>
                  <a:lnTo>
                    <a:pt x="4191" y="333"/>
                  </a:lnTo>
                  <a:lnTo>
                    <a:pt x="4212" y="290"/>
                  </a:lnTo>
                  <a:lnTo>
                    <a:pt x="4246" y="285"/>
                  </a:lnTo>
                  <a:lnTo>
                    <a:pt x="4349" y="311"/>
                  </a:lnTo>
                  <a:lnTo>
                    <a:pt x="4322" y="273"/>
                  </a:lnTo>
                  <a:lnTo>
                    <a:pt x="4256" y="262"/>
                  </a:lnTo>
                  <a:lnTo>
                    <a:pt x="4319" y="239"/>
                  </a:lnTo>
                  <a:lnTo>
                    <a:pt x="4419" y="225"/>
                  </a:lnTo>
                  <a:lnTo>
                    <a:pt x="4453" y="206"/>
                  </a:lnTo>
                  <a:lnTo>
                    <a:pt x="4411" y="184"/>
                  </a:lnTo>
                  <a:lnTo>
                    <a:pt x="4423" y="155"/>
                  </a:lnTo>
                  <a:lnTo>
                    <a:pt x="4548" y="157"/>
                  </a:lnTo>
                  <a:lnTo>
                    <a:pt x="4578" y="163"/>
                  </a:lnTo>
                  <a:lnTo>
                    <a:pt x="4673" y="143"/>
                  </a:lnTo>
                  <a:lnTo>
                    <a:pt x="4575" y="137"/>
                  </a:lnTo>
                  <a:lnTo>
                    <a:pt x="4408" y="140"/>
                  </a:lnTo>
                  <a:lnTo>
                    <a:pt x="4347" y="122"/>
                  </a:lnTo>
                  <a:lnTo>
                    <a:pt x="4335" y="100"/>
                  </a:lnTo>
                  <a:lnTo>
                    <a:pt x="4300" y="85"/>
                  </a:lnTo>
                  <a:lnTo>
                    <a:pt x="4312" y="67"/>
                  </a:lnTo>
                  <a:lnTo>
                    <a:pt x="4392" y="58"/>
                  </a:lnTo>
                  <a:lnTo>
                    <a:pt x="4447" y="56"/>
                  </a:lnTo>
                  <a:lnTo>
                    <a:pt x="4547" y="48"/>
                  </a:lnTo>
                  <a:lnTo>
                    <a:pt x="4636" y="29"/>
                  </a:lnTo>
                  <a:lnTo>
                    <a:pt x="4688" y="32"/>
                  </a:lnTo>
                  <a:lnTo>
                    <a:pt x="4721" y="46"/>
                  </a:lnTo>
                  <a:lnTo>
                    <a:pt x="4787" y="19"/>
                  </a:lnTo>
                  <a:lnTo>
                    <a:pt x="4855" y="11"/>
                  </a:lnTo>
                  <a:lnTo>
                    <a:pt x="4941" y="5"/>
                  </a:lnTo>
                  <a:lnTo>
                    <a:pt x="5080" y="3"/>
                  </a:lnTo>
                  <a:lnTo>
                    <a:pt x="5098" y="9"/>
                  </a:lnTo>
                  <a:lnTo>
                    <a:pt x="5236" y="0"/>
                  </a:lnTo>
                  <a:lnTo>
                    <a:pt x="5329" y="3"/>
                  </a:lnTo>
                  <a:lnTo>
                    <a:pt x="5423" y="7"/>
                  </a:lnTo>
                  <a:moveTo>
                    <a:pt x="4382" y="188"/>
                  </a:moveTo>
                  <a:lnTo>
                    <a:pt x="4419" y="206"/>
                  </a:lnTo>
                  <a:lnTo>
                    <a:pt x="4335" y="223"/>
                  </a:lnTo>
                  <a:lnTo>
                    <a:pt x="4199" y="267"/>
                  </a:lnTo>
                  <a:lnTo>
                    <a:pt x="4110" y="271"/>
                  </a:lnTo>
                  <a:lnTo>
                    <a:pt x="4018" y="263"/>
                  </a:lnTo>
                  <a:lnTo>
                    <a:pt x="3994" y="240"/>
                  </a:lnTo>
                  <a:lnTo>
                    <a:pt x="4019" y="219"/>
                  </a:lnTo>
                  <a:lnTo>
                    <a:pt x="4074" y="204"/>
                  </a:lnTo>
                  <a:lnTo>
                    <a:pt x="3987" y="204"/>
                  </a:lnTo>
                  <a:lnTo>
                    <a:pt x="3958" y="185"/>
                  </a:lnTo>
                  <a:lnTo>
                    <a:pt x="3959" y="160"/>
                  </a:lnTo>
                  <a:lnTo>
                    <a:pt x="4022" y="136"/>
                  </a:lnTo>
                  <a:lnTo>
                    <a:pt x="4075" y="119"/>
                  </a:lnTo>
                  <a:lnTo>
                    <a:pt x="4127" y="116"/>
                  </a:lnTo>
                  <a:lnTo>
                    <a:pt x="4123" y="103"/>
                  </a:lnTo>
                  <a:lnTo>
                    <a:pt x="4233" y="101"/>
                  </a:lnTo>
                  <a:lnTo>
                    <a:pt x="4257" y="129"/>
                  </a:lnTo>
                  <a:lnTo>
                    <a:pt x="4321" y="141"/>
                  </a:lnTo>
                  <a:lnTo>
                    <a:pt x="4386" y="151"/>
                  </a:lnTo>
                  <a:lnTo>
                    <a:pt x="4382" y="188"/>
                  </a:lnTo>
                  <a:moveTo>
                    <a:pt x="3671" y="265"/>
                  </a:moveTo>
                  <a:lnTo>
                    <a:pt x="3660" y="289"/>
                  </a:lnTo>
                  <a:lnTo>
                    <a:pt x="3589" y="283"/>
                  </a:lnTo>
                  <a:lnTo>
                    <a:pt x="3534" y="263"/>
                  </a:lnTo>
                  <a:lnTo>
                    <a:pt x="3430" y="261"/>
                  </a:lnTo>
                  <a:lnTo>
                    <a:pt x="3498" y="244"/>
                  </a:lnTo>
                  <a:lnTo>
                    <a:pt x="3458" y="230"/>
                  </a:lnTo>
                  <a:lnTo>
                    <a:pt x="3484" y="208"/>
                  </a:lnTo>
                  <a:lnTo>
                    <a:pt x="3567" y="216"/>
                  </a:lnTo>
                  <a:lnTo>
                    <a:pt x="3669" y="237"/>
                  </a:lnTo>
                  <a:lnTo>
                    <a:pt x="3671" y="265"/>
                  </a:lnTo>
                  <a:moveTo>
                    <a:pt x="3857" y="280"/>
                  </a:moveTo>
                  <a:lnTo>
                    <a:pt x="3771" y="293"/>
                  </a:lnTo>
                  <a:lnTo>
                    <a:pt x="3748" y="279"/>
                  </a:lnTo>
                  <a:lnTo>
                    <a:pt x="3753" y="257"/>
                  </a:lnTo>
                  <a:lnTo>
                    <a:pt x="3779" y="233"/>
                  </a:lnTo>
                  <a:lnTo>
                    <a:pt x="3838" y="235"/>
                  </a:lnTo>
                  <a:lnTo>
                    <a:pt x="3861" y="239"/>
                  </a:lnTo>
                  <a:lnTo>
                    <a:pt x="3894" y="259"/>
                  </a:lnTo>
                  <a:lnTo>
                    <a:pt x="3857" y="280"/>
                  </a:lnTo>
                  <a:moveTo>
                    <a:pt x="3231" y="248"/>
                  </a:moveTo>
                  <a:lnTo>
                    <a:pt x="3157" y="260"/>
                  </a:lnTo>
                  <a:lnTo>
                    <a:pt x="3078" y="260"/>
                  </a:lnTo>
                  <a:lnTo>
                    <a:pt x="3090" y="251"/>
                  </a:lnTo>
                  <a:lnTo>
                    <a:pt x="3163" y="234"/>
                  </a:lnTo>
                  <a:lnTo>
                    <a:pt x="3185" y="237"/>
                  </a:lnTo>
                  <a:lnTo>
                    <a:pt x="3231" y="248"/>
                  </a:lnTo>
                  <a:moveTo>
                    <a:pt x="3135" y="302"/>
                  </a:moveTo>
                  <a:lnTo>
                    <a:pt x="3021" y="319"/>
                  </a:lnTo>
                  <a:lnTo>
                    <a:pt x="2975" y="300"/>
                  </a:lnTo>
                  <a:lnTo>
                    <a:pt x="3040" y="281"/>
                  </a:lnTo>
                  <a:lnTo>
                    <a:pt x="3119" y="275"/>
                  </a:lnTo>
                  <a:lnTo>
                    <a:pt x="3175" y="284"/>
                  </a:lnTo>
                  <a:lnTo>
                    <a:pt x="3135" y="302"/>
                  </a:lnTo>
                  <a:moveTo>
                    <a:pt x="3917" y="312"/>
                  </a:moveTo>
                  <a:lnTo>
                    <a:pt x="3893" y="314"/>
                  </a:lnTo>
                  <a:lnTo>
                    <a:pt x="3806" y="310"/>
                  </a:lnTo>
                  <a:lnTo>
                    <a:pt x="3812" y="294"/>
                  </a:lnTo>
                  <a:lnTo>
                    <a:pt x="3909" y="294"/>
                  </a:lnTo>
                  <a:lnTo>
                    <a:pt x="3930" y="305"/>
                  </a:lnTo>
                  <a:lnTo>
                    <a:pt x="3917" y="312"/>
                  </a:lnTo>
                  <a:moveTo>
                    <a:pt x="2839" y="305"/>
                  </a:moveTo>
                  <a:lnTo>
                    <a:pt x="2768" y="351"/>
                  </a:lnTo>
                  <a:lnTo>
                    <a:pt x="2702" y="373"/>
                  </a:lnTo>
                  <a:lnTo>
                    <a:pt x="2651" y="376"/>
                  </a:lnTo>
                  <a:lnTo>
                    <a:pt x="2523" y="402"/>
                  </a:lnTo>
                  <a:lnTo>
                    <a:pt x="2430" y="412"/>
                  </a:lnTo>
                  <a:lnTo>
                    <a:pt x="2382" y="398"/>
                  </a:lnTo>
                  <a:lnTo>
                    <a:pt x="2382" y="398"/>
                  </a:lnTo>
                  <a:lnTo>
                    <a:pt x="2530" y="352"/>
                  </a:lnTo>
                  <a:lnTo>
                    <a:pt x="2686" y="313"/>
                  </a:lnTo>
                  <a:lnTo>
                    <a:pt x="2760" y="314"/>
                  </a:lnTo>
                  <a:lnTo>
                    <a:pt x="2839" y="305"/>
                  </a:lnTo>
                  <a:moveTo>
                    <a:pt x="3847" y="338"/>
                  </a:moveTo>
                  <a:lnTo>
                    <a:pt x="3880" y="358"/>
                  </a:lnTo>
                  <a:lnTo>
                    <a:pt x="3977" y="357"/>
                  </a:lnTo>
                  <a:lnTo>
                    <a:pt x="3998" y="378"/>
                  </a:lnTo>
                  <a:lnTo>
                    <a:pt x="3963" y="401"/>
                  </a:lnTo>
                  <a:lnTo>
                    <a:pt x="4005" y="415"/>
                  </a:lnTo>
                  <a:lnTo>
                    <a:pt x="4022" y="430"/>
                  </a:lnTo>
                  <a:lnTo>
                    <a:pt x="4087" y="433"/>
                  </a:lnTo>
                  <a:lnTo>
                    <a:pt x="4155" y="438"/>
                  </a:lnTo>
                  <a:lnTo>
                    <a:pt x="4247" y="425"/>
                  </a:lnTo>
                  <a:lnTo>
                    <a:pt x="4354" y="419"/>
                  </a:lnTo>
                  <a:lnTo>
                    <a:pt x="4431" y="424"/>
                  </a:lnTo>
                  <a:lnTo>
                    <a:pt x="4463" y="448"/>
                  </a:lnTo>
                  <a:lnTo>
                    <a:pt x="4451" y="474"/>
                  </a:lnTo>
                  <a:lnTo>
                    <a:pt x="4405" y="491"/>
                  </a:lnTo>
                  <a:lnTo>
                    <a:pt x="4317" y="505"/>
                  </a:lnTo>
                  <a:lnTo>
                    <a:pt x="4259" y="497"/>
                  </a:lnTo>
                  <a:lnTo>
                    <a:pt x="4104" y="507"/>
                  </a:lnTo>
                  <a:lnTo>
                    <a:pt x="3998" y="509"/>
                  </a:lnTo>
                  <a:lnTo>
                    <a:pt x="3924" y="501"/>
                  </a:lnTo>
                  <a:lnTo>
                    <a:pt x="3810" y="480"/>
                  </a:lnTo>
                  <a:lnTo>
                    <a:pt x="3828" y="444"/>
                  </a:lnTo>
                  <a:lnTo>
                    <a:pt x="3855" y="413"/>
                  </a:lnTo>
                  <a:lnTo>
                    <a:pt x="3834" y="386"/>
                  </a:lnTo>
                  <a:lnTo>
                    <a:pt x="3740" y="378"/>
                  </a:lnTo>
                  <a:lnTo>
                    <a:pt x="3704" y="359"/>
                  </a:lnTo>
                  <a:lnTo>
                    <a:pt x="3751" y="334"/>
                  </a:lnTo>
                  <a:lnTo>
                    <a:pt x="3847" y="338"/>
                  </a:lnTo>
                  <a:moveTo>
                    <a:pt x="3116" y="393"/>
                  </a:moveTo>
                  <a:lnTo>
                    <a:pt x="3108" y="415"/>
                  </a:lnTo>
                  <a:lnTo>
                    <a:pt x="3165" y="405"/>
                  </a:lnTo>
                  <a:lnTo>
                    <a:pt x="3214" y="408"/>
                  </a:lnTo>
                  <a:lnTo>
                    <a:pt x="3186" y="439"/>
                  </a:lnTo>
                  <a:lnTo>
                    <a:pt x="3120" y="469"/>
                  </a:lnTo>
                  <a:lnTo>
                    <a:pt x="2937" y="479"/>
                  </a:lnTo>
                  <a:lnTo>
                    <a:pt x="2775" y="507"/>
                  </a:lnTo>
                  <a:lnTo>
                    <a:pt x="2696" y="508"/>
                  </a:lnTo>
                  <a:lnTo>
                    <a:pt x="2716" y="487"/>
                  </a:lnTo>
                  <a:lnTo>
                    <a:pt x="2856" y="459"/>
                  </a:lnTo>
                  <a:lnTo>
                    <a:pt x="2618" y="466"/>
                  </a:lnTo>
                  <a:lnTo>
                    <a:pt x="2563" y="455"/>
                  </a:lnTo>
                  <a:lnTo>
                    <a:pt x="2712" y="393"/>
                  </a:lnTo>
                  <a:lnTo>
                    <a:pt x="2781" y="376"/>
                  </a:lnTo>
                  <a:lnTo>
                    <a:pt x="2894" y="397"/>
                  </a:lnTo>
                  <a:lnTo>
                    <a:pt x="2935" y="434"/>
                  </a:lnTo>
                  <a:lnTo>
                    <a:pt x="3017" y="439"/>
                  </a:lnTo>
                  <a:lnTo>
                    <a:pt x="3020" y="379"/>
                  </a:lnTo>
                  <a:lnTo>
                    <a:pt x="3094" y="356"/>
                  </a:lnTo>
                  <a:lnTo>
                    <a:pt x="3136" y="364"/>
                  </a:lnTo>
                  <a:lnTo>
                    <a:pt x="3116" y="393"/>
                  </a:lnTo>
                  <a:moveTo>
                    <a:pt x="3634" y="361"/>
                  </a:moveTo>
                  <a:lnTo>
                    <a:pt x="3639" y="390"/>
                  </a:lnTo>
                  <a:lnTo>
                    <a:pt x="3605" y="422"/>
                  </a:lnTo>
                  <a:lnTo>
                    <a:pt x="3531" y="469"/>
                  </a:lnTo>
                  <a:lnTo>
                    <a:pt x="3440" y="476"/>
                  </a:lnTo>
                  <a:lnTo>
                    <a:pt x="3397" y="466"/>
                  </a:lnTo>
                  <a:lnTo>
                    <a:pt x="3440" y="428"/>
                  </a:lnTo>
                  <a:lnTo>
                    <a:pt x="3353" y="433"/>
                  </a:lnTo>
                  <a:lnTo>
                    <a:pt x="3406" y="385"/>
                  </a:lnTo>
                  <a:lnTo>
                    <a:pt x="3457" y="387"/>
                  </a:lnTo>
                  <a:lnTo>
                    <a:pt x="3555" y="366"/>
                  </a:lnTo>
                  <a:lnTo>
                    <a:pt x="3621" y="369"/>
                  </a:lnTo>
                  <a:lnTo>
                    <a:pt x="3634" y="361"/>
                  </a:lnTo>
                  <a:moveTo>
                    <a:pt x="3759" y="471"/>
                  </a:moveTo>
                  <a:lnTo>
                    <a:pt x="3706" y="496"/>
                  </a:lnTo>
                  <a:lnTo>
                    <a:pt x="3637" y="491"/>
                  </a:lnTo>
                  <a:lnTo>
                    <a:pt x="3593" y="474"/>
                  </a:lnTo>
                  <a:lnTo>
                    <a:pt x="3651" y="445"/>
                  </a:lnTo>
                  <a:lnTo>
                    <a:pt x="3741" y="428"/>
                  </a:lnTo>
                  <a:lnTo>
                    <a:pt x="3762" y="450"/>
                  </a:lnTo>
                  <a:lnTo>
                    <a:pt x="3759" y="471"/>
                  </a:lnTo>
                  <a:moveTo>
                    <a:pt x="2102" y="711"/>
                  </a:moveTo>
                  <a:lnTo>
                    <a:pt x="1922" y="744"/>
                  </a:lnTo>
                  <a:lnTo>
                    <a:pt x="1931" y="714"/>
                  </a:lnTo>
                  <a:lnTo>
                    <a:pt x="1854" y="677"/>
                  </a:lnTo>
                  <a:lnTo>
                    <a:pt x="1914" y="648"/>
                  </a:lnTo>
                  <a:lnTo>
                    <a:pt x="2013" y="599"/>
                  </a:lnTo>
                  <a:lnTo>
                    <a:pt x="2115" y="555"/>
                  </a:lnTo>
                  <a:lnTo>
                    <a:pt x="2118" y="515"/>
                  </a:lnTo>
                  <a:lnTo>
                    <a:pt x="2304" y="505"/>
                  </a:lnTo>
                  <a:lnTo>
                    <a:pt x="2359" y="518"/>
                  </a:lnTo>
                  <a:lnTo>
                    <a:pt x="2485" y="522"/>
                  </a:lnTo>
                  <a:lnTo>
                    <a:pt x="2511" y="541"/>
                  </a:lnTo>
                  <a:lnTo>
                    <a:pt x="2532" y="569"/>
                  </a:lnTo>
                  <a:lnTo>
                    <a:pt x="2446" y="586"/>
                  </a:lnTo>
                  <a:lnTo>
                    <a:pt x="2261" y="633"/>
                  </a:lnTo>
                  <a:lnTo>
                    <a:pt x="2138" y="681"/>
                  </a:lnTo>
                  <a:lnTo>
                    <a:pt x="2102" y="711"/>
                  </a:lnTo>
                  <a:moveTo>
                    <a:pt x="3636" y="616"/>
                  </a:moveTo>
                  <a:lnTo>
                    <a:pt x="3531" y="667"/>
                  </a:lnTo>
                  <a:lnTo>
                    <a:pt x="3474" y="664"/>
                  </a:lnTo>
                  <a:lnTo>
                    <a:pt x="3499" y="605"/>
                  </a:lnTo>
                  <a:lnTo>
                    <a:pt x="3534" y="571"/>
                  </a:lnTo>
                  <a:lnTo>
                    <a:pt x="3589" y="543"/>
                  </a:lnTo>
                  <a:lnTo>
                    <a:pt x="3658" y="525"/>
                  </a:lnTo>
                  <a:lnTo>
                    <a:pt x="3762" y="528"/>
                  </a:lnTo>
                  <a:lnTo>
                    <a:pt x="3844" y="544"/>
                  </a:lnTo>
                  <a:lnTo>
                    <a:pt x="3710" y="603"/>
                  </a:lnTo>
                  <a:lnTo>
                    <a:pt x="3636" y="616"/>
                  </a:lnTo>
                  <a:moveTo>
                    <a:pt x="3338" y="545"/>
                  </a:moveTo>
                  <a:lnTo>
                    <a:pt x="3385" y="558"/>
                  </a:lnTo>
                  <a:lnTo>
                    <a:pt x="3485" y="550"/>
                  </a:lnTo>
                  <a:lnTo>
                    <a:pt x="3479" y="569"/>
                  </a:lnTo>
                  <a:lnTo>
                    <a:pt x="3398" y="601"/>
                  </a:lnTo>
                  <a:lnTo>
                    <a:pt x="3448" y="630"/>
                  </a:lnTo>
                  <a:lnTo>
                    <a:pt x="3378" y="692"/>
                  </a:lnTo>
                  <a:lnTo>
                    <a:pt x="3265" y="718"/>
                  </a:lnTo>
                  <a:lnTo>
                    <a:pt x="3220" y="713"/>
                  </a:lnTo>
                  <a:lnTo>
                    <a:pt x="3210" y="686"/>
                  </a:lnTo>
                  <a:lnTo>
                    <a:pt x="3133" y="634"/>
                  </a:lnTo>
                  <a:lnTo>
                    <a:pt x="3157" y="612"/>
                  </a:lnTo>
                  <a:lnTo>
                    <a:pt x="3254" y="620"/>
                  </a:lnTo>
                  <a:lnTo>
                    <a:pt x="3243" y="577"/>
                  </a:lnTo>
                  <a:lnTo>
                    <a:pt x="3338" y="545"/>
                  </a:lnTo>
                  <a:moveTo>
                    <a:pt x="4004" y="590"/>
                  </a:moveTo>
                  <a:lnTo>
                    <a:pt x="4008" y="632"/>
                  </a:lnTo>
                  <a:lnTo>
                    <a:pt x="4104" y="578"/>
                  </a:lnTo>
                  <a:lnTo>
                    <a:pt x="4258" y="551"/>
                  </a:lnTo>
                  <a:lnTo>
                    <a:pt x="4288" y="620"/>
                  </a:lnTo>
                  <a:lnTo>
                    <a:pt x="4244" y="664"/>
                  </a:lnTo>
                  <a:lnTo>
                    <a:pt x="4363" y="644"/>
                  </a:lnTo>
                  <a:lnTo>
                    <a:pt x="4434" y="618"/>
                  </a:lnTo>
                  <a:lnTo>
                    <a:pt x="4523" y="652"/>
                  </a:lnTo>
                  <a:lnTo>
                    <a:pt x="4571" y="684"/>
                  </a:lnTo>
                  <a:lnTo>
                    <a:pt x="4556" y="714"/>
                  </a:lnTo>
                  <a:lnTo>
                    <a:pt x="4665" y="699"/>
                  </a:lnTo>
                  <a:lnTo>
                    <a:pt x="4689" y="743"/>
                  </a:lnTo>
                  <a:lnTo>
                    <a:pt x="4799" y="771"/>
                  </a:lnTo>
                  <a:lnTo>
                    <a:pt x="4828" y="799"/>
                  </a:lnTo>
                  <a:lnTo>
                    <a:pt x="4836" y="866"/>
                  </a:lnTo>
                  <a:lnTo>
                    <a:pt x="4715" y="899"/>
                  </a:lnTo>
                  <a:lnTo>
                    <a:pt x="4815" y="946"/>
                  </a:lnTo>
                  <a:lnTo>
                    <a:pt x="4893" y="962"/>
                  </a:lnTo>
                  <a:lnTo>
                    <a:pt x="4935" y="1030"/>
                  </a:lnTo>
                  <a:lnTo>
                    <a:pt x="5020" y="1035"/>
                  </a:lnTo>
                  <a:lnTo>
                    <a:pt x="4975" y="1087"/>
                  </a:lnTo>
                  <a:lnTo>
                    <a:pt x="4828" y="1174"/>
                  </a:lnTo>
                  <a:lnTo>
                    <a:pt x="4776" y="1142"/>
                  </a:lnTo>
                  <a:lnTo>
                    <a:pt x="4727" y="1070"/>
                  </a:lnTo>
                  <a:lnTo>
                    <a:pt x="4649" y="1079"/>
                  </a:lnTo>
                  <a:lnTo>
                    <a:pt x="4617" y="1122"/>
                  </a:lnTo>
                  <a:lnTo>
                    <a:pt x="4652" y="1166"/>
                  </a:lnTo>
                  <a:lnTo>
                    <a:pt x="4710" y="1201"/>
                  </a:lnTo>
                  <a:lnTo>
                    <a:pt x="4723" y="1221"/>
                  </a:lnTo>
                  <a:lnTo>
                    <a:pt x="4721" y="1296"/>
                  </a:lnTo>
                  <a:lnTo>
                    <a:pt x="4672" y="1352"/>
                  </a:lnTo>
                  <a:lnTo>
                    <a:pt x="4609" y="1331"/>
                  </a:lnTo>
                  <a:lnTo>
                    <a:pt x="4496" y="1269"/>
                  </a:lnTo>
                  <a:lnTo>
                    <a:pt x="4542" y="1335"/>
                  </a:lnTo>
                  <a:lnTo>
                    <a:pt x="4579" y="1382"/>
                  </a:lnTo>
                  <a:lnTo>
                    <a:pt x="4575" y="1409"/>
                  </a:lnTo>
                  <a:lnTo>
                    <a:pt x="4431" y="1378"/>
                  </a:lnTo>
                  <a:lnTo>
                    <a:pt x="4330" y="1333"/>
                  </a:lnTo>
                  <a:lnTo>
                    <a:pt x="4281" y="1296"/>
                  </a:lnTo>
                  <a:lnTo>
                    <a:pt x="4313" y="1274"/>
                  </a:lnTo>
                  <a:lnTo>
                    <a:pt x="4250" y="1235"/>
                  </a:lnTo>
                  <a:lnTo>
                    <a:pt x="4189" y="1198"/>
                  </a:lnTo>
                  <a:lnTo>
                    <a:pt x="4176" y="1220"/>
                  </a:lnTo>
                  <a:lnTo>
                    <a:pt x="4002" y="1232"/>
                  </a:lnTo>
                  <a:lnTo>
                    <a:pt x="3970" y="1206"/>
                  </a:lnTo>
                  <a:lnTo>
                    <a:pt x="4044" y="1151"/>
                  </a:lnTo>
                  <a:lnTo>
                    <a:pt x="4152" y="1149"/>
                  </a:lnTo>
                  <a:lnTo>
                    <a:pt x="4275" y="1140"/>
                  </a:lnTo>
                  <a:lnTo>
                    <a:pt x="4273" y="1113"/>
                  </a:lnTo>
                  <a:lnTo>
                    <a:pt x="4317" y="1076"/>
                  </a:lnTo>
                  <a:lnTo>
                    <a:pt x="4435" y="1004"/>
                  </a:lnTo>
                  <a:lnTo>
                    <a:pt x="4441" y="971"/>
                  </a:lnTo>
                  <a:lnTo>
                    <a:pt x="4436" y="946"/>
                  </a:lnTo>
                  <a:lnTo>
                    <a:pt x="4376" y="911"/>
                  </a:lnTo>
                  <a:lnTo>
                    <a:pt x="4282" y="887"/>
                  </a:lnTo>
                  <a:lnTo>
                    <a:pt x="4330" y="868"/>
                  </a:lnTo>
                  <a:lnTo>
                    <a:pt x="4305" y="824"/>
                  </a:lnTo>
                  <a:lnTo>
                    <a:pt x="4260" y="820"/>
                  </a:lnTo>
                  <a:lnTo>
                    <a:pt x="4235" y="796"/>
                  </a:lnTo>
                  <a:lnTo>
                    <a:pt x="4191" y="817"/>
                  </a:lnTo>
                  <a:lnTo>
                    <a:pt x="4086" y="826"/>
                  </a:lnTo>
                  <a:lnTo>
                    <a:pt x="3902" y="810"/>
                  </a:lnTo>
                  <a:lnTo>
                    <a:pt x="3805" y="789"/>
                  </a:lnTo>
                  <a:lnTo>
                    <a:pt x="3727" y="779"/>
                  </a:lnTo>
                  <a:lnTo>
                    <a:pt x="3704" y="754"/>
                  </a:lnTo>
                  <a:lnTo>
                    <a:pt x="3787" y="722"/>
                  </a:lnTo>
                  <a:lnTo>
                    <a:pt x="3712" y="722"/>
                  </a:lnTo>
                  <a:lnTo>
                    <a:pt x="3758" y="652"/>
                  </a:lnTo>
                  <a:lnTo>
                    <a:pt x="3854" y="592"/>
                  </a:lnTo>
                  <a:lnTo>
                    <a:pt x="3932" y="565"/>
                  </a:lnTo>
                  <a:lnTo>
                    <a:pt x="4081" y="547"/>
                  </a:lnTo>
                  <a:lnTo>
                    <a:pt x="4004" y="590"/>
                  </a:lnTo>
                  <a:moveTo>
                    <a:pt x="4530" y="594"/>
                  </a:moveTo>
                  <a:lnTo>
                    <a:pt x="4520" y="612"/>
                  </a:lnTo>
                  <a:lnTo>
                    <a:pt x="4467" y="610"/>
                  </a:lnTo>
                  <a:lnTo>
                    <a:pt x="4412" y="609"/>
                  </a:lnTo>
                  <a:lnTo>
                    <a:pt x="4347" y="618"/>
                  </a:lnTo>
                  <a:lnTo>
                    <a:pt x="4336" y="614"/>
                  </a:lnTo>
                  <a:lnTo>
                    <a:pt x="4308" y="578"/>
                  </a:lnTo>
                  <a:lnTo>
                    <a:pt x="4331" y="554"/>
                  </a:lnTo>
                  <a:lnTo>
                    <a:pt x="4359" y="550"/>
                  </a:lnTo>
                  <a:lnTo>
                    <a:pt x="4471" y="557"/>
                  </a:lnTo>
                  <a:lnTo>
                    <a:pt x="4530" y="594"/>
                  </a:lnTo>
                  <a:moveTo>
                    <a:pt x="3095" y="573"/>
                  </a:moveTo>
                  <a:lnTo>
                    <a:pt x="3001" y="617"/>
                  </a:lnTo>
                  <a:lnTo>
                    <a:pt x="2972" y="570"/>
                  </a:lnTo>
                  <a:lnTo>
                    <a:pt x="3000" y="561"/>
                  </a:lnTo>
                  <a:lnTo>
                    <a:pt x="3072" y="558"/>
                  </a:lnTo>
                  <a:lnTo>
                    <a:pt x="3095" y="573"/>
                  </a:lnTo>
                  <a:moveTo>
                    <a:pt x="2573" y="593"/>
                  </a:moveTo>
                  <a:lnTo>
                    <a:pt x="2509" y="624"/>
                  </a:lnTo>
                  <a:lnTo>
                    <a:pt x="2649" y="604"/>
                  </a:lnTo>
                  <a:lnTo>
                    <a:pt x="2682" y="638"/>
                  </a:lnTo>
                  <a:lnTo>
                    <a:pt x="2780" y="603"/>
                  </a:lnTo>
                  <a:lnTo>
                    <a:pt x="2803" y="625"/>
                  </a:lnTo>
                  <a:lnTo>
                    <a:pt x="2772" y="692"/>
                  </a:lnTo>
                  <a:lnTo>
                    <a:pt x="2829" y="664"/>
                  </a:lnTo>
                  <a:lnTo>
                    <a:pt x="2869" y="595"/>
                  </a:lnTo>
                  <a:lnTo>
                    <a:pt x="2926" y="585"/>
                  </a:lnTo>
                  <a:lnTo>
                    <a:pt x="2965" y="596"/>
                  </a:lnTo>
                  <a:lnTo>
                    <a:pt x="2994" y="623"/>
                  </a:lnTo>
                  <a:lnTo>
                    <a:pt x="2956" y="689"/>
                  </a:lnTo>
                  <a:lnTo>
                    <a:pt x="2922" y="738"/>
                  </a:lnTo>
                  <a:lnTo>
                    <a:pt x="2976" y="773"/>
                  </a:lnTo>
                  <a:lnTo>
                    <a:pt x="3041" y="806"/>
                  </a:lnTo>
                  <a:lnTo>
                    <a:pt x="3005" y="837"/>
                  </a:lnTo>
                  <a:lnTo>
                    <a:pt x="2910" y="843"/>
                  </a:lnTo>
                  <a:lnTo>
                    <a:pt x="2919" y="870"/>
                  </a:lnTo>
                  <a:lnTo>
                    <a:pt x="2875" y="897"/>
                  </a:lnTo>
                  <a:lnTo>
                    <a:pt x="2787" y="885"/>
                  </a:lnTo>
                  <a:lnTo>
                    <a:pt x="2712" y="866"/>
                  </a:lnTo>
                  <a:lnTo>
                    <a:pt x="2644" y="870"/>
                  </a:lnTo>
                  <a:lnTo>
                    <a:pt x="2517" y="895"/>
                  </a:lnTo>
                  <a:lnTo>
                    <a:pt x="2367" y="906"/>
                  </a:lnTo>
                  <a:lnTo>
                    <a:pt x="2263" y="912"/>
                  </a:lnTo>
                  <a:lnTo>
                    <a:pt x="2269" y="878"/>
                  </a:lnTo>
                  <a:lnTo>
                    <a:pt x="2215" y="859"/>
                  </a:lnTo>
                  <a:lnTo>
                    <a:pt x="2158" y="867"/>
                  </a:lnTo>
                  <a:lnTo>
                    <a:pt x="2154" y="810"/>
                  </a:lnTo>
                  <a:lnTo>
                    <a:pt x="2198" y="803"/>
                  </a:lnTo>
                  <a:lnTo>
                    <a:pt x="2294" y="791"/>
                  </a:lnTo>
                  <a:lnTo>
                    <a:pt x="2367" y="794"/>
                  </a:lnTo>
                  <a:lnTo>
                    <a:pt x="2450" y="782"/>
                  </a:lnTo>
                  <a:lnTo>
                    <a:pt x="2365" y="765"/>
                  </a:lnTo>
                  <a:lnTo>
                    <a:pt x="2244" y="771"/>
                  </a:lnTo>
                  <a:lnTo>
                    <a:pt x="2170" y="770"/>
                  </a:lnTo>
                  <a:lnTo>
                    <a:pt x="2171" y="744"/>
                  </a:lnTo>
                  <a:lnTo>
                    <a:pt x="2326" y="716"/>
                  </a:lnTo>
                  <a:lnTo>
                    <a:pt x="2244" y="717"/>
                  </a:lnTo>
                  <a:lnTo>
                    <a:pt x="2172" y="699"/>
                  </a:lnTo>
                  <a:lnTo>
                    <a:pt x="2278" y="647"/>
                  </a:lnTo>
                  <a:lnTo>
                    <a:pt x="2347" y="620"/>
                  </a:lnTo>
                  <a:lnTo>
                    <a:pt x="2535" y="580"/>
                  </a:lnTo>
                  <a:lnTo>
                    <a:pt x="2573" y="593"/>
                  </a:lnTo>
                  <a:moveTo>
                    <a:pt x="3571" y="843"/>
                  </a:moveTo>
                  <a:lnTo>
                    <a:pt x="3509" y="917"/>
                  </a:lnTo>
                  <a:lnTo>
                    <a:pt x="3629" y="860"/>
                  </a:lnTo>
                  <a:lnTo>
                    <a:pt x="3656" y="907"/>
                  </a:lnTo>
                  <a:lnTo>
                    <a:pt x="3596" y="961"/>
                  </a:lnTo>
                  <a:lnTo>
                    <a:pt x="3611" y="1010"/>
                  </a:lnTo>
                  <a:lnTo>
                    <a:pt x="3711" y="957"/>
                  </a:lnTo>
                  <a:lnTo>
                    <a:pt x="3800" y="894"/>
                  </a:lnTo>
                  <a:lnTo>
                    <a:pt x="3866" y="816"/>
                  </a:lnTo>
                  <a:lnTo>
                    <a:pt x="3938" y="821"/>
                  </a:lnTo>
                  <a:lnTo>
                    <a:pt x="4010" y="832"/>
                  </a:lnTo>
                  <a:lnTo>
                    <a:pt x="4055" y="867"/>
                  </a:lnTo>
                  <a:lnTo>
                    <a:pt x="4032" y="903"/>
                  </a:lnTo>
                  <a:lnTo>
                    <a:pt x="3962" y="942"/>
                  </a:lnTo>
                  <a:lnTo>
                    <a:pt x="3972" y="981"/>
                  </a:lnTo>
                  <a:lnTo>
                    <a:pt x="3939" y="1016"/>
                  </a:lnTo>
                  <a:lnTo>
                    <a:pt x="3792" y="1068"/>
                  </a:lnTo>
                  <a:lnTo>
                    <a:pt x="3706" y="1080"/>
                  </a:lnTo>
                  <a:lnTo>
                    <a:pt x="3664" y="1057"/>
                  </a:lnTo>
                  <a:lnTo>
                    <a:pt x="3619" y="1095"/>
                  </a:lnTo>
                  <a:lnTo>
                    <a:pt x="3518" y="1158"/>
                  </a:lnTo>
                  <a:lnTo>
                    <a:pt x="3477" y="1191"/>
                  </a:lnTo>
                  <a:lnTo>
                    <a:pt x="3373" y="1242"/>
                  </a:lnTo>
                  <a:lnTo>
                    <a:pt x="3287" y="1247"/>
                  </a:lnTo>
                  <a:lnTo>
                    <a:pt x="3218" y="1280"/>
                  </a:lnTo>
                  <a:lnTo>
                    <a:pt x="3178" y="1330"/>
                  </a:lnTo>
                  <a:lnTo>
                    <a:pt x="3103" y="1339"/>
                  </a:lnTo>
                  <a:lnTo>
                    <a:pt x="2985" y="1402"/>
                  </a:lnTo>
                  <a:lnTo>
                    <a:pt x="2858" y="1490"/>
                  </a:lnTo>
                  <a:lnTo>
                    <a:pt x="2792" y="1552"/>
                  </a:lnTo>
                  <a:lnTo>
                    <a:pt x="2726" y="1644"/>
                  </a:lnTo>
                  <a:lnTo>
                    <a:pt x="2806" y="1657"/>
                  </a:lnTo>
                  <a:lnTo>
                    <a:pt x="2785" y="1732"/>
                  </a:lnTo>
                  <a:lnTo>
                    <a:pt x="2776" y="1793"/>
                  </a:lnTo>
                  <a:lnTo>
                    <a:pt x="2872" y="1777"/>
                  </a:lnTo>
                  <a:lnTo>
                    <a:pt x="2966" y="1812"/>
                  </a:lnTo>
                  <a:lnTo>
                    <a:pt x="3010" y="1842"/>
                  </a:lnTo>
                  <a:lnTo>
                    <a:pt x="3032" y="1880"/>
                  </a:lnTo>
                  <a:lnTo>
                    <a:pt x="3098" y="1903"/>
                  </a:lnTo>
                  <a:lnTo>
                    <a:pt x="3146" y="1937"/>
                  </a:lnTo>
                  <a:lnTo>
                    <a:pt x="3247" y="1941"/>
                  </a:lnTo>
                  <a:lnTo>
                    <a:pt x="3311" y="1949"/>
                  </a:lnTo>
                  <a:lnTo>
                    <a:pt x="3264" y="2020"/>
                  </a:lnTo>
                  <a:lnTo>
                    <a:pt x="3242" y="2102"/>
                  </a:lnTo>
                  <a:lnTo>
                    <a:pt x="3244" y="2194"/>
                  </a:lnTo>
                  <a:lnTo>
                    <a:pt x="3304" y="2272"/>
                  </a:lnTo>
                  <a:lnTo>
                    <a:pt x="3366" y="2245"/>
                  </a:lnTo>
                  <a:lnTo>
                    <a:pt x="3439" y="2160"/>
                  </a:lnTo>
                  <a:lnTo>
                    <a:pt x="3468" y="2031"/>
                  </a:lnTo>
                  <a:lnTo>
                    <a:pt x="3445" y="1988"/>
                  </a:lnTo>
                  <a:lnTo>
                    <a:pt x="3565" y="1950"/>
                  </a:lnTo>
                  <a:lnTo>
                    <a:pt x="3664" y="1893"/>
                  </a:lnTo>
                  <a:lnTo>
                    <a:pt x="3727" y="1837"/>
                  </a:lnTo>
                  <a:lnTo>
                    <a:pt x="3750" y="1783"/>
                  </a:lnTo>
                  <a:lnTo>
                    <a:pt x="3744" y="1715"/>
                  </a:lnTo>
                  <a:lnTo>
                    <a:pt x="3702" y="1655"/>
                  </a:lnTo>
                  <a:lnTo>
                    <a:pt x="3820" y="1572"/>
                  </a:lnTo>
                  <a:lnTo>
                    <a:pt x="3835" y="1501"/>
                  </a:lnTo>
                  <a:lnTo>
                    <a:pt x="3888" y="1379"/>
                  </a:lnTo>
                  <a:lnTo>
                    <a:pt x="3939" y="1361"/>
                  </a:lnTo>
                  <a:lnTo>
                    <a:pt x="4028" y="1382"/>
                  </a:lnTo>
                  <a:lnTo>
                    <a:pt x="4084" y="1390"/>
                  </a:lnTo>
                  <a:lnTo>
                    <a:pt x="4144" y="1370"/>
                  </a:lnTo>
                  <a:lnTo>
                    <a:pt x="4184" y="1396"/>
                  </a:lnTo>
                  <a:lnTo>
                    <a:pt x="4232" y="1441"/>
                  </a:lnTo>
                  <a:lnTo>
                    <a:pt x="4233" y="1471"/>
                  </a:lnTo>
                  <a:lnTo>
                    <a:pt x="4337" y="1477"/>
                  </a:lnTo>
                  <a:lnTo>
                    <a:pt x="4301" y="1543"/>
                  </a:lnTo>
                  <a:lnTo>
                    <a:pt x="4270" y="1643"/>
                  </a:lnTo>
                  <a:lnTo>
                    <a:pt x="4320" y="1656"/>
                  </a:lnTo>
                  <a:lnTo>
                    <a:pt x="4342" y="1702"/>
                  </a:lnTo>
                  <a:lnTo>
                    <a:pt x="4451" y="1658"/>
                  </a:lnTo>
                  <a:lnTo>
                    <a:pt x="4550" y="1571"/>
                  </a:lnTo>
                  <a:lnTo>
                    <a:pt x="4608" y="1534"/>
                  </a:lnTo>
                  <a:lnTo>
                    <a:pt x="4621" y="1605"/>
                  </a:lnTo>
                  <a:lnTo>
                    <a:pt x="4655" y="1706"/>
                  </a:lnTo>
                  <a:lnTo>
                    <a:pt x="4683" y="1802"/>
                  </a:lnTo>
                  <a:lnTo>
                    <a:pt x="4637" y="1853"/>
                  </a:lnTo>
                  <a:lnTo>
                    <a:pt x="4702" y="1898"/>
                  </a:lnTo>
                  <a:lnTo>
                    <a:pt x="4740" y="1945"/>
                  </a:lnTo>
                  <a:lnTo>
                    <a:pt x="4833" y="1966"/>
                  </a:lnTo>
                  <a:lnTo>
                    <a:pt x="4864" y="1992"/>
                  </a:lnTo>
                  <a:lnTo>
                    <a:pt x="4864" y="2061"/>
                  </a:lnTo>
                  <a:lnTo>
                    <a:pt x="4910" y="2072"/>
                  </a:lnTo>
                  <a:lnTo>
                    <a:pt x="4925" y="2102"/>
                  </a:lnTo>
                  <a:lnTo>
                    <a:pt x="4899" y="2195"/>
                  </a:lnTo>
                  <a:lnTo>
                    <a:pt x="4842" y="2226"/>
                  </a:lnTo>
                  <a:lnTo>
                    <a:pt x="4786" y="2254"/>
                  </a:lnTo>
                  <a:lnTo>
                    <a:pt x="4670" y="2284"/>
                  </a:lnTo>
                  <a:lnTo>
                    <a:pt x="4565" y="2352"/>
                  </a:lnTo>
                  <a:lnTo>
                    <a:pt x="4450" y="2365"/>
                  </a:lnTo>
                  <a:lnTo>
                    <a:pt x="4317" y="2348"/>
                  </a:lnTo>
                  <a:lnTo>
                    <a:pt x="4219" y="2347"/>
                  </a:lnTo>
                  <a:lnTo>
                    <a:pt x="4149" y="2353"/>
                  </a:lnTo>
                  <a:lnTo>
                    <a:pt x="4073" y="2412"/>
                  </a:lnTo>
                  <a:lnTo>
                    <a:pt x="3976" y="2449"/>
                  </a:lnTo>
                  <a:lnTo>
                    <a:pt x="3840" y="2559"/>
                  </a:lnTo>
                  <a:lnTo>
                    <a:pt x="3736" y="2636"/>
                  </a:lnTo>
                  <a:lnTo>
                    <a:pt x="3798" y="2622"/>
                  </a:lnTo>
                  <a:lnTo>
                    <a:pt x="3943" y="2513"/>
                  </a:lnTo>
                  <a:lnTo>
                    <a:pt x="4107" y="2444"/>
                  </a:lnTo>
                  <a:lnTo>
                    <a:pt x="4208" y="2435"/>
                  </a:lnTo>
                  <a:lnTo>
                    <a:pt x="4252" y="2476"/>
                  </a:lnTo>
                  <a:lnTo>
                    <a:pt x="4171" y="2532"/>
                  </a:lnTo>
                  <a:lnTo>
                    <a:pt x="4162" y="2622"/>
                  </a:lnTo>
                  <a:lnTo>
                    <a:pt x="4164" y="2685"/>
                  </a:lnTo>
                  <a:lnTo>
                    <a:pt x="4238" y="2727"/>
                  </a:lnTo>
                  <a:lnTo>
                    <a:pt x="4353" y="2715"/>
                  </a:lnTo>
                  <a:lnTo>
                    <a:pt x="4448" y="2621"/>
                  </a:lnTo>
                  <a:lnTo>
                    <a:pt x="4434" y="2681"/>
                  </a:lnTo>
                  <a:lnTo>
                    <a:pt x="4469" y="2712"/>
                  </a:lnTo>
                  <a:lnTo>
                    <a:pt x="4370" y="2766"/>
                  </a:lnTo>
                  <a:lnTo>
                    <a:pt x="4206" y="2816"/>
                  </a:lnTo>
                  <a:lnTo>
                    <a:pt x="4129" y="2850"/>
                  </a:lnTo>
                  <a:lnTo>
                    <a:pt x="4035" y="2911"/>
                  </a:lnTo>
                  <a:lnTo>
                    <a:pt x="3985" y="2905"/>
                  </a:lnTo>
                  <a:lnTo>
                    <a:pt x="4004" y="2834"/>
                  </a:lnTo>
                  <a:lnTo>
                    <a:pt x="4142" y="2764"/>
                  </a:lnTo>
                  <a:lnTo>
                    <a:pt x="4034" y="2767"/>
                  </a:lnTo>
                  <a:lnTo>
                    <a:pt x="3955" y="2777"/>
                  </a:lnTo>
                  <a:lnTo>
                    <a:pt x="3927" y="2730"/>
                  </a:lnTo>
                  <a:lnTo>
                    <a:pt x="3965" y="2616"/>
                  </a:lnTo>
                  <a:lnTo>
                    <a:pt x="3943" y="2592"/>
                  </a:lnTo>
                  <a:lnTo>
                    <a:pt x="3894" y="2606"/>
                  </a:lnTo>
                  <a:lnTo>
                    <a:pt x="3879" y="2584"/>
                  </a:lnTo>
                  <a:lnTo>
                    <a:pt x="3806" y="2647"/>
                  </a:lnTo>
                  <a:lnTo>
                    <a:pt x="3764" y="2712"/>
                  </a:lnTo>
                  <a:lnTo>
                    <a:pt x="3727" y="2750"/>
                  </a:lnTo>
                  <a:lnTo>
                    <a:pt x="3694" y="2763"/>
                  </a:lnTo>
                  <a:lnTo>
                    <a:pt x="3671" y="2767"/>
                  </a:lnTo>
                  <a:lnTo>
                    <a:pt x="3657" y="2788"/>
                  </a:lnTo>
                  <a:lnTo>
                    <a:pt x="3533" y="2788"/>
                  </a:lnTo>
                  <a:lnTo>
                    <a:pt x="3430" y="2789"/>
                  </a:lnTo>
                  <a:lnTo>
                    <a:pt x="3394" y="2804"/>
                  </a:lnTo>
                  <a:lnTo>
                    <a:pt x="3301" y="2864"/>
                  </a:lnTo>
                  <a:lnTo>
                    <a:pt x="3291" y="2871"/>
                  </a:lnTo>
                  <a:lnTo>
                    <a:pt x="3258" y="2904"/>
                  </a:lnTo>
                  <a:lnTo>
                    <a:pt x="3195" y="2904"/>
                  </a:lnTo>
                  <a:lnTo>
                    <a:pt x="3128" y="2904"/>
                  </a:lnTo>
                  <a:lnTo>
                    <a:pt x="3093" y="2917"/>
                  </a:lnTo>
                  <a:lnTo>
                    <a:pt x="3098" y="2934"/>
                  </a:lnTo>
                  <a:lnTo>
                    <a:pt x="3095" y="2960"/>
                  </a:lnTo>
                  <a:lnTo>
                    <a:pt x="3091" y="2968"/>
                  </a:lnTo>
                  <a:lnTo>
                    <a:pt x="2987" y="3010"/>
                  </a:lnTo>
                  <a:lnTo>
                    <a:pt x="2912" y="3023"/>
                  </a:lnTo>
                  <a:lnTo>
                    <a:pt x="2816" y="3068"/>
                  </a:lnTo>
                  <a:lnTo>
                    <a:pt x="2799" y="3068"/>
                  </a:lnTo>
                  <a:lnTo>
                    <a:pt x="2780" y="3055"/>
                  </a:lnTo>
                  <a:lnTo>
                    <a:pt x="2777" y="3043"/>
                  </a:lnTo>
                  <a:lnTo>
                    <a:pt x="2782" y="3034"/>
                  </a:lnTo>
                  <a:lnTo>
                    <a:pt x="2807" y="3005"/>
                  </a:lnTo>
                  <a:lnTo>
                    <a:pt x="2856" y="2958"/>
                  </a:lnTo>
                  <a:lnTo>
                    <a:pt x="2894" y="2909"/>
                  </a:lnTo>
                  <a:lnTo>
                    <a:pt x="2908" y="2836"/>
                  </a:lnTo>
                  <a:lnTo>
                    <a:pt x="2923" y="2760"/>
                  </a:lnTo>
                  <a:lnTo>
                    <a:pt x="2868" y="2720"/>
                  </a:lnTo>
                  <a:lnTo>
                    <a:pt x="2882" y="2705"/>
                  </a:lnTo>
                  <a:lnTo>
                    <a:pt x="2877" y="2695"/>
                  </a:lnTo>
                  <a:lnTo>
                    <a:pt x="2858" y="2695"/>
                  </a:lnTo>
                  <a:lnTo>
                    <a:pt x="2850" y="2682"/>
                  </a:lnTo>
                  <a:lnTo>
                    <a:pt x="2855" y="2662"/>
                  </a:lnTo>
                  <a:lnTo>
                    <a:pt x="2838" y="2671"/>
                  </a:lnTo>
                  <a:lnTo>
                    <a:pt x="2822" y="2668"/>
                  </a:lnTo>
                  <a:lnTo>
                    <a:pt x="2829" y="2660"/>
                  </a:lnTo>
                  <a:lnTo>
                    <a:pt x="2817" y="2652"/>
                  </a:lnTo>
                  <a:lnTo>
                    <a:pt x="2820" y="2630"/>
                  </a:lnTo>
                  <a:lnTo>
                    <a:pt x="2779" y="2603"/>
                  </a:lnTo>
                  <a:lnTo>
                    <a:pt x="2738" y="2575"/>
                  </a:lnTo>
                  <a:lnTo>
                    <a:pt x="2687" y="2543"/>
                  </a:lnTo>
                  <a:lnTo>
                    <a:pt x="2639" y="2513"/>
                  </a:lnTo>
                  <a:lnTo>
                    <a:pt x="2569" y="2536"/>
                  </a:lnTo>
                  <a:lnTo>
                    <a:pt x="2547" y="2537"/>
                  </a:lnTo>
                  <a:lnTo>
                    <a:pt x="2475" y="2515"/>
                  </a:lnTo>
                  <a:lnTo>
                    <a:pt x="2416" y="2526"/>
                  </a:lnTo>
                  <a:lnTo>
                    <a:pt x="2365" y="2500"/>
                  </a:lnTo>
                  <a:lnTo>
                    <a:pt x="2304" y="2487"/>
                  </a:lnTo>
                  <a:lnTo>
                    <a:pt x="2260" y="2482"/>
                  </a:lnTo>
                  <a:lnTo>
                    <a:pt x="2247" y="2468"/>
                  </a:lnTo>
                  <a:lnTo>
                    <a:pt x="2258" y="2422"/>
                  </a:lnTo>
                  <a:lnTo>
                    <a:pt x="2236" y="2423"/>
                  </a:lnTo>
                  <a:lnTo>
                    <a:pt x="2219" y="2455"/>
                  </a:lnTo>
                  <a:lnTo>
                    <a:pt x="2083" y="2455"/>
                  </a:lnTo>
                  <a:lnTo>
                    <a:pt x="1858" y="2455"/>
                  </a:lnTo>
                  <a:lnTo>
                    <a:pt x="1634" y="2455"/>
                  </a:lnTo>
                  <a:lnTo>
                    <a:pt x="1436" y="2455"/>
                  </a:lnTo>
                  <a:lnTo>
                    <a:pt x="1239" y="2455"/>
                  </a:lnTo>
                  <a:lnTo>
                    <a:pt x="1045" y="2455"/>
                  </a:lnTo>
                  <a:lnTo>
                    <a:pt x="844" y="2455"/>
                  </a:lnTo>
                  <a:lnTo>
                    <a:pt x="779" y="2455"/>
                  </a:lnTo>
                  <a:lnTo>
                    <a:pt x="584" y="2455"/>
                  </a:lnTo>
                  <a:lnTo>
                    <a:pt x="397" y="2455"/>
                  </a:lnTo>
                  <a:lnTo>
                    <a:pt x="388" y="2455"/>
                  </a:lnTo>
                  <a:lnTo>
                    <a:pt x="316" y="2373"/>
                  </a:lnTo>
                  <a:lnTo>
                    <a:pt x="294" y="2337"/>
                  </a:lnTo>
                  <a:lnTo>
                    <a:pt x="200" y="2303"/>
                  </a:lnTo>
                  <a:lnTo>
                    <a:pt x="217" y="2230"/>
                  </a:lnTo>
                  <a:lnTo>
                    <a:pt x="264" y="2180"/>
                  </a:lnTo>
                  <a:lnTo>
                    <a:pt x="209" y="2145"/>
                  </a:lnTo>
                  <a:lnTo>
                    <a:pt x="249" y="2079"/>
                  </a:lnTo>
                  <a:lnTo>
                    <a:pt x="220" y="2019"/>
                  </a:lnTo>
                  <a:lnTo>
                    <a:pt x="253" y="1977"/>
                  </a:lnTo>
                  <a:lnTo>
                    <a:pt x="320" y="1938"/>
                  </a:lnTo>
                  <a:lnTo>
                    <a:pt x="362" y="1887"/>
                  </a:lnTo>
                  <a:lnTo>
                    <a:pt x="300" y="1836"/>
                  </a:lnTo>
                  <a:lnTo>
                    <a:pt x="319" y="1744"/>
                  </a:lnTo>
                  <a:lnTo>
                    <a:pt x="333" y="1687"/>
                  </a:lnTo>
                  <a:lnTo>
                    <a:pt x="311" y="1651"/>
                  </a:lnTo>
                  <a:lnTo>
                    <a:pt x="302" y="1618"/>
                  </a:lnTo>
                  <a:lnTo>
                    <a:pt x="309" y="1577"/>
                  </a:lnTo>
                  <a:lnTo>
                    <a:pt x="224" y="1603"/>
                  </a:lnTo>
                  <a:lnTo>
                    <a:pt x="121" y="1647"/>
                  </a:lnTo>
                  <a:lnTo>
                    <a:pt x="119" y="1595"/>
                  </a:lnTo>
                  <a:lnTo>
                    <a:pt x="111" y="1561"/>
                  </a:lnTo>
                  <a:lnTo>
                    <a:pt x="75" y="1539"/>
                  </a:lnTo>
                  <a:lnTo>
                    <a:pt x="18" y="1536"/>
                  </a:lnTo>
                  <a:lnTo>
                    <a:pt x="510" y="1099"/>
                  </a:lnTo>
                  <a:lnTo>
                    <a:pt x="854" y="828"/>
                  </a:lnTo>
                  <a:lnTo>
                    <a:pt x="933" y="845"/>
                  </a:lnTo>
                  <a:lnTo>
                    <a:pt x="974" y="880"/>
                  </a:lnTo>
                  <a:lnTo>
                    <a:pt x="1022" y="886"/>
                  </a:lnTo>
                  <a:lnTo>
                    <a:pt x="1108" y="856"/>
                  </a:lnTo>
                  <a:lnTo>
                    <a:pt x="1202" y="834"/>
                  </a:lnTo>
                  <a:lnTo>
                    <a:pt x="1272" y="843"/>
                  </a:lnTo>
                  <a:lnTo>
                    <a:pt x="1392" y="812"/>
                  </a:lnTo>
                  <a:lnTo>
                    <a:pt x="1502" y="794"/>
                  </a:lnTo>
                  <a:lnTo>
                    <a:pt x="1503" y="823"/>
                  </a:lnTo>
                  <a:lnTo>
                    <a:pt x="1564" y="807"/>
                  </a:lnTo>
                  <a:lnTo>
                    <a:pt x="1617" y="774"/>
                  </a:lnTo>
                  <a:lnTo>
                    <a:pt x="1644" y="781"/>
                  </a:lnTo>
                  <a:lnTo>
                    <a:pt x="1659" y="845"/>
                  </a:lnTo>
                  <a:lnTo>
                    <a:pt x="1788" y="796"/>
                  </a:lnTo>
                  <a:lnTo>
                    <a:pt x="1732" y="850"/>
                  </a:lnTo>
                  <a:lnTo>
                    <a:pt x="1812" y="839"/>
                  </a:lnTo>
                  <a:lnTo>
                    <a:pt x="1857" y="818"/>
                  </a:lnTo>
                  <a:lnTo>
                    <a:pt x="1917" y="822"/>
                  </a:lnTo>
                  <a:lnTo>
                    <a:pt x="1966" y="852"/>
                  </a:lnTo>
                  <a:lnTo>
                    <a:pt x="2065" y="878"/>
                  </a:lnTo>
                  <a:lnTo>
                    <a:pt x="2127" y="890"/>
                  </a:lnTo>
                  <a:lnTo>
                    <a:pt x="2185" y="886"/>
                  </a:lnTo>
                  <a:lnTo>
                    <a:pt x="2220" y="922"/>
                  </a:lnTo>
                  <a:lnTo>
                    <a:pt x="2105" y="958"/>
                  </a:lnTo>
                  <a:lnTo>
                    <a:pt x="2189" y="974"/>
                  </a:lnTo>
                  <a:lnTo>
                    <a:pt x="2347" y="965"/>
                  </a:lnTo>
                  <a:lnTo>
                    <a:pt x="2407" y="953"/>
                  </a:lnTo>
                  <a:lnTo>
                    <a:pt x="2423" y="997"/>
                  </a:lnTo>
                  <a:lnTo>
                    <a:pt x="2520" y="960"/>
                  </a:lnTo>
                  <a:lnTo>
                    <a:pt x="2494" y="929"/>
                  </a:lnTo>
                  <a:lnTo>
                    <a:pt x="2554" y="904"/>
                  </a:lnTo>
                  <a:lnTo>
                    <a:pt x="2624" y="901"/>
                  </a:lnTo>
                  <a:lnTo>
                    <a:pt x="2675" y="893"/>
                  </a:lnTo>
                  <a:lnTo>
                    <a:pt x="2702" y="911"/>
                  </a:lnTo>
                  <a:lnTo>
                    <a:pt x="2720" y="950"/>
                  </a:lnTo>
                  <a:lnTo>
                    <a:pt x="2787" y="944"/>
                  </a:lnTo>
                  <a:lnTo>
                    <a:pt x="2854" y="977"/>
                  </a:lnTo>
                  <a:lnTo>
                    <a:pt x="2951" y="965"/>
                  </a:lnTo>
                  <a:lnTo>
                    <a:pt x="3030" y="967"/>
                  </a:lnTo>
                  <a:lnTo>
                    <a:pt x="3064" y="922"/>
                  </a:lnTo>
                  <a:lnTo>
                    <a:pt x="3124" y="909"/>
                  </a:lnTo>
                  <a:lnTo>
                    <a:pt x="3188" y="934"/>
                  </a:lnTo>
                  <a:lnTo>
                    <a:pt x="3128" y="1003"/>
                  </a:lnTo>
                  <a:lnTo>
                    <a:pt x="3213" y="945"/>
                  </a:lnTo>
                  <a:lnTo>
                    <a:pt x="3256" y="947"/>
                  </a:lnTo>
                  <a:lnTo>
                    <a:pt x="3344" y="874"/>
                  </a:lnTo>
                  <a:lnTo>
                    <a:pt x="3325" y="830"/>
                  </a:lnTo>
                  <a:lnTo>
                    <a:pt x="3288" y="801"/>
                  </a:lnTo>
                  <a:lnTo>
                    <a:pt x="3365" y="724"/>
                  </a:lnTo>
                  <a:lnTo>
                    <a:pt x="3475" y="674"/>
                  </a:lnTo>
                  <a:lnTo>
                    <a:pt x="3534" y="685"/>
                  </a:lnTo>
                  <a:lnTo>
                    <a:pt x="3559" y="715"/>
                  </a:lnTo>
                  <a:lnTo>
                    <a:pt x="3561" y="794"/>
                  </a:lnTo>
                  <a:lnTo>
                    <a:pt x="3483" y="829"/>
                  </a:lnTo>
                  <a:lnTo>
                    <a:pt x="3571" y="843"/>
                  </a:lnTo>
                  <a:moveTo>
                    <a:pt x="3269" y="871"/>
                  </a:moveTo>
                  <a:lnTo>
                    <a:pt x="3213" y="896"/>
                  </a:lnTo>
                  <a:lnTo>
                    <a:pt x="3159" y="875"/>
                  </a:lnTo>
                  <a:lnTo>
                    <a:pt x="3107" y="882"/>
                  </a:lnTo>
                  <a:lnTo>
                    <a:pt x="3062" y="850"/>
                  </a:lnTo>
                  <a:lnTo>
                    <a:pt x="3131" y="828"/>
                  </a:lnTo>
                  <a:lnTo>
                    <a:pt x="3197" y="797"/>
                  </a:lnTo>
                  <a:lnTo>
                    <a:pt x="3236" y="818"/>
                  </a:lnTo>
                  <a:lnTo>
                    <a:pt x="3257" y="830"/>
                  </a:lnTo>
                  <a:lnTo>
                    <a:pt x="3261" y="844"/>
                  </a:lnTo>
                  <a:lnTo>
                    <a:pt x="3269" y="871"/>
                  </a:lnTo>
                  <a:moveTo>
                    <a:pt x="4250" y="1014"/>
                  </a:moveTo>
                  <a:lnTo>
                    <a:pt x="4184" y="1017"/>
                  </a:lnTo>
                  <a:lnTo>
                    <a:pt x="4195" y="981"/>
                  </a:lnTo>
                  <a:lnTo>
                    <a:pt x="4247" y="940"/>
                  </a:lnTo>
                  <a:lnTo>
                    <a:pt x="4305" y="930"/>
                  </a:lnTo>
                  <a:lnTo>
                    <a:pt x="4334" y="951"/>
                  </a:lnTo>
                  <a:lnTo>
                    <a:pt x="4313" y="982"/>
                  </a:lnTo>
                  <a:lnTo>
                    <a:pt x="4300" y="992"/>
                  </a:lnTo>
                  <a:lnTo>
                    <a:pt x="4250" y="1014"/>
                  </a:lnTo>
                  <a:moveTo>
                    <a:pt x="3649" y="1125"/>
                  </a:moveTo>
                  <a:lnTo>
                    <a:pt x="3636" y="1158"/>
                  </a:lnTo>
                  <a:lnTo>
                    <a:pt x="3673" y="1146"/>
                  </a:lnTo>
                  <a:lnTo>
                    <a:pt x="3692" y="1166"/>
                  </a:lnTo>
                  <a:lnTo>
                    <a:pt x="3737" y="1192"/>
                  </a:lnTo>
                  <a:lnTo>
                    <a:pt x="3787" y="1215"/>
                  </a:lnTo>
                  <a:lnTo>
                    <a:pt x="3768" y="1251"/>
                  </a:lnTo>
                  <a:lnTo>
                    <a:pt x="3814" y="1246"/>
                  </a:lnTo>
                  <a:lnTo>
                    <a:pt x="3839" y="1271"/>
                  </a:lnTo>
                  <a:lnTo>
                    <a:pt x="3772" y="1295"/>
                  </a:lnTo>
                  <a:lnTo>
                    <a:pt x="3693" y="1277"/>
                  </a:lnTo>
                  <a:lnTo>
                    <a:pt x="3684" y="1242"/>
                  </a:lnTo>
                  <a:lnTo>
                    <a:pt x="3599" y="1283"/>
                  </a:lnTo>
                  <a:lnTo>
                    <a:pt x="3489" y="1323"/>
                  </a:lnTo>
                  <a:lnTo>
                    <a:pt x="3500" y="1278"/>
                  </a:lnTo>
                  <a:lnTo>
                    <a:pt x="3416" y="1285"/>
                  </a:lnTo>
                  <a:lnTo>
                    <a:pt x="3493" y="1247"/>
                  </a:lnTo>
                  <a:lnTo>
                    <a:pt x="3543" y="1187"/>
                  </a:lnTo>
                  <a:lnTo>
                    <a:pt x="3612" y="1118"/>
                  </a:lnTo>
                  <a:lnTo>
                    <a:pt x="3649" y="1125"/>
                  </a:lnTo>
                  <a:moveTo>
                    <a:pt x="3684" y="1349"/>
                  </a:moveTo>
                  <a:lnTo>
                    <a:pt x="3588" y="1392"/>
                  </a:lnTo>
                  <a:lnTo>
                    <a:pt x="3547" y="1390"/>
                  </a:lnTo>
                  <a:lnTo>
                    <a:pt x="3548" y="1369"/>
                  </a:lnTo>
                  <a:lnTo>
                    <a:pt x="3615" y="1333"/>
                  </a:lnTo>
                  <a:lnTo>
                    <a:pt x="3695" y="1334"/>
                  </a:lnTo>
                  <a:lnTo>
                    <a:pt x="3684" y="1349"/>
                  </a:lnTo>
                  <a:moveTo>
                    <a:pt x="3812" y="1392"/>
                  </a:moveTo>
                  <a:lnTo>
                    <a:pt x="3764" y="1432"/>
                  </a:lnTo>
                  <a:lnTo>
                    <a:pt x="3741" y="1426"/>
                  </a:lnTo>
                  <a:lnTo>
                    <a:pt x="3740" y="1403"/>
                  </a:lnTo>
                  <a:lnTo>
                    <a:pt x="3746" y="1397"/>
                  </a:lnTo>
                  <a:lnTo>
                    <a:pt x="3783" y="1374"/>
                  </a:lnTo>
                  <a:lnTo>
                    <a:pt x="3807" y="1376"/>
                  </a:lnTo>
                  <a:lnTo>
                    <a:pt x="3812" y="1392"/>
                  </a:lnTo>
                  <a:moveTo>
                    <a:pt x="43" y="2029"/>
                  </a:moveTo>
                  <a:lnTo>
                    <a:pt x="64" y="2040"/>
                  </a:lnTo>
                  <a:lnTo>
                    <a:pt x="130" y="2033"/>
                  </a:lnTo>
                  <a:lnTo>
                    <a:pt x="37" y="2126"/>
                  </a:lnTo>
                  <a:lnTo>
                    <a:pt x="41" y="2192"/>
                  </a:lnTo>
                  <a:lnTo>
                    <a:pt x="15" y="2192"/>
                  </a:lnTo>
                  <a:lnTo>
                    <a:pt x="6" y="2154"/>
                  </a:lnTo>
                  <a:lnTo>
                    <a:pt x="12" y="2116"/>
                  </a:lnTo>
                  <a:lnTo>
                    <a:pt x="0" y="2091"/>
                  </a:lnTo>
                  <a:lnTo>
                    <a:pt x="18" y="2055"/>
                  </a:lnTo>
                  <a:lnTo>
                    <a:pt x="43" y="2029"/>
                  </a:lnTo>
                  <a:moveTo>
                    <a:pt x="4831" y="2315"/>
                  </a:moveTo>
                  <a:lnTo>
                    <a:pt x="4766" y="2387"/>
                  </a:lnTo>
                  <a:lnTo>
                    <a:pt x="4817" y="2359"/>
                  </a:lnTo>
                  <a:lnTo>
                    <a:pt x="4855" y="2377"/>
                  </a:lnTo>
                  <a:lnTo>
                    <a:pt x="4824" y="2406"/>
                  </a:lnTo>
                  <a:lnTo>
                    <a:pt x="4875" y="2429"/>
                  </a:lnTo>
                  <a:lnTo>
                    <a:pt x="4911" y="2409"/>
                  </a:lnTo>
                  <a:lnTo>
                    <a:pt x="4969" y="2434"/>
                  </a:lnTo>
                  <a:lnTo>
                    <a:pt x="4932" y="2495"/>
                  </a:lnTo>
                  <a:lnTo>
                    <a:pt x="4982" y="2481"/>
                  </a:lnTo>
                  <a:lnTo>
                    <a:pt x="4978" y="2525"/>
                  </a:lnTo>
                  <a:lnTo>
                    <a:pt x="4985" y="2577"/>
                  </a:lnTo>
                  <a:lnTo>
                    <a:pt x="4937" y="2650"/>
                  </a:lnTo>
                  <a:lnTo>
                    <a:pt x="4906" y="2653"/>
                  </a:lnTo>
                  <a:lnTo>
                    <a:pt x="4866" y="2637"/>
                  </a:lnTo>
                  <a:lnTo>
                    <a:pt x="4899" y="2569"/>
                  </a:lnTo>
                  <a:lnTo>
                    <a:pt x="4884" y="2559"/>
                  </a:lnTo>
                  <a:lnTo>
                    <a:pt x="4786" y="2631"/>
                  </a:lnTo>
                  <a:lnTo>
                    <a:pt x="4747" y="2628"/>
                  </a:lnTo>
                  <a:lnTo>
                    <a:pt x="4805" y="2589"/>
                  </a:lnTo>
                  <a:lnTo>
                    <a:pt x="4747" y="2569"/>
                  </a:lnTo>
                  <a:lnTo>
                    <a:pt x="4675" y="2574"/>
                  </a:lnTo>
                  <a:lnTo>
                    <a:pt x="4546" y="2571"/>
                  </a:lnTo>
                  <a:lnTo>
                    <a:pt x="4544" y="2546"/>
                  </a:lnTo>
                  <a:lnTo>
                    <a:pt x="4594" y="2517"/>
                  </a:lnTo>
                  <a:lnTo>
                    <a:pt x="4572" y="2494"/>
                  </a:lnTo>
                  <a:lnTo>
                    <a:pt x="4643" y="2444"/>
                  </a:lnTo>
                  <a:lnTo>
                    <a:pt x="4753" y="2312"/>
                  </a:lnTo>
                  <a:lnTo>
                    <a:pt x="4808" y="2265"/>
                  </a:lnTo>
                  <a:lnTo>
                    <a:pt x="4873" y="2237"/>
                  </a:lnTo>
                  <a:lnTo>
                    <a:pt x="4902" y="2241"/>
                  </a:lnTo>
                  <a:lnTo>
                    <a:pt x="4883" y="2263"/>
                  </a:lnTo>
                  <a:lnTo>
                    <a:pt x="4831" y="2315"/>
                  </a:lnTo>
                  <a:moveTo>
                    <a:pt x="326" y="2496"/>
                  </a:moveTo>
                  <a:lnTo>
                    <a:pt x="285" y="2507"/>
                  </a:lnTo>
                  <a:lnTo>
                    <a:pt x="202" y="2469"/>
                  </a:lnTo>
                  <a:lnTo>
                    <a:pt x="202" y="2440"/>
                  </a:lnTo>
                  <a:lnTo>
                    <a:pt x="163" y="2411"/>
                  </a:lnTo>
                  <a:lnTo>
                    <a:pt x="167" y="2387"/>
                  </a:lnTo>
                  <a:lnTo>
                    <a:pt x="110" y="2372"/>
                  </a:lnTo>
                  <a:lnTo>
                    <a:pt x="117" y="2327"/>
                  </a:lnTo>
                  <a:lnTo>
                    <a:pt x="137" y="2308"/>
                  </a:lnTo>
                  <a:lnTo>
                    <a:pt x="192" y="2326"/>
                  </a:lnTo>
                  <a:lnTo>
                    <a:pt x="223" y="2339"/>
                  </a:lnTo>
                  <a:lnTo>
                    <a:pt x="278" y="2347"/>
                  </a:lnTo>
                  <a:lnTo>
                    <a:pt x="281" y="2376"/>
                  </a:lnTo>
                  <a:lnTo>
                    <a:pt x="286" y="2415"/>
                  </a:lnTo>
                  <a:lnTo>
                    <a:pt x="329" y="2450"/>
                  </a:lnTo>
                  <a:lnTo>
                    <a:pt x="326" y="2496"/>
                  </a:lnTo>
                  <a:moveTo>
                    <a:pt x="4418" y="2446"/>
                  </a:moveTo>
                  <a:lnTo>
                    <a:pt x="4385" y="2448"/>
                  </a:lnTo>
                  <a:lnTo>
                    <a:pt x="4309" y="2422"/>
                  </a:lnTo>
                  <a:lnTo>
                    <a:pt x="4262" y="2382"/>
                  </a:lnTo>
                  <a:lnTo>
                    <a:pt x="4287" y="2375"/>
                  </a:lnTo>
                  <a:lnTo>
                    <a:pt x="4366" y="2396"/>
                  </a:lnTo>
                  <a:lnTo>
                    <a:pt x="4421" y="2431"/>
                  </a:lnTo>
                  <a:lnTo>
                    <a:pt x="4418" y="2446"/>
                  </a:lnTo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99"/>
            <p:cNvSpPr/>
            <p:nvPr/>
          </p:nvSpPr>
          <p:spPr>
            <a:xfrm>
              <a:off x="5603151" y="2017688"/>
              <a:ext cx="86864" cy="47371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57" y="6"/>
                  </a:moveTo>
                  <a:lnTo>
                    <a:pt x="58" y="10"/>
                  </a:lnTo>
                  <a:lnTo>
                    <a:pt x="56" y="15"/>
                  </a:lnTo>
                  <a:lnTo>
                    <a:pt x="63" y="19"/>
                  </a:lnTo>
                  <a:lnTo>
                    <a:pt x="71" y="19"/>
                  </a:lnTo>
                  <a:lnTo>
                    <a:pt x="71" y="27"/>
                  </a:lnTo>
                  <a:lnTo>
                    <a:pt x="64" y="31"/>
                  </a:lnTo>
                  <a:lnTo>
                    <a:pt x="51" y="28"/>
                  </a:lnTo>
                  <a:lnTo>
                    <a:pt x="48" y="37"/>
                  </a:lnTo>
                  <a:lnTo>
                    <a:pt x="40" y="37"/>
                  </a:lnTo>
                  <a:lnTo>
                    <a:pt x="38" y="34"/>
                  </a:lnTo>
                  <a:lnTo>
                    <a:pt x="29" y="41"/>
                  </a:lnTo>
                  <a:lnTo>
                    <a:pt x="21" y="42"/>
                  </a:lnTo>
                  <a:lnTo>
                    <a:pt x="13" y="38"/>
                  </a:lnTo>
                  <a:lnTo>
                    <a:pt x="8" y="29"/>
                  </a:lnTo>
                  <a:lnTo>
                    <a:pt x="0" y="32"/>
                  </a:lnTo>
                  <a:lnTo>
                    <a:pt x="0" y="22"/>
                  </a:lnTo>
                  <a:lnTo>
                    <a:pt x="11" y="11"/>
                  </a:lnTo>
                  <a:lnTo>
                    <a:pt x="11" y="6"/>
                  </a:lnTo>
                  <a:lnTo>
                    <a:pt x="18" y="8"/>
                  </a:lnTo>
                  <a:lnTo>
                    <a:pt x="22" y="4"/>
                  </a:lnTo>
                  <a:lnTo>
                    <a:pt x="36" y="4"/>
                  </a:lnTo>
                  <a:lnTo>
                    <a:pt x="40" y="0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99"/>
            <p:cNvSpPr/>
            <p:nvPr/>
          </p:nvSpPr>
          <p:spPr>
            <a:xfrm>
              <a:off x="3923369" y="3547114"/>
              <a:ext cx="298521" cy="880886"/>
            </a:xfrm>
            <a:custGeom>
              <a:avLst/>
              <a:gdLst/>
              <a:ahLst/>
              <a:cxnLst/>
              <a:rect l="l" t="t" r="r" b="b"/>
              <a:pathLst>
                <a:path w="999" h="3202" extrusionOk="0">
                  <a:moveTo>
                    <a:pt x="189" y="333"/>
                  </a:moveTo>
                  <a:lnTo>
                    <a:pt x="233" y="450"/>
                  </a:lnTo>
                  <a:lnTo>
                    <a:pt x="284" y="439"/>
                  </a:lnTo>
                  <a:lnTo>
                    <a:pt x="296" y="460"/>
                  </a:lnTo>
                  <a:lnTo>
                    <a:pt x="282" y="548"/>
                  </a:lnTo>
                  <a:lnTo>
                    <a:pt x="208" y="590"/>
                  </a:lnTo>
                  <a:lnTo>
                    <a:pt x="231" y="732"/>
                  </a:lnTo>
                  <a:lnTo>
                    <a:pt x="221" y="759"/>
                  </a:lnTo>
                  <a:lnTo>
                    <a:pt x="248" y="793"/>
                  </a:lnTo>
                  <a:lnTo>
                    <a:pt x="205" y="846"/>
                  </a:lnTo>
                  <a:lnTo>
                    <a:pt x="171" y="926"/>
                  </a:lnTo>
                  <a:lnTo>
                    <a:pt x="159" y="1003"/>
                  </a:lnTo>
                  <a:lnTo>
                    <a:pt x="181" y="1085"/>
                  </a:lnTo>
                  <a:lnTo>
                    <a:pt x="154" y="1173"/>
                  </a:lnTo>
                  <a:lnTo>
                    <a:pt x="217" y="1319"/>
                  </a:lnTo>
                  <a:lnTo>
                    <a:pt x="239" y="1335"/>
                  </a:lnTo>
                  <a:lnTo>
                    <a:pt x="256" y="1413"/>
                  </a:lnTo>
                  <a:lnTo>
                    <a:pt x="234" y="1496"/>
                  </a:lnTo>
                  <a:lnTo>
                    <a:pt x="252" y="1566"/>
                  </a:lnTo>
                  <a:lnTo>
                    <a:pt x="212" y="1622"/>
                  </a:lnTo>
                  <a:lnTo>
                    <a:pt x="232" y="1700"/>
                  </a:lnTo>
                  <a:lnTo>
                    <a:pt x="275" y="1782"/>
                  </a:lnTo>
                  <a:lnTo>
                    <a:pt x="242" y="1813"/>
                  </a:lnTo>
                  <a:lnTo>
                    <a:pt x="244" y="1888"/>
                  </a:lnTo>
                  <a:lnTo>
                    <a:pt x="253" y="1975"/>
                  </a:lnTo>
                  <a:lnTo>
                    <a:pt x="295" y="2078"/>
                  </a:lnTo>
                  <a:lnTo>
                    <a:pt x="273" y="2095"/>
                  </a:lnTo>
                  <a:lnTo>
                    <a:pt x="319" y="2192"/>
                  </a:lnTo>
                  <a:lnTo>
                    <a:pt x="360" y="2224"/>
                  </a:lnTo>
                  <a:lnTo>
                    <a:pt x="349" y="2259"/>
                  </a:lnTo>
                  <a:lnTo>
                    <a:pt x="386" y="2276"/>
                  </a:lnTo>
                  <a:lnTo>
                    <a:pt x="404" y="2307"/>
                  </a:lnTo>
                  <a:lnTo>
                    <a:pt x="380" y="2323"/>
                  </a:lnTo>
                  <a:lnTo>
                    <a:pt x="404" y="2372"/>
                  </a:lnTo>
                  <a:lnTo>
                    <a:pt x="418" y="2483"/>
                  </a:lnTo>
                  <a:lnTo>
                    <a:pt x="409" y="2554"/>
                  </a:lnTo>
                  <a:lnTo>
                    <a:pt x="432" y="2596"/>
                  </a:lnTo>
                  <a:lnTo>
                    <a:pt x="431" y="2649"/>
                  </a:lnTo>
                  <a:lnTo>
                    <a:pt x="395" y="2686"/>
                  </a:lnTo>
                  <a:lnTo>
                    <a:pt x="436" y="2774"/>
                  </a:lnTo>
                  <a:lnTo>
                    <a:pt x="471" y="2804"/>
                  </a:lnTo>
                  <a:lnTo>
                    <a:pt x="513" y="2798"/>
                  </a:lnTo>
                  <a:lnTo>
                    <a:pt x="537" y="2860"/>
                  </a:lnTo>
                  <a:lnTo>
                    <a:pt x="583" y="2908"/>
                  </a:lnTo>
                  <a:lnTo>
                    <a:pt x="744" y="2919"/>
                  </a:lnTo>
                  <a:lnTo>
                    <a:pt x="808" y="2932"/>
                  </a:lnTo>
                  <a:lnTo>
                    <a:pt x="751" y="2931"/>
                  </a:lnTo>
                  <a:lnTo>
                    <a:pt x="728" y="2952"/>
                  </a:lnTo>
                  <a:lnTo>
                    <a:pt x="683" y="2981"/>
                  </a:lnTo>
                  <a:lnTo>
                    <a:pt x="706" y="3058"/>
                  </a:lnTo>
                  <a:lnTo>
                    <a:pt x="680" y="3060"/>
                  </a:lnTo>
                  <a:lnTo>
                    <a:pt x="596" y="3033"/>
                  </a:lnTo>
                  <a:lnTo>
                    <a:pt x="498" y="2976"/>
                  </a:lnTo>
                  <a:lnTo>
                    <a:pt x="498" y="2976"/>
                  </a:lnTo>
                  <a:lnTo>
                    <a:pt x="397" y="2929"/>
                  </a:lnTo>
                  <a:lnTo>
                    <a:pt x="354" y="2877"/>
                  </a:lnTo>
                  <a:lnTo>
                    <a:pt x="352" y="2829"/>
                  </a:lnTo>
                  <a:lnTo>
                    <a:pt x="296" y="2774"/>
                  </a:lnTo>
                  <a:lnTo>
                    <a:pt x="230" y="2632"/>
                  </a:lnTo>
                  <a:lnTo>
                    <a:pt x="226" y="2552"/>
                  </a:lnTo>
                  <a:lnTo>
                    <a:pt x="272" y="2488"/>
                  </a:lnTo>
                  <a:lnTo>
                    <a:pt x="162" y="2463"/>
                  </a:lnTo>
                  <a:lnTo>
                    <a:pt x="199" y="2389"/>
                  </a:lnTo>
                  <a:lnTo>
                    <a:pt x="173" y="2250"/>
                  </a:lnTo>
                  <a:lnTo>
                    <a:pt x="258" y="2280"/>
                  </a:lnTo>
                  <a:lnTo>
                    <a:pt x="237" y="2105"/>
                  </a:lnTo>
                  <a:lnTo>
                    <a:pt x="184" y="2083"/>
                  </a:lnTo>
                  <a:lnTo>
                    <a:pt x="196" y="2188"/>
                  </a:lnTo>
                  <a:lnTo>
                    <a:pt x="150" y="2176"/>
                  </a:lnTo>
                  <a:lnTo>
                    <a:pt x="132" y="2056"/>
                  </a:lnTo>
                  <a:lnTo>
                    <a:pt x="109" y="1900"/>
                  </a:lnTo>
                  <a:lnTo>
                    <a:pt x="124" y="1842"/>
                  </a:lnTo>
                  <a:lnTo>
                    <a:pt x="81" y="1759"/>
                  </a:lnTo>
                  <a:lnTo>
                    <a:pt x="50" y="1664"/>
                  </a:lnTo>
                  <a:lnTo>
                    <a:pt x="79" y="1661"/>
                  </a:lnTo>
                  <a:lnTo>
                    <a:pt x="88" y="1524"/>
                  </a:lnTo>
                  <a:lnTo>
                    <a:pt x="105" y="1389"/>
                  </a:lnTo>
                  <a:lnTo>
                    <a:pt x="107" y="1262"/>
                  </a:lnTo>
                  <a:lnTo>
                    <a:pt x="65" y="1135"/>
                  </a:lnTo>
                  <a:lnTo>
                    <a:pt x="72" y="1065"/>
                  </a:lnTo>
                  <a:lnTo>
                    <a:pt x="44" y="960"/>
                  </a:lnTo>
                  <a:lnTo>
                    <a:pt x="68" y="856"/>
                  </a:lnTo>
                  <a:lnTo>
                    <a:pt x="55" y="691"/>
                  </a:lnTo>
                  <a:lnTo>
                    <a:pt x="52" y="515"/>
                  </a:lnTo>
                  <a:lnTo>
                    <a:pt x="50" y="324"/>
                  </a:lnTo>
                  <a:lnTo>
                    <a:pt x="28" y="185"/>
                  </a:lnTo>
                  <a:lnTo>
                    <a:pt x="0" y="65"/>
                  </a:lnTo>
                  <a:lnTo>
                    <a:pt x="36" y="43"/>
                  </a:lnTo>
                  <a:lnTo>
                    <a:pt x="51" y="0"/>
                  </a:lnTo>
                  <a:lnTo>
                    <a:pt x="93" y="57"/>
                  </a:lnTo>
                  <a:lnTo>
                    <a:pt x="110" y="119"/>
                  </a:lnTo>
                  <a:lnTo>
                    <a:pt x="152" y="155"/>
                  </a:lnTo>
                  <a:lnTo>
                    <a:pt x="138" y="237"/>
                  </a:lnTo>
                  <a:lnTo>
                    <a:pt x="189" y="333"/>
                  </a:lnTo>
                  <a:moveTo>
                    <a:pt x="816" y="2960"/>
                  </a:moveTo>
                  <a:lnTo>
                    <a:pt x="893" y="3142"/>
                  </a:lnTo>
                  <a:lnTo>
                    <a:pt x="960" y="3142"/>
                  </a:lnTo>
                  <a:lnTo>
                    <a:pt x="999" y="3144"/>
                  </a:lnTo>
                  <a:lnTo>
                    <a:pt x="992" y="3177"/>
                  </a:lnTo>
                  <a:lnTo>
                    <a:pt x="950" y="3202"/>
                  </a:lnTo>
                  <a:lnTo>
                    <a:pt x="918" y="3200"/>
                  </a:lnTo>
                  <a:lnTo>
                    <a:pt x="878" y="3193"/>
                  </a:lnTo>
                  <a:lnTo>
                    <a:pt x="821" y="3169"/>
                  </a:lnTo>
                  <a:lnTo>
                    <a:pt x="750" y="3157"/>
                  </a:lnTo>
                  <a:lnTo>
                    <a:pt x="650" y="3112"/>
                  </a:lnTo>
                  <a:lnTo>
                    <a:pt x="565" y="3068"/>
                  </a:lnTo>
                  <a:lnTo>
                    <a:pt x="436" y="2976"/>
                  </a:lnTo>
                  <a:lnTo>
                    <a:pt x="497" y="2993"/>
                  </a:lnTo>
                  <a:lnTo>
                    <a:pt x="611" y="3048"/>
                  </a:lnTo>
                  <a:lnTo>
                    <a:pt x="708" y="3077"/>
                  </a:lnTo>
                  <a:lnTo>
                    <a:pt x="724" y="3040"/>
                  </a:lnTo>
                  <a:lnTo>
                    <a:pt x="721" y="2984"/>
                  </a:lnTo>
                  <a:lnTo>
                    <a:pt x="766" y="2950"/>
                  </a:lnTo>
                  <a:lnTo>
                    <a:pt x="816" y="2960"/>
                  </a:lnTo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99"/>
            <p:cNvSpPr/>
            <p:nvPr/>
          </p:nvSpPr>
          <p:spPr>
            <a:xfrm>
              <a:off x="7884867" y="2663972"/>
              <a:ext cx="50161" cy="43988"/>
            </a:xfrm>
            <a:custGeom>
              <a:avLst/>
              <a:gdLst/>
              <a:ahLst/>
              <a:cxnLst/>
              <a:rect l="l" t="t" r="r" b="b"/>
              <a:pathLst>
                <a:path w="41" h="39" extrusionOk="0">
                  <a:moveTo>
                    <a:pt x="33" y="29"/>
                  </a:moveTo>
                  <a:lnTo>
                    <a:pt x="19" y="39"/>
                  </a:lnTo>
                  <a:lnTo>
                    <a:pt x="3" y="33"/>
                  </a:lnTo>
                  <a:lnTo>
                    <a:pt x="0" y="15"/>
                  </a:lnTo>
                  <a:lnTo>
                    <a:pt x="7" y="6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41" y="8"/>
                  </a:lnTo>
                  <a:lnTo>
                    <a:pt x="35" y="17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99"/>
            <p:cNvSpPr/>
            <p:nvPr/>
          </p:nvSpPr>
          <p:spPr>
            <a:xfrm>
              <a:off x="7012555" y="1890236"/>
              <a:ext cx="1151257" cy="769224"/>
            </a:xfrm>
            <a:custGeom>
              <a:avLst/>
              <a:gdLst/>
              <a:ahLst/>
              <a:cxnLst/>
              <a:rect l="l" t="t" r="r" b="b"/>
              <a:pathLst>
                <a:path w="941" h="682" extrusionOk="0">
                  <a:moveTo>
                    <a:pt x="791" y="74"/>
                  </a:moveTo>
                  <a:lnTo>
                    <a:pt x="823" y="80"/>
                  </a:lnTo>
                  <a:lnTo>
                    <a:pt x="852" y="95"/>
                  </a:lnTo>
                  <a:lnTo>
                    <a:pt x="872" y="114"/>
                  </a:lnTo>
                  <a:lnTo>
                    <a:pt x="896" y="114"/>
                  </a:lnTo>
                  <a:lnTo>
                    <a:pt x="905" y="106"/>
                  </a:lnTo>
                  <a:lnTo>
                    <a:pt x="927" y="100"/>
                  </a:lnTo>
                  <a:lnTo>
                    <a:pt x="932" y="118"/>
                  </a:lnTo>
                  <a:lnTo>
                    <a:pt x="930" y="126"/>
                  </a:lnTo>
                  <a:lnTo>
                    <a:pt x="940" y="148"/>
                  </a:lnTo>
                  <a:lnTo>
                    <a:pt x="941" y="168"/>
                  </a:lnTo>
                  <a:lnTo>
                    <a:pt x="919" y="164"/>
                  </a:lnTo>
                  <a:lnTo>
                    <a:pt x="909" y="171"/>
                  </a:lnTo>
                  <a:lnTo>
                    <a:pt x="924" y="189"/>
                  </a:lnTo>
                  <a:lnTo>
                    <a:pt x="936" y="213"/>
                  </a:lnTo>
                  <a:lnTo>
                    <a:pt x="928" y="214"/>
                  </a:lnTo>
                  <a:lnTo>
                    <a:pt x="934" y="224"/>
                  </a:lnTo>
                  <a:lnTo>
                    <a:pt x="916" y="212"/>
                  </a:lnTo>
                  <a:lnTo>
                    <a:pt x="916" y="223"/>
                  </a:lnTo>
                  <a:lnTo>
                    <a:pt x="895" y="232"/>
                  </a:lnTo>
                  <a:lnTo>
                    <a:pt x="904" y="243"/>
                  </a:lnTo>
                  <a:lnTo>
                    <a:pt x="889" y="243"/>
                  </a:lnTo>
                  <a:lnTo>
                    <a:pt x="877" y="236"/>
                  </a:lnTo>
                  <a:lnTo>
                    <a:pt x="873" y="251"/>
                  </a:lnTo>
                  <a:lnTo>
                    <a:pt x="861" y="262"/>
                  </a:lnTo>
                  <a:lnTo>
                    <a:pt x="853" y="275"/>
                  </a:lnTo>
                  <a:lnTo>
                    <a:pt x="833" y="281"/>
                  </a:lnTo>
                  <a:lnTo>
                    <a:pt x="825" y="291"/>
                  </a:lnTo>
                  <a:lnTo>
                    <a:pt x="809" y="296"/>
                  </a:lnTo>
                  <a:lnTo>
                    <a:pt x="814" y="287"/>
                  </a:lnTo>
                  <a:lnTo>
                    <a:pt x="806" y="279"/>
                  </a:lnTo>
                  <a:lnTo>
                    <a:pt x="813" y="265"/>
                  </a:lnTo>
                  <a:lnTo>
                    <a:pt x="799" y="254"/>
                  </a:lnTo>
                  <a:lnTo>
                    <a:pt x="788" y="261"/>
                  </a:lnTo>
                  <a:lnTo>
                    <a:pt x="776" y="275"/>
                  </a:lnTo>
                  <a:lnTo>
                    <a:pt x="771" y="289"/>
                  </a:lnTo>
                  <a:lnTo>
                    <a:pt x="755" y="290"/>
                  </a:lnTo>
                  <a:lnTo>
                    <a:pt x="751" y="299"/>
                  </a:lnTo>
                  <a:lnTo>
                    <a:pt x="766" y="313"/>
                  </a:lnTo>
                  <a:lnTo>
                    <a:pt x="781" y="317"/>
                  </a:lnTo>
                  <a:lnTo>
                    <a:pt x="786" y="326"/>
                  </a:lnTo>
                  <a:lnTo>
                    <a:pt x="802" y="332"/>
                  </a:lnTo>
                  <a:lnTo>
                    <a:pt x="815" y="317"/>
                  </a:lnTo>
                  <a:lnTo>
                    <a:pt x="833" y="325"/>
                  </a:lnTo>
                  <a:lnTo>
                    <a:pt x="845" y="326"/>
                  </a:lnTo>
                  <a:lnTo>
                    <a:pt x="852" y="337"/>
                  </a:lnTo>
                  <a:lnTo>
                    <a:pt x="830" y="343"/>
                  </a:lnTo>
                  <a:lnTo>
                    <a:pt x="827" y="354"/>
                  </a:lnTo>
                  <a:lnTo>
                    <a:pt x="815" y="364"/>
                  </a:lnTo>
                  <a:lnTo>
                    <a:pt x="811" y="378"/>
                  </a:lnTo>
                  <a:lnTo>
                    <a:pt x="834" y="390"/>
                  </a:lnTo>
                  <a:lnTo>
                    <a:pt x="849" y="410"/>
                  </a:lnTo>
                  <a:lnTo>
                    <a:pt x="867" y="429"/>
                  </a:lnTo>
                  <a:lnTo>
                    <a:pt x="884" y="445"/>
                  </a:lnTo>
                  <a:lnTo>
                    <a:pt x="889" y="461"/>
                  </a:lnTo>
                  <a:lnTo>
                    <a:pt x="880" y="466"/>
                  </a:lnTo>
                  <a:lnTo>
                    <a:pt x="888" y="477"/>
                  </a:lnTo>
                  <a:lnTo>
                    <a:pt x="900" y="484"/>
                  </a:lnTo>
                  <a:lnTo>
                    <a:pt x="903" y="501"/>
                  </a:lnTo>
                  <a:lnTo>
                    <a:pt x="903" y="517"/>
                  </a:lnTo>
                  <a:lnTo>
                    <a:pt x="894" y="519"/>
                  </a:lnTo>
                  <a:lnTo>
                    <a:pt x="888" y="541"/>
                  </a:lnTo>
                  <a:lnTo>
                    <a:pt x="881" y="569"/>
                  </a:lnTo>
                  <a:lnTo>
                    <a:pt x="871" y="593"/>
                  </a:lnTo>
                  <a:lnTo>
                    <a:pt x="851" y="613"/>
                  </a:lnTo>
                  <a:lnTo>
                    <a:pt x="830" y="630"/>
                  </a:lnTo>
                  <a:lnTo>
                    <a:pt x="810" y="632"/>
                  </a:lnTo>
                  <a:lnTo>
                    <a:pt x="801" y="642"/>
                  </a:lnTo>
                  <a:lnTo>
                    <a:pt x="793" y="635"/>
                  </a:lnTo>
                  <a:lnTo>
                    <a:pt x="785" y="645"/>
                  </a:lnTo>
                  <a:lnTo>
                    <a:pt x="762" y="656"/>
                  </a:lnTo>
                  <a:lnTo>
                    <a:pt x="744" y="659"/>
                  </a:lnTo>
                  <a:lnTo>
                    <a:pt x="742" y="681"/>
                  </a:lnTo>
                  <a:lnTo>
                    <a:pt x="732" y="682"/>
                  </a:lnTo>
                  <a:lnTo>
                    <a:pt x="725" y="667"/>
                  </a:lnTo>
                  <a:lnTo>
                    <a:pt x="727" y="659"/>
                  </a:lnTo>
                  <a:lnTo>
                    <a:pt x="702" y="652"/>
                  </a:lnTo>
                  <a:lnTo>
                    <a:pt x="694" y="656"/>
                  </a:lnTo>
                  <a:lnTo>
                    <a:pt x="675" y="650"/>
                  </a:lnTo>
                  <a:lnTo>
                    <a:pt x="664" y="642"/>
                  </a:lnTo>
                  <a:lnTo>
                    <a:pt x="665" y="630"/>
                  </a:lnTo>
                  <a:lnTo>
                    <a:pt x="648" y="626"/>
                  </a:lnTo>
                  <a:lnTo>
                    <a:pt x="638" y="618"/>
                  </a:lnTo>
                  <a:lnTo>
                    <a:pt x="624" y="629"/>
                  </a:lnTo>
                  <a:lnTo>
                    <a:pt x="608" y="632"/>
                  </a:lnTo>
                  <a:lnTo>
                    <a:pt x="593" y="632"/>
                  </a:lnTo>
                  <a:lnTo>
                    <a:pt x="585" y="637"/>
                  </a:lnTo>
                  <a:lnTo>
                    <a:pt x="576" y="640"/>
                  </a:lnTo>
                  <a:lnTo>
                    <a:pt x="583" y="663"/>
                  </a:lnTo>
                  <a:lnTo>
                    <a:pt x="573" y="663"/>
                  </a:lnTo>
                  <a:lnTo>
                    <a:pt x="571" y="658"/>
                  </a:lnTo>
                  <a:lnTo>
                    <a:pt x="569" y="649"/>
                  </a:lnTo>
                  <a:lnTo>
                    <a:pt x="557" y="656"/>
                  </a:lnTo>
                  <a:lnTo>
                    <a:pt x="548" y="652"/>
                  </a:lnTo>
                  <a:lnTo>
                    <a:pt x="533" y="644"/>
                  </a:lnTo>
                  <a:lnTo>
                    <a:pt x="535" y="627"/>
                  </a:lnTo>
                  <a:lnTo>
                    <a:pt x="523" y="623"/>
                  </a:lnTo>
                  <a:lnTo>
                    <a:pt x="515" y="604"/>
                  </a:lnTo>
                  <a:lnTo>
                    <a:pt x="497" y="607"/>
                  </a:lnTo>
                  <a:lnTo>
                    <a:pt x="494" y="582"/>
                  </a:lnTo>
                  <a:lnTo>
                    <a:pt x="507" y="565"/>
                  </a:lnTo>
                  <a:lnTo>
                    <a:pt x="504" y="548"/>
                  </a:lnTo>
                  <a:lnTo>
                    <a:pt x="500" y="532"/>
                  </a:lnTo>
                  <a:lnTo>
                    <a:pt x="491" y="527"/>
                  </a:lnTo>
                  <a:lnTo>
                    <a:pt x="482" y="515"/>
                  </a:lnTo>
                  <a:lnTo>
                    <a:pt x="472" y="516"/>
                  </a:lnTo>
                  <a:lnTo>
                    <a:pt x="452" y="513"/>
                  </a:lnTo>
                  <a:lnTo>
                    <a:pt x="456" y="505"/>
                  </a:lnTo>
                  <a:lnTo>
                    <a:pt x="445" y="492"/>
                  </a:lnTo>
                  <a:lnTo>
                    <a:pt x="434" y="500"/>
                  </a:lnTo>
                  <a:lnTo>
                    <a:pt x="418" y="495"/>
                  </a:lnTo>
                  <a:lnTo>
                    <a:pt x="401" y="508"/>
                  </a:lnTo>
                  <a:lnTo>
                    <a:pt x="389" y="524"/>
                  </a:lnTo>
                  <a:lnTo>
                    <a:pt x="375" y="527"/>
                  </a:lnTo>
                  <a:lnTo>
                    <a:pt x="366" y="521"/>
                  </a:lnTo>
                  <a:lnTo>
                    <a:pt x="356" y="520"/>
                  </a:lnTo>
                  <a:lnTo>
                    <a:pt x="343" y="516"/>
                  </a:lnTo>
                  <a:lnTo>
                    <a:pt x="334" y="521"/>
                  </a:lnTo>
                  <a:lnTo>
                    <a:pt x="326" y="536"/>
                  </a:lnTo>
                  <a:lnTo>
                    <a:pt x="321" y="520"/>
                  </a:lnTo>
                  <a:lnTo>
                    <a:pt x="311" y="524"/>
                  </a:lnTo>
                  <a:lnTo>
                    <a:pt x="290" y="522"/>
                  </a:lnTo>
                  <a:lnTo>
                    <a:pt x="269" y="517"/>
                  </a:lnTo>
                  <a:lnTo>
                    <a:pt x="253" y="508"/>
                  </a:lnTo>
                  <a:lnTo>
                    <a:pt x="238" y="504"/>
                  </a:lnTo>
                  <a:lnTo>
                    <a:pt x="230" y="494"/>
                  </a:lnTo>
                  <a:lnTo>
                    <a:pt x="219" y="491"/>
                  </a:lnTo>
                  <a:lnTo>
                    <a:pt x="199" y="478"/>
                  </a:lnTo>
                  <a:lnTo>
                    <a:pt x="183" y="472"/>
                  </a:lnTo>
                  <a:lnTo>
                    <a:pt x="177" y="476"/>
                  </a:lnTo>
                  <a:lnTo>
                    <a:pt x="149" y="462"/>
                  </a:lnTo>
                  <a:lnTo>
                    <a:pt x="129" y="449"/>
                  </a:lnTo>
                  <a:lnTo>
                    <a:pt x="119" y="426"/>
                  </a:lnTo>
                  <a:lnTo>
                    <a:pt x="132" y="429"/>
                  </a:lnTo>
                  <a:lnTo>
                    <a:pt x="130" y="418"/>
                  </a:lnTo>
                  <a:lnTo>
                    <a:pt x="120" y="408"/>
                  </a:lnTo>
                  <a:lnTo>
                    <a:pt x="118" y="391"/>
                  </a:lnTo>
                  <a:lnTo>
                    <a:pt x="93" y="366"/>
                  </a:lnTo>
                  <a:lnTo>
                    <a:pt x="63" y="358"/>
                  </a:lnTo>
                  <a:lnTo>
                    <a:pt x="54" y="342"/>
                  </a:lnTo>
                  <a:lnTo>
                    <a:pt x="38" y="333"/>
                  </a:lnTo>
                  <a:lnTo>
                    <a:pt x="34" y="327"/>
                  </a:lnTo>
                  <a:lnTo>
                    <a:pt x="28" y="315"/>
                  </a:lnTo>
                  <a:lnTo>
                    <a:pt x="26" y="307"/>
                  </a:lnTo>
                  <a:lnTo>
                    <a:pt x="15" y="302"/>
                  </a:lnTo>
                  <a:lnTo>
                    <a:pt x="9" y="304"/>
                  </a:lnTo>
                  <a:lnTo>
                    <a:pt x="0" y="285"/>
                  </a:lnTo>
                  <a:lnTo>
                    <a:pt x="3" y="280"/>
                  </a:lnTo>
                  <a:lnTo>
                    <a:pt x="0" y="276"/>
                  </a:lnTo>
                  <a:lnTo>
                    <a:pt x="13" y="266"/>
                  </a:lnTo>
                  <a:lnTo>
                    <a:pt x="23" y="262"/>
                  </a:lnTo>
                  <a:lnTo>
                    <a:pt x="42" y="264"/>
                  </a:lnTo>
                  <a:lnTo>
                    <a:pt x="44" y="252"/>
                  </a:lnTo>
                  <a:lnTo>
                    <a:pt x="65" y="249"/>
                  </a:lnTo>
                  <a:lnTo>
                    <a:pt x="68" y="241"/>
                  </a:lnTo>
                  <a:lnTo>
                    <a:pt x="91" y="230"/>
                  </a:lnTo>
                  <a:lnTo>
                    <a:pt x="92" y="225"/>
                  </a:lnTo>
                  <a:lnTo>
                    <a:pt x="87" y="213"/>
                  </a:lnTo>
                  <a:lnTo>
                    <a:pt x="96" y="208"/>
                  </a:lnTo>
                  <a:lnTo>
                    <a:pt x="68" y="172"/>
                  </a:lnTo>
                  <a:lnTo>
                    <a:pt x="98" y="164"/>
                  </a:lnTo>
                  <a:lnTo>
                    <a:pt x="104" y="160"/>
                  </a:lnTo>
                  <a:lnTo>
                    <a:pt x="101" y="123"/>
                  </a:lnTo>
                  <a:lnTo>
                    <a:pt x="136" y="130"/>
                  </a:lnTo>
                  <a:lnTo>
                    <a:pt x="141" y="121"/>
                  </a:lnTo>
                  <a:lnTo>
                    <a:pt x="133" y="100"/>
                  </a:lnTo>
                  <a:lnTo>
                    <a:pt x="146" y="98"/>
                  </a:lnTo>
                  <a:lnTo>
                    <a:pt x="151" y="85"/>
                  </a:lnTo>
                  <a:lnTo>
                    <a:pt x="157" y="83"/>
                  </a:lnTo>
                  <a:lnTo>
                    <a:pt x="168" y="97"/>
                  </a:lnTo>
                  <a:lnTo>
                    <a:pt x="186" y="108"/>
                  </a:lnTo>
                  <a:lnTo>
                    <a:pt x="213" y="116"/>
                  </a:lnTo>
                  <a:lnTo>
                    <a:pt x="232" y="132"/>
                  </a:lnTo>
                  <a:lnTo>
                    <a:pt x="236" y="156"/>
                  </a:lnTo>
                  <a:lnTo>
                    <a:pt x="246" y="165"/>
                  </a:lnTo>
                  <a:lnTo>
                    <a:pt x="267" y="168"/>
                  </a:lnTo>
                  <a:lnTo>
                    <a:pt x="290" y="171"/>
                  </a:lnTo>
                  <a:lnTo>
                    <a:pt x="316" y="184"/>
                  </a:lnTo>
                  <a:lnTo>
                    <a:pt x="327" y="186"/>
                  </a:lnTo>
                  <a:lnTo>
                    <a:pt x="343" y="205"/>
                  </a:lnTo>
                  <a:lnTo>
                    <a:pt x="358" y="217"/>
                  </a:lnTo>
                  <a:lnTo>
                    <a:pt x="376" y="217"/>
                  </a:lnTo>
                  <a:lnTo>
                    <a:pt x="412" y="222"/>
                  </a:lnTo>
                  <a:lnTo>
                    <a:pt x="433" y="219"/>
                  </a:lnTo>
                  <a:lnTo>
                    <a:pt x="451" y="222"/>
                  </a:lnTo>
                  <a:lnTo>
                    <a:pt x="481" y="234"/>
                  </a:lnTo>
                  <a:lnTo>
                    <a:pt x="502" y="234"/>
                  </a:lnTo>
                  <a:lnTo>
                    <a:pt x="512" y="241"/>
                  </a:lnTo>
                  <a:lnTo>
                    <a:pt x="527" y="230"/>
                  </a:lnTo>
                  <a:lnTo>
                    <a:pt x="550" y="222"/>
                  </a:lnTo>
                  <a:lnTo>
                    <a:pt x="575" y="222"/>
                  </a:lnTo>
                  <a:lnTo>
                    <a:pt x="591" y="214"/>
                  </a:lnTo>
                  <a:lnTo>
                    <a:pt x="598" y="203"/>
                  </a:lnTo>
                  <a:lnTo>
                    <a:pt x="606" y="196"/>
                  </a:lnTo>
                  <a:lnTo>
                    <a:pt x="600" y="190"/>
                  </a:lnTo>
                  <a:lnTo>
                    <a:pt x="590" y="182"/>
                  </a:lnTo>
                  <a:lnTo>
                    <a:pt x="592" y="169"/>
                  </a:lnTo>
                  <a:lnTo>
                    <a:pt x="602" y="171"/>
                  </a:lnTo>
                  <a:lnTo>
                    <a:pt x="621" y="175"/>
                  </a:lnTo>
                  <a:lnTo>
                    <a:pt x="632" y="164"/>
                  </a:lnTo>
                  <a:lnTo>
                    <a:pt x="653" y="156"/>
                  </a:lnTo>
                  <a:lnTo>
                    <a:pt x="657" y="142"/>
                  </a:lnTo>
                  <a:lnTo>
                    <a:pt x="665" y="137"/>
                  </a:lnTo>
                  <a:lnTo>
                    <a:pt x="687" y="134"/>
                  </a:lnTo>
                  <a:lnTo>
                    <a:pt x="702" y="136"/>
                  </a:lnTo>
                  <a:lnTo>
                    <a:pt x="699" y="129"/>
                  </a:lnTo>
                  <a:lnTo>
                    <a:pt x="676" y="115"/>
                  </a:lnTo>
                  <a:lnTo>
                    <a:pt x="659" y="108"/>
                  </a:lnTo>
                  <a:lnTo>
                    <a:pt x="651" y="116"/>
                  </a:lnTo>
                  <a:lnTo>
                    <a:pt x="633" y="112"/>
                  </a:lnTo>
                  <a:lnTo>
                    <a:pt x="625" y="115"/>
                  </a:lnTo>
                  <a:lnTo>
                    <a:pt x="616" y="107"/>
                  </a:lnTo>
                  <a:lnTo>
                    <a:pt x="615" y="87"/>
                  </a:lnTo>
                  <a:lnTo>
                    <a:pt x="613" y="71"/>
                  </a:lnTo>
                  <a:lnTo>
                    <a:pt x="638" y="79"/>
                  </a:lnTo>
                  <a:lnTo>
                    <a:pt x="652" y="66"/>
                  </a:lnTo>
                  <a:lnTo>
                    <a:pt x="646" y="57"/>
                  </a:lnTo>
                  <a:lnTo>
                    <a:pt x="646" y="36"/>
                  </a:lnTo>
                  <a:lnTo>
                    <a:pt x="650" y="30"/>
                  </a:lnTo>
                  <a:lnTo>
                    <a:pt x="642" y="18"/>
                  </a:lnTo>
                  <a:lnTo>
                    <a:pt x="630" y="14"/>
                  </a:lnTo>
                  <a:lnTo>
                    <a:pt x="635" y="4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700" y="5"/>
                  </a:lnTo>
                  <a:lnTo>
                    <a:pt x="719" y="13"/>
                  </a:lnTo>
                  <a:lnTo>
                    <a:pt x="744" y="33"/>
                  </a:lnTo>
                  <a:lnTo>
                    <a:pt x="757" y="42"/>
                  </a:lnTo>
                  <a:lnTo>
                    <a:pt x="771" y="54"/>
                  </a:lnTo>
                  <a:lnTo>
                    <a:pt x="791" y="74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99"/>
            <p:cNvSpPr/>
            <p:nvPr/>
          </p:nvSpPr>
          <p:spPr>
            <a:xfrm>
              <a:off x="5289951" y="2888423"/>
              <a:ext cx="134579" cy="144370"/>
            </a:xfrm>
            <a:custGeom>
              <a:avLst/>
              <a:gdLst/>
              <a:ahLst/>
              <a:cxnLst/>
              <a:rect l="l" t="t" r="r" b="b"/>
              <a:pathLst>
                <a:path w="110" h="128" extrusionOk="0">
                  <a:moveTo>
                    <a:pt x="105" y="115"/>
                  </a:moveTo>
                  <a:lnTo>
                    <a:pt x="97" y="115"/>
                  </a:lnTo>
                  <a:lnTo>
                    <a:pt x="84" y="111"/>
                  </a:lnTo>
                  <a:lnTo>
                    <a:pt x="72" y="111"/>
                  </a:lnTo>
                  <a:lnTo>
                    <a:pt x="50" y="115"/>
                  </a:lnTo>
                  <a:lnTo>
                    <a:pt x="37" y="121"/>
                  </a:lnTo>
                  <a:lnTo>
                    <a:pt x="19" y="128"/>
                  </a:lnTo>
                  <a:lnTo>
                    <a:pt x="16" y="128"/>
                  </a:lnTo>
                  <a:lnTo>
                    <a:pt x="17" y="111"/>
                  </a:lnTo>
                  <a:lnTo>
                    <a:pt x="19" y="108"/>
                  </a:lnTo>
                  <a:lnTo>
                    <a:pt x="18" y="100"/>
                  </a:lnTo>
                  <a:lnTo>
                    <a:pt x="11" y="91"/>
                  </a:lnTo>
                  <a:lnTo>
                    <a:pt x="5" y="90"/>
                  </a:lnTo>
                  <a:lnTo>
                    <a:pt x="0" y="84"/>
                  </a:lnTo>
                  <a:lnTo>
                    <a:pt x="3" y="75"/>
                  </a:lnTo>
                  <a:lnTo>
                    <a:pt x="2" y="65"/>
                  </a:lnTo>
                  <a:lnTo>
                    <a:pt x="3" y="59"/>
                  </a:lnTo>
                  <a:lnTo>
                    <a:pt x="6" y="59"/>
                  </a:lnTo>
                  <a:lnTo>
                    <a:pt x="7" y="50"/>
                  </a:lnTo>
                  <a:lnTo>
                    <a:pt x="5" y="46"/>
                  </a:lnTo>
                  <a:lnTo>
                    <a:pt x="7" y="43"/>
                  </a:lnTo>
                  <a:lnTo>
                    <a:pt x="14" y="40"/>
                  </a:lnTo>
                  <a:lnTo>
                    <a:pt x="9" y="24"/>
                  </a:lnTo>
                  <a:lnTo>
                    <a:pt x="5" y="15"/>
                  </a:lnTo>
                  <a:lnTo>
                    <a:pt x="7" y="8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8" y="7"/>
                  </a:lnTo>
                  <a:lnTo>
                    <a:pt x="32" y="8"/>
                  </a:lnTo>
                  <a:lnTo>
                    <a:pt x="35" y="2"/>
                  </a:lnTo>
                  <a:lnTo>
                    <a:pt x="39" y="2"/>
                  </a:lnTo>
                  <a:lnTo>
                    <a:pt x="44" y="0"/>
                  </a:lnTo>
                  <a:lnTo>
                    <a:pt x="47" y="9"/>
                  </a:lnTo>
                  <a:lnTo>
                    <a:pt x="51" y="6"/>
                  </a:lnTo>
                  <a:lnTo>
                    <a:pt x="58" y="3"/>
                  </a:lnTo>
                  <a:lnTo>
                    <a:pt x="67" y="7"/>
                  </a:lnTo>
                  <a:lnTo>
                    <a:pt x="70" y="14"/>
                  </a:lnTo>
                  <a:lnTo>
                    <a:pt x="78" y="19"/>
                  </a:lnTo>
                  <a:lnTo>
                    <a:pt x="85" y="14"/>
                  </a:lnTo>
                  <a:lnTo>
                    <a:pt x="93" y="13"/>
                  </a:lnTo>
                  <a:lnTo>
                    <a:pt x="106" y="18"/>
                  </a:lnTo>
                  <a:lnTo>
                    <a:pt x="110" y="48"/>
                  </a:lnTo>
                  <a:lnTo>
                    <a:pt x="103" y="65"/>
                  </a:lnTo>
                  <a:lnTo>
                    <a:pt x="98" y="88"/>
                  </a:lnTo>
                  <a:lnTo>
                    <a:pt x="106" y="107"/>
                  </a:lnTo>
                  <a:lnTo>
                    <a:pt x="105" y="11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99"/>
            <p:cNvSpPr/>
            <p:nvPr/>
          </p:nvSpPr>
          <p:spPr>
            <a:xfrm>
              <a:off x="5672888" y="2833156"/>
              <a:ext cx="170059" cy="260545"/>
            </a:xfrm>
            <a:custGeom>
              <a:avLst/>
              <a:gdLst/>
              <a:ahLst/>
              <a:cxnLst/>
              <a:rect l="l" t="t" r="r" b="b"/>
              <a:pathLst>
                <a:path w="139" h="231" extrusionOk="0">
                  <a:moveTo>
                    <a:pt x="85" y="220"/>
                  </a:moveTo>
                  <a:lnTo>
                    <a:pt x="82" y="219"/>
                  </a:lnTo>
                  <a:lnTo>
                    <a:pt x="71" y="222"/>
                  </a:lnTo>
                  <a:lnTo>
                    <a:pt x="60" y="219"/>
                  </a:lnTo>
                  <a:lnTo>
                    <a:pt x="52" y="220"/>
                  </a:lnTo>
                  <a:lnTo>
                    <a:pt x="22" y="220"/>
                  </a:lnTo>
                  <a:lnTo>
                    <a:pt x="24" y="204"/>
                  </a:lnTo>
                  <a:lnTo>
                    <a:pt x="17" y="190"/>
                  </a:lnTo>
                  <a:lnTo>
                    <a:pt x="9" y="186"/>
                  </a:lnTo>
                  <a:lnTo>
                    <a:pt x="5" y="177"/>
                  </a:lnTo>
                  <a:lnTo>
                    <a:pt x="0" y="174"/>
                  </a:lnTo>
                  <a:lnTo>
                    <a:pt x="0" y="168"/>
                  </a:lnTo>
                  <a:lnTo>
                    <a:pt x="5" y="154"/>
                  </a:lnTo>
                  <a:lnTo>
                    <a:pt x="14" y="134"/>
                  </a:lnTo>
                  <a:lnTo>
                    <a:pt x="19" y="133"/>
                  </a:lnTo>
                  <a:lnTo>
                    <a:pt x="30" y="121"/>
                  </a:lnTo>
                  <a:lnTo>
                    <a:pt x="37" y="121"/>
                  </a:lnTo>
                  <a:lnTo>
                    <a:pt x="47" y="129"/>
                  </a:lnTo>
                  <a:lnTo>
                    <a:pt x="60" y="122"/>
                  </a:lnTo>
                  <a:lnTo>
                    <a:pt x="61" y="114"/>
                  </a:lnTo>
                  <a:lnTo>
                    <a:pt x="66" y="105"/>
                  </a:lnTo>
                  <a:lnTo>
                    <a:pt x="68" y="95"/>
                  </a:lnTo>
                  <a:lnTo>
                    <a:pt x="78" y="86"/>
                  </a:lnTo>
                  <a:lnTo>
                    <a:pt x="81" y="72"/>
                  </a:lnTo>
                  <a:lnTo>
                    <a:pt x="85" y="67"/>
                  </a:lnTo>
                  <a:lnTo>
                    <a:pt x="88" y="56"/>
                  </a:lnTo>
                  <a:lnTo>
                    <a:pt x="93" y="43"/>
                  </a:lnTo>
                  <a:lnTo>
                    <a:pt x="108" y="27"/>
                  </a:lnTo>
                  <a:lnTo>
                    <a:pt x="108" y="20"/>
                  </a:lnTo>
                  <a:lnTo>
                    <a:pt x="110" y="16"/>
                  </a:lnTo>
                  <a:lnTo>
                    <a:pt x="103" y="8"/>
                  </a:lnTo>
                  <a:lnTo>
                    <a:pt x="104" y="1"/>
                  </a:lnTo>
                  <a:lnTo>
                    <a:pt x="109" y="0"/>
                  </a:lnTo>
                  <a:lnTo>
                    <a:pt x="116" y="14"/>
                  </a:lnTo>
                  <a:lnTo>
                    <a:pt x="118" y="27"/>
                  </a:lnTo>
                  <a:lnTo>
                    <a:pt x="117" y="41"/>
                  </a:lnTo>
                  <a:lnTo>
                    <a:pt x="127" y="60"/>
                  </a:lnTo>
                  <a:lnTo>
                    <a:pt x="117" y="60"/>
                  </a:lnTo>
                  <a:lnTo>
                    <a:pt x="112" y="61"/>
                  </a:lnTo>
                  <a:lnTo>
                    <a:pt x="104" y="59"/>
                  </a:lnTo>
                  <a:lnTo>
                    <a:pt x="100" y="69"/>
                  </a:lnTo>
                  <a:lnTo>
                    <a:pt x="111" y="81"/>
                  </a:lnTo>
                  <a:lnTo>
                    <a:pt x="119" y="85"/>
                  </a:lnTo>
                  <a:lnTo>
                    <a:pt x="121" y="93"/>
                  </a:lnTo>
                  <a:lnTo>
                    <a:pt x="127" y="107"/>
                  </a:lnTo>
                  <a:lnTo>
                    <a:pt x="124" y="113"/>
                  </a:lnTo>
                  <a:lnTo>
                    <a:pt x="115" y="134"/>
                  </a:lnTo>
                  <a:lnTo>
                    <a:pt x="111" y="138"/>
                  </a:lnTo>
                  <a:lnTo>
                    <a:pt x="110" y="154"/>
                  </a:lnTo>
                  <a:lnTo>
                    <a:pt x="112" y="163"/>
                  </a:lnTo>
                  <a:lnTo>
                    <a:pt x="110" y="169"/>
                  </a:lnTo>
                  <a:lnTo>
                    <a:pt x="119" y="180"/>
                  </a:lnTo>
                  <a:lnTo>
                    <a:pt x="120" y="188"/>
                  </a:lnTo>
                  <a:lnTo>
                    <a:pt x="127" y="198"/>
                  </a:lnTo>
                  <a:lnTo>
                    <a:pt x="136" y="205"/>
                  </a:lnTo>
                  <a:lnTo>
                    <a:pt x="137" y="214"/>
                  </a:lnTo>
                  <a:lnTo>
                    <a:pt x="139" y="220"/>
                  </a:lnTo>
                  <a:lnTo>
                    <a:pt x="137" y="231"/>
                  </a:lnTo>
                  <a:lnTo>
                    <a:pt x="123" y="227"/>
                  </a:lnTo>
                  <a:lnTo>
                    <a:pt x="108" y="221"/>
                  </a:lnTo>
                  <a:lnTo>
                    <a:pt x="85" y="22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99"/>
            <p:cNvSpPr/>
            <p:nvPr/>
          </p:nvSpPr>
          <p:spPr>
            <a:xfrm>
              <a:off x="5756081" y="3011365"/>
              <a:ext cx="426980" cy="434240"/>
            </a:xfrm>
            <a:custGeom>
              <a:avLst/>
              <a:gdLst/>
              <a:ahLst/>
              <a:cxnLst/>
              <a:rect l="l" t="t" r="r" b="b"/>
              <a:pathLst>
                <a:path w="349" h="385" extrusionOk="0">
                  <a:moveTo>
                    <a:pt x="343" y="37"/>
                  </a:moveTo>
                  <a:lnTo>
                    <a:pt x="342" y="61"/>
                  </a:lnTo>
                  <a:lnTo>
                    <a:pt x="349" y="64"/>
                  </a:lnTo>
                  <a:lnTo>
                    <a:pt x="343" y="71"/>
                  </a:lnTo>
                  <a:lnTo>
                    <a:pt x="336" y="77"/>
                  </a:lnTo>
                  <a:lnTo>
                    <a:pt x="329" y="87"/>
                  </a:lnTo>
                  <a:lnTo>
                    <a:pt x="325" y="97"/>
                  </a:lnTo>
                  <a:lnTo>
                    <a:pt x="324" y="114"/>
                  </a:lnTo>
                  <a:lnTo>
                    <a:pt x="320" y="122"/>
                  </a:lnTo>
                  <a:lnTo>
                    <a:pt x="320" y="137"/>
                  </a:lnTo>
                  <a:lnTo>
                    <a:pt x="314" y="143"/>
                  </a:lnTo>
                  <a:lnTo>
                    <a:pt x="314" y="155"/>
                  </a:lnTo>
                  <a:lnTo>
                    <a:pt x="311" y="157"/>
                  </a:lnTo>
                  <a:lnTo>
                    <a:pt x="310" y="168"/>
                  </a:lnTo>
                  <a:lnTo>
                    <a:pt x="314" y="178"/>
                  </a:lnTo>
                  <a:lnTo>
                    <a:pt x="315" y="203"/>
                  </a:lnTo>
                  <a:lnTo>
                    <a:pt x="318" y="222"/>
                  </a:lnTo>
                  <a:lnTo>
                    <a:pt x="316" y="233"/>
                  </a:lnTo>
                  <a:lnTo>
                    <a:pt x="320" y="245"/>
                  </a:lnTo>
                  <a:lnTo>
                    <a:pt x="330" y="256"/>
                  </a:lnTo>
                  <a:lnTo>
                    <a:pt x="340" y="283"/>
                  </a:lnTo>
                  <a:lnTo>
                    <a:pt x="332" y="281"/>
                  </a:lnTo>
                  <a:lnTo>
                    <a:pt x="308" y="284"/>
                  </a:lnTo>
                  <a:lnTo>
                    <a:pt x="303" y="287"/>
                  </a:lnTo>
                  <a:lnTo>
                    <a:pt x="297" y="300"/>
                  </a:lnTo>
                  <a:lnTo>
                    <a:pt x="301" y="309"/>
                  </a:lnTo>
                  <a:lnTo>
                    <a:pt x="297" y="334"/>
                  </a:lnTo>
                  <a:lnTo>
                    <a:pt x="295" y="354"/>
                  </a:lnTo>
                  <a:lnTo>
                    <a:pt x="300" y="358"/>
                  </a:lnTo>
                  <a:lnTo>
                    <a:pt x="312" y="366"/>
                  </a:lnTo>
                  <a:lnTo>
                    <a:pt x="317" y="363"/>
                  </a:lnTo>
                  <a:lnTo>
                    <a:pt x="318" y="385"/>
                  </a:lnTo>
                  <a:lnTo>
                    <a:pt x="304" y="385"/>
                  </a:lnTo>
                  <a:lnTo>
                    <a:pt x="297" y="373"/>
                  </a:lnTo>
                  <a:lnTo>
                    <a:pt x="290" y="364"/>
                  </a:lnTo>
                  <a:lnTo>
                    <a:pt x="276" y="362"/>
                  </a:lnTo>
                  <a:lnTo>
                    <a:pt x="273" y="351"/>
                  </a:lnTo>
                  <a:lnTo>
                    <a:pt x="261" y="357"/>
                  </a:lnTo>
                  <a:lnTo>
                    <a:pt x="247" y="354"/>
                  </a:lnTo>
                  <a:lnTo>
                    <a:pt x="241" y="345"/>
                  </a:lnTo>
                  <a:lnTo>
                    <a:pt x="229" y="343"/>
                  </a:lnTo>
                  <a:lnTo>
                    <a:pt x="221" y="344"/>
                  </a:lnTo>
                  <a:lnTo>
                    <a:pt x="220" y="337"/>
                  </a:lnTo>
                  <a:lnTo>
                    <a:pt x="214" y="336"/>
                  </a:lnTo>
                  <a:lnTo>
                    <a:pt x="205" y="335"/>
                  </a:lnTo>
                  <a:lnTo>
                    <a:pt x="194" y="338"/>
                  </a:lnTo>
                  <a:lnTo>
                    <a:pt x="186" y="338"/>
                  </a:lnTo>
                  <a:lnTo>
                    <a:pt x="181" y="340"/>
                  </a:lnTo>
                  <a:lnTo>
                    <a:pt x="183" y="315"/>
                  </a:lnTo>
                  <a:lnTo>
                    <a:pt x="177" y="307"/>
                  </a:lnTo>
                  <a:lnTo>
                    <a:pt x="176" y="294"/>
                  </a:lnTo>
                  <a:lnTo>
                    <a:pt x="178" y="282"/>
                  </a:lnTo>
                  <a:lnTo>
                    <a:pt x="175" y="274"/>
                  </a:lnTo>
                  <a:lnTo>
                    <a:pt x="175" y="261"/>
                  </a:lnTo>
                  <a:lnTo>
                    <a:pt x="153" y="261"/>
                  </a:lnTo>
                  <a:lnTo>
                    <a:pt x="154" y="253"/>
                  </a:lnTo>
                  <a:lnTo>
                    <a:pt x="145" y="254"/>
                  </a:lnTo>
                  <a:lnTo>
                    <a:pt x="144" y="257"/>
                  </a:lnTo>
                  <a:lnTo>
                    <a:pt x="132" y="258"/>
                  </a:lnTo>
                  <a:lnTo>
                    <a:pt x="128" y="270"/>
                  </a:lnTo>
                  <a:lnTo>
                    <a:pt x="125" y="275"/>
                  </a:lnTo>
                  <a:lnTo>
                    <a:pt x="115" y="273"/>
                  </a:lnTo>
                  <a:lnTo>
                    <a:pt x="109" y="275"/>
                  </a:lnTo>
                  <a:lnTo>
                    <a:pt x="97" y="277"/>
                  </a:lnTo>
                  <a:lnTo>
                    <a:pt x="90" y="266"/>
                  </a:lnTo>
                  <a:lnTo>
                    <a:pt x="85" y="260"/>
                  </a:lnTo>
                  <a:lnTo>
                    <a:pt x="80" y="247"/>
                  </a:lnTo>
                  <a:lnTo>
                    <a:pt x="76" y="232"/>
                  </a:lnTo>
                  <a:lnTo>
                    <a:pt x="22" y="231"/>
                  </a:lnTo>
                  <a:lnTo>
                    <a:pt x="15" y="234"/>
                  </a:lnTo>
                  <a:lnTo>
                    <a:pt x="10" y="233"/>
                  </a:lnTo>
                  <a:lnTo>
                    <a:pt x="2" y="236"/>
                  </a:lnTo>
                  <a:lnTo>
                    <a:pt x="0" y="230"/>
                  </a:lnTo>
                  <a:lnTo>
                    <a:pt x="5" y="228"/>
                  </a:lnTo>
                  <a:lnTo>
                    <a:pt x="5" y="218"/>
                  </a:lnTo>
                  <a:lnTo>
                    <a:pt x="8" y="213"/>
                  </a:lnTo>
                  <a:lnTo>
                    <a:pt x="15" y="209"/>
                  </a:lnTo>
                  <a:lnTo>
                    <a:pt x="20" y="211"/>
                  </a:lnTo>
                  <a:lnTo>
                    <a:pt x="26" y="203"/>
                  </a:lnTo>
                  <a:lnTo>
                    <a:pt x="36" y="203"/>
                  </a:lnTo>
                  <a:lnTo>
                    <a:pt x="37" y="209"/>
                  </a:lnTo>
                  <a:lnTo>
                    <a:pt x="44" y="213"/>
                  </a:lnTo>
                  <a:lnTo>
                    <a:pt x="55" y="200"/>
                  </a:lnTo>
                  <a:lnTo>
                    <a:pt x="66" y="190"/>
                  </a:lnTo>
                  <a:lnTo>
                    <a:pt x="70" y="183"/>
                  </a:lnTo>
                  <a:lnTo>
                    <a:pt x="70" y="166"/>
                  </a:lnTo>
                  <a:lnTo>
                    <a:pt x="78" y="146"/>
                  </a:lnTo>
                  <a:lnTo>
                    <a:pt x="86" y="135"/>
                  </a:lnTo>
                  <a:lnTo>
                    <a:pt x="98" y="125"/>
                  </a:lnTo>
                  <a:lnTo>
                    <a:pt x="101" y="118"/>
                  </a:lnTo>
                  <a:lnTo>
                    <a:pt x="101" y="111"/>
                  </a:lnTo>
                  <a:lnTo>
                    <a:pt x="104" y="103"/>
                  </a:lnTo>
                  <a:lnTo>
                    <a:pt x="103" y="92"/>
                  </a:lnTo>
                  <a:lnTo>
                    <a:pt x="105" y="73"/>
                  </a:lnTo>
                  <a:lnTo>
                    <a:pt x="109" y="60"/>
                  </a:lnTo>
                  <a:lnTo>
                    <a:pt x="114" y="49"/>
                  </a:lnTo>
                  <a:lnTo>
                    <a:pt x="115" y="37"/>
                  </a:lnTo>
                  <a:lnTo>
                    <a:pt x="117" y="22"/>
                  </a:lnTo>
                  <a:lnTo>
                    <a:pt x="124" y="11"/>
                  </a:lnTo>
                  <a:lnTo>
                    <a:pt x="134" y="5"/>
                  </a:lnTo>
                  <a:lnTo>
                    <a:pt x="149" y="12"/>
                  </a:lnTo>
                  <a:lnTo>
                    <a:pt x="161" y="20"/>
                  </a:lnTo>
                  <a:lnTo>
                    <a:pt x="174" y="22"/>
                  </a:lnTo>
                  <a:lnTo>
                    <a:pt x="188" y="26"/>
                  </a:lnTo>
                  <a:lnTo>
                    <a:pt x="193" y="13"/>
                  </a:lnTo>
                  <a:lnTo>
                    <a:pt x="196" y="11"/>
                  </a:lnTo>
                  <a:lnTo>
                    <a:pt x="204" y="14"/>
                  </a:lnTo>
                  <a:lnTo>
                    <a:pt x="224" y="3"/>
                  </a:lnTo>
                  <a:lnTo>
                    <a:pt x="232" y="8"/>
                  </a:lnTo>
                  <a:lnTo>
                    <a:pt x="238" y="7"/>
                  </a:lnTo>
                  <a:lnTo>
                    <a:pt x="240" y="2"/>
                  </a:lnTo>
                  <a:lnTo>
                    <a:pt x="247" y="0"/>
                  </a:lnTo>
                  <a:lnTo>
                    <a:pt x="261" y="2"/>
                  </a:lnTo>
                  <a:lnTo>
                    <a:pt x="273" y="3"/>
                  </a:lnTo>
                  <a:lnTo>
                    <a:pt x="279" y="1"/>
                  </a:lnTo>
                  <a:lnTo>
                    <a:pt x="290" y="18"/>
                  </a:lnTo>
                  <a:lnTo>
                    <a:pt x="298" y="20"/>
                  </a:lnTo>
                  <a:lnTo>
                    <a:pt x="303" y="17"/>
                  </a:lnTo>
                  <a:lnTo>
                    <a:pt x="312" y="18"/>
                  </a:lnTo>
                  <a:lnTo>
                    <a:pt x="322" y="14"/>
                  </a:lnTo>
                  <a:lnTo>
                    <a:pt x="326" y="23"/>
                  </a:lnTo>
                  <a:lnTo>
                    <a:pt x="343" y="3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99"/>
            <p:cNvSpPr/>
            <p:nvPr/>
          </p:nvSpPr>
          <p:spPr>
            <a:xfrm>
              <a:off x="5731613" y="3047457"/>
              <a:ext cx="165165" cy="205277"/>
            </a:xfrm>
            <a:custGeom>
              <a:avLst/>
              <a:gdLst/>
              <a:ahLst/>
              <a:cxnLst/>
              <a:rect l="l" t="t" r="r" b="b"/>
              <a:pathLst>
                <a:path w="135" h="182" extrusionOk="0">
                  <a:moveTo>
                    <a:pt x="35" y="177"/>
                  </a:moveTo>
                  <a:lnTo>
                    <a:pt x="28" y="170"/>
                  </a:lnTo>
                  <a:lnTo>
                    <a:pt x="22" y="173"/>
                  </a:lnTo>
                  <a:lnTo>
                    <a:pt x="15" y="182"/>
                  </a:lnTo>
                  <a:lnTo>
                    <a:pt x="0" y="160"/>
                  </a:lnTo>
                  <a:lnTo>
                    <a:pt x="14" y="149"/>
                  </a:lnTo>
                  <a:lnTo>
                    <a:pt x="7" y="135"/>
                  </a:lnTo>
                  <a:lnTo>
                    <a:pt x="14" y="130"/>
                  </a:lnTo>
                  <a:lnTo>
                    <a:pt x="26" y="127"/>
                  </a:lnTo>
                  <a:lnTo>
                    <a:pt x="27" y="118"/>
                  </a:lnTo>
                  <a:lnTo>
                    <a:pt x="37" y="128"/>
                  </a:lnTo>
                  <a:lnTo>
                    <a:pt x="53" y="129"/>
                  </a:lnTo>
                  <a:lnTo>
                    <a:pt x="59" y="119"/>
                  </a:lnTo>
                  <a:lnTo>
                    <a:pt x="61" y="105"/>
                  </a:lnTo>
                  <a:lnTo>
                    <a:pt x="60" y="89"/>
                  </a:lnTo>
                  <a:lnTo>
                    <a:pt x="51" y="77"/>
                  </a:lnTo>
                  <a:lnTo>
                    <a:pt x="59" y="53"/>
                  </a:lnTo>
                  <a:lnTo>
                    <a:pt x="54" y="48"/>
                  </a:lnTo>
                  <a:lnTo>
                    <a:pt x="40" y="50"/>
                  </a:lnTo>
                  <a:lnTo>
                    <a:pt x="35" y="39"/>
                  </a:lnTo>
                  <a:lnTo>
                    <a:pt x="37" y="30"/>
                  </a:lnTo>
                  <a:lnTo>
                    <a:pt x="60" y="31"/>
                  </a:lnTo>
                  <a:lnTo>
                    <a:pt x="75" y="37"/>
                  </a:lnTo>
                  <a:lnTo>
                    <a:pt x="89" y="41"/>
                  </a:lnTo>
                  <a:lnTo>
                    <a:pt x="91" y="30"/>
                  </a:lnTo>
                  <a:lnTo>
                    <a:pt x="100" y="11"/>
                  </a:lnTo>
                  <a:lnTo>
                    <a:pt x="111" y="0"/>
                  </a:lnTo>
                  <a:lnTo>
                    <a:pt x="123" y="3"/>
                  </a:lnTo>
                  <a:lnTo>
                    <a:pt x="135" y="5"/>
                  </a:lnTo>
                  <a:lnTo>
                    <a:pt x="134" y="17"/>
                  </a:lnTo>
                  <a:lnTo>
                    <a:pt x="129" y="28"/>
                  </a:lnTo>
                  <a:lnTo>
                    <a:pt x="125" y="41"/>
                  </a:lnTo>
                  <a:lnTo>
                    <a:pt x="123" y="60"/>
                  </a:lnTo>
                  <a:lnTo>
                    <a:pt x="124" y="71"/>
                  </a:lnTo>
                  <a:lnTo>
                    <a:pt x="121" y="79"/>
                  </a:lnTo>
                  <a:lnTo>
                    <a:pt x="121" y="86"/>
                  </a:lnTo>
                  <a:lnTo>
                    <a:pt x="118" y="93"/>
                  </a:lnTo>
                  <a:lnTo>
                    <a:pt x="106" y="103"/>
                  </a:lnTo>
                  <a:lnTo>
                    <a:pt x="98" y="114"/>
                  </a:lnTo>
                  <a:lnTo>
                    <a:pt x="90" y="134"/>
                  </a:lnTo>
                  <a:lnTo>
                    <a:pt x="90" y="151"/>
                  </a:lnTo>
                  <a:lnTo>
                    <a:pt x="86" y="158"/>
                  </a:lnTo>
                  <a:lnTo>
                    <a:pt x="75" y="168"/>
                  </a:lnTo>
                  <a:lnTo>
                    <a:pt x="64" y="181"/>
                  </a:lnTo>
                  <a:lnTo>
                    <a:pt x="57" y="177"/>
                  </a:lnTo>
                  <a:lnTo>
                    <a:pt x="56" y="171"/>
                  </a:lnTo>
                  <a:lnTo>
                    <a:pt x="46" y="171"/>
                  </a:lnTo>
                  <a:lnTo>
                    <a:pt x="40" y="179"/>
                  </a:lnTo>
                  <a:lnTo>
                    <a:pt x="35" y="17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99"/>
            <p:cNvSpPr/>
            <p:nvPr/>
          </p:nvSpPr>
          <p:spPr>
            <a:xfrm>
              <a:off x="3706819" y="2843308"/>
              <a:ext cx="272827" cy="392508"/>
            </a:xfrm>
            <a:custGeom>
              <a:avLst/>
              <a:gdLst/>
              <a:ahLst/>
              <a:cxnLst/>
              <a:rect l="l" t="t" r="r" b="b"/>
              <a:pathLst>
                <a:path w="223" h="348" extrusionOk="0">
                  <a:moveTo>
                    <a:pt x="66" y="261"/>
                  </a:moveTo>
                  <a:lnTo>
                    <a:pt x="59" y="257"/>
                  </a:lnTo>
                  <a:lnTo>
                    <a:pt x="50" y="250"/>
                  </a:lnTo>
                  <a:lnTo>
                    <a:pt x="44" y="253"/>
                  </a:lnTo>
                  <a:lnTo>
                    <a:pt x="29" y="250"/>
                  </a:lnTo>
                  <a:lnTo>
                    <a:pt x="24" y="241"/>
                  </a:lnTo>
                  <a:lnTo>
                    <a:pt x="21" y="242"/>
                  </a:lnTo>
                  <a:lnTo>
                    <a:pt x="3" y="230"/>
                  </a:lnTo>
                  <a:lnTo>
                    <a:pt x="0" y="223"/>
                  </a:lnTo>
                  <a:lnTo>
                    <a:pt x="7" y="222"/>
                  </a:lnTo>
                  <a:lnTo>
                    <a:pt x="6" y="211"/>
                  </a:lnTo>
                  <a:lnTo>
                    <a:pt x="11" y="204"/>
                  </a:lnTo>
                  <a:lnTo>
                    <a:pt x="20" y="202"/>
                  </a:lnTo>
                  <a:lnTo>
                    <a:pt x="28" y="189"/>
                  </a:lnTo>
                  <a:lnTo>
                    <a:pt x="35" y="179"/>
                  </a:lnTo>
                  <a:lnTo>
                    <a:pt x="28" y="173"/>
                  </a:lnTo>
                  <a:lnTo>
                    <a:pt x="32" y="161"/>
                  </a:lnTo>
                  <a:lnTo>
                    <a:pt x="29" y="142"/>
                  </a:lnTo>
                  <a:lnTo>
                    <a:pt x="33" y="137"/>
                  </a:lnTo>
                  <a:lnTo>
                    <a:pt x="30" y="119"/>
                  </a:lnTo>
                  <a:lnTo>
                    <a:pt x="23" y="108"/>
                  </a:lnTo>
                  <a:lnTo>
                    <a:pt x="26" y="98"/>
                  </a:lnTo>
                  <a:lnTo>
                    <a:pt x="32" y="100"/>
                  </a:lnTo>
                  <a:lnTo>
                    <a:pt x="36" y="94"/>
                  </a:lnTo>
                  <a:lnTo>
                    <a:pt x="32" y="81"/>
                  </a:lnTo>
                  <a:lnTo>
                    <a:pt x="34" y="78"/>
                  </a:lnTo>
                  <a:lnTo>
                    <a:pt x="44" y="79"/>
                  </a:lnTo>
                  <a:lnTo>
                    <a:pt x="58" y="64"/>
                  </a:lnTo>
                  <a:lnTo>
                    <a:pt x="66" y="62"/>
                  </a:lnTo>
                  <a:lnTo>
                    <a:pt x="67" y="55"/>
                  </a:lnTo>
                  <a:lnTo>
                    <a:pt x="71" y="38"/>
                  </a:lnTo>
                  <a:lnTo>
                    <a:pt x="82" y="28"/>
                  </a:lnTo>
                  <a:lnTo>
                    <a:pt x="94" y="28"/>
                  </a:lnTo>
                  <a:lnTo>
                    <a:pt x="96" y="23"/>
                  </a:lnTo>
                  <a:lnTo>
                    <a:pt x="110" y="25"/>
                  </a:lnTo>
                  <a:lnTo>
                    <a:pt x="125" y="15"/>
                  </a:lnTo>
                  <a:lnTo>
                    <a:pt x="132" y="10"/>
                  </a:lnTo>
                  <a:lnTo>
                    <a:pt x="142" y="0"/>
                  </a:lnTo>
                  <a:lnTo>
                    <a:pt x="148" y="1"/>
                  </a:lnTo>
                  <a:lnTo>
                    <a:pt x="152" y="7"/>
                  </a:lnTo>
                  <a:lnTo>
                    <a:pt x="149" y="14"/>
                  </a:lnTo>
                  <a:lnTo>
                    <a:pt x="137" y="17"/>
                  </a:lnTo>
                  <a:lnTo>
                    <a:pt x="131" y="28"/>
                  </a:lnTo>
                  <a:lnTo>
                    <a:pt x="124" y="34"/>
                  </a:lnTo>
                  <a:lnTo>
                    <a:pt x="118" y="41"/>
                  </a:lnTo>
                  <a:lnTo>
                    <a:pt x="115" y="56"/>
                  </a:lnTo>
                  <a:lnTo>
                    <a:pt x="109" y="68"/>
                  </a:lnTo>
                  <a:lnTo>
                    <a:pt x="118" y="70"/>
                  </a:lnTo>
                  <a:lnTo>
                    <a:pt x="120" y="79"/>
                  </a:lnTo>
                  <a:lnTo>
                    <a:pt x="124" y="84"/>
                  </a:lnTo>
                  <a:lnTo>
                    <a:pt x="125" y="92"/>
                  </a:lnTo>
                  <a:lnTo>
                    <a:pt x="123" y="100"/>
                  </a:lnTo>
                  <a:lnTo>
                    <a:pt x="123" y="104"/>
                  </a:lnTo>
                  <a:lnTo>
                    <a:pt x="128" y="106"/>
                  </a:lnTo>
                  <a:lnTo>
                    <a:pt x="132" y="113"/>
                  </a:lnTo>
                  <a:lnTo>
                    <a:pt x="156" y="111"/>
                  </a:lnTo>
                  <a:lnTo>
                    <a:pt x="166" y="114"/>
                  </a:lnTo>
                  <a:lnTo>
                    <a:pt x="178" y="132"/>
                  </a:lnTo>
                  <a:lnTo>
                    <a:pt x="186" y="129"/>
                  </a:lnTo>
                  <a:lnTo>
                    <a:pt x="199" y="131"/>
                  </a:lnTo>
                  <a:lnTo>
                    <a:pt x="210" y="128"/>
                  </a:lnTo>
                  <a:lnTo>
                    <a:pt x="216" y="132"/>
                  </a:lnTo>
                  <a:lnTo>
                    <a:pt x="212" y="143"/>
                  </a:lnTo>
                  <a:lnTo>
                    <a:pt x="208" y="150"/>
                  </a:lnTo>
                  <a:lnTo>
                    <a:pt x="206" y="165"/>
                  </a:lnTo>
                  <a:lnTo>
                    <a:pt x="210" y="179"/>
                  </a:lnTo>
                  <a:lnTo>
                    <a:pt x="215" y="185"/>
                  </a:lnTo>
                  <a:lnTo>
                    <a:pt x="215" y="189"/>
                  </a:lnTo>
                  <a:lnTo>
                    <a:pt x="206" y="200"/>
                  </a:lnTo>
                  <a:lnTo>
                    <a:pt x="212" y="204"/>
                  </a:lnTo>
                  <a:lnTo>
                    <a:pt x="217" y="212"/>
                  </a:lnTo>
                  <a:lnTo>
                    <a:pt x="223" y="232"/>
                  </a:lnTo>
                  <a:lnTo>
                    <a:pt x="219" y="235"/>
                  </a:lnTo>
                  <a:lnTo>
                    <a:pt x="216" y="223"/>
                  </a:lnTo>
                  <a:lnTo>
                    <a:pt x="211" y="216"/>
                  </a:lnTo>
                  <a:lnTo>
                    <a:pt x="204" y="223"/>
                  </a:lnTo>
                  <a:lnTo>
                    <a:pt x="169" y="223"/>
                  </a:lnTo>
                  <a:lnTo>
                    <a:pt x="169" y="236"/>
                  </a:lnTo>
                  <a:lnTo>
                    <a:pt x="180" y="238"/>
                  </a:lnTo>
                  <a:lnTo>
                    <a:pt x="179" y="246"/>
                  </a:lnTo>
                  <a:lnTo>
                    <a:pt x="175" y="244"/>
                  </a:lnTo>
                  <a:lnTo>
                    <a:pt x="165" y="247"/>
                  </a:lnTo>
                  <a:lnTo>
                    <a:pt x="165" y="262"/>
                  </a:lnTo>
                  <a:lnTo>
                    <a:pt x="173" y="270"/>
                  </a:lnTo>
                  <a:lnTo>
                    <a:pt x="176" y="282"/>
                  </a:lnTo>
                  <a:lnTo>
                    <a:pt x="175" y="291"/>
                  </a:lnTo>
                  <a:lnTo>
                    <a:pt x="168" y="348"/>
                  </a:lnTo>
                  <a:lnTo>
                    <a:pt x="159" y="337"/>
                  </a:lnTo>
                  <a:lnTo>
                    <a:pt x="153" y="336"/>
                  </a:lnTo>
                  <a:lnTo>
                    <a:pt x="165" y="315"/>
                  </a:lnTo>
                  <a:lnTo>
                    <a:pt x="150" y="305"/>
                  </a:lnTo>
                  <a:lnTo>
                    <a:pt x="139" y="307"/>
                  </a:lnTo>
                  <a:lnTo>
                    <a:pt x="133" y="303"/>
                  </a:lnTo>
                  <a:lnTo>
                    <a:pt x="123" y="309"/>
                  </a:lnTo>
                  <a:lnTo>
                    <a:pt x="109" y="306"/>
                  </a:lnTo>
                  <a:lnTo>
                    <a:pt x="98" y="285"/>
                  </a:lnTo>
                  <a:lnTo>
                    <a:pt x="89" y="279"/>
                  </a:lnTo>
                  <a:lnTo>
                    <a:pt x="84" y="270"/>
                  </a:lnTo>
                  <a:lnTo>
                    <a:pt x="71" y="260"/>
                  </a:lnTo>
                  <a:lnTo>
                    <a:pt x="66" y="26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99"/>
            <p:cNvSpPr/>
            <p:nvPr/>
          </p:nvSpPr>
          <p:spPr>
            <a:xfrm>
              <a:off x="3560007" y="2871505"/>
              <a:ext cx="73406" cy="71058"/>
            </a:xfrm>
            <a:custGeom>
              <a:avLst/>
              <a:gdLst/>
              <a:ahLst/>
              <a:cxnLst/>
              <a:rect l="l" t="t" r="r" b="b"/>
              <a:pathLst>
                <a:path w="60" h="63" extrusionOk="0">
                  <a:moveTo>
                    <a:pt x="51" y="63"/>
                  </a:moveTo>
                  <a:lnTo>
                    <a:pt x="41" y="58"/>
                  </a:lnTo>
                  <a:lnTo>
                    <a:pt x="38" y="53"/>
                  </a:lnTo>
                  <a:lnTo>
                    <a:pt x="40" y="50"/>
                  </a:lnTo>
                  <a:lnTo>
                    <a:pt x="40" y="45"/>
                  </a:lnTo>
                  <a:lnTo>
                    <a:pt x="35" y="40"/>
                  </a:lnTo>
                  <a:lnTo>
                    <a:pt x="28" y="36"/>
                  </a:lnTo>
                  <a:lnTo>
                    <a:pt x="22" y="34"/>
                  </a:lnTo>
                  <a:lnTo>
                    <a:pt x="21" y="28"/>
                  </a:lnTo>
                  <a:lnTo>
                    <a:pt x="17" y="24"/>
                  </a:lnTo>
                  <a:lnTo>
                    <a:pt x="18" y="30"/>
                  </a:lnTo>
                  <a:lnTo>
                    <a:pt x="14" y="35"/>
                  </a:lnTo>
                  <a:lnTo>
                    <a:pt x="10" y="29"/>
                  </a:lnTo>
                  <a:lnTo>
                    <a:pt x="4" y="27"/>
                  </a:lnTo>
                  <a:lnTo>
                    <a:pt x="2" y="23"/>
                  </a:lnTo>
                  <a:lnTo>
                    <a:pt x="2" y="17"/>
                  </a:lnTo>
                  <a:lnTo>
                    <a:pt x="5" y="10"/>
                  </a:lnTo>
                  <a:lnTo>
                    <a:pt x="0" y="7"/>
                  </a:lnTo>
                  <a:lnTo>
                    <a:pt x="5" y="3"/>
                  </a:lnTo>
                  <a:lnTo>
                    <a:pt x="8" y="0"/>
                  </a:lnTo>
                  <a:lnTo>
                    <a:pt x="19" y="6"/>
                  </a:lnTo>
                  <a:lnTo>
                    <a:pt x="24" y="3"/>
                  </a:lnTo>
                  <a:lnTo>
                    <a:pt x="29" y="5"/>
                  </a:lnTo>
                  <a:lnTo>
                    <a:pt x="32" y="9"/>
                  </a:lnTo>
                  <a:lnTo>
                    <a:pt x="37" y="11"/>
                  </a:lnTo>
                  <a:lnTo>
                    <a:pt x="42" y="6"/>
                  </a:lnTo>
                  <a:lnTo>
                    <a:pt x="46" y="17"/>
                  </a:lnTo>
                  <a:lnTo>
                    <a:pt x="52" y="26"/>
                  </a:lnTo>
                  <a:lnTo>
                    <a:pt x="60" y="35"/>
                  </a:lnTo>
                  <a:lnTo>
                    <a:pt x="53" y="36"/>
                  </a:lnTo>
                  <a:lnTo>
                    <a:pt x="53" y="45"/>
                  </a:lnTo>
                  <a:lnTo>
                    <a:pt x="57" y="48"/>
                  </a:lnTo>
                  <a:lnTo>
                    <a:pt x="54" y="51"/>
                  </a:lnTo>
                  <a:lnTo>
                    <a:pt x="54" y="54"/>
                  </a:lnTo>
                  <a:lnTo>
                    <a:pt x="52" y="58"/>
                  </a:lnTo>
                  <a:lnTo>
                    <a:pt x="51" y="63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99"/>
            <p:cNvSpPr/>
            <p:nvPr/>
          </p:nvSpPr>
          <p:spPr>
            <a:xfrm>
              <a:off x="3612615" y="2591787"/>
              <a:ext cx="232454" cy="77826"/>
            </a:xfrm>
            <a:custGeom>
              <a:avLst/>
              <a:gdLst/>
              <a:ahLst/>
              <a:cxnLst/>
              <a:rect l="l" t="t" r="r" b="b"/>
              <a:pathLst>
                <a:path w="190" h="69" extrusionOk="0">
                  <a:moveTo>
                    <a:pt x="53" y="0"/>
                  </a:moveTo>
                  <a:lnTo>
                    <a:pt x="68" y="1"/>
                  </a:lnTo>
                  <a:lnTo>
                    <a:pt x="82" y="1"/>
                  </a:lnTo>
                  <a:lnTo>
                    <a:pt x="98" y="8"/>
                  </a:lnTo>
                  <a:lnTo>
                    <a:pt x="104" y="16"/>
                  </a:lnTo>
                  <a:lnTo>
                    <a:pt x="121" y="14"/>
                  </a:lnTo>
                  <a:lnTo>
                    <a:pt x="127" y="19"/>
                  </a:lnTo>
                  <a:lnTo>
                    <a:pt x="140" y="31"/>
                  </a:lnTo>
                  <a:lnTo>
                    <a:pt x="150" y="41"/>
                  </a:lnTo>
                  <a:lnTo>
                    <a:pt x="156" y="40"/>
                  </a:lnTo>
                  <a:lnTo>
                    <a:pt x="166" y="45"/>
                  </a:lnTo>
                  <a:lnTo>
                    <a:pt x="164" y="51"/>
                  </a:lnTo>
                  <a:lnTo>
                    <a:pt x="177" y="51"/>
                  </a:lnTo>
                  <a:lnTo>
                    <a:pt x="190" y="60"/>
                  </a:lnTo>
                  <a:lnTo>
                    <a:pt x="187" y="65"/>
                  </a:lnTo>
                  <a:lnTo>
                    <a:pt x="175" y="67"/>
                  </a:lnTo>
                  <a:lnTo>
                    <a:pt x="163" y="68"/>
                  </a:lnTo>
                  <a:lnTo>
                    <a:pt x="151" y="67"/>
                  </a:lnTo>
                  <a:lnTo>
                    <a:pt x="124" y="69"/>
                  </a:lnTo>
                  <a:lnTo>
                    <a:pt x="138" y="57"/>
                  </a:lnTo>
                  <a:lnTo>
                    <a:pt x="131" y="52"/>
                  </a:lnTo>
                  <a:lnTo>
                    <a:pt x="120" y="50"/>
                  </a:lnTo>
                  <a:lnTo>
                    <a:pt x="114" y="45"/>
                  </a:lnTo>
                  <a:lnTo>
                    <a:pt x="112" y="33"/>
                  </a:lnTo>
                  <a:lnTo>
                    <a:pt x="101" y="34"/>
                  </a:lnTo>
                  <a:lnTo>
                    <a:pt x="86" y="28"/>
                  </a:lnTo>
                  <a:lnTo>
                    <a:pt x="81" y="24"/>
                  </a:lnTo>
                  <a:lnTo>
                    <a:pt x="58" y="20"/>
                  </a:lnTo>
                  <a:lnTo>
                    <a:pt x="52" y="16"/>
                  </a:lnTo>
                  <a:lnTo>
                    <a:pt x="60" y="11"/>
                  </a:lnTo>
                  <a:lnTo>
                    <a:pt x="42" y="10"/>
                  </a:lnTo>
                  <a:lnTo>
                    <a:pt x="28" y="21"/>
                  </a:lnTo>
                  <a:lnTo>
                    <a:pt x="20" y="21"/>
                  </a:lnTo>
                  <a:lnTo>
                    <a:pt x="17" y="26"/>
                  </a:lnTo>
                  <a:lnTo>
                    <a:pt x="7" y="28"/>
                  </a:lnTo>
                  <a:lnTo>
                    <a:pt x="0" y="27"/>
                  </a:lnTo>
                  <a:lnTo>
                    <a:pt x="11" y="20"/>
                  </a:lnTo>
                  <a:lnTo>
                    <a:pt x="16" y="13"/>
                  </a:lnTo>
                  <a:lnTo>
                    <a:pt x="25" y="8"/>
                  </a:lnTo>
                  <a:lnTo>
                    <a:pt x="34" y="4"/>
                  </a:lnTo>
                  <a:lnTo>
                    <a:pt x="48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99"/>
            <p:cNvSpPr/>
            <p:nvPr/>
          </p:nvSpPr>
          <p:spPr>
            <a:xfrm>
              <a:off x="6174498" y="2299661"/>
              <a:ext cx="37927" cy="15790"/>
            </a:xfrm>
            <a:custGeom>
              <a:avLst/>
              <a:gdLst/>
              <a:ahLst/>
              <a:cxnLst/>
              <a:rect l="l" t="t" r="r" b="b"/>
              <a:pathLst>
                <a:path w="31" h="14" extrusionOk="0">
                  <a:moveTo>
                    <a:pt x="0" y="11"/>
                  </a:moveTo>
                  <a:lnTo>
                    <a:pt x="1" y="11"/>
                  </a:lnTo>
                  <a:lnTo>
                    <a:pt x="3" y="6"/>
                  </a:lnTo>
                  <a:lnTo>
                    <a:pt x="16" y="6"/>
                  </a:lnTo>
                  <a:lnTo>
                    <a:pt x="31" y="0"/>
                  </a:lnTo>
                  <a:lnTo>
                    <a:pt x="20" y="9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17" y="13"/>
                  </a:lnTo>
                  <a:lnTo>
                    <a:pt x="14" y="13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1" y="10"/>
                  </a:lnTo>
                  <a:lnTo>
                    <a:pt x="8" y="10"/>
                  </a:lnTo>
                  <a:lnTo>
                    <a:pt x="4" y="1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99"/>
            <p:cNvSpPr/>
            <p:nvPr/>
          </p:nvSpPr>
          <p:spPr>
            <a:xfrm>
              <a:off x="6164711" y="2310941"/>
              <a:ext cx="37927" cy="13534"/>
            </a:xfrm>
            <a:custGeom>
              <a:avLst/>
              <a:gdLst/>
              <a:ahLst/>
              <a:cxnLst/>
              <a:rect l="l" t="t" r="r" b="b"/>
              <a:pathLst>
                <a:path w="31" h="12" extrusionOk="0">
                  <a:moveTo>
                    <a:pt x="30" y="2"/>
                  </a:moveTo>
                  <a:lnTo>
                    <a:pt x="31" y="4"/>
                  </a:lnTo>
                  <a:lnTo>
                    <a:pt x="14" y="12"/>
                  </a:lnTo>
                  <a:lnTo>
                    <a:pt x="5" y="10"/>
                  </a:lnTo>
                  <a:lnTo>
                    <a:pt x="0" y="2"/>
                  </a:lnTo>
                  <a:lnTo>
                    <a:pt x="8" y="1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8" y="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99"/>
            <p:cNvSpPr/>
            <p:nvPr/>
          </p:nvSpPr>
          <p:spPr>
            <a:xfrm>
              <a:off x="5720601" y="1942119"/>
              <a:ext cx="130908" cy="58651"/>
            </a:xfrm>
            <a:custGeom>
              <a:avLst/>
              <a:gdLst/>
              <a:ahLst/>
              <a:cxnLst/>
              <a:rect l="l" t="t" r="r" b="b"/>
              <a:pathLst>
                <a:path w="107" h="52" extrusionOk="0">
                  <a:moveTo>
                    <a:pt x="79" y="51"/>
                  </a:moveTo>
                  <a:lnTo>
                    <a:pt x="71" y="48"/>
                  </a:lnTo>
                  <a:lnTo>
                    <a:pt x="63" y="49"/>
                  </a:lnTo>
                  <a:lnTo>
                    <a:pt x="50" y="43"/>
                  </a:lnTo>
                  <a:lnTo>
                    <a:pt x="45" y="44"/>
                  </a:lnTo>
                  <a:lnTo>
                    <a:pt x="37" y="52"/>
                  </a:lnTo>
                  <a:lnTo>
                    <a:pt x="24" y="46"/>
                  </a:lnTo>
                  <a:lnTo>
                    <a:pt x="14" y="37"/>
                  </a:lnTo>
                  <a:lnTo>
                    <a:pt x="6" y="32"/>
                  </a:lnTo>
                  <a:lnTo>
                    <a:pt x="4" y="24"/>
                  </a:lnTo>
                  <a:lnTo>
                    <a:pt x="0" y="18"/>
                  </a:lnTo>
                  <a:lnTo>
                    <a:pt x="12" y="13"/>
                  </a:lnTo>
                  <a:lnTo>
                    <a:pt x="17" y="8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3"/>
                  </a:lnTo>
                  <a:lnTo>
                    <a:pt x="43" y="1"/>
                  </a:lnTo>
                  <a:lnTo>
                    <a:pt x="51" y="7"/>
                  </a:lnTo>
                  <a:lnTo>
                    <a:pt x="63" y="9"/>
                  </a:lnTo>
                  <a:lnTo>
                    <a:pt x="63" y="15"/>
                  </a:lnTo>
                  <a:lnTo>
                    <a:pt x="72" y="19"/>
                  </a:lnTo>
                  <a:lnTo>
                    <a:pt x="74" y="14"/>
                  </a:lnTo>
                  <a:lnTo>
                    <a:pt x="85" y="16"/>
                  </a:lnTo>
                  <a:lnTo>
                    <a:pt x="87" y="22"/>
                  </a:lnTo>
                  <a:lnTo>
                    <a:pt x="99" y="23"/>
                  </a:lnTo>
                  <a:lnTo>
                    <a:pt x="107" y="33"/>
                  </a:lnTo>
                  <a:lnTo>
                    <a:pt x="103" y="33"/>
                  </a:lnTo>
                  <a:lnTo>
                    <a:pt x="100" y="37"/>
                  </a:lnTo>
                  <a:lnTo>
                    <a:pt x="97" y="38"/>
                  </a:lnTo>
                  <a:lnTo>
                    <a:pt x="96" y="42"/>
                  </a:lnTo>
                  <a:lnTo>
                    <a:pt x="93" y="43"/>
                  </a:lnTo>
                  <a:lnTo>
                    <a:pt x="93" y="45"/>
                  </a:lnTo>
                  <a:lnTo>
                    <a:pt x="88" y="47"/>
                  </a:lnTo>
                  <a:lnTo>
                    <a:pt x="80" y="47"/>
                  </a:lnTo>
                  <a:lnTo>
                    <a:pt x="79" y="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99"/>
            <p:cNvSpPr/>
            <p:nvPr/>
          </p:nvSpPr>
          <p:spPr>
            <a:xfrm>
              <a:off x="5598258" y="1855271"/>
              <a:ext cx="174952" cy="174824"/>
            </a:xfrm>
            <a:custGeom>
              <a:avLst/>
              <a:gdLst/>
              <a:ahLst/>
              <a:cxnLst/>
              <a:rect l="l" t="t" r="r" b="b"/>
              <a:pathLst>
                <a:path w="143" h="155" extrusionOk="0">
                  <a:moveTo>
                    <a:pt x="58" y="0"/>
                  </a:moveTo>
                  <a:lnTo>
                    <a:pt x="59" y="8"/>
                  </a:lnTo>
                  <a:lnTo>
                    <a:pt x="75" y="12"/>
                  </a:lnTo>
                  <a:lnTo>
                    <a:pt x="75" y="20"/>
                  </a:lnTo>
                  <a:lnTo>
                    <a:pt x="90" y="16"/>
                  </a:lnTo>
                  <a:lnTo>
                    <a:pt x="99" y="10"/>
                  </a:lnTo>
                  <a:lnTo>
                    <a:pt x="117" y="18"/>
                  </a:lnTo>
                  <a:lnTo>
                    <a:pt x="125" y="25"/>
                  </a:lnTo>
                  <a:lnTo>
                    <a:pt x="129" y="35"/>
                  </a:lnTo>
                  <a:lnTo>
                    <a:pt x="125" y="40"/>
                  </a:lnTo>
                  <a:lnTo>
                    <a:pt x="131" y="47"/>
                  </a:lnTo>
                  <a:lnTo>
                    <a:pt x="136" y="58"/>
                  </a:lnTo>
                  <a:lnTo>
                    <a:pt x="136" y="65"/>
                  </a:lnTo>
                  <a:lnTo>
                    <a:pt x="143" y="78"/>
                  </a:lnTo>
                  <a:lnTo>
                    <a:pt x="136" y="80"/>
                  </a:lnTo>
                  <a:lnTo>
                    <a:pt x="132" y="77"/>
                  </a:lnTo>
                  <a:lnTo>
                    <a:pt x="128" y="81"/>
                  </a:lnTo>
                  <a:lnTo>
                    <a:pt x="117" y="85"/>
                  </a:lnTo>
                  <a:lnTo>
                    <a:pt x="112" y="90"/>
                  </a:lnTo>
                  <a:lnTo>
                    <a:pt x="100" y="95"/>
                  </a:lnTo>
                  <a:lnTo>
                    <a:pt x="104" y="101"/>
                  </a:lnTo>
                  <a:lnTo>
                    <a:pt x="106" y="109"/>
                  </a:lnTo>
                  <a:lnTo>
                    <a:pt x="114" y="114"/>
                  </a:lnTo>
                  <a:lnTo>
                    <a:pt x="124" y="123"/>
                  </a:lnTo>
                  <a:lnTo>
                    <a:pt x="119" y="132"/>
                  </a:lnTo>
                  <a:lnTo>
                    <a:pt x="113" y="135"/>
                  </a:lnTo>
                  <a:lnTo>
                    <a:pt x="117" y="148"/>
                  </a:lnTo>
                  <a:lnTo>
                    <a:pt x="115" y="151"/>
                  </a:lnTo>
                  <a:lnTo>
                    <a:pt x="110" y="147"/>
                  </a:lnTo>
                  <a:lnTo>
                    <a:pt x="102" y="147"/>
                  </a:lnTo>
                  <a:lnTo>
                    <a:pt x="91" y="150"/>
                  </a:lnTo>
                  <a:lnTo>
                    <a:pt x="76" y="149"/>
                  </a:lnTo>
                  <a:lnTo>
                    <a:pt x="75" y="155"/>
                  </a:lnTo>
                  <a:lnTo>
                    <a:pt x="66" y="149"/>
                  </a:lnTo>
                  <a:lnTo>
                    <a:pt x="61" y="150"/>
                  </a:lnTo>
                  <a:lnTo>
                    <a:pt x="44" y="144"/>
                  </a:lnTo>
                  <a:lnTo>
                    <a:pt x="40" y="148"/>
                  </a:lnTo>
                  <a:lnTo>
                    <a:pt x="26" y="148"/>
                  </a:lnTo>
                  <a:lnTo>
                    <a:pt x="28" y="134"/>
                  </a:lnTo>
                  <a:lnTo>
                    <a:pt x="35" y="120"/>
                  </a:lnTo>
                  <a:lnTo>
                    <a:pt x="12" y="116"/>
                  </a:lnTo>
                  <a:lnTo>
                    <a:pt x="4" y="111"/>
                  </a:lnTo>
                  <a:lnTo>
                    <a:pt x="5" y="102"/>
                  </a:lnTo>
                  <a:lnTo>
                    <a:pt x="2" y="97"/>
                  </a:lnTo>
                  <a:lnTo>
                    <a:pt x="3" y="84"/>
                  </a:lnTo>
                  <a:lnTo>
                    <a:pt x="0" y="63"/>
                  </a:lnTo>
                  <a:lnTo>
                    <a:pt x="9" y="63"/>
                  </a:lnTo>
                  <a:lnTo>
                    <a:pt x="13" y="55"/>
                  </a:lnTo>
                  <a:lnTo>
                    <a:pt x="16" y="37"/>
                  </a:lnTo>
                  <a:lnTo>
                    <a:pt x="13" y="30"/>
                  </a:lnTo>
                  <a:lnTo>
                    <a:pt x="16" y="26"/>
                  </a:lnTo>
                  <a:lnTo>
                    <a:pt x="29" y="25"/>
                  </a:lnTo>
                  <a:lnTo>
                    <a:pt x="32" y="29"/>
                  </a:lnTo>
                  <a:lnTo>
                    <a:pt x="42" y="19"/>
                  </a:lnTo>
                  <a:lnTo>
                    <a:pt x="38" y="12"/>
                  </a:lnTo>
                  <a:lnTo>
                    <a:pt x="36" y="1"/>
                  </a:lnTo>
                  <a:lnTo>
                    <a:pt x="48" y="3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99"/>
            <p:cNvSpPr/>
            <p:nvPr/>
          </p:nvSpPr>
          <p:spPr>
            <a:xfrm>
              <a:off x="6413069" y="2837667"/>
              <a:ext cx="36703" cy="40604"/>
            </a:xfrm>
            <a:custGeom>
              <a:avLst/>
              <a:gdLst/>
              <a:ahLst/>
              <a:cxnLst/>
              <a:rect l="l" t="t" r="r" b="b"/>
              <a:pathLst>
                <a:path w="30" h="36" extrusionOk="0">
                  <a:moveTo>
                    <a:pt x="25" y="0"/>
                  </a:moveTo>
                  <a:lnTo>
                    <a:pt x="30" y="6"/>
                  </a:lnTo>
                  <a:lnTo>
                    <a:pt x="30" y="15"/>
                  </a:lnTo>
                  <a:lnTo>
                    <a:pt x="20" y="20"/>
                  </a:lnTo>
                  <a:lnTo>
                    <a:pt x="28" y="25"/>
                  </a:lnTo>
                  <a:lnTo>
                    <a:pt x="21" y="36"/>
                  </a:lnTo>
                  <a:lnTo>
                    <a:pt x="17" y="33"/>
                  </a:lnTo>
                  <a:lnTo>
                    <a:pt x="13" y="34"/>
                  </a:lnTo>
                  <a:lnTo>
                    <a:pt x="3" y="34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6" y="12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99"/>
            <p:cNvSpPr/>
            <p:nvPr/>
          </p:nvSpPr>
          <p:spPr>
            <a:xfrm>
              <a:off x="5686346" y="1830458"/>
              <a:ext cx="33033" cy="29325"/>
            </a:xfrm>
            <a:custGeom>
              <a:avLst/>
              <a:gdLst/>
              <a:ahLst/>
              <a:cxnLst/>
              <a:rect l="l" t="t" r="r" b="b"/>
              <a:pathLst>
                <a:path w="27" h="26" extrusionOk="0">
                  <a:moveTo>
                    <a:pt x="27" y="10"/>
                  </a:moveTo>
                  <a:lnTo>
                    <a:pt x="20" y="26"/>
                  </a:lnTo>
                  <a:lnTo>
                    <a:pt x="3" y="15"/>
                  </a:lnTo>
                  <a:lnTo>
                    <a:pt x="0" y="6"/>
                  </a:lnTo>
                  <a:lnTo>
                    <a:pt x="22" y="0"/>
                  </a:lnTo>
                  <a:lnTo>
                    <a:pt x="27" y="1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99"/>
            <p:cNvSpPr/>
            <p:nvPr/>
          </p:nvSpPr>
          <p:spPr>
            <a:xfrm>
              <a:off x="5655758" y="1794365"/>
              <a:ext cx="52609" cy="64290"/>
            </a:xfrm>
            <a:custGeom>
              <a:avLst/>
              <a:gdLst/>
              <a:ahLst/>
              <a:cxnLst/>
              <a:rect l="l" t="t" r="r" b="b"/>
              <a:pathLst>
                <a:path w="43" h="57" extrusionOk="0">
                  <a:moveTo>
                    <a:pt x="43" y="25"/>
                  </a:moveTo>
                  <a:lnTo>
                    <a:pt x="40" y="33"/>
                  </a:lnTo>
                  <a:lnTo>
                    <a:pt x="35" y="30"/>
                  </a:lnTo>
                  <a:lnTo>
                    <a:pt x="25" y="44"/>
                  </a:lnTo>
                  <a:lnTo>
                    <a:pt x="30" y="54"/>
                  </a:lnTo>
                  <a:lnTo>
                    <a:pt x="20" y="57"/>
                  </a:lnTo>
                  <a:lnTo>
                    <a:pt x="8" y="55"/>
                  </a:lnTo>
                  <a:lnTo>
                    <a:pt x="2" y="44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6" y="12"/>
                  </a:lnTo>
                  <a:lnTo>
                    <a:pt x="20" y="11"/>
                  </a:lnTo>
                  <a:lnTo>
                    <a:pt x="25" y="6"/>
                  </a:lnTo>
                  <a:lnTo>
                    <a:pt x="36" y="0"/>
                  </a:lnTo>
                  <a:lnTo>
                    <a:pt x="37" y="10"/>
                  </a:lnTo>
                  <a:lnTo>
                    <a:pt x="32" y="16"/>
                  </a:lnTo>
                  <a:lnTo>
                    <a:pt x="35" y="22"/>
                  </a:lnTo>
                  <a:lnTo>
                    <a:pt x="43" y="25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99"/>
            <p:cNvSpPr/>
            <p:nvPr/>
          </p:nvSpPr>
          <p:spPr>
            <a:xfrm>
              <a:off x="3889112" y="2668484"/>
              <a:ext cx="80747" cy="54139"/>
            </a:xfrm>
            <a:custGeom>
              <a:avLst/>
              <a:gdLst/>
              <a:ahLst/>
              <a:cxnLst/>
              <a:rect l="l" t="t" r="r" b="b"/>
              <a:pathLst>
                <a:path w="66" h="48" extrusionOk="0">
                  <a:moveTo>
                    <a:pt x="7" y="4"/>
                  </a:moveTo>
                  <a:lnTo>
                    <a:pt x="10" y="0"/>
                  </a:lnTo>
                  <a:lnTo>
                    <a:pt x="24" y="0"/>
                  </a:lnTo>
                  <a:lnTo>
                    <a:pt x="34" y="6"/>
                  </a:lnTo>
                  <a:lnTo>
                    <a:pt x="39" y="5"/>
                  </a:lnTo>
                  <a:lnTo>
                    <a:pt x="41" y="13"/>
                  </a:lnTo>
                  <a:lnTo>
                    <a:pt x="51" y="12"/>
                  </a:lnTo>
                  <a:lnTo>
                    <a:pt x="50" y="18"/>
                  </a:lnTo>
                  <a:lnTo>
                    <a:pt x="58" y="19"/>
                  </a:lnTo>
                  <a:lnTo>
                    <a:pt x="66" y="27"/>
                  </a:lnTo>
                  <a:lnTo>
                    <a:pt x="58" y="35"/>
                  </a:lnTo>
                  <a:lnTo>
                    <a:pt x="50" y="31"/>
                  </a:lnTo>
                  <a:lnTo>
                    <a:pt x="42" y="31"/>
                  </a:lnTo>
                  <a:lnTo>
                    <a:pt x="36" y="30"/>
                  </a:lnTo>
                  <a:lnTo>
                    <a:pt x="32" y="34"/>
                  </a:lnTo>
                  <a:lnTo>
                    <a:pt x="25" y="36"/>
                  </a:lnTo>
                  <a:lnTo>
                    <a:pt x="23" y="30"/>
                  </a:lnTo>
                  <a:lnTo>
                    <a:pt x="17" y="34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3" y="39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5" y="23"/>
                  </a:lnTo>
                  <a:lnTo>
                    <a:pt x="8" y="15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99"/>
            <p:cNvSpPr/>
            <p:nvPr/>
          </p:nvSpPr>
          <p:spPr>
            <a:xfrm>
              <a:off x="5293622" y="2265825"/>
              <a:ext cx="451450" cy="422961"/>
            </a:xfrm>
            <a:custGeom>
              <a:avLst/>
              <a:gdLst/>
              <a:ahLst/>
              <a:cxnLst/>
              <a:rect l="l" t="t" r="r" b="b"/>
              <a:pathLst>
                <a:path w="369" h="375" extrusionOk="0">
                  <a:moveTo>
                    <a:pt x="369" y="283"/>
                  </a:moveTo>
                  <a:lnTo>
                    <a:pt x="309" y="322"/>
                  </a:lnTo>
                  <a:lnTo>
                    <a:pt x="257" y="363"/>
                  </a:lnTo>
                  <a:lnTo>
                    <a:pt x="231" y="372"/>
                  </a:lnTo>
                  <a:lnTo>
                    <a:pt x="211" y="375"/>
                  </a:lnTo>
                  <a:lnTo>
                    <a:pt x="211" y="361"/>
                  </a:lnTo>
                  <a:lnTo>
                    <a:pt x="203" y="358"/>
                  </a:lnTo>
                  <a:lnTo>
                    <a:pt x="191" y="352"/>
                  </a:lnTo>
                  <a:lnTo>
                    <a:pt x="187" y="342"/>
                  </a:lnTo>
                  <a:lnTo>
                    <a:pt x="126" y="297"/>
                  </a:lnTo>
                  <a:lnTo>
                    <a:pt x="66" y="252"/>
                  </a:lnTo>
                  <a:lnTo>
                    <a:pt x="0" y="201"/>
                  </a:lnTo>
                  <a:lnTo>
                    <a:pt x="1" y="197"/>
                  </a:lnTo>
                  <a:lnTo>
                    <a:pt x="1" y="196"/>
                  </a:lnTo>
                  <a:lnTo>
                    <a:pt x="1" y="171"/>
                  </a:lnTo>
                  <a:lnTo>
                    <a:pt x="30" y="156"/>
                  </a:lnTo>
                  <a:lnTo>
                    <a:pt x="48" y="153"/>
                  </a:lnTo>
                  <a:lnTo>
                    <a:pt x="62" y="147"/>
                  </a:lnTo>
                  <a:lnTo>
                    <a:pt x="69" y="137"/>
                  </a:lnTo>
                  <a:lnTo>
                    <a:pt x="90" y="129"/>
                  </a:lnTo>
                  <a:lnTo>
                    <a:pt x="91" y="113"/>
                  </a:lnTo>
                  <a:lnTo>
                    <a:pt x="101" y="112"/>
                  </a:lnTo>
                  <a:lnTo>
                    <a:pt x="109" y="104"/>
                  </a:lnTo>
                  <a:lnTo>
                    <a:pt x="132" y="100"/>
                  </a:lnTo>
                  <a:lnTo>
                    <a:pt x="135" y="92"/>
                  </a:lnTo>
                  <a:lnTo>
                    <a:pt x="130" y="88"/>
                  </a:lnTo>
                  <a:lnTo>
                    <a:pt x="124" y="66"/>
                  </a:lnTo>
                  <a:lnTo>
                    <a:pt x="123" y="53"/>
                  </a:lnTo>
                  <a:lnTo>
                    <a:pt x="117" y="40"/>
                  </a:lnTo>
                  <a:lnTo>
                    <a:pt x="134" y="29"/>
                  </a:lnTo>
                  <a:lnTo>
                    <a:pt x="152" y="25"/>
                  </a:lnTo>
                  <a:lnTo>
                    <a:pt x="163" y="17"/>
                  </a:lnTo>
                  <a:lnTo>
                    <a:pt x="179" y="11"/>
                  </a:lnTo>
                  <a:lnTo>
                    <a:pt x="209" y="7"/>
                  </a:lnTo>
                  <a:lnTo>
                    <a:pt x="237" y="5"/>
                  </a:lnTo>
                  <a:lnTo>
                    <a:pt x="246" y="8"/>
                  </a:lnTo>
                  <a:lnTo>
                    <a:pt x="262" y="0"/>
                  </a:lnTo>
                  <a:lnTo>
                    <a:pt x="280" y="0"/>
                  </a:lnTo>
                  <a:lnTo>
                    <a:pt x="287" y="5"/>
                  </a:lnTo>
                  <a:lnTo>
                    <a:pt x="299" y="3"/>
                  </a:lnTo>
                  <a:lnTo>
                    <a:pt x="296" y="14"/>
                  </a:lnTo>
                  <a:lnTo>
                    <a:pt x="299" y="34"/>
                  </a:lnTo>
                  <a:lnTo>
                    <a:pt x="295" y="51"/>
                  </a:lnTo>
                  <a:lnTo>
                    <a:pt x="285" y="62"/>
                  </a:lnTo>
                  <a:lnTo>
                    <a:pt x="287" y="78"/>
                  </a:lnTo>
                  <a:lnTo>
                    <a:pt x="302" y="90"/>
                  </a:lnTo>
                  <a:lnTo>
                    <a:pt x="302" y="95"/>
                  </a:lnTo>
                  <a:lnTo>
                    <a:pt x="313" y="104"/>
                  </a:lnTo>
                  <a:lnTo>
                    <a:pt x="321" y="141"/>
                  </a:lnTo>
                  <a:lnTo>
                    <a:pt x="327" y="159"/>
                  </a:lnTo>
                  <a:lnTo>
                    <a:pt x="329" y="169"/>
                  </a:lnTo>
                  <a:lnTo>
                    <a:pt x="326" y="186"/>
                  </a:lnTo>
                  <a:lnTo>
                    <a:pt x="327" y="195"/>
                  </a:lnTo>
                  <a:lnTo>
                    <a:pt x="325" y="207"/>
                  </a:lnTo>
                  <a:lnTo>
                    <a:pt x="327" y="220"/>
                  </a:lnTo>
                  <a:lnTo>
                    <a:pt x="320" y="228"/>
                  </a:lnTo>
                  <a:lnTo>
                    <a:pt x="331" y="244"/>
                  </a:lnTo>
                  <a:lnTo>
                    <a:pt x="332" y="252"/>
                  </a:lnTo>
                  <a:lnTo>
                    <a:pt x="339" y="264"/>
                  </a:lnTo>
                  <a:lnTo>
                    <a:pt x="347" y="260"/>
                  </a:lnTo>
                  <a:lnTo>
                    <a:pt x="361" y="270"/>
                  </a:lnTo>
                  <a:lnTo>
                    <a:pt x="369" y="283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99"/>
            <p:cNvSpPr/>
            <p:nvPr/>
          </p:nvSpPr>
          <p:spPr>
            <a:xfrm>
              <a:off x="3662776" y="3102724"/>
              <a:ext cx="128462" cy="147755"/>
            </a:xfrm>
            <a:custGeom>
              <a:avLst/>
              <a:gdLst/>
              <a:ahLst/>
              <a:cxnLst/>
              <a:rect l="l" t="t" r="r" b="b"/>
              <a:pathLst>
                <a:path w="105" h="131" extrusionOk="0">
                  <a:moveTo>
                    <a:pt x="13" y="99"/>
                  </a:moveTo>
                  <a:lnTo>
                    <a:pt x="22" y="84"/>
                  </a:lnTo>
                  <a:lnTo>
                    <a:pt x="18" y="75"/>
                  </a:lnTo>
                  <a:lnTo>
                    <a:pt x="11" y="84"/>
                  </a:lnTo>
                  <a:lnTo>
                    <a:pt x="0" y="75"/>
                  </a:lnTo>
                  <a:lnTo>
                    <a:pt x="4" y="69"/>
                  </a:lnTo>
                  <a:lnTo>
                    <a:pt x="0" y="50"/>
                  </a:lnTo>
                  <a:lnTo>
                    <a:pt x="7" y="47"/>
                  </a:lnTo>
                  <a:lnTo>
                    <a:pt x="10" y="34"/>
                  </a:lnTo>
                  <a:lnTo>
                    <a:pt x="17" y="21"/>
                  </a:lnTo>
                  <a:lnTo>
                    <a:pt x="16" y="12"/>
                  </a:lnTo>
                  <a:lnTo>
                    <a:pt x="26" y="8"/>
                  </a:lnTo>
                  <a:lnTo>
                    <a:pt x="39" y="0"/>
                  </a:lnTo>
                  <a:lnTo>
                    <a:pt x="57" y="12"/>
                  </a:lnTo>
                  <a:lnTo>
                    <a:pt x="60" y="11"/>
                  </a:lnTo>
                  <a:lnTo>
                    <a:pt x="65" y="20"/>
                  </a:lnTo>
                  <a:lnTo>
                    <a:pt x="80" y="23"/>
                  </a:lnTo>
                  <a:lnTo>
                    <a:pt x="86" y="20"/>
                  </a:lnTo>
                  <a:lnTo>
                    <a:pt x="95" y="27"/>
                  </a:lnTo>
                  <a:lnTo>
                    <a:pt x="102" y="31"/>
                  </a:lnTo>
                  <a:lnTo>
                    <a:pt x="105" y="47"/>
                  </a:lnTo>
                  <a:lnTo>
                    <a:pt x="99" y="61"/>
                  </a:lnTo>
                  <a:lnTo>
                    <a:pt x="80" y="83"/>
                  </a:lnTo>
                  <a:lnTo>
                    <a:pt x="58" y="91"/>
                  </a:lnTo>
                  <a:lnTo>
                    <a:pt x="47" y="109"/>
                  </a:lnTo>
                  <a:lnTo>
                    <a:pt x="44" y="123"/>
                  </a:lnTo>
                  <a:lnTo>
                    <a:pt x="34" y="131"/>
                  </a:lnTo>
                  <a:lnTo>
                    <a:pt x="26" y="121"/>
                  </a:lnTo>
                  <a:lnTo>
                    <a:pt x="18" y="119"/>
                  </a:lnTo>
                  <a:lnTo>
                    <a:pt x="10" y="120"/>
                  </a:lnTo>
                  <a:lnTo>
                    <a:pt x="10" y="113"/>
                  </a:lnTo>
                  <a:lnTo>
                    <a:pt x="15" y="108"/>
                  </a:lnTo>
                  <a:lnTo>
                    <a:pt x="13" y="9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99"/>
            <p:cNvSpPr/>
            <p:nvPr/>
          </p:nvSpPr>
          <p:spPr>
            <a:xfrm>
              <a:off x="6014228" y="2394405"/>
              <a:ext cx="278945" cy="224452"/>
            </a:xfrm>
            <a:custGeom>
              <a:avLst/>
              <a:gdLst/>
              <a:ahLst/>
              <a:cxnLst/>
              <a:rect l="l" t="t" r="r" b="b"/>
              <a:pathLst>
                <a:path w="228" h="199" extrusionOk="0">
                  <a:moveTo>
                    <a:pt x="181" y="44"/>
                  </a:moveTo>
                  <a:lnTo>
                    <a:pt x="177" y="52"/>
                  </a:lnTo>
                  <a:lnTo>
                    <a:pt x="175" y="68"/>
                  </a:lnTo>
                  <a:lnTo>
                    <a:pt x="171" y="79"/>
                  </a:lnTo>
                  <a:lnTo>
                    <a:pt x="167" y="82"/>
                  </a:lnTo>
                  <a:lnTo>
                    <a:pt x="160" y="75"/>
                  </a:lnTo>
                  <a:lnTo>
                    <a:pt x="152" y="66"/>
                  </a:lnTo>
                  <a:lnTo>
                    <a:pt x="137" y="36"/>
                  </a:lnTo>
                  <a:lnTo>
                    <a:pt x="135" y="38"/>
                  </a:lnTo>
                  <a:lnTo>
                    <a:pt x="144" y="60"/>
                  </a:lnTo>
                  <a:lnTo>
                    <a:pt x="157" y="81"/>
                  </a:lnTo>
                  <a:lnTo>
                    <a:pt x="173" y="113"/>
                  </a:lnTo>
                  <a:lnTo>
                    <a:pt x="180" y="125"/>
                  </a:lnTo>
                  <a:lnTo>
                    <a:pt x="187" y="136"/>
                  </a:lnTo>
                  <a:lnTo>
                    <a:pt x="204" y="159"/>
                  </a:lnTo>
                  <a:lnTo>
                    <a:pt x="201" y="163"/>
                  </a:lnTo>
                  <a:lnTo>
                    <a:pt x="203" y="176"/>
                  </a:lnTo>
                  <a:lnTo>
                    <a:pt x="225" y="195"/>
                  </a:lnTo>
                  <a:lnTo>
                    <a:pt x="228" y="199"/>
                  </a:lnTo>
                  <a:lnTo>
                    <a:pt x="157" y="199"/>
                  </a:lnTo>
                  <a:lnTo>
                    <a:pt x="87" y="199"/>
                  </a:lnTo>
                  <a:lnTo>
                    <a:pt x="15" y="199"/>
                  </a:lnTo>
                  <a:lnTo>
                    <a:pt x="11" y="123"/>
                  </a:lnTo>
                  <a:lnTo>
                    <a:pt x="6" y="49"/>
                  </a:lnTo>
                  <a:lnTo>
                    <a:pt x="0" y="32"/>
                  </a:lnTo>
                  <a:lnTo>
                    <a:pt x="4" y="19"/>
                  </a:lnTo>
                  <a:lnTo>
                    <a:pt x="1" y="11"/>
                  </a:lnTo>
                  <a:lnTo>
                    <a:pt x="6" y="1"/>
                  </a:lnTo>
                  <a:lnTo>
                    <a:pt x="29" y="0"/>
                  </a:lnTo>
                  <a:lnTo>
                    <a:pt x="47" y="6"/>
                  </a:lnTo>
                  <a:lnTo>
                    <a:pt x="65" y="12"/>
                  </a:lnTo>
                  <a:lnTo>
                    <a:pt x="73" y="15"/>
                  </a:lnTo>
                  <a:lnTo>
                    <a:pt x="86" y="9"/>
                  </a:lnTo>
                  <a:lnTo>
                    <a:pt x="93" y="3"/>
                  </a:lnTo>
                  <a:lnTo>
                    <a:pt x="108" y="1"/>
                  </a:lnTo>
                  <a:lnTo>
                    <a:pt x="121" y="4"/>
                  </a:lnTo>
                  <a:lnTo>
                    <a:pt x="126" y="14"/>
                  </a:lnTo>
                  <a:lnTo>
                    <a:pt x="130" y="7"/>
                  </a:lnTo>
                  <a:lnTo>
                    <a:pt x="144" y="12"/>
                  </a:lnTo>
                  <a:lnTo>
                    <a:pt x="158" y="13"/>
                  </a:lnTo>
                  <a:lnTo>
                    <a:pt x="166" y="8"/>
                  </a:lnTo>
                  <a:lnTo>
                    <a:pt x="181" y="44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99"/>
            <p:cNvSpPr/>
            <p:nvPr/>
          </p:nvSpPr>
          <p:spPr>
            <a:xfrm>
              <a:off x="6290725" y="2713599"/>
              <a:ext cx="152930" cy="129709"/>
            </a:xfrm>
            <a:custGeom>
              <a:avLst/>
              <a:gdLst/>
              <a:ahLst/>
              <a:cxnLst/>
              <a:rect l="l" t="t" r="r" b="b"/>
              <a:pathLst>
                <a:path w="125" h="115" extrusionOk="0">
                  <a:moveTo>
                    <a:pt x="112" y="113"/>
                  </a:moveTo>
                  <a:lnTo>
                    <a:pt x="106" y="106"/>
                  </a:lnTo>
                  <a:lnTo>
                    <a:pt x="98" y="94"/>
                  </a:lnTo>
                  <a:lnTo>
                    <a:pt x="89" y="87"/>
                  </a:lnTo>
                  <a:lnTo>
                    <a:pt x="84" y="80"/>
                  </a:lnTo>
                  <a:lnTo>
                    <a:pt x="68" y="72"/>
                  </a:lnTo>
                  <a:lnTo>
                    <a:pt x="56" y="71"/>
                  </a:lnTo>
                  <a:lnTo>
                    <a:pt x="51" y="67"/>
                  </a:lnTo>
                  <a:lnTo>
                    <a:pt x="41" y="72"/>
                  </a:lnTo>
                  <a:lnTo>
                    <a:pt x="29" y="63"/>
                  </a:lnTo>
                  <a:lnTo>
                    <a:pt x="24" y="78"/>
                  </a:lnTo>
                  <a:lnTo>
                    <a:pt x="3" y="74"/>
                  </a:lnTo>
                  <a:lnTo>
                    <a:pt x="0" y="65"/>
                  </a:lnTo>
                  <a:lnTo>
                    <a:pt x="7" y="35"/>
                  </a:lnTo>
                  <a:lnTo>
                    <a:pt x="8" y="21"/>
                  </a:lnTo>
                  <a:lnTo>
                    <a:pt x="13" y="15"/>
                  </a:lnTo>
                  <a:lnTo>
                    <a:pt x="27" y="11"/>
                  </a:lnTo>
                  <a:lnTo>
                    <a:pt x="35" y="0"/>
                  </a:lnTo>
                  <a:lnTo>
                    <a:pt x="47" y="23"/>
                  </a:lnTo>
                  <a:lnTo>
                    <a:pt x="53" y="43"/>
                  </a:lnTo>
                  <a:lnTo>
                    <a:pt x="63" y="53"/>
                  </a:lnTo>
                  <a:lnTo>
                    <a:pt x="89" y="72"/>
                  </a:lnTo>
                  <a:lnTo>
                    <a:pt x="100" y="84"/>
                  </a:lnTo>
                  <a:lnTo>
                    <a:pt x="110" y="96"/>
                  </a:lnTo>
                  <a:lnTo>
                    <a:pt x="116" y="103"/>
                  </a:lnTo>
                  <a:lnTo>
                    <a:pt x="125" y="110"/>
                  </a:lnTo>
                  <a:lnTo>
                    <a:pt x="120" y="115"/>
                  </a:lnTo>
                  <a:lnTo>
                    <a:pt x="112" y="113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99"/>
            <p:cNvSpPr/>
            <p:nvPr/>
          </p:nvSpPr>
          <p:spPr>
            <a:xfrm>
              <a:off x="5291175" y="2111303"/>
              <a:ext cx="253253" cy="181592"/>
            </a:xfrm>
            <a:custGeom>
              <a:avLst/>
              <a:gdLst/>
              <a:ahLst/>
              <a:cxnLst/>
              <a:rect l="l" t="t" r="r" b="b"/>
              <a:pathLst>
                <a:path w="207" h="161" extrusionOk="0">
                  <a:moveTo>
                    <a:pt x="5" y="39"/>
                  </a:moveTo>
                  <a:lnTo>
                    <a:pt x="6" y="24"/>
                  </a:lnTo>
                  <a:lnTo>
                    <a:pt x="0" y="15"/>
                  </a:lnTo>
                  <a:lnTo>
                    <a:pt x="24" y="0"/>
                  </a:lnTo>
                  <a:lnTo>
                    <a:pt x="44" y="4"/>
                  </a:lnTo>
                  <a:lnTo>
                    <a:pt x="66" y="4"/>
                  </a:lnTo>
                  <a:lnTo>
                    <a:pt x="84" y="7"/>
                  </a:lnTo>
                  <a:lnTo>
                    <a:pt x="98" y="6"/>
                  </a:lnTo>
                  <a:lnTo>
                    <a:pt x="125" y="7"/>
                  </a:lnTo>
                  <a:lnTo>
                    <a:pt x="131" y="15"/>
                  </a:lnTo>
                  <a:lnTo>
                    <a:pt x="162" y="24"/>
                  </a:lnTo>
                  <a:lnTo>
                    <a:pt x="168" y="20"/>
                  </a:lnTo>
                  <a:lnTo>
                    <a:pt x="187" y="29"/>
                  </a:lnTo>
                  <a:lnTo>
                    <a:pt x="206" y="27"/>
                  </a:lnTo>
                  <a:lnTo>
                    <a:pt x="207" y="38"/>
                  </a:lnTo>
                  <a:lnTo>
                    <a:pt x="191" y="52"/>
                  </a:lnTo>
                  <a:lnTo>
                    <a:pt x="170" y="57"/>
                  </a:lnTo>
                  <a:lnTo>
                    <a:pt x="169" y="63"/>
                  </a:lnTo>
                  <a:lnTo>
                    <a:pt x="158" y="75"/>
                  </a:lnTo>
                  <a:lnTo>
                    <a:pt x="152" y="92"/>
                  </a:lnTo>
                  <a:lnTo>
                    <a:pt x="158" y="103"/>
                  </a:lnTo>
                  <a:lnTo>
                    <a:pt x="148" y="113"/>
                  </a:lnTo>
                  <a:lnTo>
                    <a:pt x="145" y="126"/>
                  </a:lnTo>
                  <a:lnTo>
                    <a:pt x="132" y="130"/>
                  </a:lnTo>
                  <a:lnTo>
                    <a:pt x="119" y="146"/>
                  </a:lnTo>
                  <a:lnTo>
                    <a:pt x="98" y="146"/>
                  </a:lnTo>
                  <a:lnTo>
                    <a:pt x="81" y="146"/>
                  </a:lnTo>
                  <a:lnTo>
                    <a:pt x="70" y="153"/>
                  </a:lnTo>
                  <a:lnTo>
                    <a:pt x="64" y="161"/>
                  </a:lnTo>
                  <a:lnTo>
                    <a:pt x="55" y="159"/>
                  </a:lnTo>
                  <a:lnTo>
                    <a:pt x="49" y="152"/>
                  </a:lnTo>
                  <a:lnTo>
                    <a:pt x="44" y="140"/>
                  </a:lnTo>
                  <a:lnTo>
                    <a:pt x="29" y="137"/>
                  </a:lnTo>
                  <a:lnTo>
                    <a:pt x="27" y="130"/>
                  </a:lnTo>
                  <a:lnTo>
                    <a:pt x="34" y="123"/>
                  </a:lnTo>
                  <a:lnTo>
                    <a:pt x="36" y="117"/>
                  </a:lnTo>
                  <a:lnTo>
                    <a:pt x="31" y="111"/>
                  </a:lnTo>
                  <a:lnTo>
                    <a:pt x="36" y="98"/>
                  </a:lnTo>
                  <a:lnTo>
                    <a:pt x="29" y="85"/>
                  </a:lnTo>
                  <a:lnTo>
                    <a:pt x="37" y="83"/>
                  </a:lnTo>
                  <a:lnTo>
                    <a:pt x="37" y="74"/>
                  </a:lnTo>
                  <a:lnTo>
                    <a:pt x="40" y="71"/>
                  </a:lnTo>
                  <a:lnTo>
                    <a:pt x="41" y="55"/>
                  </a:lnTo>
                  <a:lnTo>
                    <a:pt x="49" y="49"/>
                  </a:lnTo>
                  <a:lnTo>
                    <a:pt x="44" y="39"/>
                  </a:lnTo>
                  <a:lnTo>
                    <a:pt x="35" y="38"/>
                  </a:lnTo>
                  <a:lnTo>
                    <a:pt x="32" y="40"/>
                  </a:lnTo>
                  <a:lnTo>
                    <a:pt x="22" y="40"/>
                  </a:lnTo>
                  <a:lnTo>
                    <a:pt x="18" y="30"/>
                  </a:lnTo>
                  <a:lnTo>
                    <a:pt x="11" y="33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99"/>
            <p:cNvSpPr/>
            <p:nvPr/>
          </p:nvSpPr>
          <p:spPr>
            <a:xfrm>
              <a:off x="5905341" y="1752632"/>
              <a:ext cx="86864" cy="47371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19" y="36"/>
                  </a:moveTo>
                  <a:lnTo>
                    <a:pt x="19" y="24"/>
                  </a:lnTo>
                  <a:lnTo>
                    <a:pt x="14" y="27"/>
                  </a:lnTo>
                  <a:lnTo>
                    <a:pt x="3" y="20"/>
                  </a:lnTo>
                  <a:lnTo>
                    <a:pt x="0" y="9"/>
                  </a:lnTo>
                  <a:lnTo>
                    <a:pt x="18" y="3"/>
                  </a:lnTo>
                  <a:lnTo>
                    <a:pt x="36" y="0"/>
                  </a:lnTo>
                  <a:lnTo>
                    <a:pt x="53" y="4"/>
                  </a:lnTo>
                  <a:lnTo>
                    <a:pt x="68" y="3"/>
                  </a:lnTo>
                  <a:lnTo>
                    <a:pt x="71" y="7"/>
                  </a:lnTo>
                  <a:lnTo>
                    <a:pt x="62" y="18"/>
                  </a:lnTo>
                  <a:lnTo>
                    <a:pt x="70" y="36"/>
                  </a:lnTo>
                  <a:lnTo>
                    <a:pt x="65" y="42"/>
                  </a:lnTo>
                  <a:lnTo>
                    <a:pt x="53" y="42"/>
                  </a:lnTo>
                  <a:lnTo>
                    <a:pt x="38" y="35"/>
                  </a:lnTo>
                  <a:lnTo>
                    <a:pt x="31" y="32"/>
                  </a:lnTo>
                  <a:lnTo>
                    <a:pt x="19" y="36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99"/>
            <p:cNvSpPr/>
            <p:nvPr/>
          </p:nvSpPr>
          <p:spPr>
            <a:xfrm>
              <a:off x="6220989" y="2784657"/>
              <a:ext cx="332775" cy="269567"/>
            </a:xfrm>
            <a:custGeom>
              <a:avLst/>
              <a:gdLst/>
              <a:ahLst/>
              <a:cxnLst/>
              <a:rect l="l" t="t" r="r" b="b"/>
              <a:pathLst>
                <a:path w="272" h="239" extrusionOk="0">
                  <a:moveTo>
                    <a:pt x="86" y="0"/>
                  </a:moveTo>
                  <a:lnTo>
                    <a:pt x="98" y="9"/>
                  </a:lnTo>
                  <a:lnTo>
                    <a:pt x="108" y="4"/>
                  </a:lnTo>
                  <a:lnTo>
                    <a:pt x="113" y="8"/>
                  </a:lnTo>
                  <a:lnTo>
                    <a:pt x="125" y="9"/>
                  </a:lnTo>
                  <a:lnTo>
                    <a:pt x="141" y="17"/>
                  </a:lnTo>
                  <a:lnTo>
                    <a:pt x="146" y="24"/>
                  </a:lnTo>
                  <a:lnTo>
                    <a:pt x="155" y="31"/>
                  </a:lnTo>
                  <a:lnTo>
                    <a:pt x="163" y="43"/>
                  </a:lnTo>
                  <a:lnTo>
                    <a:pt x="169" y="50"/>
                  </a:lnTo>
                  <a:lnTo>
                    <a:pt x="163" y="59"/>
                  </a:lnTo>
                  <a:lnTo>
                    <a:pt x="157" y="69"/>
                  </a:lnTo>
                  <a:lnTo>
                    <a:pt x="159" y="75"/>
                  </a:lnTo>
                  <a:lnTo>
                    <a:pt x="160" y="81"/>
                  </a:lnTo>
                  <a:lnTo>
                    <a:pt x="170" y="81"/>
                  </a:lnTo>
                  <a:lnTo>
                    <a:pt x="174" y="80"/>
                  </a:lnTo>
                  <a:lnTo>
                    <a:pt x="178" y="83"/>
                  </a:lnTo>
                  <a:lnTo>
                    <a:pt x="175" y="91"/>
                  </a:lnTo>
                  <a:lnTo>
                    <a:pt x="182" y="102"/>
                  </a:lnTo>
                  <a:lnTo>
                    <a:pt x="189" y="112"/>
                  </a:lnTo>
                  <a:lnTo>
                    <a:pt x="196" y="119"/>
                  </a:lnTo>
                  <a:lnTo>
                    <a:pt x="257" y="144"/>
                  </a:lnTo>
                  <a:lnTo>
                    <a:pt x="272" y="144"/>
                  </a:lnTo>
                  <a:lnTo>
                    <a:pt x="222" y="207"/>
                  </a:lnTo>
                  <a:lnTo>
                    <a:pt x="198" y="207"/>
                  </a:lnTo>
                  <a:lnTo>
                    <a:pt x="182" y="222"/>
                  </a:lnTo>
                  <a:lnTo>
                    <a:pt x="170" y="222"/>
                  </a:lnTo>
                  <a:lnTo>
                    <a:pt x="165" y="229"/>
                  </a:lnTo>
                  <a:lnTo>
                    <a:pt x="152" y="229"/>
                  </a:lnTo>
                  <a:lnTo>
                    <a:pt x="145" y="222"/>
                  </a:lnTo>
                  <a:lnTo>
                    <a:pt x="128" y="231"/>
                  </a:lnTo>
                  <a:lnTo>
                    <a:pt x="123" y="239"/>
                  </a:lnTo>
                  <a:lnTo>
                    <a:pt x="111" y="238"/>
                  </a:lnTo>
                  <a:lnTo>
                    <a:pt x="107" y="235"/>
                  </a:lnTo>
                  <a:lnTo>
                    <a:pt x="102" y="236"/>
                  </a:lnTo>
                  <a:lnTo>
                    <a:pt x="96" y="236"/>
                  </a:lnTo>
                  <a:lnTo>
                    <a:pt x="73" y="218"/>
                  </a:lnTo>
                  <a:lnTo>
                    <a:pt x="60" y="218"/>
                  </a:lnTo>
                  <a:lnTo>
                    <a:pt x="54" y="211"/>
                  </a:lnTo>
                  <a:lnTo>
                    <a:pt x="54" y="200"/>
                  </a:lnTo>
                  <a:lnTo>
                    <a:pt x="44" y="196"/>
                  </a:lnTo>
                  <a:lnTo>
                    <a:pt x="33" y="173"/>
                  </a:lnTo>
                  <a:lnTo>
                    <a:pt x="25" y="169"/>
                  </a:lnTo>
                  <a:lnTo>
                    <a:pt x="21" y="160"/>
                  </a:lnTo>
                  <a:lnTo>
                    <a:pt x="12" y="150"/>
                  </a:lnTo>
                  <a:lnTo>
                    <a:pt x="0" y="149"/>
                  </a:lnTo>
                  <a:lnTo>
                    <a:pt x="6" y="137"/>
                  </a:lnTo>
                  <a:lnTo>
                    <a:pt x="16" y="136"/>
                  </a:lnTo>
                  <a:lnTo>
                    <a:pt x="19" y="130"/>
                  </a:lnTo>
                  <a:lnTo>
                    <a:pt x="18" y="111"/>
                  </a:lnTo>
                  <a:lnTo>
                    <a:pt x="23" y="89"/>
                  </a:lnTo>
                  <a:lnTo>
                    <a:pt x="31" y="84"/>
                  </a:lnTo>
                  <a:lnTo>
                    <a:pt x="33" y="75"/>
                  </a:lnTo>
                  <a:lnTo>
                    <a:pt x="40" y="59"/>
                  </a:lnTo>
                  <a:lnTo>
                    <a:pt x="51" y="49"/>
                  </a:lnTo>
                  <a:lnTo>
                    <a:pt x="57" y="28"/>
                  </a:lnTo>
                  <a:lnTo>
                    <a:pt x="60" y="11"/>
                  </a:lnTo>
                  <a:lnTo>
                    <a:pt x="81" y="15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99"/>
            <p:cNvSpPr/>
            <p:nvPr/>
          </p:nvSpPr>
          <p:spPr>
            <a:xfrm>
              <a:off x="5818477" y="1534949"/>
              <a:ext cx="215325" cy="213172"/>
            </a:xfrm>
            <a:custGeom>
              <a:avLst/>
              <a:gdLst/>
              <a:ahLst/>
              <a:cxnLst/>
              <a:rect l="l" t="t" r="r" b="b"/>
              <a:pathLst>
                <a:path w="176" h="189" extrusionOk="0">
                  <a:moveTo>
                    <a:pt x="106" y="19"/>
                  </a:moveTo>
                  <a:lnTo>
                    <a:pt x="107" y="31"/>
                  </a:lnTo>
                  <a:lnTo>
                    <a:pt x="131" y="43"/>
                  </a:lnTo>
                  <a:lnTo>
                    <a:pt x="122" y="56"/>
                  </a:lnTo>
                  <a:lnTo>
                    <a:pt x="144" y="77"/>
                  </a:lnTo>
                  <a:lnTo>
                    <a:pt x="138" y="93"/>
                  </a:lnTo>
                  <a:lnTo>
                    <a:pt x="154" y="106"/>
                  </a:lnTo>
                  <a:lnTo>
                    <a:pt x="151" y="119"/>
                  </a:lnTo>
                  <a:lnTo>
                    <a:pt x="176" y="132"/>
                  </a:lnTo>
                  <a:lnTo>
                    <a:pt x="173" y="141"/>
                  </a:lnTo>
                  <a:lnTo>
                    <a:pt x="162" y="152"/>
                  </a:lnTo>
                  <a:lnTo>
                    <a:pt x="136" y="176"/>
                  </a:lnTo>
                  <a:lnTo>
                    <a:pt x="110" y="178"/>
                  </a:lnTo>
                  <a:lnTo>
                    <a:pt x="85" y="185"/>
                  </a:lnTo>
                  <a:lnTo>
                    <a:pt x="62" y="189"/>
                  </a:lnTo>
                  <a:lnTo>
                    <a:pt x="52" y="179"/>
                  </a:lnTo>
                  <a:lnTo>
                    <a:pt x="37" y="172"/>
                  </a:lnTo>
                  <a:lnTo>
                    <a:pt x="37" y="153"/>
                  </a:lnTo>
                  <a:lnTo>
                    <a:pt x="27" y="136"/>
                  </a:lnTo>
                  <a:lnTo>
                    <a:pt x="32" y="125"/>
                  </a:lnTo>
                  <a:lnTo>
                    <a:pt x="43" y="114"/>
                  </a:lnTo>
                  <a:lnTo>
                    <a:pt x="71" y="93"/>
                  </a:lnTo>
                  <a:lnTo>
                    <a:pt x="80" y="90"/>
                  </a:lnTo>
                  <a:lnTo>
                    <a:pt x="76" y="82"/>
                  </a:lnTo>
                  <a:lnTo>
                    <a:pt x="55" y="73"/>
                  </a:lnTo>
                  <a:lnTo>
                    <a:pt x="49" y="66"/>
                  </a:lnTo>
                  <a:lnTo>
                    <a:pt x="43" y="39"/>
                  </a:lnTo>
                  <a:lnTo>
                    <a:pt x="20" y="27"/>
                  </a:lnTo>
                  <a:lnTo>
                    <a:pt x="0" y="18"/>
                  </a:lnTo>
                  <a:lnTo>
                    <a:pt x="7" y="13"/>
                  </a:lnTo>
                  <a:lnTo>
                    <a:pt x="24" y="22"/>
                  </a:lnTo>
                  <a:lnTo>
                    <a:pt x="41" y="22"/>
                  </a:lnTo>
                  <a:lnTo>
                    <a:pt x="56" y="26"/>
                  </a:lnTo>
                  <a:lnTo>
                    <a:pt x="67" y="18"/>
                  </a:lnTo>
                  <a:lnTo>
                    <a:pt x="71" y="5"/>
                  </a:lnTo>
                  <a:lnTo>
                    <a:pt x="90" y="0"/>
                  </a:lnTo>
                  <a:lnTo>
                    <a:pt x="108" y="6"/>
                  </a:lnTo>
                  <a:lnTo>
                    <a:pt x="106" y="1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99"/>
            <p:cNvSpPr/>
            <p:nvPr/>
          </p:nvSpPr>
          <p:spPr>
            <a:xfrm>
              <a:off x="4257367" y="3000085"/>
              <a:ext cx="64843" cy="86848"/>
            </a:xfrm>
            <a:custGeom>
              <a:avLst/>
              <a:gdLst/>
              <a:ahLst/>
              <a:cxnLst/>
              <a:rect l="l" t="t" r="r" b="b"/>
              <a:pathLst>
                <a:path w="53" h="77" extrusionOk="0">
                  <a:moveTo>
                    <a:pt x="36" y="67"/>
                  </a:moveTo>
                  <a:lnTo>
                    <a:pt x="29" y="75"/>
                  </a:lnTo>
                  <a:lnTo>
                    <a:pt x="20" y="77"/>
                  </a:lnTo>
                  <a:lnTo>
                    <a:pt x="18" y="71"/>
                  </a:lnTo>
                  <a:lnTo>
                    <a:pt x="13" y="70"/>
                  </a:lnTo>
                  <a:lnTo>
                    <a:pt x="8" y="76"/>
                  </a:lnTo>
                  <a:lnTo>
                    <a:pt x="0" y="71"/>
                  </a:lnTo>
                  <a:lnTo>
                    <a:pt x="4" y="62"/>
                  </a:lnTo>
                  <a:lnTo>
                    <a:pt x="6" y="53"/>
                  </a:lnTo>
                  <a:lnTo>
                    <a:pt x="10" y="44"/>
                  </a:lnTo>
                  <a:lnTo>
                    <a:pt x="2" y="32"/>
                  </a:lnTo>
                  <a:lnTo>
                    <a:pt x="1" y="18"/>
                  </a:lnTo>
                  <a:lnTo>
                    <a:pt x="11" y="0"/>
                  </a:lnTo>
                  <a:lnTo>
                    <a:pt x="17" y="2"/>
                  </a:lnTo>
                  <a:lnTo>
                    <a:pt x="31" y="7"/>
                  </a:lnTo>
                  <a:lnTo>
                    <a:pt x="50" y="25"/>
                  </a:lnTo>
                  <a:lnTo>
                    <a:pt x="53" y="33"/>
                  </a:lnTo>
                  <a:lnTo>
                    <a:pt x="42" y="52"/>
                  </a:lnTo>
                  <a:lnTo>
                    <a:pt x="36" y="6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99"/>
            <p:cNvSpPr/>
            <p:nvPr/>
          </p:nvSpPr>
          <p:spPr>
            <a:xfrm>
              <a:off x="5656983" y="2129349"/>
              <a:ext cx="20799" cy="37221"/>
            </a:xfrm>
            <a:custGeom>
              <a:avLst/>
              <a:gdLst/>
              <a:ahLst/>
              <a:cxnLst/>
              <a:rect l="l" t="t" r="r" b="b"/>
              <a:pathLst>
                <a:path w="17" h="33" extrusionOk="0">
                  <a:moveTo>
                    <a:pt x="17" y="17"/>
                  </a:moveTo>
                  <a:lnTo>
                    <a:pt x="13" y="33"/>
                  </a:lnTo>
                  <a:lnTo>
                    <a:pt x="5" y="29"/>
                  </a:lnTo>
                  <a:lnTo>
                    <a:pt x="0" y="15"/>
                  </a:lnTo>
                  <a:lnTo>
                    <a:pt x="3" y="7"/>
                  </a:lnTo>
                  <a:lnTo>
                    <a:pt x="14" y="0"/>
                  </a:lnTo>
                  <a:lnTo>
                    <a:pt x="17" y="1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99"/>
            <p:cNvSpPr/>
            <p:nvPr/>
          </p:nvSpPr>
          <p:spPr>
            <a:xfrm>
              <a:off x="5391496" y="1942119"/>
              <a:ext cx="249581" cy="201894"/>
            </a:xfrm>
            <a:custGeom>
              <a:avLst/>
              <a:gdLst/>
              <a:ahLst/>
              <a:cxnLst/>
              <a:rect l="l" t="t" r="r" b="b"/>
              <a:pathLst>
                <a:path w="204" h="179" extrusionOk="0">
                  <a:moveTo>
                    <a:pt x="131" y="15"/>
                  </a:moveTo>
                  <a:lnTo>
                    <a:pt x="143" y="25"/>
                  </a:lnTo>
                  <a:lnTo>
                    <a:pt x="151" y="23"/>
                  </a:lnTo>
                  <a:lnTo>
                    <a:pt x="165" y="33"/>
                  </a:lnTo>
                  <a:lnTo>
                    <a:pt x="169" y="34"/>
                  </a:lnTo>
                  <a:lnTo>
                    <a:pt x="173" y="34"/>
                  </a:lnTo>
                  <a:lnTo>
                    <a:pt x="181" y="39"/>
                  </a:lnTo>
                  <a:lnTo>
                    <a:pt x="204" y="43"/>
                  </a:lnTo>
                  <a:lnTo>
                    <a:pt x="197" y="57"/>
                  </a:lnTo>
                  <a:lnTo>
                    <a:pt x="195" y="71"/>
                  </a:lnTo>
                  <a:lnTo>
                    <a:pt x="191" y="75"/>
                  </a:lnTo>
                  <a:lnTo>
                    <a:pt x="184" y="73"/>
                  </a:lnTo>
                  <a:lnTo>
                    <a:pt x="184" y="78"/>
                  </a:lnTo>
                  <a:lnTo>
                    <a:pt x="173" y="89"/>
                  </a:lnTo>
                  <a:lnTo>
                    <a:pt x="173" y="99"/>
                  </a:lnTo>
                  <a:lnTo>
                    <a:pt x="181" y="96"/>
                  </a:lnTo>
                  <a:lnTo>
                    <a:pt x="186" y="105"/>
                  </a:lnTo>
                  <a:lnTo>
                    <a:pt x="186" y="110"/>
                  </a:lnTo>
                  <a:lnTo>
                    <a:pt x="191" y="118"/>
                  </a:lnTo>
                  <a:lnTo>
                    <a:pt x="186" y="124"/>
                  </a:lnTo>
                  <a:lnTo>
                    <a:pt x="190" y="140"/>
                  </a:lnTo>
                  <a:lnTo>
                    <a:pt x="199" y="143"/>
                  </a:lnTo>
                  <a:lnTo>
                    <a:pt x="198" y="151"/>
                  </a:lnTo>
                  <a:lnTo>
                    <a:pt x="183" y="163"/>
                  </a:lnTo>
                  <a:lnTo>
                    <a:pt x="150" y="157"/>
                  </a:lnTo>
                  <a:lnTo>
                    <a:pt x="126" y="164"/>
                  </a:lnTo>
                  <a:lnTo>
                    <a:pt x="124" y="177"/>
                  </a:lnTo>
                  <a:lnTo>
                    <a:pt x="105" y="179"/>
                  </a:lnTo>
                  <a:lnTo>
                    <a:pt x="86" y="170"/>
                  </a:lnTo>
                  <a:lnTo>
                    <a:pt x="80" y="174"/>
                  </a:lnTo>
                  <a:lnTo>
                    <a:pt x="49" y="165"/>
                  </a:lnTo>
                  <a:lnTo>
                    <a:pt x="43" y="157"/>
                  </a:lnTo>
                  <a:lnTo>
                    <a:pt x="51" y="145"/>
                  </a:lnTo>
                  <a:lnTo>
                    <a:pt x="55" y="104"/>
                  </a:lnTo>
                  <a:lnTo>
                    <a:pt x="38" y="83"/>
                  </a:lnTo>
                  <a:lnTo>
                    <a:pt x="26" y="72"/>
                  </a:lnTo>
                  <a:lnTo>
                    <a:pt x="2" y="65"/>
                  </a:lnTo>
                  <a:lnTo>
                    <a:pt x="0" y="50"/>
                  </a:lnTo>
                  <a:lnTo>
                    <a:pt x="21" y="45"/>
                  </a:lnTo>
                  <a:lnTo>
                    <a:pt x="48" y="50"/>
                  </a:lnTo>
                  <a:lnTo>
                    <a:pt x="44" y="27"/>
                  </a:lnTo>
                  <a:lnTo>
                    <a:pt x="58" y="36"/>
                  </a:lnTo>
                  <a:lnTo>
                    <a:pt x="96" y="20"/>
                  </a:lnTo>
                  <a:lnTo>
                    <a:pt x="100" y="4"/>
                  </a:lnTo>
                  <a:lnTo>
                    <a:pt x="114" y="0"/>
                  </a:lnTo>
                  <a:lnTo>
                    <a:pt x="117" y="7"/>
                  </a:lnTo>
                  <a:lnTo>
                    <a:pt x="124" y="7"/>
                  </a:lnTo>
                  <a:lnTo>
                    <a:pt x="131" y="15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99"/>
            <p:cNvSpPr/>
            <p:nvPr/>
          </p:nvSpPr>
          <p:spPr>
            <a:xfrm>
              <a:off x="5680229" y="3080165"/>
              <a:ext cx="126015" cy="147755"/>
            </a:xfrm>
            <a:custGeom>
              <a:avLst/>
              <a:gdLst/>
              <a:ahLst/>
              <a:cxnLst/>
              <a:rect l="l" t="t" r="r" b="b"/>
              <a:pathLst>
                <a:path w="103" h="131" extrusionOk="0">
                  <a:moveTo>
                    <a:pt x="42" y="131"/>
                  </a:moveTo>
                  <a:lnTo>
                    <a:pt x="23" y="110"/>
                  </a:lnTo>
                  <a:lnTo>
                    <a:pt x="11" y="93"/>
                  </a:lnTo>
                  <a:lnTo>
                    <a:pt x="0" y="71"/>
                  </a:lnTo>
                  <a:lnTo>
                    <a:pt x="1" y="65"/>
                  </a:lnTo>
                  <a:lnTo>
                    <a:pt x="5" y="58"/>
                  </a:lnTo>
                  <a:lnTo>
                    <a:pt x="9" y="43"/>
                  </a:lnTo>
                  <a:lnTo>
                    <a:pt x="13" y="27"/>
                  </a:lnTo>
                  <a:lnTo>
                    <a:pt x="19" y="26"/>
                  </a:lnTo>
                  <a:lnTo>
                    <a:pt x="46" y="26"/>
                  </a:lnTo>
                  <a:lnTo>
                    <a:pt x="46" y="1"/>
                  </a:lnTo>
                  <a:lnTo>
                    <a:pt x="54" y="0"/>
                  </a:lnTo>
                  <a:lnTo>
                    <a:pt x="65" y="3"/>
                  </a:lnTo>
                  <a:lnTo>
                    <a:pt x="76" y="0"/>
                  </a:lnTo>
                  <a:lnTo>
                    <a:pt x="79" y="1"/>
                  </a:lnTo>
                  <a:lnTo>
                    <a:pt x="77" y="10"/>
                  </a:lnTo>
                  <a:lnTo>
                    <a:pt x="82" y="21"/>
                  </a:lnTo>
                  <a:lnTo>
                    <a:pt x="96" y="19"/>
                  </a:lnTo>
                  <a:lnTo>
                    <a:pt x="101" y="24"/>
                  </a:lnTo>
                  <a:lnTo>
                    <a:pt x="93" y="48"/>
                  </a:lnTo>
                  <a:lnTo>
                    <a:pt x="102" y="60"/>
                  </a:lnTo>
                  <a:lnTo>
                    <a:pt x="103" y="76"/>
                  </a:lnTo>
                  <a:lnTo>
                    <a:pt x="101" y="90"/>
                  </a:lnTo>
                  <a:lnTo>
                    <a:pt x="95" y="100"/>
                  </a:lnTo>
                  <a:lnTo>
                    <a:pt x="79" y="99"/>
                  </a:lnTo>
                  <a:lnTo>
                    <a:pt x="69" y="89"/>
                  </a:lnTo>
                  <a:lnTo>
                    <a:pt x="68" y="98"/>
                  </a:lnTo>
                  <a:lnTo>
                    <a:pt x="56" y="101"/>
                  </a:lnTo>
                  <a:lnTo>
                    <a:pt x="49" y="106"/>
                  </a:lnTo>
                  <a:lnTo>
                    <a:pt x="56" y="120"/>
                  </a:lnTo>
                  <a:lnTo>
                    <a:pt x="42" y="13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99"/>
            <p:cNvSpPr/>
            <p:nvPr/>
          </p:nvSpPr>
          <p:spPr>
            <a:xfrm>
              <a:off x="5338889" y="1850760"/>
              <a:ext cx="36703" cy="29325"/>
            </a:xfrm>
            <a:custGeom>
              <a:avLst/>
              <a:gdLst/>
              <a:ahLst/>
              <a:cxnLst/>
              <a:rect l="l" t="t" r="r" b="b"/>
              <a:pathLst>
                <a:path w="30" h="26" extrusionOk="0">
                  <a:moveTo>
                    <a:pt x="30" y="13"/>
                  </a:moveTo>
                  <a:lnTo>
                    <a:pt x="21" y="26"/>
                  </a:lnTo>
                  <a:lnTo>
                    <a:pt x="10" y="22"/>
                  </a:lnTo>
                  <a:lnTo>
                    <a:pt x="0" y="23"/>
                  </a:lnTo>
                  <a:lnTo>
                    <a:pt x="4" y="12"/>
                  </a:lnTo>
                  <a:lnTo>
                    <a:pt x="1" y="1"/>
                  </a:lnTo>
                  <a:lnTo>
                    <a:pt x="14" y="0"/>
                  </a:lnTo>
                  <a:lnTo>
                    <a:pt x="30" y="13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99"/>
            <p:cNvSpPr/>
            <p:nvPr/>
          </p:nvSpPr>
          <p:spPr>
            <a:xfrm>
              <a:off x="5368251" y="1775190"/>
              <a:ext cx="146813" cy="193999"/>
            </a:xfrm>
            <a:custGeom>
              <a:avLst/>
              <a:gdLst/>
              <a:ahLst/>
              <a:cxnLst/>
              <a:rect l="l" t="t" r="r" b="b"/>
              <a:pathLst>
                <a:path w="120" h="172" extrusionOk="0">
                  <a:moveTo>
                    <a:pt x="49" y="0"/>
                  </a:moveTo>
                  <a:lnTo>
                    <a:pt x="32" y="21"/>
                  </a:lnTo>
                  <a:lnTo>
                    <a:pt x="47" y="18"/>
                  </a:lnTo>
                  <a:lnTo>
                    <a:pt x="64" y="18"/>
                  </a:lnTo>
                  <a:lnTo>
                    <a:pt x="60" y="34"/>
                  </a:lnTo>
                  <a:lnTo>
                    <a:pt x="46" y="51"/>
                  </a:lnTo>
                  <a:lnTo>
                    <a:pt x="62" y="53"/>
                  </a:lnTo>
                  <a:lnTo>
                    <a:pt x="63" y="55"/>
                  </a:lnTo>
                  <a:lnTo>
                    <a:pt x="76" y="78"/>
                  </a:lnTo>
                  <a:lnTo>
                    <a:pt x="87" y="82"/>
                  </a:lnTo>
                  <a:lnTo>
                    <a:pt x="96" y="104"/>
                  </a:lnTo>
                  <a:lnTo>
                    <a:pt x="101" y="112"/>
                  </a:lnTo>
                  <a:lnTo>
                    <a:pt x="120" y="116"/>
                  </a:lnTo>
                  <a:lnTo>
                    <a:pt x="118" y="129"/>
                  </a:lnTo>
                  <a:lnTo>
                    <a:pt x="110" y="135"/>
                  </a:lnTo>
                  <a:lnTo>
                    <a:pt x="116" y="145"/>
                  </a:lnTo>
                  <a:lnTo>
                    <a:pt x="102" y="155"/>
                  </a:lnTo>
                  <a:lnTo>
                    <a:pt x="81" y="155"/>
                  </a:lnTo>
                  <a:lnTo>
                    <a:pt x="54" y="161"/>
                  </a:lnTo>
                  <a:lnTo>
                    <a:pt x="46" y="157"/>
                  </a:lnTo>
                  <a:lnTo>
                    <a:pt x="36" y="166"/>
                  </a:lnTo>
                  <a:lnTo>
                    <a:pt x="21" y="164"/>
                  </a:lnTo>
                  <a:lnTo>
                    <a:pt x="10" y="172"/>
                  </a:lnTo>
                  <a:lnTo>
                    <a:pt x="1" y="168"/>
                  </a:lnTo>
                  <a:lnTo>
                    <a:pt x="25" y="147"/>
                  </a:lnTo>
                  <a:lnTo>
                    <a:pt x="39" y="142"/>
                  </a:lnTo>
                  <a:lnTo>
                    <a:pt x="39" y="142"/>
                  </a:lnTo>
                  <a:lnTo>
                    <a:pt x="15" y="139"/>
                  </a:lnTo>
                  <a:lnTo>
                    <a:pt x="11" y="131"/>
                  </a:lnTo>
                  <a:lnTo>
                    <a:pt x="27" y="125"/>
                  </a:lnTo>
                  <a:lnTo>
                    <a:pt x="19" y="114"/>
                  </a:lnTo>
                  <a:lnTo>
                    <a:pt x="22" y="101"/>
                  </a:lnTo>
                  <a:lnTo>
                    <a:pt x="45" y="102"/>
                  </a:lnTo>
                  <a:lnTo>
                    <a:pt x="45" y="102"/>
                  </a:lnTo>
                  <a:lnTo>
                    <a:pt x="48" y="91"/>
                  </a:lnTo>
                  <a:lnTo>
                    <a:pt x="38" y="79"/>
                  </a:lnTo>
                  <a:lnTo>
                    <a:pt x="37" y="79"/>
                  </a:lnTo>
                  <a:lnTo>
                    <a:pt x="19" y="75"/>
                  </a:lnTo>
                  <a:lnTo>
                    <a:pt x="15" y="70"/>
                  </a:lnTo>
                  <a:lnTo>
                    <a:pt x="21" y="61"/>
                  </a:lnTo>
                  <a:lnTo>
                    <a:pt x="16" y="55"/>
                  </a:lnTo>
                  <a:lnTo>
                    <a:pt x="8" y="65"/>
                  </a:lnTo>
                  <a:lnTo>
                    <a:pt x="8" y="46"/>
                  </a:lnTo>
                  <a:lnTo>
                    <a:pt x="0" y="36"/>
                  </a:lnTo>
                  <a:lnTo>
                    <a:pt x="7" y="15"/>
                  </a:lnTo>
                  <a:lnTo>
                    <a:pt x="19" y="0"/>
                  </a:lnTo>
                  <a:lnTo>
                    <a:pt x="31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99"/>
            <p:cNvSpPr/>
            <p:nvPr/>
          </p:nvSpPr>
          <p:spPr>
            <a:xfrm>
              <a:off x="6295619" y="2115814"/>
              <a:ext cx="146813" cy="58651"/>
            </a:xfrm>
            <a:custGeom>
              <a:avLst/>
              <a:gdLst/>
              <a:ahLst/>
              <a:cxnLst/>
              <a:rect l="l" t="t" r="r" b="b"/>
              <a:pathLst>
                <a:path w="120" h="52" extrusionOk="0">
                  <a:moveTo>
                    <a:pt x="33" y="42"/>
                  </a:moveTo>
                  <a:lnTo>
                    <a:pt x="34" y="33"/>
                  </a:lnTo>
                  <a:lnTo>
                    <a:pt x="28" y="19"/>
                  </a:lnTo>
                  <a:lnTo>
                    <a:pt x="17" y="11"/>
                  </a:lnTo>
                  <a:lnTo>
                    <a:pt x="7" y="9"/>
                  </a:lnTo>
                  <a:lnTo>
                    <a:pt x="0" y="3"/>
                  </a:lnTo>
                  <a:lnTo>
                    <a:pt x="1" y="0"/>
                  </a:lnTo>
                  <a:lnTo>
                    <a:pt x="16" y="4"/>
                  </a:lnTo>
                  <a:lnTo>
                    <a:pt x="41" y="7"/>
                  </a:lnTo>
                  <a:lnTo>
                    <a:pt x="66" y="17"/>
                  </a:lnTo>
                  <a:lnTo>
                    <a:pt x="69" y="21"/>
                  </a:lnTo>
                  <a:lnTo>
                    <a:pt x="79" y="18"/>
                  </a:lnTo>
                  <a:lnTo>
                    <a:pt x="95" y="22"/>
                  </a:lnTo>
                  <a:lnTo>
                    <a:pt x="102" y="30"/>
                  </a:lnTo>
                  <a:lnTo>
                    <a:pt x="113" y="35"/>
                  </a:lnTo>
                  <a:lnTo>
                    <a:pt x="110" y="38"/>
                  </a:lnTo>
                  <a:lnTo>
                    <a:pt x="120" y="49"/>
                  </a:lnTo>
                  <a:lnTo>
                    <a:pt x="118" y="52"/>
                  </a:lnTo>
                  <a:lnTo>
                    <a:pt x="109" y="50"/>
                  </a:lnTo>
                  <a:lnTo>
                    <a:pt x="95" y="44"/>
                  </a:lnTo>
                  <a:lnTo>
                    <a:pt x="92" y="48"/>
                  </a:lnTo>
                  <a:lnTo>
                    <a:pt x="69" y="51"/>
                  </a:lnTo>
                  <a:lnTo>
                    <a:pt x="51" y="41"/>
                  </a:lnTo>
                  <a:lnTo>
                    <a:pt x="33" y="4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99"/>
            <p:cNvSpPr/>
            <p:nvPr/>
          </p:nvSpPr>
          <p:spPr>
            <a:xfrm>
              <a:off x="5409848" y="2874888"/>
              <a:ext cx="96652" cy="148882"/>
            </a:xfrm>
            <a:custGeom>
              <a:avLst/>
              <a:gdLst/>
              <a:ahLst/>
              <a:cxnLst/>
              <a:rect l="l" t="t" r="r" b="b"/>
              <a:pathLst>
                <a:path w="79" h="132" extrusionOk="0">
                  <a:moveTo>
                    <a:pt x="79" y="107"/>
                  </a:moveTo>
                  <a:lnTo>
                    <a:pt x="50" y="119"/>
                  </a:lnTo>
                  <a:lnTo>
                    <a:pt x="40" y="127"/>
                  </a:lnTo>
                  <a:lnTo>
                    <a:pt x="23" y="132"/>
                  </a:lnTo>
                  <a:lnTo>
                    <a:pt x="7" y="127"/>
                  </a:lnTo>
                  <a:lnTo>
                    <a:pt x="8" y="119"/>
                  </a:lnTo>
                  <a:lnTo>
                    <a:pt x="0" y="100"/>
                  </a:lnTo>
                  <a:lnTo>
                    <a:pt x="5" y="77"/>
                  </a:lnTo>
                  <a:lnTo>
                    <a:pt x="12" y="60"/>
                  </a:lnTo>
                  <a:lnTo>
                    <a:pt x="8" y="30"/>
                  </a:lnTo>
                  <a:lnTo>
                    <a:pt x="5" y="14"/>
                  </a:lnTo>
                  <a:lnTo>
                    <a:pt x="6" y="3"/>
                  </a:lnTo>
                  <a:lnTo>
                    <a:pt x="37" y="2"/>
                  </a:lnTo>
                  <a:lnTo>
                    <a:pt x="45" y="3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58" y="8"/>
                  </a:lnTo>
                  <a:lnTo>
                    <a:pt x="66" y="19"/>
                  </a:lnTo>
                  <a:lnTo>
                    <a:pt x="66" y="34"/>
                  </a:lnTo>
                  <a:lnTo>
                    <a:pt x="68" y="50"/>
                  </a:lnTo>
                  <a:lnTo>
                    <a:pt x="72" y="58"/>
                  </a:lnTo>
                  <a:lnTo>
                    <a:pt x="68" y="76"/>
                  </a:lnTo>
                  <a:lnTo>
                    <a:pt x="70" y="87"/>
                  </a:lnTo>
                  <a:lnTo>
                    <a:pt x="75" y="100"/>
                  </a:lnTo>
                  <a:lnTo>
                    <a:pt x="79" y="10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99"/>
            <p:cNvSpPr/>
            <p:nvPr/>
          </p:nvSpPr>
          <p:spPr>
            <a:xfrm>
              <a:off x="5144362" y="2839923"/>
              <a:ext cx="162718" cy="124068"/>
            </a:xfrm>
            <a:custGeom>
              <a:avLst/>
              <a:gdLst/>
              <a:ahLst/>
              <a:cxnLst/>
              <a:rect l="l" t="t" r="r" b="b"/>
              <a:pathLst>
                <a:path w="133" h="110" extrusionOk="0">
                  <a:moveTo>
                    <a:pt x="122" y="102"/>
                  </a:moveTo>
                  <a:lnTo>
                    <a:pt x="116" y="101"/>
                  </a:lnTo>
                  <a:lnTo>
                    <a:pt x="113" y="110"/>
                  </a:lnTo>
                  <a:lnTo>
                    <a:pt x="108" y="110"/>
                  </a:lnTo>
                  <a:lnTo>
                    <a:pt x="104" y="105"/>
                  </a:lnTo>
                  <a:lnTo>
                    <a:pt x="105" y="97"/>
                  </a:lnTo>
                  <a:lnTo>
                    <a:pt x="98" y="84"/>
                  </a:lnTo>
                  <a:lnTo>
                    <a:pt x="93" y="86"/>
                  </a:lnTo>
                  <a:lnTo>
                    <a:pt x="89" y="87"/>
                  </a:lnTo>
                  <a:lnTo>
                    <a:pt x="84" y="88"/>
                  </a:lnTo>
                  <a:lnTo>
                    <a:pt x="84" y="80"/>
                  </a:lnTo>
                  <a:lnTo>
                    <a:pt x="81" y="75"/>
                  </a:lnTo>
                  <a:lnTo>
                    <a:pt x="82" y="69"/>
                  </a:lnTo>
                  <a:lnTo>
                    <a:pt x="78" y="60"/>
                  </a:lnTo>
                  <a:lnTo>
                    <a:pt x="73" y="53"/>
                  </a:lnTo>
                  <a:lnTo>
                    <a:pt x="58" y="53"/>
                  </a:lnTo>
                  <a:lnTo>
                    <a:pt x="54" y="57"/>
                  </a:lnTo>
                  <a:lnTo>
                    <a:pt x="49" y="57"/>
                  </a:lnTo>
                  <a:lnTo>
                    <a:pt x="46" y="61"/>
                  </a:lnTo>
                  <a:lnTo>
                    <a:pt x="44" y="67"/>
                  </a:lnTo>
                  <a:lnTo>
                    <a:pt x="34" y="76"/>
                  </a:lnTo>
                  <a:lnTo>
                    <a:pt x="26" y="64"/>
                  </a:lnTo>
                  <a:lnTo>
                    <a:pt x="19" y="56"/>
                  </a:lnTo>
                  <a:lnTo>
                    <a:pt x="14" y="53"/>
                  </a:lnTo>
                  <a:lnTo>
                    <a:pt x="10" y="49"/>
                  </a:lnTo>
                  <a:lnTo>
                    <a:pt x="8" y="40"/>
                  </a:lnTo>
                  <a:lnTo>
                    <a:pt x="5" y="35"/>
                  </a:lnTo>
                  <a:lnTo>
                    <a:pt x="0" y="32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18" y="19"/>
                  </a:lnTo>
                  <a:lnTo>
                    <a:pt x="22" y="19"/>
                  </a:lnTo>
                  <a:lnTo>
                    <a:pt x="25" y="16"/>
                  </a:lnTo>
                  <a:lnTo>
                    <a:pt x="24" y="9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35" y="0"/>
                  </a:lnTo>
                  <a:lnTo>
                    <a:pt x="48" y="5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64" y="4"/>
                  </a:lnTo>
                  <a:lnTo>
                    <a:pt x="66" y="3"/>
                  </a:lnTo>
                  <a:lnTo>
                    <a:pt x="67" y="10"/>
                  </a:lnTo>
                  <a:lnTo>
                    <a:pt x="70" y="10"/>
                  </a:lnTo>
                  <a:lnTo>
                    <a:pt x="75" y="8"/>
                  </a:lnTo>
                  <a:lnTo>
                    <a:pt x="78" y="8"/>
                  </a:lnTo>
                  <a:lnTo>
                    <a:pt x="83" y="14"/>
                  </a:lnTo>
                  <a:lnTo>
                    <a:pt x="91" y="15"/>
                  </a:lnTo>
                  <a:lnTo>
                    <a:pt x="96" y="11"/>
                  </a:lnTo>
                  <a:lnTo>
                    <a:pt x="102" y="8"/>
                  </a:lnTo>
                  <a:lnTo>
                    <a:pt x="106" y="5"/>
                  </a:lnTo>
                  <a:lnTo>
                    <a:pt x="110" y="6"/>
                  </a:lnTo>
                  <a:lnTo>
                    <a:pt x="114" y="10"/>
                  </a:lnTo>
                  <a:lnTo>
                    <a:pt x="116" y="16"/>
                  </a:lnTo>
                  <a:lnTo>
                    <a:pt x="123" y="25"/>
                  </a:lnTo>
                  <a:lnTo>
                    <a:pt x="120" y="30"/>
                  </a:lnTo>
                  <a:lnTo>
                    <a:pt x="119" y="37"/>
                  </a:lnTo>
                  <a:lnTo>
                    <a:pt x="123" y="35"/>
                  </a:lnTo>
                  <a:lnTo>
                    <a:pt x="125" y="37"/>
                  </a:lnTo>
                  <a:lnTo>
                    <a:pt x="124" y="43"/>
                  </a:lnTo>
                  <a:lnTo>
                    <a:pt x="130" y="49"/>
                  </a:lnTo>
                  <a:lnTo>
                    <a:pt x="126" y="51"/>
                  </a:lnTo>
                  <a:lnTo>
                    <a:pt x="124" y="58"/>
                  </a:lnTo>
                  <a:lnTo>
                    <a:pt x="128" y="67"/>
                  </a:lnTo>
                  <a:lnTo>
                    <a:pt x="133" y="83"/>
                  </a:lnTo>
                  <a:lnTo>
                    <a:pt x="126" y="86"/>
                  </a:lnTo>
                  <a:lnTo>
                    <a:pt x="124" y="89"/>
                  </a:lnTo>
                  <a:lnTo>
                    <a:pt x="126" y="93"/>
                  </a:lnTo>
                  <a:lnTo>
                    <a:pt x="125" y="102"/>
                  </a:lnTo>
                  <a:lnTo>
                    <a:pt x="122" y="10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99"/>
            <p:cNvSpPr/>
            <p:nvPr/>
          </p:nvSpPr>
          <p:spPr>
            <a:xfrm>
              <a:off x="5106435" y="2809471"/>
              <a:ext cx="67290" cy="18046"/>
            </a:xfrm>
            <a:custGeom>
              <a:avLst/>
              <a:gdLst/>
              <a:ahLst/>
              <a:cxnLst/>
              <a:rect l="l" t="t" r="r" b="b"/>
              <a:pathLst>
                <a:path w="55" h="16" extrusionOk="0">
                  <a:moveTo>
                    <a:pt x="0" y="15"/>
                  </a:moveTo>
                  <a:lnTo>
                    <a:pt x="3" y="6"/>
                  </a:lnTo>
                  <a:lnTo>
                    <a:pt x="23" y="5"/>
                  </a:lnTo>
                  <a:lnTo>
                    <a:pt x="27" y="0"/>
                  </a:lnTo>
                  <a:lnTo>
                    <a:pt x="33" y="0"/>
                  </a:lnTo>
                  <a:lnTo>
                    <a:pt x="40" y="5"/>
                  </a:lnTo>
                  <a:lnTo>
                    <a:pt x="45" y="5"/>
                  </a:lnTo>
                  <a:lnTo>
                    <a:pt x="51" y="2"/>
                  </a:lnTo>
                  <a:lnTo>
                    <a:pt x="55" y="8"/>
                  </a:lnTo>
                  <a:lnTo>
                    <a:pt x="47" y="13"/>
                  </a:lnTo>
                  <a:lnTo>
                    <a:pt x="39" y="12"/>
                  </a:lnTo>
                  <a:lnTo>
                    <a:pt x="31" y="8"/>
                  </a:lnTo>
                  <a:lnTo>
                    <a:pt x="25" y="13"/>
                  </a:lnTo>
                  <a:lnTo>
                    <a:pt x="21" y="13"/>
                  </a:lnTo>
                  <a:lnTo>
                    <a:pt x="17" y="16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99"/>
            <p:cNvSpPr/>
            <p:nvPr/>
          </p:nvSpPr>
          <p:spPr>
            <a:xfrm>
              <a:off x="5110105" y="2838796"/>
              <a:ext cx="66066" cy="37221"/>
            </a:xfrm>
            <a:custGeom>
              <a:avLst/>
              <a:gdLst/>
              <a:ahLst/>
              <a:cxnLst/>
              <a:rect l="l" t="t" r="r" b="b"/>
              <a:pathLst>
                <a:path w="54" h="33" extrusionOk="0">
                  <a:moveTo>
                    <a:pt x="28" y="33"/>
                  </a:moveTo>
                  <a:lnTo>
                    <a:pt x="18" y="24"/>
                  </a:lnTo>
                  <a:lnTo>
                    <a:pt x="10" y="23"/>
                  </a:lnTo>
                  <a:lnTo>
                    <a:pt x="6" y="17"/>
                  </a:lnTo>
                  <a:lnTo>
                    <a:pt x="6" y="14"/>
                  </a:lnTo>
                  <a:lnTo>
                    <a:pt x="1" y="10"/>
                  </a:lnTo>
                  <a:lnTo>
                    <a:pt x="0" y="5"/>
                  </a:lnTo>
                  <a:lnTo>
                    <a:pt x="10" y="2"/>
                  </a:lnTo>
                  <a:lnTo>
                    <a:pt x="16" y="2"/>
                  </a:lnTo>
                  <a:lnTo>
                    <a:pt x="21" y="0"/>
                  </a:lnTo>
                  <a:lnTo>
                    <a:pt x="54" y="1"/>
                  </a:lnTo>
                  <a:lnTo>
                    <a:pt x="54" y="8"/>
                  </a:lnTo>
                  <a:lnTo>
                    <a:pt x="52" y="10"/>
                  </a:lnTo>
                  <a:lnTo>
                    <a:pt x="53" y="17"/>
                  </a:lnTo>
                  <a:lnTo>
                    <a:pt x="50" y="20"/>
                  </a:lnTo>
                  <a:lnTo>
                    <a:pt x="46" y="20"/>
                  </a:lnTo>
                  <a:lnTo>
                    <a:pt x="42" y="23"/>
                  </a:lnTo>
                  <a:lnTo>
                    <a:pt x="36" y="23"/>
                  </a:lnTo>
                  <a:lnTo>
                    <a:pt x="28" y="33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99"/>
            <p:cNvSpPr/>
            <p:nvPr/>
          </p:nvSpPr>
          <p:spPr>
            <a:xfrm>
              <a:off x="5691239" y="3081294"/>
              <a:ext cx="45268" cy="29325"/>
            </a:xfrm>
            <a:custGeom>
              <a:avLst/>
              <a:gdLst/>
              <a:ahLst/>
              <a:cxnLst/>
              <a:rect l="l" t="t" r="r" b="b"/>
              <a:pathLst>
                <a:path w="37" h="26" extrusionOk="0">
                  <a:moveTo>
                    <a:pt x="4" y="26"/>
                  </a:moveTo>
                  <a:lnTo>
                    <a:pt x="0" y="23"/>
                  </a:lnTo>
                  <a:lnTo>
                    <a:pt x="7" y="0"/>
                  </a:lnTo>
                  <a:lnTo>
                    <a:pt x="37" y="0"/>
                  </a:lnTo>
                  <a:lnTo>
                    <a:pt x="37" y="25"/>
                  </a:lnTo>
                  <a:lnTo>
                    <a:pt x="10" y="25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99"/>
            <p:cNvSpPr/>
            <p:nvPr/>
          </p:nvSpPr>
          <p:spPr>
            <a:xfrm>
              <a:off x="5979971" y="2298534"/>
              <a:ext cx="58725" cy="18046"/>
            </a:xfrm>
            <a:custGeom>
              <a:avLst/>
              <a:gdLst/>
              <a:ahLst/>
              <a:cxnLst/>
              <a:rect l="l" t="t" r="r" b="b"/>
              <a:pathLst>
                <a:path w="48" h="16" extrusionOk="0">
                  <a:moveTo>
                    <a:pt x="2" y="0"/>
                  </a:moveTo>
                  <a:lnTo>
                    <a:pt x="12" y="7"/>
                  </a:lnTo>
                  <a:lnTo>
                    <a:pt x="25" y="6"/>
                  </a:lnTo>
                  <a:lnTo>
                    <a:pt x="39" y="7"/>
                  </a:lnTo>
                  <a:lnTo>
                    <a:pt x="38" y="11"/>
                  </a:lnTo>
                  <a:lnTo>
                    <a:pt x="48" y="8"/>
                  </a:lnTo>
                  <a:lnTo>
                    <a:pt x="46" y="14"/>
                  </a:lnTo>
                  <a:lnTo>
                    <a:pt x="21" y="16"/>
                  </a:lnTo>
                  <a:lnTo>
                    <a:pt x="21" y="13"/>
                  </a:lnTo>
                  <a:lnTo>
                    <a:pt x="0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99"/>
            <p:cNvSpPr/>
            <p:nvPr/>
          </p:nvSpPr>
          <p:spPr>
            <a:xfrm>
              <a:off x="5900448" y="2156418"/>
              <a:ext cx="128462" cy="125197"/>
            </a:xfrm>
            <a:custGeom>
              <a:avLst/>
              <a:gdLst/>
              <a:ahLst/>
              <a:cxnLst/>
              <a:rect l="l" t="t" r="r" b="b"/>
              <a:pathLst>
                <a:path w="105" h="111" extrusionOk="0">
                  <a:moveTo>
                    <a:pt x="105" y="5"/>
                  </a:moveTo>
                  <a:lnTo>
                    <a:pt x="101" y="18"/>
                  </a:lnTo>
                  <a:lnTo>
                    <a:pt x="98" y="20"/>
                  </a:lnTo>
                  <a:lnTo>
                    <a:pt x="87" y="20"/>
                  </a:lnTo>
                  <a:lnTo>
                    <a:pt x="78" y="18"/>
                  </a:lnTo>
                  <a:lnTo>
                    <a:pt x="58" y="23"/>
                  </a:lnTo>
                  <a:lnTo>
                    <a:pt x="71" y="35"/>
                  </a:lnTo>
                  <a:lnTo>
                    <a:pt x="63" y="38"/>
                  </a:lnTo>
                  <a:lnTo>
                    <a:pt x="54" y="38"/>
                  </a:lnTo>
                  <a:lnTo>
                    <a:pt x="44" y="28"/>
                  </a:lnTo>
                  <a:lnTo>
                    <a:pt x="41" y="32"/>
                  </a:lnTo>
                  <a:lnTo>
                    <a:pt x="46" y="44"/>
                  </a:lnTo>
                  <a:lnTo>
                    <a:pt x="55" y="54"/>
                  </a:lnTo>
                  <a:lnTo>
                    <a:pt x="49" y="59"/>
                  </a:lnTo>
                  <a:lnTo>
                    <a:pt x="59" y="68"/>
                  </a:lnTo>
                  <a:lnTo>
                    <a:pt x="68" y="74"/>
                  </a:lnTo>
                  <a:lnTo>
                    <a:pt x="70" y="86"/>
                  </a:lnTo>
                  <a:lnTo>
                    <a:pt x="53" y="80"/>
                  </a:lnTo>
                  <a:lnTo>
                    <a:pt x="59" y="91"/>
                  </a:lnTo>
                  <a:lnTo>
                    <a:pt x="49" y="93"/>
                  </a:lnTo>
                  <a:lnTo>
                    <a:pt x="57" y="111"/>
                  </a:lnTo>
                  <a:lnTo>
                    <a:pt x="45" y="111"/>
                  </a:lnTo>
                  <a:lnTo>
                    <a:pt x="30" y="102"/>
                  </a:lnTo>
                  <a:lnTo>
                    <a:pt x="23" y="86"/>
                  </a:lnTo>
                  <a:lnTo>
                    <a:pt x="19" y="72"/>
                  </a:lnTo>
                  <a:lnTo>
                    <a:pt x="11" y="63"/>
                  </a:lnTo>
                  <a:lnTo>
                    <a:pt x="2" y="51"/>
                  </a:lnTo>
                  <a:lnTo>
                    <a:pt x="0" y="45"/>
                  </a:lnTo>
                  <a:lnTo>
                    <a:pt x="7" y="35"/>
                  </a:lnTo>
                  <a:lnTo>
                    <a:pt x="7" y="28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24" y="18"/>
                  </a:lnTo>
                  <a:lnTo>
                    <a:pt x="30" y="14"/>
                  </a:lnTo>
                  <a:lnTo>
                    <a:pt x="39" y="14"/>
                  </a:lnTo>
                  <a:lnTo>
                    <a:pt x="41" y="10"/>
                  </a:lnTo>
                  <a:lnTo>
                    <a:pt x="44" y="10"/>
                  </a:lnTo>
                  <a:lnTo>
                    <a:pt x="57" y="10"/>
                  </a:lnTo>
                  <a:lnTo>
                    <a:pt x="70" y="5"/>
                  </a:lnTo>
                  <a:lnTo>
                    <a:pt x="82" y="12"/>
                  </a:lnTo>
                  <a:lnTo>
                    <a:pt x="97" y="10"/>
                  </a:lnTo>
                  <a:lnTo>
                    <a:pt x="96" y="0"/>
                  </a:lnTo>
                  <a:lnTo>
                    <a:pt x="105" y="5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99"/>
            <p:cNvSpPr/>
            <p:nvPr/>
          </p:nvSpPr>
          <p:spPr>
            <a:xfrm>
              <a:off x="4424979" y="1310497"/>
              <a:ext cx="889441" cy="433112"/>
            </a:xfrm>
            <a:custGeom>
              <a:avLst/>
              <a:gdLst/>
              <a:ahLst/>
              <a:cxnLst/>
              <a:rect l="l" t="t" r="r" b="b"/>
              <a:pathLst>
                <a:path w="727" h="384" extrusionOk="0">
                  <a:moveTo>
                    <a:pt x="350" y="12"/>
                  </a:moveTo>
                  <a:lnTo>
                    <a:pt x="392" y="5"/>
                  </a:lnTo>
                  <a:lnTo>
                    <a:pt x="429" y="5"/>
                  </a:lnTo>
                  <a:lnTo>
                    <a:pt x="446" y="1"/>
                  </a:lnTo>
                  <a:lnTo>
                    <a:pt x="485" y="0"/>
                  </a:lnTo>
                  <a:lnTo>
                    <a:pt x="571" y="1"/>
                  </a:lnTo>
                  <a:lnTo>
                    <a:pt x="636" y="10"/>
                  </a:lnTo>
                  <a:lnTo>
                    <a:pt x="614" y="15"/>
                  </a:lnTo>
                  <a:lnTo>
                    <a:pt x="571" y="16"/>
                  </a:lnTo>
                  <a:lnTo>
                    <a:pt x="511" y="17"/>
                  </a:lnTo>
                  <a:lnTo>
                    <a:pt x="516" y="19"/>
                  </a:lnTo>
                  <a:lnTo>
                    <a:pt x="556" y="18"/>
                  </a:lnTo>
                  <a:lnTo>
                    <a:pt x="588" y="22"/>
                  </a:lnTo>
                  <a:lnTo>
                    <a:pt x="610" y="18"/>
                  </a:lnTo>
                  <a:lnTo>
                    <a:pt x="618" y="23"/>
                  </a:lnTo>
                  <a:lnTo>
                    <a:pt x="604" y="30"/>
                  </a:lnTo>
                  <a:lnTo>
                    <a:pt x="634" y="26"/>
                  </a:lnTo>
                  <a:lnTo>
                    <a:pt x="689" y="20"/>
                  </a:lnTo>
                  <a:lnTo>
                    <a:pt x="722" y="23"/>
                  </a:lnTo>
                  <a:lnTo>
                    <a:pt x="727" y="28"/>
                  </a:lnTo>
                  <a:lnTo>
                    <a:pt x="679" y="38"/>
                  </a:lnTo>
                  <a:lnTo>
                    <a:pt x="672" y="41"/>
                  </a:lnTo>
                  <a:lnTo>
                    <a:pt x="636" y="43"/>
                  </a:lnTo>
                  <a:lnTo>
                    <a:pt x="662" y="44"/>
                  </a:lnTo>
                  <a:lnTo>
                    <a:pt x="646" y="54"/>
                  </a:lnTo>
                  <a:lnTo>
                    <a:pt x="634" y="63"/>
                  </a:lnTo>
                  <a:lnTo>
                    <a:pt x="631" y="79"/>
                  </a:lnTo>
                  <a:lnTo>
                    <a:pt x="643" y="88"/>
                  </a:lnTo>
                  <a:lnTo>
                    <a:pt x="624" y="89"/>
                  </a:lnTo>
                  <a:lnTo>
                    <a:pt x="603" y="94"/>
                  </a:lnTo>
                  <a:lnTo>
                    <a:pt x="624" y="102"/>
                  </a:lnTo>
                  <a:lnTo>
                    <a:pt x="624" y="115"/>
                  </a:lnTo>
                  <a:lnTo>
                    <a:pt x="610" y="116"/>
                  </a:lnTo>
                  <a:lnTo>
                    <a:pt x="623" y="130"/>
                  </a:lnTo>
                  <a:lnTo>
                    <a:pt x="595" y="131"/>
                  </a:lnTo>
                  <a:lnTo>
                    <a:pt x="608" y="138"/>
                  </a:lnTo>
                  <a:lnTo>
                    <a:pt x="603" y="143"/>
                  </a:lnTo>
                  <a:lnTo>
                    <a:pt x="585" y="146"/>
                  </a:lnTo>
                  <a:lnTo>
                    <a:pt x="567" y="146"/>
                  </a:lnTo>
                  <a:lnTo>
                    <a:pt x="580" y="157"/>
                  </a:lnTo>
                  <a:lnTo>
                    <a:pt x="579" y="164"/>
                  </a:lnTo>
                  <a:lnTo>
                    <a:pt x="555" y="158"/>
                  </a:lnTo>
                  <a:lnTo>
                    <a:pt x="548" y="162"/>
                  </a:lnTo>
                  <a:lnTo>
                    <a:pt x="564" y="166"/>
                  </a:lnTo>
                  <a:lnTo>
                    <a:pt x="578" y="176"/>
                  </a:lnTo>
                  <a:lnTo>
                    <a:pt x="580" y="190"/>
                  </a:lnTo>
                  <a:lnTo>
                    <a:pt x="556" y="193"/>
                  </a:lnTo>
                  <a:lnTo>
                    <a:pt x="548" y="187"/>
                  </a:lnTo>
                  <a:lnTo>
                    <a:pt x="534" y="177"/>
                  </a:lnTo>
                  <a:lnTo>
                    <a:pt x="536" y="189"/>
                  </a:lnTo>
                  <a:lnTo>
                    <a:pt x="518" y="198"/>
                  </a:lnTo>
                  <a:lnTo>
                    <a:pt x="553" y="198"/>
                  </a:lnTo>
                  <a:lnTo>
                    <a:pt x="571" y="199"/>
                  </a:lnTo>
                  <a:lnTo>
                    <a:pt x="532" y="214"/>
                  </a:lnTo>
                  <a:lnTo>
                    <a:pt x="492" y="228"/>
                  </a:lnTo>
                  <a:lnTo>
                    <a:pt x="451" y="234"/>
                  </a:lnTo>
                  <a:lnTo>
                    <a:pt x="436" y="234"/>
                  </a:lnTo>
                  <a:lnTo>
                    <a:pt x="420" y="241"/>
                  </a:lnTo>
                  <a:lnTo>
                    <a:pt x="396" y="260"/>
                  </a:lnTo>
                  <a:lnTo>
                    <a:pt x="362" y="273"/>
                  </a:lnTo>
                  <a:lnTo>
                    <a:pt x="353" y="274"/>
                  </a:lnTo>
                  <a:lnTo>
                    <a:pt x="333" y="278"/>
                  </a:lnTo>
                  <a:lnTo>
                    <a:pt x="311" y="282"/>
                  </a:lnTo>
                  <a:lnTo>
                    <a:pt x="295" y="294"/>
                  </a:lnTo>
                  <a:lnTo>
                    <a:pt x="291" y="307"/>
                  </a:lnTo>
                  <a:lnTo>
                    <a:pt x="280" y="319"/>
                  </a:lnTo>
                  <a:lnTo>
                    <a:pt x="251" y="334"/>
                  </a:lnTo>
                  <a:lnTo>
                    <a:pt x="252" y="349"/>
                  </a:lnTo>
                  <a:lnTo>
                    <a:pt x="241" y="364"/>
                  </a:lnTo>
                  <a:lnTo>
                    <a:pt x="227" y="383"/>
                  </a:lnTo>
                  <a:lnTo>
                    <a:pt x="206" y="384"/>
                  </a:lnTo>
                  <a:lnTo>
                    <a:pt x="190" y="369"/>
                  </a:lnTo>
                  <a:lnTo>
                    <a:pt x="161" y="369"/>
                  </a:lnTo>
                  <a:lnTo>
                    <a:pt x="150" y="358"/>
                  </a:lnTo>
                  <a:lnTo>
                    <a:pt x="148" y="340"/>
                  </a:lnTo>
                  <a:lnTo>
                    <a:pt x="133" y="316"/>
                  </a:lnTo>
                  <a:lnTo>
                    <a:pt x="130" y="304"/>
                  </a:lnTo>
                  <a:lnTo>
                    <a:pt x="136" y="288"/>
                  </a:lnTo>
                  <a:lnTo>
                    <a:pt x="124" y="271"/>
                  </a:lnTo>
                  <a:lnTo>
                    <a:pt x="135" y="257"/>
                  </a:lnTo>
                  <a:lnTo>
                    <a:pt x="129" y="251"/>
                  </a:lnTo>
                  <a:lnTo>
                    <a:pt x="153" y="230"/>
                  </a:lnTo>
                  <a:lnTo>
                    <a:pt x="176" y="223"/>
                  </a:lnTo>
                  <a:lnTo>
                    <a:pt x="185" y="216"/>
                  </a:lnTo>
                  <a:lnTo>
                    <a:pt x="194" y="203"/>
                  </a:lnTo>
                  <a:lnTo>
                    <a:pt x="176" y="209"/>
                  </a:lnTo>
                  <a:lnTo>
                    <a:pt x="167" y="211"/>
                  </a:lnTo>
                  <a:lnTo>
                    <a:pt x="154" y="214"/>
                  </a:lnTo>
                  <a:lnTo>
                    <a:pt x="141" y="208"/>
                  </a:lnTo>
                  <a:lnTo>
                    <a:pt x="146" y="196"/>
                  </a:lnTo>
                  <a:lnTo>
                    <a:pt x="156" y="187"/>
                  </a:lnTo>
                  <a:lnTo>
                    <a:pt x="168" y="187"/>
                  </a:lnTo>
                  <a:lnTo>
                    <a:pt x="193" y="191"/>
                  </a:lnTo>
                  <a:lnTo>
                    <a:pt x="176" y="181"/>
                  </a:lnTo>
                  <a:lnTo>
                    <a:pt x="167" y="175"/>
                  </a:lnTo>
                  <a:lnTo>
                    <a:pt x="153" y="177"/>
                  </a:lnTo>
                  <a:lnTo>
                    <a:pt x="145" y="173"/>
                  </a:lnTo>
                  <a:lnTo>
                    <a:pt x="168" y="158"/>
                  </a:lnTo>
                  <a:lnTo>
                    <a:pt x="163" y="151"/>
                  </a:lnTo>
                  <a:lnTo>
                    <a:pt x="160" y="140"/>
                  </a:lnTo>
                  <a:lnTo>
                    <a:pt x="155" y="123"/>
                  </a:lnTo>
                  <a:lnTo>
                    <a:pt x="143" y="117"/>
                  </a:lnTo>
                  <a:lnTo>
                    <a:pt x="148" y="111"/>
                  </a:lnTo>
                  <a:lnTo>
                    <a:pt x="121" y="102"/>
                  </a:lnTo>
                  <a:lnTo>
                    <a:pt x="96" y="101"/>
                  </a:lnTo>
                  <a:lnTo>
                    <a:pt x="63" y="101"/>
                  </a:lnTo>
                  <a:lnTo>
                    <a:pt x="33" y="102"/>
                  </a:lnTo>
                  <a:lnTo>
                    <a:pt x="23" y="98"/>
                  </a:lnTo>
                  <a:lnTo>
                    <a:pt x="10" y="88"/>
                  </a:lnTo>
                  <a:lnTo>
                    <a:pt x="45" y="83"/>
                  </a:lnTo>
                  <a:lnTo>
                    <a:pt x="69" y="83"/>
                  </a:lnTo>
                  <a:lnTo>
                    <a:pt x="21" y="79"/>
                  </a:lnTo>
                  <a:lnTo>
                    <a:pt x="0" y="73"/>
                  </a:lnTo>
                  <a:lnTo>
                    <a:pt x="7" y="67"/>
                  </a:lnTo>
                  <a:lnTo>
                    <a:pt x="57" y="60"/>
                  </a:lnTo>
                  <a:lnTo>
                    <a:pt x="105" y="54"/>
                  </a:lnTo>
                  <a:lnTo>
                    <a:pt x="114" y="49"/>
                  </a:lnTo>
                  <a:lnTo>
                    <a:pt x="87" y="44"/>
                  </a:lnTo>
                  <a:lnTo>
                    <a:pt x="101" y="38"/>
                  </a:lnTo>
                  <a:lnTo>
                    <a:pt x="148" y="29"/>
                  </a:lnTo>
                  <a:lnTo>
                    <a:pt x="166" y="28"/>
                  </a:lnTo>
                  <a:lnTo>
                    <a:pt x="166" y="22"/>
                  </a:lnTo>
                  <a:lnTo>
                    <a:pt x="195" y="19"/>
                  </a:lnTo>
                  <a:lnTo>
                    <a:pt x="231" y="17"/>
                  </a:lnTo>
                  <a:lnTo>
                    <a:pt x="265" y="17"/>
                  </a:lnTo>
                  <a:lnTo>
                    <a:pt x="274" y="21"/>
                  </a:lnTo>
                  <a:lnTo>
                    <a:pt x="309" y="14"/>
                  </a:lnTo>
                  <a:lnTo>
                    <a:pt x="332" y="19"/>
                  </a:lnTo>
                  <a:lnTo>
                    <a:pt x="347" y="20"/>
                  </a:lnTo>
                  <a:lnTo>
                    <a:pt x="367" y="24"/>
                  </a:lnTo>
                  <a:lnTo>
                    <a:pt x="345" y="17"/>
                  </a:lnTo>
                  <a:lnTo>
                    <a:pt x="350" y="1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99"/>
            <p:cNvSpPr/>
            <p:nvPr/>
          </p:nvSpPr>
          <p:spPr>
            <a:xfrm>
              <a:off x="3427876" y="2716983"/>
              <a:ext cx="91759" cy="95872"/>
            </a:xfrm>
            <a:custGeom>
              <a:avLst/>
              <a:gdLst/>
              <a:ahLst/>
              <a:cxnLst/>
              <a:rect l="l" t="t" r="r" b="b"/>
              <a:pathLst>
                <a:path w="75" h="85" extrusionOk="0">
                  <a:moveTo>
                    <a:pt x="37" y="85"/>
                  </a:moveTo>
                  <a:lnTo>
                    <a:pt x="28" y="81"/>
                  </a:lnTo>
                  <a:lnTo>
                    <a:pt x="17" y="81"/>
                  </a:lnTo>
                  <a:lnTo>
                    <a:pt x="9" y="77"/>
                  </a:lnTo>
                  <a:lnTo>
                    <a:pt x="0" y="68"/>
                  </a:lnTo>
                  <a:lnTo>
                    <a:pt x="1" y="62"/>
                  </a:lnTo>
                  <a:lnTo>
                    <a:pt x="4" y="58"/>
                  </a:lnTo>
                  <a:lnTo>
                    <a:pt x="2" y="54"/>
                  </a:lnTo>
                  <a:lnTo>
                    <a:pt x="12" y="37"/>
                  </a:lnTo>
                  <a:lnTo>
                    <a:pt x="36" y="37"/>
                  </a:lnTo>
                  <a:lnTo>
                    <a:pt x="37" y="29"/>
                  </a:lnTo>
                  <a:lnTo>
                    <a:pt x="34" y="28"/>
                  </a:lnTo>
                  <a:lnTo>
                    <a:pt x="33" y="24"/>
                  </a:lnTo>
                  <a:lnTo>
                    <a:pt x="27" y="19"/>
                  </a:lnTo>
                  <a:lnTo>
                    <a:pt x="21" y="12"/>
                  </a:lnTo>
                  <a:lnTo>
                    <a:pt x="29" y="12"/>
                  </a:lnTo>
                  <a:lnTo>
                    <a:pt x="30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62" y="17"/>
                  </a:lnTo>
                  <a:lnTo>
                    <a:pt x="58" y="40"/>
                  </a:lnTo>
                  <a:lnTo>
                    <a:pt x="63" y="40"/>
                  </a:lnTo>
                  <a:lnTo>
                    <a:pt x="69" y="44"/>
                  </a:lnTo>
                  <a:lnTo>
                    <a:pt x="71" y="41"/>
                  </a:lnTo>
                  <a:lnTo>
                    <a:pt x="75" y="44"/>
                  </a:lnTo>
                  <a:lnTo>
                    <a:pt x="66" y="52"/>
                  </a:lnTo>
                  <a:lnTo>
                    <a:pt x="57" y="58"/>
                  </a:lnTo>
                  <a:lnTo>
                    <a:pt x="55" y="61"/>
                  </a:lnTo>
                  <a:lnTo>
                    <a:pt x="56" y="66"/>
                  </a:lnTo>
                  <a:lnTo>
                    <a:pt x="52" y="71"/>
                  </a:lnTo>
                  <a:lnTo>
                    <a:pt x="48" y="72"/>
                  </a:lnTo>
                  <a:lnTo>
                    <a:pt x="49" y="74"/>
                  </a:lnTo>
                  <a:lnTo>
                    <a:pt x="45" y="77"/>
                  </a:lnTo>
                  <a:lnTo>
                    <a:pt x="38" y="82"/>
                  </a:lnTo>
                  <a:lnTo>
                    <a:pt x="37" y="8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99"/>
            <p:cNvSpPr/>
            <p:nvPr/>
          </p:nvSpPr>
          <p:spPr>
            <a:xfrm>
              <a:off x="4104437" y="2939179"/>
              <a:ext cx="107663" cy="165801"/>
            </a:xfrm>
            <a:custGeom>
              <a:avLst/>
              <a:gdLst/>
              <a:ahLst/>
              <a:cxnLst/>
              <a:rect l="l" t="t" r="r" b="b"/>
              <a:pathLst>
                <a:path w="88" h="147" extrusionOk="0">
                  <a:moveTo>
                    <a:pt x="32" y="0"/>
                  </a:moveTo>
                  <a:lnTo>
                    <a:pt x="43" y="7"/>
                  </a:lnTo>
                  <a:lnTo>
                    <a:pt x="54" y="21"/>
                  </a:lnTo>
                  <a:lnTo>
                    <a:pt x="54" y="32"/>
                  </a:lnTo>
                  <a:lnTo>
                    <a:pt x="61" y="32"/>
                  </a:lnTo>
                  <a:lnTo>
                    <a:pt x="71" y="42"/>
                  </a:lnTo>
                  <a:lnTo>
                    <a:pt x="78" y="49"/>
                  </a:lnTo>
                  <a:lnTo>
                    <a:pt x="74" y="68"/>
                  </a:lnTo>
                  <a:lnTo>
                    <a:pt x="63" y="73"/>
                  </a:lnTo>
                  <a:lnTo>
                    <a:pt x="64" y="78"/>
                  </a:lnTo>
                  <a:lnTo>
                    <a:pt x="61" y="89"/>
                  </a:lnTo>
                  <a:lnTo>
                    <a:pt x="68" y="104"/>
                  </a:lnTo>
                  <a:lnTo>
                    <a:pt x="74" y="104"/>
                  </a:lnTo>
                  <a:lnTo>
                    <a:pt x="77" y="116"/>
                  </a:lnTo>
                  <a:lnTo>
                    <a:pt x="88" y="134"/>
                  </a:lnTo>
                  <a:lnTo>
                    <a:pt x="83" y="135"/>
                  </a:lnTo>
                  <a:lnTo>
                    <a:pt x="73" y="133"/>
                  </a:lnTo>
                  <a:lnTo>
                    <a:pt x="67" y="138"/>
                  </a:lnTo>
                  <a:lnTo>
                    <a:pt x="59" y="142"/>
                  </a:lnTo>
                  <a:lnTo>
                    <a:pt x="53" y="143"/>
                  </a:lnTo>
                  <a:lnTo>
                    <a:pt x="51" y="147"/>
                  </a:lnTo>
                  <a:lnTo>
                    <a:pt x="42" y="146"/>
                  </a:lnTo>
                  <a:lnTo>
                    <a:pt x="31" y="136"/>
                  </a:lnTo>
                  <a:lnTo>
                    <a:pt x="29" y="127"/>
                  </a:lnTo>
                  <a:lnTo>
                    <a:pt x="25" y="116"/>
                  </a:lnTo>
                  <a:lnTo>
                    <a:pt x="28" y="98"/>
                  </a:lnTo>
                  <a:lnTo>
                    <a:pt x="33" y="91"/>
                  </a:lnTo>
                  <a:lnTo>
                    <a:pt x="29" y="82"/>
                  </a:lnTo>
                  <a:lnTo>
                    <a:pt x="23" y="78"/>
                  </a:lnTo>
                  <a:lnTo>
                    <a:pt x="25" y="69"/>
                  </a:lnTo>
                  <a:lnTo>
                    <a:pt x="21" y="64"/>
                  </a:lnTo>
                  <a:lnTo>
                    <a:pt x="12" y="65"/>
                  </a:lnTo>
                  <a:lnTo>
                    <a:pt x="0" y="50"/>
                  </a:lnTo>
                  <a:lnTo>
                    <a:pt x="5" y="44"/>
                  </a:lnTo>
                  <a:lnTo>
                    <a:pt x="5" y="34"/>
                  </a:lnTo>
                  <a:lnTo>
                    <a:pt x="16" y="31"/>
                  </a:lnTo>
                  <a:lnTo>
                    <a:pt x="21" y="27"/>
                  </a:lnTo>
                  <a:lnTo>
                    <a:pt x="15" y="19"/>
                  </a:lnTo>
                  <a:lnTo>
                    <a:pt x="17" y="1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99"/>
            <p:cNvSpPr/>
            <p:nvPr/>
          </p:nvSpPr>
          <p:spPr>
            <a:xfrm>
              <a:off x="3491494" y="2759843"/>
              <a:ext cx="139472" cy="71058"/>
            </a:xfrm>
            <a:custGeom>
              <a:avLst/>
              <a:gdLst/>
              <a:ahLst/>
              <a:cxnLst/>
              <a:rect l="l" t="t" r="r" b="b"/>
              <a:pathLst>
                <a:path w="114" h="63" extrusionOk="0">
                  <a:moveTo>
                    <a:pt x="34" y="63"/>
                  </a:moveTo>
                  <a:lnTo>
                    <a:pt x="32" y="56"/>
                  </a:lnTo>
                  <a:lnTo>
                    <a:pt x="27" y="54"/>
                  </a:lnTo>
                  <a:lnTo>
                    <a:pt x="29" y="46"/>
                  </a:lnTo>
                  <a:lnTo>
                    <a:pt x="26" y="44"/>
                  </a:lnTo>
                  <a:lnTo>
                    <a:pt x="23" y="42"/>
                  </a:lnTo>
                  <a:lnTo>
                    <a:pt x="14" y="45"/>
                  </a:lnTo>
                  <a:lnTo>
                    <a:pt x="14" y="42"/>
                  </a:lnTo>
                  <a:lnTo>
                    <a:pt x="9" y="39"/>
                  </a:lnTo>
                  <a:lnTo>
                    <a:pt x="5" y="34"/>
                  </a:lnTo>
                  <a:lnTo>
                    <a:pt x="0" y="33"/>
                  </a:lnTo>
                  <a:lnTo>
                    <a:pt x="4" y="28"/>
                  </a:lnTo>
                  <a:lnTo>
                    <a:pt x="3" y="23"/>
                  </a:lnTo>
                  <a:lnTo>
                    <a:pt x="5" y="19"/>
                  </a:lnTo>
                  <a:lnTo>
                    <a:pt x="14" y="14"/>
                  </a:lnTo>
                  <a:lnTo>
                    <a:pt x="23" y="6"/>
                  </a:lnTo>
                  <a:lnTo>
                    <a:pt x="25" y="7"/>
                  </a:lnTo>
                  <a:lnTo>
                    <a:pt x="30" y="3"/>
                  </a:lnTo>
                  <a:lnTo>
                    <a:pt x="35" y="2"/>
                  </a:lnTo>
                  <a:lnTo>
                    <a:pt x="36" y="4"/>
                  </a:lnTo>
                  <a:lnTo>
                    <a:pt x="39" y="3"/>
                  </a:lnTo>
                  <a:lnTo>
                    <a:pt x="48" y="5"/>
                  </a:lnTo>
                  <a:lnTo>
                    <a:pt x="56" y="4"/>
                  </a:lnTo>
                  <a:lnTo>
                    <a:pt x="62" y="2"/>
                  </a:lnTo>
                  <a:lnTo>
                    <a:pt x="65" y="0"/>
                  </a:lnTo>
                  <a:lnTo>
                    <a:pt x="70" y="1"/>
                  </a:lnTo>
                  <a:lnTo>
                    <a:pt x="74" y="2"/>
                  </a:lnTo>
                  <a:lnTo>
                    <a:pt x="79" y="2"/>
                  </a:lnTo>
                  <a:lnTo>
                    <a:pt x="83" y="0"/>
                  </a:lnTo>
                  <a:lnTo>
                    <a:pt x="91" y="3"/>
                  </a:lnTo>
                  <a:lnTo>
                    <a:pt x="94" y="3"/>
                  </a:lnTo>
                  <a:lnTo>
                    <a:pt x="99" y="7"/>
                  </a:lnTo>
                  <a:lnTo>
                    <a:pt x="104" y="12"/>
                  </a:lnTo>
                  <a:lnTo>
                    <a:pt x="110" y="15"/>
                  </a:lnTo>
                  <a:lnTo>
                    <a:pt x="114" y="21"/>
                  </a:lnTo>
                  <a:lnTo>
                    <a:pt x="108" y="20"/>
                  </a:lnTo>
                  <a:lnTo>
                    <a:pt x="105" y="23"/>
                  </a:lnTo>
                  <a:lnTo>
                    <a:pt x="99" y="26"/>
                  </a:lnTo>
                  <a:lnTo>
                    <a:pt x="94" y="26"/>
                  </a:lnTo>
                  <a:lnTo>
                    <a:pt x="90" y="29"/>
                  </a:lnTo>
                  <a:lnTo>
                    <a:pt x="86" y="28"/>
                  </a:lnTo>
                  <a:lnTo>
                    <a:pt x="84" y="25"/>
                  </a:lnTo>
                  <a:lnTo>
                    <a:pt x="82" y="25"/>
                  </a:lnTo>
                  <a:lnTo>
                    <a:pt x="79" y="30"/>
                  </a:lnTo>
                  <a:lnTo>
                    <a:pt x="77" y="30"/>
                  </a:lnTo>
                  <a:lnTo>
                    <a:pt x="76" y="34"/>
                  </a:lnTo>
                  <a:lnTo>
                    <a:pt x="69" y="40"/>
                  </a:lnTo>
                  <a:lnTo>
                    <a:pt x="66" y="42"/>
                  </a:lnTo>
                  <a:lnTo>
                    <a:pt x="64" y="45"/>
                  </a:lnTo>
                  <a:lnTo>
                    <a:pt x="59" y="41"/>
                  </a:lnTo>
                  <a:lnTo>
                    <a:pt x="54" y="46"/>
                  </a:lnTo>
                  <a:lnTo>
                    <a:pt x="51" y="46"/>
                  </a:lnTo>
                  <a:lnTo>
                    <a:pt x="46" y="47"/>
                  </a:lnTo>
                  <a:lnTo>
                    <a:pt x="46" y="57"/>
                  </a:lnTo>
                  <a:lnTo>
                    <a:pt x="43" y="57"/>
                  </a:lnTo>
                  <a:lnTo>
                    <a:pt x="40" y="62"/>
                  </a:lnTo>
                  <a:lnTo>
                    <a:pt x="34" y="63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99"/>
            <p:cNvSpPr/>
            <p:nvPr/>
          </p:nvSpPr>
          <p:spPr>
            <a:xfrm>
              <a:off x="5757305" y="2048141"/>
              <a:ext cx="115004" cy="92487"/>
            </a:xfrm>
            <a:custGeom>
              <a:avLst/>
              <a:gdLst/>
              <a:ahLst/>
              <a:cxnLst/>
              <a:rect l="l" t="t" r="r" b="b"/>
              <a:pathLst>
                <a:path w="386" h="337" extrusionOk="0">
                  <a:moveTo>
                    <a:pt x="343" y="50"/>
                  </a:moveTo>
                  <a:lnTo>
                    <a:pt x="363" y="82"/>
                  </a:lnTo>
                  <a:lnTo>
                    <a:pt x="386" y="106"/>
                  </a:lnTo>
                  <a:lnTo>
                    <a:pt x="363" y="137"/>
                  </a:lnTo>
                  <a:lnTo>
                    <a:pt x="331" y="119"/>
                  </a:lnTo>
                  <a:lnTo>
                    <a:pt x="284" y="120"/>
                  </a:lnTo>
                  <a:lnTo>
                    <a:pt x="225" y="106"/>
                  </a:lnTo>
                  <a:lnTo>
                    <a:pt x="194" y="108"/>
                  </a:lnTo>
                  <a:lnTo>
                    <a:pt x="181" y="125"/>
                  </a:lnTo>
                  <a:lnTo>
                    <a:pt x="155" y="106"/>
                  </a:lnTo>
                  <a:lnTo>
                    <a:pt x="144" y="141"/>
                  </a:lnTo>
                  <a:lnTo>
                    <a:pt x="180" y="180"/>
                  </a:lnTo>
                  <a:lnTo>
                    <a:pt x="196" y="206"/>
                  </a:lnTo>
                  <a:lnTo>
                    <a:pt x="230" y="237"/>
                  </a:lnTo>
                  <a:lnTo>
                    <a:pt x="257" y="256"/>
                  </a:lnTo>
                  <a:lnTo>
                    <a:pt x="286" y="291"/>
                  </a:lnTo>
                  <a:lnTo>
                    <a:pt x="349" y="323"/>
                  </a:lnTo>
                  <a:lnTo>
                    <a:pt x="342" y="337"/>
                  </a:lnTo>
                  <a:lnTo>
                    <a:pt x="276" y="306"/>
                  </a:lnTo>
                  <a:lnTo>
                    <a:pt x="234" y="276"/>
                  </a:lnTo>
                  <a:lnTo>
                    <a:pt x="170" y="251"/>
                  </a:lnTo>
                  <a:lnTo>
                    <a:pt x="108" y="189"/>
                  </a:lnTo>
                  <a:lnTo>
                    <a:pt x="121" y="183"/>
                  </a:lnTo>
                  <a:lnTo>
                    <a:pt x="88" y="148"/>
                  </a:lnTo>
                  <a:lnTo>
                    <a:pt x="85" y="119"/>
                  </a:lnTo>
                  <a:lnTo>
                    <a:pt x="40" y="106"/>
                  </a:lnTo>
                  <a:lnTo>
                    <a:pt x="22" y="142"/>
                  </a:lnTo>
                  <a:lnTo>
                    <a:pt x="0" y="114"/>
                  </a:lnTo>
                  <a:lnTo>
                    <a:pt x="0" y="85"/>
                  </a:lnTo>
                  <a:lnTo>
                    <a:pt x="2" y="84"/>
                  </a:lnTo>
                  <a:lnTo>
                    <a:pt x="49" y="87"/>
                  </a:lnTo>
                  <a:lnTo>
                    <a:pt x="61" y="72"/>
                  </a:lnTo>
                  <a:lnTo>
                    <a:pt x="85" y="86"/>
                  </a:lnTo>
                  <a:lnTo>
                    <a:pt x="111" y="88"/>
                  </a:lnTo>
                  <a:lnTo>
                    <a:pt x="109" y="64"/>
                  </a:lnTo>
                  <a:lnTo>
                    <a:pt x="132" y="56"/>
                  </a:lnTo>
                  <a:lnTo>
                    <a:pt x="136" y="22"/>
                  </a:lnTo>
                  <a:lnTo>
                    <a:pt x="187" y="0"/>
                  </a:lnTo>
                  <a:lnTo>
                    <a:pt x="210" y="10"/>
                  </a:lnTo>
                  <a:lnTo>
                    <a:pt x="263" y="46"/>
                  </a:lnTo>
                  <a:lnTo>
                    <a:pt x="320" y="62"/>
                  </a:lnTo>
                  <a:lnTo>
                    <a:pt x="344" y="50"/>
                  </a:lnTo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99"/>
            <p:cNvSpPr/>
            <p:nvPr/>
          </p:nvSpPr>
          <p:spPr>
            <a:xfrm>
              <a:off x="3832834" y="2668484"/>
              <a:ext cx="66066" cy="43988"/>
            </a:xfrm>
            <a:custGeom>
              <a:avLst/>
              <a:gdLst/>
              <a:ahLst/>
              <a:cxnLst/>
              <a:rect l="l" t="t" r="r" b="b"/>
              <a:pathLst>
                <a:path w="54" h="39" extrusionOk="0">
                  <a:moveTo>
                    <a:pt x="27" y="0"/>
                  </a:moveTo>
                  <a:lnTo>
                    <a:pt x="38" y="0"/>
                  </a:lnTo>
                  <a:lnTo>
                    <a:pt x="53" y="4"/>
                  </a:lnTo>
                  <a:lnTo>
                    <a:pt x="54" y="15"/>
                  </a:lnTo>
                  <a:lnTo>
                    <a:pt x="51" y="23"/>
                  </a:lnTo>
                  <a:lnTo>
                    <a:pt x="46" y="27"/>
                  </a:lnTo>
                  <a:lnTo>
                    <a:pt x="50" y="33"/>
                  </a:lnTo>
                  <a:lnTo>
                    <a:pt x="49" y="39"/>
                  </a:lnTo>
                  <a:lnTo>
                    <a:pt x="38" y="35"/>
                  </a:lnTo>
                  <a:lnTo>
                    <a:pt x="29" y="36"/>
                  </a:lnTo>
                  <a:lnTo>
                    <a:pt x="18" y="35"/>
                  </a:lnTo>
                  <a:lnTo>
                    <a:pt x="9" y="39"/>
                  </a:lnTo>
                  <a:lnTo>
                    <a:pt x="0" y="32"/>
                  </a:lnTo>
                  <a:lnTo>
                    <a:pt x="3" y="26"/>
                  </a:lnTo>
                  <a:lnTo>
                    <a:pt x="19" y="29"/>
                  </a:lnTo>
                  <a:lnTo>
                    <a:pt x="33" y="30"/>
                  </a:lnTo>
                  <a:lnTo>
                    <a:pt x="39" y="26"/>
                  </a:lnTo>
                  <a:lnTo>
                    <a:pt x="32" y="17"/>
                  </a:lnTo>
                  <a:lnTo>
                    <a:pt x="33" y="9"/>
                  </a:lnTo>
                  <a:lnTo>
                    <a:pt x="22" y="5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99"/>
            <p:cNvSpPr/>
            <p:nvPr/>
          </p:nvSpPr>
          <p:spPr>
            <a:xfrm>
              <a:off x="5805020" y="1999642"/>
              <a:ext cx="127238" cy="65417"/>
            </a:xfrm>
            <a:custGeom>
              <a:avLst/>
              <a:gdLst/>
              <a:ahLst/>
              <a:cxnLst/>
              <a:rect l="l" t="t" r="r" b="b"/>
              <a:pathLst>
                <a:path w="104" h="58" extrusionOk="0">
                  <a:moveTo>
                    <a:pt x="0" y="36"/>
                  </a:moveTo>
                  <a:lnTo>
                    <a:pt x="5" y="23"/>
                  </a:lnTo>
                  <a:lnTo>
                    <a:pt x="1" y="18"/>
                  </a:lnTo>
                  <a:lnTo>
                    <a:pt x="10" y="18"/>
                  </a:lnTo>
                  <a:lnTo>
                    <a:pt x="11" y="10"/>
                  </a:lnTo>
                  <a:lnTo>
                    <a:pt x="20" y="15"/>
                  </a:lnTo>
                  <a:lnTo>
                    <a:pt x="26" y="17"/>
                  </a:lnTo>
                  <a:lnTo>
                    <a:pt x="39" y="15"/>
                  </a:lnTo>
                  <a:lnTo>
                    <a:pt x="40" y="11"/>
                  </a:lnTo>
                  <a:lnTo>
                    <a:pt x="46" y="10"/>
                  </a:lnTo>
                  <a:lnTo>
                    <a:pt x="54" y="7"/>
                  </a:lnTo>
                  <a:lnTo>
                    <a:pt x="56" y="8"/>
                  </a:lnTo>
                  <a:lnTo>
                    <a:pt x="63" y="6"/>
                  </a:lnTo>
                  <a:lnTo>
                    <a:pt x="66" y="1"/>
                  </a:lnTo>
                  <a:lnTo>
                    <a:pt x="72" y="0"/>
                  </a:lnTo>
                  <a:lnTo>
                    <a:pt x="90" y="6"/>
                  </a:lnTo>
                  <a:lnTo>
                    <a:pt x="93" y="4"/>
                  </a:lnTo>
                  <a:lnTo>
                    <a:pt x="102" y="9"/>
                  </a:lnTo>
                  <a:lnTo>
                    <a:pt x="104" y="15"/>
                  </a:lnTo>
                  <a:lnTo>
                    <a:pt x="95" y="19"/>
                  </a:lnTo>
                  <a:lnTo>
                    <a:pt x="89" y="33"/>
                  </a:lnTo>
                  <a:lnTo>
                    <a:pt x="80" y="47"/>
                  </a:lnTo>
                  <a:lnTo>
                    <a:pt x="67" y="51"/>
                  </a:lnTo>
                  <a:lnTo>
                    <a:pt x="57" y="50"/>
                  </a:lnTo>
                  <a:lnTo>
                    <a:pt x="45" y="55"/>
                  </a:lnTo>
                  <a:lnTo>
                    <a:pt x="39" y="58"/>
                  </a:lnTo>
                  <a:lnTo>
                    <a:pt x="25" y="54"/>
                  </a:lnTo>
                  <a:lnTo>
                    <a:pt x="12" y="45"/>
                  </a:lnTo>
                  <a:lnTo>
                    <a:pt x="7" y="43"/>
                  </a:lnTo>
                  <a:lnTo>
                    <a:pt x="3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CFD3DB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99"/>
            <p:cNvSpPr/>
            <p:nvPr/>
          </p:nvSpPr>
          <p:spPr>
            <a:xfrm>
              <a:off x="7621828" y="3006853"/>
              <a:ext cx="1028918" cy="371080"/>
            </a:xfrm>
            <a:custGeom>
              <a:avLst/>
              <a:gdLst/>
              <a:ahLst/>
              <a:cxnLst/>
              <a:rect l="l" t="t" r="r" b="b"/>
              <a:pathLst>
                <a:path w="3445" h="1349" extrusionOk="0">
                  <a:moveTo>
                    <a:pt x="789" y="965"/>
                  </a:moveTo>
                  <a:lnTo>
                    <a:pt x="706" y="967"/>
                  </a:lnTo>
                  <a:lnTo>
                    <a:pt x="646" y="895"/>
                  </a:lnTo>
                  <a:lnTo>
                    <a:pt x="552" y="826"/>
                  </a:lnTo>
                  <a:lnTo>
                    <a:pt x="521" y="774"/>
                  </a:lnTo>
                  <a:lnTo>
                    <a:pt x="466" y="705"/>
                  </a:lnTo>
                  <a:lnTo>
                    <a:pt x="429" y="641"/>
                  </a:lnTo>
                  <a:lnTo>
                    <a:pt x="373" y="522"/>
                  </a:lnTo>
                  <a:lnTo>
                    <a:pt x="307" y="451"/>
                  </a:lnTo>
                  <a:lnTo>
                    <a:pt x="285" y="378"/>
                  </a:lnTo>
                  <a:lnTo>
                    <a:pt x="257" y="311"/>
                  </a:lnTo>
                  <a:lnTo>
                    <a:pt x="188" y="258"/>
                  </a:lnTo>
                  <a:lnTo>
                    <a:pt x="147" y="185"/>
                  </a:lnTo>
                  <a:lnTo>
                    <a:pt x="89" y="137"/>
                  </a:lnTo>
                  <a:lnTo>
                    <a:pt x="8" y="43"/>
                  </a:lnTo>
                  <a:lnTo>
                    <a:pt x="0" y="0"/>
                  </a:lnTo>
                  <a:lnTo>
                    <a:pt x="48" y="3"/>
                  </a:lnTo>
                  <a:lnTo>
                    <a:pt x="165" y="20"/>
                  </a:lnTo>
                  <a:lnTo>
                    <a:pt x="234" y="103"/>
                  </a:lnTo>
                  <a:lnTo>
                    <a:pt x="294" y="161"/>
                  </a:lnTo>
                  <a:lnTo>
                    <a:pt x="337" y="196"/>
                  </a:lnTo>
                  <a:lnTo>
                    <a:pt x="410" y="288"/>
                  </a:lnTo>
                  <a:lnTo>
                    <a:pt x="486" y="289"/>
                  </a:lnTo>
                  <a:lnTo>
                    <a:pt x="550" y="347"/>
                  </a:lnTo>
                  <a:lnTo>
                    <a:pt x="594" y="419"/>
                  </a:lnTo>
                  <a:lnTo>
                    <a:pt x="652" y="458"/>
                  </a:lnTo>
                  <a:lnTo>
                    <a:pt x="621" y="527"/>
                  </a:lnTo>
                  <a:lnTo>
                    <a:pt x="664" y="557"/>
                  </a:lnTo>
                  <a:lnTo>
                    <a:pt x="691" y="559"/>
                  </a:lnTo>
                  <a:lnTo>
                    <a:pt x="703" y="618"/>
                  </a:lnTo>
                  <a:lnTo>
                    <a:pt x="729" y="666"/>
                  </a:lnTo>
                  <a:lnTo>
                    <a:pt x="784" y="673"/>
                  </a:lnTo>
                  <a:lnTo>
                    <a:pt x="819" y="727"/>
                  </a:lnTo>
                  <a:lnTo>
                    <a:pt x="797" y="833"/>
                  </a:lnTo>
                  <a:lnTo>
                    <a:pt x="789" y="965"/>
                  </a:lnTo>
                  <a:moveTo>
                    <a:pt x="1707" y="311"/>
                  </a:moveTo>
                  <a:lnTo>
                    <a:pt x="1792" y="390"/>
                  </a:lnTo>
                  <a:lnTo>
                    <a:pt x="1703" y="400"/>
                  </a:lnTo>
                  <a:lnTo>
                    <a:pt x="1678" y="458"/>
                  </a:lnTo>
                  <a:lnTo>
                    <a:pt x="1681" y="535"/>
                  </a:lnTo>
                  <a:lnTo>
                    <a:pt x="1608" y="593"/>
                  </a:lnTo>
                  <a:lnTo>
                    <a:pt x="1605" y="678"/>
                  </a:lnTo>
                  <a:lnTo>
                    <a:pt x="1572" y="808"/>
                  </a:lnTo>
                  <a:lnTo>
                    <a:pt x="1562" y="778"/>
                  </a:lnTo>
                  <a:lnTo>
                    <a:pt x="1475" y="816"/>
                  </a:lnTo>
                  <a:lnTo>
                    <a:pt x="1447" y="764"/>
                  </a:lnTo>
                  <a:lnTo>
                    <a:pt x="1394" y="759"/>
                  </a:lnTo>
                  <a:lnTo>
                    <a:pt x="1357" y="732"/>
                  </a:lnTo>
                  <a:lnTo>
                    <a:pt x="1267" y="763"/>
                  </a:lnTo>
                  <a:lnTo>
                    <a:pt x="1240" y="722"/>
                  </a:lnTo>
                  <a:lnTo>
                    <a:pt x="1191" y="726"/>
                  </a:lnTo>
                  <a:lnTo>
                    <a:pt x="1129" y="716"/>
                  </a:lnTo>
                  <a:lnTo>
                    <a:pt x="1120" y="602"/>
                  </a:lnTo>
                  <a:lnTo>
                    <a:pt x="1083" y="578"/>
                  </a:lnTo>
                  <a:lnTo>
                    <a:pt x="1047" y="506"/>
                  </a:lnTo>
                  <a:lnTo>
                    <a:pt x="1037" y="431"/>
                  </a:lnTo>
                  <a:lnTo>
                    <a:pt x="1045" y="352"/>
                  </a:lnTo>
                  <a:lnTo>
                    <a:pt x="1089" y="296"/>
                  </a:lnTo>
                  <a:lnTo>
                    <a:pt x="1102" y="353"/>
                  </a:lnTo>
                  <a:lnTo>
                    <a:pt x="1154" y="401"/>
                  </a:lnTo>
                  <a:lnTo>
                    <a:pt x="1202" y="383"/>
                  </a:lnTo>
                  <a:lnTo>
                    <a:pt x="1250" y="389"/>
                  </a:lnTo>
                  <a:lnTo>
                    <a:pt x="1294" y="346"/>
                  </a:lnTo>
                  <a:lnTo>
                    <a:pt x="1330" y="339"/>
                  </a:lnTo>
                  <a:lnTo>
                    <a:pt x="1401" y="363"/>
                  </a:lnTo>
                  <a:lnTo>
                    <a:pt x="1463" y="345"/>
                  </a:lnTo>
                  <a:lnTo>
                    <a:pt x="1499" y="226"/>
                  </a:lnTo>
                  <a:lnTo>
                    <a:pt x="1527" y="197"/>
                  </a:lnTo>
                  <a:lnTo>
                    <a:pt x="1550" y="100"/>
                  </a:lnTo>
                  <a:lnTo>
                    <a:pt x="1637" y="100"/>
                  </a:lnTo>
                  <a:lnTo>
                    <a:pt x="1702" y="114"/>
                  </a:lnTo>
                  <a:lnTo>
                    <a:pt x="1662" y="191"/>
                  </a:lnTo>
                  <a:lnTo>
                    <a:pt x="1719" y="272"/>
                  </a:lnTo>
                  <a:lnTo>
                    <a:pt x="1707" y="311"/>
                  </a:lnTo>
                  <a:moveTo>
                    <a:pt x="2521" y="370"/>
                  </a:moveTo>
                  <a:lnTo>
                    <a:pt x="2518" y="445"/>
                  </a:lnTo>
                  <a:lnTo>
                    <a:pt x="2479" y="436"/>
                  </a:lnTo>
                  <a:lnTo>
                    <a:pt x="2468" y="488"/>
                  </a:lnTo>
                  <a:lnTo>
                    <a:pt x="2498" y="533"/>
                  </a:lnTo>
                  <a:lnTo>
                    <a:pt x="2477" y="543"/>
                  </a:lnTo>
                  <a:lnTo>
                    <a:pt x="2447" y="489"/>
                  </a:lnTo>
                  <a:lnTo>
                    <a:pt x="2424" y="380"/>
                  </a:lnTo>
                  <a:lnTo>
                    <a:pt x="2439" y="312"/>
                  </a:lnTo>
                  <a:lnTo>
                    <a:pt x="2463" y="281"/>
                  </a:lnTo>
                  <a:lnTo>
                    <a:pt x="2469" y="328"/>
                  </a:lnTo>
                  <a:lnTo>
                    <a:pt x="2514" y="335"/>
                  </a:lnTo>
                  <a:lnTo>
                    <a:pt x="2521" y="370"/>
                  </a:lnTo>
                  <a:moveTo>
                    <a:pt x="2262" y="346"/>
                  </a:moveTo>
                  <a:lnTo>
                    <a:pt x="2202" y="430"/>
                  </a:lnTo>
                  <a:lnTo>
                    <a:pt x="2145" y="446"/>
                  </a:lnTo>
                  <a:lnTo>
                    <a:pt x="2073" y="430"/>
                  </a:lnTo>
                  <a:lnTo>
                    <a:pt x="1948" y="434"/>
                  </a:lnTo>
                  <a:lnTo>
                    <a:pt x="1882" y="446"/>
                  </a:lnTo>
                  <a:lnTo>
                    <a:pt x="1871" y="511"/>
                  </a:lnTo>
                  <a:lnTo>
                    <a:pt x="1938" y="586"/>
                  </a:lnTo>
                  <a:lnTo>
                    <a:pt x="1979" y="548"/>
                  </a:lnTo>
                  <a:lnTo>
                    <a:pt x="2119" y="519"/>
                  </a:lnTo>
                  <a:lnTo>
                    <a:pt x="2113" y="558"/>
                  </a:lnTo>
                  <a:lnTo>
                    <a:pt x="2080" y="546"/>
                  </a:lnTo>
                  <a:lnTo>
                    <a:pt x="2047" y="596"/>
                  </a:lnTo>
                  <a:lnTo>
                    <a:pt x="1980" y="629"/>
                  </a:lnTo>
                  <a:lnTo>
                    <a:pt x="2049" y="738"/>
                  </a:lnTo>
                  <a:lnTo>
                    <a:pt x="2034" y="767"/>
                  </a:lnTo>
                  <a:lnTo>
                    <a:pt x="2098" y="865"/>
                  </a:lnTo>
                  <a:lnTo>
                    <a:pt x="2095" y="921"/>
                  </a:lnTo>
                  <a:lnTo>
                    <a:pt x="2054" y="946"/>
                  </a:lnTo>
                  <a:lnTo>
                    <a:pt x="2026" y="916"/>
                  </a:lnTo>
                  <a:lnTo>
                    <a:pt x="2065" y="847"/>
                  </a:lnTo>
                  <a:lnTo>
                    <a:pt x="1990" y="880"/>
                  </a:lnTo>
                  <a:lnTo>
                    <a:pt x="1972" y="856"/>
                  </a:lnTo>
                  <a:lnTo>
                    <a:pt x="1983" y="823"/>
                  </a:lnTo>
                  <a:lnTo>
                    <a:pt x="1931" y="773"/>
                  </a:lnTo>
                  <a:lnTo>
                    <a:pt x="1939" y="690"/>
                  </a:lnTo>
                  <a:lnTo>
                    <a:pt x="1888" y="716"/>
                  </a:lnTo>
                  <a:lnTo>
                    <a:pt x="1891" y="815"/>
                  </a:lnTo>
                  <a:lnTo>
                    <a:pt x="1889" y="937"/>
                  </a:lnTo>
                  <a:lnTo>
                    <a:pt x="1841" y="950"/>
                  </a:lnTo>
                  <a:lnTo>
                    <a:pt x="1809" y="925"/>
                  </a:lnTo>
                  <a:lnTo>
                    <a:pt x="1834" y="846"/>
                  </a:lnTo>
                  <a:lnTo>
                    <a:pt x="1826" y="764"/>
                  </a:lnTo>
                  <a:lnTo>
                    <a:pt x="1794" y="763"/>
                  </a:lnTo>
                  <a:lnTo>
                    <a:pt x="1772" y="705"/>
                  </a:lnTo>
                  <a:lnTo>
                    <a:pt x="1805" y="649"/>
                  </a:lnTo>
                  <a:lnTo>
                    <a:pt x="1816" y="582"/>
                  </a:lnTo>
                  <a:lnTo>
                    <a:pt x="1855" y="453"/>
                  </a:lnTo>
                  <a:lnTo>
                    <a:pt x="1871" y="418"/>
                  </a:lnTo>
                  <a:lnTo>
                    <a:pt x="1934" y="355"/>
                  </a:lnTo>
                  <a:lnTo>
                    <a:pt x="1993" y="380"/>
                  </a:lnTo>
                  <a:lnTo>
                    <a:pt x="2088" y="392"/>
                  </a:lnTo>
                  <a:lnTo>
                    <a:pt x="2175" y="388"/>
                  </a:lnTo>
                  <a:lnTo>
                    <a:pt x="2248" y="327"/>
                  </a:lnTo>
                  <a:lnTo>
                    <a:pt x="2262" y="346"/>
                  </a:lnTo>
                  <a:moveTo>
                    <a:pt x="2932" y="565"/>
                  </a:moveTo>
                  <a:lnTo>
                    <a:pt x="2950" y="702"/>
                  </a:lnTo>
                  <a:lnTo>
                    <a:pt x="3026" y="753"/>
                  </a:lnTo>
                  <a:lnTo>
                    <a:pt x="3092" y="663"/>
                  </a:lnTo>
                  <a:lnTo>
                    <a:pt x="3179" y="612"/>
                  </a:lnTo>
                  <a:lnTo>
                    <a:pt x="3246" y="612"/>
                  </a:lnTo>
                  <a:lnTo>
                    <a:pt x="3310" y="641"/>
                  </a:lnTo>
                  <a:lnTo>
                    <a:pt x="3365" y="672"/>
                  </a:lnTo>
                  <a:lnTo>
                    <a:pt x="3445" y="688"/>
                  </a:lnTo>
                  <a:lnTo>
                    <a:pt x="3434" y="965"/>
                  </a:lnTo>
                  <a:lnTo>
                    <a:pt x="3414" y="1243"/>
                  </a:lnTo>
                  <a:lnTo>
                    <a:pt x="3353" y="1173"/>
                  </a:lnTo>
                  <a:lnTo>
                    <a:pt x="3279" y="1156"/>
                  </a:lnTo>
                  <a:lnTo>
                    <a:pt x="3258" y="1180"/>
                  </a:lnTo>
                  <a:lnTo>
                    <a:pt x="3163" y="1183"/>
                  </a:lnTo>
                  <a:lnTo>
                    <a:pt x="3200" y="1114"/>
                  </a:lnTo>
                  <a:lnTo>
                    <a:pt x="3249" y="1090"/>
                  </a:lnTo>
                  <a:lnTo>
                    <a:pt x="3236" y="997"/>
                  </a:lnTo>
                  <a:lnTo>
                    <a:pt x="3205" y="926"/>
                  </a:lnTo>
                  <a:lnTo>
                    <a:pt x="3062" y="854"/>
                  </a:lnTo>
                  <a:lnTo>
                    <a:pt x="3001" y="847"/>
                  </a:lnTo>
                  <a:lnTo>
                    <a:pt x="2891" y="768"/>
                  </a:lnTo>
                  <a:lnTo>
                    <a:pt x="2867" y="809"/>
                  </a:lnTo>
                  <a:lnTo>
                    <a:pt x="2838" y="817"/>
                  </a:lnTo>
                  <a:lnTo>
                    <a:pt x="2822" y="786"/>
                  </a:lnTo>
                  <a:lnTo>
                    <a:pt x="2823" y="749"/>
                  </a:lnTo>
                  <a:lnTo>
                    <a:pt x="2767" y="707"/>
                  </a:lnTo>
                  <a:lnTo>
                    <a:pt x="2849" y="676"/>
                  </a:lnTo>
                  <a:lnTo>
                    <a:pt x="2902" y="678"/>
                  </a:lnTo>
                  <a:lnTo>
                    <a:pt x="2897" y="655"/>
                  </a:lnTo>
                  <a:lnTo>
                    <a:pt x="2787" y="655"/>
                  </a:lnTo>
                  <a:lnTo>
                    <a:pt x="2758" y="604"/>
                  </a:lnTo>
                  <a:lnTo>
                    <a:pt x="2691" y="589"/>
                  </a:lnTo>
                  <a:lnTo>
                    <a:pt x="2659" y="546"/>
                  </a:lnTo>
                  <a:lnTo>
                    <a:pt x="2761" y="526"/>
                  </a:lnTo>
                  <a:lnTo>
                    <a:pt x="2800" y="498"/>
                  </a:lnTo>
                  <a:lnTo>
                    <a:pt x="2920" y="533"/>
                  </a:lnTo>
                  <a:lnTo>
                    <a:pt x="2932" y="565"/>
                  </a:lnTo>
                  <a:moveTo>
                    <a:pt x="2652" y="730"/>
                  </a:moveTo>
                  <a:lnTo>
                    <a:pt x="2677" y="795"/>
                  </a:lnTo>
                  <a:lnTo>
                    <a:pt x="2615" y="760"/>
                  </a:lnTo>
                  <a:lnTo>
                    <a:pt x="2552" y="753"/>
                  </a:lnTo>
                  <a:lnTo>
                    <a:pt x="2510" y="758"/>
                  </a:lnTo>
                  <a:lnTo>
                    <a:pt x="2458" y="755"/>
                  </a:lnTo>
                  <a:lnTo>
                    <a:pt x="2477" y="709"/>
                  </a:lnTo>
                  <a:lnTo>
                    <a:pt x="2570" y="705"/>
                  </a:lnTo>
                  <a:lnTo>
                    <a:pt x="2652" y="730"/>
                  </a:lnTo>
                  <a:moveTo>
                    <a:pt x="2409" y="761"/>
                  </a:moveTo>
                  <a:lnTo>
                    <a:pt x="2380" y="789"/>
                  </a:lnTo>
                  <a:lnTo>
                    <a:pt x="2328" y="774"/>
                  </a:lnTo>
                  <a:lnTo>
                    <a:pt x="2315" y="737"/>
                  </a:lnTo>
                  <a:lnTo>
                    <a:pt x="2391" y="733"/>
                  </a:lnTo>
                  <a:lnTo>
                    <a:pt x="2409" y="761"/>
                  </a:lnTo>
                  <a:moveTo>
                    <a:pt x="2960" y="996"/>
                  </a:moveTo>
                  <a:lnTo>
                    <a:pt x="2917" y="1054"/>
                  </a:lnTo>
                  <a:lnTo>
                    <a:pt x="2914" y="990"/>
                  </a:lnTo>
                  <a:lnTo>
                    <a:pt x="2929" y="959"/>
                  </a:lnTo>
                  <a:lnTo>
                    <a:pt x="2947" y="930"/>
                  </a:lnTo>
                  <a:lnTo>
                    <a:pt x="2962" y="955"/>
                  </a:lnTo>
                  <a:lnTo>
                    <a:pt x="2960" y="996"/>
                  </a:lnTo>
                  <a:moveTo>
                    <a:pt x="996" y="1044"/>
                  </a:moveTo>
                  <a:lnTo>
                    <a:pt x="1139" y="1052"/>
                  </a:lnTo>
                  <a:lnTo>
                    <a:pt x="1158" y="1017"/>
                  </a:lnTo>
                  <a:lnTo>
                    <a:pt x="1295" y="1058"/>
                  </a:lnTo>
                  <a:lnTo>
                    <a:pt x="1319" y="1113"/>
                  </a:lnTo>
                  <a:lnTo>
                    <a:pt x="1431" y="1129"/>
                  </a:lnTo>
                  <a:lnTo>
                    <a:pt x="1519" y="1179"/>
                  </a:lnTo>
                  <a:lnTo>
                    <a:pt x="1431" y="1212"/>
                  </a:lnTo>
                  <a:lnTo>
                    <a:pt x="1351" y="1177"/>
                  </a:lnTo>
                  <a:lnTo>
                    <a:pt x="1283" y="1180"/>
                  </a:lnTo>
                  <a:lnTo>
                    <a:pt x="1206" y="1174"/>
                  </a:lnTo>
                  <a:lnTo>
                    <a:pt x="1136" y="1158"/>
                  </a:lnTo>
                  <a:lnTo>
                    <a:pt x="1052" y="1126"/>
                  </a:lnTo>
                  <a:lnTo>
                    <a:pt x="997" y="1117"/>
                  </a:lnTo>
                  <a:lnTo>
                    <a:pt x="965" y="1128"/>
                  </a:lnTo>
                  <a:lnTo>
                    <a:pt x="830" y="1093"/>
                  </a:lnTo>
                  <a:lnTo>
                    <a:pt x="819" y="1056"/>
                  </a:lnTo>
                  <a:lnTo>
                    <a:pt x="751" y="1050"/>
                  </a:lnTo>
                  <a:lnTo>
                    <a:pt x="807" y="969"/>
                  </a:lnTo>
                  <a:lnTo>
                    <a:pt x="898" y="974"/>
                  </a:lnTo>
                  <a:lnTo>
                    <a:pt x="957" y="1007"/>
                  </a:lnTo>
                  <a:lnTo>
                    <a:pt x="987" y="1013"/>
                  </a:lnTo>
                  <a:lnTo>
                    <a:pt x="996" y="1044"/>
                  </a:lnTo>
                  <a:moveTo>
                    <a:pt x="2061" y="1156"/>
                  </a:moveTo>
                  <a:lnTo>
                    <a:pt x="2046" y="1203"/>
                  </a:lnTo>
                  <a:lnTo>
                    <a:pt x="1932" y="1227"/>
                  </a:lnTo>
                  <a:lnTo>
                    <a:pt x="1833" y="1217"/>
                  </a:lnTo>
                  <a:lnTo>
                    <a:pt x="1835" y="1186"/>
                  </a:lnTo>
                  <a:lnTo>
                    <a:pt x="1896" y="1168"/>
                  </a:lnTo>
                  <a:lnTo>
                    <a:pt x="1941" y="1193"/>
                  </a:lnTo>
                  <a:lnTo>
                    <a:pt x="1991" y="1187"/>
                  </a:lnTo>
                  <a:lnTo>
                    <a:pt x="2061" y="1156"/>
                  </a:lnTo>
                  <a:moveTo>
                    <a:pt x="1685" y="1156"/>
                  </a:moveTo>
                  <a:lnTo>
                    <a:pt x="1711" y="1179"/>
                  </a:lnTo>
                  <a:lnTo>
                    <a:pt x="1758" y="1172"/>
                  </a:lnTo>
                  <a:lnTo>
                    <a:pt x="1774" y="1208"/>
                  </a:lnTo>
                  <a:lnTo>
                    <a:pt x="1685" y="1225"/>
                  </a:lnTo>
                  <a:lnTo>
                    <a:pt x="1633" y="1236"/>
                  </a:lnTo>
                  <a:lnTo>
                    <a:pt x="1592" y="1236"/>
                  </a:lnTo>
                  <a:lnTo>
                    <a:pt x="1622" y="1187"/>
                  </a:lnTo>
                  <a:lnTo>
                    <a:pt x="1663" y="1186"/>
                  </a:lnTo>
                  <a:lnTo>
                    <a:pt x="1685" y="1156"/>
                  </a:lnTo>
                  <a:moveTo>
                    <a:pt x="2161" y="1330"/>
                  </a:moveTo>
                  <a:lnTo>
                    <a:pt x="2095" y="1349"/>
                  </a:lnTo>
                  <a:lnTo>
                    <a:pt x="2087" y="1339"/>
                  </a:lnTo>
                  <a:lnTo>
                    <a:pt x="2097" y="1310"/>
                  </a:lnTo>
                  <a:lnTo>
                    <a:pt x="2133" y="1258"/>
                  </a:lnTo>
                  <a:lnTo>
                    <a:pt x="2210" y="1224"/>
                  </a:lnTo>
                  <a:lnTo>
                    <a:pt x="2217" y="1241"/>
                  </a:lnTo>
                  <a:lnTo>
                    <a:pt x="2216" y="1266"/>
                  </a:lnTo>
                  <a:lnTo>
                    <a:pt x="2161" y="1330"/>
                  </a:lnTo>
                  <a:moveTo>
                    <a:pt x="1881" y="1339"/>
                  </a:moveTo>
                  <a:lnTo>
                    <a:pt x="1850" y="1340"/>
                  </a:lnTo>
                  <a:lnTo>
                    <a:pt x="1756" y="1280"/>
                  </a:lnTo>
                  <a:lnTo>
                    <a:pt x="1827" y="1264"/>
                  </a:lnTo>
                  <a:lnTo>
                    <a:pt x="1864" y="1290"/>
                  </a:lnTo>
                  <a:lnTo>
                    <a:pt x="1888" y="1316"/>
                  </a:lnTo>
                  <a:lnTo>
                    <a:pt x="1881" y="1339"/>
                  </a:lnTo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99"/>
            <p:cNvSpPr/>
            <p:nvPr/>
          </p:nvSpPr>
          <p:spPr>
            <a:xfrm>
              <a:off x="6977075" y="2303045"/>
              <a:ext cx="616614" cy="645156"/>
            </a:xfrm>
            <a:custGeom>
              <a:avLst/>
              <a:gdLst/>
              <a:ahLst/>
              <a:cxnLst/>
              <a:rect l="l" t="t" r="r" b="b"/>
              <a:pathLst>
                <a:path w="504" h="572" extrusionOk="0">
                  <a:moveTo>
                    <a:pt x="122" y="0"/>
                  </a:moveTo>
                  <a:lnTo>
                    <a:pt x="147" y="25"/>
                  </a:lnTo>
                  <a:lnTo>
                    <a:pt x="149" y="42"/>
                  </a:lnTo>
                  <a:lnTo>
                    <a:pt x="159" y="52"/>
                  </a:lnTo>
                  <a:lnTo>
                    <a:pt x="161" y="63"/>
                  </a:lnTo>
                  <a:lnTo>
                    <a:pt x="148" y="60"/>
                  </a:lnTo>
                  <a:lnTo>
                    <a:pt x="158" y="83"/>
                  </a:lnTo>
                  <a:lnTo>
                    <a:pt x="178" y="96"/>
                  </a:lnTo>
                  <a:lnTo>
                    <a:pt x="206" y="110"/>
                  </a:lnTo>
                  <a:lnTo>
                    <a:pt x="197" y="120"/>
                  </a:lnTo>
                  <a:lnTo>
                    <a:pt x="194" y="139"/>
                  </a:lnTo>
                  <a:lnTo>
                    <a:pt x="212" y="147"/>
                  </a:lnTo>
                  <a:lnTo>
                    <a:pt x="231" y="157"/>
                  </a:lnTo>
                  <a:lnTo>
                    <a:pt x="257" y="169"/>
                  </a:lnTo>
                  <a:lnTo>
                    <a:pt x="282" y="172"/>
                  </a:lnTo>
                  <a:lnTo>
                    <a:pt x="294" y="182"/>
                  </a:lnTo>
                  <a:lnTo>
                    <a:pt x="308" y="184"/>
                  </a:lnTo>
                  <a:lnTo>
                    <a:pt x="330" y="189"/>
                  </a:lnTo>
                  <a:lnTo>
                    <a:pt x="345" y="189"/>
                  </a:lnTo>
                  <a:lnTo>
                    <a:pt x="346" y="181"/>
                  </a:lnTo>
                  <a:lnTo>
                    <a:pt x="340" y="167"/>
                  </a:lnTo>
                  <a:lnTo>
                    <a:pt x="340" y="158"/>
                  </a:lnTo>
                  <a:lnTo>
                    <a:pt x="350" y="154"/>
                  </a:lnTo>
                  <a:lnTo>
                    <a:pt x="355" y="170"/>
                  </a:lnTo>
                  <a:lnTo>
                    <a:pt x="356" y="174"/>
                  </a:lnTo>
                  <a:lnTo>
                    <a:pt x="374" y="182"/>
                  </a:lnTo>
                  <a:lnTo>
                    <a:pt x="384" y="179"/>
                  </a:lnTo>
                  <a:lnTo>
                    <a:pt x="400" y="181"/>
                  </a:lnTo>
                  <a:lnTo>
                    <a:pt x="414" y="180"/>
                  </a:lnTo>
                  <a:lnTo>
                    <a:pt x="412" y="167"/>
                  </a:lnTo>
                  <a:lnTo>
                    <a:pt x="404" y="161"/>
                  </a:lnTo>
                  <a:lnTo>
                    <a:pt x="418" y="158"/>
                  </a:lnTo>
                  <a:lnTo>
                    <a:pt x="430" y="142"/>
                  </a:lnTo>
                  <a:lnTo>
                    <a:pt x="447" y="129"/>
                  </a:lnTo>
                  <a:lnTo>
                    <a:pt x="463" y="134"/>
                  </a:lnTo>
                  <a:lnTo>
                    <a:pt x="474" y="126"/>
                  </a:lnTo>
                  <a:lnTo>
                    <a:pt x="485" y="139"/>
                  </a:lnTo>
                  <a:lnTo>
                    <a:pt x="481" y="147"/>
                  </a:lnTo>
                  <a:lnTo>
                    <a:pt x="501" y="150"/>
                  </a:lnTo>
                  <a:lnTo>
                    <a:pt x="504" y="158"/>
                  </a:lnTo>
                  <a:lnTo>
                    <a:pt x="499" y="162"/>
                  </a:lnTo>
                  <a:lnTo>
                    <a:pt x="504" y="175"/>
                  </a:lnTo>
                  <a:lnTo>
                    <a:pt x="490" y="171"/>
                  </a:lnTo>
                  <a:lnTo>
                    <a:pt x="470" y="185"/>
                  </a:lnTo>
                  <a:lnTo>
                    <a:pt x="473" y="197"/>
                  </a:lnTo>
                  <a:lnTo>
                    <a:pt x="467" y="215"/>
                  </a:lnTo>
                  <a:lnTo>
                    <a:pt x="468" y="225"/>
                  </a:lnTo>
                  <a:lnTo>
                    <a:pt x="463" y="242"/>
                  </a:lnTo>
                  <a:lnTo>
                    <a:pt x="449" y="237"/>
                  </a:lnTo>
                  <a:lnTo>
                    <a:pt x="452" y="259"/>
                  </a:lnTo>
                  <a:lnTo>
                    <a:pt x="449" y="266"/>
                  </a:lnTo>
                  <a:lnTo>
                    <a:pt x="452" y="274"/>
                  </a:lnTo>
                  <a:lnTo>
                    <a:pt x="444" y="280"/>
                  </a:lnTo>
                  <a:lnTo>
                    <a:pt x="429" y="247"/>
                  </a:lnTo>
                  <a:lnTo>
                    <a:pt x="424" y="247"/>
                  </a:lnTo>
                  <a:lnTo>
                    <a:pt x="424" y="260"/>
                  </a:lnTo>
                  <a:lnTo>
                    <a:pt x="412" y="249"/>
                  </a:lnTo>
                  <a:lnTo>
                    <a:pt x="415" y="237"/>
                  </a:lnTo>
                  <a:lnTo>
                    <a:pt x="423" y="236"/>
                  </a:lnTo>
                  <a:lnTo>
                    <a:pt x="428" y="219"/>
                  </a:lnTo>
                  <a:lnTo>
                    <a:pt x="417" y="215"/>
                  </a:lnTo>
                  <a:lnTo>
                    <a:pt x="400" y="215"/>
                  </a:lnTo>
                  <a:lnTo>
                    <a:pt x="383" y="212"/>
                  </a:lnTo>
                  <a:lnTo>
                    <a:pt x="378" y="198"/>
                  </a:lnTo>
                  <a:lnTo>
                    <a:pt x="370" y="197"/>
                  </a:lnTo>
                  <a:lnTo>
                    <a:pt x="354" y="188"/>
                  </a:lnTo>
                  <a:lnTo>
                    <a:pt x="350" y="202"/>
                  </a:lnTo>
                  <a:lnTo>
                    <a:pt x="366" y="213"/>
                  </a:lnTo>
                  <a:lnTo>
                    <a:pt x="356" y="221"/>
                  </a:lnTo>
                  <a:lnTo>
                    <a:pt x="353" y="228"/>
                  </a:lnTo>
                  <a:lnTo>
                    <a:pt x="365" y="234"/>
                  </a:lnTo>
                  <a:lnTo>
                    <a:pt x="364" y="246"/>
                  </a:lnTo>
                  <a:lnTo>
                    <a:pt x="373" y="262"/>
                  </a:lnTo>
                  <a:lnTo>
                    <a:pt x="379" y="279"/>
                  </a:lnTo>
                  <a:lnTo>
                    <a:pt x="378" y="287"/>
                  </a:lnTo>
                  <a:lnTo>
                    <a:pt x="365" y="286"/>
                  </a:lnTo>
                  <a:lnTo>
                    <a:pt x="344" y="291"/>
                  </a:lnTo>
                  <a:lnTo>
                    <a:pt x="347" y="306"/>
                  </a:lnTo>
                  <a:lnTo>
                    <a:pt x="339" y="319"/>
                  </a:lnTo>
                  <a:lnTo>
                    <a:pt x="315" y="333"/>
                  </a:lnTo>
                  <a:lnTo>
                    <a:pt x="298" y="357"/>
                  </a:lnTo>
                  <a:lnTo>
                    <a:pt x="286" y="370"/>
                  </a:lnTo>
                  <a:lnTo>
                    <a:pt x="270" y="384"/>
                  </a:lnTo>
                  <a:lnTo>
                    <a:pt x="271" y="394"/>
                  </a:lnTo>
                  <a:lnTo>
                    <a:pt x="262" y="399"/>
                  </a:lnTo>
                  <a:lnTo>
                    <a:pt x="246" y="406"/>
                  </a:lnTo>
                  <a:lnTo>
                    <a:pt x="238" y="407"/>
                  </a:lnTo>
                  <a:lnTo>
                    <a:pt x="234" y="423"/>
                  </a:lnTo>
                  <a:lnTo>
                    <a:pt x="241" y="450"/>
                  </a:lnTo>
                  <a:lnTo>
                    <a:pt x="243" y="467"/>
                  </a:lnTo>
                  <a:lnTo>
                    <a:pt x="237" y="487"/>
                  </a:lnTo>
                  <a:lnTo>
                    <a:pt x="239" y="522"/>
                  </a:lnTo>
                  <a:lnTo>
                    <a:pt x="230" y="523"/>
                  </a:lnTo>
                  <a:lnTo>
                    <a:pt x="222" y="539"/>
                  </a:lnTo>
                  <a:lnTo>
                    <a:pt x="228" y="546"/>
                  </a:lnTo>
                  <a:lnTo>
                    <a:pt x="212" y="552"/>
                  </a:lnTo>
                  <a:lnTo>
                    <a:pt x="206" y="566"/>
                  </a:lnTo>
                  <a:lnTo>
                    <a:pt x="199" y="572"/>
                  </a:lnTo>
                  <a:lnTo>
                    <a:pt x="181" y="553"/>
                  </a:lnTo>
                  <a:lnTo>
                    <a:pt x="171" y="523"/>
                  </a:lnTo>
                  <a:lnTo>
                    <a:pt x="163" y="503"/>
                  </a:lnTo>
                  <a:lnTo>
                    <a:pt x="156" y="493"/>
                  </a:lnTo>
                  <a:lnTo>
                    <a:pt x="144" y="473"/>
                  </a:lnTo>
                  <a:lnTo>
                    <a:pt x="138" y="447"/>
                  </a:lnTo>
                  <a:lnTo>
                    <a:pt x="134" y="434"/>
                  </a:lnTo>
                  <a:lnTo>
                    <a:pt x="115" y="405"/>
                  </a:lnTo>
                  <a:lnTo>
                    <a:pt x="103" y="365"/>
                  </a:lnTo>
                  <a:lnTo>
                    <a:pt x="95" y="338"/>
                  </a:lnTo>
                  <a:lnTo>
                    <a:pt x="92" y="313"/>
                  </a:lnTo>
                  <a:lnTo>
                    <a:pt x="86" y="294"/>
                  </a:lnTo>
                  <a:lnTo>
                    <a:pt x="61" y="306"/>
                  </a:lnTo>
                  <a:lnTo>
                    <a:pt x="48" y="304"/>
                  </a:lnTo>
                  <a:lnTo>
                    <a:pt x="22" y="279"/>
                  </a:lnTo>
                  <a:lnTo>
                    <a:pt x="29" y="271"/>
                  </a:lnTo>
                  <a:lnTo>
                    <a:pt x="23" y="263"/>
                  </a:lnTo>
                  <a:lnTo>
                    <a:pt x="0" y="245"/>
                  </a:lnTo>
                  <a:lnTo>
                    <a:pt x="10" y="231"/>
                  </a:lnTo>
                  <a:lnTo>
                    <a:pt x="49" y="231"/>
                  </a:lnTo>
                  <a:lnTo>
                    <a:pt x="43" y="213"/>
                  </a:lnTo>
                  <a:lnTo>
                    <a:pt x="31" y="203"/>
                  </a:lnTo>
                  <a:lnTo>
                    <a:pt x="27" y="187"/>
                  </a:lnTo>
                  <a:lnTo>
                    <a:pt x="13" y="178"/>
                  </a:lnTo>
                  <a:lnTo>
                    <a:pt x="29" y="156"/>
                  </a:lnTo>
                  <a:lnTo>
                    <a:pt x="50" y="158"/>
                  </a:lnTo>
                  <a:lnTo>
                    <a:pt x="65" y="136"/>
                  </a:lnTo>
                  <a:lnTo>
                    <a:pt x="72" y="115"/>
                  </a:lnTo>
                  <a:lnTo>
                    <a:pt x="85" y="94"/>
                  </a:lnTo>
                  <a:lnTo>
                    <a:pt x="81" y="79"/>
                  </a:lnTo>
                  <a:lnTo>
                    <a:pt x="94" y="67"/>
                  </a:lnTo>
                  <a:lnTo>
                    <a:pt x="77" y="57"/>
                  </a:lnTo>
                  <a:lnTo>
                    <a:pt x="68" y="43"/>
                  </a:lnTo>
                  <a:lnTo>
                    <a:pt x="58" y="25"/>
                  </a:lnTo>
                  <a:lnTo>
                    <a:pt x="64" y="16"/>
                  </a:lnTo>
                  <a:lnTo>
                    <a:pt x="92" y="21"/>
                  </a:lnTo>
                  <a:lnTo>
                    <a:pt x="110" y="18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99"/>
            <p:cNvSpPr/>
            <p:nvPr/>
          </p:nvSpPr>
          <p:spPr>
            <a:xfrm>
              <a:off x="5289951" y="1851887"/>
              <a:ext cx="77078" cy="77826"/>
            </a:xfrm>
            <a:custGeom>
              <a:avLst/>
              <a:gdLst/>
              <a:ahLst/>
              <a:cxnLst/>
              <a:rect l="l" t="t" r="r" b="b"/>
              <a:pathLst>
                <a:path w="63" h="69" extrusionOk="0">
                  <a:moveTo>
                    <a:pt x="61" y="25"/>
                  </a:moveTo>
                  <a:lnTo>
                    <a:pt x="63" y="40"/>
                  </a:lnTo>
                  <a:lnTo>
                    <a:pt x="51" y="57"/>
                  </a:lnTo>
                  <a:lnTo>
                    <a:pt x="22" y="69"/>
                  </a:lnTo>
                  <a:lnTo>
                    <a:pt x="0" y="66"/>
                  </a:lnTo>
                  <a:lnTo>
                    <a:pt x="14" y="45"/>
                  </a:lnTo>
                  <a:lnTo>
                    <a:pt x="7" y="25"/>
                  </a:lnTo>
                  <a:lnTo>
                    <a:pt x="29" y="10"/>
                  </a:lnTo>
                  <a:lnTo>
                    <a:pt x="41" y="0"/>
                  </a:lnTo>
                  <a:lnTo>
                    <a:pt x="44" y="11"/>
                  </a:lnTo>
                  <a:lnTo>
                    <a:pt x="40" y="22"/>
                  </a:lnTo>
                  <a:lnTo>
                    <a:pt x="50" y="21"/>
                  </a:lnTo>
                  <a:lnTo>
                    <a:pt x="61" y="25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99"/>
            <p:cNvSpPr/>
            <p:nvPr/>
          </p:nvSpPr>
          <p:spPr>
            <a:xfrm>
              <a:off x="6398387" y="2204918"/>
              <a:ext cx="461237" cy="341752"/>
            </a:xfrm>
            <a:custGeom>
              <a:avLst/>
              <a:gdLst/>
              <a:ahLst/>
              <a:cxnLst/>
              <a:rect l="l" t="t" r="r" b="b"/>
              <a:pathLst>
                <a:path w="377" h="303" extrusionOk="0">
                  <a:moveTo>
                    <a:pt x="176" y="52"/>
                  </a:moveTo>
                  <a:lnTo>
                    <a:pt x="190" y="48"/>
                  </a:lnTo>
                  <a:lnTo>
                    <a:pt x="200" y="36"/>
                  </a:lnTo>
                  <a:lnTo>
                    <a:pt x="211" y="37"/>
                  </a:lnTo>
                  <a:lnTo>
                    <a:pt x="218" y="33"/>
                  </a:lnTo>
                  <a:lnTo>
                    <a:pt x="231" y="35"/>
                  </a:lnTo>
                  <a:lnTo>
                    <a:pt x="252" y="45"/>
                  </a:lnTo>
                  <a:lnTo>
                    <a:pt x="266" y="48"/>
                  </a:lnTo>
                  <a:lnTo>
                    <a:pt x="289" y="66"/>
                  </a:lnTo>
                  <a:lnTo>
                    <a:pt x="302" y="67"/>
                  </a:lnTo>
                  <a:lnTo>
                    <a:pt x="308" y="84"/>
                  </a:lnTo>
                  <a:lnTo>
                    <a:pt x="306" y="110"/>
                  </a:lnTo>
                  <a:lnTo>
                    <a:pt x="304" y="125"/>
                  </a:lnTo>
                  <a:lnTo>
                    <a:pt x="312" y="128"/>
                  </a:lnTo>
                  <a:lnTo>
                    <a:pt x="307" y="139"/>
                  </a:lnTo>
                  <a:lnTo>
                    <a:pt x="315" y="156"/>
                  </a:lnTo>
                  <a:lnTo>
                    <a:pt x="319" y="169"/>
                  </a:lnTo>
                  <a:lnTo>
                    <a:pt x="333" y="173"/>
                  </a:lnTo>
                  <a:lnTo>
                    <a:pt x="337" y="186"/>
                  </a:lnTo>
                  <a:lnTo>
                    <a:pt x="324" y="205"/>
                  </a:lnTo>
                  <a:lnTo>
                    <a:pt x="334" y="216"/>
                  </a:lnTo>
                  <a:lnTo>
                    <a:pt x="343" y="228"/>
                  </a:lnTo>
                  <a:lnTo>
                    <a:pt x="362" y="237"/>
                  </a:lnTo>
                  <a:lnTo>
                    <a:pt x="365" y="256"/>
                  </a:lnTo>
                  <a:lnTo>
                    <a:pt x="374" y="259"/>
                  </a:lnTo>
                  <a:lnTo>
                    <a:pt x="377" y="268"/>
                  </a:lnTo>
                  <a:lnTo>
                    <a:pt x="353" y="279"/>
                  </a:lnTo>
                  <a:lnTo>
                    <a:pt x="349" y="303"/>
                  </a:lnTo>
                  <a:lnTo>
                    <a:pt x="315" y="297"/>
                  </a:lnTo>
                  <a:lnTo>
                    <a:pt x="295" y="292"/>
                  </a:lnTo>
                  <a:lnTo>
                    <a:pt x="274" y="290"/>
                  </a:lnTo>
                  <a:lnTo>
                    <a:pt x="264" y="264"/>
                  </a:lnTo>
                  <a:lnTo>
                    <a:pt x="255" y="260"/>
                  </a:lnTo>
                  <a:lnTo>
                    <a:pt x="241" y="264"/>
                  </a:lnTo>
                  <a:lnTo>
                    <a:pt x="225" y="274"/>
                  </a:lnTo>
                  <a:lnTo>
                    <a:pt x="202" y="268"/>
                  </a:lnTo>
                  <a:lnTo>
                    <a:pt x="182" y="251"/>
                  </a:lnTo>
                  <a:lnTo>
                    <a:pt x="164" y="246"/>
                  </a:lnTo>
                  <a:lnTo>
                    <a:pt x="150" y="226"/>
                  </a:lnTo>
                  <a:lnTo>
                    <a:pt x="133" y="198"/>
                  </a:lnTo>
                  <a:lnTo>
                    <a:pt x="124" y="202"/>
                  </a:lnTo>
                  <a:lnTo>
                    <a:pt x="112" y="195"/>
                  </a:lnTo>
                  <a:lnTo>
                    <a:pt x="107" y="203"/>
                  </a:lnTo>
                  <a:lnTo>
                    <a:pt x="96" y="192"/>
                  </a:lnTo>
                  <a:lnTo>
                    <a:pt x="94" y="181"/>
                  </a:lnTo>
                  <a:lnTo>
                    <a:pt x="88" y="181"/>
                  </a:lnTo>
                  <a:lnTo>
                    <a:pt x="89" y="166"/>
                  </a:lnTo>
                  <a:lnTo>
                    <a:pt x="78" y="150"/>
                  </a:lnTo>
                  <a:lnTo>
                    <a:pt x="55" y="139"/>
                  </a:lnTo>
                  <a:lnTo>
                    <a:pt x="40" y="119"/>
                  </a:lnTo>
                  <a:lnTo>
                    <a:pt x="42" y="103"/>
                  </a:lnTo>
                  <a:lnTo>
                    <a:pt x="49" y="96"/>
                  </a:lnTo>
                  <a:lnTo>
                    <a:pt x="46" y="84"/>
                  </a:lnTo>
                  <a:lnTo>
                    <a:pt x="34" y="77"/>
                  </a:lnTo>
                  <a:lnTo>
                    <a:pt x="19" y="53"/>
                  </a:lnTo>
                  <a:lnTo>
                    <a:pt x="7" y="36"/>
                  </a:lnTo>
                  <a:lnTo>
                    <a:pt x="9" y="30"/>
                  </a:lnTo>
                  <a:lnTo>
                    <a:pt x="0" y="6"/>
                  </a:lnTo>
                  <a:lnTo>
                    <a:pt x="11" y="0"/>
                  </a:lnTo>
                  <a:lnTo>
                    <a:pt x="15" y="8"/>
                  </a:lnTo>
                  <a:lnTo>
                    <a:pt x="25" y="18"/>
                  </a:lnTo>
                  <a:lnTo>
                    <a:pt x="37" y="20"/>
                  </a:lnTo>
                  <a:lnTo>
                    <a:pt x="43" y="20"/>
                  </a:lnTo>
                  <a:lnTo>
                    <a:pt x="60" y="5"/>
                  </a:lnTo>
                  <a:lnTo>
                    <a:pt x="67" y="3"/>
                  </a:lnTo>
                  <a:lnTo>
                    <a:pt x="73" y="9"/>
                  </a:lnTo>
                  <a:lnTo>
                    <a:pt x="69" y="19"/>
                  </a:lnTo>
                  <a:lnTo>
                    <a:pt x="81" y="30"/>
                  </a:lnTo>
                  <a:lnTo>
                    <a:pt x="85" y="29"/>
                  </a:lnTo>
                  <a:lnTo>
                    <a:pt x="93" y="44"/>
                  </a:lnTo>
                  <a:lnTo>
                    <a:pt x="110" y="49"/>
                  </a:lnTo>
                  <a:lnTo>
                    <a:pt x="124" y="59"/>
                  </a:lnTo>
                  <a:lnTo>
                    <a:pt x="149" y="63"/>
                  </a:lnTo>
                  <a:lnTo>
                    <a:pt x="175" y="57"/>
                  </a:lnTo>
                  <a:lnTo>
                    <a:pt x="176" y="5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99"/>
            <p:cNvSpPr/>
            <p:nvPr/>
          </p:nvSpPr>
          <p:spPr>
            <a:xfrm>
              <a:off x="6309077" y="2259058"/>
              <a:ext cx="220219" cy="193999"/>
            </a:xfrm>
            <a:custGeom>
              <a:avLst/>
              <a:gdLst/>
              <a:ahLst/>
              <a:cxnLst/>
              <a:rect l="l" t="t" r="r" b="b"/>
              <a:pathLst>
                <a:path w="180" h="172" extrusionOk="0">
                  <a:moveTo>
                    <a:pt x="107" y="29"/>
                  </a:moveTo>
                  <a:lnTo>
                    <a:pt x="119" y="36"/>
                  </a:lnTo>
                  <a:lnTo>
                    <a:pt x="122" y="48"/>
                  </a:lnTo>
                  <a:lnTo>
                    <a:pt x="115" y="55"/>
                  </a:lnTo>
                  <a:lnTo>
                    <a:pt x="113" y="71"/>
                  </a:lnTo>
                  <a:lnTo>
                    <a:pt x="128" y="91"/>
                  </a:lnTo>
                  <a:lnTo>
                    <a:pt x="151" y="102"/>
                  </a:lnTo>
                  <a:lnTo>
                    <a:pt x="162" y="118"/>
                  </a:lnTo>
                  <a:lnTo>
                    <a:pt x="161" y="133"/>
                  </a:lnTo>
                  <a:lnTo>
                    <a:pt x="167" y="133"/>
                  </a:lnTo>
                  <a:lnTo>
                    <a:pt x="169" y="144"/>
                  </a:lnTo>
                  <a:lnTo>
                    <a:pt x="180" y="155"/>
                  </a:lnTo>
                  <a:lnTo>
                    <a:pt x="169" y="154"/>
                  </a:lnTo>
                  <a:lnTo>
                    <a:pt x="157" y="152"/>
                  </a:lnTo>
                  <a:lnTo>
                    <a:pt x="147" y="172"/>
                  </a:lnTo>
                  <a:lnTo>
                    <a:pt x="114" y="170"/>
                  </a:lnTo>
                  <a:lnTo>
                    <a:pt x="59" y="129"/>
                  </a:lnTo>
                  <a:lnTo>
                    <a:pt x="31" y="114"/>
                  </a:lnTo>
                  <a:lnTo>
                    <a:pt x="10" y="109"/>
                  </a:lnTo>
                  <a:lnTo>
                    <a:pt x="0" y="83"/>
                  </a:lnTo>
                  <a:lnTo>
                    <a:pt x="35" y="62"/>
                  </a:lnTo>
                  <a:lnTo>
                    <a:pt x="38" y="37"/>
                  </a:lnTo>
                  <a:lnTo>
                    <a:pt x="35" y="22"/>
                  </a:lnTo>
                  <a:lnTo>
                    <a:pt x="43" y="17"/>
                  </a:lnTo>
                  <a:lnTo>
                    <a:pt x="50" y="4"/>
                  </a:lnTo>
                  <a:lnTo>
                    <a:pt x="57" y="0"/>
                  </a:lnTo>
                  <a:lnTo>
                    <a:pt x="78" y="3"/>
                  </a:lnTo>
                  <a:lnTo>
                    <a:pt x="84" y="8"/>
                  </a:lnTo>
                  <a:lnTo>
                    <a:pt x="92" y="5"/>
                  </a:lnTo>
                  <a:lnTo>
                    <a:pt x="107" y="2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99"/>
            <p:cNvSpPr/>
            <p:nvPr/>
          </p:nvSpPr>
          <p:spPr>
            <a:xfrm>
              <a:off x="5069732" y="1607134"/>
              <a:ext cx="181069" cy="63163"/>
            </a:xfrm>
            <a:custGeom>
              <a:avLst/>
              <a:gdLst/>
              <a:ahLst/>
              <a:cxnLst/>
              <a:rect l="l" t="t" r="r" b="b"/>
              <a:pathLst>
                <a:path w="148" h="56" extrusionOk="0">
                  <a:moveTo>
                    <a:pt x="138" y="1"/>
                  </a:moveTo>
                  <a:lnTo>
                    <a:pt x="133" y="13"/>
                  </a:lnTo>
                  <a:lnTo>
                    <a:pt x="148" y="25"/>
                  </a:lnTo>
                  <a:lnTo>
                    <a:pt x="128" y="39"/>
                  </a:lnTo>
                  <a:lnTo>
                    <a:pt x="85" y="52"/>
                  </a:lnTo>
                  <a:lnTo>
                    <a:pt x="73" y="56"/>
                  </a:lnTo>
                  <a:lnTo>
                    <a:pt x="54" y="53"/>
                  </a:lnTo>
                  <a:lnTo>
                    <a:pt x="16" y="47"/>
                  </a:lnTo>
                  <a:lnTo>
                    <a:pt x="31" y="39"/>
                  </a:lnTo>
                  <a:lnTo>
                    <a:pt x="2" y="30"/>
                  </a:lnTo>
                  <a:lnTo>
                    <a:pt x="28" y="26"/>
                  </a:lnTo>
                  <a:lnTo>
                    <a:pt x="28" y="21"/>
                  </a:lnTo>
                  <a:lnTo>
                    <a:pt x="0" y="17"/>
                  </a:lnTo>
                  <a:lnTo>
                    <a:pt x="12" y="5"/>
                  </a:lnTo>
                  <a:lnTo>
                    <a:pt x="33" y="2"/>
                  </a:lnTo>
                  <a:lnTo>
                    <a:pt x="52" y="14"/>
                  </a:lnTo>
                  <a:lnTo>
                    <a:pt x="75" y="4"/>
                  </a:lnTo>
                  <a:lnTo>
                    <a:pt x="91" y="9"/>
                  </a:lnTo>
                  <a:lnTo>
                    <a:pt x="115" y="0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99"/>
            <p:cNvSpPr/>
            <p:nvPr/>
          </p:nvSpPr>
          <p:spPr>
            <a:xfrm>
              <a:off x="6217319" y="2354928"/>
              <a:ext cx="29363" cy="89104"/>
            </a:xfrm>
            <a:custGeom>
              <a:avLst/>
              <a:gdLst/>
              <a:ahLst/>
              <a:cxnLst/>
              <a:rect l="l" t="t" r="r" b="b"/>
              <a:pathLst>
                <a:path w="24" h="79" extrusionOk="0">
                  <a:moveTo>
                    <a:pt x="23" y="12"/>
                  </a:moveTo>
                  <a:lnTo>
                    <a:pt x="20" y="19"/>
                  </a:lnTo>
                  <a:lnTo>
                    <a:pt x="14" y="16"/>
                  </a:lnTo>
                  <a:lnTo>
                    <a:pt x="11" y="30"/>
                  </a:lnTo>
                  <a:lnTo>
                    <a:pt x="16" y="32"/>
                  </a:lnTo>
                  <a:lnTo>
                    <a:pt x="12" y="35"/>
                  </a:lnTo>
                  <a:lnTo>
                    <a:pt x="12" y="40"/>
                  </a:lnTo>
                  <a:lnTo>
                    <a:pt x="20" y="37"/>
                  </a:lnTo>
                  <a:lnTo>
                    <a:pt x="21" y="45"/>
                  </a:lnTo>
                  <a:lnTo>
                    <a:pt x="15" y="79"/>
                  </a:lnTo>
                  <a:lnTo>
                    <a:pt x="0" y="43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7" y="25"/>
                  </a:lnTo>
                  <a:lnTo>
                    <a:pt x="9" y="10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7" y="4"/>
                  </a:lnTo>
                  <a:lnTo>
                    <a:pt x="18" y="1"/>
                  </a:lnTo>
                  <a:lnTo>
                    <a:pt x="23" y="0"/>
                  </a:lnTo>
                  <a:lnTo>
                    <a:pt x="24" y="9"/>
                  </a:lnTo>
                  <a:lnTo>
                    <a:pt x="22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99"/>
            <p:cNvSpPr/>
            <p:nvPr/>
          </p:nvSpPr>
          <p:spPr>
            <a:xfrm>
              <a:off x="5742623" y="2239883"/>
              <a:ext cx="63618" cy="37221"/>
            </a:xfrm>
            <a:custGeom>
              <a:avLst/>
              <a:gdLst/>
              <a:ahLst/>
              <a:cxnLst/>
              <a:rect l="l" t="t" r="r" b="b"/>
              <a:pathLst>
                <a:path w="52" h="33" extrusionOk="0">
                  <a:moveTo>
                    <a:pt x="52" y="0"/>
                  </a:moveTo>
                  <a:lnTo>
                    <a:pt x="47" y="16"/>
                  </a:lnTo>
                  <a:lnTo>
                    <a:pt x="50" y="23"/>
                  </a:lnTo>
                  <a:lnTo>
                    <a:pt x="47" y="33"/>
                  </a:lnTo>
                  <a:lnTo>
                    <a:pt x="33" y="25"/>
                  </a:lnTo>
                  <a:lnTo>
                    <a:pt x="24" y="23"/>
                  </a:lnTo>
                  <a:lnTo>
                    <a:pt x="0" y="13"/>
                  </a:lnTo>
                  <a:lnTo>
                    <a:pt x="2" y="2"/>
                  </a:lnTo>
                  <a:lnTo>
                    <a:pt x="22" y="4"/>
                  </a:lnTo>
                  <a:lnTo>
                    <a:pt x="39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99"/>
            <p:cNvSpPr/>
            <p:nvPr/>
          </p:nvSpPr>
          <p:spPr>
            <a:xfrm>
              <a:off x="5650867" y="2169953"/>
              <a:ext cx="34256" cy="54139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17" y="0"/>
                  </a:moveTo>
                  <a:lnTo>
                    <a:pt x="28" y="15"/>
                  </a:lnTo>
                  <a:lnTo>
                    <a:pt x="27" y="42"/>
                  </a:lnTo>
                  <a:lnTo>
                    <a:pt x="19" y="41"/>
                  </a:lnTo>
                  <a:lnTo>
                    <a:pt x="12" y="48"/>
                  </a:lnTo>
                  <a:lnTo>
                    <a:pt x="6" y="43"/>
                  </a:lnTo>
                  <a:lnTo>
                    <a:pt x="4" y="18"/>
                  </a:lnTo>
                  <a:lnTo>
                    <a:pt x="0" y="6"/>
                  </a:lnTo>
                  <a:lnTo>
                    <a:pt x="9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99"/>
            <p:cNvSpPr/>
            <p:nvPr/>
          </p:nvSpPr>
          <p:spPr>
            <a:xfrm>
              <a:off x="5619057" y="2034606"/>
              <a:ext cx="245912" cy="212045"/>
            </a:xfrm>
            <a:custGeom>
              <a:avLst/>
              <a:gdLst/>
              <a:ahLst/>
              <a:cxnLst/>
              <a:rect l="l" t="t" r="r" b="b"/>
              <a:pathLst>
                <a:path w="201" h="188" extrusionOk="0">
                  <a:moveTo>
                    <a:pt x="90" y="7"/>
                  </a:moveTo>
                  <a:lnTo>
                    <a:pt x="114" y="12"/>
                  </a:lnTo>
                  <a:lnTo>
                    <a:pt x="113" y="22"/>
                  </a:lnTo>
                  <a:lnTo>
                    <a:pt x="117" y="31"/>
                  </a:lnTo>
                  <a:lnTo>
                    <a:pt x="104" y="28"/>
                  </a:lnTo>
                  <a:lnTo>
                    <a:pt x="91" y="35"/>
                  </a:lnTo>
                  <a:lnTo>
                    <a:pt x="93" y="45"/>
                  </a:lnTo>
                  <a:lnTo>
                    <a:pt x="91" y="51"/>
                  </a:lnTo>
                  <a:lnTo>
                    <a:pt x="97" y="61"/>
                  </a:lnTo>
                  <a:lnTo>
                    <a:pt x="113" y="72"/>
                  </a:lnTo>
                  <a:lnTo>
                    <a:pt x="122" y="89"/>
                  </a:lnTo>
                  <a:lnTo>
                    <a:pt x="142" y="105"/>
                  </a:lnTo>
                  <a:lnTo>
                    <a:pt x="155" y="105"/>
                  </a:lnTo>
                  <a:lnTo>
                    <a:pt x="160" y="110"/>
                  </a:lnTo>
                  <a:lnTo>
                    <a:pt x="155" y="114"/>
                  </a:lnTo>
                  <a:lnTo>
                    <a:pt x="171" y="121"/>
                  </a:lnTo>
                  <a:lnTo>
                    <a:pt x="183" y="127"/>
                  </a:lnTo>
                  <a:lnTo>
                    <a:pt x="199" y="138"/>
                  </a:lnTo>
                  <a:lnTo>
                    <a:pt x="201" y="142"/>
                  </a:lnTo>
                  <a:lnTo>
                    <a:pt x="198" y="149"/>
                  </a:lnTo>
                  <a:lnTo>
                    <a:pt x="188" y="140"/>
                  </a:lnTo>
                  <a:lnTo>
                    <a:pt x="173" y="136"/>
                  </a:lnTo>
                  <a:lnTo>
                    <a:pt x="167" y="150"/>
                  </a:lnTo>
                  <a:lnTo>
                    <a:pt x="180" y="157"/>
                  </a:lnTo>
                  <a:lnTo>
                    <a:pt x="179" y="168"/>
                  </a:lnTo>
                  <a:lnTo>
                    <a:pt x="172" y="169"/>
                  </a:lnTo>
                  <a:lnTo>
                    <a:pt x="163" y="187"/>
                  </a:lnTo>
                  <a:lnTo>
                    <a:pt x="156" y="188"/>
                  </a:lnTo>
                  <a:lnTo>
                    <a:pt x="156" y="182"/>
                  </a:lnTo>
                  <a:lnTo>
                    <a:pt x="159" y="171"/>
                  </a:lnTo>
                  <a:lnTo>
                    <a:pt x="162" y="167"/>
                  </a:lnTo>
                  <a:lnTo>
                    <a:pt x="155" y="155"/>
                  </a:lnTo>
                  <a:lnTo>
                    <a:pt x="149" y="144"/>
                  </a:lnTo>
                  <a:lnTo>
                    <a:pt x="142" y="142"/>
                  </a:lnTo>
                  <a:lnTo>
                    <a:pt x="136" y="133"/>
                  </a:lnTo>
                  <a:lnTo>
                    <a:pt x="125" y="129"/>
                  </a:lnTo>
                  <a:lnTo>
                    <a:pt x="118" y="121"/>
                  </a:lnTo>
                  <a:lnTo>
                    <a:pt x="105" y="120"/>
                  </a:lnTo>
                  <a:lnTo>
                    <a:pt x="91" y="110"/>
                  </a:lnTo>
                  <a:lnTo>
                    <a:pt x="76" y="97"/>
                  </a:lnTo>
                  <a:lnTo>
                    <a:pt x="64" y="85"/>
                  </a:lnTo>
                  <a:lnTo>
                    <a:pt x="58" y="65"/>
                  </a:lnTo>
                  <a:lnTo>
                    <a:pt x="49" y="63"/>
                  </a:lnTo>
                  <a:lnTo>
                    <a:pt x="35" y="56"/>
                  </a:lnTo>
                  <a:lnTo>
                    <a:pt x="28" y="58"/>
                  </a:lnTo>
                  <a:lnTo>
                    <a:pt x="19" y="68"/>
                  </a:lnTo>
                  <a:lnTo>
                    <a:pt x="12" y="69"/>
                  </a:lnTo>
                  <a:lnTo>
                    <a:pt x="13" y="61"/>
                  </a:lnTo>
                  <a:lnTo>
                    <a:pt x="4" y="58"/>
                  </a:lnTo>
                  <a:lnTo>
                    <a:pt x="0" y="42"/>
                  </a:lnTo>
                  <a:lnTo>
                    <a:pt x="5" y="36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8" y="27"/>
                  </a:lnTo>
                  <a:lnTo>
                    <a:pt x="16" y="26"/>
                  </a:lnTo>
                  <a:lnTo>
                    <a:pt x="25" y="19"/>
                  </a:lnTo>
                  <a:lnTo>
                    <a:pt x="27" y="22"/>
                  </a:lnTo>
                  <a:lnTo>
                    <a:pt x="35" y="22"/>
                  </a:lnTo>
                  <a:lnTo>
                    <a:pt x="38" y="13"/>
                  </a:lnTo>
                  <a:lnTo>
                    <a:pt x="51" y="16"/>
                  </a:lnTo>
                  <a:lnTo>
                    <a:pt x="58" y="12"/>
                  </a:lnTo>
                  <a:lnTo>
                    <a:pt x="58" y="4"/>
                  </a:lnTo>
                  <a:lnTo>
                    <a:pt x="68" y="7"/>
                  </a:lnTo>
                  <a:lnTo>
                    <a:pt x="70" y="3"/>
                  </a:lnTo>
                  <a:lnTo>
                    <a:pt x="86" y="0"/>
                  </a:lnTo>
                  <a:lnTo>
                    <a:pt x="90" y="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99"/>
            <p:cNvSpPr/>
            <p:nvPr/>
          </p:nvSpPr>
          <p:spPr>
            <a:xfrm>
              <a:off x="3747194" y="2701193"/>
              <a:ext cx="46491" cy="19175"/>
            </a:xfrm>
            <a:custGeom>
              <a:avLst/>
              <a:gdLst/>
              <a:ahLst/>
              <a:cxnLst/>
              <a:rect l="l" t="t" r="r" b="b"/>
              <a:pathLst>
                <a:path w="38" h="17" extrusionOk="0">
                  <a:moveTo>
                    <a:pt x="14" y="0"/>
                  </a:moveTo>
                  <a:lnTo>
                    <a:pt x="26" y="2"/>
                  </a:lnTo>
                  <a:lnTo>
                    <a:pt x="35" y="7"/>
                  </a:lnTo>
                  <a:lnTo>
                    <a:pt x="38" y="13"/>
                  </a:lnTo>
                  <a:lnTo>
                    <a:pt x="25" y="13"/>
                  </a:lnTo>
                  <a:lnTo>
                    <a:pt x="19" y="17"/>
                  </a:lnTo>
                  <a:lnTo>
                    <a:pt x="9" y="13"/>
                  </a:lnTo>
                  <a:lnTo>
                    <a:pt x="0" y="6"/>
                  </a:lnTo>
                  <a:lnTo>
                    <a:pt x="2" y="1"/>
                  </a:lnTo>
                  <a:lnTo>
                    <a:pt x="1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99"/>
            <p:cNvSpPr/>
            <p:nvPr/>
          </p:nvSpPr>
          <p:spPr>
            <a:xfrm>
              <a:off x="6235670" y="2352673"/>
              <a:ext cx="85640" cy="98128"/>
            </a:xfrm>
            <a:custGeom>
              <a:avLst/>
              <a:gdLst/>
              <a:ahLst/>
              <a:cxnLst/>
              <a:rect l="l" t="t" r="r" b="b"/>
              <a:pathLst>
                <a:path w="70" h="87" extrusionOk="0">
                  <a:moveTo>
                    <a:pt x="5" y="21"/>
                  </a:moveTo>
                  <a:lnTo>
                    <a:pt x="8" y="14"/>
                  </a:lnTo>
                  <a:lnTo>
                    <a:pt x="28" y="22"/>
                  </a:lnTo>
                  <a:lnTo>
                    <a:pt x="60" y="0"/>
                  </a:lnTo>
                  <a:lnTo>
                    <a:pt x="70" y="26"/>
                  </a:lnTo>
                  <a:lnTo>
                    <a:pt x="67" y="29"/>
                  </a:lnTo>
                  <a:lnTo>
                    <a:pt x="33" y="39"/>
                  </a:lnTo>
                  <a:lnTo>
                    <a:pt x="52" y="60"/>
                  </a:lnTo>
                  <a:lnTo>
                    <a:pt x="47" y="63"/>
                  </a:lnTo>
                  <a:lnTo>
                    <a:pt x="45" y="70"/>
                  </a:lnTo>
                  <a:lnTo>
                    <a:pt x="32" y="73"/>
                  </a:lnTo>
                  <a:lnTo>
                    <a:pt x="28" y="81"/>
                  </a:lnTo>
                  <a:lnTo>
                    <a:pt x="21" y="87"/>
                  </a:lnTo>
                  <a:lnTo>
                    <a:pt x="1" y="84"/>
                  </a:lnTo>
                  <a:lnTo>
                    <a:pt x="0" y="81"/>
                  </a:lnTo>
                  <a:lnTo>
                    <a:pt x="6" y="47"/>
                  </a:lnTo>
                  <a:lnTo>
                    <a:pt x="5" y="39"/>
                  </a:lnTo>
                  <a:lnTo>
                    <a:pt x="7" y="33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99"/>
            <p:cNvSpPr/>
            <p:nvPr/>
          </p:nvSpPr>
          <p:spPr>
            <a:xfrm>
              <a:off x="8300837" y="2330115"/>
              <a:ext cx="46491" cy="3834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33" y="4"/>
                  </a:moveTo>
                  <a:lnTo>
                    <a:pt x="38" y="11"/>
                  </a:lnTo>
                  <a:lnTo>
                    <a:pt x="34" y="24"/>
                  </a:lnTo>
                  <a:lnTo>
                    <a:pt x="24" y="17"/>
                  </a:lnTo>
                  <a:lnTo>
                    <a:pt x="17" y="22"/>
                  </a:lnTo>
                  <a:lnTo>
                    <a:pt x="17" y="34"/>
                  </a:lnTo>
                  <a:lnTo>
                    <a:pt x="4" y="28"/>
                  </a:lnTo>
                  <a:lnTo>
                    <a:pt x="0" y="18"/>
                  </a:lnTo>
                  <a:lnTo>
                    <a:pt x="4" y="6"/>
                  </a:lnTo>
                  <a:lnTo>
                    <a:pt x="15" y="8"/>
                  </a:lnTo>
                  <a:lnTo>
                    <a:pt x="19" y="0"/>
                  </a:lnTo>
                  <a:lnTo>
                    <a:pt x="33" y="4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99"/>
            <p:cNvSpPr/>
            <p:nvPr/>
          </p:nvSpPr>
          <p:spPr>
            <a:xfrm>
              <a:off x="8239666" y="2166571"/>
              <a:ext cx="212878" cy="241370"/>
            </a:xfrm>
            <a:custGeom>
              <a:avLst/>
              <a:gdLst/>
              <a:ahLst/>
              <a:cxnLst/>
              <a:rect l="l" t="t" r="r" b="b"/>
              <a:pathLst>
                <a:path w="174" h="214" extrusionOk="0">
                  <a:moveTo>
                    <a:pt x="164" y="87"/>
                  </a:moveTo>
                  <a:lnTo>
                    <a:pt x="166" y="104"/>
                  </a:lnTo>
                  <a:lnTo>
                    <a:pt x="174" y="114"/>
                  </a:lnTo>
                  <a:lnTo>
                    <a:pt x="171" y="129"/>
                  </a:lnTo>
                  <a:lnTo>
                    <a:pt x="154" y="139"/>
                  </a:lnTo>
                  <a:lnTo>
                    <a:pt x="124" y="140"/>
                  </a:lnTo>
                  <a:lnTo>
                    <a:pt x="109" y="163"/>
                  </a:lnTo>
                  <a:lnTo>
                    <a:pt x="94" y="155"/>
                  </a:lnTo>
                  <a:lnTo>
                    <a:pt x="87" y="140"/>
                  </a:lnTo>
                  <a:lnTo>
                    <a:pt x="59" y="145"/>
                  </a:lnTo>
                  <a:lnTo>
                    <a:pt x="42" y="154"/>
                  </a:lnTo>
                  <a:lnTo>
                    <a:pt x="22" y="155"/>
                  </a:lnTo>
                  <a:lnTo>
                    <a:pt x="46" y="170"/>
                  </a:lnTo>
                  <a:lnTo>
                    <a:pt x="48" y="205"/>
                  </a:lnTo>
                  <a:lnTo>
                    <a:pt x="40" y="214"/>
                  </a:lnTo>
                  <a:lnTo>
                    <a:pt x="28" y="206"/>
                  </a:lnTo>
                  <a:lnTo>
                    <a:pt x="26" y="187"/>
                  </a:lnTo>
                  <a:lnTo>
                    <a:pt x="12" y="181"/>
                  </a:lnTo>
                  <a:lnTo>
                    <a:pt x="0" y="167"/>
                  </a:lnTo>
                  <a:lnTo>
                    <a:pt x="14" y="160"/>
                  </a:lnTo>
                  <a:lnTo>
                    <a:pt x="17" y="148"/>
                  </a:lnTo>
                  <a:lnTo>
                    <a:pt x="30" y="137"/>
                  </a:lnTo>
                  <a:lnTo>
                    <a:pt x="37" y="123"/>
                  </a:lnTo>
                  <a:lnTo>
                    <a:pt x="68" y="117"/>
                  </a:lnTo>
                  <a:lnTo>
                    <a:pt x="89" y="121"/>
                  </a:lnTo>
                  <a:lnTo>
                    <a:pt x="89" y="84"/>
                  </a:lnTo>
                  <a:lnTo>
                    <a:pt x="106" y="94"/>
                  </a:lnTo>
                  <a:lnTo>
                    <a:pt x="120" y="73"/>
                  </a:lnTo>
                  <a:lnTo>
                    <a:pt x="126" y="65"/>
                  </a:lnTo>
                  <a:lnTo>
                    <a:pt x="123" y="40"/>
                  </a:lnTo>
                  <a:lnTo>
                    <a:pt x="108" y="17"/>
                  </a:lnTo>
                  <a:lnTo>
                    <a:pt x="107" y="4"/>
                  </a:lnTo>
                  <a:lnTo>
                    <a:pt x="123" y="0"/>
                  </a:lnTo>
                  <a:lnTo>
                    <a:pt x="149" y="29"/>
                  </a:lnTo>
                  <a:lnTo>
                    <a:pt x="157" y="45"/>
                  </a:lnTo>
                  <a:lnTo>
                    <a:pt x="153" y="66"/>
                  </a:lnTo>
                  <a:lnTo>
                    <a:pt x="164" y="87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99"/>
            <p:cNvSpPr/>
            <p:nvPr/>
          </p:nvSpPr>
          <p:spPr>
            <a:xfrm>
              <a:off x="8336317" y="2069571"/>
              <a:ext cx="110109" cy="92487"/>
            </a:xfrm>
            <a:custGeom>
              <a:avLst/>
              <a:gdLst/>
              <a:ahLst/>
              <a:cxnLst/>
              <a:rect l="l" t="t" r="r" b="b"/>
              <a:pathLst>
                <a:path w="90" h="82" extrusionOk="0">
                  <a:moveTo>
                    <a:pt x="51" y="29"/>
                  </a:moveTo>
                  <a:lnTo>
                    <a:pt x="65" y="33"/>
                  </a:lnTo>
                  <a:lnTo>
                    <a:pt x="71" y="24"/>
                  </a:lnTo>
                  <a:lnTo>
                    <a:pt x="90" y="47"/>
                  </a:lnTo>
                  <a:lnTo>
                    <a:pt x="69" y="53"/>
                  </a:lnTo>
                  <a:lnTo>
                    <a:pt x="67" y="73"/>
                  </a:lnTo>
                  <a:lnTo>
                    <a:pt x="32" y="59"/>
                  </a:lnTo>
                  <a:lnTo>
                    <a:pt x="36" y="82"/>
                  </a:lnTo>
                  <a:lnTo>
                    <a:pt x="18" y="82"/>
                  </a:lnTo>
                  <a:lnTo>
                    <a:pt x="3" y="62"/>
                  </a:lnTo>
                  <a:lnTo>
                    <a:pt x="2" y="46"/>
                  </a:lnTo>
                  <a:lnTo>
                    <a:pt x="19" y="45"/>
                  </a:lnTo>
                  <a:lnTo>
                    <a:pt x="6" y="16"/>
                  </a:lnTo>
                  <a:lnTo>
                    <a:pt x="0" y="0"/>
                  </a:lnTo>
                  <a:lnTo>
                    <a:pt x="33" y="22"/>
                  </a:lnTo>
                  <a:lnTo>
                    <a:pt x="51" y="2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99"/>
            <p:cNvSpPr/>
            <p:nvPr/>
          </p:nvSpPr>
          <p:spPr>
            <a:xfrm>
              <a:off x="6399611" y="1846248"/>
              <a:ext cx="797683" cy="337242"/>
            </a:xfrm>
            <a:custGeom>
              <a:avLst/>
              <a:gdLst/>
              <a:ahLst/>
              <a:cxnLst/>
              <a:rect l="l" t="t" r="r" b="b"/>
              <a:pathLst>
                <a:path w="652" h="299" extrusionOk="0">
                  <a:moveTo>
                    <a:pt x="438" y="266"/>
                  </a:moveTo>
                  <a:lnTo>
                    <a:pt x="429" y="270"/>
                  </a:lnTo>
                  <a:lnTo>
                    <a:pt x="412" y="284"/>
                  </a:lnTo>
                  <a:lnTo>
                    <a:pt x="408" y="299"/>
                  </a:lnTo>
                  <a:lnTo>
                    <a:pt x="402" y="299"/>
                  </a:lnTo>
                  <a:lnTo>
                    <a:pt x="395" y="289"/>
                  </a:lnTo>
                  <a:lnTo>
                    <a:pt x="373" y="288"/>
                  </a:lnTo>
                  <a:lnTo>
                    <a:pt x="365" y="272"/>
                  </a:lnTo>
                  <a:lnTo>
                    <a:pt x="357" y="271"/>
                  </a:lnTo>
                  <a:lnTo>
                    <a:pt x="352" y="251"/>
                  </a:lnTo>
                  <a:lnTo>
                    <a:pt x="328" y="236"/>
                  </a:lnTo>
                  <a:lnTo>
                    <a:pt x="300" y="237"/>
                  </a:lnTo>
                  <a:lnTo>
                    <a:pt x="281" y="240"/>
                  </a:lnTo>
                  <a:lnTo>
                    <a:pt x="260" y="222"/>
                  </a:lnTo>
                  <a:lnTo>
                    <a:pt x="245" y="214"/>
                  </a:lnTo>
                  <a:lnTo>
                    <a:pt x="215" y="200"/>
                  </a:lnTo>
                  <a:lnTo>
                    <a:pt x="211" y="198"/>
                  </a:lnTo>
                  <a:lnTo>
                    <a:pt x="172" y="210"/>
                  </a:lnTo>
                  <a:lnTo>
                    <a:pt x="192" y="285"/>
                  </a:lnTo>
                  <a:lnTo>
                    <a:pt x="183" y="286"/>
                  </a:lnTo>
                  <a:lnTo>
                    <a:pt x="168" y="270"/>
                  </a:lnTo>
                  <a:lnTo>
                    <a:pt x="155" y="265"/>
                  </a:lnTo>
                  <a:lnTo>
                    <a:pt x="137" y="269"/>
                  </a:lnTo>
                  <a:lnTo>
                    <a:pt x="131" y="276"/>
                  </a:lnTo>
                  <a:lnTo>
                    <a:pt x="129" y="271"/>
                  </a:lnTo>
                  <a:lnTo>
                    <a:pt x="131" y="262"/>
                  </a:lnTo>
                  <a:lnTo>
                    <a:pt x="127" y="255"/>
                  </a:lnTo>
                  <a:lnTo>
                    <a:pt x="106" y="248"/>
                  </a:lnTo>
                  <a:lnTo>
                    <a:pt x="94" y="230"/>
                  </a:lnTo>
                  <a:lnTo>
                    <a:pt x="84" y="224"/>
                  </a:lnTo>
                  <a:lnTo>
                    <a:pt x="81" y="218"/>
                  </a:lnTo>
                  <a:lnTo>
                    <a:pt x="98" y="220"/>
                  </a:lnTo>
                  <a:lnTo>
                    <a:pt x="95" y="205"/>
                  </a:lnTo>
                  <a:lnTo>
                    <a:pt x="108" y="201"/>
                  </a:lnTo>
                  <a:lnTo>
                    <a:pt x="123" y="204"/>
                  </a:lnTo>
                  <a:lnTo>
                    <a:pt x="121" y="184"/>
                  </a:lnTo>
                  <a:lnTo>
                    <a:pt x="115" y="172"/>
                  </a:lnTo>
                  <a:lnTo>
                    <a:pt x="99" y="173"/>
                  </a:lnTo>
                  <a:lnTo>
                    <a:pt x="84" y="168"/>
                  </a:lnTo>
                  <a:lnTo>
                    <a:pt x="67" y="177"/>
                  </a:lnTo>
                  <a:lnTo>
                    <a:pt x="53" y="181"/>
                  </a:lnTo>
                  <a:lnTo>
                    <a:pt x="44" y="178"/>
                  </a:lnTo>
                  <a:lnTo>
                    <a:pt x="43" y="167"/>
                  </a:lnTo>
                  <a:lnTo>
                    <a:pt x="29" y="154"/>
                  </a:lnTo>
                  <a:lnTo>
                    <a:pt x="17" y="154"/>
                  </a:lnTo>
                  <a:lnTo>
                    <a:pt x="0" y="140"/>
                  </a:lnTo>
                  <a:lnTo>
                    <a:pt x="6" y="125"/>
                  </a:lnTo>
                  <a:lnTo>
                    <a:pt x="0" y="121"/>
                  </a:lnTo>
                  <a:lnTo>
                    <a:pt x="7" y="99"/>
                  </a:lnTo>
                  <a:lnTo>
                    <a:pt x="26" y="110"/>
                  </a:lnTo>
                  <a:lnTo>
                    <a:pt x="25" y="96"/>
                  </a:lnTo>
                  <a:lnTo>
                    <a:pt x="51" y="74"/>
                  </a:lnTo>
                  <a:lnTo>
                    <a:pt x="76" y="73"/>
                  </a:lnTo>
                  <a:lnTo>
                    <a:pt x="115" y="87"/>
                  </a:lnTo>
                  <a:lnTo>
                    <a:pt x="136" y="95"/>
                  </a:lnTo>
                  <a:lnTo>
                    <a:pt x="150" y="87"/>
                  </a:lnTo>
                  <a:lnTo>
                    <a:pt x="175" y="87"/>
                  </a:lnTo>
                  <a:lnTo>
                    <a:pt x="199" y="97"/>
                  </a:lnTo>
                  <a:lnTo>
                    <a:pt x="202" y="91"/>
                  </a:lnTo>
                  <a:lnTo>
                    <a:pt x="224" y="92"/>
                  </a:lnTo>
                  <a:lnTo>
                    <a:pt x="225" y="82"/>
                  </a:lnTo>
                  <a:lnTo>
                    <a:pt x="194" y="69"/>
                  </a:lnTo>
                  <a:lnTo>
                    <a:pt x="206" y="59"/>
                  </a:lnTo>
                  <a:lnTo>
                    <a:pt x="201" y="53"/>
                  </a:lnTo>
                  <a:lnTo>
                    <a:pt x="214" y="48"/>
                  </a:lnTo>
                  <a:lnTo>
                    <a:pt x="198" y="34"/>
                  </a:lnTo>
                  <a:lnTo>
                    <a:pt x="202" y="28"/>
                  </a:lnTo>
                  <a:lnTo>
                    <a:pt x="257" y="21"/>
                  </a:lnTo>
                  <a:lnTo>
                    <a:pt x="263" y="16"/>
                  </a:lnTo>
                  <a:lnTo>
                    <a:pt x="298" y="9"/>
                  </a:lnTo>
                  <a:lnTo>
                    <a:pt x="309" y="0"/>
                  </a:lnTo>
                  <a:lnTo>
                    <a:pt x="338" y="5"/>
                  </a:lnTo>
                  <a:lnTo>
                    <a:pt x="352" y="25"/>
                  </a:lnTo>
                  <a:lnTo>
                    <a:pt x="366" y="20"/>
                  </a:lnTo>
                  <a:lnTo>
                    <a:pt x="389" y="27"/>
                  </a:lnTo>
                  <a:lnTo>
                    <a:pt x="393" y="38"/>
                  </a:lnTo>
                  <a:lnTo>
                    <a:pt x="407" y="37"/>
                  </a:lnTo>
                  <a:lnTo>
                    <a:pt x="437" y="18"/>
                  </a:lnTo>
                  <a:lnTo>
                    <a:pt x="434" y="24"/>
                  </a:lnTo>
                  <a:lnTo>
                    <a:pt x="462" y="39"/>
                  </a:lnTo>
                  <a:lnTo>
                    <a:pt x="520" y="90"/>
                  </a:lnTo>
                  <a:lnTo>
                    <a:pt x="524" y="80"/>
                  </a:lnTo>
                  <a:lnTo>
                    <a:pt x="551" y="92"/>
                  </a:lnTo>
                  <a:lnTo>
                    <a:pt x="571" y="86"/>
                  </a:lnTo>
                  <a:lnTo>
                    <a:pt x="582" y="90"/>
                  </a:lnTo>
                  <a:lnTo>
                    <a:pt x="595" y="102"/>
                  </a:lnTo>
                  <a:lnTo>
                    <a:pt x="608" y="106"/>
                  </a:lnTo>
                  <a:lnTo>
                    <a:pt x="619" y="114"/>
                  </a:lnTo>
                  <a:lnTo>
                    <a:pt x="638" y="111"/>
                  </a:lnTo>
                  <a:lnTo>
                    <a:pt x="652" y="124"/>
                  </a:lnTo>
                  <a:lnTo>
                    <a:pt x="647" y="137"/>
                  </a:lnTo>
                  <a:lnTo>
                    <a:pt x="634" y="139"/>
                  </a:lnTo>
                  <a:lnTo>
                    <a:pt x="642" y="160"/>
                  </a:lnTo>
                  <a:lnTo>
                    <a:pt x="637" y="169"/>
                  </a:lnTo>
                  <a:lnTo>
                    <a:pt x="602" y="162"/>
                  </a:lnTo>
                  <a:lnTo>
                    <a:pt x="605" y="199"/>
                  </a:lnTo>
                  <a:lnTo>
                    <a:pt x="599" y="203"/>
                  </a:lnTo>
                  <a:lnTo>
                    <a:pt x="569" y="211"/>
                  </a:lnTo>
                  <a:lnTo>
                    <a:pt x="597" y="247"/>
                  </a:lnTo>
                  <a:lnTo>
                    <a:pt x="588" y="252"/>
                  </a:lnTo>
                  <a:lnTo>
                    <a:pt x="593" y="264"/>
                  </a:lnTo>
                  <a:lnTo>
                    <a:pt x="581" y="261"/>
                  </a:lnTo>
                  <a:lnTo>
                    <a:pt x="571" y="254"/>
                  </a:lnTo>
                  <a:lnTo>
                    <a:pt x="545" y="252"/>
                  </a:lnTo>
                  <a:lnTo>
                    <a:pt x="517" y="251"/>
                  </a:lnTo>
                  <a:lnTo>
                    <a:pt x="512" y="253"/>
                  </a:lnTo>
                  <a:lnTo>
                    <a:pt x="485" y="245"/>
                  </a:lnTo>
                  <a:lnTo>
                    <a:pt x="477" y="249"/>
                  </a:lnTo>
                  <a:lnTo>
                    <a:pt x="479" y="261"/>
                  </a:lnTo>
                  <a:lnTo>
                    <a:pt x="449" y="254"/>
                  </a:lnTo>
                  <a:lnTo>
                    <a:pt x="439" y="257"/>
                  </a:lnTo>
                  <a:lnTo>
                    <a:pt x="438" y="266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99"/>
            <p:cNvSpPr/>
            <p:nvPr/>
          </p:nvSpPr>
          <p:spPr>
            <a:xfrm>
              <a:off x="6244234" y="3005724"/>
              <a:ext cx="178622" cy="239114"/>
            </a:xfrm>
            <a:custGeom>
              <a:avLst/>
              <a:gdLst/>
              <a:ahLst/>
              <a:cxnLst/>
              <a:rect l="l" t="t" r="r" b="b"/>
              <a:pathLst>
                <a:path w="146" h="212" extrusionOk="0">
                  <a:moveTo>
                    <a:pt x="131" y="132"/>
                  </a:moveTo>
                  <a:lnTo>
                    <a:pt x="141" y="149"/>
                  </a:lnTo>
                  <a:lnTo>
                    <a:pt x="128" y="158"/>
                  </a:lnTo>
                  <a:lnTo>
                    <a:pt x="124" y="166"/>
                  </a:lnTo>
                  <a:lnTo>
                    <a:pt x="117" y="168"/>
                  </a:lnTo>
                  <a:lnTo>
                    <a:pt x="114" y="183"/>
                  </a:lnTo>
                  <a:lnTo>
                    <a:pt x="108" y="191"/>
                  </a:lnTo>
                  <a:lnTo>
                    <a:pt x="104" y="205"/>
                  </a:lnTo>
                  <a:lnTo>
                    <a:pt x="97" y="212"/>
                  </a:lnTo>
                  <a:lnTo>
                    <a:pt x="71" y="191"/>
                  </a:lnTo>
                  <a:lnTo>
                    <a:pt x="70" y="179"/>
                  </a:lnTo>
                  <a:lnTo>
                    <a:pt x="3" y="136"/>
                  </a:lnTo>
                  <a:lnTo>
                    <a:pt x="0" y="134"/>
                  </a:lnTo>
                  <a:lnTo>
                    <a:pt x="0" y="112"/>
                  </a:lnTo>
                  <a:lnTo>
                    <a:pt x="5" y="104"/>
                  </a:lnTo>
                  <a:lnTo>
                    <a:pt x="14" y="90"/>
                  </a:lnTo>
                  <a:lnTo>
                    <a:pt x="21" y="75"/>
                  </a:lnTo>
                  <a:lnTo>
                    <a:pt x="13" y="51"/>
                  </a:lnTo>
                  <a:lnTo>
                    <a:pt x="11" y="41"/>
                  </a:lnTo>
                  <a:lnTo>
                    <a:pt x="2" y="26"/>
                  </a:lnTo>
                  <a:lnTo>
                    <a:pt x="13" y="14"/>
                  </a:lnTo>
                  <a:lnTo>
                    <a:pt x="25" y="0"/>
                  </a:lnTo>
                  <a:lnTo>
                    <a:pt x="35" y="4"/>
                  </a:lnTo>
                  <a:lnTo>
                    <a:pt x="35" y="15"/>
                  </a:lnTo>
                  <a:lnTo>
                    <a:pt x="41" y="22"/>
                  </a:lnTo>
                  <a:lnTo>
                    <a:pt x="54" y="22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88" y="39"/>
                  </a:lnTo>
                  <a:lnTo>
                    <a:pt x="92" y="42"/>
                  </a:lnTo>
                  <a:lnTo>
                    <a:pt x="104" y="43"/>
                  </a:lnTo>
                  <a:lnTo>
                    <a:pt x="109" y="35"/>
                  </a:lnTo>
                  <a:lnTo>
                    <a:pt x="126" y="26"/>
                  </a:lnTo>
                  <a:lnTo>
                    <a:pt x="133" y="33"/>
                  </a:lnTo>
                  <a:lnTo>
                    <a:pt x="146" y="33"/>
                  </a:lnTo>
                  <a:lnTo>
                    <a:pt x="130" y="56"/>
                  </a:lnTo>
                  <a:lnTo>
                    <a:pt x="131" y="13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99"/>
            <p:cNvSpPr/>
            <p:nvPr/>
          </p:nvSpPr>
          <p:spPr>
            <a:xfrm>
              <a:off x="6922020" y="2122582"/>
              <a:ext cx="203091" cy="92487"/>
            </a:xfrm>
            <a:custGeom>
              <a:avLst/>
              <a:gdLst/>
              <a:ahLst/>
              <a:cxnLst/>
              <a:rect l="l" t="t" r="r" b="b"/>
              <a:pathLst>
                <a:path w="166" h="82" extrusionOk="0">
                  <a:moveTo>
                    <a:pt x="11" y="21"/>
                  </a:moveTo>
                  <a:lnTo>
                    <a:pt x="12" y="12"/>
                  </a:lnTo>
                  <a:lnTo>
                    <a:pt x="22" y="9"/>
                  </a:lnTo>
                  <a:lnTo>
                    <a:pt x="52" y="16"/>
                  </a:lnTo>
                  <a:lnTo>
                    <a:pt x="50" y="4"/>
                  </a:lnTo>
                  <a:lnTo>
                    <a:pt x="58" y="0"/>
                  </a:lnTo>
                  <a:lnTo>
                    <a:pt x="85" y="8"/>
                  </a:lnTo>
                  <a:lnTo>
                    <a:pt x="90" y="6"/>
                  </a:lnTo>
                  <a:lnTo>
                    <a:pt x="118" y="7"/>
                  </a:lnTo>
                  <a:lnTo>
                    <a:pt x="144" y="9"/>
                  </a:lnTo>
                  <a:lnTo>
                    <a:pt x="154" y="16"/>
                  </a:lnTo>
                  <a:lnTo>
                    <a:pt x="166" y="19"/>
                  </a:lnTo>
                  <a:lnTo>
                    <a:pt x="165" y="24"/>
                  </a:lnTo>
                  <a:lnTo>
                    <a:pt x="142" y="35"/>
                  </a:lnTo>
                  <a:lnTo>
                    <a:pt x="139" y="43"/>
                  </a:lnTo>
                  <a:lnTo>
                    <a:pt x="118" y="46"/>
                  </a:lnTo>
                  <a:lnTo>
                    <a:pt x="116" y="58"/>
                  </a:lnTo>
                  <a:lnTo>
                    <a:pt x="97" y="56"/>
                  </a:lnTo>
                  <a:lnTo>
                    <a:pt x="87" y="60"/>
                  </a:lnTo>
                  <a:lnTo>
                    <a:pt x="74" y="70"/>
                  </a:lnTo>
                  <a:lnTo>
                    <a:pt x="77" y="74"/>
                  </a:lnTo>
                  <a:lnTo>
                    <a:pt x="74" y="79"/>
                  </a:lnTo>
                  <a:lnTo>
                    <a:pt x="43" y="82"/>
                  </a:lnTo>
                  <a:lnTo>
                    <a:pt x="20" y="76"/>
                  </a:lnTo>
                  <a:lnTo>
                    <a:pt x="2" y="77"/>
                  </a:lnTo>
                  <a:lnTo>
                    <a:pt x="0" y="65"/>
                  </a:lnTo>
                  <a:lnTo>
                    <a:pt x="20" y="69"/>
                  </a:lnTo>
                  <a:lnTo>
                    <a:pt x="24" y="62"/>
                  </a:lnTo>
                  <a:lnTo>
                    <a:pt x="37" y="64"/>
                  </a:lnTo>
                  <a:lnTo>
                    <a:pt x="55" y="49"/>
                  </a:lnTo>
                  <a:lnTo>
                    <a:pt x="31" y="39"/>
                  </a:lnTo>
                  <a:lnTo>
                    <a:pt x="21" y="44"/>
                  </a:lnTo>
                  <a:lnTo>
                    <a:pt x="6" y="36"/>
                  </a:lnTo>
                  <a:lnTo>
                    <a:pt x="16" y="23"/>
                  </a:lnTo>
                  <a:lnTo>
                    <a:pt x="11" y="2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99"/>
            <p:cNvSpPr/>
            <p:nvPr/>
          </p:nvSpPr>
          <p:spPr>
            <a:xfrm>
              <a:off x="7764970" y="2793680"/>
              <a:ext cx="118674" cy="95872"/>
            </a:xfrm>
            <a:custGeom>
              <a:avLst/>
              <a:gdLst/>
              <a:ahLst/>
              <a:cxnLst/>
              <a:rect l="l" t="t" r="r" b="b"/>
              <a:pathLst>
                <a:path w="97" h="85" extrusionOk="0">
                  <a:moveTo>
                    <a:pt x="27" y="81"/>
                  </a:moveTo>
                  <a:lnTo>
                    <a:pt x="18" y="71"/>
                  </a:lnTo>
                  <a:lnTo>
                    <a:pt x="7" y="49"/>
                  </a:lnTo>
                  <a:lnTo>
                    <a:pt x="0" y="24"/>
                  </a:lnTo>
                  <a:lnTo>
                    <a:pt x="10" y="7"/>
                  </a:lnTo>
                  <a:lnTo>
                    <a:pt x="33" y="3"/>
                  </a:lnTo>
                  <a:lnTo>
                    <a:pt x="51" y="6"/>
                  </a:lnTo>
                  <a:lnTo>
                    <a:pt x="67" y="14"/>
                  </a:lnTo>
                  <a:lnTo>
                    <a:pt x="73" y="0"/>
                  </a:lnTo>
                  <a:lnTo>
                    <a:pt x="90" y="7"/>
                  </a:lnTo>
                  <a:lnTo>
                    <a:pt x="96" y="21"/>
                  </a:lnTo>
                  <a:lnTo>
                    <a:pt x="97" y="46"/>
                  </a:lnTo>
                  <a:lnTo>
                    <a:pt x="68" y="62"/>
                  </a:lnTo>
                  <a:lnTo>
                    <a:pt x="77" y="75"/>
                  </a:lnTo>
                  <a:lnTo>
                    <a:pt x="58" y="76"/>
                  </a:lnTo>
                  <a:lnTo>
                    <a:pt x="42" y="85"/>
                  </a:lnTo>
                  <a:lnTo>
                    <a:pt x="27" y="8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99"/>
            <p:cNvSpPr/>
            <p:nvPr/>
          </p:nvSpPr>
          <p:spPr>
            <a:xfrm>
              <a:off x="8122215" y="2230860"/>
              <a:ext cx="94205" cy="98128"/>
            </a:xfrm>
            <a:custGeom>
              <a:avLst/>
              <a:gdLst/>
              <a:ahLst/>
              <a:cxnLst/>
              <a:rect l="l" t="t" r="r" b="b"/>
              <a:pathLst>
                <a:path w="77" h="87" extrusionOk="0">
                  <a:moveTo>
                    <a:pt x="29" y="0"/>
                  </a:moveTo>
                  <a:lnTo>
                    <a:pt x="55" y="24"/>
                  </a:lnTo>
                  <a:lnTo>
                    <a:pt x="66" y="38"/>
                  </a:lnTo>
                  <a:lnTo>
                    <a:pt x="77" y="62"/>
                  </a:lnTo>
                  <a:lnTo>
                    <a:pt x="75" y="73"/>
                  </a:lnTo>
                  <a:lnTo>
                    <a:pt x="61" y="77"/>
                  </a:lnTo>
                  <a:lnTo>
                    <a:pt x="51" y="85"/>
                  </a:lnTo>
                  <a:lnTo>
                    <a:pt x="36" y="87"/>
                  </a:lnTo>
                  <a:lnTo>
                    <a:pt x="29" y="76"/>
                  </a:lnTo>
                  <a:lnTo>
                    <a:pt x="26" y="61"/>
                  </a:lnTo>
                  <a:lnTo>
                    <a:pt x="9" y="39"/>
                  </a:lnTo>
                  <a:lnTo>
                    <a:pt x="20" y="35"/>
                  </a:lnTo>
                  <a:lnTo>
                    <a:pt x="0" y="18"/>
                  </a:lnTo>
                  <a:lnTo>
                    <a:pt x="1" y="16"/>
                  </a:lnTo>
                  <a:lnTo>
                    <a:pt x="8" y="17"/>
                  </a:lnTo>
                  <a:lnTo>
                    <a:pt x="11" y="7"/>
                  </a:lnTo>
                  <a:lnTo>
                    <a:pt x="22" y="6"/>
                  </a:lnTo>
                  <a:lnTo>
                    <a:pt x="29" y="5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99"/>
            <p:cNvSpPr/>
            <p:nvPr/>
          </p:nvSpPr>
          <p:spPr>
            <a:xfrm>
              <a:off x="5893107" y="2122582"/>
              <a:ext cx="34256" cy="32709"/>
            </a:xfrm>
            <a:custGeom>
              <a:avLst/>
              <a:gdLst/>
              <a:ahLst/>
              <a:cxnLst/>
              <a:rect l="l" t="t" r="r" b="b"/>
              <a:pathLst>
                <a:path w="28" h="29" extrusionOk="0">
                  <a:moveTo>
                    <a:pt x="12" y="25"/>
                  </a:moveTo>
                  <a:lnTo>
                    <a:pt x="12" y="29"/>
                  </a:lnTo>
                  <a:lnTo>
                    <a:pt x="10" y="29"/>
                  </a:lnTo>
                  <a:lnTo>
                    <a:pt x="8" y="22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2" y="9"/>
                  </a:lnTo>
                  <a:lnTo>
                    <a:pt x="6" y="8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3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8"/>
                  </a:lnTo>
                  <a:lnTo>
                    <a:pt x="26" y="12"/>
                  </a:lnTo>
                  <a:lnTo>
                    <a:pt x="28" y="12"/>
                  </a:lnTo>
                  <a:lnTo>
                    <a:pt x="27" y="17"/>
                  </a:lnTo>
                  <a:lnTo>
                    <a:pt x="25" y="20"/>
                  </a:lnTo>
                  <a:lnTo>
                    <a:pt x="25" y="21"/>
                  </a:lnTo>
                  <a:lnTo>
                    <a:pt x="22" y="22"/>
                  </a:lnTo>
                  <a:lnTo>
                    <a:pt x="12" y="2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99"/>
            <p:cNvSpPr/>
            <p:nvPr/>
          </p:nvSpPr>
          <p:spPr>
            <a:xfrm>
              <a:off x="6488922" y="2430497"/>
              <a:ext cx="41597" cy="36093"/>
            </a:xfrm>
            <a:custGeom>
              <a:avLst/>
              <a:gdLst/>
              <a:ahLst/>
              <a:cxnLst/>
              <a:rect l="l" t="t" r="r" b="b"/>
              <a:pathLst>
                <a:path w="34" h="32" extrusionOk="0">
                  <a:moveTo>
                    <a:pt x="22" y="2"/>
                  </a:moveTo>
                  <a:lnTo>
                    <a:pt x="27" y="11"/>
                  </a:lnTo>
                  <a:lnTo>
                    <a:pt x="26" y="16"/>
                  </a:lnTo>
                  <a:lnTo>
                    <a:pt x="34" y="31"/>
                  </a:lnTo>
                  <a:lnTo>
                    <a:pt x="21" y="32"/>
                  </a:lnTo>
                  <a:lnTo>
                    <a:pt x="16" y="22"/>
                  </a:lnTo>
                  <a:lnTo>
                    <a:pt x="0" y="20"/>
                  </a:lnTo>
                  <a:lnTo>
                    <a:pt x="10" y="0"/>
                  </a:lnTo>
                  <a:lnTo>
                    <a:pt x="22" y="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99"/>
            <p:cNvSpPr/>
            <p:nvPr/>
          </p:nvSpPr>
          <p:spPr>
            <a:xfrm>
              <a:off x="7691564" y="2608706"/>
              <a:ext cx="184740" cy="200765"/>
            </a:xfrm>
            <a:custGeom>
              <a:avLst/>
              <a:gdLst/>
              <a:ahLst/>
              <a:cxnLst/>
              <a:rect l="l" t="t" r="r" b="b"/>
              <a:pathLst>
                <a:path w="151" h="178" extrusionOk="0">
                  <a:moveTo>
                    <a:pt x="111" y="170"/>
                  </a:moveTo>
                  <a:lnTo>
                    <a:pt x="116" y="161"/>
                  </a:lnTo>
                  <a:lnTo>
                    <a:pt x="114" y="143"/>
                  </a:lnTo>
                  <a:lnTo>
                    <a:pt x="97" y="125"/>
                  </a:lnTo>
                  <a:lnTo>
                    <a:pt x="93" y="104"/>
                  </a:lnTo>
                  <a:lnTo>
                    <a:pt x="77" y="87"/>
                  </a:lnTo>
                  <a:lnTo>
                    <a:pt x="63" y="86"/>
                  </a:lnTo>
                  <a:lnTo>
                    <a:pt x="60" y="93"/>
                  </a:lnTo>
                  <a:lnTo>
                    <a:pt x="50" y="94"/>
                  </a:lnTo>
                  <a:lnTo>
                    <a:pt x="44" y="90"/>
                  </a:lnTo>
                  <a:lnTo>
                    <a:pt x="26" y="103"/>
                  </a:lnTo>
                  <a:lnTo>
                    <a:pt x="23" y="84"/>
                  </a:lnTo>
                  <a:lnTo>
                    <a:pt x="24" y="62"/>
                  </a:lnTo>
                  <a:lnTo>
                    <a:pt x="12" y="61"/>
                  </a:lnTo>
                  <a:lnTo>
                    <a:pt x="9" y="49"/>
                  </a:lnTo>
                  <a:lnTo>
                    <a:pt x="0" y="42"/>
                  </a:lnTo>
                  <a:lnTo>
                    <a:pt x="3" y="34"/>
                  </a:lnTo>
                  <a:lnTo>
                    <a:pt x="16" y="21"/>
                  </a:lnTo>
                  <a:lnTo>
                    <a:pt x="18" y="26"/>
                  </a:lnTo>
                  <a:lnTo>
                    <a:pt x="28" y="26"/>
                  </a:lnTo>
                  <a:lnTo>
                    <a:pt x="21" y="3"/>
                  </a:lnTo>
                  <a:lnTo>
                    <a:pt x="30" y="0"/>
                  </a:lnTo>
                  <a:lnTo>
                    <a:pt x="43" y="16"/>
                  </a:lnTo>
                  <a:lnTo>
                    <a:pt x="55" y="35"/>
                  </a:lnTo>
                  <a:lnTo>
                    <a:pt x="77" y="35"/>
                  </a:lnTo>
                  <a:lnTo>
                    <a:pt x="87" y="53"/>
                  </a:lnTo>
                  <a:lnTo>
                    <a:pt x="76" y="59"/>
                  </a:lnTo>
                  <a:lnTo>
                    <a:pt x="72" y="66"/>
                  </a:lnTo>
                  <a:lnTo>
                    <a:pt x="96" y="79"/>
                  </a:lnTo>
                  <a:lnTo>
                    <a:pt x="115" y="103"/>
                  </a:lnTo>
                  <a:lnTo>
                    <a:pt x="129" y="122"/>
                  </a:lnTo>
                  <a:lnTo>
                    <a:pt x="145" y="136"/>
                  </a:lnTo>
                  <a:lnTo>
                    <a:pt x="151" y="151"/>
                  </a:lnTo>
                  <a:lnTo>
                    <a:pt x="150" y="171"/>
                  </a:lnTo>
                  <a:lnTo>
                    <a:pt x="133" y="164"/>
                  </a:lnTo>
                  <a:lnTo>
                    <a:pt x="127" y="178"/>
                  </a:lnTo>
                  <a:lnTo>
                    <a:pt x="111" y="17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99"/>
            <p:cNvSpPr/>
            <p:nvPr/>
          </p:nvSpPr>
          <p:spPr>
            <a:xfrm>
              <a:off x="6230777" y="2323347"/>
              <a:ext cx="29363" cy="36093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12" y="28"/>
                  </a:moveTo>
                  <a:lnTo>
                    <a:pt x="7" y="29"/>
                  </a:lnTo>
                  <a:lnTo>
                    <a:pt x="6" y="32"/>
                  </a:lnTo>
                  <a:lnTo>
                    <a:pt x="0" y="32"/>
                  </a:lnTo>
                  <a:lnTo>
                    <a:pt x="5" y="15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20" y="1"/>
                  </a:lnTo>
                  <a:lnTo>
                    <a:pt x="24" y="9"/>
                  </a:lnTo>
                  <a:lnTo>
                    <a:pt x="15" y="17"/>
                  </a:lnTo>
                  <a:lnTo>
                    <a:pt x="12" y="28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99"/>
            <p:cNvSpPr/>
            <p:nvPr/>
          </p:nvSpPr>
          <p:spPr>
            <a:xfrm>
              <a:off x="5226332" y="2934668"/>
              <a:ext cx="86864" cy="98128"/>
            </a:xfrm>
            <a:custGeom>
              <a:avLst/>
              <a:gdLst/>
              <a:ahLst/>
              <a:cxnLst/>
              <a:rect l="l" t="t" r="r" b="b"/>
              <a:pathLst>
                <a:path w="71" h="87" extrusionOk="0">
                  <a:moveTo>
                    <a:pt x="68" y="87"/>
                  </a:moveTo>
                  <a:lnTo>
                    <a:pt x="63" y="87"/>
                  </a:lnTo>
                  <a:lnTo>
                    <a:pt x="44" y="77"/>
                  </a:lnTo>
                  <a:lnTo>
                    <a:pt x="27" y="61"/>
                  </a:lnTo>
                  <a:lnTo>
                    <a:pt x="12" y="50"/>
                  </a:lnTo>
                  <a:lnTo>
                    <a:pt x="0" y="37"/>
                  </a:lnTo>
                  <a:lnTo>
                    <a:pt x="4" y="30"/>
                  </a:lnTo>
                  <a:lnTo>
                    <a:pt x="5" y="24"/>
                  </a:lnTo>
                  <a:lnTo>
                    <a:pt x="13" y="12"/>
                  </a:lnTo>
                  <a:lnTo>
                    <a:pt x="22" y="3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8" y="13"/>
                  </a:lnTo>
                  <a:lnTo>
                    <a:pt x="37" y="21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49" y="17"/>
                  </a:lnTo>
                  <a:lnTo>
                    <a:pt x="55" y="18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2" y="43"/>
                  </a:lnTo>
                  <a:lnTo>
                    <a:pt x="57" y="49"/>
                  </a:lnTo>
                  <a:lnTo>
                    <a:pt x="63" y="50"/>
                  </a:lnTo>
                  <a:lnTo>
                    <a:pt x="70" y="59"/>
                  </a:lnTo>
                  <a:lnTo>
                    <a:pt x="71" y="67"/>
                  </a:lnTo>
                  <a:lnTo>
                    <a:pt x="69" y="70"/>
                  </a:lnTo>
                  <a:lnTo>
                    <a:pt x="68" y="8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99"/>
            <p:cNvSpPr/>
            <p:nvPr/>
          </p:nvSpPr>
          <p:spPr>
            <a:xfrm>
              <a:off x="5685122" y="2358312"/>
              <a:ext cx="349904" cy="318067"/>
            </a:xfrm>
            <a:custGeom>
              <a:avLst/>
              <a:gdLst/>
              <a:ahLst/>
              <a:cxnLst/>
              <a:rect l="l" t="t" r="r" b="b"/>
              <a:pathLst>
                <a:path w="286" h="282" extrusionOk="0">
                  <a:moveTo>
                    <a:pt x="101" y="213"/>
                  </a:moveTo>
                  <a:lnTo>
                    <a:pt x="88" y="221"/>
                  </a:lnTo>
                  <a:lnTo>
                    <a:pt x="78" y="210"/>
                  </a:lnTo>
                  <a:lnTo>
                    <a:pt x="49" y="201"/>
                  </a:lnTo>
                  <a:lnTo>
                    <a:pt x="41" y="188"/>
                  </a:lnTo>
                  <a:lnTo>
                    <a:pt x="27" y="178"/>
                  </a:lnTo>
                  <a:lnTo>
                    <a:pt x="19" y="182"/>
                  </a:lnTo>
                  <a:lnTo>
                    <a:pt x="12" y="170"/>
                  </a:lnTo>
                  <a:lnTo>
                    <a:pt x="11" y="162"/>
                  </a:lnTo>
                  <a:lnTo>
                    <a:pt x="0" y="146"/>
                  </a:lnTo>
                  <a:lnTo>
                    <a:pt x="7" y="138"/>
                  </a:lnTo>
                  <a:lnTo>
                    <a:pt x="5" y="125"/>
                  </a:lnTo>
                  <a:lnTo>
                    <a:pt x="7" y="113"/>
                  </a:lnTo>
                  <a:lnTo>
                    <a:pt x="6" y="104"/>
                  </a:lnTo>
                  <a:lnTo>
                    <a:pt x="9" y="87"/>
                  </a:lnTo>
                  <a:lnTo>
                    <a:pt x="7" y="77"/>
                  </a:lnTo>
                  <a:lnTo>
                    <a:pt x="1" y="59"/>
                  </a:lnTo>
                  <a:lnTo>
                    <a:pt x="10" y="54"/>
                  </a:lnTo>
                  <a:lnTo>
                    <a:pt x="11" y="45"/>
                  </a:lnTo>
                  <a:lnTo>
                    <a:pt x="9" y="37"/>
                  </a:lnTo>
                  <a:lnTo>
                    <a:pt x="21" y="29"/>
                  </a:lnTo>
                  <a:lnTo>
                    <a:pt x="26" y="22"/>
                  </a:lnTo>
                  <a:lnTo>
                    <a:pt x="34" y="16"/>
                  </a:lnTo>
                  <a:lnTo>
                    <a:pt x="35" y="0"/>
                  </a:lnTo>
                  <a:lnTo>
                    <a:pt x="55" y="7"/>
                  </a:lnTo>
                  <a:lnTo>
                    <a:pt x="63" y="6"/>
                  </a:lnTo>
                  <a:lnTo>
                    <a:pt x="77" y="9"/>
                  </a:lnTo>
                  <a:lnTo>
                    <a:pt x="101" y="18"/>
                  </a:lnTo>
                  <a:lnTo>
                    <a:pt x="110" y="37"/>
                  </a:lnTo>
                  <a:lnTo>
                    <a:pt x="126" y="41"/>
                  </a:lnTo>
                  <a:lnTo>
                    <a:pt x="151" y="50"/>
                  </a:lnTo>
                  <a:lnTo>
                    <a:pt x="170" y="60"/>
                  </a:lnTo>
                  <a:lnTo>
                    <a:pt x="178" y="54"/>
                  </a:lnTo>
                  <a:lnTo>
                    <a:pt x="186" y="45"/>
                  </a:lnTo>
                  <a:lnTo>
                    <a:pt x="181" y="29"/>
                  </a:lnTo>
                  <a:lnTo>
                    <a:pt x="186" y="19"/>
                  </a:lnTo>
                  <a:lnTo>
                    <a:pt x="198" y="9"/>
                  </a:lnTo>
                  <a:lnTo>
                    <a:pt x="210" y="6"/>
                  </a:lnTo>
                  <a:lnTo>
                    <a:pt x="234" y="11"/>
                  </a:lnTo>
                  <a:lnTo>
                    <a:pt x="241" y="20"/>
                  </a:lnTo>
                  <a:lnTo>
                    <a:pt x="247" y="20"/>
                  </a:lnTo>
                  <a:lnTo>
                    <a:pt x="253" y="23"/>
                  </a:lnTo>
                  <a:lnTo>
                    <a:pt x="270" y="26"/>
                  </a:lnTo>
                  <a:lnTo>
                    <a:pt x="275" y="33"/>
                  </a:lnTo>
                  <a:lnTo>
                    <a:pt x="270" y="43"/>
                  </a:lnTo>
                  <a:lnTo>
                    <a:pt x="273" y="51"/>
                  </a:lnTo>
                  <a:lnTo>
                    <a:pt x="269" y="64"/>
                  </a:lnTo>
                  <a:lnTo>
                    <a:pt x="275" y="81"/>
                  </a:lnTo>
                  <a:lnTo>
                    <a:pt x="280" y="155"/>
                  </a:lnTo>
                  <a:lnTo>
                    <a:pt x="284" y="231"/>
                  </a:lnTo>
                  <a:lnTo>
                    <a:pt x="286" y="273"/>
                  </a:lnTo>
                  <a:lnTo>
                    <a:pt x="265" y="273"/>
                  </a:lnTo>
                  <a:lnTo>
                    <a:pt x="265" y="282"/>
                  </a:lnTo>
                  <a:lnTo>
                    <a:pt x="192" y="242"/>
                  </a:lnTo>
                  <a:lnTo>
                    <a:pt x="119" y="202"/>
                  </a:lnTo>
                  <a:lnTo>
                    <a:pt x="101" y="213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99"/>
            <p:cNvSpPr/>
            <p:nvPr/>
          </p:nvSpPr>
          <p:spPr>
            <a:xfrm>
              <a:off x="7269477" y="2904214"/>
              <a:ext cx="47714" cy="90232"/>
            </a:xfrm>
            <a:custGeom>
              <a:avLst/>
              <a:gdLst/>
              <a:ahLst/>
              <a:cxnLst/>
              <a:rect l="l" t="t" r="r" b="b"/>
              <a:pathLst>
                <a:path w="39" h="80" extrusionOk="0">
                  <a:moveTo>
                    <a:pt x="39" y="48"/>
                  </a:moveTo>
                  <a:lnTo>
                    <a:pt x="37" y="70"/>
                  </a:lnTo>
                  <a:lnTo>
                    <a:pt x="29" y="76"/>
                  </a:lnTo>
                  <a:lnTo>
                    <a:pt x="14" y="80"/>
                  </a:lnTo>
                  <a:lnTo>
                    <a:pt x="4" y="64"/>
                  </a:lnTo>
                  <a:lnTo>
                    <a:pt x="0" y="34"/>
                  </a:lnTo>
                  <a:lnTo>
                    <a:pt x="6" y="0"/>
                  </a:lnTo>
                  <a:lnTo>
                    <a:pt x="19" y="12"/>
                  </a:lnTo>
                  <a:lnTo>
                    <a:pt x="29" y="26"/>
                  </a:lnTo>
                  <a:lnTo>
                    <a:pt x="39" y="48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99"/>
            <p:cNvSpPr/>
            <p:nvPr/>
          </p:nvSpPr>
          <p:spPr>
            <a:xfrm>
              <a:off x="6064389" y="3806530"/>
              <a:ext cx="51384" cy="46244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36" y="6"/>
                  </a:moveTo>
                  <a:lnTo>
                    <a:pt x="42" y="12"/>
                  </a:lnTo>
                  <a:lnTo>
                    <a:pt x="36" y="22"/>
                  </a:lnTo>
                  <a:lnTo>
                    <a:pt x="32" y="29"/>
                  </a:lnTo>
                  <a:lnTo>
                    <a:pt x="22" y="32"/>
                  </a:lnTo>
                  <a:lnTo>
                    <a:pt x="18" y="39"/>
                  </a:lnTo>
                  <a:lnTo>
                    <a:pt x="12" y="41"/>
                  </a:lnTo>
                  <a:lnTo>
                    <a:pt x="0" y="25"/>
                  </a:lnTo>
                  <a:lnTo>
                    <a:pt x="10" y="12"/>
                  </a:lnTo>
                  <a:lnTo>
                    <a:pt x="20" y="4"/>
                  </a:lnTo>
                  <a:lnTo>
                    <a:pt x="29" y="0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99"/>
            <p:cNvSpPr/>
            <p:nvPr/>
          </p:nvSpPr>
          <p:spPr>
            <a:xfrm>
              <a:off x="5874756" y="1824817"/>
              <a:ext cx="107663" cy="54139"/>
            </a:xfrm>
            <a:custGeom>
              <a:avLst/>
              <a:gdLst/>
              <a:ahLst/>
              <a:cxnLst/>
              <a:rect l="l" t="t" r="r" b="b"/>
              <a:pathLst>
                <a:path w="88" h="48" extrusionOk="0">
                  <a:moveTo>
                    <a:pt x="31" y="40"/>
                  </a:moveTo>
                  <a:lnTo>
                    <a:pt x="29" y="35"/>
                  </a:lnTo>
                  <a:lnTo>
                    <a:pt x="30" y="30"/>
                  </a:lnTo>
                  <a:lnTo>
                    <a:pt x="22" y="27"/>
                  </a:lnTo>
                  <a:lnTo>
                    <a:pt x="6" y="23"/>
                  </a:lnTo>
                  <a:lnTo>
                    <a:pt x="0" y="7"/>
                  </a:lnTo>
                  <a:lnTo>
                    <a:pt x="17" y="0"/>
                  </a:lnTo>
                  <a:lnTo>
                    <a:pt x="42" y="2"/>
                  </a:lnTo>
                  <a:lnTo>
                    <a:pt x="57" y="0"/>
                  </a:lnTo>
                  <a:lnTo>
                    <a:pt x="60" y="4"/>
                  </a:lnTo>
                  <a:lnTo>
                    <a:pt x="68" y="5"/>
                  </a:lnTo>
                  <a:lnTo>
                    <a:pt x="85" y="15"/>
                  </a:lnTo>
                  <a:lnTo>
                    <a:pt x="88" y="24"/>
                  </a:lnTo>
                  <a:lnTo>
                    <a:pt x="76" y="30"/>
                  </a:lnTo>
                  <a:lnTo>
                    <a:pt x="74" y="41"/>
                  </a:lnTo>
                  <a:lnTo>
                    <a:pt x="58" y="48"/>
                  </a:lnTo>
                  <a:lnTo>
                    <a:pt x="44" y="48"/>
                  </a:lnTo>
                  <a:lnTo>
                    <a:pt x="39" y="42"/>
                  </a:lnTo>
                  <a:lnTo>
                    <a:pt x="31" y="4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99"/>
            <p:cNvSpPr/>
            <p:nvPr/>
          </p:nvSpPr>
          <p:spPr>
            <a:xfrm>
              <a:off x="5593364" y="1964677"/>
              <a:ext cx="11011" cy="15790"/>
            </a:xfrm>
            <a:custGeom>
              <a:avLst/>
              <a:gdLst/>
              <a:ahLst/>
              <a:cxnLst/>
              <a:rect l="l" t="t" r="r" b="b"/>
              <a:pathLst>
                <a:path w="9" h="14" extrusionOk="0">
                  <a:moveTo>
                    <a:pt x="6" y="0"/>
                  </a:moveTo>
                  <a:lnTo>
                    <a:pt x="9" y="5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0" y="13"/>
                  </a:lnTo>
                  <a:lnTo>
                    <a:pt x="2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99"/>
            <p:cNvSpPr/>
            <p:nvPr/>
          </p:nvSpPr>
          <p:spPr>
            <a:xfrm>
              <a:off x="5873533" y="1788725"/>
              <a:ext cx="133355" cy="53011"/>
            </a:xfrm>
            <a:custGeom>
              <a:avLst/>
              <a:gdLst/>
              <a:ahLst/>
              <a:cxnLst/>
              <a:rect l="l" t="t" r="r" b="b"/>
              <a:pathLst>
                <a:path w="109" h="47" extrusionOk="0">
                  <a:moveTo>
                    <a:pt x="1" y="39"/>
                  </a:moveTo>
                  <a:lnTo>
                    <a:pt x="0" y="24"/>
                  </a:lnTo>
                  <a:lnTo>
                    <a:pt x="5" y="11"/>
                  </a:lnTo>
                  <a:lnTo>
                    <a:pt x="18" y="5"/>
                  </a:lnTo>
                  <a:lnTo>
                    <a:pt x="33" y="19"/>
                  </a:lnTo>
                  <a:lnTo>
                    <a:pt x="45" y="19"/>
                  </a:lnTo>
                  <a:lnTo>
                    <a:pt x="45" y="4"/>
                  </a:lnTo>
                  <a:lnTo>
                    <a:pt x="57" y="0"/>
                  </a:lnTo>
                  <a:lnTo>
                    <a:pt x="64" y="3"/>
                  </a:lnTo>
                  <a:lnTo>
                    <a:pt x="79" y="10"/>
                  </a:lnTo>
                  <a:lnTo>
                    <a:pt x="91" y="10"/>
                  </a:lnTo>
                  <a:lnTo>
                    <a:pt x="99" y="15"/>
                  </a:lnTo>
                  <a:lnTo>
                    <a:pt x="102" y="24"/>
                  </a:lnTo>
                  <a:lnTo>
                    <a:pt x="109" y="36"/>
                  </a:lnTo>
                  <a:lnTo>
                    <a:pt x="94" y="43"/>
                  </a:lnTo>
                  <a:lnTo>
                    <a:pt x="86" y="47"/>
                  </a:lnTo>
                  <a:lnTo>
                    <a:pt x="69" y="37"/>
                  </a:lnTo>
                  <a:lnTo>
                    <a:pt x="61" y="36"/>
                  </a:lnTo>
                  <a:lnTo>
                    <a:pt x="58" y="32"/>
                  </a:lnTo>
                  <a:lnTo>
                    <a:pt x="43" y="34"/>
                  </a:lnTo>
                  <a:lnTo>
                    <a:pt x="18" y="32"/>
                  </a:lnTo>
                  <a:lnTo>
                    <a:pt x="1" y="3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99"/>
            <p:cNvSpPr/>
            <p:nvPr/>
          </p:nvSpPr>
          <p:spPr>
            <a:xfrm>
              <a:off x="5107659" y="2297405"/>
              <a:ext cx="351128" cy="334986"/>
            </a:xfrm>
            <a:custGeom>
              <a:avLst/>
              <a:gdLst/>
              <a:ahLst/>
              <a:cxnLst/>
              <a:rect l="l" t="t" r="r" b="b"/>
              <a:pathLst>
                <a:path w="287" h="297" extrusionOk="0">
                  <a:moveTo>
                    <a:pt x="217" y="0"/>
                  </a:moveTo>
                  <a:lnTo>
                    <a:pt x="227" y="9"/>
                  </a:lnTo>
                  <a:lnTo>
                    <a:pt x="244" y="7"/>
                  </a:lnTo>
                  <a:lnTo>
                    <a:pt x="261" y="12"/>
                  </a:lnTo>
                  <a:lnTo>
                    <a:pt x="269" y="12"/>
                  </a:lnTo>
                  <a:lnTo>
                    <a:pt x="275" y="25"/>
                  </a:lnTo>
                  <a:lnTo>
                    <a:pt x="276" y="38"/>
                  </a:lnTo>
                  <a:lnTo>
                    <a:pt x="282" y="60"/>
                  </a:lnTo>
                  <a:lnTo>
                    <a:pt x="287" y="64"/>
                  </a:lnTo>
                  <a:lnTo>
                    <a:pt x="284" y="72"/>
                  </a:lnTo>
                  <a:lnTo>
                    <a:pt x="261" y="76"/>
                  </a:lnTo>
                  <a:lnTo>
                    <a:pt x="253" y="84"/>
                  </a:lnTo>
                  <a:lnTo>
                    <a:pt x="242" y="85"/>
                  </a:lnTo>
                  <a:lnTo>
                    <a:pt x="242" y="101"/>
                  </a:lnTo>
                  <a:lnTo>
                    <a:pt x="221" y="109"/>
                  </a:lnTo>
                  <a:lnTo>
                    <a:pt x="214" y="119"/>
                  </a:lnTo>
                  <a:lnTo>
                    <a:pt x="200" y="125"/>
                  </a:lnTo>
                  <a:lnTo>
                    <a:pt x="182" y="128"/>
                  </a:lnTo>
                  <a:lnTo>
                    <a:pt x="153" y="143"/>
                  </a:lnTo>
                  <a:lnTo>
                    <a:pt x="153" y="168"/>
                  </a:lnTo>
                  <a:lnTo>
                    <a:pt x="150" y="168"/>
                  </a:lnTo>
                  <a:lnTo>
                    <a:pt x="150" y="168"/>
                  </a:lnTo>
                  <a:lnTo>
                    <a:pt x="150" y="179"/>
                  </a:lnTo>
                  <a:lnTo>
                    <a:pt x="139" y="180"/>
                  </a:lnTo>
                  <a:lnTo>
                    <a:pt x="133" y="184"/>
                  </a:lnTo>
                  <a:lnTo>
                    <a:pt x="125" y="184"/>
                  </a:lnTo>
                  <a:lnTo>
                    <a:pt x="119" y="182"/>
                  </a:lnTo>
                  <a:lnTo>
                    <a:pt x="104" y="184"/>
                  </a:lnTo>
                  <a:lnTo>
                    <a:pt x="98" y="200"/>
                  </a:lnTo>
                  <a:lnTo>
                    <a:pt x="92" y="202"/>
                  </a:lnTo>
                  <a:lnTo>
                    <a:pt x="83" y="228"/>
                  </a:lnTo>
                  <a:lnTo>
                    <a:pt x="58" y="250"/>
                  </a:lnTo>
                  <a:lnTo>
                    <a:pt x="51" y="279"/>
                  </a:lnTo>
                  <a:lnTo>
                    <a:pt x="43" y="288"/>
                  </a:lnTo>
                  <a:lnTo>
                    <a:pt x="41" y="296"/>
                  </a:lnTo>
                  <a:lnTo>
                    <a:pt x="0" y="297"/>
                  </a:lnTo>
                  <a:lnTo>
                    <a:pt x="0" y="297"/>
                  </a:lnTo>
                  <a:lnTo>
                    <a:pt x="1" y="288"/>
                  </a:lnTo>
                  <a:lnTo>
                    <a:pt x="8" y="282"/>
                  </a:lnTo>
                  <a:lnTo>
                    <a:pt x="14" y="271"/>
                  </a:lnTo>
                  <a:lnTo>
                    <a:pt x="13" y="264"/>
                  </a:lnTo>
                  <a:lnTo>
                    <a:pt x="20" y="249"/>
                  </a:lnTo>
                  <a:lnTo>
                    <a:pt x="30" y="236"/>
                  </a:lnTo>
                  <a:lnTo>
                    <a:pt x="37" y="233"/>
                  </a:lnTo>
                  <a:lnTo>
                    <a:pt x="42" y="221"/>
                  </a:lnTo>
                  <a:lnTo>
                    <a:pt x="42" y="210"/>
                  </a:lnTo>
                  <a:lnTo>
                    <a:pt x="49" y="197"/>
                  </a:lnTo>
                  <a:lnTo>
                    <a:pt x="61" y="189"/>
                  </a:lnTo>
                  <a:lnTo>
                    <a:pt x="73" y="168"/>
                  </a:lnTo>
                  <a:lnTo>
                    <a:pt x="74" y="168"/>
                  </a:lnTo>
                  <a:lnTo>
                    <a:pt x="83" y="160"/>
                  </a:lnTo>
                  <a:lnTo>
                    <a:pt x="99" y="158"/>
                  </a:lnTo>
                  <a:lnTo>
                    <a:pt x="114" y="144"/>
                  </a:lnTo>
                  <a:lnTo>
                    <a:pt x="123" y="138"/>
                  </a:lnTo>
                  <a:lnTo>
                    <a:pt x="138" y="121"/>
                  </a:lnTo>
                  <a:lnTo>
                    <a:pt x="134" y="95"/>
                  </a:lnTo>
                  <a:lnTo>
                    <a:pt x="141" y="77"/>
                  </a:lnTo>
                  <a:lnTo>
                    <a:pt x="144" y="66"/>
                  </a:lnTo>
                  <a:lnTo>
                    <a:pt x="156" y="52"/>
                  </a:lnTo>
                  <a:lnTo>
                    <a:pt x="173" y="43"/>
                  </a:lnTo>
                  <a:lnTo>
                    <a:pt x="186" y="34"/>
                  </a:lnTo>
                  <a:lnTo>
                    <a:pt x="198" y="13"/>
                  </a:lnTo>
                  <a:lnTo>
                    <a:pt x="204" y="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99"/>
            <p:cNvSpPr/>
            <p:nvPr/>
          </p:nvSpPr>
          <p:spPr>
            <a:xfrm>
              <a:off x="6009334" y="2003025"/>
              <a:ext cx="73406" cy="68802"/>
            </a:xfrm>
            <a:custGeom>
              <a:avLst/>
              <a:gdLst/>
              <a:ahLst/>
              <a:cxnLst/>
              <a:rect l="l" t="t" r="r" b="b"/>
              <a:pathLst>
                <a:path w="60" h="61" extrusionOk="0">
                  <a:moveTo>
                    <a:pt x="0" y="5"/>
                  </a:moveTo>
                  <a:lnTo>
                    <a:pt x="3" y="2"/>
                  </a:lnTo>
                  <a:lnTo>
                    <a:pt x="13" y="0"/>
                  </a:lnTo>
                  <a:lnTo>
                    <a:pt x="26" y="6"/>
                  </a:lnTo>
                  <a:lnTo>
                    <a:pt x="33" y="7"/>
                  </a:lnTo>
                  <a:lnTo>
                    <a:pt x="41" y="12"/>
                  </a:lnTo>
                  <a:lnTo>
                    <a:pt x="41" y="20"/>
                  </a:lnTo>
                  <a:lnTo>
                    <a:pt x="47" y="23"/>
                  </a:lnTo>
                  <a:lnTo>
                    <a:pt x="51" y="31"/>
                  </a:lnTo>
                  <a:lnTo>
                    <a:pt x="57" y="37"/>
                  </a:lnTo>
                  <a:lnTo>
                    <a:pt x="57" y="40"/>
                  </a:lnTo>
                  <a:lnTo>
                    <a:pt x="60" y="42"/>
                  </a:lnTo>
                  <a:lnTo>
                    <a:pt x="56" y="43"/>
                  </a:lnTo>
                  <a:lnTo>
                    <a:pt x="46" y="42"/>
                  </a:lnTo>
                  <a:lnTo>
                    <a:pt x="44" y="40"/>
                  </a:lnTo>
                  <a:lnTo>
                    <a:pt x="41" y="41"/>
                  </a:lnTo>
                  <a:lnTo>
                    <a:pt x="43" y="45"/>
                  </a:lnTo>
                  <a:lnTo>
                    <a:pt x="39" y="52"/>
                  </a:lnTo>
                  <a:lnTo>
                    <a:pt x="37" y="59"/>
                  </a:lnTo>
                  <a:lnTo>
                    <a:pt x="33" y="61"/>
                  </a:lnTo>
                  <a:lnTo>
                    <a:pt x="29" y="52"/>
                  </a:lnTo>
                  <a:lnTo>
                    <a:pt x="30" y="43"/>
                  </a:lnTo>
                  <a:lnTo>
                    <a:pt x="28" y="34"/>
                  </a:lnTo>
                  <a:lnTo>
                    <a:pt x="17" y="22"/>
                  </a:lnTo>
                  <a:lnTo>
                    <a:pt x="10" y="13"/>
                  </a:lnTo>
                  <a:lnTo>
                    <a:pt x="5" y="7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99"/>
            <p:cNvSpPr/>
            <p:nvPr/>
          </p:nvSpPr>
          <p:spPr>
            <a:xfrm>
              <a:off x="6433867" y="3417407"/>
              <a:ext cx="172506" cy="316939"/>
            </a:xfrm>
            <a:custGeom>
              <a:avLst/>
              <a:gdLst/>
              <a:ahLst/>
              <a:cxnLst/>
              <a:rect l="l" t="t" r="r" b="b"/>
              <a:pathLst>
                <a:path w="141" h="281" extrusionOk="0">
                  <a:moveTo>
                    <a:pt x="127" y="8"/>
                  </a:moveTo>
                  <a:lnTo>
                    <a:pt x="131" y="17"/>
                  </a:lnTo>
                  <a:lnTo>
                    <a:pt x="135" y="31"/>
                  </a:lnTo>
                  <a:lnTo>
                    <a:pt x="136" y="56"/>
                  </a:lnTo>
                  <a:lnTo>
                    <a:pt x="141" y="66"/>
                  </a:lnTo>
                  <a:lnTo>
                    <a:pt x="138" y="76"/>
                  </a:lnTo>
                  <a:lnTo>
                    <a:pt x="134" y="82"/>
                  </a:lnTo>
                  <a:lnTo>
                    <a:pt x="129" y="70"/>
                  </a:lnTo>
                  <a:lnTo>
                    <a:pt x="125" y="76"/>
                  </a:lnTo>
                  <a:lnTo>
                    <a:pt x="128" y="91"/>
                  </a:lnTo>
                  <a:lnTo>
                    <a:pt x="126" y="100"/>
                  </a:lnTo>
                  <a:lnTo>
                    <a:pt x="120" y="105"/>
                  </a:lnTo>
                  <a:lnTo>
                    <a:pt x="118" y="122"/>
                  </a:lnTo>
                  <a:lnTo>
                    <a:pt x="109" y="147"/>
                  </a:lnTo>
                  <a:lnTo>
                    <a:pt x="98" y="175"/>
                  </a:lnTo>
                  <a:lnTo>
                    <a:pt x="83" y="215"/>
                  </a:lnTo>
                  <a:lnTo>
                    <a:pt x="74" y="244"/>
                  </a:lnTo>
                  <a:lnTo>
                    <a:pt x="63" y="268"/>
                  </a:lnTo>
                  <a:lnTo>
                    <a:pt x="49" y="272"/>
                  </a:lnTo>
                  <a:lnTo>
                    <a:pt x="32" y="281"/>
                  </a:lnTo>
                  <a:lnTo>
                    <a:pt x="22" y="276"/>
                  </a:lnTo>
                  <a:lnTo>
                    <a:pt x="9" y="268"/>
                  </a:lnTo>
                  <a:lnTo>
                    <a:pt x="5" y="258"/>
                  </a:lnTo>
                  <a:lnTo>
                    <a:pt x="5" y="239"/>
                  </a:lnTo>
                  <a:lnTo>
                    <a:pt x="0" y="223"/>
                  </a:lnTo>
                  <a:lnTo>
                    <a:pt x="0" y="208"/>
                  </a:lnTo>
                  <a:lnTo>
                    <a:pt x="4" y="193"/>
                  </a:lnTo>
                  <a:lnTo>
                    <a:pt x="13" y="189"/>
                  </a:lnTo>
                  <a:lnTo>
                    <a:pt x="13" y="182"/>
                  </a:lnTo>
                  <a:lnTo>
                    <a:pt x="23" y="166"/>
                  </a:lnTo>
                  <a:lnTo>
                    <a:pt x="26" y="153"/>
                  </a:lnTo>
                  <a:lnTo>
                    <a:pt x="22" y="143"/>
                  </a:lnTo>
                  <a:lnTo>
                    <a:pt x="20" y="130"/>
                  </a:lnTo>
                  <a:lnTo>
                    <a:pt x="19" y="111"/>
                  </a:lnTo>
                  <a:lnTo>
                    <a:pt x="27" y="99"/>
                  </a:lnTo>
                  <a:lnTo>
                    <a:pt x="30" y="86"/>
                  </a:lnTo>
                  <a:lnTo>
                    <a:pt x="39" y="85"/>
                  </a:lnTo>
                  <a:lnTo>
                    <a:pt x="49" y="81"/>
                  </a:lnTo>
                  <a:lnTo>
                    <a:pt x="56" y="77"/>
                  </a:lnTo>
                  <a:lnTo>
                    <a:pt x="64" y="77"/>
                  </a:lnTo>
                  <a:lnTo>
                    <a:pt x="75" y="65"/>
                  </a:lnTo>
                  <a:lnTo>
                    <a:pt x="91" y="53"/>
                  </a:lnTo>
                  <a:lnTo>
                    <a:pt x="97" y="42"/>
                  </a:lnTo>
                  <a:lnTo>
                    <a:pt x="95" y="33"/>
                  </a:lnTo>
                  <a:lnTo>
                    <a:pt x="102" y="36"/>
                  </a:lnTo>
                  <a:lnTo>
                    <a:pt x="113" y="21"/>
                  </a:lnTo>
                  <a:lnTo>
                    <a:pt x="114" y="9"/>
                  </a:lnTo>
                  <a:lnTo>
                    <a:pt x="121" y="0"/>
                  </a:lnTo>
                  <a:lnTo>
                    <a:pt x="127" y="8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99"/>
            <p:cNvSpPr/>
            <p:nvPr/>
          </p:nvSpPr>
          <p:spPr>
            <a:xfrm>
              <a:off x="2980096" y="2368463"/>
              <a:ext cx="589698" cy="425217"/>
            </a:xfrm>
            <a:custGeom>
              <a:avLst/>
              <a:gdLst/>
              <a:ahLst/>
              <a:cxnLst/>
              <a:rect l="l" t="t" r="r" b="b"/>
              <a:pathLst>
                <a:path w="482" h="377" extrusionOk="0">
                  <a:moveTo>
                    <a:pt x="315" y="142"/>
                  </a:moveTo>
                  <a:lnTo>
                    <a:pt x="304" y="160"/>
                  </a:lnTo>
                  <a:lnTo>
                    <a:pt x="298" y="175"/>
                  </a:lnTo>
                  <a:lnTo>
                    <a:pt x="291" y="203"/>
                  </a:lnTo>
                  <a:lnTo>
                    <a:pt x="287" y="213"/>
                  </a:lnTo>
                  <a:lnTo>
                    <a:pt x="288" y="225"/>
                  </a:lnTo>
                  <a:lnTo>
                    <a:pt x="292" y="235"/>
                  </a:lnTo>
                  <a:lnTo>
                    <a:pt x="293" y="251"/>
                  </a:lnTo>
                  <a:lnTo>
                    <a:pt x="303" y="266"/>
                  </a:lnTo>
                  <a:lnTo>
                    <a:pt x="305" y="278"/>
                  </a:lnTo>
                  <a:lnTo>
                    <a:pt x="311" y="288"/>
                  </a:lnTo>
                  <a:lnTo>
                    <a:pt x="329" y="294"/>
                  </a:lnTo>
                  <a:lnTo>
                    <a:pt x="335" y="302"/>
                  </a:lnTo>
                  <a:lnTo>
                    <a:pt x="352" y="297"/>
                  </a:lnTo>
                  <a:lnTo>
                    <a:pt x="366" y="295"/>
                  </a:lnTo>
                  <a:lnTo>
                    <a:pt x="380" y="291"/>
                  </a:lnTo>
                  <a:lnTo>
                    <a:pt x="392" y="287"/>
                  </a:lnTo>
                  <a:lnTo>
                    <a:pt x="405" y="279"/>
                  </a:lnTo>
                  <a:lnTo>
                    <a:pt x="411" y="267"/>
                  </a:lnTo>
                  <a:lnTo>
                    <a:pt x="415" y="249"/>
                  </a:lnTo>
                  <a:lnTo>
                    <a:pt x="419" y="243"/>
                  </a:lnTo>
                  <a:lnTo>
                    <a:pt x="432" y="238"/>
                  </a:lnTo>
                  <a:lnTo>
                    <a:pt x="452" y="233"/>
                  </a:lnTo>
                  <a:lnTo>
                    <a:pt x="468" y="234"/>
                  </a:lnTo>
                  <a:lnTo>
                    <a:pt x="479" y="232"/>
                  </a:lnTo>
                  <a:lnTo>
                    <a:pt x="482" y="236"/>
                  </a:lnTo>
                  <a:lnTo>
                    <a:pt x="480" y="246"/>
                  </a:lnTo>
                  <a:lnTo>
                    <a:pt x="469" y="259"/>
                  </a:lnTo>
                  <a:lnTo>
                    <a:pt x="463" y="271"/>
                  </a:lnTo>
                  <a:lnTo>
                    <a:pt x="465" y="275"/>
                  </a:lnTo>
                  <a:lnTo>
                    <a:pt x="461" y="284"/>
                  </a:lnTo>
                  <a:lnTo>
                    <a:pt x="455" y="300"/>
                  </a:lnTo>
                  <a:lnTo>
                    <a:pt x="451" y="295"/>
                  </a:lnTo>
                  <a:lnTo>
                    <a:pt x="447" y="295"/>
                  </a:lnTo>
                  <a:lnTo>
                    <a:pt x="444" y="295"/>
                  </a:lnTo>
                  <a:lnTo>
                    <a:pt x="436" y="308"/>
                  </a:lnTo>
                  <a:lnTo>
                    <a:pt x="433" y="306"/>
                  </a:lnTo>
                  <a:lnTo>
                    <a:pt x="430" y="306"/>
                  </a:lnTo>
                  <a:lnTo>
                    <a:pt x="430" y="309"/>
                  </a:lnTo>
                  <a:lnTo>
                    <a:pt x="413" y="309"/>
                  </a:lnTo>
                  <a:lnTo>
                    <a:pt x="396" y="309"/>
                  </a:lnTo>
                  <a:lnTo>
                    <a:pt x="395" y="321"/>
                  </a:lnTo>
                  <a:lnTo>
                    <a:pt x="387" y="321"/>
                  </a:lnTo>
                  <a:lnTo>
                    <a:pt x="393" y="328"/>
                  </a:lnTo>
                  <a:lnTo>
                    <a:pt x="399" y="333"/>
                  </a:lnTo>
                  <a:lnTo>
                    <a:pt x="400" y="337"/>
                  </a:lnTo>
                  <a:lnTo>
                    <a:pt x="403" y="338"/>
                  </a:lnTo>
                  <a:lnTo>
                    <a:pt x="402" y="346"/>
                  </a:lnTo>
                  <a:lnTo>
                    <a:pt x="378" y="346"/>
                  </a:lnTo>
                  <a:lnTo>
                    <a:pt x="368" y="363"/>
                  </a:lnTo>
                  <a:lnTo>
                    <a:pt x="370" y="367"/>
                  </a:lnTo>
                  <a:lnTo>
                    <a:pt x="367" y="371"/>
                  </a:lnTo>
                  <a:lnTo>
                    <a:pt x="366" y="377"/>
                  </a:lnTo>
                  <a:lnTo>
                    <a:pt x="348" y="355"/>
                  </a:lnTo>
                  <a:lnTo>
                    <a:pt x="339" y="348"/>
                  </a:lnTo>
                  <a:lnTo>
                    <a:pt x="325" y="343"/>
                  </a:lnTo>
                  <a:lnTo>
                    <a:pt x="315" y="344"/>
                  </a:lnTo>
                  <a:lnTo>
                    <a:pt x="299" y="352"/>
                  </a:lnTo>
                  <a:lnTo>
                    <a:pt x="290" y="354"/>
                  </a:lnTo>
                  <a:lnTo>
                    <a:pt x="278" y="349"/>
                  </a:lnTo>
                  <a:lnTo>
                    <a:pt x="265" y="345"/>
                  </a:lnTo>
                  <a:lnTo>
                    <a:pt x="249" y="335"/>
                  </a:lnTo>
                  <a:lnTo>
                    <a:pt x="236" y="332"/>
                  </a:lnTo>
                  <a:lnTo>
                    <a:pt x="216" y="323"/>
                  </a:lnTo>
                  <a:lnTo>
                    <a:pt x="203" y="313"/>
                  </a:lnTo>
                  <a:lnTo>
                    <a:pt x="199" y="307"/>
                  </a:lnTo>
                  <a:lnTo>
                    <a:pt x="189" y="306"/>
                  </a:lnTo>
                  <a:lnTo>
                    <a:pt x="171" y="299"/>
                  </a:lnTo>
                  <a:lnTo>
                    <a:pt x="165" y="290"/>
                  </a:lnTo>
                  <a:lnTo>
                    <a:pt x="148" y="278"/>
                  </a:lnTo>
                  <a:lnTo>
                    <a:pt x="141" y="265"/>
                  </a:lnTo>
                  <a:lnTo>
                    <a:pt x="138" y="255"/>
                  </a:lnTo>
                  <a:lnTo>
                    <a:pt x="145" y="253"/>
                  </a:lnTo>
                  <a:lnTo>
                    <a:pt x="144" y="247"/>
                  </a:lnTo>
                  <a:lnTo>
                    <a:pt x="149" y="242"/>
                  </a:lnTo>
                  <a:lnTo>
                    <a:pt x="150" y="234"/>
                  </a:lnTo>
                  <a:lnTo>
                    <a:pt x="146" y="225"/>
                  </a:lnTo>
                  <a:lnTo>
                    <a:pt x="146" y="217"/>
                  </a:lnTo>
                  <a:lnTo>
                    <a:pt x="142" y="206"/>
                  </a:lnTo>
                  <a:lnTo>
                    <a:pt x="131" y="186"/>
                  </a:lnTo>
                  <a:lnTo>
                    <a:pt x="116" y="169"/>
                  </a:lnTo>
                  <a:lnTo>
                    <a:pt x="110" y="156"/>
                  </a:lnTo>
                  <a:lnTo>
                    <a:pt x="97" y="148"/>
                  </a:lnTo>
                  <a:lnTo>
                    <a:pt x="95" y="143"/>
                  </a:lnTo>
                  <a:lnTo>
                    <a:pt x="101" y="130"/>
                  </a:lnTo>
                  <a:lnTo>
                    <a:pt x="93" y="125"/>
                  </a:lnTo>
                  <a:lnTo>
                    <a:pt x="85" y="115"/>
                  </a:lnTo>
                  <a:lnTo>
                    <a:pt x="85" y="101"/>
                  </a:lnTo>
                  <a:lnTo>
                    <a:pt x="75" y="99"/>
                  </a:lnTo>
                  <a:lnTo>
                    <a:pt x="68" y="88"/>
                  </a:lnTo>
                  <a:lnTo>
                    <a:pt x="63" y="78"/>
                  </a:lnTo>
                  <a:lnTo>
                    <a:pt x="64" y="72"/>
                  </a:lnTo>
                  <a:lnTo>
                    <a:pt x="59" y="56"/>
                  </a:lnTo>
                  <a:lnTo>
                    <a:pt x="58" y="40"/>
                  </a:lnTo>
                  <a:lnTo>
                    <a:pt x="61" y="32"/>
                  </a:lnTo>
                  <a:lnTo>
                    <a:pt x="50" y="24"/>
                  </a:lnTo>
                  <a:lnTo>
                    <a:pt x="44" y="25"/>
                  </a:lnTo>
                  <a:lnTo>
                    <a:pt x="36" y="19"/>
                  </a:lnTo>
                  <a:lnTo>
                    <a:pt x="31" y="27"/>
                  </a:lnTo>
                  <a:lnTo>
                    <a:pt x="30" y="37"/>
                  </a:lnTo>
                  <a:lnTo>
                    <a:pt x="27" y="53"/>
                  </a:lnTo>
                  <a:lnTo>
                    <a:pt x="31" y="62"/>
                  </a:lnTo>
                  <a:lnTo>
                    <a:pt x="39" y="76"/>
                  </a:lnTo>
                  <a:lnTo>
                    <a:pt x="41" y="81"/>
                  </a:lnTo>
                  <a:lnTo>
                    <a:pt x="43" y="82"/>
                  </a:lnTo>
                  <a:lnTo>
                    <a:pt x="43" y="89"/>
                  </a:lnTo>
                  <a:lnTo>
                    <a:pt x="47" y="89"/>
                  </a:lnTo>
                  <a:lnTo>
                    <a:pt x="46" y="102"/>
                  </a:lnTo>
                  <a:lnTo>
                    <a:pt x="51" y="108"/>
                  </a:lnTo>
                  <a:lnTo>
                    <a:pt x="52" y="115"/>
                  </a:lnTo>
                  <a:lnTo>
                    <a:pt x="61" y="125"/>
                  </a:lnTo>
                  <a:lnTo>
                    <a:pt x="62" y="145"/>
                  </a:lnTo>
                  <a:lnTo>
                    <a:pt x="65" y="154"/>
                  </a:lnTo>
                  <a:lnTo>
                    <a:pt x="67" y="164"/>
                  </a:lnTo>
                  <a:lnTo>
                    <a:pt x="66" y="174"/>
                  </a:lnTo>
                  <a:lnTo>
                    <a:pt x="74" y="175"/>
                  </a:lnTo>
                  <a:lnTo>
                    <a:pt x="80" y="185"/>
                  </a:lnTo>
                  <a:lnTo>
                    <a:pt x="84" y="194"/>
                  </a:lnTo>
                  <a:lnTo>
                    <a:pt x="83" y="198"/>
                  </a:lnTo>
                  <a:lnTo>
                    <a:pt x="74" y="205"/>
                  </a:lnTo>
                  <a:lnTo>
                    <a:pt x="71" y="205"/>
                  </a:lnTo>
                  <a:lnTo>
                    <a:pt x="68" y="193"/>
                  </a:lnTo>
                  <a:lnTo>
                    <a:pt x="59" y="181"/>
                  </a:lnTo>
                  <a:lnTo>
                    <a:pt x="49" y="171"/>
                  </a:lnTo>
                  <a:lnTo>
                    <a:pt x="41" y="165"/>
                  </a:lnTo>
                  <a:lnTo>
                    <a:pt x="45" y="150"/>
                  </a:lnTo>
                  <a:lnTo>
                    <a:pt x="45" y="139"/>
                  </a:lnTo>
                  <a:lnTo>
                    <a:pt x="38" y="133"/>
                  </a:lnTo>
                  <a:lnTo>
                    <a:pt x="28" y="123"/>
                  </a:lnTo>
                  <a:lnTo>
                    <a:pt x="25" y="126"/>
                  </a:lnTo>
                  <a:lnTo>
                    <a:pt x="22" y="121"/>
                  </a:lnTo>
                  <a:lnTo>
                    <a:pt x="13" y="115"/>
                  </a:lnTo>
                  <a:lnTo>
                    <a:pt x="6" y="103"/>
                  </a:lnTo>
                  <a:lnTo>
                    <a:pt x="7" y="102"/>
                  </a:lnTo>
                  <a:lnTo>
                    <a:pt x="14" y="103"/>
                  </a:lnTo>
                  <a:lnTo>
                    <a:pt x="23" y="95"/>
                  </a:lnTo>
                  <a:lnTo>
                    <a:pt x="26" y="86"/>
                  </a:lnTo>
                  <a:lnTo>
                    <a:pt x="17" y="71"/>
                  </a:lnTo>
                  <a:lnTo>
                    <a:pt x="8" y="65"/>
                  </a:lnTo>
                  <a:lnTo>
                    <a:pt x="6" y="52"/>
                  </a:lnTo>
                  <a:lnTo>
                    <a:pt x="4" y="39"/>
                  </a:lnTo>
                  <a:lnTo>
                    <a:pt x="1" y="22"/>
                  </a:lnTo>
                  <a:lnTo>
                    <a:pt x="0" y="4"/>
                  </a:lnTo>
                  <a:lnTo>
                    <a:pt x="21" y="2"/>
                  </a:lnTo>
                  <a:lnTo>
                    <a:pt x="43" y="0"/>
                  </a:lnTo>
                  <a:lnTo>
                    <a:pt x="41" y="4"/>
                  </a:lnTo>
                  <a:lnTo>
                    <a:pt x="64" y="14"/>
                  </a:lnTo>
                  <a:lnTo>
                    <a:pt x="99" y="29"/>
                  </a:lnTo>
                  <a:lnTo>
                    <a:pt x="134" y="28"/>
                  </a:lnTo>
                  <a:lnTo>
                    <a:pt x="148" y="28"/>
                  </a:lnTo>
                  <a:lnTo>
                    <a:pt x="150" y="20"/>
                  </a:lnTo>
                  <a:lnTo>
                    <a:pt x="181" y="20"/>
                  </a:lnTo>
                  <a:lnTo>
                    <a:pt x="185" y="27"/>
                  </a:lnTo>
                  <a:lnTo>
                    <a:pt x="192" y="34"/>
                  </a:lnTo>
                  <a:lnTo>
                    <a:pt x="200" y="43"/>
                  </a:lnTo>
                  <a:lnTo>
                    <a:pt x="202" y="54"/>
                  </a:lnTo>
                  <a:lnTo>
                    <a:pt x="203" y="65"/>
                  </a:lnTo>
                  <a:lnTo>
                    <a:pt x="211" y="71"/>
                  </a:lnTo>
                  <a:lnTo>
                    <a:pt x="224" y="78"/>
                  </a:lnTo>
                  <a:lnTo>
                    <a:pt x="240" y="61"/>
                  </a:lnTo>
                  <a:lnTo>
                    <a:pt x="254" y="61"/>
                  </a:lnTo>
                  <a:lnTo>
                    <a:pt x="264" y="69"/>
                  </a:lnTo>
                  <a:lnTo>
                    <a:pt x="269" y="83"/>
                  </a:lnTo>
                  <a:lnTo>
                    <a:pt x="273" y="95"/>
                  </a:lnTo>
                  <a:lnTo>
                    <a:pt x="280" y="107"/>
                  </a:lnTo>
                  <a:lnTo>
                    <a:pt x="281" y="122"/>
                  </a:lnTo>
                  <a:lnTo>
                    <a:pt x="283" y="132"/>
                  </a:lnTo>
                  <a:lnTo>
                    <a:pt x="296" y="138"/>
                  </a:lnTo>
                  <a:lnTo>
                    <a:pt x="307" y="143"/>
                  </a:lnTo>
                  <a:lnTo>
                    <a:pt x="315" y="142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99"/>
            <p:cNvSpPr/>
            <p:nvPr/>
          </p:nvSpPr>
          <p:spPr>
            <a:xfrm>
              <a:off x="5902895" y="2145140"/>
              <a:ext cx="51384" cy="33837"/>
            </a:xfrm>
            <a:custGeom>
              <a:avLst/>
              <a:gdLst/>
              <a:ahLst/>
              <a:cxnLst/>
              <a:rect l="l" t="t" r="r" b="b"/>
              <a:pathLst>
                <a:path w="42" h="30" extrusionOk="0">
                  <a:moveTo>
                    <a:pt x="2" y="9"/>
                  </a:moveTo>
                  <a:lnTo>
                    <a:pt x="4" y="9"/>
                  </a:lnTo>
                  <a:lnTo>
                    <a:pt x="4" y="5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40" y="6"/>
                  </a:lnTo>
                  <a:lnTo>
                    <a:pt x="42" y="20"/>
                  </a:lnTo>
                  <a:lnTo>
                    <a:pt x="39" y="20"/>
                  </a:lnTo>
                  <a:lnTo>
                    <a:pt x="37" y="24"/>
                  </a:lnTo>
                  <a:lnTo>
                    <a:pt x="28" y="24"/>
                  </a:lnTo>
                  <a:lnTo>
                    <a:pt x="22" y="28"/>
                  </a:lnTo>
                  <a:lnTo>
                    <a:pt x="11" y="30"/>
                  </a:lnTo>
                  <a:lnTo>
                    <a:pt x="3" y="25"/>
                  </a:lnTo>
                  <a:lnTo>
                    <a:pt x="0" y="16"/>
                  </a:lnTo>
                  <a:lnTo>
                    <a:pt x="2" y="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99"/>
            <p:cNvSpPr/>
            <p:nvPr/>
          </p:nvSpPr>
          <p:spPr>
            <a:xfrm>
              <a:off x="5211651" y="2550055"/>
              <a:ext cx="365809" cy="348520"/>
            </a:xfrm>
            <a:custGeom>
              <a:avLst/>
              <a:gdLst/>
              <a:ahLst/>
              <a:cxnLst/>
              <a:rect l="l" t="t" r="r" b="b"/>
              <a:pathLst>
                <a:path w="299" h="309" extrusionOk="0">
                  <a:moveTo>
                    <a:pt x="0" y="215"/>
                  </a:moveTo>
                  <a:lnTo>
                    <a:pt x="6" y="211"/>
                  </a:lnTo>
                  <a:lnTo>
                    <a:pt x="9" y="199"/>
                  </a:lnTo>
                  <a:lnTo>
                    <a:pt x="15" y="198"/>
                  </a:lnTo>
                  <a:lnTo>
                    <a:pt x="28" y="204"/>
                  </a:lnTo>
                  <a:lnTo>
                    <a:pt x="38" y="200"/>
                  </a:lnTo>
                  <a:lnTo>
                    <a:pt x="45" y="201"/>
                  </a:lnTo>
                  <a:lnTo>
                    <a:pt x="48" y="197"/>
                  </a:lnTo>
                  <a:lnTo>
                    <a:pt x="121" y="196"/>
                  </a:lnTo>
                  <a:lnTo>
                    <a:pt x="125" y="182"/>
                  </a:lnTo>
                  <a:lnTo>
                    <a:pt x="122" y="179"/>
                  </a:lnTo>
                  <a:lnTo>
                    <a:pt x="114" y="90"/>
                  </a:lnTo>
                  <a:lnTo>
                    <a:pt x="106" y="0"/>
                  </a:lnTo>
                  <a:lnTo>
                    <a:pt x="133" y="0"/>
                  </a:lnTo>
                  <a:lnTo>
                    <a:pt x="193" y="45"/>
                  </a:lnTo>
                  <a:lnTo>
                    <a:pt x="254" y="90"/>
                  </a:lnTo>
                  <a:lnTo>
                    <a:pt x="258" y="100"/>
                  </a:lnTo>
                  <a:lnTo>
                    <a:pt x="270" y="106"/>
                  </a:lnTo>
                  <a:lnTo>
                    <a:pt x="278" y="109"/>
                  </a:lnTo>
                  <a:lnTo>
                    <a:pt x="278" y="123"/>
                  </a:lnTo>
                  <a:lnTo>
                    <a:pt x="298" y="120"/>
                  </a:lnTo>
                  <a:lnTo>
                    <a:pt x="299" y="168"/>
                  </a:lnTo>
                  <a:lnTo>
                    <a:pt x="289" y="182"/>
                  </a:lnTo>
                  <a:lnTo>
                    <a:pt x="287" y="195"/>
                  </a:lnTo>
                  <a:lnTo>
                    <a:pt x="271" y="198"/>
                  </a:lnTo>
                  <a:lnTo>
                    <a:pt x="246" y="200"/>
                  </a:lnTo>
                  <a:lnTo>
                    <a:pt x="240" y="207"/>
                  </a:lnTo>
                  <a:lnTo>
                    <a:pt x="228" y="208"/>
                  </a:lnTo>
                  <a:lnTo>
                    <a:pt x="216" y="208"/>
                  </a:lnTo>
                  <a:lnTo>
                    <a:pt x="212" y="204"/>
                  </a:lnTo>
                  <a:lnTo>
                    <a:pt x="202" y="207"/>
                  </a:lnTo>
                  <a:lnTo>
                    <a:pt x="185" y="216"/>
                  </a:lnTo>
                  <a:lnTo>
                    <a:pt x="182" y="222"/>
                  </a:lnTo>
                  <a:lnTo>
                    <a:pt x="167" y="232"/>
                  </a:lnTo>
                  <a:lnTo>
                    <a:pt x="165" y="237"/>
                  </a:lnTo>
                  <a:lnTo>
                    <a:pt x="157" y="241"/>
                  </a:lnTo>
                  <a:lnTo>
                    <a:pt x="148" y="238"/>
                  </a:lnTo>
                  <a:lnTo>
                    <a:pt x="143" y="244"/>
                  </a:lnTo>
                  <a:lnTo>
                    <a:pt x="140" y="258"/>
                  </a:lnTo>
                  <a:lnTo>
                    <a:pt x="126" y="275"/>
                  </a:lnTo>
                  <a:lnTo>
                    <a:pt x="126" y="282"/>
                  </a:lnTo>
                  <a:lnTo>
                    <a:pt x="121" y="291"/>
                  </a:lnTo>
                  <a:lnTo>
                    <a:pt x="122" y="303"/>
                  </a:lnTo>
                  <a:lnTo>
                    <a:pt x="115" y="306"/>
                  </a:lnTo>
                  <a:lnTo>
                    <a:pt x="111" y="309"/>
                  </a:lnTo>
                  <a:lnTo>
                    <a:pt x="108" y="300"/>
                  </a:lnTo>
                  <a:lnTo>
                    <a:pt x="103" y="302"/>
                  </a:lnTo>
                  <a:lnTo>
                    <a:pt x="99" y="302"/>
                  </a:lnTo>
                  <a:lnTo>
                    <a:pt x="96" y="308"/>
                  </a:lnTo>
                  <a:lnTo>
                    <a:pt x="82" y="307"/>
                  </a:lnTo>
                  <a:lnTo>
                    <a:pt x="77" y="305"/>
                  </a:lnTo>
                  <a:lnTo>
                    <a:pt x="75" y="306"/>
                  </a:lnTo>
                  <a:lnTo>
                    <a:pt x="69" y="300"/>
                  </a:lnTo>
                  <a:lnTo>
                    <a:pt x="70" y="294"/>
                  </a:lnTo>
                  <a:lnTo>
                    <a:pt x="68" y="292"/>
                  </a:lnTo>
                  <a:lnTo>
                    <a:pt x="64" y="294"/>
                  </a:lnTo>
                  <a:lnTo>
                    <a:pt x="65" y="287"/>
                  </a:lnTo>
                  <a:lnTo>
                    <a:pt x="68" y="282"/>
                  </a:lnTo>
                  <a:lnTo>
                    <a:pt x="61" y="273"/>
                  </a:lnTo>
                  <a:lnTo>
                    <a:pt x="59" y="267"/>
                  </a:lnTo>
                  <a:lnTo>
                    <a:pt x="55" y="263"/>
                  </a:lnTo>
                  <a:lnTo>
                    <a:pt x="51" y="262"/>
                  </a:lnTo>
                  <a:lnTo>
                    <a:pt x="47" y="265"/>
                  </a:lnTo>
                  <a:lnTo>
                    <a:pt x="41" y="268"/>
                  </a:lnTo>
                  <a:lnTo>
                    <a:pt x="36" y="272"/>
                  </a:lnTo>
                  <a:lnTo>
                    <a:pt x="28" y="271"/>
                  </a:lnTo>
                  <a:lnTo>
                    <a:pt x="23" y="265"/>
                  </a:lnTo>
                  <a:lnTo>
                    <a:pt x="20" y="265"/>
                  </a:lnTo>
                  <a:lnTo>
                    <a:pt x="15" y="267"/>
                  </a:lnTo>
                  <a:lnTo>
                    <a:pt x="12" y="267"/>
                  </a:lnTo>
                  <a:lnTo>
                    <a:pt x="11" y="260"/>
                  </a:lnTo>
                  <a:lnTo>
                    <a:pt x="12" y="253"/>
                  </a:lnTo>
                  <a:lnTo>
                    <a:pt x="11" y="245"/>
                  </a:lnTo>
                  <a:lnTo>
                    <a:pt x="4" y="240"/>
                  </a:lnTo>
                  <a:lnTo>
                    <a:pt x="0" y="228"/>
                  </a:lnTo>
                  <a:lnTo>
                    <a:pt x="0" y="21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99"/>
            <p:cNvSpPr/>
            <p:nvPr/>
          </p:nvSpPr>
          <p:spPr>
            <a:xfrm>
              <a:off x="7515389" y="2471102"/>
              <a:ext cx="195751" cy="430856"/>
            </a:xfrm>
            <a:custGeom>
              <a:avLst/>
              <a:gdLst/>
              <a:ahLst/>
              <a:cxnLst/>
              <a:rect l="l" t="t" r="r" b="b"/>
              <a:pathLst>
                <a:path w="160" h="382" extrusionOk="0">
                  <a:moveTo>
                    <a:pt x="135" y="169"/>
                  </a:moveTo>
                  <a:lnTo>
                    <a:pt x="126" y="178"/>
                  </a:lnTo>
                  <a:lnTo>
                    <a:pt x="113" y="179"/>
                  </a:lnTo>
                  <a:lnTo>
                    <a:pt x="108" y="201"/>
                  </a:lnTo>
                  <a:lnTo>
                    <a:pt x="101" y="205"/>
                  </a:lnTo>
                  <a:lnTo>
                    <a:pt x="112" y="223"/>
                  </a:lnTo>
                  <a:lnTo>
                    <a:pt x="126" y="239"/>
                  </a:lnTo>
                  <a:lnTo>
                    <a:pt x="135" y="252"/>
                  </a:lnTo>
                  <a:lnTo>
                    <a:pt x="131" y="270"/>
                  </a:lnTo>
                  <a:lnTo>
                    <a:pt x="125" y="274"/>
                  </a:lnTo>
                  <a:lnTo>
                    <a:pt x="130" y="285"/>
                  </a:lnTo>
                  <a:lnTo>
                    <a:pt x="144" y="301"/>
                  </a:lnTo>
                  <a:lnTo>
                    <a:pt x="147" y="313"/>
                  </a:lnTo>
                  <a:lnTo>
                    <a:pt x="148" y="322"/>
                  </a:lnTo>
                  <a:lnTo>
                    <a:pt x="157" y="341"/>
                  </a:lnTo>
                  <a:lnTo>
                    <a:pt x="149" y="361"/>
                  </a:lnTo>
                  <a:lnTo>
                    <a:pt x="142" y="382"/>
                  </a:lnTo>
                  <a:lnTo>
                    <a:pt x="139" y="367"/>
                  </a:lnTo>
                  <a:lnTo>
                    <a:pt x="143" y="351"/>
                  </a:lnTo>
                  <a:lnTo>
                    <a:pt x="136" y="338"/>
                  </a:lnTo>
                  <a:lnTo>
                    <a:pt x="135" y="316"/>
                  </a:lnTo>
                  <a:lnTo>
                    <a:pt x="126" y="305"/>
                  </a:lnTo>
                  <a:lnTo>
                    <a:pt x="118" y="280"/>
                  </a:lnTo>
                  <a:lnTo>
                    <a:pt x="112" y="254"/>
                  </a:lnTo>
                  <a:lnTo>
                    <a:pt x="102" y="237"/>
                  </a:lnTo>
                  <a:lnTo>
                    <a:pt x="91" y="247"/>
                  </a:lnTo>
                  <a:lnTo>
                    <a:pt x="72" y="262"/>
                  </a:lnTo>
                  <a:lnTo>
                    <a:pt x="62" y="260"/>
                  </a:lnTo>
                  <a:lnTo>
                    <a:pt x="50" y="255"/>
                  </a:lnTo>
                  <a:lnTo>
                    <a:pt x="53" y="229"/>
                  </a:lnTo>
                  <a:lnTo>
                    <a:pt x="46" y="210"/>
                  </a:lnTo>
                  <a:lnTo>
                    <a:pt x="29" y="186"/>
                  </a:lnTo>
                  <a:lnTo>
                    <a:pt x="30" y="179"/>
                  </a:lnTo>
                  <a:lnTo>
                    <a:pt x="19" y="176"/>
                  </a:lnTo>
                  <a:lnTo>
                    <a:pt x="4" y="159"/>
                  </a:lnTo>
                  <a:lnTo>
                    <a:pt x="0" y="142"/>
                  </a:lnTo>
                  <a:lnTo>
                    <a:pt x="7" y="145"/>
                  </a:lnTo>
                  <a:lnTo>
                    <a:pt x="4" y="131"/>
                  </a:lnTo>
                  <a:lnTo>
                    <a:pt x="12" y="125"/>
                  </a:lnTo>
                  <a:lnTo>
                    <a:pt x="9" y="117"/>
                  </a:lnTo>
                  <a:lnTo>
                    <a:pt x="12" y="110"/>
                  </a:lnTo>
                  <a:lnTo>
                    <a:pt x="9" y="88"/>
                  </a:lnTo>
                  <a:lnTo>
                    <a:pt x="23" y="93"/>
                  </a:lnTo>
                  <a:lnTo>
                    <a:pt x="28" y="76"/>
                  </a:lnTo>
                  <a:lnTo>
                    <a:pt x="27" y="66"/>
                  </a:lnTo>
                  <a:lnTo>
                    <a:pt x="33" y="48"/>
                  </a:lnTo>
                  <a:lnTo>
                    <a:pt x="30" y="36"/>
                  </a:lnTo>
                  <a:lnTo>
                    <a:pt x="50" y="22"/>
                  </a:lnTo>
                  <a:lnTo>
                    <a:pt x="64" y="26"/>
                  </a:lnTo>
                  <a:lnTo>
                    <a:pt x="59" y="13"/>
                  </a:lnTo>
                  <a:lnTo>
                    <a:pt x="64" y="9"/>
                  </a:lnTo>
                  <a:lnTo>
                    <a:pt x="61" y="1"/>
                  </a:lnTo>
                  <a:lnTo>
                    <a:pt x="71" y="0"/>
                  </a:lnTo>
                  <a:lnTo>
                    <a:pt x="80" y="12"/>
                  </a:lnTo>
                  <a:lnTo>
                    <a:pt x="89" y="17"/>
                  </a:lnTo>
                  <a:lnTo>
                    <a:pt x="93" y="33"/>
                  </a:lnTo>
                  <a:lnTo>
                    <a:pt x="96" y="50"/>
                  </a:lnTo>
                  <a:lnTo>
                    <a:pt x="83" y="67"/>
                  </a:lnTo>
                  <a:lnTo>
                    <a:pt x="86" y="92"/>
                  </a:lnTo>
                  <a:lnTo>
                    <a:pt x="104" y="89"/>
                  </a:lnTo>
                  <a:lnTo>
                    <a:pt x="112" y="108"/>
                  </a:lnTo>
                  <a:lnTo>
                    <a:pt x="124" y="112"/>
                  </a:lnTo>
                  <a:lnTo>
                    <a:pt x="122" y="129"/>
                  </a:lnTo>
                  <a:lnTo>
                    <a:pt x="137" y="137"/>
                  </a:lnTo>
                  <a:lnTo>
                    <a:pt x="146" y="141"/>
                  </a:lnTo>
                  <a:lnTo>
                    <a:pt x="158" y="134"/>
                  </a:lnTo>
                  <a:lnTo>
                    <a:pt x="160" y="143"/>
                  </a:lnTo>
                  <a:lnTo>
                    <a:pt x="147" y="156"/>
                  </a:lnTo>
                  <a:lnTo>
                    <a:pt x="144" y="164"/>
                  </a:lnTo>
                  <a:lnTo>
                    <a:pt x="135" y="16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99"/>
            <p:cNvSpPr/>
            <p:nvPr/>
          </p:nvSpPr>
          <p:spPr>
            <a:xfrm>
              <a:off x="5860074" y="2116942"/>
              <a:ext cx="37927" cy="38349"/>
            </a:xfrm>
            <a:custGeom>
              <a:avLst/>
              <a:gdLst/>
              <a:ahLst/>
              <a:cxnLst/>
              <a:rect l="l" t="t" r="r" b="b"/>
              <a:pathLst>
                <a:path w="31" h="34" extrusionOk="0">
                  <a:moveTo>
                    <a:pt x="22" y="21"/>
                  </a:moveTo>
                  <a:lnTo>
                    <a:pt x="21" y="17"/>
                  </a:lnTo>
                  <a:lnTo>
                    <a:pt x="15" y="27"/>
                  </a:lnTo>
                  <a:lnTo>
                    <a:pt x="16" y="34"/>
                  </a:lnTo>
                  <a:lnTo>
                    <a:pt x="13" y="32"/>
                  </a:lnTo>
                  <a:lnTo>
                    <a:pt x="7" y="25"/>
                  </a:lnTo>
                  <a:lnTo>
                    <a:pt x="0" y="21"/>
                  </a:lnTo>
                  <a:lnTo>
                    <a:pt x="1" y="18"/>
                  </a:lnTo>
                  <a:lnTo>
                    <a:pt x="3" y="7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6" y="3"/>
                  </a:lnTo>
                  <a:lnTo>
                    <a:pt x="18" y="6"/>
                  </a:lnTo>
                  <a:lnTo>
                    <a:pt x="24" y="9"/>
                  </a:lnTo>
                  <a:lnTo>
                    <a:pt x="31" y="13"/>
                  </a:lnTo>
                  <a:lnTo>
                    <a:pt x="29" y="14"/>
                  </a:lnTo>
                  <a:lnTo>
                    <a:pt x="27" y="19"/>
                  </a:lnTo>
                  <a:lnTo>
                    <a:pt x="22" y="2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99"/>
            <p:cNvSpPr/>
            <p:nvPr/>
          </p:nvSpPr>
          <p:spPr>
            <a:xfrm>
              <a:off x="7204635" y="1921816"/>
              <a:ext cx="666775" cy="240242"/>
            </a:xfrm>
            <a:custGeom>
              <a:avLst/>
              <a:gdLst/>
              <a:ahLst/>
              <a:cxnLst/>
              <a:rect l="l" t="t" r="r" b="b"/>
              <a:pathLst>
                <a:path w="545" h="213" extrusionOk="0">
                  <a:moveTo>
                    <a:pt x="0" y="55"/>
                  </a:moveTo>
                  <a:lnTo>
                    <a:pt x="15" y="52"/>
                  </a:lnTo>
                  <a:lnTo>
                    <a:pt x="37" y="34"/>
                  </a:lnTo>
                  <a:lnTo>
                    <a:pt x="57" y="25"/>
                  </a:lnTo>
                  <a:lnTo>
                    <a:pt x="74" y="31"/>
                  </a:lnTo>
                  <a:lnTo>
                    <a:pt x="90" y="31"/>
                  </a:lnTo>
                  <a:lnTo>
                    <a:pt x="106" y="41"/>
                  </a:lnTo>
                  <a:lnTo>
                    <a:pt x="122" y="42"/>
                  </a:lnTo>
                  <a:lnTo>
                    <a:pt x="148" y="46"/>
                  </a:lnTo>
                  <a:lnTo>
                    <a:pt x="156" y="33"/>
                  </a:lnTo>
                  <a:lnTo>
                    <a:pt x="143" y="21"/>
                  </a:lnTo>
                  <a:lnTo>
                    <a:pt x="148" y="0"/>
                  </a:lnTo>
                  <a:lnTo>
                    <a:pt x="170" y="8"/>
                  </a:lnTo>
                  <a:lnTo>
                    <a:pt x="186" y="10"/>
                  </a:lnTo>
                  <a:lnTo>
                    <a:pt x="207" y="16"/>
                  </a:lnTo>
                  <a:lnTo>
                    <a:pt x="219" y="31"/>
                  </a:lnTo>
                  <a:lnTo>
                    <a:pt x="246" y="39"/>
                  </a:lnTo>
                  <a:lnTo>
                    <a:pt x="259" y="35"/>
                  </a:lnTo>
                  <a:lnTo>
                    <a:pt x="278" y="33"/>
                  </a:lnTo>
                  <a:lnTo>
                    <a:pt x="296" y="35"/>
                  </a:lnTo>
                  <a:lnTo>
                    <a:pt x="317" y="45"/>
                  </a:lnTo>
                  <a:lnTo>
                    <a:pt x="333" y="55"/>
                  </a:lnTo>
                  <a:lnTo>
                    <a:pt x="348" y="55"/>
                  </a:lnTo>
                  <a:lnTo>
                    <a:pt x="370" y="59"/>
                  </a:lnTo>
                  <a:lnTo>
                    <a:pt x="381" y="53"/>
                  </a:lnTo>
                  <a:lnTo>
                    <a:pt x="400" y="50"/>
                  </a:lnTo>
                  <a:lnTo>
                    <a:pt x="415" y="36"/>
                  </a:lnTo>
                  <a:lnTo>
                    <a:pt x="426" y="38"/>
                  </a:lnTo>
                  <a:lnTo>
                    <a:pt x="439" y="45"/>
                  </a:lnTo>
                  <a:lnTo>
                    <a:pt x="456" y="43"/>
                  </a:lnTo>
                  <a:lnTo>
                    <a:pt x="458" y="59"/>
                  </a:lnTo>
                  <a:lnTo>
                    <a:pt x="459" y="79"/>
                  </a:lnTo>
                  <a:lnTo>
                    <a:pt x="468" y="87"/>
                  </a:lnTo>
                  <a:lnTo>
                    <a:pt x="476" y="84"/>
                  </a:lnTo>
                  <a:lnTo>
                    <a:pt x="494" y="88"/>
                  </a:lnTo>
                  <a:lnTo>
                    <a:pt x="502" y="80"/>
                  </a:lnTo>
                  <a:lnTo>
                    <a:pt x="519" y="87"/>
                  </a:lnTo>
                  <a:lnTo>
                    <a:pt x="542" y="101"/>
                  </a:lnTo>
                  <a:lnTo>
                    <a:pt x="545" y="108"/>
                  </a:lnTo>
                  <a:lnTo>
                    <a:pt x="530" y="106"/>
                  </a:lnTo>
                  <a:lnTo>
                    <a:pt x="508" y="109"/>
                  </a:lnTo>
                  <a:lnTo>
                    <a:pt x="500" y="114"/>
                  </a:lnTo>
                  <a:lnTo>
                    <a:pt x="496" y="128"/>
                  </a:lnTo>
                  <a:lnTo>
                    <a:pt x="475" y="136"/>
                  </a:lnTo>
                  <a:lnTo>
                    <a:pt x="464" y="147"/>
                  </a:lnTo>
                  <a:lnTo>
                    <a:pt x="445" y="143"/>
                  </a:lnTo>
                  <a:lnTo>
                    <a:pt x="435" y="141"/>
                  </a:lnTo>
                  <a:lnTo>
                    <a:pt x="433" y="154"/>
                  </a:lnTo>
                  <a:lnTo>
                    <a:pt x="443" y="162"/>
                  </a:lnTo>
                  <a:lnTo>
                    <a:pt x="449" y="168"/>
                  </a:lnTo>
                  <a:lnTo>
                    <a:pt x="441" y="175"/>
                  </a:lnTo>
                  <a:lnTo>
                    <a:pt x="434" y="186"/>
                  </a:lnTo>
                  <a:lnTo>
                    <a:pt x="418" y="194"/>
                  </a:lnTo>
                  <a:lnTo>
                    <a:pt x="393" y="194"/>
                  </a:lnTo>
                  <a:lnTo>
                    <a:pt x="370" y="202"/>
                  </a:lnTo>
                  <a:lnTo>
                    <a:pt x="355" y="213"/>
                  </a:lnTo>
                  <a:lnTo>
                    <a:pt x="345" y="206"/>
                  </a:lnTo>
                  <a:lnTo>
                    <a:pt x="324" y="206"/>
                  </a:lnTo>
                  <a:lnTo>
                    <a:pt x="294" y="194"/>
                  </a:lnTo>
                  <a:lnTo>
                    <a:pt x="276" y="191"/>
                  </a:lnTo>
                  <a:lnTo>
                    <a:pt x="255" y="194"/>
                  </a:lnTo>
                  <a:lnTo>
                    <a:pt x="219" y="189"/>
                  </a:lnTo>
                  <a:lnTo>
                    <a:pt x="201" y="189"/>
                  </a:lnTo>
                  <a:lnTo>
                    <a:pt x="186" y="177"/>
                  </a:lnTo>
                  <a:lnTo>
                    <a:pt x="170" y="158"/>
                  </a:lnTo>
                  <a:lnTo>
                    <a:pt x="159" y="156"/>
                  </a:lnTo>
                  <a:lnTo>
                    <a:pt x="133" y="143"/>
                  </a:lnTo>
                  <a:lnTo>
                    <a:pt x="110" y="140"/>
                  </a:lnTo>
                  <a:lnTo>
                    <a:pt x="89" y="137"/>
                  </a:lnTo>
                  <a:lnTo>
                    <a:pt x="79" y="128"/>
                  </a:lnTo>
                  <a:lnTo>
                    <a:pt x="75" y="104"/>
                  </a:lnTo>
                  <a:lnTo>
                    <a:pt x="56" y="88"/>
                  </a:lnTo>
                  <a:lnTo>
                    <a:pt x="29" y="80"/>
                  </a:lnTo>
                  <a:lnTo>
                    <a:pt x="11" y="69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99"/>
            <p:cNvSpPr/>
            <p:nvPr/>
          </p:nvSpPr>
          <p:spPr>
            <a:xfrm>
              <a:off x="6154924" y="3376802"/>
              <a:ext cx="236124" cy="384613"/>
            </a:xfrm>
            <a:custGeom>
              <a:avLst/>
              <a:gdLst/>
              <a:ahLst/>
              <a:cxnLst/>
              <a:rect l="l" t="t" r="r" b="b"/>
              <a:pathLst>
                <a:path w="193" h="341" extrusionOk="0">
                  <a:moveTo>
                    <a:pt x="82" y="25"/>
                  </a:moveTo>
                  <a:lnTo>
                    <a:pt x="96" y="23"/>
                  </a:lnTo>
                  <a:lnTo>
                    <a:pt x="117" y="29"/>
                  </a:lnTo>
                  <a:lnTo>
                    <a:pt x="122" y="26"/>
                  </a:lnTo>
                  <a:lnTo>
                    <a:pt x="135" y="26"/>
                  </a:lnTo>
                  <a:lnTo>
                    <a:pt x="142" y="20"/>
                  </a:lnTo>
                  <a:lnTo>
                    <a:pt x="153" y="20"/>
                  </a:lnTo>
                  <a:lnTo>
                    <a:pt x="173" y="12"/>
                  </a:lnTo>
                  <a:lnTo>
                    <a:pt x="188" y="0"/>
                  </a:lnTo>
                  <a:lnTo>
                    <a:pt x="190" y="9"/>
                  </a:lnTo>
                  <a:lnTo>
                    <a:pt x="189" y="30"/>
                  </a:lnTo>
                  <a:lnTo>
                    <a:pt x="191" y="48"/>
                  </a:lnTo>
                  <a:lnTo>
                    <a:pt x="190" y="81"/>
                  </a:lnTo>
                  <a:lnTo>
                    <a:pt x="193" y="91"/>
                  </a:lnTo>
                  <a:lnTo>
                    <a:pt x="186" y="105"/>
                  </a:lnTo>
                  <a:lnTo>
                    <a:pt x="179" y="120"/>
                  </a:lnTo>
                  <a:lnTo>
                    <a:pt x="166" y="133"/>
                  </a:lnTo>
                  <a:lnTo>
                    <a:pt x="150" y="141"/>
                  </a:lnTo>
                  <a:lnTo>
                    <a:pt x="129" y="151"/>
                  </a:lnTo>
                  <a:lnTo>
                    <a:pt x="107" y="173"/>
                  </a:lnTo>
                  <a:lnTo>
                    <a:pt x="100" y="177"/>
                  </a:lnTo>
                  <a:lnTo>
                    <a:pt x="86" y="192"/>
                  </a:lnTo>
                  <a:lnTo>
                    <a:pt x="79" y="196"/>
                  </a:lnTo>
                  <a:lnTo>
                    <a:pt x="76" y="211"/>
                  </a:lnTo>
                  <a:lnTo>
                    <a:pt x="84" y="227"/>
                  </a:lnTo>
                  <a:lnTo>
                    <a:pt x="87" y="239"/>
                  </a:lnTo>
                  <a:lnTo>
                    <a:pt x="86" y="245"/>
                  </a:lnTo>
                  <a:lnTo>
                    <a:pt x="90" y="244"/>
                  </a:lnTo>
                  <a:lnTo>
                    <a:pt x="88" y="265"/>
                  </a:lnTo>
                  <a:lnTo>
                    <a:pt x="84" y="274"/>
                  </a:lnTo>
                  <a:lnTo>
                    <a:pt x="88" y="278"/>
                  </a:lnTo>
                  <a:lnTo>
                    <a:pt x="85" y="287"/>
                  </a:lnTo>
                  <a:lnTo>
                    <a:pt x="77" y="294"/>
                  </a:lnTo>
                  <a:lnTo>
                    <a:pt x="62" y="301"/>
                  </a:lnTo>
                  <a:lnTo>
                    <a:pt x="39" y="312"/>
                  </a:lnTo>
                  <a:lnTo>
                    <a:pt x="31" y="320"/>
                  </a:lnTo>
                  <a:lnTo>
                    <a:pt x="32" y="329"/>
                  </a:lnTo>
                  <a:lnTo>
                    <a:pt x="36" y="330"/>
                  </a:lnTo>
                  <a:lnTo>
                    <a:pt x="34" y="341"/>
                  </a:lnTo>
                  <a:lnTo>
                    <a:pt x="20" y="341"/>
                  </a:lnTo>
                  <a:lnTo>
                    <a:pt x="20" y="332"/>
                  </a:lnTo>
                  <a:lnTo>
                    <a:pt x="18" y="322"/>
                  </a:lnTo>
                  <a:lnTo>
                    <a:pt x="17" y="315"/>
                  </a:lnTo>
                  <a:lnTo>
                    <a:pt x="21" y="292"/>
                  </a:lnTo>
                  <a:lnTo>
                    <a:pt x="18" y="277"/>
                  </a:lnTo>
                  <a:lnTo>
                    <a:pt x="11" y="248"/>
                  </a:lnTo>
                  <a:lnTo>
                    <a:pt x="31" y="224"/>
                  </a:lnTo>
                  <a:lnTo>
                    <a:pt x="37" y="209"/>
                  </a:lnTo>
                  <a:lnTo>
                    <a:pt x="39" y="207"/>
                  </a:lnTo>
                  <a:lnTo>
                    <a:pt x="42" y="195"/>
                  </a:lnTo>
                  <a:lnTo>
                    <a:pt x="40" y="189"/>
                  </a:lnTo>
                  <a:lnTo>
                    <a:pt x="41" y="173"/>
                  </a:lnTo>
                  <a:lnTo>
                    <a:pt x="46" y="159"/>
                  </a:lnTo>
                  <a:lnTo>
                    <a:pt x="47" y="133"/>
                  </a:lnTo>
                  <a:lnTo>
                    <a:pt x="38" y="126"/>
                  </a:lnTo>
                  <a:lnTo>
                    <a:pt x="29" y="124"/>
                  </a:lnTo>
                  <a:lnTo>
                    <a:pt x="25" y="119"/>
                  </a:lnTo>
                  <a:lnTo>
                    <a:pt x="17" y="115"/>
                  </a:lnTo>
                  <a:lnTo>
                    <a:pt x="2" y="115"/>
                  </a:lnTo>
                  <a:lnTo>
                    <a:pt x="1" y="108"/>
                  </a:lnTo>
                  <a:lnTo>
                    <a:pt x="0" y="93"/>
                  </a:lnTo>
                  <a:lnTo>
                    <a:pt x="56" y="76"/>
                  </a:lnTo>
                  <a:lnTo>
                    <a:pt x="66" y="86"/>
                  </a:lnTo>
                  <a:lnTo>
                    <a:pt x="71" y="84"/>
                  </a:lnTo>
                  <a:lnTo>
                    <a:pt x="78" y="89"/>
                  </a:lnTo>
                  <a:lnTo>
                    <a:pt x="79" y="97"/>
                  </a:lnTo>
                  <a:lnTo>
                    <a:pt x="74" y="107"/>
                  </a:lnTo>
                  <a:lnTo>
                    <a:pt x="75" y="122"/>
                  </a:lnTo>
                  <a:lnTo>
                    <a:pt x="86" y="134"/>
                  </a:lnTo>
                  <a:lnTo>
                    <a:pt x="92" y="120"/>
                  </a:lnTo>
                  <a:lnTo>
                    <a:pt x="100" y="116"/>
                  </a:lnTo>
                  <a:lnTo>
                    <a:pt x="100" y="89"/>
                  </a:lnTo>
                  <a:lnTo>
                    <a:pt x="93" y="74"/>
                  </a:lnTo>
                  <a:lnTo>
                    <a:pt x="87" y="67"/>
                  </a:lnTo>
                  <a:lnTo>
                    <a:pt x="80" y="68"/>
                  </a:lnTo>
                  <a:lnTo>
                    <a:pt x="76" y="40"/>
                  </a:lnTo>
                  <a:lnTo>
                    <a:pt x="82" y="2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99"/>
            <p:cNvSpPr/>
            <p:nvPr/>
          </p:nvSpPr>
          <p:spPr>
            <a:xfrm>
              <a:off x="5106435" y="2492531"/>
              <a:ext cx="267934" cy="300020"/>
            </a:xfrm>
            <a:custGeom>
              <a:avLst/>
              <a:gdLst/>
              <a:ahLst/>
              <a:cxnLst/>
              <a:rect l="l" t="t" r="r" b="b"/>
              <a:pathLst>
                <a:path w="219" h="266" extrusionOk="0">
                  <a:moveTo>
                    <a:pt x="86" y="266"/>
                  </a:moveTo>
                  <a:lnTo>
                    <a:pt x="74" y="251"/>
                  </a:lnTo>
                  <a:lnTo>
                    <a:pt x="63" y="236"/>
                  </a:lnTo>
                  <a:lnTo>
                    <a:pt x="51" y="231"/>
                  </a:lnTo>
                  <a:lnTo>
                    <a:pt x="43" y="225"/>
                  </a:lnTo>
                  <a:lnTo>
                    <a:pt x="33" y="225"/>
                  </a:lnTo>
                  <a:lnTo>
                    <a:pt x="24" y="229"/>
                  </a:lnTo>
                  <a:lnTo>
                    <a:pt x="15" y="227"/>
                  </a:lnTo>
                  <a:lnTo>
                    <a:pt x="8" y="234"/>
                  </a:lnTo>
                  <a:lnTo>
                    <a:pt x="7" y="223"/>
                  </a:lnTo>
                  <a:lnTo>
                    <a:pt x="12" y="213"/>
                  </a:lnTo>
                  <a:lnTo>
                    <a:pt x="15" y="193"/>
                  </a:lnTo>
                  <a:lnTo>
                    <a:pt x="13" y="173"/>
                  </a:lnTo>
                  <a:lnTo>
                    <a:pt x="11" y="162"/>
                  </a:lnTo>
                  <a:lnTo>
                    <a:pt x="14" y="152"/>
                  </a:lnTo>
                  <a:lnTo>
                    <a:pt x="9" y="142"/>
                  </a:lnTo>
                  <a:lnTo>
                    <a:pt x="0" y="133"/>
                  </a:lnTo>
                  <a:lnTo>
                    <a:pt x="4" y="126"/>
                  </a:lnTo>
                  <a:lnTo>
                    <a:pt x="75" y="126"/>
                  </a:lnTo>
                  <a:lnTo>
                    <a:pt x="72" y="96"/>
                  </a:lnTo>
                  <a:lnTo>
                    <a:pt x="77" y="86"/>
                  </a:lnTo>
                  <a:lnTo>
                    <a:pt x="93" y="84"/>
                  </a:lnTo>
                  <a:lnTo>
                    <a:pt x="94" y="31"/>
                  </a:lnTo>
                  <a:lnTo>
                    <a:pt x="153" y="32"/>
                  </a:lnTo>
                  <a:lnTo>
                    <a:pt x="153" y="0"/>
                  </a:lnTo>
                  <a:lnTo>
                    <a:pt x="219" y="51"/>
                  </a:lnTo>
                  <a:lnTo>
                    <a:pt x="192" y="51"/>
                  </a:lnTo>
                  <a:lnTo>
                    <a:pt x="200" y="141"/>
                  </a:lnTo>
                  <a:lnTo>
                    <a:pt x="208" y="230"/>
                  </a:lnTo>
                  <a:lnTo>
                    <a:pt x="211" y="233"/>
                  </a:lnTo>
                  <a:lnTo>
                    <a:pt x="207" y="247"/>
                  </a:lnTo>
                  <a:lnTo>
                    <a:pt x="134" y="248"/>
                  </a:lnTo>
                  <a:lnTo>
                    <a:pt x="131" y="252"/>
                  </a:lnTo>
                  <a:lnTo>
                    <a:pt x="124" y="251"/>
                  </a:lnTo>
                  <a:lnTo>
                    <a:pt x="114" y="255"/>
                  </a:lnTo>
                  <a:lnTo>
                    <a:pt x="101" y="249"/>
                  </a:lnTo>
                  <a:lnTo>
                    <a:pt x="95" y="250"/>
                  </a:lnTo>
                  <a:lnTo>
                    <a:pt x="92" y="262"/>
                  </a:lnTo>
                  <a:lnTo>
                    <a:pt x="86" y="266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99"/>
            <p:cNvSpPr/>
            <p:nvPr/>
          </p:nvSpPr>
          <p:spPr>
            <a:xfrm>
              <a:off x="6211201" y="3350860"/>
              <a:ext cx="66066" cy="177080"/>
            </a:xfrm>
            <a:custGeom>
              <a:avLst/>
              <a:gdLst/>
              <a:ahLst/>
              <a:cxnLst/>
              <a:rect l="l" t="t" r="r" b="b"/>
              <a:pathLst>
                <a:path w="54" h="157" extrusionOk="0">
                  <a:moveTo>
                    <a:pt x="36" y="48"/>
                  </a:moveTo>
                  <a:lnTo>
                    <a:pt x="30" y="63"/>
                  </a:lnTo>
                  <a:lnTo>
                    <a:pt x="34" y="91"/>
                  </a:lnTo>
                  <a:lnTo>
                    <a:pt x="41" y="90"/>
                  </a:lnTo>
                  <a:lnTo>
                    <a:pt x="47" y="97"/>
                  </a:lnTo>
                  <a:lnTo>
                    <a:pt x="54" y="112"/>
                  </a:lnTo>
                  <a:lnTo>
                    <a:pt x="54" y="139"/>
                  </a:lnTo>
                  <a:lnTo>
                    <a:pt x="46" y="143"/>
                  </a:lnTo>
                  <a:lnTo>
                    <a:pt x="40" y="157"/>
                  </a:lnTo>
                  <a:lnTo>
                    <a:pt x="29" y="145"/>
                  </a:lnTo>
                  <a:lnTo>
                    <a:pt x="28" y="130"/>
                  </a:lnTo>
                  <a:lnTo>
                    <a:pt x="33" y="120"/>
                  </a:lnTo>
                  <a:lnTo>
                    <a:pt x="32" y="112"/>
                  </a:lnTo>
                  <a:lnTo>
                    <a:pt x="25" y="107"/>
                  </a:lnTo>
                  <a:lnTo>
                    <a:pt x="20" y="109"/>
                  </a:lnTo>
                  <a:lnTo>
                    <a:pt x="10" y="99"/>
                  </a:lnTo>
                  <a:lnTo>
                    <a:pt x="0" y="93"/>
                  </a:lnTo>
                  <a:lnTo>
                    <a:pt x="6" y="74"/>
                  </a:lnTo>
                  <a:lnTo>
                    <a:pt x="12" y="67"/>
                  </a:lnTo>
                  <a:lnTo>
                    <a:pt x="9" y="50"/>
                  </a:lnTo>
                  <a:lnTo>
                    <a:pt x="13" y="33"/>
                  </a:lnTo>
                  <a:lnTo>
                    <a:pt x="17" y="27"/>
                  </a:lnTo>
                  <a:lnTo>
                    <a:pt x="13" y="10"/>
                  </a:lnTo>
                  <a:lnTo>
                    <a:pt x="4" y="0"/>
                  </a:lnTo>
                  <a:lnTo>
                    <a:pt x="22" y="4"/>
                  </a:lnTo>
                  <a:lnTo>
                    <a:pt x="25" y="10"/>
                  </a:lnTo>
                  <a:lnTo>
                    <a:pt x="32" y="20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99"/>
            <p:cNvSpPr/>
            <p:nvPr/>
          </p:nvSpPr>
          <p:spPr>
            <a:xfrm>
              <a:off x="7728266" y="2977411"/>
              <a:ext cx="429426" cy="143243"/>
            </a:xfrm>
            <a:custGeom>
              <a:avLst/>
              <a:gdLst/>
              <a:ahLst/>
              <a:cxnLst/>
              <a:rect l="l" t="t" r="r" b="b"/>
              <a:pathLst>
                <a:path w="1439" h="524" extrusionOk="0">
                  <a:moveTo>
                    <a:pt x="1401" y="208"/>
                  </a:moveTo>
                  <a:lnTo>
                    <a:pt x="1346" y="237"/>
                  </a:lnTo>
                  <a:lnTo>
                    <a:pt x="1281" y="223"/>
                  </a:lnTo>
                  <a:lnTo>
                    <a:pt x="1194" y="223"/>
                  </a:lnTo>
                  <a:lnTo>
                    <a:pt x="1171" y="320"/>
                  </a:lnTo>
                  <a:lnTo>
                    <a:pt x="1143" y="349"/>
                  </a:lnTo>
                  <a:lnTo>
                    <a:pt x="1107" y="468"/>
                  </a:lnTo>
                  <a:lnTo>
                    <a:pt x="1045" y="486"/>
                  </a:lnTo>
                  <a:lnTo>
                    <a:pt x="974" y="462"/>
                  </a:lnTo>
                  <a:lnTo>
                    <a:pt x="938" y="469"/>
                  </a:lnTo>
                  <a:lnTo>
                    <a:pt x="894" y="512"/>
                  </a:lnTo>
                  <a:lnTo>
                    <a:pt x="846" y="506"/>
                  </a:lnTo>
                  <a:lnTo>
                    <a:pt x="798" y="524"/>
                  </a:lnTo>
                  <a:lnTo>
                    <a:pt x="746" y="476"/>
                  </a:lnTo>
                  <a:lnTo>
                    <a:pt x="733" y="419"/>
                  </a:lnTo>
                  <a:lnTo>
                    <a:pt x="788" y="448"/>
                  </a:lnTo>
                  <a:lnTo>
                    <a:pt x="846" y="432"/>
                  </a:lnTo>
                  <a:lnTo>
                    <a:pt x="860" y="360"/>
                  </a:lnTo>
                  <a:lnTo>
                    <a:pt x="892" y="344"/>
                  </a:lnTo>
                  <a:lnTo>
                    <a:pt x="981" y="325"/>
                  </a:lnTo>
                  <a:lnTo>
                    <a:pt x="1033" y="258"/>
                  </a:lnTo>
                  <a:lnTo>
                    <a:pt x="1068" y="204"/>
                  </a:lnTo>
                  <a:lnTo>
                    <a:pt x="1104" y="248"/>
                  </a:lnTo>
                  <a:lnTo>
                    <a:pt x="1119" y="219"/>
                  </a:lnTo>
                  <a:lnTo>
                    <a:pt x="1155" y="222"/>
                  </a:lnTo>
                  <a:lnTo>
                    <a:pt x="1157" y="168"/>
                  </a:lnTo>
                  <a:lnTo>
                    <a:pt x="1159" y="126"/>
                  </a:lnTo>
                  <a:lnTo>
                    <a:pt x="1214" y="66"/>
                  </a:lnTo>
                  <a:lnTo>
                    <a:pt x="1248" y="0"/>
                  </a:lnTo>
                  <a:lnTo>
                    <a:pt x="1278" y="0"/>
                  </a:lnTo>
                  <a:lnTo>
                    <a:pt x="1319" y="43"/>
                  </a:lnTo>
                  <a:lnTo>
                    <a:pt x="1325" y="80"/>
                  </a:lnTo>
                  <a:lnTo>
                    <a:pt x="1375" y="103"/>
                  </a:lnTo>
                  <a:lnTo>
                    <a:pt x="1439" y="129"/>
                  </a:lnTo>
                  <a:lnTo>
                    <a:pt x="1436" y="162"/>
                  </a:lnTo>
                  <a:lnTo>
                    <a:pt x="1385" y="167"/>
                  </a:lnTo>
                  <a:lnTo>
                    <a:pt x="1401" y="208"/>
                  </a:lnTo>
                  <a:moveTo>
                    <a:pt x="75" y="61"/>
                  </a:moveTo>
                  <a:lnTo>
                    <a:pt x="83" y="105"/>
                  </a:lnTo>
                  <a:lnTo>
                    <a:pt x="133" y="95"/>
                  </a:lnTo>
                  <a:lnTo>
                    <a:pt x="155" y="60"/>
                  </a:lnTo>
                  <a:lnTo>
                    <a:pt x="173" y="68"/>
                  </a:lnTo>
                  <a:lnTo>
                    <a:pt x="220" y="119"/>
                  </a:lnTo>
                  <a:lnTo>
                    <a:pt x="254" y="176"/>
                  </a:lnTo>
                  <a:lnTo>
                    <a:pt x="260" y="233"/>
                  </a:lnTo>
                  <a:lnTo>
                    <a:pt x="253" y="272"/>
                  </a:lnTo>
                  <a:lnTo>
                    <a:pt x="261" y="301"/>
                  </a:lnTo>
                  <a:lnTo>
                    <a:pt x="268" y="352"/>
                  </a:lnTo>
                  <a:lnTo>
                    <a:pt x="295" y="375"/>
                  </a:lnTo>
                  <a:lnTo>
                    <a:pt x="326" y="451"/>
                  </a:lnTo>
                  <a:lnTo>
                    <a:pt x="325" y="479"/>
                  </a:lnTo>
                  <a:lnTo>
                    <a:pt x="271" y="485"/>
                  </a:lnTo>
                  <a:lnTo>
                    <a:pt x="199" y="422"/>
                  </a:lnTo>
                  <a:lnTo>
                    <a:pt x="109" y="354"/>
                  </a:lnTo>
                  <a:lnTo>
                    <a:pt x="99" y="311"/>
                  </a:lnTo>
                  <a:lnTo>
                    <a:pt x="54" y="254"/>
                  </a:lnTo>
                  <a:lnTo>
                    <a:pt x="42" y="184"/>
                  </a:lnTo>
                  <a:lnTo>
                    <a:pt x="13" y="137"/>
                  </a:lnTo>
                  <a:lnTo>
                    <a:pt x="18" y="75"/>
                  </a:lnTo>
                  <a:lnTo>
                    <a:pt x="0" y="39"/>
                  </a:lnTo>
                  <a:lnTo>
                    <a:pt x="12" y="24"/>
                  </a:lnTo>
                  <a:lnTo>
                    <a:pt x="75" y="61"/>
                  </a:lnTo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99"/>
            <p:cNvSpPr/>
            <p:nvPr/>
          </p:nvSpPr>
          <p:spPr>
            <a:xfrm>
              <a:off x="5742623" y="3531324"/>
              <a:ext cx="296072" cy="284230"/>
            </a:xfrm>
            <a:custGeom>
              <a:avLst/>
              <a:gdLst/>
              <a:ahLst/>
              <a:cxnLst/>
              <a:rect l="l" t="t" r="r" b="b"/>
              <a:pathLst>
                <a:path w="242" h="252" extrusionOk="0">
                  <a:moveTo>
                    <a:pt x="76" y="242"/>
                  </a:moveTo>
                  <a:lnTo>
                    <a:pt x="64" y="226"/>
                  </a:lnTo>
                  <a:lnTo>
                    <a:pt x="58" y="211"/>
                  </a:lnTo>
                  <a:lnTo>
                    <a:pt x="54" y="191"/>
                  </a:lnTo>
                  <a:lnTo>
                    <a:pt x="50" y="176"/>
                  </a:lnTo>
                  <a:lnTo>
                    <a:pt x="45" y="144"/>
                  </a:lnTo>
                  <a:lnTo>
                    <a:pt x="46" y="119"/>
                  </a:lnTo>
                  <a:lnTo>
                    <a:pt x="44" y="108"/>
                  </a:lnTo>
                  <a:lnTo>
                    <a:pt x="37" y="99"/>
                  </a:lnTo>
                  <a:lnTo>
                    <a:pt x="28" y="82"/>
                  </a:lnTo>
                  <a:lnTo>
                    <a:pt x="19" y="57"/>
                  </a:lnTo>
                  <a:lnTo>
                    <a:pt x="15" y="44"/>
                  </a:lnTo>
                  <a:lnTo>
                    <a:pt x="1" y="24"/>
                  </a:lnTo>
                  <a:lnTo>
                    <a:pt x="0" y="8"/>
                  </a:lnTo>
                  <a:lnTo>
                    <a:pt x="9" y="4"/>
                  </a:lnTo>
                  <a:lnTo>
                    <a:pt x="20" y="0"/>
                  </a:lnTo>
                  <a:lnTo>
                    <a:pt x="32" y="1"/>
                  </a:lnTo>
                  <a:lnTo>
                    <a:pt x="42" y="10"/>
                  </a:lnTo>
                  <a:lnTo>
                    <a:pt x="45" y="9"/>
                  </a:lnTo>
                  <a:lnTo>
                    <a:pt x="119" y="8"/>
                  </a:lnTo>
                  <a:lnTo>
                    <a:pt x="131" y="18"/>
                  </a:lnTo>
                  <a:lnTo>
                    <a:pt x="175" y="21"/>
                  </a:lnTo>
                  <a:lnTo>
                    <a:pt x="208" y="13"/>
                  </a:lnTo>
                  <a:lnTo>
                    <a:pt x="223" y="8"/>
                  </a:lnTo>
                  <a:lnTo>
                    <a:pt x="235" y="9"/>
                  </a:lnTo>
                  <a:lnTo>
                    <a:pt x="242" y="14"/>
                  </a:lnTo>
                  <a:lnTo>
                    <a:pt x="242" y="15"/>
                  </a:lnTo>
                  <a:lnTo>
                    <a:pt x="232" y="20"/>
                  </a:lnTo>
                  <a:lnTo>
                    <a:pt x="226" y="20"/>
                  </a:lnTo>
                  <a:lnTo>
                    <a:pt x="214" y="28"/>
                  </a:lnTo>
                  <a:lnTo>
                    <a:pt x="208" y="20"/>
                  </a:lnTo>
                  <a:lnTo>
                    <a:pt x="179" y="27"/>
                  </a:lnTo>
                  <a:lnTo>
                    <a:pt x="166" y="28"/>
                  </a:lnTo>
                  <a:lnTo>
                    <a:pt x="163" y="102"/>
                  </a:lnTo>
                  <a:lnTo>
                    <a:pt x="145" y="102"/>
                  </a:lnTo>
                  <a:lnTo>
                    <a:pt x="143" y="163"/>
                  </a:lnTo>
                  <a:lnTo>
                    <a:pt x="139" y="240"/>
                  </a:lnTo>
                  <a:lnTo>
                    <a:pt x="123" y="250"/>
                  </a:lnTo>
                  <a:lnTo>
                    <a:pt x="114" y="252"/>
                  </a:lnTo>
                  <a:lnTo>
                    <a:pt x="103" y="248"/>
                  </a:lnTo>
                  <a:lnTo>
                    <a:pt x="95" y="246"/>
                  </a:lnTo>
                  <a:lnTo>
                    <a:pt x="92" y="238"/>
                  </a:lnTo>
                  <a:lnTo>
                    <a:pt x="85" y="232"/>
                  </a:lnTo>
                  <a:lnTo>
                    <a:pt x="76" y="24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99"/>
            <p:cNvSpPr/>
            <p:nvPr/>
          </p:nvSpPr>
          <p:spPr>
            <a:xfrm>
              <a:off x="5489372" y="2585019"/>
              <a:ext cx="343787" cy="276335"/>
            </a:xfrm>
            <a:custGeom>
              <a:avLst/>
              <a:gdLst/>
              <a:ahLst/>
              <a:cxnLst/>
              <a:rect l="l" t="t" r="r" b="b"/>
              <a:pathLst>
                <a:path w="281" h="245" extrusionOk="0">
                  <a:moveTo>
                    <a:pt x="34" y="239"/>
                  </a:moveTo>
                  <a:lnTo>
                    <a:pt x="34" y="225"/>
                  </a:lnTo>
                  <a:lnTo>
                    <a:pt x="13" y="220"/>
                  </a:lnTo>
                  <a:lnTo>
                    <a:pt x="12" y="210"/>
                  </a:lnTo>
                  <a:lnTo>
                    <a:pt x="2" y="197"/>
                  </a:lnTo>
                  <a:lnTo>
                    <a:pt x="0" y="187"/>
                  </a:lnTo>
                  <a:lnTo>
                    <a:pt x="1" y="177"/>
                  </a:lnTo>
                  <a:lnTo>
                    <a:pt x="13" y="176"/>
                  </a:lnTo>
                  <a:lnTo>
                    <a:pt x="19" y="169"/>
                  </a:lnTo>
                  <a:lnTo>
                    <a:pt x="44" y="167"/>
                  </a:lnTo>
                  <a:lnTo>
                    <a:pt x="60" y="164"/>
                  </a:lnTo>
                  <a:lnTo>
                    <a:pt x="62" y="151"/>
                  </a:lnTo>
                  <a:lnTo>
                    <a:pt x="72" y="137"/>
                  </a:lnTo>
                  <a:lnTo>
                    <a:pt x="71" y="89"/>
                  </a:lnTo>
                  <a:lnTo>
                    <a:pt x="97" y="80"/>
                  </a:lnTo>
                  <a:lnTo>
                    <a:pt x="149" y="39"/>
                  </a:lnTo>
                  <a:lnTo>
                    <a:pt x="209" y="0"/>
                  </a:lnTo>
                  <a:lnTo>
                    <a:pt x="238" y="9"/>
                  </a:lnTo>
                  <a:lnTo>
                    <a:pt x="248" y="20"/>
                  </a:lnTo>
                  <a:lnTo>
                    <a:pt x="261" y="12"/>
                  </a:lnTo>
                  <a:lnTo>
                    <a:pt x="266" y="45"/>
                  </a:lnTo>
                  <a:lnTo>
                    <a:pt x="273" y="50"/>
                  </a:lnTo>
                  <a:lnTo>
                    <a:pt x="274" y="57"/>
                  </a:lnTo>
                  <a:lnTo>
                    <a:pt x="281" y="64"/>
                  </a:lnTo>
                  <a:lnTo>
                    <a:pt x="278" y="73"/>
                  </a:lnTo>
                  <a:lnTo>
                    <a:pt x="271" y="115"/>
                  </a:lnTo>
                  <a:lnTo>
                    <a:pt x="271" y="142"/>
                  </a:lnTo>
                  <a:lnTo>
                    <a:pt x="248" y="162"/>
                  </a:lnTo>
                  <a:lnTo>
                    <a:pt x="241" y="189"/>
                  </a:lnTo>
                  <a:lnTo>
                    <a:pt x="249" y="197"/>
                  </a:lnTo>
                  <a:lnTo>
                    <a:pt x="249" y="210"/>
                  </a:lnTo>
                  <a:lnTo>
                    <a:pt x="260" y="210"/>
                  </a:lnTo>
                  <a:lnTo>
                    <a:pt x="259" y="220"/>
                  </a:lnTo>
                  <a:lnTo>
                    <a:pt x="254" y="221"/>
                  </a:lnTo>
                  <a:lnTo>
                    <a:pt x="253" y="228"/>
                  </a:lnTo>
                  <a:lnTo>
                    <a:pt x="250" y="228"/>
                  </a:lnTo>
                  <a:lnTo>
                    <a:pt x="237" y="206"/>
                  </a:lnTo>
                  <a:lnTo>
                    <a:pt x="233" y="205"/>
                  </a:lnTo>
                  <a:lnTo>
                    <a:pt x="219" y="216"/>
                  </a:lnTo>
                  <a:lnTo>
                    <a:pt x="205" y="210"/>
                  </a:lnTo>
                  <a:lnTo>
                    <a:pt x="195" y="209"/>
                  </a:lnTo>
                  <a:lnTo>
                    <a:pt x="189" y="212"/>
                  </a:lnTo>
                  <a:lnTo>
                    <a:pt x="179" y="212"/>
                  </a:lnTo>
                  <a:lnTo>
                    <a:pt x="168" y="220"/>
                  </a:lnTo>
                  <a:lnTo>
                    <a:pt x="159" y="221"/>
                  </a:lnTo>
                  <a:lnTo>
                    <a:pt x="137" y="210"/>
                  </a:lnTo>
                  <a:lnTo>
                    <a:pt x="128" y="215"/>
                  </a:lnTo>
                  <a:lnTo>
                    <a:pt x="119" y="215"/>
                  </a:lnTo>
                  <a:lnTo>
                    <a:pt x="112" y="207"/>
                  </a:lnTo>
                  <a:lnTo>
                    <a:pt x="93" y="199"/>
                  </a:lnTo>
                  <a:lnTo>
                    <a:pt x="74" y="202"/>
                  </a:lnTo>
                  <a:lnTo>
                    <a:pt x="69" y="206"/>
                  </a:lnTo>
                  <a:lnTo>
                    <a:pt x="67" y="218"/>
                  </a:lnTo>
                  <a:lnTo>
                    <a:pt x="61" y="227"/>
                  </a:lnTo>
                  <a:lnTo>
                    <a:pt x="60" y="245"/>
                  </a:lnTo>
                  <a:lnTo>
                    <a:pt x="46" y="233"/>
                  </a:lnTo>
                  <a:lnTo>
                    <a:pt x="40" y="233"/>
                  </a:lnTo>
                  <a:lnTo>
                    <a:pt x="34" y="23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99"/>
            <p:cNvSpPr/>
            <p:nvPr/>
          </p:nvSpPr>
          <p:spPr>
            <a:xfrm>
              <a:off x="5543203" y="2809471"/>
              <a:ext cx="264263" cy="225579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106" y="189"/>
                  </a:moveTo>
                  <a:lnTo>
                    <a:pt x="87" y="197"/>
                  </a:lnTo>
                  <a:lnTo>
                    <a:pt x="80" y="196"/>
                  </a:lnTo>
                  <a:lnTo>
                    <a:pt x="73" y="200"/>
                  </a:lnTo>
                  <a:lnTo>
                    <a:pt x="59" y="200"/>
                  </a:lnTo>
                  <a:lnTo>
                    <a:pt x="49" y="187"/>
                  </a:lnTo>
                  <a:lnTo>
                    <a:pt x="43" y="172"/>
                  </a:lnTo>
                  <a:lnTo>
                    <a:pt x="30" y="158"/>
                  </a:lnTo>
                  <a:lnTo>
                    <a:pt x="16" y="158"/>
                  </a:lnTo>
                  <a:lnTo>
                    <a:pt x="0" y="158"/>
                  </a:lnTo>
                  <a:lnTo>
                    <a:pt x="1" y="125"/>
                  </a:lnTo>
                  <a:lnTo>
                    <a:pt x="0" y="112"/>
                  </a:lnTo>
                  <a:lnTo>
                    <a:pt x="4" y="98"/>
                  </a:lnTo>
                  <a:lnTo>
                    <a:pt x="9" y="92"/>
                  </a:lnTo>
                  <a:lnTo>
                    <a:pt x="18" y="79"/>
                  </a:lnTo>
                  <a:lnTo>
                    <a:pt x="16" y="74"/>
                  </a:lnTo>
                  <a:lnTo>
                    <a:pt x="20" y="65"/>
                  </a:lnTo>
                  <a:lnTo>
                    <a:pt x="16" y="53"/>
                  </a:lnTo>
                  <a:lnTo>
                    <a:pt x="16" y="46"/>
                  </a:lnTo>
                  <a:lnTo>
                    <a:pt x="17" y="28"/>
                  </a:lnTo>
                  <a:lnTo>
                    <a:pt x="23" y="19"/>
                  </a:lnTo>
                  <a:lnTo>
                    <a:pt x="25" y="7"/>
                  </a:lnTo>
                  <a:lnTo>
                    <a:pt x="30" y="3"/>
                  </a:lnTo>
                  <a:lnTo>
                    <a:pt x="49" y="0"/>
                  </a:lnTo>
                  <a:lnTo>
                    <a:pt x="68" y="8"/>
                  </a:lnTo>
                  <a:lnTo>
                    <a:pt x="75" y="16"/>
                  </a:lnTo>
                  <a:lnTo>
                    <a:pt x="84" y="16"/>
                  </a:lnTo>
                  <a:lnTo>
                    <a:pt x="93" y="11"/>
                  </a:lnTo>
                  <a:lnTo>
                    <a:pt x="115" y="22"/>
                  </a:lnTo>
                  <a:lnTo>
                    <a:pt x="124" y="21"/>
                  </a:lnTo>
                  <a:lnTo>
                    <a:pt x="135" y="13"/>
                  </a:lnTo>
                  <a:lnTo>
                    <a:pt x="145" y="13"/>
                  </a:lnTo>
                  <a:lnTo>
                    <a:pt x="151" y="10"/>
                  </a:lnTo>
                  <a:lnTo>
                    <a:pt x="161" y="11"/>
                  </a:lnTo>
                  <a:lnTo>
                    <a:pt x="175" y="17"/>
                  </a:lnTo>
                  <a:lnTo>
                    <a:pt x="189" y="6"/>
                  </a:lnTo>
                  <a:lnTo>
                    <a:pt x="193" y="7"/>
                  </a:lnTo>
                  <a:lnTo>
                    <a:pt x="206" y="29"/>
                  </a:lnTo>
                  <a:lnTo>
                    <a:pt x="209" y="29"/>
                  </a:lnTo>
                  <a:lnTo>
                    <a:pt x="216" y="37"/>
                  </a:lnTo>
                  <a:lnTo>
                    <a:pt x="214" y="41"/>
                  </a:lnTo>
                  <a:lnTo>
                    <a:pt x="214" y="48"/>
                  </a:lnTo>
                  <a:lnTo>
                    <a:pt x="199" y="64"/>
                  </a:lnTo>
                  <a:lnTo>
                    <a:pt x="194" y="77"/>
                  </a:lnTo>
                  <a:lnTo>
                    <a:pt x="191" y="88"/>
                  </a:lnTo>
                  <a:lnTo>
                    <a:pt x="187" y="93"/>
                  </a:lnTo>
                  <a:lnTo>
                    <a:pt x="184" y="107"/>
                  </a:lnTo>
                  <a:lnTo>
                    <a:pt x="174" y="116"/>
                  </a:lnTo>
                  <a:lnTo>
                    <a:pt x="172" y="126"/>
                  </a:lnTo>
                  <a:lnTo>
                    <a:pt x="167" y="135"/>
                  </a:lnTo>
                  <a:lnTo>
                    <a:pt x="166" y="143"/>
                  </a:lnTo>
                  <a:lnTo>
                    <a:pt x="153" y="150"/>
                  </a:lnTo>
                  <a:lnTo>
                    <a:pt x="143" y="142"/>
                  </a:lnTo>
                  <a:lnTo>
                    <a:pt x="136" y="142"/>
                  </a:lnTo>
                  <a:lnTo>
                    <a:pt x="125" y="154"/>
                  </a:lnTo>
                  <a:lnTo>
                    <a:pt x="120" y="155"/>
                  </a:lnTo>
                  <a:lnTo>
                    <a:pt x="111" y="175"/>
                  </a:lnTo>
                  <a:lnTo>
                    <a:pt x="106" y="18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99"/>
            <p:cNvSpPr/>
            <p:nvPr/>
          </p:nvSpPr>
          <p:spPr>
            <a:xfrm>
              <a:off x="3525750" y="2782401"/>
              <a:ext cx="105216" cy="101511"/>
            </a:xfrm>
            <a:custGeom>
              <a:avLst/>
              <a:gdLst/>
              <a:ahLst/>
              <a:cxnLst/>
              <a:rect l="l" t="t" r="r" b="b"/>
              <a:pathLst>
                <a:path w="86" h="90" extrusionOk="0">
                  <a:moveTo>
                    <a:pt x="33" y="82"/>
                  </a:moveTo>
                  <a:lnTo>
                    <a:pt x="27" y="75"/>
                  </a:lnTo>
                  <a:lnTo>
                    <a:pt x="19" y="67"/>
                  </a:lnTo>
                  <a:lnTo>
                    <a:pt x="15" y="60"/>
                  </a:lnTo>
                  <a:lnTo>
                    <a:pt x="8" y="54"/>
                  </a:lnTo>
                  <a:lnTo>
                    <a:pt x="0" y="44"/>
                  </a:lnTo>
                  <a:lnTo>
                    <a:pt x="2" y="41"/>
                  </a:lnTo>
                  <a:lnTo>
                    <a:pt x="5" y="44"/>
                  </a:lnTo>
                  <a:lnTo>
                    <a:pt x="6" y="43"/>
                  </a:lnTo>
                  <a:lnTo>
                    <a:pt x="12" y="42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18" y="27"/>
                  </a:lnTo>
                  <a:lnTo>
                    <a:pt x="23" y="26"/>
                  </a:lnTo>
                  <a:lnTo>
                    <a:pt x="26" y="26"/>
                  </a:lnTo>
                  <a:lnTo>
                    <a:pt x="31" y="21"/>
                  </a:lnTo>
                  <a:lnTo>
                    <a:pt x="36" y="25"/>
                  </a:lnTo>
                  <a:lnTo>
                    <a:pt x="38" y="22"/>
                  </a:lnTo>
                  <a:lnTo>
                    <a:pt x="41" y="20"/>
                  </a:lnTo>
                  <a:lnTo>
                    <a:pt x="48" y="14"/>
                  </a:lnTo>
                  <a:lnTo>
                    <a:pt x="49" y="10"/>
                  </a:lnTo>
                  <a:lnTo>
                    <a:pt x="51" y="10"/>
                  </a:lnTo>
                  <a:lnTo>
                    <a:pt x="54" y="5"/>
                  </a:lnTo>
                  <a:lnTo>
                    <a:pt x="56" y="5"/>
                  </a:lnTo>
                  <a:lnTo>
                    <a:pt x="58" y="8"/>
                  </a:lnTo>
                  <a:lnTo>
                    <a:pt x="62" y="9"/>
                  </a:lnTo>
                  <a:lnTo>
                    <a:pt x="66" y="6"/>
                  </a:lnTo>
                  <a:lnTo>
                    <a:pt x="71" y="6"/>
                  </a:lnTo>
                  <a:lnTo>
                    <a:pt x="77" y="3"/>
                  </a:lnTo>
                  <a:lnTo>
                    <a:pt x="80" y="0"/>
                  </a:lnTo>
                  <a:lnTo>
                    <a:pt x="86" y="1"/>
                  </a:lnTo>
                  <a:lnTo>
                    <a:pt x="85" y="3"/>
                  </a:lnTo>
                  <a:lnTo>
                    <a:pt x="83" y="8"/>
                  </a:lnTo>
                  <a:lnTo>
                    <a:pt x="84" y="15"/>
                  </a:lnTo>
                  <a:lnTo>
                    <a:pt x="79" y="22"/>
                  </a:lnTo>
                  <a:lnTo>
                    <a:pt x="77" y="30"/>
                  </a:lnTo>
                  <a:lnTo>
                    <a:pt x="76" y="40"/>
                  </a:lnTo>
                  <a:lnTo>
                    <a:pt x="76" y="45"/>
                  </a:lnTo>
                  <a:lnTo>
                    <a:pt x="76" y="54"/>
                  </a:lnTo>
                  <a:lnTo>
                    <a:pt x="73" y="56"/>
                  </a:lnTo>
                  <a:lnTo>
                    <a:pt x="70" y="65"/>
                  </a:lnTo>
                  <a:lnTo>
                    <a:pt x="71" y="71"/>
                  </a:lnTo>
                  <a:lnTo>
                    <a:pt x="67" y="76"/>
                  </a:lnTo>
                  <a:lnTo>
                    <a:pt x="67" y="82"/>
                  </a:lnTo>
                  <a:lnTo>
                    <a:pt x="70" y="85"/>
                  </a:lnTo>
                  <a:lnTo>
                    <a:pt x="65" y="90"/>
                  </a:lnTo>
                  <a:lnTo>
                    <a:pt x="60" y="88"/>
                  </a:lnTo>
                  <a:lnTo>
                    <a:pt x="57" y="84"/>
                  </a:lnTo>
                  <a:lnTo>
                    <a:pt x="52" y="82"/>
                  </a:lnTo>
                  <a:lnTo>
                    <a:pt x="47" y="85"/>
                  </a:lnTo>
                  <a:lnTo>
                    <a:pt x="36" y="79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99"/>
            <p:cNvSpPr/>
            <p:nvPr/>
          </p:nvSpPr>
          <p:spPr>
            <a:xfrm>
              <a:off x="5570118" y="1889108"/>
              <a:ext cx="70959" cy="60907"/>
            </a:xfrm>
            <a:custGeom>
              <a:avLst/>
              <a:gdLst/>
              <a:ahLst/>
              <a:cxnLst/>
              <a:rect l="l" t="t" r="r" b="b"/>
              <a:pathLst>
                <a:path w="58" h="54" extrusionOk="0">
                  <a:moveTo>
                    <a:pt x="42" y="0"/>
                  </a:moveTo>
                  <a:lnTo>
                    <a:pt x="55" y="0"/>
                  </a:lnTo>
                  <a:lnTo>
                    <a:pt x="58" y="7"/>
                  </a:lnTo>
                  <a:lnTo>
                    <a:pt x="55" y="25"/>
                  </a:lnTo>
                  <a:lnTo>
                    <a:pt x="51" y="33"/>
                  </a:lnTo>
                  <a:lnTo>
                    <a:pt x="42" y="33"/>
                  </a:lnTo>
                  <a:lnTo>
                    <a:pt x="45" y="54"/>
                  </a:lnTo>
                  <a:lnTo>
                    <a:pt x="36" y="49"/>
                  </a:lnTo>
                  <a:lnTo>
                    <a:pt x="26" y="40"/>
                  </a:lnTo>
                  <a:lnTo>
                    <a:pt x="11" y="44"/>
                  </a:lnTo>
                  <a:lnTo>
                    <a:pt x="0" y="43"/>
                  </a:lnTo>
                  <a:lnTo>
                    <a:pt x="8" y="37"/>
                  </a:lnTo>
                  <a:lnTo>
                    <a:pt x="21" y="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99"/>
            <p:cNvSpPr/>
            <p:nvPr/>
          </p:nvSpPr>
          <p:spPr>
            <a:xfrm>
              <a:off x="5570119" y="1514647"/>
              <a:ext cx="415970" cy="271823"/>
            </a:xfrm>
            <a:custGeom>
              <a:avLst/>
              <a:gdLst/>
              <a:ahLst/>
              <a:cxnLst/>
              <a:rect l="l" t="t" r="r" b="b"/>
              <a:pathLst>
                <a:path w="340" h="241" extrusionOk="0">
                  <a:moveTo>
                    <a:pt x="294" y="0"/>
                  </a:moveTo>
                  <a:lnTo>
                    <a:pt x="338" y="13"/>
                  </a:lnTo>
                  <a:lnTo>
                    <a:pt x="322" y="17"/>
                  </a:lnTo>
                  <a:lnTo>
                    <a:pt x="340" y="28"/>
                  </a:lnTo>
                  <a:lnTo>
                    <a:pt x="319" y="35"/>
                  </a:lnTo>
                  <a:lnTo>
                    <a:pt x="309" y="37"/>
                  </a:lnTo>
                  <a:lnTo>
                    <a:pt x="311" y="24"/>
                  </a:lnTo>
                  <a:lnTo>
                    <a:pt x="293" y="18"/>
                  </a:lnTo>
                  <a:lnTo>
                    <a:pt x="274" y="23"/>
                  </a:lnTo>
                  <a:lnTo>
                    <a:pt x="270" y="36"/>
                  </a:lnTo>
                  <a:lnTo>
                    <a:pt x="259" y="44"/>
                  </a:lnTo>
                  <a:lnTo>
                    <a:pt x="244" y="40"/>
                  </a:lnTo>
                  <a:lnTo>
                    <a:pt x="227" y="40"/>
                  </a:lnTo>
                  <a:lnTo>
                    <a:pt x="210" y="31"/>
                  </a:lnTo>
                  <a:lnTo>
                    <a:pt x="203" y="36"/>
                  </a:lnTo>
                  <a:lnTo>
                    <a:pt x="195" y="37"/>
                  </a:lnTo>
                  <a:lnTo>
                    <a:pt x="195" y="48"/>
                  </a:lnTo>
                  <a:lnTo>
                    <a:pt x="170" y="45"/>
                  </a:lnTo>
                  <a:lnTo>
                    <a:pt x="168" y="55"/>
                  </a:lnTo>
                  <a:lnTo>
                    <a:pt x="155" y="55"/>
                  </a:lnTo>
                  <a:lnTo>
                    <a:pt x="148" y="68"/>
                  </a:lnTo>
                  <a:lnTo>
                    <a:pt x="137" y="88"/>
                  </a:lnTo>
                  <a:lnTo>
                    <a:pt x="118" y="114"/>
                  </a:lnTo>
                  <a:lnTo>
                    <a:pt x="124" y="120"/>
                  </a:lnTo>
                  <a:lnTo>
                    <a:pt x="120" y="127"/>
                  </a:lnTo>
                  <a:lnTo>
                    <a:pt x="106" y="127"/>
                  </a:lnTo>
                  <a:lnTo>
                    <a:pt x="98" y="145"/>
                  </a:lnTo>
                  <a:lnTo>
                    <a:pt x="102" y="170"/>
                  </a:lnTo>
                  <a:lnTo>
                    <a:pt x="112" y="179"/>
                  </a:lnTo>
                  <a:lnTo>
                    <a:pt x="109" y="202"/>
                  </a:lnTo>
                  <a:lnTo>
                    <a:pt x="98" y="215"/>
                  </a:lnTo>
                  <a:lnTo>
                    <a:pt x="92" y="226"/>
                  </a:lnTo>
                  <a:lnTo>
                    <a:pt x="81" y="214"/>
                  </a:lnTo>
                  <a:lnTo>
                    <a:pt x="54" y="237"/>
                  </a:lnTo>
                  <a:lnTo>
                    <a:pt x="34" y="241"/>
                  </a:lnTo>
                  <a:lnTo>
                    <a:pt x="13" y="231"/>
                  </a:lnTo>
                  <a:lnTo>
                    <a:pt x="7" y="211"/>
                  </a:lnTo>
                  <a:lnTo>
                    <a:pt x="0" y="166"/>
                  </a:lnTo>
                  <a:lnTo>
                    <a:pt x="13" y="154"/>
                  </a:lnTo>
                  <a:lnTo>
                    <a:pt x="50" y="139"/>
                  </a:lnTo>
                  <a:lnTo>
                    <a:pt x="76" y="119"/>
                  </a:lnTo>
                  <a:lnTo>
                    <a:pt x="99" y="94"/>
                  </a:lnTo>
                  <a:lnTo>
                    <a:pt x="128" y="59"/>
                  </a:lnTo>
                  <a:lnTo>
                    <a:pt x="149" y="45"/>
                  </a:lnTo>
                  <a:lnTo>
                    <a:pt x="182" y="24"/>
                  </a:lnTo>
                  <a:lnTo>
                    <a:pt x="209" y="16"/>
                  </a:lnTo>
                  <a:lnTo>
                    <a:pt x="231" y="17"/>
                  </a:lnTo>
                  <a:lnTo>
                    <a:pt x="247" y="3"/>
                  </a:lnTo>
                  <a:lnTo>
                    <a:pt x="271" y="3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99"/>
            <p:cNvSpPr/>
            <p:nvPr/>
          </p:nvSpPr>
          <p:spPr>
            <a:xfrm>
              <a:off x="5781774" y="1386067"/>
              <a:ext cx="58725" cy="16919"/>
            </a:xfrm>
            <a:custGeom>
              <a:avLst/>
              <a:gdLst/>
              <a:ahLst/>
              <a:cxnLst/>
              <a:rect l="l" t="t" r="r" b="b"/>
              <a:pathLst>
                <a:path w="48" h="15" extrusionOk="0">
                  <a:moveTo>
                    <a:pt x="48" y="9"/>
                  </a:moveTo>
                  <a:lnTo>
                    <a:pt x="23" y="15"/>
                  </a:lnTo>
                  <a:lnTo>
                    <a:pt x="1" y="11"/>
                  </a:lnTo>
                  <a:lnTo>
                    <a:pt x="8" y="8"/>
                  </a:lnTo>
                  <a:lnTo>
                    <a:pt x="0" y="3"/>
                  </a:lnTo>
                  <a:lnTo>
                    <a:pt x="24" y="0"/>
                  </a:lnTo>
                  <a:lnTo>
                    <a:pt x="30" y="5"/>
                  </a:lnTo>
                  <a:lnTo>
                    <a:pt x="48" y="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99"/>
            <p:cNvSpPr/>
            <p:nvPr/>
          </p:nvSpPr>
          <p:spPr>
            <a:xfrm>
              <a:off x="5630068" y="1361253"/>
              <a:ext cx="159048" cy="53011"/>
            </a:xfrm>
            <a:custGeom>
              <a:avLst/>
              <a:gdLst/>
              <a:ahLst/>
              <a:cxnLst/>
              <a:rect l="l" t="t" r="r" b="b"/>
              <a:pathLst>
                <a:path w="130" h="47" extrusionOk="0">
                  <a:moveTo>
                    <a:pt x="89" y="4"/>
                  </a:moveTo>
                  <a:lnTo>
                    <a:pt x="130" y="15"/>
                  </a:lnTo>
                  <a:lnTo>
                    <a:pt x="102" y="21"/>
                  </a:lnTo>
                  <a:lnTo>
                    <a:pt x="98" y="31"/>
                  </a:lnTo>
                  <a:lnTo>
                    <a:pt x="88" y="34"/>
                  </a:lnTo>
                  <a:lnTo>
                    <a:pt x="85" y="46"/>
                  </a:lnTo>
                  <a:lnTo>
                    <a:pt x="70" y="47"/>
                  </a:lnTo>
                  <a:lnTo>
                    <a:pt x="43" y="38"/>
                  </a:lnTo>
                  <a:lnTo>
                    <a:pt x="53" y="32"/>
                  </a:lnTo>
                  <a:lnTo>
                    <a:pt x="35" y="28"/>
                  </a:lnTo>
                  <a:lnTo>
                    <a:pt x="10" y="16"/>
                  </a:lnTo>
                  <a:lnTo>
                    <a:pt x="0" y="5"/>
                  </a:lnTo>
                  <a:lnTo>
                    <a:pt x="30" y="0"/>
                  </a:lnTo>
                  <a:lnTo>
                    <a:pt x="37" y="5"/>
                  </a:lnTo>
                  <a:lnTo>
                    <a:pt x="54" y="5"/>
                  </a:lnTo>
                  <a:lnTo>
                    <a:pt x="57" y="0"/>
                  </a:lnTo>
                  <a:lnTo>
                    <a:pt x="74" y="0"/>
                  </a:lnTo>
                  <a:lnTo>
                    <a:pt x="89" y="4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99"/>
            <p:cNvSpPr/>
            <p:nvPr/>
          </p:nvSpPr>
          <p:spPr>
            <a:xfrm>
              <a:off x="5724273" y="1352230"/>
              <a:ext cx="141919" cy="19175"/>
            </a:xfrm>
            <a:custGeom>
              <a:avLst/>
              <a:gdLst/>
              <a:ahLst/>
              <a:cxnLst/>
              <a:rect l="l" t="t" r="r" b="b"/>
              <a:pathLst>
                <a:path w="116" h="17" extrusionOk="0">
                  <a:moveTo>
                    <a:pt x="92" y="3"/>
                  </a:moveTo>
                  <a:lnTo>
                    <a:pt x="116" y="8"/>
                  </a:lnTo>
                  <a:lnTo>
                    <a:pt x="101" y="15"/>
                  </a:lnTo>
                  <a:lnTo>
                    <a:pt x="68" y="17"/>
                  </a:lnTo>
                  <a:lnTo>
                    <a:pt x="34" y="14"/>
                  </a:lnTo>
                  <a:lnTo>
                    <a:pt x="31" y="11"/>
                  </a:lnTo>
                  <a:lnTo>
                    <a:pt x="14" y="11"/>
                  </a:lnTo>
                  <a:lnTo>
                    <a:pt x="0" y="4"/>
                  </a:lnTo>
                  <a:lnTo>
                    <a:pt x="35" y="1"/>
                  </a:lnTo>
                  <a:lnTo>
                    <a:pt x="52" y="4"/>
                  </a:lnTo>
                  <a:lnTo>
                    <a:pt x="62" y="0"/>
                  </a:lnTo>
                  <a:lnTo>
                    <a:pt x="92" y="3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99"/>
            <p:cNvSpPr/>
            <p:nvPr/>
          </p:nvSpPr>
          <p:spPr>
            <a:xfrm>
              <a:off x="7214422" y="2422602"/>
              <a:ext cx="185963" cy="93616"/>
            </a:xfrm>
            <a:custGeom>
              <a:avLst/>
              <a:gdLst/>
              <a:ahLst/>
              <a:cxnLst/>
              <a:rect l="l" t="t" r="r" b="b"/>
              <a:pathLst>
                <a:path w="152" h="83" extrusionOk="0">
                  <a:moveTo>
                    <a:pt x="146" y="52"/>
                  </a:moveTo>
                  <a:lnTo>
                    <a:pt x="146" y="61"/>
                  </a:lnTo>
                  <a:lnTo>
                    <a:pt x="152" y="75"/>
                  </a:lnTo>
                  <a:lnTo>
                    <a:pt x="151" y="83"/>
                  </a:lnTo>
                  <a:lnTo>
                    <a:pt x="136" y="83"/>
                  </a:lnTo>
                  <a:lnTo>
                    <a:pt x="114" y="78"/>
                  </a:lnTo>
                  <a:lnTo>
                    <a:pt x="100" y="76"/>
                  </a:lnTo>
                  <a:lnTo>
                    <a:pt x="88" y="66"/>
                  </a:lnTo>
                  <a:lnTo>
                    <a:pt x="63" y="63"/>
                  </a:lnTo>
                  <a:lnTo>
                    <a:pt x="37" y="51"/>
                  </a:lnTo>
                  <a:lnTo>
                    <a:pt x="18" y="41"/>
                  </a:lnTo>
                  <a:lnTo>
                    <a:pt x="0" y="33"/>
                  </a:lnTo>
                  <a:lnTo>
                    <a:pt x="3" y="14"/>
                  </a:lnTo>
                  <a:lnTo>
                    <a:pt x="12" y="4"/>
                  </a:lnTo>
                  <a:lnTo>
                    <a:pt x="18" y="0"/>
                  </a:lnTo>
                  <a:lnTo>
                    <a:pt x="34" y="6"/>
                  </a:lnTo>
                  <a:lnTo>
                    <a:pt x="54" y="19"/>
                  </a:lnTo>
                  <a:lnTo>
                    <a:pt x="65" y="22"/>
                  </a:lnTo>
                  <a:lnTo>
                    <a:pt x="73" y="32"/>
                  </a:lnTo>
                  <a:lnTo>
                    <a:pt x="88" y="36"/>
                  </a:lnTo>
                  <a:lnTo>
                    <a:pt x="104" y="45"/>
                  </a:lnTo>
                  <a:lnTo>
                    <a:pt x="125" y="50"/>
                  </a:lnTo>
                  <a:lnTo>
                    <a:pt x="146" y="5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99"/>
            <p:cNvSpPr/>
            <p:nvPr/>
          </p:nvSpPr>
          <p:spPr>
            <a:xfrm>
              <a:off x="8725401" y="3953158"/>
              <a:ext cx="257927" cy="232636"/>
            </a:xfrm>
            <a:custGeom>
              <a:avLst/>
              <a:gdLst/>
              <a:ahLst/>
              <a:cxnLst/>
              <a:rect l="l" t="t" r="r" b="b"/>
              <a:pathLst>
                <a:path w="1337" h="1028" extrusionOk="0">
                  <a:moveTo>
                    <a:pt x="1144" y="144"/>
                  </a:moveTo>
                  <a:lnTo>
                    <a:pt x="1141" y="233"/>
                  </a:lnTo>
                  <a:lnTo>
                    <a:pt x="1178" y="176"/>
                  </a:lnTo>
                  <a:lnTo>
                    <a:pt x="1195" y="199"/>
                  </a:lnTo>
                  <a:lnTo>
                    <a:pt x="1166" y="263"/>
                  </a:lnTo>
                  <a:lnTo>
                    <a:pt x="1204" y="290"/>
                  </a:lnTo>
                  <a:lnTo>
                    <a:pt x="1247" y="297"/>
                  </a:lnTo>
                  <a:lnTo>
                    <a:pt x="1308" y="265"/>
                  </a:lnTo>
                  <a:lnTo>
                    <a:pt x="1337" y="275"/>
                  </a:lnTo>
                  <a:lnTo>
                    <a:pt x="1271" y="350"/>
                  </a:lnTo>
                  <a:lnTo>
                    <a:pt x="1216" y="399"/>
                  </a:lnTo>
                  <a:lnTo>
                    <a:pt x="1164" y="397"/>
                  </a:lnTo>
                  <a:lnTo>
                    <a:pt x="1128" y="423"/>
                  </a:lnTo>
                  <a:lnTo>
                    <a:pt x="1109" y="459"/>
                  </a:lnTo>
                  <a:lnTo>
                    <a:pt x="1088" y="475"/>
                  </a:lnTo>
                  <a:lnTo>
                    <a:pt x="1030" y="521"/>
                  </a:lnTo>
                  <a:lnTo>
                    <a:pt x="954" y="578"/>
                  </a:lnTo>
                  <a:lnTo>
                    <a:pt x="876" y="612"/>
                  </a:lnTo>
                  <a:lnTo>
                    <a:pt x="881" y="590"/>
                  </a:lnTo>
                  <a:lnTo>
                    <a:pt x="861" y="578"/>
                  </a:lnTo>
                  <a:lnTo>
                    <a:pt x="950" y="508"/>
                  </a:lnTo>
                  <a:lnTo>
                    <a:pt x="960" y="462"/>
                  </a:lnTo>
                  <a:lnTo>
                    <a:pt x="908" y="428"/>
                  </a:lnTo>
                  <a:lnTo>
                    <a:pt x="931" y="397"/>
                  </a:lnTo>
                  <a:lnTo>
                    <a:pt x="1001" y="368"/>
                  </a:lnTo>
                  <a:lnTo>
                    <a:pt x="1055" y="303"/>
                  </a:lnTo>
                  <a:lnTo>
                    <a:pt x="1087" y="248"/>
                  </a:lnTo>
                  <a:lnTo>
                    <a:pt x="1093" y="191"/>
                  </a:lnTo>
                  <a:lnTo>
                    <a:pt x="1104" y="176"/>
                  </a:lnTo>
                  <a:lnTo>
                    <a:pt x="1092" y="141"/>
                  </a:lnTo>
                  <a:lnTo>
                    <a:pt x="1080" y="66"/>
                  </a:lnTo>
                  <a:lnTo>
                    <a:pt x="1084" y="6"/>
                  </a:lnTo>
                  <a:lnTo>
                    <a:pt x="1114" y="0"/>
                  </a:lnTo>
                  <a:lnTo>
                    <a:pt x="1126" y="47"/>
                  </a:lnTo>
                  <a:lnTo>
                    <a:pt x="1169" y="69"/>
                  </a:lnTo>
                  <a:lnTo>
                    <a:pt x="1144" y="144"/>
                  </a:lnTo>
                  <a:moveTo>
                    <a:pt x="770" y="547"/>
                  </a:moveTo>
                  <a:lnTo>
                    <a:pt x="761" y="582"/>
                  </a:lnTo>
                  <a:lnTo>
                    <a:pt x="834" y="548"/>
                  </a:lnTo>
                  <a:lnTo>
                    <a:pt x="829" y="583"/>
                  </a:lnTo>
                  <a:lnTo>
                    <a:pt x="803" y="619"/>
                  </a:lnTo>
                  <a:lnTo>
                    <a:pt x="749" y="658"/>
                  </a:lnTo>
                  <a:lnTo>
                    <a:pt x="657" y="720"/>
                  </a:lnTo>
                  <a:lnTo>
                    <a:pt x="597" y="754"/>
                  </a:lnTo>
                  <a:lnTo>
                    <a:pt x="590" y="794"/>
                  </a:lnTo>
                  <a:lnTo>
                    <a:pt x="537" y="795"/>
                  </a:lnTo>
                  <a:lnTo>
                    <a:pt x="454" y="827"/>
                  </a:lnTo>
                  <a:lnTo>
                    <a:pt x="393" y="882"/>
                  </a:lnTo>
                  <a:lnTo>
                    <a:pt x="285" y="966"/>
                  </a:lnTo>
                  <a:lnTo>
                    <a:pt x="202" y="1004"/>
                  </a:lnTo>
                  <a:lnTo>
                    <a:pt x="148" y="1028"/>
                  </a:lnTo>
                  <a:lnTo>
                    <a:pt x="88" y="1026"/>
                  </a:lnTo>
                  <a:lnTo>
                    <a:pt x="68" y="998"/>
                  </a:lnTo>
                  <a:lnTo>
                    <a:pt x="0" y="993"/>
                  </a:lnTo>
                  <a:lnTo>
                    <a:pt x="13" y="962"/>
                  </a:lnTo>
                  <a:lnTo>
                    <a:pt x="99" y="900"/>
                  </a:lnTo>
                  <a:lnTo>
                    <a:pt x="248" y="817"/>
                  </a:lnTo>
                  <a:lnTo>
                    <a:pt x="304" y="801"/>
                  </a:lnTo>
                  <a:lnTo>
                    <a:pt x="378" y="769"/>
                  </a:lnTo>
                  <a:lnTo>
                    <a:pt x="469" y="725"/>
                  </a:lnTo>
                  <a:lnTo>
                    <a:pt x="543" y="681"/>
                  </a:lnTo>
                  <a:lnTo>
                    <a:pt x="619" y="619"/>
                  </a:lnTo>
                  <a:lnTo>
                    <a:pt x="661" y="597"/>
                  </a:lnTo>
                  <a:lnTo>
                    <a:pt x="704" y="550"/>
                  </a:lnTo>
                  <a:lnTo>
                    <a:pt x="780" y="511"/>
                  </a:lnTo>
                  <a:lnTo>
                    <a:pt x="770" y="547"/>
                  </a:lnTo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99"/>
            <p:cNvSpPr/>
            <p:nvPr/>
          </p:nvSpPr>
          <p:spPr>
            <a:xfrm>
              <a:off x="6633288" y="2551182"/>
              <a:ext cx="163941" cy="193999"/>
            </a:xfrm>
            <a:custGeom>
              <a:avLst/>
              <a:gdLst/>
              <a:ahLst/>
              <a:cxnLst/>
              <a:rect l="l" t="t" r="r" b="b"/>
              <a:pathLst>
                <a:path w="134" h="172" extrusionOk="0">
                  <a:moveTo>
                    <a:pt x="120" y="79"/>
                  </a:moveTo>
                  <a:lnTo>
                    <a:pt x="114" y="93"/>
                  </a:lnTo>
                  <a:lnTo>
                    <a:pt x="106" y="92"/>
                  </a:lnTo>
                  <a:lnTo>
                    <a:pt x="103" y="97"/>
                  </a:lnTo>
                  <a:lnTo>
                    <a:pt x="101" y="107"/>
                  </a:lnTo>
                  <a:lnTo>
                    <a:pt x="104" y="121"/>
                  </a:lnTo>
                  <a:lnTo>
                    <a:pt x="103" y="124"/>
                  </a:lnTo>
                  <a:lnTo>
                    <a:pt x="95" y="124"/>
                  </a:lnTo>
                  <a:lnTo>
                    <a:pt x="84" y="132"/>
                  </a:lnTo>
                  <a:lnTo>
                    <a:pt x="83" y="142"/>
                  </a:lnTo>
                  <a:lnTo>
                    <a:pt x="79" y="146"/>
                  </a:lnTo>
                  <a:lnTo>
                    <a:pt x="68" y="146"/>
                  </a:lnTo>
                  <a:lnTo>
                    <a:pt x="61" y="151"/>
                  </a:lnTo>
                  <a:lnTo>
                    <a:pt x="62" y="159"/>
                  </a:lnTo>
                  <a:lnTo>
                    <a:pt x="54" y="165"/>
                  </a:lnTo>
                  <a:lnTo>
                    <a:pt x="43" y="163"/>
                  </a:lnTo>
                  <a:lnTo>
                    <a:pt x="32" y="170"/>
                  </a:lnTo>
                  <a:lnTo>
                    <a:pt x="23" y="172"/>
                  </a:lnTo>
                  <a:lnTo>
                    <a:pt x="16" y="157"/>
                  </a:lnTo>
                  <a:lnTo>
                    <a:pt x="0" y="123"/>
                  </a:lnTo>
                  <a:lnTo>
                    <a:pt x="52" y="102"/>
                  </a:lnTo>
                  <a:lnTo>
                    <a:pt x="60" y="60"/>
                  </a:lnTo>
                  <a:lnTo>
                    <a:pt x="51" y="46"/>
                  </a:lnTo>
                  <a:lnTo>
                    <a:pt x="50" y="37"/>
                  </a:lnTo>
                  <a:lnTo>
                    <a:pt x="54" y="29"/>
                  </a:lnTo>
                  <a:lnTo>
                    <a:pt x="54" y="20"/>
                  </a:lnTo>
                  <a:lnTo>
                    <a:pt x="61" y="16"/>
                  </a:lnTo>
                  <a:lnTo>
                    <a:pt x="58" y="13"/>
                  </a:lnTo>
                  <a:lnTo>
                    <a:pt x="57" y="0"/>
                  </a:lnTo>
                  <a:lnTo>
                    <a:pt x="67" y="0"/>
                  </a:lnTo>
                  <a:lnTo>
                    <a:pt x="76" y="14"/>
                  </a:lnTo>
                  <a:lnTo>
                    <a:pt x="87" y="21"/>
                  </a:lnTo>
                  <a:lnTo>
                    <a:pt x="101" y="24"/>
                  </a:lnTo>
                  <a:lnTo>
                    <a:pt x="112" y="28"/>
                  </a:lnTo>
                  <a:lnTo>
                    <a:pt x="121" y="40"/>
                  </a:lnTo>
                  <a:lnTo>
                    <a:pt x="127" y="47"/>
                  </a:lnTo>
                  <a:lnTo>
                    <a:pt x="134" y="49"/>
                  </a:lnTo>
                  <a:lnTo>
                    <a:pt x="134" y="54"/>
                  </a:lnTo>
                  <a:lnTo>
                    <a:pt x="129" y="66"/>
                  </a:lnTo>
                  <a:lnTo>
                    <a:pt x="127" y="72"/>
                  </a:lnTo>
                  <a:lnTo>
                    <a:pt x="120" y="7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99"/>
            <p:cNvSpPr/>
            <p:nvPr/>
          </p:nvSpPr>
          <p:spPr>
            <a:xfrm>
              <a:off x="6794782" y="2265825"/>
              <a:ext cx="331552" cy="313555"/>
            </a:xfrm>
            <a:custGeom>
              <a:avLst/>
              <a:gdLst/>
              <a:ahLst/>
              <a:cxnLst/>
              <a:rect l="l" t="t" r="r" b="b"/>
              <a:pathLst>
                <a:path w="271" h="278" extrusionOk="0">
                  <a:moveTo>
                    <a:pt x="216" y="0"/>
                  </a:moveTo>
                  <a:lnTo>
                    <a:pt x="232" y="9"/>
                  </a:lnTo>
                  <a:lnTo>
                    <a:pt x="241" y="25"/>
                  </a:lnTo>
                  <a:lnTo>
                    <a:pt x="271" y="33"/>
                  </a:lnTo>
                  <a:lnTo>
                    <a:pt x="259" y="51"/>
                  </a:lnTo>
                  <a:lnTo>
                    <a:pt x="241" y="54"/>
                  </a:lnTo>
                  <a:lnTo>
                    <a:pt x="213" y="49"/>
                  </a:lnTo>
                  <a:lnTo>
                    <a:pt x="207" y="58"/>
                  </a:lnTo>
                  <a:lnTo>
                    <a:pt x="217" y="76"/>
                  </a:lnTo>
                  <a:lnTo>
                    <a:pt x="226" y="90"/>
                  </a:lnTo>
                  <a:lnTo>
                    <a:pt x="243" y="100"/>
                  </a:lnTo>
                  <a:lnTo>
                    <a:pt x="230" y="112"/>
                  </a:lnTo>
                  <a:lnTo>
                    <a:pt x="234" y="127"/>
                  </a:lnTo>
                  <a:lnTo>
                    <a:pt x="221" y="148"/>
                  </a:lnTo>
                  <a:lnTo>
                    <a:pt x="214" y="169"/>
                  </a:lnTo>
                  <a:lnTo>
                    <a:pt x="199" y="191"/>
                  </a:lnTo>
                  <a:lnTo>
                    <a:pt x="178" y="189"/>
                  </a:lnTo>
                  <a:lnTo>
                    <a:pt x="162" y="211"/>
                  </a:lnTo>
                  <a:lnTo>
                    <a:pt x="176" y="220"/>
                  </a:lnTo>
                  <a:lnTo>
                    <a:pt x="180" y="236"/>
                  </a:lnTo>
                  <a:lnTo>
                    <a:pt x="192" y="246"/>
                  </a:lnTo>
                  <a:lnTo>
                    <a:pt x="198" y="265"/>
                  </a:lnTo>
                  <a:lnTo>
                    <a:pt x="159" y="264"/>
                  </a:lnTo>
                  <a:lnTo>
                    <a:pt x="149" y="278"/>
                  </a:lnTo>
                  <a:lnTo>
                    <a:pt x="135" y="273"/>
                  </a:lnTo>
                  <a:lnTo>
                    <a:pt x="127" y="258"/>
                  </a:lnTo>
                  <a:lnTo>
                    <a:pt x="111" y="242"/>
                  </a:lnTo>
                  <a:lnTo>
                    <a:pt x="79" y="246"/>
                  </a:lnTo>
                  <a:lnTo>
                    <a:pt x="50" y="246"/>
                  </a:lnTo>
                  <a:lnTo>
                    <a:pt x="25" y="249"/>
                  </a:lnTo>
                  <a:lnTo>
                    <a:pt x="29" y="225"/>
                  </a:lnTo>
                  <a:lnTo>
                    <a:pt x="53" y="214"/>
                  </a:lnTo>
                  <a:lnTo>
                    <a:pt x="50" y="205"/>
                  </a:lnTo>
                  <a:lnTo>
                    <a:pt x="41" y="202"/>
                  </a:lnTo>
                  <a:lnTo>
                    <a:pt x="38" y="183"/>
                  </a:lnTo>
                  <a:lnTo>
                    <a:pt x="19" y="174"/>
                  </a:lnTo>
                  <a:lnTo>
                    <a:pt x="10" y="162"/>
                  </a:lnTo>
                  <a:lnTo>
                    <a:pt x="0" y="151"/>
                  </a:lnTo>
                  <a:lnTo>
                    <a:pt x="31" y="161"/>
                  </a:lnTo>
                  <a:lnTo>
                    <a:pt x="48" y="158"/>
                  </a:lnTo>
                  <a:lnTo>
                    <a:pt x="59" y="161"/>
                  </a:lnTo>
                  <a:lnTo>
                    <a:pt x="62" y="156"/>
                  </a:lnTo>
                  <a:lnTo>
                    <a:pt x="75" y="158"/>
                  </a:lnTo>
                  <a:lnTo>
                    <a:pt x="96" y="150"/>
                  </a:lnTo>
                  <a:lnTo>
                    <a:pt x="93" y="132"/>
                  </a:lnTo>
                  <a:lnTo>
                    <a:pt x="101" y="120"/>
                  </a:lnTo>
                  <a:lnTo>
                    <a:pt x="114" y="120"/>
                  </a:lnTo>
                  <a:lnTo>
                    <a:pt x="115" y="114"/>
                  </a:lnTo>
                  <a:lnTo>
                    <a:pt x="128" y="112"/>
                  </a:lnTo>
                  <a:lnTo>
                    <a:pt x="135" y="114"/>
                  </a:lnTo>
                  <a:lnTo>
                    <a:pt x="140" y="108"/>
                  </a:lnTo>
                  <a:lnTo>
                    <a:pt x="137" y="95"/>
                  </a:lnTo>
                  <a:lnTo>
                    <a:pt x="142" y="83"/>
                  </a:lnTo>
                  <a:lnTo>
                    <a:pt x="152" y="78"/>
                  </a:lnTo>
                  <a:lnTo>
                    <a:pt x="142" y="64"/>
                  </a:lnTo>
                  <a:lnTo>
                    <a:pt x="158" y="65"/>
                  </a:lnTo>
                  <a:lnTo>
                    <a:pt x="162" y="57"/>
                  </a:lnTo>
                  <a:lnTo>
                    <a:pt x="159" y="49"/>
                  </a:lnTo>
                  <a:lnTo>
                    <a:pt x="165" y="41"/>
                  </a:lnTo>
                  <a:lnTo>
                    <a:pt x="161" y="30"/>
                  </a:lnTo>
                  <a:lnTo>
                    <a:pt x="155" y="22"/>
                  </a:lnTo>
                  <a:lnTo>
                    <a:pt x="163" y="12"/>
                  </a:lnTo>
                  <a:lnTo>
                    <a:pt x="180" y="8"/>
                  </a:lnTo>
                  <a:lnTo>
                    <a:pt x="199" y="6"/>
                  </a:lnTo>
                  <a:lnTo>
                    <a:pt x="207" y="2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99"/>
            <p:cNvSpPr/>
            <p:nvPr/>
          </p:nvSpPr>
          <p:spPr>
            <a:xfrm>
              <a:off x="3622402" y="2909853"/>
              <a:ext cx="128462" cy="55267"/>
            </a:xfrm>
            <a:custGeom>
              <a:avLst/>
              <a:gdLst/>
              <a:ahLst/>
              <a:cxnLst/>
              <a:rect l="l" t="t" r="r" b="b"/>
              <a:pathLst>
                <a:path w="105" h="49" extrusionOk="0">
                  <a:moveTo>
                    <a:pt x="92" y="49"/>
                  </a:moveTo>
                  <a:lnTo>
                    <a:pt x="87" y="43"/>
                  </a:lnTo>
                  <a:lnTo>
                    <a:pt x="83" y="32"/>
                  </a:lnTo>
                  <a:lnTo>
                    <a:pt x="88" y="27"/>
                  </a:lnTo>
                  <a:lnTo>
                    <a:pt x="83" y="25"/>
                  </a:lnTo>
                  <a:lnTo>
                    <a:pt x="80" y="18"/>
                  </a:lnTo>
                  <a:lnTo>
                    <a:pt x="72" y="12"/>
                  </a:lnTo>
                  <a:lnTo>
                    <a:pt x="63" y="14"/>
                  </a:lnTo>
                  <a:lnTo>
                    <a:pt x="59" y="21"/>
                  </a:lnTo>
                  <a:lnTo>
                    <a:pt x="52" y="26"/>
                  </a:lnTo>
                  <a:lnTo>
                    <a:pt x="48" y="27"/>
                  </a:lnTo>
                  <a:lnTo>
                    <a:pt x="46" y="31"/>
                  </a:lnTo>
                  <a:lnTo>
                    <a:pt x="54" y="43"/>
                  </a:lnTo>
                  <a:lnTo>
                    <a:pt x="49" y="45"/>
                  </a:lnTo>
                  <a:lnTo>
                    <a:pt x="46" y="48"/>
                  </a:lnTo>
                  <a:lnTo>
                    <a:pt x="37" y="49"/>
                  </a:lnTo>
                  <a:lnTo>
                    <a:pt x="35" y="37"/>
                  </a:lnTo>
                  <a:lnTo>
                    <a:pt x="32" y="40"/>
                  </a:lnTo>
                  <a:lnTo>
                    <a:pt x="26" y="39"/>
                  </a:lnTo>
                  <a:lnTo>
                    <a:pt x="23" y="31"/>
                  </a:lnTo>
                  <a:lnTo>
                    <a:pt x="16" y="29"/>
                  </a:lnTo>
                  <a:lnTo>
                    <a:pt x="11" y="27"/>
                  </a:lnTo>
                  <a:lnTo>
                    <a:pt x="3" y="27"/>
                  </a:lnTo>
                  <a:lnTo>
                    <a:pt x="2" y="32"/>
                  </a:lnTo>
                  <a:lnTo>
                    <a:pt x="0" y="29"/>
                  </a:lnTo>
                  <a:lnTo>
                    <a:pt x="1" y="24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6" y="14"/>
                  </a:lnTo>
                  <a:lnTo>
                    <a:pt x="2" y="11"/>
                  </a:lnTo>
                  <a:lnTo>
                    <a:pt x="2" y="2"/>
                  </a:lnTo>
                  <a:lnTo>
                    <a:pt x="9" y="1"/>
                  </a:lnTo>
                  <a:lnTo>
                    <a:pt x="16" y="8"/>
                  </a:lnTo>
                  <a:lnTo>
                    <a:pt x="15" y="12"/>
                  </a:lnTo>
                  <a:lnTo>
                    <a:pt x="22" y="13"/>
                  </a:lnTo>
                  <a:lnTo>
                    <a:pt x="24" y="12"/>
                  </a:lnTo>
                  <a:lnTo>
                    <a:pt x="29" y="17"/>
                  </a:lnTo>
                  <a:lnTo>
                    <a:pt x="38" y="15"/>
                  </a:lnTo>
                  <a:lnTo>
                    <a:pt x="46" y="10"/>
                  </a:lnTo>
                  <a:lnTo>
                    <a:pt x="57" y="6"/>
                  </a:lnTo>
                  <a:lnTo>
                    <a:pt x="64" y="0"/>
                  </a:lnTo>
                  <a:lnTo>
                    <a:pt x="74" y="1"/>
                  </a:lnTo>
                  <a:lnTo>
                    <a:pt x="73" y="3"/>
                  </a:lnTo>
                  <a:lnTo>
                    <a:pt x="83" y="4"/>
                  </a:lnTo>
                  <a:lnTo>
                    <a:pt x="91" y="7"/>
                  </a:lnTo>
                  <a:lnTo>
                    <a:pt x="97" y="14"/>
                  </a:lnTo>
                  <a:lnTo>
                    <a:pt x="103" y="19"/>
                  </a:lnTo>
                  <a:lnTo>
                    <a:pt x="101" y="22"/>
                  </a:lnTo>
                  <a:lnTo>
                    <a:pt x="105" y="35"/>
                  </a:lnTo>
                  <a:lnTo>
                    <a:pt x="101" y="41"/>
                  </a:lnTo>
                  <a:lnTo>
                    <a:pt x="95" y="39"/>
                  </a:lnTo>
                  <a:lnTo>
                    <a:pt x="92" y="4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99"/>
            <p:cNvSpPr/>
            <p:nvPr/>
          </p:nvSpPr>
          <p:spPr>
            <a:xfrm>
              <a:off x="3654212" y="3136560"/>
              <a:ext cx="296072" cy="428601"/>
            </a:xfrm>
            <a:custGeom>
              <a:avLst/>
              <a:gdLst/>
              <a:ahLst/>
              <a:cxnLst/>
              <a:rect l="l" t="t" r="r" b="b"/>
              <a:pathLst>
                <a:path w="242" h="380" extrusionOk="0">
                  <a:moveTo>
                    <a:pt x="233" y="364"/>
                  </a:moveTo>
                  <a:lnTo>
                    <a:pt x="229" y="374"/>
                  </a:lnTo>
                  <a:lnTo>
                    <a:pt x="220" y="380"/>
                  </a:lnTo>
                  <a:lnTo>
                    <a:pt x="201" y="368"/>
                  </a:lnTo>
                  <a:lnTo>
                    <a:pt x="199" y="359"/>
                  </a:lnTo>
                  <a:lnTo>
                    <a:pt x="160" y="338"/>
                  </a:lnTo>
                  <a:lnTo>
                    <a:pt x="126" y="315"/>
                  </a:lnTo>
                  <a:lnTo>
                    <a:pt x="111" y="303"/>
                  </a:lnTo>
                  <a:lnTo>
                    <a:pt x="102" y="286"/>
                  </a:lnTo>
                  <a:lnTo>
                    <a:pt x="104" y="280"/>
                  </a:lnTo>
                  <a:lnTo>
                    <a:pt x="87" y="252"/>
                  </a:lnTo>
                  <a:lnTo>
                    <a:pt x="66" y="214"/>
                  </a:lnTo>
                  <a:lnTo>
                    <a:pt x="46" y="173"/>
                  </a:lnTo>
                  <a:lnTo>
                    <a:pt x="38" y="163"/>
                  </a:lnTo>
                  <a:lnTo>
                    <a:pt x="32" y="148"/>
                  </a:lnTo>
                  <a:lnTo>
                    <a:pt x="17" y="134"/>
                  </a:lnTo>
                  <a:lnTo>
                    <a:pt x="4" y="126"/>
                  </a:lnTo>
                  <a:lnTo>
                    <a:pt x="9" y="117"/>
                  </a:lnTo>
                  <a:lnTo>
                    <a:pt x="0" y="97"/>
                  </a:lnTo>
                  <a:lnTo>
                    <a:pt x="5" y="82"/>
                  </a:lnTo>
                  <a:lnTo>
                    <a:pt x="20" y="69"/>
                  </a:lnTo>
                  <a:lnTo>
                    <a:pt x="22" y="78"/>
                  </a:lnTo>
                  <a:lnTo>
                    <a:pt x="17" y="83"/>
                  </a:lnTo>
                  <a:lnTo>
                    <a:pt x="17" y="90"/>
                  </a:lnTo>
                  <a:lnTo>
                    <a:pt x="25" y="89"/>
                  </a:lnTo>
                  <a:lnTo>
                    <a:pt x="33" y="91"/>
                  </a:lnTo>
                  <a:lnTo>
                    <a:pt x="41" y="101"/>
                  </a:lnTo>
                  <a:lnTo>
                    <a:pt x="51" y="93"/>
                  </a:lnTo>
                  <a:lnTo>
                    <a:pt x="54" y="79"/>
                  </a:lnTo>
                  <a:lnTo>
                    <a:pt x="65" y="61"/>
                  </a:lnTo>
                  <a:lnTo>
                    <a:pt x="87" y="53"/>
                  </a:lnTo>
                  <a:lnTo>
                    <a:pt x="106" y="31"/>
                  </a:lnTo>
                  <a:lnTo>
                    <a:pt x="112" y="17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27" y="10"/>
                  </a:lnTo>
                  <a:lnTo>
                    <a:pt x="132" y="19"/>
                  </a:lnTo>
                  <a:lnTo>
                    <a:pt x="141" y="25"/>
                  </a:lnTo>
                  <a:lnTo>
                    <a:pt x="152" y="46"/>
                  </a:lnTo>
                  <a:lnTo>
                    <a:pt x="166" y="49"/>
                  </a:lnTo>
                  <a:lnTo>
                    <a:pt x="176" y="43"/>
                  </a:lnTo>
                  <a:lnTo>
                    <a:pt x="182" y="47"/>
                  </a:lnTo>
                  <a:lnTo>
                    <a:pt x="193" y="45"/>
                  </a:lnTo>
                  <a:lnTo>
                    <a:pt x="208" y="55"/>
                  </a:lnTo>
                  <a:lnTo>
                    <a:pt x="196" y="76"/>
                  </a:lnTo>
                  <a:lnTo>
                    <a:pt x="202" y="77"/>
                  </a:lnTo>
                  <a:lnTo>
                    <a:pt x="211" y="88"/>
                  </a:lnTo>
                  <a:lnTo>
                    <a:pt x="194" y="87"/>
                  </a:lnTo>
                  <a:lnTo>
                    <a:pt x="192" y="90"/>
                  </a:lnTo>
                  <a:lnTo>
                    <a:pt x="177" y="94"/>
                  </a:lnTo>
                  <a:lnTo>
                    <a:pt x="157" y="108"/>
                  </a:lnTo>
                  <a:lnTo>
                    <a:pt x="156" y="118"/>
                  </a:lnTo>
                  <a:lnTo>
                    <a:pt x="151" y="125"/>
                  </a:lnTo>
                  <a:lnTo>
                    <a:pt x="153" y="136"/>
                  </a:lnTo>
                  <a:lnTo>
                    <a:pt x="142" y="142"/>
                  </a:lnTo>
                  <a:lnTo>
                    <a:pt x="143" y="151"/>
                  </a:lnTo>
                  <a:lnTo>
                    <a:pt x="138" y="155"/>
                  </a:lnTo>
                  <a:lnTo>
                    <a:pt x="147" y="173"/>
                  </a:lnTo>
                  <a:lnTo>
                    <a:pt x="157" y="186"/>
                  </a:lnTo>
                  <a:lnTo>
                    <a:pt x="154" y="195"/>
                  </a:lnTo>
                  <a:lnTo>
                    <a:pt x="166" y="196"/>
                  </a:lnTo>
                  <a:lnTo>
                    <a:pt x="174" y="207"/>
                  </a:lnTo>
                  <a:lnTo>
                    <a:pt x="190" y="208"/>
                  </a:lnTo>
                  <a:lnTo>
                    <a:pt x="204" y="196"/>
                  </a:lnTo>
                  <a:lnTo>
                    <a:pt x="205" y="227"/>
                  </a:lnTo>
                  <a:lnTo>
                    <a:pt x="213" y="230"/>
                  </a:lnTo>
                  <a:lnTo>
                    <a:pt x="223" y="226"/>
                  </a:lnTo>
                  <a:lnTo>
                    <a:pt x="241" y="259"/>
                  </a:lnTo>
                  <a:lnTo>
                    <a:pt x="238" y="266"/>
                  </a:lnTo>
                  <a:lnTo>
                    <a:pt x="238" y="281"/>
                  </a:lnTo>
                  <a:lnTo>
                    <a:pt x="239" y="299"/>
                  </a:lnTo>
                  <a:lnTo>
                    <a:pt x="233" y="309"/>
                  </a:lnTo>
                  <a:lnTo>
                    <a:pt x="236" y="317"/>
                  </a:lnTo>
                  <a:lnTo>
                    <a:pt x="233" y="324"/>
                  </a:lnTo>
                  <a:lnTo>
                    <a:pt x="242" y="341"/>
                  </a:lnTo>
                  <a:lnTo>
                    <a:pt x="233" y="364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99"/>
            <p:cNvSpPr/>
            <p:nvPr/>
          </p:nvSpPr>
          <p:spPr>
            <a:xfrm>
              <a:off x="8108756" y="2701193"/>
              <a:ext cx="211655" cy="302277"/>
            </a:xfrm>
            <a:custGeom>
              <a:avLst/>
              <a:gdLst/>
              <a:ahLst/>
              <a:cxnLst/>
              <a:rect l="l" t="t" r="r" b="b"/>
              <a:pathLst>
                <a:path w="710" h="1100" extrusionOk="0">
                  <a:moveTo>
                    <a:pt x="202" y="0"/>
                  </a:moveTo>
                  <a:lnTo>
                    <a:pt x="252" y="24"/>
                  </a:lnTo>
                  <a:lnTo>
                    <a:pt x="271" y="2"/>
                  </a:lnTo>
                  <a:lnTo>
                    <a:pt x="282" y="24"/>
                  </a:lnTo>
                  <a:lnTo>
                    <a:pt x="276" y="59"/>
                  </a:lnTo>
                  <a:lnTo>
                    <a:pt x="311" y="120"/>
                  </a:lnTo>
                  <a:lnTo>
                    <a:pt x="303" y="191"/>
                  </a:lnTo>
                  <a:lnTo>
                    <a:pt x="264" y="219"/>
                  </a:lnTo>
                  <a:lnTo>
                    <a:pt x="262" y="288"/>
                  </a:lnTo>
                  <a:lnTo>
                    <a:pt x="288" y="355"/>
                  </a:lnTo>
                  <a:lnTo>
                    <a:pt x="329" y="365"/>
                  </a:lnTo>
                  <a:lnTo>
                    <a:pt x="361" y="355"/>
                  </a:lnTo>
                  <a:lnTo>
                    <a:pt x="460" y="402"/>
                  </a:lnTo>
                  <a:lnTo>
                    <a:pt x="459" y="448"/>
                  </a:lnTo>
                  <a:lnTo>
                    <a:pt x="486" y="469"/>
                  </a:lnTo>
                  <a:lnTo>
                    <a:pt x="483" y="508"/>
                  </a:lnTo>
                  <a:lnTo>
                    <a:pt x="420" y="466"/>
                  </a:lnTo>
                  <a:lnTo>
                    <a:pt x="387" y="421"/>
                  </a:lnTo>
                  <a:lnTo>
                    <a:pt x="371" y="453"/>
                  </a:lnTo>
                  <a:lnTo>
                    <a:pt x="317" y="402"/>
                  </a:lnTo>
                  <a:lnTo>
                    <a:pt x="251" y="414"/>
                  </a:lnTo>
                  <a:lnTo>
                    <a:pt x="212" y="395"/>
                  </a:lnTo>
                  <a:lnTo>
                    <a:pt x="211" y="360"/>
                  </a:lnTo>
                  <a:lnTo>
                    <a:pt x="231" y="339"/>
                  </a:lnTo>
                  <a:lnTo>
                    <a:pt x="206" y="319"/>
                  </a:lnTo>
                  <a:lnTo>
                    <a:pt x="201" y="350"/>
                  </a:lnTo>
                  <a:lnTo>
                    <a:pt x="157" y="301"/>
                  </a:lnTo>
                  <a:lnTo>
                    <a:pt x="141" y="264"/>
                  </a:lnTo>
                  <a:lnTo>
                    <a:pt x="126" y="182"/>
                  </a:lnTo>
                  <a:lnTo>
                    <a:pt x="160" y="210"/>
                  </a:lnTo>
                  <a:lnTo>
                    <a:pt x="146" y="77"/>
                  </a:lnTo>
                  <a:lnTo>
                    <a:pt x="157" y="0"/>
                  </a:lnTo>
                  <a:lnTo>
                    <a:pt x="202" y="0"/>
                  </a:lnTo>
                  <a:moveTo>
                    <a:pt x="287" y="463"/>
                  </a:moveTo>
                  <a:lnTo>
                    <a:pt x="276" y="536"/>
                  </a:lnTo>
                  <a:lnTo>
                    <a:pt x="239" y="494"/>
                  </a:lnTo>
                  <a:lnTo>
                    <a:pt x="193" y="429"/>
                  </a:lnTo>
                  <a:lnTo>
                    <a:pt x="257" y="432"/>
                  </a:lnTo>
                  <a:lnTo>
                    <a:pt x="287" y="463"/>
                  </a:lnTo>
                  <a:moveTo>
                    <a:pt x="594" y="540"/>
                  </a:moveTo>
                  <a:lnTo>
                    <a:pt x="625" y="635"/>
                  </a:lnTo>
                  <a:lnTo>
                    <a:pt x="565" y="612"/>
                  </a:lnTo>
                  <a:lnTo>
                    <a:pt x="570" y="641"/>
                  </a:lnTo>
                  <a:lnTo>
                    <a:pt x="593" y="693"/>
                  </a:lnTo>
                  <a:lnTo>
                    <a:pt x="559" y="712"/>
                  </a:lnTo>
                  <a:lnTo>
                    <a:pt x="550" y="653"/>
                  </a:lnTo>
                  <a:lnTo>
                    <a:pt x="527" y="648"/>
                  </a:lnTo>
                  <a:lnTo>
                    <a:pt x="510" y="597"/>
                  </a:lnTo>
                  <a:lnTo>
                    <a:pt x="555" y="603"/>
                  </a:lnTo>
                  <a:lnTo>
                    <a:pt x="550" y="571"/>
                  </a:lnTo>
                  <a:lnTo>
                    <a:pt x="497" y="506"/>
                  </a:lnTo>
                  <a:lnTo>
                    <a:pt x="569" y="508"/>
                  </a:lnTo>
                  <a:lnTo>
                    <a:pt x="594" y="540"/>
                  </a:lnTo>
                  <a:moveTo>
                    <a:pt x="325" y="563"/>
                  </a:moveTo>
                  <a:lnTo>
                    <a:pt x="373" y="589"/>
                  </a:lnTo>
                  <a:lnTo>
                    <a:pt x="421" y="589"/>
                  </a:lnTo>
                  <a:lnTo>
                    <a:pt x="423" y="625"/>
                  </a:lnTo>
                  <a:lnTo>
                    <a:pt x="392" y="661"/>
                  </a:lnTo>
                  <a:lnTo>
                    <a:pt x="347" y="686"/>
                  </a:lnTo>
                  <a:lnTo>
                    <a:pt x="341" y="647"/>
                  </a:lnTo>
                  <a:lnTo>
                    <a:pt x="341" y="603"/>
                  </a:lnTo>
                  <a:lnTo>
                    <a:pt x="325" y="563"/>
                  </a:lnTo>
                  <a:moveTo>
                    <a:pt x="94" y="782"/>
                  </a:moveTo>
                  <a:lnTo>
                    <a:pt x="0" y="863"/>
                  </a:lnTo>
                  <a:lnTo>
                    <a:pt x="32" y="803"/>
                  </a:lnTo>
                  <a:lnTo>
                    <a:pt x="82" y="751"/>
                  </a:lnTo>
                  <a:lnTo>
                    <a:pt x="122" y="692"/>
                  </a:lnTo>
                  <a:lnTo>
                    <a:pt x="153" y="607"/>
                  </a:lnTo>
                  <a:lnTo>
                    <a:pt x="173" y="677"/>
                  </a:lnTo>
                  <a:lnTo>
                    <a:pt x="128" y="724"/>
                  </a:lnTo>
                  <a:lnTo>
                    <a:pt x="94" y="782"/>
                  </a:lnTo>
                  <a:moveTo>
                    <a:pt x="497" y="700"/>
                  </a:moveTo>
                  <a:lnTo>
                    <a:pt x="473" y="728"/>
                  </a:lnTo>
                  <a:lnTo>
                    <a:pt x="454" y="782"/>
                  </a:lnTo>
                  <a:lnTo>
                    <a:pt x="433" y="807"/>
                  </a:lnTo>
                  <a:lnTo>
                    <a:pt x="381" y="748"/>
                  </a:lnTo>
                  <a:lnTo>
                    <a:pt x="395" y="726"/>
                  </a:lnTo>
                  <a:lnTo>
                    <a:pt x="411" y="702"/>
                  </a:lnTo>
                  <a:lnTo>
                    <a:pt x="414" y="649"/>
                  </a:lnTo>
                  <a:lnTo>
                    <a:pt x="455" y="644"/>
                  </a:lnTo>
                  <a:lnTo>
                    <a:pt x="449" y="701"/>
                  </a:lnTo>
                  <a:lnTo>
                    <a:pt x="496" y="619"/>
                  </a:lnTo>
                  <a:lnTo>
                    <a:pt x="497" y="700"/>
                  </a:lnTo>
                  <a:moveTo>
                    <a:pt x="690" y="859"/>
                  </a:moveTo>
                  <a:lnTo>
                    <a:pt x="702" y="916"/>
                  </a:lnTo>
                  <a:lnTo>
                    <a:pt x="710" y="963"/>
                  </a:lnTo>
                  <a:lnTo>
                    <a:pt x="690" y="1041"/>
                  </a:lnTo>
                  <a:lnTo>
                    <a:pt x="657" y="954"/>
                  </a:lnTo>
                  <a:lnTo>
                    <a:pt x="624" y="998"/>
                  </a:lnTo>
                  <a:lnTo>
                    <a:pt x="652" y="1060"/>
                  </a:lnTo>
                  <a:lnTo>
                    <a:pt x="633" y="1100"/>
                  </a:lnTo>
                  <a:lnTo>
                    <a:pt x="542" y="1051"/>
                  </a:lnTo>
                  <a:lnTo>
                    <a:pt x="517" y="989"/>
                  </a:lnTo>
                  <a:lnTo>
                    <a:pt x="537" y="949"/>
                  </a:lnTo>
                  <a:lnTo>
                    <a:pt x="487" y="908"/>
                  </a:lnTo>
                  <a:lnTo>
                    <a:pt x="466" y="944"/>
                  </a:lnTo>
                  <a:lnTo>
                    <a:pt x="430" y="940"/>
                  </a:lnTo>
                  <a:lnTo>
                    <a:pt x="378" y="988"/>
                  </a:lnTo>
                  <a:lnTo>
                    <a:pt x="364" y="963"/>
                  </a:lnTo>
                  <a:lnTo>
                    <a:pt x="388" y="891"/>
                  </a:lnTo>
                  <a:lnTo>
                    <a:pt x="433" y="867"/>
                  </a:lnTo>
                  <a:lnTo>
                    <a:pt x="472" y="835"/>
                  </a:lnTo>
                  <a:lnTo>
                    <a:pt x="501" y="874"/>
                  </a:lnTo>
                  <a:lnTo>
                    <a:pt x="557" y="850"/>
                  </a:lnTo>
                  <a:lnTo>
                    <a:pt x="566" y="812"/>
                  </a:lnTo>
                  <a:lnTo>
                    <a:pt x="619" y="810"/>
                  </a:lnTo>
                  <a:lnTo>
                    <a:pt x="608" y="744"/>
                  </a:lnTo>
                  <a:lnTo>
                    <a:pt x="673" y="785"/>
                  </a:lnTo>
                  <a:lnTo>
                    <a:pt x="683" y="828"/>
                  </a:lnTo>
                  <a:lnTo>
                    <a:pt x="690" y="859"/>
                  </a:lnTo>
                </a:path>
              </a:pathLst>
            </a:custGeom>
            <a:solidFill>
              <a:srgbClr val="92E1FF"/>
            </a:solidFill>
            <a:ln w="9525" cap="flat" cmpd="sng">
              <a:solidFill>
                <a:schemeClr val="accent1">
                  <a:alpha val="2431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99"/>
            <p:cNvSpPr/>
            <p:nvPr/>
          </p:nvSpPr>
          <p:spPr>
            <a:xfrm>
              <a:off x="8812236" y="3232432"/>
              <a:ext cx="91759" cy="50756"/>
            </a:xfrm>
            <a:custGeom>
              <a:avLst/>
              <a:gdLst/>
              <a:ahLst/>
              <a:cxnLst/>
              <a:rect l="l" t="t" r="r" b="b"/>
              <a:pathLst>
                <a:path w="75" h="45" extrusionOk="0">
                  <a:moveTo>
                    <a:pt x="68" y="27"/>
                  </a:moveTo>
                  <a:lnTo>
                    <a:pt x="58" y="29"/>
                  </a:lnTo>
                  <a:lnTo>
                    <a:pt x="54" y="35"/>
                  </a:lnTo>
                  <a:lnTo>
                    <a:pt x="44" y="40"/>
                  </a:lnTo>
                  <a:lnTo>
                    <a:pt x="34" y="45"/>
                  </a:lnTo>
                  <a:lnTo>
                    <a:pt x="25" y="45"/>
                  </a:lnTo>
                  <a:lnTo>
                    <a:pt x="10" y="39"/>
                  </a:lnTo>
                  <a:lnTo>
                    <a:pt x="0" y="33"/>
                  </a:lnTo>
                  <a:lnTo>
                    <a:pt x="2" y="26"/>
                  </a:lnTo>
                  <a:lnTo>
                    <a:pt x="18" y="29"/>
                  </a:lnTo>
                  <a:lnTo>
                    <a:pt x="28" y="28"/>
                  </a:lnTo>
                  <a:lnTo>
                    <a:pt x="31" y="18"/>
                  </a:lnTo>
                  <a:lnTo>
                    <a:pt x="34" y="17"/>
                  </a:lnTo>
                  <a:lnTo>
                    <a:pt x="35" y="28"/>
                  </a:lnTo>
                  <a:lnTo>
                    <a:pt x="46" y="27"/>
                  </a:lnTo>
                  <a:lnTo>
                    <a:pt x="51" y="20"/>
                  </a:lnTo>
                  <a:lnTo>
                    <a:pt x="62" y="12"/>
                  </a:lnTo>
                  <a:lnTo>
                    <a:pt x="61" y="0"/>
                  </a:lnTo>
                  <a:lnTo>
                    <a:pt x="72" y="0"/>
                  </a:lnTo>
                  <a:lnTo>
                    <a:pt x="75" y="3"/>
                  </a:lnTo>
                  <a:lnTo>
                    <a:pt x="74" y="15"/>
                  </a:lnTo>
                  <a:lnTo>
                    <a:pt x="68" y="2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99"/>
            <p:cNvSpPr/>
            <p:nvPr/>
          </p:nvSpPr>
          <p:spPr>
            <a:xfrm>
              <a:off x="8642177" y="3195211"/>
              <a:ext cx="215325" cy="189487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116" y="100"/>
                  </a:moveTo>
                  <a:lnTo>
                    <a:pt x="131" y="114"/>
                  </a:lnTo>
                  <a:lnTo>
                    <a:pt x="141" y="136"/>
                  </a:lnTo>
                  <a:lnTo>
                    <a:pt x="151" y="135"/>
                  </a:lnTo>
                  <a:lnTo>
                    <a:pt x="149" y="144"/>
                  </a:lnTo>
                  <a:lnTo>
                    <a:pt x="163" y="148"/>
                  </a:lnTo>
                  <a:lnTo>
                    <a:pt x="157" y="151"/>
                  </a:lnTo>
                  <a:lnTo>
                    <a:pt x="176" y="160"/>
                  </a:lnTo>
                  <a:lnTo>
                    <a:pt x="173" y="166"/>
                  </a:lnTo>
                  <a:lnTo>
                    <a:pt x="161" y="168"/>
                  </a:lnTo>
                  <a:lnTo>
                    <a:pt x="157" y="162"/>
                  </a:lnTo>
                  <a:lnTo>
                    <a:pt x="141" y="160"/>
                  </a:lnTo>
                  <a:lnTo>
                    <a:pt x="123" y="157"/>
                  </a:lnTo>
                  <a:lnTo>
                    <a:pt x="111" y="144"/>
                  </a:lnTo>
                  <a:lnTo>
                    <a:pt x="101" y="132"/>
                  </a:lnTo>
                  <a:lnTo>
                    <a:pt x="93" y="114"/>
                  </a:lnTo>
                  <a:lnTo>
                    <a:pt x="70" y="105"/>
                  </a:lnTo>
                  <a:lnTo>
                    <a:pt x="54" y="111"/>
                  </a:lnTo>
                  <a:lnTo>
                    <a:pt x="43" y="118"/>
                  </a:lnTo>
                  <a:lnTo>
                    <a:pt x="43" y="133"/>
                  </a:lnTo>
                  <a:lnTo>
                    <a:pt x="28" y="140"/>
                  </a:lnTo>
                  <a:lnTo>
                    <a:pt x="19" y="137"/>
                  </a:lnTo>
                  <a:lnTo>
                    <a:pt x="0" y="136"/>
                  </a:lnTo>
                  <a:lnTo>
                    <a:pt x="5" y="68"/>
                  </a:lnTo>
                  <a:lnTo>
                    <a:pt x="7" y="0"/>
                  </a:lnTo>
                  <a:lnTo>
                    <a:pt x="39" y="15"/>
                  </a:lnTo>
                  <a:lnTo>
                    <a:pt x="72" y="27"/>
                  </a:lnTo>
                  <a:lnTo>
                    <a:pt x="84" y="37"/>
                  </a:lnTo>
                  <a:lnTo>
                    <a:pt x="94" y="48"/>
                  </a:lnTo>
                  <a:lnTo>
                    <a:pt x="96" y="60"/>
                  </a:lnTo>
                  <a:lnTo>
                    <a:pt x="126" y="73"/>
                  </a:lnTo>
                  <a:lnTo>
                    <a:pt x="130" y="84"/>
                  </a:lnTo>
                  <a:lnTo>
                    <a:pt x="113" y="86"/>
                  </a:lnTo>
                  <a:lnTo>
                    <a:pt x="116" y="10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99"/>
            <p:cNvSpPr/>
            <p:nvPr/>
          </p:nvSpPr>
          <p:spPr>
            <a:xfrm>
              <a:off x="8868513" y="3192955"/>
              <a:ext cx="53832" cy="53011"/>
            </a:xfrm>
            <a:custGeom>
              <a:avLst/>
              <a:gdLst/>
              <a:ahLst/>
              <a:cxnLst/>
              <a:rect l="l" t="t" r="r" b="b"/>
              <a:pathLst>
                <a:path w="44" h="47" extrusionOk="0">
                  <a:moveTo>
                    <a:pt x="44" y="42"/>
                  </a:moveTo>
                  <a:lnTo>
                    <a:pt x="38" y="47"/>
                  </a:lnTo>
                  <a:lnTo>
                    <a:pt x="35" y="35"/>
                  </a:lnTo>
                  <a:lnTo>
                    <a:pt x="31" y="27"/>
                  </a:lnTo>
                  <a:lnTo>
                    <a:pt x="23" y="20"/>
                  </a:lnTo>
                  <a:lnTo>
                    <a:pt x="13" y="11"/>
                  </a:lnTo>
                  <a:lnTo>
                    <a:pt x="0" y="5"/>
                  </a:lnTo>
                  <a:lnTo>
                    <a:pt x="5" y="0"/>
                  </a:lnTo>
                  <a:lnTo>
                    <a:pt x="15" y="6"/>
                  </a:lnTo>
                  <a:lnTo>
                    <a:pt x="21" y="11"/>
                  </a:lnTo>
                  <a:lnTo>
                    <a:pt x="28" y="16"/>
                  </a:lnTo>
                  <a:lnTo>
                    <a:pt x="35" y="24"/>
                  </a:lnTo>
                  <a:lnTo>
                    <a:pt x="42" y="31"/>
                  </a:lnTo>
                  <a:lnTo>
                    <a:pt x="44" y="4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99"/>
            <p:cNvSpPr/>
            <p:nvPr/>
          </p:nvSpPr>
          <p:spPr>
            <a:xfrm>
              <a:off x="5751188" y="1858654"/>
              <a:ext cx="198197" cy="131964"/>
            </a:xfrm>
            <a:custGeom>
              <a:avLst/>
              <a:gdLst/>
              <a:ahLst/>
              <a:cxnLst/>
              <a:rect l="l" t="t" r="r" b="b"/>
              <a:pathLst>
                <a:path w="162" h="117" extrusionOk="0">
                  <a:moveTo>
                    <a:pt x="18" y="75"/>
                  </a:moveTo>
                  <a:lnTo>
                    <a:pt x="11" y="62"/>
                  </a:lnTo>
                  <a:lnTo>
                    <a:pt x="11" y="55"/>
                  </a:lnTo>
                  <a:lnTo>
                    <a:pt x="6" y="44"/>
                  </a:lnTo>
                  <a:lnTo>
                    <a:pt x="0" y="37"/>
                  </a:lnTo>
                  <a:lnTo>
                    <a:pt x="4" y="32"/>
                  </a:lnTo>
                  <a:lnTo>
                    <a:pt x="0" y="22"/>
                  </a:lnTo>
                  <a:lnTo>
                    <a:pt x="10" y="16"/>
                  </a:lnTo>
                  <a:lnTo>
                    <a:pt x="33" y="7"/>
                  </a:lnTo>
                  <a:lnTo>
                    <a:pt x="52" y="0"/>
                  </a:lnTo>
                  <a:lnTo>
                    <a:pt x="67" y="3"/>
                  </a:lnTo>
                  <a:lnTo>
                    <a:pt x="69" y="8"/>
                  </a:lnTo>
                  <a:lnTo>
                    <a:pt x="84" y="8"/>
                  </a:lnTo>
                  <a:lnTo>
                    <a:pt x="103" y="10"/>
                  </a:lnTo>
                  <a:lnTo>
                    <a:pt x="132" y="10"/>
                  </a:lnTo>
                  <a:lnTo>
                    <a:pt x="140" y="12"/>
                  </a:lnTo>
                  <a:lnTo>
                    <a:pt x="145" y="18"/>
                  </a:lnTo>
                  <a:lnTo>
                    <a:pt x="147" y="27"/>
                  </a:lnTo>
                  <a:lnTo>
                    <a:pt x="152" y="35"/>
                  </a:lnTo>
                  <a:lnTo>
                    <a:pt x="153" y="43"/>
                  </a:lnTo>
                  <a:lnTo>
                    <a:pt x="144" y="47"/>
                  </a:lnTo>
                  <a:lnTo>
                    <a:pt x="150" y="56"/>
                  </a:lnTo>
                  <a:lnTo>
                    <a:pt x="152" y="65"/>
                  </a:lnTo>
                  <a:lnTo>
                    <a:pt x="162" y="83"/>
                  </a:lnTo>
                  <a:lnTo>
                    <a:pt x="161" y="89"/>
                  </a:lnTo>
                  <a:lnTo>
                    <a:pt x="154" y="91"/>
                  </a:lnTo>
                  <a:lnTo>
                    <a:pt x="141" y="108"/>
                  </a:lnTo>
                  <a:lnTo>
                    <a:pt x="146" y="117"/>
                  </a:lnTo>
                  <a:lnTo>
                    <a:pt x="143" y="116"/>
                  </a:lnTo>
                  <a:lnTo>
                    <a:pt x="127" y="108"/>
                  </a:lnTo>
                  <a:lnTo>
                    <a:pt x="115" y="110"/>
                  </a:lnTo>
                  <a:lnTo>
                    <a:pt x="107" y="109"/>
                  </a:lnTo>
                  <a:lnTo>
                    <a:pt x="98" y="113"/>
                  </a:lnTo>
                  <a:lnTo>
                    <a:pt x="90" y="106"/>
                  </a:lnTo>
                  <a:lnTo>
                    <a:pt x="83" y="109"/>
                  </a:lnTo>
                  <a:lnTo>
                    <a:pt x="82" y="107"/>
                  </a:lnTo>
                  <a:lnTo>
                    <a:pt x="74" y="97"/>
                  </a:lnTo>
                  <a:lnTo>
                    <a:pt x="62" y="96"/>
                  </a:lnTo>
                  <a:lnTo>
                    <a:pt x="60" y="90"/>
                  </a:lnTo>
                  <a:lnTo>
                    <a:pt x="49" y="88"/>
                  </a:lnTo>
                  <a:lnTo>
                    <a:pt x="47" y="93"/>
                  </a:lnTo>
                  <a:lnTo>
                    <a:pt x="38" y="89"/>
                  </a:lnTo>
                  <a:lnTo>
                    <a:pt x="38" y="83"/>
                  </a:lnTo>
                  <a:lnTo>
                    <a:pt x="26" y="81"/>
                  </a:lnTo>
                  <a:lnTo>
                    <a:pt x="18" y="75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99"/>
            <p:cNvSpPr/>
            <p:nvPr/>
          </p:nvSpPr>
          <p:spPr>
            <a:xfrm>
              <a:off x="3993105" y="2701193"/>
              <a:ext cx="36703" cy="12407"/>
            </a:xfrm>
            <a:custGeom>
              <a:avLst/>
              <a:gdLst/>
              <a:ahLst/>
              <a:cxnLst/>
              <a:rect l="l" t="t" r="r" b="b"/>
              <a:pathLst>
                <a:path w="30" h="11" extrusionOk="0">
                  <a:moveTo>
                    <a:pt x="18" y="0"/>
                  </a:moveTo>
                  <a:lnTo>
                    <a:pt x="27" y="1"/>
                  </a:lnTo>
                  <a:lnTo>
                    <a:pt x="30" y="6"/>
                  </a:lnTo>
                  <a:lnTo>
                    <a:pt x="24" y="11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3"/>
                  </a:lnTo>
                  <a:lnTo>
                    <a:pt x="3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99"/>
            <p:cNvSpPr/>
            <p:nvPr/>
          </p:nvSpPr>
          <p:spPr>
            <a:xfrm>
              <a:off x="8056149" y="2129349"/>
              <a:ext cx="103993" cy="124068"/>
            </a:xfrm>
            <a:custGeom>
              <a:avLst/>
              <a:gdLst/>
              <a:ahLst/>
              <a:cxnLst/>
              <a:rect l="l" t="t" r="r" b="b"/>
              <a:pathLst>
                <a:path w="85" h="110" extrusionOk="0">
                  <a:moveTo>
                    <a:pt x="81" y="12"/>
                  </a:moveTo>
                  <a:lnTo>
                    <a:pt x="85" y="16"/>
                  </a:lnTo>
                  <a:lnTo>
                    <a:pt x="78" y="14"/>
                  </a:lnTo>
                  <a:lnTo>
                    <a:pt x="75" y="21"/>
                  </a:lnTo>
                  <a:lnTo>
                    <a:pt x="74" y="28"/>
                  </a:lnTo>
                  <a:lnTo>
                    <a:pt x="82" y="43"/>
                  </a:lnTo>
                  <a:lnTo>
                    <a:pt x="76" y="48"/>
                  </a:lnTo>
                  <a:lnTo>
                    <a:pt x="75" y="52"/>
                  </a:lnTo>
                  <a:lnTo>
                    <a:pt x="72" y="58"/>
                  </a:lnTo>
                  <a:lnTo>
                    <a:pt x="62" y="61"/>
                  </a:lnTo>
                  <a:lnTo>
                    <a:pt x="58" y="66"/>
                  </a:lnTo>
                  <a:lnTo>
                    <a:pt x="61" y="75"/>
                  </a:lnTo>
                  <a:lnTo>
                    <a:pt x="61" y="78"/>
                  </a:lnTo>
                  <a:lnTo>
                    <a:pt x="69" y="81"/>
                  </a:lnTo>
                  <a:lnTo>
                    <a:pt x="83" y="90"/>
                  </a:lnTo>
                  <a:lnTo>
                    <a:pt x="83" y="95"/>
                  </a:lnTo>
                  <a:lnTo>
                    <a:pt x="76" y="96"/>
                  </a:lnTo>
                  <a:lnTo>
                    <a:pt x="65" y="97"/>
                  </a:lnTo>
                  <a:lnTo>
                    <a:pt x="62" y="107"/>
                  </a:lnTo>
                  <a:lnTo>
                    <a:pt x="55" y="106"/>
                  </a:lnTo>
                  <a:lnTo>
                    <a:pt x="54" y="108"/>
                  </a:lnTo>
                  <a:lnTo>
                    <a:pt x="44" y="104"/>
                  </a:lnTo>
                  <a:lnTo>
                    <a:pt x="44" y="108"/>
                  </a:lnTo>
                  <a:lnTo>
                    <a:pt x="40" y="110"/>
                  </a:lnTo>
                  <a:lnTo>
                    <a:pt x="37" y="106"/>
                  </a:lnTo>
                  <a:lnTo>
                    <a:pt x="32" y="104"/>
                  </a:lnTo>
                  <a:lnTo>
                    <a:pt x="26" y="100"/>
                  </a:lnTo>
                  <a:lnTo>
                    <a:pt x="26" y="91"/>
                  </a:lnTo>
                  <a:lnTo>
                    <a:pt x="29" y="89"/>
                  </a:lnTo>
                  <a:lnTo>
                    <a:pt x="26" y="85"/>
                  </a:lnTo>
                  <a:lnTo>
                    <a:pt x="25" y="74"/>
                  </a:lnTo>
                  <a:lnTo>
                    <a:pt x="22" y="71"/>
                  </a:lnTo>
                  <a:lnTo>
                    <a:pt x="11" y="68"/>
                  </a:lnTo>
                  <a:lnTo>
                    <a:pt x="0" y="63"/>
                  </a:lnTo>
                  <a:lnTo>
                    <a:pt x="8" y="50"/>
                  </a:lnTo>
                  <a:lnTo>
                    <a:pt x="20" y="39"/>
                  </a:lnTo>
                  <a:lnTo>
                    <a:pt x="24" y="24"/>
                  </a:lnTo>
                  <a:lnTo>
                    <a:pt x="36" y="31"/>
                  </a:lnTo>
                  <a:lnTo>
                    <a:pt x="51" y="31"/>
                  </a:lnTo>
                  <a:lnTo>
                    <a:pt x="42" y="20"/>
                  </a:lnTo>
                  <a:lnTo>
                    <a:pt x="63" y="11"/>
                  </a:lnTo>
                  <a:lnTo>
                    <a:pt x="63" y="0"/>
                  </a:lnTo>
                  <a:lnTo>
                    <a:pt x="81" y="1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99"/>
            <p:cNvSpPr/>
            <p:nvPr/>
          </p:nvSpPr>
          <p:spPr>
            <a:xfrm>
              <a:off x="5283834" y="2145140"/>
              <a:ext cx="67290" cy="127453"/>
            </a:xfrm>
            <a:custGeom>
              <a:avLst/>
              <a:gdLst/>
              <a:ahLst/>
              <a:cxnLst/>
              <a:rect l="l" t="t" r="r" b="b"/>
              <a:pathLst>
                <a:path w="55" h="113" extrusionOk="0">
                  <a:moveTo>
                    <a:pt x="11" y="9"/>
                  </a:moveTo>
                  <a:lnTo>
                    <a:pt x="17" y="3"/>
                  </a:lnTo>
                  <a:lnTo>
                    <a:pt x="24" y="0"/>
                  </a:lnTo>
                  <a:lnTo>
                    <a:pt x="28" y="10"/>
                  </a:lnTo>
                  <a:lnTo>
                    <a:pt x="38" y="10"/>
                  </a:lnTo>
                  <a:lnTo>
                    <a:pt x="41" y="8"/>
                  </a:lnTo>
                  <a:lnTo>
                    <a:pt x="50" y="9"/>
                  </a:lnTo>
                  <a:lnTo>
                    <a:pt x="55" y="19"/>
                  </a:lnTo>
                  <a:lnTo>
                    <a:pt x="47" y="25"/>
                  </a:lnTo>
                  <a:lnTo>
                    <a:pt x="46" y="41"/>
                  </a:lnTo>
                  <a:lnTo>
                    <a:pt x="43" y="44"/>
                  </a:lnTo>
                  <a:lnTo>
                    <a:pt x="43" y="53"/>
                  </a:lnTo>
                  <a:lnTo>
                    <a:pt x="35" y="55"/>
                  </a:lnTo>
                  <a:lnTo>
                    <a:pt x="42" y="67"/>
                  </a:lnTo>
                  <a:lnTo>
                    <a:pt x="37" y="81"/>
                  </a:lnTo>
                  <a:lnTo>
                    <a:pt x="42" y="87"/>
                  </a:lnTo>
                  <a:lnTo>
                    <a:pt x="40" y="93"/>
                  </a:lnTo>
                  <a:lnTo>
                    <a:pt x="33" y="100"/>
                  </a:lnTo>
                  <a:lnTo>
                    <a:pt x="35" y="107"/>
                  </a:lnTo>
                  <a:lnTo>
                    <a:pt x="28" y="113"/>
                  </a:lnTo>
                  <a:lnTo>
                    <a:pt x="19" y="110"/>
                  </a:lnTo>
                  <a:lnTo>
                    <a:pt x="9" y="112"/>
                  </a:lnTo>
                  <a:lnTo>
                    <a:pt x="13" y="96"/>
                  </a:lnTo>
                  <a:lnTo>
                    <a:pt x="11" y="83"/>
                  </a:lnTo>
                  <a:lnTo>
                    <a:pt x="4" y="81"/>
                  </a:lnTo>
                  <a:lnTo>
                    <a:pt x="0" y="73"/>
                  </a:lnTo>
                  <a:lnTo>
                    <a:pt x="2" y="60"/>
                  </a:lnTo>
                  <a:lnTo>
                    <a:pt x="9" y="52"/>
                  </a:lnTo>
                  <a:lnTo>
                    <a:pt x="10" y="44"/>
                  </a:lnTo>
                  <a:lnTo>
                    <a:pt x="14" y="32"/>
                  </a:lnTo>
                  <a:lnTo>
                    <a:pt x="14" y="23"/>
                  </a:lnTo>
                  <a:lnTo>
                    <a:pt x="11" y="16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99"/>
            <p:cNvSpPr/>
            <p:nvPr/>
          </p:nvSpPr>
          <p:spPr>
            <a:xfrm>
              <a:off x="4104437" y="3587719"/>
              <a:ext cx="190856" cy="192870"/>
            </a:xfrm>
            <a:custGeom>
              <a:avLst/>
              <a:gdLst/>
              <a:ahLst/>
              <a:cxnLst/>
              <a:rect l="l" t="t" r="r" b="b"/>
              <a:pathLst>
                <a:path w="156" h="171" extrusionOk="0">
                  <a:moveTo>
                    <a:pt x="0" y="61"/>
                  </a:moveTo>
                  <a:lnTo>
                    <a:pt x="4" y="36"/>
                  </a:lnTo>
                  <a:lnTo>
                    <a:pt x="3" y="25"/>
                  </a:lnTo>
                  <a:lnTo>
                    <a:pt x="10" y="6"/>
                  </a:lnTo>
                  <a:lnTo>
                    <a:pt x="41" y="0"/>
                  </a:lnTo>
                  <a:lnTo>
                    <a:pt x="58" y="1"/>
                  </a:lnTo>
                  <a:lnTo>
                    <a:pt x="76" y="11"/>
                  </a:lnTo>
                  <a:lnTo>
                    <a:pt x="77" y="18"/>
                  </a:lnTo>
                  <a:lnTo>
                    <a:pt x="83" y="29"/>
                  </a:lnTo>
                  <a:lnTo>
                    <a:pt x="85" y="57"/>
                  </a:lnTo>
                  <a:lnTo>
                    <a:pt x="104" y="61"/>
                  </a:lnTo>
                  <a:lnTo>
                    <a:pt x="111" y="57"/>
                  </a:lnTo>
                  <a:lnTo>
                    <a:pt x="124" y="63"/>
                  </a:lnTo>
                  <a:lnTo>
                    <a:pt x="128" y="69"/>
                  </a:lnTo>
                  <a:lnTo>
                    <a:pt x="132" y="88"/>
                  </a:lnTo>
                  <a:lnTo>
                    <a:pt x="135" y="96"/>
                  </a:lnTo>
                  <a:lnTo>
                    <a:pt x="141" y="97"/>
                  </a:lnTo>
                  <a:lnTo>
                    <a:pt x="148" y="94"/>
                  </a:lnTo>
                  <a:lnTo>
                    <a:pt x="155" y="97"/>
                  </a:lnTo>
                  <a:lnTo>
                    <a:pt x="156" y="109"/>
                  </a:lnTo>
                  <a:lnTo>
                    <a:pt x="155" y="121"/>
                  </a:lnTo>
                  <a:lnTo>
                    <a:pt x="153" y="133"/>
                  </a:lnTo>
                  <a:lnTo>
                    <a:pt x="152" y="151"/>
                  </a:lnTo>
                  <a:lnTo>
                    <a:pt x="138" y="167"/>
                  </a:lnTo>
                  <a:lnTo>
                    <a:pt x="124" y="171"/>
                  </a:lnTo>
                  <a:lnTo>
                    <a:pt x="104" y="167"/>
                  </a:lnTo>
                  <a:lnTo>
                    <a:pt x="85" y="162"/>
                  </a:lnTo>
                  <a:lnTo>
                    <a:pt x="99" y="130"/>
                  </a:lnTo>
                  <a:lnTo>
                    <a:pt x="95" y="121"/>
                  </a:lnTo>
                  <a:lnTo>
                    <a:pt x="76" y="113"/>
                  </a:lnTo>
                  <a:lnTo>
                    <a:pt x="52" y="98"/>
                  </a:lnTo>
                  <a:lnTo>
                    <a:pt x="37" y="95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99"/>
            <p:cNvSpPr/>
            <p:nvPr/>
          </p:nvSpPr>
          <p:spPr>
            <a:xfrm>
              <a:off x="6230777" y="2372975"/>
              <a:ext cx="13458" cy="27070"/>
            </a:xfrm>
            <a:custGeom>
              <a:avLst/>
              <a:gdLst/>
              <a:ahLst/>
              <a:cxnLst/>
              <a:rect l="l" t="t" r="r" b="b"/>
              <a:pathLst>
                <a:path w="11" h="24" extrusionOk="0">
                  <a:moveTo>
                    <a:pt x="9" y="3"/>
                  </a:moveTo>
                  <a:lnTo>
                    <a:pt x="11" y="15"/>
                  </a:lnTo>
                  <a:lnTo>
                    <a:pt x="9" y="21"/>
                  </a:lnTo>
                  <a:lnTo>
                    <a:pt x="1" y="24"/>
                  </a:lnTo>
                  <a:lnTo>
                    <a:pt x="1" y="19"/>
                  </a:lnTo>
                  <a:lnTo>
                    <a:pt x="5" y="16"/>
                  </a:lnTo>
                  <a:lnTo>
                    <a:pt x="0" y="14"/>
                  </a:lnTo>
                  <a:lnTo>
                    <a:pt x="3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99"/>
            <p:cNvSpPr/>
            <p:nvPr/>
          </p:nvSpPr>
          <p:spPr>
            <a:xfrm>
              <a:off x="6589245" y="2522985"/>
              <a:ext cx="20799" cy="36093"/>
            </a:xfrm>
            <a:custGeom>
              <a:avLst/>
              <a:gdLst/>
              <a:ahLst/>
              <a:cxnLst/>
              <a:rect l="l" t="t" r="r" b="b"/>
              <a:pathLst>
                <a:path w="17" h="32" extrusionOk="0">
                  <a:moveTo>
                    <a:pt x="3" y="28"/>
                  </a:moveTo>
                  <a:lnTo>
                    <a:pt x="0" y="13"/>
                  </a:lnTo>
                  <a:lnTo>
                    <a:pt x="4" y="2"/>
                  </a:lnTo>
                  <a:lnTo>
                    <a:pt x="9" y="0"/>
                  </a:lnTo>
                  <a:lnTo>
                    <a:pt x="15" y="7"/>
                  </a:lnTo>
                  <a:lnTo>
                    <a:pt x="17" y="18"/>
                  </a:lnTo>
                  <a:lnTo>
                    <a:pt x="14" y="31"/>
                  </a:lnTo>
                  <a:lnTo>
                    <a:pt x="9" y="32"/>
                  </a:lnTo>
                  <a:lnTo>
                    <a:pt x="3" y="28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99"/>
            <p:cNvSpPr/>
            <p:nvPr/>
          </p:nvSpPr>
          <p:spPr>
            <a:xfrm>
              <a:off x="5886990" y="2008665"/>
              <a:ext cx="193304" cy="104894"/>
            </a:xfrm>
            <a:custGeom>
              <a:avLst/>
              <a:gdLst/>
              <a:ahLst/>
              <a:cxnLst/>
              <a:rect l="l" t="t" r="r" b="b"/>
              <a:pathLst>
                <a:path w="158" h="93" extrusionOk="0">
                  <a:moveTo>
                    <a:pt x="37" y="7"/>
                  </a:moveTo>
                  <a:lnTo>
                    <a:pt x="44" y="3"/>
                  </a:lnTo>
                  <a:lnTo>
                    <a:pt x="54" y="5"/>
                  </a:lnTo>
                  <a:lnTo>
                    <a:pt x="64" y="5"/>
                  </a:lnTo>
                  <a:lnTo>
                    <a:pt x="72" y="10"/>
                  </a:lnTo>
                  <a:lnTo>
                    <a:pt x="78" y="7"/>
                  </a:lnTo>
                  <a:lnTo>
                    <a:pt x="89" y="5"/>
                  </a:lnTo>
                  <a:lnTo>
                    <a:pt x="93" y="0"/>
                  </a:lnTo>
                  <a:lnTo>
                    <a:pt x="100" y="0"/>
                  </a:lnTo>
                  <a:lnTo>
                    <a:pt x="105" y="2"/>
                  </a:lnTo>
                  <a:lnTo>
                    <a:pt x="110" y="8"/>
                  </a:lnTo>
                  <a:lnTo>
                    <a:pt x="117" y="17"/>
                  </a:lnTo>
                  <a:lnTo>
                    <a:pt x="128" y="29"/>
                  </a:lnTo>
                  <a:lnTo>
                    <a:pt x="130" y="38"/>
                  </a:lnTo>
                  <a:lnTo>
                    <a:pt x="129" y="47"/>
                  </a:lnTo>
                  <a:lnTo>
                    <a:pt x="133" y="56"/>
                  </a:lnTo>
                  <a:lnTo>
                    <a:pt x="141" y="59"/>
                  </a:lnTo>
                  <a:lnTo>
                    <a:pt x="149" y="56"/>
                  </a:lnTo>
                  <a:lnTo>
                    <a:pt x="156" y="60"/>
                  </a:lnTo>
                  <a:lnTo>
                    <a:pt x="158" y="65"/>
                  </a:lnTo>
                  <a:lnTo>
                    <a:pt x="150" y="69"/>
                  </a:lnTo>
                  <a:lnTo>
                    <a:pt x="145" y="67"/>
                  </a:lnTo>
                  <a:lnTo>
                    <a:pt x="143" y="92"/>
                  </a:lnTo>
                  <a:lnTo>
                    <a:pt x="133" y="90"/>
                  </a:lnTo>
                  <a:lnTo>
                    <a:pt x="121" y="83"/>
                  </a:lnTo>
                  <a:lnTo>
                    <a:pt x="101" y="87"/>
                  </a:lnTo>
                  <a:lnTo>
                    <a:pt x="94" y="93"/>
                  </a:lnTo>
                  <a:lnTo>
                    <a:pt x="69" y="91"/>
                  </a:lnTo>
                  <a:lnTo>
                    <a:pt x="56" y="88"/>
                  </a:lnTo>
                  <a:lnTo>
                    <a:pt x="50" y="90"/>
                  </a:lnTo>
                  <a:lnTo>
                    <a:pt x="44" y="81"/>
                  </a:lnTo>
                  <a:lnTo>
                    <a:pt x="41" y="78"/>
                  </a:lnTo>
                  <a:lnTo>
                    <a:pt x="45" y="74"/>
                  </a:lnTo>
                  <a:lnTo>
                    <a:pt x="40" y="72"/>
                  </a:lnTo>
                  <a:lnTo>
                    <a:pt x="36" y="76"/>
                  </a:lnTo>
                  <a:lnTo>
                    <a:pt x="25" y="70"/>
                  </a:lnTo>
                  <a:lnTo>
                    <a:pt x="23" y="62"/>
                  </a:lnTo>
                  <a:lnTo>
                    <a:pt x="13" y="57"/>
                  </a:lnTo>
                  <a:lnTo>
                    <a:pt x="10" y="51"/>
                  </a:lnTo>
                  <a:lnTo>
                    <a:pt x="0" y="43"/>
                  </a:lnTo>
                  <a:lnTo>
                    <a:pt x="13" y="39"/>
                  </a:lnTo>
                  <a:lnTo>
                    <a:pt x="22" y="25"/>
                  </a:lnTo>
                  <a:lnTo>
                    <a:pt x="28" y="11"/>
                  </a:lnTo>
                  <a:lnTo>
                    <a:pt x="37" y="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99"/>
            <p:cNvSpPr/>
            <p:nvPr/>
          </p:nvSpPr>
          <p:spPr>
            <a:xfrm>
              <a:off x="8173599" y="1868806"/>
              <a:ext cx="183516" cy="191743"/>
            </a:xfrm>
            <a:custGeom>
              <a:avLst/>
              <a:gdLst/>
              <a:ahLst/>
              <a:cxnLst/>
              <a:rect l="l" t="t" r="r" b="b"/>
              <a:pathLst>
                <a:path w="150" h="170" extrusionOk="0">
                  <a:moveTo>
                    <a:pt x="81" y="73"/>
                  </a:moveTo>
                  <a:lnTo>
                    <a:pt x="126" y="109"/>
                  </a:lnTo>
                  <a:lnTo>
                    <a:pt x="97" y="102"/>
                  </a:lnTo>
                  <a:lnTo>
                    <a:pt x="109" y="131"/>
                  </a:lnTo>
                  <a:lnTo>
                    <a:pt x="140" y="152"/>
                  </a:lnTo>
                  <a:lnTo>
                    <a:pt x="150" y="166"/>
                  </a:lnTo>
                  <a:lnTo>
                    <a:pt x="129" y="154"/>
                  </a:lnTo>
                  <a:lnTo>
                    <a:pt x="129" y="170"/>
                  </a:lnTo>
                  <a:lnTo>
                    <a:pt x="114" y="153"/>
                  </a:lnTo>
                  <a:lnTo>
                    <a:pt x="101" y="133"/>
                  </a:lnTo>
                  <a:lnTo>
                    <a:pt x="83" y="111"/>
                  </a:lnTo>
                  <a:lnTo>
                    <a:pt x="76" y="96"/>
                  </a:lnTo>
                  <a:lnTo>
                    <a:pt x="55" y="69"/>
                  </a:lnTo>
                  <a:lnTo>
                    <a:pt x="29" y="49"/>
                  </a:lnTo>
                  <a:lnTo>
                    <a:pt x="8" y="22"/>
                  </a:lnTo>
                  <a:lnTo>
                    <a:pt x="14" y="12"/>
                  </a:lnTo>
                  <a:lnTo>
                    <a:pt x="0" y="3"/>
                  </a:lnTo>
                  <a:lnTo>
                    <a:pt x="4" y="0"/>
                  </a:lnTo>
                  <a:lnTo>
                    <a:pt x="20" y="14"/>
                  </a:lnTo>
                  <a:lnTo>
                    <a:pt x="42" y="33"/>
                  </a:lnTo>
                  <a:lnTo>
                    <a:pt x="58" y="53"/>
                  </a:lnTo>
                  <a:lnTo>
                    <a:pt x="81" y="73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99"/>
            <p:cNvSpPr/>
            <p:nvPr/>
          </p:nvSpPr>
          <p:spPr>
            <a:xfrm>
              <a:off x="5853957" y="1850760"/>
              <a:ext cx="58725" cy="19175"/>
            </a:xfrm>
            <a:custGeom>
              <a:avLst/>
              <a:gdLst/>
              <a:ahLst/>
              <a:cxnLst/>
              <a:rect l="l" t="t" r="r" b="b"/>
              <a:pathLst>
                <a:path w="48" h="17" extrusionOk="0">
                  <a:moveTo>
                    <a:pt x="48" y="17"/>
                  </a:moveTo>
                  <a:lnTo>
                    <a:pt x="19" y="17"/>
                  </a:lnTo>
                  <a:lnTo>
                    <a:pt x="0" y="15"/>
                  </a:lnTo>
                  <a:lnTo>
                    <a:pt x="2" y="6"/>
                  </a:lnTo>
                  <a:lnTo>
                    <a:pt x="23" y="0"/>
                  </a:lnTo>
                  <a:lnTo>
                    <a:pt x="39" y="4"/>
                  </a:lnTo>
                  <a:lnTo>
                    <a:pt x="47" y="7"/>
                  </a:lnTo>
                  <a:lnTo>
                    <a:pt x="46" y="12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99"/>
            <p:cNvSpPr/>
            <p:nvPr/>
          </p:nvSpPr>
          <p:spPr>
            <a:xfrm>
              <a:off x="7638955" y="1465019"/>
              <a:ext cx="62395" cy="12407"/>
            </a:xfrm>
            <a:custGeom>
              <a:avLst/>
              <a:gdLst/>
              <a:ahLst/>
              <a:cxnLst/>
              <a:rect l="l" t="t" r="r" b="b"/>
              <a:pathLst>
                <a:path w="51" h="11" extrusionOk="0">
                  <a:moveTo>
                    <a:pt x="51" y="10"/>
                  </a:moveTo>
                  <a:lnTo>
                    <a:pt x="32" y="11"/>
                  </a:lnTo>
                  <a:lnTo>
                    <a:pt x="3" y="9"/>
                  </a:lnTo>
                  <a:lnTo>
                    <a:pt x="0" y="8"/>
                  </a:lnTo>
                  <a:lnTo>
                    <a:pt x="2" y="2"/>
                  </a:lnTo>
                  <a:lnTo>
                    <a:pt x="15" y="0"/>
                  </a:lnTo>
                  <a:lnTo>
                    <a:pt x="43" y="6"/>
                  </a:lnTo>
                  <a:lnTo>
                    <a:pt x="51" y="1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99"/>
            <p:cNvSpPr/>
            <p:nvPr/>
          </p:nvSpPr>
          <p:spPr>
            <a:xfrm>
              <a:off x="7673212" y="1435694"/>
              <a:ext cx="78300" cy="14663"/>
            </a:xfrm>
            <a:custGeom>
              <a:avLst/>
              <a:gdLst/>
              <a:ahLst/>
              <a:cxnLst/>
              <a:rect l="l" t="t" r="r" b="b"/>
              <a:pathLst>
                <a:path w="64" h="13" extrusionOk="0">
                  <a:moveTo>
                    <a:pt x="64" y="7"/>
                  </a:moveTo>
                  <a:lnTo>
                    <a:pt x="60" y="13"/>
                  </a:lnTo>
                  <a:lnTo>
                    <a:pt x="38" y="11"/>
                  </a:lnTo>
                  <a:lnTo>
                    <a:pt x="5" y="5"/>
                  </a:lnTo>
                  <a:lnTo>
                    <a:pt x="0" y="0"/>
                  </a:lnTo>
                  <a:lnTo>
                    <a:pt x="27" y="2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99"/>
            <p:cNvSpPr/>
            <p:nvPr/>
          </p:nvSpPr>
          <p:spPr>
            <a:xfrm>
              <a:off x="7527623" y="1424415"/>
              <a:ext cx="135803" cy="27070"/>
            </a:xfrm>
            <a:custGeom>
              <a:avLst/>
              <a:gdLst/>
              <a:ahLst/>
              <a:cxnLst/>
              <a:rect l="l" t="t" r="r" b="b"/>
              <a:pathLst>
                <a:path w="111" h="24" extrusionOk="0">
                  <a:moveTo>
                    <a:pt x="102" y="9"/>
                  </a:moveTo>
                  <a:lnTo>
                    <a:pt x="111" y="21"/>
                  </a:lnTo>
                  <a:lnTo>
                    <a:pt x="64" y="20"/>
                  </a:lnTo>
                  <a:lnTo>
                    <a:pt x="50" y="24"/>
                  </a:lnTo>
                  <a:lnTo>
                    <a:pt x="10" y="14"/>
                  </a:lnTo>
                  <a:lnTo>
                    <a:pt x="0" y="3"/>
                  </a:lnTo>
                  <a:lnTo>
                    <a:pt x="12" y="0"/>
                  </a:lnTo>
                  <a:lnTo>
                    <a:pt x="45" y="1"/>
                  </a:lnTo>
                  <a:lnTo>
                    <a:pt x="102" y="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99"/>
            <p:cNvSpPr/>
            <p:nvPr/>
          </p:nvSpPr>
          <p:spPr>
            <a:xfrm>
              <a:off x="6290725" y="1410880"/>
              <a:ext cx="206762" cy="113918"/>
            </a:xfrm>
            <a:custGeom>
              <a:avLst/>
              <a:gdLst/>
              <a:ahLst/>
              <a:cxnLst/>
              <a:rect l="l" t="t" r="r" b="b"/>
              <a:pathLst>
                <a:path w="169" h="101" extrusionOk="0">
                  <a:moveTo>
                    <a:pt x="90" y="100"/>
                  </a:moveTo>
                  <a:lnTo>
                    <a:pt x="83" y="101"/>
                  </a:lnTo>
                  <a:lnTo>
                    <a:pt x="39" y="99"/>
                  </a:lnTo>
                  <a:lnTo>
                    <a:pt x="32" y="92"/>
                  </a:lnTo>
                  <a:lnTo>
                    <a:pt x="6" y="87"/>
                  </a:lnTo>
                  <a:lnTo>
                    <a:pt x="0" y="78"/>
                  </a:lnTo>
                  <a:lnTo>
                    <a:pt x="11" y="75"/>
                  </a:lnTo>
                  <a:lnTo>
                    <a:pt x="5" y="66"/>
                  </a:lnTo>
                  <a:lnTo>
                    <a:pt x="23" y="52"/>
                  </a:lnTo>
                  <a:lnTo>
                    <a:pt x="10" y="50"/>
                  </a:lnTo>
                  <a:lnTo>
                    <a:pt x="32" y="36"/>
                  </a:lnTo>
                  <a:lnTo>
                    <a:pt x="24" y="29"/>
                  </a:lnTo>
                  <a:lnTo>
                    <a:pt x="46" y="20"/>
                  </a:lnTo>
                  <a:lnTo>
                    <a:pt x="80" y="10"/>
                  </a:lnTo>
                  <a:lnTo>
                    <a:pt x="118" y="8"/>
                  </a:lnTo>
                  <a:lnTo>
                    <a:pt x="134" y="2"/>
                  </a:lnTo>
                  <a:lnTo>
                    <a:pt x="156" y="0"/>
                  </a:lnTo>
                  <a:lnTo>
                    <a:pt x="169" y="6"/>
                  </a:lnTo>
                  <a:lnTo>
                    <a:pt x="165" y="11"/>
                  </a:lnTo>
                  <a:lnTo>
                    <a:pt x="127" y="18"/>
                  </a:lnTo>
                  <a:lnTo>
                    <a:pt x="95" y="26"/>
                  </a:lnTo>
                  <a:lnTo>
                    <a:pt x="67" y="41"/>
                  </a:lnTo>
                  <a:lnTo>
                    <a:pt x="58" y="56"/>
                  </a:lnTo>
                  <a:lnTo>
                    <a:pt x="47" y="72"/>
                  </a:lnTo>
                  <a:lnTo>
                    <a:pt x="57" y="86"/>
                  </a:lnTo>
                  <a:lnTo>
                    <a:pt x="90" y="10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99"/>
            <p:cNvSpPr/>
            <p:nvPr/>
          </p:nvSpPr>
          <p:spPr>
            <a:xfrm>
              <a:off x="6917127" y="1371404"/>
              <a:ext cx="75853" cy="23687"/>
            </a:xfrm>
            <a:custGeom>
              <a:avLst/>
              <a:gdLst/>
              <a:ahLst/>
              <a:cxnLst/>
              <a:rect l="l" t="t" r="r" b="b"/>
              <a:pathLst>
                <a:path w="62" h="21" extrusionOk="0">
                  <a:moveTo>
                    <a:pt x="62" y="15"/>
                  </a:moveTo>
                  <a:lnTo>
                    <a:pt x="2" y="21"/>
                  </a:lnTo>
                  <a:lnTo>
                    <a:pt x="0" y="2"/>
                  </a:lnTo>
                  <a:lnTo>
                    <a:pt x="8" y="0"/>
                  </a:lnTo>
                  <a:lnTo>
                    <a:pt x="18" y="1"/>
                  </a:lnTo>
                  <a:lnTo>
                    <a:pt x="58" y="9"/>
                  </a:lnTo>
                  <a:lnTo>
                    <a:pt x="62" y="15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99"/>
            <p:cNvSpPr/>
            <p:nvPr/>
          </p:nvSpPr>
          <p:spPr>
            <a:xfrm>
              <a:off x="6104762" y="1347718"/>
              <a:ext cx="91759" cy="13534"/>
            </a:xfrm>
            <a:custGeom>
              <a:avLst/>
              <a:gdLst/>
              <a:ahLst/>
              <a:cxnLst/>
              <a:rect l="l" t="t" r="r" b="b"/>
              <a:pathLst>
                <a:path w="75" h="12" extrusionOk="0">
                  <a:moveTo>
                    <a:pt x="72" y="5"/>
                  </a:moveTo>
                  <a:lnTo>
                    <a:pt x="5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36" y="12"/>
                  </a:lnTo>
                  <a:lnTo>
                    <a:pt x="22" y="9"/>
                  </a:lnTo>
                  <a:lnTo>
                    <a:pt x="26" y="5"/>
                  </a:lnTo>
                  <a:lnTo>
                    <a:pt x="0" y="5"/>
                  </a:lnTo>
                  <a:lnTo>
                    <a:pt x="21" y="2"/>
                  </a:lnTo>
                  <a:lnTo>
                    <a:pt x="38" y="2"/>
                  </a:lnTo>
                  <a:lnTo>
                    <a:pt x="43" y="5"/>
                  </a:lnTo>
                  <a:lnTo>
                    <a:pt x="47" y="2"/>
                  </a:lnTo>
                  <a:lnTo>
                    <a:pt x="56" y="0"/>
                  </a:lnTo>
                  <a:lnTo>
                    <a:pt x="75" y="3"/>
                  </a:lnTo>
                  <a:lnTo>
                    <a:pt x="72" y="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99"/>
            <p:cNvSpPr/>
            <p:nvPr/>
          </p:nvSpPr>
          <p:spPr>
            <a:xfrm>
              <a:off x="6753186" y="1343206"/>
              <a:ext cx="152930" cy="38349"/>
            </a:xfrm>
            <a:custGeom>
              <a:avLst/>
              <a:gdLst/>
              <a:ahLst/>
              <a:cxnLst/>
              <a:rect l="l" t="t" r="r" b="b"/>
              <a:pathLst>
                <a:path w="125" h="34" extrusionOk="0">
                  <a:moveTo>
                    <a:pt x="125" y="32"/>
                  </a:moveTo>
                  <a:lnTo>
                    <a:pt x="102" y="34"/>
                  </a:lnTo>
                  <a:lnTo>
                    <a:pt x="65" y="30"/>
                  </a:lnTo>
                  <a:lnTo>
                    <a:pt x="39" y="24"/>
                  </a:lnTo>
                  <a:lnTo>
                    <a:pt x="19" y="15"/>
                  </a:lnTo>
                  <a:lnTo>
                    <a:pt x="0" y="12"/>
                  </a:lnTo>
                  <a:lnTo>
                    <a:pt x="19" y="3"/>
                  </a:lnTo>
                  <a:lnTo>
                    <a:pt x="39" y="0"/>
                  </a:lnTo>
                  <a:lnTo>
                    <a:pt x="70" y="7"/>
                  </a:lnTo>
                  <a:lnTo>
                    <a:pt x="113" y="19"/>
                  </a:lnTo>
                  <a:lnTo>
                    <a:pt x="125" y="32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99"/>
            <p:cNvSpPr/>
            <p:nvPr/>
          </p:nvSpPr>
          <p:spPr>
            <a:xfrm>
              <a:off x="6135348" y="3161374"/>
              <a:ext cx="40373" cy="41733"/>
            </a:xfrm>
            <a:custGeom>
              <a:avLst/>
              <a:gdLst/>
              <a:ahLst/>
              <a:cxnLst/>
              <a:rect l="l" t="t" r="r" b="b"/>
              <a:pathLst>
                <a:path w="33" h="37" extrusionOk="0">
                  <a:moveTo>
                    <a:pt x="25" y="0"/>
                  </a:moveTo>
                  <a:lnTo>
                    <a:pt x="33" y="12"/>
                  </a:lnTo>
                  <a:lnTo>
                    <a:pt x="31" y="24"/>
                  </a:lnTo>
                  <a:lnTo>
                    <a:pt x="26" y="27"/>
                  </a:lnTo>
                  <a:lnTo>
                    <a:pt x="16" y="25"/>
                  </a:lnTo>
                  <a:lnTo>
                    <a:pt x="11" y="37"/>
                  </a:lnTo>
                  <a:lnTo>
                    <a:pt x="0" y="35"/>
                  </a:lnTo>
                  <a:lnTo>
                    <a:pt x="1" y="24"/>
                  </a:lnTo>
                  <a:lnTo>
                    <a:pt x="4" y="22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4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99"/>
            <p:cNvSpPr/>
            <p:nvPr/>
          </p:nvSpPr>
          <p:spPr>
            <a:xfrm>
              <a:off x="5106435" y="2486892"/>
              <a:ext cx="188410" cy="155650"/>
            </a:xfrm>
            <a:custGeom>
              <a:avLst/>
              <a:gdLst/>
              <a:ahLst/>
              <a:cxnLst/>
              <a:rect l="l" t="t" r="r" b="b"/>
              <a:pathLst>
                <a:path w="154" h="138" extrusionOk="0">
                  <a:moveTo>
                    <a:pt x="151" y="11"/>
                  </a:moveTo>
                  <a:lnTo>
                    <a:pt x="151" y="0"/>
                  </a:lnTo>
                  <a:lnTo>
                    <a:pt x="154" y="0"/>
                  </a:lnTo>
                  <a:lnTo>
                    <a:pt x="154" y="1"/>
                  </a:lnTo>
                  <a:lnTo>
                    <a:pt x="153" y="5"/>
                  </a:lnTo>
                  <a:lnTo>
                    <a:pt x="153" y="37"/>
                  </a:lnTo>
                  <a:lnTo>
                    <a:pt x="94" y="36"/>
                  </a:lnTo>
                  <a:lnTo>
                    <a:pt x="93" y="89"/>
                  </a:lnTo>
                  <a:lnTo>
                    <a:pt x="77" y="91"/>
                  </a:lnTo>
                  <a:lnTo>
                    <a:pt x="72" y="101"/>
                  </a:lnTo>
                  <a:lnTo>
                    <a:pt x="75" y="131"/>
                  </a:lnTo>
                  <a:lnTo>
                    <a:pt x="4" y="131"/>
                  </a:lnTo>
                  <a:lnTo>
                    <a:pt x="0" y="138"/>
                  </a:lnTo>
                  <a:lnTo>
                    <a:pt x="1" y="129"/>
                  </a:lnTo>
                  <a:lnTo>
                    <a:pt x="1" y="129"/>
                  </a:lnTo>
                  <a:lnTo>
                    <a:pt x="42" y="128"/>
                  </a:lnTo>
                  <a:lnTo>
                    <a:pt x="44" y="120"/>
                  </a:lnTo>
                  <a:lnTo>
                    <a:pt x="52" y="111"/>
                  </a:lnTo>
                  <a:lnTo>
                    <a:pt x="59" y="82"/>
                  </a:lnTo>
                  <a:lnTo>
                    <a:pt x="84" y="60"/>
                  </a:lnTo>
                  <a:lnTo>
                    <a:pt x="93" y="34"/>
                  </a:lnTo>
                  <a:lnTo>
                    <a:pt x="99" y="32"/>
                  </a:lnTo>
                  <a:lnTo>
                    <a:pt x="105" y="16"/>
                  </a:lnTo>
                  <a:lnTo>
                    <a:pt x="120" y="14"/>
                  </a:lnTo>
                  <a:lnTo>
                    <a:pt x="126" y="16"/>
                  </a:lnTo>
                  <a:lnTo>
                    <a:pt x="134" y="16"/>
                  </a:lnTo>
                  <a:lnTo>
                    <a:pt x="140" y="12"/>
                  </a:lnTo>
                  <a:lnTo>
                    <a:pt x="151" y="1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99"/>
            <p:cNvSpPr/>
            <p:nvPr/>
          </p:nvSpPr>
          <p:spPr>
            <a:xfrm>
              <a:off x="6233223" y="2381998"/>
              <a:ext cx="473471" cy="369950"/>
            </a:xfrm>
            <a:custGeom>
              <a:avLst/>
              <a:gdLst/>
              <a:ahLst/>
              <a:cxnLst/>
              <a:rect l="l" t="t" r="r" b="b"/>
              <a:pathLst>
                <a:path w="387" h="328" extrusionOk="0">
                  <a:moveTo>
                    <a:pt x="163" y="328"/>
                  </a:moveTo>
                  <a:lnTo>
                    <a:pt x="161" y="319"/>
                  </a:lnTo>
                  <a:lnTo>
                    <a:pt x="155" y="313"/>
                  </a:lnTo>
                  <a:lnTo>
                    <a:pt x="153" y="304"/>
                  </a:lnTo>
                  <a:lnTo>
                    <a:pt x="143" y="297"/>
                  </a:lnTo>
                  <a:lnTo>
                    <a:pt x="132" y="280"/>
                  </a:lnTo>
                  <a:lnTo>
                    <a:pt x="126" y="263"/>
                  </a:lnTo>
                  <a:lnTo>
                    <a:pt x="113" y="248"/>
                  </a:lnTo>
                  <a:lnTo>
                    <a:pt x="104" y="245"/>
                  </a:lnTo>
                  <a:lnTo>
                    <a:pt x="91" y="225"/>
                  </a:lnTo>
                  <a:lnTo>
                    <a:pt x="88" y="211"/>
                  </a:lnTo>
                  <a:lnTo>
                    <a:pt x="88" y="198"/>
                  </a:lnTo>
                  <a:lnTo>
                    <a:pt x="76" y="175"/>
                  </a:lnTo>
                  <a:lnTo>
                    <a:pt x="67" y="167"/>
                  </a:lnTo>
                  <a:lnTo>
                    <a:pt x="57" y="163"/>
                  </a:lnTo>
                  <a:lnTo>
                    <a:pt x="50" y="151"/>
                  </a:lnTo>
                  <a:lnTo>
                    <a:pt x="51" y="146"/>
                  </a:lnTo>
                  <a:lnTo>
                    <a:pt x="45" y="135"/>
                  </a:lnTo>
                  <a:lnTo>
                    <a:pt x="39" y="131"/>
                  </a:lnTo>
                  <a:lnTo>
                    <a:pt x="31" y="115"/>
                  </a:lnTo>
                  <a:lnTo>
                    <a:pt x="19" y="99"/>
                  </a:lnTo>
                  <a:lnTo>
                    <a:pt x="9" y="84"/>
                  </a:lnTo>
                  <a:lnTo>
                    <a:pt x="0" y="85"/>
                  </a:lnTo>
                  <a:lnTo>
                    <a:pt x="2" y="73"/>
                  </a:lnTo>
                  <a:lnTo>
                    <a:pt x="2" y="66"/>
                  </a:lnTo>
                  <a:lnTo>
                    <a:pt x="3" y="58"/>
                  </a:lnTo>
                  <a:lnTo>
                    <a:pt x="23" y="61"/>
                  </a:lnTo>
                  <a:lnTo>
                    <a:pt x="30" y="55"/>
                  </a:lnTo>
                  <a:lnTo>
                    <a:pt x="34" y="47"/>
                  </a:lnTo>
                  <a:lnTo>
                    <a:pt x="47" y="44"/>
                  </a:lnTo>
                  <a:lnTo>
                    <a:pt x="49" y="37"/>
                  </a:lnTo>
                  <a:lnTo>
                    <a:pt x="54" y="34"/>
                  </a:lnTo>
                  <a:lnTo>
                    <a:pt x="35" y="13"/>
                  </a:lnTo>
                  <a:lnTo>
                    <a:pt x="69" y="3"/>
                  </a:lnTo>
                  <a:lnTo>
                    <a:pt x="72" y="0"/>
                  </a:lnTo>
                  <a:lnTo>
                    <a:pt x="93" y="5"/>
                  </a:lnTo>
                  <a:lnTo>
                    <a:pt x="121" y="20"/>
                  </a:lnTo>
                  <a:lnTo>
                    <a:pt x="176" y="61"/>
                  </a:lnTo>
                  <a:lnTo>
                    <a:pt x="209" y="63"/>
                  </a:lnTo>
                  <a:lnTo>
                    <a:pt x="225" y="65"/>
                  </a:lnTo>
                  <a:lnTo>
                    <a:pt x="230" y="75"/>
                  </a:lnTo>
                  <a:lnTo>
                    <a:pt x="243" y="74"/>
                  </a:lnTo>
                  <a:lnTo>
                    <a:pt x="252" y="92"/>
                  </a:lnTo>
                  <a:lnTo>
                    <a:pt x="261" y="97"/>
                  </a:lnTo>
                  <a:lnTo>
                    <a:pt x="265" y="104"/>
                  </a:lnTo>
                  <a:lnTo>
                    <a:pt x="278" y="113"/>
                  </a:lnTo>
                  <a:lnTo>
                    <a:pt x="280" y="121"/>
                  </a:lnTo>
                  <a:lnTo>
                    <a:pt x="279" y="128"/>
                  </a:lnTo>
                  <a:lnTo>
                    <a:pt x="282" y="135"/>
                  </a:lnTo>
                  <a:lnTo>
                    <a:pt x="288" y="141"/>
                  </a:lnTo>
                  <a:lnTo>
                    <a:pt x="291" y="148"/>
                  </a:lnTo>
                  <a:lnTo>
                    <a:pt x="294" y="153"/>
                  </a:lnTo>
                  <a:lnTo>
                    <a:pt x="300" y="157"/>
                  </a:lnTo>
                  <a:lnTo>
                    <a:pt x="305" y="156"/>
                  </a:lnTo>
                  <a:lnTo>
                    <a:pt x="309" y="164"/>
                  </a:lnTo>
                  <a:lnTo>
                    <a:pt x="310" y="169"/>
                  </a:lnTo>
                  <a:lnTo>
                    <a:pt x="319" y="190"/>
                  </a:lnTo>
                  <a:lnTo>
                    <a:pt x="374" y="200"/>
                  </a:lnTo>
                  <a:lnTo>
                    <a:pt x="378" y="196"/>
                  </a:lnTo>
                  <a:lnTo>
                    <a:pt x="387" y="210"/>
                  </a:lnTo>
                  <a:lnTo>
                    <a:pt x="379" y="252"/>
                  </a:lnTo>
                  <a:lnTo>
                    <a:pt x="327" y="273"/>
                  </a:lnTo>
                  <a:lnTo>
                    <a:pt x="275" y="281"/>
                  </a:lnTo>
                  <a:lnTo>
                    <a:pt x="259" y="290"/>
                  </a:lnTo>
                  <a:lnTo>
                    <a:pt x="247" y="312"/>
                  </a:lnTo>
                  <a:lnTo>
                    <a:pt x="239" y="315"/>
                  </a:lnTo>
                  <a:lnTo>
                    <a:pt x="234" y="308"/>
                  </a:lnTo>
                  <a:lnTo>
                    <a:pt x="227" y="309"/>
                  </a:lnTo>
                  <a:lnTo>
                    <a:pt x="210" y="307"/>
                  </a:lnTo>
                  <a:lnTo>
                    <a:pt x="206" y="305"/>
                  </a:lnTo>
                  <a:lnTo>
                    <a:pt x="185" y="306"/>
                  </a:lnTo>
                  <a:lnTo>
                    <a:pt x="181" y="308"/>
                  </a:lnTo>
                  <a:lnTo>
                    <a:pt x="173" y="302"/>
                  </a:lnTo>
                  <a:lnTo>
                    <a:pt x="169" y="312"/>
                  </a:lnTo>
                  <a:lnTo>
                    <a:pt x="171" y="321"/>
                  </a:lnTo>
                  <a:lnTo>
                    <a:pt x="163" y="328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99"/>
            <p:cNvSpPr/>
            <p:nvPr/>
          </p:nvSpPr>
          <p:spPr>
            <a:xfrm>
              <a:off x="5972630" y="2618856"/>
              <a:ext cx="360915" cy="313555"/>
            </a:xfrm>
            <a:custGeom>
              <a:avLst/>
              <a:gdLst/>
              <a:ahLst/>
              <a:cxnLst/>
              <a:rect l="l" t="t" r="r" b="b"/>
              <a:pathLst>
                <a:path w="295" h="278" extrusionOk="0">
                  <a:moveTo>
                    <a:pt x="221" y="261"/>
                  </a:moveTo>
                  <a:lnTo>
                    <a:pt x="218" y="260"/>
                  </a:lnTo>
                  <a:lnTo>
                    <a:pt x="218" y="250"/>
                  </a:lnTo>
                  <a:lnTo>
                    <a:pt x="216" y="243"/>
                  </a:lnTo>
                  <a:lnTo>
                    <a:pt x="207" y="235"/>
                  </a:lnTo>
                  <a:lnTo>
                    <a:pt x="204" y="220"/>
                  </a:lnTo>
                  <a:lnTo>
                    <a:pt x="206" y="204"/>
                  </a:lnTo>
                  <a:lnTo>
                    <a:pt x="197" y="203"/>
                  </a:lnTo>
                  <a:lnTo>
                    <a:pt x="196" y="208"/>
                  </a:lnTo>
                  <a:lnTo>
                    <a:pt x="185" y="209"/>
                  </a:lnTo>
                  <a:lnTo>
                    <a:pt x="190" y="215"/>
                  </a:lnTo>
                  <a:lnTo>
                    <a:pt x="192" y="227"/>
                  </a:lnTo>
                  <a:lnTo>
                    <a:pt x="182" y="239"/>
                  </a:lnTo>
                  <a:lnTo>
                    <a:pt x="173" y="254"/>
                  </a:lnTo>
                  <a:lnTo>
                    <a:pt x="164" y="256"/>
                  </a:lnTo>
                  <a:lnTo>
                    <a:pt x="148" y="244"/>
                  </a:lnTo>
                  <a:lnTo>
                    <a:pt x="141" y="248"/>
                  </a:lnTo>
                  <a:lnTo>
                    <a:pt x="139" y="254"/>
                  </a:lnTo>
                  <a:lnTo>
                    <a:pt x="130" y="258"/>
                  </a:lnTo>
                  <a:lnTo>
                    <a:pt x="130" y="262"/>
                  </a:lnTo>
                  <a:lnTo>
                    <a:pt x="111" y="262"/>
                  </a:lnTo>
                  <a:lnTo>
                    <a:pt x="109" y="258"/>
                  </a:lnTo>
                  <a:lnTo>
                    <a:pt x="95" y="257"/>
                  </a:lnTo>
                  <a:lnTo>
                    <a:pt x="89" y="261"/>
                  </a:lnTo>
                  <a:lnTo>
                    <a:pt x="84" y="259"/>
                  </a:lnTo>
                  <a:lnTo>
                    <a:pt x="74" y="247"/>
                  </a:lnTo>
                  <a:lnTo>
                    <a:pt x="71" y="241"/>
                  </a:lnTo>
                  <a:lnTo>
                    <a:pt x="58" y="244"/>
                  </a:lnTo>
                  <a:lnTo>
                    <a:pt x="53" y="254"/>
                  </a:lnTo>
                  <a:lnTo>
                    <a:pt x="49" y="272"/>
                  </a:lnTo>
                  <a:lnTo>
                    <a:pt x="42" y="276"/>
                  </a:lnTo>
                  <a:lnTo>
                    <a:pt x="37" y="278"/>
                  </a:lnTo>
                  <a:lnTo>
                    <a:pt x="35" y="277"/>
                  </a:lnTo>
                  <a:lnTo>
                    <a:pt x="29" y="271"/>
                  </a:lnTo>
                  <a:lnTo>
                    <a:pt x="28" y="265"/>
                  </a:lnTo>
                  <a:lnTo>
                    <a:pt x="30" y="256"/>
                  </a:lnTo>
                  <a:lnTo>
                    <a:pt x="30" y="248"/>
                  </a:lnTo>
                  <a:lnTo>
                    <a:pt x="20" y="235"/>
                  </a:lnTo>
                  <a:lnTo>
                    <a:pt x="17" y="226"/>
                  </a:lnTo>
                  <a:lnTo>
                    <a:pt x="17" y="221"/>
                  </a:lnTo>
                  <a:lnTo>
                    <a:pt x="10" y="215"/>
                  </a:lnTo>
                  <a:lnTo>
                    <a:pt x="10" y="203"/>
                  </a:lnTo>
                  <a:lnTo>
                    <a:pt x="6" y="195"/>
                  </a:lnTo>
                  <a:lnTo>
                    <a:pt x="0" y="196"/>
                  </a:lnTo>
                  <a:lnTo>
                    <a:pt x="1" y="188"/>
                  </a:lnTo>
                  <a:lnTo>
                    <a:pt x="6" y="180"/>
                  </a:lnTo>
                  <a:lnTo>
                    <a:pt x="4" y="171"/>
                  </a:lnTo>
                  <a:lnTo>
                    <a:pt x="9" y="165"/>
                  </a:lnTo>
                  <a:lnTo>
                    <a:pt x="6" y="160"/>
                  </a:lnTo>
                  <a:lnTo>
                    <a:pt x="10" y="147"/>
                  </a:lnTo>
                  <a:lnTo>
                    <a:pt x="18" y="132"/>
                  </a:lnTo>
                  <a:lnTo>
                    <a:pt x="34" y="133"/>
                  </a:lnTo>
                  <a:lnTo>
                    <a:pt x="30" y="51"/>
                  </a:lnTo>
                  <a:lnTo>
                    <a:pt x="30" y="42"/>
                  </a:lnTo>
                  <a:lnTo>
                    <a:pt x="51" y="42"/>
                  </a:lnTo>
                  <a:lnTo>
                    <a:pt x="49" y="0"/>
                  </a:lnTo>
                  <a:lnTo>
                    <a:pt x="121" y="0"/>
                  </a:lnTo>
                  <a:lnTo>
                    <a:pt x="191" y="0"/>
                  </a:lnTo>
                  <a:lnTo>
                    <a:pt x="262" y="0"/>
                  </a:lnTo>
                  <a:lnTo>
                    <a:pt x="269" y="21"/>
                  </a:lnTo>
                  <a:lnTo>
                    <a:pt x="266" y="24"/>
                  </a:lnTo>
                  <a:lnTo>
                    <a:pt x="270" y="46"/>
                  </a:lnTo>
                  <a:lnTo>
                    <a:pt x="278" y="71"/>
                  </a:lnTo>
                  <a:lnTo>
                    <a:pt x="285" y="76"/>
                  </a:lnTo>
                  <a:lnTo>
                    <a:pt x="295" y="84"/>
                  </a:lnTo>
                  <a:lnTo>
                    <a:pt x="287" y="95"/>
                  </a:lnTo>
                  <a:lnTo>
                    <a:pt x="273" y="99"/>
                  </a:lnTo>
                  <a:lnTo>
                    <a:pt x="268" y="105"/>
                  </a:lnTo>
                  <a:lnTo>
                    <a:pt x="267" y="119"/>
                  </a:lnTo>
                  <a:lnTo>
                    <a:pt x="260" y="149"/>
                  </a:lnTo>
                  <a:lnTo>
                    <a:pt x="263" y="158"/>
                  </a:lnTo>
                  <a:lnTo>
                    <a:pt x="260" y="175"/>
                  </a:lnTo>
                  <a:lnTo>
                    <a:pt x="254" y="196"/>
                  </a:lnTo>
                  <a:lnTo>
                    <a:pt x="243" y="206"/>
                  </a:lnTo>
                  <a:lnTo>
                    <a:pt x="236" y="222"/>
                  </a:lnTo>
                  <a:lnTo>
                    <a:pt x="234" y="231"/>
                  </a:lnTo>
                  <a:lnTo>
                    <a:pt x="226" y="236"/>
                  </a:lnTo>
                  <a:lnTo>
                    <a:pt x="221" y="258"/>
                  </a:lnTo>
                  <a:lnTo>
                    <a:pt x="221" y="26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99"/>
            <p:cNvSpPr/>
            <p:nvPr/>
          </p:nvSpPr>
          <p:spPr>
            <a:xfrm>
              <a:off x="6017898" y="2847819"/>
              <a:ext cx="256922" cy="205277"/>
            </a:xfrm>
            <a:custGeom>
              <a:avLst/>
              <a:gdLst/>
              <a:ahLst/>
              <a:cxnLst/>
              <a:rect l="l" t="t" r="r" b="b"/>
              <a:pathLst>
                <a:path w="210" h="182" extrusionOk="0">
                  <a:moveTo>
                    <a:pt x="184" y="58"/>
                  </a:moveTo>
                  <a:lnTo>
                    <a:pt x="185" y="74"/>
                  </a:lnTo>
                  <a:lnTo>
                    <a:pt x="182" y="80"/>
                  </a:lnTo>
                  <a:lnTo>
                    <a:pt x="172" y="81"/>
                  </a:lnTo>
                  <a:lnTo>
                    <a:pt x="166" y="93"/>
                  </a:lnTo>
                  <a:lnTo>
                    <a:pt x="178" y="94"/>
                  </a:lnTo>
                  <a:lnTo>
                    <a:pt x="187" y="104"/>
                  </a:lnTo>
                  <a:lnTo>
                    <a:pt x="191" y="113"/>
                  </a:lnTo>
                  <a:lnTo>
                    <a:pt x="199" y="117"/>
                  </a:lnTo>
                  <a:lnTo>
                    <a:pt x="210" y="140"/>
                  </a:lnTo>
                  <a:lnTo>
                    <a:pt x="198" y="154"/>
                  </a:lnTo>
                  <a:lnTo>
                    <a:pt x="187" y="166"/>
                  </a:lnTo>
                  <a:lnTo>
                    <a:pt x="175" y="176"/>
                  </a:lnTo>
                  <a:lnTo>
                    <a:pt x="163" y="176"/>
                  </a:lnTo>
                  <a:lnTo>
                    <a:pt x="148" y="180"/>
                  </a:lnTo>
                  <a:lnTo>
                    <a:pt x="136" y="176"/>
                  </a:lnTo>
                  <a:lnTo>
                    <a:pt x="129" y="182"/>
                  </a:lnTo>
                  <a:lnTo>
                    <a:pt x="112" y="168"/>
                  </a:lnTo>
                  <a:lnTo>
                    <a:pt x="108" y="159"/>
                  </a:lnTo>
                  <a:lnTo>
                    <a:pt x="98" y="163"/>
                  </a:lnTo>
                  <a:lnTo>
                    <a:pt x="89" y="162"/>
                  </a:lnTo>
                  <a:lnTo>
                    <a:pt x="84" y="165"/>
                  </a:lnTo>
                  <a:lnTo>
                    <a:pt x="76" y="163"/>
                  </a:lnTo>
                  <a:lnTo>
                    <a:pt x="65" y="146"/>
                  </a:lnTo>
                  <a:lnTo>
                    <a:pt x="62" y="139"/>
                  </a:lnTo>
                  <a:lnTo>
                    <a:pt x="48" y="131"/>
                  </a:lnTo>
                  <a:lnTo>
                    <a:pt x="43" y="118"/>
                  </a:lnTo>
                  <a:lnTo>
                    <a:pt x="35" y="109"/>
                  </a:lnTo>
                  <a:lnTo>
                    <a:pt x="23" y="99"/>
                  </a:lnTo>
                  <a:lnTo>
                    <a:pt x="23" y="92"/>
                  </a:lnTo>
                  <a:lnTo>
                    <a:pt x="13" y="84"/>
                  </a:lnTo>
                  <a:lnTo>
                    <a:pt x="0" y="75"/>
                  </a:lnTo>
                  <a:lnTo>
                    <a:pt x="5" y="73"/>
                  </a:lnTo>
                  <a:lnTo>
                    <a:pt x="12" y="69"/>
                  </a:lnTo>
                  <a:lnTo>
                    <a:pt x="16" y="51"/>
                  </a:lnTo>
                  <a:lnTo>
                    <a:pt x="21" y="41"/>
                  </a:lnTo>
                  <a:lnTo>
                    <a:pt x="34" y="38"/>
                  </a:lnTo>
                  <a:lnTo>
                    <a:pt x="37" y="44"/>
                  </a:lnTo>
                  <a:lnTo>
                    <a:pt x="47" y="56"/>
                  </a:lnTo>
                  <a:lnTo>
                    <a:pt x="52" y="58"/>
                  </a:lnTo>
                  <a:lnTo>
                    <a:pt x="59" y="54"/>
                  </a:lnTo>
                  <a:lnTo>
                    <a:pt x="72" y="55"/>
                  </a:lnTo>
                  <a:lnTo>
                    <a:pt x="74" y="59"/>
                  </a:lnTo>
                  <a:lnTo>
                    <a:pt x="93" y="59"/>
                  </a:lnTo>
                  <a:lnTo>
                    <a:pt x="93" y="55"/>
                  </a:lnTo>
                  <a:lnTo>
                    <a:pt x="102" y="51"/>
                  </a:lnTo>
                  <a:lnTo>
                    <a:pt x="104" y="45"/>
                  </a:lnTo>
                  <a:lnTo>
                    <a:pt x="111" y="41"/>
                  </a:lnTo>
                  <a:lnTo>
                    <a:pt x="127" y="53"/>
                  </a:lnTo>
                  <a:lnTo>
                    <a:pt x="136" y="51"/>
                  </a:lnTo>
                  <a:lnTo>
                    <a:pt x="145" y="36"/>
                  </a:lnTo>
                  <a:lnTo>
                    <a:pt x="155" y="24"/>
                  </a:lnTo>
                  <a:lnTo>
                    <a:pt x="153" y="12"/>
                  </a:lnTo>
                  <a:lnTo>
                    <a:pt x="148" y="6"/>
                  </a:lnTo>
                  <a:lnTo>
                    <a:pt x="159" y="5"/>
                  </a:lnTo>
                  <a:lnTo>
                    <a:pt x="160" y="0"/>
                  </a:lnTo>
                  <a:lnTo>
                    <a:pt x="169" y="1"/>
                  </a:lnTo>
                  <a:lnTo>
                    <a:pt x="167" y="17"/>
                  </a:lnTo>
                  <a:lnTo>
                    <a:pt x="170" y="32"/>
                  </a:lnTo>
                  <a:lnTo>
                    <a:pt x="179" y="40"/>
                  </a:lnTo>
                  <a:lnTo>
                    <a:pt x="181" y="47"/>
                  </a:lnTo>
                  <a:lnTo>
                    <a:pt x="181" y="57"/>
                  </a:lnTo>
                  <a:lnTo>
                    <a:pt x="184" y="58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99"/>
            <p:cNvSpPr/>
            <p:nvPr/>
          </p:nvSpPr>
          <p:spPr>
            <a:xfrm>
              <a:off x="5089306" y="2746308"/>
              <a:ext cx="137026" cy="99255"/>
            </a:xfrm>
            <a:custGeom>
              <a:avLst/>
              <a:gdLst/>
              <a:ahLst/>
              <a:cxnLst/>
              <a:rect l="l" t="t" r="r" b="b"/>
              <a:pathLst>
                <a:path w="112" h="88" extrusionOk="0">
                  <a:moveTo>
                    <a:pt x="17" y="62"/>
                  </a:moveTo>
                  <a:lnTo>
                    <a:pt x="10" y="46"/>
                  </a:lnTo>
                  <a:lnTo>
                    <a:pt x="0" y="38"/>
                  </a:lnTo>
                  <a:lnTo>
                    <a:pt x="9" y="34"/>
                  </a:lnTo>
                  <a:lnTo>
                    <a:pt x="18" y="20"/>
                  </a:lnTo>
                  <a:lnTo>
                    <a:pt x="22" y="9"/>
                  </a:lnTo>
                  <a:lnTo>
                    <a:pt x="29" y="2"/>
                  </a:lnTo>
                  <a:lnTo>
                    <a:pt x="38" y="4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65" y="6"/>
                  </a:lnTo>
                  <a:lnTo>
                    <a:pt x="77" y="11"/>
                  </a:lnTo>
                  <a:lnTo>
                    <a:pt x="88" y="26"/>
                  </a:lnTo>
                  <a:lnTo>
                    <a:pt x="100" y="41"/>
                  </a:lnTo>
                  <a:lnTo>
                    <a:pt x="100" y="54"/>
                  </a:lnTo>
                  <a:lnTo>
                    <a:pt x="104" y="66"/>
                  </a:lnTo>
                  <a:lnTo>
                    <a:pt x="111" y="71"/>
                  </a:lnTo>
                  <a:lnTo>
                    <a:pt x="112" y="79"/>
                  </a:lnTo>
                  <a:lnTo>
                    <a:pt x="111" y="86"/>
                  </a:lnTo>
                  <a:lnTo>
                    <a:pt x="109" y="87"/>
                  </a:lnTo>
                  <a:lnTo>
                    <a:pt x="99" y="85"/>
                  </a:lnTo>
                  <a:lnTo>
                    <a:pt x="97" y="88"/>
                  </a:lnTo>
                  <a:lnTo>
                    <a:pt x="93" y="88"/>
                  </a:lnTo>
                  <a:lnTo>
                    <a:pt x="80" y="83"/>
                  </a:lnTo>
                  <a:lnTo>
                    <a:pt x="71" y="83"/>
                  </a:lnTo>
                  <a:lnTo>
                    <a:pt x="38" y="82"/>
                  </a:lnTo>
                  <a:lnTo>
                    <a:pt x="33" y="84"/>
                  </a:lnTo>
                  <a:lnTo>
                    <a:pt x="27" y="84"/>
                  </a:lnTo>
                  <a:lnTo>
                    <a:pt x="17" y="87"/>
                  </a:lnTo>
                  <a:lnTo>
                    <a:pt x="14" y="71"/>
                  </a:lnTo>
                  <a:lnTo>
                    <a:pt x="31" y="72"/>
                  </a:lnTo>
                  <a:lnTo>
                    <a:pt x="35" y="69"/>
                  </a:lnTo>
                  <a:lnTo>
                    <a:pt x="39" y="69"/>
                  </a:lnTo>
                  <a:lnTo>
                    <a:pt x="45" y="64"/>
                  </a:lnTo>
                  <a:lnTo>
                    <a:pt x="53" y="68"/>
                  </a:lnTo>
                  <a:lnTo>
                    <a:pt x="61" y="69"/>
                  </a:lnTo>
                  <a:lnTo>
                    <a:pt x="69" y="64"/>
                  </a:lnTo>
                  <a:lnTo>
                    <a:pt x="65" y="58"/>
                  </a:lnTo>
                  <a:lnTo>
                    <a:pt x="59" y="61"/>
                  </a:lnTo>
                  <a:lnTo>
                    <a:pt x="54" y="61"/>
                  </a:lnTo>
                  <a:lnTo>
                    <a:pt x="47" y="56"/>
                  </a:lnTo>
                  <a:lnTo>
                    <a:pt x="41" y="56"/>
                  </a:lnTo>
                  <a:lnTo>
                    <a:pt x="37" y="61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99"/>
            <p:cNvSpPr/>
            <p:nvPr/>
          </p:nvSpPr>
          <p:spPr>
            <a:xfrm>
              <a:off x="5185959" y="2899702"/>
              <a:ext cx="67290" cy="76697"/>
            </a:xfrm>
            <a:custGeom>
              <a:avLst/>
              <a:gdLst/>
              <a:ahLst/>
              <a:cxnLst/>
              <a:rect l="l" t="t" r="r" b="b"/>
              <a:pathLst>
                <a:path w="55" h="68" extrusionOk="0">
                  <a:moveTo>
                    <a:pt x="33" y="68"/>
                  </a:moveTo>
                  <a:lnTo>
                    <a:pt x="28" y="66"/>
                  </a:lnTo>
                  <a:lnTo>
                    <a:pt x="15" y="58"/>
                  </a:lnTo>
                  <a:lnTo>
                    <a:pt x="5" y="46"/>
                  </a:lnTo>
                  <a:lnTo>
                    <a:pt x="2" y="39"/>
                  </a:lnTo>
                  <a:lnTo>
                    <a:pt x="0" y="23"/>
                  </a:lnTo>
                  <a:lnTo>
                    <a:pt x="10" y="14"/>
                  </a:lnTo>
                  <a:lnTo>
                    <a:pt x="12" y="8"/>
                  </a:lnTo>
                  <a:lnTo>
                    <a:pt x="15" y="4"/>
                  </a:lnTo>
                  <a:lnTo>
                    <a:pt x="20" y="4"/>
                  </a:lnTo>
                  <a:lnTo>
                    <a:pt x="24" y="0"/>
                  </a:lnTo>
                  <a:lnTo>
                    <a:pt x="39" y="0"/>
                  </a:lnTo>
                  <a:lnTo>
                    <a:pt x="44" y="7"/>
                  </a:lnTo>
                  <a:lnTo>
                    <a:pt x="48" y="16"/>
                  </a:lnTo>
                  <a:lnTo>
                    <a:pt x="47" y="22"/>
                  </a:lnTo>
                  <a:lnTo>
                    <a:pt x="50" y="27"/>
                  </a:lnTo>
                  <a:lnTo>
                    <a:pt x="50" y="35"/>
                  </a:lnTo>
                  <a:lnTo>
                    <a:pt x="55" y="34"/>
                  </a:lnTo>
                  <a:lnTo>
                    <a:pt x="46" y="43"/>
                  </a:lnTo>
                  <a:lnTo>
                    <a:pt x="38" y="55"/>
                  </a:lnTo>
                  <a:lnTo>
                    <a:pt x="37" y="61"/>
                  </a:lnTo>
                  <a:lnTo>
                    <a:pt x="33" y="68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99"/>
            <p:cNvSpPr/>
            <p:nvPr/>
          </p:nvSpPr>
          <p:spPr>
            <a:xfrm>
              <a:off x="3473142" y="2797064"/>
              <a:ext cx="53832" cy="29325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42" y="21"/>
                  </a:moveTo>
                  <a:lnTo>
                    <a:pt x="39" y="26"/>
                  </a:lnTo>
                  <a:lnTo>
                    <a:pt x="29" y="26"/>
                  </a:lnTo>
                  <a:lnTo>
                    <a:pt x="22" y="24"/>
                  </a:lnTo>
                  <a:lnTo>
                    <a:pt x="15" y="20"/>
                  </a:lnTo>
                  <a:lnTo>
                    <a:pt x="5" y="18"/>
                  </a:lnTo>
                  <a:lnTo>
                    <a:pt x="0" y="14"/>
                  </a:lnTo>
                  <a:lnTo>
                    <a:pt x="1" y="11"/>
                  </a:lnTo>
                  <a:lnTo>
                    <a:pt x="8" y="6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1"/>
                  </a:lnTo>
                  <a:lnTo>
                    <a:pt x="24" y="6"/>
                  </a:lnTo>
                  <a:lnTo>
                    <a:pt x="29" y="9"/>
                  </a:lnTo>
                  <a:lnTo>
                    <a:pt x="29" y="12"/>
                  </a:lnTo>
                  <a:lnTo>
                    <a:pt x="38" y="9"/>
                  </a:lnTo>
                  <a:lnTo>
                    <a:pt x="41" y="11"/>
                  </a:lnTo>
                  <a:lnTo>
                    <a:pt x="44" y="13"/>
                  </a:lnTo>
                  <a:lnTo>
                    <a:pt x="42" y="2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99"/>
            <p:cNvSpPr/>
            <p:nvPr/>
          </p:nvSpPr>
          <p:spPr>
            <a:xfrm>
              <a:off x="6435090" y="2865866"/>
              <a:ext cx="143143" cy="81209"/>
            </a:xfrm>
            <a:custGeom>
              <a:avLst/>
              <a:gdLst/>
              <a:ahLst/>
              <a:cxnLst/>
              <a:rect l="l" t="t" r="r" b="b"/>
              <a:pathLst>
                <a:path w="117" h="72" extrusionOk="0">
                  <a:moveTo>
                    <a:pt x="117" y="42"/>
                  </a:moveTo>
                  <a:lnTo>
                    <a:pt x="109" y="55"/>
                  </a:lnTo>
                  <a:lnTo>
                    <a:pt x="97" y="72"/>
                  </a:lnTo>
                  <a:lnTo>
                    <a:pt x="82" y="72"/>
                  </a:lnTo>
                  <a:lnTo>
                    <a:pt x="21" y="47"/>
                  </a:lnTo>
                  <a:lnTo>
                    <a:pt x="14" y="40"/>
                  </a:lnTo>
                  <a:lnTo>
                    <a:pt x="7" y="30"/>
                  </a:lnTo>
                  <a:lnTo>
                    <a:pt x="0" y="19"/>
                  </a:lnTo>
                  <a:lnTo>
                    <a:pt x="3" y="11"/>
                  </a:lnTo>
                  <a:lnTo>
                    <a:pt x="10" y="0"/>
                  </a:lnTo>
                  <a:lnTo>
                    <a:pt x="16" y="4"/>
                  </a:lnTo>
                  <a:lnTo>
                    <a:pt x="20" y="13"/>
                  </a:lnTo>
                  <a:lnTo>
                    <a:pt x="28" y="21"/>
                  </a:lnTo>
                  <a:lnTo>
                    <a:pt x="37" y="21"/>
                  </a:lnTo>
                  <a:lnTo>
                    <a:pt x="54" y="16"/>
                  </a:lnTo>
                  <a:lnTo>
                    <a:pt x="74" y="14"/>
                  </a:lnTo>
                  <a:lnTo>
                    <a:pt x="90" y="7"/>
                  </a:lnTo>
                  <a:lnTo>
                    <a:pt x="99" y="6"/>
                  </a:lnTo>
                  <a:lnTo>
                    <a:pt x="105" y="2"/>
                  </a:lnTo>
                  <a:lnTo>
                    <a:pt x="116" y="1"/>
                  </a:lnTo>
                  <a:lnTo>
                    <a:pt x="116" y="2"/>
                  </a:lnTo>
                  <a:lnTo>
                    <a:pt x="116" y="10"/>
                  </a:lnTo>
                  <a:lnTo>
                    <a:pt x="117" y="31"/>
                  </a:lnTo>
                  <a:lnTo>
                    <a:pt x="117" y="4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99"/>
            <p:cNvSpPr/>
            <p:nvPr/>
          </p:nvSpPr>
          <p:spPr>
            <a:xfrm>
              <a:off x="6403282" y="2853459"/>
              <a:ext cx="221443" cy="320323"/>
            </a:xfrm>
            <a:custGeom>
              <a:avLst/>
              <a:gdLst/>
              <a:ahLst/>
              <a:cxnLst/>
              <a:rect l="l" t="t" r="r" b="b"/>
              <a:pathLst>
                <a:path w="181" h="284" extrusionOk="0">
                  <a:moveTo>
                    <a:pt x="156" y="9"/>
                  </a:moveTo>
                  <a:lnTo>
                    <a:pt x="166" y="7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1" y="5"/>
                  </a:lnTo>
                  <a:lnTo>
                    <a:pt x="180" y="18"/>
                  </a:lnTo>
                  <a:lnTo>
                    <a:pt x="181" y="28"/>
                  </a:lnTo>
                  <a:lnTo>
                    <a:pt x="177" y="36"/>
                  </a:lnTo>
                  <a:lnTo>
                    <a:pt x="173" y="58"/>
                  </a:lnTo>
                  <a:lnTo>
                    <a:pt x="165" y="81"/>
                  </a:lnTo>
                  <a:lnTo>
                    <a:pt x="154" y="108"/>
                  </a:lnTo>
                  <a:lnTo>
                    <a:pt x="139" y="139"/>
                  </a:lnTo>
                  <a:lnTo>
                    <a:pt x="124" y="162"/>
                  </a:lnTo>
                  <a:lnTo>
                    <a:pt x="103" y="190"/>
                  </a:lnTo>
                  <a:lnTo>
                    <a:pt x="85" y="207"/>
                  </a:lnTo>
                  <a:lnTo>
                    <a:pt x="57" y="228"/>
                  </a:lnTo>
                  <a:lnTo>
                    <a:pt x="40" y="243"/>
                  </a:lnTo>
                  <a:lnTo>
                    <a:pt x="20" y="269"/>
                  </a:lnTo>
                  <a:lnTo>
                    <a:pt x="15" y="280"/>
                  </a:lnTo>
                  <a:lnTo>
                    <a:pt x="11" y="284"/>
                  </a:lnTo>
                  <a:lnTo>
                    <a:pt x="1" y="267"/>
                  </a:lnTo>
                  <a:lnTo>
                    <a:pt x="0" y="191"/>
                  </a:lnTo>
                  <a:lnTo>
                    <a:pt x="16" y="168"/>
                  </a:lnTo>
                  <a:lnTo>
                    <a:pt x="21" y="161"/>
                  </a:lnTo>
                  <a:lnTo>
                    <a:pt x="33" y="161"/>
                  </a:lnTo>
                  <a:lnTo>
                    <a:pt x="49" y="146"/>
                  </a:lnTo>
                  <a:lnTo>
                    <a:pt x="73" y="146"/>
                  </a:lnTo>
                  <a:lnTo>
                    <a:pt x="123" y="83"/>
                  </a:lnTo>
                  <a:lnTo>
                    <a:pt x="135" y="66"/>
                  </a:lnTo>
                  <a:lnTo>
                    <a:pt x="143" y="53"/>
                  </a:lnTo>
                  <a:lnTo>
                    <a:pt x="143" y="42"/>
                  </a:lnTo>
                  <a:lnTo>
                    <a:pt x="142" y="21"/>
                  </a:lnTo>
                  <a:lnTo>
                    <a:pt x="142" y="13"/>
                  </a:lnTo>
                  <a:lnTo>
                    <a:pt x="142" y="12"/>
                  </a:lnTo>
                  <a:lnTo>
                    <a:pt x="148" y="12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99"/>
            <p:cNvSpPr/>
            <p:nvPr/>
          </p:nvSpPr>
          <p:spPr>
            <a:xfrm>
              <a:off x="5860074" y="2056036"/>
              <a:ext cx="90535" cy="90232"/>
            </a:xfrm>
            <a:custGeom>
              <a:avLst/>
              <a:gdLst/>
              <a:ahLst/>
              <a:cxnLst/>
              <a:rect l="l" t="t" r="r" b="b"/>
              <a:pathLst>
                <a:path w="74" h="80" extrusionOk="0">
                  <a:moveTo>
                    <a:pt x="35" y="15"/>
                  </a:moveTo>
                  <a:lnTo>
                    <a:pt x="45" y="20"/>
                  </a:lnTo>
                  <a:lnTo>
                    <a:pt x="47" y="28"/>
                  </a:lnTo>
                  <a:lnTo>
                    <a:pt x="58" y="34"/>
                  </a:lnTo>
                  <a:lnTo>
                    <a:pt x="62" y="30"/>
                  </a:lnTo>
                  <a:lnTo>
                    <a:pt x="67" y="32"/>
                  </a:lnTo>
                  <a:lnTo>
                    <a:pt x="63" y="36"/>
                  </a:lnTo>
                  <a:lnTo>
                    <a:pt x="66" y="39"/>
                  </a:lnTo>
                  <a:lnTo>
                    <a:pt x="63" y="44"/>
                  </a:lnTo>
                  <a:lnTo>
                    <a:pt x="65" y="52"/>
                  </a:lnTo>
                  <a:lnTo>
                    <a:pt x="74" y="60"/>
                  </a:lnTo>
                  <a:lnTo>
                    <a:pt x="68" y="67"/>
                  </a:lnTo>
                  <a:lnTo>
                    <a:pt x="66" y="73"/>
                  </a:lnTo>
                  <a:lnTo>
                    <a:pt x="68" y="76"/>
                  </a:lnTo>
                  <a:lnTo>
                    <a:pt x="66" y="79"/>
                  </a:lnTo>
                  <a:lnTo>
                    <a:pt x="58" y="79"/>
                  </a:lnTo>
                  <a:lnTo>
                    <a:pt x="52" y="80"/>
                  </a:lnTo>
                  <a:lnTo>
                    <a:pt x="52" y="79"/>
                  </a:lnTo>
                  <a:lnTo>
                    <a:pt x="54" y="76"/>
                  </a:lnTo>
                  <a:lnTo>
                    <a:pt x="55" y="71"/>
                  </a:lnTo>
                  <a:lnTo>
                    <a:pt x="53" y="71"/>
                  </a:lnTo>
                  <a:lnTo>
                    <a:pt x="49" y="67"/>
                  </a:lnTo>
                  <a:lnTo>
                    <a:pt x="46" y="66"/>
                  </a:lnTo>
                  <a:lnTo>
                    <a:pt x="44" y="63"/>
                  </a:lnTo>
                  <a:lnTo>
                    <a:pt x="40" y="62"/>
                  </a:lnTo>
                  <a:lnTo>
                    <a:pt x="38" y="59"/>
                  </a:lnTo>
                  <a:lnTo>
                    <a:pt x="35" y="60"/>
                  </a:lnTo>
                  <a:lnTo>
                    <a:pt x="33" y="67"/>
                  </a:lnTo>
                  <a:lnTo>
                    <a:pt x="29" y="68"/>
                  </a:lnTo>
                  <a:lnTo>
                    <a:pt x="31" y="67"/>
                  </a:lnTo>
                  <a:lnTo>
                    <a:pt x="24" y="63"/>
                  </a:lnTo>
                  <a:lnTo>
                    <a:pt x="18" y="60"/>
                  </a:lnTo>
                  <a:lnTo>
                    <a:pt x="16" y="57"/>
                  </a:lnTo>
                  <a:lnTo>
                    <a:pt x="11" y="54"/>
                  </a:lnTo>
                  <a:lnTo>
                    <a:pt x="15" y="53"/>
                  </a:lnTo>
                  <a:lnTo>
                    <a:pt x="16" y="43"/>
                  </a:lnTo>
                  <a:lnTo>
                    <a:pt x="7" y="35"/>
                  </a:lnTo>
                  <a:lnTo>
                    <a:pt x="11" y="26"/>
                  </a:lnTo>
                  <a:lnTo>
                    <a:pt x="5" y="26"/>
                  </a:lnTo>
                  <a:lnTo>
                    <a:pt x="10" y="19"/>
                  </a:lnTo>
                  <a:lnTo>
                    <a:pt x="5" y="13"/>
                  </a:lnTo>
                  <a:lnTo>
                    <a:pt x="0" y="5"/>
                  </a:lnTo>
                  <a:lnTo>
                    <a:pt x="12" y="0"/>
                  </a:lnTo>
                  <a:lnTo>
                    <a:pt x="22" y="1"/>
                  </a:lnTo>
                  <a:lnTo>
                    <a:pt x="32" y="9"/>
                  </a:lnTo>
                  <a:lnTo>
                    <a:pt x="35" y="15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99"/>
            <p:cNvSpPr/>
            <p:nvPr/>
          </p:nvSpPr>
          <p:spPr>
            <a:xfrm>
              <a:off x="4179068" y="2993318"/>
              <a:ext cx="91759" cy="99255"/>
            </a:xfrm>
            <a:custGeom>
              <a:avLst/>
              <a:gdLst/>
              <a:ahLst/>
              <a:cxnLst/>
              <a:rect l="l" t="t" r="r" b="b"/>
              <a:pathLst>
                <a:path w="75" h="88" extrusionOk="0">
                  <a:moveTo>
                    <a:pt x="17" y="1"/>
                  </a:moveTo>
                  <a:lnTo>
                    <a:pt x="39" y="5"/>
                  </a:lnTo>
                  <a:lnTo>
                    <a:pt x="41" y="2"/>
                  </a:lnTo>
                  <a:lnTo>
                    <a:pt x="56" y="0"/>
                  </a:lnTo>
                  <a:lnTo>
                    <a:pt x="75" y="6"/>
                  </a:lnTo>
                  <a:lnTo>
                    <a:pt x="65" y="24"/>
                  </a:lnTo>
                  <a:lnTo>
                    <a:pt x="66" y="38"/>
                  </a:lnTo>
                  <a:lnTo>
                    <a:pt x="74" y="50"/>
                  </a:lnTo>
                  <a:lnTo>
                    <a:pt x="70" y="59"/>
                  </a:lnTo>
                  <a:lnTo>
                    <a:pt x="68" y="69"/>
                  </a:lnTo>
                  <a:lnTo>
                    <a:pt x="64" y="77"/>
                  </a:lnTo>
                  <a:lnTo>
                    <a:pt x="53" y="73"/>
                  </a:lnTo>
                  <a:lnTo>
                    <a:pt x="45" y="75"/>
                  </a:lnTo>
                  <a:lnTo>
                    <a:pt x="37" y="73"/>
                  </a:lnTo>
                  <a:lnTo>
                    <a:pt x="35" y="79"/>
                  </a:lnTo>
                  <a:lnTo>
                    <a:pt x="38" y="83"/>
                  </a:lnTo>
                  <a:lnTo>
                    <a:pt x="37" y="88"/>
                  </a:lnTo>
                  <a:lnTo>
                    <a:pt x="27" y="86"/>
                  </a:lnTo>
                  <a:lnTo>
                    <a:pt x="16" y="68"/>
                  </a:lnTo>
                  <a:lnTo>
                    <a:pt x="13" y="56"/>
                  </a:lnTo>
                  <a:lnTo>
                    <a:pt x="7" y="56"/>
                  </a:lnTo>
                  <a:lnTo>
                    <a:pt x="0" y="41"/>
                  </a:lnTo>
                  <a:lnTo>
                    <a:pt x="3" y="30"/>
                  </a:lnTo>
                  <a:lnTo>
                    <a:pt x="2" y="25"/>
                  </a:lnTo>
                  <a:lnTo>
                    <a:pt x="13" y="20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99"/>
            <p:cNvSpPr/>
            <p:nvPr/>
          </p:nvSpPr>
          <p:spPr>
            <a:xfrm>
              <a:off x="5816031" y="1978211"/>
              <a:ext cx="110109" cy="40604"/>
            </a:xfrm>
            <a:custGeom>
              <a:avLst/>
              <a:gdLst/>
              <a:ahLst/>
              <a:cxnLst/>
              <a:rect l="l" t="t" r="r" b="b"/>
              <a:pathLst>
                <a:path w="90" h="36" extrusionOk="0">
                  <a:moveTo>
                    <a:pt x="29" y="1"/>
                  </a:moveTo>
                  <a:lnTo>
                    <a:pt x="30" y="3"/>
                  </a:lnTo>
                  <a:lnTo>
                    <a:pt x="37" y="0"/>
                  </a:lnTo>
                  <a:lnTo>
                    <a:pt x="45" y="7"/>
                  </a:lnTo>
                  <a:lnTo>
                    <a:pt x="54" y="3"/>
                  </a:lnTo>
                  <a:lnTo>
                    <a:pt x="62" y="4"/>
                  </a:lnTo>
                  <a:lnTo>
                    <a:pt x="74" y="2"/>
                  </a:lnTo>
                  <a:lnTo>
                    <a:pt x="90" y="10"/>
                  </a:lnTo>
                  <a:lnTo>
                    <a:pt x="86" y="15"/>
                  </a:lnTo>
                  <a:lnTo>
                    <a:pt x="84" y="23"/>
                  </a:lnTo>
                  <a:lnTo>
                    <a:pt x="81" y="25"/>
                  </a:lnTo>
                  <a:lnTo>
                    <a:pt x="63" y="19"/>
                  </a:lnTo>
                  <a:lnTo>
                    <a:pt x="57" y="20"/>
                  </a:lnTo>
                  <a:lnTo>
                    <a:pt x="54" y="25"/>
                  </a:lnTo>
                  <a:lnTo>
                    <a:pt x="47" y="27"/>
                  </a:lnTo>
                  <a:lnTo>
                    <a:pt x="45" y="26"/>
                  </a:lnTo>
                  <a:lnTo>
                    <a:pt x="37" y="29"/>
                  </a:lnTo>
                  <a:lnTo>
                    <a:pt x="31" y="30"/>
                  </a:lnTo>
                  <a:lnTo>
                    <a:pt x="30" y="34"/>
                  </a:lnTo>
                  <a:lnTo>
                    <a:pt x="17" y="36"/>
                  </a:lnTo>
                  <a:lnTo>
                    <a:pt x="11" y="34"/>
                  </a:lnTo>
                  <a:lnTo>
                    <a:pt x="2" y="29"/>
                  </a:lnTo>
                  <a:lnTo>
                    <a:pt x="0" y="22"/>
                  </a:lnTo>
                  <a:lnTo>
                    <a:pt x="1" y="19"/>
                  </a:lnTo>
                  <a:lnTo>
                    <a:pt x="2" y="15"/>
                  </a:lnTo>
                  <a:lnTo>
                    <a:pt x="10" y="15"/>
                  </a:lnTo>
                  <a:lnTo>
                    <a:pt x="15" y="13"/>
                  </a:lnTo>
                  <a:lnTo>
                    <a:pt x="15" y="11"/>
                  </a:lnTo>
                  <a:lnTo>
                    <a:pt x="18" y="10"/>
                  </a:lnTo>
                  <a:lnTo>
                    <a:pt x="19" y="6"/>
                  </a:lnTo>
                  <a:lnTo>
                    <a:pt x="22" y="5"/>
                  </a:lnTo>
                  <a:lnTo>
                    <a:pt x="25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99"/>
            <p:cNvSpPr/>
            <p:nvPr/>
          </p:nvSpPr>
          <p:spPr>
            <a:xfrm>
              <a:off x="5757305" y="2040245"/>
              <a:ext cx="56278" cy="32709"/>
            </a:xfrm>
            <a:custGeom>
              <a:avLst/>
              <a:gdLst/>
              <a:ahLst/>
              <a:cxnLst/>
              <a:rect l="l" t="t" r="r" b="b"/>
              <a:pathLst>
                <a:path w="46" h="29" extrusionOk="0">
                  <a:moveTo>
                    <a:pt x="1" y="7"/>
                  </a:moveTo>
                  <a:lnTo>
                    <a:pt x="15" y="9"/>
                  </a:lnTo>
                  <a:lnTo>
                    <a:pt x="22" y="4"/>
                  </a:lnTo>
                  <a:lnTo>
                    <a:pt x="37" y="3"/>
                  </a:lnTo>
                  <a:lnTo>
                    <a:pt x="39" y="0"/>
                  </a:lnTo>
                  <a:lnTo>
                    <a:pt x="42" y="0"/>
                  </a:lnTo>
                  <a:lnTo>
                    <a:pt x="46" y="7"/>
                  </a:lnTo>
                  <a:lnTo>
                    <a:pt x="33" y="12"/>
                  </a:lnTo>
                  <a:lnTo>
                    <a:pt x="32" y="21"/>
                  </a:lnTo>
                  <a:lnTo>
                    <a:pt x="27" y="23"/>
                  </a:lnTo>
                  <a:lnTo>
                    <a:pt x="27" y="29"/>
                  </a:lnTo>
                  <a:lnTo>
                    <a:pt x="21" y="28"/>
                  </a:lnTo>
                  <a:lnTo>
                    <a:pt x="15" y="25"/>
                  </a:lnTo>
                  <a:lnTo>
                    <a:pt x="12" y="28"/>
                  </a:lnTo>
                  <a:lnTo>
                    <a:pt x="1" y="28"/>
                  </a:lnTo>
                  <a:lnTo>
                    <a:pt x="4" y="26"/>
                  </a:lnTo>
                  <a:lnTo>
                    <a:pt x="0" y="1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99"/>
            <p:cNvSpPr/>
            <p:nvPr/>
          </p:nvSpPr>
          <p:spPr>
            <a:xfrm>
              <a:off x="5682675" y="1555251"/>
              <a:ext cx="203091" cy="292125"/>
            </a:xfrm>
            <a:custGeom>
              <a:avLst/>
              <a:gdLst/>
              <a:ahLst/>
              <a:cxnLst/>
              <a:rect l="l" t="t" r="r" b="b"/>
              <a:pathLst>
                <a:path w="166" h="259" extrusionOk="0">
                  <a:moveTo>
                    <a:pt x="144" y="61"/>
                  </a:moveTo>
                  <a:lnTo>
                    <a:pt x="132" y="73"/>
                  </a:lnTo>
                  <a:lnTo>
                    <a:pt x="137" y="84"/>
                  </a:lnTo>
                  <a:lnTo>
                    <a:pt x="117" y="100"/>
                  </a:lnTo>
                  <a:lnTo>
                    <a:pt x="92" y="116"/>
                  </a:lnTo>
                  <a:lnTo>
                    <a:pt x="85" y="142"/>
                  </a:lnTo>
                  <a:lnTo>
                    <a:pt x="97" y="156"/>
                  </a:lnTo>
                  <a:lnTo>
                    <a:pt x="112" y="166"/>
                  </a:lnTo>
                  <a:lnTo>
                    <a:pt x="102" y="188"/>
                  </a:lnTo>
                  <a:lnTo>
                    <a:pt x="87" y="193"/>
                  </a:lnTo>
                  <a:lnTo>
                    <a:pt x="85" y="226"/>
                  </a:lnTo>
                  <a:lnTo>
                    <a:pt x="78" y="244"/>
                  </a:lnTo>
                  <a:lnTo>
                    <a:pt x="59" y="242"/>
                  </a:lnTo>
                  <a:lnTo>
                    <a:pt x="52" y="258"/>
                  </a:lnTo>
                  <a:lnTo>
                    <a:pt x="35" y="259"/>
                  </a:lnTo>
                  <a:lnTo>
                    <a:pt x="28" y="240"/>
                  </a:lnTo>
                  <a:lnTo>
                    <a:pt x="14" y="218"/>
                  </a:lnTo>
                  <a:lnTo>
                    <a:pt x="0" y="190"/>
                  </a:lnTo>
                  <a:lnTo>
                    <a:pt x="6" y="179"/>
                  </a:lnTo>
                  <a:lnTo>
                    <a:pt x="17" y="166"/>
                  </a:lnTo>
                  <a:lnTo>
                    <a:pt x="20" y="143"/>
                  </a:lnTo>
                  <a:lnTo>
                    <a:pt x="10" y="134"/>
                  </a:lnTo>
                  <a:lnTo>
                    <a:pt x="6" y="109"/>
                  </a:lnTo>
                  <a:lnTo>
                    <a:pt x="14" y="91"/>
                  </a:lnTo>
                  <a:lnTo>
                    <a:pt x="28" y="91"/>
                  </a:lnTo>
                  <a:lnTo>
                    <a:pt x="32" y="84"/>
                  </a:lnTo>
                  <a:lnTo>
                    <a:pt x="26" y="78"/>
                  </a:lnTo>
                  <a:lnTo>
                    <a:pt x="45" y="52"/>
                  </a:lnTo>
                  <a:lnTo>
                    <a:pt x="56" y="32"/>
                  </a:lnTo>
                  <a:lnTo>
                    <a:pt x="63" y="19"/>
                  </a:lnTo>
                  <a:lnTo>
                    <a:pt x="76" y="19"/>
                  </a:lnTo>
                  <a:lnTo>
                    <a:pt x="78" y="9"/>
                  </a:lnTo>
                  <a:lnTo>
                    <a:pt x="103" y="12"/>
                  </a:lnTo>
                  <a:lnTo>
                    <a:pt x="103" y="1"/>
                  </a:lnTo>
                  <a:lnTo>
                    <a:pt x="111" y="0"/>
                  </a:lnTo>
                  <a:lnTo>
                    <a:pt x="131" y="9"/>
                  </a:lnTo>
                  <a:lnTo>
                    <a:pt x="154" y="21"/>
                  </a:lnTo>
                  <a:lnTo>
                    <a:pt x="160" y="48"/>
                  </a:lnTo>
                  <a:lnTo>
                    <a:pt x="166" y="55"/>
                  </a:lnTo>
                  <a:lnTo>
                    <a:pt x="144" y="6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99"/>
            <p:cNvSpPr/>
            <p:nvPr/>
          </p:nvSpPr>
          <p:spPr>
            <a:xfrm>
              <a:off x="6150029" y="3735473"/>
              <a:ext cx="29363" cy="38349"/>
            </a:xfrm>
            <a:custGeom>
              <a:avLst/>
              <a:gdLst/>
              <a:ahLst/>
              <a:cxnLst/>
              <a:rect l="l" t="t" r="r" b="b"/>
              <a:pathLst>
                <a:path w="24" h="34" extrusionOk="0">
                  <a:moveTo>
                    <a:pt x="24" y="23"/>
                  </a:moveTo>
                  <a:lnTo>
                    <a:pt x="20" y="32"/>
                  </a:lnTo>
                  <a:lnTo>
                    <a:pt x="10" y="34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6" y="8"/>
                  </a:lnTo>
                  <a:lnTo>
                    <a:pt x="8" y="2"/>
                  </a:lnTo>
                  <a:lnTo>
                    <a:pt x="13" y="0"/>
                  </a:lnTo>
                  <a:lnTo>
                    <a:pt x="22" y="4"/>
                  </a:lnTo>
                  <a:lnTo>
                    <a:pt x="24" y="14"/>
                  </a:lnTo>
                  <a:lnTo>
                    <a:pt x="24" y="23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99"/>
            <p:cNvSpPr/>
            <p:nvPr/>
          </p:nvSpPr>
          <p:spPr>
            <a:xfrm>
              <a:off x="6240564" y="2263569"/>
              <a:ext cx="129685" cy="113918"/>
            </a:xfrm>
            <a:custGeom>
              <a:avLst/>
              <a:gdLst/>
              <a:ahLst/>
              <a:cxnLst/>
              <a:rect l="l" t="t" r="r" b="b"/>
              <a:pathLst>
                <a:path w="106" h="101" extrusionOk="0">
                  <a:moveTo>
                    <a:pt x="56" y="79"/>
                  </a:moveTo>
                  <a:lnTo>
                    <a:pt x="24" y="101"/>
                  </a:lnTo>
                  <a:lnTo>
                    <a:pt x="4" y="93"/>
                  </a:lnTo>
                  <a:lnTo>
                    <a:pt x="3" y="93"/>
                  </a:lnTo>
                  <a:lnTo>
                    <a:pt x="5" y="90"/>
                  </a:lnTo>
                  <a:lnTo>
                    <a:pt x="4" y="81"/>
                  </a:lnTo>
                  <a:lnTo>
                    <a:pt x="7" y="70"/>
                  </a:lnTo>
                  <a:lnTo>
                    <a:pt x="16" y="62"/>
                  </a:lnTo>
                  <a:lnTo>
                    <a:pt x="12" y="54"/>
                  </a:lnTo>
                  <a:lnTo>
                    <a:pt x="4" y="53"/>
                  </a:lnTo>
                  <a:lnTo>
                    <a:pt x="0" y="37"/>
                  </a:lnTo>
                  <a:lnTo>
                    <a:pt x="4" y="29"/>
                  </a:lnTo>
                  <a:lnTo>
                    <a:pt x="8" y="24"/>
                  </a:lnTo>
                  <a:lnTo>
                    <a:pt x="12" y="20"/>
                  </a:lnTo>
                  <a:lnTo>
                    <a:pt x="11" y="8"/>
                  </a:lnTo>
                  <a:lnTo>
                    <a:pt x="17" y="12"/>
                  </a:lnTo>
                  <a:lnTo>
                    <a:pt x="36" y="6"/>
                  </a:lnTo>
                  <a:lnTo>
                    <a:pt x="45" y="10"/>
                  </a:lnTo>
                  <a:lnTo>
                    <a:pt x="59" y="10"/>
                  </a:lnTo>
                  <a:lnTo>
                    <a:pt x="78" y="3"/>
                  </a:lnTo>
                  <a:lnTo>
                    <a:pt x="87" y="3"/>
                  </a:lnTo>
                  <a:lnTo>
                    <a:pt x="106" y="0"/>
                  </a:lnTo>
                  <a:lnTo>
                    <a:pt x="99" y="13"/>
                  </a:lnTo>
                  <a:lnTo>
                    <a:pt x="91" y="18"/>
                  </a:lnTo>
                  <a:lnTo>
                    <a:pt x="94" y="33"/>
                  </a:lnTo>
                  <a:lnTo>
                    <a:pt x="91" y="58"/>
                  </a:lnTo>
                  <a:lnTo>
                    <a:pt x="56" y="7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99"/>
            <p:cNvSpPr/>
            <p:nvPr/>
          </p:nvSpPr>
          <p:spPr>
            <a:xfrm>
              <a:off x="5784221" y="2586147"/>
              <a:ext cx="230007" cy="374462"/>
            </a:xfrm>
            <a:custGeom>
              <a:avLst/>
              <a:gdLst/>
              <a:ahLst/>
              <a:cxnLst/>
              <a:rect l="l" t="t" r="r" b="b"/>
              <a:pathLst>
                <a:path w="188" h="332" extrusionOk="0">
                  <a:moveTo>
                    <a:pt x="18" y="219"/>
                  </a:moveTo>
                  <a:lnTo>
                    <a:pt x="19" y="209"/>
                  </a:lnTo>
                  <a:lnTo>
                    <a:pt x="8" y="209"/>
                  </a:lnTo>
                  <a:lnTo>
                    <a:pt x="8" y="196"/>
                  </a:lnTo>
                  <a:lnTo>
                    <a:pt x="0" y="188"/>
                  </a:lnTo>
                  <a:lnTo>
                    <a:pt x="7" y="161"/>
                  </a:lnTo>
                  <a:lnTo>
                    <a:pt x="30" y="141"/>
                  </a:lnTo>
                  <a:lnTo>
                    <a:pt x="30" y="114"/>
                  </a:lnTo>
                  <a:lnTo>
                    <a:pt x="37" y="72"/>
                  </a:lnTo>
                  <a:lnTo>
                    <a:pt x="40" y="63"/>
                  </a:lnTo>
                  <a:lnTo>
                    <a:pt x="33" y="56"/>
                  </a:lnTo>
                  <a:lnTo>
                    <a:pt x="32" y="49"/>
                  </a:lnTo>
                  <a:lnTo>
                    <a:pt x="25" y="44"/>
                  </a:lnTo>
                  <a:lnTo>
                    <a:pt x="20" y="11"/>
                  </a:lnTo>
                  <a:lnTo>
                    <a:pt x="38" y="0"/>
                  </a:lnTo>
                  <a:lnTo>
                    <a:pt x="111" y="40"/>
                  </a:lnTo>
                  <a:lnTo>
                    <a:pt x="184" y="80"/>
                  </a:lnTo>
                  <a:lnTo>
                    <a:pt x="188" y="162"/>
                  </a:lnTo>
                  <a:lnTo>
                    <a:pt x="172" y="161"/>
                  </a:lnTo>
                  <a:lnTo>
                    <a:pt x="164" y="176"/>
                  </a:lnTo>
                  <a:lnTo>
                    <a:pt x="160" y="189"/>
                  </a:lnTo>
                  <a:lnTo>
                    <a:pt x="163" y="194"/>
                  </a:lnTo>
                  <a:lnTo>
                    <a:pt x="158" y="200"/>
                  </a:lnTo>
                  <a:lnTo>
                    <a:pt x="160" y="209"/>
                  </a:lnTo>
                  <a:lnTo>
                    <a:pt x="155" y="217"/>
                  </a:lnTo>
                  <a:lnTo>
                    <a:pt x="154" y="225"/>
                  </a:lnTo>
                  <a:lnTo>
                    <a:pt x="160" y="224"/>
                  </a:lnTo>
                  <a:lnTo>
                    <a:pt x="164" y="232"/>
                  </a:lnTo>
                  <a:lnTo>
                    <a:pt x="164" y="244"/>
                  </a:lnTo>
                  <a:lnTo>
                    <a:pt x="171" y="250"/>
                  </a:lnTo>
                  <a:lnTo>
                    <a:pt x="171" y="255"/>
                  </a:lnTo>
                  <a:lnTo>
                    <a:pt x="160" y="258"/>
                  </a:lnTo>
                  <a:lnTo>
                    <a:pt x="151" y="267"/>
                  </a:lnTo>
                  <a:lnTo>
                    <a:pt x="138" y="290"/>
                  </a:lnTo>
                  <a:lnTo>
                    <a:pt x="121" y="299"/>
                  </a:lnTo>
                  <a:lnTo>
                    <a:pt x="103" y="298"/>
                  </a:lnTo>
                  <a:lnTo>
                    <a:pt x="98" y="300"/>
                  </a:lnTo>
                  <a:lnTo>
                    <a:pt x="100" y="307"/>
                  </a:lnTo>
                  <a:lnTo>
                    <a:pt x="90" y="314"/>
                  </a:lnTo>
                  <a:lnTo>
                    <a:pt x="83" y="323"/>
                  </a:lnTo>
                  <a:lnTo>
                    <a:pt x="59" y="330"/>
                  </a:lnTo>
                  <a:lnTo>
                    <a:pt x="55" y="326"/>
                  </a:lnTo>
                  <a:lnTo>
                    <a:pt x="52" y="325"/>
                  </a:lnTo>
                  <a:lnTo>
                    <a:pt x="48" y="331"/>
                  </a:lnTo>
                  <a:lnTo>
                    <a:pt x="33" y="332"/>
                  </a:lnTo>
                  <a:lnTo>
                    <a:pt x="36" y="326"/>
                  </a:lnTo>
                  <a:lnTo>
                    <a:pt x="30" y="312"/>
                  </a:lnTo>
                  <a:lnTo>
                    <a:pt x="28" y="304"/>
                  </a:lnTo>
                  <a:lnTo>
                    <a:pt x="20" y="300"/>
                  </a:lnTo>
                  <a:lnTo>
                    <a:pt x="9" y="288"/>
                  </a:lnTo>
                  <a:lnTo>
                    <a:pt x="13" y="278"/>
                  </a:lnTo>
                  <a:lnTo>
                    <a:pt x="21" y="280"/>
                  </a:lnTo>
                  <a:lnTo>
                    <a:pt x="26" y="279"/>
                  </a:lnTo>
                  <a:lnTo>
                    <a:pt x="36" y="279"/>
                  </a:lnTo>
                  <a:lnTo>
                    <a:pt x="26" y="260"/>
                  </a:lnTo>
                  <a:lnTo>
                    <a:pt x="27" y="246"/>
                  </a:lnTo>
                  <a:lnTo>
                    <a:pt x="25" y="233"/>
                  </a:lnTo>
                  <a:lnTo>
                    <a:pt x="18" y="21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99"/>
            <p:cNvSpPr/>
            <p:nvPr/>
          </p:nvSpPr>
          <p:spPr>
            <a:xfrm>
              <a:off x="5480808" y="2876017"/>
              <a:ext cx="42821" cy="119557"/>
            </a:xfrm>
            <a:custGeom>
              <a:avLst/>
              <a:gdLst/>
              <a:ahLst/>
              <a:cxnLst/>
              <a:rect l="l" t="t" r="r" b="b"/>
              <a:pathLst>
                <a:path w="35" h="106" extrusionOk="0">
                  <a:moveTo>
                    <a:pt x="35" y="102"/>
                  </a:moveTo>
                  <a:lnTo>
                    <a:pt x="21" y="106"/>
                  </a:lnTo>
                  <a:lnTo>
                    <a:pt x="17" y="99"/>
                  </a:lnTo>
                  <a:lnTo>
                    <a:pt x="12" y="86"/>
                  </a:lnTo>
                  <a:lnTo>
                    <a:pt x="10" y="75"/>
                  </a:lnTo>
                  <a:lnTo>
                    <a:pt x="14" y="57"/>
                  </a:lnTo>
                  <a:lnTo>
                    <a:pt x="10" y="49"/>
                  </a:lnTo>
                  <a:lnTo>
                    <a:pt x="8" y="33"/>
                  </a:lnTo>
                  <a:lnTo>
                    <a:pt x="8" y="18"/>
                  </a:lnTo>
                  <a:lnTo>
                    <a:pt x="0" y="7"/>
                  </a:lnTo>
                  <a:lnTo>
                    <a:pt x="2" y="0"/>
                  </a:lnTo>
                  <a:lnTo>
                    <a:pt x="18" y="1"/>
                  </a:lnTo>
                  <a:lnTo>
                    <a:pt x="15" y="12"/>
                  </a:lnTo>
                  <a:lnTo>
                    <a:pt x="21" y="18"/>
                  </a:lnTo>
                  <a:lnTo>
                    <a:pt x="27" y="25"/>
                  </a:lnTo>
                  <a:lnTo>
                    <a:pt x="28" y="36"/>
                  </a:lnTo>
                  <a:lnTo>
                    <a:pt x="32" y="40"/>
                  </a:lnTo>
                  <a:lnTo>
                    <a:pt x="31" y="88"/>
                  </a:lnTo>
                  <a:lnTo>
                    <a:pt x="35" y="10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99"/>
            <p:cNvSpPr/>
            <p:nvPr/>
          </p:nvSpPr>
          <p:spPr>
            <a:xfrm>
              <a:off x="7638955" y="2656077"/>
              <a:ext cx="194528" cy="345136"/>
            </a:xfrm>
            <a:custGeom>
              <a:avLst/>
              <a:gdLst/>
              <a:ahLst/>
              <a:cxnLst/>
              <a:rect l="l" t="t" r="r" b="b"/>
              <a:pathLst>
                <a:path w="159" h="306" extrusionOk="0">
                  <a:moveTo>
                    <a:pt x="110" y="171"/>
                  </a:moveTo>
                  <a:lnTo>
                    <a:pt x="93" y="162"/>
                  </a:lnTo>
                  <a:lnTo>
                    <a:pt x="78" y="162"/>
                  </a:lnTo>
                  <a:lnTo>
                    <a:pt x="78" y="146"/>
                  </a:lnTo>
                  <a:lnTo>
                    <a:pt x="62" y="146"/>
                  </a:lnTo>
                  <a:lnTo>
                    <a:pt x="63" y="169"/>
                  </a:lnTo>
                  <a:lnTo>
                    <a:pt x="56" y="199"/>
                  </a:lnTo>
                  <a:lnTo>
                    <a:pt x="52" y="217"/>
                  </a:lnTo>
                  <a:lnTo>
                    <a:pt x="54" y="233"/>
                  </a:lnTo>
                  <a:lnTo>
                    <a:pt x="66" y="233"/>
                  </a:lnTo>
                  <a:lnTo>
                    <a:pt x="75" y="252"/>
                  </a:lnTo>
                  <a:lnTo>
                    <a:pt x="79" y="270"/>
                  </a:lnTo>
                  <a:lnTo>
                    <a:pt x="90" y="282"/>
                  </a:lnTo>
                  <a:lnTo>
                    <a:pt x="101" y="284"/>
                  </a:lnTo>
                  <a:lnTo>
                    <a:pt x="111" y="295"/>
                  </a:lnTo>
                  <a:lnTo>
                    <a:pt x="106" y="304"/>
                  </a:lnTo>
                  <a:lnTo>
                    <a:pt x="93" y="306"/>
                  </a:lnTo>
                  <a:lnTo>
                    <a:pt x="91" y="295"/>
                  </a:lnTo>
                  <a:lnTo>
                    <a:pt x="76" y="286"/>
                  </a:lnTo>
                  <a:lnTo>
                    <a:pt x="73" y="290"/>
                  </a:lnTo>
                  <a:lnTo>
                    <a:pt x="66" y="282"/>
                  </a:lnTo>
                  <a:lnTo>
                    <a:pt x="62" y="272"/>
                  </a:lnTo>
                  <a:lnTo>
                    <a:pt x="51" y="260"/>
                  </a:lnTo>
                  <a:lnTo>
                    <a:pt x="42" y="250"/>
                  </a:lnTo>
                  <a:lnTo>
                    <a:pt x="40" y="263"/>
                  </a:lnTo>
                  <a:lnTo>
                    <a:pt x="36" y="251"/>
                  </a:lnTo>
                  <a:lnTo>
                    <a:pt x="37" y="238"/>
                  </a:lnTo>
                  <a:lnTo>
                    <a:pt x="41" y="218"/>
                  </a:lnTo>
                  <a:lnTo>
                    <a:pt x="48" y="197"/>
                  </a:lnTo>
                  <a:lnTo>
                    <a:pt x="56" y="177"/>
                  </a:lnTo>
                  <a:lnTo>
                    <a:pt x="47" y="158"/>
                  </a:lnTo>
                  <a:lnTo>
                    <a:pt x="46" y="149"/>
                  </a:lnTo>
                  <a:lnTo>
                    <a:pt x="43" y="137"/>
                  </a:lnTo>
                  <a:lnTo>
                    <a:pt x="29" y="121"/>
                  </a:lnTo>
                  <a:lnTo>
                    <a:pt x="24" y="110"/>
                  </a:lnTo>
                  <a:lnTo>
                    <a:pt x="30" y="106"/>
                  </a:lnTo>
                  <a:lnTo>
                    <a:pt x="34" y="88"/>
                  </a:lnTo>
                  <a:lnTo>
                    <a:pt x="25" y="75"/>
                  </a:lnTo>
                  <a:lnTo>
                    <a:pt x="11" y="60"/>
                  </a:lnTo>
                  <a:lnTo>
                    <a:pt x="0" y="41"/>
                  </a:lnTo>
                  <a:lnTo>
                    <a:pt x="7" y="37"/>
                  </a:lnTo>
                  <a:lnTo>
                    <a:pt x="12" y="15"/>
                  </a:lnTo>
                  <a:lnTo>
                    <a:pt x="25" y="14"/>
                  </a:lnTo>
                  <a:lnTo>
                    <a:pt x="34" y="5"/>
                  </a:lnTo>
                  <a:lnTo>
                    <a:pt x="43" y="0"/>
                  </a:lnTo>
                  <a:lnTo>
                    <a:pt x="52" y="7"/>
                  </a:lnTo>
                  <a:lnTo>
                    <a:pt x="55" y="19"/>
                  </a:lnTo>
                  <a:lnTo>
                    <a:pt x="67" y="20"/>
                  </a:lnTo>
                  <a:lnTo>
                    <a:pt x="66" y="42"/>
                  </a:lnTo>
                  <a:lnTo>
                    <a:pt x="69" y="61"/>
                  </a:lnTo>
                  <a:lnTo>
                    <a:pt x="87" y="48"/>
                  </a:lnTo>
                  <a:lnTo>
                    <a:pt x="93" y="52"/>
                  </a:lnTo>
                  <a:lnTo>
                    <a:pt x="103" y="51"/>
                  </a:lnTo>
                  <a:lnTo>
                    <a:pt x="106" y="44"/>
                  </a:lnTo>
                  <a:lnTo>
                    <a:pt x="120" y="45"/>
                  </a:lnTo>
                  <a:lnTo>
                    <a:pt x="136" y="62"/>
                  </a:lnTo>
                  <a:lnTo>
                    <a:pt x="140" y="83"/>
                  </a:lnTo>
                  <a:lnTo>
                    <a:pt x="157" y="101"/>
                  </a:lnTo>
                  <a:lnTo>
                    <a:pt x="159" y="119"/>
                  </a:lnTo>
                  <a:lnTo>
                    <a:pt x="154" y="128"/>
                  </a:lnTo>
                  <a:lnTo>
                    <a:pt x="136" y="125"/>
                  </a:lnTo>
                  <a:lnTo>
                    <a:pt x="113" y="129"/>
                  </a:lnTo>
                  <a:lnTo>
                    <a:pt x="103" y="146"/>
                  </a:lnTo>
                  <a:lnTo>
                    <a:pt x="110" y="17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666666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99"/>
            <p:cNvSpPr/>
            <p:nvPr/>
          </p:nvSpPr>
          <p:spPr>
            <a:xfrm>
              <a:off x="6885317" y="2175593"/>
              <a:ext cx="168834" cy="99255"/>
            </a:xfrm>
            <a:custGeom>
              <a:avLst/>
              <a:gdLst/>
              <a:ahLst/>
              <a:cxnLst/>
              <a:rect l="l" t="t" r="r" b="b"/>
              <a:pathLst>
                <a:path w="138" h="88" extrusionOk="0">
                  <a:moveTo>
                    <a:pt x="54" y="15"/>
                  </a:moveTo>
                  <a:lnTo>
                    <a:pt x="50" y="22"/>
                  </a:lnTo>
                  <a:lnTo>
                    <a:pt x="30" y="18"/>
                  </a:lnTo>
                  <a:lnTo>
                    <a:pt x="32" y="30"/>
                  </a:lnTo>
                  <a:lnTo>
                    <a:pt x="50" y="29"/>
                  </a:lnTo>
                  <a:lnTo>
                    <a:pt x="73" y="35"/>
                  </a:lnTo>
                  <a:lnTo>
                    <a:pt x="104" y="32"/>
                  </a:lnTo>
                  <a:lnTo>
                    <a:pt x="113" y="51"/>
                  </a:lnTo>
                  <a:lnTo>
                    <a:pt x="119" y="49"/>
                  </a:lnTo>
                  <a:lnTo>
                    <a:pt x="130" y="54"/>
                  </a:lnTo>
                  <a:lnTo>
                    <a:pt x="132" y="62"/>
                  </a:lnTo>
                  <a:lnTo>
                    <a:pt x="138" y="74"/>
                  </a:lnTo>
                  <a:lnTo>
                    <a:pt x="120" y="74"/>
                  </a:lnTo>
                  <a:lnTo>
                    <a:pt x="108" y="72"/>
                  </a:lnTo>
                  <a:lnTo>
                    <a:pt x="99" y="81"/>
                  </a:lnTo>
                  <a:lnTo>
                    <a:pt x="92" y="83"/>
                  </a:lnTo>
                  <a:lnTo>
                    <a:pt x="88" y="88"/>
                  </a:lnTo>
                  <a:lnTo>
                    <a:pt x="79" y="81"/>
                  </a:lnTo>
                  <a:lnTo>
                    <a:pt x="76" y="64"/>
                  </a:lnTo>
                  <a:lnTo>
                    <a:pt x="71" y="63"/>
                  </a:lnTo>
                  <a:lnTo>
                    <a:pt x="71" y="56"/>
                  </a:lnTo>
                  <a:lnTo>
                    <a:pt x="60" y="51"/>
                  </a:lnTo>
                  <a:lnTo>
                    <a:pt x="55" y="59"/>
                  </a:lnTo>
                  <a:lnTo>
                    <a:pt x="55" y="67"/>
                  </a:lnTo>
                  <a:lnTo>
                    <a:pt x="53" y="70"/>
                  </a:lnTo>
                  <a:lnTo>
                    <a:pt x="43" y="70"/>
                  </a:lnTo>
                  <a:lnTo>
                    <a:pt x="40" y="79"/>
                  </a:lnTo>
                  <a:lnTo>
                    <a:pt x="33" y="75"/>
                  </a:lnTo>
                  <a:lnTo>
                    <a:pt x="22" y="82"/>
                  </a:lnTo>
                  <a:lnTo>
                    <a:pt x="16" y="79"/>
                  </a:lnTo>
                  <a:lnTo>
                    <a:pt x="21" y="58"/>
                  </a:lnTo>
                  <a:lnTo>
                    <a:pt x="13" y="43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16" y="30"/>
                  </a:lnTo>
                  <a:lnTo>
                    <a:pt x="21" y="19"/>
                  </a:lnTo>
                  <a:lnTo>
                    <a:pt x="23" y="5"/>
                  </a:lnTo>
                  <a:lnTo>
                    <a:pt x="44" y="0"/>
                  </a:lnTo>
                  <a:lnTo>
                    <a:pt x="43" y="10"/>
                  </a:lnTo>
                  <a:lnTo>
                    <a:pt x="47" y="16"/>
                  </a:lnTo>
                  <a:lnTo>
                    <a:pt x="54" y="1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99"/>
            <p:cNvSpPr/>
            <p:nvPr/>
          </p:nvSpPr>
          <p:spPr>
            <a:xfrm>
              <a:off x="6559882" y="2134989"/>
              <a:ext cx="316871" cy="173696"/>
            </a:xfrm>
            <a:custGeom>
              <a:avLst/>
              <a:gdLst/>
              <a:ahLst/>
              <a:cxnLst/>
              <a:rect l="l" t="t" r="r" b="b"/>
              <a:pathLst>
                <a:path w="259" h="154" extrusionOk="0">
                  <a:moveTo>
                    <a:pt x="176" y="146"/>
                  </a:moveTo>
                  <a:lnTo>
                    <a:pt x="170" y="129"/>
                  </a:lnTo>
                  <a:lnTo>
                    <a:pt x="157" y="128"/>
                  </a:lnTo>
                  <a:lnTo>
                    <a:pt x="134" y="110"/>
                  </a:lnTo>
                  <a:lnTo>
                    <a:pt x="120" y="107"/>
                  </a:lnTo>
                  <a:lnTo>
                    <a:pt x="99" y="97"/>
                  </a:lnTo>
                  <a:lnTo>
                    <a:pt x="86" y="95"/>
                  </a:lnTo>
                  <a:lnTo>
                    <a:pt x="79" y="99"/>
                  </a:lnTo>
                  <a:lnTo>
                    <a:pt x="68" y="98"/>
                  </a:lnTo>
                  <a:lnTo>
                    <a:pt x="58" y="110"/>
                  </a:lnTo>
                  <a:lnTo>
                    <a:pt x="44" y="114"/>
                  </a:lnTo>
                  <a:lnTo>
                    <a:pt x="38" y="100"/>
                  </a:lnTo>
                  <a:lnTo>
                    <a:pt x="36" y="78"/>
                  </a:lnTo>
                  <a:lnTo>
                    <a:pt x="21" y="71"/>
                  </a:lnTo>
                  <a:lnTo>
                    <a:pt x="23" y="57"/>
                  </a:lnTo>
                  <a:lnTo>
                    <a:pt x="11" y="56"/>
                  </a:lnTo>
                  <a:lnTo>
                    <a:pt x="11" y="38"/>
                  </a:lnTo>
                  <a:lnTo>
                    <a:pt x="28" y="43"/>
                  </a:lnTo>
                  <a:lnTo>
                    <a:pt x="41" y="37"/>
                  </a:lnTo>
                  <a:lnTo>
                    <a:pt x="27" y="25"/>
                  </a:lnTo>
                  <a:lnTo>
                    <a:pt x="19" y="13"/>
                  </a:lnTo>
                  <a:lnTo>
                    <a:pt x="7" y="18"/>
                  </a:lnTo>
                  <a:lnTo>
                    <a:pt x="8" y="33"/>
                  </a:lnTo>
                  <a:lnTo>
                    <a:pt x="0" y="20"/>
                  </a:lnTo>
                  <a:lnTo>
                    <a:pt x="6" y="13"/>
                  </a:lnTo>
                  <a:lnTo>
                    <a:pt x="24" y="9"/>
                  </a:lnTo>
                  <a:lnTo>
                    <a:pt x="37" y="14"/>
                  </a:lnTo>
                  <a:lnTo>
                    <a:pt x="52" y="30"/>
                  </a:lnTo>
                  <a:lnTo>
                    <a:pt x="61" y="29"/>
                  </a:lnTo>
                  <a:lnTo>
                    <a:pt x="80" y="29"/>
                  </a:lnTo>
                  <a:lnTo>
                    <a:pt x="74" y="19"/>
                  </a:lnTo>
                  <a:lnTo>
                    <a:pt x="87" y="12"/>
                  </a:lnTo>
                  <a:lnTo>
                    <a:pt x="98" y="0"/>
                  </a:lnTo>
                  <a:lnTo>
                    <a:pt x="123" y="11"/>
                  </a:lnTo>
                  <a:lnTo>
                    <a:pt x="129" y="27"/>
                  </a:lnTo>
                  <a:lnTo>
                    <a:pt x="137" y="31"/>
                  </a:lnTo>
                  <a:lnTo>
                    <a:pt x="155" y="30"/>
                  </a:lnTo>
                  <a:lnTo>
                    <a:pt x="161" y="34"/>
                  </a:lnTo>
                  <a:lnTo>
                    <a:pt x="175" y="55"/>
                  </a:lnTo>
                  <a:lnTo>
                    <a:pt x="198" y="69"/>
                  </a:lnTo>
                  <a:lnTo>
                    <a:pt x="211" y="79"/>
                  </a:lnTo>
                  <a:lnTo>
                    <a:pt x="231" y="89"/>
                  </a:lnTo>
                  <a:lnTo>
                    <a:pt x="256" y="98"/>
                  </a:lnTo>
                  <a:lnTo>
                    <a:pt x="259" y="111"/>
                  </a:lnTo>
                  <a:lnTo>
                    <a:pt x="254" y="110"/>
                  </a:lnTo>
                  <a:lnTo>
                    <a:pt x="244" y="105"/>
                  </a:lnTo>
                  <a:lnTo>
                    <a:pt x="243" y="112"/>
                  </a:lnTo>
                  <a:lnTo>
                    <a:pt x="230" y="116"/>
                  </a:lnTo>
                  <a:lnTo>
                    <a:pt x="230" y="133"/>
                  </a:lnTo>
                  <a:lnTo>
                    <a:pt x="222" y="139"/>
                  </a:lnTo>
                  <a:lnTo>
                    <a:pt x="209" y="142"/>
                  </a:lnTo>
                  <a:lnTo>
                    <a:pt x="207" y="151"/>
                  </a:lnTo>
                  <a:lnTo>
                    <a:pt x="195" y="154"/>
                  </a:lnTo>
                  <a:lnTo>
                    <a:pt x="176" y="146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99"/>
            <p:cNvSpPr/>
            <p:nvPr/>
          </p:nvSpPr>
          <p:spPr>
            <a:xfrm>
              <a:off x="8282485" y="3328303"/>
              <a:ext cx="53832" cy="25941"/>
            </a:xfrm>
            <a:custGeom>
              <a:avLst/>
              <a:gdLst/>
              <a:ahLst/>
              <a:cxnLst/>
              <a:rect l="l" t="t" r="r" b="b"/>
              <a:pathLst>
                <a:path w="44" h="23" extrusionOk="0">
                  <a:moveTo>
                    <a:pt x="0" y="13"/>
                  </a:moveTo>
                  <a:lnTo>
                    <a:pt x="2" y="8"/>
                  </a:lnTo>
                  <a:lnTo>
                    <a:pt x="19" y="4"/>
                  </a:lnTo>
                  <a:lnTo>
                    <a:pt x="32" y="3"/>
                  </a:lnTo>
                  <a:lnTo>
                    <a:pt x="37" y="0"/>
                  </a:lnTo>
                  <a:lnTo>
                    <a:pt x="44" y="3"/>
                  </a:lnTo>
                  <a:lnTo>
                    <a:pt x="37" y="9"/>
                  </a:lnTo>
                  <a:lnTo>
                    <a:pt x="17" y="18"/>
                  </a:lnTo>
                  <a:lnTo>
                    <a:pt x="1" y="23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99"/>
            <p:cNvSpPr/>
            <p:nvPr/>
          </p:nvSpPr>
          <p:spPr>
            <a:xfrm>
              <a:off x="4095874" y="2879400"/>
              <a:ext cx="24469" cy="21431"/>
            </a:xfrm>
            <a:custGeom>
              <a:avLst/>
              <a:gdLst/>
              <a:ahLst/>
              <a:cxnLst/>
              <a:rect l="l" t="t" r="r" b="b"/>
              <a:pathLst>
                <a:path w="20" h="19" extrusionOk="0">
                  <a:moveTo>
                    <a:pt x="6" y="3"/>
                  </a:moveTo>
                  <a:lnTo>
                    <a:pt x="16" y="0"/>
                  </a:lnTo>
                  <a:lnTo>
                    <a:pt x="20" y="1"/>
                  </a:lnTo>
                  <a:lnTo>
                    <a:pt x="19" y="16"/>
                  </a:lnTo>
                  <a:lnTo>
                    <a:pt x="3" y="19"/>
                  </a:lnTo>
                  <a:lnTo>
                    <a:pt x="0" y="17"/>
                  </a:lnTo>
                  <a:lnTo>
                    <a:pt x="6" y="11"/>
                  </a:lnTo>
                  <a:lnTo>
                    <a:pt x="6" y="3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99"/>
            <p:cNvSpPr/>
            <p:nvPr/>
          </p:nvSpPr>
          <p:spPr>
            <a:xfrm>
              <a:off x="5642302" y="2260185"/>
              <a:ext cx="85640" cy="164673"/>
            </a:xfrm>
            <a:custGeom>
              <a:avLst/>
              <a:gdLst/>
              <a:ahLst/>
              <a:cxnLst/>
              <a:rect l="l" t="t" r="r" b="b"/>
              <a:pathLst>
                <a:path w="70" h="146" extrusionOk="0">
                  <a:moveTo>
                    <a:pt x="36" y="146"/>
                  </a:moveTo>
                  <a:lnTo>
                    <a:pt x="28" y="109"/>
                  </a:lnTo>
                  <a:lnTo>
                    <a:pt x="17" y="100"/>
                  </a:lnTo>
                  <a:lnTo>
                    <a:pt x="17" y="95"/>
                  </a:lnTo>
                  <a:lnTo>
                    <a:pt x="2" y="83"/>
                  </a:lnTo>
                  <a:lnTo>
                    <a:pt x="0" y="67"/>
                  </a:lnTo>
                  <a:lnTo>
                    <a:pt x="10" y="56"/>
                  </a:lnTo>
                  <a:lnTo>
                    <a:pt x="14" y="39"/>
                  </a:lnTo>
                  <a:lnTo>
                    <a:pt x="11" y="19"/>
                  </a:lnTo>
                  <a:lnTo>
                    <a:pt x="14" y="8"/>
                  </a:lnTo>
                  <a:lnTo>
                    <a:pt x="32" y="0"/>
                  </a:lnTo>
                  <a:lnTo>
                    <a:pt x="44" y="3"/>
                  </a:lnTo>
                  <a:lnTo>
                    <a:pt x="44" y="13"/>
                  </a:lnTo>
                  <a:lnTo>
                    <a:pt x="59" y="6"/>
                  </a:lnTo>
                  <a:lnTo>
                    <a:pt x="60" y="9"/>
                  </a:lnTo>
                  <a:lnTo>
                    <a:pt x="52" y="19"/>
                  </a:lnTo>
                  <a:lnTo>
                    <a:pt x="52" y="29"/>
                  </a:lnTo>
                  <a:lnTo>
                    <a:pt x="58" y="34"/>
                  </a:lnTo>
                  <a:lnTo>
                    <a:pt x="56" y="52"/>
                  </a:lnTo>
                  <a:lnTo>
                    <a:pt x="45" y="63"/>
                  </a:lnTo>
                  <a:lnTo>
                    <a:pt x="49" y="74"/>
                  </a:lnTo>
                  <a:lnTo>
                    <a:pt x="58" y="74"/>
                  </a:lnTo>
                  <a:lnTo>
                    <a:pt x="63" y="84"/>
                  </a:lnTo>
                  <a:lnTo>
                    <a:pt x="70" y="87"/>
                  </a:lnTo>
                  <a:lnTo>
                    <a:pt x="69" y="103"/>
                  </a:lnTo>
                  <a:lnTo>
                    <a:pt x="61" y="109"/>
                  </a:lnTo>
                  <a:lnTo>
                    <a:pt x="56" y="116"/>
                  </a:lnTo>
                  <a:lnTo>
                    <a:pt x="44" y="124"/>
                  </a:lnTo>
                  <a:lnTo>
                    <a:pt x="46" y="132"/>
                  </a:lnTo>
                  <a:lnTo>
                    <a:pt x="45" y="141"/>
                  </a:lnTo>
                  <a:lnTo>
                    <a:pt x="36" y="146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99"/>
            <p:cNvSpPr/>
            <p:nvPr/>
          </p:nvSpPr>
          <p:spPr>
            <a:xfrm>
              <a:off x="6025238" y="2150779"/>
              <a:ext cx="396395" cy="145499"/>
            </a:xfrm>
            <a:custGeom>
              <a:avLst/>
              <a:gdLst/>
              <a:ahLst/>
              <a:cxnLst/>
              <a:rect l="l" t="t" r="r" b="b"/>
              <a:pathLst>
                <a:path w="324" h="129" extrusionOk="0">
                  <a:moveTo>
                    <a:pt x="177" y="15"/>
                  </a:moveTo>
                  <a:lnTo>
                    <a:pt x="202" y="23"/>
                  </a:lnTo>
                  <a:lnTo>
                    <a:pt x="222" y="20"/>
                  </a:lnTo>
                  <a:lnTo>
                    <a:pt x="236" y="22"/>
                  </a:lnTo>
                  <a:lnTo>
                    <a:pt x="254" y="11"/>
                  </a:lnTo>
                  <a:lnTo>
                    <a:pt x="272" y="10"/>
                  </a:lnTo>
                  <a:lnTo>
                    <a:pt x="290" y="20"/>
                  </a:lnTo>
                  <a:lnTo>
                    <a:pt x="294" y="27"/>
                  </a:lnTo>
                  <a:lnTo>
                    <a:pt x="294" y="37"/>
                  </a:lnTo>
                  <a:lnTo>
                    <a:pt x="308" y="42"/>
                  </a:lnTo>
                  <a:lnTo>
                    <a:pt x="316" y="48"/>
                  </a:lnTo>
                  <a:lnTo>
                    <a:pt x="305" y="54"/>
                  </a:lnTo>
                  <a:lnTo>
                    <a:pt x="314" y="78"/>
                  </a:lnTo>
                  <a:lnTo>
                    <a:pt x="312" y="84"/>
                  </a:lnTo>
                  <a:lnTo>
                    <a:pt x="324" y="101"/>
                  </a:lnTo>
                  <a:lnTo>
                    <a:pt x="316" y="104"/>
                  </a:lnTo>
                  <a:lnTo>
                    <a:pt x="310" y="99"/>
                  </a:lnTo>
                  <a:lnTo>
                    <a:pt x="289" y="96"/>
                  </a:lnTo>
                  <a:lnTo>
                    <a:pt x="282" y="100"/>
                  </a:lnTo>
                  <a:lnTo>
                    <a:pt x="263" y="103"/>
                  </a:lnTo>
                  <a:lnTo>
                    <a:pt x="254" y="103"/>
                  </a:lnTo>
                  <a:lnTo>
                    <a:pt x="235" y="110"/>
                  </a:lnTo>
                  <a:lnTo>
                    <a:pt x="221" y="110"/>
                  </a:lnTo>
                  <a:lnTo>
                    <a:pt x="212" y="106"/>
                  </a:lnTo>
                  <a:lnTo>
                    <a:pt x="193" y="112"/>
                  </a:lnTo>
                  <a:lnTo>
                    <a:pt x="187" y="108"/>
                  </a:lnTo>
                  <a:lnTo>
                    <a:pt x="188" y="120"/>
                  </a:lnTo>
                  <a:lnTo>
                    <a:pt x="184" y="124"/>
                  </a:lnTo>
                  <a:lnTo>
                    <a:pt x="180" y="129"/>
                  </a:lnTo>
                  <a:lnTo>
                    <a:pt x="172" y="119"/>
                  </a:lnTo>
                  <a:lnTo>
                    <a:pt x="178" y="112"/>
                  </a:lnTo>
                  <a:lnTo>
                    <a:pt x="167" y="113"/>
                  </a:lnTo>
                  <a:lnTo>
                    <a:pt x="153" y="109"/>
                  </a:lnTo>
                  <a:lnTo>
                    <a:pt x="142" y="120"/>
                  </a:lnTo>
                  <a:lnTo>
                    <a:pt x="116" y="123"/>
                  </a:lnTo>
                  <a:lnTo>
                    <a:pt x="101" y="112"/>
                  </a:lnTo>
                  <a:lnTo>
                    <a:pt x="82" y="111"/>
                  </a:lnTo>
                  <a:lnTo>
                    <a:pt x="80" y="120"/>
                  </a:lnTo>
                  <a:lnTo>
                    <a:pt x="68" y="122"/>
                  </a:lnTo>
                  <a:lnTo>
                    <a:pt x="50" y="111"/>
                  </a:lnTo>
                  <a:lnTo>
                    <a:pt x="31" y="111"/>
                  </a:lnTo>
                  <a:lnTo>
                    <a:pt x="19" y="91"/>
                  </a:lnTo>
                  <a:lnTo>
                    <a:pt x="6" y="79"/>
                  </a:lnTo>
                  <a:lnTo>
                    <a:pt x="12" y="63"/>
                  </a:lnTo>
                  <a:lnTo>
                    <a:pt x="0" y="53"/>
                  </a:lnTo>
                  <a:lnTo>
                    <a:pt x="17" y="34"/>
                  </a:lnTo>
                  <a:lnTo>
                    <a:pt x="43" y="33"/>
                  </a:lnTo>
                  <a:lnTo>
                    <a:pt x="48" y="17"/>
                  </a:lnTo>
                  <a:lnTo>
                    <a:pt x="81" y="20"/>
                  </a:lnTo>
                  <a:lnTo>
                    <a:pt x="99" y="7"/>
                  </a:lnTo>
                  <a:lnTo>
                    <a:pt x="118" y="1"/>
                  </a:lnTo>
                  <a:lnTo>
                    <a:pt x="145" y="0"/>
                  </a:lnTo>
                  <a:lnTo>
                    <a:pt x="177" y="15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99"/>
            <p:cNvSpPr/>
            <p:nvPr/>
          </p:nvSpPr>
          <p:spPr>
            <a:xfrm>
              <a:off x="6017898" y="2148523"/>
              <a:ext cx="61172" cy="46244"/>
            </a:xfrm>
            <a:custGeom>
              <a:avLst/>
              <a:gdLst/>
              <a:ahLst/>
              <a:cxnLst/>
              <a:rect l="l" t="t" r="r" b="b"/>
              <a:pathLst>
                <a:path w="50" h="41" extrusionOk="0">
                  <a:moveTo>
                    <a:pt x="21" y="30"/>
                  </a:moveTo>
                  <a:lnTo>
                    <a:pt x="8" y="41"/>
                  </a:lnTo>
                  <a:lnTo>
                    <a:pt x="2" y="32"/>
                  </a:lnTo>
                  <a:lnTo>
                    <a:pt x="2" y="27"/>
                  </a:lnTo>
                  <a:lnTo>
                    <a:pt x="5" y="25"/>
                  </a:lnTo>
                  <a:lnTo>
                    <a:pt x="9" y="12"/>
                  </a:lnTo>
                  <a:lnTo>
                    <a:pt x="0" y="7"/>
                  </a:lnTo>
                  <a:lnTo>
                    <a:pt x="17" y="0"/>
                  </a:lnTo>
                  <a:lnTo>
                    <a:pt x="32" y="3"/>
                  </a:lnTo>
                  <a:lnTo>
                    <a:pt x="35" y="11"/>
                  </a:lnTo>
                  <a:lnTo>
                    <a:pt x="50" y="18"/>
                  </a:lnTo>
                  <a:lnTo>
                    <a:pt x="47" y="23"/>
                  </a:lnTo>
                  <a:lnTo>
                    <a:pt x="28" y="24"/>
                  </a:lnTo>
                  <a:lnTo>
                    <a:pt x="21" y="3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99"/>
            <p:cNvSpPr/>
            <p:nvPr/>
          </p:nvSpPr>
          <p:spPr>
            <a:xfrm>
              <a:off x="8116097" y="2542159"/>
              <a:ext cx="30587" cy="77826"/>
            </a:xfrm>
            <a:custGeom>
              <a:avLst/>
              <a:gdLst/>
              <a:ahLst/>
              <a:cxnLst/>
              <a:rect l="l" t="t" r="r" b="b"/>
              <a:pathLst>
                <a:path w="25" h="69" extrusionOk="0">
                  <a:moveTo>
                    <a:pt x="25" y="19"/>
                  </a:moveTo>
                  <a:lnTo>
                    <a:pt x="22" y="52"/>
                  </a:lnTo>
                  <a:lnTo>
                    <a:pt x="19" y="69"/>
                  </a:lnTo>
                  <a:lnTo>
                    <a:pt x="5" y="51"/>
                  </a:lnTo>
                  <a:lnTo>
                    <a:pt x="0" y="36"/>
                  </a:lnTo>
                  <a:lnTo>
                    <a:pt x="5" y="16"/>
                  </a:lnTo>
                  <a:lnTo>
                    <a:pt x="15" y="0"/>
                  </a:lnTo>
                  <a:lnTo>
                    <a:pt x="25" y="6"/>
                  </a:lnTo>
                  <a:lnTo>
                    <a:pt x="25" y="1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99"/>
            <p:cNvSpPr/>
            <p:nvPr/>
          </p:nvSpPr>
          <p:spPr>
            <a:xfrm>
              <a:off x="6141465" y="3156862"/>
              <a:ext cx="243465" cy="252648"/>
            </a:xfrm>
            <a:custGeom>
              <a:avLst/>
              <a:gdLst/>
              <a:ahLst/>
              <a:cxnLst/>
              <a:rect l="l" t="t" r="r" b="b"/>
              <a:pathLst>
                <a:path w="199" h="224" extrusionOk="0">
                  <a:moveTo>
                    <a:pt x="84" y="0"/>
                  </a:moveTo>
                  <a:lnTo>
                    <a:pt x="87" y="2"/>
                  </a:lnTo>
                  <a:lnTo>
                    <a:pt x="154" y="45"/>
                  </a:lnTo>
                  <a:lnTo>
                    <a:pt x="155" y="57"/>
                  </a:lnTo>
                  <a:lnTo>
                    <a:pt x="181" y="78"/>
                  </a:lnTo>
                  <a:lnTo>
                    <a:pt x="172" y="103"/>
                  </a:lnTo>
                  <a:lnTo>
                    <a:pt x="173" y="115"/>
                  </a:lnTo>
                  <a:lnTo>
                    <a:pt x="184" y="123"/>
                  </a:lnTo>
                  <a:lnTo>
                    <a:pt x="185" y="128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79" y="157"/>
                  </a:lnTo>
                  <a:lnTo>
                    <a:pt x="185" y="170"/>
                  </a:lnTo>
                  <a:lnTo>
                    <a:pt x="192" y="190"/>
                  </a:lnTo>
                  <a:lnTo>
                    <a:pt x="199" y="195"/>
                  </a:lnTo>
                  <a:lnTo>
                    <a:pt x="184" y="207"/>
                  </a:lnTo>
                  <a:lnTo>
                    <a:pt x="164" y="215"/>
                  </a:lnTo>
                  <a:lnTo>
                    <a:pt x="153" y="215"/>
                  </a:lnTo>
                  <a:lnTo>
                    <a:pt x="146" y="221"/>
                  </a:lnTo>
                  <a:lnTo>
                    <a:pt x="133" y="221"/>
                  </a:lnTo>
                  <a:lnTo>
                    <a:pt x="128" y="224"/>
                  </a:lnTo>
                  <a:lnTo>
                    <a:pt x="107" y="218"/>
                  </a:lnTo>
                  <a:lnTo>
                    <a:pt x="93" y="220"/>
                  </a:lnTo>
                  <a:lnTo>
                    <a:pt x="89" y="192"/>
                  </a:lnTo>
                  <a:lnTo>
                    <a:pt x="82" y="182"/>
                  </a:lnTo>
                  <a:lnTo>
                    <a:pt x="79" y="176"/>
                  </a:lnTo>
                  <a:lnTo>
                    <a:pt x="61" y="172"/>
                  </a:lnTo>
                  <a:lnTo>
                    <a:pt x="51" y="166"/>
                  </a:lnTo>
                  <a:lnTo>
                    <a:pt x="39" y="163"/>
                  </a:lnTo>
                  <a:lnTo>
                    <a:pt x="32" y="159"/>
                  </a:lnTo>
                  <a:lnTo>
                    <a:pt x="25" y="154"/>
                  </a:lnTo>
                  <a:lnTo>
                    <a:pt x="15" y="127"/>
                  </a:lnTo>
                  <a:lnTo>
                    <a:pt x="5" y="116"/>
                  </a:lnTo>
                  <a:lnTo>
                    <a:pt x="1" y="104"/>
                  </a:lnTo>
                  <a:lnTo>
                    <a:pt x="3" y="93"/>
                  </a:lnTo>
                  <a:lnTo>
                    <a:pt x="0" y="74"/>
                  </a:lnTo>
                  <a:lnTo>
                    <a:pt x="7" y="73"/>
                  </a:lnTo>
                  <a:lnTo>
                    <a:pt x="14" y="65"/>
                  </a:lnTo>
                  <a:lnTo>
                    <a:pt x="22" y="54"/>
                  </a:lnTo>
                  <a:lnTo>
                    <a:pt x="26" y="50"/>
                  </a:lnTo>
                  <a:lnTo>
                    <a:pt x="26" y="43"/>
                  </a:lnTo>
                  <a:lnTo>
                    <a:pt x="22" y="39"/>
                  </a:lnTo>
                  <a:lnTo>
                    <a:pt x="21" y="31"/>
                  </a:lnTo>
                  <a:lnTo>
                    <a:pt x="26" y="28"/>
                  </a:lnTo>
                  <a:lnTo>
                    <a:pt x="28" y="16"/>
                  </a:lnTo>
                  <a:lnTo>
                    <a:pt x="20" y="4"/>
                  </a:lnTo>
                  <a:lnTo>
                    <a:pt x="27" y="2"/>
                  </a:lnTo>
                  <a:lnTo>
                    <a:pt x="47" y="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99"/>
            <p:cNvSpPr/>
            <p:nvPr/>
          </p:nvSpPr>
          <p:spPr>
            <a:xfrm>
              <a:off x="6147583" y="3035050"/>
              <a:ext cx="122344" cy="133092"/>
            </a:xfrm>
            <a:custGeom>
              <a:avLst/>
              <a:gdLst/>
              <a:ahLst/>
              <a:cxnLst/>
              <a:rect l="l" t="t" r="r" b="b"/>
              <a:pathLst>
                <a:path w="100" h="118" extrusionOk="0">
                  <a:moveTo>
                    <a:pt x="42" y="110"/>
                  </a:moveTo>
                  <a:lnTo>
                    <a:pt x="22" y="110"/>
                  </a:lnTo>
                  <a:lnTo>
                    <a:pt x="15" y="112"/>
                  </a:lnTo>
                  <a:lnTo>
                    <a:pt x="4" y="118"/>
                  </a:lnTo>
                  <a:lnTo>
                    <a:pt x="0" y="116"/>
                  </a:lnTo>
                  <a:lnTo>
                    <a:pt x="0" y="101"/>
                  </a:lnTo>
                  <a:lnTo>
                    <a:pt x="4" y="93"/>
                  </a:lnTo>
                  <a:lnTo>
                    <a:pt x="5" y="76"/>
                  </a:lnTo>
                  <a:lnTo>
                    <a:pt x="9" y="66"/>
                  </a:lnTo>
                  <a:lnTo>
                    <a:pt x="16" y="56"/>
                  </a:lnTo>
                  <a:lnTo>
                    <a:pt x="23" y="50"/>
                  </a:lnTo>
                  <a:lnTo>
                    <a:pt x="29" y="43"/>
                  </a:lnTo>
                  <a:lnTo>
                    <a:pt x="22" y="40"/>
                  </a:lnTo>
                  <a:lnTo>
                    <a:pt x="23" y="16"/>
                  </a:lnTo>
                  <a:lnTo>
                    <a:pt x="30" y="10"/>
                  </a:lnTo>
                  <a:lnTo>
                    <a:pt x="42" y="14"/>
                  </a:lnTo>
                  <a:lnTo>
                    <a:pt x="57" y="10"/>
                  </a:lnTo>
                  <a:lnTo>
                    <a:pt x="69" y="10"/>
                  </a:lnTo>
                  <a:lnTo>
                    <a:pt x="81" y="0"/>
                  </a:lnTo>
                  <a:lnTo>
                    <a:pt x="90" y="15"/>
                  </a:lnTo>
                  <a:lnTo>
                    <a:pt x="92" y="25"/>
                  </a:lnTo>
                  <a:lnTo>
                    <a:pt x="100" y="49"/>
                  </a:lnTo>
                  <a:lnTo>
                    <a:pt x="93" y="64"/>
                  </a:lnTo>
                  <a:lnTo>
                    <a:pt x="84" y="78"/>
                  </a:lnTo>
                  <a:lnTo>
                    <a:pt x="79" y="86"/>
                  </a:lnTo>
                  <a:lnTo>
                    <a:pt x="79" y="108"/>
                  </a:lnTo>
                  <a:lnTo>
                    <a:pt x="42" y="11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99"/>
            <p:cNvSpPr/>
            <p:nvPr/>
          </p:nvSpPr>
          <p:spPr>
            <a:xfrm>
              <a:off x="5918799" y="1915049"/>
              <a:ext cx="352351" cy="182719"/>
            </a:xfrm>
            <a:custGeom>
              <a:avLst/>
              <a:gdLst/>
              <a:ahLst/>
              <a:cxnLst/>
              <a:rect l="l" t="t" r="r" b="b"/>
              <a:pathLst>
                <a:path w="288" h="162" extrusionOk="0">
                  <a:moveTo>
                    <a:pt x="143" y="5"/>
                  </a:moveTo>
                  <a:lnTo>
                    <a:pt x="149" y="6"/>
                  </a:lnTo>
                  <a:lnTo>
                    <a:pt x="152" y="1"/>
                  </a:lnTo>
                  <a:lnTo>
                    <a:pt x="157" y="2"/>
                  </a:lnTo>
                  <a:lnTo>
                    <a:pt x="173" y="0"/>
                  </a:lnTo>
                  <a:lnTo>
                    <a:pt x="186" y="11"/>
                  </a:lnTo>
                  <a:lnTo>
                    <a:pt x="182" y="15"/>
                  </a:lnTo>
                  <a:lnTo>
                    <a:pt x="185" y="22"/>
                  </a:lnTo>
                  <a:lnTo>
                    <a:pt x="198" y="23"/>
                  </a:lnTo>
                  <a:lnTo>
                    <a:pt x="205" y="31"/>
                  </a:lnTo>
                  <a:lnTo>
                    <a:pt x="206" y="35"/>
                  </a:lnTo>
                  <a:lnTo>
                    <a:pt x="227" y="42"/>
                  </a:lnTo>
                  <a:lnTo>
                    <a:pt x="239" y="39"/>
                  </a:lnTo>
                  <a:lnTo>
                    <a:pt x="251" y="49"/>
                  </a:lnTo>
                  <a:lnTo>
                    <a:pt x="260" y="49"/>
                  </a:lnTo>
                  <a:lnTo>
                    <a:pt x="285" y="55"/>
                  </a:lnTo>
                  <a:lnTo>
                    <a:pt x="286" y="61"/>
                  </a:lnTo>
                  <a:lnTo>
                    <a:pt x="282" y="72"/>
                  </a:lnTo>
                  <a:lnTo>
                    <a:pt x="288" y="83"/>
                  </a:lnTo>
                  <a:lnTo>
                    <a:pt x="287" y="89"/>
                  </a:lnTo>
                  <a:lnTo>
                    <a:pt x="271" y="91"/>
                  </a:lnTo>
                  <a:lnTo>
                    <a:pt x="264" y="97"/>
                  </a:lnTo>
                  <a:lnTo>
                    <a:pt x="265" y="106"/>
                  </a:lnTo>
                  <a:lnTo>
                    <a:pt x="253" y="107"/>
                  </a:lnTo>
                  <a:lnTo>
                    <a:pt x="243" y="114"/>
                  </a:lnTo>
                  <a:lnTo>
                    <a:pt x="228" y="115"/>
                  </a:lnTo>
                  <a:lnTo>
                    <a:pt x="215" y="123"/>
                  </a:lnTo>
                  <a:lnTo>
                    <a:pt x="218" y="135"/>
                  </a:lnTo>
                  <a:lnTo>
                    <a:pt x="227" y="140"/>
                  </a:lnTo>
                  <a:lnTo>
                    <a:pt x="244" y="139"/>
                  </a:lnTo>
                  <a:lnTo>
                    <a:pt x="242" y="146"/>
                  </a:lnTo>
                  <a:lnTo>
                    <a:pt x="224" y="150"/>
                  </a:lnTo>
                  <a:lnTo>
                    <a:pt x="204" y="162"/>
                  </a:lnTo>
                  <a:lnTo>
                    <a:pt x="194" y="158"/>
                  </a:lnTo>
                  <a:lnTo>
                    <a:pt x="196" y="148"/>
                  </a:lnTo>
                  <a:lnTo>
                    <a:pt x="177" y="142"/>
                  </a:lnTo>
                  <a:lnTo>
                    <a:pt x="179" y="138"/>
                  </a:lnTo>
                  <a:lnTo>
                    <a:pt x="194" y="131"/>
                  </a:lnTo>
                  <a:lnTo>
                    <a:pt x="189" y="127"/>
                  </a:lnTo>
                  <a:lnTo>
                    <a:pt x="162" y="121"/>
                  </a:lnTo>
                  <a:lnTo>
                    <a:pt x="160" y="114"/>
                  </a:lnTo>
                  <a:lnTo>
                    <a:pt x="145" y="116"/>
                  </a:lnTo>
                  <a:lnTo>
                    <a:pt x="141" y="128"/>
                  </a:lnTo>
                  <a:lnTo>
                    <a:pt x="130" y="143"/>
                  </a:lnTo>
                  <a:lnTo>
                    <a:pt x="123" y="139"/>
                  </a:lnTo>
                  <a:lnTo>
                    <a:pt x="115" y="142"/>
                  </a:lnTo>
                  <a:lnTo>
                    <a:pt x="107" y="139"/>
                  </a:lnTo>
                  <a:lnTo>
                    <a:pt x="111" y="137"/>
                  </a:lnTo>
                  <a:lnTo>
                    <a:pt x="113" y="130"/>
                  </a:lnTo>
                  <a:lnTo>
                    <a:pt x="117" y="123"/>
                  </a:lnTo>
                  <a:lnTo>
                    <a:pt x="115" y="119"/>
                  </a:lnTo>
                  <a:lnTo>
                    <a:pt x="118" y="118"/>
                  </a:lnTo>
                  <a:lnTo>
                    <a:pt x="120" y="120"/>
                  </a:lnTo>
                  <a:lnTo>
                    <a:pt x="130" y="121"/>
                  </a:lnTo>
                  <a:lnTo>
                    <a:pt x="134" y="120"/>
                  </a:lnTo>
                  <a:lnTo>
                    <a:pt x="131" y="118"/>
                  </a:lnTo>
                  <a:lnTo>
                    <a:pt x="131" y="115"/>
                  </a:lnTo>
                  <a:lnTo>
                    <a:pt x="125" y="109"/>
                  </a:lnTo>
                  <a:lnTo>
                    <a:pt x="121" y="101"/>
                  </a:lnTo>
                  <a:lnTo>
                    <a:pt x="115" y="98"/>
                  </a:lnTo>
                  <a:lnTo>
                    <a:pt x="115" y="90"/>
                  </a:lnTo>
                  <a:lnTo>
                    <a:pt x="107" y="85"/>
                  </a:lnTo>
                  <a:lnTo>
                    <a:pt x="100" y="84"/>
                  </a:lnTo>
                  <a:lnTo>
                    <a:pt x="87" y="78"/>
                  </a:lnTo>
                  <a:lnTo>
                    <a:pt x="77" y="80"/>
                  </a:lnTo>
                  <a:lnTo>
                    <a:pt x="74" y="83"/>
                  </a:lnTo>
                  <a:lnTo>
                    <a:pt x="67" y="83"/>
                  </a:lnTo>
                  <a:lnTo>
                    <a:pt x="63" y="88"/>
                  </a:lnTo>
                  <a:lnTo>
                    <a:pt x="52" y="90"/>
                  </a:lnTo>
                  <a:lnTo>
                    <a:pt x="46" y="93"/>
                  </a:lnTo>
                  <a:lnTo>
                    <a:pt x="38" y="88"/>
                  </a:lnTo>
                  <a:lnTo>
                    <a:pt x="28" y="88"/>
                  </a:lnTo>
                  <a:lnTo>
                    <a:pt x="18" y="86"/>
                  </a:lnTo>
                  <a:lnTo>
                    <a:pt x="11" y="90"/>
                  </a:lnTo>
                  <a:lnTo>
                    <a:pt x="9" y="84"/>
                  </a:lnTo>
                  <a:lnTo>
                    <a:pt x="0" y="79"/>
                  </a:lnTo>
                  <a:lnTo>
                    <a:pt x="2" y="71"/>
                  </a:lnTo>
                  <a:lnTo>
                    <a:pt x="6" y="66"/>
                  </a:lnTo>
                  <a:lnTo>
                    <a:pt x="9" y="67"/>
                  </a:lnTo>
                  <a:lnTo>
                    <a:pt x="4" y="58"/>
                  </a:lnTo>
                  <a:lnTo>
                    <a:pt x="17" y="41"/>
                  </a:lnTo>
                  <a:lnTo>
                    <a:pt x="24" y="39"/>
                  </a:lnTo>
                  <a:lnTo>
                    <a:pt x="25" y="33"/>
                  </a:lnTo>
                  <a:lnTo>
                    <a:pt x="15" y="15"/>
                  </a:lnTo>
                  <a:lnTo>
                    <a:pt x="22" y="14"/>
                  </a:lnTo>
                  <a:lnTo>
                    <a:pt x="30" y="9"/>
                  </a:lnTo>
                  <a:lnTo>
                    <a:pt x="42" y="8"/>
                  </a:lnTo>
                  <a:lnTo>
                    <a:pt x="58" y="10"/>
                  </a:lnTo>
                  <a:lnTo>
                    <a:pt x="77" y="15"/>
                  </a:lnTo>
                  <a:lnTo>
                    <a:pt x="89" y="15"/>
                  </a:lnTo>
                  <a:lnTo>
                    <a:pt x="95" y="18"/>
                  </a:lnTo>
                  <a:lnTo>
                    <a:pt x="101" y="15"/>
                  </a:lnTo>
                  <a:lnTo>
                    <a:pt x="106" y="19"/>
                  </a:lnTo>
                  <a:lnTo>
                    <a:pt x="120" y="19"/>
                  </a:lnTo>
                  <a:lnTo>
                    <a:pt x="126" y="20"/>
                  </a:lnTo>
                  <a:lnTo>
                    <a:pt x="126" y="10"/>
                  </a:lnTo>
                  <a:lnTo>
                    <a:pt x="130" y="6"/>
                  </a:lnTo>
                  <a:lnTo>
                    <a:pt x="143" y="5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99"/>
            <p:cNvSpPr/>
            <p:nvPr/>
          </p:nvSpPr>
          <p:spPr>
            <a:xfrm>
              <a:off x="4237793" y="3840367"/>
              <a:ext cx="110109" cy="112790"/>
            </a:xfrm>
            <a:custGeom>
              <a:avLst/>
              <a:gdLst/>
              <a:ahLst/>
              <a:cxnLst/>
              <a:rect l="l" t="t" r="r" b="b"/>
              <a:pathLst>
                <a:path w="90" h="100" extrusionOk="0">
                  <a:moveTo>
                    <a:pt x="3" y="2"/>
                  </a:moveTo>
                  <a:lnTo>
                    <a:pt x="14" y="0"/>
                  </a:lnTo>
                  <a:lnTo>
                    <a:pt x="35" y="16"/>
                  </a:lnTo>
                  <a:lnTo>
                    <a:pt x="41" y="15"/>
                  </a:lnTo>
                  <a:lnTo>
                    <a:pt x="61" y="29"/>
                  </a:lnTo>
                  <a:lnTo>
                    <a:pt x="77" y="40"/>
                  </a:lnTo>
                  <a:lnTo>
                    <a:pt x="89" y="54"/>
                  </a:lnTo>
                  <a:lnTo>
                    <a:pt x="83" y="64"/>
                  </a:lnTo>
                  <a:lnTo>
                    <a:pt x="90" y="76"/>
                  </a:lnTo>
                  <a:lnTo>
                    <a:pt x="84" y="89"/>
                  </a:lnTo>
                  <a:lnTo>
                    <a:pt x="67" y="100"/>
                  </a:lnTo>
                  <a:lnTo>
                    <a:pt x="53" y="96"/>
                  </a:lnTo>
                  <a:lnTo>
                    <a:pt x="44" y="98"/>
                  </a:lnTo>
                  <a:lnTo>
                    <a:pt x="27" y="89"/>
                  </a:lnTo>
                  <a:lnTo>
                    <a:pt x="15" y="90"/>
                  </a:lnTo>
                  <a:lnTo>
                    <a:pt x="2" y="79"/>
                  </a:lnTo>
                  <a:lnTo>
                    <a:pt x="1" y="65"/>
                  </a:lnTo>
                  <a:lnTo>
                    <a:pt x="4" y="61"/>
                  </a:lnTo>
                  <a:lnTo>
                    <a:pt x="0" y="40"/>
                  </a:lnTo>
                  <a:lnTo>
                    <a:pt x="2" y="19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99"/>
            <p:cNvSpPr/>
            <p:nvPr/>
          </p:nvSpPr>
          <p:spPr>
            <a:xfrm>
              <a:off x="2625298" y="1788725"/>
              <a:ext cx="58725" cy="28197"/>
            </a:xfrm>
            <a:custGeom>
              <a:avLst/>
              <a:gdLst/>
              <a:ahLst/>
              <a:cxnLst/>
              <a:rect l="l" t="t" r="r" b="b"/>
              <a:pathLst>
                <a:path w="48" h="25" extrusionOk="0">
                  <a:moveTo>
                    <a:pt x="25" y="17"/>
                  </a:moveTo>
                  <a:lnTo>
                    <a:pt x="3" y="25"/>
                  </a:lnTo>
                  <a:lnTo>
                    <a:pt x="0" y="19"/>
                  </a:lnTo>
                  <a:lnTo>
                    <a:pt x="7" y="10"/>
                  </a:lnTo>
                  <a:lnTo>
                    <a:pt x="28" y="3"/>
                  </a:lnTo>
                  <a:lnTo>
                    <a:pt x="40" y="0"/>
                  </a:lnTo>
                  <a:lnTo>
                    <a:pt x="48" y="2"/>
                  </a:lnTo>
                  <a:lnTo>
                    <a:pt x="48" y="8"/>
                  </a:lnTo>
                  <a:lnTo>
                    <a:pt x="25" y="17"/>
                  </a:lnTo>
                  <a:close/>
                </a:path>
              </a:pathLst>
            </a:custGeom>
            <a:solidFill>
              <a:srgbClr val="0073C3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99"/>
            <p:cNvSpPr/>
            <p:nvPr/>
          </p:nvSpPr>
          <p:spPr>
            <a:xfrm>
              <a:off x="2368376" y="1511262"/>
              <a:ext cx="834386" cy="357543"/>
            </a:xfrm>
            <a:custGeom>
              <a:avLst/>
              <a:gdLst/>
              <a:ahLst/>
              <a:cxnLst/>
              <a:rect l="l" t="t" r="r" b="b"/>
              <a:pathLst>
                <a:path w="682" h="317" extrusionOk="0">
                  <a:moveTo>
                    <a:pt x="533" y="4"/>
                  </a:moveTo>
                  <a:lnTo>
                    <a:pt x="531" y="12"/>
                  </a:lnTo>
                  <a:lnTo>
                    <a:pt x="542" y="8"/>
                  </a:lnTo>
                  <a:lnTo>
                    <a:pt x="562" y="9"/>
                  </a:lnTo>
                  <a:lnTo>
                    <a:pt x="556" y="13"/>
                  </a:lnTo>
                  <a:lnTo>
                    <a:pt x="572" y="16"/>
                  </a:lnTo>
                  <a:lnTo>
                    <a:pt x="587" y="14"/>
                  </a:lnTo>
                  <a:lnTo>
                    <a:pt x="607" y="20"/>
                  </a:lnTo>
                  <a:lnTo>
                    <a:pt x="630" y="21"/>
                  </a:lnTo>
                  <a:lnTo>
                    <a:pt x="637" y="23"/>
                  </a:lnTo>
                  <a:lnTo>
                    <a:pt x="658" y="21"/>
                  </a:lnTo>
                  <a:lnTo>
                    <a:pt x="671" y="26"/>
                  </a:lnTo>
                  <a:lnTo>
                    <a:pt x="682" y="28"/>
                  </a:lnTo>
                  <a:lnTo>
                    <a:pt x="682" y="28"/>
                  </a:lnTo>
                  <a:lnTo>
                    <a:pt x="598" y="94"/>
                  </a:lnTo>
                  <a:lnTo>
                    <a:pt x="478" y="201"/>
                  </a:lnTo>
                  <a:lnTo>
                    <a:pt x="492" y="202"/>
                  </a:lnTo>
                  <a:lnTo>
                    <a:pt x="501" y="207"/>
                  </a:lnTo>
                  <a:lnTo>
                    <a:pt x="503" y="215"/>
                  </a:lnTo>
                  <a:lnTo>
                    <a:pt x="503" y="228"/>
                  </a:lnTo>
                  <a:lnTo>
                    <a:pt x="529" y="217"/>
                  </a:lnTo>
                  <a:lnTo>
                    <a:pt x="549" y="211"/>
                  </a:lnTo>
                  <a:lnTo>
                    <a:pt x="548" y="221"/>
                  </a:lnTo>
                  <a:lnTo>
                    <a:pt x="550" y="229"/>
                  </a:lnTo>
                  <a:lnTo>
                    <a:pt x="555" y="238"/>
                  </a:lnTo>
                  <a:lnTo>
                    <a:pt x="552" y="252"/>
                  </a:lnTo>
                  <a:lnTo>
                    <a:pt x="547" y="274"/>
                  </a:lnTo>
                  <a:lnTo>
                    <a:pt x="562" y="287"/>
                  </a:lnTo>
                  <a:lnTo>
                    <a:pt x="552" y="299"/>
                  </a:lnTo>
                  <a:lnTo>
                    <a:pt x="536" y="309"/>
                  </a:lnTo>
                  <a:lnTo>
                    <a:pt x="533" y="301"/>
                  </a:lnTo>
                  <a:lnTo>
                    <a:pt x="525" y="295"/>
                  </a:lnTo>
                  <a:lnTo>
                    <a:pt x="536" y="278"/>
                  </a:lnTo>
                  <a:lnTo>
                    <a:pt x="530" y="262"/>
                  </a:lnTo>
                  <a:lnTo>
                    <a:pt x="539" y="244"/>
                  </a:lnTo>
                  <a:lnTo>
                    <a:pt x="526" y="242"/>
                  </a:lnTo>
                  <a:lnTo>
                    <a:pt x="503" y="242"/>
                  </a:lnTo>
                  <a:lnTo>
                    <a:pt x="491" y="236"/>
                  </a:lnTo>
                  <a:lnTo>
                    <a:pt x="480" y="216"/>
                  </a:lnTo>
                  <a:lnTo>
                    <a:pt x="470" y="212"/>
                  </a:lnTo>
                  <a:lnTo>
                    <a:pt x="451" y="205"/>
                  </a:lnTo>
                  <a:lnTo>
                    <a:pt x="429" y="207"/>
                  </a:lnTo>
                  <a:lnTo>
                    <a:pt x="409" y="198"/>
                  </a:lnTo>
                  <a:lnTo>
                    <a:pt x="401" y="190"/>
                  </a:lnTo>
                  <a:lnTo>
                    <a:pt x="380" y="194"/>
                  </a:lnTo>
                  <a:lnTo>
                    <a:pt x="369" y="207"/>
                  </a:lnTo>
                  <a:lnTo>
                    <a:pt x="359" y="209"/>
                  </a:lnTo>
                  <a:lnTo>
                    <a:pt x="338" y="213"/>
                  </a:lnTo>
                  <a:lnTo>
                    <a:pt x="318" y="219"/>
                  </a:lnTo>
                  <a:lnTo>
                    <a:pt x="297" y="223"/>
                  </a:lnTo>
                  <a:lnTo>
                    <a:pt x="307" y="212"/>
                  </a:lnTo>
                  <a:lnTo>
                    <a:pt x="335" y="193"/>
                  </a:lnTo>
                  <a:lnTo>
                    <a:pt x="357" y="187"/>
                  </a:lnTo>
                  <a:lnTo>
                    <a:pt x="358" y="183"/>
                  </a:lnTo>
                  <a:lnTo>
                    <a:pt x="328" y="193"/>
                  </a:lnTo>
                  <a:lnTo>
                    <a:pt x="303" y="206"/>
                  </a:lnTo>
                  <a:lnTo>
                    <a:pt x="267" y="220"/>
                  </a:lnTo>
                  <a:lnTo>
                    <a:pt x="267" y="229"/>
                  </a:lnTo>
                  <a:lnTo>
                    <a:pt x="238" y="243"/>
                  </a:lnTo>
                  <a:lnTo>
                    <a:pt x="213" y="251"/>
                  </a:lnTo>
                  <a:lnTo>
                    <a:pt x="192" y="257"/>
                  </a:lnTo>
                  <a:lnTo>
                    <a:pt x="179" y="266"/>
                  </a:lnTo>
                  <a:lnTo>
                    <a:pt x="145" y="276"/>
                  </a:lnTo>
                  <a:lnTo>
                    <a:pt x="130" y="285"/>
                  </a:lnTo>
                  <a:lnTo>
                    <a:pt x="104" y="294"/>
                  </a:lnTo>
                  <a:lnTo>
                    <a:pt x="95" y="292"/>
                  </a:lnTo>
                  <a:lnTo>
                    <a:pt x="75" y="298"/>
                  </a:lnTo>
                  <a:lnTo>
                    <a:pt x="52" y="304"/>
                  </a:lnTo>
                  <a:lnTo>
                    <a:pt x="32" y="311"/>
                  </a:lnTo>
                  <a:lnTo>
                    <a:pt x="0" y="317"/>
                  </a:lnTo>
                  <a:lnTo>
                    <a:pt x="1" y="313"/>
                  </a:lnTo>
                  <a:lnTo>
                    <a:pt x="28" y="304"/>
                  </a:lnTo>
                  <a:lnTo>
                    <a:pt x="49" y="298"/>
                  </a:lnTo>
                  <a:lnTo>
                    <a:pt x="77" y="287"/>
                  </a:lnTo>
                  <a:lnTo>
                    <a:pt x="98" y="285"/>
                  </a:lnTo>
                  <a:lnTo>
                    <a:pt x="114" y="277"/>
                  </a:lnTo>
                  <a:lnTo>
                    <a:pt x="148" y="265"/>
                  </a:lnTo>
                  <a:lnTo>
                    <a:pt x="155" y="261"/>
                  </a:lnTo>
                  <a:lnTo>
                    <a:pt x="174" y="254"/>
                  </a:lnTo>
                  <a:lnTo>
                    <a:pt x="192" y="239"/>
                  </a:lnTo>
                  <a:lnTo>
                    <a:pt x="213" y="228"/>
                  </a:lnTo>
                  <a:lnTo>
                    <a:pt x="189" y="234"/>
                  </a:lnTo>
                  <a:lnTo>
                    <a:pt x="188" y="231"/>
                  </a:lnTo>
                  <a:lnTo>
                    <a:pt x="172" y="238"/>
                  </a:lnTo>
                  <a:lnTo>
                    <a:pt x="173" y="228"/>
                  </a:lnTo>
                  <a:lnTo>
                    <a:pt x="161" y="235"/>
                  </a:lnTo>
                  <a:lnTo>
                    <a:pt x="167" y="225"/>
                  </a:lnTo>
                  <a:lnTo>
                    <a:pt x="143" y="233"/>
                  </a:lnTo>
                  <a:lnTo>
                    <a:pt x="134" y="233"/>
                  </a:lnTo>
                  <a:lnTo>
                    <a:pt x="146" y="221"/>
                  </a:lnTo>
                  <a:lnTo>
                    <a:pt x="157" y="214"/>
                  </a:lnTo>
                  <a:lnTo>
                    <a:pt x="156" y="207"/>
                  </a:lnTo>
                  <a:lnTo>
                    <a:pt x="132" y="211"/>
                  </a:lnTo>
                  <a:lnTo>
                    <a:pt x="131" y="202"/>
                  </a:lnTo>
                  <a:lnTo>
                    <a:pt x="126" y="197"/>
                  </a:lnTo>
                  <a:lnTo>
                    <a:pt x="139" y="186"/>
                  </a:lnTo>
                  <a:lnTo>
                    <a:pt x="138" y="178"/>
                  </a:lnTo>
                  <a:lnTo>
                    <a:pt x="158" y="167"/>
                  </a:lnTo>
                  <a:lnTo>
                    <a:pt x="183" y="157"/>
                  </a:lnTo>
                  <a:lnTo>
                    <a:pt x="201" y="147"/>
                  </a:lnTo>
                  <a:lnTo>
                    <a:pt x="214" y="146"/>
                  </a:lnTo>
                  <a:lnTo>
                    <a:pt x="220" y="149"/>
                  </a:lnTo>
                  <a:lnTo>
                    <a:pt x="243" y="140"/>
                  </a:lnTo>
                  <a:lnTo>
                    <a:pt x="252" y="142"/>
                  </a:lnTo>
                  <a:lnTo>
                    <a:pt x="270" y="136"/>
                  </a:lnTo>
                  <a:lnTo>
                    <a:pt x="279" y="127"/>
                  </a:lnTo>
                  <a:lnTo>
                    <a:pt x="275" y="124"/>
                  </a:lnTo>
                  <a:lnTo>
                    <a:pt x="295" y="117"/>
                  </a:lnTo>
                  <a:lnTo>
                    <a:pt x="286" y="117"/>
                  </a:lnTo>
                  <a:lnTo>
                    <a:pt x="266" y="121"/>
                  </a:lnTo>
                  <a:lnTo>
                    <a:pt x="256" y="125"/>
                  </a:lnTo>
                  <a:lnTo>
                    <a:pt x="251" y="121"/>
                  </a:lnTo>
                  <a:lnTo>
                    <a:pt x="228" y="123"/>
                  </a:lnTo>
                  <a:lnTo>
                    <a:pt x="213" y="119"/>
                  </a:lnTo>
                  <a:lnTo>
                    <a:pt x="218" y="111"/>
                  </a:lnTo>
                  <a:lnTo>
                    <a:pt x="215" y="101"/>
                  </a:lnTo>
                  <a:lnTo>
                    <a:pt x="246" y="93"/>
                  </a:lnTo>
                  <a:lnTo>
                    <a:pt x="289" y="84"/>
                  </a:lnTo>
                  <a:lnTo>
                    <a:pt x="300" y="84"/>
                  </a:lnTo>
                  <a:lnTo>
                    <a:pt x="286" y="93"/>
                  </a:lnTo>
                  <a:lnTo>
                    <a:pt x="316" y="92"/>
                  </a:lnTo>
                  <a:lnTo>
                    <a:pt x="320" y="81"/>
                  </a:lnTo>
                  <a:lnTo>
                    <a:pt x="313" y="74"/>
                  </a:lnTo>
                  <a:lnTo>
                    <a:pt x="317" y="65"/>
                  </a:lnTo>
                  <a:lnTo>
                    <a:pt x="315" y="58"/>
                  </a:lnTo>
                  <a:lnTo>
                    <a:pt x="305" y="52"/>
                  </a:lnTo>
                  <a:lnTo>
                    <a:pt x="327" y="43"/>
                  </a:lnTo>
                  <a:lnTo>
                    <a:pt x="351" y="42"/>
                  </a:lnTo>
                  <a:lnTo>
                    <a:pt x="380" y="34"/>
                  </a:lnTo>
                  <a:lnTo>
                    <a:pt x="397" y="26"/>
                  </a:lnTo>
                  <a:lnTo>
                    <a:pt x="423" y="18"/>
                  </a:lnTo>
                  <a:lnTo>
                    <a:pt x="439" y="16"/>
                  </a:lnTo>
                  <a:lnTo>
                    <a:pt x="475" y="8"/>
                  </a:lnTo>
                  <a:lnTo>
                    <a:pt x="485" y="9"/>
                  </a:lnTo>
                  <a:lnTo>
                    <a:pt x="519" y="0"/>
                  </a:lnTo>
                  <a:lnTo>
                    <a:pt x="533" y="4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99"/>
            <p:cNvSpPr/>
            <p:nvPr/>
          </p:nvSpPr>
          <p:spPr>
            <a:xfrm>
              <a:off x="2907913" y="1981596"/>
              <a:ext cx="1224663" cy="565075"/>
            </a:xfrm>
            <a:custGeom>
              <a:avLst/>
              <a:gdLst/>
              <a:ahLst/>
              <a:cxnLst/>
              <a:rect l="l" t="t" r="r" b="b"/>
              <a:pathLst>
                <a:path w="1001" h="501" extrusionOk="0">
                  <a:moveTo>
                    <a:pt x="584" y="0"/>
                  </a:moveTo>
                  <a:lnTo>
                    <a:pt x="582" y="11"/>
                  </a:lnTo>
                  <a:lnTo>
                    <a:pt x="585" y="15"/>
                  </a:lnTo>
                  <a:lnTo>
                    <a:pt x="595" y="16"/>
                  </a:lnTo>
                  <a:lnTo>
                    <a:pt x="610" y="19"/>
                  </a:lnTo>
                  <a:lnTo>
                    <a:pt x="623" y="26"/>
                  </a:lnTo>
                  <a:lnTo>
                    <a:pt x="637" y="23"/>
                  </a:lnTo>
                  <a:lnTo>
                    <a:pt x="655" y="28"/>
                  </a:lnTo>
                  <a:lnTo>
                    <a:pt x="660" y="28"/>
                  </a:lnTo>
                  <a:lnTo>
                    <a:pt x="677" y="22"/>
                  </a:lnTo>
                  <a:lnTo>
                    <a:pt x="689" y="30"/>
                  </a:lnTo>
                  <a:lnTo>
                    <a:pt x="701" y="38"/>
                  </a:lnTo>
                  <a:lnTo>
                    <a:pt x="711" y="44"/>
                  </a:lnTo>
                  <a:lnTo>
                    <a:pt x="721" y="51"/>
                  </a:lnTo>
                  <a:lnTo>
                    <a:pt x="721" y="56"/>
                  </a:lnTo>
                  <a:lnTo>
                    <a:pt x="724" y="58"/>
                  </a:lnTo>
                  <a:lnTo>
                    <a:pt x="722" y="60"/>
                  </a:lnTo>
                  <a:lnTo>
                    <a:pt x="726" y="61"/>
                  </a:lnTo>
                  <a:lnTo>
                    <a:pt x="730" y="59"/>
                  </a:lnTo>
                  <a:lnTo>
                    <a:pt x="729" y="64"/>
                  </a:lnTo>
                  <a:lnTo>
                    <a:pt x="731" y="67"/>
                  </a:lnTo>
                  <a:lnTo>
                    <a:pt x="735" y="67"/>
                  </a:lnTo>
                  <a:lnTo>
                    <a:pt x="737" y="69"/>
                  </a:lnTo>
                  <a:lnTo>
                    <a:pt x="733" y="73"/>
                  </a:lnTo>
                  <a:lnTo>
                    <a:pt x="747" y="83"/>
                  </a:lnTo>
                  <a:lnTo>
                    <a:pt x="743" y="101"/>
                  </a:lnTo>
                  <a:lnTo>
                    <a:pt x="739" y="119"/>
                  </a:lnTo>
                  <a:lnTo>
                    <a:pt x="730" y="131"/>
                  </a:lnTo>
                  <a:lnTo>
                    <a:pt x="718" y="142"/>
                  </a:lnTo>
                  <a:lnTo>
                    <a:pt x="712" y="150"/>
                  </a:lnTo>
                  <a:lnTo>
                    <a:pt x="711" y="152"/>
                  </a:lnTo>
                  <a:lnTo>
                    <a:pt x="712" y="155"/>
                  </a:lnTo>
                  <a:lnTo>
                    <a:pt x="716" y="158"/>
                  </a:lnTo>
                  <a:lnTo>
                    <a:pt x="720" y="158"/>
                  </a:lnTo>
                  <a:lnTo>
                    <a:pt x="744" y="147"/>
                  </a:lnTo>
                  <a:lnTo>
                    <a:pt x="762" y="144"/>
                  </a:lnTo>
                  <a:lnTo>
                    <a:pt x="788" y="133"/>
                  </a:lnTo>
                  <a:lnTo>
                    <a:pt x="789" y="132"/>
                  </a:lnTo>
                  <a:lnTo>
                    <a:pt x="789" y="125"/>
                  </a:lnTo>
                  <a:lnTo>
                    <a:pt x="788" y="121"/>
                  </a:lnTo>
                  <a:lnTo>
                    <a:pt x="797" y="118"/>
                  </a:lnTo>
                  <a:lnTo>
                    <a:pt x="813" y="118"/>
                  </a:lnTo>
                  <a:lnTo>
                    <a:pt x="828" y="118"/>
                  </a:lnTo>
                  <a:lnTo>
                    <a:pt x="836" y="110"/>
                  </a:lnTo>
                  <a:lnTo>
                    <a:pt x="839" y="108"/>
                  </a:lnTo>
                  <a:lnTo>
                    <a:pt x="862" y="93"/>
                  </a:lnTo>
                  <a:lnTo>
                    <a:pt x="870" y="90"/>
                  </a:lnTo>
                  <a:lnTo>
                    <a:pt x="896" y="90"/>
                  </a:lnTo>
                  <a:lnTo>
                    <a:pt x="926" y="90"/>
                  </a:lnTo>
                  <a:lnTo>
                    <a:pt x="929" y="84"/>
                  </a:lnTo>
                  <a:lnTo>
                    <a:pt x="935" y="83"/>
                  </a:lnTo>
                  <a:lnTo>
                    <a:pt x="943" y="80"/>
                  </a:lnTo>
                  <a:lnTo>
                    <a:pt x="952" y="71"/>
                  </a:lnTo>
                  <a:lnTo>
                    <a:pt x="962" y="55"/>
                  </a:lnTo>
                  <a:lnTo>
                    <a:pt x="980" y="40"/>
                  </a:lnTo>
                  <a:lnTo>
                    <a:pt x="984" y="45"/>
                  </a:lnTo>
                  <a:lnTo>
                    <a:pt x="996" y="42"/>
                  </a:lnTo>
                  <a:lnTo>
                    <a:pt x="1001" y="48"/>
                  </a:lnTo>
                  <a:lnTo>
                    <a:pt x="992" y="75"/>
                  </a:lnTo>
                  <a:lnTo>
                    <a:pt x="999" y="87"/>
                  </a:lnTo>
                  <a:lnTo>
                    <a:pt x="999" y="94"/>
                  </a:lnTo>
                  <a:lnTo>
                    <a:pt x="979" y="103"/>
                  </a:lnTo>
                  <a:lnTo>
                    <a:pt x="959" y="111"/>
                  </a:lnTo>
                  <a:lnTo>
                    <a:pt x="940" y="117"/>
                  </a:lnTo>
                  <a:lnTo>
                    <a:pt x="927" y="129"/>
                  </a:lnTo>
                  <a:lnTo>
                    <a:pt x="923" y="133"/>
                  </a:lnTo>
                  <a:lnTo>
                    <a:pt x="920" y="144"/>
                  </a:lnTo>
                  <a:lnTo>
                    <a:pt x="922" y="155"/>
                  </a:lnTo>
                  <a:lnTo>
                    <a:pt x="929" y="156"/>
                  </a:lnTo>
                  <a:lnTo>
                    <a:pt x="929" y="148"/>
                  </a:lnTo>
                  <a:lnTo>
                    <a:pt x="933" y="153"/>
                  </a:lnTo>
                  <a:lnTo>
                    <a:pt x="930" y="159"/>
                  </a:lnTo>
                  <a:lnTo>
                    <a:pt x="917" y="162"/>
                  </a:lnTo>
                  <a:lnTo>
                    <a:pt x="909" y="162"/>
                  </a:lnTo>
                  <a:lnTo>
                    <a:pt x="896" y="165"/>
                  </a:lnTo>
                  <a:lnTo>
                    <a:pt x="888" y="166"/>
                  </a:lnTo>
                  <a:lnTo>
                    <a:pt x="878" y="167"/>
                  </a:lnTo>
                  <a:lnTo>
                    <a:pt x="862" y="173"/>
                  </a:lnTo>
                  <a:lnTo>
                    <a:pt x="888" y="169"/>
                  </a:lnTo>
                  <a:lnTo>
                    <a:pt x="892" y="173"/>
                  </a:lnTo>
                  <a:lnTo>
                    <a:pt x="867" y="179"/>
                  </a:lnTo>
                  <a:lnTo>
                    <a:pt x="856" y="179"/>
                  </a:lnTo>
                  <a:lnTo>
                    <a:pt x="857" y="177"/>
                  </a:lnTo>
                  <a:lnTo>
                    <a:pt x="850" y="183"/>
                  </a:lnTo>
                  <a:lnTo>
                    <a:pt x="855" y="183"/>
                  </a:lnTo>
                  <a:lnTo>
                    <a:pt x="847" y="198"/>
                  </a:lnTo>
                  <a:lnTo>
                    <a:pt x="830" y="214"/>
                  </a:lnTo>
                  <a:lnTo>
                    <a:pt x="830" y="209"/>
                  </a:lnTo>
                  <a:lnTo>
                    <a:pt x="827" y="208"/>
                  </a:lnTo>
                  <a:lnTo>
                    <a:pt x="823" y="203"/>
                  </a:lnTo>
                  <a:lnTo>
                    <a:pt x="823" y="214"/>
                  </a:lnTo>
                  <a:lnTo>
                    <a:pt x="826" y="217"/>
                  </a:lnTo>
                  <a:lnTo>
                    <a:pt x="824" y="225"/>
                  </a:lnTo>
                  <a:lnTo>
                    <a:pt x="817" y="233"/>
                  </a:lnTo>
                  <a:lnTo>
                    <a:pt x="802" y="250"/>
                  </a:lnTo>
                  <a:lnTo>
                    <a:pt x="801" y="249"/>
                  </a:lnTo>
                  <a:lnTo>
                    <a:pt x="810" y="235"/>
                  </a:lnTo>
                  <a:lnTo>
                    <a:pt x="804" y="227"/>
                  </a:lnTo>
                  <a:lnTo>
                    <a:pt x="807" y="210"/>
                  </a:lnTo>
                  <a:lnTo>
                    <a:pt x="801" y="219"/>
                  </a:lnTo>
                  <a:lnTo>
                    <a:pt x="801" y="232"/>
                  </a:lnTo>
                  <a:lnTo>
                    <a:pt x="791" y="229"/>
                  </a:lnTo>
                  <a:lnTo>
                    <a:pt x="800" y="235"/>
                  </a:lnTo>
                  <a:lnTo>
                    <a:pt x="796" y="255"/>
                  </a:lnTo>
                  <a:lnTo>
                    <a:pt x="800" y="256"/>
                  </a:lnTo>
                  <a:lnTo>
                    <a:pt x="800" y="264"/>
                  </a:lnTo>
                  <a:lnTo>
                    <a:pt x="797" y="284"/>
                  </a:lnTo>
                  <a:lnTo>
                    <a:pt x="782" y="300"/>
                  </a:lnTo>
                  <a:lnTo>
                    <a:pt x="763" y="306"/>
                  </a:lnTo>
                  <a:lnTo>
                    <a:pt x="748" y="318"/>
                  </a:lnTo>
                  <a:lnTo>
                    <a:pt x="739" y="319"/>
                  </a:lnTo>
                  <a:lnTo>
                    <a:pt x="729" y="327"/>
                  </a:lnTo>
                  <a:lnTo>
                    <a:pt x="725" y="334"/>
                  </a:lnTo>
                  <a:lnTo>
                    <a:pt x="702" y="347"/>
                  </a:lnTo>
                  <a:lnTo>
                    <a:pt x="690" y="357"/>
                  </a:lnTo>
                  <a:lnTo>
                    <a:pt x="679" y="369"/>
                  </a:lnTo>
                  <a:lnTo>
                    <a:pt x="673" y="384"/>
                  </a:lnTo>
                  <a:lnTo>
                    <a:pt x="673" y="398"/>
                  </a:lnTo>
                  <a:lnTo>
                    <a:pt x="675" y="416"/>
                  </a:lnTo>
                  <a:lnTo>
                    <a:pt x="680" y="431"/>
                  </a:lnTo>
                  <a:lnTo>
                    <a:pt x="678" y="440"/>
                  </a:lnTo>
                  <a:lnTo>
                    <a:pt x="682" y="464"/>
                  </a:lnTo>
                  <a:lnTo>
                    <a:pt x="679" y="478"/>
                  </a:lnTo>
                  <a:lnTo>
                    <a:pt x="676" y="486"/>
                  </a:lnTo>
                  <a:lnTo>
                    <a:pt x="670" y="499"/>
                  </a:lnTo>
                  <a:lnTo>
                    <a:pt x="664" y="501"/>
                  </a:lnTo>
                  <a:lnTo>
                    <a:pt x="656" y="499"/>
                  </a:lnTo>
                  <a:lnTo>
                    <a:pt x="654" y="490"/>
                  </a:lnTo>
                  <a:lnTo>
                    <a:pt x="648" y="485"/>
                  </a:lnTo>
                  <a:lnTo>
                    <a:pt x="642" y="467"/>
                  </a:lnTo>
                  <a:lnTo>
                    <a:pt x="637" y="451"/>
                  </a:lnTo>
                  <a:lnTo>
                    <a:pt x="636" y="443"/>
                  </a:lnTo>
                  <a:lnTo>
                    <a:pt x="643" y="429"/>
                  </a:lnTo>
                  <a:lnTo>
                    <a:pt x="640" y="418"/>
                  </a:lnTo>
                  <a:lnTo>
                    <a:pt x="630" y="401"/>
                  </a:lnTo>
                  <a:lnTo>
                    <a:pt x="624" y="397"/>
                  </a:lnTo>
                  <a:lnTo>
                    <a:pt x="604" y="407"/>
                  </a:lnTo>
                  <a:lnTo>
                    <a:pt x="601" y="406"/>
                  </a:lnTo>
                  <a:lnTo>
                    <a:pt x="595" y="396"/>
                  </a:lnTo>
                  <a:lnTo>
                    <a:pt x="585" y="391"/>
                  </a:lnTo>
                  <a:lnTo>
                    <a:pt x="564" y="394"/>
                  </a:lnTo>
                  <a:lnTo>
                    <a:pt x="549" y="391"/>
                  </a:lnTo>
                  <a:lnTo>
                    <a:pt x="536" y="393"/>
                  </a:lnTo>
                  <a:lnTo>
                    <a:pt x="528" y="396"/>
                  </a:lnTo>
                  <a:lnTo>
                    <a:pt x="529" y="401"/>
                  </a:lnTo>
                  <a:lnTo>
                    <a:pt x="527" y="410"/>
                  </a:lnTo>
                  <a:lnTo>
                    <a:pt x="530" y="414"/>
                  </a:lnTo>
                  <a:lnTo>
                    <a:pt x="526" y="417"/>
                  </a:lnTo>
                  <a:lnTo>
                    <a:pt x="520" y="414"/>
                  </a:lnTo>
                  <a:lnTo>
                    <a:pt x="512" y="417"/>
                  </a:lnTo>
                  <a:lnTo>
                    <a:pt x="500" y="417"/>
                  </a:lnTo>
                  <a:lnTo>
                    <a:pt x="489" y="406"/>
                  </a:lnTo>
                  <a:lnTo>
                    <a:pt x="473" y="408"/>
                  </a:lnTo>
                  <a:lnTo>
                    <a:pt x="462" y="404"/>
                  </a:lnTo>
                  <a:lnTo>
                    <a:pt x="450" y="405"/>
                  </a:lnTo>
                  <a:lnTo>
                    <a:pt x="434" y="410"/>
                  </a:lnTo>
                  <a:lnTo>
                    <a:pt x="415" y="426"/>
                  </a:lnTo>
                  <a:lnTo>
                    <a:pt x="395" y="434"/>
                  </a:lnTo>
                  <a:lnTo>
                    <a:pt x="383" y="444"/>
                  </a:lnTo>
                  <a:lnTo>
                    <a:pt x="376" y="454"/>
                  </a:lnTo>
                  <a:lnTo>
                    <a:pt x="373" y="468"/>
                  </a:lnTo>
                  <a:lnTo>
                    <a:pt x="372" y="478"/>
                  </a:lnTo>
                  <a:lnTo>
                    <a:pt x="374" y="485"/>
                  </a:lnTo>
                  <a:lnTo>
                    <a:pt x="366" y="486"/>
                  </a:lnTo>
                  <a:lnTo>
                    <a:pt x="355" y="481"/>
                  </a:lnTo>
                  <a:lnTo>
                    <a:pt x="342" y="475"/>
                  </a:lnTo>
                  <a:lnTo>
                    <a:pt x="340" y="465"/>
                  </a:lnTo>
                  <a:lnTo>
                    <a:pt x="339" y="450"/>
                  </a:lnTo>
                  <a:lnTo>
                    <a:pt x="332" y="438"/>
                  </a:lnTo>
                  <a:lnTo>
                    <a:pt x="328" y="426"/>
                  </a:lnTo>
                  <a:lnTo>
                    <a:pt x="323" y="412"/>
                  </a:lnTo>
                  <a:lnTo>
                    <a:pt x="313" y="404"/>
                  </a:lnTo>
                  <a:lnTo>
                    <a:pt x="299" y="404"/>
                  </a:lnTo>
                  <a:lnTo>
                    <a:pt x="283" y="421"/>
                  </a:lnTo>
                  <a:lnTo>
                    <a:pt x="270" y="414"/>
                  </a:lnTo>
                  <a:lnTo>
                    <a:pt x="262" y="408"/>
                  </a:lnTo>
                  <a:lnTo>
                    <a:pt x="261" y="397"/>
                  </a:lnTo>
                  <a:lnTo>
                    <a:pt x="259" y="386"/>
                  </a:lnTo>
                  <a:lnTo>
                    <a:pt x="251" y="377"/>
                  </a:lnTo>
                  <a:lnTo>
                    <a:pt x="244" y="370"/>
                  </a:lnTo>
                  <a:lnTo>
                    <a:pt x="240" y="363"/>
                  </a:lnTo>
                  <a:lnTo>
                    <a:pt x="209" y="363"/>
                  </a:lnTo>
                  <a:lnTo>
                    <a:pt x="207" y="371"/>
                  </a:lnTo>
                  <a:lnTo>
                    <a:pt x="193" y="371"/>
                  </a:lnTo>
                  <a:lnTo>
                    <a:pt x="158" y="372"/>
                  </a:lnTo>
                  <a:lnTo>
                    <a:pt x="123" y="357"/>
                  </a:lnTo>
                  <a:lnTo>
                    <a:pt x="100" y="347"/>
                  </a:lnTo>
                  <a:lnTo>
                    <a:pt x="102" y="343"/>
                  </a:lnTo>
                  <a:lnTo>
                    <a:pt x="80" y="345"/>
                  </a:lnTo>
                  <a:lnTo>
                    <a:pt x="59" y="347"/>
                  </a:lnTo>
                  <a:lnTo>
                    <a:pt x="60" y="336"/>
                  </a:lnTo>
                  <a:lnTo>
                    <a:pt x="53" y="324"/>
                  </a:lnTo>
                  <a:lnTo>
                    <a:pt x="46" y="322"/>
                  </a:lnTo>
                  <a:lnTo>
                    <a:pt x="46" y="316"/>
                  </a:lnTo>
                  <a:lnTo>
                    <a:pt x="37" y="315"/>
                  </a:lnTo>
                  <a:lnTo>
                    <a:pt x="33" y="309"/>
                  </a:lnTo>
                  <a:lnTo>
                    <a:pt x="18" y="307"/>
                  </a:lnTo>
                  <a:lnTo>
                    <a:pt x="14" y="304"/>
                  </a:lnTo>
                  <a:lnTo>
                    <a:pt x="17" y="292"/>
                  </a:lnTo>
                  <a:lnTo>
                    <a:pt x="8" y="272"/>
                  </a:lnTo>
                  <a:lnTo>
                    <a:pt x="7" y="243"/>
                  </a:lnTo>
                  <a:lnTo>
                    <a:pt x="9" y="238"/>
                  </a:lnTo>
                  <a:lnTo>
                    <a:pt x="5" y="231"/>
                  </a:lnTo>
                  <a:lnTo>
                    <a:pt x="0" y="214"/>
                  </a:lnTo>
                  <a:lnTo>
                    <a:pt x="5" y="197"/>
                  </a:lnTo>
                  <a:lnTo>
                    <a:pt x="2" y="186"/>
                  </a:lnTo>
                  <a:lnTo>
                    <a:pt x="14" y="169"/>
                  </a:lnTo>
                  <a:lnTo>
                    <a:pt x="23" y="151"/>
                  </a:lnTo>
                  <a:lnTo>
                    <a:pt x="26" y="135"/>
                  </a:lnTo>
                  <a:lnTo>
                    <a:pt x="43" y="116"/>
                  </a:lnTo>
                  <a:lnTo>
                    <a:pt x="56" y="98"/>
                  </a:lnTo>
                  <a:lnTo>
                    <a:pt x="69" y="79"/>
                  </a:lnTo>
                  <a:lnTo>
                    <a:pt x="82" y="52"/>
                  </a:lnTo>
                  <a:lnTo>
                    <a:pt x="88" y="34"/>
                  </a:lnTo>
                  <a:lnTo>
                    <a:pt x="89" y="25"/>
                  </a:lnTo>
                  <a:lnTo>
                    <a:pt x="94" y="21"/>
                  </a:lnTo>
                  <a:lnTo>
                    <a:pt x="113" y="28"/>
                  </a:lnTo>
                  <a:lnTo>
                    <a:pt x="109" y="47"/>
                  </a:lnTo>
                  <a:lnTo>
                    <a:pt x="117" y="41"/>
                  </a:lnTo>
                  <a:lnTo>
                    <a:pt x="124" y="25"/>
                  </a:lnTo>
                  <a:lnTo>
                    <a:pt x="130" y="8"/>
                  </a:lnTo>
                  <a:lnTo>
                    <a:pt x="175" y="8"/>
                  </a:lnTo>
                  <a:lnTo>
                    <a:pt x="223" y="8"/>
                  </a:lnTo>
                  <a:lnTo>
                    <a:pt x="239" y="8"/>
                  </a:lnTo>
                  <a:lnTo>
                    <a:pt x="288" y="8"/>
                  </a:lnTo>
                  <a:lnTo>
                    <a:pt x="335" y="8"/>
                  </a:lnTo>
                  <a:lnTo>
                    <a:pt x="384" y="8"/>
                  </a:lnTo>
                  <a:lnTo>
                    <a:pt x="432" y="8"/>
                  </a:lnTo>
                  <a:lnTo>
                    <a:pt x="487" y="8"/>
                  </a:lnTo>
                  <a:lnTo>
                    <a:pt x="541" y="8"/>
                  </a:lnTo>
                  <a:lnTo>
                    <a:pt x="575" y="8"/>
                  </a:lnTo>
                  <a:lnTo>
                    <a:pt x="579" y="0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99"/>
            <p:cNvSpPr/>
            <p:nvPr/>
          </p:nvSpPr>
          <p:spPr>
            <a:xfrm>
              <a:off x="6610043" y="2069571"/>
              <a:ext cx="379266" cy="195126"/>
            </a:xfrm>
            <a:custGeom>
              <a:avLst/>
              <a:gdLst/>
              <a:ahLst/>
              <a:cxnLst/>
              <a:rect l="l" t="t" r="r" b="b"/>
              <a:pathLst>
                <a:path w="310" h="173" extrusionOk="0">
                  <a:moveTo>
                    <a:pt x="218" y="169"/>
                  </a:moveTo>
                  <a:lnTo>
                    <a:pt x="215" y="156"/>
                  </a:lnTo>
                  <a:lnTo>
                    <a:pt x="190" y="147"/>
                  </a:lnTo>
                  <a:lnTo>
                    <a:pt x="170" y="137"/>
                  </a:lnTo>
                  <a:lnTo>
                    <a:pt x="157" y="127"/>
                  </a:lnTo>
                  <a:lnTo>
                    <a:pt x="134" y="113"/>
                  </a:lnTo>
                  <a:lnTo>
                    <a:pt x="120" y="92"/>
                  </a:lnTo>
                  <a:lnTo>
                    <a:pt x="114" y="88"/>
                  </a:lnTo>
                  <a:lnTo>
                    <a:pt x="96" y="89"/>
                  </a:lnTo>
                  <a:lnTo>
                    <a:pt x="88" y="85"/>
                  </a:lnTo>
                  <a:lnTo>
                    <a:pt x="82" y="69"/>
                  </a:lnTo>
                  <a:lnTo>
                    <a:pt x="57" y="58"/>
                  </a:lnTo>
                  <a:lnTo>
                    <a:pt x="46" y="70"/>
                  </a:lnTo>
                  <a:lnTo>
                    <a:pt x="33" y="77"/>
                  </a:lnTo>
                  <a:lnTo>
                    <a:pt x="39" y="87"/>
                  </a:lnTo>
                  <a:lnTo>
                    <a:pt x="20" y="87"/>
                  </a:lnTo>
                  <a:lnTo>
                    <a:pt x="0" y="12"/>
                  </a:lnTo>
                  <a:lnTo>
                    <a:pt x="39" y="0"/>
                  </a:lnTo>
                  <a:lnTo>
                    <a:pt x="43" y="2"/>
                  </a:lnTo>
                  <a:lnTo>
                    <a:pt x="73" y="16"/>
                  </a:lnTo>
                  <a:lnTo>
                    <a:pt x="88" y="24"/>
                  </a:lnTo>
                  <a:lnTo>
                    <a:pt x="109" y="42"/>
                  </a:lnTo>
                  <a:lnTo>
                    <a:pt x="128" y="39"/>
                  </a:lnTo>
                  <a:lnTo>
                    <a:pt x="156" y="38"/>
                  </a:lnTo>
                  <a:lnTo>
                    <a:pt x="180" y="53"/>
                  </a:lnTo>
                  <a:lnTo>
                    <a:pt x="185" y="73"/>
                  </a:lnTo>
                  <a:lnTo>
                    <a:pt x="193" y="74"/>
                  </a:lnTo>
                  <a:lnTo>
                    <a:pt x="201" y="90"/>
                  </a:lnTo>
                  <a:lnTo>
                    <a:pt x="223" y="91"/>
                  </a:lnTo>
                  <a:lnTo>
                    <a:pt x="230" y="101"/>
                  </a:lnTo>
                  <a:lnTo>
                    <a:pt x="236" y="101"/>
                  </a:lnTo>
                  <a:lnTo>
                    <a:pt x="240" y="86"/>
                  </a:lnTo>
                  <a:lnTo>
                    <a:pt x="257" y="72"/>
                  </a:lnTo>
                  <a:lnTo>
                    <a:pt x="266" y="68"/>
                  </a:lnTo>
                  <a:lnTo>
                    <a:pt x="271" y="70"/>
                  </a:lnTo>
                  <a:lnTo>
                    <a:pt x="261" y="83"/>
                  </a:lnTo>
                  <a:lnTo>
                    <a:pt x="276" y="91"/>
                  </a:lnTo>
                  <a:lnTo>
                    <a:pt x="286" y="86"/>
                  </a:lnTo>
                  <a:lnTo>
                    <a:pt x="310" y="96"/>
                  </a:lnTo>
                  <a:lnTo>
                    <a:pt x="292" y="111"/>
                  </a:lnTo>
                  <a:lnTo>
                    <a:pt x="279" y="109"/>
                  </a:lnTo>
                  <a:lnTo>
                    <a:pt x="272" y="110"/>
                  </a:lnTo>
                  <a:lnTo>
                    <a:pt x="268" y="104"/>
                  </a:lnTo>
                  <a:lnTo>
                    <a:pt x="269" y="94"/>
                  </a:lnTo>
                  <a:lnTo>
                    <a:pt x="248" y="99"/>
                  </a:lnTo>
                  <a:lnTo>
                    <a:pt x="246" y="113"/>
                  </a:lnTo>
                  <a:lnTo>
                    <a:pt x="241" y="124"/>
                  </a:lnTo>
                  <a:lnTo>
                    <a:pt x="227" y="123"/>
                  </a:lnTo>
                  <a:lnTo>
                    <a:pt x="225" y="132"/>
                  </a:lnTo>
                  <a:lnTo>
                    <a:pt x="238" y="137"/>
                  </a:lnTo>
                  <a:lnTo>
                    <a:pt x="246" y="152"/>
                  </a:lnTo>
                  <a:lnTo>
                    <a:pt x="241" y="173"/>
                  </a:lnTo>
                  <a:lnTo>
                    <a:pt x="228" y="169"/>
                  </a:lnTo>
                  <a:lnTo>
                    <a:pt x="218" y="16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99"/>
            <p:cNvSpPr/>
            <p:nvPr/>
          </p:nvSpPr>
          <p:spPr>
            <a:xfrm>
              <a:off x="3840175" y="2850075"/>
              <a:ext cx="303413" cy="267311"/>
            </a:xfrm>
            <a:custGeom>
              <a:avLst/>
              <a:gdLst/>
              <a:ahLst/>
              <a:cxnLst/>
              <a:rect l="l" t="t" r="r" b="b"/>
              <a:pathLst>
                <a:path w="248" h="237" extrusionOk="0">
                  <a:moveTo>
                    <a:pt x="40" y="8"/>
                  </a:moveTo>
                  <a:lnTo>
                    <a:pt x="39" y="13"/>
                  </a:lnTo>
                  <a:lnTo>
                    <a:pt x="28" y="15"/>
                  </a:lnTo>
                  <a:lnTo>
                    <a:pt x="33" y="24"/>
                  </a:lnTo>
                  <a:lnTo>
                    <a:pt x="32" y="35"/>
                  </a:lnTo>
                  <a:lnTo>
                    <a:pt x="23" y="47"/>
                  </a:lnTo>
                  <a:lnTo>
                    <a:pt x="29" y="64"/>
                  </a:lnTo>
                  <a:lnTo>
                    <a:pt x="38" y="62"/>
                  </a:lnTo>
                  <a:lnTo>
                    <a:pt x="42" y="48"/>
                  </a:lnTo>
                  <a:lnTo>
                    <a:pt x="37" y="40"/>
                  </a:lnTo>
                  <a:lnTo>
                    <a:pt x="37" y="24"/>
                  </a:lnTo>
                  <a:lnTo>
                    <a:pt x="61" y="16"/>
                  </a:lnTo>
                  <a:lnTo>
                    <a:pt x="59" y="6"/>
                  </a:lnTo>
                  <a:lnTo>
                    <a:pt x="65" y="0"/>
                  </a:lnTo>
                  <a:lnTo>
                    <a:pt x="71" y="14"/>
                  </a:lnTo>
                  <a:lnTo>
                    <a:pt x="84" y="15"/>
                  </a:lnTo>
                  <a:lnTo>
                    <a:pt x="95" y="26"/>
                  </a:lnTo>
                  <a:lnTo>
                    <a:pt x="95" y="33"/>
                  </a:lnTo>
                  <a:lnTo>
                    <a:pt x="112" y="33"/>
                  </a:lnTo>
                  <a:lnTo>
                    <a:pt x="131" y="31"/>
                  </a:lnTo>
                  <a:lnTo>
                    <a:pt x="141" y="41"/>
                  </a:lnTo>
                  <a:lnTo>
                    <a:pt x="155" y="43"/>
                  </a:lnTo>
                  <a:lnTo>
                    <a:pt x="166" y="37"/>
                  </a:lnTo>
                  <a:lnTo>
                    <a:pt x="166" y="31"/>
                  </a:lnTo>
                  <a:lnTo>
                    <a:pt x="189" y="30"/>
                  </a:lnTo>
                  <a:lnTo>
                    <a:pt x="211" y="30"/>
                  </a:lnTo>
                  <a:lnTo>
                    <a:pt x="195" y="36"/>
                  </a:lnTo>
                  <a:lnTo>
                    <a:pt x="201" y="46"/>
                  </a:lnTo>
                  <a:lnTo>
                    <a:pt x="215" y="47"/>
                  </a:lnTo>
                  <a:lnTo>
                    <a:pt x="229" y="58"/>
                  </a:lnTo>
                  <a:lnTo>
                    <a:pt x="231" y="74"/>
                  </a:lnTo>
                  <a:lnTo>
                    <a:pt x="241" y="74"/>
                  </a:lnTo>
                  <a:lnTo>
                    <a:pt x="248" y="79"/>
                  </a:lnTo>
                  <a:lnTo>
                    <a:pt x="233" y="91"/>
                  </a:lnTo>
                  <a:lnTo>
                    <a:pt x="231" y="98"/>
                  </a:lnTo>
                  <a:lnTo>
                    <a:pt x="237" y="106"/>
                  </a:lnTo>
                  <a:lnTo>
                    <a:pt x="232" y="110"/>
                  </a:lnTo>
                  <a:lnTo>
                    <a:pt x="221" y="113"/>
                  </a:lnTo>
                  <a:lnTo>
                    <a:pt x="221" y="123"/>
                  </a:lnTo>
                  <a:lnTo>
                    <a:pt x="216" y="129"/>
                  </a:lnTo>
                  <a:lnTo>
                    <a:pt x="228" y="144"/>
                  </a:lnTo>
                  <a:lnTo>
                    <a:pt x="230" y="150"/>
                  </a:lnTo>
                  <a:lnTo>
                    <a:pt x="223" y="158"/>
                  </a:lnTo>
                  <a:lnTo>
                    <a:pt x="202" y="166"/>
                  </a:lnTo>
                  <a:lnTo>
                    <a:pt x="189" y="169"/>
                  </a:lnTo>
                  <a:lnTo>
                    <a:pt x="184" y="174"/>
                  </a:lnTo>
                  <a:lnTo>
                    <a:pt x="169" y="169"/>
                  </a:lnTo>
                  <a:lnTo>
                    <a:pt x="156" y="166"/>
                  </a:lnTo>
                  <a:lnTo>
                    <a:pt x="152" y="168"/>
                  </a:lnTo>
                  <a:lnTo>
                    <a:pt x="160" y="173"/>
                  </a:lnTo>
                  <a:lnTo>
                    <a:pt x="159" y="187"/>
                  </a:lnTo>
                  <a:lnTo>
                    <a:pt x="162" y="201"/>
                  </a:lnTo>
                  <a:lnTo>
                    <a:pt x="177" y="202"/>
                  </a:lnTo>
                  <a:lnTo>
                    <a:pt x="178" y="207"/>
                  </a:lnTo>
                  <a:lnTo>
                    <a:pt x="165" y="213"/>
                  </a:lnTo>
                  <a:lnTo>
                    <a:pt x="163" y="221"/>
                  </a:lnTo>
                  <a:lnTo>
                    <a:pt x="155" y="225"/>
                  </a:lnTo>
                  <a:lnTo>
                    <a:pt x="142" y="230"/>
                  </a:lnTo>
                  <a:lnTo>
                    <a:pt x="138" y="236"/>
                  </a:lnTo>
                  <a:lnTo>
                    <a:pt x="124" y="237"/>
                  </a:lnTo>
                  <a:lnTo>
                    <a:pt x="114" y="226"/>
                  </a:lnTo>
                  <a:lnTo>
                    <a:pt x="108" y="206"/>
                  </a:lnTo>
                  <a:lnTo>
                    <a:pt x="103" y="198"/>
                  </a:lnTo>
                  <a:lnTo>
                    <a:pt x="97" y="194"/>
                  </a:lnTo>
                  <a:lnTo>
                    <a:pt x="106" y="183"/>
                  </a:lnTo>
                  <a:lnTo>
                    <a:pt x="106" y="179"/>
                  </a:lnTo>
                  <a:lnTo>
                    <a:pt x="101" y="173"/>
                  </a:lnTo>
                  <a:lnTo>
                    <a:pt x="97" y="159"/>
                  </a:lnTo>
                  <a:lnTo>
                    <a:pt x="99" y="144"/>
                  </a:lnTo>
                  <a:lnTo>
                    <a:pt x="103" y="137"/>
                  </a:lnTo>
                  <a:lnTo>
                    <a:pt x="107" y="126"/>
                  </a:lnTo>
                  <a:lnTo>
                    <a:pt x="101" y="122"/>
                  </a:lnTo>
                  <a:lnTo>
                    <a:pt x="90" y="125"/>
                  </a:lnTo>
                  <a:lnTo>
                    <a:pt x="77" y="123"/>
                  </a:lnTo>
                  <a:lnTo>
                    <a:pt x="69" y="126"/>
                  </a:lnTo>
                  <a:lnTo>
                    <a:pt x="57" y="108"/>
                  </a:lnTo>
                  <a:lnTo>
                    <a:pt x="47" y="105"/>
                  </a:lnTo>
                  <a:lnTo>
                    <a:pt x="23" y="107"/>
                  </a:lnTo>
                  <a:lnTo>
                    <a:pt x="19" y="100"/>
                  </a:lnTo>
                  <a:lnTo>
                    <a:pt x="14" y="98"/>
                  </a:lnTo>
                  <a:lnTo>
                    <a:pt x="14" y="94"/>
                  </a:lnTo>
                  <a:lnTo>
                    <a:pt x="16" y="86"/>
                  </a:lnTo>
                  <a:lnTo>
                    <a:pt x="15" y="78"/>
                  </a:lnTo>
                  <a:lnTo>
                    <a:pt x="11" y="73"/>
                  </a:lnTo>
                  <a:lnTo>
                    <a:pt x="9" y="64"/>
                  </a:lnTo>
                  <a:lnTo>
                    <a:pt x="0" y="62"/>
                  </a:lnTo>
                  <a:lnTo>
                    <a:pt x="6" y="50"/>
                  </a:lnTo>
                  <a:lnTo>
                    <a:pt x="9" y="35"/>
                  </a:lnTo>
                  <a:lnTo>
                    <a:pt x="15" y="28"/>
                  </a:lnTo>
                  <a:lnTo>
                    <a:pt x="22" y="22"/>
                  </a:lnTo>
                  <a:lnTo>
                    <a:pt x="28" y="11"/>
                  </a:lnTo>
                  <a:lnTo>
                    <a:pt x="40" y="8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99"/>
            <p:cNvSpPr/>
            <p:nvPr/>
          </p:nvSpPr>
          <p:spPr>
            <a:xfrm>
              <a:off x="7728267" y="2587275"/>
              <a:ext cx="194528" cy="346264"/>
            </a:xfrm>
            <a:custGeom>
              <a:avLst/>
              <a:gdLst/>
              <a:ahLst/>
              <a:cxnLst/>
              <a:rect l="l" t="t" r="r" b="b"/>
              <a:pathLst>
                <a:path w="159" h="307" extrusionOk="0">
                  <a:moveTo>
                    <a:pt x="109" y="38"/>
                  </a:moveTo>
                  <a:lnTo>
                    <a:pt x="88" y="55"/>
                  </a:lnTo>
                  <a:lnTo>
                    <a:pt x="77" y="75"/>
                  </a:lnTo>
                  <a:lnTo>
                    <a:pt x="75" y="90"/>
                  </a:lnTo>
                  <a:lnTo>
                    <a:pt x="92" y="111"/>
                  </a:lnTo>
                  <a:lnTo>
                    <a:pt x="113" y="139"/>
                  </a:lnTo>
                  <a:lnTo>
                    <a:pt x="131" y="151"/>
                  </a:lnTo>
                  <a:lnTo>
                    <a:pt x="145" y="168"/>
                  </a:lnTo>
                  <a:lnTo>
                    <a:pt x="158" y="206"/>
                  </a:lnTo>
                  <a:lnTo>
                    <a:pt x="159" y="243"/>
                  </a:lnTo>
                  <a:lnTo>
                    <a:pt x="145" y="257"/>
                  </a:lnTo>
                  <a:lnTo>
                    <a:pt x="125" y="270"/>
                  </a:lnTo>
                  <a:lnTo>
                    <a:pt x="112" y="287"/>
                  </a:lnTo>
                  <a:lnTo>
                    <a:pt x="90" y="307"/>
                  </a:lnTo>
                  <a:lnTo>
                    <a:pt x="83" y="294"/>
                  </a:lnTo>
                  <a:lnTo>
                    <a:pt x="87" y="279"/>
                  </a:lnTo>
                  <a:lnTo>
                    <a:pt x="72" y="268"/>
                  </a:lnTo>
                  <a:lnTo>
                    <a:pt x="88" y="259"/>
                  </a:lnTo>
                  <a:lnTo>
                    <a:pt x="107" y="258"/>
                  </a:lnTo>
                  <a:lnTo>
                    <a:pt x="98" y="245"/>
                  </a:lnTo>
                  <a:lnTo>
                    <a:pt x="127" y="229"/>
                  </a:lnTo>
                  <a:lnTo>
                    <a:pt x="126" y="204"/>
                  </a:lnTo>
                  <a:lnTo>
                    <a:pt x="120" y="190"/>
                  </a:lnTo>
                  <a:lnTo>
                    <a:pt x="121" y="170"/>
                  </a:lnTo>
                  <a:lnTo>
                    <a:pt x="115" y="155"/>
                  </a:lnTo>
                  <a:lnTo>
                    <a:pt x="99" y="141"/>
                  </a:lnTo>
                  <a:lnTo>
                    <a:pt x="85" y="122"/>
                  </a:lnTo>
                  <a:lnTo>
                    <a:pt x="66" y="98"/>
                  </a:lnTo>
                  <a:lnTo>
                    <a:pt x="42" y="85"/>
                  </a:lnTo>
                  <a:lnTo>
                    <a:pt x="46" y="78"/>
                  </a:lnTo>
                  <a:lnTo>
                    <a:pt x="57" y="72"/>
                  </a:lnTo>
                  <a:lnTo>
                    <a:pt x="47" y="54"/>
                  </a:lnTo>
                  <a:lnTo>
                    <a:pt x="25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8" y="14"/>
                  </a:lnTo>
                  <a:lnTo>
                    <a:pt x="23" y="14"/>
                  </a:lnTo>
                  <a:lnTo>
                    <a:pt x="39" y="11"/>
                  </a:lnTo>
                  <a:lnTo>
                    <a:pt x="53" y="0"/>
                  </a:lnTo>
                  <a:lnTo>
                    <a:pt x="63" y="8"/>
                  </a:lnTo>
                  <a:lnTo>
                    <a:pt x="80" y="12"/>
                  </a:lnTo>
                  <a:lnTo>
                    <a:pt x="79" y="24"/>
                  </a:lnTo>
                  <a:lnTo>
                    <a:pt x="90" y="32"/>
                  </a:lnTo>
                  <a:lnTo>
                    <a:pt x="109" y="38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99"/>
            <p:cNvSpPr/>
            <p:nvPr/>
          </p:nvSpPr>
          <p:spPr>
            <a:xfrm>
              <a:off x="9190279" y="3477185"/>
              <a:ext cx="12234" cy="25941"/>
            </a:xfrm>
            <a:custGeom>
              <a:avLst/>
              <a:gdLst/>
              <a:ahLst/>
              <a:cxnLst/>
              <a:rect l="l" t="t" r="r" b="b"/>
              <a:pathLst>
                <a:path w="10" h="23" extrusionOk="0">
                  <a:moveTo>
                    <a:pt x="10" y="7"/>
                  </a:moveTo>
                  <a:lnTo>
                    <a:pt x="10" y="23"/>
                  </a:lnTo>
                  <a:lnTo>
                    <a:pt x="6" y="21"/>
                  </a:lnTo>
                  <a:lnTo>
                    <a:pt x="1" y="22"/>
                  </a:lnTo>
                  <a:lnTo>
                    <a:pt x="0" y="16"/>
                  </a:lnTo>
                  <a:lnTo>
                    <a:pt x="3" y="0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99"/>
            <p:cNvSpPr/>
            <p:nvPr/>
          </p:nvSpPr>
          <p:spPr>
            <a:xfrm>
              <a:off x="6430198" y="2689913"/>
              <a:ext cx="231231" cy="150011"/>
            </a:xfrm>
            <a:custGeom>
              <a:avLst/>
              <a:gdLst/>
              <a:ahLst/>
              <a:cxnLst/>
              <a:rect l="l" t="t" r="r" b="b"/>
              <a:pathLst>
                <a:path w="189" h="133" extrusionOk="0">
                  <a:moveTo>
                    <a:pt x="189" y="49"/>
                  </a:moveTo>
                  <a:lnTo>
                    <a:pt x="177" y="54"/>
                  </a:lnTo>
                  <a:lnTo>
                    <a:pt x="174" y="63"/>
                  </a:lnTo>
                  <a:lnTo>
                    <a:pt x="174" y="70"/>
                  </a:lnTo>
                  <a:lnTo>
                    <a:pt x="156" y="79"/>
                  </a:lnTo>
                  <a:lnTo>
                    <a:pt x="128" y="8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9" y="103"/>
                  </a:lnTo>
                  <a:lnTo>
                    <a:pt x="89" y="112"/>
                  </a:lnTo>
                  <a:lnTo>
                    <a:pt x="77" y="116"/>
                  </a:lnTo>
                  <a:lnTo>
                    <a:pt x="62" y="117"/>
                  </a:lnTo>
                  <a:lnTo>
                    <a:pt x="57" y="118"/>
                  </a:lnTo>
                  <a:lnTo>
                    <a:pt x="53" y="124"/>
                  </a:lnTo>
                  <a:lnTo>
                    <a:pt x="49" y="125"/>
                  </a:lnTo>
                  <a:lnTo>
                    <a:pt x="46" y="131"/>
                  </a:lnTo>
                  <a:lnTo>
                    <a:pt x="37" y="130"/>
                  </a:lnTo>
                  <a:lnTo>
                    <a:pt x="32" y="133"/>
                  </a:lnTo>
                  <a:lnTo>
                    <a:pt x="19" y="132"/>
                  </a:lnTo>
                  <a:lnTo>
                    <a:pt x="14" y="120"/>
                  </a:lnTo>
                  <a:lnTo>
                    <a:pt x="14" y="108"/>
                  </a:lnTo>
                  <a:lnTo>
                    <a:pt x="10" y="102"/>
                  </a:lnTo>
                  <a:lnTo>
                    <a:pt x="6" y="87"/>
                  </a:lnTo>
                  <a:lnTo>
                    <a:pt x="0" y="78"/>
                  </a:lnTo>
                  <a:lnTo>
                    <a:pt x="4" y="77"/>
                  </a:lnTo>
                  <a:lnTo>
                    <a:pt x="2" y="68"/>
                  </a:lnTo>
                  <a:lnTo>
                    <a:pt x="4" y="64"/>
                  </a:lnTo>
                  <a:lnTo>
                    <a:pt x="2" y="55"/>
                  </a:lnTo>
                  <a:lnTo>
                    <a:pt x="10" y="48"/>
                  </a:lnTo>
                  <a:lnTo>
                    <a:pt x="8" y="39"/>
                  </a:lnTo>
                  <a:lnTo>
                    <a:pt x="12" y="29"/>
                  </a:lnTo>
                  <a:lnTo>
                    <a:pt x="20" y="35"/>
                  </a:lnTo>
                  <a:lnTo>
                    <a:pt x="24" y="33"/>
                  </a:lnTo>
                  <a:lnTo>
                    <a:pt x="45" y="32"/>
                  </a:lnTo>
                  <a:lnTo>
                    <a:pt x="49" y="34"/>
                  </a:lnTo>
                  <a:lnTo>
                    <a:pt x="66" y="36"/>
                  </a:lnTo>
                  <a:lnTo>
                    <a:pt x="73" y="35"/>
                  </a:lnTo>
                  <a:lnTo>
                    <a:pt x="78" y="42"/>
                  </a:lnTo>
                  <a:lnTo>
                    <a:pt x="86" y="39"/>
                  </a:lnTo>
                  <a:lnTo>
                    <a:pt x="98" y="17"/>
                  </a:lnTo>
                  <a:lnTo>
                    <a:pt x="114" y="8"/>
                  </a:lnTo>
                  <a:lnTo>
                    <a:pt x="166" y="0"/>
                  </a:lnTo>
                  <a:lnTo>
                    <a:pt x="182" y="34"/>
                  </a:lnTo>
                  <a:lnTo>
                    <a:pt x="189" y="49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99"/>
            <p:cNvSpPr/>
            <p:nvPr/>
          </p:nvSpPr>
          <p:spPr>
            <a:xfrm>
              <a:off x="5835606" y="3652009"/>
              <a:ext cx="360915" cy="297765"/>
            </a:xfrm>
            <a:custGeom>
              <a:avLst/>
              <a:gdLst/>
              <a:ahLst/>
              <a:cxnLst/>
              <a:rect l="l" t="t" r="r" b="b"/>
              <a:pathLst>
                <a:path w="295" h="264" extrusionOk="0">
                  <a:moveTo>
                    <a:pt x="268" y="149"/>
                  </a:moveTo>
                  <a:lnTo>
                    <a:pt x="264" y="152"/>
                  </a:lnTo>
                  <a:lnTo>
                    <a:pt x="256" y="163"/>
                  </a:lnTo>
                  <a:lnTo>
                    <a:pt x="250" y="173"/>
                  </a:lnTo>
                  <a:lnTo>
                    <a:pt x="239" y="188"/>
                  </a:lnTo>
                  <a:lnTo>
                    <a:pt x="217" y="210"/>
                  </a:lnTo>
                  <a:lnTo>
                    <a:pt x="204" y="222"/>
                  </a:lnTo>
                  <a:lnTo>
                    <a:pt x="190" y="232"/>
                  </a:lnTo>
                  <a:lnTo>
                    <a:pt x="171" y="240"/>
                  </a:lnTo>
                  <a:lnTo>
                    <a:pt x="162" y="241"/>
                  </a:lnTo>
                  <a:lnTo>
                    <a:pt x="159" y="246"/>
                  </a:lnTo>
                  <a:lnTo>
                    <a:pt x="149" y="243"/>
                  </a:lnTo>
                  <a:lnTo>
                    <a:pt x="140" y="247"/>
                  </a:lnTo>
                  <a:lnTo>
                    <a:pt x="121" y="243"/>
                  </a:lnTo>
                  <a:lnTo>
                    <a:pt x="111" y="246"/>
                  </a:lnTo>
                  <a:lnTo>
                    <a:pt x="104" y="245"/>
                  </a:lnTo>
                  <a:lnTo>
                    <a:pt x="85" y="253"/>
                  </a:lnTo>
                  <a:lnTo>
                    <a:pt x="70" y="256"/>
                  </a:lnTo>
                  <a:lnTo>
                    <a:pt x="59" y="264"/>
                  </a:lnTo>
                  <a:lnTo>
                    <a:pt x="51" y="264"/>
                  </a:lnTo>
                  <a:lnTo>
                    <a:pt x="44" y="257"/>
                  </a:lnTo>
                  <a:lnTo>
                    <a:pt x="38" y="257"/>
                  </a:lnTo>
                  <a:lnTo>
                    <a:pt x="31" y="247"/>
                  </a:lnTo>
                  <a:lnTo>
                    <a:pt x="30" y="250"/>
                  </a:lnTo>
                  <a:lnTo>
                    <a:pt x="28" y="245"/>
                  </a:lnTo>
                  <a:lnTo>
                    <a:pt x="29" y="232"/>
                  </a:lnTo>
                  <a:lnTo>
                    <a:pt x="24" y="219"/>
                  </a:lnTo>
                  <a:lnTo>
                    <a:pt x="30" y="215"/>
                  </a:lnTo>
                  <a:lnTo>
                    <a:pt x="30" y="199"/>
                  </a:lnTo>
                  <a:lnTo>
                    <a:pt x="20" y="180"/>
                  </a:lnTo>
                  <a:lnTo>
                    <a:pt x="12" y="162"/>
                  </a:lnTo>
                  <a:lnTo>
                    <a:pt x="12" y="162"/>
                  </a:lnTo>
                  <a:lnTo>
                    <a:pt x="0" y="135"/>
                  </a:lnTo>
                  <a:lnTo>
                    <a:pt x="9" y="125"/>
                  </a:lnTo>
                  <a:lnTo>
                    <a:pt x="16" y="131"/>
                  </a:lnTo>
                  <a:lnTo>
                    <a:pt x="19" y="139"/>
                  </a:lnTo>
                  <a:lnTo>
                    <a:pt x="27" y="141"/>
                  </a:lnTo>
                  <a:lnTo>
                    <a:pt x="38" y="145"/>
                  </a:lnTo>
                  <a:lnTo>
                    <a:pt x="47" y="143"/>
                  </a:lnTo>
                  <a:lnTo>
                    <a:pt x="63" y="133"/>
                  </a:lnTo>
                  <a:lnTo>
                    <a:pt x="67" y="56"/>
                  </a:lnTo>
                  <a:lnTo>
                    <a:pt x="71" y="59"/>
                  </a:lnTo>
                  <a:lnTo>
                    <a:pt x="81" y="79"/>
                  </a:lnTo>
                  <a:lnTo>
                    <a:pt x="79" y="91"/>
                  </a:lnTo>
                  <a:lnTo>
                    <a:pt x="83" y="99"/>
                  </a:lnTo>
                  <a:lnTo>
                    <a:pt x="95" y="97"/>
                  </a:lnTo>
                  <a:lnTo>
                    <a:pt x="105" y="87"/>
                  </a:lnTo>
                  <a:lnTo>
                    <a:pt x="113" y="81"/>
                  </a:lnTo>
                  <a:lnTo>
                    <a:pt x="118" y="71"/>
                  </a:lnTo>
                  <a:lnTo>
                    <a:pt x="127" y="66"/>
                  </a:lnTo>
                  <a:lnTo>
                    <a:pt x="135" y="69"/>
                  </a:lnTo>
                  <a:lnTo>
                    <a:pt x="143" y="75"/>
                  </a:lnTo>
                  <a:lnTo>
                    <a:pt x="157" y="76"/>
                  </a:lnTo>
                  <a:lnTo>
                    <a:pt x="169" y="71"/>
                  </a:lnTo>
                  <a:lnTo>
                    <a:pt x="171" y="64"/>
                  </a:lnTo>
                  <a:lnTo>
                    <a:pt x="175" y="54"/>
                  </a:lnTo>
                  <a:lnTo>
                    <a:pt x="185" y="53"/>
                  </a:lnTo>
                  <a:lnTo>
                    <a:pt x="191" y="45"/>
                  </a:lnTo>
                  <a:lnTo>
                    <a:pt x="197" y="31"/>
                  </a:lnTo>
                  <a:lnTo>
                    <a:pt x="214" y="16"/>
                  </a:lnTo>
                  <a:lnTo>
                    <a:pt x="240" y="0"/>
                  </a:lnTo>
                  <a:lnTo>
                    <a:pt x="248" y="1"/>
                  </a:lnTo>
                  <a:lnTo>
                    <a:pt x="256" y="4"/>
                  </a:lnTo>
                  <a:lnTo>
                    <a:pt x="262" y="2"/>
                  </a:lnTo>
                  <a:lnTo>
                    <a:pt x="272" y="4"/>
                  </a:lnTo>
                  <a:lnTo>
                    <a:pt x="279" y="33"/>
                  </a:lnTo>
                  <a:lnTo>
                    <a:pt x="282" y="48"/>
                  </a:lnTo>
                  <a:lnTo>
                    <a:pt x="278" y="71"/>
                  </a:lnTo>
                  <a:lnTo>
                    <a:pt x="279" y="78"/>
                  </a:lnTo>
                  <a:lnTo>
                    <a:pt x="270" y="74"/>
                  </a:lnTo>
                  <a:lnTo>
                    <a:pt x="265" y="76"/>
                  </a:lnTo>
                  <a:lnTo>
                    <a:pt x="263" y="82"/>
                  </a:lnTo>
                  <a:lnTo>
                    <a:pt x="257" y="90"/>
                  </a:lnTo>
                  <a:lnTo>
                    <a:pt x="257" y="97"/>
                  </a:lnTo>
                  <a:lnTo>
                    <a:pt x="267" y="108"/>
                  </a:lnTo>
                  <a:lnTo>
                    <a:pt x="277" y="106"/>
                  </a:lnTo>
                  <a:lnTo>
                    <a:pt x="281" y="97"/>
                  </a:lnTo>
                  <a:lnTo>
                    <a:pt x="295" y="97"/>
                  </a:lnTo>
                  <a:lnTo>
                    <a:pt x="289" y="112"/>
                  </a:lnTo>
                  <a:lnTo>
                    <a:pt x="286" y="129"/>
                  </a:lnTo>
                  <a:lnTo>
                    <a:pt x="281" y="139"/>
                  </a:lnTo>
                  <a:lnTo>
                    <a:pt x="268" y="14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99"/>
            <p:cNvSpPr/>
            <p:nvPr/>
          </p:nvSpPr>
          <p:spPr>
            <a:xfrm>
              <a:off x="5968961" y="3328303"/>
              <a:ext cx="263041" cy="227835"/>
            </a:xfrm>
            <a:custGeom>
              <a:avLst/>
              <a:gdLst/>
              <a:ahLst/>
              <a:cxnLst/>
              <a:rect l="l" t="t" r="r" b="b"/>
              <a:pathLst>
                <a:path w="215" h="202" extrusionOk="0">
                  <a:moveTo>
                    <a:pt x="202" y="20"/>
                  </a:moveTo>
                  <a:lnTo>
                    <a:pt x="211" y="30"/>
                  </a:lnTo>
                  <a:lnTo>
                    <a:pt x="215" y="47"/>
                  </a:lnTo>
                  <a:lnTo>
                    <a:pt x="211" y="53"/>
                  </a:lnTo>
                  <a:lnTo>
                    <a:pt x="207" y="70"/>
                  </a:lnTo>
                  <a:lnTo>
                    <a:pt x="210" y="87"/>
                  </a:lnTo>
                  <a:lnTo>
                    <a:pt x="204" y="94"/>
                  </a:lnTo>
                  <a:lnTo>
                    <a:pt x="198" y="113"/>
                  </a:lnTo>
                  <a:lnTo>
                    <a:pt x="208" y="119"/>
                  </a:lnTo>
                  <a:lnTo>
                    <a:pt x="152" y="136"/>
                  </a:lnTo>
                  <a:lnTo>
                    <a:pt x="153" y="151"/>
                  </a:lnTo>
                  <a:lnTo>
                    <a:pt x="139" y="154"/>
                  </a:lnTo>
                  <a:lnTo>
                    <a:pt x="128" y="162"/>
                  </a:lnTo>
                  <a:lnTo>
                    <a:pt x="126" y="169"/>
                  </a:lnTo>
                  <a:lnTo>
                    <a:pt x="119" y="171"/>
                  </a:lnTo>
                  <a:lnTo>
                    <a:pt x="103" y="188"/>
                  </a:lnTo>
                  <a:lnTo>
                    <a:pt x="92" y="201"/>
                  </a:lnTo>
                  <a:lnTo>
                    <a:pt x="86" y="202"/>
                  </a:lnTo>
                  <a:lnTo>
                    <a:pt x="80" y="199"/>
                  </a:lnTo>
                  <a:lnTo>
                    <a:pt x="60" y="197"/>
                  </a:lnTo>
                  <a:lnTo>
                    <a:pt x="57" y="195"/>
                  </a:lnTo>
                  <a:lnTo>
                    <a:pt x="57" y="194"/>
                  </a:lnTo>
                  <a:lnTo>
                    <a:pt x="50" y="189"/>
                  </a:lnTo>
                  <a:lnTo>
                    <a:pt x="38" y="188"/>
                  </a:lnTo>
                  <a:lnTo>
                    <a:pt x="23" y="193"/>
                  </a:lnTo>
                  <a:lnTo>
                    <a:pt x="12" y="180"/>
                  </a:lnTo>
                  <a:lnTo>
                    <a:pt x="0" y="163"/>
                  </a:lnTo>
                  <a:lnTo>
                    <a:pt x="2" y="96"/>
                  </a:lnTo>
                  <a:lnTo>
                    <a:pt x="41" y="97"/>
                  </a:lnTo>
                  <a:lnTo>
                    <a:pt x="39" y="90"/>
                  </a:lnTo>
                  <a:lnTo>
                    <a:pt x="42" y="82"/>
                  </a:lnTo>
                  <a:lnTo>
                    <a:pt x="39" y="72"/>
                  </a:lnTo>
                  <a:lnTo>
                    <a:pt x="41" y="62"/>
                  </a:lnTo>
                  <a:lnTo>
                    <a:pt x="40" y="55"/>
                  </a:lnTo>
                  <a:lnTo>
                    <a:pt x="46" y="56"/>
                  </a:lnTo>
                  <a:lnTo>
                    <a:pt x="47" y="63"/>
                  </a:lnTo>
                  <a:lnTo>
                    <a:pt x="55" y="62"/>
                  </a:lnTo>
                  <a:lnTo>
                    <a:pt x="67" y="64"/>
                  </a:lnTo>
                  <a:lnTo>
                    <a:pt x="73" y="73"/>
                  </a:lnTo>
                  <a:lnTo>
                    <a:pt x="87" y="76"/>
                  </a:lnTo>
                  <a:lnTo>
                    <a:pt x="99" y="70"/>
                  </a:lnTo>
                  <a:lnTo>
                    <a:pt x="102" y="81"/>
                  </a:lnTo>
                  <a:lnTo>
                    <a:pt x="116" y="83"/>
                  </a:lnTo>
                  <a:lnTo>
                    <a:pt x="123" y="92"/>
                  </a:lnTo>
                  <a:lnTo>
                    <a:pt x="130" y="104"/>
                  </a:lnTo>
                  <a:lnTo>
                    <a:pt x="144" y="104"/>
                  </a:lnTo>
                  <a:lnTo>
                    <a:pt x="143" y="82"/>
                  </a:lnTo>
                  <a:lnTo>
                    <a:pt x="138" y="85"/>
                  </a:lnTo>
                  <a:lnTo>
                    <a:pt x="126" y="77"/>
                  </a:lnTo>
                  <a:lnTo>
                    <a:pt x="121" y="73"/>
                  </a:lnTo>
                  <a:lnTo>
                    <a:pt x="123" y="53"/>
                  </a:lnTo>
                  <a:lnTo>
                    <a:pt x="127" y="28"/>
                  </a:lnTo>
                  <a:lnTo>
                    <a:pt x="123" y="19"/>
                  </a:lnTo>
                  <a:lnTo>
                    <a:pt x="129" y="6"/>
                  </a:lnTo>
                  <a:lnTo>
                    <a:pt x="134" y="3"/>
                  </a:lnTo>
                  <a:lnTo>
                    <a:pt x="158" y="0"/>
                  </a:lnTo>
                  <a:lnTo>
                    <a:pt x="166" y="2"/>
                  </a:lnTo>
                  <a:lnTo>
                    <a:pt x="173" y="7"/>
                  </a:lnTo>
                  <a:lnTo>
                    <a:pt x="180" y="11"/>
                  </a:lnTo>
                  <a:lnTo>
                    <a:pt x="192" y="14"/>
                  </a:lnTo>
                  <a:lnTo>
                    <a:pt x="202" y="2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99"/>
            <p:cNvSpPr/>
            <p:nvPr/>
          </p:nvSpPr>
          <p:spPr>
            <a:xfrm>
              <a:off x="6042367" y="3498615"/>
              <a:ext cx="170059" cy="157905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03" y="140"/>
                  </a:moveTo>
                  <a:lnTo>
                    <a:pt x="93" y="138"/>
                  </a:lnTo>
                  <a:lnTo>
                    <a:pt x="87" y="140"/>
                  </a:lnTo>
                  <a:lnTo>
                    <a:pt x="79" y="137"/>
                  </a:lnTo>
                  <a:lnTo>
                    <a:pt x="71" y="136"/>
                  </a:lnTo>
                  <a:lnTo>
                    <a:pt x="60" y="127"/>
                  </a:lnTo>
                  <a:lnTo>
                    <a:pt x="47" y="124"/>
                  </a:lnTo>
                  <a:lnTo>
                    <a:pt x="42" y="111"/>
                  </a:lnTo>
                  <a:lnTo>
                    <a:pt x="42" y="103"/>
                  </a:lnTo>
                  <a:lnTo>
                    <a:pt x="35" y="101"/>
                  </a:lnTo>
                  <a:lnTo>
                    <a:pt x="15" y="78"/>
                  </a:lnTo>
                  <a:lnTo>
                    <a:pt x="10" y="66"/>
                  </a:lnTo>
                  <a:lnTo>
                    <a:pt x="6" y="63"/>
                  </a:lnTo>
                  <a:lnTo>
                    <a:pt x="0" y="46"/>
                  </a:lnTo>
                  <a:lnTo>
                    <a:pt x="20" y="48"/>
                  </a:lnTo>
                  <a:lnTo>
                    <a:pt x="26" y="51"/>
                  </a:lnTo>
                  <a:lnTo>
                    <a:pt x="32" y="50"/>
                  </a:lnTo>
                  <a:lnTo>
                    <a:pt x="43" y="37"/>
                  </a:lnTo>
                  <a:lnTo>
                    <a:pt x="59" y="20"/>
                  </a:lnTo>
                  <a:lnTo>
                    <a:pt x="66" y="18"/>
                  </a:lnTo>
                  <a:lnTo>
                    <a:pt x="68" y="11"/>
                  </a:lnTo>
                  <a:lnTo>
                    <a:pt x="79" y="3"/>
                  </a:lnTo>
                  <a:lnTo>
                    <a:pt x="93" y="0"/>
                  </a:lnTo>
                  <a:lnTo>
                    <a:pt x="94" y="7"/>
                  </a:lnTo>
                  <a:lnTo>
                    <a:pt x="109" y="7"/>
                  </a:lnTo>
                  <a:lnTo>
                    <a:pt x="117" y="11"/>
                  </a:lnTo>
                  <a:lnTo>
                    <a:pt x="121" y="16"/>
                  </a:lnTo>
                  <a:lnTo>
                    <a:pt x="130" y="18"/>
                  </a:lnTo>
                  <a:lnTo>
                    <a:pt x="139" y="25"/>
                  </a:lnTo>
                  <a:lnTo>
                    <a:pt x="138" y="51"/>
                  </a:lnTo>
                  <a:lnTo>
                    <a:pt x="133" y="65"/>
                  </a:lnTo>
                  <a:lnTo>
                    <a:pt x="132" y="81"/>
                  </a:lnTo>
                  <a:lnTo>
                    <a:pt x="134" y="87"/>
                  </a:lnTo>
                  <a:lnTo>
                    <a:pt x="131" y="99"/>
                  </a:lnTo>
                  <a:lnTo>
                    <a:pt x="129" y="101"/>
                  </a:lnTo>
                  <a:lnTo>
                    <a:pt x="123" y="116"/>
                  </a:lnTo>
                  <a:lnTo>
                    <a:pt x="103" y="140"/>
                  </a:lnTo>
                  <a:close/>
                </a:path>
              </a:pathLst>
            </a:custGeom>
            <a:solidFill>
              <a:srgbClr val="CCCCCC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99"/>
            <p:cNvSpPr/>
            <p:nvPr/>
          </p:nvSpPr>
          <p:spPr>
            <a:xfrm>
              <a:off x="5948162" y="1398473"/>
              <a:ext cx="2685451" cy="773736"/>
            </a:xfrm>
            <a:custGeom>
              <a:avLst/>
              <a:gdLst/>
              <a:ahLst/>
              <a:cxnLst/>
              <a:rect l="l" t="t" r="r" b="b"/>
              <a:pathLst>
                <a:path w="2195" h="686" extrusionOk="0">
                  <a:moveTo>
                    <a:pt x="856" y="0"/>
                  </a:moveTo>
                  <a:lnTo>
                    <a:pt x="836" y="6"/>
                  </a:lnTo>
                  <a:lnTo>
                    <a:pt x="832" y="12"/>
                  </a:lnTo>
                  <a:lnTo>
                    <a:pt x="836" y="19"/>
                  </a:lnTo>
                  <a:lnTo>
                    <a:pt x="813" y="18"/>
                  </a:lnTo>
                  <a:lnTo>
                    <a:pt x="795" y="27"/>
                  </a:lnTo>
                  <a:lnTo>
                    <a:pt x="781" y="23"/>
                  </a:lnTo>
                  <a:lnTo>
                    <a:pt x="751" y="25"/>
                  </a:lnTo>
                  <a:lnTo>
                    <a:pt x="752" y="29"/>
                  </a:lnTo>
                  <a:lnTo>
                    <a:pt x="721" y="31"/>
                  </a:lnTo>
                  <a:lnTo>
                    <a:pt x="705" y="39"/>
                  </a:lnTo>
                  <a:lnTo>
                    <a:pt x="692" y="39"/>
                  </a:lnTo>
                  <a:lnTo>
                    <a:pt x="687" y="49"/>
                  </a:lnTo>
                  <a:lnTo>
                    <a:pt x="705" y="58"/>
                  </a:lnTo>
                  <a:lnTo>
                    <a:pt x="680" y="60"/>
                  </a:lnTo>
                  <a:lnTo>
                    <a:pt x="649" y="59"/>
                  </a:lnTo>
                  <a:lnTo>
                    <a:pt x="630" y="62"/>
                  </a:lnTo>
                  <a:lnTo>
                    <a:pt x="646" y="80"/>
                  </a:lnTo>
                  <a:lnTo>
                    <a:pt x="669" y="93"/>
                  </a:lnTo>
                  <a:lnTo>
                    <a:pt x="637" y="84"/>
                  </a:lnTo>
                  <a:lnTo>
                    <a:pt x="611" y="85"/>
                  </a:lnTo>
                  <a:lnTo>
                    <a:pt x="595" y="91"/>
                  </a:lnTo>
                  <a:lnTo>
                    <a:pt x="610" y="104"/>
                  </a:lnTo>
                  <a:lnTo>
                    <a:pt x="594" y="101"/>
                  </a:lnTo>
                  <a:lnTo>
                    <a:pt x="587" y="84"/>
                  </a:lnTo>
                  <a:lnTo>
                    <a:pt x="573" y="75"/>
                  </a:lnTo>
                  <a:lnTo>
                    <a:pt x="567" y="76"/>
                  </a:lnTo>
                  <a:lnTo>
                    <a:pt x="579" y="87"/>
                  </a:lnTo>
                  <a:lnTo>
                    <a:pt x="564" y="99"/>
                  </a:lnTo>
                  <a:lnTo>
                    <a:pt x="591" y="112"/>
                  </a:lnTo>
                  <a:lnTo>
                    <a:pt x="593" y="130"/>
                  </a:lnTo>
                  <a:lnTo>
                    <a:pt x="603" y="140"/>
                  </a:lnTo>
                  <a:lnTo>
                    <a:pt x="618" y="141"/>
                  </a:lnTo>
                  <a:lnTo>
                    <a:pt x="620" y="152"/>
                  </a:lnTo>
                  <a:lnTo>
                    <a:pt x="635" y="162"/>
                  </a:lnTo>
                  <a:lnTo>
                    <a:pt x="629" y="171"/>
                  </a:lnTo>
                  <a:lnTo>
                    <a:pt x="631" y="180"/>
                  </a:lnTo>
                  <a:lnTo>
                    <a:pt x="619" y="185"/>
                  </a:lnTo>
                  <a:lnTo>
                    <a:pt x="617" y="191"/>
                  </a:lnTo>
                  <a:lnTo>
                    <a:pt x="600" y="189"/>
                  </a:lnTo>
                  <a:lnTo>
                    <a:pt x="611" y="163"/>
                  </a:lnTo>
                  <a:lnTo>
                    <a:pt x="608" y="151"/>
                  </a:lnTo>
                  <a:lnTo>
                    <a:pt x="586" y="141"/>
                  </a:lnTo>
                  <a:lnTo>
                    <a:pt x="573" y="117"/>
                  </a:lnTo>
                  <a:lnTo>
                    <a:pt x="560" y="105"/>
                  </a:lnTo>
                  <a:lnTo>
                    <a:pt x="549" y="99"/>
                  </a:lnTo>
                  <a:lnTo>
                    <a:pt x="551" y="86"/>
                  </a:lnTo>
                  <a:lnTo>
                    <a:pt x="541" y="77"/>
                  </a:lnTo>
                  <a:lnTo>
                    <a:pt x="505" y="72"/>
                  </a:lnTo>
                  <a:lnTo>
                    <a:pt x="498" y="75"/>
                  </a:lnTo>
                  <a:lnTo>
                    <a:pt x="500" y="91"/>
                  </a:lnTo>
                  <a:lnTo>
                    <a:pt x="486" y="106"/>
                  </a:lnTo>
                  <a:lnTo>
                    <a:pt x="490" y="111"/>
                  </a:lnTo>
                  <a:lnTo>
                    <a:pt x="506" y="124"/>
                  </a:lnTo>
                  <a:lnTo>
                    <a:pt x="507" y="133"/>
                  </a:lnTo>
                  <a:lnTo>
                    <a:pt x="524" y="135"/>
                  </a:lnTo>
                  <a:lnTo>
                    <a:pt x="526" y="138"/>
                  </a:lnTo>
                  <a:lnTo>
                    <a:pt x="546" y="148"/>
                  </a:lnTo>
                  <a:lnTo>
                    <a:pt x="543" y="157"/>
                  </a:lnTo>
                  <a:lnTo>
                    <a:pt x="482" y="137"/>
                  </a:lnTo>
                  <a:lnTo>
                    <a:pt x="460" y="131"/>
                  </a:lnTo>
                  <a:lnTo>
                    <a:pt x="418" y="126"/>
                  </a:lnTo>
                  <a:lnTo>
                    <a:pt x="414" y="132"/>
                  </a:lnTo>
                  <a:lnTo>
                    <a:pt x="434" y="142"/>
                  </a:lnTo>
                  <a:lnTo>
                    <a:pt x="425" y="153"/>
                  </a:lnTo>
                  <a:lnTo>
                    <a:pt x="404" y="143"/>
                  </a:lnTo>
                  <a:lnTo>
                    <a:pt x="388" y="150"/>
                  </a:lnTo>
                  <a:lnTo>
                    <a:pt x="363" y="151"/>
                  </a:lnTo>
                  <a:lnTo>
                    <a:pt x="357" y="157"/>
                  </a:lnTo>
                  <a:lnTo>
                    <a:pt x="339" y="155"/>
                  </a:lnTo>
                  <a:lnTo>
                    <a:pt x="347" y="144"/>
                  </a:lnTo>
                  <a:lnTo>
                    <a:pt x="337" y="143"/>
                  </a:lnTo>
                  <a:lnTo>
                    <a:pt x="297" y="159"/>
                  </a:lnTo>
                  <a:lnTo>
                    <a:pt x="272" y="167"/>
                  </a:lnTo>
                  <a:lnTo>
                    <a:pt x="274" y="178"/>
                  </a:lnTo>
                  <a:lnTo>
                    <a:pt x="255" y="183"/>
                  </a:lnTo>
                  <a:lnTo>
                    <a:pt x="241" y="176"/>
                  </a:lnTo>
                  <a:lnTo>
                    <a:pt x="237" y="166"/>
                  </a:lnTo>
                  <a:lnTo>
                    <a:pt x="253" y="164"/>
                  </a:lnTo>
                  <a:lnTo>
                    <a:pt x="241" y="154"/>
                  </a:lnTo>
                  <a:lnTo>
                    <a:pt x="202" y="148"/>
                  </a:lnTo>
                  <a:lnTo>
                    <a:pt x="216" y="159"/>
                  </a:lnTo>
                  <a:lnTo>
                    <a:pt x="214" y="170"/>
                  </a:lnTo>
                  <a:lnTo>
                    <a:pt x="229" y="181"/>
                  </a:lnTo>
                  <a:lnTo>
                    <a:pt x="226" y="193"/>
                  </a:lnTo>
                  <a:lnTo>
                    <a:pt x="210" y="187"/>
                  </a:lnTo>
                  <a:lnTo>
                    <a:pt x="197" y="186"/>
                  </a:lnTo>
                  <a:lnTo>
                    <a:pt x="172" y="204"/>
                  </a:lnTo>
                  <a:lnTo>
                    <a:pt x="186" y="217"/>
                  </a:lnTo>
                  <a:lnTo>
                    <a:pt x="175" y="222"/>
                  </a:lnTo>
                  <a:lnTo>
                    <a:pt x="138" y="210"/>
                  </a:lnTo>
                  <a:lnTo>
                    <a:pt x="131" y="217"/>
                  </a:lnTo>
                  <a:lnTo>
                    <a:pt x="142" y="225"/>
                  </a:lnTo>
                  <a:lnTo>
                    <a:pt x="143" y="234"/>
                  </a:lnTo>
                  <a:lnTo>
                    <a:pt x="130" y="229"/>
                  </a:lnTo>
                  <a:lnTo>
                    <a:pt x="111" y="223"/>
                  </a:lnTo>
                  <a:lnTo>
                    <a:pt x="104" y="205"/>
                  </a:lnTo>
                  <a:lnTo>
                    <a:pt x="101" y="196"/>
                  </a:lnTo>
                  <a:lnTo>
                    <a:pt x="74" y="183"/>
                  </a:lnTo>
                  <a:lnTo>
                    <a:pt x="84" y="181"/>
                  </a:lnTo>
                  <a:lnTo>
                    <a:pt x="149" y="194"/>
                  </a:lnTo>
                  <a:lnTo>
                    <a:pt x="170" y="190"/>
                  </a:lnTo>
                  <a:lnTo>
                    <a:pt x="182" y="180"/>
                  </a:lnTo>
                  <a:lnTo>
                    <a:pt x="177" y="168"/>
                  </a:lnTo>
                  <a:lnTo>
                    <a:pt x="163" y="160"/>
                  </a:lnTo>
                  <a:lnTo>
                    <a:pt x="106" y="140"/>
                  </a:lnTo>
                  <a:lnTo>
                    <a:pt x="68" y="135"/>
                  </a:lnTo>
                  <a:lnTo>
                    <a:pt x="43" y="125"/>
                  </a:lnTo>
                  <a:lnTo>
                    <a:pt x="31" y="131"/>
                  </a:lnTo>
                  <a:lnTo>
                    <a:pt x="10" y="138"/>
                  </a:lnTo>
                  <a:lnTo>
                    <a:pt x="0" y="140"/>
                  </a:lnTo>
                  <a:lnTo>
                    <a:pt x="1" y="152"/>
                  </a:lnTo>
                  <a:lnTo>
                    <a:pt x="25" y="164"/>
                  </a:lnTo>
                  <a:lnTo>
                    <a:pt x="16" y="177"/>
                  </a:lnTo>
                  <a:lnTo>
                    <a:pt x="38" y="198"/>
                  </a:lnTo>
                  <a:lnTo>
                    <a:pt x="32" y="213"/>
                  </a:lnTo>
                  <a:lnTo>
                    <a:pt x="48" y="228"/>
                  </a:lnTo>
                  <a:lnTo>
                    <a:pt x="45" y="240"/>
                  </a:lnTo>
                  <a:lnTo>
                    <a:pt x="70" y="253"/>
                  </a:lnTo>
                  <a:lnTo>
                    <a:pt x="67" y="262"/>
                  </a:lnTo>
                  <a:lnTo>
                    <a:pt x="56" y="273"/>
                  </a:lnTo>
                  <a:lnTo>
                    <a:pt x="30" y="297"/>
                  </a:lnTo>
                  <a:lnTo>
                    <a:pt x="47" y="306"/>
                  </a:lnTo>
                  <a:lnTo>
                    <a:pt x="33" y="317"/>
                  </a:lnTo>
                  <a:lnTo>
                    <a:pt x="36" y="321"/>
                  </a:lnTo>
                  <a:lnTo>
                    <a:pt x="28" y="332"/>
                  </a:lnTo>
                  <a:lnTo>
                    <a:pt x="35" y="350"/>
                  </a:lnTo>
                  <a:lnTo>
                    <a:pt x="30" y="356"/>
                  </a:lnTo>
                  <a:lnTo>
                    <a:pt x="38" y="361"/>
                  </a:lnTo>
                  <a:lnTo>
                    <a:pt x="41" y="370"/>
                  </a:lnTo>
                  <a:lnTo>
                    <a:pt x="48" y="382"/>
                  </a:lnTo>
                  <a:lnTo>
                    <a:pt x="65" y="386"/>
                  </a:lnTo>
                  <a:lnTo>
                    <a:pt x="68" y="392"/>
                  </a:lnTo>
                  <a:lnTo>
                    <a:pt x="76" y="389"/>
                  </a:lnTo>
                  <a:lnTo>
                    <a:pt x="92" y="394"/>
                  </a:lnTo>
                  <a:lnTo>
                    <a:pt x="95" y="403"/>
                  </a:lnTo>
                  <a:lnTo>
                    <a:pt x="93" y="408"/>
                  </a:lnTo>
                  <a:lnTo>
                    <a:pt x="105" y="422"/>
                  </a:lnTo>
                  <a:lnTo>
                    <a:pt x="112" y="425"/>
                  </a:lnTo>
                  <a:lnTo>
                    <a:pt x="112" y="429"/>
                  </a:lnTo>
                  <a:lnTo>
                    <a:pt x="123" y="432"/>
                  </a:lnTo>
                  <a:lnTo>
                    <a:pt x="129" y="438"/>
                  </a:lnTo>
                  <a:lnTo>
                    <a:pt x="123" y="442"/>
                  </a:lnTo>
                  <a:lnTo>
                    <a:pt x="111" y="441"/>
                  </a:lnTo>
                  <a:lnTo>
                    <a:pt x="108" y="443"/>
                  </a:lnTo>
                  <a:lnTo>
                    <a:pt x="113" y="450"/>
                  </a:lnTo>
                  <a:lnTo>
                    <a:pt x="119" y="463"/>
                  </a:lnTo>
                  <a:lnTo>
                    <a:pt x="125" y="463"/>
                  </a:lnTo>
                  <a:lnTo>
                    <a:pt x="128" y="459"/>
                  </a:lnTo>
                  <a:lnTo>
                    <a:pt x="133" y="460"/>
                  </a:lnTo>
                  <a:lnTo>
                    <a:pt x="149" y="458"/>
                  </a:lnTo>
                  <a:lnTo>
                    <a:pt x="161" y="469"/>
                  </a:lnTo>
                  <a:lnTo>
                    <a:pt x="158" y="474"/>
                  </a:lnTo>
                  <a:lnTo>
                    <a:pt x="161" y="480"/>
                  </a:lnTo>
                  <a:lnTo>
                    <a:pt x="174" y="481"/>
                  </a:lnTo>
                  <a:lnTo>
                    <a:pt x="181" y="489"/>
                  </a:lnTo>
                  <a:lnTo>
                    <a:pt x="182" y="493"/>
                  </a:lnTo>
                  <a:lnTo>
                    <a:pt x="203" y="500"/>
                  </a:lnTo>
                  <a:lnTo>
                    <a:pt x="215" y="497"/>
                  </a:lnTo>
                  <a:lnTo>
                    <a:pt x="227" y="507"/>
                  </a:lnTo>
                  <a:lnTo>
                    <a:pt x="236" y="507"/>
                  </a:lnTo>
                  <a:lnTo>
                    <a:pt x="261" y="513"/>
                  </a:lnTo>
                  <a:lnTo>
                    <a:pt x="262" y="519"/>
                  </a:lnTo>
                  <a:lnTo>
                    <a:pt x="258" y="530"/>
                  </a:lnTo>
                  <a:lnTo>
                    <a:pt x="264" y="541"/>
                  </a:lnTo>
                  <a:lnTo>
                    <a:pt x="263" y="547"/>
                  </a:lnTo>
                  <a:lnTo>
                    <a:pt x="248" y="549"/>
                  </a:lnTo>
                  <a:lnTo>
                    <a:pt x="240" y="555"/>
                  </a:lnTo>
                  <a:lnTo>
                    <a:pt x="241" y="564"/>
                  </a:lnTo>
                  <a:lnTo>
                    <a:pt x="255" y="560"/>
                  </a:lnTo>
                  <a:lnTo>
                    <a:pt x="257" y="565"/>
                  </a:lnTo>
                  <a:lnTo>
                    <a:pt x="234" y="573"/>
                  </a:lnTo>
                  <a:lnTo>
                    <a:pt x="245" y="581"/>
                  </a:lnTo>
                  <a:lnTo>
                    <a:pt x="234" y="598"/>
                  </a:lnTo>
                  <a:lnTo>
                    <a:pt x="223" y="602"/>
                  </a:lnTo>
                  <a:lnTo>
                    <a:pt x="239" y="614"/>
                  </a:lnTo>
                  <a:lnTo>
                    <a:pt x="259" y="621"/>
                  </a:lnTo>
                  <a:lnTo>
                    <a:pt x="284" y="639"/>
                  </a:lnTo>
                  <a:lnTo>
                    <a:pt x="285" y="636"/>
                  </a:lnTo>
                  <a:lnTo>
                    <a:pt x="300" y="640"/>
                  </a:lnTo>
                  <a:lnTo>
                    <a:pt x="325" y="643"/>
                  </a:lnTo>
                  <a:lnTo>
                    <a:pt x="350" y="653"/>
                  </a:lnTo>
                  <a:lnTo>
                    <a:pt x="353" y="657"/>
                  </a:lnTo>
                  <a:lnTo>
                    <a:pt x="363" y="654"/>
                  </a:lnTo>
                  <a:lnTo>
                    <a:pt x="379" y="658"/>
                  </a:lnTo>
                  <a:lnTo>
                    <a:pt x="386" y="666"/>
                  </a:lnTo>
                  <a:lnTo>
                    <a:pt x="398" y="671"/>
                  </a:lnTo>
                  <a:lnTo>
                    <a:pt x="402" y="672"/>
                  </a:lnTo>
                  <a:lnTo>
                    <a:pt x="416" y="684"/>
                  </a:lnTo>
                  <a:lnTo>
                    <a:pt x="424" y="686"/>
                  </a:lnTo>
                  <a:lnTo>
                    <a:pt x="426" y="680"/>
                  </a:lnTo>
                  <a:lnTo>
                    <a:pt x="434" y="672"/>
                  </a:lnTo>
                  <a:lnTo>
                    <a:pt x="411" y="648"/>
                  </a:lnTo>
                  <a:lnTo>
                    <a:pt x="410" y="634"/>
                  </a:lnTo>
                  <a:lnTo>
                    <a:pt x="391" y="615"/>
                  </a:lnTo>
                  <a:lnTo>
                    <a:pt x="402" y="594"/>
                  </a:lnTo>
                  <a:lnTo>
                    <a:pt x="417" y="590"/>
                  </a:lnTo>
                  <a:lnTo>
                    <a:pt x="422" y="578"/>
                  </a:lnTo>
                  <a:lnTo>
                    <a:pt x="413" y="575"/>
                  </a:lnTo>
                  <a:lnTo>
                    <a:pt x="412" y="564"/>
                  </a:lnTo>
                  <a:lnTo>
                    <a:pt x="398" y="551"/>
                  </a:lnTo>
                  <a:lnTo>
                    <a:pt x="386" y="551"/>
                  </a:lnTo>
                  <a:lnTo>
                    <a:pt x="369" y="537"/>
                  </a:lnTo>
                  <a:lnTo>
                    <a:pt x="375" y="522"/>
                  </a:lnTo>
                  <a:lnTo>
                    <a:pt x="369" y="518"/>
                  </a:lnTo>
                  <a:lnTo>
                    <a:pt x="376" y="496"/>
                  </a:lnTo>
                  <a:lnTo>
                    <a:pt x="396" y="507"/>
                  </a:lnTo>
                  <a:lnTo>
                    <a:pt x="394" y="493"/>
                  </a:lnTo>
                  <a:lnTo>
                    <a:pt x="420" y="471"/>
                  </a:lnTo>
                  <a:lnTo>
                    <a:pt x="445" y="470"/>
                  </a:lnTo>
                  <a:lnTo>
                    <a:pt x="484" y="484"/>
                  </a:lnTo>
                  <a:lnTo>
                    <a:pt x="505" y="492"/>
                  </a:lnTo>
                  <a:lnTo>
                    <a:pt x="519" y="484"/>
                  </a:lnTo>
                  <a:lnTo>
                    <a:pt x="544" y="484"/>
                  </a:lnTo>
                  <a:lnTo>
                    <a:pt x="568" y="494"/>
                  </a:lnTo>
                  <a:lnTo>
                    <a:pt x="571" y="488"/>
                  </a:lnTo>
                  <a:lnTo>
                    <a:pt x="593" y="489"/>
                  </a:lnTo>
                  <a:lnTo>
                    <a:pt x="594" y="479"/>
                  </a:lnTo>
                  <a:lnTo>
                    <a:pt x="563" y="466"/>
                  </a:lnTo>
                  <a:lnTo>
                    <a:pt x="575" y="456"/>
                  </a:lnTo>
                  <a:lnTo>
                    <a:pt x="570" y="450"/>
                  </a:lnTo>
                  <a:lnTo>
                    <a:pt x="583" y="445"/>
                  </a:lnTo>
                  <a:lnTo>
                    <a:pt x="567" y="431"/>
                  </a:lnTo>
                  <a:lnTo>
                    <a:pt x="571" y="425"/>
                  </a:lnTo>
                  <a:lnTo>
                    <a:pt x="626" y="417"/>
                  </a:lnTo>
                  <a:lnTo>
                    <a:pt x="632" y="413"/>
                  </a:lnTo>
                  <a:lnTo>
                    <a:pt x="667" y="406"/>
                  </a:lnTo>
                  <a:lnTo>
                    <a:pt x="677" y="397"/>
                  </a:lnTo>
                  <a:lnTo>
                    <a:pt x="707" y="401"/>
                  </a:lnTo>
                  <a:lnTo>
                    <a:pt x="721" y="422"/>
                  </a:lnTo>
                  <a:lnTo>
                    <a:pt x="735" y="417"/>
                  </a:lnTo>
                  <a:lnTo>
                    <a:pt x="758" y="424"/>
                  </a:lnTo>
                  <a:lnTo>
                    <a:pt x="762" y="435"/>
                  </a:lnTo>
                  <a:lnTo>
                    <a:pt x="776" y="434"/>
                  </a:lnTo>
                  <a:lnTo>
                    <a:pt x="806" y="415"/>
                  </a:lnTo>
                  <a:lnTo>
                    <a:pt x="803" y="421"/>
                  </a:lnTo>
                  <a:lnTo>
                    <a:pt x="831" y="436"/>
                  </a:lnTo>
                  <a:lnTo>
                    <a:pt x="889" y="487"/>
                  </a:lnTo>
                  <a:lnTo>
                    <a:pt x="893" y="477"/>
                  </a:lnTo>
                  <a:lnTo>
                    <a:pt x="920" y="489"/>
                  </a:lnTo>
                  <a:lnTo>
                    <a:pt x="940" y="483"/>
                  </a:lnTo>
                  <a:lnTo>
                    <a:pt x="951" y="487"/>
                  </a:lnTo>
                  <a:lnTo>
                    <a:pt x="964" y="499"/>
                  </a:lnTo>
                  <a:lnTo>
                    <a:pt x="977" y="503"/>
                  </a:lnTo>
                  <a:lnTo>
                    <a:pt x="988" y="511"/>
                  </a:lnTo>
                  <a:lnTo>
                    <a:pt x="1007" y="509"/>
                  </a:lnTo>
                  <a:lnTo>
                    <a:pt x="1022" y="521"/>
                  </a:lnTo>
                  <a:lnTo>
                    <a:pt x="1027" y="519"/>
                  </a:lnTo>
                  <a:lnTo>
                    <a:pt x="1042" y="516"/>
                  </a:lnTo>
                  <a:lnTo>
                    <a:pt x="1064" y="498"/>
                  </a:lnTo>
                  <a:lnTo>
                    <a:pt x="1084" y="489"/>
                  </a:lnTo>
                  <a:lnTo>
                    <a:pt x="1101" y="495"/>
                  </a:lnTo>
                  <a:lnTo>
                    <a:pt x="1117" y="495"/>
                  </a:lnTo>
                  <a:lnTo>
                    <a:pt x="1133" y="505"/>
                  </a:lnTo>
                  <a:lnTo>
                    <a:pt x="1149" y="505"/>
                  </a:lnTo>
                  <a:lnTo>
                    <a:pt x="1175" y="510"/>
                  </a:lnTo>
                  <a:lnTo>
                    <a:pt x="1183" y="497"/>
                  </a:lnTo>
                  <a:lnTo>
                    <a:pt x="1170" y="485"/>
                  </a:lnTo>
                  <a:lnTo>
                    <a:pt x="1175" y="464"/>
                  </a:lnTo>
                  <a:lnTo>
                    <a:pt x="1197" y="472"/>
                  </a:lnTo>
                  <a:lnTo>
                    <a:pt x="1213" y="474"/>
                  </a:lnTo>
                  <a:lnTo>
                    <a:pt x="1234" y="479"/>
                  </a:lnTo>
                  <a:lnTo>
                    <a:pt x="1246" y="495"/>
                  </a:lnTo>
                  <a:lnTo>
                    <a:pt x="1273" y="503"/>
                  </a:lnTo>
                  <a:lnTo>
                    <a:pt x="1286" y="499"/>
                  </a:lnTo>
                  <a:lnTo>
                    <a:pt x="1305" y="497"/>
                  </a:lnTo>
                  <a:lnTo>
                    <a:pt x="1323" y="500"/>
                  </a:lnTo>
                  <a:lnTo>
                    <a:pt x="1344" y="509"/>
                  </a:lnTo>
                  <a:lnTo>
                    <a:pt x="1360" y="520"/>
                  </a:lnTo>
                  <a:lnTo>
                    <a:pt x="1374" y="519"/>
                  </a:lnTo>
                  <a:lnTo>
                    <a:pt x="1397" y="523"/>
                  </a:lnTo>
                  <a:lnTo>
                    <a:pt x="1408" y="518"/>
                  </a:lnTo>
                  <a:lnTo>
                    <a:pt x="1427" y="514"/>
                  </a:lnTo>
                  <a:lnTo>
                    <a:pt x="1442" y="500"/>
                  </a:lnTo>
                  <a:lnTo>
                    <a:pt x="1453" y="502"/>
                  </a:lnTo>
                  <a:lnTo>
                    <a:pt x="1465" y="509"/>
                  </a:lnTo>
                  <a:lnTo>
                    <a:pt x="1483" y="507"/>
                  </a:lnTo>
                  <a:lnTo>
                    <a:pt x="1508" y="515"/>
                  </a:lnTo>
                  <a:lnTo>
                    <a:pt x="1522" y="502"/>
                  </a:lnTo>
                  <a:lnTo>
                    <a:pt x="1516" y="493"/>
                  </a:lnTo>
                  <a:lnTo>
                    <a:pt x="1516" y="472"/>
                  </a:lnTo>
                  <a:lnTo>
                    <a:pt x="1520" y="465"/>
                  </a:lnTo>
                  <a:lnTo>
                    <a:pt x="1512" y="454"/>
                  </a:lnTo>
                  <a:lnTo>
                    <a:pt x="1500" y="450"/>
                  </a:lnTo>
                  <a:lnTo>
                    <a:pt x="1505" y="440"/>
                  </a:lnTo>
                  <a:lnTo>
                    <a:pt x="1522" y="436"/>
                  </a:lnTo>
                  <a:lnTo>
                    <a:pt x="1542" y="436"/>
                  </a:lnTo>
                  <a:lnTo>
                    <a:pt x="1570" y="441"/>
                  </a:lnTo>
                  <a:lnTo>
                    <a:pt x="1589" y="449"/>
                  </a:lnTo>
                  <a:lnTo>
                    <a:pt x="1614" y="469"/>
                  </a:lnTo>
                  <a:lnTo>
                    <a:pt x="1627" y="478"/>
                  </a:lnTo>
                  <a:lnTo>
                    <a:pt x="1641" y="490"/>
                  </a:lnTo>
                  <a:lnTo>
                    <a:pt x="1661" y="510"/>
                  </a:lnTo>
                  <a:lnTo>
                    <a:pt x="1693" y="516"/>
                  </a:lnTo>
                  <a:lnTo>
                    <a:pt x="1722" y="531"/>
                  </a:lnTo>
                  <a:lnTo>
                    <a:pt x="1742" y="550"/>
                  </a:lnTo>
                  <a:lnTo>
                    <a:pt x="1766" y="550"/>
                  </a:lnTo>
                  <a:lnTo>
                    <a:pt x="1775" y="542"/>
                  </a:lnTo>
                  <a:lnTo>
                    <a:pt x="1797" y="536"/>
                  </a:lnTo>
                  <a:lnTo>
                    <a:pt x="1802" y="554"/>
                  </a:lnTo>
                  <a:lnTo>
                    <a:pt x="1801" y="562"/>
                  </a:lnTo>
                  <a:lnTo>
                    <a:pt x="1810" y="584"/>
                  </a:lnTo>
                  <a:lnTo>
                    <a:pt x="1811" y="604"/>
                  </a:lnTo>
                  <a:lnTo>
                    <a:pt x="1789" y="600"/>
                  </a:lnTo>
                  <a:lnTo>
                    <a:pt x="1779" y="607"/>
                  </a:lnTo>
                  <a:lnTo>
                    <a:pt x="1794" y="625"/>
                  </a:lnTo>
                  <a:lnTo>
                    <a:pt x="1806" y="649"/>
                  </a:lnTo>
                  <a:lnTo>
                    <a:pt x="1798" y="650"/>
                  </a:lnTo>
                  <a:lnTo>
                    <a:pt x="1804" y="660"/>
                  </a:lnTo>
                  <a:lnTo>
                    <a:pt x="1808" y="664"/>
                  </a:lnTo>
                  <a:lnTo>
                    <a:pt x="1807" y="657"/>
                  </a:lnTo>
                  <a:lnTo>
                    <a:pt x="1821" y="642"/>
                  </a:lnTo>
                  <a:lnTo>
                    <a:pt x="1837" y="652"/>
                  </a:lnTo>
                  <a:lnTo>
                    <a:pt x="1848" y="651"/>
                  </a:lnTo>
                  <a:lnTo>
                    <a:pt x="1863" y="639"/>
                  </a:lnTo>
                  <a:lnTo>
                    <a:pt x="1866" y="627"/>
                  </a:lnTo>
                  <a:lnTo>
                    <a:pt x="1873" y="604"/>
                  </a:lnTo>
                  <a:lnTo>
                    <a:pt x="1880" y="580"/>
                  </a:lnTo>
                  <a:lnTo>
                    <a:pt x="1876" y="566"/>
                  </a:lnTo>
                  <a:lnTo>
                    <a:pt x="1879" y="536"/>
                  </a:lnTo>
                  <a:lnTo>
                    <a:pt x="1862" y="504"/>
                  </a:lnTo>
                  <a:lnTo>
                    <a:pt x="1844" y="480"/>
                  </a:lnTo>
                  <a:lnTo>
                    <a:pt x="1840" y="460"/>
                  </a:lnTo>
                  <a:lnTo>
                    <a:pt x="1825" y="443"/>
                  </a:lnTo>
                  <a:lnTo>
                    <a:pt x="1784" y="421"/>
                  </a:lnTo>
                  <a:lnTo>
                    <a:pt x="1766" y="420"/>
                  </a:lnTo>
                  <a:lnTo>
                    <a:pt x="1764" y="430"/>
                  </a:lnTo>
                  <a:lnTo>
                    <a:pt x="1746" y="425"/>
                  </a:lnTo>
                  <a:lnTo>
                    <a:pt x="1728" y="413"/>
                  </a:lnTo>
                  <a:lnTo>
                    <a:pt x="1701" y="410"/>
                  </a:lnTo>
                  <a:lnTo>
                    <a:pt x="1718" y="364"/>
                  </a:lnTo>
                  <a:lnTo>
                    <a:pt x="1729" y="326"/>
                  </a:lnTo>
                  <a:lnTo>
                    <a:pt x="1772" y="320"/>
                  </a:lnTo>
                  <a:lnTo>
                    <a:pt x="1821" y="323"/>
                  </a:lnTo>
                  <a:lnTo>
                    <a:pt x="1829" y="314"/>
                  </a:lnTo>
                  <a:lnTo>
                    <a:pt x="1855" y="317"/>
                  </a:lnTo>
                  <a:lnTo>
                    <a:pt x="1869" y="331"/>
                  </a:lnTo>
                  <a:lnTo>
                    <a:pt x="1890" y="329"/>
                  </a:lnTo>
                  <a:lnTo>
                    <a:pt x="1917" y="324"/>
                  </a:lnTo>
                  <a:lnTo>
                    <a:pt x="1892" y="312"/>
                  </a:lnTo>
                  <a:lnTo>
                    <a:pt x="1892" y="280"/>
                  </a:lnTo>
                  <a:lnTo>
                    <a:pt x="1921" y="273"/>
                  </a:lnTo>
                  <a:lnTo>
                    <a:pt x="1961" y="297"/>
                  </a:lnTo>
                  <a:lnTo>
                    <a:pt x="1972" y="275"/>
                  </a:lnTo>
                  <a:lnTo>
                    <a:pt x="1961" y="260"/>
                  </a:lnTo>
                  <a:lnTo>
                    <a:pt x="1977" y="258"/>
                  </a:lnTo>
                  <a:lnTo>
                    <a:pt x="1999" y="285"/>
                  </a:lnTo>
                  <a:lnTo>
                    <a:pt x="1992" y="301"/>
                  </a:lnTo>
                  <a:lnTo>
                    <a:pt x="1989" y="320"/>
                  </a:lnTo>
                  <a:lnTo>
                    <a:pt x="1990" y="345"/>
                  </a:lnTo>
                  <a:lnTo>
                    <a:pt x="1972" y="349"/>
                  </a:lnTo>
                  <a:lnTo>
                    <a:pt x="1981" y="358"/>
                  </a:lnTo>
                  <a:lnTo>
                    <a:pt x="1980" y="370"/>
                  </a:lnTo>
                  <a:lnTo>
                    <a:pt x="2001" y="397"/>
                  </a:lnTo>
                  <a:lnTo>
                    <a:pt x="2053" y="441"/>
                  </a:lnTo>
                  <a:lnTo>
                    <a:pt x="2086" y="471"/>
                  </a:lnTo>
                  <a:lnTo>
                    <a:pt x="2105" y="485"/>
                  </a:lnTo>
                  <a:lnTo>
                    <a:pt x="2110" y="466"/>
                  </a:lnTo>
                  <a:lnTo>
                    <a:pt x="2096" y="446"/>
                  </a:lnTo>
                  <a:lnTo>
                    <a:pt x="2115" y="441"/>
                  </a:lnTo>
                  <a:lnTo>
                    <a:pt x="2098" y="418"/>
                  </a:lnTo>
                  <a:lnTo>
                    <a:pt x="2114" y="408"/>
                  </a:lnTo>
                  <a:lnTo>
                    <a:pt x="2099" y="399"/>
                  </a:lnTo>
                  <a:lnTo>
                    <a:pt x="2088" y="383"/>
                  </a:lnTo>
                  <a:lnTo>
                    <a:pt x="2102" y="382"/>
                  </a:lnTo>
                  <a:lnTo>
                    <a:pt x="2072" y="354"/>
                  </a:lnTo>
                  <a:lnTo>
                    <a:pt x="2050" y="349"/>
                  </a:lnTo>
                  <a:lnTo>
                    <a:pt x="2041" y="341"/>
                  </a:lnTo>
                  <a:lnTo>
                    <a:pt x="2037" y="322"/>
                  </a:lnTo>
                  <a:lnTo>
                    <a:pt x="2027" y="310"/>
                  </a:lnTo>
                  <a:lnTo>
                    <a:pt x="2050" y="312"/>
                  </a:lnTo>
                  <a:lnTo>
                    <a:pt x="2054" y="304"/>
                  </a:lnTo>
                  <a:lnTo>
                    <a:pt x="2069" y="311"/>
                  </a:lnTo>
                  <a:lnTo>
                    <a:pt x="2089" y="296"/>
                  </a:lnTo>
                  <a:lnTo>
                    <a:pt x="2127" y="309"/>
                  </a:lnTo>
                  <a:lnTo>
                    <a:pt x="2121" y="301"/>
                  </a:lnTo>
                  <a:lnTo>
                    <a:pt x="2127" y="289"/>
                  </a:lnTo>
                  <a:lnTo>
                    <a:pt x="2132" y="275"/>
                  </a:lnTo>
                  <a:lnTo>
                    <a:pt x="2142" y="273"/>
                  </a:lnTo>
                  <a:lnTo>
                    <a:pt x="2162" y="259"/>
                  </a:lnTo>
                  <a:lnTo>
                    <a:pt x="2195" y="263"/>
                  </a:lnTo>
                  <a:lnTo>
                    <a:pt x="2192" y="258"/>
                  </a:lnTo>
                  <a:lnTo>
                    <a:pt x="2179" y="250"/>
                  </a:lnTo>
                  <a:lnTo>
                    <a:pt x="2165" y="245"/>
                  </a:lnTo>
                  <a:lnTo>
                    <a:pt x="2135" y="230"/>
                  </a:lnTo>
                  <a:lnTo>
                    <a:pt x="2107" y="220"/>
                  </a:lnTo>
                  <a:lnTo>
                    <a:pt x="2128" y="221"/>
                  </a:lnTo>
                  <a:lnTo>
                    <a:pt x="2134" y="213"/>
                  </a:lnTo>
                  <a:lnTo>
                    <a:pt x="2128" y="210"/>
                  </a:lnTo>
                  <a:lnTo>
                    <a:pt x="2117" y="188"/>
                  </a:lnTo>
                  <a:lnTo>
                    <a:pt x="2124" y="183"/>
                  </a:lnTo>
                  <a:lnTo>
                    <a:pt x="2127" y="194"/>
                  </a:lnTo>
                  <a:lnTo>
                    <a:pt x="2139" y="195"/>
                  </a:lnTo>
                  <a:lnTo>
                    <a:pt x="2136" y="183"/>
                  </a:lnTo>
                  <a:lnTo>
                    <a:pt x="2149" y="185"/>
                  </a:lnTo>
                  <a:lnTo>
                    <a:pt x="2158" y="186"/>
                  </a:lnTo>
                  <a:lnTo>
                    <a:pt x="2154" y="172"/>
                  </a:lnTo>
                  <a:lnTo>
                    <a:pt x="2163" y="168"/>
                  </a:lnTo>
                  <a:lnTo>
                    <a:pt x="2150" y="158"/>
                  </a:lnTo>
                  <a:lnTo>
                    <a:pt x="2155" y="143"/>
                  </a:lnTo>
                  <a:lnTo>
                    <a:pt x="2167" y="151"/>
                  </a:lnTo>
                  <a:lnTo>
                    <a:pt x="2166" y="129"/>
                  </a:lnTo>
                  <a:lnTo>
                    <a:pt x="2163" y="113"/>
                  </a:lnTo>
                  <a:lnTo>
                    <a:pt x="2134" y="115"/>
                  </a:lnTo>
                  <a:lnTo>
                    <a:pt x="2116" y="123"/>
                  </a:lnTo>
                  <a:lnTo>
                    <a:pt x="2102" y="129"/>
                  </a:lnTo>
                  <a:lnTo>
                    <a:pt x="2098" y="133"/>
                  </a:lnTo>
                  <a:lnTo>
                    <a:pt x="2081" y="119"/>
                  </a:lnTo>
                  <a:lnTo>
                    <a:pt x="2021" y="141"/>
                  </a:lnTo>
                  <a:lnTo>
                    <a:pt x="2020" y="142"/>
                  </a:lnTo>
                  <a:lnTo>
                    <a:pt x="2020" y="142"/>
                  </a:lnTo>
                  <a:lnTo>
                    <a:pt x="1988" y="134"/>
                  </a:lnTo>
                  <a:lnTo>
                    <a:pt x="1936" y="126"/>
                  </a:lnTo>
                  <a:lnTo>
                    <a:pt x="1911" y="126"/>
                  </a:lnTo>
                  <a:lnTo>
                    <a:pt x="1861" y="122"/>
                  </a:lnTo>
                  <a:lnTo>
                    <a:pt x="1867" y="130"/>
                  </a:lnTo>
                  <a:lnTo>
                    <a:pt x="1896" y="141"/>
                  </a:lnTo>
                  <a:lnTo>
                    <a:pt x="1888" y="146"/>
                  </a:lnTo>
                  <a:lnTo>
                    <a:pt x="1841" y="131"/>
                  </a:lnTo>
                  <a:lnTo>
                    <a:pt x="1818" y="132"/>
                  </a:lnTo>
                  <a:lnTo>
                    <a:pt x="1788" y="129"/>
                  </a:lnTo>
                  <a:lnTo>
                    <a:pt x="1765" y="130"/>
                  </a:lnTo>
                  <a:lnTo>
                    <a:pt x="1753" y="133"/>
                  </a:lnTo>
                  <a:lnTo>
                    <a:pt x="1729" y="128"/>
                  </a:lnTo>
                  <a:lnTo>
                    <a:pt x="1711" y="115"/>
                  </a:lnTo>
                  <a:lnTo>
                    <a:pt x="1690" y="109"/>
                  </a:lnTo>
                  <a:lnTo>
                    <a:pt x="1660" y="106"/>
                  </a:lnTo>
                  <a:lnTo>
                    <a:pt x="1612" y="109"/>
                  </a:lnTo>
                  <a:lnTo>
                    <a:pt x="1559" y="96"/>
                  </a:lnTo>
                  <a:lnTo>
                    <a:pt x="1533" y="86"/>
                  </a:lnTo>
                  <a:lnTo>
                    <a:pt x="1402" y="75"/>
                  </a:lnTo>
                  <a:lnTo>
                    <a:pt x="1395" y="82"/>
                  </a:lnTo>
                  <a:lnTo>
                    <a:pt x="1426" y="98"/>
                  </a:lnTo>
                  <a:lnTo>
                    <a:pt x="1402" y="96"/>
                  </a:lnTo>
                  <a:lnTo>
                    <a:pt x="1399" y="101"/>
                  </a:lnTo>
                  <a:lnTo>
                    <a:pt x="1367" y="95"/>
                  </a:lnTo>
                  <a:lnTo>
                    <a:pt x="1351" y="100"/>
                  </a:lnTo>
                  <a:lnTo>
                    <a:pt x="1320" y="92"/>
                  </a:lnTo>
                  <a:lnTo>
                    <a:pt x="1331" y="110"/>
                  </a:lnTo>
                  <a:lnTo>
                    <a:pt x="1301" y="103"/>
                  </a:lnTo>
                  <a:lnTo>
                    <a:pt x="1268" y="90"/>
                  </a:lnTo>
                  <a:lnTo>
                    <a:pt x="1267" y="83"/>
                  </a:lnTo>
                  <a:lnTo>
                    <a:pt x="1247" y="72"/>
                  </a:lnTo>
                  <a:lnTo>
                    <a:pt x="1215" y="64"/>
                  </a:lnTo>
                  <a:lnTo>
                    <a:pt x="1195" y="64"/>
                  </a:lnTo>
                  <a:lnTo>
                    <a:pt x="1165" y="61"/>
                  </a:lnTo>
                  <a:lnTo>
                    <a:pt x="1180" y="73"/>
                  </a:lnTo>
                  <a:lnTo>
                    <a:pt x="1124" y="71"/>
                  </a:lnTo>
                  <a:lnTo>
                    <a:pt x="1111" y="63"/>
                  </a:lnTo>
                  <a:lnTo>
                    <a:pt x="1068" y="61"/>
                  </a:lnTo>
                  <a:lnTo>
                    <a:pt x="1051" y="63"/>
                  </a:lnTo>
                  <a:lnTo>
                    <a:pt x="1051" y="68"/>
                  </a:lnTo>
                  <a:lnTo>
                    <a:pt x="1032" y="57"/>
                  </a:lnTo>
                  <a:lnTo>
                    <a:pt x="1024" y="60"/>
                  </a:lnTo>
                  <a:lnTo>
                    <a:pt x="1001" y="56"/>
                  </a:lnTo>
                  <a:lnTo>
                    <a:pt x="983" y="54"/>
                  </a:lnTo>
                  <a:lnTo>
                    <a:pt x="986" y="49"/>
                  </a:lnTo>
                  <a:lnTo>
                    <a:pt x="1008" y="40"/>
                  </a:lnTo>
                  <a:lnTo>
                    <a:pt x="1016" y="36"/>
                  </a:lnTo>
                  <a:lnTo>
                    <a:pt x="1009" y="28"/>
                  </a:lnTo>
                  <a:lnTo>
                    <a:pt x="992" y="22"/>
                  </a:lnTo>
                  <a:lnTo>
                    <a:pt x="955" y="15"/>
                  </a:lnTo>
                  <a:lnTo>
                    <a:pt x="920" y="14"/>
                  </a:lnTo>
                  <a:lnTo>
                    <a:pt x="913" y="18"/>
                  </a:lnTo>
                  <a:lnTo>
                    <a:pt x="901" y="11"/>
                  </a:lnTo>
                  <a:lnTo>
                    <a:pt x="901" y="11"/>
                  </a:lnTo>
                  <a:lnTo>
                    <a:pt x="871" y="8"/>
                  </a:lnTo>
                  <a:lnTo>
                    <a:pt x="883" y="5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rgbClr val="000000">
                  <a:alpha val="2431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4" name="Google Shape;1244;p99"/>
          <p:cNvSpPr txBox="1"/>
          <p:nvPr/>
        </p:nvSpPr>
        <p:spPr>
          <a:xfrm>
            <a:off x="665495" y="405250"/>
            <a:ext cx="8253300" cy="5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842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PLANEJAMENTO E OTIMIZAÇÃO DE MÍDIA AO REDOR DO MUNDO</a:t>
            </a:r>
            <a:endParaRPr sz="2200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b="1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 b="1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245" name="Google Shape;1245;p99"/>
          <p:cNvSpPr/>
          <p:nvPr/>
        </p:nvSpPr>
        <p:spPr>
          <a:xfrm>
            <a:off x="7979525" y="2586569"/>
            <a:ext cx="30600" cy="19700"/>
          </a:xfrm>
          <a:custGeom>
            <a:avLst/>
            <a:gdLst/>
            <a:ahLst/>
            <a:cxnLst/>
            <a:rect l="l" t="t" r="r" b="b"/>
            <a:pathLst>
              <a:path w="25" h="69" extrusionOk="0">
                <a:moveTo>
                  <a:pt x="25" y="19"/>
                </a:moveTo>
                <a:lnTo>
                  <a:pt x="22" y="52"/>
                </a:lnTo>
                <a:lnTo>
                  <a:pt x="19" y="69"/>
                </a:lnTo>
                <a:lnTo>
                  <a:pt x="5" y="51"/>
                </a:lnTo>
                <a:lnTo>
                  <a:pt x="0" y="36"/>
                </a:lnTo>
                <a:lnTo>
                  <a:pt x="5" y="16"/>
                </a:lnTo>
                <a:lnTo>
                  <a:pt x="15" y="0"/>
                </a:lnTo>
                <a:lnTo>
                  <a:pt x="25" y="6"/>
                </a:lnTo>
                <a:lnTo>
                  <a:pt x="25" y="19"/>
                </a:lnTo>
                <a:close/>
              </a:path>
            </a:pathLst>
          </a:custGeom>
          <a:solidFill>
            <a:srgbClr val="92E1FF"/>
          </a:solidFill>
          <a:ln w="9525" cap="flat" cmpd="sng">
            <a:solidFill>
              <a:srgbClr val="000000">
                <a:alpha val="2431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99"/>
          <p:cNvSpPr/>
          <p:nvPr/>
        </p:nvSpPr>
        <p:spPr>
          <a:xfrm>
            <a:off x="7761900" y="3134794"/>
            <a:ext cx="30600" cy="19700"/>
          </a:xfrm>
          <a:custGeom>
            <a:avLst/>
            <a:gdLst/>
            <a:ahLst/>
            <a:cxnLst/>
            <a:rect l="l" t="t" r="r" b="b"/>
            <a:pathLst>
              <a:path w="25" h="69" extrusionOk="0">
                <a:moveTo>
                  <a:pt x="25" y="19"/>
                </a:moveTo>
                <a:lnTo>
                  <a:pt x="22" y="52"/>
                </a:lnTo>
                <a:lnTo>
                  <a:pt x="19" y="69"/>
                </a:lnTo>
                <a:lnTo>
                  <a:pt x="5" y="51"/>
                </a:lnTo>
                <a:lnTo>
                  <a:pt x="0" y="36"/>
                </a:lnTo>
                <a:lnTo>
                  <a:pt x="5" y="16"/>
                </a:lnTo>
                <a:lnTo>
                  <a:pt x="15" y="0"/>
                </a:lnTo>
                <a:lnTo>
                  <a:pt x="25" y="6"/>
                </a:lnTo>
                <a:lnTo>
                  <a:pt x="25" y="19"/>
                </a:lnTo>
                <a:close/>
              </a:path>
            </a:pathLst>
          </a:custGeom>
          <a:solidFill>
            <a:srgbClr val="92E1FF"/>
          </a:solidFill>
          <a:ln w="9525" cap="flat" cmpd="sng">
            <a:solidFill>
              <a:srgbClr val="000000">
                <a:alpha val="2431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99"/>
          <p:cNvSpPr txBox="1"/>
          <p:nvPr/>
        </p:nvSpPr>
        <p:spPr>
          <a:xfrm>
            <a:off x="273838" y="4179923"/>
            <a:ext cx="20637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PAÍSES</a:t>
            </a:r>
            <a:endParaRPr sz="2000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248" name="Google Shape;1248;p99"/>
          <p:cNvSpPr/>
          <p:nvPr/>
        </p:nvSpPr>
        <p:spPr>
          <a:xfrm>
            <a:off x="700450" y="3294951"/>
            <a:ext cx="1210500" cy="10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58</a:t>
            </a:r>
            <a:endParaRPr sz="1400" i="0" u="none" strike="noStrike" cap="none">
              <a:solidFill>
                <a:srgbClr val="000000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pic>
        <p:nvPicPr>
          <p:cNvPr id="1249" name="Google Shape;1249;p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0634" y="0"/>
            <a:ext cx="236347" cy="3399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0" name="Google Shape;1250;p99"/>
          <p:cNvGrpSpPr/>
          <p:nvPr/>
        </p:nvGrpSpPr>
        <p:grpSpPr>
          <a:xfrm>
            <a:off x="-12" y="6325"/>
            <a:ext cx="2607612" cy="695400"/>
            <a:chOff x="0" y="227250"/>
            <a:chExt cx="2607612" cy="695400"/>
          </a:xfrm>
        </p:grpSpPr>
        <p:sp>
          <p:nvSpPr>
            <p:cNvPr id="1251" name="Google Shape;1251;p99"/>
            <p:cNvSpPr txBox="1"/>
            <p:nvPr/>
          </p:nvSpPr>
          <p:spPr>
            <a:xfrm>
              <a:off x="370812" y="227250"/>
              <a:ext cx="2236800" cy="3729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chemeClr val="accent1"/>
                  </a:solidFill>
                  <a:latin typeface="Archivo Narrow"/>
                  <a:ea typeface="Archivo Narrow"/>
                  <a:cs typeface="Archivo Narrow"/>
                  <a:sym typeface="Archivo Narrow"/>
                </a:rPr>
                <a:t>2. PLAN / OPTIMIZE</a:t>
              </a:r>
              <a:endParaRPr sz="1500">
                <a:solidFill>
                  <a:schemeClr val="accent1"/>
                </a:solidFill>
                <a:latin typeface="Archivo Narrow"/>
                <a:ea typeface="Archivo Narrow"/>
                <a:cs typeface="Archivo Narrow"/>
                <a:sym typeface="Archivo Narrow"/>
              </a:endParaRPr>
            </a:p>
          </p:txBody>
        </p:sp>
        <p:sp>
          <p:nvSpPr>
            <p:cNvPr id="1252" name="Google Shape;1252;p99"/>
            <p:cNvSpPr/>
            <p:nvPr/>
          </p:nvSpPr>
          <p:spPr>
            <a:xfrm>
              <a:off x="0" y="227250"/>
              <a:ext cx="718200" cy="695400"/>
            </a:xfrm>
            <a:prstGeom prst="rightArrow">
              <a:avLst>
                <a:gd name="adj1" fmla="val 100000"/>
                <a:gd name="adj2" fmla="val 36431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53" name="Google Shape;1253;p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275" y="143731"/>
            <a:ext cx="425400" cy="4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Google Shape;1254;p99"/>
          <p:cNvSpPr/>
          <p:nvPr/>
        </p:nvSpPr>
        <p:spPr>
          <a:xfrm>
            <a:off x="2639707" y="86673"/>
            <a:ext cx="236351" cy="262243"/>
          </a:xfrm>
          <a:custGeom>
            <a:avLst/>
            <a:gdLst/>
            <a:ahLst/>
            <a:cxnLst/>
            <a:rect l="l" t="t" r="r" b="b"/>
            <a:pathLst>
              <a:path w="720" h="811" extrusionOk="0">
                <a:moveTo>
                  <a:pt x="342" y="737"/>
                </a:moveTo>
                <a:lnTo>
                  <a:pt x="362" y="709"/>
                </a:lnTo>
                <a:lnTo>
                  <a:pt x="379" y="689"/>
                </a:lnTo>
                <a:lnTo>
                  <a:pt x="390" y="680"/>
                </a:lnTo>
                <a:lnTo>
                  <a:pt x="403" y="669"/>
                </a:lnTo>
                <a:lnTo>
                  <a:pt x="401" y="652"/>
                </a:lnTo>
                <a:lnTo>
                  <a:pt x="391" y="640"/>
                </a:lnTo>
                <a:lnTo>
                  <a:pt x="383" y="644"/>
                </a:lnTo>
                <a:lnTo>
                  <a:pt x="385" y="632"/>
                </a:lnTo>
                <a:lnTo>
                  <a:pt x="386" y="620"/>
                </a:lnTo>
                <a:lnTo>
                  <a:pt x="385" y="608"/>
                </a:lnTo>
                <a:lnTo>
                  <a:pt x="378" y="605"/>
                </a:lnTo>
                <a:lnTo>
                  <a:pt x="371" y="608"/>
                </a:lnTo>
                <a:lnTo>
                  <a:pt x="365" y="607"/>
                </a:lnTo>
                <a:lnTo>
                  <a:pt x="362" y="599"/>
                </a:lnTo>
                <a:lnTo>
                  <a:pt x="358" y="580"/>
                </a:lnTo>
                <a:lnTo>
                  <a:pt x="354" y="574"/>
                </a:lnTo>
                <a:lnTo>
                  <a:pt x="341" y="568"/>
                </a:lnTo>
                <a:lnTo>
                  <a:pt x="334" y="572"/>
                </a:lnTo>
                <a:lnTo>
                  <a:pt x="315" y="568"/>
                </a:lnTo>
                <a:lnTo>
                  <a:pt x="313" y="540"/>
                </a:lnTo>
                <a:lnTo>
                  <a:pt x="307" y="529"/>
                </a:lnTo>
                <a:lnTo>
                  <a:pt x="312" y="524"/>
                </a:lnTo>
                <a:lnTo>
                  <a:pt x="309" y="513"/>
                </a:lnTo>
                <a:lnTo>
                  <a:pt x="313" y="503"/>
                </a:lnTo>
                <a:lnTo>
                  <a:pt x="315" y="487"/>
                </a:lnTo>
                <a:lnTo>
                  <a:pt x="310" y="474"/>
                </a:lnTo>
                <a:lnTo>
                  <a:pt x="299" y="468"/>
                </a:lnTo>
                <a:lnTo>
                  <a:pt x="297" y="460"/>
                </a:lnTo>
                <a:lnTo>
                  <a:pt x="298" y="448"/>
                </a:lnTo>
                <a:lnTo>
                  <a:pt x="264" y="447"/>
                </a:lnTo>
                <a:lnTo>
                  <a:pt x="255" y="423"/>
                </a:lnTo>
                <a:lnTo>
                  <a:pt x="260" y="423"/>
                </a:lnTo>
                <a:lnTo>
                  <a:pt x="259" y="414"/>
                </a:lnTo>
                <a:lnTo>
                  <a:pt x="255" y="408"/>
                </a:lnTo>
                <a:lnTo>
                  <a:pt x="254" y="396"/>
                </a:lnTo>
                <a:lnTo>
                  <a:pt x="243" y="389"/>
                </a:lnTo>
                <a:lnTo>
                  <a:pt x="231" y="390"/>
                </a:lnTo>
                <a:lnTo>
                  <a:pt x="223" y="384"/>
                </a:lnTo>
                <a:lnTo>
                  <a:pt x="211" y="380"/>
                </a:lnTo>
                <a:lnTo>
                  <a:pt x="203" y="372"/>
                </a:lnTo>
                <a:lnTo>
                  <a:pt x="182" y="368"/>
                </a:lnTo>
                <a:lnTo>
                  <a:pt x="161" y="350"/>
                </a:lnTo>
                <a:lnTo>
                  <a:pt x="162" y="336"/>
                </a:lnTo>
                <a:lnTo>
                  <a:pt x="159" y="328"/>
                </a:lnTo>
                <a:lnTo>
                  <a:pt x="161" y="312"/>
                </a:lnTo>
                <a:lnTo>
                  <a:pt x="137" y="316"/>
                </a:lnTo>
                <a:lnTo>
                  <a:pt x="128" y="324"/>
                </a:lnTo>
                <a:lnTo>
                  <a:pt x="112" y="332"/>
                </a:lnTo>
                <a:lnTo>
                  <a:pt x="108" y="338"/>
                </a:lnTo>
                <a:lnTo>
                  <a:pt x="99" y="339"/>
                </a:lnTo>
                <a:lnTo>
                  <a:pt x="85" y="337"/>
                </a:lnTo>
                <a:lnTo>
                  <a:pt x="75" y="341"/>
                </a:lnTo>
                <a:lnTo>
                  <a:pt x="67" y="338"/>
                </a:lnTo>
                <a:lnTo>
                  <a:pt x="66" y="307"/>
                </a:lnTo>
                <a:lnTo>
                  <a:pt x="52" y="319"/>
                </a:lnTo>
                <a:lnTo>
                  <a:pt x="36" y="318"/>
                </a:lnTo>
                <a:lnTo>
                  <a:pt x="28" y="307"/>
                </a:lnTo>
                <a:lnTo>
                  <a:pt x="16" y="306"/>
                </a:lnTo>
                <a:lnTo>
                  <a:pt x="19" y="297"/>
                </a:lnTo>
                <a:lnTo>
                  <a:pt x="9" y="284"/>
                </a:lnTo>
                <a:lnTo>
                  <a:pt x="0" y="266"/>
                </a:lnTo>
                <a:lnTo>
                  <a:pt x="5" y="262"/>
                </a:lnTo>
                <a:lnTo>
                  <a:pt x="4" y="253"/>
                </a:lnTo>
                <a:lnTo>
                  <a:pt x="15" y="247"/>
                </a:lnTo>
                <a:lnTo>
                  <a:pt x="13" y="236"/>
                </a:lnTo>
                <a:lnTo>
                  <a:pt x="18" y="229"/>
                </a:lnTo>
                <a:lnTo>
                  <a:pt x="19" y="219"/>
                </a:lnTo>
                <a:lnTo>
                  <a:pt x="39" y="205"/>
                </a:lnTo>
                <a:lnTo>
                  <a:pt x="54" y="201"/>
                </a:lnTo>
                <a:lnTo>
                  <a:pt x="56" y="198"/>
                </a:lnTo>
                <a:lnTo>
                  <a:pt x="73" y="199"/>
                </a:lnTo>
                <a:lnTo>
                  <a:pt x="80" y="142"/>
                </a:lnTo>
                <a:lnTo>
                  <a:pt x="81" y="133"/>
                </a:lnTo>
                <a:lnTo>
                  <a:pt x="78" y="121"/>
                </a:lnTo>
                <a:lnTo>
                  <a:pt x="70" y="113"/>
                </a:lnTo>
                <a:lnTo>
                  <a:pt x="70" y="98"/>
                </a:lnTo>
                <a:lnTo>
                  <a:pt x="80" y="95"/>
                </a:lnTo>
                <a:lnTo>
                  <a:pt x="84" y="97"/>
                </a:lnTo>
                <a:lnTo>
                  <a:pt x="85" y="89"/>
                </a:lnTo>
                <a:lnTo>
                  <a:pt x="74" y="87"/>
                </a:lnTo>
                <a:lnTo>
                  <a:pt x="74" y="74"/>
                </a:lnTo>
                <a:lnTo>
                  <a:pt x="109" y="74"/>
                </a:lnTo>
                <a:lnTo>
                  <a:pt x="116" y="67"/>
                </a:lnTo>
                <a:lnTo>
                  <a:pt x="121" y="74"/>
                </a:lnTo>
                <a:lnTo>
                  <a:pt x="124" y="86"/>
                </a:lnTo>
                <a:lnTo>
                  <a:pt x="128" y="83"/>
                </a:lnTo>
                <a:lnTo>
                  <a:pt x="138" y="94"/>
                </a:lnTo>
                <a:lnTo>
                  <a:pt x="152" y="93"/>
                </a:lnTo>
                <a:lnTo>
                  <a:pt x="156" y="87"/>
                </a:lnTo>
                <a:lnTo>
                  <a:pt x="169" y="82"/>
                </a:lnTo>
                <a:lnTo>
                  <a:pt x="177" y="78"/>
                </a:lnTo>
                <a:lnTo>
                  <a:pt x="179" y="70"/>
                </a:lnTo>
                <a:lnTo>
                  <a:pt x="192" y="64"/>
                </a:lnTo>
                <a:lnTo>
                  <a:pt x="191" y="59"/>
                </a:lnTo>
                <a:lnTo>
                  <a:pt x="176" y="58"/>
                </a:lnTo>
                <a:lnTo>
                  <a:pt x="173" y="44"/>
                </a:lnTo>
                <a:lnTo>
                  <a:pt x="174" y="30"/>
                </a:lnTo>
                <a:lnTo>
                  <a:pt x="166" y="25"/>
                </a:lnTo>
                <a:lnTo>
                  <a:pt x="170" y="23"/>
                </a:lnTo>
                <a:lnTo>
                  <a:pt x="183" y="26"/>
                </a:lnTo>
                <a:lnTo>
                  <a:pt x="198" y="31"/>
                </a:lnTo>
                <a:lnTo>
                  <a:pt x="203" y="26"/>
                </a:lnTo>
                <a:lnTo>
                  <a:pt x="216" y="23"/>
                </a:lnTo>
                <a:lnTo>
                  <a:pt x="237" y="15"/>
                </a:lnTo>
                <a:lnTo>
                  <a:pt x="244" y="7"/>
                </a:lnTo>
                <a:lnTo>
                  <a:pt x="242" y="1"/>
                </a:lnTo>
                <a:lnTo>
                  <a:pt x="251" y="0"/>
                </a:lnTo>
                <a:lnTo>
                  <a:pt x="255" y="5"/>
                </a:lnTo>
                <a:lnTo>
                  <a:pt x="253" y="14"/>
                </a:lnTo>
                <a:lnTo>
                  <a:pt x="259" y="18"/>
                </a:lnTo>
                <a:lnTo>
                  <a:pt x="263" y="27"/>
                </a:lnTo>
                <a:lnTo>
                  <a:pt x="258" y="34"/>
                </a:lnTo>
                <a:lnTo>
                  <a:pt x="255" y="52"/>
                </a:lnTo>
                <a:lnTo>
                  <a:pt x="259" y="63"/>
                </a:lnTo>
                <a:lnTo>
                  <a:pt x="261" y="72"/>
                </a:lnTo>
                <a:lnTo>
                  <a:pt x="272" y="82"/>
                </a:lnTo>
                <a:lnTo>
                  <a:pt x="281" y="83"/>
                </a:lnTo>
                <a:lnTo>
                  <a:pt x="283" y="79"/>
                </a:lnTo>
                <a:lnTo>
                  <a:pt x="289" y="78"/>
                </a:lnTo>
                <a:lnTo>
                  <a:pt x="297" y="74"/>
                </a:lnTo>
                <a:lnTo>
                  <a:pt x="303" y="69"/>
                </a:lnTo>
                <a:lnTo>
                  <a:pt x="313" y="71"/>
                </a:lnTo>
                <a:lnTo>
                  <a:pt x="318" y="70"/>
                </a:lnTo>
                <a:lnTo>
                  <a:pt x="328" y="72"/>
                </a:lnTo>
                <a:lnTo>
                  <a:pt x="329" y="67"/>
                </a:lnTo>
                <a:lnTo>
                  <a:pt x="326" y="63"/>
                </a:lnTo>
                <a:lnTo>
                  <a:pt x="328" y="57"/>
                </a:lnTo>
                <a:lnTo>
                  <a:pt x="336" y="59"/>
                </a:lnTo>
                <a:lnTo>
                  <a:pt x="344" y="57"/>
                </a:lnTo>
                <a:lnTo>
                  <a:pt x="355" y="61"/>
                </a:lnTo>
                <a:lnTo>
                  <a:pt x="363" y="66"/>
                </a:lnTo>
                <a:lnTo>
                  <a:pt x="368" y="60"/>
                </a:lnTo>
                <a:lnTo>
                  <a:pt x="373" y="61"/>
                </a:lnTo>
                <a:lnTo>
                  <a:pt x="375" y="67"/>
                </a:lnTo>
                <a:lnTo>
                  <a:pt x="384" y="65"/>
                </a:lnTo>
                <a:lnTo>
                  <a:pt x="391" y="57"/>
                </a:lnTo>
                <a:lnTo>
                  <a:pt x="397" y="42"/>
                </a:lnTo>
                <a:lnTo>
                  <a:pt x="408" y="23"/>
                </a:lnTo>
                <a:lnTo>
                  <a:pt x="414" y="22"/>
                </a:lnTo>
                <a:lnTo>
                  <a:pt x="419" y="34"/>
                </a:lnTo>
                <a:lnTo>
                  <a:pt x="429" y="70"/>
                </a:lnTo>
                <a:lnTo>
                  <a:pt x="438" y="73"/>
                </a:lnTo>
                <a:lnTo>
                  <a:pt x="439" y="88"/>
                </a:lnTo>
                <a:lnTo>
                  <a:pt x="425" y="105"/>
                </a:lnTo>
                <a:lnTo>
                  <a:pt x="430" y="111"/>
                </a:lnTo>
                <a:lnTo>
                  <a:pt x="463" y="114"/>
                </a:lnTo>
                <a:lnTo>
                  <a:pt x="464" y="135"/>
                </a:lnTo>
                <a:lnTo>
                  <a:pt x="478" y="121"/>
                </a:lnTo>
                <a:lnTo>
                  <a:pt x="501" y="129"/>
                </a:lnTo>
                <a:lnTo>
                  <a:pt x="531" y="142"/>
                </a:lnTo>
                <a:lnTo>
                  <a:pt x="540" y="154"/>
                </a:lnTo>
                <a:lnTo>
                  <a:pt x="537" y="165"/>
                </a:lnTo>
                <a:lnTo>
                  <a:pt x="559" y="159"/>
                </a:lnTo>
                <a:lnTo>
                  <a:pt x="595" y="170"/>
                </a:lnTo>
                <a:lnTo>
                  <a:pt x="622" y="169"/>
                </a:lnTo>
                <a:lnTo>
                  <a:pt x="649" y="186"/>
                </a:lnTo>
                <a:lnTo>
                  <a:pt x="673" y="210"/>
                </a:lnTo>
                <a:lnTo>
                  <a:pt x="687" y="216"/>
                </a:lnTo>
                <a:lnTo>
                  <a:pt x="703" y="216"/>
                </a:lnTo>
                <a:lnTo>
                  <a:pt x="710" y="223"/>
                </a:lnTo>
                <a:lnTo>
                  <a:pt x="716" y="249"/>
                </a:lnTo>
                <a:lnTo>
                  <a:pt x="720" y="262"/>
                </a:lnTo>
                <a:lnTo>
                  <a:pt x="713" y="296"/>
                </a:lnTo>
                <a:lnTo>
                  <a:pt x="704" y="310"/>
                </a:lnTo>
                <a:lnTo>
                  <a:pt x="679" y="339"/>
                </a:lnTo>
                <a:lnTo>
                  <a:pt x="668" y="362"/>
                </a:lnTo>
                <a:lnTo>
                  <a:pt x="656" y="380"/>
                </a:lnTo>
                <a:lnTo>
                  <a:pt x="651" y="381"/>
                </a:lnTo>
                <a:lnTo>
                  <a:pt x="647" y="396"/>
                </a:lnTo>
                <a:lnTo>
                  <a:pt x="649" y="435"/>
                </a:lnTo>
                <a:lnTo>
                  <a:pt x="646" y="467"/>
                </a:lnTo>
                <a:lnTo>
                  <a:pt x="645" y="481"/>
                </a:lnTo>
                <a:lnTo>
                  <a:pt x="640" y="489"/>
                </a:lnTo>
                <a:lnTo>
                  <a:pt x="638" y="516"/>
                </a:lnTo>
                <a:lnTo>
                  <a:pt x="622" y="544"/>
                </a:lnTo>
                <a:lnTo>
                  <a:pt x="620" y="565"/>
                </a:lnTo>
                <a:lnTo>
                  <a:pt x="606" y="574"/>
                </a:lnTo>
                <a:lnTo>
                  <a:pt x="603" y="587"/>
                </a:lnTo>
                <a:lnTo>
                  <a:pt x="584" y="587"/>
                </a:lnTo>
                <a:lnTo>
                  <a:pt x="556" y="595"/>
                </a:lnTo>
                <a:lnTo>
                  <a:pt x="544" y="604"/>
                </a:lnTo>
                <a:lnTo>
                  <a:pt x="525" y="610"/>
                </a:lnTo>
                <a:lnTo>
                  <a:pt x="505" y="626"/>
                </a:lnTo>
                <a:lnTo>
                  <a:pt x="492" y="647"/>
                </a:lnTo>
                <a:lnTo>
                  <a:pt x="491" y="662"/>
                </a:lnTo>
                <a:lnTo>
                  <a:pt x="496" y="674"/>
                </a:lnTo>
                <a:lnTo>
                  <a:pt x="495" y="695"/>
                </a:lnTo>
                <a:lnTo>
                  <a:pt x="492" y="705"/>
                </a:lnTo>
                <a:lnTo>
                  <a:pt x="481" y="717"/>
                </a:lnTo>
                <a:lnTo>
                  <a:pt x="466" y="753"/>
                </a:lnTo>
                <a:lnTo>
                  <a:pt x="453" y="770"/>
                </a:lnTo>
                <a:lnTo>
                  <a:pt x="443" y="779"/>
                </a:lnTo>
                <a:lnTo>
                  <a:pt x="438" y="799"/>
                </a:lnTo>
                <a:lnTo>
                  <a:pt x="429" y="811"/>
                </a:lnTo>
                <a:lnTo>
                  <a:pt x="422" y="799"/>
                </a:lnTo>
                <a:lnTo>
                  <a:pt x="428" y="789"/>
                </a:lnTo>
                <a:lnTo>
                  <a:pt x="416" y="775"/>
                </a:lnTo>
                <a:lnTo>
                  <a:pt x="400" y="764"/>
                </a:lnTo>
                <a:lnTo>
                  <a:pt x="380" y="750"/>
                </a:lnTo>
                <a:lnTo>
                  <a:pt x="374" y="751"/>
                </a:lnTo>
                <a:lnTo>
                  <a:pt x="353" y="735"/>
                </a:lnTo>
                <a:lnTo>
                  <a:pt x="342" y="737"/>
                </a:lnTo>
                <a:close/>
              </a:path>
            </a:pathLst>
          </a:custGeom>
          <a:noFill/>
          <a:ln w="9525" cap="flat" cmpd="sng">
            <a:solidFill>
              <a:srgbClr val="00AEEF">
                <a:alpha val="2431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04"/>
          <p:cNvSpPr txBox="1"/>
          <p:nvPr/>
        </p:nvSpPr>
        <p:spPr>
          <a:xfrm>
            <a:off x="872727" y="358602"/>
            <a:ext cx="80313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Archivo Narrow"/>
                <a:ea typeface="Archivo Narrow"/>
                <a:cs typeface="Archivo Narrow"/>
                <a:sym typeface="Archivo Narrow"/>
              </a:rPr>
              <a:t>ALGUNS DOS COLABORADORES E CLIENTES BRASIL </a:t>
            </a:r>
            <a:endParaRPr sz="2200"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pic>
        <p:nvPicPr>
          <p:cNvPr id="1381" name="Google Shape;1381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340" y="1294377"/>
            <a:ext cx="671921" cy="67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1337" y="2297505"/>
            <a:ext cx="671924" cy="68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Google Shape;1383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8962" y="1645639"/>
            <a:ext cx="1735650" cy="4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Google Shape;1384;p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67925" y="3476876"/>
            <a:ext cx="1181026" cy="118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104"/>
          <p:cNvPicPr preferRelativeResize="0"/>
          <p:nvPr/>
        </p:nvPicPr>
        <p:blipFill rotWithShape="1">
          <a:blip r:embed="rId7">
            <a:alphaModFix/>
          </a:blip>
          <a:srcRect t="30016" b="30995"/>
          <a:stretch/>
        </p:blipFill>
        <p:spPr>
          <a:xfrm>
            <a:off x="2944500" y="2932687"/>
            <a:ext cx="1885950" cy="735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6" name="Google Shape;1386;p104"/>
          <p:cNvGrpSpPr/>
          <p:nvPr/>
        </p:nvGrpSpPr>
        <p:grpSpPr>
          <a:xfrm>
            <a:off x="152388" y="6325"/>
            <a:ext cx="2618412" cy="695400"/>
            <a:chOff x="228588" y="6325"/>
            <a:chExt cx="2618412" cy="695400"/>
          </a:xfrm>
        </p:grpSpPr>
        <p:grpSp>
          <p:nvGrpSpPr>
            <p:cNvPr id="1387" name="Google Shape;1387;p104"/>
            <p:cNvGrpSpPr/>
            <p:nvPr/>
          </p:nvGrpSpPr>
          <p:grpSpPr>
            <a:xfrm>
              <a:off x="228588" y="6325"/>
              <a:ext cx="2618412" cy="695400"/>
              <a:chOff x="0" y="227250"/>
              <a:chExt cx="2618412" cy="695400"/>
            </a:xfrm>
          </p:grpSpPr>
          <p:sp>
            <p:nvSpPr>
              <p:cNvPr id="1388" name="Google Shape;1388;p104"/>
              <p:cNvSpPr txBox="1"/>
              <p:nvPr/>
            </p:nvSpPr>
            <p:spPr>
              <a:xfrm>
                <a:off x="370812" y="227250"/>
                <a:ext cx="2247600" cy="3729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500">
                    <a:solidFill>
                      <a:schemeClr val="accent1"/>
                    </a:solidFill>
                    <a:latin typeface="Archivo Narrow"/>
                    <a:ea typeface="Archivo Narrow"/>
                    <a:cs typeface="Archivo Narrow"/>
                    <a:sym typeface="Archivo Narrow"/>
                  </a:rPr>
                  <a:t>2. PLAN / OPTIMIZE</a:t>
                </a:r>
                <a:endParaRPr sz="1500">
                  <a:solidFill>
                    <a:schemeClr val="accent1"/>
                  </a:solidFill>
                  <a:latin typeface="Archivo Narrow"/>
                  <a:ea typeface="Archivo Narrow"/>
                  <a:cs typeface="Archivo Narrow"/>
                  <a:sym typeface="Archivo Narrow"/>
                </a:endParaRPr>
              </a:p>
            </p:txBody>
          </p:sp>
          <p:sp>
            <p:nvSpPr>
              <p:cNvPr id="1389" name="Google Shape;1389;p104"/>
              <p:cNvSpPr/>
              <p:nvPr/>
            </p:nvSpPr>
            <p:spPr>
              <a:xfrm>
                <a:off x="0" y="227250"/>
                <a:ext cx="718200" cy="695400"/>
              </a:xfrm>
              <a:prstGeom prst="rightArrow">
                <a:avLst>
                  <a:gd name="adj1" fmla="val 100000"/>
                  <a:gd name="adj2" fmla="val 36431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90" name="Google Shape;1390;p10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32875" y="143731"/>
              <a:ext cx="425400" cy="42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91" name="Google Shape;1391;p104"/>
          <p:cNvSpPr/>
          <p:nvPr/>
        </p:nvSpPr>
        <p:spPr>
          <a:xfrm>
            <a:off x="2944507" y="86673"/>
            <a:ext cx="236351" cy="262243"/>
          </a:xfrm>
          <a:custGeom>
            <a:avLst/>
            <a:gdLst/>
            <a:ahLst/>
            <a:cxnLst/>
            <a:rect l="l" t="t" r="r" b="b"/>
            <a:pathLst>
              <a:path w="720" h="811" extrusionOk="0">
                <a:moveTo>
                  <a:pt x="342" y="737"/>
                </a:moveTo>
                <a:lnTo>
                  <a:pt x="362" y="709"/>
                </a:lnTo>
                <a:lnTo>
                  <a:pt x="379" y="689"/>
                </a:lnTo>
                <a:lnTo>
                  <a:pt x="390" y="680"/>
                </a:lnTo>
                <a:lnTo>
                  <a:pt x="403" y="669"/>
                </a:lnTo>
                <a:lnTo>
                  <a:pt x="401" y="652"/>
                </a:lnTo>
                <a:lnTo>
                  <a:pt x="391" y="640"/>
                </a:lnTo>
                <a:lnTo>
                  <a:pt x="383" y="644"/>
                </a:lnTo>
                <a:lnTo>
                  <a:pt x="385" y="632"/>
                </a:lnTo>
                <a:lnTo>
                  <a:pt x="386" y="620"/>
                </a:lnTo>
                <a:lnTo>
                  <a:pt x="385" y="608"/>
                </a:lnTo>
                <a:lnTo>
                  <a:pt x="378" y="605"/>
                </a:lnTo>
                <a:lnTo>
                  <a:pt x="371" y="608"/>
                </a:lnTo>
                <a:lnTo>
                  <a:pt x="365" y="607"/>
                </a:lnTo>
                <a:lnTo>
                  <a:pt x="362" y="599"/>
                </a:lnTo>
                <a:lnTo>
                  <a:pt x="358" y="580"/>
                </a:lnTo>
                <a:lnTo>
                  <a:pt x="354" y="574"/>
                </a:lnTo>
                <a:lnTo>
                  <a:pt x="341" y="568"/>
                </a:lnTo>
                <a:lnTo>
                  <a:pt x="334" y="572"/>
                </a:lnTo>
                <a:lnTo>
                  <a:pt x="315" y="568"/>
                </a:lnTo>
                <a:lnTo>
                  <a:pt x="313" y="540"/>
                </a:lnTo>
                <a:lnTo>
                  <a:pt x="307" y="529"/>
                </a:lnTo>
                <a:lnTo>
                  <a:pt x="312" y="524"/>
                </a:lnTo>
                <a:lnTo>
                  <a:pt x="309" y="513"/>
                </a:lnTo>
                <a:lnTo>
                  <a:pt x="313" y="503"/>
                </a:lnTo>
                <a:lnTo>
                  <a:pt x="315" y="487"/>
                </a:lnTo>
                <a:lnTo>
                  <a:pt x="310" y="474"/>
                </a:lnTo>
                <a:lnTo>
                  <a:pt x="299" y="468"/>
                </a:lnTo>
                <a:lnTo>
                  <a:pt x="297" y="460"/>
                </a:lnTo>
                <a:lnTo>
                  <a:pt x="298" y="448"/>
                </a:lnTo>
                <a:lnTo>
                  <a:pt x="264" y="447"/>
                </a:lnTo>
                <a:lnTo>
                  <a:pt x="255" y="423"/>
                </a:lnTo>
                <a:lnTo>
                  <a:pt x="260" y="423"/>
                </a:lnTo>
                <a:lnTo>
                  <a:pt x="259" y="414"/>
                </a:lnTo>
                <a:lnTo>
                  <a:pt x="255" y="408"/>
                </a:lnTo>
                <a:lnTo>
                  <a:pt x="254" y="396"/>
                </a:lnTo>
                <a:lnTo>
                  <a:pt x="243" y="389"/>
                </a:lnTo>
                <a:lnTo>
                  <a:pt x="231" y="390"/>
                </a:lnTo>
                <a:lnTo>
                  <a:pt x="223" y="384"/>
                </a:lnTo>
                <a:lnTo>
                  <a:pt x="211" y="380"/>
                </a:lnTo>
                <a:lnTo>
                  <a:pt x="203" y="372"/>
                </a:lnTo>
                <a:lnTo>
                  <a:pt x="182" y="368"/>
                </a:lnTo>
                <a:lnTo>
                  <a:pt x="161" y="350"/>
                </a:lnTo>
                <a:lnTo>
                  <a:pt x="162" y="336"/>
                </a:lnTo>
                <a:lnTo>
                  <a:pt x="159" y="328"/>
                </a:lnTo>
                <a:lnTo>
                  <a:pt x="161" y="312"/>
                </a:lnTo>
                <a:lnTo>
                  <a:pt x="137" y="316"/>
                </a:lnTo>
                <a:lnTo>
                  <a:pt x="128" y="324"/>
                </a:lnTo>
                <a:lnTo>
                  <a:pt x="112" y="332"/>
                </a:lnTo>
                <a:lnTo>
                  <a:pt x="108" y="338"/>
                </a:lnTo>
                <a:lnTo>
                  <a:pt x="99" y="339"/>
                </a:lnTo>
                <a:lnTo>
                  <a:pt x="85" y="337"/>
                </a:lnTo>
                <a:lnTo>
                  <a:pt x="75" y="341"/>
                </a:lnTo>
                <a:lnTo>
                  <a:pt x="67" y="338"/>
                </a:lnTo>
                <a:lnTo>
                  <a:pt x="66" y="307"/>
                </a:lnTo>
                <a:lnTo>
                  <a:pt x="52" y="319"/>
                </a:lnTo>
                <a:lnTo>
                  <a:pt x="36" y="318"/>
                </a:lnTo>
                <a:lnTo>
                  <a:pt x="28" y="307"/>
                </a:lnTo>
                <a:lnTo>
                  <a:pt x="16" y="306"/>
                </a:lnTo>
                <a:lnTo>
                  <a:pt x="19" y="297"/>
                </a:lnTo>
                <a:lnTo>
                  <a:pt x="9" y="284"/>
                </a:lnTo>
                <a:lnTo>
                  <a:pt x="0" y="266"/>
                </a:lnTo>
                <a:lnTo>
                  <a:pt x="5" y="262"/>
                </a:lnTo>
                <a:lnTo>
                  <a:pt x="4" y="253"/>
                </a:lnTo>
                <a:lnTo>
                  <a:pt x="15" y="247"/>
                </a:lnTo>
                <a:lnTo>
                  <a:pt x="13" y="236"/>
                </a:lnTo>
                <a:lnTo>
                  <a:pt x="18" y="229"/>
                </a:lnTo>
                <a:lnTo>
                  <a:pt x="19" y="219"/>
                </a:lnTo>
                <a:lnTo>
                  <a:pt x="39" y="205"/>
                </a:lnTo>
                <a:lnTo>
                  <a:pt x="54" y="201"/>
                </a:lnTo>
                <a:lnTo>
                  <a:pt x="56" y="198"/>
                </a:lnTo>
                <a:lnTo>
                  <a:pt x="73" y="199"/>
                </a:lnTo>
                <a:lnTo>
                  <a:pt x="80" y="142"/>
                </a:lnTo>
                <a:lnTo>
                  <a:pt x="81" y="133"/>
                </a:lnTo>
                <a:lnTo>
                  <a:pt x="78" y="121"/>
                </a:lnTo>
                <a:lnTo>
                  <a:pt x="70" y="113"/>
                </a:lnTo>
                <a:lnTo>
                  <a:pt x="70" y="98"/>
                </a:lnTo>
                <a:lnTo>
                  <a:pt x="80" y="95"/>
                </a:lnTo>
                <a:lnTo>
                  <a:pt x="84" y="97"/>
                </a:lnTo>
                <a:lnTo>
                  <a:pt x="85" y="89"/>
                </a:lnTo>
                <a:lnTo>
                  <a:pt x="74" y="87"/>
                </a:lnTo>
                <a:lnTo>
                  <a:pt x="74" y="74"/>
                </a:lnTo>
                <a:lnTo>
                  <a:pt x="109" y="74"/>
                </a:lnTo>
                <a:lnTo>
                  <a:pt x="116" y="67"/>
                </a:lnTo>
                <a:lnTo>
                  <a:pt x="121" y="74"/>
                </a:lnTo>
                <a:lnTo>
                  <a:pt x="124" y="86"/>
                </a:lnTo>
                <a:lnTo>
                  <a:pt x="128" y="83"/>
                </a:lnTo>
                <a:lnTo>
                  <a:pt x="138" y="94"/>
                </a:lnTo>
                <a:lnTo>
                  <a:pt x="152" y="93"/>
                </a:lnTo>
                <a:lnTo>
                  <a:pt x="156" y="87"/>
                </a:lnTo>
                <a:lnTo>
                  <a:pt x="169" y="82"/>
                </a:lnTo>
                <a:lnTo>
                  <a:pt x="177" y="78"/>
                </a:lnTo>
                <a:lnTo>
                  <a:pt x="179" y="70"/>
                </a:lnTo>
                <a:lnTo>
                  <a:pt x="192" y="64"/>
                </a:lnTo>
                <a:lnTo>
                  <a:pt x="191" y="59"/>
                </a:lnTo>
                <a:lnTo>
                  <a:pt x="176" y="58"/>
                </a:lnTo>
                <a:lnTo>
                  <a:pt x="173" y="44"/>
                </a:lnTo>
                <a:lnTo>
                  <a:pt x="174" y="30"/>
                </a:lnTo>
                <a:lnTo>
                  <a:pt x="166" y="25"/>
                </a:lnTo>
                <a:lnTo>
                  <a:pt x="170" y="23"/>
                </a:lnTo>
                <a:lnTo>
                  <a:pt x="183" y="26"/>
                </a:lnTo>
                <a:lnTo>
                  <a:pt x="198" y="31"/>
                </a:lnTo>
                <a:lnTo>
                  <a:pt x="203" y="26"/>
                </a:lnTo>
                <a:lnTo>
                  <a:pt x="216" y="23"/>
                </a:lnTo>
                <a:lnTo>
                  <a:pt x="237" y="15"/>
                </a:lnTo>
                <a:lnTo>
                  <a:pt x="244" y="7"/>
                </a:lnTo>
                <a:lnTo>
                  <a:pt x="242" y="1"/>
                </a:lnTo>
                <a:lnTo>
                  <a:pt x="251" y="0"/>
                </a:lnTo>
                <a:lnTo>
                  <a:pt x="255" y="5"/>
                </a:lnTo>
                <a:lnTo>
                  <a:pt x="253" y="14"/>
                </a:lnTo>
                <a:lnTo>
                  <a:pt x="259" y="18"/>
                </a:lnTo>
                <a:lnTo>
                  <a:pt x="263" y="27"/>
                </a:lnTo>
                <a:lnTo>
                  <a:pt x="258" y="34"/>
                </a:lnTo>
                <a:lnTo>
                  <a:pt x="255" y="52"/>
                </a:lnTo>
                <a:lnTo>
                  <a:pt x="259" y="63"/>
                </a:lnTo>
                <a:lnTo>
                  <a:pt x="261" y="72"/>
                </a:lnTo>
                <a:lnTo>
                  <a:pt x="272" y="82"/>
                </a:lnTo>
                <a:lnTo>
                  <a:pt x="281" y="83"/>
                </a:lnTo>
                <a:lnTo>
                  <a:pt x="283" y="79"/>
                </a:lnTo>
                <a:lnTo>
                  <a:pt x="289" y="78"/>
                </a:lnTo>
                <a:lnTo>
                  <a:pt x="297" y="74"/>
                </a:lnTo>
                <a:lnTo>
                  <a:pt x="303" y="69"/>
                </a:lnTo>
                <a:lnTo>
                  <a:pt x="313" y="71"/>
                </a:lnTo>
                <a:lnTo>
                  <a:pt x="318" y="70"/>
                </a:lnTo>
                <a:lnTo>
                  <a:pt x="328" y="72"/>
                </a:lnTo>
                <a:lnTo>
                  <a:pt x="329" y="67"/>
                </a:lnTo>
                <a:lnTo>
                  <a:pt x="326" y="63"/>
                </a:lnTo>
                <a:lnTo>
                  <a:pt x="328" y="57"/>
                </a:lnTo>
                <a:lnTo>
                  <a:pt x="336" y="59"/>
                </a:lnTo>
                <a:lnTo>
                  <a:pt x="344" y="57"/>
                </a:lnTo>
                <a:lnTo>
                  <a:pt x="355" y="61"/>
                </a:lnTo>
                <a:lnTo>
                  <a:pt x="363" y="66"/>
                </a:lnTo>
                <a:lnTo>
                  <a:pt x="368" y="60"/>
                </a:lnTo>
                <a:lnTo>
                  <a:pt x="373" y="61"/>
                </a:lnTo>
                <a:lnTo>
                  <a:pt x="375" y="67"/>
                </a:lnTo>
                <a:lnTo>
                  <a:pt x="384" y="65"/>
                </a:lnTo>
                <a:lnTo>
                  <a:pt x="391" y="57"/>
                </a:lnTo>
                <a:lnTo>
                  <a:pt x="397" y="42"/>
                </a:lnTo>
                <a:lnTo>
                  <a:pt x="408" y="23"/>
                </a:lnTo>
                <a:lnTo>
                  <a:pt x="414" y="22"/>
                </a:lnTo>
                <a:lnTo>
                  <a:pt x="419" y="34"/>
                </a:lnTo>
                <a:lnTo>
                  <a:pt x="429" y="70"/>
                </a:lnTo>
                <a:lnTo>
                  <a:pt x="438" y="73"/>
                </a:lnTo>
                <a:lnTo>
                  <a:pt x="439" y="88"/>
                </a:lnTo>
                <a:lnTo>
                  <a:pt x="425" y="105"/>
                </a:lnTo>
                <a:lnTo>
                  <a:pt x="430" y="111"/>
                </a:lnTo>
                <a:lnTo>
                  <a:pt x="463" y="114"/>
                </a:lnTo>
                <a:lnTo>
                  <a:pt x="464" y="135"/>
                </a:lnTo>
                <a:lnTo>
                  <a:pt x="478" y="121"/>
                </a:lnTo>
                <a:lnTo>
                  <a:pt x="501" y="129"/>
                </a:lnTo>
                <a:lnTo>
                  <a:pt x="531" y="142"/>
                </a:lnTo>
                <a:lnTo>
                  <a:pt x="540" y="154"/>
                </a:lnTo>
                <a:lnTo>
                  <a:pt x="537" y="165"/>
                </a:lnTo>
                <a:lnTo>
                  <a:pt x="559" y="159"/>
                </a:lnTo>
                <a:lnTo>
                  <a:pt x="595" y="170"/>
                </a:lnTo>
                <a:lnTo>
                  <a:pt x="622" y="169"/>
                </a:lnTo>
                <a:lnTo>
                  <a:pt x="649" y="186"/>
                </a:lnTo>
                <a:lnTo>
                  <a:pt x="673" y="210"/>
                </a:lnTo>
                <a:lnTo>
                  <a:pt x="687" y="216"/>
                </a:lnTo>
                <a:lnTo>
                  <a:pt x="703" y="216"/>
                </a:lnTo>
                <a:lnTo>
                  <a:pt x="710" y="223"/>
                </a:lnTo>
                <a:lnTo>
                  <a:pt x="716" y="249"/>
                </a:lnTo>
                <a:lnTo>
                  <a:pt x="720" y="262"/>
                </a:lnTo>
                <a:lnTo>
                  <a:pt x="713" y="296"/>
                </a:lnTo>
                <a:lnTo>
                  <a:pt x="704" y="310"/>
                </a:lnTo>
                <a:lnTo>
                  <a:pt x="679" y="339"/>
                </a:lnTo>
                <a:lnTo>
                  <a:pt x="668" y="362"/>
                </a:lnTo>
                <a:lnTo>
                  <a:pt x="656" y="380"/>
                </a:lnTo>
                <a:lnTo>
                  <a:pt x="651" y="381"/>
                </a:lnTo>
                <a:lnTo>
                  <a:pt x="647" y="396"/>
                </a:lnTo>
                <a:lnTo>
                  <a:pt x="649" y="435"/>
                </a:lnTo>
                <a:lnTo>
                  <a:pt x="646" y="467"/>
                </a:lnTo>
                <a:lnTo>
                  <a:pt x="645" y="481"/>
                </a:lnTo>
                <a:lnTo>
                  <a:pt x="640" y="489"/>
                </a:lnTo>
                <a:lnTo>
                  <a:pt x="638" y="516"/>
                </a:lnTo>
                <a:lnTo>
                  <a:pt x="622" y="544"/>
                </a:lnTo>
                <a:lnTo>
                  <a:pt x="620" y="565"/>
                </a:lnTo>
                <a:lnTo>
                  <a:pt x="606" y="574"/>
                </a:lnTo>
                <a:lnTo>
                  <a:pt x="603" y="587"/>
                </a:lnTo>
                <a:lnTo>
                  <a:pt x="584" y="587"/>
                </a:lnTo>
                <a:lnTo>
                  <a:pt x="556" y="595"/>
                </a:lnTo>
                <a:lnTo>
                  <a:pt x="544" y="604"/>
                </a:lnTo>
                <a:lnTo>
                  <a:pt x="525" y="610"/>
                </a:lnTo>
                <a:lnTo>
                  <a:pt x="505" y="626"/>
                </a:lnTo>
                <a:lnTo>
                  <a:pt x="492" y="647"/>
                </a:lnTo>
                <a:lnTo>
                  <a:pt x="491" y="662"/>
                </a:lnTo>
                <a:lnTo>
                  <a:pt x="496" y="674"/>
                </a:lnTo>
                <a:lnTo>
                  <a:pt x="495" y="695"/>
                </a:lnTo>
                <a:lnTo>
                  <a:pt x="492" y="705"/>
                </a:lnTo>
                <a:lnTo>
                  <a:pt x="481" y="717"/>
                </a:lnTo>
                <a:lnTo>
                  <a:pt x="466" y="753"/>
                </a:lnTo>
                <a:lnTo>
                  <a:pt x="453" y="770"/>
                </a:lnTo>
                <a:lnTo>
                  <a:pt x="443" y="779"/>
                </a:lnTo>
                <a:lnTo>
                  <a:pt x="438" y="799"/>
                </a:lnTo>
                <a:lnTo>
                  <a:pt x="429" y="811"/>
                </a:lnTo>
                <a:lnTo>
                  <a:pt x="422" y="799"/>
                </a:lnTo>
                <a:lnTo>
                  <a:pt x="428" y="789"/>
                </a:lnTo>
                <a:lnTo>
                  <a:pt x="416" y="775"/>
                </a:lnTo>
                <a:lnTo>
                  <a:pt x="400" y="764"/>
                </a:lnTo>
                <a:lnTo>
                  <a:pt x="380" y="750"/>
                </a:lnTo>
                <a:lnTo>
                  <a:pt x="374" y="751"/>
                </a:lnTo>
                <a:lnTo>
                  <a:pt x="353" y="735"/>
                </a:lnTo>
                <a:lnTo>
                  <a:pt x="342" y="737"/>
                </a:lnTo>
                <a:close/>
              </a:path>
            </a:pathLst>
          </a:custGeom>
          <a:noFill/>
          <a:ln w="9525" cap="flat" cmpd="sng">
            <a:solidFill>
              <a:srgbClr val="00AEEF">
                <a:alpha val="2431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2" name="Google Shape;1392;p10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74637" y="4017797"/>
            <a:ext cx="1181024" cy="5398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3" name="Google Shape;1393;p104"/>
          <p:cNvGrpSpPr/>
          <p:nvPr/>
        </p:nvGrpSpPr>
        <p:grpSpPr>
          <a:xfrm>
            <a:off x="4906868" y="815407"/>
            <a:ext cx="4228067" cy="4281195"/>
            <a:chOff x="2632734" y="1606040"/>
            <a:chExt cx="4617810" cy="4677879"/>
          </a:xfrm>
        </p:grpSpPr>
        <p:sp>
          <p:nvSpPr>
            <p:cNvPr id="1394" name="Google Shape;1394;p104"/>
            <p:cNvSpPr/>
            <p:nvPr/>
          </p:nvSpPr>
          <p:spPr>
            <a:xfrm rot="-413334">
              <a:off x="5169218" y="3873714"/>
              <a:ext cx="1435665" cy="1149811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5" name="Google Shape;1395;p104"/>
            <p:cNvSpPr/>
            <p:nvPr/>
          </p:nvSpPr>
          <p:spPr>
            <a:xfrm rot="2227673">
              <a:off x="5837949" y="2537944"/>
              <a:ext cx="772868" cy="1219754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96" name="Google Shape;1396;p104"/>
            <p:cNvGrpSpPr/>
            <p:nvPr/>
          </p:nvGrpSpPr>
          <p:grpSpPr>
            <a:xfrm>
              <a:off x="2632734" y="1606040"/>
              <a:ext cx="4617810" cy="4677879"/>
              <a:chOff x="2777919" y="1623065"/>
              <a:chExt cx="2920077" cy="2958062"/>
            </a:xfrm>
          </p:grpSpPr>
          <p:sp>
            <p:nvSpPr>
              <p:cNvPr id="1397" name="Google Shape;1397;p104"/>
              <p:cNvSpPr/>
              <p:nvPr/>
            </p:nvSpPr>
            <p:spPr>
              <a:xfrm>
                <a:off x="3455394" y="1623065"/>
                <a:ext cx="457091" cy="51229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501" extrusionOk="0">
                    <a:moveTo>
                      <a:pt x="432" y="364"/>
                    </a:moveTo>
                    <a:lnTo>
                      <a:pt x="432" y="364"/>
                    </a:lnTo>
                    <a:lnTo>
                      <a:pt x="425" y="383"/>
                    </a:lnTo>
                    <a:lnTo>
                      <a:pt x="410" y="383"/>
                    </a:lnTo>
                    <a:lnTo>
                      <a:pt x="395" y="383"/>
                    </a:lnTo>
                    <a:lnTo>
                      <a:pt x="381" y="383"/>
                    </a:lnTo>
                    <a:lnTo>
                      <a:pt x="366" y="383"/>
                    </a:lnTo>
                    <a:lnTo>
                      <a:pt x="352" y="393"/>
                    </a:lnTo>
                    <a:lnTo>
                      <a:pt x="344" y="412"/>
                    </a:lnTo>
                    <a:lnTo>
                      <a:pt x="337" y="433"/>
                    </a:lnTo>
                    <a:lnTo>
                      <a:pt x="322" y="442"/>
                    </a:lnTo>
                    <a:lnTo>
                      <a:pt x="329" y="462"/>
                    </a:lnTo>
                    <a:lnTo>
                      <a:pt x="315" y="472"/>
                    </a:lnTo>
                    <a:lnTo>
                      <a:pt x="301" y="472"/>
                    </a:lnTo>
                    <a:lnTo>
                      <a:pt x="286" y="452"/>
                    </a:lnTo>
                    <a:lnTo>
                      <a:pt x="272" y="452"/>
                    </a:lnTo>
                    <a:lnTo>
                      <a:pt x="257" y="452"/>
                    </a:lnTo>
                    <a:lnTo>
                      <a:pt x="241" y="462"/>
                    </a:lnTo>
                    <a:lnTo>
                      <a:pt x="234" y="481"/>
                    </a:lnTo>
                    <a:lnTo>
                      <a:pt x="227" y="501"/>
                    </a:lnTo>
                    <a:lnTo>
                      <a:pt x="219" y="501"/>
                    </a:lnTo>
                    <a:lnTo>
                      <a:pt x="205" y="491"/>
                    </a:lnTo>
                    <a:lnTo>
                      <a:pt x="191" y="481"/>
                    </a:lnTo>
                    <a:lnTo>
                      <a:pt x="176" y="462"/>
                    </a:lnTo>
                    <a:lnTo>
                      <a:pt x="176" y="442"/>
                    </a:lnTo>
                    <a:lnTo>
                      <a:pt x="183" y="422"/>
                    </a:lnTo>
                    <a:lnTo>
                      <a:pt x="176" y="402"/>
                    </a:lnTo>
                    <a:lnTo>
                      <a:pt x="176" y="383"/>
                    </a:lnTo>
                    <a:lnTo>
                      <a:pt x="176" y="364"/>
                    </a:lnTo>
                    <a:lnTo>
                      <a:pt x="168" y="344"/>
                    </a:lnTo>
                    <a:lnTo>
                      <a:pt x="154" y="334"/>
                    </a:lnTo>
                    <a:lnTo>
                      <a:pt x="139" y="313"/>
                    </a:lnTo>
                    <a:lnTo>
                      <a:pt x="139" y="294"/>
                    </a:lnTo>
                    <a:lnTo>
                      <a:pt x="133" y="274"/>
                    </a:lnTo>
                    <a:lnTo>
                      <a:pt x="125" y="255"/>
                    </a:lnTo>
                    <a:lnTo>
                      <a:pt x="125" y="235"/>
                    </a:lnTo>
                    <a:lnTo>
                      <a:pt x="110" y="235"/>
                    </a:lnTo>
                    <a:lnTo>
                      <a:pt x="103" y="226"/>
                    </a:lnTo>
                    <a:lnTo>
                      <a:pt x="70" y="226"/>
                    </a:lnTo>
                    <a:lnTo>
                      <a:pt x="56" y="225"/>
                    </a:lnTo>
                    <a:lnTo>
                      <a:pt x="38" y="220"/>
                    </a:lnTo>
                    <a:lnTo>
                      <a:pt x="30" y="206"/>
                    </a:lnTo>
                    <a:lnTo>
                      <a:pt x="30" y="186"/>
                    </a:lnTo>
                    <a:lnTo>
                      <a:pt x="37" y="167"/>
                    </a:lnTo>
                    <a:lnTo>
                      <a:pt x="44" y="147"/>
                    </a:lnTo>
                    <a:lnTo>
                      <a:pt x="37" y="131"/>
                    </a:lnTo>
                    <a:lnTo>
                      <a:pt x="19" y="116"/>
                    </a:lnTo>
                    <a:lnTo>
                      <a:pt x="2" y="111"/>
                    </a:lnTo>
                    <a:lnTo>
                      <a:pt x="0" y="95"/>
                    </a:lnTo>
                    <a:lnTo>
                      <a:pt x="28" y="93"/>
                    </a:lnTo>
                    <a:lnTo>
                      <a:pt x="44" y="98"/>
                    </a:lnTo>
                    <a:lnTo>
                      <a:pt x="59" y="108"/>
                    </a:lnTo>
                    <a:lnTo>
                      <a:pt x="73" y="108"/>
                    </a:lnTo>
                    <a:lnTo>
                      <a:pt x="88" y="118"/>
                    </a:lnTo>
                    <a:lnTo>
                      <a:pt x="103" y="118"/>
                    </a:lnTo>
                    <a:lnTo>
                      <a:pt x="117" y="118"/>
                    </a:lnTo>
                    <a:lnTo>
                      <a:pt x="132" y="128"/>
                    </a:lnTo>
                    <a:lnTo>
                      <a:pt x="146" y="128"/>
                    </a:lnTo>
                    <a:lnTo>
                      <a:pt x="161" y="108"/>
                    </a:lnTo>
                    <a:lnTo>
                      <a:pt x="175" y="98"/>
                    </a:lnTo>
                    <a:lnTo>
                      <a:pt x="182" y="98"/>
                    </a:lnTo>
                    <a:lnTo>
                      <a:pt x="197" y="98"/>
                    </a:lnTo>
                    <a:lnTo>
                      <a:pt x="212" y="88"/>
                    </a:lnTo>
                    <a:lnTo>
                      <a:pt x="227" y="88"/>
                    </a:lnTo>
                    <a:lnTo>
                      <a:pt x="241" y="78"/>
                    </a:lnTo>
                    <a:lnTo>
                      <a:pt x="256" y="69"/>
                    </a:lnTo>
                    <a:lnTo>
                      <a:pt x="271" y="49"/>
                    </a:lnTo>
                    <a:lnTo>
                      <a:pt x="286" y="39"/>
                    </a:lnTo>
                    <a:lnTo>
                      <a:pt x="300" y="30"/>
                    </a:lnTo>
                    <a:lnTo>
                      <a:pt x="308" y="10"/>
                    </a:lnTo>
                    <a:lnTo>
                      <a:pt x="322" y="0"/>
                    </a:lnTo>
                    <a:lnTo>
                      <a:pt x="337" y="10"/>
                    </a:lnTo>
                    <a:lnTo>
                      <a:pt x="337" y="30"/>
                    </a:lnTo>
                    <a:lnTo>
                      <a:pt x="344" y="49"/>
                    </a:lnTo>
                    <a:lnTo>
                      <a:pt x="358" y="49"/>
                    </a:lnTo>
                    <a:lnTo>
                      <a:pt x="373" y="69"/>
                    </a:lnTo>
                    <a:lnTo>
                      <a:pt x="373" y="88"/>
                    </a:lnTo>
                    <a:lnTo>
                      <a:pt x="366" y="108"/>
                    </a:lnTo>
                    <a:lnTo>
                      <a:pt x="366" y="128"/>
                    </a:lnTo>
                    <a:lnTo>
                      <a:pt x="351" y="137"/>
                    </a:lnTo>
                    <a:lnTo>
                      <a:pt x="344" y="157"/>
                    </a:lnTo>
                    <a:lnTo>
                      <a:pt x="351" y="177"/>
                    </a:lnTo>
                    <a:lnTo>
                      <a:pt x="344" y="196"/>
                    </a:lnTo>
                    <a:lnTo>
                      <a:pt x="344" y="215"/>
                    </a:lnTo>
                    <a:lnTo>
                      <a:pt x="358" y="235"/>
                    </a:lnTo>
                    <a:lnTo>
                      <a:pt x="373" y="235"/>
                    </a:lnTo>
                    <a:lnTo>
                      <a:pt x="373" y="255"/>
                    </a:lnTo>
                    <a:lnTo>
                      <a:pt x="373" y="275"/>
                    </a:lnTo>
                    <a:lnTo>
                      <a:pt x="388" y="294"/>
                    </a:lnTo>
                    <a:lnTo>
                      <a:pt x="402" y="294"/>
                    </a:lnTo>
                    <a:lnTo>
                      <a:pt x="417" y="304"/>
                    </a:lnTo>
                    <a:lnTo>
                      <a:pt x="424" y="314"/>
                    </a:lnTo>
                    <a:lnTo>
                      <a:pt x="432" y="335"/>
                    </a:lnTo>
                    <a:lnTo>
                      <a:pt x="424" y="345"/>
                    </a:lnTo>
                    <a:lnTo>
                      <a:pt x="432" y="364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8" name="Google Shape;1398;p104"/>
              <p:cNvSpPr/>
              <p:nvPr/>
            </p:nvSpPr>
            <p:spPr>
              <a:xfrm>
                <a:off x="2777919" y="1863717"/>
                <a:ext cx="1326381" cy="1035942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013" extrusionOk="0">
                    <a:moveTo>
                      <a:pt x="1065" y="149"/>
                    </a:moveTo>
                    <a:lnTo>
                      <a:pt x="1007" y="149"/>
                    </a:lnTo>
                    <a:lnTo>
                      <a:pt x="992" y="158"/>
                    </a:lnTo>
                    <a:lnTo>
                      <a:pt x="985" y="178"/>
                    </a:lnTo>
                    <a:lnTo>
                      <a:pt x="978" y="198"/>
                    </a:lnTo>
                    <a:lnTo>
                      <a:pt x="963" y="208"/>
                    </a:lnTo>
                    <a:lnTo>
                      <a:pt x="970" y="227"/>
                    </a:lnTo>
                    <a:lnTo>
                      <a:pt x="956" y="237"/>
                    </a:lnTo>
                    <a:lnTo>
                      <a:pt x="941" y="237"/>
                    </a:lnTo>
                    <a:lnTo>
                      <a:pt x="927" y="218"/>
                    </a:lnTo>
                    <a:lnTo>
                      <a:pt x="912" y="218"/>
                    </a:lnTo>
                    <a:lnTo>
                      <a:pt x="897" y="218"/>
                    </a:lnTo>
                    <a:lnTo>
                      <a:pt x="882" y="227"/>
                    </a:lnTo>
                    <a:lnTo>
                      <a:pt x="875" y="247"/>
                    </a:lnTo>
                    <a:lnTo>
                      <a:pt x="868" y="266"/>
                    </a:lnTo>
                    <a:lnTo>
                      <a:pt x="860" y="266"/>
                    </a:lnTo>
                    <a:lnTo>
                      <a:pt x="846" y="256"/>
                    </a:lnTo>
                    <a:lnTo>
                      <a:pt x="831" y="247"/>
                    </a:lnTo>
                    <a:lnTo>
                      <a:pt x="816" y="227"/>
                    </a:lnTo>
                    <a:lnTo>
                      <a:pt x="816" y="208"/>
                    </a:lnTo>
                    <a:lnTo>
                      <a:pt x="823" y="188"/>
                    </a:lnTo>
                    <a:lnTo>
                      <a:pt x="816" y="168"/>
                    </a:lnTo>
                    <a:lnTo>
                      <a:pt x="816" y="129"/>
                    </a:lnTo>
                    <a:lnTo>
                      <a:pt x="809" y="110"/>
                    </a:lnTo>
                    <a:lnTo>
                      <a:pt x="795" y="100"/>
                    </a:lnTo>
                    <a:lnTo>
                      <a:pt x="780" y="79"/>
                    </a:lnTo>
                    <a:lnTo>
                      <a:pt x="780" y="59"/>
                    </a:lnTo>
                    <a:lnTo>
                      <a:pt x="773" y="40"/>
                    </a:lnTo>
                    <a:lnTo>
                      <a:pt x="766" y="20"/>
                    </a:lnTo>
                    <a:lnTo>
                      <a:pt x="766" y="0"/>
                    </a:lnTo>
                    <a:lnTo>
                      <a:pt x="751" y="0"/>
                    </a:lnTo>
                    <a:lnTo>
                      <a:pt x="722" y="20"/>
                    </a:lnTo>
                    <a:lnTo>
                      <a:pt x="693" y="20"/>
                    </a:lnTo>
                    <a:lnTo>
                      <a:pt x="678" y="59"/>
                    </a:lnTo>
                    <a:lnTo>
                      <a:pt x="671" y="79"/>
                    </a:lnTo>
                    <a:lnTo>
                      <a:pt x="656" y="79"/>
                    </a:lnTo>
                    <a:lnTo>
                      <a:pt x="641" y="89"/>
                    </a:lnTo>
                    <a:lnTo>
                      <a:pt x="627" y="89"/>
                    </a:lnTo>
                    <a:lnTo>
                      <a:pt x="620" y="110"/>
                    </a:lnTo>
                    <a:lnTo>
                      <a:pt x="591" y="129"/>
                    </a:lnTo>
                    <a:lnTo>
                      <a:pt x="576" y="120"/>
                    </a:lnTo>
                    <a:lnTo>
                      <a:pt x="532" y="120"/>
                    </a:lnTo>
                    <a:lnTo>
                      <a:pt x="518" y="110"/>
                    </a:lnTo>
                    <a:lnTo>
                      <a:pt x="503" y="100"/>
                    </a:lnTo>
                    <a:lnTo>
                      <a:pt x="489" y="100"/>
                    </a:lnTo>
                    <a:lnTo>
                      <a:pt x="474" y="100"/>
                    </a:lnTo>
                    <a:lnTo>
                      <a:pt x="467" y="79"/>
                    </a:lnTo>
                    <a:lnTo>
                      <a:pt x="467" y="59"/>
                    </a:lnTo>
                    <a:lnTo>
                      <a:pt x="467" y="40"/>
                    </a:lnTo>
                    <a:lnTo>
                      <a:pt x="452" y="20"/>
                    </a:lnTo>
                    <a:lnTo>
                      <a:pt x="437" y="40"/>
                    </a:lnTo>
                    <a:lnTo>
                      <a:pt x="423" y="50"/>
                    </a:lnTo>
                    <a:lnTo>
                      <a:pt x="409" y="50"/>
                    </a:lnTo>
                    <a:lnTo>
                      <a:pt x="394" y="40"/>
                    </a:lnTo>
                    <a:lnTo>
                      <a:pt x="380" y="40"/>
                    </a:lnTo>
                    <a:lnTo>
                      <a:pt x="372" y="59"/>
                    </a:lnTo>
                    <a:lnTo>
                      <a:pt x="365" y="59"/>
                    </a:lnTo>
                    <a:lnTo>
                      <a:pt x="350" y="59"/>
                    </a:lnTo>
                    <a:lnTo>
                      <a:pt x="336" y="59"/>
                    </a:lnTo>
                    <a:lnTo>
                      <a:pt x="321" y="50"/>
                    </a:lnTo>
                    <a:lnTo>
                      <a:pt x="307" y="50"/>
                    </a:lnTo>
                    <a:lnTo>
                      <a:pt x="292" y="50"/>
                    </a:lnTo>
                    <a:lnTo>
                      <a:pt x="277" y="69"/>
                    </a:lnTo>
                    <a:lnTo>
                      <a:pt x="269" y="89"/>
                    </a:lnTo>
                    <a:lnTo>
                      <a:pt x="277" y="110"/>
                    </a:lnTo>
                    <a:lnTo>
                      <a:pt x="292" y="110"/>
                    </a:lnTo>
                    <a:lnTo>
                      <a:pt x="307" y="120"/>
                    </a:lnTo>
                    <a:lnTo>
                      <a:pt x="321" y="120"/>
                    </a:lnTo>
                    <a:lnTo>
                      <a:pt x="321" y="139"/>
                    </a:lnTo>
                    <a:lnTo>
                      <a:pt x="307" y="149"/>
                    </a:lnTo>
                    <a:lnTo>
                      <a:pt x="292" y="139"/>
                    </a:lnTo>
                    <a:lnTo>
                      <a:pt x="262" y="168"/>
                    </a:lnTo>
                    <a:lnTo>
                      <a:pt x="269" y="188"/>
                    </a:lnTo>
                    <a:lnTo>
                      <a:pt x="269" y="208"/>
                    </a:lnTo>
                    <a:lnTo>
                      <a:pt x="277" y="227"/>
                    </a:lnTo>
                    <a:lnTo>
                      <a:pt x="299" y="266"/>
                    </a:lnTo>
                    <a:lnTo>
                      <a:pt x="299" y="355"/>
                    </a:lnTo>
                    <a:lnTo>
                      <a:pt x="292" y="384"/>
                    </a:lnTo>
                    <a:lnTo>
                      <a:pt x="292" y="433"/>
                    </a:lnTo>
                    <a:lnTo>
                      <a:pt x="285" y="453"/>
                    </a:lnTo>
                    <a:lnTo>
                      <a:pt x="285" y="472"/>
                    </a:lnTo>
                    <a:lnTo>
                      <a:pt x="277" y="492"/>
                    </a:lnTo>
                    <a:lnTo>
                      <a:pt x="247" y="511"/>
                    </a:lnTo>
                    <a:lnTo>
                      <a:pt x="233" y="511"/>
                    </a:lnTo>
                    <a:lnTo>
                      <a:pt x="211" y="511"/>
                    </a:lnTo>
                    <a:lnTo>
                      <a:pt x="196" y="522"/>
                    </a:lnTo>
                    <a:lnTo>
                      <a:pt x="182" y="532"/>
                    </a:lnTo>
                    <a:lnTo>
                      <a:pt x="138" y="532"/>
                    </a:lnTo>
                    <a:lnTo>
                      <a:pt x="124" y="541"/>
                    </a:lnTo>
                    <a:lnTo>
                      <a:pt x="109" y="561"/>
                    </a:lnTo>
                    <a:lnTo>
                      <a:pt x="94" y="570"/>
                    </a:lnTo>
                    <a:lnTo>
                      <a:pt x="80" y="590"/>
                    </a:lnTo>
                    <a:lnTo>
                      <a:pt x="58" y="630"/>
                    </a:lnTo>
                    <a:lnTo>
                      <a:pt x="51" y="649"/>
                    </a:lnTo>
                    <a:lnTo>
                      <a:pt x="51" y="669"/>
                    </a:lnTo>
                    <a:lnTo>
                      <a:pt x="43" y="698"/>
                    </a:lnTo>
                    <a:lnTo>
                      <a:pt x="29" y="698"/>
                    </a:lnTo>
                    <a:lnTo>
                      <a:pt x="15" y="708"/>
                    </a:lnTo>
                    <a:lnTo>
                      <a:pt x="7" y="727"/>
                    </a:lnTo>
                    <a:lnTo>
                      <a:pt x="0" y="747"/>
                    </a:lnTo>
                    <a:lnTo>
                      <a:pt x="0" y="767"/>
                    </a:lnTo>
                    <a:lnTo>
                      <a:pt x="29" y="806"/>
                    </a:lnTo>
                    <a:lnTo>
                      <a:pt x="36" y="825"/>
                    </a:lnTo>
                    <a:lnTo>
                      <a:pt x="51" y="835"/>
                    </a:lnTo>
                    <a:lnTo>
                      <a:pt x="58" y="856"/>
                    </a:lnTo>
                    <a:lnTo>
                      <a:pt x="73" y="886"/>
                    </a:lnTo>
                    <a:lnTo>
                      <a:pt x="65" y="905"/>
                    </a:lnTo>
                    <a:lnTo>
                      <a:pt x="80" y="915"/>
                    </a:lnTo>
                    <a:lnTo>
                      <a:pt x="94" y="915"/>
                    </a:lnTo>
                    <a:lnTo>
                      <a:pt x="109" y="915"/>
                    </a:lnTo>
                    <a:lnTo>
                      <a:pt x="124" y="925"/>
                    </a:lnTo>
                    <a:lnTo>
                      <a:pt x="138" y="934"/>
                    </a:lnTo>
                    <a:lnTo>
                      <a:pt x="153" y="945"/>
                    </a:lnTo>
                    <a:lnTo>
                      <a:pt x="182" y="945"/>
                    </a:lnTo>
                    <a:lnTo>
                      <a:pt x="196" y="934"/>
                    </a:lnTo>
                    <a:lnTo>
                      <a:pt x="240" y="905"/>
                    </a:lnTo>
                    <a:lnTo>
                      <a:pt x="255" y="915"/>
                    </a:lnTo>
                    <a:lnTo>
                      <a:pt x="247" y="934"/>
                    </a:lnTo>
                    <a:lnTo>
                      <a:pt x="247" y="954"/>
                    </a:lnTo>
                    <a:lnTo>
                      <a:pt x="255" y="974"/>
                    </a:lnTo>
                    <a:lnTo>
                      <a:pt x="255" y="1013"/>
                    </a:lnTo>
                    <a:lnTo>
                      <a:pt x="299" y="1013"/>
                    </a:lnTo>
                    <a:lnTo>
                      <a:pt x="314" y="1003"/>
                    </a:lnTo>
                    <a:lnTo>
                      <a:pt x="358" y="1003"/>
                    </a:lnTo>
                    <a:lnTo>
                      <a:pt x="372" y="1013"/>
                    </a:lnTo>
                    <a:lnTo>
                      <a:pt x="401" y="1013"/>
                    </a:lnTo>
                    <a:lnTo>
                      <a:pt x="416" y="993"/>
                    </a:lnTo>
                    <a:lnTo>
                      <a:pt x="437" y="984"/>
                    </a:lnTo>
                    <a:lnTo>
                      <a:pt x="452" y="984"/>
                    </a:lnTo>
                    <a:lnTo>
                      <a:pt x="467" y="974"/>
                    </a:lnTo>
                    <a:lnTo>
                      <a:pt x="474" y="954"/>
                    </a:lnTo>
                    <a:lnTo>
                      <a:pt x="489" y="964"/>
                    </a:lnTo>
                    <a:lnTo>
                      <a:pt x="518" y="945"/>
                    </a:lnTo>
                    <a:lnTo>
                      <a:pt x="533" y="917"/>
                    </a:lnTo>
                    <a:lnTo>
                      <a:pt x="532" y="905"/>
                    </a:lnTo>
                    <a:lnTo>
                      <a:pt x="547" y="886"/>
                    </a:lnTo>
                    <a:lnTo>
                      <a:pt x="562" y="886"/>
                    </a:lnTo>
                    <a:lnTo>
                      <a:pt x="576" y="886"/>
                    </a:lnTo>
                    <a:lnTo>
                      <a:pt x="591" y="886"/>
                    </a:lnTo>
                    <a:lnTo>
                      <a:pt x="609" y="897"/>
                    </a:lnTo>
                    <a:lnTo>
                      <a:pt x="620" y="886"/>
                    </a:lnTo>
                    <a:lnTo>
                      <a:pt x="634" y="886"/>
                    </a:lnTo>
                    <a:lnTo>
                      <a:pt x="640" y="895"/>
                    </a:lnTo>
                    <a:lnTo>
                      <a:pt x="649" y="876"/>
                    </a:lnTo>
                    <a:lnTo>
                      <a:pt x="656" y="856"/>
                    </a:lnTo>
                    <a:lnTo>
                      <a:pt x="663" y="835"/>
                    </a:lnTo>
                    <a:lnTo>
                      <a:pt x="678" y="847"/>
                    </a:lnTo>
                    <a:lnTo>
                      <a:pt x="693" y="847"/>
                    </a:lnTo>
                    <a:lnTo>
                      <a:pt x="707" y="835"/>
                    </a:lnTo>
                    <a:lnTo>
                      <a:pt x="714" y="816"/>
                    </a:lnTo>
                    <a:lnTo>
                      <a:pt x="722" y="796"/>
                    </a:lnTo>
                    <a:lnTo>
                      <a:pt x="736" y="786"/>
                    </a:lnTo>
                    <a:lnTo>
                      <a:pt x="751" y="796"/>
                    </a:lnTo>
                    <a:lnTo>
                      <a:pt x="766" y="777"/>
                    </a:lnTo>
                    <a:lnTo>
                      <a:pt x="780" y="786"/>
                    </a:lnTo>
                    <a:lnTo>
                      <a:pt x="795" y="786"/>
                    </a:lnTo>
                    <a:lnTo>
                      <a:pt x="809" y="796"/>
                    </a:lnTo>
                    <a:lnTo>
                      <a:pt x="823" y="806"/>
                    </a:lnTo>
                    <a:lnTo>
                      <a:pt x="838" y="816"/>
                    </a:lnTo>
                    <a:lnTo>
                      <a:pt x="853" y="816"/>
                    </a:lnTo>
                    <a:lnTo>
                      <a:pt x="868" y="816"/>
                    </a:lnTo>
                    <a:lnTo>
                      <a:pt x="882" y="825"/>
                    </a:lnTo>
                    <a:lnTo>
                      <a:pt x="970" y="825"/>
                    </a:lnTo>
                    <a:lnTo>
                      <a:pt x="992" y="816"/>
                    </a:lnTo>
                    <a:lnTo>
                      <a:pt x="1014" y="816"/>
                    </a:lnTo>
                    <a:lnTo>
                      <a:pt x="1036" y="825"/>
                    </a:lnTo>
                    <a:lnTo>
                      <a:pt x="1051" y="825"/>
                    </a:lnTo>
                    <a:lnTo>
                      <a:pt x="1073" y="825"/>
                    </a:lnTo>
                    <a:lnTo>
                      <a:pt x="1094" y="816"/>
                    </a:lnTo>
                    <a:lnTo>
                      <a:pt x="1109" y="816"/>
                    </a:lnTo>
                    <a:lnTo>
                      <a:pt x="1116" y="806"/>
                    </a:lnTo>
                    <a:lnTo>
                      <a:pt x="1116" y="786"/>
                    </a:lnTo>
                    <a:lnTo>
                      <a:pt x="1141" y="727"/>
                    </a:lnTo>
                    <a:lnTo>
                      <a:pt x="1145" y="718"/>
                    </a:lnTo>
                    <a:lnTo>
                      <a:pt x="1123" y="678"/>
                    </a:lnTo>
                    <a:lnTo>
                      <a:pt x="1123" y="659"/>
                    </a:lnTo>
                    <a:lnTo>
                      <a:pt x="1254" y="325"/>
                    </a:lnTo>
                    <a:lnTo>
                      <a:pt x="1254" y="306"/>
                    </a:lnTo>
                    <a:lnTo>
                      <a:pt x="1232" y="315"/>
                    </a:lnTo>
                    <a:lnTo>
                      <a:pt x="1211" y="315"/>
                    </a:lnTo>
                    <a:lnTo>
                      <a:pt x="1196" y="306"/>
                    </a:lnTo>
                    <a:lnTo>
                      <a:pt x="1189" y="286"/>
                    </a:lnTo>
                    <a:lnTo>
                      <a:pt x="1181" y="276"/>
                    </a:lnTo>
                    <a:lnTo>
                      <a:pt x="1167" y="276"/>
                    </a:lnTo>
                    <a:lnTo>
                      <a:pt x="1152" y="276"/>
                    </a:lnTo>
                    <a:lnTo>
                      <a:pt x="1138" y="276"/>
                    </a:lnTo>
                    <a:lnTo>
                      <a:pt x="1116" y="266"/>
                    </a:lnTo>
                    <a:lnTo>
                      <a:pt x="1102" y="256"/>
                    </a:lnTo>
                    <a:lnTo>
                      <a:pt x="1102" y="237"/>
                    </a:lnTo>
                    <a:lnTo>
                      <a:pt x="1087" y="218"/>
                    </a:lnTo>
                    <a:lnTo>
                      <a:pt x="1079" y="198"/>
                    </a:lnTo>
                    <a:lnTo>
                      <a:pt x="1073" y="178"/>
                    </a:lnTo>
                    <a:lnTo>
                      <a:pt x="1065" y="158"/>
                    </a:lnTo>
                    <a:lnTo>
                      <a:pt x="1065" y="149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9" name="Google Shape;1399;p104"/>
              <p:cNvSpPr/>
              <p:nvPr/>
            </p:nvSpPr>
            <p:spPr>
              <a:xfrm>
                <a:off x="4219593" y="1696396"/>
                <a:ext cx="370366" cy="410039"/>
              </a:xfrm>
              <a:custGeom>
                <a:avLst/>
                <a:gdLst/>
                <a:ahLst/>
                <a:cxnLst/>
                <a:rect l="l" t="t" r="r" b="b"/>
                <a:pathLst>
                  <a:path w="351" h="400" extrusionOk="0">
                    <a:moveTo>
                      <a:pt x="0" y="143"/>
                    </a:moveTo>
                    <a:lnTo>
                      <a:pt x="8" y="143"/>
                    </a:lnTo>
                    <a:lnTo>
                      <a:pt x="22" y="143"/>
                    </a:lnTo>
                    <a:lnTo>
                      <a:pt x="36" y="154"/>
                    </a:lnTo>
                    <a:lnTo>
                      <a:pt x="52" y="154"/>
                    </a:lnTo>
                    <a:lnTo>
                      <a:pt x="66" y="154"/>
                    </a:lnTo>
                    <a:lnTo>
                      <a:pt x="81" y="143"/>
                    </a:lnTo>
                    <a:lnTo>
                      <a:pt x="95" y="143"/>
                    </a:lnTo>
                    <a:lnTo>
                      <a:pt x="109" y="143"/>
                    </a:lnTo>
                    <a:lnTo>
                      <a:pt x="124" y="154"/>
                    </a:lnTo>
                    <a:lnTo>
                      <a:pt x="138" y="154"/>
                    </a:lnTo>
                    <a:lnTo>
                      <a:pt x="153" y="143"/>
                    </a:lnTo>
                    <a:lnTo>
                      <a:pt x="169" y="143"/>
                    </a:lnTo>
                    <a:lnTo>
                      <a:pt x="176" y="124"/>
                    </a:lnTo>
                    <a:lnTo>
                      <a:pt x="183" y="105"/>
                    </a:lnTo>
                    <a:lnTo>
                      <a:pt x="191" y="85"/>
                    </a:lnTo>
                    <a:lnTo>
                      <a:pt x="198" y="65"/>
                    </a:lnTo>
                    <a:lnTo>
                      <a:pt x="198" y="46"/>
                    </a:lnTo>
                    <a:lnTo>
                      <a:pt x="212" y="26"/>
                    </a:lnTo>
                    <a:lnTo>
                      <a:pt x="227" y="26"/>
                    </a:lnTo>
                    <a:lnTo>
                      <a:pt x="227" y="6"/>
                    </a:lnTo>
                    <a:lnTo>
                      <a:pt x="238" y="0"/>
                    </a:lnTo>
                    <a:lnTo>
                      <a:pt x="256" y="6"/>
                    </a:lnTo>
                    <a:lnTo>
                      <a:pt x="264" y="26"/>
                    </a:lnTo>
                    <a:lnTo>
                      <a:pt x="271" y="46"/>
                    </a:lnTo>
                    <a:lnTo>
                      <a:pt x="278" y="65"/>
                    </a:lnTo>
                    <a:lnTo>
                      <a:pt x="278" y="85"/>
                    </a:lnTo>
                    <a:lnTo>
                      <a:pt x="278" y="105"/>
                    </a:lnTo>
                    <a:lnTo>
                      <a:pt x="285" y="124"/>
                    </a:lnTo>
                    <a:lnTo>
                      <a:pt x="292" y="143"/>
                    </a:lnTo>
                    <a:lnTo>
                      <a:pt x="299" y="163"/>
                    </a:lnTo>
                    <a:lnTo>
                      <a:pt x="314" y="183"/>
                    </a:lnTo>
                    <a:lnTo>
                      <a:pt x="329" y="183"/>
                    </a:lnTo>
                    <a:lnTo>
                      <a:pt x="343" y="193"/>
                    </a:lnTo>
                    <a:lnTo>
                      <a:pt x="351" y="213"/>
                    </a:lnTo>
                    <a:lnTo>
                      <a:pt x="343" y="232"/>
                    </a:lnTo>
                    <a:lnTo>
                      <a:pt x="343" y="252"/>
                    </a:lnTo>
                    <a:lnTo>
                      <a:pt x="329" y="263"/>
                    </a:lnTo>
                    <a:lnTo>
                      <a:pt x="314" y="273"/>
                    </a:lnTo>
                    <a:lnTo>
                      <a:pt x="299" y="292"/>
                    </a:lnTo>
                    <a:lnTo>
                      <a:pt x="285" y="312"/>
                    </a:lnTo>
                    <a:lnTo>
                      <a:pt x="271" y="321"/>
                    </a:lnTo>
                    <a:lnTo>
                      <a:pt x="264" y="341"/>
                    </a:lnTo>
                    <a:lnTo>
                      <a:pt x="248" y="351"/>
                    </a:lnTo>
                    <a:lnTo>
                      <a:pt x="234" y="361"/>
                    </a:lnTo>
                    <a:lnTo>
                      <a:pt x="234" y="381"/>
                    </a:lnTo>
                    <a:lnTo>
                      <a:pt x="220" y="390"/>
                    </a:lnTo>
                    <a:lnTo>
                      <a:pt x="205" y="400"/>
                    </a:lnTo>
                    <a:lnTo>
                      <a:pt x="191" y="400"/>
                    </a:lnTo>
                    <a:lnTo>
                      <a:pt x="176" y="381"/>
                    </a:lnTo>
                    <a:lnTo>
                      <a:pt x="169" y="361"/>
                    </a:lnTo>
                    <a:lnTo>
                      <a:pt x="161" y="341"/>
                    </a:lnTo>
                    <a:lnTo>
                      <a:pt x="146" y="331"/>
                    </a:lnTo>
                    <a:lnTo>
                      <a:pt x="131" y="312"/>
                    </a:lnTo>
                    <a:lnTo>
                      <a:pt x="131" y="292"/>
                    </a:lnTo>
                    <a:lnTo>
                      <a:pt x="131" y="273"/>
                    </a:lnTo>
                    <a:lnTo>
                      <a:pt x="117" y="263"/>
                    </a:lnTo>
                    <a:lnTo>
                      <a:pt x="102" y="242"/>
                    </a:lnTo>
                    <a:lnTo>
                      <a:pt x="95" y="222"/>
                    </a:lnTo>
                    <a:lnTo>
                      <a:pt x="81" y="222"/>
                    </a:lnTo>
                    <a:lnTo>
                      <a:pt x="73" y="203"/>
                    </a:lnTo>
                    <a:lnTo>
                      <a:pt x="59" y="203"/>
                    </a:lnTo>
                    <a:lnTo>
                      <a:pt x="44" y="193"/>
                    </a:lnTo>
                    <a:lnTo>
                      <a:pt x="29" y="183"/>
                    </a:lnTo>
                    <a:lnTo>
                      <a:pt x="15" y="183"/>
                    </a:lnTo>
                    <a:lnTo>
                      <a:pt x="15" y="163"/>
                    </a:lnTo>
                    <a:lnTo>
                      <a:pt x="5" y="144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0" name="Google Shape;1400;p104"/>
              <p:cNvSpPr/>
              <p:nvPr/>
            </p:nvSpPr>
            <p:spPr>
              <a:xfrm>
                <a:off x="3897180" y="1822403"/>
                <a:ext cx="985604" cy="9677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945" extrusionOk="0">
                    <a:moveTo>
                      <a:pt x="542" y="236"/>
                    </a:moveTo>
                    <a:lnTo>
                      <a:pt x="560" y="228"/>
                    </a:lnTo>
                    <a:lnTo>
                      <a:pt x="575" y="218"/>
                    </a:lnTo>
                    <a:lnTo>
                      <a:pt x="589" y="198"/>
                    </a:lnTo>
                    <a:lnTo>
                      <a:pt x="603" y="198"/>
                    </a:lnTo>
                    <a:lnTo>
                      <a:pt x="611" y="218"/>
                    </a:lnTo>
                    <a:lnTo>
                      <a:pt x="625" y="218"/>
                    </a:lnTo>
                    <a:lnTo>
                      <a:pt x="640" y="208"/>
                    </a:lnTo>
                    <a:lnTo>
                      <a:pt x="655" y="208"/>
                    </a:lnTo>
                    <a:lnTo>
                      <a:pt x="669" y="218"/>
                    </a:lnTo>
                    <a:lnTo>
                      <a:pt x="684" y="228"/>
                    </a:lnTo>
                    <a:lnTo>
                      <a:pt x="698" y="218"/>
                    </a:lnTo>
                    <a:lnTo>
                      <a:pt x="713" y="208"/>
                    </a:lnTo>
                    <a:lnTo>
                      <a:pt x="728" y="218"/>
                    </a:lnTo>
                    <a:lnTo>
                      <a:pt x="742" y="218"/>
                    </a:lnTo>
                    <a:lnTo>
                      <a:pt x="756" y="218"/>
                    </a:lnTo>
                    <a:lnTo>
                      <a:pt x="763" y="238"/>
                    </a:lnTo>
                    <a:lnTo>
                      <a:pt x="750" y="258"/>
                    </a:lnTo>
                    <a:lnTo>
                      <a:pt x="742" y="277"/>
                    </a:lnTo>
                    <a:lnTo>
                      <a:pt x="735" y="296"/>
                    </a:lnTo>
                    <a:lnTo>
                      <a:pt x="735" y="316"/>
                    </a:lnTo>
                    <a:lnTo>
                      <a:pt x="750" y="316"/>
                    </a:lnTo>
                    <a:lnTo>
                      <a:pt x="763" y="306"/>
                    </a:lnTo>
                    <a:lnTo>
                      <a:pt x="771" y="287"/>
                    </a:lnTo>
                    <a:lnTo>
                      <a:pt x="778" y="267"/>
                    </a:lnTo>
                    <a:lnTo>
                      <a:pt x="793" y="258"/>
                    </a:lnTo>
                    <a:lnTo>
                      <a:pt x="808" y="248"/>
                    </a:lnTo>
                    <a:lnTo>
                      <a:pt x="829" y="248"/>
                    </a:lnTo>
                    <a:lnTo>
                      <a:pt x="844" y="258"/>
                    </a:lnTo>
                    <a:lnTo>
                      <a:pt x="859" y="267"/>
                    </a:lnTo>
                    <a:lnTo>
                      <a:pt x="873" y="267"/>
                    </a:lnTo>
                    <a:lnTo>
                      <a:pt x="888" y="277"/>
                    </a:lnTo>
                    <a:lnTo>
                      <a:pt x="902" y="277"/>
                    </a:lnTo>
                    <a:lnTo>
                      <a:pt x="917" y="277"/>
                    </a:lnTo>
                    <a:lnTo>
                      <a:pt x="931" y="287"/>
                    </a:lnTo>
                    <a:lnTo>
                      <a:pt x="932" y="285"/>
                    </a:lnTo>
                    <a:lnTo>
                      <a:pt x="931" y="296"/>
                    </a:lnTo>
                    <a:lnTo>
                      <a:pt x="924" y="316"/>
                    </a:lnTo>
                    <a:lnTo>
                      <a:pt x="924" y="346"/>
                    </a:lnTo>
                    <a:lnTo>
                      <a:pt x="917" y="365"/>
                    </a:lnTo>
                    <a:lnTo>
                      <a:pt x="910" y="385"/>
                    </a:lnTo>
                    <a:lnTo>
                      <a:pt x="895" y="395"/>
                    </a:lnTo>
                    <a:lnTo>
                      <a:pt x="888" y="415"/>
                    </a:lnTo>
                    <a:lnTo>
                      <a:pt x="888" y="434"/>
                    </a:lnTo>
                    <a:lnTo>
                      <a:pt x="880" y="453"/>
                    </a:lnTo>
                    <a:lnTo>
                      <a:pt x="873" y="473"/>
                    </a:lnTo>
                    <a:lnTo>
                      <a:pt x="859" y="493"/>
                    </a:lnTo>
                    <a:lnTo>
                      <a:pt x="844" y="503"/>
                    </a:lnTo>
                    <a:lnTo>
                      <a:pt x="836" y="522"/>
                    </a:lnTo>
                    <a:lnTo>
                      <a:pt x="829" y="542"/>
                    </a:lnTo>
                    <a:lnTo>
                      <a:pt x="815" y="542"/>
                    </a:lnTo>
                    <a:lnTo>
                      <a:pt x="800" y="551"/>
                    </a:lnTo>
                    <a:lnTo>
                      <a:pt x="786" y="551"/>
                    </a:lnTo>
                    <a:lnTo>
                      <a:pt x="771" y="572"/>
                    </a:lnTo>
                    <a:lnTo>
                      <a:pt x="763" y="581"/>
                    </a:lnTo>
                    <a:lnTo>
                      <a:pt x="742" y="581"/>
                    </a:lnTo>
                    <a:lnTo>
                      <a:pt x="742" y="601"/>
                    </a:lnTo>
                    <a:lnTo>
                      <a:pt x="756" y="610"/>
                    </a:lnTo>
                    <a:lnTo>
                      <a:pt x="771" y="610"/>
                    </a:lnTo>
                    <a:lnTo>
                      <a:pt x="786" y="620"/>
                    </a:lnTo>
                    <a:lnTo>
                      <a:pt x="771" y="640"/>
                    </a:lnTo>
                    <a:lnTo>
                      <a:pt x="771" y="660"/>
                    </a:lnTo>
                    <a:lnTo>
                      <a:pt x="756" y="670"/>
                    </a:lnTo>
                    <a:lnTo>
                      <a:pt x="750" y="689"/>
                    </a:lnTo>
                    <a:lnTo>
                      <a:pt x="735" y="709"/>
                    </a:lnTo>
                    <a:lnTo>
                      <a:pt x="720" y="709"/>
                    </a:lnTo>
                    <a:lnTo>
                      <a:pt x="706" y="709"/>
                    </a:lnTo>
                    <a:lnTo>
                      <a:pt x="698" y="728"/>
                    </a:lnTo>
                    <a:lnTo>
                      <a:pt x="706" y="748"/>
                    </a:lnTo>
                    <a:lnTo>
                      <a:pt x="698" y="767"/>
                    </a:lnTo>
                    <a:lnTo>
                      <a:pt x="698" y="787"/>
                    </a:lnTo>
                    <a:lnTo>
                      <a:pt x="698" y="807"/>
                    </a:lnTo>
                    <a:lnTo>
                      <a:pt x="691" y="826"/>
                    </a:lnTo>
                    <a:lnTo>
                      <a:pt x="684" y="846"/>
                    </a:lnTo>
                    <a:lnTo>
                      <a:pt x="677" y="865"/>
                    </a:lnTo>
                    <a:lnTo>
                      <a:pt x="662" y="875"/>
                    </a:lnTo>
                    <a:lnTo>
                      <a:pt x="647" y="896"/>
                    </a:lnTo>
                    <a:lnTo>
                      <a:pt x="640" y="916"/>
                    </a:lnTo>
                    <a:lnTo>
                      <a:pt x="633" y="935"/>
                    </a:lnTo>
                    <a:lnTo>
                      <a:pt x="618" y="935"/>
                    </a:lnTo>
                    <a:lnTo>
                      <a:pt x="596" y="935"/>
                    </a:lnTo>
                    <a:lnTo>
                      <a:pt x="575" y="945"/>
                    </a:lnTo>
                    <a:lnTo>
                      <a:pt x="552" y="945"/>
                    </a:lnTo>
                    <a:lnTo>
                      <a:pt x="531" y="945"/>
                    </a:lnTo>
                    <a:lnTo>
                      <a:pt x="509" y="945"/>
                    </a:lnTo>
                    <a:lnTo>
                      <a:pt x="487" y="935"/>
                    </a:lnTo>
                    <a:lnTo>
                      <a:pt x="465" y="935"/>
                    </a:lnTo>
                    <a:lnTo>
                      <a:pt x="435" y="935"/>
                    </a:lnTo>
                    <a:lnTo>
                      <a:pt x="413" y="935"/>
                    </a:lnTo>
                    <a:lnTo>
                      <a:pt x="392" y="935"/>
                    </a:lnTo>
                    <a:lnTo>
                      <a:pt x="377" y="935"/>
                    </a:lnTo>
                    <a:lnTo>
                      <a:pt x="356" y="935"/>
                    </a:lnTo>
                    <a:lnTo>
                      <a:pt x="333" y="935"/>
                    </a:lnTo>
                    <a:lnTo>
                      <a:pt x="304" y="935"/>
                    </a:lnTo>
                    <a:lnTo>
                      <a:pt x="282" y="935"/>
                    </a:lnTo>
                    <a:lnTo>
                      <a:pt x="261" y="935"/>
                    </a:lnTo>
                    <a:lnTo>
                      <a:pt x="239" y="935"/>
                    </a:lnTo>
                    <a:lnTo>
                      <a:pt x="217" y="926"/>
                    </a:lnTo>
                    <a:lnTo>
                      <a:pt x="203" y="926"/>
                    </a:lnTo>
                    <a:lnTo>
                      <a:pt x="188" y="935"/>
                    </a:lnTo>
                    <a:lnTo>
                      <a:pt x="173" y="926"/>
                    </a:lnTo>
                    <a:lnTo>
                      <a:pt x="166" y="906"/>
                    </a:lnTo>
                    <a:lnTo>
                      <a:pt x="152" y="906"/>
                    </a:lnTo>
                    <a:lnTo>
                      <a:pt x="144" y="887"/>
                    </a:lnTo>
                    <a:lnTo>
                      <a:pt x="130" y="865"/>
                    </a:lnTo>
                    <a:lnTo>
                      <a:pt x="115" y="865"/>
                    </a:lnTo>
                    <a:lnTo>
                      <a:pt x="108" y="846"/>
                    </a:lnTo>
                    <a:lnTo>
                      <a:pt x="108" y="826"/>
                    </a:lnTo>
                    <a:lnTo>
                      <a:pt x="101" y="807"/>
                    </a:lnTo>
                    <a:lnTo>
                      <a:pt x="93" y="787"/>
                    </a:lnTo>
                    <a:lnTo>
                      <a:pt x="86" y="778"/>
                    </a:lnTo>
                    <a:lnTo>
                      <a:pt x="86" y="767"/>
                    </a:lnTo>
                    <a:lnTo>
                      <a:pt x="86" y="758"/>
                    </a:lnTo>
                    <a:lnTo>
                      <a:pt x="79" y="738"/>
                    </a:lnTo>
                    <a:lnTo>
                      <a:pt x="64" y="718"/>
                    </a:lnTo>
                    <a:lnTo>
                      <a:pt x="64" y="699"/>
                    </a:lnTo>
                    <a:lnTo>
                      <a:pt x="71" y="679"/>
                    </a:lnTo>
                    <a:lnTo>
                      <a:pt x="79" y="660"/>
                    </a:lnTo>
                    <a:lnTo>
                      <a:pt x="93" y="620"/>
                    </a:lnTo>
                    <a:lnTo>
                      <a:pt x="101" y="591"/>
                    </a:lnTo>
                    <a:lnTo>
                      <a:pt x="115" y="562"/>
                    </a:lnTo>
                    <a:lnTo>
                      <a:pt x="122" y="542"/>
                    </a:lnTo>
                    <a:lnTo>
                      <a:pt x="137" y="512"/>
                    </a:lnTo>
                    <a:lnTo>
                      <a:pt x="152" y="483"/>
                    </a:lnTo>
                    <a:lnTo>
                      <a:pt x="166" y="444"/>
                    </a:lnTo>
                    <a:lnTo>
                      <a:pt x="173" y="424"/>
                    </a:lnTo>
                    <a:lnTo>
                      <a:pt x="181" y="395"/>
                    </a:lnTo>
                    <a:lnTo>
                      <a:pt x="195" y="365"/>
                    </a:lnTo>
                    <a:lnTo>
                      <a:pt x="195" y="346"/>
                    </a:lnTo>
                    <a:lnTo>
                      <a:pt x="173" y="355"/>
                    </a:lnTo>
                    <a:lnTo>
                      <a:pt x="152" y="355"/>
                    </a:lnTo>
                    <a:lnTo>
                      <a:pt x="137" y="346"/>
                    </a:lnTo>
                    <a:lnTo>
                      <a:pt x="130" y="326"/>
                    </a:lnTo>
                    <a:lnTo>
                      <a:pt x="122" y="316"/>
                    </a:lnTo>
                    <a:lnTo>
                      <a:pt x="108" y="316"/>
                    </a:lnTo>
                    <a:lnTo>
                      <a:pt x="93" y="316"/>
                    </a:lnTo>
                    <a:lnTo>
                      <a:pt x="79" y="316"/>
                    </a:lnTo>
                    <a:lnTo>
                      <a:pt x="57" y="306"/>
                    </a:lnTo>
                    <a:lnTo>
                      <a:pt x="43" y="296"/>
                    </a:lnTo>
                    <a:lnTo>
                      <a:pt x="43" y="277"/>
                    </a:lnTo>
                    <a:lnTo>
                      <a:pt x="28" y="258"/>
                    </a:lnTo>
                    <a:lnTo>
                      <a:pt x="20" y="238"/>
                    </a:lnTo>
                    <a:lnTo>
                      <a:pt x="14" y="218"/>
                    </a:lnTo>
                    <a:lnTo>
                      <a:pt x="6" y="198"/>
                    </a:lnTo>
                    <a:lnTo>
                      <a:pt x="6" y="179"/>
                    </a:lnTo>
                    <a:lnTo>
                      <a:pt x="9" y="177"/>
                    </a:lnTo>
                    <a:lnTo>
                      <a:pt x="14" y="168"/>
                    </a:lnTo>
                    <a:lnTo>
                      <a:pt x="7" y="148"/>
                    </a:lnTo>
                    <a:lnTo>
                      <a:pt x="14" y="137"/>
                    </a:lnTo>
                    <a:lnTo>
                      <a:pt x="7" y="118"/>
                    </a:lnTo>
                    <a:lnTo>
                      <a:pt x="0" y="108"/>
                    </a:lnTo>
                    <a:lnTo>
                      <a:pt x="7" y="108"/>
                    </a:lnTo>
                    <a:lnTo>
                      <a:pt x="21" y="108"/>
                    </a:lnTo>
                    <a:lnTo>
                      <a:pt x="36" y="108"/>
                    </a:lnTo>
                    <a:lnTo>
                      <a:pt x="51" y="98"/>
                    </a:lnTo>
                    <a:lnTo>
                      <a:pt x="65" y="79"/>
                    </a:lnTo>
                    <a:lnTo>
                      <a:pt x="79" y="69"/>
                    </a:lnTo>
                    <a:lnTo>
                      <a:pt x="94" y="69"/>
                    </a:lnTo>
                    <a:lnTo>
                      <a:pt x="109" y="69"/>
                    </a:lnTo>
                    <a:lnTo>
                      <a:pt x="123" y="49"/>
                    </a:lnTo>
                    <a:lnTo>
                      <a:pt x="138" y="49"/>
                    </a:lnTo>
                    <a:lnTo>
                      <a:pt x="153" y="49"/>
                    </a:lnTo>
                    <a:lnTo>
                      <a:pt x="167" y="59"/>
                    </a:lnTo>
                    <a:lnTo>
                      <a:pt x="182" y="59"/>
                    </a:lnTo>
                    <a:lnTo>
                      <a:pt x="196" y="59"/>
                    </a:lnTo>
                    <a:lnTo>
                      <a:pt x="211" y="59"/>
                    </a:lnTo>
                    <a:lnTo>
                      <a:pt x="225" y="49"/>
                    </a:lnTo>
                    <a:lnTo>
                      <a:pt x="218" y="30"/>
                    </a:lnTo>
                    <a:lnTo>
                      <a:pt x="218" y="10"/>
                    </a:lnTo>
                    <a:lnTo>
                      <a:pt x="232" y="10"/>
                    </a:lnTo>
                    <a:lnTo>
                      <a:pt x="247" y="10"/>
                    </a:lnTo>
                    <a:lnTo>
                      <a:pt x="261" y="10"/>
                    </a:lnTo>
                    <a:lnTo>
                      <a:pt x="276" y="0"/>
                    </a:lnTo>
                    <a:lnTo>
                      <a:pt x="290" y="10"/>
                    </a:lnTo>
                    <a:lnTo>
                      <a:pt x="305" y="20"/>
                    </a:lnTo>
                    <a:lnTo>
                      <a:pt x="300" y="17"/>
                    </a:lnTo>
                    <a:lnTo>
                      <a:pt x="319" y="41"/>
                    </a:lnTo>
                    <a:lnTo>
                      <a:pt x="319" y="61"/>
                    </a:lnTo>
                    <a:lnTo>
                      <a:pt x="333" y="61"/>
                    </a:lnTo>
                    <a:lnTo>
                      <a:pt x="348" y="70"/>
                    </a:lnTo>
                    <a:lnTo>
                      <a:pt x="362" y="80"/>
                    </a:lnTo>
                    <a:lnTo>
                      <a:pt x="377" y="80"/>
                    </a:lnTo>
                    <a:lnTo>
                      <a:pt x="384" y="100"/>
                    </a:lnTo>
                    <a:lnTo>
                      <a:pt x="399" y="100"/>
                    </a:lnTo>
                    <a:lnTo>
                      <a:pt x="405" y="119"/>
                    </a:lnTo>
                    <a:lnTo>
                      <a:pt x="420" y="140"/>
                    </a:lnTo>
                    <a:lnTo>
                      <a:pt x="435" y="150"/>
                    </a:lnTo>
                    <a:lnTo>
                      <a:pt x="435" y="169"/>
                    </a:lnTo>
                    <a:lnTo>
                      <a:pt x="435" y="189"/>
                    </a:lnTo>
                    <a:lnTo>
                      <a:pt x="449" y="208"/>
                    </a:lnTo>
                    <a:lnTo>
                      <a:pt x="465" y="219"/>
                    </a:lnTo>
                    <a:lnTo>
                      <a:pt x="472" y="238"/>
                    </a:lnTo>
                    <a:lnTo>
                      <a:pt x="479" y="258"/>
                    </a:lnTo>
                    <a:lnTo>
                      <a:pt x="494" y="277"/>
                    </a:lnTo>
                    <a:lnTo>
                      <a:pt x="508" y="277"/>
                    </a:lnTo>
                    <a:lnTo>
                      <a:pt x="523" y="268"/>
                    </a:lnTo>
                    <a:lnTo>
                      <a:pt x="542" y="236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1" name="Google Shape;1401;p104"/>
              <p:cNvSpPr/>
              <p:nvPr/>
            </p:nvSpPr>
            <p:spPr>
              <a:xfrm>
                <a:off x="3331938" y="2649710"/>
                <a:ext cx="518309" cy="432761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23" extrusionOk="0">
                    <a:moveTo>
                      <a:pt x="431" y="423"/>
                    </a:moveTo>
                    <a:lnTo>
                      <a:pt x="446" y="403"/>
                    </a:lnTo>
                    <a:lnTo>
                      <a:pt x="453" y="384"/>
                    </a:lnTo>
                    <a:lnTo>
                      <a:pt x="460" y="373"/>
                    </a:lnTo>
                    <a:lnTo>
                      <a:pt x="467" y="364"/>
                    </a:lnTo>
                    <a:lnTo>
                      <a:pt x="482" y="354"/>
                    </a:lnTo>
                    <a:lnTo>
                      <a:pt x="490" y="334"/>
                    </a:lnTo>
                    <a:lnTo>
                      <a:pt x="490" y="315"/>
                    </a:lnTo>
                    <a:lnTo>
                      <a:pt x="482" y="295"/>
                    </a:lnTo>
                    <a:lnTo>
                      <a:pt x="475" y="275"/>
                    </a:lnTo>
                    <a:lnTo>
                      <a:pt x="475" y="255"/>
                    </a:lnTo>
                    <a:lnTo>
                      <a:pt x="482" y="236"/>
                    </a:lnTo>
                    <a:lnTo>
                      <a:pt x="467" y="236"/>
                    </a:lnTo>
                    <a:lnTo>
                      <a:pt x="453" y="236"/>
                    </a:lnTo>
                    <a:lnTo>
                      <a:pt x="446" y="216"/>
                    </a:lnTo>
                    <a:lnTo>
                      <a:pt x="431" y="226"/>
                    </a:lnTo>
                    <a:lnTo>
                      <a:pt x="417" y="216"/>
                    </a:lnTo>
                    <a:lnTo>
                      <a:pt x="402" y="207"/>
                    </a:lnTo>
                    <a:lnTo>
                      <a:pt x="387" y="197"/>
                    </a:lnTo>
                    <a:lnTo>
                      <a:pt x="373" y="177"/>
                    </a:lnTo>
                    <a:lnTo>
                      <a:pt x="365" y="157"/>
                    </a:lnTo>
                    <a:lnTo>
                      <a:pt x="373" y="138"/>
                    </a:lnTo>
                    <a:lnTo>
                      <a:pt x="380" y="118"/>
                    </a:lnTo>
                    <a:lnTo>
                      <a:pt x="373" y="99"/>
                    </a:lnTo>
                    <a:lnTo>
                      <a:pt x="365" y="79"/>
                    </a:lnTo>
                    <a:lnTo>
                      <a:pt x="365" y="58"/>
                    </a:lnTo>
                    <a:lnTo>
                      <a:pt x="365" y="48"/>
                    </a:lnTo>
                    <a:lnTo>
                      <a:pt x="350" y="48"/>
                    </a:lnTo>
                    <a:lnTo>
                      <a:pt x="336" y="39"/>
                    </a:lnTo>
                    <a:lnTo>
                      <a:pt x="321" y="39"/>
                    </a:lnTo>
                    <a:lnTo>
                      <a:pt x="306" y="39"/>
                    </a:lnTo>
                    <a:lnTo>
                      <a:pt x="291" y="29"/>
                    </a:lnTo>
                    <a:lnTo>
                      <a:pt x="277" y="19"/>
                    </a:lnTo>
                    <a:lnTo>
                      <a:pt x="263" y="9"/>
                    </a:lnTo>
                    <a:lnTo>
                      <a:pt x="248" y="9"/>
                    </a:lnTo>
                    <a:lnTo>
                      <a:pt x="234" y="0"/>
                    </a:lnTo>
                    <a:lnTo>
                      <a:pt x="219" y="19"/>
                    </a:lnTo>
                    <a:lnTo>
                      <a:pt x="204" y="9"/>
                    </a:lnTo>
                    <a:lnTo>
                      <a:pt x="190" y="19"/>
                    </a:lnTo>
                    <a:lnTo>
                      <a:pt x="182" y="39"/>
                    </a:lnTo>
                    <a:lnTo>
                      <a:pt x="175" y="58"/>
                    </a:lnTo>
                    <a:lnTo>
                      <a:pt x="161" y="70"/>
                    </a:lnTo>
                    <a:lnTo>
                      <a:pt x="146" y="70"/>
                    </a:lnTo>
                    <a:lnTo>
                      <a:pt x="131" y="58"/>
                    </a:lnTo>
                    <a:lnTo>
                      <a:pt x="124" y="79"/>
                    </a:lnTo>
                    <a:lnTo>
                      <a:pt x="117" y="99"/>
                    </a:lnTo>
                    <a:lnTo>
                      <a:pt x="108" y="118"/>
                    </a:lnTo>
                    <a:lnTo>
                      <a:pt x="102" y="109"/>
                    </a:lnTo>
                    <a:lnTo>
                      <a:pt x="88" y="109"/>
                    </a:lnTo>
                    <a:lnTo>
                      <a:pt x="77" y="120"/>
                    </a:lnTo>
                    <a:lnTo>
                      <a:pt x="59" y="109"/>
                    </a:lnTo>
                    <a:lnTo>
                      <a:pt x="44" y="109"/>
                    </a:lnTo>
                    <a:lnTo>
                      <a:pt x="30" y="109"/>
                    </a:lnTo>
                    <a:lnTo>
                      <a:pt x="15" y="109"/>
                    </a:lnTo>
                    <a:lnTo>
                      <a:pt x="0" y="128"/>
                    </a:lnTo>
                    <a:lnTo>
                      <a:pt x="1" y="140"/>
                    </a:lnTo>
                    <a:lnTo>
                      <a:pt x="0" y="140"/>
                    </a:lnTo>
                    <a:lnTo>
                      <a:pt x="31" y="137"/>
                    </a:lnTo>
                    <a:lnTo>
                      <a:pt x="48" y="131"/>
                    </a:lnTo>
                    <a:lnTo>
                      <a:pt x="62" y="133"/>
                    </a:lnTo>
                    <a:lnTo>
                      <a:pt x="79" y="134"/>
                    </a:lnTo>
                    <a:lnTo>
                      <a:pt x="87" y="138"/>
                    </a:lnTo>
                    <a:lnTo>
                      <a:pt x="88" y="148"/>
                    </a:lnTo>
                    <a:lnTo>
                      <a:pt x="88" y="168"/>
                    </a:lnTo>
                    <a:lnTo>
                      <a:pt x="95" y="187"/>
                    </a:lnTo>
                    <a:lnTo>
                      <a:pt x="95" y="207"/>
                    </a:lnTo>
                    <a:lnTo>
                      <a:pt x="95" y="226"/>
                    </a:lnTo>
                    <a:lnTo>
                      <a:pt x="95" y="246"/>
                    </a:lnTo>
                    <a:lnTo>
                      <a:pt x="102" y="266"/>
                    </a:lnTo>
                    <a:lnTo>
                      <a:pt x="117" y="295"/>
                    </a:lnTo>
                    <a:lnTo>
                      <a:pt x="131" y="315"/>
                    </a:lnTo>
                    <a:lnTo>
                      <a:pt x="146" y="324"/>
                    </a:lnTo>
                    <a:lnTo>
                      <a:pt x="161" y="334"/>
                    </a:lnTo>
                    <a:lnTo>
                      <a:pt x="175" y="344"/>
                    </a:lnTo>
                    <a:lnTo>
                      <a:pt x="197" y="344"/>
                    </a:lnTo>
                    <a:lnTo>
                      <a:pt x="212" y="344"/>
                    </a:lnTo>
                    <a:lnTo>
                      <a:pt x="226" y="344"/>
                    </a:lnTo>
                    <a:lnTo>
                      <a:pt x="241" y="344"/>
                    </a:lnTo>
                    <a:lnTo>
                      <a:pt x="255" y="354"/>
                    </a:lnTo>
                    <a:lnTo>
                      <a:pt x="270" y="364"/>
                    </a:lnTo>
                    <a:lnTo>
                      <a:pt x="291" y="373"/>
                    </a:lnTo>
                    <a:lnTo>
                      <a:pt x="306" y="373"/>
                    </a:lnTo>
                    <a:lnTo>
                      <a:pt x="321" y="384"/>
                    </a:lnTo>
                    <a:lnTo>
                      <a:pt x="336" y="403"/>
                    </a:lnTo>
                    <a:lnTo>
                      <a:pt x="350" y="413"/>
                    </a:lnTo>
                    <a:lnTo>
                      <a:pt x="365" y="423"/>
                    </a:lnTo>
                    <a:lnTo>
                      <a:pt x="380" y="423"/>
                    </a:lnTo>
                    <a:lnTo>
                      <a:pt x="395" y="413"/>
                    </a:lnTo>
                    <a:lnTo>
                      <a:pt x="409" y="413"/>
                    </a:lnTo>
                    <a:lnTo>
                      <a:pt x="424" y="423"/>
                    </a:lnTo>
                    <a:lnTo>
                      <a:pt x="431" y="423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2" name="Google Shape;1402;p104"/>
              <p:cNvSpPr/>
              <p:nvPr/>
            </p:nvSpPr>
            <p:spPr>
              <a:xfrm>
                <a:off x="4342027" y="3523496"/>
                <a:ext cx="600952" cy="42346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413" extrusionOk="0">
                    <a:moveTo>
                      <a:pt x="133" y="40"/>
                    </a:moveTo>
                    <a:lnTo>
                      <a:pt x="147" y="30"/>
                    </a:lnTo>
                    <a:lnTo>
                      <a:pt x="161" y="20"/>
                    </a:lnTo>
                    <a:lnTo>
                      <a:pt x="176" y="0"/>
                    </a:lnTo>
                    <a:lnTo>
                      <a:pt x="190" y="0"/>
                    </a:lnTo>
                    <a:lnTo>
                      <a:pt x="205" y="10"/>
                    </a:lnTo>
                    <a:lnTo>
                      <a:pt x="220" y="10"/>
                    </a:lnTo>
                    <a:lnTo>
                      <a:pt x="234" y="0"/>
                    </a:lnTo>
                    <a:lnTo>
                      <a:pt x="249" y="0"/>
                    </a:lnTo>
                    <a:lnTo>
                      <a:pt x="249" y="20"/>
                    </a:lnTo>
                    <a:lnTo>
                      <a:pt x="256" y="40"/>
                    </a:lnTo>
                    <a:lnTo>
                      <a:pt x="271" y="30"/>
                    </a:lnTo>
                    <a:lnTo>
                      <a:pt x="286" y="40"/>
                    </a:lnTo>
                    <a:lnTo>
                      <a:pt x="300" y="49"/>
                    </a:lnTo>
                    <a:lnTo>
                      <a:pt x="315" y="30"/>
                    </a:lnTo>
                    <a:lnTo>
                      <a:pt x="329" y="30"/>
                    </a:lnTo>
                    <a:lnTo>
                      <a:pt x="344" y="30"/>
                    </a:lnTo>
                    <a:lnTo>
                      <a:pt x="358" y="20"/>
                    </a:lnTo>
                    <a:lnTo>
                      <a:pt x="373" y="20"/>
                    </a:lnTo>
                    <a:lnTo>
                      <a:pt x="380" y="40"/>
                    </a:lnTo>
                    <a:lnTo>
                      <a:pt x="387" y="59"/>
                    </a:lnTo>
                    <a:lnTo>
                      <a:pt x="401" y="69"/>
                    </a:lnTo>
                    <a:lnTo>
                      <a:pt x="401" y="88"/>
                    </a:lnTo>
                    <a:lnTo>
                      <a:pt x="401" y="108"/>
                    </a:lnTo>
                    <a:lnTo>
                      <a:pt x="409" y="127"/>
                    </a:lnTo>
                    <a:lnTo>
                      <a:pt x="424" y="137"/>
                    </a:lnTo>
                    <a:lnTo>
                      <a:pt x="424" y="157"/>
                    </a:lnTo>
                    <a:lnTo>
                      <a:pt x="431" y="177"/>
                    </a:lnTo>
                    <a:lnTo>
                      <a:pt x="424" y="197"/>
                    </a:lnTo>
                    <a:lnTo>
                      <a:pt x="438" y="206"/>
                    </a:lnTo>
                    <a:lnTo>
                      <a:pt x="445" y="226"/>
                    </a:lnTo>
                    <a:lnTo>
                      <a:pt x="460" y="235"/>
                    </a:lnTo>
                    <a:lnTo>
                      <a:pt x="475" y="226"/>
                    </a:lnTo>
                    <a:lnTo>
                      <a:pt x="490" y="235"/>
                    </a:lnTo>
                    <a:lnTo>
                      <a:pt x="503" y="235"/>
                    </a:lnTo>
                    <a:lnTo>
                      <a:pt x="518" y="226"/>
                    </a:lnTo>
                    <a:lnTo>
                      <a:pt x="533" y="216"/>
                    </a:lnTo>
                    <a:lnTo>
                      <a:pt x="547" y="206"/>
                    </a:lnTo>
                    <a:lnTo>
                      <a:pt x="562" y="206"/>
                    </a:lnTo>
                    <a:lnTo>
                      <a:pt x="569" y="206"/>
                    </a:lnTo>
                    <a:lnTo>
                      <a:pt x="569" y="205"/>
                    </a:lnTo>
                    <a:lnTo>
                      <a:pt x="569" y="225"/>
                    </a:lnTo>
                    <a:lnTo>
                      <a:pt x="555" y="235"/>
                    </a:lnTo>
                    <a:lnTo>
                      <a:pt x="555" y="255"/>
                    </a:lnTo>
                    <a:lnTo>
                      <a:pt x="554" y="255"/>
                    </a:lnTo>
                    <a:lnTo>
                      <a:pt x="562" y="265"/>
                    </a:lnTo>
                    <a:lnTo>
                      <a:pt x="554" y="285"/>
                    </a:lnTo>
                    <a:lnTo>
                      <a:pt x="539" y="285"/>
                    </a:lnTo>
                    <a:lnTo>
                      <a:pt x="517" y="285"/>
                    </a:lnTo>
                    <a:lnTo>
                      <a:pt x="503" y="295"/>
                    </a:lnTo>
                    <a:lnTo>
                      <a:pt x="496" y="314"/>
                    </a:lnTo>
                    <a:lnTo>
                      <a:pt x="474" y="314"/>
                    </a:lnTo>
                    <a:lnTo>
                      <a:pt x="452" y="314"/>
                    </a:lnTo>
                    <a:lnTo>
                      <a:pt x="431" y="314"/>
                    </a:lnTo>
                    <a:lnTo>
                      <a:pt x="416" y="334"/>
                    </a:lnTo>
                    <a:lnTo>
                      <a:pt x="401" y="344"/>
                    </a:lnTo>
                    <a:lnTo>
                      <a:pt x="380" y="354"/>
                    </a:lnTo>
                    <a:lnTo>
                      <a:pt x="372" y="374"/>
                    </a:lnTo>
                    <a:lnTo>
                      <a:pt x="358" y="383"/>
                    </a:lnTo>
                    <a:lnTo>
                      <a:pt x="343" y="403"/>
                    </a:lnTo>
                    <a:lnTo>
                      <a:pt x="328" y="412"/>
                    </a:lnTo>
                    <a:lnTo>
                      <a:pt x="328" y="413"/>
                    </a:lnTo>
                    <a:lnTo>
                      <a:pt x="328" y="403"/>
                    </a:lnTo>
                    <a:lnTo>
                      <a:pt x="322" y="397"/>
                    </a:lnTo>
                    <a:lnTo>
                      <a:pt x="314" y="393"/>
                    </a:lnTo>
                    <a:lnTo>
                      <a:pt x="300" y="403"/>
                    </a:lnTo>
                    <a:lnTo>
                      <a:pt x="292" y="383"/>
                    </a:lnTo>
                    <a:lnTo>
                      <a:pt x="278" y="374"/>
                    </a:lnTo>
                    <a:lnTo>
                      <a:pt x="263" y="374"/>
                    </a:lnTo>
                    <a:lnTo>
                      <a:pt x="249" y="374"/>
                    </a:lnTo>
                    <a:lnTo>
                      <a:pt x="241" y="354"/>
                    </a:lnTo>
                    <a:lnTo>
                      <a:pt x="249" y="334"/>
                    </a:lnTo>
                    <a:lnTo>
                      <a:pt x="249" y="314"/>
                    </a:lnTo>
                    <a:lnTo>
                      <a:pt x="234" y="304"/>
                    </a:lnTo>
                    <a:lnTo>
                      <a:pt x="227" y="285"/>
                    </a:lnTo>
                    <a:lnTo>
                      <a:pt x="234" y="265"/>
                    </a:lnTo>
                    <a:lnTo>
                      <a:pt x="219" y="245"/>
                    </a:lnTo>
                    <a:lnTo>
                      <a:pt x="197" y="235"/>
                    </a:lnTo>
                    <a:lnTo>
                      <a:pt x="183" y="235"/>
                    </a:lnTo>
                    <a:lnTo>
                      <a:pt x="168" y="245"/>
                    </a:lnTo>
                    <a:lnTo>
                      <a:pt x="154" y="245"/>
                    </a:lnTo>
                    <a:lnTo>
                      <a:pt x="140" y="226"/>
                    </a:lnTo>
                    <a:lnTo>
                      <a:pt x="124" y="216"/>
                    </a:lnTo>
                    <a:lnTo>
                      <a:pt x="110" y="216"/>
                    </a:lnTo>
                    <a:lnTo>
                      <a:pt x="96" y="216"/>
                    </a:lnTo>
                    <a:lnTo>
                      <a:pt x="81" y="206"/>
                    </a:lnTo>
                    <a:lnTo>
                      <a:pt x="67" y="206"/>
                    </a:lnTo>
                    <a:lnTo>
                      <a:pt x="52" y="216"/>
                    </a:lnTo>
                    <a:lnTo>
                      <a:pt x="37" y="226"/>
                    </a:lnTo>
                    <a:lnTo>
                      <a:pt x="22" y="226"/>
                    </a:lnTo>
                    <a:lnTo>
                      <a:pt x="7" y="216"/>
                    </a:lnTo>
                    <a:lnTo>
                      <a:pt x="0" y="216"/>
                    </a:lnTo>
                    <a:lnTo>
                      <a:pt x="6" y="215"/>
                    </a:lnTo>
                    <a:lnTo>
                      <a:pt x="21" y="196"/>
                    </a:lnTo>
                    <a:lnTo>
                      <a:pt x="37" y="186"/>
                    </a:lnTo>
                    <a:lnTo>
                      <a:pt x="51" y="176"/>
                    </a:lnTo>
                    <a:lnTo>
                      <a:pt x="66" y="166"/>
                    </a:lnTo>
                    <a:lnTo>
                      <a:pt x="66" y="147"/>
                    </a:lnTo>
                    <a:lnTo>
                      <a:pt x="66" y="127"/>
                    </a:lnTo>
                    <a:lnTo>
                      <a:pt x="80" y="117"/>
                    </a:lnTo>
                    <a:lnTo>
                      <a:pt x="88" y="97"/>
                    </a:lnTo>
                    <a:lnTo>
                      <a:pt x="95" y="78"/>
                    </a:lnTo>
                    <a:lnTo>
                      <a:pt x="110" y="58"/>
                    </a:lnTo>
                    <a:lnTo>
                      <a:pt x="124" y="48"/>
                    </a:lnTo>
                    <a:lnTo>
                      <a:pt x="139" y="39"/>
                    </a:lnTo>
                    <a:lnTo>
                      <a:pt x="139" y="36"/>
                    </a:lnTo>
                    <a:lnTo>
                      <a:pt x="133" y="4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3" name="Google Shape;1403;p104"/>
              <p:cNvSpPr/>
              <p:nvPr/>
            </p:nvSpPr>
            <p:spPr>
              <a:xfrm>
                <a:off x="5419456" y="2395630"/>
                <a:ext cx="262215" cy="17971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176" extrusionOk="0">
                    <a:moveTo>
                      <a:pt x="249" y="145"/>
                    </a:moveTo>
                    <a:lnTo>
                      <a:pt x="249" y="137"/>
                    </a:lnTo>
                    <a:lnTo>
                      <a:pt x="249" y="117"/>
                    </a:lnTo>
                    <a:lnTo>
                      <a:pt x="249" y="98"/>
                    </a:lnTo>
                    <a:lnTo>
                      <a:pt x="241" y="77"/>
                    </a:lnTo>
                    <a:lnTo>
                      <a:pt x="234" y="58"/>
                    </a:lnTo>
                    <a:lnTo>
                      <a:pt x="219" y="48"/>
                    </a:lnTo>
                    <a:lnTo>
                      <a:pt x="204" y="38"/>
                    </a:lnTo>
                    <a:lnTo>
                      <a:pt x="190" y="38"/>
                    </a:lnTo>
                    <a:lnTo>
                      <a:pt x="175" y="29"/>
                    </a:lnTo>
                    <a:lnTo>
                      <a:pt x="161" y="29"/>
                    </a:lnTo>
                    <a:lnTo>
                      <a:pt x="146" y="29"/>
                    </a:lnTo>
                    <a:lnTo>
                      <a:pt x="132" y="29"/>
                    </a:lnTo>
                    <a:lnTo>
                      <a:pt x="117" y="29"/>
                    </a:lnTo>
                    <a:lnTo>
                      <a:pt x="103" y="9"/>
                    </a:lnTo>
                    <a:lnTo>
                      <a:pt x="95" y="0"/>
                    </a:lnTo>
                    <a:lnTo>
                      <a:pt x="81" y="9"/>
                    </a:lnTo>
                    <a:lnTo>
                      <a:pt x="66" y="19"/>
                    </a:lnTo>
                    <a:lnTo>
                      <a:pt x="59" y="38"/>
                    </a:lnTo>
                    <a:lnTo>
                      <a:pt x="51" y="58"/>
                    </a:lnTo>
                    <a:lnTo>
                      <a:pt x="44" y="77"/>
                    </a:lnTo>
                    <a:lnTo>
                      <a:pt x="30" y="77"/>
                    </a:lnTo>
                    <a:lnTo>
                      <a:pt x="15" y="88"/>
                    </a:lnTo>
                    <a:lnTo>
                      <a:pt x="0" y="107"/>
                    </a:lnTo>
                    <a:lnTo>
                      <a:pt x="15" y="127"/>
                    </a:lnTo>
                    <a:lnTo>
                      <a:pt x="30" y="137"/>
                    </a:lnTo>
                    <a:lnTo>
                      <a:pt x="44" y="127"/>
                    </a:lnTo>
                    <a:lnTo>
                      <a:pt x="59" y="127"/>
                    </a:lnTo>
                    <a:lnTo>
                      <a:pt x="74" y="117"/>
                    </a:lnTo>
                    <a:lnTo>
                      <a:pt x="88" y="107"/>
                    </a:lnTo>
                    <a:lnTo>
                      <a:pt x="95" y="127"/>
                    </a:lnTo>
                    <a:lnTo>
                      <a:pt x="81" y="137"/>
                    </a:lnTo>
                    <a:lnTo>
                      <a:pt x="81" y="156"/>
                    </a:lnTo>
                    <a:lnTo>
                      <a:pt x="95" y="166"/>
                    </a:lnTo>
                    <a:lnTo>
                      <a:pt x="110" y="156"/>
                    </a:lnTo>
                    <a:lnTo>
                      <a:pt x="125" y="166"/>
                    </a:lnTo>
                    <a:lnTo>
                      <a:pt x="139" y="176"/>
                    </a:lnTo>
                    <a:lnTo>
                      <a:pt x="146" y="166"/>
                    </a:lnTo>
                    <a:lnTo>
                      <a:pt x="146" y="146"/>
                    </a:lnTo>
                    <a:lnTo>
                      <a:pt x="161" y="137"/>
                    </a:lnTo>
                    <a:lnTo>
                      <a:pt x="175" y="146"/>
                    </a:lnTo>
                    <a:lnTo>
                      <a:pt x="190" y="146"/>
                    </a:lnTo>
                    <a:lnTo>
                      <a:pt x="204" y="137"/>
                    </a:lnTo>
                    <a:lnTo>
                      <a:pt x="219" y="156"/>
                    </a:lnTo>
                    <a:lnTo>
                      <a:pt x="234" y="156"/>
                    </a:lnTo>
                    <a:lnTo>
                      <a:pt x="249" y="146"/>
                    </a:lnTo>
                    <a:lnTo>
                      <a:pt x="249" y="145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4" name="Google Shape;1404;p104"/>
              <p:cNvSpPr/>
              <p:nvPr/>
            </p:nvSpPr>
            <p:spPr>
              <a:xfrm>
                <a:off x="5226621" y="2243803"/>
                <a:ext cx="292824" cy="396612"/>
              </a:xfrm>
              <a:custGeom>
                <a:avLst/>
                <a:gdLst/>
                <a:ahLst/>
                <a:cxnLst/>
                <a:rect l="l" t="t" r="r" b="b"/>
                <a:pathLst>
                  <a:path w="277" h="387" extrusionOk="0">
                    <a:moveTo>
                      <a:pt x="197" y="275"/>
                    </a:moveTo>
                    <a:lnTo>
                      <a:pt x="182" y="255"/>
                    </a:lnTo>
                    <a:lnTo>
                      <a:pt x="197" y="236"/>
                    </a:lnTo>
                    <a:lnTo>
                      <a:pt x="212" y="225"/>
                    </a:lnTo>
                    <a:lnTo>
                      <a:pt x="226" y="225"/>
                    </a:lnTo>
                    <a:lnTo>
                      <a:pt x="233" y="206"/>
                    </a:lnTo>
                    <a:lnTo>
                      <a:pt x="241" y="186"/>
                    </a:lnTo>
                    <a:lnTo>
                      <a:pt x="248" y="167"/>
                    </a:lnTo>
                    <a:lnTo>
                      <a:pt x="263" y="157"/>
                    </a:lnTo>
                    <a:lnTo>
                      <a:pt x="277" y="148"/>
                    </a:lnTo>
                    <a:lnTo>
                      <a:pt x="270" y="138"/>
                    </a:lnTo>
                    <a:lnTo>
                      <a:pt x="256" y="138"/>
                    </a:lnTo>
                    <a:lnTo>
                      <a:pt x="241" y="127"/>
                    </a:lnTo>
                    <a:lnTo>
                      <a:pt x="226" y="118"/>
                    </a:lnTo>
                    <a:lnTo>
                      <a:pt x="219" y="98"/>
                    </a:lnTo>
                    <a:lnTo>
                      <a:pt x="204" y="88"/>
                    </a:lnTo>
                    <a:lnTo>
                      <a:pt x="190" y="69"/>
                    </a:lnTo>
                    <a:lnTo>
                      <a:pt x="175" y="59"/>
                    </a:lnTo>
                    <a:lnTo>
                      <a:pt x="161" y="49"/>
                    </a:lnTo>
                    <a:lnTo>
                      <a:pt x="139" y="29"/>
                    </a:lnTo>
                    <a:lnTo>
                      <a:pt x="117" y="20"/>
                    </a:lnTo>
                    <a:lnTo>
                      <a:pt x="102" y="10"/>
                    </a:lnTo>
                    <a:lnTo>
                      <a:pt x="88" y="0"/>
                    </a:lnTo>
                    <a:lnTo>
                      <a:pt x="73" y="0"/>
                    </a:lnTo>
                    <a:lnTo>
                      <a:pt x="59" y="10"/>
                    </a:lnTo>
                    <a:lnTo>
                      <a:pt x="44" y="10"/>
                    </a:lnTo>
                    <a:lnTo>
                      <a:pt x="29" y="10"/>
                    </a:lnTo>
                    <a:lnTo>
                      <a:pt x="15" y="10"/>
                    </a:lnTo>
                    <a:lnTo>
                      <a:pt x="15" y="9"/>
                    </a:lnTo>
                    <a:lnTo>
                      <a:pt x="12" y="9"/>
                    </a:lnTo>
                    <a:lnTo>
                      <a:pt x="8" y="20"/>
                    </a:lnTo>
                    <a:lnTo>
                      <a:pt x="0" y="39"/>
                    </a:lnTo>
                    <a:lnTo>
                      <a:pt x="0" y="59"/>
                    </a:lnTo>
                    <a:lnTo>
                      <a:pt x="8" y="79"/>
                    </a:lnTo>
                    <a:lnTo>
                      <a:pt x="8" y="98"/>
                    </a:lnTo>
                    <a:lnTo>
                      <a:pt x="8" y="118"/>
                    </a:lnTo>
                    <a:lnTo>
                      <a:pt x="8" y="138"/>
                    </a:lnTo>
                    <a:lnTo>
                      <a:pt x="22" y="157"/>
                    </a:lnTo>
                    <a:lnTo>
                      <a:pt x="15" y="177"/>
                    </a:lnTo>
                    <a:lnTo>
                      <a:pt x="15" y="196"/>
                    </a:lnTo>
                    <a:lnTo>
                      <a:pt x="8" y="216"/>
                    </a:lnTo>
                    <a:lnTo>
                      <a:pt x="15" y="236"/>
                    </a:lnTo>
                    <a:lnTo>
                      <a:pt x="22" y="255"/>
                    </a:lnTo>
                    <a:lnTo>
                      <a:pt x="29" y="275"/>
                    </a:lnTo>
                    <a:lnTo>
                      <a:pt x="44" y="285"/>
                    </a:lnTo>
                    <a:lnTo>
                      <a:pt x="44" y="304"/>
                    </a:lnTo>
                    <a:lnTo>
                      <a:pt x="44" y="324"/>
                    </a:lnTo>
                    <a:lnTo>
                      <a:pt x="52" y="343"/>
                    </a:lnTo>
                    <a:lnTo>
                      <a:pt x="44" y="343"/>
                    </a:lnTo>
                    <a:lnTo>
                      <a:pt x="49" y="340"/>
                    </a:lnTo>
                    <a:lnTo>
                      <a:pt x="59" y="354"/>
                    </a:lnTo>
                    <a:lnTo>
                      <a:pt x="73" y="354"/>
                    </a:lnTo>
                    <a:lnTo>
                      <a:pt x="88" y="343"/>
                    </a:lnTo>
                    <a:lnTo>
                      <a:pt x="102" y="343"/>
                    </a:lnTo>
                    <a:lnTo>
                      <a:pt x="117" y="354"/>
                    </a:lnTo>
                    <a:lnTo>
                      <a:pt x="132" y="373"/>
                    </a:lnTo>
                    <a:lnTo>
                      <a:pt x="147" y="387"/>
                    </a:lnTo>
                    <a:lnTo>
                      <a:pt x="154" y="381"/>
                    </a:lnTo>
                    <a:lnTo>
                      <a:pt x="163" y="359"/>
                    </a:lnTo>
                    <a:lnTo>
                      <a:pt x="181" y="359"/>
                    </a:lnTo>
                    <a:lnTo>
                      <a:pt x="181" y="357"/>
                    </a:lnTo>
                    <a:lnTo>
                      <a:pt x="182" y="343"/>
                    </a:lnTo>
                    <a:lnTo>
                      <a:pt x="182" y="324"/>
                    </a:lnTo>
                    <a:lnTo>
                      <a:pt x="190" y="304"/>
                    </a:lnTo>
                    <a:lnTo>
                      <a:pt x="190" y="285"/>
                    </a:lnTo>
                    <a:lnTo>
                      <a:pt x="195" y="275"/>
                    </a:lnTo>
                    <a:lnTo>
                      <a:pt x="197" y="275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5" name="Google Shape;1405;p104"/>
              <p:cNvSpPr/>
              <p:nvPr/>
            </p:nvSpPr>
            <p:spPr>
              <a:xfrm>
                <a:off x="5440882" y="2726140"/>
                <a:ext cx="232626" cy="202437"/>
              </a:xfrm>
              <a:custGeom>
                <a:avLst/>
                <a:gdLst/>
                <a:ahLst/>
                <a:cxnLst/>
                <a:rect l="l" t="t" r="r" b="b"/>
                <a:pathLst>
                  <a:path w="220" h="198" extrusionOk="0">
                    <a:moveTo>
                      <a:pt x="2" y="30"/>
                    </a:moveTo>
                    <a:lnTo>
                      <a:pt x="17" y="10"/>
                    </a:lnTo>
                    <a:lnTo>
                      <a:pt x="31" y="10"/>
                    </a:lnTo>
                    <a:lnTo>
                      <a:pt x="46" y="10"/>
                    </a:lnTo>
                    <a:lnTo>
                      <a:pt x="60" y="30"/>
                    </a:lnTo>
                    <a:lnTo>
                      <a:pt x="75" y="39"/>
                    </a:lnTo>
                    <a:lnTo>
                      <a:pt x="90" y="39"/>
                    </a:lnTo>
                    <a:lnTo>
                      <a:pt x="104" y="39"/>
                    </a:lnTo>
                    <a:lnTo>
                      <a:pt x="119" y="39"/>
                    </a:lnTo>
                    <a:lnTo>
                      <a:pt x="133" y="30"/>
                    </a:lnTo>
                    <a:lnTo>
                      <a:pt x="147" y="20"/>
                    </a:lnTo>
                    <a:lnTo>
                      <a:pt x="162" y="0"/>
                    </a:lnTo>
                    <a:lnTo>
                      <a:pt x="177" y="0"/>
                    </a:lnTo>
                    <a:lnTo>
                      <a:pt x="192" y="0"/>
                    </a:lnTo>
                    <a:lnTo>
                      <a:pt x="206" y="0"/>
                    </a:lnTo>
                    <a:lnTo>
                      <a:pt x="220" y="10"/>
                    </a:lnTo>
                    <a:lnTo>
                      <a:pt x="218" y="11"/>
                    </a:lnTo>
                    <a:lnTo>
                      <a:pt x="213" y="21"/>
                    </a:lnTo>
                    <a:lnTo>
                      <a:pt x="198" y="40"/>
                    </a:lnTo>
                    <a:lnTo>
                      <a:pt x="183" y="60"/>
                    </a:lnTo>
                    <a:lnTo>
                      <a:pt x="169" y="70"/>
                    </a:lnTo>
                    <a:lnTo>
                      <a:pt x="154" y="90"/>
                    </a:lnTo>
                    <a:lnTo>
                      <a:pt x="140" y="99"/>
                    </a:lnTo>
                    <a:lnTo>
                      <a:pt x="133" y="119"/>
                    </a:lnTo>
                    <a:lnTo>
                      <a:pt x="118" y="129"/>
                    </a:lnTo>
                    <a:lnTo>
                      <a:pt x="121" y="129"/>
                    </a:lnTo>
                    <a:lnTo>
                      <a:pt x="111" y="138"/>
                    </a:lnTo>
                    <a:lnTo>
                      <a:pt x="95" y="142"/>
                    </a:lnTo>
                    <a:lnTo>
                      <a:pt x="82" y="158"/>
                    </a:lnTo>
                    <a:lnTo>
                      <a:pt x="67" y="177"/>
                    </a:lnTo>
                    <a:lnTo>
                      <a:pt x="60" y="197"/>
                    </a:lnTo>
                    <a:lnTo>
                      <a:pt x="58" y="198"/>
                    </a:lnTo>
                    <a:lnTo>
                      <a:pt x="53" y="197"/>
                    </a:lnTo>
                    <a:lnTo>
                      <a:pt x="38" y="197"/>
                    </a:lnTo>
                    <a:lnTo>
                      <a:pt x="23" y="188"/>
                    </a:lnTo>
                    <a:lnTo>
                      <a:pt x="9" y="177"/>
                    </a:lnTo>
                    <a:lnTo>
                      <a:pt x="1" y="158"/>
                    </a:lnTo>
                    <a:lnTo>
                      <a:pt x="1" y="138"/>
                    </a:lnTo>
                    <a:lnTo>
                      <a:pt x="16" y="138"/>
                    </a:lnTo>
                    <a:lnTo>
                      <a:pt x="23" y="119"/>
                    </a:lnTo>
                    <a:lnTo>
                      <a:pt x="30" y="99"/>
                    </a:lnTo>
                    <a:lnTo>
                      <a:pt x="30" y="79"/>
                    </a:lnTo>
                    <a:lnTo>
                      <a:pt x="16" y="70"/>
                    </a:lnTo>
                    <a:lnTo>
                      <a:pt x="0" y="33"/>
                    </a:lnTo>
                    <a:lnTo>
                      <a:pt x="2" y="3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6" name="Google Shape;1406;p104"/>
              <p:cNvSpPr/>
              <p:nvPr/>
            </p:nvSpPr>
            <p:spPr>
              <a:xfrm>
                <a:off x="4826666" y="2695155"/>
                <a:ext cx="677475" cy="752943"/>
              </a:xfrm>
              <a:custGeom>
                <a:avLst/>
                <a:gdLst/>
                <a:ahLst/>
                <a:cxnLst/>
                <a:rect l="l" t="t" r="r" b="b"/>
                <a:pathLst>
                  <a:path w="641" h="736" extrusionOk="0">
                    <a:moveTo>
                      <a:pt x="407" y="688"/>
                    </a:moveTo>
                    <a:lnTo>
                      <a:pt x="400" y="668"/>
                    </a:lnTo>
                    <a:lnTo>
                      <a:pt x="386" y="649"/>
                    </a:lnTo>
                    <a:lnTo>
                      <a:pt x="386" y="629"/>
                    </a:lnTo>
                    <a:lnTo>
                      <a:pt x="393" y="609"/>
                    </a:lnTo>
                    <a:lnTo>
                      <a:pt x="407" y="609"/>
                    </a:lnTo>
                    <a:lnTo>
                      <a:pt x="422" y="590"/>
                    </a:lnTo>
                    <a:lnTo>
                      <a:pt x="437" y="570"/>
                    </a:lnTo>
                    <a:lnTo>
                      <a:pt x="430" y="550"/>
                    </a:lnTo>
                    <a:lnTo>
                      <a:pt x="415" y="540"/>
                    </a:lnTo>
                    <a:lnTo>
                      <a:pt x="393" y="550"/>
                    </a:lnTo>
                    <a:lnTo>
                      <a:pt x="386" y="531"/>
                    </a:lnTo>
                    <a:lnTo>
                      <a:pt x="364" y="540"/>
                    </a:lnTo>
                    <a:lnTo>
                      <a:pt x="349" y="531"/>
                    </a:lnTo>
                    <a:lnTo>
                      <a:pt x="327" y="521"/>
                    </a:lnTo>
                    <a:lnTo>
                      <a:pt x="320" y="501"/>
                    </a:lnTo>
                    <a:lnTo>
                      <a:pt x="298" y="492"/>
                    </a:lnTo>
                    <a:lnTo>
                      <a:pt x="284" y="481"/>
                    </a:lnTo>
                    <a:lnTo>
                      <a:pt x="270" y="481"/>
                    </a:lnTo>
                    <a:lnTo>
                      <a:pt x="247" y="462"/>
                    </a:lnTo>
                    <a:lnTo>
                      <a:pt x="233" y="442"/>
                    </a:lnTo>
                    <a:lnTo>
                      <a:pt x="218" y="442"/>
                    </a:lnTo>
                    <a:lnTo>
                      <a:pt x="204" y="452"/>
                    </a:lnTo>
                    <a:lnTo>
                      <a:pt x="188" y="452"/>
                    </a:lnTo>
                    <a:lnTo>
                      <a:pt x="159" y="442"/>
                    </a:lnTo>
                    <a:lnTo>
                      <a:pt x="159" y="423"/>
                    </a:lnTo>
                    <a:lnTo>
                      <a:pt x="145" y="413"/>
                    </a:lnTo>
                    <a:lnTo>
                      <a:pt x="122" y="413"/>
                    </a:lnTo>
                    <a:lnTo>
                      <a:pt x="108" y="423"/>
                    </a:lnTo>
                    <a:lnTo>
                      <a:pt x="94" y="433"/>
                    </a:lnTo>
                    <a:lnTo>
                      <a:pt x="79" y="452"/>
                    </a:lnTo>
                    <a:lnTo>
                      <a:pt x="64" y="462"/>
                    </a:lnTo>
                    <a:lnTo>
                      <a:pt x="42" y="481"/>
                    </a:lnTo>
                    <a:lnTo>
                      <a:pt x="35" y="481"/>
                    </a:lnTo>
                    <a:lnTo>
                      <a:pt x="21" y="492"/>
                    </a:lnTo>
                    <a:lnTo>
                      <a:pt x="14" y="472"/>
                    </a:lnTo>
                    <a:lnTo>
                      <a:pt x="14" y="462"/>
                    </a:lnTo>
                    <a:lnTo>
                      <a:pt x="29" y="452"/>
                    </a:lnTo>
                    <a:lnTo>
                      <a:pt x="36" y="433"/>
                    </a:lnTo>
                    <a:lnTo>
                      <a:pt x="36" y="412"/>
                    </a:lnTo>
                    <a:lnTo>
                      <a:pt x="22" y="403"/>
                    </a:lnTo>
                    <a:lnTo>
                      <a:pt x="7" y="394"/>
                    </a:lnTo>
                    <a:lnTo>
                      <a:pt x="7" y="374"/>
                    </a:lnTo>
                    <a:lnTo>
                      <a:pt x="7" y="354"/>
                    </a:lnTo>
                    <a:lnTo>
                      <a:pt x="22" y="345"/>
                    </a:lnTo>
                    <a:lnTo>
                      <a:pt x="22" y="325"/>
                    </a:lnTo>
                    <a:lnTo>
                      <a:pt x="22" y="305"/>
                    </a:lnTo>
                    <a:lnTo>
                      <a:pt x="14" y="285"/>
                    </a:lnTo>
                    <a:lnTo>
                      <a:pt x="0" y="276"/>
                    </a:lnTo>
                    <a:lnTo>
                      <a:pt x="14" y="256"/>
                    </a:lnTo>
                    <a:lnTo>
                      <a:pt x="7" y="237"/>
                    </a:lnTo>
                    <a:lnTo>
                      <a:pt x="22" y="227"/>
                    </a:lnTo>
                    <a:lnTo>
                      <a:pt x="29" y="207"/>
                    </a:lnTo>
                    <a:lnTo>
                      <a:pt x="14" y="207"/>
                    </a:lnTo>
                    <a:lnTo>
                      <a:pt x="0" y="207"/>
                    </a:lnTo>
                    <a:lnTo>
                      <a:pt x="0" y="188"/>
                    </a:lnTo>
                    <a:lnTo>
                      <a:pt x="7" y="168"/>
                    </a:lnTo>
                    <a:lnTo>
                      <a:pt x="14" y="148"/>
                    </a:lnTo>
                    <a:lnTo>
                      <a:pt x="29" y="139"/>
                    </a:lnTo>
                    <a:lnTo>
                      <a:pt x="36" y="119"/>
                    </a:lnTo>
                    <a:lnTo>
                      <a:pt x="42" y="120"/>
                    </a:lnTo>
                    <a:lnTo>
                      <a:pt x="57" y="129"/>
                    </a:lnTo>
                    <a:lnTo>
                      <a:pt x="71" y="139"/>
                    </a:lnTo>
                    <a:lnTo>
                      <a:pt x="86" y="149"/>
                    </a:lnTo>
                    <a:lnTo>
                      <a:pt x="101" y="159"/>
                    </a:lnTo>
                    <a:lnTo>
                      <a:pt x="115" y="159"/>
                    </a:lnTo>
                    <a:lnTo>
                      <a:pt x="130" y="149"/>
                    </a:lnTo>
                    <a:lnTo>
                      <a:pt x="145" y="129"/>
                    </a:lnTo>
                    <a:lnTo>
                      <a:pt x="159" y="129"/>
                    </a:lnTo>
                    <a:lnTo>
                      <a:pt x="181" y="129"/>
                    </a:lnTo>
                    <a:lnTo>
                      <a:pt x="188" y="109"/>
                    </a:lnTo>
                    <a:lnTo>
                      <a:pt x="188" y="90"/>
                    </a:lnTo>
                    <a:lnTo>
                      <a:pt x="181" y="70"/>
                    </a:lnTo>
                    <a:lnTo>
                      <a:pt x="188" y="51"/>
                    </a:lnTo>
                    <a:lnTo>
                      <a:pt x="204" y="51"/>
                    </a:lnTo>
                    <a:lnTo>
                      <a:pt x="218" y="51"/>
                    </a:lnTo>
                    <a:lnTo>
                      <a:pt x="233" y="51"/>
                    </a:lnTo>
                    <a:lnTo>
                      <a:pt x="247" y="51"/>
                    </a:lnTo>
                    <a:lnTo>
                      <a:pt x="262" y="61"/>
                    </a:lnTo>
                    <a:lnTo>
                      <a:pt x="276" y="61"/>
                    </a:lnTo>
                    <a:lnTo>
                      <a:pt x="291" y="51"/>
                    </a:lnTo>
                    <a:lnTo>
                      <a:pt x="306" y="31"/>
                    </a:lnTo>
                    <a:lnTo>
                      <a:pt x="327" y="31"/>
                    </a:lnTo>
                    <a:lnTo>
                      <a:pt x="342" y="22"/>
                    </a:lnTo>
                    <a:lnTo>
                      <a:pt x="354" y="11"/>
                    </a:lnTo>
                    <a:lnTo>
                      <a:pt x="366" y="1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86" y="22"/>
                    </a:lnTo>
                    <a:lnTo>
                      <a:pt x="400" y="31"/>
                    </a:lnTo>
                    <a:lnTo>
                      <a:pt x="400" y="51"/>
                    </a:lnTo>
                    <a:lnTo>
                      <a:pt x="408" y="70"/>
                    </a:lnTo>
                    <a:lnTo>
                      <a:pt x="430" y="70"/>
                    </a:lnTo>
                    <a:lnTo>
                      <a:pt x="444" y="51"/>
                    </a:lnTo>
                    <a:lnTo>
                      <a:pt x="459" y="41"/>
                    </a:lnTo>
                    <a:lnTo>
                      <a:pt x="474" y="22"/>
                    </a:lnTo>
                    <a:lnTo>
                      <a:pt x="489" y="10"/>
                    </a:lnTo>
                    <a:lnTo>
                      <a:pt x="510" y="0"/>
                    </a:lnTo>
                    <a:lnTo>
                      <a:pt x="525" y="10"/>
                    </a:lnTo>
                    <a:lnTo>
                      <a:pt x="539" y="22"/>
                    </a:lnTo>
                    <a:lnTo>
                      <a:pt x="554" y="22"/>
                    </a:lnTo>
                    <a:lnTo>
                      <a:pt x="568" y="31"/>
                    </a:lnTo>
                    <a:lnTo>
                      <a:pt x="575" y="51"/>
                    </a:lnTo>
                    <a:lnTo>
                      <a:pt x="583" y="61"/>
                    </a:lnTo>
                    <a:lnTo>
                      <a:pt x="581" y="63"/>
                    </a:lnTo>
                    <a:lnTo>
                      <a:pt x="597" y="100"/>
                    </a:lnTo>
                    <a:lnTo>
                      <a:pt x="611" y="109"/>
                    </a:lnTo>
                    <a:lnTo>
                      <a:pt x="611" y="129"/>
                    </a:lnTo>
                    <a:lnTo>
                      <a:pt x="604" y="149"/>
                    </a:lnTo>
                    <a:lnTo>
                      <a:pt x="597" y="168"/>
                    </a:lnTo>
                    <a:lnTo>
                      <a:pt x="582" y="168"/>
                    </a:lnTo>
                    <a:lnTo>
                      <a:pt x="582" y="188"/>
                    </a:lnTo>
                    <a:lnTo>
                      <a:pt x="590" y="207"/>
                    </a:lnTo>
                    <a:lnTo>
                      <a:pt x="604" y="218"/>
                    </a:lnTo>
                    <a:lnTo>
                      <a:pt x="619" y="227"/>
                    </a:lnTo>
                    <a:lnTo>
                      <a:pt x="634" y="227"/>
                    </a:lnTo>
                    <a:lnTo>
                      <a:pt x="639" y="228"/>
                    </a:lnTo>
                    <a:lnTo>
                      <a:pt x="641" y="227"/>
                    </a:lnTo>
                    <a:lnTo>
                      <a:pt x="634" y="247"/>
                    </a:lnTo>
                    <a:lnTo>
                      <a:pt x="619" y="257"/>
                    </a:lnTo>
                    <a:lnTo>
                      <a:pt x="604" y="267"/>
                    </a:lnTo>
                    <a:lnTo>
                      <a:pt x="597" y="286"/>
                    </a:lnTo>
                    <a:lnTo>
                      <a:pt x="590" y="306"/>
                    </a:lnTo>
                    <a:lnTo>
                      <a:pt x="582" y="325"/>
                    </a:lnTo>
                    <a:lnTo>
                      <a:pt x="568" y="325"/>
                    </a:lnTo>
                    <a:lnTo>
                      <a:pt x="560" y="306"/>
                    </a:lnTo>
                    <a:lnTo>
                      <a:pt x="546" y="306"/>
                    </a:lnTo>
                    <a:lnTo>
                      <a:pt x="539" y="325"/>
                    </a:lnTo>
                    <a:lnTo>
                      <a:pt x="539" y="336"/>
                    </a:lnTo>
                    <a:lnTo>
                      <a:pt x="532" y="355"/>
                    </a:lnTo>
                    <a:lnTo>
                      <a:pt x="517" y="375"/>
                    </a:lnTo>
                    <a:lnTo>
                      <a:pt x="517" y="394"/>
                    </a:lnTo>
                    <a:lnTo>
                      <a:pt x="517" y="413"/>
                    </a:lnTo>
                    <a:lnTo>
                      <a:pt x="510" y="442"/>
                    </a:lnTo>
                    <a:lnTo>
                      <a:pt x="510" y="462"/>
                    </a:lnTo>
                    <a:lnTo>
                      <a:pt x="503" y="492"/>
                    </a:lnTo>
                    <a:lnTo>
                      <a:pt x="503" y="511"/>
                    </a:lnTo>
                    <a:lnTo>
                      <a:pt x="510" y="531"/>
                    </a:lnTo>
                    <a:lnTo>
                      <a:pt x="510" y="550"/>
                    </a:lnTo>
                    <a:lnTo>
                      <a:pt x="503" y="570"/>
                    </a:lnTo>
                    <a:lnTo>
                      <a:pt x="503" y="590"/>
                    </a:lnTo>
                    <a:lnTo>
                      <a:pt x="495" y="600"/>
                    </a:lnTo>
                    <a:lnTo>
                      <a:pt x="488" y="619"/>
                    </a:lnTo>
                    <a:lnTo>
                      <a:pt x="488" y="638"/>
                    </a:lnTo>
                    <a:lnTo>
                      <a:pt x="488" y="659"/>
                    </a:lnTo>
                    <a:lnTo>
                      <a:pt x="480" y="678"/>
                    </a:lnTo>
                    <a:lnTo>
                      <a:pt x="473" y="697"/>
                    </a:lnTo>
                    <a:lnTo>
                      <a:pt x="466" y="717"/>
                    </a:lnTo>
                    <a:lnTo>
                      <a:pt x="451" y="727"/>
                    </a:lnTo>
                    <a:lnTo>
                      <a:pt x="451" y="736"/>
                    </a:lnTo>
                    <a:lnTo>
                      <a:pt x="444" y="736"/>
                    </a:lnTo>
                    <a:lnTo>
                      <a:pt x="430" y="717"/>
                    </a:lnTo>
                    <a:lnTo>
                      <a:pt x="419" y="699"/>
                    </a:lnTo>
                    <a:lnTo>
                      <a:pt x="414" y="697"/>
                    </a:lnTo>
                    <a:lnTo>
                      <a:pt x="407" y="688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7" name="Google Shape;1407;p104"/>
              <p:cNvSpPr/>
              <p:nvPr/>
            </p:nvSpPr>
            <p:spPr>
              <a:xfrm>
                <a:off x="5211316" y="2591872"/>
                <a:ext cx="486680" cy="174551"/>
              </a:xfrm>
              <a:custGeom>
                <a:avLst/>
                <a:gdLst/>
                <a:ahLst/>
                <a:cxnLst/>
                <a:rect l="l" t="t" r="r" b="b"/>
                <a:pathLst>
                  <a:path w="460" h="171" extrusionOk="0">
                    <a:moveTo>
                      <a:pt x="437" y="142"/>
                    </a:moveTo>
                    <a:lnTo>
                      <a:pt x="445" y="123"/>
                    </a:lnTo>
                    <a:lnTo>
                      <a:pt x="445" y="101"/>
                    </a:lnTo>
                    <a:lnTo>
                      <a:pt x="453" y="82"/>
                    </a:lnTo>
                    <a:lnTo>
                      <a:pt x="453" y="62"/>
                    </a:lnTo>
                    <a:lnTo>
                      <a:pt x="460" y="43"/>
                    </a:lnTo>
                    <a:lnTo>
                      <a:pt x="460" y="22"/>
                    </a:lnTo>
                    <a:lnTo>
                      <a:pt x="460" y="23"/>
                    </a:lnTo>
                    <a:lnTo>
                      <a:pt x="445" y="23"/>
                    </a:lnTo>
                    <a:lnTo>
                      <a:pt x="430" y="23"/>
                    </a:lnTo>
                    <a:lnTo>
                      <a:pt x="415" y="33"/>
                    </a:lnTo>
                    <a:lnTo>
                      <a:pt x="408" y="52"/>
                    </a:lnTo>
                    <a:lnTo>
                      <a:pt x="393" y="62"/>
                    </a:lnTo>
                    <a:lnTo>
                      <a:pt x="379" y="62"/>
                    </a:lnTo>
                    <a:lnTo>
                      <a:pt x="364" y="62"/>
                    </a:lnTo>
                    <a:lnTo>
                      <a:pt x="350" y="62"/>
                    </a:lnTo>
                    <a:lnTo>
                      <a:pt x="335" y="71"/>
                    </a:lnTo>
                    <a:lnTo>
                      <a:pt x="321" y="91"/>
                    </a:lnTo>
                    <a:lnTo>
                      <a:pt x="306" y="91"/>
                    </a:lnTo>
                    <a:lnTo>
                      <a:pt x="291" y="71"/>
                    </a:lnTo>
                    <a:lnTo>
                      <a:pt x="284" y="52"/>
                    </a:lnTo>
                    <a:lnTo>
                      <a:pt x="299" y="42"/>
                    </a:lnTo>
                    <a:lnTo>
                      <a:pt x="306" y="23"/>
                    </a:lnTo>
                    <a:lnTo>
                      <a:pt x="299" y="3"/>
                    </a:lnTo>
                    <a:lnTo>
                      <a:pt x="284" y="3"/>
                    </a:lnTo>
                    <a:lnTo>
                      <a:pt x="270" y="13"/>
                    </a:lnTo>
                    <a:lnTo>
                      <a:pt x="255" y="23"/>
                    </a:lnTo>
                    <a:lnTo>
                      <a:pt x="240" y="42"/>
                    </a:lnTo>
                    <a:lnTo>
                      <a:pt x="226" y="52"/>
                    </a:lnTo>
                    <a:lnTo>
                      <a:pt x="211" y="42"/>
                    </a:lnTo>
                    <a:lnTo>
                      <a:pt x="196" y="23"/>
                    </a:lnTo>
                    <a:lnTo>
                      <a:pt x="195" y="19"/>
                    </a:lnTo>
                    <a:lnTo>
                      <a:pt x="177" y="19"/>
                    </a:lnTo>
                    <a:lnTo>
                      <a:pt x="168" y="41"/>
                    </a:lnTo>
                    <a:lnTo>
                      <a:pt x="161" y="47"/>
                    </a:lnTo>
                    <a:lnTo>
                      <a:pt x="146" y="33"/>
                    </a:lnTo>
                    <a:lnTo>
                      <a:pt x="131" y="14"/>
                    </a:lnTo>
                    <a:lnTo>
                      <a:pt x="116" y="3"/>
                    </a:lnTo>
                    <a:lnTo>
                      <a:pt x="102" y="3"/>
                    </a:lnTo>
                    <a:lnTo>
                      <a:pt x="87" y="14"/>
                    </a:lnTo>
                    <a:lnTo>
                      <a:pt x="73" y="14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51" y="23"/>
                    </a:lnTo>
                    <a:lnTo>
                      <a:pt x="51" y="42"/>
                    </a:lnTo>
                    <a:lnTo>
                      <a:pt x="51" y="62"/>
                    </a:lnTo>
                    <a:lnTo>
                      <a:pt x="36" y="81"/>
                    </a:lnTo>
                    <a:lnTo>
                      <a:pt x="22" y="81"/>
                    </a:lnTo>
                    <a:lnTo>
                      <a:pt x="7" y="101"/>
                    </a:lnTo>
                    <a:lnTo>
                      <a:pt x="0" y="101"/>
                    </a:lnTo>
                    <a:lnTo>
                      <a:pt x="14" y="101"/>
                    </a:lnTo>
                    <a:lnTo>
                      <a:pt x="22" y="123"/>
                    </a:lnTo>
                    <a:lnTo>
                      <a:pt x="36" y="132"/>
                    </a:lnTo>
                    <a:lnTo>
                      <a:pt x="36" y="152"/>
                    </a:lnTo>
                    <a:lnTo>
                      <a:pt x="43" y="171"/>
                    </a:lnTo>
                    <a:lnTo>
                      <a:pt x="66" y="171"/>
                    </a:lnTo>
                    <a:lnTo>
                      <a:pt x="80" y="152"/>
                    </a:lnTo>
                    <a:lnTo>
                      <a:pt x="95" y="142"/>
                    </a:lnTo>
                    <a:lnTo>
                      <a:pt x="109" y="123"/>
                    </a:lnTo>
                    <a:lnTo>
                      <a:pt x="124" y="111"/>
                    </a:lnTo>
                    <a:lnTo>
                      <a:pt x="146" y="101"/>
                    </a:lnTo>
                    <a:lnTo>
                      <a:pt x="161" y="111"/>
                    </a:lnTo>
                    <a:lnTo>
                      <a:pt x="175" y="123"/>
                    </a:lnTo>
                    <a:lnTo>
                      <a:pt x="189" y="123"/>
                    </a:lnTo>
                    <a:lnTo>
                      <a:pt x="204" y="132"/>
                    </a:lnTo>
                    <a:lnTo>
                      <a:pt x="211" y="152"/>
                    </a:lnTo>
                    <a:lnTo>
                      <a:pt x="218" y="162"/>
                    </a:lnTo>
                    <a:lnTo>
                      <a:pt x="233" y="142"/>
                    </a:lnTo>
                    <a:lnTo>
                      <a:pt x="247" y="142"/>
                    </a:lnTo>
                    <a:lnTo>
                      <a:pt x="262" y="142"/>
                    </a:lnTo>
                    <a:lnTo>
                      <a:pt x="277" y="162"/>
                    </a:lnTo>
                    <a:lnTo>
                      <a:pt x="291" y="171"/>
                    </a:lnTo>
                    <a:lnTo>
                      <a:pt x="306" y="171"/>
                    </a:lnTo>
                    <a:lnTo>
                      <a:pt x="321" y="171"/>
                    </a:lnTo>
                    <a:lnTo>
                      <a:pt x="335" y="171"/>
                    </a:lnTo>
                    <a:lnTo>
                      <a:pt x="350" y="162"/>
                    </a:lnTo>
                    <a:lnTo>
                      <a:pt x="364" y="152"/>
                    </a:lnTo>
                    <a:lnTo>
                      <a:pt x="379" y="132"/>
                    </a:lnTo>
                    <a:lnTo>
                      <a:pt x="393" y="132"/>
                    </a:lnTo>
                    <a:lnTo>
                      <a:pt x="408" y="132"/>
                    </a:lnTo>
                    <a:lnTo>
                      <a:pt x="422" y="132"/>
                    </a:lnTo>
                    <a:lnTo>
                      <a:pt x="437" y="142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8" name="Google Shape;1408;p104"/>
              <p:cNvSpPr/>
              <p:nvPr/>
            </p:nvSpPr>
            <p:spPr>
              <a:xfrm>
                <a:off x="5411293" y="2505113"/>
                <a:ext cx="286702" cy="18074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77" extrusionOk="0">
                    <a:moveTo>
                      <a:pt x="0" y="98"/>
                    </a:moveTo>
                    <a:lnTo>
                      <a:pt x="7" y="88"/>
                    </a:lnTo>
                    <a:lnTo>
                      <a:pt x="7" y="68"/>
                    </a:lnTo>
                    <a:lnTo>
                      <a:pt x="15" y="49"/>
                    </a:lnTo>
                    <a:lnTo>
                      <a:pt x="15" y="29"/>
                    </a:lnTo>
                    <a:lnTo>
                      <a:pt x="22" y="19"/>
                    </a:lnTo>
                    <a:lnTo>
                      <a:pt x="37" y="29"/>
                    </a:lnTo>
                    <a:lnTo>
                      <a:pt x="51" y="19"/>
                    </a:lnTo>
                    <a:lnTo>
                      <a:pt x="66" y="19"/>
                    </a:lnTo>
                    <a:lnTo>
                      <a:pt x="81" y="10"/>
                    </a:lnTo>
                    <a:lnTo>
                      <a:pt x="95" y="0"/>
                    </a:lnTo>
                    <a:lnTo>
                      <a:pt x="102" y="19"/>
                    </a:lnTo>
                    <a:lnTo>
                      <a:pt x="88" y="29"/>
                    </a:lnTo>
                    <a:lnTo>
                      <a:pt x="88" y="49"/>
                    </a:lnTo>
                    <a:lnTo>
                      <a:pt x="102" y="58"/>
                    </a:lnTo>
                    <a:lnTo>
                      <a:pt x="117" y="49"/>
                    </a:lnTo>
                    <a:lnTo>
                      <a:pt x="132" y="58"/>
                    </a:lnTo>
                    <a:lnTo>
                      <a:pt x="146" y="68"/>
                    </a:lnTo>
                    <a:lnTo>
                      <a:pt x="153" y="58"/>
                    </a:lnTo>
                    <a:lnTo>
                      <a:pt x="153" y="39"/>
                    </a:lnTo>
                    <a:lnTo>
                      <a:pt x="168" y="29"/>
                    </a:lnTo>
                    <a:lnTo>
                      <a:pt x="182" y="39"/>
                    </a:lnTo>
                    <a:lnTo>
                      <a:pt x="197" y="39"/>
                    </a:lnTo>
                    <a:lnTo>
                      <a:pt x="211" y="29"/>
                    </a:lnTo>
                    <a:lnTo>
                      <a:pt x="226" y="49"/>
                    </a:lnTo>
                    <a:lnTo>
                      <a:pt x="241" y="49"/>
                    </a:lnTo>
                    <a:lnTo>
                      <a:pt x="256" y="39"/>
                    </a:lnTo>
                    <a:lnTo>
                      <a:pt x="256" y="49"/>
                    </a:lnTo>
                    <a:lnTo>
                      <a:pt x="256" y="39"/>
                    </a:lnTo>
                    <a:lnTo>
                      <a:pt x="264" y="59"/>
                    </a:lnTo>
                    <a:lnTo>
                      <a:pt x="271" y="79"/>
                    </a:lnTo>
                    <a:lnTo>
                      <a:pt x="271" y="99"/>
                    </a:lnTo>
                    <a:lnTo>
                      <a:pt x="271" y="107"/>
                    </a:lnTo>
                    <a:lnTo>
                      <a:pt x="271" y="108"/>
                    </a:lnTo>
                    <a:lnTo>
                      <a:pt x="256" y="108"/>
                    </a:lnTo>
                    <a:lnTo>
                      <a:pt x="241" y="108"/>
                    </a:lnTo>
                    <a:lnTo>
                      <a:pt x="226" y="118"/>
                    </a:lnTo>
                    <a:lnTo>
                      <a:pt x="219" y="138"/>
                    </a:lnTo>
                    <a:lnTo>
                      <a:pt x="204" y="147"/>
                    </a:lnTo>
                    <a:lnTo>
                      <a:pt x="190" y="147"/>
                    </a:lnTo>
                    <a:lnTo>
                      <a:pt x="175" y="147"/>
                    </a:lnTo>
                    <a:lnTo>
                      <a:pt x="161" y="147"/>
                    </a:lnTo>
                    <a:lnTo>
                      <a:pt x="146" y="157"/>
                    </a:lnTo>
                    <a:lnTo>
                      <a:pt x="132" y="177"/>
                    </a:lnTo>
                    <a:lnTo>
                      <a:pt x="117" y="177"/>
                    </a:lnTo>
                    <a:lnTo>
                      <a:pt x="102" y="157"/>
                    </a:lnTo>
                    <a:lnTo>
                      <a:pt x="95" y="138"/>
                    </a:lnTo>
                    <a:lnTo>
                      <a:pt x="110" y="128"/>
                    </a:lnTo>
                    <a:lnTo>
                      <a:pt x="117" y="108"/>
                    </a:lnTo>
                    <a:lnTo>
                      <a:pt x="110" y="88"/>
                    </a:lnTo>
                    <a:lnTo>
                      <a:pt x="95" y="88"/>
                    </a:lnTo>
                    <a:lnTo>
                      <a:pt x="81" y="99"/>
                    </a:lnTo>
                    <a:lnTo>
                      <a:pt x="66" y="108"/>
                    </a:lnTo>
                    <a:lnTo>
                      <a:pt x="51" y="128"/>
                    </a:lnTo>
                    <a:lnTo>
                      <a:pt x="37" y="138"/>
                    </a:lnTo>
                    <a:lnTo>
                      <a:pt x="22" y="128"/>
                    </a:lnTo>
                    <a:lnTo>
                      <a:pt x="7" y="108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9" name="Google Shape;1409;p104"/>
              <p:cNvSpPr/>
              <p:nvPr/>
            </p:nvSpPr>
            <p:spPr>
              <a:xfrm>
                <a:off x="5138876" y="3401620"/>
                <a:ext cx="161206" cy="25098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66" y="237"/>
                    </a:moveTo>
                    <a:lnTo>
                      <a:pt x="87" y="227"/>
                    </a:lnTo>
                    <a:lnTo>
                      <a:pt x="102" y="207"/>
                    </a:lnTo>
                    <a:lnTo>
                      <a:pt x="102" y="188"/>
                    </a:lnTo>
                    <a:lnTo>
                      <a:pt x="109" y="168"/>
                    </a:lnTo>
                    <a:lnTo>
                      <a:pt x="124" y="149"/>
                    </a:lnTo>
                    <a:lnTo>
                      <a:pt x="139" y="139"/>
                    </a:lnTo>
                    <a:lnTo>
                      <a:pt x="153" y="119"/>
                    </a:lnTo>
                    <a:lnTo>
                      <a:pt x="146" y="99"/>
                    </a:lnTo>
                    <a:lnTo>
                      <a:pt x="146" y="80"/>
                    </a:lnTo>
                    <a:lnTo>
                      <a:pt x="146" y="60"/>
                    </a:lnTo>
                    <a:lnTo>
                      <a:pt x="153" y="39"/>
                    </a:lnTo>
                    <a:lnTo>
                      <a:pt x="139" y="20"/>
                    </a:lnTo>
                    <a:lnTo>
                      <a:pt x="129" y="2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09" y="0"/>
                    </a:lnTo>
                    <a:lnTo>
                      <a:pt x="95" y="0"/>
                    </a:lnTo>
                    <a:lnTo>
                      <a:pt x="80" y="10"/>
                    </a:lnTo>
                    <a:lnTo>
                      <a:pt x="73" y="30"/>
                    </a:lnTo>
                    <a:lnTo>
                      <a:pt x="73" y="50"/>
                    </a:lnTo>
                    <a:lnTo>
                      <a:pt x="73" y="69"/>
                    </a:lnTo>
                    <a:lnTo>
                      <a:pt x="73" y="90"/>
                    </a:lnTo>
                    <a:lnTo>
                      <a:pt x="73" y="109"/>
                    </a:lnTo>
                    <a:lnTo>
                      <a:pt x="66" y="129"/>
                    </a:lnTo>
                    <a:lnTo>
                      <a:pt x="51" y="139"/>
                    </a:lnTo>
                    <a:lnTo>
                      <a:pt x="44" y="159"/>
                    </a:lnTo>
                    <a:lnTo>
                      <a:pt x="29" y="178"/>
                    </a:lnTo>
                    <a:lnTo>
                      <a:pt x="15" y="168"/>
                    </a:lnTo>
                    <a:lnTo>
                      <a:pt x="0" y="188"/>
                    </a:lnTo>
                    <a:lnTo>
                      <a:pt x="0" y="207"/>
                    </a:lnTo>
                    <a:lnTo>
                      <a:pt x="0" y="218"/>
                    </a:lnTo>
                    <a:lnTo>
                      <a:pt x="7" y="237"/>
                    </a:lnTo>
                    <a:lnTo>
                      <a:pt x="29" y="246"/>
                    </a:lnTo>
                    <a:lnTo>
                      <a:pt x="44" y="246"/>
                    </a:lnTo>
                    <a:lnTo>
                      <a:pt x="51" y="246"/>
                    </a:lnTo>
                    <a:lnTo>
                      <a:pt x="58" y="246"/>
                    </a:lnTo>
                    <a:lnTo>
                      <a:pt x="66" y="237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0" name="Google Shape;1410;p104"/>
              <p:cNvSpPr/>
              <p:nvPr/>
            </p:nvSpPr>
            <p:spPr>
              <a:xfrm>
                <a:off x="4927675" y="3626780"/>
                <a:ext cx="277519" cy="161124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58" extrusionOk="0">
                    <a:moveTo>
                      <a:pt x="263" y="29"/>
                    </a:moveTo>
                    <a:lnTo>
                      <a:pt x="256" y="29"/>
                    </a:lnTo>
                    <a:lnTo>
                      <a:pt x="249" y="29"/>
                    </a:lnTo>
                    <a:lnTo>
                      <a:pt x="234" y="29"/>
                    </a:lnTo>
                    <a:lnTo>
                      <a:pt x="212" y="19"/>
                    </a:lnTo>
                    <a:lnTo>
                      <a:pt x="205" y="0"/>
                    </a:lnTo>
                    <a:lnTo>
                      <a:pt x="205" y="1"/>
                    </a:lnTo>
                    <a:lnTo>
                      <a:pt x="198" y="10"/>
                    </a:lnTo>
                    <a:lnTo>
                      <a:pt x="190" y="29"/>
                    </a:lnTo>
                    <a:lnTo>
                      <a:pt x="184" y="50"/>
                    </a:lnTo>
                    <a:lnTo>
                      <a:pt x="168" y="69"/>
                    </a:lnTo>
                    <a:lnTo>
                      <a:pt x="147" y="79"/>
                    </a:lnTo>
                    <a:lnTo>
                      <a:pt x="132" y="79"/>
                    </a:lnTo>
                    <a:lnTo>
                      <a:pt x="118" y="89"/>
                    </a:lnTo>
                    <a:lnTo>
                      <a:pt x="102" y="89"/>
                    </a:lnTo>
                    <a:lnTo>
                      <a:pt x="88" y="89"/>
                    </a:lnTo>
                    <a:lnTo>
                      <a:pt x="73" y="89"/>
                    </a:lnTo>
                    <a:lnTo>
                      <a:pt x="59" y="79"/>
                    </a:lnTo>
                    <a:lnTo>
                      <a:pt x="44" y="89"/>
                    </a:lnTo>
                    <a:lnTo>
                      <a:pt x="29" y="89"/>
                    </a:lnTo>
                    <a:lnTo>
                      <a:pt x="15" y="108"/>
                    </a:lnTo>
                    <a:lnTo>
                      <a:pt x="15" y="128"/>
                    </a:lnTo>
                    <a:lnTo>
                      <a:pt x="0" y="137"/>
                    </a:lnTo>
                    <a:lnTo>
                      <a:pt x="0" y="158"/>
                    </a:lnTo>
                    <a:lnTo>
                      <a:pt x="15" y="147"/>
                    </a:lnTo>
                    <a:lnTo>
                      <a:pt x="29" y="137"/>
                    </a:lnTo>
                    <a:lnTo>
                      <a:pt x="44" y="137"/>
                    </a:lnTo>
                    <a:lnTo>
                      <a:pt x="59" y="147"/>
                    </a:lnTo>
                    <a:lnTo>
                      <a:pt x="73" y="158"/>
                    </a:lnTo>
                    <a:lnTo>
                      <a:pt x="88" y="158"/>
                    </a:lnTo>
                    <a:lnTo>
                      <a:pt x="102" y="147"/>
                    </a:lnTo>
                    <a:lnTo>
                      <a:pt x="118" y="137"/>
                    </a:lnTo>
                    <a:lnTo>
                      <a:pt x="132" y="147"/>
                    </a:lnTo>
                    <a:lnTo>
                      <a:pt x="147" y="158"/>
                    </a:lnTo>
                    <a:lnTo>
                      <a:pt x="161" y="158"/>
                    </a:lnTo>
                    <a:lnTo>
                      <a:pt x="176" y="147"/>
                    </a:lnTo>
                    <a:lnTo>
                      <a:pt x="184" y="128"/>
                    </a:lnTo>
                    <a:lnTo>
                      <a:pt x="198" y="108"/>
                    </a:lnTo>
                    <a:lnTo>
                      <a:pt x="212" y="99"/>
                    </a:lnTo>
                    <a:lnTo>
                      <a:pt x="220" y="99"/>
                    </a:lnTo>
                    <a:lnTo>
                      <a:pt x="234" y="99"/>
                    </a:lnTo>
                    <a:lnTo>
                      <a:pt x="249" y="89"/>
                    </a:lnTo>
                    <a:lnTo>
                      <a:pt x="256" y="69"/>
                    </a:lnTo>
                    <a:lnTo>
                      <a:pt x="256" y="50"/>
                    </a:lnTo>
                    <a:lnTo>
                      <a:pt x="263" y="29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1" name="Google Shape;1411;p104"/>
              <p:cNvSpPr/>
              <p:nvPr/>
            </p:nvSpPr>
            <p:spPr>
              <a:xfrm>
                <a:off x="4235917" y="3735228"/>
                <a:ext cx="455050" cy="322247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15" extrusionOk="0">
                    <a:moveTo>
                      <a:pt x="109" y="11"/>
                    </a:moveTo>
                    <a:lnTo>
                      <a:pt x="102" y="11"/>
                    </a:lnTo>
                    <a:lnTo>
                      <a:pt x="87" y="21"/>
                    </a:lnTo>
                    <a:lnTo>
                      <a:pt x="73" y="30"/>
                    </a:lnTo>
                    <a:lnTo>
                      <a:pt x="65" y="51"/>
                    </a:lnTo>
                    <a:lnTo>
                      <a:pt x="65" y="70"/>
                    </a:lnTo>
                    <a:lnTo>
                      <a:pt x="51" y="70"/>
                    </a:lnTo>
                    <a:lnTo>
                      <a:pt x="43" y="90"/>
                    </a:lnTo>
                    <a:lnTo>
                      <a:pt x="43" y="109"/>
                    </a:lnTo>
                    <a:lnTo>
                      <a:pt x="29" y="119"/>
                    </a:lnTo>
                    <a:lnTo>
                      <a:pt x="14" y="129"/>
                    </a:lnTo>
                    <a:lnTo>
                      <a:pt x="8" y="140"/>
                    </a:lnTo>
                    <a:lnTo>
                      <a:pt x="1" y="162"/>
                    </a:lnTo>
                    <a:lnTo>
                      <a:pt x="0" y="178"/>
                    </a:lnTo>
                    <a:lnTo>
                      <a:pt x="0" y="198"/>
                    </a:lnTo>
                    <a:lnTo>
                      <a:pt x="7" y="217"/>
                    </a:lnTo>
                    <a:lnTo>
                      <a:pt x="22" y="217"/>
                    </a:lnTo>
                    <a:lnTo>
                      <a:pt x="37" y="207"/>
                    </a:lnTo>
                    <a:lnTo>
                      <a:pt x="51" y="227"/>
                    </a:lnTo>
                    <a:lnTo>
                      <a:pt x="66" y="237"/>
                    </a:lnTo>
                    <a:lnTo>
                      <a:pt x="66" y="256"/>
                    </a:lnTo>
                    <a:lnTo>
                      <a:pt x="66" y="276"/>
                    </a:lnTo>
                    <a:lnTo>
                      <a:pt x="59" y="286"/>
                    </a:lnTo>
                    <a:lnTo>
                      <a:pt x="73" y="286"/>
                    </a:lnTo>
                    <a:lnTo>
                      <a:pt x="87" y="286"/>
                    </a:lnTo>
                    <a:lnTo>
                      <a:pt x="102" y="296"/>
                    </a:lnTo>
                    <a:lnTo>
                      <a:pt x="116" y="306"/>
                    </a:lnTo>
                    <a:lnTo>
                      <a:pt x="131" y="306"/>
                    </a:lnTo>
                    <a:lnTo>
                      <a:pt x="147" y="296"/>
                    </a:lnTo>
                    <a:lnTo>
                      <a:pt x="161" y="296"/>
                    </a:lnTo>
                    <a:lnTo>
                      <a:pt x="176" y="296"/>
                    </a:lnTo>
                    <a:lnTo>
                      <a:pt x="190" y="306"/>
                    </a:lnTo>
                    <a:lnTo>
                      <a:pt x="198" y="306"/>
                    </a:lnTo>
                    <a:lnTo>
                      <a:pt x="212" y="315"/>
                    </a:lnTo>
                    <a:lnTo>
                      <a:pt x="226" y="315"/>
                    </a:lnTo>
                    <a:lnTo>
                      <a:pt x="242" y="306"/>
                    </a:lnTo>
                    <a:lnTo>
                      <a:pt x="242" y="286"/>
                    </a:lnTo>
                    <a:lnTo>
                      <a:pt x="256" y="286"/>
                    </a:lnTo>
                    <a:lnTo>
                      <a:pt x="270" y="276"/>
                    </a:lnTo>
                    <a:lnTo>
                      <a:pt x="285" y="266"/>
                    </a:lnTo>
                    <a:lnTo>
                      <a:pt x="299" y="276"/>
                    </a:lnTo>
                    <a:lnTo>
                      <a:pt x="321" y="286"/>
                    </a:lnTo>
                    <a:lnTo>
                      <a:pt x="343" y="286"/>
                    </a:lnTo>
                    <a:lnTo>
                      <a:pt x="351" y="276"/>
                    </a:lnTo>
                    <a:lnTo>
                      <a:pt x="365" y="266"/>
                    </a:lnTo>
                    <a:lnTo>
                      <a:pt x="380" y="276"/>
                    </a:lnTo>
                    <a:lnTo>
                      <a:pt x="394" y="265"/>
                    </a:lnTo>
                    <a:lnTo>
                      <a:pt x="402" y="246"/>
                    </a:lnTo>
                    <a:lnTo>
                      <a:pt x="394" y="226"/>
                    </a:lnTo>
                    <a:lnTo>
                      <a:pt x="409" y="216"/>
                    </a:lnTo>
                    <a:lnTo>
                      <a:pt x="424" y="216"/>
                    </a:lnTo>
                    <a:lnTo>
                      <a:pt x="430" y="197"/>
                    </a:lnTo>
                    <a:lnTo>
                      <a:pt x="416" y="187"/>
                    </a:lnTo>
                    <a:lnTo>
                      <a:pt x="402" y="197"/>
                    </a:lnTo>
                    <a:lnTo>
                      <a:pt x="394" y="177"/>
                    </a:lnTo>
                    <a:lnTo>
                      <a:pt x="380" y="167"/>
                    </a:lnTo>
                    <a:lnTo>
                      <a:pt x="365" y="167"/>
                    </a:lnTo>
                    <a:lnTo>
                      <a:pt x="351" y="167"/>
                    </a:lnTo>
                    <a:lnTo>
                      <a:pt x="343" y="148"/>
                    </a:lnTo>
                    <a:lnTo>
                      <a:pt x="351" y="128"/>
                    </a:lnTo>
                    <a:lnTo>
                      <a:pt x="351" y="108"/>
                    </a:lnTo>
                    <a:lnTo>
                      <a:pt x="336" y="99"/>
                    </a:lnTo>
                    <a:lnTo>
                      <a:pt x="329" y="79"/>
                    </a:lnTo>
                    <a:lnTo>
                      <a:pt x="336" y="59"/>
                    </a:lnTo>
                    <a:lnTo>
                      <a:pt x="321" y="39"/>
                    </a:lnTo>
                    <a:lnTo>
                      <a:pt x="299" y="30"/>
                    </a:lnTo>
                    <a:lnTo>
                      <a:pt x="285" y="30"/>
                    </a:lnTo>
                    <a:lnTo>
                      <a:pt x="270" y="39"/>
                    </a:lnTo>
                    <a:lnTo>
                      <a:pt x="256" y="39"/>
                    </a:lnTo>
                    <a:lnTo>
                      <a:pt x="242" y="20"/>
                    </a:lnTo>
                    <a:lnTo>
                      <a:pt x="226" y="10"/>
                    </a:lnTo>
                    <a:lnTo>
                      <a:pt x="212" y="10"/>
                    </a:lnTo>
                    <a:lnTo>
                      <a:pt x="198" y="10"/>
                    </a:lnTo>
                    <a:lnTo>
                      <a:pt x="183" y="0"/>
                    </a:lnTo>
                    <a:lnTo>
                      <a:pt x="169" y="0"/>
                    </a:lnTo>
                    <a:lnTo>
                      <a:pt x="154" y="10"/>
                    </a:lnTo>
                    <a:lnTo>
                      <a:pt x="139" y="20"/>
                    </a:lnTo>
                    <a:lnTo>
                      <a:pt x="124" y="20"/>
                    </a:lnTo>
                    <a:lnTo>
                      <a:pt x="109" y="10"/>
                    </a:lnTo>
                    <a:lnTo>
                      <a:pt x="102" y="10"/>
                    </a:lnTo>
                    <a:lnTo>
                      <a:pt x="109" y="11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2" name="Google Shape;1412;p104"/>
              <p:cNvSpPr/>
              <p:nvPr/>
            </p:nvSpPr>
            <p:spPr>
              <a:xfrm>
                <a:off x="4289993" y="4007899"/>
                <a:ext cx="362204" cy="252014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47" extrusionOk="0">
                    <a:moveTo>
                      <a:pt x="7" y="20"/>
                    </a:moveTo>
                    <a:lnTo>
                      <a:pt x="22" y="20"/>
                    </a:lnTo>
                    <a:lnTo>
                      <a:pt x="36" y="20"/>
                    </a:lnTo>
                    <a:lnTo>
                      <a:pt x="51" y="30"/>
                    </a:lnTo>
                    <a:lnTo>
                      <a:pt x="65" y="40"/>
                    </a:lnTo>
                    <a:lnTo>
                      <a:pt x="80" y="40"/>
                    </a:lnTo>
                    <a:lnTo>
                      <a:pt x="95" y="30"/>
                    </a:lnTo>
                    <a:lnTo>
                      <a:pt x="110" y="30"/>
                    </a:lnTo>
                    <a:lnTo>
                      <a:pt x="124" y="30"/>
                    </a:lnTo>
                    <a:lnTo>
                      <a:pt x="139" y="40"/>
                    </a:lnTo>
                    <a:lnTo>
                      <a:pt x="146" y="40"/>
                    </a:lnTo>
                    <a:lnTo>
                      <a:pt x="161" y="49"/>
                    </a:lnTo>
                    <a:lnTo>
                      <a:pt x="175" y="49"/>
                    </a:lnTo>
                    <a:lnTo>
                      <a:pt x="190" y="40"/>
                    </a:lnTo>
                    <a:lnTo>
                      <a:pt x="190" y="20"/>
                    </a:lnTo>
                    <a:lnTo>
                      <a:pt x="204" y="20"/>
                    </a:lnTo>
                    <a:lnTo>
                      <a:pt x="219" y="11"/>
                    </a:lnTo>
                    <a:lnTo>
                      <a:pt x="233" y="0"/>
                    </a:lnTo>
                    <a:lnTo>
                      <a:pt x="248" y="11"/>
                    </a:lnTo>
                    <a:lnTo>
                      <a:pt x="270" y="20"/>
                    </a:lnTo>
                    <a:lnTo>
                      <a:pt x="292" y="20"/>
                    </a:lnTo>
                    <a:lnTo>
                      <a:pt x="299" y="11"/>
                    </a:lnTo>
                    <a:lnTo>
                      <a:pt x="313" y="0"/>
                    </a:lnTo>
                    <a:lnTo>
                      <a:pt x="328" y="11"/>
                    </a:lnTo>
                    <a:lnTo>
                      <a:pt x="328" y="12"/>
                    </a:lnTo>
                    <a:lnTo>
                      <a:pt x="336" y="31"/>
                    </a:lnTo>
                    <a:lnTo>
                      <a:pt x="343" y="50"/>
                    </a:lnTo>
                    <a:lnTo>
                      <a:pt x="336" y="70"/>
                    </a:lnTo>
                    <a:lnTo>
                      <a:pt x="343" y="89"/>
                    </a:lnTo>
                    <a:lnTo>
                      <a:pt x="343" y="110"/>
                    </a:lnTo>
                    <a:lnTo>
                      <a:pt x="336" y="129"/>
                    </a:lnTo>
                    <a:lnTo>
                      <a:pt x="329" y="148"/>
                    </a:lnTo>
                    <a:lnTo>
                      <a:pt x="329" y="168"/>
                    </a:lnTo>
                    <a:lnTo>
                      <a:pt x="314" y="197"/>
                    </a:lnTo>
                    <a:lnTo>
                      <a:pt x="300" y="207"/>
                    </a:lnTo>
                    <a:lnTo>
                      <a:pt x="277" y="229"/>
                    </a:lnTo>
                    <a:lnTo>
                      <a:pt x="277" y="232"/>
                    </a:lnTo>
                    <a:lnTo>
                      <a:pt x="256" y="247"/>
                    </a:lnTo>
                    <a:lnTo>
                      <a:pt x="241" y="247"/>
                    </a:lnTo>
                    <a:lnTo>
                      <a:pt x="226" y="238"/>
                    </a:lnTo>
                    <a:lnTo>
                      <a:pt x="241" y="227"/>
                    </a:lnTo>
                    <a:lnTo>
                      <a:pt x="256" y="207"/>
                    </a:lnTo>
                    <a:lnTo>
                      <a:pt x="263" y="188"/>
                    </a:lnTo>
                    <a:lnTo>
                      <a:pt x="248" y="177"/>
                    </a:lnTo>
                    <a:lnTo>
                      <a:pt x="234" y="188"/>
                    </a:lnTo>
                    <a:lnTo>
                      <a:pt x="219" y="177"/>
                    </a:lnTo>
                    <a:lnTo>
                      <a:pt x="205" y="158"/>
                    </a:lnTo>
                    <a:lnTo>
                      <a:pt x="191" y="148"/>
                    </a:lnTo>
                    <a:lnTo>
                      <a:pt x="175" y="139"/>
                    </a:lnTo>
                    <a:lnTo>
                      <a:pt x="161" y="129"/>
                    </a:lnTo>
                    <a:lnTo>
                      <a:pt x="139" y="119"/>
                    </a:lnTo>
                    <a:lnTo>
                      <a:pt x="125" y="119"/>
                    </a:lnTo>
                    <a:lnTo>
                      <a:pt x="110" y="110"/>
                    </a:lnTo>
                    <a:lnTo>
                      <a:pt x="96" y="99"/>
                    </a:lnTo>
                    <a:lnTo>
                      <a:pt x="80" y="89"/>
                    </a:lnTo>
                    <a:lnTo>
                      <a:pt x="58" y="89"/>
                    </a:lnTo>
                    <a:lnTo>
                      <a:pt x="44" y="89"/>
                    </a:lnTo>
                    <a:lnTo>
                      <a:pt x="29" y="89"/>
                    </a:lnTo>
                    <a:lnTo>
                      <a:pt x="15" y="79"/>
                    </a:lnTo>
                    <a:lnTo>
                      <a:pt x="0" y="70"/>
                    </a:lnTo>
                    <a:lnTo>
                      <a:pt x="8" y="50"/>
                    </a:lnTo>
                    <a:lnTo>
                      <a:pt x="8" y="31"/>
                    </a:lnTo>
                    <a:lnTo>
                      <a:pt x="10" y="21"/>
                    </a:lnTo>
                    <a:lnTo>
                      <a:pt x="7" y="2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3" name="Google Shape;1413;p104"/>
              <p:cNvSpPr/>
              <p:nvPr/>
            </p:nvSpPr>
            <p:spPr>
              <a:xfrm>
                <a:off x="4052264" y="4078132"/>
                <a:ext cx="530553" cy="50299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91" extrusionOk="0">
                    <a:moveTo>
                      <a:pt x="502" y="162"/>
                    </a:moveTo>
                    <a:lnTo>
                      <a:pt x="481" y="177"/>
                    </a:lnTo>
                    <a:lnTo>
                      <a:pt x="466" y="177"/>
                    </a:lnTo>
                    <a:lnTo>
                      <a:pt x="451" y="168"/>
                    </a:lnTo>
                    <a:lnTo>
                      <a:pt x="466" y="157"/>
                    </a:lnTo>
                    <a:lnTo>
                      <a:pt x="481" y="137"/>
                    </a:lnTo>
                    <a:lnTo>
                      <a:pt x="488" y="118"/>
                    </a:lnTo>
                    <a:lnTo>
                      <a:pt x="473" y="107"/>
                    </a:lnTo>
                    <a:lnTo>
                      <a:pt x="459" y="118"/>
                    </a:lnTo>
                    <a:lnTo>
                      <a:pt x="444" y="107"/>
                    </a:lnTo>
                    <a:lnTo>
                      <a:pt x="430" y="88"/>
                    </a:lnTo>
                    <a:lnTo>
                      <a:pt x="416" y="78"/>
                    </a:lnTo>
                    <a:lnTo>
                      <a:pt x="400" y="69"/>
                    </a:lnTo>
                    <a:lnTo>
                      <a:pt x="386" y="59"/>
                    </a:lnTo>
                    <a:lnTo>
                      <a:pt x="364" y="49"/>
                    </a:lnTo>
                    <a:lnTo>
                      <a:pt x="350" y="49"/>
                    </a:lnTo>
                    <a:lnTo>
                      <a:pt x="335" y="40"/>
                    </a:lnTo>
                    <a:lnTo>
                      <a:pt x="321" y="29"/>
                    </a:lnTo>
                    <a:lnTo>
                      <a:pt x="305" y="19"/>
                    </a:lnTo>
                    <a:lnTo>
                      <a:pt x="283" y="19"/>
                    </a:lnTo>
                    <a:lnTo>
                      <a:pt x="269" y="19"/>
                    </a:lnTo>
                    <a:lnTo>
                      <a:pt x="254" y="19"/>
                    </a:lnTo>
                    <a:lnTo>
                      <a:pt x="240" y="9"/>
                    </a:lnTo>
                    <a:lnTo>
                      <a:pt x="225" y="0"/>
                    </a:lnTo>
                    <a:lnTo>
                      <a:pt x="218" y="9"/>
                    </a:lnTo>
                    <a:lnTo>
                      <a:pt x="204" y="19"/>
                    </a:lnTo>
                    <a:lnTo>
                      <a:pt x="188" y="19"/>
                    </a:lnTo>
                    <a:lnTo>
                      <a:pt x="174" y="29"/>
                    </a:lnTo>
                    <a:lnTo>
                      <a:pt x="160" y="49"/>
                    </a:lnTo>
                    <a:lnTo>
                      <a:pt x="145" y="59"/>
                    </a:lnTo>
                    <a:lnTo>
                      <a:pt x="130" y="78"/>
                    </a:lnTo>
                    <a:lnTo>
                      <a:pt x="116" y="88"/>
                    </a:lnTo>
                    <a:lnTo>
                      <a:pt x="101" y="107"/>
                    </a:lnTo>
                    <a:lnTo>
                      <a:pt x="87" y="127"/>
                    </a:lnTo>
                    <a:lnTo>
                      <a:pt x="72" y="147"/>
                    </a:lnTo>
                    <a:lnTo>
                      <a:pt x="58" y="168"/>
                    </a:lnTo>
                    <a:lnTo>
                      <a:pt x="43" y="187"/>
                    </a:lnTo>
                    <a:lnTo>
                      <a:pt x="21" y="217"/>
                    </a:lnTo>
                    <a:lnTo>
                      <a:pt x="7" y="236"/>
                    </a:lnTo>
                    <a:lnTo>
                      <a:pt x="0" y="256"/>
                    </a:lnTo>
                    <a:lnTo>
                      <a:pt x="14" y="256"/>
                    </a:lnTo>
                    <a:lnTo>
                      <a:pt x="29" y="246"/>
                    </a:lnTo>
                    <a:lnTo>
                      <a:pt x="43" y="236"/>
                    </a:lnTo>
                    <a:lnTo>
                      <a:pt x="65" y="246"/>
                    </a:lnTo>
                    <a:lnTo>
                      <a:pt x="79" y="256"/>
                    </a:lnTo>
                    <a:lnTo>
                      <a:pt x="94" y="285"/>
                    </a:lnTo>
                    <a:lnTo>
                      <a:pt x="109" y="295"/>
                    </a:lnTo>
                    <a:lnTo>
                      <a:pt x="123" y="295"/>
                    </a:lnTo>
                    <a:lnTo>
                      <a:pt x="138" y="305"/>
                    </a:lnTo>
                    <a:lnTo>
                      <a:pt x="152" y="315"/>
                    </a:lnTo>
                    <a:lnTo>
                      <a:pt x="167" y="325"/>
                    </a:lnTo>
                    <a:lnTo>
                      <a:pt x="181" y="334"/>
                    </a:lnTo>
                    <a:lnTo>
                      <a:pt x="196" y="345"/>
                    </a:lnTo>
                    <a:lnTo>
                      <a:pt x="211" y="354"/>
                    </a:lnTo>
                    <a:lnTo>
                      <a:pt x="225" y="374"/>
                    </a:lnTo>
                    <a:lnTo>
                      <a:pt x="240" y="393"/>
                    </a:lnTo>
                    <a:lnTo>
                      <a:pt x="254" y="403"/>
                    </a:lnTo>
                    <a:lnTo>
                      <a:pt x="269" y="423"/>
                    </a:lnTo>
                    <a:lnTo>
                      <a:pt x="276" y="442"/>
                    </a:lnTo>
                    <a:lnTo>
                      <a:pt x="261" y="453"/>
                    </a:lnTo>
                    <a:lnTo>
                      <a:pt x="254" y="472"/>
                    </a:lnTo>
                    <a:lnTo>
                      <a:pt x="254" y="491"/>
                    </a:lnTo>
                    <a:lnTo>
                      <a:pt x="269" y="491"/>
                    </a:lnTo>
                    <a:lnTo>
                      <a:pt x="283" y="482"/>
                    </a:lnTo>
                    <a:lnTo>
                      <a:pt x="298" y="472"/>
                    </a:lnTo>
                    <a:lnTo>
                      <a:pt x="313" y="453"/>
                    </a:lnTo>
                    <a:lnTo>
                      <a:pt x="321" y="432"/>
                    </a:lnTo>
                    <a:lnTo>
                      <a:pt x="328" y="413"/>
                    </a:lnTo>
                    <a:lnTo>
                      <a:pt x="335" y="393"/>
                    </a:lnTo>
                    <a:lnTo>
                      <a:pt x="350" y="384"/>
                    </a:lnTo>
                    <a:lnTo>
                      <a:pt x="364" y="364"/>
                    </a:lnTo>
                    <a:lnTo>
                      <a:pt x="379" y="354"/>
                    </a:lnTo>
                    <a:lnTo>
                      <a:pt x="393" y="345"/>
                    </a:lnTo>
                    <a:lnTo>
                      <a:pt x="408" y="325"/>
                    </a:lnTo>
                    <a:lnTo>
                      <a:pt x="423" y="315"/>
                    </a:lnTo>
                    <a:lnTo>
                      <a:pt x="437" y="295"/>
                    </a:lnTo>
                    <a:lnTo>
                      <a:pt x="444" y="276"/>
                    </a:lnTo>
                    <a:lnTo>
                      <a:pt x="451" y="246"/>
                    </a:lnTo>
                    <a:lnTo>
                      <a:pt x="459" y="227"/>
                    </a:lnTo>
                    <a:lnTo>
                      <a:pt x="481" y="197"/>
                    </a:lnTo>
                    <a:lnTo>
                      <a:pt x="495" y="177"/>
                    </a:lnTo>
                    <a:lnTo>
                      <a:pt x="502" y="162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4" name="Google Shape;1414;p104"/>
              <p:cNvSpPr/>
              <p:nvPr/>
            </p:nvSpPr>
            <p:spPr>
              <a:xfrm>
                <a:off x="3718628" y="2598069"/>
                <a:ext cx="840721" cy="794257"/>
              </a:xfrm>
              <a:custGeom>
                <a:avLst/>
                <a:gdLst/>
                <a:ahLst/>
                <a:cxnLst/>
                <a:rect l="l" t="t" r="r" b="b"/>
                <a:pathLst>
                  <a:path w="796" h="776" extrusionOk="0">
                    <a:moveTo>
                      <a:pt x="247" y="0"/>
                    </a:moveTo>
                    <a:lnTo>
                      <a:pt x="233" y="20"/>
                    </a:lnTo>
                    <a:lnTo>
                      <a:pt x="226" y="40"/>
                    </a:lnTo>
                    <a:lnTo>
                      <a:pt x="219" y="59"/>
                    </a:lnTo>
                    <a:lnTo>
                      <a:pt x="219" y="79"/>
                    </a:lnTo>
                    <a:lnTo>
                      <a:pt x="211" y="89"/>
                    </a:lnTo>
                    <a:lnTo>
                      <a:pt x="197" y="89"/>
                    </a:lnTo>
                    <a:lnTo>
                      <a:pt x="175" y="98"/>
                    </a:lnTo>
                    <a:lnTo>
                      <a:pt x="153" y="98"/>
                    </a:lnTo>
                    <a:lnTo>
                      <a:pt x="138" y="98"/>
                    </a:lnTo>
                    <a:lnTo>
                      <a:pt x="117" y="89"/>
                    </a:lnTo>
                    <a:lnTo>
                      <a:pt x="95" y="89"/>
                    </a:lnTo>
                    <a:lnTo>
                      <a:pt x="73" y="98"/>
                    </a:lnTo>
                    <a:lnTo>
                      <a:pt x="58" y="98"/>
                    </a:lnTo>
                    <a:lnTo>
                      <a:pt x="36" y="98"/>
                    </a:lnTo>
                    <a:lnTo>
                      <a:pt x="22" y="98"/>
                    </a:lnTo>
                    <a:lnTo>
                      <a:pt x="8" y="98"/>
                    </a:lnTo>
                    <a:lnTo>
                      <a:pt x="0" y="98"/>
                    </a:lnTo>
                    <a:lnTo>
                      <a:pt x="1" y="99"/>
                    </a:lnTo>
                    <a:lnTo>
                      <a:pt x="1" y="109"/>
                    </a:lnTo>
                    <a:lnTo>
                      <a:pt x="1" y="129"/>
                    </a:lnTo>
                    <a:lnTo>
                      <a:pt x="9" y="149"/>
                    </a:lnTo>
                    <a:lnTo>
                      <a:pt x="16" y="168"/>
                    </a:lnTo>
                    <a:lnTo>
                      <a:pt x="9" y="188"/>
                    </a:lnTo>
                    <a:lnTo>
                      <a:pt x="1" y="208"/>
                    </a:lnTo>
                    <a:lnTo>
                      <a:pt x="9" y="228"/>
                    </a:lnTo>
                    <a:lnTo>
                      <a:pt x="24" y="247"/>
                    </a:lnTo>
                    <a:lnTo>
                      <a:pt x="38" y="257"/>
                    </a:lnTo>
                    <a:lnTo>
                      <a:pt x="53" y="267"/>
                    </a:lnTo>
                    <a:lnTo>
                      <a:pt x="67" y="277"/>
                    </a:lnTo>
                    <a:lnTo>
                      <a:pt x="81" y="267"/>
                    </a:lnTo>
                    <a:lnTo>
                      <a:pt x="89" y="287"/>
                    </a:lnTo>
                    <a:lnTo>
                      <a:pt x="103" y="287"/>
                    </a:lnTo>
                    <a:lnTo>
                      <a:pt x="118" y="287"/>
                    </a:lnTo>
                    <a:lnTo>
                      <a:pt x="110" y="306"/>
                    </a:lnTo>
                    <a:lnTo>
                      <a:pt x="110" y="326"/>
                    </a:lnTo>
                    <a:lnTo>
                      <a:pt x="118" y="345"/>
                    </a:lnTo>
                    <a:lnTo>
                      <a:pt x="125" y="365"/>
                    </a:lnTo>
                    <a:lnTo>
                      <a:pt x="125" y="384"/>
                    </a:lnTo>
                    <a:lnTo>
                      <a:pt x="118" y="404"/>
                    </a:lnTo>
                    <a:lnTo>
                      <a:pt x="103" y="414"/>
                    </a:lnTo>
                    <a:lnTo>
                      <a:pt x="96" y="424"/>
                    </a:lnTo>
                    <a:lnTo>
                      <a:pt x="89" y="434"/>
                    </a:lnTo>
                    <a:lnTo>
                      <a:pt x="81" y="453"/>
                    </a:lnTo>
                    <a:lnTo>
                      <a:pt x="67" y="473"/>
                    </a:lnTo>
                    <a:lnTo>
                      <a:pt x="66" y="473"/>
                    </a:lnTo>
                    <a:lnTo>
                      <a:pt x="73" y="482"/>
                    </a:lnTo>
                    <a:lnTo>
                      <a:pt x="88" y="501"/>
                    </a:lnTo>
                    <a:lnTo>
                      <a:pt x="88" y="521"/>
                    </a:lnTo>
                    <a:lnTo>
                      <a:pt x="81" y="540"/>
                    </a:lnTo>
                    <a:lnTo>
                      <a:pt x="81" y="570"/>
                    </a:lnTo>
                    <a:lnTo>
                      <a:pt x="73" y="590"/>
                    </a:lnTo>
                    <a:lnTo>
                      <a:pt x="81" y="609"/>
                    </a:lnTo>
                    <a:lnTo>
                      <a:pt x="88" y="629"/>
                    </a:lnTo>
                    <a:lnTo>
                      <a:pt x="110" y="638"/>
                    </a:lnTo>
                    <a:lnTo>
                      <a:pt x="132" y="638"/>
                    </a:lnTo>
                    <a:lnTo>
                      <a:pt x="146" y="638"/>
                    </a:lnTo>
                    <a:lnTo>
                      <a:pt x="161" y="648"/>
                    </a:lnTo>
                    <a:lnTo>
                      <a:pt x="176" y="648"/>
                    </a:lnTo>
                    <a:lnTo>
                      <a:pt x="190" y="648"/>
                    </a:lnTo>
                    <a:lnTo>
                      <a:pt x="205" y="648"/>
                    </a:lnTo>
                    <a:lnTo>
                      <a:pt x="226" y="658"/>
                    </a:lnTo>
                    <a:lnTo>
                      <a:pt x="226" y="678"/>
                    </a:lnTo>
                    <a:lnTo>
                      <a:pt x="226" y="698"/>
                    </a:lnTo>
                    <a:lnTo>
                      <a:pt x="233" y="717"/>
                    </a:lnTo>
                    <a:lnTo>
                      <a:pt x="248" y="727"/>
                    </a:lnTo>
                    <a:lnTo>
                      <a:pt x="263" y="727"/>
                    </a:lnTo>
                    <a:lnTo>
                      <a:pt x="270" y="747"/>
                    </a:lnTo>
                    <a:lnTo>
                      <a:pt x="270" y="766"/>
                    </a:lnTo>
                    <a:lnTo>
                      <a:pt x="277" y="766"/>
                    </a:lnTo>
                    <a:lnTo>
                      <a:pt x="292" y="766"/>
                    </a:lnTo>
                    <a:lnTo>
                      <a:pt x="306" y="757"/>
                    </a:lnTo>
                    <a:lnTo>
                      <a:pt x="321" y="747"/>
                    </a:lnTo>
                    <a:lnTo>
                      <a:pt x="335" y="727"/>
                    </a:lnTo>
                    <a:lnTo>
                      <a:pt x="350" y="717"/>
                    </a:lnTo>
                    <a:lnTo>
                      <a:pt x="365" y="717"/>
                    </a:lnTo>
                    <a:lnTo>
                      <a:pt x="386" y="717"/>
                    </a:lnTo>
                    <a:lnTo>
                      <a:pt x="401" y="717"/>
                    </a:lnTo>
                    <a:lnTo>
                      <a:pt x="415" y="727"/>
                    </a:lnTo>
                    <a:lnTo>
                      <a:pt x="437" y="736"/>
                    </a:lnTo>
                    <a:lnTo>
                      <a:pt x="452" y="736"/>
                    </a:lnTo>
                    <a:lnTo>
                      <a:pt x="474" y="736"/>
                    </a:lnTo>
                    <a:lnTo>
                      <a:pt x="488" y="736"/>
                    </a:lnTo>
                    <a:lnTo>
                      <a:pt x="502" y="736"/>
                    </a:lnTo>
                    <a:lnTo>
                      <a:pt x="525" y="727"/>
                    </a:lnTo>
                    <a:lnTo>
                      <a:pt x="539" y="727"/>
                    </a:lnTo>
                    <a:lnTo>
                      <a:pt x="554" y="717"/>
                    </a:lnTo>
                    <a:lnTo>
                      <a:pt x="554" y="736"/>
                    </a:lnTo>
                    <a:lnTo>
                      <a:pt x="554" y="757"/>
                    </a:lnTo>
                    <a:lnTo>
                      <a:pt x="554" y="776"/>
                    </a:lnTo>
                    <a:lnTo>
                      <a:pt x="568" y="776"/>
                    </a:lnTo>
                    <a:lnTo>
                      <a:pt x="583" y="776"/>
                    </a:lnTo>
                    <a:lnTo>
                      <a:pt x="590" y="757"/>
                    </a:lnTo>
                    <a:lnTo>
                      <a:pt x="583" y="736"/>
                    </a:lnTo>
                    <a:lnTo>
                      <a:pt x="590" y="717"/>
                    </a:lnTo>
                    <a:lnTo>
                      <a:pt x="604" y="698"/>
                    </a:lnTo>
                    <a:lnTo>
                      <a:pt x="612" y="678"/>
                    </a:lnTo>
                    <a:lnTo>
                      <a:pt x="627" y="658"/>
                    </a:lnTo>
                    <a:lnTo>
                      <a:pt x="635" y="638"/>
                    </a:lnTo>
                    <a:lnTo>
                      <a:pt x="642" y="619"/>
                    </a:lnTo>
                    <a:lnTo>
                      <a:pt x="657" y="619"/>
                    </a:lnTo>
                    <a:lnTo>
                      <a:pt x="671" y="609"/>
                    </a:lnTo>
                    <a:lnTo>
                      <a:pt x="686" y="599"/>
                    </a:lnTo>
                    <a:lnTo>
                      <a:pt x="686" y="579"/>
                    </a:lnTo>
                    <a:lnTo>
                      <a:pt x="700" y="560"/>
                    </a:lnTo>
                    <a:lnTo>
                      <a:pt x="714" y="550"/>
                    </a:lnTo>
                    <a:lnTo>
                      <a:pt x="730" y="550"/>
                    </a:lnTo>
                    <a:lnTo>
                      <a:pt x="737" y="531"/>
                    </a:lnTo>
                    <a:lnTo>
                      <a:pt x="737" y="511"/>
                    </a:lnTo>
                    <a:lnTo>
                      <a:pt x="744" y="492"/>
                    </a:lnTo>
                    <a:lnTo>
                      <a:pt x="758" y="473"/>
                    </a:lnTo>
                    <a:lnTo>
                      <a:pt x="758" y="453"/>
                    </a:lnTo>
                    <a:lnTo>
                      <a:pt x="758" y="434"/>
                    </a:lnTo>
                    <a:lnTo>
                      <a:pt x="765" y="414"/>
                    </a:lnTo>
                    <a:lnTo>
                      <a:pt x="765" y="394"/>
                    </a:lnTo>
                    <a:lnTo>
                      <a:pt x="758" y="374"/>
                    </a:lnTo>
                    <a:lnTo>
                      <a:pt x="758" y="355"/>
                    </a:lnTo>
                    <a:lnTo>
                      <a:pt x="758" y="335"/>
                    </a:lnTo>
                    <a:lnTo>
                      <a:pt x="758" y="316"/>
                    </a:lnTo>
                    <a:lnTo>
                      <a:pt x="765" y="296"/>
                    </a:lnTo>
                    <a:lnTo>
                      <a:pt x="758" y="276"/>
                    </a:lnTo>
                    <a:lnTo>
                      <a:pt x="758" y="257"/>
                    </a:lnTo>
                    <a:lnTo>
                      <a:pt x="758" y="237"/>
                    </a:lnTo>
                    <a:lnTo>
                      <a:pt x="765" y="227"/>
                    </a:lnTo>
                    <a:lnTo>
                      <a:pt x="773" y="207"/>
                    </a:lnTo>
                    <a:lnTo>
                      <a:pt x="780" y="188"/>
                    </a:lnTo>
                    <a:lnTo>
                      <a:pt x="795" y="168"/>
                    </a:lnTo>
                    <a:lnTo>
                      <a:pt x="796" y="168"/>
                    </a:lnTo>
                    <a:lnTo>
                      <a:pt x="781" y="168"/>
                    </a:lnTo>
                    <a:lnTo>
                      <a:pt x="759" y="168"/>
                    </a:lnTo>
                    <a:lnTo>
                      <a:pt x="738" y="178"/>
                    </a:lnTo>
                    <a:lnTo>
                      <a:pt x="715" y="178"/>
                    </a:lnTo>
                    <a:lnTo>
                      <a:pt x="694" y="178"/>
                    </a:lnTo>
                    <a:lnTo>
                      <a:pt x="672" y="178"/>
                    </a:lnTo>
                    <a:lnTo>
                      <a:pt x="650" y="168"/>
                    </a:lnTo>
                    <a:lnTo>
                      <a:pt x="628" y="168"/>
                    </a:lnTo>
                    <a:lnTo>
                      <a:pt x="598" y="168"/>
                    </a:lnTo>
                    <a:lnTo>
                      <a:pt x="577" y="168"/>
                    </a:lnTo>
                    <a:lnTo>
                      <a:pt x="555" y="168"/>
                    </a:lnTo>
                    <a:lnTo>
                      <a:pt x="540" y="168"/>
                    </a:lnTo>
                    <a:lnTo>
                      <a:pt x="518" y="168"/>
                    </a:lnTo>
                    <a:lnTo>
                      <a:pt x="496" y="168"/>
                    </a:lnTo>
                    <a:lnTo>
                      <a:pt x="467" y="168"/>
                    </a:lnTo>
                    <a:lnTo>
                      <a:pt x="445" y="168"/>
                    </a:lnTo>
                    <a:lnTo>
                      <a:pt x="423" y="168"/>
                    </a:lnTo>
                    <a:lnTo>
                      <a:pt x="402" y="168"/>
                    </a:lnTo>
                    <a:lnTo>
                      <a:pt x="380" y="159"/>
                    </a:lnTo>
                    <a:lnTo>
                      <a:pt x="366" y="159"/>
                    </a:lnTo>
                    <a:lnTo>
                      <a:pt x="351" y="168"/>
                    </a:lnTo>
                    <a:lnTo>
                      <a:pt x="336" y="159"/>
                    </a:lnTo>
                    <a:lnTo>
                      <a:pt x="329" y="139"/>
                    </a:lnTo>
                    <a:lnTo>
                      <a:pt x="315" y="139"/>
                    </a:lnTo>
                    <a:lnTo>
                      <a:pt x="307" y="120"/>
                    </a:lnTo>
                    <a:lnTo>
                      <a:pt x="293" y="98"/>
                    </a:lnTo>
                    <a:lnTo>
                      <a:pt x="278" y="98"/>
                    </a:lnTo>
                    <a:lnTo>
                      <a:pt x="271" y="79"/>
                    </a:lnTo>
                    <a:lnTo>
                      <a:pt x="271" y="59"/>
                    </a:lnTo>
                    <a:lnTo>
                      <a:pt x="264" y="40"/>
                    </a:lnTo>
                    <a:lnTo>
                      <a:pt x="256" y="20"/>
                    </a:lnTo>
                    <a:lnTo>
                      <a:pt x="249" y="11"/>
                    </a:lnTo>
                    <a:lnTo>
                      <a:pt x="247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5" name="Google Shape;1415;p104"/>
              <p:cNvSpPr/>
              <p:nvPr/>
            </p:nvSpPr>
            <p:spPr>
              <a:xfrm>
                <a:off x="4630720" y="3249793"/>
                <a:ext cx="97800" cy="495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6" name="Google Shape;1416;p104"/>
              <p:cNvSpPr/>
              <p:nvPr/>
            </p:nvSpPr>
            <p:spPr>
              <a:xfrm>
                <a:off x="4699130" y="2104370"/>
                <a:ext cx="491781" cy="71679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701" extrusionOk="0">
                    <a:moveTo>
                      <a:pt x="167" y="0"/>
                    </a:moveTo>
                    <a:lnTo>
                      <a:pt x="160" y="32"/>
                    </a:lnTo>
                    <a:lnTo>
                      <a:pt x="160" y="62"/>
                    </a:lnTo>
                    <a:lnTo>
                      <a:pt x="153" y="81"/>
                    </a:lnTo>
                    <a:lnTo>
                      <a:pt x="145" y="101"/>
                    </a:lnTo>
                    <a:lnTo>
                      <a:pt x="131" y="111"/>
                    </a:lnTo>
                    <a:lnTo>
                      <a:pt x="124" y="131"/>
                    </a:lnTo>
                    <a:lnTo>
                      <a:pt x="124" y="150"/>
                    </a:lnTo>
                    <a:lnTo>
                      <a:pt x="117" y="169"/>
                    </a:lnTo>
                    <a:lnTo>
                      <a:pt x="109" y="189"/>
                    </a:lnTo>
                    <a:lnTo>
                      <a:pt x="94" y="209"/>
                    </a:lnTo>
                    <a:lnTo>
                      <a:pt x="80" y="219"/>
                    </a:lnTo>
                    <a:lnTo>
                      <a:pt x="72" y="238"/>
                    </a:lnTo>
                    <a:lnTo>
                      <a:pt x="65" y="258"/>
                    </a:lnTo>
                    <a:lnTo>
                      <a:pt x="51" y="258"/>
                    </a:lnTo>
                    <a:lnTo>
                      <a:pt x="36" y="267"/>
                    </a:lnTo>
                    <a:lnTo>
                      <a:pt x="21" y="267"/>
                    </a:lnTo>
                    <a:lnTo>
                      <a:pt x="7" y="288"/>
                    </a:lnTo>
                    <a:lnTo>
                      <a:pt x="0" y="297"/>
                    </a:lnTo>
                    <a:lnTo>
                      <a:pt x="7" y="297"/>
                    </a:lnTo>
                    <a:lnTo>
                      <a:pt x="14" y="297"/>
                    </a:lnTo>
                    <a:lnTo>
                      <a:pt x="29" y="297"/>
                    </a:lnTo>
                    <a:lnTo>
                      <a:pt x="36" y="317"/>
                    </a:lnTo>
                    <a:lnTo>
                      <a:pt x="51" y="317"/>
                    </a:lnTo>
                    <a:lnTo>
                      <a:pt x="65" y="326"/>
                    </a:lnTo>
                    <a:lnTo>
                      <a:pt x="72" y="346"/>
                    </a:lnTo>
                    <a:lnTo>
                      <a:pt x="72" y="365"/>
                    </a:lnTo>
                    <a:lnTo>
                      <a:pt x="72" y="386"/>
                    </a:lnTo>
                    <a:lnTo>
                      <a:pt x="72" y="405"/>
                    </a:lnTo>
                    <a:lnTo>
                      <a:pt x="65" y="425"/>
                    </a:lnTo>
                    <a:lnTo>
                      <a:pt x="58" y="444"/>
                    </a:lnTo>
                    <a:lnTo>
                      <a:pt x="51" y="464"/>
                    </a:lnTo>
                    <a:lnTo>
                      <a:pt x="65" y="474"/>
                    </a:lnTo>
                    <a:lnTo>
                      <a:pt x="80" y="483"/>
                    </a:lnTo>
                    <a:lnTo>
                      <a:pt x="87" y="503"/>
                    </a:lnTo>
                    <a:lnTo>
                      <a:pt x="102" y="513"/>
                    </a:lnTo>
                    <a:lnTo>
                      <a:pt x="117" y="513"/>
                    </a:lnTo>
                    <a:lnTo>
                      <a:pt x="131" y="513"/>
                    </a:lnTo>
                    <a:lnTo>
                      <a:pt x="138" y="533"/>
                    </a:lnTo>
                    <a:lnTo>
                      <a:pt x="124" y="552"/>
                    </a:lnTo>
                    <a:lnTo>
                      <a:pt x="109" y="562"/>
                    </a:lnTo>
                    <a:lnTo>
                      <a:pt x="109" y="581"/>
                    </a:lnTo>
                    <a:lnTo>
                      <a:pt x="102" y="603"/>
                    </a:lnTo>
                    <a:lnTo>
                      <a:pt x="109" y="622"/>
                    </a:lnTo>
                    <a:lnTo>
                      <a:pt x="124" y="632"/>
                    </a:lnTo>
                    <a:lnTo>
                      <a:pt x="131" y="651"/>
                    </a:lnTo>
                    <a:lnTo>
                      <a:pt x="131" y="671"/>
                    </a:lnTo>
                    <a:lnTo>
                      <a:pt x="145" y="681"/>
                    </a:lnTo>
                    <a:lnTo>
                      <a:pt x="153" y="701"/>
                    </a:lnTo>
                    <a:lnTo>
                      <a:pt x="167" y="701"/>
                    </a:lnTo>
                    <a:lnTo>
                      <a:pt x="166" y="701"/>
                    </a:lnTo>
                    <a:lnTo>
                      <a:pt x="180" y="681"/>
                    </a:lnTo>
                    <a:lnTo>
                      <a:pt x="188" y="661"/>
                    </a:lnTo>
                    <a:lnTo>
                      <a:pt x="180" y="642"/>
                    </a:lnTo>
                    <a:lnTo>
                      <a:pt x="180" y="622"/>
                    </a:lnTo>
                    <a:lnTo>
                      <a:pt x="173" y="603"/>
                    </a:lnTo>
                    <a:lnTo>
                      <a:pt x="188" y="581"/>
                    </a:lnTo>
                    <a:lnTo>
                      <a:pt x="195" y="562"/>
                    </a:lnTo>
                    <a:lnTo>
                      <a:pt x="202" y="542"/>
                    </a:lnTo>
                    <a:lnTo>
                      <a:pt x="202" y="513"/>
                    </a:lnTo>
                    <a:lnTo>
                      <a:pt x="217" y="494"/>
                    </a:lnTo>
                    <a:lnTo>
                      <a:pt x="232" y="483"/>
                    </a:lnTo>
                    <a:lnTo>
                      <a:pt x="246" y="483"/>
                    </a:lnTo>
                    <a:lnTo>
                      <a:pt x="261" y="474"/>
                    </a:lnTo>
                    <a:lnTo>
                      <a:pt x="276" y="474"/>
                    </a:lnTo>
                    <a:lnTo>
                      <a:pt x="290" y="454"/>
                    </a:lnTo>
                    <a:lnTo>
                      <a:pt x="305" y="444"/>
                    </a:lnTo>
                    <a:lnTo>
                      <a:pt x="319" y="434"/>
                    </a:lnTo>
                    <a:lnTo>
                      <a:pt x="335" y="434"/>
                    </a:lnTo>
                    <a:lnTo>
                      <a:pt x="356" y="444"/>
                    </a:lnTo>
                    <a:lnTo>
                      <a:pt x="371" y="434"/>
                    </a:lnTo>
                    <a:lnTo>
                      <a:pt x="385" y="434"/>
                    </a:lnTo>
                    <a:lnTo>
                      <a:pt x="401" y="425"/>
                    </a:lnTo>
                    <a:lnTo>
                      <a:pt x="401" y="405"/>
                    </a:lnTo>
                    <a:lnTo>
                      <a:pt x="393" y="386"/>
                    </a:lnTo>
                    <a:lnTo>
                      <a:pt x="378" y="376"/>
                    </a:lnTo>
                    <a:lnTo>
                      <a:pt x="385" y="356"/>
                    </a:lnTo>
                    <a:lnTo>
                      <a:pt x="401" y="336"/>
                    </a:lnTo>
                    <a:lnTo>
                      <a:pt x="401" y="317"/>
                    </a:lnTo>
                    <a:lnTo>
                      <a:pt x="401" y="297"/>
                    </a:lnTo>
                    <a:lnTo>
                      <a:pt x="401" y="278"/>
                    </a:lnTo>
                    <a:lnTo>
                      <a:pt x="401" y="258"/>
                    </a:lnTo>
                    <a:lnTo>
                      <a:pt x="385" y="248"/>
                    </a:lnTo>
                    <a:lnTo>
                      <a:pt x="401" y="228"/>
                    </a:lnTo>
                    <a:lnTo>
                      <a:pt x="407" y="209"/>
                    </a:lnTo>
                    <a:lnTo>
                      <a:pt x="422" y="189"/>
                    </a:lnTo>
                    <a:lnTo>
                      <a:pt x="437" y="179"/>
                    </a:lnTo>
                    <a:lnTo>
                      <a:pt x="451" y="179"/>
                    </a:lnTo>
                    <a:lnTo>
                      <a:pt x="466" y="169"/>
                    </a:lnTo>
                    <a:lnTo>
                      <a:pt x="466" y="150"/>
                    </a:lnTo>
                    <a:lnTo>
                      <a:pt x="466" y="140"/>
                    </a:lnTo>
                    <a:lnTo>
                      <a:pt x="458" y="140"/>
                    </a:lnTo>
                    <a:lnTo>
                      <a:pt x="444" y="140"/>
                    </a:lnTo>
                    <a:lnTo>
                      <a:pt x="429" y="131"/>
                    </a:lnTo>
                    <a:lnTo>
                      <a:pt x="415" y="120"/>
                    </a:lnTo>
                    <a:lnTo>
                      <a:pt x="401" y="120"/>
                    </a:lnTo>
                    <a:lnTo>
                      <a:pt x="385" y="111"/>
                    </a:lnTo>
                    <a:lnTo>
                      <a:pt x="371" y="111"/>
                    </a:lnTo>
                    <a:lnTo>
                      <a:pt x="356" y="111"/>
                    </a:lnTo>
                    <a:lnTo>
                      <a:pt x="342" y="111"/>
                    </a:lnTo>
                    <a:lnTo>
                      <a:pt x="327" y="111"/>
                    </a:lnTo>
                    <a:lnTo>
                      <a:pt x="312" y="131"/>
                    </a:lnTo>
                    <a:lnTo>
                      <a:pt x="298" y="131"/>
                    </a:lnTo>
                    <a:lnTo>
                      <a:pt x="283" y="140"/>
                    </a:lnTo>
                    <a:lnTo>
                      <a:pt x="268" y="131"/>
                    </a:lnTo>
                    <a:lnTo>
                      <a:pt x="268" y="111"/>
                    </a:lnTo>
                    <a:lnTo>
                      <a:pt x="268" y="91"/>
                    </a:lnTo>
                    <a:lnTo>
                      <a:pt x="276" y="71"/>
                    </a:lnTo>
                    <a:lnTo>
                      <a:pt x="268" y="52"/>
                    </a:lnTo>
                    <a:lnTo>
                      <a:pt x="253" y="42"/>
                    </a:lnTo>
                    <a:lnTo>
                      <a:pt x="239" y="32"/>
                    </a:lnTo>
                    <a:lnTo>
                      <a:pt x="225" y="32"/>
                    </a:lnTo>
                    <a:lnTo>
                      <a:pt x="210" y="32"/>
                    </a:lnTo>
                    <a:lnTo>
                      <a:pt x="195" y="12"/>
                    </a:lnTo>
                    <a:lnTo>
                      <a:pt x="180" y="3"/>
                    </a:lnTo>
                    <a:lnTo>
                      <a:pt x="165" y="1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7" name="Google Shape;1417;p104"/>
              <p:cNvSpPr/>
              <p:nvPr/>
            </p:nvSpPr>
            <p:spPr>
              <a:xfrm>
                <a:off x="5140917" y="3401620"/>
                <a:ext cx="161206" cy="25098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66" y="237"/>
                    </a:moveTo>
                    <a:lnTo>
                      <a:pt x="87" y="227"/>
                    </a:lnTo>
                    <a:lnTo>
                      <a:pt x="102" y="207"/>
                    </a:lnTo>
                    <a:lnTo>
                      <a:pt x="102" y="188"/>
                    </a:lnTo>
                    <a:lnTo>
                      <a:pt x="109" y="168"/>
                    </a:lnTo>
                    <a:lnTo>
                      <a:pt x="124" y="149"/>
                    </a:lnTo>
                    <a:lnTo>
                      <a:pt x="139" y="139"/>
                    </a:lnTo>
                    <a:lnTo>
                      <a:pt x="153" y="119"/>
                    </a:lnTo>
                    <a:lnTo>
                      <a:pt x="146" y="99"/>
                    </a:lnTo>
                    <a:lnTo>
                      <a:pt x="146" y="80"/>
                    </a:lnTo>
                    <a:lnTo>
                      <a:pt x="146" y="60"/>
                    </a:lnTo>
                    <a:lnTo>
                      <a:pt x="153" y="39"/>
                    </a:lnTo>
                    <a:lnTo>
                      <a:pt x="139" y="20"/>
                    </a:lnTo>
                    <a:lnTo>
                      <a:pt x="129" y="2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09" y="0"/>
                    </a:lnTo>
                    <a:lnTo>
                      <a:pt x="95" y="0"/>
                    </a:lnTo>
                    <a:lnTo>
                      <a:pt x="80" y="10"/>
                    </a:lnTo>
                    <a:lnTo>
                      <a:pt x="73" y="30"/>
                    </a:lnTo>
                    <a:lnTo>
                      <a:pt x="73" y="50"/>
                    </a:lnTo>
                    <a:lnTo>
                      <a:pt x="73" y="69"/>
                    </a:lnTo>
                    <a:lnTo>
                      <a:pt x="73" y="90"/>
                    </a:lnTo>
                    <a:lnTo>
                      <a:pt x="73" y="109"/>
                    </a:lnTo>
                    <a:lnTo>
                      <a:pt x="66" y="129"/>
                    </a:lnTo>
                    <a:lnTo>
                      <a:pt x="51" y="139"/>
                    </a:lnTo>
                    <a:lnTo>
                      <a:pt x="44" y="159"/>
                    </a:lnTo>
                    <a:lnTo>
                      <a:pt x="29" y="178"/>
                    </a:lnTo>
                    <a:lnTo>
                      <a:pt x="15" y="168"/>
                    </a:lnTo>
                    <a:lnTo>
                      <a:pt x="0" y="188"/>
                    </a:lnTo>
                    <a:lnTo>
                      <a:pt x="0" y="207"/>
                    </a:lnTo>
                    <a:lnTo>
                      <a:pt x="0" y="218"/>
                    </a:lnTo>
                    <a:lnTo>
                      <a:pt x="7" y="237"/>
                    </a:lnTo>
                    <a:lnTo>
                      <a:pt x="29" y="246"/>
                    </a:lnTo>
                    <a:lnTo>
                      <a:pt x="44" y="246"/>
                    </a:lnTo>
                    <a:lnTo>
                      <a:pt x="51" y="246"/>
                    </a:lnTo>
                    <a:lnTo>
                      <a:pt x="58" y="246"/>
                    </a:lnTo>
                    <a:lnTo>
                      <a:pt x="66" y="237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8" name="Google Shape;1418;p104"/>
              <p:cNvSpPr/>
              <p:nvPr/>
            </p:nvSpPr>
            <p:spPr>
              <a:xfrm>
                <a:off x="4924614" y="3626780"/>
                <a:ext cx="277519" cy="161124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58" extrusionOk="0">
                    <a:moveTo>
                      <a:pt x="263" y="29"/>
                    </a:moveTo>
                    <a:lnTo>
                      <a:pt x="256" y="29"/>
                    </a:lnTo>
                    <a:lnTo>
                      <a:pt x="249" y="29"/>
                    </a:lnTo>
                    <a:lnTo>
                      <a:pt x="234" y="29"/>
                    </a:lnTo>
                    <a:lnTo>
                      <a:pt x="212" y="19"/>
                    </a:lnTo>
                    <a:lnTo>
                      <a:pt x="205" y="0"/>
                    </a:lnTo>
                    <a:lnTo>
                      <a:pt x="205" y="1"/>
                    </a:lnTo>
                    <a:lnTo>
                      <a:pt x="198" y="10"/>
                    </a:lnTo>
                    <a:lnTo>
                      <a:pt x="190" y="29"/>
                    </a:lnTo>
                    <a:lnTo>
                      <a:pt x="184" y="50"/>
                    </a:lnTo>
                    <a:lnTo>
                      <a:pt x="168" y="69"/>
                    </a:lnTo>
                    <a:lnTo>
                      <a:pt x="147" y="79"/>
                    </a:lnTo>
                    <a:lnTo>
                      <a:pt x="132" y="79"/>
                    </a:lnTo>
                    <a:lnTo>
                      <a:pt x="118" y="89"/>
                    </a:lnTo>
                    <a:lnTo>
                      <a:pt x="102" y="89"/>
                    </a:lnTo>
                    <a:lnTo>
                      <a:pt x="88" y="89"/>
                    </a:lnTo>
                    <a:lnTo>
                      <a:pt x="73" y="89"/>
                    </a:lnTo>
                    <a:lnTo>
                      <a:pt x="59" y="79"/>
                    </a:lnTo>
                    <a:lnTo>
                      <a:pt x="44" y="89"/>
                    </a:lnTo>
                    <a:lnTo>
                      <a:pt x="29" y="89"/>
                    </a:lnTo>
                    <a:lnTo>
                      <a:pt x="15" y="108"/>
                    </a:lnTo>
                    <a:lnTo>
                      <a:pt x="15" y="128"/>
                    </a:lnTo>
                    <a:lnTo>
                      <a:pt x="0" y="137"/>
                    </a:lnTo>
                    <a:lnTo>
                      <a:pt x="0" y="158"/>
                    </a:lnTo>
                    <a:lnTo>
                      <a:pt x="15" y="147"/>
                    </a:lnTo>
                    <a:lnTo>
                      <a:pt x="29" y="137"/>
                    </a:lnTo>
                    <a:lnTo>
                      <a:pt x="44" y="137"/>
                    </a:lnTo>
                    <a:lnTo>
                      <a:pt x="59" y="147"/>
                    </a:lnTo>
                    <a:lnTo>
                      <a:pt x="73" y="158"/>
                    </a:lnTo>
                    <a:lnTo>
                      <a:pt x="88" y="158"/>
                    </a:lnTo>
                    <a:lnTo>
                      <a:pt x="102" y="147"/>
                    </a:lnTo>
                    <a:lnTo>
                      <a:pt x="118" y="137"/>
                    </a:lnTo>
                    <a:lnTo>
                      <a:pt x="132" y="147"/>
                    </a:lnTo>
                    <a:lnTo>
                      <a:pt x="147" y="158"/>
                    </a:lnTo>
                    <a:lnTo>
                      <a:pt x="161" y="158"/>
                    </a:lnTo>
                    <a:lnTo>
                      <a:pt x="176" y="147"/>
                    </a:lnTo>
                    <a:lnTo>
                      <a:pt x="184" y="128"/>
                    </a:lnTo>
                    <a:lnTo>
                      <a:pt x="198" y="108"/>
                    </a:lnTo>
                    <a:lnTo>
                      <a:pt x="212" y="99"/>
                    </a:lnTo>
                    <a:lnTo>
                      <a:pt x="220" y="99"/>
                    </a:lnTo>
                    <a:lnTo>
                      <a:pt x="234" y="99"/>
                    </a:lnTo>
                    <a:lnTo>
                      <a:pt x="249" y="89"/>
                    </a:lnTo>
                    <a:lnTo>
                      <a:pt x="256" y="69"/>
                    </a:lnTo>
                    <a:lnTo>
                      <a:pt x="256" y="50"/>
                    </a:lnTo>
                    <a:lnTo>
                      <a:pt x="263" y="29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9" name="Google Shape;1419;p104"/>
              <p:cNvSpPr/>
              <p:nvPr/>
            </p:nvSpPr>
            <p:spPr>
              <a:xfrm>
                <a:off x="3980845" y="3331389"/>
                <a:ext cx="517288" cy="542243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31" extrusionOk="0">
                    <a:moveTo>
                      <a:pt x="336" y="58"/>
                    </a:moveTo>
                    <a:lnTo>
                      <a:pt x="336" y="68"/>
                    </a:lnTo>
                    <a:lnTo>
                      <a:pt x="350" y="87"/>
                    </a:lnTo>
                    <a:lnTo>
                      <a:pt x="365" y="97"/>
                    </a:lnTo>
                    <a:lnTo>
                      <a:pt x="380" y="107"/>
                    </a:lnTo>
                    <a:lnTo>
                      <a:pt x="395" y="107"/>
                    </a:lnTo>
                    <a:lnTo>
                      <a:pt x="409" y="116"/>
                    </a:lnTo>
                    <a:lnTo>
                      <a:pt x="424" y="137"/>
                    </a:lnTo>
                    <a:lnTo>
                      <a:pt x="439" y="137"/>
                    </a:lnTo>
                    <a:lnTo>
                      <a:pt x="453" y="137"/>
                    </a:lnTo>
                    <a:lnTo>
                      <a:pt x="467" y="137"/>
                    </a:lnTo>
                    <a:lnTo>
                      <a:pt x="483" y="146"/>
                    </a:lnTo>
                    <a:lnTo>
                      <a:pt x="490" y="167"/>
                    </a:lnTo>
                    <a:lnTo>
                      <a:pt x="483" y="187"/>
                    </a:lnTo>
                    <a:lnTo>
                      <a:pt x="490" y="206"/>
                    </a:lnTo>
                    <a:lnTo>
                      <a:pt x="483" y="226"/>
                    </a:lnTo>
                    <a:lnTo>
                      <a:pt x="482" y="227"/>
                    </a:lnTo>
                    <a:lnTo>
                      <a:pt x="482" y="237"/>
                    </a:lnTo>
                    <a:lnTo>
                      <a:pt x="466" y="246"/>
                    </a:lnTo>
                    <a:lnTo>
                      <a:pt x="452" y="256"/>
                    </a:lnTo>
                    <a:lnTo>
                      <a:pt x="438" y="276"/>
                    </a:lnTo>
                    <a:lnTo>
                      <a:pt x="430" y="296"/>
                    </a:lnTo>
                    <a:lnTo>
                      <a:pt x="423" y="315"/>
                    </a:lnTo>
                    <a:lnTo>
                      <a:pt x="409" y="324"/>
                    </a:lnTo>
                    <a:lnTo>
                      <a:pt x="409" y="345"/>
                    </a:lnTo>
                    <a:lnTo>
                      <a:pt x="409" y="364"/>
                    </a:lnTo>
                    <a:lnTo>
                      <a:pt x="394" y="374"/>
                    </a:lnTo>
                    <a:lnTo>
                      <a:pt x="379" y="384"/>
                    </a:lnTo>
                    <a:lnTo>
                      <a:pt x="364" y="394"/>
                    </a:lnTo>
                    <a:lnTo>
                      <a:pt x="349" y="413"/>
                    </a:lnTo>
                    <a:lnTo>
                      <a:pt x="342" y="413"/>
                    </a:lnTo>
                    <a:lnTo>
                      <a:pt x="327" y="423"/>
                    </a:lnTo>
                    <a:lnTo>
                      <a:pt x="313" y="432"/>
                    </a:lnTo>
                    <a:lnTo>
                      <a:pt x="306" y="453"/>
                    </a:lnTo>
                    <a:lnTo>
                      <a:pt x="306" y="472"/>
                    </a:lnTo>
                    <a:lnTo>
                      <a:pt x="291" y="472"/>
                    </a:lnTo>
                    <a:lnTo>
                      <a:pt x="284" y="492"/>
                    </a:lnTo>
                    <a:lnTo>
                      <a:pt x="284" y="511"/>
                    </a:lnTo>
                    <a:lnTo>
                      <a:pt x="270" y="521"/>
                    </a:lnTo>
                    <a:lnTo>
                      <a:pt x="254" y="531"/>
                    </a:lnTo>
                    <a:lnTo>
                      <a:pt x="254" y="511"/>
                    </a:lnTo>
                    <a:lnTo>
                      <a:pt x="240" y="501"/>
                    </a:lnTo>
                    <a:lnTo>
                      <a:pt x="226" y="511"/>
                    </a:lnTo>
                    <a:lnTo>
                      <a:pt x="211" y="511"/>
                    </a:lnTo>
                    <a:lnTo>
                      <a:pt x="196" y="501"/>
                    </a:lnTo>
                    <a:lnTo>
                      <a:pt x="189" y="482"/>
                    </a:lnTo>
                    <a:lnTo>
                      <a:pt x="189" y="462"/>
                    </a:lnTo>
                    <a:lnTo>
                      <a:pt x="189" y="442"/>
                    </a:lnTo>
                    <a:lnTo>
                      <a:pt x="175" y="423"/>
                    </a:lnTo>
                    <a:lnTo>
                      <a:pt x="167" y="403"/>
                    </a:lnTo>
                    <a:lnTo>
                      <a:pt x="160" y="384"/>
                    </a:lnTo>
                    <a:lnTo>
                      <a:pt x="145" y="384"/>
                    </a:lnTo>
                    <a:lnTo>
                      <a:pt x="131" y="374"/>
                    </a:lnTo>
                    <a:lnTo>
                      <a:pt x="117" y="384"/>
                    </a:lnTo>
                    <a:lnTo>
                      <a:pt x="102" y="394"/>
                    </a:lnTo>
                    <a:lnTo>
                      <a:pt x="87" y="384"/>
                    </a:lnTo>
                    <a:lnTo>
                      <a:pt x="73" y="384"/>
                    </a:lnTo>
                    <a:lnTo>
                      <a:pt x="58" y="374"/>
                    </a:lnTo>
                    <a:lnTo>
                      <a:pt x="44" y="384"/>
                    </a:lnTo>
                    <a:lnTo>
                      <a:pt x="29" y="384"/>
                    </a:lnTo>
                    <a:lnTo>
                      <a:pt x="22" y="364"/>
                    </a:lnTo>
                    <a:lnTo>
                      <a:pt x="15" y="345"/>
                    </a:lnTo>
                    <a:lnTo>
                      <a:pt x="15" y="324"/>
                    </a:lnTo>
                    <a:lnTo>
                      <a:pt x="15" y="305"/>
                    </a:lnTo>
                    <a:lnTo>
                      <a:pt x="22" y="285"/>
                    </a:lnTo>
                    <a:lnTo>
                      <a:pt x="15" y="266"/>
                    </a:lnTo>
                    <a:lnTo>
                      <a:pt x="15" y="246"/>
                    </a:lnTo>
                    <a:lnTo>
                      <a:pt x="0" y="227"/>
                    </a:lnTo>
                    <a:lnTo>
                      <a:pt x="0" y="207"/>
                    </a:lnTo>
                    <a:lnTo>
                      <a:pt x="0" y="187"/>
                    </a:lnTo>
                    <a:lnTo>
                      <a:pt x="7" y="168"/>
                    </a:lnTo>
                    <a:lnTo>
                      <a:pt x="22" y="147"/>
                    </a:lnTo>
                    <a:lnTo>
                      <a:pt x="29" y="128"/>
                    </a:lnTo>
                    <a:lnTo>
                      <a:pt x="29" y="108"/>
                    </a:lnTo>
                    <a:lnTo>
                      <a:pt x="29" y="88"/>
                    </a:lnTo>
                    <a:lnTo>
                      <a:pt x="23" y="50"/>
                    </a:lnTo>
                    <a:lnTo>
                      <a:pt x="22" y="49"/>
                    </a:lnTo>
                    <a:lnTo>
                      <a:pt x="29" y="49"/>
                    </a:lnTo>
                    <a:lnTo>
                      <a:pt x="44" y="49"/>
                    </a:lnTo>
                    <a:lnTo>
                      <a:pt x="58" y="40"/>
                    </a:lnTo>
                    <a:lnTo>
                      <a:pt x="73" y="30"/>
                    </a:lnTo>
                    <a:lnTo>
                      <a:pt x="87" y="10"/>
                    </a:lnTo>
                    <a:lnTo>
                      <a:pt x="102" y="0"/>
                    </a:lnTo>
                    <a:lnTo>
                      <a:pt x="117" y="0"/>
                    </a:lnTo>
                    <a:lnTo>
                      <a:pt x="138" y="0"/>
                    </a:lnTo>
                    <a:lnTo>
                      <a:pt x="153" y="0"/>
                    </a:lnTo>
                    <a:lnTo>
                      <a:pt x="167" y="10"/>
                    </a:lnTo>
                    <a:lnTo>
                      <a:pt x="189" y="19"/>
                    </a:lnTo>
                    <a:lnTo>
                      <a:pt x="204" y="19"/>
                    </a:lnTo>
                    <a:lnTo>
                      <a:pt x="226" y="19"/>
                    </a:lnTo>
                    <a:lnTo>
                      <a:pt x="240" y="19"/>
                    </a:lnTo>
                    <a:lnTo>
                      <a:pt x="254" y="19"/>
                    </a:lnTo>
                    <a:lnTo>
                      <a:pt x="277" y="10"/>
                    </a:lnTo>
                    <a:lnTo>
                      <a:pt x="291" y="10"/>
                    </a:lnTo>
                    <a:lnTo>
                      <a:pt x="306" y="0"/>
                    </a:lnTo>
                    <a:lnTo>
                      <a:pt x="306" y="19"/>
                    </a:lnTo>
                    <a:lnTo>
                      <a:pt x="306" y="40"/>
                    </a:lnTo>
                    <a:lnTo>
                      <a:pt x="306" y="59"/>
                    </a:lnTo>
                    <a:lnTo>
                      <a:pt x="320" y="59"/>
                    </a:lnTo>
                    <a:lnTo>
                      <a:pt x="335" y="59"/>
                    </a:lnTo>
                    <a:lnTo>
                      <a:pt x="336" y="58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0" name="Google Shape;1420;p104"/>
              <p:cNvGrpSpPr/>
              <p:nvPr/>
            </p:nvGrpSpPr>
            <p:grpSpPr>
              <a:xfrm>
                <a:off x="3980844" y="2401827"/>
                <a:ext cx="906810" cy="1472177"/>
                <a:chOff x="2283" y="1411"/>
                <a:chExt cx="889" cy="1425"/>
              </a:xfrm>
            </p:grpSpPr>
            <p:sp>
              <p:nvSpPr>
                <p:cNvPr id="1421" name="Google Shape;1421;p104"/>
                <p:cNvSpPr/>
                <p:nvPr/>
              </p:nvSpPr>
              <p:spPr>
                <a:xfrm>
                  <a:off x="2283" y="2312"/>
                  <a:ext cx="507" cy="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" h="531" extrusionOk="0">
                      <a:moveTo>
                        <a:pt x="336" y="58"/>
                      </a:moveTo>
                      <a:lnTo>
                        <a:pt x="336" y="68"/>
                      </a:lnTo>
                      <a:lnTo>
                        <a:pt x="350" y="87"/>
                      </a:lnTo>
                      <a:lnTo>
                        <a:pt x="365" y="97"/>
                      </a:lnTo>
                      <a:lnTo>
                        <a:pt x="380" y="107"/>
                      </a:lnTo>
                      <a:lnTo>
                        <a:pt x="395" y="107"/>
                      </a:lnTo>
                      <a:lnTo>
                        <a:pt x="409" y="116"/>
                      </a:lnTo>
                      <a:lnTo>
                        <a:pt x="424" y="137"/>
                      </a:lnTo>
                      <a:lnTo>
                        <a:pt x="439" y="137"/>
                      </a:lnTo>
                      <a:lnTo>
                        <a:pt x="453" y="137"/>
                      </a:lnTo>
                      <a:lnTo>
                        <a:pt x="467" y="137"/>
                      </a:lnTo>
                      <a:lnTo>
                        <a:pt x="483" y="146"/>
                      </a:lnTo>
                      <a:lnTo>
                        <a:pt x="490" y="167"/>
                      </a:lnTo>
                      <a:lnTo>
                        <a:pt x="483" y="187"/>
                      </a:lnTo>
                      <a:lnTo>
                        <a:pt x="490" y="206"/>
                      </a:lnTo>
                      <a:lnTo>
                        <a:pt x="483" y="226"/>
                      </a:lnTo>
                      <a:lnTo>
                        <a:pt x="482" y="227"/>
                      </a:lnTo>
                      <a:lnTo>
                        <a:pt x="482" y="237"/>
                      </a:lnTo>
                      <a:lnTo>
                        <a:pt x="466" y="246"/>
                      </a:lnTo>
                      <a:lnTo>
                        <a:pt x="452" y="256"/>
                      </a:lnTo>
                      <a:lnTo>
                        <a:pt x="438" y="276"/>
                      </a:lnTo>
                      <a:lnTo>
                        <a:pt x="430" y="296"/>
                      </a:lnTo>
                      <a:lnTo>
                        <a:pt x="423" y="315"/>
                      </a:lnTo>
                      <a:lnTo>
                        <a:pt x="409" y="324"/>
                      </a:lnTo>
                      <a:lnTo>
                        <a:pt x="409" y="345"/>
                      </a:lnTo>
                      <a:lnTo>
                        <a:pt x="409" y="364"/>
                      </a:lnTo>
                      <a:lnTo>
                        <a:pt x="394" y="374"/>
                      </a:lnTo>
                      <a:lnTo>
                        <a:pt x="379" y="384"/>
                      </a:lnTo>
                      <a:lnTo>
                        <a:pt x="364" y="394"/>
                      </a:lnTo>
                      <a:lnTo>
                        <a:pt x="349" y="413"/>
                      </a:lnTo>
                      <a:lnTo>
                        <a:pt x="342" y="413"/>
                      </a:lnTo>
                      <a:lnTo>
                        <a:pt x="327" y="423"/>
                      </a:lnTo>
                      <a:lnTo>
                        <a:pt x="313" y="432"/>
                      </a:lnTo>
                      <a:lnTo>
                        <a:pt x="306" y="453"/>
                      </a:lnTo>
                      <a:lnTo>
                        <a:pt x="306" y="472"/>
                      </a:lnTo>
                      <a:lnTo>
                        <a:pt x="291" y="472"/>
                      </a:lnTo>
                      <a:lnTo>
                        <a:pt x="284" y="492"/>
                      </a:lnTo>
                      <a:lnTo>
                        <a:pt x="284" y="511"/>
                      </a:lnTo>
                      <a:lnTo>
                        <a:pt x="270" y="521"/>
                      </a:lnTo>
                      <a:lnTo>
                        <a:pt x="254" y="531"/>
                      </a:lnTo>
                      <a:lnTo>
                        <a:pt x="254" y="511"/>
                      </a:lnTo>
                      <a:lnTo>
                        <a:pt x="240" y="501"/>
                      </a:lnTo>
                      <a:lnTo>
                        <a:pt x="226" y="511"/>
                      </a:lnTo>
                      <a:lnTo>
                        <a:pt x="211" y="511"/>
                      </a:lnTo>
                      <a:lnTo>
                        <a:pt x="196" y="501"/>
                      </a:lnTo>
                      <a:lnTo>
                        <a:pt x="189" y="482"/>
                      </a:lnTo>
                      <a:lnTo>
                        <a:pt x="189" y="462"/>
                      </a:lnTo>
                      <a:lnTo>
                        <a:pt x="189" y="442"/>
                      </a:lnTo>
                      <a:lnTo>
                        <a:pt x="175" y="423"/>
                      </a:lnTo>
                      <a:lnTo>
                        <a:pt x="167" y="403"/>
                      </a:lnTo>
                      <a:lnTo>
                        <a:pt x="160" y="384"/>
                      </a:lnTo>
                      <a:lnTo>
                        <a:pt x="145" y="384"/>
                      </a:lnTo>
                      <a:lnTo>
                        <a:pt x="131" y="374"/>
                      </a:lnTo>
                      <a:lnTo>
                        <a:pt x="117" y="384"/>
                      </a:lnTo>
                      <a:lnTo>
                        <a:pt x="102" y="394"/>
                      </a:lnTo>
                      <a:lnTo>
                        <a:pt x="87" y="384"/>
                      </a:lnTo>
                      <a:lnTo>
                        <a:pt x="73" y="384"/>
                      </a:lnTo>
                      <a:lnTo>
                        <a:pt x="58" y="374"/>
                      </a:lnTo>
                      <a:lnTo>
                        <a:pt x="44" y="384"/>
                      </a:lnTo>
                      <a:lnTo>
                        <a:pt x="29" y="384"/>
                      </a:lnTo>
                      <a:lnTo>
                        <a:pt x="22" y="364"/>
                      </a:lnTo>
                      <a:lnTo>
                        <a:pt x="15" y="345"/>
                      </a:lnTo>
                      <a:lnTo>
                        <a:pt x="15" y="324"/>
                      </a:lnTo>
                      <a:lnTo>
                        <a:pt x="15" y="305"/>
                      </a:lnTo>
                      <a:lnTo>
                        <a:pt x="22" y="285"/>
                      </a:lnTo>
                      <a:lnTo>
                        <a:pt x="15" y="266"/>
                      </a:lnTo>
                      <a:lnTo>
                        <a:pt x="15" y="246"/>
                      </a:lnTo>
                      <a:lnTo>
                        <a:pt x="0" y="227"/>
                      </a:lnTo>
                      <a:lnTo>
                        <a:pt x="0" y="207"/>
                      </a:lnTo>
                      <a:lnTo>
                        <a:pt x="0" y="187"/>
                      </a:lnTo>
                      <a:lnTo>
                        <a:pt x="7" y="168"/>
                      </a:lnTo>
                      <a:lnTo>
                        <a:pt x="22" y="147"/>
                      </a:lnTo>
                      <a:lnTo>
                        <a:pt x="29" y="128"/>
                      </a:lnTo>
                      <a:lnTo>
                        <a:pt x="29" y="108"/>
                      </a:lnTo>
                      <a:lnTo>
                        <a:pt x="29" y="88"/>
                      </a:lnTo>
                      <a:lnTo>
                        <a:pt x="23" y="50"/>
                      </a:lnTo>
                      <a:lnTo>
                        <a:pt x="22" y="49"/>
                      </a:lnTo>
                      <a:lnTo>
                        <a:pt x="29" y="49"/>
                      </a:lnTo>
                      <a:lnTo>
                        <a:pt x="44" y="49"/>
                      </a:lnTo>
                      <a:lnTo>
                        <a:pt x="58" y="40"/>
                      </a:lnTo>
                      <a:lnTo>
                        <a:pt x="73" y="30"/>
                      </a:lnTo>
                      <a:lnTo>
                        <a:pt x="87" y="10"/>
                      </a:lnTo>
                      <a:lnTo>
                        <a:pt x="102" y="0"/>
                      </a:lnTo>
                      <a:lnTo>
                        <a:pt x="117" y="0"/>
                      </a:lnTo>
                      <a:lnTo>
                        <a:pt x="138" y="0"/>
                      </a:lnTo>
                      <a:lnTo>
                        <a:pt x="153" y="0"/>
                      </a:lnTo>
                      <a:lnTo>
                        <a:pt x="167" y="10"/>
                      </a:lnTo>
                      <a:lnTo>
                        <a:pt x="189" y="19"/>
                      </a:lnTo>
                      <a:lnTo>
                        <a:pt x="204" y="19"/>
                      </a:lnTo>
                      <a:lnTo>
                        <a:pt x="226" y="19"/>
                      </a:lnTo>
                      <a:lnTo>
                        <a:pt x="240" y="19"/>
                      </a:lnTo>
                      <a:lnTo>
                        <a:pt x="254" y="19"/>
                      </a:lnTo>
                      <a:lnTo>
                        <a:pt x="277" y="10"/>
                      </a:lnTo>
                      <a:lnTo>
                        <a:pt x="291" y="10"/>
                      </a:lnTo>
                      <a:lnTo>
                        <a:pt x="306" y="0"/>
                      </a:lnTo>
                      <a:lnTo>
                        <a:pt x="306" y="19"/>
                      </a:lnTo>
                      <a:lnTo>
                        <a:pt x="306" y="40"/>
                      </a:lnTo>
                      <a:lnTo>
                        <a:pt x="306" y="59"/>
                      </a:lnTo>
                      <a:lnTo>
                        <a:pt x="320" y="59"/>
                      </a:lnTo>
                      <a:lnTo>
                        <a:pt x="335" y="59"/>
                      </a:lnTo>
                      <a:lnTo>
                        <a:pt x="336" y="58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2" name="Google Shape;1422;p104"/>
                <p:cNvSpPr/>
                <p:nvPr/>
              </p:nvSpPr>
              <p:spPr>
                <a:xfrm>
                  <a:off x="2786" y="1411"/>
                  <a:ext cx="385" cy="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692" extrusionOk="0">
                      <a:moveTo>
                        <a:pt x="41" y="672"/>
                      </a:moveTo>
                      <a:lnTo>
                        <a:pt x="17" y="692"/>
                      </a:lnTo>
                      <a:lnTo>
                        <a:pt x="0" y="632"/>
                      </a:lnTo>
                      <a:lnTo>
                        <a:pt x="8" y="612"/>
                      </a:lnTo>
                      <a:lnTo>
                        <a:pt x="8" y="591"/>
                      </a:lnTo>
                      <a:lnTo>
                        <a:pt x="0" y="572"/>
                      </a:lnTo>
                      <a:lnTo>
                        <a:pt x="0" y="552"/>
                      </a:lnTo>
                      <a:lnTo>
                        <a:pt x="0" y="532"/>
                      </a:lnTo>
                      <a:lnTo>
                        <a:pt x="0" y="512"/>
                      </a:lnTo>
                      <a:lnTo>
                        <a:pt x="8" y="491"/>
                      </a:lnTo>
                      <a:lnTo>
                        <a:pt x="0" y="472"/>
                      </a:lnTo>
                      <a:lnTo>
                        <a:pt x="0" y="451"/>
                      </a:lnTo>
                      <a:lnTo>
                        <a:pt x="0" y="432"/>
                      </a:lnTo>
                      <a:lnTo>
                        <a:pt x="8" y="422"/>
                      </a:lnTo>
                      <a:lnTo>
                        <a:pt x="16" y="401"/>
                      </a:lnTo>
                      <a:lnTo>
                        <a:pt x="24" y="382"/>
                      </a:lnTo>
                      <a:lnTo>
                        <a:pt x="41" y="362"/>
                      </a:lnTo>
                      <a:lnTo>
                        <a:pt x="43" y="362"/>
                      </a:lnTo>
                      <a:lnTo>
                        <a:pt x="51" y="341"/>
                      </a:lnTo>
                      <a:lnTo>
                        <a:pt x="59" y="321"/>
                      </a:lnTo>
                      <a:lnTo>
                        <a:pt x="76" y="300"/>
                      </a:lnTo>
                      <a:lnTo>
                        <a:pt x="92" y="290"/>
                      </a:lnTo>
                      <a:lnTo>
                        <a:pt x="101" y="270"/>
                      </a:lnTo>
                      <a:lnTo>
                        <a:pt x="109" y="250"/>
                      </a:lnTo>
                      <a:lnTo>
                        <a:pt x="118" y="230"/>
                      </a:lnTo>
                      <a:lnTo>
                        <a:pt x="118" y="210"/>
                      </a:lnTo>
                      <a:lnTo>
                        <a:pt x="118" y="190"/>
                      </a:lnTo>
                      <a:lnTo>
                        <a:pt x="127" y="170"/>
                      </a:lnTo>
                      <a:lnTo>
                        <a:pt x="118" y="150"/>
                      </a:lnTo>
                      <a:lnTo>
                        <a:pt x="127" y="130"/>
                      </a:lnTo>
                      <a:lnTo>
                        <a:pt x="143" y="130"/>
                      </a:lnTo>
                      <a:lnTo>
                        <a:pt x="160" y="130"/>
                      </a:lnTo>
                      <a:lnTo>
                        <a:pt x="176" y="110"/>
                      </a:lnTo>
                      <a:lnTo>
                        <a:pt x="184" y="90"/>
                      </a:lnTo>
                      <a:lnTo>
                        <a:pt x="202" y="80"/>
                      </a:lnTo>
                      <a:lnTo>
                        <a:pt x="202" y="60"/>
                      </a:lnTo>
                      <a:lnTo>
                        <a:pt x="218" y="40"/>
                      </a:lnTo>
                      <a:lnTo>
                        <a:pt x="202" y="30"/>
                      </a:lnTo>
                      <a:lnTo>
                        <a:pt x="184" y="30"/>
                      </a:lnTo>
                      <a:lnTo>
                        <a:pt x="168" y="20"/>
                      </a:lnTo>
                      <a:lnTo>
                        <a:pt x="168" y="0"/>
                      </a:lnTo>
                      <a:lnTo>
                        <a:pt x="194" y="0"/>
                      </a:lnTo>
                      <a:lnTo>
                        <a:pt x="191" y="0"/>
                      </a:lnTo>
                      <a:lnTo>
                        <a:pt x="201" y="0"/>
                      </a:lnTo>
                      <a:lnTo>
                        <a:pt x="209" y="0"/>
                      </a:lnTo>
                      <a:lnTo>
                        <a:pt x="226" y="0"/>
                      </a:lnTo>
                      <a:lnTo>
                        <a:pt x="234" y="20"/>
                      </a:lnTo>
                      <a:lnTo>
                        <a:pt x="251" y="20"/>
                      </a:lnTo>
                      <a:lnTo>
                        <a:pt x="267" y="30"/>
                      </a:lnTo>
                      <a:lnTo>
                        <a:pt x="275" y="50"/>
                      </a:lnTo>
                      <a:lnTo>
                        <a:pt x="275" y="69"/>
                      </a:lnTo>
                      <a:lnTo>
                        <a:pt x="275" y="91"/>
                      </a:lnTo>
                      <a:lnTo>
                        <a:pt x="275" y="110"/>
                      </a:lnTo>
                      <a:lnTo>
                        <a:pt x="267" y="131"/>
                      </a:lnTo>
                      <a:lnTo>
                        <a:pt x="259" y="150"/>
                      </a:lnTo>
                      <a:lnTo>
                        <a:pt x="251" y="171"/>
                      </a:lnTo>
                      <a:lnTo>
                        <a:pt x="267" y="181"/>
                      </a:lnTo>
                      <a:lnTo>
                        <a:pt x="285" y="190"/>
                      </a:lnTo>
                      <a:lnTo>
                        <a:pt x="293" y="210"/>
                      </a:lnTo>
                      <a:lnTo>
                        <a:pt x="310" y="221"/>
                      </a:lnTo>
                      <a:lnTo>
                        <a:pt x="326" y="221"/>
                      </a:lnTo>
                      <a:lnTo>
                        <a:pt x="343" y="221"/>
                      </a:lnTo>
                      <a:lnTo>
                        <a:pt x="352" y="241"/>
                      </a:lnTo>
                      <a:lnTo>
                        <a:pt x="335" y="260"/>
                      </a:lnTo>
                      <a:lnTo>
                        <a:pt x="318" y="271"/>
                      </a:lnTo>
                      <a:lnTo>
                        <a:pt x="318" y="290"/>
                      </a:lnTo>
                      <a:lnTo>
                        <a:pt x="310" y="313"/>
                      </a:lnTo>
                      <a:lnTo>
                        <a:pt x="318" y="332"/>
                      </a:lnTo>
                      <a:lnTo>
                        <a:pt x="335" y="342"/>
                      </a:lnTo>
                      <a:lnTo>
                        <a:pt x="343" y="362"/>
                      </a:lnTo>
                      <a:lnTo>
                        <a:pt x="343" y="382"/>
                      </a:lnTo>
                      <a:lnTo>
                        <a:pt x="361" y="392"/>
                      </a:lnTo>
                      <a:lnTo>
                        <a:pt x="369" y="413"/>
                      </a:lnTo>
                      <a:lnTo>
                        <a:pt x="385" y="413"/>
                      </a:lnTo>
                      <a:lnTo>
                        <a:pt x="377" y="432"/>
                      </a:lnTo>
                      <a:lnTo>
                        <a:pt x="361" y="442"/>
                      </a:lnTo>
                      <a:lnTo>
                        <a:pt x="352" y="462"/>
                      </a:lnTo>
                      <a:lnTo>
                        <a:pt x="343" y="482"/>
                      </a:lnTo>
                      <a:lnTo>
                        <a:pt x="343" y="501"/>
                      </a:lnTo>
                      <a:lnTo>
                        <a:pt x="361" y="501"/>
                      </a:lnTo>
                      <a:lnTo>
                        <a:pt x="377" y="501"/>
                      </a:lnTo>
                      <a:lnTo>
                        <a:pt x="369" y="522"/>
                      </a:lnTo>
                      <a:lnTo>
                        <a:pt x="352" y="532"/>
                      </a:lnTo>
                      <a:lnTo>
                        <a:pt x="361" y="553"/>
                      </a:lnTo>
                      <a:lnTo>
                        <a:pt x="343" y="572"/>
                      </a:lnTo>
                      <a:lnTo>
                        <a:pt x="361" y="582"/>
                      </a:lnTo>
                      <a:lnTo>
                        <a:pt x="369" y="603"/>
                      </a:lnTo>
                      <a:lnTo>
                        <a:pt x="369" y="622"/>
                      </a:lnTo>
                      <a:lnTo>
                        <a:pt x="381" y="664"/>
                      </a:lnTo>
                      <a:lnTo>
                        <a:pt x="349" y="668"/>
                      </a:lnTo>
                      <a:lnTo>
                        <a:pt x="321" y="668"/>
                      </a:lnTo>
                      <a:lnTo>
                        <a:pt x="277" y="684"/>
                      </a:lnTo>
                      <a:lnTo>
                        <a:pt x="223" y="680"/>
                      </a:lnTo>
                      <a:lnTo>
                        <a:pt x="157" y="680"/>
                      </a:lnTo>
                      <a:lnTo>
                        <a:pt x="121" y="656"/>
                      </a:lnTo>
                      <a:lnTo>
                        <a:pt x="95" y="676"/>
                      </a:lnTo>
                      <a:lnTo>
                        <a:pt x="51" y="672"/>
                      </a:lnTo>
                      <a:lnTo>
                        <a:pt x="39" y="664"/>
                      </a:lnTo>
                      <a:lnTo>
                        <a:pt x="41" y="67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3" name="Google Shape;1423;p104"/>
                <p:cNvSpPr/>
                <p:nvPr/>
              </p:nvSpPr>
              <p:spPr>
                <a:xfrm>
                  <a:off x="2584" y="1417"/>
                  <a:ext cx="588" cy="1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" h="1080" extrusionOk="0">
                      <a:moveTo>
                        <a:pt x="154" y="1071"/>
                      </a:moveTo>
                      <a:lnTo>
                        <a:pt x="147" y="1050"/>
                      </a:lnTo>
                      <a:lnTo>
                        <a:pt x="131" y="1041"/>
                      </a:lnTo>
                      <a:lnTo>
                        <a:pt x="117" y="1041"/>
                      </a:lnTo>
                      <a:lnTo>
                        <a:pt x="103" y="1041"/>
                      </a:lnTo>
                      <a:lnTo>
                        <a:pt x="88" y="1041"/>
                      </a:lnTo>
                      <a:lnTo>
                        <a:pt x="74" y="1020"/>
                      </a:lnTo>
                      <a:lnTo>
                        <a:pt x="59" y="1011"/>
                      </a:lnTo>
                      <a:lnTo>
                        <a:pt x="44" y="1011"/>
                      </a:lnTo>
                      <a:lnTo>
                        <a:pt x="29" y="1001"/>
                      </a:lnTo>
                      <a:lnTo>
                        <a:pt x="14" y="991"/>
                      </a:lnTo>
                      <a:lnTo>
                        <a:pt x="0" y="972"/>
                      </a:lnTo>
                      <a:lnTo>
                        <a:pt x="0" y="962"/>
                      </a:lnTo>
                      <a:lnTo>
                        <a:pt x="8" y="942"/>
                      </a:lnTo>
                      <a:lnTo>
                        <a:pt x="0" y="922"/>
                      </a:lnTo>
                      <a:lnTo>
                        <a:pt x="8" y="902"/>
                      </a:lnTo>
                      <a:lnTo>
                        <a:pt x="22" y="883"/>
                      </a:lnTo>
                      <a:lnTo>
                        <a:pt x="29" y="863"/>
                      </a:lnTo>
                      <a:lnTo>
                        <a:pt x="45" y="844"/>
                      </a:lnTo>
                      <a:lnTo>
                        <a:pt x="52" y="824"/>
                      </a:lnTo>
                      <a:lnTo>
                        <a:pt x="59" y="804"/>
                      </a:lnTo>
                      <a:lnTo>
                        <a:pt x="74" y="804"/>
                      </a:lnTo>
                      <a:lnTo>
                        <a:pt x="88" y="794"/>
                      </a:lnTo>
                      <a:lnTo>
                        <a:pt x="103" y="785"/>
                      </a:lnTo>
                      <a:lnTo>
                        <a:pt x="103" y="765"/>
                      </a:lnTo>
                      <a:lnTo>
                        <a:pt x="117" y="746"/>
                      </a:lnTo>
                      <a:lnTo>
                        <a:pt x="132" y="736"/>
                      </a:lnTo>
                      <a:lnTo>
                        <a:pt x="147" y="736"/>
                      </a:lnTo>
                      <a:lnTo>
                        <a:pt x="154" y="717"/>
                      </a:lnTo>
                      <a:lnTo>
                        <a:pt x="154" y="696"/>
                      </a:lnTo>
                      <a:lnTo>
                        <a:pt x="161" y="678"/>
                      </a:lnTo>
                      <a:lnTo>
                        <a:pt x="176" y="658"/>
                      </a:lnTo>
                      <a:lnTo>
                        <a:pt x="176" y="638"/>
                      </a:lnTo>
                      <a:lnTo>
                        <a:pt x="176" y="619"/>
                      </a:lnTo>
                      <a:lnTo>
                        <a:pt x="183" y="599"/>
                      </a:lnTo>
                      <a:lnTo>
                        <a:pt x="183" y="579"/>
                      </a:lnTo>
                      <a:lnTo>
                        <a:pt x="176" y="560"/>
                      </a:lnTo>
                      <a:lnTo>
                        <a:pt x="176" y="540"/>
                      </a:lnTo>
                      <a:lnTo>
                        <a:pt x="176" y="521"/>
                      </a:lnTo>
                      <a:lnTo>
                        <a:pt x="176" y="501"/>
                      </a:lnTo>
                      <a:lnTo>
                        <a:pt x="183" y="481"/>
                      </a:lnTo>
                      <a:lnTo>
                        <a:pt x="176" y="462"/>
                      </a:lnTo>
                      <a:lnTo>
                        <a:pt x="176" y="442"/>
                      </a:lnTo>
                      <a:lnTo>
                        <a:pt x="176" y="423"/>
                      </a:lnTo>
                      <a:lnTo>
                        <a:pt x="183" y="413"/>
                      </a:lnTo>
                      <a:lnTo>
                        <a:pt x="190" y="393"/>
                      </a:lnTo>
                      <a:lnTo>
                        <a:pt x="197" y="374"/>
                      </a:lnTo>
                      <a:lnTo>
                        <a:pt x="212" y="354"/>
                      </a:lnTo>
                      <a:lnTo>
                        <a:pt x="213" y="354"/>
                      </a:lnTo>
                      <a:lnTo>
                        <a:pt x="220" y="334"/>
                      </a:lnTo>
                      <a:lnTo>
                        <a:pt x="227" y="314"/>
                      </a:lnTo>
                      <a:lnTo>
                        <a:pt x="242" y="294"/>
                      </a:lnTo>
                      <a:lnTo>
                        <a:pt x="256" y="284"/>
                      </a:lnTo>
                      <a:lnTo>
                        <a:pt x="264" y="264"/>
                      </a:lnTo>
                      <a:lnTo>
                        <a:pt x="271" y="245"/>
                      </a:lnTo>
                      <a:lnTo>
                        <a:pt x="278" y="225"/>
                      </a:lnTo>
                      <a:lnTo>
                        <a:pt x="278" y="206"/>
                      </a:lnTo>
                      <a:lnTo>
                        <a:pt x="278" y="186"/>
                      </a:lnTo>
                      <a:lnTo>
                        <a:pt x="286" y="166"/>
                      </a:lnTo>
                      <a:lnTo>
                        <a:pt x="278" y="147"/>
                      </a:lnTo>
                      <a:lnTo>
                        <a:pt x="286" y="127"/>
                      </a:lnTo>
                      <a:lnTo>
                        <a:pt x="300" y="127"/>
                      </a:lnTo>
                      <a:lnTo>
                        <a:pt x="315" y="127"/>
                      </a:lnTo>
                      <a:lnTo>
                        <a:pt x="329" y="108"/>
                      </a:lnTo>
                      <a:lnTo>
                        <a:pt x="336" y="88"/>
                      </a:lnTo>
                      <a:lnTo>
                        <a:pt x="351" y="78"/>
                      </a:lnTo>
                      <a:lnTo>
                        <a:pt x="351" y="59"/>
                      </a:lnTo>
                      <a:lnTo>
                        <a:pt x="365" y="39"/>
                      </a:lnTo>
                      <a:lnTo>
                        <a:pt x="351" y="29"/>
                      </a:lnTo>
                      <a:lnTo>
                        <a:pt x="336" y="29"/>
                      </a:lnTo>
                      <a:lnTo>
                        <a:pt x="322" y="20"/>
                      </a:lnTo>
                      <a:lnTo>
                        <a:pt x="322" y="0"/>
                      </a:lnTo>
                      <a:lnTo>
                        <a:pt x="344" y="0"/>
                      </a:lnTo>
                      <a:lnTo>
                        <a:pt x="342" y="0"/>
                      </a:lnTo>
                      <a:lnTo>
                        <a:pt x="350" y="0"/>
                      </a:lnTo>
                      <a:lnTo>
                        <a:pt x="357" y="0"/>
                      </a:lnTo>
                      <a:lnTo>
                        <a:pt x="372" y="0"/>
                      </a:lnTo>
                      <a:lnTo>
                        <a:pt x="379" y="20"/>
                      </a:lnTo>
                      <a:lnTo>
                        <a:pt x="394" y="20"/>
                      </a:lnTo>
                      <a:lnTo>
                        <a:pt x="408" y="29"/>
                      </a:lnTo>
                      <a:lnTo>
                        <a:pt x="415" y="49"/>
                      </a:lnTo>
                      <a:lnTo>
                        <a:pt x="415" y="68"/>
                      </a:lnTo>
                      <a:lnTo>
                        <a:pt x="415" y="89"/>
                      </a:lnTo>
                      <a:lnTo>
                        <a:pt x="415" y="108"/>
                      </a:lnTo>
                      <a:lnTo>
                        <a:pt x="408" y="128"/>
                      </a:lnTo>
                      <a:lnTo>
                        <a:pt x="401" y="147"/>
                      </a:lnTo>
                      <a:lnTo>
                        <a:pt x="394" y="167"/>
                      </a:lnTo>
                      <a:lnTo>
                        <a:pt x="408" y="177"/>
                      </a:lnTo>
                      <a:lnTo>
                        <a:pt x="423" y="186"/>
                      </a:lnTo>
                      <a:lnTo>
                        <a:pt x="430" y="206"/>
                      </a:lnTo>
                      <a:lnTo>
                        <a:pt x="445" y="216"/>
                      </a:lnTo>
                      <a:lnTo>
                        <a:pt x="459" y="216"/>
                      </a:lnTo>
                      <a:lnTo>
                        <a:pt x="474" y="216"/>
                      </a:lnTo>
                      <a:lnTo>
                        <a:pt x="481" y="236"/>
                      </a:lnTo>
                      <a:lnTo>
                        <a:pt x="467" y="255"/>
                      </a:lnTo>
                      <a:lnTo>
                        <a:pt x="452" y="265"/>
                      </a:lnTo>
                      <a:lnTo>
                        <a:pt x="452" y="284"/>
                      </a:lnTo>
                      <a:lnTo>
                        <a:pt x="445" y="306"/>
                      </a:lnTo>
                      <a:lnTo>
                        <a:pt x="452" y="325"/>
                      </a:lnTo>
                      <a:lnTo>
                        <a:pt x="467" y="335"/>
                      </a:lnTo>
                      <a:lnTo>
                        <a:pt x="474" y="354"/>
                      </a:lnTo>
                      <a:lnTo>
                        <a:pt x="474" y="374"/>
                      </a:lnTo>
                      <a:lnTo>
                        <a:pt x="489" y="384"/>
                      </a:lnTo>
                      <a:lnTo>
                        <a:pt x="496" y="404"/>
                      </a:lnTo>
                      <a:lnTo>
                        <a:pt x="510" y="404"/>
                      </a:lnTo>
                      <a:lnTo>
                        <a:pt x="503" y="423"/>
                      </a:lnTo>
                      <a:lnTo>
                        <a:pt x="489" y="433"/>
                      </a:lnTo>
                      <a:lnTo>
                        <a:pt x="481" y="452"/>
                      </a:lnTo>
                      <a:lnTo>
                        <a:pt x="474" y="472"/>
                      </a:lnTo>
                      <a:lnTo>
                        <a:pt x="474" y="491"/>
                      </a:lnTo>
                      <a:lnTo>
                        <a:pt x="489" y="491"/>
                      </a:lnTo>
                      <a:lnTo>
                        <a:pt x="503" y="491"/>
                      </a:lnTo>
                      <a:lnTo>
                        <a:pt x="496" y="511"/>
                      </a:lnTo>
                      <a:lnTo>
                        <a:pt x="481" y="521"/>
                      </a:lnTo>
                      <a:lnTo>
                        <a:pt x="489" y="541"/>
                      </a:lnTo>
                      <a:lnTo>
                        <a:pt x="474" y="560"/>
                      </a:lnTo>
                      <a:lnTo>
                        <a:pt x="489" y="570"/>
                      </a:lnTo>
                      <a:lnTo>
                        <a:pt x="496" y="590"/>
                      </a:lnTo>
                      <a:lnTo>
                        <a:pt x="496" y="609"/>
                      </a:lnTo>
                      <a:lnTo>
                        <a:pt x="496" y="629"/>
                      </a:lnTo>
                      <a:lnTo>
                        <a:pt x="481" y="639"/>
                      </a:lnTo>
                      <a:lnTo>
                        <a:pt x="481" y="659"/>
                      </a:lnTo>
                      <a:lnTo>
                        <a:pt x="481" y="678"/>
                      </a:lnTo>
                      <a:lnTo>
                        <a:pt x="496" y="687"/>
                      </a:lnTo>
                      <a:lnTo>
                        <a:pt x="510" y="697"/>
                      </a:lnTo>
                      <a:lnTo>
                        <a:pt x="510" y="717"/>
                      </a:lnTo>
                      <a:lnTo>
                        <a:pt x="503" y="736"/>
                      </a:lnTo>
                      <a:lnTo>
                        <a:pt x="489" y="746"/>
                      </a:lnTo>
                      <a:lnTo>
                        <a:pt x="474" y="736"/>
                      </a:lnTo>
                      <a:lnTo>
                        <a:pt x="459" y="736"/>
                      </a:lnTo>
                      <a:lnTo>
                        <a:pt x="459" y="756"/>
                      </a:lnTo>
                      <a:lnTo>
                        <a:pt x="445" y="756"/>
                      </a:lnTo>
                      <a:lnTo>
                        <a:pt x="445" y="776"/>
                      </a:lnTo>
                      <a:lnTo>
                        <a:pt x="445" y="795"/>
                      </a:lnTo>
                      <a:lnTo>
                        <a:pt x="430" y="815"/>
                      </a:lnTo>
                      <a:lnTo>
                        <a:pt x="415" y="815"/>
                      </a:lnTo>
                      <a:lnTo>
                        <a:pt x="401" y="834"/>
                      </a:lnTo>
                      <a:lnTo>
                        <a:pt x="394" y="854"/>
                      </a:lnTo>
                      <a:lnTo>
                        <a:pt x="401" y="874"/>
                      </a:lnTo>
                      <a:lnTo>
                        <a:pt x="415" y="893"/>
                      </a:lnTo>
                      <a:lnTo>
                        <a:pt x="401" y="913"/>
                      </a:lnTo>
                      <a:lnTo>
                        <a:pt x="394" y="933"/>
                      </a:lnTo>
                      <a:lnTo>
                        <a:pt x="408" y="943"/>
                      </a:lnTo>
                      <a:lnTo>
                        <a:pt x="401" y="962"/>
                      </a:lnTo>
                      <a:lnTo>
                        <a:pt x="394" y="981"/>
                      </a:lnTo>
                      <a:lnTo>
                        <a:pt x="379" y="991"/>
                      </a:lnTo>
                      <a:lnTo>
                        <a:pt x="357" y="991"/>
                      </a:lnTo>
                      <a:lnTo>
                        <a:pt x="329" y="1001"/>
                      </a:lnTo>
                      <a:lnTo>
                        <a:pt x="314" y="991"/>
                      </a:lnTo>
                      <a:lnTo>
                        <a:pt x="299" y="1001"/>
                      </a:lnTo>
                      <a:lnTo>
                        <a:pt x="285" y="1001"/>
                      </a:lnTo>
                      <a:lnTo>
                        <a:pt x="270" y="1011"/>
                      </a:lnTo>
                      <a:lnTo>
                        <a:pt x="256" y="1001"/>
                      </a:lnTo>
                      <a:lnTo>
                        <a:pt x="241" y="1001"/>
                      </a:lnTo>
                      <a:lnTo>
                        <a:pt x="226" y="1001"/>
                      </a:lnTo>
                      <a:lnTo>
                        <a:pt x="212" y="1011"/>
                      </a:lnTo>
                      <a:lnTo>
                        <a:pt x="197" y="1020"/>
                      </a:lnTo>
                      <a:lnTo>
                        <a:pt x="182" y="1031"/>
                      </a:lnTo>
                      <a:lnTo>
                        <a:pt x="168" y="1050"/>
                      </a:lnTo>
                      <a:lnTo>
                        <a:pt x="168" y="1071"/>
                      </a:lnTo>
                      <a:lnTo>
                        <a:pt x="154" y="1080"/>
                      </a:lnTo>
                      <a:lnTo>
                        <a:pt x="154" y="107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905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24" name="Google Shape;1424;p104"/>
              <p:cNvSpPr/>
              <p:nvPr/>
            </p:nvSpPr>
            <p:spPr>
              <a:xfrm>
                <a:off x="4494051" y="2406993"/>
                <a:ext cx="392812" cy="714729"/>
              </a:xfrm>
              <a:custGeom>
                <a:avLst/>
                <a:gdLst/>
                <a:ahLst/>
                <a:cxnLst/>
                <a:rect l="l" t="t" r="r" b="b"/>
                <a:pathLst>
                  <a:path w="385" h="692" extrusionOk="0">
                    <a:moveTo>
                      <a:pt x="41" y="672"/>
                    </a:moveTo>
                    <a:lnTo>
                      <a:pt x="17" y="692"/>
                    </a:lnTo>
                    <a:lnTo>
                      <a:pt x="0" y="632"/>
                    </a:lnTo>
                    <a:lnTo>
                      <a:pt x="8" y="612"/>
                    </a:lnTo>
                    <a:lnTo>
                      <a:pt x="8" y="591"/>
                    </a:lnTo>
                    <a:lnTo>
                      <a:pt x="0" y="572"/>
                    </a:lnTo>
                    <a:lnTo>
                      <a:pt x="0" y="552"/>
                    </a:lnTo>
                    <a:lnTo>
                      <a:pt x="0" y="532"/>
                    </a:lnTo>
                    <a:lnTo>
                      <a:pt x="0" y="512"/>
                    </a:lnTo>
                    <a:lnTo>
                      <a:pt x="8" y="491"/>
                    </a:lnTo>
                    <a:lnTo>
                      <a:pt x="0" y="472"/>
                    </a:lnTo>
                    <a:lnTo>
                      <a:pt x="0" y="451"/>
                    </a:lnTo>
                    <a:lnTo>
                      <a:pt x="0" y="432"/>
                    </a:lnTo>
                    <a:lnTo>
                      <a:pt x="8" y="422"/>
                    </a:lnTo>
                    <a:lnTo>
                      <a:pt x="16" y="401"/>
                    </a:lnTo>
                    <a:lnTo>
                      <a:pt x="24" y="382"/>
                    </a:lnTo>
                    <a:lnTo>
                      <a:pt x="41" y="362"/>
                    </a:lnTo>
                    <a:lnTo>
                      <a:pt x="43" y="362"/>
                    </a:lnTo>
                    <a:lnTo>
                      <a:pt x="51" y="341"/>
                    </a:lnTo>
                    <a:lnTo>
                      <a:pt x="59" y="321"/>
                    </a:lnTo>
                    <a:lnTo>
                      <a:pt x="76" y="300"/>
                    </a:lnTo>
                    <a:lnTo>
                      <a:pt x="92" y="290"/>
                    </a:lnTo>
                    <a:lnTo>
                      <a:pt x="101" y="270"/>
                    </a:lnTo>
                    <a:lnTo>
                      <a:pt x="109" y="250"/>
                    </a:lnTo>
                    <a:lnTo>
                      <a:pt x="118" y="230"/>
                    </a:lnTo>
                    <a:lnTo>
                      <a:pt x="118" y="210"/>
                    </a:lnTo>
                    <a:lnTo>
                      <a:pt x="118" y="190"/>
                    </a:lnTo>
                    <a:lnTo>
                      <a:pt x="127" y="170"/>
                    </a:lnTo>
                    <a:lnTo>
                      <a:pt x="118" y="150"/>
                    </a:lnTo>
                    <a:lnTo>
                      <a:pt x="127" y="130"/>
                    </a:lnTo>
                    <a:lnTo>
                      <a:pt x="143" y="130"/>
                    </a:lnTo>
                    <a:lnTo>
                      <a:pt x="160" y="130"/>
                    </a:lnTo>
                    <a:lnTo>
                      <a:pt x="176" y="110"/>
                    </a:lnTo>
                    <a:lnTo>
                      <a:pt x="184" y="90"/>
                    </a:lnTo>
                    <a:lnTo>
                      <a:pt x="202" y="80"/>
                    </a:lnTo>
                    <a:lnTo>
                      <a:pt x="202" y="60"/>
                    </a:lnTo>
                    <a:lnTo>
                      <a:pt x="218" y="40"/>
                    </a:lnTo>
                    <a:lnTo>
                      <a:pt x="202" y="30"/>
                    </a:lnTo>
                    <a:lnTo>
                      <a:pt x="184" y="30"/>
                    </a:lnTo>
                    <a:lnTo>
                      <a:pt x="168" y="20"/>
                    </a:lnTo>
                    <a:lnTo>
                      <a:pt x="168" y="0"/>
                    </a:lnTo>
                    <a:lnTo>
                      <a:pt x="194" y="0"/>
                    </a:lnTo>
                    <a:lnTo>
                      <a:pt x="191" y="0"/>
                    </a:lnTo>
                    <a:lnTo>
                      <a:pt x="201" y="0"/>
                    </a:lnTo>
                    <a:lnTo>
                      <a:pt x="209" y="0"/>
                    </a:lnTo>
                    <a:lnTo>
                      <a:pt x="226" y="0"/>
                    </a:lnTo>
                    <a:lnTo>
                      <a:pt x="234" y="20"/>
                    </a:lnTo>
                    <a:lnTo>
                      <a:pt x="251" y="20"/>
                    </a:lnTo>
                    <a:lnTo>
                      <a:pt x="267" y="30"/>
                    </a:lnTo>
                    <a:lnTo>
                      <a:pt x="275" y="50"/>
                    </a:lnTo>
                    <a:lnTo>
                      <a:pt x="275" y="69"/>
                    </a:lnTo>
                    <a:lnTo>
                      <a:pt x="275" y="91"/>
                    </a:lnTo>
                    <a:lnTo>
                      <a:pt x="275" y="110"/>
                    </a:lnTo>
                    <a:lnTo>
                      <a:pt x="267" y="131"/>
                    </a:lnTo>
                    <a:lnTo>
                      <a:pt x="259" y="150"/>
                    </a:lnTo>
                    <a:lnTo>
                      <a:pt x="251" y="171"/>
                    </a:lnTo>
                    <a:lnTo>
                      <a:pt x="267" y="181"/>
                    </a:lnTo>
                    <a:lnTo>
                      <a:pt x="285" y="190"/>
                    </a:lnTo>
                    <a:lnTo>
                      <a:pt x="293" y="210"/>
                    </a:lnTo>
                    <a:lnTo>
                      <a:pt x="310" y="221"/>
                    </a:lnTo>
                    <a:lnTo>
                      <a:pt x="326" y="221"/>
                    </a:lnTo>
                    <a:lnTo>
                      <a:pt x="343" y="221"/>
                    </a:lnTo>
                    <a:lnTo>
                      <a:pt x="352" y="241"/>
                    </a:lnTo>
                    <a:lnTo>
                      <a:pt x="335" y="260"/>
                    </a:lnTo>
                    <a:lnTo>
                      <a:pt x="318" y="271"/>
                    </a:lnTo>
                    <a:lnTo>
                      <a:pt x="318" y="290"/>
                    </a:lnTo>
                    <a:lnTo>
                      <a:pt x="310" y="313"/>
                    </a:lnTo>
                    <a:lnTo>
                      <a:pt x="318" y="332"/>
                    </a:lnTo>
                    <a:lnTo>
                      <a:pt x="335" y="342"/>
                    </a:lnTo>
                    <a:lnTo>
                      <a:pt x="343" y="362"/>
                    </a:lnTo>
                    <a:lnTo>
                      <a:pt x="343" y="382"/>
                    </a:lnTo>
                    <a:lnTo>
                      <a:pt x="361" y="392"/>
                    </a:lnTo>
                    <a:lnTo>
                      <a:pt x="369" y="413"/>
                    </a:lnTo>
                    <a:lnTo>
                      <a:pt x="385" y="413"/>
                    </a:lnTo>
                    <a:lnTo>
                      <a:pt x="377" y="432"/>
                    </a:lnTo>
                    <a:lnTo>
                      <a:pt x="361" y="442"/>
                    </a:lnTo>
                    <a:lnTo>
                      <a:pt x="352" y="462"/>
                    </a:lnTo>
                    <a:lnTo>
                      <a:pt x="343" y="482"/>
                    </a:lnTo>
                    <a:lnTo>
                      <a:pt x="343" y="501"/>
                    </a:lnTo>
                    <a:lnTo>
                      <a:pt x="361" y="501"/>
                    </a:lnTo>
                    <a:lnTo>
                      <a:pt x="377" y="501"/>
                    </a:lnTo>
                    <a:lnTo>
                      <a:pt x="369" y="522"/>
                    </a:lnTo>
                    <a:lnTo>
                      <a:pt x="352" y="532"/>
                    </a:lnTo>
                    <a:lnTo>
                      <a:pt x="361" y="553"/>
                    </a:lnTo>
                    <a:lnTo>
                      <a:pt x="343" y="572"/>
                    </a:lnTo>
                    <a:lnTo>
                      <a:pt x="361" y="582"/>
                    </a:lnTo>
                    <a:lnTo>
                      <a:pt x="369" y="603"/>
                    </a:lnTo>
                    <a:lnTo>
                      <a:pt x="369" y="622"/>
                    </a:lnTo>
                    <a:lnTo>
                      <a:pt x="381" y="664"/>
                    </a:lnTo>
                    <a:lnTo>
                      <a:pt x="349" y="668"/>
                    </a:lnTo>
                    <a:lnTo>
                      <a:pt x="321" y="668"/>
                    </a:lnTo>
                    <a:lnTo>
                      <a:pt x="277" y="684"/>
                    </a:lnTo>
                    <a:lnTo>
                      <a:pt x="223" y="680"/>
                    </a:lnTo>
                    <a:lnTo>
                      <a:pt x="157" y="680"/>
                    </a:lnTo>
                    <a:lnTo>
                      <a:pt x="121" y="656"/>
                    </a:lnTo>
                    <a:lnTo>
                      <a:pt x="95" y="676"/>
                    </a:lnTo>
                    <a:lnTo>
                      <a:pt x="51" y="672"/>
                    </a:lnTo>
                    <a:lnTo>
                      <a:pt x="39" y="664"/>
                    </a:lnTo>
                    <a:lnTo>
                      <a:pt x="41" y="672"/>
                    </a:ln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103"/>
          <p:cNvSpPr txBox="1"/>
          <p:nvPr/>
        </p:nvSpPr>
        <p:spPr>
          <a:xfrm>
            <a:off x="872815" y="361288"/>
            <a:ext cx="59178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Archivo Narrow"/>
                <a:ea typeface="Archivo Narrow"/>
                <a:cs typeface="Archivo Narrow"/>
                <a:sym typeface="Archivo Narrow"/>
              </a:rPr>
              <a:t>PRINCIPAIS PRODUTOS BRASIL</a:t>
            </a:r>
            <a:endParaRPr sz="2200"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grpSp>
        <p:nvGrpSpPr>
          <p:cNvPr id="1350" name="Google Shape;1350;p103"/>
          <p:cNvGrpSpPr/>
          <p:nvPr/>
        </p:nvGrpSpPr>
        <p:grpSpPr>
          <a:xfrm>
            <a:off x="174588" y="6325"/>
            <a:ext cx="2718312" cy="695400"/>
            <a:chOff x="228588" y="6325"/>
            <a:chExt cx="2718312" cy="695400"/>
          </a:xfrm>
        </p:grpSpPr>
        <p:grpSp>
          <p:nvGrpSpPr>
            <p:cNvPr id="1351" name="Google Shape;1351;p103"/>
            <p:cNvGrpSpPr/>
            <p:nvPr/>
          </p:nvGrpSpPr>
          <p:grpSpPr>
            <a:xfrm>
              <a:off x="228588" y="6325"/>
              <a:ext cx="2718312" cy="695400"/>
              <a:chOff x="0" y="227250"/>
              <a:chExt cx="2718312" cy="695400"/>
            </a:xfrm>
          </p:grpSpPr>
          <p:sp>
            <p:nvSpPr>
              <p:cNvPr id="1352" name="Google Shape;1352;p103"/>
              <p:cNvSpPr txBox="1"/>
              <p:nvPr/>
            </p:nvSpPr>
            <p:spPr>
              <a:xfrm>
                <a:off x="370812" y="227250"/>
                <a:ext cx="2347500" cy="3729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500">
                    <a:solidFill>
                      <a:schemeClr val="accent1"/>
                    </a:solidFill>
                    <a:latin typeface="Archivo Narrow"/>
                    <a:ea typeface="Archivo Narrow"/>
                    <a:cs typeface="Archivo Narrow"/>
                    <a:sym typeface="Archivo Narrow"/>
                  </a:rPr>
                  <a:t>2. PLAN / OPTIMIZE</a:t>
                </a:r>
                <a:endParaRPr sz="1500">
                  <a:solidFill>
                    <a:schemeClr val="accent1"/>
                  </a:solidFill>
                  <a:latin typeface="Archivo Narrow"/>
                  <a:ea typeface="Archivo Narrow"/>
                  <a:cs typeface="Archivo Narrow"/>
                  <a:sym typeface="Archivo Narrow"/>
                </a:endParaRPr>
              </a:p>
            </p:txBody>
          </p:sp>
          <p:sp>
            <p:nvSpPr>
              <p:cNvPr id="1353" name="Google Shape;1353;p103"/>
              <p:cNvSpPr/>
              <p:nvPr/>
            </p:nvSpPr>
            <p:spPr>
              <a:xfrm>
                <a:off x="0" y="227250"/>
                <a:ext cx="718200" cy="695400"/>
              </a:xfrm>
              <a:prstGeom prst="rightArrow">
                <a:avLst>
                  <a:gd name="adj1" fmla="val 100000"/>
                  <a:gd name="adj2" fmla="val 36431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54" name="Google Shape;1354;p10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2875" y="143731"/>
              <a:ext cx="425400" cy="42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5" name="Google Shape;1355;p103"/>
          <p:cNvSpPr/>
          <p:nvPr/>
        </p:nvSpPr>
        <p:spPr>
          <a:xfrm>
            <a:off x="3020707" y="86673"/>
            <a:ext cx="236351" cy="262243"/>
          </a:xfrm>
          <a:custGeom>
            <a:avLst/>
            <a:gdLst/>
            <a:ahLst/>
            <a:cxnLst/>
            <a:rect l="l" t="t" r="r" b="b"/>
            <a:pathLst>
              <a:path w="720" h="811" extrusionOk="0">
                <a:moveTo>
                  <a:pt x="342" y="737"/>
                </a:moveTo>
                <a:lnTo>
                  <a:pt x="362" y="709"/>
                </a:lnTo>
                <a:lnTo>
                  <a:pt x="379" y="689"/>
                </a:lnTo>
                <a:lnTo>
                  <a:pt x="390" y="680"/>
                </a:lnTo>
                <a:lnTo>
                  <a:pt x="403" y="669"/>
                </a:lnTo>
                <a:lnTo>
                  <a:pt x="401" y="652"/>
                </a:lnTo>
                <a:lnTo>
                  <a:pt x="391" y="640"/>
                </a:lnTo>
                <a:lnTo>
                  <a:pt x="383" y="644"/>
                </a:lnTo>
                <a:lnTo>
                  <a:pt x="385" y="632"/>
                </a:lnTo>
                <a:lnTo>
                  <a:pt x="386" y="620"/>
                </a:lnTo>
                <a:lnTo>
                  <a:pt x="385" y="608"/>
                </a:lnTo>
                <a:lnTo>
                  <a:pt x="378" y="605"/>
                </a:lnTo>
                <a:lnTo>
                  <a:pt x="371" y="608"/>
                </a:lnTo>
                <a:lnTo>
                  <a:pt x="365" y="607"/>
                </a:lnTo>
                <a:lnTo>
                  <a:pt x="362" y="599"/>
                </a:lnTo>
                <a:lnTo>
                  <a:pt x="358" y="580"/>
                </a:lnTo>
                <a:lnTo>
                  <a:pt x="354" y="574"/>
                </a:lnTo>
                <a:lnTo>
                  <a:pt x="341" y="568"/>
                </a:lnTo>
                <a:lnTo>
                  <a:pt x="334" y="572"/>
                </a:lnTo>
                <a:lnTo>
                  <a:pt x="315" y="568"/>
                </a:lnTo>
                <a:lnTo>
                  <a:pt x="313" y="540"/>
                </a:lnTo>
                <a:lnTo>
                  <a:pt x="307" y="529"/>
                </a:lnTo>
                <a:lnTo>
                  <a:pt x="312" y="524"/>
                </a:lnTo>
                <a:lnTo>
                  <a:pt x="309" y="513"/>
                </a:lnTo>
                <a:lnTo>
                  <a:pt x="313" y="503"/>
                </a:lnTo>
                <a:lnTo>
                  <a:pt x="315" y="487"/>
                </a:lnTo>
                <a:lnTo>
                  <a:pt x="310" y="474"/>
                </a:lnTo>
                <a:lnTo>
                  <a:pt x="299" y="468"/>
                </a:lnTo>
                <a:lnTo>
                  <a:pt x="297" y="460"/>
                </a:lnTo>
                <a:lnTo>
                  <a:pt x="298" y="448"/>
                </a:lnTo>
                <a:lnTo>
                  <a:pt x="264" y="447"/>
                </a:lnTo>
                <a:lnTo>
                  <a:pt x="255" y="423"/>
                </a:lnTo>
                <a:lnTo>
                  <a:pt x="260" y="423"/>
                </a:lnTo>
                <a:lnTo>
                  <a:pt x="259" y="414"/>
                </a:lnTo>
                <a:lnTo>
                  <a:pt x="255" y="408"/>
                </a:lnTo>
                <a:lnTo>
                  <a:pt x="254" y="396"/>
                </a:lnTo>
                <a:lnTo>
                  <a:pt x="243" y="389"/>
                </a:lnTo>
                <a:lnTo>
                  <a:pt x="231" y="390"/>
                </a:lnTo>
                <a:lnTo>
                  <a:pt x="223" y="384"/>
                </a:lnTo>
                <a:lnTo>
                  <a:pt x="211" y="380"/>
                </a:lnTo>
                <a:lnTo>
                  <a:pt x="203" y="372"/>
                </a:lnTo>
                <a:lnTo>
                  <a:pt x="182" y="368"/>
                </a:lnTo>
                <a:lnTo>
                  <a:pt x="161" y="350"/>
                </a:lnTo>
                <a:lnTo>
                  <a:pt x="162" y="336"/>
                </a:lnTo>
                <a:lnTo>
                  <a:pt x="159" y="328"/>
                </a:lnTo>
                <a:lnTo>
                  <a:pt x="161" y="312"/>
                </a:lnTo>
                <a:lnTo>
                  <a:pt x="137" y="316"/>
                </a:lnTo>
                <a:lnTo>
                  <a:pt x="128" y="324"/>
                </a:lnTo>
                <a:lnTo>
                  <a:pt x="112" y="332"/>
                </a:lnTo>
                <a:lnTo>
                  <a:pt x="108" y="338"/>
                </a:lnTo>
                <a:lnTo>
                  <a:pt x="99" y="339"/>
                </a:lnTo>
                <a:lnTo>
                  <a:pt x="85" y="337"/>
                </a:lnTo>
                <a:lnTo>
                  <a:pt x="75" y="341"/>
                </a:lnTo>
                <a:lnTo>
                  <a:pt x="67" y="338"/>
                </a:lnTo>
                <a:lnTo>
                  <a:pt x="66" y="307"/>
                </a:lnTo>
                <a:lnTo>
                  <a:pt x="52" y="319"/>
                </a:lnTo>
                <a:lnTo>
                  <a:pt x="36" y="318"/>
                </a:lnTo>
                <a:lnTo>
                  <a:pt x="28" y="307"/>
                </a:lnTo>
                <a:lnTo>
                  <a:pt x="16" y="306"/>
                </a:lnTo>
                <a:lnTo>
                  <a:pt x="19" y="297"/>
                </a:lnTo>
                <a:lnTo>
                  <a:pt x="9" y="284"/>
                </a:lnTo>
                <a:lnTo>
                  <a:pt x="0" y="266"/>
                </a:lnTo>
                <a:lnTo>
                  <a:pt x="5" y="262"/>
                </a:lnTo>
                <a:lnTo>
                  <a:pt x="4" y="253"/>
                </a:lnTo>
                <a:lnTo>
                  <a:pt x="15" y="247"/>
                </a:lnTo>
                <a:lnTo>
                  <a:pt x="13" y="236"/>
                </a:lnTo>
                <a:lnTo>
                  <a:pt x="18" y="229"/>
                </a:lnTo>
                <a:lnTo>
                  <a:pt x="19" y="219"/>
                </a:lnTo>
                <a:lnTo>
                  <a:pt x="39" y="205"/>
                </a:lnTo>
                <a:lnTo>
                  <a:pt x="54" y="201"/>
                </a:lnTo>
                <a:lnTo>
                  <a:pt x="56" y="198"/>
                </a:lnTo>
                <a:lnTo>
                  <a:pt x="73" y="199"/>
                </a:lnTo>
                <a:lnTo>
                  <a:pt x="80" y="142"/>
                </a:lnTo>
                <a:lnTo>
                  <a:pt x="81" y="133"/>
                </a:lnTo>
                <a:lnTo>
                  <a:pt x="78" y="121"/>
                </a:lnTo>
                <a:lnTo>
                  <a:pt x="70" y="113"/>
                </a:lnTo>
                <a:lnTo>
                  <a:pt x="70" y="98"/>
                </a:lnTo>
                <a:lnTo>
                  <a:pt x="80" y="95"/>
                </a:lnTo>
                <a:lnTo>
                  <a:pt x="84" y="97"/>
                </a:lnTo>
                <a:lnTo>
                  <a:pt x="85" y="89"/>
                </a:lnTo>
                <a:lnTo>
                  <a:pt x="74" y="87"/>
                </a:lnTo>
                <a:lnTo>
                  <a:pt x="74" y="74"/>
                </a:lnTo>
                <a:lnTo>
                  <a:pt x="109" y="74"/>
                </a:lnTo>
                <a:lnTo>
                  <a:pt x="116" y="67"/>
                </a:lnTo>
                <a:lnTo>
                  <a:pt x="121" y="74"/>
                </a:lnTo>
                <a:lnTo>
                  <a:pt x="124" y="86"/>
                </a:lnTo>
                <a:lnTo>
                  <a:pt x="128" y="83"/>
                </a:lnTo>
                <a:lnTo>
                  <a:pt x="138" y="94"/>
                </a:lnTo>
                <a:lnTo>
                  <a:pt x="152" y="93"/>
                </a:lnTo>
                <a:lnTo>
                  <a:pt x="156" y="87"/>
                </a:lnTo>
                <a:lnTo>
                  <a:pt x="169" y="82"/>
                </a:lnTo>
                <a:lnTo>
                  <a:pt x="177" y="78"/>
                </a:lnTo>
                <a:lnTo>
                  <a:pt x="179" y="70"/>
                </a:lnTo>
                <a:lnTo>
                  <a:pt x="192" y="64"/>
                </a:lnTo>
                <a:lnTo>
                  <a:pt x="191" y="59"/>
                </a:lnTo>
                <a:lnTo>
                  <a:pt x="176" y="58"/>
                </a:lnTo>
                <a:lnTo>
                  <a:pt x="173" y="44"/>
                </a:lnTo>
                <a:lnTo>
                  <a:pt x="174" y="30"/>
                </a:lnTo>
                <a:lnTo>
                  <a:pt x="166" y="25"/>
                </a:lnTo>
                <a:lnTo>
                  <a:pt x="170" y="23"/>
                </a:lnTo>
                <a:lnTo>
                  <a:pt x="183" y="26"/>
                </a:lnTo>
                <a:lnTo>
                  <a:pt x="198" y="31"/>
                </a:lnTo>
                <a:lnTo>
                  <a:pt x="203" y="26"/>
                </a:lnTo>
                <a:lnTo>
                  <a:pt x="216" y="23"/>
                </a:lnTo>
                <a:lnTo>
                  <a:pt x="237" y="15"/>
                </a:lnTo>
                <a:lnTo>
                  <a:pt x="244" y="7"/>
                </a:lnTo>
                <a:lnTo>
                  <a:pt x="242" y="1"/>
                </a:lnTo>
                <a:lnTo>
                  <a:pt x="251" y="0"/>
                </a:lnTo>
                <a:lnTo>
                  <a:pt x="255" y="5"/>
                </a:lnTo>
                <a:lnTo>
                  <a:pt x="253" y="14"/>
                </a:lnTo>
                <a:lnTo>
                  <a:pt x="259" y="18"/>
                </a:lnTo>
                <a:lnTo>
                  <a:pt x="263" y="27"/>
                </a:lnTo>
                <a:lnTo>
                  <a:pt x="258" y="34"/>
                </a:lnTo>
                <a:lnTo>
                  <a:pt x="255" y="52"/>
                </a:lnTo>
                <a:lnTo>
                  <a:pt x="259" y="63"/>
                </a:lnTo>
                <a:lnTo>
                  <a:pt x="261" y="72"/>
                </a:lnTo>
                <a:lnTo>
                  <a:pt x="272" y="82"/>
                </a:lnTo>
                <a:lnTo>
                  <a:pt x="281" y="83"/>
                </a:lnTo>
                <a:lnTo>
                  <a:pt x="283" y="79"/>
                </a:lnTo>
                <a:lnTo>
                  <a:pt x="289" y="78"/>
                </a:lnTo>
                <a:lnTo>
                  <a:pt x="297" y="74"/>
                </a:lnTo>
                <a:lnTo>
                  <a:pt x="303" y="69"/>
                </a:lnTo>
                <a:lnTo>
                  <a:pt x="313" y="71"/>
                </a:lnTo>
                <a:lnTo>
                  <a:pt x="318" y="70"/>
                </a:lnTo>
                <a:lnTo>
                  <a:pt x="328" y="72"/>
                </a:lnTo>
                <a:lnTo>
                  <a:pt x="329" y="67"/>
                </a:lnTo>
                <a:lnTo>
                  <a:pt x="326" y="63"/>
                </a:lnTo>
                <a:lnTo>
                  <a:pt x="328" y="57"/>
                </a:lnTo>
                <a:lnTo>
                  <a:pt x="336" y="59"/>
                </a:lnTo>
                <a:lnTo>
                  <a:pt x="344" y="57"/>
                </a:lnTo>
                <a:lnTo>
                  <a:pt x="355" y="61"/>
                </a:lnTo>
                <a:lnTo>
                  <a:pt x="363" y="66"/>
                </a:lnTo>
                <a:lnTo>
                  <a:pt x="368" y="60"/>
                </a:lnTo>
                <a:lnTo>
                  <a:pt x="373" y="61"/>
                </a:lnTo>
                <a:lnTo>
                  <a:pt x="375" y="67"/>
                </a:lnTo>
                <a:lnTo>
                  <a:pt x="384" y="65"/>
                </a:lnTo>
                <a:lnTo>
                  <a:pt x="391" y="57"/>
                </a:lnTo>
                <a:lnTo>
                  <a:pt x="397" y="42"/>
                </a:lnTo>
                <a:lnTo>
                  <a:pt x="408" y="23"/>
                </a:lnTo>
                <a:lnTo>
                  <a:pt x="414" y="22"/>
                </a:lnTo>
                <a:lnTo>
                  <a:pt x="419" y="34"/>
                </a:lnTo>
                <a:lnTo>
                  <a:pt x="429" y="70"/>
                </a:lnTo>
                <a:lnTo>
                  <a:pt x="438" y="73"/>
                </a:lnTo>
                <a:lnTo>
                  <a:pt x="439" y="88"/>
                </a:lnTo>
                <a:lnTo>
                  <a:pt x="425" y="105"/>
                </a:lnTo>
                <a:lnTo>
                  <a:pt x="430" y="111"/>
                </a:lnTo>
                <a:lnTo>
                  <a:pt x="463" y="114"/>
                </a:lnTo>
                <a:lnTo>
                  <a:pt x="464" y="135"/>
                </a:lnTo>
                <a:lnTo>
                  <a:pt x="478" y="121"/>
                </a:lnTo>
                <a:lnTo>
                  <a:pt x="501" y="129"/>
                </a:lnTo>
                <a:lnTo>
                  <a:pt x="531" y="142"/>
                </a:lnTo>
                <a:lnTo>
                  <a:pt x="540" y="154"/>
                </a:lnTo>
                <a:lnTo>
                  <a:pt x="537" y="165"/>
                </a:lnTo>
                <a:lnTo>
                  <a:pt x="559" y="159"/>
                </a:lnTo>
                <a:lnTo>
                  <a:pt x="595" y="170"/>
                </a:lnTo>
                <a:lnTo>
                  <a:pt x="622" y="169"/>
                </a:lnTo>
                <a:lnTo>
                  <a:pt x="649" y="186"/>
                </a:lnTo>
                <a:lnTo>
                  <a:pt x="673" y="210"/>
                </a:lnTo>
                <a:lnTo>
                  <a:pt x="687" y="216"/>
                </a:lnTo>
                <a:lnTo>
                  <a:pt x="703" y="216"/>
                </a:lnTo>
                <a:lnTo>
                  <a:pt x="710" y="223"/>
                </a:lnTo>
                <a:lnTo>
                  <a:pt x="716" y="249"/>
                </a:lnTo>
                <a:lnTo>
                  <a:pt x="720" y="262"/>
                </a:lnTo>
                <a:lnTo>
                  <a:pt x="713" y="296"/>
                </a:lnTo>
                <a:lnTo>
                  <a:pt x="704" y="310"/>
                </a:lnTo>
                <a:lnTo>
                  <a:pt x="679" y="339"/>
                </a:lnTo>
                <a:lnTo>
                  <a:pt x="668" y="362"/>
                </a:lnTo>
                <a:lnTo>
                  <a:pt x="656" y="380"/>
                </a:lnTo>
                <a:lnTo>
                  <a:pt x="651" y="381"/>
                </a:lnTo>
                <a:lnTo>
                  <a:pt x="647" y="396"/>
                </a:lnTo>
                <a:lnTo>
                  <a:pt x="649" y="435"/>
                </a:lnTo>
                <a:lnTo>
                  <a:pt x="646" y="467"/>
                </a:lnTo>
                <a:lnTo>
                  <a:pt x="645" y="481"/>
                </a:lnTo>
                <a:lnTo>
                  <a:pt x="640" y="489"/>
                </a:lnTo>
                <a:lnTo>
                  <a:pt x="638" y="516"/>
                </a:lnTo>
                <a:lnTo>
                  <a:pt x="622" y="544"/>
                </a:lnTo>
                <a:lnTo>
                  <a:pt x="620" y="565"/>
                </a:lnTo>
                <a:lnTo>
                  <a:pt x="606" y="574"/>
                </a:lnTo>
                <a:lnTo>
                  <a:pt x="603" y="587"/>
                </a:lnTo>
                <a:lnTo>
                  <a:pt x="584" y="587"/>
                </a:lnTo>
                <a:lnTo>
                  <a:pt x="556" y="595"/>
                </a:lnTo>
                <a:lnTo>
                  <a:pt x="544" y="604"/>
                </a:lnTo>
                <a:lnTo>
                  <a:pt x="525" y="610"/>
                </a:lnTo>
                <a:lnTo>
                  <a:pt x="505" y="626"/>
                </a:lnTo>
                <a:lnTo>
                  <a:pt x="492" y="647"/>
                </a:lnTo>
                <a:lnTo>
                  <a:pt x="491" y="662"/>
                </a:lnTo>
                <a:lnTo>
                  <a:pt x="496" y="674"/>
                </a:lnTo>
                <a:lnTo>
                  <a:pt x="495" y="695"/>
                </a:lnTo>
                <a:lnTo>
                  <a:pt x="492" y="705"/>
                </a:lnTo>
                <a:lnTo>
                  <a:pt x="481" y="717"/>
                </a:lnTo>
                <a:lnTo>
                  <a:pt x="466" y="753"/>
                </a:lnTo>
                <a:lnTo>
                  <a:pt x="453" y="770"/>
                </a:lnTo>
                <a:lnTo>
                  <a:pt x="443" y="779"/>
                </a:lnTo>
                <a:lnTo>
                  <a:pt x="438" y="799"/>
                </a:lnTo>
                <a:lnTo>
                  <a:pt x="429" y="811"/>
                </a:lnTo>
                <a:lnTo>
                  <a:pt x="422" y="799"/>
                </a:lnTo>
                <a:lnTo>
                  <a:pt x="428" y="789"/>
                </a:lnTo>
                <a:lnTo>
                  <a:pt x="416" y="775"/>
                </a:lnTo>
                <a:lnTo>
                  <a:pt x="400" y="764"/>
                </a:lnTo>
                <a:lnTo>
                  <a:pt x="380" y="750"/>
                </a:lnTo>
                <a:lnTo>
                  <a:pt x="374" y="751"/>
                </a:lnTo>
                <a:lnTo>
                  <a:pt x="353" y="735"/>
                </a:lnTo>
                <a:lnTo>
                  <a:pt x="342" y="737"/>
                </a:lnTo>
                <a:close/>
              </a:path>
            </a:pathLst>
          </a:custGeom>
          <a:noFill/>
          <a:ln w="9525" cap="flat" cmpd="sng">
            <a:solidFill>
              <a:srgbClr val="00AEEF">
                <a:alpha val="2431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103"/>
          <p:cNvSpPr txBox="1"/>
          <p:nvPr/>
        </p:nvSpPr>
        <p:spPr>
          <a:xfrm>
            <a:off x="174600" y="3163305"/>
            <a:ext cx="1674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b="1" dirty="0" err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Entender</a:t>
            </a:r>
            <a:r>
              <a:rPr lang="en-US" sz="9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o que </a:t>
            </a:r>
            <a:r>
              <a:rPr lang="en-US" sz="900" b="1" dirty="0" err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está</a:t>
            </a:r>
            <a:r>
              <a:rPr lang="en-US" sz="9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b="1" dirty="0" err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impulsionando</a:t>
            </a:r>
            <a:r>
              <a:rPr lang="en-US" sz="9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as </a:t>
            </a:r>
            <a:r>
              <a:rPr lang="en-US" sz="900" b="1" dirty="0" err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vendas</a:t>
            </a:r>
            <a:r>
              <a:rPr lang="en-US" sz="9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900" b="1" dirty="0" err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onde</a:t>
            </a:r>
            <a:r>
              <a:rPr lang="en-US" sz="9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b="1" dirty="0" err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gastar</a:t>
            </a:r>
            <a:r>
              <a:rPr lang="en-US" sz="9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900" b="1" dirty="0" err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orçamento</a:t>
            </a:r>
            <a:r>
              <a:rPr lang="en-US" sz="9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de marketing para </a:t>
            </a:r>
            <a:r>
              <a:rPr lang="en-US" sz="900" b="1" dirty="0" err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maximizar</a:t>
            </a:r>
            <a:r>
              <a:rPr lang="en-US" sz="9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900" b="1" dirty="0" err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retorno</a:t>
            </a:r>
            <a:r>
              <a:rPr lang="en-US" sz="900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900" b="1" dirty="0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 dirty="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7" name="Google Shape;1357;p103"/>
          <p:cNvSpPr txBox="1"/>
          <p:nvPr/>
        </p:nvSpPr>
        <p:spPr>
          <a:xfrm>
            <a:off x="1629550" y="1452455"/>
            <a:ext cx="19380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Open Sans"/>
                <a:ea typeface="Open Sans"/>
                <a:cs typeface="Open Sans"/>
                <a:sym typeface="Open Sans"/>
              </a:rPr>
              <a:t>Avaliar o impacto de uma campanha de marketing no volume de vendas sob condições "live" em ambiente teste, antes do lançamento nacional. 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8" name="Google Shape;1358;p103"/>
          <p:cNvSpPr txBox="1"/>
          <p:nvPr/>
        </p:nvSpPr>
        <p:spPr>
          <a:xfrm>
            <a:off x="5238000" y="1223855"/>
            <a:ext cx="2231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latin typeface="Open Sans"/>
                <a:ea typeface="Open Sans"/>
                <a:cs typeface="Open Sans"/>
                <a:sym typeface="Open Sans"/>
              </a:rPr>
              <a:t>Monitorar, mensurar e otimizar continuamente a performance das táticas digitais, além do last-click, em níveis granulares.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9" name="Google Shape;1359;p103"/>
          <p:cNvSpPr txBox="1"/>
          <p:nvPr/>
        </p:nvSpPr>
        <p:spPr>
          <a:xfrm>
            <a:off x="7290000" y="3668250"/>
            <a:ext cx="16749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latin typeface="Open Sans"/>
                <a:ea typeface="Open Sans"/>
                <a:cs typeface="Open Sans"/>
                <a:sym typeface="Open Sans"/>
              </a:rPr>
              <a:t>Ajustar a estratégia de marketing, de acordo com o ROI de cada um dos canais, e entender o impacto esperado nas vendas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0" name="Google Shape;1360;p103"/>
          <p:cNvSpPr txBox="1"/>
          <p:nvPr/>
        </p:nvSpPr>
        <p:spPr>
          <a:xfrm>
            <a:off x="210749" y="2846930"/>
            <a:ext cx="1938000" cy="3399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MARKETING MIX MODELING</a:t>
            </a:r>
            <a:endParaRPr sz="1200" b="1" dirty="0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361" name="Google Shape;1361;p103"/>
          <p:cNvSpPr txBox="1"/>
          <p:nvPr/>
        </p:nvSpPr>
        <p:spPr>
          <a:xfrm>
            <a:off x="5332505" y="864905"/>
            <a:ext cx="2057400" cy="33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NIELSEN ATTRIBUTION</a:t>
            </a:r>
            <a:endParaRPr sz="1200" b="1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362" name="Google Shape;1362;p103"/>
          <p:cNvSpPr txBox="1"/>
          <p:nvPr/>
        </p:nvSpPr>
        <p:spPr>
          <a:xfrm>
            <a:off x="1713299" y="1153955"/>
            <a:ext cx="1783200" cy="339900"/>
          </a:xfrm>
          <a:prstGeom prst="rect">
            <a:avLst/>
          </a:prstGeom>
          <a:solidFill>
            <a:srgbClr val="0073C3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SALES LIFT</a:t>
            </a:r>
            <a:endParaRPr sz="1200" b="1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363" name="Google Shape;1363;p103"/>
          <p:cNvSpPr txBox="1"/>
          <p:nvPr/>
        </p:nvSpPr>
        <p:spPr>
          <a:xfrm>
            <a:off x="7389900" y="3328355"/>
            <a:ext cx="1413300" cy="339900"/>
          </a:xfrm>
          <a:prstGeom prst="rect">
            <a:avLst/>
          </a:prstGeom>
          <a:solidFill>
            <a:srgbClr val="00AEEF">
              <a:alpha val="72400"/>
            </a:srgbClr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NIELSEN COMPASS</a:t>
            </a:r>
            <a:endParaRPr sz="1200" b="1">
              <a:solidFill>
                <a:srgbClr val="FFFFFF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grpSp>
        <p:nvGrpSpPr>
          <p:cNvPr id="1364" name="Google Shape;1364;p103"/>
          <p:cNvGrpSpPr/>
          <p:nvPr/>
        </p:nvGrpSpPr>
        <p:grpSpPr>
          <a:xfrm>
            <a:off x="416233" y="905436"/>
            <a:ext cx="8293133" cy="8293133"/>
            <a:chOff x="148432" y="366703"/>
            <a:chExt cx="8952000" cy="8952000"/>
          </a:xfrm>
        </p:grpSpPr>
        <p:sp>
          <p:nvSpPr>
            <p:cNvPr id="1365" name="Google Shape;1365;p103"/>
            <p:cNvSpPr/>
            <p:nvPr/>
          </p:nvSpPr>
          <p:spPr>
            <a:xfrm flipH="1">
              <a:off x="1410675" y="1626450"/>
              <a:ext cx="6435300" cy="6412200"/>
            </a:xfrm>
            <a:prstGeom prst="pie">
              <a:avLst>
                <a:gd name="adj1" fmla="val 10784598"/>
                <a:gd name="adj2" fmla="val 13354817"/>
              </a:avLst>
            </a:prstGeom>
            <a:solidFill>
              <a:srgbClr val="92E1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03"/>
            <p:cNvSpPr/>
            <p:nvPr/>
          </p:nvSpPr>
          <p:spPr>
            <a:xfrm rot="7366088">
              <a:off x="1406301" y="1614636"/>
              <a:ext cx="6432998" cy="6432998"/>
            </a:xfrm>
            <a:prstGeom prst="pie">
              <a:avLst>
                <a:gd name="adj1" fmla="val 8927278"/>
                <a:gd name="adj2" fmla="val 11732130"/>
              </a:avLst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03"/>
            <p:cNvSpPr/>
            <p:nvPr/>
          </p:nvSpPr>
          <p:spPr>
            <a:xfrm rot="3322811">
              <a:off x="1406761" y="1625033"/>
              <a:ext cx="6435342" cy="6435342"/>
            </a:xfrm>
            <a:prstGeom prst="pie">
              <a:avLst>
                <a:gd name="adj1" fmla="val 10093401"/>
                <a:gd name="adj2" fmla="val 12970044"/>
              </a:avLst>
            </a:prstGeom>
            <a:solidFill>
              <a:srgbClr val="0073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03"/>
            <p:cNvSpPr/>
            <p:nvPr/>
          </p:nvSpPr>
          <p:spPr>
            <a:xfrm>
              <a:off x="1406775" y="1622540"/>
              <a:ext cx="6435300" cy="6412200"/>
            </a:xfrm>
            <a:prstGeom prst="pie">
              <a:avLst>
                <a:gd name="adj1" fmla="val 10784598"/>
                <a:gd name="adj2" fmla="val 13408757"/>
              </a:avLst>
            </a:prstGeom>
            <a:solidFill>
              <a:srgbClr val="073763"/>
            </a:solidFill>
            <a:ln>
              <a:noFill/>
            </a:ln>
            <a:effectLst>
              <a:outerShdw blurRad="57150" dist="19050" dir="177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69" name="Google Shape;1369;p10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60106" y="3703516"/>
              <a:ext cx="862500" cy="85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0" name="Google Shape;1370;p10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70954" y="2376003"/>
              <a:ext cx="921526" cy="632801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371" name="Google Shape;1371;p10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56925" y="2443501"/>
              <a:ext cx="767400" cy="56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2" name="Google Shape;1372;p10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11850" y="3860727"/>
              <a:ext cx="695400" cy="695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73" name="Google Shape;1373;p103"/>
          <p:cNvSpPr/>
          <p:nvPr/>
        </p:nvSpPr>
        <p:spPr>
          <a:xfrm>
            <a:off x="1531925" y="2055809"/>
            <a:ext cx="6076800" cy="6261900"/>
          </a:xfrm>
          <a:prstGeom prst="blockArc">
            <a:avLst>
              <a:gd name="adj1" fmla="val 10969831"/>
              <a:gd name="adj2" fmla="val 21450219"/>
              <a:gd name="adj3" fmla="val 59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03"/>
          <p:cNvSpPr/>
          <p:nvPr/>
        </p:nvSpPr>
        <p:spPr>
          <a:xfrm>
            <a:off x="269250" y="5033546"/>
            <a:ext cx="8610000" cy="1179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ounded Rectangle 1"/>
          <p:cNvSpPr/>
          <p:nvPr/>
        </p:nvSpPr>
        <p:spPr>
          <a:xfrm>
            <a:off x="174600" y="2645923"/>
            <a:ext cx="2192464" cy="1496377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oogle Shape;1028;p98"/>
          <p:cNvPicPr preferRelativeResize="0"/>
          <p:nvPr/>
        </p:nvPicPr>
        <p:blipFill rotWithShape="1">
          <a:blip r:embed="rId3">
            <a:alphaModFix/>
          </a:blip>
          <a:srcRect l="835" r="826"/>
          <a:stretch/>
        </p:blipFill>
        <p:spPr>
          <a:xfrm>
            <a:off x="152401" y="0"/>
            <a:ext cx="89916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98"/>
          <p:cNvSpPr txBox="1"/>
          <p:nvPr/>
        </p:nvSpPr>
        <p:spPr>
          <a:xfrm>
            <a:off x="1315575" y="2594700"/>
            <a:ext cx="5095800" cy="82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    MARKETING MIX MODELING</a:t>
            </a:r>
            <a:endParaRPr sz="3200" dirty="0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030" name="Google Shape;1030;p98"/>
          <p:cNvSpPr/>
          <p:nvPr/>
        </p:nvSpPr>
        <p:spPr>
          <a:xfrm>
            <a:off x="152400" y="2236800"/>
            <a:ext cx="1593900" cy="1542900"/>
          </a:xfrm>
          <a:prstGeom prst="rightArrow">
            <a:avLst>
              <a:gd name="adj1" fmla="val 100000"/>
              <a:gd name="adj2" fmla="val 3643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1" name="Google Shape;1031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200" y="2575062"/>
            <a:ext cx="876300" cy="86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61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93725" y="354012"/>
            <a:ext cx="8165591" cy="428625"/>
          </a:xfrm>
        </p:spPr>
        <p:txBody>
          <a:bodyPr/>
          <a:lstStyle/>
          <a:p>
            <a:r>
              <a:rPr lang="pt-BR" dirty="0" smtClean="0"/>
              <a:t>WHY DO WE NEED TO TALK ABOUT MEDIA?</a:t>
            </a:r>
            <a:endParaRPr lang="pt-BR" dirty="0"/>
          </a:p>
        </p:txBody>
      </p:sp>
      <p:sp>
        <p:nvSpPr>
          <p:cNvPr id="8" name="TextBox 7"/>
          <p:cNvSpPr txBox="1"/>
          <p:nvPr/>
        </p:nvSpPr>
        <p:spPr>
          <a:xfrm>
            <a:off x="587690" y="1275606"/>
            <a:ext cx="4320480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15000" b="1" u="sng" dirty="0" smtClean="0">
                <a:solidFill>
                  <a:schemeClr val="accent1"/>
                </a:solidFill>
              </a:rPr>
              <a:t>25%</a:t>
            </a:r>
            <a:endParaRPr lang="en-US" sz="15000" b="1" u="sng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1614160"/>
            <a:ext cx="39843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latin typeface="Archivo Narrow" panose="020B0604020202020204" charset="0"/>
              </a:rPr>
              <a:t>OF MARKETING SPEND IS WASTED ON INEFFECTIVE DIGITAL TACTICS ALONE</a:t>
            </a:r>
            <a:endParaRPr lang="en-US" sz="3200" dirty="0">
              <a:latin typeface="Archivo Narrow" panose="020B0604020202020204" charset="0"/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idx="4294967295"/>
          </p:nvPr>
        </p:nvSpPr>
        <p:spPr>
          <a:xfrm>
            <a:off x="594358" y="4780026"/>
            <a:ext cx="8165591" cy="274319"/>
          </a:xfrm>
          <a:prstGeom prst="rect">
            <a:avLst/>
          </a:prstGeom>
        </p:spPr>
        <p:txBody>
          <a:bodyPr/>
          <a:lstStyle/>
          <a:p>
            <a:r>
              <a:rPr lang="en-US" sz="800" dirty="0" smtClean="0"/>
              <a:t>Source: Nielsen analysis of </a:t>
            </a:r>
            <a:r>
              <a:rPr lang="en-US" sz="800" dirty="0"/>
              <a:t>109 anonymized client data sets made up of $2.8 billion in media spend and over 256 billion impressions over a 6-month period (from January 1 to June 30, 2018</a:t>
            </a:r>
            <a:r>
              <a:rPr lang="en-US" sz="800" dirty="0" smtClean="0"/>
              <a:t>)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19308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0789" y="699542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solidFill>
                  <a:schemeClr val="accent1"/>
                </a:solidFill>
                <a:latin typeface="Archivo Narrow" panose="020B0604020202020204" charset="0"/>
              </a:rPr>
              <a:t>THREE COMMON MEASUREMENT AND OPTIMIZATION CHALLENGES</a:t>
            </a:r>
            <a:endParaRPr lang="en-US" sz="3200" dirty="0">
              <a:solidFill>
                <a:schemeClr val="accent1"/>
              </a:solidFill>
              <a:latin typeface="Archivo Narrow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0973" b="46585"/>
          <a:stretch/>
        </p:blipFill>
        <p:spPr>
          <a:xfrm>
            <a:off x="251520" y="2355726"/>
            <a:ext cx="8640960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8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255" y="3621284"/>
            <a:ext cx="342791" cy="5109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789" y="1867384"/>
            <a:ext cx="487722" cy="481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549" y="2676414"/>
            <a:ext cx="570203" cy="562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NIELSEN MARKETING MIX MODELING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 err="1" smtClean="0"/>
              <a:t>How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efficiently</a:t>
            </a:r>
            <a:r>
              <a:rPr lang="pt-BR" dirty="0" smtClean="0"/>
              <a:t> </a:t>
            </a:r>
            <a:r>
              <a:rPr lang="pt-BR" dirty="0" err="1" smtClean="0"/>
              <a:t>allocate</a:t>
            </a:r>
            <a:r>
              <a:rPr lang="pt-BR" dirty="0" smtClean="0"/>
              <a:t> </a:t>
            </a:r>
            <a:r>
              <a:rPr lang="pt-BR" dirty="0" err="1" smtClean="0"/>
              <a:t>your</a:t>
            </a:r>
            <a:r>
              <a:rPr lang="pt-BR" dirty="0" smtClean="0"/>
              <a:t> Media </a:t>
            </a:r>
            <a:r>
              <a:rPr lang="pt-BR" dirty="0" err="1" smtClean="0"/>
              <a:t>dollars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4682" y="1448653"/>
            <a:ext cx="40500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chivo Narrow" panose="020B0604020202020204" charset="0"/>
              </a:rPr>
              <a:t>A STUDY THAT </a:t>
            </a:r>
            <a:r>
              <a:rPr lang="en-US" sz="1800" dirty="0" smtClean="0">
                <a:latin typeface="Archivo Narrow" panose="020B0604020202020204" charset="0"/>
              </a:rPr>
              <a:t>HELPS COMPANIES </a:t>
            </a:r>
            <a:r>
              <a:rPr lang="en-US" sz="1800" dirty="0">
                <a:latin typeface="Archivo Narrow" panose="020B0604020202020204" charset="0"/>
              </a:rPr>
              <a:t>TO INVEST THEIR </a:t>
            </a:r>
            <a:endParaRPr lang="en-US" sz="1800" dirty="0" smtClean="0">
              <a:latin typeface="Archivo Narrow" panose="020B0604020202020204" charset="0"/>
            </a:endParaRPr>
          </a:p>
          <a:p>
            <a:pPr algn="ctr"/>
            <a:endParaRPr lang="en-US" sz="1800" dirty="0" smtClean="0">
              <a:latin typeface="Archivo Narrow" panose="020B0604020202020204" charset="0"/>
            </a:endParaRPr>
          </a:p>
          <a:p>
            <a:pPr algn="ctr"/>
            <a:r>
              <a:rPr lang="en-US" sz="2800" u="sng" dirty="0" smtClean="0">
                <a:solidFill>
                  <a:schemeClr val="accent1"/>
                </a:solidFill>
                <a:latin typeface="Archivo Narrow" panose="020B0604020202020204" charset="0"/>
              </a:rPr>
              <a:t>MARKETING </a:t>
            </a:r>
            <a:r>
              <a:rPr lang="en-US" sz="2800" u="sng" dirty="0">
                <a:solidFill>
                  <a:schemeClr val="accent1"/>
                </a:solidFill>
                <a:latin typeface="Archivo Narrow" panose="020B0604020202020204" charset="0"/>
              </a:rPr>
              <a:t>BUDGET IN THE MOST OPTIMIZED </a:t>
            </a:r>
            <a:r>
              <a:rPr lang="en-US" sz="2800" u="sng" dirty="0" smtClean="0">
                <a:solidFill>
                  <a:schemeClr val="accent1"/>
                </a:solidFill>
                <a:latin typeface="Archivo Narrow" panose="020B0604020202020204" charset="0"/>
              </a:rPr>
              <a:t>WAY</a:t>
            </a:r>
          </a:p>
          <a:p>
            <a:pPr algn="ctr"/>
            <a:endParaRPr lang="pt-BR" sz="2400" u="sng" dirty="0">
              <a:solidFill>
                <a:schemeClr val="accent1"/>
              </a:solidFill>
              <a:latin typeface="Archivo Narrow" panose="020B0604020202020204" charset="0"/>
            </a:endParaRPr>
          </a:p>
          <a:p>
            <a:pPr algn="ctr"/>
            <a:r>
              <a:rPr lang="pt-BR" sz="1800" dirty="0" smtClean="0">
                <a:solidFill>
                  <a:schemeClr val="accent6"/>
                </a:solidFill>
                <a:latin typeface="Archivo Narrow" panose="020B0604020202020204" charset="0"/>
              </a:rPr>
              <a:t>BY PROVIDING VALUABLE RESOURCES SUCH AS...</a:t>
            </a:r>
            <a:endParaRPr lang="pt-BR" sz="1800" dirty="0">
              <a:solidFill>
                <a:schemeClr val="accent6"/>
              </a:solidFill>
              <a:latin typeface="Archivo Narrow" panose="020B06040202020202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15000" y="1835778"/>
            <a:ext cx="3177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Calculation of how much marketing </a:t>
            </a:r>
            <a:endParaRPr lang="en-US" sz="1400" dirty="0" smtClean="0"/>
          </a:p>
          <a:p>
            <a:r>
              <a:rPr lang="en-US" sz="1400" dirty="0" smtClean="0"/>
              <a:t>contributes </a:t>
            </a:r>
            <a:r>
              <a:rPr lang="en-US" sz="1400" dirty="0"/>
              <a:t>for the brand’s total sell </a:t>
            </a:r>
            <a:endParaRPr lang="en-US" sz="1400" dirty="0" smtClean="0"/>
          </a:p>
          <a:p>
            <a:r>
              <a:rPr lang="en-US" sz="1400" dirty="0" smtClean="0"/>
              <a:t>out</a:t>
            </a:r>
            <a:endParaRPr lang="pt-BR" sz="1400" dirty="0"/>
          </a:p>
        </p:txBody>
      </p:sp>
      <p:sp>
        <p:nvSpPr>
          <p:cNvPr id="7" name="Rectangle 6"/>
          <p:cNvSpPr/>
          <p:nvPr/>
        </p:nvSpPr>
        <p:spPr>
          <a:xfrm>
            <a:off x="5715000" y="3553086"/>
            <a:ext cx="28955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Optimization of the media plan in </a:t>
            </a:r>
            <a:endParaRPr lang="en-US" sz="1400" dirty="0" smtClean="0"/>
          </a:p>
          <a:p>
            <a:r>
              <a:rPr lang="en-US" sz="1400" dirty="0" smtClean="0"/>
              <a:t>order to increase volume </a:t>
            </a:r>
            <a:r>
              <a:rPr lang="en-US" sz="1400" dirty="0"/>
              <a:t>lift </a:t>
            </a:r>
            <a:r>
              <a:rPr lang="en-US" sz="1400" dirty="0" smtClean="0"/>
              <a:t>and </a:t>
            </a:r>
          </a:p>
          <a:p>
            <a:r>
              <a:rPr lang="en-US" sz="1400" dirty="0" smtClean="0"/>
              <a:t>ROI</a:t>
            </a:r>
            <a:endParaRPr lang="pt-BR" sz="1400" dirty="0"/>
          </a:p>
        </p:txBody>
      </p:sp>
      <p:sp>
        <p:nvSpPr>
          <p:cNvPr id="8" name="Rectangle 7"/>
          <p:cNvSpPr/>
          <p:nvPr/>
        </p:nvSpPr>
        <p:spPr>
          <a:xfrm>
            <a:off x="5715000" y="2743718"/>
            <a:ext cx="3321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Calculation of </a:t>
            </a:r>
            <a:r>
              <a:rPr lang="en-US" sz="1400" dirty="0" smtClean="0"/>
              <a:t>effectiveness and </a:t>
            </a:r>
            <a:r>
              <a:rPr lang="en-US" sz="1400" dirty="0"/>
              <a:t>ROI </a:t>
            </a:r>
            <a:r>
              <a:rPr lang="en-US" sz="1400" dirty="0" smtClean="0"/>
              <a:t>of</a:t>
            </a:r>
          </a:p>
          <a:p>
            <a:r>
              <a:rPr lang="en-US" sz="1400" dirty="0" smtClean="0"/>
              <a:t>each </a:t>
            </a:r>
            <a:r>
              <a:rPr lang="en-US" sz="1400" dirty="0"/>
              <a:t>activity</a:t>
            </a:r>
            <a:endParaRPr lang="pt-BR" sz="1400" dirty="0"/>
          </a:p>
        </p:txBody>
      </p:sp>
      <p:sp>
        <p:nvSpPr>
          <p:cNvPr id="12" name="Left Brace 11"/>
          <p:cNvSpPr/>
          <p:nvPr/>
        </p:nvSpPr>
        <p:spPr>
          <a:xfrm>
            <a:off x="4309646" y="1516807"/>
            <a:ext cx="559921" cy="2977042"/>
          </a:xfrm>
          <a:prstGeom prst="leftBrace">
            <a:avLst>
              <a:gd name="adj1" fmla="val 28433"/>
              <a:gd name="adj2" fmla="val 50036"/>
            </a:avLst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478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/>
              <a:t>MARKETING MIX PROCESS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Source</a:t>
            </a:r>
            <a:r>
              <a:rPr lang="pt-BR" dirty="0"/>
              <a:t>: Nielsen Marketing Mix </a:t>
            </a:r>
            <a:r>
              <a:rPr lang="pt-BR" dirty="0" err="1" smtClean="0"/>
              <a:t>Methodology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 smtClean="0"/>
              <a:t>Project Way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Working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68" y="1347614"/>
            <a:ext cx="847157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4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HOW WE GET TO THE RESULTS - METHODOLOGY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Source</a:t>
            </a:r>
            <a:r>
              <a:rPr lang="pt-BR" dirty="0"/>
              <a:t>: Nielsen Marketing Mix </a:t>
            </a:r>
            <a:r>
              <a:rPr lang="pt-BR" dirty="0" err="1"/>
              <a:t>Methodology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6647" y="3575875"/>
            <a:ext cx="8701493" cy="1125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58" tIns="45629" rIns="91258" bIns="45629" rtlCol="0" anchor="ctr"/>
          <a:lstStyle/>
          <a:p>
            <a:pPr algn="ctr" defTabSz="456110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3904" y="2220250"/>
            <a:ext cx="2733200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258" tIns="45629" rIns="91258" bIns="45629" rtlCol="0">
            <a:spAutoFit/>
          </a:bodyPr>
          <a:lstStyle/>
          <a:p>
            <a:pPr algn="ctr" defTabSz="456110"/>
            <a:r>
              <a:rPr lang="en-US" b="1" dirty="0">
                <a:solidFill>
                  <a:srgbClr val="000000"/>
                </a:solidFill>
              </a:rPr>
              <a:t>MARKET MIX MODEL REGRESSION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4872" y="2852879"/>
            <a:ext cx="2446200" cy="43857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258" tIns="45629" rIns="91258" bIns="45629" rtlCol="0">
            <a:spAutoFit/>
          </a:bodyPr>
          <a:lstStyle/>
          <a:p>
            <a:pPr algn="ctr" defTabSz="456110"/>
            <a:r>
              <a:rPr lang="en-US" sz="1100" dirty="0">
                <a:solidFill>
                  <a:srgbClr val="000000">
                    <a:lumMod val="75000"/>
                  </a:srgbClr>
                </a:solidFill>
              </a:rPr>
              <a:t>Econometric modeling of store level data</a:t>
            </a:r>
            <a:endParaRPr lang="ru-RU" sz="1100" dirty="0">
              <a:solidFill>
                <a:srgbClr val="000000">
                  <a:lumMod val="75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193" y="902472"/>
            <a:ext cx="8750948" cy="124267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258" tIns="45629" rIns="91258" bIns="182471" rtlCol="0" anchor="b">
            <a:noAutofit/>
          </a:bodyPr>
          <a:lstStyle/>
          <a:p>
            <a:pPr algn="ctr" defTabSz="456110"/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-388497" y="2674752"/>
            <a:ext cx="1589879" cy="2654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258" tIns="45629" rIns="91258" bIns="45629" rtlCol="0">
            <a:spAutoFit/>
          </a:bodyPr>
          <a:lstStyle/>
          <a:p>
            <a:pPr algn="ctr" defTabSz="456110"/>
            <a:r>
              <a:rPr lang="en-US" sz="1100" b="1" dirty="0">
                <a:solidFill>
                  <a:srgbClr val="000000"/>
                </a:solidFill>
              </a:rPr>
              <a:t>MODEL</a:t>
            </a:r>
            <a:endParaRPr lang="ru-RU" sz="1100" b="1" dirty="0">
              <a:solidFill>
                <a:srgbClr val="000000"/>
              </a:solidFill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757607" y="1932423"/>
            <a:ext cx="3079710" cy="17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6110" eaLnBrk="0" hangingPunct="0"/>
            <a:r>
              <a:rPr lang="en-US" sz="11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INDEPENDENT VARIABLES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>
          <a:xfrm>
            <a:off x="6030027" y="1024266"/>
            <a:ext cx="623236" cy="542724"/>
            <a:chOff x="2385926" y="1021018"/>
            <a:chExt cx="1271016" cy="1271016"/>
          </a:xfrm>
          <a:solidFill>
            <a:schemeClr val="accent1"/>
          </a:solidFill>
        </p:grpSpPr>
        <p:sp>
          <p:nvSpPr>
            <p:cNvPr id="12" name="Oval 11"/>
            <p:cNvSpPr/>
            <p:nvPr/>
          </p:nvSpPr>
          <p:spPr>
            <a:xfrm>
              <a:off x="2385926" y="1021018"/>
              <a:ext cx="1271016" cy="127101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11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3" name="Picture 12" descr="People.emf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3482" y="1309054"/>
              <a:ext cx="675904" cy="694944"/>
            </a:xfrm>
            <a:prstGeom prst="rect">
              <a:avLst/>
            </a:prstGeom>
            <a:grpFill/>
          </p:spPr>
        </p:pic>
      </p:grpSp>
      <p:grpSp>
        <p:nvGrpSpPr>
          <p:cNvPr id="14" name="Group 13"/>
          <p:cNvGrpSpPr>
            <a:grpSpLocks/>
          </p:cNvGrpSpPr>
          <p:nvPr/>
        </p:nvGrpSpPr>
        <p:grpSpPr>
          <a:xfrm>
            <a:off x="1594665" y="1027400"/>
            <a:ext cx="623236" cy="542724"/>
            <a:chOff x="4024613" y="1021018"/>
            <a:chExt cx="1271016" cy="1271016"/>
          </a:xfrm>
          <a:solidFill>
            <a:schemeClr val="accent1"/>
          </a:solidFill>
        </p:grpSpPr>
        <p:sp>
          <p:nvSpPr>
            <p:cNvPr id="15" name="Oval 14"/>
            <p:cNvSpPr/>
            <p:nvPr/>
          </p:nvSpPr>
          <p:spPr>
            <a:xfrm>
              <a:off x="4024613" y="1021018"/>
              <a:ext cx="1271016" cy="127101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11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6" name="Picture 15" descr="Data.em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6305" y="1354774"/>
              <a:ext cx="907632" cy="603504"/>
            </a:xfrm>
            <a:prstGeom prst="rect">
              <a:avLst/>
            </a:prstGeom>
            <a:grpFill/>
          </p:spPr>
        </p:pic>
      </p:grpSp>
      <p:grpSp>
        <p:nvGrpSpPr>
          <p:cNvPr id="17" name="Group 16"/>
          <p:cNvGrpSpPr>
            <a:grpSpLocks/>
          </p:cNvGrpSpPr>
          <p:nvPr/>
        </p:nvGrpSpPr>
        <p:grpSpPr>
          <a:xfrm>
            <a:off x="5042153" y="1024266"/>
            <a:ext cx="623236" cy="542724"/>
            <a:chOff x="4024613" y="1021018"/>
            <a:chExt cx="1271016" cy="1271016"/>
          </a:xfrm>
          <a:solidFill>
            <a:schemeClr val="accent1"/>
          </a:solidFill>
        </p:grpSpPr>
        <p:sp>
          <p:nvSpPr>
            <p:cNvPr id="18" name="Oval 17"/>
            <p:cNvSpPr/>
            <p:nvPr/>
          </p:nvSpPr>
          <p:spPr>
            <a:xfrm>
              <a:off x="4024613" y="1021018"/>
              <a:ext cx="1271016" cy="127101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11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 descr="Store.emf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614" y="1359346"/>
              <a:ext cx="967014" cy="594360"/>
            </a:xfrm>
            <a:prstGeom prst="rect">
              <a:avLst/>
            </a:prstGeom>
            <a:grpFill/>
          </p:spPr>
        </p:pic>
      </p:grpSp>
      <p:grpSp>
        <p:nvGrpSpPr>
          <p:cNvPr id="20" name="Group 19"/>
          <p:cNvGrpSpPr>
            <a:grpSpLocks/>
          </p:cNvGrpSpPr>
          <p:nvPr/>
        </p:nvGrpSpPr>
        <p:grpSpPr>
          <a:xfrm>
            <a:off x="4049634" y="1024266"/>
            <a:ext cx="623236" cy="542724"/>
            <a:chOff x="3190259" y="2858285"/>
            <a:chExt cx="1271016" cy="1271016"/>
          </a:xfrm>
          <a:solidFill>
            <a:schemeClr val="accent1"/>
          </a:solidFill>
        </p:grpSpPr>
        <p:sp>
          <p:nvSpPr>
            <p:cNvPr id="21" name="Oval 20"/>
            <p:cNvSpPr/>
            <p:nvPr/>
          </p:nvSpPr>
          <p:spPr>
            <a:xfrm>
              <a:off x="3190259" y="2858285"/>
              <a:ext cx="1271016" cy="127101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11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22" name="Picture 21" descr="OnlineShopping.em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4269" y="3205757"/>
              <a:ext cx="882996" cy="576072"/>
            </a:xfrm>
            <a:prstGeom prst="rect">
              <a:avLst/>
            </a:prstGeom>
            <a:grpFill/>
          </p:spPr>
        </p:pic>
      </p:grpSp>
      <p:grpSp>
        <p:nvGrpSpPr>
          <p:cNvPr id="23" name="Group 22"/>
          <p:cNvGrpSpPr>
            <a:grpSpLocks/>
          </p:cNvGrpSpPr>
          <p:nvPr/>
        </p:nvGrpSpPr>
        <p:grpSpPr>
          <a:xfrm>
            <a:off x="7006458" y="1024266"/>
            <a:ext cx="623236" cy="542724"/>
            <a:chOff x="4024613" y="1021018"/>
            <a:chExt cx="1271016" cy="1271016"/>
          </a:xfrm>
          <a:solidFill>
            <a:schemeClr val="accent1"/>
          </a:solidFill>
        </p:grpSpPr>
        <p:sp>
          <p:nvSpPr>
            <p:cNvPr id="24" name="Oval 23"/>
            <p:cNvSpPr/>
            <p:nvPr/>
          </p:nvSpPr>
          <p:spPr>
            <a:xfrm>
              <a:off x="4024613" y="1021018"/>
              <a:ext cx="1271016" cy="1271016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110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25" name="Picture 24" descr="Solving.em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7493" y="1203898"/>
              <a:ext cx="905256" cy="905256"/>
            </a:xfrm>
            <a:prstGeom prst="rect">
              <a:avLst/>
            </a:prstGeom>
            <a:grpFill/>
          </p:spPr>
        </p:pic>
      </p:grpSp>
      <p:sp>
        <p:nvSpPr>
          <p:cNvPr id="26" name="TextBox 30"/>
          <p:cNvSpPr txBox="1">
            <a:spLocks noChangeArrowheads="1"/>
          </p:cNvSpPr>
          <p:nvPr/>
        </p:nvSpPr>
        <p:spPr bwMode="auto">
          <a:xfrm>
            <a:off x="3594133" y="1618255"/>
            <a:ext cx="1534236" cy="265318"/>
          </a:xfrm>
          <a:prstGeom prst="rect">
            <a:avLst/>
          </a:prstGeom>
        </p:spPr>
        <p:txBody>
          <a:bodyPr wrap="square" lIns="91258" tIns="45629" rIns="91258" bIns="45629" anchor="ctr">
            <a:spAutoFit/>
          </a:bodyPr>
          <a:lstStyle>
            <a:defPPr>
              <a:defRPr lang="en-US"/>
            </a:defPPr>
            <a:lvl1pPr algn="ctr" eaLnBrk="0" hangingPunct="0">
              <a:defRPr sz="120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6110"/>
            <a:r>
              <a:rPr lang="en-US" sz="1100" dirty="0">
                <a:solidFill>
                  <a:srgbClr val="000000">
                    <a:lumMod val="75000"/>
                  </a:srgbClr>
                </a:solidFill>
              </a:rPr>
              <a:t>Media</a:t>
            </a:r>
          </a:p>
        </p:txBody>
      </p:sp>
      <p:sp>
        <p:nvSpPr>
          <p:cNvPr id="27" name="TextBox 34"/>
          <p:cNvSpPr txBox="1">
            <a:spLocks noChangeArrowheads="1"/>
          </p:cNvSpPr>
          <p:nvPr/>
        </p:nvSpPr>
        <p:spPr bwMode="auto">
          <a:xfrm>
            <a:off x="4599386" y="1531695"/>
            <a:ext cx="1515000" cy="438443"/>
          </a:xfrm>
          <a:prstGeom prst="rect">
            <a:avLst/>
          </a:prstGeom>
        </p:spPr>
        <p:txBody>
          <a:bodyPr wrap="square" lIns="91258" tIns="45629" rIns="91258" bIns="45629" anchor="ctr">
            <a:spAutoFit/>
          </a:bodyPr>
          <a:lstStyle>
            <a:defPPr>
              <a:defRPr lang="en-US"/>
            </a:defPPr>
            <a:lvl1pPr algn="ctr" eaLnBrk="0" hangingPunct="0">
              <a:defRPr sz="120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6110"/>
            <a:r>
              <a:rPr lang="en-US" sz="1100" dirty="0">
                <a:solidFill>
                  <a:srgbClr val="000000">
                    <a:lumMod val="75000"/>
                  </a:srgbClr>
                </a:solidFill>
              </a:rPr>
              <a:t>Trade</a:t>
            </a:r>
          </a:p>
          <a:p>
            <a:pPr defTabSz="456110"/>
            <a:r>
              <a:rPr lang="en-US" sz="1100" dirty="0">
                <a:solidFill>
                  <a:srgbClr val="000000">
                    <a:lumMod val="75000"/>
                  </a:srgbClr>
                </a:solidFill>
              </a:rPr>
              <a:t>Promotion</a:t>
            </a:r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5911652" y="1520410"/>
            <a:ext cx="920250" cy="438443"/>
          </a:xfrm>
          <a:prstGeom prst="rect">
            <a:avLst/>
          </a:prstGeom>
        </p:spPr>
        <p:txBody>
          <a:bodyPr wrap="square" lIns="91258" tIns="45629" rIns="91258" bIns="45629" anchor="ctr">
            <a:spAutoFit/>
          </a:bodyPr>
          <a:lstStyle>
            <a:defPPr>
              <a:defRPr lang="en-US"/>
            </a:defPPr>
            <a:lvl1pPr algn="ctr" eaLnBrk="0" hangingPunct="0">
              <a:defRPr sz="120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defTabSz="456110"/>
            <a:r>
              <a:rPr lang="en-US" sz="1100" dirty="0">
                <a:solidFill>
                  <a:srgbClr val="000000">
                    <a:lumMod val="75000"/>
                  </a:srgbClr>
                </a:solidFill>
              </a:rPr>
              <a:t>Consumer</a:t>
            </a:r>
          </a:p>
          <a:p>
            <a:pPr defTabSz="456110"/>
            <a:r>
              <a:rPr lang="en-US" sz="1100" dirty="0">
                <a:solidFill>
                  <a:srgbClr val="000000">
                    <a:lumMod val="75000"/>
                  </a:srgbClr>
                </a:solidFill>
              </a:rPr>
              <a:t>Promotions</a:t>
            </a:r>
          </a:p>
        </p:txBody>
      </p:sp>
      <p:sp>
        <p:nvSpPr>
          <p:cNvPr id="29" name="TextBox 36"/>
          <p:cNvSpPr txBox="1">
            <a:spLocks noChangeArrowheads="1"/>
          </p:cNvSpPr>
          <p:nvPr/>
        </p:nvSpPr>
        <p:spPr bwMode="auto">
          <a:xfrm>
            <a:off x="6807883" y="1606978"/>
            <a:ext cx="1114296" cy="265318"/>
          </a:xfrm>
          <a:prstGeom prst="rect">
            <a:avLst/>
          </a:prstGeom>
        </p:spPr>
        <p:txBody>
          <a:bodyPr wrap="square" lIns="91258" tIns="45629" rIns="91258" bIns="45629" anchor="ctr">
            <a:spAutoFit/>
          </a:bodyPr>
          <a:lstStyle>
            <a:defPPr>
              <a:defRPr lang="en-US"/>
            </a:defPPr>
            <a:lvl1pPr algn="ctr" eaLnBrk="0" hangingPunct="0">
              <a:defRPr sz="120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defTabSz="456110"/>
            <a:r>
              <a:rPr lang="en-US" sz="1100" dirty="0">
                <a:solidFill>
                  <a:srgbClr val="000000">
                    <a:lumMod val="75000"/>
                  </a:srgbClr>
                </a:solidFill>
              </a:rPr>
              <a:t>Other Factors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25736" y="1668021"/>
            <a:ext cx="1761094" cy="230832"/>
          </a:xfrm>
          <a:prstGeom prst="rect">
            <a:avLst/>
          </a:prstGeom>
        </p:spPr>
        <p:txBody>
          <a:bodyPr wrap="square" lIns="91258" tIns="45629" rIns="91258" bIns="45629">
            <a:spAutoFit/>
          </a:bodyPr>
          <a:lstStyle/>
          <a:p>
            <a:pPr algn="ctr" defTabSz="456110" eaLnBrk="0" hangingPunct="0">
              <a:defRPr/>
            </a:pPr>
            <a:r>
              <a:rPr lang="en-US" sz="900" dirty="0">
                <a:solidFill>
                  <a:srgbClr val="000000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Weekly Volume Trends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806743" y="1051882"/>
            <a:ext cx="1269864" cy="646331"/>
          </a:xfrm>
          <a:prstGeom prst="rect">
            <a:avLst/>
          </a:prstGeom>
        </p:spPr>
        <p:txBody>
          <a:bodyPr wrap="square" lIns="91258" tIns="45629" rIns="91258" bIns="45629">
            <a:spAutoFit/>
          </a:bodyPr>
          <a:lstStyle/>
          <a:p>
            <a:pPr defTabSz="456110" eaLnBrk="0" hangingPunct="0"/>
            <a:r>
              <a:rPr lang="ru-RU" sz="900" dirty="0">
                <a:solidFill>
                  <a:srgbClr val="000000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……</a:t>
            </a:r>
            <a:r>
              <a:rPr lang="en-US" sz="900" dirty="0">
                <a:solidFill>
                  <a:srgbClr val="000000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Seasonality, </a:t>
            </a:r>
          </a:p>
          <a:p>
            <a:pPr defTabSz="456110" eaLnBrk="0" hangingPunct="0"/>
            <a:r>
              <a:rPr lang="en-US" sz="900" dirty="0">
                <a:solidFill>
                  <a:srgbClr val="000000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Weather, Holidays,</a:t>
            </a:r>
          </a:p>
          <a:p>
            <a:pPr defTabSz="456110" eaLnBrk="0" hangingPunct="0"/>
            <a:r>
              <a:rPr lang="en-US" sz="900" dirty="0">
                <a:solidFill>
                  <a:srgbClr val="000000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Launches,</a:t>
            </a:r>
          </a:p>
          <a:p>
            <a:pPr defTabSz="456110" eaLnBrk="0" hangingPunct="0"/>
            <a:r>
              <a:rPr lang="en-US" sz="900" dirty="0">
                <a:solidFill>
                  <a:srgbClr val="000000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Competition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134729" y="2849756"/>
            <a:ext cx="2552995" cy="0"/>
          </a:xfrm>
          <a:prstGeom prst="line">
            <a:avLst/>
          </a:prstGeom>
          <a:ln w="762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4236667" y="2102198"/>
            <a:ext cx="3701364" cy="498"/>
          </a:xfrm>
          <a:prstGeom prst="line">
            <a:avLst/>
          </a:prstGeom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>
            <a:off x="1580776" y="2147863"/>
            <a:ext cx="1432402" cy="482260"/>
          </a:xfrm>
          <a:prstGeom prst="bentConnector3">
            <a:avLst>
              <a:gd name="adj1" fmla="val 46289"/>
            </a:avLst>
          </a:prstGeom>
          <a:ln>
            <a:solidFill>
              <a:schemeClr val="tx2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 rot="10800000" flipV="1">
            <a:off x="5827106" y="2146846"/>
            <a:ext cx="857319" cy="463828"/>
          </a:xfrm>
          <a:prstGeom prst="bentConnector3">
            <a:avLst>
              <a:gd name="adj1" fmla="val -849"/>
            </a:avLst>
          </a:prstGeom>
          <a:ln>
            <a:solidFill>
              <a:schemeClr val="tx2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11"/>
          <p:cNvSpPr>
            <a:spLocks noChangeArrowheads="1"/>
          </p:cNvSpPr>
          <p:nvPr/>
        </p:nvSpPr>
        <p:spPr bwMode="auto">
          <a:xfrm>
            <a:off x="1034118" y="1902375"/>
            <a:ext cx="1926226" cy="17312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6110" eaLnBrk="0" hangingPunct="0"/>
            <a:r>
              <a:rPr lang="en-US" sz="11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DEPENDENT VARIABLE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1073411" y="2134505"/>
            <a:ext cx="1847640" cy="0"/>
          </a:xfrm>
          <a:prstGeom prst="line">
            <a:avLst/>
          </a:prstGeom>
          <a:ln w="28575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Striped Right Arrow 37"/>
          <p:cNvSpPr/>
          <p:nvPr/>
        </p:nvSpPr>
        <p:spPr>
          <a:xfrm rot="5400000">
            <a:off x="4173675" y="2616471"/>
            <a:ext cx="454344" cy="1724484"/>
          </a:xfrm>
          <a:prstGeom prst="striped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58" tIns="45629" rIns="91258" bIns="45629" rtlCol="0" anchor="ctr"/>
          <a:lstStyle/>
          <a:p>
            <a:pPr algn="ctr" defTabSz="456110"/>
            <a:endParaRPr lang="ru-RU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80905" y="3705886"/>
            <a:ext cx="6591496" cy="399972"/>
          </a:xfrm>
          <a:prstGeom prst="rect">
            <a:avLst/>
          </a:prstGeom>
        </p:spPr>
        <p:txBody>
          <a:bodyPr wrap="square" lIns="91258" tIns="45629" rIns="91258" bIns="45629">
            <a:spAutoFit/>
          </a:bodyPr>
          <a:lstStyle/>
          <a:p>
            <a:pPr algn="ctr" defTabSz="456110"/>
            <a:r>
              <a:rPr lang="en-GB" sz="2000" dirty="0">
                <a:solidFill>
                  <a:srgbClr val="000000"/>
                </a:solidFill>
                <a:ea typeface="ＭＳ Ｐゴシック"/>
                <a:cs typeface="ＭＳ Ｐゴシック"/>
              </a:rPr>
              <a:t>VOLUME RESPONSE AND </a:t>
            </a:r>
            <a:r>
              <a:rPr lang="en-GB" sz="2000" b="1" dirty="0">
                <a:solidFill>
                  <a:srgbClr val="000000"/>
                </a:solidFill>
                <a:ea typeface="ＭＳ Ｐゴシック"/>
                <a:cs typeface="ＭＳ Ｐゴシック"/>
              </a:rPr>
              <a:t>EFFICIENCY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49061" y="4214615"/>
            <a:ext cx="4353300" cy="438577"/>
          </a:xfrm>
          <a:prstGeom prst="rect">
            <a:avLst/>
          </a:prstGeom>
        </p:spPr>
        <p:txBody>
          <a:bodyPr wrap="square" lIns="91258" tIns="45629" rIns="91258" bIns="45629">
            <a:spAutoFit/>
          </a:bodyPr>
          <a:lstStyle/>
          <a:p>
            <a:pPr algn="ctr" defTabSz="456110"/>
            <a:r>
              <a:rPr lang="en-US" sz="1100" dirty="0">
                <a:solidFill>
                  <a:srgbClr val="000000"/>
                </a:solidFill>
              </a:rPr>
              <a:t>UNDERSTAND THE IMPACT OF EACH ELEMENT IN MARKETING PLAN</a:t>
            </a: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 rot="16200000">
            <a:off x="-204124" y="1393233"/>
            <a:ext cx="1217138" cy="2654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258" tIns="45629" rIns="91258" bIns="45629" rtlCol="0">
            <a:spAutoFit/>
          </a:bodyPr>
          <a:lstStyle/>
          <a:p>
            <a:pPr algn="ctr" defTabSz="456110"/>
            <a:r>
              <a:rPr lang="en-US" sz="1100" b="1" dirty="0">
                <a:solidFill>
                  <a:srgbClr val="FFFFFF"/>
                </a:solidFill>
              </a:rPr>
              <a:t>VARIABLES </a:t>
            </a:r>
            <a:endParaRPr lang="ru-RU" sz="1100" b="1" dirty="0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 rot="16200000">
            <a:off x="-158664" y="4005943"/>
            <a:ext cx="1126216" cy="2654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258" tIns="45629" rIns="91258" bIns="45629" rtlCol="0">
            <a:spAutoFit/>
          </a:bodyPr>
          <a:lstStyle/>
          <a:p>
            <a:pPr algn="ctr" defTabSz="456110"/>
            <a:r>
              <a:rPr lang="en-US" sz="1100" b="1" dirty="0">
                <a:solidFill>
                  <a:srgbClr val="FFFFFF"/>
                </a:solidFill>
              </a:rPr>
              <a:t>RESULTS</a:t>
            </a:r>
            <a:endParaRPr lang="ru-RU" sz="11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3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THE IMPACT OF EACH ELEMENT OVER SALES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 </a:t>
            </a:r>
            <a:r>
              <a:rPr lang="pt-BR" dirty="0" err="1" smtClean="0"/>
              <a:t>Methodology</a:t>
            </a: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 r="-2"/>
          <a:stretch>
            <a:fillRect/>
          </a:stretch>
        </p:blipFill>
        <p:spPr bwMode="auto">
          <a:xfrm>
            <a:off x="1508414" y="1132278"/>
            <a:ext cx="6546273" cy="159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62513" y="1351167"/>
            <a:ext cx="440734" cy="21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42" tIns="44427" rIns="90442" bIns="44427">
            <a:spAutoFit/>
          </a:bodyPr>
          <a:lstStyle/>
          <a:p>
            <a:pPr defTabSz="913883" eaLnBrk="0" fontAlgn="base" hangingPunct="0">
              <a:spcBef>
                <a:spcPct val="50000"/>
              </a:spcBef>
              <a:spcAft>
                <a:spcPct val="50000"/>
              </a:spcAft>
              <a:buClrTx/>
              <a:buFontTx/>
              <a:buNone/>
            </a:pPr>
            <a:r>
              <a:rPr lang="en-US" sz="800" kern="1200" dirty="0">
                <a:solidFill>
                  <a:srgbClr val="5F5F5F"/>
                </a:solidFill>
                <a:ea typeface="+mn-ea"/>
                <a:cs typeface="Arial" pitchFamily="34" charset="0"/>
              </a:rPr>
              <a:t>Sales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90479" y="1960434"/>
            <a:ext cx="1081079" cy="21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42" tIns="44427" rIns="90442" bIns="44427">
            <a:spAutoFit/>
          </a:bodyPr>
          <a:lstStyle/>
          <a:p>
            <a:pPr algn="ctr" defTabSz="913883" eaLnBrk="0" fontAlgn="base" hangingPunct="0">
              <a:spcBef>
                <a:spcPct val="50000"/>
              </a:spcBef>
              <a:spcAft>
                <a:spcPct val="50000"/>
              </a:spcAft>
              <a:buClrTx/>
              <a:buFontTx/>
              <a:buNone/>
            </a:pPr>
            <a:r>
              <a:rPr lang="en-US" sz="800" kern="1200" dirty="0">
                <a:solidFill>
                  <a:srgbClr val="5F5F5F"/>
                </a:solidFill>
                <a:ea typeface="+mn-ea"/>
                <a:cs typeface="Arial" pitchFamily="34" charset="0"/>
              </a:rPr>
              <a:t>Media execution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85102" y="2433537"/>
            <a:ext cx="1069898" cy="21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442" tIns="44427" rIns="90442" bIns="44427">
            <a:spAutoFit/>
          </a:bodyPr>
          <a:lstStyle/>
          <a:p>
            <a:pPr algn="ctr" defTabSz="913883" eaLnBrk="0" fontAlgn="base" hangingPunct="0">
              <a:spcBef>
                <a:spcPct val="50000"/>
              </a:spcBef>
              <a:spcAft>
                <a:spcPct val="50000"/>
              </a:spcAft>
              <a:buClrTx/>
              <a:buFontTx/>
              <a:buNone/>
            </a:pPr>
            <a:r>
              <a:rPr lang="en-US" sz="800" kern="1200" dirty="0">
                <a:solidFill>
                  <a:srgbClr val="5F5F5F"/>
                </a:solidFill>
                <a:ea typeface="+mn-ea"/>
                <a:cs typeface="Arial" pitchFamily="34" charset="0"/>
              </a:rPr>
              <a:t>Trade execution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352754" y="2763883"/>
            <a:ext cx="597764" cy="30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42" tIns="44427" rIns="90442" bIns="44427">
            <a:spAutoFit/>
          </a:bodyPr>
          <a:lstStyle/>
          <a:p>
            <a:pPr algn="ctr" defTabSz="913883" eaLnBrk="0" fontAlgn="base" hangingPunct="0">
              <a:spcBef>
                <a:spcPct val="50000"/>
              </a:spcBef>
              <a:spcAft>
                <a:spcPct val="50000"/>
              </a:spcAft>
              <a:buClrTx/>
              <a:buFontTx/>
              <a:buNone/>
            </a:pPr>
            <a:r>
              <a:rPr lang="en-US" b="1" kern="1200" dirty="0">
                <a:solidFill>
                  <a:srgbClr val="5F5F5F"/>
                </a:solidFill>
                <a:ea typeface="+mn-ea"/>
                <a:cs typeface="Arial" pitchFamily="34" charset="0"/>
              </a:rPr>
              <a:t>Time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1581601" y="801655"/>
            <a:ext cx="5600700" cy="35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42" tIns="44427" rIns="90442" bIns="44427"/>
          <a:lstStyle/>
          <a:p>
            <a:pPr defTabSz="913883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i="1" kern="1200" dirty="0">
                <a:solidFill>
                  <a:srgbClr val="A6A6A6"/>
                </a:solidFill>
                <a:ea typeface="+mn-ea"/>
                <a:cs typeface="Arial" pitchFamily="34" charset="0"/>
              </a:rPr>
              <a:t>Align sales with marketing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185869" y="3206533"/>
            <a:ext cx="7991475" cy="39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442" tIns="44427" rIns="90442" bIns="44427"/>
          <a:lstStyle/>
          <a:p>
            <a:pPr defTabSz="913883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i="1" kern="1200" dirty="0">
                <a:ea typeface="+mn-ea"/>
                <a:cs typeface="Arial" pitchFamily="34" charset="0"/>
              </a:rPr>
              <a:t>Attribute to activities corresponding to peaks and dips </a:t>
            </a:r>
          </a:p>
        </p:txBody>
      </p:sp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5600" y="3593136"/>
            <a:ext cx="6743989" cy="91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1342712" y="4577838"/>
            <a:ext cx="1247775" cy="199159"/>
            <a:chOff x="691535" y="4778434"/>
            <a:chExt cx="1248986" cy="292388"/>
          </a:xfrm>
        </p:grpSpPr>
        <p:sp>
          <p:nvSpPr>
            <p:cNvPr id="14" name="Rectangle 13"/>
            <p:cNvSpPr/>
            <p:nvPr/>
          </p:nvSpPr>
          <p:spPr>
            <a:xfrm flipH="1">
              <a:off x="691535" y="4865833"/>
              <a:ext cx="136658" cy="138248"/>
            </a:xfrm>
            <a:prstGeom prst="rect">
              <a:avLst/>
            </a:prstGeom>
            <a:solidFill>
              <a:srgbClr val="65A3B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88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600" kern="1200" dirty="0">
                <a:solidFill>
                  <a:srgbClr val="FFFFFF"/>
                </a:solidFill>
              </a:endParaRPr>
            </a:p>
          </p:txBody>
        </p:sp>
        <p:sp>
          <p:nvSpPr>
            <p:cNvPr id="15" name="TextBox 3"/>
            <p:cNvSpPr txBox="1">
              <a:spLocks noChangeArrowheads="1"/>
            </p:cNvSpPr>
            <p:nvPr/>
          </p:nvSpPr>
          <p:spPr bwMode="auto">
            <a:xfrm>
              <a:off x="792131" y="4778434"/>
              <a:ext cx="1148390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defTabSz="91388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kern="1200" dirty="0">
                  <a:solidFill>
                    <a:srgbClr val="5F5F5F"/>
                  </a:solidFill>
                  <a:ea typeface="+mn-ea"/>
                  <a:cs typeface="Arial" pitchFamily="34" charset="0"/>
                </a:rPr>
                <a:t>Core Volume</a:t>
              </a:r>
            </a:p>
          </p:txBody>
        </p:sp>
      </p:grpSp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2811218" y="4577838"/>
            <a:ext cx="1249362" cy="199159"/>
            <a:chOff x="843935" y="4792509"/>
            <a:chExt cx="1248986" cy="292388"/>
          </a:xfrm>
        </p:grpSpPr>
        <p:sp>
          <p:nvSpPr>
            <p:cNvPr id="17" name="Rectangle 16"/>
            <p:cNvSpPr/>
            <p:nvPr/>
          </p:nvSpPr>
          <p:spPr>
            <a:xfrm flipH="1">
              <a:off x="843935" y="4879908"/>
              <a:ext cx="136484" cy="138248"/>
            </a:xfrm>
            <a:prstGeom prst="rect">
              <a:avLst/>
            </a:prstGeom>
            <a:solidFill>
              <a:srgbClr val="8264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88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600" kern="1200" dirty="0">
                <a:solidFill>
                  <a:srgbClr val="FFFFFF"/>
                </a:solidFill>
              </a:endParaRPr>
            </a:p>
          </p:txBody>
        </p:sp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>
              <a:off x="944531" y="4792509"/>
              <a:ext cx="1148390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defTabSz="91388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kern="1200" dirty="0">
                  <a:solidFill>
                    <a:srgbClr val="5F5F5F"/>
                  </a:solidFill>
                  <a:ea typeface="+mn-ea"/>
                  <a:cs typeface="Arial" pitchFamily="34" charset="0"/>
                </a:rPr>
                <a:t>Online</a:t>
              </a:r>
            </a:p>
          </p:txBody>
        </p:sp>
      </p:grpSp>
      <p:grpSp>
        <p:nvGrpSpPr>
          <p:cNvPr id="19" name="Group 22"/>
          <p:cNvGrpSpPr>
            <a:grpSpLocks/>
          </p:cNvGrpSpPr>
          <p:nvPr/>
        </p:nvGrpSpPr>
        <p:grpSpPr bwMode="auto">
          <a:xfrm>
            <a:off x="4281325" y="4577838"/>
            <a:ext cx="1249362" cy="199159"/>
            <a:chOff x="843935" y="4792509"/>
            <a:chExt cx="1248986" cy="292388"/>
          </a:xfrm>
        </p:grpSpPr>
        <p:sp>
          <p:nvSpPr>
            <p:cNvPr id="20" name="Rectangle 19"/>
            <p:cNvSpPr/>
            <p:nvPr/>
          </p:nvSpPr>
          <p:spPr>
            <a:xfrm flipH="1">
              <a:off x="843935" y="4879908"/>
              <a:ext cx="136484" cy="138248"/>
            </a:xfrm>
            <a:prstGeom prst="rect">
              <a:avLst/>
            </a:prstGeom>
            <a:solidFill>
              <a:srgbClr val="E6663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88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600" kern="1200" dirty="0">
                <a:solidFill>
                  <a:srgbClr val="FFFFFF"/>
                </a:solidFill>
              </a:endParaRPr>
            </a:p>
          </p:txBody>
        </p:sp>
        <p:sp>
          <p:nvSpPr>
            <p:cNvPr id="21" name="TextBox 24"/>
            <p:cNvSpPr txBox="1">
              <a:spLocks noChangeArrowheads="1"/>
            </p:cNvSpPr>
            <p:nvPr/>
          </p:nvSpPr>
          <p:spPr bwMode="auto">
            <a:xfrm>
              <a:off x="944531" y="4792509"/>
              <a:ext cx="1148390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defTabSz="91388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kern="1200" dirty="0">
                  <a:solidFill>
                    <a:srgbClr val="5F5F5F"/>
                  </a:solidFill>
                  <a:ea typeface="+mn-ea"/>
                  <a:cs typeface="Arial" pitchFamily="34" charset="0"/>
                </a:rPr>
                <a:t>TV</a:t>
              </a:r>
            </a:p>
          </p:txBody>
        </p:sp>
      </p:grpSp>
      <p:grpSp>
        <p:nvGrpSpPr>
          <p:cNvPr id="22" name="Group 25"/>
          <p:cNvGrpSpPr>
            <a:grpSpLocks/>
          </p:cNvGrpSpPr>
          <p:nvPr/>
        </p:nvGrpSpPr>
        <p:grpSpPr bwMode="auto">
          <a:xfrm>
            <a:off x="5751458" y="4577838"/>
            <a:ext cx="1249363" cy="199159"/>
            <a:chOff x="843935" y="4792509"/>
            <a:chExt cx="1248986" cy="292388"/>
          </a:xfrm>
        </p:grpSpPr>
        <p:sp>
          <p:nvSpPr>
            <p:cNvPr id="23" name="Rectangle 22"/>
            <p:cNvSpPr/>
            <p:nvPr/>
          </p:nvSpPr>
          <p:spPr>
            <a:xfrm flipH="1">
              <a:off x="843935" y="4879908"/>
              <a:ext cx="136484" cy="138248"/>
            </a:xfrm>
            <a:prstGeom prst="rect">
              <a:avLst/>
            </a:prstGeom>
            <a:solidFill>
              <a:srgbClr val="549F8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88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600" kern="1200" dirty="0">
                <a:solidFill>
                  <a:srgbClr val="FFFFFF"/>
                </a:solidFill>
              </a:endParaRPr>
            </a:p>
          </p:txBody>
        </p:sp>
        <p:sp>
          <p:nvSpPr>
            <p:cNvPr id="24" name="TextBox 27"/>
            <p:cNvSpPr txBox="1">
              <a:spLocks noChangeArrowheads="1"/>
            </p:cNvSpPr>
            <p:nvPr/>
          </p:nvSpPr>
          <p:spPr bwMode="auto">
            <a:xfrm>
              <a:off x="944531" y="4792509"/>
              <a:ext cx="1148390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defTabSz="91388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s-AR" sz="1200" kern="1200" dirty="0" err="1">
                  <a:solidFill>
                    <a:srgbClr val="5F5F5F"/>
                  </a:solidFill>
                  <a:ea typeface="+mn-ea"/>
                  <a:cs typeface="Arial" pitchFamily="34" charset="0"/>
                </a:rPr>
                <a:t>Promo</a:t>
              </a:r>
              <a:r>
                <a:rPr lang="es-AR" sz="1200" kern="1200" dirty="0">
                  <a:solidFill>
                    <a:srgbClr val="5F5F5F"/>
                  </a:solidFill>
                  <a:ea typeface="+mn-ea"/>
                  <a:cs typeface="Arial" pitchFamily="34" charset="0"/>
                </a:rPr>
                <a:t> Packs</a:t>
              </a:r>
              <a:endParaRPr lang="en-US" sz="1200" kern="1200" dirty="0">
                <a:solidFill>
                  <a:srgbClr val="5F5F5F"/>
                </a:solidFill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5" name="Group 28"/>
          <p:cNvGrpSpPr>
            <a:grpSpLocks/>
          </p:cNvGrpSpPr>
          <p:nvPr/>
        </p:nvGrpSpPr>
        <p:grpSpPr bwMode="auto">
          <a:xfrm>
            <a:off x="7221538" y="4577728"/>
            <a:ext cx="1236662" cy="196995"/>
            <a:chOff x="843935" y="4792509"/>
            <a:chExt cx="1236559" cy="289224"/>
          </a:xfrm>
        </p:grpSpPr>
        <p:sp>
          <p:nvSpPr>
            <p:cNvPr id="26" name="Rectangle 25"/>
            <p:cNvSpPr/>
            <p:nvPr/>
          </p:nvSpPr>
          <p:spPr>
            <a:xfrm flipH="1">
              <a:off x="843935" y="4879912"/>
              <a:ext cx="136514" cy="138255"/>
            </a:xfrm>
            <a:prstGeom prst="rect">
              <a:avLst/>
            </a:prstGeom>
            <a:solidFill>
              <a:srgbClr val="E4AE3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88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endParaRPr lang="en-US" sz="1600" kern="1200" dirty="0">
                <a:solidFill>
                  <a:srgbClr val="FFFFFF"/>
                </a:solidFill>
              </a:endParaRPr>
            </a:p>
          </p:txBody>
        </p:sp>
        <p:sp>
          <p:nvSpPr>
            <p:cNvPr id="27" name="TextBox 30"/>
            <p:cNvSpPr txBox="1">
              <a:spLocks noChangeArrowheads="1"/>
            </p:cNvSpPr>
            <p:nvPr/>
          </p:nvSpPr>
          <p:spPr bwMode="auto">
            <a:xfrm>
              <a:off x="944531" y="4792509"/>
              <a:ext cx="1135963" cy="289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pPr defTabSz="913883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kern="1200" dirty="0">
                  <a:solidFill>
                    <a:srgbClr val="5F5F5F"/>
                  </a:solidFill>
                  <a:ea typeface="+mn-ea"/>
                  <a:cs typeface="Arial" pitchFamily="34" charset="0"/>
                </a:rPr>
                <a:t>TPR</a:t>
              </a:r>
            </a:p>
          </p:txBody>
        </p:sp>
      </p:grpSp>
      <p:pic>
        <p:nvPicPr>
          <p:cNvPr id="28" name="Picture 27" descr="Arrow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7018" y="2531645"/>
            <a:ext cx="1108364" cy="65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640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AGENDA</a:t>
            </a:r>
            <a:endParaRPr lang="en-US" dirty="0"/>
          </a:p>
        </p:txBody>
      </p:sp>
      <p:sp>
        <p:nvSpPr>
          <p:cNvPr id="5" name="Shape 762"/>
          <p:cNvSpPr txBox="1"/>
          <p:nvPr/>
        </p:nvSpPr>
        <p:spPr>
          <a:xfrm>
            <a:off x="1907705" y="1652333"/>
            <a:ext cx="5022096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NIELSEN </a:t>
            </a:r>
            <a:r>
              <a:rPr lang="en-US" sz="2000" dirty="0" smtClean="0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MEDIA</a:t>
            </a:r>
            <a:endParaRPr lang="en-US" sz="2000" dirty="0">
              <a:solidFill>
                <a:srgbClr val="000000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6" name="Shape 763"/>
          <p:cNvSpPr txBox="1"/>
          <p:nvPr/>
        </p:nvSpPr>
        <p:spPr>
          <a:xfrm>
            <a:off x="2372025" y="2314086"/>
            <a:ext cx="4093455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WHAT IS </a:t>
            </a:r>
            <a:r>
              <a:rPr lang="en-US" sz="2000" dirty="0" smtClean="0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MARKETING MIX MODELING?</a:t>
            </a:r>
            <a:endParaRPr lang="en-US" sz="2000" dirty="0">
              <a:solidFill>
                <a:srgbClr val="000000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7" name="Shape 764"/>
          <p:cNvSpPr txBox="1"/>
          <p:nvPr/>
        </p:nvSpPr>
        <p:spPr>
          <a:xfrm>
            <a:off x="1835697" y="2975841"/>
            <a:ext cx="5166112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dirty="0" smtClean="0">
                <a:solidFill>
                  <a:srgbClr val="000000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INTERPRETING MARKETING MIX RESULTS</a:t>
            </a:r>
            <a:endParaRPr lang="en-US" sz="2000" dirty="0">
              <a:solidFill>
                <a:srgbClr val="000000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8" name="Shape 765"/>
          <p:cNvSpPr txBox="1"/>
          <p:nvPr/>
        </p:nvSpPr>
        <p:spPr>
          <a:xfrm>
            <a:off x="2372025" y="3637598"/>
            <a:ext cx="4093455" cy="4001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pt-BR" sz="2000" dirty="0" smtClean="0">
                <a:latin typeface="Archivo Narrow"/>
                <a:ea typeface="Archivo Narrow"/>
                <a:cs typeface="Archivo Narrow"/>
                <a:sym typeface="Archivo Narrow"/>
              </a:rPr>
              <a:t>Q&amp;A</a:t>
            </a:r>
            <a:endParaRPr lang="en-US" sz="2000" dirty="0">
              <a:solidFill>
                <a:srgbClr val="000000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cxnSp>
        <p:nvCxnSpPr>
          <p:cNvPr id="9" name="Shape 766"/>
          <p:cNvCxnSpPr/>
          <p:nvPr/>
        </p:nvCxnSpPr>
        <p:spPr>
          <a:xfrm>
            <a:off x="2224069" y="2183265"/>
            <a:ext cx="464829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Shape 767"/>
          <p:cNvCxnSpPr/>
          <p:nvPr/>
        </p:nvCxnSpPr>
        <p:spPr>
          <a:xfrm>
            <a:off x="2224069" y="2845018"/>
            <a:ext cx="464829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768"/>
          <p:cNvCxnSpPr/>
          <p:nvPr/>
        </p:nvCxnSpPr>
        <p:spPr>
          <a:xfrm>
            <a:off x="2224069" y="3506773"/>
            <a:ext cx="464829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8031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MODELS  ARE BUILT AT THE MOST GRANULAR LEVEL DATA THAT IS AVAILABLE</a:t>
            </a:r>
            <a:endParaRPr lang="en-US" sz="2800" dirty="0"/>
          </a:p>
        </p:txBody>
      </p:sp>
      <p:sp>
        <p:nvSpPr>
          <p:cNvPr id="56" name="Google Shape;3858;p233"/>
          <p:cNvSpPr/>
          <p:nvPr/>
        </p:nvSpPr>
        <p:spPr>
          <a:xfrm>
            <a:off x="593725" y="3994138"/>
            <a:ext cx="77216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Uses 2-3 years of weekly data sales/volume  data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en-US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Predictors (base, marketing, competition/external factors) are collected or mapped to stores/store groups/ geographies at which we are modeling</a:t>
            </a:r>
            <a:endParaRPr/>
          </a:p>
        </p:txBody>
      </p:sp>
      <p:grpSp>
        <p:nvGrpSpPr>
          <p:cNvPr id="57" name="Google Shape;3860;p233"/>
          <p:cNvGrpSpPr/>
          <p:nvPr/>
        </p:nvGrpSpPr>
        <p:grpSpPr>
          <a:xfrm>
            <a:off x="533400" y="1315247"/>
            <a:ext cx="8318821" cy="2511871"/>
            <a:chOff x="533400" y="1315247"/>
            <a:chExt cx="8318821" cy="2511871"/>
          </a:xfrm>
        </p:grpSpPr>
        <p:sp>
          <p:nvSpPr>
            <p:cNvPr id="58" name="Google Shape;3861;p233"/>
            <p:cNvSpPr txBox="1"/>
            <p:nvPr/>
          </p:nvSpPr>
          <p:spPr>
            <a:xfrm>
              <a:off x="1168400" y="1406964"/>
              <a:ext cx="1940560" cy="20574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STORE LEVEL</a:t>
              </a:r>
              <a:endParaRPr sz="12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3862;p233"/>
            <p:cNvSpPr txBox="1"/>
            <p:nvPr/>
          </p:nvSpPr>
          <p:spPr>
            <a:xfrm>
              <a:off x="3923332" y="1406373"/>
              <a:ext cx="2584092" cy="20574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OTHER GEOG. LEVEL</a:t>
              </a:r>
              <a:endParaRPr sz="12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0" name="Google Shape;3863;p233"/>
            <p:cNvCxnSpPr/>
            <p:nvPr/>
          </p:nvCxnSpPr>
          <p:spPr>
            <a:xfrm flipH="1">
              <a:off x="3520841" y="1834638"/>
              <a:ext cx="16" cy="1978698"/>
            </a:xfrm>
            <a:prstGeom prst="straightConnector1">
              <a:avLst/>
            </a:prstGeom>
            <a:noFill/>
            <a:ln w="10775" cap="flat" cmpd="sng">
              <a:solidFill>
                <a:srgbClr val="5F5F5F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61" name="Google Shape;3864;p233"/>
            <p:cNvSpPr txBox="1"/>
            <p:nvPr/>
          </p:nvSpPr>
          <p:spPr>
            <a:xfrm>
              <a:off x="3134267" y="1315247"/>
              <a:ext cx="78252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OR,</a:t>
              </a:r>
              <a:endParaRPr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3865;p233"/>
            <p:cNvSpPr txBox="1"/>
            <p:nvPr/>
          </p:nvSpPr>
          <p:spPr>
            <a:xfrm>
              <a:off x="7134920" y="1992225"/>
              <a:ext cx="1630042" cy="18348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1. Level at which the models are built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2. Drilled down or rolled up to higher geographic levels of interest</a:t>
              </a:r>
              <a:endParaRPr/>
            </a:p>
          </p:txBody>
        </p:sp>
        <p:sp>
          <p:nvSpPr>
            <p:cNvPr id="63" name="Google Shape;3866;p233"/>
            <p:cNvSpPr txBox="1"/>
            <p:nvPr/>
          </p:nvSpPr>
          <p:spPr>
            <a:xfrm>
              <a:off x="6827521" y="1400151"/>
              <a:ext cx="2024700" cy="20574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REPORTING LEVEL</a:t>
              </a:r>
              <a:endParaRPr sz="1200" b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3867;p233"/>
            <p:cNvSpPr/>
            <p:nvPr/>
          </p:nvSpPr>
          <p:spPr>
            <a:xfrm rot="5400000">
              <a:off x="5968518" y="2688465"/>
              <a:ext cx="1641233" cy="288192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5" name="Google Shape;3868;p233"/>
            <p:cNvGrpSpPr/>
            <p:nvPr/>
          </p:nvGrpSpPr>
          <p:grpSpPr>
            <a:xfrm>
              <a:off x="2573935" y="1968172"/>
              <a:ext cx="1470177" cy="1706728"/>
              <a:chOff x="2573935" y="1968172"/>
              <a:chExt cx="1470177" cy="1706728"/>
            </a:xfrm>
          </p:grpSpPr>
          <p:sp>
            <p:nvSpPr>
              <p:cNvPr id="99" name="Google Shape;3869;p233"/>
              <p:cNvSpPr/>
              <p:nvPr/>
            </p:nvSpPr>
            <p:spPr>
              <a:xfrm>
                <a:off x="3143999" y="2050429"/>
                <a:ext cx="900113" cy="2250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t</a:t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870;p233"/>
              <p:cNvSpPr/>
              <p:nvPr/>
            </p:nvSpPr>
            <p:spPr>
              <a:xfrm>
                <a:off x="2573935" y="1968172"/>
                <a:ext cx="933450" cy="221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. . . . .  </a:t>
                </a: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871;p233"/>
              <p:cNvSpPr/>
              <p:nvPr/>
            </p:nvSpPr>
            <p:spPr>
              <a:xfrm>
                <a:off x="3143999" y="2541333"/>
                <a:ext cx="900113" cy="2250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t</a:t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872;p233"/>
              <p:cNvSpPr/>
              <p:nvPr/>
            </p:nvSpPr>
            <p:spPr>
              <a:xfrm>
                <a:off x="2573935" y="2459076"/>
                <a:ext cx="933450" cy="221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. . . . . </a:t>
                </a: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873;p233"/>
              <p:cNvSpPr/>
              <p:nvPr/>
            </p:nvSpPr>
            <p:spPr>
              <a:xfrm>
                <a:off x="3143999" y="3449872"/>
                <a:ext cx="900113" cy="2250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t</a:t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3874;p233"/>
              <p:cNvSpPr/>
              <p:nvPr/>
            </p:nvSpPr>
            <p:spPr>
              <a:xfrm>
                <a:off x="2573935" y="3367615"/>
                <a:ext cx="933450" cy="221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. . . . . </a:t>
                </a: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" name="Google Shape;3875;p233"/>
            <p:cNvSpPr/>
            <p:nvPr/>
          </p:nvSpPr>
          <p:spPr>
            <a:xfrm>
              <a:off x="6100289" y="2050429"/>
              <a:ext cx="900113" cy="225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14300" marR="0" lvl="0" indent="-11430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3876;p233"/>
            <p:cNvSpPr txBox="1"/>
            <p:nvPr/>
          </p:nvSpPr>
          <p:spPr>
            <a:xfrm>
              <a:off x="3952628" y="2528900"/>
              <a:ext cx="806938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GEO 2</a:t>
              </a:r>
              <a:endParaRPr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8" name="Google Shape;3877;p233"/>
            <p:cNvGrpSpPr/>
            <p:nvPr/>
          </p:nvGrpSpPr>
          <p:grpSpPr>
            <a:xfrm>
              <a:off x="3764342" y="2047219"/>
              <a:ext cx="995224" cy="1644502"/>
              <a:chOff x="3764342" y="2047219"/>
              <a:chExt cx="995224" cy="1644502"/>
            </a:xfrm>
          </p:grpSpPr>
          <p:sp>
            <p:nvSpPr>
              <p:cNvPr id="95" name="Google Shape;3878;p233"/>
              <p:cNvSpPr/>
              <p:nvPr/>
            </p:nvSpPr>
            <p:spPr>
              <a:xfrm>
                <a:off x="3978043" y="2398015"/>
                <a:ext cx="472090" cy="1565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8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.COM</a:t>
                </a:r>
                <a:endParaRPr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879;p233"/>
              <p:cNvSpPr txBox="1"/>
              <p:nvPr/>
            </p:nvSpPr>
            <p:spPr>
              <a:xfrm>
                <a:off x="3952628" y="2047219"/>
                <a:ext cx="806938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GEO 1</a:t>
                </a:r>
                <a:endParaRPr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3880;p233"/>
              <p:cNvSpPr/>
              <p:nvPr/>
            </p:nvSpPr>
            <p:spPr>
              <a:xfrm>
                <a:off x="3764342" y="2789973"/>
                <a:ext cx="933450" cy="4107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endParaRPr/>
              </a:p>
              <a:p>
                <a:pPr marL="114300" marR="0" lvl="0" indent="-11430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endParaRPr/>
              </a:p>
              <a:p>
                <a:pPr marL="114300" marR="0" lvl="0" indent="-11430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endParaRPr/>
              </a:p>
              <a:p>
                <a:pPr marL="114300" marR="0" lvl="0" indent="-11430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3881;p233"/>
              <p:cNvSpPr txBox="1"/>
              <p:nvPr/>
            </p:nvSpPr>
            <p:spPr>
              <a:xfrm>
                <a:off x="3952628" y="3430111"/>
                <a:ext cx="806938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GEO n</a:t>
                </a:r>
                <a:endParaRPr sz="11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" name="Google Shape;3882;p233"/>
            <p:cNvSpPr/>
            <p:nvPr/>
          </p:nvSpPr>
          <p:spPr>
            <a:xfrm>
              <a:off x="6100289" y="2541333"/>
              <a:ext cx="900113" cy="225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14300" marR="0" lvl="0" indent="-11430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3883;p233"/>
            <p:cNvSpPr/>
            <p:nvPr/>
          </p:nvSpPr>
          <p:spPr>
            <a:xfrm>
              <a:off x="6100289" y="3449872"/>
              <a:ext cx="900113" cy="225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14300" marR="0" lvl="0" indent="-11430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endPara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" name="Google Shape;3884;p233"/>
            <p:cNvGrpSpPr/>
            <p:nvPr/>
          </p:nvGrpSpPr>
          <p:grpSpPr>
            <a:xfrm>
              <a:off x="4827244" y="1968172"/>
              <a:ext cx="1636431" cy="1694452"/>
              <a:chOff x="4827244" y="1968172"/>
              <a:chExt cx="1636431" cy="1694452"/>
            </a:xfrm>
          </p:grpSpPr>
          <p:sp>
            <p:nvSpPr>
              <p:cNvPr id="89" name="Google Shape;3885;p233"/>
              <p:cNvSpPr/>
              <p:nvPr/>
            </p:nvSpPr>
            <p:spPr>
              <a:xfrm>
                <a:off x="4827244" y="2041723"/>
                <a:ext cx="852473" cy="221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WK 1 2 3 4 </a:t>
                </a:r>
                <a:endParaRPr sz="1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886;p233"/>
              <p:cNvSpPr/>
              <p:nvPr/>
            </p:nvSpPr>
            <p:spPr>
              <a:xfrm>
                <a:off x="5530225" y="1968172"/>
                <a:ext cx="933450" cy="221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. . . . . </a:t>
                </a: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887;p233"/>
              <p:cNvSpPr/>
              <p:nvPr/>
            </p:nvSpPr>
            <p:spPr>
              <a:xfrm>
                <a:off x="4827244" y="2532626"/>
                <a:ext cx="852473" cy="221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WK 1 2 3 4 </a:t>
                </a:r>
                <a:endParaRPr sz="1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888;p233"/>
              <p:cNvSpPr/>
              <p:nvPr/>
            </p:nvSpPr>
            <p:spPr>
              <a:xfrm>
                <a:off x="5530225" y="2459076"/>
                <a:ext cx="933450" cy="221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. . . . . </a:t>
                </a: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889;p233"/>
              <p:cNvSpPr/>
              <p:nvPr/>
            </p:nvSpPr>
            <p:spPr>
              <a:xfrm>
                <a:off x="4827244" y="3441165"/>
                <a:ext cx="852473" cy="221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WK 1 2 3 4 </a:t>
                </a:r>
                <a:endParaRPr sz="1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890;p233"/>
              <p:cNvSpPr/>
              <p:nvPr/>
            </p:nvSpPr>
            <p:spPr>
              <a:xfrm>
                <a:off x="5530225" y="3367615"/>
                <a:ext cx="933450" cy="2214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. . . . . </a:t>
                </a:r>
                <a:endParaRPr sz="1800" b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" name="Google Shape;3891;p233"/>
            <p:cNvGrpSpPr/>
            <p:nvPr/>
          </p:nvGrpSpPr>
          <p:grpSpPr>
            <a:xfrm>
              <a:off x="533400" y="1930763"/>
              <a:ext cx="2230368" cy="1883675"/>
              <a:chOff x="533400" y="1930763"/>
              <a:chExt cx="2230368" cy="1883675"/>
            </a:xfrm>
          </p:grpSpPr>
          <p:sp>
            <p:nvSpPr>
              <p:cNvPr id="73" name="Google Shape;3892;p233"/>
              <p:cNvSpPr/>
              <p:nvPr/>
            </p:nvSpPr>
            <p:spPr>
              <a:xfrm>
                <a:off x="1911295" y="2041723"/>
                <a:ext cx="852473" cy="221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WK 1 2 3 4 </a:t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893;p233"/>
              <p:cNvSpPr txBox="1"/>
              <p:nvPr/>
            </p:nvSpPr>
            <p:spPr>
              <a:xfrm>
                <a:off x="533400" y="1986707"/>
                <a:ext cx="806938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STORE 1</a:t>
                </a: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894;p233"/>
              <p:cNvSpPr/>
              <p:nvPr/>
            </p:nvSpPr>
            <p:spPr>
              <a:xfrm>
                <a:off x="1085262" y="2789973"/>
                <a:ext cx="933450" cy="4107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endParaRPr/>
              </a:p>
              <a:p>
                <a:pPr marL="114300" marR="0" lvl="0" indent="-11430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endParaRPr/>
              </a:p>
              <a:p>
                <a:pPr marL="114300" marR="0" lvl="0" indent="-11430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endParaRPr/>
              </a:p>
              <a:p>
                <a:pPr marL="114300" marR="0" lvl="0" indent="-11430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895;p233"/>
              <p:cNvSpPr txBox="1"/>
              <p:nvPr/>
            </p:nvSpPr>
            <p:spPr>
              <a:xfrm>
                <a:off x="533400" y="2528900"/>
                <a:ext cx="806938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STORE 2</a:t>
                </a: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896;p233"/>
              <p:cNvSpPr txBox="1"/>
              <p:nvPr/>
            </p:nvSpPr>
            <p:spPr>
              <a:xfrm>
                <a:off x="533400" y="3430111"/>
                <a:ext cx="806938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STORE n</a:t>
                </a:r>
                <a:endParaRPr sz="11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897;p233"/>
              <p:cNvSpPr/>
              <p:nvPr/>
            </p:nvSpPr>
            <p:spPr>
              <a:xfrm>
                <a:off x="1911295" y="2532626"/>
                <a:ext cx="852473" cy="221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WK 1 2 3 4 </a:t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898;p233"/>
              <p:cNvSpPr/>
              <p:nvPr/>
            </p:nvSpPr>
            <p:spPr>
              <a:xfrm>
                <a:off x="1911295" y="3441165"/>
                <a:ext cx="852473" cy="2214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114300" marR="0" lvl="0" indent="-11430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WK 1 2 3 4 </a:t>
                </a:r>
                <a:endParaRPr sz="1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0" name="Google Shape;3899;p233"/>
              <p:cNvGrpSpPr/>
              <p:nvPr/>
            </p:nvGrpSpPr>
            <p:grpSpPr>
              <a:xfrm>
                <a:off x="1351969" y="1930763"/>
                <a:ext cx="444056" cy="444056"/>
                <a:chOff x="4114800" y="1219200"/>
                <a:chExt cx="1371600" cy="1371600"/>
              </a:xfrm>
            </p:grpSpPr>
            <p:sp>
              <p:nvSpPr>
                <p:cNvPr id="87" name="Google Shape;3900;p233"/>
                <p:cNvSpPr/>
                <p:nvPr/>
              </p:nvSpPr>
              <p:spPr>
                <a:xfrm>
                  <a:off x="4114800" y="1219200"/>
                  <a:ext cx="1371600" cy="13716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88" name="Google Shape;3901;p233" descr="Store.emf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317093" y="1607820"/>
                  <a:ext cx="965805" cy="594122"/>
                </a:xfrm>
                <a:prstGeom prst="rect">
                  <a:avLst/>
                </a:prstGeom>
                <a:solidFill>
                  <a:srgbClr val="FFB100"/>
                </a:solidFill>
                <a:ln>
                  <a:noFill/>
                </a:ln>
              </p:spPr>
            </p:pic>
          </p:grpSp>
          <p:grpSp>
            <p:nvGrpSpPr>
              <p:cNvPr id="81" name="Google Shape;3902;p233"/>
              <p:cNvGrpSpPr/>
              <p:nvPr/>
            </p:nvGrpSpPr>
            <p:grpSpPr>
              <a:xfrm>
                <a:off x="1351969" y="2451597"/>
                <a:ext cx="444056" cy="444056"/>
                <a:chOff x="4114800" y="1219200"/>
                <a:chExt cx="1371600" cy="1371600"/>
              </a:xfrm>
            </p:grpSpPr>
            <p:sp>
              <p:nvSpPr>
                <p:cNvPr id="85" name="Google Shape;3903;p233"/>
                <p:cNvSpPr/>
                <p:nvPr/>
              </p:nvSpPr>
              <p:spPr>
                <a:xfrm>
                  <a:off x="4114800" y="1219200"/>
                  <a:ext cx="1371600" cy="1371600"/>
                </a:xfrm>
                <a:prstGeom prst="rect">
                  <a:avLst/>
                </a:prstGeom>
                <a:solidFill>
                  <a:srgbClr val="FFB1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86" name="Google Shape;3904;p233" descr="Store.emf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317093" y="1607820"/>
                  <a:ext cx="965805" cy="594122"/>
                </a:xfrm>
                <a:prstGeom prst="rect">
                  <a:avLst/>
                </a:prstGeom>
                <a:solidFill>
                  <a:srgbClr val="FFB100"/>
                </a:solidFill>
                <a:ln>
                  <a:noFill/>
                </a:ln>
              </p:spPr>
            </p:pic>
          </p:grpSp>
          <p:grpSp>
            <p:nvGrpSpPr>
              <p:cNvPr id="82" name="Google Shape;3905;p233"/>
              <p:cNvGrpSpPr/>
              <p:nvPr/>
            </p:nvGrpSpPr>
            <p:grpSpPr>
              <a:xfrm>
                <a:off x="1351969" y="3370382"/>
                <a:ext cx="444056" cy="444056"/>
                <a:chOff x="4114800" y="1219200"/>
                <a:chExt cx="1371600" cy="1371600"/>
              </a:xfrm>
            </p:grpSpPr>
            <p:sp>
              <p:nvSpPr>
                <p:cNvPr id="83" name="Google Shape;3906;p233"/>
                <p:cNvSpPr/>
                <p:nvPr/>
              </p:nvSpPr>
              <p:spPr>
                <a:xfrm>
                  <a:off x="4114800" y="1219200"/>
                  <a:ext cx="1371600" cy="1371600"/>
                </a:xfrm>
                <a:prstGeom prst="rect">
                  <a:avLst/>
                </a:prstGeom>
                <a:solidFill>
                  <a:srgbClr val="FFB1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84" name="Google Shape;3907;p233" descr="Store.emf"/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/>
                <a:stretch/>
              </p:blipFill>
              <p:spPr>
                <a:xfrm>
                  <a:off x="4317093" y="1607820"/>
                  <a:ext cx="965805" cy="594122"/>
                </a:xfrm>
                <a:prstGeom prst="rect">
                  <a:avLst/>
                </a:prstGeom>
                <a:solidFill>
                  <a:srgbClr val="FFB100"/>
                </a:solidFill>
                <a:ln>
                  <a:noFill/>
                </a:ln>
              </p:spPr>
            </p:pic>
          </p:grpSp>
        </p:grpSp>
      </p:grpSp>
      <p:sp>
        <p:nvSpPr>
          <p:cNvPr id="54" name="Text Placeholder 2"/>
          <p:cNvSpPr>
            <a:spLocks noGrp="1"/>
          </p:cNvSpPr>
          <p:nvPr>
            <p:ph type="body" idx="1"/>
          </p:nvPr>
        </p:nvSpPr>
        <p:spPr>
          <a:xfrm>
            <a:off x="594358" y="4780026"/>
            <a:ext cx="8165591" cy="274319"/>
          </a:xfrm>
        </p:spPr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 </a:t>
            </a:r>
            <a:r>
              <a:rPr lang="pt-BR" dirty="0" err="1" smtClean="0"/>
              <a:t>Methodology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7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AGGREGATED DATA BRINGS BIAS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Store-level</a:t>
            </a:r>
            <a:r>
              <a:rPr lang="pt-BR" dirty="0" smtClean="0"/>
              <a:t> data </a:t>
            </a:r>
            <a:r>
              <a:rPr lang="pt-BR" dirty="0" err="1" smtClean="0"/>
              <a:t>measures</a:t>
            </a:r>
            <a:r>
              <a:rPr lang="pt-BR" dirty="0" smtClean="0"/>
              <a:t> performance </a:t>
            </a:r>
            <a:r>
              <a:rPr lang="pt-BR" dirty="0" err="1" smtClean="0"/>
              <a:t>at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r>
              <a:rPr lang="pt-BR" dirty="0" smtClean="0"/>
              <a:t> </a:t>
            </a:r>
            <a:r>
              <a:rPr lang="pt-BR" dirty="0" err="1" smtClean="0"/>
              <a:t>that</a:t>
            </a:r>
            <a:r>
              <a:rPr lang="pt-BR" dirty="0" smtClean="0"/>
              <a:t> it </a:t>
            </a:r>
            <a:r>
              <a:rPr lang="pt-BR" dirty="0" err="1" smtClean="0"/>
              <a:t>happens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 </a:t>
            </a:r>
            <a:r>
              <a:rPr lang="pt-BR" dirty="0" err="1" smtClean="0"/>
              <a:t>Methodology</a:t>
            </a:r>
            <a:endParaRPr lang="pt-BR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1564359" y="1676400"/>
          <a:ext cx="2431577" cy="1767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4000"/>
                <a:gridCol w="703577"/>
                <a:gridCol w="684000"/>
              </a:tblGrid>
              <a:tr h="209911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Period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Market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/>
                </a:tc>
              </a:tr>
              <a:tr h="198249">
                <a:tc rowSpan="3"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PRICING</a:t>
                      </a:r>
                      <a:endParaRPr lang="en-US" sz="1050" b="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Week 1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$9.00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</a:tr>
              <a:tr h="198249">
                <a:tc v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Week 2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$9.00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</a:tr>
              <a:tr h="198249">
                <a:tc v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Total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$9.00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</a:tr>
              <a:tr h="198249">
                <a:tc rowSpan="3"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PROMOTION</a:t>
                      </a:r>
                      <a:endParaRPr lang="en-US" sz="1050" b="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Week 1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15%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</a:tr>
              <a:tr h="198249">
                <a:tc v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Week 2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15%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</a:tr>
              <a:tr h="198249">
                <a:tc vMerge="1">
                  <a:txBody>
                    <a:bodyPr/>
                    <a:lstStyle/>
                    <a:p>
                      <a:pPr algn="l"/>
                      <a:endParaRPr 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Total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15%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4788024" y="1676400"/>
          <a:ext cx="2160240" cy="17602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20080"/>
                <a:gridCol w="720080"/>
                <a:gridCol w="720080"/>
              </a:tblGrid>
              <a:tr h="20991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Store A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Store B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Store C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  <a:tr h="198249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$8.00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$8.00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$9.00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8249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$9.00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$9.00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$9.00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8249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$8.50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$8.50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$9.00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8249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10%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10%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15%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8249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15%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15%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15%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98249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12.5%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12.5%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15%</a:t>
                      </a:r>
                      <a:endParaRPr lang="en-US" sz="105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302" y="2056793"/>
            <a:ext cx="336065" cy="3920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742" y="2841811"/>
            <a:ext cx="275186" cy="381027"/>
          </a:xfrm>
          <a:prstGeom prst="rect">
            <a:avLst/>
          </a:prstGeom>
        </p:spPr>
      </p:pic>
      <p:sp>
        <p:nvSpPr>
          <p:cNvPr id="46" name="Shape 827"/>
          <p:cNvSpPr/>
          <p:nvPr/>
        </p:nvSpPr>
        <p:spPr>
          <a:xfrm rot="5400000">
            <a:off x="4280068" y="2485308"/>
            <a:ext cx="293498" cy="181877"/>
          </a:xfrm>
          <a:prstGeom prst="triangle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Right Brace 13"/>
          <p:cNvSpPr/>
          <p:nvPr/>
        </p:nvSpPr>
        <p:spPr>
          <a:xfrm rot="5400000">
            <a:off x="3236870" y="3212766"/>
            <a:ext cx="72008" cy="9841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Brace 46"/>
          <p:cNvSpPr/>
          <p:nvPr/>
        </p:nvSpPr>
        <p:spPr>
          <a:xfrm rot="5400000">
            <a:off x="5832139" y="2804736"/>
            <a:ext cx="72009" cy="17281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336770" y="3845851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Aggregated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data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might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distort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the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variables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’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variations</a:t>
            </a:r>
            <a:endParaRPr lang="en-US" sz="1200" dirty="0">
              <a:solidFill>
                <a:schemeClr val="accent1"/>
              </a:solidFill>
              <a:latin typeface="Archivo Narrow" panose="020B060402020202020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32039" y="382669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Price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variations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are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clearer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when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we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compare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stores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,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or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even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in a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same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store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</a:t>
            </a:r>
            <a:r>
              <a:rPr lang="pt-BR" sz="1200" dirty="0" err="1" smtClean="0">
                <a:solidFill>
                  <a:schemeClr val="accent1"/>
                </a:solidFill>
                <a:latin typeface="Archivo Narrow" panose="020B0604020202020204" charset="0"/>
              </a:rPr>
              <a:t>through</a:t>
            </a:r>
            <a:r>
              <a:rPr lang="pt-BR" sz="1200" dirty="0" smtClean="0">
                <a:solidFill>
                  <a:schemeClr val="accent1"/>
                </a:solidFill>
                <a:latin typeface="Archivo Narrow" panose="020B0604020202020204" charset="0"/>
              </a:rPr>
              <a:t> time</a:t>
            </a:r>
            <a:endParaRPr lang="en-US" sz="1200" dirty="0">
              <a:solidFill>
                <a:schemeClr val="accent1"/>
              </a:solidFill>
              <a:latin typeface="Archivo Narrow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7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BIAS BRINGS HIGH RISKS</a:t>
            </a:r>
            <a:endParaRPr lang="pt-B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Inaccurate</a:t>
            </a:r>
            <a:r>
              <a:rPr lang="pt-BR" dirty="0" smtClean="0"/>
              <a:t> </a:t>
            </a:r>
            <a:r>
              <a:rPr lang="pt-BR" dirty="0" err="1" smtClean="0"/>
              <a:t>results</a:t>
            </a:r>
            <a:r>
              <a:rPr lang="pt-BR" dirty="0" smtClean="0"/>
              <a:t> </a:t>
            </a:r>
            <a:r>
              <a:rPr lang="pt-BR" dirty="0" err="1" smtClean="0"/>
              <a:t>may</a:t>
            </a:r>
            <a:r>
              <a:rPr lang="pt-BR" dirty="0" smtClean="0"/>
              <a:t> lead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wrong</a:t>
            </a:r>
            <a:r>
              <a:rPr lang="pt-BR" dirty="0" smtClean="0"/>
              <a:t> business </a:t>
            </a:r>
            <a:r>
              <a:rPr lang="pt-BR" dirty="0" err="1" smtClean="0"/>
              <a:t>decisions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dirty="0" smtClean="0"/>
              <a:t>*Real data, </a:t>
            </a:r>
            <a:r>
              <a:rPr lang="pt-BR" dirty="0" err="1" smtClean="0"/>
              <a:t>comparison</a:t>
            </a:r>
            <a:r>
              <a:rPr lang="pt-BR" dirty="0" smtClean="0"/>
              <a:t> </a:t>
            </a:r>
            <a:r>
              <a:rPr lang="pt-BR" dirty="0" err="1"/>
              <a:t>done</a:t>
            </a:r>
            <a:r>
              <a:rPr lang="pt-BR" dirty="0"/>
              <a:t> for a Key Player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Hygiene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Beauty</a:t>
            </a:r>
            <a:r>
              <a:rPr lang="pt-BR" dirty="0"/>
              <a:t> </a:t>
            </a:r>
            <a:r>
              <a:rPr lang="pt-BR" dirty="0" err="1"/>
              <a:t>Basket</a:t>
            </a:r>
            <a:r>
              <a:rPr lang="pt-BR" dirty="0"/>
              <a:t> | </a:t>
            </a:r>
            <a:r>
              <a:rPr lang="pt-BR" dirty="0" err="1"/>
              <a:t>Brazil</a:t>
            </a:r>
            <a:r>
              <a:rPr lang="pt-BR" dirty="0"/>
              <a:t>, </a:t>
            </a:r>
            <a:r>
              <a:rPr lang="pt-BR" dirty="0" smtClean="0"/>
              <a:t>2017</a:t>
            </a:r>
          </a:p>
          <a:p>
            <a:r>
              <a:rPr lang="pt-BR" dirty="0" err="1" smtClean="0"/>
              <a:t>Source</a:t>
            </a:r>
            <a:r>
              <a:rPr lang="pt-BR" dirty="0" smtClean="0"/>
              <a:t>: Nielsen </a:t>
            </a:r>
            <a:r>
              <a:rPr lang="pt-BR" dirty="0" err="1"/>
              <a:t>P</a:t>
            </a:r>
            <a:r>
              <a:rPr lang="pt-BR" dirty="0" err="1" smtClean="0"/>
              <a:t>rice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Promotion</a:t>
            </a:r>
            <a:endParaRPr lang="pt-BR" dirty="0"/>
          </a:p>
        </p:txBody>
      </p:sp>
      <p:sp>
        <p:nvSpPr>
          <p:cNvPr id="16" name="TextBox 15"/>
          <p:cNvSpPr txBox="1"/>
          <p:nvPr/>
        </p:nvSpPr>
        <p:spPr>
          <a:xfrm>
            <a:off x="962591" y="2099632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800" b="1" dirty="0" smtClean="0">
                <a:solidFill>
                  <a:srgbClr val="000000"/>
                </a:solidFill>
                <a:latin typeface="Archivo Narrow" panose="020B0604020202020204" charset="0"/>
              </a:rPr>
              <a:t>Monthly Data </a:t>
            </a:r>
            <a:endParaRPr lang="en-US" sz="1800" b="1" dirty="0">
              <a:solidFill>
                <a:srgbClr val="000000"/>
              </a:solidFill>
              <a:latin typeface="Archivo Narrow" panose="020B06040202020202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1800" y="2099377"/>
            <a:ext cx="2735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800" b="1" dirty="0" smtClean="0">
                <a:solidFill>
                  <a:srgbClr val="000000"/>
                </a:solidFill>
                <a:latin typeface="Archivo Narrow" panose="020B0604020202020204" charset="0"/>
              </a:rPr>
              <a:t>Weekly Store Level Data</a:t>
            </a:r>
            <a:endParaRPr lang="en-US" sz="1800" b="1" dirty="0">
              <a:solidFill>
                <a:srgbClr val="000000"/>
              </a:solidFill>
              <a:latin typeface="Archivo Narrow" panose="020B0604020202020204" charset="0"/>
            </a:endParaRPr>
          </a:p>
        </p:txBody>
      </p:sp>
      <p:graphicFrame>
        <p:nvGraphicFramePr>
          <p:cNvPr id="18" name="Chart 59"/>
          <p:cNvGraphicFramePr>
            <a:graphicFrameLocks/>
          </p:cNvGraphicFramePr>
          <p:nvPr>
            <p:extLst/>
          </p:nvPr>
        </p:nvGraphicFramePr>
        <p:xfrm>
          <a:off x="1293812" y="2497006"/>
          <a:ext cx="1601788" cy="1869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59"/>
          <p:cNvGraphicFramePr>
            <a:graphicFrameLocks/>
          </p:cNvGraphicFramePr>
          <p:nvPr>
            <p:extLst/>
          </p:nvPr>
        </p:nvGraphicFramePr>
        <p:xfrm>
          <a:off x="3345599" y="2497006"/>
          <a:ext cx="1601788" cy="1874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836340" y="2604160"/>
            <a:ext cx="49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srgbClr val="000000"/>
                </a:solidFill>
                <a:latin typeface="Archivo Narrow" panose="020B0604020202020204" charset="0"/>
              </a:rPr>
              <a:t>A</a:t>
            </a:r>
            <a:endParaRPr lang="en-US" sz="1600" b="1" dirty="0">
              <a:solidFill>
                <a:srgbClr val="000000"/>
              </a:solidFill>
              <a:latin typeface="Archivo Narrow" panose="020B06040202020202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6340" y="3270910"/>
            <a:ext cx="49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000000"/>
                </a:solidFill>
                <a:latin typeface="Archivo Narrow" panose="020B0604020202020204" charset="0"/>
              </a:rPr>
              <a:t>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6340" y="3899560"/>
            <a:ext cx="49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srgbClr val="000000"/>
                </a:solidFill>
                <a:latin typeface="Archivo Narrow" panose="020B0604020202020204" charset="0"/>
              </a:rPr>
              <a:t>C</a:t>
            </a:r>
            <a:endParaRPr lang="en-US" sz="1600" b="1" dirty="0">
              <a:solidFill>
                <a:srgbClr val="000000"/>
              </a:solidFill>
              <a:latin typeface="Archivo Narrow" panose="020B060402020202020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0335" y="2689523"/>
            <a:ext cx="400110" cy="132343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 defTabSz="457200"/>
            <a:r>
              <a:rPr lang="en-US" b="1" dirty="0" smtClean="0">
                <a:solidFill>
                  <a:schemeClr val="accent6"/>
                </a:solidFill>
                <a:latin typeface="Archivo Narrow" panose="020B0604020202020204" charset="0"/>
              </a:rPr>
              <a:t>ITEMS</a:t>
            </a:r>
            <a:endParaRPr lang="en-US" b="1" dirty="0">
              <a:solidFill>
                <a:schemeClr val="accent6"/>
              </a:solidFill>
              <a:latin typeface="Archivo Narrow" panose="020B06040202020202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47881" y="3270910"/>
            <a:ext cx="49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000000"/>
                </a:solidFill>
                <a:latin typeface="Archivo Narrow" panose="020B0604020202020204" charset="0"/>
              </a:rPr>
              <a:t>B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47881" y="3899560"/>
            <a:ext cx="49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srgbClr val="000000"/>
                </a:solidFill>
                <a:latin typeface="Archivo Narrow" panose="020B0604020202020204" charset="0"/>
              </a:rPr>
              <a:t>C</a:t>
            </a:r>
            <a:endParaRPr lang="en-US" sz="1600" b="1" dirty="0">
              <a:solidFill>
                <a:srgbClr val="000000"/>
              </a:solidFill>
              <a:latin typeface="Archivo Narrow" panose="020B060402020202020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09781" y="2606881"/>
            <a:ext cx="495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 smtClean="0">
                <a:solidFill>
                  <a:srgbClr val="000000"/>
                </a:solidFill>
                <a:latin typeface="Archivo Narrow" panose="020B0604020202020204" charset="0"/>
              </a:rPr>
              <a:t>A</a:t>
            </a:r>
            <a:endParaRPr lang="en-US" sz="1600" b="1" dirty="0">
              <a:solidFill>
                <a:srgbClr val="000000"/>
              </a:solidFill>
              <a:latin typeface="Archivo Narrow" panose="020B060402020202020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638800" y="2717562"/>
            <a:ext cx="2971800" cy="838200"/>
          </a:xfrm>
          <a:prstGeom prst="rect">
            <a:avLst/>
          </a:prstGeom>
          <a:noFill/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7160" rtlCol="0" anchor="ctr"/>
          <a:lstStyle/>
          <a:p>
            <a:pPr algn="just" eaLnBrk="0" hangingPunct="0">
              <a:lnSpc>
                <a:spcPct val="75000"/>
              </a:lnSpc>
              <a:spcBef>
                <a:spcPts val="1200"/>
              </a:spcBef>
              <a:buClr>
                <a:schemeClr val="accent1"/>
              </a:buClr>
            </a:pPr>
            <a:r>
              <a:rPr lang="en-US" sz="1400" dirty="0" smtClean="0">
                <a:solidFill>
                  <a:schemeClr val="accent6"/>
                </a:solidFill>
                <a:latin typeface="Archivo Narrow" panose="020B0604020202020204" charset="0"/>
                <a:cs typeface="Arial" charset="0"/>
              </a:rPr>
              <a:t>In the example, by using elasticities calculated with monthly data:</a:t>
            </a:r>
          </a:p>
          <a:p>
            <a:pPr marL="285750" indent="-285750" algn="just" eaLnBrk="0" hangingPunct="0">
              <a:lnSpc>
                <a:spcPct val="75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Archivo Narrow" panose="020B0604020202020204" charset="0"/>
                <a:cs typeface="Arial" charset="0"/>
              </a:rPr>
              <a:t>We may </a:t>
            </a:r>
            <a:r>
              <a:rPr lang="en-US" sz="1800" b="1" dirty="0">
                <a:solidFill>
                  <a:schemeClr val="accent5"/>
                </a:solidFill>
                <a:latin typeface="Archivo Narrow" panose="020B0604020202020204" charset="0"/>
                <a:cs typeface="Arial" charset="0"/>
              </a:rPr>
              <a:t>discard</a:t>
            </a:r>
            <a:r>
              <a:rPr lang="en-US" sz="1800" dirty="0">
                <a:solidFill>
                  <a:schemeClr val="accent6"/>
                </a:solidFill>
                <a:latin typeface="Archivo Narrow" panose="020B0604020202020204" charset="0"/>
                <a:cs typeface="Arial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Archivo Narrow" panose="020B0604020202020204" charset="0"/>
                <a:cs typeface="Arial" charset="0"/>
              </a:rPr>
              <a:t>the possibility to </a:t>
            </a:r>
            <a:r>
              <a:rPr lang="en-US" sz="1800" b="1" dirty="0">
                <a:solidFill>
                  <a:schemeClr val="accent5"/>
                </a:solidFill>
                <a:latin typeface="Archivo Narrow" panose="020B0604020202020204" charset="0"/>
                <a:cs typeface="Arial" charset="0"/>
              </a:rPr>
              <a:t>improve revenue </a:t>
            </a:r>
            <a:r>
              <a:rPr lang="en-US" dirty="0">
                <a:solidFill>
                  <a:schemeClr val="accent6"/>
                </a:solidFill>
                <a:latin typeface="Archivo Narrow" panose="020B0604020202020204" charset="0"/>
                <a:cs typeface="Arial" charset="0"/>
              </a:rPr>
              <a:t>by increasing price for item </a:t>
            </a:r>
            <a:r>
              <a:rPr lang="en-US" b="1" dirty="0">
                <a:solidFill>
                  <a:schemeClr val="accent6"/>
                </a:solidFill>
                <a:latin typeface="Archivo Narrow" panose="020B0604020202020204" charset="0"/>
                <a:cs typeface="Arial" charset="0"/>
              </a:rPr>
              <a:t>A</a:t>
            </a:r>
            <a:r>
              <a:rPr lang="en-US" dirty="0" smtClean="0">
                <a:solidFill>
                  <a:schemeClr val="accent6"/>
                </a:solidFill>
                <a:latin typeface="Archivo Narrow" panose="020B0604020202020204" charset="0"/>
                <a:cs typeface="Arial" charset="0"/>
              </a:rPr>
              <a:t>.</a:t>
            </a:r>
            <a:endParaRPr lang="en-US" sz="1400" dirty="0" smtClean="0">
              <a:solidFill>
                <a:schemeClr val="accent6"/>
              </a:solidFill>
              <a:latin typeface="Archivo Narrow" panose="020B0604020202020204" charset="0"/>
              <a:cs typeface="Arial" charset="0"/>
            </a:endParaRPr>
          </a:p>
          <a:p>
            <a:pPr marL="285750" indent="-285750" algn="just" eaLnBrk="0" hangingPunct="0">
              <a:lnSpc>
                <a:spcPct val="75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6"/>
                </a:solidFill>
                <a:latin typeface="Archivo Narrow" panose="020B0604020202020204" charset="0"/>
                <a:cs typeface="Arial" charset="0"/>
              </a:rPr>
              <a:t>Increasing 1 % the price for item </a:t>
            </a:r>
            <a:r>
              <a:rPr lang="en-US" sz="1400" b="1" dirty="0" smtClean="0">
                <a:solidFill>
                  <a:schemeClr val="accent6"/>
                </a:solidFill>
                <a:latin typeface="Archivo Narrow" panose="020B0604020202020204" charset="0"/>
                <a:cs typeface="Arial" charset="0"/>
              </a:rPr>
              <a:t>C</a:t>
            </a:r>
            <a:r>
              <a:rPr lang="en-US" sz="1400" dirty="0" smtClean="0">
                <a:solidFill>
                  <a:schemeClr val="accent6"/>
                </a:solidFill>
                <a:latin typeface="Archivo Narrow" panose="020B0604020202020204" charset="0"/>
                <a:cs typeface="Arial" charset="0"/>
              </a:rPr>
              <a:t> underestimate the volume loss by almost </a:t>
            </a:r>
            <a:r>
              <a:rPr lang="en-US" sz="1800" b="1" dirty="0" smtClean="0">
                <a:solidFill>
                  <a:schemeClr val="accent5"/>
                </a:solidFill>
                <a:latin typeface="Archivo Narrow" panose="020B0604020202020204" charset="0"/>
                <a:cs typeface="Arial" charset="0"/>
              </a:rPr>
              <a:t>60%</a:t>
            </a:r>
            <a:endParaRPr lang="en-US" sz="1400" b="1" dirty="0" smtClean="0">
              <a:solidFill>
                <a:schemeClr val="accent5"/>
              </a:solidFill>
              <a:latin typeface="Archivo Narrow" panose="020B0604020202020204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6340" y="2497006"/>
            <a:ext cx="4311724" cy="623628"/>
          </a:xfrm>
          <a:prstGeom prst="roundRect">
            <a:avLst/>
          </a:prstGeom>
          <a:noFill/>
          <a:ln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831471" y="3743300"/>
            <a:ext cx="4311724" cy="623628"/>
          </a:xfrm>
          <a:prstGeom prst="roundRect">
            <a:avLst/>
          </a:prstGeom>
          <a:noFill/>
          <a:ln>
            <a:solidFill>
              <a:schemeClr val="accent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293812" y="1359808"/>
            <a:ext cx="3133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 smtClean="0">
                <a:solidFill>
                  <a:srgbClr val="000000"/>
                </a:solidFill>
                <a:latin typeface="Archivo Narrow" panose="020B0604020202020204" charset="0"/>
              </a:rPr>
              <a:t>Volume Impact of a 1% price increase (%)*</a:t>
            </a:r>
            <a:endParaRPr lang="en-US" sz="2000" b="1" dirty="0">
              <a:solidFill>
                <a:srgbClr val="000000"/>
              </a:solidFill>
              <a:latin typeface="Archivo Narrow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65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1483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00731" y="1871413"/>
            <a:ext cx="942319" cy="69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103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8626" y="1911219"/>
            <a:ext cx="1203712" cy="610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500" y="1669581"/>
            <a:ext cx="675661" cy="1046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COMPLETE DATA EVALUATION ENSURES QUALITY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Source</a:t>
            </a:r>
            <a:r>
              <a:rPr lang="pt-BR" dirty="0"/>
              <a:t>: Nielsen Marketing Mix </a:t>
            </a:r>
            <a:r>
              <a:rPr lang="pt-BR" dirty="0" err="1" smtClean="0"/>
              <a:t>Methodology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94360" y="967259"/>
            <a:ext cx="8165591" cy="236339"/>
          </a:xfrm>
        </p:spPr>
        <p:txBody>
          <a:bodyPr/>
          <a:lstStyle/>
          <a:p>
            <a:pPr lvl="0">
              <a:buSzPts val="14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Our consultants are experts at dealing with less than perfect data and model insights are designed to address/control for potential data issues</a:t>
            </a:r>
          </a:p>
        </p:txBody>
      </p:sp>
      <p:sp>
        <p:nvSpPr>
          <p:cNvPr id="30" name="Google Shape;1470;p140"/>
          <p:cNvSpPr/>
          <p:nvPr/>
        </p:nvSpPr>
        <p:spPr>
          <a:xfrm>
            <a:off x="729628" y="2869968"/>
            <a:ext cx="2488445" cy="52386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ARE THE DATA QUALITY ISSUES?</a:t>
            </a:r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471;p140"/>
          <p:cNvSpPr/>
          <p:nvPr/>
        </p:nvSpPr>
        <p:spPr>
          <a:xfrm>
            <a:off x="3467816" y="2869968"/>
            <a:ext cx="2488445" cy="52386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IS THE IDEAL DATA MEASUREMENT?</a:t>
            </a:r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472;p140"/>
          <p:cNvSpPr/>
          <p:nvPr/>
        </p:nvSpPr>
        <p:spPr>
          <a:xfrm>
            <a:off x="6181350" y="2869968"/>
            <a:ext cx="2488445" cy="52386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3775" tIns="65000" rIns="113775" bIns="65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HOW CAN PROCESS BE IMPROVED?</a:t>
            </a:r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" name="Google Shape;1476;p140"/>
          <p:cNvCxnSpPr/>
          <p:nvPr/>
        </p:nvCxnSpPr>
        <p:spPr>
          <a:xfrm>
            <a:off x="789100" y="3407778"/>
            <a:ext cx="2330309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" name="Google Shape;1477;p140"/>
          <p:cNvCxnSpPr/>
          <p:nvPr/>
        </p:nvCxnSpPr>
        <p:spPr>
          <a:xfrm>
            <a:off x="3513960" y="3407778"/>
            <a:ext cx="2330309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" name="Google Shape;1478;p140"/>
          <p:cNvCxnSpPr/>
          <p:nvPr/>
        </p:nvCxnSpPr>
        <p:spPr>
          <a:xfrm>
            <a:off x="6275809" y="3407778"/>
            <a:ext cx="2330309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1473;p140"/>
          <p:cNvSpPr/>
          <p:nvPr/>
        </p:nvSpPr>
        <p:spPr>
          <a:xfrm>
            <a:off x="692637" y="3472041"/>
            <a:ext cx="2488445" cy="132193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1325" tIns="21325" rIns="28425" bIns="32000" anchor="t" anchorCtr="0">
            <a:noAutofit/>
          </a:bodyPr>
          <a:lstStyle/>
          <a:p>
            <a:pPr marL="290513" marR="0" lvl="2" indent="-2397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 data too noisy?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0513" marR="0" lvl="2" indent="-23971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the data not have enough variability?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0513" marR="0" lvl="2" indent="-239713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 data not granular enough?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474;p140"/>
          <p:cNvSpPr/>
          <p:nvPr/>
        </p:nvSpPr>
        <p:spPr>
          <a:xfrm>
            <a:off x="3443155" y="3472041"/>
            <a:ext cx="2488445" cy="132193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21325" tIns="21325" rIns="28425" bIns="32000" anchor="t" anchorCtr="0">
            <a:noAutofit/>
          </a:bodyPr>
          <a:lstStyle/>
          <a:p>
            <a:pPr marL="231775" marR="0" lvl="2" indent="-2317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should the data be structured?</a:t>
            </a:r>
            <a:endParaRPr/>
          </a:p>
          <a:p>
            <a:pPr marL="231775" marR="0" lvl="2" indent="-231775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 data provided at the most granular level possible?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1775" marR="0" lvl="2" indent="-231775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Nielsen will provide template for the best data structure going forward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1475;p140"/>
          <p:cNvSpPr/>
          <p:nvPr/>
        </p:nvSpPr>
        <p:spPr>
          <a:xfrm>
            <a:off x="6178110" y="3424998"/>
            <a:ext cx="2737290" cy="132193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85325" tIns="85325" rIns="113775" bIns="128000" anchor="t" anchorCtr="0">
            <a:noAutofit/>
          </a:bodyPr>
          <a:lstStyle/>
          <a:p>
            <a:pPr marL="231775" marR="0" lvl="1" indent="-2317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causing noise in the data?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1775" marR="0" lvl="2" indent="-231775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it possible to smooth the data?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1775" marR="0" lvl="2" indent="-231775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can internal collection processes be improved so the best data is collected going forward?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90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QUESTIONS WE ANSWER WITH MARKETING MIX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 </a:t>
            </a:r>
            <a:r>
              <a:rPr lang="pt-BR" dirty="0" err="1" smtClean="0"/>
              <a:t>Methodology</a:t>
            </a:r>
            <a:endParaRPr lang="pt-BR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140450" y="995438"/>
            <a:ext cx="0" cy="3429000"/>
          </a:xfrm>
          <a:prstGeom prst="line">
            <a:avLst/>
          </a:prstGeom>
          <a:noFill/>
          <a:ln w="19050" cap="flat" cmpd="sng" algn="ctr">
            <a:solidFill>
              <a:srgbClr val="707276"/>
            </a:solidFill>
            <a:prstDash val="sysDash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>
            <a:off x="6140825" y="995438"/>
            <a:ext cx="0" cy="3429000"/>
          </a:xfrm>
          <a:prstGeom prst="line">
            <a:avLst/>
          </a:prstGeom>
          <a:noFill/>
          <a:ln w="19050" cap="flat" cmpd="sng" algn="ctr">
            <a:solidFill>
              <a:srgbClr val="707276"/>
            </a:solidFill>
            <a:prstDash val="sysDash"/>
          </a:ln>
          <a:effectLst/>
        </p:spPr>
      </p:cxnSp>
      <p:sp>
        <p:nvSpPr>
          <p:cNvPr id="18" name="Text Placeholder 27"/>
          <p:cNvSpPr txBox="1">
            <a:spLocks/>
          </p:cNvSpPr>
          <p:nvPr/>
        </p:nvSpPr>
        <p:spPr>
          <a:xfrm>
            <a:off x="359150" y="1091377"/>
            <a:ext cx="2497420" cy="189905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/>
              <a:buChar char="•"/>
              <a:defRPr sz="18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 pitchFamily="34" charset="0"/>
              <a:buChar char="•"/>
              <a:defRPr sz="16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/>
              <a:buChar char="•"/>
              <a:defRPr sz="14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825625" indent="-4540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What is happening?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9" name="Text Placeholder 27"/>
          <p:cNvSpPr txBox="1">
            <a:spLocks/>
          </p:cNvSpPr>
          <p:nvPr/>
        </p:nvSpPr>
        <p:spPr>
          <a:xfrm>
            <a:off x="3321425" y="1091377"/>
            <a:ext cx="2497420" cy="189905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/>
              <a:buChar char="•"/>
              <a:defRPr sz="18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 pitchFamily="34" charset="0"/>
              <a:buChar char="•"/>
              <a:defRPr sz="16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/>
              <a:buChar char="•"/>
              <a:defRPr sz="14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825625" indent="-4540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Why is this happening?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0" name="Text Placeholder 27"/>
          <p:cNvSpPr txBox="1">
            <a:spLocks/>
          </p:cNvSpPr>
          <p:nvPr/>
        </p:nvSpPr>
        <p:spPr>
          <a:xfrm>
            <a:off x="6386605" y="1091377"/>
            <a:ext cx="2497420" cy="189905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/>
              <a:buChar char="•"/>
              <a:defRPr sz="18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 pitchFamily="34" charset="0"/>
              <a:buChar char="•"/>
              <a:defRPr sz="16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/>
              <a:buChar char="•"/>
              <a:defRPr sz="14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825625" indent="-4540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n-US" sz="1600" b="1" dirty="0" smtClean="0">
                <a:solidFill>
                  <a:schemeClr val="tx1"/>
                </a:solidFill>
              </a:rPr>
              <a:t>What do I do about it?</a:t>
            </a:r>
            <a:endParaRPr lang="en-US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213150"/>
              </p:ext>
            </p:extLst>
          </p:nvPr>
        </p:nvGraphicFramePr>
        <p:xfrm>
          <a:off x="346450" y="1709813"/>
          <a:ext cx="2616200" cy="1171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 Placeholder 27"/>
          <p:cNvSpPr txBox="1">
            <a:spLocks/>
          </p:cNvSpPr>
          <p:nvPr/>
        </p:nvSpPr>
        <p:spPr>
          <a:xfrm>
            <a:off x="349625" y="1681244"/>
            <a:ext cx="2497420" cy="189905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/>
              <a:buChar char="•"/>
              <a:defRPr sz="18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 pitchFamily="34" charset="0"/>
              <a:buChar char="•"/>
              <a:defRPr sz="16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/>
              <a:buChar char="•"/>
              <a:defRPr sz="14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825625" indent="-4540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100" dirty="0" smtClean="0">
                <a:solidFill>
                  <a:srgbClr val="009DD9"/>
                </a:solidFill>
              </a:rPr>
              <a:t>Weekly Sales Pattern</a:t>
            </a:r>
            <a:endParaRPr lang="en-US" sz="1100" dirty="0">
              <a:solidFill>
                <a:srgbClr val="009DD9"/>
              </a:solidFill>
            </a:endParaRPr>
          </a:p>
        </p:txBody>
      </p:sp>
      <p:sp>
        <p:nvSpPr>
          <p:cNvPr id="25" name="Text Placeholder 27"/>
          <p:cNvSpPr txBox="1">
            <a:spLocks/>
          </p:cNvSpPr>
          <p:nvPr/>
        </p:nvSpPr>
        <p:spPr>
          <a:xfrm>
            <a:off x="349625" y="2920090"/>
            <a:ext cx="2497420" cy="189905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/>
              <a:buChar char="•"/>
              <a:defRPr sz="18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 pitchFamily="34" charset="0"/>
              <a:buChar char="•"/>
              <a:defRPr sz="16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/>
              <a:buChar char="•"/>
              <a:defRPr sz="14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825625" indent="-4540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100" dirty="0" smtClean="0">
                <a:solidFill>
                  <a:srgbClr val="009DD9"/>
                </a:solidFill>
              </a:rPr>
              <a:t>Contribution to Sales</a:t>
            </a:r>
            <a:endParaRPr lang="en-US" sz="1100" dirty="0">
              <a:solidFill>
                <a:srgbClr val="009DD9"/>
              </a:solidFill>
            </a:endParaRPr>
          </a:p>
        </p:txBody>
      </p:sp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82138757"/>
              </p:ext>
            </p:extLst>
          </p:nvPr>
        </p:nvGraphicFramePr>
        <p:xfrm>
          <a:off x="317878" y="3090640"/>
          <a:ext cx="2644775" cy="1485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777631"/>
              </p:ext>
            </p:extLst>
          </p:nvPr>
        </p:nvGraphicFramePr>
        <p:xfrm>
          <a:off x="3104570" y="1948536"/>
          <a:ext cx="3000376" cy="97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Text Placeholder 27"/>
          <p:cNvSpPr txBox="1">
            <a:spLocks/>
          </p:cNvSpPr>
          <p:nvPr/>
        </p:nvSpPr>
        <p:spPr>
          <a:xfrm>
            <a:off x="3329080" y="1681244"/>
            <a:ext cx="2497420" cy="189905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/>
              <a:buChar char="•"/>
              <a:defRPr sz="18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 pitchFamily="34" charset="0"/>
              <a:buChar char="•"/>
              <a:defRPr sz="16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/>
              <a:buChar char="•"/>
              <a:defRPr sz="14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825625" indent="-4540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100" dirty="0" smtClean="0">
                <a:solidFill>
                  <a:srgbClr val="009DD9"/>
                </a:solidFill>
              </a:rPr>
              <a:t>Drivers of Sales Change</a:t>
            </a:r>
            <a:endParaRPr lang="en-US" sz="1100" dirty="0">
              <a:solidFill>
                <a:srgbClr val="009DD9"/>
              </a:solidFill>
            </a:endParaRPr>
          </a:p>
        </p:txBody>
      </p:sp>
      <p:graphicFrame>
        <p:nvGraphicFramePr>
          <p:cNvPr id="30" name="Chart 29"/>
          <p:cNvGraphicFramePr/>
          <p:nvPr>
            <p:extLst>
              <p:ext uri="{D42A27DB-BD31-4B8C-83A1-F6EECF244321}">
                <p14:modId xmlns:p14="http://schemas.microsoft.com/office/powerpoint/2010/main" val="4086545316"/>
              </p:ext>
            </p:extLst>
          </p:nvPr>
        </p:nvGraphicFramePr>
        <p:xfrm>
          <a:off x="3140463" y="3185593"/>
          <a:ext cx="2803145" cy="1181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Text Placeholder 27"/>
          <p:cNvSpPr txBox="1">
            <a:spLocks/>
          </p:cNvSpPr>
          <p:nvPr/>
        </p:nvSpPr>
        <p:spPr>
          <a:xfrm>
            <a:off x="3321425" y="2920090"/>
            <a:ext cx="2497420" cy="189905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/>
              <a:buChar char="•"/>
              <a:defRPr sz="18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 pitchFamily="34" charset="0"/>
              <a:buChar char="•"/>
              <a:defRPr sz="16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/>
              <a:buChar char="•"/>
              <a:defRPr sz="14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825625" indent="-4540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100" dirty="0" smtClean="0">
                <a:solidFill>
                  <a:srgbClr val="009DD9"/>
                </a:solidFill>
              </a:rPr>
              <a:t>Incremental Volume / ROI / Spend</a:t>
            </a:r>
            <a:endParaRPr lang="en-US" sz="1100" dirty="0">
              <a:solidFill>
                <a:srgbClr val="009DD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3073775" y="3630917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800" kern="0" cap="all" dirty="0" smtClean="0">
                <a:solidFill>
                  <a:srgbClr val="5F5F5F"/>
                </a:solidFill>
              </a:rPr>
              <a:t>ROI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38600" y="4390035"/>
            <a:ext cx="14791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800" kern="0" cap="all" dirty="0" smtClean="0">
                <a:solidFill>
                  <a:srgbClr val="5F5F5F"/>
                </a:solidFill>
              </a:rPr>
              <a:t>Incremental Volume</a:t>
            </a:r>
          </a:p>
        </p:txBody>
      </p:sp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2951122570"/>
              </p:ext>
            </p:extLst>
          </p:nvPr>
        </p:nvGraphicFramePr>
        <p:xfrm>
          <a:off x="6359913" y="1871143"/>
          <a:ext cx="2676525" cy="1010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Text Placeholder 27"/>
          <p:cNvSpPr txBox="1">
            <a:spLocks/>
          </p:cNvSpPr>
          <p:nvPr/>
        </p:nvSpPr>
        <p:spPr>
          <a:xfrm>
            <a:off x="6386605" y="1611982"/>
            <a:ext cx="2497420" cy="189905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/>
              <a:buChar char="•"/>
              <a:defRPr sz="18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 pitchFamily="34" charset="0"/>
              <a:buChar char="•"/>
              <a:defRPr sz="16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/>
              <a:buChar char="•"/>
              <a:defRPr sz="14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825625" indent="-4540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100" dirty="0" smtClean="0">
                <a:solidFill>
                  <a:srgbClr val="009DD9"/>
                </a:solidFill>
              </a:rPr>
              <a:t>Current TV Flighting</a:t>
            </a:r>
            <a:endParaRPr lang="en-US" sz="1100" dirty="0">
              <a:solidFill>
                <a:srgbClr val="009DD9"/>
              </a:solidFill>
            </a:endParaRPr>
          </a:p>
        </p:txBody>
      </p:sp>
      <p:sp>
        <p:nvSpPr>
          <p:cNvPr id="36" name="Text Placeholder 27"/>
          <p:cNvSpPr txBox="1">
            <a:spLocks/>
          </p:cNvSpPr>
          <p:nvPr/>
        </p:nvSpPr>
        <p:spPr>
          <a:xfrm>
            <a:off x="6396130" y="2920090"/>
            <a:ext cx="2497420" cy="189905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/>
              <a:buChar char="•"/>
              <a:defRPr sz="18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 pitchFamily="34" charset="0"/>
              <a:buChar char="•"/>
              <a:defRPr sz="16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/>
              <a:buChar char="•"/>
              <a:defRPr sz="14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825625" indent="-4540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100" dirty="0" smtClean="0">
                <a:solidFill>
                  <a:srgbClr val="009DD9"/>
                </a:solidFill>
              </a:rPr>
              <a:t>Recommended TV Flighting</a:t>
            </a:r>
            <a:endParaRPr lang="en-US" sz="1100" dirty="0">
              <a:solidFill>
                <a:srgbClr val="009DD9"/>
              </a:solidFill>
            </a:endParaRPr>
          </a:p>
        </p:txBody>
      </p:sp>
      <p:graphicFrame>
        <p:nvGraphicFramePr>
          <p:cNvPr id="37" name="Chart 36"/>
          <p:cNvGraphicFramePr/>
          <p:nvPr>
            <p:extLst>
              <p:ext uri="{D42A27DB-BD31-4B8C-83A1-F6EECF244321}">
                <p14:modId xmlns:p14="http://schemas.microsoft.com/office/powerpoint/2010/main" val="2888012868"/>
              </p:ext>
            </p:extLst>
          </p:nvPr>
        </p:nvGraphicFramePr>
        <p:xfrm>
          <a:off x="6359913" y="3269033"/>
          <a:ext cx="2676525" cy="1390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8" name="TextBox 37"/>
          <p:cNvSpPr txBox="1"/>
          <p:nvPr/>
        </p:nvSpPr>
        <p:spPr>
          <a:xfrm rot="16200000">
            <a:off x="6050283" y="2145016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800" kern="0" dirty="0" smtClean="0">
                <a:solidFill>
                  <a:srgbClr val="5F5F5F"/>
                </a:solidFill>
              </a:rPr>
              <a:t>TRPs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6059808" y="3630917"/>
            <a:ext cx="45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800" kern="0" dirty="0" smtClean="0">
                <a:solidFill>
                  <a:srgbClr val="5F5F5F"/>
                </a:solidFill>
              </a:rPr>
              <a:t>TRPs</a:t>
            </a:r>
          </a:p>
        </p:txBody>
      </p:sp>
      <p:sp>
        <p:nvSpPr>
          <p:cNvPr id="40" name="Text Placeholder 27"/>
          <p:cNvSpPr txBox="1">
            <a:spLocks/>
          </p:cNvSpPr>
          <p:nvPr/>
        </p:nvSpPr>
        <p:spPr>
          <a:xfrm>
            <a:off x="6693288" y="3290458"/>
            <a:ext cx="2200275" cy="285750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/>
              <a:buChar char="•"/>
              <a:defRPr sz="18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908050" indent="-457200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5F5F5F"/>
              </a:buClr>
              <a:buFont typeface="Arial" pitchFamily="34" charset="0"/>
              <a:buChar char="•"/>
              <a:defRPr sz="16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/>
              <a:buChar char="•"/>
              <a:defRPr sz="14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825625" indent="-454025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4572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rgbClr val="5F5F5F"/>
              </a:buClr>
              <a:buFont typeface="Arial" pitchFamily="34" charset="0"/>
              <a:buChar char="•"/>
              <a:defRPr sz="1200" kern="1200" baseline="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  <a:defRPr/>
            </a:pPr>
            <a:r>
              <a:rPr lang="en-US" sz="700" dirty="0" smtClean="0"/>
              <a:t>Recommended TV Flighting increases incremental volume + 10% for the same spend!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3463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OPTIMIZE THE WAY YOU ALLOCATE YOUR BUDGET</a:t>
            </a:r>
            <a:endParaRPr lang="pt-B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 </a:t>
            </a:r>
            <a:r>
              <a:rPr lang="pt-BR" dirty="0" err="1" smtClean="0"/>
              <a:t>Methodology</a:t>
            </a:r>
            <a:endParaRPr lang="pt-BR" dirty="0"/>
          </a:p>
        </p:txBody>
      </p:sp>
      <p:pic>
        <p:nvPicPr>
          <p:cNvPr id="73" name="Shape 246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4048" y="3605524"/>
            <a:ext cx="784565" cy="7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88" y="1018274"/>
            <a:ext cx="7463356" cy="2436582"/>
          </a:xfrm>
          <a:prstGeom prst="rect">
            <a:avLst/>
          </a:prstGeom>
        </p:spPr>
      </p:pic>
      <p:sp>
        <p:nvSpPr>
          <p:cNvPr id="74" name="Rounded Rectangle 73"/>
          <p:cNvSpPr/>
          <p:nvPr/>
        </p:nvSpPr>
        <p:spPr>
          <a:xfrm>
            <a:off x="7644515" y="1275606"/>
            <a:ext cx="1341783" cy="4437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ILLUSTRATIVE EXAMPLE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5808414" y="3639431"/>
            <a:ext cx="10663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6734"/>
            <a:r>
              <a:rPr lang="pt-BR" sz="2000" kern="1200" dirty="0" smtClean="0">
                <a:solidFill>
                  <a:schemeClr val="accent1"/>
                </a:solidFill>
                <a:latin typeface="Archivo Narrow" panose="020B0604020202020204" charset="0"/>
              </a:rPr>
              <a:t>ROI</a:t>
            </a:r>
          </a:p>
          <a:p>
            <a:pPr algn="ctr" defTabSz="456734"/>
            <a:r>
              <a:rPr lang="pt-BR" sz="2000" kern="1200" dirty="0" smtClean="0">
                <a:solidFill>
                  <a:schemeClr val="accent1"/>
                </a:solidFill>
                <a:latin typeface="Archivo Narrow" panose="020B0604020202020204" charset="0"/>
              </a:rPr>
              <a:t>+0.43p.p</a:t>
            </a:r>
            <a:r>
              <a:rPr lang="pt-BR" sz="2000" kern="1200" dirty="0">
                <a:solidFill>
                  <a:schemeClr val="accent1"/>
                </a:solidFill>
                <a:latin typeface="Archivo Narrow" panose="020B0604020202020204" charset="0"/>
              </a:rPr>
              <a:t>.</a:t>
            </a:r>
          </a:p>
        </p:txBody>
      </p:sp>
      <p:pic>
        <p:nvPicPr>
          <p:cNvPr id="75" name="Shape 1211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2280" y="3597519"/>
            <a:ext cx="533997" cy="79171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Rectangle 75"/>
          <p:cNvSpPr/>
          <p:nvPr/>
        </p:nvSpPr>
        <p:spPr>
          <a:xfrm>
            <a:off x="7727044" y="3639431"/>
            <a:ext cx="886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6734"/>
            <a:r>
              <a:rPr lang="pt-BR" sz="2000" kern="1200" dirty="0" smtClean="0">
                <a:solidFill>
                  <a:schemeClr val="accent1"/>
                </a:solidFill>
                <a:latin typeface="Archivo Narrow" panose="020B0604020202020204" charset="0"/>
              </a:rPr>
              <a:t>Volume</a:t>
            </a:r>
          </a:p>
          <a:p>
            <a:pPr algn="ctr" defTabSz="456734"/>
            <a:r>
              <a:rPr lang="pt-BR" sz="2000" kern="1200" dirty="0" smtClean="0">
                <a:solidFill>
                  <a:schemeClr val="accent1"/>
                </a:solidFill>
                <a:latin typeface="Archivo Narrow" panose="020B0604020202020204" charset="0"/>
              </a:rPr>
              <a:t>+6.1%</a:t>
            </a:r>
            <a:endParaRPr lang="pt-BR" sz="2000" kern="1200" dirty="0">
              <a:solidFill>
                <a:schemeClr val="accent1"/>
              </a:solidFill>
              <a:latin typeface="Archivo Narrow" panose="020B060402020202020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87624" y="3497481"/>
            <a:ext cx="2807742" cy="967950"/>
            <a:chOff x="1187624" y="3497481"/>
            <a:chExt cx="2807742" cy="967950"/>
          </a:xfrm>
        </p:grpSpPr>
        <p:pic>
          <p:nvPicPr>
            <p:cNvPr id="77" name="Shape 2163"/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87624" y="3497481"/>
              <a:ext cx="652524" cy="967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" name="Rectangle 78"/>
            <p:cNvSpPr/>
            <p:nvPr/>
          </p:nvSpPr>
          <p:spPr>
            <a:xfrm>
              <a:off x="2081059" y="3565957"/>
              <a:ext cx="191430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6734"/>
              <a:r>
                <a:rPr lang="pt-BR" sz="2400" kern="1200" dirty="0" err="1" smtClean="0">
                  <a:solidFill>
                    <a:schemeClr val="accent6"/>
                  </a:solidFill>
                  <a:latin typeface="Archivo Narrow" panose="020B0604020202020204" charset="0"/>
                </a:rPr>
                <a:t>Same</a:t>
              </a:r>
              <a:r>
                <a:rPr lang="pt-BR" sz="2400" kern="1200" dirty="0" smtClean="0">
                  <a:solidFill>
                    <a:schemeClr val="accent6"/>
                  </a:solidFill>
                  <a:latin typeface="Archivo Narrow" panose="020B0604020202020204" charset="0"/>
                </a:rPr>
                <a:t> Budget,</a:t>
              </a:r>
            </a:p>
            <a:p>
              <a:pPr algn="ctr" defTabSz="456734"/>
              <a:r>
                <a:rPr lang="pt-BR" sz="2400" kern="1200" dirty="0" smtClean="0">
                  <a:solidFill>
                    <a:schemeClr val="accent6"/>
                  </a:solidFill>
                  <a:latin typeface="Archivo Narrow" panose="020B0604020202020204" charset="0"/>
                </a:rPr>
                <a:t>New Media Mix</a:t>
              </a:r>
              <a:endParaRPr lang="pt-BR" sz="2400" kern="1200" dirty="0">
                <a:solidFill>
                  <a:schemeClr val="accent6"/>
                </a:solidFill>
                <a:latin typeface="Archivo Narrow" panose="020B0604020202020204" charset="0"/>
              </a:endParaRPr>
            </a:p>
          </p:txBody>
        </p:sp>
      </p:grpSp>
      <p:sp>
        <p:nvSpPr>
          <p:cNvPr id="7" name="Isosceles Triangle 6"/>
          <p:cNvSpPr/>
          <p:nvPr/>
        </p:nvSpPr>
        <p:spPr>
          <a:xfrm rot="5400000">
            <a:off x="4126951" y="3855649"/>
            <a:ext cx="847527" cy="25161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1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2469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64088" y="920502"/>
            <a:ext cx="3270782" cy="32338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65908" y="567644"/>
            <a:ext cx="454688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dk2"/>
                </a:solidFill>
                <a:latin typeface="Archivo Narrow" panose="020B0604020202020204" charset="0"/>
              </a:rPr>
              <a:t>ON AVERAGE, OUR CLIENTS </a:t>
            </a:r>
            <a:r>
              <a:rPr lang="en-US" sz="2800" b="1" dirty="0" smtClean="0">
                <a:solidFill>
                  <a:schemeClr val="dk2"/>
                </a:solidFill>
                <a:latin typeface="Archivo Narrow" panose="020B0604020202020204" charset="0"/>
              </a:rPr>
              <a:t>EXPERIENCE</a:t>
            </a:r>
          </a:p>
          <a:p>
            <a:pPr algn="ctr"/>
            <a:endParaRPr lang="en-US" sz="2800" b="1" dirty="0" smtClean="0">
              <a:solidFill>
                <a:schemeClr val="dk2"/>
              </a:solidFill>
              <a:latin typeface="Archivo Narrow" panose="020B0604020202020204" charset="0"/>
            </a:endParaRPr>
          </a:p>
          <a:p>
            <a:pPr algn="ctr"/>
            <a:r>
              <a:rPr lang="en-US" sz="5400" b="1" u="sng" dirty="0" smtClean="0">
                <a:solidFill>
                  <a:schemeClr val="accent1"/>
                </a:solidFill>
                <a:latin typeface="Archivo Narrow" panose="020B0604020202020204" charset="0"/>
              </a:rPr>
              <a:t>10 TO 20%</a:t>
            </a:r>
          </a:p>
          <a:p>
            <a:pPr algn="ctr"/>
            <a:endParaRPr lang="en-US" sz="2800" b="1" dirty="0">
              <a:solidFill>
                <a:schemeClr val="dk2"/>
              </a:solidFill>
              <a:latin typeface="Archivo Narrow" panose="020B0604020202020204" charset="0"/>
            </a:endParaRPr>
          </a:p>
          <a:p>
            <a:pPr algn="ctr"/>
            <a:r>
              <a:rPr lang="en-US" sz="2800" b="1" dirty="0" smtClean="0">
                <a:solidFill>
                  <a:schemeClr val="dk2"/>
                </a:solidFill>
                <a:latin typeface="Archivo Narrow" panose="020B0604020202020204" charset="0"/>
              </a:rPr>
              <a:t>INCREASE </a:t>
            </a:r>
            <a:r>
              <a:rPr lang="en-US" sz="2800" b="1" dirty="0">
                <a:solidFill>
                  <a:schemeClr val="dk2"/>
                </a:solidFill>
                <a:latin typeface="Archivo Narrow" panose="020B0604020202020204" charset="0"/>
              </a:rPr>
              <a:t>IN THEIR MARKETING </a:t>
            </a:r>
            <a:r>
              <a:rPr lang="en-US" sz="2800" b="1" dirty="0" smtClean="0">
                <a:solidFill>
                  <a:schemeClr val="dk2"/>
                </a:solidFill>
                <a:latin typeface="Archivo Narrow" panose="020B0604020202020204" charset="0"/>
              </a:rPr>
              <a:t>ROI AFTER MMM STUDIES</a:t>
            </a:r>
            <a:endParaRPr lang="en-US" sz="2800" dirty="0">
              <a:latin typeface="Archivo Narrow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4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oogle Shape;1028;p98"/>
          <p:cNvPicPr preferRelativeResize="0"/>
          <p:nvPr/>
        </p:nvPicPr>
        <p:blipFill rotWithShape="1">
          <a:blip r:embed="rId3">
            <a:alphaModFix/>
          </a:blip>
          <a:srcRect l="835" r="826"/>
          <a:stretch/>
        </p:blipFill>
        <p:spPr>
          <a:xfrm>
            <a:off x="152401" y="0"/>
            <a:ext cx="89916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98"/>
          <p:cNvSpPr txBox="1"/>
          <p:nvPr/>
        </p:nvSpPr>
        <p:spPr>
          <a:xfrm>
            <a:off x="1315575" y="2594700"/>
            <a:ext cx="5095800" cy="82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INTERPRETING MMM RESULTS</a:t>
            </a:r>
            <a:endParaRPr sz="3200" dirty="0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030" name="Google Shape;1030;p98"/>
          <p:cNvSpPr/>
          <p:nvPr/>
        </p:nvSpPr>
        <p:spPr>
          <a:xfrm>
            <a:off x="152400" y="2236800"/>
            <a:ext cx="1593900" cy="1542900"/>
          </a:xfrm>
          <a:prstGeom prst="rightArrow">
            <a:avLst>
              <a:gd name="adj1" fmla="val 100000"/>
              <a:gd name="adj2" fmla="val 3643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1" name="Google Shape;1031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200" y="2575062"/>
            <a:ext cx="876300" cy="86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771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ASSESSING RESULTS IS A THREE-STEP PROCESS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Global Media</a:t>
            </a:r>
            <a:endParaRPr lang="en-US" dirty="0"/>
          </a:p>
        </p:txBody>
      </p:sp>
      <p:cxnSp>
        <p:nvCxnSpPr>
          <p:cNvPr id="7" name="Shape 655"/>
          <p:cNvCxnSpPr/>
          <p:nvPr/>
        </p:nvCxnSpPr>
        <p:spPr>
          <a:xfrm>
            <a:off x="683568" y="2715765"/>
            <a:ext cx="1980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Shape 654"/>
          <p:cNvSpPr txBox="1"/>
          <p:nvPr/>
        </p:nvSpPr>
        <p:spPr>
          <a:xfrm>
            <a:off x="566731" y="2974607"/>
            <a:ext cx="2213674" cy="553266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defTabSz="685018">
              <a:spcBef>
                <a:spcPts val="800"/>
              </a:spcBef>
              <a:buSzPct val="25000"/>
            </a:pPr>
            <a:r>
              <a:rPr lang="en-US" b="1" dirty="0" smtClean="0">
                <a:solidFill>
                  <a:schemeClr val="accent1"/>
                </a:solidFill>
                <a:ea typeface="Archivo Narrow"/>
                <a:cs typeface="Calibri" panose="020F0502020204030204" pitchFamily="34" charset="0"/>
                <a:sym typeface="Archivo Narrow"/>
              </a:rPr>
              <a:t>IDENTIFY THE VOLUME’S SOURCES</a:t>
            </a:r>
            <a:endParaRPr lang="en-US" sz="1000" b="1" dirty="0">
              <a:solidFill>
                <a:schemeClr val="accent1"/>
              </a:solidFill>
              <a:ea typeface="Archivo Narrow"/>
              <a:cs typeface="Calibri" panose="020F0502020204030204" pitchFamily="34" charset="0"/>
              <a:sym typeface="Archivo Narrow"/>
            </a:endParaRPr>
          </a:p>
        </p:txBody>
      </p:sp>
      <p:cxnSp>
        <p:nvCxnSpPr>
          <p:cNvPr id="5" name="Shape 652"/>
          <p:cNvCxnSpPr/>
          <p:nvPr/>
        </p:nvCxnSpPr>
        <p:spPr>
          <a:xfrm>
            <a:off x="3514294" y="2715766"/>
            <a:ext cx="1980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Shape 654"/>
          <p:cNvSpPr txBox="1"/>
          <p:nvPr/>
        </p:nvSpPr>
        <p:spPr>
          <a:xfrm>
            <a:off x="3397457" y="2974607"/>
            <a:ext cx="2213674" cy="553266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defTabSz="685018">
              <a:spcBef>
                <a:spcPts val="800"/>
              </a:spcBef>
              <a:buSzPct val="25000"/>
            </a:pPr>
            <a:r>
              <a:rPr lang="en-US" b="1" dirty="0" smtClean="0">
                <a:solidFill>
                  <a:schemeClr val="accent1"/>
                </a:solidFill>
                <a:ea typeface="Archivo Narrow"/>
                <a:cs typeface="Calibri" panose="020F0502020204030204" pitchFamily="34" charset="0"/>
                <a:sym typeface="Archivo Narrow"/>
              </a:rPr>
              <a:t>CALCULATE KEY PERFORMANCE INDICATORS</a:t>
            </a:r>
            <a:endParaRPr lang="en-US" sz="1000" b="1" dirty="0">
              <a:solidFill>
                <a:schemeClr val="accent1"/>
              </a:solidFill>
              <a:ea typeface="Archivo Narrow"/>
              <a:cs typeface="Calibri" panose="020F0502020204030204" pitchFamily="34" charset="0"/>
              <a:sym typeface="Archivo Narrow"/>
            </a:endParaRPr>
          </a:p>
        </p:txBody>
      </p:sp>
      <p:cxnSp>
        <p:nvCxnSpPr>
          <p:cNvPr id="6" name="Shape 655"/>
          <p:cNvCxnSpPr/>
          <p:nvPr/>
        </p:nvCxnSpPr>
        <p:spPr>
          <a:xfrm>
            <a:off x="6345021" y="2715784"/>
            <a:ext cx="1980000" cy="0"/>
          </a:xfrm>
          <a:prstGeom prst="straightConnector1">
            <a:avLst/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Shape 654"/>
          <p:cNvSpPr txBox="1"/>
          <p:nvPr/>
        </p:nvSpPr>
        <p:spPr>
          <a:xfrm>
            <a:off x="6228184" y="2974607"/>
            <a:ext cx="2213674" cy="553266"/>
          </a:xfrm>
          <a:prstGeom prst="rect">
            <a:avLst/>
          </a:prstGeom>
          <a:noFill/>
          <a:ln>
            <a:noFill/>
          </a:ln>
        </p:spPr>
        <p:txBody>
          <a:bodyPr lIns="121900" tIns="60933" rIns="121900" bIns="60933" anchor="t" anchorCtr="0">
            <a:noAutofit/>
          </a:bodyPr>
          <a:lstStyle/>
          <a:p>
            <a:pPr algn="ctr" defTabSz="685018">
              <a:spcBef>
                <a:spcPts val="800"/>
              </a:spcBef>
              <a:buSzPct val="25000"/>
            </a:pPr>
            <a:r>
              <a:rPr lang="en-US" b="1" dirty="0" smtClean="0">
                <a:solidFill>
                  <a:schemeClr val="accent1"/>
                </a:solidFill>
                <a:ea typeface="Archivo Narrow"/>
                <a:cs typeface="Calibri" panose="020F0502020204030204" pitchFamily="34" charset="0"/>
                <a:sym typeface="Archivo Narrow"/>
              </a:rPr>
              <a:t>CHANGE MEDIA MIX, AIMING FOR BETTER RESULTS</a:t>
            </a:r>
            <a:endParaRPr lang="en-US" b="1" dirty="0">
              <a:solidFill>
                <a:schemeClr val="accent1"/>
              </a:solidFill>
              <a:ea typeface="Archivo Narrow"/>
              <a:cs typeface="Calibri" panose="020F0502020204030204" pitchFamily="34" charset="0"/>
              <a:sym typeface="Archivo Narrow"/>
            </a:endParaRPr>
          </a:p>
        </p:txBody>
      </p:sp>
      <p:sp>
        <p:nvSpPr>
          <p:cNvPr id="18" name="TextBox 190"/>
          <p:cNvSpPr txBox="1">
            <a:spLocks noChangeArrowheads="1"/>
          </p:cNvSpPr>
          <p:nvPr/>
        </p:nvSpPr>
        <p:spPr bwMode="auto">
          <a:xfrm>
            <a:off x="279607" y="3955558"/>
            <a:ext cx="2616200" cy="553998"/>
          </a:xfrm>
          <a:prstGeom prst="rect">
            <a:avLst/>
          </a:prstGeom>
          <a:solidFill>
            <a:srgbClr val="707276">
              <a:lumMod val="20000"/>
              <a:lumOff val="80000"/>
            </a:srgbClr>
          </a:solidFill>
          <a:ln w="10795" cap="flat" cmpd="sng" algn="ctr">
            <a:noFill/>
            <a:prstDash val="solid"/>
            <a:headEnd/>
            <a:tailEnd/>
          </a:ln>
          <a:effectLst/>
        </p:spPr>
        <p:txBody>
          <a:bodyPr anchor="ctr" anchorCtr="0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5F5F5F"/>
                </a:solidFill>
              </a:rPr>
              <a:t>Decompose sales patterns to understand volumetric impacts of marketing and operational activities</a:t>
            </a:r>
          </a:p>
        </p:txBody>
      </p:sp>
      <p:sp>
        <p:nvSpPr>
          <p:cNvPr id="19" name="TextBox 193"/>
          <p:cNvSpPr txBox="1">
            <a:spLocks noChangeArrowheads="1"/>
          </p:cNvSpPr>
          <p:nvPr/>
        </p:nvSpPr>
        <p:spPr bwMode="auto">
          <a:xfrm>
            <a:off x="3275856" y="3955557"/>
            <a:ext cx="2524125" cy="553998"/>
          </a:xfrm>
          <a:prstGeom prst="rect">
            <a:avLst/>
          </a:prstGeom>
          <a:solidFill>
            <a:srgbClr val="707276">
              <a:lumMod val="20000"/>
              <a:lumOff val="80000"/>
            </a:srgbClr>
          </a:solidFill>
          <a:ln w="10795" cap="flat" cmpd="sng" algn="ctr">
            <a:noFill/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5F5F5F"/>
                </a:solidFill>
              </a:rPr>
              <a:t>Calculate marketing effectiveness/efficiency and base trends to explain volume change</a:t>
            </a:r>
          </a:p>
        </p:txBody>
      </p:sp>
      <p:sp>
        <p:nvSpPr>
          <p:cNvPr id="20" name="TextBox 194"/>
          <p:cNvSpPr txBox="1">
            <a:spLocks noChangeArrowheads="1"/>
          </p:cNvSpPr>
          <p:nvPr/>
        </p:nvSpPr>
        <p:spPr bwMode="auto">
          <a:xfrm>
            <a:off x="6082482" y="3953894"/>
            <a:ext cx="2505075" cy="400110"/>
          </a:xfrm>
          <a:prstGeom prst="rect">
            <a:avLst/>
          </a:prstGeom>
          <a:solidFill>
            <a:srgbClr val="707276">
              <a:lumMod val="20000"/>
              <a:lumOff val="80000"/>
            </a:srgbClr>
          </a:solidFill>
          <a:ln w="10795" cap="flat" cmpd="sng" algn="ctr">
            <a:noFill/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000" kern="0" dirty="0" smtClean="0">
                <a:solidFill>
                  <a:srgbClr val="5F5F5F"/>
                </a:solidFill>
              </a:rPr>
              <a:t>Provide tangible recommendations to help take action in future marketing plans</a:t>
            </a: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3658753664"/>
              </p:ext>
            </p:extLst>
          </p:nvPr>
        </p:nvGraphicFramePr>
        <p:xfrm>
          <a:off x="279607" y="987574"/>
          <a:ext cx="2616200" cy="1554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943763" y="1922526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smtClean="0"/>
              <a:t>I </a:t>
            </a:r>
            <a:r>
              <a:rPr lang="pt-BR" sz="1100" b="1" dirty="0" err="1" smtClean="0"/>
              <a:t>can</a:t>
            </a:r>
            <a:r>
              <a:rPr lang="pt-BR" sz="1100" b="1" dirty="0" smtClean="0"/>
              <a:t> </a:t>
            </a:r>
            <a:r>
              <a:rPr lang="pt-BR" sz="1100" b="1" dirty="0" err="1" smtClean="0"/>
              <a:t>calculate</a:t>
            </a:r>
            <a:r>
              <a:rPr lang="pt-BR" sz="1100" b="1" dirty="0" smtClean="0"/>
              <a:t>:</a:t>
            </a:r>
            <a:endParaRPr lang="en-US" sz="11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186198" y="2242921"/>
            <a:ext cx="1313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err="1" smtClean="0">
                <a:solidFill>
                  <a:schemeClr val="accent5"/>
                </a:solidFill>
              </a:rPr>
              <a:t>Reward</a:t>
            </a:r>
            <a:r>
              <a:rPr lang="pt-BR" sz="1000" b="1" dirty="0" smtClean="0">
                <a:solidFill>
                  <a:schemeClr val="accent5"/>
                </a:solidFill>
              </a:rPr>
              <a:t> </a:t>
            </a:r>
            <a:r>
              <a:rPr lang="pt-BR" sz="1000" b="1" dirty="0" err="1" smtClean="0">
                <a:solidFill>
                  <a:schemeClr val="accent5"/>
                </a:solidFill>
              </a:rPr>
              <a:t>vs</a:t>
            </a:r>
            <a:r>
              <a:rPr lang="pt-BR" sz="1000" b="1" dirty="0" smtClean="0">
                <a:solidFill>
                  <a:schemeClr val="accent5"/>
                </a:solidFill>
              </a:rPr>
              <a:t> </a:t>
            </a:r>
            <a:r>
              <a:rPr lang="pt-BR" sz="1000" b="1" dirty="0" err="1" smtClean="0">
                <a:solidFill>
                  <a:schemeClr val="accent5"/>
                </a:solidFill>
              </a:rPr>
              <a:t>Effort</a:t>
            </a:r>
            <a:r>
              <a:rPr lang="pt-BR" sz="1000" b="1" dirty="0" smtClean="0">
                <a:solidFill>
                  <a:schemeClr val="accent5"/>
                </a:solidFill>
              </a:rPr>
              <a:t>:</a:t>
            </a:r>
          </a:p>
          <a:p>
            <a:pPr algn="ctr"/>
            <a:r>
              <a:rPr lang="pt-BR" sz="1000" b="1" dirty="0" smtClean="0">
                <a:solidFill>
                  <a:schemeClr val="accent5"/>
                </a:solidFill>
              </a:rPr>
              <a:t>$2 per GRP</a:t>
            </a:r>
            <a:endParaRPr lang="en-US" sz="1000" b="1" dirty="0">
              <a:solidFill>
                <a:schemeClr val="accent5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54350" y="2247278"/>
            <a:ext cx="1313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err="1" smtClean="0">
                <a:solidFill>
                  <a:schemeClr val="accent5"/>
                </a:solidFill>
              </a:rPr>
              <a:t>Reward</a:t>
            </a:r>
            <a:r>
              <a:rPr lang="pt-BR" sz="1000" b="1" dirty="0" smtClean="0">
                <a:solidFill>
                  <a:schemeClr val="accent5"/>
                </a:solidFill>
              </a:rPr>
              <a:t> </a:t>
            </a:r>
            <a:r>
              <a:rPr lang="pt-BR" sz="1000" b="1" dirty="0" err="1" smtClean="0">
                <a:solidFill>
                  <a:schemeClr val="accent5"/>
                </a:solidFill>
              </a:rPr>
              <a:t>vs</a:t>
            </a:r>
            <a:r>
              <a:rPr lang="pt-BR" sz="1000" b="1" dirty="0" smtClean="0">
                <a:solidFill>
                  <a:schemeClr val="accent5"/>
                </a:solidFill>
              </a:rPr>
              <a:t> </a:t>
            </a:r>
            <a:r>
              <a:rPr lang="pt-BR" sz="1000" b="1" dirty="0" err="1" smtClean="0">
                <a:solidFill>
                  <a:schemeClr val="accent5"/>
                </a:solidFill>
              </a:rPr>
              <a:t>Cost</a:t>
            </a:r>
            <a:r>
              <a:rPr lang="pt-BR" sz="1000" b="1" dirty="0" smtClean="0">
                <a:solidFill>
                  <a:schemeClr val="accent5"/>
                </a:solidFill>
              </a:rPr>
              <a:t>:</a:t>
            </a:r>
          </a:p>
          <a:p>
            <a:pPr algn="ctr"/>
            <a:r>
              <a:rPr lang="pt-BR" sz="1000" b="1" dirty="0" smtClean="0">
                <a:solidFill>
                  <a:schemeClr val="accent5"/>
                </a:solidFill>
              </a:rPr>
              <a:t>$0.75 per $1 </a:t>
            </a:r>
            <a:r>
              <a:rPr lang="pt-BR" sz="1000" b="1" dirty="0" err="1" smtClean="0">
                <a:solidFill>
                  <a:schemeClr val="accent5"/>
                </a:solidFill>
              </a:rPr>
              <a:t>spent</a:t>
            </a:r>
            <a:endParaRPr lang="en-US" sz="1000" b="1" dirty="0">
              <a:solidFill>
                <a:schemeClr val="accent5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704689"/>
              </p:ext>
            </p:extLst>
          </p:nvPr>
        </p:nvGraphicFramePr>
        <p:xfrm>
          <a:off x="3243519" y="1059582"/>
          <a:ext cx="2624625" cy="854534"/>
        </p:xfrm>
        <a:graphic>
          <a:graphicData uri="http://schemas.openxmlformats.org/drawingml/2006/table">
            <a:tbl>
              <a:tblPr firstRow="1" bandRow="1"/>
              <a:tblGrid>
                <a:gridCol w="874875"/>
                <a:gridCol w="874875"/>
                <a:gridCol w="874875"/>
              </a:tblGrid>
              <a:tr h="3058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 err="1" smtClean="0"/>
                        <a:t>Example</a:t>
                      </a:r>
                      <a:r>
                        <a:rPr lang="pt-BR" sz="1000" dirty="0" smtClean="0"/>
                        <a:t>: </a:t>
                      </a:r>
                      <a:r>
                        <a:rPr lang="pt-BR" sz="1000" dirty="0" err="1" smtClean="0"/>
                        <a:t>If</a:t>
                      </a:r>
                      <a:r>
                        <a:rPr lang="pt-BR" sz="1000" dirty="0" smtClean="0"/>
                        <a:t> I </a:t>
                      </a:r>
                      <a:r>
                        <a:rPr lang="pt-BR" sz="1000" dirty="0" err="1" smtClean="0"/>
                        <a:t>know</a:t>
                      </a:r>
                      <a:r>
                        <a:rPr lang="pt-BR" sz="1000" dirty="0" smtClean="0"/>
                        <a:t> </a:t>
                      </a:r>
                      <a:r>
                        <a:rPr lang="pt-BR" sz="1000" dirty="0" err="1" smtClean="0"/>
                        <a:t>that</a:t>
                      </a:r>
                      <a:r>
                        <a:rPr lang="pt-BR" sz="1000" dirty="0" smtClean="0"/>
                        <a:t> </a:t>
                      </a:r>
                      <a:r>
                        <a:rPr lang="pt-BR" sz="1000" dirty="0" err="1" smtClean="0"/>
                        <a:t>TV’s</a:t>
                      </a:r>
                      <a:r>
                        <a:rPr lang="pt-BR" sz="1000" dirty="0" smtClean="0"/>
                        <a:t>...</a:t>
                      </a:r>
                      <a:endParaRPr lang="en-US" sz="10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525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 err="1" smtClean="0"/>
                        <a:t>execution</a:t>
                      </a:r>
                      <a:r>
                        <a:rPr lang="pt-BR" sz="1000" dirty="0" smtClean="0"/>
                        <a:t> </a:t>
                      </a:r>
                      <a:r>
                        <a:rPr lang="pt-BR" sz="1000" dirty="0" err="1" smtClean="0"/>
                        <a:t>was</a:t>
                      </a:r>
                      <a:r>
                        <a:rPr lang="pt-BR" sz="1000" dirty="0" smtClean="0"/>
                        <a:t> 50 </a:t>
                      </a:r>
                      <a:r>
                        <a:rPr lang="pt-BR" sz="1000" dirty="0" err="1" smtClean="0"/>
                        <a:t>GRPs</a:t>
                      </a:r>
                      <a:endParaRPr lang="en-US" sz="1000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 err="1" smtClean="0"/>
                        <a:t>sales</a:t>
                      </a:r>
                      <a:r>
                        <a:rPr lang="pt-BR" sz="1000" dirty="0" smtClean="0"/>
                        <a:t> </a:t>
                      </a:r>
                      <a:r>
                        <a:rPr lang="pt-BR" sz="1000" dirty="0" err="1" smtClean="0"/>
                        <a:t>contribution</a:t>
                      </a:r>
                      <a:r>
                        <a:rPr lang="pt-BR" sz="1000" dirty="0" smtClean="0"/>
                        <a:t> </a:t>
                      </a:r>
                      <a:r>
                        <a:rPr lang="pt-BR" sz="1000" dirty="0" err="1" smtClean="0"/>
                        <a:t>was</a:t>
                      </a:r>
                      <a:r>
                        <a:rPr lang="pt-BR" sz="1000" dirty="0" smtClean="0"/>
                        <a:t> $ 100</a:t>
                      </a:r>
                      <a:endParaRPr lang="en-US" sz="1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dirty="0" err="1" smtClean="0"/>
                        <a:t>spending</a:t>
                      </a:r>
                      <a:r>
                        <a:rPr lang="pt-BR" sz="1000" baseline="0" dirty="0" smtClean="0"/>
                        <a:t> </a:t>
                      </a:r>
                      <a:r>
                        <a:rPr lang="pt-BR" sz="1000" baseline="0" dirty="0" err="1" smtClean="0"/>
                        <a:t>was</a:t>
                      </a:r>
                      <a:r>
                        <a:rPr lang="pt-BR" sz="1000" baseline="0" dirty="0" smtClean="0"/>
                        <a:t> $ 75</a:t>
                      </a:r>
                      <a:endParaRPr lang="en-US" sz="10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1704899931"/>
              </p:ext>
            </p:extLst>
          </p:nvPr>
        </p:nvGraphicFramePr>
        <p:xfrm>
          <a:off x="6237354" y="987573"/>
          <a:ext cx="2007054" cy="172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ight Arrow 14"/>
          <p:cNvSpPr/>
          <p:nvPr/>
        </p:nvSpPr>
        <p:spPr>
          <a:xfrm>
            <a:off x="7168873" y="1586791"/>
            <a:ext cx="144016" cy="278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Shape 2469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6853" y="1515474"/>
            <a:ext cx="504056" cy="498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41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THERE ARE TWO COMPONENTS OF SALES</a:t>
            </a:r>
            <a:endParaRPr lang="pt-BR" dirty="0"/>
          </a:p>
        </p:txBody>
      </p:sp>
      <p:sp>
        <p:nvSpPr>
          <p:cNvPr id="20" name="Oval 19"/>
          <p:cNvSpPr/>
          <p:nvPr/>
        </p:nvSpPr>
        <p:spPr>
          <a:xfrm>
            <a:off x="684598" y="1828800"/>
            <a:ext cx="1374005" cy="1371600"/>
          </a:xfrm>
          <a:prstGeom prst="ellipse">
            <a:avLst/>
          </a:prstGeom>
          <a:solidFill>
            <a:srgbClr val="CDE6FF"/>
          </a:solidFill>
          <a:ln w="25400" cap="flat" cmpd="sng" algn="ctr">
            <a:solidFill>
              <a:srgbClr val="AFD7FF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kern="0" dirty="0">
                <a:ln>
                  <a:solidFill>
                    <a:srgbClr val="CDE6FF"/>
                  </a:solidFill>
                </a:ln>
                <a:solidFill>
                  <a:srgbClr val="595959"/>
                </a:solidFill>
                <a:latin typeface="Arial"/>
                <a:cs typeface="Arial" charset="0"/>
              </a:rPr>
              <a:t>?</a:t>
            </a:r>
          </a:p>
        </p:txBody>
      </p:sp>
      <p:sp>
        <p:nvSpPr>
          <p:cNvPr id="21" name="Oval 20"/>
          <p:cNvSpPr/>
          <p:nvPr/>
        </p:nvSpPr>
        <p:spPr>
          <a:xfrm>
            <a:off x="3884998" y="1828800"/>
            <a:ext cx="1374005" cy="1371600"/>
          </a:xfrm>
          <a:prstGeom prst="ellipse">
            <a:avLst/>
          </a:prstGeom>
          <a:solidFill>
            <a:srgbClr val="CDE6FF"/>
          </a:solidFill>
          <a:ln w="25400" cap="flat" cmpd="sng" algn="ctr">
            <a:solidFill>
              <a:srgbClr val="AFD7FF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kern="0" dirty="0">
                <a:ln>
                  <a:solidFill>
                    <a:srgbClr val="CDE6FF"/>
                  </a:solidFill>
                </a:ln>
                <a:solidFill>
                  <a:srgbClr val="595959"/>
                </a:solidFill>
                <a:latin typeface="Arial"/>
                <a:cs typeface="Arial" charset="0"/>
              </a:rPr>
              <a:t>?</a:t>
            </a:r>
          </a:p>
        </p:txBody>
      </p:sp>
      <p:sp>
        <p:nvSpPr>
          <p:cNvPr id="22" name="Plus 21"/>
          <p:cNvSpPr/>
          <p:nvPr/>
        </p:nvSpPr>
        <p:spPr>
          <a:xfrm>
            <a:off x="2499486" y="2085975"/>
            <a:ext cx="944628" cy="857250"/>
          </a:xfrm>
          <a:prstGeom prst="mathPlus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23" name="Oval 22"/>
          <p:cNvSpPr/>
          <p:nvPr>
            <p:custDataLst>
              <p:tags r:id="rId1"/>
            </p:custDataLst>
          </p:nvPr>
        </p:nvSpPr>
        <p:spPr>
          <a:xfrm>
            <a:off x="7085398" y="1828800"/>
            <a:ext cx="1374005" cy="1371600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/>
                <a:cs typeface="Arial" charset="0"/>
              </a:rPr>
              <a:t>Sales</a:t>
            </a:r>
          </a:p>
        </p:txBody>
      </p:sp>
      <p:sp>
        <p:nvSpPr>
          <p:cNvPr id="24" name="Equal 23"/>
          <p:cNvSpPr/>
          <p:nvPr>
            <p:custDataLst>
              <p:tags r:id="rId2"/>
            </p:custDataLst>
          </p:nvPr>
        </p:nvSpPr>
        <p:spPr>
          <a:xfrm>
            <a:off x="5600700" y="2085975"/>
            <a:ext cx="1143000" cy="857250"/>
          </a:xfrm>
          <a:prstGeom prst="mathEqual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16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84"/>
          <p:cNvPicPr preferRelativeResize="0"/>
          <p:nvPr/>
        </p:nvPicPr>
        <p:blipFill rotWithShape="1">
          <a:blip r:embed="rId3">
            <a:alphaModFix/>
          </a:blip>
          <a:srcRect l="37444" t="14801" r="4708" b="8387"/>
          <a:stretch/>
        </p:blipFill>
        <p:spPr>
          <a:xfrm>
            <a:off x="3181559" y="7408"/>
            <a:ext cx="945661" cy="93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84"/>
          <p:cNvPicPr preferRelativeResize="0"/>
          <p:nvPr/>
        </p:nvPicPr>
        <p:blipFill rotWithShape="1">
          <a:blip r:embed="rId4">
            <a:alphaModFix/>
          </a:blip>
          <a:srcRect l="25006" t="7008" r="25486" b="19608"/>
          <a:stretch/>
        </p:blipFill>
        <p:spPr>
          <a:xfrm>
            <a:off x="175500" y="1982457"/>
            <a:ext cx="945669" cy="93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84"/>
          <p:cNvPicPr preferRelativeResize="0"/>
          <p:nvPr/>
        </p:nvPicPr>
        <p:blipFill rotWithShape="1">
          <a:blip r:embed="rId5">
            <a:alphaModFix/>
          </a:blip>
          <a:srcRect l="30575" t="10830" r="19309" b="14886"/>
          <a:stretch/>
        </p:blipFill>
        <p:spPr>
          <a:xfrm>
            <a:off x="8194813" y="995664"/>
            <a:ext cx="945669" cy="93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84"/>
          <p:cNvPicPr preferRelativeResize="0"/>
          <p:nvPr/>
        </p:nvPicPr>
        <p:blipFill rotWithShape="1">
          <a:blip r:embed="rId6">
            <a:alphaModFix/>
          </a:blip>
          <a:srcRect l="19494" t="-5787" r="33486" b="36313"/>
          <a:stretch/>
        </p:blipFill>
        <p:spPr>
          <a:xfrm>
            <a:off x="4183951" y="1982457"/>
            <a:ext cx="948628" cy="93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84"/>
          <p:cNvPicPr preferRelativeResize="0"/>
          <p:nvPr/>
        </p:nvPicPr>
        <p:blipFill rotWithShape="1">
          <a:blip r:embed="rId7">
            <a:alphaModFix/>
          </a:blip>
          <a:srcRect l="20466" t="16172" r="46570" b="34968"/>
          <a:stretch/>
        </p:blipFill>
        <p:spPr>
          <a:xfrm>
            <a:off x="1180864" y="7408"/>
            <a:ext cx="945661" cy="938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84"/>
          <p:cNvPicPr preferRelativeResize="0"/>
          <p:nvPr/>
        </p:nvPicPr>
        <p:blipFill rotWithShape="1">
          <a:blip r:embed="rId8">
            <a:alphaModFix/>
          </a:blip>
          <a:srcRect l="35526" t="28694" r="23530" b="10614"/>
          <a:stretch/>
        </p:blipFill>
        <p:spPr>
          <a:xfrm>
            <a:off x="175500" y="996372"/>
            <a:ext cx="945664" cy="93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84"/>
          <p:cNvPicPr preferRelativeResize="0"/>
          <p:nvPr/>
        </p:nvPicPr>
        <p:blipFill rotWithShape="1">
          <a:blip r:embed="rId9">
            <a:alphaModFix/>
          </a:blip>
          <a:srcRect l="8721" t="23566" r="51830" b="18273"/>
          <a:stretch/>
        </p:blipFill>
        <p:spPr>
          <a:xfrm>
            <a:off x="8193321" y="5875"/>
            <a:ext cx="950680" cy="93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84"/>
          <p:cNvPicPr preferRelativeResize="0"/>
          <p:nvPr/>
        </p:nvPicPr>
        <p:blipFill rotWithShape="1">
          <a:blip r:embed="rId10">
            <a:alphaModFix/>
          </a:blip>
          <a:srcRect l="16921" t="14170" r="28686" b="5637"/>
          <a:stretch/>
        </p:blipFill>
        <p:spPr>
          <a:xfrm flipH="1">
            <a:off x="3178075" y="1982457"/>
            <a:ext cx="950680" cy="93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84"/>
          <p:cNvPicPr preferRelativeResize="0"/>
          <p:nvPr/>
        </p:nvPicPr>
        <p:blipFill rotWithShape="1">
          <a:blip r:embed="rId11">
            <a:alphaModFix/>
          </a:blip>
          <a:srcRect l="43331" t="20883" r="17707" b="21121"/>
          <a:stretch/>
        </p:blipFill>
        <p:spPr>
          <a:xfrm>
            <a:off x="2181210" y="7408"/>
            <a:ext cx="945669" cy="93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84"/>
          <p:cNvPicPr preferRelativeResize="0"/>
          <p:nvPr/>
        </p:nvPicPr>
        <p:blipFill rotWithShape="1">
          <a:blip r:embed="rId12">
            <a:alphaModFix/>
          </a:blip>
          <a:srcRect l="14591" t="11769" r="24886" b="-1480"/>
          <a:stretch/>
        </p:blipFill>
        <p:spPr>
          <a:xfrm>
            <a:off x="7191122" y="993393"/>
            <a:ext cx="945669" cy="93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84"/>
          <p:cNvPicPr preferRelativeResize="0"/>
          <p:nvPr/>
        </p:nvPicPr>
        <p:blipFill rotWithShape="1">
          <a:blip r:embed="rId13">
            <a:alphaModFix/>
          </a:blip>
          <a:srcRect l="63360" t="23219" r="4047" b="28627"/>
          <a:stretch/>
        </p:blipFill>
        <p:spPr>
          <a:xfrm>
            <a:off x="3178020" y="998285"/>
            <a:ext cx="948628" cy="93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84"/>
          <p:cNvPicPr preferRelativeResize="0"/>
          <p:nvPr/>
        </p:nvPicPr>
        <p:blipFill rotWithShape="1">
          <a:blip r:embed="rId14">
            <a:alphaModFix/>
          </a:blip>
          <a:srcRect l="-816" r="33353"/>
          <a:stretch/>
        </p:blipFill>
        <p:spPr>
          <a:xfrm>
            <a:off x="7192460" y="1982457"/>
            <a:ext cx="945669" cy="93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84"/>
          <p:cNvPicPr preferRelativeResize="0"/>
          <p:nvPr/>
        </p:nvPicPr>
        <p:blipFill rotWithShape="1">
          <a:blip r:embed="rId15">
            <a:alphaModFix/>
          </a:blip>
          <a:srcRect l="24147" t="25695" r="41941" b="23880"/>
          <a:stretch/>
        </p:blipFill>
        <p:spPr>
          <a:xfrm>
            <a:off x="4181904" y="7408"/>
            <a:ext cx="945662" cy="93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84"/>
          <p:cNvPicPr preferRelativeResize="0"/>
          <p:nvPr/>
        </p:nvPicPr>
        <p:blipFill rotWithShape="1">
          <a:blip r:embed="rId16">
            <a:alphaModFix/>
          </a:blip>
          <a:srcRect l="9238" r="31463" b="8809"/>
          <a:stretch/>
        </p:blipFill>
        <p:spPr>
          <a:xfrm>
            <a:off x="2177218" y="1982457"/>
            <a:ext cx="945659" cy="93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84"/>
          <p:cNvPicPr preferRelativeResize="0"/>
          <p:nvPr/>
        </p:nvPicPr>
        <p:blipFill rotWithShape="1">
          <a:blip r:embed="rId17">
            <a:alphaModFix/>
          </a:blip>
          <a:srcRect l="16461" t="11337" r="34893" b="16261"/>
          <a:stretch/>
        </p:blipFill>
        <p:spPr>
          <a:xfrm>
            <a:off x="2177178" y="996372"/>
            <a:ext cx="945669" cy="938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84"/>
          <p:cNvPicPr preferRelativeResize="0"/>
          <p:nvPr/>
        </p:nvPicPr>
        <p:blipFill rotWithShape="1">
          <a:blip r:embed="rId18">
            <a:alphaModFix/>
          </a:blip>
          <a:srcRect l="27420" t="10786" r="15867" b="5145"/>
          <a:stretch/>
        </p:blipFill>
        <p:spPr>
          <a:xfrm>
            <a:off x="5182250" y="7408"/>
            <a:ext cx="945664" cy="93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84"/>
          <p:cNvPicPr preferRelativeResize="0"/>
          <p:nvPr/>
        </p:nvPicPr>
        <p:blipFill rotWithShape="1">
          <a:blip r:embed="rId19">
            <a:alphaModFix/>
          </a:blip>
          <a:srcRect l="48740" t="15242" r="9150" b="22595"/>
          <a:stretch/>
        </p:blipFill>
        <p:spPr>
          <a:xfrm flipH="1">
            <a:off x="5180774" y="995655"/>
            <a:ext cx="948623" cy="93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84"/>
          <p:cNvPicPr preferRelativeResize="0"/>
          <p:nvPr/>
        </p:nvPicPr>
        <p:blipFill rotWithShape="1">
          <a:blip r:embed="rId20">
            <a:alphaModFix/>
          </a:blip>
          <a:srcRect l="20717" t="6673" r="16919" b="1279"/>
          <a:stretch/>
        </p:blipFill>
        <p:spPr>
          <a:xfrm>
            <a:off x="1176360" y="1982457"/>
            <a:ext cx="945662" cy="931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84"/>
          <p:cNvPicPr preferRelativeResize="0"/>
          <p:nvPr/>
        </p:nvPicPr>
        <p:blipFill rotWithShape="1">
          <a:blip r:embed="rId21">
            <a:alphaModFix/>
          </a:blip>
          <a:srcRect l="18517" r="19447" b="8424"/>
          <a:stretch/>
        </p:blipFill>
        <p:spPr>
          <a:xfrm>
            <a:off x="5187776" y="1982457"/>
            <a:ext cx="948623" cy="93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4"/>
          <p:cNvPicPr preferRelativeResize="0"/>
          <p:nvPr/>
        </p:nvPicPr>
        <p:blipFill rotWithShape="1">
          <a:blip r:embed="rId22">
            <a:alphaModFix/>
          </a:blip>
          <a:srcRect l="32410" t="25840" r="19934" b="3517"/>
          <a:stretch/>
        </p:blipFill>
        <p:spPr>
          <a:xfrm flipH="1">
            <a:off x="6187429" y="995654"/>
            <a:ext cx="945662" cy="93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84"/>
          <p:cNvPicPr preferRelativeResize="0"/>
          <p:nvPr/>
        </p:nvPicPr>
        <p:blipFill rotWithShape="1">
          <a:blip r:embed="rId23">
            <a:alphaModFix/>
          </a:blip>
          <a:srcRect l="17630" t="10481" r="31281" b="13783"/>
          <a:stretch/>
        </p:blipFill>
        <p:spPr>
          <a:xfrm>
            <a:off x="6191600" y="1982457"/>
            <a:ext cx="945669" cy="93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84"/>
          <p:cNvPicPr preferRelativeResize="0"/>
          <p:nvPr/>
        </p:nvPicPr>
        <p:blipFill rotWithShape="1">
          <a:blip r:embed="rId24">
            <a:alphaModFix/>
          </a:blip>
          <a:srcRect l="40962" t="18288" r="25119" b="30223"/>
          <a:stretch/>
        </p:blipFill>
        <p:spPr>
          <a:xfrm>
            <a:off x="8193320" y="1982457"/>
            <a:ext cx="950670" cy="93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84"/>
          <p:cNvPicPr preferRelativeResize="0"/>
          <p:nvPr/>
        </p:nvPicPr>
        <p:blipFill rotWithShape="1">
          <a:blip r:embed="rId25">
            <a:alphaModFix/>
          </a:blip>
          <a:srcRect l="27210" r="22241" b="25350"/>
          <a:stretch/>
        </p:blipFill>
        <p:spPr>
          <a:xfrm>
            <a:off x="1176350" y="996868"/>
            <a:ext cx="945655" cy="93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84"/>
          <p:cNvPicPr preferRelativeResize="0"/>
          <p:nvPr/>
        </p:nvPicPr>
        <p:blipFill rotWithShape="1">
          <a:blip r:embed="rId26">
            <a:alphaModFix/>
          </a:blip>
          <a:srcRect l="7572" t="10287" r="44683" b="16543"/>
          <a:stretch/>
        </p:blipFill>
        <p:spPr>
          <a:xfrm>
            <a:off x="175500" y="7408"/>
            <a:ext cx="950676" cy="93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84"/>
          <p:cNvPicPr preferRelativeResize="0"/>
          <p:nvPr/>
        </p:nvPicPr>
        <p:blipFill rotWithShape="1">
          <a:blip r:embed="rId27">
            <a:alphaModFix/>
          </a:blip>
          <a:srcRect l="13621" r="20636"/>
          <a:stretch/>
        </p:blipFill>
        <p:spPr>
          <a:xfrm>
            <a:off x="7187957" y="7408"/>
            <a:ext cx="950676" cy="93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84"/>
          <p:cNvPicPr preferRelativeResize="0"/>
          <p:nvPr/>
        </p:nvPicPr>
        <p:blipFill rotWithShape="1">
          <a:blip r:embed="rId28">
            <a:alphaModFix/>
          </a:blip>
          <a:srcRect l="29869" t="10105" r="16648" b="7933"/>
          <a:stretch/>
        </p:blipFill>
        <p:spPr>
          <a:xfrm>
            <a:off x="6182593" y="7408"/>
            <a:ext cx="950676" cy="9383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7" name="Google Shape;547;p84"/>
          <p:cNvGrpSpPr/>
          <p:nvPr/>
        </p:nvGrpSpPr>
        <p:grpSpPr>
          <a:xfrm>
            <a:off x="3575999" y="436508"/>
            <a:ext cx="2077323" cy="2053484"/>
            <a:chOff x="9993971" y="30987"/>
            <a:chExt cx="2542000" cy="2545221"/>
          </a:xfrm>
        </p:grpSpPr>
        <p:sp>
          <p:nvSpPr>
            <p:cNvPr id="548" name="Google Shape;548;p84"/>
            <p:cNvSpPr/>
            <p:nvPr/>
          </p:nvSpPr>
          <p:spPr>
            <a:xfrm>
              <a:off x="10320775" y="320050"/>
              <a:ext cx="1935900" cy="1959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49" name="Google Shape;549;p84"/>
            <p:cNvPicPr preferRelativeResize="0"/>
            <p:nvPr/>
          </p:nvPicPr>
          <p:blipFill rotWithShape="1">
            <a:blip r:embed="rId29">
              <a:alphaModFix/>
            </a:blip>
            <a:srcRect t="22630"/>
            <a:stretch/>
          </p:blipFill>
          <p:spPr>
            <a:xfrm>
              <a:off x="9993971" y="30987"/>
              <a:ext cx="2542000" cy="25452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0" name="Google Shape;550;p84"/>
          <p:cNvSpPr txBox="1">
            <a:spLocks noGrp="1"/>
          </p:cNvSpPr>
          <p:nvPr>
            <p:ph type="ctrTitle" idx="4294967295"/>
          </p:nvPr>
        </p:nvSpPr>
        <p:spPr>
          <a:xfrm>
            <a:off x="402388" y="3423590"/>
            <a:ext cx="78810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 sz="6300" dirty="0">
                <a:solidFill>
                  <a:srgbClr val="000000"/>
                </a:solidFill>
              </a:rPr>
              <a:t>NIELSEN MEDIA</a:t>
            </a:r>
            <a:endParaRPr sz="6300" dirty="0">
              <a:solidFill>
                <a:srgbClr val="000000"/>
              </a:solidFill>
            </a:endParaRPr>
          </a:p>
        </p:txBody>
      </p:sp>
      <p:sp>
        <p:nvSpPr>
          <p:cNvPr id="551" name="Google Shape;551;p84"/>
          <p:cNvSpPr txBox="1"/>
          <p:nvPr/>
        </p:nvSpPr>
        <p:spPr>
          <a:xfrm>
            <a:off x="402400" y="4362700"/>
            <a:ext cx="3007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2020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52" name="Google Shape;552;p84"/>
          <p:cNvSpPr txBox="1"/>
          <p:nvPr/>
        </p:nvSpPr>
        <p:spPr>
          <a:xfrm>
            <a:off x="421883" y="3955902"/>
            <a:ext cx="87381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TRANSPARÊNCIA E VERDADE ÀS EXPOSIÇÕES, ANÚNCIOS E CONTEÚDO</a:t>
            </a:r>
            <a:endParaRPr sz="19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2" name="Rectangle 1"/>
          <p:cNvSpPr/>
          <p:nvPr/>
        </p:nvSpPr>
        <p:spPr>
          <a:xfrm>
            <a:off x="8681817" y="4815401"/>
            <a:ext cx="212202" cy="157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Base volume is the sales that occur due to distribution, price, assortment, seasonality, long-term equity, etc.</a:t>
            </a:r>
            <a:endParaRPr lang="en-US" sz="2000" dirty="0"/>
          </a:p>
        </p:txBody>
      </p:sp>
      <p:sp>
        <p:nvSpPr>
          <p:cNvPr id="8" name="Rounded Rectangle 7"/>
          <p:cNvSpPr/>
          <p:nvPr>
            <p:custDataLst>
              <p:tags r:id="rId2"/>
            </p:custDataLst>
          </p:nvPr>
        </p:nvSpPr>
        <p:spPr>
          <a:xfrm>
            <a:off x="673608" y="819150"/>
            <a:ext cx="8229600" cy="8382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AFD7FF"/>
            </a:solidFill>
            <a:prstDash val="solid"/>
          </a:ln>
          <a:effectLst/>
        </p:spPr>
        <p:txBody>
          <a:bodyPr/>
          <a:lstStyle/>
          <a:p>
            <a:pPr marL="231775" indent="-231775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>
                <a:solidFill>
                  <a:srgbClr val="4F2170"/>
                </a:solidFill>
                <a:latin typeface="Arial"/>
                <a:cs typeface="Arial" charset="0"/>
              </a:rPr>
              <a:t>Base volume is both an indicator and a result of brand strategy</a:t>
            </a:r>
          </a:p>
          <a:p>
            <a:pPr marL="463550" indent="-231775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>
                <a:solidFill>
                  <a:srgbClr val="4F2170"/>
                </a:solidFill>
                <a:latin typeface="Arial"/>
                <a:cs typeface="Arial" charset="0"/>
              </a:rPr>
              <a:t>Lower dependence on marketing inputs</a:t>
            </a:r>
          </a:p>
          <a:p>
            <a:pPr marL="463550" indent="-231775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kern="0" dirty="0">
                <a:solidFill>
                  <a:srgbClr val="4F2170"/>
                </a:solidFill>
                <a:latin typeface="Arial"/>
                <a:cs typeface="Arial" charset="0"/>
              </a:rPr>
              <a:t>At lower risk</a:t>
            </a: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525467" y="3352807"/>
          <a:ext cx="7648575" cy="1278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hart" r:id="rId8" imgW="7648755" imgH="1705032" progId="MSGraph.Chart.8">
                  <p:embed followColorScheme="full"/>
                </p:oleObj>
              </mc:Choice>
              <mc:Fallback>
                <p:oleObj name="Chart" r:id="rId8" imgW="7648755" imgH="17050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7" y="3352807"/>
                        <a:ext cx="7648575" cy="1278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>
            <p:custDataLst>
              <p:tags r:id="rId4"/>
            </p:custDataLst>
          </p:nvPr>
        </p:nvSpPr>
        <p:spPr bwMode="auto">
          <a:xfrm>
            <a:off x="504831" y="3194448"/>
            <a:ext cx="366713" cy="1595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none" lIns="0" tIns="0" rIns="0" bIns="0"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srgbClr val="595959"/>
                </a:solidFill>
                <a:latin typeface="Arial"/>
                <a:cs typeface="Arial" charset="0"/>
                <a:sym typeface="Calibri"/>
              </a:rPr>
              <a:t>Sales</a:t>
            </a:r>
          </a:p>
        </p:txBody>
      </p:sp>
      <p:sp>
        <p:nvSpPr>
          <p:cNvPr id="11" name="Oval 10"/>
          <p:cNvSpPr/>
          <p:nvPr/>
        </p:nvSpPr>
        <p:spPr>
          <a:xfrm>
            <a:off x="684598" y="1828800"/>
            <a:ext cx="1374005" cy="1371600"/>
          </a:xfrm>
          <a:prstGeom prst="ellipse">
            <a:avLst/>
          </a:prstGeom>
          <a:solidFill>
            <a:srgbClr val="CDE6FF"/>
          </a:solidFill>
          <a:ln w="25400" cap="flat" cmpd="sng" algn="ctr">
            <a:solidFill>
              <a:srgbClr val="AFD7FF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ln>
                  <a:solidFill>
                    <a:srgbClr val="CDE6FF"/>
                  </a:solidFill>
                </a:ln>
                <a:solidFill>
                  <a:srgbClr val="595959"/>
                </a:solidFill>
                <a:latin typeface="Arial"/>
                <a:cs typeface="Arial" charset="0"/>
              </a:rPr>
              <a:t>BASE VOLUME</a:t>
            </a:r>
            <a:endParaRPr lang="en-US" sz="1400" b="1" kern="0" dirty="0">
              <a:ln>
                <a:solidFill>
                  <a:srgbClr val="CDE6FF"/>
                </a:solidFill>
              </a:ln>
              <a:solidFill>
                <a:srgbClr val="595959"/>
              </a:solidFill>
              <a:latin typeface="Arial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884998" y="1828800"/>
            <a:ext cx="1374005" cy="13716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chemeClr val="bg2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600" b="1" kern="0" dirty="0">
                <a:ln>
                  <a:solidFill>
                    <a:srgbClr val="CDE6FF"/>
                  </a:solidFill>
                </a:ln>
                <a:solidFill>
                  <a:srgbClr val="595959"/>
                </a:solidFill>
                <a:latin typeface="Arial"/>
                <a:cs typeface="Arial" charset="0"/>
              </a:rPr>
              <a:t>?</a:t>
            </a:r>
          </a:p>
        </p:txBody>
      </p:sp>
      <p:sp>
        <p:nvSpPr>
          <p:cNvPr id="13" name="Plus 12"/>
          <p:cNvSpPr/>
          <p:nvPr/>
        </p:nvSpPr>
        <p:spPr>
          <a:xfrm>
            <a:off x="2499486" y="2085975"/>
            <a:ext cx="944628" cy="857250"/>
          </a:xfrm>
          <a:prstGeom prst="mathPlus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4" name="Oval 13"/>
          <p:cNvSpPr/>
          <p:nvPr>
            <p:custDataLst>
              <p:tags r:id="rId5"/>
            </p:custDataLst>
          </p:nvPr>
        </p:nvSpPr>
        <p:spPr>
          <a:xfrm>
            <a:off x="7085398" y="1828800"/>
            <a:ext cx="1374005" cy="1371600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/>
                <a:cs typeface="Arial" charset="0"/>
              </a:rPr>
              <a:t>Sales</a:t>
            </a:r>
          </a:p>
        </p:txBody>
      </p:sp>
      <p:sp>
        <p:nvSpPr>
          <p:cNvPr id="15" name="Equal 14"/>
          <p:cNvSpPr/>
          <p:nvPr>
            <p:custDataLst>
              <p:tags r:id="rId6"/>
            </p:custDataLst>
          </p:nvPr>
        </p:nvSpPr>
        <p:spPr>
          <a:xfrm>
            <a:off x="5600700" y="2085975"/>
            <a:ext cx="1143000" cy="857250"/>
          </a:xfrm>
          <a:prstGeom prst="mathEqual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4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Incremental volume is any additional sales driven by marketing activities : advertising, consumer activities, in-store promotions</a:t>
            </a:r>
            <a:endParaRPr lang="en-US" sz="2000" dirty="0"/>
          </a:p>
        </p:txBody>
      </p:sp>
      <p:sp>
        <p:nvSpPr>
          <p:cNvPr id="8" name="Rounded Rectangle 7"/>
          <p:cNvSpPr/>
          <p:nvPr>
            <p:custDataLst>
              <p:tags r:id="rId2"/>
            </p:custDataLst>
          </p:nvPr>
        </p:nvSpPr>
        <p:spPr>
          <a:xfrm>
            <a:off x="457200" y="895350"/>
            <a:ext cx="8229600" cy="800100"/>
          </a:xfrm>
          <a:prstGeom prst="roundRect">
            <a:avLst>
              <a:gd name="adj" fmla="val 0"/>
            </a:avLst>
          </a:prstGeom>
          <a:noFill/>
          <a:ln w="25400" cap="flat" cmpd="sng" algn="ctr">
            <a:solidFill>
              <a:srgbClr val="AFD7FF"/>
            </a:solidFill>
            <a:prstDash val="solid"/>
          </a:ln>
          <a:effectLst/>
        </p:spPr>
        <p:txBody>
          <a:bodyPr/>
          <a:lstStyle/>
          <a:p>
            <a:pPr marL="231775" indent="-231775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rgbClr val="4F2170"/>
                </a:solidFill>
                <a:latin typeface="Arial"/>
                <a:cs typeface="Arial" charset="0"/>
              </a:rPr>
              <a:t>Incremental volume arrives from brand tactics, but also feeds into long-term strategy</a:t>
            </a:r>
          </a:p>
          <a:p>
            <a:pPr marL="463550" indent="-231775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rgbClr val="4F2170"/>
                </a:solidFill>
                <a:latin typeface="Arial"/>
                <a:cs typeface="Arial" charset="0"/>
              </a:rPr>
              <a:t>Highly dependent on easy-to-control marketing inputs</a:t>
            </a:r>
          </a:p>
          <a:p>
            <a:pPr marL="463550" indent="-231775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400" kern="0" dirty="0">
                <a:solidFill>
                  <a:srgbClr val="4F2170"/>
                </a:solidFill>
                <a:latin typeface="Arial"/>
                <a:cs typeface="Arial" charset="0"/>
              </a:rPr>
              <a:t>At higher risk</a:t>
            </a: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60663806"/>
              </p:ext>
            </p:extLst>
          </p:nvPr>
        </p:nvGraphicFramePr>
        <p:xfrm>
          <a:off x="522422" y="3361855"/>
          <a:ext cx="7648575" cy="1278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hart" r:id="rId8" imgW="7648755" imgH="1705032" progId="MSGraph.Chart.8">
                  <p:embed followColorScheme="full"/>
                </p:oleObj>
              </mc:Choice>
              <mc:Fallback>
                <p:oleObj name="Chart" r:id="rId8" imgW="7648755" imgH="17050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422" y="3361855"/>
                        <a:ext cx="7648575" cy="1278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>
            <p:custDataLst>
              <p:tags r:id="rId4"/>
            </p:custDataLst>
          </p:nvPr>
        </p:nvSpPr>
        <p:spPr bwMode="auto">
          <a:xfrm>
            <a:off x="501783" y="3307128"/>
            <a:ext cx="366713" cy="15954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none" lIns="0" tIns="0" rIns="0" bIns="0" anchor="b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0" dirty="0">
                <a:solidFill>
                  <a:srgbClr val="595959"/>
                </a:solidFill>
                <a:latin typeface="Arial"/>
                <a:cs typeface="Arial" charset="0"/>
                <a:sym typeface="Calibri"/>
              </a:rPr>
              <a:t>Sales</a:t>
            </a:r>
          </a:p>
        </p:txBody>
      </p:sp>
      <p:sp>
        <p:nvSpPr>
          <p:cNvPr id="11" name="Oval 10"/>
          <p:cNvSpPr/>
          <p:nvPr/>
        </p:nvSpPr>
        <p:spPr>
          <a:xfrm>
            <a:off x="684598" y="1828800"/>
            <a:ext cx="1374005" cy="13716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solidFill>
              <a:schemeClr val="bg2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kern="0" dirty="0" smtClean="0">
                <a:ln>
                  <a:solidFill>
                    <a:srgbClr val="CDE6FF"/>
                  </a:solidFill>
                </a:ln>
                <a:solidFill>
                  <a:srgbClr val="595959"/>
                </a:solidFill>
                <a:latin typeface="Arial"/>
                <a:cs typeface="Arial" charset="0"/>
              </a:rPr>
              <a:t>BASE VOLUME</a:t>
            </a:r>
            <a:endParaRPr lang="en-US" sz="1400" b="1" kern="0" dirty="0">
              <a:ln>
                <a:solidFill>
                  <a:srgbClr val="CDE6FF"/>
                </a:solidFill>
              </a:ln>
              <a:solidFill>
                <a:srgbClr val="595959"/>
              </a:solidFill>
              <a:latin typeface="Arial"/>
              <a:cs typeface="Arial" charset="0"/>
            </a:endParaRPr>
          </a:p>
        </p:txBody>
      </p:sp>
      <p:sp>
        <p:nvSpPr>
          <p:cNvPr id="12" name="Plus 11"/>
          <p:cNvSpPr/>
          <p:nvPr/>
        </p:nvSpPr>
        <p:spPr>
          <a:xfrm>
            <a:off x="2499486" y="2085975"/>
            <a:ext cx="944628" cy="857250"/>
          </a:xfrm>
          <a:prstGeom prst="mathPlus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3" name="Oval 12"/>
          <p:cNvSpPr/>
          <p:nvPr>
            <p:custDataLst>
              <p:tags r:id="rId5"/>
            </p:custDataLst>
          </p:nvPr>
        </p:nvSpPr>
        <p:spPr>
          <a:xfrm>
            <a:off x="7085398" y="1828800"/>
            <a:ext cx="1374005" cy="1371600"/>
          </a:xfrm>
          <a:prstGeom prst="ellipse">
            <a:avLst/>
          </a:prstGeom>
          <a:solidFill>
            <a:schemeClr val="accent2"/>
          </a:solidFill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FFFFFF"/>
                </a:solidFill>
                <a:latin typeface="Arial"/>
                <a:cs typeface="Arial" charset="0"/>
              </a:rPr>
              <a:t>Sales</a:t>
            </a:r>
          </a:p>
        </p:txBody>
      </p:sp>
      <p:sp>
        <p:nvSpPr>
          <p:cNvPr id="14" name="Equal 13"/>
          <p:cNvSpPr/>
          <p:nvPr>
            <p:custDataLst>
              <p:tags r:id="rId6"/>
            </p:custDataLst>
          </p:nvPr>
        </p:nvSpPr>
        <p:spPr>
          <a:xfrm>
            <a:off x="5600700" y="2085975"/>
            <a:ext cx="1143000" cy="857250"/>
          </a:xfrm>
          <a:prstGeom prst="mathEqual">
            <a:avLst/>
          </a:prstGeom>
          <a:solidFill>
            <a:srgbClr val="FFFFFF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84998" y="1828800"/>
            <a:ext cx="1374005" cy="1371600"/>
          </a:xfrm>
          <a:prstGeom prst="ellipse">
            <a:avLst/>
          </a:prstGeom>
          <a:solidFill>
            <a:srgbClr val="CDE6FF"/>
          </a:solidFill>
          <a:ln w="25400" cap="flat" cmpd="sng" algn="ctr">
            <a:solidFill>
              <a:srgbClr val="AFD7FF"/>
            </a:solidFill>
            <a:prstDash val="solid"/>
          </a:ln>
          <a:effectLst/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 smtClean="0">
                <a:ln>
                  <a:solidFill>
                    <a:srgbClr val="CDE6FF"/>
                  </a:solidFill>
                </a:ln>
                <a:solidFill>
                  <a:srgbClr val="595959"/>
                </a:solidFill>
                <a:latin typeface="Arial"/>
                <a:cs typeface="Arial" charset="0"/>
              </a:rPr>
              <a:t>INCREMENTAL VOLUME</a:t>
            </a:r>
            <a:endParaRPr lang="en-US" sz="1200" b="1" kern="0" dirty="0">
              <a:ln>
                <a:solidFill>
                  <a:srgbClr val="CDE6FF"/>
                </a:solidFill>
              </a:ln>
              <a:solidFill>
                <a:srgbClr val="595959"/>
              </a:solidFill>
              <a:latin typeface="Arial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7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5" y="1302511"/>
            <a:ext cx="6096851" cy="3429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UNDERSTAND TACTICS’ VOLUME CONTRIBUTION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 err="1" smtClean="0"/>
              <a:t>Importance</a:t>
            </a:r>
            <a:r>
              <a:rPr lang="pt-BR" dirty="0" smtClean="0"/>
              <a:t> </a:t>
            </a:r>
            <a:r>
              <a:rPr lang="pt-BR" dirty="0" err="1" smtClean="0"/>
              <a:t>from</a:t>
            </a:r>
            <a:r>
              <a:rPr lang="pt-BR" dirty="0" smtClean="0"/>
              <a:t> </a:t>
            </a:r>
            <a:r>
              <a:rPr lang="pt-BR" dirty="0" err="1" smtClean="0"/>
              <a:t>Baseline</a:t>
            </a:r>
            <a:r>
              <a:rPr lang="pt-BR" dirty="0" smtClean="0"/>
              <a:t>, Media </a:t>
            </a:r>
            <a:r>
              <a:rPr lang="pt-BR" dirty="0" err="1" smtClean="0"/>
              <a:t>and</a:t>
            </a:r>
            <a:r>
              <a:rPr lang="pt-BR" dirty="0" smtClean="0"/>
              <a:t> Trade </a:t>
            </a:r>
            <a:r>
              <a:rPr lang="pt-BR" dirty="0" err="1" smtClean="0"/>
              <a:t>sales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Total Volume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44515" y="1275606"/>
            <a:ext cx="1341783" cy="4437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ILLUSTRATIVE EXAMPLE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4861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302510"/>
            <a:ext cx="6096851" cy="3429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DUE-TOS SHOW SOURCES OF VOLUME CHANGE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 err="1" smtClean="0"/>
              <a:t>Decompose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Brand’s</a:t>
            </a:r>
            <a:r>
              <a:rPr lang="pt-BR" dirty="0" smtClean="0"/>
              <a:t> </a:t>
            </a:r>
            <a:r>
              <a:rPr lang="pt-BR" dirty="0" err="1" smtClean="0"/>
              <a:t>sales</a:t>
            </a:r>
            <a:r>
              <a:rPr lang="pt-BR" dirty="0" smtClean="0"/>
              <a:t> </a:t>
            </a:r>
            <a:r>
              <a:rPr lang="pt-BR" dirty="0" err="1" smtClean="0"/>
              <a:t>variation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identify</a:t>
            </a:r>
            <a:r>
              <a:rPr lang="pt-BR" dirty="0" smtClean="0"/>
              <a:t> </a:t>
            </a:r>
            <a:r>
              <a:rPr lang="pt-BR" dirty="0" err="1" smtClean="0"/>
              <a:t>key</a:t>
            </a:r>
            <a:r>
              <a:rPr lang="pt-BR" dirty="0" smtClean="0"/>
              <a:t> drivers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44515" y="1275606"/>
            <a:ext cx="1341783" cy="4437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ILLUSTRATIVE EXAMPLE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679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RESULTS: IMPACTS OF EACH MARKETING LEVER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 </a:t>
            </a:r>
            <a:r>
              <a:rPr lang="pt-BR" dirty="0" err="1" smtClean="0"/>
              <a:t>Methodology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251451" y="987574"/>
            <a:ext cx="2569092" cy="338554"/>
          </a:xfrm>
          <a:prstGeom prst="rect">
            <a:avLst/>
          </a:prstGeom>
          <a:noFill/>
          <a:ln w="17145" cap="flat" cmpd="sng" algn="ctr">
            <a:noFill/>
            <a:prstDash val="solid"/>
          </a:ln>
          <a:effectLst/>
        </p:spPr>
        <p:txBody>
          <a:bodyPr wrap="square" lIns="91394" tIns="45697" rIns="91394" bIns="45697" rtlCol="0">
            <a:spAutoFit/>
          </a:bodyPr>
          <a:lstStyle/>
          <a:p>
            <a:pPr algn="ctr" defTabSz="913883"/>
            <a:r>
              <a:rPr lang="en-GB" sz="1600" b="1" kern="0" dirty="0">
                <a:solidFill>
                  <a:srgbClr val="C00000"/>
                </a:solidFill>
                <a:ea typeface="ＭＳ Ｐゴシック"/>
                <a:cs typeface="ＭＳ Ｐゴシック"/>
              </a:rPr>
              <a:t>EFFECTIVENESS</a:t>
            </a:r>
            <a:endParaRPr lang="ru-RU" sz="1600" b="1" kern="0" dirty="0">
              <a:solidFill>
                <a:srgbClr val="C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228222" y="1365693"/>
            <a:ext cx="2615552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6" name="Rectangle 25"/>
          <p:cNvSpPr/>
          <p:nvPr/>
        </p:nvSpPr>
        <p:spPr>
          <a:xfrm>
            <a:off x="5388163" y="990461"/>
            <a:ext cx="2569092" cy="338554"/>
          </a:xfrm>
          <a:prstGeom prst="rect">
            <a:avLst/>
          </a:prstGeom>
          <a:noFill/>
          <a:ln w="17145" cap="flat" cmpd="sng" algn="ctr">
            <a:noFill/>
            <a:prstDash val="solid"/>
          </a:ln>
          <a:effectLst/>
        </p:spPr>
        <p:txBody>
          <a:bodyPr wrap="square" lIns="91394" tIns="45697" rIns="91394" bIns="45697" rtlCol="0">
            <a:spAutoFit/>
          </a:bodyPr>
          <a:lstStyle/>
          <a:p>
            <a:pPr algn="ctr" defTabSz="913883"/>
            <a:r>
              <a:rPr lang="en-GB" sz="1600" b="1" kern="0" dirty="0">
                <a:solidFill>
                  <a:srgbClr val="FF9900"/>
                </a:solidFill>
                <a:ea typeface="ＭＳ Ｐゴシック"/>
                <a:cs typeface="ＭＳ Ｐゴシック"/>
              </a:rPr>
              <a:t>EFFICIENCY (ROI)</a:t>
            </a:r>
            <a:endParaRPr lang="ru-RU" sz="1600" kern="0" dirty="0">
              <a:solidFill>
                <a:srgbClr val="FF99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364934" y="1368580"/>
            <a:ext cx="2615552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004052" y="1655615"/>
            <a:ext cx="3063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5"/>
                </a:solidFill>
                <a:latin typeface="Archivo Narrow" panose="020B0604020202020204" charset="0"/>
              </a:rPr>
              <a:t>HOW MUCH THIS MEDIA VEHICLE IMPACTS MY</a:t>
            </a:r>
          </a:p>
          <a:p>
            <a:pPr algn="ctr"/>
            <a:r>
              <a:rPr lang="pt-BR" sz="2000" dirty="0" smtClean="0">
                <a:solidFill>
                  <a:schemeClr val="accent5"/>
                </a:solidFill>
                <a:latin typeface="Archivo Narrow" panose="020B0604020202020204" charset="0"/>
              </a:rPr>
              <a:t>SALES</a:t>
            </a:r>
          </a:p>
          <a:p>
            <a:pPr algn="ctr"/>
            <a:endParaRPr lang="pt-BR" sz="2000" dirty="0">
              <a:solidFill>
                <a:schemeClr val="accent5"/>
              </a:solidFill>
              <a:latin typeface="Archivo Narrow" panose="020B0604020202020204" charset="0"/>
            </a:endParaRPr>
          </a:p>
          <a:p>
            <a:pPr algn="ctr"/>
            <a:r>
              <a:rPr lang="pt-BR" sz="2000" dirty="0" smtClean="0">
                <a:solidFill>
                  <a:schemeClr val="accent5"/>
                </a:solidFill>
                <a:latin typeface="Archivo Narrow" panose="020B0604020202020204" charset="0"/>
              </a:rPr>
              <a:t>VS</a:t>
            </a:r>
          </a:p>
          <a:p>
            <a:pPr algn="ctr"/>
            <a:endParaRPr lang="pt-BR" sz="2000" dirty="0">
              <a:solidFill>
                <a:schemeClr val="accent5"/>
              </a:solidFill>
              <a:latin typeface="Archivo Narrow" panose="020B0604020202020204" charset="0"/>
            </a:endParaRPr>
          </a:p>
          <a:p>
            <a:pPr algn="ctr"/>
            <a:r>
              <a:rPr lang="pt-BR" sz="2000" dirty="0" smtClean="0">
                <a:solidFill>
                  <a:schemeClr val="accent5"/>
                </a:solidFill>
                <a:latin typeface="Archivo Narrow" panose="020B0604020202020204" charset="0"/>
              </a:rPr>
              <a:t>HOW MUCH EFFORT I HAVE TO PUT IN EXECUTING THIS MEDIA VEHICLE</a:t>
            </a:r>
            <a:endParaRPr lang="en-US" sz="2000" dirty="0">
              <a:solidFill>
                <a:schemeClr val="accent5"/>
              </a:solidFill>
              <a:latin typeface="Archivo Narrow" panose="020B060402020202020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40764" y="1655615"/>
            <a:ext cx="30638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accent4"/>
                </a:solidFill>
                <a:latin typeface="Archivo Narrow" panose="020B0604020202020204" charset="0"/>
              </a:rPr>
              <a:t>HOW MUCH MONEY I MAKE DUO TO THIS</a:t>
            </a:r>
          </a:p>
          <a:p>
            <a:pPr algn="ctr"/>
            <a:r>
              <a:rPr lang="pt-BR" sz="2000" dirty="0" smtClean="0">
                <a:solidFill>
                  <a:schemeClr val="accent4"/>
                </a:solidFill>
                <a:latin typeface="Archivo Narrow" panose="020B0604020202020204" charset="0"/>
              </a:rPr>
              <a:t>MEDIA VEHICLE</a:t>
            </a:r>
          </a:p>
          <a:p>
            <a:pPr algn="ctr"/>
            <a:endParaRPr lang="pt-BR" sz="2000" dirty="0">
              <a:solidFill>
                <a:schemeClr val="accent4"/>
              </a:solidFill>
              <a:latin typeface="Archivo Narrow" panose="020B0604020202020204" charset="0"/>
            </a:endParaRPr>
          </a:p>
          <a:p>
            <a:pPr algn="ctr"/>
            <a:r>
              <a:rPr lang="pt-BR" sz="2000" dirty="0" smtClean="0">
                <a:solidFill>
                  <a:schemeClr val="accent4"/>
                </a:solidFill>
                <a:latin typeface="Archivo Narrow" panose="020B0604020202020204" charset="0"/>
              </a:rPr>
              <a:t>VS</a:t>
            </a:r>
          </a:p>
          <a:p>
            <a:pPr algn="ctr"/>
            <a:endParaRPr lang="pt-BR" sz="2000" dirty="0">
              <a:solidFill>
                <a:schemeClr val="accent4"/>
              </a:solidFill>
              <a:latin typeface="Archivo Narrow" panose="020B0604020202020204" charset="0"/>
            </a:endParaRPr>
          </a:p>
          <a:p>
            <a:pPr algn="ctr"/>
            <a:r>
              <a:rPr lang="pt-BR" sz="2000" dirty="0" smtClean="0">
                <a:solidFill>
                  <a:schemeClr val="accent4"/>
                </a:solidFill>
                <a:latin typeface="Archivo Narrow" panose="020B0604020202020204" charset="0"/>
              </a:rPr>
              <a:t>HOW MUCH MONEY I SPEND IN EXECUTING THIS MEDIA VEHICLE</a:t>
            </a:r>
            <a:endParaRPr lang="en-US" sz="2000" dirty="0">
              <a:solidFill>
                <a:schemeClr val="accent4"/>
              </a:solidFill>
              <a:latin typeface="Archivo Narrow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8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triped Right Arrow 36"/>
          <p:cNvSpPr/>
          <p:nvPr/>
        </p:nvSpPr>
        <p:spPr>
          <a:xfrm rot="5400000">
            <a:off x="2349194" y="2853360"/>
            <a:ext cx="373606" cy="916004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91394" tIns="45697" rIns="91394" bIns="45697" rtlCol="0" anchor="ctr"/>
          <a:lstStyle/>
          <a:p>
            <a:pPr algn="ctr" defTabSz="913883">
              <a:defRPr/>
            </a:pPr>
            <a:endParaRPr lang="ru-RU" kern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RESULTS: IMPACTS OF EACH MARKETING LEVER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 </a:t>
            </a:r>
            <a:r>
              <a:rPr lang="pt-BR" dirty="0" err="1" smtClean="0"/>
              <a:t>Methodology</a:t>
            </a:r>
            <a:endParaRPr lang="en-US" dirty="0"/>
          </a:p>
        </p:txBody>
      </p:sp>
      <p:sp>
        <p:nvSpPr>
          <p:cNvPr id="19" name="Text Box 69"/>
          <p:cNvSpPr txBox="1">
            <a:spLocks noChangeArrowheads="1"/>
          </p:cNvSpPr>
          <p:nvPr/>
        </p:nvSpPr>
        <p:spPr bwMode="auto">
          <a:xfrm>
            <a:off x="1811239" y="2376175"/>
            <a:ext cx="136667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4" tIns="45697" rIns="91394" bIns="45697" anchor="ctr" anchorCtr="0">
            <a:spAutoFit/>
          </a:bodyPr>
          <a:lstStyle/>
          <a:p>
            <a:pPr algn="ctr" defTabSz="913883"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Collaboratively gather all data inputs required for analysis</a:t>
            </a:r>
          </a:p>
        </p:txBody>
      </p:sp>
      <p:sp>
        <p:nvSpPr>
          <p:cNvPr id="20" name="Text Box 69"/>
          <p:cNvSpPr txBox="1">
            <a:spLocks noChangeArrowheads="1"/>
          </p:cNvSpPr>
          <p:nvPr/>
        </p:nvSpPr>
        <p:spPr bwMode="auto">
          <a:xfrm>
            <a:off x="3198037" y="2168427"/>
            <a:ext cx="13803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4" tIns="45697" rIns="91394" bIns="45697" anchor="ctr" anchorCtr="0">
            <a:spAutoFit/>
          </a:bodyPr>
          <a:lstStyle/>
          <a:p>
            <a:pPr algn="ctr" defTabSz="913883"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Nielsen presents collected data for validation and discussion  of how it will address business questions</a:t>
            </a:r>
          </a:p>
        </p:txBody>
      </p:sp>
      <p:sp>
        <p:nvSpPr>
          <p:cNvPr id="21" name="Text Box 69"/>
          <p:cNvSpPr txBox="1">
            <a:spLocks noChangeArrowheads="1"/>
          </p:cNvSpPr>
          <p:nvPr/>
        </p:nvSpPr>
        <p:spPr bwMode="auto">
          <a:xfrm>
            <a:off x="4597660" y="2376175"/>
            <a:ext cx="138034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4" tIns="45697" rIns="91394" bIns="45697" anchor="ctr" anchorCtr="0">
            <a:spAutoFit/>
          </a:bodyPr>
          <a:lstStyle/>
          <a:p>
            <a:pPr algn="ctr" defTabSz="913883"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Nielsen builds and executes statistical models</a:t>
            </a:r>
          </a:p>
        </p:txBody>
      </p:sp>
      <p:sp>
        <p:nvSpPr>
          <p:cNvPr id="22" name="Text Box 69"/>
          <p:cNvSpPr txBox="1">
            <a:spLocks noChangeArrowheads="1"/>
          </p:cNvSpPr>
          <p:nvPr/>
        </p:nvSpPr>
        <p:spPr bwMode="auto">
          <a:xfrm>
            <a:off x="6096008" y="2473060"/>
            <a:ext cx="1384437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4" tIns="45697" rIns="91394" bIns="45697" anchor="ctr" anchorCtr="0">
            <a:spAutoFit/>
          </a:bodyPr>
          <a:lstStyle/>
          <a:p>
            <a:pPr algn="ctr" defTabSz="685409">
              <a:spcBef>
                <a:spcPct val="50000"/>
              </a:spcBef>
            </a:pPr>
            <a:r>
              <a:rPr lang="en-US" sz="900" dirty="0">
                <a:solidFill>
                  <a:srgbClr val="FFFFFF"/>
                </a:solidFill>
              </a:rPr>
              <a:t>Nielsen presents key insights &amp; recommendation</a:t>
            </a:r>
          </a:p>
        </p:txBody>
      </p:sp>
      <p:sp>
        <p:nvSpPr>
          <p:cNvPr id="23" name="Text Box 69"/>
          <p:cNvSpPr txBox="1">
            <a:spLocks noChangeArrowheads="1"/>
          </p:cNvSpPr>
          <p:nvPr/>
        </p:nvSpPr>
        <p:spPr bwMode="auto">
          <a:xfrm>
            <a:off x="7535056" y="2376198"/>
            <a:ext cx="1380344" cy="50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94" tIns="45697" rIns="91394" bIns="45697" anchor="ctr" anchorCtr="0">
            <a:spAutoFit/>
          </a:bodyPr>
          <a:lstStyle/>
          <a:p>
            <a:pPr algn="ctr" defTabSz="685409">
              <a:spcBef>
                <a:spcPct val="50000"/>
              </a:spcBef>
            </a:pPr>
            <a:r>
              <a:rPr lang="en-US" sz="900" dirty="0" smtClean="0">
                <a:solidFill>
                  <a:srgbClr val="FFFFFF"/>
                </a:solidFill>
              </a:rPr>
              <a:t>Collaborate </a:t>
            </a:r>
            <a:r>
              <a:rPr lang="en-US" sz="900" dirty="0">
                <a:solidFill>
                  <a:srgbClr val="FFFFFF"/>
                </a:solidFill>
              </a:rPr>
              <a:t>on ways we can further help support your business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251451" y="987574"/>
            <a:ext cx="2569092" cy="338554"/>
          </a:xfrm>
          <a:prstGeom prst="rect">
            <a:avLst/>
          </a:prstGeom>
          <a:noFill/>
          <a:ln w="17145" cap="flat" cmpd="sng" algn="ctr">
            <a:noFill/>
            <a:prstDash val="solid"/>
          </a:ln>
          <a:effectLst/>
        </p:spPr>
        <p:txBody>
          <a:bodyPr wrap="square" lIns="91394" tIns="45697" rIns="91394" bIns="45697" rtlCol="0">
            <a:spAutoFit/>
          </a:bodyPr>
          <a:lstStyle/>
          <a:p>
            <a:pPr algn="ctr" defTabSz="913883"/>
            <a:r>
              <a:rPr lang="en-GB" sz="1600" b="1" kern="0" dirty="0">
                <a:solidFill>
                  <a:srgbClr val="C00000"/>
                </a:solidFill>
                <a:ea typeface="ＭＳ Ｐゴシック"/>
                <a:cs typeface="ＭＳ Ｐゴシック"/>
              </a:rPr>
              <a:t>EFFECTIVENESS</a:t>
            </a:r>
            <a:endParaRPr lang="ru-RU" sz="1600" b="1" kern="0" dirty="0">
              <a:solidFill>
                <a:srgbClr val="C0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228222" y="1365693"/>
            <a:ext cx="2615552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6" name="Rectangle 25"/>
          <p:cNvSpPr/>
          <p:nvPr/>
        </p:nvSpPr>
        <p:spPr>
          <a:xfrm>
            <a:off x="5388163" y="990461"/>
            <a:ext cx="2569092" cy="338554"/>
          </a:xfrm>
          <a:prstGeom prst="rect">
            <a:avLst/>
          </a:prstGeom>
          <a:noFill/>
          <a:ln w="17145" cap="flat" cmpd="sng" algn="ctr">
            <a:noFill/>
            <a:prstDash val="solid"/>
          </a:ln>
          <a:effectLst/>
        </p:spPr>
        <p:txBody>
          <a:bodyPr wrap="square" lIns="91394" tIns="45697" rIns="91394" bIns="45697" rtlCol="0">
            <a:spAutoFit/>
          </a:bodyPr>
          <a:lstStyle/>
          <a:p>
            <a:pPr algn="ctr" defTabSz="913883"/>
            <a:r>
              <a:rPr lang="en-GB" sz="1600" b="1" kern="0" dirty="0">
                <a:solidFill>
                  <a:srgbClr val="FF9900"/>
                </a:solidFill>
                <a:ea typeface="ＭＳ Ｐゴシック"/>
                <a:cs typeface="ＭＳ Ｐゴシック"/>
              </a:rPr>
              <a:t>EFFICIENCY (ROI)</a:t>
            </a:r>
            <a:endParaRPr lang="ru-RU" sz="1600" kern="0" dirty="0">
              <a:solidFill>
                <a:srgbClr val="FF99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364934" y="1368580"/>
            <a:ext cx="2615552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</a:ln>
          <a:effectLst/>
        </p:spPr>
      </p:cxnSp>
      <p:sp>
        <p:nvSpPr>
          <p:cNvPr id="28" name="Rectangle 27"/>
          <p:cNvSpPr/>
          <p:nvPr/>
        </p:nvSpPr>
        <p:spPr>
          <a:xfrm>
            <a:off x="990602" y="1419587"/>
            <a:ext cx="3036891" cy="9446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 defTabSz="913883"/>
            <a:r>
              <a:rPr lang="en-GB" sz="1200" kern="0" dirty="0">
                <a:solidFill>
                  <a:schemeClr val="accent6"/>
                </a:solidFill>
                <a:ea typeface="ＭＳ Ｐゴシック"/>
              </a:rPr>
              <a:t>Is the incremental volume generated by the execution of each element of marketing plan</a:t>
            </a:r>
            <a:endParaRPr lang="ru-RU" sz="1200" kern="0" dirty="0">
              <a:solidFill>
                <a:schemeClr val="accent6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27320" y="1430473"/>
            <a:ext cx="3036891" cy="9446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algn="ctr" defTabSz="913883"/>
            <a:r>
              <a:rPr lang="en-GB" sz="1200" kern="0" dirty="0">
                <a:solidFill>
                  <a:schemeClr val="accent6"/>
                </a:solidFill>
                <a:ea typeface="ＭＳ Ｐゴシック"/>
              </a:rPr>
              <a:t>Answers to the question of how well are we taking advantage of the budget that we are investing at each element of marketing plan.</a:t>
            </a:r>
            <a:endParaRPr lang="ru-RU" sz="1200" kern="0" dirty="0">
              <a:solidFill>
                <a:schemeClr val="accent6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6019" y="2375076"/>
            <a:ext cx="3639958" cy="2446821"/>
          </a:xfrm>
          <a:prstGeom prst="rect">
            <a:avLst/>
          </a:prstGeom>
          <a:noFill/>
          <a:ln w="17145" cap="flat" cmpd="sng" algn="ctr">
            <a:noFill/>
            <a:prstDash val="solid"/>
          </a:ln>
          <a:effectLst/>
        </p:spPr>
        <p:txBody>
          <a:bodyPr wrap="square" lIns="91394" tIns="45697" rIns="91394" bIns="45697" rtlCol="0">
            <a:spAutoFit/>
          </a:bodyPr>
          <a:lstStyle/>
          <a:p>
            <a:pPr algn="ctr" defTabSz="913883"/>
            <a:r>
              <a:rPr lang="en-GB" sz="1400" b="1" kern="0" dirty="0">
                <a:solidFill>
                  <a:srgbClr val="000000"/>
                </a:solidFill>
                <a:ea typeface="ＭＳ Ｐゴシック"/>
                <a:cs typeface="ＭＳ Ｐゴシック"/>
              </a:rPr>
              <a:t>Formula for EFFECTIVENESS=</a:t>
            </a:r>
          </a:p>
          <a:p>
            <a:pPr algn="ctr" defTabSz="913883"/>
            <a:endParaRPr lang="en-GB" sz="1100" b="1" u="sng" kern="0" dirty="0">
              <a:solidFill>
                <a:srgbClr val="0070C0"/>
              </a:solidFill>
              <a:ea typeface="ＭＳ Ｐゴシック"/>
              <a:cs typeface="ＭＳ Ｐゴシック"/>
            </a:endParaRPr>
          </a:p>
          <a:p>
            <a:pPr algn="ctr" defTabSz="913883"/>
            <a:endParaRPr lang="en-GB" sz="1400" b="1" u="sng" kern="0" dirty="0">
              <a:solidFill>
                <a:srgbClr val="0070C0"/>
              </a:solidFill>
              <a:ea typeface="ＭＳ Ｐゴシック"/>
              <a:cs typeface="ＭＳ Ｐゴシック"/>
            </a:endParaRPr>
          </a:p>
          <a:p>
            <a:pPr algn="ctr" defTabSz="913883"/>
            <a:endParaRPr lang="en-GB" sz="1400" b="1" u="sng" kern="0" dirty="0">
              <a:solidFill>
                <a:srgbClr val="0070C0"/>
              </a:solidFill>
              <a:ea typeface="ＭＳ Ｐゴシック"/>
              <a:cs typeface="ＭＳ Ｐゴシック"/>
            </a:endParaRPr>
          </a:p>
          <a:p>
            <a:pPr algn="ctr" defTabSz="913883"/>
            <a:endParaRPr lang="en-GB" sz="1400" b="1" u="sng" kern="0" dirty="0">
              <a:solidFill>
                <a:srgbClr val="0070C0"/>
              </a:solidFill>
              <a:ea typeface="ＭＳ Ｐゴシック"/>
              <a:cs typeface="ＭＳ Ｐゴシック"/>
            </a:endParaRPr>
          </a:p>
          <a:p>
            <a:pPr algn="ctr" defTabSz="913883"/>
            <a:endParaRPr lang="en-GB" sz="1400" b="1" u="sng" kern="0" dirty="0">
              <a:solidFill>
                <a:srgbClr val="0070C0"/>
              </a:solidFill>
              <a:ea typeface="ＭＳ Ｐゴシック"/>
              <a:cs typeface="ＭＳ Ｐゴシック"/>
            </a:endParaRPr>
          </a:p>
          <a:p>
            <a:pPr algn="ctr" defTabSz="913883"/>
            <a:r>
              <a:rPr lang="en-GB" sz="1400" b="1" kern="0" dirty="0">
                <a:solidFill>
                  <a:srgbClr val="C00000"/>
                </a:solidFill>
                <a:ea typeface="ＭＳ Ｐゴシック"/>
                <a:cs typeface="ＭＳ Ｐゴシック"/>
              </a:rPr>
              <a:t>Incremental volume </a:t>
            </a:r>
            <a:r>
              <a:rPr lang="en-GB" sz="1400" b="1" kern="0" dirty="0" smtClean="0">
                <a:solidFill>
                  <a:schemeClr val="accent6"/>
                </a:solidFill>
                <a:ea typeface="ＭＳ Ｐゴシック"/>
                <a:cs typeface="ＭＳ Ｐゴシック"/>
              </a:rPr>
              <a:t>(Ex: Kgs</a:t>
            </a:r>
            <a:r>
              <a:rPr lang="en-GB" sz="1400" b="1" kern="0" dirty="0">
                <a:solidFill>
                  <a:schemeClr val="accent6"/>
                </a:solidFill>
                <a:ea typeface="ＭＳ Ｐゴシック"/>
                <a:cs typeface="ＭＳ Ｐゴシック"/>
              </a:rPr>
              <a:t>) </a:t>
            </a:r>
          </a:p>
          <a:p>
            <a:pPr algn="ctr" defTabSz="913883"/>
            <a:endParaRPr lang="en-GB" sz="1400" b="1" kern="0" dirty="0">
              <a:solidFill>
                <a:srgbClr val="FFFFFF">
                  <a:lumMod val="50000"/>
                </a:srgbClr>
              </a:solidFill>
              <a:ea typeface="ＭＳ Ｐゴシック"/>
              <a:cs typeface="ＭＳ Ｐゴシック"/>
            </a:endParaRPr>
          </a:p>
          <a:p>
            <a:pPr algn="ctr" defTabSz="913883"/>
            <a:r>
              <a:rPr lang="en-GB" sz="1400" b="1" kern="0" dirty="0">
                <a:solidFill>
                  <a:srgbClr val="C00000"/>
                </a:solidFill>
                <a:ea typeface="ＭＳ Ｐゴシック"/>
                <a:cs typeface="ＭＳ Ｐゴシック"/>
              </a:rPr>
              <a:t>Execution </a:t>
            </a:r>
            <a:r>
              <a:rPr lang="en-GB" sz="1400" b="1" kern="0" dirty="0">
                <a:solidFill>
                  <a:schemeClr val="accent6"/>
                </a:solidFill>
                <a:ea typeface="ＭＳ Ｐゴシック"/>
                <a:cs typeface="ＭＳ Ｐゴシック"/>
              </a:rPr>
              <a:t>(</a:t>
            </a:r>
            <a:r>
              <a:rPr lang="en-GB" sz="1400" b="1" kern="0" dirty="0" smtClean="0">
                <a:solidFill>
                  <a:schemeClr val="accent6"/>
                </a:solidFill>
                <a:ea typeface="ＭＳ Ｐゴシック"/>
                <a:cs typeface="ＭＳ Ｐゴシック"/>
              </a:rPr>
              <a:t>Ex: </a:t>
            </a:r>
            <a:r>
              <a:rPr lang="en-GB" sz="1400" b="1" kern="0" dirty="0">
                <a:solidFill>
                  <a:schemeClr val="accent6"/>
                </a:solidFill>
                <a:ea typeface="ＭＳ Ｐゴシック"/>
                <a:cs typeface="ＭＳ Ｐゴシック"/>
              </a:rPr>
              <a:t>GRP)</a:t>
            </a:r>
            <a:endParaRPr lang="es-MX" sz="1400" dirty="0">
              <a:solidFill>
                <a:schemeClr val="accent6"/>
              </a:solidFill>
            </a:endParaRPr>
          </a:p>
          <a:p>
            <a:pPr algn="ctr" defTabSz="913883"/>
            <a:endParaRPr lang="en-GB" sz="1400" b="1" kern="0" dirty="0">
              <a:solidFill>
                <a:srgbClr val="FFFFFF">
                  <a:lumMod val="50000"/>
                </a:srgbClr>
              </a:solidFill>
              <a:ea typeface="ＭＳ Ｐゴシック"/>
              <a:cs typeface="ＭＳ Ｐゴシック"/>
            </a:endParaRPr>
          </a:p>
          <a:p>
            <a:pPr algn="ctr" defTabSz="913883"/>
            <a:endParaRPr lang="en-GB" sz="1400" kern="0" dirty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44009" y="2375076"/>
            <a:ext cx="4057402" cy="2446821"/>
          </a:xfrm>
          <a:prstGeom prst="rect">
            <a:avLst/>
          </a:prstGeom>
          <a:noFill/>
          <a:ln w="17145" cap="flat" cmpd="sng" algn="ctr">
            <a:noFill/>
            <a:prstDash val="solid"/>
          </a:ln>
          <a:effectLst/>
        </p:spPr>
        <p:txBody>
          <a:bodyPr wrap="square" lIns="91394" tIns="45697" rIns="91394" bIns="45697" rtlCol="0">
            <a:spAutoFit/>
          </a:bodyPr>
          <a:lstStyle/>
          <a:p>
            <a:pPr algn="ctr" defTabSz="913883"/>
            <a:r>
              <a:rPr lang="en-GB" sz="1400" b="1" kern="0" dirty="0">
                <a:solidFill>
                  <a:srgbClr val="000000"/>
                </a:solidFill>
                <a:ea typeface="ＭＳ Ｐゴシック"/>
                <a:cs typeface="ＭＳ Ｐゴシック"/>
              </a:rPr>
              <a:t>Formula for EFFICIENCY (ROI) =      </a:t>
            </a:r>
          </a:p>
          <a:p>
            <a:pPr algn="ctr" defTabSz="913883"/>
            <a:endParaRPr lang="en-GB" sz="1100" b="1" u="sng" kern="0" dirty="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pPr algn="ctr" defTabSz="913883"/>
            <a:endParaRPr lang="en-GB" sz="1400" b="1" u="sng" kern="0" dirty="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pPr algn="ctr" defTabSz="913883"/>
            <a:endParaRPr lang="en-GB" sz="1400" b="1" u="sng" kern="0" dirty="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pPr algn="ctr" defTabSz="913883"/>
            <a:endParaRPr lang="en-GB" sz="1400" b="1" u="sng" kern="0" dirty="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pPr algn="ctr" defTabSz="913883"/>
            <a:endParaRPr lang="en-GB" sz="1400" b="1" u="sng" kern="0" dirty="0">
              <a:solidFill>
                <a:srgbClr val="000000"/>
              </a:solidFill>
              <a:ea typeface="ＭＳ Ｐゴシック"/>
              <a:cs typeface="ＭＳ Ｐゴシック"/>
            </a:endParaRPr>
          </a:p>
          <a:p>
            <a:pPr algn="ctr" defTabSz="913883"/>
            <a:r>
              <a:rPr lang="en-GB" sz="1400" b="1" kern="0" dirty="0">
                <a:solidFill>
                  <a:srgbClr val="FF9900"/>
                </a:solidFill>
                <a:ea typeface="ＭＳ Ｐゴシック"/>
                <a:cs typeface="ＭＳ Ｐゴシック"/>
              </a:rPr>
              <a:t>Incremental value*</a:t>
            </a:r>
            <a:r>
              <a:rPr lang="en-GB" sz="1400" b="1" kern="0" dirty="0">
                <a:solidFill>
                  <a:srgbClr val="FFFFFF">
                    <a:lumMod val="50000"/>
                  </a:srgbClr>
                </a:solidFill>
                <a:ea typeface="ＭＳ Ｐゴシック"/>
                <a:cs typeface="ＭＳ Ｐゴシック"/>
              </a:rPr>
              <a:t> </a:t>
            </a:r>
            <a:r>
              <a:rPr lang="en-GB" sz="1400" b="1" kern="0" dirty="0">
                <a:solidFill>
                  <a:schemeClr val="accent6"/>
                </a:solidFill>
                <a:ea typeface="ＭＳ Ｐゴシック"/>
                <a:cs typeface="ＭＳ Ｐゴシック"/>
              </a:rPr>
              <a:t>($)</a:t>
            </a:r>
          </a:p>
          <a:p>
            <a:pPr algn="ctr" defTabSz="913883"/>
            <a:endParaRPr lang="en-GB" sz="1400" b="1" kern="0" dirty="0">
              <a:solidFill>
                <a:srgbClr val="FFFFFF">
                  <a:lumMod val="50000"/>
                </a:srgbClr>
              </a:solidFill>
              <a:ea typeface="ＭＳ Ｐゴシック"/>
              <a:cs typeface="ＭＳ Ｐゴシック"/>
            </a:endParaRPr>
          </a:p>
          <a:p>
            <a:pPr algn="ctr" defTabSz="913883"/>
            <a:r>
              <a:rPr lang="en-GB" sz="1400" b="1" kern="0" dirty="0">
                <a:solidFill>
                  <a:srgbClr val="FF9900"/>
                </a:solidFill>
                <a:ea typeface="ＭＳ Ｐゴシック"/>
                <a:cs typeface="ＭＳ Ｐゴシック"/>
              </a:rPr>
              <a:t>Investment of MKT execution </a:t>
            </a:r>
            <a:r>
              <a:rPr lang="en-GB" sz="1400" b="1" kern="0" dirty="0">
                <a:solidFill>
                  <a:schemeClr val="accent6"/>
                </a:solidFill>
                <a:ea typeface="ＭＳ Ｐゴシック"/>
                <a:cs typeface="ＭＳ Ｐゴシック"/>
              </a:rPr>
              <a:t>($)</a:t>
            </a:r>
            <a:endParaRPr lang="es-MX" sz="1400" dirty="0">
              <a:solidFill>
                <a:schemeClr val="accent6"/>
              </a:solidFill>
            </a:endParaRPr>
          </a:p>
          <a:p>
            <a:pPr algn="ctr" defTabSz="913883"/>
            <a:endParaRPr lang="en-GB" sz="1400" b="1" kern="0" dirty="0">
              <a:solidFill>
                <a:srgbClr val="FFFFFF">
                  <a:lumMod val="50000"/>
                </a:srgbClr>
              </a:solidFill>
              <a:ea typeface="ＭＳ Ｐゴシック"/>
              <a:cs typeface="ＭＳ Ｐゴシック"/>
            </a:endParaRPr>
          </a:p>
          <a:p>
            <a:pPr algn="ctr" defTabSz="913883"/>
            <a:r>
              <a:rPr lang="en-GB" sz="1400" b="1" kern="0" dirty="0">
                <a:solidFill>
                  <a:srgbClr val="000000"/>
                </a:solidFill>
                <a:ea typeface="ＭＳ Ｐゴシック"/>
                <a:cs typeface="ＭＳ Ｐゴシック"/>
              </a:rPr>
              <a:t> </a:t>
            </a:r>
            <a:endParaRPr lang="ru-RU" sz="1400" kern="0" dirty="0">
              <a:solidFill>
                <a:srgbClr val="5F5F5F">
                  <a:lumMod val="75000"/>
                </a:srgb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48201" y="4491081"/>
            <a:ext cx="4027064" cy="246221"/>
          </a:xfrm>
          <a:prstGeom prst="rect">
            <a:avLst/>
          </a:prstGeom>
        </p:spPr>
        <p:txBody>
          <a:bodyPr wrap="none" lIns="91394" tIns="45697" rIns="91394" bIns="45697">
            <a:spAutoFit/>
          </a:bodyPr>
          <a:lstStyle/>
          <a:p>
            <a:pPr defTabSz="913883"/>
            <a:r>
              <a:rPr lang="en-GB" sz="1000" b="1" i="1" kern="0" dirty="0">
                <a:solidFill>
                  <a:schemeClr val="accent6"/>
                </a:solidFill>
                <a:ea typeface="ＭＳ Ｐゴシック"/>
                <a:cs typeface="ＭＳ Ｐゴシック"/>
              </a:rPr>
              <a:t>* </a:t>
            </a:r>
            <a:r>
              <a:rPr lang="en-GB" sz="1000" b="1" kern="0" dirty="0">
                <a:solidFill>
                  <a:schemeClr val="accent6"/>
                </a:solidFill>
                <a:ea typeface="ＭＳ Ｐゴシック"/>
                <a:cs typeface="ＭＳ Ｐゴシック"/>
              </a:rPr>
              <a:t>Incremental value = </a:t>
            </a:r>
            <a:r>
              <a:rPr lang="en-GB" sz="1000" b="1" i="1" kern="0" dirty="0">
                <a:solidFill>
                  <a:schemeClr val="accent6"/>
                </a:solidFill>
                <a:ea typeface="ＭＳ Ｐゴシック"/>
                <a:cs typeface="ＭＳ Ｐゴシック"/>
              </a:rPr>
              <a:t> </a:t>
            </a:r>
            <a:r>
              <a:rPr lang="en-GB" sz="1000" i="1" kern="0" dirty="0">
                <a:solidFill>
                  <a:schemeClr val="accent6"/>
                </a:solidFill>
                <a:ea typeface="ＭＳ Ｐゴシック"/>
                <a:cs typeface="ＭＳ Ｐゴシック"/>
              </a:rPr>
              <a:t>Incremental volume (KG)   x  Sales Price ($)</a:t>
            </a:r>
            <a:endParaRPr lang="es-MX" sz="1000" i="1" dirty="0">
              <a:solidFill>
                <a:schemeClr val="accent6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243903" y="3994593"/>
            <a:ext cx="25841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380615" y="3994593"/>
            <a:ext cx="2584188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triped Right Arrow 35"/>
          <p:cNvSpPr/>
          <p:nvPr/>
        </p:nvSpPr>
        <p:spPr>
          <a:xfrm rot="5400000">
            <a:off x="6485907" y="2853360"/>
            <a:ext cx="373606" cy="916004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lIns="91394" tIns="45697" rIns="91394" bIns="45697" rtlCol="0" anchor="ctr"/>
          <a:lstStyle/>
          <a:p>
            <a:pPr algn="ctr" defTabSz="913883">
              <a:defRPr/>
            </a:pPr>
            <a:endParaRPr lang="ru-RU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75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302509"/>
            <a:ext cx="6096851" cy="3429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EFFICIENCY OF YOUR MEDIA PLAN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 smtClean="0"/>
              <a:t>Total Media </a:t>
            </a:r>
            <a:r>
              <a:rPr lang="pt-BR" dirty="0" err="1" smtClean="0"/>
              <a:t>ROIs</a:t>
            </a:r>
            <a:r>
              <a:rPr lang="pt-BR" dirty="0" smtClean="0"/>
              <a:t> </a:t>
            </a:r>
            <a:r>
              <a:rPr lang="pt-BR" dirty="0" err="1" smtClean="0"/>
              <a:t>by</a:t>
            </a:r>
            <a:r>
              <a:rPr lang="pt-BR" dirty="0" smtClean="0"/>
              <a:t> </a:t>
            </a:r>
            <a:r>
              <a:rPr lang="pt-BR" dirty="0" err="1" smtClean="0"/>
              <a:t>Year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44515" y="1275606"/>
            <a:ext cx="1341783" cy="4437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ILLUSTRATIVE EXAMPLE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40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302509"/>
            <a:ext cx="6096851" cy="3429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COMPARISON OF ROIS BY VEHICLE AND YEAR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 err="1" smtClean="0"/>
              <a:t>How</a:t>
            </a:r>
            <a:r>
              <a:rPr lang="pt-BR" dirty="0" smtClean="0"/>
              <a:t> </a:t>
            </a:r>
            <a:r>
              <a:rPr lang="pt-BR" dirty="0" err="1" smtClean="0"/>
              <a:t>efficiencies</a:t>
            </a:r>
            <a:r>
              <a:rPr lang="pt-BR" dirty="0" smtClean="0"/>
              <a:t> </a:t>
            </a:r>
            <a:r>
              <a:rPr lang="pt-BR" dirty="0" err="1" smtClean="0"/>
              <a:t>have</a:t>
            </a:r>
            <a:r>
              <a:rPr lang="pt-BR" dirty="0" smtClean="0"/>
              <a:t> </a:t>
            </a:r>
            <a:r>
              <a:rPr lang="pt-BR" dirty="0" err="1" smtClean="0"/>
              <a:t>changed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how</a:t>
            </a:r>
            <a:r>
              <a:rPr lang="pt-BR" dirty="0" smtClean="0"/>
              <a:t> </a:t>
            </a:r>
            <a:r>
              <a:rPr lang="pt-BR" dirty="0" err="1" smtClean="0"/>
              <a:t>each</a:t>
            </a:r>
            <a:r>
              <a:rPr lang="pt-BR" dirty="0" smtClean="0"/>
              <a:t> </a:t>
            </a:r>
            <a:r>
              <a:rPr lang="pt-BR" dirty="0" err="1" smtClean="0"/>
              <a:t>Vehicle</a:t>
            </a:r>
            <a:r>
              <a:rPr lang="pt-BR" dirty="0" smtClean="0"/>
              <a:t> </a:t>
            </a:r>
            <a:r>
              <a:rPr lang="pt-BR" dirty="0" err="1" smtClean="0"/>
              <a:t>performs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44515" y="1275606"/>
            <a:ext cx="1341783" cy="4437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ILLUSTRATIVE EXAMPLE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2767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3" y="1302509"/>
            <a:ext cx="6096851" cy="3429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302509"/>
            <a:ext cx="6096851" cy="3429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KPI DEEP DIVES BY VEHICLE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 err="1" smtClean="0"/>
              <a:t>Understand</a:t>
            </a:r>
            <a:r>
              <a:rPr lang="pt-BR" dirty="0" smtClean="0"/>
              <a:t> major </a:t>
            </a:r>
            <a:r>
              <a:rPr lang="pt-BR" dirty="0" err="1" smtClean="0"/>
              <a:t>trends</a:t>
            </a:r>
            <a:r>
              <a:rPr lang="pt-BR" dirty="0" smtClean="0"/>
              <a:t> </a:t>
            </a:r>
            <a:r>
              <a:rPr lang="pt-BR" dirty="0" err="1" smtClean="0"/>
              <a:t>within</a:t>
            </a:r>
            <a:r>
              <a:rPr lang="pt-BR" dirty="0" smtClean="0"/>
              <a:t> </a:t>
            </a:r>
            <a:r>
              <a:rPr lang="pt-BR" dirty="0" err="1" smtClean="0"/>
              <a:t>each</a:t>
            </a:r>
            <a:r>
              <a:rPr lang="pt-BR" dirty="0" smtClean="0"/>
              <a:t> </a:t>
            </a:r>
            <a:r>
              <a:rPr lang="pt-BR" dirty="0" err="1" smtClean="0"/>
              <a:t>vehicle’s</a:t>
            </a:r>
            <a:r>
              <a:rPr lang="pt-BR" dirty="0" smtClean="0"/>
              <a:t> </a:t>
            </a:r>
            <a:r>
              <a:rPr lang="pt-BR" dirty="0" err="1" smtClean="0"/>
              <a:t>Effectiveness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Efficiency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44515" y="1275606"/>
            <a:ext cx="1341783" cy="4437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ILLUSTRATIVE EXAMPLE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50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MEDIA ACTIVITIES STRATEGY MAP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 </a:t>
            </a:r>
            <a:r>
              <a:rPr lang="pt-BR" dirty="0" err="1" smtClean="0"/>
              <a:t>Methodology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45" y="983325"/>
            <a:ext cx="8316416" cy="35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4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1849" y="0"/>
            <a:ext cx="235200" cy="3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86"/>
          <p:cNvPicPr preferRelativeResize="0"/>
          <p:nvPr/>
        </p:nvPicPr>
        <p:blipFill rotWithShape="1">
          <a:blip r:embed="rId4">
            <a:alphaModFix/>
          </a:blip>
          <a:srcRect l="806" r="806"/>
          <a:stretch/>
        </p:blipFill>
        <p:spPr>
          <a:xfrm>
            <a:off x="-91850" y="0"/>
            <a:ext cx="9235848" cy="5280449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86"/>
          <p:cNvSpPr txBox="1"/>
          <p:nvPr/>
        </p:nvSpPr>
        <p:spPr>
          <a:xfrm>
            <a:off x="500675" y="2018256"/>
            <a:ext cx="2918700" cy="21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Fornecemos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indústria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mídia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dados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imparciais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confiáveis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sobre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o que as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pessoas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assistem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ouvem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Para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descobrir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o que é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verdade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medimos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todos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13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canais</a:t>
            </a:r>
            <a:r>
              <a:rPr lang="en-US" sz="13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1300" dirty="0" err="1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plataformas</a:t>
            </a:r>
            <a:r>
              <a:rPr lang="en-US" sz="13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de podcasts a streaming de TV e </a:t>
            </a:r>
            <a:r>
              <a:rPr lang="en-US" sz="1300" dirty="0" err="1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mídias</a:t>
            </a:r>
            <a:r>
              <a:rPr lang="en-US" sz="13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sociais</a:t>
            </a:r>
            <a:r>
              <a:rPr lang="en-US" sz="1300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quando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empresas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anunciantes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estão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munidos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com a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verdade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eles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têm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um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entendimento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mais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profundo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seus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públicos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podem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acelerar</a:t>
            </a:r>
            <a:r>
              <a:rPr lang="en-US" sz="1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13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crescimento</a:t>
            </a:r>
            <a:endParaRPr sz="13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9" name="Google Shape;569;p86"/>
          <p:cNvSpPr txBox="1"/>
          <p:nvPr/>
        </p:nvSpPr>
        <p:spPr>
          <a:xfrm>
            <a:off x="500687" y="1405775"/>
            <a:ext cx="3070800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chivo Narrow"/>
              <a:buNone/>
            </a:pPr>
            <a:r>
              <a:rPr lang="en-US" sz="32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NIELSEN MEDIA</a:t>
            </a:r>
            <a:endParaRPr sz="1400"/>
          </a:p>
        </p:txBody>
      </p:sp>
      <p:pic>
        <p:nvPicPr>
          <p:cNvPr id="570" name="Google Shape;570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350" y="558225"/>
            <a:ext cx="613065" cy="61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302509"/>
            <a:ext cx="6096851" cy="3429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302509"/>
            <a:ext cx="6096851" cy="3429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STRATEGY OF EACH MEDIA VEHICLE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 err="1" smtClean="0"/>
              <a:t>Weight</a:t>
            </a:r>
            <a:r>
              <a:rPr lang="pt-BR" dirty="0" smtClean="0"/>
              <a:t> </a:t>
            </a:r>
            <a:r>
              <a:rPr lang="pt-BR" dirty="0" err="1" smtClean="0"/>
              <a:t>Effectiveness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dirty="0" err="1" smtClean="0"/>
              <a:t>Efficiency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define role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each</a:t>
            </a:r>
            <a:r>
              <a:rPr lang="pt-BR" dirty="0" smtClean="0"/>
              <a:t> </a:t>
            </a:r>
            <a:r>
              <a:rPr lang="pt-BR" dirty="0" err="1" smtClean="0"/>
              <a:t>vehicle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44515" y="1275606"/>
            <a:ext cx="1341783" cy="4437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ILLUSTRATIVE EXAMPLE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542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UNDERSTANDING THE RESPONSE CURVE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Source</a:t>
            </a:r>
            <a:r>
              <a:rPr lang="pt-BR" dirty="0"/>
              <a:t>: Nielsen Marketing Mix </a:t>
            </a:r>
            <a:r>
              <a:rPr lang="pt-BR" dirty="0" err="1" smtClean="0"/>
              <a:t>Methodology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Growth is directly linked to how brands execute their Media Plan considering vehicle saturation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7" y="1555104"/>
            <a:ext cx="7776866" cy="332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7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UNDERSTANDING THE RESPONSE CURVE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Source</a:t>
            </a:r>
            <a:r>
              <a:rPr lang="pt-BR" dirty="0"/>
              <a:t>: Nielsen Marketing Mix </a:t>
            </a:r>
            <a:r>
              <a:rPr lang="pt-BR" dirty="0" err="1" smtClean="0"/>
              <a:t>Methodology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 err="1" smtClean="0"/>
              <a:t>Optimal</a:t>
            </a:r>
            <a:r>
              <a:rPr lang="pt-BR" dirty="0" smtClean="0"/>
              <a:t> range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be</a:t>
            </a:r>
            <a:r>
              <a:rPr lang="pt-BR" dirty="0" smtClean="0"/>
              <a:t> </a:t>
            </a:r>
            <a:r>
              <a:rPr lang="pt-BR" dirty="0" err="1" smtClean="0"/>
              <a:t>between</a:t>
            </a:r>
            <a:r>
              <a:rPr lang="pt-BR" dirty="0" smtClean="0"/>
              <a:t> B </a:t>
            </a:r>
            <a:r>
              <a:rPr lang="pt-BR" dirty="0" err="1" smtClean="0"/>
              <a:t>and</a:t>
            </a:r>
            <a:r>
              <a:rPr lang="pt-BR" dirty="0" smtClean="0"/>
              <a:t> C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1462655"/>
            <a:ext cx="4489939" cy="3242701"/>
            <a:chOff x="722144" y="1434907"/>
            <a:chExt cx="4489939" cy="3242701"/>
          </a:xfrm>
        </p:grpSpPr>
        <p:graphicFrame>
          <p:nvGraphicFramePr>
            <p:cNvPr id="7" name="Chart 6"/>
            <p:cNvGraphicFramePr/>
            <p:nvPr>
              <p:extLst/>
            </p:nvPr>
          </p:nvGraphicFramePr>
          <p:xfrm>
            <a:off x="722144" y="1434907"/>
            <a:ext cx="4489939" cy="32427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Oval 7"/>
            <p:cNvSpPr/>
            <p:nvPr/>
          </p:nvSpPr>
          <p:spPr>
            <a:xfrm>
              <a:off x="1160585" y="4188656"/>
              <a:ext cx="135000" cy="135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73" tIns="34287" rIns="68573" bIns="34287" rtlCol="0" anchor="ctr"/>
            <a:lstStyle/>
            <a:p>
              <a:pPr algn="ctr" defTabSz="685609"/>
              <a:endParaRPr lang="en-SG" sz="1400" dirty="0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579670" y="3261062"/>
              <a:ext cx="135000" cy="135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73" tIns="34287" rIns="68573" bIns="34287" rtlCol="0" anchor="ctr"/>
            <a:lstStyle/>
            <a:p>
              <a:pPr algn="ctr" defTabSz="685609"/>
              <a:endParaRPr lang="en-SG" sz="1400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050160" y="2414495"/>
              <a:ext cx="135000" cy="1350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8573" tIns="34287" rIns="68573" bIns="34287" rtlCol="0" anchor="ctr"/>
            <a:lstStyle/>
            <a:p>
              <a:pPr algn="ctr" defTabSz="685609"/>
              <a:endParaRPr lang="en-SG" sz="1400" dirty="0">
                <a:solidFill>
                  <a:srgbClr val="FFFF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95587" y="4136344"/>
              <a:ext cx="258711" cy="284687"/>
            </a:xfrm>
            <a:prstGeom prst="rect">
              <a:avLst/>
            </a:prstGeom>
            <a:noFill/>
          </p:spPr>
          <p:txBody>
            <a:bodyPr wrap="none" lIns="68573" tIns="34287" rIns="68573" bIns="34287" rtlCol="0">
              <a:spAutoFit/>
            </a:bodyPr>
            <a:lstStyle/>
            <a:p>
              <a:pPr defTabSz="685609"/>
              <a:r>
                <a:rPr lang="en-SG" sz="1400" dirty="0">
                  <a:solidFill>
                    <a:srgbClr val="5F5F5F"/>
                  </a:solidFill>
                </a:rPr>
                <a:t>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31453" y="3398447"/>
              <a:ext cx="258711" cy="284687"/>
            </a:xfrm>
            <a:prstGeom prst="rect">
              <a:avLst/>
            </a:prstGeom>
            <a:noFill/>
          </p:spPr>
          <p:txBody>
            <a:bodyPr wrap="none" lIns="68573" tIns="34287" rIns="68573" bIns="34287" rtlCol="0">
              <a:spAutoFit/>
            </a:bodyPr>
            <a:lstStyle/>
            <a:p>
              <a:pPr defTabSz="685609"/>
              <a:r>
                <a:rPr lang="en-SG" sz="1400" dirty="0">
                  <a:solidFill>
                    <a:srgbClr val="5F5F5F"/>
                  </a:solidFill>
                </a:rPr>
                <a:t>B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176122" y="2343496"/>
              <a:ext cx="268329" cy="284687"/>
            </a:xfrm>
            <a:prstGeom prst="rect">
              <a:avLst/>
            </a:prstGeom>
            <a:noFill/>
          </p:spPr>
          <p:txBody>
            <a:bodyPr wrap="none" lIns="68573" tIns="34287" rIns="68573" bIns="34287" rtlCol="0">
              <a:spAutoFit/>
            </a:bodyPr>
            <a:lstStyle/>
            <a:p>
              <a:pPr defTabSz="685609"/>
              <a:r>
                <a:rPr lang="en-SG" sz="1400" dirty="0">
                  <a:solidFill>
                    <a:srgbClr val="5F5F5F"/>
                  </a:solidFill>
                </a:rPr>
                <a:t>C</a:t>
              </a:r>
            </a:p>
          </p:txBody>
        </p:sp>
        <p:cxnSp>
          <p:nvCxnSpPr>
            <p:cNvPr id="14" name="Straight Arrow Connector 13"/>
            <p:cNvCxnSpPr>
              <a:stCxn id="11" idx="0"/>
            </p:cNvCxnSpPr>
            <p:nvPr/>
          </p:nvCxnSpPr>
          <p:spPr>
            <a:xfrm flipV="1">
              <a:off x="1424943" y="3675448"/>
              <a:ext cx="222229" cy="46089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668872" y="3818444"/>
              <a:ext cx="2553287" cy="577075"/>
            </a:xfrm>
            <a:prstGeom prst="rect">
              <a:avLst/>
            </a:prstGeom>
            <a:noFill/>
          </p:spPr>
          <p:txBody>
            <a:bodyPr wrap="square" lIns="68573" tIns="34287" rIns="68573" bIns="34287" rtlCol="0">
              <a:spAutoFit/>
            </a:bodyPr>
            <a:lstStyle/>
            <a:p>
              <a:pPr defTabSz="685609"/>
              <a:r>
                <a:rPr lang="en-SG" sz="1100" dirty="0">
                  <a:solidFill>
                    <a:srgbClr val="5F5F5F"/>
                  </a:solidFill>
                </a:rPr>
                <a:t>Every increase in execution point </a:t>
              </a:r>
              <a:r>
                <a:rPr lang="en-SG" sz="1100" b="1" dirty="0">
                  <a:solidFill>
                    <a:srgbClr val="218535"/>
                  </a:solidFill>
                </a:rPr>
                <a:t>leads to higher marginal incremental volume.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68820" y="2863392"/>
              <a:ext cx="2553287" cy="577075"/>
            </a:xfrm>
            <a:prstGeom prst="rect">
              <a:avLst/>
            </a:prstGeom>
            <a:noFill/>
          </p:spPr>
          <p:txBody>
            <a:bodyPr wrap="square" lIns="68573" tIns="34287" rIns="68573" bIns="34287" rtlCol="0">
              <a:spAutoFit/>
            </a:bodyPr>
            <a:lstStyle/>
            <a:p>
              <a:pPr defTabSz="685609"/>
              <a:r>
                <a:rPr lang="en-SG" sz="1100" dirty="0">
                  <a:solidFill>
                    <a:srgbClr val="5F5F5F"/>
                  </a:solidFill>
                </a:rPr>
                <a:t>The marginal response per execution decreases, </a:t>
              </a:r>
              <a:r>
                <a:rPr lang="en-SG" sz="1100" b="1" dirty="0">
                  <a:solidFill>
                    <a:srgbClr val="218535"/>
                  </a:solidFill>
                </a:rPr>
                <a:t>but cumulative is still increasing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1784659" y="2585131"/>
              <a:ext cx="363230" cy="640338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261880" y="1766070"/>
              <a:ext cx="1362513" cy="407798"/>
            </a:xfrm>
            <a:prstGeom prst="rect">
              <a:avLst/>
            </a:prstGeom>
            <a:noFill/>
          </p:spPr>
          <p:txBody>
            <a:bodyPr wrap="square" lIns="68573" tIns="34287" rIns="68573" bIns="34287" rtlCol="0">
              <a:spAutoFit/>
            </a:bodyPr>
            <a:lstStyle/>
            <a:p>
              <a:pPr algn="ctr" defTabSz="685609"/>
              <a:r>
                <a:rPr lang="en-SG" sz="1100" dirty="0">
                  <a:solidFill>
                    <a:srgbClr val="5F5F5F"/>
                  </a:solidFill>
                </a:rPr>
                <a:t>ROI is now </a:t>
              </a:r>
              <a:r>
                <a:rPr lang="en-SG" sz="1100" b="1" dirty="0">
                  <a:solidFill>
                    <a:srgbClr val="FF0000"/>
                  </a:solidFill>
                </a:rPr>
                <a:t>decreasing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2129644" y="1979726"/>
              <a:ext cx="471962" cy="283470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835122"/>
              </p:ext>
            </p:extLst>
          </p:nvPr>
        </p:nvGraphicFramePr>
        <p:xfrm>
          <a:off x="5331192" y="1655787"/>
          <a:ext cx="3621450" cy="3049563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439520"/>
                <a:gridCol w="1087288"/>
                <a:gridCol w="2094642"/>
              </a:tblGrid>
              <a:tr h="1016521">
                <a:tc>
                  <a:txBody>
                    <a:bodyPr/>
                    <a:lstStyle/>
                    <a:p>
                      <a:pPr algn="l"/>
                      <a:r>
                        <a:rPr lang="en-SG" sz="1400" b="1" dirty="0" smtClean="0"/>
                        <a:t>C</a:t>
                      </a:r>
                      <a:endParaRPr lang="en-SG" sz="1400" b="1" dirty="0"/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200" b="1" dirty="0" smtClean="0">
                          <a:solidFill>
                            <a:srgbClr val="00B050"/>
                          </a:solidFill>
                        </a:rPr>
                        <a:t>Max ROI</a:t>
                      </a:r>
                      <a:endParaRPr lang="en-SG"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When you can burn the maximum of calories in the optimal time then you finish your class!</a:t>
                      </a:r>
                    </a:p>
                  </a:txBody>
                  <a:tcPr marL="68580" marR="68580" marT="34290" marB="3429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521">
                <a:tc>
                  <a:txBody>
                    <a:bodyPr/>
                    <a:lstStyle/>
                    <a:p>
                      <a:pPr algn="l"/>
                      <a:r>
                        <a:rPr lang="en-SG" sz="1400" b="1" dirty="0" smtClean="0"/>
                        <a:t>B</a:t>
                      </a:r>
                      <a:endParaRPr lang="en-SG" sz="1400" b="1" dirty="0"/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200" b="1" dirty="0" smtClean="0">
                          <a:solidFill>
                            <a:srgbClr val="00B0F0"/>
                          </a:solidFill>
                        </a:rPr>
                        <a:t>Max Marginal</a:t>
                      </a:r>
                      <a:endParaRPr lang="en-SG" sz="1200" b="1" dirty="0">
                        <a:solidFill>
                          <a:srgbClr val="00B0F0"/>
                        </a:solidFill>
                      </a:endParaRP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Maximum gain of kilocalories per minute but it is not the maximum of total calories that you can burn if you continue pedaling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521">
                <a:tc>
                  <a:txBody>
                    <a:bodyPr/>
                    <a:lstStyle/>
                    <a:p>
                      <a:pPr algn="l"/>
                      <a:r>
                        <a:rPr lang="en-SG" sz="1400" b="1" dirty="0" smtClean="0"/>
                        <a:t>A</a:t>
                      </a:r>
                      <a:endParaRPr lang="en-SG" sz="1400" b="1" dirty="0"/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200" b="1" dirty="0" smtClean="0">
                          <a:solidFill>
                            <a:srgbClr val="FF0000"/>
                          </a:solidFill>
                        </a:rPr>
                        <a:t>Threshold</a:t>
                      </a:r>
                      <a:endParaRPr lang="en-SG"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Minimum number of minutes to start burning kilocalories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715000" y="1276357"/>
            <a:ext cx="2971800" cy="311621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 defTabSz="685609"/>
            <a:r>
              <a:rPr lang="en-US" sz="1400" b="1" dirty="0">
                <a:solidFill>
                  <a:srgbClr val="707276">
                    <a:lumMod val="50000"/>
                  </a:srgbClr>
                </a:solidFill>
              </a:rPr>
              <a:t>ILLUSTRATIVE EXAMPLE</a:t>
            </a:r>
            <a:endParaRPr lang="en-SG" sz="1400" b="1" dirty="0">
              <a:solidFill>
                <a:srgbClr val="707276">
                  <a:lumMod val="50000"/>
                </a:srgbClr>
              </a:solidFill>
            </a:endParaRPr>
          </a:p>
        </p:txBody>
      </p:sp>
      <p:pic>
        <p:nvPicPr>
          <p:cNvPr id="23" name="Picture 22" descr="SPINNING STA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2801" y="3873878"/>
            <a:ext cx="963132" cy="642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23" descr="ped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4325" y="2828585"/>
            <a:ext cx="855016" cy="639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Picture 24" descr="MAX EFFOR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7457" y="1778262"/>
            <a:ext cx="889120" cy="782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105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302509"/>
            <a:ext cx="6096851" cy="3429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IDEAL RANGE OF SUPPORT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 err="1" smtClean="0"/>
              <a:t>How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pass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minimum</a:t>
            </a:r>
            <a:r>
              <a:rPr lang="pt-BR" dirty="0" smtClean="0"/>
              <a:t> </a:t>
            </a:r>
            <a:r>
              <a:rPr lang="pt-BR" dirty="0" err="1" smtClean="0"/>
              <a:t>threshold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impact</a:t>
            </a:r>
            <a:r>
              <a:rPr lang="pt-BR" dirty="0" smtClean="0"/>
              <a:t> </a:t>
            </a:r>
            <a:r>
              <a:rPr lang="pt-BR" dirty="0" err="1" smtClean="0"/>
              <a:t>sales</a:t>
            </a:r>
            <a:r>
              <a:rPr lang="pt-BR" dirty="0" smtClean="0"/>
              <a:t>, </a:t>
            </a:r>
            <a:r>
              <a:rPr lang="pt-BR" dirty="0" err="1" smtClean="0"/>
              <a:t>without</a:t>
            </a:r>
            <a:r>
              <a:rPr lang="pt-BR" dirty="0" smtClean="0"/>
              <a:t> </a:t>
            </a:r>
            <a:r>
              <a:rPr lang="pt-BR" dirty="0" err="1" smtClean="0"/>
              <a:t>saturation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44515" y="1275606"/>
            <a:ext cx="1341783" cy="4437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ILLUSTRATIVE EXAMPLE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5019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1339304"/>
            <a:ext cx="9144000" cy="3612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SUFFICIENCY OF EXECUTION IS KEY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Source</a:t>
            </a:r>
            <a:r>
              <a:rPr lang="pt-BR" dirty="0"/>
              <a:t>: </a:t>
            </a:r>
            <a:r>
              <a:rPr lang="pt-BR" dirty="0" smtClean="0"/>
              <a:t>Nielsen Marketing Mix | Real </a:t>
            </a:r>
            <a:r>
              <a:rPr lang="pt-BR" dirty="0" err="1"/>
              <a:t>example</a:t>
            </a:r>
            <a:r>
              <a:rPr lang="pt-BR" dirty="0"/>
              <a:t> </a:t>
            </a:r>
            <a:r>
              <a:rPr lang="pt-BR" dirty="0" err="1"/>
              <a:t>from</a:t>
            </a:r>
            <a:r>
              <a:rPr lang="pt-BR" dirty="0"/>
              <a:t> a CPG  global </a:t>
            </a:r>
            <a:r>
              <a:rPr lang="pt-BR" dirty="0" err="1"/>
              <a:t>brand</a:t>
            </a:r>
            <a:r>
              <a:rPr lang="pt-BR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Going dark reduced TV Driven Volume by 18% in the subsequent </a:t>
            </a:r>
            <a:r>
              <a:rPr lang="en-US" dirty="0" smtClean="0"/>
              <a:t>quarter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863850" y="3"/>
            <a:ext cx="3416300" cy="215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8" rIns="91356" bIns="45718" rtlCol="0" anchor="ctr"/>
          <a:lstStyle/>
          <a:p>
            <a:pPr algn="ctr" defTabSz="911771"/>
            <a:r>
              <a:rPr lang="pt-BR" sz="1200" b="1" dirty="0" smtClean="0">
                <a:solidFill>
                  <a:srgbClr val="FFFFFF"/>
                </a:solidFill>
              </a:rPr>
              <a:t>CASE STUDY</a:t>
            </a:r>
            <a:endParaRPr lang="pt-BR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4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 smtClean="0">
                <a:solidFill>
                  <a:schemeClr val="tx1"/>
                </a:solidFill>
              </a:rPr>
              <a:t>SCENARIO SIMULATION &amp; MEDIA OPTIMIZATION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Source</a:t>
            </a:r>
            <a:r>
              <a:rPr lang="pt-BR" dirty="0"/>
              <a:t>: </a:t>
            </a:r>
            <a:r>
              <a:rPr lang="pt-BR" dirty="0" smtClean="0"/>
              <a:t>Nielsen Marketing Mix </a:t>
            </a:r>
            <a:r>
              <a:rPr lang="pt-BR" dirty="0" err="1" smtClean="0"/>
              <a:t>Methodology</a:t>
            </a:r>
            <a:endParaRPr lang="pt-B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" y="1131590"/>
            <a:ext cx="9144000" cy="341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3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302509"/>
            <a:ext cx="6096851" cy="3429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SIMULATION OF OTIMIZATION SCENARIOS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</a:t>
            </a:r>
            <a:r>
              <a:rPr lang="pt-BR" dirty="0" smtClean="0"/>
              <a:t>: Nielsen Marketing Mix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 smtClean="0"/>
              <a:t>Simulate different mix scenarios in order to decide for the best one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44515" y="1275606"/>
            <a:ext cx="1341783" cy="4437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 smtClean="0"/>
              <a:t>ILLUSTRATIVE EXAMPLE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39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Q&amp;A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8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APPENDIX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1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pt-BR" dirty="0" smtClean="0"/>
              <a:t>CUTTING OFF MEDIA BUDGETS MIGHT COMPROMISE BASELINE VOLUME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Source</a:t>
            </a:r>
            <a:r>
              <a:rPr lang="es-ES" dirty="0"/>
              <a:t>: </a:t>
            </a:r>
            <a:r>
              <a:rPr lang="es-ES" dirty="0" err="1"/>
              <a:t>Nielsen</a:t>
            </a:r>
            <a:r>
              <a:rPr lang="es-ES" dirty="0"/>
              <a:t> Marketing </a:t>
            </a:r>
            <a:r>
              <a:rPr lang="es-ES" dirty="0" err="1" smtClean="0"/>
              <a:t>Mix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94360" y="967259"/>
            <a:ext cx="8165591" cy="236339"/>
          </a:xfrm>
        </p:spPr>
        <p:txBody>
          <a:bodyPr/>
          <a:lstStyle/>
          <a:p>
            <a:r>
              <a:rPr lang="pt-BR" dirty="0" err="1" smtClean="0"/>
              <a:t>Baseline</a:t>
            </a:r>
            <a:r>
              <a:rPr lang="pt-BR" dirty="0" smtClean="0"/>
              <a:t> volume </a:t>
            </a:r>
            <a:r>
              <a:rPr lang="pt-BR" dirty="0" err="1" smtClean="0"/>
              <a:t>is</a:t>
            </a:r>
            <a:r>
              <a:rPr lang="pt-BR" dirty="0" smtClean="0"/>
              <a:t> a </a:t>
            </a:r>
            <a:r>
              <a:rPr lang="pt-BR" dirty="0" err="1" smtClean="0"/>
              <a:t>result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historical</a:t>
            </a:r>
            <a:r>
              <a:rPr lang="pt-BR" dirty="0" smtClean="0"/>
              <a:t> </a:t>
            </a:r>
            <a:r>
              <a:rPr lang="pt-BR" dirty="0" err="1" smtClean="0"/>
              <a:t>brand</a:t>
            </a:r>
            <a:r>
              <a:rPr lang="pt-BR" dirty="0" smtClean="0"/>
              <a:t> </a:t>
            </a:r>
            <a:r>
              <a:rPr lang="pt-BR" dirty="0" err="1" smtClean="0"/>
              <a:t>building</a:t>
            </a:r>
            <a:r>
              <a:rPr lang="pt-BR" dirty="0" smtClean="0"/>
              <a:t> </a:t>
            </a:r>
            <a:r>
              <a:rPr lang="pt-BR" dirty="0" err="1" smtClean="0"/>
              <a:t>efforts</a:t>
            </a:r>
            <a:endParaRPr lang="en-US" dirty="0"/>
          </a:p>
        </p:txBody>
      </p:sp>
      <p:sp>
        <p:nvSpPr>
          <p:cNvPr id="25" name="Rectangle 24"/>
          <p:cNvSpPr/>
          <p:nvPr>
            <p:custDataLst>
              <p:tags r:id="rId1"/>
            </p:custDataLst>
          </p:nvPr>
        </p:nvSpPr>
        <p:spPr>
          <a:xfrm>
            <a:off x="1384365" y="3412097"/>
            <a:ext cx="6943288" cy="30480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t"/>
          <a:lstStyle/>
          <a:p>
            <a:pPr defTabSz="45689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</a:rPr>
              <a:t>Consistent brand-building investment yields</a:t>
            </a:r>
            <a:r>
              <a:rPr lang="en-US" sz="1200" b="1" dirty="0">
                <a:solidFill>
                  <a:schemeClr val="accent1"/>
                </a:solidFill>
              </a:rPr>
              <a:t> </a:t>
            </a:r>
            <a:r>
              <a:rPr lang="en-US" sz="1200" b="1" dirty="0">
                <a:solidFill>
                  <a:schemeClr val="accent2"/>
                </a:solidFill>
              </a:rPr>
              <a:t>long-term growth.</a:t>
            </a:r>
          </a:p>
        </p:txBody>
      </p:sp>
      <p:sp>
        <p:nvSpPr>
          <p:cNvPr id="26" name="Rectangle 25"/>
          <p:cNvSpPr/>
          <p:nvPr>
            <p:custDataLst>
              <p:tags r:id="rId2"/>
            </p:custDataLst>
          </p:nvPr>
        </p:nvSpPr>
        <p:spPr>
          <a:xfrm>
            <a:off x="1298391" y="1779662"/>
            <a:ext cx="6943465" cy="37089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t"/>
          <a:lstStyle/>
          <a:p>
            <a:pPr defTabSz="45689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chemeClr val="tx1"/>
                </a:solidFill>
              </a:rPr>
              <a:t>Without brand-building investment, </a:t>
            </a:r>
            <a:r>
              <a:rPr lang="en-US" sz="1200" b="1" dirty="0">
                <a:solidFill>
                  <a:schemeClr val="accent2"/>
                </a:solidFill>
              </a:rPr>
              <a:t>base volume erodes over time.</a:t>
            </a:r>
          </a:p>
        </p:txBody>
      </p:sp>
      <p:sp>
        <p:nvSpPr>
          <p:cNvPr id="27" name="Rectangle 26"/>
          <p:cNvSpPr/>
          <p:nvPr>
            <p:custDataLst>
              <p:tags r:id="rId3"/>
            </p:custDataLst>
          </p:nvPr>
        </p:nvSpPr>
        <p:spPr bwMode="auto">
          <a:xfrm>
            <a:off x="7100889" y="2882895"/>
            <a:ext cx="420053" cy="1740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456890" fontAlgn="base">
              <a:spcBef>
                <a:spcPct val="0"/>
              </a:spcBef>
              <a:spcAft>
                <a:spcPct val="0"/>
              </a:spcAft>
            </a:pPr>
            <a:fld id="{FE328B7D-8C5F-4EA2-AFB1-A29DB6676E10}" type="datetime'''''''''Y''e''a''''''''''''''''r ''''''6'''''''''''''">
              <a:rPr lang="en-US" sz="900">
                <a:solidFill>
                  <a:srgbClr val="595959"/>
                </a:solidFill>
                <a:sym typeface="Calibri"/>
              </a:rPr>
              <a:pPr algn="ctr" defTabSz="456890" fontAlgn="base">
                <a:spcBef>
                  <a:spcPct val="0"/>
                </a:spcBef>
                <a:spcAft>
                  <a:spcPct val="0"/>
                </a:spcAft>
              </a:pPr>
              <a:t>Year 6</a:t>
            </a:fld>
            <a:endParaRPr lang="en-US" sz="900" dirty="0">
              <a:solidFill>
                <a:srgbClr val="595959"/>
              </a:solidFill>
              <a:sym typeface="Calibri"/>
            </a:endParaRPr>
          </a:p>
        </p:txBody>
      </p:sp>
      <p:sp>
        <p:nvSpPr>
          <p:cNvPr id="28" name="Rectangle 27"/>
          <p:cNvSpPr/>
          <p:nvPr>
            <p:custDataLst>
              <p:tags r:id="rId4"/>
            </p:custDataLst>
          </p:nvPr>
        </p:nvSpPr>
        <p:spPr bwMode="auto">
          <a:xfrm>
            <a:off x="6088516" y="2882895"/>
            <a:ext cx="420053" cy="1740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456890" fontAlgn="base">
              <a:spcBef>
                <a:spcPct val="0"/>
              </a:spcBef>
              <a:spcAft>
                <a:spcPct val="0"/>
              </a:spcAft>
            </a:pPr>
            <a:fld id="{CB642079-188C-4706-9B16-22901A448D8F}" type="datetime'''''''''''''Yea''''''r'''''''' ''''''''''''''5'''''''''">
              <a:rPr lang="en-US" sz="900">
                <a:solidFill>
                  <a:srgbClr val="595959"/>
                </a:solidFill>
                <a:sym typeface="Calibri"/>
              </a:rPr>
              <a:pPr algn="ctr" defTabSz="456890" fontAlgn="base">
                <a:spcBef>
                  <a:spcPct val="0"/>
                </a:spcBef>
                <a:spcAft>
                  <a:spcPct val="0"/>
                </a:spcAft>
              </a:pPr>
              <a:t>Year 5</a:t>
            </a:fld>
            <a:endParaRPr lang="en-US" sz="900">
              <a:solidFill>
                <a:srgbClr val="595959"/>
              </a:solidFill>
              <a:sym typeface="Calibri"/>
            </a:endParaRPr>
          </a:p>
        </p:txBody>
      </p:sp>
      <p:sp>
        <p:nvSpPr>
          <p:cNvPr id="29" name="Rectangle 28"/>
          <p:cNvSpPr/>
          <p:nvPr>
            <p:custDataLst>
              <p:tags r:id="rId5"/>
            </p:custDataLst>
          </p:nvPr>
        </p:nvSpPr>
        <p:spPr bwMode="auto">
          <a:xfrm>
            <a:off x="5049520" y="2882895"/>
            <a:ext cx="420053" cy="1740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456890" fontAlgn="base">
              <a:spcBef>
                <a:spcPct val="0"/>
              </a:spcBef>
              <a:spcAft>
                <a:spcPct val="0"/>
              </a:spcAft>
            </a:pPr>
            <a:fld id="{38015386-CAEA-4B00-A0B4-36E25C0B7090}" type="datetime'''''''Y''''''''e''''''a''''''''r ''''''''''4'''''''">
              <a:rPr lang="en-US" sz="900">
                <a:solidFill>
                  <a:srgbClr val="595959"/>
                </a:solidFill>
                <a:sym typeface="Calibri"/>
              </a:rPr>
              <a:pPr algn="ctr" defTabSz="456890" fontAlgn="base">
                <a:spcBef>
                  <a:spcPct val="0"/>
                </a:spcBef>
                <a:spcAft>
                  <a:spcPct val="0"/>
                </a:spcAft>
              </a:pPr>
              <a:t>Year 4</a:t>
            </a:fld>
            <a:endParaRPr lang="en-US" sz="900">
              <a:solidFill>
                <a:srgbClr val="595959"/>
              </a:solidFill>
              <a:sym typeface="Calibri"/>
            </a:endParaRPr>
          </a:p>
        </p:txBody>
      </p:sp>
      <p:sp>
        <p:nvSpPr>
          <p:cNvPr id="30" name="Rectangle 29"/>
          <p:cNvSpPr/>
          <p:nvPr>
            <p:custDataLst>
              <p:tags r:id="rId6"/>
            </p:custDataLst>
          </p:nvPr>
        </p:nvSpPr>
        <p:spPr bwMode="auto">
          <a:xfrm>
            <a:off x="4046788" y="2882895"/>
            <a:ext cx="420053" cy="1740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456890" fontAlgn="base">
              <a:spcBef>
                <a:spcPct val="0"/>
              </a:spcBef>
              <a:spcAft>
                <a:spcPct val="0"/>
              </a:spcAft>
            </a:pPr>
            <a:fld id="{6CB70F3C-A8DE-4214-A237-73DCD369849D}" type="datetime'''''''''Y''''''''''e''''''a''''''''''''r'''' ''''''''''3'''">
              <a:rPr lang="en-US" sz="900">
                <a:solidFill>
                  <a:srgbClr val="595959"/>
                </a:solidFill>
                <a:sym typeface="Calibri"/>
              </a:rPr>
              <a:pPr algn="ctr" defTabSz="456890" fontAlgn="base">
                <a:spcBef>
                  <a:spcPct val="0"/>
                </a:spcBef>
                <a:spcAft>
                  <a:spcPct val="0"/>
                </a:spcAft>
              </a:pPr>
              <a:t>Year 3</a:t>
            </a:fld>
            <a:endParaRPr lang="en-US" sz="900" dirty="0">
              <a:solidFill>
                <a:srgbClr val="595959"/>
              </a:solidFill>
              <a:sym typeface="Calibri"/>
            </a:endParaRPr>
          </a:p>
        </p:txBody>
      </p:sp>
      <p:sp>
        <p:nvSpPr>
          <p:cNvPr id="31" name="Rectangle 30"/>
          <p:cNvSpPr/>
          <p:nvPr>
            <p:custDataLst>
              <p:tags r:id="rId7"/>
            </p:custDataLst>
          </p:nvPr>
        </p:nvSpPr>
        <p:spPr bwMode="auto">
          <a:xfrm>
            <a:off x="3020070" y="2882895"/>
            <a:ext cx="420053" cy="1740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456890" fontAlgn="base">
              <a:spcBef>
                <a:spcPct val="0"/>
              </a:spcBef>
              <a:spcAft>
                <a:spcPct val="0"/>
              </a:spcAft>
            </a:pPr>
            <a:fld id="{8D82B4DF-3041-4ADA-944D-0C41C00692DD}" type="datetime'Y''''''''''''ea''r ''''''''''''''''''2'''''''''''">
              <a:rPr lang="en-US" sz="900">
                <a:solidFill>
                  <a:srgbClr val="595959"/>
                </a:solidFill>
                <a:sym typeface="Calibri"/>
              </a:rPr>
              <a:pPr algn="ctr" defTabSz="456890" fontAlgn="base">
                <a:spcBef>
                  <a:spcPct val="0"/>
                </a:spcBef>
                <a:spcAft>
                  <a:spcPct val="0"/>
                </a:spcAft>
              </a:pPr>
              <a:t>Year 2</a:t>
            </a:fld>
            <a:endParaRPr lang="en-US" sz="900" dirty="0">
              <a:solidFill>
                <a:srgbClr val="595959"/>
              </a:solidFill>
              <a:sym typeface="Calibri"/>
            </a:endParaRPr>
          </a:p>
        </p:txBody>
      </p:sp>
      <p:sp>
        <p:nvSpPr>
          <p:cNvPr id="32" name="Rectangle 31"/>
          <p:cNvSpPr/>
          <p:nvPr>
            <p:custDataLst>
              <p:tags r:id="rId8"/>
            </p:custDataLst>
          </p:nvPr>
        </p:nvSpPr>
        <p:spPr bwMode="auto">
          <a:xfrm>
            <a:off x="2028445" y="2882895"/>
            <a:ext cx="420053" cy="17404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456890" fontAlgn="base">
              <a:spcBef>
                <a:spcPct val="0"/>
              </a:spcBef>
              <a:spcAft>
                <a:spcPct val="0"/>
              </a:spcAft>
            </a:pPr>
            <a:fld id="{20EF8757-963E-47D2-BAA2-84E518B17C05}" type="datetime'''''''''''''''''''''Y''''''''''e''''''a''''''r ''1'''''''''''">
              <a:rPr lang="en-US" sz="900">
                <a:solidFill>
                  <a:srgbClr val="595959"/>
                </a:solidFill>
                <a:sym typeface="Calibri"/>
              </a:rPr>
              <a:pPr algn="ctr" defTabSz="456890" fontAlgn="base">
                <a:spcBef>
                  <a:spcPct val="0"/>
                </a:spcBef>
                <a:spcAft>
                  <a:spcPct val="0"/>
                </a:spcAft>
              </a:pPr>
              <a:t>Year 1</a:t>
            </a:fld>
            <a:endParaRPr lang="en-US" sz="900" dirty="0">
              <a:solidFill>
                <a:srgbClr val="595959"/>
              </a:solidFill>
              <a:sym typeface="Calibri"/>
            </a:endParaRPr>
          </a:p>
        </p:txBody>
      </p:sp>
      <p:graphicFrame>
        <p:nvGraphicFramePr>
          <p:cNvPr id="33" name="Object 6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514354654"/>
              </p:ext>
            </p:extLst>
          </p:nvPr>
        </p:nvGraphicFramePr>
        <p:xfrm>
          <a:off x="1628967" y="1917407"/>
          <a:ext cx="6321673" cy="94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34" name="Line 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438401" y="2201398"/>
            <a:ext cx="4663442" cy="26065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sysDash"/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wrap="none" anchor="ctr"/>
          <a:lstStyle/>
          <a:p>
            <a:pPr algn="ctr" defTabSz="457130" fontAlgn="base">
              <a:spcBef>
                <a:spcPct val="0"/>
              </a:spcBef>
              <a:spcAft>
                <a:spcPct val="0"/>
              </a:spcAft>
              <a:defRPr/>
            </a:pPr>
            <a:endParaRPr lang="en-AU" sz="1050">
              <a:solidFill>
                <a:srgbClr val="616365"/>
              </a:solidFill>
              <a:ea typeface="Arial Unicode MS" pitchFamily="34" charset="-128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590849" y="2813599"/>
            <a:ext cx="6228765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523392" y="3642176"/>
            <a:ext cx="6394886" cy="1106981"/>
            <a:chOff x="2031189" y="4523035"/>
            <a:chExt cx="8526515" cy="1668350"/>
          </a:xfrm>
        </p:grpSpPr>
        <p:graphicFrame>
          <p:nvGraphicFramePr>
            <p:cNvPr id="37" name="Object 5"/>
            <p:cNvGraphicFramePr>
              <a:graphicFrameLocks noChangeAspect="1"/>
            </p:cNvGraphicFramePr>
            <p:nvPr>
              <p:custDataLst>
                <p:tags r:id="rId11"/>
              </p:custDataLst>
              <p:extLst/>
            </p:nvPr>
          </p:nvGraphicFramePr>
          <p:xfrm>
            <a:off x="2112429" y="4523035"/>
            <a:ext cx="8445275" cy="14778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7"/>
            </a:graphicData>
          </a:graphic>
        </p:graphicFrame>
        <p:sp>
          <p:nvSpPr>
            <p:cNvPr id="38" name="Line 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3387968" y="5219251"/>
              <a:ext cx="410308" cy="768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4571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1050">
                <a:solidFill>
                  <a:srgbClr val="616365"/>
                </a:solidFill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39" name="Line 16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3001108" y="4907180"/>
              <a:ext cx="230101" cy="20363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pPr defTabSz="456890" fontAlgn="base">
                <a:spcBef>
                  <a:spcPct val="0"/>
                </a:spcBef>
                <a:spcAft>
                  <a:spcPct val="0"/>
                </a:spcAft>
              </a:pPr>
              <a:endParaRPr lang="en-US" sz="1050">
                <a:solidFill>
                  <a:srgbClr val="595959"/>
                </a:solidFill>
                <a:cs typeface="Arial" charset="0"/>
              </a:endParaRPr>
            </a:p>
          </p:txBody>
        </p:sp>
        <p:sp>
          <p:nvSpPr>
            <p:cNvPr id="40" name="Rectangle 39"/>
            <p:cNvSpPr/>
            <p:nvPr>
              <p:custDataLst>
                <p:tags r:id="rId14"/>
              </p:custDataLst>
            </p:nvPr>
          </p:nvSpPr>
          <p:spPr>
            <a:xfrm>
              <a:off x="2031189" y="4591238"/>
              <a:ext cx="3244267" cy="37412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89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900" dirty="0">
                  <a:solidFill>
                    <a:srgbClr val="595959"/>
                  </a:solidFill>
                </a:rPr>
                <a:t>Volume due to marketing</a:t>
              </a:r>
            </a:p>
          </p:txBody>
        </p:sp>
        <p:sp>
          <p:nvSpPr>
            <p:cNvPr id="41" name="Line 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4747848" y="5138906"/>
              <a:ext cx="381100" cy="3666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4571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1050">
                <a:solidFill>
                  <a:srgbClr val="616365"/>
                </a:solidFill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42" name="Line 3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6119445" y="5001469"/>
              <a:ext cx="492369" cy="543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4571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1050">
                <a:solidFill>
                  <a:srgbClr val="616365"/>
                </a:solidFill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43" name="Line 3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7491045" y="4907180"/>
              <a:ext cx="433753" cy="581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4571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1050">
                <a:solidFill>
                  <a:srgbClr val="616365"/>
                </a:solidFill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44" name="Line 3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8850923" y="4744069"/>
              <a:ext cx="468924" cy="7988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algn="ctr" defTabSz="45713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1050">
                <a:solidFill>
                  <a:srgbClr val="616365"/>
                </a:solidFill>
                <a:ea typeface="Arial Unicode MS" pitchFamily="34" charset="-128"/>
                <a:cs typeface="Arial" charset="0"/>
              </a:endParaRPr>
            </a:p>
          </p:txBody>
        </p:sp>
        <p:sp>
          <p:nvSpPr>
            <p:cNvPr id="45" name="Rectangle 44"/>
            <p:cNvSpPr/>
            <p:nvPr>
              <p:custDataLst>
                <p:tags r:id="rId19"/>
              </p:custDataLst>
            </p:nvPr>
          </p:nvSpPr>
          <p:spPr bwMode="auto">
            <a:xfrm>
              <a:off x="9454587" y="5959321"/>
              <a:ext cx="560071" cy="23206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algn="ctr" defTabSz="456890" fontAlgn="base">
                <a:spcBef>
                  <a:spcPct val="0"/>
                </a:spcBef>
                <a:spcAft>
                  <a:spcPct val="0"/>
                </a:spcAft>
              </a:pPr>
              <a:fld id="{FE328B7D-8C5F-4EA2-AFB1-A29DB6676E10}" type="datetime'''''''''Y''e''a''''''''''''''''r ''''''6'''''''''''''">
                <a:rPr lang="en-US" sz="900">
                  <a:solidFill>
                    <a:srgbClr val="595959"/>
                  </a:solidFill>
                  <a:sym typeface="Calibri"/>
                </a:rPr>
                <a:pPr algn="ctr" defTabSz="456890" fontAlgn="base">
                  <a:spcBef>
                    <a:spcPct val="0"/>
                  </a:spcBef>
                  <a:spcAft>
                    <a:spcPct val="0"/>
                  </a:spcAft>
                </a:pPr>
                <a:t>Year 6</a:t>
              </a:fld>
              <a:endParaRPr lang="en-US" sz="900" dirty="0">
                <a:solidFill>
                  <a:srgbClr val="595959"/>
                </a:solidFill>
                <a:sym typeface="Calibri"/>
              </a:endParaRPr>
            </a:p>
          </p:txBody>
        </p:sp>
        <p:sp>
          <p:nvSpPr>
            <p:cNvPr id="46" name="Rectangle 45"/>
            <p:cNvSpPr/>
            <p:nvPr>
              <p:custDataLst>
                <p:tags r:id="rId20"/>
              </p:custDataLst>
            </p:nvPr>
          </p:nvSpPr>
          <p:spPr bwMode="auto">
            <a:xfrm>
              <a:off x="8104767" y="5959321"/>
              <a:ext cx="560071" cy="23206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algn="ctr" defTabSz="456890" fontAlgn="base">
                <a:spcBef>
                  <a:spcPct val="0"/>
                </a:spcBef>
                <a:spcAft>
                  <a:spcPct val="0"/>
                </a:spcAft>
              </a:pPr>
              <a:fld id="{CB642079-188C-4706-9B16-22901A448D8F}" type="datetime'''''''''''''Yea''''''r'''''''' ''''''''''''''5'''''''''">
                <a:rPr lang="en-US" sz="900">
                  <a:solidFill>
                    <a:srgbClr val="595959"/>
                  </a:solidFill>
                  <a:sym typeface="Calibri"/>
                </a:rPr>
                <a:pPr algn="ctr" defTabSz="456890" fontAlgn="base">
                  <a:spcBef>
                    <a:spcPct val="0"/>
                  </a:spcBef>
                  <a:spcAft>
                    <a:spcPct val="0"/>
                  </a:spcAft>
                </a:pPr>
                <a:t>Year 5</a:t>
              </a:fld>
              <a:endParaRPr lang="en-US" sz="900">
                <a:solidFill>
                  <a:srgbClr val="595959"/>
                </a:solidFill>
                <a:sym typeface="Calibri"/>
              </a:endParaRPr>
            </a:p>
          </p:txBody>
        </p:sp>
        <p:sp>
          <p:nvSpPr>
            <p:cNvPr id="47" name="Rectangle 46"/>
            <p:cNvSpPr/>
            <p:nvPr>
              <p:custDataLst>
                <p:tags r:id="rId21"/>
              </p:custDataLst>
            </p:nvPr>
          </p:nvSpPr>
          <p:spPr bwMode="auto">
            <a:xfrm>
              <a:off x="6719428" y="5959321"/>
              <a:ext cx="560071" cy="23206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algn="ctr" defTabSz="456890" fontAlgn="base">
                <a:spcBef>
                  <a:spcPct val="0"/>
                </a:spcBef>
                <a:spcAft>
                  <a:spcPct val="0"/>
                </a:spcAft>
              </a:pPr>
              <a:fld id="{38015386-CAEA-4B00-A0B4-36E25C0B7090}" type="datetime'''''''Y''''''''e''''''a''''''''r ''''''''''4'''''''">
                <a:rPr lang="en-US" sz="900">
                  <a:solidFill>
                    <a:srgbClr val="595959"/>
                  </a:solidFill>
                  <a:sym typeface="Calibri"/>
                </a:rPr>
                <a:pPr algn="ctr" defTabSz="456890" fontAlgn="base">
                  <a:spcBef>
                    <a:spcPct val="0"/>
                  </a:spcBef>
                  <a:spcAft>
                    <a:spcPct val="0"/>
                  </a:spcAft>
                </a:pPr>
                <a:t>Year 4</a:t>
              </a:fld>
              <a:endParaRPr lang="en-US" sz="900">
                <a:solidFill>
                  <a:srgbClr val="595959"/>
                </a:solidFill>
                <a:sym typeface="Calibri"/>
              </a:endParaRPr>
            </a:p>
          </p:txBody>
        </p:sp>
        <p:sp>
          <p:nvSpPr>
            <p:cNvPr id="48" name="Rectangle 47"/>
            <p:cNvSpPr/>
            <p:nvPr>
              <p:custDataLst>
                <p:tags r:id="rId22"/>
              </p:custDataLst>
            </p:nvPr>
          </p:nvSpPr>
          <p:spPr bwMode="auto">
            <a:xfrm>
              <a:off x="5382480" y="5959321"/>
              <a:ext cx="560071" cy="23206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algn="ctr" defTabSz="456890" fontAlgn="base">
                <a:spcBef>
                  <a:spcPct val="0"/>
                </a:spcBef>
                <a:spcAft>
                  <a:spcPct val="0"/>
                </a:spcAft>
              </a:pPr>
              <a:fld id="{6CB70F3C-A8DE-4214-A237-73DCD369849D}" type="datetime'''''''''Y''''''''''e''''''a''''''''''''r'''' ''''''''''3'''">
                <a:rPr lang="en-US" sz="900">
                  <a:solidFill>
                    <a:srgbClr val="595959"/>
                  </a:solidFill>
                  <a:sym typeface="Calibri"/>
                </a:rPr>
                <a:pPr algn="ctr" defTabSz="456890" fontAlgn="base">
                  <a:spcBef>
                    <a:spcPct val="0"/>
                  </a:spcBef>
                  <a:spcAft>
                    <a:spcPct val="0"/>
                  </a:spcAft>
                </a:pPr>
                <a:t>Year 3</a:t>
              </a:fld>
              <a:endParaRPr lang="en-US" sz="900" dirty="0">
                <a:solidFill>
                  <a:srgbClr val="595959"/>
                </a:solidFill>
                <a:sym typeface="Calibri"/>
              </a:endParaRPr>
            </a:p>
          </p:txBody>
        </p:sp>
        <p:sp>
          <p:nvSpPr>
            <p:cNvPr id="49" name="Rectangle 48"/>
            <p:cNvSpPr/>
            <p:nvPr>
              <p:custDataLst>
                <p:tags r:id="rId23"/>
              </p:custDataLst>
            </p:nvPr>
          </p:nvSpPr>
          <p:spPr bwMode="auto">
            <a:xfrm>
              <a:off x="4013477" y="5959321"/>
              <a:ext cx="560071" cy="23206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algn="ctr" defTabSz="456890" fontAlgn="base">
                <a:spcBef>
                  <a:spcPct val="0"/>
                </a:spcBef>
                <a:spcAft>
                  <a:spcPct val="0"/>
                </a:spcAft>
              </a:pPr>
              <a:fld id="{8D82B4DF-3041-4ADA-944D-0C41C00692DD}" type="datetime'Y''''''''''''ea''r ''''''''''''''''''2'''''''''''">
                <a:rPr lang="en-US" sz="900">
                  <a:solidFill>
                    <a:srgbClr val="595959"/>
                  </a:solidFill>
                  <a:sym typeface="Calibri"/>
                </a:rPr>
                <a:pPr algn="ctr" defTabSz="456890" fontAlgn="base">
                  <a:spcBef>
                    <a:spcPct val="0"/>
                  </a:spcBef>
                  <a:spcAft>
                    <a:spcPct val="0"/>
                  </a:spcAft>
                </a:pPr>
                <a:t>Year 2</a:t>
              </a:fld>
              <a:endParaRPr lang="en-US" sz="900" dirty="0">
                <a:solidFill>
                  <a:srgbClr val="595959"/>
                </a:solidFill>
                <a:sym typeface="Calibri"/>
              </a:endParaRPr>
            </a:p>
          </p:txBody>
        </p:sp>
        <p:sp>
          <p:nvSpPr>
            <p:cNvPr id="50" name="Rectangle 49"/>
            <p:cNvSpPr/>
            <p:nvPr>
              <p:custDataLst>
                <p:tags r:id="rId24"/>
              </p:custDataLst>
            </p:nvPr>
          </p:nvSpPr>
          <p:spPr bwMode="auto">
            <a:xfrm>
              <a:off x="2691342" y="5959321"/>
              <a:ext cx="560071" cy="23206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t" anchorCtr="0">
              <a:noAutofit/>
            </a:bodyPr>
            <a:lstStyle/>
            <a:p>
              <a:pPr algn="ctr" defTabSz="456890" fontAlgn="base">
                <a:spcBef>
                  <a:spcPct val="0"/>
                </a:spcBef>
                <a:spcAft>
                  <a:spcPct val="0"/>
                </a:spcAft>
              </a:pPr>
              <a:fld id="{20EF8757-963E-47D2-BAA2-84E518B17C05}" type="datetime'''''''''''''''''''''Y''''''''''e''''''a''''''r ''1'''''''''''">
                <a:rPr lang="en-US" sz="900">
                  <a:solidFill>
                    <a:srgbClr val="595959"/>
                  </a:solidFill>
                  <a:sym typeface="Calibri"/>
                </a:rPr>
                <a:pPr algn="ctr" defTabSz="456890" fontAlgn="base">
                  <a:spcBef>
                    <a:spcPct val="0"/>
                  </a:spcBef>
                  <a:spcAft>
                    <a:spcPct val="0"/>
                  </a:spcAft>
                </a:pPr>
                <a:t>Year 1</a:t>
              </a:fld>
              <a:endParaRPr lang="en-US" sz="900" dirty="0">
                <a:solidFill>
                  <a:srgbClr val="595959"/>
                </a:solidFill>
                <a:sym typeface="Calibri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2061636" y="5866926"/>
              <a:ext cx="8351252" cy="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24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87"/>
          <p:cNvPicPr preferRelativeResize="0"/>
          <p:nvPr/>
        </p:nvPicPr>
        <p:blipFill rotWithShape="1">
          <a:blip r:embed="rId3">
            <a:alphaModFix/>
          </a:blip>
          <a:srcRect l="20278" r="1424" b="30279"/>
          <a:stretch/>
        </p:blipFill>
        <p:spPr>
          <a:xfrm flipH="1">
            <a:off x="175327" y="0"/>
            <a:ext cx="89686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87"/>
          <p:cNvSpPr txBox="1">
            <a:spLocks noGrp="1"/>
          </p:cNvSpPr>
          <p:nvPr>
            <p:ph type="title"/>
          </p:nvPr>
        </p:nvSpPr>
        <p:spPr>
          <a:xfrm>
            <a:off x="506350" y="351200"/>
            <a:ext cx="59526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sz="3100" b="0">
                <a:solidFill>
                  <a:srgbClr val="FFFFFF"/>
                </a:solidFill>
              </a:rPr>
              <a:t>SOMOS UMA EMPRESA QUE...</a:t>
            </a:r>
            <a:endParaRPr sz="3100" b="0">
              <a:solidFill>
                <a:schemeClr val="accent1"/>
              </a:solidFill>
            </a:endParaRPr>
          </a:p>
        </p:txBody>
      </p:sp>
      <p:sp>
        <p:nvSpPr>
          <p:cNvPr id="578" name="Google Shape;578;p87"/>
          <p:cNvSpPr txBox="1"/>
          <p:nvPr/>
        </p:nvSpPr>
        <p:spPr>
          <a:xfrm>
            <a:off x="216075" y="1249300"/>
            <a:ext cx="75534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Trabalha incessantemente para continuar a ser a mais </a:t>
            </a:r>
            <a:r>
              <a:rPr lang="en-US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importante fornecedora independente de medições de terceiros</a:t>
            </a:r>
            <a:r>
              <a:rPr lang="en-US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ajudando os clientes a transformar os maiores desafios nas melhores oportunidades</a:t>
            </a:r>
            <a:endParaRPr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3429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79" name="Google Shape;579;p87"/>
          <p:cNvSpPr txBox="1"/>
          <p:nvPr/>
        </p:nvSpPr>
        <p:spPr>
          <a:xfrm>
            <a:off x="1561225" y="2747500"/>
            <a:ext cx="73971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Fornece uma </a:t>
            </a:r>
            <a:r>
              <a:rPr lang="en-US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visão unificada do consumidor</a:t>
            </a:r>
            <a:r>
              <a:rPr lang="en-US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por meio de medição de-duplicada e cross-platform, ajudando os criadores de conteúdo a encontrar e desenvolver novos mercados para monetizar seu catálogo</a:t>
            </a:r>
            <a:endParaRPr sz="13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279400" lvl="1" indent="-2476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Char char="○"/>
            </a:pPr>
            <a:r>
              <a:rPr lang="en-US"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Anunciantes, veículos e programadores precisam de medição entre plataformas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79400" lvl="1" indent="-24765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Open Sans"/>
              <a:buChar char="○"/>
            </a:pPr>
            <a:r>
              <a:rPr lang="en-US"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Os dados dos consumidores permitem aos profissionais de marketing otimizar os gastos e os resultados dos anúncios em mídia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8580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cxnSp>
        <p:nvCxnSpPr>
          <p:cNvPr id="580" name="Google Shape;580;p87"/>
          <p:cNvCxnSpPr/>
          <p:nvPr/>
        </p:nvCxnSpPr>
        <p:spPr>
          <a:xfrm>
            <a:off x="582550" y="2509925"/>
            <a:ext cx="8102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581" name="Google Shape;581;p87" descr="N-Element-Tab-Blue_RGB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4313" y="0"/>
            <a:ext cx="236416" cy="3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5298" y="1200603"/>
            <a:ext cx="842400" cy="8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354" y="2838121"/>
            <a:ext cx="955200" cy="9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ROI IS HEAVILY INFLUENCED BY DOLLAR SALES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Source</a:t>
            </a:r>
            <a:r>
              <a:rPr lang="es-ES" dirty="0"/>
              <a:t>: </a:t>
            </a:r>
            <a:r>
              <a:rPr lang="es-ES" dirty="0" err="1"/>
              <a:t>Nielsen</a:t>
            </a:r>
            <a:r>
              <a:rPr lang="es-ES" dirty="0"/>
              <a:t> Marketing </a:t>
            </a:r>
            <a:r>
              <a:rPr lang="es-ES" dirty="0" err="1" smtClean="0"/>
              <a:t>Mix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Large brands can leverage fixed advertising costs across their existing business and yield higher ROIs, despite generating smaller percentage sales lift</a:t>
            </a:r>
            <a:endParaRPr lang="es-CO" dirty="0"/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1219483" y="1823635"/>
          <a:ext cx="6471139" cy="1553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57201" y="3839535"/>
          <a:ext cx="830262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6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27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32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992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801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302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9152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0701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800" b="1" cap="all" baseline="0" dirty="0">
                          <a:solidFill>
                            <a:schemeClr val="tx1"/>
                          </a:solidFill>
                        </a:rPr>
                        <a:t>Brand Size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cap="all" baseline="0" dirty="0">
                          <a:solidFill>
                            <a:schemeClr val="tx1"/>
                          </a:solidFill>
                        </a:rPr>
                        <a:t>Ad</a:t>
                      </a:r>
                      <a:r>
                        <a:rPr lang="en-US" sz="800" b="1" cap="all" baseline="0" dirty="0">
                          <a:solidFill>
                            <a:schemeClr val="tx1"/>
                          </a:solidFill>
                        </a:rPr>
                        <a:t> Spend 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cap="all" baseline="0" dirty="0">
                          <a:solidFill>
                            <a:schemeClr val="tx1"/>
                          </a:solidFill>
                        </a:rPr>
                        <a:t>Sales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cap="all" baseline="0" dirty="0">
                          <a:solidFill>
                            <a:schemeClr val="tx1"/>
                          </a:solidFill>
                        </a:rPr>
                        <a:t>Ad Lift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cap="all" baseline="0" dirty="0">
                          <a:solidFill>
                            <a:schemeClr val="tx1"/>
                          </a:solidFill>
                        </a:rPr>
                        <a:t>Sales Increase</a:t>
                      </a:r>
                    </a:p>
                    <a:p>
                      <a:pPr algn="ctr"/>
                      <a:r>
                        <a:rPr lang="en-US" sz="700" b="1" cap="all" baseline="0" dirty="0">
                          <a:solidFill>
                            <a:schemeClr val="tx1"/>
                          </a:solidFill>
                        </a:rPr>
                        <a:t>(ad-driven)  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cap="all" baseline="0" dirty="0">
                          <a:solidFill>
                            <a:schemeClr val="tx1"/>
                          </a:solidFill>
                        </a:rPr>
                        <a:t>Margin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cap="all" baseline="0" dirty="0">
                          <a:solidFill>
                            <a:schemeClr val="tx1"/>
                          </a:solidFill>
                        </a:rPr>
                        <a:t>Profit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cap="all" baseline="0" dirty="0">
                          <a:solidFill>
                            <a:schemeClr val="tx1"/>
                          </a:solidFill>
                        </a:rPr>
                        <a:t>(ad-driven)  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cap="all" baseline="0" dirty="0">
                          <a:solidFill>
                            <a:schemeClr val="tx1"/>
                          </a:solidFill>
                        </a:rPr>
                        <a:t>profit/spend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1" cap="all" baseline="0" dirty="0">
                          <a:solidFill>
                            <a:schemeClr val="tx1"/>
                          </a:solidFill>
                        </a:rPr>
                        <a:t>(ad-driven)  </a:t>
                      </a:r>
                      <a:endParaRPr lang="en-US" sz="800" b="1" cap="all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cap="all" baseline="0" dirty="0">
                          <a:solidFill>
                            <a:schemeClr val="tx1"/>
                          </a:solidFill>
                        </a:rPr>
                        <a:t>Short-term ROI</a:t>
                      </a:r>
                    </a:p>
                  </a:txBody>
                  <a:tcPr marL="45720" marR="4572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SMALL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$5,000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$50,000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10%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$5,000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$1,500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$1,500/$5,000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1"/>
                          </a:solidFill>
                        </a:rPr>
                        <a:t>$0.30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2"/>
                          </a:solidFill>
                        </a:rPr>
                        <a:t>MEDIUM</a:t>
                      </a:r>
                      <a:endParaRPr lang="en-US" sz="9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$5,000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$200,000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5%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$10,000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30%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$3,000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$3,000/$5,000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2"/>
                          </a:solidFill>
                        </a:rPr>
                        <a:t>$0.60</a:t>
                      </a:r>
                    </a:p>
                  </a:txBody>
                  <a:tcPr marL="45720" marR="4572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838958" y="4073239"/>
            <a:ext cx="28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38958" y="4329475"/>
            <a:ext cx="28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4758" y="4074589"/>
            <a:ext cx="28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24758" y="4330772"/>
            <a:ext cx="28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1" y="4063223"/>
            <a:ext cx="28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8201" y="4319460"/>
            <a:ext cx="28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0201" y="4074589"/>
            <a:ext cx="28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201" y="4330772"/>
            <a:ext cx="28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1366" y="3536322"/>
            <a:ext cx="8412480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563358" y="4063223"/>
            <a:ext cx="28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63358" y="4319407"/>
            <a:ext cx="285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33980" y="2123501"/>
            <a:ext cx="14421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cap="all" dirty="0"/>
              <a:t>Medium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73609" y="2279699"/>
            <a:ext cx="13309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cap="all" dirty="0"/>
              <a:t>Small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05500" y="1982759"/>
            <a:ext cx="1409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cap="all" dirty="0"/>
              <a:t>Large</a:t>
            </a:r>
          </a:p>
        </p:txBody>
      </p:sp>
    </p:spTree>
    <p:extLst>
      <p:ext uri="{BB962C8B-B14F-4D97-AF65-F5344CB8AC3E}">
        <p14:creationId xmlns:p14="http://schemas.microsoft.com/office/powerpoint/2010/main" val="12739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BUILDING VOLUME AS WELL AS BRAND EQUITY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Source</a:t>
            </a:r>
            <a:r>
              <a:rPr lang="es-ES" dirty="0"/>
              <a:t>: </a:t>
            </a:r>
            <a:r>
              <a:rPr lang="es-ES" dirty="0" err="1"/>
              <a:t>Nielsen</a:t>
            </a:r>
            <a:r>
              <a:rPr lang="es-ES" dirty="0"/>
              <a:t> Marketing </a:t>
            </a:r>
            <a:r>
              <a:rPr lang="es-ES" dirty="0" err="1"/>
              <a:t>Mix</a:t>
            </a:r>
            <a:r>
              <a:rPr lang="es-ES" dirty="0"/>
              <a:t> | Real </a:t>
            </a:r>
            <a:r>
              <a:rPr lang="es-ES" dirty="0" err="1"/>
              <a:t>Example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 a CPG </a:t>
            </a:r>
            <a:r>
              <a:rPr lang="es-ES" dirty="0" smtClean="0"/>
              <a:t>Brand</a:t>
            </a:r>
            <a:endParaRPr lang="pt-B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Success is maximized when short and long term actions are balanced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r="22038"/>
          <a:stretch/>
        </p:blipFill>
        <p:spPr>
          <a:xfrm>
            <a:off x="899592" y="1443598"/>
            <a:ext cx="7128792" cy="321638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863850" y="3"/>
            <a:ext cx="3416300" cy="215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8" rIns="91356" bIns="45718" rtlCol="0" anchor="ctr"/>
          <a:lstStyle/>
          <a:p>
            <a:pPr algn="ctr" defTabSz="911771"/>
            <a:r>
              <a:rPr lang="pt-BR" sz="1200" b="1" dirty="0" smtClean="0">
                <a:solidFill>
                  <a:srgbClr val="FFFFFF"/>
                </a:solidFill>
              </a:rPr>
              <a:t>CASE STUDY</a:t>
            </a:r>
            <a:endParaRPr lang="pt-BR" sz="1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REACHING YOUR TARGET AUDIENCE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Sources</a:t>
            </a:r>
            <a:r>
              <a:rPr lang="pt-BR" dirty="0" smtClean="0"/>
              <a:t>: </a:t>
            </a:r>
            <a:r>
              <a:rPr lang="pt-BR" dirty="0" err="1" smtClean="0"/>
              <a:t>Nielsen’s</a:t>
            </a:r>
            <a:r>
              <a:rPr lang="pt-BR" dirty="0" smtClean="0"/>
              <a:t> Total Platform </a:t>
            </a:r>
            <a:r>
              <a:rPr lang="pt-BR" dirty="0" err="1" smtClean="0"/>
              <a:t>Content</a:t>
            </a:r>
            <a:r>
              <a:rPr lang="pt-BR" dirty="0" smtClean="0"/>
              <a:t> Ratings Benchmarks </a:t>
            </a:r>
            <a:r>
              <a:rPr lang="pt-BR" dirty="0" err="1" smtClean="0"/>
              <a:t>Report</a:t>
            </a:r>
            <a:r>
              <a:rPr lang="pt-BR" dirty="0" smtClean="0"/>
              <a:t> – Q4 2017 | Nielsen Digital Ad Ratings – </a:t>
            </a:r>
            <a:r>
              <a:rPr lang="pt-BR" dirty="0" err="1" smtClean="0"/>
              <a:t>Measurement</a:t>
            </a:r>
            <a:r>
              <a:rPr lang="pt-BR" dirty="0" smtClean="0"/>
              <a:t> </a:t>
            </a:r>
            <a:r>
              <a:rPr lang="pt-BR" dirty="0" err="1" smtClean="0"/>
              <a:t>Breakthroughs</a:t>
            </a:r>
            <a:r>
              <a:rPr lang="pt-BR" dirty="0" smtClean="0"/>
              <a:t>’ </a:t>
            </a:r>
            <a:r>
              <a:rPr lang="pt-BR" dirty="0" err="1" smtClean="0"/>
              <a:t>Report</a:t>
            </a:r>
            <a:r>
              <a:rPr lang="pt-BR" dirty="0" smtClean="0"/>
              <a:t>  2019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 err="1" smtClean="0"/>
              <a:t>There’s</a:t>
            </a:r>
            <a:r>
              <a:rPr lang="pt-BR" dirty="0" smtClean="0"/>
              <a:t> still </a:t>
            </a:r>
            <a:r>
              <a:rPr lang="pt-BR" dirty="0" err="1" smtClean="0"/>
              <a:t>significant</a:t>
            </a:r>
            <a:r>
              <a:rPr lang="pt-BR" dirty="0" smtClean="0"/>
              <a:t> </a:t>
            </a:r>
            <a:r>
              <a:rPr lang="pt-BR" dirty="0" err="1" smtClean="0"/>
              <a:t>wastage</a:t>
            </a:r>
            <a:r>
              <a:rPr lang="pt-BR" dirty="0" smtClean="0"/>
              <a:t> in </a:t>
            </a:r>
            <a:r>
              <a:rPr lang="pt-BR" dirty="0" err="1" smtClean="0"/>
              <a:t>terms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delivering</a:t>
            </a:r>
            <a:r>
              <a:rPr lang="pt-BR" dirty="0" smtClean="0"/>
              <a:t> </a:t>
            </a:r>
            <a:r>
              <a:rPr lang="pt-BR" dirty="0" err="1" smtClean="0"/>
              <a:t>content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right</a:t>
            </a:r>
            <a:r>
              <a:rPr lang="pt-BR" dirty="0" smtClean="0"/>
              <a:t> </a:t>
            </a:r>
            <a:r>
              <a:rPr lang="pt-BR" dirty="0" err="1" smtClean="0"/>
              <a:t>people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58" y="1731920"/>
            <a:ext cx="4925995" cy="278001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652120" y="1731920"/>
            <a:ext cx="0" cy="2856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940152" y="1731920"/>
            <a:ext cx="2819797" cy="28560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247781" y="1731920"/>
            <a:ext cx="151216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6000" b="1" dirty="0" smtClean="0">
                <a:solidFill>
                  <a:schemeClr val="accent1"/>
                </a:solidFill>
                <a:latin typeface="Archivo Narrow" panose="020B0604020202020204" charset="0"/>
              </a:rPr>
              <a:t>56%</a:t>
            </a:r>
            <a:endParaRPr lang="en-US" sz="6000" b="1" dirty="0">
              <a:solidFill>
                <a:schemeClr val="accent1"/>
              </a:solidFill>
              <a:latin typeface="Archivo Narrow" panose="020B060402020202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45573" y="257175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accent1"/>
                </a:solidFill>
                <a:latin typeface="Archivo Narrow" panose="020B0604020202020204" charset="0"/>
              </a:rPr>
              <a:t>OF DIGITAL IMPRESSIONS</a:t>
            </a:r>
            <a:endParaRPr lang="en-US" sz="1800" b="1" dirty="0">
              <a:solidFill>
                <a:schemeClr val="accent1"/>
              </a:solidFill>
              <a:latin typeface="Archivo Narrow" panose="020B060402020202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0151" y="3315637"/>
            <a:ext cx="281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accent6"/>
                </a:solidFill>
                <a:latin typeface="Archivo Narrow" panose="020B0604020202020204" charset="0"/>
              </a:rPr>
              <a:t>ARE OFF-TARGET, OUT-OF-VIEW OR SOPHISTICATED INVALID TRAFFIC IMPRESSIONS</a:t>
            </a:r>
            <a:endParaRPr lang="en-US" sz="1800" b="1" dirty="0">
              <a:solidFill>
                <a:schemeClr val="accent6"/>
              </a:solidFill>
              <a:latin typeface="Archivo Narrow" panose="020B0604020202020204" charset="0"/>
            </a:endParaRPr>
          </a:p>
        </p:txBody>
      </p:sp>
      <p:pic>
        <p:nvPicPr>
          <p:cNvPr id="16" name="Shape 979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4796" y="1791612"/>
            <a:ext cx="913925" cy="1366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89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*Display &amp; Mobile </a:t>
            </a:r>
            <a:r>
              <a:rPr lang="pt-BR" dirty="0" err="1" smtClean="0"/>
              <a:t>yielded</a:t>
            </a:r>
            <a:r>
              <a:rPr lang="pt-BR" dirty="0" smtClean="0"/>
              <a:t> </a:t>
            </a:r>
            <a:r>
              <a:rPr lang="pt-BR" dirty="0" err="1" smtClean="0"/>
              <a:t>nearly</a:t>
            </a:r>
            <a:r>
              <a:rPr lang="pt-BR" dirty="0" smtClean="0"/>
              <a:t> </a:t>
            </a:r>
            <a:r>
              <a:rPr lang="pt-BR" dirty="0" err="1" smtClean="0"/>
              <a:t>identical</a:t>
            </a:r>
            <a:r>
              <a:rPr lang="pt-BR" dirty="0" smtClean="0"/>
              <a:t> </a:t>
            </a:r>
            <a:r>
              <a:rPr lang="pt-BR" dirty="0" err="1" smtClean="0"/>
              <a:t>results</a:t>
            </a:r>
            <a:endParaRPr lang="pt-BR" dirty="0" smtClean="0"/>
          </a:p>
          <a:p>
            <a:r>
              <a:rPr lang="pt-BR" dirty="0" err="1" smtClean="0"/>
              <a:t>Source</a:t>
            </a:r>
            <a:r>
              <a:rPr lang="pt-BR" dirty="0" smtClean="0"/>
              <a:t>: </a:t>
            </a:r>
            <a:r>
              <a:rPr lang="pt-BR" dirty="0" err="1" smtClean="0"/>
              <a:t>Nearly</a:t>
            </a:r>
            <a:r>
              <a:rPr lang="pt-BR" dirty="0" smtClean="0"/>
              <a:t> 500 </a:t>
            </a:r>
            <a:r>
              <a:rPr lang="pt-BR" dirty="0" err="1" smtClean="0"/>
              <a:t>campaigns</a:t>
            </a:r>
            <a:r>
              <a:rPr lang="pt-BR" dirty="0" smtClean="0"/>
              <a:t> </a:t>
            </a:r>
            <a:r>
              <a:rPr lang="pt-BR" dirty="0" err="1" smtClean="0"/>
              <a:t>across</a:t>
            </a:r>
            <a:r>
              <a:rPr lang="pt-BR" dirty="0" smtClean="0"/>
              <a:t> </a:t>
            </a:r>
            <a:r>
              <a:rPr lang="pt-BR" dirty="0" err="1" smtClean="0"/>
              <a:t>all</a:t>
            </a:r>
            <a:r>
              <a:rPr lang="pt-BR" dirty="0" smtClean="0"/>
              <a:t> media </a:t>
            </a:r>
            <a:r>
              <a:rPr lang="pt-BR" dirty="0" err="1" smtClean="0"/>
              <a:t>platforms</a:t>
            </a:r>
            <a:r>
              <a:rPr lang="pt-BR" dirty="0" smtClean="0"/>
              <a:t> | Nielsen </a:t>
            </a:r>
            <a:r>
              <a:rPr lang="pt-BR" dirty="0" err="1" smtClean="0"/>
              <a:t>Catalina</a:t>
            </a:r>
            <a:r>
              <a:rPr lang="pt-BR" dirty="0" smtClean="0"/>
              <a:t> </a:t>
            </a:r>
            <a:r>
              <a:rPr lang="pt-BR" dirty="0" err="1" smtClean="0"/>
              <a:t>Solutions</a:t>
            </a:r>
            <a:r>
              <a:rPr lang="pt-BR" dirty="0" smtClean="0"/>
              <a:t> | </a:t>
            </a:r>
            <a:r>
              <a:rPr lang="pt-BR" dirty="0" err="1" smtClean="0"/>
              <a:t>Period</a:t>
            </a:r>
            <a:r>
              <a:rPr lang="pt-BR" dirty="0" smtClean="0"/>
              <a:t> 2016-Q1 2017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t-BR" dirty="0" err="1" smtClean="0"/>
              <a:t>Creative</a:t>
            </a:r>
            <a:r>
              <a:rPr lang="pt-BR" dirty="0" smtClean="0"/>
              <a:t> </a:t>
            </a:r>
            <a:r>
              <a:rPr lang="pt-BR" dirty="0" err="1" smtClean="0"/>
              <a:t>remains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largest</a:t>
            </a:r>
            <a:r>
              <a:rPr lang="pt-BR" dirty="0" smtClean="0"/>
              <a:t> </a:t>
            </a:r>
            <a:r>
              <a:rPr lang="pt-BR" dirty="0" err="1" smtClean="0"/>
              <a:t>differentiator</a:t>
            </a:r>
            <a:r>
              <a:rPr lang="pt-BR" dirty="0" smtClean="0"/>
              <a:t> for </a:t>
            </a:r>
            <a:r>
              <a:rPr lang="pt-BR" dirty="0" err="1" smtClean="0"/>
              <a:t>advertising</a:t>
            </a:r>
            <a:r>
              <a:rPr lang="pt-BR" dirty="0" smtClean="0"/>
              <a:t> performance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71" y="1779662"/>
            <a:ext cx="3988637" cy="28096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544" y="1345620"/>
            <a:ext cx="462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chivo Narrow" panose="020B0604020202020204" charset="0"/>
              </a:rPr>
              <a:t>PERCENT SALES CONTRIBUTION BY ADVERTISING ELEMENT</a:t>
            </a:r>
            <a:endParaRPr lang="en-US" b="1" dirty="0">
              <a:latin typeface="Archivo Narrow" panose="020B0604020202020204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MESSAGES THAT RESONATE WITH CONSUMERS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511" y="1775581"/>
            <a:ext cx="2266929" cy="13722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668" y="3217696"/>
            <a:ext cx="2074817" cy="15863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220073" y="1345620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chivo Narrow" panose="020B0604020202020204" charset="0"/>
              </a:rPr>
              <a:t>SALES CONTRIBUTION BY CREATIVE QUALITY</a:t>
            </a:r>
            <a:endParaRPr lang="en-US" b="1" dirty="0">
              <a:latin typeface="Archivo Narrow" panose="020B060402020202020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905" y="2202594"/>
            <a:ext cx="542591" cy="51820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2905" y="3643970"/>
            <a:ext cx="542591" cy="34750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384160" y="2720799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Archivo Narrow" panose="020B0604020202020204" charset="0"/>
              </a:rPr>
              <a:t>TV</a:t>
            </a:r>
            <a:endParaRPr lang="en-US" dirty="0">
              <a:latin typeface="Archivo Narrow" panose="020B060402020202020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84160" y="3991472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Archivo Narrow" panose="020B0604020202020204" charset="0"/>
              </a:rPr>
              <a:t>Digital*</a:t>
            </a:r>
            <a:endParaRPr lang="en-US" dirty="0">
              <a:latin typeface="Archivo Narrow" panose="020B060402020202020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117657" y="1725405"/>
            <a:ext cx="0" cy="2718553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17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MEDIA IMPACT EXTENDS OVER PERIODS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Source</a:t>
            </a:r>
            <a:r>
              <a:rPr lang="pt-BR" dirty="0"/>
              <a:t>: Nielsen Marketing Mix </a:t>
            </a:r>
            <a:r>
              <a:rPr lang="pt-BR" dirty="0" err="1" smtClean="0"/>
              <a:t>Methodology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Adstock</a:t>
            </a:r>
            <a:r>
              <a:rPr lang="en-US" dirty="0" smtClean="0"/>
              <a:t>” captures how Media effects are realized across time</a:t>
            </a:r>
            <a:endParaRPr lang="en-US" dirty="0"/>
          </a:p>
        </p:txBody>
      </p:sp>
      <p:sp>
        <p:nvSpPr>
          <p:cNvPr id="26" name="Google Shape;1779;p144"/>
          <p:cNvSpPr txBox="1">
            <a:spLocks/>
          </p:cNvSpPr>
          <p:nvPr/>
        </p:nvSpPr>
        <p:spPr>
          <a:xfrm>
            <a:off x="594360" y="1297392"/>
            <a:ext cx="8165592" cy="1058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457200" marR="0" lvl="1" indent="0" algn="l" rtl="0" eaLnBrk="1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20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914400" marR="0" lvl="2" indent="0" algn="l" rtl="0" eaLnBrk="1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8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371600" marR="0" lvl="3" indent="0" algn="l" rtl="0" eaLnBrk="1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1828800" marR="0" lvl="4" indent="0" algn="l" rtl="0" eaLnBrk="1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286000" marR="0" lvl="5" indent="0" algn="l" rtl="0" eaLnBrk="1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2743200" marR="0" lvl="6" indent="0" algn="l" rtl="0" eaLnBrk="1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200400" marR="0" lvl="7" indent="0" algn="l" rtl="0" eaLnBrk="1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3657600" marR="0" lvl="8" indent="0" algn="l" rtl="0" eaLnBrk="1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pen Sans"/>
              <a:buNone/>
              <a:defRPr sz="16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285750" indent="-285750">
              <a:lnSpc>
                <a:spcPct val="120000"/>
              </a:lnSpc>
              <a:buSzPts val="1400"/>
              <a:buFont typeface="Arial"/>
              <a:buChar char="•"/>
            </a:pPr>
            <a:r>
              <a:rPr lang="en-US" sz="1400" dirty="0" smtClean="0">
                <a:latin typeface="Arial"/>
                <a:ea typeface="Arial"/>
                <a:cs typeface="Arial"/>
                <a:sym typeface="Arial"/>
              </a:rPr>
              <a:t>We test different half-lives for each media campaign/type and choose the one that fits data best and gives reasonable results</a:t>
            </a:r>
            <a:endParaRPr lang="en-US" dirty="0" smtClean="0"/>
          </a:p>
          <a:p>
            <a:pPr marL="285750" indent="-285750">
              <a:lnSpc>
                <a:spcPct val="120000"/>
              </a:lnSpc>
              <a:buSzPts val="1400"/>
              <a:buFont typeface="Arial"/>
              <a:buChar char="•"/>
            </a:pPr>
            <a:r>
              <a:rPr lang="en-US" sz="1400" dirty="0" smtClean="0">
                <a:latin typeface="Arial"/>
                <a:ea typeface="Arial"/>
                <a:cs typeface="Arial"/>
                <a:sym typeface="Arial"/>
              </a:rPr>
              <a:t>Half-life: point in time at which 1/2 the impact of a GRP has been realized. Longer half-life means slower decay of effectiveness.</a:t>
            </a:r>
            <a:endParaRPr lang="en-US" sz="1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780;p144"/>
          <p:cNvSpPr txBox="1"/>
          <p:nvPr/>
        </p:nvSpPr>
        <p:spPr>
          <a:xfrm>
            <a:off x="594360" y="2340173"/>
            <a:ext cx="260831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00AEEF"/>
                </a:solidFill>
                <a:latin typeface="Arial"/>
                <a:ea typeface="Arial"/>
                <a:cs typeface="Arial"/>
                <a:sym typeface="Arial"/>
              </a:rPr>
              <a:t>HOW ADSTOCKING WORKS</a:t>
            </a:r>
            <a:endParaRPr sz="1400" b="1" dirty="0">
              <a:solidFill>
                <a:srgbClr val="00AEE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781;p144"/>
          <p:cNvSpPr/>
          <p:nvPr/>
        </p:nvSpPr>
        <p:spPr>
          <a:xfrm>
            <a:off x="2405299" y="3110570"/>
            <a:ext cx="94249" cy="1557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782;p144"/>
          <p:cNvSpPr/>
          <p:nvPr/>
        </p:nvSpPr>
        <p:spPr>
          <a:xfrm>
            <a:off x="2585229" y="3110570"/>
            <a:ext cx="94249" cy="1557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783;p144"/>
          <p:cNvSpPr/>
          <p:nvPr/>
        </p:nvSpPr>
        <p:spPr>
          <a:xfrm>
            <a:off x="2760874" y="3110570"/>
            <a:ext cx="94249" cy="1557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784;p144"/>
          <p:cNvSpPr/>
          <p:nvPr/>
        </p:nvSpPr>
        <p:spPr>
          <a:xfrm>
            <a:off x="2936520" y="3110570"/>
            <a:ext cx="94249" cy="1557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1785;p144"/>
          <p:cNvSpPr/>
          <p:nvPr/>
        </p:nvSpPr>
        <p:spPr>
          <a:xfrm>
            <a:off x="801770" y="3032885"/>
            <a:ext cx="563525" cy="16942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1786;p144"/>
          <p:cNvSpPr txBox="1"/>
          <p:nvPr/>
        </p:nvSpPr>
        <p:spPr>
          <a:xfrm>
            <a:off x="3077604" y="4717084"/>
            <a:ext cx="6378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WEEK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" name="Google Shape;1787;p144"/>
          <p:cNvCxnSpPr/>
          <p:nvPr/>
        </p:nvCxnSpPr>
        <p:spPr>
          <a:xfrm rot="10800000">
            <a:off x="1304584" y="3114390"/>
            <a:ext cx="0" cy="1573617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1788;p144"/>
          <p:cNvSpPr txBox="1"/>
          <p:nvPr/>
        </p:nvSpPr>
        <p:spPr>
          <a:xfrm rot="-5400000">
            <a:off x="528156" y="3816782"/>
            <a:ext cx="59508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GRPs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1789;p144"/>
          <p:cNvSpPr txBox="1"/>
          <p:nvPr/>
        </p:nvSpPr>
        <p:spPr>
          <a:xfrm>
            <a:off x="1104143" y="4531040"/>
            <a:ext cx="223348" cy="20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dirty="0"/>
          </a:p>
        </p:txBody>
      </p:sp>
      <p:sp>
        <p:nvSpPr>
          <p:cNvPr id="37" name="Google Shape;1790;p144"/>
          <p:cNvSpPr txBox="1"/>
          <p:nvPr/>
        </p:nvSpPr>
        <p:spPr>
          <a:xfrm>
            <a:off x="931491" y="4184676"/>
            <a:ext cx="396000" cy="20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1791;p144"/>
          <p:cNvSpPr txBox="1"/>
          <p:nvPr/>
        </p:nvSpPr>
        <p:spPr>
          <a:xfrm>
            <a:off x="931491" y="3838313"/>
            <a:ext cx="396000" cy="20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1792;p144"/>
          <p:cNvSpPr txBox="1"/>
          <p:nvPr/>
        </p:nvSpPr>
        <p:spPr>
          <a:xfrm>
            <a:off x="931491" y="3491949"/>
            <a:ext cx="396000" cy="20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1793;p144"/>
          <p:cNvSpPr txBox="1"/>
          <p:nvPr/>
        </p:nvSpPr>
        <p:spPr>
          <a:xfrm>
            <a:off x="931491" y="3145585"/>
            <a:ext cx="396000" cy="20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1794;p144"/>
          <p:cNvSpPr/>
          <p:nvPr/>
        </p:nvSpPr>
        <p:spPr>
          <a:xfrm>
            <a:off x="1377133" y="3176777"/>
            <a:ext cx="3975577" cy="149551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19062"/>
                </a:moveTo>
                <a:lnTo>
                  <a:pt x="27025" y="119374"/>
                </a:lnTo>
                <a:lnTo>
                  <a:pt x="31810" y="59687"/>
                </a:lnTo>
                <a:lnTo>
                  <a:pt x="37499" y="25000"/>
                </a:lnTo>
                <a:lnTo>
                  <a:pt x="42801" y="8437"/>
                </a:lnTo>
                <a:lnTo>
                  <a:pt x="48491" y="0"/>
                </a:lnTo>
                <a:lnTo>
                  <a:pt x="53663" y="60625"/>
                </a:lnTo>
                <a:lnTo>
                  <a:pt x="59094" y="89687"/>
                </a:lnTo>
                <a:lnTo>
                  <a:pt x="64137" y="103750"/>
                </a:lnTo>
                <a:lnTo>
                  <a:pt x="69827" y="112812"/>
                </a:lnTo>
                <a:lnTo>
                  <a:pt x="80431" y="120000"/>
                </a:lnTo>
                <a:lnTo>
                  <a:pt x="120000" y="119687"/>
                </a:lnTo>
              </a:path>
            </a:pathLst>
          </a:custGeom>
          <a:noFill/>
          <a:ln w="25400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1795;p144"/>
          <p:cNvSpPr/>
          <p:nvPr/>
        </p:nvSpPr>
        <p:spPr>
          <a:xfrm>
            <a:off x="2268211" y="3706439"/>
            <a:ext cx="3075931" cy="961959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lnTo>
                  <a:pt x="6016" y="85991"/>
                </a:lnTo>
                <a:lnTo>
                  <a:pt x="9693" y="67044"/>
                </a:lnTo>
                <a:lnTo>
                  <a:pt x="14038" y="46639"/>
                </a:lnTo>
                <a:lnTo>
                  <a:pt x="16713" y="35951"/>
                </a:lnTo>
                <a:lnTo>
                  <a:pt x="21392" y="18461"/>
                </a:lnTo>
                <a:lnTo>
                  <a:pt x="24568" y="9230"/>
                </a:lnTo>
                <a:lnTo>
                  <a:pt x="27910" y="0"/>
                </a:lnTo>
                <a:lnTo>
                  <a:pt x="34428" y="22833"/>
                </a:lnTo>
                <a:lnTo>
                  <a:pt x="42284" y="46153"/>
                </a:lnTo>
                <a:lnTo>
                  <a:pt x="49136" y="62186"/>
                </a:lnTo>
                <a:lnTo>
                  <a:pt x="56991" y="75789"/>
                </a:lnTo>
                <a:lnTo>
                  <a:pt x="65181" y="87449"/>
                </a:lnTo>
                <a:lnTo>
                  <a:pt x="69526" y="92793"/>
                </a:lnTo>
                <a:lnTo>
                  <a:pt x="79554" y="100080"/>
                </a:lnTo>
                <a:lnTo>
                  <a:pt x="87910" y="105425"/>
                </a:lnTo>
                <a:lnTo>
                  <a:pt x="98272" y="109797"/>
                </a:lnTo>
                <a:lnTo>
                  <a:pt x="104456" y="111740"/>
                </a:lnTo>
                <a:lnTo>
                  <a:pt x="111476" y="113198"/>
                </a:lnTo>
                <a:lnTo>
                  <a:pt x="120000" y="115141"/>
                </a:lnTo>
              </a:path>
            </a:pathLst>
          </a:custGeom>
          <a:noFill/>
          <a:ln w="25400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1796;p144"/>
          <p:cNvCxnSpPr/>
          <p:nvPr/>
        </p:nvCxnSpPr>
        <p:spPr>
          <a:xfrm flipH="1">
            <a:off x="2993900" y="2766676"/>
            <a:ext cx="458988" cy="38811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4" name="Google Shape;1797;p144"/>
          <p:cNvSpPr/>
          <p:nvPr/>
        </p:nvSpPr>
        <p:spPr>
          <a:xfrm>
            <a:off x="3457452" y="2581717"/>
            <a:ext cx="1800348" cy="52343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1798;p144"/>
          <p:cNvSpPr txBox="1"/>
          <p:nvPr/>
        </p:nvSpPr>
        <p:spPr>
          <a:xfrm>
            <a:off x="3483204" y="2615983"/>
            <a:ext cx="17488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WHAT HAPPENED</a:t>
            </a:r>
            <a:endParaRPr/>
          </a:p>
        </p:txBody>
      </p:sp>
      <p:cxnSp>
        <p:nvCxnSpPr>
          <p:cNvPr id="46" name="Google Shape;1799;p144"/>
          <p:cNvCxnSpPr/>
          <p:nvPr/>
        </p:nvCxnSpPr>
        <p:spPr>
          <a:xfrm flipH="1">
            <a:off x="3433820" y="3803145"/>
            <a:ext cx="561923" cy="31361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" name="Google Shape;1800;p144"/>
          <p:cNvSpPr/>
          <p:nvPr/>
        </p:nvSpPr>
        <p:spPr>
          <a:xfrm>
            <a:off x="4000308" y="3577054"/>
            <a:ext cx="1562291" cy="5186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1801;p144"/>
          <p:cNvSpPr txBox="1"/>
          <p:nvPr/>
        </p:nvSpPr>
        <p:spPr>
          <a:xfrm>
            <a:off x="4022655" y="3605001"/>
            <a:ext cx="15175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IS WHAT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MODEL</a:t>
            </a:r>
            <a:endParaRPr/>
          </a:p>
        </p:txBody>
      </p:sp>
      <p:cxnSp>
        <p:nvCxnSpPr>
          <p:cNvPr id="49" name="Google Shape;1802;p144"/>
          <p:cNvCxnSpPr/>
          <p:nvPr/>
        </p:nvCxnSpPr>
        <p:spPr>
          <a:xfrm flipH="1">
            <a:off x="3527708" y="3804173"/>
            <a:ext cx="467064" cy="67499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" name="Google Shape;1803;p144"/>
          <p:cNvCxnSpPr/>
          <p:nvPr/>
        </p:nvCxnSpPr>
        <p:spPr>
          <a:xfrm>
            <a:off x="1298575" y="4676775"/>
            <a:ext cx="4340225" cy="0"/>
          </a:xfrm>
          <a:prstGeom prst="straightConnector1">
            <a:avLst/>
          </a:prstGeom>
          <a:noFill/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1804;p144"/>
          <p:cNvSpPr txBox="1"/>
          <p:nvPr/>
        </p:nvSpPr>
        <p:spPr>
          <a:xfrm>
            <a:off x="6315124" y="3123100"/>
            <a:ext cx="2295476" cy="744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ACTUAL EXECUTION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ADSTOCK (1-WEEK HALF-LIFE)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ADSTOCK (3-WEEK HALF-LIFE)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1805;p144"/>
          <p:cNvSpPr/>
          <p:nvPr/>
        </p:nvSpPr>
        <p:spPr>
          <a:xfrm>
            <a:off x="6158643" y="3246804"/>
            <a:ext cx="111564" cy="1115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3" name="Google Shape;1806;p144"/>
          <p:cNvCxnSpPr/>
          <p:nvPr/>
        </p:nvCxnSpPr>
        <p:spPr>
          <a:xfrm rot="10800000">
            <a:off x="6109508" y="3531542"/>
            <a:ext cx="210929" cy="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" name="Google Shape;1807;p144"/>
          <p:cNvCxnSpPr/>
          <p:nvPr/>
        </p:nvCxnSpPr>
        <p:spPr>
          <a:xfrm rot="10800000">
            <a:off x="6109508" y="3732062"/>
            <a:ext cx="210929" cy="0"/>
          </a:xfrm>
          <a:prstGeom prst="straightConnector1">
            <a:avLst/>
          </a:prstGeom>
          <a:noFill/>
          <a:ln w="28575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566068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SUFFICIENCY OF EXECUTION IS KEY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Source</a:t>
            </a:r>
            <a:r>
              <a:rPr lang="pt-BR" dirty="0"/>
              <a:t>: Nielsen Marketing Mix </a:t>
            </a:r>
            <a:r>
              <a:rPr lang="pt-BR" dirty="0" err="1" smtClean="0"/>
              <a:t>Methodology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An optimal </a:t>
            </a:r>
            <a:r>
              <a:rPr lang="en-US" dirty="0" err="1" smtClean="0"/>
              <a:t>flighting</a:t>
            </a:r>
            <a:r>
              <a:rPr lang="en-US" dirty="0" smtClean="0"/>
              <a:t> strategy has to be selected for each product, message and complementary Media</a:t>
            </a:r>
            <a:endParaRPr lang="en-US" dirty="0"/>
          </a:p>
        </p:txBody>
      </p:sp>
      <p:graphicFrame>
        <p:nvGraphicFramePr>
          <p:cNvPr id="55" name="Object 54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0905132"/>
              </p:ext>
            </p:extLst>
          </p:nvPr>
        </p:nvGraphicFramePr>
        <p:xfrm>
          <a:off x="2353159" y="2732933"/>
          <a:ext cx="2505053" cy="685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Chart" r:id="rId42" imgW="2505111" imgH="914315" progId="MSGraph.Chart.8">
                  <p:embed followColorScheme="full"/>
                </p:oleObj>
              </mc:Choice>
              <mc:Fallback>
                <p:oleObj name="Chart" r:id="rId42" imgW="2505111" imgH="91431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3159" y="2732933"/>
                        <a:ext cx="2505053" cy="6859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Rectangle 55"/>
          <p:cNvSpPr/>
          <p:nvPr>
            <p:custDataLst>
              <p:tags r:id="rId3"/>
            </p:custDataLst>
          </p:nvPr>
        </p:nvSpPr>
        <p:spPr bwMode="auto">
          <a:xfrm>
            <a:off x="2488096" y="3299103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C3FC2A2C-871F-4652-8CA1-0BC363E20886}" type="datetime'''''''''1''''''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57" name="Rectangle 56"/>
          <p:cNvSpPr/>
          <p:nvPr>
            <p:custDataLst>
              <p:tags r:id="rId4"/>
            </p:custDataLst>
          </p:nvPr>
        </p:nvSpPr>
        <p:spPr bwMode="auto">
          <a:xfrm>
            <a:off x="2683359" y="3299103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1B14039E-9918-49CA-93D0-0561DAE68764}" type="datetime'''''''''''''''''''''''''''''''''''''''''''''2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58" name="Rectangle 57"/>
          <p:cNvSpPr/>
          <p:nvPr>
            <p:custDataLst>
              <p:tags r:id="rId5"/>
            </p:custDataLst>
          </p:nvPr>
        </p:nvSpPr>
        <p:spPr bwMode="auto">
          <a:xfrm>
            <a:off x="3069121" y="3299103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18AC9DE1-799C-47E5-94AD-28BB2CC8E80F}" type="datetime'4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59" name="Rectangle 58"/>
          <p:cNvSpPr/>
          <p:nvPr>
            <p:custDataLst>
              <p:tags r:id="rId6"/>
            </p:custDataLst>
          </p:nvPr>
        </p:nvSpPr>
        <p:spPr bwMode="auto">
          <a:xfrm>
            <a:off x="2878621" y="3299103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1E63B14E-3963-4B8D-8269-62538AE43FF9}" type="datetime'''''''''''''''''''3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60" name="Rectangle 59"/>
          <p:cNvSpPr/>
          <p:nvPr>
            <p:custDataLst>
              <p:tags r:id="rId7"/>
            </p:custDataLst>
          </p:nvPr>
        </p:nvSpPr>
        <p:spPr bwMode="auto">
          <a:xfrm>
            <a:off x="3259618" y="3299103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74362475-F558-4DEE-ACD6-D939EB43940A}" type="datetime'''''''''5''''''''''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61" name="Rectangle 60"/>
          <p:cNvSpPr/>
          <p:nvPr>
            <p:custDataLst>
              <p:tags r:id="rId8"/>
            </p:custDataLst>
          </p:nvPr>
        </p:nvSpPr>
        <p:spPr bwMode="auto">
          <a:xfrm>
            <a:off x="4593425" y="3299103"/>
            <a:ext cx="193675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1610CE82-9E6F-4EA2-BCA6-73D76539F360}" type="datetime'''''''''1''''''''''''''''''''''''''''2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62" name="Rectangle 61"/>
          <p:cNvSpPr/>
          <p:nvPr>
            <p:custDataLst>
              <p:tags r:id="rId9"/>
            </p:custDataLst>
          </p:nvPr>
        </p:nvSpPr>
        <p:spPr bwMode="auto">
          <a:xfrm>
            <a:off x="4375634" y="3299103"/>
            <a:ext cx="193675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C4B40458-2F1C-4A86-857F-8B9922239F70}" type="datetime'''1''''''''''''''''''''''''''''''''1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63" name="Rectangle 62"/>
          <p:cNvSpPr/>
          <p:nvPr>
            <p:custDataLst>
              <p:tags r:id="rId10"/>
            </p:custDataLst>
          </p:nvPr>
        </p:nvSpPr>
        <p:spPr bwMode="auto">
          <a:xfrm>
            <a:off x="3454884" y="3299103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7DFF4501-2079-414B-8600-93C881B07640}" type="datetime'''''''''6''''''''''''''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64" name="Rectangle 63"/>
          <p:cNvSpPr/>
          <p:nvPr>
            <p:custDataLst>
              <p:tags r:id="rId11"/>
            </p:custDataLst>
          </p:nvPr>
        </p:nvSpPr>
        <p:spPr bwMode="auto">
          <a:xfrm>
            <a:off x="3840644" y="3299103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95106231-CA67-4177-AC15-E44143D1B5F5}" type="datetime'''''8''''''''''''''''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65" name="Rectangle 64"/>
          <p:cNvSpPr/>
          <p:nvPr>
            <p:custDataLst>
              <p:tags r:id="rId12"/>
            </p:custDataLst>
          </p:nvPr>
        </p:nvSpPr>
        <p:spPr bwMode="auto">
          <a:xfrm>
            <a:off x="4031142" y="3299103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49F154E7-BA36-4CB5-A95C-96E02CA533DE}" type="datetime'''''''''9''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66" name="Rectangle 65"/>
          <p:cNvSpPr/>
          <p:nvPr>
            <p:custDataLst>
              <p:tags r:id="rId13"/>
            </p:custDataLst>
          </p:nvPr>
        </p:nvSpPr>
        <p:spPr bwMode="auto">
          <a:xfrm>
            <a:off x="4180371" y="3299103"/>
            <a:ext cx="193675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99355853-7F19-4876-B454-2D6770016DCB}" type="datetime'1''''''''''''''''''''0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67" name="Rectangle 66"/>
          <p:cNvSpPr/>
          <p:nvPr>
            <p:custDataLst>
              <p:tags r:id="rId14"/>
            </p:custDataLst>
          </p:nvPr>
        </p:nvSpPr>
        <p:spPr bwMode="auto">
          <a:xfrm>
            <a:off x="3650146" y="3299103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26484013-9487-4DF7-B4C6-D754C11553B7}" type="datetime'''''''''''''''''''''''''''''''''''''''''''''''7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graphicFrame>
        <p:nvGraphicFramePr>
          <p:cNvPr id="68" name="Object 67"/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453413887"/>
              </p:ext>
            </p:extLst>
          </p:nvPr>
        </p:nvGraphicFramePr>
        <p:xfrm>
          <a:off x="2353159" y="3960467"/>
          <a:ext cx="2505053" cy="685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Chart" r:id="rId44" imgW="2505111" imgH="914315" progId="MSGraph.Chart.8">
                  <p:embed followColorScheme="full"/>
                </p:oleObj>
              </mc:Choice>
              <mc:Fallback>
                <p:oleObj name="Chart" r:id="rId44" imgW="2505111" imgH="91431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3159" y="3960467"/>
                        <a:ext cx="2505053" cy="6859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Rectangle 68"/>
          <p:cNvSpPr/>
          <p:nvPr>
            <p:custDataLst>
              <p:tags r:id="rId16"/>
            </p:custDataLst>
          </p:nvPr>
        </p:nvSpPr>
        <p:spPr bwMode="auto">
          <a:xfrm>
            <a:off x="4593425" y="4526637"/>
            <a:ext cx="193675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A4B2CC95-D446-40A0-BF1D-9847DC02134D}" type="datetime'''''''''''''1''''''''''''''2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0" name="Rectangle 69"/>
          <p:cNvSpPr/>
          <p:nvPr>
            <p:custDataLst>
              <p:tags r:id="rId17"/>
            </p:custDataLst>
          </p:nvPr>
        </p:nvSpPr>
        <p:spPr bwMode="auto">
          <a:xfrm>
            <a:off x="2488096" y="4526637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A009AAD5-B433-4FC8-8B39-DB51A6C496FA}" type="datetime'''''''''''''''1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1" name="Rectangle 70"/>
          <p:cNvSpPr/>
          <p:nvPr>
            <p:custDataLst>
              <p:tags r:id="rId18"/>
            </p:custDataLst>
          </p:nvPr>
        </p:nvSpPr>
        <p:spPr bwMode="auto">
          <a:xfrm>
            <a:off x="4375634" y="4526637"/>
            <a:ext cx="193675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CD9C3C5E-2DAF-4B6C-9B43-2B8EAF3DD3BF}" type="datetime'''''''''''''1''''''1''''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2" name="Rectangle 71"/>
          <p:cNvSpPr/>
          <p:nvPr>
            <p:custDataLst>
              <p:tags r:id="rId19"/>
            </p:custDataLst>
          </p:nvPr>
        </p:nvSpPr>
        <p:spPr bwMode="auto">
          <a:xfrm>
            <a:off x="4180371" y="4526637"/>
            <a:ext cx="193675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13D9FA3B-EA77-40B3-B6DD-7D5FF1AB830F}" type="datetime'''''1''0''''''''''''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3" name="Rectangle 72"/>
          <p:cNvSpPr/>
          <p:nvPr>
            <p:custDataLst>
              <p:tags r:id="rId20"/>
            </p:custDataLst>
          </p:nvPr>
        </p:nvSpPr>
        <p:spPr bwMode="auto">
          <a:xfrm>
            <a:off x="4031142" y="4526637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56D8B499-D3C4-44D3-A5AB-3F62AB1FFA36}" type="datetime'''''''''''''''''''''''''''''''''''''''9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4" name="Rectangle 73"/>
          <p:cNvSpPr/>
          <p:nvPr>
            <p:custDataLst>
              <p:tags r:id="rId21"/>
            </p:custDataLst>
          </p:nvPr>
        </p:nvSpPr>
        <p:spPr bwMode="auto">
          <a:xfrm>
            <a:off x="3840644" y="4526637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9C515C61-3C2A-48DA-98B4-82CF2624D017}" type="datetime'''''''''8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5" name="Rectangle 74"/>
          <p:cNvSpPr/>
          <p:nvPr>
            <p:custDataLst>
              <p:tags r:id="rId22"/>
            </p:custDataLst>
          </p:nvPr>
        </p:nvSpPr>
        <p:spPr bwMode="auto">
          <a:xfrm>
            <a:off x="3650146" y="4526637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1EECF001-F676-4006-982F-42036C1A8B94}" type="datetime'''''''''7''''''''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6" name="Rectangle 75"/>
          <p:cNvSpPr/>
          <p:nvPr>
            <p:custDataLst>
              <p:tags r:id="rId23"/>
            </p:custDataLst>
          </p:nvPr>
        </p:nvSpPr>
        <p:spPr bwMode="auto">
          <a:xfrm>
            <a:off x="3454884" y="4526637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2BDDEBB8-0F43-4932-A50E-BF605C3AE1E2}" type="datetime'''''''''6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7" name="Rectangle 76"/>
          <p:cNvSpPr/>
          <p:nvPr>
            <p:custDataLst>
              <p:tags r:id="rId24"/>
            </p:custDataLst>
          </p:nvPr>
        </p:nvSpPr>
        <p:spPr bwMode="auto">
          <a:xfrm>
            <a:off x="3259618" y="4526637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302764E6-5406-4A82-B017-07DC0B599750}" type="datetime'''''''''''''''''''''''''''''''''''''''5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8" name="Rectangle 77"/>
          <p:cNvSpPr/>
          <p:nvPr>
            <p:custDataLst>
              <p:tags r:id="rId25"/>
            </p:custDataLst>
          </p:nvPr>
        </p:nvSpPr>
        <p:spPr bwMode="auto">
          <a:xfrm>
            <a:off x="3069121" y="4526637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F28A7A6A-8B10-4813-A432-5B019AE0434E}" type="datetime'''''''''''''''''''''''''''''''''''4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9" name="Rectangle 78"/>
          <p:cNvSpPr/>
          <p:nvPr>
            <p:custDataLst>
              <p:tags r:id="rId26"/>
            </p:custDataLst>
          </p:nvPr>
        </p:nvSpPr>
        <p:spPr bwMode="auto">
          <a:xfrm>
            <a:off x="2878621" y="4526637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9D246547-2739-4682-AC29-42999E23151D}" type="datetime'''3''''''''''''''''''''''''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80" name="Rectangle 79"/>
          <p:cNvSpPr/>
          <p:nvPr>
            <p:custDataLst>
              <p:tags r:id="rId27"/>
            </p:custDataLst>
          </p:nvPr>
        </p:nvSpPr>
        <p:spPr bwMode="auto">
          <a:xfrm>
            <a:off x="2683359" y="4526637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8F6FD271-1175-4CF1-8B3C-5A4D25F3A9B5}" type="datetime'''''''''''''''''''2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5372672" y="1483400"/>
            <a:ext cx="3593910" cy="1000125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t"/>
          <a:lstStyle/>
          <a:p>
            <a:pPr marL="228546" indent="-228546" defTabSz="9141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Frequently-purchased product</a:t>
            </a:r>
          </a:p>
          <a:p>
            <a:pPr marL="228546" indent="-228546" defTabSz="9141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Lack of seasonality in sales</a:t>
            </a:r>
          </a:p>
          <a:p>
            <a:pPr marL="228546" indent="-228546" defTabSz="9141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Strengthen brand awareness</a:t>
            </a:r>
          </a:p>
          <a:p>
            <a:pPr marL="228546" indent="-228546" defTabSz="9141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Maintain share</a:t>
            </a:r>
          </a:p>
          <a:p>
            <a:pPr marL="228546" indent="-228546" defTabSz="9141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Rapid decay</a:t>
            </a:r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866517293"/>
              </p:ext>
            </p:extLst>
          </p:nvPr>
        </p:nvGraphicFramePr>
        <p:xfrm>
          <a:off x="2353159" y="1521500"/>
          <a:ext cx="2505053" cy="685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Chart" r:id="rId46" imgW="2505111" imgH="914315" progId="MSGraph.Chart.8">
                  <p:embed followColorScheme="full"/>
                </p:oleObj>
              </mc:Choice>
              <mc:Fallback>
                <p:oleObj name="Chart" r:id="rId46" imgW="2505111" imgH="91431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3159" y="1521500"/>
                        <a:ext cx="2505053" cy="6859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Rectangle 82"/>
          <p:cNvSpPr/>
          <p:nvPr>
            <p:custDataLst>
              <p:tags r:id="rId29"/>
            </p:custDataLst>
          </p:nvPr>
        </p:nvSpPr>
        <p:spPr bwMode="auto">
          <a:xfrm>
            <a:off x="4031142" y="2193012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A02622E5-241A-42AD-A64C-2A6FDAA10F04}" type="datetime'''''9''''''''''''''''''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84" name="Rectangle 83"/>
          <p:cNvSpPr/>
          <p:nvPr>
            <p:custDataLst>
              <p:tags r:id="rId30"/>
            </p:custDataLst>
          </p:nvPr>
        </p:nvSpPr>
        <p:spPr bwMode="auto">
          <a:xfrm>
            <a:off x="2683359" y="2193012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E69506D4-2AEB-469D-93B1-B4D18EE2F791}" type="datetime'''''''''''''''''''''''''''''''''''''''''''''''''2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85" name="Rectangle 84"/>
          <p:cNvSpPr/>
          <p:nvPr>
            <p:custDataLst>
              <p:tags r:id="rId31"/>
            </p:custDataLst>
          </p:nvPr>
        </p:nvSpPr>
        <p:spPr bwMode="auto">
          <a:xfrm>
            <a:off x="2878621" y="2193012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E7AEE42D-CFA3-4951-A27B-118B939B5133}" type="datetime'''''''''''''''''3''''''''''''''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86" name="Rectangle 85"/>
          <p:cNvSpPr/>
          <p:nvPr>
            <p:custDataLst>
              <p:tags r:id="rId32"/>
            </p:custDataLst>
          </p:nvPr>
        </p:nvSpPr>
        <p:spPr bwMode="auto">
          <a:xfrm>
            <a:off x="3840644" y="2193012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05D80599-BAE0-47B2-AC5F-74697C24B9BE}" type="datetime'''''''''''''''''''''''''''''''''8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87" name="Rectangle 86"/>
          <p:cNvSpPr/>
          <p:nvPr>
            <p:custDataLst>
              <p:tags r:id="rId33"/>
            </p:custDataLst>
          </p:nvPr>
        </p:nvSpPr>
        <p:spPr bwMode="auto">
          <a:xfrm>
            <a:off x="4375634" y="2193012"/>
            <a:ext cx="193675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7CB3CCAC-54F1-40B3-802A-4D95BDDB755A}" type="datetime'''''''1''''''1''''''''''''''''''''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88" name="Rectangle 87"/>
          <p:cNvSpPr/>
          <p:nvPr>
            <p:custDataLst>
              <p:tags r:id="rId34"/>
            </p:custDataLst>
          </p:nvPr>
        </p:nvSpPr>
        <p:spPr bwMode="auto">
          <a:xfrm>
            <a:off x="3650146" y="2193012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15299CF0-9DF0-4FAF-8F0D-DD8393E48567}" type="datetime'''''''''7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89" name="Rectangle 88"/>
          <p:cNvSpPr/>
          <p:nvPr>
            <p:custDataLst>
              <p:tags r:id="rId35"/>
            </p:custDataLst>
          </p:nvPr>
        </p:nvSpPr>
        <p:spPr bwMode="auto">
          <a:xfrm>
            <a:off x="4180371" y="2193012"/>
            <a:ext cx="193675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5C152CE2-D667-4C65-8BFB-EBFADDF40F56}" type="datetime'''''''''''''''''''''''1''0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90" name="Rectangle 89"/>
          <p:cNvSpPr/>
          <p:nvPr>
            <p:custDataLst>
              <p:tags r:id="rId36"/>
            </p:custDataLst>
          </p:nvPr>
        </p:nvSpPr>
        <p:spPr bwMode="auto">
          <a:xfrm>
            <a:off x="4593425" y="2193012"/>
            <a:ext cx="193675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CEDA7BE4-EE0E-4D93-98C0-B2928DFBE79A}" type="datetime'''''''1''''''''''''''''2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91" name="Rectangle 90"/>
          <p:cNvSpPr/>
          <p:nvPr>
            <p:custDataLst>
              <p:tags r:id="rId37"/>
            </p:custDataLst>
          </p:nvPr>
        </p:nvSpPr>
        <p:spPr bwMode="auto">
          <a:xfrm>
            <a:off x="3069121" y="2193012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DE6C07ED-470D-4B01-9355-EB9BBF1F6C4A}" type="datetime'''''''''''''4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92" name="Rectangle 91"/>
          <p:cNvSpPr/>
          <p:nvPr>
            <p:custDataLst>
              <p:tags r:id="rId38"/>
            </p:custDataLst>
          </p:nvPr>
        </p:nvSpPr>
        <p:spPr bwMode="auto">
          <a:xfrm>
            <a:off x="3454884" y="2193012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378D0077-1F6A-4DB4-A855-9EE3139034AF}" type="datetime'''''''''''''''''''''''6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93" name="Rectangle 92"/>
          <p:cNvSpPr/>
          <p:nvPr>
            <p:custDataLst>
              <p:tags r:id="rId39"/>
            </p:custDataLst>
          </p:nvPr>
        </p:nvSpPr>
        <p:spPr bwMode="auto">
          <a:xfrm>
            <a:off x="2488096" y="2193012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AE902CC8-A23D-42B3-869F-B6AB543DC319}" type="datetime'''''''''''''''''''''''''1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94" name="Rectangle 93"/>
          <p:cNvSpPr/>
          <p:nvPr>
            <p:custDataLst>
              <p:tags r:id="rId40"/>
            </p:custDataLst>
          </p:nvPr>
        </p:nvSpPr>
        <p:spPr bwMode="auto">
          <a:xfrm>
            <a:off x="3259618" y="2193012"/>
            <a:ext cx="103187" cy="15954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fld id="{5E208A00-0E2C-435D-A20C-92649C9287C3}" type="datetime'''''''''''''''''''''''''''''''''''''5'''''''''''''''''''''">
              <a:rPr lang="en-US" sz="1200">
                <a:solidFill>
                  <a:srgbClr val="000000"/>
                </a:solidFill>
                <a:sym typeface="Calibri"/>
              </a:rPr>
              <a:pPr algn="ctr" defTabSz="914198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401751" y="2731740"/>
            <a:ext cx="1884250" cy="85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t"/>
          <a:lstStyle/>
          <a:p>
            <a:pPr defTabSz="914198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Pulse</a:t>
            </a:r>
            <a:endParaRPr lang="en-US" sz="1600" dirty="0">
              <a:solidFill>
                <a:srgbClr val="000000"/>
              </a:solidFill>
            </a:endParaRPr>
          </a:p>
          <a:p>
            <a:pPr defTabSz="9141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</a:rPr>
              <a:t>Week on / week off, used to “elongate” ad period and maintain presence</a:t>
            </a:r>
          </a:p>
        </p:txBody>
      </p:sp>
      <p:sp>
        <p:nvSpPr>
          <p:cNvPr id="96" name="Rectangle 95"/>
          <p:cNvSpPr/>
          <p:nvPr/>
        </p:nvSpPr>
        <p:spPr>
          <a:xfrm>
            <a:off x="401750" y="1579215"/>
            <a:ext cx="2057400" cy="85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t"/>
          <a:lstStyle/>
          <a:p>
            <a:pPr defTabSz="914198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Continuous</a:t>
            </a:r>
            <a:endParaRPr lang="en-US" sz="1200" b="1" dirty="0">
              <a:solidFill>
                <a:srgbClr val="000000"/>
              </a:solidFill>
            </a:endParaRPr>
          </a:p>
          <a:p>
            <a:pPr defTabSz="9141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</a:rPr>
              <a:t>Ads run continuously at an optimal weight, used in mature markets to “remind”</a:t>
            </a:r>
          </a:p>
        </p:txBody>
      </p:sp>
      <p:sp>
        <p:nvSpPr>
          <p:cNvPr id="97" name="Rectangle 96"/>
          <p:cNvSpPr/>
          <p:nvPr/>
        </p:nvSpPr>
        <p:spPr>
          <a:xfrm>
            <a:off x="401750" y="3874740"/>
            <a:ext cx="2057400" cy="857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t"/>
          <a:lstStyle/>
          <a:p>
            <a:pPr defTabSz="914198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</a:rPr>
              <a:t>Burst</a:t>
            </a:r>
          </a:p>
          <a:p>
            <a:pPr defTabSz="9141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00"/>
                </a:solidFill>
              </a:rPr>
              <a:t>Most common approach, usually timed to meet seasonal needs</a:t>
            </a:r>
          </a:p>
          <a:p>
            <a:pPr defTabSz="914198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>
            <a:off x="289560" y="2588865"/>
            <a:ext cx="877824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89560" y="3731865"/>
            <a:ext cx="877824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Pentagon 99"/>
          <p:cNvSpPr/>
          <p:nvPr/>
        </p:nvSpPr>
        <p:spPr>
          <a:xfrm flipH="1">
            <a:off x="4991672" y="3874740"/>
            <a:ext cx="381000" cy="857250"/>
          </a:xfrm>
          <a:prstGeom prst="homePlate">
            <a:avLst>
              <a:gd name="adj" fmla="val 7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1" name="Pentagon 100"/>
          <p:cNvSpPr/>
          <p:nvPr/>
        </p:nvSpPr>
        <p:spPr>
          <a:xfrm flipH="1">
            <a:off x="4991672" y="2731740"/>
            <a:ext cx="381000" cy="857250"/>
          </a:xfrm>
          <a:prstGeom prst="homePlate">
            <a:avLst>
              <a:gd name="adj" fmla="val 7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2" name="Pentagon 101"/>
          <p:cNvSpPr/>
          <p:nvPr/>
        </p:nvSpPr>
        <p:spPr>
          <a:xfrm flipH="1">
            <a:off x="4991672" y="1483400"/>
            <a:ext cx="381000" cy="1000125"/>
          </a:xfrm>
          <a:prstGeom prst="homePlate">
            <a:avLst>
              <a:gd name="adj" fmla="val 70000"/>
            </a:avLst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 defTabSz="914198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5372672" y="2731740"/>
            <a:ext cx="3593910" cy="857250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228546" indent="-228546" defTabSz="9141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Continuous &amp; reasonably heavy product presence</a:t>
            </a:r>
          </a:p>
          <a:p>
            <a:pPr marL="228546" indent="-228546" defTabSz="9141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Brands with lower decay rate, less chance of message saturation</a:t>
            </a:r>
          </a:p>
          <a:p>
            <a:pPr marL="228546" indent="-228546" defTabSz="9141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</a:rPr>
              <a:t>Promo schedule demands more than “Drip”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5372672" y="3874740"/>
            <a:ext cx="3593910" cy="857250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t"/>
          <a:lstStyle/>
          <a:p>
            <a:pPr marL="228546" indent="-228546" defTabSz="9141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Highly seasonal product</a:t>
            </a:r>
          </a:p>
          <a:p>
            <a:pPr marL="228546" indent="-228546" defTabSz="9141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New copy, new strategy, re-launch</a:t>
            </a:r>
          </a:p>
          <a:p>
            <a:pPr marL="228546" indent="-228546" defTabSz="9141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Achieve rapid high cover build</a:t>
            </a:r>
          </a:p>
          <a:p>
            <a:pPr marL="228546" indent="-228546" defTabSz="914198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Slow decay rate (to spread efficiency)</a:t>
            </a:r>
          </a:p>
        </p:txBody>
      </p:sp>
    </p:spTree>
    <p:extLst>
      <p:ext uri="{BB962C8B-B14F-4D97-AF65-F5344CB8AC3E}">
        <p14:creationId xmlns:p14="http://schemas.microsoft.com/office/powerpoint/2010/main" val="31433122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110"/>
          <p:cNvSpPr txBox="1"/>
          <p:nvPr/>
        </p:nvSpPr>
        <p:spPr>
          <a:xfrm>
            <a:off x="609537" y="238550"/>
            <a:ext cx="5424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Archivo Narrow"/>
                <a:ea typeface="Archivo Narrow"/>
                <a:cs typeface="Archivo Narrow"/>
                <a:sym typeface="Archivo Narrow"/>
              </a:rPr>
              <a:t>ACOMPANHE NOSSOS INSIGHTS</a:t>
            </a:r>
            <a:endParaRPr sz="2500">
              <a:solidFill>
                <a:srgbClr val="000000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735" name="Google Shape;1735;p110"/>
          <p:cNvSpPr/>
          <p:nvPr/>
        </p:nvSpPr>
        <p:spPr>
          <a:xfrm>
            <a:off x="479025" y="4207925"/>
            <a:ext cx="968700" cy="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latin typeface="Open Sans"/>
                <a:ea typeface="Open Sans"/>
                <a:cs typeface="Open Sans"/>
                <a:sym typeface="Open Sans"/>
              </a:rPr>
              <a:t>@nielsenbrazil</a:t>
            </a:r>
            <a:endParaRPr sz="900" u="sng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36" name="Google Shape;1736;p11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112" y="3801188"/>
            <a:ext cx="386525" cy="3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7" name="Google Shape;1737;p11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36912" y="3882247"/>
            <a:ext cx="386525" cy="31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8" name="Google Shape;1738;p11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11491" t="15784" r="16327" b="16902"/>
          <a:stretch/>
        </p:blipFill>
        <p:spPr>
          <a:xfrm>
            <a:off x="2889825" y="3801262"/>
            <a:ext cx="414300" cy="386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39" name="Google Shape;1739;p110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l="24203" t="33395" r="25676" b="31658"/>
          <a:stretch/>
        </p:blipFill>
        <p:spPr>
          <a:xfrm>
            <a:off x="3803014" y="3837687"/>
            <a:ext cx="721523" cy="3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Google Shape;1740;p110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92825" y="3801198"/>
            <a:ext cx="323100" cy="3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1" name="Google Shape;1741;p110"/>
          <p:cNvSpPr/>
          <p:nvPr/>
        </p:nvSpPr>
        <p:spPr>
          <a:xfrm>
            <a:off x="606925" y="3491000"/>
            <a:ext cx="2377800" cy="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latin typeface="Open Sans"/>
                <a:ea typeface="Open Sans"/>
                <a:cs typeface="Open Sans"/>
                <a:sym typeface="Open Sans"/>
              </a:rPr>
              <a:t>nielsen.com</a:t>
            </a:r>
            <a:endParaRPr sz="900"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2" name="Google Shape;1742;p110"/>
          <p:cNvSpPr/>
          <p:nvPr/>
        </p:nvSpPr>
        <p:spPr>
          <a:xfrm>
            <a:off x="1545825" y="4207925"/>
            <a:ext cx="968700" cy="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latin typeface="Open Sans"/>
                <a:ea typeface="Open Sans"/>
                <a:cs typeface="Open Sans"/>
                <a:sym typeface="Open Sans"/>
              </a:rPr>
              <a:t>@nielsenbrasil</a:t>
            </a:r>
            <a:endParaRPr sz="900"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3" name="Google Shape;1743;p110"/>
          <p:cNvSpPr/>
          <p:nvPr/>
        </p:nvSpPr>
        <p:spPr>
          <a:xfrm>
            <a:off x="2612625" y="4207925"/>
            <a:ext cx="968700" cy="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latin typeface="Open Sans"/>
                <a:ea typeface="Open Sans"/>
                <a:cs typeface="Open Sans"/>
                <a:sym typeface="Open Sans"/>
              </a:rPr>
              <a:t>@in/company/nielsen</a:t>
            </a:r>
            <a:endParaRPr sz="900"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4" name="Google Shape;1744;p110"/>
          <p:cNvSpPr/>
          <p:nvPr/>
        </p:nvSpPr>
        <p:spPr>
          <a:xfrm>
            <a:off x="3679425" y="4207925"/>
            <a:ext cx="968700" cy="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latin typeface="Open Sans"/>
                <a:ea typeface="Open Sans"/>
                <a:cs typeface="Open Sans"/>
                <a:sym typeface="Open Sans"/>
              </a:rPr>
              <a:t>@nielsen</a:t>
            </a:r>
            <a:endParaRPr sz="900"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5" name="Google Shape;1745;p110"/>
          <p:cNvSpPr/>
          <p:nvPr/>
        </p:nvSpPr>
        <p:spPr>
          <a:xfrm>
            <a:off x="4670025" y="4207925"/>
            <a:ext cx="968700" cy="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latin typeface="Open Sans"/>
                <a:ea typeface="Open Sans"/>
                <a:cs typeface="Open Sans"/>
                <a:sym typeface="Open Sans"/>
              </a:rPr>
              <a:t>@lifeatnielsen</a:t>
            </a:r>
            <a:endParaRPr sz="900" u="sng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46" name="Google Shape;1746;p11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93587" y="1144701"/>
            <a:ext cx="4806776" cy="197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7" name="Google Shape;1747;p11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19150" y="412425"/>
            <a:ext cx="1772201" cy="8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8" name="Google Shape;1748;p11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463325" y="3111650"/>
            <a:ext cx="1483851" cy="5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9" name="Google Shape;1749;p110" descr="Social Icons-09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554570" y="1262764"/>
            <a:ext cx="313138" cy="66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750" name="Google Shape;1750;p110"/>
          <p:cNvSpPr txBox="1"/>
          <p:nvPr/>
        </p:nvSpPr>
        <p:spPr>
          <a:xfrm>
            <a:off x="6867713" y="1240950"/>
            <a:ext cx="14838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entury Gothic"/>
              <a:buNone/>
            </a:pPr>
            <a:r>
              <a:rPr lang="en-US" sz="900" u="sng">
                <a:latin typeface="Open Sans"/>
                <a:ea typeface="Open Sans"/>
                <a:cs typeface="Open Sans"/>
                <a:sym typeface="Open Sans"/>
                <a:hlinkClick r:id="rId17"/>
              </a:rPr>
              <a:t>@gracenotetweets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1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entury Gothic"/>
              <a:buNone/>
            </a:pP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51" name="Google Shape;1751;p110" descr="Gracenote_G_BLUE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514230" y="1900588"/>
            <a:ext cx="363835" cy="347952"/>
          </a:xfrm>
          <a:prstGeom prst="rect">
            <a:avLst/>
          </a:prstGeom>
          <a:noFill/>
          <a:ln>
            <a:noFill/>
          </a:ln>
        </p:spPr>
      </p:pic>
      <p:sp>
        <p:nvSpPr>
          <p:cNvPr id="1752" name="Google Shape;1752;p110"/>
          <p:cNvSpPr txBox="1"/>
          <p:nvPr/>
        </p:nvSpPr>
        <p:spPr>
          <a:xfrm>
            <a:off x="6867713" y="1431057"/>
            <a:ext cx="16293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1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entury Gothic"/>
              <a:buNone/>
            </a:pPr>
            <a:r>
              <a:rPr lang="en-US" sz="900" u="sng">
                <a:latin typeface="Open Sans"/>
                <a:ea typeface="Open Sans"/>
                <a:cs typeface="Open Sans"/>
                <a:sym typeface="Open Sans"/>
              </a:rPr>
              <a:t>@PoweredByGracenote</a:t>
            </a:r>
            <a:endParaRPr sz="900"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3" name="Google Shape;1753;p110"/>
          <p:cNvSpPr txBox="1"/>
          <p:nvPr/>
        </p:nvSpPr>
        <p:spPr>
          <a:xfrm>
            <a:off x="6867713" y="1803750"/>
            <a:ext cx="1483800" cy="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19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www.gracenote.com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54" name="Google Shape;1754;p110" descr="Social Icons-09.png"/>
          <p:cNvPicPr preferRelativeResize="0"/>
          <p:nvPr/>
        </p:nvPicPr>
        <p:blipFill rotWithShape="1">
          <a:blip r:embed="rId16">
            <a:alphaModFix/>
          </a:blip>
          <a:srcRect b="59283"/>
          <a:stretch/>
        </p:blipFill>
        <p:spPr>
          <a:xfrm>
            <a:off x="6549000" y="3665218"/>
            <a:ext cx="313150" cy="26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5" name="Google Shape;1755;p110"/>
          <p:cNvSpPr txBox="1"/>
          <p:nvPr/>
        </p:nvSpPr>
        <p:spPr>
          <a:xfrm>
            <a:off x="6862150" y="3643400"/>
            <a:ext cx="14838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entury Gothic"/>
              <a:buNone/>
            </a:pPr>
            <a:r>
              <a:rPr lang="en-US" sz="900" u="sng">
                <a:latin typeface="Open Sans"/>
                <a:ea typeface="Open Sans"/>
                <a:cs typeface="Open Sans"/>
                <a:sym typeface="Open Sans"/>
              </a:rPr>
              <a:t>@Pointlogic</a:t>
            </a:r>
            <a:endParaRPr sz="900" u="sng"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1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entury Gothic"/>
              <a:buNone/>
            </a:pP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6" name="Google Shape;1756;p110"/>
          <p:cNvSpPr txBox="1"/>
          <p:nvPr/>
        </p:nvSpPr>
        <p:spPr>
          <a:xfrm>
            <a:off x="6862150" y="3833507"/>
            <a:ext cx="16293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140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Century Gothic"/>
              <a:buNone/>
            </a:pPr>
            <a:r>
              <a:rPr lang="en-US" sz="900" u="sng">
                <a:latin typeface="Open Sans"/>
                <a:ea typeface="Open Sans"/>
                <a:cs typeface="Open Sans"/>
                <a:sym typeface="Open Sans"/>
              </a:rPr>
              <a:t>@in/company/pointlogic</a:t>
            </a:r>
            <a:endParaRPr sz="900"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57" name="Google Shape;1757;p110"/>
          <p:cNvSpPr txBox="1"/>
          <p:nvPr/>
        </p:nvSpPr>
        <p:spPr>
          <a:xfrm>
            <a:off x="6862150" y="4206200"/>
            <a:ext cx="1483800" cy="2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900" u="sng">
                <a:latin typeface="Open Sans"/>
                <a:ea typeface="Open Sans"/>
                <a:cs typeface="Open Sans"/>
                <a:sym typeface="Open Sans"/>
              </a:rPr>
              <a:t>@pointlogichq</a:t>
            </a:r>
            <a:endParaRPr sz="900" u="sng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58" name="Google Shape;1758;p110"/>
          <p:cNvPicPr preferRelativeResize="0"/>
          <p:nvPr/>
        </p:nvPicPr>
        <p:blipFill rotWithShape="1">
          <a:blip r:embed="rId8">
            <a:alphaModFix/>
          </a:blip>
          <a:srcRect l="11491" t="15784" r="16327" b="16902"/>
          <a:stretch/>
        </p:blipFill>
        <p:spPr>
          <a:xfrm>
            <a:off x="6514236" y="3938304"/>
            <a:ext cx="363900" cy="339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759" name="Google Shape;1759;p11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549000" y="4346600"/>
            <a:ext cx="313150" cy="31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0" name="Google Shape;1760;p110"/>
          <p:cNvSpPr/>
          <p:nvPr/>
        </p:nvSpPr>
        <p:spPr>
          <a:xfrm>
            <a:off x="6163150" y="412413"/>
            <a:ext cx="2328300" cy="2164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110"/>
          <p:cNvSpPr/>
          <p:nvPr/>
        </p:nvSpPr>
        <p:spPr>
          <a:xfrm>
            <a:off x="6155633" y="2823920"/>
            <a:ext cx="2328300" cy="21642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6" name="Google Shape;1766;p111"/>
          <p:cNvPicPr preferRelativeResize="0"/>
          <p:nvPr/>
        </p:nvPicPr>
        <p:blipFill rotWithShape="1">
          <a:blip r:embed="rId3">
            <a:alphaModFix/>
          </a:blip>
          <a:srcRect l="37444" t="14801" r="4708" b="8387"/>
          <a:stretch/>
        </p:blipFill>
        <p:spPr>
          <a:xfrm>
            <a:off x="3190534" y="7405"/>
            <a:ext cx="944238" cy="93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7" name="Google Shape;1767;p111"/>
          <p:cNvPicPr preferRelativeResize="0"/>
          <p:nvPr/>
        </p:nvPicPr>
        <p:blipFill rotWithShape="1">
          <a:blip r:embed="rId4">
            <a:alphaModFix/>
          </a:blip>
          <a:srcRect l="25006" t="7008" r="25486" b="19608"/>
          <a:stretch/>
        </p:blipFill>
        <p:spPr>
          <a:xfrm>
            <a:off x="189000" y="1979474"/>
            <a:ext cx="944243" cy="93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8" name="Google Shape;1768;p111"/>
          <p:cNvPicPr preferRelativeResize="0"/>
          <p:nvPr/>
        </p:nvPicPr>
        <p:blipFill rotWithShape="1">
          <a:blip r:embed="rId5">
            <a:alphaModFix/>
          </a:blip>
          <a:srcRect l="30575" t="10830" r="19309" b="14886"/>
          <a:stretch/>
        </p:blipFill>
        <p:spPr>
          <a:xfrm>
            <a:off x="8196244" y="994170"/>
            <a:ext cx="944243" cy="93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9" name="Google Shape;1769;p111"/>
          <p:cNvPicPr preferRelativeResize="0"/>
          <p:nvPr/>
        </p:nvPicPr>
        <p:blipFill rotWithShape="1">
          <a:blip r:embed="rId6">
            <a:alphaModFix/>
          </a:blip>
          <a:srcRect l="19494" t="-5787" r="33486" b="36313"/>
          <a:stretch/>
        </p:blipFill>
        <p:spPr>
          <a:xfrm>
            <a:off x="4191418" y="1979474"/>
            <a:ext cx="947201" cy="93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0" name="Google Shape;1770;p111"/>
          <p:cNvPicPr preferRelativeResize="0"/>
          <p:nvPr/>
        </p:nvPicPr>
        <p:blipFill rotWithShape="1">
          <a:blip r:embed="rId7">
            <a:alphaModFix/>
          </a:blip>
          <a:srcRect l="20466" t="16172" r="46570" b="34968"/>
          <a:stretch/>
        </p:blipFill>
        <p:spPr>
          <a:xfrm>
            <a:off x="1192850" y="7405"/>
            <a:ext cx="944238" cy="9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1" name="Google Shape;1771;p111"/>
          <p:cNvPicPr preferRelativeResize="0"/>
          <p:nvPr/>
        </p:nvPicPr>
        <p:blipFill rotWithShape="1">
          <a:blip r:embed="rId8">
            <a:alphaModFix/>
          </a:blip>
          <a:srcRect l="35526" t="28694" r="23530" b="10614"/>
          <a:stretch/>
        </p:blipFill>
        <p:spPr>
          <a:xfrm>
            <a:off x="189000" y="994877"/>
            <a:ext cx="944237" cy="93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2" name="Google Shape;1772;p111"/>
          <p:cNvPicPr preferRelativeResize="0"/>
          <p:nvPr/>
        </p:nvPicPr>
        <p:blipFill rotWithShape="1">
          <a:blip r:embed="rId9">
            <a:alphaModFix/>
          </a:blip>
          <a:srcRect l="8721" t="23566" r="51830" b="18273"/>
          <a:stretch/>
        </p:blipFill>
        <p:spPr>
          <a:xfrm>
            <a:off x="8194753" y="5875"/>
            <a:ext cx="949248" cy="93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3" name="Google Shape;1773;p111"/>
          <p:cNvPicPr preferRelativeResize="0"/>
          <p:nvPr/>
        </p:nvPicPr>
        <p:blipFill rotWithShape="1">
          <a:blip r:embed="rId10">
            <a:alphaModFix/>
          </a:blip>
          <a:srcRect l="16921" t="14170" r="28686" b="5637"/>
          <a:stretch/>
        </p:blipFill>
        <p:spPr>
          <a:xfrm flipH="1">
            <a:off x="3187056" y="1979474"/>
            <a:ext cx="949248" cy="93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Google Shape;1774;p111"/>
          <p:cNvPicPr preferRelativeResize="0"/>
          <p:nvPr/>
        </p:nvPicPr>
        <p:blipFill rotWithShape="1">
          <a:blip r:embed="rId11">
            <a:alphaModFix/>
          </a:blip>
          <a:srcRect l="43331" t="20883" r="17707" b="21121"/>
          <a:stretch/>
        </p:blipFill>
        <p:spPr>
          <a:xfrm>
            <a:off x="2191691" y="7405"/>
            <a:ext cx="944243" cy="93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5" name="Google Shape;1775;p111"/>
          <p:cNvPicPr preferRelativeResize="0"/>
          <p:nvPr/>
        </p:nvPicPr>
        <p:blipFill rotWithShape="1">
          <a:blip r:embed="rId12">
            <a:alphaModFix/>
          </a:blip>
          <a:srcRect l="14591" t="11769" r="24886" b="-1480"/>
          <a:stretch/>
        </p:blipFill>
        <p:spPr>
          <a:xfrm>
            <a:off x="7194063" y="991902"/>
            <a:ext cx="944243" cy="93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6" name="Google Shape;1776;p111"/>
          <p:cNvPicPr preferRelativeResize="0"/>
          <p:nvPr/>
        </p:nvPicPr>
        <p:blipFill rotWithShape="1">
          <a:blip r:embed="rId13">
            <a:alphaModFix/>
          </a:blip>
          <a:srcRect l="63360" t="23219" r="4047" b="28627"/>
          <a:stretch/>
        </p:blipFill>
        <p:spPr>
          <a:xfrm>
            <a:off x="3187001" y="996787"/>
            <a:ext cx="947201" cy="93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Google Shape;1777;p111"/>
          <p:cNvPicPr preferRelativeResize="0"/>
          <p:nvPr/>
        </p:nvPicPr>
        <p:blipFill rotWithShape="1">
          <a:blip r:embed="rId14">
            <a:alphaModFix/>
          </a:blip>
          <a:srcRect l="-816" r="33353"/>
          <a:stretch/>
        </p:blipFill>
        <p:spPr>
          <a:xfrm>
            <a:off x="7195399" y="1979474"/>
            <a:ext cx="944243" cy="93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8" name="Google Shape;1778;p111"/>
          <p:cNvPicPr preferRelativeResize="0"/>
          <p:nvPr/>
        </p:nvPicPr>
        <p:blipFill rotWithShape="1">
          <a:blip r:embed="rId15">
            <a:alphaModFix/>
          </a:blip>
          <a:srcRect l="24147" t="25695" r="41941" b="23880"/>
          <a:stretch/>
        </p:blipFill>
        <p:spPr>
          <a:xfrm>
            <a:off x="4189374" y="7405"/>
            <a:ext cx="944237" cy="93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Google Shape;1779;p111"/>
          <p:cNvPicPr preferRelativeResize="0"/>
          <p:nvPr/>
        </p:nvPicPr>
        <p:blipFill rotWithShape="1">
          <a:blip r:embed="rId16">
            <a:alphaModFix/>
          </a:blip>
          <a:srcRect l="9238" r="31463" b="8809"/>
          <a:stretch/>
        </p:blipFill>
        <p:spPr>
          <a:xfrm>
            <a:off x="2187705" y="1979474"/>
            <a:ext cx="944236" cy="936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0" name="Google Shape;1780;p111"/>
          <p:cNvPicPr preferRelativeResize="0"/>
          <p:nvPr/>
        </p:nvPicPr>
        <p:blipFill rotWithShape="1">
          <a:blip r:embed="rId17">
            <a:alphaModFix/>
          </a:blip>
          <a:srcRect l="16461" t="11337" r="34893" b="16261"/>
          <a:stretch/>
        </p:blipFill>
        <p:spPr>
          <a:xfrm>
            <a:off x="2187666" y="994877"/>
            <a:ext cx="944243" cy="93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Google Shape;1781;p111"/>
          <p:cNvPicPr preferRelativeResize="0"/>
          <p:nvPr/>
        </p:nvPicPr>
        <p:blipFill rotWithShape="1">
          <a:blip r:embed="rId18">
            <a:alphaModFix/>
          </a:blip>
          <a:srcRect l="27420" t="10786" r="15867" b="5145"/>
          <a:stretch/>
        </p:blipFill>
        <p:spPr>
          <a:xfrm>
            <a:off x="5188214" y="7405"/>
            <a:ext cx="944237" cy="93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p111"/>
          <p:cNvPicPr preferRelativeResize="0"/>
          <p:nvPr/>
        </p:nvPicPr>
        <p:blipFill rotWithShape="1">
          <a:blip r:embed="rId19">
            <a:alphaModFix/>
          </a:blip>
          <a:srcRect l="48740" t="15242" r="9150" b="22595"/>
          <a:stretch/>
        </p:blipFill>
        <p:spPr>
          <a:xfrm flipH="1">
            <a:off x="5186738" y="994161"/>
            <a:ext cx="947198" cy="93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3" name="Google Shape;1783;p111"/>
          <p:cNvPicPr preferRelativeResize="0"/>
          <p:nvPr/>
        </p:nvPicPr>
        <p:blipFill rotWithShape="1">
          <a:blip r:embed="rId20">
            <a:alphaModFix/>
          </a:blip>
          <a:srcRect l="20717" t="6673" r="16919" b="1279"/>
          <a:stretch/>
        </p:blipFill>
        <p:spPr>
          <a:xfrm>
            <a:off x="1188354" y="1979474"/>
            <a:ext cx="944237" cy="93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4" name="Google Shape;1784;p111"/>
          <p:cNvPicPr preferRelativeResize="0"/>
          <p:nvPr/>
        </p:nvPicPr>
        <p:blipFill rotWithShape="1">
          <a:blip r:embed="rId21">
            <a:alphaModFix/>
          </a:blip>
          <a:srcRect l="18517" r="19447" b="8424"/>
          <a:stretch/>
        </p:blipFill>
        <p:spPr>
          <a:xfrm>
            <a:off x="5193732" y="1979474"/>
            <a:ext cx="947198" cy="93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5" name="Google Shape;1785;p111"/>
          <p:cNvPicPr preferRelativeResize="0"/>
          <p:nvPr/>
        </p:nvPicPr>
        <p:blipFill rotWithShape="1">
          <a:blip r:embed="rId22">
            <a:alphaModFix/>
          </a:blip>
          <a:srcRect l="32410" t="25840" r="19934" b="3517"/>
          <a:stretch/>
        </p:blipFill>
        <p:spPr>
          <a:xfrm flipH="1">
            <a:off x="6191881" y="994160"/>
            <a:ext cx="944239" cy="93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6" name="Google Shape;1786;p111"/>
          <p:cNvPicPr preferRelativeResize="0"/>
          <p:nvPr/>
        </p:nvPicPr>
        <p:blipFill rotWithShape="1">
          <a:blip r:embed="rId23">
            <a:alphaModFix/>
          </a:blip>
          <a:srcRect l="17630" t="10481" r="31281" b="13783"/>
          <a:stretch/>
        </p:blipFill>
        <p:spPr>
          <a:xfrm>
            <a:off x="6196045" y="1979474"/>
            <a:ext cx="944243" cy="93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7" name="Google Shape;1787;p111"/>
          <p:cNvPicPr preferRelativeResize="0"/>
          <p:nvPr/>
        </p:nvPicPr>
        <p:blipFill rotWithShape="1">
          <a:blip r:embed="rId24">
            <a:alphaModFix/>
          </a:blip>
          <a:srcRect l="40962" t="18288" r="25119" b="30223"/>
          <a:stretch/>
        </p:blipFill>
        <p:spPr>
          <a:xfrm>
            <a:off x="8194753" y="1979474"/>
            <a:ext cx="949242" cy="9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8" name="Google Shape;1788;p111"/>
          <p:cNvPicPr preferRelativeResize="0"/>
          <p:nvPr/>
        </p:nvPicPr>
        <p:blipFill rotWithShape="1">
          <a:blip r:embed="rId25">
            <a:alphaModFix/>
          </a:blip>
          <a:srcRect l="27210" r="22241" b="25350"/>
          <a:stretch/>
        </p:blipFill>
        <p:spPr>
          <a:xfrm>
            <a:off x="1188344" y="995372"/>
            <a:ext cx="944231" cy="9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Google Shape;1789;p111"/>
          <p:cNvPicPr preferRelativeResize="0"/>
          <p:nvPr/>
        </p:nvPicPr>
        <p:blipFill rotWithShape="1">
          <a:blip r:embed="rId26">
            <a:alphaModFix/>
          </a:blip>
          <a:srcRect l="7572" t="10287" r="44683" b="16543"/>
          <a:stretch/>
        </p:blipFill>
        <p:spPr>
          <a:xfrm>
            <a:off x="189000" y="7405"/>
            <a:ext cx="949248" cy="936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0" name="Google Shape;1790;p111"/>
          <p:cNvPicPr preferRelativeResize="0"/>
          <p:nvPr/>
        </p:nvPicPr>
        <p:blipFill rotWithShape="1">
          <a:blip r:embed="rId27">
            <a:alphaModFix/>
          </a:blip>
          <a:srcRect l="13621" r="20636"/>
          <a:stretch/>
        </p:blipFill>
        <p:spPr>
          <a:xfrm>
            <a:off x="7190903" y="7405"/>
            <a:ext cx="949248" cy="93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111"/>
          <p:cNvPicPr preferRelativeResize="0"/>
          <p:nvPr/>
        </p:nvPicPr>
        <p:blipFill rotWithShape="1">
          <a:blip r:embed="rId28">
            <a:alphaModFix/>
          </a:blip>
          <a:srcRect l="29869" t="10105" r="16648" b="7933"/>
          <a:stretch/>
        </p:blipFill>
        <p:spPr>
          <a:xfrm>
            <a:off x="6187052" y="7405"/>
            <a:ext cx="949248" cy="936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2" name="Google Shape;1792;p111"/>
          <p:cNvGrpSpPr/>
          <p:nvPr/>
        </p:nvGrpSpPr>
        <p:grpSpPr>
          <a:xfrm>
            <a:off x="3575999" y="436508"/>
            <a:ext cx="2077323" cy="2053484"/>
            <a:chOff x="9993971" y="30987"/>
            <a:chExt cx="2542000" cy="2545221"/>
          </a:xfrm>
        </p:grpSpPr>
        <p:sp>
          <p:nvSpPr>
            <p:cNvPr id="1793" name="Google Shape;1793;p111"/>
            <p:cNvSpPr/>
            <p:nvPr/>
          </p:nvSpPr>
          <p:spPr>
            <a:xfrm>
              <a:off x="10320775" y="320050"/>
              <a:ext cx="1935900" cy="1959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94" name="Google Shape;1794;p111"/>
            <p:cNvPicPr preferRelativeResize="0"/>
            <p:nvPr/>
          </p:nvPicPr>
          <p:blipFill rotWithShape="1">
            <a:blip r:embed="rId29">
              <a:alphaModFix/>
            </a:blip>
            <a:srcRect t="22630"/>
            <a:stretch/>
          </p:blipFill>
          <p:spPr>
            <a:xfrm>
              <a:off x="9993971" y="30987"/>
              <a:ext cx="2542000" cy="25452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95" name="Google Shape;1795;p111"/>
          <p:cNvSpPr txBox="1">
            <a:spLocks noGrp="1"/>
          </p:cNvSpPr>
          <p:nvPr>
            <p:ph type="ctrTitle" idx="4294967295"/>
          </p:nvPr>
        </p:nvSpPr>
        <p:spPr>
          <a:xfrm>
            <a:off x="402388" y="3194990"/>
            <a:ext cx="7881000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</a:pPr>
            <a:r>
              <a:rPr lang="en-US" sz="6300">
                <a:solidFill>
                  <a:srgbClr val="000000"/>
                </a:solidFill>
              </a:rPr>
              <a:t>NIELSEN MEDIA</a:t>
            </a:r>
            <a:endParaRPr sz="6300">
              <a:solidFill>
                <a:srgbClr val="000000"/>
              </a:solidFill>
            </a:endParaRPr>
          </a:p>
        </p:txBody>
      </p:sp>
      <p:sp>
        <p:nvSpPr>
          <p:cNvPr id="1796" name="Google Shape;1796;p111"/>
          <p:cNvSpPr txBox="1"/>
          <p:nvPr/>
        </p:nvSpPr>
        <p:spPr>
          <a:xfrm>
            <a:off x="421883" y="3717727"/>
            <a:ext cx="73785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ATENDENDO A TODO ECOSSISTEMA</a:t>
            </a:r>
            <a:endParaRPr sz="19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88"/>
          <p:cNvPicPr preferRelativeResize="0"/>
          <p:nvPr/>
        </p:nvPicPr>
        <p:blipFill rotWithShape="1">
          <a:blip r:embed="rId3">
            <a:alphaModFix/>
          </a:blip>
          <a:srcRect r="1555"/>
          <a:stretch/>
        </p:blipFill>
        <p:spPr>
          <a:xfrm>
            <a:off x="141950" y="0"/>
            <a:ext cx="90020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88"/>
          <p:cNvSpPr/>
          <p:nvPr/>
        </p:nvSpPr>
        <p:spPr>
          <a:xfrm rot="10800000">
            <a:off x="131575" y="4950"/>
            <a:ext cx="9022800" cy="5133600"/>
          </a:xfrm>
          <a:prstGeom prst="rect">
            <a:avLst/>
          </a:prstGeom>
          <a:solidFill>
            <a:srgbClr val="000000">
              <a:alpha val="557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88"/>
          <p:cNvSpPr txBox="1">
            <a:spLocks noGrp="1"/>
          </p:cNvSpPr>
          <p:nvPr>
            <p:ph type="title"/>
          </p:nvPr>
        </p:nvSpPr>
        <p:spPr>
          <a:xfrm>
            <a:off x="6126369" y="1215332"/>
            <a:ext cx="7686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sz="3200">
                <a:solidFill>
                  <a:schemeClr val="accent1"/>
                </a:solidFill>
              </a:rPr>
              <a:t>60+</a:t>
            </a:r>
            <a:endParaRPr sz="3200" b="1">
              <a:solidFill>
                <a:schemeClr val="accent1"/>
              </a:solidFill>
            </a:endParaRPr>
          </a:p>
        </p:txBody>
      </p:sp>
      <p:sp>
        <p:nvSpPr>
          <p:cNvPr id="592" name="Google Shape;592;p88"/>
          <p:cNvSpPr txBox="1">
            <a:spLocks noGrp="1"/>
          </p:cNvSpPr>
          <p:nvPr>
            <p:ph type="title"/>
          </p:nvPr>
        </p:nvSpPr>
        <p:spPr>
          <a:xfrm>
            <a:off x="6136526" y="2057002"/>
            <a:ext cx="9039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sz="3200">
                <a:solidFill>
                  <a:schemeClr val="accent1"/>
                </a:solidFill>
              </a:rPr>
              <a:t>67%</a:t>
            </a:r>
            <a:endParaRPr sz="3200">
              <a:solidFill>
                <a:schemeClr val="accent1"/>
              </a:solidFill>
            </a:endParaRPr>
          </a:p>
        </p:txBody>
      </p:sp>
      <p:sp>
        <p:nvSpPr>
          <p:cNvPr id="593" name="Google Shape;593;p88"/>
          <p:cNvSpPr txBox="1"/>
          <p:nvPr/>
        </p:nvSpPr>
        <p:spPr>
          <a:xfrm>
            <a:off x="5741775" y="1597632"/>
            <a:ext cx="1537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Anos de experiência</a:t>
            </a:r>
            <a:endParaRPr sz="3400" b="1">
              <a:solidFill>
                <a:schemeClr val="accen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594" name="Google Shape;594;p88"/>
          <p:cNvSpPr txBox="1"/>
          <p:nvPr/>
        </p:nvSpPr>
        <p:spPr>
          <a:xfrm>
            <a:off x="5710226" y="2443008"/>
            <a:ext cx="15378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Cobertura global</a:t>
            </a:r>
            <a:br>
              <a:rPr lang="en-US" sz="1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</a:br>
            <a:r>
              <a:rPr lang="en-US" sz="1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da população</a:t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595" name="Google Shape;595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2473" y="326182"/>
            <a:ext cx="904000" cy="90402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88"/>
          <p:cNvSpPr txBox="1"/>
          <p:nvPr/>
        </p:nvSpPr>
        <p:spPr>
          <a:xfrm>
            <a:off x="550851" y="3123427"/>
            <a:ext cx="1537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ASSOCIADOS</a:t>
            </a:r>
            <a:br>
              <a:rPr lang="en-US" sz="13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3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NO MUNDO</a:t>
            </a:r>
            <a:endParaRPr sz="13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7" name="Google Shape;597;p88"/>
          <p:cNvSpPr txBox="1">
            <a:spLocks noGrp="1"/>
          </p:cNvSpPr>
          <p:nvPr>
            <p:ph type="title"/>
          </p:nvPr>
        </p:nvSpPr>
        <p:spPr>
          <a:xfrm>
            <a:off x="609300" y="2706000"/>
            <a:ext cx="13527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sz="3000">
                <a:solidFill>
                  <a:srgbClr val="FFFFFF"/>
                </a:solidFill>
              </a:rPr>
              <a:t>+15.000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598" name="Google Shape;598;p88"/>
          <p:cNvSpPr txBox="1"/>
          <p:nvPr/>
        </p:nvSpPr>
        <p:spPr>
          <a:xfrm>
            <a:off x="5665575" y="3495757"/>
            <a:ext cx="1537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Países</a:t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3429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3429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99" name="Google Shape;599;p88"/>
          <p:cNvSpPr txBox="1">
            <a:spLocks noGrp="1"/>
          </p:cNvSpPr>
          <p:nvPr>
            <p:ph type="title"/>
          </p:nvPr>
        </p:nvSpPr>
        <p:spPr>
          <a:xfrm>
            <a:off x="6057267" y="3119107"/>
            <a:ext cx="9039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sz="3200">
                <a:solidFill>
                  <a:schemeClr val="accent1"/>
                </a:solidFill>
              </a:rPr>
              <a:t>80+</a:t>
            </a:r>
            <a:endParaRPr sz="3200">
              <a:solidFill>
                <a:schemeClr val="accent1"/>
              </a:solidFill>
            </a:endParaRPr>
          </a:p>
        </p:txBody>
      </p:sp>
      <p:sp>
        <p:nvSpPr>
          <p:cNvPr id="600" name="Google Shape;600;p88"/>
          <p:cNvSpPr txBox="1">
            <a:spLocks noGrp="1"/>
          </p:cNvSpPr>
          <p:nvPr>
            <p:ph type="title"/>
          </p:nvPr>
        </p:nvSpPr>
        <p:spPr>
          <a:xfrm>
            <a:off x="5793834" y="3993499"/>
            <a:ext cx="13527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sz="3000">
                <a:solidFill>
                  <a:srgbClr val="FFFFFF"/>
                </a:solidFill>
              </a:rPr>
              <a:t>~2.800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601" name="Google Shape;601;p88"/>
          <p:cNvSpPr txBox="1"/>
          <p:nvPr/>
        </p:nvSpPr>
        <p:spPr>
          <a:xfrm>
            <a:off x="5691608" y="4428174"/>
            <a:ext cx="15378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Patentes globais</a:t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3429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3429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3429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602" name="Google Shape;602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 flipH="1">
            <a:off x="1938148" y="2336056"/>
            <a:ext cx="827700" cy="7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1954875" y="3146801"/>
            <a:ext cx="805800" cy="8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88"/>
          <p:cNvSpPr txBox="1"/>
          <p:nvPr/>
        </p:nvSpPr>
        <p:spPr>
          <a:xfrm>
            <a:off x="521625" y="326177"/>
            <a:ext cx="57504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NIELSEN MEDIA</a:t>
            </a:r>
            <a:r>
              <a:rPr lang="en-US" sz="31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/>
            </a:r>
            <a:br>
              <a:rPr lang="en-US" sz="3100" b="1">
                <a:solidFill>
                  <a:srgbClr val="FFFFFF"/>
                </a:solidFill>
                <a:latin typeface="Archivo Narrow"/>
                <a:ea typeface="Archivo Narrow"/>
                <a:cs typeface="Archivo Narrow"/>
                <a:sym typeface="Archivo Narrow"/>
              </a:rPr>
            </a:br>
            <a:r>
              <a:rPr lang="en-US" sz="2300">
                <a:solidFill>
                  <a:srgbClr val="FFFFFF"/>
                </a:solidFill>
                <a:highlight>
                  <a:schemeClr val="accent1"/>
                </a:highlight>
                <a:latin typeface="Archivo Narrow"/>
                <a:ea typeface="Archivo Narrow"/>
                <a:cs typeface="Archivo Narrow"/>
                <a:sym typeface="Archivo Narrow"/>
              </a:rPr>
              <a:t>GRANDES NÚMEROS</a:t>
            </a:r>
            <a:endParaRPr sz="2300">
              <a:solidFill>
                <a:srgbClr val="FFFFFF"/>
              </a:solidFill>
              <a:highlight>
                <a:schemeClr val="accent1"/>
              </a:highlight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pic>
        <p:nvPicPr>
          <p:cNvPr id="605" name="Google Shape;605;p88" descr="N-Element-Tab-Blue_RGB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54313" y="0"/>
            <a:ext cx="236416" cy="3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88"/>
          <p:cNvSpPr/>
          <p:nvPr/>
        </p:nvSpPr>
        <p:spPr>
          <a:xfrm>
            <a:off x="2991675" y="3252900"/>
            <a:ext cx="1260900" cy="1260900"/>
          </a:xfrm>
          <a:prstGeom prst="ellipse">
            <a:avLst/>
          </a:prstGeom>
          <a:solidFill>
            <a:srgbClr val="000000">
              <a:alpha val="55729"/>
            </a:srgb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8"/>
          <p:cNvSpPr txBox="1">
            <a:spLocks noGrp="1"/>
          </p:cNvSpPr>
          <p:nvPr>
            <p:ph type="title"/>
          </p:nvPr>
        </p:nvSpPr>
        <p:spPr>
          <a:xfrm>
            <a:off x="3118587" y="3389550"/>
            <a:ext cx="987600" cy="9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sz="3200">
                <a:solidFill>
                  <a:srgbClr val="FFFFFF"/>
                </a:solidFill>
              </a:rPr>
              <a:t>~108</a:t>
            </a:r>
            <a:endParaRPr sz="32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b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BRASIL</a:t>
            </a:r>
            <a:endParaRPr sz="3200" b="1">
              <a:solidFill>
                <a:srgbClr val="000000"/>
              </a:solidFill>
            </a:endParaRPr>
          </a:p>
        </p:txBody>
      </p:sp>
      <p:sp>
        <p:nvSpPr>
          <p:cNvPr id="608" name="Google Shape;608;p88"/>
          <p:cNvSpPr/>
          <p:nvPr/>
        </p:nvSpPr>
        <p:spPr>
          <a:xfrm>
            <a:off x="2991675" y="1693375"/>
            <a:ext cx="1260900" cy="1260900"/>
          </a:xfrm>
          <a:prstGeom prst="ellipse">
            <a:avLst/>
          </a:prstGeom>
          <a:solidFill>
            <a:srgbClr val="000000">
              <a:alpha val="55729"/>
            </a:srgb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8"/>
          <p:cNvSpPr txBox="1">
            <a:spLocks noGrp="1"/>
          </p:cNvSpPr>
          <p:nvPr>
            <p:ph type="title"/>
          </p:nvPr>
        </p:nvSpPr>
        <p:spPr>
          <a:xfrm>
            <a:off x="3037892" y="1885626"/>
            <a:ext cx="1110000" cy="9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-US" sz="3200">
                <a:solidFill>
                  <a:srgbClr val="FFFFFF"/>
                </a:solidFill>
              </a:rPr>
              <a:t>~911</a:t>
            </a:r>
            <a:endParaRPr sz="32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b="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LATAM</a:t>
            </a:r>
            <a:endParaRPr sz="3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93"/>
          <p:cNvPicPr preferRelativeResize="0"/>
          <p:nvPr/>
        </p:nvPicPr>
        <p:blipFill rotWithShape="1">
          <a:blip r:embed="rId3">
            <a:alphaModFix/>
          </a:blip>
          <a:srcRect l="4879" t="7763" b="7755"/>
          <a:stretch/>
        </p:blipFill>
        <p:spPr>
          <a:xfrm flipH="1">
            <a:off x="5955524" y="1364400"/>
            <a:ext cx="3181500" cy="1820100"/>
          </a:xfrm>
          <a:prstGeom prst="leftArrow">
            <a:avLst>
              <a:gd name="adj1" fmla="val 100000"/>
              <a:gd name="adj2" fmla="val 0"/>
            </a:avLst>
          </a:prstGeom>
          <a:noFill/>
          <a:ln>
            <a:noFill/>
          </a:ln>
        </p:spPr>
      </p:pic>
      <p:pic>
        <p:nvPicPr>
          <p:cNvPr id="683" name="Google Shape;683;p93"/>
          <p:cNvPicPr preferRelativeResize="0"/>
          <p:nvPr/>
        </p:nvPicPr>
        <p:blipFill rotWithShape="1">
          <a:blip r:embed="rId4">
            <a:alphaModFix/>
          </a:blip>
          <a:srcRect l="835" r="826"/>
          <a:stretch/>
        </p:blipFill>
        <p:spPr>
          <a:xfrm>
            <a:off x="3111525" y="1364398"/>
            <a:ext cx="3181500" cy="1819800"/>
          </a:xfrm>
          <a:prstGeom prst="rightArrow">
            <a:avLst>
              <a:gd name="adj1" fmla="val 100000"/>
              <a:gd name="adj2" fmla="val 17682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84" name="Google Shape;684;p93"/>
          <p:cNvPicPr preferRelativeResize="0"/>
          <p:nvPr/>
        </p:nvPicPr>
        <p:blipFill rotWithShape="1">
          <a:blip r:embed="rId5">
            <a:alphaModFix/>
          </a:blip>
          <a:srcRect t="10160" b="1021"/>
          <a:stretch/>
        </p:blipFill>
        <p:spPr>
          <a:xfrm flipH="1">
            <a:off x="258791" y="1367450"/>
            <a:ext cx="3181500" cy="1819800"/>
          </a:xfrm>
          <a:prstGeom prst="leftArrow">
            <a:avLst>
              <a:gd name="adj1" fmla="val 100000"/>
              <a:gd name="adj2" fmla="val 16726"/>
            </a:avLst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5" name="Google Shape;685;p93"/>
          <p:cNvSpPr txBox="1"/>
          <p:nvPr/>
        </p:nvSpPr>
        <p:spPr>
          <a:xfrm>
            <a:off x="417198" y="508375"/>
            <a:ext cx="8707200" cy="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latin typeface="Archivo Narrow"/>
                <a:ea typeface="Archivo Narrow"/>
                <a:cs typeface="Archivo Narrow"/>
                <a:sym typeface="Archivo Narrow"/>
              </a:rPr>
              <a:t>COM DIFERENTES SOLUÇÕES NAS PRINCIPAIS LINHAS</a:t>
            </a:r>
            <a:br>
              <a:rPr lang="en-US" sz="2600">
                <a:latin typeface="Archivo Narrow"/>
                <a:ea typeface="Archivo Narrow"/>
                <a:cs typeface="Archivo Narrow"/>
                <a:sym typeface="Archivo Narrow"/>
              </a:rPr>
            </a:br>
            <a:r>
              <a:rPr lang="en-US" sz="2600">
                <a:latin typeface="Archivo Narrow"/>
                <a:ea typeface="Archivo Narrow"/>
                <a:cs typeface="Archivo Narrow"/>
                <a:sym typeface="Archivo Narrow"/>
              </a:rPr>
              <a:t>DE NEGÓCIOS GLOBAIS</a:t>
            </a:r>
            <a:endParaRPr sz="2600"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cxnSp>
        <p:nvCxnSpPr>
          <p:cNvPr id="686" name="Google Shape;686;p93"/>
          <p:cNvCxnSpPr/>
          <p:nvPr/>
        </p:nvCxnSpPr>
        <p:spPr>
          <a:xfrm>
            <a:off x="3134639" y="3187250"/>
            <a:ext cx="15600" cy="1698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lgDashDot"/>
            <a:round/>
            <a:headEnd type="none" w="med" len="med"/>
            <a:tailEnd type="none" w="med" len="med"/>
          </a:ln>
        </p:spPr>
      </p:cxnSp>
      <p:sp>
        <p:nvSpPr>
          <p:cNvPr id="687" name="Google Shape;687;p93"/>
          <p:cNvSpPr txBox="1"/>
          <p:nvPr/>
        </p:nvSpPr>
        <p:spPr>
          <a:xfrm>
            <a:off x="567675" y="3370350"/>
            <a:ext cx="21516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accen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MEASUREMENT</a:t>
            </a:r>
            <a:endParaRPr sz="1800" b="1">
              <a:solidFill>
                <a:schemeClr val="accen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rgbClr val="DC0015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>
              <a:solidFill>
                <a:srgbClr val="DC0015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688" name="Google Shape;688;p93"/>
          <p:cNvSpPr txBox="1"/>
          <p:nvPr/>
        </p:nvSpPr>
        <p:spPr>
          <a:xfrm>
            <a:off x="3437475" y="3370350"/>
            <a:ext cx="21516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accen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PLAN / OPTIMIZE</a:t>
            </a:r>
            <a:endParaRPr sz="1800" b="1">
              <a:solidFill>
                <a:schemeClr val="accen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chemeClr val="accen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chemeClr val="accen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rgbClr val="DC0015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>
              <a:solidFill>
                <a:srgbClr val="DC0015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cxnSp>
        <p:nvCxnSpPr>
          <p:cNvPr id="689" name="Google Shape;689;p93"/>
          <p:cNvCxnSpPr/>
          <p:nvPr/>
        </p:nvCxnSpPr>
        <p:spPr>
          <a:xfrm>
            <a:off x="5993958" y="3187250"/>
            <a:ext cx="15600" cy="16989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lgDashDot"/>
            <a:round/>
            <a:headEnd type="none" w="med" len="med"/>
            <a:tailEnd type="none" w="med" len="med"/>
          </a:ln>
        </p:spPr>
      </p:cxnSp>
      <p:sp>
        <p:nvSpPr>
          <p:cNvPr id="690" name="Google Shape;690;p93"/>
          <p:cNvSpPr txBox="1"/>
          <p:nvPr/>
        </p:nvSpPr>
        <p:spPr>
          <a:xfrm>
            <a:off x="5993946" y="3370350"/>
            <a:ext cx="31302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>
                <a:solidFill>
                  <a:schemeClr val="accen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CONTENT</a:t>
            </a:r>
            <a:endParaRPr sz="1800" b="1">
              <a:solidFill>
                <a:schemeClr val="accen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chemeClr val="accen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rgbClr val="DC0015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>
              <a:solidFill>
                <a:srgbClr val="DC0015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pic>
        <p:nvPicPr>
          <p:cNvPr id="691" name="Google Shape;691;p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93425" y="1646519"/>
            <a:ext cx="1209000" cy="119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92" name="Google Shape;692;p9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38679" y="1887721"/>
            <a:ext cx="1032900" cy="80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93" name="Google Shape;693;p9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7875" y="1953791"/>
            <a:ext cx="1428000" cy="741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94" name="Google Shape;694;p93"/>
          <p:cNvSpPr txBox="1"/>
          <p:nvPr/>
        </p:nvSpPr>
        <p:spPr>
          <a:xfrm>
            <a:off x="6293025" y="3759550"/>
            <a:ext cx="26361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Open Sans"/>
                <a:ea typeface="Open Sans"/>
                <a:cs typeface="Open Sans"/>
                <a:sym typeface="Open Sans"/>
              </a:rPr>
              <a:t>Metadados (</a:t>
            </a:r>
            <a:r>
              <a:rPr lang="en-US" sz="13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música</a:t>
            </a:r>
            <a:r>
              <a:rPr lang="en-US" sz="130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3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vídeo </a:t>
            </a:r>
            <a:r>
              <a:rPr lang="en-US" sz="1300">
                <a:latin typeface="Open Sans"/>
                <a:ea typeface="Open Sans"/>
                <a:cs typeface="Open Sans"/>
                <a:sym typeface="Open Sans"/>
              </a:rPr>
              <a:t>e </a:t>
            </a:r>
            <a:r>
              <a:rPr lang="en-US" sz="13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esportes</a:t>
            </a:r>
            <a:r>
              <a:rPr lang="en-US" sz="1300">
                <a:latin typeface="Open Sans"/>
                <a:ea typeface="Open Sans"/>
                <a:cs typeface="Open Sans"/>
                <a:sym typeface="Open Sans"/>
              </a:rPr>
              <a:t>) que organizam e viabilizam a busca e a escolha de uma mídia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5" name="Google Shape;695;p93"/>
          <p:cNvSpPr txBox="1"/>
          <p:nvPr/>
        </p:nvSpPr>
        <p:spPr>
          <a:xfrm>
            <a:off x="3254050" y="3759550"/>
            <a:ext cx="26361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Open Sans"/>
                <a:ea typeface="Open Sans"/>
                <a:cs typeface="Open Sans"/>
                <a:sym typeface="Open Sans"/>
              </a:rPr>
              <a:t>Compreenda a eficácia de seu marketing para adaptar e </a:t>
            </a:r>
            <a:r>
              <a:rPr lang="en-US" sz="13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otimizar investimentos</a:t>
            </a:r>
            <a:endParaRPr sz="1300" b="1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" name="Google Shape;696;p93"/>
          <p:cNvSpPr txBox="1"/>
          <p:nvPr/>
        </p:nvSpPr>
        <p:spPr>
          <a:xfrm>
            <a:off x="258800" y="3759550"/>
            <a:ext cx="28527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Open Sans"/>
                <a:ea typeface="Open Sans"/>
                <a:cs typeface="Open Sans"/>
                <a:sym typeface="Open Sans"/>
              </a:rPr>
              <a:t>Entenda o </a:t>
            </a:r>
            <a:r>
              <a:rPr lang="en-US" sz="13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alcance </a:t>
            </a:r>
            <a:r>
              <a:rPr lang="en-US" sz="1300">
                <a:latin typeface="Open Sans"/>
                <a:ea typeface="Open Sans"/>
                <a:cs typeface="Open Sans"/>
                <a:sym typeface="Open Sans"/>
              </a:rPr>
              <a:t>de sua </a:t>
            </a:r>
            <a:r>
              <a:rPr lang="en-US" sz="13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mensagem </a:t>
            </a:r>
            <a:r>
              <a:rPr lang="en-US" sz="1300">
                <a:latin typeface="Open Sans"/>
                <a:ea typeface="Open Sans"/>
                <a:cs typeface="Open Sans"/>
                <a:sym typeface="Open Sans"/>
              </a:rPr>
              <a:t>e </a:t>
            </a:r>
            <a:r>
              <a:rPr lang="en-US" sz="13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campanhas publicitárias</a:t>
            </a:r>
            <a:r>
              <a:rPr lang="en-US" sz="1300" b="1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300">
                <a:latin typeface="Open Sans"/>
                <a:ea typeface="Open Sans"/>
                <a:cs typeface="Open Sans"/>
                <a:sym typeface="Open Sans"/>
              </a:rPr>
              <a:t>- medição comparável em plataformas e dispositivos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238503" y="3288511"/>
            <a:ext cx="2652881" cy="1496377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58800" y="3288511"/>
            <a:ext cx="2795685" cy="178932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13232" y="3288511"/>
            <a:ext cx="2795685" cy="178932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89"/>
          <p:cNvSpPr/>
          <p:nvPr/>
        </p:nvSpPr>
        <p:spPr>
          <a:xfrm>
            <a:off x="1604250" y="734125"/>
            <a:ext cx="5817000" cy="5008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9"/>
          <p:cNvSpPr txBox="1">
            <a:spLocks noGrp="1"/>
          </p:cNvSpPr>
          <p:nvPr>
            <p:ph type="title"/>
          </p:nvPr>
        </p:nvSpPr>
        <p:spPr>
          <a:xfrm>
            <a:off x="378000" y="253475"/>
            <a:ext cx="8193300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b="0">
                <a:solidFill>
                  <a:srgbClr val="000000"/>
                </a:solidFill>
              </a:rPr>
              <a:t>O PAPEL ESSENCIAL DA NIELSEN NO ECOSSISTEMA GLOBAL DE MÍDIA</a:t>
            </a:r>
            <a:endParaRPr sz="26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600">
              <a:solidFill>
                <a:srgbClr val="000000"/>
              </a:solidFill>
            </a:endParaRPr>
          </a:p>
        </p:txBody>
      </p:sp>
      <p:cxnSp>
        <p:nvCxnSpPr>
          <p:cNvPr id="617" name="Google Shape;617;p89"/>
          <p:cNvCxnSpPr/>
          <p:nvPr/>
        </p:nvCxnSpPr>
        <p:spPr>
          <a:xfrm>
            <a:off x="5478492" y="1202728"/>
            <a:ext cx="0" cy="398870"/>
          </a:xfrm>
          <a:prstGeom prst="straightConnector1">
            <a:avLst/>
          </a:prstGeom>
          <a:noFill/>
          <a:ln w="19050" cap="flat" cmpd="sng">
            <a:solidFill>
              <a:srgbClr val="EFEFE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8" name="Google Shape;618;p89"/>
          <p:cNvSpPr/>
          <p:nvPr/>
        </p:nvSpPr>
        <p:spPr>
          <a:xfrm rot="-10461911">
            <a:off x="2744848" y="1350582"/>
            <a:ext cx="3724497" cy="3724497"/>
          </a:xfrm>
          <a:prstGeom prst="pie">
            <a:avLst>
              <a:gd name="adj1" fmla="val 10560391"/>
              <a:gd name="adj2" fmla="val 14236787"/>
            </a:avLst>
          </a:prstGeom>
          <a:solidFill>
            <a:srgbClr val="92E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9"/>
          <p:cNvSpPr/>
          <p:nvPr/>
        </p:nvSpPr>
        <p:spPr>
          <a:xfrm rot="230852">
            <a:off x="2762173" y="1340166"/>
            <a:ext cx="3724194" cy="3724194"/>
          </a:xfrm>
          <a:prstGeom prst="pie">
            <a:avLst>
              <a:gd name="adj1" fmla="val 10560391"/>
              <a:gd name="adj2" fmla="val 14236787"/>
            </a:avLst>
          </a:prstGeom>
          <a:solidFill>
            <a:srgbClr val="92E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9"/>
          <p:cNvSpPr/>
          <p:nvPr/>
        </p:nvSpPr>
        <p:spPr>
          <a:xfrm rot="-3813277">
            <a:off x="2766811" y="1334949"/>
            <a:ext cx="3725879" cy="3725610"/>
          </a:xfrm>
          <a:prstGeom prst="pie">
            <a:avLst>
              <a:gd name="adj1" fmla="val 11219852"/>
              <a:gd name="adj2" fmla="val 14640135"/>
            </a:avLst>
          </a:prstGeom>
          <a:solidFill>
            <a:srgbClr val="00AEEF"/>
          </a:solidFill>
          <a:ln>
            <a:noFill/>
          </a:ln>
          <a:effectLst>
            <a:outerShdw blurRad="85725" dist="38100" dir="5400000" algn="bl" rotWithShape="0">
              <a:srgbClr val="000000">
                <a:alpha val="7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9"/>
          <p:cNvSpPr/>
          <p:nvPr/>
        </p:nvSpPr>
        <p:spPr>
          <a:xfrm rot="-7135560">
            <a:off x="2766637" y="1358656"/>
            <a:ext cx="3725813" cy="3712118"/>
          </a:xfrm>
          <a:prstGeom prst="pie">
            <a:avLst>
              <a:gd name="adj1" fmla="val 10784598"/>
              <a:gd name="adj2" fmla="val 14555475"/>
            </a:avLst>
          </a:prstGeom>
          <a:solidFill>
            <a:srgbClr val="073763"/>
          </a:solidFill>
          <a:ln>
            <a:noFill/>
          </a:ln>
          <a:effectLst>
            <a:outerShdw blurRad="57150" dist="19050" dir="193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9"/>
          <p:cNvSpPr/>
          <p:nvPr/>
        </p:nvSpPr>
        <p:spPr>
          <a:xfrm rot="7094071">
            <a:off x="2739569" y="1354113"/>
            <a:ext cx="3725574" cy="3725574"/>
          </a:xfrm>
          <a:prstGeom prst="pie">
            <a:avLst>
              <a:gd name="adj1" fmla="val 11219852"/>
              <a:gd name="adj2" fmla="val 14640135"/>
            </a:avLst>
          </a:prstGeom>
          <a:solidFill>
            <a:srgbClr val="00AEEF"/>
          </a:solidFill>
          <a:ln>
            <a:noFill/>
          </a:ln>
          <a:effectLst>
            <a:outerShdw blurRad="85725" dist="38100" dir="5400000" algn="bl" rotWithShape="0">
              <a:srgbClr val="000000">
                <a:alpha val="7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9"/>
          <p:cNvSpPr/>
          <p:nvPr/>
        </p:nvSpPr>
        <p:spPr>
          <a:xfrm rot="3771682">
            <a:off x="2731676" y="1362751"/>
            <a:ext cx="3725789" cy="3712503"/>
          </a:xfrm>
          <a:prstGeom prst="pie">
            <a:avLst>
              <a:gd name="adj1" fmla="val 10784598"/>
              <a:gd name="adj2" fmla="val 14555475"/>
            </a:avLst>
          </a:prstGeom>
          <a:solidFill>
            <a:srgbClr val="073763"/>
          </a:solidFill>
          <a:ln>
            <a:noFill/>
          </a:ln>
          <a:effectLst>
            <a:outerShdw blurRad="57150" dist="19050" dir="193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9"/>
          <p:cNvSpPr/>
          <p:nvPr/>
        </p:nvSpPr>
        <p:spPr>
          <a:xfrm rot="-25387">
            <a:off x="4153925" y="2798294"/>
            <a:ext cx="893724" cy="893724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142875" dist="9525" dir="108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5" name="Google Shape;62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5144">
            <a:off x="4303956" y="2778359"/>
            <a:ext cx="591381" cy="765324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89"/>
          <p:cNvSpPr txBox="1"/>
          <p:nvPr/>
        </p:nvSpPr>
        <p:spPr>
          <a:xfrm>
            <a:off x="4947250" y="2484933"/>
            <a:ext cx="15219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Planejamento confiável, elevação, otimização</a:t>
            </a:r>
            <a:endParaRPr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7" name="Google Shape;627;p89"/>
          <p:cNvSpPr txBox="1"/>
          <p:nvPr/>
        </p:nvSpPr>
        <p:spPr>
          <a:xfrm>
            <a:off x="4981900" y="3533900"/>
            <a:ext cx="13617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Metadados para alavancar a busca e descoberta de conteúdo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8" name="Google Shape;628;p89"/>
          <p:cNvSpPr txBox="1"/>
          <p:nvPr/>
        </p:nvSpPr>
        <p:spPr>
          <a:xfrm>
            <a:off x="3971700" y="1619650"/>
            <a:ext cx="13617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Validação da entrega on target</a:t>
            </a:r>
            <a:endParaRPr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9" name="Google Shape;629;p89"/>
          <p:cNvSpPr txBox="1"/>
          <p:nvPr/>
        </p:nvSpPr>
        <p:spPr>
          <a:xfrm>
            <a:off x="2894275" y="2295100"/>
            <a:ext cx="13617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Métricas completas e de-duplicadas entre plataformas</a:t>
            </a:r>
            <a:endParaRPr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0" name="Google Shape;630;p89"/>
          <p:cNvSpPr txBox="1"/>
          <p:nvPr/>
        </p:nvSpPr>
        <p:spPr>
          <a:xfrm>
            <a:off x="2579422" y="3397884"/>
            <a:ext cx="17316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Gold  standard em mensuração, </a:t>
            </a:r>
            <a:br>
              <a:rPr lang="en-U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presente em </a:t>
            </a:r>
            <a:br>
              <a:rPr lang="en-U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39 países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1" name="Google Shape;631;p89"/>
          <p:cNvSpPr txBox="1"/>
          <p:nvPr/>
        </p:nvSpPr>
        <p:spPr>
          <a:xfrm>
            <a:off x="3990207" y="4099818"/>
            <a:ext cx="1217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Atuação em todo o ecossistema de mídia /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Transparência 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2" name="Google Shape;632;p89"/>
          <p:cNvSpPr/>
          <p:nvPr/>
        </p:nvSpPr>
        <p:spPr>
          <a:xfrm>
            <a:off x="3730004" y="695007"/>
            <a:ext cx="1584300" cy="437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ANUNCIANTES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3" name="Google Shape;633;p89"/>
          <p:cNvSpPr/>
          <p:nvPr/>
        </p:nvSpPr>
        <p:spPr>
          <a:xfrm>
            <a:off x="6715324" y="2328200"/>
            <a:ext cx="1381800" cy="437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VEÍCULOS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4" name="Google Shape;634;p89"/>
          <p:cNvSpPr/>
          <p:nvPr/>
        </p:nvSpPr>
        <p:spPr>
          <a:xfrm>
            <a:off x="6607117" y="4321425"/>
            <a:ext cx="1381800" cy="437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SPORTS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5" name="Google Shape;635;p89"/>
          <p:cNvSpPr/>
          <p:nvPr/>
        </p:nvSpPr>
        <p:spPr>
          <a:xfrm>
            <a:off x="1125400" y="4321425"/>
            <a:ext cx="1775400" cy="437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PROGRAMÁTICAS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6" name="Google Shape;636;p89"/>
          <p:cNvSpPr/>
          <p:nvPr/>
        </p:nvSpPr>
        <p:spPr>
          <a:xfrm>
            <a:off x="1168455" y="2328200"/>
            <a:ext cx="1381800" cy="437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AGÊNCIAS</a:t>
            </a:r>
            <a:endParaRPr sz="11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37" name="Google Shape;637;p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5931" y="747236"/>
            <a:ext cx="474000" cy="2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1387" y="2389261"/>
            <a:ext cx="545400" cy="3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22725" y="2450051"/>
            <a:ext cx="474001" cy="22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8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5399" y="4398381"/>
            <a:ext cx="545400" cy="2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8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31078" y="4360715"/>
            <a:ext cx="473700" cy="3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89"/>
          <p:cNvSpPr/>
          <p:nvPr/>
        </p:nvSpPr>
        <p:spPr>
          <a:xfrm>
            <a:off x="2261862" y="1562762"/>
            <a:ext cx="1176300" cy="289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Open Sans"/>
                <a:ea typeface="Open Sans"/>
                <a:cs typeface="Open Sans"/>
                <a:sym typeface="Open Sans"/>
              </a:rPr>
              <a:t>MEASUREMENT</a:t>
            </a:r>
            <a:endParaRPr sz="9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3" name="Google Shape;643;p89"/>
          <p:cNvSpPr/>
          <p:nvPr/>
        </p:nvSpPr>
        <p:spPr>
          <a:xfrm>
            <a:off x="5567003" y="1467717"/>
            <a:ext cx="1381800" cy="4338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B050"/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PLAN/</a:t>
            </a:r>
            <a:endParaRPr b="1" dirty="0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OPTIMIZE</a:t>
            </a:r>
            <a:endParaRPr b="1" dirty="0">
              <a:solidFill>
                <a:srgbClr val="00B05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4" name="Google Shape;644;p89"/>
          <p:cNvSpPr/>
          <p:nvPr/>
        </p:nvSpPr>
        <p:spPr>
          <a:xfrm>
            <a:off x="6153367" y="3551915"/>
            <a:ext cx="1303200" cy="433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>
                <a:latin typeface="Open Sans"/>
                <a:ea typeface="Open Sans"/>
                <a:cs typeface="Open Sans"/>
                <a:sym typeface="Open Sans"/>
              </a:rPr>
              <a:t>CONTENT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Google Shape;1028;p98"/>
          <p:cNvPicPr preferRelativeResize="0"/>
          <p:nvPr/>
        </p:nvPicPr>
        <p:blipFill rotWithShape="1">
          <a:blip r:embed="rId3">
            <a:alphaModFix/>
          </a:blip>
          <a:srcRect l="835" r="826"/>
          <a:stretch/>
        </p:blipFill>
        <p:spPr>
          <a:xfrm>
            <a:off x="152401" y="0"/>
            <a:ext cx="89916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98"/>
          <p:cNvSpPr txBox="1"/>
          <p:nvPr/>
        </p:nvSpPr>
        <p:spPr>
          <a:xfrm>
            <a:off x="1315575" y="2594700"/>
            <a:ext cx="5095800" cy="82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Archivo Narrow"/>
                <a:ea typeface="Archivo Narrow"/>
                <a:cs typeface="Archivo Narrow"/>
                <a:sym typeface="Archivo Narrow"/>
              </a:rPr>
              <a:t>2. PLAN / OPTIMIZE</a:t>
            </a:r>
            <a:endParaRPr sz="3600" dirty="0">
              <a:solidFill>
                <a:schemeClr val="lt1"/>
              </a:solidFill>
              <a:latin typeface="Archivo Narrow"/>
              <a:ea typeface="Archivo Narrow"/>
              <a:cs typeface="Archivo Narrow"/>
              <a:sym typeface="Archivo Narrow"/>
            </a:endParaRPr>
          </a:p>
        </p:txBody>
      </p:sp>
      <p:sp>
        <p:nvSpPr>
          <p:cNvPr id="1030" name="Google Shape;1030;p98"/>
          <p:cNvSpPr/>
          <p:nvPr/>
        </p:nvSpPr>
        <p:spPr>
          <a:xfrm>
            <a:off x="152400" y="2236800"/>
            <a:ext cx="1593900" cy="1542900"/>
          </a:xfrm>
          <a:prstGeom prst="rightArrow">
            <a:avLst>
              <a:gd name="adj1" fmla="val 100000"/>
              <a:gd name="adj2" fmla="val 3643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1" name="Google Shape;1031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200" y="2575062"/>
            <a:ext cx="876300" cy="86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0f2O1uHIEOWaUjYqW9cx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vCSM.P_n0uk9mNif4ql6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0f2O1uHIEOWaUjYqW9cx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w1v_CXOSku0CyShJllrZ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OwvkFFNt0iuVaLcZhJtX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5SoZD3xh06a2wUav.mOI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ZsZ.eD_EuSVfR6xZA5Y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GsUMu2rN0uwvAyalQn3l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.HKE7QsjECGFa.nqaygi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YMfUAu4EWdnd5zbNgp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gcL.NGDkOVrJXnUbLfr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w1v_CXOSku0CyShJllrZ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ZZXsKVck6q5K.5NBqs.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NVY0L5GBkyqVJ_ir5Id1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Sb.lQjldUmitPoAE0Kvt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4k5yNfCEOjFH_hLI6Ab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.6j2xIPK0Claf5CZUiEQ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_PHjjO710KygpOUfSiV.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foEbGiE00G8XFcbDW_cr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KoK9c36WkGuhGyhAKJGo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Ch4qaBYNEeKyd8H_73dy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E_z9you80yMmvQcvoriR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ob50cFSkyHTHG_LXXFg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IVCJrozEuDc6rbu5ofM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ZsZ.eD_EuSVfR6xZA5Y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GsUMu2rN0uwvAyalQn3l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.HKE7QsjECGFa.nqaygi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YMfUAu4EWdnd5zbNgpT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gcL.NGDkOVrJXnUbLfr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ZZXsKVck6q5K.5NBqs.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8pGyzd2UqQyAbuJTaU8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gBAyyzAYUmwK4f97tVRa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FO.97_U20KgUBrnkknuA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HIBmRc_k.brbwxbGtad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LOCcj4aCUO3.WbgrRmVT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_CLagv8gk.L_kahECn9R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tSAVQCNu0ieobj32On15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Gk5DqntoU.afmZ7Ui.kr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8PR.Fl6E6p4VryyOo03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rDZWDEtlkSO6mBBXFmbo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8o_oBTJka_roGkp7gr0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NLHEn35GUqkS1kGxEcaq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kY2ITRj0qsRlCLB5mW9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.Uq53dDs0KTC7N_agSiK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jSOJTsaEyQ8AUWqFpPq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iK.OAc_O0CMThtHUkjlh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S09u9Xni0eIHDp3fgbc5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j1r8FtGnUC9SzpaNpA.b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_I1GXZVk0aS6yj24OeSV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oSRvze6mEWyvBRHDRLli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7L_hlJKvE.EjB3JhQVxC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_JWDOTfK0.WLd4ePCZaI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6DJKrATn0CTMQuokTSxR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lr0G6l2AkCsYnOOmLj70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EHrFvAbVkOYBeR4kmxi3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0f2O1uHIEOWaUjYqW9cx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YPSPyQJTEq1WrNupddl8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SmMgj8wE6JUDQvVAZG0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NSp2GXr0i330biD8gSo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11j89PPUaK4rK0kFW8E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.9RwXss40G16RfvuX4TV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dSMLMjqkEiJmmjdCO9Dl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NzMkNCl1kaZ_n1RF6kYY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uiLoyegLU2G1EofXxRLCw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czyd0CA.0aHZ3Skqb9vw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6vyJRyBUEyjXhMGpOQGN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w1v_CXOSku0CyShJllrZ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0gh7QJ102WzTQKyrjXR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Q4QFsgW06l5tWmzXFTC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Tgy4C7HKUGpb9YavOpAL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C_j8SZAZUCb.4_7Vucl9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HDasFBPLkuPfAifsu2us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Fqi1rLT0qzdTkohPPP3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eQWHexSpEuikabiNx.be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2Mw9bYYb0qHqhgpQZoiqw"/>
</p:tagLst>
</file>

<file path=ppt/theme/theme1.xml><?xml version="1.0" encoding="utf-8"?>
<a:theme xmlns:a="http://schemas.openxmlformats.org/drawingml/2006/main" name="Nielsen Widescreen Texture 1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707276"/>
      </a:lt2>
      <a:accent1>
        <a:srgbClr val="00AEEF"/>
      </a:accent1>
      <a:accent2>
        <a:srgbClr val="B21DAC"/>
      </a:accent2>
      <a:accent3>
        <a:srgbClr val="8DC63F"/>
      </a:accent3>
      <a:accent4>
        <a:srgbClr val="FFB100"/>
      </a:accent4>
      <a:accent5>
        <a:srgbClr val="DC0015"/>
      </a:accent5>
      <a:accent6>
        <a:srgbClr val="000000"/>
      </a:accent6>
      <a:hlink>
        <a:srgbClr val="B21DAC"/>
      </a:hlink>
      <a:folHlink>
        <a:srgbClr val="DC00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ulticolor">
    <a:dk1>
      <a:srgbClr val="5F5F5F"/>
    </a:dk1>
    <a:lt1>
      <a:srgbClr val="FFFFFF"/>
    </a:lt1>
    <a:dk2>
      <a:srgbClr val="000000"/>
    </a:dk2>
    <a:lt2>
      <a:srgbClr val="707276"/>
    </a:lt2>
    <a:accent1>
      <a:srgbClr val="009DD9"/>
    </a:accent1>
    <a:accent2>
      <a:srgbClr val="FF8300"/>
    </a:accent2>
    <a:accent3>
      <a:srgbClr val="B21DAC"/>
    </a:accent3>
    <a:accent4>
      <a:srgbClr val="D70036"/>
    </a:accent4>
    <a:accent5>
      <a:srgbClr val="707276"/>
    </a:accent5>
    <a:accent6>
      <a:srgbClr val="000000"/>
    </a:accent6>
    <a:hlink>
      <a:srgbClr val="B21DAC"/>
    </a:hlink>
    <a:folHlink>
      <a:srgbClr val="D70036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ulticolor">
    <a:dk1>
      <a:srgbClr val="5F5F5F"/>
    </a:dk1>
    <a:lt1>
      <a:srgbClr val="FFFFFF"/>
    </a:lt1>
    <a:dk2>
      <a:srgbClr val="000000"/>
    </a:dk2>
    <a:lt2>
      <a:srgbClr val="707276"/>
    </a:lt2>
    <a:accent1>
      <a:srgbClr val="009DD9"/>
    </a:accent1>
    <a:accent2>
      <a:srgbClr val="FF8300"/>
    </a:accent2>
    <a:accent3>
      <a:srgbClr val="B21DAC"/>
    </a:accent3>
    <a:accent4>
      <a:srgbClr val="D70036"/>
    </a:accent4>
    <a:accent5>
      <a:srgbClr val="707276"/>
    </a:accent5>
    <a:accent6>
      <a:srgbClr val="000000"/>
    </a:accent6>
    <a:hlink>
      <a:srgbClr val="B21DAC"/>
    </a:hlink>
    <a:folHlink>
      <a:srgbClr val="D70036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Multicolor">
    <a:dk1>
      <a:srgbClr val="5F5F5F"/>
    </a:dk1>
    <a:lt1>
      <a:srgbClr val="FFFFFF"/>
    </a:lt1>
    <a:dk2>
      <a:srgbClr val="000000"/>
    </a:dk2>
    <a:lt2>
      <a:srgbClr val="707276"/>
    </a:lt2>
    <a:accent1>
      <a:srgbClr val="009DD9"/>
    </a:accent1>
    <a:accent2>
      <a:srgbClr val="FF8300"/>
    </a:accent2>
    <a:accent3>
      <a:srgbClr val="B21DAC"/>
    </a:accent3>
    <a:accent4>
      <a:srgbClr val="D70036"/>
    </a:accent4>
    <a:accent5>
      <a:srgbClr val="707276"/>
    </a:accent5>
    <a:accent6>
      <a:srgbClr val="000000"/>
    </a:accent6>
    <a:hlink>
      <a:srgbClr val="B21DAC"/>
    </a:hlink>
    <a:folHlink>
      <a:srgbClr val="D70036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Multicolor">
    <a:dk1>
      <a:srgbClr val="5F5F5F"/>
    </a:dk1>
    <a:lt1>
      <a:srgbClr val="FFFFFF"/>
    </a:lt1>
    <a:dk2>
      <a:srgbClr val="000000"/>
    </a:dk2>
    <a:lt2>
      <a:srgbClr val="707276"/>
    </a:lt2>
    <a:accent1>
      <a:srgbClr val="009DD9"/>
    </a:accent1>
    <a:accent2>
      <a:srgbClr val="FF8300"/>
    </a:accent2>
    <a:accent3>
      <a:srgbClr val="B21DAC"/>
    </a:accent3>
    <a:accent4>
      <a:srgbClr val="D70036"/>
    </a:accent4>
    <a:accent5>
      <a:srgbClr val="707276"/>
    </a:accent5>
    <a:accent6>
      <a:srgbClr val="000000"/>
    </a:accent6>
    <a:hlink>
      <a:srgbClr val="B21DAC"/>
    </a:hlink>
    <a:folHlink>
      <a:srgbClr val="D70036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Multicolor">
    <a:dk1>
      <a:srgbClr val="5F5F5F"/>
    </a:dk1>
    <a:lt1>
      <a:srgbClr val="FFFFFF"/>
    </a:lt1>
    <a:dk2>
      <a:srgbClr val="000000"/>
    </a:dk2>
    <a:lt2>
      <a:srgbClr val="707276"/>
    </a:lt2>
    <a:accent1>
      <a:srgbClr val="009DD9"/>
    </a:accent1>
    <a:accent2>
      <a:srgbClr val="FF8300"/>
    </a:accent2>
    <a:accent3>
      <a:srgbClr val="B21DAC"/>
    </a:accent3>
    <a:accent4>
      <a:srgbClr val="D70036"/>
    </a:accent4>
    <a:accent5>
      <a:srgbClr val="707276"/>
    </a:accent5>
    <a:accent6>
      <a:srgbClr val="000000"/>
    </a:accent6>
    <a:hlink>
      <a:srgbClr val="B21DAC"/>
    </a:hlink>
    <a:folHlink>
      <a:srgbClr val="D70036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Multicolor">
    <a:dk1>
      <a:srgbClr val="5F5F5F"/>
    </a:dk1>
    <a:lt1>
      <a:srgbClr val="FFFFFF"/>
    </a:lt1>
    <a:dk2>
      <a:srgbClr val="000000"/>
    </a:dk2>
    <a:lt2>
      <a:srgbClr val="707276"/>
    </a:lt2>
    <a:accent1>
      <a:srgbClr val="009DD9"/>
    </a:accent1>
    <a:accent2>
      <a:srgbClr val="FF8300"/>
    </a:accent2>
    <a:accent3>
      <a:srgbClr val="B21DAC"/>
    </a:accent3>
    <a:accent4>
      <a:srgbClr val="D70036"/>
    </a:accent4>
    <a:accent5>
      <a:srgbClr val="707276"/>
    </a:accent5>
    <a:accent6>
      <a:srgbClr val="000000"/>
    </a:accent6>
    <a:hlink>
      <a:srgbClr val="B21DAC"/>
    </a:hlink>
    <a:folHlink>
      <a:srgbClr val="D70036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outure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3101</Words>
  <Application>Microsoft Office PowerPoint</Application>
  <PresentationFormat>On-screen Show (16:9)</PresentationFormat>
  <Paragraphs>733</Paragraphs>
  <Slides>57</Slides>
  <Notes>14</Notes>
  <HiddenSlides>9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8" baseType="lpstr">
      <vt:lpstr>Arial</vt:lpstr>
      <vt:lpstr>ＭＳ Ｐゴシック</vt:lpstr>
      <vt:lpstr>Arial Unicode MS</vt:lpstr>
      <vt:lpstr>Calibri</vt:lpstr>
      <vt:lpstr>Segoe UI</vt:lpstr>
      <vt:lpstr>Archivo Narrow</vt:lpstr>
      <vt:lpstr>Open Sans</vt:lpstr>
      <vt:lpstr>Century Gothic</vt:lpstr>
      <vt:lpstr>Open Sans SemiBold</vt:lpstr>
      <vt:lpstr>Nielsen Widescreen Texture 1</vt:lpstr>
      <vt:lpstr>Chart</vt:lpstr>
      <vt:lpstr>NIELSEN MEDIA: MARKETING MIX MODELING 101</vt:lpstr>
      <vt:lpstr>AGENDA</vt:lpstr>
      <vt:lpstr>NIELSEN MEDIA</vt:lpstr>
      <vt:lpstr>PowerPoint Presentation</vt:lpstr>
      <vt:lpstr>SOMOS UMA EMPRESA QUE...</vt:lpstr>
      <vt:lpstr>60+</vt:lpstr>
      <vt:lpstr>PowerPoint Presentation</vt:lpstr>
      <vt:lpstr>O PAPEL ESSENCIAL DA NIELSEN NO ECOSSISTEMA GLOBAL DE MÍDIA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 WE NEED TO TALK ABOUT MEDIA?</vt:lpstr>
      <vt:lpstr>PowerPoint Presentation</vt:lpstr>
      <vt:lpstr>NIELSEN MARKETING MIX MODELING</vt:lpstr>
      <vt:lpstr>MARKETING MIX PROCESS</vt:lpstr>
      <vt:lpstr>HOW WE GET TO THE RESULTS - METHODOLOGY</vt:lpstr>
      <vt:lpstr>THE IMPACT OF EACH ELEMENT OVER SALES</vt:lpstr>
      <vt:lpstr>MODELS  ARE BUILT AT THE MOST GRANULAR LEVEL DATA THAT IS AVAILABLE</vt:lpstr>
      <vt:lpstr>AGGREGATED DATA BRINGS BIAS</vt:lpstr>
      <vt:lpstr>BIAS BRINGS HIGH RISKS</vt:lpstr>
      <vt:lpstr>COMPLETE DATA EVALUATION ENSURES QUALITY</vt:lpstr>
      <vt:lpstr>QUESTIONS WE ANSWER WITH MARKETING MIX</vt:lpstr>
      <vt:lpstr>OPTIMIZE THE WAY YOU ALLOCATE YOUR BUDGET</vt:lpstr>
      <vt:lpstr>PowerPoint Presentation</vt:lpstr>
      <vt:lpstr>PowerPoint Presentation</vt:lpstr>
      <vt:lpstr>ASSESSING RESULTS IS A THREE-STEP PROCESS</vt:lpstr>
      <vt:lpstr>THERE ARE TWO COMPONENTS OF SALES</vt:lpstr>
      <vt:lpstr>Base volume is the sales that occur due to distribution, price, assortment, seasonality, long-term equity, etc.</vt:lpstr>
      <vt:lpstr>Incremental volume is any additional sales driven by marketing activities : advertising, consumer activities, in-store promotions</vt:lpstr>
      <vt:lpstr>UNDERSTAND TACTICS’ VOLUME CONTRIBUTION</vt:lpstr>
      <vt:lpstr>DUE-TOS SHOW SOURCES OF VOLUME CHANGE</vt:lpstr>
      <vt:lpstr>RESULTS: IMPACTS OF EACH MARKETING LEVER</vt:lpstr>
      <vt:lpstr>RESULTS: IMPACTS OF EACH MARKETING LEVER</vt:lpstr>
      <vt:lpstr>EFFICIENCY OF YOUR MEDIA PLAN</vt:lpstr>
      <vt:lpstr>COMPARISON OF ROIS BY VEHICLE AND YEAR</vt:lpstr>
      <vt:lpstr>KPI DEEP DIVES BY VEHICLE</vt:lpstr>
      <vt:lpstr>MEDIA ACTIVITIES STRATEGY MAP</vt:lpstr>
      <vt:lpstr>STRATEGY OF EACH MEDIA VEHICLE</vt:lpstr>
      <vt:lpstr>UNDERSTANDING THE RESPONSE CURVE</vt:lpstr>
      <vt:lpstr>UNDERSTANDING THE RESPONSE CURVE</vt:lpstr>
      <vt:lpstr>IDEAL RANGE OF SUPPORT</vt:lpstr>
      <vt:lpstr>SUFFICIENCY OF EXECUTION IS KEY</vt:lpstr>
      <vt:lpstr>SCENARIO SIMULATION &amp; MEDIA OPTIMIZATION</vt:lpstr>
      <vt:lpstr>SIMULATION OF OTIMIZATION SCENARIOS</vt:lpstr>
      <vt:lpstr>Q&amp;A</vt:lpstr>
      <vt:lpstr>APPENDIX</vt:lpstr>
      <vt:lpstr>CUTTING OFF MEDIA BUDGETS MIGHT COMPROMISE BASELINE VOLUME</vt:lpstr>
      <vt:lpstr>ROI IS HEAVILY INFLUENCED BY DOLLAR SALES</vt:lpstr>
      <vt:lpstr>BUILDING VOLUME AS WELL AS BRAND EQUITY</vt:lpstr>
      <vt:lpstr>REACHING YOUR TARGET AUDIENCE</vt:lpstr>
      <vt:lpstr>MESSAGES THAT RESONATE WITH CONSUMERS</vt:lpstr>
      <vt:lpstr>MEDIA IMPACT EXTENDS OVER PERIODS</vt:lpstr>
      <vt:lpstr>SUFFICIENCY OF EXECUTION IS KEY</vt:lpstr>
      <vt:lpstr>PowerPoint Presentation</vt:lpstr>
      <vt:lpstr>NIELSEN MEDIA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NIELSEN MEDIA</dc:title>
  <dc:creator>Paes, Gregorio S</dc:creator>
  <cp:lastModifiedBy>Paes, Gregorio S</cp:lastModifiedBy>
  <cp:revision>15</cp:revision>
  <dcterms:modified xsi:type="dcterms:W3CDTF">2020-10-13T21:17:57Z</dcterms:modified>
</cp:coreProperties>
</file>