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7" r:id="rId4"/>
    <p:sldId id="260" r:id="rId5"/>
    <p:sldId id="267" r:id="rId6"/>
    <p:sldId id="259" r:id="rId7"/>
    <p:sldId id="268" r:id="rId8"/>
    <p:sldId id="265" r:id="rId9"/>
    <p:sldId id="266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EF4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rgbClr val="EF43E3"/>
                </a:solidFill>
              </a:rPr>
              <a:t>Outubro </a:t>
            </a:r>
            <a:r>
              <a:rPr lang="pt-BR" sz="3200" b="1" dirty="0">
                <a:solidFill>
                  <a:srgbClr val="EF43E3"/>
                </a:solidFill>
              </a:rPr>
              <a:t>Rosa </a:t>
            </a: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e Novembro Azul - </a:t>
            </a:r>
            <a:r>
              <a:rPr lang="pt-BR" sz="3200" dirty="0">
                <a:solidFill>
                  <a:schemeClr val="bg2">
                    <a:lumMod val="10000"/>
                  </a:schemeClr>
                </a:solidFill>
              </a:rPr>
              <a:t>Rastreamentos de câncer, </a:t>
            </a:r>
            <a:r>
              <a:rPr lang="pt-BR" sz="3200" b="1" dirty="0" err="1">
                <a:solidFill>
                  <a:schemeClr val="bg2">
                    <a:lumMod val="10000"/>
                  </a:schemeClr>
                </a:solidFill>
              </a:rPr>
              <a:t>sobrediagnóstico</a:t>
            </a:r>
            <a:r>
              <a:rPr lang="pt-BR" sz="3200" b="1" dirty="0">
                <a:solidFill>
                  <a:schemeClr val="bg2">
                    <a:lumMod val="10000"/>
                  </a:schemeClr>
                </a:solidFill>
              </a:rPr>
              <a:t> e </a:t>
            </a:r>
            <a:r>
              <a:rPr lang="pt-BR" sz="3200" b="1" dirty="0" err="1" smtClean="0">
                <a:solidFill>
                  <a:schemeClr val="bg2">
                    <a:lumMod val="10000"/>
                  </a:schemeClr>
                </a:solidFill>
              </a:rPr>
              <a:t>sobretratamento</a:t>
            </a:r>
            <a:r>
              <a:rPr lang="pt-BR" sz="32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BR" sz="3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pt-BR" sz="3200" dirty="0" smtClean="0">
                <a:solidFill>
                  <a:schemeClr val="bg2">
                    <a:lumMod val="10000"/>
                  </a:schemeClr>
                </a:solidFill>
              </a:rPr>
              <a:t>como questões para a saúde pública</a:t>
            </a:r>
            <a:endParaRPr lang="pt-BR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1200" dirty="0"/>
              <a:t>Aula Aberta: disciplina HSM0122 - Evidências e inovação em </a:t>
            </a:r>
            <a:r>
              <a:rPr lang="pt-BR" sz="1200" dirty="0" smtClean="0"/>
              <a:t>saúde</a:t>
            </a:r>
          </a:p>
          <a:p>
            <a:r>
              <a:rPr lang="pt-BR" sz="1200" dirty="0" smtClean="0"/>
              <a:t>16 de novembro 2017 </a:t>
            </a:r>
            <a:r>
              <a:rPr lang="pt-BR" sz="1200" dirty="0"/>
              <a:t> </a:t>
            </a:r>
            <a:r>
              <a:rPr lang="pt-BR" sz="1200" dirty="0" smtClean="0"/>
              <a:t>- Introdução à aula – profa. Simone G Diniz </a:t>
            </a:r>
            <a:r>
              <a:rPr lang="pt-BR" sz="1200" dirty="0"/>
              <a:t/>
            </a:r>
            <a:br>
              <a:rPr lang="pt-BR" sz="1200" dirty="0"/>
            </a:b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226207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CCE4636-DABE-43F8-9EB1-7BCEE12F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436" y="2229769"/>
            <a:ext cx="6269509" cy="412533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68411" y="453080"/>
            <a:ext cx="109810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 smtClean="0"/>
              <a:t>Sobrediagnóstico</a:t>
            </a:r>
            <a:r>
              <a:rPr lang="pt-BR" sz="2800" b="1" dirty="0" smtClean="0"/>
              <a:t> e mercado – papel da falta de regulação das práticas no abuso de rastreamentos</a:t>
            </a:r>
          </a:p>
          <a:p>
            <a:pPr algn="ctr"/>
            <a:r>
              <a:rPr lang="pt-BR" sz="3200" b="1" dirty="0" smtClean="0">
                <a:solidFill>
                  <a:srgbClr val="996633"/>
                </a:solidFill>
              </a:rPr>
              <a:t>Caso extremo do câncer de </a:t>
            </a:r>
            <a:r>
              <a:rPr lang="pt-BR" sz="3200" b="1" dirty="0" err="1" smtClean="0">
                <a:solidFill>
                  <a:srgbClr val="996633"/>
                </a:solidFill>
              </a:rPr>
              <a:t>tireóide</a:t>
            </a:r>
            <a:endParaRPr lang="pt-BR" sz="3200" b="1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65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29AD7E7-AC18-49D6-AA28-F05F88FFA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17" y="3199612"/>
            <a:ext cx="3969094" cy="309937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047" y="482235"/>
            <a:ext cx="4377649" cy="587705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53081" y="906162"/>
            <a:ext cx="58076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Mudança rápida do perfil de incidência e mortalidade por câncer – porque?</a:t>
            </a:r>
          </a:p>
          <a:p>
            <a:pPr algn="ctr"/>
            <a:r>
              <a:rPr lang="pt-BR" sz="2800" b="1" dirty="0" smtClean="0">
                <a:solidFill>
                  <a:srgbClr val="7030A0"/>
                </a:solidFill>
              </a:rPr>
              <a:t>(caso da câncer de pâncreas)</a:t>
            </a:r>
            <a:endParaRPr lang="pt-BR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1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60324" y="702954"/>
            <a:ext cx="68209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R</a:t>
            </a:r>
            <a:r>
              <a:rPr lang="pt-BR" sz="2000" b="1" dirty="0" smtClean="0"/>
              <a:t>efletir </a:t>
            </a:r>
            <a:r>
              <a:rPr lang="pt-BR" sz="2000" b="1" dirty="0"/>
              <a:t>criticamente sobre se e como a ampliação da cobertura </a:t>
            </a:r>
            <a:r>
              <a:rPr lang="pt-BR" sz="2000" b="1" dirty="0" smtClean="0"/>
              <a:t>dos rastreamentos </a:t>
            </a:r>
            <a:r>
              <a:rPr lang="pt-BR" sz="2000" dirty="0" smtClean="0"/>
              <a:t>tem </a:t>
            </a:r>
            <a:r>
              <a:rPr lang="pt-BR" sz="2000" dirty="0"/>
              <a:t>reduzido (ou não) a incidência e a mortalidade pelos cânceres de </a:t>
            </a:r>
            <a:r>
              <a:rPr lang="pt-BR" sz="2000" b="1" dirty="0"/>
              <a:t>próstata, mama e colo</a:t>
            </a:r>
            <a:r>
              <a:rPr lang="pt-BR" sz="2000" dirty="0"/>
              <a:t>. 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Sabemos </a:t>
            </a:r>
            <a:r>
              <a:rPr lang="pt-BR" sz="2000" dirty="0"/>
              <a:t>que existem </a:t>
            </a:r>
            <a:r>
              <a:rPr lang="pt-BR" sz="2000" b="1" dirty="0"/>
              <a:t>aspectos controversos</a:t>
            </a:r>
            <a:r>
              <a:rPr lang="pt-BR" sz="2000" dirty="0"/>
              <a:t>, e a ideia é reunir elementos para entender os </a:t>
            </a:r>
            <a:r>
              <a:rPr lang="pt-BR" sz="2000" b="1" dirty="0"/>
              <a:t>limites e alcances dos diferentes rastreamentos </a:t>
            </a:r>
            <a:r>
              <a:rPr lang="pt-BR" sz="2000" dirty="0"/>
              <a:t>como </a:t>
            </a:r>
            <a:r>
              <a:rPr lang="pt-BR" sz="2000" b="1" dirty="0"/>
              <a:t>políticas </a:t>
            </a:r>
            <a:r>
              <a:rPr lang="pt-BR" sz="2000" b="1" dirty="0" smtClean="0"/>
              <a:t>públicas</a:t>
            </a:r>
            <a:r>
              <a:rPr lang="pt-BR" sz="2000" dirty="0" smtClean="0"/>
              <a:t>.</a:t>
            </a:r>
          </a:p>
          <a:p>
            <a:endParaRPr lang="pt-BR" sz="2000" dirty="0"/>
          </a:p>
          <a:p>
            <a:r>
              <a:rPr lang="pt-BR" sz="2000" dirty="0" smtClean="0"/>
              <a:t>Encarar os </a:t>
            </a:r>
            <a:r>
              <a:rPr lang="pt-BR" sz="2000" dirty="0"/>
              <a:t>problemas do </a:t>
            </a:r>
            <a:r>
              <a:rPr lang="pt-BR" sz="2000" b="1" dirty="0" err="1"/>
              <a:t>sobrediagnóstico</a:t>
            </a:r>
            <a:r>
              <a:rPr lang="pt-BR" sz="2000" b="1" dirty="0"/>
              <a:t> e do </a:t>
            </a:r>
            <a:r>
              <a:rPr lang="pt-BR" sz="2000" b="1" dirty="0" err="1"/>
              <a:t>sobretratamento</a:t>
            </a:r>
            <a:r>
              <a:rPr lang="pt-BR" sz="2000" b="1" dirty="0"/>
              <a:t> </a:t>
            </a:r>
            <a:r>
              <a:rPr lang="pt-BR" sz="2000" dirty="0"/>
              <a:t>como </a:t>
            </a:r>
            <a:r>
              <a:rPr lang="pt-BR" sz="2000" b="1" dirty="0"/>
              <a:t>temas de pesquisa e ação de Saúde Públic</a:t>
            </a:r>
            <a:r>
              <a:rPr lang="pt-BR" sz="2000" dirty="0"/>
              <a:t>a, 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Pensar </a:t>
            </a:r>
            <a:r>
              <a:rPr lang="pt-BR" sz="2000" dirty="0"/>
              <a:t>alternativas ao </a:t>
            </a:r>
            <a:r>
              <a:rPr lang="pt-BR" sz="2000" b="1" dirty="0"/>
              <a:t>enfrentamento destes agravos</a:t>
            </a:r>
            <a:r>
              <a:rPr lang="pt-BR" sz="2000" dirty="0" smtClean="0"/>
              <a:t>.</a:t>
            </a:r>
          </a:p>
          <a:p>
            <a:endParaRPr lang="pt-BR" sz="2000" dirty="0"/>
          </a:p>
          <a:p>
            <a:r>
              <a:rPr lang="pt-BR" sz="2000" dirty="0" smtClean="0"/>
              <a:t>Imaginar possibilidades de </a:t>
            </a:r>
            <a:r>
              <a:rPr lang="pt-BR" sz="2000" b="1" dirty="0" smtClean="0"/>
              <a:t>colaboração em ensino e pesquisa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71849" y="1054444"/>
            <a:ext cx="3280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Objetivos da aula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26027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30833"/>
          </a:xfrm>
        </p:spPr>
        <p:txBody>
          <a:bodyPr/>
          <a:lstStyle/>
          <a:p>
            <a:r>
              <a:rPr lang="pt-BR" dirty="0" smtClean="0"/>
              <a:t>Apresentações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799" y="2103120"/>
            <a:ext cx="10276703" cy="3778696"/>
          </a:xfrm>
        </p:spPr>
        <p:txBody>
          <a:bodyPr>
            <a:normAutofit/>
          </a:bodyPr>
          <a:lstStyle/>
          <a:p>
            <a:r>
              <a:rPr lang="pt-BR" sz="2600" dirty="0"/>
              <a:t>Max Moura (FSP) "</a:t>
            </a:r>
            <a:r>
              <a:rPr lang="pt-BR" sz="2600" b="1" dirty="0"/>
              <a:t>Tendências de incidência, rastreamento e mortalidade dos cânceres de mama, colo e próstata</a:t>
            </a:r>
            <a:r>
              <a:rPr lang="pt-BR" sz="2600" dirty="0"/>
              <a:t>" </a:t>
            </a:r>
          </a:p>
          <a:p>
            <a:r>
              <a:rPr lang="pt-BR" sz="2600" dirty="0"/>
              <a:t>Luiz </a:t>
            </a:r>
            <a:r>
              <a:rPr lang="pt-BR" sz="2600" dirty="0" err="1"/>
              <a:t>Pracchia</a:t>
            </a:r>
            <a:r>
              <a:rPr lang="pt-BR" sz="2600" dirty="0"/>
              <a:t> (PMSP) "</a:t>
            </a:r>
            <a:r>
              <a:rPr lang="pt-BR" sz="2600" b="1" dirty="0"/>
              <a:t>Políticas municipais de rastreamento, seus limites e alcances</a:t>
            </a:r>
            <a:r>
              <a:rPr lang="pt-BR" sz="2600" dirty="0"/>
              <a:t>" .</a:t>
            </a:r>
          </a:p>
          <a:p>
            <a:r>
              <a:rPr lang="pt-BR" sz="2600" dirty="0"/>
              <a:t>Rodrigo Olmos (HU-USP) "</a:t>
            </a:r>
            <a:r>
              <a:rPr lang="pt-BR" sz="2600" b="1" dirty="0" err="1"/>
              <a:t>Sobrediagnóstico</a:t>
            </a:r>
            <a:r>
              <a:rPr lang="pt-BR" sz="2600" b="1" dirty="0"/>
              <a:t>, </a:t>
            </a:r>
            <a:r>
              <a:rPr lang="pt-BR" sz="2600" b="1" dirty="0" err="1"/>
              <a:t>sobretratamento</a:t>
            </a:r>
            <a:r>
              <a:rPr lang="pt-BR" sz="2600" b="1" dirty="0"/>
              <a:t> e as </a:t>
            </a:r>
            <a:r>
              <a:rPr lang="pt-BR" sz="2600" b="1" dirty="0" smtClean="0"/>
              <a:t>iniciativas </a:t>
            </a:r>
            <a:r>
              <a:rPr lang="pt-BR" sz="2600" b="1" dirty="0" err="1"/>
              <a:t>Choosing</a:t>
            </a:r>
            <a:r>
              <a:rPr lang="pt-BR" sz="2600" b="1" dirty="0"/>
              <a:t> </a:t>
            </a:r>
            <a:r>
              <a:rPr lang="pt-BR" sz="2600" b="1" dirty="0" err="1"/>
              <a:t>Wisely</a:t>
            </a:r>
            <a:r>
              <a:rPr lang="pt-BR" sz="2600" b="1" dirty="0"/>
              <a:t> e </a:t>
            </a:r>
            <a:r>
              <a:rPr lang="pt-BR" sz="2600" b="1" dirty="0" err="1"/>
              <a:t>Slow</a:t>
            </a:r>
            <a:r>
              <a:rPr lang="pt-BR" sz="2600" b="1" dirty="0"/>
              <a:t> Medicine</a:t>
            </a:r>
            <a:r>
              <a:rPr lang="pt-BR" sz="2600" dirty="0"/>
              <a:t>"</a:t>
            </a:r>
          </a:p>
          <a:p>
            <a:r>
              <a:rPr lang="pt-BR" sz="2600" dirty="0"/>
              <a:t>Sonia Venâncio e Tereza Toma </a:t>
            </a:r>
            <a:r>
              <a:rPr lang="pt-BR" sz="2600" dirty="0" smtClean="0"/>
              <a:t>- </a:t>
            </a:r>
            <a:r>
              <a:rPr lang="pt-BR" sz="2600" b="1" dirty="0" smtClean="0"/>
              <a:t>Evidências </a:t>
            </a:r>
            <a:r>
              <a:rPr lang="pt-BR" sz="2600" b="1" dirty="0"/>
              <a:t>em saúde e a </a:t>
            </a:r>
            <a:r>
              <a:rPr lang="pt-BR" sz="2600" b="1" dirty="0" err="1"/>
              <a:t>Evipnet</a:t>
            </a:r>
            <a:r>
              <a:rPr lang="pt-BR" sz="2600" b="1" dirty="0"/>
              <a:t> </a:t>
            </a:r>
            <a:r>
              <a:rPr lang="pt-BR" sz="2600" dirty="0" smtClean="0"/>
              <a:t>– livro 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63073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C913FEB-7C72-49EA-89D7-E3324FD45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35" y="823784"/>
            <a:ext cx="6144644" cy="525162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99871" y="930875"/>
            <a:ext cx="45967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Metodologia do estudo do </a:t>
            </a:r>
            <a:r>
              <a:rPr lang="pt-BR" sz="2400" b="1" dirty="0" err="1" smtClean="0"/>
              <a:t>sobrediagnóstico</a:t>
            </a:r>
            <a:r>
              <a:rPr lang="pt-BR" sz="2400" b="1" dirty="0" smtClean="0"/>
              <a:t> de do </a:t>
            </a:r>
            <a:r>
              <a:rPr lang="pt-BR" sz="2400" b="1" dirty="0" err="1" smtClean="0"/>
              <a:t>sobretratamento</a:t>
            </a:r>
            <a:endParaRPr lang="pt-BR" sz="2400" b="1" dirty="0" smtClean="0"/>
          </a:p>
          <a:p>
            <a:endParaRPr lang="pt-BR" sz="2400" dirty="0"/>
          </a:p>
          <a:p>
            <a:r>
              <a:rPr lang="pt-BR" sz="2400" dirty="0" smtClean="0"/>
              <a:t>Risco atribuível de câncer de formas de assistência (TRH)</a:t>
            </a:r>
          </a:p>
          <a:p>
            <a:r>
              <a:rPr lang="pt-BR" sz="2400" dirty="0" smtClean="0"/>
              <a:t>(</a:t>
            </a:r>
            <a:r>
              <a:rPr lang="pt-BR" sz="2400" b="1" dirty="0" smtClean="0"/>
              <a:t>câncer iatrogênico</a:t>
            </a:r>
            <a:r>
              <a:rPr lang="pt-BR" sz="2400" dirty="0" smtClean="0"/>
              <a:t>)</a:t>
            </a:r>
          </a:p>
          <a:p>
            <a:endParaRPr lang="pt-BR" sz="2400" dirty="0"/>
          </a:p>
          <a:p>
            <a:r>
              <a:rPr lang="pt-BR" sz="2400" dirty="0" smtClean="0"/>
              <a:t>Variações de incidência e mortalidade e sua relação com a </a:t>
            </a:r>
            <a:r>
              <a:rPr lang="pt-BR" sz="2400" b="1" dirty="0" smtClean="0"/>
              <a:t>expansão da cobertura</a:t>
            </a:r>
            <a:r>
              <a:rPr lang="pt-BR" sz="2400" dirty="0" smtClean="0"/>
              <a:t> dos rastreamentos e tratamentos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5179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703" y="848498"/>
            <a:ext cx="5218893" cy="537107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03" y="197834"/>
            <a:ext cx="4992899" cy="64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7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D56AAFA-BC27-4997-9E01-B1518704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80" y="991474"/>
            <a:ext cx="6858000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403427" y="991474"/>
            <a:ext cx="2944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Área de grande interesse: o surgimento das </a:t>
            </a:r>
            <a:r>
              <a:rPr lang="pt-BR" sz="2000" b="1" dirty="0" smtClean="0"/>
              <a:t>ajudas </a:t>
            </a:r>
            <a:r>
              <a:rPr lang="pt-BR" sz="2000" b="1" dirty="0"/>
              <a:t>à</a:t>
            </a:r>
            <a:r>
              <a:rPr lang="pt-BR" sz="2000" b="1" dirty="0" smtClean="0"/>
              <a:t> decisão (</a:t>
            </a:r>
            <a:r>
              <a:rPr lang="pt-BR" sz="2000" b="1" dirty="0" err="1" smtClean="0"/>
              <a:t>decision</a:t>
            </a:r>
            <a:r>
              <a:rPr lang="pt-BR" sz="2000" b="1" dirty="0" smtClean="0"/>
              <a:t> aids) </a:t>
            </a:r>
            <a:r>
              <a:rPr lang="pt-BR" sz="2000" dirty="0" smtClean="0"/>
              <a:t>para que os usuários possam fazer </a:t>
            </a:r>
            <a:r>
              <a:rPr lang="pt-BR" sz="2000" b="1" dirty="0" smtClean="0"/>
              <a:t>escolhas informadas</a:t>
            </a:r>
          </a:p>
          <a:p>
            <a:endParaRPr lang="pt-BR" sz="2000" dirty="0"/>
          </a:p>
          <a:p>
            <a:r>
              <a:rPr lang="pt-BR" sz="2000" b="1" dirty="0" smtClean="0"/>
              <a:t>Traduzir</a:t>
            </a:r>
            <a:r>
              <a:rPr lang="pt-BR" sz="2000" dirty="0" smtClean="0"/>
              <a:t> as informações epidemiológicas para o usuário (RR x RA)</a:t>
            </a:r>
          </a:p>
          <a:p>
            <a:endParaRPr lang="pt-BR" sz="2000" dirty="0"/>
          </a:p>
          <a:p>
            <a:r>
              <a:rPr lang="pt-BR" sz="2000" b="1" dirty="0" smtClean="0"/>
              <a:t>Agenda de pesquisa </a:t>
            </a:r>
            <a:r>
              <a:rPr lang="pt-BR" sz="2000" dirty="0" smtClean="0"/>
              <a:t>no mundo todo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2084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63" y="497333"/>
            <a:ext cx="9599033" cy="59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9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42551" y="1021492"/>
            <a:ext cx="33610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Tendências de incidência e de mortalidade</a:t>
            </a:r>
          </a:p>
          <a:p>
            <a:endParaRPr lang="pt-BR" sz="3200" b="1" dirty="0"/>
          </a:p>
          <a:p>
            <a:r>
              <a:rPr lang="pt-BR" sz="3200" b="1" dirty="0" smtClean="0"/>
              <a:t>Relação com fatores associados –</a:t>
            </a:r>
          </a:p>
          <a:p>
            <a:r>
              <a:rPr lang="pt-BR" sz="3200" b="1" dirty="0" smtClean="0"/>
              <a:t>Homens</a:t>
            </a:r>
            <a:endParaRPr lang="pt-BR" sz="3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038" y="922639"/>
            <a:ext cx="66207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6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085" y="914400"/>
            <a:ext cx="6611724" cy="524750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57881" y="1566535"/>
            <a:ext cx="357522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Tendências de incidência e de mortalidade</a:t>
            </a:r>
          </a:p>
          <a:p>
            <a:endParaRPr lang="pt-BR" sz="3200" b="1" dirty="0"/>
          </a:p>
          <a:p>
            <a:r>
              <a:rPr lang="pt-BR" sz="3200" b="1" dirty="0"/>
              <a:t>Relação com fatores associados –</a:t>
            </a:r>
          </a:p>
          <a:p>
            <a:r>
              <a:rPr lang="pt-BR" sz="3200" b="1" dirty="0" smtClean="0"/>
              <a:t>Mulheres</a:t>
            </a:r>
            <a:endParaRPr lang="pt-BR" sz="32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3553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47</TotalTime>
  <Words>349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Century Gothic</vt:lpstr>
      <vt:lpstr>Garamond</vt:lpstr>
      <vt:lpstr>Sabão</vt:lpstr>
      <vt:lpstr>Outubro Rosa e Novembro Azul - Rastreamentos de câncer, sobrediagnóstico e sobretratamento como questões para a saúde pública</vt:lpstr>
      <vt:lpstr>Apresentação do PowerPoint</vt:lpstr>
      <vt:lpstr>Apresentações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Outubro Rosa e Novembro Azul - Rastreamentos de câncer, sobrediagnóstico e sobretratamento como questões para a saúde pública</dc:title>
  <dc:creator>Carmen Simone G. Diniz</dc:creator>
  <cp:lastModifiedBy>Carmen Simone G. Diniz</cp:lastModifiedBy>
  <cp:revision>6</cp:revision>
  <dcterms:created xsi:type="dcterms:W3CDTF">2017-11-16T14:08:22Z</dcterms:created>
  <dcterms:modified xsi:type="dcterms:W3CDTF">2017-11-16T14:55:55Z</dcterms:modified>
</cp:coreProperties>
</file>