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2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6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9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3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7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49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9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00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93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E7BA-AE03-4F1A-8925-AB271DB52995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400" b="1" dirty="0" smtClean="0"/>
          </a:p>
          <a:p>
            <a:pPr marL="0" indent="0" algn="ctr">
              <a:buNone/>
            </a:pPr>
            <a:r>
              <a:rPr lang="pt-BR" sz="4400" b="1" dirty="0" smtClean="0"/>
              <a:t>Efeitos </a:t>
            </a:r>
            <a:r>
              <a:rPr lang="pt-BR" sz="4400" b="1" dirty="0"/>
              <a:t>jurídicos </a:t>
            </a:r>
            <a:r>
              <a:rPr lang="pt-BR" sz="4400" b="1" dirty="0" smtClean="0"/>
              <a:t>pessoais do casamento</a:t>
            </a:r>
          </a:p>
          <a:p>
            <a:pPr marL="0" indent="0" algn="ctr">
              <a:buNone/>
            </a:pPr>
            <a:r>
              <a:rPr lang="pt-BR" sz="4400" b="1" dirty="0" smtClean="0"/>
              <a:t>Direitos e </a:t>
            </a:r>
            <a:r>
              <a:rPr lang="pt-BR" sz="4400" b="1" dirty="0"/>
              <a:t>deveres entre </a:t>
            </a:r>
            <a:r>
              <a:rPr lang="pt-BR" sz="4400" b="1" dirty="0" smtClean="0"/>
              <a:t>cônjuges</a:t>
            </a:r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800" b="1" dirty="0" smtClean="0"/>
              <a:t>Romualdo Baptista dos Santos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10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4800" b="1" u="sng" dirty="0" smtClean="0"/>
              <a:t>Emancipação dos cônjuges</a:t>
            </a:r>
          </a:p>
          <a:p>
            <a:pPr lvl="0"/>
            <a:r>
              <a:rPr lang="pt-BR" sz="4000" dirty="0" smtClean="0"/>
              <a:t>CC, art. 5º, </a:t>
            </a:r>
            <a:r>
              <a:rPr lang="pt-BR" sz="4000" dirty="0" err="1" smtClean="0"/>
              <a:t>pu</a:t>
            </a:r>
            <a:r>
              <a:rPr lang="pt-BR" sz="4000" dirty="0" smtClean="0"/>
              <a:t>, 1.517 e 1.520</a:t>
            </a:r>
          </a:p>
          <a:p>
            <a:pPr lvl="0"/>
            <a:r>
              <a:rPr lang="pt-BR" sz="4000" dirty="0" smtClean="0"/>
              <a:t>Menores de 16 anos não podem casar (CC, art. 1.520)</a:t>
            </a:r>
          </a:p>
          <a:p>
            <a:pPr lvl="0"/>
            <a:r>
              <a:rPr lang="pt-BR" sz="4000" dirty="0"/>
              <a:t>Menores </a:t>
            </a:r>
            <a:r>
              <a:rPr lang="pt-BR" sz="4000" dirty="0" smtClean="0"/>
              <a:t>entre </a:t>
            </a:r>
            <a:r>
              <a:rPr lang="pt-BR" sz="4000" dirty="0"/>
              <a:t>16 </a:t>
            </a:r>
            <a:r>
              <a:rPr lang="pt-BR" sz="4000" dirty="0" smtClean="0"/>
              <a:t> e 18 anos podem se casar com autorização (CC</a:t>
            </a:r>
            <a:r>
              <a:rPr lang="pt-BR" sz="4000" dirty="0"/>
              <a:t>, art. </a:t>
            </a:r>
            <a:r>
              <a:rPr lang="pt-BR" sz="4000" dirty="0" smtClean="0"/>
              <a:t>1.517)</a:t>
            </a:r>
            <a:endParaRPr lang="pt-BR" sz="4000" dirty="0"/>
          </a:p>
          <a:p>
            <a:pPr lvl="0"/>
            <a:r>
              <a:rPr lang="pt-BR" sz="4000" dirty="0" smtClean="0"/>
              <a:t>Ao se casar, os menores adquirem emancipação (CC, art. 5º, </a:t>
            </a:r>
            <a:r>
              <a:rPr lang="pt-BR" sz="4000" dirty="0" err="1" smtClean="0"/>
              <a:t>pu</a:t>
            </a:r>
            <a:r>
              <a:rPr lang="pt-BR" sz="4000" dirty="0" smtClean="0"/>
              <a:t>)</a:t>
            </a:r>
          </a:p>
          <a:p>
            <a:pPr lvl="0"/>
            <a:r>
              <a:rPr lang="pt-BR" sz="4000" dirty="0" smtClean="0"/>
              <a:t>A emancipação é irreversível</a:t>
            </a:r>
          </a:p>
          <a:p>
            <a:pPr lvl="0"/>
            <a:r>
              <a:rPr lang="pt-BR" sz="4000" dirty="0" smtClean="0"/>
              <a:t>A emancipação cessa a incapacidade, mas não a menoridade</a:t>
            </a:r>
            <a:endParaRPr lang="pt-BR" sz="36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341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u="sng" dirty="0" smtClean="0"/>
              <a:t>Vínculos de afinidade</a:t>
            </a:r>
          </a:p>
          <a:p>
            <a:pPr lvl="0"/>
            <a:r>
              <a:rPr lang="pt-BR" sz="4000" dirty="0" smtClean="0"/>
              <a:t>CC, art. 1.595 e 1.521, II</a:t>
            </a:r>
          </a:p>
          <a:p>
            <a:pPr lvl="0"/>
            <a:r>
              <a:rPr lang="pt-BR" sz="4000" dirty="0" smtClean="0"/>
              <a:t>O cônjuge se torna parentes por afinidade dos parentes do outro</a:t>
            </a:r>
          </a:p>
          <a:p>
            <a:pPr lvl="0"/>
            <a:r>
              <a:rPr lang="pt-BR" sz="4000" dirty="0" smtClean="0"/>
              <a:t>O parentesco influencia os impedimentos matrimoniais</a:t>
            </a:r>
          </a:p>
          <a:p>
            <a:pPr lvl="0"/>
            <a:r>
              <a:rPr lang="pt-BR" sz="4000" dirty="0" smtClean="0"/>
              <a:t>A afinidade em linha reta não se extingue com o fim do casamento</a:t>
            </a:r>
            <a:endParaRPr lang="pt-BR" sz="36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14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u="sng" dirty="0" smtClean="0"/>
              <a:t>Direção da sociedade conjugal</a:t>
            </a:r>
          </a:p>
          <a:p>
            <a:pPr lvl="0"/>
            <a:r>
              <a:rPr lang="pt-BR" sz="4000" dirty="0" smtClean="0"/>
              <a:t>CC, art. 1.567</a:t>
            </a:r>
          </a:p>
          <a:p>
            <a:pPr lvl="0"/>
            <a:r>
              <a:rPr lang="pt-BR" sz="4000" dirty="0" smtClean="0"/>
              <a:t>Influência da igualdade entre os cônjuges (CF, art. 5º I e 226, § 5º)</a:t>
            </a:r>
          </a:p>
          <a:p>
            <a:pPr lvl="0"/>
            <a:r>
              <a:rPr lang="pt-BR" sz="4000" dirty="0" smtClean="0"/>
              <a:t>Relaciona-se com a comunhão plena de vida (CC, art. 1.511)</a:t>
            </a:r>
          </a:p>
          <a:p>
            <a:pPr lvl="0"/>
            <a:r>
              <a:rPr lang="pt-BR" sz="4000" dirty="0" smtClean="0"/>
              <a:t>Cabe ao juiz decidir eventuais divergências (CC, art. 1.567, </a:t>
            </a:r>
            <a:r>
              <a:rPr lang="pt-BR" sz="4000" dirty="0" err="1" smtClean="0"/>
              <a:t>pu</a:t>
            </a:r>
            <a:r>
              <a:rPr lang="pt-BR" sz="4000" dirty="0" smtClean="0"/>
              <a:t>)</a:t>
            </a:r>
            <a:endParaRPr lang="pt-BR" sz="36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820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4800" b="1" u="sng" dirty="0" smtClean="0"/>
              <a:t>Administração dos bens</a:t>
            </a:r>
          </a:p>
          <a:p>
            <a:pPr lvl="0"/>
            <a:r>
              <a:rPr lang="pt-BR" sz="3900" dirty="0" smtClean="0"/>
              <a:t>CC, art. 1.567, 1.651 e 1.570</a:t>
            </a:r>
          </a:p>
          <a:p>
            <a:pPr lvl="0"/>
            <a:r>
              <a:rPr lang="pt-BR" sz="3900" dirty="0" smtClean="0"/>
              <a:t>Cabe aos cônjuges administrar os bens comuns (CC, art. 1.657)</a:t>
            </a:r>
          </a:p>
          <a:p>
            <a:pPr lvl="0"/>
            <a:r>
              <a:rPr lang="pt-BR" sz="3900" dirty="0" smtClean="0"/>
              <a:t>Cabe a cada um administrar os bens particulares (CC, art. 1.651)</a:t>
            </a:r>
          </a:p>
          <a:p>
            <a:pPr lvl="0"/>
            <a:r>
              <a:rPr lang="pt-BR" sz="3900" dirty="0" smtClean="0"/>
              <a:t>Na impossibilidade do outro, cabe ao cônjuge administrar os bens comuns e os particulares do outro (CC, art. 1.570 e 1.651) </a:t>
            </a:r>
          </a:p>
          <a:p>
            <a:pPr lvl="0"/>
            <a:r>
              <a:rPr lang="pt-BR" sz="3900" dirty="0" smtClean="0"/>
              <a:t>Deve prestar contas da administração</a:t>
            </a:r>
            <a:endParaRPr lang="pt-BR" sz="39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504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u="sng" dirty="0" smtClean="0"/>
              <a:t>Fixação do domicílio</a:t>
            </a:r>
          </a:p>
          <a:p>
            <a:pPr lvl="0"/>
            <a:r>
              <a:rPr lang="pt-BR" sz="3900" dirty="0" smtClean="0"/>
              <a:t>CC, art. 1.569</a:t>
            </a:r>
          </a:p>
          <a:p>
            <a:pPr lvl="0"/>
            <a:r>
              <a:rPr lang="pt-BR" sz="3900" dirty="0" smtClean="0"/>
              <a:t>Influência do princípio da igualdade entre homem e mulher</a:t>
            </a:r>
          </a:p>
          <a:p>
            <a:pPr lvl="0"/>
            <a:r>
              <a:rPr lang="pt-BR" sz="3900" dirty="0" smtClean="0"/>
              <a:t>Antes cabia ao marido fixar o domicílio conjugal</a:t>
            </a:r>
          </a:p>
          <a:p>
            <a:pPr lvl="0"/>
            <a:r>
              <a:rPr lang="pt-BR" sz="3900" dirty="0" smtClean="0"/>
              <a:t>No sistema atual, caba a ambos os cônjuges</a:t>
            </a:r>
            <a:endParaRPr lang="pt-BR" sz="39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173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800" b="1" u="sng" dirty="0" smtClean="0"/>
              <a:t>Vida em comum</a:t>
            </a:r>
          </a:p>
          <a:p>
            <a:pPr lvl="0"/>
            <a:r>
              <a:rPr lang="pt-BR" sz="3900" dirty="0" smtClean="0"/>
              <a:t>CC, art. 1.566, II e 1.569</a:t>
            </a:r>
          </a:p>
          <a:p>
            <a:pPr lvl="0"/>
            <a:r>
              <a:rPr lang="pt-BR" sz="3900" dirty="0" smtClean="0"/>
              <a:t>Relaciona-se à comunhão plena de vida</a:t>
            </a:r>
          </a:p>
          <a:p>
            <a:pPr lvl="0"/>
            <a:r>
              <a:rPr lang="pt-BR" sz="3900" dirty="0" smtClean="0"/>
              <a:t>A coabitação é um dos deveres do casamento </a:t>
            </a:r>
            <a:r>
              <a:rPr lang="pt-BR" sz="3900" smtClean="0"/>
              <a:t>(CC, art</a:t>
            </a:r>
            <a:r>
              <a:rPr lang="pt-BR" sz="3900" dirty="0" smtClean="0"/>
              <a:t>. 1.566, II)</a:t>
            </a:r>
          </a:p>
          <a:p>
            <a:pPr lvl="0"/>
            <a:r>
              <a:rPr lang="pt-BR" sz="3900" dirty="0" smtClean="0"/>
              <a:t>Abandono do lar era motivo para separação judicial (art. 1.573, IV)</a:t>
            </a:r>
          </a:p>
          <a:p>
            <a:pPr lvl="0"/>
            <a:r>
              <a:rPr lang="pt-BR" sz="3900" dirty="0" smtClean="0"/>
              <a:t>A lei permite afastamento do lar (CC, art. 1.569)</a:t>
            </a:r>
            <a:endParaRPr lang="pt-BR" sz="39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373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u="sng" dirty="0" smtClean="0"/>
              <a:t>Mútua assistência</a:t>
            </a:r>
          </a:p>
          <a:p>
            <a:pPr lvl="0"/>
            <a:r>
              <a:rPr lang="pt-BR" sz="3900" dirty="0" smtClean="0"/>
              <a:t>CC, art. 1.511 e 1.566, III</a:t>
            </a:r>
          </a:p>
          <a:p>
            <a:r>
              <a:rPr lang="pt-BR" sz="3900" dirty="0" smtClean="0"/>
              <a:t>Relaciona-se à comunhão plena de vida (CC, art. 1.511). </a:t>
            </a:r>
          </a:p>
          <a:p>
            <a:r>
              <a:rPr lang="pt-BR" sz="3900" dirty="0" smtClean="0"/>
              <a:t>Deveres </a:t>
            </a:r>
            <a:r>
              <a:rPr lang="pt-BR" sz="3900" dirty="0"/>
              <a:t>de cuidado e de lealdade</a:t>
            </a:r>
          </a:p>
          <a:p>
            <a:pPr lvl="0"/>
            <a:r>
              <a:rPr lang="pt-BR" sz="4000" dirty="0" smtClean="0"/>
              <a:t>Assistência material </a:t>
            </a:r>
            <a:r>
              <a:rPr lang="pt-BR" sz="4000" dirty="0"/>
              <a:t>e </a:t>
            </a:r>
            <a:r>
              <a:rPr lang="pt-BR" sz="4000" dirty="0" smtClean="0"/>
              <a:t>financeira</a:t>
            </a:r>
          </a:p>
          <a:p>
            <a:pPr lvl="0"/>
            <a:r>
              <a:rPr lang="pt-BR" sz="4000" dirty="0" smtClean="0"/>
              <a:t>Apoio pessoal</a:t>
            </a:r>
            <a:r>
              <a:rPr lang="pt-BR" sz="4000" dirty="0"/>
              <a:t>, </a:t>
            </a:r>
            <a:r>
              <a:rPr lang="pt-BR" sz="4000" dirty="0" smtClean="0"/>
              <a:t>psicológico, espiritual</a:t>
            </a:r>
          </a:p>
          <a:p>
            <a:pPr lvl="0"/>
            <a:r>
              <a:rPr lang="pt-BR" sz="4000" dirty="0" smtClean="0"/>
              <a:t>É </a:t>
            </a:r>
            <a:r>
              <a:rPr lang="pt-BR" sz="4000" dirty="0"/>
              <a:t>um dos deveres do casamento</a:t>
            </a: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45844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800" b="1" u="sng" dirty="0" smtClean="0"/>
              <a:t>Respeito e consideração mútuos</a:t>
            </a:r>
          </a:p>
          <a:p>
            <a:pPr lvl="0"/>
            <a:r>
              <a:rPr lang="pt-BR" sz="4000" dirty="0" smtClean="0"/>
              <a:t>CC, art. 1.511 e 1.566, V</a:t>
            </a:r>
          </a:p>
          <a:p>
            <a:r>
              <a:rPr lang="pt-BR" sz="4000" dirty="0" smtClean="0"/>
              <a:t>É a outra face do dever de mutua assistência</a:t>
            </a:r>
            <a:endParaRPr lang="pt-BR" sz="4000" dirty="0"/>
          </a:p>
          <a:p>
            <a:pPr lvl="0"/>
            <a:r>
              <a:rPr lang="pt-BR" sz="4000" dirty="0" smtClean="0"/>
              <a:t>Condutas negativas: não agressão</a:t>
            </a:r>
          </a:p>
          <a:p>
            <a:pPr lvl="0"/>
            <a:r>
              <a:rPr lang="pt-BR" sz="4000" dirty="0" smtClean="0"/>
              <a:t>Não violência física e psicológica</a:t>
            </a:r>
          </a:p>
          <a:p>
            <a:pPr lvl="0"/>
            <a:r>
              <a:rPr lang="pt-BR" sz="4000" dirty="0" smtClean="0"/>
              <a:t>É </a:t>
            </a:r>
            <a:r>
              <a:rPr lang="pt-BR" sz="4000" dirty="0"/>
              <a:t>um dos deveres do casamento</a:t>
            </a: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5017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4800" b="1" u="sng" dirty="0" smtClean="0"/>
              <a:t>Fidelidade</a:t>
            </a:r>
          </a:p>
          <a:p>
            <a:pPr lvl="0"/>
            <a:r>
              <a:rPr lang="pt-BR" sz="3900" dirty="0" smtClean="0"/>
              <a:t>CC, art. 1.566, I</a:t>
            </a:r>
          </a:p>
          <a:p>
            <a:r>
              <a:rPr lang="pt-BR" sz="3900" dirty="0" smtClean="0"/>
              <a:t>Dever geral de lealdade</a:t>
            </a:r>
          </a:p>
          <a:p>
            <a:r>
              <a:rPr lang="pt-BR" sz="3900" dirty="0" smtClean="0"/>
              <a:t>Conteúdo de natureza amorosa e sexual</a:t>
            </a:r>
            <a:endParaRPr lang="pt-BR" sz="3900" dirty="0"/>
          </a:p>
          <a:p>
            <a:pPr lvl="0"/>
            <a:r>
              <a:rPr lang="pt-BR" sz="4000" dirty="0" smtClean="0"/>
              <a:t>Quebra da confiança</a:t>
            </a:r>
          </a:p>
          <a:p>
            <a:pPr lvl="0"/>
            <a:r>
              <a:rPr lang="pt-BR" sz="4000" dirty="0" smtClean="0"/>
              <a:t>O adultério é uma das formas de violação</a:t>
            </a:r>
          </a:p>
          <a:p>
            <a:pPr lvl="0"/>
            <a:r>
              <a:rPr lang="pt-BR" sz="4000" dirty="0" smtClean="0"/>
              <a:t>Infidelidade sem conjunção carnal</a:t>
            </a:r>
          </a:p>
          <a:p>
            <a:pPr lvl="0"/>
            <a:r>
              <a:rPr lang="pt-BR" sz="4000" dirty="0" smtClean="0"/>
              <a:t>Infidelidade pela internet </a:t>
            </a:r>
            <a:endParaRPr lang="pt-BR" sz="40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41150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dirty="0" smtClean="0"/>
              <a:t>Natureza Jurídica do casamento: ato jurídico ou negócio jurídico?</a:t>
            </a:r>
          </a:p>
          <a:p>
            <a:endParaRPr lang="pt-BR" sz="4400" dirty="0" smtClean="0"/>
          </a:p>
          <a:p>
            <a:r>
              <a:rPr lang="pt-BR" sz="4400" dirty="0" smtClean="0"/>
              <a:t>Negócio jurídico sui generis, que contém características tanto do negócio quanto do ato jurídico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4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b="1" u="sng" dirty="0" smtClean="0"/>
              <a:t>Classificação 1</a:t>
            </a:r>
          </a:p>
          <a:p>
            <a:endParaRPr lang="pt-BR" sz="4400" dirty="0" smtClean="0"/>
          </a:p>
          <a:p>
            <a:r>
              <a:rPr lang="pt-BR" sz="4400" dirty="0" smtClean="0"/>
              <a:t>Efeitos jurídicos sociais (?)</a:t>
            </a:r>
          </a:p>
          <a:p>
            <a:r>
              <a:rPr lang="pt-BR" sz="4400" dirty="0" smtClean="0"/>
              <a:t>Efeitos jurídicos patrimoniais</a:t>
            </a:r>
          </a:p>
          <a:p>
            <a:r>
              <a:rPr lang="pt-BR" sz="4400" dirty="0" smtClean="0"/>
              <a:t>Efeitos jurídicos pessoais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9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b="1" u="sng" dirty="0" smtClean="0"/>
              <a:t>Classificação 2</a:t>
            </a:r>
          </a:p>
          <a:p>
            <a:endParaRPr lang="pt-BR" sz="4400" dirty="0" smtClean="0"/>
          </a:p>
          <a:p>
            <a:r>
              <a:rPr lang="pt-BR" sz="4400" dirty="0" smtClean="0"/>
              <a:t>Efeitos sobre as relações entre os cônjuges</a:t>
            </a:r>
          </a:p>
          <a:p>
            <a:r>
              <a:rPr lang="pt-BR" sz="4400" dirty="0" smtClean="0"/>
              <a:t>Efeitos sobre as relações entre os cônjuges e os filhos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9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b="1" u="sng" dirty="0" smtClean="0"/>
              <a:t>Rol dos efeitos pessoais entre os cônjuges (Parte 1)</a:t>
            </a:r>
          </a:p>
          <a:p>
            <a:pPr lvl="0"/>
            <a:r>
              <a:rPr lang="pt-BR" sz="4000" dirty="0" smtClean="0"/>
              <a:t>Comunhão </a:t>
            </a:r>
            <a:r>
              <a:rPr lang="pt-BR" sz="4000" dirty="0"/>
              <a:t>“plena” de vida</a:t>
            </a:r>
          </a:p>
          <a:p>
            <a:pPr lvl="0"/>
            <a:r>
              <a:rPr lang="pt-BR" sz="4000" dirty="0"/>
              <a:t>Alteração do estado civil</a:t>
            </a:r>
          </a:p>
          <a:p>
            <a:pPr lvl="0"/>
            <a:r>
              <a:rPr lang="pt-BR" sz="4000" dirty="0"/>
              <a:t>Vínculo de afinidade</a:t>
            </a:r>
          </a:p>
          <a:p>
            <a:pPr lvl="0"/>
            <a:r>
              <a:rPr lang="pt-BR" sz="4000" dirty="0"/>
              <a:t>Alteração do nome dos </a:t>
            </a:r>
            <a:r>
              <a:rPr lang="pt-BR" sz="4000" dirty="0" smtClean="0"/>
              <a:t>cônjuges</a:t>
            </a:r>
          </a:p>
          <a:p>
            <a:pPr lvl="0"/>
            <a:r>
              <a:rPr lang="pt-BR" sz="4000" dirty="0" smtClean="0"/>
              <a:t>Emancipação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120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4800" b="1" u="sng" dirty="0" smtClean="0"/>
              <a:t>Rol dos efeitos pessoais entre os cônjuges (Parte 2)</a:t>
            </a:r>
          </a:p>
          <a:p>
            <a:pPr lvl="0"/>
            <a:r>
              <a:rPr lang="pt-BR" sz="4000" dirty="0" smtClean="0"/>
              <a:t>Direção </a:t>
            </a:r>
            <a:r>
              <a:rPr lang="pt-BR" sz="4000" dirty="0"/>
              <a:t>da sociedade conjugal</a:t>
            </a:r>
          </a:p>
          <a:p>
            <a:pPr lvl="0"/>
            <a:r>
              <a:rPr lang="pt-BR" sz="4000" dirty="0"/>
              <a:t>Administração dos bens comuns e particulares do cônjuge</a:t>
            </a:r>
          </a:p>
          <a:p>
            <a:pPr lvl="0"/>
            <a:r>
              <a:rPr lang="pt-BR" sz="4000" dirty="0"/>
              <a:t>Fixação do domicílio conjugal</a:t>
            </a:r>
          </a:p>
          <a:p>
            <a:pPr lvl="0"/>
            <a:r>
              <a:rPr lang="pt-BR" sz="4000" dirty="0"/>
              <a:t>Vida em comum</a:t>
            </a:r>
          </a:p>
          <a:p>
            <a:pPr lvl="0"/>
            <a:r>
              <a:rPr lang="pt-BR" sz="4000" dirty="0"/>
              <a:t>Mútua assistência</a:t>
            </a:r>
          </a:p>
          <a:p>
            <a:pPr lvl="0"/>
            <a:r>
              <a:rPr lang="pt-BR" sz="4000" dirty="0"/>
              <a:t>Respeito e consideração mútuos</a:t>
            </a:r>
          </a:p>
          <a:p>
            <a:pPr lvl="0"/>
            <a:r>
              <a:rPr lang="pt-BR" sz="4000" dirty="0"/>
              <a:t>Dever de fidelidade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733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u="sng" dirty="0" smtClean="0"/>
              <a:t>Comunhão plena de vida</a:t>
            </a:r>
          </a:p>
          <a:p>
            <a:pPr lvl="0"/>
            <a:r>
              <a:rPr lang="pt-BR" sz="4000" dirty="0" smtClean="0"/>
              <a:t>CC, art. 1.511, 1.565 e 1.566</a:t>
            </a:r>
          </a:p>
          <a:p>
            <a:pPr lvl="0"/>
            <a:r>
              <a:rPr lang="pt-BR" sz="4000" dirty="0" smtClean="0"/>
              <a:t>Igualdade de direitos e deveres</a:t>
            </a:r>
          </a:p>
          <a:p>
            <a:pPr lvl="0"/>
            <a:r>
              <a:rPr lang="pt-BR" sz="4000" dirty="0" smtClean="0"/>
              <a:t>Condição de </a:t>
            </a:r>
            <a:r>
              <a:rPr lang="pt-BR" sz="4000" dirty="0"/>
              <a:t>companheiros e </a:t>
            </a:r>
            <a:r>
              <a:rPr lang="pt-BR" sz="4000" dirty="0" smtClean="0"/>
              <a:t>consortes</a:t>
            </a:r>
          </a:p>
          <a:p>
            <a:pPr lvl="0"/>
            <a:r>
              <a:rPr lang="pt-BR" sz="4000" dirty="0" smtClean="0"/>
              <a:t>Propósito de </a:t>
            </a:r>
            <a:r>
              <a:rPr lang="pt-BR" sz="4000" dirty="0"/>
              <a:t>constituir uma </a:t>
            </a:r>
            <a:r>
              <a:rPr lang="pt-BR" sz="4000" dirty="0" smtClean="0"/>
              <a:t>família</a:t>
            </a:r>
          </a:p>
          <a:p>
            <a:pPr lvl="0"/>
            <a:r>
              <a:rPr lang="pt-BR" sz="4000" dirty="0" smtClean="0"/>
              <a:t>Individualidade, personalidade e dignidade de cada cônjuge </a:t>
            </a:r>
            <a:endParaRPr lang="pt-BR" sz="40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9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u="sng" dirty="0" smtClean="0"/>
              <a:t>Alteração do estado civil</a:t>
            </a:r>
          </a:p>
          <a:p>
            <a:pPr lvl="0"/>
            <a:endParaRPr lang="pt-BR" sz="4000" dirty="0" smtClean="0"/>
          </a:p>
          <a:p>
            <a:pPr lvl="0"/>
            <a:r>
              <a:rPr lang="pt-BR" sz="4000" dirty="0" smtClean="0"/>
              <a:t>Os nubentes assumem um novo estado civil: casados</a:t>
            </a:r>
          </a:p>
          <a:p>
            <a:pPr lvl="0"/>
            <a:r>
              <a:rPr lang="pt-BR" sz="4000" dirty="0" smtClean="0"/>
              <a:t>Efeitos sobre as relações com terceiros </a:t>
            </a:r>
            <a:r>
              <a:rPr lang="pt-BR" sz="3600" dirty="0" smtClean="0"/>
              <a:t>(CC, art. 1.647)</a:t>
            </a:r>
          </a:p>
          <a:p>
            <a:pPr lvl="0"/>
            <a:r>
              <a:rPr lang="pt-BR" sz="4000" dirty="0" smtClean="0"/>
              <a:t>Efeitos sobre o exercício do poder familiar </a:t>
            </a:r>
            <a:r>
              <a:rPr lang="pt-BR" sz="3600" dirty="0" smtClean="0"/>
              <a:t>(CC, art. 1.636)</a:t>
            </a:r>
            <a:endParaRPr lang="pt-BR" sz="36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611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z="4800" b="1" u="sng" dirty="0" smtClean="0"/>
              <a:t>Alteração do nome dos cônjuges</a:t>
            </a:r>
          </a:p>
          <a:p>
            <a:pPr lvl="0"/>
            <a:r>
              <a:rPr lang="pt-BR" sz="4000" dirty="0" smtClean="0"/>
              <a:t>CC, art. 1.565, § 1º</a:t>
            </a:r>
          </a:p>
          <a:p>
            <a:pPr lvl="0"/>
            <a:r>
              <a:rPr lang="pt-BR" sz="4000" dirty="0" smtClean="0"/>
              <a:t>Evolução histórica até a igualdade entre os cônjuges (CF, art. 226, § 5º)</a:t>
            </a:r>
          </a:p>
          <a:p>
            <a:pPr lvl="0"/>
            <a:r>
              <a:rPr lang="pt-BR" sz="4000" u="sng" dirty="0" smtClean="0"/>
              <a:t>Faculdade</a:t>
            </a:r>
            <a:r>
              <a:rPr lang="pt-BR" sz="4000" dirty="0" smtClean="0"/>
              <a:t> concedida a ambos os cônjuges</a:t>
            </a:r>
          </a:p>
          <a:p>
            <a:pPr lvl="0"/>
            <a:r>
              <a:rPr lang="pt-BR" sz="4000" dirty="0" smtClean="0"/>
              <a:t>Perda do uso do direito de usar o nome do outro</a:t>
            </a:r>
          </a:p>
          <a:p>
            <a:pPr lvl="0"/>
            <a:r>
              <a:rPr lang="pt-BR" sz="4000" dirty="0" smtClean="0"/>
              <a:t>Uso do nome após o divórcio: faculdade</a:t>
            </a:r>
          </a:p>
          <a:p>
            <a:pPr lvl="0"/>
            <a:r>
              <a:rPr lang="pt-BR" sz="4000" dirty="0" smtClean="0"/>
              <a:t>Implicações sobre o registro de nascimento dos filhos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03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745</Words>
  <Application>Microsoft Office PowerPoint</Application>
  <PresentationFormat>Apresentação na tela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Romualdo</dc:creator>
  <cp:lastModifiedBy>Romualdo</cp:lastModifiedBy>
  <cp:revision>30</cp:revision>
  <dcterms:created xsi:type="dcterms:W3CDTF">2019-04-04T19:29:27Z</dcterms:created>
  <dcterms:modified xsi:type="dcterms:W3CDTF">2020-04-09T15:07:14Z</dcterms:modified>
</cp:coreProperties>
</file>