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81" r:id="rId5"/>
    <p:sldId id="267" r:id="rId6"/>
    <p:sldId id="272" r:id="rId7"/>
    <p:sldId id="283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90"/>
  </p:normalViewPr>
  <p:slideViewPr>
    <p:cSldViewPr snapToGrid="0" snapToObjects="1">
      <p:cViewPr varScale="1">
        <p:scale>
          <a:sx n="83" d="100"/>
          <a:sy n="83" d="100"/>
        </p:scale>
        <p:origin x="58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567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69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94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2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00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193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40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3/29/2019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13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3/29/2019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15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15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449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F26D7-BF34-0745-97FD-1ECCE03FCE5A}" type="datetimeFigureOut">
              <a:rPr lang="en-US" smtClean="0"/>
              <a:pPr/>
              <a:t>3/29/2019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91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enciadaestrategia.com.br/teoriadosjogos/capitulo.asp?cap=m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Introdução à Ciência Política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Cristiane Lucena e Leandro Piquet</a:t>
            </a:r>
          </a:p>
        </p:txBody>
      </p:sp>
    </p:spTree>
    <p:extLst>
      <p:ext uri="{BB962C8B-B14F-4D97-AF65-F5344CB8AC3E}">
        <p14:creationId xmlns:p14="http://schemas.microsoft.com/office/powerpoint/2010/main" val="3682972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/>
              <a:t>The </a:t>
            </a:r>
            <a:r>
              <a:rPr lang="pt-BR" sz="3600" dirty="0" err="1"/>
              <a:t>Tragedy</a:t>
            </a:r>
            <a:r>
              <a:rPr lang="pt-BR" sz="3600" dirty="0"/>
              <a:t> </a:t>
            </a:r>
            <a:r>
              <a:rPr lang="pt-BR" sz="3600" dirty="0" err="1"/>
              <a:t>of</a:t>
            </a:r>
            <a:r>
              <a:rPr lang="pt-BR" sz="3600" dirty="0"/>
              <a:t> </a:t>
            </a:r>
            <a:r>
              <a:rPr lang="pt-BR" sz="3600" dirty="0" err="1"/>
              <a:t>the</a:t>
            </a:r>
            <a:r>
              <a:rPr lang="pt-BR" sz="3600" dirty="0"/>
              <a:t> </a:t>
            </a:r>
            <a:r>
              <a:rPr lang="pt-BR" sz="3600" dirty="0" err="1"/>
              <a:t>Commons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/>
              <a:t>Garrett </a:t>
            </a:r>
            <a:r>
              <a:rPr lang="pt-BR" sz="3600" dirty="0" err="1"/>
              <a:t>Hardin</a:t>
            </a:r>
            <a:endParaRPr lang="pt-B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2800" dirty="0"/>
              <a:t>O papel da coerção</a:t>
            </a:r>
          </a:p>
          <a:p>
            <a:pPr marL="457200" lvl="1" indent="0">
              <a:buNone/>
            </a:pPr>
            <a:r>
              <a:rPr lang="pt-BR" dirty="0"/>
              <a:t>	</a:t>
            </a:r>
            <a:r>
              <a:rPr lang="pt-BR" sz="2400" dirty="0"/>
              <a:t>“The </a:t>
            </a:r>
            <a:r>
              <a:rPr lang="pt-BR" sz="2400" dirty="0" err="1"/>
              <a:t>only</a:t>
            </a:r>
            <a:r>
              <a:rPr lang="pt-BR" sz="2400" dirty="0"/>
              <a:t> </a:t>
            </a:r>
            <a:r>
              <a:rPr lang="pt-BR" sz="2400" dirty="0" err="1"/>
              <a:t>kind</a:t>
            </a:r>
            <a:r>
              <a:rPr lang="pt-BR" sz="2400" dirty="0"/>
              <a:t> </a:t>
            </a:r>
            <a:r>
              <a:rPr lang="pt-BR" sz="2400" dirty="0" err="1"/>
              <a:t>or</a:t>
            </a:r>
            <a:r>
              <a:rPr lang="pt-BR" sz="2400" dirty="0"/>
              <a:t> </a:t>
            </a:r>
            <a:r>
              <a:rPr lang="pt-BR" sz="2400" dirty="0" err="1"/>
              <a:t>coercion</a:t>
            </a:r>
            <a:r>
              <a:rPr lang="pt-BR" sz="2400" dirty="0"/>
              <a:t> I </a:t>
            </a:r>
            <a:r>
              <a:rPr lang="pt-BR" sz="2400" dirty="0" err="1"/>
              <a:t>recommend</a:t>
            </a:r>
            <a:r>
              <a:rPr lang="pt-BR" sz="2400" dirty="0"/>
              <a:t> is mutual </a:t>
            </a:r>
            <a:r>
              <a:rPr lang="pt-BR" sz="2400" dirty="0" err="1"/>
              <a:t>coercion</a:t>
            </a:r>
            <a:r>
              <a:rPr lang="pt-BR" sz="2400" dirty="0"/>
              <a:t>, </a:t>
            </a:r>
            <a:r>
              <a:rPr lang="pt-BR" sz="2400" dirty="0" err="1"/>
              <a:t>mutually</a:t>
            </a:r>
            <a:r>
              <a:rPr lang="pt-BR" sz="2400" dirty="0"/>
              <a:t> </a:t>
            </a:r>
            <a:r>
              <a:rPr lang="pt-BR" sz="2400" dirty="0" err="1"/>
              <a:t>agreed</a:t>
            </a:r>
            <a:r>
              <a:rPr lang="pt-BR" sz="2400" dirty="0"/>
              <a:t> </a:t>
            </a:r>
            <a:r>
              <a:rPr lang="pt-BR" sz="2400" dirty="0" err="1"/>
              <a:t>upon</a:t>
            </a:r>
            <a:r>
              <a:rPr lang="pt-BR" sz="2400" dirty="0"/>
              <a:t> </a:t>
            </a:r>
            <a:r>
              <a:rPr lang="pt-BR" sz="2400" dirty="0" err="1"/>
              <a:t>by</a:t>
            </a:r>
            <a:r>
              <a:rPr lang="pt-BR" sz="2400" dirty="0"/>
              <a:t>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majority</a:t>
            </a:r>
            <a:r>
              <a:rPr lang="pt-BR" sz="2400" dirty="0"/>
              <a:t>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people</a:t>
            </a:r>
            <a:r>
              <a:rPr lang="pt-BR" sz="2400" dirty="0"/>
              <a:t> </a:t>
            </a:r>
            <a:r>
              <a:rPr lang="pt-BR" sz="2400" dirty="0" err="1"/>
              <a:t>affected</a:t>
            </a:r>
            <a:r>
              <a:rPr lang="pt-BR" sz="24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130960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Roteiro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 err="1"/>
              <a:t>Mancur</a:t>
            </a:r>
            <a:r>
              <a:rPr lang="pt-BR" dirty="0"/>
              <a:t> </a:t>
            </a:r>
            <a:r>
              <a:rPr lang="pt-BR" dirty="0" err="1"/>
              <a:t>Olson</a:t>
            </a:r>
            <a:endParaRPr lang="pt-BR" dirty="0"/>
          </a:p>
          <a:p>
            <a:pPr lvl="1"/>
            <a:r>
              <a:rPr lang="pt-BR" i="1" dirty="0"/>
              <a:t>The </a:t>
            </a:r>
            <a:r>
              <a:rPr lang="pt-BR" i="1" dirty="0" err="1"/>
              <a:t>Logic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</a:t>
            </a:r>
            <a:r>
              <a:rPr lang="pt-BR" i="1" dirty="0" err="1"/>
              <a:t>Collective</a:t>
            </a:r>
            <a:r>
              <a:rPr lang="pt-BR" i="1" dirty="0"/>
              <a:t> </a:t>
            </a:r>
            <a:r>
              <a:rPr lang="pt-BR" i="1" dirty="0" err="1"/>
              <a:t>Action</a:t>
            </a:r>
            <a:endParaRPr lang="pt-BR" dirty="0"/>
          </a:p>
          <a:p>
            <a:r>
              <a:rPr lang="pt-BR" dirty="0"/>
              <a:t>Garrett </a:t>
            </a:r>
            <a:r>
              <a:rPr lang="pt-BR" dirty="0" err="1"/>
              <a:t>Hardin</a:t>
            </a:r>
            <a:endParaRPr lang="pt-BR" dirty="0"/>
          </a:p>
          <a:p>
            <a:pPr lvl="1"/>
            <a:r>
              <a:rPr lang="pt-BR" i="1" dirty="0"/>
              <a:t>The </a:t>
            </a:r>
            <a:r>
              <a:rPr lang="pt-BR" i="1" dirty="0" err="1"/>
              <a:t>Tragedy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</a:t>
            </a:r>
            <a:r>
              <a:rPr lang="pt-BR" i="1" dirty="0" err="1"/>
              <a:t>the</a:t>
            </a:r>
            <a:r>
              <a:rPr lang="pt-BR" i="1" dirty="0"/>
              <a:t> </a:t>
            </a:r>
            <a:r>
              <a:rPr lang="pt-BR" i="1" dirty="0" err="1"/>
              <a:t>Commons</a:t>
            </a:r>
            <a:endParaRPr lang="pt-BR" dirty="0"/>
          </a:p>
          <a:p>
            <a:pPr lvl="2"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932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/>
              <a:t>The </a:t>
            </a:r>
            <a:r>
              <a:rPr lang="pt-BR" sz="4000" dirty="0" err="1"/>
              <a:t>Logic</a:t>
            </a:r>
            <a:r>
              <a:rPr lang="pt-BR" sz="4000" dirty="0"/>
              <a:t> </a:t>
            </a:r>
            <a:r>
              <a:rPr lang="pt-BR" sz="4000" dirty="0" err="1"/>
              <a:t>of</a:t>
            </a:r>
            <a:r>
              <a:rPr lang="pt-BR" sz="4000" dirty="0"/>
              <a:t> </a:t>
            </a:r>
            <a:r>
              <a:rPr lang="pt-BR" sz="4000" dirty="0" err="1"/>
              <a:t>Collective</a:t>
            </a:r>
            <a:r>
              <a:rPr lang="pt-BR" sz="4000" dirty="0"/>
              <a:t> </a:t>
            </a:r>
            <a:r>
              <a:rPr lang="pt-BR" sz="4000" dirty="0" err="1"/>
              <a:t>Action</a:t>
            </a:r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 err="1"/>
              <a:t>Mancur</a:t>
            </a:r>
            <a:r>
              <a:rPr lang="pt-BR" sz="3200" dirty="0"/>
              <a:t> </a:t>
            </a:r>
            <a:r>
              <a:rPr lang="pt-BR" sz="3200" dirty="0" err="1"/>
              <a:t>Olson</a:t>
            </a:r>
            <a:endParaRPr lang="pt-B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sz="2800" dirty="0"/>
              <a:t>Tamanho e comportamento dos grupos</a:t>
            </a:r>
          </a:p>
          <a:p>
            <a:r>
              <a:rPr lang="pt-BR" sz="2800" dirty="0"/>
              <a:t>Organizações buscam interesses comuns</a:t>
            </a:r>
          </a:p>
          <a:p>
            <a:r>
              <a:rPr lang="pt-BR" sz="2800" dirty="0"/>
              <a:t>Exemplos de organizações:</a:t>
            </a:r>
          </a:p>
          <a:p>
            <a:pPr lvl="1"/>
            <a:r>
              <a:rPr lang="pt-BR" sz="2400" dirty="0"/>
              <a:t>O mercado, o estado</a:t>
            </a:r>
          </a:p>
          <a:p>
            <a:r>
              <a:rPr lang="pt-BR" sz="2800" dirty="0"/>
              <a:t>A teoria tradicional</a:t>
            </a:r>
          </a:p>
        </p:txBody>
      </p:sp>
    </p:spTree>
    <p:extLst>
      <p:ext uri="{BB962C8B-B14F-4D97-AF65-F5344CB8AC3E}">
        <p14:creationId xmlns:p14="http://schemas.microsoft.com/office/powerpoint/2010/main" val="54514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Bens Públicos e Ação Coletiva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i="1" dirty="0"/>
          </a:p>
          <a:p>
            <a:pPr lvl="1"/>
            <a:r>
              <a:rPr lang="pt-BR" dirty="0"/>
              <a:t>Definição de bens públicos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/>
              <a:t>Impossibilidade de exclusão 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/>
              <a:t>Consumo </a:t>
            </a:r>
            <a:r>
              <a:rPr lang="pt-BR" dirty="0" err="1"/>
              <a:t>não-rival</a:t>
            </a:r>
            <a:endParaRPr lang="pt-BR" dirty="0"/>
          </a:p>
          <a:p>
            <a:pPr lvl="1"/>
            <a:r>
              <a:rPr lang="pt-BR" dirty="0"/>
              <a:t>O “carona” e o dilema do prisioneiro</a:t>
            </a:r>
          </a:p>
          <a:p>
            <a:pPr lvl="1"/>
            <a:r>
              <a:rPr lang="pt-BR" dirty="0"/>
              <a:t>O dilema da ação coletiva enquanto falha do mercado</a:t>
            </a:r>
          </a:p>
        </p:txBody>
      </p:sp>
    </p:spTree>
    <p:extLst>
      <p:ext uri="{BB962C8B-B14F-4D97-AF65-F5344CB8AC3E}">
        <p14:creationId xmlns:p14="http://schemas.microsoft.com/office/powerpoint/2010/main" val="384745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/>
              <a:t>The </a:t>
            </a:r>
            <a:r>
              <a:rPr lang="pt-BR" sz="3600" dirty="0" err="1"/>
              <a:t>Logic</a:t>
            </a:r>
            <a:r>
              <a:rPr lang="pt-BR" sz="3600" dirty="0"/>
              <a:t> </a:t>
            </a:r>
            <a:r>
              <a:rPr lang="pt-BR" sz="3600" dirty="0" err="1"/>
              <a:t>of</a:t>
            </a:r>
            <a:r>
              <a:rPr lang="pt-BR" sz="3600" dirty="0"/>
              <a:t> </a:t>
            </a:r>
            <a:r>
              <a:rPr lang="pt-BR" sz="3600" dirty="0" err="1"/>
              <a:t>Collective</a:t>
            </a:r>
            <a:r>
              <a:rPr lang="pt-BR" sz="3600" dirty="0"/>
              <a:t> </a:t>
            </a:r>
            <a:r>
              <a:rPr lang="pt-BR" sz="3600" dirty="0" err="1"/>
              <a:t>Action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err="1"/>
              <a:t>Mancur</a:t>
            </a:r>
            <a:r>
              <a:rPr lang="pt-BR" sz="3600" dirty="0"/>
              <a:t> </a:t>
            </a:r>
            <a:r>
              <a:rPr lang="pt-BR" sz="3600" dirty="0" err="1"/>
              <a:t>Olson</a:t>
            </a:r>
            <a:endParaRPr lang="pt-B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sz="2800" dirty="0"/>
              <a:t>Tendência de grupos numerosos a produzir quantidades subótimas do bem público</a:t>
            </a:r>
          </a:p>
          <a:p>
            <a:r>
              <a:rPr lang="pt-BR" sz="2800" dirty="0"/>
              <a:t>Grupos excludentes e inclusivos</a:t>
            </a:r>
          </a:p>
          <a:p>
            <a:pPr lvl="1"/>
            <a:r>
              <a:rPr lang="pt-BR" sz="2400" dirty="0"/>
              <a:t>Natureza do objetivo do grupo</a:t>
            </a:r>
          </a:p>
          <a:p>
            <a:r>
              <a:rPr lang="pt-BR" sz="2800" dirty="0" smtClean="0"/>
              <a:t>Tamanho </a:t>
            </a:r>
            <a:r>
              <a:rPr lang="pt-BR" sz="2800" dirty="0"/>
              <a:t>do grupo e </a:t>
            </a:r>
            <a:r>
              <a:rPr lang="pt-BR" sz="2800" dirty="0" smtClean="0"/>
              <a:t>o papel da reputação</a:t>
            </a:r>
            <a:endParaRPr lang="pt-BR" sz="2800" dirty="0"/>
          </a:p>
          <a:p>
            <a:pPr lvl="2"/>
            <a:r>
              <a:rPr lang="pt-BR" dirty="0"/>
              <a:t>Custos organizacionais</a:t>
            </a:r>
          </a:p>
        </p:txBody>
      </p:sp>
    </p:spTree>
    <p:extLst>
      <p:ext uri="{BB962C8B-B14F-4D97-AF65-F5344CB8AC3E}">
        <p14:creationId xmlns:p14="http://schemas.microsoft.com/office/powerpoint/2010/main" val="165285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Grupos e  Bens Públicos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sz="2800" dirty="0"/>
              <a:t>Grupos privilegiados</a:t>
            </a:r>
          </a:p>
          <a:p>
            <a:r>
              <a:rPr lang="pt-BR" sz="2800" dirty="0"/>
              <a:t>Grupos intermediários</a:t>
            </a:r>
          </a:p>
          <a:p>
            <a:pPr lvl="1"/>
            <a:r>
              <a:rPr lang="pt-BR" sz="2400" dirty="0"/>
              <a:t>A ação coletiva pode ou não ocorrer, ela depende de coordenação e organização</a:t>
            </a:r>
          </a:p>
          <a:p>
            <a:r>
              <a:rPr lang="pt-BR" sz="2800" dirty="0"/>
              <a:t>Grupos latentes</a:t>
            </a:r>
          </a:p>
          <a:p>
            <a:pPr lvl="1"/>
            <a:r>
              <a:rPr lang="pt-BR" sz="2400" dirty="0"/>
              <a:t>Papel dos incentivos seletivos</a:t>
            </a:r>
          </a:p>
          <a:p>
            <a:pPr lvl="1"/>
            <a:r>
              <a:rPr lang="pt-BR" sz="2400" dirty="0"/>
              <a:t>Incentivos positivos ou negativos, i.e. mecanismo de indução ou coerção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B14267-5296-124B-9DF8-6A4B63423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O Dilema do Prisioneiro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0E5D08-6D69-D94D-8A04-B81CBF348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>
                <a:hlinkClick r:id="rId2"/>
              </a:rPr>
              <a:t>http://www.cienciadaestrategia.com.br/teoriadosjogos/capitulo.asp?cap=m6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2363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/>
              <a:t>The </a:t>
            </a:r>
            <a:r>
              <a:rPr lang="pt-BR" sz="4000" dirty="0" err="1"/>
              <a:t>Tragedy</a:t>
            </a:r>
            <a:r>
              <a:rPr lang="pt-BR" sz="4000" dirty="0"/>
              <a:t> </a:t>
            </a:r>
            <a:r>
              <a:rPr lang="pt-BR" sz="4000" dirty="0" err="1"/>
              <a:t>of</a:t>
            </a:r>
            <a:r>
              <a:rPr lang="pt-BR" sz="4000" dirty="0"/>
              <a:t> </a:t>
            </a:r>
            <a:r>
              <a:rPr lang="pt-BR" sz="4000" dirty="0" err="1"/>
              <a:t>the</a:t>
            </a:r>
            <a:r>
              <a:rPr lang="pt-BR" sz="4000" dirty="0"/>
              <a:t> </a:t>
            </a:r>
            <a:r>
              <a:rPr lang="pt-BR" sz="4000" dirty="0" err="1"/>
              <a:t>Commons</a:t>
            </a:r>
            <a:r>
              <a:rPr lang="pt-BR" sz="4000" dirty="0"/>
              <a:t/>
            </a:r>
            <a:br>
              <a:rPr lang="pt-BR" sz="4000" dirty="0"/>
            </a:br>
            <a:r>
              <a:rPr lang="pt-BR" sz="3200" dirty="0"/>
              <a:t>Garrett </a:t>
            </a:r>
            <a:r>
              <a:rPr lang="pt-BR" sz="3200" dirty="0" err="1"/>
              <a:t>Hardin</a:t>
            </a:r>
            <a:endParaRPr lang="pt-B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sz="2800" dirty="0"/>
              <a:t>O crescimento populacional como um problema “sem solução técnica”</a:t>
            </a:r>
          </a:p>
          <a:p>
            <a:r>
              <a:rPr lang="pt-BR" sz="2800" dirty="0" err="1"/>
              <a:t>Consequência</a:t>
            </a:r>
            <a:r>
              <a:rPr lang="pt-BR" sz="2800" dirty="0"/>
              <a:t> da liberdade em um “</a:t>
            </a:r>
            <a:r>
              <a:rPr lang="pt-BR" sz="2800" dirty="0" err="1"/>
              <a:t>commons</a:t>
            </a:r>
            <a:r>
              <a:rPr lang="pt-BR" sz="2800" dirty="0"/>
              <a:t>”</a:t>
            </a:r>
          </a:p>
          <a:p>
            <a:pPr lvl="1"/>
            <a:r>
              <a:rPr lang="pt-BR" sz="2400" dirty="0"/>
              <a:t>O exemplo do pastor </a:t>
            </a:r>
          </a:p>
          <a:p>
            <a:pPr lvl="2"/>
            <a:r>
              <a:rPr lang="pt-BR" sz="2000" dirty="0"/>
              <a:t>Utilidade positiva de incluir mais um animal</a:t>
            </a:r>
          </a:p>
          <a:p>
            <a:pPr lvl="2"/>
            <a:r>
              <a:rPr lang="pt-BR" sz="2000" dirty="0"/>
              <a:t>Utilidade negativa da inclusão sobre o “</a:t>
            </a:r>
            <a:r>
              <a:rPr lang="pt-BR" sz="2000" dirty="0" err="1"/>
              <a:t>commons</a:t>
            </a:r>
            <a:r>
              <a:rPr lang="pt-BR" sz="2000" dirty="0"/>
              <a:t>”</a:t>
            </a:r>
          </a:p>
          <a:p>
            <a:pPr lvl="2"/>
            <a:r>
              <a:rPr lang="pt-BR" sz="2000" dirty="0"/>
              <a:t>“</a:t>
            </a:r>
            <a:r>
              <a:rPr lang="pt-BR" sz="2000" dirty="0" err="1"/>
              <a:t>Freedom</a:t>
            </a:r>
            <a:r>
              <a:rPr lang="pt-BR" sz="2000" dirty="0"/>
              <a:t> in a </a:t>
            </a:r>
            <a:r>
              <a:rPr lang="pt-BR" sz="2000" dirty="0" err="1"/>
              <a:t>commons</a:t>
            </a:r>
            <a:r>
              <a:rPr lang="pt-BR" sz="2000" dirty="0"/>
              <a:t> </a:t>
            </a:r>
            <a:r>
              <a:rPr lang="pt-BR" sz="2000" dirty="0" err="1"/>
              <a:t>brings</a:t>
            </a:r>
            <a:r>
              <a:rPr lang="pt-BR" sz="2000" dirty="0"/>
              <a:t> </a:t>
            </a:r>
            <a:r>
              <a:rPr lang="pt-BR" sz="2000" dirty="0" err="1"/>
              <a:t>ruin</a:t>
            </a:r>
            <a:r>
              <a:rPr lang="pt-BR" sz="2000" dirty="0"/>
              <a:t> </a:t>
            </a:r>
            <a:r>
              <a:rPr lang="pt-BR" sz="2000" dirty="0" err="1"/>
              <a:t>to</a:t>
            </a:r>
            <a:r>
              <a:rPr lang="pt-BR" sz="2000" dirty="0"/>
              <a:t> </a:t>
            </a:r>
            <a:r>
              <a:rPr lang="pt-BR" sz="2000" dirty="0" err="1"/>
              <a:t>all</a:t>
            </a:r>
            <a:r>
              <a:rPr lang="pt-BR" sz="20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90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/>
              <a:t>The </a:t>
            </a:r>
            <a:r>
              <a:rPr lang="pt-BR" sz="3600" dirty="0" err="1"/>
              <a:t>Tragedy</a:t>
            </a:r>
            <a:r>
              <a:rPr lang="pt-BR" sz="3600" dirty="0"/>
              <a:t> </a:t>
            </a:r>
            <a:r>
              <a:rPr lang="pt-BR" sz="3600" dirty="0" err="1"/>
              <a:t>of</a:t>
            </a:r>
            <a:r>
              <a:rPr lang="pt-BR" sz="3600" dirty="0"/>
              <a:t> </a:t>
            </a:r>
            <a:r>
              <a:rPr lang="pt-BR" sz="3600" dirty="0" err="1"/>
              <a:t>the</a:t>
            </a:r>
            <a:r>
              <a:rPr lang="pt-BR" sz="3600" dirty="0"/>
              <a:t> </a:t>
            </a:r>
            <a:r>
              <a:rPr lang="pt-BR" sz="3600" dirty="0" err="1"/>
              <a:t>Commons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/>
              <a:t>Garrett </a:t>
            </a:r>
            <a:r>
              <a:rPr lang="pt-BR" sz="3600" dirty="0" err="1"/>
              <a:t>Hardin</a:t>
            </a:r>
            <a:endParaRPr lang="pt-B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sz="2800" dirty="0"/>
              <a:t>Exemplos da tragédia: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sz="2400" dirty="0"/>
              <a:t>Liberdade dos oceanos e a extinção de espécies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sz="2400" dirty="0"/>
              <a:t>Parques nacionais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sz="2400" dirty="0"/>
              <a:t>Poluição</a:t>
            </a:r>
          </a:p>
          <a:p>
            <a:pPr marL="1371600" lvl="2" indent="-514350">
              <a:buFont typeface="+mj-lt"/>
              <a:buAutoNum type="alphaLcParenR"/>
            </a:pPr>
            <a:r>
              <a:rPr lang="pt-BR" sz="2000" dirty="0"/>
              <a:t>O crescimento populacional e a poluição</a:t>
            </a:r>
          </a:p>
          <a:p>
            <a:pPr marL="1371600" lvl="2" indent="-514350">
              <a:buFont typeface="+mj-lt"/>
              <a:buAutoNum type="alphaLcParenR"/>
            </a:pPr>
            <a:r>
              <a:rPr lang="pt-BR" sz="2000" dirty="0"/>
              <a:t>Os limites do regime de propriedade</a:t>
            </a:r>
          </a:p>
          <a:p>
            <a:pPr marL="1371600" lvl="2" indent="-514350">
              <a:buFont typeface="+mj-lt"/>
              <a:buAutoNum type="alphaLcParenR"/>
            </a:pPr>
            <a:r>
              <a:rPr lang="pt-BR" sz="2000" dirty="0"/>
              <a:t>O papel da moralidade, porém sensível ao contexto, e os limites da culpa</a:t>
            </a:r>
          </a:p>
        </p:txBody>
      </p:sp>
    </p:spTree>
    <p:extLst>
      <p:ext uri="{BB962C8B-B14F-4D97-AF65-F5344CB8AC3E}">
        <p14:creationId xmlns:p14="http://schemas.microsoft.com/office/powerpoint/2010/main" val="192752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12598</TotalTime>
  <Words>274</Words>
  <Application>Microsoft Office PowerPoint</Application>
  <PresentationFormat>Apresentação na tela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Introdução à Ciência Política</vt:lpstr>
      <vt:lpstr>Roteiro</vt:lpstr>
      <vt:lpstr>The Logic of Collective Action Mancur Olson</vt:lpstr>
      <vt:lpstr>Bens Públicos e Ação Coletiva</vt:lpstr>
      <vt:lpstr>The Logic of Collective Action Mancur Olson</vt:lpstr>
      <vt:lpstr>Grupos e  Bens Públicos</vt:lpstr>
      <vt:lpstr>O Dilema do Prisioneiro</vt:lpstr>
      <vt:lpstr>The Tragedy of the Commons Garrett Hardin</vt:lpstr>
      <vt:lpstr>The Tragedy of the Commons Garrett Hardin</vt:lpstr>
      <vt:lpstr>The Tragedy of the Commons Garrett Hardin</vt:lpstr>
    </vt:vector>
  </TitlesOfParts>
  <Company>University of Sao Paulo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de Relacoes Internacionais: Teorias Avancadas</dc:title>
  <dc:creator>Cristiane Lucena</dc:creator>
  <cp:lastModifiedBy>Cristiane</cp:lastModifiedBy>
  <cp:revision>174</cp:revision>
  <dcterms:created xsi:type="dcterms:W3CDTF">2012-08-17T19:15:05Z</dcterms:created>
  <dcterms:modified xsi:type="dcterms:W3CDTF">2019-03-29T16:08:23Z</dcterms:modified>
</cp:coreProperties>
</file>