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3" r:id="rId6"/>
    <p:sldId id="262" r:id="rId7"/>
    <p:sldId id="265" r:id="rId8"/>
    <p:sldId id="266" r:id="rId9"/>
    <p:sldId id="267" r:id="rId10"/>
    <p:sldId id="268" r:id="rId11"/>
    <p:sldId id="260" r:id="rId12"/>
    <p:sldId id="264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A98F-F01E-4B80-BBD2-59957FA11973}" type="datetimeFigureOut">
              <a:rPr lang="pt-BR" smtClean="0"/>
              <a:pPr/>
              <a:t>16/08/2016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160A2-B1E1-4ED2-9B69-A6A2AAE3EB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roups/vps126vet82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hashtagconverse/" TargetMode="External"/><Relationship Id="rId3" Type="http://schemas.openxmlformats.org/officeDocument/2006/relationships/image" Target="../media/image7.png"/><Relationship Id="rId7" Type="http://schemas.openxmlformats.org/officeDocument/2006/relationships/hyperlink" Target="https://twitter.com/HashtagConverse?lang=pt-br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facebook.com/Hashtag-Converse-1064641966906761/?fref=ts" TargetMode="External"/><Relationship Id="rId5" Type="http://schemas.openxmlformats.org/officeDocument/2006/relationships/hyperlink" Target="https://www.youtube.com/channel/UCJuL3BvzaxY_XyBvovlAQqg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groups/vps126vet8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hlinkClick r:id="rId2"/>
              </a:rPr>
              <a:t>facebook.com/</a:t>
            </a:r>
            <a:r>
              <a:rPr lang="pt-BR" dirty="0" err="1" smtClean="0">
                <a:hlinkClick r:id="rId2"/>
              </a:rPr>
              <a:t>groups</a:t>
            </a:r>
            <a:r>
              <a:rPr lang="pt-BR" dirty="0" smtClean="0">
                <a:hlinkClick r:id="rId2"/>
              </a:rPr>
              <a:t>/vps126vet82/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https://b.socrative.com/login/student/</a:t>
            </a:r>
          </a:p>
          <a:p>
            <a:r>
              <a:rPr lang="pt-BR" dirty="0" smtClean="0"/>
              <a:t>Sala:</a:t>
            </a:r>
          </a:p>
          <a:p>
            <a:r>
              <a:rPr lang="pt-BR" dirty="0" smtClean="0"/>
              <a:t>3ENHD9LQ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Aulas Práticas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Local: FMVZ</a:t>
            </a:r>
          </a:p>
          <a:p>
            <a:pPr lvl="1"/>
            <a:r>
              <a:rPr lang="pt-BR" dirty="0" smtClean="0"/>
              <a:t>Sala multimídia / pró-aluno / teórica</a:t>
            </a:r>
          </a:p>
          <a:p>
            <a:endParaRPr lang="pt-BR" dirty="0" smtClean="0"/>
          </a:p>
          <a:p>
            <a:r>
              <a:rPr lang="pt-BR" dirty="0" smtClean="0"/>
              <a:t>Dia 08/08/2015: turmas A, B</a:t>
            </a:r>
          </a:p>
          <a:p>
            <a:pPr lvl="1"/>
            <a:r>
              <a:rPr lang="pt-BR" dirty="0" smtClean="0"/>
              <a:t>Sala multimídia</a:t>
            </a:r>
          </a:p>
          <a:p>
            <a:r>
              <a:rPr lang="pt-BR" dirty="0" smtClean="0"/>
              <a:t>Dia 15/08/2015: turmas C, D</a:t>
            </a:r>
          </a:p>
          <a:p>
            <a:pPr lvl="1"/>
            <a:r>
              <a:rPr lang="pt-BR" dirty="0" smtClean="0"/>
              <a:t>Sala multimídia</a:t>
            </a:r>
          </a:p>
          <a:p>
            <a:pPr lvl="1"/>
            <a:endParaRPr lang="pt-BR" dirty="0" smtClean="0"/>
          </a:p>
          <a:p>
            <a:endParaRPr lang="pt-BR" dirty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pPr lvl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Atendimento Psicológico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CAPS - SUS </a:t>
            </a:r>
          </a:p>
          <a:p>
            <a:r>
              <a:rPr lang="pt-BR" dirty="0" smtClean="0"/>
              <a:t>CVV - Telefone 141 (24 horas), pessoalmente ou pelo site www.cvv.org.br via chat, </a:t>
            </a:r>
            <a:r>
              <a:rPr lang="pt-BR" dirty="0" err="1" smtClean="0"/>
              <a:t>VoIP</a:t>
            </a:r>
            <a:r>
              <a:rPr lang="pt-BR" dirty="0" smtClean="0"/>
              <a:t> (</a:t>
            </a:r>
            <a:r>
              <a:rPr lang="pt-BR" dirty="0" err="1" smtClean="0"/>
              <a:t>Skype</a:t>
            </a:r>
            <a:r>
              <a:rPr lang="pt-BR" dirty="0" smtClean="0"/>
              <a:t>) e e-mail. </a:t>
            </a:r>
            <a:r>
              <a:rPr lang="pt-BR" dirty="0" err="1" smtClean="0"/>
              <a:t>Pinheiros-São</a:t>
            </a:r>
            <a:r>
              <a:rPr lang="pt-BR" dirty="0" smtClean="0"/>
              <a:t> Paulo Tel.: (11) 3083-4111 / Horário: 19 as 23 horas diariamente Rua Cardeal Arcoverde,562 </a:t>
            </a:r>
          </a:p>
          <a:p>
            <a:r>
              <a:rPr lang="pt-BR" dirty="0" smtClean="0"/>
              <a:t>USP ACOLHE (Álcool e Drogas): http://www.usp.br/coseas/COSEASHP/COSEAS2010_Acolheuspprinc.html </a:t>
            </a:r>
          </a:p>
          <a:p>
            <a:r>
              <a:rPr lang="pt-BR" dirty="0" smtClean="0"/>
              <a:t>Instituto de Psicologia USP http://www.ip.usp.br/portal/index.</a:t>
            </a:r>
            <a:r>
              <a:rPr lang="pt-BR" dirty="0" err="1" smtClean="0"/>
              <a:t>php</a:t>
            </a:r>
            <a:r>
              <a:rPr lang="pt-BR" dirty="0" smtClean="0"/>
              <a:t>?</a:t>
            </a:r>
            <a:r>
              <a:rPr lang="pt-BR" dirty="0" err="1" smtClean="0"/>
              <a:t>option</a:t>
            </a:r>
            <a:r>
              <a:rPr lang="pt-BR" dirty="0" smtClean="0"/>
              <a:t>=</a:t>
            </a:r>
            <a:r>
              <a:rPr lang="pt-BR" dirty="0" err="1" smtClean="0"/>
              <a:t>com_content&amp;view</a:t>
            </a:r>
            <a:r>
              <a:rPr lang="pt-BR" dirty="0" smtClean="0"/>
              <a:t>=</a:t>
            </a:r>
            <a:r>
              <a:rPr lang="pt-BR" dirty="0" err="1" smtClean="0"/>
              <a:t>category&amp;id</a:t>
            </a:r>
            <a:r>
              <a:rPr lang="pt-BR" dirty="0" smtClean="0"/>
              <a:t>=43&amp;</a:t>
            </a:r>
            <a:r>
              <a:rPr lang="pt-BR" dirty="0" err="1" smtClean="0"/>
              <a:t>Itemid</a:t>
            </a:r>
            <a:r>
              <a:rPr lang="pt-BR" dirty="0" smtClean="0"/>
              <a:t>=93 </a:t>
            </a:r>
          </a:p>
          <a:p>
            <a:r>
              <a:rPr lang="pt-BR" dirty="0" smtClean="0"/>
              <a:t>Instituto Sedes </a:t>
            </a:r>
            <a:r>
              <a:rPr lang="pt-BR" dirty="0" err="1" smtClean="0"/>
              <a:t>Sapientiae</a:t>
            </a:r>
            <a:r>
              <a:rPr lang="pt-BR" dirty="0" smtClean="0"/>
              <a:t> : http://sedes.org.br/site/clinica-psicologica/atendimento/ </a:t>
            </a:r>
          </a:p>
          <a:p>
            <a:r>
              <a:rPr lang="pt-BR" dirty="0" smtClean="0"/>
              <a:t>PUC-SP: http://www.pucsp.br/clinica/ </a:t>
            </a:r>
          </a:p>
          <a:p>
            <a:r>
              <a:rPr lang="pt-BR" dirty="0" smtClean="0"/>
              <a:t>Lista: várias faculdades e organizações: http://www.semtranstorno.com.br/atendimentos-psicologicos-e-psiquiatricosgratuitos-ou-de-baixo-custo/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953735"/>
                </a:solidFill>
                <a:latin typeface="Garamond"/>
                <a:cs typeface="Garamond"/>
              </a:rPr>
              <a:t>Divulgação</a:t>
            </a:r>
            <a:r>
              <a:rPr lang="en-US" b="1" dirty="0" smtClean="0">
                <a:solidFill>
                  <a:srgbClr val="953735"/>
                </a:solidFill>
                <a:latin typeface="Garamond"/>
                <a:cs typeface="Garamond"/>
              </a:rPr>
              <a:t> de canal de </a:t>
            </a:r>
            <a:r>
              <a:rPr lang="en-US" b="1" dirty="0" err="1" smtClean="0">
                <a:solidFill>
                  <a:srgbClr val="953735"/>
                </a:solidFill>
                <a:latin typeface="Garamond"/>
                <a:cs typeface="Garamond"/>
              </a:rPr>
              <a:t>uma</a:t>
            </a:r>
            <a:r>
              <a:rPr lang="en-US" b="1" dirty="0" smtClean="0">
                <a:solidFill>
                  <a:srgbClr val="953735"/>
                </a:solidFill>
                <a:latin typeface="Garamond"/>
                <a:cs typeface="Garamond"/>
              </a:rPr>
              <a:t> </a:t>
            </a:r>
            <a:r>
              <a:rPr lang="en-US" b="1" dirty="0" err="1" smtClean="0">
                <a:solidFill>
                  <a:srgbClr val="953735"/>
                </a:solidFill>
                <a:latin typeface="Garamond"/>
                <a:cs typeface="Garamond"/>
              </a:rPr>
              <a:t>pós-graduanda</a:t>
            </a:r>
            <a:r>
              <a:rPr lang="en-US" b="1" dirty="0" smtClean="0">
                <a:solidFill>
                  <a:srgbClr val="953735"/>
                </a:solidFill>
                <a:latin typeface="Garamond"/>
                <a:cs typeface="Garamond"/>
              </a:rPr>
              <a:t> do VPS</a:t>
            </a:r>
            <a:endParaRPr lang="en-US" b="1" dirty="0">
              <a:solidFill>
                <a:srgbClr val="953735"/>
              </a:solidFill>
              <a:latin typeface="Garamond"/>
              <a:cs typeface="Garamond"/>
            </a:endParaRPr>
          </a:p>
        </p:txBody>
      </p:sp>
      <p:pic>
        <p:nvPicPr>
          <p:cNvPr id="3" name="Content Placeholder 3" descr="logo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699" t="8141" r="17596" b="13336"/>
          <a:stretch/>
        </p:blipFill>
        <p:spPr>
          <a:xfrm>
            <a:off x="6315027" y="4708214"/>
            <a:ext cx="2628271" cy="19919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ackgroundRemoval t="9971" b="98436" l="9930" r="100000"/>
                    </a14:imgEffect>
                  </a14:imgLayer>
                </a14:imgProps>
              </a:ext>
            </a:extLst>
          </a:blip>
          <a:srcRect l="26957" t="32996"/>
          <a:stretch/>
        </p:blipFill>
        <p:spPr>
          <a:xfrm rot="10800000">
            <a:off x="-125891" y="-87364"/>
            <a:ext cx="2405427" cy="2637044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64222" y="2180349"/>
            <a:ext cx="6791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>
                <a:hlinkClick r:id="rId5"/>
              </a:rPr>
              <a:t>https://www.youtube.com/channel/UCJuL3BvzaxY_XyBvovlAQqg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13750" y="2714075"/>
            <a:ext cx="6473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6"/>
              </a:rPr>
              <a:t>https://</a:t>
            </a:r>
            <a:r>
              <a:rPr lang="en-US" dirty="0" err="1">
                <a:hlinkClick r:id="rId6"/>
              </a:rPr>
              <a:t>www.facebook.com</a:t>
            </a:r>
            <a:r>
              <a:rPr lang="en-US" dirty="0">
                <a:hlinkClick r:id="rId6"/>
              </a:rPr>
              <a:t>/Hashtag-Converse-1064641966906761/?</a:t>
            </a:r>
            <a:r>
              <a:rPr lang="en-US" dirty="0" err="1">
                <a:hlinkClick r:id="rId6"/>
              </a:rPr>
              <a:t>fref</a:t>
            </a:r>
            <a:r>
              <a:rPr lang="en-US" dirty="0">
                <a:hlinkClick r:id="rId6"/>
              </a:rPr>
              <a:t>=</a:t>
            </a:r>
            <a:r>
              <a:rPr lang="en-US" dirty="0" err="1">
                <a:hlinkClick r:id="rId6"/>
              </a:rPr>
              <a:t>ts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213750" y="364125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7"/>
              </a:rPr>
              <a:t>https://</a:t>
            </a:r>
            <a:r>
              <a:rPr lang="en-US" dirty="0" err="1">
                <a:hlinkClick r:id="rId7"/>
              </a:rPr>
              <a:t>twitter.com</a:t>
            </a:r>
            <a:r>
              <a:rPr lang="en-US" dirty="0">
                <a:hlinkClick r:id="rId7"/>
              </a:rPr>
              <a:t>/</a:t>
            </a:r>
            <a:r>
              <a:rPr lang="en-US" dirty="0" err="1">
                <a:hlinkClick r:id="rId7"/>
              </a:rPr>
              <a:t>HashtagConverse?lang</a:t>
            </a:r>
            <a:r>
              <a:rPr lang="en-US" dirty="0">
                <a:hlinkClick r:id="rId7"/>
              </a:rPr>
              <a:t>=</a:t>
            </a:r>
            <a:r>
              <a:rPr lang="en-US" dirty="0" err="1">
                <a:hlinkClick r:id="rId7"/>
              </a:rPr>
              <a:t>pt-br</a:t>
            </a:r>
            <a:endParaRPr lang="en-US" dirty="0"/>
          </a:p>
        </p:txBody>
      </p:sp>
      <p:sp>
        <p:nvSpPr>
          <p:cNvPr id="12" name="Rectangle 11">
            <a:hlinkClick r:id="rId8"/>
          </p:cNvPr>
          <p:cNvSpPr/>
          <p:nvPr/>
        </p:nvSpPr>
        <p:spPr>
          <a:xfrm>
            <a:off x="1196110" y="4338882"/>
            <a:ext cx="4621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err="1"/>
              <a:t>https</a:t>
            </a:r>
            <a:r>
              <a:rPr lang="pl-PL" dirty="0"/>
              <a:t>://</a:t>
            </a:r>
            <a:r>
              <a:rPr lang="pl-PL" dirty="0" err="1"/>
              <a:t>www.instagram.com</a:t>
            </a:r>
            <a:r>
              <a:rPr lang="pl-PL" dirty="0"/>
              <a:t>/</a:t>
            </a:r>
            <a:r>
              <a:rPr lang="pl-PL" dirty="0" err="1"/>
              <a:t>hashtagconverse</a:t>
            </a:r>
            <a:r>
              <a:rPr lang="pl-PL" dirty="0"/>
              <a:t>/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397" y="5239424"/>
            <a:ext cx="5380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953735"/>
                </a:solidFill>
              </a:rPr>
              <a:t>Ou</a:t>
            </a:r>
            <a:r>
              <a:rPr lang="en-US" sz="2400" b="1" dirty="0" smtClean="0">
                <a:solidFill>
                  <a:srgbClr val="953735"/>
                </a:solidFill>
              </a:rPr>
              <a:t> procure o Canal HASHTAG CONVERSE no </a:t>
            </a:r>
            <a:r>
              <a:rPr lang="en-US" sz="2400" b="1" dirty="0" err="1" smtClean="0">
                <a:solidFill>
                  <a:srgbClr val="953735"/>
                </a:solidFill>
              </a:rPr>
              <a:t>Youtube</a:t>
            </a:r>
            <a:r>
              <a:rPr lang="en-US" sz="2400" b="1" dirty="0" smtClean="0">
                <a:solidFill>
                  <a:srgbClr val="953735"/>
                </a:solidFill>
              </a:rPr>
              <a:t>, Facebook, </a:t>
            </a:r>
            <a:r>
              <a:rPr lang="en-US" sz="2400" b="1" dirty="0" err="1" smtClean="0">
                <a:solidFill>
                  <a:srgbClr val="953735"/>
                </a:solidFill>
              </a:rPr>
              <a:t>Insta</a:t>
            </a:r>
            <a:r>
              <a:rPr lang="en-US" sz="2400" b="1" dirty="0" smtClean="0">
                <a:solidFill>
                  <a:srgbClr val="953735"/>
                </a:solidFill>
              </a:rPr>
              <a:t> e Twitter</a:t>
            </a:r>
            <a:endParaRPr lang="en-US" sz="2400" b="1" dirty="0">
              <a:solidFill>
                <a:srgbClr val="9537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5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VPS126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Métodos Quantitativos para Medicina Veterinária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7" name="Picture 3" descr="C:\Users\ze\Downloads\shit-express-poop-enemi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44824"/>
            <a:ext cx="5905500" cy="393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C:\Users\ze\Downloads\download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89040"/>
            <a:ext cx="4397321" cy="1944216"/>
          </a:xfrm>
          <a:prstGeom prst="rect">
            <a:avLst/>
          </a:prstGeom>
          <a:noFill/>
        </p:spPr>
      </p:pic>
      <p:pic>
        <p:nvPicPr>
          <p:cNvPr id="2051" name="Picture 3" descr="C:\Users\ze\Downloads\downlo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592796"/>
            <a:ext cx="4392488" cy="2196244"/>
          </a:xfrm>
          <a:prstGeom prst="rect">
            <a:avLst/>
          </a:prstGeom>
          <a:noFill/>
        </p:spPr>
      </p:pic>
      <p:pic>
        <p:nvPicPr>
          <p:cNvPr id="2053" name="Picture 5" descr="C:\Users\ze\Downloads\hald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645024"/>
            <a:ext cx="3744416" cy="2113298"/>
          </a:xfrm>
          <a:prstGeom prst="rect">
            <a:avLst/>
          </a:prstGeom>
          <a:noFill/>
        </p:spPr>
      </p:pic>
      <p:pic>
        <p:nvPicPr>
          <p:cNvPr id="2052" name="Picture 4" descr="C:\Users\ze\Downloads\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032" y="1412776"/>
            <a:ext cx="3456384" cy="2497516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323528" y="609329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Dormitório de faculdade na Macedônia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5004048" y="609329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Prisão na Noruega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9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Pra que estatística?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Pesquisa</a:t>
            </a:r>
          </a:p>
          <a:p>
            <a:r>
              <a:rPr lang="pt-BR" dirty="0" smtClean="0"/>
              <a:t>Só pesquisa?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MAE116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Tipos de variáveis</a:t>
            </a:r>
          </a:p>
          <a:p>
            <a:r>
              <a:rPr lang="pt-BR" dirty="0" smtClean="0"/>
              <a:t>Gráficos</a:t>
            </a:r>
          </a:p>
          <a:p>
            <a:r>
              <a:rPr lang="pt-BR" dirty="0" smtClean="0"/>
              <a:t>Distribuições (normal e binomial)</a:t>
            </a:r>
          </a:p>
          <a:p>
            <a:r>
              <a:rPr lang="pt-BR" dirty="0" smtClean="0"/>
              <a:t>Medidas de tendência central e dispersão</a:t>
            </a:r>
          </a:p>
          <a:p>
            <a:r>
              <a:rPr lang="pt-BR" dirty="0" smtClean="0"/>
              <a:t>Estimação de parâmetros (média e IC)</a:t>
            </a:r>
          </a:p>
          <a:p>
            <a:r>
              <a:rPr lang="pt-BR" dirty="0" smtClean="0"/>
              <a:t>Testes de hipótese</a:t>
            </a:r>
          </a:p>
          <a:p>
            <a:pPr lvl="1"/>
            <a:r>
              <a:rPr lang="pt-BR" dirty="0" err="1" smtClean="0"/>
              <a:t>Qui-quadrado</a:t>
            </a:r>
            <a:endParaRPr lang="pt-BR" dirty="0" smtClean="0"/>
          </a:p>
          <a:p>
            <a:pPr lvl="1"/>
            <a:r>
              <a:rPr lang="pt-BR" dirty="0" smtClean="0"/>
              <a:t>Z</a:t>
            </a:r>
          </a:p>
          <a:p>
            <a:pPr lvl="1"/>
            <a:r>
              <a:rPr lang="pt-BR" dirty="0" smtClean="0"/>
              <a:t>T de </a:t>
            </a:r>
            <a:r>
              <a:rPr lang="pt-BR" dirty="0" err="1" smtClean="0"/>
              <a:t>student</a:t>
            </a:r>
            <a:endParaRPr lang="pt-BR" dirty="0" smtClean="0"/>
          </a:p>
          <a:p>
            <a:r>
              <a:rPr lang="pt-BR" dirty="0" smtClean="0"/>
              <a:t>Regressão e correlação</a:t>
            </a:r>
          </a:p>
          <a:p>
            <a:r>
              <a:rPr lang="pt-BR" dirty="0" smtClean="0"/>
              <a:t>Software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 desta disciplina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Formular adequadamente um teste de hipótese</a:t>
            </a:r>
          </a:p>
          <a:p>
            <a:r>
              <a:rPr lang="pt-BR" dirty="0" smtClean="0"/>
              <a:t>Escolher o teste estatístico apropriado</a:t>
            </a:r>
          </a:p>
          <a:p>
            <a:r>
              <a:rPr lang="pt-BR" dirty="0" smtClean="0"/>
              <a:t>Analisar saídas de programas de análise estatística, para responder à pergunta inicial formulada no teste de hipóteses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Provas</a:t>
            </a:r>
          </a:p>
          <a:p>
            <a:r>
              <a:rPr lang="pt-BR" dirty="0" smtClean="0"/>
              <a:t>Exercícios</a:t>
            </a:r>
          </a:p>
          <a:p>
            <a:r>
              <a:rPr lang="pt-BR" dirty="0" smtClean="0"/>
              <a:t>Trabalho - Seminário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Plataformas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STOA</a:t>
            </a:r>
          </a:p>
          <a:p>
            <a:r>
              <a:rPr lang="pt-BR" dirty="0" err="1" smtClean="0"/>
              <a:t>Facebook</a:t>
            </a:r>
            <a:endParaRPr lang="pt-BR" dirty="0" smtClean="0"/>
          </a:p>
          <a:p>
            <a:pPr lvl="2">
              <a:buNone/>
            </a:pPr>
            <a:r>
              <a:rPr lang="pt-BR" dirty="0" smtClean="0">
                <a:hlinkClick r:id="rId2"/>
              </a:rPr>
              <a:t>facebook.com/</a:t>
            </a:r>
            <a:r>
              <a:rPr lang="pt-BR" dirty="0" err="1" smtClean="0">
                <a:hlinkClick r:id="rId2"/>
              </a:rPr>
              <a:t>groups</a:t>
            </a:r>
            <a:r>
              <a:rPr lang="pt-BR" dirty="0" smtClean="0">
                <a:hlinkClick r:id="rId2"/>
              </a:rPr>
              <a:t>/vps126vet82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E-mail: jgrisi@usp.br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269</Words>
  <Application>Microsoft Office PowerPoint</Application>
  <PresentationFormat>Apresentação na tela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Acesse</vt:lpstr>
      <vt:lpstr>VPS126</vt:lpstr>
      <vt:lpstr>Slide 3</vt:lpstr>
      <vt:lpstr>Slide 4</vt:lpstr>
      <vt:lpstr>Pra que estatística?</vt:lpstr>
      <vt:lpstr>MAE116</vt:lpstr>
      <vt:lpstr>Objetivos desta disciplina</vt:lpstr>
      <vt:lpstr>Avaliação</vt:lpstr>
      <vt:lpstr>Plataformas</vt:lpstr>
      <vt:lpstr>Aulas Práticas</vt:lpstr>
      <vt:lpstr>Atendimento Psicológico </vt:lpstr>
      <vt:lpstr>Divulgação de canal de uma pós-graduanda do VPS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ze</dc:creator>
  <cp:lastModifiedBy>ze</cp:lastModifiedBy>
  <cp:revision>19</cp:revision>
  <dcterms:created xsi:type="dcterms:W3CDTF">2016-08-03T22:29:10Z</dcterms:created>
  <dcterms:modified xsi:type="dcterms:W3CDTF">2016-08-16T23:06:37Z</dcterms:modified>
</cp:coreProperties>
</file>