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69" r:id="rId2"/>
    <p:sldId id="271" r:id="rId3"/>
    <p:sldId id="266" r:id="rId4"/>
    <p:sldId id="275" r:id="rId5"/>
    <p:sldId id="305" r:id="rId6"/>
    <p:sldId id="276" r:id="rId7"/>
    <p:sldId id="277" r:id="rId8"/>
    <p:sldId id="256" r:id="rId9"/>
    <p:sldId id="257" r:id="rId10"/>
    <p:sldId id="258" r:id="rId11"/>
    <p:sldId id="260" r:id="rId12"/>
    <p:sldId id="296" r:id="rId13"/>
    <p:sldId id="298" r:id="rId14"/>
    <p:sldId id="300" r:id="rId15"/>
    <p:sldId id="306" r:id="rId16"/>
    <p:sldId id="308" r:id="rId17"/>
    <p:sldId id="309" r:id="rId18"/>
    <p:sldId id="319" r:id="rId19"/>
    <p:sldId id="321" r:id="rId20"/>
    <p:sldId id="322" r:id="rId21"/>
    <p:sldId id="320" r:id="rId22"/>
    <p:sldId id="310" r:id="rId23"/>
    <p:sldId id="312" r:id="rId24"/>
    <p:sldId id="313" r:id="rId25"/>
    <p:sldId id="317" r:id="rId26"/>
    <p:sldId id="318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3DA1A-B0A3-43AD-AABC-5A304B2FB7C6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476EF-2ECE-4912-AAFB-D770416DD7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80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B158A-3D77-47EF-8A49-2DDD774CA92B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42AD2-047F-41F1-B91D-26C2B205656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44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7DFDB-121D-4B2E-8F6D-1A730AD84925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D19C2-A359-49D7-803D-6B6A82DCDB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07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B08901-C71A-48A7-AE1A-8389FADF1E90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963FF-2EB9-4AEF-8FF9-98091B55F93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6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31AEC-2578-46DE-BB73-C6824DF09A86}" type="datetimeFigureOut">
              <a:rPr lang="pt-BR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F3ADB-2098-474A-BA4B-B46FB85123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6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9FEA8-DE71-48F7-92F6-EB96B2AAADCD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865A2-580A-4267-92BC-ACA4F33D36C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72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74580-65AE-4193-903D-076DD0273467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2FAA0-2C2F-4F3E-A969-695FF4CFDED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94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3BC16-618F-4911-86B2-B75C603909AB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3C70C-ACFD-4BD5-8D97-23E5B44C6A4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73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4FF6D-C26B-4A94-85BF-39010FB9EE53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2A095-68C2-4A24-BF89-DE5B4C6424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14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F7526-9912-4733-B557-0C87EDF6F743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BEE28-1417-4E0D-8ED0-E8B0FBD06A6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99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B8CF8F-B28F-4DF4-8836-1F932A790EC2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2FCC0-7196-496D-B316-BF807C5FE40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32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503416-4735-4B9B-AB35-01779C09029F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B3DC9-A9A9-443D-AFAC-AB1CDB38F6A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22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367D7-F5B3-42DA-B7B8-EF0374BA1FF2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CC7-9C65-4534-A768-A5D3F781435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55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E62ACBE-BA5F-4492-BB06-B5AD02D3C4AA}" type="datetimeFigureOut">
              <a:rPr lang="pt-BR" smtClean="0"/>
              <a:pPr>
                <a:defRPr/>
              </a:pPr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E68629-7631-41D6-954B-D1D4470DCE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33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640960" cy="1470025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Embargos de Declaração e Recurso Ordinário Constitucional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17.09.2020</a:t>
            </a:r>
          </a:p>
        </p:txBody>
      </p:sp>
    </p:spTree>
    <p:extLst>
      <p:ext uri="{BB962C8B-B14F-4D97-AF65-F5344CB8AC3E}">
        <p14:creationId xmlns:p14="http://schemas.microsoft.com/office/powerpoint/2010/main" val="407721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3352" y="1265153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1.024 </a:t>
            </a:r>
          </a:p>
          <a:p>
            <a:pPr algn="just"/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4º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Caso o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acolhimento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dos embargos de declaração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implique modificação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da decisão embargada, o embargado que já tiver interposto outro recurso contra a decisão originária tem o direito de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complementar ou alterar suas razões, nos exatos limites da modificação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no prazo de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 (quinze) dias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contado da intimação da decisão dos embargos de declaração – </a:t>
            </a:r>
          </a:p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(...)</a:t>
            </a: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5º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Se os embargos de declaração forem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rejeitados ou não alterarem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conclusão do julgamento anterior, o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recurso interposto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pela outra parte antes da publicação do julgamento dos embargos de declaração será processado e julgado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independentemente de ratificação.</a:t>
            </a:r>
          </a:p>
          <a:p>
            <a:pPr algn="just"/>
            <a:endParaRPr lang="pt-BR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REVOGAÇÃO DA SÚMULA 418 STJ E APROVAÇÃO DA SÚMULA 579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3352" y="404664"/>
            <a:ext cx="8472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Julgamento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268760"/>
            <a:ext cx="84969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1.026 § 2º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Quando manifestamente protelatórios os embargos de declaração, o juiz ou o tribunal, em decisão fundamentada, condenará o embargante a pagar ao embargado multa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não excedente a dois por cento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sobre o valor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atualizado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da causa.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3º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Na reiteração de embargos de declaração manifestamente protelatórios, a multa será elevada a até dez por cento sobre o valor atualizado da causa, e a interposição de qualquer recurso ficará condicionada ao depósito prévio do valor da multa,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à exceção da Fazenda Pública e do beneficiário de gratuidade da justiça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que a recolherão ao final.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4º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Não serão admitidos novos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embargos de declaração se os 2 (dois) anteriores houverem sido considerados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protelatórios.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Embargos protelatórios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360 –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1.022) A não oposição de embargos de declaração em caso de erro material na decisão não impede sua correção a qualquer tempo</a:t>
            </a:r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361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(art. 1.026, § 4º) Na hipótese do art. 1.026, § 4º, não cabem embargos de declaração e, caso opostos, não produzirão qualquer efeito.</a:t>
            </a:r>
          </a:p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394 –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138, § 1º; art. 489, §1º, IV; art. 1022, II; art. 10) As partes podem opor embargos de declaração para corrigir vício da decisão relativo aos argumentos trazidos pelo </a:t>
            </a:r>
            <a:r>
              <a:rPr lang="pt-BR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amicus</a:t>
            </a:r>
            <a:r>
              <a:rPr lang="pt-BR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curiae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6127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30416"/>
          </a:xfrm>
        </p:spPr>
        <p:txBody>
          <a:bodyPr>
            <a:spAutoFit/>
          </a:bodyPr>
          <a:lstStyle/>
          <a:p>
            <a:r>
              <a:rPr lang="pt-BR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562</a:t>
            </a:r>
            <a:r>
              <a:rPr lang="pt-BR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(art. 1022, parágrafo único, inc. II; art. 489, § 2º) Considera-se omissa a decisão que não justifica o objeto e os critérios de ponderação do conflito entre normas. </a:t>
            </a:r>
          </a:p>
          <a:p>
            <a:r>
              <a:rPr lang="pt-BR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563</a:t>
            </a:r>
            <a:r>
              <a:rPr lang="pt-BR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pt-BR" sz="2700" dirty="0">
                <a:latin typeface="Verdana" panose="020B0604030504040204" pitchFamily="34" charset="0"/>
                <a:ea typeface="Verdana" panose="020B0604030504040204" pitchFamily="34" charset="0"/>
              </a:rPr>
              <a:t>(art. 1.026; art. 339 do RISTF).</a:t>
            </a:r>
            <a:r>
              <a:rPr lang="pt-BR" sz="27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700" dirty="0">
                <a:latin typeface="Verdana" panose="020B0604030504040204" pitchFamily="34" charset="0"/>
                <a:ea typeface="Verdana" panose="020B0604030504040204" pitchFamily="34" charset="0"/>
              </a:rPr>
              <a:t>Os embargos de declaração no no âmbito do Supremo Tribunal Federal interrompem o prazo para a interposição de outros recursos.</a:t>
            </a:r>
          </a:p>
        </p:txBody>
      </p:sp>
    </p:spTree>
    <p:extLst>
      <p:ext uri="{BB962C8B-B14F-4D97-AF65-F5344CB8AC3E}">
        <p14:creationId xmlns:p14="http://schemas.microsoft.com/office/powerpoint/2010/main" val="1181677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634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– (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1.023, §2º; 933, §1º; 9º). Não tendo havido prévia intimação do embargado para apresentar contrarrazões aos embargos de declaração, se surgir divergência capaz de acarretar o acolhimento com atribuição de efeito modificativo do recurso durante a sessão de julgamento, esse será imediatamente suspenso para que seja o embargado intimado a manifestar-se no prazo do §2º do art. 1.023. 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234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II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 ordinário constitucional </a:t>
            </a:r>
          </a:p>
        </p:txBody>
      </p:sp>
    </p:spTree>
    <p:extLst>
      <p:ext uri="{BB962C8B-B14F-4D97-AF65-F5344CB8AC3E}">
        <p14:creationId xmlns:p14="http://schemas.microsoft.com/office/powerpoint/2010/main" val="729213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Cabimento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982095"/>
            <a:ext cx="85837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BF17222-0FBF-4F2E-B9D8-47CE8F36AED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STF – matéria cível</a:t>
            </a:r>
          </a:p>
          <a:p>
            <a:pPr algn="just" fontAlgn="auto"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 102. Compete ao Supremo Tribunal Federal, precipuamente, a guarda da Constituição, cabendo-lhe:</a:t>
            </a: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(..)</a:t>
            </a: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 - julgar, em recurso ordinário:</a:t>
            </a: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a) o habeas corpus, </a:t>
            </a: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mandado de segurança, o habeas data e o mandado de injunção decididos em única instância pelos Tribunais Superiores, se denegatória a decisão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algn="just" fontAlgn="auto"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81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Cabimento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982095"/>
            <a:ext cx="85837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BF17222-0FBF-4F2E-B9D8-47CE8F36AED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 – matéria cível</a:t>
            </a:r>
          </a:p>
          <a:p>
            <a:pPr algn="just" fontAlgn="auto"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 105. Compete ao Superior Tribunal de Justiça:</a:t>
            </a:r>
          </a:p>
          <a:p>
            <a:pPr algn="just" fontAlgn="auto">
              <a:spcAft>
                <a:spcPts val="0"/>
              </a:spcAft>
            </a:pPr>
            <a:r>
              <a:rPr lang="pt-BR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 - julgar, em recurso ordinário:</a:t>
            </a:r>
          </a:p>
          <a:p>
            <a:pPr marL="514350" indent="-514350" algn="just" fontAlgn="auto">
              <a:spcAft>
                <a:spcPts val="0"/>
              </a:spcAft>
              <a:buAutoNum type="alphaLcParenR"/>
            </a:pPr>
            <a:r>
              <a:rPr lang="pt-BR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(...)</a:t>
            </a:r>
          </a:p>
          <a:p>
            <a:pPr marL="514350" indent="-514350" algn="just" fontAlgn="auto">
              <a:spcAft>
                <a:spcPts val="0"/>
              </a:spcAft>
              <a:buAutoNum type="alphaLcParenR"/>
            </a:pPr>
            <a:r>
              <a:rPr lang="pt-BR" sz="31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 mandados de segurança decididos em única instância pelos Tribunais Regionais Federais ou pelos tribunais dos Estados, do Distrito Federal e Territórios, quando denegatória a decisão</a:t>
            </a:r>
            <a:r>
              <a:rPr lang="pt-BR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514350" indent="-514350" algn="just" fontAlgn="auto">
              <a:spcAft>
                <a:spcPts val="0"/>
              </a:spcAft>
              <a:buAutoNum type="alphaLcParenR"/>
            </a:pPr>
            <a:r>
              <a:rPr lang="pt-BR" sz="31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causas em que forem partes Estado estrangeiro ou organismo internacional, de um lado, e, do outro, Município ou pessoa residente ou domiciliada no País</a:t>
            </a:r>
            <a:r>
              <a:rPr lang="pt-BR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132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Cabimento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982095"/>
            <a:ext cx="85837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BF17222-0FBF-4F2E-B9D8-47CE8F36AED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STF</a:t>
            </a: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Contra acórdãos finais de tribunais superiores (STJ, TSE, TST, STM)</a:t>
            </a:r>
          </a:p>
          <a:p>
            <a:pPr algn="just" fontAlgn="auto">
              <a:spcAft>
                <a:spcPts val="0"/>
              </a:spcAft>
            </a:pPr>
            <a:endParaRPr lang="pt-BR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</a:t>
            </a: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 fontAlgn="auto"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 acórdãos finais de </a:t>
            </a:r>
            <a:r>
              <a:rPr lang="pt-BR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TJs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pt-BR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TRFs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nas condições do art. 105, II, ‘b’</a:t>
            </a:r>
          </a:p>
          <a:p>
            <a:pPr algn="just" fontAlgn="auto"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pt-BR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 sentenças proferidas em processos referidos no art. 105, II, ‘c’</a:t>
            </a:r>
          </a:p>
        </p:txBody>
      </p:sp>
    </p:spTree>
    <p:extLst>
      <p:ext uri="{BB962C8B-B14F-4D97-AF65-F5344CB8AC3E}">
        <p14:creationId xmlns:p14="http://schemas.microsoft.com/office/powerpoint/2010/main" val="2058972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Cabimento </a:t>
            </a:r>
            <a:b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102, II, a e art. 105, II, b)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 </a:t>
            </a:r>
            <a:r>
              <a:rPr lang="pt-BR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acórdão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denegatório (decisão colegiada)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Denegação com e sem exame de mérito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Parcial denegação – RO parcial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Descabimento de RO ao STF contra acórdão do STJ que julgou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 o fim de denegar segurança em MS impetrado na instância inferior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Descabimento de RO ao STJ contra acórdão do TJ ou TRF que julgou apelação para o fim de denegar segurança a MS em 1º grau</a:t>
            </a:r>
          </a:p>
        </p:txBody>
      </p:sp>
    </p:spTree>
    <p:extLst>
      <p:ext uri="{BB962C8B-B14F-4D97-AF65-F5344CB8AC3E}">
        <p14:creationId xmlns:p14="http://schemas.microsoft.com/office/powerpoint/2010/main" val="353012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Embargos de Declaração</a:t>
            </a:r>
          </a:p>
        </p:txBody>
      </p:sp>
    </p:spTree>
    <p:extLst>
      <p:ext uri="{BB962C8B-B14F-4D97-AF65-F5344CB8AC3E}">
        <p14:creationId xmlns:p14="http://schemas.microsoft.com/office/powerpoint/2010/main" val="23553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Cabimento </a:t>
            </a:r>
            <a:b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105, II, c)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Causas em 1º grau movidas perante a Justiça Federal (art. 109, II, CF)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importam os polos da relação processual</a:t>
            </a:r>
          </a:p>
          <a:p>
            <a:r>
              <a:rPr lang="pt-BR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Apenas contra as sentenças art. 1027, II, b, CPC); para as decisões interlocutórias, cabe agravo de instrumento (?) para o STJ nos casos do art. 1015 (art. 1027, §1º, CPC) – constitucionalidade?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86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Procedimentos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982095"/>
            <a:ext cx="85837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BF17222-0FBF-4F2E-B9D8-47CE8F36AED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STF</a:t>
            </a: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1028, §§2º e 3º, CPC</a:t>
            </a:r>
          </a:p>
          <a:p>
            <a:pPr algn="just" fontAlgn="auto">
              <a:spcAft>
                <a:spcPts val="0"/>
              </a:spcAft>
            </a:pPr>
            <a:endParaRPr lang="pt-BR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</a:t>
            </a: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 fontAlgn="auto"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Acórdão = art. 1028, §§2º e 3º, CPC</a:t>
            </a:r>
          </a:p>
          <a:p>
            <a:pPr algn="just" fontAlgn="auto"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Sentença = apelação + regimento STJ</a:t>
            </a: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Decisão interlocutória = agravo de instrumento + regimento</a:t>
            </a:r>
          </a:p>
          <a:p>
            <a:pPr algn="just" fontAlgn="auto"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82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30120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obstativo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igual ao dos demais recursos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regressivo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não há</a:t>
            </a:r>
          </a:p>
          <a:p>
            <a:pPr algn="just">
              <a:spcBef>
                <a:spcPts val="0"/>
              </a:spcBef>
            </a:pP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suspensivo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pt-BR" sz="28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não há</a:t>
            </a:r>
            <a:r>
              <a:rPr lang="pt-BR" sz="28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 </a:t>
            </a:r>
          </a:p>
          <a:p>
            <a:pPr lvl="1" algn="just">
              <a:spcBef>
                <a:spcPts val="0"/>
              </a:spcBef>
            </a:pPr>
            <a:r>
              <a:rPr lang="pt-BR" sz="24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Prevalência do art. 995 sobre a aplicação subsidiária do art. 1012</a:t>
            </a:r>
          </a:p>
          <a:p>
            <a:pPr lvl="1" algn="just">
              <a:spcBef>
                <a:spcPts val="0"/>
              </a:spcBef>
            </a:pPr>
            <a:r>
              <a:rPr lang="pt-BR" sz="24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Aplicação do art. 1029, par.5º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Efeitos da interposição</a:t>
            </a:r>
          </a:p>
        </p:txBody>
      </p:sp>
    </p:spTree>
    <p:extLst>
      <p:ext uri="{BB962C8B-B14F-4D97-AF65-F5344CB8AC3E}">
        <p14:creationId xmlns:p14="http://schemas.microsoft.com/office/powerpoint/2010/main" val="2159158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30120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devolutivo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pt-BR" sz="26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recurso de fundamentação livre – admite reexame da provas e fatos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translativo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igual ao da apelação</a:t>
            </a: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expansivo =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igual ao da apelação</a:t>
            </a: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substitutivo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=igual ao da apelação</a:t>
            </a: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Efeitos do julgamento</a:t>
            </a:r>
          </a:p>
        </p:txBody>
      </p:sp>
    </p:spTree>
    <p:extLst>
      <p:ext uri="{BB962C8B-B14F-4D97-AF65-F5344CB8AC3E}">
        <p14:creationId xmlns:p14="http://schemas.microsoft.com/office/powerpoint/2010/main" val="3791477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Questões relevantes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é cabível recurso ordinário adesivo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se aplica a técnica de “julgamento estendido”.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Fungibilidade com RE e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54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208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988, I, 1.010, § 3º, 1.027, II, “b”) Cabe reclamação, por usurpação da competência do Superior Tribunal de Justiça, contra a decisão de juiz de 1º grau que inadmitir recurso ordinário, no caso do art. 1.027, II, ‘b’. </a:t>
            </a:r>
          </a:p>
          <a:p>
            <a:pPr lvl="0"/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209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– (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988, I, 1.027, II, 1.028, §2º) Cabe reclamação, por usurpação da competência do Superior Tribunal de Justiça, contra a decisão de presidente ou vice-presidente do tribunal de 2º grau que inadmitir recurso ordinário interposto com fundamento no art. 1.027, II, “a”.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658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208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– (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988, I, 1.027, I, 1.028, §2º) Cabe reclamação, por usurpação da competência do Supremo Tribunal Federal, contra a decisão de presidente ou vice-presidente de tribunal superior que inadmitir recurso ordinário interposto com fundamento no art. 1.027, I. </a:t>
            </a:r>
          </a:p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357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pt-BR" dirty="0"/>
              <a:t>(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1.013, 1.014, 1.027, §2º) Aplicam-se ao recurso ordinário os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1.013 e 1.014. </a:t>
            </a:r>
          </a:p>
        </p:txBody>
      </p:sp>
    </p:spTree>
    <p:extLst>
      <p:ext uri="{BB962C8B-B14F-4D97-AF65-F5344CB8AC3E}">
        <p14:creationId xmlns:p14="http://schemas.microsoft.com/office/powerpoint/2010/main" val="427246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Cabimento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982095"/>
            <a:ext cx="858371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dirty="0">
              <a:latin typeface="Verdana" pitchFamily="34" charset="0"/>
            </a:endParaRP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1.022.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Cabem embargos de declaração contra </a:t>
            </a:r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qualquer decisão judicial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para:</a:t>
            </a: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-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esclarecer obscuridade ou eliminar contradição;</a:t>
            </a: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 -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suprir omissão de ponto ou questão sobre o qual devia se pronunciar o juiz de ofício ou a requerimento;</a:t>
            </a: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 - </a:t>
            </a:r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corrigir erro material.</a:t>
            </a: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Parágrafo único. </a:t>
            </a:r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Considera-se omissa a decisão que:</a:t>
            </a: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-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deixe de se manifestar sobre tese firmada em </a:t>
            </a:r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julgamento de casos repetitivos ou em incidente de assunção de competência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aplicável ao caso sob julgamento;</a:t>
            </a: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 -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incorra em qualquer das </a:t>
            </a:r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condutas descritas no art. 489, § 1º.</a:t>
            </a:r>
          </a:p>
          <a:p>
            <a:pPr algn="just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O “ERRO CRASSO”?</a:t>
            </a: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0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30120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obstativo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igual ao dos demais recursos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regressivo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inerente ao regime dos embargos de declaração</a:t>
            </a:r>
          </a:p>
          <a:p>
            <a:pPr algn="just">
              <a:spcBef>
                <a:spcPts val="0"/>
              </a:spcBef>
            </a:pP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suspensivo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pt-BR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ATENÇÃO!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Efeitos da interposição</a:t>
            </a:r>
          </a:p>
        </p:txBody>
      </p:sp>
    </p:spTree>
    <p:extLst>
      <p:ext uri="{BB962C8B-B14F-4D97-AF65-F5344CB8AC3E}">
        <p14:creationId xmlns:p14="http://schemas.microsoft.com/office/powerpoint/2010/main" val="402289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3012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1.026.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Os embargos de declaração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não possuem efeito suspensivo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 interrompem o prazo para a interposição de recurso.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1º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eficácia da decisão monocrática ou colegiada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poderá ser suspensa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pelo respectivo juiz ou relator se demonstrada a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probabilidade de provimento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 recurso ou, sendo relevante a fundamentação, se houver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risco de dano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grave ou de difícil </a:t>
            </a:r>
            <a:r>
              <a:rPr lang="pt-B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reparação.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Enunciado FPPC 218</a:t>
            </a:r>
            <a:r>
              <a:rPr lang="pt-B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 – (art. 1.026) A inexistência de efeito suspensivo dos embargos de declaração não autoriza o cumprimento provisório da sentença nos casos em que a apelação tenha efeito suspensivo</a:t>
            </a: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 suspensivo</a:t>
            </a:r>
          </a:p>
        </p:txBody>
      </p:sp>
    </p:spTree>
    <p:extLst>
      <p:ext uri="{BB962C8B-B14F-4D97-AF65-F5344CB8AC3E}">
        <p14:creationId xmlns:p14="http://schemas.microsoft.com/office/powerpoint/2010/main" val="211337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301208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devolutivo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embargos de declaração são recurso de fundamentação vinculada, cabível apenas nos casos do art. 1022, I  a III)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translativo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pt-BR" sz="2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possibilidade de sanar omissão, obscuridade ou contradição não apontada pelo embargante? </a:t>
            </a:r>
            <a:r>
              <a:rPr lang="pt-BR" sz="2600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Reformatio in pejus?</a:t>
            </a:r>
            <a:endParaRPr lang="pt-BR" sz="26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expansivo = </a:t>
            </a:r>
            <a:r>
              <a:rPr lang="pt-BR" sz="2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possibilidade de conhecer vício não apontado pelo embargante? </a:t>
            </a:r>
            <a:r>
              <a:rPr lang="pt-BR" sz="2600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Reformatio in pejus?</a:t>
            </a:r>
            <a:endParaRPr lang="pt-BR" sz="26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substitutivo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pt-BR" sz="26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haverá em caso de reversão do julgamento como decorrência necessária do suprimento da omissão, obscuridade ou contradição – </a:t>
            </a:r>
            <a:r>
              <a:rPr lang="pt-BR" sz="2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(efeito infringente)</a:t>
            </a: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integrativo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pt-BR" sz="26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haverá nos demais casos em que houver apenas mero suprimento da omissão, obscuridade ou contradição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Efeitos do julgamento</a:t>
            </a:r>
          </a:p>
        </p:txBody>
      </p:sp>
    </p:spTree>
    <p:extLst>
      <p:ext uri="{BB962C8B-B14F-4D97-AF65-F5344CB8AC3E}">
        <p14:creationId xmlns:p14="http://schemas.microsoft.com/office/powerpoint/2010/main" val="182468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Natureza jurídica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INCIDENTE DA FASE DECISÓRIA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062438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Independe de sucumbência e pode ter por objeto apenas a fundamentação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Manejo não é “obrigatório”, face à possibilidade de suscitar a questão no recurso subsequente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tem efeito devolutivo (art. 1013) e substitutivo (art. 1008) em sentido próprio.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é dirigido a órgão superior</a:t>
            </a:r>
          </a:p>
          <a:p>
            <a:endParaRPr lang="pt-B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494486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Previsão expressa como recurso (art. 944, IV, do CPC/2015)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Efeito devolutivo limitado.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Efeito substitutivo excepcional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Há outros recursos que não são direcionados a instância superior (ex.: recurso inominado no JEC).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Entendimento contrário se baseava em uma interpretação da redação original do CPC/1973 (arts.464 e 465, revogados em 1994). </a:t>
            </a:r>
          </a:p>
          <a:p>
            <a:endParaRPr lang="pt-B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4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223551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Verdana" pitchFamily="34" charset="0"/>
              </a:rPr>
              <a:t>Art. 1.023. </a:t>
            </a:r>
            <a:r>
              <a:rPr lang="pt-BR" sz="2000" dirty="0">
                <a:latin typeface="Verdana" pitchFamily="34" charset="0"/>
              </a:rPr>
              <a:t>Os embargos serão opostos, no prazo de 5 (cinco) dias, em petição dirigida ao juiz, com indicação do erro, obscuridade, contradição ou omissão, e não se sujeitam a preparo.</a:t>
            </a:r>
          </a:p>
          <a:p>
            <a:pPr algn="just"/>
            <a:endParaRPr lang="pt-BR" sz="2000" b="1" dirty="0">
              <a:latin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</a:rPr>
              <a:t>§ 1º </a:t>
            </a:r>
            <a:r>
              <a:rPr lang="pt-BR" sz="2000" dirty="0">
                <a:latin typeface="Verdana" pitchFamily="34" charset="0"/>
              </a:rPr>
              <a:t>Aplica-se aos embargos de declaração o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art. 229.</a:t>
            </a:r>
          </a:p>
          <a:p>
            <a:pPr algn="just"/>
            <a:endParaRPr lang="pt-BR" sz="2000" b="1" dirty="0">
              <a:solidFill>
                <a:srgbClr val="FF0000"/>
              </a:solidFill>
              <a:latin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</a:rPr>
              <a:t>§ 2º </a:t>
            </a:r>
            <a:r>
              <a:rPr lang="pt-BR" sz="2000" dirty="0">
                <a:latin typeface="Verdana" pitchFamily="34" charset="0"/>
              </a:rPr>
              <a:t>O juiz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intimará o embargado </a:t>
            </a:r>
            <a:r>
              <a:rPr lang="pt-BR" sz="2000" dirty="0">
                <a:latin typeface="Verdana" pitchFamily="34" charset="0"/>
              </a:rPr>
              <a:t>para, querendo,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manifestar-se</a:t>
            </a:r>
            <a:r>
              <a:rPr lang="pt-BR" sz="2000" dirty="0">
                <a:latin typeface="Verdana" pitchFamily="34" charset="0"/>
              </a:rPr>
              <a:t>, no prazo de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5 (cinco) dias</a:t>
            </a:r>
            <a:r>
              <a:rPr lang="pt-BR" sz="2000" dirty="0">
                <a:latin typeface="Verdana" pitchFamily="34" charset="0"/>
              </a:rPr>
              <a:t>, sobre os embargos opostos, caso seu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 eventual acolhimento </a:t>
            </a:r>
            <a:r>
              <a:rPr lang="pt-BR" sz="2000" dirty="0">
                <a:latin typeface="Verdana" pitchFamily="34" charset="0"/>
              </a:rPr>
              <a:t>implique a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modificação da decisão embargada.</a:t>
            </a:r>
          </a:p>
          <a:p>
            <a:pPr algn="just"/>
            <a:endParaRPr lang="pt-BR" sz="2000" dirty="0">
              <a:solidFill>
                <a:srgbClr val="FF0000"/>
              </a:solidFill>
              <a:latin typeface="Verdana" pitchFamily="34" charset="0"/>
            </a:endParaRPr>
          </a:p>
          <a:p>
            <a:pPr algn="just"/>
            <a:endParaRPr lang="pt-BR" sz="2000" dirty="0">
              <a:solidFill>
                <a:srgbClr val="FF0000"/>
              </a:solidFill>
              <a:latin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1.026.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Os embargos de declaração não possuem efeito suspensivo e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interrompem o prazo para a interposição de recurso.</a:t>
            </a:r>
            <a:endParaRPr lang="pt-BR" sz="2000" b="1" dirty="0">
              <a:latin typeface="Verdana" pitchFamily="34" charset="0"/>
            </a:endParaRPr>
          </a:p>
          <a:p>
            <a:pPr algn="just"/>
            <a:endParaRPr lang="pt-BR" sz="2000" b="1" dirty="0">
              <a:solidFill>
                <a:srgbClr val="92D050"/>
              </a:solidFill>
              <a:latin typeface="Verdana" pitchFamily="34" charset="0"/>
            </a:endParaRPr>
          </a:p>
          <a:p>
            <a:pPr algn="just"/>
            <a:r>
              <a:rPr lang="pt-BR" sz="2000" dirty="0">
                <a:solidFill>
                  <a:srgbClr val="00B050"/>
                </a:solidFill>
                <a:latin typeface="Verdana" pitchFamily="34" charset="0"/>
              </a:rPr>
              <a:t>INTERRUPÇÃO DEPENDE APENAS DA TEMPESTIVIDADE DOS EMBARGOS DECLARATÓRIOS E ATINGE TODAS AS PARTES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Procedimento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3638" y="1340768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1.024.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juiz julgará os embargos em 5 (cinco) dias.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1º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Nos tribunais, o relator apresentará os embargos em mesa na sessão subsequente, proferindo voto, e, não havendo julgamento nessa sessão, será o recurso incluído em pauta automaticamente.</a:t>
            </a: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2º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Quando os embargos de declaração forem opostos contra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decisão de relator ou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outra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decisão unipessoal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proferida em tribunal, o órgão prolator da decisão embargada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decidi-los-á monocraticamente.</a:t>
            </a: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3º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órgão julgador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conhecerá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dos embargos de declaração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 agravo interno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se entender ser este o recurso cabível, desde que determine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previamente a intimação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 recorrente para, no prazo de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(cinco) dias, complementar as razões recursais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de modo a ajustá-las às exigências do art. 1.021, § 1º.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2" y="396102"/>
            <a:ext cx="8597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Julgamento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adrão AAS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padrão AASP</Template>
  <TotalTime>1565</TotalTime>
  <Words>2004</Words>
  <Application>Microsoft Office PowerPoint</Application>
  <PresentationFormat>Apresentação na tela (4:3)</PresentationFormat>
  <Paragraphs>169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Calibri</vt:lpstr>
      <vt:lpstr>Verdana</vt:lpstr>
      <vt:lpstr>template padrão AASP</vt:lpstr>
      <vt:lpstr>Embargos de Declaração e Recurso Ordinário Constitucional</vt:lpstr>
      <vt:lpstr>PARTE I  Embargos de Declaração</vt:lpstr>
      <vt:lpstr>Apresentação do PowerPoint</vt:lpstr>
      <vt:lpstr>Efeitos da interposição</vt:lpstr>
      <vt:lpstr>Efeito suspensivo</vt:lpstr>
      <vt:lpstr>Efeitos do julgamento</vt:lpstr>
      <vt:lpstr>Natureza jurídica</vt:lpstr>
      <vt:lpstr>Apresentação do PowerPoint</vt:lpstr>
      <vt:lpstr>Apresentação do PowerPoint</vt:lpstr>
      <vt:lpstr>Apresentação do PowerPoint</vt:lpstr>
      <vt:lpstr>Apresentação do PowerPoint</vt:lpstr>
      <vt:lpstr>Enunciados FPPC</vt:lpstr>
      <vt:lpstr>Enunciados FPPC</vt:lpstr>
      <vt:lpstr>Enunciados FPPC</vt:lpstr>
      <vt:lpstr>PARTE II  Recurso ordinário constitucional </vt:lpstr>
      <vt:lpstr>Apresentação do PowerPoint</vt:lpstr>
      <vt:lpstr>Apresentação do PowerPoint</vt:lpstr>
      <vt:lpstr>Apresentação do PowerPoint</vt:lpstr>
      <vt:lpstr>Cabimento  (art. 102, II, a e art. 105, II, b) </vt:lpstr>
      <vt:lpstr>Cabimento  (art. 105, II, c) </vt:lpstr>
      <vt:lpstr>Apresentação do PowerPoint</vt:lpstr>
      <vt:lpstr>Efeitos da interposição</vt:lpstr>
      <vt:lpstr>Efeitos do julgamento</vt:lpstr>
      <vt:lpstr>Questões relevantes</vt:lpstr>
      <vt:lpstr>Enunciados FPPC</vt:lpstr>
      <vt:lpstr>Enunciados FPPC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Silva Viveiros</dc:creator>
  <cp:lastModifiedBy>Heitor Sica | TUCCI ADVOGADOS ASSOCIADOS</cp:lastModifiedBy>
  <cp:revision>101</cp:revision>
  <dcterms:created xsi:type="dcterms:W3CDTF">2013-04-16T21:36:50Z</dcterms:created>
  <dcterms:modified xsi:type="dcterms:W3CDTF">2020-09-17T13:38:39Z</dcterms:modified>
</cp:coreProperties>
</file>