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92" r:id="rId3"/>
    <p:sldId id="283" r:id="rId4"/>
    <p:sldId id="303" r:id="rId5"/>
    <p:sldId id="265" r:id="rId6"/>
    <p:sldId id="324" r:id="rId7"/>
    <p:sldId id="286" r:id="rId8"/>
    <p:sldId id="277" r:id="rId9"/>
    <p:sldId id="269" r:id="rId10"/>
    <p:sldId id="320" r:id="rId11"/>
    <p:sldId id="268" r:id="rId12"/>
    <p:sldId id="270" r:id="rId13"/>
    <p:sldId id="264" r:id="rId14"/>
    <p:sldId id="312" r:id="rId15"/>
    <p:sldId id="313" r:id="rId16"/>
    <p:sldId id="314" r:id="rId17"/>
    <p:sldId id="315" r:id="rId18"/>
    <p:sldId id="317" r:id="rId19"/>
    <p:sldId id="322" r:id="rId20"/>
    <p:sldId id="323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79059" autoAdjust="0"/>
  </p:normalViewPr>
  <p:slideViewPr>
    <p:cSldViewPr>
      <p:cViewPr varScale="1">
        <p:scale>
          <a:sx n="55" d="100"/>
          <a:sy n="55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263C6-6D58-45CA-BB9F-0F71C802EBA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345B7-8C27-442C-AF2A-ECAAF454D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561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45B7-8C27-442C-AF2A-ECAAF454D91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573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45B7-8C27-442C-AF2A-ECAAF454D91C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415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45B7-8C27-442C-AF2A-ECAAF454D91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380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45B7-8C27-442C-AF2A-ECAAF454D91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7896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45B7-8C27-442C-AF2A-ECAAF454D91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3431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45B7-8C27-442C-AF2A-ECAAF454D91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662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45B7-8C27-442C-AF2A-ECAAF454D91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3431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45B7-8C27-442C-AF2A-ECAAF454D91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380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45B7-8C27-442C-AF2A-ECAAF454D91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584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45B7-8C27-442C-AF2A-ECAAF454D91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953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550825A-D857-4B81-8ECD-26CA1B322AC6}" type="datetimeFigureOut">
              <a:rPr lang="pt-BR" smtClean="0"/>
              <a:t>11/04/2018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D1CFC8C-0C79-4107-B90C-F74EB03001E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ovacao.usp.br/protecao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siocirurgiauerj.org/Comite_de_Etica_em_Public_COPE.pdf" TargetMode="External"/><Relationship Id="rId2" Type="http://schemas.openxmlformats.org/officeDocument/2006/relationships/hyperlink" Target="http://www.aje.com/br/arc/definindo-plagi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pesp.br/6566" TargetMode="External"/><Relationship Id="rId5" Type="http://schemas.openxmlformats.org/officeDocument/2006/relationships/hyperlink" Target="http://www.plagio.net.com/" TargetMode="External"/><Relationship Id="rId4" Type="http://schemas.openxmlformats.org/officeDocument/2006/relationships/hyperlink" Target="http://www.fapesp.br/boaspraticas/FAPESP-Codigo_de_Boas_Praticas_Cientificas_2014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je.com/br/arc/definindo-plagio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3479492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S0925753513002567" TargetMode="External"/><Relationship Id="rId2" Type="http://schemas.openxmlformats.org/officeDocument/2006/relationships/hyperlink" Target="http://www1.folha.uol.com.br/saber/878368-usp-demite-professor-por-plagio-em-pesquisa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e-scientist.com/?articles.view/articleNo/47813/title/Top-10-Retractions-of-2016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jplag.de/" TargetMode="External"/><Relationship Id="rId13" Type="http://schemas.openxmlformats.org/officeDocument/2006/relationships/hyperlink" Target="http://homepages.feis.herts.ac.uk/~pdgroup/" TargetMode="External"/><Relationship Id="rId3" Type="http://schemas.openxmlformats.org/officeDocument/2006/relationships/hyperlink" Target="http://www.plagiarism.com/self.detect.htm" TargetMode="External"/><Relationship Id="rId7" Type="http://schemas.openxmlformats.org/officeDocument/2006/relationships/hyperlink" Target="http://www.mydropbox.com/" TargetMode="External"/><Relationship Id="rId12" Type="http://schemas.openxmlformats.org/officeDocument/2006/relationships/hyperlink" Target="http://etest.vbi.vt.edu/etblast3/" TargetMode="External"/><Relationship Id="rId2" Type="http://schemas.openxmlformats.org/officeDocument/2006/relationships/hyperlink" Target="http://www.plagiarism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phorus.pt/" TargetMode="External"/><Relationship Id="rId11" Type="http://schemas.openxmlformats.org/officeDocument/2006/relationships/hyperlink" Target="http://www.doccop.com/" TargetMode="External"/><Relationship Id="rId5" Type="http://schemas.openxmlformats.org/officeDocument/2006/relationships/hyperlink" Target="http://approbo.citilab.eu/" TargetMode="External"/><Relationship Id="rId10" Type="http://schemas.openxmlformats.org/officeDocument/2006/relationships/hyperlink" Target="http://www.plagiarism.phys.virginia.edu/Wsoftware.html" TargetMode="External"/><Relationship Id="rId4" Type="http://schemas.openxmlformats.org/officeDocument/2006/relationships/hyperlink" Target="http://www.ithenticate.com/" TargetMode="External"/><Relationship Id="rId9" Type="http://schemas.openxmlformats.org/officeDocument/2006/relationships/hyperlink" Target="http://www.canexus.com/eve" TargetMode="External"/><Relationship Id="rId14" Type="http://schemas.openxmlformats.org/officeDocument/2006/relationships/hyperlink" Target="http://www.farejadordeplagio.com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Integridade científica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27784" y="3505200"/>
            <a:ext cx="5906616" cy="1752600"/>
          </a:xfrm>
        </p:spPr>
        <p:txBody>
          <a:bodyPr>
            <a:normAutofit/>
          </a:bodyPr>
          <a:lstStyle/>
          <a:p>
            <a:r>
              <a:rPr lang="pt-BR" dirty="0" smtClean="0"/>
              <a:t>0060018- Comunicação e Informação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037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Plágio - Como resolver?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b="1" dirty="0" smtClean="0"/>
              <a:t>No </a:t>
            </a:r>
            <a:r>
              <a:rPr lang="pt-BR" b="1" dirty="0"/>
              <a:t>Brasil o plágio é considerado </a:t>
            </a:r>
            <a:r>
              <a:rPr lang="pt-BR" b="1" dirty="0">
                <a:solidFill>
                  <a:srgbClr val="FF0000"/>
                </a:solidFill>
              </a:rPr>
              <a:t>crime</a:t>
            </a:r>
            <a:r>
              <a:rPr lang="pt-BR" b="1" dirty="0"/>
              <a:t> e sua principal referência é a </a:t>
            </a:r>
            <a:r>
              <a:rPr lang="pt-BR" b="1" dirty="0">
                <a:solidFill>
                  <a:srgbClr val="FF0000"/>
                </a:solidFill>
              </a:rPr>
              <a:t>lei </a:t>
            </a:r>
            <a:r>
              <a:rPr lang="pt-BR" b="1" dirty="0" smtClean="0">
                <a:solidFill>
                  <a:srgbClr val="FF0000"/>
                </a:solidFill>
              </a:rPr>
              <a:t>9.610 - </a:t>
            </a:r>
            <a:r>
              <a:rPr lang="pt-BR" b="1" dirty="0" smtClean="0"/>
              <a:t>todavia é </a:t>
            </a:r>
            <a:r>
              <a:rPr lang="pt-BR" b="1" dirty="0"/>
              <a:t>voltada para a proteção de obras </a:t>
            </a:r>
            <a:r>
              <a:rPr lang="pt-BR" b="1" dirty="0" smtClean="0"/>
              <a:t>comerciais =  possível cópias de "pequenos </a:t>
            </a:r>
            <a:r>
              <a:rPr lang="pt-BR" b="1" dirty="0"/>
              <a:t>trechos", o que é inadmissível em um trabalho acadêmico</a:t>
            </a:r>
            <a:r>
              <a:rPr lang="pt-BR" b="1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b="1" dirty="0" smtClean="0"/>
              <a:t> </a:t>
            </a:r>
            <a:r>
              <a:rPr lang="pt-BR" b="1" dirty="0"/>
              <a:t>Para fins de trabalho acadêmico é mais adequado </a:t>
            </a:r>
            <a:r>
              <a:rPr lang="pt-BR" b="1" dirty="0" smtClean="0"/>
              <a:t>seguir </a:t>
            </a:r>
            <a:r>
              <a:rPr lang="pt-BR" b="1" dirty="0"/>
              <a:t>as normas da ABNT, que não </a:t>
            </a:r>
            <a:r>
              <a:rPr lang="pt-BR" b="1" dirty="0" smtClean="0"/>
              <a:t>admite </a:t>
            </a:r>
            <a:r>
              <a:rPr lang="pt-BR" b="1" dirty="0"/>
              <a:t>exceções para textos copiados.</a:t>
            </a:r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182201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Plágio - Responsabilidade de quem?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 smtClean="0"/>
              <a:t>INSTITUIÇÕES -  Implementar medidas de integridade acadêmica</a:t>
            </a:r>
            <a:r>
              <a:rPr lang="pt-BR" b="1" dirty="0"/>
              <a:t>; Promoção da integridade </a:t>
            </a:r>
            <a:r>
              <a:rPr lang="pt-BR" b="1" dirty="0" smtClean="0"/>
              <a:t>acadêmica; </a:t>
            </a:r>
            <a:r>
              <a:rPr lang="pt-BR" b="1" dirty="0"/>
              <a:t>Utilização de recursos técnicos e humanos</a:t>
            </a:r>
          </a:p>
          <a:p>
            <a:pPr marL="0" indent="0">
              <a:buNone/>
            </a:pPr>
            <a:r>
              <a:rPr lang="pt-BR" dirty="0">
                <a:hlinkClick r:id="rId2"/>
              </a:rPr>
              <a:t>http://www.inovacao.usp.br/protecao/</a:t>
            </a:r>
            <a:endParaRPr lang="pt-BR" dirty="0" smtClean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EDITORES – Estabelecer diretrizes </a:t>
            </a:r>
            <a:r>
              <a:rPr lang="pt-BR" b="1" dirty="0"/>
              <a:t>e </a:t>
            </a:r>
            <a:r>
              <a:rPr lang="pt-BR" b="1" dirty="0" smtClean="0"/>
              <a:t>medidas relacionadas ao plágio</a:t>
            </a:r>
            <a:r>
              <a:rPr lang="pt-BR" b="1" dirty="0"/>
              <a:t>; Dedicação de tempo e </a:t>
            </a:r>
            <a:r>
              <a:rPr lang="pt-BR" b="1" dirty="0" smtClean="0"/>
              <a:t>monitoração;</a:t>
            </a:r>
            <a:endParaRPr lang="pt-BR" b="1" dirty="0"/>
          </a:p>
          <a:p>
            <a:pPr marL="0" indent="0">
              <a:buNone/>
            </a:pPr>
            <a:r>
              <a:rPr lang="pt-BR" b="1" dirty="0"/>
              <a:t>Prevenção e punição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 smtClean="0"/>
              <a:t>PESQUISADORES -  </a:t>
            </a:r>
            <a:r>
              <a:rPr lang="pt-BR" b="1" dirty="0"/>
              <a:t>Assumir </a:t>
            </a:r>
            <a:r>
              <a:rPr lang="pt-BR" b="1" dirty="0" smtClean="0"/>
              <a:t>o compromisso </a:t>
            </a:r>
            <a:r>
              <a:rPr lang="pt-BR" b="1" dirty="0"/>
              <a:t>com </a:t>
            </a:r>
            <a:r>
              <a:rPr lang="pt-BR" b="1" dirty="0" smtClean="0"/>
              <a:t>a qualidade científica;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SOCIEDADE - Promover o interesse pelo conhecimento.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736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Plágio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p</a:t>
            </a:r>
            <a:r>
              <a:rPr lang="pt-BR" sz="4000" dirty="0" smtClean="0"/>
              <a:t>recisa ser melhor compreendido;</a:t>
            </a:r>
          </a:p>
          <a:p>
            <a:r>
              <a:rPr lang="pt-BR" sz="4000" dirty="0" smtClean="0"/>
              <a:t> mais do que punido, deve ser evitado; </a:t>
            </a:r>
          </a:p>
          <a:p>
            <a:r>
              <a:rPr lang="pt-BR" sz="4000" dirty="0" smtClean="0"/>
              <a:t>é um problema de todos!  </a:t>
            </a:r>
          </a:p>
          <a:p>
            <a:endParaRPr lang="pt-BR" sz="4000" dirty="0"/>
          </a:p>
          <a:p>
            <a:pPr marL="0" indent="0">
              <a:buNone/>
            </a:pPr>
            <a:r>
              <a:rPr lang="pt-BR" dirty="0" smtClean="0"/>
              <a:t>(</a:t>
            </a:r>
            <a:r>
              <a:rPr lang="pt-BR" dirty="0" err="1" smtClean="0"/>
              <a:t>Krokoscz</a:t>
            </a:r>
            <a:r>
              <a:rPr lang="pt-BR" dirty="0" smtClean="0"/>
              <a:t> 2014)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024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Bibliografia consultada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/>
              <a:t>American </a:t>
            </a:r>
            <a:r>
              <a:rPr lang="pt-BR" dirty="0" err="1"/>
              <a:t>Journal</a:t>
            </a:r>
            <a:r>
              <a:rPr lang="pt-BR" dirty="0"/>
              <a:t> Experts. Disponível em: </a:t>
            </a:r>
            <a:r>
              <a:rPr lang="pt-BR" dirty="0">
                <a:hlinkClick r:id="rId2"/>
              </a:rPr>
              <a:t>http://www.aje.com/br/arc/definindo-plagio/</a:t>
            </a:r>
            <a:r>
              <a:rPr lang="pt-BR" dirty="0"/>
              <a:t>.  Acesso em 20 mar 2017</a:t>
            </a:r>
          </a:p>
          <a:p>
            <a:r>
              <a:rPr lang="pt-BR" dirty="0" smtClean="0"/>
              <a:t>COPE. Comitê de Ética em Pesquisa: orientação sobre boa prática em publicações. Disponível em </a:t>
            </a:r>
            <a:r>
              <a:rPr lang="pt-BR" dirty="0" smtClean="0">
                <a:hlinkClick r:id="rId3"/>
              </a:rPr>
              <a:t>http://www.fisiocirurgiauerj.org/Comite_de_Etica_em_Public_COPE.pdf</a:t>
            </a:r>
            <a:r>
              <a:rPr lang="pt-BR" dirty="0" smtClean="0"/>
              <a:t>. Acesso em 20 de set 2014.</a:t>
            </a:r>
          </a:p>
          <a:p>
            <a:r>
              <a:rPr lang="pt-BR" dirty="0" err="1"/>
              <a:t>Fang</a:t>
            </a:r>
            <a:r>
              <a:rPr lang="pt-BR" dirty="0"/>
              <a:t> FC, Steen RG, </a:t>
            </a:r>
            <a:r>
              <a:rPr lang="pt-BR" dirty="0" err="1"/>
              <a:t>Casadevall</a:t>
            </a:r>
            <a:r>
              <a:rPr lang="pt-BR" dirty="0"/>
              <a:t> A.   </a:t>
            </a:r>
            <a:r>
              <a:rPr lang="pt-BR" dirty="0" err="1"/>
              <a:t>Misconduct</a:t>
            </a:r>
            <a:r>
              <a:rPr lang="pt-BR" dirty="0"/>
              <a:t> </a:t>
            </a:r>
            <a:r>
              <a:rPr lang="pt-BR" dirty="0" err="1"/>
              <a:t>accounts</a:t>
            </a:r>
            <a:r>
              <a:rPr lang="pt-BR" dirty="0"/>
              <a:t> for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majority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retracted</a:t>
            </a:r>
            <a:r>
              <a:rPr lang="pt-BR" dirty="0"/>
              <a:t> </a:t>
            </a:r>
            <a:r>
              <a:rPr lang="pt-BR" dirty="0" err="1"/>
              <a:t>scientific</a:t>
            </a:r>
            <a:r>
              <a:rPr lang="pt-BR" dirty="0"/>
              <a:t> </a:t>
            </a:r>
            <a:r>
              <a:rPr lang="pt-BR" dirty="0" err="1"/>
              <a:t>publication</a:t>
            </a:r>
            <a:r>
              <a:rPr lang="pt-BR" dirty="0"/>
              <a:t>. </a:t>
            </a:r>
            <a:r>
              <a:rPr lang="pt-BR" dirty="0" err="1"/>
              <a:t>Proceedings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National</a:t>
            </a:r>
            <a:r>
              <a:rPr lang="pt-BR" dirty="0"/>
              <a:t> </a:t>
            </a:r>
            <a:r>
              <a:rPr lang="pt-BR" dirty="0" err="1"/>
              <a:t>Academy</a:t>
            </a:r>
            <a:r>
              <a:rPr lang="pt-BR" dirty="0"/>
              <a:t> </a:t>
            </a:r>
            <a:r>
              <a:rPr lang="pt-BR" dirty="0" err="1"/>
              <a:t>od</a:t>
            </a:r>
            <a:r>
              <a:rPr lang="pt-BR" dirty="0"/>
              <a:t> Science (PNAS) 2012, 109(42): 17028–17033.</a:t>
            </a:r>
          </a:p>
          <a:p>
            <a:r>
              <a:rPr lang="pt-BR" dirty="0" smtClean="0"/>
              <a:t>Fapesp.   Código de boas práticas científicas. São Paulo; 2014. </a:t>
            </a:r>
            <a:r>
              <a:rPr lang="pt-BR" dirty="0"/>
              <a:t>Disponível em </a:t>
            </a:r>
            <a:r>
              <a:rPr lang="pt-BR" dirty="0" smtClean="0">
                <a:hlinkClick r:id="rId4"/>
              </a:rPr>
              <a:t>http</a:t>
            </a:r>
            <a:r>
              <a:rPr lang="pt-BR" dirty="0">
                <a:hlinkClick r:id="rId4"/>
              </a:rPr>
              <a:t>://</a:t>
            </a:r>
            <a:r>
              <a:rPr lang="pt-BR" dirty="0" smtClean="0">
                <a:hlinkClick r:id="rId4"/>
              </a:rPr>
              <a:t>www.fapesp.br/boaspraticas/FAPESP-Codigo_de_Boas_Praticas_Cientificas_2014.pdf</a:t>
            </a:r>
            <a:r>
              <a:rPr lang="pt-BR" dirty="0" smtClean="0"/>
              <a:t> Acesso em fev.2016.</a:t>
            </a:r>
          </a:p>
          <a:p>
            <a:r>
              <a:rPr lang="pt-BR" dirty="0" err="1" smtClean="0"/>
              <a:t>Krokoscz</a:t>
            </a:r>
            <a:r>
              <a:rPr lang="pt-BR" dirty="0" smtClean="0"/>
              <a:t> M. Autoria e plágio: um guia para estudantes, professores, pesquisadores e editores.  São Paulo: Atlas; 2012.</a:t>
            </a:r>
          </a:p>
          <a:p>
            <a:r>
              <a:rPr lang="pt-BR" dirty="0" err="1" smtClean="0"/>
              <a:t>Krokoscz</a:t>
            </a:r>
            <a:r>
              <a:rPr lang="pt-BR" dirty="0" smtClean="0"/>
              <a:t> M. Plágio: dos conceitos aos programas de detecção. Apresentação disponível em </a:t>
            </a:r>
            <a:r>
              <a:rPr lang="pt-BR" dirty="0" smtClean="0">
                <a:hlinkClick r:id="rId5"/>
              </a:rPr>
              <a:t>www.plagio.net.com</a:t>
            </a:r>
            <a:r>
              <a:rPr lang="pt-BR" dirty="0" smtClean="0"/>
              <a:t> em 23set 2014.</a:t>
            </a:r>
          </a:p>
          <a:p>
            <a:r>
              <a:rPr lang="en-US" dirty="0" err="1" smtClean="0"/>
              <a:t>Krokoscz</a:t>
            </a:r>
            <a:r>
              <a:rPr lang="en-US" dirty="0" smtClean="0"/>
              <a:t>, M.; </a:t>
            </a:r>
            <a:r>
              <a:rPr lang="en-US" dirty="0" err="1" smtClean="0"/>
              <a:t>Putvinskis</a:t>
            </a:r>
            <a:r>
              <a:rPr lang="en-US" dirty="0" smtClean="0"/>
              <a:t>, </a:t>
            </a:r>
            <a:r>
              <a:rPr lang="en-US" dirty="0"/>
              <a:t>R. Analysis of the perceptions of undergraduate students </a:t>
            </a:r>
            <a:r>
              <a:rPr lang="en-US" dirty="0" smtClean="0"/>
              <a:t>in Business </a:t>
            </a:r>
            <a:r>
              <a:rPr lang="en-US" dirty="0"/>
              <a:t>Administration on the occurrence of academic plagiarism in Brazil. </a:t>
            </a:r>
            <a:r>
              <a:rPr lang="en-US" dirty="0" smtClean="0"/>
              <a:t>International </a:t>
            </a:r>
            <a:r>
              <a:rPr lang="pt-BR" dirty="0" err="1" smtClean="0"/>
              <a:t>Conference</a:t>
            </a:r>
            <a:r>
              <a:rPr lang="pt-BR" dirty="0" smtClean="0"/>
              <a:t>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Plagiarism</a:t>
            </a:r>
            <a:r>
              <a:rPr lang="pt-BR" dirty="0"/>
              <a:t> </a:t>
            </a:r>
            <a:r>
              <a:rPr lang="pt-BR" dirty="0" err="1"/>
              <a:t>Across</a:t>
            </a:r>
            <a:r>
              <a:rPr lang="pt-BR" dirty="0"/>
              <a:t> </a:t>
            </a:r>
            <a:r>
              <a:rPr lang="pt-BR" dirty="0" err="1"/>
              <a:t>Europe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Beyond</a:t>
            </a:r>
            <a:r>
              <a:rPr lang="pt-BR" dirty="0"/>
              <a:t>. </a:t>
            </a:r>
            <a:r>
              <a:rPr lang="pt-BR" b="1" dirty="0"/>
              <a:t>Anais... </a:t>
            </a:r>
            <a:r>
              <a:rPr lang="pt-BR" dirty="0"/>
              <a:t>, </a:t>
            </a:r>
            <a:r>
              <a:rPr lang="pt-BR" dirty="0" smtClean="0"/>
              <a:t>2013</a:t>
            </a:r>
            <a:r>
              <a:rPr lang="pt-BR" dirty="0"/>
              <a:t>. Brno. Disponível em</a:t>
            </a:r>
            <a:r>
              <a:rPr lang="pt-BR" dirty="0" smtClean="0"/>
              <a:t>:&lt;</a:t>
            </a:r>
            <a:r>
              <a:rPr lang="pt-BR" dirty="0"/>
              <a:t>http://ippheae.pefka.mendelu.cz/?&gt;. Acesso em: 02 out. 2013</a:t>
            </a:r>
            <a:r>
              <a:rPr lang="pt-BR" dirty="0" smtClean="0"/>
              <a:t>. citado por </a:t>
            </a:r>
            <a:r>
              <a:rPr lang="pt-BR" dirty="0" err="1" smtClean="0"/>
              <a:t>Krokoscz</a:t>
            </a:r>
            <a:r>
              <a:rPr lang="pt-BR" dirty="0" smtClean="0"/>
              <a:t>  M 2014</a:t>
            </a:r>
          </a:p>
          <a:p>
            <a:r>
              <a:rPr lang="pt-BR" dirty="0" smtClean="0"/>
              <a:t>Ferreira, SM </a:t>
            </a:r>
            <a:r>
              <a:rPr lang="pt-BR" dirty="0"/>
              <a:t>et al. Percepções dos alunos pós-graduandos da </a:t>
            </a:r>
            <a:r>
              <a:rPr lang="pt-BR" dirty="0" err="1"/>
              <a:t>usp</a:t>
            </a:r>
            <a:r>
              <a:rPr lang="pt-BR" dirty="0"/>
              <a:t> sobre </a:t>
            </a:r>
            <a:r>
              <a:rPr lang="pt-BR" dirty="0" smtClean="0"/>
              <a:t>a ocorrência </a:t>
            </a:r>
            <a:r>
              <a:rPr lang="pt-BR" dirty="0"/>
              <a:t>de plágio em trabalhos acadêmicos. Relatório de pesquisa </a:t>
            </a:r>
            <a:r>
              <a:rPr lang="pt-BR" dirty="0" smtClean="0"/>
              <a:t>interna apresentado </a:t>
            </a:r>
            <a:r>
              <a:rPr lang="pt-BR" dirty="0"/>
              <a:t>à </a:t>
            </a:r>
            <a:r>
              <a:rPr lang="pt-BR" dirty="0" err="1"/>
              <a:t>Pró-reitoria</a:t>
            </a:r>
            <a:r>
              <a:rPr lang="pt-BR" dirty="0"/>
              <a:t> de pós-graduação da USP, </a:t>
            </a:r>
            <a:r>
              <a:rPr lang="pt-BR" dirty="0" smtClean="0"/>
              <a:t>2013 citado por </a:t>
            </a:r>
            <a:r>
              <a:rPr lang="pt-BR" dirty="0" err="1" smtClean="0"/>
              <a:t>Krokoscz</a:t>
            </a:r>
            <a:r>
              <a:rPr lang="pt-BR" dirty="0" smtClean="0"/>
              <a:t> M 2014.</a:t>
            </a:r>
          </a:p>
          <a:p>
            <a:r>
              <a:rPr lang="pt-BR" dirty="0" smtClean="0"/>
              <a:t>Russo, M.   Ética e integridade na ciência: da responsabilidade do cientista à responsabilidade coletiva.   Estudos Avançados, 28(80):189-98,2014.</a:t>
            </a:r>
          </a:p>
          <a:p>
            <a:r>
              <a:rPr lang="pt-BR" dirty="0" smtClean="0"/>
              <a:t>Santos, LHL dos. </a:t>
            </a:r>
            <a:r>
              <a:rPr lang="pt-BR" dirty="0"/>
              <a:t>Sobre a integridade ética da </a:t>
            </a:r>
            <a:r>
              <a:rPr lang="pt-BR" dirty="0" smtClean="0"/>
              <a:t>pesquisa. São Paulo: Fapesp; 2011</a:t>
            </a:r>
            <a:r>
              <a:rPr lang="pt-BR" b="1" dirty="0" smtClean="0"/>
              <a:t>. </a:t>
            </a:r>
            <a:r>
              <a:rPr lang="pt-BR" dirty="0"/>
              <a:t>Disponível </a:t>
            </a:r>
            <a:r>
              <a:rPr lang="pt-BR" dirty="0" smtClean="0"/>
              <a:t>em</a:t>
            </a:r>
            <a:r>
              <a:rPr lang="pt-BR" dirty="0" smtClean="0">
                <a:hlinkClick r:id="rId6"/>
              </a:rPr>
              <a:t>http</a:t>
            </a:r>
            <a:r>
              <a:rPr lang="pt-BR" dirty="0">
                <a:hlinkClick r:id="rId6"/>
              </a:rPr>
              <a:t>://</a:t>
            </a:r>
            <a:r>
              <a:rPr lang="pt-BR" dirty="0" smtClean="0">
                <a:hlinkClick r:id="rId6"/>
              </a:rPr>
              <a:t>www.fapesp.br/6566</a:t>
            </a:r>
            <a:r>
              <a:rPr lang="pt-BR" dirty="0" smtClean="0"/>
              <a:t> . Acesso em fev.2016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321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pt-BR" dirty="0"/>
              <a:t>questões de integridade </a:t>
            </a:r>
            <a:r>
              <a:rPr lang="pt-BR" dirty="0" smtClean="0"/>
              <a:t> e ética  na </a:t>
            </a:r>
            <a:r>
              <a:rPr lang="pt-BR" dirty="0"/>
              <a:t>pesquisa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 smtClean="0"/>
              <a:t>No Brasil</a:t>
            </a:r>
          </a:p>
          <a:p>
            <a:r>
              <a:rPr lang="pt-BR" sz="2000" b="1" dirty="0"/>
              <a:t>Fapesp </a:t>
            </a:r>
            <a:r>
              <a:rPr lang="pt-BR" sz="2000" b="1" dirty="0" smtClean="0"/>
              <a:t>2011 – </a:t>
            </a:r>
            <a:r>
              <a:rPr lang="pt-BR" sz="2000" dirty="0" smtClean="0"/>
              <a:t>Carta assumindo a corresponsabilidade das agências </a:t>
            </a:r>
            <a:r>
              <a:rPr lang="pt-BR" sz="2000" dirty="0"/>
              <a:t>de </a:t>
            </a:r>
            <a:r>
              <a:rPr lang="pt-BR" sz="2000" dirty="0" smtClean="0"/>
              <a:t>fomento e instituições de pesquisa, na gestão de </a:t>
            </a:r>
            <a:r>
              <a:rPr lang="pt-BR" sz="2000" dirty="0"/>
              <a:t>recursos públicos destinados a promover o avanço da </a:t>
            </a:r>
            <a:r>
              <a:rPr lang="pt-BR" sz="2000" dirty="0" smtClean="0"/>
              <a:t>ciência.  </a:t>
            </a:r>
            <a:r>
              <a:rPr lang="pt-BR" sz="1800" dirty="0" smtClean="0"/>
              <a:t>(http</a:t>
            </a:r>
            <a:r>
              <a:rPr lang="pt-BR" sz="1800" dirty="0"/>
              <a:t>://</a:t>
            </a:r>
            <a:r>
              <a:rPr lang="pt-BR" sz="1800" dirty="0" smtClean="0"/>
              <a:t>www.fapesp.br/6579</a:t>
            </a:r>
            <a:r>
              <a:rPr lang="pt-BR" sz="2000" dirty="0" smtClean="0"/>
              <a:t>)</a:t>
            </a:r>
          </a:p>
          <a:p>
            <a:endParaRPr lang="pt-BR" sz="2000" b="1" dirty="0"/>
          </a:p>
          <a:p>
            <a:r>
              <a:rPr lang="pt-BR" sz="2000" b="1" dirty="0" smtClean="0"/>
              <a:t>CNPq 2012 - </a:t>
            </a:r>
            <a:r>
              <a:rPr lang="pt-BR" sz="2000" dirty="0" smtClean="0"/>
              <a:t>Comissão </a:t>
            </a:r>
            <a:r>
              <a:rPr lang="pt-BR" sz="2000" dirty="0"/>
              <a:t>de Integridade </a:t>
            </a:r>
            <a:r>
              <a:rPr lang="pt-BR" sz="2000" dirty="0" smtClean="0"/>
              <a:t>na Atividade de </a:t>
            </a:r>
            <a:r>
              <a:rPr lang="pt-BR" sz="2000" dirty="0"/>
              <a:t>Pesquisa 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b="1" dirty="0" smtClean="0"/>
              <a:t>BRISPE</a:t>
            </a:r>
            <a:r>
              <a:rPr lang="pt-BR" sz="2000" dirty="0" smtClean="0"/>
              <a:t> – </a:t>
            </a:r>
            <a:r>
              <a:rPr lang="pt-BR" sz="2000" i="1" dirty="0" err="1" smtClean="0"/>
              <a:t>Brazilian</a:t>
            </a:r>
            <a:r>
              <a:rPr lang="pt-BR" sz="2000" i="1" dirty="0" smtClean="0"/>
              <a:t> </a:t>
            </a:r>
            <a:r>
              <a:rPr lang="en-US" sz="2000" i="1" dirty="0"/>
              <a:t>Meeting on Research Integrity, Science and Publication </a:t>
            </a:r>
            <a:r>
              <a:rPr lang="en-US" sz="2000" i="1" dirty="0" smtClean="0"/>
              <a:t>Ethics.  </a:t>
            </a:r>
            <a:r>
              <a:rPr lang="pt-BR" sz="2000" dirty="0" smtClean="0"/>
              <a:t>Encontros brasileiros sobre </a:t>
            </a:r>
            <a:r>
              <a:rPr lang="pt-BR" sz="2000" dirty="0"/>
              <a:t>integridade </a:t>
            </a:r>
            <a:r>
              <a:rPr lang="pt-BR" sz="2000" dirty="0" smtClean="0"/>
              <a:t>na pesquisa, ética na ciência e em publicações. UFRJ, USP, INPE, PUCRS, </a:t>
            </a:r>
            <a:r>
              <a:rPr lang="pt-BR" sz="2000" dirty="0" err="1" smtClean="0"/>
              <a:t>FioCruz</a:t>
            </a:r>
            <a:r>
              <a:rPr lang="pt-BR" sz="2000" dirty="0" smtClean="0"/>
              <a:t>, UFG, Fapesp  -  2010, 2012, 2014, 2016 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0777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questões de integridade </a:t>
            </a:r>
            <a:r>
              <a:rPr lang="pt-BR" dirty="0" smtClean="0"/>
              <a:t>e ética </a:t>
            </a:r>
            <a:r>
              <a:rPr lang="pt-BR" dirty="0"/>
              <a:t>n</a:t>
            </a:r>
            <a:r>
              <a:rPr lang="pt-BR" dirty="0" smtClean="0"/>
              <a:t>a </a:t>
            </a:r>
            <a:r>
              <a:rPr lang="pt-BR" dirty="0"/>
              <a:t>pesquisa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No mundo – conferências mundiais</a:t>
            </a:r>
          </a:p>
          <a:p>
            <a:endParaRPr lang="pt-BR" sz="2000" b="1" dirty="0"/>
          </a:p>
          <a:p>
            <a:pPr>
              <a:spcBef>
                <a:spcPts val="0"/>
              </a:spcBef>
            </a:pPr>
            <a:r>
              <a:rPr lang="pt-BR" sz="2000" dirty="0" smtClean="0"/>
              <a:t>2007 </a:t>
            </a:r>
            <a:r>
              <a:rPr lang="pt-BR" sz="2000" b="1" dirty="0" smtClean="0"/>
              <a:t>Lisboa</a:t>
            </a:r>
            <a:r>
              <a:rPr lang="pt-BR" sz="2000" dirty="0" smtClean="0"/>
              <a:t> - sensibilizar </a:t>
            </a:r>
            <a:r>
              <a:rPr lang="pt-BR" sz="2000" dirty="0"/>
              <a:t>cientistas e editores </a:t>
            </a:r>
            <a:r>
              <a:rPr lang="pt-BR" sz="2000" dirty="0" smtClean="0"/>
              <a:t>e </a:t>
            </a:r>
            <a:r>
              <a:rPr lang="pt-BR" sz="2000" dirty="0"/>
              <a:t>promover a conduta responsável na ciência</a:t>
            </a:r>
            <a:r>
              <a:rPr lang="pt-BR" sz="2000" dirty="0" smtClean="0"/>
              <a:t>.</a:t>
            </a:r>
          </a:p>
          <a:p>
            <a:pPr>
              <a:spcBef>
                <a:spcPts val="0"/>
              </a:spcBef>
            </a:pPr>
            <a:endParaRPr lang="pt-BR" sz="2000" dirty="0" smtClean="0"/>
          </a:p>
          <a:p>
            <a:pPr>
              <a:spcBef>
                <a:spcPts val="0"/>
              </a:spcBef>
            </a:pPr>
            <a:r>
              <a:rPr lang="pt-BR" sz="2000" dirty="0" smtClean="0"/>
              <a:t>2010 </a:t>
            </a:r>
            <a:r>
              <a:rPr lang="pt-BR" sz="2000" b="1" dirty="0" smtClean="0"/>
              <a:t>Singapura</a:t>
            </a:r>
            <a:r>
              <a:rPr lang="pt-BR" sz="2000" dirty="0" smtClean="0"/>
              <a:t> - novidade </a:t>
            </a:r>
            <a:r>
              <a:rPr lang="pt-BR" sz="2000" dirty="0"/>
              <a:t>a redação do </a:t>
            </a:r>
            <a:r>
              <a:rPr lang="pt-BR" sz="2000" dirty="0" smtClean="0"/>
              <a:t>1º. documento-guia </a:t>
            </a:r>
            <a:r>
              <a:rPr lang="pt-BR" sz="2000" dirty="0"/>
              <a:t>para a responsabilidade na pesquisa</a:t>
            </a:r>
            <a:r>
              <a:rPr lang="pt-BR" sz="2000" dirty="0" smtClean="0"/>
              <a:t>.</a:t>
            </a:r>
          </a:p>
          <a:p>
            <a:pPr>
              <a:spcBef>
                <a:spcPts val="0"/>
              </a:spcBef>
            </a:pPr>
            <a:endParaRPr lang="pt-BR" sz="2000" dirty="0" smtClean="0"/>
          </a:p>
          <a:p>
            <a:pPr>
              <a:spcBef>
                <a:spcPts val="0"/>
              </a:spcBef>
            </a:pPr>
            <a:r>
              <a:rPr lang="pt-BR" sz="2000" dirty="0" smtClean="0"/>
              <a:t>2013 </a:t>
            </a:r>
            <a:r>
              <a:rPr lang="pt-BR" sz="2000" b="1" dirty="0" smtClean="0"/>
              <a:t>Montreal</a:t>
            </a:r>
            <a:r>
              <a:rPr lang="pt-BR" sz="2000" dirty="0" smtClean="0"/>
              <a:t> - questões </a:t>
            </a:r>
            <a:r>
              <a:rPr lang="pt-BR" sz="2000" dirty="0"/>
              <a:t>sobre correção na publicação da </a:t>
            </a:r>
            <a:r>
              <a:rPr lang="pt-BR" sz="2000" dirty="0" smtClean="0"/>
              <a:t>e credibilidade </a:t>
            </a:r>
            <a:r>
              <a:rPr lang="pt-BR" sz="2000" dirty="0"/>
              <a:t>da ciência </a:t>
            </a:r>
            <a:r>
              <a:rPr lang="pt-BR" sz="2000" dirty="0" smtClean="0"/>
              <a:t>na sociedade.</a:t>
            </a:r>
          </a:p>
          <a:p>
            <a:pPr>
              <a:spcBef>
                <a:spcPts val="0"/>
              </a:spcBef>
            </a:pPr>
            <a:endParaRPr lang="pt-BR" sz="2000" dirty="0" smtClean="0"/>
          </a:p>
          <a:p>
            <a:pPr>
              <a:spcBef>
                <a:spcPts val="0"/>
              </a:spcBef>
            </a:pPr>
            <a:r>
              <a:rPr lang="pt-BR" sz="2000" dirty="0" smtClean="0"/>
              <a:t>2014 </a:t>
            </a:r>
            <a:r>
              <a:rPr lang="pt-BR" sz="2000" b="1" dirty="0" smtClean="0"/>
              <a:t>Rio de Janeiro </a:t>
            </a:r>
            <a:r>
              <a:rPr lang="pt-BR" sz="2000" dirty="0" smtClean="0"/>
              <a:t>-  </a:t>
            </a:r>
            <a:r>
              <a:rPr lang="pt-BR" sz="2000" dirty="0"/>
              <a:t>aumento do engajamento de orientadores, editores e gestores no </a:t>
            </a:r>
            <a:r>
              <a:rPr lang="pt-BR" sz="2000" dirty="0" smtClean="0"/>
              <a:t>Brasil. </a:t>
            </a:r>
          </a:p>
          <a:p>
            <a:pPr>
              <a:spcBef>
                <a:spcPts val="0"/>
              </a:spcBef>
            </a:pPr>
            <a:endParaRPr lang="pt-BR" sz="2000" dirty="0" smtClean="0"/>
          </a:p>
          <a:p>
            <a:pPr>
              <a:spcBef>
                <a:spcPts val="0"/>
              </a:spcBef>
            </a:pPr>
            <a:r>
              <a:rPr lang="pt-BR" sz="2000" dirty="0" smtClean="0"/>
              <a:t>2017</a:t>
            </a:r>
            <a:r>
              <a:rPr lang="pt-BR" sz="2000" b="1" dirty="0" smtClean="0"/>
              <a:t> Amsterdam - </a:t>
            </a:r>
            <a:r>
              <a:rPr lang="pt-BR" sz="2000" dirty="0" smtClean="0"/>
              <a:t>28 a 31 de maio</a:t>
            </a:r>
            <a:endParaRPr lang="pt-BR" sz="2000" dirty="0"/>
          </a:p>
          <a:p>
            <a:pPr marL="0" indent="0"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5180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questões de </a:t>
            </a:r>
            <a:r>
              <a:rPr lang="pt-BR" dirty="0" smtClean="0"/>
              <a:t>integridade e </a:t>
            </a:r>
            <a:r>
              <a:rPr lang="pt-BR" dirty="0"/>
              <a:t>ética </a:t>
            </a:r>
            <a:r>
              <a:rPr lang="pt-BR" dirty="0" smtClean="0"/>
              <a:t>na </a:t>
            </a:r>
            <a:r>
              <a:rPr lang="pt-BR" dirty="0"/>
              <a:t>pesquisa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No mundo – a partir década de 1980</a:t>
            </a:r>
            <a:endParaRPr lang="pt-BR" b="1" dirty="0"/>
          </a:p>
          <a:p>
            <a:r>
              <a:rPr lang="en-US" sz="2000" i="1" dirty="0"/>
              <a:t>Fraud and the structure of </a:t>
            </a:r>
            <a:r>
              <a:rPr lang="en-US" sz="2000" i="1" dirty="0" smtClean="0"/>
              <a:t>science </a:t>
            </a:r>
            <a:r>
              <a:rPr lang="en-US" sz="2000" dirty="0" smtClean="0"/>
              <a:t>– WJ Broad (</a:t>
            </a:r>
            <a:r>
              <a:rPr lang="en-US" sz="2000" i="1" dirty="0" smtClean="0"/>
              <a:t>Science</a:t>
            </a:r>
            <a:r>
              <a:rPr lang="en-US" sz="2000" i="1" dirty="0"/>
              <a:t> </a:t>
            </a:r>
            <a:r>
              <a:rPr lang="en-US" sz="2000" dirty="0"/>
              <a:t> 10 Apr </a:t>
            </a:r>
            <a:r>
              <a:rPr lang="en-US" sz="2000" dirty="0" smtClean="0"/>
              <a:t>1981) - </a:t>
            </a:r>
            <a:r>
              <a:rPr lang="pt-BR" sz="2000" dirty="0" smtClean="0"/>
              <a:t>alerta </a:t>
            </a:r>
            <a:r>
              <a:rPr lang="pt-BR" sz="2000" dirty="0"/>
              <a:t>para </a:t>
            </a:r>
            <a:r>
              <a:rPr lang="pt-BR" sz="2000" dirty="0" smtClean="0"/>
              <a:t>as </a:t>
            </a:r>
            <a:r>
              <a:rPr lang="pt-BR" sz="2000" dirty="0"/>
              <a:t>proporções dos atos de fraude </a:t>
            </a:r>
            <a:r>
              <a:rPr lang="pt-BR" sz="2000" dirty="0" smtClean="0"/>
              <a:t>serem </a:t>
            </a:r>
            <a:r>
              <a:rPr lang="pt-BR" sz="2000" dirty="0"/>
              <a:t>maiores do que se imaginava e </a:t>
            </a:r>
            <a:r>
              <a:rPr lang="pt-BR" sz="2000" dirty="0" smtClean="0"/>
              <a:t>poderiam </a:t>
            </a:r>
            <a:r>
              <a:rPr lang="pt-BR" sz="2000" dirty="0"/>
              <a:t>colocar em risco não só o conhecimento científico, mas também a confiança da sociedade na ciência</a:t>
            </a:r>
            <a:r>
              <a:rPr lang="pt-BR" sz="2000" dirty="0" smtClean="0"/>
              <a:t>.</a:t>
            </a:r>
          </a:p>
          <a:p>
            <a:endParaRPr lang="en-US" sz="2000" dirty="0"/>
          </a:p>
          <a:p>
            <a:r>
              <a:rPr lang="pt-BR" sz="2000" dirty="0" smtClean="0"/>
              <a:t>Década de 1990 - as </a:t>
            </a:r>
            <a:r>
              <a:rPr lang="pt-BR" sz="2000" dirty="0"/>
              <a:t>universidades americanas </a:t>
            </a:r>
            <a:r>
              <a:rPr lang="pt-BR" sz="2000" dirty="0" smtClean="0"/>
              <a:t>e </a:t>
            </a:r>
            <a:r>
              <a:rPr lang="pt-BR" sz="2000" dirty="0"/>
              <a:t>europeias </a:t>
            </a:r>
            <a:r>
              <a:rPr lang="pt-BR" sz="2000" dirty="0" smtClean="0"/>
              <a:t>organizam códigos </a:t>
            </a:r>
            <a:r>
              <a:rPr lang="pt-BR" sz="2000" dirty="0"/>
              <a:t>de conduta </a:t>
            </a:r>
            <a:r>
              <a:rPr lang="pt-BR" sz="2000" dirty="0" smtClean="0"/>
              <a:t>em </a:t>
            </a:r>
            <a:r>
              <a:rPr lang="pt-BR" sz="2000" dirty="0"/>
              <a:t>ética e integridade na </a:t>
            </a:r>
            <a:r>
              <a:rPr lang="pt-BR" sz="2000" dirty="0" smtClean="0"/>
              <a:t>pesquisa. </a:t>
            </a:r>
          </a:p>
          <a:p>
            <a:r>
              <a:rPr lang="pt-BR" sz="2000" dirty="0" smtClean="0"/>
              <a:t>Estados </a:t>
            </a:r>
            <a:r>
              <a:rPr lang="pt-BR" sz="2000" dirty="0"/>
              <a:t>Unidos </a:t>
            </a:r>
            <a:r>
              <a:rPr lang="pt-BR" sz="2000" dirty="0" smtClean="0"/>
              <a:t>- </a:t>
            </a:r>
            <a:r>
              <a:rPr lang="pt-BR" sz="2000" i="1" dirty="0" smtClean="0"/>
              <a:t>Office </a:t>
            </a:r>
            <a:r>
              <a:rPr lang="pt-BR" sz="2000" i="1" dirty="0" err="1"/>
              <a:t>Research</a:t>
            </a:r>
            <a:r>
              <a:rPr lang="pt-BR" sz="2000" i="1" dirty="0"/>
              <a:t> </a:t>
            </a:r>
            <a:r>
              <a:rPr lang="pt-BR" sz="2000" i="1" dirty="0" err="1"/>
              <a:t>Integrity</a:t>
            </a:r>
            <a:r>
              <a:rPr lang="pt-BR" sz="2000" i="1" dirty="0"/>
              <a:t> </a:t>
            </a:r>
            <a:r>
              <a:rPr lang="pt-BR" sz="2000" dirty="0"/>
              <a:t>(ORI)</a:t>
            </a:r>
            <a:r>
              <a:rPr lang="pt-BR" sz="2000" i="1" dirty="0"/>
              <a:t> </a:t>
            </a:r>
            <a:r>
              <a:rPr lang="pt-BR" sz="2000" i="1" dirty="0" smtClean="0"/>
              <a:t>- </a:t>
            </a:r>
            <a:r>
              <a:rPr lang="pt-BR" sz="2000" dirty="0" smtClean="0"/>
              <a:t>vinculando </a:t>
            </a:r>
            <a:r>
              <a:rPr lang="pt-BR" sz="2000" dirty="0"/>
              <a:t>financiamentos de pesquisa à política de </a:t>
            </a:r>
            <a:r>
              <a:rPr lang="pt-BR" sz="2000" dirty="0" smtClean="0"/>
              <a:t>integridade institucional.</a:t>
            </a:r>
          </a:p>
          <a:p>
            <a:endParaRPr lang="pt-BR" sz="2000" dirty="0" smtClean="0"/>
          </a:p>
          <a:p>
            <a:r>
              <a:rPr lang="pt-BR" sz="2000" dirty="0" smtClean="0"/>
              <a:t>Fundação </a:t>
            </a:r>
            <a:r>
              <a:rPr lang="pt-BR" sz="2000" dirty="0"/>
              <a:t>Europeia de Ciência publica um código de boas </a:t>
            </a:r>
            <a:r>
              <a:rPr lang="pt-BR" sz="2000" dirty="0" smtClean="0"/>
              <a:t>práticas em 2000.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3881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plágio?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 smtClean="0"/>
              <a:t>Utilização </a:t>
            </a:r>
            <a:r>
              <a:rPr lang="pt-BR" b="1" dirty="0"/>
              <a:t>de ideias ou formulações verbais, orais </a:t>
            </a:r>
            <a:r>
              <a:rPr lang="pt-BR" b="1" dirty="0" smtClean="0"/>
              <a:t>ou escritas</a:t>
            </a:r>
            <a:r>
              <a:rPr lang="pt-BR" b="1" dirty="0"/>
              <a:t>, de outrem sem dar-lhe por elas, expressa </a:t>
            </a:r>
            <a:r>
              <a:rPr lang="pt-BR" b="1" dirty="0" smtClean="0"/>
              <a:t>e claramente</a:t>
            </a:r>
            <a:r>
              <a:rPr lang="pt-BR" b="1" dirty="0"/>
              <a:t>, o devido crédito, de modo a </a:t>
            </a:r>
            <a:r>
              <a:rPr lang="pt-BR" b="1" dirty="0" smtClean="0"/>
              <a:t>gerar razoavelmente </a:t>
            </a:r>
            <a:r>
              <a:rPr lang="pt-BR" b="1" dirty="0"/>
              <a:t>a percepção de que sejam ideias </a:t>
            </a:r>
            <a:r>
              <a:rPr lang="pt-BR" b="1" dirty="0" smtClean="0"/>
              <a:t>ou formulações </a:t>
            </a:r>
            <a:r>
              <a:rPr lang="pt-BR" b="1" dirty="0"/>
              <a:t>de autoria própria</a:t>
            </a:r>
            <a:r>
              <a:rPr lang="pt-BR" b="1" dirty="0" smtClean="0"/>
              <a:t>.”  </a:t>
            </a:r>
            <a:r>
              <a:rPr lang="pt-BR" dirty="0" smtClean="0"/>
              <a:t>(FAPESP, </a:t>
            </a:r>
            <a:r>
              <a:rPr lang="pt-BR" dirty="0"/>
              <a:t>2011, p. 10</a:t>
            </a:r>
            <a:r>
              <a:rPr lang="pt-BR" dirty="0" smtClean="0"/>
              <a:t>).</a:t>
            </a:r>
          </a:p>
          <a:p>
            <a:pPr marL="0" indent="0">
              <a:buNone/>
            </a:pPr>
            <a:endParaRPr lang="pt-BR" sz="2000" b="1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098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 Intelectual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/>
              <a:t>Organização Mundial de Propriedade Intelectual (OMPI</a:t>
            </a:r>
            <a:r>
              <a:rPr lang="pt-BR" sz="2000" b="1" dirty="0" smtClean="0"/>
              <a:t>) -  </a:t>
            </a:r>
            <a:r>
              <a:rPr lang="pt-BR" sz="2000" dirty="0"/>
              <a:t>propriedade intelectual refere-se </a:t>
            </a:r>
            <a:r>
              <a:rPr lang="pt-BR" sz="2000" dirty="0" smtClean="0"/>
              <a:t>a qualquer </a:t>
            </a:r>
            <a:r>
              <a:rPr lang="pt-BR" sz="2000" dirty="0"/>
              <a:t>produção do </a:t>
            </a:r>
            <a:r>
              <a:rPr lang="pt-BR" sz="2000" dirty="0" smtClean="0"/>
              <a:t>intelecto: nos </a:t>
            </a:r>
            <a:r>
              <a:rPr lang="pt-BR" sz="2000" dirty="0"/>
              <a:t>domínios industrial, científico, literário e </a:t>
            </a:r>
            <a:r>
              <a:rPr lang="pt-BR" sz="2000" dirty="0" smtClean="0"/>
              <a:t>artístico. </a:t>
            </a:r>
          </a:p>
          <a:p>
            <a:endParaRPr lang="pt-BR" sz="2000" dirty="0"/>
          </a:p>
          <a:p>
            <a:endParaRPr lang="pt-BR" sz="2000" dirty="0" smtClean="0"/>
          </a:p>
          <a:p>
            <a:r>
              <a:rPr lang="pt-BR" sz="2000" dirty="0" smtClean="0"/>
              <a:t>A </a:t>
            </a:r>
            <a:r>
              <a:rPr lang="pt-BR" sz="2000" dirty="0"/>
              <a:t>propriedade intelectual abrange duas grandes áreas: </a:t>
            </a:r>
            <a:r>
              <a:rPr lang="pt-BR" sz="2000" b="1" dirty="0"/>
              <a:t>Propriedade Industrial </a:t>
            </a:r>
            <a:r>
              <a:rPr lang="pt-BR" sz="2000" dirty="0"/>
              <a:t>(patentes, marcas, desenho industrial, indicações geográficas e proteção de cultivares) e </a:t>
            </a:r>
            <a:r>
              <a:rPr lang="pt-BR" sz="2000" b="1" dirty="0"/>
              <a:t>Direito Autoral </a:t>
            </a:r>
            <a:r>
              <a:rPr lang="pt-BR" sz="2000" dirty="0"/>
              <a:t>(obras literárias e artísticas, programas de computador, domínios na Internet e cultura imaterial).</a:t>
            </a:r>
          </a:p>
          <a:p>
            <a:endParaRPr lang="pt-BR" sz="2600" dirty="0"/>
          </a:p>
          <a:p>
            <a:r>
              <a:rPr lang="pt-BR" sz="1600" dirty="0"/>
              <a:t>Fonte: AUSPIN – Agencia USP de Inovação (Cartilha PDF)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115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Plágio - Como resolver?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Brasília </a:t>
            </a:r>
            <a:r>
              <a:rPr lang="pt-BR" dirty="0"/>
              <a:t>(4/01/2011) - </a:t>
            </a:r>
            <a:r>
              <a:rPr lang="pt-BR" dirty="0" smtClean="0"/>
              <a:t>Capes </a:t>
            </a:r>
            <a:r>
              <a:rPr lang="pt-BR" dirty="0"/>
              <a:t>recomenda, com base </a:t>
            </a:r>
            <a:r>
              <a:rPr lang="pt-BR" dirty="0" smtClean="0"/>
              <a:t>em orientações </a:t>
            </a:r>
            <a:r>
              <a:rPr lang="pt-BR" dirty="0"/>
              <a:t>do Conselho Federal da Ordem dos Advogados </a:t>
            </a:r>
            <a:r>
              <a:rPr lang="pt-BR" dirty="0" smtClean="0"/>
              <a:t>do Brasil que: 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.... (   )  as </a:t>
            </a:r>
            <a:r>
              <a:rPr lang="pt-BR" dirty="0"/>
              <a:t>instituições de ensino públicas e </a:t>
            </a:r>
            <a:r>
              <a:rPr lang="pt-BR" dirty="0" smtClean="0"/>
              <a:t>privadas brasileiras </a:t>
            </a:r>
            <a:r>
              <a:rPr lang="pt-BR" dirty="0"/>
              <a:t>adotem políticas de </a:t>
            </a:r>
            <a:r>
              <a:rPr lang="pt-BR" dirty="0">
                <a:solidFill>
                  <a:srgbClr val="FF0000"/>
                </a:solidFill>
              </a:rPr>
              <a:t>conscientização e informação </a:t>
            </a:r>
            <a:r>
              <a:rPr lang="pt-BR" dirty="0" smtClean="0"/>
              <a:t>sobre a </a:t>
            </a:r>
            <a:r>
              <a:rPr lang="pt-BR" dirty="0">
                <a:solidFill>
                  <a:srgbClr val="FF0000"/>
                </a:solidFill>
              </a:rPr>
              <a:t>propriedade intelectual</a:t>
            </a:r>
            <a:r>
              <a:rPr lang="pt-BR" dirty="0"/>
              <a:t>, adotando procedimentos específicos </a:t>
            </a:r>
            <a:r>
              <a:rPr lang="pt-BR" dirty="0" smtClean="0"/>
              <a:t>que visem </a:t>
            </a:r>
            <a:r>
              <a:rPr lang="pt-BR" dirty="0">
                <a:solidFill>
                  <a:srgbClr val="FF0000"/>
                </a:solidFill>
              </a:rPr>
              <a:t>coibir a prática do plágio </a:t>
            </a:r>
            <a:r>
              <a:rPr lang="pt-BR" dirty="0"/>
              <a:t>quando da redação de </a:t>
            </a:r>
            <a:r>
              <a:rPr lang="pt-BR" dirty="0" smtClean="0"/>
              <a:t>teses, monografias</a:t>
            </a:r>
            <a:r>
              <a:rPr lang="pt-BR" dirty="0"/>
              <a:t>, artigos e outros textos por parte de alunos e </a:t>
            </a:r>
            <a:r>
              <a:rPr lang="pt-BR" dirty="0" smtClean="0"/>
              <a:t>outros membros </a:t>
            </a:r>
            <a:r>
              <a:rPr lang="pt-BR" dirty="0"/>
              <a:t>de suas comunidades.</a:t>
            </a:r>
          </a:p>
          <a:p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19855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9083352" cy="990600"/>
          </a:xfrm>
        </p:spPr>
        <p:txBody>
          <a:bodyPr>
            <a:normAutofit fontScale="90000"/>
          </a:bodyPr>
          <a:lstStyle/>
          <a:p>
            <a:r>
              <a:rPr lang="pt-BR" dirty="0"/>
              <a:t>questões de integridade </a:t>
            </a:r>
            <a:r>
              <a:rPr lang="pt-BR" dirty="0" smtClean="0"/>
              <a:t>e ética </a:t>
            </a:r>
            <a:r>
              <a:rPr lang="pt-BR" dirty="0"/>
              <a:t>n</a:t>
            </a:r>
            <a:r>
              <a:rPr lang="pt-BR" dirty="0" smtClean="0"/>
              <a:t>a </a:t>
            </a:r>
            <a:r>
              <a:rPr lang="pt-BR" dirty="0"/>
              <a:t>pesquisa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dirty="0" smtClean="0"/>
              <a:t>“(   </a:t>
            </a:r>
            <a:r>
              <a:rPr lang="pt-BR" dirty="0"/>
              <a:t>) ... repousam sobre o princípio geral de que todo </a:t>
            </a:r>
            <a:r>
              <a:rPr lang="pt-BR" b="1" dirty="0"/>
              <a:t>cientista</a:t>
            </a:r>
            <a:r>
              <a:rPr lang="pt-BR" dirty="0"/>
              <a:t> é </a:t>
            </a:r>
            <a:r>
              <a:rPr lang="pt-BR" b="1" dirty="0"/>
              <a:t>eticamente</a:t>
            </a:r>
            <a:r>
              <a:rPr lang="pt-BR" dirty="0"/>
              <a:t> </a:t>
            </a:r>
            <a:r>
              <a:rPr lang="pt-BR" b="1" dirty="0"/>
              <a:t>responsável</a:t>
            </a:r>
            <a:r>
              <a:rPr lang="pt-BR" dirty="0"/>
              <a:t> pelo avanço da ciência.</a:t>
            </a:r>
            <a:r>
              <a:rPr lang="pt-BR" b="1" dirty="0"/>
              <a:t>” ... “</a:t>
            </a:r>
            <a:r>
              <a:rPr lang="pt-BR" dirty="0"/>
              <a:t>o cientista deve conduzir-se com </a:t>
            </a:r>
            <a:r>
              <a:rPr lang="pt-BR" i="1" dirty="0"/>
              <a:t>honestidade intelectual, objetividade e imparcialidade, veracidade, justiça </a:t>
            </a:r>
            <a:r>
              <a:rPr lang="pt-BR" dirty="0"/>
              <a:t>e </a:t>
            </a:r>
            <a:r>
              <a:rPr lang="pt-BR" i="1" dirty="0"/>
              <a:t>responsabilidade</a:t>
            </a:r>
            <a:r>
              <a:rPr lang="pt-BR" i="1" dirty="0" smtClean="0"/>
              <a:t>”  </a:t>
            </a:r>
            <a:r>
              <a:rPr lang="pt-BR" dirty="0"/>
              <a:t>(FAPESP, 2014 p.21</a:t>
            </a:r>
            <a:r>
              <a:rPr lang="pt-BR" dirty="0" smtClean="0"/>
              <a:t>).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>
                <a:solidFill>
                  <a:srgbClr val="C00000"/>
                </a:solidFill>
              </a:rPr>
              <a:t>M</a:t>
            </a:r>
            <a:r>
              <a:rPr lang="pt-BR" b="1" dirty="0" smtClean="0">
                <a:solidFill>
                  <a:srgbClr val="C00000"/>
                </a:solidFill>
              </a:rPr>
              <a:t>á </a:t>
            </a:r>
            <a:r>
              <a:rPr lang="pt-BR" b="1" dirty="0">
                <a:solidFill>
                  <a:srgbClr val="C00000"/>
                </a:solidFill>
              </a:rPr>
              <a:t>conduta </a:t>
            </a:r>
            <a:r>
              <a:rPr lang="pt-BR" b="1" dirty="0" smtClean="0">
                <a:solidFill>
                  <a:srgbClr val="C00000"/>
                </a:solidFill>
              </a:rPr>
              <a:t>científica </a:t>
            </a:r>
            <a:r>
              <a:rPr lang="pt-BR" dirty="0" smtClean="0"/>
              <a:t>“..toda </a:t>
            </a:r>
            <a:r>
              <a:rPr lang="pt-BR" dirty="0"/>
              <a:t>conduta de um </a:t>
            </a:r>
            <a:r>
              <a:rPr lang="pt-BR" dirty="0" smtClean="0"/>
              <a:t>pesquisador que</a:t>
            </a:r>
            <a:r>
              <a:rPr lang="pt-BR" dirty="0"/>
              <a:t>, por intenção ou negligência, </a:t>
            </a:r>
            <a:r>
              <a:rPr lang="pt-BR" b="1" dirty="0"/>
              <a:t>transgrida</a:t>
            </a:r>
            <a:r>
              <a:rPr lang="pt-BR" dirty="0"/>
              <a:t> os valores e </a:t>
            </a:r>
            <a:r>
              <a:rPr lang="pt-BR" dirty="0" smtClean="0"/>
              <a:t>princípios que </a:t>
            </a:r>
            <a:r>
              <a:rPr lang="pt-BR" dirty="0"/>
              <a:t>definem a integridade </a:t>
            </a:r>
            <a:r>
              <a:rPr lang="pt-BR" b="1" dirty="0"/>
              <a:t>ética da pesquisa </a:t>
            </a:r>
            <a:r>
              <a:rPr lang="pt-BR" dirty="0"/>
              <a:t>científica e das </a:t>
            </a:r>
            <a:r>
              <a:rPr lang="pt-BR" dirty="0" smtClean="0"/>
              <a:t>relações entre </a:t>
            </a:r>
            <a:r>
              <a:rPr lang="pt-BR" dirty="0"/>
              <a:t>pesquisadores</a:t>
            </a:r>
            <a:r>
              <a:rPr lang="pt-BR" dirty="0" smtClean="0"/>
              <a:t>,.....</a:t>
            </a:r>
            <a:r>
              <a:rPr lang="pt-BR" dirty="0"/>
              <a:t> </a:t>
            </a:r>
            <a:r>
              <a:rPr lang="pt-BR" dirty="0" smtClean="0"/>
              <a:t>Má conduta </a:t>
            </a:r>
            <a:r>
              <a:rPr lang="pt-BR" dirty="0"/>
              <a:t>científica não se confunde com o erro científico cometido </a:t>
            </a:r>
            <a:r>
              <a:rPr lang="pt-BR" dirty="0" smtClean="0"/>
              <a:t>de boa </a:t>
            </a:r>
            <a:r>
              <a:rPr lang="pt-BR" dirty="0"/>
              <a:t>fé nem com divergências honestas em matéria </a:t>
            </a:r>
            <a:r>
              <a:rPr lang="pt-BR" dirty="0" smtClean="0"/>
              <a:t>científica......”</a:t>
            </a:r>
            <a:r>
              <a:rPr lang="pt-BR" b="1" dirty="0" smtClean="0"/>
              <a:t> </a:t>
            </a:r>
            <a:r>
              <a:rPr lang="pt-BR" dirty="0" smtClean="0"/>
              <a:t>(FAPESP, 2014, </a:t>
            </a:r>
            <a:r>
              <a:rPr lang="pt-BR" dirty="0"/>
              <a:t>p. </a:t>
            </a:r>
            <a:r>
              <a:rPr lang="pt-BR" dirty="0" smtClean="0"/>
              <a:t>31).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800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Plágio - Como resolver?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COPE</a:t>
            </a:r>
          </a:p>
          <a:p>
            <a:pPr marL="0" indent="0">
              <a:buNone/>
            </a:pPr>
            <a:endParaRPr lang="pt-BR" b="1" dirty="0"/>
          </a:p>
          <a:p>
            <a:r>
              <a:rPr lang="pt-BR" dirty="0" smtClean="0"/>
              <a:t>Todas </a:t>
            </a:r>
            <a:r>
              <a:rPr lang="pt-BR" dirty="0"/>
              <a:t>as fontes devem ser reveladas, e </a:t>
            </a:r>
            <a:r>
              <a:rPr lang="pt-BR" dirty="0" smtClean="0"/>
              <a:t>a solicitação de permissão de uso deve ser feita para trechos longos.</a:t>
            </a:r>
          </a:p>
          <a:p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Consensos </a:t>
            </a:r>
            <a:r>
              <a:rPr lang="pt-BR" b="1" dirty="0"/>
              <a:t>e diretrizes sobre plágio e autoria</a:t>
            </a:r>
          </a:p>
          <a:p>
            <a:pPr marL="0" indent="0">
              <a:buNone/>
            </a:pPr>
            <a:r>
              <a:rPr lang="pt-BR" b="1" dirty="0" smtClean="0"/>
              <a:t>Utilização </a:t>
            </a:r>
            <a:r>
              <a:rPr lang="pt-BR" b="1" dirty="0"/>
              <a:t>de recursos técnicos e humanos</a:t>
            </a:r>
          </a:p>
          <a:p>
            <a:pPr marL="0" indent="0">
              <a:buNone/>
            </a:pPr>
            <a:r>
              <a:rPr lang="pt-BR" b="1" dirty="0" smtClean="0"/>
              <a:t>Dedicação </a:t>
            </a:r>
            <a:r>
              <a:rPr lang="pt-BR" b="1" dirty="0"/>
              <a:t>de tempo e monitoração</a:t>
            </a:r>
          </a:p>
          <a:p>
            <a:pPr marL="0" indent="0">
              <a:buNone/>
            </a:pPr>
            <a:r>
              <a:rPr lang="pt-BR" b="1" dirty="0" smtClean="0"/>
              <a:t>Prevenção </a:t>
            </a:r>
            <a:r>
              <a:rPr lang="pt-BR" b="1" dirty="0"/>
              <a:t>e punição</a:t>
            </a:r>
          </a:p>
          <a:p>
            <a:pPr marL="0" indent="0">
              <a:buNone/>
            </a:pPr>
            <a:r>
              <a:rPr lang="pt-BR" b="1" dirty="0" smtClean="0"/>
              <a:t>Promoção </a:t>
            </a:r>
            <a:r>
              <a:rPr lang="pt-BR" b="1" dirty="0"/>
              <a:t>da integridade </a:t>
            </a:r>
            <a:r>
              <a:rPr lang="pt-BR" b="1" dirty="0" smtClean="0"/>
              <a:t>acadêmica</a:t>
            </a:r>
          </a:p>
        </p:txBody>
      </p:sp>
    </p:spTree>
    <p:extLst>
      <p:ext uri="{BB962C8B-B14F-4D97-AF65-F5344CB8AC3E}">
        <p14:creationId xmlns:p14="http://schemas.microsoft.com/office/powerpoint/2010/main" val="17848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7688" y="332656"/>
            <a:ext cx="8686800" cy="1031631"/>
          </a:xfrm>
        </p:spPr>
        <p:txBody>
          <a:bodyPr>
            <a:normAutofit fontScale="90000"/>
          </a:bodyPr>
          <a:lstStyle/>
          <a:p>
            <a:r>
              <a:rPr lang="pt-BR" dirty="0"/>
              <a:t>questões de integridade </a:t>
            </a:r>
            <a:r>
              <a:rPr lang="pt-BR" dirty="0" smtClean="0"/>
              <a:t>e ética na </a:t>
            </a:r>
            <a:r>
              <a:rPr lang="pt-BR" dirty="0"/>
              <a:t>pesquisa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65031"/>
            <a:ext cx="8229600" cy="4911969"/>
          </a:xfrm>
        </p:spPr>
        <p:txBody>
          <a:bodyPr>
            <a:normAutofit/>
          </a:bodyPr>
          <a:lstStyle/>
          <a:p>
            <a:r>
              <a:rPr lang="pt-BR" b="1" dirty="0" smtClean="0"/>
              <a:t>As </a:t>
            </a:r>
            <a:r>
              <a:rPr lang="pt-BR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más condutas </a:t>
            </a:r>
            <a:r>
              <a:rPr lang="pt-BR" b="1" dirty="0" smtClean="0"/>
              <a:t>mais </a:t>
            </a:r>
            <a:r>
              <a:rPr lang="pt-BR" b="1" dirty="0"/>
              <a:t>típicas e </a:t>
            </a:r>
            <a:r>
              <a:rPr lang="pt-BR" b="1" dirty="0" smtClean="0"/>
              <a:t>frequentes:</a:t>
            </a:r>
          </a:p>
          <a:p>
            <a:endParaRPr lang="pt-BR" b="1" dirty="0"/>
          </a:p>
          <a:p>
            <a:r>
              <a:rPr lang="pt-BR" b="1" dirty="0" smtClean="0"/>
              <a:t> </a:t>
            </a:r>
            <a:r>
              <a:rPr lang="pt-BR" b="1" i="1" dirty="0" smtClean="0">
                <a:solidFill>
                  <a:srgbClr val="C00000"/>
                </a:solidFill>
              </a:rPr>
              <a:t>fabricação</a:t>
            </a:r>
            <a:r>
              <a:rPr lang="pt-BR" b="1" i="1" dirty="0" smtClean="0"/>
              <a:t> </a:t>
            </a:r>
            <a:r>
              <a:rPr lang="pt-BR" b="1" dirty="0" smtClean="0"/>
              <a:t>– ato de inventar os dados </a:t>
            </a:r>
            <a:r>
              <a:rPr lang="pt-BR" b="1" dirty="0"/>
              <a:t>obtidos ou </a:t>
            </a:r>
            <a:r>
              <a:rPr lang="pt-BR" b="1" dirty="0" smtClean="0"/>
              <a:t>conduzidos de sua pesquisa.</a:t>
            </a:r>
            <a:endParaRPr lang="pt-BR" b="1" dirty="0"/>
          </a:p>
          <a:p>
            <a:r>
              <a:rPr lang="pt-BR" b="1" i="1" dirty="0" smtClean="0">
                <a:solidFill>
                  <a:srgbClr val="C00000"/>
                </a:solidFill>
              </a:rPr>
              <a:t>falsificação</a:t>
            </a:r>
            <a:r>
              <a:rPr lang="pt-BR" b="1" i="1" dirty="0" smtClean="0"/>
              <a:t> – </a:t>
            </a:r>
            <a:r>
              <a:rPr lang="pt-BR" b="1" dirty="0" smtClean="0"/>
              <a:t>ato de modificar os dados, </a:t>
            </a:r>
            <a:r>
              <a:rPr lang="pt-BR" b="1" dirty="0"/>
              <a:t>ou apresentação de dados, procedimentos ou </a:t>
            </a:r>
            <a:r>
              <a:rPr lang="pt-BR" b="1" dirty="0" smtClean="0"/>
              <a:t>resultados para garantir sua hipótese.</a:t>
            </a:r>
            <a:endParaRPr lang="pt-BR" b="1" dirty="0"/>
          </a:p>
          <a:p>
            <a:r>
              <a:rPr lang="pt-BR" b="1" i="1" dirty="0" smtClean="0">
                <a:solidFill>
                  <a:srgbClr val="C00000"/>
                </a:solidFill>
              </a:rPr>
              <a:t>plágio</a:t>
            </a:r>
            <a:r>
              <a:rPr lang="pt-BR" b="1" i="1" dirty="0" smtClean="0"/>
              <a:t> – </a:t>
            </a:r>
            <a:r>
              <a:rPr lang="pt-BR" b="1" dirty="0" smtClean="0"/>
              <a:t>ato de copiar sem dar qualquer referência da fonte ou autor do qual se copia</a:t>
            </a:r>
          </a:p>
          <a:p>
            <a:endParaRPr lang="pt-BR" b="1" dirty="0"/>
          </a:p>
          <a:p>
            <a:r>
              <a:rPr lang="pt-BR" b="1" dirty="0" smtClean="0"/>
              <a:t> </a:t>
            </a:r>
            <a:r>
              <a:rPr lang="pt-BR" sz="1800" dirty="0" smtClean="0"/>
              <a:t>FAPESP, 2014, </a:t>
            </a:r>
            <a:r>
              <a:rPr lang="pt-BR" sz="1800" dirty="0"/>
              <a:t>p. </a:t>
            </a:r>
            <a:r>
              <a:rPr lang="pt-BR" sz="1800" dirty="0" smtClean="0"/>
              <a:t>31; Russo, 2014 p.193.</a:t>
            </a:r>
          </a:p>
          <a:p>
            <a:pPr marL="0" indent="0">
              <a:buNone/>
            </a:pPr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350782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plágio?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b="1" dirty="0" smtClean="0"/>
          </a:p>
          <a:p>
            <a:r>
              <a:rPr lang="pt-BR" b="1" dirty="0" smtClean="0"/>
              <a:t>...“</a:t>
            </a:r>
            <a:r>
              <a:rPr lang="pt-BR" b="1" dirty="0"/>
              <a:t>a apropriação de ideias, processos, resultados ou palavras de outra pessoa sem lhe dar o devido crédito”. </a:t>
            </a:r>
            <a:endParaRPr lang="pt-BR" b="1" dirty="0" smtClean="0"/>
          </a:p>
          <a:p>
            <a:endParaRPr lang="pt-BR" b="1" dirty="0"/>
          </a:p>
          <a:p>
            <a:r>
              <a:rPr lang="pt-BR" b="1" dirty="0" smtClean="0"/>
              <a:t>Tal </a:t>
            </a:r>
            <a:r>
              <a:rPr lang="pt-BR" b="1" dirty="0"/>
              <a:t>roubo é uma forma de má conduta acadêmica e </a:t>
            </a:r>
            <a:r>
              <a:rPr lang="pt-BR" b="1" dirty="0" smtClean="0"/>
              <a:t>pode </a:t>
            </a:r>
            <a:r>
              <a:rPr lang="pt-BR" b="1" dirty="0"/>
              <a:t>resultar em </a:t>
            </a:r>
            <a:r>
              <a:rPr lang="pt-BR" b="1" dirty="0" smtClean="0"/>
              <a:t>demissão da instituição, </a:t>
            </a:r>
            <a:r>
              <a:rPr lang="pt-BR" b="1" dirty="0"/>
              <a:t>em rejeição ou retirada de artigos de periódicos e em </a:t>
            </a:r>
            <a:r>
              <a:rPr lang="pt-BR" b="1" dirty="0" smtClean="0"/>
              <a:t>diminuição </a:t>
            </a:r>
            <a:r>
              <a:rPr lang="pt-BR" b="1" dirty="0"/>
              <a:t>da credibilidade como pesquisador.</a:t>
            </a:r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pPr marL="0" indent="0">
              <a:buNone/>
            </a:pPr>
            <a:r>
              <a:rPr lang="pt-BR" sz="1800" b="1" dirty="0" smtClean="0"/>
              <a:t>Fonte: </a:t>
            </a:r>
            <a:r>
              <a:rPr lang="pt-BR" sz="1800" dirty="0" smtClean="0"/>
              <a:t>Office </a:t>
            </a:r>
            <a:r>
              <a:rPr lang="pt-BR" sz="1800" dirty="0" err="1"/>
              <a:t>Research</a:t>
            </a:r>
            <a:r>
              <a:rPr lang="pt-BR" sz="1800" dirty="0"/>
              <a:t> </a:t>
            </a:r>
            <a:r>
              <a:rPr lang="pt-BR" sz="1800" dirty="0" err="1"/>
              <a:t>Integrity</a:t>
            </a:r>
            <a:r>
              <a:rPr lang="pt-BR" sz="1800" dirty="0"/>
              <a:t> (ORI</a:t>
            </a:r>
            <a:r>
              <a:rPr lang="pt-BR" sz="1800" dirty="0" smtClean="0"/>
              <a:t>) - </a:t>
            </a:r>
            <a:r>
              <a:rPr lang="pt-BR" sz="1800" dirty="0"/>
              <a:t>American </a:t>
            </a:r>
            <a:r>
              <a:rPr lang="pt-BR" sz="1800" dirty="0" err="1"/>
              <a:t>Journal</a:t>
            </a:r>
            <a:r>
              <a:rPr lang="pt-BR" sz="1800" dirty="0"/>
              <a:t> Experts. Disponível em: </a:t>
            </a:r>
            <a:r>
              <a:rPr lang="pt-BR" sz="1800" dirty="0">
                <a:hlinkClick r:id="rId2"/>
              </a:rPr>
              <a:t>http://www.aje.com/br/arc/definindo-plagio/</a:t>
            </a:r>
            <a:r>
              <a:rPr lang="pt-BR" sz="1800" dirty="0"/>
              <a:t>.  Acesso em 20 mar 2017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90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Plágio acidental ou má conduta?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37010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- </a:t>
            </a:r>
            <a:r>
              <a:rPr lang="pt-BR" b="1" dirty="0" smtClean="0"/>
              <a:t>revisão de 2.047 </a:t>
            </a:r>
            <a:r>
              <a:rPr lang="pt-BR" b="1" dirty="0"/>
              <a:t>artigos retratados indexados </a:t>
            </a:r>
            <a:r>
              <a:rPr lang="pt-BR" b="1" dirty="0" smtClean="0"/>
              <a:t>no</a:t>
            </a:r>
            <a:r>
              <a:rPr lang="pt-BR" b="1" dirty="0"/>
              <a:t> </a:t>
            </a:r>
            <a:r>
              <a:rPr lang="pt-BR" b="1" i="1" dirty="0" err="1"/>
              <a:t>PubMed</a:t>
            </a:r>
            <a:r>
              <a:rPr lang="pt-BR" b="1" dirty="0"/>
              <a:t> </a:t>
            </a:r>
            <a:r>
              <a:rPr lang="pt-BR" b="1" dirty="0" smtClean="0"/>
              <a:t>em </a:t>
            </a:r>
            <a:r>
              <a:rPr lang="pt-BR" b="1" dirty="0"/>
              <a:t>2012 por </a:t>
            </a:r>
            <a:r>
              <a:rPr lang="pt-BR" b="1" dirty="0" err="1" smtClean="0"/>
              <a:t>Fang</a:t>
            </a:r>
            <a:r>
              <a:rPr lang="pt-BR" b="1" dirty="0" smtClean="0"/>
              <a:t> et al.</a:t>
            </a:r>
          </a:p>
          <a:p>
            <a:pPr marL="0" indent="0">
              <a:buNone/>
            </a:pPr>
            <a:endParaRPr lang="pt-BR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b="1" dirty="0" smtClean="0"/>
              <a:t>30% </a:t>
            </a:r>
            <a:r>
              <a:rPr lang="pt-BR" b="1" dirty="0"/>
              <a:t>eram devido </a:t>
            </a:r>
            <a:r>
              <a:rPr lang="pt-BR" b="1" dirty="0" smtClean="0"/>
              <a:t>a erros</a:t>
            </a:r>
          </a:p>
          <a:p>
            <a:pPr>
              <a:buFont typeface="Wingdings" panose="05000000000000000000" pitchFamily="2" charset="2"/>
              <a:buChar char="§"/>
            </a:pPr>
            <a:endParaRPr lang="pt-BR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pt-BR" b="1" dirty="0" smtClean="0"/>
              <a:t>70% </a:t>
            </a:r>
            <a:r>
              <a:rPr lang="pt-BR" b="1" dirty="0"/>
              <a:t>foram atribuídos à má conduta </a:t>
            </a:r>
            <a:r>
              <a:rPr lang="pt-BR" b="1" dirty="0" smtClean="0"/>
              <a:t>científica</a:t>
            </a:r>
          </a:p>
          <a:p>
            <a:pPr lvl="1"/>
            <a:r>
              <a:rPr lang="pt-BR" sz="2400" b="1" dirty="0" smtClean="0"/>
              <a:t>45% fraude </a:t>
            </a:r>
            <a:r>
              <a:rPr lang="pt-BR" sz="2400" b="1" dirty="0"/>
              <a:t>ou suspeita de </a:t>
            </a:r>
            <a:r>
              <a:rPr lang="pt-BR" sz="2400" b="1" dirty="0" smtClean="0"/>
              <a:t>fraude</a:t>
            </a:r>
          </a:p>
          <a:p>
            <a:pPr lvl="1"/>
            <a:r>
              <a:rPr lang="pt-BR" sz="2400" b="1" dirty="0" smtClean="0"/>
              <a:t>15% </a:t>
            </a:r>
            <a:r>
              <a:rPr lang="pt-BR" sz="2400" b="1" dirty="0"/>
              <a:t>publicação </a:t>
            </a:r>
            <a:r>
              <a:rPr lang="pt-BR" sz="2400" b="1" dirty="0" smtClean="0"/>
              <a:t>duplicada</a:t>
            </a:r>
          </a:p>
          <a:p>
            <a:pPr lvl="1"/>
            <a:r>
              <a:rPr lang="pt-BR" sz="2400" b="1" dirty="0" smtClean="0"/>
              <a:t>10% “</a:t>
            </a:r>
            <a:r>
              <a:rPr lang="pt-BR" sz="2400" b="1" dirty="0" err="1"/>
              <a:t>plagiarismo</a:t>
            </a:r>
            <a:r>
              <a:rPr lang="pt-BR" sz="2400" b="1" dirty="0" smtClean="0"/>
              <a:t>”</a:t>
            </a:r>
            <a:endParaRPr lang="pt-BR" sz="2400" b="1" dirty="0"/>
          </a:p>
          <a:p>
            <a:endParaRPr lang="pt-BR" dirty="0" smtClean="0"/>
          </a:p>
        </p:txBody>
      </p:sp>
      <p:sp>
        <p:nvSpPr>
          <p:cNvPr id="4" name="Retângulo 3"/>
          <p:cNvSpPr/>
          <p:nvPr/>
        </p:nvSpPr>
        <p:spPr>
          <a:xfrm>
            <a:off x="457200" y="5962054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Fang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 FC et al. </a:t>
            </a:r>
            <a:r>
              <a:rPr lang="pt-BR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Misconduct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arial" panose="020B0604020202020204" pitchFamily="34" charset="0"/>
              </a:rPr>
              <a:t>accounts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 for </a:t>
            </a:r>
            <a:r>
              <a:rPr lang="pt-BR" dirty="0" err="1">
                <a:solidFill>
                  <a:srgbClr val="000000"/>
                </a:solidFill>
                <a:latin typeface="arial" panose="020B0604020202020204" pitchFamily="34" charset="0"/>
              </a:rPr>
              <a:t>the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arial" panose="020B0604020202020204" pitchFamily="34" charset="0"/>
              </a:rPr>
              <a:t>majority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arial" panose="020B0604020202020204" pitchFamily="34" charset="0"/>
              </a:rPr>
              <a:t>of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arial" panose="020B0604020202020204" pitchFamily="34" charset="0"/>
              </a:rPr>
              <a:t>retracted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arial" panose="020B0604020202020204" pitchFamily="34" charset="0"/>
              </a:rPr>
              <a:t>scientific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t-BR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publications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pt-BR" dirty="0" err="1">
                <a:solidFill>
                  <a:srgbClr val="642A8F"/>
                </a:solidFill>
                <a:latin typeface="arial" panose="020B0604020202020204" pitchFamily="34" charset="0"/>
                <a:hlinkClick r:id="rId3"/>
              </a:rPr>
              <a:t>Proc</a:t>
            </a:r>
            <a:r>
              <a:rPr lang="pt-BR" dirty="0">
                <a:solidFill>
                  <a:srgbClr val="642A8F"/>
                </a:solidFill>
                <a:latin typeface="arial" panose="020B0604020202020204" pitchFamily="34" charset="0"/>
                <a:hlinkClick r:id="rId3"/>
              </a:rPr>
              <a:t> </a:t>
            </a:r>
            <a:r>
              <a:rPr lang="pt-BR" dirty="0" err="1">
                <a:solidFill>
                  <a:srgbClr val="642A8F"/>
                </a:solidFill>
                <a:latin typeface="arial" panose="020B0604020202020204" pitchFamily="34" charset="0"/>
                <a:hlinkClick r:id="rId3"/>
              </a:rPr>
              <a:t>Natl</a:t>
            </a:r>
            <a:r>
              <a:rPr lang="pt-BR" dirty="0">
                <a:solidFill>
                  <a:srgbClr val="642A8F"/>
                </a:solidFill>
                <a:latin typeface="arial" panose="020B0604020202020204" pitchFamily="34" charset="0"/>
                <a:hlinkClick r:id="rId3"/>
              </a:rPr>
              <a:t> </a:t>
            </a:r>
            <a:r>
              <a:rPr lang="pt-BR" dirty="0" err="1">
                <a:solidFill>
                  <a:srgbClr val="642A8F"/>
                </a:solidFill>
                <a:latin typeface="arial" panose="020B0604020202020204" pitchFamily="34" charset="0"/>
                <a:hlinkClick r:id="rId3"/>
              </a:rPr>
              <a:t>Acad</a:t>
            </a:r>
            <a:r>
              <a:rPr lang="pt-BR" dirty="0">
                <a:solidFill>
                  <a:srgbClr val="642A8F"/>
                </a:solidFill>
                <a:latin typeface="arial" panose="020B0604020202020204" pitchFamily="34" charset="0"/>
                <a:hlinkClick r:id="rId3"/>
              </a:rPr>
              <a:t> </a:t>
            </a:r>
            <a:r>
              <a:rPr lang="pt-BR" dirty="0" err="1">
                <a:solidFill>
                  <a:srgbClr val="642A8F"/>
                </a:solidFill>
                <a:latin typeface="arial" panose="020B0604020202020204" pitchFamily="34" charset="0"/>
                <a:hlinkClick r:id="rId3"/>
              </a:rPr>
              <a:t>Sci</a:t>
            </a:r>
            <a:r>
              <a:rPr lang="pt-BR" dirty="0">
                <a:solidFill>
                  <a:srgbClr val="642A8F"/>
                </a:solidFill>
                <a:latin typeface="arial" panose="020B0604020202020204" pitchFamily="34" charset="0"/>
                <a:hlinkClick r:id="rId3"/>
              </a:rPr>
              <a:t> U S A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. 2012 </a:t>
            </a:r>
            <a:r>
              <a:rPr lang="pt-BR" dirty="0" err="1">
                <a:solidFill>
                  <a:srgbClr val="000000"/>
                </a:solidFill>
                <a:latin typeface="arial" panose="020B0604020202020204" pitchFamily="34" charset="0"/>
              </a:rPr>
              <a:t>Oct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 16; 109(42): </a:t>
            </a:r>
            <a:r>
              <a:rPr lang="pt-BR" dirty="0" smtClean="0">
                <a:solidFill>
                  <a:srgbClr val="000000"/>
                </a:solidFill>
                <a:latin typeface="arial" panose="020B0604020202020204" pitchFamily="34" charset="0"/>
              </a:rPr>
              <a:t>17028–33</a:t>
            </a:r>
            <a:r>
              <a:rPr lang="pt-BR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endParaRPr lang="pt-BR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77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0600"/>
          </a:xfrm>
        </p:spPr>
        <p:txBody>
          <a:bodyPr>
            <a:normAutofit/>
          </a:bodyPr>
          <a:lstStyle/>
          <a:p>
            <a:r>
              <a:rPr lang="pt-BR" dirty="0" smtClean="0"/>
              <a:t>Principais tipos de plágio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876800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Reprodução literal </a:t>
            </a:r>
            <a:r>
              <a:rPr lang="pt-BR" b="1" dirty="0" smtClean="0"/>
              <a:t>de um texto original sem o uso de aspas, recuo ou citação da fonte; ou </a:t>
            </a:r>
            <a:r>
              <a:rPr lang="pt-BR" b="1" dirty="0">
                <a:solidFill>
                  <a:srgbClr val="C00000"/>
                </a:solidFill>
              </a:rPr>
              <a:t>de fragmentos de textos</a:t>
            </a:r>
            <a:r>
              <a:rPr lang="pt-BR" b="1" dirty="0"/>
              <a:t>, misturados com palavras, conjunções, preposições para dar sentido ao texto.</a:t>
            </a:r>
          </a:p>
          <a:p>
            <a:endParaRPr lang="pt-BR" b="1" dirty="0" smtClean="0"/>
          </a:p>
          <a:p>
            <a:r>
              <a:rPr lang="pt-BR" b="1" dirty="0" smtClean="0">
                <a:solidFill>
                  <a:srgbClr val="C00000"/>
                </a:solidFill>
              </a:rPr>
              <a:t>Reprodução de ideias </a:t>
            </a:r>
            <a:r>
              <a:rPr lang="pt-BR" b="1" dirty="0" smtClean="0"/>
              <a:t>de um texto original com palavras diferentes sem identificar essa fonte.</a:t>
            </a:r>
          </a:p>
          <a:p>
            <a:endParaRPr lang="pt-BR" b="1" dirty="0" smtClean="0"/>
          </a:p>
          <a:p>
            <a:r>
              <a:rPr lang="pt-BR" b="1" dirty="0" smtClean="0">
                <a:solidFill>
                  <a:srgbClr val="C00000"/>
                </a:solidFill>
              </a:rPr>
              <a:t>Autoplágio</a:t>
            </a:r>
            <a:r>
              <a:rPr lang="pt-BR" b="1" dirty="0" smtClean="0"/>
              <a:t> </a:t>
            </a:r>
            <a:r>
              <a:rPr lang="pt-BR" b="1" dirty="0"/>
              <a:t>e publicação </a:t>
            </a:r>
            <a:r>
              <a:rPr lang="pt-BR" b="1" dirty="0" smtClean="0"/>
              <a:t>duplicada - reciclar </a:t>
            </a:r>
            <a:r>
              <a:rPr lang="pt-BR" b="1" dirty="0"/>
              <a:t>um texto próprio </a:t>
            </a:r>
            <a:r>
              <a:rPr lang="pt-BR" b="1" dirty="0" smtClean="0"/>
              <a:t>já publicado, categoria </a:t>
            </a:r>
            <a:r>
              <a:rPr lang="pt-BR" b="1" dirty="0"/>
              <a:t>de plágio mais </a:t>
            </a:r>
            <a:r>
              <a:rPr lang="pt-BR" b="1" dirty="0" smtClean="0"/>
              <a:t>ignorada.</a:t>
            </a:r>
          </a:p>
          <a:p>
            <a:endParaRPr lang="pt-BR" b="1" dirty="0" smtClean="0"/>
          </a:p>
          <a:p>
            <a:r>
              <a:rPr lang="pt-BR" b="1" dirty="0" smtClean="0"/>
              <a:t>Apresentação </a:t>
            </a:r>
            <a:r>
              <a:rPr lang="pt-BR" b="1" dirty="0"/>
              <a:t>de </a:t>
            </a:r>
            <a:r>
              <a:rPr lang="pt-BR" b="1" dirty="0">
                <a:solidFill>
                  <a:srgbClr val="C00000"/>
                </a:solidFill>
              </a:rPr>
              <a:t>trabalhos</a:t>
            </a:r>
            <a:r>
              <a:rPr lang="pt-BR" b="1" dirty="0"/>
              <a:t> como sendo próprios, mas que foram </a:t>
            </a:r>
            <a:r>
              <a:rPr lang="pt-BR" b="1" dirty="0" smtClean="0">
                <a:solidFill>
                  <a:srgbClr val="C00000"/>
                </a:solidFill>
              </a:rPr>
              <a:t>cedidos</a:t>
            </a:r>
            <a:r>
              <a:rPr lang="pt-BR" b="1" dirty="0" smtClean="0"/>
              <a:t> ou </a:t>
            </a:r>
            <a:r>
              <a:rPr lang="pt-BR" b="1" dirty="0" smtClean="0">
                <a:solidFill>
                  <a:srgbClr val="C00000"/>
                </a:solidFill>
              </a:rPr>
              <a:t>comprados</a:t>
            </a:r>
            <a:r>
              <a:rPr lang="pt-BR" b="1" dirty="0" smtClean="0"/>
              <a:t> </a:t>
            </a:r>
            <a:r>
              <a:rPr lang="pt-BR" b="1" dirty="0"/>
              <a:t>por </a:t>
            </a:r>
            <a:r>
              <a:rPr lang="pt-BR" b="1" dirty="0" smtClean="0"/>
              <a:t>outros – </a:t>
            </a:r>
            <a:r>
              <a:rPr lang="pt-BR" b="1" dirty="0" smtClean="0">
                <a:solidFill>
                  <a:srgbClr val="C00000"/>
                </a:solidFill>
              </a:rPr>
              <a:t>autoria indevida </a:t>
            </a:r>
            <a:r>
              <a:rPr lang="pt-BR" b="1" dirty="0"/>
              <a:t>(amigos, colegas, </a:t>
            </a:r>
            <a:r>
              <a:rPr lang="pt-BR" b="1" dirty="0" smtClean="0"/>
              <a:t>parentes).</a:t>
            </a:r>
            <a:endParaRPr lang="pt-BR" b="1" dirty="0"/>
          </a:p>
          <a:p>
            <a:endParaRPr lang="pt-BR" sz="1800" dirty="0" smtClean="0"/>
          </a:p>
          <a:p>
            <a:endParaRPr lang="pt-BR" sz="1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073888" y="6453336"/>
            <a:ext cx="2890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 </a:t>
            </a:r>
            <a:r>
              <a:rPr lang="pt-BR" dirty="0" err="1" smtClean="0"/>
              <a:t>Krokoscz</a:t>
            </a:r>
            <a:r>
              <a:rPr lang="pt-BR" dirty="0" smtClean="0"/>
              <a:t> 2014; AJE 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527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Plágio acidental ou má conduta?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653888" cy="4997152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Estudantes utilizam textos </a:t>
            </a:r>
            <a:r>
              <a:rPr lang="pt-BR" dirty="0"/>
              <a:t>alheios mas não sabem indicar corretamente a fonte original.</a:t>
            </a:r>
            <a:endParaRPr lang="pt-BR" dirty="0" smtClean="0"/>
          </a:p>
          <a:p>
            <a:endParaRPr lang="pt-BR" dirty="0"/>
          </a:p>
          <a:p>
            <a:r>
              <a:rPr lang="pt-BR" sz="2600" b="1" dirty="0" smtClean="0"/>
              <a:t>Graduandos – 60% “plágio acidental”</a:t>
            </a:r>
          </a:p>
          <a:p>
            <a:pPr lvl="1"/>
            <a:r>
              <a:rPr lang="en-US" dirty="0" err="1" smtClean="0"/>
              <a:t>Krokoscz</a:t>
            </a:r>
            <a:r>
              <a:rPr lang="en-US" dirty="0"/>
              <a:t>, M.; </a:t>
            </a:r>
            <a:r>
              <a:rPr lang="en-US" dirty="0" err="1"/>
              <a:t>Putvinskis</a:t>
            </a:r>
            <a:r>
              <a:rPr lang="en-US" dirty="0"/>
              <a:t>, R. Analysis of the perceptions of undergraduate students in </a:t>
            </a:r>
            <a:r>
              <a:rPr lang="en-US" dirty="0" smtClean="0"/>
              <a:t>business administration </a:t>
            </a:r>
            <a:r>
              <a:rPr lang="en-US" dirty="0"/>
              <a:t>on the occurrence of academic plagiarism in Brazil. International </a:t>
            </a:r>
            <a:r>
              <a:rPr lang="pt-BR" dirty="0" err="1"/>
              <a:t>Conference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Plagiarism</a:t>
            </a:r>
            <a:r>
              <a:rPr lang="pt-BR" dirty="0"/>
              <a:t> </a:t>
            </a:r>
            <a:r>
              <a:rPr lang="pt-BR" dirty="0" err="1"/>
              <a:t>Across</a:t>
            </a:r>
            <a:r>
              <a:rPr lang="pt-BR" dirty="0"/>
              <a:t> </a:t>
            </a:r>
            <a:r>
              <a:rPr lang="pt-BR" dirty="0" err="1"/>
              <a:t>Europe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Beyond</a:t>
            </a:r>
            <a:r>
              <a:rPr lang="pt-BR" dirty="0"/>
              <a:t>. </a:t>
            </a:r>
            <a:r>
              <a:rPr lang="pt-BR" b="1" dirty="0"/>
              <a:t>Anais... </a:t>
            </a:r>
            <a:r>
              <a:rPr lang="pt-BR" dirty="0"/>
              <a:t>, 2013. </a:t>
            </a:r>
            <a:r>
              <a:rPr lang="pt-BR" dirty="0" smtClean="0"/>
              <a:t>Disponível </a:t>
            </a:r>
            <a:r>
              <a:rPr lang="pt-BR" dirty="0"/>
              <a:t>em:&lt;http://ippheae.pefka.mendelu.cz/?&gt;. Acesso em: 02 out. </a:t>
            </a:r>
            <a:r>
              <a:rPr lang="pt-BR" dirty="0" smtClean="0"/>
              <a:t>2016.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r>
              <a:rPr lang="pt-BR" sz="2600" b="1" dirty="0" smtClean="0"/>
              <a:t>Pós-Graduandos  - 65% “plágio acidental”</a:t>
            </a:r>
          </a:p>
          <a:p>
            <a:pPr lvl="1"/>
            <a:r>
              <a:rPr lang="pt-BR" dirty="0" smtClean="0"/>
              <a:t>Ferreira</a:t>
            </a:r>
            <a:r>
              <a:rPr lang="pt-BR" dirty="0"/>
              <a:t>, SM et al. Percepções dos alunos pós-graduandos da </a:t>
            </a:r>
            <a:r>
              <a:rPr lang="pt-BR" dirty="0" smtClean="0"/>
              <a:t>USP sobre </a:t>
            </a:r>
            <a:r>
              <a:rPr lang="pt-BR" dirty="0"/>
              <a:t>a ocorrência de plágio em trabalhos acadêmicos. Relatório de pesquisa interna apresentado à </a:t>
            </a:r>
            <a:r>
              <a:rPr lang="pt-BR" dirty="0" err="1" smtClean="0"/>
              <a:t>Pró-Reitoria</a:t>
            </a:r>
            <a:r>
              <a:rPr lang="pt-BR" dirty="0" smtClean="0"/>
              <a:t> </a:t>
            </a:r>
            <a:r>
              <a:rPr lang="pt-BR" dirty="0"/>
              <a:t>de </a:t>
            </a:r>
            <a:r>
              <a:rPr lang="pt-BR" dirty="0" smtClean="0"/>
              <a:t>Pós-Graduação </a:t>
            </a:r>
            <a:r>
              <a:rPr lang="pt-BR" dirty="0"/>
              <a:t>da USP, </a:t>
            </a:r>
            <a:r>
              <a:rPr lang="pt-BR" dirty="0" smtClean="0"/>
              <a:t>2013.</a:t>
            </a:r>
          </a:p>
          <a:p>
            <a:endParaRPr lang="pt-BR" dirty="0" smtClean="0"/>
          </a:p>
          <a:p>
            <a:r>
              <a:rPr lang="pt-BR" sz="2100" dirty="0" smtClean="0"/>
              <a:t>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376592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/>
          <a:lstStyle/>
          <a:p>
            <a:r>
              <a:rPr lang="pt-BR" dirty="0" smtClean="0"/>
              <a:t>Plágio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1412776"/>
            <a:ext cx="846043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/>
              <a:t>Plágio </a:t>
            </a:r>
            <a:r>
              <a:rPr lang="pt-BR" sz="2200" b="1" dirty="0"/>
              <a:t>na USP</a:t>
            </a:r>
          </a:p>
          <a:p>
            <a:r>
              <a:rPr lang="pt-BR" sz="2200" dirty="0"/>
              <a:t>Disponível em: &lt;</a:t>
            </a:r>
            <a:r>
              <a:rPr lang="pt-BR" sz="2200" dirty="0">
                <a:hlinkClick r:id="rId2"/>
              </a:rPr>
              <a:t>http://www1.folha.uol.com.br/saber/878368-usp-demite-professor-por-plagio-em-pesquisa.shtml</a:t>
            </a:r>
            <a:r>
              <a:rPr lang="pt-BR" sz="2200" dirty="0"/>
              <a:t>&gt;. Acesso </a:t>
            </a:r>
            <a:r>
              <a:rPr lang="pt-BR" sz="2200" dirty="0" smtClean="0"/>
              <a:t>em </a:t>
            </a:r>
            <a:r>
              <a:rPr lang="pt-BR" sz="2200" dirty="0"/>
              <a:t>19 </a:t>
            </a:r>
            <a:r>
              <a:rPr lang="pt-BR" sz="2200" dirty="0" smtClean="0"/>
              <a:t>abr. 2016.</a:t>
            </a:r>
          </a:p>
          <a:p>
            <a:endParaRPr lang="pt-BR" sz="2200" dirty="0"/>
          </a:p>
          <a:p>
            <a:r>
              <a:rPr lang="pt-BR" sz="2200" b="1" dirty="0"/>
              <a:t>R</a:t>
            </a:r>
            <a:r>
              <a:rPr lang="pt-BR" sz="2200" b="1" dirty="0" smtClean="0"/>
              <a:t>etratações</a:t>
            </a:r>
            <a:r>
              <a:rPr lang="pt-BR" sz="2200" dirty="0" smtClean="0"/>
              <a:t>: </a:t>
            </a:r>
            <a:endParaRPr lang="en-US" sz="2000" dirty="0" smtClean="0"/>
          </a:p>
          <a:p>
            <a:endParaRPr lang="en-US" sz="2000" dirty="0"/>
          </a:p>
          <a:p>
            <a:r>
              <a:rPr lang="pt-BR" sz="2200" i="1" dirty="0" err="1"/>
              <a:t>Safety</a:t>
            </a:r>
            <a:r>
              <a:rPr lang="pt-BR" sz="2200" i="1" dirty="0"/>
              <a:t> Science </a:t>
            </a:r>
            <a:r>
              <a:rPr lang="pt-BR" sz="2200" dirty="0"/>
              <a:t>– brasileiros UFRS e </a:t>
            </a:r>
            <a:r>
              <a:rPr lang="pt-BR" sz="2200" dirty="0" smtClean="0"/>
              <a:t>PUC-RS</a:t>
            </a:r>
            <a:endParaRPr lang="pt-BR" sz="2200" dirty="0"/>
          </a:p>
          <a:p>
            <a:r>
              <a:rPr lang="pt-BR" sz="2200" dirty="0" smtClean="0">
                <a:hlinkClick r:id="rId3"/>
              </a:rPr>
              <a:t>&lt;http</a:t>
            </a:r>
            <a:r>
              <a:rPr lang="pt-BR" sz="2200" dirty="0">
                <a:hlinkClick r:id="rId3"/>
              </a:rPr>
              <a:t>://</a:t>
            </a:r>
            <a:r>
              <a:rPr lang="pt-BR" sz="2200" dirty="0" smtClean="0">
                <a:hlinkClick r:id="rId3"/>
              </a:rPr>
              <a:t>www.sciencedirect.com/science/article/pii/S0925753513002567</a:t>
            </a:r>
            <a:r>
              <a:rPr lang="pt-BR" sz="2200" dirty="0" smtClean="0"/>
              <a:t>&gt; </a:t>
            </a:r>
            <a:r>
              <a:rPr lang="pt-BR" sz="2200" dirty="0"/>
              <a:t>Acesso em 19 abr. </a:t>
            </a:r>
            <a:r>
              <a:rPr lang="pt-BR" sz="2200" dirty="0" smtClean="0"/>
              <a:t>2016.</a:t>
            </a:r>
          </a:p>
          <a:p>
            <a:endParaRPr lang="pt-BR" sz="2200" dirty="0"/>
          </a:p>
          <a:p>
            <a:r>
              <a:rPr lang="en-US" sz="2400" dirty="0"/>
              <a:t>The Top 10 Retractions of 2016.</a:t>
            </a:r>
          </a:p>
          <a:p>
            <a:r>
              <a:rPr lang="en-US" sz="2400" dirty="0">
                <a:hlinkClick r:id="rId4"/>
              </a:rPr>
              <a:t> http://www.the-scientist.com/?articles.view/articleNo/47813/title/Top-10-Retractions-of-2016</a:t>
            </a:r>
            <a:r>
              <a:rPr lang="en-US" sz="2400" dirty="0"/>
              <a:t>/.</a:t>
            </a:r>
            <a:r>
              <a:rPr lang="pt-BR" sz="2800" dirty="0"/>
              <a:t> </a:t>
            </a:r>
            <a:r>
              <a:rPr lang="pt-BR" sz="2400" dirty="0"/>
              <a:t>Acesso em </a:t>
            </a:r>
            <a:r>
              <a:rPr lang="pt-BR" sz="2400" dirty="0" smtClean="0"/>
              <a:t>02 abr. 2018.</a:t>
            </a:r>
            <a:endParaRPr lang="pt-BR" sz="2400" dirty="0"/>
          </a:p>
          <a:p>
            <a:endParaRPr lang="pt-BR" sz="2200" dirty="0"/>
          </a:p>
          <a:p>
            <a:endParaRPr lang="pt-BR" sz="2200" dirty="0"/>
          </a:p>
          <a:p>
            <a:endParaRPr lang="pt-BR" sz="2200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522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Combatendo o plágio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dirty="0" smtClean="0"/>
              <a:t>Alguns softwares de detecção:</a:t>
            </a:r>
          </a:p>
          <a:p>
            <a:r>
              <a:rPr lang="pt-BR" b="1" dirty="0" smtClean="0"/>
              <a:t>Plágio de textos: Serviços online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Plagiarism.org. - </a:t>
            </a:r>
            <a:r>
              <a:rPr lang="pt-BR" dirty="0" smtClean="0">
                <a:hlinkClick r:id="rId2"/>
              </a:rPr>
              <a:t>http://www.plagiarism.org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err="1" smtClean="0"/>
              <a:t>Glatt</a:t>
            </a:r>
            <a:r>
              <a:rPr lang="pt-BR" dirty="0" smtClean="0"/>
              <a:t> Self-</a:t>
            </a:r>
            <a:r>
              <a:rPr lang="pt-BR" dirty="0" err="1" smtClean="0"/>
              <a:t>Detection</a:t>
            </a:r>
            <a:r>
              <a:rPr lang="pt-BR" dirty="0" smtClean="0"/>
              <a:t> Test – </a:t>
            </a:r>
            <a:r>
              <a:rPr lang="pt-BR" dirty="0" smtClean="0">
                <a:hlinkClick r:id="rId3"/>
              </a:rPr>
              <a:t>http://www.plagiarism.com/self.detect.htm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err="1" smtClean="0"/>
              <a:t>iThenticate</a:t>
            </a:r>
            <a:r>
              <a:rPr lang="pt-BR" dirty="0" smtClean="0"/>
              <a:t> – </a:t>
            </a:r>
            <a:r>
              <a:rPr lang="pt-BR" dirty="0" smtClean="0">
                <a:hlinkClick r:id="rId4"/>
              </a:rPr>
              <a:t>www.ithenticate.com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err="1" smtClean="0"/>
              <a:t>Approbo</a:t>
            </a:r>
            <a:r>
              <a:rPr lang="pt-BR" dirty="0" smtClean="0"/>
              <a:t> – </a:t>
            </a:r>
            <a:r>
              <a:rPr lang="pt-BR" dirty="0" smtClean="0">
                <a:hlinkClick r:id="rId5"/>
              </a:rPr>
              <a:t>http://approbo.citilab.eu/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Plágio de textos: Software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err="1" smtClean="0"/>
              <a:t>ephorus</a:t>
            </a:r>
            <a:r>
              <a:rPr lang="pt-BR" dirty="0" smtClean="0"/>
              <a:t> - </a:t>
            </a:r>
            <a:r>
              <a:rPr lang="pt-BR" dirty="0" smtClean="0">
                <a:hlinkClick r:id="rId6"/>
              </a:rPr>
              <a:t>www.ephorus.pt/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Safe </a:t>
            </a:r>
            <a:r>
              <a:rPr lang="pt-BR" dirty="0" err="1" smtClean="0"/>
              <a:t>Assign</a:t>
            </a:r>
            <a:r>
              <a:rPr lang="pt-BR" dirty="0" smtClean="0"/>
              <a:t> - </a:t>
            </a:r>
            <a:r>
              <a:rPr lang="pt-BR" dirty="0" smtClean="0">
                <a:hlinkClick r:id="rId7"/>
              </a:rPr>
              <a:t>www.mydropbox.com/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err="1" smtClean="0"/>
              <a:t>JPlag</a:t>
            </a:r>
            <a:r>
              <a:rPr lang="pt-BR" dirty="0" smtClean="0"/>
              <a:t> - </a:t>
            </a:r>
            <a:r>
              <a:rPr lang="pt-BR" dirty="0" smtClean="0">
                <a:hlinkClick r:id="rId8"/>
              </a:rPr>
              <a:t>www.jplag.de/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err="1" smtClean="0"/>
              <a:t>Essay</a:t>
            </a:r>
            <a:r>
              <a:rPr lang="pt-BR" dirty="0" smtClean="0"/>
              <a:t> </a:t>
            </a:r>
            <a:r>
              <a:rPr lang="pt-BR" dirty="0" err="1" smtClean="0"/>
              <a:t>Verification</a:t>
            </a:r>
            <a:r>
              <a:rPr lang="pt-BR" dirty="0" smtClean="0"/>
              <a:t> </a:t>
            </a:r>
            <a:r>
              <a:rPr lang="pt-BR" dirty="0" err="1" smtClean="0"/>
              <a:t>Engine</a:t>
            </a:r>
            <a:r>
              <a:rPr lang="pt-BR" dirty="0" smtClean="0"/>
              <a:t> – </a:t>
            </a:r>
            <a:r>
              <a:rPr lang="pt-BR" dirty="0" smtClean="0">
                <a:hlinkClick r:id="rId9"/>
              </a:rPr>
              <a:t>www.canexus.com/eve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err="1" smtClean="0"/>
              <a:t>WCopyfind</a:t>
            </a:r>
            <a:r>
              <a:rPr lang="pt-BR" dirty="0" smtClean="0"/>
              <a:t> – </a:t>
            </a:r>
            <a:r>
              <a:rPr lang="pt-BR" dirty="0" smtClean="0">
                <a:hlinkClick r:id="rId10"/>
              </a:rPr>
              <a:t>www.plagiarism.phys.virginia.edu/Wsoftware.html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DOC </a:t>
            </a:r>
            <a:r>
              <a:rPr lang="pt-BR" dirty="0" err="1" smtClean="0"/>
              <a:t>Cop</a:t>
            </a:r>
            <a:r>
              <a:rPr lang="pt-BR" dirty="0" smtClean="0"/>
              <a:t> – </a:t>
            </a:r>
            <a:r>
              <a:rPr lang="pt-BR" dirty="0" smtClean="0">
                <a:hlinkClick r:id="rId11"/>
              </a:rPr>
              <a:t>www.doccop.com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err="1" smtClean="0"/>
              <a:t>Etblast</a:t>
            </a:r>
            <a:r>
              <a:rPr lang="pt-BR" dirty="0" smtClean="0"/>
              <a:t> – </a:t>
            </a:r>
            <a:r>
              <a:rPr lang="pt-BR" dirty="0" smtClean="0">
                <a:hlinkClick r:id="rId12"/>
              </a:rPr>
              <a:t>http://etest.vbi.vt.edu/etblast3/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err="1" smtClean="0"/>
              <a:t>Ferret</a:t>
            </a:r>
            <a:r>
              <a:rPr lang="pt-BR" dirty="0" smtClean="0"/>
              <a:t> – </a:t>
            </a:r>
            <a:r>
              <a:rPr lang="pt-BR" dirty="0" smtClean="0">
                <a:hlinkClick r:id="rId13"/>
              </a:rPr>
              <a:t>http://homepages.feis.herts.ac.uk/~pdgroup/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Farejador de plágio - </a:t>
            </a:r>
            <a:r>
              <a:rPr lang="pt-BR" dirty="0" smtClean="0">
                <a:hlinkClick r:id="rId14"/>
              </a:rPr>
              <a:t>www.farejadordeplagio.com.br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890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1907</TotalTime>
  <Words>1611</Words>
  <Application>Microsoft Office PowerPoint</Application>
  <PresentationFormat>Apresentação na tela (4:3)</PresentationFormat>
  <Paragraphs>167</Paragraphs>
  <Slides>20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Arial</vt:lpstr>
      <vt:lpstr>Calibri</vt:lpstr>
      <vt:lpstr>Wingdings</vt:lpstr>
      <vt:lpstr>Brilho</vt:lpstr>
      <vt:lpstr>Integridade científica</vt:lpstr>
      <vt:lpstr>questões de integridade e ética na pesquisa</vt:lpstr>
      <vt:lpstr>questões de integridade e ética na pesquisa</vt:lpstr>
      <vt:lpstr>O que é plágio?</vt:lpstr>
      <vt:lpstr>Plágio acidental ou má conduta?</vt:lpstr>
      <vt:lpstr>Principais tipos de plágio</vt:lpstr>
      <vt:lpstr>Plágio acidental ou má conduta?</vt:lpstr>
      <vt:lpstr>Plágio</vt:lpstr>
      <vt:lpstr>Combatendo o plágio</vt:lpstr>
      <vt:lpstr>Plágio - Como resolver?</vt:lpstr>
      <vt:lpstr>Plágio - Responsabilidade de quem?</vt:lpstr>
      <vt:lpstr>Plágio</vt:lpstr>
      <vt:lpstr>Bibliografia consultada</vt:lpstr>
      <vt:lpstr>questões de integridade  e ética  na pesquisa</vt:lpstr>
      <vt:lpstr>questões de integridade e ética na pesquisa</vt:lpstr>
      <vt:lpstr>questões de integridade e ética na pesquisa</vt:lpstr>
      <vt:lpstr>O que é plágio?</vt:lpstr>
      <vt:lpstr>Propriedade Intelectual</vt:lpstr>
      <vt:lpstr>Plágio - Como resolver?</vt:lpstr>
      <vt:lpstr>Plágio - Como resolver?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Plágio na</dc:title>
  <dc:creator>Angela</dc:creator>
  <cp:lastModifiedBy>Angela Maria Beloni Cuenca</cp:lastModifiedBy>
  <cp:revision>108</cp:revision>
  <dcterms:created xsi:type="dcterms:W3CDTF">2014-09-24T11:01:15Z</dcterms:created>
  <dcterms:modified xsi:type="dcterms:W3CDTF">2018-04-11T14:38:24Z</dcterms:modified>
</cp:coreProperties>
</file>