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entury Schoolbook" pitchFamily="18" charset="0"/>
      <p:regular r:id="rId13"/>
      <p:bold r:id="rId14"/>
      <p:italic r:id="rId15"/>
      <p:boldItalic r:id="rId16"/>
    </p:embeddedFont>
    <p:embeddedFont>
      <p:font typeface="Wingdings 2" pitchFamily="18" charset="2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ecdea7b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ecdea7b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cdea7b30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ecdea7b30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cdea7b30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ecdea7b30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2466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00922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85750"/>
            <a:ext cx="1857375" cy="442317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800725" cy="442317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77068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77283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831482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98222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85241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31060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7338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8753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14350"/>
            <a:ext cx="455930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4215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384669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2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56610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274320"/>
            <a:ext cx="726948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57" y="748903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3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52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316500" y="21622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Maria Cecilia Bennini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Maria Clara Chinen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Marina Mesquita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Matheus Axel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Matias Cardoso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Nicole Salim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316500" y="228795"/>
            <a:ext cx="58134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PRO3330 - Engenharia e Sociedade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Mobilidade e mudanças sociais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772000-A8E4-42D7-9551-4B3974A83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64" y="0"/>
            <a:ext cx="7892796" cy="1114806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Mobilidade urbana em uma sociedade mais coletivista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0A56D6B-3970-4B37-9E87-5169D9182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104" y="1428750"/>
            <a:ext cx="7063740" cy="1268730"/>
          </a:xfrm>
        </p:spPr>
        <p:txBody>
          <a:bodyPr>
            <a:normAutofit/>
          </a:bodyPr>
          <a:lstStyle/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-Caronas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Uberpool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-Bicicletas </a:t>
            </a:r>
            <a:r>
              <a:rPr lang="pt-BR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7BF3FA3-EE2E-4B12-8CB7-8A4C598E2887}"/>
              </a:ext>
            </a:extLst>
          </p:cNvPr>
          <p:cNvSpPr txBox="1"/>
          <p:nvPr/>
        </p:nvSpPr>
        <p:spPr>
          <a:xfrm>
            <a:off x="451104" y="2857500"/>
            <a:ext cx="3535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Consequências:</a:t>
            </a:r>
          </a:p>
          <a:p>
            <a:r>
              <a:rPr lang="pt-BR" dirty="0"/>
              <a:t>-Inclusão social, com preços acessíveis</a:t>
            </a:r>
          </a:p>
          <a:p>
            <a:r>
              <a:rPr lang="pt-BR" dirty="0"/>
              <a:t>-Melhoria no tráfego</a:t>
            </a:r>
          </a:p>
          <a:p>
            <a:r>
              <a:rPr lang="pt-BR" dirty="0"/>
              <a:t>-Melhoria da saúde</a:t>
            </a:r>
          </a:p>
          <a:p>
            <a:r>
              <a:rPr lang="pt-BR" dirty="0"/>
              <a:t>-Maior tempo diário de lazer</a:t>
            </a:r>
          </a:p>
        </p:txBody>
      </p:sp>
      <p:pic>
        <p:nvPicPr>
          <p:cNvPr id="4098" name="Picture 2" descr="Resultado de imagem para bicicletas yellow">
            <a:extLst>
              <a:ext uri="{FF2B5EF4-FFF2-40B4-BE49-F238E27FC236}">
                <a16:creationId xmlns:a16="http://schemas.microsoft.com/office/drawing/2014/main" xmlns="" id="{41AC48D6-60D0-4847-8D2F-79522E46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670" y="894853"/>
            <a:ext cx="3467100" cy="23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uber pool">
            <a:extLst>
              <a:ext uri="{FF2B5EF4-FFF2-40B4-BE49-F238E27FC236}">
                <a16:creationId xmlns:a16="http://schemas.microsoft.com/office/drawing/2014/main" xmlns="" id="{90FA1FE8-BBA0-430C-A017-804A697A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060" y="3278109"/>
            <a:ext cx="4084320" cy="17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28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ctrTitle"/>
          </p:nvPr>
        </p:nvSpPr>
        <p:spPr>
          <a:xfrm>
            <a:off x="316500" y="843508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mes New Roman"/>
                <a:ea typeface="Times New Roman"/>
                <a:cs typeface="Times New Roman"/>
                <a:sym typeface="Times New Roman"/>
              </a:rPr>
              <a:t>Entre Rios: a urbanização de São Paulo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"/>
          </p:nvPr>
        </p:nvSpPr>
        <p:spPr>
          <a:xfrm>
            <a:off x="5249675" y="746075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Taken for a ride</a:t>
            </a:r>
            <a:endParaRPr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26" y="1303375"/>
            <a:ext cx="3942100" cy="2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675" y="1117463"/>
            <a:ext cx="3505599" cy="2193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395074" y="3311375"/>
            <a:ext cx="3819900" cy="12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cidade de São Paulo e seus rios: uma história repleta de paradoxos</a:t>
            </a:r>
            <a:endParaRPr sz="1600" b="1" dirty="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388726" y="3993531"/>
            <a:ext cx="35835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cities: Definitions, dimensions, performance, and initiatives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4964875" y="3311375"/>
            <a:ext cx="40752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histórica dependência do Brasil no modelo rodoviário de transporte de cargas. </a:t>
            </a:r>
            <a:endParaRPr sz="1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310865" y="139514"/>
            <a:ext cx="47610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Bibliografia da aula</a:t>
            </a:r>
            <a:endParaRPr sz="30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14"/>
          <p:cNvSpPr txBox="1"/>
          <p:nvPr/>
        </p:nvSpPr>
        <p:spPr>
          <a:xfrm>
            <a:off x="4944075" y="4037700"/>
            <a:ext cx="42555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next? Automotive brand and ownership consolidation in Europe: our recent study analyzes future automotive industry trends in China and Europe.</a:t>
            </a:r>
            <a:endParaRPr sz="1600" b="1"/>
          </a:p>
        </p:txBody>
      </p:sp>
      <p:sp>
        <p:nvSpPr>
          <p:cNvPr id="292" name="Google Shape;292;p14"/>
          <p:cNvSpPr txBox="1"/>
          <p:nvPr/>
        </p:nvSpPr>
        <p:spPr>
          <a:xfrm>
            <a:off x="378300" y="4603636"/>
            <a:ext cx="41319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Andar de bicicleta em Berlim: entre estilo e risco de vida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"/>
          <p:cNvSpPr txBox="1">
            <a:spLocks noGrp="1"/>
          </p:cNvSpPr>
          <p:nvPr>
            <p:ph type="ctrTitle"/>
          </p:nvPr>
        </p:nvSpPr>
        <p:spPr>
          <a:xfrm>
            <a:off x="416265" y="219024"/>
            <a:ext cx="73641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Mobilidade: definição e </a:t>
            </a:r>
            <a:r>
              <a:rPr lang="pt-BR" sz="3000" b="1" dirty="0">
                <a:latin typeface="Times New Roman"/>
                <a:ea typeface="Times New Roman"/>
                <a:cs typeface="Times New Roman"/>
                <a:sym typeface="Times New Roman"/>
              </a:rPr>
              <a:t>principais </a:t>
            </a:r>
            <a:r>
              <a:rPr lang="en" sz="3000" b="1" dirty="0">
                <a:latin typeface="Times New Roman"/>
                <a:ea typeface="Times New Roman"/>
                <a:cs typeface="Times New Roman"/>
                <a:sym typeface="Times New Roman"/>
              </a:rPr>
              <a:t>demandas no espaço urbano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pic>
        <p:nvPicPr>
          <p:cNvPr id="1026" name="Picture 2" descr="Resultado de imagem para bicicleta em sao paulo">
            <a:extLst>
              <a:ext uri="{FF2B5EF4-FFF2-40B4-BE49-F238E27FC236}">
                <a16:creationId xmlns:a16="http://schemas.microsoft.com/office/drawing/2014/main" xmlns="" id="{E261E18E-CE83-4D54-8B71-657F16A8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09" y="3238500"/>
            <a:ext cx="401058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circular usp">
            <a:extLst>
              <a:ext uri="{FF2B5EF4-FFF2-40B4-BE49-F238E27FC236}">
                <a16:creationId xmlns:a16="http://schemas.microsoft.com/office/drawing/2014/main" xmlns="" id="{D43CDF20-DA63-49F8-A2ED-B8EF869C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9110" y="2163549"/>
            <a:ext cx="4470846" cy="297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metro sao paulo">
            <a:extLst>
              <a:ext uri="{FF2B5EF4-FFF2-40B4-BE49-F238E27FC236}">
                <a16:creationId xmlns:a16="http://schemas.microsoft.com/office/drawing/2014/main" xmlns="" id="{7BEE2BD1-1168-48B6-A4D2-7D01F7FA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14" y="1211048"/>
            <a:ext cx="3930148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389E67-A646-4A50-9593-9E446D1C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6200"/>
            <a:ext cx="6155920" cy="1394460"/>
          </a:xfrm>
        </p:spPr>
        <p:txBody>
          <a:bodyPr/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mobilidade na modulação do espaço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22103C6-F154-4C30-9BDF-BCC3A4062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" y="2339000"/>
            <a:ext cx="4255500" cy="6954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Interesses envolvidos: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BEE6BC3-8E7C-4507-B9F5-94A8BE59043A}"/>
              </a:ext>
            </a:extLst>
          </p:cNvPr>
          <p:cNvSpPr txBox="1"/>
          <p:nvPr/>
        </p:nvSpPr>
        <p:spPr>
          <a:xfrm>
            <a:off x="358140" y="1470660"/>
            <a:ext cx="498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-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Evitam e/ou minimizam a marginalização de pessoas</a:t>
            </a:r>
          </a:p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-Fundamentais para o mercado e a economia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1B8B5BE-E1A6-4800-B43B-1DF9BD0A1784}"/>
              </a:ext>
            </a:extLst>
          </p:cNvPr>
          <p:cNvSpPr txBox="1"/>
          <p:nvPr/>
        </p:nvSpPr>
        <p:spPr>
          <a:xfrm>
            <a:off x="358140" y="3034400"/>
            <a:ext cx="4983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-Mercado imobiliário</a:t>
            </a: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-Gentrificação</a:t>
            </a: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-Indústria automobilística -&gt; cidade pensada para carros</a:t>
            </a:r>
          </a:p>
          <a:p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-Localização de serviços e comércios baseado na acessibilidade do público alvo</a:t>
            </a:r>
          </a:p>
          <a:p>
            <a:endParaRPr lang="pt-BR" sz="18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Resultado de imagem para cidade para carros">
            <a:extLst>
              <a:ext uri="{FF2B5EF4-FFF2-40B4-BE49-F238E27FC236}">
                <a16:creationId xmlns:a16="http://schemas.microsoft.com/office/drawing/2014/main" xmlns="" id="{19FFA928-327D-4649-8A62-CD005CA8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20" y="636600"/>
            <a:ext cx="395478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19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3AD532-2DDF-4F3E-81DB-6CADED6E9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823" y="-84696"/>
            <a:ext cx="7894320" cy="103632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e soluções de mobilidade urbana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8DAEB47-CD39-45F7-B1CD-269466F0E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939" y="3857730"/>
            <a:ext cx="2885543" cy="6954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4CA0FA5-1675-47A0-8CAE-E3CAB4F9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024" y="1020199"/>
            <a:ext cx="2908336" cy="218020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BDD4A568-9390-48C4-AD40-98FA16E36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143" y="3268980"/>
            <a:ext cx="4224338" cy="187290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E01E2203-30C1-4248-8083-DE806BD7E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82" y="2951644"/>
            <a:ext cx="3323183" cy="2213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DBF374-527C-437B-9616-C0E612314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88" y="1135559"/>
            <a:ext cx="2569184" cy="17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58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4D2C54-68C8-469A-BE04-B80EEB25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15240"/>
            <a:ext cx="7527520" cy="851800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e soluções de mobilidade urbana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2258040-C1A2-4F63-B5D0-FCE186676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3008376" cy="126873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997BE481-5039-4A4F-9888-CC1489E88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" y="1293619"/>
            <a:ext cx="5424302" cy="38498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C8B2979-65E7-4046-BD6E-DDD7747DEC35}"/>
              </a:ext>
            </a:extLst>
          </p:cNvPr>
          <p:cNvSpPr/>
          <p:nvPr/>
        </p:nvSpPr>
        <p:spPr>
          <a:xfrm>
            <a:off x="5774822" y="1518345"/>
            <a:ext cx="3552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Teleférico de Medellín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público que beneficia a população das periferias que vive nos morros.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projeto de 2004 rendeu o prêmio de Transporte Sustentável à cidade.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Permitiu o acesso das comunas (bairros mais pobres e afastados) ao espaço público central.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iniciativa chegou a outros centros urbanos, como Lima, no Peru, e Rio de Janeiro, no Brasil, que contam com estruturas semelhantes</a:t>
            </a:r>
            <a:r>
              <a:rPr lang="pt-B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7214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3795C6-7400-439D-8A02-6CC1E51C9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524" y="91440"/>
            <a:ext cx="7344156" cy="575310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e soluções de mobilidade urbana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73EF8D-3720-4B16-AAFA-527FE15D0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404" y="3185160"/>
            <a:ext cx="4128516" cy="168402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6721F32-67B7-4686-B8B7-CB19BE8F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24" y="1248023"/>
            <a:ext cx="5370576" cy="389547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D9AB648-38A6-43F0-9575-A5BB456A4E43}"/>
              </a:ext>
            </a:extLst>
          </p:cNvPr>
          <p:cNvSpPr/>
          <p:nvPr/>
        </p:nvSpPr>
        <p:spPr>
          <a:xfrm>
            <a:off x="5753100" y="1027275"/>
            <a:ext cx="32080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BRT em Curitiba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BRT (Bus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Transit ou Transporte Rápido por Ônibus) foi criado na década de 70 na cidade.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oferece um transporte rápido, confortável, seguro e eficiente por meio de infraestrutura de corredores (ou canaletas).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ônibus têm prioridade de ultrapassagem e devem ter operação rápida e frequente.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diversos projetos para expandir o projeto pelo Brasil.</a:t>
            </a:r>
          </a:p>
        </p:txBody>
      </p:sp>
    </p:spTree>
    <p:extLst>
      <p:ext uri="{BB962C8B-B14F-4D97-AF65-F5344CB8AC3E}">
        <p14:creationId xmlns:p14="http://schemas.microsoft.com/office/powerpoint/2010/main" xmlns="" val="370796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6FAC8A-FD5A-4DFD-9C20-953794C1F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44" y="-60960"/>
            <a:ext cx="2833116" cy="842010"/>
          </a:xfrm>
        </p:spPr>
        <p:txBody>
          <a:bodyPr>
            <a:normAutofit/>
          </a:bodyPr>
          <a:lstStyle/>
          <a:p>
            <a:r>
              <a:rPr lang="pt-B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endParaRPr lang="pt-B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42A689E-8956-40AF-B4B3-A3213CB0B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404" y="2628900"/>
            <a:ext cx="3099816" cy="224028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 descr="Cidade de Songdo, Coreia do Sul">
            <a:extLst>
              <a:ext uri="{FF2B5EF4-FFF2-40B4-BE49-F238E27FC236}">
                <a16:creationId xmlns:a16="http://schemas.microsoft.com/office/drawing/2014/main" xmlns="" id="{FEE57B14-17AF-416C-8C40-7C142E6BF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44" y="1447801"/>
            <a:ext cx="5126511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A36ED51-03C9-4CFA-BAB3-2D4FAABF076E}"/>
              </a:ext>
            </a:extLst>
          </p:cNvPr>
          <p:cNvSpPr/>
          <p:nvPr/>
        </p:nvSpPr>
        <p:spPr>
          <a:xfrm>
            <a:off x="5478555" y="1357848"/>
            <a:ext cx="3612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conceito de cidade </a:t>
            </a:r>
            <a:r>
              <a:rPr lang="pt-BR" sz="1400" dirty="0"/>
              <a:t>inteligente refere-se ao uso intensivo de soluções tecnológicas para as cidades, com o objetivo de desenvolver-se economicamente e melhorar a qualidade de vida, a mobilidade e a gestão urbana.</a:t>
            </a:r>
          </a:p>
          <a:p>
            <a:r>
              <a:rPr lang="pt-BR" sz="1400" dirty="0"/>
              <a:t>	Entretanto, a crescente mecanização de atividades braçais e cotidianas pode gerar uma grave crise de desemprego a curto prazo, que precisará ser revertida através de políticas públicas de capacitação e requalificação dos trabalhadores.</a:t>
            </a:r>
          </a:p>
          <a:p>
            <a:r>
              <a:rPr lang="pt-BR" sz="1400" dirty="0"/>
              <a:t>	3 grandes exemplos de cidades inteligentes são </a:t>
            </a:r>
            <a:r>
              <a:rPr lang="pt-BR" sz="1400" dirty="0" err="1"/>
              <a:t>Songdo</a:t>
            </a:r>
            <a:r>
              <a:rPr lang="pt-BR" sz="1400" dirty="0"/>
              <a:t>, na Coréia do Sul, Copenhague, na Dinamarca e Santa Ana, nos Estados Unidos.</a:t>
            </a:r>
          </a:p>
        </p:txBody>
      </p:sp>
    </p:spTree>
    <p:extLst>
      <p:ext uri="{BB962C8B-B14F-4D97-AF65-F5344CB8AC3E}">
        <p14:creationId xmlns:p14="http://schemas.microsoft.com/office/powerpoint/2010/main" xmlns="" val="314141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3A77D5-FEE6-4EBF-B5F1-25F9EEE3E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04" y="73914"/>
            <a:ext cx="8197596" cy="604266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Impactos no ecossistema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6A960BE-124C-490E-96BB-C607FA0FF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424" y="941070"/>
            <a:ext cx="7063740" cy="3234690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Expansão urbana com construção de vias sobre rios:</a:t>
            </a:r>
          </a:p>
          <a:p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Enchentes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-Poluição dos rios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-Desmatamento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-Diminuição da vida útil do asfalto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-Aumento de doenças respiratórias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-Aquecimento global</a:t>
            </a:r>
          </a:p>
          <a:p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-Contaminação com mercúrio</a:t>
            </a:r>
            <a:endParaRPr lang="pt-B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m para enchentes">
            <a:extLst>
              <a:ext uri="{FF2B5EF4-FFF2-40B4-BE49-F238E27FC236}">
                <a16:creationId xmlns:a16="http://schemas.microsoft.com/office/drawing/2014/main" xmlns="" id="{E138063E-36FB-476F-98DA-0C45B781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296" y="2202180"/>
            <a:ext cx="5223784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568793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Exibir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Exibir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TM03457515[[fn=Exibir]]</Template>
  <TotalTime>87</TotalTime>
  <Words>415</Words>
  <Application>Microsoft Office PowerPoint</Application>
  <PresentationFormat>Apresentação na tela (16:9)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Century Schoolbook</vt:lpstr>
      <vt:lpstr>Wingdings 2</vt:lpstr>
      <vt:lpstr>Exibir</vt:lpstr>
      <vt:lpstr> Maria Cecilia Bennini Maria Clara Chinen Marina Mesquita Matheus Axel Matias Cardoso Nicole Salim</vt:lpstr>
      <vt:lpstr>Entre Rios: a urbanização de São Paulo</vt:lpstr>
      <vt:lpstr>Mobilidade: definição e principais demandas no espaço urbano</vt:lpstr>
      <vt:lpstr>Sistemas de mobilidade na modulação do espaço</vt:lpstr>
      <vt:lpstr>Projetos e soluções de mobilidade urbana</vt:lpstr>
      <vt:lpstr>Projetos e soluções de mobilidade urbana</vt:lpstr>
      <vt:lpstr>Projetos e soluções de mobilidade urbana</vt:lpstr>
      <vt:lpstr>Smart Cities</vt:lpstr>
      <vt:lpstr>Impactos no ecossistema</vt:lpstr>
      <vt:lpstr>Mobilidade urbana em uma sociedade mais coletivista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Cecilia Bennini Maria Clara Chinen Marina Mesquita Matheus Axel Matias Cardoso Nicole Salim</dc:title>
  <dc:creator>Professor Pro</dc:creator>
  <cp:lastModifiedBy>professor.pro</cp:lastModifiedBy>
  <cp:revision>8</cp:revision>
  <dcterms:modified xsi:type="dcterms:W3CDTF">2018-08-16T16:09:46Z</dcterms:modified>
</cp:coreProperties>
</file>