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 autoAdjust="0"/>
    <p:restoredTop sz="94434" autoAdjust="0"/>
  </p:normalViewPr>
  <p:slideViewPr>
    <p:cSldViewPr snapToGrid="0">
      <p:cViewPr>
        <p:scale>
          <a:sx n="60" d="100"/>
          <a:sy n="60" d="100"/>
        </p:scale>
        <p:origin x="-182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65D6A-10A2-48E6-B66C-C2065FF2FBE4}" type="datetimeFigureOut">
              <a:rPr lang="pt-BR" smtClean="0"/>
              <a:t>12/02/2016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8D738-62A5-4859-B961-8CAABAC777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066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Fundos\fundo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" r="3074"/>
          <a:stretch/>
        </p:blipFill>
        <p:spPr bwMode="auto">
          <a:xfrm>
            <a:off x="0" y="0"/>
            <a:ext cx="9144000" cy="688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60" y="5116488"/>
            <a:ext cx="2020196" cy="150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903" y="5813701"/>
            <a:ext cx="2034613" cy="80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5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27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42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arkestrat\Desktop\comunicação 2012\Nova Identidade Visual\Markestrat\Materiais - separados para powerpoint\Tarjas\tarja_horizontal_petrole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2988"/>
            <a:ext cx="9144000" cy="7657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5775" y="6356351"/>
            <a:ext cx="2057400" cy="365125"/>
          </a:xfrm>
        </p:spPr>
        <p:txBody>
          <a:bodyPr/>
          <a:lstStyle>
            <a:lvl1pPr algn="l">
              <a:defRPr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8" name="Picture 4" descr="\\server\servidor\PASTA COMUM\Comunicação\Logos\Logo_FEA-RP_Power-Point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48" y="6161087"/>
            <a:ext cx="846749" cy="6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rkestrat\Desktop\usp_escrita_branca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473" y="6356351"/>
            <a:ext cx="852793" cy="3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915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92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3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25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49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0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46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Fundamentos do Design Organizacional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C5F7-985F-4123-BCA6-58F8D44485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73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pt-BR" smtClean="0"/>
              <a:t>Design das Posições Individuais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69FC5F7-985F-4123-BCA6-58F8D44485D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83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595423"/>
            <a:ext cx="7772400" cy="2914540"/>
          </a:xfrm>
        </p:spPr>
        <p:txBody>
          <a:bodyPr>
            <a:normAutofit fontScale="90000"/>
          </a:bodyPr>
          <a:lstStyle/>
          <a:p>
            <a:r>
              <a:rPr lang="en-GB" altLang="en-US" b="1" dirty="0"/>
              <a:t/>
            </a:r>
            <a:br>
              <a:rPr lang="en-GB" altLang="en-US" b="1" dirty="0"/>
            </a:br>
            <a:r>
              <a:rPr lang="en-GB" altLang="en-US" sz="5400" b="1" dirty="0"/>
              <a:t>Chapter 12</a:t>
            </a:r>
            <a:br>
              <a:rPr lang="en-GB" altLang="en-US" sz="5400" b="1" dirty="0"/>
            </a:br>
            <a:r>
              <a:rPr lang="en-GB" altLang="en-US" b="1" dirty="0"/>
              <a:t>Global Strategies &amp; the </a:t>
            </a:r>
            <a:br>
              <a:rPr lang="en-GB" altLang="en-US" b="1" dirty="0"/>
            </a:br>
            <a:r>
              <a:rPr lang="en-GB" altLang="en-US" b="1" dirty="0"/>
              <a:t>Multinational Corporation</a:t>
            </a:r>
            <a:r>
              <a:rPr lang="en-GB" altLang="en-US" b="1" dirty="0">
                <a:solidFill>
                  <a:srgbClr val="4F86B2"/>
                </a:solidFill>
              </a:rPr>
              <a:t/>
            </a:r>
            <a:br>
              <a:rPr lang="en-GB" altLang="en-US" b="1" dirty="0">
                <a:solidFill>
                  <a:srgbClr val="4F86B2"/>
                </a:solidFill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latin typeface="+mj-lt"/>
              </a:rPr>
              <a:t>Prof. Luciano Thomé e Castro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9072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0CFFF0-34C2-4967-B41C-2EE3FAF2A81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777546" y="4403835"/>
            <a:ext cx="79248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457200" indent="-45720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US" altLang="en-US" sz="1800" dirty="0"/>
              <a:t>FACTOR CONDITIONS – </a:t>
            </a:r>
            <a:r>
              <a:rPr lang="en-US" altLang="en-US" sz="1800" i="1" dirty="0"/>
              <a:t>“Home grown”</a:t>
            </a:r>
            <a:r>
              <a:rPr lang="en-US" altLang="en-US" sz="1800" dirty="0"/>
              <a:t> resources/capabilities more important than </a:t>
            </a:r>
            <a:r>
              <a:rPr lang="en-US" altLang="en-US" sz="1800" i="1" dirty="0"/>
              <a:t>natural endowments</a:t>
            </a:r>
          </a:p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US" altLang="en-US" sz="1800" dirty="0"/>
              <a:t>RELATED AND SUPPORTING INDUSTRIES</a:t>
            </a:r>
            <a:r>
              <a:rPr lang="en-US" altLang="en-US" sz="1800" i="1" dirty="0"/>
              <a:t> – </a:t>
            </a:r>
            <a:r>
              <a:rPr lang="en-US" altLang="en-US" sz="1800" dirty="0"/>
              <a:t>Key role of </a:t>
            </a:r>
            <a:r>
              <a:rPr lang="en-US" altLang="en-US" sz="1800" i="1" dirty="0"/>
              <a:t>“industry clusters”</a:t>
            </a:r>
          </a:p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US" altLang="en-US" sz="1800" dirty="0"/>
              <a:t>DEMAND CONDITIONS</a:t>
            </a:r>
            <a:r>
              <a:rPr lang="en-US" altLang="en-US" sz="1800" i="1" dirty="0"/>
              <a:t> – </a:t>
            </a:r>
            <a:r>
              <a:rPr lang="en-US" altLang="en-US" sz="1800" dirty="0"/>
              <a:t>Discerning domestic customers drive quality and innovation</a:t>
            </a:r>
          </a:p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US" altLang="en-US" sz="1800" dirty="0"/>
              <a:t>STRATEGY, STRUCTURE AND RIVALRY</a:t>
            </a:r>
            <a:r>
              <a:rPr lang="en-US" altLang="en-US" sz="1800" i="1" dirty="0"/>
              <a:t> – </a:t>
            </a:r>
            <a:r>
              <a:rPr lang="en-US" altLang="en-US" sz="1800" dirty="0"/>
              <a:t>e.g. domestic rivalry drives upgrading</a:t>
            </a:r>
          </a:p>
        </p:txBody>
      </p:sp>
      <p:sp>
        <p:nvSpPr>
          <p:cNvPr id="10245" name="TextBox 9"/>
          <p:cNvSpPr txBox="1">
            <a:spLocks noChangeArrowheads="1"/>
          </p:cNvSpPr>
          <p:nvPr/>
        </p:nvSpPr>
        <p:spPr bwMode="auto">
          <a:xfrm>
            <a:off x="777546" y="61912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Porter’s National Diamond Framework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493767" y="613333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024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4" y="692149"/>
            <a:ext cx="78390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E620FD-BEA2-4062-A047-D81B6008785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1748" y="1063847"/>
            <a:ext cx="7924800" cy="4954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400" dirty="0">
                <a:cs typeface="Arial" pitchFamily="34" charset="0"/>
              </a:rPr>
              <a:t>I</a:t>
            </a:r>
            <a:r>
              <a:rPr lang="en-US" sz="2600" dirty="0">
                <a:cs typeface="Arial" pitchFamily="34" charset="0"/>
              </a:rPr>
              <a:t>n globally-competitive industries, firm strategy needs to take account of national conditions</a:t>
            </a:r>
            <a:r>
              <a:rPr lang="en-GB" sz="2600" dirty="0">
                <a:latin typeface="+mj-lt"/>
                <a:cs typeface="Arial" pitchFamily="34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U.S. textile manufacturers must compete on the basis of advanced process technologies and focus on high quality, less price-sensitive  market segments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400" dirty="0">
                <a:cs typeface="Arial" pitchFamily="34" charset="0"/>
              </a:rPr>
              <a:t>In the semiconductor industry, US firms concentrate mainly upon design of advanced chips, </a:t>
            </a:r>
            <a:r>
              <a:rPr lang="en-US" sz="2400" dirty="0">
                <a:cs typeface="Arial" pitchFamily="34" charset="0"/>
              </a:rPr>
              <a:t>Chinese </a:t>
            </a:r>
            <a:r>
              <a:rPr lang="en-GB" sz="2400" dirty="0">
                <a:cs typeface="Arial" pitchFamily="34" charset="0"/>
              </a:rPr>
              <a:t>firms concentrate upon fabrication of </a:t>
            </a:r>
            <a:r>
              <a:rPr lang="en-US" sz="2400" dirty="0">
                <a:cs typeface="Arial" pitchFamily="34" charset="0"/>
              </a:rPr>
              <a:t>high volume, less technologically advanced items (e.g. </a:t>
            </a:r>
            <a:r>
              <a:rPr lang="en-GB" sz="2400" dirty="0">
                <a:cs typeface="Arial" pitchFamily="34" charset="0"/>
              </a:rPr>
              <a:t>DRAM</a:t>
            </a:r>
            <a:r>
              <a:rPr lang="en-US" sz="2400" dirty="0">
                <a:cs typeface="Arial" pitchFamily="34" charset="0"/>
              </a:rPr>
              <a:t> chips)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dirty="0">
                <a:cs typeface="Arial" pitchFamily="34" charset="0"/>
              </a:rPr>
              <a:t>Dispersion of value chain to exploit different national environments (e.g. Nike</a:t>
            </a:r>
            <a:r>
              <a:rPr lang="en-GB" sz="2400" dirty="0">
                <a:cs typeface="Arial" pitchFamily="34" charset="0"/>
              </a:rPr>
              <a:t> conducts </a:t>
            </a:r>
            <a:r>
              <a:rPr lang="en-US" sz="2400" dirty="0">
                <a:cs typeface="Arial" pitchFamily="34" charset="0"/>
              </a:rPr>
              <a:t>R&amp;D in US, component</a:t>
            </a:r>
            <a:r>
              <a:rPr lang="en-GB" sz="2400" dirty="0">
                <a:cs typeface="Arial" pitchFamily="34" charset="0"/>
              </a:rPr>
              <a:t>s</a:t>
            </a:r>
            <a:r>
              <a:rPr lang="en-US" sz="2400" dirty="0">
                <a:cs typeface="Arial" pitchFamily="34" charset="0"/>
              </a:rPr>
              <a:t> in Korea and </a:t>
            </a:r>
            <a:r>
              <a:rPr lang="en-GB" sz="2400" dirty="0">
                <a:cs typeface="Arial" pitchFamily="34" charset="0"/>
              </a:rPr>
              <a:t>Thailand, </a:t>
            </a:r>
            <a:r>
              <a:rPr lang="en-US" sz="2400" dirty="0">
                <a:cs typeface="Arial" pitchFamily="34" charset="0"/>
              </a:rPr>
              <a:t>assembly in </a:t>
            </a:r>
            <a:r>
              <a:rPr lang="en-GB" sz="2400" dirty="0">
                <a:cs typeface="Arial" pitchFamily="34" charset="0"/>
              </a:rPr>
              <a:t>Indonesia, </a:t>
            </a:r>
            <a:r>
              <a:rPr lang="en-US" sz="2400" dirty="0">
                <a:cs typeface="Arial" pitchFamily="34" charset="0"/>
              </a:rPr>
              <a:t>China, and India, marketing in Europe and North America)</a:t>
            </a:r>
            <a:endParaRPr lang="en-GB" sz="2400" dirty="0">
              <a:latin typeface="+mj-lt"/>
              <a:cs typeface="+mn-cs"/>
            </a:endParaRPr>
          </a:p>
        </p:txBody>
      </p:sp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711748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Consistency Between Strategy and National Resource Conditions</a:t>
            </a:r>
          </a:p>
        </p:txBody>
      </p:sp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07975" y="601843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8687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E12F0A-5B07-4989-9EFE-C7CADF3E3C6B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04" y="1390104"/>
            <a:ext cx="79248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2600" dirty="0">
                <a:cs typeface="Arial" pitchFamily="34" charset="0"/>
              </a:rPr>
              <a:t>Location decisions need to take account of three sets of factors</a:t>
            </a:r>
            <a:r>
              <a:rPr lang="en-GB" sz="2600" dirty="0">
                <a:latin typeface="+mj-lt"/>
                <a:cs typeface="Arial" pitchFamily="34" charset="0"/>
              </a:rPr>
              <a:t>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National resource conditions</a:t>
            </a:r>
            <a:r>
              <a:rPr lang="en-US" sz="2400" dirty="0">
                <a:cs typeface="Arial" pitchFamily="34" charset="0"/>
              </a:rPr>
              <a:t>: What are the major resources which the product requires? Where are these available at low cost 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Firm-specific advantages</a:t>
            </a:r>
            <a:r>
              <a:rPr lang="en-US" sz="2400" dirty="0">
                <a:cs typeface="Arial" pitchFamily="34" charset="0"/>
              </a:rPr>
              <a:t>: To what extent is the company’s competitive advantage based upon firm-specific resources and capabilities, and are these transferable?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Tradability issues</a:t>
            </a:r>
            <a:r>
              <a:rPr lang="en-US" sz="2400" dirty="0">
                <a:cs typeface="Arial" pitchFamily="34" charset="0"/>
              </a:rPr>
              <a:t>: Can the product be transported at economic cost? If not, or if trade restrictions exist, then production must be close to the market</a:t>
            </a:r>
            <a:endParaRPr lang="en-GB" sz="2400" dirty="0">
              <a:latin typeface="+mj-lt"/>
              <a:cs typeface="+mn-cs"/>
            </a:endParaRPr>
          </a:p>
        </p:txBody>
      </p:sp>
      <p:sp>
        <p:nvSpPr>
          <p:cNvPr id="12294" name="TextBox 9"/>
          <p:cNvSpPr txBox="1">
            <a:spLocks noChangeArrowheads="1"/>
          </p:cNvSpPr>
          <p:nvPr/>
        </p:nvSpPr>
        <p:spPr bwMode="auto">
          <a:xfrm>
            <a:off x="682954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Applying the Framework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(1) International Location of Production</a:t>
            </a:r>
          </a:p>
        </p:txBody>
      </p:sp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155575" y="5614989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41490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8F93E0-BBF9-4A9E-BDF9-19609613A49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1187450" y="-14288"/>
            <a:ext cx="7956550" cy="101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 smtClean="0">
                <a:solidFill>
                  <a:srgbClr val="4F86B2"/>
                </a:solidFill>
              </a:rPr>
              <a:t>Labour </a:t>
            </a:r>
            <a:r>
              <a:rPr lang="en-GB" altLang="en-US" sz="3500" b="1" dirty="0">
                <a:solidFill>
                  <a:srgbClr val="4F86B2"/>
                </a:solidFill>
              </a:rPr>
              <a:t>Costs by Country</a:t>
            </a:r>
          </a:p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Production Workers in Manufacturing, US$ per Hour</a:t>
            </a:r>
          </a:p>
        </p:txBody>
      </p:sp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800418"/>
              </p:ext>
            </p:extLst>
          </p:nvPr>
        </p:nvGraphicFramePr>
        <p:xfrm>
          <a:off x="2" y="1001713"/>
          <a:ext cx="9143999" cy="5200650"/>
        </p:xfrm>
        <a:graphic>
          <a:graphicData uri="http://schemas.openxmlformats.org/drawingml/2006/table">
            <a:tbl>
              <a:tblPr/>
              <a:tblGrid>
                <a:gridCol w="2286969"/>
                <a:gridCol w="2285030"/>
                <a:gridCol w="2285031"/>
                <a:gridCol w="2286969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1975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Switzerland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53.20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24.42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Australia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5.62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14.47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40.60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4.52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15.70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40.55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6.36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19.76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34.74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4.67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14.01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33.41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22.27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31.99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3.37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16.45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29.44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Spain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2.53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10.78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26.60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Korea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8.19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16.62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Taiwan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0.40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5.85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8.36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Mexico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1.47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2.08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6.23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Philippines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0.62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1.30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1.90</a:t>
                      </a:r>
                    </a:p>
                  </a:txBody>
                  <a:tcPr marL="68593" marR="68593" marT="107986" marB="7199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51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E24D26-2C1E-4680-B77F-5E6CC32DADC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682953" y="-22117"/>
            <a:ext cx="795655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Location and the Value Chain: Textiles and Clothing</a:t>
            </a:r>
          </a:p>
          <a:p>
            <a:endParaRPr lang="en-GB" altLang="en-US" sz="2400" b="1" dirty="0">
              <a:solidFill>
                <a:srgbClr val="4F86B2"/>
              </a:solidFill>
            </a:endParaRPr>
          </a:p>
          <a:p>
            <a:pPr algn="r"/>
            <a:endParaRPr lang="en-GB" altLang="en-US" sz="2400" b="1" dirty="0">
              <a:solidFill>
                <a:srgbClr val="4F86B2"/>
              </a:solidFill>
            </a:endParaRPr>
          </a:p>
          <a:p>
            <a:r>
              <a:rPr lang="en-GB" altLang="en-US" sz="2400" b="1" dirty="0">
                <a:solidFill>
                  <a:srgbClr val="4F86B2"/>
                </a:solidFill>
              </a:rPr>
              <a:t>	</a:t>
            </a:r>
            <a:r>
              <a:rPr lang="en-GB" altLang="en-US" sz="2400" b="1" dirty="0" smtClean="0">
                <a:solidFill>
                  <a:srgbClr val="4F86B2"/>
                </a:solidFill>
              </a:rPr>
              <a:t>Indices </a:t>
            </a:r>
            <a:r>
              <a:rPr lang="en-GB" altLang="en-US" sz="2400" b="1" dirty="0">
                <a:solidFill>
                  <a:srgbClr val="4F86B2"/>
                </a:solidFill>
              </a:rPr>
              <a:t>of revealed comparative advantage</a:t>
            </a:r>
          </a:p>
        </p:txBody>
      </p:sp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155575" y="555794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114667"/>
              </p:ext>
            </p:extLst>
          </p:nvPr>
        </p:nvGraphicFramePr>
        <p:xfrm>
          <a:off x="965528" y="2642147"/>
          <a:ext cx="7391400" cy="2122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639965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31" marR="91431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Fiber Production</a:t>
                      </a:r>
                      <a:endParaRPr lang="en-GB" sz="1800" dirty="0"/>
                    </a:p>
                  </a:txBody>
                  <a:tcPr marL="91431" marR="91431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Spun Yarn</a:t>
                      </a:r>
                      <a:endParaRPr lang="en-GB" sz="1800" dirty="0"/>
                    </a:p>
                  </a:txBody>
                  <a:tcPr marL="91431" marR="91431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Textiles</a:t>
                      </a:r>
                      <a:endParaRPr lang="en-GB" sz="1800" dirty="0"/>
                    </a:p>
                  </a:txBody>
                  <a:tcPr marL="91431" marR="91431" marT="45695" marB="4569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Apparel</a:t>
                      </a:r>
                      <a:endParaRPr lang="en-GB" sz="1800" dirty="0"/>
                    </a:p>
                  </a:txBody>
                  <a:tcPr marL="91431" marR="91431" marT="45695" marB="45695"/>
                </a:tc>
              </a:tr>
              <a:tr h="37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Hong Kong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-0.96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-0.81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307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-0.41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+0.75</a:t>
                      </a:r>
                    </a:p>
                  </a:txBody>
                  <a:tcPr marL="68573" marR="68573" marT="0" marB="0" anchor="ctr" horzOverflow="overflow"/>
                </a:tc>
              </a:tr>
              <a:tr h="37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Italy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-0.54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+0.18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307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+0.14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+0.72</a:t>
                      </a:r>
                    </a:p>
                  </a:txBody>
                  <a:tcPr marL="68573" marR="68573" marT="0" marB="0" anchor="ctr" horzOverflow="overflow"/>
                </a:tc>
              </a:tr>
              <a:tr h="37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Japan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-0.36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+0.48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307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+0.78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-0.48</a:t>
                      </a:r>
                    </a:p>
                  </a:txBody>
                  <a:tcPr marL="68573" marR="68573" marT="0" marB="0" anchor="ctr" horzOverflow="overflow"/>
                </a:tc>
              </a:tr>
              <a:tr h="370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+0.96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87350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+0.64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7307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+0.22</a:t>
                      </a:r>
                    </a:p>
                  </a:txBody>
                  <a:tcPr marL="68573" marR="6857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65125" algn="dec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-0.73</a:t>
                      </a:r>
                    </a:p>
                  </a:txBody>
                  <a:tcPr marL="68573" marR="68573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7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A7061D-46DB-4EAC-AFAB-23CBC4482DE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5365" name="TextBox 9"/>
          <p:cNvSpPr txBox="1">
            <a:spLocks noChangeArrowheads="1"/>
          </p:cNvSpPr>
          <p:nvPr/>
        </p:nvSpPr>
        <p:spPr bwMode="auto">
          <a:xfrm>
            <a:off x="856374" y="72477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Where Does the iPhone Come From?</a:t>
            </a:r>
            <a:endParaRPr lang="en-GB" altLang="en-US" sz="2400" b="1" dirty="0">
              <a:solidFill>
                <a:srgbClr val="4F86B2"/>
              </a:solidFill>
            </a:endParaRP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41611"/>
              </p:ext>
            </p:extLst>
          </p:nvPr>
        </p:nvGraphicFramePr>
        <p:xfrm>
          <a:off x="856374" y="873289"/>
          <a:ext cx="7296150" cy="5205408"/>
        </p:xfrm>
        <a:graphic>
          <a:graphicData uri="http://schemas.openxmlformats.org/drawingml/2006/table">
            <a:tbl>
              <a:tblPr/>
              <a:tblGrid>
                <a:gridCol w="2432050"/>
                <a:gridCol w="2432050"/>
                <a:gridCol w="2432050"/>
              </a:tblGrid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Item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Supplier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Location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0666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Design and operating system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Apple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USA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Flash memory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Samsung Electronics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S. Korea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0666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DRAM memory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Samsung Electronics;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Micron Technologies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S. Korea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USA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Application processor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Murata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Japan/Taiwan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620666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Baseband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Infineon; Skyworks;  Triquint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Taiwan</a:t>
                      </a:r>
                    </a:p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USA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Power management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Dialog Semiconductor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Taiwan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Audio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Texas Instruments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USA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Touchscreen control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Cirrus Logic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USA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Accel. and gyroscope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ST Microelectronics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Italy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E-compass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AKM Semiconductor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Japan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90"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Assembly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Foxconn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71438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714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Times New Roman" pitchFamily="18" charset="0"/>
                          <a:cs typeface="Calibri" pitchFamily="34" charset="0"/>
                        </a:rPr>
                        <a:t>China</a:t>
                      </a:r>
                    </a:p>
                  </a:txBody>
                  <a:tcPr marL="48095" marR="48095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53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2FF6C-AE7E-438B-A954-782750A25FD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000" b="1">
                <a:solidFill>
                  <a:srgbClr val="4F86B2"/>
                </a:solidFill>
              </a:rPr>
              <a:t>Globally-Dispersed Production: Boeing 787 Dreamliner</a:t>
            </a:r>
          </a:p>
        </p:txBody>
      </p:sp>
      <p:sp>
        <p:nvSpPr>
          <p:cNvPr id="16388" name="TextBox 7"/>
          <p:cNvSpPr txBox="1">
            <a:spLocks noChangeArrowheads="1"/>
          </p:cNvSpPr>
          <p:nvPr/>
        </p:nvSpPr>
        <p:spPr bwMode="auto">
          <a:xfrm>
            <a:off x="-22226" y="56530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6389" name="Picture 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39750"/>
            <a:ext cx="9036050" cy="531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1483DB-6A7D-4514-9A52-5CF01F3F3D4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Determining the Optical Location of </a:t>
            </a:r>
          </a:p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Value Chain Activities</a:t>
            </a:r>
          </a:p>
        </p:txBody>
      </p:sp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0" y="5668307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741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1070577"/>
            <a:ext cx="8816975" cy="454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6ECB8-4DD9-470D-9774-38215154E96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8436" name="TextBox 9"/>
          <p:cNvSpPr txBox="1">
            <a:spLocks noChangeArrowheads="1"/>
          </p:cNvSpPr>
          <p:nvPr/>
        </p:nvSpPr>
        <p:spPr bwMode="auto">
          <a:xfrm>
            <a:off x="714485" y="190664"/>
            <a:ext cx="7956550" cy="10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Applying the Framework </a:t>
            </a:r>
          </a:p>
          <a:p>
            <a:pPr algn="ctr"/>
            <a:r>
              <a:rPr lang="en-GB" altLang="en-US" sz="3000" b="1" dirty="0">
                <a:solidFill>
                  <a:srgbClr val="4F86B2"/>
                </a:solidFill>
              </a:rPr>
              <a:t>(2) Alternative Modes of Overseas Market Entry</a:t>
            </a:r>
          </a:p>
        </p:txBody>
      </p:sp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46926" y="568407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8438" name="Picture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0" y="1528052"/>
            <a:ext cx="7785100" cy="397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8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796DED-11AD-4DBE-9349-E1B51238E1B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19460" name="TextBox 9"/>
          <p:cNvSpPr txBox="1">
            <a:spLocks noChangeArrowheads="1"/>
          </p:cNvSpPr>
          <p:nvPr/>
        </p:nvSpPr>
        <p:spPr bwMode="auto">
          <a:xfrm>
            <a:off x="-17463" y="-14288"/>
            <a:ext cx="916146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Ghemewat’s CAGE Framework for Assessing Country Differences</a:t>
            </a:r>
            <a:endParaRPr lang="en-GB" altLang="en-US" sz="2400" b="1">
              <a:solidFill>
                <a:srgbClr val="4F86B2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34925" y="5638143"/>
            <a:ext cx="233997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19462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53716"/>
            <a:ext cx="9109075" cy="458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6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5" y="692150"/>
            <a:ext cx="3382963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92150"/>
            <a:ext cx="33845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1187450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056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D5DB4-6C64-4D33-8772-9EE8E322F53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6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BF614-624A-4985-8C86-7246AD7A1A45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1009650"/>
            <a:ext cx="7924800" cy="5478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Globalization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Increasing interdependence and homogeneity among countries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400" b="1" dirty="0">
                <a:cs typeface="Arial" pitchFamily="34" charset="0"/>
              </a:rPr>
              <a:t>Global Strategy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Arial" pitchFamily="34" charset="0"/>
              </a:rPr>
              <a:t>At simplest level:  Treating the world as a single market:  standard products, distributed &amp; marketed  worldwide (e.g. YKK and  Honda during 1970s and 1980s)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latin typeface="+mj-lt"/>
                <a:cs typeface="+mn-cs"/>
              </a:rPr>
              <a:t>At a </a:t>
            </a:r>
            <a:r>
              <a:rPr lang="en-US" sz="2200" dirty="0">
                <a:latin typeface="+mj-lt"/>
                <a:cs typeface="Arial" pitchFamily="34" charset="0"/>
              </a:rPr>
              <a:t>more sophisticated level:  Strategy that recognizes  and exploits linkages between countries (e.g. exploits global scale, national resource differences, strategic competition)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+mj-lt"/>
              <a:cs typeface="Arial" pitchFamily="34" charset="0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endParaRPr lang="en-US" sz="2200" dirty="0">
              <a:latin typeface="+mj-lt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dirty="0">
              <a:latin typeface="+mj-lt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dirty="0">
              <a:latin typeface="+mj-lt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endParaRPr lang="en-US" sz="2200" dirty="0">
              <a:latin typeface="+mj-lt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defRPr/>
            </a:pPr>
            <a:r>
              <a:rPr lang="en-US" sz="1600" dirty="0">
                <a:latin typeface="+mj-lt"/>
                <a:cs typeface="Arial" pitchFamily="34" charset="0"/>
              </a:rPr>
              <a:t>Global strategy				Multi-domestic strategy</a:t>
            </a:r>
          </a:p>
        </p:txBody>
      </p:sp>
      <p:sp>
        <p:nvSpPr>
          <p:cNvPr id="20486" name="TextBox 9"/>
          <p:cNvSpPr txBox="1">
            <a:spLocks noChangeArrowheads="1"/>
          </p:cNvSpPr>
          <p:nvPr/>
        </p:nvSpPr>
        <p:spPr bwMode="auto">
          <a:xfrm>
            <a:off x="711200" y="-1428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Globalisation and Global Strategy: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What Are They?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935037" y="648811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705600" y="5084763"/>
            <a:ext cx="1962150" cy="585787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World as separate national markets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97000" y="5086350"/>
            <a:ext cx="1416050" cy="585788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World as a single market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51275" y="5102225"/>
            <a:ext cx="1728788" cy="585788"/>
          </a:xfrm>
          <a:prstGeom prst="rect">
            <a:avLst/>
          </a:prstGeom>
          <a:noFill/>
          <a:ln w="19050">
            <a:solidFill>
              <a:srgbClr val="4F86B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World as inter-</a:t>
            </a:r>
          </a:p>
          <a:p>
            <a:pPr algn="ctr">
              <a:defRPr/>
            </a:pPr>
            <a:r>
              <a:rPr lang="en-US" sz="1600" b="1" dirty="0" smtClean="0">
                <a:latin typeface="+mj-lt"/>
                <a:cs typeface="Arial" pitchFamily="34" charset="0"/>
              </a:rPr>
              <a:t>related markets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105025" y="5949950"/>
            <a:ext cx="5353050" cy="0"/>
          </a:xfrm>
          <a:prstGeom prst="line">
            <a:avLst/>
          </a:prstGeom>
          <a:noFill/>
          <a:ln w="57150">
            <a:solidFill>
              <a:srgbClr val="4F86B2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8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FBD812-6140-4DE7-855A-69520D59AFD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575" y="976258"/>
            <a:ext cx="7924800" cy="5294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cs typeface="Arial" pitchFamily="34" charset="0"/>
              </a:rPr>
              <a:t>Forces for globalization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cs typeface="Arial" pitchFamily="34" charset="0"/>
              </a:rPr>
              <a:t>Cost benefits of  scale and replication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cs typeface="Arial" pitchFamily="34" charset="0"/>
              </a:rPr>
              <a:t>Serving global customers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cs typeface="Arial" pitchFamily="34" charset="0"/>
              </a:rPr>
              <a:t>Exploiting arbitrage benefits from national resources—e.g. natural resources, low labor costs, knowledge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cs typeface="Arial" pitchFamily="34" charset="0"/>
              </a:rPr>
              <a:t>Learning in multiple national environments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cs typeface="Arial" pitchFamily="34" charset="0"/>
              </a:rPr>
              <a:t>Competing strategically — Cross-subsidization</a:t>
            </a:r>
            <a:endParaRPr lang="en-US" sz="2200" dirty="0">
              <a:cs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b="1" dirty="0">
                <a:latin typeface="+mj-lt"/>
                <a:cs typeface="+mn-cs"/>
              </a:rPr>
              <a:t>Forces for national differentiation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200" dirty="0">
                <a:cs typeface="Arial" pitchFamily="34" charset="0"/>
              </a:rPr>
              <a:t>Transportation and communication costs arising from geographical distance and remoteness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cs typeface="Arial" pitchFamily="34" charset="0"/>
              </a:rPr>
              <a:t>Differences in customer needs and behavioral norms arising from cultural factors (including institutional, governmental, regulatory and political differences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200" dirty="0">
                <a:cs typeface="Arial" pitchFamily="34" charset="0"/>
              </a:rPr>
              <a:t>Market and infrastructure differences arising from differences in level of economic development</a:t>
            </a:r>
            <a:endParaRPr lang="en-GB" sz="2200" dirty="0">
              <a:latin typeface="+mj-lt"/>
              <a:cs typeface="+mn-cs"/>
            </a:endParaRPr>
          </a:p>
        </p:txBody>
      </p:sp>
      <p:sp>
        <p:nvSpPr>
          <p:cNvPr id="21510" name="TextBox 9"/>
          <p:cNvSpPr txBox="1">
            <a:spLocks noChangeArrowheads="1"/>
          </p:cNvSpPr>
          <p:nvPr/>
        </p:nvSpPr>
        <p:spPr bwMode="auto">
          <a:xfrm>
            <a:off x="790575" y="25180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 smtClean="0">
                <a:solidFill>
                  <a:srgbClr val="4F86B2"/>
                </a:solidFill>
              </a:rPr>
              <a:t>Analysing </a:t>
            </a:r>
            <a:r>
              <a:rPr lang="en-GB" altLang="en-US" sz="3500" b="1" dirty="0">
                <a:solidFill>
                  <a:srgbClr val="4F86B2"/>
                </a:solidFill>
              </a:rPr>
              <a:t>Benefits/Costs </a:t>
            </a:r>
          </a:p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of a Global Strategy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7462" y="6070546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198831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8F8DC8-E0FA-4661-A31F-B42879FB9C1C}" type="slidenum">
              <a:rPr lang="en-GB" sz="1000" smtClean="0">
                <a:solidFill>
                  <a:srgbClr val="4F86B2"/>
                </a:solidFill>
                <a:latin typeface="+mj-l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GB" sz="1000" dirty="0" smtClean="0">
              <a:solidFill>
                <a:srgbClr val="4F86B2"/>
              </a:solidFill>
              <a:latin typeface="+mj-lt"/>
            </a:endParaRP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857250" y="18721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3500" b="1" dirty="0" smtClean="0">
                <a:solidFill>
                  <a:srgbClr val="4F86B2"/>
                </a:solidFill>
                <a:latin typeface="+mj-lt"/>
              </a:rPr>
              <a:t>Global Integration vs. National Differentiation</a:t>
            </a:r>
          </a:p>
        </p:txBody>
      </p:sp>
      <p:pic>
        <p:nvPicPr>
          <p:cNvPr id="2253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99" y="1152525"/>
            <a:ext cx="7283450" cy="488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1750" y="5690531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© 2013 Robert M. Grant</a:t>
            </a:r>
          </a:p>
          <a:p>
            <a:pPr eaLnBrk="1" hangingPunct="1">
              <a:defRPr/>
            </a:pPr>
            <a:r>
              <a:rPr lang="en-GB" sz="1000" dirty="0" smtClean="0">
                <a:solidFill>
                  <a:srgbClr val="4F86B2"/>
                </a:solidFill>
                <a:latin typeface="+mj-lt"/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27953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460375" y="5831600"/>
            <a:ext cx="205740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9CA135-9595-4C91-B497-5B67D90CAD84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3556" name="TextBox 9"/>
          <p:cNvSpPr txBox="1">
            <a:spLocks noChangeArrowheads="1"/>
          </p:cNvSpPr>
          <p:nvPr/>
        </p:nvSpPr>
        <p:spPr bwMode="auto">
          <a:xfrm>
            <a:off x="-71438" y="7937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Development of Multinational Corporation (according to Bartlett &amp; </a:t>
            </a:r>
            <a:r>
              <a:rPr lang="en-GB" altLang="en-US" sz="3500" b="1" dirty="0" smtClean="0">
                <a:solidFill>
                  <a:srgbClr val="4F86B2"/>
                </a:solidFill>
              </a:rPr>
              <a:t>Goshen)</a:t>
            </a:r>
            <a:endParaRPr lang="en-GB" altLang="en-US" sz="3500" b="1" dirty="0">
              <a:solidFill>
                <a:srgbClr val="4F86B2"/>
              </a:solidFill>
            </a:endParaRP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0" y="6457950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7191" y="1265512"/>
            <a:ext cx="2471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  <a:cs typeface="Arial" pitchFamily="34" charset="0"/>
              </a:rPr>
              <a:t>1900-39: European</a:t>
            </a:r>
          </a:p>
          <a:p>
            <a:pPr algn="ctr">
              <a:defRPr/>
            </a:pPr>
            <a:r>
              <a:rPr lang="en-GB" b="1" dirty="0">
                <a:latin typeface="+mj-lt"/>
                <a:cs typeface="Arial" pitchFamily="34" charset="0"/>
              </a:rPr>
              <a:t> MNCs  as Decentralized</a:t>
            </a:r>
          </a:p>
          <a:p>
            <a:pPr algn="ctr">
              <a:defRPr/>
            </a:pPr>
            <a:r>
              <a:rPr lang="en-GB" b="1" dirty="0">
                <a:latin typeface="+mj-lt"/>
                <a:cs typeface="Arial" pitchFamily="34" charset="0"/>
              </a:rPr>
              <a:t> Federations 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73075" y="3937712"/>
            <a:ext cx="2447925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7950" indent="-142875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National subsidiaries self-sufficient &amp; autonomous</a:t>
            </a:r>
          </a:p>
          <a:p>
            <a:pPr marL="107950" indent="-142875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HQ control through appointing subsidiaries senior management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251200" y="1216737"/>
            <a:ext cx="2447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  <a:cs typeface="Arial" pitchFamily="34" charset="0"/>
              </a:rPr>
              <a:t>1945-1970: American MNCs as Coordinated Federations 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892425" y="3912312"/>
            <a:ext cx="28082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42875" indent="-142875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Dominant role of U.S. parent in developing technology and products</a:t>
            </a:r>
          </a:p>
          <a:p>
            <a:pPr marL="142875" indent="-142875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Foreign subsidiaries  autonomous in operations and marketing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5691188" y="1215149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latin typeface="+mj-lt"/>
                <a:cs typeface="Arial" pitchFamily="34" charset="0"/>
              </a:rPr>
              <a:t>1970s and 1980s The Japanese MNC as Centralized Hub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5805488" y="3947237"/>
            <a:ext cx="302418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07950" indent="-107950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Global strategy pursued from home base</a:t>
            </a:r>
          </a:p>
          <a:p>
            <a:pPr marL="107950" indent="-107950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Strategy, R&amp;D and production home based</a:t>
            </a:r>
          </a:p>
          <a:p>
            <a:pPr marL="107950" indent="-107950">
              <a:buFont typeface="Arial" pitchFamily="34" charset="0"/>
              <a:buChar char="•"/>
              <a:defRPr/>
            </a:pPr>
            <a:r>
              <a:rPr lang="en-GB" dirty="0">
                <a:latin typeface="+mj-lt"/>
                <a:cs typeface="Arial" pitchFamily="34" charset="0"/>
              </a:rPr>
              <a:t>Foreign subsidiaries conduct sales and distribution</a:t>
            </a: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1689100" y="5733174"/>
            <a:ext cx="6151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600" b="1" i="1" dirty="0" smtClean="0">
                <a:latin typeface="+mj-lt"/>
                <a:cs typeface="Arial" pitchFamily="34" charset="0"/>
              </a:rPr>
              <a:t>Note</a:t>
            </a:r>
            <a:r>
              <a:rPr lang="en-GB" sz="1600" b="1" dirty="0" smtClean="0">
                <a:latin typeface="+mj-lt"/>
                <a:cs typeface="Arial" pitchFamily="34" charset="0"/>
              </a:rPr>
              <a:t>: Density of shading indicates extent of decision making authority</a:t>
            </a:r>
            <a:endParaRPr lang="en-US" sz="1600" b="1" dirty="0" smtClean="0">
              <a:latin typeface="+mj-lt"/>
              <a:cs typeface="Arial" pitchFamily="34" charset="0"/>
            </a:endParaRPr>
          </a:p>
        </p:txBody>
      </p:sp>
      <p:pic>
        <p:nvPicPr>
          <p:cNvPr id="2356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2213687"/>
            <a:ext cx="76009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3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C0245E-975D-41A0-A912-4EE63B40DD68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4579" name="TextBox 9"/>
          <p:cNvSpPr txBox="1">
            <a:spLocks noChangeArrowheads="1"/>
          </p:cNvSpPr>
          <p:nvPr/>
        </p:nvSpPr>
        <p:spPr bwMode="auto">
          <a:xfrm>
            <a:off x="0" y="-14288"/>
            <a:ext cx="91440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>
                <a:solidFill>
                  <a:srgbClr val="4F86B2"/>
                </a:solidFill>
              </a:rPr>
              <a:t>Reconciling Global Integration with National Differentiation: The Transnational Corporation</a:t>
            </a:r>
          </a:p>
        </p:txBody>
      </p:sp>
      <p:sp>
        <p:nvSpPr>
          <p:cNvPr id="24580" name="TextBox 7"/>
          <p:cNvSpPr txBox="1">
            <a:spLocks noChangeArrowheads="1"/>
          </p:cNvSpPr>
          <p:nvPr/>
        </p:nvSpPr>
        <p:spPr bwMode="auto">
          <a:xfrm>
            <a:off x="827088" y="628808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307975" y="4071938"/>
            <a:ext cx="8585200" cy="18243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ct val="90000"/>
              </a:lnSpc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The Transnational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: an integrated network of distributed, interdependent resources and capabilities.</a:t>
            </a:r>
          </a:p>
          <a:p>
            <a:pPr marL="742950" lvl="1" indent="-285750" algn="l">
              <a:lnSpc>
                <a:spcPct val="90000"/>
              </a:lnSpc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Each national unit a source of ideas and capabilities that can benefit the whole corporation.</a:t>
            </a:r>
          </a:p>
          <a:p>
            <a:pPr marL="742950" lvl="1" indent="-285750" algn="l">
              <a:lnSpc>
                <a:spcPct val="90000"/>
              </a:lnSpc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Each national unit becomes world source for a specific product, component, or activity.</a:t>
            </a:r>
          </a:p>
          <a:p>
            <a:pPr marL="742950" lvl="1" indent="-285750" algn="l">
              <a:lnSpc>
                <a:spcPct val="90000"/>
              </a:lnSpc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Corporate center orchestrates collaboration through creating the right organizational context.</a:t>
            </a:r>
          </a:p>
        </p:txBody>
      </p:sp>
      <p:pic>
        <p:nvPicPr>
          <p:cNvPr id="24582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43000"/>
            <a:ext cx="7724775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9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045561" y="1478"/>
            <a:ext cx="7956550" cy="1200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Global Strategies &amp; the </a:t>
            </a:r>
          </a:p>
          <a:p>
            <a:pPr algn="ctr"/>
            <a:r>
              <a:rPr lang="en-GB" altLang="en-US" sz="3600" b="1" dirty="0">
                <a:solidFill>
                  <a:srgbClr val="4F86B2"/>
                </a:solidFill>
              </a:rPr>
              <a:t>Multinational Corporation</a:t>
            </a:r>
          </a:p>
        </p:txBody>
      </p:sp>
      <p:sp>
        <p:nvSpPr>
          <p:cNvPr id="3076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3077" name="TextBox 7"/>
          <p:cNvSpPr txBox="1">
            <a:spLocks noChangeArrowheads="1"/>
          </p:cNvSpPr>
          <p:nvPr/>
        </p:nvSpPr>
        <p:spPr bwMode="auto">
          <a:xfrm>
            <a:off x="-14452" y="601662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3078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B7380-FCF0-44FD-A154-813D8F50504D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16238" y="1233598"/>
            <a:ext cx="3743325" cy="1223962"/>
          </a:xfrm>
          <a:prstGeom prst="ellipse">
            <a:avLst/>
          </a:prstGeom>
          <a:noFill/>
          <a:ln>
            <a:solidFill>
              <a:srgbClr val="6186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3080" name="TextBox 2"/>
          <p:cNvSpPr txBox="1">
            <a:spLocks noChangeArrowheads="1"/>
          </p:cNvSpPr>
          <p:nvPr/>
        </p:nvSpPr>
        <p:spPr bwMode="auto">
          <a:xfrm>
            <a:off x="3527425" y="1607454"/>
            <a:ext cx="2557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2500" b="1" dirty="0">
                <a:solidFill>
                  <a:srgbClr val="4F86B2"/>
                </a:solidFill>
              </a:rPr>
              <a:t>OUTLINE</a:t>
            </a:r>
          </a:p>
        </p:txBody>
      </p:sp>
      <p:sp>
        <p:nvSpPr>
          <p:cNvPr id="3081" name="TextBox 4"/>
          <p:cNvSpPr txBox="1">
            <a:spLocks noChangeArrowheads="1"/>
          </p:cNvSpPr>
          <p:nvPr/>
        </p:nvSpPr>
        <p:spPr bwMode="auto">
          <a:xfrm>
            <a:off x="1045561" y="2492375"/>
            <a:ext cx="77755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971550" indent="-514350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400" dirty="0"/>
              <a:t>Implications of </a:t>
            </a:r>
            <a:r>
              <a:rPr lang="en-US" altLang="en-US" sz="2400" dirty="0"/>
              <a:t>International Competition for Industry Analysis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400" dirty="0"/>
              <a:t>Analyzing Competitive Advantage within an International Context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GB" altLang="en-US" sz="2400" dirty="0"/>
              <a:t>Applying the Framework</a:t>
            </a:r>
          </a:p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GB" altLang="en-US" sz="2200" dirty="0"/>
              <a:t>International l</a:t>
            </a:r>
            <a:r>
              <a:rPr lang="en-US" altLang="en-US" sz="2200" dirty="0" err="1"/>
              <a:t>ocation</a:t>
            </a:r>
            <a:r>
              <a:rPr lang="en-US" altLang="en-US" sz="2200" dirty="0"/>
              <a:t> of production</a:t>
            </a:r>
            <a:endParaRPr lang="en-GB" altLang="en-US" sz="2200" dirty="0"/>
          </a:p>
          <a:p>
            <a:pPr lvl="1">
              <a:buClr>
                <a:srgbClr val="4F86B2"/>
              </a:buClr>
              <a:buFont typeface="Calibri" pitchFamily="34" charset="0"/>
              <a:buAutoNum type="arabicPeriod"/>
            </a:pPr>
            <a:r>
              <a:rPr lang="en-GB" altLang="en-US" sz="2200" dirty="0"/>
              <a:t>Foreign</a:t>
            </a:r>
            <a:r>
              <a:rPr lang="en-US" altLang="en-US" sz="2200" dirty="0"/>
              <a:t> </a:t>
            </a:r>
            <a:r>
              <a:rPr lang="en-GB" altLang="en-US" sz="2200" dirty="0"/>
              <a:t>m</a:t>
            </a:r>
            <a:r>
              <a:rPr lang="en-US" altLang="en-US" sz="2200" dirty="0" err="1"/>
              <a:t>arket</a:t>
            </a:r>
            <a:r>
              <a:rPr lang="en-US" altLang="en-US" sz="2200" dirty="0"/>
              <a:t> </a:t>
            </a:r>
            <a:r>
              <a:rPr lang="en-GB" altLang="en-US" sz="2200" dirty="0"/>
              <a:t>e</a:t>
            </a:r>
            <a:r>
              <a:rPr lang="en-US" altLang="en-US" sz="2200" dirty="0" err="1"/>
              <a:t>ntry</a:t>
            </a:r>
            <a:r>
              <a:rPr lang="en-GB" altLang="en-US" sz="2200" dirty="0"/>
              <a:t> strategies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400" dirty="0"/>
              <a:t>Multinational Strategies: Globalization versus National Differentiation</a:t>
            </a:r>
          </a:p>
          <a:p>
            <a:pPr>
              <a:buClr>
                <a:srgbClr val="4F86B2"/>
              </a:buClr>
              <a:buFont typeface="Arial" charset="0"/>
              <a:buChar char="•"/>
            </a:pPr>
            <a:r>
              <a:rPr lang="en-US" altLang="en-US" sz="2400" dirty="0"/>
              <a:t>Strategy and Organization of the Multinational Corporation</a:t>
            </a:r>
          </a:p>
        </p:txBody>
      </p:sp>
    </p:spTree>
    <p:extLst>
      <p:ext uri="{BB962C8B-B14F-4D97-AF65-F5344CB8AC3E}">
        <p14:creationId xmlns:p14="http://schemas.microsoft.com/office/powerpoint/2010/main" val="21124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011B46-35A3-41DC-8CA2-6382437849A7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856375" y="-14288"/>
            <a:ext cx="79565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Patterns of Internalization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17462" y="585853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41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2" y="615950"/>
            <a:ext cx="7630291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A22A12-FD44-41D7-BB47-826C499B423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125" name="TextBox 9"/>
          <p:cNvSpPr txBox="1">
            <a:spLocks noChangeArrowheads="1"/>
          </p:cNvSpPr>
          <p:nvPr/>
        </p:nvSpPr>
        <p:spPr bwMode="auto">
          <a:xfrm>
            <a:off x="719138" y="-2999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Implications of Internationalization for Industry Analysis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460375" y="6143845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33475" y="1139990"/>
            <a:ext cx="7127875" cy="2154237"/>
          </a:xfrm>
          <a:prstGeom prst="rect">
            <a:avLst/>
          </a:prstGeom>
          <a:noFill/>
          <a:ln w="19050">
            <a:solidFill>
              <a:srgbClr val="4F86B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cs typeface="Arial" pitchFamily="34" charset="0"/>
              </a:rPr>
              <a:t>INDUSTRY STRUCTURE</a:t>
            </a:r>
          </a:p>
          <a:p>
            <a:pPr marL="285750" indent="-285750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Arial" pitchFamily="34" charset="0"/>
              </a:rPr>
              <a:t>Lower entry barriers into national markets</a:t>
            </a:r>
          </a:p>
          <a:p>
            <a:pPr marL="285750" indent="-285750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Arial" pitchFamily="34" charset="0"/>
              </a:rPr>
              <a:t>Increased industry rivalry</a:t>
            </a:r>
          </a:p>
          <a:p>
            <a:pPr marL="742950" lvl="1" indent="-285750">
              <a:buClr>
                <a:srgbClr val="6186B2"/>
              </a:buClr>
              <a:buFont typeface="Courier New" pitchFamily="49" charset="0"/>
              <a:buChar char="o"/>
              <a:defRPr/>
            </a:pPr>
            <a:r>
              <a:rPr lang="en-GB" dirty="0">
                <a:cs typeface="Arial" pitchFamily="34" charset="0"/>
              </a:rPr>
              <a:t>Lower seller concentration</a:t>
            </a:r>
          </a:p>
          <a:p>
            <a:pPr marL="742950" lvl="1" indent="-285750">
              <a:buClr>
                <a:srgbClr val="6186B2"/>
              </a:buClr>
              <a:buFont typeface="Courier New" pitchFamily="49" charset="0"/>
              <a:buChar char="o"/>
              <a:defRPr/>
            </a:pPr>
            <a:r>
              <a:rPr lang="en-GB" dirty="0">
                <a:cs typeface="Arial" pitchFamily="34" charset="0"/>
              </a:rPr>
              <a:t>Greater diversity of competitors</a:t>
            </a:r>
          </a:p>
          <a:p>
            <a:pPr marL="285750" indent="-285750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Arial" pitchFamily="34" charset="0"/>
              </a:rPr>
              <a:t>Increased buyer power</a:t>
            </a:r>
          </a:p>
          <a:p>
            <a:pPr marL="742950" lvl="1" indent="-285750">
              <a:buClr>
                <a:srgbClr val="6186B2"/>
              </a:buClr>
              <a:buFont typeface="Courier New" pitchFamily="49" charset="0"/>
              <a:buChar char="o"/>
              <a:defRPr/>
            </a:pPr>
            <a:r>
              <a:rPr lang="en-GB" dirty="0">
                <a:cs typeface="Arial" pitchFamily="34" charset="0"/>
              </a:rPr>
              <a:t>Buyers have more potential suppliers to choose from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475" y="3808577"/>
            <a:ext cx="7127875" cy="708025"/>
          </a:xfrm>
          <a:prstGeom prst="rect">
            <a:avLst/>
          </a:prstGeom>
          <a:noFill/>
          <a:ln w="19050">
            <a:solidFill>
              <a:srgbClr val="4F86B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cs typeface="Arial" pitchFamily="34" charset="0"/>
              </a:rPr>
              <a:t>COMPETITION</a:t>
            </a:r>
          </a:p>
          <a:p>
            <a:pPr marL="285750" indent="-285750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Arial" pitchFamily="34" charset="0"/>
              </a:rPr>
              <a:t>Increased intensity of competition</a:t>
            </a:r>
            <a:endParaRPr lang="en-GB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3475" y="5030952"/>
            <a:ext cx="7127875" cy="1016000"/>
          </a:xfrm>
          <a:prstGeom prst="rect">
            <a:avLst/>
          </a:prstGeom>
          <a:noFill/>
          <a:ln w="19050">
            <a:solidFill>
              <a:srgbClr val="4F86B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b="1" dirty="0">
                <a:cs typeface="Arial" pitchFamily="34" charset="0"/>
              </a:rPr>
              <a:t>PROFITABILITY</a:t>
            </a:r>
          </a:p>
          <a:p>
            <a:pPr marL="285750" indent="-285750">
              <a:buClr>
                <a:srgbClr val="6186B2"/>
              </a:buClr>
              <a:buFont typeface="Arial" pitchFamily="34" charset="0"/>
              <a:buChar char="•"/>
              <a:defRPr/>
            </a:pPr>
            <a:r>
              <a:rPr lang="en-GB" sz="2000" dirty="0">
                <a:cs typeface="Arial" pitchFamily="34" charset="0"/>
              </a:rPr>
              <a:t>Other things remaining equal, internationalization tends to reduce an industry’s margins and rate of return on capital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302125" y="3294227"/>
            <a:ext cx="395287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2" name="Down Arrow 11"/>
          <p:cNvSpPr/>
          <p:nvPr/>
        </p:nvSpPr>
        <p:spPr>
          <a:xfrm>
            <a:off x="4337050" y="4516602"/>
            <a:ext cx="396875" cy="49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0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B462F5-14C5-424E-8957-C66FE8EAC81A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887905" y="-14288"/>
            <a:ext cx="7956550" cy="110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300" b="1" dirty="0">
                <a:solidFill>
                  <a:srgbClr val="4F86B2"/>
                </a:solidFill>
              </a:rPr>
              <a:t>Competitive Advantage within an International Context: The Basic Framework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17462" y="5699618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pic>
        <p:nvPicPr>
          <p:cNvPr id="615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6" y="968868"/>
            <a:ext cx="77914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3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6E1BA-F88A-410B-BC25-5F18355818C0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451" y="1338536"/>
            <a:ext cx="792480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dirty="0">
                <a:latin typeface="+mj-lt"/>
                <a:cs typeface="Arial" pitchFamily="34" charset="0"/>
              </a:rPr>
              <a:t>A country </a:t>
            </a:r>
            <a:r>
              <a:rPr lang="en-GB" sz="2600" dirty="0">
                <a:latin typeface="+mj-lt"/>
                <a:cs typeface="Arial" pitchFamily="34" charset="0"/>
              </a:rPr>
              <a:t>has a</a:t>
            </a:r>
            <a:r>
              <a:rPr lang="en-US" sz="2600" dirty="0">
                <a:latin typeface="+mj-lt"/>
                <a:cs typeface="Arial" pitchFamily="34" charset="0"/>
              </a:rPr>
              <a:t> relative efficiency</a:t>
            </a:r>
            <a:r>
              <a:rPr lang="en-GB" sz="2600" dirty="0">
                <a:latin typeface="+mj-lt"/>
                <a:cs typeface="Arial" pitchFamily="34" charset="0"/>
              </a:rPr>
              <a:t> advantage in</a:t>
            </a:r>
            <a:r>
              <a:rPr lang="en-US" sz="2600" dirty="0">
                <a:latin typeface="+mj-lt"/>
                <a:cs typeface="Arial" pitchFamily="34" charset="0"/>
              </a:rPr>
              <a:t> those products </a:t>
            </a:r>
            <a:r>
              <a:rPr lang="en-GB" sz="2600" dirty="0">
                <a:latin typeface="+mj-lt"/>
                <a:cs typeface="Arial" pitchFamily="34" charset="0"/>
              </a:rPr>
              <a:t>that use </a:t>
            </a:r>
            <a:r>
              <a:rPr lang="en-US" sz="2600" dirty="0">
                <a:latin typeface="+mj-lt"/>
                <a:cs typeface="Arial" pitchFamily="34" charset="0"/>
              </a:rPr>
              <a:t>resources </a:t>
            </a:r>
            <a:r>
              <a:rPr lang="en-GB" sz="2600" dirty="0">
                <a:latin typeface="+mj-lt"/>
                <a:cs typeface="Arial" pitchFamily="34" charset="0"/>
              </a:rPr>
              <a:t>that </a:t>
            </a:r>
            <a:r>
              <a:rPr lang="en-US" sz="2600" dirty="0">
                <a:latin typeface="+mj-lt"/>
                <a:cs typeface="Arial" pitchFamily="34" charset="0"/>
              </a:rPr>
              <a:t>are abundant within that country. E.g.:</a:t>
            </a:r>
            <a:endParaRPr lang="en-GB" sz="2600" dirty="0">
              <a:latin typeface="+mj-lt"/>
              <a:cs typeface="+mn-cs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Philippines relatively more efficient in the production of</a:t>
            </a:r>
            <a:r>
              <a:rPr lang="en-GB" sz="2400" dirty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footwear, apparel, and assembled electronic products than in</a:t>
            </a:r>
            <a:r>
              <a:rPr lang="en-GB" sz="2400" dirty="0">
                <a:cs typeface="Arial" pitchFamily="34" charset="0"/>
              </a:rPr>
              <a:t> </a:t>
            </a:r>
            <a:r>
              <a:rPr lang="en-US" sz="2400" dirty="0">
                <a:cs typeface="Arial" pitchFamily="34" charset="0"/>
              </a:rPr>
              <a:t>the production of chemicals and automobiles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U.S. is relatively more efficient in the production of semiconductors and pharmaceuticals than shoes or shirts</a:t>
            </a:r>
            <a:endParaRPr lang="en-US" sz="2200" kern="0" dirty="0"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US" sz="2600" kern="0" dirty="0">
                <a:cs typeface="Arial" pitchFamily="34" charset="0"/>
              </a:rPr>
              <a:t>When exchange rates are well- behaved, comparative advantage translates into competitive advantage</a:t>
            </a:r>
            <a:endParaRPr lang="en-US" sz="2600" dirty="0">
              <a:cs typeface="Arial" pitchFamily="34" charset="0"/>
            </a:endParaRPr>
          </a:p>
        </p:txBody>
      </p:sp>
      <p:sp>
        <p:nvSpPr>
          <p:cNvPr id="7174" name="TextBox 9"/>
          <p:cNvSpPr txBox="1">
            <a:spLocks noChangeArrowheads="1"/>
          </p:cNvSpPr>
          <p:nvPr/>
        </p:nvSpPr>
        <p:spPr bwMode="auto">
          <a:xfrm>
            <a:off x="664451" y="160338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National Influences on Competitiveness: The Theory of Comparative Advantage</a:t>
            </a:r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460375" y="5816874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1458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394DE3-827B-43DA-B8CB-4AA08B2FE0C3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155575" y="-14288"/>
            <a:ext cx="898842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Revealed Comparative Advantage for Selected Product Categories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0" y="5684072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56716"/>
              </p:ext>
            </p:extLst>
          </p:nvPr>
        </p:nvGraphicFramePr>
        <p:xfrm>
          <a:off x="1" y="1155700"/>
          <a:ext cx="9054304" cy="456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7064"/>
                <a:gridCol w="666125"/>
                <a:gridCol w="666125"/>
                <a:gridCol w="814153"/>
                <a:gridCol w="1332252"/>
                <a:gridCol w="1036195"/>
                <a:gridCol w="1184223"/>
                <a:gridCol w="888167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US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UK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Japan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Switzerland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Canada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Australia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Taiwan</a:t>
                      </a:r>
                      <a:endParaRPr lang="en-GB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Cereals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+0.83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-0.24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+0.80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+0.97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-0.78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Mineral fuels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-0.82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-0.11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-0.93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-0.50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+0.41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+0.26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-0.54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Pharmaceuticals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-0.25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+0.19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-0.51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+0.34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-0.32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-0.34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-0.78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Vehicles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-0.41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-0.25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+0.81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-0.68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+0.04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-0.69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+0.31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Aerospace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+0.58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-0.14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-0.44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-0.13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+0.26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-0.70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-0.50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686763">
                <a:tc>
                  <a:txBody>
                    <a:bodyPr/>
                    <a:lstStyle/>
                    <a:p>
                      <a:r>
                        <a:rPr lang="en-GB" dirty="0" smtClean="0"/>
                        <a:t>Electrical</a:t>
                      </a:r>
                      <a:r>
                        <a:rPr lang="en-GB" baseline="0" dirty="0" smtClean="0"/>
                        <a:t> &amp; electronic equipment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-0.26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+0.08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+0.41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-0.02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-0.30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-0.74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+0.25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Optical, photo,</a:t>
                      </a:r>
                      <a:r>
                        <a:rPr lang="en-GB" baseline="0" dirty="0" smtClean="0"/>
                        <a:t> medical and scientific equipment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+0.09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-0.02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+0.21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+0.37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-0.36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-0.46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+0.20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Apparel (woven)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-0.61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-0.40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-0.59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-0.92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-0.29</a:t>
                      </a:r>
                      <a:endParaRPr lang="en-GB" sz="1600" dirty="0"/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Finance and insurance</a:t>
                      </a:r>
                      <a:endParaRPr lang="en-GB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-0.10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+0.56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+0.08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+0.69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-0.08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+0.05</a:t>
                      </a:r>
                      <a:endParaRPr lang="en-GB" sz="1600" dirty="0"/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-0.85</a:t>
                      </a:r>
                      <a:endParaRPr lang="en-GB" sz="1600" dirty="0"/>
                    </a:p>
                  </a:txBody>
                  <a:tcPr marL="91441" marR="914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51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4" descr="http://coltrane.wiley.com/ColtraneJ/dataviews/?imageId=1448466&amp;imageTypeI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  <p:sp>
        <p:nvSpPr>
          <p:cNvPr id="9221" name="Slide Number Placeholder 8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C3FE8-D444-4333-A47C-D32519D8DD2E}" type="slidenum">
              <a:rPr lang="en-GB" sz="1000" smtClean="0">
                <a:solidFill>
                  <a:srgbClr val="4F86B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z="1000" dirty="0" smtClean="0">
              <a:solidFill>
                <a:srgbClr val="4F86B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5624" y="1242465"/>
            <a:ext cx="7924800" cy="4586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r>
              <a:rPr lang="en-GB" sz="2600" dirty="0">
                <a:latin typeface="+mj-lt"/>
                <a:cs typeface="Arial" pitchFamily="34" charset="0"/>
              </a:rPr>
              <a:t>Extends and adapts traditional theory of comparative advantage to take account of three factors:</a:t>
            </a:r>
            <a:endParaRPr lang="en-GB" sz="2600" dirty="0">
              <a:latin typeface="+mj-lt"/>
              <a:cs typeface="+mn-cs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GB" sz="2400" dirty="0">
                <a:cs typeface="Arial" pitchFamily="34" charset="0"/>
              </a:rPr>
              <a:t>International c</a:t>
            </a:r>
            <a:r>
              <a:rPr lang="en-US" sz="2400" dirty="0">
                <a:cs typeface="Arial" pitchFamily="34" charset="0"/>
              </a:rPr>
              <a:t>ompetitive advantage is about </a:t>
            </a:r>
            <a:r>
              <a:rPr lang="en-US" sz="2400" i="1" dirty="0">
                <a:cs typeface="Arial" pitchFamily="34" charset="0"/>
              </a:rPr>
              <a:t>companies</a:t>
            </a:r>
            <a:r>
              <a:rPr lang="en-GB" sz="2400" i="1" dirty="0">
                <a:cs typeface="Arial" pitchFamily="34" charset="0"/>
              </a:rPr>
              <a:t> not countries—</a:t>
            </a:r>
            <a:r>
              <a:rPr lang="en-US" sz="2400" dirty="0">
                <a:cs typeface="Arial" pitchFamily="34" charset="0"/>
              </a:rPr>
              <a:t>the national environment provides a </a:t>
            </a:r>
            <a:r>
              <a:rPr lang="en-US" sz="2400" i="1" dirty="0">
                <a:cs typeface="Arial" pitchFamily="34" charset="0"/>
              </a:rPr>
              <a:t>home base </a:t>
            </a:r>
            <a:r>
              <a:rPr lang="en-US" sz="2400" dirty="0">
                <a:cs typeface="Arial" pitchFamily="34" charset="0"/>
              </a:rPr>
              <a:t>for the company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Sustained competitive advantage depends upon </a:t>
            </a:r>
            <a:r>
              <a:rPr lang="en-US" sz="2400" i="1" dirty="0">
                <a:cs typeface="Arial" pitchFamily="34" charset="0"/>
              </a:rPr>
              <a:t>dynamic </a:t>
            </a:r>
            <a:r>
              <a:rPr lang="en-US" sz="2400" dirty="0">
                <a:cs typeface="Arial" pitchFamily="34" charset="0"/>
              </a:rPr>
              <a:t>factors-- </a:t>
            </a:r>
            <a:r>
              <a:rPr lang="en-US" sz="2400" i="1" dirty="0">
                <a:cs typeface="Arial" pitchFamily="34" charset="0"/>
              </a:rPr>
              <a:t>innovation</a:t>
            </a:r>
            <a:r>
              <a:rPr lang="en-US" sz="2400" dirty="0">
                <a:cs typeface="Arial" pitchFamily="34" charset="0"/>
              </a:rPr>
              <a:t> and the </a:t>
            </a:r>
            <a:r>
              <a:rPr lang="en-US" sz="2400" i="1" dirty="0">
                <a:cs typeface="Arial" pitchFamily="34" charset="0"/>
              </a:rPr>
              <a:t>upgrading</a:t>
            </a:r>
            <a:r>
              <a:rPr lang="en-US" sz="2400" dirty="0">
                <a:cs typeface="Arial" pitchFamily="34" charset="0"/>
              </a:rPr>
              <a:t> of resources and capabilities 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Courier New" pitchFamily="49" charset="0"/>
              <a:buChar char="o"/>
              <a:defRPr/>
            </a:pPr>
            <a:r>
              <a:rPr lang="en-US" sz="2400" dirty="0">
                <a:cs typeface="Arial" pitchFamily="34" charset="0"/>
              </a:rPr>
              <a:t>The critical role of the national environment is its </a:t>
            </a:r>
            <a:r>
              <a:rPr lang="en-GB" sz="2400" dirty="0">
                <a:cs typeface="Arial" pitchFamily="34" charset="0"/>
              </a:rPr>
              <a:t>impact</a:t>
            </a:r>
            <a:r>
              <a:rPr lang="en-US" sz="2400" dirty="0">
                <a:cs typeface="Arial" pitchFamily="34" charset="0"/>
              </a:rPr>
              <a:t> upon the dynamics of innovation and upgrading</a:t>
            </a:r>
            <a:endParaRPr lang="en-US" sz="2400" kern="0" dirty="0">
              <a:cs typeface="Arial" pitchFamily="34" charset="0"/>
            </a:endParaRPr>
          </a:p>
          <a:p>
            <a:pPr lvl="1" indent="-457200" fontAlgn="auto">
              <a:spcBef>
                <a:spcPts val="0"/>
              </a:spcBef>
              <a:spcAft>
                <a:spcPts val="0"/>
              </a:spcAft>
              <a:buClr>
                <a:srgbClr val="4F86B2"/>
              </a:buClr>
              <a:buFont typeface="Arial" pitchFamily="34" charset="0"/>
              <a:buChar char="•"/>
              <a:defRPr/>
            </a:pPr>
            <a:endParaRPr lang="en-US" sz="2400" dirty="0">
              <a:cs typeface="Arial" pitchFamily="34" charset="0"/>
            </a:endParaRPr>
          </a:p>
        </p:txBody>
      </p:sp>
      <p:sp>
        <p:nvSpPr>
          <p:cNvPr id="9222" name="TextBox 9"/>
          <p:cNvSpPr txBox="1">
            <a:spLocks noChangeArrowheads="1"/>
          </p:cNvSpPr>
          <p:nvPr/>
        </p:nvSpPr>
        <p:spPr bwMode="auto">
          <a:xfrm>
            <a:off x="698719" y="72477"/>
            <a:ext cx="79565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altLang="en-US" sz="3500" b="1" dirty="0">
                <a:solidFill>
                  <a:srgbClr val="4F86B2"/>
                </a:solidFill>
              </a:rPr>
              <a:t>Porter’s Competitive Advantage of Nations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7462" y="5750473"/>
            <a:ext cx="233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altLang="en-US" sz="1000" dirty="0">
                <a:solidFill>
                  <a:srgbClr val="4F86B2"/>
                </a:solidFill>
              </a:rPr>
              <a:t>© 2013 Robert M. Grant</a:t>
            </a:r>
          </a:p>
          <a:p>
            <a:r>
              <a:rPr lang="en-GB" altLang="en-US" sz="1000" dirty="0">
                <a:solidFill>
                  <a:srgbClr val="4F86B2"/>
                </a:solidFill>
              </a:rPr>
              <a:t>www.contemporarystrategyanalysis.com</a:t>
            </a:r>
          </a:p>
        </p:txBody>
      </p:sp>
    </p:spTree>
    <p:extLst>
      <p:ext uri="{BB962C8B-B14F-4D97-AF65-F5344CB8AC3E}">
        <p14:creationId xmlns:p14="http://schemas.microsoft.com/office/powerpoint/2010/main" val="328064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</TotalTime>
  <Words>1478</Words>
  <Application>Microsoft Office PowerPoint</Application>
  <PresentationFormat>Apresentação na tela (4:3)</PresentationFormat>
  <Paragraphs>381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 Chapter 12 Global Strategies &amp; the  Multinational Corporation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01: Fundamentos do Design Organizacional</dc:title>
  <dc:creator>Matheus Soares</dc:creator>
  <cp:lastModifiedBy>Tarso Rueda</cp:lastModifiedBy>
  <cp:revision>59</cp:revision>
  <dcterms:created xsi:type="dcterms:W3CDTF">2015-02-26T17:46:44Z</dcterms:created>
  <dcterms:modified xsi:type="dcterms:W3CDTF">2016-02-12T17:20:10Z</dcterms:modified>
</cp:coreProperties>
</file>