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825875-72E4-6A45-AF2F-67D8CFF99340}" v="15" dt="2019-10-22T10:05:49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 snapToObjects="1">
      <p:cViewPr varScale="1">
        <p:scale>
          <a:sx n="110" d="100"/>
          <a:sy n="110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ia Ferreira" userId="f1a03e40f580af3d" providerId="LiveId" clId="{59825875-72E4-6A45-AF2F-67D8CFF99340}"/>
    <pc:docChg chg="custSel addSld modSld">
      <pc:chgData name="Marilia Ferreira" userId="f1a03e40f580af3d" providerId="LiveId" clId="{59825875-72E4-6A45-AF2F-67D8CFF99340}" dt="2019-10-22T10:08:55.936" v="882" actId="20577"/>
      <pc:docMkLst>
        <pc:docMk/>
      </pc:docMkLst>
      <pc:sldChg chg="modSp">
        <pc:chgData name="Marilia Ferreira" userId="f1a03e40f580af3d" providerId="LiveId" clId="{59825875-72E4-6A45-AF2F-67D8CFF99340}" dt="2019-10-22T09:50:21.338" v="436" actId="20577"/>
        <pc:sldMkLst>
          <pc:docMk/>
          <pc:sldMk cId="2243275582" sldId="259"/>
        </pc:sldMkLst>
        <pc:spChg chg="mod">
          <ac:chgData name="Marilia Ferreira" userId="f1a03e40f580af3d" providerId="LiveId" clId="{59825875-72E4-6A45-AF2F-67D8CFF99340}" dt="2019-10-22T09:50:21.338" v="436" actId="20577"/>
          <ac:spMkLst>
            <pc:docMk/>
            <pc:sldMk cId="2243275582" sldId="259"/>
            <ac:spMk id="3" creationId="{F612C092-1406-0748-944D-4B699AE8CC8D}"/>
          </ac:spMkLst>
        </pc:spChg>
      </pc:sldChg>
      <pc:sldChg chg="modSp">
        <pc:chgData name="Marilia Ferreira" userId="f1a03e40f580af3d" providerId="LiveId" clId="{59825875-72E4-6A45-AF2F-67D8CFF99340}" dt="2019-10-22T09:45:17.996" v="0" actId="20577"/>
        <pc:sldMkLst>
          <pc:docMk/>
          <pc:sldMk cId="176164534" sldId="263"/>
        </pc:sldMkLst>
        <pc:spChg chg="mod">
          <ac:chgData name="Marilia Ferreira" userId="f1a03e40f580af3d" providerId="LiveId" clId="{59825875-72E4-6A45-AF2F-67D8CFF99340}" dt="2019-10-22T09:45:17.996" v="0" actId="20577"/>
          <ac:spMkLst>
            <pc:docMk/>
            <pc:sldMk cId="176164534" sldId="263"/>
            <ac:spMk id="2" creationId="{EB95267D-41D2-4E4F-B15F-6B02DB435121}"/>
          </ac:spMkLst>
        </pc:spChg>
      </pc:sldChg>
      <pc:sldChg chg="modSp add">
        <pc:chgData name="Marilia Ferreira" userId="f1a03e40f580af3d" providerId="LiveId" clId="{59825875-72E4-6A45-AF2F-67D8CFF99340}" dt="2019-10-22T09:54:58.970" v="762" actId="20577"/>
        <pc:sldMkLst>
          <pc:docMk/>
          <pc:sldMk cId="199651840" sldId="273"/>
        </pc:sldMkLst>
        <pc:spChg chg="mod">
          <ac:chgData name="Marilia Ferreira" userId="f1a03e40f580af3d" providerId="LiveId" clId="{59825875-72E4-6A45-AF2F-67D8CFF99340}" dt="2019-10-22T09:51:46.163" v="438"/>
          <ac:spMkLst>
            <pc:docMk/>
            <pc:sldMk cId="199651840" sldId="273"/>
            <ac:spMk id="2" creationId="{21F3B91F-EB37-EE46-8457-3B2147A311D1}"/>
          </ac:spMkLst>
        </pc:spChg>
        <pc:spChg chg="mod">
          <ac:chgData name="Marilia Ferreira" userId="f1a03e40f580af3d" providerId="LiveId" clId="{59825875-72E4-6A45-AF2F-67D8CFF99340}" dt="2019-10-22T09:54:58.970" v="762" actId="20577"/>
          <ac:spMkLst>
            <pc:docMk/>
            <pc:sldMk cId="199651840" sldId="273"/>
            <ac:spMk id="3" creationId="{9E8AD667-5665-3D4D-A973-5098E11CD098}"/>
          </ac:spMkLst>
        </pc:spChg>
      </pc:sldChg>
      <pc:sldChg chg="modSp add">
        <pc:chgData name="Marilia Ferreira" userId="f1a03e40f580af3d" providerId="LiveId" clId="{59825875-72E4-6A45-AF2F-67D8CFF99340}" dt="2019-10-22T10:08:55.936" v="882" actId="20577"/>
        <pc:sldMkLst>
          <pc:docMk/>
          <pc:sldMk cId="1931523165" sldId="274"/>
        </pc:sldMkLst>
        <pc:spChg chg="mod">
          <ac:chgData name="Marilia Ferreira" userId="f1a03e40f580af3d" providerId="LiveId" clId="{59825875-72E4-6A45-AF2F-67D8CFF99340}" dt="2019-10-22T10:05:54.473" v="771" actId="20577"/>
          <ac:spMkLst>
            <pc:docMk/>
            <pc:sldMk cId="1931523165" sldId="274"/>
            <ac:spMk id="2" creationId="{4E682F9A-1680-3440-B620-BBE2AA86DB6B}"/>
          </ac:spMkLst>
        </pc:spChg>
        <pc:spChg chg="mod">
          <ac:chgData name="Marilia Ferreira" userId="f1a03e40f580af3d" providerId="LiveId" clId="{59825875-72E4-6A45-AF2F-67D8CFF99340}" dt="2019-10-22T10:08:55.936" v="882" actId="20577"/>
          <ac:spMkLst>
            <pc:docMk/>
            <pc:sldMk cId="1931523165" sldId="274"/>
            <ac:spMk id="3" creationId="{F8604728-76DD-4C48-9E4E-FC6BFDAEF3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619D3-89DD-2D4B-BC05-8E6F040F4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Chapter</a:t>
            </a:r>
            <a:r>
              <a:rPr lang="pt-BR" dirty="0"/>
              <a:t> 3 </a:t>
            </a:r>
            <a:r>
              <a:rPr lang="pt-BR" dirty="0" err="1"/>
              <a:t>thesis</a:t>
            </a:r>
            <a:r>
              <a:rPr lang="pt-BR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2AF45E-AC21-444F-8D0B-A8A1DA8F1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531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5267D-41D2-4E4F-B15F-6B02DB43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Galperin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3DC950-54B7-4A49-9CB6-BDD42C6225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err="1"/>
              <a:t>Orienting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</a:p>
          <a:p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create</a:t>
            </a:r>
            <a:r>
              <a:rPr lang="pt-BR" dirty="0"/>
              <a:t> </a:t>
            </a:r>
            <a:r>
              <a:rPr lang="pt-BR" dirty="0" err="1"/>
              <a:t>orienting</a:t>
            </a:r>
            <a:r>
              <a:rPr lang="pt-BR" dirty="0"/>
              <a:t> </a:t>
            </a:r>
            <a:r>
              <a:rPr lang="pt-BR" dirty="0" err="1"/>
              <a:t>actions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solve </a:t>
            </a:r>
            <a:r>
              <a:rPr lang="pt-BR" dirty="0" err="1"/>
              <a:t>problems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16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39174-52AC-3F4A-B8FE-0E8C712F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Davydov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3F8FAA-63F8-2A41-8E62-6E33A69F1A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err="1"/>
              <a:t>Activity</a:t>
            </a:r>
            <a:r>
              <a:rPr lang="pt-BR" dirty="0"/>
              <a:t> – </a:t>
            </a:r>
            <a:r>
              <a:rPr lang="pt-BR" dirty="0" err="1"/>
              <a:t>transformation</a:t>
            </a:r>
            <a:r>
              <a:rPr lang="pt-BR" dirty="0"/>
              <a:t> </a:t>
            </a:r>
          </a:p>
          <a:p>
            <a:r>
              <a:rPr lang="pt-BR" dirty="0"/>
              <a:t>“a </a:t>
            </a:r>
            <a:r>
              <a:rPr lang="pt-BR" dirty="0" err="1"/>
              <a:t>specific</a:t>
            </a:r>
            <a:r>
              <a:rPr lang="pt-BR" dirty="0"/>
              <a:t> </a:t>
            </a:r>
            <a:r>
              <a:rPr lang="pt-BR" dirty="0" err="1"/>
              <a:t>form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societal</a:t>
            </a:r>
            <a:r>
              <a:rPr lang="pt-BR" dirty="0"/>
              <a:t> </a:t>
            </a:r>
            <a:r>
              <a:rPr lang="pt-BR" dirty="0" err="1"/>
              <a:t>existence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humans</a:t>
            </a:r>
            <a:r>
              <a:rPr lang="pt-BR" dirty="0"/>
              <a:t> </a:t>
            </a:r>
            <a:r>
              <a:rPr lang="pt-BR" dirty="0" err="1"/>
              <a:t>consisting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purposeful</a:t>
            </a:r>
            <a:r>
              <a:rPr lang="pt-BR" dirty="0"/>
              <a:t> </a:t>
            </a:r>
            <a:r>
              <a:rPr lang="pt-BR" dirty="0" err="1"/>
              <a:t>changing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natural </a:t>
            </a:r>
            <a:r>
              <a:rPr lang="pt-BR" dirty="0" err="1"/>
              <a:t>and</a:t>
            </a:r>
            <a:r>
              <a:rPr lang="pt-BR" dirty="0"/>
              <a:t> social reality” (Davydov,1999b, p. 39)</a:t>
            </a:r>
          </a:p>
          <a:p>
            <a:r>
              <a:rPr lang="pt-BR" dirty="0"/>
              <a:t> “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 in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surrounding</a:t>
            </a:r>
            <a:r>
              <a:rPr lang="pt-BR" dirty="0"/>
              <a:t> reality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transformed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men’s</a:t>
            </a:r>
            <a:r>
              <a:rPr lang="pt-BR" dirty="0"/>
              <a:t> </a:t>
            </a:r>
            <a:r>
              <a:rPr lang="pt-BR" dirty="0" err="1"/>
              <a:t>creative</a:t>
            </a:r>
            <a:r>
              <a:rPr lang="pt-BR" dirty="0"/>
              <a:t> </a:t>
            </a:r>
            <a:r>
              <a:rPr lang="pt-BR" dirty="0" err="1"/>
              <a:t>efforts</a:t>
            </a:r>
            <a:r>
              <a:rPr lang="pt-BR" dirty="0"/>
              <a:t>” (</a:t>
            </a:r>
            <a:r>
              <a:rPr lang="pt-BR" dirty="0" err="1"/>
              <a:t>Davydov</a:t>
            </a:r>
            <a:r>
              <a:rPr lang="pt-BR" dirty="0"/>
              <a:t>, 1999c, p. 124)</a:t>
            </a:r>
          </a:p>
          <a:p>
            <a:r>
              <a:rPr lang="pt-BR" dirty="0"/>
              <a:t>Focus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</a:t>
            </a:r>
            <a:r>
              <a:rPr lang="pt-BR" dirty="0" err="1"/>
              <a:t>activity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356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FF071-6540-AD42-B4B1-093AFE0C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Davydov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83C060-6B6D-B446-B309-ED2F17A2919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/>
              <a:t>Overcomes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ready</a:t>
            </a:r>
            <a:r>
              <a:rPr lang="pt-BR" dirty="0"/>
              <a:t>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orientation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Galperin</a:t>
            </a:r>
            <a:endParaRPr lang="pt-BR" dirty="0"/>
          </a:p>
          <a:p>
            <a:r>
              <a:rPr lang="pt-BR" dirty="0" err="1"/>
              <a:t>Theoretical</a:t>
            </a:r>
            <a:r>
              <a:rPr lang="pt-BR" dirty="0"/>
              <a:t> </a:t>
            </a:r>
            <a:r>
              <a:rPr lang="pt-BR" dirty="0" err="1"/>
              <a:t>thinking</a:t>
            </a:r>
            <a:r>
              <a:rPr lang="pt-BR" dirty="0"/>
              <a:t> </a:t>
            </a:r>
          </a:p>
          <a:p>
            <a:r>
              <a:rPr lang="pt-BR" dirty="0" err="1"/>
              <a:t>Influences</a:t>
            </a:r>
            <a:endParaRPr lang="pt-BR" dirty="0"/>
          </a:p>
          <a:p>
            <a:pPr lvl="1"/>
            <a:r>
              <a:rPr lang="pt-BR" dirty="0"/>
              <a:t>VY – </a:t>
            </a:r>
            <a:r>
              <a:rPr lang="pt-BR" dirty="0" err="1"/>
              <a:t>learning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leads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development</a:t>
            </a:r>
            <a:endParaRPr lang="pt-BR" dirty="0"/>
          </a:p>
          <a:p>
            <a:pPr marL="914400" lvl="2" indent="0">
              <a:buNone/>
            </a:pPr>
            <a:r>
              <a:rPr lang="pt-BR" dirty="0"/>
              <a:t> - </a:t>
            </a:r>
            <a:r>
              <a:rPr lang="pt-BR" dirty="0" err="1"/>
              <a:t>genetic</a:t>
            </a:r>
            <a:r>
              <a:rPr lang="pt-BR" dirty="0"/>
              <a:t> </a:t>
            </a:r>
            <a:r>
              <a:rPr lang="pt-BR" dirty="0" err="1"/>
              <a:t>methdology</a:t>
            </a:r>
            <a:endParaRPr lang="pt-BR" dirty="0"/>
          </a:p>
          <a:p>
            <a:pPr marL="914400" lvl="2" indent="0">
              <a:buNone/>
            </a:pPr>
            <a:r>
              <a:rPr lang="pt-BR" dirty="0"/>
              <a:t> - </a:t>
            </a:r>
            <a:r>
              <a:rPr lang="pt-BR" dirty="0" err="1"/>
              <a:t>sociogenesis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mind</a:t>
            </a:r>
            <a:endParaRPr lang="pt-BR" dirty="0"/>
          </a:p>
          <a:p>
            <a:pPr marL="914400" lvl="2" indent="0">
              <a:buNone/>
            </a:pPr>
            <a:r>
              <a:rPr lang="pt-BR" dirty="0"/>
              <a:t>-</a:t>
            </a:r>
            <a:r>
              <a:rPr lang="pt-BR" dirty="0" err="1"/>
              <a:t>concept</a:t>
            </a:r>
            <a:r>
              <a:rPr lang="pt-BR" dirty="0"/>
              <a:t> – a tool </a:t>
            </a:r>
            <a:r>
              <a:rPr lang="pt-BR" dirty="0" err="1"/>
              <a:t>to</a:t>
            </a:r>
            <a:r>
              <a:rPr lang="pt-BR" dirty="0"/>
              <a:t> solve a </a:t>
            </a:r>
            <a:r>
              <a:rPr lang="pt-BR" dirty="0" err="1"/>
              <a:t>problem</a:t>
            </a:r>
            <a:endParaRPr lang="pt-BR" dirty="0"/>
          </a:p>
          <a:p>
            <a:pPr lvl="1"/>
            <a:r>
              <a:rPr lang="pt-BR" dirty="0"/>
              <a:t>AT- </a:t>
            </a:r>
            <a:r>
              <a:rPr lang="pt-BR" dirty="0" err="1"/>
              <a:t>mind</a:t>
            </a:r>
            <a:r>
              <a:rPr lang="pt-BR" dirty="0"/>
              <a:t> </a:t>
            </a:r>
            <a:r>
              <a:rPr lang="pt-BR" dirty="0" err="1"/>
              <a:t>consciousness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practical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Hegel-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develop</a:t>
            </a:r>
            <a:r>
              <a:rPr lang="pt-BR" dirty="0"/>
              <a:t> TT</a:t>
            </a:r>
          </a:p>
        </p:txBody>
      </p:sp>
    </p:spTree>
    <p:extLst>
      <p:ext uri="{BB962C8B-B14F-4D97-AF65-F5344CB8AC3E}">
        <p14:creationId xmlns:p14="http://schemas.microsoft.com/office/powerpoint/2010/main" val="159958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11B5D-B9DA-1248-9458-3BA0E4F0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Principles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developmental</a:t>
            </a:r>
            <a:r>
              <a:rPr lang="pt-BR" dirty="0"/>
              <a:t> </a:t>
            </a:r>
            <a:r>
              <a:rPr lang="pt-BR" dirty="0" err="1"/>
              <a:t>teaching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897BD4-55AA-3A49-AC51-1776475A88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1) `` </a:t>
            </a:r>
            <a:r>
              <a:rPr lang="pt-BR" dirty="0" err="1"/>
              <a:t>to</a:t>
            </a:r>
            <a:r>
              <a:rPr lang="pt-BR" dirty="0"/>
              <a:t> link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Leading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learner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contente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taught</a:t>
            </a:r>
            <a:r>
              <a:rPr lang="pt-BR" dirty="0"/>
              <a:t>``</a:t>
            </a:r>
          </a:p>
          <a:p>
            <a:pPr marL="0" indent="0">
              <a:buNone/>
            </a:pPr>
            <a:r>
              <a:rPr lang="pt-BR" dirty="0"/>
              <a:t>2) </a:t>
            </a:r>
            <a:r>
              <a:rPr lang="pt-BR" dirty="0" err="1"/>
              <a:t>indirect</a:t>
            </a:r>
            <a:r>
              <a:rPr lang="pt-BR" dirty="0"/>
              <a:t>, </a:t>
            </a:r>
            <a:r>
              <a:rPr lang="pt-BR" dirty="0" err="1"/>
              <a:t>inductive</a:t>
            </a:r>
            <a:r>
              <a:rPr lang="pt-BR" dirty="0"/>
              <a:t> approach </a:t>
            </a:r>
          </a:p>
          <a:p>
            <a:pPr marL="0" indent="0">
              <a:buNone/>
            </a:pPr>
            <a:r>
              <a:rPr lang="pt-BR" dirty="0" err="1"/>
              <a:t>Sts</a:t>
            </a:r>
            <a:r>
              <a:rPr lang="pt-BR" dirty="0"/>
              <a:t> </a:t>
            </a:r>
            <a:r>
              <a:rPr lang="pt-BR" dirty="0" err="1"/>
              <a:t>engage</a:t>
            </a:r>
            <a:r>
              <a:rPr lang="pt-BR" dirty="0"/>
              <a:t> in </a:t>
            </a:r>
            <a:r>
              <a:rPr lang="pt-BR" dirty="0" err="1"/>
              <a:t>tasks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perceive</a:t>
            </a:r>
            <a:r>
              <a:rPr lang="pt-BR" dirty="0"/>
              <a:t> </a:t>
            </a:r>
            <a:r>
              <a:rPr lang="pt-BR" dirty="0" err="1"/>
              <a:t>howknowledge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created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strike="sngStrike" dirty="0" err="1"/>
              <a:t>Receiving</a:t>
            </a:r>
            <a:r>
              <a:rPr lang="pt-BR" strike="sngStrike" dirty="0"/>
              <a:t> it </a:t>
            </a:r>
            <a:r>
              <a:rPr lang="pt-BR" strike="sngStrike" dirty="0" err="1"/>
              <a:t>ready</a:t>
            </a:r>
            <a:r>
              <a:rPr lang="pt-BR" strike="sngStrike" dirty="0"/>
              <a:t> </a:t>
            </a:r>
          </a:p>
          <a:p>
            <a:pPr marL="0" indent="0">
              <a:buNone/>
            </a:pPr>
            <a:r>
              <a:rPr lang="pt-BR" dirty="0"/>
              <a:t>``(...)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teacher</a:t>
            </a:r>
            <a:r>
              <a:rPr lang="pt-BR" dirty="0"/>
              <a:t> </a:t>
            </a:r>
            <a:r>
              <a:rPr lang="pt-BR" dirty="0" err="1"/>
              <a:t>demonstrates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pupils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route</a:t>
            </a:r>
            <a:r>
              <a:rPr lang="pt-BR" dirty="0"/>
              <a:t> </a:t>
            </a:r>
            <a:r>
              <a:rPr lang="pt-BR" dirty="0" err="1"/>
              <a:t>taken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scientific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thought</a:t>
            </a:r>
            <a:r>
              <a:rPr lang="pt-BR" dirty="0"/>
              <a:t>, </a:t>
            </a:r>
            <a:r>
              <a:rPr lang="pt-BR" dirty="0" err="1"/>
              <a:t>obliges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pupils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trace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dialectical</a:t>
            </a:r>
            <a:r>
              <a:rPr lang="pt-BR" dirty="0"/>
              <a:t> </a:t>
            </a:r>
            <a:r>
              <a:rPr lang="pt-BR" dirty="0" err="1"/>
              <a:t>movement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thought</a:t>
            </a:r>
            <a:r>
              <a:rPr lang="pt-BR" dirty="0"/>
              <a:t> </a:t>
            </a:r>
            <a:r>
              <a:rPr lang="pt-BR" dirty="0" err="1"/>
              <a:t>toward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truth</a:t>
            </a:r>
            <a:r>
              <a:rPr lang="pt-BR" dirty="0"/>
              <a:t>, </a:t>
            </a:r>
            <a:r>
              <a:rPr lang="pt-BR" dirty="0" err="1"/>
              <a:t>makes</a:t>
            </a:r>
            <a:r>
              <a:rPr lang="pt-BR" dirty="0"/>
              <a:t> </a:t>
            </a:r>
            <a:r>
              <a:rPr lang="pt-BR" dirty="0" err="1"/>
              <a:t>them</a:t>
            </a:r>
            <a:r>
              <a:rPr lang="pt-BR" dirty="0"/>
              <a:t>, as it </a:t>
            </a:r>
            <a:r>
              <a:rPr lang="pt-BR" dirty="0" err="1"/>
              <a:t>were</a:t>
            </a:r>
            <a:r>
              <a:rPr lang="pt-BR" dirty="0"/>
              <a:t>, </a:t>
            </a:r>
            <a:r>
              <a:rPr lang="pt-BR" dirty="0" err="1"/>
              <a:t>coparticipants</a:t>
            </a:r>
            <a:r>
              <a:rPr lang="pt-BR" dirty="0"/>
              <a:t> in </a:t>
            </a:r>
            <a:r>
              <a:rPr lang="pt-BR" dirty="0" err="1"/>
              <a:t>scientific</a:t>
            </a:r>
            <a:r>
              <a:rPr lang="pt-BR" dirty="0"/>
              <a:t> </a:t>
            </a:r>
            <a:r>
              <a:rPr lang="pt-BR" dirty="0" err="1"/>
              <a:t>exploration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Davydov</a:t>
            </a:r>
            <a:r>
              <a:rPr lang="pt-BR" dirty="0"/>
              <a:t>, 1988b, p.16).``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96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4449B-5EB3-154C-AD19-6184F40F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Dialectical</a:t>
            </a:r>
            <a:r>
              <a:rPr lang="pt-BR" dirty="0"/>
              <a:t> </a:t>
            </a:r>
            <a:r>
              <a:rPr lang="pt-BR" dirty="0" err="1"/>
              <a:t>logic</a:t>
            </a:r>
            <a:r>
              <a:rPr lang="pt-BR" dirty="0"/>
              <a:t> (3)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50DB16-7175-9441-8692-5AD131D344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`` </a:t>
            </a:r>
            <a:r>
              <a:rPr lang="pt-BR" dirty="0" err="1"/>
              <a:t>Dialectical</a:t>
            </a:r>
            <a:r>
              <a:rPr lang="pt-BR" dirty="0"/>
              <a:t> </a:t>
            </a:r>
            <a:r>
              <a:rPr lang="pt-BR" dirty="0" err="1"/>
              <a:t>logic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succinctly</a:t>
            </a:r>
            <a:r>
              <a:rPr lang="pt-BR" dirty="0"/>
              <a:t> </a:t>
            </a:r>
            <a:r>
              <a:rPr lang="pt-BR" dirty="0" err="1"/>
              <a:t>defined</a:t>
            </a:r>
            <a:r>
              <a:rPr lang="pt-BR" dirty="0"/>
              <a:t> as ´</a:t>
            </a:r>
            <a:r>
              <a:rPr lang="pt-BR" dirty="0" err="1"/>
              <a:t>thinking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attempts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grasp</a:t>
            </a:r>
            <a:r>
              <a:rPr lang="pt-BR" dirty="0"/>
              <a:t> </a:t>
            </a:r>
            <a:r>
              <a:rPr lang="pt-BR" dirty="0" err="1"/>
              <a:t>things</a:t>
            </a:r>
            <a:r>
              <a:rPr lang="pt-BR" dirty="0"/>
              <a:t> in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interrelationships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totality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belong</a:t>
            </a:r>
            <a:r>
              <a:rPr lang="pt-BR" dirty="0"/>
              <a:t>,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change</a:t>
            </a:r>
            <a:r>
              <a:rPr lang="pt-BR" dirty="0"/>
              <a:t>,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being</a:t>
            </a:r>
            <a:r>
              <a:rPr lang="pt-BR" dirty="0"/>
              <a:t> </a:t>
            </a:r>
            <a:r>
              <a:rPr lang="pt-BR" dirty="0" err="1"/>
              <a:t>born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dying</a:t>
            </a:r>
            <a:r>
              <a:rPr lang="pt-BR" dirty="0"/>
              <a:t>, in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conflicts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contradictions</a:t>
            </a:r>
            <a:r>
              <a:rPr lang="pt-BR" dirty="0"/>
              <a:t>´” (</a:t>
            </a:r>
            <a:r>
              <a:rPr lang="pt-BR" dirty="0" err="1"/>
              <a:t>Acton</a:t>
            </a:r>
            <a:r>
              <a:rPr lang="pt-BR" dirty="0"/>
              <a:t>, 1967, p. 392).</a:t>
            </a:r>
          </a:p>
          <a:p>
            <a:r>
              <a:rPr lang="pt-BR" dirty="0"/>
              <a:t>``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, </a:t>
            </a:r>
            <a:r>
              <a:rPr lang="pt-BR" dirty="0" err="1"/>
              <a:t>teachers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orient</a:t>
            </a:r>
            <a:r>
              <a:rPr lang="pt-BR" dirty="0"/>
              <a:t> </a:t>
            </a:r>
            <a:r>
              <a:rPr lang="pt-BR" dirty="0" err="1"/>
              <a:t>students</a:t>
            </a:r>
            <a:r>
              <a:rPr lang="pt-BR" dirty="0"/>
              <a:t> </a:t>
            </a:r>
            <a:r>
              <a:rPr lang="pt-BR" dirty="0" err="1"/>
              <a:t>towards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principles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phenomena</a:t>
            </a:r>
            <a:r>
              <a:rPr lang="pt-BR" dirty="0"/>
              <a:t> </a:t>
            </a:r>
            <a:r>
              <a:rPr lang="pt-BR" dirty="0" err="1"/>
              <a:t>under</a:t>
            </a:r>
            <a:r>
              <a:rPr lang="pt-BR" dirty="0"/>
              <a:t> </a:t>
            </a:r>
            <a:r>
              <a:rPr lang="pt-BR" dirty="0" err="1"/>
              <a:t>study</a:t>
            </a:r>
            <a:r>
              <a:rPr lang="pt-BR" dirty="0"/>
              <a:t>,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compose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theoretical</a:t>
            </a:r>
            <a:r>
              <a:rPr lang="pt-BR" dirty="0"/>
              <a:t> </a:t>
            </a:r>
            <a:r>
              <a:rPr lang="pt-BR" dirty="0" err="1"/>
              <a:t>abstraction</a:t>
            </a:r>
            <a:r>
              <a:rPr lang="pt-BR" dirty="0"/>
              <a:t>/ </a:t>
            </a:r>
            <a:r>
              <a:rPr lang="pt-BR" dirty="0" err="1"/>
              <a:t>generalization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particular </a:t>
            </a:r>
            <a:r>
              <a:rPr lang="pt-BR" dirty="0" err="1"/>
              <a:t>subject</a:t>
            </a:r>
            <a:r>
              <a:rPr lang="pt-BR" dirty="0"/>
              <a:t> (</a:t>
            </a:r>
            <a:r>
              <a:rPr lang="pt-BR" dirty="0" err="1"/>
              <a:t>the</a:t>
            </a:r>
            <a:r>
              <a:rPr lang="pt-BR" dirty="0"/>
              <a:t> abstract)``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594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D2920-0A61-3E4E-8787-10CDAD050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PRINCIPLES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219060-7482-FE4C-B110-E31D96DBC98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/>
              <a:t>4) “The </a:t>
            </a:r>
            <a:r>
              <a:rPr lang="pt-BR" dirty="0" err="1"/>
              <a:t>learner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develop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active</a:t>
            </a:r>
            <a:r>
              <a:rPr lang="pt-BR" dirty="0"/>
              <a:t> </a:t>
            </a:r>
            <a:r>
              <a:rPr lang="pt-BR" dirty="0" err="1"/>
              <a:t>stance</a:t>
            </a:r>
            <a:r>
              <a:rPr lang="pt-BR" dirty="0"/>
              <a:t> </a:t>
            </a:r>
            <a:r>
              <a:rPr lang="pt-BR" dirty="0" err="1"/>
              <a:t>towards</a:t>
            </a:r>
            <a:r>
              <a:rPr lang="pt-BR" dirty="0"/>
              <a:t> </a:t>
            </a:r>
            <a:r>
              <a:rPr lang="pt-BR" dirty="0" err="1"/>
              <a:t>knowledge</a:t>
            </a:r>
            <a:r>
              <a:rPr lang="pt-BR" dirty="0"/>
              <a:t>,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means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he</a:t>
            </a:r>
            <a:r>
              <a:rPr lang="pt-BR" dirty="0"/>
              <a:t>/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able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predict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transform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</a:t>
            </a:r>
            <a:r>
              <a:rPr lang="pt-BR" dirty="0" err="1"/>
              <a:t>object</a:t>
            </a:r>
            <a:r>
              <a:rPr lang="pt-BR" dirty="0"/>
              <a:t> (</a:t>
            </a:r>
            <a:r>
              <a:rPr lang="pt-BR" dirty="0" err="1"/>
              <a:t>Lompscher</a:t>
            </a:r>
            <a:r>
              <a:rPr lang="pt-BR" dirty="0"/>
              <a:t>, 1984. p.331).”</a:t>
            </a:r>
          </a:p>
          <a:p>
            <a:pPr marL="0" indent="0">
              <a:buNone/>
            </a:pPr>
            <a:r>
              <a:rPr lang="pt-BR" dirty="0"/>
              <a:t>5) COOPERATIVE LEARNING </a:t>
            </a:r>
          </a:p>
          <a:p>
            <a:pPr marL="0" indent="0">
              <a:buNone/>
            </a:pPr>
            <a:r>
              <a:rPr lang="pt-BR" dirty="0"/>
              <a:t>6) PRODUCT – A MODEL THAT REVEALS THE TT; AUTONOMY ; CREATIVITY ; SELF-CONTROL (WHY ONE IS DOING WHAT IS DOING, FOR WHAT PURPOSES)</a:t>
            </a:r>
          </a:p>
          <a:p>
            <a:r>
              <a:rPr lang="pt-BR" dirty="0"/>
              <a:t>“</a:t>
            </a:r>
            <a:r>
              <a:rPr lang="pt-BR" dirty="0" err="1"/>
              <a:t>Learners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able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apply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abstraction</a:t>
            </a:r>
            <a:r>
              <a:rPr lang="pt-BR" dirty="0"/>
              <a:t> “as a </a:t>
            </a:r>
            <a:r>
              <a:rPr lang="pt-BR" dirty="0" err="1"/>
              <a:t>unity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concept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method</a:t>
            </a:r>
            <a:r>
              <a:rPr lang="pt-BR" dirty="0"/>
              <a:t>, as a </a:t>
            </a:r>
            <a:r>
              <a:rPr lang="pt-BR" dirty="0" err="1"/>
              <a:t>means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cognitive</a:t>
            </a:r>
            <a:r>
              <a:rPr lang="pt-BR" dirty="0"/>
              <a:t> </a:t>
            </a:r>
            <a:r>
              <a:rPr lang="pt-BR" dirty="0" err="1"/>
              <a:t>reproduction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concrete, as a </a:t>
            </a:r>
            <a:r>
              <a:rPr lang="pt-BR" dirty="0" err="1"/>
              <a:t>means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more </a:t>
            </a:r>
            <a:r>
              <a:rPr lang="pt-BR" dirty="0" err="1"/>
              <a:t>and</a:t>
            </a:r>
            <a:r>
              <a:rPr lang="pt-BR" dirty="0"/>
              <a:t> more independente </a:t>
            </a:r>
            <a:r>
              <a:rPr lang="pt-BR" dirty="0" err="1"/>
              <a:t>analysis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explanation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multitude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concrete </a:t>
            </a:r>
            <a:r>
              <a:rPr lang="pt-BR" dirty="0" err="1"/>
              <a:t>phenomena</a:t>
            </a:r>
            <a:r>
              <a:rPr lang="pt-BR" dirty="0"/>
              <a:t>” (</a:t>
            </a:r>
            <a:r>
              <a:rPr lang="pt-BR" dirty="0" err="1"/>
              <a:t>Lompscher</a:t>
            </a:r>
            <a:r>
              <a:rPr lang="pt-BR" dirty="0"/>
              <a:t>, 1984, p.334).``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7682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83CCA-562B-1041-A2C3-82CF0BC5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PRINCIPLES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11AB07-44AA-114D-94AF-C3D881F7E2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7) QUASI-INVESTIGATION –TO TRACE BACK THE ORIGIN OF KNOWELDGE PRODUCTION AND MAKE THEM ACTIVE LEARNERS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467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D412B-179F-534F-A827-4A78C7AA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PHASES OF THE APPROACH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DB26B7-375B-4844-9F5B-BA4593705C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(a)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situation</a:t>
            </a:r>
            <a:r>
              <a:rPr lang="pt-BR" dirty="0"/>
              <a:t> , </a:t>
            </a:r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b</a:t>
            </a:r>
            <a:r>
              <a:rPr lang="pt-BR" dirty="0"/>
              <a:t>) </a:t>
            </a:r>
            <a:r>
              <a:rPr lang="pt-BR" dirty="0" err="1"/>
              <a:t>modeling</a:t>
            </a:r>
            <a:r>
              <a:rPr lang="pt-BR" dirty="0"/>
              <a:t> ,</a:t>
            </a:r>
          </a:p>
          <a:p>
            <a:pPr marL="0" indent="0">
              <a:buNone/>
            </a:pPr>
            <a:r>
              <a:rPr lang="pt-BR" dirty="0"/>
              <a:t> (</a:t>
            </a:r>
            <a:r>
              <a:rPr lang="pt-BR" dirty="0" err="1"/>
              <a:t>c</a:t>
            </a:r>
            <a:r>
              <a:rPr lang="pt-BR" dirty="0"/>
              <a:t>) </a:t>
            </a:r>
            <a:r>
              <a:rPr lang="pt-BR" dirty="0" err="1"/>
              <a:t>modifying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model</a:t>
            </a:r>
            <a:r>
              <a:rPr lang="pt-BR" dirty="0"/>
              <a:t>, </a:t>
            </a:r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d</a:t>
            </a:r>
            <a:r>
              <a:rPr lang="pt-BR" dirty="0"/>
              <a:t>) </a:t>
            </a:r>
            <a:r>
              <a:rPr lang="pt-BR" dirty="0" err="1"/>
              <a:t>Applying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model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solve </a:t>
            </a:r>
            <a:r>
              <a:rPr lang="pt-BR" dirty="0" err="1"/>
              <a:t>tasks</a:t>
            </a:r>
            <a:r>
              <a:rPr lang="pt-BR" dirty="0"/>
              <a:t>, (e) </a:t>
            </a:r>
            <a:r>
              <a:rPr lang="pt-BR" dirty="0" err="1"/>
              <a:t>monitoring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actions</a:t>
            </a:r>
            <a:r>
              <a:rPr lang="pt-BR" dirty="0"/>
              <a:t>, </a:t>
            </a:r>
          </a:p>
          <a:p>
            <a:pPr marL="0" indent="0">
              <a:buNone/>
            </a:pPr>
            <a:r>
              <a:rPr lang="pt-BR" dirty="0"/>
              <a:t> (</a:t>
            </a:r>
            <a:r>
              <a:rPr lang="pt-BR" dirty="0" err="1"/>
              <a:t>f</a:t>
            </a:r>
            <a:r>
              <a:rPr lang="pt-BR" dirty="0"/>
              <a:t>) </a:t>
            </a:r>
            <a:r>
              <a:rPr lang="pt-BR" dirty="0" err="1"/>
              <a:t>evaluating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actions</a:t>
            </a:r>
            <a:endParaRPr lang="pt-BR" dirty="0"/>
          </a:p>
          <a:p>
            <a:r>
              <a:rPr lang="pt-BR" dirty="0" err="1"/>
              <a:t>Actions</a:t>
            </a:r>
            <a:r>
              <a:rPr lang="pt-BR" dirty="0"/>
              <a:t> e)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f</a:t>
            </a:r>
            <a:r>
              <a:rPr lang="pt-BR" dirty="0"/>
              <a:t>) are </a:t>
            </a:r>
            <a:r>
              <a:rPr lang="pt-BR" dirty="0" err="1"/>
              <a:t>acts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evaluation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990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96B18B3-C719-1041-A524-10A3D252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7E9A60F-7912-7B46-85B1-CEEFCEFC8B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PENSAR EMPÍRICO 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DE51994E-3B73-A748-A008-54EAF881193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AA20E0FF-79DF-9241-AA44-D0C502DA5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PENSAR TEÓRICO 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19AF58D2-4D08-2946-9E74-3E1725750C8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376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0A9518B8-A798-914F-A443-C443AC7F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CONSEQUENCES FOR SCIENCE (TT)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83EFCB31-B517-F544-A532-DA47220A7E5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UNITY, RELATIONS</a:t>
            </a:r>
          </a:p>
          <a:p>
            <a:r>
              <a:rPr lang="pt-BR" dirty="0"/>
              <a:t>BETTER COMPREHENSION</a:t>
            </a:r>
          </a:p>
          <a:p>
            <a:r>
              <a:rPr lang="pt-BR"/>
              <a:t>BETTER ACTION UPON THE WORLD </a:t>
            </a:r>
          </a:p>
        </p:txBody>
      </p:sp>
    </p:spTree>
    <p:extLst>
      <p:ext uri="{BB962C8B-B14F-4D97-AF65-F5344CB8AC3E}">
        <p14:creationId xmlns:p14="http://schemas.microsoft.com/office/powerpoint/2010/main" val="250113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AA1F0-F976-FC4A-BCF6-F54BF15EB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Concept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784D89-4ECE-5B4A-9000-5B7D7CCAC7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“</a:t>
            </a:r>
            <a:r>
              <a:rPr lang="pt-BR" b="1" dirty="0" err="1"/>
              <a:t>activity</a:t>
            </a:r>
            <a:r>
              <a:rPr lang="pt-BR" b="1" dirty="0"/>
              <a:t> </a:t>
            </a:r>
            <a:r>
              <a:rPr lang="pt-BR" b="1" dirty="0" err="1"/>
              <a:t>of</a:t>
            </a:r>
            <a:r>
              <a:rPr lang="pt-BR" b="1" dirty="0"/>
              <a:t> </a:t>
            </a:r>
            <a:r>
              <a:rPr lang="pt-BR" b="1" dirty="0" err="1"/>
              <a:t>the</a:t>
            </a:r>
            <a:r>
              <a:rPr lang="pt-BR" b="1" dirty="0"/>
              <a:t> </a:t>
            </a:r>
            <a:r>
              <a:rPr lang="pt-BR" b="1" dirty="0" err="1"/>
              <a:t>mind</a:t>
            </a:r>
            <a:r>
              <a:rPr lang="pt-BR" b="1" dirty="0"/>
              <a:t> (</a:t>
            </a:r>
            <a:r>
              <a:rPr lang="pt-BR" b="1" dirty="0" err="1"/>
              <a:t>theoretical</a:t>
            </a:r>
            <a:r>
              <a:rPr lang="pt-BR" b="1" dirty="0"/>
              <a:t>) </a:t>
            </a:r>
            <a:r>
              <a:rPr lang="pt-BR" dirty="0"/>
              <a:t>as </a:t>
            </a:r>
            <a:r>
              <a:rPr lang="pt-BR" dirty="0" err="1"/>
              <a:t>constituting</a:t>
            </a:r>
            <a:r>
              <a:rPr lang="pt-BR" dirty="0"/>
              <a:t> </a:t>
            </a:r>
            <a:r>
              <a:rPr lang="pt-BR" dirty="0" err="1"/>
              <a:t>both</a:t>
            </a:r>
            <a:r>
              <a:rPr lang="pt-BR" dirty="0"/>
              <a:t> </a:t>
            </a:r>
            <a:r>
              <a:rPr lang="pt-BR" dirty="0" err="1"/>
              <a:t>objects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selves</a:t>
            </a:r>
            <a:r>
              <a:rPr lang="pt-BR" dirty="0"/>
              <a:t>” (</a:t>
            </a:r>
            <a:r>
              <a:rPr lang="pt-BR" dirty="0" err="1"/>
              <a:t>Toulman</a:t>
            </a:r>
            <a:r>
              <a:rPr lang="pt-BR" dirty="0"/>
              <a:t>, p. 85)</a:t>
            </a:r>
          </a:p>
          <a:p>
            <a:pPr marL="0" indent="0">
              <a:buNone/>
            </a:pPr>
            <a:r>
              <a:rPr lang="pt-BR" dirty="0"/>
              <a:t>					</a:t>
            </a:r>
            <a:r>
              <a:rPr lang="pt-BR" dirty="0" err="1"/>
              <a:t>X</a:t>
            </a:r>
            <a:endParaRPr lang="pt-BR" dirty="0"/>
          </a:p>
          <a:p>
            <a:r>
              <a:rPr lang="pt-BR" b="1" dirty="0" err="1"/>
              <a:t>practical</a:t>
            </a:r>
            <a:r>
              <a:rPr lang="pt-BR" b="1" dirty="0"/>
              <a:t> </a:t>
            </a:r>
            <a:r>
              <a:rPr lang="pt-BR" b="1" dirty="0" err="1"/>
              <a:t>activity</a:t>
            </a:r>
            <a:r>
              <a:rPr lang="pt-BR" b="1" dirty="0"/>
              <a:t> </a:t>
            </a:r>
            <a:r>
              <a:rPr lang="pt-BR" dirty="0" err="1"/>
              <a:t>refers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relationship</a:t>
            </a:r>
            <a:r>
              <a:rPr lang="pt-BR" dirty="0"/>
              <a:t> </a:t>
            </a:r>
            <a:r>
              <a:rPr lang="pt-BR" dirty="0" err="1"/>
              <a:t>between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individual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world``</a:t>
            </a:r>
          </a:p>
          <a:p>
            <a:r>
              <a:rPr lang="pt-BR" dirty="0"/>
              <a:t>Kant, </a:t>
            </a:r>
            <a:r>
              <a:rPr lang="pt-BR" dirty="0" err="1"/>
              <a:t>Fichte</a:t>
            </a:r>
            <a:endParaRPr lang="pt-BR" dirty="0"/>
          </a:p>
          <a:p>
            <a:r>
              <a:rPr lang="pt-BR" dirty="0"/>
              <a:t>No </a:t>
            </a:r>
            <a:r>
              <a:rPr lang="pt-BR" dirty="0" err="1"/>
              <a:t>explanatory</a:t>
            </a:r>
            <a:r>
              <a:rPr lang="pt-BR" dirty="0"/>
              <a:t> </a:t>
            </a:r>
            <a:r>
              <a:rPr lang="pt-BR" dirty="0" err="1"/>
              <a:t>power</a:t>
            </a:r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14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D8C5F-D55A-FF4C-9BBA-1890EC15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Concept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E51DE-4C44-814A-9F42-627DE2E699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Hegel- </a:t>
            </a:r>
            <a:r>
              <a:rPr lang="pt-BR" dirty="0" err="1"/>
              <a:t>practical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  <a:r>
              <a:rPr lang="pt-BR" dirty="0" err="1"/>
              <a:t>relevant</a:t>
            </a:r>
            <a:r>
              <a:rPr lang="pt-BR" dirty="0"/>
              <a:t>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explanatory</a:t>
            </a:r>
            <a:r>
              <a:rPr lang="pt-BR" dirty="0"/>
              <a:t> </a:t>
            </a:r>
            <a:r>
              <a:rPr lang="pt-BR" dirty="0" err="1"/>
              <a:t>power</a:t>
            </a:r>
            <a:endParaRPr lang="pt-BR" dirty="0"/>
          </a:p>
          <a:p>
            <a:r>
              <a:rPr lang="pt-BR" dirty="0"/>
              <a:t>Marx –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explanatory</a:t>
            </a:r>
            <a:r>
              <a:rPr lang="pt-BR" dirty="0"/>
              <a:t> </a:t>
            </a:r>
            <a:r>
              <a:rPr lang="pt-BR" dirty="0" err="1"/>
              <a:t>power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achieved</a:t>
            </a:r>
            <a:r>
              <a:rPr lang="pt-BR" dirty="0"/>
              <a:t>. Das Capital </a:t>
            </a:r>
          </a:p>
          <a:p>
            <a:r>
              <a:rPr lang="pt-BR" dirty="0" err="1"/>
              <a:t>Activity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“social </a:t>
            </a:r>
            <a:r>
              <a:rPr lang="pt-BR" dirty="0" err="1"/>
              <a:t>practice</a:t>
            </a:r>
            <a:r>
              <a:rPr lang="pt-BR" dirty="0"/>
              <a:t>” (</a:t>
            </a:r>
            <a:r>
              <a:rPr lang="pt-BR" dirty="0" err="1"/>
              <a:t>Toulman</a:t>
            </a:r>
            <a:r>
              <a:rPr lang="pt-BR" dirty="0"/>
              <a:t>, 2001, p. 89)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makes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 </a:t>
            </a:r>
            <a:r>
              <a:rPr lang="pt-BR" dirty="0" err="1"/>
              <a:t>possible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675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8DBEE-212C-8D48-A45C-3CF57071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Concept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12C092-1406-0748-944D-4B699AE8CC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err="1"/>
              <a:t>Lompscher</a:t>
            </a:r>
            <a:r>
              <a:rPr lang="pt-BR" dirty="0"/>
              <a:t> (2002) defines </a:t>
            </a:r>
            <a:r>
              <a:rPr lang="pt-BR" dirty="0" err="1"/>
              <a:t>activity</a:t>
            </a:r>
            <a:r>
              <a:rPr lang="pt-BR" dirty="0"/>
              <a:t> as “ fundamental, </a:t>
            </a:r>
            <a:r>
              <a:rPr lang="pt-BR" dirty="0" err="1"/>
              <a:t>specifically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form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relationships</a:t>
            </a:r>
            <a:r>
              <a:rPr lang="pt-BR" dirty="0"/>
              <a:t> </a:t>
            </a:r>
            <a:r>
              <a:rPr lang="pt-BR" dirty="0" err="1"/>
              <a:t>between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beings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world” (p. 80).</a:t>
            </a:r>
          </a:p>
          <a:p>
            <a:r>
              <a:rPr lang="pt-BR" dirty="0" err="1"/>
              <a:t>Kuuti</a:t>
            </a:r>
            <a:r>
              <a:rPr lang="pt-BR" dirty="0"/>
              <a:t>(1996:25): “a </a:t>
            </a:r>
            <a:r>
              <a:rPr lang="pt-BR" dirty="0" err="1"/>
              <a:t>philosophical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cross-disciplinary</a:t>
            </a:r>
            <a:r>
              <a:rPr lang="pt-BR" dirty="0"/>
              <a:t> framework for </a:t>
            </a:r>
            <a:r>
              <a:rPr lang="pt-BR" dirty="0" err="1"/>
              <a:t>studying</a:t>
            </a:r>
            <a:r>
              <a:rPr lang="pt-BR" dirty="0"/>
              <a:t> </a:t>
            </a:r>
            <a:r>
              <a:rPr lang="pt-BR" dirty="0" err="1"/>
              <a:t>different</a:t>
            </a:r>
            <a:r>
              <a:rPr lang="pt-BR" dirty="0"/>
              <a:t> </a:t>
            </a:r>
            <a:r>
              <a:rPr lang="pt-BR" dirty="0" err="1"/>
              <a:t>kinds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practices</a:t>
            </a:r>
            <a:r>
              <a:rPr lang="pt-BR" dirty="0"/>
              <a:t> as </a:t>
            </a:r>
            <a:r>
              <a:rPr lang="pt-BR" dirty="0" err="1"/>
              <a:t>development</a:t>
            </a:r>
            <a:r>
              <a:rPr lang="pt-BR" dirty="0"/>
              <a:t> processes,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both</a:t>
            </a:r>
            <a:r>
              <a:rPr lang="pt-BR" dirty="0"/>
              <a:t> individual </a:t>
            </a:r>
            <a:r>
              <a:rPr lang="pt-BR" dirty="0" err="1"/>
              <a:t>and</a:t>
            </a:r>
            <a:r>
              <a:rPr lang="pt-BR" dirty="0"/>
              <a:t> social </a:t>
            </a:r>
            <a:r>
              <a:rPr lang="pt-BR" dirty="0" err="1"/>
              <a:t>levels</a:t>
            </a:r>
            <a:r>
              <a:rPr lang="pt-BR" dirty="0"/>
              <a:t> </a:t>
            </a:r>
            <a:r>
              <a:rPr lang="pt-BR" dirty="0" err="1"/>
              <a:t>interlinked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time”. P.209</a:t>
            </a:r>
          </a:p>
          <a:p>
            <a:r>
              <a:rPr lang="pt-BR" dirty="0" err="1"/>
              <a:t>Hedegaard</a:t>
            </a:r>
            <a:r>
              <a:rPr lang="pt-BR" dirty="0"/>
              <a:t>, </a:t>
            </a:r>
            <a:r>
              <a:rPr lang="pt-BR" dirty="0" err="1"/>
              <a:t>Chaiklin</a:t>
            </a:r>
            <a:r>
              <a:rPr lang="pt-BR" dirty="0"/>
              <a:t>, Jensen (1999:19):” </a:t>
            </a:r>
            <a:r>
              <a:rPr lang="pt-BR" dirty="0" err="1"/>
              <a:t>aspects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practice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are </a:t>
            </a:r>
            <a:r>
              <a:rPr lang="pt-BR" dirty="0" err="1"/>
              <a:t>believed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provide</a:t>
            </a:r>
            <a:r>
              <a:rPr lang="pt-BR" dirty="0"/>
              <a:t> </a:t>
            </a:r>
            <a:r>
              <a:rPr lang="pt-BR" dirty="0" err="1"/>
              <a:t>conditions</a:t>
            </a:r>
            <a:r>
              <a:rPr lang="pt-BR" dirty="0"/>
              <a:t> for </a:t>
            </a:r>
            <a:r>
              <a:rPr lang="pt-BR" dirty="0" err="1"/>
              <a:t>psychological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” 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27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3B91F-EB37-EE46-8457-3B2147A3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Concept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8AD667-5665-3D4D-A973-5098E11CD0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used</a:t>
            </a:r>
            <a:r>
              <a:rPr lang="pt-BR" dirty="0"/>
              <a:t> </a:t>
            </a:r>
            <a:r>
              <a:rPr lang="pt-BR" dirty="0" err="1"/>
              <a:t>descriptively</a:t>
            </a:r>
            <a:r>
              <a:rPr lang="pt-BR" dirty="0"/>
              <a:t>  , its </a:t>
            </a:r>
            <a:r>
              <a:rPr lang="pt-BR" dirty="0" err="1"/>
              <a:t>essence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promote</a:t>
            </a:r>
            <a:r>
              <a:rPr lang="pt-BR" dirty="0"/>
              <a:t> </a:t>
            </a:r>
            <a:r>
              <a:rPr lang="pt-BR" dirty="0" err="1"/>
              <a:t>change</a:t>
            </a:r>
            <a:r>
              <a:rPr lang="pt-BR" dirty="0"/>
              <a:t>, </a:t>
            </a:r>
            <a:r>
              <a:rPr lang="pt-BR" dirty="0" err="1"/>
              <a:t>development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/>
              <a:t>“ </a:t>
            </a:r>
            <a:r>
              <a:rPr lang="pt-BR" dirty="0" err="1"/>
              <a:t>philosophers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interpreted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world, in </a:t>
            </a:r>
            <a:r>
              <a:rPr lang="pt-BR" dirty="0" err="1"/>
              <a:t>various</a:t>
            </a:r>
            <a:r>
              <a:rPr lang="pt-BR" dirty="0"/>
              <a:t> </a:t>
            </a:r>
            <a:r>
              <a:rPr lang="pt-BR" dirty="0" err="1"/>
              <a:t>ways</a:t>
            </a:r>
            <a:r>
              <a:rPr lang="pt-BR" dirty="0"/>
              <a:t>; </a:t>
            </a:r>
            <a:r>
              <a:rPr lang="pt-BR" dirty="0" err="1"/>
              <a:t>the</a:t>
            </a:r>
            <a:r>
              <a:rPr lang="pt-BR" dirty="0"/>
              <a:t> point, </a:t>
            </a:r>
            <a:r>
              <a:rPr lang="pt-BR" dirty="0" err="1"/>
              <a:t>however</a:t>
            </a:r>
            <a:r>
              <a:rPr lang="pt-BR" dirty="0"/>
              <a:t>,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change</a:t>
            </a:r>
            <a:r>
              <a:rPr lang="pt-BR" dirty="0"/>
              <a:t> it.” (11th </a:t>
            </a:r>
            <a:r>
              <a:rPr lang="pt-BR" dirty="0" err="1"/>
              <a:t>theses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FEUErbach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65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82F9A-1680-3440-B620-BBE2AA86D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VYgotsky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604728-76DD-4C48-9E4E-FC6BFDAEF3F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Subjet</a:t>
            </a:r>
            <a:r>
              <a:rPr lang="pt-BR" dirty="0"/>
              <a:t> – tool – </a:t>
            </a:r>
            <a:r>
              <a:rPr lang="pt-BR" dirty="0" err="1"/>
              <a:t>object</a:t>
            </a:r>
            <a:r>
              <a:rPr lang="pt-BR" dirty="0"/>
              <a:t> </a:t>
            </a:r>
          </a:p>
          <a:p>
            <a:r>
              <a:rPr lang="pt-BR" dirty="0" err="1"/>
              <a:t>Privilege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semiotic</a:t>
            </a:r>
            <a:r>
              <a:rPr lang="pt-BR" dirty="0"/>
              <a:t> tools , </a:t>
            </a:r>
            <a:r>
              <a:rPr lang="pt-BR" dirty="0" err="1"/>
              <a:t>consciousness</a:t>
            </a:r>
            <a:r>
              <a:rPr 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152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30A56-826F-F54A-9267-099635E14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Leontiev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92204A-E80B-3940-A223-ACE4F9BBF3D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			</a:t>
            </a:r>
          </a:p>
          <a:p>
            <a:pPr marL="0" indent="0">
              <a:buNone/>
            </a:pPr>
            <a:r>
              <a:rPr lang="pt-BR" dirty="0"/>
              <a:t>					instrumento/ferramenta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Sujeito 						objeto		</a:t>
            </a:r>
          </a:p>
        </p:txBody>
      </p:sp>
      <p:sp>
        <p:nvSpPr>
          <p:cNvPr id="4" name="Triângulo 3">
            <a:extLst>
              <a:ext uri="{FF2B5EF4-FFF2-40B4-BE49-F238E27FC236}">
                <a16:creationId xmlns:a16="http://schemas.microsoft.com/office/drawing/2014/main" id="{F528E94B-F822-A847-8463-793D7E7D1504}"/>
              </a:ext>
            </a:extLst>
          </p:cNvPr>
          <p:cNvSpPr/>
          <p:nvPr/>
        </p:nvSpPr>
        <p:spPr>
          <a:xfrm>
            <a:off x="4352081" y="3429000"/>
            <a:ext cx="2500132" cy="18374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28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0E4B9-311E-D14E-B4F7-2E73B455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643710-40BB-2742-8A83-0DAD70397E9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Estímulo 					resposta </a:t>
            </a:r>
          </a:p>
        </p:txBody>
      </p:sp>
      <p:sp>
        <p:nvSpPr>
          <p:cNvPr id="4" name="Seta para a Direita 3">
            <a:extLst>
              <a:ext uri="{FF2B5EF4-FFF2-40B4-BE49-F238E27FC236}">
                <a16:creationId xmlns:a16="http://schemas.microsoft.com/office/drawing/2014/main" id="{9BAE8C50-4909-CD43-AFF2-1D0564444507}"/>
              </a:ext>
            </a:extLst>
          </p:cNvPr>
          <p:cNvSpPr/>
          <p:nvPr/>
        </p:nvSpPr>
        <p:spPr>
          <a:xfrm>
            <a:off x="2766349" y="2766349"/>
            <a:ext cx="2419109" cy="821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01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240B8-98ED-0F44-8F61-AD62A59F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Leontiev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17D5493-CAEE-BE48-B78C-5FF9266EA9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2328734"/>
              </p:ext>
            </p:extLst>
          </p:nvPr>
        </p:nvGraphicFramePr>
        <p:xfrm>
          <a:off x="3892951" y="2619808"/>
          <a:ext cx="4406098" cy="1834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049">
                  <a:extLst>
                    <a:ext uri="{9D8B030D-6E8A-4147-A177-3AD203B41FA5}">
                      <a16:colId xmlns:a16="http://schemas.microsoft.com/office/drawing/2014/main" val="2074238663"/>
                    </a:ext>
                  </a:extLst>
                </a:gridCol>
                <a:gridCol w="2203049">
                  <a:extLst>
                    <a:ext uri="{9D8B030D-6E8A-4147-A177-3AD203B41FA5}">
                      <a16:colId xmlns:a16="http://schemas.microsoft.com/office/drawing/2014/main" val="4042088187"/>
                    </a:ext>
                  </a:extLst>
                </a:gridCol>
              </a:tblGrid>
              <a:tr h="487280">
                <a:tc>
                  <a:txBody>
                    <a:bodyPr/>
                    <a:lstStyle/>
                    <a:p>
                      <a:r>
                        <a:rPr lang="pt-BR" dirty="0"/>
                        <a:t>Motive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Activity</a:t>
                      </a:r>
                      <a:r>
                        <a:rPr lang="pt-B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45197"/>
                  </a:ext>
                </a:extLst>
              </a:tr>
              <a:tr h="852739">
                <a:tc>
                  <a:txBody>
                    <a:bodyPr/>
                    <a:lstStyle/>
                    <a:p>
                      <a:r>
                        <a:rPr lang="pt-BR" dirty="0" err="1"/>
                        <a:t>Goal</a:t>
                      </a:r>
                      <a:r>
                        <a:rPr lang="pt-B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Action</a:t>
                      </a:r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48305"/>
                  </a:ext>
                </a:extLst>
              </a:tr>
              <a:tr h="494047">
                <a:tc>
                  <a:txBody>
                    <a:bodyPr/>
                    <a:lstStyle/>
                    <a:p>
                      <a:r>
                        <a:rPr lang="pt-BR" dirty="0" err="1"/>
                        <a:t>Operations</a:t>
                      </a:r>
                      <a:r>
                        <a:rPr lang="pt-B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Conditions</a:t>
                      </a:r>
                      <a:r>
                        <a:rPr lang="pt-B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392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688228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Gotícula</Template>
  <TotalTime>112</TotalTime>
  <Words>802</Words>
  <Application>Microsoft Macintosh PowerPoint</Application>
  <PresentationFormat>Widescreen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Tw Cen MT</vt:lpstr>
      <vt:lpstr>Gotícula</vt:lpstr>
      <vt:lpstr>Chapter 3 thesis </vt:lpstr>
      <vt:lpstr>Concept of activity </vt:lpstr>
      <vt:lpstr>Concept of activity </vt:lpstr>
      <vt:lpstr>Concept of activity </vt:lpstr>
      <vt:lpstr>Concept of activity </vt:lpstr>
      <vt:lpstr>VYgotsky</vt:lpstr>
      <vt:lpstr>Leontiev</vt:lpstr>
      <vt:lpstr>Apresentação do PowerPoint</vt:lpstr>
      <vt:lpstr>Leontiev</vt:lpstr>
      <vt:lpstr>Galperin </vt:lpstr>
      <vt:lpstr>Davydov </vt:lpstr>
      <vt:lpstr>Davydov </vt:lpstr>
      <vt:lpstr>Principles of developmental teaching </vt:lpstr>
      <vt:lpstr>Dialectical logic (3)</vt:lpstr>
      <vt:lpstr>PRINCIPLES </vt:lpstr>
      <vt:lpstr>PRINCIPLES</vt:lpstr>
      <vt:lpstr>PHASES OF THE APPROACH</vt:lpstr>
      <vt:lpstr>Apresentação do PowerPoint</vt:lpstr>
      <vt:lpstr>CONSEQUENCES FOR SCIENCE (TT)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thesis </dc:title>
  <dc:creator>Marilia Ferreira</dc:creator>
  <cp:lastModifiedBy>Marilia Ferreira</cp:lastModifiedBy>
  <cp:revision>4</cp:revision>
  <dcterms:created xsi:type="dcterms:W3CDTF">2019-10-21T17:37:06Z</dcterms:created>
  <dcterms:modified xsi:type="dcterms:W3CDTF">2019-10-22T10:09:03Z</dcterms:modified>
</cp:coreProperties>
</file>