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4" r:id="rId3"/>
  </p:sldMasterIdLst>
  <p:notesMasterIdLst>
    <p:notesMasterId r:id="rId50"/>
  </p:notesMasterIdLst>
  <p:sldIdLst>
    <p:sldId id="605" r:id="rId4"/>
    <p:sldId id="569" r:id="rId5"/>
    <p:sldId id="505" r:id="rId6"/>
    <p:sldId id="508" r:id="rId7"/>
    <p:sldId id="509" r:id="rId8"/>
    <p:sldId id="600" r:id="rId9"/>
    <p:sldId id="601" r:id="rId10"/>
    <p:sldId id="561" r:id="rId11"/>
    <p:sldId id="573" r:id="rId12"/>
    <p:sldId id="511" r:id="rId13"/>
    <p:sldId id="574" r:id="rId14"/>
    <p:sldId id="577" r:id="rId15"/>
    <p:sldId id="576" r:id="rId16"/>
    <p:sldId id="579" r:id="rId17"/>
    <p:sldId id="475" r:id="rId18"/>
    <p:sldId id="481" r:id="rId19"/>
    <p:sldId id="2437" r:id="rId20"/>
    <p:sldId id="520" r:id="rId21"/>
    <p:sldId id="483" r:id="rId22"/>
    <p:sldId id="484" r:id="rId23"/>
    <p:sldId id="482" r:id="rId24"/>
    <p:sldId id="485" r:id="rId25"/>
    <p:sldId id="2436" r:id="rId26"/>
    <p:sldId id="486" r:id="rId27"/>
    <p:sldId id="487" r:id="rId28"/>
    <p:sldId id="521" r:id="rId29"/>
    <p:sldId id="489" r:id="rId30"/>
    <p:sldId id="490" r:id="rId31"/>
    <p:sldId id="491" r:id="rId32"/>
    <p:sldId id="492" r:id="rId33"/>
    <p:sldId id="493" r:id="rId34"/>
    <p:sldId id="523" r:id="rId35"/>
    <p:sldId id="524" r:id="rId36"/>
    <p:sldId id="599" r:id="rId37"/>
    <p:sldId id="529" r:id="rId38"/>
    <p:sldId id="530" r:id="rId39"/>
    <p:sldId id="502" r:id="rId40"/>
    <p:sldId id="2432" r:id="rId41"/>
    <p:sldId id="2433" r:id="rId42"/>
    <p:sldId id="2434" r:id="rId43"/>
    <p:sldId id="2435" r:id="rId44"/>
    <p:sldId id="430" r:id="rId45"/>
    <p:sldId id="431" r:id="rId46"/>
    <p:sldId id="432" r:id="rId47"/>
    <p:sldId id="433" r:id="rId48"/>
    <p:sldId id="494"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3C"/>
    <a:srgbClr val="08782B"/>
    <a:srgbClr val="15751C"/>
    <a:srgbClr val="0D4711"/>
    <a:srgbClr val="C5E0B4"/>
    <a:srgbClr val="16781D"/>
    <a:srgbClr val="548235"/>
    <a:srgbClr val="D8EBCD"/>
    <a:srgbClr val="AFABAB"/>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4379" autoAdjust="0"/>
  </p:normalViewPr>
  <p:slideViewPr>
    <p:cSldViewPr snapToGrid="0">
      <p:cViewPr varScale="1">
        <p:scale>
          <a:sx n="77" d="100"/>
          <a:sy n="77" d="100"/>
        </p:scale>
        <p:origin x="31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19/10/2020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mLV9GMTLY8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hlinkClick r:id="rId3"/>
              </a:rPr>
              <a:t>https://www.youtube.com/watch?v=mLV9GMTLY8Q</a:t>
            </a:r>
            <a:endParaRPr lang="pt-BR" dirty="0"/>
          </a:p>
        </p:txBody>
      </p:sp>
      <p:sp>
        <p:nvSpPr>
          <p:cNvPr id="4" name="Espaço Reservado para Número de Slide 3"/>
          <p:cNvSpPr>
            <a:spLocks noGrp="1"/>
          </p:cNvSpPr>
          <p:nvPr>
            <p:ph type="sldNum" sz="quarter" idx="10"/>
          </p:nvPr>
        </p:nvSpPr>
        <p:spPr/>
        <p:txBody>
          <a:bodyPr/>
          <a:lstStyle/>
          <a:p>
            <a:fld id="{E67D17B4-5182-477A-BA2B-3E5BE03E85E4}" type="slidenum">
              <a:rPr lang="pt-BR" smtClean="0"/>
              <a:t>2</a:t>
            </a:fld>
            <a:endParaRPr lang="pt-BR"/>
          </a:p>
        </p:txBody>
      </p:sp>
    </p:spTree>
    <p:extLst>
      <p:ext uri="{BB962C8B-B14F-4D97-AF65-F5344CB8AC3E}">
        <p14:creationId xmlns:p14="http://schemas.microsoft.com/office/powerpoint/2010/main" val="30514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2020/10/19</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9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de título - Modelo 2 Logos Markestra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9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11EA80A-1F4B-4C48-9ECC-5919825313A4}" type="datetimeFigureOut">
              <a:rPr lang="en-US" smtClean="0"/>
              <a:t>10/19/2020</a:t>
            </a:fld>
            <a:endParaRPr lang="pt-BR"/>
          </a:p>
        </p:txBody>
      </p:sp>
      <p:sp>
        <p:nvSpPr>
          <p:cNvPr id="4" name="Footer Placeholder 3"/>
          <p:cNvSpPr>
            <a:spLocks noGrp="1"/>
          </p:cNvSpPr>
          <p:nvPr>
            <p:ph type="ftr" sz="quarter" idx="11"/>
          </p:nvPr>
        </p:nvSpPr>
        <p:spPr>
          <a:xfrm>
            <a:off x="814920" y="6165349"/>
            <a:ext cx="7969381" cy="556171"/>
          </a:xfrm>
          <a:prstGeom prst="rect">
            <a:avLst/>
          </a:prstGeom>
        </p:spPr>
        <p:txBody>
          <a:bodyPr/>
          <a:lstStyle/>
          <a:p>
            <a:endParaRPr lang="pt-BR"/>
          </a:p>
        </p:txBody>
      </p:sp>
      <p:sp>
        <p:nvSpPr>
          <p:cNvPr id="5" name="Slide Number Placeholder 4"/>
          <p:cNvSpPr>
            <a:spLocks noGrp="1"/>
          </p:cNvSpPr>
          <p:nvPr>
            <p:ph type="sldNum" sz="quarter" idx="12"/>
          </p:nvPr>
        </p:nvSpPr>
        <p:spPr>
          <a:xfrm>
            <a:off x="131531" y="6165349"/>
            <a:ext cx="587872" cy="365125"/>
          </a:xfrm>
          <a:prstGeom prst="rect">
            <a:avLst/>
          </a:prstGeom>
        </p:spPr>
        <p:txBody>
          <a:bodyPr/>
          <a:lstStyle/>
          <a:p>
            <a:fld id="{F744695A-3025-8145-AF55-4E0AF8CEED9C}" type="slidenum">
              <a:rPr lang="pt-BR" smtClean="0"/>
              <a:t>‹nº›</a:t>
            </a:fld>
            <a:endParaRPr lang="pt-BR"/>
          </a:p>
        </p:txBody>
      </p:sp>
    </p:spTree>
    <p:extLst>
      <p:ext uri="{BB962C8B-B14F-4D97-AF65-F5344CB8AC3E}">
        <p14:creationId xmlns:p14="http://schemas.microsoft.com/office/powerpoint/2010/main" val="350738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26778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541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29752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7730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95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29775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
        <p:nvSpPr>
          <p:cNvPr id="5" name="Retângulo 4">
            <a:extLst>
              <a:ext uri="{FF2B5EF4-FFF2-40B4-BE49-F238E27FC236}">
                <a16:creationId xmlns:a16="http://schemas.microsoft.com/office/drawing/2014/main" id="{F8BE6FB3-457E-41F9-86E1-4742608C9BC2}"/>
              </a:ext>
            </a:extLst>
          </p:cNvPr>
          <p:cNvSpPr/>
          <p:nvPr userDrawn="1"/>
        </p:nvSpPr>
        <p:spPr>
          <a:xfrm>
            <a:off x="0" y="6113417"/>
            <a:ext cx="3866606" cy="744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1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9015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270001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9750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3928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2020/10/19</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116243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76E41846-F3F8-5D46-B05E-3CFEB1756DA5}" type="datetimeFigureOut">
              <a:rPr lang="en-US" smtClean="0"/>
              <a:t>10/19/2020</a:t>
            </a:fld>
            <a:endParaRPr lang="en-US"/>
          </a:p>
        </p:txBody>
      </p:sp>
      <p:sp>
        <p:nvSpPr>
          <p:cNvPr id="4" name="Footer Placeholder 3"/>
          <p:cNvSpPr>
            <a:spLocks noGrp="1"/>
          </p:cNvSpPr>
          <p:nvPr>
            <p:ph type="ftr" sz="quarter" idx="11"/>
          </p:nvPr>
        </p:nvSpPr>
        <p:spPr>
          <a:xfrm>
            <a:off x="814920" y="6165353"/>
            <a:ext cx="7969381" cy="556171"/>
          </a:xfrm>
          <a:prstGeom prst="rect">
            <a:avLst/>
          </a:prstGeom>
        </p:spPr>
        <p:txBody>
          <a:bodyPr/>
          <a:lstStyle/>
          <a:p>
            <a:endParaRPr lang="en-US"/>
          </a:p>
        </p:txBody>
      </p:sp>
      <p:sp>
        <p:nvSpPr>
          <p:cNvPr id="5" name="Slide Number Placeholder 4"/>
          <p:cNvSpPr>
            <a:spLocks noGrp="1"/>
          </p:cNvSpPr>
          <p:nvPr>
            <p:ph type="sldNum" sz="quarter" idx="12"/>
          </p:nvPr>
        </p:nvSpPr>
        <p:spPr>
          <a:xfrm>
            <a:off x="131531" y="6165353"/>
            <a:ext cx="587872" cy="365125"/>
          </a:xfrm>
          <a:prstGeom prst="rect">
            <a:avLst/>
          </a:prstGeom>
        </p:spPr>
        <p:txBody>
          <a:bodyPr/>
          <a:lstStyle/>
          <a:p>
            <a:fld id="{6B2B78D6-5FC0-BC45-A52E-27D52CF90DB9}" type="slidenum">
              <a:rPr lang="en-US" smtClean="0"/>
              <a:t>‹nº›</a:t>
            </a:fld>
            <a:endParaRPr lang="en-US"/>
          </a:p>
        </p:txBody>
      </p:sp>
    </p:spTree>
    <p:extLst>
      <p:ext uri="{BB962C8B-B14F-4D97-AF65-F5344CB8AC3E}">
        <p14:creationId xmlns:p14="http://schemas.microsoft.com/office/powerpoint/2010/main" val="259285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19/10/2020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85" r:id="rId13"/>
    <p:sldLayoutId id="2147483690" r:id="rId14"/>
    <p:sldLayoutId id="214748369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0ADA2-92DC-44BA-9FBD-4FAA5C355529}"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E2AD5-3DBE-447B-A232-B6BF712658A4}"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963493"/>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6520" y="6349589"/>
            <a:ext cx="1408561" cy="557212"/>
          </a:xfrm>
          <a:prstGeom prst="rect">
            <a:avLst/>
          </a:prstGeom>
        </p:spPr>
      </p:pic>
      <p:sp>
        <p:nvSpPr>
          <p:cNvPr id="6" name="Retângulo 5">
            <a:extLst>
              <a:ext uri="{FF2B5EF4-FFF2-40B4-BE49-F238E27FC236}">
                <a16:creationId xmlns:a16="http://schemas.microsoft.com/office/drawing/2014/main" id="{A075B8D8-4659-4CEB-901C-EB6BF3FDD9E7}"/>
              </a:ext>
            </a:extLst>
          </p:cNvPr>
          <p:cNvSpPr/>
          <p:nvPr userDrawn="1"/>
        </p:nvSpPr>
        <p:spPr>
          <a:xfrm>
            <a:off x="0" y="6176963"/>
            <a:ext cx="3461657" cy="72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3721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3E22F8AA-5799-4AA2-9671-AE018116D430}"/>
              </a:ext>
            </a:extLst>
          </p:cNvPr>
          <p:cNvSpPr/>
          <p:nvPr/>
        </p:nvSpPr>
        <p:spPr>
          <a:xfrm>
            <a:off x="-2" y="-13856"/>
            <a:ext cx="9216000" cy="6885711"/>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982945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982945" y="0"/>
                </a:lnTo>
                <a:lnTo>
                  <a:pt x="9216000" y="6858000"/>
                </a:lnTo>
                <a:lnTo>
                  <a:pt x="0" y="685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4">
            <a:extLst>
              <a:ext uri="{FF2B5EF4-FFF2-40B4-BE49-F238E27FC236}">
                <a16:creationId xmlns:a16="http://schemas.microsoft.com/office/drawing/2014/main" id="{3E22F8AA-5799-4AA2-9671-AE018116D430}"/>
              </a:ext>
            </a:extLst>
          </p:cNvPr>
          <p:cNvSpPr/>
          <p:nvPr/>
        </p:nvSpPr>
        <p:spPr>
          <a:xfrm>
            <a:off x="0" y="-13856"/>
            <a:ext cx="9216000" cy="6871855"/>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553454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553454" y="0"/>
                </a:lnTo>
                <a:lnTo>
                  <a:pt x="921600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4">
            <a:extLst>
              <a:ext uri="{FF2B5EF4-FFF2-40B4-BE49-F238E27FC236}">
                <a16:creationId xmlns:a16="http://schemas.microsoft.com/office/drawing/2014/main" id="{3E22F8AA-5799-4AA2-9671-AE018116D430}"/>
              </a:ext>
            </a:extLst>
          </p:cNvPr>
          <p:cNvSpPr/>
          <p:nvPr/>
        </p:nvSpPr>
        <p:spPr>
          <a:xfrm>
            <a:off x="-1" y="0"/>
            <a:ext cx="9216000" cy="6857999"/>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71855">
                <a:moveTo>
                  <a:pt x="0" y="13855"/>
                </a:moveTo>
                <a:lnTo>
                  <a:pt x="7082400" y="0"/>
                </a:lnTo>
                <a:lnTo>
                  <a:pt x="9216000" y="6871855"/>
                </a:lnTo>
                <a:lnTo>
                  <a:pt x="0" y="6871855"/>
                </a:lnTo>
                <a:lnTo>
                  <a:pt x="0" y="13855"/>
                </a:lnTo>
                <a:close/>
              </a:path>
            </a:pathLst>
          </a:cu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8">
            <a:extLst>
              <a:ext uri="{FF2B5EF4-FFF2-40B4-BE49-F238E27FC236}">
                <a16:creationId xmlns:a16="http://schemas.microsoft.com/office/drawing/2014/main" id="{631825E7-5D23-4F6C-9990-736A3AF2295F}"/>
              </a:ext>
            </a:extLst>
          </p:cNvPr>
          <p:cNvSpPr txBox="1"/>
          <p:nvPr/>
        </p:nvSpPr>
        <p:spPr>
          <a:xfrm>
            <a:off x="459566" y="3167248"/>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10" name="Título 9">
            <a:extLst>
              <a:ext uri="{FF2B5EF4-FFF2-40B4-BE49-F238E27FC236}">
                <a16:creationId xmlns:a16="http://schemas.microsoft.com/office/drawing/2014/main" id="{95C80279-2F2B-45EA-B9D5-E44A6E348A70}"/>
              </a:ext>
            </a:extLst>
          </p:cNvPr>
          <p:cNvSpPr>
            <a:spLocks noGrp="1"/>
          </p:cNvSpPr>
          <p:nvPr>
            <p:ph type="ctrTitle"/>
          </p:nvPr>
        </p:nvSpPr>
        <p:spPr>
          <a:xfrm>
            <a:off x="459566" y="752802"/>
            <a:ext cx="6606251" cy="1686043"/>
          </a:xfrm>
        </p:spPr>
        <p:txBody>
          <a:bodyPr anchor="ctr">
            <a:normAutofit/>
          </a:bodyPr>
          <a:lstStyle/>
          <a:p>
            <a:pPr algn="l"/>
            <a:r>
              <a:rPr lang="en-US" sz="4000" dirty="0">
                <a:solidFill>
                  <a:schemeClr val="bg1"/>
                </a:solidFill>
              </a:rPr>
              <a:t>Innovation, Value Creation, Capture and Sharing</a:t>
            </a:r>
            <a:endParaRPr lang="pt-BR" sz="4000" dirty="0">
              <a:solidFill>
                <a:schemeClr val="bg1"/>
              </a:solidFill>
            </a:endParaRPr>
          </a:p>
        </p:txBody>
      </p:sp>
      <p:pic>
        <p:nvPicPr>
          <p:cNvPr id="12" name="Picture 7" descr="Screen Shot 2019-04-03 at 20.35.2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5562" y="611617"/>
            <a:ext cx="1647932" cy="2343359"/>
          </a:xfrm>
          <a:prstGeom prst="rect">
            <a:avLst/>
          </a:prstGeom>
          <a:ln>
            <a:noFill/>
          </a:ln>
          <a:effectLst>
            <a:outerShdw blurRad="292100" dist="139700" dir="2700000" algn="tl" rotWithShape="0">
              <a:srgbClr val="333333">
                <a:alpha val="65000"/>
              </a:srgbClr>
            </a:outerShdw>
          </a:effectLst>
        </p:spPr>
      </p:pic>
      <p:pic>
        <p:nvPicPr>
          <p:cNvPr id="13" name="Picture 11" descr="Screen Shot 2013-08-20 at 11.51.47 AM.png"/>
          <p:cNvPicPr>
            <a:picLocks noChangeAspect="1"/>
          </p:cNvPicPr>
          <p:nvPr/>
        </p:nvPicPr>
        <p:blipFill rotWithShape="1">
          <a:blip r:embed="rId3" cstate="email">
            <a:extLst>
              <a:ext uri="{28A0092B-C50C-407E-A947-70E740481C1C}">
                <a14:useLocalDpi xmlns:a14="http://schemas.microsoft.com/office/drawing/2010/main"/>
              </a:ext>
            </a:extLst>
          </a:blip>
          <a:srcRect r="-629"/>
          <a:stretch/>
        </p:blipFill>
        <p:spPr>
          <a:xfrm>
            <a:off x="9675562" y="3307680"/>
            <a:ext cx="1647932" cy="2349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675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G_5074"/>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499017" y="614804"/>
            <a:ext cx="4047343" cy="5396458"/>
          </a:xfrm>
          <a:prstGeom prst="rect">
            <a:avLst/>
          </a:prstGeom>
          <a:ln>
            <a:noFill/>
          </a:ln>
          <a:effectLst>
            <a:outerShdw blurRad="292100" dist="139700" dir="2700000" algn="tl" rotWithShape="0">
              <a:srgbClr val="333333">
                <a:alpha val="65000"/>
              </a:srgbClr>
            </a:outerShdw>
          </a:effectLst>
        </p:spPr>
      </p:pic>
      <p:pic>
        <p:nvPicPr>
          <p:cNvPr id="3" name="Imagem 2" descr="IMG_5075"/>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715593" y="614804"/>
            <a:ext cx="4047344" cy="5396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26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EBFF374-6F4C-4966-9D02-CAD798953B96}"/>
              </a:ext>
            </a:extLst>
          </p:cNvPr>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1284"/>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12419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0408"/>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241558" y="631457"/>
            <a:ext cx="4300889" cy="5734518"/>
          </a:xfrm>
          <a:prstGeom prst="rect">
            <a:avLst/>
          </a:prstGeom>
          <a:ln>
            <a:noFill/>
          </a:ln>
          <a:effectLst>
            <a:outerShdw blurRad="292100" dist="139700" dir="2700000" algn="tl" rotWithShape="0">
              <a:srgbClr val="333333">
                <a:alpha val="65000"/>
              </a:srgbClr>
            </a:outerShdw>
          </a:effectLst>
        </p:spPr>
      </p:pic>
      <p:pic>
        <p:nvPicPr>
          <p:cNvPr id="4" name="Imagem 3" descr="IMG_0596"/>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186037" y="630922"/>
            <a:ext cx="4301290" cy="5735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85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3" descr="19748538_10211706419909292_2565807481439439953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7064" y="0"/>
            <a:ext cx="6858000" cy="6858000"/>
          </a:xfrm>
          <a:prstGeom prst="rect">
            <a:avLst/>
          </a:prstGeom>
        </p:spPr>
      </p:pic>
      <p:sp>
        <p:nvSpPr>
          <p:cNvPr id="5" name="TextBox 4">
            <a:extLst>
              <a:ext uri="{FF2B5EF4-FFF2-40B4-BE49-F238E27FC236}">
                <a16:creationId xmlns:a16="http://schemas.microsoft.com/office/drawing/2014/main" id="{5A002F80-AAD9-4BB5-A38E-920824A87455}"/>
              </a:ext>
            </a:extLst>
          </p:cNvPr>
          <p:cNvSpPr txBox="1"/>
          <p:nvPr/>
        </p:nvSpPr>
        <p:spPr>
          <a:xfrm>
            <a:off x="8257702" y="3438388"/>
            <a:ext cx="1089498" cy="369332"/>
          </a:xfrm>
          <a:prstGeom prst="rect">
            <a:avLst/>
          </a:prstGeom>
          <a:noFill/>
        </p:spPr>
        <p:txBody>
          <a:bodyPr wrap="square" rtlCol="0">
            <a:spAutoFit/>
          </a:bodyPr>
          <a:lstStyle/>
          <a:p>
            <a:r>
              <a:rPr lang="pt-BR" dirty="0"/>
              <a:t>6</a:t>
            </a:r>
            <a:endParaRPr lang="en-US" dirty="0"/>
          </a:p>
        </p:txBody>
      </p:sp>
    </p:spTree>
    <p:extLst>
      <p:ext uri="{BB962C8B-B14F-4D97-AF65-F5344CB8AC3E}">
        <p14:creationId xmlns:p14="http://schemas.microsoft.com/office/powerpoint/2010/main" val="274800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G-20191008-WA0154">
            <a:extLst>
              <a:ext uri="{FF2B5EF4-FFF2-40B4-BE49-F238E27FC236}">
                <a16:creationId xmlns:a16="http://schemas.microsoft.com/office/drawing/2014/main" id="{9DFE9D99-6EA7-4812-94C7-58F5DC2EB03F}"/>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321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G_5999"/>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3780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9947" y="33451"/>
            <a:ext cx="1431589" cy="49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ângulo de cantos arredondados 9"/>
          <p:cNvSpPr/>
          <p:nvPr/>
        </p:nvSpPr>
        <p:spPr>
          <a:xfrm>
            <a:off x="726261" y="525952"/>
            <a:ext cx="10739481" cy="526784"/>
          </a:xfrm>
          <a:prstGeom prst="roundRect">
            <a:avLst/>
          </a:prstGeom>
        </p:spPr>
        <p:txBody>
          <a:bodyPr vert="horz" lIns="91440" tIns="45720" rIns="91440" bIns="45720" rtlCol="0" anchor="ctr">
            <a:noAutofit/>
          </a:bodyPr>
          <a:lstStyle/>
          <a:p>
            <a:pPr algn="ctr">
              <a:lnSpc>
                <a:spcPct val="90000"/>
              </a:lnSpc>
              <a:spcBef>
                <a:spcPct val="0"/>
              </a:spcBef>
            </a:pPr>
            <a:r>
              <a:rPr lang="en-US" sz="2800" b="1" dirty="0">
                <a:solidFill>
                  <a:schemeClr val="tx1"/>
                </a:solidFill>
                <a:latin typeface="+mj-lt"/>
                <a:ea typeface="+mj-ea"/>
                <a:cs typeface="+mj-cs"/>
              </a:rPr>
              <a:t>The Value Creation, Capture and Sharing Model: Differentiation</a:t>
            </a:r>
            <a:endParaRPr lang="pt-BR" sz="2800" b="1" dirty="0">
              <a:solidFill>
                <a:schemeClr val="tx1"/>
              </a:solidFill>
              <a:latin typeface="+mj-lt"/>
              <a:ea typeface="+mj-ea"/>
              <a:cs typeface="+mj-cs"/>
            </a:endParaRPr>
          </a:p>
        </p:txBody>
      </p:sp>
      <p:graphicFrame>
        <p:nvGraphicFramePr>
          <p:cNvPr id="2" name="Tabela 3">
            <a:extLst>
              <a:ext uri="{FF2B5EF4-FFF2-40B4-BE49-F238E27FC236}">
                <a16:creationId xmlns:a16="http://schemas.microsoft.com/office/drawing/2014/main" id="{52E07A3F-8DE1-4830-8D40-33C848C941F7}"/>
              </a:ext>
            </a:extLst>
          </p:cNvPr>
          <p:cNvGraphicFramePr>
            <a:graphicFrameLocks noGrp="1"/>
          </p:cNvGraphicFramePr>
          <p:nvPr>
            <p:extLst>
              <p:ext uri="{D42A27DB-BD31-4B8C-83A1-F6EECF244321}">
                <p14:modId xmlns:p14="http://schemas.microsoft.com/office/powerpoint/2010/main" val="4264292267"/>
              </p:ext>
            </p:extLst>
          </p:nvPr>
        </p:nvGraphicFramePr>
        <p:xfrm>
          <a:off x="653615" y="1395475"/>
          <a:ext cx="10884766" cy="4595607"/>
        </p:xfrm>
        <a:graphic>
          <a:graphicData uri="http://schemas.openxmlformats.org/drawingml/2006/table">
            <a:tbl>
              <a:tblPr firstRow="1" bandRow="1">
                <a:tableStyleId>{F5AB1C69-6EDB-4FF4-983F-18BD219EF322}</a:tableStyleId>
              </a:tblPr>
              <a:tblGrid>
                <a:gridCol w="5442383">
                  <a:extLst>
                    <a:ext uri="{9D8B030D-6E8A-4147-A177-3AD203B41FA5}">
                      <a16:colId xmlns:a16="http://schemas.microsoft.com/office/drawing/2014/main" val="3091928128"/>
                    </a:ext>
                  </a:extLst>
                </a:gridCol>
                <a:gridCol w="5442383">
                  <a:extLst>
                    <a:ext uri="{9D8B030D-6E8A-4147-A177-3AD203B41FA5}">
                      <a16:colId xmlns:a16="http://schemas.microsoft.com/office/drawing/2014/main" val="4066992500"/>
                    </a:ext>
                  </a:extLst>
                </a:gridCol>
              </a:tblGrid>
              <a:tr h="510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err="1"/>
                        <a:t>Activities</a:t>
                      </a:r>
                      <a:endParaRPr lang="pt-BR" sz="1800" b="1" dirty="0">
                        <a:solidFill>
                          <a:schemeClr val="bg1"/>
                        </a:solidFill>
                      </a:endParaRPr>
                    </a:p>
                  </a:txBody>
                  <a:tcPr anchor="ctr">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err="1"/>
                        <a:t>How</a:t>
                      </a:r>
                      <a:r>
                        <a:rPr lang="pt-BR" sz="1800" dirty="0"/>
                        <a:t> </a:t>
                      </a:r>
                      <a:r>
                        <a:rPr lang="pt-BR" sz="1800" dirty="0" err="1"/>
                        <a:t>the</a:t>
                      </a:r>
                      <a:r>
                        <a:rPr lang="pt-BR" sz="1800" dirty="0"/>
                        <a:t> </a:t>
                      </a:r>
                      <a:r>
                        <a:rPr lang="pt-BR" sz="1800" dirty="0" err="1"/>
                        <a:t>company</a:t>
                      </a:r>
                      <a:r>
                        <a:rPr lang="pt-BR" sz="1800" dirty="0"/>
                        <a:t> </a:t>
                      </a:r>
                      <a:r>
                        <a:rPr lang="pt-BR" sz="1800" dirty="0" err="1"/>
                        <a:t>or</a:t>
                      </a:r>
                      <a:r>
                        <a:rPr lang="pt-BR" sz="1800" dirty="0"/>
                        <a:t> food </a:t>
                      </a:r>
                      <a:r>
                        <a:rPr lang="pt-BR" sz="1800" dirty="0" err="1"/>
                        <a:t>chain</a:t>
                      </a:r>
                      <a:r>
                        <a:rPr lang="pt-BR" sz="1800" dirty="0"/>
                        <a:t> </a:t>
                      </a:r>
                      <a:r>
                        <a:rPr lang="pt-BR" sz="1800" dirty="0" err="1"/>
                        <a:t>can</a:t>
                      </a:r>
                      <a:r>
                        <a:rPr lang="pt-BR" sz="1800" dirty="0"/>
                        <a:t> do it? </a:t>
                      </a:r>
                      <a:r>
                        <a:rPr lang="pt-BR" sz="1800" dirty="0" err="1"/>
                        <a:t>Ideas</a:t>
                      </a:r>
                      <a:r>
                        <a:rPr lang="pt-BR" sz="1800" dirty="0"/>
                        <a:t>.</a:t>
                      </a:r>
                      <a:endParaRPr lang="pt-BR" sz="1800" b="1" dirty="0">
                        <a:solidFill>
                          <a:schemeClr val="bg1"/>
                        </a:solidFill>
                      </a:endParaRPr>
                    </a:p>
                  </a:txBody>
                  <a:tcPr anchor="ctr">
                    <a:solidFill>
                      <a:srgbClr val="2B733C"/>
                    </a:solidFill>
                  </a:tcPr>
                </a:tc>
                <a:extLst>
                  <a:ext uri="{0D108BD9-81ED-4DB2-BD59-A6C34878D82A}">
                    <a16:rowId xmlns:a16="http://schemas.microsoft.com/office/drawing/2014/main" val="794186549"/>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Integrated</a:t>
                      </a:r>
                      <a:r>
                        <a:rPr lang="pt-BR" sz="1800" b="1" dirty="0"/>
                        <a:t> </a:t>
                      </a:r>
                      <a:r>
                        <a:rPr lang="pt-BR" sz="1800" b="1" dirty="0" err="1"/>
                        <a:t>relationship</a:t>
                      </a:r>
                      <a:r>
                        <a:rPr lang="pt-BR" sz="1800" b="1" dirty="0"/>
                        <a:t> approach</a:t>
                      </a:r>
                    </a:p>
                  </a:txBody>
                  <a:tcPr anchor="ctr"/>
                </a:tc>
                <a:tc>
                  <a:txBody>
                    <a:bodyPr/>
                    <a:lstStyle/>
                    <a:p>
                      <a:endParaRPr lang="en-US"/>
                    </a:p>
                  </a:txBody>
                  <a:tcPr anchor="ctr"/>
                </a:tc>
                <a:extLst>
                  <a:ext uri="{0D108BD9-81ED-4DB2-BD59-A6C34878D82A}">
                    <a16:rowId xmlns:a16="http://schemas.microsoft.com/office/drawing/2014/main" val="3537930433"/>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Lock</a:t>
                      </a:r>
                      <a:r>
                        <a:rPr lang="pt-BR" sz="1800" b="1" dirty="0"/>
                        <a:t> in </a:t>
                      </a:r>
                      <a:r>
                        <a:rPr lang="pt-BR" sz="1800" b="1" dirty="0" err="1"/>
                        <a:t>strategies</a:t>
                      </a:r>
                      <a:r>
                        <a:rPr lang="pt-BR" sz="1800" b="1" dirty="0"/>
                        <a:t>: </a:t>
                      </a:r>
                      <a:r>
                        <a:rPr lang="pt-BR" sz="1800" b="1" dirty="0" err="1"/>
                        <a:t>increase</a:t>
                      </a:r>
                      <a:r>
                        <a:rPr lang="pt-BR" sz="1800" b="1" dirty="0"/>
                        <a:t> </a:t>
                      </a:r>
                      <a:r>
                        <a:rPr lang="pt-BR" sz="1800" b="1" dirty="0" err="1"/>
                        <a:t>buyer</a:t>
                      </a:r>
                      <a:r>
                        <a:rPr lang="pt-BR" sz="1800" b="1" dirty="0"/>
                        <a:t> </a:t>
                      </a:r>
                      <a:r>
                        <a:rPr lang="pt-BR" sz="1800" b="1" dirty="0" err="1"/>
                        <a:t>switching</a:t>
                      </a:r>
                      <a:r>
                        <a:rPr lang="pt-BR" sz="1800" b="1" dirty="0"/>
                        <a:t> </a:t>
                      </a:r>
                      <a:r>
                        <a:rPr lang="pt-BR" sz="1800" b="1" dirty="0" err="1"/>
                        <a:t>cost</a:t>
                      </a:r>
                      <a:endParaRPr lang="pt-BR" sz="1800" b="1" dirty="0"/>
                    </a:p>
                  </a:txBody>
                  <a:tcPr anchor="ctr"/>
                </a:tc>
                <a:tc>
                  <a:txBody>
                    <a:bodyPr/>
                    <a:lstStyle/>
                    <a:p>
                      <a:endParaRPr lang="en-US"/>
                    </a:p>
                  </a:txBody>
                  <a:tcPr anchor="ctr"/>
                </a:tc>
                <a:extLst>
                  <a:ext uri="{0D108BD9-81ED-4DB2-BD59-A6C34878D82A}">
                    <a16:rowId xmlns:a16="http://schemas.microsoft.com/office/drawing/2014/main" val="2388718752"/>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Products</a:t>
                      </a:r>
                      <a:r>
                        <a:rPr lang="pt-BR" sz="1800" b="1" dirty="0"/>
                        <a:t>/</a:t>
                      </a:r>
                      <a:r>
                        <a:rPr lang="pt-BR" sz="1800" b="1" dirty="0" err="1"/>
                        <a:t>solutions</a:t>
                      </a:r>
                      <a:r>
                        <a:rPr lang="pt-BR" sz="1800" b="1" dirty="0"/>
                        <a:t> </a:t>
                      </a:r>
                      <a:r>
                        <a:rPr lang="pt-BR" sz="1800" b="1" dirty="0" err="1"/>
                        <a:t>unique</a:t>
                      </a:r>
                      <a:r>
                        <a:rPr lang="pt-BR" sz="1800" b="1" dirty="0"/>
                        <a:t> </a:t>
                      </a:r>
                      <a:r>
                        <a:rPr lang="pt-BR" sz="1800" b="1" dirty="0" err="1"/>
                        <a:t>to</a:t>
                      </a:r>
                      <a:r>
                        <a:rPr lang="pt-BR" sz="1800" b="1" dirty="0"/>
                        <a:t> </a:t>
                      </a:r>
                      <a:r>
                        <a:rPr lang="pt-BR" sz="1800" b="1" dirty="0" err="1"/>
                        <a:t>buyer</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4229431674"/>
                  </a:ext>
                </a:extLst>
              </a:tr>
              <a:tr h="510623">
                <a:tc>
                  <a:txBody>
                    <a:bodyPr/>
                    <a:lstStyle/>
                    <a:p>
                      <a:r>
                        <a:rPr lang="pt-BR" sz="1800" b="1" dirty="0" err="1"/>
                        <a:t>Customer</a:t>
                      </a:r>
                      <a:r>
                        <a:rPr lang="pt-BR" sz="1800" b="1" dirty="0"/>
                        <a:t> </a:t>
                      </a:r>
                      <a:r>
                        <a:rPr lang="pt-BR" sz="1800" b="1" dirty="0" err="1"/>
                        <a:t>service</a:t>
                      </a:r>
                      <a:r>
                        <a:rPr lang="pt-BR" sz="1800" b="1" dirty="0"/>
                        <a:t>: fast, </a:t>
                      </a:r>
                      <a:r>
                        <a:rPr lang="pt-BR" sz="1800" b="1" dirty="0" err="1"/>
                        <a:t>reliable</a:t>
                      </a:r>
                      <a:r>
                        <a:rPr lang="pt-BR" sz="1800" b="1" dirty="0"/>
                        <a:t>, “</a:t>
                      </a:r>
                      <a:r>
                        <a:rPr lang="pt-BR" sz="1800" b="1" dirty="0" err="1"/>
                        <a:t>just</a:t>
                      </a:r>
                      <a:r>
                        <a:rPr lang="pt-BR" sz="1800" b="1" dirty="0"/>
                        <a:t> in time</a:t>
                      </a:r>
                      <a:endParaRPr lang="en-US" b="1" dirty="0"/>
                    </a:p>
                  </a:txBody>
                  <a:tcPr anchor="ctr"/>
                </a:tc>
                <a:tc>
                  <a:txBody>
                    <a:bodyPr/>
                    <a:lstStyle/>
                    <a:p>
                      <a:endParaRPr lang="en-US" dirty="0"/>
                    </a:p>
                  </a:txBody>
                  <a:tcPr anchor="ctr"/>
                </a:tc>
                <a:extLst>
                  <a:ext uri="{0D108BD9-81ED-4DB2-BD59-A6C34878D82A}">
                    <a16:rowId xmlns:a16="http://schemas.microsoft.com/office/drawing/2014/main" val="1539751361"/>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Packaging</a:t>
                      </a:r>
                      <a:r>
                        <a:rPr lang="pt-BR" sz="1800" b="1" dirty="0"/>
                        <a:t> </a:t>
                      </a:r>
                      <a:r>
                        <a:rPr lang="pt-BR" sz="1800" b="1" dirty="0" err="1"/>
                        <a:t>solutions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3201804922"/>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Simplifying</a:t>
                      </a:r>
                      <a:r>
                        <a:rPr lang="pt-BR" sz="1800" b="1" dirty="0"/>
                        <a:t> </a:t>
                      </a:r>
                      <a:r>
                        <a:rPr lang="pt-BR" sz="1800" b="1" dirty="0" err="1"/>
                        <a:t>buyer’s</a:t>
                      </a:r>
                      <a:r>
                        <a:rPr lang="pt-BR" sz="1800" b="1" dirty="0"/>
                        <a:t> </a:t>
                      </a:r>
                      <a:r>
                        <a:rPr lang="pt-BR" sz="1800" b="1" dirty="0" err="1"/>
                        <a:t>decisions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1206000083"/>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t>Brand </a:t>
                      </a:r>
                      <a:r>
                        <a:rPr lang="pt-BR" sz="1800" b="1" dirty="0" err="1"/>
                        <a:t>and</a:t>
                      </a:r>
                      <a:r>
                        <a:rPr lang="pt-BR" sz="1800" b="1" dirty="0"/>
                        <a:t> </a:t>
                      </a:r>
                      <a:r>
                        <a:rPr lang="pt-BR" sz="1800" b="1" dirty="0" err="1"/>
                        <a:t>image</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2843696964"/>
                  </a:ext>
                </a:extLst>
              </a:tr>
              <a:tr h="510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t>Performance </a:t>
                      </a:r>
                      <a:r>
                        <a:rPr lang="pt-BR" sz="1800" b="1" dirty="0" err="1"/>
                        <a:t>to</a:t>
                      </a:r>
                      <a:r>
                        <a:rPr lang="pt-BR" sz="1800" b="1" dirty="0"/>
                        <a:t> </a:t>
                      </a:r>
                      <a:r>
                        <a:rPr lang="pt-BR" sz="1800" b="1" dirty="0" err="1"/>
                        <a:t>buyer</a:t>
                      </a:r>
                      <a:r>
                        <a:rPr lang="pt-BR" sz="1800" b="1" dirty="0"/>
                        <a:t> (</a:t>
                      </a:r>
                      <a:r>
                        <a:rPr lang="pt-BR" sz="1800" b="1" dirty="0" err="1"/>
                        <a:t>value</a:t>
                      </a:r>
                      <a:r>
                        <a:rPr lang="pt-BR" sz="1800" b="1" dirty="0"/>
                        <a:t> </a:t>
                      </a:r>
                      <a:r>
                        <a:rPr lang="pt-BR" sz="1800" b="1" dirty="0" err="1"/>
                        <a:t>driven</a:t>
                      </a:r>
                      <a:r>
                        <a:rPr lang="pt-BR" sz="1800" b="1" dirty="0"/>
                        <a:t>)</a:t>
                      </a:r>
                    </a:p>
                  </a:txBody>
                  <a:tcPr anchor="ctr"/>
                </a:tc>
                <a:tc>
                  <a:txBody>
                    <a:bodyPr/>
                    <a:lstStyle/>
                    <a:p>
                      <a:endParaRPr lang="en-US" dirty="0"/>
                    </a:p>
                  </a:txBody>
                  <a:tcPr anchor="ctr"/>
                </a:tc>
                <a:extLst>
                  <a:ext uri="{0D108BD9-81ED-4DB2-BD59-A6C34878D82A}">
                    <a16:rowId xmlns:a16="http://schemas.microsoft.com/office/drawing/2014/main" val="211074594"/>
                  </a:ext>
                </a:extLst>
              </a:tr>
            </a:tbl>
          </a:graphicData>
        </a:graphic>
      </p:graphicFrame>
      <p:sp>
        <p:nvSpPr>
          <p:cNvPr id="36" name="CaixaDeTexto 35">
            <a:extLst>
              <a:ext uri="{FF2B5EF4-FFF2-40B4-BE49-F238E27FC236}">
                <a16:creationId xmlns:a16="http://schemas.microsoft.com/office/drawing/2014/main" id="{9B135B55-A744-447A-99C2-2EA558B94B16}"/>
              </a:ext>
            </a:extLst>
          </p:cNvPr>
          <p:cNvSpPr txBox="1"/>
          <p:nvPr/>
        </p:nvSpPr>
        <p:spPr>
          <a:xfrm>
            <a:off x="1" y="6507324"/>
            <a:ext cx="12192000" cy="276999"/>
          </a:xfrm>
          <a:prstGeom prst="rect">
            <a:avLst/>
          </a:prstGeom>
          <a:noFill/>
        </p:spPr>
        <p:txBody>
          <a:bodyPr wrap="square" rtlCol="0">
            <a:spAutoFit/>
          </a:bodyPr>
          <a:lstStyle/>
          <a:p>
            <a:pPr algn="ctr"/>
            <a:r>
              <a:rPr lang="pt-BR" sz="1200" dirty="0" err="1"/>
              <a:t>Source</a:t>
            </a:r>
            <a:r>
              <a:rPr lang="pt-BR" sz="1200" dirty="0"/>
              <a:t> : </a:t>
            </a:r>
            <a:r>
              <a:rPr lang="pt-BR" sz="1200" dirty="0" err="1"/>
              <a:t>Prof</a:t>
            </a:r>
            <a:r>
              <a:rPr lang="pt-BR" sz="1200" dirty="0"/>
              <a:t> Marcos Fava Neves</a:t>
            </a:r>
          </a:p>
        </p:txBody>
      </p:sp>
    </p:spTree>
    <p:extLst>
      <p:ext uri="{BB962C8B-B14F-4D97-AF65-F5344CB8AC3E}">
        <p14:creationId xmlns:p14="http://schemas.microsoft.com/office/powerpoint/2010/main" val="21121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BE4D861-C5B7-7846-A05C-28A7B5D2BF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722" y="0"/>
            <a:ext cx="8990556" cy="6858000"/>
          </a:xfrm>
          <a:prstGeom prst="rect">
            <a:avLst/>
          </a:prstGeom>
        </p:spPr>
      </p:pic>
    </p:spTree>
    <p:extLst>
      <p:ext uri="{BB962C8B-B14F-4D97-AF65-F5344CB8AC3E}">
        <p14:creationId xmlns:p14="http://schemas.microsoft.com/office/powerpoint/2010/main" val="385433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4571" y="4501964"/>
            <a:ext cx="7670673" cy="1857274"/>
          </a:xfrm>
          <a:prstGeom prst="rect">
            <a:avLst/>
          </a:prstGeom>
        </p:spPr>
      </p:pic>
      <p:graphicFrame>
        <p:nvGraphicFramePr>
          <p:cNvPr id="46" name="Tabela 45"/>
          <p:cNvGraphicFramePr>
            <a:graphicFrameLocks noGrp="1"/>
          </p:cNvGraphicFramePr>
          <p:nvPr>
            <p:extLst>
              <p:ext uri="{D42A27DB-BD31-4B8C-83A1-F6EECF244321}">
                <p14:modId xmlns:p14="http://schemas.microsoft.com/office/powerpoint/2010/main" val="1840799975"/>
              </p:ext>
            </p:extLst>
          </p:nvPr>
        </p:nvGraphicFramePr>
        <p:xfrm>
          <a:off x="4156363" y="920802"/>
          <a:ext cx="4087091" cy="3337560"/>
        </p:xfrm>
        <a:graphic>
          <a:graphicData uri="http://schemas.openxmlformats.org/drawingml/2006/table">
            <a:tbl>
              <a:tblPr firstRow="1" bandRow="1">
                <a:tableStyleId>{5C22544A-7EE6-4342-B048-85BDC9FD1C3A}</a:tableStyleId>
              </a:tblPr>
              <a:tblGrid>
                <a:gridCol w="4087091">
                  <a:extLst>
                    <a:ext uri="{9D8B030D-6E8A-4147-A177-3AD203B41FA5}">
                      <a16:colId xmlns:a16="http://schemas.microsoft.com/office/drawing/2014/main" val="1672935683"/>
                    </a:ext>
                  </a:extLst>
                </a:gridCol>
              </a:tblGrid>
              <a:tr h="3612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a:solidFill>
                            <a:prstClr val="white"/>
                          </a:solidFill>
                          <a:latin typeface="+mn-lt"/>
                        </a:rPr>
                        <a:t>COST STRATEGIES</a:t>
                      </a:r>
                    </a:p>
                  </a:txBody>
                  <a:tcPr anchor="ctr">
                    <a:solidFill>
                      <a:srgbClr val="2B733C"/>
                    </a:solidFill>
                  </a:tcPr>
                </a:tc>
                <a:extLst>
                  <a:ext uri="{0D108BD9-81ED-4DB2-BD59-A6C34878D82A}">
                    <a16:rowId xmlns:a16="http://schemas.microsoft.com/office/drawing/2014/main" val="2920363986"/>
                  </a:ext>
                </a:extLst>
              </a:tr>
              <a:tr h="2707166">
                <a:tc>
                  <a:txBody>
                    <a:bodyPr/>
                    <a:lstStyle/>
                    <a:p>
                      <a:pPr marL="285750" indent="-285750">
                        <a:lnSpc>
                          <a:spcPct val="90000"/>
                        </a:lnSpc>
                        <a:buFont typeface="Wingdings" panose="05000000000000000000" pitchFamily="2" charset="2"/>
                        <a:buChar char="ü"/>
                      </a:pPr>
                      <a:r>
                        <a:rPr lang="en-US" sz="1400" dirty="0">
                          <a:solidFill>
                            <a:schemeClr val="tx1"/>
                          </a:solidFill>
                          <a:latin typeface="+mn-lt"/>
                        </a:rPr>
                        <a:t>Explore core competences                                           Better use of resources and assets</a:t>
                      </a:r>
                    </a:p>
                    <a:p>
                      <a:pPr marL="285750" indent="-285750">
                        <a:lnSpc>
                          <a:spcPct val="90000"/>
                        </a:lnSpc>
                        <a:buFont typeface="Wingdings" panose="05000000000000000000" pitchFamily="2" charset="2"/>
                        <a:buChar char="ü"/>
                      </a:pPr>
                      <a:r>
                        <a:rPr lang="en-US" sz="1400" dirty="0">
                          <a:solidFill>
                            <a:schemeClr val="tx1"/>
                          </a:solidFill>
                          <a:latin typeface="+mn-lt"/>
                        </a:rPr>
                        <a:t>Strategy-scale production                                                   </a:t>
                      </a:r>
                    </a:p>
                    <a:p>
                      <a:pPr marL="285750" indent="-285750">
                        <a:lnSpc>
                          <a:spcPct val="90000"/>
                        </a:lnSpc>
                        <a:buFont typeface="Wingdings" panose="05000000000000000000" pitchFamily="2" charset="2"/>
                        <a:buChar char="ü"/>
                      </a:pPr>
                      <a:r>
                        <a:rPr lang="en-US" sz="1400" dirty="0">
                          <a:solidFill>
                            <a:schemeClr val="tx1"/>
                          </a:solidFill>
                          <a:latin typeface="+mn-lt"/>
                        </a:rPr>
                        <a:t>Quality and material costs</a:t>
                      </a:r>
                    </a:p>
                    <a:p>
                      <a:pPr marL="285750" indent="-285750">
                        <a:lnSpc>
                          <a:spcPct val="90000"/>
                        </a:lnSpc>
                        <a:buFont typeface="Wingdings" panose="05000000000000000000" pitchFamily="2" charset="2"/>
                        <a:buChar char="ü"/>
                      </a:pPr>
                      <a:r>
                        <a:rPr lang="en-US" sz="1400" dirty="0">
                          <a:solidFill>
                            <a:schemeClr val="tx1"/>
                          </a:solidFill>
                          <a:latin typeface="+mn-lt"/>
                        </a:rPr>
                        <a:t>Efficiency in labor                                                                 </a:t>
                      </a:r>
                    </a:p>
                    <a:p>
                      <a:pPr marL="285750" indent="-285750">
                        <a:lnSpc>
                          <a:spcPct val="90000"/>
                        </a:lnSpc>
                        <a:buFont typeface="Wingdings" panose="05000000000000000000" pitchFamily="2" charset="2"/>
                        <a:buChar char="ü"/>
                      </a:pPr>
                      <a:r>
                        <a:rPr lang="en-US" sz="1400" dirty="0">
                          <a:solidFill>
                            <a:schemeClr val="tx1"/>
                          </a:solidFill>
                          <a:latin typeface="+mn-lt"/>
                        </a:rPr>
                        <a:t>Continuous redesign of operations and methods</a:t>
                      </a:r>
                    </a:p>
                    <a:p>
                      <a:pPr marL="285750" indent="-285750">
                        <a:lnSpc>
                          <a:spcPct val="90000"/>
                        </a:lnSpc>
                        <a:buFont typeface="Wingdings" panose="05000000000000000000" pitchFamily="2" charset="2"/>
                        <a:buChar char="ü"/>
                      </a:pPr>
                      <a:r>
                        <a:rPr lang="en-US" sz="1400" dirty="0">
                          <a:solidFill>
                            <a:schemeClr val="tx1"/>
                          </a:solidFill>
                          <a:latin typeface="+mn-lt"/>
                        </a:rPr>
                        <a:t>Technology for cost reduction                                            </a:t>
                      </a:r>
                    </a:p>
                    <a:p>
                      <a:pPr marL="285750" indent="-285750">
                        <a:lnSpc>
                          <a:spcPct val="90000"/>
                        </a:lnSpc>
                        <a:buFont typeface="Wingdings" panose="05000000000000000000" pitchFamily="2" charset="2"/>
                        <a:buChar char="ü"/>
                      </a:pPr>
                      <a:r>
                        <a:rPr lang="en-US" sz="1400" dirty="0">
                          <a:solidFill>
                            <a:schemeClr val="tx1"/>
                          </a:solidFill>
                          <a:latin typeface="+mn-lt"/>
                        </a:rPr>
                        <a:t>Financial architecture (better financing sources)</a:t>
                      </a:r>
                    </a:p>
                    <a:p>
                      <a:pPr marL="285750" indent="-285750">
                        <a:lnSpc>
                          <a:spcPct val="90000"/>
                        </a:lnSpc>
                        <a:buFont typeface="Wingdings" panose="05000000000000000000" pitchFamily="2" charset="2"/>
                        <a:buChar char="ü"/>
                      </a:pPr>
                      <a:r>
                        <a:rPr lang="en-US" sz="1400" dirty="0">
                          <a:solidFill>
                            <a:schemeClr val="tx1"/>
                          </a:solidFill>
                          <a:latin typeface="+mn-lt"/>
                        </a:rPr>
                        <a:t>Advantage of experience effects                                          Outsourcing (make or buy decisions)</a:t>
                      </a:r>
                    </a:p>
                    <a:p>
                      <a:pPr marL="285750" indent="-285750">
                        <a:lnSpc>
                          <a:spcPct val="90000"/>
                        </a:lnSpc>
                        <a:buFont typeface="Wingdings" panose="05000000000000000000" pitchFamily="2" charset="2"/>
                        <a:buChar char="ü"/>
                      </a:pPr>
                      <a:r>
                        <a:rPr lang="en-US" sz="1400" dirty="0">
                          <a:solidFill>
                            <a:schemeClr val="tx1"/>
                          </a:solidFill>
                          <a:latin typeface="+mn-lt"/>
                        </a:rPr>
                        <a:t>Better operational performance                                          Overhead costs reduction</a:t>
                      </a:r>
                    </a:p>
                    <a:p>
                      <a:pPr marL="285750" indent="-285750">
                        <a:lnSpc>
                          <a:spcPct val="90000"/>
                        </a:lnSpc>
                        <a:buFont typeface="Wingdings" panose="05000000000000000000" pitchFamily="2" charset="2"/>
                        <a:buChar char="ü"/>
                      </a:pPr>
                      <a:r>
                        <a:rPr lang="en-US" sz="1400" dirty="0">
                          <a:solidFill>
                            <a:schemeClr val="tx1"/>
                          </a:solidFill>
                          <a:latin typeface="+mn-lt"/>
                        </a:rPr>
                        <a:t>Contracts governance / reduction of transaction costs   Reduce bargaining power of sellers</a:t>
                      </a:r>
                    </a:p>
                    <a:p>
                      <a:pPr marL="285750" indent="-285750">
                        <a:lnSpc>
                          <a:spcPct val="90000"/>
                        </a:lnSpc>
                        <a:buFont typeface="Wingdings" panose="05000000000000000000" pitchFamily="2" charset="2"/>
                        <a:buChar char="ü"/>
                      </a:pPr>
                      <a:r>
                        <a:rPr lang="en-US" sz="1400" dirty="0">
                          <a:solidFill>
                            <a:schemeClr val="tx1"/>
                          </a:solidFill>
                          <a:latin typeface="+mn-lt"/>
                        </a:rPr>
                        <a:t>Increase importance to suppliers </a:t>
                      </a:r>
                      <a:endParaRPr lang="en-US" sz="14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747854378"/>
                  </a:ext>
                </a:extLst>
              </a:tr>
            </a:tbl>
          </a:graphicData>
        </a:graphic>
      </p:graphicFrame>
      <p:sp>
        <p:nvSpPr>
          <p:cNvPr id="6" name="CaixaDeTexto 5"/>
          <p:cNvSpPr txBox="1"/>
          <p:nvPr/>
        </p:nvSpPr>
        <p:spPr>
          <a:xfrm>
            <a:off x="0" y="166254"/>
            <a:ext cx="12192000" cy="400110"/>
          </a:xfrm>
          <a:prstGeom prst="rect">
            <a:avLst/>
          </a:prstGeom>
          <a:noFill/>
          <a:effectLst/>
        </p:spPr>
        <p:txBody>
          <a:bodyPr wrap="square" rtlCol="0">
            <a:spAutoFit/>
          </a:bodyPr>
          <a:lstStyle/>
          <a:p>
            <a:pPr algn="ctr"/>
            <a:r>
              <a:rPr lang="pt-BR" sz="2000" b="1" dirty="0">
                <a:ln w="0">
                  <a:noFill/>
                </a:ln>
                <a:latin typeface="Calibri"/>
              </a:rPr>
              <a:t>VALUE CREATION, CAPTURE AND SHARING IN FOOD CHAINS</a:t>
            </a:r>
          </a:p>
        </p:txBody>
      </p:sp>
      <p:sp>
        <p:nvSpPr>
          <p:cNvPr id="7" name="CaixaDeTexto 6">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8996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G_600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302327" y="632121"/>
            <a:ext cx="9491398" cy="5211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479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4153" y="1042737"/>
            <a:ext cx="8723694" cy="4920915"/>
          </a:xfrm>
          <a:prstGeom prst="rect">
            <a:avLst/>
          </a:prstGeom>
          <a:ln>
            <a:noFill/>
          </a:ln>
          <a:effectLst>
            <a:outerShdw blurRad="292100" dist="139700" dir="2700000" algn="tl" rotWithShape="0">
              <a:srgbClr val="333333">
                <a:alpha val="65000"/>
              </a:srgbClr>
            </a:outerShdw>
          </a:effectLst>
        </p:spPr>
      </p:pic>
      <p:sp>
        <p:nvSpPr>
          <p:cNvPr id="5" name="Título 2"/>
          <p:cNvSpPr txBox="1">
            <a:spLocks/>
          </p:cNvSpPr>
          <p:nvPr/>
        </p:nvSpPr>
        <p:spPr>
          <a:xfrm>
            <a:off x="0" y="0"/>
            <a:ext cx="12192000" cy="770948"/>
          </a:xfrm>
          <a:prstGeom prst="rect">
            <a:avLst/>
          </a:prstGeom>
        </p:spPr>
        <p:txBody>
          <a:bodyPr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pPr algn="ctr"/>
            <a:r>
              <a:rPr lang="pt-BR" sz="2800" dirty="0"/>
              <a:t>The World in </a:t>
            </a:r>
            <a:r>
              <a:rPr lang="pt-BR" sz="2800" dirty="0" err="1"/>
              <a:t>the</a:t>
            </a:r>
            <a:r>
              <a:rPr lang="pt-BR" sz="2800" dirty="0"/>
              <a:t> Digital Era</a:t>
            </a:r>
            <a:endParaRPr lang="en-US" sz="2800" dirty="0"/>
          </a:p>
        </p:txBody>
      </p:sp>
    </p:spTree>
    <p:extLst>
      <p:ext uri="{BB962C8B-B14F-4D97-AF65-F5344CB8AC3E}">
        <p14:creationId xmlns:p14="http://schemas.microsoft.com/office/powerpoint/2010/main" val="14669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928" y="543726"/>
            <a:ext cx="5580985" cy="5580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995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G-20191008-WA0167">
            <a:extLst>
              <a:ext uri="{FF2B5EF4-FFF2-40B4-BE49-F238E27FC236}">
                <a16:creationId xmlns:a16="http://schemas.microsoft.com/office/drawing/2014/main" id="{1E56D9F9-0ED8-4A84-9A46-25EFE6EC2587}"/>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484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24 at 11.41.4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5401"/>
            <a:ext cx="12192000" cy="6806693"/>
          </a:xfrm>
          <a:prstGeom prst="rect">
            <a:avLst/>
          </a:prstGeom>
        </p:spPr>
      </p:pic>
    </p:spTree>
    <p:extLst>
      <p:ext uri="{BB962C8B-B14F-4D97-AF65-F5344CB8AC3E}">
        <p14:creationId xmlns:p14="http://schemas.microsoft.com/office/powerpoint/2010/main" val="32730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F06D621-8439-664B-AF50-D3848681A1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3310" y="0"/>
            <a:ext cx="8985380" cy="6858000"/>
          </a:xfrm>
          <a:prstGeom prst="rect">
            <a:avLst/>
          </a:prstGeom>
        </p:spPr>
      </p:pic>
    </p:spTree>
    <p:extLst>
      <p:ext uri="{BB962C8B-B14F-4D97-AF65-F5344CB8AC3E}">
        <p14:creationId xmlns:p14="http://schemas.microsoft.com/office/powerpoint/2010/main" val="63642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04142" y="57564"/>
            <a:ext cx="1431589" cy="476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 name="Retângulo de cantos arredondados 37"/>
          <p:cNvSpPr/>
          <p:nvPr/>
        </p:nvSpPr>
        <p:spPr>
          <a:xfrm>
            <a:off x="1" y="525952"/>
            <a:ext cx="12192000" cy="526784"/>
          </a:xfrm>
          <a:prstGeom prst="roundRect">
            <a:avLst/>
          </a:prstGeom>
        </p:spPr>
        <p:txBody>
          <a:bodyPr vert="horz" lIns="91440" tIns="45720" rIns="91440" bIns="45720" rtlCol="0" anchor="ctr">
            <a:noAutofit/>
          </a:bodyPr>
          <a:lstStyle/>
          <a:p>
            <a:pPr algn="ctr">
              <a:lnSpc>
                <a:spcPct val="90000"/>
              </a:lnSpc>
              <a:spcBef>
                <a:spcPct val="0"/>
              </a:spcBef>
            </a:pPr>
            <a:r>
              <a:rPr lang="en-US" sz="2800" b="1" dirty="0">
                <a:solidFill>
                  <a:schemeClr val="tx1"/>
                </a:solidFill>
                <a:latin typeface="+mj-lt"/>
                <a:ea typeface="+mj-ea"/>
                <a:cs typeface="+mj-cs"/>
              </a:rPr>
              <a:t>The Value Creation, Capture and Sharing Model: Costs</a:t>
            </a:r>
            <a:endParaRPr lang="pt-BR" sz="2800" b="1" dirty="0">
              <a:solidFill>
                <a:schemeClr val="tx1"/>
              </a:solidFill>
              <a:latin typeface="+mj-lt"/>
              <a:ea typeface="+mj-ea"/>
              <a:cs typeface="+mj-cs"/>
            </a:endParaRPr>
          </a:p>
        </p:txBody>
      </p:sp>
      <p:graphicFrame>
        <p:nvGraphicFramePr>
          <p:cNvPr id="27" name="Tabela 3">
            <a:extLst>
              <a:ext uri="{FF2B5EF4-FFF2-40B4-BE49-F238E27FC236}">
                <a16:creationId xmlns:a16="http://schemas.microsoft.com/office/drawing/2014/main" id="{B2C15D0D-19BA-4999-90A7-E19A54389503}"/>
              </a:ext>
            </a:extLst>
          </p:cNvPr>
          <p:cNvGraphicFramePr>
            <a:graphicFrameLocks noGrp="1"/>
          </p:cNvGraphicFramePr>
          <p:nvPr>
            <p:extLst>
              <p:ext uri="{D42A27DB-BD31-4B8C-83A1-F6EECF244321}">
                <p14:modId xmlns:p14="http://schemas.microsoft.com/office/powerpoint/2010/main" val="1625341473"/>
              </p:ext>
            </p:extLst>
          </p:nvPr>
        </p:nvGraphicFramePr>
        <p:xfrm>
          <a:off x="653617" y="1393217"/>
          <a:ext cx="10884766" cy="4595607"/>
        </p:xfrm>
        <a:graphic>
          <a:graphicData uri="http://schemas.openxmlformats.org/drawingml/2006/table">
            <a:tbl>
              <a:tblPr firstRow="1" bandRow="1">
                <a:tableStyleId>{F5AB1C69-6EDB-4FF4-983F-18BD219EF322}</a:tableStyleId>
              </a:tblPr>
              <a:tblGrid>
                <a:gridCol w="5442383">
                  <a:extLst>
                    <a:ext uri="{9D8B030D-6E8A-4147-A177-3AD203B41FA5}">
                      <a16:colId xmlns:a16="http://schemas.microsoft.com/office/drawing/2014/main" val="3091928128"/>
                    </a:ext>
                  </a:extLst>
                </a:gridCol>
                <a:gridCol w="5442383">
                  <a:extLst>
                    <a:ext uri="{9D8B030D-6E8A-4147-A177-3AD203B41FA5}">
                      <a16:colId xmlns:a16="http://schemas.microsoft.com/office/drawing/2014/main" val="4066992500"/>
                    </a:ext>
                  </a:extLst>
                </a:gridCol>
              </a:tblGrid>
              <a:tr h="510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err="1"/>
                        <a:t>Activities</a:t>
                      </a:r>
                      <a:endParaRPr lang="pt-BR" sz="1800" b="1" dirty="0">
                        <a:solidFill>
                          <a:schemeClr val="bg1"/>
                        </a:solidFill>
                      </a:endParaRPr>
                    </a:p>
                  </a:txBody>
                  <a:tcPr anchor="ctr">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err="1"/>
                        <a:t>How</a:t>
                      </a:r>
                      <a:r>
                        <a:rPr lang="pt-BR" sz="1800" dirty="0"/>
                        <a:t> </a:t>
                      </a:r>
                      <a:r>
                        <a:rPr lang="pt-BR" sz="1800" dirty="0" err="1"/>
                        <a:t>the</a:t>
                      </a:r>
                      <a:r>
                        <a:rPr lang="pt-BR" sz="1800" dirty="0"/>
                        <a:t> </a:t>
                      </a:r>
                      <a:r>
                        <a:rPr lang="pt-BR" sz="1800" dirty="0" err="1"/>
                        <a:t>company</a:t>
                      </a:r>
                      <a:r>
                        <a:rPr lang="pt-BR" sz="1800" dirty="0"/>
                        <a:t> </a:t>
                      </a:r>
                      <a:r>
                        <a:rPr lang="pt-BR" sz="1800" dirty="0" err="1"/>
                        <a:t>or</a:t>
                      </a:r>
                      <a:r>
                        <a:rPr lang="pt-BR" sz="1800" dirty="0"/>
                        <a:t> food </a:t>
                      </a:r>
                      <a:r>
                        <a:rPr lang="pt-BR" sz="1800" dirty="0" err="1"/>
                        <a:t>chain</a:t>
                      </a:r>
                      <a:r>
                        <a:rPr lang="pt-BR" sz="1800" dirty="0"/>
                        <a:t> </a:t>
                      </a:r>
                      <a:r>
                        <a:rPr lang="pt-BR" sz="1800" dirty="0" err="1"/>
                        <a:t>can</a:t>
                      </a:r>
                      <a:r>
                        <a:rPr lang="pt-BR" sz="1800" dirty="0"/>
                        <a:t> do it? </a:t>
                      </a:r>
                      <a:r>
                        <a:rPr lang="pt-BR" sz="1800" dirty="0" err="1"/>
                        <a:t>Ideas</a:t>
                      </a:r>
                      <a:r>
                        <a:rPr lang="pt-BR" sz="1800" dirty="0"/>
                        <a:t>.</a:t>
                      </a:r>
                      <a:endParaRPr lang="pt-BR" sz="1800" b="1" dirty="0">
                        <a:solidFill>
                          <a:schemeClr val="bg1"/>
                        </a:solidFill>
                      </a:endParaRPr>
                    </a:p>
                  </a:txBody>
                  <a:tcPr anchor="ctr">
                    <a:solidFill>
                      <a:srgbClr val="2B733C"/>
                    </a:solidFill>
                  </a:tcPr>
                </a:tc>
                <a:extLst>
                  <a:ext uri="{0D108BD9-81ED-4DB2-BD59-A6C34878D82A}">
                    <a16:rowId xmlns:a16="http://schemas.microsoft.com/office/drawing/2014/main" val="794186549"/>
                  </a:ext>
                </a:extLst>
              </a:tr>
              <a:tr h="510623">
                <a:tc>
                  <a:txBody>
                    <a:bodyPr/>
                    <a:lstStyle/>
                    <a:p>
                      <a:pPr algn="l"/>
                      <a:r>
                        <a:rPr lang="pt-BR" sz="1800" b="1" dirty="0"/>
                        <a:t>Explore core </a:t>
                      </a:r>
                      <a:r>
                        <a:rPr lang="pt-BR" sz="1800" b="1" dirty="0" err="1"/>
                        <a:t>competence</a:t>
                      </a:r>
                      <a:r>
                        <a:rPr lang="pt-BR" sz="1800" b="1" dirty="0"/>
                        <a:t> </a:t>
                      </a:r>
                      <a:r>
                        <a:rPr lang="pt-BR" sz="1800" b="1" dirty="0" err="1"/>
                        <a:t>to</a:t>
                      </a:r>
                      <a:r>
                        <a:rPr lang="pt-BR" sz="1800" b="1" dirty="0"/>
                        <a:t> </a:t>
                      </a:r>
                      <a:r>
                        <a:rPr lang="pt-BR" sz="1800" b="1" dirty="0" err="1"/>
                        <a:t>an</a:t>
                      </a:r>
                      <a:r>
                        <a:rPr lang="pt-BR" sz="1800" b="1" dirty="0"/>
                        <a:t> </a:t>
                      </a:r>
                      <a:r>
                        <a:rPr lang="pt-BR" sz="1800" b="1" dirty="0" err="1"/>
                        <a:t>exhaustion</a:t>
                      </a:r>
                      <a:endParaRPr lang="pt-BR" sz="1800" b="1" dirty="0"/>
                    </a:p>
                  </a:txBody>
                  <a:tcPr anchor="ctr"/>
                </a:tc>
                <a:tc>
                  <a:txBody>
                    <a:bodyPr/>
                    <a:lstStyle/>
                    <a:p>
                      <a:endParaRPr lang="en-US"/>
                    </a:p>
                  </a:txBody>
                  <a:tcPr anchor="ctr"/>
                </a:tc>
                <a:extLst>
                  <a:ext uri="{0D108BD9-81ED-4DB2-BD59-A6C34878D82A}">
                    <a16:rowId xmlns:a16="http://schemas.microsoft.com/office/drawing/2014/main" val="3537930433"/>
                  </a:ext>
                </a:extLst>
              </a:tr>
              <a:tr h="510623">
                <a:tc>
                  <a:txBody>
                    <a:bodyPr/>
                    <a:lstStyle/>
                    <a:p>
                      <a:pPr algn="l"/>
                      <a:r>
                        <a:rPr lang="pt-BR" sz="1800" b="1" dirty="0" err="1"/>
                        <a:t>Better</a:t>
                      </a:r>
                      <a:r>
                        <a:rPr lang="pt-BR" sz="1800" b="1" dirty="0"/>
                        <a:t> use </a:t>
                      </a:r>
                      <a:r>
                        <a:rPr lang="pt-BR" sz="1800" b="1" dirty="0" err="1"/>
                        <a:t>of</a:t>
                      </a:r>
                      <a:r>
                        <a:rPr lang="pt-BR" sz="1800" b="1" dirty="0"/>
                        <a:t> </a:t>
                      </a:r>
                      <a:r>
                        <a:rPr lang="pt-BR" sz="1800" b="1" dirty="0" err="1"/>
                        <a:t>all</a:t>
                      </a:r>
                      <a:r>
                        <a:rPr lang="pt-BR" sz="1800" b="1" dirty="0"/>
                        <a:t> </a:t>
                      </a:r>
                      <a:r>
                        <a:rPr lang="pt-BR" sz="1800" b="1" dirty="0" err="1"/>
                        <a:t>assets</a:t>
                      </a:r>
                      <a:endParaRPr lang="pt-BR" sz="1800" b="1" dirty="0"/>
                    </a:p>
                  </a:txBody>
                  <a:tcPr anchor="ctr"/>
                </a:tc>
                <a:tc>
                  <a:txBody>
                    <a:bodyPr/>
                    <a:lstStyle/>
                    <a:p>
                      <a:endParaRPr lang="en-US"/>
                    </a:p>
                  </a:txBody>
                  <a:tcPr anchor="ctr"/>
                </a:tc>
                <a:extLst>
                  <a:ext uri="{0D108BD9-81ED-4DB2-BD59-A6C34878D82A}">
                    <a16:rowId xmlns:a16="http://schemas.microsoft.com/office/drawing/2014/main" val="2388718752"/>
                  </a:ext>
                </a:extLst>
              </a:tr>
              <a:tr h="510623">
                <a:tc>
                  <a:txBody>
                    <a:bodyPr/>
                    <a:lstStyle/>
                    <a:p>
                      <a:pPr algn="l"/>
                      <a:r>
                        <a:rPr lang="pt-BR" sz="1800" b="1" dirty="0" err="1"/>
                        <a:t>Search</a:t>
                      </a:r>
                      <a:r>
                        <a:rPr lang="pt-BR" sz="1800" b="1" dirty="0"/>
                        <a:t> for </a:t>
                      </a:r>
                      <a:r>
                        <a:rPr lang="pt-BR" sz="1800" b="1" dirty="0" err="1"/>
                        <a:t>scale</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4229431674"/>
                  </a:ext>
                </a:extLst>
              </a:tr>
              <a:tr h="510623">
                <a:tc>
                  <a:txBody>
                    <a:bodyPr/>
                    <a:lstStyle/>
                    <a:p>
                      <a:pPr algn="l"/>
                      <a:r>
                        <a:rPr lang="pt-BR" sz="1800" b="1" dirty="0" err="1"/>
                        <a:t>Quality</a:t>
                      </a:r>
                      <a:r>
                        <a:rPr lang="pt-BR" sz="1800" b="1" dirty="0"/>
                        <a:t> </a:t>
                      </a:r>
                      <a:r>
                        <a:rPr lang="pt-BR" sz="1800" b="1" dirty="0" err="1"/>
                        <a:t>and</a:t>
                      </a:r>
                      <a:r>
                        <a:rPr lang="pt-BR" sz="1800" b="1" dirty="0"/>
                        <a:t> </a:t>
                      </a:r>
                      <a:r>
                        <a:rPr lang="pt-BR" sz="1800" b="1" dirty="0" err="1"/>
                        <a:t>cost</a:t>
                      </a:r>
                      <a:r>
                        <a:rPr lang="pt-BR" sz="1800" b="1" dirty="0"/>
                        <a:t> </a:t>
                      </a:r>
                      <a:r>
                        <a:rPr lang="pt-BR" sz="1800" b="1" dirty="0" err="1"/>
                        <a:t>of</a:t>
                      </a:r>
                      <a:r>
                        <a:rPr lang="pt-BR" sz="1800" b="1" dirty="0"/>
                        <a:t> </a:t>
                      </a:r>
                      <a:r>
                        <a:rPr lang="pt-BR" sz="1800" b="1" dirty="0" err="1"/>
                        <a:t>materials</a:t>
                      </a:r>
                      <a:r>
                        <a:rPr lang="pt-BR" sz="1800" b="1" dirty="0"/>
                        <a:t> </a:t>
                      </a:r>
                      <a:r>
                        <a:rPr lang="pt-BR" sz="1800" b="1" dirty="0" err="1"/>
                        <a:t>used</a:t>
                      </a:r>
                      <a:r>
                        <a:rPr lang="pt-BR" sz="1800" b="1" dirty="0"/>
                        <a:t> in </a:t>
                      </a:r>
                      <a:r>
                        <a:rPr lang="pt-BR" sz="1800" b="1" dirty="0" err="1"/>
                        <a:t>production</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1539751361"/>
                  </a:ext>
                </a:extLst>
              </a:tr>
              <a:tr h="510623">
                <a:tc>
                  <a:txBody>
                    <a:bodyPr/>
                    <a:lstStyle/>
                    <a:p>
                      <a:pPr algn="l"/>
                      <a:r>
                        <a:rPr lang="pt-BR" sz="1800" b="1" dirty="0" err="1"/>
                        <a:t>Efficiency</a:t>
                      </a:r>
                      <a:r>
                        <a:rPr lang="pt-BR" sz="1800" b="1" dirty="0"/>
                        <a:t> in </a:t>
                      </a:r>
                      <a:r>
                        <a:rPr lang="pt-BR" sz="1800" b="1" dirty="0" err="1"/>
                        <a:t>labour</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3201804922"/>
                  </a:ext>
                </a:extLst>
              </a:tr>
              <a:tr h="510623">
                <a:tc>
                  <a:txBody>
                    <a:bodyPr/>
                    <a:lstStyle/>
                    <a:p>
                      <a:pPr algn="l"/>
                      <a:r>
                        <a:rPr lang="pt-BR" sz="1800" b="1" dirty="0" err="1"/>
                        <a:t>Continuous</a:t>
                      </a:r>
                      <a:r>
                        <a:rPr lang="pt-BR" sz="1800" b="1" dirty="0"/>
                        <a:t> </a:t>
                      </a:r>
                      <a:r>
                        <a:rPr lang="pt-BR" sz="1800" b="1" dirty="0" err="1"/>
                        <a:t>redesign</a:t>
                      </a:r>
                      <a:r>
                        <a:rPr lang="pt-BR" sz="1800" b="1" dirty="0"/>
                        <a:t> </a:t>
                      </a:r>
                      <a:r>
                        <a:rPr lang="pt-BR" sz="1800" b="1" dirty="0" err="1"/>
                        <a:t>of</a:t>
                      </a:r>
                      <a:r>
                        <a:rPr lang="pt-BR" sz="1800" b="1" dirty="0"/>
                        <a:t> </a:t>
                      </a:r>
                      <a:r>
                        <a:rPr lang="pt-BR" sz="1800" b="1" dirty="0" err="1"/>
                        <a:t>operations</a:t>
                      </a:r>
                      <a:r>
                        <a:rPr lang="pt-BR" sz="1800" b="1" dirty="0"/>
                        <a:t> </a:t>
                      </a:r>
                      <a:r>
                        <a:rPr lang="pt-BR" sz="1800" b="1" dirty="0" err="1"/>
                        <a:t>and</a:t>
                      </a:r>
                      <a:r>
                        <a:rPr lang="pt-BR" sz="1800" b="1" dirty="0"/>
                        <a:t> </a:t>
                      </a:r>
                      <a:r>
                        <a:rPr lang="pt-BR" sz="1800" b="1" dirty="0" err="1"/>
                        <a:t>methods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1206000083"/>
                  </a:ext>
                </a:extLst>
              </a:tr>
              <a:tr h="510623">
                <a:tc>
                  <a:txBody>
                    <a:bodyPr/>
                    <a:lstStyle/>
                    <a:p>
                      <a:pPr algn="l"/>
                      <a:r>
                        <a:rPr lang="pt-BR" sz="1800" b="1" dirty="0"/>
                        <a:t>Technology (R&amp;D) </a:t>
                      </a:r>
                      <a:r>
                        <a:rPr lang="pt-BR" sz="1800" b="1" dirty="0" err="1"/>
                        <a:t>to</a:t>
                      </a:r>
                      <a:r>
                        <a:rPr lang="pt-BR" sz="1800" b="1" dirty="0"/>
                        <a:t> </a:t>
                      </a:r>
                      <a:r>
                        <a:rPr lang="pt-BR" sz="1800" b="1" dirty="0" err="1"/>
                        <a:t>reduce</a:t>
                      </a:r>
                      <a:r>
                        <a:rPr lang="pt-BR" sz="1800" b="1" dirty="0"/>
                        <a:t> </a:t>
                      </a:r>
                      <a:r>
                        <a:rPr lang="pt-BR" sz="1800" b="1" dirty="0" err="1"/>
                        <a:t>costs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2843696964"/>
                  </a:ext>
                </a:extLst>
              </a:tr>
              <a:tr h="510623">
                <a:tc>
                  <a:txBody>
                    <a:bodyPr/>
                    <a:lstStyle/>
                    <a:p>
                      <a:pPr algn="l"/>
                      <a:r>
                        <a:rPr lang="pt-BR" sz="1800" b="1" dirty="0"/>
                        <a:t>Financial </a:t>
                      </a:r>
                      <a:r>
                        <a:rPr lang="pt-BR" sz="1800" b="1" dirty="0" err="1"/>
                        <a:t>architecture</a:t>
                      </a:r>
                      <a:r>
                        <a:rPr lang="pt-BR" sz="1800" b="1" dirty="0"/>
                        <a:t> (</a:t>
                      </a:r>
                      <a:r>
                        <a:rPr lang="pt-BR" sz="1800" b="1" dirty="0" err="1"/>
                        <a:t>better</a:t>
                      </a:r>
                      <a:r>
                        <a:rPr lang="pt-BR" sz="1800" b="1" dirty="0"/>
                        <a:t> </a:t>
                      </a:r>
                      <a:r>
                        <a:rPr lang="pt-BR" sz="1800" b="1" dirty="0" err="1"/>
                        <a:t>financing</a:t>
                      </a:r>
                      <a:r>
                        <a:rPr lang="pt-BR" sz="1800" b="1" dirty="0"/>
                        <a:t> </a:t>
                      </a:r>
                      <a:r>
                        <a:rPr lang="pt-BR" sz="1800" b="1" dirty="0" err="1"/>
                        <a:t>sources</a:t>
                      </a:r>
                      <a:r>
                        <a:rPr lang="pt-BR" sz="1800" b="1" dirty="0"/>
                        <a:t>)</a:t>
                      </a:r>
                    </a:p>
                  </a:txBody>
                  <a:tcPr anchor="ctr"/>
                </a:tc>
                <a:tc>
                  <a:txBody>
                    <a:bodyPr/>
                    <a:lstStyle/>
                    <a:p>
                      <a:endParaRPr lang="en-US" dirty="0"/>
                    </a:p>
                  </a:txBody>
                  <a:tcPr anchor="ctr"/>
                </a:tc>
                <a:extLst>
                  <a:ext uri="{0D108BD9-81ED-4DB2-BD59-A6C34878D82A}">
                    <a16:rowId xmlns:a16="http://schemas.microsoft.com/office/drawing/2014/main" val="211074594"/>
                  </a:ext>
                </a:extLst>
              </a:tr>
            </a:tbl>
          </a:graphicData>
        </a:graphic>
      </p:graphicFrame>
      <p:sp>
        <p:nvSpPr>
          <p:cNvPr id="6" name="CaixaDeTexto 5">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211739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60411" y="1"/>
            <a:ext cx="1431589" cy="476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Retângulo de cantos arredondados 28"/>
          <p:cNvSpPr/>
          <p:nvPr/>
        </p:nvSpPr>
        <p:spPr>
          <a:xfrm>
            <a:off x="96980" y="317922"/>
            <a:ext cx="12192000" cy="526784"/>
          </a:xfrm>
          <a:prstGeom prst="roundRect">
            <a:avLst/>
          </a:prstGeom>
        </p:spPr>
        <p:txBody>
          <a:bodyPr vert="horz" lIns="91440" tIns="45720" rIns="91440" bIns="45720" rtlCol="0" anchor="ctr">
            <a:noAutofit/>
          </a:bodyPr>
          <a:lstStyle/>
          <a:p>
            <a:pPr algn="ctr">
              <a:lnSpc>
                <a:spcPct val="90000"/>
              </a:lnSpc>
              <a:spcBef>
                <a:spcPct val="0"/>
              </a:spcBef>
            </a:pPr>
            <a:r>
              <a:rPr lang="en-US" sz="2800" b="1" dirty="0">
                <a:solidFill>
                  <a:schemeClr val="tx1"/>
                </a:solidFill>
                <a:latin typeface="+mj-lt"/>
                <a:ea typeface="+mj-ea"/>
                <a:cs typeface="+mj-cs"/>
              </a:rPr>
              <a:t>The Value Creation, Capture and Sharing Model: Costs</a:t>
            </a:r>
            <a:endParaRPr lang="pt-BR" sz="2800" b="1" dirty="0">
              <a:solidFill>
                <a:schemeClr val="tx1"/>
              </a:solidFill>
              <a:latin typeface="+mj-lt"/>
              <a:ea typeface="+mj-ea"/>
              <a:cs typeface="+mj-cs"/>
            </a:endParaRPr>
          </a:p>
        </p:txBody>
      </p:sp>
      <p:graphicFrame>
        <p:nvGraphicFramePr>
          <p:cNvPr id="37" name="Tabela 3">
            <a:extLst>
              <a:ext uri="{FF2B5EF4-FFF2-40B4-BE49-F238E27FC236}">
                <a16:creationId xmlns:a16="http://schemas.microsoft.com/office/drawing/2014/main" id="{E36978D3-0992-4C8D-A176-1A62B42C23D4}"/>
              </a:ext>
            </a:extLst>
          </p:cNvPr>
          <p:cNvGraphicFramePr>
            <a:graphicFrameLocks noGrp="1"/>
          </p:cNvGraphicFramePr>
          <p:nvPr>
            <p:extLst>
              <p:ext uri="{D42A27DB-BD31-4B8C-83A1-F6EECF244321}">
                <p14:modId xmlns:p14="http://schemas.microsoft.com/office/powerpoint/2010/main" val="4055291880"/>
              </p:ext>
            </p:extLst>
          </p:nvPr>
        </p:nvGraphicFramePr>
        <p:xfrm>
          <a:off x="653617" y="1378364"/>
          <a:ext cx="10884766" cy="4598496"/>
        </p:xfrm>
        <a:graphic>
          <a:graphicData uri="http://schemas.openxmlformats.org/drawingml/2006/table">
            <a:tbl>
              <a:tblPr firstRow="1" bandRow="1">
                <a:tableStyleId>{F5AB1C69-6EDB-4FF4-983F-18BD219EF322}</a:tableStyleId>
              </a:tblPr>
              <a:tblGrid>
                <a:gridCol w="5442383">
                  <a:extLst>
                    <a:ext uri="{9D8B030D-6E8A-4147-A177-3AD203B41FA5}">
                      <a16:colId xmlns:a16="http://schemas.microsoft.com/office/drawing/2014/main" val="3091928128"/>
                    </a:ext>
                  </a:extLst>
                </a:gridCol>
                <a:gridCol w="5442383">
                  <a:extLst>
                    <a:ext uri="{9D8B030D-6E8A-4147-A177-3AD203B41FA5}">
                      <a16:colId xmlns:a16="http://schemas.microsoft.com/office/drawing/2014/main" val="4066992500"/>
                    </a:ext>
                  </a:extLst>
                </a:gridCol>
              </a:tblGrid>
              <a:tr h="439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err="1"/>
                        <a:t>Activities</a:t>
                      </a:r>
                      <a:endParaRPr lang="pt-BR" sz="1800" b="1" dirty="0">
                        <a:solidFill>
                          <a:schemeClr val="bg1"/>
                        </a:solidFill>
                      </a:endParaRPr>
                    </a:p>
                  </a:txBody>
                  <a:tcPr anchor="ctr">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err="1"/>
                        <a:t>How</a:t>
                      </a:r>
                      <a:r>
                        <a:rPr lang="pt-BR" sz="1800" dirty="0"/>
                        <a:t> </a:t>
                      </a:r>
                      <a:r>
                        <a:rPr lang="pt-BR" sz="1800" dirty="0" err="1"/>
                        <a:t>the</a:t>
                      </a:r>
                      <a:r>
                        <a:rPr lang="pt-BR" sz="1800" dirty="0"/>
                        <a:t> </a:t>
                      </a:r>
                      <a:r>
                        <a:rPr lang="pt-BR" sz="1800" dirty="0" err="1"/>
                        <a:t>company</a:t>
                      </a:r>
                      <a:r>
                        <a:rPr lang="pt-BR" sz="1800" dirty="0"/>
                        <a:t> </a:t>
                      </a:r>
                      <a:r>
                        <a:rPr lang="pt-BR" sz="1800" dirty="0" err="1"/>
                        <a:t>or</a:t>
                      </a:r>
                      <a:r>
                        <a:rPr lang="pt-BR" sz="1800" dirty="0"/>
                        <a:t> food </a:t>
                      </a:r>
                      <a:r>
                        <a:rPr lang="pt-BR" sz="1800" dirty="0" err="1"/>
                        <a:t>chain</a:t>
                      </a:r>
                      <a:r>
                        <a:rPr lang="pt-BR" sz="1800" dirty="0"/>
                        <a:t> </a:t>
                      </a:r>
                      <a:r>
                        <a:rPr lang="pt-BR" sz="1800" dirty="0" err="1"/>
                        <a:t>can</a:t>
                      </a:r>
                      <a:r>
                        <a:rPr lang="pt-BR" sz="1800" dirty="0"/>
                        <a:t> do it? </a:t>
                      </a:r>
                      <a:r>
                        <a:rPr lang="pt-BR" sz="1800" dirty="0" err="1"/>
                        <a:t>Ideas</a:t>
                      </a:r>
                      <a:r>
                        <a:rPr lang="pt-BR" sz="1800" dirty="0"/>
                        <a:t>.</a:t>
                      </a:r>
                      <a:endParaRPr lang="pt-BR" sz="1800" b="1" dirty="0">
                        <a:solidFill>
                          <a:schemeClr val="bg1"/>
                        </a:solidFill>
                      </a:endParaRPr>
                    </a:p>
                  </a:txBody>
                  <a:tcPr anchor="ctr">
                    <a:solidFill>
                      <a:srgbClr val="2B733C"/>
                    </a:solidFill>
                  </a:tcPr>
                </a:tc>
                <a:extLst>
                  <a:ext uri="{0D108BD9-81ED-4DB2-BD59-A6C34878D82A}">
                    <a16:rowId xmlns:a16="http://schemas.microsoft.com/office/drawing/2014/main" val="794186549"/>
                  </a:ext>
                </a:extLst>
              </a:tr>
              <a:tr h="439824">
                <a:tc>
                  <a:txBody>
                    <a:bodyPr/>
                    <a:lstStyle/>
                    <a:p>
                      <a:pPr algn="l"/>
                      <a:r>
                        <a:rPr lang="pt-BR" sz="1800" b="1" dirty="0" err="1"/>
                        <a:t>Advantages</a:t>
                      </a:r>
                      <a:r>
                        <a:rPr lang="pt-BR" sz="1800" b="1" dirty="0"/>
                        <a:t> </a:t>
                      </a:r>
                      <a:r>
                        <a:rPr lang="pt-BR" sz="1800" b="1" dirty="0" err="1"/>
                        <a:t>of</a:t>
                      </a:r>
                      <a:r>
                        <a:rPr lang="pt-BR" sz="1800" b="1" dirty="0"/>
                        <a:t> </a:t>
                      </a:r>
                      <a:r>
                        <a:rPr lang="pt-BR" sz="1800" b="1" dirty="0" err="1"/>
                        <a:t>experience</a:t>
                      </a:r>
                      <a:r>
                        <a:rPr lang="pt-BR" sz="1800" b="1" dirty="0"/>
                        <a:t> </a:t>
                      </a:r>
                      <a:r>
                        <a:rPr lang="pt-BR" sz="1800" b="1" dirty="0" err="1"/>
                        <a:t>effects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3537930433"/>
                  </a:ext>
                </a:extLst>
              </a:tr>
              <a:tr h="439824">
                <a:tc>
                  <a:txBody>
                    <a:bodyPr/>
                    <a:lstStyle/>
                    <a:p>
                      <a:pPr algn="l"/>
                      <a:r>
                        <a:rPr lang="pt-BR" sz="1800" b="1" dirty="0" err="1"/>
                        <a:t>Perform</a:t>
                      </a:r>
                      <a:r>
                        <a:rPr lang="pt-BR" sz="1800" b="1" dirty="0"/>
                        <a:t> </a:t>
                      </a:r>
                      <a:r>
                        <a:rPr lang="pt-BR" sz="1800" b="1" dirty="0" err="1"/>
                        <a:t>operations</a:t>
                      </a:r>
                      <a:r>
                        <a:rPr lang="pt-BR" sz="1800" b="1" dirty="0"/>
                        <a:t> </a:t>
                      </a:r>
                      <a:r>
                        <a:rPr lang="pt-BR" sz="1800" b="1" dirty="0" err="1"/>
                        <a:t>better</a:t>
                      </a:r>
                      <a:r>
                        <a:rPr lang="pt-BR" sz="1800" b="1" dirty="0"/>
                        <a:t> </a:t>
                      </a:r>
                      <a:r>
                        <a:rPr lang="pt-BR" sz="1800" b="1" dirty="0" err="1"/>
                        <a:t>than</a:t>
                      </a:r>
                      <a:r>
                        <a:rPr lang="pt-BR" sz="1800" b="1" dirty="0"/>
                        <a:t> </a:t>
                      </a:r>
                      <a:r>
                        <a:rPr lang="pt-BR" sz="1800" b="1" dirty="0" err="1"/>
                        <a:t>rivals</a:t>
                      </a:r>
                      <a:endParaRPr lang="pt-BR" sz="1800" b="1" dirty="0"/>
                    </a:p>
                  </a:txBody>
                  <a:tcPr anchor="ctr"/>
                </a:tc>
                <a:tc>
                  <a:txBody>
                    <a:bodyPr/>
                    <a:lstStyle/>
                    <a:p>
                      <a:endParaRPr lang="en-US"/>
                    </a:p>
                  </a:txBody>
                  <a:tcPr anchor="ctr"/>
                </a:tc>
                <a:extLst>
                  <a:ext uri="{0D108BD9-81ED-4DB2-BD59-A6C34878D82A}">
                    <a16:rowId xmlns:a16="http://schemas.microsoft.com/office/drawing/2014/main" val="2388718752"/>
                  </a:ext>
                </a:extLst>
              </a:tr>
              <a:tr h="439824">
                <a:tc>
                  <a:txBody>
                    <a:bodyPr/>
                    <a:lstStyle/>
                    <a:p>
                      <a:pPr algn="l"/>
                      <a:r>
                        <a:rPr lang="pt-BR" sz="1800" b="1" dirty="0"/>
                        <a:t>Overhead </a:t>
                      </a:r>
                      <a:r>
                        <a:rPr lang="pt-BR" sz="1800" b="1" dirty="0" err="1"/>
                        <a:t>costs</a:t>
                      </a:r>
                      <a:r>
                        <a:rPr lang="pt-BR" sz="1800" b="1" dirty="0"/>
                        <a:t> </a:t>
                      </a:r>
                      <a:r>
                        <a:rPr lang="pt-BR" sz="1800" b="1" dirty="0" err="1"/>
                        <a:t>reduction</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4229431674"/>
                  </a:ext>
                </a:extLst>
              </a:tr>
              <a:tr h="439824">
                <a:tc>
                  <a:txBody>
                    <a:bodyPr/>
                    <a:lstStyle/>
                    <a:p>
                      <a:pPr algn="l"/>
                      <a:r>
                        <a:rPr lang="pt-BR" sz="1800" b="1" dirty="0"/>
                        <a:t>Outsourcing (make </a:t>
                      </a:r>
                      <a:r>
                        <a:rPr lang="pt-BR" sz="1800" b="1" dirty="0" err="1"/>
                        <a:t>of</a:t>
                      </a:r>
                      <a:r>
                        <a:rPr lang="pt-BR" sz="1800" b="1" dirty="0"/>
                        <a:t> </a:t>
                      </a:r>
                      <a:r>
                        <a:rPr lang="pt-BR" sz="1800" b="1" dirty="0" err="1"/>
                        <a:t>buy</a:t>
                      </a:r>
                      <a:r>
                        <a:rPr lang="pt-BR" sz="1800" b="1" dirty="0"/>
                        <a:t> </a:t>
                      </a:r>
                      <a:r>
                        <a:rPr lang="pt-BR" sz="1800" b="1" dirty="0" err="1"/>
                        <a:t>decisions</a:t>
                      </a:r>
                      <a:r>
                        <a:rPr lang="pt-BR" sz="1800" b="1" dirty="0"/>
                        <a:t>) </a:t>
                      </a:r>
                      <a:r>
                        <a:rPr lang="pt-BR" sz="1800" b="1" dirty="0" err="1"/>
                        <a:t>to</a:t>
                      </a:r>
                      <a:r>
                        <a:rPr lang="pt-BR" sz="1800" b="1" dirty="0"/>
                        <a:t> </a:t>
                      </a:r>
                      <a:r>
                        <a:rPr lang="pt-BR" sz="1800" b="1" dirty="0" err="1"/>
                        <a:t>reduce</a:t>
                      </a:r>
                      <a:r>
                        <a:rPr lang="pt-BR" sz="1800" b="1" dirty="0"/>
                        <a:t> </a:t>
                      </a:r>
                      <a:r>
                        <a:rPr lang="pt-BR" sz="1800" b="1" dirty="0" err="1"/>
                        <a:t>costs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1539751361"/>
                  </a:ext>
                </a:extLst>
              </a:tr>
              <a:tr h="439824">
                <a:tc>
                  <a:txBody>
                    <a:bodyPr/>
                    <a:lstStyle/>
                    <a:p>
                      <a:pPr algn="l"/>
                      <a:r>
                        <a:rPr lang="pt-BR" sz="1800" b="1" dirty="0" err="1"/>
                        <a:t>Reduce</a:t>
                      </a:r>
                      <a:r>
                        <a:rPr lang="pt-BR" sz="1800" b="1" dirty="0"/>
                        <a:t> </a:t>
                      </a:r>
                      <a:r>
                        <a:rPr lang="pt-BR" sz="1800" b="1" dirty="0" err="1"/>
                        <a:t>bargaining</a:t>
                      </a:r>
                      <a:r>
                        <a:rPr lang="pt-BR" sz="1800" b="1" dirty="0"/>
                        <a:t> </a:t>
                      </a:r>
                      <a:r>
                        <a:rPr lang="pt-BR" sz="1800" b="1" dirty="0" err="1"/>
                        <a:t>power</a:t>
                      </a:r>
                      <a:r>
                        <a:rPr lang="pt-BR" sz="1800" b="1" dirty="0"/>
                        <a:t> </a:t>
                      </a:r>
                      <a:r>
                        <a:rPr lang="pt-BR" sz="1800" b="1" dirty="0" err="1"/>
                        <a:t>of</a:t>
                      </a:r>
                      <a:r>
                        <a:rPr lang="pt-BR" sz="1800" b="1" dirty="0"/>
                        <a:t> </a:t>
                      </a:r>
                      <a:r>
                        <a:rPr lang="pt-BR" sz="1800" b="1" dirty="0" err="1"/>
                        <a:t>sellers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3201804922"/>
                  </a:ext>
                </a:extLst>
              </a:tr>
              <a:tr h="439824">
                <a:tc>
                  <a:txBody>
                    <a:bodyPr/>
                    <a:lstStyle/>
                    <a:p>
                      <a:pPr algn="l"/>
                      <a:r>
                        <a:rPr lang="pt-BR" sz="1800" b="1" dirty="0" err="1"/>
                        <a:t>Governance</a:t>
                      </a:r>
                      <a:r>
                        <a:rPr lang="pt-BR" sz="1800" b="1" dirty="0"/>
                        <a:t> </a:t>
                      </a:r>
                      <a:r>
                        <a:rPr lang="pt-BR" sz="1800" b="1" dirty="0" err="1"/>
                        <a:t>contracts</a:t>
                      </a:r>
                      <a:r>
                        <a:rPr lang="pt-BR" sz="1800" b="1" dirty="0"/>
                        <a:t>/</a:t>
                      </a:r>
                      <a:r>
                        <a:rPr lang="pt-BR" sz="1800" b="1" dirty="0" err="1"/>
                        <a:t>reduction</a:t>
                      </a:r>
                      <a:r>
                        <a:rPr lang="pt-BR" sz="1800" b="1" dirty="0"/>
                        <a:t> </a:t>
                      </a:r>
                      <a:r>
                        <a:rPr lang="pt-BR" sz="1800" b="1" dirty="0" err="1"/>
                        <a:t>of</a:t>
                      </a:r>
                      <a:r>
                        <a:rPr lang="pt-BR" sz="1800" b="1" dirty="0"/>
                        <a:t> </a:t>
                      </a:r>
                      <a:r>
                        <a:rPr lang="pt-BR" sz="1800" b="1" dirty="0" err="1"/>
                        <a:t>transaction</a:t>
                      </a:r>
                      <a:r>
                        <a:rPr lang="pt-BR" sz="1800" b="1" dirty="0"/>
                        <a:t> </a:t>
                      </a:r>
                      <a:r>
                        <a:rPr lang="pt-BR" sz="1800" b="1" dirty="0" err="1"/>
                        <a:t>costs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1206000083"/>
                  </a:ext>
                </a:extLst>
              </a:tr>
              <a:tr h="439824">
                <a:tc>
                  <a:txBody>
                    <a:bodyPr/>
                    <a:lstStyle/>
                    <a:p>
                      <a:pPr algn="l"/>
                      <a:r>
                        <a:rPr lang="pt-BR" sz="1800" b="1" dirty="0" err="1"/>
                        <a:t>Increase</a:t>
                      </a:r>
                      <a:r>
                        <a:rPr lang="pt-BR" sz="1800" b="1" dirty="0"/>
                        <a:t> </a:t>
                      </a:r>
                      <a:r>
                        <a:rPr lang="pt-BR" sz="1800" b="1" dirty="0" err="1"/>
                        <a:t>your</a:t>
                      </a:r>
                      <a:r>
                        <a:rPr lang="pt-BR" sz="1800" b="1" dirty="0"/>
                        <a:t> </a:t>
                      </a:r>
                      <a:r>
                        <a:rPr lang="pt-BR" sz="1800" b="1" dirty="0" err="1"/>
                        <a:t>importance</a:t>
                      </a:r>
                      <a:r>
                        <a:rPr lang="pt-BR" sz="1800" b="1" dirty="0"/>
                        <a:t> </a:t>
                      </a:r>
                      <a:r>
                        <a:rPr lang="pt-BR" sz="1800" b="1" dirty="0" err="1"/>
                        <a:t>to</a:t>
                      </a:r>
                      <a:r>
                        <a:rPr lang="pt-BR" sz="1800" b="1" dirty="0"/>
                        <a:t> </a:t>
                      </a:r>
                      <a:r>
                        <a:rPr lang="pt-BR" sz="1800" b="1" dirty="0" err="1"/>
                        <a:t>suppliers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2843696964"/>
                  </a:ext>
                </a:extLst>
              </a:tr>
              <a:tr h="605532">
                <a:tc>
                  <a:txBody>
                    <a:bodyPr/>
                    <a:lstStyle/>
                    <a:p>
                      <a:pPr algn="l"/>
                      <a:r>
                        <a:rPr lang="pt-BR" sz="1800" b="1" dirty="0" err="1"/>
                        <a:t>Continuous</a:t>
                      </a:r>
                      <a:r>
                        <a:rPr lang="pt-BR" sz="1800" b="1" dirty="0"/>
                        <a:t> </a:t>
                      </a:r>
                      <a:r>
                        <a:rPr lang="pt-BR" sz="1800" b="1" dirty="0" err="1"/>
                        <a:t>trial</a:t>
                      </a:r>
                      <a:r>
                        <a:rPr lang="pt-BR" sz="1800" b="1" dirty="0"/>
                        <a:t> </a:t>
                      </a:r>
                      <a:r>
                        <a:rPr lang="pt-BR" sz="1800" b="1" dirty="0" err="1"/>
                        <a:t>of</a:t>
                      </a:r>
                      <a:r>
                        <a:rPr lang="pt-BR" sz="1800" b="1" dirty="0"/>
                        <a:t> </a:t>
                      </a:r>
                      <a:r>
                        <a:rPr lang="pt-BR" sz="1800" b="1" dirty="0" err="1"/>
                        <a:t>substitutes</a:t>
                      </a:r>
                      <a:r>
                        <a:rPr lang="pt-BR" sz="1800" b="1" dirty="0"/>
                        <a:t>/</a:t>
                      </a:r>
                      <a:r>
                        <a:rPr lang="pt-BR" sz="1800" b="1" dirty="0" err="1"/>
                        <a:t>alternative</a:t>
                      </a:r>
                      <a:r>
                        <a:rPr lang="pt-BR" sz="1800" b="1" dirty="0"/>
                        <a:t> inputs (</a:t>
                      </a:r>
                      <a:r>
                        <a:rPr lang="pt-BR" sz="1800" b="1" dirty="0" err="1"/>
                        <a:t>imported</a:t>
                      </a:r>
                      <a:r>
                        <a:rPr lang="pt-BR" sz="1800" b="1" dirty="0"/>
                        <a:t>)</a:t>
                      </a:r>
                    </a:p>
                  </a:txBody>
                  <a:tcPr anchor="ctr"/>
                </a:tc>
                <a:tc>
                  <a:txBody>
                    <a:bodyPr/>
                    <a:lstStyle/>
                    <a:p>
                      <a:endParaRPr lang="en-US" dirty="0"/>
                    </a:p>
                  </a:txBody>
                  <a:tcPr anchor="ctr"/>
                </a:tc>
                <a:extLst>
                  <a:ext uri="{0D108BD9-81ED-4DB2-BD59-A6C34878D82A}">
                    <a16:rowId xmlns:a16="http://schemas.microsoft.com/office/drawing/2014/main" val="211074594"/>
                  </a:ext>
                </a:extLst>
              </a:tr>
              <a:tr h="439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err="1"/>
                        <a:t>Stimulate</a:t>
                      </a:r>
                      <a:r>
                        <a:rPr lang="pt-BR" sz="1800" b="1" dirty="0"/>
                        <a:t> </a:t>
                      </a:r>
                      <a:r>
                        <a:rPr lang="pt-BR" sz="1800" b="1" dirty="0" err="1"/>
                        <a:t>competition</a:t>
                      </a:r>
                      <a:r>
                        <a:rPr lang="pt-BR" sz="1800" b="1" dirty="0"/>
                        <a:t> </a:t>
                      </a:r>
                      <a:r>
                        <a:rPr lang="pt-BR" sz="1800" b="1" dirty="0" err="1"/>
                        <a:t>within</a:t>
                      </a:r>
                      <a:r>
                        <a:rPr lang="pt-BR" sz="1800" b="1" dirty="0"/>
                        <a:t> a </a:t>
                      </a:r>
                      <a:r>
                        <a:rPr lang="pt-BR" sz="1800" b="1" dirty="0" err="1"/>
                        <a:t>few</a:t>
                      </a:r>
                      <a:r>
                        <a:rPr lang="pt-BR" sz="1800" b="1" dirty="0"/>
                        <a:t> </a:t>
                      </a:r>
                      <a:r>
                        <a:rPr lang="pt-BR" sz="1800" b="1" dirty="0" err="1"/>
                        <a:t>reliable</a:t>
                      </a:r>
                      <a:r>
                        <a:rPr lang="pt-BR" sz="1800" b="1" dirty="0"/>
                        <a:t> </a:t>
                      </a:r>
                      <a:r>
                        <a:rPr lang="pt-BR" sz="1800" b="1" dirty="0" err="1"/>
                        <a:t>suppliers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2792910693"/>
                  </a:ext>
                </a:extLst>
              </a:tr>
            </a:tbl>
          </a:graphicData>
        </a:graphic>
      </p:graphicFrame>
      <p:sp>
        <p:nvSpPr>
          <p:cNvPr id="6" name="CaixaDeTexto 5">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322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0663" y="4486227"/>
            <a:ext cx="7670673" cy="1857274"/>
          </a:xfrm>
          <a:prstGeom prst="rect">
            <a:avLst/>
          </a:prstGeom>
        </p:spPr>
      </p:pic>
      <p:graphicFrame>
        <p:nvGraphicFramePr>
          <p:cNvPr id="46" name="Tabela 45"/>
          <p:cNvGraphicFramePr>
            <a:graphicFrameLocks noGrp="1"/>
          </p:cNvGraphicFramePr>
          <p:nvPr>
            <p:extLst>
              <p:ext uri="{D42A27DB-BD31-4B8C-83A1-F6EECF244321}">
                <p14:modId xmlns:p14="http://schemas.microsoft.com/office/powerpoint/2010/main" val="325961490"/>
              </p:ext>
            </p:extLst>
          </p:nvPr>
        </p:nvGraphicFramePr>
        <p:xfrm>
          <a:off x="4128655" y="928428"/>
          <a:ext cx="3962400" cy="3435754"/>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310266553"/>
                    </a:ext>
                  </a:extLst>
                </a:gridCol>
              </a:tblGrid>
              <a:tr h="408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prstClr val="white"/>
                          </a:solidFill>
                          <a:latin typeface="+mn-lt"/>
                        </a:rPr>
                        <a:t>COLLECTIVE ACTIONS STRATEGIES</a:t>
                      </a:r>
                    </a:p>
                  </a:txBody>
                  <a:tcPr anchor="ctr">
                    <a:solidFill>
                      <a:srgbClr val="2B733C"/>
                    </a:solidFill>
                  </a:tcPr>
                </a:tc>
                <a:extLst>
                  <a:ext uri="{0D108BD9-81ED-4DB2-BD59-A6C34878D82A}">
                    <a16:rowId xmlns:a16="http://schemas.microsoft.com/office/drawing/2014/main" val="2920363986"/>
                  </a:ext>
                </a:extLst>
              </a:tr>
              <a:tr h="3026808">
                <a:tc>
                  <a:txBody>
                    <a:bodyPr/>
                    <a:lstStyle/>
                    <a:p>
                      <a:pPr marL="285750" indent="-285750" algn="l">
                        <a:buFont typeface="Wingdings" panose="05000000000000000000" pitchFamily="2" charset="2"/>
                        <a:buChar char="ü"/>
                      </a:pPr>
                      <a:r>
                        <a:rPr lang="en-US" sz="1400" dirty="0">
                          <a:solidFill>
                            <a:schemeClr val="tx1"/>
                          </a:solidFill>
                          <a:latin typeface="+mn-lt"/>
                        </a:rPr>
                        <a:t>Internal management: products/ brands/ packaging and services</a:t>
                      </a:r>
                    </a:p>
                    <a:p>
                      <a:pPr marL="285750" indent="-285750" algn="l">
                        <a:buFont typeface="Wingdings" panose="05000000000000000000" pitchFamily="2" charset="2"/>
                        <a:buChar char="ü"/>
                      </a:pPr>
                      <a:r>
                        <a:rPr lang="en-US" sz="1400" dirty="0">
                          <a:solidFill>
                            <a:schemeClr val="tx1"/>
                          </a:solidFill>
                          <a:latin typeface="+mn-lt"/>
                        </a:rPr>
                        <a:t>Collective Communication</a:t>
                      </a:r>
                    </a:p>
                    <a:p>
                      <a:pPr marL="285750" indent="-285750" algn="l">
                        <a:buFont typeface="Wingdings" panose="05000000000000000000" pitchFamily="2" charset="2"/>
                        <a:buChar char="ü"/>
                      </a:pPr>
                      <a:r>
                        <a:rPr lang="en-US" sz="1400" dirty="0">
                          <a:solidFill>
                            <a:schemeClr val="tx1"/>
                          </a:solidFill>
                          <a:latin typeface="+mn-lt"/>
                        </a:rPr>
                        <a:t>Channels</a:t>
                      </a:r>
                    </a:p>
                    <a:p>
                      <a:pPr marL="285750" indent="-285750" algn="l">
                        <a:buFont typeface="Wingdings" panose="05000000000000000000" pitchFamily="2" charset="2"/>
                        <a:buChar char="ü"/>
                      </a:pPr>
                      <a:r>
                        <a:rPr lang="en-US" sz="1400" dirty="0">
                          <a:solidFill>
                            <a:schemeClr val="tx1"/>
                          </a:solidFill>
                          <a:latin typeface="+mn-lt"/>
                        </a:rPr>
                        <a:t>Sales</a:t>
                      </a:r>
                    </a:p>
                    <a:p>
                      <a:pPr marL="285750" indent="-285750" algn="l">
                        <a:buFont typeface="Wingdings" panose="05000000000000000000" pitchFamily="2" charset="2"/>
                        <a:buChar char="ü"/>
                      </a:pPr>
                      <a:r>
                        <a:rPr lang="en-US" sz="1400" dirty="0">
                          <a:solidFill>
                            <a:schemeClr val="tx1"/>
                          </a:solidFill>
                          <a:latin typeface="+mn-lt"/>
                        </a:rPr>
                        <a:t>Pricing</a:t>
                      </a:r>
                    </a:p>
                    <a:p>
                      <a:pPr marL="285750" indent="-285750" algn="l">
                        <a:buFont typeface="Wingdings" panose="05000000000000000000" pitchFamily="2" charset="2"/>
                        <a:buChar char="ü"/>
                      </a:pPr>
                      <a:r>
                        <a:rPr lang="en-US" sz="1400" dirty="0">
                          <a:solidFill>
                            <a:schemeClr val="tx1"/>
                          </a:solidFill>
                          <a:latin typeface="+mn-lt"/>
                        </a:rPr>
                        <a:t>Horizontal and Verticals A</a:t>
                      </a:r>
                      <a:r>
                        <a:rPr lang="en-GB" sz="1400" dirty="0" err="1">
                          <a:solidFill>
                            <a:schemeClr val="tx1"/>
                          </a:solidFill>
                          <a:latin typeface="+mn-lt"/>
                        </a:rPr>
                        <a:t>ssociations</a:t>
                      </a:r>
                      <a:endParaRPr lang="en-US" sz="1400" dirty="0">
                        <a:solidFill>
                          <a:schemeClr val="tx1"/>
                        </a:solidFill>
                        <a:latin typeface="+mn-lt"/>
                      </a:endParaRPr>
                    </a:p>
                    <a:p>
                      <a:pPr marL="285750" indent="-285750" algn="l">
                        <a:buFont typeface="Wingdings" panose="05000000000000000000" pitchFamily="2" charset="2"/>
                        <a:buChar char="ü"/>
                      </a:pPr>
                      <a:r>
                        <a:rPr lang="en-GB" sz="1400" dirty="0">
                          <a:solidFill>
                            <a:schemeClr val="tx1"/>
                          </a:solidFill>
                          <a:latin typeface="+mn-lt"/>
                        </a:rPr>
                        <a:t>Alliances, joint-ventures </a:t>
                      </a:r>
                      <a:r>
                        <a:rPr lang="en-GB" sz="1400" baseline="0" dirty="0">
                          <a:solidFill>
                            <a:schemeClr val="tx1"/>
                          </a:solidFill>
                          <a:latin typeface="+mn-lt"/>
                        </a:rPr>
                        <a:t> </a:t>
                      </a:r>
                      <a:r>
                        <a:rPr lang="en-GB" sz="1400" dirty="0">
                          <a:solidFill>
                            <a:schemeClr val="tx1"/>
                          </a:solidFill>
                          <a:latin typeface="+mn-lt"/>
                        </a:rPr>
                        <a:t>and other forms</a:t>
                      </a:r>
                      <a:endParaRPr lang="en-US" sz="1400" dirty="0">
                        <a:solidFill>
                          <a:schemeClr val="tx1"/>
                        </a:solidFill>
                        <a:latin typeface="+mn-lt"/>
                      </a:endParaRPr>
                    </a:p>
                    <a:p>
                      <a:pPr algn="l"/>
                      <a:endParaRPr lang="pt-BR" sz="1400" dirty="0">
                        <a:solidFill>
                          <a:schemeClr val="tx1"/>
                        </a:solidFill>
                        <a:latin typeface="+mn-lt"/>
                      </a:endParaRPr>
                    </a:p>
                  </a:txBody>
                  <a:tcPr anchor="ctr">
                    <a:solidFill>
                      <a:schemeClr val="accent6">
                        <a:lumMod val="20000"/>
                        <a:lumOff val="80000"/>
                      </a:schemeClr>
                    </a:solidFill>
                  </a:tcPr>
                </a:tc>
                <a:extLst>
                  <a:ext uri="{0D108BD9-81ED-4DB2-BD59-A6C34878D82A}">
                    <a16:rowId xmlns:a16="http://schemas.microsoft.com/office/drawing/2014/main" val="1747854378"/>
                  </a:ext>
                </a:extLst>
              </a:tr>
            </a:tbl>
          </a:graphicData>
        </a:graphic>
      </p:graphicFrame>
      <p:sp>
        <p:nvSpPr>
          <p:cNvPr id="6" name="CaixaDeTexto 5"/>
          <p:cNvSpPr txBox="1"/>
          <p:nvPr/>
        </p:nvSpPr>
        <p:spPr>
          <a:xfrm>
            <a:off x="0" y="166254"/>
            <a:ext cx="12192000" cy="400110"/>
          </a:xfrm>
          <a:prstGeom prst="rect">
            <a:avLst/>
          </a:prstGeom>
          <a:noFill/>
          <a:effectLst/>
        </p:spPr>
        <p:txBody>
          <a:bodyPr wrap="square" rtlCol="0">
            <a:spAutoFit/>
          </a:bodyPr>
          <a:lstStyle/>
          <a:p>
            <a:pPr algn="ctr"/>
            <a:r>
              <a:rPr lang="pt-BR" sz="2000" b="1" dirty="0">
                <a:ln w="0">
                  <a:noFill/>
                </a:ln>
                <a:latin typeface="Calibri"/>
              </a:rPr>
              <a:t>VALUE CREATION, CAPTURE AND SHARING IN FOOD CHAINS</a:t>
            </a:r>
          </a:p>
        </p:txBody>
      </p:sp>
      <p:sp>
        <p:nvSpPr>
          <p:cNvPr id="7" name="CaixaDeTexto 6">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217378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519702"/>
            <a:ext cx="9374119" cy="5272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477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3054" y="505847"/>
            <a:ext cx="9595792" cy="5397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28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2546" y="754364"/>
            <a:ext cx="9055463" cy="5093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3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632170" y="2237173"/>
            <a:ext cx="8559830" cy="350975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400830" y="2157274"/>
            <a:ext cx="3175890" cy="3608143"/>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3041400" y="2738694"/>
            <a:ext cx="980459" cy="819157"/>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766863" y="3396840"/>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80330"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254820" y="2917572"/>
            <a:ext cx="444875" cy="409522"/>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909112" y="2464423"/>
            <a:ext cx="367441" cy="3069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3037751" y="3926511"/>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69463" y="2934477"/>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657766"/>
          </a:xfrm>
          <a:prstGeom prst="borderCallout2">
            <a:avLst>
              <a:gd name="adj1" fmla="val 52340"/>
              <a:gd name="adj2" fmla="val -246"/>
              <a:gd name="adj3" fmla="val 52332"/>
              <a:gd name="adj4" fmla="val -19899"/>
              <a:gd name="adj5" fmla="val 86661"/>
              <a:gd name="adj6" fmla="val -47914"/>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chemeClr val="bg1"/>
                </a:solidFill>
              </a:rPr>
              <a:t>How can we create, capture and share value in a company activity or in a food chain?</a:t>
            </a:r>
          </a:p>
        </p:txBody>
      </p:sp>
    </p:spTree>
    <p:extLst>
      <p:ext uri="{BB962C8B-B14F-4D97-AF65-F5344CB8AC3E}">
        <p14:creationId xmlns:p14="http://schemas.microsoft.com/office/powerpoint/2010/main" val="31349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9670" y="116632"/>
            <a:ext cx="5952661" cy="5952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65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8582" y="591572"/>
            <a:ext cx="9443392" cy="5311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226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381" y="753497"/>
            <a:ext cx="8958483" cy="5039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90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0254" y="895506"/>
            <a:ext cx="8903064" cy="5007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862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83A20FB-9A8B-DC4F-857A-FE8D1BDBCF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2278" y="0"/>
            <a:ext cx="9827443" cy="6858000"/>
          </a:xfrm>
          <a:prstGeom prst="rect">
            <a:avLst/>
          </a:prstGeom>
        </p:spPr>
      </p:pic>
    </p:spTree>
    <p:extLst>
      <p:ext uri="{BB962C8B-B14F-4D97-AF65-F5344CB8AC3E}">
        <p14:creationId xmlns:p14="http://schemas.microsoft.com/office/powerpoint/2010/main" val="36803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726261" y="408877"/>
            <a:ext cx="10739481" cy="526784"/>
          </a:xfrm>
          <a:prstGeom prst="roundRect">
            <a:avLst/>
          </a:prstGeom>
        </p:spPr>
        <p:txBody>
          <a:bodyPr vert="horz" lIns="91440" tIns="45720" rIns="91440" bIns="45720" rtlCol="0" anchor="ctr">
            <a:noAutofit/>
          </a:bodyPr>
          <a:lstStyle/>
          <a:p>
            <a:pPr algn="ctr">
              <a:lnSpc>
                <a:spcPct val="90000"/>
              </a:lnSpc>
              <a:spcBef>
                <a:spcPct val="0"/>
              </a:spcBef>
            </a:pPr>
            <a:r>
              <a:rPr lang="en-US" sz="2800" b="1" dirty="0">
                <a:solidFill>
                  <a:schemeClr val="tx1"/>
                </a:solidFill>
                <a:latin typeface="+mj-lt"/>
                <a:ea typeface="+mj-ea"/>
                <a:cs typeface="+mj-cs"/>
              </a:rPr>
              <a:t>Value Creation Capture and Sharing: Collective Actions</a:t>
            </a:r>
            <a:endParaRPr lang="pt-BR" sz="2800" b="1" dirty="0">
              <a:solidFill>
                <a:schemeClr val="tx1"/>
              </a:solidFill>
              <a:latin typeface="+mj-lt"/>
              <a:ea typeface="+mj-ea"/>
              <a:cs typeface="+mj-cs"/>
            </a:endParaRPr>
          </a:p>
        </p:txBody>
      </p:sp>
      <p:pic>
        <p:nvPicPr>
          <p:cNvPr id="9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018215" y="75624"/>
            <a:ext cx="1103445" cy="50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9" name="Tabela 3">
            <a:extLst>
              <a:ext uri="{FF2B5EF4-FFF2-40B4-BE49-F238E27FC236}">
                <a16:creationId xmlns:a16="http://schemas.microsoft.com/office/drawing/2014/main" id="{085BD670-FD94-430D-9755-DD39B4AD9249}"/>
              </a:ext>
            </a:extLst>
          </p:cNvPr>
          <p:cNvGraphicFramePr>
            <a:graphicFrameLocks noGrp="1"/>
          </p:cNvGraphicFramePr>
          <p:nvPr>
            <p:extLst>
              <p:ext uri="{D42A27DB-BD31-4B8C-83A1-F6EECF244321}">
                <p14:modId xmlns:p14="http://schemas.microsoft.com/office/powerpoint/2010/main" val="1843701315"/>
              </p:ext>
            </p:extLst>
          </p:nvPr>
        </p:nvGraphicFramePr>
        <p:xfrm>
          <a:off x="507942" y="1282101"/>
          <a:ext cx="11176116" cy="4509354"/>
        </p:xfrm>
        <a:graphic>
          <a:graphicData uri="http://schemas.openxmlformats.org/drawingml/2006/table">
            <a:tbl>
              <a:tblPr firstRow="1" bandRow="1">
                <a:tableStyleId>{F5AB1C69-6EDB-4FF4-983F-18BD219EF322}</a:tableStyleId>
              </a:tblPr>
              <a:tblGrid>
                <a:gridCol w="5733733">
                  <a:extLst>
                    <a:ext uri="{9D8B030D-6E8A-4147-A177-3AD203B41FA5}">
                      <a16:colId xmlns:a16="http://schemas.microsoft.com/office/drawing/2014/main" val="3091928128"/>
                    </a:ext>
                  </a:extLst>
                </a:gridCol>
                <a:gridCol w="5442383">
                  <a:extLst>
                    <a:ext uri="{9D8B030D-6E8A-4147-A177-3AD203B41FA5}">
                      <a16:colId xmlns:a16="http://schemas.microsoft.com/office/drawing/2014/main" val="4066992500"/>
                    </a:ext>
                  </a:extLst>
                </a:gridCol>
              </a:tblGrid>
              <a:tr h="387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err="1"/>
                        <a:t>Activities</a:t>
                      </a:r>
                      <a:endParaRPr lang="pt-BR" sz="1800" b="1" dirty="0">
                        <a:solidFill>
                          <a:schemeClr val="bg1"/>
                        </a:solidFill>
                      </a:endParaRPr>
                    </a:p>
                  </a:txBody>
                  <a:tcPr anchor="ctr">
                    <a:solidFill>
                      <a:srgbClr val="2B733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err="1"/>
                        <a:t>How</a:t>
                      </a:r>
                      <a:r>
                        <a:rPr lang="pt-BR" sz="1800" dirty="0"/>
                        <a:t> </a:t>
                      </a:r>
                      <a:r>
                        <a:rPr lang="pt-BR" sz="1800" dirty="0" err="1"/>
                        <a:t>the</a:t>
                      </a:r>
                      <a:r>
                        <a:rPr lang="pt-BR" sz="1800" dirty="0"/>
                        <a:t> </a:t>
                      </a:r>
                      <a:r>
                        <a:rPr lang="pt-BR" sz="1800" dirty="0" err="1"/>
                        <a:t>company</a:t>
                      </a:r>
                      <a:r>
                        <a:rPr lang="pt-BR" sz="1800" dirty="0"/>
                        <a:t> </a:t>
                      </a:r>
                      <a:r>
                        <a:rPr lang="pt-BR" sz="1800" dirty="0" err="1"/>
                        <a:t>or</a:t>
                      </a:r>
                      <a:r>
                        <a:rPr lang="pt-BR" sz="1800" dirty="0"/>
                        <a:t> food </a:t>
                      </a:r>
                      <a:r>
                        <a:rPr lang="pt-BR" sz="1800" dirty="0" err="1"/>
                        <a:t>chain</a:t>
                      </a:r>
                      <a:r>
                        <a:rPr lang="pt-BR" sz="1800" dirty="0"/>
                        <a:t> </a:t>
                      </a:r>
                      <a:r>
                        <a:rPr lang="pt-BR" sz="1800" dirty="0" err="1"/>
                        <a:t>can</a:t>
                      </a:r>
                      <a:r>
                        <a:rPr lang="pt-BR" sz="1800" dirty="0"/>
                        <a:t> do it? </a:t>
                      </a:r>
                      <a:r>
                        <a:rPr lang="pt-BR" sz="1800" dirty="0" err="1"/>
                        <a:t>Ideas</a:t>
                      </a:r>
                      <a:r>
                        <a:rPr lang="pt-BR" sz="1800" dirty="0"/>
                        <a:t>.</a:t>
                      </a:r>
                      <a:endParaRPr lang="pt-BR" sz="1800" b="1" dirty="0">
                        <a:solidFill>
                          <a:schemeClr val="bg1"/>
                        </a:solidFill>
                      </a:endParaRPr>
                    </a:p>
                  </a:txBody>
                  <a:tcPr anchor="ctr">
                    <a:solidFill>
                      <a:srgbClr val="2B733C"/>
                    </a:solidFill>
                  </a:tcPr>
                </a:tc>
                <a:extLst>
                  <a:ext uri="{0D108BD9-81ED-4DB2-BD59-A6C34878D82A}">
                    <a16:rowId xmlns:a16="http://schemas.microsoft.com/office/drawing/2014/main" val="794186549"/>
                  </a:ext>
                </a:extLst>
              </a:tr>
              <a:tr h="387147">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a:t>
                      </a:r>
                      <a:r>
                        <a:rPr lang="pt-BR" sz="1800" b="1" dirty="0" err="1">
                          <a:solidFill>
                            <a:sysClr val="windowText" lastClr="000000"/>
                          </a:solidFill>
                        </a:rPr>
                        <a:t>supply</a:t>
                      </a:r>
                      <a:r>
                        <a:rPr lang="pt-BR" sz="1800" b="1" dirty="0">
                          <a:solidFill>
                            <a:sysClr val="windowText" lastClr="000000"/>
                          </a:solidFill>
                        </a:rPr>
                        <a:t> </a:t>
                      </a:r>
                      <a:r>
                        <a:rPr lang="pt-BR" sz="1800" b="1" dirty="0" err="1">
                          <a:solidFill>
                            <a:sysClr val="windowText" lastClr="000000"/>
                          </a:solidFill>
                        </a:rPr>
                        <a:t>chain</a:t>
                      </a:r>
                      <a:endParaRPr lang="pt-BR" sz="1800" b="1" dirty="0">
                        <a:solidFill>
                          <a:sysClr val="windowText" lastClr="000000"/>
                        </a:solidFill>
                      </a:endParaRPr>
                    </a:p>
                  </a:txBody>
                  <a:tcPr anchor="ctr"/>
                </a:tc>
                <a:tc>
                  <a:txBody>
                    <a:bodyPr/>
                    <a:lstStyle/>
                    <a:p>
                      <a:endParaRPr lang="en-US" dirty="0"/>
                    </a:p>
                  </a:txBody>
                  <a:tcPr anchor="ctr"/>
                </a:tc>
                <a:extLst>
                  <a:ext uri="{0D108BD9-81ED-4DB2-BD59-A6C34878D82A}">
                    <a16:rowId xmlns:a16="http://schemas.microsoft.com/office/drawing/2014/main" val="3537930433"/>
                  </a:ext>
                </a:extLst>
              </a:tr>
              <a:tr h="387147">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a:t>
                      </a:r>
                      <a:r>
                        <a:rPr lang="pt-BR" sz="1800" b="1" dirty="0" err="1">
                          <a:solidFill>
                            <a:sysClr val="windowText" lastClr="000000"/>
                          </a:solidFill>
                        </a:rPr>
                        <a:t>internal</a:t>
                      </a:r>
                      <a:r>
                        <a:rPr lang="pt-BR" sz="1800" b="1" dirty="0">
                          <a:solidFill>
                            <a:sysClr val="windowText" lastClr="000000"/>
                          </a:solidFill>
                        </a:rPr>
                        <a:t> management</a:t>
                      </a:r>
                    </a:p>
                  </a:txBody>
                  <a:tcPr anchor="ctr"/>
                </a:tc>
                <a:tc>
                  <a:txBody>
                    <a:bodyPr/>
                    <a:lstStyle/>
                    <a:p>
                      <a:endParaRPr lang="en-US"/>
                    </a:p>
                  </a:txBody>
                  <a:tcPr anchor="ctr"/>
                </a:tc>
                <a:extLst>
                  <a:ext uri="{0D108BD9-81ED-4DB2-BD59-A6C34878D82A}">
                    <a16:rowId xmlns:a16="http://schemas.microsoft.com/office/drawing/2014/main" val="2388718752"/>
                  </a:ext>
                </a:extLst>
              </a:tr>
              <a:tr h="599775">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a:t>
                      </a:r>
                      <a:r>
                        <a:rPr lang="pt-BR" sz="1800" b="1" dirty="0" err="1">
                          <a:solidFill>
                            <a:sysClr val="windowText" lastClr="000000"/>
                          </a:solidFill>
                        </a:rPr>
                        <a:t>products</a:t>
                      </a:r>
                      <a:r>
                        <a:rPr lang="pt-BR" sz="1800" b="1" dirty="0">
                          <a:solidFill>
                            <a:sysClr val="windowText" lastClr="000000"/>
                          </a:solidFill>
                        </a:rPr>
                        <a:t>/</a:t>
                      </a:r>
                      <a:r>
                        <a:rPr lang="pt-BR" sz="1800" b="1" dirty="0" err="1">
                          <a:solidFill>
                            <a:sysClr val="windowText" lastClr="000000"/>
                          </a:solidFill>
                        </a:rPr>
                        <a:t>brands</a:t>
                      </a:r>
                      <a:r>
                        <a:rPr lang="pt-BR" sz="1800" b="1" dirty="0">
                          <a:solidFill>
                            <a:sysClr val="windowText" lastClr="000000"/>
                          </a:solidFill>
                        </a:rPr>
                        <a:t>/</a:t>
                      </a:r>
                      <a:r>
                        <a:rPr lang="pt-BR" sz="1800" b="1" dirty="0" err="1">
                          <a:solidFill>
                            <a:sysClr val="windowText" lastClr="000000"/>
                          </a:solidFill>
                        </a:rPr>
                        <a:t>packaging</a:t>
                      </a:r>
                      <a:r>
                        <a:rPr lang="pt-BR" sz="1800" b="1" dirty="0">
                          <a:solidFill>
                            <a:sysClr val="windowText" lastClr="000000"/>
                          </a:solidFill>
                        </a:rPr>
                        <a:t>/</a:t>
                      </a:r>
                      <a:r>
                        <a:rPr lang="pt-BR" sz="1800" b="1" dirty="0" err="1">
                          <a:solidFill>
                            <a:sysClr val="windowText" lastClr="000000"/>
                          </a:solidFill>
                        </a:rPr>
                        <a:t>services</a:t>
                      </a:r>
                      <a:endParaRPr lang="pt-BR" sz="1800" b="1" dirty="0">
                        <a:solidFill>
                          <a:sysClr val="windowText" lastClr="000000"/>
                        </a:solidFill>
                      </a:endParaRPr>
                    </a:p>
                  </a:txBody>
                  <a:tcPr anchor="ctr"/>
                </a:tc>
                <a:tc>
                  <a:txBody>
                    <a:bodyPr/>
                    <a:lstStyle/>
                    <a:p>
                      <a:endParaRPr lang="en-US" dirty="0"/>
                    </a:p>
                  </a:txBody>
                  <a:tcPr anchor="ctr"/>
                </a:tc>
                <a:extLst>
                  <a:ext uri="{0D108BD9-81ED-4DB2-BD59-A6C34878D82A}">
                    <a16:rowId xmlns:a16="http://schemas.microsoft.com/office/drawing/2014/main" val="4229431674"/>
                  </a:ext>
                </a:extLst>
              </a:tr>
              <a:tr h="387147">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communications</a:t>
                      </a:r>
                    </a:p>
                  </a:txBody>
                  <a:tcPr anchor="ctr"/>
                </a:tc>
                <a:tc>
                  <a:txBody>
                    <a:bodyPr/>
                    <a:lstStyle/>
                    <a:p>
                      <a:endParaRPr lang="en-US" dirty="0"/>
                    </a:p>
                  </a:txBody>
                  <a:tcPr anchor="ctr"/>
                </a:tc>
                <a:extLst>
                  <a:ext uri="{0D108BD9-81ED-4DB2-BD59-A6C34878D82A}">
                    <a16:rowId xmlns:a16="http://schemas.microsoft.com/office/drawing/2014/main" val="1539751361"/>
                  </a:ext>
                </a:extLst>
              </a:tr>
              <a:tr h="387147">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marketing </a:t>
                      </a:r>
                      <a:r>
                        <a:rPr lang="pt-BR" sz="1800" b="1" dirty="0" err="1">
                          <a:solidFill>
                            <a:sysClr val="windowText" lastClr="000000"/>
                          </a:solidFill>
                        </a:rPr>
                        <a:t>channels</a:t>
                      </a:r>
                      <a:r>
                        <a:rPr lang="pt-BR" sz="1800" b="1" dirty="0">
                          <a:solidFill>
                            <a:sysClr val="windowText" lastClr="000000"/>
                          </a:solidFill>
                        </a:rPr>
                        <a:t> </a:t>
                      </a:r>
                      <a:r>
                        <a:rPr lang="pt-BR" sz="1800" b="1" dirty="0" err="1">
                          <a:solidFill>
                            <a:sysClr val="windowText" lastClr="000000"/>
                          </a:solidFill>
                        </a:rPr>
                        <a:t>and</a:t>
                      </a:r>
                      <a:r>
                        <a:rPr lang="pt-BR" sz="1800" b="1" dirty="0">
                          <a:solidFill>
                            <a:sysClr val="windowText" lastClr="000000"/>
                          </a:solidFill>
                        </a:rPr>
                        <a:t> </a:t>
                      </a:r>
                      <a:r>
                        <a:rPr lang="pt-BR" sz="1800" b="1" dirty="0" err="1">
                          <a:solidFill>
                            <a:sysClr val="windowText" lastClr="000000"/>
                          </a:solidFill>
                        </a:rPr>
                        <a:t>sales</a:t>
                      </a:r>
                      <a:endParaRPr lang="pt-BR" sz="1800" b="1" dirty="0">
                        <a:solidFill>
                          <a:sysClr val="windowText" lastClr="000000"/>
                        </a:solidFill>
                      </a:endParaRPr>
                    </a:p>
                  </a:txBody>
                  <a:tcPr anchor="ctr"/>
                </a:tc>
                <a:tc>
                  <a:txBody>
                    <a:bodyPr/>
                    <a:lstStyle/>
                    <a:p>
                      <a:endParaRPr lang="en-US" dirty="0"/>
                    </a:p>
                  </a:txBody>
                  <a:tcPr anchor="ctr"/>
                </a:tc>
                <a:extLst>
                  <a:ext uri="{0D108BD9-81ED-4DB2-BD59-A6C34878D82A}">
                    <a16:rowId xmlns:a16="http://schemas.microsoft.com/office/drawing/2014/main" val="3201804922"/>
                  </a:ext>
                </a:extLst>
              </a:tr>
              <a:tr h="387147">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a:t>
                      </a:r>
                      <a:r>
                        <a:rPr lang="pt-BR" sz="1800" b="1" dirty="0" err="1">
                          <a:solidFill>
                            <a:sysClr val="windowText" lastClr="000000"/>
                          </a:solidFill>
                        </a:rPr>
                        <a:t>pricing</a:t>
                      </a:r>
                      <a:endParaRPr lang="pt-BR" sz="1800" b="1" dirty="0">
                        <a:solidFill>
                          <a:sysClr val="windowText" lastClr="000000"/>
                        </a:solidFill>
                      </a:endParaRPr>
                    </a:p>
                  </a:txBody>
                  <a:tcPr anchor="ctr"/>
                </a:tc>
                <a:tc>
                  <a:txBody>
                    <a:bodyPr/>
                    <a:lstStyle/>
                    <a:p>
                      <a:endParaRPr lang="en-US" dirty="0"/>
                    </a:p>
                  </a:txBody>
                  <a:tcPr anchor="ctr"/>
                </a:tc>
                <a:extLst>
                  <a:ext uri="{0D108BD9-81ED-4DB2-BD59-A6C34878D82A}">
                    <a16:rowId xmlns:a16="http://schemas.microsoft.com/office/drawing/2014/main" val="1206000083"/>
                  </a:ext>
                </a:extLst>
              </a:tr>
              <a:tr h="387147">
                <a:tc>
                  <a:txBody>
                    <a:bodyPr/>
                    <a:lstStyle/>
                    <a:p>
                      <a:pPr algn="l"/>
                      <a:r>
                        <a:rPr lang="pt-BR" sz="1800" b="1" dirty="0" err="1"/>
                        <a:t>Increase</a:t>
                      </a:r>
                      <a:r>
                        <a:rPr lang="pt-BR" sz="1800" b="1" dirty="0"/>
                        <a:t> </a:t>
                      </a:r>
                      <a:r>
                        <a:rPr lang="pt-BR" sz="1800" b="1" dirty="0" err="1"/>
                        <a:t>your</a:t>
                      </a:r>
                      <a:r>
                        <a:rPr lang="pt-BR" sz="1800" b="1" dirty="0"/>
                        <a:t> </a:t>
                      </a:r>
                      <a:r>
                        <a:rPr lang="pt-BR" sz="1800" b="1" dirty="0" err="1"/>
                        <a:t>importance</a:t>
                      </a:r>
                      <a:r>
                        <a:rPr lang="pt-BR" sz="1800" b="1" dirty="0"/>
                        <a:t> </a:t>
                      </a:r>
                      <a:r>
                        <a:rPr lang="pt-BR" sz="1800" b="1" dirty="0" err="1"/>
                        <a:t>to</a:t>
                      </a:r>
                      <a:r>
                        <a:rPr lang="pt-BR" sz="1800" b="1" dirty="0"/>
                        <a:t> </a:t>
                      </a:r>
                      <a:r>
                        <a:rPr lang="pt-BR" sz="1800" b="1" dirty="0" err="1"/>
                        <a:t>suppliers</a:t>
                      </a:r>
                      <a:endParaRPr lang="pt-BR" sz="1800" b="1" dirty="0"/>
                    </a:p>
                  </a:txBody>
                  <a:tcPr anchor="ctr"/>
                </a:tc>
                <a:tc>
                  <a:txBody>
                    <a:bodyPr/>
                    <a:lstStyle/>
                    <a:p>
                      <a:endParaRPr lang="en-US" dirty="0"/>
                    </a:p>
                  </a:txBody>
                  <a:tcPr anchor="ctr"/>
                </a:tc>
                <a:extLst>
                  <a:ext uri="{0D108BD9-81ED-4DB2-BD59-A6C34878D82A}">
                    <a16:rowId xmlns:a16="http://schemas.microsoft.com/office/drawing/2014/main" val="2843696964"/>
                  </a:ext>
                </a:extLst>
              </a:tr>
              <a:tr h="599775">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horizontal </a:t>
                      </a:r>
                      <a:r>
                        <a:rPr lang="pt-BR" sz="1800" b="1" dirty="0" err="1">
                          <a:solidFill>
                            <a:sysClr val="windowText" lastClr="000000"/>
                          </a:solidFill>
                        </a:rPr>
                        <a:t>and</a:t>
                      </a:r>
                      <a:r>
                        <a:rPr lang="pt-BR" sz="1800" b="1" dirty="0">
                          <a:solidFill>
                            <a:sysClr val="windowText" lastClr="000000"/>
                          </a:solidFill>
                        </a:rPr>
                        <a:t> vertical </a:t>
                      </a:r>
                      <a:r>
                        <a:rPr lang="pt-BR" sz="1800" b="1" dirty="0" err="1">
                          <a:solidFill>
                            <a:sysClr val="windowText" lastClr="000000"/>
                          </a:solidFill>
                        </a:rPr>
                        <a:t>associations</a:t>
                      </a:r>
                      <a:endParaRPr lang="pt-BR" sz="1800" b="1" dirty="0">
                        <a:solidFill>
                          <a:sysClr val="windowText" lastClr="000000"/>
                        </a:solidFill>
                      </a:endParaRPr>
                    </a:p>
                  </a:txBody>
                  <a:tcPr anchor="ctr"/>
                </a:tc>
                <a:tc>
                  <a:txBody>
                    <a:bodyPr/>
                    <a:lstStyle/>
                    <a:p>
                      <a:endParaRPr lang="en-US" dirty="0"/>
                    </a:p>
                  </a:txBody>
                  <a:tcPr anchor="ctr"/>
                </a:tc>
                <a:extLst>
                  <a:ext uri="{0D108BD9-81ED-4DB2-BD59-A6C34878D82A}">
                    <a16:rowId xmlns:a16="http://schemas.microsoft.com/office/drawing/2014/main" val="211074594"/>
                  </a:ext>
                </a:extLst>
              </a:tr>
              <a:tr h="599775">
                <a:tc>
                  <a:txBody>
                    <a:bodyPr/>
                    <a:lstStyle/>
                    <a:p>
                      <a:r>
                        <a:rPr lang="pt-BR" sz="1800" b="1" dirty="0" err="1">
                          <a:solidFill>
                            <a:sysClr val="windowText" lastClr="000000"/>
                          </a:solidFill>
                        </a:rPr>
                        <a:t>Collective</a:t>
                      </a:r>
                      <a:r>
                        <a:rPr lang="pt-BR" sz="1800" b="1" dirty="0">
                          <a:solidFill>
                            <a:sysClr val="windowText" lastClr="000000"/>
                          </a:solidFill>
                        </a:rPr>
                        <a:t> </a:t>
                      </a:r>
                      <a:r>
                        <a:rPr lang="pt-BR" sz="1800" b="1" dirty="0" err="1">
                          <a:solidFill>
                            <a:sysClr val="windowText" lastClr="000000"/>
                          </a:solidFill>
                        </a:rPr>
                        <a:t>actions</a:t>
                      </a:r>
                      <a:r>
                        <a:rPr lang="pt-BR" sz="1800" b="1" dirty="0">
                          <a:solidFill>
                            <a:sysClr val="windowText" lastClr="000000"/>
                          </a:solidFill>
                        </a:rPr>
                        <a:t> via </a:t>
                      </a:r>
                      <a:r>
                        <a:rPr lang="pt-BR" sz="1800" b="1" dirty="0" err="1">
                          <a:solidFill>
                            <a:sysClr val="windowText" lastClr="000000"/>
                          </a:solidFill>
                        </a:rPr>
                        <a:t>strategic</a:t>
                      </a:r>
                      <a:r>
                        <a:rPr lang="pt-BR" sz="1800" b="1" dirty="0">
                          <a:solidFill>
                            <a:sysClr val="windowText" lastClr="000000"/>
                          </a:solidFill>
                        </a:rPr>
                        <a:t> </a:t>
                      </a:r>
                      <a:r>
                        <a:rPr lang="pt-BR" sz="1800" b="1" dirty="0" err="1">
                          <a:solidFill>
                            <a:sysClr val="windowText" lastClr="000000"/>
                          </a:solidFill>
                        </a:rPr>
                        <a:t>alliances</a:t>
                      </a:r>
                      <a:r>
                        <a:rPr lang="pt-BR" sz="1800" b="1" dirty="0">
                          <a:solidFill>
                            <a:sysClr val="windowText" lastClr="000000"/>
                          </a:solidFill>
                        </a:rPr>
                        <a:t> </a:t>
                      </a:r>
                      <a:r>
                        <a:rPr lang="pt-BR" sz="1800" b="1" dirty="0" err="1">
                          <a:solidFill>
                            <a:sysClr val="windowText" lastClr="000000"/>
                          </a:solidFill>
                        </a:rPr>
                        <a:t>and</a:t>
                      </a:r>
                      <a:r>
                        <a:rPr lang="pt-BR" sz="1800" b="1" dirty="0">
                          <a:solidFill>
                            <a:sysClr val="windowText" lastClr="000000"/>
                          </a:solidFill>
                        </a:rPr>
                        <a:t> joint ventures</a:t>
                      </a:r>
                    </a:p>
                  </a:txBody>
                  <a:tcPr anchor="ctr"/>
                </a:tc>
                <a:tc>
                  <a:txBody>
                    <a:bodyPr/>
                    <a:lstStyle/>
                    <a:p>
                      <a:endParaRPr lang="en-US" dirty="0"/>
                    </a:p>
                  </a:txBody>
                  <a:tcPr anchor="ctr"/>
                </a:tc>
                <a:extLst>
                  <a:ext uri="{0D108BD9-81ED-4DB2-BD59-A6C34878D82A}">
                    <a16:rowId xmlns:a16="http://schemas.microsoft.com/office/drawing/2014/main" val="2792910693"/>
                  </a:ext>
                </a:extLst>
              </a:tr>
            </a:tbl>
          </a:graphicData>
        </a:graphic>
      </p:graphicFrame>
      <p:sp>
        <p:nvSpPr>
          <p:cNvPr id="6" name="CaixaDeTexto 5">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227009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8548"/>
          </a:xfrm>
        </p:spPr>
        <p:txBody>
          <a:bodyPr>
            <a:normAutofit/>
          </a:bodyPr>
          <a:lstStyle/>
          <a:p>
            <a:pPr algn="ctr"/>
            <a:r>
              <a:rPr lang="pt-BR" sz="2800" dirty="0" err="1"/>
              <a:t>Question</a:t>
            </a:r>
            <a:r>
              <a:rPr lang="pt-BR" sz="2800" dirty="0"/>
              <a:t> </a:t>
            </a:r>
            <a:r>
              <a:rPr lang="pt-BR" sz="2800" dirty="0" err="1"/>
              <a:t>of</a:t>
            </a:r>
            <a:r>
              <a:rPr lang="pt-BR" sz="2800" dirty="0"/>
              <a:t> </a:t>
            </a:r>
            <a:r>
              <a:rPr lang="pt-BR" sz="2800" dirty="0" err="1"/>
              <a:t>the</a:t>
            </a:r>
            <a:r>
              <a:rPr lang="pt-BR" sz="2800" dirty="0"/>
              <a:t> Day</a:t>
            </a:r>
            <a:endParaRPr lang="en-US" sz="2800" dirty="0"/>
          </a:p>
        </p:txBody>
      </p:sp>
      <p:sp>
        <p:nvSpPr>
          <p:cNvPr id="3" name="Espaço Reservado para Conteúdo 2"/>
          <p:cNvSpPr>
            <a:spLocks noGrp="1"/>
          </p:cNvSpPr>
          <p:nvPr>
            <p:ph idx="1"/>
          </p:nvPr>
        </p:nvSpPr>
        <p:spPr>
          <a:xfrm>
            <a:off x="838200" y="1714790"/>
            <a:ext cx="8478981" cy="3799320"/>
          </a:xfrm>
        </p:spPr>
        <p:txBody>
          <a:bodyPr anchor="ctr">
            <a:normAutofit/>
          </a:bodyPr>
          <a:lstStyle/>
          <a:p>
            <a:pPr marL="0" indent="0">
              <a:buNone/>
              <a:defRPr/>
            </a:pPr>
            <a:r>
              <a:rPr lang="en-US" b="1" dirty="0"/>
              <a:t>Imagine one case (example) of value creation, capture and sharing…</a:t>
            </a:r>
          </a:p>
          <a:p>
            <a:pPr marL="0" indent="0">
              <a:buNone/>
              <a:defRPr/>
            </a:pPr>
            <a:r>
              <a:rPr lang="en-US" b="1" dirty="0">
                <a:solidFill>
                  <a:srgbClr val="08782B"/>
                </a:solidFill>
              </a:rPr>
              <a:t>1) </a:t>
            </a:r>
            <a:r>
              <a:rPr lang="en-US" b="1" dirty="0"/>
              <a:t>Differentiation, </a:t>
            </a:r>
          </a:p>
          <a:p>
            <a:pPr marL="0" indent="0">
              <a:buNone/>
              <a:defRPr/>
            </a:pPr>
            <a:r>
              <a:rPr lang="en-US" b="1" dirty="0">
                <a:solidFill>
                  <a:srgbClr val="08782B"/>
                </a:solidFill>
              </a:rPr>
              <a:t>2) </a:t>
            </a:r>
            <a:r>
              <a:rPr lang="en-US" b="1" dirty="0"/>
              <a:t>Cost, </a:t>
            </a:r>
          </a:p>
          <a:p>
            <a:pPr marL="0" indent="0">
              <a:buNone/>
              <a:defRPr/>
            </a:pPr>
            <a:r>
              <a:rPr lang="en-US" b="1" dirty="0">
                <a:solidFill>
                  <a:srgbClr val="08782B"/>
                </a:solidFill>
              </a:rPr>
              <a:t>3) </a:t>
            </a:r>
            <a:r>
              <a:rPr lang="en-US" b="1" dirty="0"/>
              <a:t>Collective Actions…</a:t>
            </a:r>
          </a:p>
          <a:p>
            <a:pPr marL="0" indent="0">
              <a:buNone/>
              <a:defRPr/>
            </a:pPr>
            <a:r>
              <a:rPr lang="en-US" b="1" dirty="0"/>
              <a:t>…and tell us the reasons you have </a:t>
            </a:r>
            <a:r>
              <a:rPr lang="en-US" b="1" dirty="0" err="1"/>
              <a:t>choosen</a:t>
            </a:r>
            <a:r>
              <a:rPr lang="en-US" b="1" dirty="0"/>
              <a:t>?</a:t>
            </a:r>
          </a:p>
          <a:p>
            <a:pPr marL="0" indent="0">
              <a:buNone/>
            </a:pPr>
            <a:endParaRPr lang="en-US" sz="2400" dirty="0"/>
          </a:p>
        </p:txBody>
      </p:sp>
      <p:pic>
        <p:nvPicPr>
          <p:cNvPr id="5" name="Imagem 4"/>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067799" y="2105890"/>
            <a:ext cx="2459181" cy="2459181"/>
          </a:xfrm>
          <a:prstGeom prst="rect">
            <a:avLst/>
          </a:prstGeom>
        </p:spPr>
      </p:pic>
    </p:spTree>
    <p:extLst>
      <p:ext uri="{BB962C8B-B14F-4D97-AF65-F5344CB8AC3E}">
        <p14:creationId xmlns:p14="http://schemas.microsoft.com/office/powerpoint/2010/main" val="3208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3632170" y="2237173"/>
            <a:ext cx="8559830" cy="350975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2400830" y="2157274"/>
            <a:ext cx="3175890" cy="3608143"/>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3041400" y="2738694"/>
            <a:ext cx="980459" cy="819157"/>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3606674" y="3310324"/>
            <a:ext cx="1239631"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4055951" y="2738695"/>
            <a:ext cx="70281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2794307" y="3465707"/>
            <a:ext cx="77879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2766863" y="3396840"/>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4679830" y="3271958"/>
            <a:ext cx="434091"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3980330" y="3601485"/>
            <a:ext cx="481272"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3254820" y="2917572"/>
            <a:ext cx="444875" cy="409522"/>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2909112" y="2464423"/>
            <a:ext cx="367441" cy="3069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3037751" y="3926511"/>
            <a:ext cx="348193"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4269463" y="2934477"/>
            <a:ext cx="286539"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519803"/>
            <a:ext cx="4792629" cy="2657766"/>
          </a:xfrm>
          <a:prstGeom prst="borderCallout2">
            <a:avLst>
              <a:gd name="adj1" fmla="val 52340"/>
              <a:gd name="adj2" fmla="val -246"/>
              <a:gd name="adj3" fmla="val 52332"/>
              <a:gd name="adj4" fmla="val -19899"/>
              <a:gd name="adj5" fmla="val 86661"/>
              <a:gd name="adj6" fmla="val -47914"/>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chemeClr val="bg1"/>
                </a:solidFill>
              </a:rPr>
              <a:t>In the innovation process, lets work with 20 questions that can give insights…?</a:t>
            </a:r>
          </a:p>
        </p:txBody>
      </p:sp>
    </p:spTree>
    <p:extLst>
      <p:ext uri="{BB962C8B-B14F-4D97-AF65-F5344CB8AC3E}">
        <p14:creationId xmlns:p14="http://schemas.microsoft.com/office/powerpoint/2010/main" val="331184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D26B3-54E5-D242-B61B-1AE36FA3311A}"/>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9A691B56-882A-9045-8813-1B5701090A8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9209" y="1027906"/>
            <a:ext cx="6450331" cy="4351338"/>
          </a:xfrm>
        </p:spPr>
      </p:pic>
      <p:pic>
        <p:nvPicPr>
          <p:cNvPr id="9" name="Imagem 8">
            <a:extLst>
              <a:ext uri="{FF2B5EF4-FFF2-40B4-BE49-F238E27FC236}">
                <a16:creationId xmlns:a16="http://schemas.microsoft.com/office/drawing/2014/main" id="{BC8FA4B7-0255-F845-9A13-2BAB8536A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0636" y="895350"/>
            <a:ext cx="5305787" cy="5067300"/>
          </a:xfrm>
          <a:prstGeom prst="rect">
            <a:avLst/>
          </a:prstGeom>
        </p:spPr>
      </p:pic>
    </p:spTree>
    <p:extLst>
      <p:ext uri="{BB962C8B-B14F-4D97-AF65-F5344CB8AC3E}">
        <p14:creationId xmlns:p14="http://schemas.microsoft.com/office/powerpoint/2010/main" val="278174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7FEAC-82FD-6C49-BE58-F30DF689F46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566CA07-1BDA-B847-805A-CC17D72422C0}"/>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CC14EB14-49D5-7749-8C86-4BA0FF3D9C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5395" y="578734"/>
            <a:ext cx="5112397" cy="6279266"/>
          </a:xfrm>
          <a:prstGeom prst="rect">
            <a:avLst/>
          </a:prstGeom>
        </p:spPr>
      </p:pic>
    </p:spTree>
    <p:extLst>
      <p:ext uri="{BB962C8B-B14F-4D97-AF65-F5344CB8AC3E}">
        <p14:creationId xmlns:p14="http://schemas.microsoft.com/office/powerpoint/2010/main" val="18429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0663" y="4608272"/>
            <a:ext cx="7670673" cy="1857274"/>
          </a:xfrm>
          <a:prstGeom prst="rect">
            <a:avLst/>
          </a:prstGeom>
        </p:spPr>
      </p:pic>
      <p:graphicFrame>
        <p:nvGraphicFramePr>
          <p:cNvPr id="46" name="Tabela 45"/>
          <p:cNvGraphicFramePr>
            <a:graphicFrameLocks noGrp="1"/>
          </p:cNvGraphicFramePr>
          <p:nvPr>
            <p:extLst>
              <p:ext uri="{D42A27DB-BD31-4B8C-83A1-F6EECF244321}">
                <p14:modId xmlns:p14="http://schemas.microsoft.com/office/powerpoint/2010/main" val="1329195397"/>
              </p:ext>
            </p:extLst>
          </p:nvPr>
        </p:nvGraphicFramePr>
        <p:xfrm>
          <a:off x="872836" y="699168"/>
          <a:ext cx="10654146" cy="3913632"/>
        </p:xfrm>
        <a:graphic>
          <a:graphicData uri="http://schemas.openxmlformats.org/drawingml/2006/table">
            <a:tbl>
              <a:tblPr firstRow="1" bandRow="1">
                <a:tableStyleId>{5C22544A-7EE6-4342-B048-85BDC9FD1C3A}</a:tableStyleId>
              </a:tblPr>
              <a:tblGrid>
                <a:gridCol w="3551382">
                  <a:extLst>
                    <a:ext uri="{9D8B030D-6E8A-4147-A177-3AD203B41FA5}">
                      <a16:colId xmlns:a16="http://schemas.microsoft.com/office/drawing/2014/main" val="3942497634"/>
                    </a:ext>
                  </a:extLst>
                </a:gridCol>
                <a:gridCol w="3551382">
                  <a:extLst>
                    <a:ext uri="{9D8B030D-6E8A-4147-A177-3AD203B41FA5}">
                      <a16:colId xmlns:a16="http://schemas.microsoft.com/office/drawing/2014/main" val="2310266553"/>
                    </a:ext>
                  </a:extLst>
                </a:gridCol>
                <a:gridCol w="3551382">
                  <a:extLst>
                    <a:ext uri="{9D8B030D-6E8A-4147-A177-3AD203B41FA5}">
                      <a16:colId xmlns:a16="http://schemas.microsoft.com/office/drawing/2014/main" val="1672935683"/>
                    </a:ext>
                  </a:extLst>
                </a:gridCol>
              </a:tblGrid>
              <a:tr h="361234">
                <a:tc>
                  <a:txBody>
                    <a:bodyPr/>
                    <a:lstStyle/>
                    <a:p>
                      <a:pPr algn="ctr"/>
                      <a:r>
                        <a:rPr lang="en-US" sz="1800" b="1" dirty="0">
                          <a:solidFill>
                            <a:prstClr val="white"/>
                          </a:solidFill>
                          <a:latin typeface="+mn-lt"/>
                        </a:rPr>
                        <a:t>DIFFERENTIATION STRATEGIES</a:t>
                      </a:r>
                      <a:endParaRPr lang="en-US" dirty="0"/>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prstClr val="white"/>
                          </a:solidFill>
                          <a:latin typeface="+mn-lt"/>
                        </a:rPr>
                        <a:t>COLLECTIVE ACTIONS STRATEGIES</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a:solidFill>
                            <a:prstClr val="white"/>
                          </a:solidFill>
                          <a:latin typeface="+mn-lt"/>
                        </a:rPr>
                        <a:t>COST STRATEGIES</a:t>
                      </a:r>
                    </a:p>
                  </a:txBody>
                  <a:tcPr anchor="ctr">
                    <a:solidFill>
                      <a:schemeClr val="accent2"/>
                    </a:solidFill>
                  </a:tcPr>
                </a:tc>
                <a:extLst>
                  <a:ext uri="{0D108BD9-81ED-4DB2-BD59-A6C34878D82A}">
                    <a16:rowId xmlns:a16="http://schemas.microsoft.com/office/drawing/2014/main" val="2920363986"/>
                  </a:ext>
                </a:extLst>
              </a:tr>
              <a:tr h="2707166">
                <a:tc>
                  <a:txBody>
                    <a:bodyPr/>
                    <a:lstStyle/>
                    <a:p>
                      <a:pPr marL="285750" indent="-285750">
                        <a:buFont typeface="Wingdings" panose="05000000000000000000" pitchFamily="2" charset="2"/>
                        <a:buChar char="ü"/>
                      </a:pPr>
                      <a:r>
                        <a:rPr lang="en-US" sz="1400" dirty="0">
                          <a:solidFill>
                            <a:schemeClr val="tx1"/>
                          </a:solidFill>
                          <a:latin typeface="+mn-lt"/>
                        </a:rPr>
                        <a:t>Integrated relationship approach</a:t>
                      </a:r>
                    </a:p>
                    <a:p>
                      <a:pPr marL="285750" indent="-285750">
                        <a:buFont typeface="Wingdings" panose="05000000000000000000" pitchFamily="2" charset="2"/>
                        <a:buChar char="ü"/>
                      </a:pPr>
                      <a:r>
                        <a:rPr lang="en-US" sz="1400" dirty="0">
                          <a:solidFill>
                            <a:schemeClr val="tx1"/>
                          </a:solidFill>
                          <a:latin typeface="+mn-lt"/>
                        </a:rPr>
                        <a:t>Innovation</a:t>
                      </a:r>
                    </a:p>
                    <a:p>
                      <a:pPr marL="285750" indent="-285750">
                        <a:buFont typeface="Wingdings" panose="05000000000000000000" pitchFamily="2" charset="2"/>
                        <a:buChar char="ü"/>
                      </a:pPr>
                      <a:r>
                        <a:rPr lang="en-US" sz="1400" dirty="0">
                          <a:solidFill>
                            <a:schemeClr val="tx1"/>
                          </a:solidFill>
                          <a:latin typeface="+mn-lt"/>
                        </a:rPr>
                        <a:t>Lock-in strategies</a:t>
                      </a:r>
                    </a:p>
                    <a:p>
                      <a:pPr marL="285750" indent="-285750">
                        <a:buFont typeface="Wingdings" panose="05000000000000000000" pitchFamily="2" charset="2"/>
                        <a:buChar char="ü"/>
                      </a:pPr>
                      <a:r>
                        <a:rPr lang="en-US" sz="1400" dirty="0">
                          <a:solidFill>
                            <a:schemeClr val="tx1"/>
                          </a:solidFill>
                          <a:latin typeface="+mn-lt"/>
                        </a:rPr>
                        <a:t>Products and "solutions"</a:t>
                      </a:r>
                    </a:p>
                    <a:p>
                      <a:pPr marL="285750" indent="-285750">
                        <a:buFont typeface="Wingdings" panose="05000000000000000000" pitchFamily="2" charset="2"/>
                        <a:buChar char="ü"/>
                      </a:pPr>
                      <a:r>
                        <a:rPr lang="en-US" sz="1400" dirty="0">
                          <a:solidFill>
                            <a:schemeClr val="tx1"/>
                          </a:solidFill>
                          <a:latin typeface="+mn-lt"/>
                        </a:rPr>
                        <a:t>Brand and Image</a:t>
                      </a:r>
                    </a:p>
                    <a:p>
                      <a:pPr marL="285750" indent="-285750">
                        <a:buFont typeface="Wingdings" panose="05000000000000000000" pitchFamily="2" charset="2"/>
                        <a:buChar char="ü"/>
                      </a:pPr>
                      <a:r>
                        <a:rPr lang="en-US" sz="1400" dirty="0">
                          <a:solidFill>
                            <a:schemeClr val="tx1"/>
                          </a:solidFill>
                          <a:latin typeface="+mn-lt"/>
                        </a:rPr>
                        <a:t>Packaging</a:t>
                      </a:r>
                    </a:p>
                    <a:p>
                      <a:pPr marL="285750" indent="-285750">
                        <a:buFont typeface="Wingdings" panose="05000000000000000000" pitchFamily="2" charset="2"/>
                        <a:buChar char="ü"/>
                      </a:pPr>
                      <a:r>
                        <a:rPr lang="en-US" sz="1400" dirty="0">
                          <a:solidFill>
                            <a:schemeClr val="tx1"/>
                          </a:solidFill>
                          <a:latin typeface="+mn-lt"/>
                        </a:rPr>
                        <a:t>Sustainability</a:t>
                      </a:r>
                      <a:r>
                        <a:rPr lang="en-US" sz="1400" baseline="0" dirty="0">
                          <a:solidFill>
                            <a:schemeClr val="tx1"/>
                          </a:solidFill>
                          <a:latin typeface="+mn-lt"/>
                        </a:rPr>
                        <a:t> </a:t>
                      </a:r>
                      <a:r>
                        <a:rPr lang="en-US" sz="1400" dirty="0">
                          <a:solidFill>
                            <a:schemeClr val="tx1"/>
                          </a:solidFill>
                          <a:latin typeface="+mn-lt"/>
                        </a:rPr>
                        <a:t>and certifications;</a:t>
                      </a:r>
                    </a:p>
                    <a:p>
                      <a:pPr marL="285750" indent="-285750">
                        <a:buFont typeface="Wingdings" panose="05000000000000000000" pitchFamily="2" charset="2"/>
                        <a:buChar char="ü"/>
                      </a:pPr>
                      <a:r>
                        <a:rPr lang="en-US" sz="1400" dirty="0">
                          <a:solidFill>
                            <a:schemeClr val="tx1"/>
                          </a:solidFill>
                          <a:latin typeface="+mn-lt"/>
                        </a:rPr>
                        <a:t>Intimacy and convenience;</a:t>
                      </a:r>
                    </a:p>
                    <a:p>
                      <a:pPr marL="285750" indent="-285750">
                        <a:buFont typeface="Wingdings" panose="05000000000000000000" pitchFamily="2" charset="2"/>
                        <a:buChar char="ü"/>
                      </a:pPr>
                      <a:r>
                        <a:rPr lang="en-US" sz="1400" dirty="0">
                          <a:solidFill>
                            <a:schemeClr val="tx1"/>
                          </a:solidFill>
                          <a:latin typeface="+mn-lt"/>
                        </a:rPr>
                        <a:t>Channels</a:t>
                      </a:r>
                    </a:p>
                    <a:p>
                      <a:pPr marL="285750" indent="-285750">
                        <a:buFont typeface="Wingdings" panose="05000000000000000000" pitchFamily="2" charset="2"/>
                        <a:buChar char="ü"/>
                      </a:pPr>
                      <a:r>
                        <a:rPr lang="en-US" sz="1400" dirty="0">
                          <a:solidFill>
                            <a:schemeClr val="tx1"/>
                          </a:solidFill>
                          <a:latin typeface="+mn-lt"/>
                        </a:rPr>
                        <a:t>Sales force</a:t>
                      </a:r>
                    </a:p>
                    <a:p>
                      <a:pPr marL="285750" indent="-285750">
                        <a:buFont typeface="Wingdings" panose="05000000000000000000" pitchFamily="2" charset="2"/>
                        <a:buChar char="ü"/>
                      </a:pPr>
                      <a:r>
                        <a:rPr lang="en-US" sz="1400" dirty="0">
                          <a:solidFill>
                            <a:schemeClr val="tx1"/>
                          </a:solidFill>
                          <a:latin typeface="+mn-lt"/>
                        </a:rPr>
                        <a:t>Services</a:t>
                      </a:r>
                    </a:p>
                    <a:p>
                      <a:pPr marL="285750" indent="-285750">
                        <a:buFont typeface="Wingdings" panose="05000000000000000000" pitchFamily="2" charset="2"/>
                        <a:buChar char="ü"/>
                      </a:pPr>
                      <a:r>
                        <a:rPr lang="en-US" sz="1400" dirty="0">
                          <a:solidFill>
                            <a:schemeClr val="tx1"/>
                          </a:solidFill>
                          <a:latin typeface="+mn-lt"/>
                        </a:rPr>
                        <a:t>Performance</a:t>
                      </a:r>
                      <a:r>
                        <a:rPr lang="en-US" sz="1400" baseline="0" dirty="0">
                          <a:solidFill>
                            <a:schemeClr val="tx1"/>
                          </a:solidFill>
                          <a:latin typeface="+mn-lt"/>
                        </a:rPr>
                        <a:t> </a:t>
                      </a:r>
                      <a:r>
                        <a:rPr lang="en-US" sz="1400" dirty="0">
                          <a:solidFill>
                            <a:schemeClr val="tx1"/>
                          </a:solidFill>
                          <a:latin typeface="+mn-lt"/>
                        </a:rPr>
                        <a:t>to buyer </a:t>
                      </a:r>
                      <a:endParaRPr lang="en-US" sz="1400" dirty="0">
                        <a:solidFill>
                          <a:schemeClr val="tx1"/>
                        </a:solidFill>
                      </a:endParaRPr>
                    </a:p>
                  </a:txBody>
                  <a:tcPr anchor="ctr">
                    <a:solidFill>
                      <a:schemeClr val="accent6">
                        <a:lumMod val="20000"/>
                        <a:lumOff val="80000"/>
                      </a:schemeClr>
                    </a:solidFill>
                  </a:tcPr>
                </a:tc>
                <a:tc>
                  <a:txBody>
                    <a:bodyPr/>
                    <a:lstStyle/>
                    <a:p>
                      <a:pPr marL="285750" indent="-285750" algn="l">
                        <a:buFont typeface="Wingdings" panose="05000000000000000000" pitchFamily="2" charset="2"/>
                        <a:buChar char="ü"/>
                      </a:pPr>
                      <a:r>
                        <a:rPr lang="en-US" sz="1400" dirty="0">
                          <a:solidFill>
                            <a:schemeClr val="tx1"/>
                          </a:solidFill>
                          <a:latin typeface="+mn-lt"/>
                        </a:rPr>
                        <a:t>Internal management: products/ brands/ packaging and services</a:t>
                      </a:r>
                    </a:p>
                    <a:p>
                      <a:pPr marL="285750" indent="-285750" algn="l">
                        <a:buFont typeface="Wingdings" panose="05000000000000000000" pitchFamily="2" charset="2"/>
                        <a:buChar char="ü"/>
                      </a:pPr>
                      <a:r>
                        <a:rPr lang="en-US" sz="1400" dirty="0">
                          <a:solidFill>
                            <a:schemeClr val="tx1"/>
                          </a:solidFill>
                          <a:latin typeface="+mn-lt"/>
                        </a:rPr>
                        <a:t>Collective Communication</a:t>
                      </a:r>
                    </a:p>
                    <a:p>
                      <a:pPr marL="285750" indent="-285750" algn="l">
                        <a:buFont typeface="Wingdings" panose="05000000000000000000" pitchFamily="2" charset="2"/>
                        <a:buChar char="ü"/>
                      </a:pPr>
                      <a:r>
                        <a:rPr lang="en-US" sz="1400" dirty="0">
                          <a:solidFill>
                            <a:schemeClr val="tx1"/>
                          </a:solidFill>
                          <a:latin typeface="+mn-lt"/>
                        </a:rPr>
                        <a:t>Channels</a:t>
                      </a:r>
                    </a:p>
                    <a:p>
                      <a:pPr marL="285750" indent="-285750" algn="l">
                        <a:buFont typeface="Wingdings" panose="05000000000000000000" pitchFamily="2" charset="2"/>
                        <a:buChar char="ü"/>
                      </a:pPr>
                      <a:r>
                        <a:rPr lang="en-US" sz="1400" dirty="0">
                          <a:solidFill>
                            <a:schemeClr val="tx1"/>
                          </a:solidFill>
                          <a:latin typeface="+mn-lt"/>
                        </a:rPr>
                        <a:t>Sales</a:t>
                      </a:r>
                    </a:p>
                    <a:p>
                      <a:pPr marL="285750" indent="-285750" algn="l">
                        <a:buFont typeface="Wingdings" panose="05000000000000000000" pitchFamily="2" charset="2"/>
                        <a:buChar char="ü"/>
                      </a:pPr>
                      <a:r>
                        <a:rPr lang="en-US" sz="1400" dirty="0">
                          <a:solidFill>
                            <a:schemeClr val="tx1"/>
                          </a:solidFill>
                          <a:latin typeface="+mn-lt"/>
                        </a:rPr>
                        <a:t>Pricing</a:t>
                      </a:r>
                    </a:p>
                    <a:p>
                      <a:pPr marL="285750" indent="-285750" algn="l">
                        <a:buFont typeface="Wingdings" panose="05000000000000000000" pitchFamily="2" charset="2"/>
                        <a:buChar char="ü"/>
                      </a:pPr>
                      <a:r>
                        <a:rPr lang="en-US" sz="1400" dirty="0">
                          <a:solidFill>
                            <a:schemeClr val="tx1"/>
                          </a:solidFill>
                          <a:latin typeface="+mn-lt"/>
                        </a:rPr>
                        <a:t>Horizontal and Verticals A</a:t>
                      </a:r>
                      <a:r>
                        <a:rPr lang="en-GB" sz="1400" dirty="0" err="1">
                          <a:solidFill>
                            <a:schemeClr val="tx1"/>
                          </a:solidFill>
                          <a:latin typeface="+mn-lt"/>
                        </a:rPr>
                        <a:t>ssociations</a:t>
                      </a:r>
                      <a:endParaRPr lang="en-US" sz="1400" dirty="0">
                        <a:solidFill>
                          <a:schemeClr val="tx1"/>
                        </a:solidFill>
                        <a:latin typeface="+mn-lt"/>
                      </a:endParaRPr>
                    </a:p>
                    <a:p>
                      <a:pPr marL="285750" indent="-285750" algn="l">
                        <a:buFont typeface="Wingdings" panose="05000000000000000000" pitchFamily="2" charset="2"/>
                        <a:buChar char="ü"/>
                      </a:pPr>
                      <a:r>
                        <a:rPr lang="en-GB" sz="1400" dirty="0">
                          <a:solidFill>
                            <a:schemeClr val="tx1"/>
                          </a:solidFill>
                          <a:latin typeface="+mn-lt"/>
                        </a:rPr>
                        <a:t>Alliances, joint-ventures </a:t>
                      </a:r>
                      <a:r>
                        <a:rPr lang="en-GB" sz="1400" baseline="0" dirty="0">
                          <a:solidFill>
                            <a:schemeClr val="tx1"/>
                          </a:solidFill>
                          <a:latin typeface="+mn-lt"/>
                        </a:rPr>
                        <a:t> </a:t>
                      </a:r>
                      <a:r>
                        <a:rPr lang="en-GB" sz="1400" dirty="0">
                          <a:solidFill>
                            <a:schemeClr val="tx1"/>
                          </a:solidFill>
                          <a:latin typeface="+mn-lt"/>
                        </a:rPr>
                        <a:t>and other forms</a:t>
                      </a:r>
                      <a:endParaRPr lang="en-US" sz="1400" dirty="0">
                        <a:solidFill>
                          <a:schemeClr val="tx1"/>
                        </a:solidFill>
                        <a:latin typeface="+mn-lt"/>
                      </a:endParaRPr>
                    </a:p>
                    <a:p>
                      <a:pPr algn="l"/>
                      <a:endParaRPr lang="pt-BR" sz="1400" dirty="0">
                        <a:solidFill>
                          <a:schemeClr val="tx1"/>
                        </a:solidFill>
                        <a:latin typeface="+mn-lt"/>
                      </a:endParaRPr>
                    </a:p>
                  </a:txBody>
                  <a:tcPr anchor="ctr">
                    <a:solidFill>
                      <a:schemeClr val="accent6">
                        <a:lumMod val="20000"/>
                        <a:lumOff val="80000"/>
                      </a:schemeClr>
                    </a:solidFill>
                  </a:tcPr>
                </a:tc>
                <a:tc>
                  <a:txBody>
                    <a:bodyPr/>
                    <a:lstStyle/>
                    <a:p>
                      <a:pPr marL="285750" indent="-285750">
                        <a:lnSpc>
                          <a:spcPct val="90000"/>
                        </a:lnSpc>
                        <a:buFont typeface="Wingdings" panose="05000000000000000000" pitchFamily="2" charset="2"/>
                        <a:buChar char="ü"/>
                      </a:pPr>
                      <a:r>
                        <a:rPr lang="en-US" sz="1400" dirty="0">
                          <a:solidFill>
                            <a:schemeClr val="tx1"/>
                          </a:solidFill>
                          <a:latin typeface="+mn-lt"/>
                        </a:rPr>
                        <a:t>Explore core competences                                           Better use of resources and assets</a:t>
                      </a:r>
                    </a:p>
                    <a:p>
                      <a:pPr marL="285750" indent="-285750">
                        <a:lnSpc>
                          <a:spcPct val="90000"/>
                        </a:lnSpc>
                        <a:buFont typeface="Wingdings" panose="05000000000000000000" pitchFamily="2" charset="2"/>
                        <a:buChar char="ü"/>
                      </a:pPr>
                      <a:r>
                        <a:rPr lang="en-US" sz="1400" dirty="0">
                          <a:solidFill>
                            <a:schemeClr val="tx1"/>
                          </a:solidFill>
                          <a:latin typeface="+mn-lt"/>
                        </a:rPr>
                        <a:t>Strategy-scale production                                                   </a:t>
                      </a:r>
                    </a:p>
                    <a:p>
                      <a:pPr marL="285750" indent="-285750">
                        <a:lnSpc>
                          <a:spcPct val="90000"/>
                        </a:lnSpc>
                        <a:buFont typeface="Wingdings" panose="05000000000000000000" pitchFamily="2" charset="2"/>
                        <a:buChar char="ü"/>
                      </a:pPr>
                      <a:r>
                        <a:rPr lang="en-US" sz="1400" dirty="0">
                          <a:solidFill>
                            <a:schemeClr val="tx1"/>
                          </a:solidFill>
                          <a:latin typeface="+mn-lt"/>
                        </a:rPr>
                        <a:t>Quality and material costs</a:t>
                      </a:r>
                    </a:p>
                    <a:p>
                      <a:pPr marL="285750" indent="-285750">
                        <a:lnSpc>
                          <a:spcPct val="90000"/>
                        </a:lnSpc>
                        <a:buFont typeface="Wingdings" panose="05000000000000000000" pitchFamily="2" charset="2"/>
                        <a:buChar char="ü"/>
                      </a:pPr>
                      <a:r>
                        <a:rPr lang="en-US" sz="1400" dirty="0">
                          <a:solidFill>
                            <a:schemeClr val="tx1"/>
                          </a:solidFill>
                          <a:latin typeface="+mn-lt"/>
                        </a:rPr>
                        <a:t>Efficiency in labor                                                                 </a:t>
                      </a:r>
                    </a:p>
                    <a:p>
                      <a:pPr marL="285750" indent="-285750">
                        <a:lnSpc>
                          <a:spcPct val="90000"/>
                        </a:lnSpc>
                        <a:buFont typeface="Wingdings" panose="05000000000000000000" pitchFamily="2" charset="2"/>
                        <a:buChar char="ü"/>
                      </a:pPr>
                      <a:r>
                        <a:rPr lang="en-US" sz="1400" dirty="0">
                          <a:solidFill>
                            <a:schemeClr val="tx1"/>
                          </a:solidFill>
                          <a:latin typeface="+mn-lt"/>
                        </a:rPr>
                        <a:t>Continuous redesign of operations and methods</a:t>
                      </a:r>
                    </a:p>
                    <a:p>
                      <a:pPr marL="285750" indent="-285750">
                        <a:lnSpc>
                          <a:spcPct val="90000"/>
                        </a:lnSpc>
                        <a:buFont typeface="Wingdings" panose="05000000000000000000" pitchFamily="2" charset="2"/>
                        <a:buChar char="ü"/>
                      </a:pPr>
                      <a:r>
                        <a:rPr lang="en-US" sz="1400" dirty="0">
                          <a:solidFill>
                            <a:schemeClr val="tx1"/>
                          </a:solidFill>
                          <a:latin typeface="+mn-lt"/>
                        </a:rPr>
                        <a:t>Technology for cost reduction                                            </a:t>
                      </a:r>
                    </a:p>
                    <a:p>
                      <a:pPr marL="285750" indent="-285750">
                        <a:lnSpc>
                          <a:spcPct val="90000"/>
                        </a:lnSpc>
                        <a:buFont typeface="Wingdings" panose="05000000000000000000" pitchFamily="2" charset="2"/>
                        <a:buChar char="ü"/>
                      </a:pPr>
                      <a:r>
                        <a:rPr lang="en-US" sz="1400" dirty="0">
                          <a:solidFill>
                            <a:schemeClr val="tx1"/>
                          </a:solidFill>
                          <a:latin typeface="+mn-lt"/>
                        </a:rPr>
                        <a:t>Financial architecture (better financing sources)</a:t>
                      </a:r>
                    </a:p>
                    <a:p>
                      <a:pPr marL="285750" indent="-285750">
                        <a:lnSpc>
                          <a:spcPct val="90000"/>
                        </a:lnSpc>
                        <a:buFont typeface="Wingdings" panose="05000000000000000000" pitchFamily="2" charset="2"/>
                        <a:buChar char="ü"/>
                      </a:pPr>
                      <a:r>
                        <a:rPr lang="en-US" sz="1400" dirty="0">
                          <a:solidFill>
                            <a:schemeClr val="tx1"/>
                          </a:solidFill>
                          <a:latin typeface="+mn-lt"/>
                        </a:rPr>
                        <a:t>Advantage of experience effects                                          Outsourcing (make or buy decisions)</a:t>
                      </a:r>
                    </a:p>
                    <a:p>
                      <a:pPr marL="285750" indent="-285750">
                        <a:lnSpc>
                          <a:spcPct val="90000"/>
                        </a:lnSpc>
                        <a:buFont typeface="Wingdings" panose="05000000000000000000" pitchFamily="2" charset="2"/>
                        <a:buChar char="ü"/>
                      </a:pPr>
                      <a:r>
                        <a:rPr lang="en-US" sz="1400" dirty="0">
                          <a:solidFill>
                            <a:schemeClr val="tx1"/>
                          </a:solidFill>
                          <a:latin typeface="+mn-lt"/>
                        </a:rPr>
                        <a:t>Better operational performance                                          Overhead costs reduction</a:t>
                      </a:r>
                    </a:p>
                    <a:p>
                      <a:pPr marL="285750" indent="-285750">
                        <a:lnSpc>
                          <a:spcPct val="90000"/>
                        </a:lnSpc>
                        <a:buFont typeface="Wingdings" panose="05000000000000000000" pitchFamily="2" charset="2"/>
                        <a:buChar char="ü"/>
                      </a:pPr>
                      <a:r>
                        <a:rPr lang="en-US" sz="1400" dirty="0">
                          <a:solidFill>
                            <a:schemeClr val="tx1"/>
                          </a:solidFill>
                          <a:latin typeface="+mn-lt"/>
                        </a:rPr>
                        <a:t>Contracts governance / reduction of transaction costs   Reduce bargaining power of sellers</a:t>
                      </a:r>
                    </a:p>
                    <a:p>
                      <a:pPr marL="285750" indent="-285750">
                        <a:lnSpc>
                          <a:spcPct val="90000"/>
                        </a:lnSpc>
                        <a:buFont typeface="Wingdings" panose="05000000000000000000" pitchFamily="2" charset="2"/>
                        <a:buChar char="ü"/>
                      </a:pPr>
                      <a:r>
                        <a:rPr lang="en-US" sz="1400" dirty="0">
                          <a:solidFill>
                            <a:schemeClr val="tx1"/>
                          </a:solidFill>
                          <a:latin typeface="+mn-lt"/>
                        </a:rPr>
                        <a:t>Increase importance to suppliers </a:t>
                      </a:r>
                      <a:endParaRPr lang="en-US" sz="14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747854378"/>
                  </a:ext>
                </a:extLst>
              </a:tr>
            </a:tbl>
          </a:graphicData>
        </a:graphic>
      </p:graphicFrame>
      <p:sp>
        <p:nvSpPr>
          <p:cNvPr id="47" name="CaixaDeTexto 46"/>
          <p:cNvSpPr txBox="1"/>
          <p:nvPr/>
        </p:nvSpPr>
        <p:spPr>
          <a:xfrm>
            <a:off x="0" y="166254"/>
            <a:ext cx="12192000" cy="400110"/>
          </a:xfrm>
          <a:prstGeom prst="rect">
            <a:avLst/>
          </a:prstGeom>
          <a:noFill/>
          <a:effectLst/>
        </p:spPr>
        <p:txBody>
          <a:bodyPr wrap="square" rtlCol="0">
            <a:spAutoFit/>
          </a:bodyPr>
          <a:lstStyle/>
          <a:p>
            <a:pPr algn="ctr"/>
            <a:r>
              <a:rPr lang="pt-BR" sz="2000" b="1" dirty="0">
                <a:ln w="0">
                  <a:noFill/>
                </a:ln>
                <a:latin typeface="Calibri"/>
              </a:rPr>
              <a:t>VALUE CREATION, CAPTURE AND SHARING IN FOOD CHAINS</a:t>
            </a:r>
          </a:p>
        </p:txBody>
      </p:sp>
      <p:sp>
        <p:nvSpPr>
          <p:cNvPr id="6" name="CaixaDeTexto 5">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28156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25989-A631-B14D-87F7-26D350D1E52A}"/>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1FFE15E-5A78-2A4E-8A79-2DECEF18B7F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85863" y="1233676"/>
            <a:ext cx="4636333" cy="5383125"/>
          </a:xfrm>
        </p:spPr>
      </p:pic>
    </p:spTree>
    <p:extLst>
      <p:ext uri="{BB962C8B-B14F-4D97-AF65-F5344CB8AC3E}">
        <p14:creationId xmlns:p14="http://schemas.microsoft.com/office/powerpoint/2010/main" val="39627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B92C-DD6D-D740-8837-8A3B1D785A3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967B04E-87A1-5E4D-8870-3CF52ADFC50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838" y="1339488"/>
            <a:ext cx="6447165" cy="4351338"/>
          </a:xfrm>
        </p:spPr>
      </p:pic>
      <p:pic>
        <p:nvPicPr>
          <p:cNvPr id="7" name="Imagem 6">
            <a:extLst>
              <a:ext uri="{FF2B5EF4-FFF2-40B4-BE49-F238E27FC236}">
                <a16:creationId xmlns:a16="http://schemas.microsoft.com/office/drawing/2014/main" id="{CBD82C3C-EA2A-7A47-8A95-78F5C85AC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5365" y="365125"/>
            <a:ext cx="4184787" cy="5804704"/>
          </a:xfrm>
          <a:prstGeom prst="rect">
            <a:avLst/>
          </a:prstGeom>
        </p:spPr>
      </p:pic>
    </p:spTree>
    <p:extLst>
      <p:ext uri="{BB962C8B-B14F-4D97-AF65-F5344CB8AC3E}">
        <p14:creationId xmlns:p14="http://schemas.microsoft.com/office/powerpoint/2010/main" val="7056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extLst>
              <a:ext uri="{FF2B5EF4-FFF2-40B4-BE49-F238E27FC236}">
                <a16:creationId xmlns:a16="http://schemas.microsoft.com/office/drawing/2014/main" id="{1BEA09AD-E0D8-4EAE-9C05-92A93DE9D70B}"/>
              </a:ext>
            </a:extLst>
          </p:cNvPr>
          <p:cNvSpPr/>
          <p:nvPr/>
        </p:nvSpPr>
        <p:spPr>
          <a:xfrm>
            <a:off x="3490620" y="1198616"/>
            <a:ext cx="8299597" cy="4860180"/>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ângulo 31"/>
          <p:cNvSpPr/>
          <p:nvPr/>
        </p:nvSpPr>
        <p:spPr>
          <a:xfrm>
            <a:off x="1967543" y="4438164"/>
            <a:ext cx="8346068"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pt-BR" sz="1600" dirty="0"/>
          </a:p>
        </p:txBody>
      </p:sp>
      <p:sp>
        <p:nvSpPr>
          <p:cNvPr id="6" name="Retângulo de cantos arredondados 5"/>
          <p:cNvSpPr/>
          <p:nvPr/>
        </p:nvSpPr>
        <p:spPr>
          <a:xfrm>
            <a:off x="0" y="129767"/>
            <a:ext cx="12191999" cy="781502"/>
          </a:xfrm>
          <a:prstGeom prst="roundRect">
            <a:avLst/>
          </a:prstGeom>
        </p:spPr>
        <p:txBody>
          <a:bodyPr vert="horz" lIns="91440" tIns="45720" rIns="91440" bIns="45720" rtlCol="0" anchor="ctr">
            <a:noAutofit/>
          </a:bodyPr>
          <a:lstStyle/>
          <a:p>
            <a:pPr algn="ctr">
              <a:lnSpc>
                <a:spcPct val="90000"/>
              </a:lnSpc>
              <a:spcBef>
                <a:spcPct val="0"/>
              </a:spcBef>
            </a:pPr>
            <a:r>
              <a:rPr lang="pt-BR" sz="2800" b="1" dirty="0">
                <a:solidFill>
                  <a:schemeClr val="tx1"/>
                </a:solidFill>
                <a:latin typeface="+mj-lt"/>
                <a:ea typeface="+mj-ea"/>
                <a:cs typeface="+mj-cs"/>
              </a:rPr>
              <a:t>20 </a:t>
            </a:r>
            <a:r>
              <a:rPr lang="pt-BR" sz="2800" b="1" dirty="0" err="1">
                <a:latin typeface="+mj-lt"/>
                <a:ea typeface="+mj-ea"/>
                <a:cs typeface="+mj-cs"/>
              </a:rPr>
              <a:t>Q</a:t>
            </a:r>
            <a:r>
              <a:rPr lang="pt-BR" sz="2800" b="1" dirty="0" err="1">
                <a:solidFill>
                  <a:schemeClr val="tx1"/>
                </a:solidFill>
                <a:latin typeface="+mj-lt"/>
                <a:ea typeface="+mj-ea"/>
                <a:cs typeface="+mj-cs"/>
              </a:rPr>
              <a:t>uestions</a:t>
            </a:r>
            <a:r>
              <a:rPr lang="pt-BR" sz="2800" b="1" dirty="0">
                <a:solidFill>
                  <a:schemeClr val="tx1"/>
                </a:solidFill>
                <a:latin typeface="+mj-lt"/>
                <a:ea typeface="+mj-ea"/>
                <a:cs typeface="+mj-cs"/>
              </a:rPr>
              <a:t> </a:t>
            </a:r>
            <a:r>
              <a:rPr lang="pt-BR" sz="2800" b="1" dirty="0" err="1">
                <a:solidFill>
                  <a:schemeClr val="tx1"/>
                </a:solidFill>
                <a:latin typeface="+mj-lt"/>
                <a:ea typeface="+mj-ea"/>
                <a:cs typeface="+mj-cs"/>
              </a:rPr>
              <a:t>to</a:t>
            </a:r>
            <a:r>
              <a:rPr lang="pt-BR" sz="2800" b="1" dirty="0">
                <a:solidFill>
                  <a:schemeClr val="tx1"/>
                </a:solidFill>
                <a:latin typeface="+mj-lt"/>
                <a:ea typeface="+mj-ea"/>
                <a:cs typeface="+mj-cs"/>
              </a:rPr>
              <a:t> “</a:t>
            </a:r>
            <a:r>
              <a:rPr lang="pt-BR" sz="2800" b="1" dirty="0" err="1">
                <a:latin typeface="+mj-lt"/>
                <a:ea typeface="+mj-ea"/>
                <a:cs typeface="+mj-cs"/>
              </a:rPr>
              <a:t>T</a:t>
            </a:r>
            <a:r>
              <a:rPr lang="pt-BR" sz="2800" b="1" dirty="0" err="1">
                <a:solidFill>
                  <a:schemeClr val="tx1"/>
                </a:solidFill>
                <a:latin typeface="+mj-lt"/>
                <a:ea typeface="+mj-ea"/>
                <a:cs typeface="+mj-cs"/>
              </a:rPr>
              <a:t>hink</a:t>
            </a:r>
            <a:r>
              <a:rPr lang="pt-BR" sz="2800" b="1" dirty="0">
                <a:solidFill>
                  <a:schemeClr val="tx1"/>
                </a:solidFill>
                <a:latin typeface="+mj-lt"/>
                <a:ea typeface="+mj-ea"/>
                <a:cs typeface="+mj-cs"/>
              </a:rPr>
              <a:t> </a:t>
            </a:r>
            <a:r>
              <a:rPr lang="pt-BR" sz="2800" b="1" dirty="0">
                <a:latin typeface="+mj-lt"/>
                <a:ea typeface="+mj-ea"/>
                <a:cs typeface="+mj-cs"/>
              </a:rPr>
              <a:t>O</a:t>
            </a:r>
            <a:r>
              <a:rPr lang="pt-BR" sz="2800" b="1" dirty="0">
                <a:solidFill>
                  <a:schemeClr val="tx1"/>
                </a:solidFill>
                <a:latin typeface="+mj-lt"/>
                <a:ea typeface="+mj-ea"/>
                <a:cs typeface="+mj-cs"/>
              </a:rPr>
              <a:t>ut of </a:t>
            </a:r>
            <a:r>
              <a:rPr lang="pt-BR" sz="2800" b="1" dirty="0" err="1">
                <a:solidFill>
                  <a:schemeClr val="tx1"/>
                </a:solidFill>
                <a:latin typeface="+mj-lt"/>
                <a:ea typeface="+mj-ea"/>
                <a:cs typeface="+mj-cs"/>
              </a:rPr>
              <a:t>the</a:t>
            </a:r>
            <a:r>
              <a:rPr lang="pt-BR" sz="2800" b="1" dirty="0">
                <a:solidFill>
                  <a:schemeClr val="tx1"/>
                </a:solidFill>
                <a:latin typeface="+mj-lt"/>
                <a:ea typeface="+mj-ea"/>
                <a:cs typeface="+mj-cs"/>
              </a:rPr>
              <a:t> Box”</a:t>
            </a:r>
          </a:p>
        </p:txBody>
      </p:sp>
      <p:sp>
        <p:nvSpPr>
          <p:cNvPr id="24" name="Retângulo 23"/>
          <p:cNvSpPr/>
          <p:nvPr/>
        </p:nvSpPr>
        <p:spPr>
          <a:xfrm>
            <a:off x="3614315" y="1003831"/>
            <a:ext cx="7862057" cy="50549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en-US" sz="2400" b="1" dirty="0">
                <a:solidFill>
                  <a:srgbClr val="08782B"/>
                </a:solidFill>
              </a:rPr>
              <a:t>1. </a:t>
            </a:r>
            <a:r>
              <a:rPr lang="en-US" sz="2000" b="1" dirty="0"/>
              <a:t>How can a company use the concept of building relationships in its value chain and which among such relationships could be profitable to the company?</a:t>
            </a:r>
          </a:p>
          <a:p>
            <a:pPr>
              <a:spcBef>
                <a:spcPts val="600"/>
              </a:spcBef>
              <a:spcAft>
                <a:spcPts val="600"/>
              </a:spcAft>
            </a:pPr>
            <a:r>
              <a:rPr lang="en-US" sz="2400" b="1" dirty="0">
                <a:solidFill>
                  <a:srgbClr val="08782B"/>
                </a:solidFill>
              </a:rPr>
              <a:t>2. </a:t>
            </a:r>
            <a:r>
              <a:rPr lang="en-US" sz="2000" b="1" dirty="0"/>
              <a:t>How to personalize (customize) the companies offer in order to satisfy individuals in a cost effective way?</a:t>
            </a:r>
          </a:p>
          <a:p>
            <a:pPr>
              <a:spcBef>
                <a:spcPts val="600"/>
              </a:spcBef>
              <a:spcAft>
                <a:spcPts val="600"/>
              </a:spcAft>
            </a:pPr>
            <a:r>
              <a:rPr lang="en-US" sz="2400" b="1" dirty="0">
                <a:solidFill>
                  <a:srgbClr val="08782B"/>
                </a:solidFill>
              </a:rPr>
              <a:t>3. </a:t>
            </a:r>
            <a:r>
              <a:rPr lang="en-US" sz="2000" b="1" dirty="0"/>
              <a:t>How to organize an entire service package in a selling relationship to a particular costumer in order to make his purchasing experience interesting and also profitable for the company?</a:t>
            </a:r>
          </a:p>
          <a:p>
            <a:pPr>
              <a:spcBef>
                <a:spcPts val="600"/>
              </a:spcBef>
              <a:spcAft>
                <a:spcPts val="600"/>
              </a:spcAft>
            </a:pPr>
            <a:r>
              <a:rPr lang="en-US" sz="2400" b="1" dirty="0">
                <a:solidFill>
                  <a:srgbClr val="08782B"/>
                </a:solidFill>
              </a:rPr>
              <a:t>4. </a:t>
            </a:r>
            <a:r>
              <a:rPr lang="en-US" sz="2000" b="1" dirty="0"/>
              <a:t>How to list and how to decide what will not be done by the organization, in terms of business, products, services or other activities, or even by individuals?</a:t>
            </a:r>
          </a:p>
          <a:p>
            <a:pPr>
              <a:spcBef>
                <a:spcPts val="600"/>
              </a:spcBef>
              <a:spcAft>
                <a:spcPts val="600"/>
              </a:spcAft>
            </a:pPr>
            <a:r>
              <a:rPr lang="en-US" sz="2400" b="1" dirty="0">
                <a:solidFill>
                  <a:schemeClr val="accent2"/>
                </a:solidFill>
              </a:rPr>
              <a:t>5. </a:t>
            </a:r>
            <a:r>
              <a:rPr lang="en-US" sz="2000" b="1" dirty="0"/>
              <a:t>What are the 10 most relevant things we, as a company, will do next? </a:t>
            </a:r>
          </a:p>
        </p:txBody>
      </p:sp>
      <p:sp>
        <p:nvSpPr>
          <p:cNvPr id="35" name="Retângulo 34"/>
          <p:cNvSpPr/>
          <p:nvPr/>
        </p:nvSpPr>
        <p:spPr>
          <a:xfrm>
            <a:off x="1017243" y="2588000"/>
            <a:ext cx="10195235" cy="6935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1600" b="1" dirty="0"/>
          </a:p>
        </p:txBody>
      </p:sp>
      <p:sp>
        <p:nvSpPr>
          <p:cNvPr id="37" name="Retângulo 36"/>
          <p:cNvSpPr/>
          <p:nvPr/>
        </p:nvSpPr>
        <p:spPr>
          <a:xfrm>
            <a:off x="1017243" y="3293098"/>
            <a:ext cx="10195235" cy="10256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1600" b="1" dirty="0"/>
          </a:p>
        </p:txBody>
      </p:sp>
      <p:pic>
        <p:nvPicPr>
          <p:cNvPr id="17" name="Picture 3" descr="Screen Shot 2013-11-22 at 11.42.0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545" y="0"/>
            <a:ext cx="1126455" cy="647533"/>
          </a:xfrm>
          <a:prstGeom prst="rect">
            <a:avLst/>
          </a:prstGeom>
        </p:spPr>
      </p:pic>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01" y="1198615"/>
            <a:ext cx="3240120" cy="4860180"/>
          </a:xfrm>
          <a:prstGeom prst="rect">
            <a:avLst/>
          </a:prstGeom>
        </p:spPr>
      </p:pic>
      <p:sp>
        <p:nvSpPr>
          <p:cNvPr id="10" name="Rectangle 21">
            <a:extLst>
              <a:ext uri="{FF2B5EF4-FFF2-40B4-BE49-F238E27FC236}">
                <a16:creationId xmlns:a16="http://schemas.microsoft.com/office/drawing/2014/main" id="{1379D693-FC7A-4865-BC16-818D7049003E}"/>
              </a:ext>
            </a:extLst>
          </p:cNvPr>
          <p:cNvSpPr/>
          <p:nvPr/>
        </p:nvSpPr>
        <p:spPr>
          <a:xfrm>
            <a:off x="250501" y="1198616"/>
            <a:ext cx="3240120" cy="4860180"/>
          </a:xfrm>
          <a:prstGeom prst="rect">
            <a:avLst/>
          </a:prstGeom>
          <a:gradFill flip="none" rotWithShape="1">
            <a:gsLst>
              <a:gs pos="13000">
                <a:srgbClr val="000000">
                  <a:alpha val="0"/>
                </a:srgbClr>
              </a:gs>
              <a:gs pos="100000">
                <a:schemeClr val="bg2">
                  <a:lumMod val="1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864000" rtlCol="0" anchor="t"/>
          <a:lstStyle/>
          <a:p>
            <a:endParaRPr lang="en-US">
              <a:solidFill>
                <a:srgbClr val="FFFFFF"/>
              </a:solidFill>
            </a:endParaRPr>
          </a:p>
          <a:p>
            <a:endParaRPr lang="en-US">
              <a:solidFill>
                <a:srgbClr val="FFFFFF"/>
              </a:solidFill>
            </a:endParaRPr>
          </a:p>
        </p:txBody>
      </p:sp>
      <p:sp>
        <p:nvSpPr>
          <p:cNvPr id="12" name="CaixaDeTexto 11">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11527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a:extLst>
              <a:ext uri="{FF2B5EF4-FFF2-40B4-BE49-F238E27FC236}">
                <a16:creationId xmlns:a16="http://schemas.microsoft.com/office/drawing/2014/main" id="{1BEA09AD-E0D8-4EAE-9C05-92A93DE9D70B}"/>
              </a:ext>
            </a:extLst>
          </p:cNvPr>
          <p:cNvSpPr/>
          <p:nvPr/>
        </p:nvSpPr>
        <p:spPr>
          <a:xfrm>
            <a:off x="356637" y="1172534"/>
            <a:ext cx="5458168" cy="4696082"/>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ângulo 31"/>
          <p:cNvSpPr/>
          <p:nvPr/>
        </p:nvSpPr>
        <p:spPr>
          <a:xfrm>
            <a:off x="1967543" y="4438164"/>
            <a:ext cx="8346068"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pt-BR" sz="1600" dirty="0"/>
          </a:p>
        </p:txBody>
      </p:sp>
      <p:sp>
        <p:nvSpPr>
          <p:cNvPr id="24" name="Retângulo 23"/>
          <p:cNvSpPr/>
          <p:nvPr/>
        </p:nvSpPr>
        <p:spPr>
          <a:xfrm>
            <a:off x="356636" y="1172534"/>
            <a:ext cx="5458168" cy="4707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pPr>
            <a:r>
              <a:rPr lang="en-US" sz="2400" b="1" dirty="0">
                <a:solidFill>
                  <a:srgbClr val="08782B"/>
                </a:solidFill>
              </a:rPr>
              <a:t>6. </a:t>
            </a:r>
            <a:r>
              <a:rPr lang="en-US" sz="2000" b="1" dirty="0"/>
              <a:t>In which of these 10 relevant things should we, as a company, focus?</a:t>
            </a:r>
          </a:p>
          <a:p>
            <a:pPr>
              <a:spcBef>
                <a:spcPts val="600"/>
              </a:spcBef>
            </a:pPr>
            <a:r>
              <a:rPr lang="pt-BR" sz="2400" b="1" dirty="0">
                <a:solidFill>
                  <a:srgbClr val="08782B"/>
                </a:solidFill>
              </a:rPr>
              <a:t>7. </a:t>
            </a:r>
            <a:r>
              <a:rPr lang="en-US" sz="2000" b="1" dirty="0"/>
              <a:t>How to simplify the company’s offer to the consumer?</a:t>
            </a:r>
          </a:p>
          <a:p>
            <a:pPr>
              <a:spcBef>
                <a:spcPts val="600"/>
              </a:spcBef>
            </a:pPr>
            <a:r>
              <a:rPr lang="en-US" sz="2400" b="1" dirty="0">
                <a:solidFill>
                  <a:srgbClr val="08782B"/>
                </a:solidFill>
              </a:rPr>
              <a:t>8. </a:t>
            </a:r>
            <a:r>
              <a:rPr lang="en-US" sz="2000" b="1" dirty="0"/>
              <a:t>When analyzing the whole purchasing experience or the product usage process, which parts are not needed and could be removed?</a:t>
            </a:r>
          </a:p>
          <a:p>
            <a:pPr>
              <a:spcBef>
                <a:spcPts val="600"/>
              </a:spcBef>
            </a:pPr>
            <a:r>
              <a:rPr lang="en-US" sz="2400" b="1" dirty="0">
                <a:solidFill>
                  <a:srgbClr val="08782B"/>
                </a:solidFill>
              </a:rPr>
              <a:t>9. </a:t>
            </a:r>
            <a:r>
              <a:rPr lang="en-US" sz="2000" b="1" dirty="0"/>
              <a:t>Which alternatives would be time saving for our clients?</a:t>
            </a:r>
          </a:p>
          <a:p>
            <a:pPr>
              <a:spcBef>
                <a:spcPts val="600"/>
              </a:spcBef>
            </a:pPr>
            <a:r>
              <a:rPr lang="en-US" sz="2400" b="1" dirty="0">
                <a:solidFill>
                  <a:srgbClr val="08782B"/>
                </a:solidFill>
              </a:rPr>
              <a:t>10. </a:t>
            </a:r>
            <a:r>
              <a:rPr lang="en-US" sz="2000" b="1" dirty="0"/>
              <a:t>In order to understand our competitors behavior, a nice question to ask is how can we cannibalize our offer?</a:t>
            </a:r>
          </a:p>
        </p:txBody>
      </p:sp>
      <p:sp>
        <p:nvSpPr>
          <p:cNvPr id="35" name="Retângulo 34"/>
          <p:cNvSpPr/>
          <p:nvPr/>
        </p:nvSpPr>
        <p:spPr>
          <a:xfrm>
            <a:off x="1036103" y="2782572"/>
            <a:ext cx="10195235" cy="743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1600" b="1" dirty="0"/>
          </a:p>
        </p:txBody>
      </p:sp>
      <p:sp>
        <p:nvSpPr>
          <p:cNvPr id="41" name="Retângulo 40"/>
          <p:cNvSpPr/>
          <p:nvPr/>
        </p:nvSpPr>
        <p:spPr>
          <a:xfrm>
            <a:off x="1036103" y="5038603"/>
            <a:ext cx="10195235" cy="743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1600" b="1" dirty="0"/>
          </a:p>
        </p:txBody>
      </p:sp>
      <p:pic>
        <p:nvPicPr>
          <p:cNvPr id="18" name="Picture 3" descr="Screen Shot 2013-11-22 at 11.42.0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545" y="0"/>
            <a:ext cx="1126455" cy="647533"/>
          </a:xfrm>
          <a:prstGeom prst="rect">
            <a:avLst/>
          </a:prstGeom>
        </p:spPr>
      </p:pic>
      <p:sp>
        <p:nvSpPr>
          <p:cNvPr id="11" name="Retângulo de cantos arredondados 5"/>
          <p:cNvSpPr/>
          <p:nvPr/>
        </p:nvSpPr>
        <p:spPr>
          <a:xfrm>
            <a:off x="0" y="129767"/>
            <a:ext cx="12191999" cy="781502"/>
          </a:xfrm>
          <a:prstGeom prst="roundRect">
            <a:avLst/>
          </a:prstGeom>
        </p:spPr>
        <p:txBody>
          <a:bodyPr vert="horz" lIns="91440" tIns="45720" rIns="91440" bIns="45720" rtlCol="0" anchor="ctr">
            <a:noAutofit/>
          </a:bodyPr>
          <a:lstStyle/>
          <a:p>
            <a:pPr algn="ctr">
              <a:lnSpc>
                <a:spcPct val="90000"/>
              </a:lnSpc>
              <a:spcBef>
                <a:spcPct val="0"/>
              </a:spcBef>
            </a:pPr>
            <a:r>
              <a:rPr lang="pt-BR" sz="2800" b="1" dirty="0">
                <a:solidFill>
                  <a:schemeClr val="tx1"/>
                </a:solidFill>
                <a:latin typeface="+mj-lt"/>
                <a:ea typeface="+mj-ea"/>
                <a:cs typeface="+mj-cs"/>
              </a:rPr>
              <a:t>20 </a:t>
            </a:r>
            <a:r>
              <a:rPr lang="pt-BR" sz="2800" b="1" dirty="0" err="1">
                <a:latin typeface="+mj-lt"/>
                <a:ea typeface="+mj-ea"/>
                <a:cs typeface="+mj-cs"/>
              </a:rPr>
              <a:t>Q</a:t>
            </a:r>
            <a:r>
              <a:rPr lang="pt-BR" sz="2800" b="1" dirty="0" err="1">
                <a:solidFill>
                  <a:schemeClr val="tx1"/>
                </a:solidFill>
                <a:latin typeface="+mj-lt"/>
                <a:ea typeface="+mj-ea"/>
                <a:cs typeface="+mj-cs"/>
              </a:rPr>
              <a:t>uestions</a:t>
            </a:r>
            <a:r>
              <a:rPr lang="pt-BR" sz="2800" b="1" dirty="0">
                <a:solidFill>
                  <a:schemeClr val="tx1"/>
                </a:solidFill>
                <a:latin typeface="+mj-lt"/>
                <a:ea typeface="+mj-ea"/>
                <a:cs typeface="+mj-cs"/>
              </a:rPr>
              <a:t> </a:t>
            </a:r>
            <a:r>
              <a:rPr lang="pt-BR" sz="2800" b="1" dirty="0" err="1">
                <a:solidFill>
                  <a:schemeClr val="tx1"/>
                </a:solidFill>
                <a:latin typeface="+mj-lt"/>
                <a:ea typeface="+mj-ea"/>
                <a:cs typeface="+mj-cs"/>
              </a:rPr>
              <a:t>to</a:t>
            </a:r>
            <a:r>
              <a:rPr lang="pt-BR" sz="2800" b="1" dirty="0">
                <a:solidFill>
                  <a:schemeClr val="tx1"/>
                </a:solidFill>
                <a:latin typeface="+mj-lt"/>
                <a:ea typeface="+mj-ea"/>
                <a:cs typeface="+mj-cs"/>
              </a:rPr>
              <a:t> “</a:t>
            </a:r>
            <a:r>
              <a:rPr lang="pt-BR" sz="2800" b="1" dirty="0" err="1">
                <a:latin typeface="+mj-lt"/>
                <a:ea typeface="+mj-ea"/>
                <a:cs typeface="+mj-cs"/>
              </a:rPr>
              <a:t>T</a:t>
            </a:r>
            <a:r>
              <a:rPr lang="pt-BR" sz="2800" b="1" dirty="0" err="1">
                <a:solidFill>
                  <a:schemeClr val="tx1"/>
                </a:solidFill>
                <a:latin typeface="+mj-lt"/>
                <a:ea typeface="+mj-ea"/>
                <a:cs typeface="+mj-cs"/>
              </a:rPr>
              <a:t>hink</a:t>
            </a:r>
            <a:r>
              <a:rPr lang="pt-BR" sz="2800" b="1" dirty="0">
                <a:solidFill>
                  <a:schemeClr val="tx1"/>
                </a:solidFill>
                <a:latin typeface="+mj-lt"/>
                <a:ea typeface="+mj-ea"/>
                <a:cs typeface="+mj-cs"/>
              </a:rPr>
              <a:t> </a:t>
            </a:r>
            <a:r>
              <a:rPr lang="pt-BR" sz="2800" b="1" dirty="0">
                <a:latin typeface="+mj-lt"/>
                <a:ea typeface="+mj-ea"/>
                <a:cs typeface="+mj-cs"/>
              </a:rPr>
              <a:t>O</a:t>
            </a:r>
            <a:r>
              <a:rPr lang="pt-BR" sz="2800" b="1" dirty="0">
                <a:solidFill>
                  <a:schemeClr val="tx1"/>
                </a:solidFill>
                <a:latin typeface="+mj-lt"/>
                <a:ea typeface="+mj-ea"/>
                <a:cs typeface="+mj-cs"/>
              </a:rPr>
              <a:t>ut of </a:t>
            </a:r>
            <a:r>
              <a:rPr lang="pt-BR" sz="2800" b="1" dirty="0" err="1">
                <a:solidFill>
                  <a:schemeClr val="tx1"/>
                </a:solidFill>
                <a:latin typeface="+mj-lt"/>
                <a:ea typeface="+mj-ea"/>
                <a:cs typeface="+mj-cs"/>
              </a:rPr>
              <a:t>the</a:t>
            </a:r>
            <a:r>
              <a:rPr lang="pt-BR" sz="2800" b="1" dirty="0">
                <a:solidFill>
                  <a:schemeClr val="tx1"/>
                </a:solidFill>
                <a:latin typeface="+mj-lt"/>
                <a:ea typeface="+mj-ea"/>
                <a:cs typeface="+mj-cs"/>
              </a:rPr>
              <a:t> Box”</a:t>
            </a:r>
          </a:p>
        </p:txBody>
      </p:sp>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4804" y="1172534"/>
            <a:ext cx="6096001" cy="4707593"/>
          </a:xfrm>
          <a:prstGeom prst="rect">
            <a:avLst/>
          </a:prstGeom>
        </p:spPr>
      </p:pic>
      <p:sp>
        <p:nvSpPr>
          <p:cNvPr id="13" name="Rectangle 21">
            <a:extLst>
              <a:ext uri="{FF2B5EF4-FFF2-40B4-BE49-F238E27FC236}">
                <a16:creationId xmlns:a16="http://schemas.microsoft.com/office/drawing/2014/main" id="{1379D693-FC7A-4865-BC16-818D7049003E}"/>
              </a:ext>
            </a:extLst>
          </p:cNvPr>
          <p:cNvSpPr/>
          <p:nvPr/>
        </p:nvSpPr>
        <p:spPr>
          <a:xfrm>
            <a:off x="5814804" y="1172534"/>
            <a:ext cx="6096001" cy="4696082"/>
          </a:xfrm>
          <a:prstGeom prst="rect">
            <a:avLst/>
          </a:prstGeom>
          <a:gradFill flip="none" rotWithShape="1">
            <a:gsLst>
              <a:gs pos="13000">
                <a:srgbClr val="000000">
                  <a:alpha val="0"/>
                </a:srgbClr>
              </a:gs>
              <a:gs pos="100000">
                <a:schemeClr val="bg2">
                  <a:lumMod val="1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864000" rtlCol="0" anchor="t"/>
          <a:lstStyle/>
          <a:p>
            <a:endParaRPr lang="en-US">
              <a:solidFill>
                <a:srgbClr val="FFFFFF"/>
              </a:solidFill>
            </a:endParaRPr>
          </a:p>
          <a:p>
            <a:endParaRPr lang="en-US">
              <a:solidFill>
                <a:srgbClr val="FFFFFF"/>
              </a:solidFill>
            </a:endParaRPr>
          </a:p>
        </p:txBody>
      </p:sp>
      <p:sp>
        <p:nvSpPr>
          <p:cNvPr id="12" name="CaixaDeTexto 11">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37295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extLst>
              <a:ext uri="{FF2B5EF4-FFF2-40B4-BE49-F238E27FC236}">
                <a16:creationId xmlns:a16="http://schemas.microsoft.com/office/drawing/2014/main" id="{1BEA09AD-E0D8-4EAE-9C05-92A93DE9D70B}"/>
              </a:ext>
            </a:extLst>
          </p:cNvPr>
          <p:cNvSpPr/>
          <p:nvPr/>
        </p:nvSpPr>
        <p:spPr>
          <a:xfrm>
            <a:off x="3551486" y="1244504"/>
            <a:ext cx="8243203" cy="4766544"/>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ângulo 31"/>
          <p:cNvSpPr/>
          <p:nvPr/>
        </p:nvSpPr>
        <p:spPr>
          <a:xfrm>
            <a:off x="1967543" y="4438164"/>
            <a:ext cx="8346068"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pt-BR" sz="1600" dirty="0"/>
          </a:p>
        </p:txBody>
      </p:sp>
      <p:sp>
        <p:nvSpPr>
          <p:cNvPr id="24" name="Retângulo 23"/>
          <p:cNvSpPr/>
          <p:nvPr/>
        </p:nvSpPr>
        <p:spPr>
          <a:xfrm>
            <a:off x="3726873" y="1116679"/>
            <a:ext cx="7758546" cy="4951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spcBef>
                <a:spcPts val="1000"/>
              </a:spcBef>
            </a:pPr>
            <a:r>
              <a:rPr lang="en-US" sz="2400" b="1" dirty="0">
                <a:solidFill>
                  <a:schemeClr val="accent2"/>
                </a:solidFill>
              </a:rPr>
              <a:t>11. </a:t>
            </a:r>
            <a:r>
              <a:rPr lang="en-US" sz="2000" b="1" dirty="0"/>
              <a:t>About forecasting the future, an intriguing question is how to read things that are not yet at the page?</a:t>
            </a:r>
          </a:p>
          <a:p>
            <a:pPr>
              <a:spcBef>
                <a:spcPts val="1000"/>
              </a:spcBef>
            </a:pPr>
            <a:r>
              <a:rPr lang="en-US" sz="2400" b="1" dirty="0">
                <a:solidFill>
                  <a:schemeClr val="accent2"/>
                </a:solidFill>
              </a:rPr>
              <a:t>12. </a:t>
            </a:r>
            <a:r>
              <a:rPr lang="en-US" sz="2000" b="1" dirty="0"/>
              <a:t>In order to be more effective in our activities, or within our companies projects, how to get our minds around it (a particular activity) and do it (make it happen)?</a:t>
            </a:r>
          </a:p>
          <a:p>
            <a:pPr>
              <a:spcBef>
                <a:spcPts val="1000"/>
              </a:spcBef>
            </a:pPr>
            <a:r>
              <a:rPr lang="en-US" sz="2400" b="1" dirty="0">
                <a:solidFill>
                  <a:schemeClr val="accent2"/>
                </a:solidFill>
              </a:rPr>
              <a:t>13. </a:t>
            </a:r>
            <a:r>
              <a:rPr lang="en-US" sz="2000" b="1" dirty="0"/>
              <a:t>How can we improve our “face to face” interactions, or the personal touch of the company?</a:t>
            </a:r>
          </a:p>
          <a:p>
            <a:pPr>
              <a:spcBef>
                <a:spcPts val="1000"/>
              </a:spcBef>
            </a:pPr>
            <a:r>
              <a:rPr lang="en-US" sz="2400" b="1" dirty="0">
                <a:solidFill>
                  <a:schemeClr val="accent2"/>
                </a:solidFill>
              </a:rPr>
              <a:t>14. </a:t>
            </a:r>
            <a:r>
              <a:rPr lang="en-US" sz="2000" b="1" dirty="0"/>
              <a:t>In order to have, at the same time, a broader and a specific view of a particular situation or about a business, how to capture the big picture and also the details?</a:t>
            </a:r>
          </a:p>
          <a:p>
            <a:pPr>
              <a:spcBef>
                <a:spcPts val="1000"/>
              </a:spcBef>
            </a:pPr>
            <a:r>
              <a:rPr lang="en-US" sz="2400" b="1" dirty="0">
                <a:solidFill>
                  <a:schemeClr val="accent2"/>
                </a:solidFill>
              </a:rPr>
              <a:t>15. </a:t>
            </a:r>
            <a:r>
              <a:rPr lang="en-US" sz="2000" b="1" dirty="0"/>
              <a:t>In order to promote better management with a scientific approach, what are the ideas to integrate people (humanities) to science?</a:t>
            </a:r>
          </a:p>
        </p:txBody>
      </p:sp>
      <p:sp>
        <p:nvSpPr>
          <p:cNvPr id="35" name="Retângulo 34"/>
          <p:cNvSpPr/>
          <p:nvPr/>
        </p:nvSpPr>
        <p:spPr>
          <a:xfrm>
            <a:off x="991527" y="2658819"/>
            <a:ext cx="10195235" cy="7321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37" name="Retângulo 36"/>
          <p:cNvSpPr/>
          <p:nvPr/>
        </p:nvSpPr>
        <p:spPr>
          <a:xfrm>
            <a:off x="991527" y="3403198"/>
            <a:ext cx="10195235" cy="7321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39" name="Retângulo 38"/>
          <p:cNvSpPr/>
          <p:nvPr/>
        </p:nvSpPr>
        <p:spPr>
          <a:xfrm>
            <a:off x="991527" y="4135394"/>
            <a:ext cx="10195235" cy="7321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41" name="Retângulo 40"/>
          <p:cNvSpPr/>
          <p:nvPr/>
        </p:nvSpPr>
        <p:spPr>
          <a:xfrm>
            <a:off x="991527" y="4879773"/>
            <a:ext cx="10195235" cy="7321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42" name="Retângulo 41"/>
          <p:cNvSpPr/>
          <p:nvPr/>
        </p:nvSpPr>
        <p:spPr>
          <a:xfrm>
            <a:off x="989331" y="3861049"/>
            <a:ext cx="10195235" cy="5356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pt-BR" sz="1600" dirty="0"/>
          </a:p>
        </p:txBody>
      </p:sp>
      <p:pic>
        <p:nvPicPr>
          <p:cNvPr id="18" name="Picture 3" descr="Screen Shot 2013-11-22 at 11.42.0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545" y="0"/>
            <a:ext cx="1126455" cy="647533"/>
          </a:xfrm>
          <a:prstGeom prst="rect">
            <a:avLst/>
          </a:prstGeom>
        </p:spPr>
      </p:pic>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07" y="1252628"/>
            <a:ext cx="3172280" cy="4758420"/>
          </a:xfrm>
          <a:prstGeom prst="rect">
            <a:avLst/>
          </a:prstGeom>
        </p:spPr>
      </p:pic>
      <p:sp>
        <p:nvSpPr>
          <p:cNvPr id="13" name="Retângulo de cantos arredondados 5"/>
          <p:cNvSpPr/>
          <p:nvPr/>
        </p:nvSpPr>
        <p:spPr>
          <a:xfrm>
            <a:off x="0" y="129767"/>
            <a:ext cx="12191999" cy="781502"/>
          </a:xfrm>
          <a:prstGeom prst="roundRect">
            <a:avLst/>
          </a:prstGeom>
        </p:spPr>
        <p:txBody>
          <a:bodyPr vert="horz" lIns="91440" tIns="45720" rIns="91440" bIns="45720" rtlCol="0" anchor="ctr">
            <a:noAutofit/>
          </a:bodyPr>
          <a:lstStyle/>
          <a:p>
            <a:pPr algn="ctr">
              <a:lnSpc>
                <a:spcPct val="90000"/>
              </a:lnSpc>
              <a:spcBef>
                <a:spcPct val="0"/>
              </a:spcBef>
            </a:pPr>
            <a:r>
              <a:rPr lang="pt-BR" sz="2800" b="1" dirty="0">
                <a:solidFill>
                  <a:schemeClr val="tx1"/>
                </a:solidFill>
                <a:latin typeface="+mj-lt"/>
                <a:ea typeface="+mj-ea"/>
                <a:cs typeface="+mj-cs"/>
              </a:rPr>
              <a:t>20 </a:t>
            </a:r>
            <a:r>
              <a:rPr lang="pt-BR" sz="2800" b="1" dirty="0" err="1">
                <a:latin typeface="+mj-lt"/>
                <a:ea typeface="+mj-ea"/>
                <a:cs typeface="+mj-cs"/>
              </a:rPr>
              <a:t>Q</a:t>
            </a:r>
            <a:r>
              <a:rPr lang="pt-BR" sz="2800" b="1" dirty="0" err="1">
                <a:solidFill>
                  <a:schemeClr val="tx1"/>
                </a:solidFill>
                <a:latin typeface="+mj-lt"/>
                <a:ea typeface="+mj-ea"/>
                <a:cs typeface="+mj-cs"/>
              </a:rPr>
              <a:t>uestions</a:t>
            </a:r>
            <a:r>
              <a:rPr lang="pt-BR" sz="2800" b="1" dirty="0">
                <a:solidFill>
                  <a:schemeClr val="tx1"/>
                </a:solidFill>
                <a:latin typeface="+mj-lt"/>
                <a:ea typeface="+mj-ea"/>
                <a:cs typeface="+mj-cs"/>
              </a:rPr>
              <a:t> </a:t>
            </a:r>
            <a:r>
              <a:rPr lang="pt-BR" sz="2800" b="1" dirty="0" err="1">
                <a:solidFill>
                  <a:schemeClr val="tx1"/>
                </a:solidFill>
                <a:latin typeface="+mj-lt"/>
                <a:ea typeface="+mj-ea"/>
                <a:cs typeface="+mj-cs"/>
              </a:rPr>
              <a:t>to</a:t>
            </a:r>
            <a:r>
              <a:rPr lang="pt-BR" sz="2800" b="1" dirty="0">
                <a:solidFill>
                  <a:schemeClr val="tx1"/>
                </a:solidFill>
                <a:latin typeface="+mj-lt"/>
                <a:ea typeface="+mj-ea"/>
                <a:cs typeface="+mj-cs"/>
              </a:rPr>
              <a:t> “</a:t>
            </a:r>
            <a:r>
              <a:rPr lang="pt-BR" sz="2800" b="1" dirty="0" err="1">
                <a:latin typeface="+mj-lt"/>
                <a:ea typeface="+mj-ea"/>
                <a:cs typeface="+mj-cs"/>
              </a:rPr>
              <a:t>T</a:t>
            </a:r>
            <a:r>
              <a:rPr lang="pt-BR" sz="2800" b="1" dirty="0" err="1">
                <a:solidFill>
                  <a:schemeClr val="tx1"/>
                </a:solidFill>
                <a:latin typeface="+mj-lt"/>
                <a:ea typeface="+mj-ea"/>
                <a:cs typeface="+mj-cs"/>
              </a:rPr>
              <a:t>hink</a:t>
            </a:r>
            <a:r>
              <a:rPr lang="pt-BR" sz="2800" b="1" dirty="0">
                <a:solidFill>
                  <a:schemeClr val="tx1"/>
                </a:solidFill>
                <a:latin typeface="+mj-lt"/>
                <a:ea typeface="+mj-ea"/>
                <a:cs typeface="+mj-cs"/>
              </a:rPr>
              <a:t> </a:t>
            </a:r>
            <a:r>
              <a:rPr lang="pt-BR" sz="2800" b="1" dirty="0">
                <a:latin typeface="+mj-lt"/>
                <a:ea typeface="+mj-ea"/>
                <a:cs typeface="+mj-cs"/>
              </a:rPr>
              <a:t>O</a:t>
            </a:r>
            <a:r>
              <a:rPr lang="pt-BR" sz="2800" b="1" dirty="0">
                <a:solidFill>
                  <a:schemeClr val="tx1"/>
                </a:solidFill>
                <a:latin typeface="+mj-lt"/>
                <a:ea typeface="+mj-ea"/>
                <a:cs typeface="+mj-cs"/>
              </a:rPr>
              <a:t>ut of </a:t>
            </a:r>
            <a:r>
              <a:rPr lang="pt-BR" sz="2800" b="1" dirty="0" err="1">
                <a:solidFill>
                  <a:schemeClr val="tx1"/>
                </a:solidFill>
                <a:latin typeface="+mj-lt"/>
                <a:ea typeface="+mj-ea"/>
                <a:cs typeface="+mj-cs"/>
              </a:rPr>
              <a:t>the</a:t>
            </a:r>
            <a:r>
              <a:rPr lang="pt-BR" sz="2800" b="1" dirty="0">
                <a:solidFill>
                  <a:schemeClr val="tx1"/>
                </a:solidFill>
                <a:latin typeface="+mj-lt"/>
                <a:ea typeface="+mj-ea"/>
                <a:cs typeface="+mj-cs"/>
              </a:rPr>
              <a:t> Box”</a:t>
            </a:r>
          </a:p>
        </p:txBody>
      </p:sp>
      <p:sp>
        <p:nvSpPr>
          <p:cNvPr id="14" name="Rectangle 21">
            <a:extLst>
              <a:ext uri="{FF2B5EF4-FFF2-40B4-BE49-F238E27FC236}">
                <a16:creationId xmlns:a16="http://schemas.microsoft.com/office/drawing/2014/main" id="{1379D693-FC7A-4865-BC16-818D7049003E}"/>
              </a:ext>
            </a:extLst>
          </p:cNvPr>
          <p:cNvSpPr/>
          <p:nvPr/>
        </p:nvSpPr>
        <p:spPr>
          <a:xfrm>
            <a:off x="379207" y="1252628"/>
            <a:ext cx="3172280" cy="4758420"/>
          </a:xfrm>
          <a:prstGeom prst="rect">
            <a:avLst/>
          </a:prstGeom>
          <a:gradFill flip="none" rotWithShape="1">
            <a:gsLst>
              <a:gs pos="13000">
                <a:srgbClr val="000000">
                  <a:alpha val="0"/>
                </a:srgbClr>
              </a:gs>
              <a:gs pos="100000">
                <a:schemeClr val="bg2">
                  <a:lumMod val="1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864000" rtlCol="0" anchor="t"/>
          <a:lstStyle/>
          <a:p>
            <a:endParaRPr lang="en-US">
              <a:solidFill>
                <a:srgbClr val="FFFFFF"/>
              </a:solidFill>
            </a:endParaRPr>
          </a:p>
          <a:p>
            <a:endParaRPr lang="en-US">
              <a:solidFill>
                <a:srgbClr val="FFFFFF"/>
              </a:solidFill>
            </a:endParaRPr>
          </a:p>
        </p:txBody>
      </p:sp>
      <p:sp>
        <p:nvSpPr>
          <p:cNvPr id="16" name="CaixaDeTexto 15">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8653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extLst>
              <a:ext uri="{FF2B5EF4-FFF2-40B4-BE49-F238E27FC236}">
                <a16:creationId xmlns:a16="http://schemas.microsoft.com/office/drawing/2014/main" id="{1BEA09AD-E0D8-4EAE-9C05-92A93DE9D70B}"/>
              </a:ext>
            </a:extLst>
          </p:cNvPr>
          <p:cNvSpPr/>
          <p:nvPr/>
        </p:nvSpPr>
        <p:spPr>
          <a:xfrm>
            <a:off x="356637" y="1002095"/>
            <a:ext cx="7138672" cy="4946174"/>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ângulo 31"/>
          <p:cNvSpPr/>
          <p:nvPr/>
        </p:nvSpPr>
        <p:spPr>
          <a:xfrm>
            <a:off x="1967543" y="4438164"/>
            <a:ext cx="8346068"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pt-BR" sz="1600" dirty="0"/>
          </a:p>
        </p:txBody>
      </p:sp>
      <p:sp>
        <p:nvSpPr>
          <p:cNvPr id="24" name="Retângulo 23"/>
          <p:cNvSpPr/>
          <p:nvPr/>
        </p:nvSpPr>
        <p:spPr>
          <a:xfrm>
            <a:off x="511586" y="1092924"/>
            <a:ext cx="6983723" cy="47645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pPr>
            <a:r>
              <a:rPr lang="en-US" sz="2400" b="1" dirty="0">
                <a:solidFill>
                  <a:schemeClr val="accent2"/>
                </a:solidFill>
              </a:rPr>
              <a:t>16. </a:t>
            </a:r>
            <a:r>
              <a:rPr lang="en-US" sz="2000" b="1" dirty="0"/>
              <a:t>In order to create great teams in our companies, how to recruit, maintain and motivate talents?</a:t>
            </a:r>
          </a:p>
          <a:p>
            <a:pPr>
              <a:spcBef>
                <a:spcPts val="600"/>
              </a:spcBef>
            </a:pPr>
            <a:r>
              <a:rPr lang="en-US" sz="2400" b="1" dirty="0">
                <a:solidFill>
                  <a:schemeClr val="accent2"/>
                </a:solidFill>
              </a:rPr>
              <a:t>17. </a:t>
            </a:r>
            <a:r>
              <a:rPr lang="en-US" sz="2000" b="1" dirty="0"/>
              <a:t>In order to improve the possible positive influence, how to use/spread personal skills of the leader within the organization?</a:t>
            </a:r>
          </a:p>
          <a:p>
            <a:pPr>
              <a:spcBef>
                <a:spcPts val="600"/>
              </a:spcBef>
            </a:pPr>
            <a:r>
              <a:rPr lang="en-US" sz="2400" b="1" dirty="0">
                <a:solidFill>
                  <a:schemeClr val="accent2"/>
                </a:solidFill>
              </a:rPr>
              <a:t>18. </a:t>
            </a:r>
            <a:r>
              <a:rPr lang="en-US" sz="2000" b="1" dirty="0"/>
              <a:t>Intuition may help collaborate in several decision-making process, bringing sensitivity and the human part of business, and for this to happen, how to take advantage and also to filter the effects of intuition?</a:t>
            </a:r>
          </a:p>
          <a:p>
            <a:pPr>
              <a:spcBef>
                <a:spcPts val="600"/>
              </a:spcBef>
            </a:pPr>
            <a:r>
              <a:rPr lang="en-US" sz="2400" b="1" dirty="0">
                <a:solidFill>
                  <a:schemeClr val="accent2"/>
                </a:solidFill>
              </a:rPr>
              <a:t>19. </a:t>
            </a:r>
            <a:r>
              <a:rPr lang="en-US" sz="2000" b="1" dirty="0"/>
              <a:t>How to transfer the admired concept and DNA of the company to the offer (product + service)?</a:t>
            </a:r>
          </a:p>
          <a:p>
            <a:pPr>
              <a:spcBef>
                <a:spcPts val="600"/>
              </a:spcBef>
            </a:pPr>
            <a:r>
              <a:rPr lang="en-US" sz="2400" b="1" dirty="0">
                <a:solidFill>
                  <a:schemeClr val="accent2"/>
                </a:solidFill>
              </a:rPr>
              <a:t>20. </a:t>
            </a:r>
            <a:r>
              <a:rPr lang="en-US" sz="2000" b="1" dirty="0"/>
              <a:t>How to permanently reset (innovate/rethink) the company in order to create an organization that may revolutionize people’s lives or even the business’s history in a sustainable and profitable way?</a:t>
            </a:r>
          </a:p>
        </p:txBody>
      </p:sp>
      <p:sp>
        <p:nvSpPr>
          <p:cNvPr id="35" name="Retângulo 34"/>
          <p:cNvSpPr/>
          <p:nvPr/>
        </p:nvSpPr>
        <p:spPr>
          <a:xfrm>
            <a:off x="991527" y="2592599"/>
            <a:ext cx="10195236" cy="6489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39" name="Retângulo 38"/>
          <p:cNvSpPr/>
          <p:nvPr/>
        </p:nvSpPr>
        <p:spPr>
          <a:xfrm>
            <a:off x="991527" y="4211947"/>
            <a:ext cx="10195236" cy="6489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sp>
        <p:nvSpPr>
          <p:cNvPr id="41" name="Retângulo 40"/>
          <p:cNvSpPr/>
          <p:nvPr/>
        </p:nvSpPr>
        <p:spPr>
          <a:xfrm>
            <a:off x="991527" y="4871649"/>
            <a:ext cx="10195236" cy="8616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600" b="1" dirty="0"/>
          </a:p>
        </p:txBody>
      </p:sp>
      <p:pic>
        <p:nvPicPr>
          <p:cNvPr id="18" name="Picture 3" descr="Screen Shot 2013-11-22 at 11.42.0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545" y="0"/>
            <a:ext cx="1126455" cy="647533"/>
          </a:xfrm>
          <a:prstGeom prst="rect">
            <a:avLst/>
          </a:prstGeom>
        </p:spPr>
      </p:pic>
      <p:sp>
        <p:nvSpPr>
          <p:cNvPr id="11" name="Retângulo de cantos arredondados 5"/>
          <p:cNvSpPr/>
          <p:nvPr/>
        </p:nvSpPr>
        <p:spPr>
          <a:xfrm>
            <a:off x="0" y="129767"/>
            <a:ext cx="12191999" cy="781502"/>
          </a:xfrm>
          <a:prstGeom prst="roundRect">
            <a:avLst/>
          </a:prstGeom>
        </p:spPr>
        <p:txBody>
          <a:bodyPr vert="horz" lIns="91440" tIns="45720" rIns="91440" bIns="45720" rtlCol="0" anchor="ctr">
            <a:noAutofit/>
          </a:bodyPr>
          <a:lstStyle/>
          <a:p>
            <a:pPr algn="ctr">
              <a:lnSpc>
                <a:spcPct val="90000"/>
              </a:lnSpc>
              <a:spcBef>
                <a:spcPct val="0"/>
              </a:spcBef>
            </a:pPr>
            <a:r>
              <a:rPr lang="pt-BR" sz="2800" b="1" dirty="0">
                <a:solidFill>
                  <a:schemeClr val="tx1"/>
                </a:solidFill>
                <a:latin typeface="+mj-lt"/>
                <a:ea typeface="+mj-ea"/>
                <a:cs typeface="+mj-cs"/>
              </a:rPr>
              <a:t>20 </a:t>
            </a:r>
            <a:r>
              <a:rPr lang="pt-BR" sz="2800" b="1" dirty="0" err="1">
                <a:latin typeface="+mj-lt"/>
                <a:ea typeface="+mj-ea"/>
                <a:cs typeface="+mj-cs"/>
              </a:rPr>
              <a:t>Q</a:t>
            </a:r>
            <a:r>
              <a:rPr lang="pt-BR" sz="2800" b="1" dirty="0" err="1">
                <a:solidFill>
                  <a:schemeClr val="tx1"/>
                </a:solidFill>
                <a:latin typeface="+mj-lt"/>
                <a:ea typeface="+mj-ea"/>
                <a:cs typeface="+mj-cs"/>
              </a:rPr>
              <a:t>uestions</a:t>
            </a:r>
            <a:r>
              <a:rPr lang="pt-BR" sz="2800" b="1" dirty="0">
                <a:solidFill>
                  <a:schemeClr val="tx1"/>
                </a:solidFill>
                <a:latin typeface="+mj-lt"/>
                <a:ea typeface="+mj-ea"/>
                <a:cs typeface="+mj-cs"/>
              </a:rPr>
              <a:t> </a:t>
            </a:r>
            <a:r>
              <a:rPr lang="pt-BR" sz="2800" b="1" dirty="0" err="1">
                <a:solidFill>
                  <a:schemeClr val="tx1"/>
                </a:solidFill>
                <a:latin typeface="+mj-lt"/>
                <a:ea typeface="+mj-ea"/>
                <a:cs typeface="+mj-cs"/>
              </a:rPr>
              <a:t>to</a:t>
            </a:r>
            <a:r>
              <a:rPr lang="pt-BR" sz="2800" b="1" dirty="0">
                <a:solidFill>
                  <a:schemeClr val="tx1"/>
                </a:solidFill>
                <a:latin typeface="+mj-lt"/>
                <a:ea typeface="+mj-ea"/>
                <a:cs typeface="+mj-cs"/>
              </a:rPr>
              <a:t> “</a:t>
            </a:r>
            <a:r>
              <a:rPr lang="pt-BR" sz="2800" b="1" dirty="0" err="1">
                <a:latin typeface="+mj-lt"/>
                <a:ea typeface="+mj-ea"/>
                <a:cs typeface="+mj-cs"/>
              </a:rPr>
              <a:t>T</a:t>
            </a:r>
            <a:r>
              <a:rPr lang="pt-BR" sz="2800" b="1" dirty="0" err="1">
                <a:solidFill>
                  <a:schemeClr val="tx1"/>
                </a:solidFill>
                <a:latin typeface="+mj-lt"/>
                <a:ea typeface="+mj-ea"/>
                <a:cs typeface="+mj-cs"/>
              </a:rPr>
              <a:t>hink</a:t>
            </a:r>
            <a:r>
              <a:rPr lang="pt-BR" sz="2800" b="1" dirty="0">
                <a:solidFill>
                  <a:schemeClr val="tx1"/>
                </a:solidFill>
                <a:latin typeface="+mj-lt"/>
                <a:ea typeface="+mj-ea"/>
                <a:cs typeface="+mj-cs"/>
              </a:rPr>
              <a:t> </a:t>
            </a:r>
            <a:r>
              <a:rPr lang="pt-BR" sz="2800" b="1" dirty="0">
                <a:latin typeface="+mj-lt"/>
                <a:ea typeface="+mj-ea"/>
                <a:cs typeface="+mj-cs"/>
              </a:rPr>
              <a:t>O</a:t>
            </a:r>
            <a:r>
              <a:rPr lang="pt-BR" sz="2800" b="1" dirty="0">
                <a:solidFill>
                  <a:schemeClr val="tx1"/>
                </a:solidFill>
                <a:latin typeface="+mj-lt"/>
                <a:ea typeface="+mj-ea"/>
                <a:cs typeface="+mj-cs"/>
              </a:rPr>
              <a:t>ut of </a:t>
            </a:r>
            <a:r>
              <a:rPr lang="pt-BR" sz="2800" b="1" dirty="0" err="1">
                <a:solidFill>
                  <a:schemeClr val="tx1"/>
                </a:solidFill>
                <a:latin typeface="+mj-lt"/>
                <a:ea typeface="+mj-ea"/>
                <a:cs typeface="+mj-cs"/>
              </a:rPr>
              <a:t>the</a:t>
            </a:r>
            <a:r>
              <a:rPr lang="pt-BR" sz="2800" b="1" dirty="0">
                <a:solidFill>
                  <a:schemeClr val="tx1"/>
                </a:solidFill>
                <a:latin typeface="+mj-lt"/>
                <a:ea typeface="+mj-ea"/>
                <a:cs typeface="+mj-cs"/>
              </a:rPr>
              <a:t> Box”</a:t>
            </a:r>
          </a:p>
        </p:txBody>
      </p:sp>
      <p:pic>
        <p:nvPicPr>
          <p:cNvPr id="3" name="Image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95309" y="1024676"/>
            <a:ext cx="4327152" cy="4832765"/>
          </a:xfrm>
          <a:prstGeom prst="rect">
            <a:avLst/>
          </a:prstGeom>
        </p:spPr>
      </p:pic>
      <p:sp>
        <p:nvSpPr>
          <p:cNvPr id="14" name="Rectangle 21">
            <a:extLst>
              <a:ext uri="{FF2B5EF4-FFF2-40B4-BE49-F238E27FC236}">
                <a16:creationId xmlns:a16="http://schemas.microsoft.com/office/drawing/2014/main" id="{1379D693-FC7A-4865-BC16-818D7049003E}"/>
              </a:ext>
            </a:extLst>
          </p:cNvPr>
          <p:cNvSpPr/>
          <p:nvPr/>
        </p:nvSpPr>
        <p:spPr>
          <a:xfrm>
            <a:off x="7495309" y="1041036"/>
            <a:ext cx="4327152" cy="4816405"/>
          </a:xfrm>
          <a:prstGeom prst="rect">
            <a:avLst/>
          </a:prstGeom>
          <a:gradFill flip="none" rotWithShape="1">
            <a:gsLst>
              <a:gs pos="13000">
                <a:srgbClr val="000000">
                  <a:alpha val="0"/>
                </a:srgbClr>
              </a:gs>
              <a:gs pos="100000">
                <a:schemeClr val="bg2">
                  <a:lumMod val="1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864000" rtlCol="0" anchor="t"/>
          <a:lstStyle/>
          <a:p>
            <a:endParaRPr lang="en-US">
              <a:solidFill>
                <a:srgbClr val="FFFFFF"/>
              </a:solidFill>
            </a:endParaRPr>
          </a:p>
          <a:p>
            <a:endParaRPr lang="en-US">
              <a:solidFill>
                <a:srgbClr val="FFFFFF"/>
              </a:solidFill>
            </a:endParaRPr>
          </a:p>
        </p:txBody>
      </p:sp>
      <p:sp>
        <p:nvSpPr>
          <p:cNvPr id="13" name="CaixaDeTexto 12">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35188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0" y="6356350"/>
            <a:ext cx="122451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094"/>
            <a:ext cx="1246812" cy="493226"/>
          </a:xfrm>
          <a:prstGeom prst="rect">
            <a:avLst/>
          </a:prstGeom>
        </p:spPr>
      </p:pic>
      <p:sp>
        <p:nvSpPr>
          <p:cNvPr id="7" name="Espaço Reservado para Conteúdo 2">
            <a:extLst>
              <a:ext uri="{FF2B5EF4-FFF2-40B4-BE49-F238E27FC236}">
                <a16:creationId xmlns:a16="http://schemas.microsoft.com/office/drawing/2014/main"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Fava Neves is an </a:t>
            </a:r>
            <a:r>
              <a:rPr kumimoji="0" lang="en-US" sz="1200" b="0" i="1" u="none" strike="noStrike" kern="1200" cap="none" spc="0" normalizeH="0" baseline="0" noProof="0" dirty="0">
                <a:ln>
                  <a:noFill/>
                </a:ln>
                <a:solidFill>
                  <a:prstClr val="black"/>
                </a:solidFill>
                <a:effectLst/>
                <a:uLnTx/>
                <a:uFillTx/>
                <a:latin typeface="Calibri"/>
                <a:ea typeface="+mn-ea"/>
                <a:cs typeface="+mn-cs"/>
              </a:rPr>
              <a:t>international expert</a:t>
            </a:r>
            <a:r>
              <a:rPr kumimoji="0" lang="en-US" sz="1200" b="0" i="0" u="none" strike="noStrike" kern="1200" cap="none" spc="0" normalizeH="0" baseline="0" noProof="0" dirty="0">
                <a:ln>
                  <a:noFill/>
                </a:ln>
                <a:solidFill>
                  <a:prstClr val="black"/>
                </a:solidFill>
                <a:effectLst/>
                <a:uLnTx/>
                <a:uFillTx/>
                <a:latin typeface="Calibri"/>
                <a:ea typeface="+mn-ea"/>
                <a:cs typeface="+mn-cs"/>
              </a:rPr>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 has </a:t>
            </a:r>
            <a:r>
              <a:rPr kumimoji="0" lang="en-US" sz="1200" b="0" i="1" u="none" strike="noStrike" kern="1200" cap="none" spc="0" normalizeH="0" baseline="0" noProof="0" dirty="0">
                <a:ln>
                  <a:noFill/>
                </a:ln>
                <a:solidFill>
                  <a:prstClr val="black"/>
                </a:solidFill>
                <a:effectLst/>
                <a:uLnTx/>
                <a:uFillTx/>
                <a:latin typeface="Calibri"/>
                <a:ea typeface="+mn-ea"/>
                <a:cs typeface="+mn-cs"/>
              </a:rPr>
              <a:t>specialized in strategic-planning</a:t>
            </a:r>
            <a:r>
              <a:rPr kumimoji="0" lang="en-US" sz="1200" b="0" i="0" u="none" strike="noStrike" kern="1200" cap="none" spc="0" normalizeH="0" baseline="0" noProof="0" dirty="0">
                <a:ln>
                  <a:noFill/>
                </a:ln>
                <a:solidFill>
                  <a:prstClr val="black"/>
                </a:solidFill>
                <a:effectLst/>
                <a:uLnTx/>
                <a:uFillTx/>
                <a:latin typeface="Calibri"/>
                <a:ea typeface="+mn-ea"/>
                <a:cs typeface="+mn-cs"/>
              </a:rPr>
              <a:t> processes for companies and food chains and works as a board member of both public and private organizations, being member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mor</a:t>
            </a:r>
            <a:r>
              <a:rPr kumimoji="0" lang="en-US" sz="1200" b="0" i="0" u="none" strike="noStrike" kern="1200" cap="none" spc="0" normalizeH="0" baseline="0" noProof="0" dirty="0">
                <a:ln>
                  <a:noFill/>
                </a:ln>
                <a:solidFill>
                  <a:prstClr val="black"/>
                </a:solidFill>
                <a:effectLst/>
                <a:uLnTx/>
                <a:uFillTx/>
                <a:latin typeface="Calibri"/>
                <a:ea typeface="+mn-ea"/>
                <a:cs typeface="+mn-cs"/>
              </a:rPr>
              <a:t> than 10 international boards since 2004. Also in 2004, he created the Markestrat think tank with other partners, today employing around 60 people and doing international projects, studies and research in strategic planning and management for more than 250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agri</a:t>
            </a:r>
            <a:r>
              <a:rPr kumimoji="0" lang="en-US" sz="1200" b="0" i="0" u="none" strike="noStrike" kern="1200" cap="none" spc="0" normalizeH="0" baseline="0" noProof="0" dirty="0">
                <a:ln>
                  <a:noFill/>
                </a:ln>
                <a:solidFill>
                  <a:prstClr val="black"/>
                </a:solidFill>
                <a:effectLst/>
                <a:uLnTx/>
                <a:uFillTx/>
                <a:latin typeface="Calibri"/>
                <a:ea typeface="+mn-ea"/>
                <a:cs typeface="+mn-cs"/>
              </a:rPr>
              <a:t>-food business organizations. Some of these projects were very important in suggesting public policies for food chains that were implemented in Brazil with economic and social impacts.</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ângulo 7"/>
          <p:cNvSpPr/>
          <p:nvPr/>
        </p:nvSpPr>
        <p:spPr>
          <a:xfrm>
            <a:off x="0" y="3268396"/>
            <a:ext cx="11750722" cy="2525820"/>
          </a:xfrm>
          <a:prstGeom prst="rect">
            <a:avLst/>
          </a:prstGeom>
        </p:spPr>
        <p:txBody>
          <a:bodyPr wrap="square">
            <a:spAutoFit/>
          </a:body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Markestrat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academic side, since 1995 (when he was hired by USP), Marcos has advised more than 30 doctorate dissertations and master’s theses and helped to form around 1200 Bachelors in Business Administration in Brazil with around 120 courses taught to undergraduates at USP.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Pensa</a:t>
            </a:r>
            <a:r>
              <a:rPr kumimoji="0" lang="en-US" sz="1200" b="0" i="0" u="none" strike="noStrike" kern="1200" cap="none" spc="0" normalizeH="0" baseline="0" noProof="0" dirty="0">
                <a:ln>
                  <a:noFill/>
                </a:ln>
                <a:solidFill>
                  <a:prstClr val="black"/>
                </a:solidFill>
                <a:effectLst/>
                <a:uLnTx/>
                <a:uFillTx/>
                <a:latin typeface="Calibri"/>
                <a:ea typeface="+mn-ea"/>
                <a:cs typeface="+mn-cs"/>
              </a:rPr>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Coming from a family of farmers, he is a worldwide defender of agriculture and farmer’s role in the development of the society. In the social side, together with his parents, Marcos is one of the creators and maintainers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Mucapp</a:t>
            </a:r>
            <a:r>
              <a:rPr kumimoji="0" lang="en-US" sz="1200" b="0" i="0" u="none" strike="noStrike" kern="1200" cap="none" spc="0" normalizeH="0" baseline="0" noProof="0" dirty="0">
                <a:ln>
                  <a:noFill/>
                </a:ln>
                <a:solidFill>
                  <a:prstClr val="black"/>
                </a:solidFill>
                <a:effectLst/>
                <a:uLnTx/>
                <a:uFillTx/>
                <a:latin typeface="Calibri"/>
                <a:ea typeface="+mn-ea"/>
                <a:cs typeface="+mn-cs"/>
              </a:rPr>
              <a:t>, a NGO that in 20 years has built more than 450 houses for families in Brazil that face very unfavorable conditions.</a:t>
            </a:r>
          </a:p>
        </p:txBody>
      </p:sp>
    </p:spTree>
    <p:extLst>
      <p:ext uri="{BB962C8B-B14F-4D97-AF65-F5344CB8AC3E}">
        <p14:creationId xmlns:p14="http://schemas.microsoft.com/office/powerpoint/2010/main" val="30514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4571" y="4367158"/>
            <a:ext cx="7670673" cy="1857274"/>
          </a:xfrm>
          <a:prstGeom prst="rect">
            <a:avLst/>
          </a:prstGeom>
        </p:spPr>
      </p:pic>
      <p:graphicFrame>
        <p:nvGraphicFramePr>
          <p:cNvPr id="46" name="Tabela 45"/>
          <p:cNvGraphicFramePr>
            <a:graphicFrameLocks noGrp="1"/>
          </p:cNvGraphicFramePr>
          <p:nvPr>
            <p:extLst>
              <p:ext uri="{D42A27DB-BD31-4B8C-83A1-F6EECF244321}">
                <p14:modId xmlns:p14="http://schemas.microsoft.com/office/powerpoint/2010/main" val="1651523539"/>
              </p:ext>
            </p:extLst>
          </p:nvPr>
        </p:nvGraphicFramePr>
        <p:xfrm>
          <a:off x="4137890" y="1053119"/>
          <a:ext cx="4124037" cy="3072926"/>
        </p:xfrm>
        <a:graphic>
          <a:graphicData uri="http://schemas.openxmlformats.org/drawingml/2006/table">
            <a:tbl>
              <a:tblPr firstRow="1" bandRow="1">
                <a:tableStyleId>{5C22544A-7EE6-4342-B048-85BDC9FD1C3A}</a:tableStyleId>
              </a:tblPr>
              <a:tblGrid>
                <a:gridCol w="4124037">
                  <a:extLst>
                    <a:ext uri="{9D8B030D-6E8A-4147-A177-3AD203B41FA5}">
                      <a16:colId xmlns:a16="http://schemas.microsoft.com/office/drawing/2014/main" val="3942497634"/>
                    </a:ext>
                  </a:extLst>
                </a:gridCol>
              </a:tblGrid>
              <a:tr h="361234">
                <a:tc>
                  <a:txBody>
                    <a:bodyPr/>
                    <a:lstStyle/>
                    <a:p>
                      <a:pPr algn="ctr"/>
                      <a:r>
                        <a:rPr lang="en-US" sz="1800" b="1" dirty="0">
                          <a:solidFill>
                            <a:prstClr val="white"/>
                          </a:solidFill>
                          <a:latin typeface="+mn-lt"/>
                        </a:rPr>
                        <a:t>DIFFERENTIATION STRATEGIES</a:t>
                      </a:r>
                      <a:endParaRPr lang="en-US" dirty="0"/>
                    </a:p>
                  </a:txBody>
                  <a:tcPr anchor="ctr">
                    <a:solidFill>
                      <a:srgbClr val="15751C"/>
                    </a:solidFill>
                  </a:tcPr>
                </a:tc>
                <a:extLst>
                  <a:ext uri="{0D108BD9-81ED-4DB2-BD59-A6C34878D82A}">
                    <a16:rowId xmlns:a16="http://schemas.microsoft.com/office/drawing/2014/main" val="2920363986"/>
                  </a:ext>
                </a:extLst>
              </a:tr>
              <a:tr h="2707166">
                <a:tc>
                  <a:txBody>
                    <a:bodyPr/>
                    <a:lstStyle/>
                    <a:p>
                      <a:pPr marL="285750" indent="-285750">
                        <a:buFont typeface="Wingdings" panose="05000000000000000000" pitchFamily="2" charset="2"/>
                        <a:buChar char="ü"/>
                      </a:pPr>
                      <a:r>
                        <a:rPr lang="en-US" sz="1400" dirty="0">
                          <a:solidFill>
                            <a:schemeClr val="tx1"/>
                          </a:solidFill>
                          <a:latin typeface="+mn-lt"/>
                        </a:rPr>
                        <a:t>Integrated relationship approach</a:t>
                      </a:r>
                    </a:p>
                    <a:p>
                      <a:pPr marL="285750" indent="-285750">
                        <a:buFont typeface="Wingdings" panose="05000000000000000000" pitchFamily="2" charset="2"/>
                        <a:buChar char="ü"/>
                      </a:pPr>
                      <a:r>
                        <a:rPr lang="en-US" sz="1400" dirty="0">
                          <a:solidFill>
                            <a:schemeClr val="tx1"/>
                          </a:solidFill>
                          <a:latin typeface="+mn-lt"/>
                        </a:rPr>
                        <a:t>Innovation</a:t>
                      </a:r>
                    </a:p>
                    <a:p>
                      <a:pPr marL="285750" indent="-285750">
                        <a:buFont typeface="Wingdings" panose="05000000000000000000" pitchFamily="2" charset="2"/>
                        <a:buChar char="ü"/>
                      </a:pPr>
                      <a:r>
                        <a:rPr lang="en-US" sz="1400" dirty="0">
                          <a:solidFill>
                            <a:schemeClr val="tx1"/>
                          </a:solidFill>
                          <a:latin typeface="+mn-lt"/>
                        </a:rPr>
                        <a:t>Lock-in strategies</a:t>
                      </a:r>
                    </a:p>
                    <a:p>
                      <a:pPr marL="285750" indent="-285750">
                        <a:buFont typeface="Wingdings" panose="05000000000000000000" pitchFamily="2" charset="2"/>
                        <a:buChar char="ü"/>
                      </a:pPr>
                      <a:r>
                        <a:rPr lang="en-US" sz="1400" dirty="0">
                          <a:solidFill>
                            <a:schemeClr val="tx1"/>
                          </a:solidFill>
                          <a:latin typeface="+mn-lt"/>
                        </a:rPr>
                        <a:t>Products and "solutions"</a:t>
                      </a:r>
                    </a:p>
                    <a:p>
                      <a:pPr marL="285750" indent="-285750">
                        <a:buFont typeface="Wingdings" panose="05000000000000000000" pitchFamily="2" charset="2"/>
                        <a:buChar char="ü"/>
                      </a:pPr>
                      <a:r>
                        <a:rPr lang="en-US" sz="1400" dirty="0">
                          <a:solidFill>
                            <a:schemeClr val="tx1"/>
                          </a:solidFill>
                          <a:latin typeface="+mn-lt"/>
                        </a:rPr>
                        <a:t>Brand and Image</a:t>
                      </a:r>
                    </a:p>
                    <a:p>
                      <a:pPr marL="285750" indent="-285750">
                        <a:buFont typeface="Wingdings" panose="05000000000000000000" pitchFamily="2" charset="2"/>
                        <a:buChar char="ü"/>
                      </a:pPr>
                      <a:r>
                        <a:rPr lang="en-US" sz="1400" dirty="0">
                          <a:solidFill>
                            <a:schemeClr val="tx1"/>
                          </a:solidFill>
                          <a:latin typeface="+mn-lt"/>
                        </a:rPr>
                        <a:t>Packaging</a:t>
                      </a:r>
                    </a:p>
                    <a:p>
                      <a:pPr marL="285750" indent="-285750">
                        <a:buFont typeface="Wingdings" panose="05000000000000000000" pitchFamily="2" charset="2"/>
                        <a:buChar char="ü"/>
                      </a:pPr>
                      <a:r>
                        <a:rPr lang="en-US" sz="1400" dirty="0">
                          <a:solidFill>
                            <a:schemeClr val="tx1"/>
                          </a:solidFill>
                          <a:latin typeface="+mn-lt"/>
                        </a:rPr>
                        <a:t>Sustainability</a:t>
                      </a:r>
                      <a:r>
                        <a:rPr lang="en-US" sz="1400" baseline="0" dirty="0">
                          <a:solidFill>
                            <a:schemeClr val="tx1"/>
                          </a:solidFill>
                          <a:latin typeface="+mn-lt"/>
                        </a:rPr>
                        <a:t> </a:t>
                      </a:r>
                      <a:r>
                        <a:rPr lang="en-US" sz="1400" dirty="0">
                          <a:solidFill>
                            <a:schemeClr val="tx1"/>
                          </a:solidFill>
                          <a:latin typeface="+mn-lt"/>
                        </a:rPr>
                        <a:t>and certifications;</a:t>
                      </a:r>
                    </a:p>
                    <a:p>
                      <a:pPr marL="285750" indent="-285750">
                        <a:buFont typeface="Wingdings" panose="05000000000000000000" pitchFamily="2" charset="2"/>
                        <a:buChar char="ü"/>
                      </a:pPr>
                      <a:r>
                        <a:rPr lang="en-US" sz="1400" dirty="0">
                          <a:solidFill>
                            <a:schemeClr val="tx1"/>
                          </a:solidFill>
                          <a:latin typeface="+mn-lt"/>
                        </a:rPr>
                        <a:t>Intimacy and convenience;</a:t>
                      </a:r>
                    </a:p>
                    <a:p>
                      <a:pPr marL="285750" indent="-285750">
                        <a:buFont typeface="Wingdings" panose="05000000000000000000" pitchFamily="2" charset="2"/>
                        <a:buChar char="ü"/>
                      </a:pPr>
                      <a:r>
                        <a:rPr lang="en-US" sz="1400" dirty="0">
                          <a:solidFill>
                            <a:schemeClr val="tx1"/>
                          </a:solidFill>
                          <a:latin typeface="+mn-lt"/>
                        </a:rPr>
                        <a:t>Channels</a:t>
                      </a:r>
                    </a:p>
                    <a:p>
                      <a:pPr marL="285750" indent="-285750">
                        <a:buFont typeface="Wingdings" panose="05000000000000000000" pitchFamily="2" charset="2"/>
                        <a:buChar char="ü"/>
                      </a:pPr>
                      <a:r>
                        <a:rPr lang="en-US" sz="1400" dirty="0">
                          <a:solidFill>
                            <a:schemeClr val="tx1"/>
                          </a:solidFill>
                          <a:latin typeface="+mn-lt"/>
                        </a:rPr>
                        <a:t>Sales force</a:t>
                      </a:r>
                    </a:p>
                    <a:p>
                      <a:pPr marL="285750" indent="-285750">
                        <a:buFont typeface="Wingdings" panose="05000000000000000000" pitchFamily="2" charset="2"/>
                        <a:buChar char="ü"/>
                      </a:pPr>
                      <a:r>
                        <a:rPr lang="en-US" sz="1400" dirty="0">
                          <a:solidFill>
                            <a:schemeClr val="tx1"/>
                          </a:solidFill>
                          <a:latin typeface="+mn-lt"/>
                        </a:rPr>
                        <a:t>Services</a:t>
                      </a:r>
                    </a:p>
                    <a:p>
                      <a:pPr marL="285750" indent="-285750">
                        <a:buFont typeface="Wingdings" panose="05000000000000000000" pitchFamily="2" charset="2"/>
                        <a:buChar char="ü"/>
                      </a:pPr>
                      <a:r>
                        <a:rPr lang="en-US" sz="1400" dirty="0">
                          <a:solidFill>
                            <a:schemeClr val="tx1"/>
                          </a:solidFill>
                          <a:latin typeface="+mn-lt"/>
                        </a:rPr>
                        <a:t>Performance</a:t>
                      </a:r>
                      <a:r>
                        <a:rPr lang="en-US" sz="1400" baseline="0" dirty="0">
                          <a:solidFill>
                            <a:schemeClr val="tx1"/>
                          </a:solidFill>
                          <a:latin typeface="+mn-lt"/>
                        </a:rPr>
                        <a:t> </a:t>
                      </a:r>
                      <a:r>
                        <a:rPr lang="en-US" sz="1400" dirty="0">
                          <a:solidFill>
                            <a:schemeClr val="tx1"/>
                          </a:solidFill>
                          <a:latin typeface="+mn-lt"/>
                        </a:rPr>
                        <a:t>to buyer </a:t>
                      </a:r>
                      <a:endParaRPr lang="en-US" sz="14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747854378"/>
                  </a:ext>
                </a:extLst>
              </a:tr>
            </a:tbl>
          </a:graphicData>
        </a:graphic>
      </p:graphicFrame>
      <p:pic>
        <p:nvPicPr>
          <p:cNvPr id="5" name="Picture 21" descr="Screen Shot 2013-11-22 at 11.44.2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3154" y="58847"/>
            <a:ext cx="2018846" cy="614924"/>
          </a:xfrm>
          <a:prstGeom prst="rect">
            <a:avLst/>
          </a:prstGeom>
        </p:spPr>
      </p:pic>
      <p:sp>
        <p:nvSpPr>
          <p:cNvPr id="7" name="CaixaDeTexto 6"/>
          <p:cNvSpPr txBox="1"/>
          <p:nvPr/>
        </p:nvSpPr>
        <p:spPr>
          <a:xfrm>
            <a:off x="0" y="166254"/>
            <a:ext cx="12192000" cy="400110"/>
          </a:xfrm>
          <a:prstGeom prst="rect">
            <a:avLst/>
          </a:prstGeom>
          <a:noFill/>
          <a:effectLst/>
        </p:spPr>
        <p:txBody>
          <a:bodyPr wrap="square" rtlCol="0">
            <a:spAutoFit/>
          </a:bodyPr>
          <a:lstStyle/>
          <a:p>
            <a:pPr algn="ctr"/>
            <a:r>
              <a:rPr lang="pt-BR" sz="2000" b="1" dirty="0">
                <a:ln w="0">
                  <a:noFill/>
                </a:ln>
                <a:latin typeface="Calibri"/>
              </a:rPr>
              <a:t>VALUE CREATION, CAPTURE AND SHARING IN FOOD CHAINS</a:t>
            </a:r>
          </a:p>
        </p:txBody>
      </p:sp>
      <p:sp>
        <p:nvSpPr>
          <p:cNvPr id="8" name="CaixaDeTexto 7">
            <a:extLst>
              <a:ext uri="{FF2B5EF4-FFF2-40B4-BE49-F238E27FC236}">
                <a16:creationId xmlns:a16="http://schemas.microsoft.com/office/drawing/2014/main" id="{C580AEB5-A633-4026-A4B5-B1009BF89A85}"/>
              </a:ext>
            </a:extLst>
          </p:cNvPr>
          <p:cNvSpPr txBox="1"/>
          <p:nvPr/>
        </p:nvSpPr>
        <p:spPr>
          <a:xfrm>
            <a:off x="1" y="6465546"/>
            <a:ext cx="12192000" cy="307777"/>
          </a:xfrm>
          <a:prstGeom prst="rect">
            <a:avLst/>
          </a:prstGeom>
          <a:noFill/>
        </p:spPr>
        <p:txBody>
          <a:bodyPr wrap="square" rtlCol="0">
            <a:spAutoFit/>
          </a:bodyPr>
          <a:lstStyle/>
          <a:p>
            <a:pPr algn="ctr"/>
            <a:r>
              <a:rPr lang="pt-BR" sz="1400" b="1" dirty="0" err="1"/>
              <a:t>Source</a:t>
            </a:r>
            <a:r>
              <a:rPr lang="pt-BR" sz="1400" b="1" dirty="0"/>
              <a:t>: </a:t>
            </a:r>
            <a:r>
              <a:rPr lang="pt-BR" sz="1400" dirty="0" err="1"/>
              <a:t>Prof</a:t>
            </a:r>
            <a:r>
              <a:rPr lang="pt-BR" sz="1400" dirty="0"/>
              <a:t> Marcos Fava Neves</a:t>
            </a:r>
          </a:p>
        </p:txBody>
      </p:sp>
    </p:spTree>
    <p:extLst>
      <p:ext uri="{BB962C8B-B14F-4D97-AF65-F5344CB8AC3E}">
        <p14:creationId xmlns:p14="http://schemas.microsoft.com/office/powerpoint/2010/main" val="8182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2-20 at 14.35.4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56" y="1"/>
            <a:ext cx="5182196" cy="2997655"/>
          </a:xfrm>
          <a:prstGeom prst="rect">
            <a:avLst/>
          </a:prstGeom>
          <a:ln>
            <a:noFill/>
          </a:ln>
          <a:effectLst/>
        </p:spPr>
      </p:pic>
      <p:pic>
        <p:nvPicPr>
          <p:cNvPr id="7" name="Picture 6" descr="Screen Shot 2019-08-16 at 08.46.4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3522"/>
            <a:ext cx="5199251" cy="3533973"/>
          </a:xfrm>
          <a:prstGeom prst="rect">
            <a:avLst/>
          </a:prstGeom>
        </p:spPr>
      </p:pic>
      <p:grpSp>
        <p:nvGrpSpPr>
          <p:cNvPr id="11" name="Agrupar 10">
            <a:extLst>
              <a:ext uri="{FF2B5EF4-FFF2-40B4-BE49-F238E27FC236}">
                <a16:creationId xmlns:a16="http://schemas.microsoft.com/office/drawing/2014/main" id="{AFDF2B9D-4372-4676-9310-27A95AC67D73}"/>
              </a:ext>
            </a:extLst>
          </p:cNvPr>
          <p:cNvGrpSpPr/>
          <p:nvPr/>
        </p:nvGrpSpPr>
        <p:grpSpPr>
          <a:xfrm>
            <a:off x="5563699" y="4324180"/>
            <a:ext cx="4057269" cy="2279836"/>
            <a:chOff x="285750" y="1598403"/>
            <a:chExt cx="5810250" cy="3267075"/>
          </a:xfrm>
        </p:grpSpPr>
        <p:pic>
          <p:nvPicPr>
            <p:cNvPr id="12" name="Imagem 11">
              <a:extLst>
                <a:ext uri="{FF2B5EF4-FFF2-40B4-BE49-F238E27FC236}">
                  <a16:creationId xmlns:a16="http://schemas.microsoft.com/office/drawing/2014/main" id="{BDC5BF02-88C8-4C5F-80C6-243B50DC84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2322303"/>
              <a:ext cx="5810250" cy="2543175"/>
            </a:xfrm>
            <a:prstGeom prst="rect">
              <a:avLst/>
            </a:prstGeom>
          </p:spPr>
        </p:pic>
        <p:pic>
          <p:nvPicPr>
            <p:cNvPr id="15" name="Imagem 14">
              <a:extLst>
                <a:ext uri="{FF2B5EF4-FFF2-40B4-BE49-F238E27FC236}">
                  <a16:creationId xmlns:a16="http://schemas.microsoft.com/office/drawing/2014/main" id="{02CEFED3-9B1E-41C0-97C9-6F94A430DE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3798" y="1598403"/>
              <a:ext cx="3038475" cy="723900"/>
            </a:xfrm>
            <a:prstGeom prst="rect">
              <a:avLst/>
            </a:prstGeom>
          </p:spPr>
        </p:pic>
      </p:grpSp>
      <p:pic>
        <p:nvPicPr>
          <p:cNvPr id="10" name="Picture 9" descr="Screen Shot 2015-04-15 at 11.22.29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29677" y="4498639"/>
            <a:ext cx="2492154" cy="1592198"/>
          </a:xfrm>
          <a:prstGeom prst="rect">
            <a:avLst/>
          </a:prstGeom>
          <a:ln>
            <a:noFill/>
          </a:ln>
          <a:effectLst>
            <a:softEdge rad="112500"/>
          </a:effectLst>
        </p:spPr>
      </p:pic>
      <p:pic>
        <p:nvPicPr>
          <p:cNvPr id="16" name="Imagem 15" descr="IMG-20191008-WA0093">
            <a:extLst>
              <a:ext uri="{FF2B5EF4-FFF2-40B4-BE49-F238E27FC236}">
                <a16:creationId xmlns:a16="http://schemas.microsoft.com/office/drawing/2014/main" id="{DA7F03CF-5271-421F-AC14-4BAF0E98FE44}"/>
              </a:ext>
            </a:extLst>
          </p:cNvPr>
          <p:cNvPicPr>
            <a:picLocks noGrp="1" noChangeAspect="1"/>
          </p:cNvPicPr>
          <p:nvPr isPhoto="1"/>
        </p:nvPicPr>
        <p:blipFill>
          <a:blip r:embed="rId7" cstate="email">
            <a:lum/>
            <a:extLst>
              <a:ext uri="{28A0092B-C50C-407E-A947-70E740481C1C}">
                <a14:useLocalDpi xmlns:a14="http://schemas.microsoft.com/office/drawing/2010/main"/>
              </a:ext>
            </a:extLst>
          </a:blip>
          <a:stretch>
            <a:fillRect/>
          </a:stretch>
        </p:blipFill>
        <p:spPr>
          <a:xfrm>
            <a:off x="6867354" y="1"/>
            <a:ext cx="5324646" cy="3993485"/>
          </a:xfrm>
          <a:prstGeom prst="rect">
            <a:avLst/>
          </a:prstGeom>
        </p:spPr>
      </p:pic>
    </p:spTree>
    <p:extLst>
      <p:ext uri="{BB962C8B-B14F-4D97-AF65-F5344CB8AC3E}">
        <p14:creationId xmlns:p14="http://schemas.microsoft.com/office/powerpoint/2010/main" val="7589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2A99325-27EA-42E5-A070-90EE646E2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0440" y="3334752"/>
            <a:ext cx="4572000" cy="2667000"/>
          </a:xfrm>
          <a:prstGeom prst="rect">
            <a:avLst/>
          </a:prstGeom>
          <a:ln>
            <a:noFill/>
          </a:ln>
          <a:effectLst>
            <a:outerShdw blurRad="292100" dist="139700" dir="2700000" algn="tl" rotWithShape="0">
              <a:srgbClr val="333333">
                <a:alpha val="65000"/>
              </a:srgbClr>
            </a:outerShdw>
          </a:effectLst>
        </p:spPr>
      </p:pic>
      <p:pic>
        <p:nvPicPr>
          <p:cNvPr id="4" name="Imagem 3">
            <a:extLst>
              <a:ext uri="{FF2B5EF4-FFF2-40B4-BE49-F238E27FC236}">
                <a16:creationId xmlns:a16="http://schemas.microsoft.com/office/drawing/2014/main" id="{8F18E272-F985-4268-B9E7-F5FD68C854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3096" y="356937"/>
            <a:ext cx="4571998" cy="2667000"/>
          </a:xfrm>
          <a:prstGeom prst="rect">
            <a:avLst/>
          </a:prstGeom>
          <a:ln>
            <a:noFill/>
          </a:ln>
          <a:effectLst>
            <a:outerShdw blurRad="292100" dist="139700" dir="2700000" algn="tl" rotWithShape="0">
              <a:srgbClr val="333333">
                <a:alpha val="65000"/>
              </a:srgbClr>
            </a:outerShdw>
          </a:effectLst>
        </p:spPr>
      </p:pic>
      <p:pic>
        <p:nvPicPr>
          <p:cNvPr id="5" name="Imagem 4" descr="IMG-20191008-WA0014">
            <a:extLst>
              <a:ext uri="{FF2B5EF4-FFF2-40B4-BE49-F238E27FC236}">
                <a16:creationId xmlns:a16="http://schemas.microsoft.com/office/drawing/2014/main" id="{1CC35FDE-D796-4BA3-8813-0B2A13BE2755}"/>
              </a:ext>
            </a:extLst>
          </p:cNvPr>
          <p:cNvPicPr>
            <a:picLocks noGrp="1" noChangeAspect="1"/>
          </p:cNvPicPr>
          <p:nvPr isPhoto="1"/>
        </p:nvPicPr>
        <p:blipFill rotWithShape="1">
          <a:blip r:embed="rId4" cstate="email">
            <a:lum/>
            <a:extLst>
              <a:ext uri="{28A0092B-C50C-407E-A947-70E740481C1C}">
                <a14:useLocalDpi xmlns:a14="http://schemas.microsoft.com/office/drawing/2010/main"/>
              </a:ext>
            </a:extLst>
          </a:blip>
          <a:srcRect/>
          <a:stretch/>
        </p:blipFill>
        <p:spPr>
          <a:xfrm>
            <a:off x="6513096" y="3334752"/>
            <a:ext cx="4571998" cy="2667000"/>
          </a:xfrm>
          <a:prstGeom prst="rect">
            <a:avLst/>
          </a:prstGeom>
          <a:ln>
            <a:noFill/>
          </a:ln>
          <a:effectLst>
            <a:outerShdw blurRad="292100" dist="139700" dir="2700000" algn="tl" rotWithShape="0">
              <a:srgbClr val="333333">
                <a:alpha val="65000"/>
              </a:srgbClr>
            </a:outerShdw>
          </a:effectLst>
        </p:spPr>
      </p:pic>
      <p:pic>
        <p:nvPicPr>
          <p:cNvPr id="7" name="Imagem 6" descr="IMG-20191008-WA0146">
            <a:extLst>
              <a:ext uri="{FF2B5EF4-FFF2-40B4-BE49-F238E27FC236}">
                <a16:creationId xmlns:a16="http://schemas.microsoft.com/office/drawing/2014/main" id="{1EEC3636-4F6A-4C11-AE3F-64B56E3D42BC}"/>
              </a:ext>
            </a:extLst>
          </p:cNvPr>
          <p:cNvPicPr>
            <a:picLocks noGrp="1" noChangeAspect="1"/>
          </p:cNvPicPr>
          <p:nvPr isPhoto="1"/>
        </p:nvPicPr>
        <p:blipFill rotWithShape="1">
          <a:blip r:embed="rId5" cstate="email">
            <a:lum/>
            <a:extLst>
              <a:ext uri="{28A0092B-C50C-407E-A947-70E740481C1C}">
                <a14:useLocalDpi xmlns:a14="http://schemas.microsoft.com/office/drawing/2010/main"/>
              </a:ext>
            </a:extLst>
          </a:blip>
          <a:srcRect/>
          <a:stretch/>
        </p:blipFill>
        <p:spPr>
          <a:xfrm>
            <a:off x="930440" y="356937"/>
            <a:ext cx="4571998"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591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G-20191008-WA0136">
            <a:extLst>
              <a:ext uri="{FF2B5EF4-FFF2-40B4-BE49-F238E27FC236}">
                <a16:creationId xmlns:a16="http://schemas.microsoft.com/office/drawing/2014/main" id="{F7F4FB23-1BCE-42FB-9AB9-FF99F67C52E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8475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CF8639C-DD67-4A85-BA44-30E5D6BE8546}"/>
              </a:ext>
            </a:extLst>
          </p:cNvPr>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349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245726" y="1267325"/>
            <a:ext cx="5946274" cy="4459705"/>
          </a:xfrm>
          <a:prstGeom prst="rect">
            <a:avLst/>
          </a:prstGeom>
          <a:ln>
            <a:noFill/>
          </a:ln>
          <a:effectLst/>
        </p:spPr>
      </p:pic>
      <p:pic>
        <p:nvPicPr>
          <p:cNvPr id="5" name="Imagem 4" descr="IMG_5067"/>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0" y="1267326"/>
            <a:ext cx="5946272" cy="4459705"/>
          </a:xfrm>
          <a:prstGeom prst="rect">
            <a:avLst/>
          </a:prstGeom>
        </p:spPr>
      </p:pic>
    </p:spTree>
    <p:extLst>
      <p:ext uri="{BB962C8B-B14F-4D97-AF65-F5344CB8AC3E}">
        <p14:creationId xmlns:p14="http://schemas.microsoft.com/office/powerpoint/2010/main" val="10211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5037</TotalTime>
  <Words>1827</Words>
  <Application>Microsoft Office PowerPoint</Application>
  <PresentationFormat>Widescreen</PresentationFormat>
  <Paragraphs>181</Paragraphs>
  <Slides>46</Slides>
  <Notes>1</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46</vt:i4>
      </vt:variant>
    </vt:vector>
  </HeadingPairs>
  <TitlesOfParts>
    <vt:vector size="54" baseType="lpstr">
      <vt:lpstr>Arial</vt:lpstr>
      <vt:lpstr>Calibri</vt:lpstr>
      <vt:lpstr>Calibri Light</vt:lpstr>
      <vt:lpstr>Mangal</vt:lpstr>
      <vt:lpstr>Wingdings</vt:lpstr>
      <vt:lpstr>Tema do Office</vt:lpstr>
      <vt:lpstr>2_Tema do Office</vt:lpstr>
      <vt:lpstr>1_Tema do Office</vt:lpstr>
      <vt:lpstr>Innovation, Value Creation, Capture and Sharing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Question of the Day</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Vitor Nardini Marques</dc:creator>
  <cp:lastModifiedBy>Leticia Franco Martinez</cp:lastModifiedBy>
  <cp:revision>216</cp:revision>
  <dcterms:created xsi:type="dcterms:W3CDTF">2019-02-13T23:53:46Z</dcterms:created>
  <dcterms:modified xsi:type="dcterms:W3CDTF">2020-10-19T22:13:37Z</dcterms:modified>
</cp:coreProperties>
</file>