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321" r:id="rId4"/>
    <p:sldId id="320" r:id="rId5"/>
    <p:sldId id="315" r:id="rId6"/>
    <p:sldId id="297" r:id="rId7"/>
    <p:sldId id="319" r:id="rId8"/>
    <p:sldId id="286" r:id="rId9"/>
    <p:sldId id="285" r:id="rId10"/>
    <p:sldId id="287" r:id="rId11"/>
    <p:sldId id="288" r:id="rId12"/>
    <p:sldId id="289" r:id="rId13"/>
    <p:sldId id="323" r:id="rId14"/>
    <p:sldId id="257" r:id="rId15"/>
    <p:sldId id="258" r:id="rId16"/>
    <p:sldId id="259" r:id="rId17"/>
    <p:sldId id="260" r:id="rId18"/>
    <p:sldId id="274" r:id="rId19"/>
    <p:sldId id="263" r:id="rId20"/>
    <p:sldId id="265" r:id="rId21"/>
    <p:sldId id="324" r:id="rId22"/>
    <p:sldId id="266" r:id="rId23"/>
    <p:sldId id="268" r:id="rId24"/>
    <p:sldId id="269" r:id="rId25"/>
    <p:sldId id="325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AE17B-BF72-4245-9EDE-4CDA31D0C359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C301E-A418-41B5-BC4B-C46B9E5FC38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C301E-A418-41B5-BC4B-C46B9E5FC38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6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28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0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2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5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01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31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01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4BCC-CE7B-4737-8DB5-FC66A713B0CA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552F-16EA-4E55-9008-DE8F9418B95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73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437" y="404664"/>
            <a:ext cx="3296256" cy="121489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</a:rPr>
              <a:t>Junções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194" y="332656"/>
            <a:ext cx="182484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Bibliografia</a:t>
            </a:r>
            <a:endParaRPr lang="pt-BR" sz="2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4" y="2420888"/>
            <a:ext cx="3207800" cy="390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276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3908"/>
            <a:ext cx="1171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125174" y="2494637"/>
            <a:ext cx="284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Intrinsic carriers  n</a:t>
            </a:r>
            <a:r>
              <a:rPr lang="pt-BR" b="1" baseline="-25000" dirty="0" smtClean="0">
                <a:solidFill>
                  <a:srgbClr val="FF0000"/>
                </a:solidFill>
              </a:rPr>
              <a:t>i </a:t>
            </a:r>
            <a:endParaRPr lang="pt-BR" b="1" dirty="0" smtClean="0">
              <a:solidFill>
                <a:srgbClr val="FF0000"/>
              </a:solidFill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(free e</a:t>
            </a:r>
            <a:r>
              <a:rPr lang="pt-BR" b="1" baseline="30000" dirty="0" smtClean="0">
                <a:solidFill>
                  <a:srgbClr val="FF0000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 in the material)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33" y="593114"/>
            <a:ext cx="5413410" cy="181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19" y="3554842"/>
            <a:ext cx="5375377" cy="157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532757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Relative mobility factor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pt-BR" b="1" baseline="-25000" dirty="0" smtClean="0">
                <a:solidFill>
                  <a:srgbClr val="FF0000"/>
                </a:solidFill>
              </a:rPr>
              <a:t>n </a:t>
            </a:r>
            <a:r>
              <a:rPr lang="pt-BR" b="1" dirty="0" smtClean="0">
                <a:solidFill>
                  <a:srgbClr val="FF0000"/>
                </a:solidFill>
              </a:rPr>
              <a:t>(cm</a:t>
            </a:r>
            <a:r>
              <a:rPr lang="pt-BR" b="1" baseline="30000" dirty="0" smtClean="0">
                <a:solidFill>
                  <a:srgbClr val="FF0000"/>
                </a:solidFill>
              </a:rPr>
              <a:t>2</a:t>
            </a:r>
            <a:r>
              <a:rPr lang="pt-BR" b="1" dirty="0" smtClean="0">
                <a:solidFill>
                  <a:srgbClr val="FF0000"/>
                </a:solidFill>
              </a:rPr>
              <a:t>/V.s)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(free e</a:t>
            </a:r>
            <a:r>
              <a:rPr lang="pt-BR" b="1" baseline="30000" dirty="0" smtClean="0">
                <a:solidFill>
                  <a:srgbClr val="FF0000"/>
                </a:solidFill>
              </a:rPr>
              <a:t>-</a:t>
            </a:r>
            <a:r>
              <a:rPr lang="pt-BR" b="1" dirty="0" smtClean="0">
                <a:solidFill>
                  <a:srgbClr val="FF0000"/>
                </a:solidFill>
              </a:rPr>
              <a:t> in the material)</a:t>
            </a:r>
          </a:p>
          <a:p>
            <a:pPr algn="ctr"/>
            <a:endParaRPr lang="pt-BR" b="1" dirty="0">
              <a:solidFill>
                <a:srgbClr val="FF0000"/>
              </a:solidFill>
            </a:endParaRPr>
          </a:p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pt-BR" b="1" baseline="-25000" dirty="0" smtClean="0">
                <a:solidFill>
                  <a:srgbClr val="FF0000"/>
                </a:solidFill>
              </a:rPr>
              <a:t>n</a:t>
            </a:r>
            <a:r>
              <a:rPr lang="pt-BR" b="1" dirty="0" smtClean="0">
                <a:solidFill>
                  <a:srgbClr val="FF0000"/>
                </a:solidFill>
              </a:rPr>
              <a:t> : </a:t>
            </a:r>
            <a:r>
              <a:rPr lang="pt-BR" dirty="0" smtClean="0"/>
              <a:t>abilty of the free carriers to move throughtout the material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1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0938" y="3135191"/>
            <a:ext cx="343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Sb imputurity in n-type material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2" y="260648"/>
            <a:ext cx="3065318" cy="287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5912" y="3135191"/>
            <a:ext cx="343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B</a:t>
            </a:r>
            <a:r>
              <a:rPr lang="pt-BR" b="1" dirty="0" smtClean="0">
                <a:solidFill>
                  <a:srgbClr val="FF0000"/>
                </a:solidFill>
              </a:rPr>
              <a:t> imputurity in p-type material</a:t>
            </a:r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38" y="3660668"/>
            <a:ext cx="5248599" cy="30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2762250" cy="275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4388" y="2901945"/>
            <a:ext cx="234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Electrons X hole flow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9" y="548680"/>
            <a:ext cx="8436483" cy="222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2" y="3864045"/>
            <a:ext cx="4022313" cy="245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42" y="3747858"/>
            <a:ext cx="3826383" cy="248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123" y="1634915"/>
            <a:ext cx="5308654" cy="177873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4800" b="1" dirty="0" smtClean="0"/>
              <a:t>Função Trabalho</a:t>
            </a:r>
            <a:br>
              <a:rPr lang="pt-BR" sz="4800" b="1" dirty="0" smtClean="0"/>
            </a:br>
            <a:r>
              <a:rPr lang="pt-BR" sz="4800" b="1" dirty="0" smtClean="0"/>
              <a:t>Potencial de Fermi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4539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667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J</a:t>
            </a:r>
            <a:r>
              <a:rPr lang="pt-BR" b="1" dirty="0" smtClean="0">
                <a:solidFill>
                  <a:srgbClr val="FF0000"/>
                </a:solidFill>
              </a:rPr>
              <a:t>unção</a:t>
            </a:r>
            <a:r>
              <a:rPr lang="pt-BR" dirty="0" smtClean="0"/>
              <a:t> é o </a:t>
            </a:r>
            <a:r>
              <a:rPr lang="pt-BR" dirty="0"/>
              <a:t>contato íntimo entre dois materiais que possuem </a:t>
            </a:r>
            <a:r>
              <a:rPr lang="pt-BR" dirty="0" smtClean="0"/>
              <a:t>estruturas energéticas </a:t>
            </a:r>
            <a:r>
              <a:rPr lang="pt-BR" dirty="0"/>
              <a:t>internas diferentes.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1967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Podem ser executadas entre </a:t>
            </a:r>
            <a:r>
              <a:rPr lang="pt-BR" b="1" dirty="0">
                <a:solidFill>
                  <a:srgbClr val="FF0000"/>
                </a:solidFill>
              </a:rPr>
              <a:t>dois metais</a:t>
            </a:r>
            <a:r>
              <a:rPr lang="pt-BR" dirty="0"/>
              <a:t>, entre </a:t>
            </a:r>
            <a:r>
              <a:rPr lang="pt-BR" b="1" dirty="0">
                <a:solidFill>
                  <a:srgbClr val="FF0000"/>
                </a:solidFill>
              </a:rPr>
              <a:t>um metal </a:t>
            </a:r>
            <a:r>
              <a:rPr lang="pt-BR" b="1" dirty="0" smtClean="0">
                <a:solidFill>
                  <a:srgbClr val="FF0000"/>
                </a:solidFill>
              </a:rPr>
              <a:t>e um semicondutor</a:t>
            </a:r>
            <a:r>
              <a:rPr lang="pt-BR" dirty="0"/>
              <a:t>, entre </a:t>
            </a:r>
            <a:r>
              <a:rPr lang="pt-BR" b="1" dirty="0">
                <a:solidFill>
                  <a:srgbClr val="FF0000"/>
                </a:solidFill>
              </a:rPr>
              <a:t>dois semicondutores </a:t>
            </a:r>
            <a:r>
              <a:rPr lang="pt-BR" dirty="0"/>
              <a:t>ou através do contato íntimo entre </a:t>
            </a:r>
            <a:r>
              <a:rPr lang="pt-BR" b="1" dirty="0">
                <a:solidFill>
                  <a:srgbClr val="FF0000"/>
                </a:solidFill>
              </a:rPr>
              <a:t>dois </a:t>
            </a:r>
            <a:r>
              <a:rPr lang="pt-BR" b="1" dirty="0" smtClean="0">
                <a:solidFill>
                  <a:srgbClr val="FF0000"/>
                </a:solidFill>
              </a:rPr>
              <a:t>cristais dopados </a:t>
            </a:r>
            <a:r>
              <a:rPr lang="pt-BR" b="1" dirty="0">
                <a:solidFill>
                  <a:srgbClr val="FF0000"/>
                </a:solidFill>
              </a:rPr>
              <a:t>com impurezas de polaridades opostas</a:t>
            </a:r>
            <a:r>
              <a:rPr lang="pt-BR" dirty="0"/>
              <a:t>, embora pertencentes ao </a:t>
            </a:r>
            <a:r>
              <a:rPr lang="pt-BR" dirty="0" smtClean="0"/>
              <a:t>mesmo semicondutor intrínseco ou extrinseco. </a:t>
            </a:r>
            <a:r>
              <a:rPr lang="pt-BR" b="1" dirty="0">
                <a:solidFill>
                  <a:srgbClr val="FF0000"/>
                </a:solidFill>
              </a:rPr>
              <a:t>Neste último caso o dispositivo é chamado de junção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pn</a:t>
            </a:r>
            <a:r>
              <a:rPr lang="pt-BR" dirty="0"/>
              <a:t>, </a:t>
            </a:r>
            <a:r>
              <a:rPr lang="pt-BR" dirty="0" smtClean="0"/>
              <a:t>parte básica </a:t>
            </a:r>
            <a:r>
              <a:rPr lang="pt-BR" dirty="0"/>
              <a:t>da eletrônica moderna de estado sólido.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741" y="548680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26297" y="1268760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940839" y="3114834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Junções </a:t>
            </a:r>
            <a:r>
              <a:rPr lang="pt-BR" b="1" dirty="0"/>
              <a:t>pn </a:t>
            </a:r>
            <a:r>
              <a:rPr lang="pt-BR" dirty="0"/>
              <a:t>formam um </a:t>
            </a:r>
            <a:r>
              <a:rPr lang="pt-BR" dirty="0" smtClean="0"/>
              <a:t>componente eletrônico </a:t>
            </a:r>
            <a:r>
              <a:rPr lang="pt-BR" dirty="0"/>
              <a:t>corriqueiramente chamado de </a:t>
            </a:r>
            <a:r>
              <a:rPr lang="pt-BR" i="1" dirty="0"/>
              <a:t>diodo</a:t>
            </a:r>
            <a:r>
              <a:rPr lang="pt-BR" dirty="0"/>
              <a:t>, mas podem ser usadas com </a:t>
            </a:r>
            <a:r>
              <a:rPr lang="pt-BR" dirty="0" smtClean="0"/>
              <a:t>outros propósitos</a:t>
            </a:r>
            <a:r>
              <a:rPr lang="pt-BR" dirty="0"/>
              <a:t>, tais como: isolações entre vários componentes integrados em um </a:t>
            </a:r>
            <a:r>
              <a:rPr lang="pt-BR" dirty="0" smtClean="0"/>
              <a:t>mesmo substrato</a:t>
            </a:r>
            <a:r>
              <a:rPr lang="pt-BR" dirty="0"/>
              <a:t>, capacitores integrados fixos ou variáveis, sensores de temperatura, chaves</a:t>
            </a:r>
          </a:p>
          <a:p>
            <a:r>
              <a:rPr lang="pt-BR" dirty="0"/>
              <a:t>eletrônicas autocontroladas, etc..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3186842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940839" y="475998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estruturas energéticas internas dos materiais, a </a:t>
            </a:r>
            <a:r>
              <a:rPr lang="pt-BR" dirty="0" smtClean="0"/>
              <a:t>partir da </a:t>
            </a:r>
            <a:r>
              <a:rPr lang="pt-BR" dirty="0"/>
              <a:t>teoria dos </a:t>
            </a:r>
            <a:r>
              <a:rPr lang="pt-BR" i="1" dirty="0"/>
              <a:t>quanta </a:t>
            </a:r>
            <a:r>
              <a:rPr lang="pt-BR" dirty="0"/>
              <a:t>de energia de Planck, começaram a ser estudadas em profundidade e</a:t>
            </a:r>
          </a:p>
          <a:p>
            <a:r>
              <a:rPr lang="pt-BR" dirty="0"/>
              <a:t>algumas propriedades energéticas foram definidas para essas estruturas.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4831992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9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886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</a:t>
            </a:r>
            <a:r>
              <a:rPr lang="pt-BR" dirty="0" smtClean="0"/>
              <a:t>propriedade energética </a:t>
            </a:r>
            <a:r>
              <a:rPr lang="pt-BR" dirty="0"/>
              <a:t>essencial dos materiais, usada para se determinar o comportamento de </a:t>
            </a:r>
            <a:r>
              <a:rPr lang="pt-BR" dirty="0" smtClean="0"/>
              <a:t>uma junção</a:t>
            </a:r>
            <a:r>
              <a:rPr lang="pt-BR" dirty="0"/>
              <a:t>, é a </a:t>
            </a:r>
            <a:r>
              <a:rPr lang="pt-BR" b="1" dirty="0" smtClean="0">
                <a:solidFill>
                  <a:srgbClr val="FF0000"/>
                </a:solidFill>
              </a:rPr>
              <a:t>FUNÇÃO TRABALHO, </a:t>
            </a:r>
            <a:r>
              <a:rPr lang="pt-BR" dirty="0"/>
              <a:t>definida por Einstein. Ela </a:t>
            </a:r>
            <a:r>
              <a:rPr lang="pt-BR" b="1" dirty="0"/>
              <a:t>caracteriza o </a:t>
            </a:r>
            <a:r>
              <a:rPr lang="pt-BR" b="1" dirty="0" smtClean="0"/>
              <a:t>nível energético </a:t>
            </a:r>
            <a:r>
              <a:rPr lang="pt-BR" b="1" dirty="0"/>
              <a:t>associado a cada material na natureza</a:t>
            </a:r>
            <a:r>
              <a:rPr lang="pt-B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741" y="260648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058556" y="154343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914540" y="154343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NÍVEL DE VÁCUO (E</a:t>
            </a:r>
            <a:r>
              <a:rPr lang="pt-BR" b="1" baseline="-25000" dirty="0" smtClean="0">
                <a:solidFill>
                  <a:srgbClr val="FF0000"/>
                </a:solidFill>
              </a:rPr>
              <a:t>o</a:t>
            </a:r>
            <a:r>
              <a:rPr lang="pt-BR" b="1" dirty="0" smtClean="0">
                <a:solidFill>
                  <a:srgbClr val="FF0000"/>
                </a:solidFill>
              </a:rPr>
              <a:t>): </a:t>
            </a:r>
            <a:r>
              <a:rPr lang="pt-BR" dirty="0" smtClean="0"/>
              <a:t> é o nível de energia associado a um </a:t>
            </a:r>
            <a:r>
              <a:rPr lang="pt-BR" dirty="0"/>
              <a:t>elétron situado no vácuo, </a:t>
            </a:r>
            <a:r>
              <a:rPr lang="pt-BR" dirty="0" smtClean="0"/>
              <a:t>sem nenhuma </a:t>
            </a:r>
            <a:r>
              <a:rPr lang="pt-BR" dirty="0"/>
              <a:t>influência de forças </a:t>
            </a:r>
            <a:r>
              <a:rPr lang="pt-BR" dirty="0" smtClean="0"/>
              <a:t>externas.</a:t>
            </a:r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453689" y="1615440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1061289" y="220486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917273" y="220486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EFEITO  FOTOELÉTRICO</a:t>
            </a:r>
            <a:r>
              <a:rPr lang="pt-BR" dirty="0" smtClean="0"/>
              <a:t>: Einstein </a:t>
            </a:r>
            <a:r>
              <a:rPr lang="pt-BR" dirty="0"/>
              <a:t>estudou </a:t>
            </a:r>
            <a:r>
              <a:rPr lang="pt-BR" b="1" dirty="0"/>
              <a:t>a absorção de energia óptica pelos elétrons de um metal e a relação entre </a:t>
            </a:r>
            <a:r>
              <a:rPr lang="pt-BR" b="1" dirty="0" smtClean="0"/>
              <a:t>a quantidade </a:t>
            </a:r>
            <a:r>
              <a:rPr lang="pt-BR" b="1" dirty="0"/>
              <a:t>de energia absorvida e o comprimento de onda da luz incidente</a:t>
            </a:r>
            <a:r>
              <a:rPr lang="pt-BR" dirty="0"/>
              <a:t>. O </a:t>
            </a:r>
            <a:r>
              <a:rPr lang="pt-BR" dirty="0" smtClean="0"/>
              <a:t>experimento foi </a:t>
            </a:r>
            <a:r>
              <a:rPr lang="pt-BR" dirty="0"/>
              <a:t>realizado colocando-se barras de metal em um recipiente com alto vácuo e </a:t>
            </a:r>
            <a:r>
              <a:rPr lang="pt-BR" dirty="0" smtClean="0"/>
              <a:t>fornecendo energia </a:t>
            </a:r>
            <a:r>
              <a:rPr lang="pt-BR" dirty="0"/>
              <a:t>luminosa </a:t>
            </a:r>
            <a:r>
              <a:rPr lang="pt-BR" dirty="0" smtClean="0"/>
              <a:t>à </a:t>
            </a:r>
            <a:r>
              <a:rPr lang="pt-BR" dirty="0"/>
              <a:t>elas. Os elétrons do metal absorvem energia da luz e alguns </a:t>
            </a:r>
            <a:r>
              <a:rPr lang="pt-BR" dirty="0" smtClean="0"/>
              <a:t>adquirem energia </a:t>
            </a:r>
            <a:r>
              <a:rPr lang="pt-BR" dirty="0"/>
              <a:t>suficiente para serem ejetados da superfície para o vácuo. </a:t>
            </a:r>
            <a:r>
              <a:rPr lang="pt-BR" dirty="0" smtClean="0"/>
              <a:t>O </a:t>
            </a:r>
            <a:r>
              <a:rPr lang="pt-BR" dirty="0">
                <a:solidFill>
                  <a:srgbClr val="0070C0"/>
                </a:solidFill>
              </a:rPr>
              <a:t>gráfico de energia versus frequência </a:t>
            </a:r>
            <a:r>
              <a:rPr lang="pt-BR" dirty="0" smtClean="0">
                <a:solidFill>
                  <a:srgbClr val="0070C0"/>
                </a:solidFill>
              </a:rPr>
              <a:t>da luz </a:t>
            </a:r>
            <a:r>
              <a:rPr lang="pt-BR" dirty="0" smtClean="0"/>
              <a:t>resulta:</a:t>
            </a:r>
            <a:endParaRPr lang="pt-BR" dirty="0"/>
          </a:p>
        </p:txBody>
      </p:sp>
      <p:sp>
        <p:nvSpPr>
          <p:cNvPr id="19" name="Rectangle 18"/>
          <p:cNvSpPr/>
          <p:nvPr/>
        </p:nvSpPr>
        <p:spPr>
          <a:xfrm>
            <a:off x="456422" y="2276872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688531" y="4437112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m</a:t>
            </a:r>
            <a:r>
              <a:rPr lang="pt-BR" i="1" dirty="0"/>
              <a:t> </a:t>
            </a:r>
            <a:r>
              <a:rPr lang="pt-BR" dirty="0"/>
              <a:t>é a máxima energia cinética adquirida pelo elétron em função da frequência da luz</a:t>
            </a:r>
          </a:p>
          <a:p>
            <a:r>
              <a:rPr lang="pt-BR" b="1" i="1" dirty="0">
                <a:solidFill>
                  <a:srgbClr val="FF0000"/>
                </a:solidFill>
              </a:rPr>
              <a:t>h</a:t>
            </a:r>
            <a:r>
              <a:rPr lang="pt-BR" i="1" dirty="0"/>
              <a:t>  </a:t>
            </a:r>
            <a:r>
              <a:rPr lang="pt-BR" dirty="0"/>
              <a:t>é a constante de Planck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ν</a:t>
            </a:r>
            <a:r>
              <a:rPr lang="pt-BR" dirty="0" smtClean="0"/>
              <a:t>  é </a:t>
            </a:r>
            <a:r>
              <a:rPr lang="pt-BR" dirty="0"/>
              <a:t>a frequência da </a:t>
            </a:r>
            <a:r>
              <a:rPr lang="pt-BR" dirty="0" smtClean="0"/>
              <a:t>luz</a:t>
            </a:r>
          </a:p>
          <a:p>
            <a:r>
              <a:rPr lang="pt-BR" b="1" i="1" dirty="0" smtClean="0">
                <a:solidFill>
                  <a:srgbClr val="FF0000"/>
                </a:solidFill>
              </a:rPr>
              <a:t>E</a:t>
            </a:r>
            <a:r>
              <a:rPr lang="pt-BR" b="1" i="1" baseline="-25000" dirty="0" smtClean="0">
                <a:solidFill>
                  <a:srgbClr val="FF0000"/>
                </a:solidFill>
              </a:rPr>
              <a:t>1</a:t>
            </a:r>
            <a:r>
              <a:rPr lang="pt-BR" i="1" dirty="0" smtClean="0"/>
              <a:t> </a:t>
            </a:r>
            <a:r>
              <a:rPr lang="pt-BR" dirty="0"/>
              <a:t>é uma constante, </a:t>
            </a:r>
            <a:r>
              <a:rPr lang="pt-BR" dirty="0" smtClean="0"/>
              <a:t>com dimensão </a:t>
            </a:r>
            <a:r>
              <a:rPr lang="pt-BR" dirty="0"/>
              <a:t>de energia, característica de cada material</a:t>
            </a:r>
            <a:r>
              <a:rPr lang="pt-BR" dirty="0" smtClean="0"/>
              <a:t>. É  </a:t>
            </a:r>
            <a:r>
              <a:rPr lang="pt-BR" dirty="0"/>
              <a:t>a mínima energia</a:t>
            </a:r>
          </a:p>
          <a:p>
            <a:r>
              <a:rPr lang="pt-BR" dirty="0"/>
              <a:t>necessária para que um elétron escape do material para o vácuo.</a:t>
            </a:r>
            <a:endParaRPr lang="pt-BR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7" y="5213573"/>
            <a:ext cx="1466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FUNÇÃO TRABALHO </a:t>
            </a:r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i="1" dirty="0" smtClean="0">
                <a:solidFill>
                  <a:srgbClr val="FF0000"/>
                </a:solidFill>
              </a:rPr>
              <a:t>q</a:t>
            </a:r>
            <a:r>
              <a:rPr lang="pt-BR" b="1" dirty="0" smtClean="0">
                <a:solidFill>
                  <a:srgbClr val="FF0000"/>
                </a:solidFill>
              </a:rPr>
              <a:t>φ ou </a:t>
            </a:r>
            <a:r>
              <a:rPr lang="pt-BR" b="1" i="1" dirty="0">
                <a:solidFill>
                  <a:srgbClr val="FF0000"/>
                </a:solidFill>
              </a:rPr>
              <a:t>E</a:t>
            </a:r>
            <a:r>
              <a:rPr lang="pt-BR" b="1" i="1" baseline="-25000" dirty="0">
                <a:solidFill>
                  <a:srgbClr val="FF0000"/>
                </a:solidFill>
              </a:rPr>
              <a:t>1</a:t>
            </a:r>
            <a:r>
              <a:rPr lang="pt-BR" b="1" dirty="0" smtClean="0">
                <a:solidFill>
                  <a:srgbClr val="FF0000"/>
                </a:solidFill>
              </a:rPr>
              <a:t> ) </a:t>
            </a:r>
            <a:r>
              <a:rPr lang="pt-BR" dirty="0"/>
              <a:t>:  </a:t>
            </a:r>
            <a:r>
              <a:rPr lang="pt-BR" i="1" dirty="0"/>
              <a:t>E</a:t>
            </a:r>
            <a:r>
              <a:rPr lang="pt-BR" i="1" baseline="-25000" dirty="0"/>
              <a:t>1</a:t>
            </a:r>
            <a:r>
              <a:rPr lang="pt-BR" i="1" dirty="0"/>
              <a:t> </a:t>
            </a:r>
            <a:r>
              <a:rPr lang="pt-BR" dirty="0"/>
              <a:t>é a mínima </a:t>
            </a:r>
            <a:r>
              <a:rPr lang="pt-BR" dirty="0" smtClean="0"/>
              <a:t>energia necessária </a:t>
            </a:r>
            <a:r>
              <a:rPr lang="pt-BR" dirty="0"/>
              <a:t>para que um elétron escape do material para o vácuo. </a:t>
            </a:r>
            <a:r>
              <a:rPr lang="pt-BR" dirty="0" smtClean="0"/>
              <a:t>Ela </a:t>
            </a:r>
            <a:r>
              <a:rPr lang="pt-BR" dirty="0"/>
              <a:t>representa fisicamente a diferença energética entre </a:t>
            </a:r>
            <a:r>
              <a:rPr lang="pt-BR" dirty="0" smtClean="0"/>
              <a:t>o nível </a:t>
            </a:r>
            <a:r>
              <a:rPr lang="pt-BR" dirty="0"/>
              <a:t>de vácuo e o nível de Fermi do material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741" y="404664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>
            <a:off x="1506099" y="6156012"/>
            <a:ext cx="628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Bandas de Energia e Função </a:t>
            </a:r>
            <a:r>
              <a:rPr lang="pt-BR" b="1" dirty="0" smtClean="0"/>
              <a:t>Trabalho: metal e semicondutor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" y="2135476"/>
            <a:ext cx="4521950" cy="36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19" y="2228592"/>
            <a:ext cx="4452938" cy="33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824" y="5651956"/>
            <a:ext cx="19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Energia de valência</a:t>
            </a:r>
            <a:endParaRPr lang="pt-B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283968" y="5447242"/>
            <a:ext cx="417710" cy="308264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588224" y="5229200"/>
            <a:ext cx="454218" cy="526306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4747394"/>
            <a:ext cx="19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Energia intrinseca</a:t>
            </a:r>
            <a:endParaRPr lang="pt-BR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516216" y="4531370"/>
            <a:ext cx="532180" cy="400690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83968" y="4603378"/>
            <a:ext cx="417710" cy="308264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0819" y="1412776"/>
            <a:ext cx="0" cy="4608512"/>
          </a:xfrm>
          <a:prstGeom prst="line">
            <a:avLst/>
          </a:prstGeom>
          <a:ln w="28575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949" y="4365104"/>
            <a:ext cx="75586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metal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0919" y="4345359"/>
            <a:ext cx="75586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metal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56" y="1691516"/>
            <a:ext cx="19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Nível de Condução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2476206" y="5651956"/>
            <a:ext cx="1798140" cy="3132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Semicondutor tipo </a:t>
            </a:r>
            <a:r>
              <a:rPr lang="pt-BR" sz="1400" b="1" dirty="0">
                <a:solidFill>
                  <a:srgbClr val="FF0000"/>
                </a:solidFill>
              </a:rPr>
              <a:t>p</a:t>
            </a:r>
          </a:p>
          <a:p>
            <a:pPr algn="ctr"/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48264" y="5696409"/>
            <a:ext cx="1798140" cy="3248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Semicondutor tipo </a:t>
            </a:r>
            <a:r>
              <a:rPr lang="pt-BR" sz="1400" b="1" dirty="0" smtClean="0">
                <a:solidFill>
                  <a:srgbClr val="FF0000"/>
                </a:solidFill>
              </a:rPr>
              <a:t>n</a:t>
            </a:r>
            <a:endParaRPr lang="pt-BR" sz="1400" b="1" dirty="0">
              <a:solidFill>
                <a:srgbClr val="FF0000"/>
              </a:solidFill>
            </a:endParaRPr>
          </a:p>
          <a:p>
            <a:pPr algn="ctr"/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100392" y="2063468"/>
            <a:ext cx="432048" cy="1581556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39752" y="1700808"/>
            <a:ext cx="19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Nível de Condução</a:t>
            </a:r>
            <a:endParaRPr lang="pt-BR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635896" y="2070140"/>
            <a:ext cx="432048" cy="1581556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441" y="1486525"/>
            <a:ext cx="105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unção trabalho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8781" y="2135476"/>
            <a:ext cx="377931" cy="12935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88024" y="1368349"/>
            <a:ext cx="105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unção trabalho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23929" y="1876182"/>
            <a:ext cx="961953" cy="19265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5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34729"/>
            <a:ext cx="1774889" cy="6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34307" y="1285556"/>
            <a:ext cx="288032" cy="3600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96" y="936584"/>
            <a:ext cx="1534012" cy="105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15417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Nos semicondutores o nível de Fermi é variável em </a:t>
            </a:r>
            <a:r>
              <a:rPr lang="pt-BR" b="1" dirty="0" smtClean="0"/>
              <a:t>função da </a:t>
            </a:r>
            <a:r>
              <a:rPr lang="pt-BR" b="1" dirty="0"/>
              <a:t>dopagem </a:t>
            </a:r>
            <a:r>
              <a:rPr lang="pt-BR" dirty="0"/>
              <a:t>e, portanto, </a:t>
            </a:r>
            <a:r>
              <a:rPr lang="pt-BR" b="1" dirty="0"/>
              <a:t>a função trabalho também não é fixa e vale a soma </a:t>
            </a:r>
            <a:r>
              <a:rPr lang="pt-BR" b="1" dirty="0" smtClean="0"/>
              <a:t>(ou subtração) de </a:t>
            </a:r>
            <a:r>
              <a:rPr lang="pt-BR" b="1" dirty="0"/>
              <a:t>três </a:t>
            </a:r>
            <a:r>
              <a:rPr lang="pt-BR" b="1" dirty="0" smtClean="0"/>
              <a:t>parcelas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68353"/>
            <a:ext cx="2484844" cy="86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93" y="3175466"/>
            <a:ext cx="502040" cy="3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27628" y="3162290"/>
            <a:ext cx="3920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é </a:t>
            </a:r>
            <a:r>
              <a:rPr lang="pt-BR" dirty="0"/>
              <a:t>a função </a:t>
            </a:r>
            <a:r>
              <a:rPr lang="pt-BR" dirty="0" smtClean="0"/>
              <a:t>trabalho</a:t>
            </a:r>
          </a:p>
          <a:p>
            <a:endParaRPr lang="pt-BR" dirty="0"/>
          </a:p>
          <a:p>
            <a:r>
              <a:rPr lang="pt-BR" dirty="0" smtClean="0"/>
              <a:t>            é </a:t>
            </a:r>
            <a:r>
              <a:rPr lang="pt-BR" dirty="0"/>
              <a:t>a afinidade </a:t>
            </a:r>
            <a:r>
              <a:rPr lang="pt-BR" dirty="0" smtClean="0"/>
              <a:t>eletrônica</a:t>
            </a:r>
          </a:p>
          <a:p>
            <a:endParaRPr lang="pt-BR" dirty="0"/>
          </a:p>
          <a:p>
            <a:r>
              <a:rPr lang="pt-BR" dirty="0" smtClean="0"/>
              <a:t>            é o gap</a:t>
            </a:r>
          </a:p>
          <a:p>
            <a:endParaRPr lang="pt-BR" dirty="0"/>
          </a:p>
          <a:p>
            <a:r>
              <a:rPr lang="pt-BR" dirty="0" smtClean="0"/>
              <a:t>              é o potencial de Fermi</a:t>
            </a:r>
            <a:endParaRPr lang="pt-B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3" y="3709958"/>
            <a:ext cx="404422" cy="3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00" y="4170402"/>
            <a:ext cx="446258" cy="4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03" y="4764330"/>
            <a:ext cx="383504" cy="4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3608" y="72342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899592" y="72342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FUNÇÃO TRABALHO </a:t>
            </a:r>
            <a:r>
              <a:rPr lang="pt-BR" dirty="0" smtClean="0"/>
              <a:t>(</a:t>
            </a:r>
            <a:r>
              <a:rPr lang="pt-BR" b="1" i="1" dirty="0" smtClean="0">
                <a:solidFill>
                  <a:srgbClr val="FF0000"/>
                </a:solidFill>
              </a:rPr>
              <a:t>q</a:t>
            </a:r>
            <a:r>
              <a:rPr lang="pt-BR" b="1" dirty="0" smtClean="0">
                <a:solidFill>
                  <a:srgbClr val="FF0000"/>
                </a:solidFill>
              </a:rPr>
              <a:t>φ</a:t>
            </a:r>
            <a:r>
              <a:rPr lang="pt-BR" dirty="0" smtClean="0"/>
              <a:t>): </a:t>
            </a:r>
            <a:r>
              <a:rPr lang="pt-BR" b="1" dirty="0" smtClean="0"/>
              <a:t>diferença entre o nível de vácuo e o nível de Fermi</a:t>
            </a:r>
            <a:r>
              <a:rPr lang="pt-BR" dirty="0" smtClean="0"/>
              <a:t>.  </a:t>
            </a:r>
            <a:endParaRPr lang="pt-BR" dirty="0"/>
          </a:p>
        </p:txBody>
      </p:sp>
      <p:sp>
        <p:nvSpPr>
          <p:cNvPr id="15" name="Rectangle 14"/>
          <p:cNvSpPr/>
          <p:nvPr/>
        </p:nvSpPr>
        <p:spPr>
          <a:xfrm>
            <a:off x="438741" y="795431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1043608" y="525052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525052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AFINIDADE ELETRÔNICA (</a:t>
            </a:r>
            <a:r>
              <a:rPr lang="pt-BR" b="1" i="1" dirty="0" smtClean="0">
                <a:solidFill>
                  <a:srgbClr val="FF0000"/>
                </a:solidFill>
              </a:rPr>
              <a:t>q</a:t>
            </a:r>
            <a:r>
              <a:rPr lang="pt-BR" b="1" dirty="0" smtClean="0">
                <a:solidFill>
                  <a:srgbClr val="FF0000"/>
                </a:solidFill>
              </a:rPr>
              <a:t>χ):  </a:t>
            </a:r>
            <a:r>
              <a:rPr lang="pt-BR" dirty="0"/>
              <a:t>diferença energética entre o nível de vácuo e o limiar do nível de condução </a:t>
            </a:r>
            <a:r>
              <a:rPr lang="pt-BR" dirty="0" smtClean="0"/>
              <a:t>do semicondutor:</a:t>
            </a:r>
            <a:endParaRPr lang="pt-BR" dirty="0"/>
          </a:p>
        </p:txBody>
      </p:sp>
      <p:sp>
        <p:nvSpPr>
          <p:cNvPr id="18" name="Rectangle 17"/>
          <p:cNvSpPr/>
          <p:nvPr/>
        </p:nvSpPr>
        <p:spPr>
          <a:xfrm>
            <a:off x="438741" y="5322530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extBox 18"/>
          <p:cNvSpPr txBox="1"/>
          <p:nvPr/>
        </p:nvSpPr>
        <p:spPr>
          <a:xfrm>
            <a:off x="3707904" y="6011883"/>
            <a:ext cx="1503925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q</a:t>
            </a:r>
            <a:r>
              <a:rPr lang="pt-BR" dirty="0"/>
              <a:t>χ </a:t>
            </a:r>
            <a:r>
              <a:rPr lang="pt-BR" i="1" dirty="0"/>
              <a:t>= E</a:t>
            </a:r>
            <a:r>
              <a:rPr lang="pt-BR" i="1" baseline="-25000" dirty="0"/>
              <a:t>o</a:t>
            </a:r>
            <a:r>
              <a:rPr lang="pt-BR" i="1" dirty="0"/>
              <a:t> – E</a:t>
            </a:r>
            <a:r>
              <a:rPr lang="pt-BR" i="1" baseline="-25000" dirty="0"/>
              <a:t>c</a:t>
            </a:r>
            <a:r>
              <a:rPr lang="pt-BR" dirty="0"/>
              <a:t> </a:t>
            </a:r>
          </a:p>
          <a:p>
            <a:pPr algn="ctr"/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3347864" y="1196752"/>
            <a:ext cx="6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(1.1)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3059832" y="3923764"/>
            <a:ext cx="6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(1.2)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3824891" y="3895873"/>
            <a:ext cx="796485" cy="33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3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016627" y="260648"/>
            <a:ext cx="37156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NÍVEL DE FERMI DE UM SISTEMA (E</a:t>
            </a:r>
            <a:r>
              <a:rPr lang="pt-BR" b="1" baseline="-25000" dirty="0" smtClean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840545" y="692696"/>
            <a:ext cx="763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Nas </a:t>
            </a:r>
            <a:r>
              <a:rPr lang="pt-BR" dirty="0" smtClean="0"/>
              <a:t>figuras abaixo</a:t>
            </a:r>
            <a:r>
              <a:rPr lang="pt-BR" i="1" dirty="0" smtClean="0"/>
              <a:t> </a:t>
            </a:r>
            <a:r>
              <a:rPr lang="pt-BR" dirty="0" smtClean="0"/>
              <a:t>estão </a:t>
            </a:r>
            <a:r>
              <a:rPr lang="pt-BR" dirty="0"/>
              <a:t>representadas as bandas de energia de dois sistemas </a:t>
            </a:r>
            <a:r>
              <a:rPr lang="pt-BR" dirty="0" smtClean="0"/>
              <a:t>constituídos de </a:t>
            </a:r>
            <a:r>
              <a:rPr lang="pt-BR" dirty="0"/>
              <a:t>dois materiais, </a:t>
            </a:r>
            <a:r>
              <a:rPr lang="pt-BR" b="1" dirty="0">
                <a:solidFill>
                  <a:srgbClr val="FF0000"/>
                </a:solidFill>
              </a:rPr>
              <a:t>metal e semicondutor</a:t>
            </a:r>
            <a:r>
              <a:rPr lang="pt-BR" dirty="0"/>
              <a:t>, isolados, que possuem estados permitidos </a:t>
            </a:r>
            <a:r>
              <a:rPr lang="pt-BR" dirty="0" smtClean="0"/>
              <a:t>de energia </a:t>
            </a:r>
            <a:r>
              <a:rPr lang="pt-BR" dirty="0"/>
              <a:t>para </a:t>
            </a:r>
            <a:r>
              <a:rPr lang="pt-BR" dirty="0" smtClean="0"/>
              <a:t>elétrons. </a:t>
            </a:r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251822" y="83671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" y="1591953"/>
            <a:ext cx="4521950" cy="36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19" y="1685069"/>
            <a:ext cx="4452938" cy="33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2699792" y="3598789"/>
            <a:ext cx="1080120" cy="2111117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020272" y="2816089"/>
            <a:ext cx="1080120" cy="2893817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88224" y="5709906"/>
                <a:ext cx="2254079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𝑞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 smtClean="0"/>
                  <a:t> = q</a:t>
                </a:r>
                <a:r>
                  <a:rPr lang="el-GR" dirty="0" smtClean="0"/>
                  <a:t>χ</a:t>
                </a:r>
                <a:r>
                  <a:rPr lang="pt-BR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 - q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𝐹𝑛</m:t>
                        </m:r>
                      </m:sub>
                    </m:sSub>
                  </m:oMath>
                </a14:m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709906"/>
                <a:ext cx="2254079" cy="501484"/>
              </a:xfrm>
              <a:prstGeom prst="rect">
                <a:avLst/>
              </a:prstGeom>
              <a:blipFill rotWithShape="1">
                <a:blip r:embed="rId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07148" y="5696409"/>
                <a:ext cx="2272995" cy="501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𝑞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dirty="0" smtClean="0"/>
                  <a:t> = q</a:t>
                </a:r>
                <a:r>
                  <a:rPr lang="el-GR" dirty="0" smtClean="0"/>
                  <a:t>χ</a:t>
                </a:r>
                <a:r>
                  <a:rPr lang="pt-BR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/>
                  <a:t> + q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pt-BR" baseline="-25000" dirty="0" smtClean="0"/>
                  <a:t>p</a:t>
                </a:r>
                <a:r>
                  <a:rPr lang="pt-BR" dirty="0" smtClean="0"/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148" y="5696409"/>
                <a:ext cx="2272995" cy="501484"/>
              </a:xfrm>
              <a:prstGeom prst="rect">
                <a:avLst/>
              </a:prstGeom>
              <a:blipFill rotWithShape="1">
                <a:blip r:embed="rId6"/>
                <a:stretch>
                  <a:fillRect b="-72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572000" y="1735969"/>
            <a:ext cx="0" cy="460851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949" y="3824201"/>
            <a:ext cx="75586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metal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080" y="3824201"/>
            <a:ext cx="75586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metal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6206" y="6237312"/>
            <a:ext cx="1798140" cy="3248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</a:t>
            </a:r>
            <a:r>
              <a:rPr lang="pt-BR" sz="1400" b="1" dirty="0" smtClean="0"/>
              <a:t>emicondutor </a:t>
            </a:r>
            <a:r>
              <a:rPr lang="pt-BR" sz="1400" b="1" dirty="0"/>
              <a:t>tipo </a:t>
            </a:r>
            <a:r>
              <a:rPr lang="pt-BR" sz="1400" b="1" dirty="0">
                <a:solidFill>
                  <a:srgbClr val="FF0000"/>
                </a:solidFill>
              </a:rPr>
              <a:t>p</a:t>
            </a:r>
          </a:p>
          <a:p>
            <a:pPr algn="ctr"/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2240" y="6344481"/>
            <a:ext cx="1798140" cy="32487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s</a:t>
            </a:r>
            <a:r>
              <a:rPr lang="pt-BR" sz="1400" b="1" dirty="0" smtClean="0"/>
              <a:t>emicondutor </a:t>
            </a:r>
            <a:r>
              <a:rPr lang="pt-BR" sz="1400" b="1" dirty="0"/>
              <a:t>tipo </a:t>
            </a:r>
            <a:r>
              <a:rPr lang="pt-BR" sz="1400" b="1" dirty="0" smtClean="0">
                <a:solidFill>
                  <a:srgbClr val="FF0000"/>
                </a:solidFill>
              </a:rPr>
              <a:t>n</a:t>
            </a:r>
            <a:endParaRPr lang="pt-BR" sz="1400" b="1" dirty="0">
              <a:solidFill>
                <a:srgbClr val="FF0000"/>
              </a:solidFill>
            </a:endParaRPr>
          </a:p>
          <a:p>
            <a:pPr algn="ctr"/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1824" y="5157192"/>
            <a:ext cx="1994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Energia de valência</a:t>
            </a:r>
            <a:endParaRPr lang="pt-BR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283968" y="4869160"/>
            <a:ext cx="417710" cy="308264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88224" y="4725144"/>
            <a:ext cx="454218" cy="526306"/>
          </a:xfrm>
          <a:prstGeom prst="straightConnector1">
            <a:avLst/>
          </a:prstGeom>
          <a:ln w="28575">
            <a:solidFill>
              <a:srgbClr val="FFC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5656" y="20608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</a:t>
            </a:r>
            <a:r>
              <a:rPr lang="pt-BR" b="1" dirty="0" smtClean="0">
                <a:solidFill>
                  <a:srgbClr val="FF0000"/>
                </a:solidFill>
              </a:rPr>
              <a:t>finidade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eletrônica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55776" y="2420888"/>
            <a:ext cx="388843" cy="1071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6816" y="420154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>
                <a:solidFill>
                  <a:srgbClr val="FF0000"/>
                </a:solidFill>
              </a:rPr>
              <a:t>otencial de Fermi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 flipV="1">
            <a:off x="1668944" y="4131978"/>
            <a:ext cx="1081253" cy="3927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56387" y="128153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712371" y="128153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POTENCIAL DE FERMI (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pt-BR" b="1" baseline="-25000" dirty="0" smtClean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):  </a:t>
            </a:r>
            <a:r>
              <a:rPr lang="pt-BR" dirty="0"/>
              <a:t>é a </a:t>
            </a:r>
            <a:r>
              <a:rPr lang="pt-BR" dirty="0" smtClean="0"/>
              <a:t>diferença </a:t>
            </a:r>
            <a:r>
              <a:rPr lang="pt-BR" dirty="0"/>
              <a:t>em [V</a:t>
            </a:r>
            <a:r>
              <a:rPr lang="pt-BR" dirty="0" smtClean="0"/>
              <a:t>] </a:t>
            </a:r>
            <a:r>
              <a:rPr lang="pt-BR" dirty="0"/>
              <a:t>entre o nível intrínseco e o nível de Fermi do semicondutor.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1353542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9418"/>
            <a:ext cx="2593874" cy="103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62612" y="5376663"/>
            <a:ext cx="576064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91" y="5021768"/>
            <a:ext cx="2830948" cy="1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19612" y="313942"/>
            <a:ext cx="11066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</a:t>
            </a:r>
            <a:r>
              <a:rPr lang="pt-BR" b="1" dirty="0" smtClean="0"/>
              <a:t>ipo </a:t>
            </a:r>
            <a:r>
              <a:rPr lang="pt-B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2053066"/>
            <a:ext cx="7771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semicondutor tipo </a:t>
            </a:r>
            <a:r>
              <a:rPr lang="pt-BR" b="1" dirty="0">
                <a:solidFill>
                  <a:srgbClr val="FF0000"/>
                </a:solidFill>
              </a:rPr>
              <a:t>n</a:t>
            </a:r>
            <a:r>
              <a:rPr lang="pt-BR" b="1" dirty="0"/>
              <a:t> </a:t>
            </a:r>
            <a:r>
              <a:rPr lang="pt-BR" dirty="0"/>
              <a:t>pode-se afirmar que: </a:t>
            </a:r>
            <a:r>
              <a:rPr lang="pt-BR" i="1" dirty="0"/>
              <a:t>n </a:t>
            </a:r>
            <a:r>
              <a:rPr lang="pt-BR" dirty="0"/>
              <a:t>≈ 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i="1" dirty="0" smtClean="0"/>
              <a:t>p </a:t>
            </a:r>
            <a:r>
              <a:rPr lang="pt-BR" dirty="0"/>
              <a:t>≈ </a:t>
            </a:r>
            <a:r>
              <a:rPr lang="pt-BR" i="1" dirty="0"/>
              <a:t>(n</a:t>
            </a:r>
            <a:r>
              <a:rPr lang="pt-BR" i="1" baseline="-25000" dirty="0"/>
              <a:t>i</a:t>
            </a:r>
            <a:r>
              <a:rPr lang="pt-BR" i="1" baseline="30000" dirty="0"/>
              <a:t>2</a:t>
            </a:r>
            <a:r>
              <a:rPr lang="pt-BR" i="1" dirty="0"/>
              <a:t> </a:t>
            </a:r>
            <a:r>
              <a:rPr lang="pt-BR" dirty="0"/>
              <a:t>⁄ 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i="1" dirty="0"/>
              <a:t>) </a:t>
            </a:r>
            <a:r>
              <a:rPr lang="pt-BR" dirty="0"/>
              <a:t>&lt;&lt; </a:t>
            </a:r>
            <a:r>
              <a:rPr lang="pt-BR" i="1" dirty="0"/>
              <a:t>N</a:t>
            </a:r>
            <a:r>
              <a:rPr lang="pt-BR" i="1" baseline="-25000" dirty="0"/>
              <a:t>d</a:t>
            </a:r>
            <a:r>
              <a:rPr lang="pt-BR" dirty="0" smtClean="0"/>
              <a:t>. </a:t>
            </a:r>
            <a:r>
              <a:rPr lang="pt-BR" dirty="0"/>
              <a:t>Como </a:t>
            </a:r>
            <a:r>
              <a:rPr lang="pt-BR" i="1" dirty="0"/>
              <a:t>n </a:t>
            </a:r>
            <a:r>
              <a:rPr lang="pt-BR" dirty="0" smtClean="0"/>
              <a:t>&gt;&gt; </a:t>
            </a:r>
            <a:r>
              <a:rPr lang="pt-BR" i="1" dirty="0" smtClean="0"/>
              <a:t>p</a:t>
            </a:r>
            <a:r>
              <a:rPr lang="pt-BR" dirty="0"/>
              <a:t>, os </a:t>
            </a:r>
            <a:r>
              <a:rPr lang="pt-BR" b="1" dirty="0">
                <a:solidFill>
                  <a:srgbClr val="FF0000"/>
                </a:solidFill>
              </a:rPr>
              <a:t>elétrons</a:t>
            </a:r>
            <a:r>
              <a:rPr lang="pt-BR" dirty="0"/>
              <a:t> são portadores </a:t>
            </a:r>
            <a:r>
              <a:rPr lang="pt-BR" b="1" i="1" dirty="0">
                <a:solidFill>
                  <a:srgbClr val="FF0000"/>
                </a:solidFill>
              </a:rPr>
              <a:t>majoritários</a:t>
            </a:r>
            <a:r>
              <a:rPr lang="pt-BR" i="1" dirty="0"/>
              <a:t> </a:t>
            </a:r>
            <a:r>
              <a:rPr lang="pt-BR" dirty="0"/>
              <a:t>e as lacunas são portadores </a:t>
            </a:r>
            <a:r>
              <a:rPr lang="pt-BR" i="1" dirty="0" smtClean="0"/>
              <a:t>minoritários</a:t>
            </a:r>
            <a:r>
              <a:rPr lang="pt-BR" dirty="0" smtClean="0"/>
              <a:t>. </a:t>
            </a:r>
          </a:p>
          <a:p>
            <a:pPr algn="just"/>
            <a:r>
              <a:rPr lang="pt-BR" dirty="0" smtClean="0"/>
              <a:t>Dividindo-se a equação do nível de Fermi do semincondutor</a:t>
            </a:r>
            <a:r>
              <a:rPr lang="pt-BR" b="1" dirty="0" smtClean="0">
                <a:solidFill>
                  <a:srgbClr val="FF0000"/>
                </a:solidFill>
              </a:rPr>
              <a:t> n </a:t>
            </a:r>
            <a:r>
              <a:rPr lang="pt-BR" dirty="0"/>
              <a:t>pela carga do </a:t>
            </a:r>
            <a:r>
              <a:rPr lang="pt-BR" dirty="0" smtClean="0"/>
              <a:t>elétron, tem-se, em termos de potencial:</a:t>
            </a:r>
            <a:endParaRPr lang="pt-BR" dirty="0"/>
          </a:p>
        </p:txBody>
      </p:sp>
      <p:sp>
        <p:nvSpPr>
          <p:cNvPr id="26" name="Rectangle 25"/>
          <p:cNvSpPr/>
          <p:nvPr/>
        </p:nvSpPr>
        <p:spPr>
          <a:xfrm>
            <a:off x="210872" y="219708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76" y="5264824"/>
                <a:ext cx="2232248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𝐹𝑛</m:t>
                        </m:r>
                      </m:sub>
                    </m:sSub>
                  </m:oMath>
                </a14:m>
                <a:r>
                  <a:rPr lang="pt-BR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pt-BR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𝐹𝑛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64824"/>
                <a:ext cx="2232248" cy="657424"/>
              </a:xfrm>
              <a:prstGeom prst="rect">
                <a:avLst/>
              </a:prstGeom>
              <a:blipFill rotWithShape="1">
                <a:blip r:embed="rId5"/>
                <a:stretch>
                  <a:fillRect b="-37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62612" y="332656"/>
            <a:ext cx="27915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POTENCIAL DE FERMI (</a:t>
            </a:r>
            <a:r>
              <a:rPr lang="el-GR" b="1" dirty="0"/>
              <a:t>φ</a:t>
            </a:r>
            <a:r>
              <a:rPr lang="pt-BR" b="1" baseline="-25000" dirty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796224" y="4557518"/>
            <a:ext cx="777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Como o potencial de Fermi é calculado pela diferença entre o nível intrinseco e o nivel de Fermi do semicondutor, pode-se escrever:</a:t>
            </a:r>
            <a:endParaRPr lang="pt-BR" dirty="0"/>
          </a:p>
        </p:txBody>
      </p:sp>
      <p:sp>
        <p:nvSpPr>
          <p:cNvPr id="15" name="Rectangle 14"/>
          <p:cNvSpPr/>
          <p:nvPr/>
        </p:nvSpPr>
        <p:spPr>
          <a:xfrm>
            <a:off x="251520" y="470153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7596336" y="5408840"/>
            <a:ext cx="6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83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276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91" y="2103165"/>
            <a:ext cx="11715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0" y="2795234"/>
            <a:ext cx="7181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99592" y="4527107"/>
            <a:ext cx="504056" cy="48606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543194" y="332656"/>
            <a:ext cx="182484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Bibliografia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0456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56387" y="120952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712371" y="120952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POTENCIAL DE FERMI (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pt-BR" b="1" baseline="-25000" dirty="0" smtClean="0">
                <a:solidFill>
                  <a:srgbClr val="FF0000"/>
                </a:solidFill>
              </a:rPr>
              <a:t>F</a:t>
            </a:r>
            <a:r>
              <a:rPr lang="pt-BR" b="1" dirty="0" smtClean="0">
                <a:solidFill>
                  <a:srgbClr val="FF0000"/>
                </a:solidFill>
              </a:rPr>
              <a:t>):  </a:t>
            </a:r>
            <a:r>
              <a:rPr lang="pt-BR" b="1" dirty="0"/>
              <a:t>é a </a:t>
            </a:r>
            <a:r>
              <a:rPr lang="pt-BR" b="1" dirty="0" smtClean="0"/>
              <a:t>diferença </a:t>
            </a:r>
            <a:r>
              <a:rPr lang="pt-BR" b="1" dirty="0"/>
              <a:t>em [V</a:t>
            </a:r>
            <a:r>
              <a:rPr lang="pt-BR" b="1" dirty="0" smtClean="0"/>
              <a:t>] </a:t>
            </a:r>
            <a:r>
              <a:rPr lang="pt-BR" b="1" dirty="0"/>
              <a:t>entre o nível intrínseco e o nível de Fermi do semicondutor.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1281534"/>
            <a:ext cx="316835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ight Arrow 3"/>
          <p:cNvSpPr/>
          <p:nvPr/>
        </p:nvSpPr>
        <p:spPr>
          <a:xfrm>
            <a:off x="3275856" y="5207049"/>
            <a:ext cx="576064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67544" y="332656"/>
            <a:ext cx="11066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</a:t>
            </a:r>
            <a:r>
              <a:rPr lang="pt-BR" b="1" dirty="0" smtClean="0"/>
              <a:t>ipo </a:t>
            </a:r>
            <a:r>
              <a:rPr lang="pt-BR" b="1" dirty="0" smtClean="0">
                <a:solidFill>
                  <a:srgbClr val="FF0000"/>
                </a:solidFill>
              </a:rPr>
              <a:t>p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16832"/>
            <a:ext cx="7771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semicondutor tipo </a:t>
            </a:r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/>
              <a:t> </a:t>
            </a:r>
            <a:r>
              <a:rPr lang="pt-BR" dirty="0"/>
              <a:t>pode-se afirmar que: </a:t>
            </a:r>
            <a:r>
              <a:rPr lang="pt-BR" i="1" dirty="0"/>
              <a:t>p</a:t>
            </a:r>
            <a:r>
              <a:rPr lang="pt-BR" i="1" dirty="0" smtClean="0"/>
              <a:t> </a:t>
            </a:r>
            <a:r>
              <a:rPr lang="pt-BR" dirty="0"/>
              <a:t>≈</a:t>
            </a:r>
            <a:r>
              <a:rPr lang="pt-BR" dirty="0" smtClean="0"/>
              <a:t> </a:t>
            </a:r>
            <a:r>
              <a:rPr lang="pt-BR" i="1" dirty="0" smtClean="0"/>
              <a:t>N</a:t>
            </a:r>
            <a:r>
              <a:rPr lang="pt-BR" i="1" baseline="-25000" dirty="0" smtClean="0"/>
              <a:t>a</a:t>
            </a:r>
            <a:r>
              <a:rPr lang="pt-BR" i="1" dirty="0" smtClean="0"/>
              <a:t> </a:t>
            </a:r>
            <a:r>
              <a:rPr lang="pt-BR" dirty="0"/>
              <a:t>e </a:t>
            </a:r>
            <a:r>
              <a:rPr lang="pt-BR" i="1" dirty="0"/>
              <a:t>n</a:t>
            </a:r>
            <a:r>
              <a:rPr lang="pt-BR" i="1" dirty="0" smtClean="0"/>
              <a:t> </a:t>
            </a:r>
            <a:r>
              <a:rPr lang="pt-BR" dirty="0"/>
              <a:t>≈</a:t>
            </a:r>
            <a:r>
              <a:rPr lang="pt-BR" dirty="0" smtClean="0"/>
              <a:t> </a:t>
            </a:r>
            <a:r>
              <a:rPr lang="pt-BR" i="1" dirty="0"/>
              <a:t>(</a:t>
            </a:r>
            <a:r>
              <a:rPr lang="pt-BR" i="1" dirty="0" smtClean="0"/>
              <a:t>n</a:t>
            </a:r>
            <a:r>
              <a:rPr lang="pt-BR" i="1" baseline="-25000" dirty="0" smtClean="0"/>
              <a:t>i</a:t>
            </a:r>
            <a:r>
              <a:rPr lang="pt-BR" i="1" baseline="30000" dirty="0" smtClean="0"/>
              <a:t>2</a:t>
            </a:r>
            <a:r>
              <a:rPr lang="pt-BR" i="1" dirty="0" smtClean="0"/>
              <a:t> </a:t>
            </a:r>
            <a:r>
              <a:rPr lang="pt-BR" dirty="0"/>
              <a:t>⁄ </a:t>
            </a:r>
            <a:r>
              <a:rPr lang="pt-BR" i="1" dirty="0" smtClean="0"/>
              <a:t>N</a:t>
            </a:r>
            <a:r>
              <a:rPr lang="pt-BR" i="1" baseline="-25000" dirty="0"/>
              <a:t>a</a:t>
            </a:r>
            <a:r>
              <a:rPr lang="pt-BR" i="1" dirty="0" smtClean="0"/>
              <a:t>) </a:t>
            </a:r>
            <a:r>
              <a:rPr lang="pt-BR" dirty="0"/>
              <a:t>&lt;&lt; </a:t>
            </a:r>
            <a:r>
              <a:rPr lang="pt-BR" i="1" dirty="0" smtClean="0"/>
              <a:t>N</a:t>
            </a:r>
            <a:r>
              <a:rPr lang="pt-BR" i="1" baseline="-25000" dirty="0"/>
              <a:t>a</a:t>
            </a:r>
            <a:r>
              <a:rPr lang="pt-BR" dirty="0" smtClean="0"/>
              <a:t>. </a:t>
            </a:r>
            <a:r>
              <a:rPr lang="pt-BR" dirty="0"/>
              <a:t>Como </a:t>
            </a:r>
            <a:r>
              <a:rPr lang="pt-BR" i="1" dirty="0"/>
              <a:t>p</a:t>
            </a:r>
            <a:r>
              <a:rPr lang="pt-BR" i="1" dirty="0" smtClean="0"/>
              <a:t> </a:t>
            </a:r>
            <a:r>
              <a:rPr lang="pt-BR" dirty="0" smtClean="0"/>
              <a:t>&gt;&gt; </a:t>
            </a:r>
            <a:r>
              <a:rPr lang="pt-BR" i="1" dirty="0"/>
              <a:t>n</a:t>
            </a:r>
            <a:r>
              <a:rPr lang="pt-BR" dirty="0" smtClean="0"/>
              <a:t>, as </a:t>
            </a:r>
            <a:r>
              <a:rPr lang="pt-BR" b="1" dirty="0" smtClean="0">
                <a:solidFill>
                  <a:srgbClr val="FF0000"/>
                </a:solidFill>
              </a:rPr>
              <a:t>lacunas</a:t>
            </a:r>
            <a:r>
              <a:rPr lang="pt-BR" dirty="0" smtClean="0"/>
              <a:t> são </a:t>
            </a:r>
            <a:r>
              <a:rPr lang="pt-BR" dirty="0"/>
              <a:t>portadores </a:t>
            </a:r>
            <a:r>
              <a:rPr lang="pt-BR" b="1" i="1" dirty="0">
                <a:solidFill>
                  <a:srgbClr val="FF0000"/>
                </a:solidFill>
              </a:rPr>
              <a:t>majoritários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dirty="0" smtClean="0"/>
              <a:t>os elétrons </a:t>
            </a:r>
            <a:r>
              <a:rPr lang="pt-BR" dirty="0"/>
              <a:t>são portadores </a:t>
            </a:r>
            <a:r>
              <a:rPr lang="pt-BR" i="1" dirty="0" smtClean="0"/>
              <a:t>minoritários</a:t>
            </a:r>
            <a:r>
              <a:rPr lang="pt-BR" dirty="0"/>
              <a:t>. Dividindo-se a equação do nível de Fermi do semincondutor</a:t>
            </a:r>
            <a:r>
              <a:rPr lang="pt-BR" b="1" dirty="0">
                <a:solidFill>
                  <a:srgbClr val="FF0000"/>
                </a:solidFill>
              </a:rPr>
              <a:t> p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/>
              <a:t>pela carga do elétron, tem-se, em termos de potencial:</a:t>
            </a:r>
          </a:p>
          <a:p>
            <a:pPr algn="just"/>
            <a:endParaRPr lang="pt-BR" dirty="0"/>
          </a:p>
        </p:txBody>
      </p:sp>
      <p:sp>
        <p:nvSpPr>
          <p:cNvPr id="26" name="Rectangle 25"/>
          <p:cNvSpPr/>
          <p:nvPr/>
        </p:nvSpPr>
        <p:spPr>
          <a:xfrm>
            <a:off x="323528" y="206084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2" y="3140968"/>
            <a:ext cx="2775166" cy="1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53" y="4941168"/>
            <a:ext cx="2776561" cy="113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5085184"/>
                <a:ext cx="1855444" cy="679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</a:rPr>
                          <m:t>ϕ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𝐹𝑝</m:t>
                        </m:r>
                      </m:sub>
                    </m:sSub>
                  </m:oMath>
                </a14:m>
                <a:r>
                  <a:rPr lang="pt-BR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r>
                  <a:rPr lang="pt-BR" sz="24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</a:rPr>
                              <m:t>𝐹𝑝</m:t>
                            </m:r>
                          </m:sub>
                        </m:sSub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𝑞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85184"/>
                <a:ext cx="1855444" cy="679097"/>
              </a:xfrm>
              <a:prstGeom prst="rect">
                <a:avLst/>
              </a:prstGeom>
              <a:blipFill rotWithShape="1"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62612" y="332656"/>
            <a:ext cx="27915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POTENCIAL DE FERMI (</a:t>
            </a:r>
            <a:r>
              <a:rPr lang="el-GR" b="1" dirty="0"/>
              <a:t>φ</a:t>
            </a:r>
            <a:r>
              <a:rPr lang="pt-BR" b="1" baseline="-25000" dirty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796224" y="4293096"/>
            <a:ext cx="777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Como o potencial de Fermi é calculado pela diferença entre o nível intrinseco e o nivel de Fermi do semicondutor, pode-se escrever:</a:t>
            </a:r>
            <a:endParaRPr lang="pt-BR" dirty="0"/>
          </a:p>
        </p:txBody>
      </p:sp>
      <p:sp>
        <p:nvSpPr>
          <p:cNvPr id="16" name="Rectangle 15"/>
          <p:cNvSpPr/>
          <p:nvPr/>
        </p:nvSpPr>
        <p:spPr>
          <a:xfrm>
            <a:off x="251520" y="443711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7092280" y="5229200"/>
            <a:ext cx="62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84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744" y="1972055"/>
            <a:ext cx="7772400" cy="110445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4800" b="1" dirty="0" smtClean="0"/>
              <a:t>Nível de Fermi de um Sistema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2514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6712" y="908720"/>
            <a:ext cx="7635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Enquanto os materiais metal e semicondutor estiverem separados </a:t>
            </a:r>
            <a:r>
              <a:rPr lang="pt-BR" b="1" dirty="0"/>
              <a:t>e, portanto, não interagindo, os estados de energia e os níveis de Fermi de </a:t>
            </a:r>
            <a:r>
              <a:rPr lang="pt-BR" b="1" dirty="0" smtClean="0"/>
              <a:t>cada um </a:t>
            </a:r>
            <a:r>
              <a:rPr lang="pt-BR" b="1" dirty="0"/>
              <a:t>serão independentes e relacionados apenas ao nível de vácuo. </a:t>
            </a:r>
            <a:r>
              <a:rPr lang="pt-BR" dirty="0"/>
              <a:t>Cada material possui </a:t>
            </a:r>
            <a:r>
              <a:rPr lang="pt-BR" dirty="0" smtClean="0"/>
              <a:t>uma </a:t>
            </a:r>
            <a:r>
              <a:rPr lang="pt-BR" b="1" dirty="0" smtClean="0">
                <a:solidFill>
                  <a:srgbClr val="FF0000"/>
                </a:solidFill>
              </a:rPr>
              <a:t>densidade </a:t>
            </a:r>
            <a:r>
              <a:rPr lang="pt-BR" b="1" dirty="0">
                <a:solidFill>
                  <a:srgbClr val="FF0000"/>
                </a:solidFill>
              </a:rPr>
              <a:t>de estados permitidos de ene</a:t>
            </a:r>
            <a:r>
              <a:rPr lang="pt-BR" dirty="0">
                <a:solidFill>
                  <a:srgbClr val="FF0000"/>
                </a:solidFill>
              </a:rPr>
              <a:t>rgia</a:t>
            </a:r>
            <a:r>
              <a:rPr lang="pt-BR" dirty="0"/>
              <a:t> chamados </a:t>
            </a:r>
            <a:r>
              <a:rPr lang="pt-BR" b="1" i="1" dirty="0">
                <a:solidFill>
                  <a:srgbClr val="FF0000"/>
                </a:solidFill>
              </a:rPr>
              <a:t>g</a:t>
            </a:r>
            <a:r>
              <a:rPr lang="pt-BR" b="1" i="1" baseline="-25000" dirty="0">
                <a:solidFill>
                  <a:srgbClr val="FF0000"/>
                </a:solidFill>
              </a:rPr>
              <a:t>m</a:t>
            </a:r>
            <a:r>
              <a:rPr lang="pt-BR" b="1" i="1" dirty="0">
                <a:solidFill>
                  <a:srgbClr val="FF0000"/>
                </a:solidFill>
              </a:rPr>
              <a:t>(E)</a:t>
            </a:r>
            <a:r>
              <a:rPr lang="pt-BR" i="1" dirty="0"/>
              <a:t> </a:t>
            </a:r>
            <a:r>
              <a:rPr lang="pt-BR" dirty="0"/>
              <a:t>e </a:t>
            </a:r>
            <a:r>
              <a:rPr lang="pt-BR" b="1" i="1" dirty="0">
                <a:solidFill>
                  <a:srgbClr val="FF0000"/>
                </a:solidFill>
              </a:rPr>
              <a:t>g</a:t>
            </a:r>
            <a:r>
              <a:rPr lang="pt-BR" b="1" i="1" baseline="-25000" dirty="0">
                <a:solidFill>
                  <a:srgbClr val="FF0000"/>
                </a:solidFill>
              </a:rPr>
              <a:t>s</a:t>
            </a:r>
            <a:r>
              <a:rPr lang="pt-BR" b="1" i="1" dirty="0">
                <a:solidFill>
                  <a:srgbClr val="FF0000"/>
                </a:solidFill>
              </a:rPr>
              <a:t>(E)</a:t>
            </a:r>
            <a:r>
              <a:rPr lang="pt-BR" dirty="0"/>
              <a:t>,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respectivamente, </a:t>
            </a:r>
            <a:r>
              <a:rPr lang="pt-BR" dirty="0" smtClean="0"/>
              <a:t>para o </a:t>
            </a:r>
            <a:r>
              <a:rPr lang="pt-BR" dirty="0"/>
              <a:t>metal e para o semicondutor. Desses </a:t>
            </a:r>
            <a:r>
              <a:rPr lang="pt-BR" i="1" dirty="0"/>
              <a:t>g(E) </a:t>
            </a:r>
            <a:r>
              <a:rPr lang="pt-BR" dirty="0"/>
              <a:t>estados permitidos, o metal possuirá </a:t>
            </a:r>
            <a:r>
              <a:rPr lang="pt-BR" b="1" i="1" dirty="0">
                <a:solidFill>
                  <a:srgbClr val="FF0000"/>
                </a:solidFill>
              </a:rPr>
              <a:t>n</a:t>
            </a:r>
            <a:r>
              <a:rPr lang="pt-BR" b="1" i="1" baseline="-25000" dirty="0">
                <a:solidFill>
                  <a:srgbClr val="FF0000"/>
                </a:solidFill>
              </a:rPr>
              <a:t>m</a:t>
            </a:r>
            <a:r>
              <a:rPr lang="pt-BR" b="1" i="1" dirty="0">
                <a:solidFill>
                  <a:srgbClr val="FF0000"/>
                </a:solidFill>
              </a:rPr>
              <a:t>(E</a:t>
            </a:r>
            <a:r>
              <a:rPr lang="pt-BR" b="1" i="1" dirty="0" smtClean="0">
                <a:solidFill>
                  <a:srgbClr val="FF0000"/>
                </a:solidFill>
              </a:rPr>
              <a:t>) </a:t>
            </a:r>
            <a:r>
              <a:rPr lang="pt-BR" b="1" dirty="0" smtClean="0">
                <a:solidFill>
                  <a:srgbClr val="FF0000"/>
                </a:solidFill>
              </a:rPr>
              <a:t>estados </a:t>
            </a:r>
            <a:r>
              <a:rPr lang="pt-BR" b="1" dirty="0">
                <a:solidFill>
                  <a:srgbClr val="FF0000"/>
                </a:solidFill>
              </a:rPr>
              <a:t>preenchidos </a:t>
            </a:r>
            <a:r>
              <a:rPr lang="pt-BR" dirty="0"/>
              <a:t>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m</a:t>
            </a:r>
            <a:r>
              <a:rPr lang="pt-BR" b="1" i="1" dirty="0">
                <a:solidFill>
                  <a:srgbClr val="FF0000"/>
                </a:solidFill>
              </a:rPr>
              <a:t>(E) </a:t>
            </a:r>
            <a:r>
              <a:rPr lang="pt-BR" b="1" dirty="0">
                <a:solidFill>
                  <a:srgbClr val="FF0000"/>
                </a:solidFill>
              </a:rPr>
              <a:t>estados va</a:t>
            </a:r>
            <a:r>
              <a:rPr lang="pt-BR" dirty="0"/>
              <a:t>zios e o semicondutor possuirá </a:t>
            </a:r>
            <a:r>
              <a:rPr lang="pt-BR" b="1" i="1" dirty="0">
                <a:solidFill>
                  <a:srgbClr val="FF0000"/>
                </a:solidFill>
              </a:rPr>
              <a:t>n</a:t>
            </a:r>
            <a:r>
              <a:rPr lang="pt-BR" b="1" i="1" baseline="-25000" dirty="0">
                <a:solidFill>
                  <a:srgbClr val="FF0000"/>
                </a:solidFill>
              </a:rPr>
              <a:t>s</a:t>
            </a:r>
            <a:r>
              <a:rPr lang="pt-BR" b="1" i="1" dirty="0">
                <a:solidFill>
                  <a:srgbClr val="FF0000"/>
                </a:solidFill>
              </a:rPr>
              <a:t>(E) </a:t>
            </a:r>
            <a:r>
              <a:rPr lang="pt-BR" b="1" dirty="0" smtClean="0">
                <a:solidFill>
                  <a:srgbClr val="FF0000"/>
                </a:solidFill>
              </a:rPr>
              <a:t>estados preenchidos </a:t>
            </a:r>
            <a:r>
              <a:rPr lang="pt-BR" dirty="0"/>
              <a:t>e </a:t>
            </a:r>
            <a:r>
              <a:rPr lang="pt-BR" b="1" i="1" dirty="0">
                <a:solidFill>
                  <a:srgbClr val="FF0000"/>
                </a:solidFill>
              </a:rPr>
              <a:t>v</a:t>
            </a:r>
            <a:r>
              <a:rPr lang="pt-BR" b="1" i="1" baseline="-25000" dirty="0">
                <a:solidFill>
                  <a:srgbClr val="FF0000"/>
                </a:solidFill>
              </a:rPr>
              <a:t>s</a:t>
            </a:r>
            <a:r>
              <a:rPr lang="pt-BR" b="1" i="1" dirty="0">
                <a:solidFill>
                  <a:srgbClr val="FF0000"/>
                </a:solidFill>
              </a:rPr>
              <a:t>(E) </a:t>
            </a:r>
            <a:r>
              <a:rPr lang="pt-BR" b="1" dirty="0">
                <a:solidFill>
                  <a:srgbClr val="FF0000"/>
                </a:solidFill>
              </a:rPr>
              <a:t>estados vazios</a:t>
            </a:r>
            <a:r>
              <a:rPr lang="pt-BR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822" y="105273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51822" y="333941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886671" y="3212976"/>
            <a:ext cx="771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</a:t>
            </a:r>
            <a:r>
              <a:rPr lang="pt-BR" b="1" dirty="0">
                <a:solidFill>
                  <a:srgbClr val="FF0000"/>
                </a:solidFill>
              </a:rPr>
              <a:t>funções de distribuição de </a:t>
            </a:r>
            <a:r>
              <a:rPr lang="pt-BR" b="1" dirty="0" smtClean="0">
                <a:solidFill>
                  <a:srgbClr val="FF0000"/>
                </a:solidFill>
              </a:rPr>
              <a:t>Fermi-Dirac (ou </a:t>
            </a:r>
            <a:r>
              <a:rPr lang="pt-BR" b="1" dirty="0">
                <a:solidFill>
                  <a:srgbClr val="FF0000"/>
                </a:solidFill>
              </a:rPr>
              <a:t>probabilidade de </a:t>
            </a:r>
            <a:r>
              <a:rPr lang="pt-BR" b="1" dirty="0" smtClean="0">
                <a:solidFill>
                  <a:srgbClr val="FF0000"/>
                </a:solidFill>
              </a:rPr>
              <a:t>ocupação</a:t>
            </a:r>
            <a:r>
              <a:rPr lang="pt-BR" dirty="0" smtClean="0"/>
              <a:t>)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são escritas</a:t>
            </a:r>
            <a:r>
              <a:rPr lang="pt-BR" dirty="0"/>
              <a:t>, respectivamente para o metal e para o semicondutor, </a:t>
            </a:r>
            <a:r>
              <a:rPr lang="pt-BR" dirty="0" smtClean="0"/>
              <a:t>conforme equações </a:t>
            </a:r>
            <a:r>
              <a:rPr lang="pt-BR" i="1" dirty="0" smtClean="0"/>
              <a:t>abaixo. E</a:t>
            </a:r>
            <a:r>
              <a:rPr lang="pt-BR" i="1" baseline="-25000" dirty="0" smtClean="0"/>
              <a:t>Fm</a:t>
            </a:r>
            <a:r>
              <a:rPr lang="pt-BR" i="1" dirty="0" smtClean="0"/>
              <a:t> </a:t>
            </a:r>
            <a:r>
              <a:rPr lang="pt-BR" dirty="0"/>
              <a:t>e </a:t>
            </a:r>
            <a:r>
              <a:rPr lang="pt-BR" i="1" dirty="0"/>
              <a:t>E</a:t>
            </a:r>
            <a:r>
              <a:rPr lang="pt-BR" i="1" baseline="-25000" dirty="0"/>
              <a:t>Fs</a:t>
            </a:r>
            <a:r>
              <a:rPr lang="pt-BR" i="1" dirty="0"/>
              <a:t> </a:t>
            </a:r>
            <a:r>
              <a:rPr lang="pt-BR" dirty="0"/>
              <a:t>são os níveis de Fermi dos respectivos materiais.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38" y="4217764"/>
            <a:ext cx="2440472" cy="12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26" y="5474258"/>
            <a:ext cx="2485098" cy="12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808" y="395372"/>
            <a:ext cx="37156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NÍVEL DE FERMI DE UM SISTEMA (E</a:t>
            </a:r>
            <a:r>
              <a:rPr lang="pt-BR" b="1" baseline="-25000" dirty="0" smtClean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1820631" y="4483301"/>
            <a:ext cx="894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m</a:t>
            </a:r>
            <a:r>
              <a:rPr lang="pt-BR" b="1" dirty="0" smtClean="0">
                <a:solidFill>
                  <a:srgbClr val="FF0000"/>
                </a:solidFill>
              </a:rPr>
              <a:t>etal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5" y="5758030"/>
            <a:ext cx="15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semicondutor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509120"/>
            <a:ext cx="756084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(1.5a)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6261746" y="5661248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(1.5b)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19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3" grpId="0"/>
      <p:bldP spid="2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6712" y="1124744"/>
            <a:ext cx="763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dirty="0"/>
              <a:t>densidade de estados preenchidos vale a multiplicação da densidade de </a:t>
            </a:r>
            <a:r>
              <a:rPr lang="pt-BR" dirty="0" smtClean="0"/>
              <a:t>estados permitidos </a:t>
            </a:r>
            <a:r>
              <a:rPr lang="pt-BR" dirty="0"/>
              <a:t>pela probabilidade de ocupação, então se estabelecem as relações: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822" y="1196752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843808" y="395372"/>
            <a:ext cx="37156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NÍVEL DE FERMI DE UM SISTEMA (E</a:t>
            </a:r>
            <a:r>
              <a:rPr lang="pt-BR" b="1" baseline="-25000" dirty="0" smtClean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76" y="2032323"/>
            <a:ext cx="1729248" cy="62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72" y="2636912"/>
            <a:ext cx="1603738" cy="5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6410" y="3225750"/>
            <a:ext cx="590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Consequentemente as densidades de estados vazios valem</a:t>
            </a:r>
            <a:r>
              <a:rPr lang="pt-BR" dirty="0" smtClean="0"/>
              <a:t>: </a:t>
            </a:r>
            <a:endParaRPr lang="pt-BR" dirty="0"/>
          </a:p>
        </p:txBody>
      </p:sp>
      <p:sp>
        <p:nvSpPr>
          <p:cNvPr id="12" name="Rectangle 11"/>
          <p:cNvSpPr/>
          <p:nvPr/>
        </p:nvSpPr>
        <p:spPr>
          <a:xfrm>
            <a:off x="251520" y="3297758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37" y="3695718"/>
            <a:ext cx="2273126" cy="6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67" y="4327564"/>
            <a:ext cx="2439078" cy="6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8198" y="2346098"/>
            <a:ext cx="76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(1.6)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3995772"/>
            <a:ext cx="76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11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animBg="1"/>
      <p:bldP spid="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6712" y="701988"/>
            <a:ext cx="7635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Supondo-se que os dois materiais sejam colocados em contato íntimo, eles </a:t>
            </a:r>
            <a:r>
              <a:rPr lang="pt-BR" b="1" dirty="0" smtClean="0"/>
              <a:t>tornam-se interativos </a:t>
            </a:r>
            <a:r>
              <a:rPr lang="pt-BR" b="1" dirty="0"/>
              <a:t>e transferências de elétrons ocorrerão entre eles. O novo sistema alcançará </a:t>
            </a:r>
            <a:r>
              <a:rPr lang="pt-BR" b="1" dirty="0" smtClean="0"/>
              <a:t>o equilíbrio </a:t>
            </a:r>
            <a:r>
              <a:rPr lang="pt-BR" b="1" dirty="0"/>
              <a:t>térmico quando os processos de transferência tornarem-se canceláveis e</a:t>
            </a:r>
            <a:r>
              <a:rPr lang="pt-BR" b="1" dirty="0" smtClean="0"/>
              <a:t>, portanto</a:t>
            </a:r>
            <a:r>
              <a:rPr lang="pt-BR" b="1" dirty="0"/>
              <a:t>, não mais houver uma transferência líquida de elétrons entre quaisquer níveis </a:t>
            </a:r>
            <a:r>
              <a:rPr lang="pt-BR" b="1" dirty="0" smtClean="0"/>
              <a:t>de energia.</a:t>
            </a:r>
          </a:p>
          <a:p>
            <a:pPr algn="just"/>
            <a:r>
              <a:rPr lang="pt-BR" dirty="0" smtClean="0"/>
              <a:t>Matematicamente </a:t>
            </a:r>
            <a:r>
              <a:rPr lang="pt-BR" dirty="0"/>
              <a:t>o equilíbrio pode ser expresso percebendo-se que </a:t>
            </a:r>
            <a:r>
              <a:rPr lang="pt-BR" dirty="0" smtClean="0"/>
              <a:t>a probabilidade </a:t>
            </a:r>
            <a:r>
              <a:rPr lang="pt-BR" dirty="0"/>
              <a:t>de transferência, em uma determinada energia </a:t>
            </a:r>
            <a:r>
              <a:rPr lang="pt-BR" i="1" dirty="0"/>
              <a:t>E</a:t>
            </a:r>
            <a:r>
              <a:rPr lang="pt-BR" i="1" baseline="-25000" dirty="0"/>
              <a:t>x</a:t>
            </a:r>
            <a:r>
              <a:rPr lang="pt-BR" dirty="0"/>
              <a:t>, será proporcional </a:t>
            </a:r>
            <a:r>
              <a:rPr lang="pt-BR" dirty="0" smtClean="0"/>
              <a:t>à densidade </a:t>
            </a:r>
            <a:r>
              <a:rPr lang="pt-BR" dirty="0"/>
              <a:t>de população de elétrons livres [</a:t>
            </a:r>
            <a:r>
              <a:rPr lang="pt-BR" i="1" dirty="0"/>
              <a:t>n(E</a:t>
            </a:r>
            <a:r>
              <a:rPr lang="pt-BR" i="1" baseline="-25000" dirty="0"/>
              <a:t>x</a:t>
            </a:r>
            <a:r>
              <a:rPr lang="pt-BR" i="1" dirty="0"/>
              <a:t>)</a:t>
            </a:r>
            <a:r>
              <a:rPr lang="pt-BR" dirty="0"/>
              <a:t>] que estarão disponíveis para </a:t>
            </a:r>
            <a:r>
              <a:rPr lang="pt-BR" dirty="0" smtClean="0"/>
              <a:t>a transferência </a:t>
            </a:r>
            <a:r>
              <a:rPr lang="pt-BR" dirty="0"/>
              <a:t>e à densidade de estados vazios [</a:t>
            </a:r>
            <a:r>
              <a:rPr lang="pt-BR" i="1" dirty="0"/>
              <a:t>v(Ex)</a:t>
            </a:r>
            <a:r>
              <a:rPr lang="pt-BR" dirty="0"/>
              <a:t>], disponíveis para recebê-los. Como </a:t>
            </a:r>
            <a:r>
              <a:rPr lang="pt-BR" dirty="0" smtClean="0"/>
              <a:t>as taxas </a:t>
            </a:r>
            <a:r>
              <a:rPr lang="pt-BR" dirty="0"/>
              <a:t>de transferências são iguais nos dois lados do contato, pode-se escrever que: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822" y="77399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843808" y="188640"/>
            <a:ext cx="37156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NÍVEL DE FERMI DE UM SISTEMA (E</a:t>
            </a:r>
            <a:r>
              <a:rPr lang="pt-BR" b="1" baseline="-25000" dirty="0" smtClean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23306"/>
            <a:ext cx="1914344" cy="5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406224" y="4117551"/>
            <a:ext cx="76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3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6712" y="701988"/>
            <a:ext cx="518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Juntando-se as equações 1.6, 1.7 e1.8 obtem-se: 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251822" y="773996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2843808" y="188640"/>
            <a:ext cx="371561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NÍVEL DE FERMI DE UM SISTEMA (E</a:t>
            </a:r>
            <a:r>
              <a:rPr lang="pt-BR" b="1" baseline="-25000" dirty="0" smtClean="0"/>
              <a:t>F</a:t>
            </a:r>
            <a:r>
              <a:rPr lang="pt-BR" b="1" dirty="0" smtClean="0"/>
              <a:t>)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3" y="1268760"/>
            <a:ext cx="5388055" cy="67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6444208" y="1352693"/>
            <a:ext cx="576064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43145"/>
            <a:ext cx="1241155" cy="6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935827" y="3142980"/>
            <a:ext cx="576064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893003" y="4653136"/>
            <a:ext cx="807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E</a:t>
            </a:r>
            <a:r>
              <a:rPr lang="pt-BR" b="1" dirty="0" smtClean="0">
                <a:solidFill>
                  <a:srgbClr val="FF0000"/>
                </a:solidFill>
              </a:rPr>
              <a:t>m </a:t>
            </a:r>
            <a:r>
              <a:rPr lang="pt-BR" b="1" dirty="0">
                <a:solidFill>
                  <a:srgbClr val="FF0000"/>
                </a:solidFill>
              </a:rPr>
              <a:t>equilíbrio térmico, o </a:t>
            </a:r>
            <a:r>
              <a:rPr lang="pt-BR" b="1" dirty="0" smtClean="0">
                <a:solidFill>
                  <a:srgbClr val="FF0000"/>
                </a:solidFill>
              </a:rPr>
              <a:t>nível de </a:t>
            </a:r>
            <a:r>
              <a:rPr lang="pt-BR" b="1" dirty="0">
                <a:solidFill>
                  <a:srgbClr val="FF0000"/>
                </a:solidFill>
              </a:rPr>
              <a:t>Fermi é constante ao longo de um sistema</a:t>
            </a:r>
            <a:r>
              <a:rPr lang="pt-BR" dirty="0"/>
              <a:t>. </a:t>
            </a:r>
            <a:r>
              <a:rPr lang="pt-BR" b="1" dirty="0"/>
              <a:t>Essa conclusão é válida tanto para </a:t>
            </a:r>
            <a:r>
              <a:rPr lang="pt-BR" b="1" dirty="0" smtClean="0"/>
              <a:t>sistemas isolados </a:t>
            </a:r>
            <a:r>
              <a:rPr lang="pt-BR" b="1" dirty="0"/>
              <a:t>como para sistemas compostos por materiais em contato íntimo, como: metal </a:t>
            </a:r>
            <a:r>
              <a:rPr lang="pt-BR" b="1" dirty="0" smtClean="0"/>
              <a:t>com metal</a:t>
            </a:r>
            <a:r>
              <a:rPr lang="pt-BR" b="1" dirty="0"/>
              <a:t>, semicondutor I com semicondutor I, metal com semicondutor, semicondutor I </a:t>
            </a:r>
            <a:r>
              <a:rPr lang="pt-BR" b="1" dirty="0" smtClean="0"/>
              <a:t>com semicondutor II.</a:t>
            </a:r>
            <a:endParaRPr lang="pt-BR" b="1" dirty="0"/>
          </a:p>
        </p:txBody>
      </p:sp>
      <p:sp>
        <p:nvSpPr>
          <p:cNvPr id="22" name="Rectangle 21"/>
          <p:cNvSpPr/>
          <p:nvPr/>
        </p:nvSpPr>
        <p:spPr>
          <a:xfrm>
            <a:off x="332492" y="4725144"/>
            <a:ext cx="351076" cy="1979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23" y="3153099"/>
            <a:ext cx="1288569" cy="3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01387"/>
            <a:ext cx="2440472" cy="12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3" y="3369258"/>
            <a:ext cx="2485098" cy="121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90440" y="2658022"/>
            <a:ext cx="756084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(1.5a)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3556758" y="3625207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(1.5b)</a:t>
            </a:r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865684" y="2029306"/>
            <a:ext cx="1374766" cy="391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entanto,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861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4" grpId="0" animBg="1"/>
      <p:bldP spid="17" grpId="0" animBg="1"/>
      <p:bldP spid="3" grpId="0"/>
      <p:bldP spid="22" grpId="0" animBg="1"/>
      <p:bldP spid="19" grpId="0"/>
      <p:bldP spid="2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437" y="404664"/>
            <a:ext cx="3296256" cy="121489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7200" b="1" dirty="0" smtClean="0">
                <a:solidFill>
                  <a:schemeClr val="bg1"/>
                </a:solidFill>
              </a:rPr>
              <a:t>Junções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645" y="2708920"/>
            <a:ext cx="139709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Junções</a:t>
            </a:r>
            <a:endParaRPr lang="pt-BR" sz="2400" b="1" dirty="0"/>
          </a:p>
        </p:txBody>
      </p:sp>
      <p:sp>
        <p:nvSpPr>
          <p:cNvPr id="4" name="Oval 3"/>
          <p:cNvSpPr/>
          <p:nvPr/>
        </p:nvSpPr>
        <p:spPr>
          <a:xfrm>
            <a:off x="414129" y="2776883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1288406" y="3471391"/>
            <a:ext cx="24194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Função Trabalho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30102" y="3560419"/>
            <a:ext cx="326057" cy="25602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1285888" y="4047455"/>
            <a:ext cx="27100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Potencial de Fermi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827584" y="4136483"/>
            <a:ext cx="326057" cy="25602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9"/>
          <p:cNvSpPr txBox="1"/>
          <p:nvPr/>
        </p:nvSpPr>
        <p:spPr>
          <a:xfrm>
            <a:off x="1285888" y="4695527"/>
            <a:ext cx="41502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Nível de Fermi de um Sistema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827584" y="4784555"/>
            <a:ext cx="326057" cy="25602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52052" y="1988840"/>
            <a:ext cx="480006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Recordação: Semiconductor Diodes</a:t>
            </a:r>
            <a:endParaRPr lang="pt-BR" sz="2400" b="1" dirty="0"/>
          </a:p>
        </p:txBody>
      </p:sp>
      <p:sp>
        <p:nvSpPr>
          <p:cNvPr id="13" name="Oval 12"/>
          <p:cNvSpPr/>
          <p:nvPr/>
        </p:nvSpPr>
        <p:spPr>
          <a:xfrm>
            <a:off x="395536" y="2056803"/>
            <a:ext cx="261847" cy="2459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4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250" y="1634915"/>
            <a:ext cx="7772400" cy="177873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pt-BR" sz="4800" b="1" dirty="0" smtClean="0"/>
              <a:t>Recordação</a:t>
            </a:r>
            <a:br>
              <a:rPr lang="pt-BR" sz="4800" b="1" dirty="0" smtClean="0"/>
            </a:br>
            <a:r>
              <a:rPr lang="pt-BR" sz="4800" b="1" dirty="0" smtClean="0"/>
              <a:t>Aula 1: Semiconductor Diodes 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8297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638214" y="550421"/>
            <a:ext cx="1809092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t-BR" sz="3600" b="1" smtClean="0">
                <a:solidFill>
                  <a:schemeClr val="bg1"/>
                </a:solidFill>
                <a:cs typeface="Arial" charset="0"/>
              </a:rPr>
              <a:t>Diode</a:t>
            </a:r>
            <a:endParaRPr lang="en-US" altLang="pt-BR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8710">
            <a:off x="7899254" y="4549596"/>
            <a:ext cx="1299514" cy="9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11" y="2144558"/>
            <a:ext cx="839235" cy="133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" y="2048921"/>
            <a:ext cx="41433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1" y="2144558"/>
            <a:ext cx="38481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6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851920" y="1196752"/>
            <a:ext cx="1809092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pt-BR" sz="3600" b="1" dirty="0" smtClean="0">
                <a:solidFill>
                  <a:schemeClr val="bg1"/>
                </a:solidFill>
                <a:cs typeface="Arial" charset="0"/>
              </a:rPr>
              <a:t>Diode</a:t>
            </a:r>
            <a:endParaRPr lang="en-US" altLang="pt-BR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" name="Picture 5" descr="fg01_01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5" y="2987919"/>
            <a:ext cx="2735485" cy="1259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g01_01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80" y="2678784"/>
            <a:ext cx="2801085" cy="22776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g01_0140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20" y="2666056"/>
            <a:ext cx="3228673" cy="227211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580" y="45091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s</a:t>
            </a:r>
            <a:r>
              <a:rPr lang="pt-BR" b="1" dirty="0" smtClean="0">
                <a:solidFill>
                  <a:srgbClr val="FF0000"/>
                </a:solidFill>
              </a:rPr>
              <a:t>em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polarização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490" y="5075892"/>
            <a:ext cx="174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>
                <a:solidFill>
                  <a:srgbClr val="FF0000"/>
                </a:solidFill>
              </a:rPr>
              <a:t>olarização direta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0826" y="5157192"/>
            <a:ext cx="174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</a:t>
            </a:r>
            <a:r>
              <a:rPr lang="pt-BR" b="1" dirty="0" smtClean="0">
                <a:solidFill>
                  <a:srgbClr val="FF0000"/>
                </a:solidFill>
              </a:rPr>
              <a:t>olarização reversa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11590" y="324433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20113172</a:t>
            </a:r>
          </a:p>
        </p:txBody>
      </p:sp>
    </p:spTree>
    <p:extLst>
      <p:ext uri="{BB962C8B-B14F-4D97-AF65-F5344CB8AC3E}">
        <p14:creationId xmlns:p14="http://schemas.microsoft.com/office/powerpoint/2010/main" val="3453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177536" y="1524000"/>
            <a:ext cx="6870552" cy="1450486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400" b="1" dirty="0" smtClean="0">
                <a:solidFill>
                  <a:schemeClr val="bg1"/>
                </a:solidFill>
                <a:cs typeface="Arial" charset="0"/>
              </a:rPr>
              <a:t>Semiconductor Materials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4400" b="1" dirty="0" smtClean="0">
                <a:solidFill>
                  <a:schemeClr val="bg1"/>
                </a:solidFill>
                <a:cs typeface="Arial" charset="0"/>
              </a:rPr>
              <a:t>Ge, Si, </a:t>
            </a:r>
            <a:r>
              <a:rPr lang="en-US" altLang="pt-BR" sz="4400" b="1" dirty="0" err="1" smtClean="0">
                <a:solidFill>
                  <a:schemeClr val="bg1"/>
                </a:solidFill>
                <a:cs typeface="Arial" charset="0"/>
              </a:rPr>
              <a:t>GaAs</a:t>
            </a:r>
            <a:endParaRPr lang="en-US" altLang="pt-BR" sz="44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8766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48" y="548680"/>
            <a:ext cx="396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369" y="2780928"/>
            <a:ext cx="160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</a:t>
            </a:r>
            <a:r>
              <a:rPr lang="pt-BR" b="1" dirty="0" smtClean="0">
                <a:solidFill>
                  <a:srgbClr val="FF0000"/>
                </a:solidFill>
              </a:rPr>
              <a:t>ristal singular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861" y="26996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</a:t>
            </a:r>
            <a:r>
              <a:rPr lang="pt-BR" b="1" dirty="0" smtClean="0">
                <a:solidFill>
                  <a:srgbClr val="FF0000"/>
                </a:solidFill>
              </a:rPr>
              <a:t>ristal composto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98" y="3227007"/>
            <a:ext cx="2904732" cy="262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29" y="3068960"/>
            <a:ext cx="3227479" cy="305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71513" y="5877801"/>
            <a:ext cx="2352502" cy="401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</a:t>
            </a:r>
            <a:r>
              <a:rPr lang="pt-BR" b="1" dirty="0" smtClean="0">
                <a:solidFill>
                  <a:srgbClr val="FF0000"/>
                </a:solidFill>
              </a:rPr>
              <a:t>igação covalente - Si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9372" y="6237312"/>
            <a:ext cx="2587752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</a:t>
            </a:r>
            <a:r>
              <a:rPr lang="pt-BR" b="1" dirty="0" smtClean="0">
                <a:solidFill>
                  <a:srgbClr val="FF0000"/>
                </a:solidFill>
              </a:rPr>
              <a:t>igação covalente - GaAs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548680"/>
            <a:ext cx="0" cy="554461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57" y="321196"/>
            <a:ext cx="4124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41563" y="5949281"/>
            <a:ext cx="610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Bandas de valência de condução e valência de um isolante, 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um semicondutor e um condutor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6866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02982" y="1034617"/>
            <a:ext cx="284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n</a:t>
            </a:r>
            <a:r>
              <a:rPr lang="pt-BR" b="1" dirty="0" smtClean="0">
                <a:solidFill>
                  <a:srgbClr val="FF0000"/>
                </a:solidFill>
              </a:rPr>
              <a:t>íveis discretos de energia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1498</Words>
  <Application>Microsoft Office PowerPoint</Application>
  <PresentationFormat>On-screen Show (4:3)</PresentationFormat>
  <Paragraphs>134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Junções</vt:lpstr>
      <vt:lpstr>PowerPoint Presentation</vt:lpstr>
      <vt:lpstr>Junções</vt:lpstr>
      <vt:lpstr>Recordação Aula 1: Semiconductor Diodes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Função Trabalho Potencial de Fermi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Nível de Fermi de um Sistema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Junçoes Semicondutoras</dc:title>
  <dc:creator>José Marcos Alves</dc:creator>
  <cp:lastModifiedBy>José Marcos Alves</cp:lastModifiedBy>
  <cp:revision>245</cp:revision>
  <dcterms:created xsi:type="dcterms:W3CDTF">2015-03-18T07:51:23Z</dcterms:created>
  <dcterms:modified xsi:type="dcterms:W3CDTF">2016-02-22T19:33:38Z</dcterms:modified>
</cp:coreProperties>
</file>