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61" r:id="rId4"/>
    <p:sldId id="257" r:id="rId5"/>
    <p:sldId id="260" r:id="rId6"/>
    <p:sldId id="285" r:id="rId7"/>
    <p:sldId id="259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755"/>
    <a:srgbClr val="4F2172"/>
    <a:srgbClr val="3E4C5B"/>
    <a:srgbClr val="3E225B"/>
    <a:srgbClr val="3A1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77170-263A-9042-ACEE-6ACDA1BA0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58C755-3345-6743-A4BD-B1CE57F8F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7024BF-E4B7-934A-8DA3-E442A709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DC5DC1-978B-1341-B78A-7C732DCF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4FF4A4-96A5-A54B-9BC3-3E5D1007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32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EAF1D-37A2-D341-8701-AF5BFEF4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FC05DF-DDCA-1445-B14C-4A43A3216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422586-A2F9-7845-A6C2-8263BB234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0BA221-9A2E-CF47-94F0-DE3725C9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2682D3-2D0D-5D45-BAB5-ACDC46C4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46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F76908-2429-844F-BCF2-8B4E46EB4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A77776-F025-9B4C-8020-DF376B509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96B908-D7D6-AE4F-AC69-01D9F17D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E23A48-FB68-564E-82CC-C24781CD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5609CC-ACAD-9043-B1F3-C752074B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0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ADBF6-94AF-004B-AA9F-9F025370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C5A-207C-6148-9188-60A7430D9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19CCA4-2DB8-044D-BEAD-20F7213C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50C162-B3DE-4842-91A3-9DD3F720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EBED17-B808-784C-AE49-386C484C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85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A2FD2-9CDF-8640-8F3F-C8A95E85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574BD5-2052-1B45-808B-91BBE9E9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1E1CB-1A5D-3C45-BA6A-9E3E179D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3CE623-A8D1-744C-939B-10FC12E0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B57055-90A2-7347-AD17-8B7BF01E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84619-349D-C14A-8B54-AEF2F1209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0E924F-565E-564F-8C87-E796177B9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38978F-4689-9D49-9113-E4D4F0B97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DDEA5A-F1B0-7341-97C8-065E5C57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EE880B-157F-9F4F-B33D-D01B432F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9D6926-CE43-3C48-8F75-5DD5F5A4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7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42DE1-79F2-1A45-A7EB-3F5CA9AF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B58DCE-7138-8A49-8D27-2BF83845E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747304-9EE3-B345-8CC7-57975E672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8091DB-77CB-1D4E-ACF6-9CA2C8359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B1AEFD-7AEE-DE49-92B0-786C30755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95B772-5C2B-5944-B3D1-727951B7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689B04-5772-4748-9608-69819A96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17AC3DD-3286-1F45-BB32-C14E16FA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7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64414-84B7-5348-A79C-C5CD8B7B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B0BBF3D-394C-1F47-B6EB-66BB68140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8DB19E-3A75-4E49-9A06-0C4F5BC9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A1F904-AE9E-0844-B6EA-7E2F9660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02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EA17541-2E7E-C044-ACB9-DC0097486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7C26AC-53FB-384C-85CB-254D2861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E61B19-A3DE-D043-AA13-9FDB4DAA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68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E7A69-66C0-874D-B109-75769911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1393A7-E0E2-F74F-B22B-53CB3B50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44E16A-C357-1B42-AD2C-FB501B9F4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D42EAB-FA8A-A047-9CA9-5CE532CA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A9A27B-7B1C-6748-840B-944DF01F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5201F5-F6B9-A24E-8126-971CF000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79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62170-426E-AC42-992C-BBFBD6C5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6A9FF30-D077-5543-B1BE-814AE4828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FB45EB-B961-BD46-86BA-26068C241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CD36C2-D240-9F49-98F4-04C6D3D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DA112C-5B3E-7640-92FC-7B37D811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2B09FE-D7CA-1647-A84D-E7AA5B07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23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2B6E0C3-8DDE-1541-92BD-B1970C85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70A5AA-4ED9-1B4D-9EA5-525259C57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FC7084-603B-2343-8926-F6588FC1E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3507-DC45-D544-9620-E2E5E4D51F10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8FA9CA-FC79-E740-A7EB-36CA03074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A8547E-8E25-C04E-ADBC-6193862A1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8C63C-F384-8646-B735-4B5DB4B2E2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46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3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 descr="Uma imagem contendo objeto, computador, frente, grande&#10;&#10;Descrição gerada automaticamente">
            <a:extLst>
              <a:ext uri="{FF2B5EF4-FFF2-40B4-BE49-F238E27FC236}">
                <a16:creationId xmlns:a16="http://schemas.microsoft.com/office/drawing/2014/main" id="{BFDEEFE2-9381-D143-8F1C-CA76F3FF6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43" y="508636"/>
            <a:ext cx="9361713" cy="589788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73CC351F-1537-484D-BCF8-32369FD5A4F2}"/>
              </a:ext>
            </a:extLst>
          </p:cNvPr>
          <p:cNvSpPr/>
          <p:nvPr/>
        </p:nvSpPr>
        <p:spPr>
          <a:xfrm>
            <a:off x="3447802" y="3121726"/>
            <a:ext cx="5524748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REDES SOCIAIS E TEORIA SOCIAL</a:t>
            </a:r>
          </a:p>
        </p:txBody>
      </p:sp>
    </p:spTree>
    <p:extLst>
      <p:ext uri="{BB962C8B-B14F-4D97-AF65-F5344CB8AC3E}">
        <p14:creationId xmlns:p14="http://schemas.microsoft.com/office/powerpoint/2010/main" val="309851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7F9029A5-7725-B943-9C6A-EFCC581BA5C4}"/>
              </a:ext>
            </a:extLst>
          </p:cNvPr>
          <p:cNvSpPr/>
          <p:nvPr/>
        </p:nvSpPr>
        <p:spPr>
          <a:xfrm>
            <a:off x="461961" y="1443753"/>
            <a:ext cx="94678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Há mais quantidade do que qualidade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informação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.</a:t>
            </a:r>
          </a:p>
          <a:p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Possibilidade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fragmentação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saberes e culturas;</a:t>
            </a:r>
            <a:br>
              <a:rPr lang="pt-BR" dirty="0">
                <a:latin typeface="Helvetica" pitchFamily="2" charset="0"/>
                <a:ea typeface="Times New Roman" panose="02020603050405020304" pitchFamily="18" charset="0"/>
              </a:rPr>
            </a:b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9F05806-BFAC-414E-8D47-B7C939AD4AEF}"/>
              </a:ext>
            </a:extLst>
          </p:cNvPr>
          <p:cNvSpPr/>
          <p:nvPr/>
        </p:nvSpPr>
        <p:spPr>
          <a:xfrm>
            <a:off x="0" y="462616"/>
            <a:ext cx="494347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Helvetica" pitchFamily="2" charset="0"/>
              </a:rPr>
              <a:t>      REDES SOCIAIS – USO TECNOLÓGICO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D002009-1A05-9840-8914-48E32D877E44}"/>
              </a:ext>
            </a:extLst>
          </p:cNvPr>
          <p:cNvSpPr/>
          <p:nvPr/>
        </p:nvSpPr>
        <p:spPr>
          <a:xfrm>
            <a:off x="461961" y="2375977"/>
            <a:ext cx="10153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Ordens que se interpenetram,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têm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interdependência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e podem fazer surgir possibilidades</a:t>
            </a:r>
          </a:p>
          <a:p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interações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não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previstas, novas formas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estruturação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da realidade, e consequentemente a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reinvenção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formas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comunicação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saberes 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práticas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284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51BAF47-A9E4-3B42-8D8D-B57352C69702}"/>
              </a:ext>
            </a:extLst>
          </p:cNvPr>
          <p:cNvSpPr/>
          <p:nvPr/>
        </p:nvSpPr>
        <p:spPr>
          <a:xfrm>
            <a:off x="666750" y="1536866"/>
            <a:ext cx="98155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Discute os vários usos e abordagens utilizadas em relação à expressão </a:t>
            </a:r>
          </a:p>
          <a:p>
            <a:r>
              <a:rPr lang="pt-BR" dirty="0">
                <a:latin typeface="Helvetica" pitchFamily="2" charset="0"/>
              </a:rPr>
              <a:t>redes sociais;</a:t>
            </a:r>
          </a:p>
          <a:p>
            <a:endParaRPr lang="pt-BR" dirty="0">
              <a:latin typeface="Helvetica" pitchFamily="2" charset="0"/>
            </a:endParaRPr>
          </a:p>
          <a:p>
            <a:endParaRPr lang="pt-BR" dirty="0">
              <a:latin typeface="Helvetica" pitchFamily="2" charset="0"/>
            </a:endParaRPr>
          </a:p>
          <a:p>
            <a:br>
              <a:rPr lang="pt-BR" dirty="0">
                <a:latin typeface="Helvetica" pitchFamily="2" charset="0"/>
              </a:rPr>
            </a:br>
            <a:br>
              <a:rPr lang="pt-BR" dirty="0">
                <a:latin typeface="Helvetica" pitchFamily="2" charset="0"/>
              </a:rPr>
            </a:br>
            <a:endParaRPr lang="pt-BR" dirty="0">
              <a:latin typeface="Helvetica" pitchFamily="2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5212A32-6BBF-7341-B7BF-287ABB3EC72E}"/>
              </a:ext>
            </a:extLst>
          </p:cNvPr>
          <p:cNvSpPr/>
          <p:nvPr/>
        </p:nvSpPr>
        <p:spPr>
          <a:xfrm>
            <a:off x="0" y="293115"/>
            <a:ext cx="11029952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>
                <a:latin typeface="Helvetica" pitchFamily="2" charset="0"/>
              </a:rPr>
              <a:t>         REDES SOCIAIS E TEORIA SOCIAL: REVENDO OS FUNDAMENTOS DO CONCEITO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DF2A6C4-51E4-7047-8F48-BB9FDAFD2EE9}"/>
              </a:ext>
            </a:extLst>
          </p:cNvPr>
          <p:cNvSpPr/>
          <p:nvPr/>
        </p:nvSpPr>
        <p:spPr>
          <a:xfrm>
            <a:off x="666750" y="2409037"/>
            <a:ext cx="11277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Aborda a naturalização e associação da expressão redes sociais apenas </a:t>
            </a:r>
          </a:p>
          <a:p>
            <a:r>
              <a:rPr lang="pt-BR" dirty="0">
                <a:latin typeface="Helvetica" pitchFamily="2" charset="0"/>
              </a:rPr>
              <a:t>relacionadas às tecnologias da informação;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6EBE7A8-747E-F14C-99A4-942745B99E3A}"/>
              </a:ext>
            </a:extLst>
          </p:cNvPr>
          <p:cNvSpPr/>
          <p:nvPr/>
        </p:nvSpPr>
        <p:spPr>
          <a:xfrm>
            <a:off x="695325" y="3291578"/>
            <a:ext cx="9815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Origens - noção de rede: campos da Sociologia, Antropologia, Informação </a:t>
            </a:r>
          </a:p>
          <a:p>
            <a:r>
              <a:rPr lang="pt-BR" dirty="0">
                <a:latin typeface="Helvetica" pitchFamily="2" charset="0"/>
              </a:rPr>
              <a:t>e Comunicação;</a:t>
            </a:r>
          </a:p>
          <a:p>
            <a:endParaRPr lang="pt-BR" dirty="0">
              <a:latin typeface="Helvetica" pitchFamily="2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65D3F33-4ACB-514E-8977-667684C07BF7}"/>
              </a:ext>
            </a:extLst>
          </p:cNvPr>
          <p:cNvSpPr/>
          <p:nvPr/>
        </p:nvSpPr>
        <p:spPr>
          <a:xfrm>
            <a:off x="695325" y="4248871"/>
            <a:ext cx="9105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Possibilidades de análise da noção de redes através de 3 abordagens: metafórica,</a:t>
            </a:r>
          </a:p>
          <a:p>
            <a:r>
              <a:rPr lang="pt-BR" dirty="0">
                <a:latin typeface="Helvetica" pitchFamily="2" charset="0"/>
              </a:rPr>
              <a:t>analítica e tecnológica;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13D76E1-EA76-744B-A91C-509D0A45B5C2}"/>
              </a:ext>
            </a:extLst>
          </p:cNvPr>
          <p:cNvSpPr/>
          <p:nvPr/>
        </p:nvSpPr>
        <p:spPr>
          <a:xfrm>
            <a:off x="6096000" y="78979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Possibilidades de análise da noção de redes através de 3 abordagens apresentando algumas definições teóricas</a:t>
            </a:r>
          </a:p>
        </p:txBody>
      </p:sp>
    </p:spTree>
    <p:extLst>
      <p:ext uri="{BB962C8B-B14F-4D97-AF65-F5344CB8AC3E}">
        <p14:creationId xmlns:p14="http://schemas.microsoft.com/office/powerpoint/2010/main" val="151784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D5141649-235E-9B47-A657-C7012F6E93EF}"/>
              </a:ext>
            </a:extLst>
          </p:cNvPr>
          <p:cNvSpPr/>
          <p:nvPr/>
        </p:nvSpPr>
        <p:spPr>
          <a:xfrm>
            <a:off x="4945860" y="3236026"/>
            <a:ext cx="2557464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REDE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8D187C-3960-F441-905B-69251AF3414B}"/>
              </a:ext>
            </a:extLst>
          </p:cNvPr>
          <p:cNvSpPr txBox="1"/>
          <p:nvPr/>
        </p:nvSpPr>
        <p:spPr>
          <a:xfrm>
            <a:off x="3423949" y="1391003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TEIA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32759C-F266-5849-893A-9090840DA20B}"/>
              </a:ext>
            </a:extLst>
          </p:cNvPr>
          <p:cNvSpPr txBox="1"/>
          <p:nvPr/>
        </p:nvSpPr>
        <p:spPr>
          <a:xfrm>
            <a:off x="5426871" y="1669495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14B3F44-6DD9-7143-B47E-7FE505F98EAA}"/>
              </a:ext>
            </a:extLst>
          </p:cNvPr>
          <p:cNvSpPr txBox="1"/>
          <p:nvPr/>
        </p:nvSpPr>
        <p:spPr>
          <a:xfrm>
            <a:off x="8050410" y="1881500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MALHAS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8F74B6-CEDB-DD4A-9205-A1DD6B37F18C}"/>
              </a:ext>
            </a:extLst>
          </p:cNvPr>
          <p:cNvSpPr txBox="1"/>
          <p:nvPr/>
        </p:nvSpPr>
        <p:spPr>
          <a:xfrm>
            <a:off x="9213654" y="3114891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TECIDO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3E6D4AD-6E61-CC42-8748-244656088081}"/>
              </a:ext>
            </a:extLst>
          </p:cNvPr>
          <p:cNvSpPr txBox="1"/>
          <p:nvPr/>
        </p:nvSpPr>
        <p:spPr>
          <a:xfrm>
            <a:off x="4069560" y="5175291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ENTRELAÇAMENTO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986CE39-6A92-374F-B21B-B4134A0C64E4}"/>
              </a:ext>
            </a:extLst>
          </p:cNvPr>
          <p:cNvSpPr txBox="1"/>
          <p:nvPr/>
        </p:nvSpPr>
        <p:spPr>
          <a:xfrm>
            <a:off x="8212943" y="4379288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NÓS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E2D31-62FA-C149-9A0B-8294505CD365}"/>
              </a:ext>
            </a:extLst>
          </p:cNvPr>
          <p:cNvSpPr txBox="1"/>
          <p:nvPr/>
        </p:nvSpPr>
        <p:spPr>
          <a:xfrm>
            <a:off x="2359824" y="3932740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TRAMA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C526039-9C70-C643-940F-8D3778A06108}"/>
              </a:ext>
            </a:extLst>
          </p:cNvPr>
          <p:cNvSpPr txBox="1"/>
          <p:nvPr/>
        </p:nvSpPr>
        <p:spPr>
          <a:xfrm>
            <a:off x="1416257" y="2449740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CONEXÕES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30FCD08-380C-5C4D-89DF-7849209D6DA8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543180" y="2685790"/>
            <a:ext cx="2402680" cy="857510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6EAA43A-9998-D94F-8D61-515018C0A492}"/>
              </a:ext>
            </a:extLst>
          </p:cNvPr>
          <p:cNvCxnSpPr>
            <a:cxnSpLocks/>
          </p:cNvCxnSpPr>
          <p:nvPr/>
        </p:nvCxnSpPr>
        <p:spPr>
          <a:xfrm flipH="1">
            <a:off x="3188498" y="3695700"/>
            <a:ext cx="1909762" cy="397836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CFBCE0B-6AF4-A149-9182-840455660AC5}"/>
              </a:ext>
            </a:extLst>
          </p:cNvPr>
          <p:cNvCxnSpPr>
            <a:cxnSpLocks/>
          </p:cNvCxnSpPr>
          <p:nvPr/>
        </p:nvCxnSpPr>
        <p:spPr>
          <a:xfrm flipH="1">
            <a:off x="5064925" y="3848100"/>
            <a:ext cx="185735" cy="1398627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50B825B-5888-C34E-BC80-BC2B28F69CC1}"/>
              </a:ext>
            </a:extLst>
          </p:cNvPr>
          <p:cNvCxnSpPr>
            <a:cxnSpLocks/>
          </p:cNvCxnSpPr>
          <p:nvPr/>
        </p:nvCxnSpPr>
        <p:spPr>
          <a:xfrm>
            <a:off x="6693701" y="3725069"/>
            <a:ext cx="1564479" cy="822344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3A5BFF34-DC1D-7E4C-9203-01FF8AB6BC61}"/>
              </a:ext>
            </a:extLst>
          </p:cNvPr>
          <p:cNvCxnSpPr>
            <a:cxnSpLocks/>
          </p:cNvCxnSpPr>
          <p:nvPr/>
        </p:nvCxnSpPr>
        <p:spPr>
          <a:xfrm flipV="1">
            <a:off x="7348540" y="3299557"/>
            <a:ext cx="1930595" cy="231048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2EDC101F-E699-DF48-BF6C-3D0E89D7498F}"/>
              </a:ext>
            </a:extLst>
          </p:cNvPr>
          <p:cNvCxnSpPr>
            <a:cxnSpLocks/>
          </p:cNvCxnSpPr>
          <p:nvPr/>
        </p:nvCxnSpPr>
        <p:spPr>
          <a:xfrm flipV="1">
            <a:off x="6799068" y="2130024"/>
            <a:ext cx="1309094" cy="1198200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6DADC2E6-E12A-9447-AB3A-84FC2BCECE2B}"/>
              </a:ext>
            </a:extLst>
          </p:cNvPr>
          <p:cNvCxnSpPr>
            <a:cxnSpLocks/>
          </p:cNvCxnSpPr>
          <p:nvPr/>
        </p:nvCxnSpPr>
        <p:spPr>
          <a:xfrm flipH="1" flipV="1">
            <a:off x="5719769" y="1960719"/>
            <a:ext cx="346467" cy="1432925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31C6168D-1DCE-6647-ABD2-B7F2DE04F545}"/>
              </a:ext>
            </a:extLst>
          </p:cNvPr>
          <p:cNvCxnSpPr>
            <a:cxnSpLocks/>
          </p:cNvCxnSpPr>
          <p:nvPr/>
        </p:nvCxnSpPr>
        <p:spPr>
          <a:xfrm flipH="1" flipV="1">
            <a:off x="3944550" y="1655208"/>
            <a:ext cx="1301944" cy="1580818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FEE5CE70-12C5-C141-A3C5-47011BFB5A92}"/>
              </a:ext>
            </a:extLst>
          </p:cNvPr>
          <p:cNvCxnSpPr>
            <a:cxnSpLocks/>
          </p:cNvCxnSpPr>
          <p:nvPr/>
        </p:nvCxnSpPr>
        <p:spPr>
          <a:xfrm>
            <a:off x="6175183" y="3816575"/>
            <a:ext cx="1033163" cy="1529094"/>
          </a:xfrm>
          <a:prstGeom prst="line">
            <a:avLst/>
          </a:prstGeom>
          <a:ln w="44450">
            <a:solidFill>
              <a:srgbClr val="5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96313DDE-40D2-3249-9F30-9D6174B2278F}"/>
              </a:ext>
            </a:extLst>
          </p:cNvPr>
          <p:cNvSpPr txBox="1"/>
          <p:nvPr/>
        </p:nvSpPr>
        <p:spPr>
          <a:xfrm>
            <a:off x="6799068" y="5282875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CONTATO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34C1D68-17F8-6947-B7CD-1614CCE209B0}"/>
              </a:ext>
            </a:extLst>
          </p:cNvPr>
          <p:cNvSpPr/>
          <p:nvPr/>
        </p:nvSpPr>
        <p:spPr>
          <a:xfrm>
            <a:off x="2840486" y="4656968"/>
            <a:ext cx="93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FLUXO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74955616-BF7C-AD4C-8390-03EAC2AC2AF2}"/>
              </a:ext>
            </a:extLst>
          </p:cNvPr>
          <p:cNvSpPr txBox="1"/>
          <p:nvPr/>
        </p:nvSpPr>
        <p:spPr>
          <a:xfrm>
            <a:off x="6175183" y="92740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MOVIMENTO</a:t>
            </a:r>
          </a:p>
        </p:txBody>
      </p:sp>
    </p:spTree>
    <p:extLst>
      <p:ext uri="{BB962C8B-B14F-4D97-AF65-F5344CB8AC3E}">
        <p14:creationId xmlns:p14="http://schemas.microsoft.com/office/powerpoint/2010/main" val="14828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75087DE-5ED8-E141-8614-B55C18E5D6A0}"/>
              </a:ext>
            </a:extLst>
          </p:cNvPr>
          <p:cNvSpPr/>
          <p:nvPr/>
        </p:nvSpPr>
        <p:spPr>
          <a:xfrm>
            <a:off x="0" y="711035"/>
            <a:ext cx="473825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dirty="0"/>
              <a:t>    </a:t>
            </a:r>
            <a:r>
              <a:rPr lang="pt-BR" sz="2800" dirty="0">
                <a:latin typeface="Helvetica" pitchFamily="2" charset="0"/>
              </a:rPr>
              <a:t>REDES SOCIAIS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B1CC6E7-0022-7147-891A-C1CBC4BD968B}"/>
              </a:ext>
            </a:extLst>
          </p:cNvPr>
          <p:cNvSpPr txBox="1"/>
          <p:nvPr/>
        </p:nvSpPr>
        <p:spPr>
          <a:xfrm>
            <a:off x="371474" y="1755074"/>
            <a:ext cx="5457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502755"/>
                </a:solidFill>
                <a:latin typeface="Helvetica" pitchFamily="2" charset="0"/>
              </a:rPr>
              <a:t>3 ABORDAGENS: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35A8554-A486-B04D-B119-B53CC8CE1E69}"/>
              </a:ext>
            </a:extLst>
          </p:cNvPr>
          <p:cNvSpPr txBox="1"/>
          <p:nvPr/>
        </p:nvSpPr>
        <p:spPr>
          <a:xfrm>
            <a:off x="366281" y="2447657"/>
            <a:ext cx="882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Abordagem metafórica, voltada à filosofia e conceptualização de rede;</a:t>
            </a:r>
          </a:p>
          <a:p>
            <a:r>
              <a:rPr lang="pt-BR" dirty="0">
                <a:latin typeface="Helvetica" pitchFamily="2" charset="0"/>
              </a:rPr>
              <a:t>Barnes, J. A. e Mitchell, J. </a:t>
            </a:r>
            <a:r>
              <a:rPr lang="pt-BR" dirty="0" err="1">
                <a:latin typeface="Helvetica" pitchFamily="2" charset="0"/>
              </a:rPr>
              <a:t>Clyde</a:t>
            </a:r>
            <a:endParaRPr lang="pt-BR" dirty="0">
              <a:latin typeface="Helvetica" pitchFamily="2" charset="0"/>
            </a:endParaRPr>
          </a:p>
          <a:p>
            <a:br>
              <a:rPr lang="pt-BR" dirty="0">
                <a:latin typeface="Helvetica" pitchFamily="2" charset="0"/>
              </a:rPr>
            </a:br>
            <a:endParaRPr lang="pt-BR" dirty="0">
              <a:latin typeface="Helvetica" pitchFamily="2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68D92D2-EB8F-D149-B6B0-7E5F30A85991}"/>
              </a:ext>
            </a:extLst>
          </p:cNvPr>
          <p:cNvSpPr/>
          <p:nvPr/>
        </p:nvSpPr>
        <p:spPr>
          <a:xfrm>
            <a:off x="366282" y="3591490"/>
            <a:ext cx="8829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Abordagem analítica: centrada na metodologia de análise de redes;</a:t>
            </a:r>
            <a:br>
              <a:rPr lang="pt-BR" dirty="0">
                <a:latin typeface="Helvetica" pitchFamily="2" charset="0"/>
                <a:ea typeface="Times New Roman" panose="02020603050405020304" pitchFamily="18" charset="0"/>
              </a:rPr>
            </a:br>
            <a:endParaRPr lang="pt-BR" dirty="0">
              <a:latin typeface="Helvetica" pitchFamily="2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DC5D99-637F-6B41-8917-BA79A8E50F91}"/>
              </a:ext>
            </a:extLst>
          </p:cNvPr>
          <p:cNvSpPr/>
          <p:nvPr/>
        </p:nvSpPr>
        <p:spPr>
          <a:xfrm>
            <a:off x="366281" y="4409092"/>
            <a:ext cx="11244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Abordagem tecnológica: aproximam-se das abordagens anteriores incluindo a questão da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tecnologia nas redes;</a:t>
            </a:r>
          </a:p>
        </p:txBody>
      </p:sp>
    </p:spTree>
    <p:extLst>
      <p:ext uri="{BB962C8B-B14F-4D97-AF65-F5344CB8AC3E}">
        <p14:creationId xmlns:p14="http://schemas.microsoft.com/office/powerpoint/2010/main" val="205294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75087DE-5ED8-E141-8614-B55C18E5D6A0}"/>
              </a:ext>
            </a:extLst>
          </p:cNvPr>
          <p:cNvSpPr/>
          <p:nvPr/>
        </p:nvSpPr>
        <p:spPr>
          <a:xfrm>
            <a:off x="0" y="305454"/>
            <a:ext cx="473825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>
                <a:latin typeface="Helvetica" pitchFamily="2" charset="0"/>
              </a:rPr>
              <a:t>         ORIGENS E DEFINIÇÕES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2FC28D-7D79-9548-8D58-5864747ACB57}"/>
              </a:ext>
            </a:extLst>
          </p:cNvPr>
          <p:cNvSpPr/>
          <p:nvPr/>
        </p:nvSpPr>
        <p:spPr>
          <a:xfrm>
            <a:off x="550069" y="1438813"/>
            <a:ext cx="10458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A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noção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redes/ redes sociais - Antropologia Social. </a:t>
            </a:r>
            <a:br>
              <a:rPr lang="pt-BR" dirty="0">
                <a:latin typeface="Helvetica" pitchFamily="2" charset="0"/>
                <a:ea typeface="Times New Roman" panose="02020603050405020304" pitchFamily="18" charset="0"/>
              </a:rPr>
            </a:b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Claude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Lévi-Strauss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-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Análise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etnográfica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das estruturas elementares de parentesco;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19834CA-FB0B-3047-A08D-EE0E2C3E4F80}"/>
              </a:ext>
            </a:extLst>
          </p:cNvPr>
          <p:cNvSpPr/>
          <p:nvPr/>
        </p:nvSpPr>
        <p:spPr>
          <a:xfrm>
            <a:off x="559589" y="4123621"/>
            <a:ext cx="11641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Elizabeth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Bott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- ideia de rede enquanto uma ferramenta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análise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dos relacionamentos entre pessoas, elos pessoais e as organizações no contexto em que se inserem;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315F903-17EE-B544-8FBB-CDC0CB91435F}"/>
              </a:ext>
            </a:extLst>
          </p:cNvPr>
          <p:cNvSpPr/>
          <p:nvPr/>
        </p:nvSpPr>
        <p:spPr>
          <a:xfrm>
            <a:off x="559589" y="5088625"/>
            <a:ext cx="11241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J. A. Barnes - para ele </a:t>
            </a:r>
            <a:r>
              <a:rPr lang="pt-BR" dirty="0" err="1">
                <a:latin typeface="Helvetica" pitchFamily="2" charset="0"/>
              </a:rPr>
              <a:t>não</a:t>
            </a:r>
            <a:r>
              <a:rPr lang="pt-BR" dirty="0">
                <a:latin typeface="Helvetica" pitchFamily="2" charset="0"/>
              </a:rPr>
              <a:t> existe uma teoria de redes sociais, sendo </a:t>
            </a:r>
            <a:r>
              <a:rPr lang="pt-BR" dirty="0" err="1">
                <a:latin typeface="Helvetica" pitchFamily="2" charset="0"/>
              </a:rPr>
              <a:t>possível</a:t>
            </a:r>
            <a:r>
              <a:rPr lang="pt-BR" dirty="0">
                <a:latin typeface="Helvetica" pitchFamily="2" charset="0"/>
              </a:rPr>
              <a:t> a </a:t>
            </a:r>
            <a:r>
              <a:rPr lang="pt-BR" dirty="0" err="1">
                <a:latin typeface="Helvetica" pitchFamily="2" charset="0"/>
              </a:rPr>
              <a:t>adaptação</a:t>
            </a:r>
            <a:r>
              <a:rPr lang="pt-BR" dirty="0">
                <a:latin typeface="Helvetica" pitchFamily="2" charset="0"/>
              </a:rPr>
              <a:t> da </a:t>
            </a:r>
            <a:r>
              <a:rPr lang="pt-BR" dirty="0" err="1">
                <a:latin typeface="Helvetica" pitchFamily="2" charset="0"/>
              </a:rPr>
              <a:t>noção</a:t>
            </a:r>
            <a:r>
              <a:rPr lang="pt-BR" dirty="0">
                <a:latin typeface="Helvetica" pitchFamily="2" charset="0"/>
              </a:rPr>
              <a:t> de rede à diversas teorias. Redes como uma configuração de </a:t>
            </a:r>
            <a:r>
              <a:rPr lang="pt-BR" dirty="0" err="1">
                <a:latin typeface="Helvetica" pitchFamily="2" charset="0"/>
              </a:rPr>
              <a:t>vínculos</a:t>
            </a:r>
            <a:r>
              <a:rPr lang="pt-BR" dirty="0">
                <a:latin typeface="Helvetica" pitchFamily="2" charset="0"/>
              </a:rPr>
              <a:t> interpessoais entrecruzados;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742F5E9-FF40-8248-BFD1-DC297DC54D24}"/>
              </a:ext>
            </a:extLst>
          </p:cNvPr>
          <p:cNvSpPr/>
          <p:nvPr/>
        </p:nvSpPr>
        <p:spPr>
          <a:xfrm>
            <a:off x="550069" y="2418217"/>
            <a:ext cx="11811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Radcliffe Brown - Rede Social Total: a rede social envolve todos ou parte dos membros da sociedade;</a:t>
            </a:r>
            <a:br>
              <a:rPr lang="pt-BR" dirty="0">
                <a:latin typeface="Helvetica" pitchFamily="2" charset="0"/>
              </a:rPr>
            </a:br>
            <a:br>
              <a:rPr lang="pt-BR" dirty="0">
                <a:latin typeface="Helvetica" pitchFamily="2" charset="0"/>
              </a:rPr>
            </a:br>
            <a:endParaRPr lang="pt-BR" dirty="0">
              <a:latin typeface="Helvetica" pitchFamily="2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9FC3E09-6A1B-644C-9E93-9B330BCED0A1}"/>
              </a:ext>
            </a:extLst>
          </p:cNvPr>
          <p:cNvSpPr/>
          <p:nvPr/>
        </p:nvSpPr>
        <p:spPr>
          <a:xfrm>
            <a:off x="550069" y="3158617"/>
            <a:ext cx="11494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 err="1">
                <a:latin typeface="Helvetica" pitchFamily="2" charset="0"/>
              </a:rPr>
              <a:t>Bossivain</a:t>
            </a:r>
            <a:r>
              <a:rPr lang="pt-BR" dirty="0">
                <a:latin typeface="Helvetica" pitchFamily="2" charset="0"/>
              </a:rPr>
              <a:t> - Adverte a necessidade de observarmos as constantes mudanças a que estão submetidas as relações sociais e a impossibilidade de que sejam apreendidas e descritas somente em termos de normas;</a:t>
            </a:r>
          </a:p>
        </p:txBody>
      </p:sp>
    </p:spTree>
    <p:extLst>
      <p:ext uri="{BB962C8B-B14F-4D97-AF65-F5344CB8AC3E}">
        <p14:creationId xmlns:p14="http://schemas.microsoft.com/office/powerpoint/2010/main" val="291421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75087DE-5ED8-E141-8614-B55C18E5D6A0}"/>
              </a:ext>
            </a:extLst>
          </p:cNvPr>
          <p:cNvSpPr/>
          <p:nvPr/>
        </p:nvSpPr>
        <p:spPr>
          <a:xfrm>
            <a:off x="0" y="305454"/>
            <a:ext cx="473825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>
                <a:latin typeface="Helvetica" pitchFamily="2" charset="0"/>
              </a:rPr>
              <a:t>         ORIGENS E DEFINIÇÕES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03765E-9A40-2248-8AAB-48474F474D7B}"/>
              </a:ext>
            </a:extLst>
          </p:cNvPr>
          <p:cNvSpPr/>
          <p:nvPr/>
        </p:nvSpPr>
        <p:spPr>
          <a:xfrm>
            <a:off x="550068" y="1523129"/>
            <a:ext cx="9294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Norbert Elias - entende o social, o todo, enquanto um conjunto de relações. </a:t>
            </a:r>
          </a:p>
          <a:p>
            <a:r>
              <a:rPr lang="pt-BR" dirty="0">
                <a:latin typeface="Helvetica" pitchFamily="2" charset="0"/>
              </a:rPr>
              <a:t>Utiliza a metáfora do tecido para explicar rede;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1B8663-070A-3445-BE20-04006BDE8020}"/>
              </a:ext>
            </a:extLst>
          </p:cNvPr>
          <p:cNvSpPr/>
          <p:nvPr/>
        </p:nvSpPr>
        <p:spPr>
          <a:xfrm>
            <a:off x="550068" y="2607580"/>
            <a:ext cx="107370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Milton Santos - noção de redes em três níveis que articulam o global, o regional e o local. </a:t>
            </a:r>
          </a:p>
          <a:p>
            <a:r>
              <a:rPr lang="pt-BR" dirty="0">
                <a:latin typeface="Helvetica" pitchFamily="2" charset="0"/>
              </a:rPr>
              <a:t>Para As redes são virtuais, mas também reais, são técnicas, mas também sociais, portanto são por vezes estáveis, mas também dinâmicas;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383B150-9E41-C64F-B5E9-10CCB285E04E}"/>
              </a:ext>
            </a:extLst>
          </p:cNvPr>
          <p:cNvSpPr/>
          <p:nvPr/>
        </p:nvSpPr>
        <p:spPr>
          <a:xfrm>
            <a:off x="550068" y="3948729"/>
            <a:ext cx="101012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 err="1">
                <a:latin typeface="Helvetica" pitchFamily="2" charset="0"/>
              </a:rPr>
              <a:t>Mitchel</a:t>
            </a:r>
            <a:r>
              <a:rPr lang="pt-BR" dirty="0">
                <a:latin typeface="Helvetica" pitchFamily="2" charset="0"/>
              </a:rPr>
              <a:t> - indica que como </a:t>
            </a:r>
            <a:r>
              <a:rPr lang="pt-BR" dirty="0" err="1">
                <a:latin typeface="Helvetica" pitchFamily="2" charset="0"/>
              </a:rPr>
              <a:t>metáfora</a:t>
            </a:r>
            <a:r>
              <a:rPr lang="pt-BR" dirty="0">
                <a:latin typeface="Helvetica" pitchFamily="2" charset="0"/>
              </a:rPr>
              <a:t> a </a:t>
            </a:r>
            <a:r>
              <a:rPr lang="pt-BR" dirty="0" err="1">
                <a:latin typeface="Helvetica" pitchFamily="2" charset="0"/>
              </a:rPr>
              <a:t>noção</a:t>
            </a:r>
            <a:r>
              <a:rPr lang="pt-BR" dirty="0">
                <a:latin typeface="Helvetica" pitchFamily="2" charset="0"/>
              </a:rPr>
              <a:t> de rede </a:t>
            </a:r>
            <a:r>
              <a:rPr lang="pt-BR" dirty="0" err="1">
                <a:latin typeface="Helvetica" pitchFamily="2" charset="0"/>
              </a:rPr>
              <a:t>não</a:t>
            </a:r>
            <a:r>
              <a:rPr lang="pt-BR" dirty="0">
                <a:latin typeface="Helvetica" pitchFamily="2" charset="0"/>
              </a:rPr>
              <a:t> permite a </a:t>
            </a:r>
            <a:r>
              <a:rPr lang="pt-BR" dirty="0" err="1">
                <a:latin typeface="Helvetica" pitchFamily="2" charset="0"/>
              </a:rPr>
              <a:t>percepção</a:t>
            </a:r>
            <a:r>
              <a:rPr lang="pt-BR" dirty="0">
                <a:latin typeface="Helvetica" pitchFamily="2" charset="0"/>
              </a:rPr>
              <a:t> de </a:t>
            </a:r>
            <a:r>
              <a:rPr lang="pt-BR" dirty="0" err="1">
                <a:latin typeface="Helvetica" pitchFamily="2" charset="0"/>
              </a:rPr>
              <a:t>vários</a:t>
            </a:r>
            <a:endParaRPr lang="pt-BR" dirty="0">
              <a:latin typeface="Helvetica" pitchFamily="2" charset="0"/>
            </a:endParaRPr>
          </a:p>
          <a:p>
            <a:r>
              <a:rPr lang="pt-BR" dirty="0">
                <a:latin typeface="Helvetica" pitchFamily="2" charset="0"/>
              </a:rPr>
              <a:t>aspectos das </a:t>
            </a:r>
            <a:r>
              <a:rPr lang="pt-BR" dirty="0" err="1">
                <a:latin typeface="Helvetica" pitchFamily="2" charset="0"/>
              </a:rPr>
              <a:t>relações</a:t>
            </a:r>
            <a:r>
              <a:rPr lang="pt-BR" dirty="0">
                <a:latin typeface="Helvetica" pitchFamily="2" charset="0"/>
              </a:rPr>
              <a:t> sociais tais como - </a:t>
            </a:r>
            <a:r>
              <a:rPr lang="pt-BR" dirty="0" err="1">
                <a:latin typeface="Helvetica" pitchFamily="2" charset="0"/>
              </a:rPr>
              <a:t>ausência</a:t>
            </a:r>
            <a:r>
              <a:rPr lang="pt-BR" dirty="0">
                <a:latin typeface="Helvetica" pitchFamily="2" charset="0"/>
              </a:rPr>
              <a:t> de </a:t>
            </a:r>
            <a:r>
              <a:rPr lang="pt-BR" dirty="0" err="1">
                <a:latin typeface="Helvetica" pitchFamily="2" charset="0"/>
              </a:rPr>
              <a:t>ligação</a:t>
            </a:r>
            <a:r>
              <a:rPr lang="pt-BR" dirty="0">
                <a:latin typeface="Helvetica" pitchFamily="2" charset="0"/>
              </a:rPr>
              <a:t>, intensidade, status, papel social;</a:t>
            </a:r>
          </a:p>
          <a:p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0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13513FFE-6FE1-2B41-9D2D-3BAB139EA8A3}"/>
              </a:ext>
            </a:extLst>
          </p:cNvPr>
          <p:cNvSpPr/>
          <p:nvPr/>
        </p:nvSpPr>
        <p:spPr>
          <a:xfrm>
            <a:off x="531018" y="1625534"/>
            <a:ext cx="7012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Tamanho da rede;</a:t>
            </a:r>
          </a:p>
          <a:p>
            <a:endParaRPr lang="pt-BR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Intensidade, durabilidade, frequência das relações</a:t>
            </a:r>
            <a:r>
              <a:rPr lang="pt-BR" dirty="0"/>
              <a:t>;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D5FD1C8-268F-5540-AF60-99331C00A451}"/>
              </a:ext>
            </a:extLst>
          </p:cNvPr>
          <p:cNvSpPr/>
          <p:nvPr/>
        </p:nvSpPr>
        <p:spPr>
          <a:xfrm>
            <a:off x="531018" y="2784251"/>
            <a:ext cx="4564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Multiplicidade links/ relações existentes;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3802621-D32C-734D-87DC-F7DD1396B2E7}"/>
              </a:ext>
            </a:extLst>
          </p:cNvPr>
          <p:cNvSpPr/>
          <p:nvPr/>
        </p:nvSpPr>
        <p:spPr>
          <a:xfrm>
            <a:off x="531018" y="3413270"/>
            <a:ext cx="4653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Qualidade das relações – descontínuas;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98E5758-57C6-364B-80EC-C17B9A04A1C1}"/>
              </a:ext>
            </a:extLst>
          </p:cNvPr>
          <p:cNvSpPr/>
          <p:nvPr/>
        </p:nvSpPr>
        <p:spPr>
          <a:xfrm>
            <a:off x="531018" y="4100060"/>
            <a:ext cx="5679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</a:rPr>
              <a:t>Papéis que os indivíduos definem para si mesmos;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BDFD6B9-EB87-544D-B896-D30E4C933C8F}"/>
              </a:ext>
            </a:extLst>
          </p:cNvPr>
          <p:cNvSpPr/>
          <p:nvPr/>
        </p:nvSpPr>
        <p:spPr>
          <a:xfrm>
            <a:off x="0" y="305454"/>
            <a:ext cx="473825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>
                <a:latin typeface="Helvetica" pitchFamily="2" charset="0"/>
              </a:rPr>
              <a:t>        ANÁLISES DE REDES</a:t>
            </a:r>
          </a:p>
        </p:txBody>
      </p:sp>
    </p:spTree>
    <p:extLst>
      <p:ext uri="{BB962C8B-B14F-4D97-AF65-F5344CB8AC3E}">
        <p14:creationId xmlns:p14="http://schemas.microsoft.com/office/powerpoint/2010/main" val="181121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Uma imagem contendo de madeira, mesa, placa, comida&#10;&#10;Descrição gerada automaticamente">
            <a:extLst>
              <a:ext uri="{FF2B5EF4-FFF2-40B4-BE49-F238E27FC236}">
                <a16:creationId xmlns:a16="http://schemas.microsoft.com/office/drawing/2014/main" id="{DD0A1CDD-A4A7-5548-8F30-4391D3732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1237" y="0"/>
            <a:ext cx="14487525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75087DE-5ED8-E141-8614-B55C18E5D6A0}"/>
              </a:ext>
            </a:extLst>
          </p:cNvPr>
          <p:cNvSpPr/>
          <p:nvPr/>
        </p:nvSpPr>
        <p:spPr>
          <a:xfrm>
            <a:off x="-400050" y="548341"/>
            <a:ext cx="494347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Helvetica" pitchFamily="2" charset="0"/>
              </a:rPr>
              <a:t>      REDES SOCIAIS – USO TECNOLÓGICO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F792AA5-4FD1-C444-B83B-8D3AC90C923E}"/>
              </a:ext>
            </a:extLst>
          </p:cNvPr>
          <p:cNvSpPr/>
          <p:nvPr/>
        </p:nvSpPr>
        <p:spPr>
          <a:xfrm>
            <a:off x="0" y="1746362"/>
            <a:ext cx="3552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Tecnologias da Informação;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AE043B4-19D7-1547-B926-78EFBD5D6873}"/>
              </a:ext>
            </a:extLst>
          </p:cNvPr>
          <p:cNvSpPr/>
          <p:nvPr/>
        </p:nvSpPr>
        <p:spPr>
          <a:xfrm>
            <a:off x="0" y="23991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Redes de Conexões;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13F13F86-77F6-2344-B125-AD3D0DB9F6FF}"/>
              </a:ext>
            </a:extLst>
          </p:cNvPr>
          <p:cNvSpPr/>
          <p:nvPr/>
        </p:nvSpPr>
        <p:spPr>
          <a:xfrm>
            <a:off x="0" y="3107954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Redes Temáticas;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4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8CEABCA-2B9D-A042-98D9-5F804565F90C}"/>
              </a:ext>
            </a:extLst>
          </p:cNvPr>
          <p:cNvSpPr/>
          <p:nvPr/>
        </p:nvSpPr>
        <p:spPr>
          <a:xfrm>
            <a:off x="776287" y="1587878"/>
            <a:ext cx="94249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>
                <a:latin typeface="Helvetica" pitchFamily="2" charset="0"/>
                <a:ea typeface="Times New Roman" panose="02020603050405020304" pitchFamily="18" charset="0"/>
              </a:rPr>
              <a:t>Castells</a:t>
            </a:r>
            <a:r>
              <a:rPr lang="pt-BR" b="1" dirty="0">
                <a:latin typeface="Helvetica" pitchFamily="2" charset="0"/>
                <a:ea typeface="Times New Roman" panose="02020603050405020304" pitchFamily="18" charset="0"/>
              </a:rPr>
              <a:t>: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“A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presença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na rede ou a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ausência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dela e a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dinâmica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cada rede em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relação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às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outras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são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fontes cruciais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dominação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transformação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nossa sociedade“ (CASTELLS, 1999, p.497).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>
              <a:latin typeface="Helvetica" pitchFamily="2" charset="0"/>
              <a:ea typeface="Times New Roman" panose="02020603050405020304" pitchFamily="18" charset="0"/>
            </a:endParaRPr>
          </a:p>
          <a:p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Para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Castells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, as redes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são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estruturas abertas com possibilidade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expansão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ilimitada, desde que os novos </a:t>
            </a:r>
            <a:r>
              <a:rPr lang="pt-BR" i="1" dirty="0" err="1">
                <a:latin typeface="Helvetica" pitchFamily="2" charset="0"/>
                <a:ea typeface="Times New Roman" panose="02020603050405020304" pitchFamily="18" charset="0"/>
              </a:rPr>
              <a:t>nós</a:t>
            </a:r>
            <a:r>
              <a:rPr lang="pt-BR" i="1" dirty="0">
                <a:latin typeface="Helvetica" pitchFamily="2" charset="0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compartilhem os mesmos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códigos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 de </a:t>
            </a:r>
            <a:r>
              <a:rPr lang="pt-BR" dirty="0" err="1">
                <a:latin typeface="Helvetica" pitchFamily="2" charset="0"/>
                <a:ea typeface="Times New Roman" panose="02020603050405020304" pitchFamily="18" charset="0"/>
              </a:rPr>
              <a:t>comunicação</a:t>
            </a:r>
            <a:r>
              <a:rPr lang="pt-BR" dirty="0">
                <a:latin typeface="Helvetica" pitchFamily="2" charset="0"/>
                <a:ea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924BE43-140D-4D42-B2A6-0A72E958CF92}"/>
              </a:ext>
            </a:extLst>
          </p:cNvPr>
          <p:cNvSpPr/>
          <p:nvPr/>
        </p:nvSpPr>
        <p:spPr>
          <a:xfrm>
            <a:off x="0" y="462616"/>
            <a:ext cx="4943475" cy="614548"/>
          </a:xfrm>
          <a:prstGeom prst="rect">
            <a:avLst/>
          </a:prstGeom>
          <a:solidFill>
            <a:srgbClr val="5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Helvetica" pitchFamily="2" charset="0"/>
              </a:rPr>
              <a:t>      REDES SOCIAIS – USO TECNOLÓGICO</a:t>
            </a:r>
          </a:p>
        </p:txBody>
      </p:sp>
    </p:spTree>
    <p:extLst>
      <p:ext uri="{BB962C8B-B14F-4D97-AF65-F5344CB8AC3E}">
        <p14:creationId xmlns:p14="http://schemas.microsoft.com/office/powerpoint/2010/main" val="192346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638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45</cp:revision>
  <dcterms:created xsi:type="dcterms:W3CDTF">2019-09-29T18:21:44Z</dcterms:created>
  <dcterms:modified xsi:type="dcterms:W3CDTF">2019-10-04T11:54:18Z</dcterms:modified>
</cp:coreProperties>
</file>