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2" r:id="rId2"/>
    <p:sldId id="256" r:id="rId3"/>
    <p:sldId id="257" r:id="rId4"/>
    <p:sldId id="263" r:id="rId5"/>
    <p:sldId id="264" r:id="rId6"/>
    <p:sldId id="265" r:id="rId7"/>
    <p:sldId id="258" r:id="rId8"/>
    <p:sldId id="259" r:id="rId9"/>
    <p:sldId id="271" r:id="rId10"/>
    <p:sldId id="261" r:id="rId11"/>
    <p:sldId id="268" r:id="rId12"/>
    <p:sldId id="270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4/6/2018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4/6/2018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4/6/2018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4/6/2018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4/6/2018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4/6/2018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4/6/2018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sfaccess.org/spotlight-on/trans-pacific-partnership-agreement" TargetMode="External"/><Relationship Id="rId2" Type="http://schemas.openxmlformats.org/officeDocument/2006/relationships/hyperlink" Target="https://www.msfaccess.org/about-us/media-room/press-releases/a-fair-shot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72D2ED-DFE5-4859-B2CE-BA17050FAC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447801"/>
            <a:ext cx="8825658" cy="1517342"/>
          </a:xfrm>
        </p:spPr>
        <p:txBody>
          <a:bodyPr/>
          <a:lstStyle/>
          <a:p>
            <a:r>
              <a:rPr lang="de-DE" sz="2800" dirty="0" err="1"/>
              <a:t>Why</a:t>
            </a:r>
            <a:r>
              <a:rPr lang="de-DE" sz="2800" dirty="0"/>
              <a:t> </a:t>
            </a:r>
            <a:r>
              <a:rPr lang="de-DE" sz="2800" dirty="0" err="1"/>
              <a:t>are</a:t>
            </a:r>
            <a:r>
              <a:rPr lang="de-DE" sz="2800" dirty="0"/>
              <a:t> narratives </a:t>
            </a:r>
            <a:r>
              <a:rPr lang="de-DE" sz="2800" dirty="0" err="1"/>
              <a:t>important</a:t>
            </a:r>
            <a:r>
              <a:rPr lang="de-DE" sz="2800" dirty="0"/>
              <a:t> in </a:t>
            </a:r>
            <a:r>
              <a:rPr lang="de-DE" sz="2800" dirty="0" err="1"/>
              <a:t>understanding</a:t>
            </a:r>
            <a:r>
              <a:rPr lang="de-DE" sz="2800" dirty="0"/>
              <a:t> and </a:t>
            </a:r>
            <a:r>
              <a:rPr lang="de-DE" sz="2800" dirty="0" err="1"/>
              <a:t>interpreting</a:t>
            </a:r>
            <a:r>
              <a:rPr lang="de-DE" sz="2800" dirty="0"/>
              <a:t> </a:t>
            </a:r>
            <a:r>
              <a:rPr lang="de-DE" sz="2800" dirty="0" err="1"/>
              <a:t>disease</a:t>
            </a:r>
            <a:r>
              <a:rPr lang="de-DE" sz="2800" dirty="0"/>
              <a:t> and </a:t>
            </a:r>
            <a:r>
              <a:rPr lang="de-DE" sz="2800" dirty="0" err="1"/>
              <a:t>epidemics</a:t>
            </a:r>
            <a:r>
              <a:rPr lang="de-DE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8311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4C5A366-6646-460D-A6BB-09B6723B5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089" y="612559"/>
            <a:ext cx="11422064" cy="57704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28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Moral Dilemma</a:t>
            </a:r>
          </a:p>
          <a:p>
            <a:pPr marL="0" indent="0">
              <a:buNone/>
            </a:pPr>
            <a:endParaRPr lang="de-DE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de-DE" dirty="0"/>
              <a:t>Pharmaceutical </a:t>
            </a:r>
            <a:r>
              <a:rPr lang="de-DE" dirty="0" err="1"/>
              <a:t>companies</a:t>
            </a:r>
            <a:r>
              <a:rPr lang="de-DE" dirty="0"/>
              <a:t> and </a:t>
            </a:r>
            <a:r>
              <a:rPr lang="de-DE" dirty="0" err="1"/>
              <a:t>states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developed</a:t>
            </a:r>
            <a:r>
              <a:rPr lang="de-DE" dirty="0"/>
              <a:t> </a:t>
            </a:r>
            <a:r>
              <a:rPr lang="de-DE" dirty="0" err="1"/>
              <a:t>world</a:t>
            </a:r>
            <a:r>
              <a:rPr lang="de-DE" dirty="0"/>
              <a:t> (</a:t>
            </a:r>
            <a:r>
              <a:rPr lang="de-DE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intellectual</a:t>
            </a:r>
            <a:r>
              <a:rPr lang="de-D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property</a:t>
            </a:r>
            <a:r>
              <a:rPr lang="de-DE" dirty="0"/>
              <a:t>) </a:t>
            </a:r>
          </a:p>
          <a:p>
            <a:pPr marL="0" indent="0" algn="ctr">
              <a:buNone/>
            </a:pPr>
            <a:r>
              <a:rPr lang="de-DE" dirty="0" err="1"/>
              <a:t>vs</a:t>
            </a:r>
            <a:endParaRPr lang="de-DE" dirty="0"/>
          </a:p>
          <a:p>
            <a:pPr marL="0" indent="0" algn="ctr">
              <a:buNone/>
            </a:pPr>
            <a:r>
              <a:rPr lang="de-DE" dirty="0"/>
              <a:t> Human </a:t>
            </a:r>
            <a:r>
              <a:rPr lang="de-DE" dirty="0" err="1"/>
              <a:t>beings</a:t>
            </a:r>
            <a:r>
              <a:rPr lang="de-DE" dirty="0"/>
              <a:t> and </a:t>
            </a:r>
            <a:r>
              <a:rPr lang="de-DE" dirty="0" err="1"/>
              <a:t>states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developing</a:t>
            </a:r>
            <a:r>
              <a:rPr lang="de-DE" dirty="0"/>
              <a:t> </a:t>
            </a:r>
            <a:r>
              <a:rPr lang="de-DE" dirty="0" err="1"/>
              <a:t>world</a:t>
            </a:r>
            <a:r>
              <a:rPr lang="de-DE" dirty="0"/>
              <a:t> (</a:t>
            </a:r>
            <a:r>
              <a:rPr lang="de-DE" dirty="0">
                <a:solidFill>
                  <a:schemeClr val="accent3"/>
                </a:solidFill>
              </a:rPr>
              <a:t>human </a:t>
            </a:r>
            <a:r>
              <a:rPr lang="de-DE" dirty="0" err="1">
                <a:solidFill>
                  <a:schemeClr val="accent3"/>
                </a:solidFill>
              </a:rPr>
              <a:t>right</a:t>
            </a:r>
            <a:r>
              <a:rPr lang="de-DE" dirty="0">
                <a:solidFill>
                  <a:schemeClr val="accent3"/>
                </a:solidFill>
              </a:rPr>
              <a:t> </a:t>
            </a:r>
            <a:r>
              <a:rPr lang="de-DE" dirty="0" err="1">
                <a:solidFill>
                  <a:schemeClr val="accent3"/>
                </a:solidFill>
              </a:rPr>
              <a:t>to</a:t>
            </a:r>
            <a:r>
              <a:rPr lang="de-DE" dirty="0">
                <a:solidFill>
                  <a:schemeClr val="accent3"/>
                </a:solidFill>
              </a:rPr>
              <a:t> </a:t>
            </a:r>
            <a:r>
              <a:rPr lang="de-DE" dirty="0" err="1">
                <a:solidFill>
                  <a:schemeClr val="accent3"/>
                </a:solidFill>
              </a:rPr>
              <a:t>health</a:t>
            </a:r>
            <a:r>
              <a:rPr lang="de-DE" dirty="0"/>
              <a:t>)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err="1"/>
              <a:t>Examples</a:t>
            </a:r>
            <a:r>
              <a:rPr lang="de-DE" dirty="0"/>
              <a:t>:</a:t>
            </a:r>
          </a:p>
          <a:p>
            <a:pPr marL="0" indent="0">
              <a:buNone/>
            </a:pPr>
            <a:r>
              <a:rPr lang="de-DE" dirty="0"/>
              <a:t>Access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vaccines</a:t>
            </a:r>
            <a:r>
              <a:rPr lang="de-DE" dirty="0"/>
              <a:t>, </a:t>
            </a:r>
            <a:r>
              <a:rPr lang="de-DE" dirty="0">
                <a:hlinkClick r:id="rId2"/>
              </a:rPr>
              <a:t>Vaccines </a:t>
            </a:r>
            <a:r>
              <a:rPr lang="de-DE" dirty="0" err="1">
                <a:hlinkClick r:id="rId2"/>
              </a:rPr>
              <a:t>for</a:t>
            </a:r>
            <a:r>
              <a:rPr lang="de-DE" dirty="0">
                <a:hlinkClick r:id="rId2"/>
              </a:rPr>
              <a:t> </a:t>
            </a:r>
            <a:r>
              <a:rPr lang="de-DE" dirty="0" err="1">
                <a:hlinkClick r:id="rId2"/>
              </a:rPr>
              <a:t>Pneumonia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New </a:t>
            </a:r>
            <a:r>
              <a:rPr lang="de-DE" dirty="0" err="1"/>
              <a:t>treaties</a:t>
            </a:r>
            <a:r>
              <a:rPr lang="de-DE" dirty="0"/>
              <a:t>, </a:t>
            </a:r>
            <a:r>
              <a:rPr lang="de-DE" dirty="0">
                <a:hlinkClick r:id="rId3"/>
              </a:rPr>
              <a:t>The Trans-Pacific Partnership Agreement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4283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AF857AA3-BCC8-46E0-9349-2407CE94E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164" y="41115"/>
            <a:ext cx="4236903" cy="3121185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B3ECFAE0-09C6-4A73-B9BB-480AD83355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3436" y="41115"/>
            <a:ext cx="4389487" cy="2921788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26E3E1AF-318C-4DF3-BF83-08AB929DF6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164" y="3626010"/>
            <a:ext cx="4154159" cy="319087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EA008EAC-D7BF-4AAC-9779-39638FAAD5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9861" y="3078497"/>
            <a:ext cx="5715000" cy="36957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5837061-0C6B-4BBA-8065-42AF167FE0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0032" y="444848"/>
            <a:ext cx="3669804" cy="396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47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0A88F1-6728-4919-876A-3B133D718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229" y="437225"/>
            <a:ext cx="11629747" cy="598355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de-DE" sz="3500" dirty="0"/>
              <a:t>Solutions …? </a:t>
            </a:r>
          </a:p>
          <a:p>
            <a:pPr marL="0" indent="0" algn="just">
              <a:buNone/>
            </a:pPr>
            <a:endParaRPr lang="de-DE" sz="3500" dirty="0"/>
          </a:p>
          <a:p>
            <a:pPr marL="0" indent="0" algn="just">
              <a:buNone/>
            </a:pPr>
            <a:r>
              <a:rPr lang="de-DE" i="1" dirty="0"/>
              <a:t>Imagine you </a:t>
            </a:r>
            <a:r>
              <a:rPr lang="de-DE" i="1" dirty="0" err="1"/>
              <a:t>take</a:t>
            </a:r>
            <a:r>
              <a:rPr lang="de-DE" i="1" dirty="0"/>
              <a:t> </a:t>
            </a:r>
            <a:r>
              <a:rPr lang="de-DE" i="1" dirty="0" err="1"/>
              <a:t>part</a:t>
            </a:r>
            <a:r>
              <a:rPr lang="de-DE" i="1" dirty="0"/>
              <a:t> in an international </a:t>
            </a:r>
            <a:r>
              <a:rPr lang="de-DE" i="1" dirty="0" err="1"/>
              <a:t>conference</a:t>
            </a:r>
            <a:r>
              <a:rPr lang="de-DE" i="1" dirty="0"/>
              <a:t> </a:t>
            </a:r>
            <a:r>
              <a:rPr lang="de-DE" i="1" dirty="0" err="1"/>
              <a:t>to</a:t>
            </a:r>
            <a:r>
              <a:rPr lang="de-DE" i="1" dirty="0"/>
              <a:t> </a:t>
            </a:r>
            <a:r>
              <a:rPr lang="de-DE" i="1" dirty="0" err="1"/>
              <a:t>renegotiate</a:t>
            </a:r>
            <a:r>
              <a:rPr lang="de-DE" i="1" dirty="0"/>
              <a:t> </a:t>
            </a:r>
            <a:r>
              <a:rPr lang="de-DE" i="1" dirty="0" err="1"/>
              <a:t>the</a:t>
            </a:r>
            <a:r>
              <a:rPr lang="de-DE" i="1" dirty="0"/>
              <a:t> TRIPS Agreement. You </a:t>
            </a:r>
            <a:r>
              <a:rPr lang="de-DE" i="1" dirty="0" err="1"/>
              <a:t>are</a:t>
            </a:r>
            <a:r>
              <a:rPr lang="de-DE" i="1" dirty="0"/>
              <a:t> a </a:t>
            </a:r>
            <a:r>
              <a:rPr lang="de-DE" i="1" dirty="0" err="1"/>
              <a:t>representative</a:t>
            </a:r>
            <a:r>
              <a:rPr lang="de-DE" i="1" dirty="0"/>
              <a:t> </a:t>
            </a:r>
            <a:r>
              <a:rPr lang="de-DE" i="1" dirty="0" err="1"/>
              <a:t>of</a:t>
            </a:r>
            <a:r>
              <a:rPr lang="de-DE" i="1" dirty="0"/>
              <a:t> a </a:t>
            </a:r>
            <a:r>
              <a:rPr lang="de-DE" i="1" dirty="0" err="1"/>
              <a:t>pharmaceutical</a:t>
            </a:r>
            <a:r>
              <a:rPr lang="de-DE" i="1" dirty="0"/>
              <a:t> </a:t>
            </a:r>
            <a:r>
              <a:rPr lang="de-DE" i="1" dirty="0" err="1"/>
              <a:t>company</a:t>
            </a:r>
            <a:r>
              <a:rPr lang="de-DE" i="1" dirty="0"/>
              <a:t>, </a:t>
            </a:r>
            <a:r>
              <a:rPr lang="de-DE" i="1" dirty="0" err="1"/>
              <a:t>the</a:t>
            </a:r>
            <a:r>
              <a:rPr lang="de-DE" i="1" dirty="0"/>
              <a:t> US </a:t>
            </a:r>
            <a:r>
              <a:rPr lang="de-DE" i="1" dirty="0" err="1"/>
              <a:t>government</a:t>
            </a:r>
            <a:r>
              <a:rPr lang="de-DE" i="1" dirty="0"/>
              <a:t>, </a:t>
            </a:r>
            <a:r>
              <a:rPr lang="de-DE" i="1" dirty="0" err="1"/>
              <a:t>the</a:t>
            </a:r>
            <a:r>
              <a:rPr lang="de-DE" i="1" dirty="0"/>
              <a:t> </a:t>
            </a:r>
            <a:r>
              <a:rPr lang="de-DE" i="1" dirty="0" err="1"/>
              <a:t>government</a:t>
            </a:r>
            <a:r>
              <a:rPr lang="de-DE" i="1" dirty="0"/>
              <a:t> </a:t>
            </a:r>
            <a:r>
              <a:rPr lang="de-DE" i="1" dirty="0" err="1"/>
              <a:t>of</a:t>
            </a:r>
            <a:r>
              <a:rPr lang="de-DE" i="1" dirty="0"/>
              <a:t> Brazil </a:t>
            </a:r>
            <a:r>
              <a:rPr lang="de-DE" i="1" dirty="0" err="1"/>
              <a:t>or</a:t>
            </a:r>
            <a:r>
              <a:rPr lang="de-DE" i="1" dirty="0"/>
              <a:t> a transnational </a:t>
            </a:r>
            <a:r>
              <a:rPr lang="de-DE" i="1" dirty="0" err="1"/>
              <a:t>civil</a:t>
            </a:r>
            <a:r>
              <a:rPr lang="de-DE" i="1" dirty="0"/>
              <a:t> </a:t>
            </a:r>
            <a:r>
              <a:rPr lang="de-DE" i="1" dirty="0" err="1"/>
              <a:t>society</a:t>
            </a:r>
            <a:r>
              <a:rPr lang="de-DE" i="1" dirty="0"/>
              <a:t> </a:t>
            </a:r>
            <a:r>
              <a:rPr lang="de-DE" i="1" dirty="0" err="1"/>
              <a:t>organisation</a:t>
            </a:r>
            <a:r>
              <a:rPr lang="de-DE" i="1" dirty="0"/>
              <a:t> like Oxfam </a:t>
            </a:r>
            <a:r>
              <a:rPr lang="de-DE" i="1" dirty="0" err="1"/>
              <a:t>or</a:t>
            </a:r>
            <a:r>
              <a:rPr lang="de-DE" i="1" dirty="0"/>
              <a:t> Médecins Sans </a:t>
            </a:r>
            <a:r>
              <a:rPr lang="de-DE" i="1" dirty="0" err="1"/>
              <a:t>Frontières</a:t>
            </a:r>
            <a:r>
              <a:rPr lang="de-DE" i="1" dirty="0"/>
              <a:t>.</a:t>
            </a:r>
          </a:p>
          <a:p>
            <a:pPr marL="0" indent="0" algn="just">
              <a:buNone/>
            </a:pPr>
            <a:r>
              <a:rPr lang="de-DE" i="1" dirty="0"/>
              <a:t>You </a:t>
            </a:r>
            <a:r>
              <a:rPr lang="de-DE" i="1" dirty="0" err="1"/>
              <a:t>have</a:t>
            </a:r>
            <a:r>
              <a:rPr lang="de-DE" i="1" dirty="0"/>
              <a:t> </a:t>
            </a:r>
            <a:r>
              <a:rPr lang="de-DE" i="1" dirty="0" err="1"/>
              <a:t>to</a:t>
            </a:r>
            <a:r>
              <a:rPr lang="de-DE" i="1" dirty="0"/>
              <a:t> </a:t>
            </a:r>
            <a:r>
              <a:rPr lang="de-DE" i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present</a:t>
            </a:r>
            <a:r>
              <a:rPr lang="de-DE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de-DE" i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the</a:t>
            </a:r>
            <a:r>
              <a:rPr lang="de-DE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de-DE" i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viewpoint</a:t>
            </a:r>
            <a:r>
              <a:rPr lang="de-DE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/ </a:t>
            </a:r>
            <a:r>
              <a:rPr lang="de-DE" i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argument</a:t>
            </a:r>
            <a:r>
              <a:rPr lang="de-DE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de-DE" i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of</a:t>
            </a:r>
            <a:r>
              <a:rPr lang="de-DE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de-DE" i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your</a:t>
            </a:r>
            <a:r>
              <a:rPr lang="de-DE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de-DE" i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organisation</a:t>
            </a:r>
            <a:r>
              <a:rPr lang="de-DE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/</a:t>
            </a:r>
            <a:r>
              <a:rPr lang="de-DE" i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government</a:t>
            </a:r>
            <a:r>
              <a:rPr lang="de-DE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de-DE" i="1" dirty="0" err="1"/>
              <a:t>together</a:t>
            </a:r>
            <a:r>
              <a:rPr lang="de-DE" i="1" dirty="0"/>
              <a:t> </a:t>
            </a:r>
            <a:r>
              <a:rPr lang="de-DE" i="1" dirty="0" err="1"/>
              <a:t>with</a:t>
            </a:r>
            <a:r>
              <a:rPr lang="de-DE" i="1" dirty="0"/>
              <a:t> a </a:t>
            </a:r>
            <a:r>
              <a:rPr lang="de-DE" i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workable</a:t>
            </a:r>
            <a:r>
              <a:rPr lang="de-DE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de-DE" i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solution</a:t>
            </a:r>
            <a:r>
              <a:rPr lang="de-DE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de-DE" i="1" dirty="0" err="1"/>
              <a:t>that</a:t>
            </a:r>
            <a:r>
              <a:rPr lang="de-DE" i="1" dirty="0"/>
              <a:t> </a:t>
            </a:r>
            <a:r>
              <a:rPr lang="de-DE" i="1" dirty="0" err="1"/>
              <a:t>satisfies</a:t>
            </a:r>
            <a:r>
              <a:rPr lang="de-DE" i="1" dirty="0"/>
              <a:t> </a:t>
            </a:r>
            <a:r>
              <a:rPr lang="de-DE" i="1" dirty="0" err="1"/>
              <a:t>the</a:t>
            </a:r>
            <a:r>
              <a:rPr lang="de-DE" i="1" dirty="0"/>
              <a:t> </a:t>
            </a:r>
            <a:r>
              <a:rPr lang="de-DE" i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interest</a:t>
            </a:r>
            <a:r>
              <a:rPr lang="de-DE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de-DE" i="1" dirty="0" err="1"/>
              <a:t>of</a:t>
            </a:r>
            <a:r>
              <a:rPr lang="de-DE" i="1" dirty="0"/>
              <a:t> </a:t>
            </a:r>
            <a:r>
              <a:rPr lang="de-DE" i="1" dirty="0" err="1"/>
              <a:t>your</a:t>
            </a:r>
            <a:r>
              <a:rPr lang="de-DE" i="1" dirty="0"/>
              <a:t> </a:t>
            </a:r>
            <a:r>
              <a:rPr lang="de-DE" i="1" dirty="0" err="1"/>
              <a:t>organisation</a:t>
            </a:r>
            <a:r>
              <a:rPr lang="de-DE" i="1" dirty="0"/>
              <a:t>/</a:t>
            </a:r>
            <a:r>
              <a:rPr lang="de-DE" i="1" dirty="0" err="1"/>
              <a:t>government</a:t>
            </a:r>
            <a:r>
              <a:rPr lang="de-DE" i="1" dirty="0"/>
              <a:t> and </a:t>
            </a:r>
            <a:r>
              <a:rPr lang="de-DE" i="1" dirty="0" err="1"/>
              <a:t>that</a:t>
            </a:r>
            <a:r>
              <a:rPr lang="de-DE" i="1" dirty="0"/>
              <a:t> </a:t>
            </a:r>
            <a:r>
              <a:rPr lang="de-DE" i="1" dirty="0" err="1"/>
              <a:t>of</a:t>
            </a:r>
            <a:r>
              <a:rPr lang="de-DE" i="1" dirty="0"/>
              <a:t> </a:t>
            </a:r>
            <a:r>
              <a:rPr lang="de-DE" i="1" dirty="0" err="1"/>
              <a:t>the</a:t>
            </a:r>
            <a:r>
              <a:rPr lang="de-DE" i="1" dirty="0"/>
              <a:t> </a:t>
            </a:r>
            <a:r>
              <a:rPr lang="de-DE" i="1" dirty="0" err="1"/>
              <a:t>other</a:t>
            </a:r>
            <a:r>
              <a:rPr lang="de-DE" i="1" dirty="0"/>
              <a:t> </a:t>
            </a:r>
            <a:r>
              <a:rPr lang="de-DE" i="1" dirty="0" err="1"/>
              <a:t>actors</a:t>
            </a:r>
            <a:r>
              <a:rPr lang="de-DE" i="1" dirty="0"/>
              <a:t> at </a:t>
            </a:r>
            <a:r>
              <a:rPr lang="de-DE" i="1" dirty="0" err="1"/>
              <a:t>the</a:t>
            </a:r>
            <a:r>
              <a:rPr lang="de-DE" i="1" dirty="0"/>
              <a:t> international </a:t>
            </a:r>
            <a:r>
              <a:rPr lang="de-DE" i="1" dirty="0" err="1"/>
              <a:t>conference</a:t>
            </a:r>
            <a:r>
              <a:rPr lang="de-DE" i="1" dirty="0"/>
              <a:t>.</a:t>
            </a:r>
          </a:p>
          <a:p>
            <a:pPr marL="0" indent="0">
              <a:buNone/>
            </a:pPr>
            <a:endParaRPr lang="de-DE" i="1" dirty="0"/>
          </a:p>
          <a:p>
            <a:pPr marL="0" indent="0" algn="ctr">
              <a:buNone/>
            </a:pPr>
            <a:r>
              <a:rPr lang="de-DE" i="1" dirty="0" err="1"/>
              <a:t>Present</a:t>
            </a:r>
            <a:r>
              <a:rPr lang="de-DE" i="1" dirty="0"/>
              <a:t> </a:t>
            </a:r>
            <a:r>
              <a:rPr lang="de-DE" i="1" dirty="0" err="1"/>
              <a:t>the</a:t>
            </a:r>
            <a:r>
              <a:rPr lang="de-DE" i="1" dirty="0"/>
              <a:t> </a:t>
            </a:r>
            <a:r>
              <a:rPr lang="de-DE" i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main</a:t>
            </a:r>
            <a:r>
              <a:rPr lang="de-DE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de-DE" i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viewpoint</a:t>
            </a:r>
            <a:r>
              <a:rPr lang="de-DE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/ </a:t>
            </a:r>
            <a:r>
              <a:rPr lang="de-DE" i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argument</a:t>
            </a:r>
            <a:r>
              <a:rPr lang="de-DE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de-DE" i="1" dirty="0"/>
              <a:t>and a </a:t>
            </a:r>
            <a:r>
              <a:rPr lang="de-DE" i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workable</a:t>
            </a:r>
            <a:r>
              <a:rPr lang="de-DE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de-DE" i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solution</a:t>
            </a:r>
            <a:endParaRPr lang="de-DE" i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r>
              <a:rPr lang="de-DE" i="1" dirty="0" err="1"/>
              <a:t>to</a:t>
            </a:r>
            <a:r>
              <a:rPr lang="de-DE" i="1" dirty="0"/>
              <a:t> </a:t>
            </a:r>
            <a:r>
              <a:rPr lang="de-DE" i="1" dirty="0" err="1"/>
              <a:t>combine</a:t>
            </a:r>
            <a:r>
              <a:rPr lang="de-DE" i="1" dirty="0"/>
              <a:t> </a:t>
            </a:r>
            <a:r>
              <a:rPr lang="de-DE" i="1" dirty="0" err="1"/>
              <a:t>the</a:t>
            </a:r>
            <a:r>
              <a:rPr lang="de-DE" i="1" dirty="0"/>
              <a:t> </a:t>
            </a:r>
            <a:r>
              <a:rPr lang="de-DE" i="1" dirty="0" err="1"/>
              <a:t>respect</a:t>
            </a:r>
            <a:r>
              <a:rPr lang="de-DE" i="1" dirty="0"/>
              <a:t> </a:t>
            </a:r>
            <a:r>
              <a:rPr lang="de-DE" i="1" dirty="0" err="1"/>
              <a:t>for</a:t>
            </a:r>
            <a:r>
              <a:rPr lang="de-DE" i="1" dirty="0"/>
              <a:t> </a:t>
            </a:r>
            <a:r>
              <a:rPr lang="de-DE" i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intellectual</a:t>
            </a:r>
            <a:r>
              <a:rPr lang="de-DE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de-DE" i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property</a:t>
            </a:r>
            <a:r>
              <a:rPr lang="de-DE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de-DE" i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rights</a:t>
            </a:r>
            <a:r>
              <a:rPr lang="de-DE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de-DE" i="1" dirty="0"/>
              <a:t>AND </a:t>
            </a:r>
            <a:r>
              <a:rPr lang="de-DE" i="1" dirty="0">
                <a:solidFill>
                  <a:schemeClr val="accent3"/>
                </a:solidFill>
              </a:rPr>
              <a:t>human </a:t>
            </a:r>
            <a:r>
              <a:rPr lang="de-DE" i="1" dirty="0" err="1">
                <a:solidFill>
                  <a:schemeClr val="accent3"/>
                </a:solidFill>
              </a:rPr>
              <a:t>rights</a:t>
            </a:r>
            <a:r>
              <a:rPr lang="de-DE" i="1" dirty="0"/>
              <a:t>!</a:t>
            </a:r>
          </a:p>
          <a:p>
            <a:pPr marL="0" indent="0">
              <a:buNone/>
            </a:pPr>
            <a:endParaRPr lang="de-DE" i="1" dirty="0"/>
          </a:p>
          <a:p>
            <a:pPr marL="0" indent="0">
              <a:buNone/>
            </a:pPr>
            <a:r>
              <a:rPr lang="de-DE" i="1" dirty="0"/>
              <a:t>Main </a:t>
            </a:r>
            <a:r>
              <a:rPr lang="de-DE" i="1" dirty="0" err="1"/>
              <a:t>actors</a:t>
            </a:r>
            <a:r>
              <a:rPr lang="de-DE" i="1" dirty="0"/>
              <a:t> </a:t>
            </a:r>
            <a:r>
              <a:rPr lang="de-DE" i="1" dirty="0" err="1"/>
              <a:t>involved</a:t>
            </a:r>
            <a:r>
              <a:rPr lang="de-DE" i="1" dirty="0"/>
              <a:t>:</a:t>
            </a:r>
          </a:p>
          <a:p>
            <a:pPr marL="0" indent="0">
              <a:buNone/>
            </a:pPr>
            <a:r>
              <a:rPr lang="de-DE" i="1" dirty="0"/>
              <a:t>	- </a:t>
            </a:r>
            <a:r>
              <a:rPr lang="de-DE" i="1" dirty="0" err="1"/>
              <a:t>the</a:t>
            </a:r>
            <a:r>
              <a:rPr lang="de-DE" i="1" dirty="0"/>
              <a:t> </a:t>
            </a:r>
            <a:r>
              <a:rPr lang="de-DE" i="1" dirty="0" err="1"/>
              <a:t>pharmaceutical</a:t>
            </a:r>
            <a:r>
              <a:rPr lang="de-DE" i="1" dirty="0"/>
              <a:t> </a:t>
            </a:r>
            <a:r>
              <a:rPr lang="de-DE" i="1" dirty="0" err="1"/>
              <a:t>industry</a:t>
            </a:r>
            <a:r>
              <a:rPr lang="de-DE" i="1" dirty="0"/>
              <a:t> (</a:t>
            </a:r>
            <a:r>
              <a:rPr lang="de-DE" i="1" dirty="0" err="1"/>
              <a:t>from</a:t>
            </a:r>
            <a:r>
              <a:rPr lang="de-DE" i="1" dirty="0"/>
              <a:t> Europe and North </a:t>
            </a:r>
            <a:r>
              <a:rPr lang="de-DE" i="1" dirty="0" err="1"/>
              <a:t>America</a:t>
            </a:r>
            <a:r>
              <a:rPr lang="de-DE" i="1" dirty="0"/>
              <a:t>)</a:t>
            </a:r>
          </a:p>
          <a:p>
            <a:pPr marL="0" indent="0">
              <a:buNone/>
            </a:pPr>
            <a:r>
              <a:rPr lang="de-DE" i="1" dirty="0"/>
              <a:t>	- </a:t>
            </a:r>
            <a:r>
              <a:rPr lang="de-DE" i="1" dirty="0" err="1"/>
              <a:t>the</a:t>
            </a:r>
            <a:r>
              <a:rPr lang="de-DE" i="1" dirty="0"/>
              <a:t> US </a:t>
            </a:r>
            <a:r>
              <a:rPr lang="de-DE" i="1" dirty="0" err="1"/>
              <a:t>government</a:t>
            </a:r>
            <a:endParaRPr lang="de-DE" i="1" dirty="0"/>
          </a:p>
          <a:p>
            <a:pPr marL="0" indent="0">
              <a:buNone/>
            </a:pPr>
            <a:r>
              <a:rPr lang="de-DE" i="1" dirty="0"/>
              <a:t>	- </a:t>
            </a:r>
            <a:r>
              <a:rPr lang="de-DE" i="1" dirty="0" err="1"/>
              <a:t>the</a:t>
            </a:r>
            <a:r>
              <a:rPr lang="de-DE" i="1" dirty="0"/>
              <a:t> </a:t>
            </a:r>
            <a:r>
              <a:rPr lang="de-DE" i="1" dirty="0" err="1"/>
              <a:t>government</a:t>
            </a:r>
            <a:r>
              <a:rPr lang="de-DE" i="1" dirty="0"/>
              <a:t> </a:t>
            </a:r>
            <a:r>
              <a:rPr lang="de-DE" i="1" dirty="0" err="1"/>
              <a:t>of</a:t>
            </a:r>
            <a:r>
              <a:rPr lang="de-DE" i="1" dirty="0"/>
              <a:t> Brazil</a:t>
            </a:r>
          </a:p>
          <a:p>
            <a:pPr marL="0" indent="0">
              <a:buNone/>
            </a:pPr>
            <a:r>
              <a:rPr lang="de-DE" i="1" dirty="0"/>
              <a:t>	- transnational </a:t>
            </a:r>
            <a:r>
              <a:rPr lang="de-DE" i="1" dirty="0" err="1"/>
              <a:t>civil</a:t>
            </a:r>
            <a:r>
              <a:rPr lang="de-DE" i="1" dirty="0"/>
              <a:t> </a:t>
            </a:r>
            <a:r>
              <a:rPr lang="de-DE" i="1" dirty="0" err="1"/>
              <a:t>society</a:t>
            </a:r>
            <a:r>
              <a:rPr lang="de-DE" i="1" dirty="0"/>
              <a:t> </a:t>
            </a:r>
            <a:r>
              <a:rPr lang="de-DE" i="1" dirty="0" err="1"/>
              <a:t>organisations</a:t>
            </a:r>
            <a:endParaRPr lang="de-DE" i="1" dirty="0"/>
          </a:p>
          <a:p>
            <a:pPr marL="0" indent="0">
              <a:buNone/>
            </a:pPr>
            <a:endParaRPr lang="de-DE" i="1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975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EE10A10-9D84-47B6-8890-5BE4E6393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689" y="1759955"/>
            <a:ext cx="10730622" cy="4195481"/>
          </a:xfrm>
        </p:spPr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5038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07BBA5-BF42-4101-965D-D17A97E512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1942" y="3045041"/>
            <a:ext cx="11780667" cy="1732340"/>
          </a:xfrm>
        </p:spPr>
        <p:txBody>
          <a:bodyPr/>
          <a:lstStyle/>
          <a:p>
            <a:r>
              <a:rPr lang="de-DE" sz="6600" dirty="0"/>
              <a:t>Global Health </a:t>
            </a:r>
            <a:r>
              <a:rPr lang="de-DE" sz="6600" dirty="0" err="1"/>
              <a:t>Governance</a:t>
            </a:r>
            <a:r>
              <a:rPr lang="de-DE" sz="6600" dirty="0"/>
              <a:t> I</a:t>
            </a:r>
            <a:br>
              <a:rPr lang="de-DE" dirty="0"/>
            </a:br>
            <a:r>
              <a:rPr lang="de-DE" sz="4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Intellectual</a:t>
            </a:r>
            <a:r>
              <a:rPr lang="de-DE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Property Rights </a:t>
            </a:r>
            <a:r>
              <a:rPr lang="de-DE" sz="4000" dirty="0" err="1"/>
              <a:t>vs</a:t>
            </a:r>
            <a:r>
              <a:rPr lang="de-DE" sz="4000" dirty="0"/>
              <a:t> </a:t>
            </a:r>
            <a:r>
              <a:rPr lang="de-DE" sz="4000" dirty="0">
                <a:solidFill>
                  <a:schemeClr val="accent3"/>
                </a:solidFill>
              </a:rPr>
              <a:t>Human Rights</a:t>
            </a:r>
          </a:p>
        </p:txBody>
      </p:sp>
    </p:spTree>
    <p:extLst>
      <p:ext uri="{BB962C8B-B14F-4D97-AF65-F5344CB8AC3E}">
        <p14:creationId xmlns:p14="http://schemas.microsoft.com/office/powerpoint/2010/main" val="3328461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75D843-1034-490C-B446-08E7E1718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636" y="230776"/>
            <a:ext cx="10655163" cy="1400530"/>
          </a:xfrm>
        </p:spPr>
        <p:txBody>
          <a:bodyPr/>
          <a:lstStyle/>
          <a:p>
            <a:r>
              <a:rPr lang="de-DE" sz="3200" dirty="0"/>
              <a:t>International </a:t>
            </a:r>
            <a:r>
              <a:rPr lang="de-DE" sz="3200" dirty="0" err="1"/>
              <a:t>norms</a:t>
            </a:r>
            <a:r>
              <a:rPr lang="de-DE" sz="3200" dirty="0"/>
              <a:t> and global </a:t>
            </a:r>
            <a:r>
              <a:rPr lang="de-DE" sz="3200" dirty="0" err="1"/>
              <a:t>health</a:t>
            </a:r>
            <a:r>
              <a:rPr lang="de-DE" sz="3200" dirty="0"/>
              <a:t>: </a:t>
            </a:r>
            <a:br>
              <a:rPr lang="de-DE" sz="3200" dirty="0"/>
            </a:br>
            <a:r>
              <a:rPr lang="de-DE" sz="3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The human </a:t>
            </a:r>
            <a:r>
              <a:rPr lang="de-DE" sz="32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right</a:t>
            </a:r>
            <a:r>
              <a:rPr lang="de-DE" sz="3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de-DE" sz="32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to</a:t>
            </a:r>
            <a:r>
              <a:rPr lang="de-DE" sz="3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de-DE" sz="32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health</a:t>
            </a:r>
            <a:endParaRPr lang="de-DE" sz="32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F78DDBE-7161-4930-9673-A3BFA404AF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099" y="1631305"/>
            <a:ext cx="11689410" cy="5106845"/>
          </a:xfrm>
        </p:spPr>
        <p:txBody>
          <a:bodyPr>
            <a:normAutofit lnSpcReduction="10000"/>
          </a:bodyPr>
          <a:lstStyle/>
          <a:p>
            <a:r>
              <a:rPr lang="de-DE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First International Health Conference</a:t>
            </a:r>
            <a:r>
              <a:rPr lang="de-DE" dirty="0"/>
              <a:t>, 1947, New York</a:t>
            </a:r>
          </a:p>
          <a:p>
            <a:r>
              <a:rPr lang="de-DE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World Health </a:t>
            </a:r>
            <a:r>
              <a:rPr lang="de-DE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Organization</a:t>
            </a:r>
            <a:r>
              <a:rPr lang="de-DE" dirty="0"/>
              <a:t>, 1948</a:t>
            </a:r>
          </a:p>
          <a:p>
            <a:r>
              <a:rPr lang="de-DE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Universal Declaration </a:t>
            </a:r>
            <a:r>
              <a:rPr lang="de-DE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of</a:t>
            </a:r>
            <a:r>
              <a:rPr lang="de-DE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Human Rights</a:t>
            </a:r>
            <a:r>
              <a:rPr lang="de-DE" dirty="0"/>
              <a:t>, 1948</a:t>
            </a:r>
          </a:p>
          <a:p>
            <a:r>
              <a:rPr lang="de-DE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International </a:t>
            </a:r>
            <a:r>
              <a:rPr lang="de-DE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Covenant</a:t>
            </a:r>
            <a:r>
              <a:rPr lang="de-DE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on </a:t>
            </a:r>
            <a:r>
              <a:rPr lang="de-DE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Economic</a:t>
            </a:r>
            <a:r>
              <a:rPr lang="de-DE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, </a:t>
            </a:r>
            <a:r>
              <a:rPr lang="de-DE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Social</a:t>
            </a:r>
            <a:r>
              <a:rPr lang="de-DE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and Cultural Rights</a:t>
            </a:r>
            <a:r>
              <a:rPr lang="de-DE" dirty="0"/>
              <a:t>, 1976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 err="1"/>
              <a:t>Article</a:t>
            </a:r>
            <a:r>
              <a:rPr lang="de-DE" dirty="0"/>
              <a:t> 12 </a:t>
            </a:r>
            <a:r>
              <a:rPr lang="de-DE" dirty="0" err="1"/>
              <a:t>recognises</a:t>
            </a:r>
            <a:r>
              <a:rPr lang="de-DE" dirty="0"/>
              <a:t> “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right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everyone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enjoyment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highest</a:t>
            </a:r>
            <a:r>
              <a:rPr lang="de-DE" dirty="0"/>
              <a:t>    								     </a:t>
            </a:r>
            <a:r>
              <a:rPr lang="de-DE" dirty="0" err="1"/>
              <a:t>attainable</a:t>
            </a:r>
            <a:r>
              <a:rPr lang="de-DE" dirty="0"/>
              <a:t> </a:t>
            </a:r>
            <a:r>
              <a:rPr lang="de-DE" dirty="0" err="1"/>
              <a:t>standard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physical</a:t>
            </a:r>
            <a:r>
              <a:rPr lang="de-DE" dirty="0"/>
              <a:t> and mental </a:t>
            </a:r>
            <a:r>
              <a:rPr lang="de-DE" dirty="0" err="1"/>
              <a:t>health</a:t>
            </a:r>
            <a:r>
              <a:rPr lang="de-DE" dirty="0"/>
              <a:t>“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General Comment 14</a:t>
            </a:r>
            <a:r>
              <a:rPr lang="de-DE" dirty="0"/>
              <a:t>, 2000</a:t>
            </a:r>
          </a:p>
          <a:p>
            <a:pPr marL="0" indent="0">
              <a:buNone/>
            </a:pPr>
            <a:r>
              <a:rPr lang="de-DE" dirty="0" err="1"/>
              <a:t>attributes</a:t>
            </a:r>
            <a:r>
              <a:rPr lang="de-DE" dirty="0"/>
              <a:t> </a:t>
            </a:r>
            <a:r>
              <a:rPr lang="de-DE" dirty="0" err="1"/>
              <a:t>full</a:t>
            </a:r>
            <a:r>
              <a:rPr lang="de-DE" dirty="0"/>
              <a:t> </a:t>
            </a:r>
            <a:r>
              <a:rPr lang="de-DE" dirty="0" err="1"/>
              <a:t>responsibility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states</a:t>
            </a:r>
            <a:r>
              <a:rPr lang="de-DE" dirty="0"/>
              <a:t> in </a:t>
            </a:r>
            <a:r>
              <a:rPr lang="de-DE" dirty="0" err="1"/>
              <a:t>taking</a:t>
            </a:r>
            <a:r>
              <a:rPr lang="de-DE" dirty="0"/>
              <a:t> </a:t>
            </a:r>
            <a:r>
              <a:rPr lang="de-DE" dirty="0" err="1"/>
              <a:t>action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fully </a:t>
            </a:r>
            <a:r>
              <a:rPr lang="de-DE" dirty="0" err="1"/>
              <a:t>realise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right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health</a:t>
            </a:r>
            <a:r>
              <a:rPr lang="de-DE" dirty="0"/>
              <a:t> (i.e., </a:t>
            </a:r>
            <a:r>
              <a:rPr lang="de-DE" dirty="0" err="1"/>
              <a:t>providing</a:t>
            </a:r>
            <a:r>
              <a:rPr lang="de-DE" dirty="0"/>
              <a:t> </a:t>
            </a:r>
            <a:r>
              <a:rPr lang="de-DE" dirty="0" err="1"/>
              <a:t>primary</a:t>
            </a:r>
            <a:r>
              <a:rPr lang="de-DE" dirty="0"/>
              <a:t> </a:t>
            </a:r>
            <a:r>
              <a:rPr lang="de-DE" dirty="0" err="1"/>
              <a:t>health</a:t>
            </a:r>
            <a:r>
              <a:rPr lang="de-DE" dirty="0"/>
              <a:t> care, etc.)</a:t>
            </a:r>
          </a:p>
          <a:p>
            <a:r>
              <a:rPr lang="de-DE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International Health </a:t>
            </a:r>
            <a:r>
              <a:rPr lang="de-DE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Regulations</a:t>
            </a:r>
            <a:r>
              <a:rPr lang="de-DE" dirty="0"/>
              <a:t>, 2005</a:t>
            </a:r>
          </a:p>
          <a:p>
            <a:pPr marL="0" indent="0">
              <a:buNone/>
            </a:pPr>
            <a:r>
              <a:rPr lang="en-US" dirty="0"/>
              <a:t>provide and coordinate international public health responses to the international spread 	of disease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342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F19BAF3-7E20-4B9D-B544-BABAEEA1FA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50648F4-ABCD-4DF0-8641-76CFB235472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989BE678-777B-482A-A616-FEDC47B162E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F1EB4BD-9C7E-4AA3-9681-C7EB0DA6250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4AAE3AA-3759-4D28-B0EF-575F25A5146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28BE0C3-2102-4820-B88B-A448B1840D1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6F36889-0389-47AC-A0CC-3FA4BA2C6E8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4284" r="-1" b="11303"/>
          <a:stretch/>
        </p:blipFill>
        <p:spPr>
          <a:xfrm>
            <a:off x="1150938" y="-1"/>
            <a:ext cx="8831262" cy="4267831"/>
          </a:xfrm>
          <a:prstGeom prst="rect">
            <a:avLst/>
          </a:prstGeom>
          <a:effectLst>
            <a:outerShdw blurRad="50800" dist="50800" dir="5400000" algn="tl" rotWithShape="0">
              <a:prstClr val="black">
                <a:alpha val="43000"/>
              </a:prstClr>
            </a:outerShdw>
          </a:effec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A67A59BE-C517-41CE-9783-1DD47942BF47}"/>
              </a:ext>
            </a:extLst>
          </p:cNvPr>
          <p:cNvSpPr txBox="1"/>
          <p:nvPr/>
        </p:nvSpPr>
        <p:spPr>
          <a:xfrm>
            <a:off x="1154955" y="4738887"/>
            <a:ext cx="8825658" cy="834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 Millennium Development Goals, 2000</a:t>
            </a:r>
          </a:p>
        </p:txBody>
      </p:sp>
    </p:spTree>
    <p:extLst>
      <p:ext uri="{BB962C8B-B14F-4D97-AF65-F5344CB8AC3E}">
        <p14:creationId xmlns:p14="http://schemas.microsoft.com/office/powerpoint/2010/main" val="1802206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5CB8EDC-2C8B-4B8F-8521-7720E82B2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479" y="104775"/>
            <a:ext cx="8579342" cy="5314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99151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D02D7FA2-4C1C-441A-9E40-EB47B0B78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36" y="996485"/>
            <a:ext cx="9961727" cy="486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929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486DEF2-CE1E-4DD7-A13A-2ADBB5FFD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6792" y="1360461"/>
            <a:ext cx="7410374" cy="583750"/>
          </a:xfrm>
        </p:spPr>
        <p:txBody>
          <a:bodyPr/>
          <a:lstStyle/>
          <a:p>
            <a:pPr marL="0" indent="0">
              <a:buNone/>
            </a:pP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guarantee</a:t>
            </a:r>
            <a:r>
              <a:rPr lang="de-DE" dirty="0"/>
              <a:t> and </a:t>
            </a:r>
            <a:r>
              <a:rPr lang="de-DE" dirty="0" err="1"/>
              <a:t>reinforce</a:t>
            </a:r>
            <a:r>
              <a:rPr lang="de-DE" dirty="0"/>
              <a:t> a human </a:t>
            </a:r>
            <a:r>
              <a:rPr lang="de-DE" dirty="0" err="1"/>
              <a:t>right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health</a:t>
            </a:r>
            <a:r>
              <a:rPr lang="de-DE" dirty="0"/>
              <a:t>?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659E83D-1FFC-4097-BF0E-54D450323C67}"/>
              </a:ext>
            </a:extLst>
          </p:cNvPr>
          <p:cNvSpPr txBox="1"/>
          <p:nvPr/>
        </p:nvSpPr>
        <p:spPr>
          <a:xfrm>
            <a:off x="1760259" y="2905127"/>
            <a:ext cx="2392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health</a:t>
            </a:r>
            <a:r>
              <a:rPr lang="de-DE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care </a:t>
            </a:r>
            <a:r>
              <a:rPr lang="de-DE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systems</a:t>
            </a:r>
            <a:endParaRPr lang="de-DE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8CD1F5F-9972-4254-850D-B2DB7A6E78A3}"/>
              </a:ext>
            </a:extLst>
          </p:cNvPr>
          <p:cNvSpPr txBox="1"/>
          <p:nvPr/>
        </p:nvSpPr>
        <p:spPr>
          <a:xfrm>
            <a:off x="3359174" y="4094478"/>
            <a:ext cx="2392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primary</a:t>
            </a:r>
            <a:r>
              <a:rPr lang="de-DE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health</a:t>
            </a:r>
            <a:r>
              <a:rPr lang="de-DE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care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16D0B98-A354-4DA5-A4CE-0E09EBEBD2D2}"/>
              </a:ext>
            </a:extLst>
          </p:cNvPr>
          <p:cNvSpPr txBox="1"/>
          <p:nvPr/>
        </p:nvSpPr>
        <p:spPr>
          <a:xfrm>
            <a:off x="6898230" y="3805404"/>
            <a:ext cx="2241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medicines</a:t>
            </a:r>
            <a:r>
              <a:rPr lang="de-DE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/ </a:t>
            </a:r>
            <a:r>
              <a:rPr lang="de-DE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drugs</a:t>
            </a:r>
            <a:r>
              <a:rPr lang="de-DE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C7EDBEF-5552-43BE-B067-2F03FA60B7F6}"/>
              </a:ext>
            </a:extLst>
          </p:cNvPr>
          <p:cNvSpPr txBox="1"/>
          <p:nvPr/>
        </p:nvSpPr>
        <p:spPr>
          <a:xfrm>
            <a:off x="6159548" y="2461737"/>
            <a:ext cx="2791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health</a:t>
            </a:r>
            <a:r>
              <a:rPr lang="de-DE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care </a:t>
            </a:r>
            <a:r>
              <a:rPr lang="de-DE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education</a:t>
            </a:r>
            <a:r>
              <a:rPr lang="de-DE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F63C5B0-06A0-4BE8-ABD9-7F7CFC468953}"/>
              </a:ext>
            </a:extLst>
          </p:cNvPr>
          <p:cNvSpPr txBox="1"/>
          <p:nvPr/>
        </p:nvSpPr>
        <p:spPr>
          <a:xfrm>
            <a:off x="4385568" y="3161616"/>
            <a:ext cx="2539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err="1">
                <a:solidFill>
                  <a:srgbClr val="92D050"/>
                </a:solidFill>
              </a:rPr>
              <a:t>accessibility</a:t>
            </a:r>
            <a:r>
              <a:rPr lang="de-DE" dirty="0"/>
              <a:t> 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608FA13-2D2B-4E89-83C1-CE2E02AF0E70}"/>
              </a:ext>
            </a:extLst>
          </p:cNvPr>
          <p:cNvSpPr txBox="1"/>
          <p:nvPr/>
        </p:nvSpPr>
        <p:spPr>
          <a:xfrm>
            <a:off x="1340528" y="5128207"/>
            <a:ext cx="9209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Principal</a:t>
            </a:r>
            <a:r>
              <a:rPr lang="de-DE" dirty="0"/>
              <a:t> </a:t>
            </a:r>
            <a:r>
              <a:rPr lang="de-DE" dirty="0" err="1"/>
              <a:t>problem</a:t>
            </a:r>
            <a:r>
              <a:rPr lang="de-DE" dirty="0"/>
              <a:t> in </a:t>
            </a:r>
            <a:r>
              <a:rPr lang="de-DE" dirty="0" err="1"/>
              <a:t>guaranteeing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human </a:t>
            </a:r>
            <a:r>
              <a:rPr lang="de-DE" dirty="0" err="1"/>
              <a:t>right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health</a:t>
            </a:r>
            <a:r>
              <a:rPr lang="de-DE" dirty="0"/>
              <a:t>: lack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access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…</a:t>
            </a:r>
          </a:p>
        </p:txBody>
      </p: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9010EA93-FAB1-4F10-A9CF-F35D4FEAB2B3}"/>
              </a:ext>
            </a:extLst>
          </p:cNvPr>
          <p:cNvCxnSpPr/>
          <p:nvPr/>
        </p:nvCxnSpPr>
        <p:spPr>
          <a:xfrm>
            <a:off x="9712171" y="2274758"/>
            <a:ext cx="0" cy="24175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B38BB265-023D-4863-A7FE-8A07C78C0F5D}"/>
              </a:ext>
            </a:extLst>
          </p:cNvPr>
          <p:cNvCxnSpPr/>
          <p:nvPr/>
        </p:nvCxnSpPr>
        <p:spPr>
          <a:xfrm>
            <a:off x="1340528" y="2166151"/>
            <a:ext cx="0" cy="26277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8165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3227FA3-229A-4961-B1CC-8D37EBBEA6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362" y="1910043"/>
            <a:ext cx="11317288" cy="4195481"/>
          </a:xfrm>
        </p:spPr>
        <p:txBody>
          <a:bodyPr/>
          <a:lstStyle/>
          <a:p>
            <a:pPr marL="0" indent="0">
              <a:buNone/>
            </a:pPr>
            <a:r>
              <a:rPr lang="de-D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TRIPS </a:t>
            </a:r>
            <a:r>
              <a:rPr lang="de-DE" dirty="0"/>
              <a:t>(Trade-</a:t>
            </a:r>
            <a:r>
              <a:rPr lang="de-DE" dirty="0" err="1"/>
              <a:t>Related</a:t>
            </a:r>
            <a:r>
              <a:rPr lang="de-DE" dirty="0"/>
              <a:t> </a:t>
            </a:r>
            <a:r>
              <a:rPr lang="de-DE" dirty="0" err="1"/>
              <a:t>Aspects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Intellectual</a:t>
            </a:r>
            <a:r>
              <a:rPr lang="de-DE" dirty="0"/>
              <a:t> Property Rights) </a:t>
            </a:r>
            <a:r>
              <a:rPr lang="de-D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Agreement</a:t>
            </a:r>
            <a:r>
              <a:rPr lang="de-DE" dirty="0"/>
              <a:t>, WTO 1994</a:t>
            </a:r>
          </a:p>
          <a:p>
            <a:pPr marL="0" indent="0">
              <a:buNone/>
            </a:pPr>
            <a:endParaRPr lang="de-DE" dirty="0"/>
          </a:p>
          <a:p>
            <a:pPr>
              <a:buFont typeface="Wingdings" panose="05000000000000000000" pitchFamily="2" charset="2"/>
              <a:buChar char="à"/>
            </a:pPr>
            <a:r>
              <a:rPr lang="de-DE" dirty="0" err="1"/>
              <a:t>Harmonisation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intellectual</a:t>
            </a:r>
            <a:r>
              <a:rPr lang="de-DE" dirty="0"/>
              <a:t> </a:t>
            </a:r>
            <a:r>
              <a:rPr lang="de-DE" dirty="0" err="1"/>
              <a:t>property</a:t>
            </a:r>
            <a:r>
              <a:rPr lang="de-DE" dirty="0"/>
              <a:t> </a:t>
            </a:r>
            <a:r>
              <a:rPr lang="de-DE" dirty="0" err="1"/>
              <a:t>rights</a:t>
            </a:r>
            <a:r>
              <a:rPr lang="de-DE" dirty="0"/>
              <a:t> 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 err="1">
                <a:sym typeface="Wingdings" panose="05000000000000000000" pitchFamily="2" charset="2"/>
              </a:rPr>
              <a:t>respecting</a:t>
            </a:r>
            <a:r>
              <a:rPr lang="de-DE" dirty="0">
                <a:sym typeface="Wingdings" panose="05000000000000000000" pitchFamily="2" charset="2"/>
              </a:rPr>
              <a:t> international </a:t>
            </a:r>
            <a:r>
              <a:rPr lang="de-DE" dirty="0" err="1">
                <a:sym typeface="Wingdings" panose="05000000000000000000" pitchFamily="2" charset="2"/>
              </a:rPr>
              <a:t>copyrights</a:t>
            </a:r>
            <a:r>
              <a:rPr lang="de-DE" dirty="0">
                <a:sym typeface="Wingdings" panose="05000000000000000000" pitchFamily="2" charset="2"/>
              </a:rPr>
              <a:t> and </a:t>
            </a:r>
            <a:r>
              <a:rPr lang="de-DE" dirty="0" err="1">
                <a:sym typeface="Wingdings" panose="05000000000000000000" pitchFamily="2" charset="2"/>
              </a:rPr>
              <a:t>patents</a:t>
            </a:r>
            <a:r>
              <a:rPr lang="de-DE" dirty="0">
                <a:sym typeface="Wingdings" panose="05000000000000000000" pitchFamily="2" charset="2"/>
              </a:rPr>
              <a:t>  </a:t>
            </a:r>
            <a:r>
              <a:rPr lang="de-DE" dirty="0" err="1">
                <a:sym typeface="Wingdings" panose="05000000000000000000" pitchFamily="2" charset="2"/>
              </a:rPr>
              <a:t>binding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for</a:t>
            </a:r>
            <a:r>
              <a:rPr lang="de-DE" dirty="0">
                <a:sym typeface="Wingdings" panose="05000000000000000000" pitchFamily="2" charset="2"/>
              </a:rPr>
              <a:t> all WTO </a:t>
            </a:r>
            <a:r>
              <a:rPr lang="de-DE" dirty="0" err="1">
                <a:sym typeface="Wingdings" panose="05000000000000000000" pitchFamily="2" charset="2"/>
              </a:rPr>
              <a:t>member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states</a:t>
            </a:r>
            <a:r>
              <a:rPr lang="de-DE" dirty="0">
                <a:sym typeface="Wingdings" panose="05000000000000000000" pitchFamily="2" charset="2"/>
              </a:rPr>
              <a:t> </a:t>
            </a:r>
          </a:p>
          <a:p>
            <a:pPr marL="0" indent="0">
              <a:buNone/>
            </a:pPr>
            <a:endParaRPr lang="de-DE" dirty="0">
              <a:sym typeface="Wingdings" panose="05000000000000000000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dirty="0" err="1">
                <a:sym typeface="Wingdings" panose="05000000000000000000" pitchFamily="2" charset="2"/>
              </a:rPr>
              <a:t>Protecting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intellectual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property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rights</a:t>
            </a:r>
            <a:r>
              <a:rPr lang="de-DE" dirty="0">
                <a:sym typeface="Wingdings" panose="05000000000000000000" pitchFamily="2" charset="2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 err="1">
                <a:sym typeface="Wingdings" panose="05000000000000000000" pitchFamily="2" charset="2"/>
              </a:rPr>
              <a:t>Outlawing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generic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products</a:t>
            </a:r>
            <a:r>
              <a:rPr lang="de-DE" dirty="0">
                <a:sym typeface="Wingdings" panose="05000000000000000000" pitchFamily="2" charset="2"/>
              </a:rPr>
              <a:t> and </a:t>
            </a:r>
            <a:r>
              <a:rPr lang="de-DE" dirty="0" err="1">
                <a:sym typeface="Wingdings" panose="05000000000000000000" pitchFamily="2" charset="2"/>
              </a:rPr>
              <a:t>generic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drug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markets</a:t>
            </a:r>
            <a:r>
              <a:rPr lang="de-DE" dirty="0">
                <a:sym typeface="Wingdings" panose="05000000000000000000" pitchFamily="2" charset="2"/>
              </a:rPr>
              <a:t> / </a:t>
            </a:r>
            <a:r>
              <a:rPr lang="de-DE" dirty="0" err="1">
                <a:sym typeface="Wingdings" panose="05000000000000000000" pitchFamily="2" charset="2"/>
              </a:rPr>
              <a:t>reducing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the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availability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of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generic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drugs</a:t>
            </a:r>
            <a:endParaRPr lang="de-DE" dirty="0">
              <a:sym typeface="Wingdings" panose="05000000000000000000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dirty="0" err="1">
                <a:sym typeface="Wingdings" panose="05000000000000000000" pitchFamily="2" charset="2"/>
              </a:rPr>
              <a:t>Ignoring</a:t>
            </a:r>
            <a:r>
              <a:rPr lang="de-DE" dirty="0">
                <a:sym typeface="Wingdings" panose="05000000000000000000" pitchFamily="2" charset="2"/>
              </a:rPr>
              <a:t> human </a:t>
            </a:r>
            <a:r>
              <a:rPr lang="de-DE" dirty="0" err="1">
                <a:sym typeface="Wingdings" panose="05000000000000000000" pitchFamily="2" charset="2"/>
              </a:rPr>
              <a:t>rights</a:t>
            </a:r>
            <a:endParaRPr lang="de-DE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54CADA9-F2E1-484B-8214-378379551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221898"/>
            <a:ext cx="10122503" cy="976587"/>
          </a:xfrm>
        </p:spPr>
        <p:txBody>
          <a:bodyPr/>
          <a:lstStyle/>
          <a:p>
            <a:r>
              <a:rPr lang="de-DE" sz="3600" dirty="0"/>
              <a:t> </a:t>
            </a:r>
            <a:r>
              <a:rPr lang="de-DE" sz="36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Intellectual</a:t>
            </a:r>
            <a:r>
              <a:rPr lang="de-DE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de-DE" sz="36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property</a:t>
            </a:r>
            <a:r>
              <a:rPr lang="de-DE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de-DE" sz="36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rights</a:t>
            </a:r>
            <a:r>
              <a:rPr lang="de-DE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de-DE" sz="3600" dirty="0" err="1"/>
              <a:t>vs</a:t>
            </a:r>
            <a:r>
              <a:rPr lang="de-DE" sz="3600" dirty="0"/>
              <a:t> </a:t>
            </a:r>
            <a:r>
              <a:rPr lang="de-DE" sz="3600" dirty="0">
                <a:solidFill>
                  <a:schemeClr val="accent3"/>
                </a:solidFill>
              </a:rPr>
              <a:t>human </a:t>
            </a:r>
            <a:r>
              <a:rPr lang="de-DE" sz="3600" dirty="0" err="1">
                <a:solidFill>
                  <a:schemeClr val="accent3"/>
                </a:solidFill>
              </a:rPr>
              <a:t>rights</a:t>
            </a:r>
            <a:endParaRPr lang="de-DE" sz="36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08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EF78DAE-6E94-41FF-84B1-D1CADBDFAC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162" y="1200662"/>
            <a:ext cx="10579702" cy="3229296"/>
          </a:xfrm>
        </p:spPr>
        <p:txBody>
          <a:bodyPr/>
          <a:lstStyle/>
          <a:p>
            <a:r>
              <a:rPr lang="de-DE" dirty="0">
                <a:solidFill>
                  <a:schemeClr val="accent3"/>
                </a:solidFill>
              </a:rPr>
              <a:t>The Doha Declaration on </a:t>
            </a:r>
            <a:r>
              <a:rPr lang="de-DE" dirty="0" err="1">
                <a:solidFill>
                  <a:schemeClr val="accent3"/>
                </a:solidFill>
              </a:rPr>
              <a:t>the</a:t>
            </a:r>
            <a:r>
              <a:rPr lang="de-DE" dirty="0">
                <a:solidFill>
                  <a:schemeClr val="accent3"/>
                </a:solidFill>
              </a:rPr>
              <a:t> TRIPS Agreement and Public Health, 2001</a:t>
            </a:r>
          </a:p>
          <a:p>
            <a:pPr marL="0" indent="0">
              <a:buNone/>
            </a:pPr>
            <a:r>
              <a:rPr lang="de-DE" dirty="0"/>
              <a:t>	- </a:t>
            </a:r>
            <a:r>
              <a:rPr lang="de-DE" dirty="0" err="1"/>
              <a:t>concedes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compulsory</a:t>
            </a:r>
            <a:r>
              <a:rPr lang="de-DE" dirty="0"/>
              <a:t> </a:t>
            </a:r>
            <a:r>
              <a:rPr lang="de-DE" dirty="0" err="1"/>
              <a:t>licences</a:t>
            </a:r>
            <a:r>
              <a:rPr lang="de-DE" dirty="0"/>
              <a:t> in </a:t>
            </a:r>
            <a:r>
              <a:rPr lang="de-DE" dirty="0" err="1"/>
              <a:t>public</a:t>
            </a:r>
            <a:r>
              <a:rPr lang="de-DE" dirty="0"/>
              <a:t> </a:t>
            </a:r>
            <a:r>
              <a:rPr lang="de-DE" dirty="0" err="1"/>
              <a:t>health</a:t>
            </a:r>
            <a:r>
              <a:rPr lang="de-DE" dirty="0"/>
              <a:t> </a:t>
            </a:r>
            <a:r>
              <a:rPr lang="de-DE" dirty="0" err="1"/>
              <a:t>emergencies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	- </a:t>
            </a:r>
            <a:r>
              <a:rPr lang="de-DE" dirty="0" err="1"/>
              <a:t>members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right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determine</a:t>
            </a:r>
            <a:r>
              <a:rPr lang="de-DE" dirty="0"/>
              <a:t> </a:t>
            </a: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constitutes</a:t>
            </a:r>
            <a:r>
              <a:rPr lang="de-DE" dirty="0"/>
              <a:t> a </a:t>
            </a:r>
            <a:r>
              <a:rPr lang="de-DE" dirty="0" err="1"/>
              <a:t>public</a:t>
            </a:r>
            <a:r>
              <a:rPr lang="de-DE" dirty="0"/>
              <a:t> </a:t>
            </a:r>
            <a:r>
              <a:rPr lang="de-DE" dirty="0" err="1"/>
              <a:t>health</a:t>
            </a:r>
            <a:r>
              <a:rPr lang="de-DE" dirty="0"/>
              <a:t> 	 		  </a:t>
            </a:r>
            <a:r>
              <a:rPr lang="de-DE" dirty="0" err="1"/>
              <a:t>emergency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	- </a:t>
            </a:r>
            <a:r>
              <a:rPr lang="de-DE" dirty="0" err="1"/>
              <a:t>allows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/</a:t>
            </a:r>
            <a:r>
              <a:rPr lang="de-DE" dirty="0" err="1"/>
              <a:t>import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generic</a:t>
            </a:r>
            <a:r>
              <a:rPr lang="de-DE" dirty="0"/>
              <a:t> </a:t>
            </a:r>
            <a:r>
              <a:rPr lang="de-DE" dirty="0" err="1"/>
              <a:t>medicines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those</a:t>
            </a:r>
            <a:r>
              <a:rPr lang="de-DE" dirty="0"/>
              <a:t> countries </a:t>
            </a:r>
            <a:r>
              <a:rPr lang="de-DE" dirty="0" err="1"/>
              <a:t>without</a:t>
            </a:r>
            <a:r>
              <a:rPr lang="de-DE" dirty="0"/>
              <a:t> </a:t>
            </a:r>
            <a:r>
              <a:rPr lang="de-DE" dirty="0" err="1"/>
              <a:t>sufficient</a:t>
            </a:r>
            <a:r>
              <a:rPr lang="de-DE" dirty="0"/>
              <a:t> 	  </a:t>
            </a:r>
            <a:r>
              <a:rPr lang="de-DE" dirty="0" err="1"/>
              <a:t>manufacturing</a:t>
            </a:r>
            <a:r>
              <a:rPr lang="de-DE" dirty="0"/>
              <a:t> </a:t>
            </a:r>
            <a:r>
              <a:rPr lang="de-DE" dirty="0" err="1"/>
              <a:t>capacities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903758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326</Words>
  <Application>Microsoft Office PowerPoint</Application>
  <PresentationFormat>Breitbild</PresentationFormat>
  <Paragraphs>58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8" baseType="lpstr">
      <vt:lpstr>Arial</vt:lpstr>
      <vt:lpstr>Century Gothic</vt:lpstr>
      <vt:lpstr>Wingdings</vt:lpstr>
      <vt:lpstr>Wingdings 3</vt:lpstr>
      <vt:lpstr>Ion</vt:lpstr>
      <vt:lpstr>Why are narratives important in understanding and interpreting disease and epidemics?</vt:lpstr>
      <vt:lpstr>Global Health Governance I Intellectual Property Rights vs Human Rights</vt:lpstr>
      <vt:lpstr>International norms and global health:  The human right to health</vt:lpstr>
      <vt:lpstr>PowerPoint-Präsentation</vt:lpstr>
      <vt:lpstr>PowerPoint-Präsentation</vt:lpstr>
      <vt:lpstr>PowerPoint-Präsentation</vt:lpstr>
      <vt:lpstr>PowerPoint-Präsentation</vt:lpstr>
      <vt:lpstr> Intellectual property rights vs human rights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Health Governance I Intellectual Property Rights vs Human Rights</dc:title>
  <dc:creator>Markus Fraundorfer</dc:creator>
  <cp:lastModifiedBy>Markus Fraundorfer</cp:lastModifiedBy>
  <cp:revision>54</cp:revision>
  <dcterms:created xsi:type="dcterms:W3CDTF">2018-01-31T16:28:29Z</dcterms:created>
  <dcterms:modified xsi:type="dcterms:W3CDTF">2018-04-06T15:16:39Z</dcterms:modified>
</cp:coreProperties>
</file>