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0" r:id="rId9"/>
    <p:sldId id="263" r:id="rId10"/>
    <p:sldId id="264" r:id="rId11"/>
    <p:sldId id="266" r:id="rId12"/>
    <p:sldId id="288" r:id="rId13"/>
    <p:sldId id="265" r:id="rId14"/>
    <p:sldId id="267" r:id="rId15"/>
    <p:sldId id="268" r:id="rId16"/>
    <p:sldId id="269" r:id="rId17"/>
    <p:sldId id="278" r:id="rId18"/>
    <p:sldId id="286" r:id="rId19"/>
    <p:sldId id="287" r:id="rId20"/>
    <p:sldId id="272" r:id="rId21"/>
    <p:sldId id="273" r:id="rId22"/>
    <p:sldId id="284" r:id="rId23"/>
    <p:sldId id="283" r:id="rId24"/>
    <p:sldId id="285" r:id="rId25"/>
    <p:sldId id="274" r:id="rId26"/>
    <p:sldId id="289" r:id="rId27"/>
    <p:sldId id="275" r:id="rId28"/>
    <p:sldId id="276" r:id="rId29"/>
    <p:sldId id="27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904961204173809E-2"/>
          <c:y val="4.2923908484437952E-2"/>
          <c:w val="0.90621901991980736"/>
          <c:h val="0.80266305601141597"/>
        </c:manualLayout>
      </c:layout>
      <c:lineChart>
        <c:grouping val="standard"/>
        <c:varyColors val="0"/>
        <c:ser>
          <c:idx val="0"/>
          <c:order val="0"/>
          <c:tx>
            <c:v>Hosp. Estaduais</c:v>
          </c:tx>
          <c:spPr>
            <a:ln w="47625">
              <a:solidFill>
                <a:srgbClr val="7030A0"/>
              </a:solidFill>
            </a:ln>
          </c:spPr>
          <c:marker>
            <c:spPr>
              <a:solidFill>
                <a:srgbClr val="660066"/>
              </a:solidFill>
            </c:spPr>
          </c:marker>
          <c:dLbls>
            <c:dLbl>
              <c:idx val="6"/>
              <c:layout>
                <c:manualLayout>
                  <c:x val="-4.2966996146758162E-2"/>
                  <c:y val="6.6760730483686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5331062340611676E-2"/>
                  <c:y val="6.2561586779657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201262076283019E-2"/>
                  <c:y val="5.416263803705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rgbClr val="660066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'serie histórica'!$B$3:$J$3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'serie histórica'!$B$4:$J$4</c:f>
              <c:numCache>
                <c:formatCode>General</c:formatCode>
                <c:ptCount val="9"/>
                <c:pt idx="0">
                  <c:v>58075</c:v>
                </c:pt>
                <c:pt idx="1">
                  <c:v>55795</c:v>
                </c:pt>
                <c:pt idx="2">
                  <c:v>55966</c:v>
                </c:pt>
                <c:pt idx="3">
                  <c:v>58252</c:v>
                </c:pt>
                <c:pt idx="4">
                  <c:v>60337</c:v>
                </c:pt>
                <c:pt idx="5">
                  <c:v>55660</c:v>
                </c:pt>
                <c:pt idx="6">
                  <c:v>49966</c:v>
                </c:pt>
                <c:pt idx="7">
                  <c:v>51273</c:v>
                </c:pt>
                <c:pt idx="8">
                  <c:v>51819</c:v>
                </c:pt>
              </c:numCache>
            </c:numRef>
          </c:val>
          <c:smooth val="0"/>
        </c:ser>
        <c:ser>
          <c:idx val="1"/>
          <c:order val="1"/>
          <c:tx>
            <c:v>Hosp.Muncipais</c:v>
          </c:tx>
          <c:spPr>
            <a:ln w="47625">
              <a:solidFill>
                <a:srgbClr val="008600"/>
              </a:solidFill>
            </a:ln>
          </c:spPr>
          <c:marker>
            <c:symbol val="square"/>
            <c:size val="7"/>
            <c:spPr>
              <a:solidFill>
                <a:srgbClr val="008600"/>
              </a:solidFill>
              <a:ln>
                <a:solidFill>
                  <a:srgbClr val="005C00"/>
                </a:solidFill>
              </a:ln>
            </c:spPr>
          </c:marker>
          <c:dLbls>
            <c:dLbl>
              <c:idx val="4"/>
              <c:layout>
                <c:manualLayout>
                  <c:x val="-5.0059194728318532E-2"/>
                  <c:y val="5.0824221245504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951545950373216E-2"/>
                  <c:y val="-5.8362112408355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4787327116025387E-2"/>
                  <c:y val="-4.5763689294448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657526851696731E-2"/>
                  <c:y val="-4.1564214923146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rgbClr val="005C00"/>
                    </a:solidFill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'serie histórica'!$B$3:$J$3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'serie histórica'!$B$5:$J$5</c:f>
              <c:numCache>
                <c:formatCode>General</c:formatCode>
                <c:ptCount val="9"/>
                <c:pt idx="0">
                  <c:v>49996</c:v>
                </c:pt>
                <c:pt idx="1">
                  <c:v>50547</c:v>
                </c:pt>
                <c:pt idx="2">
                  <c:v>51771</c:v>
                </c:pt>
                <c:pt idx="3">
                  <c:v>47481</c:v>
                </c:pt>
                <c:pt idx="4">
                  <c:v>46562</c:v>
                </c:pt>
                <c:pt idx="5">
                  <c:v>50736</c:v>
                </c:pt>
                <c:pt idx="6">
                  <c:v>53132</c:v>
                </c:pt>
                <c:pt idx="7">
                  <c:v>55110</c:v>
                </c:pt>
                <c:pt idx="8">
                  <c:v>55400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650112"/>
        <c:axId val="152651648"/>
      </c:lineChart>
      <c:catAx>
        <c:axId val="15265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152651648"/>
        <c:crosses val="autoZero"/>
        <c:auto val="1"/>
        <c:lblAlgn val="ctr"/>
        <c:lblOffset val="100"/>
        <c:noMultiLvlLbl val="0"/>
      </c:catAx>
      <c:valAx>
        <c:axId val="152651648"/>
        <c:scaling>
          <c:orientation val="minMax"/>
          <c:min val="2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2650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07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7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3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2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492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7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7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80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7079" y="-105507"/>
            <a:ext cx="11714922" cy="5849816"/>
          </a:xfrm>
        </p:spPr>
        <p:txBody>
          <a:bodyPr>
            <a:normAutofit/>
          </a:bodyPr>
          <a:lstStyle/>
          <a:p>
            <a:r>
              <a:rPr lang="pt-BR" dirty="0"/>
              <a:t>DESAFIOS  GEST</a:t>
            </a:r>
            <a:br>
              <a:rPr lang="pt-BR" dirty="0"/>
            </a:br>
            <a:r>
              <a:rPr lang="pt-BR" dirty="0"/>
              <a:t>ÃO DA SAÚD</a:t>
            </a:r>
            <a:br>
              <a:rPr lang="pt-BR" dirty="0"/>
            </a:br>
            <a:r>
              <a:rPr lang="pt-BR" dirty="0"/>
              <a:t> E     </a:t>
            </a:r>
            <a:r>
              <a:rPr lang="pt-BR" dirty="0" smtClean="0"/>
              <a:t>DA  </a:t>
            </a:r>
            <a:r>
              <a:rPr lang="pt-BR" dirty="0"/>
              <a:t>MULH</a:t>
            </a:r>
            <a:br>
              <a:rPr lang="pt-BR" dirty="0"/>
            </a:br>
            <a:r>
              <a:rPr lang="pt-BR" dirty="0"/>
              <a:t>ER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SMS SP FSP-USP 20-5-16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5165" y="6202017"/>
            <a:ext cx="6678035" cy="55526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2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Convênios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AMPARO MATERNAL- CONGREGAÇÃO SANTA CATARINA</a:t>
            </a:r>
          </a:p>
          <a:p>
            <a:endParaRPr lang="pt-BR" sz="2400" dirty="0"/>
          </a:p>
          <a:p>
            <a:r>
              <a:rPr lang="pt-BR" sz="2400" dirty="0"/>
              <a:t>HOSPITAL SANTO ANTÔNIO- ASS. BENEFICIÊNCIA PORTUGUESA</a:t>
            </a:r>
          </a:p>
          <a:p>
            <a:endParaRPr lang="pt-BR" sz="2400" dirty="0"/>
          </a:p>
          <a:p>
            <a:r>
              <a:rPr lang="pt-BR" sz="2400" dirty="0"/>
              <a:t>SANTA CASA DE SANTO </a:t>
            </a:r>
            <a:r>
              <a:rPr lang="pt-BR" sz="2400" dirty="0" smtClean="0"/>
              <a:t>AMARO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9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HSPM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FUNCIONÁRIOS PÚBLICOS</a:t>
            </a:r>
          </a:p>
          <a:p>
            <a:r>
              <a:rPr lang="pt-BR" sz="3200" dirty="0"/>
              <a:t>SUS</a:t>
            </a:r>
          </a:p>
        </p:txBody>
      </p:sp>
      <p:pic>
        <p:nvPicPr>
          <p:cNvPr id="3074" name="Picture 2" descr="C:\Documents and Settings\d619478\Meus documentos\Minhas imagens\HSP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523" y="2778370"/>
            <a:ext cx="6928339" cy="398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67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HOSPITAL DA VILA SANTA CATARINA “ GILSON DE CARVALHO”</a:t>
            </a:r>
          </a:p>
          <a:p>
            <a:endParaRPr lang="pt-BR" sz="2800" dirty="0"/>
          </a:p>
          <a:p>
            <a:r>
              <a:rPr lang="pt-BR" sz="2800" dirty="0" smtClean="0"/>
              <a:t>GESTÃO EINSTEIN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74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CASAS DE PARTO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CASA  ÂNGELA- ASSOCIAÇÃO MONTE AZUL</a:t>
            </a:r>
          </a:p>
          <a:p>
            <a:endParaRPr lang="pt-BR" sz="2400" dirty="0"/>
          </a:p>
          <a:p>
            <a:r>
              <a:rPr lang="pt-BR" sz="2400" dirty="0"/>
              <a:t>CASA DE PARTO SAPOPEMBA- SPDM</a:t>
            </a:r>
          </a:p>
        </p:txBody>
      </p:sp>
      <p:pic>
        <p:nvPicPr>
          <p:cNvPr id="5122" name="Picture 2" descr="C:\Documents and Settings\d619478\Meus documentos\Minhas imagens\Casa ange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08" y="3645877"/>
            <a:ext cx="4185138" cy="26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d619478\Meus documentos\Minhas imagens\Sapopem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765" y="3645876"/>
            <a:ext cx="4458040" cy="262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9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PROFISSIONAIS ASSISTEM PARTO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72 %  ENFERMEIRAS OBSTETRAS     SMS</a:t>
            </a:r>
          </a:p>
          <a:p>
            <a:r>
              <a:rPr lang="pt-BR" sz="3200" dirty="0"/>
              <a:t>32 % PC</a:t>
            </a:r>
          </a:p>
          <a:p>
            <a:endParaRPr lang="pt-BR" sz="3200" dirty="0"/>
          </a:p>
          <a:p>
            <a:r>
              <a:rPr lang="pt-BR" sz="3200" dirty="0"/>
              <a:t>40 %  ENFERMEIRAS OBSTETRAS      SES</a:t>
            </a:r>
          </a:p>
          <a:p>
            <a:r>
              <a:rPr lang="pt-BR" sz="3200" dirty="0"/>
              <a:t>37 % PC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51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UBS  453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UBS TRADICIONAIS: MÉDICOS OBSTETRAS</a:t>
            </a:r>
          </a:p>
          <a:p>
            <a:endParaRPr lang="pt-BR" dirty="0"/>
          </a:p>
          <a:p>
            <a:r>
              <a:rPr lang="pt-BR" dirty="0"/>
              <a:t>UBS ESF   50 %  OS</a:t>
            </a:r>
          </a:p>
          <a:p>
            <a:endParaRPr lang="pt-BR" dirty="0"/>
          </a:p>
          <a:p>
            <a:r>
              <a:rPr lang="pt-BR" dirty="0"/>
              <a:t>PRÉ-NATAL: MEDICO FAMÍLIA E ENFERMEIRA</a:t>
            </a:r>
          </a:p>
          <a:p>
            <a:r>
              <a:rPr lang="pt-BR" dirty="0"/>
              <a:t>NASF: GO</a:t>
            </a:r>
          </a:p>
        </p:txBody>
      </p:sp>
    </p:spTree>
    <p:extLst>
      <p:ext uri="{BB962C8B-B14F-4D97-AF65-F5344CB8AC3E}">
        <p14:creationId xmlns:p14="http://schemas.microsoft.com/office/powerpoint/2010/main" val="405471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PROGRAMAS ATENÇÃO BÁSICA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- </a:t>
            </a:r>
            <a:r>
              <a:rPr lang="pt-BR" sz="2800" dirty="0"/>
              <a:t>PRÉ-NATAL DO HOMEM</a:t>
            </a:r>
          </a:p>
          <a:p>
            <a:endParaRPr lang="pt-BR" sz="2800" dirty="0"/>
          </a:p>
          <a:p>
            <a:r>
              <a:rPr lang="pt-BR" sz="2800" dirty="0"/>
              <a:t>- PLANO INDIVIDUAL DE PARTO</a:t>
            </a:r>
          </a:p>
        </p:txBody>
      </p:sp>
    </p:spTree>
    <p:extLst>
      <p:ext uri="{BB962C8B-B14F-4D97-AF65-F5344CB8AC3E}">
        <p14:creationId xmlns:p14="http://schemas.microsoft.com/office/powerpoint/2010/main" val="90842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Contracepção 2015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Práticas contraceptivas na cidade  São Paulo:</a:t>
            </a:r>
          </a:p>
          <a:p>
            <a:r>
              <a:rPr lang="pt-BR" sz="2400" dirty="0"/>
              <a:t>Prevalência, necessidades não atendidas e atuação do SUS</a:t>
            </a:r>
          </a:p>
          <a:p>
            <a:r>
              <a:rPr lang="pt-BR" sz="2400" dirty="0"/>
              <a:t>Ouvindo mulheres: contracepção no MSP</a:t>
            </a:r>
          </a:p>
          <a:p>
            <a:endParaRPr lang="pt-BR" sz="2400" dirty="0"/>
          </a:p>
          <a:p>
            <a:r>
              <a:rPr lang="pt-BR" sz="2400" dirty="0"/>
              <a:t>Pesquisadora: Tania Lago</a:t>
            </a:r>
          </a:p>
        </p:txBody>
      </p:sp>
    </p:spTree>
    <p:extLst>
      <p:ext uri="{BB962C8B-B14F-4D97-AF65-F5344CB8AC3E}">
        <p14:creationId xmlns:p14="http://schemas.microsoft.com/office/powerpoint/2010/main" val="2412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10005"/>
          </a:xfrm>
        </p:spPr>
        <p:txBody>
          <a:bodyPr/>
          <a:lstStyle/>
          <a:p>
            <a:r>
              <a:rPr lang="pt-BR" dirty="0" smtClean="0"/>
              <a:t>MÉTODO EM USO 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9224" y="1308847"/>
            <a:ext cx="8898008" cy="5208493"/>
          </a:xfrm>
        </p:spPr>
        <p:txBody>
          <a:bodyPr/>
          <a:lstStyle/>
          <a:p>
            <a:r>
              <a:rPr lang="pt-BR" dirty="0" smtClean="0"/>
              <a:t>NÃO USA                               15,4%</a:t>
            </a:r>
          </a:p>
          <a:p>
            <a:r>
              <a:rPr lang="pt-BR" dirty="0" smtClean="0"/>
              <a:t>PÍLULA                                   26,6%</a:t>
            </a:r>
          </a:p>
          <a:p>
            <a:r>
              <a:rPr lang="pt-BR" dirty="0" smtClean="0"/>
              <a:t>PRESERVATIVO MASC.        18,5 %</a:t>
            </a:r>
          </a:p>
          <a:p>
            <a:r>
              <a:rPr lang="pt-BR" dirty="0" smtClean="0"/>
              <a:t>PÍLULA E PRES. MASC.          8,4%</a:t>
            </a:r>
          </a:p>
          <a:p>
            <a:r>
              <a:rPr lang="pt-BR" dirty="0" smtClean="0"/>
              <a:t>INJETÁVEL                               10,9%</a:t>
            </a:r>
          </a:p>
          <a:p>
            <a:r>
              <a:rPr lang="pt-BR" dirty="0" smtClean="0"/>
              <a:t>LAQUEADURA                            8%</a:t>
            </a:r>
          </a:p>
          <a:p>
            <a:r>
              <a:rPr lang="pt-BR" dirty="0" smtClean="0"/>
              <a:t>VASECTOMIA                             6,4%</a:t>
            </a:r>
            <a:endParaRPr lang="pt-BR" dirty="0"/>
          </a:p>
          <a:p>
            <a:r>
              <a:rPr lang="pt-BR" dirty="0" smtClean="0"/>
              <a:t>DIU                                                2%</a:t>
            </a:r>
          </a:p>
          <a:p>
            <a:r>
              <a:rPr lang="pt-BR" dirty="0" smtClean="0"/>
              <a:t>OUTROS                                        3,8%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06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PARTICULARIDADES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Gravidez não planejada:  52%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1197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357" y="365760"/>
            <a:ext cx="10305155" cy="1325562"/>
          </a:xfrm>
        </p:spPr>
        <p:txBody>
          <a:bodyPr/>
          <a:lstStyle/>
          <a:p>
            <a:r>
              <a:rPr lang="pt-BR" dirty="0"/>
              <a:t>GESTÃO ESTADUAL X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1872" y="2286000"/>
            <a:ext cx="8595360" cy="3894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SES: 20 </a:t>
            </a:r>
            <a:r>
              <a:rPr lang="pt-BR" sz="2800" dirty="0" smtClean="0"/>
              <a:t>MATERNIDADES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/>
              <a:t>SMS: 17 MATERNIDADES</a:t>
            </a:r>
          </a:p>
        </p:txBody>
      </p:sp>
    </p:spTree>
    <p:extLst>
      <p:ext uri="{BB962C8B-B14F-4D97-AF65-F5344CB8AC3E}">
        <p14:creationId xmlns:p14="http://schemas.microsoft.com/office/powerpoint/2010/main" val="180369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06548"/>
          </a:xfrm>
        </p:spPr>
        <p:txBody>
          <a:bodyPr/>
          <a:lstStyle/>
          <a:p>
            <a:r>
              <a:rPr lang="pt-BR" dirty="0" smtClean="0"/>
              <a:t>Taxa de Falha no 1º Ano de Uso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431516"/>
              </p:ext>
            </p:extLst>
          </p:nvPr>
        </p:nvGraphicFramePr>
        <p:xfrm>
          <a:off x="1008185" y="1294713"/>
          <a:ext cx="9894277" cy="55632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11198"/>
                <a:gridCol w="1736998"/>
                <a:gridCol w="2098940"/>
                <a:gridCol w="2147141"/>
              </a:tblGrid>
              <a:tr h="1013577">
                <a:tc>
                  <a:txBody>
                    <a:bodyPr/>
                    <a:lstStyle/>
                    <a:p>
                      <a:pPr marL="1014095" marR="104775" indent="-908685" algn="l">
                        <a:lnSpc>
                          <a:spcPct val="10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latin typeface="Arial"/>
                          <a:ea typeface="Arial"/>
                          <a:cs typeface="Times New Roman"/>
                        </a:rPr>
                        <a:t>Método</a:t>
                      </a:r>
                      <a:r>
                        <a:rPr lang="en-US" sz="15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de </a:t>
                      </a:r>
                      <a:r>
                        <a:rPr lang="en-US" sz="1500" b="1" dirty="0" err="1">
                          <a:effectLst/>
                          <a:latin typeface="Arial"/>
                          <a:ea typeface="Arial"/>
                          <a:cs typeface="Times New Roman"/>
                        </a:rPr>
                        <a:t>Planejamento</a:t>
                      </a:r>
                      <a:r>
                        <a:rPr lang="en-US" sz="15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 Familiar</a:t>
                      </a:r>
                      <a:endParaRPr lang="pt-BR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045" marR="81915" indent="-13970" algn="l">
                        <a:lnSpc>
                          <a:spcPct val="10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Uso típico (rotineiro)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320" marR="143510" indent="-3175" algn="ctr">
                        <a:lnSpc>
                          <a:spcPct val="105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Em uso correto e consistente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%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87630" marR="78105" algn="ctr">
                        <a:lnSpc>
                          <a:spcPct val="103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continuidade após 1</a:t>
                      </a:r>
                      <a:r>
                        <a:rPr lang="en-US" sz="10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o. </a:t>
                      </a: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Ano de uso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573">
                <a:tc>
                  <a:txBody>
                    <a:bodyPr/>
                    <a:lstStyle/>
                    <a:p>
                      <a:pPr marL="435610" marR="44450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Implanon®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1480" marR="40957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0,05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735" marR="54483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0,05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7810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84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3">
                <a:tc>
                  <a:txBody>
                    <a:bodyPr/>
                    <a:lstStyle/>
                    <a:p>
                      <a:pPr marL="437515" marR="44450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Vasectomia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1480" marR="40957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0,15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735" marR="54483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0,10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marR="7810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100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06">
                <a:tc>
                  <a:txBody>
                    <a:bodyPr/>
                    <a:lstStyle/>
                    <a:p>
                      <a:pPr marL="512445" marR="522605" indent="420370" algn="l">
                        <a:lnSpc>
                          <a:spcPct val="105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InjetáveisAMP</a:t>
                      </a:r>
                      <a:r>
                        <a:rPr lang="en-US" sz="1500" b="1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-D </a:t>
                      </a:r>
                      <a:r>
                        <a:rPr lang="en-US" sz="1500" b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e NET-EM</a:t>
                      </a:r>
                      <a:endParaRPr lang="pt-BR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5465" marR="54483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0,3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7810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56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3">
                <a:tc>
                  <a:txBody>
                    <a:bodyPr/>
                    <a:lstStyle/>
                    <a:p>
                      <a:pPr marL="437515" marR="44450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Injetáveis Mensais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3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735" marR="54483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0,05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7810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56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450">
                <a:tc>
                  <a:txBody>
                    <a:bodyPr/>
                    <a:lstStyle/>
                    <a:p>
                      <a:pPr marL="949960" marR="751205" indent="-195580" algn="l">
                        <a:lnSpc>
                          <a:spcPct val="103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Esterilização Feminina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0210" marR="40957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0,5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5465" marR="54483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0,5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marR="7810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100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412">
                <a:tc>
                  <a:txBody>
                    <a:bodyPr/>
                    <a:lstStyle/>
                    <a:p>
                      <a:pPr marL="437515" marR="44450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DIU T-cu380A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435610" marR="44450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SIU Mirena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0210" marR="40957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0,8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410210" marR="40957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0,2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5465" marR="54483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0,6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545465" marR="54483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0,2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78105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78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86360" marR="7810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80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3">
                <a:tc>
                  <a:txBody>
                    <a:bodyPr/>
                    <a:lstStyle/>
                    <a:p>
                      <a:pPr marL="435610" marR="44450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/>
                          <a:ea typeface="Arial"/>
                          <a:cs typeface="Times New Roman"/>
                        </a:rPr>
                        <a:t>COC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8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5465" marR="54483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/>
                          <a:ea typeface="Arial"/>
                          <a:cs typeface="Times New Roman"/>
                        </a:rPr>
                        <a:t>0,3</a:t>
                      </a:r>
                      <a:endParaRPr lang="pt-BR" sz="9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7810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68</a:t>
                      </a:r>
                      <a:endParaRPr lang="pt-BR" sz="9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16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IMPLANTE SD MULHERES VULNERÁVEIS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2011 :  4592 gestantes</a:t>
            </a:r>
          </a:p>
          <a:p>
            <a:endParaRPr lang="pt-BR" sz="2400" dirty="0"/>
          </a:p>
          <a:p>
            <a:r>
              <a:rPr lang="pt-BR" sz="2400" dirty="0" smtClean="0"/>
              <a:t>4,6 % usuária drogas   (210)</a:t>
            </a:r>
          </a:p>
          <a:p>
            <a:r>
              <a:rPr lang="pt-BR" sz="2400" dirty="0" smtClean="0"/>
              <a:t>6 %  moradoras de rua  (275)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24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791" y="188639"/>
            <a:ext cx="9880209" cy="2048123"/>
          </a:xfrm>
        </p:spPr>
        <p:txBody>
          <a:bodyPr>
            <a:normAutofit fontScale="90000"/>
          </a:bodyPr>
          <a:lstStyle/>
          <a:p>
            <a:r>
              <a:rPr lang="pt-BR" sz="1800" b="1" dirty="0"/>
              <a:t>Diário Oficial</a:t>
            </a:r>
            <a:br>
              <a:rPr lang="pt-BR" sz="1800" b="1" dirty="0"/>
            </a:br>
            <a:r>
              <a:rPr lang="pt-BR" sz="1800" b="1" dirty="0"/>
              <a:t>Cidade de São Paulo</a:t>
            </a:r>
            <a:br>
              <a:rPr lang="pt-BR" sz="1800" b="1" dirty="0"/>
            </a:br>
            <a:r>
              <a:rPr lang="sv-SE" sz="1800" b="1" dirty="0"/>
              <a:t>Nº 82 - DOM de 05/05/2016 - p.29</a:t>
            </a:r>
            <a:br>
              <a:rPr lang="sv-SE" sz="1800" b="1" dirty="0"/>
            </a:br>
            <a:r>
              <a:rPr lang="pt-BR" sz="1800" b="1" dirty="0"/>
              <a:t>SAÚDE</a:t>
            </a:r>
            <a:br>
              <a:rPr lang="pt-BR" sz="1800" b="1" dirty="0"/>
            </a:br>
            <a:r>
              <a:rPr lang="pt-BR" sz="1800" b="1" dirty="0"/>
              <a:t>GABINETE DO SECRETÁRIO</a:t>
            </a:r>
            <a:br>
              <a:rPr lang="pt-BR" sz="1800" b="1" dirty="0"/>
            </a:br>
            <a:r>
              <a:rPr lang="pt-BR" sz="1800" b="1" dirty="0"/>
              <a:t>TID: 15017321 PORTARIA Nº 760/2016-SMS.G</a:t>
            </a:r>
            <a:br>
              <a:rPr lang="pt-BR" sz="1800" b="1" dirty="0"/>
            </a:br>
            <a:r>
              <a:rPr lang="pt-BR" sz="1800" b="1" dirty="0"/>
              <a:t>Institui as diretrizes para a prescrição e utilização do contraceptivo reversivo de ação prolongada, implante</a:t>
            </a:r>
            <a:br>
              <a:rPr lang="pt-BR" sz="1800" b="1" dirty="0"/>
            </a:br>
            <a:r>
              <a:rPr lang="pt-BR" sz="1800" b="1" dirty="0" err="1"/>
              <a:t>subdérmico</a:t>
            </a:r>
            <a:r>
              <a:rPr lang="pt-BR" sz="1800" b="1" dirty="0"/>
              <a:t> de </a:t>
            </a:r>
            <a:r>
              <a:rPr lang="pt-BR" sz="1800" b="1" dirty="0" err="1"/>
              <a:t>etonogestrel</a:t>
            </a:r>
            <a:r>
              <a:rPr lang="pt-BR" sz="1800" b="1" dirty="0"/>
              <a:t> 68 mg, na rede de serviços da Secretaria Municipal da Saúde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2874" y="2780928"/>
            <a:ext cx="9197926" cy="4077072"/>
          </a:xfrm>
        </p:spPr>
        <p:txBody>
          <a:bodyPr>
            <a:normAutofit/>
          </a:bodyPr>
          <a:lstStyle/>
          <a:p>
            <a:r>
              <a:rPr lang="pt-BR" sz="2000" dirty="0"/>
              <a:t>Art. 1º A prescrição e aplicação do implante </a:t>
            </a:r>
            <a:r>
              <a:rPr lang="pt-BR" sz="2000" dirty="0" err="1"/>
              <a:t>subdérmico</a:t>
            </a:r>
            <a:r>
              <a:rPr lang="pt-BR" sz="2000" dirty="0"/>
              <a:t> de </a:t>
            </a:r>
            <a:r>
              <a:rPr lang="pt-BR" sz="2000" dirty="0" err="1"/>
              <a:t>etonogestrel</a:t>
            </a:r>
            <a:r>
              <a:rPr lang="pt-BR" sz="2000" dirty="0"/>
              <a:t> 68 mg nas Unidades de Saúde desta Secretaria,</a:t>
            </a:r>
          </a:p>
          <a:p>
            <a:r>
              <a:rPr lang="pt-BR" sz="2000" dirty="0"/>
              <a:t>que deve ser precedido da livre opção por parte da usuária ou representante legal mediante assinatura de termo de</a:t>
            </a:r>
          </a:p>
          <a:p>
            <a:r>
              <a:rPr lang="pt-BR" sz="2000" dirty="0"/>
              <a:t>consentimento, tem como finalidade a prevenção de gravidez nas seguintes populações vulneráveis:</a:t>
            </a:r>
          </a:p>
          <a:p>
            <a:r>
              <a:rPr lang="pt-BR" sz="2000" dirty="0"/>
              <a:t>I. Usuárias de drogas.</a:t>
            </a:r>
          </a:p>
          <a:p>
            <a:r>
              <a:rPr lang="pt-BR" sz="2000" dirty="0"/>
              <a:t>II. Moradoras em situação de rua</a:t>
            </a:r>
          </a:p>
        </p:txBody>
      </p:sp>
    </p:spTree>
    <p:extLst>
      <p:ext uri="{BB962C8B-B14F-4D97-AF65-F5344CB8AC3E}">
        <p14:creationId xmlns:p14="http://schemas.microsoft.com/office/powerpoint/2010/main" val="10708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44475"/>
          </a:xfrm>
        </p:spPr>
        <p:txBody>
          <a:bodyPr/>
          <a:lstStyle/>
          <a:p>
            <a:r>
              <a:rPr lang="pt-BR" dirty="0"/>
              <a:t>UNICAMP-BAHAMONDES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1873" y="1556792"/>
            <a:ext cx="9406130" cy="5472608"/>
          </a:xfrm>
        </p:spPr>
        <p:txBody>
          <a:bodyPr>
            <a:normAutofit/>
          </a:bodyPr>
          <a:lstStyle/>
          <a:p>
            <a:r>
              <a:rPr lang="pt-BR" sz="2600" dirty="0" smtClean="0"/>
              <a:t>UNICAMP </a:t>
            </a:r>
            <a:r>
              <a:rPr lang="pt-BR" sz="2600" dirty="0"/>
              <a:t>20 mil mulheres de 1980 a </a:t>
            </a:r>
            <a:r>
              <a:rPr lang="pt-BR" sz="2600" dirty="0" smtClean="0"/>
              <a:t>2012</a:t>
            </a:r>
            <a:endParaRPr lang="pt-BR" sz="2600" dirty="0"/>
          </a:p>
          <a:p>
            <a:pPr marL="0" indent="0">
              <a:buNone/>
            </a:pPr>
            <a:r>
              <a:rPr lang="pt-BR" sz="2600" dirty="0"/>
              <a:t>Na contramão da tendência observada no resto do país, os médicos da universidade sempre tiveram à mão os métodos de ação prolongada reversível (</a:t>
            </a:r>
            <a:r>
              <a:rPr lang="pt-BR" sz="2600" dirty="0" err="1"/>
              <a:t>Larc</a:t>
            </a:r>
            <a:r>
              <a:rPr lang="pt-BR" sz="2600" dirty="0"/>
              <a:t>). </a:t>
            </a:r>
          </a:p>
          <a:p>
            <a:pPr marL="0" indent="0">
              <a:buNone/>
            </a:pPr>
            <a:r>
              <a:rPr lang="pt-BR" sz="2600" dirty="0"/>
              <a:t>Resultado: nos últimos 10 anos </a:t>
            </a:r>
          </a:p>
          <a:p>
            <a:pPr marL="0" indent="0">
              <a:buNone/>
            </a:pPr>
            <a:r>
              <a:rPr lang="pt-BR" sz="2600" dirty="0"/>
              <a:t>- evitaram 547 abortos inseguros</a:t>
            </a:r>
          </a:p>
          <a:p>
            <a:pPr marL="0" indent="0">
              <a:buNone/>
            </a:pPr>
            <a:r>
              <a:rPr lang="pt-BR" sz="2600" dirty="0"/>
              <a:t>- 60 mortes maternas </a:t>
            </a:r>
          </a:p>
          <a:p>
            <a:pPr>
              <a:buFontTx/>
              <a:buChar char="-"/>
            </a:pPr>
            <a:r>
              <a:rPr lang="pt-BR" sz="2600" dirty="0" smtClean="0"/>
              <a:t>400 </a:t>
            </a:r>
            <a:r>
              <a:rPr lang="pt-BR" sz="2600" dirty="0"/>
              <a:t>mortes  bebês </a:t>
            </a:r>
            <a:endParaRPr lang="pt-BR" sz="2600" dirty="0" smtClean="0"/>
          </a:p>
          <a:p>
            <a:pPr>
              <a:buFontTx/>
              <a:buChar char="-"/>
            </a:pPr>
            <a:endParaRPr lang="pt-BR" sz="2600" dirty="0" smtClean="0"/>
          </a:p>
          <a:p>
            <a:pPr>
              <a:buFontTx/>
              <a:buChar char="-"/>
            </a:pPr>
            <a:r>
              <a:rPr lang="pt-BR" sz="2600" dirty="0" smtClean="0"/>
              <a:t>Fonte</a:t>
            </a:r>
            <a:r>
              <a:rPr lang="pt-BR" sz="2600" dirty="0" smtClean="0"/>
              <a:t>: </a:t>
            </a:r>
            <a:r>
              <a:rPr lang="pt-BR" sz="2600" dirty="0" err="1" smtClean="0"/>
              <a:t>Human</a:t>
            </a:r>
            <a:r>
              <a:rPr lang="pt-BR" sz="2600" dirty="0" smtClean="0"/>
              <a:t> </a:t>
            </a:r>
            <a:r>
              <a:rPr lang="pt-BR" sz="2600" dirty="0" err="1" smtClean="0"/>
              <a:t>Reproduction</a:t>
            </a:r>
            <a:r>
              <a:rPr lang="pt-BR" sz="2600" dirty="0" smtClean="0"/>
              <a:t> 2014</a:t>
            </a:r>
            <a:endParaRPr lang="pt-BR" sz="26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95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UNIFESP-</a:t>
            </a:r>
            <a:br>
              <a:rPr lang="pt-BR" dirty="0" smtClean="0"/>
            </a:br>
            <a:r>
              <a:rPr lang="pt-BR" dirty="0" smtClean="0"/>
              <a:t>PLANEJAMENTO FAMILIAR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dirty="0" smtClean="0"/>
              <a:t>PREVALÊNCIA: DIU cobre </a:t>
            </a:r>
            <a:r>
              <a:rPr lang="pt-BR" sz="2400" dirty="0" smtClean="0"/>
              <a:t>40 %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Fonte: </a:t>
            </a:r>
            <a:r>
              <a:rPr lang="pt-BR" dirty="0" err="1" smtClean="0"/>
              <a:t>Contraception</a:t>
            </a:r>
            <a:r>
              <a:rPr lang="pt-BR" dirty="0" smtClean="0"/>
              <a:t> </a:t>
            </a:r>
            <a:r>
              <a:rPr lang="pt-BR" dirty="0" smtClean="0"/>
              <a:t>2008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60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LARC MATERNIDADES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78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 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adalbertoaguemi@prefeitura.sp.gov.br</a:t>
            </a:r>
            <a:endParaRPr lang="pt-BR" sz="2800" dirty="0"/>
          </a:p>
        </p:txBody>
      </p:sp>
      <p:pic>
        <p:nvPicPr>
          <p:cNvPr id="2050" name="Picture 2" descr="C:\Documents and Settings\d619478\Meus documentos\Minhas imagens\Rede cegon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130" y="37759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d619478\Meus documentos\Minhas imagens\yin ya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451" y="377593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30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GRANDE MULTÍPARAS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41474"/>
              </p:ext>
            </p:extLst>
          </p:nvPr>
        </p:nvGraphicFramePr>
        <p:xfrm>
          <a:off x="726834" y="1899135"/>
          <a:ext cx="10991520" cy="4794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4670"/>
                <a:gridCol w="638685"/>
                <a:gridCol w="638685"/>
                <a:gridCol w="638685"/>
                <a:gridCol w="638685"/>
                <a:gridCol w="638685"/>
                <a:gridCol w="638685"/>
                <a:gridCol w="638685"/>
                <a:gridCol w="638685"/>
                <a:gridCol w="638685"/>
                <a:gridCol w="638685"/>
              </a:tblGrid>
              <a:tr h="36458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 dirty="0">
                          <a:effectLst/>
                        </a:rPr>
                        <a:t>Nascidos Vivos de partos ocorridos na cidade, segundo histórico gestacional e ano de nascimento. </a:t>
                      </a:r>
                      <a:r>
                        <a:rPr lang="pt-BR" sz="900" u="none" strike="noStrike" dirty="0" err="1">
                          <a:effectLst/>
                        </a:rPr>
                        <a:t>Municípion</a:t>
                      </a:r>
                      <a:r>
                        <a:rPr lang="pt-BR" sz="900" u="none" strike="noStrike" dirty="0">
                          <a:effectLst/>
                        </a:rPr>
                        <a:t> de São Paulo, 2012 a 2016*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</a:tr>
              <a:tr h="5335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Gestações Anteriores Detalhada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2012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2013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2014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2015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2016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2012</a:t>
                      </a:r>
                      <a:br>
                        <a:rPr lang="pt-BR" sz="1000" u="none" strike="noStrike">
                          <a:effectLst/>
                        </a:rPr>
                      </a:br>
                      <a:r>
                        <a:rPr lang="pt-BR" sz="1000" u="none" strike="noStrike">
                          <a:effectLst/>
                        </a:rPr>
                        <a:t>%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2013</a:t>
                      </a:r>
                      <a:br>
                        <a:rPr lang="pt-BR" sz="1000" u="none" strike="noStrike">
                          <a:effectLst/>
                        </a:rPr>
                      </a:br>
                      <a:r>
                        <a:rPr lang="pt-BR" sz="1000" u="none" strike="noStrike">
                          <a:effectLst/>
                        </a:rPr>
                        <a:t>%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2014</a:t>
                      </a:r>
                      <a:br>
                        <a:rPr lang="pt-BR" sz="1000" u="none" strike="noStrike">
                          <a:effectLst/>
                        </a:rPr>
                      </a:br>
                      <a:r>
                        <a:rPr lang="pt-BR" sz="1000" u="none" strike="noStrike">
                          <a:effectLst/>
                        </a:rPr>
                        <a:t>%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2015</a:t>
                      </a:r>
                      <a:br>
                        <a:rPr lang="pt-BR" sz="1000" u="none" strike="noStrike">
                          <a:effectLst/>
                        </a:rPr>
                      </a:br>
                      <a:r>
                        <a:rPr lang="pt-BR" sz="1000" u="none" strike="noStrike">
                          <a:effectLst/>
                        </a:rPr>
                        <a:t>%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2016</a:t>
                      </a:r>
                      <a:br>
                        <a:rPr lang="pt-BR" sz="1000" u="none" strike="noStrike">
                          <a:effectLst/>
                        </a:rPr>
                      </a:br>
                      <a:r>
                        <a:rPr lang="pt-BR" sz="1000" u="none" strike="noStrike">
                          <a:effectLst/>
                        </a:rPr>
                        <a:t>%</a:t>
                      </a:r>
                      <a:endParaRPr lang="pt-BR" sz="1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ctr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Nenhuma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87053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87219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88861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87842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15043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43,1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43,7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43,3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42,9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41,6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59858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60364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62350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62814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11205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29,7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30,3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30,4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30,7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31,0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29088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28976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30157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30398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5496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14,4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14,5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14,7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14,9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15,2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12940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12612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13272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12886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6,4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6,5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6,7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5587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5680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5707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5618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1112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2,8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2,8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2,8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2,7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2444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2421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2497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2421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486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1,2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1,2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1,2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1,2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1191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1120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1119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1082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0,5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609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515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559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544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0,3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0,3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269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261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281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276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0,1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151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 e mais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147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Sub-total de 4 e +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10394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10280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10434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10218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1974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5,2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5,2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5,1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5,0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5,5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321903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Dado Não Informado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2487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527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34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1,2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231200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Não classificados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177847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201820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199548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205132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204691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36187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100,0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72630" marT="8070" marB="0" anchor="b"/>
                </a:tc>
              </a:tr>
              <a:tr h="39126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</a:rPr>
                        <a:t>*2016_ dados parciais referentes às informações registradas no SINASC no período de 01 janeioro a 21 de março 2016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70" marR="8070" marT="80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72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CÂNCER DO COLO UTERINO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TÉCNICA DE ENFERMAGEM</a:t>
            </a:r>
          </a:p>
        </p:txBody>
      </p:sp>
    </p:spTree>
    <p:extLst>
      <p:ext uri="{BB962C8B-B14F-4D97-AF65-F5344CB8AC3E}">
        <p14:creationId xmlns:p14="http://schemas.microsoft.com/office/powerpoint/2010/main" val="113834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CÂNCER DE MAMA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MAMOGRAFIA</a:t>
            </a:r>
          </a:p>
        </p:txBody>
      </p:sp>
    </p:spTree>
    <p:extLst>
      <p:ext uri="{BB962C8B-B14F-4D97-AF65-F5344CB8AC3E}">
        <p14:creationId xmlns:p14="http://schemas.microsoft.com/office/powerpoint/2010/main" val="198107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SÉRIE HISTÓRICA   NV   MSP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720214"/>
              </p:ext>
            </p:extLst>
          </p:nvPr>
        </p:nvGraphicFramePr>
        <p:xfrm>
          <a:off x="1414463" y="1946029"/>
          <a:ext cx="9042522" cy="466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11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REDE   PRIVADA  SUPLEMENTAR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440764"/>
              </p:ext>
            </p:extLst>
          </p:nvPr>
        </p:nvGraphicFramePr>
        <p:xfrm>
          <a:off x="1242646" y="2498592"/>
          <a:ext cx="8979877" cy="3609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897"/>
                <a:gridCol w="893338"/>
                <a:gridCol w="796641"/>
                <a:gridCol w="893338"/>
                <a:gridCol w="796641"/>
                <a:gridCol w="893338"/>
                <a:gridCol w="893338"/>
                <a:gridCol w="796641"/>
                <a:gridCol w="796641"/>
                <a:gridCol w="1424064"/>
              </a:tblGrid>
              <a:tr h="32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ANO</a:t>
                      </a:r>
                      <a:endParaRPr lang="pt-BR" sz="1200" kern="50" dirty="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GESTÃO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GESTÃO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Diferença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GESTÃO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2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SMS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   %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SES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   %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SMS/SES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PARTIC.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    %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TOTAL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%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2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2011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46.545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24,1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60.337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31,2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- 13.792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86.502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44,7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193.384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100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2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2012</a:t>
                      </a:r>
                      <a:endParaRPr lang="pt-BR" sz="1200" kern="50" dirty="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50.673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26,1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55.661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28,7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-  4.988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87.923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45,3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194.257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100</a:t>
                      </a:r>
                      <a:endParaRPr lang="pt-BR" sz="1200" kern="50" dirty="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2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2013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53.000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27,6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49.964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 26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+ 3.036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88.901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46,3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191.865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100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24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2014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54.932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26,8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51.210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24,9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+ 3.722</a:t>
                      </a:r>
                      <a:endParaRPr lang="pt-BR" sz="1200" kern="50" dirty="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90.989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44,4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205.076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100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166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2015 *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51.519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28,1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48.143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26,3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+ 3.376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83.447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45,6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183.109</a:t>
                      </a:r>
                      <a:endParaRPr lang="pt-BR" sz="1200" kern="5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100</a:t>
                      </a:r>
                      <a:endParaRPr lang="pt-BR" sz="1200" kern="50" dirty="0">
                        <a:effectLst/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32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MODALIDADES GESTÃO SMS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PRÓPRIA       X    ORGANIZAÇÕES </a:t>
            </a:r>
            <a:r>
              <a:rPr lang="pt-BR" sz="2800" dirty="0" smtClean="0"/>
              <a:t>SOCIAIS</a:t>
            </a:r>
          </a:p>
          <a:p>
            <a:endParaRPr lang="pt-BR" sz="2800" dirty="0"/>
          </a:p>
          <a:p>
            <a:r>
              <a:rPr lang="pt-BR" sz="2800" dirty="0" smtClean="0"/>
              <a:t>PÚBLICO ?      </a:t>
            </a:r>
            <a:r>
              <a:rPr lang="pt-BR" sz="2800" dirty="0"/>
              <a:t>X    PRIVADO ?</a:t>
            </a:r>
          </a:p>
        </p:txBody>
      </p:sp>
      <p:pic>
        <p:nvPicPr>
          <p:cNvPr id="4098" name="Picture 2" descr="C:\Documents and Settings\d619478\Meus documentos\Minhas imagens\OL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56" y="3704493"/>
            <a:ext cx="3190143" cy="27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d619478\Meus documentos\Minhas imagens\a BRUX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554" y="3704492"/>
            <a:ext cx="5087815" cy="27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HOSPITAL MUNICIPAL MATERNIDADE ESCOLA V.N. CACHOEIRINHA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UNIDADE </a:t>
            </a:r>
            <a:r>
              <a:rPr lang="pt-BR" sz="2400" dirty="0"/>
              <a:t>ORÇAMENTÁRIA- GABINETE</a:t>
            </a:r>
          </a:p>
        </p:txBody>
      </p:sp>
      <p:pic>
        <p:nvPicPr>
          <p:cNvPr id="1026" name="Picture 2" descr="C:\Documents and Settings\d619478\Meus documentos\Minhas imagens\2014-05-21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69" y="2903202"/>
            <a:ext cx="8593016" cy="376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5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Autarquia Hospitalar Municipal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GESTÃO DIRETA MATERNIDADES:</a:t>
            </a:r>
          </a:p>
          <a:p>
            <a:r>
              <a:rPr lang="pt-BR" dirty="0"/>
              <a:t>- Hospital Campo Limpo</a:t>
            </a:r>
          </a:p>
          <a:p>
            <a:r>
              <a:rPr lang="pt-BR" dirty="0"/>
              <a:t>- Hospital Ermelino Matarazzo</a:t>
            </a:r>
          </a:p>
          <a:p>
            <a:r>
              <a:rPr lang="pt-BR" dirty="0"/>
              <a:t>- Hospital Itaquera</a:t>
            </a:r>
          </a:p>
          <a:p>
            <a:r>
              <a:rPr lang="pt-BR" dirty="0"/>
              <a:t>- Hospital Jardim Sarah</a:t>
            </a:r>
          </a:p>
          <a:p>
            <a:r>
              <a:rPr lang="pt-BR" dirty="0"/>
              <a:t>- Hospital São Miguel</a:t>
            </a:r>
          </a:p>
          <a:p>
            <a:r>
              <a:rPr lang="pt-BR" dirty="0"/>
              <a:t>- Hospital Ignácio de Gouveia-Mooca</a:t>
            </a:r>
          </a:p>
          <a:p>
            <a:r>
              <a:rPr lang="pt-BR" dirty="0"/>
              <a:t>- Hospital Pirituba</a:t>
            </a:r>
          </a:p>
          <a:p>
            <a:pPr marL="0" indent="0">
              <a:buNone/>
            </a:pPr>
            <a:r>
              <a:rPr lang="pt-BR" dirty="0"/>
              <a:t>-  PARTO SEGURO- CEJAM</a:t>
            </a:r>
          </a:p>
        </p:txBody>
      </p:sp>
    </p:spTree>
    <p:extLst>
      <p:ext uri="{BB962C8B-B14F-4D97-AF65-F5344CB8AC3E}">
        <p14:creationId xmlns:p14="http://schemas.microsoft.com/office/powerpoint/2010/main" val="200183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855785"/>
          </a:xfrm>
        </p:spPr>
        <p:txBody>
          <a:bodyPr/>
          <a:lstStyle/>
          <a:p>
            <a:r>
              <a:rPr lang="pt-BR" dirty="0" smtClean="0"/>
              <a:t>PARTO SEGURO-CEJAM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81536" y="984697"/>
            <a:ext cx="11828096" cy="5884938"/>
            <a:chOff x="48" y="-810"/>
            <a:chExt cx="16008" cy="11633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-810"/>
              <a:ext cx="16008" cy="1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0" y="1771"/>
              <a:ext cx="2495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8" y="1431"/>
              <a:ext cx="3308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4" y="1626"/>
              <a:ext cx="2830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" y="1637"/>
              <a:ext cx="1618" cy="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679"/>
              <a:ext cx="13151" cy="7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644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Organizações Sociais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M’ Boi Mirim- Einstein</a:t>
            </a:r>
          </a:p>
          <a:p>
            <a:endParaRPr lang="pt-BR" sz="2800" dirty="0"/>
          </a:p>
          <a:p>
            <a:r>
              <a:rPr lang="pt-BR" sz="2800" dirty="0"/>
              <a:t>Cidade Tiradentes- Congregação </a:t>
            </a:r>
            <a:r>
              <a:rPr lang="pt-BR" sz="2800" dirty="0" err="1"/>
              <a:t>Marcelinas</a:t>
            </a:r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HOSP. VILA MARIA- UNIFESP-SPDM</a:t>
            </a:r>
          </a:p>
        </p:txBody>
      </p:sp>
    </p:spTree>
    <p:extLst>
      <p:ext uri="{BB962C8B-B14F-4D97-AF65-F5344CB8AC3E}">
        <p14:creationId xmlns:p14="http://schemas.microsoft.com/office/powerpoint/2010/main" val="422539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293</TotalTime>
  <Words>838</Words>
  <Application>Microsoft Office PowerPoint</Application>
  <PresentationFormat>Personalizar</PresentationFormat>
  <Paragraphs>416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View</vt:lpstr>
      <vt:lpstr>DESAFIOS  GEST ÃO DA SAÚD  E     DA  MULH ER   SMS SP FSP-USP 20-5-16</vt:lpstr>
      <vt:lpstr>GESTÃO ESTADUAL X MUNICIPAL</vt:lpstr>
      <vt:lpstr>SÉRIE HISTÓRICA   NV   MSP</vt:lpstr>
      <vt:lpstr>REDE   PRIVADA  SUPLEMENTAR</vt:lpstr>
      <vt:lpstr>MODALIDADES GESTÃO SMS</vt:lpstr>
      <vt:lpstr>HOSPITAL MUNICIPAL MATERNIDADE ESCOLA V.N. CACHOEIRINHA</vt:lpstr>
      <vt:lpstr>Autarquia Hospitalar Municipal</vt:lpstr>
      <vt:lpstr>PARTO SEGURO-CEJAM</vt:lpstr>
      <vt:lpstr>Organizações Sociais</vt:lpstr>
      <vt:lpstr>Convênios</vt:lpstr>
      <vt:lpstr>HSPM</vt:lpstr>
      <vt:lpstr>PROAD</vt:lpstr>
      <vt:lpstr>CASAS DE PARTO</vt:lpstr>
      <vt:lpstr>PROFISSIONAIS ASSISTEM PARTO</vt:lpstr>
      <vt:lpstr>UBS  453</vt:lpstr>
      <vt:lpstr>PROGRAMAS ATENÇÃO BÁSICA</vt:lpstr>
      <vt:lpstr>Pesquisa Contracepção 2015</vt:lpstr>
      <vt:lpstr>MÉTODO EM USO 2015</vt:lpstr>
      <vt:lpstr>PARTICULARIDADES</vt:lpstr>
      <vt:lpstr>Taxa de Falha no 1º Ano de Uso</vt:lpstr>
      <vt:lpstr>IMPLANTE SD MULHERES VULNERÁVEIS</vt:lpstr>
      <vt:lpstr>Diário Oficial Cidade de São Paulo Nº 82 - DOM de 05/05/2016 - p.29 SAÚDE GABINETE DO SECRETÁRIO TID: 15017321 PORTARIA Nº 760/2016-SMS.G Institui as diretrizes para a prescrição e utilização do contraceptivo reversivo de ação prolongada, implante subdérmico de etonogestrel 68 mg, na rede de serviços da Secretaria Municipal da Saúde</vt:lpstr>
      <vt:lpstr>UNICAMP-BAHAMONDES</vt:lpstr>
      <vt:lpstr>UNIFESP- PLANEJAMENTO FAMILIAR</vt:lpstr>
      <vt:lpstr>LARC MATERNIDADES</vt:lpstr>
      <vt:lpstr>OBRIGADO !</vt:lpstr>
      <vt:lpstr>GRANDE MULTÍPARAS</vt:lpstr>
      <vt:lpstr>CÂNCER DO COLO UTERINO</vt:lpstr>
      <vt:lpstr>CÂNCER DE MAMA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  GEST ÃO DA SAÚD  E     DA MULH ER  SMS SP FSP-USP 20-5-16</dc:title>
  <dc:creator>adalbertoaguemi</dc:creator>
  <cp:lastModifiedBy>*</cp:lastModifiedBy>
  <cp:revision>23</cp:revision>
  <dcterms:created xsi:type="dcterms:W3CDTF">2016-05-14T00:40:39Z</dcterms:created>
  <dcterms:modified xsi:type="dcterms:W3CDTF">2016-05-20T16:09:04Z</dcterms:modified>
</cp:coreProperties>
</file>