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24"/>
  </p:notesMasterIdLst>
  <p:handoutMasterIdLst>
    <p:handoutMasterId r:id="rId25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67" r:id="rId14"/>
    <p:sldId id="270" r:id="rId15"/>
    <p:sldId id="271" r:id="rId16"/>
    <p:sldId id="272" r:id="rId17"/>
    <p:sldId id="274" r:id="rId18"/>
    <p:sldId id="273" r:id="rId19"/>
    <p:sldId id="278" r:id="rId20"/>
    <p:sldId id="275" r:id="rId21"/>
    <p:sldId id="276" r:id="rId22"/>
    <p:sldId id="277" r:id="rId23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38" autoAdjust="0"/>
    <p:restoredTop sz="94660"/>
  </p:normalViewPr>
  <p:slideViewPr>
    <p:cSldViewPr snapToGrid="0">
      <p:cViewPr varScale="1">
        <p:scale>
          <a:sx n="68" d="100"/>
          <a:sy n="68" d="100"/>
        </p:scale>
        <p:origin x="7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C3E0910-793C-46A0-8623-CEAD4857882F}" type="datetime1">
              <a:rPr lang="pt-BR" smtClean="0"/>
              <a:t>24/04/2023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9EE704A-765A-48C7-8594-25B15929F837}" type="datetime1">
              <a:rPr lang="pt-BR" smtClean="0"/>
              <a:t>24/04/2023</a:t>
            </a:fld>
            <a:endParaRPr lang="en-US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/>
              <a:t>Clique para editar o texto Mestre</a:t>
            </a:r>
            <a:endParaRPr lang="en-US"/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pt-br" dirty="0"/>
              <a:t>Clique para editar o estilo de título Mestre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pt-BR"/>
              <a:t>Clique para editar o estilo do subtítulo Mestre</a:t>
            </a:r>
            <a:endParaRPr lang="en-US" dirty="0"/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92B5B4-4D0A-4964-A1A3-B85B0EE00890}" type="datetime1">
              <a:rPr lang="pt-BR" smtClean="0"/>
              <a:t>24/04/2023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t-br" dirty="0"/>
              <a:t>Clique para editar o estilo de título Mestre</a:t>
            </a:r>
            <a:endParaRPr lang="en-US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2E1A5F9-C71D-4DE8-8BF4-9F6FC06A94B8}" type="datetime1">
              <a:rPr lang="pt-BR" smtClean="0"/>
              <a:t>24/04/2023</a:t>
            </a:fld>
            <a:endParaRPr lang="en-US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pt-br" dirty="0"/>
              <a:t>Clique para editar o estilo de título Mestre</a:t>
            </a:r>
            <a:endParaRPr lang="en-US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1DCD7D-5BFD-485D-AED5-B62EAACA4CB6}" type="datetime1">
              <a:rPr lang="pt-BR" smtClean="0"/>
              <a:t>24/04/2023</a:t>
            </a:fld>
            <a:endParaRPr lang="en-US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t-br" dirty="0"/>
              <a:t>Clique para editar o estilo de 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3252B5-F3E6-4058-A723-196087E9E541}" type="datetime1">
              <a:rPr lang="pt-BR" smtClean="0"/>
              <a:t>24/04/2023</a:t>
            </a:fld>
            <a:endParaRPr lang="en-US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pt-br" dirty="0"/>
              <a:t>Clique para editar o estilo de 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251DFA-97D2-4C90-9100-D1173CC96C37}" type="datetime1">
              <a:rPr lang="pt-BR" smtClean="0"/>
              <a:t>24/04/2023</a:t>
            </a:fld>
            <a:endParaRPr lang="en-US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Espaço Reservado para o Número do Slide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51B26C-F0DB-4889-B6A3-FE07E152272F}" type="datetime1">
              <a:rPr lang="pt-BR" smtClean="0"/>
              <a:t>24/04/2023</a:t>
            </a:fld>
            <a:endParaRPr lang="en-US" dirty="0"/>
          </a:p>
        </p:txBody>
      </p:sp>
      <p:sp>
        <p:nvSpPr>
          <p:cNvPr id="9" name="Espaço Reservado para Rodapé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t-br" dirty="0"/>
              <a:t>Clique para editar o estilo de 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B0565EE-A4B5-4AB4-9432-D16ECAE9EF1F}" type="datetime1">
              <a:rPr lang="pt-BR" smtClean="0"/>
              <a:t>24/04/2023</a:t>
            </a:fld>
            <a:endParaRPr lang="en-US" dirty="0"/>
          </a:p>
        </p:txBody>
      </p:sp>
      <p:sp>
        <p:nvSpPr>
          <p:cNvPr id="11" name="Espaço Reservado para Rodapé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Espaço Reservado para Número de Slide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470C2D-02C8-4A1B-A79F-498A53DD951F}" type="datetime1">
              <a:rPr lang="pt-BR" smtClean="0"/>
              <a:t>24/04/2023</a:t>
            </a:fld>
            <a:endParaRPr lang="en-US" dirty="0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94EF83-1835-4C7A-B4B2-F0B720F5AC0B}" type="datetime1">
              <a:rPr lang="pt-BR" smtClean="0"/>
              <a:t>24/04/2023</a:t>
            </a:fld>
            <a:endParaRPr lang="en-US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dirty="0"/>
              <a:t>Clique para editar os estilos de 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6F5D5688-1774-4625-9E74-88EA94DB2550}" type="datetime1">
              <a:rPr lang="pt-BR" smtClean="0"/>
              <a:t>24/04/2023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 rtl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Imagem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3D5E4E1C-696A-4E82-B6DD-87ECA4CC925A}" type="datetime1">
              <a:rPr lang="pt-BR" smtClean="0"/>
              <a:t>24/04/2023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br" dirty="0"/>
              <a:t>Clique para editar o estilo de 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66BA6665-D630-4C43-9989-3D086DA68E5F}" type="datetime1">
              <a:rPr lang="pt-BR" smtClean="0"/>
              <a:t>24/04/2023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tângulo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 rtlCol="0">
            <a:normAutofit/>
          </a:bodyPr>
          <a:lstStyle/>
          <a:p>
            <a:pPr rtl="0"/>
            <a:r>
              <a:rPr lang="pt-BR" sz="4000" dirty="0"/>
              <a:t>HISTÓRIA DO PENSAMENTO ECONÔMICO</a:t>
            </a:r>
            <a:endParaRPr lang="pt-br" sz="40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</a:t>
            </a:r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ª</a:t>
            </a:r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Aula</a:t>
            </a:r>
          </a:p>
          <a:p>
            <a:pPr rtl="0"/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tradição de Alfred Marshall</a:t>
            </a:r>
            <a:endParaRPr lang="pt-br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Imagem 4" descr="Uma imagem contendo prédio, banco, bancada, lateral&#10;&#10;Descrição gerada automaticamente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635315" cy="6857999"/>
          </a:xfrm>
          <a:prstGeom prst="rect">
            <a:avLst/>
          </a:prstGeom>
        </p:spPr>
      </p:pic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556EAF-2FB3-48C0-9695-E99D854E5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influência de Jevons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B9462E7-5684-4DE9-BE9A-1FD87D01A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3252B5-F3E6-4058-A723-196087E9E541}" type="datetime1">
              <a:rPr lang="pt-BR" smtClean="0"/>
              <a:t>24/04/2023</a:t>
            </a:fld>
            <a:endParaRPr lang="en-US" dirty="0"/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8A6D0800-F707-4909-9F94-6BF23D92AE63}"/>
              </a:ext>
            </a:extLst>
          </p:cNvPr>
          <p:cNvSpPr txBox="1">
            <a:spLocks/>
          </p:cNvSpPr>
          <p:nvPr/>
        </p:nvSpPr>
        <p:spPr>
          <a:xfrm>
            <a:off x="1066800" y="2347687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/>
              <a:t>Abriu os olhos de Marshall para a importância da demanda. </a:t>
            </a:r>
          </a:p>
          <a:p>
            <a:r>
              <a:rPr lang="pt-BR" sz="2400" dirty="0"/>
              <a:t>De fato, para Jevons a teoria do consumo era a base científica da economia. Sua teoria do valor dava toda a importância ao consumo. </a:t>
            </a:r>
          </a:p>
          <a:p>
            <a:r>
              <a:rPr lang="pt-BR" sz="2400" dirty="0"/>
              <a:t>Ele oferece uma distinção entre utilidade total do bem (o valor de uso dele no oferecimento de um conjunto de satisfações) e utilidade marginal (associada ao valor de troca). Esta utilidade marginal seria determinante do preço relativo, da razão de troca, da proporção em que os bens se trocam. O conceito resolveria inclusive um problema de medição dessas proporções.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75729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155348-8CA4-4978-92FB-08770D8EA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papel do grau final de utilidade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5F2DA86-A2FF-442C-A933-3E90C116D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95659"/>
            <a:ext cx="10058400" cy="3760891"/>
          </a:xfrm>
        </p:spPr>
        <p:txBody>
          <a:bodyPr>
            <a:noAutofit/>
          </a:bodyPr>
          <a:lstStyle/>
          <a:p>
            <a:r>
              <a:rPr lang="pt-BR" sz="2200" dirty="0"/>
              <a:t>Jevons percebe que o valor de troca não deveria ser determinado pelos trabalhos relativos a cada lado da troca.</a:t>
            </a:r>
          </a:p>
          <a:p>
            <a:r>
              <a:rPr lang="pt-BR" sz="2200" dirty="0"/>
              <a:t>O conceito chave na determinação das proporções trocadas seria o de “grau final de utilidade” (a utilidade marginal). </a:t>
            </a:r>
          </a:p>
          <a:p>
            <a:r>
              <a:rPr lang="pt-BR" sz="2200" dirty="0"/>
              <a:t>Tal conceito traduz a noção de que há um certo sentido da desejabilidade que possamos ter em relação ao objeto independentemente da proporção na qual ele se troca com outro bem.</a:t>
            </a:r>
          </a:p>
          <a:p>
            <a:r>
              <a:rPr lang="pt-BR" sz="2200" dirty="0"/>
              <a:t>Tal proporção depende do grau de sacrifício a que estamos dispostos para adquirir um bem. É o grau final de utilidade, uma avaliação do prazer e do sacrifício envolvidos na margem do processo de troca.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A73EB5F-6681-40F4-A781-2C98445A6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3252B5-F3E6-4058-A723-196087E9E541}" type="datetime1">
              <a:rPr lang="pt-BR" smtClean="0"/>
              <a:t>24/04/2023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744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9A99E8-5495-4380-8CD5-C107A311B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Vantagem da nova teoria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C6DDA13-BBDF-4A5B-AFFC-1D2BEF356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Marshall logo percebeu as vantagens dessa teoria, notou sua superioridade em relação à teoria clássica do valor trabalho, ou custo de produção, como determinante do valor de troca.</a:t>
            </a:r>
          </a:p>
          <a:p>
            <a:r>
              <a:rPr lang="pt-BR" sz="2400" dirty="0"/>
              <a:t>As razões básicas eram muitas. Em especial, Marshall deu-se conta de que as teorias do valor de Ricardo e Mill requeriam uma explicação à parte para mercadorias não passíveis de reprodução, como livros antigos, moedas e coisas raras. </a:t>
            </a:r>
          </a:p>
          <a:p>
            <a:r>
              <a:rPr lang="pt-BR" sz="2400" dirty="0"/>
              <a:t>Isso parecia desqualificar a teoria de que o valor depende do trabalho.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8032264-CBA7-4170-8B1E-8FA17CA91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3252B5-F3E6-4058-A723-196087E9E541}" type="datetime1">
              <a:rPr lang="pt-BR" smtClean="0"/>
              <a:t>24/04/2023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67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509F32-FCF4-4068-ADC0-89E1D577A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Whately e as pérolas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DD367D6-B2D9-4FD1-8865-83CC8846C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3252B5-F3E6-4058-A723-196087E9E541}" type="datetime1">
              <a:rPr lang="pt-BR" smtClean="0"/>
              <a:t>24/04/2023</a:t>
            </a:fld>
            <a:endParaRPr lang="en-US" dirty="0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F12CE65-8DF4-4339-8691-D0507A484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400" dirty="0"/>
              <a:t>Com efeito, a teoria do valor trabalho era muito criticada a partir dos anos 1860.</a:t>
            </a:r>
          </a:p>
          <a:p>
            <a:r>
              <a:rPr lang="pt-BR" sz="2400" dirty="0"/>
              <a:t>O lógico inglês Richard Whately ofereceu, em crítica, uma famosa história sobre as pérolas. </a:t>
            </a:r>
          </a:p>
          <a:p>
            <a:r>
              <a:rPr lang="pt-BR" sz="2400" dirty="0"/>
              <a:t>As pérolas têm valor porque custa muito apanhá-las no fundo do mar ou têm valor porque os homens a desejam? </a:t>
            </a:r>
          </a:p>
          <a:p>
            <a:r>
              <a:rPr lang="pt-BR" sz="2400" dirty="0"/>
              <a:t>O que é determinante neste caso: o custo de produção (de encontrar a pérola) ou o grau de desejabilidade?</a:t>
            </a:r>
          </a:p>
        </p:txBody>
      </p:sp>
    </p:spTree>
    <p:extLst>
      <p:ext uri="{BB962C8B-B14F-4D97-AF65-F5344CB8AC3E}">
        <p14:creationId xmlns:p14="http://schemas.microsoft.com/office/powerpoint/2010/main" val="811332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EEE7D8-8A75-4325-8D0B-188380E48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Nova visão do valor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09516A-A8B6-49B3-9052-AD26BDC4A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Então a teoria do valor dos clássicos começou a ser revista pelos neoclássicos e por Marshall em particular. Por que os bens adquirem valor? </a:t>
            </a:r>
          </a:p>
          <a:p>
            <a:r>
              <a:rPr lang="pt-BR" sz="2400" dirty="0"/>
              <a:t>O fundamento do valor está no custo em trabalho ou na utilidade? </a:t>
            </a:r>
          </a:p>
          <a:p>
            <a:r>
              <a:rPr lang="pt-BR" sz="2400" dirty="0"/>
              <a:t>O que, de fato, regula as proporções em que as mercadorias são trocadas, a proporção na troca? </a:t>
            </a:r>
          </a:p>
          <a:p>
            <a:r>
              <a:rPr lang="pt-BR" sz="2400" dirty="0"/>
              <a:t>A nova visão, que enfatiza a utilidade, trouxe sérias implicações na solução teórica dessa importante questão.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262765E-5FAA-4915-916C-A2791644F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3252B5-F3E6-4058-A723-196087E9E541}" type="datetime1">
              <a:rPr lang="pt-BR" smtClean="0"/>
              <a:t>24/04/2023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884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F36B84-420F-47D2-99CB-B17D666D2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Valor prospectivo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B6DF6F6-CBDC-44CF-8640-65EA71ACC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2400" dirty="0"/>
              <a:t>Marshall percebeu que os altos custos em trabalho não irão refletir o valor se não houver uma demanda adequada. </a:t>
            </a:r>
          </a:p>
          <a:p>
            <a:r>
              <a:rPr lang="pt-BR" sz="2400" dirty="0"/>
              <a:t>Na estimativa do valor da produção, a indústria deve ser prospectiva e não retrospectiva. O valor não tem a ver com o passado (águas passadas são águas passadas) e sim com o futuro. </a:t>
            </a:r>
          </a:p>
          <a:p>
            <a:r>
              <a:rPr lang="pt-BR" sz="2400" dirty="0"/>
              <a:t>É prospectivo! </a:t>
            </a:r>
          </a:p>
          <a:p>
            <a:r>
              <a:rPr lang="pt-BR" sz="2400" dirty="0"/>
              <a:t>Marshall não queria demolir ou abalar a teoria clássica, e sim oferecer uma teoria rival que fosse mais atraente.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3F064B4-D615-4929-AB6F-E84AE0A86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3252B5-F3E6-4058-A723-196087E9E541}" type="datetime1">
              <a:rPr lang="pt-BR" smtClean="0"/>
              <a:t>24/04/2023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657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5794C7-1491-4B75-B435-9C610261B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trabalho heterogêneo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739924-E048-4C2B-8680-B33ACFDAA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67524"/>
            <a:ext cx="10058400" cy="3760891"/>
          </a:xfrm>
        </p:spPr>
        <p:txBody>
          <a:bodyPr>
            <a:noAutofit/>
          </a:bodyPr>
          <a:lstStyle/>
          <a:p>
            <a:r>
              <a:rPr lang="pt-BR" sz="2400" dirty="0"/>
              <a:t>As teorias de Ricardo e Mill baseiam-se na homogeneidade do trabalho. </a:t>
            </a:r>
          </a:p>
          <a:p>
            <a:r>
              <a:rPr lang="pt-BR" sz="2400" dirty="0"/>
              <a:t>Porém, os trabalhos somente podem ser comparados através do valor de seus produtos. </a:t>
            </a:r>
          </a:p>
          <a:p>
            <a:r>
              <a:rPr lang="pt-BR" sz="2400" dirty="0"/>
              <a:t>Jevons dizia que o trabalho é essencialmente variável, de modo que seu valor só é determinado pelo valor do produto, e não o contrário, como determinante do valor do produto. </a:t>
            </a:r>
          </a:p>
          <a:p>
            <a:r>
              <a:rPr lang="pt-BR" sz="2400" dirty="0"/>
              <a:t>Então os clássicos, ao priorizar o trabalho na determinação do valor, enredaram-se num intrincado problema lógico que é o de relacionar o trabalho homogêneo com o trabalho qualificado.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A025453-A66A-4B52-B4A1-ADDFB8036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3252B5-F3E6-4058-A723-196087E9E541}" type="datetime1">
              <a:rPr lang="pt-BR" smtClean="0"/>
              <a:t>24/04/2023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525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EC6ECD-848C-4632-B1D6-DA6AD0AD9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Plano ontológico da utilidade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794400C-EEBD-4A35-8F80-6950BFF11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É errôneo afirmar que os neoclássicos só discutem o valor no fenômeno do mercado (oferta e demanda).</a:t>
            </a:r>
          </a:p>
          <a:p>
            <a:r>
              <a:rPr lang="pt-BR" sz="2400" dirty="0"/>
              <a:t>De fato, a noção de utilidade está no mesmo plano (ontológico) que a noção de trabalho em Ricardo. 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905ACE4-C093-487B-AD57-FFBF99F35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3252B5-F3E6-4058-A723-196087E9E541}" type="datetime1">
              <a:rPr lang="pt-BR" smtClean="0"/>
              <a:t>24/04/2023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5575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D98281-A944-494A-A5DA-ED2BC0C2B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Sobre Marshall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23109DC-4B13-4A03-BDC2-B90290BB9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dirty="0"/>
              <a:t>A principal obra de Marshall em teoria econômica é de 1890, com várias edições seguidas até 1920, os </a:t>
            </a:r>
            <a:r>
              <a:rPr lang="pt-BR" sz="2000" i="1" dirty="0"/>
              <a:t>Princípios de Economia </a:t>
            </a:r>
            <a:r>
              <a:rPr lang="pt-BR" sz="2000" dirty="0"/>
              <a:t>(PEC).   </a:t>
            </a:r>
          </a:p>
          <a:p>
            <a:r>
              <a:rPr lang="pt-BR" sz="2000" dirty="0"/>
              <a:t>Várias publicações na literatura tratam da obra de Marshall. O principal trabalho de coleta sobre essa obra é o de </a:t>
            </a:r>
            <a:r>
              <a:rPr lang="pt-BR" sz="2000" dirty="0">
                <a:solidFill>
                  <a:srgbClr val="FF0000"/>
                </a:solidFill>
              </a:rPr>
              <a:t>David </a:t>
            </a:r>
            <a:r>
              <a:rPr lang="pt-BR" sz="2000" dirty="0" err="1">
                <a:solidFill>
                  <a:srgbClr val="FF0000"/>
                </a:solidFill>
              </a:rPr>
              <a:t>Reisman</a:t>
            </a:r>
            <a:r>
              <a:rPr lang="pt-BR" sz="2000" dirty="0"/>
              <a:t>, “</a:t>
            </a:r>
            <a:r>
              <a:rPr lang="pt-BR" sz="2000" i="1" dirty="0"/>
              <a:t>The Economics of Alfred Marshall</a:t>
            </a:r>
            <a:r>
              <a:rPr lang="pt-BR" sz="2000" dirty="0"/>
              <a:t>”.  Tem também o “</a:t>
            </a:r>
            <a:r>
              <a:rPr lang="pt-BR" sz="2000" i="1" dirty="0" err="1"/>
              <a:t>Progress</a:t>
            </a:r>
            <a:r>
              <a:rPr lang="pt-BR" sz="2000" i="1" dirty="0"/>
              <a:t> and </a:t>
            </a:r>
            <a:r>
              <a:rPr lang="pt-BR" sz="2000" i="1" dirty="0" err="1"/>
              <a:t>Politics</a:t>
            </a:r>
            <a:r>
              <a:rPr lang="pt-BR" sz="2000" dirty="0"/>
              <a:t>”, do mesmo autor.  Combinando-se os dois esforços de pesquisa, trata-se de um trabalho dos mais exaustivos sobre esse importante autor da HPE. </a:t>
            </a:r>
          </a:p>
          <a:p>
            <a:endParaRPr lang="pt-BR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FE7DAE8-D53D-48BB-8D8E-0F9B6495D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3252B5-F3E6-4058-A723-196087E9E541}" type="datetime1">
              <a:rPr lang="pt-BR" smtClean="0"/>
              <a:t>24/04/2023</a:t>
            </a:fld>
            <a:endParaRPr lang="en-US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CCF417A-A8AC-4A5A-8CE5-C89F96431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724" y="4477340"/>
            <a:ext cx="8475181" cy="226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886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745EA3-C8BD-4085-8FA1-141AD43F7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Leituras recomendadas no programa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22FD45-0848-4C55-9CF4-207662F94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3252B5-F3E6-4058-A723-196087E9E541}" type="datetime1">
              <a:rPr lang="pt-BR" smtClean="0"/>
              <a:t>24/04/2023</a:t>
            </a:fld>
            <a:endParaRPr lang="en-US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8248FE1-3EBA-4F8B-862A-EA96E3BC3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640649"/>
            <a:ext cx="9653878" cy="101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813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tângulo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75052" y="774868"/>
            <a:ext cx="7666892" cy="3892168"/>
          </a:xfrm>
        </p:spPr>
        <p:txBody>
          <a:bodyPr rtlCol="0" anchor="ctr">
            <a:normAutofit/>
          </a:bodyPr>
          <a:lstStyle/>
          <a:p>
            <a:pPr lvl="0" rtl="0"/>
            <a:r>
              <a:rPr lang="pt-BR" sz="4800" i="1" dirty="0">
                <a:solidFill>
                  <a:srgbClr val="FFFFFF"/>
                </a:solidFill>
              </a:rPr>
              <a:t>Feijó, HPE, Aulas Anotadas por um Estudante, Amazon, 2021, Aula 17.</a:t>
            </a:r>
            <a:endParaRPr lang="pt-br" sz="4800" i="1" dirty="0">
              <a:solidFill>
                <a:srgbClr val="FFFFFF"/>
              </a:solidFill>
            </a:endParaRPr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 rtlCol="0">
            <a:normAutofit/>
          </a:bodyPr>
          <a:lstStyle/>
          <a:p>
            <a:pPr rtl="0"/>
            <a:r>
              <a:rPr lang="pt-br" dirty="0">
                <a:solidFill>
                  <a:srgbClr val="FFFFFF"/>
                </a:solidFill>
              </a:rPr>
              <a:t>Leitura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56A7B24-FC8A-40F8-92C0-0E89B7EE0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047" y="774868"/>
            <a:ext cx="3404041" cy="389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BEB1CC-FC8E-4AF3-9FF9-630C19744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Fontes primárias em Marshall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413B32-76D6-4C30-868E-E953DAD28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Das fontes primárias, enfatiza-se a leitura do livro 5 dos PEC, onde aparece a teoria do equilíbrio parcial e se realça a importância da variável tempo para a análise econômica. Nesse livro 5, está a análise temporal do processo de equilibração. É, de fato, a peça central da obra, onde está o núcleo de sua contribuição analítica. </a:t>
            </a:r>
          </a:p>
          <a:p>
            <a:r>
              <a:rPr lang="pt-BR" sz="2400" dirty="0"/>
              <a:t>Nos “</a:t>
            </a:r>
            <a:r>
              <a:rPr lang="pt-BR" sz="2400" i="1" dirty="0" err="1"/>
              <a:t>Memorials</a:t>
            </a:r>
            <a:r>
              <a:rPr lang="pt-BR" sz="2400" dirty="0"/>
              <a:t>” de Alfred Marshall, editado por Pigou, na segunda parte consta uma coletânea de testos de Marshall. </a:t>
            </a:r>
          </a:p>
          <a:p>
            <a:endParaRPr lang="pt-BR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07FCCB4-E481-44F1-8E53-8FC33E7E4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3252B5-F3E6-4058-A723-196087E9E541}" type="datetime1">
              <a:rPr lang="pt-BR" smtClean="0"/>
              <a:t>24/04/2023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398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10968F-0494-434E-BD27-4BD43E2E0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Outras fontes primárias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255907-F8B5-42C1-8946-288547542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2"/>
            <a:ext cx="10058400" cy="2801424"/>
          </a:xfrm>
        </p:spPr>
        <p:txBody>
          <a:bodyPr/>
          <a:lstStyle/>
          <a:p>
            <a:r>
              <a:rPr lang="pt-BR" sz="2400" dirty="0"/>
              <a:t>Em especial, recomenda-se a leitura de “The </a:t>
            </a:r>
            <a:r>
              <a:rPr lang="pt-BR" sz="2400" dirty="0" err="1"/>
              <a:t>old</a:t>
            </a:r>
            <a:r>
              <a:rPr lang="pt-BR" sz="2400" dirty="0"/>
              <a:t> </a:t>
            </a:r>
            <a:r>
              <a:rPr lang="pt-BR" sz="2400" dirty="0" err="1"/>
              <a:t>generation</a:t>
            </a:r>
            <a:r>
              <a:rPr lang="pt-BR" sz="2400" dirty="0"/>
              <a:t> of </a:t>
            </a:r>
            <a:r>
              <a:rPr lang="pt-BR" sz="2400" dirty="0" err="1"/>
              <a:t>economists</a:t>
            </a:r>
            <a:r>
              <a:rPr lang="pt-BR" sz="2400" dirty="0"/>
              <a:t> and </a:t>
            </a:r>
            <a:r>
              <a:rPr lang="pt-BR" sz="2400" dirty="0" err="1"/>
              <a:t>the</a:t>
            </a:r>
            <a:r>
              <a:rPr lang="pt-BR" sz="2400" dirty="0"/>
              <a:t> new”.  </a:t>
            </a:r>
          </a:p>
          <a:p>
            <a:r>
              <a:rPr lang="pt-BR" sz="2400" dirty="0"/>
              <a:t>Há um ensaio de Marshall, altamente indicado, no </a:t>
            </a:r>
            <a:r>
              <a:rPr lang="pt-BR" sz="2400" i="1" dirty="0"/>
              <a:t>Economic Journal </a:t>
            </a:r>
            <a:r>
              <a:rPr lang="pt-BR" sz="2400" dirty="0"/>
              <a:t>de 1898, intitulado “Analogias mecânicas e biológicas em economia”.  É nesse ensaio que Marshall afirma que a “Meca” da economia deveria ser  a biologia e não a física.</a:t>
            </a:r>
          </a:p>
          <a:p>
            <a:endParaRPr lang="pt-BR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CC60C5D-912D-4F10-90C1-BE910BBA5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3252B5-F3E6-4058-A723-196087E9E541}" type="datetime1">
              <a:rPr lang="pt-BR" smtClean="0"/>
              <a:t>24/04/2023</a:t>
            </a:fld>
            <a:endParaRPr lang="en-US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4248EF4-35BA-4742-BB7A-8E323DECC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724" y="4753170"/>
            <a:ext cx="9668072" cy="181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351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5F3026-D8CD-47DF-8BD6-CBD06AF56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analogia com a biologia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A1D5F65-630B-41FF-9A3F-22E818825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4138" indent="-84138"/>
            <a:r>
              <a:rPr lang="pt-BR" sz="2400" dirty="0"/>
              <a:t>Marshall não conseguiu reproduzir essa economia teórica baseada na biologia. Mas fica a comparação. </a:t>
            </a:r>
          </a:p>
          <a:p>
            <a:pPr marL="84138" indent="-84138"/>
            <a:r>
              <a:rPr lang="pt-BR" sz="2400" dirty="0"/>
              <a:t>Os volumes 2 e 3 dos PEC teriam idealmente um caráter mais biológico. No entanto, não foram feitos assim. Marshall acabou substituindo o volume 1 dos PEC por um “volume introdutório”. </a:t>
            </a:r>
          </a:p>
          <a:p>
            <a:pPr marL="84138" indent="-84138"/>
            <a:r>
              <a:rPr lang="pt-BR" sz="2400" dirty="0"/>
              <a:t>Note que a 1ª edição dos PEP fora publicada há mais de 130 anos. </a:t>
            </a:r>
          </a:p>
          <a:p>
            <a:endParaRPr lang="pt-BR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9591638-1B41-484F-B04E-584B13B28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3252B5-F3E6-4058-A723-196087E9E541}" type="datetime1">
              <a:rPr lang="pt-BR" smtClean="0"/>
              <a:t>24/04/2023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276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989A0F-C779-443A-B175-7C3D34BE2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Princípios de Economia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825791-13C5-4E8E-8B5E-C9FEA67D20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2400" dirty="0">
                <a:solidFill>
                  <a:srgbClr val="000000"/>
                </a:solidFill>
                <a:effectLst/>
                <a:latin typeface="Charter BT"/>
                <a:ea typeface="Calibri" panose="020F0502020204030204" pitchFamily="34" charset="0"/>
                <a:cs typeface="Times New Roman" panose="02020603050405020304" pitchFamily="18" charset="0"/>
              </a:rPr>
              <a:t>O livro </a:t>
            </a:r>
            <a:r>
              <a:rPr lang="pt-BR" sz="2400" dirty="0">
                <a:solidFill>
                  <a:srgbClr val="000000"/>
                </a:solidFill>
                <a:effectLst/>
                <a:latin typeface="Charter BT"/>
                <a:ea typeface="Times New Roman" panose="02020603050405020304" pitchFamily="18" charset="0"/>
                <a:cs typeface="Charter Bd BT"/>
              </a:rPr>
              <a:t>de Stuart Mill funcionou como o representante por excelência da economia clássica inglesa. </a:t>
            </a:r>
          </a:p>
          <a:p>
            <a:r>
              <a:rPr lang="pt-BR" sz="2400" dirty="0">
                <a:solidFill>
                  <a:srgbClr val="000000"/>
                </a:solidFill>
                <a:effectLst/>
                <a:latin typeface="Charter BT"/>
                <a:ea typeface="Times New Roman" panose="02020603050405020304" pitchFamily="18" charset="0"/>
                <a:cs typeface="Charter Bd BT"/>
              </a:rPr>
              <a:t>O livro de David Ricardo jamais ocupou esse papel. </a:t>
            </a:r>
          </a:p>
          <a:p>
            <a:r>
              <a:rPr lang="pt-BR" sz="2400" dirty="0">
                <a:solidFill>
                  <a:srgbClr val="000000"/>
                </a:solidFill>
                <a:effectLst/>
                <a:latin typeface="Charter BT"/>
                <a:ea typeface="Times New Roman" panose="02020603050405020304" pitchFamily="18" charset="0"/>
                <a:cs typeface="Charter Bd BT"/>
              </a:rPr>
              <a:t>Aquele, que foi lançado em 1848, só encontrou um rival à altura em 1890 com o lançamento dos </a:t>
            </a:r>
            <a:r>
              <a:rPr lang="pt-BR" sz="2400" i="1" dirty="0">
                <a:solidFill>
                  <a:srgbClr val="000000"/>
                </a:solidFill>
                <a:effectLst/>
                <a:latin typeface="Charter BT"/>
                <a:ea typeface="Times New Roman" panose="02020603050405020304" pitchFamily="18" charset="0"/>
                <a:cs typeface="Charter Bd BT"/>
              </a:rPr>
              <a:t>Princípios de Economia</a:t>
            </a:r>
            <a:r>
              <a:rPr lang="pt-BR" sz="2400" dirty="0">
                <a:solidFill>
                  <a:srgbClr val="000000"/>
                </a:solidFill>
                <a:effectLst/>
                <a:latin typeface="Charter BT"/>
                <a:ea typeface="Times New Roman" panose="02020603050405020304" pitchFamily="18" charset="0"/>
                <a:cs typeface="Charter Bd BT"/>
              </a:rPr>
              <a:t>, de Alfred Marshall. </a:t>
            </a:r>
          </a:p>
          <a:p>
            <a:r>
              <a:rPr lang="pt-BR" sz="2400" dirty="0">
                <a:solidFill>
                  <a:srgbClr val="000000"/>
                </a:solidFill>
                <a:effectLst/>
                <a:latin typeface="Charter BT"/>
                <a:ea typeface="Times New Roman" panose="02020603050405020304" pitchFamily="18" charset="0"/>
                <a:cs typeface="Charter Bd BT"/>
              </a:rPr>
              <a:t>Trata-se de um trabalho que representa a grande síntese da economia neoclássica, o qual aparece quase duas décadas depois das obras de Jevons, Walras e Menger.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8FF505E-FAB4-484C-ABD2-C0AF26182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3252B5-F3E6-4058-A723-196087E9E541}" type="datetime1">
              <a:rPr lang="pt-BR" smtClean="0"/>
              <a:t>24/04/2023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001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8C5314-FFF7-41DE-A2D5-FB0D42E16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novo paradigma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EEEA1EC-226C-4CD6-A1EC-EAFC09251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solidFill>
                  <a:srgbClr val="000000"/>
                </a:solidFill>
                <a:effectLst/>
                <a:latin typeface="Charter BT"/>
                <a:ea typeface="Times New Roman" panose="02020603050405020304" pitchFamily="18" charset="0"/>
                <a:cs typeface="Charter Bd BT"/>
              </a:rPr>
              <a:t>O projeto de Marshall é muito mais ambicioso que o de qualquer outro dos casos anteriores. </a:t>
            </a:r>
          </a:p>
          <a:p>
            <a:r>
              <a:rPr lang="pt-BR" sz="3200" dirty="0">
                <a:solidFill>
                  <a:srgbClr val="000000"/>
                </a:solidFill>
                <a:effectLst/>
                <a:latin typeface="Charter BT"/>
                <a:ea typeface="Times New Roman" panose="02020603050405020304" pitchFamily="18" charset="0"/>
                <a:cs typeface="Charter Bd BT"/>
              </a:rPr>
              <a:t>Seu livro tornou-se o paradigma do pensamento neoclássico. </a:t>
            </a:r>
            <a:endParaRPr lang="pt-BR" sz="3200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F16794E-9B4C-420A-BA73-A6BD83335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3252B5-F3E6-4058-A723-196087E9E541}" type="datetime1">
              <a:rPr lang="pt-BR" smtClean="0"/>
              <a:t>24/04/2023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788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CD5AF2-105A-4C08-B58D-8C1A0AB00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Influências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0B86703-B975-4E5B-81C4-DF34D3EFF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180057"/>
          </a:xfrm>
        </p:spPr>
        <p:txBody>
          <a:bodyPr>
            <a:normAutofit fontScale="85000" lnSpcReduction="20000"/>
          </a:bodyPr>
          <a:lstStyle/>
          <a:p>
            <a:r>
              <a:rPr lang="pt-BR" sz="2400" dirty="0">
                <a:solidFill>
                  <a:srgbClr val="000000"/>
                </a:solidFill>
                <a:effectLst/>
                <a:latin typeface="Charter BT"/>
                <a:ea typeface="Times New Roman" panose="02020603050405020304" pitchFamily="18" charset="0"/>
                <a:cs typeface="Charter Bd BT"/>
              </a:rPr>
              <a:t>Quatro vertentes principais do pensamento econômico do século XIX estão fundidas no livro de Marshall. </a:t>
            </a:r>
          </a:p>
          <a:p>
            <a:r>
              <a:rPr lang="pt-BR" sz="2400" dirty="0">
                <a:solidFill>
                  <a:srgbClr val="000000"/>
                </a:solidFill>
                <a:effectLst/>
                <a:latin typeface="Charter BT"/>
                <a:ea typeface="Times New Roman" panose="02020603050405020304" pitchFamily="18" charset="0"/>
                <a:cs typeface="Charter Bd BT"/>
              </a:rPr>
              <a:t>1) Em nível de teoria econômica, temos a incorporação do </a:t>
            </a:r>
            <a:r>
              <a:rPr lang="pt-BR" sz="2400" dirty="0">
                <a:solidFill>
                  <a:srgbClr val="FF0000"/>
                </a:solidFill>
                <a:effectLst/>
                <a:latin typeface="Charter BT"/>
                <a:ea typeface="Times New Roman" panose="02020603050405020304" pitchFamily="18" charset="0"/>
                <a:cs typeface="Charter Bd BT"/>
              </a:rPr>
              <a:t>legado clássico </a:t>
            </a:r>
            <a:r>
              <a:rPr lang="pt-BR" sz="2400" dirty="0">
                <a:solidFill>
                  <a:srgbClr val="000000"/>
                </a:solidFill>
                <a:effectLst/>
                <a:latin typeface="Charter BT"/>
                <a:ea typeface="Times New Roman" panose="02020603050405020304" pitchFamily="18" charset="0"/>
                <a:cs typeface="Charter Bd BT"/>
              </a:rPr>
              <a:t>de Smith e Mill, e</a:t>
            </a:r>
          </a:p>
          <a:p>
            <a:r>
              <a:rPr lang="pt-BR" sz="2400" dirty="0">
                <a:solidFill>
                  <a:srgbClr val="000000"/>
                </a:solidFill>
                <a:effectLst/>
                <a:latin typeface="Charter BT"/>
                <a:ea typeface="Times New Roman" panose="02020603050405020304" pitchFamily="18" charset="0"/>
                <a:cs typeface="Charter Bd BT"/>
              </a:rPr>
              <a:t>2) da </a:t>
            </a:r>
            <a:r>
              <a:rPr lang="pt-BR" sz="2400" dirty="0">
                <a:solidFill>
                  <a:srgbClr val="FF0000"/>
                </a:solidFill>
                <a:effectLst/>
                <a:latin typeface="Charter BT"/>
                <a:ea typeface="Times New Roman" panose="02020603050405020304" pitchFamily="18" charset="0"/>
                <a:cs typeface="Charter Bd BT"/>
              </a:rPr>
              <a:t>teoria da utilidade marginal</a:t>
            </a:r>
            <a:r>
              <a:rPr lang="pt-BR" sz="2400" dirty="0">
                <a:solidFill>
                  <a:srgbClr val="000000"/>
                </a:solidFill>
                <a:effectLst/>
                <a:latin typeface="Charter BT"/>
                <a:ea typeface="Times New Roman" panose="02020603050405020304" pitchFamily="18" charset="0"/>
                <a:cs typeface="Charter Bd BT"/>
              </a:rPr>
              <a:t>. </a:t>
            </a:r>
          </a:p>
          <a:p>
            <a:r>
              <a:rPr lang="pt-BR" sz="2400" dirty="0">
                <a:solidFill>
                  <a:srgbClr val="000000"/>
                </a:solidFill>
                <a:effectLst/>
                <a:latin typeface="Charter BT"/>
                <a:ea typeface="Times New Roman" panose="02020603050405020304" pitchFamily="18" charset="0"/>
                <a:cs typeface="Charter Bd BT"/>
              </a:rPr>
              <a:t>Incorpora uma teoria do valor ricardiana tal como Mill a interpretou (não a teoria do valor na versão de Marx). </a:t>
            </a:r>
          </a:p>
          <a:p>
            <a:r>
              <a:rPr lang="pt-BR" sz="2400" dirty="0">
                <a:solidFill>
                  <a:srgbClr val="000000"/>
                </a:solidFill>
                <a:effectLst/>
                <a:latin typeface="Charter BT"/>
                <a:ea typeface="Times New Roman" panose="02020603050405020304" pitchFamily="18" charset="0"/>
                <a:cs typeface="Charter Bd BT"/>
              </a:rPr>
              <a:t>A teoria do custo de produção é uma das lâminas da teoria do valor de Marshall. A outra lâmina da tesoura marshalliana é a teoria da utilidade marginal tal como desenvolvida por Jevons em sua </a:t>
            </a:r>
            <a:r>
              <a:rPr lang="pt-BR" sz="2400" i="1" dirty="0">
                <a:solidFill>
                  <a:srgbClr val="000000"/>
                </a:solidFill>
                <a:effectLst/>
                <a:latin typeface="Charter BT"/>
                <a:ea typeface="Times New Roman" panose="02020603050405020304" pitchFamily="18" charset="0"/>
                <a:cs typeface="Charter Bd BT"/>
              </a:rPr>
              <a:t>Teoria da Economia Política</a:t>
            </a:r>
            <a:r>
              <a:rPr lang="pt-BR" sz="2400" dirty="0">
                <a:solidFill>
                  <a:srgbClr val="000000"/>
                </a:solidFill>
                <a:effectLst/>
                <a:latin typeface="Charter BT"/>
                <a:ea typeface="Times New Roman" panose="02020603050405020304" pitchFamily="18" charset="0"/>
                <a:cs typeface="Charter Bd BT"/>
              </a:rPr>
              <a:t>. </a:t>
            </a:r>
          </a:p>
          <a:p>
            <a:r>
              <a:rPr lang="pt-BR" sz="2400" dirty="0">
                <a:solidFill>
                  <a:srgbClr val="000000"/>
                </a:solidFill>
                <a:effectLst/>
                <a:latin typeface="Charter BT"/>
                <a:ea typeface="Times New Roman" panose="02020603050405020304" pitchFamily="18" charset="0"/>
                <a:cs typeface="Charter Bd BT"/>
              </a:rPr>
              <a:t>Marshall não adota uma teoria do equilíbrio geral como em Walras. Ele considera esse tipo de teoria pouco útil e prefere uma teoria de equilíbrio parcial.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55457B0-719E-45DE-AB59-48CC1A0CC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3252B5-F3E6-4058-A723-196087E9E541}" type="datetime1">
              <a:rPr lang="pt-BR" smtClean="0"/>
              <a:t>24/04/2023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469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6C6D38-6A28-421F-A5B0-CE380D583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2 outras influências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EB89B37-79C8-4A55-BA85-CC7B3811C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200" dirty="0">
                <a:solidFill>
                  <a:srgbClr val="000000"/>
                </a:solidFill>
                <a:effectLst/>
                <a:latin typeface="Charter BT"/>
                <a:ea typeface="Times New Roman" panose="02020603050405020304" pitchFamily="18" charset="0"/>
                <a:cs typeface="Charter Bd BT"/>
              </a:rPr>
              <a:t>As outras duas vertentes fundidas na obra de Marshall são a 3) </a:t>
            </a:r>
            <a:r>
              <a:rPr lang="pt-BR" sz="2200" dirty="0">
                <a:solidFill>
                  <a:srgbClr val="FF0000"/>
                </a:solidFill>
                <a:effectLst/>
                <a:latin typeface="Charter BT"/>
                <a:ea typeface="Times New Roman" panose="02020603050405020304" pitchFamily="18" charset="0"/>
                <a:cs typeface="Charter Bd BT"/>
              </a:rPr>
              <a:t>escola história alemã </a:t>
            </a:r>
            <a:r>
              <a:rPr lang="pt-BR" sz="2200" dirty="0">
                <a:solidFill>
                  <a:srgbClr val="000000"/>
                </a:solidFill>
                <a:effectLst/>
                <a:latin typeface="Charter BT"/>
                <a:ea typeface="Times New Roman" panose="02020603050405020304" pitchFamily="18" charset="0"/>
                <a:cs typeface="Charter Bd BT"/>
              </a:rPr>
              <a:t>e o </a:t>
            </a:r>
            <a:r>
              <a:rPr lang="pt-BR" sz="2200" dirty="0">
                <a:solidFill>
                  <a:schemeClr val="tx1"/>
                </a:solidFill>
                <a:effectLst/>
                <a:latin typeface="Charter BT"/>
                <a:ea typeface="Times New Roman" panose="02020603050405020304" pitchFamily="18" charset="0"/>
                <a:cs typeface="Charter Bd BT"/>
              </a:rPr>
              <a:t>4) </a:t>
            </a:r>
            <a:r>
              <a:rPr lang="pt-BR" sz="2200" dirty="0">
                <a:solidFill>
                  <a:srgbClr val="FF0000"/>
                </a:solidFill>
                <a:effectLst/>
                <a:latin typeface="Charter BT"/>
                <a:ea typeface="Times New Roman" panose="02020603050405020304" pitchFamily="18" charset="0"/>
                <a:cs typeface="Charter Bd BT"/>
              </a:rPr>
              <a:t>evolucionismo.</a:t>
            </a:r>
          </a:p>
          <a:p>
            <a:r>
              <a:rPr lang="pt-BR" sz="2200" dirty="0">
                <a:solidFill>
                  <a:srgbClr val="000000"/>
                </a:solidFill>
                <a:effectLst/>
                <a:latin typeface="Charter BT"/>
                <a:ea typeface="Times New Roman" panose="02020603050405020304" pitchFamily="18" charset="0"/>
                <a:cs typeface="Charter Bd BT"/>
              </a:rPr>
              <a:t>Sob o influxo da primeira, ele tenta incorporar uma metodologia com conteúdo empírico, histórico e indutivo. </a:t>
            </a:r>
          </a:p>
          <a:p>
            <a:r>
              <a:rPr lang="pt-BR" sz="2200" dirty="0">
                <a:solidFill>
                  <a:srgbClr val="000000"/>
                </a:solidFill>
                <a:effectLst/>
                <a:latin typeface="Charter BT"/>
                <a:ea typeface="Times New Roman" panose="02020603050405020304" pitchFamily="18" charset="0"/>
                <a:cs typeface="Charter Bd BT"/>
              </a:rPr>
              <a:t>No entanto, no coração teórico de sua obra, o Livro 5 dos </a:t>
            </a:r>
            <a:r>
              <a:rPr lang="pt-BR" sz="2200" i="1" dirty="0">
                <a:solidFill>
                  <a:srgbClr val="000000"/>
                </a:solidFill>
                <a:effectLst/>
                <a:latin typeface="Charter BT"/>
                <a:ea typeface="Times New Roman" panose="02020603050405020304" pitchFamily="18" charset="0"/>
                <a:cs typeface="Charter Bd BT"/>
              </a:rPr>
              <a:t>“Princípios”</a:t>
            </a:r>
            <a:r>
              <a:rPr lang="pt-BR" sz="2200" dirty="0">
                <a:solidFill>
                  <a:srgbClr val="000000"/>
                </a:solidFill>
                <a:effectLst/>
                <a:latin typeface="Charter BT"/>
                <a:ea typeface="Times New Roman" panose="02020603050405020304" pitchFamily="18" charset="0"/>
                <a:cs typeface="Charter Bd BT"/>
              </a:rPr>
              <a:t>, o tratamento é totalmente teórico-abstrato. </a:t>
            </a:r>
          </a:p>
          <a:p>
            <a:r>
              <a:rPr lang="pt-BR" sz="2200" dirty="0">
                <a:solidFill>
                  <a:srgbClr val="000000"/>
                </a:solidFill>
                <a:effectLst/>
                <a:latin typeface="Charter BT"/>
                <a:ea typeface="Times New Roman" panose="02020603050405020304" pitchFamily="18" charset="0"/>
                <a:cs typeface="Charter Bd BT"/>
              </a:rPr>
              <a:t>Quanto ao evolucionismo, a última das quatro vertentes, representa um resgate da antiga tradição do naturalismo do século XVIII, a de Smith, e recupera elementos do utilitarismo de Mill. </a:t>
            </a:r>
            <a:endParaRPr lang="pt-BR" sz="2200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87F99CF-0C4C-4312-A4AD-A224168E3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3252B5-F3E6-4058-A723-196087E9E541}" type="datetime1">
              <a:rPr lang="pt-BR" smtClean="0"/>
              <a:t>24/04/2023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092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F19B0D-A43B-4A94-9E04-B7F73D504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Darwin e Hegel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452FB46-DF36-4411-AAD8-0CC58EE75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>
                <a:solidFill>
                  <a:srgbClr val="000000"/>
                </a:solidFill>
                <a:effectLst/>
                <a:latin typeface="Charter BT"/>
                <a:ea typeface="Times New Roman" panose="02020603050405020304" pitchFamily="18" charset="0"/>
                <a:cs typeface="Charter Bd BT"/>
              </a:rPr>
              <a:t>À luz desse legado, Marshall procura articular sua teoria econômica com um quadro institucional. </a:t>
            </a:r>
          </a:p>
          <a:p>
            <a:r>
              <a:rPr lang="pt-BR" sz="2400" dirty="0">
                <a:solidFill>
                  <a:srgbClr val="000000"/>
                </a:solidFill>
                <a:effectLst/>
                <a:latin typeface="Charter BT"/>
                <a:ea typeface="Times New Roman" panose="02020603050405020304" pitchFamily="18" charset="0"/>
                <a:cs typeface="Charter Bd BT"/>
              </a:rPr>
              <a:t>Avança na direção do naturalismo evolucionista de Darwin, na biologia, de Hegel, na filosofia, e de Herbert Spencer no pensamento social. </a:t>
            </a:r>
          </a:p>
          <a:p>
            <a:r>
              <a:rPr lang="pt-BR" sz="2400" dirty="0">
                <a:solidFill>
                  <a:srgbClr val="000000"/>
                </a:solidFill>
                <a:effectLst/>
                <a:latin typeface="Charter BT"/>
                <a:ea typeface="Times New Roman" panose="02020603050405020304" pitchFamily="18" charset="0"/>
                <a:cs typeface="Charter Bd BT"/>
              </a:rPr>
              <a:t>Marshall, de fato, era leitor deles. De Hegel, leu a </a:t>
            </a:r>
            <a:r>
              <a:rPr lang="pt-BR" sz="2400" i="1" dirty="0">
                <a:solidFill>
                  <a:srgbClr val="000000"/>
                </a:solidFill>
                <a:effectLst/>
                <a:latin typeface="Charter BT"/>
                <a:ea typeface="Times New Roman" panose="02020603050405020304" pitchFamily="18" charset="0"/>
                <a:cs typeface="Charter Bd BT"/>
              </a:rPr>
              <a:t>Filosofia da História</a:t>
            </a:r>
            <a:r>
              <a:rPr lang="pt-BR" sz="2400" dirty="0">
                <a:solidFill>
                  <a:srgbClr val="000000"/>
                </a:solidFill>
                <a:effectLst/>
                <a:latin typeface="Charter BT"/>
                <a:ea typeface="Times New Roman" panose="02020603050405020304" pitchFamily="18" charset="0"/>
                <a:cs typeface="Charter Bd BT"/>
              </a:rPr>
              <a:t>.</a:t>
            </a:r>
            <a:endParaRPr lang="pt-BR" sz="2400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A666E17-070D-4CAB-B6FF-C7D7AAAD0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3252B5-F3E6-4058-A723-196087E9E541}" type="datetime1">
              <a:rPr lang="pt-BR" smtClean="0"/>
              <a:t>24/04/2023</a:t>
            </a:fld>
            <a:endParaRPr lang="en-US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A0BBC4C-1626-442B-8D8F-73A3088BE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350" y="4873478"/>
            <a:ext cx="8594967" cy="85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272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B488E7-A24A-4207-A63E-CCFFA75B8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Sobre essas influências em Marshall...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C016AC-3D42-427B-974F-BDD1C231E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Leiam o ensaio sobre ele escrito por John Maynard Keynes, que aparece na obra </a:t>
            </a:r>
            <a:r>
              <a:rPr lang="pt-BR" sz="2400" i="1" dirty="0"/>
              <a:t>Essays </a:t>
            </a:r>
            <a:r>
              <a:rPr lang="pt-BR" sz="2400" i="1" dirty="0" err="1"/>
              <a:t>on</a:t>
            </a:r>
            <a:r>
              <a:rPr lang="pt-BR" sz="2400" i="1" dirty="0"/>
              <a:t> </a:t>
            </a:r>
            <a:r>
              <a:rPr lang="pt-BR" sz="2400" i="1" dirty="0" err="1"/>
              <a:t>Biography</a:t>
            </a:r>
            <a:r>
              <a:rPr lang="pt-BR" sz="2400" dirty="0"/>
              <a:t>. </a:t>
            </a:r>
          </a:p>
          <a:p>
            <a:endParaRPr lang="pt-BR" dirty="0"/>
          </a:p>
          <a:p>
            <a:endParaRPr lang="pt-BR" dirty="0"/>
          </a:p>
          <a:p>
            <a:r>
              <a:rPr lang="pt-BR" sz="2400" dirty="0"/>
              <a:t>Há um ensaio de Keynes sobre Marshall que aparece no livro editado por A. C. Pigou em 1925, </a:t>
            </a:r>
            <a:r>
              <a:rPr lang="pt-BR" sz="2400" i="1" dirty="0" err="1"/>
              <a:t>Memorials</a:t>
            </a:r>
            <a:r>
              <a:rPr lang="pt-BR" sz="2400" i="1" dirty="0"/>
              <a:t> of Alfred Marshall</a:t>
            </a:r>
            <a:r>
              <a:rPr lang="pt-BR" sz="2400" dirty="0"/>
              <a:t>. O clássico ensaio intitula-se </a:t>
            </a:r>
            <a:r>
              <a:rPr lang="pt-BR" sz="2400" i="1" dirty="0"/>
              <a:t>Alfred Marshall, 1842-1924</a:t>
            </a:r>
            <a:r>
              <a:rPr lang="pt-BR" sz="2400" dirty="0"/>
              <a:t>. 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96F227-E6B9-4406-96EB-EFF96BE6F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3252B5-F3E6-4058-A723-196087E9E541}" type="datetime1">
              <a:rPr lang="pt-BR" smtClean="0"/>
              <a:t>24/04/2023</a:t>
            </a:fld>
            <a:endParaRPr lang="en-US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6DA4AC4-C3D1-43D4-B264-82BAB6547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3137975"/>
            <a:ext cx="6717226" cy="64033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EC996B0-F954-43A2-9850-94B5D3E58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5448416"/>
            <a:ext cx="7300760" cy="84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549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409F49-2452-4FA1-8E28-5E27657B9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Kant, Hegel e evolucionismo 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82992F8-C332-4D62-B914-7869E936E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3252B5-F3E6-4058-A723-196087E9E541}" type="datetime1">
              <a:rPr lang="pt-BR" smtClean="0"/>
              <a:t>24/04/2023</a:t>
            </a:fld>
            <a:endParaRPr lang="en-US" dirty="0"/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2A93BCEC-3A65-41CE-9231-ADCBCD0EA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403622"/>
            <a:ext cx="10058400" cy="3760891"/>
          </a:xfrm>
        </p:spPr>
        <p:txBody>
          <a:bodyPr/>
          <a:lstStyle/>
          <a:p>
            <a:r>
              <a:rPr lang="pt-BR" sz="2400" dirty="0">
                <a:effectLst/>
                <a:latin typeface="Charter BT"/>
                <a:ea typeface="Calibri" panose="020F0502020204030204" pitchFamily="34" charset="0"/>
                <a:cs typeface="Times New Roman" panose="02020603050405020304" pitchFamily="18" charset="0"/>
              </a:rPr>
              <a:t>Os filósofos alemães Kant e Hegel tiveram um importante papel na formação intelectual de Marshall.</a:t>
            </a:r>
          </a:p>
          <a:p>
            <a:r>
              <a:rPr lang="pt-BR" sz="2400" dirty="0">
                <a:latin typeface="Charter BT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pt-BR" sz="2400" dirty="0">
                <a:effectLst/>
                <a:latin typeface="Charter BT"/>
                <a:ea typeface="Calibri" panose="020F0502020204030204" pitchFamily="34" charset="0"/>
                <a:cs typeface="Times New Roman" panose="02020603050405020304" pitchFamily="18" charset="0"/>
              </a:rPr>
              <a:t>ontudo, ele buscou o evolucionismo também em outras fontes. </a:t>
            </a:r>
          </a:p>
          <a:p>
            <a:r>
              <a:rPr lang="pt-BR" sz="2400" dirty="0">
                <a:effectLst/>
                <a:latin typeface="Charter BT"/>
                <a:ea typeface="Calibri" panose="020F0502020204030204" pitchFamily="34" charset="0"/>
                <a:cs typeface="Times New Roman" panose="02020603050405020304" pitchFamily="18" charset="0"/>
              </a:rPr>
              <a:t>A principal característica do evolucionismo é o chamado </a:t>
            </a:r>
            <a:r>
              <a:rPr lang="pt-BR" sz="2400" i="1" dirty="0">
                <a:effectLst/>
                <a:latin typeface="Charter BT"/>
                <a:ea typeface="Calibri" panose="020F0502020204030204" pitchFamily="34" charset="0"/>
                <a:cs typeface="Times New Roman" panose="02020603050405020304" pitchFamily="18" charset="0"/>
              </a:rPr>
              <a:t>princípio da continuidade</a:t>
            </a:r>
            <a:r>
              <a:rPr lang="pt-BR" sz="2400" dirty="0">
                <a:effectLst/>
                <a:latin typeface="Charter BT"/>
                <a:ea typeface="Calibri" panose="020F0502020204030204" pitchFamily="34" charset="0"/>
                <a:cs typeface="Times New Roman" panose="02020603050405020304" pitchFamily="18" charset="0"/>
              </a:rPr>
              <a:t>: a ideia de que a mudança é necessariamente lenta e gradual. </a:t>
            </a:r>
          </a:p>
          <a:p>
            <a:r>
              <a:rPr lang="pt-BR" sz="2400" dirty="0">
                <a:effectLst/>
                <a:latin typeface="Charter BT"/>
                <a:ea typeface="Calibri" panose="020F0502020204030204" pitchFamily="34" charset="0"/>
                <a:cs typeface="Times New Roman" panose="02020603050405020304" pitchFamily="18" charset="0"/>
              </a:rPr>
              <a:t>Não por acaso, a expressão latina “</a:t>
            </a:r>
            <a:r>
              <a:rPr lang="pt-BR" sz="2400" i="1" dirty="0">
                <a:effectLst/>
                <a:latin typeface="Charter BT"/>
                <a:ea typeface="Calibri" panose="020F0502020204030204" pitchFamily="34" charset="0"/>
                <a:cs typeface="Times New Roman" panose="02020603050405020304" pitchFamily="18" charset="0"/>
              </a:rPr>
              <a:t>Natura non facit </a:t>
            </a:r>
            <a:r>
              <a:rPr lang="pt-BR" sz="2400" i="1" dirty="0" err="1">
                <a:effectLst/>
                <a:latin typeface="Charter BT"/>
                <a:ea typeface="Calibri" panose="020F0502020204030204" pitchFamily="34" charset="0"/>
                <a:cs typeface="Times New Roman" panose="02020603050405020304" pitchFamily="18" charset="0"/>
              </a:rPr>
              <a:t>saltum</a:t>
            </a:r>
            <a:r>
              <a:rPr lang="pt-BR" sz="2400" dirty="0">
                <a:effectLst/>
                <a:latin typeface="Charter BT"/>
                <a:ea typeface="Calibri" panose="020F0502020204030204" pitchFamily="34" charset="0"/>
                <a:cs typeface="Times New Roman" panose="02020603050405020304" pitchFamily="18" charset="0"/>
              </a:rPr>
              <a:t>” (a natureza não dá saltos) aparece junto ao título do livro </a:t>
            </a:r>
            <a:r>
              <a:rPr lang="pt-BR" sz="2400" i="1" dirty="0">
                <a:effectLst/>
                <a:latin typeface="Charter BT"/>
                <a:ea typeface="Calibri" panose="020F0502020204030204" pitchFamily="34" charset="0"/>
                <a:cs typeface="Times New Roman" panose="02020603050405020304" pitchFamily="18" charset="0"/>
              </a:rPr>
              <a:t>Princípios de Economia</a:t>
            </a:r>
            <a:r>
              <a:rPr lang="pt-BR" sz="2400" dirty="0">
                <a:effectLst/>
                <a:latin typeface="Charter BT"/>
                <a:ea typeface="Calibri" panose="020F0502020204030204" pitchFamily="34" charset="0"/>
                <a:cs typeface="Times New Roman" panose="02020603050405020304" pitchFamily="18" charset="0"/>
              </a:rPr>
              <a:t> de Marshall.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9115099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20_TF56160789" id="{B2A6CC81-05B9-4965-ACA7-26996AEDFC91}" vid="{618108A3-190A-4DA1-A261-3F406864D784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{E6E3B231-362D-4AE9-9BA3-D8CE681EE849}tf56160789_win32</Template>
  <TotalTime>86</TotalTime>
  <Words>1648</Words>
  <Application>Microsoft Office PowerPoint</Application>
  <PresentationFormat>Widescreen</PresentationFormat>
  <Paragraphs>109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7" baseType="lpstr">
      <vt:lpstr>Bookman Old Style</vt:lpstr>
      <vt:lpstr>Calibri</vt:lpstr>
      <vt:lpstr>Charter BT</vt:lpstr>
      <vt:lpstr>Franklin Gothic Book</vt:lpstr>
      <vt:lpstr>1_RetrospectVTI</vt:lpstr>
      <vt:lpstr>HISTÓRIA DO PENSAMENTO ECONÔMICO</vt:lpstr>
      <vt:lpstr>Feijó, HPE, Aulas Anotadas por um Estudante, Amazon, 2021, Aula 17.</vt:lpstr>
      <vt:lpstr>Princípios de Economia</vt:lpstr>
      <vt:lpstr>O novo paradigma</vt:lpstr>
      <vt:lpstr>Influências</vt:lpstr>
      <vt:lpstr>2 outras influências</vt:lpstr>
      <vt:lpstr>Darwin e Hegel</vt:lpstr>
      <vt:lpstr>Sobre essas influências em Marshall...</vt:lpstr>
      <vt:lpstr>Kant, Hegel e evolucionismo </vt:lpstr>
      <vt:lpstr>A influência de Jevons</vt:lpstr>
      <vt:lpstr>O papel do grau final de utilidade</vt:lpstr>
      <vt:lpstr>Vantagem da nova teoria</vt:lpstr>
      <vt:lpstr>Whately e as pérolas</vt:lpstr>
      <vt:lpstr>Nova visão do valor</vt:lpstr>
      <vt:lpstr>Valor prospectivo</vt:lpstr>
      <vt:lpstr>O trabalho heterogêneo</vt:lpstr>
      <vt:lpstr>Plano ontológico da utilidade</vt:lpstr>
      <vt:lpstr>Sobre Marshall</vt:lpstr>
      <vt:lpstr>Leituras recomendadas no programa</vt:lpstr>
      <vt:lpstr>Fontes primárias em Marshall</vt:lpstr>
      <vt:lpstr>Outras fontes primárias</vt:lpstr>
      <vt:lpstr>A analogia com a biologia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HISTÓRIA DO PENSAMENTO ECONÔMICO</dc:title>
  <dc:creator>Ricardo Feijó</dc:creator>
  <cp:lastModifiedBy>Ricardo Feijó</cp:lastModifiedBy>
  <cp:revision>10</cp:revision>
  <dcterms:created xsi:type="dcterms:W3CDTF">2023-04-24T00:16:38Z</dcterms:created>
  <dcterms:modified xsi:type="dcterms:W3CDTF">2023-04-25T01:02:03Z</dcterms:modified>
</cp:coreProperties>
</file>