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8"/>
  </p:notesMasterIdLst>
  <p:sldIdLst>
    <p:sldId id="256" r:id="rId2"/>
    <p:sldId id="327" r:id="rId3"/>
    <p:sldId id="272" r:id="rId4"/>
    <p:sldId id="257" r:id="rId5"/>
    <p:sldId id="290" r:id="rId6"/>
    <p:sldId id="271" r:id="rId7"/>
    <p:sldId id="270" r:id="rId8"/>
    <p:sldId id="286" r:id="rId9"/>
    <p:sldId id="258" r:id="rId10"/>
    <p:sldId id="259" r:id="rId11"/>
    <p:sldId id="317" r:id="rId12"/>
    <p:sldId id="261" r:id="rId13"/>
    <p:sldId id="273" r:id="rId14"/>
    <p:sldId id="274" r:id="rId15"/>
    <p:sldId id="276" r:id="rId16"/>
    <p:sldId id="275" r:id="rId17"/>
    <p:sldId id="284" r:id="rId18"/>
    <p:sldId id="285" r:id="rId19"/>
    <p:sldId id="319" r:id="rId20"/>
    <p:sldId id="320" r:id="rId21"/>
    <p:sldId id="283" r:id="rId22"/>
    <p:sldId id="299" r:id="rId23"/>
    <p:sldId id="300" r:id="rId24"/>
    <p:sldId id="277" r:id="rId25"/>
    <p:sldId id="278" r:id="rId26"/>
    <p:sldId id="279" r:id="rId27"/>
    <p:sldId id="281" r:id="rId28"/>
    <p:sldId id="321" r:id="rId29"/>
    <p:sldId id="318" r:id="rId30"/>
    <p:sldId id="282" r:id="rId31"/>
    <p:sldId id="280" r:id="rId32"/>
    <p:sldId id="288" r:id="rId33"/>
    <p:sldId id="292" r:id="rId34"/>
    <p:sldId id="293" r:id="rId35"/>
    <p:sldId id="295" r:id="rId36"/>
    <p:sldId id="294" r:id="rId37"/>
    <p:sldId id="322" r:id="rId38"/>
    <p:sldId id="310" r:id="rId39"/>
    <p:sldId id="260" r:id="rId40"/>
    <p:sldId id="262" r:id="rId41"/>
    <p:sldId id="263" r:id="rId42"/>
    <p:sldId id="264" r:id="rId43"/>
    <p:sldId id="267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3" r:id="rId53"/>
    <p:sldId id="311" r:id="rId54"/>
    <p:sldId id="312" r:id="rId55"/>
    <p:sldId id="316" r:id="rId56"/>
    <p:sldId id="314" r:id="rId57"/>
    <p:sldId id="315" r:id="rId58"/>
    <p:sldId id="307" r:id="rId59"/>
    <p:sldId id="291" r:id="rId60"/>
    <p:sldId id="323" r:id="rId61"/>
    <p:sldId id="324" r:id="rId62"/>
    <p:sldId id="325" r:id="rId63"/>
    <p:sldId id="326" r:id="rId64"/>
    <p:sldId id="268" r:id="rId65"/>
    <p:sldId id="289" r:id="rId66"/>
    <p:sldId id="287" r:id="rId67"/>
  </p:sldIdLst>
  <p:sldSz cx="9144000" cy="5143500" type="screen16x9"/>
  <p:notesSz cx="6858000" cy="9144000"/>
  <p:embeddedFontLst>
    <p:embeddedFont>
      <p:font typeface="Alfa Slab One" pitchFamily="2" charset="77"/>
      <p:regular r:id="rId69"/>
    </p:embeddedFont>
    <p:embeddedFont>
      <p:font typeface="Proxima Nova" panose="02000506030000020004" pitchFamily="2" charset="0"/>
      <p:regular r:id="rId70"/>
      <p:bold r:id="rId71"/>
      <p:italic r:id="rId72"/>
      <p:boldItalic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  <p:embeddedFont>
      <p:font typeface="Roboto Medium" panose="02000000000000000000" pitchFamily="2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/>
    <p:restoredTop sz="94526"/>
  </p:normalViewPr>
  <p:slideViewPr>
    <p:cSldViewPr snapToGrid="0">
      <p:cViewPr>
        <p:scale>
          <a:sx n="120" d="100"/>
          <a:sy n="120" d="100"/>
        </p:scale>
        <p:origin x="84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626c698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626c698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626c6989d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626c6989d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025cdc0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5025cdc0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5025cdc09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5025cdc09_1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486b3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486b3f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486b3f74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486b3f74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9486b3f74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9486b3f74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486b3f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9486b3f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486b3f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486b3f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26c6989d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26c6989d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 rot="10800000">
            <a:off x="25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 rot="675">
            <a:off x="598753" y="846249"/>
            <a:ext cx="4585800" cy="3450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13675" y="116600"/>
            <a:ext cx="9116700" cy="0"/>
          </a:xfrm>
          <a:prstGeom prst="straightConnector1">
            <a:avLst/>
          </a:prstGeom>
          <a:noFill/>
          <a:ln w="9525" cap="flat" cmpd="sng">
            <a:solidFill>
              <a:srgbClr val="EEDFC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13675" y="5027075"/>
            <a:ext cx="9116700" cy="0"/>
          </a:xfrm>
          <a:prstGeom prst="straightConnector1">
            <a:avLst/>
          </a:prstGeom>
          <a:noFill/>
          <a:ln w="9525" cap="flat" cmpd="sng">
            <a:solidFill>
              <a:srgbClr val="EEDFC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5609550" y="808825"/>
            <a:ext cx="2713200" cy="228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5609550" y="3469725"/>
            <a:ext cx="2713200" cy="58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080300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611275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611300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080325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34792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487887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3"/>
          </p:nvPr>
        </p:nvSpPr>
        <p:spPr>
          <a:xfrm>
            <a:off x="1347900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4"/>
          </p:nvPr>
        </p:nvSpPr>
        <p:spPr>
          <a:xfrm>
            <a:off x="4878875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2">
  <p:cSld name="AUTOLAYOUT_2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3">
  <p:cSld name="AUTOLAYOUT_3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2838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5675850" y="518875"/>
            <a:ext cx="2838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5609550" y="808825"/>
            <a:ext cx="2713200" cy="22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Fisiologia do Handebol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5609550" y="3469725"/>
            <a:ext cx="27132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Valéria Panissa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Fisiologia do Esporte EFE 0170 (2021)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674" y="771925"/>
            <a:ext cx="2339775" cy="35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Jogadores</a:t>
            </a:r>
            <a:endParaRPr/>
          </a:p>
        </p:txBody>
      </p:sp>
      <p:pic>
        <p:nvPicPr>
          <p:cNvPr id="4" name="Google Shape;126;p22">
            <a:extLst>
              <a:ext uri="{FF2B5EF4-FFF2-40B4-BE49-F238E27FC236}">
                <a16:creationId xmlns:a16="http://schemas.microsoft.com/office/drawing/2014/main" id="{7B519245-ABAA-094D-990E-5518BE092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648" y="169897"/>
            <a:ext cx="5045875" cy="47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DEAC5BE-B419-434E-8023-6EC179ED5C05}"/>
              </a:ext>
            </a:extLst>
          </p:cNvPr>
          <p:cNvSpPr txBox="1"/>
          <p:nvPr/>
        </p:nvSpPr>
        <p:spPr>
          <a:xfrm>
            <a:off x="2559711" y="709948"/>
            <a:ext cx="676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A8FCC2-F448-C243-ACB9-6BFB5AE07500}"/>
              </a:ext>
            </a:extLst>
          </p:cNvPr>
          <p:cNvSpPr txBox="1"/>
          <p:nvPr/>
        </p:nvSpPr>
        <p:spPr>
          <a:xfrm>
            <a:off x="7529125" y="538376"/>
            <a:ext cx="676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Ponta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FCE28D-A274-A04A-8C27-6246D072A148}"/>
              </a:ext>
            </a:extLst>
          </p:cNvPr>
          <p:cNvSpPr txBox="1"/>
          <p:nvPr/>
        </p:nvSpPr>
        <p:spPr>
          <a:xfrm>
            <a:off x="4945284" y="3513696"/>
            <a:ext cx="99785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Armador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C1AF6-28BF-1643-B8E3-36AE732AEEEB}"/>
              </a:ext>
            </a:extLst>
          </p:cNvPr>
          <p:cNvSpPr txBox="1"/>
          <p:nvPr/>
        </p:nvSpPr>
        <p:spPr>
          <a:xfrm>
            <a:off x="6514734" y="2761858"/>
            <a:ext cx="99785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0FEC84-2FD0-4C40-9997-83C5EF188447}"/>
              </a:ext>
            </a:extLst>
          </p:cNvPr>
          <p:cNvSpPr txBox="1"/>
          <p:nvPr/>
        </p:nvSpPr>
        <p:spPr>
          <a:xfrm>
            <a:off x="2898108" y="2524858"/>
            <a:ext cx="67679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28B51-911B-724E-AD73-4967264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dos atletas</a:t>
            </a:r>
          </a:p>
        </p:txBody>
      </p:sp>
    </p:spTree>
    <p:extLst>
      <p:ext uri="{BB962C8B-B14F-4D97-AF65-F5344CB8AC3E}">
        <p14:creationId xmlns:p14="http://schemas.microsoft.com/office/powerpoint/2010/main" val="144781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816B18-22C3-8C46-A337-CB7B14A6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2" y="1423457"/>
            <a:ext cx="7711710" cy="1786045"/>
          </a:xfrm>
          <a:prstGeom prst="rect">
            <a:avLst/>
          </a:prstGeom>
        </p:spPr>
      </p:pic>
      <p:pic>
        <p:nvPicPr>
          <p:cNvPr id="3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07E18948-628A-FB41-B3A7-055AE325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30" y="3358701"/>
            <a:ext cx="1572552" cy="8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BBD8B-D8E9-A340-A31E-0CE3CF2F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Características do estudo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4EFC6B-D6BB-B24B-94C5-5F566774C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Top elite – primeira divisão</a:t>
            </a:r>
          </a:p>
          <a:p>
            <a:r>
              <a:rPr lang="pt-BR" dirty="0"/>
              <a:t>Massa corporal, estatura, dobras cutâneas, circunferências e </a:t>
            </a:r>
            <a:r>
              <a:rPr lang="pt-BR" u="sng" dirty="0"/>
              <a:t>diâmetros ósseos</a:t>
            </a:r>
          </a:p>
          <a:p>
            <a:r>
              <a:rPr lang="pt-BR" dirty="0"/>
              <a:t>30m (3 tentativas)</a:t>
            </a:r>
          </a:p>
          <a:p>
            <a:r>
              <a:rPr lang="pt-BR" dirty="0"/>
              <a:t>Preensão manual (3 tentativas)</a:t>
            </a:r>
          </a:p>
          <a:p>
            <a:r>
              <a:rPr lang="pt-BR" dirty="0"/>
              <a:t>Salto (3 tentativas)</a:t>
            </a:r>
          </a:p>
          <a:p>
            <a:r>
              <a:rPr lang="pt-BR" dirty="0"/>
              <a:t>60 </a:t>
            </a:r>
            <a:r>
              <a:rPr lang="pt-BR" dirty="0" err="1"/>
              <a:t>sit-up</a:t>
            </a:r>
            <a:r>
              <a:rPr lang="pt-BR" dirty="0"/>
              <a:t> (MNR)</a:t>
            </a:r>
          </a:p>
          <a:p>
            <a:r>
              <a:rPr lang="pt-BR" dirty="0"/>
              <a:t>Yoyo2</a:t>
            </a:r>
          </a:p>
          <a:p>
            <a:r>
              <a:rPr lang="pt-BR" dirty="0"/>
              <a:t>Avaliação da técnica</a:t>
            </a:r>
          </a:p>
          <a:p>
            <a:r>
              <a:rPr lang="pt-BR" dirty="0"/>
              <a:t>Perfil </a:t>
            </a:r>
            <a:r>
              <a:rPr lang="pt-BR" dirty="0" err="1"/>
              <a:t>bio-social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47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CE99BF-7862-CF4B-83BD-6B40EF94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9" y="1466166"/>
            <a:ext cx="8634202" cy="128470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431332D-816D-3E4F-8BBB-E36D7FFC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Massa corporal e estatura - homens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148E4C-15A9-7A4B-B908-C45E17FDF9AD}"/>
              </a:ext>
            </a:extLst>
          </p:cNvPr>
          <p:cNvSpPr/>
          <p:nvPr/>
        </p:nvSpPr>
        <p:spPr>
          <a:xfrm>
            <a:off x="6459794" y="2349910"/>
            <a:ext cx="757083" cy="530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577337AD-4F54-F440-8BDC-69AE5559D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13" y="468017"/>
            <a:ext cx="1087546" cy="6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6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61AC65-1C66-9748-9C9B-4FE6A06D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302"/>
            <a:ext cx="9144000" cy="9981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0D30DF-AA0F-604A-A663-218FD54B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48" y="2785739"/>
            <a:ext cx="7363752" cy="123347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724D9A-2BC9-6946-8336-6008FEA8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Composição corporal</a:t>
            </a:r>
          </a:p>
        </p:txBody>
      </p:sp>
      <p:pic>
        <p:nvPicPr>
          <p:cNvPr id="5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43CA573E-6E0A-3144-95E9-45C290FD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07" y="509586"/>
            <a:ext cx="1087546" cy="6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A2992E-D063-B249-88A6-959073B6C58E}"/>
              </a:ext>
            </a:extLst>
          </p:cNvPr>
          <p:cNvSpPr txBox="1"/>
          <p:nvPr/>
        </p:nvSpPr>
        <p:spPr>
          <a:xfrm>
            <a:off x="216310" y="4698475"/>
            <a:ext cx="468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Maior massa muscular e menor % de gordura</a:t>
            </a:r>
          </a:p>
        </p:txBody>
      </p:sp>
    </p:spTree>
    <p:extLst>
      <p:ext uri="{BB962C8B-B14F-4D97-AF65-F5344CB8AC3E}">
        <p14:creationId xmlns:p14="http://schemas.microsoft.com/office/powerpoint/2010/main" val="199987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D37171-114A-BD4A-BBF7-160B0C28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8977"/>
            <a:ext cx="9144000" cy="12587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665214-CE19-0B48-B06A-E0779B76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727"/>
            <a:ext cx="9144000" cy="9981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F444E1-B852-8C48-AA72-EC496B17208A}"/>
              </a:ext>
            </a:extLst>
          </p:cNvPr>
          <p:cNvSpPr txBox="1"/>
          <p:nvPr/>
        </p:nvSpPr>
        <p:spPr>
          <a:xfrm>
            <a:off x="402749" y="4055888"/>
            <a:ext cx="482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</a:rPr>
              <a:t>30m não elite = 23,7 km/</a:t>
            </a:r>
            <a:r>
              <a:rPr lang="pt-BR" sz="1800" dirty="0" err="1">
                <a:solidFill>
                  <a:srgbClr val="FF0000"/>
                </a:solidFill>
              </a:rPr>
              <a:t>h</a:t>
            </a:r>
            <a:r>
              <a:rPr lang="pt-BR" sz="1800" dirty="0">
                <a:solidFill>
                  <a:srgbClr val="FF0000"/>
                </a:solidFill>
              </a:rPr>
              <a:t> </a:t>
            </a:r>
          </a:p>
          <a:p>
            <a:r>
              <a:rPr lang="pt-BR" sz="1800" dirty="0">
                <a:solidFill>
                  <a:srgbClr val="FF0000"/>
                </a:solidFill>
              </a:rPr>
              <a:t>30m elite = 25,0 km/</a:t>
            </a:r>
            <a:r>
              <a:rPr lang="pt-BR" sz="1800" dirty="0" err="1">
                <a:solidFill>
                  <a:srgbClr val="FF0000"/>
                </a:solidFill>
              </a:rPr>
              <a:t>h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D99C1B-B5BE-6D46-B210-9208EAF570DF}"/>
              </a:ext>
            </a:extLst>
          </p:cNvPr>
          <p:cNvSpPr/>
          <p:nvPr/>
        </p:nvSpPr>
        <p:spPr>
          <a:xfrm>
            <a:off x="2241494" y="2818899"/>
            <a:ext cx="6845862" cy="176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FEB3ED-9E66-6748-9206-F1168E7E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5" y="201274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Testes físicos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FC828F9-0712-BB4B-82FF-7629E6936528}"/>
              </a:ext>
            </a:extLst>
          </p:cNvPr>
          <p:cNvSpPr/>
          <p:nvPr/>
        </p:nvSpPr>
        <p:spPr>
          <a:xfrm>
            <a:off x="2241494" y="2360749"/>
            <a:ext cx="6845862" cy="321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9DDCEA20-CDB6-C142-85FD-3B1D3E98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32" y="295583"/>
            <a:ext cx="1087546" cy="6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EFE3BC-7704-7047-ABBE-E52518E7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531587"/>
            <a:ext cx="7545387" cy="438324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E56371-78FC-E646-A84C-36BA5037CC1E}"/>
              </a:ext>
            </a:extLst>
          </p:cNvPr>
          <p:cNvSpPr/>
          <p:nvPr/>
        </p:nvSpPr>
        <p:spPr>
          <a:xfrm>
            <a:off x="6748744" y="1812531"/>
            <a:ext cx="679731" cy="35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EDAC2-F4F7-0048-92D8-BE41DDB9E039}"/>
              </a:ext>
            </a:extLst>
          </p:cNvPr>
          <p:cNvSpPr/>
          <p:nvPr/>
        </p:nvSpPr>
        <p:spPr>
          <a:xfrm>
            <a:off x="7088610" y="2317407"/>
            <a:ext cx="679731" cy="35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824105-8489-AE4B-B7DB-E6C8EF16FFCA}"/>
              </a:ext>
            </a:extLst>
          </p:cNvPr>
          <p:cNvSpPr/>
          <p:nvPr/>
        </p:nvSpPr>
        <p:spPr>
          <a:xfrm>
            <a:off x="6830465" y="3707501"/>
            <a:ext cx="679731" cy="35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B0A700-BDB9-424B-8076-B343E079D44D}"/>
              </a:ext>
            </a:extLst>
          </p:cNvPr>
          <p:cNvSpPr/>
          <p:nvPr/>
        </p:nvSpPr>
        <p:spPr>
          <a:xfrm>
            <a:off x="6570951" y="4039844"/>
            <a:ext cx="679731" cy="35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E8425C-E60A-8C4A-ACCC-485EE8852873}"/>
              </a:ext>
            </a:extLst>
          </p:cNvPr>
          <p:cNvSpPr/>
          <p:nvPr/>
        </p:nvSpPr>
        <p:spPr>
          <a:xfrm>
            <a:off x="6724043" y="4544720"/>
            <a:ext cx="679731" cy="35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595324-1E92-4B49-809C-A496EAFA4AB7}"/>
              </a:ext>
            </a:extLst>
          </p:cNvPr>
          <p:cNvSpPr txBox="1"/>
          <p:nvPr/>
        </p:nvSpPr>
        <p:spPr>
          <a:xfrm>
            <a:off x="342245" y="4835723"/>
            <a:ext cx="193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Wagner et al. (2014)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8748866-61FD-7843-A151-FF6F468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45" y="1234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Consumo máximo de oxigênio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7B4161-835E-164A-BAD3-2FDFD9707510}"/>
              </a:ext>
            </a:extLst>
          </p:cNvPr>
          <p:cNvSpPr/>
          <p:nvPr/>
        </p:nvSpPr>
        <p:spPr>
          <a:xfrm>
            <a:off x="799306" y="1868129"/>
            <a:ext cx="3546552" cy="95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749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EC0CAF-44C8-E945-9C45-84038763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19" y="0"/>
            <a:ext cx="4513362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AFA5969-737E-264C-A85E-80537BD9881F}"/>
              </a:ext>
            </a:extLst>
          </p:cNvPr>
          <p:cNvSpPr txBox="1"/>
          <p:nvPr/>
        </p:nvSpPr>
        <p:spPr>
          <a:xfrm>
            <a:off x="623087" y="4677196"/>
            <a:ext cx="1383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Fukuda (2018)</a:t>
            </a:r>
          </a:p>
        </p:txBody>
      </p:sp>
    </p:spTree>
    <p:extLst>
      <p:ext uri="{BB962C8B-B14F-4D97-AF65-F5344CB8AC3E}">
        <p14:creationId xmlns:p14="http://schemas.microsoft.com/office/powerpoint/2010/main" val="230078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F2611-D486-AB4B-A901-899DEF6A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 por posição </a:t>
            </a:r>
          </a:p>
        </p:txBody>
      </p:sp>
    </p:spTree>
    <p:extLst>
      <p:ext uri="{BB962C8B-B14F-4D97-AF65-F5344CB8AC3E}">
        <p14:creationId xmlns:p14="http://schemas.microsoft.com/office/powerpoint/2010/main" val="17880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0070D-84F6-064F-A9A7-540F4D6A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Grupos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1D68E-815D-8A45-8BDE-274D7C4A4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Handebol = Caetano, Heloísa, Marcus Vinícius, Ana Beatriz, Leo e Marina</a:t>
            </a:r>
          </a:p>
          <a:p>
            <a:r>
              <a:rPr lang="pt-BR" dirty="0"/>
              <a:t>Voleibol = Bárbara, Gabriel Toledo, Joana Alonso e João Lucas</a:t>
            </a:r>
          </a:p>
          <a:p>
            <a:r>
              <a:rPr lang="pt-BR" dirty="0"/>
              <a:t>Ciclismo = Julia, Mariana, Danilo e João Gabriel</a:t>
            </a:r>
          </a:p>
          <a:p>
            <a:r>
              <a:rPr lang="pt-BR" dirty="0"/>
              <a:t>Futebol = Letícia, </a:t>
            </a:r>
            <a:r>
              <a:rPr lang="pt-BR" dirty="0" err="1"/>
              <a:t>Angelo</a:t>
            </a:r>
            <a:r>
              <a:rPr lang="pt-BR" dirty="0"/>
              <a:t>, Matheus, </a:t>
            </a:r>
            <a:r>
              <a:rPr lang="pt-BR" dirty="0" err="1"/>
              <a:t>Nickolas</a:t>
            </a:r>
            <a:r>
              <a:rPr lang="pt-BR" dirty="0"/>
              <a:t>, Nicolas e Rafael</a:t>
            </a:r>
          </a:p>
          <a:p>
            <a:r>
              <a:rPr lang="pt-BR" dirty="0"/>
              <a:t>Tênis = </a:t>
            </a:r>
          </a:p>
          <a:p>
            <a:r>
              <a:rPr lang="pt-BR" dirty="0"/>
              <a:t>Natação =  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59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AC653F-98C6-A34D-B924-C69573C2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60" y="682910"/>
            <a:ext cx="7251700" cy="2019300"/>
          </a:xfrm>
          <a:prstGeom prst="rect">
            <a:avLst/>
          </a:prstGeom>
        </p:spPr>
      </p:pic>
      <p:pic>
        <p:nvPicPr>
          <p:cNvPr id="6152" name="Picture 8" descr="Bandeira do Dinamarca 22x32cm - Banderminas - Bandeiras - Magazine Luiza">
            <a:extLst>
              <a:ext uri="{FF2B5EF4-FFF2-40B4-BE49-F238E27FC236}">
                <a16:creationId xmlns:a16="http://schemas.microsoft.com/office/drawing/2014/main" id="{BB180136-94DB-CC42-818C-8F7589E8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8" y="2939845"/>
            <a:ext cx="2642664" cy="18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A03A799-D553-EE48-A094-F4788E02DC45}"/>
              </a:ext>
            </a:extLst>
          </p:cNvPr>
          <p:cNvSpPr txBox="1"/>
          <p:nvPr/>
        </p:nvSpPr>
        <p:spPr>
          <a:xfrm>
            <a:off x="3903406" y="3244645"/>
            <a:ext cx="1868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 alas</a:t>
            </a:r>
          </a:p>
          <a:p>
            <a:r>
              <a:rPr lang="pt-BR" dirty="0"/>
              <a:t>7 </a:t>
            </a:r>
            <a:r>
              <a:rPr lang="pt-BR" dirty="0" err="1"/>
              <a:t>backcourt</a:t>
            </a:r>
            <a:endParaRPr lang="pt-BR" dirty="0"/>
          </a:p>
          <a:p>
            <a:r>
              <a:rPr lang="pt-BR" dirty="0"/>
              <a:t>7 </a:t>
            </a:r>
            <a:r>
              <a:rPr lang="pt-BR" dirty="0" err="1"/>
              <a:t>pivots</a:t>
            </a:r>
            <a:endParaRPr lang="pt-BR" dirty="0"/>
          </a:p>
          <a:p>
            <a:r>
              <a:rPr lang="pt-BR" dirty="0"/>
              <a:t>3 goleiros</a:t>
            </a:r>
          </a:p>
        </p:txBody>
      </p:sp>
    </p:spTree>
    <p:extLst>
      <p:ext uri="{BB962C8B-B14F-4D97-AF65-F5344CB8AC3E}">
        <p14:creationId xmlns:p14="http://schemas.microsoft.com/office/powerpoint/2010/main" val="8441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4B8FD09-5DCC-8E4E-9B91-9A3CCF64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2643154"/>
            <a:ext cx="9144000" cy="11837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F64927-1C2A-164D-9449-CABAFC82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602545"/>
            <a:ext cx="9144000" cy="89780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4F7A2AD-FC32-A142-900D-AA2885E2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40" y="23769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Limiar metabólico por posição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897FEA-5207-7643-AA2A-98F0286E9AAC}"/>
              </a:ext>
            </a:extLst>
          </p:cNvPr>
          <p:cNvSpPr txBox="1"/>
          <p:nvPr/>
        </p:nvSpPr>
        <p:spPr>
          <a:xfrm>
            <a:off x="78658" y="2623490"/>
            <a:ext cx="8809703" cy="385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65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A2D7F-FACD-EA41-9161-9A8F787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Consumo máximo de oxigênio por posição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18E625-365F-424B-9533-A1C8E041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843"/>
            <a:ext cx="9144000" cy="21498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DE4C070-6244-C245-B571-FEB81C45C155}"/>
              </a:ext>
            </a:extLst>
          </p:cNvPr>
          <p:cNvSpPr/>
          <p:nvPr/>
        </p:nvSpPr>
        <p:spPr>
          <a:xfrm>
            <a:off x="4798143" y="2315498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FD0F8-165B-FD41-8B1C-5F6016CF5BD5}"/>
              </a:ext>
            </a:extLst>
          </p:cNvPr>
          <p:cNvSpPr/>
          <p:nvPr/>
        </p:nvSpPr>
        <p:spPr>
          <a:xfrm>
            <a:off x="3323304" y="2310583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6B5154-5042-3447-9E99-E5BEAEC53946}"/>
              </a:ext>
            </a:extLst>
          </p:cNvPr>
          <p:cNvSpPr/>
          <p:nvPr/>
        </p:nvSpPr>
        <p:spPr>
          <a:xfrm>
            <a:off x="3323304" y="2648624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96E0EE7-CCF0-E247-ACCF-2119A70B4451}"/>
              </a:ext>
            </a:extLst>
          </p:cNvPr>
          <p:cNvSpPr/>
          <p:nvPr/>
        </p:nvSpPr>
        <p:spPr>
          <a:xfrm>
            <a:off x="4798143" y="2651728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FC9DFE-4E9E-AB46-B3AD-44A776228B29}"/>
              </a:ext>
            </a:extLst>
          </p:cNvPr>
          <p:cNvSpPr/>
          <p:nvPr/>
        </p:nvSpPr>
        <p:spPr>
          <a:xfrm>
            <a:off x="3323303" y="3289320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ABE5586-3FA9-A447-8EA1-570AFE4B3151}"/>
              </a:ext>
            </a:extLst>
          </p:cNvPr>
          <p:cNvSpPr/>
          <p:nvPr/>
        </p:nvSpPr>
        <p:spPr>
          <a:xfrm>
            <a:off x="4798142" y="3289319"/>
            <a:ext cx="1091381" cy="329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59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D4023-EB61-2C4D-A066-18EF751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Salto e desempenho no </a:t>
            </a:r>
            <a:r>
              <a:rPr lang="pt-BR" i="1" dirty="0" err="1"/>
              <a:t>sprint</a:t>
            </a:r>
            <a:r>
              <a:rPr lang="pt-BR" i="1" dirty="0"/>
              <a:t> </a:t>
            </a:r>
            <a:r>
              <a:rPr lang="pt-BR" dirty="0"/>
              <a:t>por posição</a:t>
            </a:r>
            <a:endParaRPr lang="pt-BR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8C4FAB-7EFE-D147-9F45-E5C5F13E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3" y="1318239"/>
            <a:ext cx="7910111" cy="362301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81A3874-CB4E-D342-A665-AB6A0CE2D275}"/>
              </a:ext>
            </a:extLst>
          </p:cNvPr>
          <p:cNvSpPr/>
          <p:nvPr/>
        </p:nvSpPr>
        <p:spPr>
          <a:xfrm>
            <a:off x="311700" y="2094270"/>
            <a:ext cx="7504945" cy="344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40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F953-E2F6-0C4C-A135-C12EAF57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9" y="25717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Características do estudo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F37201-574C-2443-922B-71F87C7B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63" y="3207852"/>
            <a:ext cx="8520600" cy="3416400"/>
          </a:xfrm>
        </p:spPr>
        <p:txBody>
          <a:bodyPr/>
          <a:lstStyle/>
          <a:p>
            <a:r>
              <a:rPr lang="pt-BR" dirty="0"/>
              <a:t>Revisão sistemática</a:t>
            </a:r>
          </a:p>
          <a:p>
            <a:r>
              <a:rPr lang="pt-BR" dirty="0"/>
              <a:t>33 estudos com apenas mulheres</a:t>
            </a:r>
          </a:p>
          <a:p>
            <a:r>
              <a:rPr lang="pt-BR" dirty="0"/>
              <a:t>Antropometria</a:t>
            </a:r>
          </a:p>
          <a:p>
            <a:r>
              <a:rPr lang="pt-BR" dirty="0"/>
              <a:t>Testes físicos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74285A-6714-BE40-9E63-2BC9BED2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89" y="65550"/>
            <a:ext cx="5749211" cy="24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1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B7E3F-7C1A-4447-952A-B1C46753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Dados antropométricos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FC1D00-2898-4D48-9B63-62F92A6E5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/>
              <a:t>Altura = 1,68 a 1,79 m (removendo um único estudo com atletas mais jovens)</a:t>
            </a:r>
          </a:p>
          <a:p>
            <a:pPr>
              <a:lnSpc>
                <a:spcPct val="200000"/>
              </a:lnSpc>
            </a:pPr>
            <a:r>
              <a:rPr lang="pt-BR" dirty="0"/>
              <a:t>Massa corporal = 63 a 72 kg</a:t>
            </a:r>
          </a:p>
          <a:p>
            <a:pPr>
              <a:lnSpc>
                <a:spcPct val="200000"/>
              </a:lnSpc>
            </a:pPr>
            <a:r>
              <a:rPr lang="pt-BR" dirty="0"/>
              <a:t>20 a 29% percentual de gordura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0870DD6-307C-B645-99DE-4729078FBB86}"/>
              </a:ext>
            </a:extLst>
          </p:cNvPr>
          <p:cNvCxnSpPr>
            <a:cxnSpLocks/>
          </p:cNvCxnSpPr>
          <p:nvPr/>
        </p:nvCxnSpPr>
        <p:spPr>
          <a:xfrm>
            <a:off x="2694648" y="1757521"/>
            <a:ext cx="2468071" cy="77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B80B13-9457-E94F-BF97-1EE151E19D4A}"/>
              </a:ext>
            </a:extLst>
          </p:cNvPr>
          <p:cNvSpPr txBox="1"/>
          <p:nvPr/>
        </p:nvSpPr>
        <p:spPr>
          <a:xfrm>
            <a:off x="4410160" y="2474646"/>
            <a:ext cx="330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Tamanho da mão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5255427-F1EB-EE49-A838-FFDE709AF11C}"/>
              </a:ext>
            </a:extLst>
          </p:cNvPr>
          <p:cNvCxnSpPr>
            <a:cxnSpLocks/>
          </p:cNvCxnSpPr>
          <p:nvPr/>
        </p:nvCxnSpPr>
        <p:spPr>
          <a:xfrm flipH="1">
            <a:off x="4410160" y="2900331"/>
            <a:ext cx="1650776" cy="9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99D396-31D5-B246-9129-B87C74B0A5C4}"/>
              </a:ext>
            </a:extLst>
          </p:cNvPr>
          <p:cNvSpPr txBox="1"/>
          <p:nvPr/>
        </p:nvSpPr>
        <p:spPr>
          <a:xfrm>
            <a:off x="2905041" y="3735262"/>
            <a:ext cx="1505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Velocidade e eficiência do arremesso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565F915-C65D-2A4A-B4A8-9A8027EBB7EB}"/>
              </a:ext>
            </a:extLst>
          </p:cNvPr>
          <p:cNvCxnSpPr>
            <a:cxnSpLocks/>
          </p:cNvCxnSpPr>
          <p:nvPr/>
        </p:nvCxnSpPr>
        <p:spPr>
          <a:xfrm>
            <a:off x="4375251" y="3991025"/>
            <a:ext cx="1912261" cy="20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E08B0A-6EC0-0943-ABE6-56BE587CB6F4}"/>
              </a:ext>
            </a:extLst>
          </p:cNvPr>
          <p:cNvSpPr txBox="1"/>
          <p:nvPr/>
        </p:nvSpPr>
        <p:spPr>
          <a:xfrm>
            <a:off x="6287512" y="3889165"/>
            <a:ext cx="150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Importante para esse esporte!</a:t>
            </a:r>
          </a:p>
        </p:txBody>
      </p:sp>
    </p:spTree>
    <p:extLst>
      <p:ext uri="{BB962C8B-B14F-4D97-AF65-F5344CB8AC3E}">
        <p14:creationId xmlns:p14="http://schemas.microsoft.com/office/powerpoint/2010/main" val="26964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35459-F4B3-954C-8221-4084020C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Força e velocidade máxima de corrida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EBDDB7-6BB9-AC42-B18E-89FD07697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/>
              <a:t>Supino</a:t>
            </a:r>
          </a:p>
          <a:p>
            <a:pPr lvl="1"/>
            <a:r>
              <a:rPr lang="pt-BR" sz="2400" dirty="0"/>
              <a:t>Amador = 37 kg</a:t>
            </a:r>
          </a:p>
          <a:p>
            <a:pPr lvl="1"/>
            <a:r>
              <a:rPr lang="pt-BR" sz="2400" dirty="0"/>
              <a:t>Elite = 49 a 51 kg</a:t>
            </a:r>
          </a:p>
          <a:p>
            <a:r>
              <a:rPr lang="pt-BR" sz="2400" dirty="0"/>
              <a:t>Velocidade de 15 metros</a:t>
            </a:r>
          </a:p>
          <a:p>
            <a:pPr lvl="1"/>
            <a:r>
              <a:rPr lang="pt-BR" sz="2400" dirty="0"/>
              <a:t>Amador = 2,71 segundos</a:t>
            </a:r>
          </a:p>
          <a:p>
            <a:pPr lvl="1"/>
            <a:r>
              <a:rPr lang="pt-BR" sz="2400" dirty="0"/>
              <a:t>Elite = 2,64 segundos</a:t>
            </a:r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45298A01-C648-7640-BD25-555F03D82E11}"/>
              </a:ext>
            </a:extLst>
          </p:cNvPr>
          <p:cNvSpPr/>
          <p:nvPr/>
        </p:nvSpPr>
        <p:spPr>
          <a:xfrm rot="727195">
            <a:off x="4605541" y="3479573"/>
            <a:ext cx="1335186" cy="46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9428316C-A5F8-0D4B-8498-CC1339E25FF6}"/>
              </a:ext>
            </a:extLst>
          </p:cNvPr>
          <p:cNvSpPr/>
          <p:nvPr/>
        </p:nvSpPr>
        <p:spPr>
          <a:xfrm rot="21232678">
            <a:off x="3791117" y="1868836"/>
            <a:ext cx="1335186" cy="46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7C497D-D45E-5E4A-AD18-FE5E1BEAFA13}"/>
              </a:ext>
            </a:extLst>
          </p:cNvPr>
          <p:cNvSpPr txBox="1"/>
          <p:nvPr/>
        </p:nvSpPr>
        <p:spPr>
          <a:xfrm>
            <a:off x="6158039" y="3683248"/>
            <a:ext cx="1885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15m = 2.64s</a:t>
            </a:r>
          </a:p>
          <a:p>
            <a:r>
              <a:rPr lang="pt-BR" dirty="0"/>
              <a:t>15m / 2.64s</a:t>
            </a:r>
          </a:p>
          <a:p>
            <a:r>
              <a:rPr lang="pt-BR" dirty="0"/>
              <a:t>5.68 m/</a:t>
            </a:r>
            <a:r>
              <a:rPr lang="pt-BR" dirty="0" err="1"/>
              <a:t>s</a:t>
            </a:r>
            <a:r>
              <a:rPr lang="pt-BR" dirty="0"/>
              <a:t> ou 24 km/</a:t>
            </a:r>
            <a:r>
              <a:rPr lang="pt-BR" dirty="0" err="1"/>
              <a:t>h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66C86-B6F3-0A4B-8D93-23BBE400566F}"/>
              </a:ext>
            </a:extLst>
          </p:cNvPr>
          <p:cNvSpPr txBox="1"/>
          <p:nvPr/>
        </p:nvSpPr>
        <p:spPr>
          <a:xfrm>
            <a:off x="5565972" y="1951354"/>
            <a:ext cx="188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0,73/kg/kg</a:t>
            </a:r>
          </a:p>
        </p:txBody>
      </p:sp>
    </p:spTree>
    <p:extLst>
      <p:ext uri="{BB962C8B-B14F-4D97-AF65-F5344CB8AC3E}">
        <p14:creationId xmlns:p14="http://schemas.microsoft.com/office/powerpoint/2010/main" val="29823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143ABD-23DA-9240-B714-FFB961C0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7"/>
            <a:ext cx="9144000" cy="50528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A9EEE0-39D3-0243-9DBC-0480F8F6E831}"/>
              </a:ext>
            </a:extLst>
          </p:cNvPr>
          <p:cNvSpPr txBox="1"/>
          <p:nvPr/>
        </p:nvSpPr>
        <p:spPr>
          <a:xfrm>
            <a:off x="6967242" y="1844984"/>
            <a:ext cx="83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10km/</a:t>
            </a:r>
            <a:r>
              <a:rPr lang="pt-BR" dirty="0" err="1">
                <a:solidFill>
                  <a:srgbClr val="FF0000"/>
                </a:solidFill>
              </a:rPr>
              <a:t>h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C07FEB-BC45-A540-9DEC-33643CD8A80D}"/>
              </a:ext>
            </a:extLst>
          </p:cNvPr>
          <p:cNvSpPr/>
          <p:nvPr/>
        </p:nvSpPr>
        <p:spPr>
          <a:xfrm>
            <a:off x="6853953" y="914400"/>
            <a:ext cx="1060057" cy="2791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CFBE7C-5AEE-F645-A509-33112FDCDDC6}"/>
              </a:ext>
            </a:extLst>
          </p:cNvPr>
          <p:cNvSpPr/>
          <p:nvPr/>
        </p:nvSpPr>
        <p:spPr>
          <a:xfrm>
            <a:off x="5793896" y="1610407"/>
            <a:ext cx="1060057" cy="3123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15CEC9-B151-4147-BE9E-317BA8F0F560}"/>
              </a:ext>
            </a:extLst>
          </p:cNvPr>
          <p:cNvSpPr txBox="1"/>
          <p:nvPr/>
        </p:nvSpPr>
        <p:spPr>
          <a:xfrm>
            <a:off x="5965371" y="2621679"/>
            <a:ext cx="115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VAM?</a:t>
            </a:r>
          </a:p>
        </p:txBody>
      </p:sp>
    </p:spTree>
    <p:extLst>
      <p:ext uri="{BB962C8B-B14F-4D97-AF65-F5344CB8AC3E}">
        <p14:creationId xmlns:p14="http://schemas.microsoft.com/office/powerpoint/2010/main" val="254257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A62FC-FD24-054A-8308-39F23D64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A616A0-959A-104C-9FC4-5E22EC0A0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90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8DFD0-C9E4-3B45-A8DB-DA83E5FE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Demandas do jogo</a:t>
            </a:r>
          </a:p>
        </p:txBody>
      </p:sp>
    </p:spTree>
    <p:extLst>
      <p:ext uri="{BB962C8B-B14F-4D97-AF65-F5344CB8AC3E}">
        <p14:creationId xmlns:p14="http://schemas.microsoft.com/office/powerpoint/2010/main" val="181614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CE7EF-2E60-1145-9B09-AC1FF7E5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Objetivos da aula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429EA7-B717-084B-BC43-E57EB94FB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Busca de informações </a:t>
            </a:r>
          </a:p>
          <a:p>
            <a:r>
              <a:rPr lang="pt-BR" sz="2400" dirty="0"/>
              <a:t>Dado normativo e classificatório</a:t>
            </a:r>
          </a:p>
          <a:p>
            <a:r>
              <a:rPr lang="pt-BR" sz="2400" dirty="0"/>
              <a:t>O Jogo (breve)</a:t>
            </a:r>
          </a:p>
          <a:p>
            <a:r>
              <a:rPr lang="pt-BR" sz="2400" dirty="0"/>
              <a:t>Características dos atletas</a:t>
            </a:r>
          </a:p>
          <a:p>
            <a:r>
              <a:rPr lang="pt-BR" sz="2400" dirty="0"/>
              <a:t>Demandas fisiológicas do jogo</a:t>
            </a:r>
          </a:p>
        </p:txBody>
      </p:sp>
    </p:spTree>
    <p:extLst>
      <p:ext uri="{BB962C8B-B14F-4D97-AF65-F5344CB8AC3E}">
        <p14:creationId xmlns:p14="http://schemas.microsoft.com/office/powerpoint/2010/main" val="84075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C1262-6177-B145-A814-C8F9980C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Demandas de jogo feminino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8FA31-A1B7-E043-9466-7D5922085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/>
              <a:t>Em média a FC fica em torno de 85% da máxima</a:t>
            </a:r>
          </a:p>
          <a:p>
            <a:pPr>
              <a:lnSpc>
                <a:spcPct val="200000"/>
              </a:lnSpc>
            </a:pPr>
            <a:r>
              <a:rPr lang="pt-BR" dirty="0"/>
              <a:t>Distância percorrida em média 5251 metros</a:t>
            </a:r>
          </a:p>
          <a:p>
            <a:pPr>
              <a:lnSpc>
                <a:spcPct val="200000"/>
              </a:lnSpc>
            </a:pPr>
            <a:r>
              <a:rPr lang="pt-BR" dirty="0"/>
              <a:t>Velocidade média de 69,7 m/min</a:t>
            </a:r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E391E84A-FA3F-1042-9494-FE8365128F12}"/>
              </a:ext>
            </a:extLst>
          </p:cNvPr>
          <p:cNvSpPr/>
          <p:nvPr/>
        </p:nvSpPr>
        <p:spPr>
          <a:xfrm rot="1240451">
            <a:off x="4264503" y="2824120"/>
            <a:ext cx="1165253" cy="47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188212-785E-1B49-9CBC-2A78955A30E2}"/>
              </a:ext>
            </a:extLst>
          </p:cNvPr>
          <p:cNvSpPr txBox="1"/>
          <p:nvPr/>
        </p:nvSpPr>
        <p:spPr>
          <a:xfrm>
            <a:off x="5615873" y="3398655"/>
            <a:ext cx="148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4,12 km/</a:t>
            </a:r>
            <a:r>
              <a:rPr lang="pt-BR" sz="1800" dirty="0" err="1"/>
              <a:t>h</a:t>
            </a:r>
            <a:endParaRPr lang="pt-BR" sz="1800" dirty="0"/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8A76C4C8-7234-7046-A20E-18BCB6CB9D3E}"/>
              </a:ext>
            </a:extLst>
          </p:cNvPr>
          <p:cNvSpPr/>
          <p:nvPr/>
        </p:nvSpPr>
        <p:spPr>
          <a:xfrm rot="9844261">
            <a:off x="4260886" y="3791660"/>
            <a:ext cx="1165253" cy="47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A0F9E6-1AB0-2845-8BA7-421B9300D95C}"/>
              </a:ext>
            </a:extLst>
          </p:cNvPr>
          <p:cNvSpPr txBox="1"/>
          <p:nvPr/>
        </p:nvSpPr>
        <p:spPr>
          <a:xfrm>
            <a:off x="2841523" y="4112047"/>
            <a:ext cx="218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Aceleração ??</a:t>
            </a:r>
          </a:p>
        </p:txBody>
      </p:sp>
    </p:spTree>
    <p:extLst>
      <p:ext uri="{BB962C8B-B14F-4D97-AF65-F5344CB8AC3E}">
        <p14:creationId xmlns:p14="http://schemas.microsoft.com/office/powerpoint/2010/main" val="239442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B11E9A-A9A5-B14A-9636-2CB99DE4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0"/>
            <a:ext cx="7336971" cy="20887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C07701-74C1-F241-8463-52B81F77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56" y="2088737"/>
            <a:ext cx="4311593" cy="29518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B4E5E7E-723C-C14E-A363-30B2CF1DF0AE}"/>
              </a:ext>
            </a:extLst>
          </p:cNvPr>
          <p:cNvSpPr/>
          <p:nvPr/>
        </p:nvSpPr>
        <p:spPr>
          <a:xfrm>
            <a:off x="5649686" y="1034143"/>
            <a:ext cx="674914" cy="348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878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5FED7-3064-EE43-B5C3-38823BCD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Zonas de intensidade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484414-7594-DF4C-9AEE-7333E9E2E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Zona 1 = em pé/parado - 3,24 km/</a:t>
            </a:r>
            <a:r>
              <a:rPr lang="pt-BR" dirty="0" err="1"/>
              <a:t>h</a:t>
            </a: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Zona 2 = andando – 3,3 até 6,8 km/</a:t>
            </a:r>
            <a:r>
              <a:rPr lang="pt-BR" dirty="0" err="1"/>
              <a:t>h</a:t>
            </a: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Zona 3 = trotando – 7,2 até 14 km/</a:t>
            </a:r>
            <a:r>
              <a:rPr lang="pt-BR" dirty="0" err="1"/>
              <a:t>h</a:t>
            </a: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Zona 4 = correndo – 14 km/</a:t>
            </a:r>
            <a:r>
              <a:rPr lang="pt-BR" dirty="0" err="1"/>
              <a:t>h</a:t>
            </a:r>
            <a:r>
              <a:rPr lang="pt-BR" dirty="0"/>
              <a:t> até 19,8 km/</a:t>
            </a:r>
            <a:r>
              <a:rPr lang="pt-BR" dirty="0" err="1"/>
              <a:t>h</a:t>
            </a: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Zona 5 = correndo em alta intensidade – 19,8 até 24 km/</a:t>
            </a:r>
            <a:r>
              <a:rPr lang="pt-BR" dirty="0" err="1"/>
              <a:t>h</a:t>
            </a: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Zona 6 = esforço máximo – acima de 24 km/</a:t>
            </a:r>
            <a:r>
              <a:rPr lang="pt-BR" dirty="0" err="1"/>
              <a:t>h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7C7633-DB0D-B64F-932C-7153B462F3A3}"/>
              </a:ext>
            </a:extLst>
          </p:cNvPr>
          <p:cNvSpPr txBox="1"/>
          <p:nvPr/>
        </p:nvSpPr>
        <p:spPr>
          <a:xfrm>
            <a:off x="5928379" y="1017725"/>
            <a:ext cx="2144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accent3"/>
                </a:solidFill>
              </a:rPr>
              <a:t>Qual a limitação dessa abordagem?</a:t>
            </a:r>
          </a:p>
        </p:txBody>
      </p:sp>
    </p:spTree>
    <p:extLst>
      <p:ext uri="{BB962C8B-B14F-4D97-AF65-F5344CB8AC3E}">
        <p14:creationId xmlns:p14="http://schemas.microsoft.com/office/powerpoint/2010/main" val="331383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4FDD7-9A2F-AE47-B35B-C73A20E6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Tempo gasto nas zonas de intensidade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97ABBC-C67E-8C49-9AD8-578D44F2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1242009"/>
            <a:ext cx="6344398" cy="39014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32BC71-4A8B-4447-AB77-FE1C7128CB96}"/>
              </a:ext>
            </a:extLst>
          </p:cNvPr>
          <p:cNvSpPr txBox="1"/>
          <p:nvPr/>
        </p:nvSpPr>
        <p:spPr>
          <a:xfrm>
            <a:off x="2923825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3,3 até 6,8 km/</a:t>
            </a:r>
            <a:r>
              <a:rPr lang="pt-BR" dirty="0" err="1"/>
              <a:t>h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CC8DC8-AD94-FF48-96C7-2B142AE41C8F}"/>
              </a:ext>
            </a:extLst>
          </p:cNvPr>
          <p:cNvSpPr txBox="1"/>
          <p:nvPr/>
        </p:nvSpPr>
        <p:spPr>
          <a:xfrm>
            <a:off x="3466214" y="3333736"/>
            <a:ext cx="457200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7,2 até 14 km/</a:t>
            </a:r>
            <a:r>
              <a:rPr lang="pt-BR" dirty="0" err="1"/>
              <a:t>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95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4FDD7-9A2F-AE47-B35B-C73A20E6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Distância percorrida em cada intensidade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91F241-E5CB-9E41-9209-85EBBA693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7" y="1346306"/>
            <a:ext cx="6389915" cy="35421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AF060CF-533F-124E-8E03-D2DC981A4429}"/>
              </a:ext>
            </a:extLst>
          </p:cNvPr>
          <p:cNvSpPr txBox="1"/>
          <p:nvPr/>
        </p:nvSpPr>
        <p:spPr>
          <a:xfrm>
            <a:off x="2286000" y="294948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3,3 até 6,8 km/</a:t>
            </a:r>
            <a:r>
              <a:rPr lang="pt-BR" dirty="0" err="1"/>
              <a:t>h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D84457-F64B-E849-9E2C-4C53E69D7705}"/>
              </a:ext>
            </a:extLst>
          </p:cNvPr>
          <p:cNvSpPr txBox="1"/>
          <p:nvPr/>
        </p:nvSpPr>
        <p:spPr>
          <a:xfrm>
            <a:off x="3083571" y="3120340"/>
            <a:ext cx="457200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7,2 até 14 km/</a:t>
            </a:r>
            <a:r>
              <a:rPr lang="pt-BR" dirty="0" err="1"/>
              <a:t>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136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4BF1C-DAE3-F94B-B997-87994652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351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Distância percorrida em cada zona de intensidade de acordo com a posição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C638D3-D386-4D44-A11A-EA633827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706"/>
            <a:ext cx="9144000" cy="205408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FBB8E8C-4118-C441-A276-333A1A53AA58}"/>
              </a:ext>
            </a:extLst>
          </p:cNvPr>
          <p:cNvSpPr/>
          <p:nvPr/>
        </p:nvSpPr>
        <p:spPr>
          <a:xfrm>
            <a:off x="1524000" y="2428568"/>
            <a:ext cx="1209368" cy="143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B547C7-E62E-3E44-870A-8064C2A76376}"/>
              </a:ext>
            </a:extLst>
          </p:cNvPr>
          <p:cNvSpPr/>
          <p:nvPr/>
        </p:nvSpPr>
        <p:spPr>
          <a:xfrm>
            <a:off x="6523703" y="2428568"/>
            <a:ext cx="1209368" cy="143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0B921D3-E2FE-6242-A987-81D174498746}"/>
              </a:ext>
            </a:extLst>
          </p:cNvPr>
          <p:cNvSpPr/>
          <p:nvPr/>
        </p:nvSpPr>
        <p:spPr>
          <a:xfrm>
            <a:off x="4036142" y="2757949"/>
            <a:ext cx="1209368" cy="172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695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4BF1C-DAE3-F94B-B997-87994652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8" y="2926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Tempo gasto em cada intensidade de acordo com a posição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F44BD9-9377-D348-AE32-ACC9F97F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67"/>
            <a:ext cx="9144000" cy="246296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83A6FDE-8539-B24B-B125-D0569A31E14C}"/>
              </a:ext>
            </a:extLst>
          </p:cNvPr>
          <p:cNvSpPr txBox="1"/>
          <p:nvPr/>
        </p:nvSpPr>
        <p:spPr>
          <a:xfrm>
            <a:off x="1612490" y="3803232"/>
            <a:ext cx="92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Ponta 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3F0FD7-B67F-7841-BE25-1DEC6E445A74}"/>
              </a:ext>
            </a:extLst>
          </p:cNvPr>
          <p:cNvSpPr txBox="1"/>
          <p:nvPr/>
        </p:nvSpPr>
        <p:spPr>
          <a:xfrm>
            <a:off x="2856270" y="3803232"/>
            <a:ext cx="92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Meia 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F1BA0A-D536-194D-84E2-421EC788B857}"/>
              </a:ext>
            </a:extLst>
          </p:cNvPr>
          <p:cNvSpPr txBox="1"/>
          <p:nvPr/>
        </p:nvSpPr>
        <p:spPr>
          <a:xfrm>
            <a:off x="4109883" y="3803231"/>
            <a:ext cx="92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Armador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809F43-74DF-844E-ADC4-A2CCB76D71B4}"/>
              </a:ext>
            </a:extLst>
          </p:cNvPr>
          <p:cNvSpPr txBox="1"/>
          <p:nvPr/>
        </p:nvSpPr>
        <p:spPr>
          <a:xfrm>
            <a:off x="5373328" y="3803230"/>
            <a:ext cx="92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Meia </a:t>
            </a:r>
            <a:r>
              <a:rPr lang="pt-BR" dirty="0" err="1"/>
              <a:t>D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2EF848-BE32-BA40-B497-96A5F36F2FA2}"/>
              </a:ext>
            </a:extLst>
          </p:cNvPr>
          <p:cNvSpPr txBox="1"/>
          <p:nvPr/>
        </p:nvSpPr>
        <p:spPr>
          <a:xfrm>
            <a:off x="6617108" y="3803229"/>
            <a:ext cx="92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Ponta </a:t>
            </a:r>
            <a:r>
              <a:rPr lang="pt-BR" dirty="0" err="1"/>
              <a:t>D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0285A5-C2BD-444C-8824-A3FCF73C1A2F}"/>
              </a:ext>
            </a:extLst>
          </p:cNvPr>
          <p:cNvSpPr/>
          <p:nvPr/>
        </p:nvSpPr>
        <p:spPr>
          <a:xfrm>
            <a:off x="1568244" y="2664541"/>
            <a:ext cx="889821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C29050-69D9-BD44-8C9D-97A6A5128CE1}"/>
              </a:ext>
            </a:extLst>
          </p:cNvPr>
          <p:cNvSpPr/>
          <p:nvPr/>
        </p:nvSpPr>
        <p:spPr>
          <a:xfrm>
            <a:off x="6634313" y="2664541"/>
            <a:ext cx="941443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313BE9-FBDC-554F-B7C9-93C8FB9D357F}"/>
              </a:ext>
            </a:extLst>
          </p:cNvPr>
          <p:cNvSpPr/>
          <p:nvPr/>
        </p:nvSpPr>
        <p:spPr>
          <a:xfrm>
            <a:off x="1568244" y="3426541"/>
            <a:ext cx="889821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FFA825D-5758-FE4B-9C7C-87673F02AD94}"/>
              </a:ext>
            </a:extLst>
          </p:cNvPr>
          <p:cNvSpPr/>
          <p:nvPr/>
        </p:nvSpPr>
        <p:spPr>
          <a:xfrm>
            <a:off x="1568244" y="3197321"/>
            <a:ext cx="889821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CA60D16-25DD-294B-B8D0-FD704E2B8191}"/>
              </a:ext>
            </a:extLst>
          </p:cNvPr>
          <p:cNvSpPr/>
          <p:nvPr/>
        </p:nvSpPr>
        <p:spPr>
          <a:xfrm>
            <a:off x="6660123" y="3213224"/>
            <a:ext cx="889821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9CF20C5-B4C3-0B46-9565-D1A2197F5C52}"/>
              </a:ext>
            </a:extLst>
          </p:cNvPr>
          <p:cNvSpPr/>
          <p:nvPr/>
        </p:nvSpPr>
        <p:spPr>
          <a:xfrm>
            <a:off x="6667496" y="3426541"/>
            <a:ext cx="889821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265D9BA-0211-4040-AE77-F5FDFE3D7DFB}"/>
              </a:ext>
            </a:extLst>
          </p:cNvPr>
          <p:cNvSpPr/>
          <p:nvPr/>
        </p:nvSpPr>
        <p:spPr>
          <a:xfrm>
            <a:off x="4092673" y="2825234"/>
            <a:ext cx="941443" cy="212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39BC82-1BA6-9C44-A094-2EBE7D3E28A9}"/>
              </a:ext>
            </a:extLst>
          </p:cNvPr>
          <p:cNvSpPr txBox="1"/>
          <p:nvPr/>
        </p:nvSpPr>
        <p:spPr>
          <a:xfrm>
            <a:off x="8062451" y="3803228"/>
            <a:ext cx="56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Pivô</a:t>
            </a:r>
          </a:p>
        </p:txBody>
      </p:sp>
    </p:spTree>
    <p:extLst>
      <p:ext uri="{BB962C8B-B14F-4D97-AF65-F5344CB8AC3E}">
        <p14:creationId xmlns:p14="http://schemas.microsoft.com/office/powerpoint/2010/main" val="943976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FB7A8B-E2C8-3749-B241-35F19F0F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645289"/>
            <a:ext cx="8662219" cy="235767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4095A1-A0A7-8542-9BF7-C3C67931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Consumo de oxigênio estimado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47AAD7-2014-664B-B18E-303CBC78E16F}"/>
              </a:ext>
            </a:extLst>
          </p:cNvPr>
          <p:cNvSpPr txBox="1"/>
          <p:nvPr/>
        </p:nvSpPr>
        <p:spPr>
          <a:xfrm>
            <a:off x="6135328" y="4476639"/>
            <a:ext cx="236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Mikalski</a:t>
            </a:r>
            <a:r>
              <a:rPr lang="pt-BR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423975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48BB3-CEC6-6642-82EC-B5EA288D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Consumo de oxigênio </a:t>
            </a:r>
            <a:r>
              <a:rPr lang="pt-BR" u="sng" dirty="0"/>
              <a:t>estimado</a:t>
            </a:r>
            <a:r>
              <a:rPr lang="pt-BR" dirty="0"/>
              <a:t> na partida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5D753-318F-A94E-8B47-562639D6A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Em média 70% do consumo máximo de oxigênio</a:t>
            </a:r>
          </a:p>
          <a:p>
            <a:r>
              <a:rPr lang="pt-BR" sz="2200" dirty="0"/>
              <a:t>Pontas =  65 ± 8 a 73 ± 6%</a:t>
            </a:r>
          </a:p>
          <a:p>
            <a:r>
              <a:rPr lang="pt-BR" sz="2200" dirty="0"/>
              <a:t>Pivô = 67 ± 9 a 74 ± 6 %</a:t>
            </a:r>
          </a:p>
          <a:p>
            <a:r>
              <a:rPr lang="pt-BR" sz="2200" dirty="0"/>
              <a:t>Meia = 68 ± 6 a 78 ± 6 %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72D10A-13ED-984E-9ABC-B33CA5BD3D25}"/>
              </a:ext>
            </a:extLst>
          </p:cNvPr>
          <p:cNvSpPr txBox="1"/>
          <p:nvPr/>
        </p:nvSpPr>
        <p:spPr>
          <a:xfrm>
            <a:off x="4005942" y="3221584"/>
            <a:ext cx="337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3"/>
                </a:solidFill>
              </a:rPr>
              <a:t>Qual a limitação dessa abordagem?</a:t>
            </a:r>
          </a:p>
        </p:txBody>
      </p:sp>
    </p:spTree>
    <p:extLst>
      <p:ext uri="{BB962C8B-B14F-4D97-AF65-F5344CB8AC3E}">
        <p14:creationId xmlns:p14="http://schemas.microsoft.com/office/powerpoint/2010/main" val="2435275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52" y="962953"/>
            <a:ext cx="8489895" cy="269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041000" y="128300"/>
            <a:ext cx="6448200" cy="9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Busca de informações</a:t>
            </a:r>
            <a:endParaRPr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209702" y="1783533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410" dirty="0"/>
              <a:t>Busca no </a:t>
            </a:r>
            <a:r>
              <a:rPr lang="pt-BR" sz="1410" dirty="0" err="1"/>
              <a:t>pubmed</a:t>
            </a:r>
            <a:r>
              <a:rPr lang="pt-BR" sz="1410" dirty="0"/>
              <a:t> utilizando o termo handball e aplicando o filtro de </a:t>
            </a:r>
            <a:r>
              <a:rPr lang="pt-BR" sz="1410" dirty="0" err="1"/>
              <a:t>Review</a:t>
            </a:r>
            <a:endParaRPr sz="1410"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pt-BR" sz="1410" b="1" dirty="0"/>
              <a:t>47 artigos</a:t>
            </a:r>
            <a:endParaRPr sz="1410" b="1"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1110"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740652" y="1783533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Busca no pubmed utilizando o termo handball sem filtro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400" b="1"/>
              <a:t>1367</a:t>
            </a:r>
            <a:endParaRPr sz="1400" b="1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1209677" y="3310283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/>
              <a:t>Muitos não eram específicos da modalidade em si e sim de esportes coletivos em geral </a:t>
            </a:r>
            <a:endParaRPr sz="14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740652" y="3310283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/>
              <a:t>Muitos eram relacionados a lesão</a:t>
            </a:r>
            <a:endParaRPr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2115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Características da revisão</a:t>
            </a:r>
            <a:endParaRPr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97737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Artigos a partir do ano 2000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 err="1"/>
              <a:t>Pubmed</a:t>
            </a:r>
            <a:r>
              <a:rPr lang="pt-BR" sz="2200" dirty="0"/>
              <a:t>, </a:t>
            </a:r>
            <a:r>
              <a:rPr lang="pt-BR" sz="2200" dirty="0" err="1"/>
              <a:t>Sportsdiscus</a:t>
            </a:r>
            <a:r>
              <a:rPr lang="pt-BR" sz="2200" dirty="0"/>
              <a:t> e Google Scholar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Sem restrição para idioma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Limitado a jogadores de elite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Dados disponíveis online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Calcularam ES para demandas nos jogos 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pequeno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moderado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grande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muito grande</a:t>
            </a:r>
            <a:endParaRPr sz="2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Especial ênfase para ações de alta intensidade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FC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Lactato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/>
              <a:t>Fase de ataque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contra ataque</a:t>
            </a:r>
            <a:endParaRPr sz="2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2200" dirty="0"/>
              <a:t>ataque planejado (posse de bola)</a:t>
            </a:r>
            <a:endParaRPr sz="2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127743" y="-270810"/>
            <a:ext cx="4064100" cy="15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Ataques</a:t>
            </a:r>
            <a:endParaRPr dirty="0"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225312" y="1079400"/>
            <a:ext cx="6663545" cy="4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56 ± 4 ataques por jogo - JO 2008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58 ± 4 (44-67) - Europeu 2012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80 (aproximadamente) - Liga Alemã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52% dos ataques são sem interrupção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23% com 1 interrupção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2600" dirty="0"/>
              <a:t>23% com mais de 1</a:t>
            </a:r>
            <a:endParaRPr sz="2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2"/>
          </p:nvPr>
        </p:nvSpPr>
        <p:spPr>
          <a:xfrm>
            <a:off x="4747614" y="3373302"/>
            <a:ext cx="3917685" cy="1770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600" dirty="0">
                <a:solidFill>
                  <a:schemeClr val="accent3"/>
                </a:solidFill>
              </a:rPr>
              <a:t>Em geral ataque e defesa alternam a cada 22 a 36 segundos</a:t>
            </a:r>
            <a:endParaRPr sz="2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311700" y="3560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Ataques</a:t>
            </a:r>
            <a:endParaRPr sz="3200" dirty="0"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1015474" y="1179803"/>
            <a:ext cx="7300911" cy="731700"/>
            <a:chOff x="710674" y="1323164"/>
            <a:chExt cx="7300911" cy="731700"/>
          </a:xfrm>
        </p:grpSpPr>
        <p:sp>
          <p:nvSpPr>
            <p:cNvPr id="215" name="Google Shape;215;p28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Curtos</a:t>
              </a:r>
              <a:endParaRPr sz="3200">
                <a:solidFill>
                  <a:srgbClr val="08563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 a 20 segundos -  realizados 20 vezes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-128218" y="2280980"/>
            <a:ext cx="8453175" cy="731700"/>
            <a:chOff x="7" y="2187600"/>
            <a:chExt cx="8133086" cy="731700"/>
          </a:xfrm>
        </p:grpSpPr>
        <p:sp>
          <p:nvSpPr>
            <p:cNvPr id="219" name="Google Shape;219;p28"/>
            <p:cNvSpPr txBox="1"/>
            <p:nvPr/>
          </p:nvSpPr>
          <p:spPr>
            <a:xfrm>
              <a:off x="7" y="2257725"/>
              <a:ext cx="309868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dirty="0">
                  <a:solidFill>
                    <a:srgbClr val="0B714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Moderados</a:t>
              </a:r>
              <a:endParaRPr sz="3200" dirty="0">
                <a:solidFill>
                  <a:srgbClr val="0B714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3149337" y="2187600"/>
              <a:ext cx="4860300" cy="731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 txBox="1"/>
            <p:nvPr/>
          </p:nvSpPr>
          <p:spPr>
            <a:xfrm>
              <a:off x="3392937" y="2354271"/>
              <a:ext cx="4740156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26 a 50 segundos - realizados 16 vezes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0" y="3407641"/>
            <a:ext cx="8324956" cy="731700"/>
            <a:chOff x="80881" y="3088625"/>
            <a:chExt cx="7206506" cy="731700"/>
          </a:xfrm>
        </p:grpSpPr>
        <p:sp>
          <p:nvSpPr>
            <p:cNvPr id="223" name="Google Shape;223;p28"/>
            <p:cNvSpPr txBox="1"/>
            <p:nvPr/>
          </p:nvSpPr>
          <p:spPr>
            <a:xfrm>
              <a:off x="80881" y="3138825"/>
              <a:ext cx="2634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rgbClr val="0B77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Contra-ataques </a:t>
              </a:r>
              <a:endParaRPr sz="3200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menos de 5 segundos - 7 vezes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761AE-4DDD-9D4E-A1C6-752A9AF5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Média do time em relação a velocidade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780C7-9A4E-9B45-A83B-1D8F1D464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53 a 90 m/min = 3,18 km/</a:t>
            </a:r>
            <a:r>
              <a:rPr lang="pt-BR" sz="2200" dirty="0" err="1"/>
              <a:t>h</a:t>
            </a:r>
            <a:r>
              <a:rPr lang="pt-BR" sz="2200" dirty="0"/>
              <a:t> a 5,4 km/</a:t>
            </a:r>
            <a:r>
              <a:rPr lang="pt-BR" sz="2200" dirty="0" err="1"/>
              <a:t>h</a:t>
            </a:r>
            <a:endParaRPr lang="pt-BR" sz="2200" dirty="0"/>
          </a:p>
          <a:p>
            <a:r>
              <a:rPr lang="pt-BR" sz="2200" dirty="0"/>
              <a:t>Bem mais baixo que outros esportes coletivos</a:t>
            </a:r>
          </a:p>
          <a:p>
            <a:r>
              <a:rPr lang="pt-BR" sz="2200" dirty="0"/>
              <a:t>Rúgbi 89 a 95 m/min = 5,3 a 5,7 km/</a:t>
            </a:r>
            <a:r>
              <a:rPr lang="pt-BR" sz="2200" dirty="0" err="1"/>
              <a:t>h</a:t>
            </a:r>
            <a:endParaRPr lang="pt-BR" sz="2200" dirty="0"/>
          </a:p>
          <a:p>
            <a:r>
              <a:rPr lang="pt-BR" sz="2200" dirty="0"/>
              <a:t>Basquete 115 m/min = 6,9 km/</a:t>
            </a:r>
            <a:r>
              <a:rPr lang="pt-BR" sz="2200" dirty="0" err="1"/>
              <a:t>h</a:t>
            </a:r>
            <a:endParaRPr lang="pt-BR" sz="2200" dirty="0"/>
          </a:p>
          <a:p>
            <a:r>
              <a:rPr lang="pt-BR" sz="2200" dirty="0"/>
              <a:t>34 a 46% em pé</a:t>
            </a:r>
          </a:p>
          <a:p>
            <a:r>
              <a:rPr lang="pt-BR" sz="2200" dirty="0"/>
              <a:t>27 a 47% andando</a:t>
            </a:r>
          </a:p>
        </p:txBody>
      </p:sp>
    </p:spTree>
    <p:extLst>
      <p:ext uri="{BB962C8B-B14F-4D97-AF65-F5344CB8AC3E}">
        <p14:creationId xmlns:p14="http://schemas.microsoft.com/office/powerpoint/2010/main" val="3527013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1A53B-9C8D-7F4B-98B2-F201EA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Resumo posicionamento - Defesas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5F1B35-542B-9F46-B8A0-414B273DB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Correm e andam mais que pivô</a:t>
            </a:r>
          </a:p>
          <a:p>
            <a:r>
              <a:rPr lang="pt-BR" sz="2200" dirty="0"/>
              <a:t>Percorrem maiores distancias em movimentação lateral do que ponta e sem diferença com pivô</a:t>
            </a:r>
          </a:p>
        </p:txBody>
      </p:sp>
    </p:spTree>
    <p:extLst>
      <p:ext uri="{BB962C8B-B14F-4D97-AF65-F5344CB8AC3E}">
        <p14:creationId xmlns:p14="http://schemas.microsoft.com/office/powerpoint/2010/main" val="3357159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45E5C-5203-804B-98E7-F05AB5D6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Resumo posicionamento - Pivô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CF291C-19AE-2E4B-91B7-31A942F1D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dirty="0"/>
              <a:t>Muito mais envolvidos em ações de baixa intensidade que os outros jogadores</a:t>
            </a:r>
          </a:p>
          <a:p>
            <a:r>
              <a:rPr lang="pt-BR" sz="2200" dirty="0"/>
              <a:t>A menor quantidade de tempo gasto em corridas de alta intensidade com diferença grande com pontas e pequena com os meias</a:t>
            </a:r>
          </a:p>
          <a:p>
            <a:r>
              <a:rPr lang="pt-BR" sz="2200" dirty="0"/>
              <a:t>Maior Movimentação lateral que as outras posições em moderada e a alta velocidade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916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11F05-28AF-9D40-9DD1-05305DB8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Resumo posicionamento - Pontas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CD114F-8FDA-F04E-9A27-2BB67124C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Realizam mais corrida de alta intensidade que o meia e o pivô e </a:t>
            </a:r>
          </a:p>
          <a:p>
            <a:r>
              <a:rPr lang="pt-BR" sz="2200" dirty="0"/>
              <a:t>Distancia fazendo Sprint moderadamente maior que meia e muito maior que o pivô</a:t>
            </a:r>
          </a:p>
          <a:p>
            <a:r>
              <a:rPr lang="pt-BR" sz="2200" dirty="0"/>
              <a:t>Pontas percorrem maiores distâncias que os outros</a:t>
            </a:r>
          </a:p>
        </p:txBody>
      </p:sp>
    </p:spTree>
    <p:extLst>
      <p:ext uri="{BB962C8B-B14F-4D97-AF65-F5344CB8AC3E}">
        <p14:creationId xmlns:p14="http://schemas.microsoft.com/office/powerpoint/2010/main" val="2383848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EC8E7-E184-AE4A-9FFA-459140FA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Passes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E15379-A6BB-2C40-9A69-9C1A12468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dirty="0"/>
              <a:t>Capacidade fundamental</a:t>
            </a:r>
          </a:p>
          <a:p>
            <a:r>
              <a:rPr lang="pt-BR" sz="2200" dirty="0"/>
              <a:t>Meia e pontas realizam mais passes que pivô</a:t>
            </a:r>
          </a:p>
          <a:p>
            <a:r>
              <a:rPr lang="pt-BR" sz="2200" dirty="0"/>
              <a:t>Meia faz mais passes que os pontas</a:t>
            </a:r>
          </a:p>
          <a:p>
            <a:r>
              <a:rPr lang="pt-BR" sz="2200" dirty="0"/>
              <a:t>Meias usam ombro intensivamente = treinamento apropriado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67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54E538-46D4-3C40-AAD1-8A5AB8AC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36" y="1186543"/>
            <a:ext cx="7251700" cy="3771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CB260D-EBEE-1248-A1D7-9F82C69D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Ações intensas de acordo com a posição </a:t>
            </a:r>
          </a:p>
        </p:txBody>
      </p:sp>
    </p:spTree>
    <p:extLst>
      <p:ext uri="{BB962C8B-B14F-4D97-AF65-F5344CB8AC3E}">
        <p14:creationId xmlns:p14="http://schemas.microsoft.com/office/powerpoint/2010/main" val="310284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7BBBDC-E09E-BE46-A04A-466921EF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68" y="0"/>
            <a:ext cx="3820663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F89ADD-2311-B34B-A2C0-DE291A87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0" y="228600"/>
            <a:ext cx="2173774" cy="31623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544656B-7224-9A4A-83C8-89E57662C124}"/>
              </a:ext>
            </a:extLst>
          </p:cNvPr>
          <p:cNvSpPr txBox="1"/>
          <p:nvPr/>
        </p:nvSpPr>
        <p:spPr>
          <a:xfrm>
            <a:off x="6679485" y="1061884"/>
            <a:ext cx="151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Proporção de atletas em cada esporte com lesão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A6A97F-8E7D-DE4B-8F2E-C64F95CC2CCA}"/>
              </a:ext>
            </a:extLst>
          </p:cNvPr>
          <p:cNvSpPr txBox="1"/>
          <p:nvPr/>
        </p:nvSpPr>
        <p:spPr>
          <a:xfrm>
            <a:off x="6679485" y="2436793"/>
            <a:ext cx="151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Dados dos jogos olímpicos de Londres, Beijing e 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7FC168-3D12-2A42-92EF-A18FDE1C5E86}"/>
              </a:ext>
            </a:extLst>
          </p:cNvPr>
          <p:cNvSpPr txBox="1"/>
          <p:nvPr/>
        </p:nvSpPr>
        <p:spPr>
          <a:xfrm>
            <a:off x="6679485" y="3604562"/>
            <a:ext cx="151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Handebol 13 a 17%</a:t>
            </a:r>
          </a:p>
        </p:txBody>
      </p:sp>
    </p:spTree>
    <p:extLst>
      <p:ext uri="{BB962C8B-B14F-4D97-AF65-F5344CB8AC3E}">
        <p14:creationId xmlns:p14="http://schemas.microsoft.com/office/powerpoint/2010/main" val="944786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5C74C-020D-2245-B173-061455C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Componente neuromuscular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613DE1-7B1D-344A-892E-5E5FE2E24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dirty="0"/>
              <a:t>Ações de alta intensidade</a:t>
            </a:r>
          </a:p>
          <a:p>
            <a:r>
              <a:rPr lang="pt-BR" sz="2200" dirty="0"/>
              <a:t>Saltos</a:t>
            </a:r>
          </a:p>
          <a:p>
            <a:r>
              <a:rPr lang="pt-BR" sz="2200" dirty="0"/>
              <a:t>Colisões</a:t>
            </a:r>
          </a:p>
          <a:p>
            <a:r>
              <a:rPr lang="pt-BR" sz="2200" dirty="0"/>
              <a:t>Contato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899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8830E-99A6-5744-8E48-2D3D9B32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Glicólise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1B247-A5A9-EC4F-A3E9-7803618F3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Apresenta concentração de lactato em vários estudos</a:t>
            </a:r>
          </a:p>
          <a:p>
            <a:r>
              <a:rPr lang="pt-BR" sz="2200" dirty="0"/>
              <a:t>3,7 até 9,7 </a:t>
            </a:r>
            <a:r>
              <a:rPr lang="pt-BR" sz="2200" dirty="0" err="1"/>
              <a:t>mmol</a:t>
            </a:r>
            <a:r>
              <a:rPr lang="pt-BR" sz="2200" dirty="0"/>
              <a:t>/l</a:t>
            </a:r>
          </a:p>
          <a:p>
            <a:r>
              <a:rPr lang="pt-BR" sz="2200" dirty="0"/>
              <a:t>Maioria por volta de 4,5 </a:t>
            </a:r>
            <a:r>
              <a:rPr lang="pt-BR" sz="2200" dirty="0" err="1"/>
              <a:t>mmol</a:t>
            </a:r>
            <a:r>
              <a:rPr lang="pt-BR" sz="2200" dirty="0"/>
              <a:t>/l</a:t>
            </a:r>
          </a:p>
          <a:p>
            <a:r>
              <a:rPr lang="pt-BR" sz="2200" dirty="0"/>
              <a:t>Similar a outros esportes como basquete 4,9 </a:t>
            </a:r>
            <a:r>
              <a:rPr lang="pt-BR" sz="2200" dirty="0" err="1"/>
              <a:t>mmol</a:t>
            </a:r>
            <a:r>
              <a:rPr lang="pt-BR" sz="2200" dirty="0"/>
              <a:t>/l e futebol 3,9mmol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263940-F427-2948-8527-B17B621E4DEF}"/>
              </a:ext>
            </a:extLst>
          </p:cNvPr>
          <p:cNvSpPr txBox="1"/>
          <p:nvPr/>
        </p:nvSpPr>
        <p:spPr>
          <a:xfrm>
            <a:off x="3842657" y="3701143"/>
            <a:ext cx="3374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3"/>
                </a:solidFill>
              </a:rPr>
              <a:t>Qual a limitação de utilizar a [La] como demanda </a:t>
            </a:r>
            <a:r>
              <a:rPr lang="pt-BR" sz="2200" dirty="0" err="1">
                <a:solidFill>
                  <a:schemeClr val="accent3"/>
                </a:solidFill>
              </a:rPr>
              <a:t>glicolítica</a:t>
            </a:r>
            <a:r>
              <a:rPr lang="pt-BR" sz="2200" dirty="0">
                <a:solidFill>
                  <a:schemeClr val="accent3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11741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16DE2B-389A-4144-B841-593D274C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4435D-91CD-4F47-B219-58ACDCDE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Características do estudo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B338A1-1EC8-AC4D-8E52-DE8A2A44A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 jogadores</a:t>
            </a:r>
          </a:p>
          <a:p>
            <a:r>
              <a:rPr lang="pt-BR" dirty="0"/>
              <a:t>Teste incremental (relação entre VO</a:t>
            </a:r>
            <a:r>
              <a:rPr lang="pt-BR" baseline="-25000" dirty="0"/>
              <a:t>2</a:t>
            </a:r>
            <a:r>
              <a:rPr lang="pt-BR" dirty="0"/>
              <a:t> e FC)</a:t>
            </a:r>
          </a:p>
          <a:p>
            <a:r>
              <a:rPr lang="pt-BR" dirty="0"/>
              <a:t>Jogo reduzido (regras são modificadas)</a:t>
            </a:r>
          </a:p>
          <a:p>
            <a:r>
              <a:rPr lang="pt-BR" dirty="0"/>
              <a:t>2 </a:t>
            </a:r>
            <a:r>
              <a:rPr lang="pt-BR" dirty="0" err="1"/>
              <a:t>x</a:t>
            </a:r>
            <a:r>
              <a:rPr lang="pt-BR" dirty="0"/>
              <a:t> 225s com 30s de recuperação (8 minutos)</a:t>
            </a:r>
          </a:p>
          <a:p>
            <a:r>
              <a:rPr lang="pt-BR" dirty="0"/>
              <a:t>480s intermitente exercício (8 minutos 15s (120% VAM) :15s)</a:t>
            </a:r>
          </a:p>
          <a:p>
            <a:r>
              <a:rPr lang="pt-BR" dirty="0"/>
              <a:t>Salto vertical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617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D74E8-A22E-B646-B6BC-F82D7C8B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F8497E-F826-8946-A5FE-B80D03EC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31490" cy="3416400"/>
          </a:xfrm>
        </p:spPr>
        <p:txBody>
          <a:bodyPr/>
          <a:lstStyle/>
          <a:p>
            <a:r>
              <a:rPr lang="pt-BR" dirty="0"/>
              <a:t>Salto = 46,9 cm</a:t>
            </a:r>
          </a:p>
          <a:p>
            <a:r>
              <a:rPr lang="pt-BR" dirty="0"/>
              <a:t>Sprint em 10 metros foi 1,90s</a:t>
            </a:r>
          </a:p>
          <a:p>
            <a:r>
              <a:rPr lang="pt-BR" dirty="0"/>
              <a:t>VO</a:t>
            </a:r>
            <a:r>
              <a:rPr lang="pt-BR" baseline="-25000" dirty="0"/>
              <a:t>2máx</a:t>
            </a:r>
            <a:r>
              <a:rPr lang="pt-BR" dirty="0"/>
              <a:t> = 57,3 ml/kg/min</a:t>
            </a:r>
          </a:p>
          <a:p>
            <a:r>
              <a:rPr lang="pt-BR" dirty="0"/>
              <a:t>vVO</a:t>
            </a:r>
            <a:r>
              <a:rPr lang="pt-BR" baseline="-25000" dirty="0"/>
              <a:t>2máx</a:t>
            </a:r>
            <a:r>
              <a:rPr lang="pt-BR" dirty="0"/>
              <a:t> = 16,5 km/</a:t>
            </a:r>
            <a:r>
              <a:rPr lang="pt-BR" dirty="0" err="1"/>
              <a:t>h</a:t>
            </a:r>
            <a:endParaRPr lang="pt-BR" dirty="0"/>
          </a:p>
          <a:p>
            <a:r>
              <a:rPr lang="pt-BR" dirty="0"/>
              <a:t>Lactato = 8,0 </a:t>
            </a:r>
            <a:r>
              <a:rPr lang="pt-BR" dirty="0" err="1"/>
              <a:t>mmol</a:t>
            </a:r>
            <a:endParaRPr lang="pt-BR" dirty="0"/>
          </a:p>
          <a:p>
            <a:r>
              <a:rPr lang="pt-BR" dirty="0"/>
              <a:t>V30-15: 19,7 km/</a:t>
            </a:r>
            <a:r>
              <a:rPr lang="pt-BR" dirty="0" err="1"/>
              <a:t>h</a:t>
            </a:r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70C1F7E-B1D1-C043-A430-45279172E71A}"/>
              </a:ext>
            </a:extLst>
          </p:cNvPr>
          <p:cNvSpPr txBox="1">
            <a:spLocks/>
          </p:cNvSpPr>
          <p:nvPr/>
        </p:nvSpPr>
        <p:spPr>
          <a:xfrm>
            <a:off x="4242886" y="1152475"/>
            <a:ext cx="37314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406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8BF3EB-D33B-1641-839C-4758E477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86"/>
            <a:ext cx="9144000" cy="1730800"/>
          </a:xfrm>
          <a:prstGeom prst="rect">
            <a:avLst/>
          </a:prstGeom>
        </p:spPr>
      </p:pic>
      <p:sp>
        <p:nvSpPr>
          <p:cNvPr id="2" name="Seta para Baixo 1">
            <a:extLst>
              <a:ext uri="{FF2B5EF4-FFF2-40B4-BE49-F238E27FC236}">
                <a16:creationId xmlns:a16="http://schemas.microsoft.com/office/drawing/2014/main" id="{37CD4D12-3506-4143-9CFB-0CE8DF0ACE28}"/>
              </a:ext>
            </a:extLst>
          </p:cNvPr>
          <p:cNvSpPr/>
          <p:nvPr/>
        </p:nvSpPr>
        <p:spPr>
          <a:xfrm>
            <a:off x="2111828" y="2220686"/>
            <a:ext cx="359229" cy="1230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>
            <a:extLst>
              <a:ext uri="{FF2B5EF4-FFF2-40B4-BE49-F238E27FC236}">
                <a16:creationId xmlns:a16="http://schemas.microsoft.com/office/drawing/2014/main" id="{08E4FF7F-905E-F14D-A355-9EAA55A80393}"/>
              </a:ext>
            </a:extLst>
          </p:cNvPr>
          <p:cNvSpPr/>
          <p:nvPr/>
        </p:nvSpPr>
        <p:spPr>
          <a:xfrm>
            <a:off x="3951514" y="2220686"/>
            <a:ext cx="359229" cy="1230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064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CCD333-03FE-124D-B063-EDEDD315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86" y="639028"/>
            <a:ext cx="6135739" cy="41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4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A849BB-D607-9242-96BA-5D57283D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87" y="353961"/>
            <a:ext cx="5453425" cy="44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26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0F841A-884B-764F-A9BF-2A78F6ED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76"/>
            <a:ext cx="9144000" cy="22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E2E8E5-856F-E74D-A5C3-ECED32D6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1" y="235975"/>
            <a:ext cx="52953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EDB112-75E0-6544-AD98-89E86E9E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403"/>
            <a:ext cx="9144000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0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9283BB-C5C5-144B-8CD2-2AFE03FA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22050"/>
              </p:ext>
            </p:extLst>
          </p:nvPr>
        </p:nvGraphicFramePr>
        <p:xfrm>
          <a:off x="278597" y="328981"/>
          <a:ext cx="8352890" cy="402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8">
                  <a:extLst>
                    <a:ext uri="{9D8B030D-6E8A-4147-A177-3AD203B41FA5}">
                      <a16:colId xmlns:a16="http://schemas.microsoft.com/office/drawing/2014/main" val="1429759785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922515727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2034868325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2211959374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80225004"/>
                    </a:ext>
                  </a:extLst>
                </a:gridCol>
              </a:tblGrid>
              <a:tr h="1024153">
                <a:tc>
                  <a:txBody>
                    <a:bodyPr/>
                    <a:lstStyle/>
                    <a:p>
                      <a:r>
                        <a:rPr lang="pt-BR" sz="1600" dirty="0"/>
                        <a:t>Capacidade/qualidade física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Defesa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Pivô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Ponta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Goleiro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797329"/>
                  </a:ext>
                </a:extLst>
              </a:tr>
              <a:tr h="983781">
                <a:tc>
                  <a:txBody>
                    <a:bodyPr/>
                    <a:lstStyle/>
                    <a:p>
                      <a:r>
                        <a:rPr lang="pt-BR" sz="1600" dirty="0"/>
                        <a:t>Força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Hipertrofia e </a:t>
                      </a:r>
                      <a:r>
                        <a:rPr lang="pt-BR" sz="1600" dirty="0" err="1"/>
                        <a:t>explosividade</a:t>
                      </a:r>
                      <a:r>
                        <a:rPr lang="pt-BR" sz="1600" dirty="0"/>
                        <a:t> – força máxima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Hipertrofia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Explosividade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Explosividade</a:t>
                      </a:r>
                      <a:r>
                        <a:rPr lang="pt-BR" sz="1600" dirty="0"/>
                        <a:t> – força reativa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4143269"/>
                  </a:ext>
                </a:extLst>
              </a:tr>
              <a:tr h="186028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Desenvolvimento salto, Sprint, habilidades de lançamento/</a:t>
                      </a:r>
                      <a:r>
                        <a:rPr lang="pt-BR" sz="1600" dirty="0" err="1"/>
                        <a:t>shoot</a:t>
                      </a:r>
                      <a:r>
                        <a:rPr lang="pt-BR" sz="1600" dirty="0"/>
                        <a:t> e melhor tolerância em duelos de contato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Melhor tolerância em duelos de contato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Desenvolvimento salto, Sprint,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Para melhorar a reatividade e rapidez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164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37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9283BB-C5C5-144B-8CD2-2AFE03FA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34125"/>
              </p:ext>
            </p:extLst>
          </p:nvPr>
        </p:nvGraphicFramePr>
        <p:xfrm>
          <a:off x="395556" y="1109610"/>
          <a:ext cx="8352890" cy="200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8">
                  <a:extLst>
                    <a:ext uri="{9D8B030D-6E8A-4147-A177-3AD203B41FA5}">
                      <a16:colId xmlns:a16="http://schemas.microsoft.com/office/drawing/2014/main" val="1429759785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922515727"/>
                    </a:ext>
                  </a:extLst>
                </a:gridCol>
                <a:gridCol w="1695750">
                  <a:extLst>
                    <a:ext uri="{9D8B030D-6E8A-4147-A177-3AD203B41FA5}">
                      <a16:colId xmlns:a16="http://schemas.microsoft.com/office/drawing/2014/main" val="2034868325"/>
                    </a:ext>
                  </a:extLst>
                </a:gridCol>
                <a:gridCol w="1645406">
                  <a:extLst>
                    <a:ext uri="{9D8B030D-6E8A-4147-A177-3AD203B41FA5}">
                      <a16:colId xmlns:a16="http://schemas.microsoft.com/office/drawing/2014/main" val="2211959374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80225004"/>
                    </a:ext>
                  </a:extLst>
                </a:gridCol>
              </a:tblGrid>
              <a:tr h="1024153">
                <a:tc>
                  <a:txBody>
                    <a:bodyPr/>
                    <a:lstStyle/>
                    <a:p>
                      <a:r>
                        <a:rPr lang="pt-BR" sz="1800" dirty="0"/>
                        <a:t>Capacidade/qualidade física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Defesa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Pivô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Ponta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Goleiro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797329"/>
                  </a:ext>
                </a:extLst>
              </a:tr>
              <a:tr h="983781">
                <a:tc>
                  <a:txBody>
                    <a:bodyPr/>
                    <a:lstStyle/>
                    <a:p>
                      <a:r>
                        <a:rPr lang="pt-BR" sz="1800" dirty="0"/>
                        <a:t>Velocidade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10-15 metros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10m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20 a 30m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Movimentos específicos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414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41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9283BB-C5C5-144B-8CD2-2AFE03FA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32969"/>
              </p:ext>
            </p:extLst>
          </p:nvPr>
        </p:nvGraphicFramePr>
        <p:xfrm>
          <a:off x="295383" y="739741"/>
          <a:ext cx="8352890" cy="451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8">
                  <a:extLst>
                    <a:ext uri="{9D8B030D-6E8A-4147-A177-3AD203B41FA5}">
                      <a16:colId xmlns:a16="http://schemas.microsoft.com/office/drawing/2014/main" val="1429759785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922515727"/>
                    </a:ext>
                  </a:extLst>
                </a:gridCol>
                <a:gridCol w="1695750">
                  <a:extLst>
                    <a:ext uri="{9D8B030D-6E8A-4147-A177-3AD203B41FA5}">
                      <a16:colId xmlns:a16="http://schemas.microsoft.com/office/drawing/2014/main" val="2034868325"/>
                    </a:ext>
                  </a:extLst>
                </a:gridCol>
                <a:gridCol w="1645406">
                  <a:extLst>
                    <a:ext uri="{9D8B030D-6E8A-4147-A177-3AD203B41FA5}">
                      <a16:colId xmlns:a16="http://schemas.microsoft.com/office/drawing/2014/main" val="2211959374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80225004"/>
                    </a:ext>
                  </a:extLst>
                </a:gridCol>
              </a:tblGrid>
              <a:tr h="1024153">
                <a:tc>
                  <a:txBody>
                    <a:bodyPr/>
                    <a:lstStyle/>
                    <a:p>
                      <a:r>
                        <a:rPr lang="pt-BR" sz="2000" dirty="0"/>
                        <a:t>Capacidade/qualidade física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Defesa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Pivô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Ponta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Goleiro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797329"/>
                  </a:ext>
                </a:extLst>
              </a:tr>
              <a:tr h="983781">
                <a:tc>
                  <a:txBody>
                    <a:bodyPr/>
                    <a:lstStyle/>
                    <a:p>
                      <a:r>
                        <a:rPr lang="pt-BR" sz="2000" dirty="0"/>
                        <a:t>Função metabólica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  <a:p>
                      <a:r>
                        <a:rPr lang="pt-BR" sz="2000" dirty="0"/>
                        <a:t>30s : 30s</a:t>
                      </a:r>
                    </a:p>
                    <a:p>
                      <a:r>
                        <a:rPr lang="pt-BR" sz="2000" dirty="0"/>
                        <a:t>20s : 20s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  <a:p>
                      <a:r>
                        <a:rPr lang="pt-BR" sz="2000" dirty="0"/>
                        <a:t>15s : 15s</a:t>
                      </a:r>
                    </a:p>
                    <a:p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  <a:p>
                      <a:r>
                        <a:rPr lang="pt-BR" sz="2000" dirty="0"/>
                        <a:t>10-20s : 5-25s</a:t>
                      </a:r>
                    </a:p>
                    <a:p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Sem necessidade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4143269"/>
                  </a:ext>
                </a:extLst>
              </a:tr>
              <a:tr h="186028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Ajuste na média de tempo na taxa de ataque e defesa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Ajuste na média de tempo na taxa de ataque e defesa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Ajuste na média de tempo na taxa de ataque e defesa</a:t>
                      </a:r>
                    </a:p>
                    <a:p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164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796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9283BB-C5C5-144B-8CD2-2AFE03FA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98901"/>
              </p:ext>
            </p:extLst>
          </p:nvPr>
        </p:nvGraphicFramePr>
        <p:xfrm>
          <a:off x="231588" y="314293"/>
          <a:ext cx="8352890" cy="390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8">
                  <a:extLst>
                    <a:ext uri="{9D8B030D-6E8A-4147-A177-3AD203B41FA5}">
                      <a16:colId xmlns:a16="http://schemas.microsoft.com/office/drawing/2014/main" val="1429759785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922515727"/>
                    </a:ext>
                  </a:extLst>
                </a:gridCol>
                <a:gridCol w="1695750">
                  <a:extLst>
                    <a:ext uri="{9D8B030D-6E8A-4147-A177-3AD203B41FA5}">
                      <a16:colId xmlns:a16="http://schemas.microsoft.com/office/drawing/2014/main" val="2034868325"/>
                    </a:ext>
                  </a:extLst>
                </a:gridCol>
                <a:gridCol w="1645406">
                  <a:extLst>
                    <a:ext uri="{9D8B030D-6E8A-4147-A177-3AD203B41FA5}">
                      <a16:colId xmlns:a16="http://schemas.microsoft.com/office/drawing/2014/main" val="2211959374"/>
                    </a:ext>
                  </a:extLst>
                </a:gridCol>
                <a:gridCol w="1670578">
                  <a:extLst>
                    <a:ext uri="{9D8B030D-6E8A-4147-A177-3AD203B41FA5}">
                      <a16:colId xmlns:a16="http://schemas.microsoft.com/office/drawing/2014/main" val="180225004"/>
                    </a:ext>
                  </a:extLst>
                </a:gridCol>
              </a:tblGrid>
              <a:tr h="1024153">
                <a:tc>
                  <a:txBody>
                    <a:bodyPr/>
                    <a:lstStyle/>
                    <a:p>
                      <a:r>
                        <a:rPr lang="pt-BR" sz="2000" dirty="0"/>
                        <a:t>Capacidade/qualidade física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Defesa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Pivô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Ponta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Goleiro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797329"/>
                  </a:ext>
                </a:extLst>
              </a:tr>
              <a:tr h="983781">
                <a:tc>
                  <a:txBody>
                    <a:bodyPr/>
                    <a:lstStyle/>
                    <a:p>
                      <a:r>
                        <a:rPr lang="pt-BR" sz="2000" dirty="0"/>
                        <a:t>Prevenção de lesões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Manguito rotador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Músculos estabilizadores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Posteriores de coxa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Cotovelo e ombro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4143269"/>
                  </a:ext>
                </a:extLst>
              </a:tr>
              <a:tr h="186028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Fazem muito passe  chutes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Suportar duelos e contatos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Prevenir a tensão devido a corrida em alta velocidade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Prevenir a hiperextensão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164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332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9107F-F879-D34A-8194-EA208315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86" y="435428"/>
            <a:ext cx="2937027" cy="427264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587C46-2A8D-104C-901C-94522C8E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28600"/>
            <a:ext cx="8851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70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F4420-C510-124E-9DB2-AF265455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Informações adicionais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429485-457C-DD45-9426-A12083FE0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Potência de membros superiores (masculino e feminino)</a:t>
            </a:r>
          </a:p>
          <a:p>
            <a:r>
              <a:rPr lang="pt-BR" dirty="0"/>
              <a:t>Velocidade do chute/arremesso (masculino e feminino)</a:t>
            </a:r>
          </a:p>
          <a:p>
            <a:r>
              <a:rPr lang="pt-BR" dirty="0"/>
              <a:t>Velocidade aeróbia máxima em km/</a:t>
            </a:r>
            <a:r>
              <a:rPr lang="pt-BR" dirty="0" err="1"/>
              <a:t>h</a:t>
            </a:r>
            <a:r>
              <a:rPr lang="pt-BR" dirty="0"/>
              <a:t> (masculino e feminino)</a:t>
            </a:r>
          </a:p>
          <a:p>
            <a:r>
              <a:rPr lang="pt-BR" dirty="0"/>
              <a:t>Demandas de jogo para o feminino</a:t>
            </a:r>
          </a:p>
          <a:p>
            <a:r>
              <a:rPr lang="pt-BR" u="sng" dirty="0"/>
              <a:t>Zonas de intensidades relativizadas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17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BA900B-96DA-F34D-8756-0D882C25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403"/>
            <a:ext cx="9144000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3CB3D-C6B2-CA40-957B-05B7FDD8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28" y="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dirty="0"/>
              <a:t>Tabela normativa e classificatória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E3EE79-EFE2-AE49-BC64-2452510A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400"/>
            <a:ext cx="5175294" cy="36869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37BB89-0ACD-CE4A-ABF1-523A8FE4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418" y="587367"/>
            <a:ext cx="3812922" cy="4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 amt="60000"/>
          </a:blip>
          <a:srcRect l="30453" r="30449"/>
          <a:stretch/>
        </p:blipFill>
        <p:spPr>
          <a:xfrm>
            <a:off x="0" y="0"/>
            <a:ext cx="3512598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3"/>
                </a:solidFill>
              </a:rPr>
              <a:t>O Jogo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6 jogadores mais um goleiro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2 tempos de 30 minutos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dimensões da quadra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40m </a:t>
            </a:r>
            <a:r>
              <a:rPr lang="pt-BR" dirty="0" err="1"/>
              <a:t>x</a:t>
            </a:r>
            <a:r>
              <a:rPr lang="pt-BR" dirty="0"/>
              <a:t> 20m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Saltos repetidos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 err="1"/>
              <a:t>Sprints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Mudança de direção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Contato físico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dirty="0"/>
              <a:t>Arremesso/chute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1395</Words>
  <Application>Microsoft Macintosh PowerPoint</Application>
  <PresentationFormat>Apresentação na tela (16:9)</PresentationFormat>
  <Paragraphs>279</Paragraphs>
  <Slides>66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2" baseType="lpstr">
      <vt:lpstr>Proxima Nova</vt:lpstr>
      <vt:lpstr>Roboto</vt:lpstr>
      <vt:lpstr>Arial</vt:lpstr>
      <vt:lpstr>Roboto Medium</vt:lpstr>
      <vt:lpstr>Alfa Slab One</vt:lpstr>
      <vt:lpstr>Gameday</vt:lpstr>
      <vt:lpstr>Fisiologia do Handebol</vt:lpstr>
      <vt:lpstr>Grupos</vt:lpstr>
      <vt:lpstr>Objetivos da aula</vt:lpstr>
      <vt:lpstr>Busca de informações</vt:lpstr>
      <vt:lpstr>Apresentação do PowerPoint</vt:lpstr>
      <vt:lpstr>Apresentação do PowerPoint</vt:lpstr>
      <vt:lpstr>Apresentação do PowerPoint</vt:lpstr>
      <vt:lpstr>Tabela normativa e classificatória</vt:lpstr>
      <vt:lpstr>O Jogo</vt:lpstr>
      <vt:lpstr>Jogadores</vt:lpstr>
      <vt:lpstr>Características dos atletas</vt:lpstr>
      <vt:lpstr>Apresentação do PowerPoint</vt:lpstr>
      <vt:lpstr>Características do estudo</vt:lpstr>
      <vt:lpstr>Massa corporal e estatura - homens</vt:lpstr>
      <vt:lpstr>Composição corporal</vt:lpstr>
      <vt:lpstr>Testes físicos</vt:lpstr>
      <vt:lpstr>Consumo máximo de oxigênio</vt:lpstr>
      <vt:lpstr>Apresentação do PowerPoint</vt:lpstr>
      <vt:lpstr>Característica por posição </vt:lpstr>
      <vt:lpstr>Apresentação do PowerPoint</vt:lpstr>
      <vt:lpstr>Limiar metabólico por posição</vt:lpstr>
      <vt:lpstr>Consumo máximo de oxigênio por posição</vt:lpstr>
      <vt:lpstr>Salto e desempenho no sprint por posição</vt:lpstr>
      <vt:lpstr>Características do estudo</vt:lpstr>
      <vt:lpstr>Dados antropométricos</vt:lpstr>
      <vt:lpstr>Força e velocidade máxima de corrida</vt:lpstr>
      <vt:lpstr>Apresentação do PowerPoint</vt:lpstr>
      <vt:lpstr>Conclusão</vt:lpstr>
      <vt:lpstr>Demandas do jogo</vt:lpstr>
      <vt:lpstr>Demandas de jogo feminino</vt:lpstr>
      <vt:lpstr>Apresentação do PowerPoint</vt:lpstr>
      <vt:lpstr>Zonas de intensidade</vt:lpstr>
      <vt:lpstr>Tempo gasto nas zonas de intensidade</vt:lpstr>
      <vt:lpstr>Distância percorrida em cada intensidade</vt:lpstr>
      <vt:lpstr>Distância percorrida em cada zona de intensidade de acordo com a posição </vt:lpstr>
      <vt:lpstr>Tempo gasto em cada intensidade de acordo com a posição </vt:lpstr>
      <vt:lpstr>Consumo de oxigênio estimado</vt:lpstr>
      <vt:lpstr>Consumo de oxigênio estimado na partida</vt:lpstr>
      <vt:lpstr>Apresentação do PowerPoint</vt:lpstr>
      <vt:lpstr>Características da revisão</vt:lpstr>
      <vt:lpstr>Características</vt:lpstr>
      <vt:lpstr>Ataques</vt:lpstr>
      <vt:lpstr>Ataques</vt:lpstr>
      <vt:lpstr>Média do time em relação a velocidade</vt:lpstr>
      <vt:lpstr>Resumo posicionamento - Defesas</vt:lpstr>
      <vt:lpstr>Resumo posicionamento - Pivô </vt:lpstr>
      <vt:lpstr>Resumo posicionamento - Pontas</vt:lpstr>
      <vt:lpstr>Passes</vt:lpstr>
      <vt:lpstr>Ações intensas de acordo com a posição </vt:lpstr>
      <vt:lpstr>Componente neuromuscular</vt:lpstr>
      <vt:lpstr>Glicólise</vt:lpstr>
      <vt:lpstr>Apresentação do PowerPoint</vt:lpstr>
      <vt:lpstr>Características do estudo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 adicionais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do Handebol</dc:title>
  <cp:lastModifiedBy>Microsoft Office User</cp:lastModifiedBy>
  <cp:revision>11</cp:revision>
  <dcterms:modified xsi:type="dcterms:W3CDTF">2021-11-08T15:18:56Z</dcterms:modified>
</cp:coreProperties>
</file>