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308" r:id="rId3"/>
    <p:sldId id="352" r:id="rId4"/>
    <p:sldId id="354" r:id="rId5"/>
    <p:sldId id="367" r:id="rId6"/>
    <p:sldId id="368" r:id="rId7"/>
    <p:sldId id="357" r:id="rId8"/>
    <p:sldId id="321" r:id="rId9"/>
    <p:sldId id="322" r:id="rId10"/>
    <p:sldId id="332" r:id="rId11"/>
    <p:sldId id="359" r:id="rId12"/>
    <p:sldId id="364" r:id="rId13"/>
    <p:sldId id="366" r:id="rId14"/>
    <p:sldId id="369" r:id="rId15"/>
    <p:sldId id="365" r:id="rId16"/>
    <p:sldId id="360" r:id="rId17"/>
    <p:sldId id="361" r:id="rId18"/>
    <p:sldId id="362" r:id="rId19"/>
    <p:sldId id="363" r:id="rId20"/>
    <p:sldId id="339" r:id="rId21"/>
    <p:sldId id="340" r:id="rId22"/>
    <p:sldId id="341" r:id="rId23"/>
    <p:sldId id="342" r:id="rId24"/>
    <p:sldId id="343" r:id="rId25"/>
    <p:sldId id="344" r:id="rId26"/>
    <p:sldId id="345" r:id="rId27"/>
    <p:sldId id="346" r:id="rId28"/>
    <p:sldId id="347" r:id="rId29"/>
    <p:sldId id="348" r:id="rId30"/>
    <p:sldId id="349" r:id="rId31"/>
    <p:sldId id="350" r:id="rId32"/>
    <p:sldId id="370" r:id="rId33"/>
  </p:sldIdLst>
  <p:sldSz cx="9144000" cy="6858000" type="screen4x3"/>
  <p:notesSz cx="7099300" cy="10234613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5" autoAdjust="0"/>
    <p:restoredTop sz="94660"/>
  </p:normalViewPr>
  <p:slideViewPr>
    <p:cSldViewPr>
      <p:cViewPr varScale="1">
        <p:scale>
          <a:sx n="69" d="100"/>
          <a:sy n="69" d="100"/>
        </p:scale>
        <p:origin x="141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66CB36CD-C300-47B3-99A6-A8536A5F7EE1}" type="datetimeFigureOut">
              <a:rPr lang="pt-BR" smtClean="0"/>
              <a:pPr/>
              <a:t>13/08/2020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74FE59A-4243-4E2B-AD90-8904F6550D0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5938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FE59A-4243-4E2B-AD90-8904F6550D07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D1A5-9E28-4EF5-9C33-5A4DDB2B2D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BEBC7-6B48-4076-9F7A-DFA10DC07F5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8EBF-DF7F-4BAA-A769-8C30E4C1B0A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54D8E-41CC-4EB5-8C18-E83FB6E0C6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1B519-E886-4A73-A8D3-0A725105127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A0CD-7763-4E07-A637-7F7C47CCE81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7EBB5-C102-41F6-8636-734FD102107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1436A-2C68-47E0-8CA8-1B6BDA2EEBD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5E450-D09D-4F9A-B27E-6BF29996D12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A8E77-46E9-469E-917E-5D72C350282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D2473-A889-447E-9616-7D3AA5FB5C0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5EE2A-79EA-41B6-B6C9-D05E9E67874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hyperlink" Target="mailto:romanelli@usp.br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1.png"/><Relationship Id="rId5" Type="http://schemas.openxmlformats.org/officeDocument/2006/relationships/image" Target="../media/image10.wmf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1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2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1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7" Type="http://schemas.openxmlformats.org/officeDocument/2006/relationships/image" Target="../media/image1.png"/><Relationship Id="rId2" Type="http://schemas.microsoft.com/office/2007/relationships/media" Target="../media/media30.m4a"/><Relationship Id="rId1" Type="http://schemas.openxmlformats.org/officeDocument/2006/relationships/tags" Target="../tags/tag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1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2130425"/>
            <a:ext cx="8353425" cy="1470025"/>
          </a:xfrm>
        </p:spPr>
        <p:txBody>
          <a:bodyPr>
            <a:normAutofit/>
          </a:bodyPr>
          <a:lstStyle/>
          <a:p>
            <a:r>
              <a:rPr lang="pt-BR" sz="3600" b="1" dirty="0" smtClean="0"/>
              <a:t>Fluxos </a:t>
            </a:r>
            <a:r>
              <a:rPr lang="pt-BR" sz="3600" b="1" dirty="0"/>
              <a:t>de </a:t>
            </a:r>
            <a:r>
              <a:rPr lang="pt-BR" sz="3600" b="1" dirty="0" smtClean="0"/>
              <a:t>energia</a:t>
            </a:r>
            <a:endParaRPr lang="pt-BR" sz="3600" b="1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4500570"/>
            <a:ext cx="7488238" cy="2160588"/>
          </a:xfrm>
        </p:spPr>
        <p:txBody>
          <a:bodyPr>
            <a:noAutofit/>
          </a:bodyPr>
          <a:lstStyle/>
          <a:p>
            <a:pPr algn="r"/>
            <a:r>
              <a:rPr lang="pt-BR" sz="2800" dirty="0">
                <a:solidFill>
                  <a:schemeClr val="tx1"/>
                </a:solidFill>
              </a:rPr>
              <a:t>Prof. Thiago </a:t>
            </a:r>
            <a:r>
              <a:rPr lang="pt-BR" sz="2800" dirty="0" err="1" smtClean="0">
                <a:solidFill>
                  <a:schemeClr val="tx1"/>
                </a:solidFill>
              </a:rPr>
              <a:t>Romanelli</a:t>
            </a:r>
            <a:endParaRPr lang="pt-BR" sz="2800" dirty="0" smtClean="0">
              <a:solidFill>
                <a:schemeClr val="tx1"/>
              </a:solidFill>
            </a:endParaRPr>
          </a:p>
          <a:p>
            <a:pPr algn="r"/>
            <a:r>
              <a:rPr lang="pt-BR" sz="2800" dirty="0" smtClean="0">
                <a:solidFill>
                  <a:schemeClr val="tx1"/>
                </a:solidFill>
                <a:hlinkClick r:id="rId5"/>
              </a:rPr>
              <a:t>romanelli@usp.br</a:t>
            </a:r>
            <a:r>
              <a:rPr lang="pt-BR" sz="2800" dirty="0" smtClean="0">
                <a:solidFill>
                  <a:schemeClr val="tx1"/>
                </a:solidFill>
              </a:rPr>
              <a:t> </a:t>
            </a:r>
            <a:endParaRPr lang="pt-BR" sz="2800" dirty="0">
              <a:solidFill>
                <a:schemeClr val="tx1"/>
              </a:solidFill>
            </a:endParaRPr>
          </a:p>
          <a:p>
            <a:pPr algn="r"/>
            <a:endParaRPr lang="pt-BR" sz="2800" dirty="0" smtClean="0">
              <a:solidFill>
                <a:schemeClr val="tx1"/>
              </a:solidFill>
            </a:endParaRPr>
          </a:p>
          <a:p>
            <a:pPr algn="r"/>
            <a:endParaRPr lang="pt-BR" sz="2800" dirty="0">
              <a:solidFill>
                <a:schemeClr val="tx1"/>
              </a:solidFill>
            </a:endParaRPr>
          </a:p>
          <a:p>
            <a:endParaRPr lang="pt-BR" sz="2800" dirty="0">
              <a:solidFill>
                <a:schemeClr val="tx1"/>
              </a:solidFill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67"/>
    </mc:Choice>
    <mc:Fallback>
      <p:transition spd="slow" advTm="19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pag4 serra direi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762000"/>
            <a:ext cx="8343900" cy="5800725"/>
          </a:xfrm>
          <a:prstGeom prst="rect">
            <a:avLst/>
          </a:prstGeom>
          <a:noFill/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533400" y="142852"/>
            <a:ext cx="7924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>
                <a:latin typeface="Arial" charset="0"/>
              </a:rPr>
              <a:t>EFICIÊNCIA ENERGÉTICA E PRODUTIVIDADE 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867400" y="6318273"/>
            <a:ext cx="3276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b="1" dirty="0">
                <a:solidFill>
                  <a:srgbClr val="333399"/>
                </a:solidFill>
                <a:latin typeface="Arial" charset="0"/>
              </a:rPr>
              <a:t>Fonte: </a:t>
            </a:r>
            <a:r>
              <a:rPr lang="pt-BR" b="1" dirty="0" smtClean="0">
                <a:solidFill>
                  <a:srgbClr val="333399"/>
                </a:solidFill>
                <a:latin typeface="Arial" charset="0"/>
              </a:rPr>
              <a:t>Pimentel (1980)</a:t>
            </a:r>
            <a:endParaRPr lang="pt-BR" b="1" dirty="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05"/>
    </mc:Choice>
    <mc:Fallback xmlns="">
      <p:transition spd="slow" advTm="56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 noChangeAspect="1"/>
          </p:cNvGrpSpPr>
          <p:nvPr/>
        </p:nvGrpSpPr>
        <p:grpSpPr bwMode="auto">
          <a:xfrm>
            <a:off x="1295400" y="1103313"/>
            <a:ext cx="7510463" cy="5221287"/>
            <a:chOff x="336" y="624"/>
            <a:chExt cx="5256" cy="3654"/>
          </a:xfrm>
        </p:grpSpPr>
        <p:pic>
          <p:nvPicPr>
            <p:cNvPr id="19459" name="Picture 2" descr="pag4 serra direit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6" y="624"/>
              <a:ext cx="5256" cy="3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0" name="Line 4"/>
            <p:cNvSpPr>
              <a:spLocks noChangeAspect="1" noChangeShapeType="1"/>
            </p:cNvSpPr>
            <p:nvPr/>
          </p:nvSpPr>
          <p:spPr bwMode="auto">
            <a:xfrm>
              <a:off x="2448" y="1488"/>
              <a:ext cx="16" cy="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461" name="Line 5"/>
            <p:cNvSpPr>
              <a:spLocks noChangeAspect="1" noChangeShapeType="1"/>
            </p:cNvSpPr>
            <p:nvPr/>
          </p:nvSpPr>
          <p:spPr bwMode="auto">
            <a:xfrm>
              <a:off x="3392" y="960"/>
              <a:ext cx="24" cy="292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462" name="Text Box 6"/>
            <p:cNvSpPr txBox="1">
              <a:spLocks noChangeAspect="1" noChangeArrowheads="1"/>
            </p:cNvSpPr>
            <p:nvPr/>
          </p:nvSpPr>
          <p:spPr bwMode="auto">
            <a:xfrm>
              <a:off x="1183" y="2842"/>
              <a:ext cx="1269" cy="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b="1" dirty="0" err="1" smtClean="0">
                  <a:solidFill>
                    <a:srgbClr val="0000CC"/>
                  </a:solidFill>
                </a:rPr>
                <a:t>Máximo</a:t>
              </a:r>
              <a:r>
                <a:rPr lang="en-US" b="1" dirty="0" smtClean="0">
                  <a:solidFill>
                    <a:srgbClr val="0000CC"/>
                  </a:solidFill>
                </a:rPr>
                <a:t>   </a:t>
              </a:r>
              <a:r>
                <a:rPr lang="en-US" b="1" dirty="0">
                  <a:solidFill>
                    <a:srgbClr val="0000CC"/>
                  </a:solidFill>
                </a:rPr>
                <a:t>EROI</a:t>
              </a:r>
            </a:p>
            <a:p>
              <a:pPr algn="r"/>
              <a:r>
                <a:rPr lang="en-US" b="1" dirty="0">
                  <a:solidFill>
                    <a:srgbClr val="0000CC"/>
                  </a:solidFill>
                </a:rPr>
                <a:t>135 kg N/ha</a:t>
              </a:r>
            </a:p>
            <a:p>
              <a:pPr algn="r"/>
              <a:r>
                <a:rPr lang="en-US" b="1" dirty="0">
                  <a:solidFill>
                    <a:srgbClr val="0000CC"/>
                  </a:solidFill>
                </a:rPr>
                <a:t>5.8 t/ha</a:t>
              </a:r>
            </a:p>
          </p:txBody>
        </p:sp>
        <p:sp>
          <p:nvSpPr>
            <p:cNvPr id="19463" name="Text Box 7"/>
            <p:cNvSpPr txBox="1">
              <a:spLocks noChangeAspect="1" noChangeArrowheads="1"/>
            </p:cNvSpPr>
            <p:nvPr/>
          </p:nvSpPr>
          <p:spPr bwMode="auto">
            <a:xfrm>
              <a:off x="3412" y="2842"/>
              <a:ext cx="1834" cy="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Máxima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produtividade</a:t>
              </a:r>
              <a:endParaRPr lang="en-US" b="1" dirty="0">
                <a:solidFill>
                  <a:srgbClr val="FF0000"/>
                </a:solidFill>
              </a:endParaRPr>
            </a:p>
            <a:p>
              <a:r>
                <a:rPr lang="en-US" b="1" dirty="0">
                  <a:solidFill>
                    <a:srgbClr val="FF0000"/>
                  </a:solidFill>
                </a:rPr>
                <a:t>225 kg N/ha</a:t>
              </a:r>
            </a:p>
            <a:p>
              <a:r>
                <a:rPr lang="en-US" b="1" dirty="0">
                  <a:solidFill>
                    <a:srgbClr val="FF0000"/>
                  </a:solidFill>
                </a:rPr>
                <a:t>7.0 t/ha</a:t>
              </a:r>
            </a:p>
          </p:txBody>
        </p:sp>
        <p:sp>
          <p:nvSpPr>
            <p:cNvPr id="19464" name="Line 8"/>
            <p:cNvSpPr>
              <a:spLocks noChangeAspect="1" noChangeShapeType="1"/>
            </p:cNvSpPr>
            <p:nvPr/>
          </p:nvSpPr>
          <p:spPr bwMode="auto">
            <a:xfrm flipH="1">
              <a:off x="2304" y="1600"/>
              <a:ext cx="2752" cy="1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9465" name="Line 9"/>
            <p:cNvSpPr>
              <a:spLocks noChangeAspect="1" noChangeShapeType="1"/>
            </p:cNvSpPr>
            <p:nvPr/>
          </p:nvSpPr>
          <p:spPr bwMode="auto">
            <a:xfrm flipH="1">
              <a:off x="3312" y="1056"/>
              <a:ext cx="17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4762" name="Rectangle 10"/>
          <p:cNvSpPr>
            <a:spLocks noChangeArrowheads="1"/>
          </p:cNvSpPr>
          <p:nvPr/>
        </p:nvSpPr>
        <p:spPr bwMode="auto">
          <a:xfrm>
            <a:off x="1357290" y="109518"/>
            <a:ext cx="685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r>
              <a:rPr lang="pt-BR" sz="2800" b="1" dirty="0"/>
              <a:t>Fonte de energia </a:t>
            </a:r>
            <a:r>
              <a:rPr lang="pt-BR" sz="2800" b="1" dirty="0" err="1"/>
              <a:t>vs</a:t>
            </a:r>
            <a:r>
              <a:rPr lang="pt-BR" sz="2800" b="1" dirty="0"/>
              <a:t> Fonte de alimento</a:t>
            </a:r>
            <a:endParaRPr lang="en-US" sz="2800" b="1" dirty="0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867400" y="6318273"/>
            <a:ext cx="3276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b="1" dirty="0">
                <a:solidFill>
                  <a:srgbClr val="333399"/>
                </a:solidFill>
                <a:latin typeface="Arial" charset="0"/>
              </a:rPr>
              <a:t>Fonte: </a:t>
            </a:r>
            <a:r>
              <a:rPr lang="pt-BR" b="1" dirty="0" smtClean="0">
                <a:solidFill>
                  <a:srgbClr val="333399"/>
                </a:solidFill>
                <a:latin typeface="Arial" charset="0"/>
              </a:rPr>
              <a:t>Pimentel (1980)</a:t>
            </a:r>
            <a:endParaRPr lang="pt-BR" b="1" dirty="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44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pt-BR" sz="3600"/>
              <a:t>	Como avaliar a eficiência energética da fonte de energia do seu grupo?</a:t>
            </a:r>
          </a:p>
          <a:p>
            <a:pPr>
              <a:buFontTx/>
              <a:buNone/>
            </a:pPr>
            <a:endParaRPr lang="pt-BR" sz="3600"/>
          </a:p>
          <a:p>
            <a:pPr>
              <a:buFontTx/>
              <a:buNone/>
            </a:pPr>
            <a:r>
              <a:rPr lang="pt-BR" sz="3600"/>
              <a:t>	O que é a incorporação de energia?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65"/>
    </mc:Choice>
    <mc:Fallback xmlns="">
      <p:transition spd="slow" advTm="15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Cadeia do biodiesel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0" t="14881" r="27825" b="16270"/>
          <a:stretch/>
        </p:blipFill>
        <p:spPr bwMode="auto">
          <a:xfrm>
            <a:off x="539552" y="1088570"/>
            <a:ext cx="7707087" cy="503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6732240" y="6488668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Sangaletti (2012)</a:t>
            </a:r>
            <a:endParaRPr lang="pt-BR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622"/>
    </mc:Choice>
    <mc:Fallback xmlns="">
      <p:transition spd="slow" advTm="132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Biomassa de eucalipto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08484"/>
            <a:ext cx="7172623" cy="532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156176" y="6488668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Romanelli &amp; Milan (2010)</a:t>
            </a:r>
            <a:endParaRPr lang="pt-BR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0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094"/>
    </mc:Choice>
    <mc:Fallback xmlns="">
      <p:transition spd="slow" advTm="171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Processos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557338"/>
            <a:ext cx="8532812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33"/>
    </mc:Choice>
    <mc:Fallback xmlns="">
      <p:transition spd="slow" advTm="53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20" name="Rectangle 24"/>
          <p:cNvSpPr>
            <a:spLocks noChangeArrowheads="1"/>
          </p:cNvSpPr>
          <p:nvPr/>
        </p:nvSpPr>
        <p:spPr bwMode="auto">
          <a:xfrm>
            <a:off x="6011863" y="620713"/>
            <a:ext cx="720725" cy="2016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55301" name="Picture 5" descr="MCj0441284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2492375"/>
            <a:ext cx="2089150" cy="2089150"/>
          </a:xfrm>
          <a:prstGeom prst="rect">
            <a:avLst/>
          </a:prstGeom>
          <a:noFill/>
        </p:spPr>
      </p:pic>
      <p:pic>
        <p:nvPicPr>
          <p:cNvPr id="55302" name="Picture 6" descr="MCj0290033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913" y="765175"/>
            <a:ext cx="977900" cy="1214438"/>
          </a:xfrm>
          <a:prstGeom prst="rect">
            <a:avLst/>
          </a:prstGeom>
          <a:noFill/>
        </p:spPr>
      </p:pic>
      <p:pic>
        <p:nvPicPr>
          <p:cNvPr id="55303" name="Picture 7" descr="MCj0433932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550" y="5143500"/>
            <a:ext cx="1714500" cy="1714500"/>
          </a:xfrm>
          <a:prstGeom prst="rect">
            <a:avLst/>
          </a:prstGeom>
          <a:noFill/>
        </p:spPr>
      </p:pic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3132138" y="1412875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- Aço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3059113" y="2852738"/>
            <a:ext cx="15176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pt-BR"/>
              <a:t> Aço</a:t>
            </a:r>
          </a:p>
          <a:p>
            <a:pPr>
              <a:buFontTx/>
              <a:buChar char="-"/>
            </a:pPr>
            <a:r>
              <a:rPr lang="pt-BR"/>
              <a:t> Plástico</a:t>
            </a:r>
          </a:p>
          <a:p>
            <a:pPr>
              <a:buFontTx/>
              <a:buChar char="-"/>
            </a:pPr>
            <a:r>
              <a:rPr lang="pt-BR"/>
              <a:t> Eletricidade</a:t>
            </a:r>
          </a:p>
          <a:p>
            <a:pPr>
              <a:buFontTx/>
              <a:buChar char="-"/>
            </a:pPr>
            <a:endParaRPr lang="pt-BR"/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2987675" y="5157788"/>
            <a:ext cx="15811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pt-BR"/>
              <a:t> Alimentação</a:t>
            </a:r>
          </a:p>
          <a:p>
            <a:pPr>
              <a:buFontTx/>
              <a:buChar char="-"/>
            </a:pPr>
            <a:r>
              <a:rPr lang="pt-BR"/>
              <a:t> Transporte</a:t>
            </a:r>
          </a:p>
          <a:p>
            <a:pPr>
              <a:buFontTx/>
              <a:buChar char="-"/>
            </a:pPr>
            <a:r>
              <a:rPr lang="pt-BR"/>
              <a:t> Moradia</a:t>
            </a:r>
          </a:p>
        </p:txBody>
      </p:sp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6804025" y="1155700"/>
            <a:ext cx="1720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- Minério de Fe</a:t>
            </a: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4716463" y="1412875"/>
            <a:ext cx="114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- Fe gusa</a:t>
            </a:r>
          </a:p>
        </p:txBody>
      </p:sp>
      <p:cxnSp>
        <p:nvCxnSpPr>
          <p:cNvPr id="55309" name="AutoShape 13"/>
          <p:cNvCxnSpPr>
            <a:cxnSpLocks noChangeShapeType="1"/>
            <a:stCxn id="55307" idx="1"/>
            <a:endCxn id="55308" idx="3"/>
          </p:cNvCxnSpPr>
          <p:nvPr/>
        </p:nvCxnSpPr>
        <p:spPr bwMode="auto">
          <a:xfrm flipH="1">
            <a:off x="5865813" y="1339850"/>
            <a:ext cx="938212" cy="257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5310" name="AutoShape 14"/>
          <p:cNvCxnSpPr>
            <a:cxnSpLocks noChangeShapeType="1"/>
            <a:stCxn id="55308" idx="1"/>
            <a:endCxn id="55304" idx="3"/>
          </p:cNvCxnSpPr>
          <p:nvPr/>
        </p:nvCxnSpPr>
        <p:spPr bwMode="auto">
          <a:xfrm flipH="1">
            <a:off x="3849688" y="1597025"/>
            <a:ext cx="86677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5665788" y="333375"/>
            <a:ext cx="1441450" cy="36671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Siderurgica</a:t>
            </a:r>
          </a:p>
        </p:txBody>
      </p:sp>
      <p:sp>
        <p:nvSpPr>
          <p:cNvPr id="55312" name="Text Box 16"/>
          <p:cNvSpPr txBox="1">
            <a:spLocks noChangeArrowheads="1"/>
          </p:cNvSpPr>
          <p:nvPr/>
        </p:nvSpPr>
        <p:spPr bwMode="auto">
          <a:xfrm>
            <a:off x="6834188" y="723900"/>
            <a:ext cx="106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- Carvão</a:t>
            </a:r>
          </a:p>
        </p:txBody>
      </p:sp>
      <p:sp>
        <p:nvSpPr>
          <p:cNvPr id="55313" name="Text Box 17"/>
          <p:cNvSpPr txBox="1">
            <a:spLocks noChangeArrowheads="1"/>
          </p:cNvSpPr>
          <p:nvPr/>
        </p:nvSpPr>
        <p:spPr bwMode="auto">
          <a:xfrm>
            <a:off x="6804025" y="1581150"/>
            <a:ext cx="168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- Infraestrutura</a:t>
            </a:r>
          </a:p>
        </p:txBody>
      </p:sp>
      <p:sp>
        <p:nvSpPr>
          <p:cNvPr id="55314" name="Text Box 18"/>
          <p:cNvSpPr txBox="1">
            <a:spLocks noChangeArrowheads="1"/>
          </p:cNvSpPr>
          <p:nvPr/>
        </p:nvSpPr>
        <p:spPr bwMode="auto">
          <a:xfrm>
            <a:off x="6818313" y="2011363"/>
            <a:ext cx="1428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- Transporte</a:t>
            </a:r>
          </a:p>
        </p:txBody>
      </p:sp>
      <p:sp>
        <p:nvSpPr>
          <p:cNvPr id="55315" name="Text Box 19"/>
          <p:cNvSpPr txBox="1">
            <a:spLocks noChangeArrowheads="1"/>
          </p:cNvSpPr>
          <p:nvPr/>
        </p:nvSpPr>
        <p:spPr bwMode="auto">
          <a:xfrm>
            <a:off x="6804025" y="2387600"/>
            <a:ext cx="163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- Mão-de-obra</a:t>
            </a:r>
          </a:p>
        </p:txBody>
      </p:sp>
      <p:cxnSp>
        <p:nvCxnSpPr>
          <p:cNvPr id="55316" name="AutoShape 20"/>
          <p:cNvCxnSpPr>
            <a:cxnSpLocks noChangeShapeType="1"/>
            <a:stCxn id="55312" idx="1"/>
            <a:endCxn id="55308" idx="3"/>
          </p:cNvCxnSpPr>
          <p:nvPr/>
        </p:nvCxnSpPr>
        <p:spPr bwMode="auto">
          <a:xfrm flipH="1">
            <a:off x="5865813" y="908050"/>
            <a:ext cx="968375" cy="6889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5317" name="AutoShape 21"/>
          <p:cNvCxnSpPr>
            <a:cxnSpLocks noChangeShapeType="1"/>
            <a:stCxn id="55313" idx="1"/>
            <a:endCxn id="55308" idx="3"/>
          </p:cNvCxnSpPr>
          <p:nvPr/>
        </p:nvCxnSpPr>
        <p:spPr bwMode="auto">
          <a:xfrm flipH="1" flipV="1">
            <a:off x="5865813" y="1597025"/>
            <a:ext cx="938212" cy="168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5318" name="AutoShape 22"/>
          <p:cNvCxnSpPr>
            <a:cxnSpLocks noChangeShapeType="1"/>
            <a:stCxn id="55314" idx="1"/>
            <a:endCxn id="55308" idx="3"/>
          </p:cNvCxnSpPr>
          <p:nvPr/>
        </p:nvCxnSpPr>
        <p:spPr bwMode="auto">
          <a:xfrm flipH="1" flipV="1">
            <a:off x="5865813" y="1597025"/>
            <a:ext cx="952500" cy="5984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5319" name="AutoShape 23"/>
          <p:cNvCxnSpPr>
            <a:cxnSpLocks noChangeShapeType="1"/>
            <a:stCxn id="55315" idx="1"/>
            <a:endCxn id="55308" idx="3"/>
          </p:cNvCxnSpPr>
          <p:nvPr/>
        </p:nvCxnSpPr>
        <p:spPr bwMode="auto">
          <a:xfrm flipH="1" flipV="1">
            <a:off x="5865813" y="1597025"/>
            <a:ext cx="938212" cy="9747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60"/>
    </mc:Choice>
    <mc:Fallback xmlns="">
      <p:transition spd="slow" advTm="67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2205038"/>
            <a:ext cx="13412788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8538" y="3343275"/>
            <a:ext cx="166147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0963" y="4133850"/>
            <a:ext cx="154686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4565650" y="2405063"/>
            <a:ext cx="1835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Lucratividade</a:t>
            </a: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4489450" y="3395663"/>
            <a:ext cx="1890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Ganho líquido</a:t>
            </a:r>
          </a:p>
        </p:txBody>
      </p:sp>
      <p:sp>
        <p:nvSpPr>
          <p:cNvPr id="67593" name="Text Box 9"/>
          <p:cNvSpPr txBox="1">
            <a:spLocks noChangeArrowheads="1"/>
          </p:cNvSpPr>
          <p:nvPr/>
        </p:nvSpPr>
        <p:spPr bwMode="auto">
          <a:xfrm>
            <a:off x="4489450" y="4462463"/>
            <a:ext cx="1709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Composição</a:t>
            </a:r>
          </a:p>
        </p:txBody>
      </p:sp>
      <p:sp>
        <p:nvSpPr>
          <p:cNvPr id="67594" name="AutoShape 10"/>
          <p:cNvSpPr>
            <a:spLocks noChangeArrowheads="1"/>
          </p:cNvSpPr>
          <p:nvPr/>
        </p:nvSpPr>
        <p:spPr bwMode="auto">
          <a:xfrm>
            <a:off x="3956050" y="2481263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67595" name="AutoShape 11"/>
          <p:cNvSpPr>
            <a:spLocks noChangeArrowheads="1"/>
          </p:cNvSpPr>
          <p:nvPr/>
        </p:nvSpPr>
        <p:spPr bwMode="auto">
          <a:xfrm>
            <a:off x="3879850" y="3471863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67596" name="AutoShape 12"/>
          <p:cNvSpPr>
            <a:spLocks noChangeArrowheads="1"/>
          </p:cNvSpPr>
          <p:nvPr/>
        </p:nvSpPr>
        <p:spPr bwMode="auto">
          <a:xfrm>
            <a:off x="3879850" y="4538663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Indicadores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382"/>
    </mc:Choice>
    <mc:Fallback xmlns="">
      <p:transition spd="slow" advTm="166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EROI x BE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286000"/>
            <a:ext cx="84582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81"/>
    </mc:Choice>
    <mc:Fallback xmlns="">
      <p:transition spd="slow" advTm="35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" y="1035050"/>
            <a:ext cx="9067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2028825"/>
            <a:ext cx="8534400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228600" y="335280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3559" name="Oval 7"/>
          <p:cNvSpPr>
            <a:spLocks noChangeArrowheads="1"/>
          </p:cNvSpPr>
          <p:nvPr/>
        </p:nvSpPr>
        <p:spPr bwMode="auto">
          <a:xfrm>
            <a:off x="7834313" y="2195513"/>
            <a:ext cx="685800" cy="228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3560" name="Oval 8"/>
          <p:cNvSpPr>
            <a:spLocks noChangeArrowheads="1"/>
          </p:cNvSpPr>
          <p:nvPr/>
        </p:nvSpPr>
        <p:spPr bwMode="auto">
          <a:xfrm>
            <a:off x="5857875" y="2590800"/>
            <a:ext cx="685800" cy="228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893"/>
    </mc:Choice>
    <mc:Fallback xmlns="">
      <p:transition spd="slow" advTm="241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3528" y="1700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Fluxos de energia</a:t>
            </a:r>
            <a:br>
              <a:rPr lang="pt-BR" dirty="0" smtClean="0"/>
            </a:br>
            <a:r>
              <a:rPr lang="pt-BR" dirty="0" smtClean="0"/>
              <a:t>ou</a:t>
            </a:r>
            <a:br>
              <a:rPr lang="pt-BR" dirty="0" smtClean="0"/>
            </a:br>
            <a:r>
              <a:rPr lang="pt-BR" dirty="0" smtClean="0"/>
              <a:t>Balanço de energia?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23"/>
    </mc:Choice>
    <mc:Fallback xmlns="">
      <p:transition spd="slow" advTm="41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371600" y="914400"/>
            <a:ext cx="6629400" cy="531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Deficiências do Balanço Energético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838200" y="2057400"/>
            <a:ext cx="77724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40000"/>
              </a:lnSpc>
              <a:spcBef>
                <a:spcPct val="50000"/>
              </a:spcBef>
              <a:buFontTx/>
              <a:buChar char="•"/>
            </a:pPr>
            <a:r>
              <a:rPr lang="pt-BR" sz="2800" b="1">
                <a:solidFill>
                  <a:srgbClr val="CC3300"/>
                </a:solidFill>
                <a:latin typeface="Arial" charset="0"/>
              </a:rPr>
              <a:t> Atemporal</a:t>
            </a:r>
          </a:p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pt-BR" sz="2800" b="1">
                <a:solidFill>
                  <a:srgbClr val="CC3300"/>
                </a:solidFill>
                <a:latin typeface="Arial" charset="0"/>
              </a:rPr>
              <a:t>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5"/>
    </mc:Choice>
    <mc:Fallback xmlns="">
      <p:transition spd="slow" advTm="6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52600"/>
            <a:ext cx="9066213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85344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26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Balanço energético de algumas culturas nos EUA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5638800" y="6248400"/>
            <a:ext cx="3276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>
                <a:solidFill>
                  <a:srgbClr val="333399"/>
                </a:solidFill>
                <a:latin typeface="Arial" charset="0"/>
              </a:rPr>
              <a:t>Fonte: Pimentel (1984)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91"/>
    </mc:Choice>
    <mc:Fallback xmlns="">
      <p:transition spd="slow" advTm="59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371600" y="914400"/>
            <a:ext cx="6629400" cy="531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Alternativas ao Balanço Energético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838200" y="2286000"/>
            <a:ext cx="7315200" cy="1324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pt-BR" b="1" dirty="0">
                <a:solidFill>
                  <a:srgbClr val="0066FF"/>
                </a:solidFill>
                <a:latin typeface="Arial" charset="0"/>
              </a:rPr>
              <a:t> Considerar </a:t>
            </a:r>
            <a:r>
              <a:rPr lang="pt-BR" b="1" dirty="0" smtClean="0">
                <a:solidFill>
                  <a:srgbClr val="0066FF"/>
                </a:solidFill>
                <a:latin typeface="Arial" charset="0"/>
              </a:rPr>
              <a:t>tempo = </a:t>
            </a:r>
            <a:endParaRPr lang="pt-BR" b="1" dirty="0">
              <a:solidFill>
                <a:srgbClr val="0066FF"/>
              </a:solidFill>
              <a:latin typeface="Arial" charset="0"/>
            </a:endParaRPr>
          </a:p>
          <a:p>
            <a:pPr>
              <a:lnSpc>
                <a:spcPct val="115000"/>
              </a:lnSpc>
              <a:spcBef>
                <a:spcPct val="50000"/>
              </a:spcBef>
            </a:pPr>
            <a:endParaRPr lang="pt-BR" b="1" dirty="0">
              <a:solidFill>
                <a:srgbClr val="0066FF"/>
              </a:solidFill>
              <a:latin typeface="Arial" charset="0"/>
            </a:endParaRPr>
          </a:p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pt-BR" b="1" dirty="0">
                <a:solidFill>
                  <a:srgbClr val="0066FF"/>
                </a:solidFill>
                <a:latin typeface="Arial" charset="0"/>
              </a:rPr>
              <a:t> </a:t>
            </a:r>
          </a:p>
        </p:txBody>
      </p: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981200"/>
            <a:ext cx="2192338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1"/>
    </mc:Choice>
    <mc:Fallback xmlns="">
      <p:transition spd="slow" advTm="7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1371600" y="914400"/>
            <a:ext cx="6629400" cy="531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Deficiências do Balanço Energético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838200" y="2057400"/>
            <a:ext cx="77724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40000"/>
              </a:lnSpc>
              <a:spcBef>
                <a:spcPct val="50000"/>
              </a:spcBef>
              <a:buClr>
                <a:schemeClr val="folHlink"/>
              </a:buClr>
              <a:buFontTx/>
              <a:buChar char="•"/>
            </a:pPr>
            <a:r>
              <a:rPr lang="pt-BR" sz="2800" b="1">
                <a:solidFill>
                  <a:srgbClr val="CC3300"/>
                </a:solidFill>
                <a:latin typeface="Arial" charset="0"/>
              </a:rPr>
              <a:t> </a:t>
            </a:r>
            <a:r>
              <a:rPr lang="pt-BR" sz="2800" b="1">
                <a:solidFill>
                  <a:schemeClr val="folHlink"/>
                </a:solidFill>
                <a:latin typeface="Arial" charset="0"/>
              </a:rPr>
              <a:t>Atemporal</a:t>
            </a:r>
          </a:p>
          <a:p>
            <a:pPr>
              <a:lnSpc>
                <a:spcPct val="140000"/>
              </a:lnSpc>
              <a:spcBef>
                <a:spcPct val="50000"/>
              </a:spcBef>
              <a:buFontTx/>
              <a:buChar char="•"/>
            </a:pPr>
            <a:r>
              <a:rPr lang="pt-BR" sz="2800" b="1">
                <a:solidFill>
                  <a:srgbClr val="CC3300"/>
                </a:solidFill>
                <a:latin typeface="Arial" charset="0"/>
              </a:rPr>
              <a:t> Não destingue energia renovável de não-renovável</a:t>
            </a:r>
          </a:p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pt-BR" sz="2800" b="1">
                <a:solidFill>
                  <a:srgbClr val="CC3300"/>
                </a:solidFill>
                <a:latin typeface="Arial" charset="0"/>
              </a:rPr>
              <a:t>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8"/>
    </mc:Choice>
    <mc:Fallback xmlns="">
      <p:transition spd="slow" advTm="6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ext Box 1028"/>
          <p:cNvSpPr txBox="1">
            <a:spLocks noChangeArrowheads="1"/>
          </p:cNvSpPr>
          <p:nvPr/>
        </p:nvSpPr>
        <p:spPr bwMode="auto">
          <a:xfrm>
            <a:off x="1524000" y="1752600"/>
            <a:ext cx="666750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800" b="1">
                <a:solidFill>
                  <a:srgbClr val="333399"/>
                </a:solidFill>
                <a:latin typeface="Arial" charset="0"/>
              </a:rPr>
              <a:t>	Balanço energético = </a:t>
            </a:r>
            <a:r>
              <a:rPr lang="pt-BR" sz="2800" b="1">
                <a:solidFill>
                  <a:srgbClr val="FF3300"/>
                </a:solidFill>
                <a:latin typeface="Arial" charset="0"/>
              </a:rPr>
              <a:t>10:1</a:t>
            </a:r>
            <a:endParaRPr lang="pt-BR" sz="2800" b="1">
              <a:solidFill>
                <a:srgbClr val="996600"/>
              </a:solidFill>
              <a:latin typeface="Arial" charset="0"/>
            </a:endParaRPr>
          </a:p>
          <a:p>
            <a:r>
              <a:rPr lang="pt-BR" sz="2800" b="1">
                <a:solidFill>
                  <a:srgbClr val="996600"/>
                </a:solidFill>
                <a:latin typeface="Arial" charset="0"/>
              </a:rPr>
              <a:t>A</a:t>
            </a:r>
          </a:p>
          <a:p>
            <a:r>
              <a:rPr lang="pt-BR" sz="2800" b="1">
                <a:solidFill>
                  <a:srgbClr val="996600"/>
                </a:solidFill>
                <a:latin typeface="Arial" charset="0"/>
              </a:rPr>
              <a:t>	Energia renovável =</a:t>
            </a:r>
            <a:r>
              <a:rPr lang="pt-BR" sz="2800" b="1">
                <a:solidFill>
                  <a:srgbClr val="CC3300"/>
                </a:solidFill>
                <a:latin typeface="Arial" charset="0"/>
              </a:rPr>
              <a:t> </a:t>
            </a:r>
            <a:r>
              <a:rPr lang="pt-BR" sz="2800" b="1">
                <a:solidFill>
                  <a:srgbClr val="FF3300"/>
                </a:solidFill>
                <a:latin typeface="Arial" charset="0"/>
              </a:rPr>
              <a:t>15% </a:t>
            </a:r>
            <a:r>
              <a:rPr lang="pt-BR" sz="2800" b="1">
                <a:solidFill>
                  <a:srgbClr val="996600"/>
                </a:solidFill>
                <a:latin typeface="Arial" charset="0"/>
              </a:rPr>
              <a:t>do total</a:t>
            </a:r>
          </a:p>
          <a:p>
            <a:endParaRPr lang="pt-BR" sz="2800" b="1">
              <a:solidFill>
                <a:srgbClr val="996600"/>
              </a:solidFill>
              <a:latin typeface="Arial" charset="0"/>
            </a:endParaRPr>
          </a:p>
          <a:p>
            <a:endParaRPr lang="pt-BR" sz="2800" b="1">
              <a:solidFill>
                <a:srgbClr val="996600"/>
              </a:solidFill>
              <a:latin typeface="Arial" charset="0"/>
            </a:endParaRPr>
          </a:p>
          <a:p>
            <a:r>
              <a:rPr lang="pt-BR" sz="2800" b="1">
                <a:solidFill>
                  <a:srgbClr val="333399"/>
                </a:solidFill>
                <a:latin typeface="Arial" charset="0"/>
              </a:rPr>
              <a:t>	Balanço energético = </a:t>
            </a:r>
            <a:r>
              <a:rPr lang="pt-BR" sz="2800" b="1">
                <a:solidFill>
                  <a:srgbClr val="FF3300"/>
                </a:solidFill>
                <a:latin typeface="Arial" charset="0"/>
              </a:rPr>
              <a:t>8:1</a:t>
            </a:r>
            <a:endParaRPr lang="pt-BR" sz="2800" b="1">
              <a:solidFill>
                <a:srgbClr val="996600"/>
              </a:solidFill>
              <a:latin typeface="Arial" charset="0"/>
            </a:endParaRPr>
          </a:p>
          <a:p>
            <a:r>
              <a:rPr lang="pt-BR" sz="2800" b="1">
                <a:solidFill>
                  <a:srgbClr val="996600"/>
                </a:solidFill>
                <a:latin typeface="Arial" charset="0"/>
              </a:rPr>
              <a:t>B</a:t>
            </a:r>
          </a:p>
          <a:p>
            <a:r>
              <a:rPr lang="pt-BR" sz="2800" b="1">
                <a:solidFill>
                  <a:srgbClr val="996600"/>
                </a:solidFill>
                <a:latin typeface="Arial" charset="0"/>
              </a:rPr>
              <a:t>	Energia renovável =</a:t>
            </a:r>
            <a:r>
              <a:rPr lang="pt-BR" sz="2800" b="1">
                <a:solidFill>
                  <a:srgbClr val="CC3300"/>
                </a:solidFill>
                <a:latin typeface="Arial" charset="0"/>
              </a:rPr>
              <a:t> </a:t>
            </a:r>
            <a:r>
              <a:rPr lang="pt-BR" sz="2800" b="1">
                <a:solidFill>
                  <a:srgbClr val="FF3300"/>
                </a:solidFill>
                <a:latin typeface="Arial" charset="0"/>
              </a:rPr>
              <a:t>50% </a:t>
            </a:r>
            <a:r>
              <a:rPr lang="pt-BR" sz="2800" b="1">
                <a:solidFill>
                  <a:srgbClr val="996600"/>
                </a:solidFill>
                <a:latin typeface="Arial" charset="0"/>
              </a:rPr>
              <a:t>do total</a:t>
            </a:r>
          </a:p>
        </p:txBody>
      </p:sp>
      <p:sp>
        <p:nvSpPr>
          <p:cNvPr id="63493" name="Text Box 1029"/>
          <p:cNvSpPr txBox="1">
            <a:spLocks noChangeArrowheads="1"/>
          </p:cNvSpPr>
          <p:nvPr/>
        </p:nvSpPr>
        <p:spPr bwMode="auto">
          <a:xfrm>
            <a:off x="228600" y="304800"/>
            <a:ext cx="853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2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Hipótese</a:t>
            </a:r>
          </a:p>
        </p:txBody>
      </p:sp>
      <p:sp>
        <p:nvSpPr>
          <p:cNvPr id="63494" name="AutoShape 1030"/>
          <p:cNvSpPr>
            <a:spLocks/>
          </p:cNvSpPr>
          <p:nvPr/>
        </p:nvSpPr>
        <p:spPr bwMode="auto">
          <a:xfrm>
            <a:off x="2209800" y="1828800"/>
            <a:ext cx="152400" cy="1219200"/>
          </a:xfrm>
          <a:prstGeom prst="leftBrace">
            <a:avLst>
              <a:gd name="adj1" fmla="val 6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63495" name="AutoShape 1031"/>
          <p:cNvSpPr>
            <a:spLocks/>
          </p:cNvSpPr>
          <p:nvPr/>
        </p:nvSpPr>
        <p:spPr bwMode="auto">
          <a:xfrm>
            <a:off x="2209800" y="3962400"/>
            <a:ext cx="152400" cy="1219200"/>
          </a:xfrm>
          <a:prstGeom prst="leftBrace">
            <a:avLst>
              <a:gd name="adj1" fmla="val 6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39"/>
    </mc:Choice>
    <mc:Fallback xmlns="">
      <p:transition spd="slow" advTm="47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026"/>
          <p:cNvSpPr txBox="1">
            <a:spLocks noChangeArrowheads="1"/>
          </p:cNvSpPr>
          <p:nvPr/>
        </p:nvSpPr>
        <p:spPr bwMode="auto">
          <a:xfrm>
            <a:off x="1371600" y="914400"/>
            <a:ext cx="6629400" cy="531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Alternativas ao Balanço Energético</a:t>
            </a:r>
          </a:p>
        </p:txBody>
      </p:sp>
      <p:sp>
        <p:nvSpPr>
          <p:cNvPr id="57347" name="Text Box 1027"/>
          <p:cNvSpPr txBox="1">
            <a:spLocks noChangeArrowheads="1"/>
          </p:cNvSpPr>
          <p:nvPr/>
        </p:nvSpPr>
        <p:spPr bwMode="auto">
          <a:xfrm>
            <a:off x="838200" y="2286000"/>
            <a:ext cx="7315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  <a:buClr>
                <a:schemeClr val="folHlink"/>
              </a:buClr>
              <a:buFontTx/>
              <a:buChar char="•"/>
            </a:pPr>
            <a:r>
              <a:rPr lang="pt-BR" b="1">
                <a:solidFill>
                  <a:srgbClr val="CC3300"/>
                </a:solidFill>
                <a:latin typeface="Arial" charset="0"/>
              </a:rPr>
              <a:t> </a:t>
            </a:r>
            <a:r>
              <a:rPr lang="pt-BR" b="1">
                <a:solidFill>
                  <a:schemeClr val="folHlink"/>
                </a:solidFill>
                <a:latin typeface="Arial" charset="0"/>
              </a:rPr>
              <a:t>Considerar Balanço Energético = </a:t>
            </a:r>
          </a:p>
          <a:p>
            <a:pPr>
              <a:lnSpc>
                <a:spcPct val="115000"/>
              </a:lnSpc>
              <a:spcBef>
                <a:spcPct val="50000"/>
              </a:spcBef>
            </a:pPr>
            <a:endParaRPr lang="pt-BR" b="1">
              <a:solidFill>
                <a:srgbClr val="0066FF"/>
              </a:solidFill>
              <a:latin typeface="Arial" charset="0"/>
            </a:endParaRPr>
          </a:p>
          <a:p>
            <a:pPr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pt-BR" b="1">
                <a:solidFill>
                  <a:srgbClr val="0066FF"/>
                </a:solidFill>
                <a:latin typeface="Arial" charset="0"/>
              </a:rPr>
              <a:t> Desenvolver metodologias para um balanço                       energético qualitativo</a:t>
            </a:r>
          </a:p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pt-BR" b="1">
                <a:solidFill>
                  <a:srgbClr val="CC3300"/>
                </a:solidFill>
                <a:latin typeface="Arial" charset="0"/>
              </a:rPr>
              <a:t> </a:t>
            </a:r>
          </a:p>
        </p:txBody>
      </p:sp>
      <p:pic>
        <p:nvPicPr>
          <p:cNvPr id="57348" name="Picture 10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981200"/>
            <a:ext cx="2192338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2"/>
    </mc:Choice>
    <mc:Fallback xmlns="">
      <p:transition spd="slow" advTm="5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1371600" y="914400"/>
            <a:ext cx="6629400" cy="531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Deficiências do Balanço Energético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838200" y="2057400"/>
            <a:ext cx="7772400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40000"/>
              </a:lnSpc>
              <a:spcBef>
                <a:spcPct val="50000"/>
              </a:spcBef>
              <a:buClr>
                <a:schemeClr val="folHlink"/>
              </a:buClr>
              <a:buFontTx/>
              <a:buChar char="•"/>
            </a:pPr>
            <a:r>
              <a:rPr lang="pt-BR" sz="2800" b="1">
                <a:solidFill>
                  <a:srgbClr val="CC3300"/>
                </a:solidFill>
                <a:latin typeface="Arial" charset="0"/>
              </a:rPr>
              <a:t> </a:t>
            </a:r>
            <a:r>
              <a:rPr lang="pt-BR" sz="2800" b="1">
                <a:solidFill>
                  <a:schemeClr val="folHlink"/>
                </a:solidFill>
                <a:latin typeface="Arial" charset="0"/>
              </a:rPr>
              <a:t>Atemporal</a:t>
            </a:r>
          </a:p>
          <a:p>
            <a:pPr>
              <a:lnSpc>
                <a:spcPct val="140000"/>
              </a:lnSpc>
              <a:spcBef>
                <a:spcPct val="50000"/>
              </a:spcBef>
              <a:buFontTx/>
              <a:buChar char="•"/>
            </a:pPr>
            <a:r>
              <a:rPr lang="pt-BR" sz="2800" b="1">
                <a:solidFill>
                  <a:schemeClr val="folHlink"/>
                </a:solidFill>
                <a:latin typeface="Arial" charset="0"/>
              </a:rPr>
              <a:t> Não destingue energia renovável de não-renovável</a:t>
            </a:r>
            <a:endParaRPr lang="pt-BR" sz="2800" b="1">
              <a:solidFill>
                <a:srgbClr val="CC3300"/>
              </a:solidFill>
              <a:latin typeface="Arial" charset="0"/>
            </a:endParaRPr>
          </a:p>
          <a:p>
            <a:pPr>
              <a:lnSpc>
                <a:spcPct val="140000"/>
              </a:lnSpc>
              <a:spcBef>
                <a:spcPct val="50000"/>
              </a:spcBef>
              <a:buFontTx/>
              <a:buChar char="•"/>
            </a:pPr>
            <a:r>
              <a:rPr lang="pt-BR" sz="2800" b="1">
                <a:solidFill>
                  <a:srgbClr val="CC3300"/>
                </a:solidFill>
                <a:latin typeface="Arial" charset="0"/>
              </a:rPr>
              <a:t> Não considera finalidade de certas culturas</a:t>
            </a:r>
          </a:p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pt-BR" sz="2800" b="1">
                <a:solidFill>
                  <a:srgbClr val="CC3300"/>
                </a:solidFill>
                <a:latin typeface="Arial" charset="0"/>
              </a:rPr>
              <a:t>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6"/>
    </mc:Choice>
    <mc:Fallback xmlns="">
      <p:transition spd="slow" advTm="4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838200"/>
            <a:ext cx="8666163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6096000" y="6248400"/>
            <a:ext cx="2819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>
                <a:solidFill>
                  <a:srgbClr val="333399"/>
                </a:solidFill>
                <a:latin typeface="Arial" charset="0"/>
              </a:rPr>
              <a:t>Fonte: Franco (1989)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10"/>
    </mc:Choice>
    <mc:Fallback xmlns="">
      <p:transition spd="slow" advTm="29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1371600" y="914400"/>
            <a:ext cx="6629400" cy="531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Alternativas ao Balanço Energético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838200" y="2286000"/>
            <a:ext cx="7848600" cy="37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  <a:buClr>
                <a:schemeClr val="folHlink"/>
              </a:buClr>
              <a:buFontTx/>
              <a:buChar char="•"/>
            </a:pPr>
            <a:r>
              <a:rPr lang="pt-BR" b="1">
                <a:solidFill>
                  <a:srgbClr val="CC3300"/>
                </a:solidFill>
                <a:latin typeface="Arial" charset="0"/>
              </a:rPr>
              <a:t> </a:t>
            </a:r>
            <a:r>
              <a:rPr lang="pt-BR" b="1">
                <a:solidFill>
                  <a:schemeClr val="folHlink"/>
                </a:solidFill>
                <a:latin typeface="Arial" charset="0"/>
              </a:rPr>
              <a:t>Considerar Balanço Energético = </a:t>
            </a:r>
          </a:p>
          <a:p>
            <a:pPr>
              <a:lnSpc>
                <a:spcPct val="115000"/>
              </a:lnSpc>
              <a:spcBef>
                <a:spcPct val="50000"/>
              </a:spcBef>
            </a:pPr>
            <a:endParaRPr lang="pt-BR" b="1">
              <a:solidFill>
                <a:schemeClr val="folHlink"/>
              </a:solidFill>
              <a:latin typeface="Arial" charset="0"/>
            </a:endParaRPr>
          </a:p>
          <a:p>
            <a:pPr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pt-BR" b="1">
                <a:solidFill>
                  <a:schemeClr val="folHlink"/>
                </a:solidFill>
                <a:latin typeface="Arial" charset="0"/>
              </a:rPr>
              <a:t> Desenvolver metodologias para um balanço 	                      energético qualitativo</a:t>
            </a:r>
            <a:endParaRPr lang="pt-BR" b="1">
              <a:solidFill>
                <a:srgbClr val="0066FF"/>
              </a:solidFill>
              <a:latin typeface="Arial" charset="0"/>
            </a:endParaRPr>
          </a:p>
          <a:p>
            <a:pPr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pt-BR" b="1">
                <a:solidFill>
                  <a:srgbClr val="0066FF"/>
                </a:solidFill>
                <a:latin typeface="Arial" charset="0"/>
              </a:rPr>
              <a:t> Determinar índices energéticos para  componentes de interesse em alimentos</a:t>
            </a:r>
          </a:p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pt-BR" b="1">
                <a:solidFill>
                  <a:srgbClr val="CC3300"/>
                </a:solidFill>
                <a:latin typeface="Arial" charset="0"/>
              </a:rPr>
              <a:t> </a:t>
            </a:r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981200"/>
            <a:ext cx="2192338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0"/>
    </mc:Choice>
    <mc:Fallback xmlns="">
      <p:transition spd="slow" advTm="2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1371600" y="914400"/>
            <a:ext cx="6629400" cy="531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Deficiências do Balanço Energético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838200" y="2057400"/>
            <a:ext cx="7772400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40000"/>
              </a:lnSpc>
              <a:spcBef>
                <a:spcPct val="50000"/>
              </a:spcBef>
              <a:buClr>
                <a:schemeClr val="folHlink"/>
              </a:buClr>
              <a:buFontTx/>
              <a:buChar char="•"/>
            </a:pPr>
            <a:r>
              <a:rPr lang="pt-BR" sz="2800" b="1">
                <a:solidFill>
                  <a:srgbClr val="CC3300"/>
                </a:solidFill>
                <a:latin typeface="Arial" charset="0"/>
              </a:rPr>
              <a:t> </a:t>
            </a:r>
            <a:r>
              <a:rPr lang="pt-BR" sz="2800" b="1">
                <a:solidFill>
                  <a:schemeClr val="folHlink"/>
                </a:solidFill>
                <a:latin typeface="Arial" charset="0"/>
              </a:rPr>
              <a:t>Atemporal</a:t>
            </a:r>
          </a:p>
          <a:p>
            <a:pPr>
              <a:lnSpc>
                <a:spcPct val="140000"/>
              </a:lnSpc>
              <a:spcBef>
                <a:spcPct val="50000"/>
              </a:spcBef>
              <a:buFontTx/>
              <a:buChar char="•"/>
            </a:pPr>
            <a:r>
              <a:rPr lang="pt-BR" sz="2800" b="1">
                <a:solidFill>
                  <a:schemeClr val="folHlink"/>
                </a:solidFill>
                <a:latin typeface="Arial" charset="0"/>
              </a:rPr>
              <a:t> Não destingue energia renovável de não-renovável</a:t>
            </a:r>
          </a:p>
          <a:p>
            <a:pPr>
              <a:lnSpc>
                <a:spcPct val="140000"/>
              </a:lnSpc>
              <a:spcBef>
                <a:spcPct val="50000"/>
              </a:spcBef>
              <a:buFontTx/>
              <a:buChar char="•"/>
            </a:pPr>
            <a:r>
              <a:rPr lang="pt-BR" sz="2800" b="1">
                <a:solidFill>
                  <a:schemeClr val="folHlink"/>
                </a:solidFill>
                <a:latin typeface="Arial" charset="0"/>
              </a:rPr>
              <a:t> Não considera finalidade de certas culturas</a:t>
            </a:r>
            <a:endParaRPr lang="pt-BR" sz="2800" b="1">
              <a:solidFill>
                <a:srgbClr val="CC3300"/>
              </a:solidFill>
              <a:latin typeface="Arial" charset="0"/>
            </a:endParaRPr>
          </a:p>
          <a:p>
            <a:pPr>
              <a:lnSpc>
                <a:spcPct val="140000"/>
              </a:lnSpc>
              <a:spcBef>
                <a:spcPct val="50000"/>
              </a:spcBef>
              <a:buFontTx/>
              <a:buChar char="•"/>
            </a:pPr>
            <a:r>
              <a:rPr lang="pt-BR" sz="2800" b="1">
                <a:solidFill>
                  <a:srgbClr val="CC3300"/>
                </a:solidFill>
                <a:latin typeface="Arial" charset="0"/>
              </a:rPr>
              <a:t> Não retrata benefícios indiretos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5"/>
    </mc:Choice>
    <mc:Fallback xmlns="">
      <p:transition spd="slow" advTm="2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Balanço de energia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Visa estabelecer os fluxos de energia, identificando sua demanda total, a eficiência energética refletida pelo ganho líquido de energia e pela relação entre energia produzida pela energia empregada. (</a:t>
            </a:r>
            <a:r>
              <a:rPr lang="pt-BR" dirty="0" err="1" smtClean="0"/>
              <a:t>Hetz</a:t>
            </a:r>
            <a:r>
              <a:rPr lang="pt-BR" dirty="0" smtClean="0"/>
              <a:t>, 1994)</a:t>
            </a:r>
          </a:p>
          <a:p>
            <a:pPr>
              <a:buNone/>
            </a:pPr>
            <a:endParaRPr lang="pt-BR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510"/>
    </mc:Choice>
    <mc:Fallback xmlns="">
      <p:transition spd="slow" advTm="241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853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2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Exemplos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381000" y="12192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333399"/>
                </a:solidFill>
                <a:latin typeface="Arial" charset="0"/>
              </a:rPr>
              <a:t>Plantio Direto em milho</a:t>
            </a:r>
          </a:p>
        </p:txBody>
      </p:sp>
      <p:pic>
        <p:nvPicPr>
          <p:cNvPr id="6554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828800"/>
            <a:ext cx="8521700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5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4495800"/>
            <a:ext cx="7154863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5257800" y="6248400"/>
            <a:ext cx="3657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>
                <a:solidFill>
                  <a:srgbClr val="333399"/>
                </a:solidFill>
                <a:latin typeface="Arial" charset="0"/>
              </a:rPr>
              <a:t>Fonte: Ferraro Junior (1999)</a:t>
            </a: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7924800" y="26670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2000" b="1">
                <a:solidFill>
                  <a:srgbClr val="FF3300"/>
                </a:solidFill>
              </a:rPr>
              <a:t> </a:t>
            </a:r>
            <a:r>
              <a:rPr lang="pt-BR" sz="2000" b="1">
                <a:solidFill>
                  <a:srgbClr val="FF3300"/>
                </a:solidFill>
                <a:sym typeface="Symbol" pitchFamily="18" charset="2"/>
              </a:rPr>
              <a:t> </a:t>
            </a:r>
            <a:r>
              <a:rPr lang="pt-BR" sz="2000" b="1">
                <a:solidFill>
                  <a:srgbClr val="FF3300"/>
                </a:solidFill>
              </a:rPr>
              <a:t>5,28%</a:t>
            </a:r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7924800" y="34290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2000" b="1">
                <a:solidFill>
                  <a:srgbClr val="FF3300"/>
                </a:solidFill>
              </a:rPr>
              <a:t> </a:t>
            </a:r>
            <a:r>
              <a:rPr lang="pt-BR" sz="2000" b="1">
                <a:solidFill>
                  <a:srgbClr val="FF3300"/>
                </a:solidFill>
                <a:sym typeface="Symbol" pitchFamily="18" charset="2"/>
              </a:rPr>
              <a:t> </a:t>
            </a:r>
            <a:r>
              <a:rPr lang="pt-BR" sz="2000" b="1">
                <a:solidFill>
                  <a:srgbClr val="FF3300"/>
                </a:solidFill>
              </a:rPr>
              <a:t>7,32%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53"/>
    </mc:Choice>
    <mc:Fallback xmlns="">
      <p:transition spd="slow" advTm="65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5547" grpId="0" build="p" autoUpdateAnimBg="0"/>
      <p:bldP spid="65548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1371600" y="914400"/>
            <a:ext cx="6629400" cy="531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Alternativas ao Balanço Energético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838200" y="2286000"/>
            <a:ext cx="7924800" cy="37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  <a:buClr>
                <a:schemeClr val="folHlink"/>
              </a:buClr>
              <a:buFontTx/>
              <a:buChar char="•"/>
            </a:pPr>
            <a:r>
              <a:rPr lang="pt-BR" b="1">
                <a:solidFill>
                  <a:srgbClr val="CC3300"/>
                </a:solidFill>
                <a:latin typeface="Arial" charset="0"/>
              </a:rPr>
              <a:t> </a:t>
            </a:r>
            <a:r>
              <a:rPr lang="pt-BR" b="1">
                <a:solidFill>
                  <a:schemeClr val="folHlink"/>
                </a:solidFill>
                <a:latin typeface="Arial" charset="0"/>
              </a:rPr>
              <a:t>Considerar Balanço Energético = </a:t>
            </a:r>
          </a:p>
          <a:p>
            <a:pPr>
              <a:lnSpc>
                <a:spcPct val="115000"/>
              </a:lnSpc>
              <a:spcBef>
                <a:spcPct val="50000"/>
              </a:spcBef>
            </a:pPr>
            <a:endParaRPr lang="pt-BR" b="1">
              <a:solidFill>
                <a:schemeClr val="folHlink"/>
              </a:solidFill>
              <a:latin typeface="Arial" charset="0"/>
            </a:endParaRPr>
          </a:p>
          <a:p>
            <a:pPr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pt-BR" b="1">
                <a:solidFill>
                  <a:schemeClr val="folHlink"/>
                </a:solidFill>
                <a:latin typeface="Arial" charset="0"/>
              </a:rPr>
              <a:t> Desenvolver metodologias para um balanço 	                      energético qualitativo</a:t>
            </a:r>
          </a:p>
          <a:p>
            <a:pPr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pt-BR" b="1">
                <a:solidFill>
                  <a:schemeClr val="folHlink"/>
                </a:solidFill>
                <a:latin typeface="Arial" charset="0"/>
              </a:rPr>
              <a:t> Determinar índices energéticos para  componentes de interesse em alimentos</a:t>
            </a:r>
            <a:endParaRPr lang="pt-BR" b="1">
              <a:solidFill>
                <a:srgbClr val="0066FF"/>
              </a:solidFill>
              <a:latin typeface="Arial" charset="0"/>
            </a:endParaRPr>
          </a:p>
          <a:p>
            <a:pPr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pt-BR" b="1">
                <a:solidFill>
                  <a:srgbClr val="0066FF"/>
                </a:solidFill>
                <a:latin typeface="Arial" charset="0"/>
              </a:rPr>
              <a:t> Pesquisas a longo prazo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981200"/>
            <a:ext cx="2192338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1"/>
    </mc:Choice>
    <mc:Fallback xmlns="">
      <p:transition spd="slow" advTm="8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4716"/>
            <a:ext cx="4248472" cy="647228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292080" y="1988840"/>
            <a:ext cx="38519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Handbook of industrial energy analysis, I. Boustead and G. F. Hancock, John Wiley &amp; Sons, New York, 1979, 422 pages. </a:t>
            </a:r>
          </a:p>
          <a:p>
            <a:endParaRPr lang="pt-BR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5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10"/>
    </mc:Choice>
    <mc:Fallback xmlns="">
      <p:transition spd="slow" advTm="64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3962400" y="6248400"/>
            <a:ext cx="518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>
                <a:solidFill>
                  <a:srgbClr val="333399"/>
                </a:solidFill>
                <a:latin typeface="Arial" charset="0"/>
              </a:rPr>
              <a:t>Fonte: Castanho Fº &amp; Chabariberi (1983)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Fluxos de energia</a:t>
            </a:r>
            <a:endParaRPr lang="pt-BR" dirty="0"/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/>
              <a:t>Energia solar</a:t>
            </a:r>
          </a:p>
          <a:p>
            <a:pPr>
              <a:buNone/>
            </a:pPr>
            <a:r>
              <a:rPr lang="pt-BR" dirty="0" smtClean="0"/>
              <a:t>	Não entra no cálculo do balanço energético, pois se não utilizada é desperdiçada, além de ser gratuita.  			</a:t>
            </a:r>
          </a:p>
          <a:p>
            <a:pPr>
              <a:buNone/>
            </a:pPr>
            <a:r>
              <a:rPr lang="pt-BR" sz="2400" dirty="0" smtClean="0"/>
              <a:t>					IFIAS (1974), citado por </a:t>
            </a:r>
            <a:r>
              <a:rPr lang="pt-BR" sz="2400" dirty="0" err="1" smtClean="0"/>
              <a:t>Pellizzi</a:t>
            </a:r>
            <a:r>
              <a:rPr lang="pt-BR" sz="2400" dirty="0" smtClean="0"/>
              <a:t> (1992)</a:t>
            </a:r>
          </a:p>
          <a:p>
            <a:pPr>
              <a:buNone/>
            </a:pPr>
            <a:endParaRPr lang="pt-BR" sz="2400" dirty="0" smtClean="0"/>
          </a:p>
          <a:p>
            <a:pPr>
              <a:buNone/>
            </a:pPr>
            <a:r>
              <a:rPr lang="pt-BR" sz="3000" dirty="0" err="1" smtClean="0"/>
              <a:t>Cana-de-açúcar</a:t>
            </a:r>
            <a:r>
              <a:rPr lang="pt-BR" sz="3000" dirty="0" smtClean="0"/>
              <a:t>  -</a:t>
            </a:r>
            <a:r>
              <a:rPr lang="pt-BR" sz="3500" dirty="0" smtClean="0"/>
              <a:t>&gt; </a:t>
            </a:r>
            <a:r>
              <a:rPr lang="pt-BR" sz="3000" dirty="0" smtClean="0"/>
              <a:t>eficiência fotossintética de 1,6%</a:t>
            </a:r>
          </a:p>
          <a:p>
            <a:pPr>
              <a:buNone/>
            </a:pPr>
            <a:r>
              <a:rPr lang="pt-BR" sz="3000" dirty="0" smtClean="0"/>
              <a:t>Recebe 3250 EBP/km</a:t>
            </a:r>
            <a:r>
              <a:rPr lang="pt-BR" sz="3000" baseline="30000" dirty="0" smtClean="0"/>
              <a:t>2</a:t>
            </a:r>
            <a:r>
              <a:rPr lang="pt-BR" sz="3000" dirty="0"/>
              <a:t> </a:t>
            </a:r>
            <a:r>
              <a:rPr lang="pt-BR" sz="3000" dirty="0" smtClean="0"/>
              <a:t>dia</a:t>
            </a:r>
          </a:p>
          <a:p>
            <a:pPr>
              <a:buNone/>
            </a:pPr>
            <a:r>
              <a:rPr lang="pt-BR" sz="3000" dirty="0" smtClean="0"/>
              <a:t>Fixa 52 EBP/km</a:t>
            </a:r>
            <a:r>
              <a:rPr lang="pt-BR" sz="3000" baseline="30000" dirty="0" smtClean="0"/>
              <a:t>2</a:t>
            </a:r>
            <a:r>
              <a:rPr lang="pt-BR" sz="3000" dirty="0"/>
              <a:t> </a:t>
            </a:r>
            <a:r>
              <a:rPr lang="pt-BR" sz="3000" dirty="0" smtClean="0"/>
              <a:t>dia</a:t>
            </a:r>
          </a:p>
          <a:p>
            <a:pPr>
              <a:buNone/>
            </a:pPr>
            <a:r>
              <a:rPr lang="pt-BR" sz="3000" dirty="0" smtClean="0"/>
              <a:t>Somente 6,8 EBP/km</a:t>
            </a:r>
            <a:r>
              <a:rPr lang="pt-BR" sz="3000" baseline="30000" dirty="0" smtClean="0"/>
              <a:t>2</a:t>
            </a:r>
            <a:r>
              <a:rPr lang="pt-BR" sz="3000" dirty="0"/>
              <a:t> </a:t>
            </a:r>
            <a:r>
              <a:rPr lang="pt-BR" sz="3000" dirty="0" smtClean="0"/>
              <a:t>dia em açúcar ou álcool</a:t>
            </a:r>
          </a:p>
          <a:p>
            <a:pPr>
              <a:buNone/>
            </a:pPr>
            <a:r>
              <a:rPr lang="pt-BR" sz="2600" dirty="0" smtClean="0"/>
              <a:t>								Rosa (1977)</a:t>
            </a:r>
          </a:p>
          <a:p>
            <a:pPr>
              <a:buNone/>
            </a:pPr>
            <a:endParaRPr lang="pt-BR" sz="2400" dirty="0" smtClean="0"/>
          </a:p>
          <a:p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286"/>
    </mc:Choice>
    <mc:Fallback xmlns="">
      <p:transition spd="slow" advTm="228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33327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pt-BR" sz="2800" dirty="0" smtClean="0"/>
              <a:t>Metodologia de conversão energética</a:t>
            </a:r>
            <a:endParaRPr lang="pt-BR" sz="2800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241926"/>
              </p:ext>
            </p:extLst>
          </p:nvPr>
        </p:nvGraphicFramePr>
        <p:xfrm>
          <a:off x="1763688" y="548680"/>
          <a:ext cx="6336704" cy="61125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5908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Energia incorporada de insumos agrícolas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9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Tipo</a:t>
                      </a:r>
                      <a:r>
                        <a:rPr lang="en-US" sz="1400" dirty="0">
                          <a:effectLst/>
                        </a:rPr>
                        <a:t> de </a:t>
                      </a:r>
                      <a:r>
                        <a:rPr lang="en-US" sz="1400" dirty="0" err="1">
                          <a:effectLst/>
                        </a:rPr>
                        <a:t>insumo</a:t>
                      </a:r>
                      <a:r>
                        <a:rPr lang="en-US" sz="1400" dirty="0">
                          <a:effectLst/>
                        </a:rPr>
                        <a:t> (</a:t>
                      </a:r>
                      <a:r>
                        <a:rPr lang="en-US" sz="1400" dirty="0" err="1">
                          <a:effectLst/>
                        </a:rPr>
                        <a:t>unidade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MJ unidade</a:t>
                      </a:r>
                      <a:r>
                        <a:rPr lang="en-US" sz="1400" baseline="30000">
                          <a:effectLst/>
                        </a:rPr>
                        <a:t>-1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Fonte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908">
                <a:tc grid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Fertilizantes (kg)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9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56,3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IPT (1985)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9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</a:t>
                      </a:r>
                      <a:r>
                        <a:rPr lang="en-US" sz="11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O</a:t>
                      </a:r>
                      <a:r>
                        <a:rPr lang="en-US" sz="1100">
                          <a:effectLst/>
                        </a:rPr>
                        <a:t>5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7,5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IPT (1985)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9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</a:t>
                      </a:r>
                      <a:r>
                        <a:rPr lang="en-US" sz="11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O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7,0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Lockeretz (1980)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59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Calcário (kg)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1,7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Pimentel (1980)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5908">
                <a:tc grid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Defensivos* (kg)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59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Herbicida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355,6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Seabra (2008)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59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Inseticida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358,0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Seabra (2008)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59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Fungicida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115,1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Pimentel (1980)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59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Sementes</a:t>
                      </a:r>
                      <a:r>
                        <a:rPr lang="en-US" sz="1400" dirty="0">
                          <a:effectLst/>
                        </a:rPr>
                        <a:t> (kg)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10,5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Pelizzi (1992)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59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Diesel (L)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45,7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Boustead e Hancock (1979)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5908">
                <a:tc grid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Maquinário (kg)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59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Tratores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14,6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Doering III (1980)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181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Colhedora</a:t>
                      </a:r>
                      <a:r>
                        <a:rPr lang="en-US" sz="1400" dirty="0">
                          <a:effectLst/>
                        </a:rPr>
                        <a:t> de 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</a:rPr>
                        <a:t>forragem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13,0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Doering III (1980)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59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Arado 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8,6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Doering III (1980)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9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Grade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8,3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Doering III (1980)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590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Semeadora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8,6</a:t>
                      </a:r>
                      <a:endParaRPr lang="pt-BR" sz="14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Doering</a:t>
                      </a:r>
                      <a:r>
                        <a:rPr lang="en-US" sz="1400" dirty="0">
                          <a:effectLst/>
                        </a:rPr>
                        <a:t> III (1980)</a:t>
                      </a:r>
                      <a:endParaRPr lang="pt-BR" sz="14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43977" marR="43977" marT="0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1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804"/>
    </mc:Choice>
    <mc:Fallback xmlns="">
      <p:transition spd="slow" advTm="124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Energia incorporada em máquinas </a:t>
            </a:r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987824" y="6356350"/>
            <a:ext cx="59766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b="1" dirty="0" smtClean="0"/>
          </a:p>
          <a:p>
            <a:r>
              <a:rPr lang="en-US" b="1" dirty="0">
                <a:solidFill>
                  <a:schemeClr val="tx1"/>
                </a:solidFill>
              </a:rPr>
              <a:t>INTERNATIONAL CONFERENCE OF AGRICULTURAL ENGINEERING 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CIGR-</a:t>
            </a:r>
            <a:r>
              <a:rPr lang="en-US" b="1" dirty="0" err="1" smtClean="0">
                <a:solidFill>
                  <a:schemeClr val="tx1"/>
                </a:solidFill>
              </a:rPr>
              <a:t>AgEng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2012</a:t>
            </a:r>
            <a:endParaRPr lang="pt-BR" b="1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6424740"/>
              </p:ext>
            </p:extLst>
          </p:nvPr>
        </p:nvGraphicFramePr>
        <p:xfrm>
          <a:off x="611188" y="2449696"/>
          <a:ext cx="8229600" cy="166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effectLst/>
                          <a:latin typeface="Arial"/>
                          <a:ea typeface="Times New Roman"/>
                        </a:rPr>
                        <a:t>Indicador</a:t>
                      </a:r>
                      <a:endParaRPr lang="pt-B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effectLst/>
                          <a:latin typeface="Arial"/>
                          <a:ea typeface="Times New Roman"/>
                        </a:rPr>
                        <a:t>Unidade</a:t>
                      </a:r>
                      <a:endParaRPr lang="pt-B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Arial"/>
                          <a:ea typeface="Times New Roman"/>
                        </a:rPr>
                        <a:t>Com </a:t>
                      </a:r>
                      <a:r>
                        <a:rPr lang="en-US" sz="1800" b="1" dirty="0" err="1" smtClean="0">
                          <a:effectLst/>
                          <a:latin typeface="Arial"/>
                          <a:ea typeface="Times New Roman"/>
                        </a:rPr>
                        <a:t>pneus</a:t>
                      </a:r>
                      <a:endParaRPr lang="pt-B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Arial"/>
                          <a:ea typeface="Times New Roman"/>
                        </a:rPr>
                        <a:t>Com </a:t>
                      </a:r>
                      <a:r>
                        <a:rPr lang="en-US" sz="1800" b="1" dirty="0" err="1" smtClean="0">
                          <a:effectLst/>
                          <a:latin typeface="Arial"/>
                          <a:ea typeface="Times New Roman"/>
                        </a:rPr>
                        <a:t>esteira</a:t>
                      </a:r>
                      <a:r>
                        <a:rPr lang="en-US" sz="1800" b="1" dirty="0" smtClean="0">
                          <a:effectLst/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en-US" sz="1800" b="1" dirty="0" err="1" smtClean="0">
                          <a:effectLst/>
                          <a:latin typeface="Arial"/>
                          <a:ea typeface="Times New Roman"/>
                        </a:rPr>
                        <a:t>metálica</a:t>
                      </a:r>
                      <a:endParaRPr lang="pt-B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EEIL</a:t>
                      </a:r>
                      <a:r>
                        <a:rPr lang="es-ES" sz="1800" baseline="3000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endParaRPr lang="pt-B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MJ h</a:t>
                      </a:r>
                      <a:r>
                        <a:rPr lang="es-ES" sz="1800" baseline="30000">
                          <a:effectLst/>
                          <a:latin typeface="Arial"/>
                          <a:ea typeface="Times New Roman"/>
                        </a:rPr>
                        <a:t>-1</a:t>
                      </a:r>
                      <a:endParaRPr lang="pt-B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          138.8 </a:t>
                      </a:r>
                      <a:endParaRPr lang="pt-B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          159.8 </a:t>
                      </a:r>
                      <a:endParaRPr lang="pt-B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EEIM</a:t>
                      </a:r>
                      <a:r>
                        <a:rPr lang="es-ES" sz="1800" baseline="30000">
                          <a:effectLst/>
                          <a:latin typeface="Arial"/>
                          <a:ea typeface="Times New Roman"/>
                        </a:rPr>
                        <a:t>2</a:t>
                      </a:r>
                      <a:endParaRPr lang="pt-B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MJ kg</a:t>
                      </a:r>
                      <a:r>
                        <a:rPr lang="es-ES" sz="1800" baseline="30000">
                          <a:effectLst/>
                          <a:latin typeface="Arial"/>
                          <a:ea typeface="Times New Roman"/>
                        </a:rPr>
                        <a:t>-1</a:t>
                      </a:r>
                      <a:endParaRPr lang="pt-B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          202.6 </a:t>
                      </a:r>
                      <a:endParaRPr lang="pt-B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          204.3 </a:t>
                      </a:r>
                      <a:endParaRPr lang="pt-B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EEIE</a:t>
                      </a:r>
                      <a:r>
                        <a:rPr lang="es-ES" sz="1800" baseline="3000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pt-B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MJ kW</a:t>
                      </a:r>
                      <a:r>
                        <a:rPr lang="es-ES" sz="1800" baseline="30000">
                          <a:effectLst/>
                          <a:latin typeface="Arial"/>
                          <a:ea typeface="Times New Roman"/>
                        </a:rPr>
                        <a:t>-1</a:t>
                      </a:r>
                      <a:endParaRPr lang="pt-B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/>
                          <a:ea typeface="Times New Roman"/>
                        </a:rPr>
                        <a:t>     11,584.2 </a:t>
                      </a:r>
                      <a:endParaRPr lang="pt-B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Arial"/>
                          <a:ea typeface="Times New Roman"/>
                        </a:rPr>
                        <a:t>     13,336.5 </a:t>
                      </a:r>
                      <a:endParaRPr lang="pt-B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tângulo de cantos arredondados 4"/>
          <p:cNvSpPr/>
          <p:nvPr/>
        </p:nvSpPr>
        <p:spPr>
          <a:xfrm>
            <a:off x="4788024" y="3415962"/>
            <a:ext cx="4038794" cy="2863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4499992" y="4797152"/>
            <a:ext cx="3916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Dados usuais: 75-81 MJ/kg</a:t>
            </a:r>
            <a:endParaRPr lang="pt-BR" sz="2400" dirty="0"/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9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36"/>
    </mc:Choice>
    <mc:Fallback xmlns="">
      <p:transition spd="slow" advTm="98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5484844" y="6560130"/>
            <a:ext cx="3587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b="1">
                <a:solidFill>
                  <a:srgbClr val="333399"/>
                </a:solidFill>
                <a:latin typeface="Arial" charset="0"/>
              </a:rPr>
              <a:t>Fonte: Fluck &amp; Baird (1982)</a:t>
            </a:r>
          </a:p>
        </p:txBody>
      </p:sp>
      <p:pic>
        <p:nvPicPr>
          <p:cNvPr id="5" name="Picture 10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8525" y="1214422"/>
            <a:ext cx="8245475" cy="550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571472" y="714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Metodologia de conversão energética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78"/>
    </mc:Choice>
    <mc:Fallback xmlns="">
      <p:transition spd="slow" advTm="43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8305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b="1" dirty="0">
                <a:latin typeface="Arial" charset="0"/>
              </a:rPr>
              <a:t>Balanço energético da cultura do milho para diferentes tipos de tração, Estado de São Paulo, 1981/82.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5638800" y="6248400"/>
            <a:ext cx="3276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>
                <a:solidFill>
                  <a:srgbClr val="333399"/>
                </a:solidFill>
                <a:latin typeface="Arial" charset="0"/>
              </a:rPr>
              <a:t>Fonte: Silva </a:t>
            </a:r>
            <a:r>
              <a:rPr lang="pt-BR" sz="2000" b="1" i="1">
                <a:solidFill>
                  <a:srgbClr val="333399"/>
                </a:solidFill>
                <a:latin typeface="Arial" charset="0"/>
              </a:rPr>
              <a:t>et al.</a:t>
            </a:r>
            <a:r>
              <a:rPr lang="pt-BR" sz="2000" b="1">
                <a:solidFill>
                  <a:srgbClr val="333399"/>
                </a:solidFill>
                <a:latin typeface="Arial" charset="0"/>
              </a:rPr>
              <a:t> (1987)</a:t>
            </a:r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219200"/>
            <a:ext cx="7748588" cy="506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96"/>
    </mc:Choice>
    <mc:Fallback xmlns="">
      <p:transition spd="slow" advTm="59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500034" y="139463"/>
            <a:ext cx="8305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b="1" dirty="0" smtClean="0">
                <a:latin typeface="Arial" charset="0"/>
              </a:rPr>
              <a:t>Eficiência energética da </a:t>
            </a:r>
            <a:r>
              <a:rPr lang="pt-BR" b="1" dirty="0">
                <a:latin typeface="Arial" charset="0"/>
              </a:rPr>
              <a:t>cultura de feijão </a:t>
            </a:r>
            <a:r>
              <a:rPr lang="pt-BR" b="1" dirty="0" err="1">
                <a:latin typeface="Arial" charset="0"/>
              </a:rPr>
              <a:t>guandú</a:t>
            </a:r>
            <a:r>
              <a:rPr lang="pt-BR" b="1" dirty="0">
                <a:latin typeface="Arial" charset="0"/>
              </a:rPr>
              <a:t> em diferentes épocas em Hong Kong.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5867400" y="6248400"/>
            <a:ext cx="3276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>
                <a:solidFill>
                  <a:srgbClr val="333399"/>
                </a:solidFill>
                <a:latin typeface="Arial" charset="0"/>
              </a:rPr>
              <a:t>Fonte: Newcombe (1976)</a:t>
            </a:r>
          </a:p>
        </p:txBody>
      </p:sp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914400"/>
            <a:ext cx="7759700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15"/>
    </mc:Choice>
    <mc:Fallback xmlns="">
      <p:transition spd="slow" advTm="46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|1.4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940</TotalTime>
  <Words>587</Words>
  <Application>Microsoft Office PowerPoint</Application>
  <PresentationFormat>Apresentação na tela (4:3)</PresentationFormat>
  <Paragraphs>190</Paragraphs>
  <Slides>32</Slides>
  <Notes>1</Notes>
  <HiddenSlides>0</HiddenSlides>
  <MMClips>32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7" baseType="lpstr">
      <vt:lpstr>Arial</vt:lpstr>
      <vt:lpstr>Calibri</vt:lpstr>
      <vt:lpstr>Symbol</vt:lpstr>
      <vt:lpstr>Times New Roman</vt:lpstr>
      <vt:lpstr>Tema do Office</vt:lpstr>
      <vt:lpstr>Fluxos de energia</vt:lpstr>
      <vt:lpstr>Fluxos de energia ou Balanço de energia?</vt:lpstr>
      <vt:lpstr>Balanço de energia</vt:lpstr>
      <vt:lpstr>Fluxos de energia</vt:lpstr>
      <vt:lpstr>Metodologia de conversão energética</vt:lpstr>
      <vt:lpstr>Energia incorporada em máquinas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Cadeia do biodiesel</vt:lpstr>
      <vt:lpstr>Biomassa de eucalipto</vt:lpstr>
      <vt:lpstr>Processos</vt:lpstr>
      <vt:lpstr>Apresentação do PowerPoint</vt:lpstr>
      <vt:lpstr>Indicadores</vt:lpstr>
      <vt:lpstr>EROI x BE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Fluxo de material e análises energéticas</dc:title>
  <dc:creator>TLR</dc:creator>
  <cp:lastModifiedBy>aureo.oliveira@gmail.com</cp:lastModifiedBy>
  <cp:revision>62</cp:revision>
  <dcterms:created xsi:type="dcterms:W3CDTF">2009-06-15T18:27:40Z</dcterms:created>
  <dcterms:modified xsi:type="dcterms:W3CDTF">2020-08-13T18:28:29Z</dcterms:modified>
</cp:coreProperties>
</file>