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0"/>
  </p:notesMasterIdLst>
  <p:sldIdLst>
    <p:sldId id="258" r:id="rId2"/>
    <p:sldId id="645" r:id="rId3"/>
    <p:sldId id="622" r:id="rId4"/>
    <p:sldId id="623" r:id="rId5"/>
    <p:sldId id="624" r:id="rId6"/>
    <p:sldId id="625" r:id="rId7"/>
    <p:sldId id="626" r:id="rId8"/>
    <p:sldId id="627" r:id="rId9"/>
    <p:sldId id="646" r:id="rId10"/>
    <p:sldId id="647" r:id="rId11"/>
    <p:sldId id="648" r:id="rId12"/>
    <p:sldId id="632" r:id="rId13"/>
    <p:sldId id="631" r:id="rId14"/>
    <p:sldId id="633" r:id="rId15"/>
    <p:sldId id="634" r:id="rId16"/>
    <p:sldId id="635" r:id="rId17"/>
    <p:sldId id="636" r:id="rId18"/>
    <p:sldId id="630" r:id="rId19"/>
    <p:sldId id="649" r:id="rId20"/>
    <p:sldId id="637" r:id="rId21"/>
    <p:sldId id="638" r:id="rId22"/>
    <p:sldId id="650" r:id="rId23"/>
    <p:sldId id="651" r:id="rId24"/>
    <p:sldId id="640" r:id="rId25"/>
    <p:sldId id="641" r:id="rId26"/>
    <p:sldId id="642" r:id="rId27"/>
    <p:sldId id="643" r:id="rId28"/>
    <p:sldId id="378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84048-ACE2-48E7-9F38-9CD3DDC4347A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AFCD8-C73C-4110-A57E-ECB300375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36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FFCE-76C0-4988-9CAA-2F7E7B6D313C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792-8863-4D81-AE54-E9AE03021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82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FFCE-76C0-4988-9CAA-2F7E7B6D313C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792-8863-4D81-AE54-E9AE03021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89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FFCE-76C0-4988-9CAA-2F7E7B6D313C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792-8863-4D81-AE54-E9AE03021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61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FFCE-76C0-4988-9CAA-2F7E7B6D313C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792-8863-4D81-AE54-E9AE03021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60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FFCE-76C0-4988-9CAA-2F7E7B6D313C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792-8863-4D81-AE54-E9AE03021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55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FFCE-76C0-4988-9CAA-2F7E7B6D313C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792-8863-4D81-AE54-E9AE03021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45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FFCE-76C0-4988-9CAA-2F7E7B6D313C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792-8863-4D81-AE54-E9AE03021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93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FFCE-76C0-4988-9CAA-2F7E7B6D313C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792-8863-4D81-AE54-E9AE03021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41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FFCE-76C0-4988-9CAA-2F7E7B6D313C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792-8863-4D81-AE54-E9AE03021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80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FFCE-76C0-4988-9CAA-2F7E7B6D313C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792-8863-4D81-AE54-E9AE03021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28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FFCE-76C0-4988-9CAA-2F7E7B6D313C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D792-8863-4D81-AE54-E9AE03021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12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0FFCE-76C0-4988-9CAA-2F7E7B6D313C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8D792-8863-4D81-AE54-E9AE03021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30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1-2014/2011/Lei/L12395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ogos.uol.com.br/xbox360/galerias/gearsofwar.jhtm?gFoto=12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jogos.uol.com.br/xbox360/galerias/gearsofwar.jhtm?gFoto=1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5267" y="389467"/>
            <a:ext cx="7188200" cy="1301221"/>
          </a:xfrm>
        </p:spPr>
        <p:txBody>
          <a:bodyPr>
            <a:normAutofit/>
          </a:bodyPr>
          <a:lstStyle/>
          <a:p>
            <a:r>
              <a:rPr lang="pt-BR" sz="16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FACULDADE DE DIREITO DA UNIVERSIDADE DE SÃO PAULO</a:t>
            </a:r>
            <a:br>
              <a:rPr lang="pt-BR" sz="1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</a:br>
            <a:br>
              <a:rPr lang="pt-BR" sz="1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</a:br>
            <a:r>
              <a:rPr lang="pt-BR" sz="1200" b="1" cap="small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Disciplina: 0200105 - Direito Desportivo</a:t>
            </a:r>
            <a:br>
              <a:rPr lang="pt-BR" sz="1200" dirty="0">
                <a:latin typeface="Bookman Old Style" panose="02050604050505020204" pitchFamily="18" charset="0"/>
              </a:rPr>
            </a:br>
            <a:endParaRPr lang="pt-BR" sz="1200" dirty="0">
              <a:latin typeface="Bookman Old Style" panose="0205060405050502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761067"/>
            <a:ext cx="10701867" cy="44158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3500" b="1" u="sng" dirty="0"/>
              <a:t>Aula de 16.11.2020</a:t>
            </a:r>
          </a:p>
          <a:p>
            <a:pPr marL="0" indent="0">
              <a:buNone/>
            </a:pPr>
            <a:endParaRPr lang="pt-BR" sz="3500" b="1" u="sng" dirty="0"/>
          </a:p>
          <a:p>
            <a:pPr marL="0" indent="0">
              <a:buNone/>
            </a:pPr>
            <a:r>
              <a:rPr lang="pt-B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Esportes Eletrônicos: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Definição Aplicação do direito autoral, do direito de imagem e do direito de arena aos </a:t>
            </a:r>
            <a:r>
              <a:rPr lang="pt-B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e-sports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Regime jurídico aplicável aos atletas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t-B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pt-BR" sz="2900" dirty="0"/>
          </a:p>
          <a:p>
            <a:pPr marL="0" indent="0" algn="r">
              <a:buNone/>
            </a:pPr>
            <a:endParaRPr lang="pt-BR" sz="2200" b="1" dirty="0"/>
          </a:p>
          <a:p>
            <a:pPr marL="0" indent="0" algn="r">
              <a:buNone/>
            </a:pPr>
            <a:endParaRPr lang="pt-BR" sz="2200" b="1" dirty="0"/>
          </a:p>
          <a:p>
            <a:pPr marL="0" indent="0" algn="r">
              <a:buNone/>
            </a:pPr>
            <a:endParaRPr lang="pt-BR" sz="2200" b="1" dirty="0"/>
          </a:p>
          <a:p>
            <a:pPr marL="0" indent="0" algn="r">
              <a:buNone/>
            </a:pPr>
            <a:endParaRPr lang="pt-BR" sz="2200" b="1" dirty="0"/>
          </a:p>
          <a:p>
            <a:pPr marL="0" indent="0" algn="r">
              <a:buNone/>
            </a:pPr>
            <a:r>
              <a:rPr lang="pt-BR" sz="2200" b="1" dirty="0"/>
              <a:t>CARLOS EDUARDO AMBIEL</a:t>
            </a:r>
            <a:r>
              <a:rPr lang="pt-BR" sz="2200" dirty="0"/>
              <a:t> </a:t>
            </a:r>
          </a:p>
          <a:p>
            <a:pPr marL="3675063" indent="0" algn="r">
              <a:lnSpc>
                <a:spcPct val="170000"/>
              </a:lnSpc>
              <a:buNone/>
            </a:pPr>
            <a:r>
              <a:rPr lang="pt-BR" sz="2200" dirty="0"/>
              <a:t>Advogado. Mestre e Doutor em Direito pela FADUSP. Professor da FAAAP</a:t>
            </a:r>
          </a:p>
          <a:p>
            <a:pPr marL="3675063" indent="0" algn="r">
              <a:lnSpc>
                <a:spcPct val="170000"/>
              </a:lnSpc>
              <a:buNone/>
            </a:pPr>
            <a:endParaRPr lang="pt-BR" sz="2200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933128" y="487362"/>
          <a:ext cx="113982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Imagem de Bitmap" r:id="rId3" imgW="1523810" imgH="1552792" progId="Paint.Picture">
                  <p:embed/>
                </p:oleObj>
              </mc:Choice>
              <mc:Fallback>
                <p:oleObj name="Imagem de Bitmap" r:id="rId3" imgW="1523810" imgH="15527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128" y="487362"/>
                        <a:ext cx="1139825" cy="1081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97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4"/>
          <p:cNvSpPr txBox="1">
            <a:spLocks noChangeArrowheads="1"/>
          </p:cNvSpPr>
          <p:nvPr/>
        </p:nvSpPr>
        <p:spPr bwMode="auto">
          <a:xfrm>
            <a:off x="1658415" y="-106531"/>
            <a:ext cx="8747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rgbClr val="17375E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pt-BR" altLang="pt-BR" sz="2400" b="1" dirty="0"/>
              <a:t>Transformação de entretenimento individual em  competição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2C402-6989-4F7F-B69A-1BB616D56B5C}"/>
              </a:ext>
            </a:extLst>
          </p:cNvPr>
          <p:cNvSpPr txBox="1"/>
          <p:nvPr/>
        </p:nvSpPr>
        <p:spPr>
          <a:xfrm>
            <a:off x="12961938" y="12276138"/>
            <a:ext cx="41243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i="1" dirty="0">
                <a:latin typeface="+mj-lt"/>
              </a:rPr>
              <a:t>Fonte: site INPI</a:t>
            </a:r>
          </a:p>
        </p:txBody>
      </p:sp>
      <p:sp>
        <p:nvSpPr>
          <p:cNvPr id="5125" name="AutoShape 14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sp>
        <p:nvSpPr>
          <p:cNvPr id="5126" name="AutoShape 15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sp>
        <p:nvSpPr>
          <p:cNvPr id="3079" name="CaixaDeTexto 35">
            <a:extLst>
              <a:ext uri="{FF2B5EF4-FFF2-40B4-BE49-F238E27FC236}">
                <a16:creationId xmlns:a16="http://schemas.microsoft.com/office/drawing/2014/main" id="{26689FE7-8D87-4499-9887-3D4CD0DCE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852" y="926886"/>
            <a:ext cx="87471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latin typeface="+mn-lt"/>
              </a:rPr>
              <a:t>Nos anos 80 e 90 os games eram mecanismo de entretenimento individual;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pt-BR" altLang="pt-BR" sz="20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latin typeface="+mn-lt"/>
              </a:rPr>
              <a:t>Cada consumidor comprava o jogo e praticava sozinho ou com amigos próximos;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pt-BR" altLang="pt-BR" sz="20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latin typeface="+mn-lt"/>
              </a:rPr>
              <a:t>Nos anos 2000 os jogos começam a ser usados em aparelhos celulares;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pt-BR" altLang="pt-BR" sz="20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latin typeface="+mn-lt"/>
              </a:rPr>
              <a:t> Surge o conceito de jogos multiplataformas (mobile, computador, console);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pt-BR" altLang="pt-BR" sz="20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latin typeface="+mn-lt"/>
              </a:rPr>
              <a:t>A maior velocidade da internet permitiu os jogos “</a:t>
            </a:r>
            <a:r>
              <a:rPr lang="pt-BR" altLang="pt-BR" sz="2000" dirty="0" err="1">
                <a:latin typeface="+mn-lt"/>
              </a:rPr>
              <a:t>on</a:t>
            </a:r>
            <a:r>
              <a:rPr lang="pt-BR" altLang="pt-BR" sz="2000" dirty="0">
                <a:latin typeface="+mn-lt"/>
              </a:rPr>
              <a:t> </a:t>
            </a:r>
            <a:r>
              <a:rPr lang="pt-BR" altLang="pt-BR" sz="2000" dirty="0" err="1">
                <a:latin typeface="+mn-lt"/>
              </a:rPr>
              <a:t>line</a:t>
            </a:r>
            <a:r>
              <a:rPr lang="pt-BR" altLang="pt-BR" sz="2000" dirty="0">
                <a:latin typeface="+mn-lt"/>
              </a:rPr>
              <a:t>”;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pt-BR" altLang="pt-BR" sz="20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+mn-lt"/>
              </a:rPr>
              <a:t>Praticantes podem jogar contra qualquer outro jogador do  mundo;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+mn-lt"/>
              </a:rPr>
              <a:t>Surge o ranking dos jogadores – disputas entre melhores;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18046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AEAAD67-443D-4B5F-B29F-CF3D17790087}"/>
              </a:ext>
            </a:extLst>
          </p:cNvPr>
          <p:cNvSpPr txBox="1"/>
          <p:nvPr/>
        </p:nvSpPr>
        <p:spPr>
          <a:xfrm>
            <a:off x="1758950" y="201613"/>
            <a:ext cx="779303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Jogos Eletrônicos são Esportes?</a:t>
            </a:r>
            <a:endParaRPr lang="pt-BR" sz="3200" b="1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9D48848-2011-4ABC-84F3-53869FCA50B4}"/>
              </a:ext>
            </a:extLst>
          </p:cNvPr>
          <p:cNvSpPr txBox="1"/>
          <p:nvPr/>
        </p:nvSpPr>
        <p:spPr>
          <a:xfrm>
            <a:off x="1831976" y="1052514"/>
            <a:ext cx="7794625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Competições de E-Sports deve movimentar US$ 1,5 Bilhão em 2020 </a:t>
            </a:r>
          </a:p>
          <a:p>
            <a:pPr eaLnBrk="1" hangingPunct="1">
              <a:defRPr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Maior concentração nos EUA e Ásia. </a:t>
            </a:r>
          </a:p>
          <a:p>
            <a:pPr eaLnBrk="1" hangingPunct="1">
              <a:defRPr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Final da "League 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</a:rPr>
              <a:t>Legends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" de 2016 teve 43 milhões de espectadores únicos. </a:t>
            </a:r>
          </a:p>
          <a:p>
            <a:pPr eaLnBrk="1" hangingPunct="1">
              <a:defRPr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Final da NBA do mesmo ano foi assistida por 30,8 milhões de pessoas</a:t>
            </a:r>
          </a:p>
          <a:p>
            <a:pPr eaLnBrk="1" hangingPunct="1"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Nos 15 dias de competição do League 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</a:rPr>
              <a:t>Legends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World (2016) foram  396 milhões de expectadores</a:t>
            </a:r>
          </a:p>
          <a:p>
            <a:pPr eaLnBrk="1" hangingPunct="1">
              <a:defRPr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O torneio ofereceu US$ 6,7 milhões às equipes participantes, sendo que o prêmio original era de US$ 2,1 milhões (o aumento veio de compras feitas pelos expectadores)</a:t>
            </a:r>
          </a:p>
        </p:txBody>
      </p:sp>
      <p:sp>
        <p:nvSpPr>
          <p:cNvPr id="15365" name="AutoShape 4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47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AEAAD67-443D-4B5F-B29F-CF3D17790087}"/>
              </a:ext>
            </a:extLst>
          </p:cNvPr>
          <p:cNvSpPr txBox="1"/>
          <p:nvPr/>
        </p:nvSpPr>
        <p:spPr>
          <a:xfrm>
            <a:off x="1758949" y="201613"/>
            <a:ext cx="83691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O que caracteriza uma atividade como Esportes?</a:t>
            </a:r>
            <a:endParaRPr lang="pt-BR" sz="3200" b="1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9D48848-2011-4ABC-84F3-53869FCA50B4}"/>
              </a:ext>
            </a:extLst>
          </p:cNvPr>
          <p:cNvSpPr txBox="1"/>
          <p:nvPr/>
        </p:nvSpPr>
        <p:spPr>
          <a:xfrm>
            <a:off x="1758949" y="1644697"/>
            <a:ext cx="7794625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Conceito de Esporte – pratica de atividade física + intelectual que permite a disputa por um melhor resultado incerto</a:t>
            </a:r>
          </a:p>
          <a:p>
            <a:pPr eaLnBrk="1" hangingPunct="1">
              <a:defRPr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Deve haver competição com resultado incerto</a:t>
            </a:r>
          </a:p>
          <a:p>
            <a:pPr eaLnBrk="1" hangingPunct="1">
              <a:defRPr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Para que existe esporte não precisa haver reconhecimento do estado nem entidade de administração reconhecida</a:t>
            </a:r>
          </a:p>
          <a:p>
            <a:pPr eaLnBrk="1" hangingPunct="1">
              <a:defRPr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Existe projetos de lei de incentivo ao esporte para </a:t>
            </a:r>
            <a:r>
              <a:rPr lang="pt-BR" sz="2000" dirty="0" err="1">
                <a:solidFill>
                  <a:schemeClr val="tx2">
                    <a:lumMod val="75000"/>
                  </a:schemeClr>
                </a:solidFill>
              </a:rPr>
              <a:t>e-sports</a:t>
            </a: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Muitos contratos existentes já utilizam das disposições da Lei Pelé e  reconhecem a existência de modalidade de esporte </a:t>
            </a:r>
          </a:p>
          <a:p>
            <a:pPr eaLnBrk="1" hangingPunct="1">
              <a:defRPr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5" name="AutoShape 4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926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A314256-397D-4F56-AC52-FFFC9AE89A54}"/>
              </a:ext>
            </a:extLst>
          </p:cNvPr>
          <p:cNvSpPr txBox="1"/>
          <p:nvPr/>
        </p:nvSpPr>
        <p:spPr>
          <a:xfrm>
            <a:off x="1758950" y="201613"/>
            <a:ext cx="77930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Atletas de E-sports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6E08281-C5BB-4C40-9330-6BFCE5075C07}"/>
              </a:ext>
            </a:extLst>
          </p:cNvPr>
          <p:cNvCxnSpPr/>
          <p:nvPr/>
        </p:nvCxnSpPr>
        <p:spPr>
          <a:xfrm flipH="1">
            <a:off x="1847850" y="785813"/>
            <a:ext cx="4248150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BF5232-8260-4928-B8CD-532A25AAB6EF}"/>
              </a:ext>
            </a:extLst>
          </p:cNvPr>
          <p:cNvSpPr txBox="1"/>
          <p:nvPr/>
        </p:nvSpPr>
        <p:spPr>
          <a:xfrm>
            <a:off x="2135189" y="5445126"/>
            <a:ext cx="779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Lee “</a:t>
            </a:r>
            <a:r>
              <a:rPr lang="pt-BR" sz="2000" b="1" dirty="0" err="1">
                <a:solidFill>
                  <a:schemeClr val="tx2">
                    <a:lumMod val="75000"/>
                  </a:schemeClr>
                </a:solidFill>
              </a:rPr>
              <a:t>Faker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” </a:t>
            </a:r>
            <a:r>
              <a:rPr lang="pt-BR" sz="2000" b="1" dirty="0" err="1">
                <a:solidFill>
                  <a:schemeClr val="tx2">
                    <a:lumMod val="75000"/>
                  </a:schemeClr>
                </a:solidFill>
              </a:rPr>
              <a:t>Sang-hyeok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  é </a:t>
            </a:r>
            <a:r>
              <a:rPr lang="pt-BR" sz="2000" b="1" dirty="0" err="1">
                <a:solidFill>
                  <a:schemeClr val="tx2">
                    <a:lumMod val="75000"/>
                  </a:schemeClr>
                </a:solidFill>
              </a:rPr>
              <a:t>ciberatleta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 e foi </a:t>
            </a:r>
            <a:r>
              <a:rPr lang="pt-BR" sz="2000" b="1" dirty="0" err="1">
                <a:solidFill>
                  <a:schemeClr val="tx2">
                    <a:lumMod val="75000"/>
                  </a:schemeClr>
                </a:solidFill>
              </a:rPr>
              <a:t>tricampeal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 mundial de </a:t>
            </a:r>
            <a:r>
              <a:rPr lang="pt-BR" sz="2000" b="1" dirty="0" err="1">
                <a:solidFill>
                  <a:schemeClr val="tx2">
                    <a:lumMod val="75000"/>
                  </a:schemeClr>
                </a:solidFill>
              </a:rPr>
              <a:t>LoL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Nasceu na Coreia do Sul, tem 21 anos e salário anual de US$ 2,5 milhões</a:t>
            </a:r>
          </a:p>
        </p:txBody>
      </p:sp>
      <p:sp>
        <p:nvSpPr>
          <p:cNvPr id="14341" name="AutoShape 4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pic>
        <p:nvPicPr>
          <p:cNvPr id="1434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1125538"/>
            <a:ext cx="65722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191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28EFA09-6E4B-46E9-863E-3FF6BD3515B1}"/>
              </a:ext>
            </a:extLst>
          </p:cNvPr>
          <p:cNvSpPr txBox="1"/>
          <p:nvPr/>
        </p:nvSpPr>
        <p:spPr>
          <a:xfrm>
            <a:off x="1758950" y="201613"/>
            <a:ext cx="77930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E-sports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AE43E49-5793-4D29-BA67-96E3B18E131E}"/>
              </a:ext>
            </a:extLst>
          </p:cNvPr>
          <p:cNvCxnSpPr/>
          <p:nvPr/>
        </p:nvCxnSpPr>
        <p:spPr>
          <a:xfrm flipH="1">
            <a:off x="1847850" y="785813"/>
            <a:ext cx="4248150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BAD104A0-07C0-4528-BE0E-0798CBA13FFB}"/>
              </a:ext>
            </a:extLst>
          </p:cNvPr>
          <p:cNvSpPr txBox="1"/>
          <p:nvPr/>
        </p:nvSpPr>
        <p:spPr>
          <a:xfrm>
            <a:off x="2351089" y="5916614"/>
            <a:ext cx="7794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Local da disputa da Final do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League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Legends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pt-BR" sz="1400" b="1" dirty="0" err="1">
                <a:solidFill>
                  <a:schemeClr val="tx2">
                    <a:lumMod val="75000"/>
                  </a:schemeClr>
                </a:solidFill>
              </a:rPr>
              <a:t>LoL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</a:rPr>
              <a:t>) 2016 nos EUA</a:t>
            </a:r>
          </a:p>
        </p:txBody>
      </p:sp>
      <p:sp>
        <p:nvSpPr>
          <p:cNvPr id="16389" name="AutoShape 4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pic>
        <p:nvPicPr>
          <p:cNvPr id="16390" name="Picture 4" descr="Mundial de LoL; Los Angeles (Foto: Thiago Cruz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266825"/>
            <a:ext cx="82677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59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FD5F182-9611-4123-86AA-7DA7801C44C6}"/>
              </a:ext>
            </a:extLst>
          </p:cNvPr>
          <p:cNvSpPr txBox="1"/>
          <p:nvPr/>
        </p:nvSpPr>
        <p:spPr>
          <a:xfrm>
            <a:off x="1758950" y="201613"/>
            <a:ext cx="77930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Algumas Equipes Brasileiras de e-sports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AF6CF54-10E3-4300-963F-46A4B67156F9}"/>
              </a:ext>
            </a:extLst>
          </p:cNvPr>
          <p:cNvCxnSpPr/>
          <p:nvPr/>
        </p:nvCxnSpPr>
        <p:spPr>
          <a:xfrm flipH="1">
            <a:off x="1847850" y="785813"/>
            <a:ext cx="4248150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AutoShape 4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pic>
        <p:nvPicPr>
          <p:cNvPr id="17413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6" y="1276351"/>
            <a:ext cx="8151813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06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FD5F182-9611-4123-86AA-7DA7801C44C6}"/>
              </a:ext>
            </a:extLst>
          </p:cNvPr>
          <p:cNvSpPr txBox="1"/>
          <p:nvPr/>
        </p:nvSpPr>
        <p:spPr>
          <a:xfrm>
            <a:off x="1758950" y="201613"/>
            <a:ext cx="77930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Clubes De Futebol com equipes de e-sports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AF6CF54-10E3-4300-963F-46A4B67156F9}"/>
              </a:ext>
            </a:extLst>
          </p:cNvPr>
          <p:cNvCxnSpPr/>
          <p:nvPr/>
        </p:nvCxnSpPr>
        <p:spPr>
          <a:xfrm flipH="1">
            <a:off x="1847850" y="785813"/>
            <a:ext cx="4248150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CaixaDeTexto 6"/>
          <p:cNvSpPr txBox="1">
            <a:spLocks noChangeArrowheads="1"/>
          </p:cNvSpPr>
          <p:nvPr/>
        </p:nvSpPr>
        <p:spPr bwMode="auto">
          <a:xfrm>
            <a:off x="1847851" y="1225550"/>
            <a:ext cx="77946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Santos F.C.</a:t>
            </a:r>
            <a:r>
              <a:rPr lang="pt-BR" altLang="pt-BR" sz="1600">
                <a:latin typeface="Arial" panose="020B0604020202020204" pitchFamily="34" charset="0"/>
              </a:rPr>
              <a:t>  – parceria com a Dexterity  -  Santos Dexterity;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Remo (Pará)</a:t>
            </a:r>
            <a:r>
              <a:rPr lang="pt-BR" altLang="pt-BR" sz="1600">
                <a:latin typeface="Arial" panose="020B0604020202020204" pitchFamily="34" charset="0"/>
              </a:rPr>
              <a:t> – parceria com a Brave e-Sports. Remo Brave.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Paris Saint-Germain (França)</a:t>
            </a:r>
            <a:r>
              <a:rPr lang="pt-BR" altLang="pt-BR" sz="1600">
                <a:latin typeface="Arial" panose="020B0604020202020204" pitchFamily="34" charset="0"/>
              </a:rPr>
              <a:t> entrou no </a:t>
            </a:r>
            <a:r>
              <a:rPr lang="pt-BR" altLang="pt-BR" sz="1600" i="1">
                <a:latin typeface="Arial" panose="020B0604020202020204" pitchFamily="34" charset="0"/>
              </a:rPr>
              <a:t>League of Legends</a:t>
            </a:r>
            <a:r>
              <a:rPr lang="pt-BR" altLang="pt-BR" sz="1600">
                <a:latin typeface="Arial" panose="020B0604020202020204" pitchFamily="34" charset="0"/>
              </a:rPr>
              <a:t> (</a:t>
            </a:r>
            <a:r>
              <a:rPr lang="pt-BR" altLang="pt-BR" sz="1600" i="1">
                <a:latin typeface="Arial" panose="020B0604020202020204" pitchFamily="34" charset="0"/>
              </a:rPr>
              <a:t>LoL)</a:t>
            </a:r>
            <a:r>
              <a:rPr lang="pt-BR" altLang="pt-BR" sz="160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Besiktas (Turquia)</a:t>
            </a:r>
            <a:r>
              <a:rPr lang="pt-BR" altLang="pt-BR" sz="1600">
                <a:latin typeface="Arial" panose="020B0604020202020204" pitchFamily="34" charset="0"/>
              </a:rPr>
              <a:t> - </a:t>
            </a:r>
            <a:r>
              <a:rPr lang="pt-BR" altLang="pt-BR" sz="1600" i="1">
                <a:latin typeface="Arial" panose="020B0604020202020204" pitchFamily="34" charset="0"/>
              </a:rPr>
              <a:t>League of Legends</a:t>
            </a:r>
            <a:r>
              <a:rPr lang="pt-BR" altLang="pt-BR" sz="1600">
                <a:latin typeface="Arial" panose="020B0604020202020204" pitchFamily="34" charset="0"/>
              </a:rPr>
              <a:t> (2015)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Galatasaray (Turquia)</a:t>
            </a:r>
            <a:r>
              <a:rPr lang="pt-BR" altLang="pt-BR" sz="1600">
                <a:latin typeface="Arial" panose="020B0604020202020204" pitchFamily="34" charset="0"/>
              </a:rPr>
              <a:t>  - </a:t>
            </a:r>
            <a:r>
              <a:rPr lang="pt-BR" altLang="pt-BR" sz="1600" i="1">
                <a:latin typeface="Arial" panose="020B0604020202020204" pitchFamily="34" charset="0"/>
              </a:rPr>
              <a:t>League of Legends</a:t>
            </a:r>
            <a:r>
              <a:rPr lang="pt-BR" altLang="pt-BR" sz="1600">
                <a:latin typeface="Arial" panose="020B0604020202020204" pitchFamily="34" charset="0"/>
              </a:rPr>
              <a:t> da Turquia em 2017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Fenerbahçe (Turquia)</a:t>
            </a:r>
            <a:r>
              <a:rPr lang="pt-BR" altLang="pt-BR" sz="1600">
                <a:latin typeface="Arial" panose="020B0604020202020204" pitchFamily="34" charset="0"/>
              </a:rPr>
              <a:t> – LoL (2017)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Schalke 04 (Alemanha)</a:t>
            </a:r>
            <a:r>
              <a:rPr lang="pt-BR" altLang="pt-BR" sz="1600">
                <a:latin typeface="Arial" panose="020B0604020202020204" pitchFamily="34" charset="0"/>
              </a:rPr>
              <a:t> - </a:t>
            </a:r>
            <a:r>
              <a:rPr lang="pt-BR" altLang="pt-BR" sz="1600" i="1">
                <a:latin typeface="Arial" panose="020B0604020202020204" pitchFamily="34" charset="0"/>
              </a:rPr>
              <a:t>League of Legends</a:t>
            </a:r>
            <a:r>
              <a:rPr lang="pt-BR" altLang="pt-BR" sz="16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Valencia (Espanha)</a:t>
            </a:r>
            <a:r>
              <a:rPr lang="pt-BR" altLang="pt-BR" sz="1600">
                <a:latin typeface="Arial" panose="020B0604020202020204" pitchFamily="34" charset="0"/>
              </a:rPr>
              <a:t> - </a:t>
            </a:r>
            <a:r>
              <a:rPr lang="pt-BR" altLang="pt-BR" sz="1600" i="1">
                <a:latin typeface="Arial" panose="020B0604020202020204" pitchFamily="34" charset="0"/>
              </a:rPr>
              <a:t>League of Legends / Hearthstone</a:t>
            </a:r>
            <a:r>
              <a:rPr lang="pt-BR" altLang="pt-BR" sz="1600">
                <a:latin typeface="Arial" panose="020B0604020202020204" pitchFamily="34" charset="0"/>
              </a:rPr>
              <a:t>, </a:t>
            </a:r>
            <a:r>
              <a:rPr lang="pt-BR" altLang="pt-BR" sz="1600" i="1">
                <a:latin typeface="Arial" panose="020B0604020202020204" pitchFamily="34" charset="0"/>
              </a:rPr>
              <a:t>Fifa</a:t>
            </a:r>
            <a:r>
              <a:rPr lang="pt-BR" altLang="pt-BR" sz="1600">
                <a:latin typeface="Arial" panose="020B0604020202020204" pitchFamily="34" charset="0"/>
              </a:rPr>
              <a:t> e </a:t>
            </a:r>
            <a:r>
              <a:rPr lang="pt-BR" altLang="pt-BR" sz="1600" i="1">
                <a:latin typeface="Arial" panose="020B0604020202020204" pitchFamily="34" charset="0"/>
              </a:rPr>
              <a:t>Rocket League</a:t>
            </a:r>
            <a:r>
              <a:rPr lang="pt-BR" altLang="pt-BR" sz="1600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Sporting (Portugal)</a:t>
            </a:r>
            <a:r>
              <a:rPr lang="pt-BR" altLang="pt-BR" sz="1600">
                <a:latin typeface="Arial" panose="020B0604020202020204" pitchFamily="34" charset="0"/>
              </a:rPr>
              <a:t> - </a:t>
            </a:r>
            <a:r>
              <a:rPr lang="pt-BR" altLang="pt-BR" sz="1600" i="1">
                <a:latin typeface="Arial" panose="020B0604020202020204" pitchFamily="34" charset="0"/>
              </a:rPr>
              <a:t>Fifa</a:t>
            </a:r>
            <a:r>
              <a:rPr lang="pt-BR" altLang="pt-BR" sz="16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Manchester City (Inglaterra)</a:t>
            </a:r>
            <a:r>
              <a:rPr lang="pt-BR" altLang="pt-BR" sz="1600">
                <a:latin typeface="Arial" panose="020B0604020202020204" pitchFamily="34" charset="0"/>
              </a:rPr>
              <a:t> Fifa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ABC </a:t>
            </a:r>
            <a:r>
              <a:rPr lang="pt-BR" altLang="pt-BR" sz="1600">
                <a:latin typeface="Arial" panose="020B0604020202020204" pitchFamily="34" charset="0"/>
              </a:rPr>
              <a:t>(2017)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Atlético Paranaense </a:t>
            </a:r>
            <a:r>
              <a:rPr lang="pt-BR" altLang="pt-BR" sz="1600">
                <a:latin typeface="Arial" panose="020B0604020202020204" pitchFamily="34" charset="0"/>
              </a:rPr>
              <a:t>(2017)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Avaí</a:t>
            </a:r>
            <a:r>
              <a:rPr lang="pt-BR" altLang="pt-BR" sz="1600">
                <a:latin typeface="Arial" panose="020B0604020202020204" pitchFamily="34" charset="0"/>
              </a:rPr>
              <a:t> (2017)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Bragantino</a:t>
            </a:r>
            <a:r>
              <a:rPr lang="pt-BR" altLang="pt-BR" sz="1600">
                <a:latin typeface="Arial" panose="020B0604020202020204" pitchFamily="34" charset="0"/>
              </a:rPr>
              <a:t> (2018)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Corinthians</a:t>
            </a:r>
            <a:r>
              <a:rPr lang="pt-BR" altLang="pt-BR" sz="1600">
                <a:latin typeface="Arial" panose="020B0604020202020204" pitchFamily="34" charset="0"/>
              </a:rPr>
              <a:t> (2017)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Flamengo</a:t>
            </a:r>
            <a:r>
              <a:rPr lang="pt-BR" altLang="pt-BR" sz="1600">
                <a:latin typeface="Arial" panose="020B0604020202020204" pitchFamily="34" charset="0"/>
              </a:rPr>
              <a:t> (2017)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Ferroviária</a:t>
            </a:r>
            <a:r>
              <a:rPr lang="pt-BR" altLang="pt-BR" sz="1600">
                <a:latin typeface="Arial" panose="020B0604020202020204" pitchFamily="34" charset="0"/>
              </a:rPr>
              <a:t> (2018)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Goiás</a:t>
            </a:r>
            <a:r>
              <a:rPr lang="pt-BR" altLang="pt-BR" sz="1600">
                <a:latin typeface="Arial" panose="020B0604020202020204" pitchFamily="34" charset="0"/>
              </a:rPr>
              <a:t> (2017)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Remo</a:t>
            </a:r>
            <a:r>
              <a:rPr lang="pt-BR" altLang="pt-BR" sz="1600">
                <a:latin typeface="Arial" panose="020B0604020202020204" pitchFamily="34" charset="0"/>
              </a:rPr>
              <a:t> (2016)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Arial" panose="020B0604020202020204" pitchFamily="34" charset="0"/>
              </a:rPr>
              <a:t>Vitória</a:t>
            </a:r>
            <a:r>
              <a:rPr lang="pt-BR" altLang="pt-BR" sz="1600">
                <a:latin typeface="Arial" panose="020B0604020202020204" pitchFamily="34" charset="0"/>
              </a:rPr>
              <a:t> (2017)</a:t>
            </a:r>
          </a:p>
        </p:txBody>
      </p:sp>
      <p:sp>
        <p:nvSpPr>
          <p:cNvPr id="18437" name="AutoShape 4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pic>
        <p:nvPicPr>
          <p:cNvPr id="18438" name="Imagem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3481388"/>
            <a:ext cx="4611688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657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FD5F182-9611-4123-86AA-7DA7801C44C6}"/>
              </a:ext>
            </a:extLst>
          </p:cNvPr>
          <p:cNvSpPr txBox="1"/>
          <p:nvPr/>
        </p:nvSpPr>
        <p:spPr>
          <a:xfrm>
            <a:off x="1758950" y="201613"/>
            <a:ext cx="77930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Clubes de Futebol com equipes de e-sports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AF6CF54-10E3-4300-963F-46A4B67156F9}"/>
              </a:ext>
            </a:extLst>
          </p:cNvPr>
          <p:cNvCxnSpPr/>
          <p:nvPr/>
        </p:nvCxnSpPr>
        <p:spPr>
          <a:xfrm flipH="1">
            <a:off x="1847850" y="785813"/>
            <a:ext cx="4248150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AutoShape 4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pic>
        <p:nvPicPr>
          <p:cNvPr id="19461" name="Imagem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4" y="3187701"/>
            <a:ext cx="47021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347788"/>
            <a:ext cx="40211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29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/>
          <p:cNvSpPr txBox="1">
            <a:spLocks noChangeArrowheads="1"/>
          </p:cNvSpPr>
          <p:nvPr/>
        </p:nvSpPr>
        <p:spPr bwMode="auto">
          <a:xfrm>
            <a:off x="1758949" y="201613"/>
            <a:ext cx="84039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/>
              <a:t>Áreas do Direito Aplicado aos Jogos Eletrônicos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9D48848-2011-4ABC-84F3-53869FCA50B4}"/>
              </a:ext>
            </a:extLst>
          </p:cNvPr>
          <p:cNvSpPr txBox="1"/>
          <p:nvPr/>
        </p:nvSpPr>
        <p:spPr>
          <a:xfrm>
            <a:off x="1757364" y="1125539"/>
            <a:ext cx="7794625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2000" b="1" u="sng" dirty="0">
                <a:solidFill>
                  <a:schemeClr val="tx2">
                    <a:lumMod val="75000"/>
                  </a:schemeClr>
                </a:solidFill>
              </a:rPr>
              <a:t>Direitos Autorais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(proteção à criação: roteiro, personagem, cenário)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2000" b="1" u="sng" dirty="0">
                <a:solidFill>
                  <a:schemeClr val="tx2">
                    <a:lumMod val="75000"/>
                  </a:schemeClr>
                </a:solidFill>
              </a:rPr>
              <a:t>Propriedade Industrial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(tecnologia do jogo). Lei de software (o jogo tem um dono – compra ou licença para uso)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2000" b="1" u="sng" dirty="0">
                <a:solidFill>
                  <a:schemeClr val="tx2">
                    <a:lumMod val="75000"/>
                  </a:schemeClr>
                </a:solidFill>
              </a:rPr>
              <a:t>Tributário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(impostos aplicados à produção e comercialização)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2000" b="1" u="sng" dirty="0">
                <a:solidFill>
                  <a:schemeClr val="tx2">
                    <a:lumMod val="75000"/>
                  </a:schemeClr>
                </a:solidFill>
              </a:rPr>
              <a:t>Direito Civil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(Contratos Diversos)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2000" b="1" u="sng" dirty="0">
                <a:solidFill>
                  <a:schemeClr val="tx2">
                    <a:lumMod val="75000"/>
                  </a:schemeClr>
                </a:solidFill>
              </a:rPr>
              <a:t>Direito do Trabalho </a:t>
            </a:r>
          </a:p>
          <a:p>
            <a:pPr>
              <a:defRPr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Trabalho de quem produz os jogos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Trabalho de quem joga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Jogar games pode ser uma profissão?</a:t>
            </a:r>
          </a:p>
        </p:txBody>
      </p:sp>
      <p:sp>
        <p:nvSpPr>
          <p:cNvPr id="13317" name="AutoShape 4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2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9E4CD7-7D7C-4B8B-9324-F21718EA4912}"/>
              </a:ext>
            </a:extLst>
          </p:cNvPr>
          <p:cNvSpPr txBox="1"/>
          <p:nvPr/>
        </p:nvSpPr>
        <p:spPr>
          <a:xfrm>
            <a:off x="1758949" y="201613"/>
            <a:ext cx="8464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400" b="1" dirty="0">
                <a:latin typeface="+mn-lt"/>
              </a:rPr>
              <a:t>Principais diferenças do esporte eletrônico para o tradicional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92505DF-B010-41C5-8869-F573296884EF}"/>
              </a:ext>
            </a:extLst>
          </p:cNvPr>
          <p:cNvCxnSpPr/>
          <p:nvPr/>
        </p:nvCxnSpPr>
        <p:spPr>
          <a:xfrm flipH="1">
            <a:off x="1847850" y="785813"/>
            <a:ext cx="4248150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869CD9-302F-4CF6-AE43-87FE446B99F9}"/>
              </a:ext>
            </a:extLst>
          </p:cNvPr>
          <p:cNvSpPr txBox="1"/>
          <p:nvPr/>
        </p:nvSpPr>
        <p:spPr>
          <a:xfrm>
            <a:off x="1757364" y="1125539"/>
            <a:ext cx="7794625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Calibri" panose="020F0502020204030204" pitchFamily="34" charset="0"/>
              </a:rPr>
              <a:t>O esporte tradicional não tem proprietário</a:t>
            </a:r>
          </a:p>
          <a:p>
            <a:pPr>
              <a:defRPr/>
            </a:pPr>
            <a:endParaRPr lang="pt-BR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Calibri" panose="020F0502020204030204" pitchFamily="34" charset="0"/>
              </a:rPr>
              <a:t>O </a:t>
            </a:r>
            <a:r>
              <a:rPr lang="pt-BR" sz="2000" dirty="0" err="1">
                <a:latin typeface="Calibri" panose="020F0502020204030204" pitchFamily="34" charset="0"/>
              </a:rPr>
              <a:t>e-sports</a:t>
            </a:r>
            <a:r>
              <a:rPr lang="pt-BR" sz="2000" dirty="0">
                <a:latin typeface="Calibri" panose="020F0502020204030204" pitchFamily="34" charset="0"/>
              </a:rPr>
              <a:t> precisa utilizar plataforma de game que pertencem a uma “</a:t>
            </a:r>
            <a:r>
              <a:rPr lang="pt-BR" sz="2000" dirty="0" err="1">
                <a:latin typeface="Calibri" panose="020F0502020204030204" pitchFamily="34" charset="0"/>
              </a:rPr>
              <a:t>publishers</a:t>
            </a:r>
            <a:r>
              <a:rPr lang="pt-BR" sz="2000" dirty="0">
                <a:latin typeface="Calibri" panose="020F0502020204030204" pitchFamily="34" charset="0"/>
              </a:rPr>
              <a:t>”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Calibri" panose="020F0502020204030204" pitchFamily="34" charset="0"/>
              </a:rPr>
              <a:t>No esporte tradicional as competições são organizadas por entidades de administração (federações, confederações e Ligas)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Calibri" panose="020F0502020204030204" pitchFamily="34" charset="0"/>
              </a:rPr>
              <a:t>No </a:t>
            </a:r>
            <a:r>
              <a:rPr lang="pt-BR" sz="2000" dirty="0" err="1">
                <a:latin typeface="Calibri" panose="020F0502020204030204" pitchFamily="34" charset="0"/>
              </a:rPr>
              <a:t>e-sports</a:t>
            </a:r>
            <a:r>
              <a:rPr lang="pt-BR" sz="2000" dirty="0">
                <a:latin typeface="Calibri" panose="020F0502020204030204" pitchFamily="34" charset="0"/>
              </a:rPr>
              <a:t> não há entidade de administração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Calibri" panose="020F0502020204030204" pitchFamily="34" charset="0"/>
              </a:rPr>
              <a:t>Dificuldade relacionada à inclusão nos jogos olímpicos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Calibri" panose="020F0502020204030204" pitchFamily="34" charset="0"/>
              </a:rPr>
              <a:t>O problema do jogo se tornar obsoleto 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b="1" dirty="0">
              <a:latin typeface="Calibri" panose="020F0502020204030204" pitchFamily="34" charset="0"/>
            </a:endParaRPr>
          </a:p>
        </p:txBody>
      </p:sp>
      <p:sp>
        <p:nvSpPr>
          <p:cNvPr id="20485" name="AutoShape 4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9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4"/>
          <p:cNvSpPr txBox="1">
            <a:spLocks noChangeArrowheads="1"/>
          </p:cNvSpPr>
          <p:nvPr/>
        </p:nvSpPr>
        <p:spPr bwMode="auto">
          <a:xfrm>
            <a:off x="1658415" y="-106531"/>
            <a:ext cx="7265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Roteiro da Aula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2C402-6989-4F7F-B69A-1BB616D56B5C}"/>
              </a:ext>
            </a:extLst>
          </p:cNvPr>
          <p:cNvSpPr txBox="1"/>
          <p:nvPr/>
        </p:nvSpPr>
        <p:spPr>
          <a:xfrm>
            <a:off x="12961938" y="12276138"/>
            <a:ext cx="41243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i="1" dirty="0">
                <a:latin typeface="+mj-lt"/>
              </a:rPr>
              <a:t>Fonte: site INPI</a:t>
            </a:r>
          </a:p>
        </p:txBody>
      </p:sp>
      <p:sp>
        <p:nvSpPr>
          <p:cNvPr id="5125" name="AutoShape 14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sp>
        <p:nvSpPr>
          <p:cNvPr id="5126" name="AutoShape 15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sp>
        <p:nvSpPr>
          <p:cNvPr id="3079" name="CaixaDeTexto 35">
            <a:extLst>
              <a:ext uri="{FF2B5EF4-FFF2-40B4-BE49-F238E27FC236}">
                <a16:creationId xmlns:a16="http://schemas.microsoft.com/office/drawing/2014/main" id="{26689FE7-8D87-4499-9887-3D4CD0DCE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852" y="926886"/>
            <a:ext cx="8747125" cy="581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latin typeface="+mn-lt"/>
              </a:rPr>
              <a:t>Origem dos Jogos Eletrônicos;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pt-BR" altLang="pt-BR" sz="20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latin typeface="+mn-lt"/>
              </a:rPr>
              <a:t>A Evolução dos Jogos Eletrônicos;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pt-BR" altLang="pt-BR" sz="20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latin typeface="+mn-lt"/>
              </a:rPr>
              <a:t>Transformação de entretenimento individual para competição;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pt-BR" altLang="pt-BR" sz="20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latin typeface="+mn-lt"/>
              </a:rPr>
              <a:t>Jogos Eletrônicos são um Esporte?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pt-BR" altLang="pt-BR" sz="20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latin typeface="+mn-lt"/>
              </a:rPr>
              <a:t>Definição de Esportes Eletrônicos;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pt-BR" altLang="pt-BR" sz="20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latin typeface="+mn-lt"/>
              </a:rPr>
              <a:t>Áreas do Direito aplicáveis ao mercado de Games;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pt-BR" altLang="pt-BR" sz="20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latin typeface="+mn-lt"/>
              </a:rPr>
              <a:t> Principais diferenças do esporte eletrônico para o tradicional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pt-BR" altLang="pt-BR" sz="20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+mn-lt"/>
              </a:rPr>
              <a:t>Aplicação do direito autoral aos </a:t>
            </a:r>
            <a:r>
              <a:rPr lang="pt-BR" sz="2000" dirty="0" err="1">
                <a:latin typeface="+mn-lt"/>
              </a:rPr>
              <a:t>e-sports</a:t>
            </a:r>
            <a:r>
              <a:rPr lang="pt-BR" sz="2000" dirty="0">
                <a:latin typeface="+mn-lt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+mn-lt"/>
              </a:rPr>
              <a:t>Aplicação do direito de imagem e do direito de arena as </a:t>
            </a:r>
            <a:r>
              <a:rPr lang="pt-BR" sz="2000" dirty="0" err="1">
                <a:latin typeface="+mn-lt"/>
              </a:rPr>
              <a:t>e-sports</a:t>
            </a:r>
            <a:r>
              <a:rPr lang="pt-BR" sz="2000" dirty="0">
                <a:latin typeface="+mn-lt"/>
              </a:rPr>
              <a:t>;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810260" algn="l"/>
              </a:tabLst>
              <a:defRPr/>
            </a:pPr>
            <a:r>
              <a:rPr lang="pt-BR" sz="2000" dirty="0">
                <a:latin typeface="+mn-lt"/>
              </a:rPr>
              <a:t>Regime jurídico aplicável aos atletas do </a:t>
            </a:r>
            <a:r>
              <a:rPr lang="pt-BR" sz="2000" dirty="0" err="1">
                <a:latin typeface="+mn-lt"/>
              </a:rPr>
              <a:t>e-sports</a:t>
            </a:r>
            <a:r>
              <a:rPr lang="pt-BR" sz="2000" dirty="0">
                <a:latin typeface="+mn-lt"/>
              </a:rPr>
              <a:t>.</a:t>
            </a:r>
            <a:endParaRPr lang="pt-BR" alt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447733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9E4CD7-7D7C-4B8B-9324-F21718EA4912}"/>
              </a:ext>
            </a:extLst>
          </p:cNvPr>
          <p:cNvSpPr txBox="1"/>
          <p:nvPr/>
        </p:nvSpPr>
        <p:spPr>
          <a:xfrm>
            <a:off x="1758950" y="201613"/>
            <a:ext cx="77930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Atletas do E-sports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92505DF-B010-41C5-8869-F573296884EF}"/>
              </a:ext>
            </a:extLst>
          </p:cNvPr>
          <p:cNvCxnSpPr/>
          <p:nvPr/>
        </p:nvCxnSpPr>
        <p:spPr>
          <a:xfrm flipH="1">
            <a:off x="1847850" y="785813"/>
            <a:ext cx="4248150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869CD9-302F-4CF6-AE43-87FE446B99F9}"/>
              </a:ext>
            </a:extLst>
          </p:cNvPr>
          <p:cNvSpPr txBox="1"/>
          <p:nvPr/>
        </p:nvSpPr>
        <p:spPr>
          <a:xfrm>
            <a:off x="1757364" y="1125539"/>
            <a:ext cx="7794625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latin typeface="Calibri" panose="020F0502020204030204" pitchFamily="34" charset="0"/>
              </a:rPr>
              <a:t>Tipos de Atletas:</a:t>
            </a:r>
          </a:p>
          <a:p>
            <a:pPr>
              <a:defRPr/>
            </a:pPr>
            <a:endParaRPr lang="pt-BR" sz="2000" b="1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latin typeface="Calibri" panose="020F0502020204030204" pitchFamily="34" charset="0"/>
              </a:rPr>
              <a:t>Desporto de Participação (uso como lazer e entretenimento)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t-BR" sz="2000" b="1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latin typeface="Calibri" panose="020F0502020204030204" pitchFamily="34" charset="0"/>
              </a:rPr>
              <a:t>Desporto de Alto Rendimento (uso em competição)</a:t>
            </a:r>
          </a:p>
          <a:p>
            <a:pPr>
              <a:defRPr/>
            </a:pPr>
            <a:endParaRPr lang="pt-BR" sz="2000" b="1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Calibri" panose="020F0502020204030204" pitchFamily="34" charset="0"/>
              </a:rPr>
              <a:t>Atividade como autônomos;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pt-BR" sz="2000" b="1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Calibri" panose="020F0502020204030204" pitchFamily="34" charset="0"/>
              </a:rPr>
              <a:t>Atividade como empregado;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pt-BR" sz="2000" b="1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Calibri" panose="020F0502020204030204" pitchFamily="34" charset="0"/>
              </a:rPr>
              <a:t>Sistema de competição por equipes – pode existir parceria ou relação de emprego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pt-BR" sz="2000" b="1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latin typeface="Calibri" panose="020F0502020204030204" pitchFamily="34" charset="0"/>
              </a:rPr>
              <a:t>Trabalho de Youtubers e Influenciadores (uso em competição)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pt-BR" sz="2000" b="1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sz="2000" b="1" dirty="0">
                <a:latin typeface="Calibri" panose="020F0502020204030204" pitchFamily="34" charset="0"/>
              </a:rPr>
              <a:t>Qual será a Legislação Aplicável e os Direitos de tem Trabalha com e-sports? </a:t>
            </a:r>
          </a:p>
        </p:txBody>
      </p:sp>
      <p:sp>
        <p:nvSpPr>
          <p:cNvPr id="20485" name="AutoShape 4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81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E9E951C-E032-4DF2-B099-74B741F248A9}"/>
              </a:ext>
            </a:extLst>
          </p:cNvPr>
          <p:cNvSpPr txBox="1"/>
          <p:nvPr/>
        </p:nvSpPr>
        <p:spPr>
          <a:xfrm>
            <a:off x="1758950" y="201613"/>
            <a:ext cx="77930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Uso dos Jogos Eletrônicos por </a:t>
            </a:r>
            <a:r>
              <a:rPr lang="pt-BR" sz="2000" b="1" dirty="0" err="1">
                <a:solidFill>
                  <a:schemeClr val="tx2">
                    <a:lumMod val="75000"/>
                  </a:schemeClr>
                </a:solidFill>
              </a:rPr>
              <a:t>youtubers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7D95CA-24F9-4700-8100-50FDDBD04FB4}"/>
              </a:ext>
            </a:extLst>
          </p:cNvPr>
          <p:cNvSpPr txBox="1"/>
          <p:nvPr/>
        </p:nvSpPr>
        <p:spPr>
          <a:xfrm>
            <a:off x="1708495" y="778189"/>
            <a:ext cx="875188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Marco Túlio, 25 anos, começou a fazer vídeos caseiros sobre o jogo </a:t>
            </a:r>
            <a:r>
              <a:rPr lang="pt-BR" sz="2000" b="1" dirty="0" err="1">
                <a:solidFill>
                  <a:schemeClr val="tx2">
                    <a:lumMod val="75000"/>
                  </a:schemeClr>
                </a:solidFill>
              </a:rPr>
              <a:t>Minecraft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 em 2011. Abriu o canal “</a:t>
            </a:r>
            <a:r>
              <a:rPr lang="pt-BR" sz="2000" b="1" dirty="0" err="1">
                <a:solidFill>
                  <a:schemeClr val="tx2">
                    <a:lumMod val="75000"/>
                  </a:schemeClr>
                </a:solidFill>
              </a:rPr>
              <a:t>AuthenticGames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” no Youtube e atingiu mais de 16 milhões de inscritos. Sua história já virou livro e foi também transformado em show. em </a:t>
            </a:r>
            <a:r>
              <a:rPr lang="pt-BR" sz="2000" b="1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 2016 faturou R$ 39 milhões com25 “empregados” no canal. </a:t>
            </a:r>
          </a:p>
        </p:txBody>
      </p:sp>
      <p:sp>
        <p:nvSpPr>
          <p:cNvPr id="21509" name="AutoShape 4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pic>
        <p:nvPicPr>
          <p:cNvPr id="215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6" y="3500439"/>
            <a:ext cx="43084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2636839"/>
            <a:ext cx="43243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446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9E4CD7-7D7C-4B8B-9324-F21718EA4912}"/>
              </a:ext>
            </a:extLst>
          </p:cNvPr>
          <p:cNvSpPr txBox="1"/>
          <p:nvPr/>
        </p:nvSpPr>
        <p:spPr>
          <a:xfrm>
            <a:off x="1679575" y="160338"/>
            <a:ext cx="8918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/>
              <a:t>Aplicação do direito autoral, imagem e arena aos atletas de </a:t>
            </a:r>
            <a:r>
              <a:rPr lang="pt-BR" sz="2400" b="1" dirty="0" err="1"/>
              <a:t>e-sport</a:t>
            </a:r>
            <a:r>
              <a:rPr lang="pt-BR" sz="2400" b="1" dirty="0" err="1">
                <a:solidFill>
                  <a:schemeClr val="tx2">
                    <a:lumMod val="75000"/>
                  </a:schemeClr>
                </a:solidFill>
              </a:rPr>
              <a:t>s</a:t>
            </a:r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869CD9-302F-4CF6-AE43-87FE446B99F9}"/>
              </a:ext>
            </a:extLst>
          </p:cNvPr>
          <p:cNvSpPr txBox="1"/>
          <p:nvPr/>
        </p:nvSpPr>
        <p:spPr>
          <a:xfrm>
            <a:off x="1345158" y="1049021"/>
            <a:ext cx="7794625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Calibri" panose="020F0502020204030204" pitchFamily="34" charset="0"/>
              </a:rPr>
              <a:t>Importância dos direitos autorais no segmento dos Jogos Eletrônicos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Calibri" panose="020F0502020204030204" pitchFamily="34" charset="0"/>
              </a:rPr>
              <a:t>Atletas de </a:t>
            </a:r>
            <a:r>
              <a:rPr lang="pt-BR" sz="2000" dirty="0" err="1">
                <a:latin typeface="Calibri" panose="020F0502020204030204" pitchFamily="34" charset="0"/>
              </a:rPr>
              <a:t>e-sports</a:t>
            </a:r>
            <a:r>
              <a:rPr lang="pt-BR" sz="2000" dirty="0">
                <a:latin typeface="Calibri" panose="020F0502020204030204" pitchFamily="34" charset="0"/>
              </a:rPr>
              <a:t> também são titulares de direitos autorais?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latin typeface="Calibri" panose="020F0502020204030204" pitchFamily="34" charset="0"/>
              </a:rPr>
              <a:t> Diferença entre Direito de Imagem e Direito de Arena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altLang="pt-BR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altLang="pt-BR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latin typeface="Calibri" panose="020F0502020204030204" pitchFamily="34" charset="0"/>
              </a:rPr>
              <a:t>A importância do Direito de Imagem para atletas de </a:t>
            </a:r>
            <a:r>
              <a:rPr lang="pt-BR" altLang="pt-BR" sz="2000" dirty="0" err="1">
                <a:latin typeface="Calibri" panose="020F0502020204030204" pitchFamily="34" charset="0"/>
              </a:rPr>
              <a:t>e-sports</a:t>
            </a:r>
            <a:endParaRPr lang="pt-BR" altLang="pt-BR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altLang="pt-BR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altLang="pt-BR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latin typeface="Calibri" panose="020F0502020204030204" pitchFamily="34" charset="0"/>
              </a:rPr>
              <a:t>Há direito de arena para atletas de </a:t>
            </a:r>
            <a:r>
              <a:rPr lang="pt-BR" altLang="pt-BR" sz="2000" dirty="0" err="1">
                <a:latin typeface="Calibri" panose="020F0502020204030204" pitchFamily="34" charset="0"/>
              </a:rPr>
              <a:t>e-sports</a:t>
            </a:r>
            <a:endParaRPr lang="pt-BR" altLang="pt-BR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altLang="pt-BR" sz="20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b="1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2000" b="1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b="1" dirty="0">
              <a:solidFill>
                <a:srgbClr val="17375E"/>
              </a:solidFill>
              <a:latin typeface="Calibri" panose="020F0502020204030204" pitchFamily="34" charset="0"/>
            </a:endParaRPr>
          </a:p>
        </p:txBody>
      </p:sp>
      <p:sp>
        <p:nvSpPr>
          <p:cNvPr id="22533" name="AutoShape 4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84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9E4CD7-7D7C-4B8B-9324-F21718EA4912}"/>
              </a:ext>
            </a:extLst>
          </p:cNvPr>
          <p:cNvSpPr txBox="1"/>
          <p:nvPr/>
        </p:nvSpPr>
        <p:spPr>
          <a:xfrm>
            <a:off x="1758950" y="201613"/>
            <a:ext cx="77930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Atletas do E-sports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869CD9-302F-4CF6-AE43-87FE446B99F9}"/>
              </a:ext>
            </a:extLst>
          </p:cNvPr>
          <p:cNvSpPr txBox="1"/>
          <p:nvPr/>
        </p:nvSpPr>
        <p:spPr>
          <a:xfrm>
            <a:off x="1345158" y="1049021"/>
            <a:ext cx="7794625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latin typeface="Calibri" panose="020F0502020204030204" pitchFamily="34" charset="0"/>
              </a:rPr>
              <a:t>Direitos dos Atletas do E-Sports?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b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b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b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latin typeface="Calibri" panose="020F0502020204030204" pitchFamily="34" charset="0"/>
              </a:rPr>
              <a:t>Atletas Autônomos – regras do contrato  (premiação, patrocínio, parceria, sociedade)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b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b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b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2000" b="1" dirty="0">
                <a:latin typeface="Calibri" panose="020F0502020204030204" pitchFamily="34" charset="0"/>
              </a:rPr>
              <a:t>Atletas Empregados – regras da CLT ou normas especiais?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b="1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b="1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2000" b="1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b="1" dirty="0">
              <a:solidFill>
                <a:srgbClr val="17375E"/>
              </a:solidFill>
              <a:latin typeface="Calibri" panose="020F0502020204030204" pitchFamily="34" charset="0"/>
            </a:endParaRPr>
          </a:p>
        </p:txBody>
      </p:sp>
      <p:sp>
        <p:nvSpPr>
          <p:cNvPr id="22533" name="AutoShape 4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76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9E4CD7-7D7C-4B8B-9324-F21718EA4912}"/>
              </a:ext>
            </a:extLst>
          </p:cNvPr>
          <p:cNvSpPr txBox="1"/>
          <p:nvPr/>
        </p:nvSpPr>
        <p:spPr>
          <a:xfrm>
            <a:off x="1758950" y="201613"/>
            <a:ext cx="77930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Direitos dos Atletas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869CD9-302F-4CF6-AE43-87FE446B99F9}"/>
              </a:ext>
            </a:extLst>
          </p:cNvPr>
          <p:cNvSpPr txBox="1"/>
          <p:nvPr/>
        </p:nvSpPr>
        <p:spPr>
          <a:xfrm>
            <a:off x="1757364" y="908050"/>
            <a:ext cx="7794625" cy="63094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latin typeface="Calibri" panose="020F0502020204030204" pitchFamily="34" charset="0"/>
              </a:rPr>
              <a:t>Art. 28, § 4º Aplicam-se ao atleta profissional as normas gerais da legislação trabalhista e da Seguridade Social, ressalvadas as peculiaridades constantes desta Lei, especialmente as seguintes:                    </a:t>
            </a:r>
          </a:p>
          <a:p>
            <a:pPr algn="just">
              <a:defRPr/>
            </a:pPr>
            <a:endParaRPr lang="pt-BR" b="1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pt-BR" b="1" dirty="0">
                <a:latin typeface="Calibri" panose="020F0502020204030204" pitchFamily="34" charset="0"/>
              </a:rPr>
              <a:t>I - se conveniente à entidade de prática desportiva, a concentração não poderá ser superior a 3 (três) dias consecutivos por semana, desde que esteja programada qualquer partida, prova ou equivalente, amistosa ou oficial, devendo o atleta ficar à disposição do empregador por ocasião da realização de competição fora da localidade onde tenha sua sede;                    </a:t>
            </a:r>
          </a:p>
          <a:p>
            <a:pPr algn="just">
              <a:defRPr/>
            </a:pPr>
            <a:r>
              <a:rPr lang="pt-BR" b="1" dirty="0">
                <a:latin typeface="Calibri" panose="020F0502020204030204" pitchFamily="34" charset="0"/>
              </a:rPr>
              <a:t>(...)</a:t>
            </a:r>
          </a:p>
          <a:p>
            <a:pPr algn="just">
              <a:defRPr/>
            </a:pPr>
            <a:r>
              <a:rPr lang="pt-BR" b="1" dirty="0">
                <a:latin typeface="Calibri" panose="020F0502020204030204" pitchFamily="34" charset="0"/>
              </a:rPr>
              <a:t>                     </a:t>
            </a:r>
            <a:r>
              <a:rPr lang="pt-BR" b="1" dirty="0">
                <a:latin typeface="Calibri" panose="020F0502020204030204" pitchFamily="34" charset="0"/>
                <a:hlinkClick r:id="rId2"/>
              </a:rPr>
              <a:t>.</a:t>
            </a:r>
            <a:endParaRPr lang="pt-BR" b="1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pt-BR" b="1" dirty="0">
                <a:latin typeface="Calibri" panose="020F0502020204030204" pitchFamily="34" charset="0"/>
              </a:rPr>
              <a:t>IV - repouso semanal remunerado de 24 (vinte e quatro) horas ininterruptas, preferentemente em dia subsequente à participação do atleta na partida, prova ou equivalente, quando realizada no final de semana;    </a:t>
            </a:r>
          </a:p>
          <a:p>
            <a:pPr algn="just">
              <a:defRPr/>
            </a:pPr>
            <a:endParaRPr lang="pt-BR" b="1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pt-BR" b="1" dirty="0">
                <a:latin typeface="Calibri" panose="020F0502020204030204" pitchFamily="34" charset="0"/>
              </a:rPr>
              <a:t>V - férias anuais remuneradas de 30 (trinta) dias, acrescidas do abono de férias, coincidentes com o recesso das atividades desportivas;    </a:t>
            </a:r>
          </a:p>
          <a:p>
            <a:pPr algn="just">
              <a:defRPr/>
            </a:pPr>
            <a:endParaRPr lang="pt-BR" b="1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pt-BR" b="1" dirty="0">
                <a:latin typeface="Calibri" panose="020F0502020204030204" pitchFamily="34" charset="0"/>
              </a:rPr>
              <a:t>VI - jornada de trabalho desportiva normal de 44 (quarenta e quatro) horas semanais.    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endParaRPr lang="pt-BR" b="1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b="1" dirty="0">
              <a:solidFill>
                <a:srgbClr val="17375E"/>
              </a:solidFill>
              <a:latin typeface="Calibri" panose="020F0502020204030204" pitchFamily="34" charset="0"/>
            </a:endParaRPr>
          </a:p>
        </p:txBody>
      </p:sp>
      <p:sp>
        <p:nvSpPr>
          <p:cNvPr id="23557" name="AutoShape 4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47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9E4CD7-7D7C-4B8B-9324-F21718EA4912}"/>
              </a:ext>
            </a:extLst>
          </p:cNvPr>
          <p:cNvSpPr txBox="1"/>
          <p:nvPr/>
        </p:nvSpPr>
        <p:spPr>
          <a:xfrm>
            <a:off x="1758950" y="201613"/>
            <a:ext cx="77930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Direitos dos Atletas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869CD9-302F-4CF6-AE43-87FE446B99F9}"/>
              </a:ext>
            </a:extLst>
          </p:cNvPr>
          <p:cNvSpPr txBox="1"/>
          <p:nvPr/>
        </p:nvSpPr>
        <p:spPr>
          <a:xfrm>
            <a:off x="1984375" y="1556793"/>
            <a:ext cx="7778750" cy="26161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latin typeface="Calibri" panose="020F0502020204030204" pitchFamily="34" charset="0"/>
              </a:rPr>
              <a:t>Art. 94.  O disposto </a:t>
            </a:r>
            <a:r>
              <a:rPr lang="pt-BR" b="1" dirty="0" err="1">
                <a:latin typeface="Calibri" panose="020F0502020204030204" pitchFamily="34" charset="0"/>
              </a:rPr>
              <a:t>nºs</a:t>
            </a:r>
            <a:r>
              <a:rPr lang="pt-BR" b="1" dirty="0">
                <a:latin typeface="Calibri" panose="020F0502020204030204" pitchFamily="34" charset="0"/>
              </a:rPr>
              <a:t> </a:t>
            </a:r>
            <a:r>
              <a:rPr lang="pt-BR" b="1" dirty="0" err="1">
                <a:latin typeface="Calibri" panose="020F0502020204030204" pitchFamily="34" charset="0"/>
              </a:rPr>
              <a:t>arts</a:t>
            </a:r>
            <a:r>
              <a:rPr lang="pt-BR" b="1" dirty="0">
                <a:latin typeface="Calibri" panose="020F0502020204030204" pitchFamily="34" charset="0"/>
              </a:rPr>
              <a:t>. 27, 27-A, 28, 29, 29-A, 30, 39, 43, 45 e nº § 1º do art. 41 </a:t>
            </a:r>
            <a:r>
              <a:rPr lang="pt-BR" b="1" u="sng" dirty="0">
                <a:latin typeface="Calibri" panose="020F0502020204030204" pitchFamily="34" charset="0"/>
              </a:rPr>
              <a:t>desta Lei será obrigatório exclusivamente para atletas e entidades de prática profissional da modalidade de futebol</a:t>
            </a:r>
            <a:r>
              <a:rPr lang="pt-BR" b="1" dirty="0">
                <a:latin typeface="Calibri" panose="020F0502020204030204" pitchFamily="34" charset="0"/>
              </a:rPr>
              <a:t> </a:t>
            </a:r>
          </a:p>
          <a:p>
            <a:pPr algn="just">
              <a:defRPr/>
            </a:pPr>
            <a:r>
              <a:rPr lang="pt-BR" b="1" dirty="0">
                <a:latin typeface="Calibri" panose="020F0502020204030204" pitchFamily="34" charset="0"/>
              </a:rPr>
              <a:t>                    </a:t>
            </a:r>
          </a:p>
          <a:p>
            <a:pPr algn="just">
              <a:defRPr/>
            </a:pPr>
            <a:endParaRPr lang="pt-BR" b="1" dirty="0">
              <a:latin typeface="Calibri" panose="020F0502020204030204" pitchFamily="34" charset="0"/>
            </a:endParaRPr>
          </a:p>
          <a:p>
            <a:pPr algn="just">
              <a:defRPr/>
            </a:pPr>
            <a:endParaRPr lang="pt-BR" b="1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pt-BR" b="1" dirty="0">
                <a:latin typeface="Calibri" panose="020F0502020204030204" pitchFamily="34" charset="0"/>
              </a:rPr>
              <a:t>Parágrafo único. É facultado às demais modalidades desportivas adotar os preceitos constantes dos dispositivos referidos no caput deste artigo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2000" b="1" dirty="0">
              <a:solidFill>
                <a:srgbClr val="17375E"/>
              </a:solidFill>
              <a:latin typeface="Calibri" panose="020F0502020204030204" pitchFamily="34" charset="0"/>
            </a:endParaRPr>
          </a:p>
        </p:txBody>
      </p:sp>
      <p:sp>
        <p:nvSpPr>
          <p:cNvPr id="24581" name="AutoShape 4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59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9E4CD7-7D7C-4B8B-9324-F21718EA4912}"/>
              </a:ext>
            </a:extLst>
          </p:cNvPr>
          <p:cNvSpPr txBox="1"/>
          <p:nvPr/>
        </p:nvSpPr>
        <p:spPr>
          <a:xfrm>
            <a:off x="1758950" y="201613"/>
            <a:ext cx="77930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Questões Jurídicas Envolvendo o E-sports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869CD9-302F-4CF6-AE43-87FE446B99F9}"/>
              </a:ext>
            </a:extLst>
          </p:cNvPr>
          <p:cNvSpPr txBox="1"/>
          <p:nvPr/>
        </p:nvSpPr>
        <p:spPr>
          <a:xfrm>
            <a:off x="1757364" y="1125538"/>
            <a:ext cx="7794625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O “Jogador” pode ser considerado um atleta?</a:t>
            </a:r>
          </a:p>
          <a:p>
            <a:pPr marL="342900" indent="-342900">
              <a:buFontTx/>
              <a:buChar char="-"/>
              <a:defRPr/>
            </a:pP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Pode haver utilização da Imagem dos jogadores?</a:t>
            </a:r>
          </a:p>
          <a:p>
            <a:pPr eaLnBrk="1" hangingPunct="1">
              <a:defRPr/>
            </a:pP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O Jogador participa da criação do Jogo? </a:t>
            </a:r>
          </a:p>
          <a:p>
            <a:pPr marL="342900" indent="-342900">
              <a:buFontTx/>
              <a:buChar char="-"/>
              <a:defRPr/>
            </a:pP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Existe Direito Autoral na pratica do Jogo?</a:t>
            </a:r>
          </a:p>
          <a:p>
            <a:pPr marL="342900" indent="-342900">
              <a:buFontTx/>
              <a:buChar char="-"/>
              <a:defRPr/>
            </a:pP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Regras sobre direito de transmissão dos jogos – A quem pertence? </a:t>
            </a:r>
          </a:p>
          <a:p>
            <a:pPr marL="342900" indent="-342900">
              <a:buFontTx/>
              <a:buChar char="-"/>
              <a:defRPr/>
            </a:pP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É necessária a autorização dos autores do jogo para transmissão de eventos de e-sports?</a:t>
            </a:r>
          </a:p>
          <a:p>
            <a:pPr eaLnBrk="1" hangingPunct="1">
              <a:defRPr/>
            </a:pP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-     Existe Direito de Arena no e-sports? (titularidade e repasses)</a:t>
            </a:r>
          </a:p>
          <a:p>
            <a:pPr eaLnBrk="1" hangingPunct="1">
              <a:defRPr/>
            </a:pP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605" name="AutoShape 4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66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E35D8F9-F0C7-4570-8601-A3F054D9E095}"/>
              </a:ext>
            </a:extLst>
          </p:cNvPr>
          <p:cNvSpPr txBox="1"/>
          <p:nvPr/>
        </p:nvSpPr>
        <p:spPr>
          <a:xfrm>
            <a:off x="1758950" y="201613"/>
            <a:ext cx="77930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Questões de Jogos Eletrônicos no Judiciário</a:t>
            </a:r>
          </a:p>
        </p:txBody>
      </p:sp>
      <p:sp>
        <p:nvSpPr>
          <p:cNvPr id="26628" name="CaixaDeTexto 6">
            <a:extLst>
              <a:ext uri="{FF2B5EF4-FFF2-40B4-BE49-F238E27FC236}">
                <a16:creationId xmlns:a16="http://schemas.microsoft.com/office/drawing/2014/main" id="{55FC1382-6246-4567-95A1-FC8D1F637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1" y="692697"/>
            <a:ext cx="779462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EA Sports e Konami – empresas que produzem games de Futebol (PES e FIFA) são réus em centenas de ações ajuizadas por atletas, sob alegação de inserção não autorizada da imagem nos game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Na Justiça do Trabalho (SP) há demandas de atletas contratados por equipes de </a:t>
            </a:r>
            <a:r>
              <a:rPr lang="pt-BR" altLang="pt-BR" sz="20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e-sports</a:t>
            </a: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cobrando direitos trabalhistas (hora extra e premiação)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Também na Justiça do Trabalho há equipes de </a:t>
            </a:r>
            <a:r>
              <a:rPr lang="pt-BR" altLang="pt-BR" sz="20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e-sports</a:t>
            </a: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cobrando cláusula penal de atletas deixaram a equipe para ingressar em outra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Na Justiça Civil há diversos casos de consumidores de games que reclamam do cancelamento do cadastro em jogos (fraude em compras e doping eletrônico)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b="1" dirty="0">
              <a:latin typeface="Arial" panose="020B0604020202020204" pitchFamily="34" charset="0"/>
            </a:endParaRPr>
          </a:p>
        </p:txBody>
      </p:sp>
      <p:sp>
        <p:nvSpPr>
          <p:cNvPr id="26629" name="AutoShape 4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88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5267" y="389467"/>
            <a:ext cx="7188200" cy="1301221"/>
          </a:xfrm>
        </p:spPr>
        <p:txBody>
          <a:bodyPr>
            <a:normAutofit/>
          </a:bodyPr>
          <a:lstStyle/>
          <a:p>
            <a:r>
              <a:rPr lang="pt-BR" sz="16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FACULDADE DE DIREITO DA UNIVERSIDADE DE SÃO PAULO</a:t>
            </a:r>
            <a:br>
              <a:rPr lang="pt-BR" sz="1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</a:br>
            <a:br>
              <a:rPr lang="pt-BR" sz="1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</a:br>
            <a:r>
              <a:rPr lang="pt-BR" sz="1200" b="1" cap="small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Disciplina: 0200105 - Direito Desportivo</a:t>
            </a:r>
            <a:br>
              <a:rPr lang="pt-BR" sz="1200" dirty="0">
                <a:latin typeface="Bookman Old Style" panose="02050604050505020204" pitchFamily="18" charset="0"/>
              </a:rPr>
            </a:br>
            <a:endParaRPr lang="pt-BR" sz="1200" dirty="0">
              <a:latin typeface="Bookman Old Style" panose="020506040505050202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pt-BR" b="1" dirty="0">
                <a:latin typeface="Times New Roman" pitchFamily="18" charset="0"/>
              </a:rPr>
            </a:br>
            <a:endParaRPr lang="pt-BR" b="1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pt-BR" b="1" dirty="0">
                <a:latin typeface="Times New Roman" pitchFamily="18" charset="0"/>
              </a:rPr>
              <a:t>Obrigado</a:t>
            </a:r>
            <a:br>
              <a:rPr lang="pt-BR" b="1" dirty="0">
                <a:latin typeface="Times New Roman" pitchFamily="18" charset="0"/>
              </a:rPr>
            </a:br>
            <a:br>
              <a:rPr lang="pt-BR" b="1" dirty="0">
                <a:latin typeface="Times New Roman" pitchFamily="18" charset="0"/>
              </a:rPr>
            </a:br>
            <a:endParaRPr lang="pt-BR" b="1" dirty="0">
              <a:latin typeface="Times New Roman" pitchFamily="18" charset="0"/>
            </a:endParaRPr>
          </a:p>
          <a:p>
            <a:pPr marL="0" indent="0">
              <a:buNone/>
            </a:pPr>
            <a:br>
              <a:rPr lang="pt-BR" b="1" dirty="0">
                <a:latin typeface="Times New Roman" pitchFamily="18" charset="0"/>
              </a:rPr>
            </a:br>
            <a:r>
              <a:rPr lang="pt-BR" b="1" dirty="0">
                <a:latin typeface="Times New Roman" pitchFamily="18" charset="0"/>
              </a:rPr>
              <a:t>Carlos Eduardo Ambiel</a:t>
            </a:r>
            <a:br>
              <a:rPr lang="pt-BR" b="1" dirty="0">
                <a:latin typeface="Times New Roman" pitchFamily="18" charset="0"/>
              </a:rPr>
            </a:br>
            <a:r>
              <a:rPr lang="pt-BR" dirty="0">
                <a:latin typeface="Times New Roman" pitchFamily="18" charset="0"/>
              </a:rPr>
              <a:t>ambiel</a:t>
            </a:r>
            <a:r>
              <a:rPr lang="pt-BR">
                <a:latin typeface="Times New Roman" pitchFamily="18" charset="0"/>
              </a:rPr>
              <a:t>@ambiel.adv.</a:t>
            </a:r>
            <a:r>
              <a:rPr lang="pt-BR" dirty="0">
                <a:latin typeface="Times New Roman" pitchFamily="18" charset="0"/>
              </a:rPr>
              <a:t>br</a:t>
            </a:r>
            <a:br>
              <a:rPr lang="pt-BR" dirty="0">
                <a:latin typeface="Times New Roman" pitchFamily="18" charset="0"/>
              </a:rPr>
            </a:br>
            <a:r>
              <a:rPr lang="pt-BR" dirty="0">
                <a:latin typeface="Times New Roman" pitchFamily="18" charset="0"/>
              </a:rPr>
              <a:t>Fone: (11) 30505050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512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4"/>
          <p:cNvSpPr txBox="1">
            <a:spLocks noChangeArrowheads="1"/>
          </p:cNvSpPr>
          <p:nvPr/>
        </p:nvSpPr>
        <p:spPr bwMode="auto">
          <a:xfrm>
            <a:off x="1738314" y="1"/>
            <a:ext cx="7265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A origem e evolução dos Jogos Eletrônicos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2C402-6989-4F7F-B69A-1BB616D56B5C}"/>
              </a:ext>
            </a:extLst>
          </p:cNvPr>
          <p:cNvSpPr txBox="1"/>
          <p:nvPr/>
        </p:nvSpPr>
        <p:spPr>
          <a:xfrm>
            <a:off x="12961938" y="12276138"/>
            <a:ext cx="41243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i="1" dirty="0">
                <a:latin typeface="+mj-lt"/>
              </a:rPr>
              <a:t>Fonte: site INPI</a:t>
            </a:r>
          </a:p>
        </p:txBody>
      </p:sp>
      <p:sp>
        <p:nvSpPr>
          <p:cNvPr id="5125" name="AutoShape 14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sp>
        <p:nvSpPr>
          <p:cNvPr id="5126" name="AutoShape 15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sp>
        <p:nvSpPr>
          <p:cNvPr id="3079" name="CaixaDeTexto 35">
            <a:extLst>
              <a:ext uri="{FF2B5EF4-FFF2-40B4-BE49-F238E27FC236}">
                <a16:creationId xmlns:a16="http://schemas.microsoft.com/office/drawing/2014/main" id="{26689FE7-8D87-4499-9887-3D4CD0DCE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9" y="1228726"/>
            <a:ext cx="8747125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000" b="1" dirty="0">
                <a:latin typeface="Calibri" panose="020F0502020204030204" pitchFamily="34" charset="0"/>
              </a:rPr>
              <a:t>1947  	</a:t>
            </a:r>
            <a:r>
              <a:rPr lang="pt-BR" sz="2000" b="1" dirty="0">
                <a:latin typeface="Calibri" panose="020F0502020204030204" pitchFamily="34" charset="0"/>
              </a:rPr>
              <a:t>Thomas T. Goldsmith Jr. e </a:t>
            </a:r>
            <a:r>
              <a:rPr lang="pt-BR" sz="2000" b="1" dirty="0" err="1">
                <a:latin typeface="Calibri" panose="020F0502020204030204" pitchFamily="34" charset="0"/>
              </a:rPr>
              <a:t>Estle</a:t>
            </a:r>
            <a:r>
              <a:rPr lang="pt-BR" sz="2000" b="1" dirty="0">
                <a:latin typeface="Calibri" panose="020F0502020204030204" pitchFamily="34" charset="0"/>
              </a:rPr>
              <a:t> Ray Mann – enquanto testavam televisores e 	monitores, ligaram um tubo de raios catódicos em um osciloscópio, criando 	traços que simulavam mísseis. Equipamento patenteado como “Dispositivo 	para Diversão de Tubo de Raios Catódico”.</a:t>
            </a:r>
          </a:p>
          <a:p>
            <a:pPr algn="just">
              <a:defRPr/>
            </a:pPr>
            <a:r>
              <a:rPr lang="pt-BR" sz="2000" b="1" dirty="0">
                <a:latin typeface="Calibri" panose="020F0502020204030204" pitchFamily="34" charset="0"/>
              </a:rPr>
              <a:t>1949  	Charlie Adama desenvolveu um programa com uma bolinha saltitante 	para o computador </a:t>
            </a:r>
            <a:r>
              <a:rPr lang="pt-BR" sz="2000" b="1" dirty="0" err="1">
                <a:latin typeface="Calibri" panose="020F0502020204030204" pitchFamily="34" charset="0"/>
              </a:rPr>
              <a:t>Whirlwind</a:t>
            </a:r>
            <a:r>
              <a:rPr lang="pt-BR" sz="2000" b="1" dirty="0">
                <a:latin typeface="Calibri" panose="020F0502020204030204" pitchFamily="34" charset="0"/>
              </a:rPr>
              <a:t>. </a:t>
            </a:r>
          </a:p>
          <a:p>
            <a:pPr algn="just">
              <a:defRPr/>
            </a:pPr>
            <a:r>
              <a:rPr lang="pt-BR" sz="2000" b="1" dirty="0">
                <a:latin typeface="Calibri" panose="020F0502020204030204" pitchFamily="34" charset="0"/>
              </a:rPr>
              <a:t>1952 	Alexander </a:t>
            </a:r>
            <a:r>
              <a:rPr lang="pt-BR" sz="2000" b="1" dirty="0" err="1">
                <a:latin typeface="Calibri" panose="020F0502020204030204" pitchFamily="34" charset="0"/>
              </a:rPr>
              <a:t>Shafto</a:t>
            </a:r>
            <a:r>
              <a:rPr lang="pt-BR" sz="2000" b="1" dirty="0">
                <a:latin typeface="Calibri" panose="020F0502020204030204" pitchFamily="34" charset="0"/>
              </a:rPr>
              <a:t> Douglas (Universidade de </a:t>
            </a:r>
            <a:r>
              <a:rPr lang="pt-BR" sz="2000" b="1" dirty="0" err="1">
                <a:latin typeface="Calibri" panose="020F0502020204030204" pitchFamily="34" charset="0"/>
              </a:rPr>
              <a:t>Cambrige</a:t>
            </a:r>
            <a:r>
              <a:rPr lang="pt-BR" sz="2000" b="1" dirty="0">
                <a:latin typeface="Calibri" panose="020F0502020204030204" pitchFamily="34" charset="0"/>
              </a:rPr>
              <a:t>) - criou o primeiro 	jogo gráfico para computador - jogo da velha.</a:t>
            </a:r>
          </a:p>
          <a:p>
            <a:pPr algn="just">
              <a:defRPr/>
            </a:pPr>
            <a:r>
              <a:rPr lang="pt-BR" altLang="pt-BR" sz="2000" b="1" dirty="0">
                <a:latin typeface="Calibri" panose="020F0502020204030204" pitchFamily="34" charset="0"/>
              </a:rPr>
              <a:t>1960  	</a:t>
            </a:r>
            <a:r>
              <a:rPr lang="pt-BR" sz="2000" b="1" dirty="0">
                <a:latin typeface="Calibri" panose="020F0502020204030204" pitchFamily="34" charset="0"/>
              </a:rPr>
              <a:t>o físico William </a:t>
            </a:r>
            <a:r>
              <a:rPr lang="pt-BR" sz="2000" b="1" dirty="0" err="1">
                <a:latin typeface="Calibri" panose="020F0502020204030204" pitchFamily="34" charset="0"/>
              </a:rPr>
              <a:t>Higinbotham</a:t>
            </a:r>
            <a:r>
              <a:rPr lang="pt-BR" sz="2000" b="1" dirty="0">
                <a:latin typeface="Calibri" panose="020F0502020204030204" pitchFamily="34" charset="0"/>
              </a:rPr>
              <a:t> criou o </a:t>
            </a:r>
            <a:r>
              <a:rPr lang="pt-BR" sz="2000" b="1" dirty="0" err="1">
                <a:latin typeface="Calibri" panose="020F0502020204030204" pitchFamily="34" charset="0"/>
              </a:rPr>
              <a:t>Tennis</a:t>
            </a:r>
            <a:r>
              <a:rPr lang="pt-BR" sz="2000" b="1" dirty="0">
                <a:latin typeface="Calibri" panose="020F0502020204030204" pitchFamily="34" charset="0"/>
              </a:rPr>
              <a:t> for </a:t>
            </a:r>
            <a:r>
              <a:rPr lang="pt-BR" sz="2000" b="1" dirty="0" err="1">
                <a:latin typeface="Calibri" panose="020F0502020204030204" pitchFamily="34" charset="0"/>
              </a:rPr>
              <a:t>Two</a:t>
            </a:r>
            <a:r>
              <a:rPr lang="pt-BR" sz="2000" b="1" dirty="0">
                <a:latin typeface="Calibri" panose="020F0502020204030204" pitchFamily="34" charset="0"/>
              </a:rPr>
              <a:t> (Tênis para Dois)</a:t>
            </a:r>
          </a:p>
          <a:p>
            <a:pPr algn="just">
              <a:defRPr/>
            </a:pPr>
            <a:r>
              <a:rPr lang="pt-BR" sz="2000" b="1" dirty="0">
                <a:latin typeface="Calibri" panose="020F0502020204030204" pitchFamily="34" charset="0"/>
              </a:rPr>
              <a:t>1970  	o engenheiro </a:t>
            </a:r>
            <a:r>
              <a:rPr lang="pt-BR" sz="2000" b="1" dirty="0" err="1">
                <a:latin typeface="Calibri" panose="020F0502020204030204" pitchFamily="34" charset="0"/>
              </a:rPr>
              <a:t>Nolan</a:t>
            </a:r>
            <a:r>
              <a:rPr lang="pt-BR" sz="2000" b="1" dirty="0">
                <a:latin typeface="Calibri" panose="020F0502020204030204" pitchFamily="34" charset="0"/>
              </a:rPr>
              <a:t> </a:t>
            </a:r>
            <a:r>
              <a:rPr lang="pt-BR" sz="2000" b="1" dirty="0" err="1">
                <a:latin typeface="Calibri" panose="020F0502020204030204" pitchFamily="34" charset="0"/>
              </a:rPr>
              <a:t>Bushnell</a:t>
            </a:r>
            <a:r>
              <a:rPr lang="pt-BR" sz="2000" b="1" dirty="0">
                <a:latin typeface="Calibri" panose="020F0502020204030204" pitchFamily="34" charset="0"/>
              </a:rPr>
              <a:t> — constrói uma máquina conectada a 	um 	televisor para que as pessoas jogassem </a:t>
            </a:r>
            <a:r>
              <a:rPr lang="pt-BR" sz="2000" b="1" dirty="0" err="1">
                <a:latin typeface="Calibri" panose="020F0502020204030204" pitchFamily="34" charset="0"/>
              </a:rPr>
              <a:t>Spacewar</a:t>
            </a:r>
            <a:r>
              <a:rPr lang="pt-BR" sz="2000" b="1" dirty="0">
                <a:latin typeface="Calibri" panose="020F0502020204030204" pitchFamily="34" charset="0"/>
              </a:rPr>
              <a:t>! (surge o 	conceito de 	fliperama). </a:t>
            </a:r>
          </a:p>
          <a:p>
            <a:pPr marL="0" lvl="1" indent="457200" algn="just">
              <a:buFontTx/>
              <a:buAutoNum type="arabicPlain" startAt="1971"/>
              <a:defRPr/>
            </a:pPr>
            <a:r>
              <a:rPr lang="pt-BR" sz="2000" b="1" dirty="0">
                <a:latin typeface="Calibri" panose="020F0502020204030204" pitchFamily="34" charset="0"/>
              </a:rPr>
              <a:t>        </a:t>
            </a:r>
            <a:r>
              <a:rPr lang="pt-BR" sz="2000" b="1" dirty="0" err="1">
                <a:latin typeface="Calibri" panose="020F0502020204030204" pitchFamily="34" charset="0"/>
              </a:rPr>
              <a:t>Nolan</a:t>
            </a:r>
            <a:r>
              <a:rPr lang="pt-BR" sz="2000" b="1" dirty="0">
                <a:latin typeface="Calibri" panose="020F0502020204030204" pitchFamily="34" charset="0"/>
              </a:rPr>
              <a:t> </a:t>
            </a:r>
            <a:r>
              <a:rPr lang="pt-BR" sz="2000" b="1" dirty="0" err="1">
                <a:latin typeface="Calibri" panose="020F0502020204030204" pitchFamily="34" charset="0"/>
              </a:rPr>
              <a:t>Bushnell</a:t>
            </a:r>
            <a:r>
              <a:rPr lang="pt-BR" sz="2000" b="1" dirty="0">
                <a:latin typeface="Calibri" panose="020F0502020204030204" pitchFamily="34" charset="0"/>
              </a:rPr>
              <a:t> cria o </a:t>
            </a:r>
            <a:r>
              <a:rPr lang="pt-BR" altLang="pt-BR" sz="2000" b="1" dirty="0" err="1">
                <a:latin typeface="Calibri" panose="020F0502020204030204" pitchFamily="34" charset="0"/>
              </a:rPr>
              <a:t>Pong</a:t>
            </a:r>
            <a:r>
              <a:rPr lang="pt-BR" altLang="pt-BR" sz="2000" b="1" dirty="0">
                <a:latin typeface="Calibri" panose="020F0502020204030204" pitchFamily="34" charset="0"/>
              </a:rPr>
              <a:t>, porque </a:t>
            </a:r>
          </a:p>
          <a:p>
            <a:pPr marL="0" lvl="1" algn="just">
              <a:defRPr/>
            </a:pPr>
            <a:r>
              <a:rPr lang="pt-BR" sz="2000" b="1" dirty="0">
                <a:latin typeface="Calibri" panose="020F0502020204030204" pitchFamily="34" charset="0"/>
              </a:rPr>
              <a:t>	</a:t>
            </a:r>
            <a:r>
              <a:rPr lang="pt-BR" sz="2000" b="1" dirty="0" err="1">
                <a:latin typeface="Calibri" panose="020F0502020204030204" pitchFamily="34" charset="0"/>
              </a:rPr>
              <a:t>Ping</a:t>
            </a:r>
            <a:r>
              <a:rPr lang="pt-BR" sz="2000" b="1" dirty="0">
                <a:latin typeface="Calibri" panose="020F0502020204030204" pitchFamily="34" charset="0"/>
              </a:rPr>
              <a:t> </a:t>
            </a:r>
            <a:r>
              <a:rPr lang="pt-BR" sz="2000" b="1" dirty="0" err="1">
                <a:latin typeface="Calibri" panose="020F0502020204030204" pitchFamily="34" charset="0"/>
              </a:rPr>
              <a:t>Pong</a:t>
            </a:r>
            <a:r>
              <a:rPr lang="pt-BR" sz="2000" b="1" dirty="0">
                <a:latin typeface="Calibri" panose="020F0502020204030204" pitchFamily="34" charset="0"/>
              </a:rPr>
              <a:t> já estava  registrado.</a:t>
            </a:r>
            <a:endParaRPr lang="pt-BR" altLang="pt-BR" sz="2000" b="1" dirty="0">
              <a:latin typeface="Calibri" panose="020F0502020204030204" pitchFamily="34" charset="0"/>
            </a:endParaRPr>
          </a:p>
          <a:p>
            <a:pPr>
              <a:defRPr/>
            </a:pPr>
            <a:endParaRPr lang="pt-BR" altLang="pt-BR" sz="2200" b="1" dirty="0">
              <a:latin typeface="Calibri" panose="020F0502020204030204" pitchFamily="34" charset="0"/>
            </a:endParaRPr>
          </a:p>
        </p:txBody>
      </p:sp>
      <p:pic>
        <p:nvPicPr>
          <p:cNvPr id="512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5085185"/>
            <a:ext cx="30241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7853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2688CD6-1D41-499F-8833-C3023B792985}"/>
              </a:ext>
            </a:extLst>
          </p:cNvPr>
          <p:cNvSpPr txBox="1"/>
          <p:nvPr/>
        </p:nvSpPr>
        <p:spPr>
          <a:xfrm>
            <a:off x="1758950" y="201613"/>
            <a:ext cx="7898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/>
              <a:t>A Origem e evolução dos Jogos Eletrônicos</a:t>
            </a:r>
          </a:p>
        </p:txBody>
      </p:sp>
      <p:pic>
        <p:nvPicPr>
          <p:cNvPr id="6148" name="Picture 12" descr="O Atari VCS, inesquecível até os dias de hoj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039813"/>
            <a:ext cx="34607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4" descr="O Space Invaders, que faz sucesso até hoj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4" y="985838"/>
            <a:ext cx="2066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6" descr="O Pac-Man, personagem simpático e para toda a famíli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3789363"/>
            <a:ext cx="2133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8" descr="O Tetris, jogabilidade extremamente simples, porém incrivelmente viciant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4221163"/>
            <a:ext cx="35433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tângulo 1"/>
          <p:cNvSpPr>
            <a:spLocks noChangeArrowheads="1"/>
          </p:cNvSpPr>
          <p:nvPr/>
        </p:nvSpPr>
        <p:spPr bwMode="auto">
          <a:xfrm>
            <a:off x="2203450" y="3648075"/>
            <a:ext cx="3536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17375E"/>
                </a:solidFill>
              </a:rPr>
              <a:t>1979 – Surge o Atari</a:t>
            </a: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6153" name="Retângulo 14"/>
          <p:cNvSpPr>
            <a:spLocks noChangeArrowheads="1"/>
          </p:cNvSpPr>
          <p:nvPr/>
        </p:nvSpPr>
        <p:spPr bwMode="auto">
          <a:xfrm>
            <a:off x="2279651" y="6418264"/>
            <a:ext cx="3535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17375E"/>
                </a:solidFill>
              </a:rPr>
              <a:t>Anos 80 - Tetris</a:t>
            </a:r>
          </a:p>
        </p:txBody>
      </p:sp>
      <p:sp>
        <p:nvSpPr>
          <p:cNvPr id="6154" name="Retângulo 15"/>
          <p:cNvSpPr>
            <a:spLocks noChangeArrowheads="1"/>
          </p:cNvSpPr>
          <p:nvPr/>
        </p:nvSpPr>
        <p:spPr bwMode="auto">
          <a:xfrm>
            <a:off x="6943726" y="6572250"/>
            <a:ext cx="3535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17375E"/>
                </a:solidFill>
              </a:rPr>
              <a:t>Década de 80 – Pac-Man</a:t>
            </a: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6155" name="Retângulo 16"/>
          <p:cNvSpPr>
            <a:spLocks noChangeArrowheads="1"/>
          </p:cNvSpPr>
          <p:nvPr/>
        </p:nvSpPr>
        <p:spPr bwMode="auto">
          <a:xfrm>
            <a:off x="6943726" y="3419475"/>
            <a:ext cx="3535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17375E"/>
                </a:solidFill>
              </a:rPr>
              <a:t>1978 – Space Invaders</a:t>
            </a:r>
            <a:endParaRPr lang="pt-BR" altLang="pt-B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9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1738314" y="1"/>
            <a:ext cx="7265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A Evolução dos Jogos Eletrônicos</a:t>
            </a:r>
          </a:p>
        </p:txBody>
      </p:sp>
      <p:sp>
        <p:nvSpPr>
          <p:cNvPr id="7172" name="AutoShape 14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sp>
        <p:nvSpPr>
          <p:cNvPr id="7173" name="AutoShape 15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sp>
        <p:nvSpPr>
          <p:cNvPr id="7174" name="CaixaDeTexto 35"/>
          <p:cNvSpPr txBox="1">
            <a:spLocks noChangeArrowheads="1"/>
          </p:cNvSpPr>
          <p:nvPr/>
        </p:nvSpPr>
        <p:spPr bwMode="auto">
          <a:xfrm>
            <a:off x="1738313" y="830264"/>
            <a:ext cx="665675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rgbClr val="17375E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1983 – O encanador Mario - usava chapéu, tinha nariz avantajado e bigode, pois não era possível desenhar cabelo, parte do rosto e boca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/>
              <a:t>1990 – SEGA lança o </a:t>
            </a:r>
            <a:r>
              <a:rPr lang="pt-BR" altLang="pt-BR" sz="2400" b="1" dirty="0" err="1"/>
              <a:t>Sonic</a:t>
            </a:r>
            <a:endParaRPr lang="pt-BR" altLang="pt-BR" sz="2400" b="1" dirty="0"/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/>
              <a:t>Anos 90 – A Revolução dos Consoles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1998 – “The </a:t>
            </a:r>
            <a:r>
              <a:rPr lang="pt-BR" altLang="pt-BR" sz="2400" b="1" dirty="0" err="1"/>
              <a:t>Legend</a:t>
            </a:r>
            <a:r>
              <a:rPr lang="pt-BR" altLang="pt-BR" sz="2400" b="1" dirty="0"/>
              <a:t> </a:t>
            </a:r>
            <a:r>
              <a:rPr lang="pt-BR" altLang="pt-BR" sz="2400" b="1" dirty="0" err="1"/>
              <a:t>of</a:t>
            </a:r>
            <a:r>
              <a:rPr lang="pt-BR" altLang="pt-BR" sz="2400" b="1" dirty="0"/>
              <a:t> Zelda” – 2,5 milhões de unidades vendidas – US$ 150 milhões. O Filme “Vida de Inseto” faturou US$ 114 milhões.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rgbClr val="17375E"/>
              </a:solidFill>
            </a:endParaRPr>
          </a:p>
        </p:txBody>
      </p:sp>
      <p:pic>
        <p:nvPicPr>
          <p:cNvPr id="7175" name="Picture 4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236539"/>
            <a:ext cx="129540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 descr="Um concorrente de peso para o Mario: Sonic, o porco-espinh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9" y="2554289"/>
            <a:ext cx="23336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1588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4"/>
          <p:cNvSpPr txBox="1">
            <a:spLocks noChangeArrowheads="1"/>
          </p:cNvSpPr>
          <p:nvPr/>
        </p:nvSpPr>
        <p:spPr bwMode="auto">
          <a:xfrm>
            <a:off x="1758950" y="-6350"/>
            <a:ext cx="72659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b="1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Evolução </a:t>
            </a:r>
            <a:r>
              <a:rPr lang="pt-BR" altLang="pt-BR" sz="2400" b="1" dirty="0" err="1"/>
              <a:t>Grafica</a:t>
            </a:r>
            <a:r>
              <a:rPr lang="pt-BR" altLang="pt-BR" sz="2400" b="1" dirty="0"/>
              <a:t> dos Jogos Eletrônicos </a:t>
            </a:r>
          </a:p>
        </p:txBody>
      </p:sp>
      <p:sp>
        <p:nvSpPr>
          <p:cNvPr id="8196" name="AutoShape 23" descr="data:image/jpeg;base64,/9j/4AAQSkZJRgABAQAAAQABAAD/2wCEAAkGBhQSERUUEhQUFBQVFBQUFRcYGBgbFRQYFBcXFxQXGBcXGyYfGBokGhQVHy8gIycpLCwsFR4xNTAqNSYrLCkBCQoKDgwOGg8PGiwkHyQpLCwsLCwsLCwpLCksLCwtLCwsLCwsLCwsLCksLCwpKSksLCwtLCwsLCwpLCwsKSwsKf/AABEIALcBEwMBIgACEQEDEQH/xAAcAAAABwEBAAAAAAAAAAAAAAAAAQIDBAUGBwj/xABLEAACAQIDBAYFCAcHAgYDAAABAgMAEQQSIQUGMUETIlFhcYEHMpGhsRQjQ1KSwdHwM0JicoKi0hY0U7LC4fEVcxckVGOD4kSTo//EABoBAAIDAQEAAAAAAAAAAAAAAAABAgMEBQb/xAA3EQABBAAEAwUGBQMFAAAAAAABAAIDEQQSITETQVEFYZHR8BQicYGxwRUyQqHhI1KSBiQzNIL/2gAMAwEAAhEDEQA/ANJajC0dqUBXWtcxJy0dqUBR2oQkAUdqXahahCTahal2oWoQk2oZaXahahCRahlpdqFqEqSMtHlpVqPLRaKSAKGWlZaFqEUk5aLLS7ULUIpItQIpdqIihKki1FanLULUIpN2oWpdqFqEUm7UWWnMtFloTpIy0RWnCtERQik3aiy04RRWoQmytFlpwikkUJpBWkladIpJFCE3loUu1ClaakUq1ACjtUbTQtR2oUYotCFqFqFKFFoRAULUqhRaSK1CjtR0WikVqFqOhRaKRUKbZKTmIqJdSkGgp6hakCWixOKWNC7kKqi5J5cqYcgtpOWoWqJBtiB9VmjP8a39hN6mKb8NR3U7UaRWorUTk8qTnPMUrTypeWitRq1HanaVJNqK1LtQotCRaitS7UVqLRSTaitSzRGi0UkEUkinKSRRaKSLUVqXRUWik2RRWpy1JIotCRQo7UdFp0nxS4o7m1JtT+DYBuIGnOoWpgJuSOxtRU9i3ux1Bpqi0EIWo6a+VL9ZfaKSuLDXykXpWik/Qqlx+3ei4207BcU1gN5+k9Zco+ty9pqPEF0nlKv70KjpLm1Ugjt404C1MlAaOakQwFzYU2wIJB4ip+w5AGJbssKjbRJMhOVgCdLgi/tosoLRSYJpLPQtScvfTtIBAuOyqDfTCySYe0QzANmdR6xAGlhzt2VfdEaz7Q4mQljMI1LssYMqQhgpsMuhdjw1Jt2CokFwofWlIENN/a1zsJelxysnA28NPhXQ9lbWfCSGPErmQWLiRUMsQY2EgdRaWK51PEX9t7i9rpJL0MAiOqh2yKwsxtZdLcL6/wDNcKbFYiGbhGLlebNpQ53XrktzWsc3MHea5fh95Zk+klHhIx9zkirTD77Sj6TN3Oq/FQK0W7arBjp8KYkZWHSRZgp0Gotm/ZP8tXW8+z0bCzWw6BghYELGCMvW4jXlWeTtxsczY8ujqIN8jzpTGEzAlZnC7+D6SLzQ/c341bYbevDP9JlPY4t7+Hvqj9G8yNNIrQBz0YZbhGtlaxtmOnrcqtN/Mf0JhKRmO+cGypYkZbXte/Gtru1C3FjC5dTzvutU+zAx51exTKwupDDtBBHtFLqg3CxCYrphKLsuQqcoVgDmvqoBOoq72tvBg8G4jxDMrFQ6kKzKyngynXs4cqtd2o1r3MyOJbV5Re4sdD+yr9lNA2NeqXRUjD7y7NfQYuME/XbIf5wtSMVJCozK/SIbWMREhJJtay+29+2lH2vC45S1zT3hI4R/KkyafwUQZwDw58fuqC+0YRfrkW+spHPhVnsNoyxfMhAuA3SHz0A+NdJkrZB7v081UYi06praCoHsh0sL6EfGohape05Q0hIII8/vqHVmygRqiDg0L0MtC1FpUhRUdqK1O0UitQoUKVp0nqOOYKb34dlq5XiN+cQQQGK94tekbM3nmRrl8/bfX7qzDENtW8IrquK2ijG9+7h+FUW0NrMrZdGB4WNZXHbclm4Mw7hp8BTWFlxHqkEjSxsLjs1tSdMCaCkIzzV/hYJQ2dgMvfzpnbW0ipusdhrrwt7DT2zsNim6ud+Nhrbwqp3jwksBtKWuwuLtxqJd7uikG66qpm2i7nmb++pSYiREtbKp4j48qpgRxu3st76k4dXbgz92unvNZwSpkLV7A241wqNf9kjT2itrh5CVuRY1x0Tuj3BIIPG1avYu0sQxGd3A5X4Vpik5FVOYuhbPxRje99D3U9tHEBzcEE90l/5SdKyh2rIp5P5a+6jk3i/9q7d5/EXrSHAqsghXbJ30XRntqmj3hI9aMAdzD76dk3lQDqgk0rRqFboKotnwLLFnmN0gmmeW+vVtmygdl0UW7KeTbrWLMosLk2vpaoX/AE1XgmjRj00pWZVDMF6MyqBmUHKf1jqDw7qnG4XvSg5pO+qY2xiZcRs+TFSaPDK7xnT9ExyzRW5oFYjvy1B3Y2aJsWUZgREzM4C2zdGxtex1B6vtIp3b+0M2Hnhi/RWj2fB/7kjMDO/fbQX/AGW761O5kNsKzgW6WSWUHmVLEIT29VR7a4Xb+L4EBLNM2g+Y9H4rdg4i5wzctSoO+GwelxGHkVgjKpzta7FEIBC6EZj0nMWteua7zbcxEGJ6ESsUZVNmWMmzXB1Ci/A103fbaYjkjBubI9wP2mW3+WuO74YzpMWGtbqJ7i1Z+y4mSYGMvaCddxys0pzPeJ3AHRMbM2rJDIrRtZivubwIqXtreeebIrte12Gr6X05sQKrMItyv7o+FS4NnzTSrFAhkkYGyAXOnE66DTmdBW98cYdxHAWOfT5pBziMoW/9Dm0yzzq3EKjd/VYhvcwro26+JinjTpkibKroC6qbZG0F2GmhPsrnfo53PxeDxLtiYmjVomHJgb6+spIBFhp309srE58C+cBwjLLYi/joPGsOCLZMZM5pBBDPhsQpy+7E35rpe2N29nzRNG6YVMwsGAiVlPIg6ajTTv765wvomVibHC2uQCJF61uYyg1QYnAQsSXBS4zpkRjoVAsQRYapexI41dbNfBLHAvRSsdTIWiTW8bMQpJ63WAsDyFdwxBp1WMSEiwFNT0XTR6oxbujnYfeK0ODxDoDGbjLlUq6qWtlDDMWFybNbXmDWMxGRmboUKXlUKSAhAKDQ2NgL3NO7K2m8LWdmfqqDazHqu6m2Zh2rzphrYyDoErc/TVa5orm9zfyt7AKbnnEalnIAFNLvXAg1gmY/tZR7r1G2htzBYhSJ8LKvYyMlx7GH31B2JbyKsGFk6I8Bt+KYkKSLdth95qaMSjaBh5HWseZsFC4aKOWfulbJb/8AXfN51pNlb0mZCqQpCo5rr8QKGykjZIw0U7iscsSXJzdgLan21Tf2x11jsP3tfhVFvFhnkk+ZkyC5v13195qswe68rtrOunazfiKRdIdtFYxkQ/NZ/ZdBXeOAjWRB3ZhpRVmDumnOdPd/XQpZ3qzhRdD6+Sxk2GYC7C1+4UmGULxrX7axGGl+aw5dnY5VJZl4nmhTKfaKqdqbnyRICSGY6heBOttNaoLVCkjD4kEjVb+IJ9grXbuY3DXPTqug0Zur/m0qm2f6P5XQNKskemlivxJpubcicHqNdTwzNr50AUULTwb8wYeV8rIUvoqqxHC4swW3Pvqt3z3yw2MjUpkVl4g3BseIva3GqfB7hzJKC/RMoOozg8RwIrrGyNw8EYg0mFhz2voCNfI1ZyQuEyYlHNgco7RlI+6rTY+JRTYyKg+uVJ91jXSMRunhZHY4jDRwoL2YvkHG2pXL460zs70Z4WSZgJUMWlkDMw+1nB99V5ULIzMCepLh3TtLQBj2XRrH2imYsfK8nRgRkXAFsoHtU2rruB9H+DiGkMPmpcn7Tmm4dlw4d3KQKBo2YAgE68LkgWty7aRZam11LHbS3YkEatBkv+tnLDS2liAaibO3dxk2UnomS+pDNcDnYNa9dSVYcRDmyjhwzG49hrE7N6QyGFXKRgte2rWB7b3rn4100NGLL87+yu4wy+9Z8PurKXczCEKGkkV+YUjrdosbn31N/sjgslssqftZrefWJHuqm2vtMwN0caZAeL6hiTodSaajw/TD9MGPYTf/AF1SzHzBoc8jwPmVmYWSOLWjUeu5WuL2NgY4JOtmIjcgmUXuqm19bchyrmOE3gRJekviBI0Ii6FYySAAtsjDTiLg9962+M3ZbomY2yhTe4sCOzib3qBhdysM3ESZdOp0jiP7IPDzqz8ZZACZLN7UPMq0YVz9NlQ7H2dJjZVUARxxAoFU3TDI2jkvwedxcaXy3JJveupoixxhVsqKgA7Aqiw8rD3VWbTwCJhGiiSJRZQiEAR5865Mw0BGa3HjWd2jhY5yYsKFYFZ1z9KXtIc6RkEysVzx52KgcO9bVjOH/GojiHvyNaTQq9gDZNjdXg+zHIBZKxfpE2k2I+fW4jMzRob20VeqPMAt51hDcnmT4/ea7dvxuG77Nhhwi9I8EmcroGkzKQ7C5te9tL8PCuNY7Z8sTFJI3jZdGVlIIPfXQ7NxMU0WWPYaAc6GgJ+KolYWusqZsmLh4H3Xqy2ZvTLgMR0sQUkoUIYciQeP8IqBsUWAB0IY+8VE2obv5D410JI2yMLXCwVU00610HC+mPGz51CQABGZrqTpovNtdWAqXuric0MoIAup0Gg0PADkK5rskshex0ZMp8C6H/TXTtwdgTTKSgXK2dbk2ubsOzuNU4bDRYYksAF+vNOV+agVVY/atgmRMoeMnrXZlBZrcx4+dS8DAcsBDhgXC+odOowI9bsvy762g2BhVmlQwhysyLopkZY5I2tnsSVUWVsz69XjlIFSE2DACC8CqwyHKsAKsVJzEHITZmkhXjcKw4WJG8uDtQqmgt0OyxsWDcGQkqcjI+gI1AHb3E+yhLGTirKQpd5VB4+s2YafwmtvtHZsMLOzQgX6t+hBWwe2bMqHVrnifq8NTWWx21YmZCiC6zJZwoAPLmAzGzLfTnUScwpINp2YJzFbtz2BUq/aMtjb+JrUuTYQZcomVH7LJe/LUObVoDtyJkJjYPa40v8AhVNsxxJmkAynjYhRbzyg1GGBshoKc+LfG2zqouH3KmJHSZnFjqJNeGlrp299S5d03gjIwyYhyxFwVJtcakNYc6y+19v4gYgpBIjEnKVZEPkCVv766luvjPk2BRsTZGC5nvYWJ1Ol6m5uV1KDJMzQVyrG+jvFSG7RuhPAMmh871pMJuE8UQthrvpqFQ++thjN9sOyZszDsXJcns1B0rMR7+yTEhllSOxHUa7afsqM3vqIvkrwDV2oTbsYm/6EjyH40dVGNcGRirTEE3F1a/ndr0KzGR97evBSAalbMxJhPVhPEHUE8KsG3iYplMBPflPb4VSDCjt/l/3o+hHaPfUaPVPL3q6n3ld4+jKMo8T+FRsJtcIFDBjlAGp7PGoAU8n95pQZuTn7Rop39yMiuYt44w+YjvAuOy1X+D9I8SjUP7Rb41mdn7MnlBbpMkY9aR3IQW4+NE+1tmRnLJtHM3PIpZfaFYe+sj8W1ji3MSegaTXxrZPhE6rajf6OVSqI7G31M/tA5VE2VtTopHdMPJZz1siMAbc8oUgGoeydlYHFKOixJmXU5bxnxJQpfzIq3h3OjT9Gzp2ZSi28glqoHaAe4tDgCORGX6kfRPhUNVcwbxFvo5PMW+IFNT7ecE5kfLbh0bH3gH4VltpbOxmFjzRTtLGoJI4uoGtyDfMPD2VQ7R9KnQxWRlxMzC92Xook8LqGkPsHfVhxUx/48rteWvjyHijhtrXRaXb+0oJFVLdH1hplZSe4XUa3tWXwG8kb5uig6bJxYu0ZU3tbhfsFU2D9J2OmsrfJyLX4Wa63NxlYWGg4int3rJMuYBVOLimuCtghkBN7G548LcAfCrJI3StImb4E/bVR0G2vxC1h3qforBTG9v8AFL5Tfsfj20jYm8kyhulmaQ6WDBFHfqla+LEYXE3CmKbLowuGK+K8V4c6wu9eHwuHkIWYI/ExM4VgDwKZ1u6+Z/DmRvwzn8FrbPeHfU6/RWU8CxSuv7TPNhJA6xo5WQAZ7i/6vtrHLv3LHocMS37zAewpeoTbdww06e3mh/Ct3hNox5IlzXzKo7SOorZivZY8uOtqsxODFNa2HN/6I0HffemybLZe6lngdo7QsGyYaE2JBAubG46rXZu3kNK2GA2MsSrmJlkX6R7F7tYNY26oI0sPfVnHHEwGoN7WvG3M2A1HbWY9IW0Fw2CZ4WGdyEHri2ZScw5EgW+0K5z8P2jIBExmRnRpAGvXWzpurmywA5i6yrvC7YSVskLq7EX6uoW7ZAWt+0SbcwprP4DYmGd4X6M9KSXcZ3sWjPzhKsWGrtGtjzJ48Kxfo22di2N4JDFEcvSOVVlOW9gAw1bU8OF9a6VtjbqYVM0sgzKLqFN5CeVktxuNOXPlp2cLJgezh7Jq5ztyBZ7ga+nmssrJpjxBoAhtRBiIAgVOlkzJ6scnRkMysczMvJTrpa451g8H6PIpMUqOmcZFlkAzRsqlmUK1zoTluLX0qRBv2JW1wM2Zi2sQbMTLYSaIEJLWHOrPbm8KYTDuVVo8RiD1UZWVo1ChEHWAuEjCrcXGa9acYIsJDwsI0Z3nQa6dTvsB8FVDnkfch0A9clid49j4SOR/koZAvVKly4LKesQTfTlx5VebhbRkRZCSOjiBsMqau7HIMxF+JZrX/VrHxC54gaEkngABcknsABrVbGaP5NFmfoI2lYhpFscTIxCp0SBs7KBYXIABLXIrQ6N3DbGNdgT3czrrrt80aEklVc+2JFPVd1ILBiHbrHMdbXsNLDTspE28M1v7xIOesjWPv41Fx6Wdx2O49jGqjaijJr2itd0q6XUt0N5MJ8kHyjEYQSh2B6bIWIuTcgqWI6wt+73UzvNvZhWwrpDicOzkrlWOEjXMpPXEdtBm52rk2yNlPiJCsYXqo0jEmwCoLk8dTyAGpJFWGO2O+HK3XqumYCx4hmUm+t9VNS4hqtEZBdrquxkmjwwZhhCkihwTmDWcZut1CL691QoMSMxu0CAiwyIre9ATTGD2w3RIpbQIgA10so0FR5YY2bNmlzfv3X7OX765xxBulp/pVqdU5h9i3mzmXDnrlrjRrXuOABvWt2hNOmHBgkTMAtrsLHXX1wayIWPmt+3rOPvqdNthWjEYSwFvpG5eGtMT6bqo0nMfjMRjEyyRsGX6wXoj/EEtTGxdmvChsIc93IHTofWHsFRVmW1ut5TSCgiJbrGW/dKSO7iKlx+/14KRLT6/lTJ8DI7Fmw+GJNrkthydBbjehVcYV7ZPt/8A1oUuOj3U70Pf7xRdGfzanwvh7qUB3D3VarVF6A93sH4U4ipGryzkCGJcz2Gp5Ki/tMSAKnYHBmWRUFtTrpwHOsl6Qtqq6wxRWETs8+n6yITFCT23yyP/APIOwVkllt4gbuefQeehrvUgKGYqm23vDPtCRQwKxXAhw6XyqP1dB6zd/wABpUTH7Mkw9hIgQkXA0v5gcKvUU4KCMppiZ06QtzhiPqgdjN8R4VmMbJZj+s36xOpue0nifzrWyONsbcrBQWdxJNlO4aUZgyko4N1dTlYHkQw4Gu0ejfftsR/5XFH59RdH4dMo43HJ15jmDftriWFAkOTRXPqa9VzyXXgTyPC+nO9WGAxzjKyMVliIZG4HThf22PaGIrJjsEzFR0dxsfXLqpRvLSvTU8BKkKSrWIBHEHkdeY768/7ybMK4mTp0HS5zmI0BP1gosADx0HOu27C2ss2GinQWEiKxFybEjUXPMEEeVYr0m4c5xKcrIVVSCOsh1tdl1sdbE6aEV5rsWcRYp0R0vTXexyWmZpLLVHuPhMNKrwW6LEHrRSXaz2sQrC+tiL25gnmKz23sFIspjxGYNGTlUMQihiSSgGmU3JuPupWBwrO/zKsWXr3VtVsR1r201trXQRh4to4JTiGUYhRII3FlZjH6w61geK5hwGYG41A9BPLJg5M5JMbjqObT1Hd1HLl0WdjRIK5hUm42xMDLJG6S4mHFRkG3TDr245SU6ynW68dTx41tt9N2Fx8OQhA6m8bkHMh55WHAHmCCD2c65Quw5LjKdb6WZb3Fjpr3g+YrX7E3rxcQCygTppYkgPbl1xfN5g+NcrH4SUyifDyAkbAkWPgeY7it0UUlZXMPyBWN2x6M8RFdjFKwAOqFXXTwFx5ipm7uJnK2mxGKjjCAJbpCNLADTgtr611LB72YSZOtMiXBBVzYi+h1Oh8jTG72yVSM9HiGlQk5crKY1seWhN+3Xyoj7Ymi/wCzBZGwoj6hypOHa/8AI+vXyWMGCw544vEjTiek/wCT7qm4Lc1JkMk0s8sWbqx5n665sodgWJFwSQBYgHjWqx+LWK5L4jXUhIi/AAafMkDQVid4d/5EusXyiM2vmlWJSB2hOivy43rZL2lisfGI4Ismot18ug9weIKpZhmQuzPdfd6JVztvefC7MwyxqCoC/NwqbSPc3JublFve7nX6uvDkm2t4sRjGzOwjT9WNLqig9w1YnmzG5qunxLTSNLIzOWN7sbk95NLAvWrBdnMwvvE5nncn1++6JZi/TYJMWAsbh2B7RxHvvVpFtbFJ6z/KU5xzXcEDkAxJH8JqsPiO7Xj58PfT8OJK6NqPzqD99dKhdqhbjYGGimikxGEIEiRMGwrqsrRkkDPbi8Q7xmHfaxr8BtjGNKvSo0pzgPJ0vIvckZWyiwOlrAW4VUYTHPhpo8Vhz84hzd0i8GVhz00PjWv2tBH0yTwX6DFx9PHzyHhLET2q1AHO0ilYTdqN1klnlESGR1jJYAHrMFYkg5rkcBY6Mazu8myIYoS0eKjmfMoyIp1B4m9+XhVluTglm2kyyBWQRyMA1sotIgZutcCwzHvy24GnPSfh41kjEYspTiMozDMQG6gAF7cgOHDWrcvuZktL0XPIpGU3vYW11tfutz8KvtsbTEohQN+ijI43AzNmNtNDf7uyqJsLre4Xw/IqRh8OMrNdmVbFjyF9BewNr1WpLdwsci9VSMq2uuvqjmLXo9PqJ/P/AFVIwLOY0K5yvRqdBpYKOR1HCj+WHmT9kVS5uuyuFEJgstvUHkz/ANRpGcfVb7Z/CpD4wdo81FJ+Ujsj9lRyjonQTYmXsf7QPxSid1I+kHkp/CnBMp/VT2kULj6o+0aWRvRLKFGAX6z/AGE/roVJsPqH7VCjht6IyhWfQjto+hHbQElGJKtpO0QhtwNqzm/Ed0ivr1sg7hl0HhWmzVS72YXpMM1uKEOPAXDe4k+VLKLtBOii7w4VnxsgA9UQIo7hFmUe1RWHxWEKNqfW1HmOzt1ra7p7fz4jNiGALBQHtorRkNGzDmAVAP7JNW+82Fw6wTrHECZMhRrjPCytmVSeBUXKg8GUgjW4FoGioJ1XJ5Y7c++9W6zAsW4FsrfaW7e80jaGzmDAMF9XijAqO89h7qt9tYQQx4eIi0oVpZe1ektkQ94VRfvNBQF1P0aDpdlhCWAWaQAg2Nukz2v2dciqz0hbcXZ4ijCSSiYPmDSdUKpAPFTckt5edXe40fyXZUTODd7yEXAPzrMy+tp6uX21L2lJhcTaPE4fpAjXXN0TAE9hEl+6w42514+GPEHEulY3NHmdoCBzPU3utpkY1uUmnUFlZ0lwqLisIgaCWJHN1GZAwDJnAHK/Edpv30uz97THGY3hjlu0jqWuMhlvnsBxBudO812ERKBYLYDQAcABpYC3Cspt/wBH0M13h+afjb6NvK3V8R7KWG7YjmHCxY0vQ+dfUeCsdC5nvR/ZYXA7YQuOl6q6C4XNpcG2hBA05X8K1OH2NFOhMEkTnLYASNcHKFF1K3Hqrp49tZHauwZMMfnY5FH1tCh8GAtVbdePWB8vxrsyYFk4D4JK+Go9fNS/EZQf6gHgB9Aj29smTBZOnyjOSFysDfLbNccQBccRzrpno8mjXDrBJ0iuEmxBaw6MRiQrcm973U8q5PtWMzFczswXgWJJHaBcnTQeytjsPeGbDQpkhMweARFh0qsoSeZrB4iCCSbk8eFbHwcWMR4gB3XcDu5rmvm4XvssLqKtDmdTIUydFdmyhD0wvGFa+pPZx1HbXNfSxhISssplOdI0hSPRWL9NIslwdSAM3DTvp5vSTiFkD9AEvMJpAMw6UBBGEYkHSyg343FYPe6RnCuf1kD9tg80t9T3k1RH2dBE7NCMp5kXtYNanmosxzpTlJtUcMXAeVWEGHQ5ukZVVVJAIYlyP1QFHeONh31HwK3NqsMIrSRzKOjADZjcDO2VrBRfUixJsOzwrpppWG29hs4zQFVC2AujDP2tmQG3cLW7atdsbuKkZkLACQ5ViNs0MtgRZwSHRgVIP6ysT6ya5PEQsAy5AbkWOl+JAsRwvwq2x5RYo42WRHDLcPxEihg5tyHq6HsoQoeCm6pU+I+/3Vv9yMFG+zZmkEsgwsztlEsihYyI3kKqjAXyFz3la5wp1PnXYfQ5hf8Ay+IYi6vNlseBCxqG8utauR2xK6LDZ2kjUbGueyugaC7VWsHoxwYbpInxMbMPXSY3IJDAgsp7Aa4zvAzfKJVleSXo5HjGd2PqMQOBHZXoDYMZiDYc3+ZsIyf1oT+i15lQCh/7d+Yrz1vk5O0MUo/9RMB9tq53YmKmkkfHI8uAFi1bOxoFgLQHdXDtskYxQUlEvRsCxKMM1tAQTmsQePI1Y7k7GwDxZ8TIUYMQVMqIG4WyoOufHnWo9HGFT/pKLOgkV5nIRlDZjm06p46rUvGBcFtPDTMqQ4eXDywHRVSN0JlUkjQEiwHnWrCdp/7l2Gdf5nUb5DklJD7geOiQvyRFf5MjAFGRpGEgFn0jF5TdrsBYAW0PZWeMPY358xXUsTGmIjNrMsi3DEaG+qMO3iCD3VzTGbPMbsjjrKbH8fDnWmDFtmnkZpbTuOY/hLLlaFFOGP1hSDhT+yadMNI6Dy9tb0k2cH+ytJOC/Z+NO9FRZTQhM/JB9Q+2hT/Rt+f+KFCFNAHZQKr+b1ood1pGF/k1vDFR/eppz+x7f+nn8pcO33ip0oWFz3bG0ZchWCORW1Yu6hVCre5GY8fEdulYfF7Xme4eV2H7xy+wWFd0fdFh9Di/sxN/lkquxu4cL/pIJ79pw1z7Ue9MGlE6ri+GxVjVh/1d7WubDhzt4X4eVdAxPoywh/xk/wDinHxvUF/RphuWJI/eDD4xU8yjlWX2TtiOJjLKplkW3Qqf0Yb67dttLAe7QiDHtZGxKyYrPIrOGmy2zMvEqLkAX0HcK17ejOHljI/tKPigov8AwojYWSdCe3pYj7tKi6iKTAWpX0z7PZQjRTZQQQDGlhl4cJOA7Kk4X0i7LJzKzIb31LL7i3DU+2sZH6IZQbqwfyjcewSVHn9EWJvcBh4RNb3Ma5jOzY4xTHvA+P8ACsccxtzQSunr6TNnE26Zb2J52t3kaDwqThd+8BILrOtu/MD7GUGuOSeivFDt845B91RJfRziBzTzzj/RWE/6fwp/U79vJXe0P6Lukm9WCsc0yZba39W3fcWrP4zC7Fn1E8CE845kX+W9vdXIjuLiRw6M+DfiBSP7F4nmgv3On41KPsRsJuKVw+HoJGcndq6e+4mCf9Fj08zE3vVhWlXc/At6qw6knQHQXFgCjjvHs8+Bvulih9CT4FT8DTLbvYkfQSeSn7q2DC4oaCfxaCoiRo/T68F6Bi3EgF+sdSbZXnXL2DSbXxqt2n6OIna/rq8TROWkkZkNj0cgznkTw5WrjuEwTrGcwxKy30HXWO3iFJv42HfUc47GJwlxA8JH+5qi/DYxzS3jD/Gj9VPisuy36eScaF4ZGjkGWSNijDsZTY/j50/OpDiWPrXN2W3AjX7qpZsbI7lpHZ2NrlmJY2FhqddAAKl4fHEV1m3QvdZDvop52rmLfNWdmDZguUqQb2UqQqi/YKZkxDG7Saty1uRzJv2kk0lscDzqPJNzv51JJOx8e09nb2CvRG6GxThMFFHa7gAvb68jXe9uQLW8FrzxsXbJgxEcwjEoicPkN7MRwJI4WNj5Cup7N9PETECTDTKxsPm2V7nwIU1xe04pZSwNZmaDZF79y0QloB1orqBwx6VmbKQLCOxFwCPnL2HMhTxPAcLVid4fRLh8TiZJhJJHIxLMgy2Y5b5gbErmseR1vU1PSpgwoabpYQf8SF1P8oNS09J2zWH97jHccw9xArm4ad0M75nwEWAAGggCt+42pvbYADlP3a2IuGiWFSzImboy/r9Ykm+gA9bkOfE1L2/u7Hi4GiksVbUEesjD1WF+YP3jnVOfSVs0f/lw+RJ+AqBjfTFs2MaTNIexI3PvIA99c+VssuIdKyIizpQNg9dvHRTGgAtazDYcRoqD9RVXhxygC/uqHtXYkc3WYWYC1wbG3wNYh/TE01xhMFNIeTSEIg8SL/GoM+0MZif71MEjP0EIKoe539Zh3XsauwfZmLbIJPy/H+Ey9tKXi8MFdlBDAEgHtqOYh3UeUdtDzr17RQ1VCbOHHZ8KScP3U8R30nWpJJnoPH30dOa0VCarBOeFl9gvRCUjmfLT4EUtIbcvz40DDfsrmZis9u6pcW1JL2EjjsAdx8DT529iU+mmA/7rH3XqJ8nXupJT2U+I4c0ZnKcd7MXyxE5/iP38anf23xeX+8SC37CX9pWqPKeAuaL5O3afz51ISu6pWVcxb9YpvpM370UR/wBNOf2xlPrJhW/ew6XqkVT50Rg1vx7RT4zuqechX7bzrxbC4FvCIqfc1MHbmb1YYYx+y0qn/MRVWqDl+P30UiHkKOM7qm2RwNhWg2xIv60g8Jno03pkB1mmHcXv8aqluRwF/D8ajSrrqAfKjilWnEuO4HgFpE3sc/SSN4pG3xFOrt4tx6M/vYdB77VmY8Op5Ee0VIOMyC3D30+MVNuJZ+pg/cfdXg2wp+jw3mhX3qRTgxKkXOHgI7VeQfeazbY3SynzpUGLNtWF6YmKkMRDzZ4ErQu8POAj92b+pTQyQH6PEDweNvuFZmU5jyt5fhSQ5GmY28afHKjxof7T4/wtFNsvCP6wlP70Ub/6qhPuVgHOgAP/AGHU/wD82qCk7AaNYeJvUvB7dnj/AEUhU9oIv7SKkJ+qlngLf1X8vJKk9F2HOouPEYlfihFRW9F+GB9aNu4zkf5rVdwb645RrMx8Qh/006npIxg9YxOP2o/6WFW8Zqz5gqFvRhETdFsbW+bnX+o01iPRSzDUYoj97N/pNa5d/VYfOYXCse3Kbe9TSo96Yb64GD+B2U+6OnxG9VJc+m9FYGrHEDxX7ytMf+HUQ4yyfyj7q6r/AGkwg+hxCfuTvp5dIKei3hwL6fKcSh7GJb/MrCp5h1SJA5LlcG4mGHHO/i39IFWuF2FBF6kMYPaRc+1rmt5LjcIWsMYP48PG3tPRrT0OyoZf0c+Ck7jFlP8AJJ91G/NOwsXfupJcVs5N07/R4Rv3ZZUPsIIqPLuW/LDN/BiUI/nUU8qeYLJdJ3mhn7z7q0Mu6RHGHGDwEUg/lYVEl3etxOJT9/DSW9qk0UnYVUJKLPUptnx8BiYb9jCRD70pB2Q59V4G/dmj+DEUItR+lP5/5oU//wBCn/w/5k/qoUItVRduWvmKSzd9j3WpkqQNCfZRqjgdvlXKVCeWI2vcUpZG7R7KQl7dlJI86EJ4k+NGsZGlhekobjiR7KbdLceHjSQpCp2jWiKdpHhbX3UnDXIuLWHtptpSW018CaEk8wA7POlLIRpxoojfiNfDWkzEDkKEIw9uR8NTRM1+II/PbSEF9dPL/mnYkvfQD3/GkikhlFrXoJa1rX9poy54XHh+RQZR+T+NCVJlsMOOb3Gg2HPEWt505lI528gabXEkHtHspopKMIA1I8L/AI0hsIDqSfz4U8GJ4Bbd51+FGXt5+yi0UmWjB0v7qNcPbgT7qdC5R+RRdKe6khJuQOJpLzP3e2nHFtdfYKUneKdoTAPj91Ld2y2Jpazm9rW8vwNOJN4eXGi0Umo5yFtc+dzSY8PfWwp8sKGXs+I/CiyikiafkVGnMXv7qaXHNfQn891PSQKOPxpiOw4a0w8o1UxdpHLZrHuI9luNJTaCX1uPBmH+VhVdPCS3G3tpSwDnqamJSEWVf4XeN0HVmm+3J8GJFO4neqZ1/vDC3InU9vq2vVB0Ate1qiBTm099S4xIU2SuYbCtm2qWOrL4kE++9SQgIveBvO341Rrm8u6iWVhwP40g/uWv8Rn5lXPRD/DTyYfhQqkab/ueTafChT4iPb5eg/xHkpZjtrf40XSXOutChVSxo4msfxpbkjs17hRUKSAnI47a6UCjXvYeZoUKEIySRyHcKbzrx40KFJJEkgPDSnpVAFx50KFMppCpcdUU0IydOyjoUkJcQPZQl01+4fdRUKQSKSvC9j7aVGfzzoqFMoQNzwA91My4jkRr+e6hQphCcLG3C3fSmXS/5+NChSTOiUi3/wBv96NnFu+hQoQmS3cPjRGW/wCf96FCgJJ5W14a0iVb6638qOhQhIVxa99e+5FKElxcAfd76OhQhIDka0kueNyPz4UKFCEmOZu3SjxGNFrWPutQoUxukk4aazcNDQxCC/Z4UKFNSSejX83oUKFFIX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sp>
        <p:nvSpPr>
          <p:cNvPr id="8197" name="AutoShape 25" descr="data:image/jpeg;base64,/9j/4AAQSkZJRgABAQAAAQABAAD/2wCEAAkGBhQSERUUEhQUFBQVFBQUFRcYGBgbFRQYFBcXFxQXGBcXGyYfGBokGhQVHy8gIycpLCwsFR4xNTAqNSYrLCkBCQoKDgwOGg8PGiwkHyQpLCwsLCwsLCwpLCksLCwtLCwsLCwsLCwsLCksLCwpKSksLCwtLCwsLCwpLCwsKSwsKf/AABEIALcBEwMBIgACEQEDEQH/xAAcAAAABwEBAAAAAAAAAAAAAAAAAQIDBAUGBwj/xABLEAACAQIDBAYFCAcHAgYDAAABAgMAEQQSIQUGMUETIlFhcYEHMpGhsRQjQ1KSwdHwM0JicoKi0hY0U7LC4fEVcxckVGOD4kSTo//EABoBAAIDAQEAAAAAAAAAAAAAAAABAgMEBQb/xAA3EQABBAAEAwUGBQMFAAAAAAABAAIDEQQSITETQVEFYZHR8BQicYGxwRUyQqHhI1KSBiQzNIL/2gAMAwEAAhEDEQA/ANJajC0dqUBXWtcxJy0dqUBR2oQkAUdqXahahCTahal2oWoQk2oZaXahahCRahlpdqFqEqSMtHlpVqPLRaKSAKGWlZaFqEUk5aLLS7ULUIpItQIpdqIihKki1FanLULUIpN2oWpdqFqEUm7UWWnMtFloTpIy0RWnCtERQik3aiy04RRWoQmytFlpwikkUJpBWkladIpJFCE3loUu1ClaakUq1ACjtUbTQtR2oUYotCFqFqFKFFoRAULUqhRaSK1CjtR0WikVqFqOhRaKRUKbZKTmIqJdSkGgp6hakCWixOKWNC7kKqi5J5cqYcgtpOWoWqJBtiB9VmjP8a39hN6mKb8NR3U7UaRWorUTk8qTnPMUrTypeWitRq1HanaVJNqK1LtQotCRaitS7UVqLRSTaitSzRGi0UkEUkinKSRRaKSLUVqXRUWik2RRWpy1JIotCRQo7UdFp0nxS4o7m1JtT+DYBuIGnOoWpgJuSOxtRU9i3ux1Bpqi0EIWo6a+VL9ZfaKSuLDXykXpWik/Qqlx+3ei4207BcU1gN5+k9Zco+ty9pqPEF0nlKv70KjpLm1Ugjt404C1MlAaOakQwFzYU2wIJB4ip+w5AGJbssKjbRJMhOVgCdLgi/tosoLRSYJpLPQtScvfTtIBAuOyqDfTCySYe0QzANmdR6xAGlhzt2VfdEaz7Q4mQljMI1LssYMqQhgpsMuhdjw1Jt2CokFwofWlIENN/a1zsJelxysnA28NPhXQ9lbWfCSGPErmQWLiRUMsQY2EgdRaWK51PEX9t7i9rpJL0MAiOqh2yKwsxtZdLcL6/wDNcKbFYiGbhGLlebNpQ53XrktzWsc3MHea5fh95Zk+klHhIx9zkirTD77Sj6TN3Oq/FQK0W7arBjp8KYkZWHSRZgp0Gotm/ZP8tXW8+z0bCzWw6BghYELGCMvW4jXlWeTtxsczY8ujqIN8jzpTGEzAlZnC7+D6SLzQ/c341bYbevDP9JlPY4t7+Hvqj9G8yNNIrQBz0YZbhGtlaxtmOnrcqtN/Mf0JhKRmO+cGypYkZbXte/Gtru1C3FjC5dTzvutU+zAx51exTKwupDDtBBHtFLqg3CxCYrphKLsuQqcoVgDmvqoBOoq72tvBg8G4jxDMrFQ6kKzKyngynXs4cqtd2o1r3MyOJbV5Re4sdD+yr9lNA2NeqXRUjD7y7NfQYuME/XbIf5wtSMVJCozK/SIbWMREhJJtay+29+2lH2vC45S1zT3hI4R/KkyafwUQZwDw58fuqC+0YRfrkW+spHPhVnsNoyxfMhAuA3SHz0A+NdJkrZB7v081UYi06praCoHsh0sL6EfGohape05Q0hIII8/vqHVmygRqiDg0L0MtC1FpUhRUdqK1O0UitQoUKVp0nqOOYKb34dlq5XiN+cQQQGK94tekbM3nmRrl8/bfX7qzDENtW8IrquK2ijG9+7h+FUW0NrMrZdGB4WNZXHbclm4Mw7hp8BTWFlxHqkEjSxsLjs1tSdMCaCkIzzV/hYJQ2dgMvfzpnbW0ipusdhrrwt7DT2zsNim6ud+Nhrbwqp3jwksBtKWuwuLtxqJd7uikG66qpm2i7nmb++pSYiREtbKp4j48qpgRxu3st76k4dXbgz92unvNZwSpkLV7A241wqNf9kjT2itrh5CVuRY1x0Tuj3BIIPG1avYu0sQxGd3A5X4Vpik5FVOYuhbPxRje99D3U9tHEBzcEE90l/5SdKyh2rIp5P5a+6jk3i/9q7d5/EXrSHAqsghXbJ30XRntqmj3hI9aMAdzD76dk3lQDqgk0rRqFboKotnwLLFnmN0gmmeW+vVtmygdl0UW7KeTbrWLMosLk2vpaoX/AE1XgmjRj00pWZVDMF6MyqBmUHKf1jqDw7qnG4XvSg5pO+qY2xiZcRs+TFSaPDK7xnT9ExyzRW5oFYjvy1B3Y2aJsWUZgREzM4C2zdGxtex1B6vtIp3b+0M2Hnhi/RWj2fB/7kjMDO/fbQX/AGW761O5kNsKzgW6WSWUHmVLEIT29VR7a4Xb+L4EBLNM2g+Y9H4rdg4i5wzctSoO+GwelxGHkVgjKpzta7FEIBC6EZj0nMWteua7zbcxEGJ6ESsUZVNmWMmzXB1Ci/A103fbaYjkjBubI9wP2mW3+WuO74YzpMWGtbqJ7i1Z+y4mSYGMvaCddxys0pzPeJ3AHRMbM2rJDIrRtZivubwIqXtreeebIrte12Gr6X05sQKrMItyv7o+FS4NnzTSrFAhkkYGyAXOnE66DTmdBW98cYdxHAWOfT5pBziMoW/9Dm0yzzq3EKjd/VYhvcwro26+JinjTpkibKroC6qbZG0F2GmhPsrnfo53PxeDxLtiYmjVomHJgb6+spIBFhp309srE58C+cBwjLLYi/joPGsOCLZMZM5pBBDPhsQpy+7E35rpe2N29nzRNG6YVMwsGAiVlPIg6ajTTv765wvomVibHC2uQCJF61uYyg1QYnAQsSXBS4zpkRjoVAsQRYapexI41dbNfBLHAvRSsdTIWiTW8bMQpJ63WAsDyFdwxBp1WMSEiwFNT0XTR6oxbujnYfeK0ODxDoDGbjLlUq6qWtlDDMWFybNbXmDWMxGRmboUKXlUKSAhAKDQ2NgL3NO7K2m8LWdmfqqDazHqu6m2Zh2rzphrYyDoErc/TVa5orm9zfyt7AKbnnEalnIAFNLvXAg1gmY/tZR7r1G2htzBYhSJ8LKvYyMlx7GH31B2JbyKsGFk6I8Bt+KYkKSLdth95qaMSjaBh5HWseZsFC4aKOWfulbJb/8AXfN51pNlb0mZCqQpCo5rr8QKGykjZIw0U7iscsSXJzdgLan21Tf2x11jsP3tfhVFvFhnkk+ZkyC5v13195qswe68rtrOunazfiKRdIdtFYxkQ/NZ/ZdBXeOAjWRB3ZhpRVmDumnOdPd/XQpZ3qzhRdD6+Sxk2GYC7C1+4UmGULxrX7axGGl+aw5dnY5VJZl4nmhTKfaKqdqbnyRICSGY6heBOttNaoLVCkjD4kEjVb+IJ9grXbuY3DXPTqug0Zur/m0qm2f6P5XQNKskemlivxJpubcicHqNdTwzNr50AUULTwb8wYeV8rIUvoqqxHC4swW3Pvqt3z3yw2MjUpkVl4g3BseIva3GqfB7hzJKC/RMoOozg8RwIrrGyNw8EYg0mFhz2voCNfI1ZyQuEyYlHNgco7RlI+6rTY+JRTYyKg+uVJ91jXSMRunhZHY4jDRwoL2YvkHG2pXL460zs70Z4WSZgJUMWlkDMw+1nB99V5ULIzMCepLh3TtLQBj2XRrH2imYsfK8nRgRkXAFsoHtU2rruB9H+DiGkMPmpcn7Tmm4dlw4d3KQKBo2YAgE68LkgWty7aRZam11LHbS3YkEatBkv+tnLDS2liAaibO3dxk2UnomS+pDNcDnYNa9dSVYcRDmyjhwzG49hrE7N6QyGFXKRgte2rWB7b3rn4100NGLL87+yu4wy+9Z8PurKXczCEKGkkV+YUjrdosbn31N/sjgslssqftZrefWJHuqm2vtMwN0caZAeL6hiTodSaajw/TD9MGPYTf/AF1SzHzBoc8jwPmVmYWSOLWjUeu5WuL2NgY4JOtmIjcgmUXuqm19bchyrmOE3gRJekviBI0Ii6FYySAAtsjDTiLg9962+M3ZbomY2yhTe4sCOzib3qBhdysM3ESZdOp0jiP7IPDzqz8ZZACZLN7UPMq0YVz9NlQ7H2dJjZVUARxxAoFU3TDI2jkvwedxcaXy3JJveupoixxhVsqKgA7Aqiw8rD3VWbTwCJhGiiSJRZQiEAR5865Mw0BGa3HjWd2jhY5yYsKFYFZ1z9KXtIc6RkEysVzx52KgcO9bVjOH/GojiHvyNaTQq9gDZNjdXg+zHIBZKxfpE2k2I+fW4jMzRob20VeqPMAt51hDcnmT4/ea7dvxuG77Nhhwi9I8EmcroGkzKQ7C5te9tL8PCuNY7Z8sTFJI3jZdGVlIIPfXQ7NxMU0WWPYaAc6GgJ+KolYWusqZsmLh4H3Xqy2ZvTLgMR0sQUkoUIYciQeP8IqBsUWAB0IY+8VE2obv5D410JI2yMLXCwVU00610HC+mPGz51CQABGZrqTpovNtdWAqXuric0MoIAup0Gg0PADkK5rskshex0ZMp8C6H/TXTtwdgTTKSgXK2dbk2ubsOzuNU4bDRYYksAF+vNOV+agVVY/atgmRMoeMnrXZlBZrcx4+dS8DAcsBDhgXC+odOowI9bsvy762g2BhVmlQwhysyLopkZY5I2tnsSVUWVsz69XjlIFSE2DACC8CqwyHKsAKsVJzEHITZmkhXjcKw4WJG8uDtQqmgt0OyxsWDcGQkqcjI+gI1AHb3E+yhLGTirKQpd5VB4+s2YafwmtvtHZsMLOzQgX6t+hBWwe2bMqHVrnifq8NTWWx21YmZCiC6zJZwoAPLmAzGzLfTnUScwpINp2YJzFbtz2BUq/aMtjb+JrUuTYQZcomVH7LJe/LUObVoDtyJkJjYPa40v8AhVNsxxJmkAynjYhRbzyg1GGBshoKc+LfG2zqouH3KmJHSZnFjqJNeGlrp299S5d03gjIwyYhyxFwVJtcakNYc6y+19v4gYgpBIjEnKVZEPkCVv766luvjPk2BRsTZGC5nvYWJ1Ol6m5uV1KDJMzQVyrG+jvFSG7RuhPAMmh871pMJuE8UQthrvpqFQ++thjN9sOyZszDsXJcns1B0rMR7+yTEhllSOxHUa7afsqM3vqIvkrwDV2oTbsYm/6EjyH40dVGNcGRirTEE3F1a/ndr0KzGR97evBSAalbMxJhPVhPEHUE8KsG3iYplMBPflPb4VSDCjt/l/3o+hHaPfUaPVPL3q6n3ld4+jKMo8T+FRsJtcIFDBjlAGp7PGoAU8n95pQZuTn7Rop39yMiuYt44w+YjvAuOy1X+D9I8SjUP7Rb41mdn7MnlBbpMkY9aR3IQW4+NE+1tmRnLJtHM3PIpZfaFYe+sj8W1ji3MSegaTXxrZPhE6rajf6OVSqI7G31M/tA5VE2VtTopHdMPJZz1siMAbc8oUgGoeydlYHFKOixJmXU5bxnxJQpfzIq3h3OjT9Gzp2ZSi28glqoHaAe4tDgCORGX6kfRPhUNVcwbxFvo5PMW+IFNT7ecE5kfLbh0bH3gH4VltpbOxmFjzRTtLGoJI4uoGtyDfMPD2VQ7R9KnQxWRlxMzC92Xook8LqGkPsHfVhxUx/48rteWvjyHijhtrXRaXb+0oJFVLdH1hplZSe4XUa3tWXwG8kb5uig6bJxYu0ZU3tbhfsFU2D9J2OmsrfJyLX4Wa63NxlYWGg4int3rJMuYBVOLimuCtghkBN7G548LcAfCrJI3StImb4E/bVR0G2vxC1h3qforBTG9v8AFL5Tfsfj20jYm8kyhulmaQ6WDBFHfqla+LEYXE3CmKbLowuGK+K8V4c6wu9eHwuHkIWYI/ExM4VgDwKZ1u6+Z/DmRvwzn8FrbPeHfU6/RWU8CxSuv7TPNhJA6xo5WQAZ7i/6vtrHLv3LHocMS37zAewpeoTbdww06e3mh/Ct3hNox5IlzXzKo7SOorZivZY8uOtqsxODFNa2HN/6I0HffemybLZe6lngdo7QsGyYaE2JBAubG46rXZu3kNK2GA2MsSrmJlkX6R7F7tYNY26oI0sPfVnHHEwGoN7WvG3M2A1HbWY9IW0Fw2CZ4WGdyEHri2ZScw5EgW+0K5z8P2jIBExmRnRpAGvXWzpurmywA5i6yrvC7YSVskLq7EX6uoW7ZAWt+0SbcwprP4DYmGd4X6M9KSXcZ3sWjPzhKsWGrtGtjzJ48Kxfo22di2N4JDFEcvSOVVlOW9gAw1bU8OF9a6VtjbqYVM0sgzKLqFN5CeVktxuNOXPlp2cLJgezh7Jq5ztyBZ7ga+nmssrJpjxBoAhtRBiIAgVOlkzJ6scnRkMysczMvJTrpa451g8H6PIpMUqOmcZFlkAzRsqlmUK1zoTluLX0qRBv2JW1wM2Zi2sQbMTLYSaIEJLWHOrPbm8KYTDuVVo8RiD1UZWVo1ChEHWAuEjCrcXGa9acYIsJDwsI0Z3nQa6dTvsB8FVDnkfch0A9clid49j4SOR/koZAvVKly4LKesQTfTlx5VebhbRkRZCSOjiBsMqau7HIMxF+JZrX/VrHxC54gaEkngABcknsABrVbGaP5NFmfoI2lYhpFscTIxCp0SBs7KBYXIABLXIrQ6N3DbGNdgT3czrrrt80aEklVc+2JFPVd1ILBiHbrHMdbXsNLDTspE28M1v7xIOesjWPv41Fx6Wdx2O49jGqjaijJr2itd0q6XUt0N5MJ8kHyjEYQSh2B6bIWIuTcgqWI6wt+73UzvNvZhWwrpDicOzkrlWOEjXMpPXEdtBm52rk2yNlPiJCsYXqo0jEmwCoLk8dTyAGpJFWGO2O+HK3XqumYCx4hmUm+t9VNS4hqtEZBdrquxkmjwwZhhCkihwTmDWcZut1CL691QoMSMxu0CAiwyIre9ATTGD2w3RIpbQIgA10so0FR5YY2bNmlzfv3X7OX765xxBulp/pVqdU5h9i3mzmXDnrlrjRrXuOABvWt2hNOmHBgkTMAtrsLHXX1wayIWPmt+3rOPvqdNthWjEYSwFvpG5eGtMT6bqo0nMfjMRjEyyRsGX6wXoj/EEtTGxdmvChsIc93IHTofWHsFRVmW1ut5TSCgiJbrGW/dKSO7iKlx+/14KRLT6/lTJ8DI7Fmw+GJNrkthydBbjehVcYV7ZPt/8A1oUuOj3U70Pf7xRdGfzanwvh7qUB3D3VarVF6A93sH4U4ipGryzkCGJcz2Gp5Ki/tMSAKnYHBmWRUFtTrpwHOsl6Qtqq6wxRWETs8+n6yITFCT23yyP/APIOwVkllt4gbuefQeehrvUgKGYqm23vDPtCRQwKxXAhw6XyqP1dB6zd/wABpUTH7Mkw9hIgQkXA0v5gcKvUU4KCMppiZ06QtzhiPqgdjN8R4VmMbJZj+s36xOpue0nifzrWyONsbcrBQWdxJNlO4aUZgyko4N1dTlYHkQw4Gu0ejfftsR/5XFH59RdH4dMo43HJ15jmDftriWFAkOTRXPqa9VzyXXgTyPC+nO9WGAxzjKyMVliIZG4HThf22PaGIrJjsEzFR0dxsfXLqpRvLSvTU8BKkKSrWIBHEHkdeY768/7ybMK4mTp0HS5zmI0BP1gosADx0HOu27C2ss2GinQWEiKxFybEjUXPMEEeVYr0m4c5xKcrIVVSCOsh1tdl1sdbE6aEV5rsWcRYp0R0vTXexyWmZpLLVHuPhMNKrwW6LEHrRSXaz2sQrC+tiL25gnmKz23sFIspjxGYNGTlUMQihiSSgGmU3JuPupWBwrO/zKsWXr3VtVsR1r201trXQRh4to4JTiGUYhRII3FlZjH6w61geK5hwGYG41A9BPLJg5M5JMbjqObT1Hd1HLl0WdjRIK5hUm42xMDLJG6S4mHFRkG3TDr245SU6ynW68dTx41tt9N2Fx8OQhA6m8bkHMh55WHAHmCCD2c65Quw5LjKdb6WZb3Fjpr3g+YrX7E3rxcQCygTppYkgPbl1xfN5g+NcrH4SUyifDyAkbAkWPgeY7it0UUlZXMPyBWN2x6M8RFdjFKwAOqFXXTwFx5ipm7uJnK2mxGKjjCAJbpCNLADTgtr611LB72YSZOtMiXBBVzYi+h1Oh8jTG72yVSM9HiGlQk5crKY1seWhN+3Xyoj7Ymi/wCzBZGwoj6hypOHa/8AI+vXyWMGCw544vEjTiek/wCT7qm4Lc1JkMk0s8sWbqx5n665sodgWJFwSQBYgHjWqx+LWK5L4jXUhIi/AAafMkDQVid4d/5EusXyiM2vmlWJSB2hOivy43rZL2lisfGI4Ismot18ug9weIKpZhmQuzPdfd6JVztvefC7MwyxqCoC/NwqbSPc3JublFve7nX6uvDkm2t4sRjGzOwjT9WNLqig9w1YnmzG5qunxLTSNLIzOWN7sbk95NLAvWrBdnMwvvE5nncn1++6JZi/TYJMWAsbh2B7RxHvvVpFtbFJ6z/KU5xzXcEDkAxJH8JqsPiO7Xj58PfT8OJK6NqPzqD99dKhdqhbjYGGimikxGEIEiRMGwrqsrRkkDPbi8Q7xmHfaxr8BtjGNKvSo0pzgPJ0vIvckZWyiwOlrAW4VUYTHPhpo8Vhz84hzd0i8GVhz00PjWv2tBH0yTwX6DFx9PHzyHhLET2q1AHO0ilYTdqN1klnlESGR1jJYAHrMFYkg5rkcBY6Mazu8myIYoS0eKjmfMoyIp1B4m9+XhVluTglm2kyyBWQRyMA1sotIgZutcCwzHvy24GnPSfh41kjEYspTiMozDMQG6gAF7cgOHDWrcvuZktL0XPIpGU3vYW11tfutz8KvtsbTEohQN+ijI43AzNmNtNDf7uyqJsLre4Xw/IqRh8OMrNdmVbFjyF9BewNr1WpLdwsci9VSMq2uuvqjmLXo9PqJ/P/AFVIwLOY0K5yvRqdBpYKOR1HCj+WHmT9kVS5uuyuFEJgstvUHkz/ANRpGcfVb7Z/CpD4wdo81FJ+Ujsj9lRyjonQTYmXsf7QPxSid1I+kHkp/CnBMp/VT2kULj6o+0aWRvRLKFGAX6z/AGE/roVJsPqH7VCjht6IyhWfQjto+hHbQElGJKtpO0QhtwNqzm/Ed0ivr1sg7hl0HhWmzVS72YXpMM1uKEOPAXDe4k+VLKLtBOii7w4VnxsgA9UQIo7hFmUe1RWHxWEKNqfW1HmOzt1ra7p7fz4jNiGALBQHtorRkNGzDmAVAP7JNW+82Fw6wTrHECZMhRrjPCytmVSeBUXKg8GUgjW4FoGioJ1XJ5Y7c++9W6zAsW4FsrfaW7e80jaGzmDAMF9XijAqO89h7qt9tYQQx4eIi0oVpZe1ektkQ94VRfvNBQF1P0aDpdlhCWAWaQAg2Nukz2v2dciqz0hbcXZ4ijCSSiYPmDSdUKpAPFTckt5edXe40fyXZUTODd7yEXAPzrMy+tp6uX21L2lJhcTaPE4fpAjXXN0TAE9hEl+6w42514+GPEHEulY3NHmdoCBzPU3utpkY1uUmnUFlZ0lwqLisIgaCWJHN1GZAwDJnAHK/Edpv30uz97THGY3hjlu0jqWuMhlvnsBxBudO812ERKBYLYDQAcABpYC3Cspt/wBH0M13h+afjb6NvK3V8R7KWG7YjmHCxY0vQ+dfUeCsdC5nvR/ZYXA7YQuOl6q6C4XNpcG2hBA05X8K1OH2NFOhMEkTnLYASNcHKFF1K3Hqrp49tZHauwZMMfnY5FH1tCh8GAtVbdePWB8vxrsyYFk4D4JK+Go9fNS/EZQf6gHgB9Aj29smTBZOnyjOSFysDfLbNccQBccRzrpno8mjXDrBJ0iuEmxBaw6MRiQrcm973U8q5PtWMzFczswXgWJJHaBcnTQeytjsPeGbDQpkhMweARFh0qsoSeZrB4iCCSbk8eFbHwcWMR4gB3XcDu5rmvm4XvssLqKtDmdTIUydFdmyhD0wvGFa+pPZx1HbXNfSxhISssplOdI0hSPRWL9NIslwdSAM3DTvp5vSTiFkD9AEvMJpAMw6UBBGEYkHSyg343FYPe6RnCuf1kD9tg80t9T3k1RH2dBE7NCMp5kXtYNanmosxzpTlJtUcMXAeVWEGHQ5ukZVVVJAIYlyP1QFHeONh31HwK3NqsMIrSRzKOjADZjcDO2VrBRfUixJsOzwrpppWG29hs4zQFVC2AujDP2tmQG3cLW7atdsbuKkZkLACQ5ViNs0MtgRZwSHRgVIP6ysT6ya5PEQsAy5AbkWOl+JAsRwvwq2x5RYo42WRHDLcPxEihg5tyHq6HsoQoeCm6pU+I+/3Vv9yMFG+zZmkEsgwsztlEsihYyI3kKqjAXyFz3la5wp1PnXYfQ5hf8Ay+IYi6vNlseBCxqG8utauR2xK6LDZ2kjUbGueyugaC7VWsHoxwYbpInxMbMPXSY3IJDAgsp7Aa4zvAzfKJVleSXo5HjGd2PqMQOBHZXoDYMZiDYc3+ZsIyf1oT+i15lQCh/7d+Yrz1vk5O0MUo/9RMB9tq53YmKmkkfHI8uAFi1bOxoFgLQHdXDtskYxQUlEvRsCxKMM1tAQTmsQePI1Y7k7GwDxZ8TIUYMQVMqIG4WyoOufHnWo9HGFT/pKLOgkV5nIRlDZjm06p46rUvGBcFtPDTMqQ4eXDywHRVSN0JlUkjQEiwHnWrCdp/7l2Gdf5nUb5DklJD7geOiQvyRFf5MjAFGRpGEgFn0jF5TdrsBYAW0PZWeMPY358xXUsTGmIjNrMsi3DEaG+qMO3iCD3VzTGbPMbsjjrKbH8fDnWmDFtmnkZpbTuOY/hLLlaFFOGP1hSDhT+yadMNI6Dy9tb0k2cH+ytJOC/Z+NO9FRZTQhM/JB9Q+2hT/Rt+f+KFCFNAHZQKr+b1ood1pGF/k1vDFR/eppz+x7f+nn8pcO33ip0oWFz3bG0ZchWCORW1Yu6hVCre5GY8fEdulYfF7Xme4eV2H7xy+wWFd0fdFh9Di/sxN/lkquxu4cL/pIJ79pw1z7Ue9MGlE6ri+GxVjVh/1d7WubDhzt4X4eVdAxPoywh/xk/wDinHxvUF/RphuWJI/eDD4xU8yjlWX2TtiOJjLKplkW3Qqf0Yb67dttLAe7QiDHtZGxKyYrPIrOGmy2zMvEqLkAX0HcK17ejOHljI/tKPigov8AwojYWSdCe3pYj7tKi6iKTAWpX0z7PZQjRTZQQQDGlhl4cJOA7Kk4X0i7LJzKzIb31LL7i3DU+2sZH6IZQbqwfyjcewSVHn9EWJvcBh4RNb3Ma5jOzY4xTHvA+P8ACsccxtzQSunr6TNnE26Zb2J52t3kaDwqThd+8BILrOtu/MD7GUGuOSeivFDt845B91RJfRziBzTzzj/RWE/6fwp/U79vJXe0P6Lukm9WCsc0yZba39W3fcWrP4zC7Fn1E8CE845kX+W9vdXIjuLiRw6M+DfiBSP7F4nmgv3On41KPsRsJuKVw+HoJGcndq6e+4mCf9Fj08zE3vVhWlXc/At6qw6knQHQXFgCjjvHs8+Bvulih9CT4FT8DTLbvYkfQSeSn7q2DC4oaCfxaCoiRo/T68F6Bi3EgF+sdSbZXnXL2DSbXxqt2n6OIna/rq8TROWkkZkNj0cgznkTw5WrjuEwTrGcwxKy30HXWO3iFJv42HfUc47GJwlxA8JH+5qi/DYxzS3jD/Gj9VPisuy36eScaF4ZGjkGWSNijDsZTY/j50/OpDiWPrXN2W3AjX7qpZsbI7lpHZ2NrlmJY2FhqddAAKl4fHEV1m3QvdZDvop52rmLfNWdmDZguUqQb2UqQqi/YKZkxDG7Saty1uRzJv2kk0lscDzqPJNzv51JJOx8e09nb2CvRG6GxThMFFHa7gAvb68jXe9uQLW8FrzxsXbJgxEcwjEoicPkN7MRwJI4WNj5Cup7N9PETECTDTKxsPm2V7nwIU1xe04pZSwNZmaDZF79y0QloB1orqBwx6VmbKQLCOxFwCPnL2HMhTxPAcLVid4fRLh8TiZJhJJHIxLMgy2Y5b5gbErmseR1vU1PSpgwoabpYQf8SF1P8oNS09J2zWH97jHccw9xArm4ad0M75nwEWAAGggCt+42pvbYADlP3a2IuGiWFSzImboy/r9Ykm+gA9bkOfE1L2/u7Hi4GiksVbUEesjD1WF+YP3jnVOfSVs0f/lw+RJ+AqBjfTFs2MaTNIexI3PvIA99c+VssuIdKyIizpQNg9dvHRTGgAtazDYcRoqD9RVXhxygC/uqHtXYkc3WYWYC1wbG3wNYh/TE01xhMFNIeTSEIg8SL/GoM+0MZif71MEjP0EIKoe539Zh3XsauwfZmLbIJPy/H+Ey9tKXi8MFdlBDAEgHtqOYh3UeUdtDzr17RQ1VCbOHHZ8KScP3U8R30nWpJJnoPH30dOa0VCarBOeFl9gvRCUjmfLT4EUtIbcvz40DDfsrmZis9u6pcW1JL2EjjsAdx8DT529iU+mmA/7rH3XqJ8nXupJT2U+I4c0ZnKcd7MXyxE5/iP38anf23xeX+8SC37CX9pWqPKeAuaL5O3afz51ISu6pWVcxb9YpvpM370UR/wBNOf2xlPrJhW/ew6XqkVT50Rg1vx7RT4zuqechX7bzrxbC4FvCIqfc1MHbmb1YYYx+y0qn/MRVWqDl+P30UiHkKOM7qm2RwNhWg2xIv60g8Jno03pkB1mmHcXv8aqluRwF/D8ajSrrqAfKjilWnEuO4HgFpE3sc/SSN4pG3xFOrt4tx6M/vYdB77VmY8Op5Ee0VIOMyC3D30+MVNuJZ+pg/cfdXg2wp+jw3mhX3qRTgxKkXOHgI7VeQfeazbY3SynzpUGLNtWF6YmKkMRDzZ4ErQu8POAj92b+pTQyQH6PEDweNvuFZmU5jyt5fhSQ5GmY28afHKjxof7T4/wtFNsvCP6wlP70Ub/6qhPuVgHOgAP/AGHU/wD82qCk7AaNYeJvUvB7dnj/AEUhU9oIv7SKkJ+qlngLf1X8vJKk9F2HOouPEYlfihFRW9F+GB9aNu4zkf5rVdwb645RrMx8Qh/006npIxg9YxOP2o/6WFW8Zqz5gqFvRhETdFsbW+bnX+o01iPRSzDUYoj97N/pNa5d/VYfOYXCse3Kbe9TSo96Yb64GD+B2U+6OnxG9VJc+m9FYGrHEDxX7ytMf+HUQ4yyfyj7q6r/AGkwg+hxCfuTvp5dIKei3hwL6fKcSh7GJb/MrCp5h1SJA5LlcG4mGHHO/i39IFWuF2FBF6kMYPaRc+1rmt5LjcIWsMYP48PG3tPRrT0OyoZf0c+Ck7jFlP8AJJ91G/NOwsXfupJcVs5N07/R4Rv3ZZUPsIIqPLuW/LDN/BiUI/nUU8qeYLJdJ3mhn7z7q0Mu6RHGHGDwEUg/lYVEl3etxOJT9/DSW9qk0UnYVUJKLPUptnx8BiYb9jCRD70pB2Q59V4G/dmj+DEUItR+lP5/5oU//wBCn/w/5k/qoUItVRduWvmKSzd9j3WpkqQNCfZRqjgdvlXKVCeWI2vcUpZG7R7KQl7dlJI86EJ4k+NGsZGlhekobjiR7KbdLceHjSQpCp2jWiKdpHhbX3UnDXIuLWHtptpSW018CaEk8wA7POlLIRpxoojfiNfDWkzEDkKEIw9uR8NTRM1+II/PbSEF9dPL/mnYkvfQD3/GkikhlFrXoJa1rX9poy54XHh+RQZR+T+NCVJlsMOOb3Gg2HPEWt505lI528gabXEkHtHspopKMIA1I8L/AI0hsIDqSfz4U8GJ4Bbd51+FGXt5+yi0UmWjB0v7qNcPbgT7qdC5R+RRdKe6khJuQOJpLzP3e2nHFtdfYKUneKdoTAPj91Ld2y2Jpazm9rW8vwNOJN4eXGi0Umo5yFtc+dzSY8PfWwp8sKGXs+I/CiyikiafkVGnMXv7qaXHNfQn891PSQKOPxpiOw4a0w8o1UxdpHLZrHuI9luNJTaCX1uPBmH+VhVdPCS3G3tpSwDnqamJSEWVf4XeN0HVmm+3J8GJFO4neqZ1/vDC3InU9vq2vVB0Ate1qiBTm099S4xIU2SuYbCtm2qWOrL4kE++9SQgIveBvO341Rrm8u6iWVhwP40g/uWv8Rn5lXPRD/DTyYfhQqkab/ueTafChT4iPb5eg/xHkpZjtrf40XSXOutChVSxo4msfxpbkjs17hRUKSAnI47a6UCjXvYeZoUKEIySRyHcKbzrx40KFJJEkgPDSnpVAFx50KFMppCpcdUU0IydOyjoUkJcQPZQl01+4fdRUKQSKSvC9j7aVGfzzoqFMoQNzwA91My4jkRr+e6hQphCcLG3C3fSmXS/5+NChSTOiUi3/wBv96NnFu+hQoQmS3cPjRGW/wCf96FCgJJ5W14a0iVb6638qOhQhIVxa99e+5FKElxcAfd76OhQhIDka0kueNyPz4UKFCEmOZu3SjxGNFrWPutQoUxukk4aazcNDQxCC/Z4UKFNSSejX83oUKFFIX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pic>
        <p:nvPicPr>
          <p:cNvPr id="8198" name="Picture 9" descr="Gears of War -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230313"/>
            <a:ext cx="4418012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tângulo 1"/>
          <p:cNvSpPr>
            <a:spLocks noChangeArrowheads="1"/>
          </p:cNvSpPr>
          <p:nvPr/>
        </p:nvSpPr>
        <p:spPr bwMode="auto">
          <a:xfrm>
            <a:off x="1758950" y="5589588"/>
            <a:ext cx="433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i="1">
                <a:solidFill>
                  <a:srgbClr val="444444"/>
                </a:solidFill>
                <a:latin typeface="Bookman Old Style" panose="02050604050505020204" pitchFamily="18" charset="0"/>
              </a:rPr>
              <a:t>Figura 1 – Imagem do jogo Gears of War, para o XBox 360 e PC. Fonte: </a:t>
            </a:r>
            <a:r>
              <a:rPr lang="pt-BR" altLang="pt-BR" sz="1200" i="1">
                <a:solidFill>
                  <a:srgbClr val="289DCC"/>
                </a:solidFill>
                <a:latin typeface="Bookman Old Style" panose="02050604050505020204" pitchFamily="18" charset="0"/>
                <a:hlinkClick r:id="rId3"/>
              </a:rPr>
              <a:t>UOL Jogos</a:t>
            </a:r>
            <a:endParaRPr lang="pt-BR" altLang="pt-BR" sz="1200">
              <a:latin typeface="Bookman Old Style" panose="02050604050505020204" pitchFamily="18" charset="0"/>
            </a:endParaRPr>
          </a:p>
        </p:txBody>
      </p:sp>
      <p:pic>
        <p:nvPicPr>
          <p:cNvPr id="820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1844676"/>
            <a:ext cx="4303712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tângulo 2"/>
          <p:cNvSpPr>
            <a:spLocks noChangeArrowheads="1"/>
          </p:cNvSpPr>
          <p:nvPr/>
        </p:nvSpPr>
        <p:spPr bwMode="auto">
          <a:xfrm>
            <a:off x="6132513" y="4437063"/>
            <a:ext cx="457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 i="1">
                <a:solidFill>
                  <a:srgbClr val="444444"/>
                </a:solidFill>
                <a:latin typeface="Bookman Old Style" panose="02050604050505020204" pitchFamily="18" charset="0"/>
              </a:rPr>
              <a:t>Figura 2 – Atletas do Barcelona comemorando Gol no Jogo PES / Konami: Fonte: </a:t>
            </a:r>
            <a:r>
              <a:rPr lang="pt-BR" altLang="pt-BR" sz="1100" i="1">
                <a:solidFill>
                  <a:srgbClr val="444444"/>
                </a:solidFill>
                <a:latin typeface="Bookman Old Style" panose="02050604050505020204" pitchFamily="18" charset="0"/>
                <a:hlinkClick r:id="rId3"/>
              </a:rPr>
              <a:t>UOL Jogos</a:t>
            </a:r>
            <a:endParaRPr lang="pt-BR" altLang="pt-BR" sz="1100" i="1">
              <a:solidFill>
                <a:srgbClr val="444444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0764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4"/>
          <p:cNvSpPr txBox="1">
            <a:spLocks noChangeArrowheads="1"/>
          </p:cNvSpPr>
          <p:nvPr/>
        </p:nvSpPr>
        <p:spPr bwMode="auto">
          <a:xfrm>
            <a:off x="1758950" y="-6350"/>
            <a:ext cx="72659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b="1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Evolução dos Jogos Eletrônicos </a:t>
            </a:r>
          </a:p>
        </p:txBody>
      </p:sp>
      <p:sp>
        <p:nvSpPr>
          <p:cNvPr id="9220" name="AutoShape 23" descr="data:image/jpeg;base64,/9j/4AAQSkZJRgABAQAAAQABAAD/2wCEAAkGBhQSERUUEhQUFBQVFBQUFRcYGBgbFRQYFBcXFxQXGBcXGyYfGBokGhQVHy8gIycpLCwsFR4xNTAqNSYrLCkBCQoKDgwOGg8PGiwkHyQpLCwsLCwsLCwpLCksLCwtLCwsLCwsLCwsLCksLCwpKSksLCwtLCwsLCwpLCwsKSwsKf/AABEIALcBEwMBIgACEQEDEQH/xAAcAAAABwEBAAAAAAAAAAAAAAAAAQIDBAUGBwj/xABLEAACAQIDBAYFCAcHAgYDAAABAgMAEQQSIQUGMUETIlFhcYEHMpGhsRQjQ1KSwdHwM0JicoKi0hY0U7LC4fEVcxckVGOD4kSTo//EABoBAAIDAQEAAAAAAAAAAAAAAAABAgMEBQb/xAA3EQABBAAEAwUGBQMFAAAAAAABAAIDEQQSITETQVEFYZHR8BQicYGxwRUyQqHhI1KSBiQzNIL/2gAMAwEAAhEDEQA/ANJajC0dqUBXWtcxJy0dqUBR2oQkAUdqXahahCTahal2oWoQk2oZaXahahCRahlpdqFqEqSMtHlpVqPLRaKSAKGWlZaFqEUk5aLLS7ULUIpItQIpdqIihKki1FanLULUIpN2oWpdqFqEUm7UWWnMtFloTpIy0RWnCtERQik3aiy04RRWoQmytFlpwikkUJpBWkladIpJFCE3loUu1ClaakUq1ACjtUbTQtR2oUYotCFqFqFKFFoRAULUqhRaSK1CjtR0WikVqFqOhRaKRUKbZKTmIqJdSkGgp6hakCWixOKWNC7kKqi5J5cqYcgtpOWoWqJBtiB9VmjP8a39hN6mKb8NR3U7UaRWorUTk8qTnPMUrTypeWitRq1HanaVJNqK1LtQotCRaitS7UVqLRSTaitSzRGi0UkEUkinKSRRaKSLUVqXRUWik2RRWpy1JIotCRQo7UdFp0nxS4o7m1JtT+DYBuIGnOoWpgJuSOxtRU9i3ux1Bpqi0EIWo6a+VL9ZfaKSuLDXykXpWik/Qqlx+3ei4207BcU1gN5+k9Zco+ty9pqPEF0nlKv70KjpLm1Ugjt404C1MlAaOakQwFzYU2wIJB4ip+w5AGJbssKjbRJMhOVgCdLgi/tosoLRSYJpLPQtScvfTtIBAuOyqDfTCySYe0QzANmdR6xAGlhzt2VfdEaz7Q4mQljMI1LssYMqQhgpsMuhdjw1Jt2CokFwofWlIENN/a1zsJelxysnA28NPhXQ9lbWfCSGPErmQWLiRUMsQY2EgdRaWK51PEX9t7i9rpJL0MAiOqh2yKwsxtZdLcL6/wDNcKbFYiGbhGLlebNpQ53XrktzWsc3MHea5fh95Zk+klHhIx9zkirTD77Sj6TN3Oq/FQK0W7arBjp8KYkZWHSRZgp0Gotm/ZP8tXW8+z0bCzWw6BghYELGCMvW4jXlWeTtxsczY8ujqIN8jzpTGEzAlZnC7+D6SLzQ/c341bYbevDP9JlPY4t7+Hvqj9G8yNNIrQBz0YZbhGtlaxtmOnrcqtN/Mf0JhKRmO+cGypYkZbXte/Gtru1C3FjC5dTzvutU+zAx51exTKwupDDtBBHtFLqg3CxCYrphKLsuQqcoVgDmvqoBOoq72tvBg8G4jxDMrFQ6kKzKyngynXs4cqtd2o1r3MyOJbV5Re4sdD+yr9lNA2NeqXRUjD7y7NfQYuME/XbIf5wtSMVJCozK/SIbWMREhJJtay+29+2lH2vC45S1zT3hI4R/KkyafwUQZwDw58fuqC+0YRfrkW+spHPhVnsNoyxfMhAuA3SHz0A+NdJkrZB7v081UYi06praCoHsh0sL6EfGohape05Q0hIII8/vqHVmygRqiDg0L0MtC1FpUhRUdqK1O0UitQoUKVp0nqOOYKb34dlq5XiN+cQQQGK94tekbM3nmRrl8/bfX7qzDENtW8IrquK2ijG9+7h+FUW0NrMrZdGB4WNZXHbclm4Mw7hp8BTWFlxHqkEjSxsLjs1tSdMCaCkIzzV/hYJQ2dgMvfzpnbW0ipusdhrrwt7DT2zsNim6ud+Nhrbwqp3jwksBtKWuwuLtxqJd7uikG66qpm2i7nmb++pSYiREtbKp4j48qpgRxu3st76k4dXbgz92unvNZwSpkLV7A241wqNf9kjT2itrh5CVuRY1x0Tuj3BIIPG1avYu0sQxGd3A5X4Vpik5FVOYuhbPxRje99D3U9tHEBzcEE90l/5SdKyh2rIp5P5a+6jk3i/9q7d5/EXrSHAqsghXbJ30XRntqmj3hI9aMAdzD76dk3lQDqgk0rRqFboKotnwLLFnmN0gmmeW+vVtmygdl0UW7KeTbrWLMosLk2vpaoX/AE1XgmjRj00pWZVDMF6MyqBmUHKf1jqDw7qnG4XvSg5pO+qY2xiZcRs+TFSaPDK7xnT9ExyzRW5oFYjvy1B3Y2aJsWUZgREzM4C2zdGxtex1B6vtIp3b+0M2Hnhi/RWj2fB/7kjMDO/fbQX/AGW761O5kNsKzgW6WSWUHmVLEIT29VR7a4Xb+L4EBLNM2g+Y9H4rdg4i5wzctSoO+GwelxGHkVgjKpzta7FEIBC6EZj0nMWteua7zbcxEGJ6ESsUZVNmWMmzXB1Ci/A103fbaYjkjBubI9wP2mW3+WuO74YzpMWGtbqJ7i1Z+y4mSYGMvaCddxys0pzPeJ3AHRMbM2rJDIrRtZivubwIqXtreeebIrte12Gr6X05sQKrMItyv7o+FS4NnzTSrFAhkkYGyAXOnE66DTmdBW98cYdxHAWOfT5pBziMoW/9Dm0yzzq3EKjd/VYhvcwro26+JinjTpkibKroC6qbZG0F2GmhPsrnfo53PxeDxLtiYmjVomHJgb6+spIBFhp309srE58C+cBwjLLYi/joPGsOCLZMZM5pBBDPhsQpy+7E35rpe2N29nzRNG6YVMwsGAiVlPIg6ajTTv765wvomVibHC2uQCJF61uYyg1QYnAQsSXBS4zpkRjoVAsQRYapexI41dbNfBLHAvRSsdTIWiTW8bMQpJ63WAsDyFdwxBp1WMSEiwFNT0XTR6oxbujnYfeK0ODxDoDGbjLlUq6qWtlDDMWFybNbXmDWMxGRmboUKXlUKSAhAKDQ2NgL3NO7K2m8LWdmfqqDazHqu6m2Zh2rzphrYyDoErc/TVa5orm9zfyt7AKbnnEalnIAFNLvXAg1gmY/tZR7r1G2htzBYhSJ8LKvYyMlx7GH31B2JbyKsGFk6I8Bt+KYkKSLdth95qaMSjaBh5HWseZsFC4aKOWfulbJb/8AXfN51pNlb0mZCqQpCo5rr8QKGykjZIw0U7iscsSXJzdgLan21Tf2x11jsP3tfhVFvFhnkk+ZkyC5v13195qswe68rtrOunazfiKRdIdtFYxkQ/NZ/ZdBXeOAjWRB3ZhpRVmDumnOdPd/XQpZ3qzhRdD6+Sxk2GYC7C1+4UmGULxrX7axGGl+aw5dnY5VJZl4nmhTKfaKqdqbnyRICSGY6heBOttNaoLVCkjD4kEjVb+IJ9grXbuY3DXPTqug0Zur/m0qm2f6P5XQNKskemlivxJpubcicHqNdTwzNr50AUULTwb8wYeV8rIUvoqqxHC4swW3Pvqt3z3yw2MjUpkVl4g3BseIva3GqfB7hzJKC/RMoOozg8RwIrrGyNw8EYg0mFhz2voCNfI1ZyQuEyYlHNgco7RlI+6rTY+JRTYyKg+uVJ91jXSMRunhZHY4jDRwoL2YvkHG2pXL460zs70Z4WSZgJUMWlkDMw+1nB99V5ULIzMCepLh3TtLQBj2XRrH2imYsfK8nRgRkXAFsoHtU2rruB9H+DiGkMPmpcn7Tmm4dlw4d3KQKBo2YAgE68LkgWty7aRZam11LHbS3YkEatBkv+tnLDS2liAaibO3dxk2UnomS+pDNcDnYNa9dSVYcRDmyjhwzG49hrE7N6QyGFXKRgte2rWB7b3rn4100NGLL87+yu4wy+9Z8PurKXczCEKGkkV+YUjrdosbn31N/sjgslssqftZrefWJHuqm2vtMwN0caZAeL6hiTodSaajw/TD9MGPYTf/AF1SzHzBoc8jwPmVmYWSOLWjUeu5WuL2NgY4JOtmIjcgmUXuqm19bchyrmOE3gRJekviBI0Ii6FYySAAtsjDTiLg9962+M3ZbomY2yhTe4sCOzib3qBhdysM3ESZdOp0jiP7IPDzqz8ZZACZLN7UPMq0YVz9NlQ7H2dJjZVUARxxAoFU3TDI2jkvwedxcaXy3JJveupoixxhVsqKgA7Aqiw8rD3VWbTwCJhGiiSJRZQiEAR5865Mw0BGa3HjWd2jhY5yYsKFYFZ1z9KXtIc6RkEysVzx52KgcO9bVjOH/GojiHvyNaTQq9gDZNjdXg+zHIBZKxfpE2k2I+fW4jMzRob20VeqPMAt51hDcnmT4/ea7dvxuG77Nhhwi9I8EmcroGkzKQ7C5te9tL8PCuNY7Z8sTFJI3jZdGVlIIPfXQ7NxMU0WWPYaAc6GgJ+KolYWusqZsmLh4H3Xqy2ZvTLgMR0sQUkoUIYciQeP8IqBsUWAB0IY+8VE2obv5D410JI2yMLXCwVU00610HC+mPGz51CQABGZrqTpovNtdWAqXuric0MoIAup0Gg0PADkK5rskshex0ZMp8C6H/TXTtwdgTTKSgXK2dbk2ubsOzuNU4bDRYYksAF+vNOV+agVVY/atgmRMoeMnrXZlBZrcx4+dS8DAcsBDhgXC+odOowI9bsvy762g2BhVmlQwhysyLopkZY5I2tnsSVUWVsz69XjlIFSE2DACC8CqwyHKsAKsVJzEHITZmkhXjcKw4WJG8uDtQqmgt0OyxsWDcGQkqcjI+gI1AHb3E+yhLGTirKQpd5VB4+s2YafwmtvtHZsMLOzQgX6t+hBWwe2bMqHVrnifq8NTWWx21YmZCiC6zJZwoAPLmAzGzLfTnUScwpINp2YJzFbtz2BUq/aMtjb+JrUuTYQZcomVH7LJe/LUObVoDtyJkJjYPa40v8AhVNsxxJmkAynjYhRbzyg1GGBshoKc+LfG2zqouH3KmJHSZnFjqJNeGlrp299S5d03gjIwyYhyxFwVJtcakNYc6y+19v4gYgpBIjEnKVZEPkCVv766luvjPk2BRsTZGC5nvYWJ1Ol6m5uV1KDJMzQVyrG+jvFSG7RuhPAMmh871pMJuE8UQthrvpqFQ++thjN9sOyZszDsXJcns1B0rMR7+yTEhllSOxHUa7afsqM3vqIvkrwDV2oTbsYm/6EjyH40dVGNcGRirTEE3F1a/ndr0KzGR97evBSAalbMxJhPVhPEHUE8KsG3iYplMBPflPb4VSDCjt/l/3o+hHaPfUaPVPL3q6n3ld4+jKMo8T+FRsJtcIFDBjlAGp7PGoAU8n95pQZuTn7Rop39yMiuYt44w+YjvAuOy1X+D9I8SjUP7Rb41mdn7MnlBbpMkY9aR3IQW4+NE+1tmRnLJtHM3PIpZfaFYe+sj8W1ji3MSegaTXxrZPhE6rajf6OVSqI7G31M/tA5VE2VtTopHdMPJZz1siMAbc8oUgGoeydlYHFKOixJmXU5bxnxJQpfzIq3h3OjT9Gzp2ZSi28glqoHaAe4tDgCORGX6kfRPhUNVcwbxFvo5PMW+IFNT7ecE5kfLbh0bH3gH4VltpbOxmFjzRTtLGoJI4uoGtyDfMPD2VQ7R9KnQxWRlxMzC92Xook8LqGkPsHfVhxUx/48rteWvjyHijhtrXRaXb+0oJFVLdH1hplZSe4XUa3tWXwG8kb5uig6bJxYu0ZU3tbhfsFU2D9J2OmsrfJyLX4Wa63NxlYWGg4int3rJMuYBVOLimuCtghkBN7G548LcAfCrJI3StImb4E/bVR0G2vxC1h3qforBTG9v8AFL5Tfsfj20jYm8kyhulmaQ6WDBFHfqla+LEYXE3CmKbLowuGK+K8V4c6wu9eHwuHkIWYI/ExM4VgDwKZ1u6+Z/DmRvwzn8FrbPeHfU6/RWU8CxSuv7TPNhJA6xo5WQAZ7i/6vtrHLv3LHocMS37zAewpeoTbdww06e3mh/Ct3hNox5IlzXzKo7SOorZivZY8uOtqsxODFNa2HN/6I0HffemybLZe6lngdo7QsGyYaE2JBAubG46rXZu3kNK2GA2MsSrmJlkX6R7F7tYNY26oI0sPfVnHHEwGoN7WvG3M2A1HbWY9IW0Fw2CZ4WGdyEHri2ZScw5EgW+0K5z8P2jIBExmRnRpAGvXWzpurmywA5i6yrvC7YSVskLq7EX6uoW7ZAWt+0SbcwprP4DYmGd4X6M9KSXcZ3sWjPzhKsWGrtGtjzJ48Kxfo22di2N4JDFEcvSOVVlOW9gAw1bU8OF9a6VtjbqYVM0sgzKLqFN5CeVktxuNOXPlp2cLJgezh7Jq5ztyBZ7ga+nmssrJpjxBoAhtRBiIAgVOlkzJ6scnRkMysczMvJTrpa451g8H6PIpMUqOmcZFlkAzRsqlmUK1zoTluLX0qRBv2JW1wM2Zi2sQbMTLYSaIEJLWHOrPbm8KYTDuVVo8RiD1UZWVo1ChEHWAuEjCrcXGa9acYIsJDwsI0Z3nQa6dTvsB8FVDnkfch0A9clid49j4SOR/koZAvVKly4LKesQTfTlx5VebhbRkRZCSOjiBsMqau7HIMxF+JZrX/VrHxC54gaEkngABcknsABrVbGaP5NFmfoI2lYhpFscTIxCp0SBs7KBYXIABLXIrQ6N3DbGNdgT3czrrrt80aEklVc+2JFPVd1ILBiHbrHMdbXsNLDTspE28M1v7xIOesjWPv41Fx6Wdx2O49jGqjaijJr2itd0q6XUt0N5MJ8kHyjEYQSh2B6bIWIuTcgqWI6wt+73UzvNvZhWwrpDicOzkrlWOEjXMpPXEdtBm52rk2yNlPiJCsYXqo0jEmwCoLk8dTyAGpJFWGO2O+HK3XqumYCx4hmUm+t9VNS4hqtEZBdrquxkmjwwZhhCkihwTmDWcZut1CL691QoMSMxu0CAiwyIre9ATTGD2w3RIpbQIgA10so0FR5YY2bNmlzfv3X7OX765xxBulp/pVqdU5h9i3mzmXDnrlrjRrXuOABvWt2hNOmHBgkTMAtrsLHXX1wayIWPmt+3rOPvqdNthWjEYSwFvpG5eGtMT6bqo0nMfjMRjEyyRsGX6wXoj/EEtTGxdmvChsIc93IHTofWHsFRVmW1ut5TSCgiJbrGW/dKSO7iKlx+/14KRLT6/lTJ8DI7Fmw+GJNrkthydBbjehVcYV7ZPt/8A1oUuOj3U70Pf7xRdGfzanwvh7qUB3D3VarVF6A93sH4U4ipGryzkCGJcz2Gp5Ki/tMSAKnYHBmWRUFtTrpwHOsl6Qtqq6wxRWETs8+n6yITFCT23yyP/APIOwVkllt4gbuefQeehrvUgKGYqm23vDPtCRQwKxXAhw6XyqP1dB6zd/wABpUTH7Mkw9hIgQkXA0v5gcKvUU4KCMppiZ06QtzhiPqgdjN8R4VmMbJZj+s36xOpue0nifzrWyONsbcrBQWdxJNlO4aUZgyko4N1dTlYHkQw4Gu0ejfftsR/5XFH59RdH4dMo43HJ15jmDftriWFAkOTRXPqa9VzyXXgTyPC+nO9WGAxzjKyMVliIZG4HThf22PaGIrJjsEzFR0dxsfXLqpRvLSvTU8BKkKSrWIBHEHkdeY768/7ybMK4mTp0HS5zmI0BP1gosADx0HOu27C2ss2GinQWEiKxFybEjUXPMEEeVYr0m4c5xKcrIVVSCOsh1tdl1sdbE6aEV5rsWcRYp0R0vTXexyWmZpLLVHuPhMNKrwW6LEHrRSXaz2sQrC+tiL25gnmKz23sFIspjxGYNGTlUMQihiSSgGmU3JuPupWBwrO/zKsWXr3VtVsR1r201trXQRh4to4JTiGUYhRII3FlZjH6w61geK5hwGYG41A9BPLJg5M5JMbjqObT1Hd1HLl0WdjRIK5hUm42xMDLJG6S4mHFRkG3TDr245SU6ynW68dTx41tt9N2Fx8OQhA6m8bkHMh55WHAHmCCD2c65Quw5LjKdb6WZb3Fjpr3g+YrX7E3rxcQCygTppYkgPbl1xfN5g+NcrH4SUyifDyAkbAkWPgeY7it0UUlZXMPyBWN2x6M8RFdjFKwAOqFXXTwFx5ipm7uJnK2mxGKjjCAJbpCNLADTgtr611LB72YSZOtMiXBBVzYi+h1Oh8jTG72yVSM9HiGlQk5crKY1seWhN+3Xyoj7Ymi/wCzBZGwoj6hypOHa/8AI+vXyWMGCw544vEjTiek/wCT7qm4Lc1JkMk0s8sWbqx5n665sodgWJFwSQBYgHjWqx+LWK5L4jXUhIi/AAafMkDQVid4d/5EusXyiM2vmlWJSB2hOivy43rZL2lisfGI4Ismot18ug9weIKpZhmQuzPdfd6JVztvefC7MwyxqCoC/NwqbSPc3JublFve7nX6uvDkm2t4sRjGzOwjT9WNLqig9w1YnmzG5qunxLTSNLIzOWN7sbk95NLAvWrBdnMwvvE5nncn1++6JZi/TYJMWAsbh2B7RxHvvVpFtbFJ6z/KU5xzXcEDkAxJH8JqsPiO7Xj58PfT8OJK6NqPzqD99dKhdqhbjYGGimikxGEIEiRMGwrqsrRkkDPbi8Q7xmHfaxr8BtjGNKvSo0pzgPJ0vIvckZWyiwOlrAW4VUYTHPhpo8Vhz84hzd0i8GVhz00PjWv2tBH0yTwX6DFx9PHzyHhLET2q1AHO0ilYTdqN1klnlESGR1jJYAHrMFYkg5rkcBY6Mazu8myIYoS0eKjmfMoyIp1B4m9+XhVluTglm2kyyBWQRyMA1sotIgZutcCwzHvy24GnPSfh41kjEYspTiMozDMQG6gAF7cgOHDWrcvuZktL0XPIpGU3vYW11tfutz8KvtsbTEohQN+ijI43AzNmNtNDf7uyqJsLre4Xw/IqRh8OMrNdmVbFjyF9BewNr1WpLdwsci9VSMq2uuvqjmLXo9PqJ/P/AFVIwLOY0K5yvRqdBpYKOR1HCj+WHmT9kVS5uuyuFEJgstvUHkz/ANRpGcfVb7Z/CpD4wdo81FJ+Ujsj9lRyjonQTYmXsf7QPxSid1I+kHkp/CnBMp/VT2kULj6o+0aWRvRLKFGAX6z/AGE/roVJsPqH7VCjht6IyhWfQjto+hHbQElGJKtpO0QhtwNqzm/Ed0ivr1sg7hl0HhWmzVS72YXpMM1uKEOPAXDe4k+VLKLtBOii7w4VnxsgA9UQIo7hFmUe1RWHxWEKNqfW1HmOzt1ra7p7fz4jNiGALBQHtorRkNGzDmAVAP7JNW+82Fw6wTrHECZMhRrjPCytmVSeBUXKg8GUgjW4FoGioJ1XJ5Y7c++9W6zAsW4FsrfaW7e80jaGzmDAMF9XijAqO89h7qt9tYQQx4eIi0oVpZe1ektkQ94VRfvNBQF1P0aDpdlhCWAWaQAg2Nukz2v2dciqz0hbcXZ4ijCSSiYPmDSdUKpAPFTckt5edXe40fyXZUTODd7yEXAPzrMy+tp6uX21L2lJhcTaPE4fpAjXXN0TAE9hEl+6w42514+GPEHEulY3NHmdoCBzPU3utpkY1uUmnUFlZ0lwqLisIgaCWJHN1GZAwDJnAHK/Edpv30uz97THGY3hjlu0jqWuMhlvnsBxBudO812ERKBYLYDQAcABpYC3Cspt/wBH0M13h+afjb6NvK3V8R7KWG7YjmHCxY0vQ+dfUeCsdC5nvR/ZYXA7YQuOl6q6C4XNpcG2hBA05X8K1OH2NFOhMEkTnLYASNcHKFF1K3Hqrp49tZHauwZMMfnY5FH1tCh8GAtVbdePWB8vxrsyYFk4D4JK+Go9fNS/EZQf6gHgB9Aj29smTBZOnyjOSFysDfLbNccQBccRzrpno8mjXDrBJ0iuEmxBaw6MRiQrcm973U8q5PtWMzFczswXgWJJHaBcnTQeytjsPeGbDQpkhMweARFh0qsoSeZrB4iCCSbk8eFbHwcWMR4gB3XcDu5rmvm4XvssLqKtDmdTIUydFdmyhD0wvGFa+pPZx1HbXNfSxhISssplOdI0hSPRWL9NIslwdSAM3DTvp5vSTiFkD9AEvMJpAMw6UBBGEYkHSyg343FYPe6RnCuf1kD9tg80t9T3k1RH2dBE7NCMp5kXtYNanmosxzpTlJtUcMXAeVWEGHQ5ukZVVVJAIYlyP1QFHeONh31HwK3NqsMIrSRzKOjADZjcDO2VrBRfUixJsOzwrpppWG29hs4zQFVC2AujDP2tmQG3cLW7atdsbuKkZkLACQ5ViNs0MtgRZwSHRgVIP6ysT6ya5PEQsAy5AbkWOl+JAsRwvwq2x5RYo42WRHDLcPxEihg5tyHq6HsoQoeCm6pU+I+/3Vv9yMFG+zZmkEsgwsztlEsihYyI3kKqjAXyFz3la5wp1PnXYfQ5hf8Ay+IYi6vNlseBCxqG8utauR2xK6LDZ2kjUbGueyugaC7VWsHoxwYbpInxMbMPXSY3IJDAgsp7Aa4zvAzfKJVleSXo5HjGd2PqMQOBHZXoDYMZiDYc3+ZsIyf1oT+i15lQCh/7d+Yrz1vk5O0MUo/9RMB9tq53YmKmkkfHI8uAFi1bOxoFgLQHdXDtskYxQUlEvRsCxKMM1tAQTmsQePI1Y7k7GwDxZ8TIUYMQVMqIG4WyoOufHnWo9HGFT/pKLOgkV5nIRlDZjm06p46rUvGBcFtPDTMqQ4eXDywHRVSN0JlUkjQEiwHnWrCdp/7l2Gdf5nUb5DklJD7geOiQvyRFf5MjAFGRpGEgFn0jF5TdrsBYAW0PZWeMPY358xXUsTGmIjNrMsi3DEaG+qMO3iCD3VzTGbPMbsjjrKbH8fDnWmDFtmnkZpbTuOY/hLLlaFFOGP1hSDhT+yadMNI6Dy9tb0k2cH+ytJOC/Z+NO9FRZTQhM/JB9Q+2hT/Rt+f+KFCFNAHZQKr+b1ood1pGF/k1vDFR/eppz+x7f+nn8pcO33ip0oWFz3bG0ZchWCORW1Yu6hVCre5GY8fEdulYfF7Xme4eV2H7xy+wWFd0fdFh9Di/sxN/lkquxu4cL/pIJ79pw1z7Ue9MGlE6ri+GxVjVh/1d7WubDhzt4X4eVdAxPoywh/xk/wDinHxvUF/RphuWJI/eDD4xU8yjlWX2TtiOJjLKplkW3Qqf0Yb67dttLAe7QiDHtZGxKyYrPIrOGmy2zMvEqLkAX0HcK17ejOHljI/tKPigov8AwojYWSdCe3pYj7tKi6iKTAWpX0z7PZQjRTZQQQDGlhl4cJOA7Kk4X0i7LJzKzIb31LL7i3DU+2sZH6IZQbqwfyjcewSVHn9EWJvcBh4RNb3Ma5jOzY4xTHvA+P8ACsccxtzQSunr6TNnE26Zb2J52t3kaDwqThd+8BILrOtu/MD7GUGuOSeivFDt845B91RJfRziBzTzzj/RWE/6fwp/U79vJXe0P6Lukm9WCsc0yZba39W3fcWrP4zC7Fn1E8CE845kX+W9vdXIjuLiRw6M+DfiBSP7F4nmgv3On41KPsRsJuKVw+HoJGcndq6e+4mCf9Fj08zE3vVhWlXc/At6qw6knQHQXFgCjjvHs8+Bvulih9CT4FT8DTLbvYkfQSeSn7q2DC4oaCfxaCoiRo/T68F6Bi3EgF+sdSbZXnXL2DSbXxqt2n6OIna/rq8TROWkkZkNj0cgznkTw5WrjuEwTrGcwxKy30HXWO3iFJv42HfUc47GJwlxA8JH+5qi/DYxzS3jD/Gj9VPisuy36eScaF4ZGjkGWSNijDsZTY/j50/OpDiWPrXN2W3AjX7qpZsbI7lpHZ2NrlmJY2FhqddAAKl4fHEV1m3QvdZDvop52rmLfNWdmDZguUqQb2UqQqi/YKZkxDG7Saty1uRzJv2kk0lscDzqPJNzv51JJOx8e09nb2CvRG6GxThMFFHa7gAvb68jXe9uQLW8FrzxsXbJgxEcwjEoicPkN7MRwJI4WNj5Cup7N9PETECTDTKxsPm2V7nwIU1xe04pZSwNZmaDZF79y0QloB1orqBwx6VmbKQLCOxFwCPnL2HMhTxPAcLVid4fRLh8TiZJhJJHIxLMgy2Y5b5gbErmseR1vU1PSpgwoabpYQf8SF1P8oNS09J2zWH97jHccw9xArm4ad0M75nwEWAAGggCt+42pvbYADlP3a2IuGiWFSzImboy/r9Ykm+gA9bkOfE1L2/u7Hi4GiksVbUEesjD1WF+YP3jnVOfSVs0f/lw+RJ+AqBjfTFs2MaTNIexI3PvIA99c+VssuIdKyIizpQNg9dvHRTGgAtazDYcRoqD9RVXhxygC/uqHtXYkc3WYWYC1wbG3wNYh/TE01xhMFNIeTSEIg8SL/GoM+0MZif71MEjP0EIKoe539Zh3XsauwfZmLbIJPy/H+Ey9tKXi8MFdlBDAEgHtqOYh3UeUdtDzr17RQ1VCbOHHZ8KScP3U8R30nWpJJnoPH30dOa0VCarBOeFl9gvRCUjmfLT4EUtIbcvz40DDfsrmZis9u6pcW1JL2EjjsAdx8DT529iU+mmA/7rH3XqJ8nXupJT2U+I4c0ZnKcd7MXyxE5/iP38anf23xeX+8SC37CX9pWqPKeAuaL5O3afz51ISu6pWVcxb9YpvpM370UR/wBNOf2xlPrJhW/ew6XqkVT50Rg1vx7RT4zuqechX7bzrxbC4FvCIqfc1MHbmb1YYYx+y0qn/MRVWqDl+P30UiHkKOM7qm2RwNhWg2xIv60g8Jno03pkB1mmHcXv8aqluRwF/D8ajSrrqAfKjilWnEuO4HgFpE3sc/SSN4pG3xFOrt4tx6M/vYdB77VmY8Op5Ee0VIOMyC3D30+MVNuJZ+pg/cfdXg2wp+jw3mhX3qRTgxKkXOHgI7VeQfeazbY3SynzpUGLNtWF6YmKkMRDzZ4ErQu8POAj92b+pTQyQH6PEDweNvuFZmU5jyt5fhSQ5GmY28afHKjxof7T4/wtFNsvCP6wlP70Ub/6qhPuVgHOgAP/AGHU/wD82qCk7AaNYeJvUvB7dnj/AEUhU9oIv7SKkJ+qlngLf1X8vJKk9F2HOouPEYlfihFRW9F+GB9aNu4zkf5rVdwb645RrMx8Qh/006npIxg9YxOP2o/6WFW8Zqz5gqFvRhETdFsbW+bnX+o01iPRSzDUYoj97N/pNa5d/VYfOYXCse3Kbe9TSo96Yb64GD+B2U+6OnxG9VJc+m9FYGrHEDxX7ytMf+HUQ4yyfyj7q6r/AGkwg+hxCfuTvp5dIKei3hwL6fKcSh7GJb/MrCp5h1SJA5LlcG4mGHHO/i39IFWuF2FBF6kMYPaRc+1rmt5LjcIWsMYP48PG3tPRrT0OyoZf0c+Ck7jFlP8AJJ91G/NOwsXfupJcVs5N07/R4Rv3ZZUPsIIqPLuW/LDN/BiUI/nUU8qeYLJdJ3mhn7z7q0Mu6RHGHGDwEUg/lYVEl3etxOJT9/DSW9qk0UnYVUJKLPUptnx8BiYb9jCRD70pB2Q59V4G/dmj+DEUItR+lP5/5oU//wBCn/w/5k/qoUItVRduWvmKSzd9j3WpkqQNCfZRqjgdvlXKVCeWI2vcUpZG7R7KQl7dlJI86EJ4k+NGsZGlhekobjiR7KbdLceHjSQpCp2jWiKdpHhbX3UnDXIuLWHtptpSW018CaEk8wA7POlLIRpxoojfiNfDWkzEDkKEIw9uR8NTRM1+II/PbSEF9dPL/mnYkvfQD3/GkikhlFrXoJa1rX9poy54XHh+RQZR+T+NCVJlsMOOb3Gg2HPEWt505lI528gabXEkHtHspopKMIA1I8L/AI0hsIDqSfz4U8GJ4Bbd51+FGXt5+yi0UmWjB0v7qNcPbgT7qdC5R+RRdKe6khJuQOJpLzP3e2nHFtdfYKUneKdoTAPj91Ld2y2Jpazm9rW8vwNOJN4eXGi0Umo5yFtc+dzSY8PfWwp8sKGXs+I/CiyikiafkVGnMXv7qaXHNfQn891PSQKOPxpiOw4a0w8o1UxdpHLZrHuI9luNJTaCX1uPBmH+VhVdPCS3G3tpSwDnqamJSEWVf4XeN0HVmm+3J8GJFO4neqZ1/vDC3InU9vq2vVB0Ate1qiBTm099S4xIU2SuYbCtm2qWOrL4kE++9SQgIveBvO341Rrm8u6iWVhwP40g/uWv8Rn5lXPRD/DTyYfhQqkab/ueTafChT4iPb5eg/xHkpZjtrf40XSXOutChVSxo4msfxpbkjs17hRUKSAnI47a6UCjXvYeZoUKEIySRyHcKbzrx40KFJJEkgPDSnpVAFx50KFMppCpcdUU0IydOyjoUkJcQPZQl01+4fdRUKQSKSvC9j7aVGfzzoqFMoQNzwA91My4jkRr+e6hQphCcLG3C3fSmXS/5+NChSTOiUi3/wBv96NnFu+hQoQmS3cPjRGW/wCf96FCgJJ5W14a0iVb6638qOhQhIVxa99e+5FKElxcAfd76OhQhIDka0kueNyPz4UKFCEmOZu3SjxGNFrWPutQoUxukk4aazcNDQxCC/Z4UKFNSSejX83oUKFFIX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sp>
        <p:nvSpPr>
          <p:cNvPr id="9221" name="AutoShape 25" descr="data:image/jpeg;base64,/9j/4AAQSkZJRgABAQAAAQABAAD/2wCEAAkGBhQSERUUEhQUFBQVFBQUFRcYGBgbFRQYFBcXFxQXGBcXGyYfGBokGhQVHy8gIycpLCwsFR4xNTAqNSYrLCkBCQoKDgwOGg8PGiwkHyQpLCwsLCwsLCwpLCksLCwtLCwsLCwsLCwsLCksLCwpKSksLCwtLCwsLCwpLCwsKSwsKf/AABEIALcBEwMBIgACEQEDEQH/xAAcAAAABwEBAAAAAAAAAAAAAAAAAQIDBAUGBwj/xABLEAACAQIDBAYFCAcHAgYDAAABAgMAEQQSIQUGMUETIlFhcYEHMpGhsRQjQ1KSwdHwM0JicoKi0hY0U7LC4fEVcxckVGOD4kSTo//EABoBAAIDAQEAAAAAAAAAAAAAAAABAgMEBQb/xAA3EQABBAAEAwUGBQMFAAAAAAABAAIDEQQSITETQVEFYZHR8BQicYGxwRUyQqHhI1KSBiQzNIL/2gAMAwEAAhEDEQA/ANJajC0dqUBXWtcxJy0dqUBR2oQkAUdqXahahCTahal2oWoQk2oZaXahahCRahlpdqFqEqSMtHlpVqPLRaKSAKGWlZaFqEUk5aLLS7ULUIpItQIpdqIihKki1FanLULUIpN2oWpdqFqEUm7UWWnMtFloTpIy0RWnCtERQik3aiy04RRWoQmytFlpwikkUJpBWkladIpJFCE3loUu1ClaakUq1ACjtUbTQtR2oUYotCFqFqFKFFoRAULUqhRaSK1CjtR0WikVqFqOhRaKRUKbZKTmIqJdSkGgp6hakCWixOKWNC7kKqi5J5cqYcgtpOWoWqJBtiB9VmjP8a39hN6mKb8NR3U7UaRWorUTk8qTnPMUrTypeWitRq1HanaVJNqK1LtQotCRaitS7UVqLRSTaitSzRGi0UkEUkinKSRRaKSLUVqXRUWik2RRWpy1JIotCRQo7UdFp0nxS4o7m1JtT+DYBuIGnOoWpgJuSOxtRU9i3ux1Bpqi0EIWo6a+VL9ZfaKSuLDXykXpWik/Qqlx+3ei4207BcU1gN5+k9Zco+ty9pqPEF0nlKv70KjpLm1Ugjt404C1MlAaOakQwFzYU2wIJB4ip+w5AGJbssKjbRJMhOVgCdLgi/tosoLRSYJpLPQtScvfTtIBAuOyqDfTCySYe0QzANmdR6xAGlhzt2VfdEaz7Q4mQljMI1LssYMqQhgpsMuhdjw1Jt2CokFwofWlIENN/a1zsJelxysnA28NPhXQ9lbWfCSGPErmQWLiRUMsQY2EgdRaWK51PEX9t7i9rpJL0MAiOqh2yKwsxtZdLcL6/wDNcKbFYiGbhGLlebNpQ53XrktzWsc3MHea5fh95Zk+klHhIx9zkirTD77Sj6TN3Oq/FQK0W7arBjp8KYkZWHSRZgp0Gotm/ZP8tXW8+z0bCzWw6BghYELGCMvW4jXlWeTtxsczY8ujqIN8jzpTGEzAlZnC7+D6SLzQ/c341bYbevDP9JlPY4t7+Hvqj9G8yNNIrQBz0YZbhGtlaxtmOnrcqtN/Mf0JhKRmO+cGypYkZbXte/Gtru1C3FjC5dTzvutU+zAx51exTKwupDDtBBHtFLqg3CxCYrphKLsuQqcoVgDmvqoBOoq72tvBg8G4jxDMrFQ6kKzKyngynXs4cqtd2o1r3MyOJbV5Re4sdD+yr9lNA2NeqXRUjD7y7NfQYuME/XbIf5wtSMVJCozK/SIbWMREhJJtay+29+2lH2vC45S1zT3hI4R/KkyafwUQZwDw58fuqC+0YRfrkW+spHPhVnsNoyxfMhAuA3SHz0A+NdJkrZB7v081UYi06praCoHsh0sL6EfGohape05Q0hIII8/vqHVmygRqiDg0L0MtC1FpUhRUdqK1O0UitQoUKVp0nqOOYKb34dlq5XiN+cQQQGK94tekbM3nmRrl8/bfX7qzDENtW8IrquK2ijG9+7h+FUW0NrMrZdGB4WNZXHbclm4Mw7hp8BTWFlxHqkEjSxsLjs1tSdMCaCkIzzV/hYJQ2dgMvfzpnbW0ipusdhrrwt7DT2zsNim6ud+Nhrbwqp3jwksBtKWuwuLtxqJd7uikG66qpm2i7nmb++pSYiREtbKp4j48qpgRxu3st76k4dXbgz92unvNZwSpkLV7A241wqNf9kjT2itrh5CVuRY1x0Tuj3BIIPG1avYu0sQxGd3A5X4Vpik5FVOYuhbPxRje99D3U9tHEBzcEE90l/5SdKyh2rIp5P5a+6jk3i/9q7d5/EXrSHAqsghXbJ30XRntqmj3hI9aMAdzD76dk3lQDqgk0rRqFboKotnwLLFnmN0gmmeW+vVtmygdl0UW7KeTbrWLMosLk2vpaoX/AE1XgmjRj00pWZVDMF6MyqBmUHKf1jqDw7qnG4XvSg5pO+qY2xiZcRs+TFSaPDK7xnT9ExyzRW5oFYjvy1B3Y2aJsWUZgREzM4C2zdGxtex1B6vtIp3b+0M2Hnhi/RWj2fB/7kjMDO/fbQX/AGW761O5kNsKzgW6WSWUHmVLEIT29VR7a4Xb+L4EBLNM2g+Y9H4rdg4i5wzctSoO+GwelxGHkVgjKpzta7FEIBC6EZj0nMWteua7zbcxEGJ6ESsUZVNmWMmzXB1Ci/A103fbaYjkjBubI9wP2mW3+WuO74YzpMWGtbqJ7i1Z+y4mSYGMvaCddxys0pzPeJ3AHRMbM2rJDIrRtZivubwIqXtreeebIrte12Gr6X05sQKrMItyv7o+FS4NnzTSrFAhkkYGyAXOnE66DTmdBW98cYdxHAWOfT5pBziMoW/9Dm0yzzq3EKjd/VYhvcwro26+JinjTpkibKroC6qbZG0F2GmhPsrnfo53PxeDxLtiYmjVomHJgb6+spIBFhp309srE58C+cBwjLLYi/joPGsOCLZMZM5pBBDPhsQpy+7E35rpe2N29nzRNG6YVMwsGAiVlPIg6ajTTv765wvomVibHC2uQCJF61uYyg1QYnAQsSXBS4zpkRjoVAsQRYapexI41dbNfBLHAvRSsdTIWiTW8bMQpJ63WAsDyFdwxBp1WMSEiwFNT0XTR6oxbujnYfeK0ODxDoDGbjLlUq6qWtlDDMWFybNbXmDWMxGRmboUKXlUKSAhAKDQ2NgL3NO7K2m8LWdmfqqDazHqu6m2Zh2rzphrYyDoErc/TVa5orm9zfyt7AKbnnEalnIAFNLvXAg1gmY/tZR7r1G2htzBYhSJ8LKvYyMlx7GH31B2JbyKsGFk6I8Bt+KYkKSLdth95qaMSjaBh5HWseZsFC4aKOWfulbJb/8AXfN51pNlb0mZCqQpCo5rr8QKGykjZIw0U7iscsSXJzdgLan21Tf2x11jsP3tfhVFvFhnkk+ZkyC5v13195qswe68rtrOunazfiKRdIdtFYxkQ/NZ/ZdBXeOAjWRB3ZhpRVmDumnOdPd/XQpZ3qzhRdD6+Sxk2GYC7C1+4UmGULxrX7axGGl+aw5dnY5VJZl4nmhTKfaKqdqbnyRICSGY6heBOttNaoLVCkjD4kEjVb+IJ9grXbuY3DXPTqug0Zur/m0qm2f6P5XQNKskemlivxJpubcicHqNdTwzNr50AUULTwb8wYeV8rIUvoqqxHC4swW3Pvqt3z3yw2MjUpkVl4g3BseIva3GqfB7hzJKC/RMoOozg8RwIrrGyNw8EYg0mFhz2voCNfI1ZyQuEyYlHNgco7RlI+6rTY+JRTYyKg+uVJ91jXSMRunhZHY4jDRwoL2YvkHG2pXL460zs70Z4WSZgJUMWlkDMw+1nB99V5ULIzMCepLh3TtLQBj2XRrH2imYsfK8nRgRkXAFsoHtU2rruB9H+DiGkMPmpcn7Tmm4dlw4d3KQKBo2YAgE68LkgWty7aRZam11LHbS3YkEatBkv+tnLDS2liAaibO3dxk2UnomS+pDNcDnYNa9dSVYcRDmyjhwzG49hrE7N6QyGFXKRgte2rWB7b3rn4100NGLL87+yu4wy+9Z8PurKXczCEKGkkV+YUjrdosbn31N/sjgslssqftZrefWJHuqm2vtMwN0caZAeL6hiTodSaajw/TD9MGPYTf/AF1SzHzBoc8jwPmVmYWSOLWjUeu5WuL2NgY4JOtmIjcgmUXuqm19bchyrmOE3gRJekviBI0Ii6FYySAAtsjDTiLg9962+M3ZbomY2yhTe4sCOzib3qBhdysM3ESZdOp0jiP7IPDzqz8ZZACZLN7UPMq0YVz9NlQ7H2dJjZVUARxxAoFU3TDI2jkvwedxcaXy3JJveupoixxhVsqKgA7Aqiw8rD3VWbTwCJhGiiSJRZQiEAR5865Mw0BGa3HjWd2jhY5yYsKFYFZ1z9KXtIc6RkEysVzx52KgcO9bVjOH/GojiHvyNaTQq9gDZNjdXg+zHIBZKxfpE2k2I+fW4jMzRob20VeqPMAt51hDcnmT4/ea7dvxuG77Nhhwi9I8EmcroGkzKQ7C5te9tL8PCuNY7Z8sTFJI3jZdGVlIIPfXQ7NxMU0WWPYaAc6GgJ+KolYWusqZsmLh4H3Xqy2ZvTLgMR0sQUkoUIYciQeP8IqBsUWAB0IY+8VE2obv5D410JI2yMLXCwVU00610HC+mPGz51CQABGZrqTpovNtdWAqXuric0MoIAup0Gg0PADkK5rskshex0ZMp8C6H/TXTtwdgTTKSgXK2dbk2ubsOzuNU4bDRYYksAF+vNOV+agVVY/atgmRMoeMnrXZlBZrcx4+dS8DAcsBDhgXC+odOowI9bsvy762g2BhVmlQwhysyLopkZY5I2tnsSVUWVsz69XjlIFSE2DACC8CqwyHKsAKsVJzEHITZmkhXjcKw4WJG8uDtQqmgt0OyxsWDcGQkqcjI+gI1AHb3E+yhLGTirKQpd5VB4+s2YafwmtvtHZsMLOzQgX6t+hBWwe2bMqHVrnifq8NTWWx21YmZCiC6zJZwoAPLmAzGzLfTnUScwpINp2YJzFbtz2BUq/aMtjb+JrUuTYQZcomVH7LJe/LUObVoDtyJkJjYPa40v8AhVNsxxJmkAynjYhRbzyg1GGBshoKc+LfG2zqouH3KmJHSZnFjqJNeGlrp299S5d03gjIwyYhyxFwVJtcakNYc6y+19v4gYgpBIjEnKVZEPkCVv766luvjPk2BRsTZGC5nvYWJ1Ol6m5uV1KDJMzQVyrG+jvFSG7RuhPAMmh871pMJuE8UQthrvpqFQ++thjN9sOyZszDsXJcns1B0rMR7+yTEhllSOxHUa7afsqM3vqIvkrwDV2oTbsYm/6EjyH40dVGNcGRirTEE3F1a/ndr0KzGR97evBSAalbMxJhPVhPEHUE8KsG3iYplMBPflPb4VSDCjt/l/3o+hHaPfUaPVPL3q6n3ld4+jKMo8T+FRsJtcIFDBjlAGp7PGoAU8n95pQZuTn7Rop39yMiuYt44w+YjvAuOy1X+D9I8SjUP7Rb41mdn7MnlBbpMkY9aR3IQW4+NE+1tmRnLJtHM3PIpZfaFYe+sj8W1ji3MSegaTXxrZPhE6rajf6OVSqI7G31M/tA5VE2VtTopHdMPJZz1siMAbc8oUgGoeydlYHFKOixJmXU5bxnxJQpfzIq3h3OjT9Gzp2ZSi28glqoHaAe4tDgCORGX6kfRPhUNVcwbxFvo5PMW+IFNT7ecE5kfLbh0bH3gH4VltpbOxmFjzRTtLGoJI4uoGtyDfMPD2VQ7R9KnQxWRlxMzC92Xook8LqGkPsHfVhxUx/48rteWvjyHijhtrXRaXb+0oJFVLdH1hplZSe4XUa3tWXwG8kb5uig6bJxYu0ZU3tbhfsFU2D9J2OmsrfJyLX4Wa63NxlYWGg4int3rJMuYBVOLimuCtghkBN7G548LcAfCrJI3StImb4E/bVR0G2vxC1h3qforBTG9v8AFL5Tfsfj20jYm8kyhulmaQ6WDBFHfqla+LEYXE3CmKbLowuGK+K8V4c6wu9eHwuHkIWYI/ExM4VgDwKZ1u6+Z/DmRvwzn8FrbPeHfU6/RWU8CxSuv7TPNhJA6xo5WQAZ7i/6vtrHLv3LHocMS37zAewpeoTbdww06e3mh/Ct3hNox5IlzXzKo7SOorZivZY8uOtqsxODFNa2HN/6I0HffemybLZe6lngdo7QsGyYaE2JBAubG46rXZu3kNK2GA2MsSrmJlkX6R7F7tYNY26oI0sPfVnHHEwGoN7WvG3M2A1HbWY9IW0Fw2CZ4WGdyEHri2ZScw5EgW+0K5z8P2jIBExmRnRpAGvXWzpurmywA5i6yrvC7YSVskLq7EX6uoW7ZAWt+0SbcwprP4DYmGd4X6M9KSXcZ3sWjPzhKsWGrtGtjzJ48Kxfo22di2N4JDFEcvSOVVlOW9gAw1bU8OF9a6VtjbqYVM0sgzKLqFN5CeVktxuNOXPlp2cLJgezh7Jq5ztyBZ7ga+nmssrJpjxBoAhtRBiIAgVOlkzJ6scnRkMysczMvJTrpa451g8H6PIpMUqOmcZFlkAzRsqlmUK1zoTluLX0qRBv2JW1wM2Zi2sQbMTLYSaIEJLWHOrPbm8KYTDuVVo8RiD1UZWVo1ChEHWAuEjCrcXGa9acYIsJDwsI0Z3nQa6dTvsB8FVDnkfch0A9clid49j4SOR/koZAvVKly4LKesQTfTlx5VebhbRkRZCSOjiBsMqau7HIMxF+JZrX/VrHxC54gaEkngABcknsABrVbGaP5NFmfoI2lYhpFscTIxCp0SBs7KBYXIABLXIrQ6N3DbGNdgT3czrrrt80aEklVc+2JFPVd1ILBiHbrHMdbXsNLDTspE28M1v7xIOesjWPv41Fx6Wdx2O49jGqjaijJr2itd0q6XUt0N5MJ8kHyjEYQSh2B6bIWIuTcgqWI6wt+73UzvNvZhWwrpDicOzkrlWOEjXMpPXEdtBm52rk2yNlPiJCsYXqo0jEmwCoLk8dTyAGpJFWGO2O+HK3XqumYCx4hmUm+t9VNS4hqtEZBdrquxkmjwwZhhCkihwTmDWcZut1CL691QoMSMxu0CAiwyIre9ATTGD2w3RIpbQIgA10so0FR5YY2bNmlzfv3X7OX765xxBulp/pVqdU5h9i3mzmXDnrlrjRrXuOABvWt2hNOmHBgkTMAtrsLHXX1wayIWPmt+3rOPvqdNthWjEYSwFvpG5eGtMT6bqo0nMfjMRjEyyRsGX6wXoj/EEtTGxdmvChsIc93IHTofWHsFRVmW1ut5TSCgiJbrGW/dKSO7iKlx+/14KRLT6/lTJ8DI7Fmw+GJNrkthydBbjehVcYV7ZPt/8A1oUuOj3U70Pf7xRdGfzanwvh7qUB3D3VarVF6A93sH4U4ipGryzkCGJcz2Gp5Ki/tMSAKnYHBmWRUFtTrpwHOsl6Qtqq6wxRWETs8+n6yITFCT23yyP/APIOwVkllt4gbuefQeehrvUgKGYqm23vDPtCRQwKxXAhw6XyqP1dB6zd/wABpUTH7Mkw9hIgQkXA0v5gcKvUU4KCMppiZ06QtzhiPqgdjN8R4VmMbJZj+s36xOpue0nifzrWyONsbcrBQWdxJNlO4aUZgyko4N1dTlYHkQw4Gu0ejfftsR/5XFH59RdH4dMo43HJ15jmDftriWFAkOTRXPqa9VzyXXgTyPC+nO9WGAxzjKyMVliIZG4HThf22PaGIrJjsEzFR0dxsfXLqpRvLSvTU8BKkKSrWIBHEHkdeY768/7ybMK4mTp0HS5zmI0BP1gosADx0HOu27C2ss2GinQWEiKxFybEjUXPMEEeVYr0m4c5xKcrIVVSCOsh1tdl1sdbE6aEV5rsWcRYp0R0vTXexyWmZpLLVHuPhMNKrwW6LEHrRSXaz2sQrC+tiL25gnmKz23sFIspjxGYNGTlUMQihiSSgGmU3JuPupWBwrO/zKsWXr3VtVsR1r201trXQRh4to4JTiGUYhRII3FlZjH6w61geK5hwGYG41A9BPLJg5M5JMbjqObT1Hd1HLl0WdjRIK5hUm42xMDLJG6S4mHFRkG3TDr245SU6ynW68dTx41tt9N2Fx8OQhA6m8bkHMh55WHAHmCCD2c65Quw5LjKdb6WZb3Fjpr3g+YrX7E3rxcQCygTppYkgPbl1xfN5g+NcrH4SUyifDyAkbAkWPgeY7it0UUlZXMPyBWN2x6M8RFdjFKwAOqFXXTwFx5ipm7uJnK2mxGKjjCAJbpCNLADTgtr611LB72YSZOtMiXBBVzYi+h1Oh8jTG72yVSM9HiGlQk5crKY1seWhN+3Xyoj7Ymi/wCzBZGwoj6hypOHa/8AI+vXyWMGCw544vEjTiek/wCT7qm4Lc1JkMk0s8sWbqx5n665sodgWJFwSQBYgHjWqx+LWK5L4jXUhIi/AAafMkDQVid4d/5EusXyiM2vmlWJSB2hOivy43rZL2lisfGI4Ismot18ug9weIKpZhmQuzPdfd6JVztvefC7MwyxqCoC/NwqbSPc3JublFve7nX6uvDkm2t4sRjGzOwjT9WNLqig9w1YnmzG5qunxLTSNLIzOWN7sbk95NLAvWrBdnMwvvE5nncn1++6JZi/TYJMWAsbh2B7RxHvvVpFtbFJ6z/KU5xzXcEDkAxJH8JqsPiO7Xj58PfT8OJK6NqPzqD99dKhdqhbjYGGimikxGEIEiRMGwrqsrRkkDPbi8Q7xmHfaxr8BtjGNKvSo0pzgPJ0vIvckZWyiwOlrAW4VUYTHPhpo8Vhz84hzd0i8GVhz00PjWv2tBH0yTwX6DFx9PHzyHhLET2q1AHO0ilYTdqN1klnlESGR1jJYAHrMFYkg5rkcBY6Mazu8myIYoS0eKjmfMoyIp1B4m9+XhVluTglm2kyyBWQRyMA1sotIgZutcCwzHvy24GnPSfh41kjEYspTiMozDMQG6gAF7cgOHDWrcvuZktL0XPIpGU3vYW11tfutz8KvtsbTEohQN+ijI43AzNmNtNDf7uyqJsLre4Xw/IqRh8OMrNdmVbFjyF9BewNr1WpLdwsci9VSMq2uuvqjmLXo9PqJ/P/AFVIwLOY0K5yvRqdBpYKOR1HCj+WHmT9kVS5uuyuFEJgstvUHkz/ANRpGcfVb7Z/CpD4wdo81FJ+Ujsj9lRyjonQTYmXsf7QPxSid1I+kHkp/CnBMp/VT2kULj6o+0aWRvRLKFGAX6z/AGE/roVJsPqH7VCjht6IyhWfQjto+hHbQElGJKtpO0QhtwNqzm/Ed0ivr1sg7hl0HhWmzVS72YXpMM1uKEOPAXDe4k+VLKLtBOii7w4VnxsgA9UQIo7hFmUe1RWHxWEKNqfW1HmOzt1ra7p7fz4jNiGALBQHtorRkNGzDmAVAP7JNW+82Fw6wTrHECZMhRrjPCytmVSeBUXKg8GUgjW4FoGioJ1XJ5Y7c++9W6zAsW4FsrfaW7e80jaGzmDAMF9XijAqO89h7qt9tYQQx4eIi0oVpZe1ektkQ94VRfvNBQF1P0aDpdlhCWAWaQAg2Nukz2v2dciqz0hbcXZ4ijCSSiYPmDSdUKpAPFTckt5edXe40fyXZUTODd7yEXAPzrMy+tp6uX21L2lJhcTaPE4fpAjXXN0TAE9hEl+6w42514+GPEHEulY3NHmdoCBzPU3utpkY1uUmnUFlZ0lwqLisIgaCWJHN1GZAwDJnAHK/Edpv30uz97THGY3hjlu0jqWuMhlvnsBxBudO812ERKBYLYDQAcABpYC3Cspt/wBH0M13h+afjb6NvK3V8R7KWG7YjmHCxY0vQ+dfUeCsdC5nvR/ZYXA7YQuOl6q6C4XNpcG2hBA05X8K1OH2NFOhMEkTnLYASNcHKFF1K3Hqrp49tZHauwZMMfnY5FH1tCh8GAtVbdePWB8vxrsyYFk4D4JK+Go9fNS/EZQf6gHgB9Aj29smTBZOnyjOSFysDfLbNccQBccRzrpno8mjXDrBJ0iuEmxBaw6MRiQrcm973U8q5PtWMzFczswXgWJJHaBcnTQeytjsPeGbDQpkhMweARFh0qsoSeZrB4iCCSbk8eFbHwcWMR4gB3XcDu5rmvm4XvssLqKtDmdTIUydFdmyhD0wvGFa+pPZx1HbXNfSxhISssplOdI0hSPRWL9NIslwdSAM3DTvp5vSTiFkD9AEvMJpAMw6UBBGEYkHSyg343FYPe6RnCuf1kD9tg80t9T3k1RH2dBE7NCMp5kXtYNanmosxzpTlJtUcMXAeVWEGHQ5ukZVVVJAIYlyP1QFHeONh31HwK3NqsMIrSRzKOjADZjcDO2VrBRfUixJsOzwrpppWG29hs4zQFVC2AujDP2tmQG3cLW7atdsbuKkZkLACQ5ViNs0MtgRZwSHRgVIP6ysT6ya5PEQsAy5AbkWOl+JAsRwvwq2x5RYo42WRHDLcPxEihg5tyHq6HsoQoeCm6pU+I+/3Vv9yMFG+zZmkEsgwsztlEsihYyI3kKqjAXyFz3la5wp1PnXYfQ5hf8Ay+IYi6vNlseBCxqG8utauR2xK6LDZ2kjUbGueyugaC7VWsHoxwYbpInxMbMPXSY3IJDAgsp7Aa4zvAzfKJVleSXo5HjGd2PqMQOBHZXoDYMZiDYc3+ZsIyf1oT+i15lQCh/7d+Yrz1vk5O0MUo/9RMB9tq53YmKmkkfHI8uAFi1bOxoFgLQHdXDtskYxQUlEvRsCxKMM1tAQTmsQePI1Y7k7GwDxZ8TIUYMQVMqIG4WyoOufHnWo9HGFT/pKLOgkV5nIRlDZjm06p46rUvGBcFtPDTMqQ4eXDywHRVSN0JlUkjQEiwHnWrCdp/7l2Gdf5nUb5DklJD7geOiQvyRFf5MjAFGRpGEgFn0jF5TdrsBYAW0PZWeMPY358xXUsTGmIjNrMsi3DEaG+qMO3iCD3VzTGbPMbsjjrKbH8fDnWmDFtmnkZpbTuOY/hLLlaFFOGP1hSDhT+yadMNI6Dy9tb0k2cH+ytJOC/Z+NO9FRZTQhM/JB9Q+2hT/Rt+f+KFCFNAHZQKr+b1ood1pGF/k1vDFR/eppz+x7f+nn8pcO33ip0oWFz3bG0ZchWCORW1Yu6hVCre5GY8fEdulYfF7Xme4eV2H7xy+wWFd0fdFh9Di/sxN/lkquxu4cL/pIJ79pw1z7Ue9MGlE6ri+GxVjVh/1d7WubDhzt4X4eVdAxPoywh/xk/wDinHxvUF/RphuWJI/eDD4xU8yjlWX2TtiOJjLKplkW3Qqf0Yb67dttLAe7QiDHtZGxKyYrPIrOGmy2zMvEqLkAX0HcK17ejOHljI/tKPigov8AwojYWSdCe3pYj7tKi6iKTAWpX0z7PZQjRTZQQQDGlhl4cJOA7Kk4X0i7LJzKzIb31LL7i3DU+2sZH6IZQbqwfyjcewSVHn9EWJvcBh4RNb3Ma5jOzY4xTHvA+P8ACsccxtzQSunr6TNnE26Zb2J52t3kaDwqThd+8BILrOtu/MD7GUGuOSeivFDt845B91RJfRziBzTzzj/RWE/6fwp/U79vJXe0P6Lukm9WCsc0yZba39W3fcWrP4zC7Fn1E8CE845kX+W9vdXIjuLiRw6M+DfiBSP7F4nmgv3On41KPsRsJuKVw+HoJGcndq6e+4mCf9Fj08zE3vVhWlXc/At6qw6knQHQXFgCjjvHs8+Bvulih9CT4FT8DTLbvYkfQSeSn7q2DC4oaCfxaCoiRo/T68F6Bi3EgF+sdSbZXnXL2DSbXxqt2n6OIna/rq8TROWkkZkNj0cgznkTw5WrjuEwTrGcwxKy30HXWO3iFJv42HfUc47GJwlxA8JH+5qi/DYxzS3jD/Gj9VPisuy36eScaF4ZGjkGWSNijDsZTY/j50/OpDiWPrXN2W3AjX7qpZsbI7lpHZ2NrlmJY2FhqddAAKl4fHEV1m3QvdZDvop52rmLfNWdmDZguUqQb2UqQqi/YKZkxDG7Saty1uRzJv2kk0lscDzqPJNzv51JJOx8e09nb2CvRG6GxThMFFHa7gAvb68jXe9uQLW8FrzxsXbJgxEcwjEoicPkN7MRwJI4WNj5Cup7N9PETECTDTKxsPm2V7nwIU1xe04pZSwNZmaDZF79y0QloB1orqBwx6VmbKQLCOxFwCPnL2HMhTxPAcLVid4fRLh8TiZJhJJHIxLMgy2Y5b5gbErmseR1vU1PSpgwoabpYQf8SF1P8oNS09J2zWH97jHccw9xArm4ad0M75nwEWAAGggCt+42pvbYADlP3a2IuGiWFSzImboy/r9Ykm+gA9bkOfE1L2/u7Hi4GiksVbUEesjD1WF+YP3jnVOfSVs0f/lw+RJ+AqBjfTFs2MaTNIexI3PvIA99c+VssuIdKyIizpQNg9dvHRTGgAtazDYcRoqD9RVXhxygC/uqHtXYkc3WYWYC1wbG3wNYh/TE01xhMFNIeTSEIg8SL/GoM+0MZif71MEjP0EIKoe539Zh3XsauwfZmLbIJPy/H+Ey9tKXi8MFdlBDAEgHtqOYh3UeUdtDzr17RQ1VCbOHHZ8KScP3U8R30nWpJJnoPH30dOa0VCarBOeFl9gvRCUjmfLT4EUtIbcvz40DDfsrmZis9u6pcW1JL2EjjsAdx8DT529iU+mmA/7rH3XqJ8nXupJT2U+I4c0ZnKcd7MXyxE5/iP38anf23xeX+8SC37CX9pWqPKeAuaL5O3afz51ISu6pWVcxb9YpvpM370UR/wBNOf2xlPrJhW/ew6XqkVT50Rg1vx7RT4zuqechX7bzrxbC4FvCIqfc1MHbmb1YYYx+y0qn/MRVWqDl+P30UiHkKOM7qm2RwNhWg2xIv60g8Jno03pkB1mmHcXv8aqluRwF/D8ajSrrqAfKjilWnEuO4HgFpE3sc/SSN4pG3xFOrt4tx6M/vYdB77VmY8Op5Ee0VIOMyC3D30+MVNuJZ+pg/cfdXg2wp+jw3mhX3qRTgxKkXOHgI7VeQfeazbY3SynzpUGLNtWF6YmKkMRDzZ4ErQu8POAj92b+pTQyQH6PEDweNvuFZmU5jyt5fhSQ5GmY28afHKjxof7T4/wtFNsvCP6wlP70Ub/6qhPuVgHOgAP/AGHU/wD82qCk7AaNYeJvUvB7dnj/AEUhU9oIv7SKkJ+qlngLf1X8vJKk9F2HOouPEYlfihFRW9F+GB9aNu4zkf5rVdwb645RrMx8Qh/006npIxg9YxOP2o/6WFW8Zqz5gqFvRhETdFsbW+bnX+o01iPRSzDUYoj97N/pNa5d/VYfOYXCse3Kbe9TSo96Yb64GD+B2U+6OnxG9VJc+m9FYGrHEDxX7ytMf+HUQ4yyfyj7q6r/AGkwg+hxCfuTvp5dIKei3hwL6fKcSh7GJb/MrCp5h1SJA5LlcG4mGHHO/i39IFWuF2FBF6kMYPaRc+1rmt5LjcIWsMYP48PG3tPRrT0OyoZf0c+Ck7jFlP8AJJ91G/NOwsXfupJcVs5N07/R4Rv3ZZUPsIIqPLuW/LDN/BiUI/nUU8qeYLJdJ3mhn7z7q0Mu6RHGHGDwEUg/lYVEl3etxOJT9/DSW9qk0UnYVUJKLPUptnx8BiYb9jCRD70pB2Q59V4G/dmj+DEUItR+lP5/5oU//wBCn/w/5k/qoUItVRduWvmKSzd9j3WpkqQNCfZRqjgdvlXKVCeWI2vcUpZG7R7KQl7dlJI86EJ4k+NGsZGlhekobjiR7KbdLceHjSQpCp2jWiKdpHhbX3UnDXIuLWHtptpSW018CaEk8wA7POlLIRpxoojfiNfDWkzEDkKEIw9uR8NTRM1+II/PbSEF9dPL/mnYkvfQD3/GkikhlFrXoJa1rX9poy54XHh+RQZR+T+NCVJlsMOOb3Gg2HPEWt505lI528gabXEkHtHspopKMIA1I8L/AI0hsIDqSfz4U8GJ4Bbd51+FGXt5+yi0UmWjB0v7qNcPbgT7qdC5R+RRdKe6khJuQOJpLzP3e2nHFtdfYKUneKdoTAPj91Ld2y2Jpazm9rW8vwNOJN4eXGi0Umo5yFtc+dzSY8PfWwp8sKGXs+I/CiyikiafkVGnMXv7qaXHNfQn891PSQKOPxpiOw4a0w8o1UxdpHLZrHuI9luNJTaCX1uPBmH+VhVdPCS3G3tpSwDnqamJSEWVf4XeN0HVmm+3J8GJFO4neqZ1/vDC3InU9vq2vVB0Ate1qiBTm099S4xIU2SuYbCtm2qWOrL4kE++9SQgIveBvO341Rrm8u6iWVhwP40g/uWv8Rn5lXPRD/DTyYfhQqkab/ueTafChT4iPb5eg/xHkpZjtrf40XSXOutChVSxo4msfxpbkjs17hRUKSAnI47a6UCjXvYeZoUKEIySRyHcKbzrx40KFJJEkgPDSnpVAFx50KFMppCpcdUU0IydOyjoUkJcQPZQl01+4fdRUKQSKSvC9j7aVGfzzoqFMoQNzwA91My4jkRr+e6hQphCcLG3C3fSmXS/5+NChSTOiUi3/wBv96NnFu+hQoQmS3cPjRGW/wCf96FCgJJ5W14a0iVb6638qOhQhIVxa99e+5FKElxcAfd76OhQhIDka0kueNyPz4UKFCEmOZu3SjxGNFrWPutQoUxukk4aazcNDQxCC/Z4UKFNSSejX83oUKFFIX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sp>
        <p:nvSpPr>
          <p:cNvPr id="9222" name="Retângulo 1"/>
          <p:cNvSpPr>
            <a:spLocks noChangeArrowheads="1"/>
          </p:cNvSpPr>
          <p:nvPr/>
        </p:nvSpPr>
        <p:spPr bwMode="auto">
          <a:xfrm>
            <a:off x="1758950" y="1595439"/>
            <a:ext cx="4337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i="1">
                <a:solidFill>
                  <a:srgbClr val="444444"/>
                </a:solidFill>
                <a:latin typeface="Bookman Old Style" panose="02050604050505020204" pitchFamily="18" charset="0"/>
              </a:rPr>
              <a:t>Imagens do jogo </a:t>
            </a:r>
            <a:r>
              <a:rPr lang="pt-BR" altLang="pt-BR" sz="1200" u="sng">
                <a:latin typeface="Arial" panose="020B0604020202020204" pitchFamily="34" charset="0"/>
              </a:rPr>
              <a:t>Call of Duty: Black Ops </a:t>
            </a:r>
            <a:r>
              <a:rPr lang="pt-BR" altLang="pt-BR" sz="1200" i="1">
                <a:solidFill>
                  <a:srgbClr val="444444"/>
                </a:solidFill>
                <a:latin typeface="Bookman Old Style" panose="02050604050505020204" pitchFamily="18" charset="0"/>
              </a:rPr>
              <a:t>, para o XBox 360 e PC. Fonte: </a:t>
            </a:r>
            <a:r>
              <a:rPr lang="pt-BR" altLang="pt-BR" sz="1200" i="1">
                <a:solidFill>
                  <a:srgbClr val="289DCC"/>
                </a:solidFill>
                <a:latin typeface="Bookman Old Style" panose="02050604050505020204" pitchFamily="18" charset="0"/>
                <a:hlinkClick r:id="rId2"/>
              </a:rPr>
              <a:t>UOL Jogos</a:t>
            </a:r>
            <a:endParaRPr lang="pt-BR" altLang="pt-BR" sz="1200">
              <a:latin typeface="Bookman Old Style" panose="02050604050505020204" pitchFamily="18" charset="0"/>
            </a:endParaRPr>
          </a:p>
        </p:txBody>
      </p:sp>
      <p:sp>
        <p:nvSpPr>
          <p:cNvPr id="9223" name="AutoShape 4" descr="Resultado de imagem para call of duty: black ops gameplay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9224" name="AutoShape 6" descr="Resultado de imagem para call of duty: black ops gameplay"/>
          <p:cNvSpPr>
            <a:spLocks noChangeAspect="1" noChangeArrowheads="1"/>
          </p:cNvSpPr>
          <p:nvPr/>
        </p:nvSpPr>
        <p:spPr bwMode="auto">
          <a:xfrm>
            <a:off x="1984375" y="160339"/>
            <a:ext cx="2547938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pic>
        <p:nvPicPr>
          <p:cNvPr id="9225" name="Picture 8" descr="Resultado de imagem para Call of Duty: Black 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9" y="3429001"/>
            <a:ext cx="678497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649288"/>
            <a:ext cx="458311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688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4"/>
          <p:cNvSpPr txBox="1">
            <a:spLocks noChangeArrowheads="1"/>
          </p:cNvSpPr>
          <p:nvPr/>
        </p:nvSpPr>
        <p:spPr bwMode="auto">
          <a:xfrm>
            <a:off x="1774825" y="0"/>
            <a:ext cx="72659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b="1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A Evolução do Mercado dos Jogos Eletrônicos</a:t>
            </a:r>
          </a:p>
        </p:txBody>
      </p:sp>
      <p:sp>
        <p:nvSpPr>
          <p:cNvPr id="10244" name="AutoShape 20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sp>
        <p:nvSpPr>
          <p:cNvPr id="10245" name="AutoShape 22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sp>
        <p:nvSpPr>
          <p:cNvPr id="10246" name="Retângulo 21">
            <a:extLst>
              <a:ext uri="{FF2B5EF4-FFF2-40B4-BE49-F238E27FC236}">
                <a16:creationId xmlns:a16="http://schemas.microsoft.com/office/drawing/2014/main" id="{1782F767-5685-4C8A-BD65-5DB47F7BA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1018767"/>
            <a:ext cx="7265987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pt-BR" altLang="pt-BR" sz="2000" b="1" u="sng" dirty="0"/>
              <a:t>2010</a:t>
            </a:r>
            <a:r>
              <a:rPr lang="pt-BR" altLang="pt-BR" sz="2000" b="1" dirty="0"/>
              <a:t>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2000" dirty="0"/>
              <a:t>Mercado de games apresentava faturamento maior que o  cinema.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2000" dirty="0"/>
              <a:t>Hollywood lançou pouco mais de 500 títulos de filmes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2000" dirty="0"/>
              <a:t>Foram registrados e lançados 1.638 jogos.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2000" dirty="0"/>
          </a:p>
          <a:p>
            <a:pPr>
              <a:spcBef>
                <a:spcPct val="0"/>
              </a:spcBef>
              <a:buNone/>
              <a:defRPr/>
            </a:pPr>
            <a:r>
              <a:rPr lang="pt-BR" altLang="pt-BR" sz="2000" b="1" u="sng" dirty="0"/>
              <a:t>2011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000" dirty="0"/>
              <a:t>No lançamento </a:t>
            </a:r>
            <a:r>
              <a:rPr lang="pt-BR" altLang="pt-BR" sz="2000" dirty="0" err="1"/>
              <a:t>Call</a:t>
            </a:r>
            <a:r>
              <a:rPr lang="pt-BR" altLang="pt-BR" sz="2000" dirty="0"/>
              <a:t> </a:t>
            </a:r>
            <a:r>
              <a:rPr lang="pt-BR" altLang="pt-BR" sz="2000" dirty="0" err="1"/>
              <a:t>of</a:t>
            </a:r>
            <a:r>
              <a:rPr lang="pt-BR" altLang="pt-BR" sz="2000" dirty="0"/>
              <a:t> </a:t>
            </a:r>
            <a:r>
              <a:rPr lang="pt-BR" altLang="pt-BR" sz="2000" dirty="0" err="1"/>
              <a:t>Duty</a:t>
            </a:r>
            <a:r>
              <a:rPr lang="pt-BR" altLang="pt-BR" sz="2000" dirty="0"/>
              <a:t> vendeu 5,6 milhões nos EUA e GB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pt-BR" altLang="pt-BR" sz="2000" dirty="0"/>
              <a:t>Avatar - vendeu 3,2 milhões de cópias ao redor do mundo.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pt-BR" altLang="pt-BR" sz="2000" b="1" dirty="0"/>
          </a:p>
          <a:p>
            <a:pPr>
              <a:spcBef>
                <a:spcPct val="0"/>
              </a:spcBef>
              <a:buNone/>
              <a:defRPr/>
            </a:pPr>
            <a:r>
              <a:rPr lang="pt-BR" altLang="pt-BR" sz="2000" b="1" u="sng" dirty="0"/>
              <a:t>2016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000" dirty="0"/>
              <a:t>Nintendo valorizou US$ 7,5 bilhões com lançamento do Game Pokémon Go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altLang="pt-BR" sz="2000" b="1" dirty="0"/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000" b="1" u="sng" dirty="0"/>
              <a:t>2018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000" dirty="0"/>
              <a:t>Mercado de Games foi três vezes maior que o cinema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000" dirty="0"/>
              <a:t>Cinema – US$ 40 Bi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000" dirty="0"/>
              <a:t>Musica – US$ 15 Bi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000" dirty="0"/>
              <a:t>Game – US$ 130 Bi			</a:t>
            </a:r>
            <a:r>
              <a:rPr lang="pt-BR" altLang="pt-BR" sz="1200" dirty="0">
                <a:latin typeface="Arial" panose="020B0604020202020204" pitchFamily="34" charset="0"/>
              </a:rPr>
              <a:t> Fonte: Instituto IHS  e  </a:t>
            </a:r>
            <a:r>
              <a:rPr lang="pt-BR" altLang="pt-BR" sz="1200" dirty="0" err="1">
                <a:latin typeface="Arial" panose="020B0604020202020204" pitchFamily="34" charset="0"/>
              </a:rPr>
              <a:t>Digi</a:t>
            </a:r>
            <a:r>
              <a:rPr lang="pt-BR" altLang="pt-BR" sz="1200" dirty="0">
                <a:latin typeface="Arial" panose="020B0604020202020204" pitchFamily="34" charset="0"/>
              </a:rPr>
              <a:t>-Capital</a:t>
            </a:r>
          </a:p>
        </p:txBody>
      </p:sp>
      <p:sp>
        <p:nvSpPr>
          <p:cNvPr id="10247" name="AutoShape 11" descr="Resultado de imagem para call of duty: black ops gamepla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366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4"/>
          <p:cNvSpPr txBox="1">
            <a:spLocks noChangeArrowheads="1"/>
          </p:cNvSpPr>
          <p:nvPr/>
        </p:nvSpPr>
        <p:spPr bwMode="auto">
          <a:xfrm>
            <a:off x="1774825" y="0"/>
            <a:ext cx="72659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b="1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A Evolução do Mercado dos Jogos Eletrônicos</a:t>
            </a:r>
          </a:p>
        </p:txBody>
      </p:sp>
      <p:sp>
        <p:nvSpPr>
          <p:cNvPr id="10244" name="AutoShape 20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sp>
        <p:nvSpPr>
          <p:cNvPr id="10245" name="AutoShape 22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</a:endParaRPr>
          </a:p>
        </p:txBody>
      </p:sp>
      <p:sp>
        <p:nvSpPr>
          <p:cNvPr id="10246" name="Retângulo 21">
            <a:extLst>
              <a:ext uri="{FF2B5EF4-FFF2-40B4-BE49-F238E27FC236}">
                <a16:creationId xmlns:a16="http://schemas.microsoft.com/office/drawing/2014/main" id="{1782F767-5685-4C8A-BD65-5DB47F7BA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1018767"/>
            <a:ext cx="726598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pt-BR" altLang="pt-BR" sz="2000" b="1" u="sng" dirty="0"/>
          </a:p>
          <a:p>
            <a:pPr>
              <a:spcBef>
                <a:spcPct val="0"/>
              </a:spcBef>
              <a:buNone/>
              <a:defRPr/>
            </a:pPr>
            <a:endParaRPr lang="pt-BR" altLang="pt-BR" sz="2000" b="1" u="sng" dirty="0"/>
          </a:p>
          <a:p>
            <a:pPr>
              <a:spcBef>
                <a:spcPct val="0"/>
              </a:spcBef>
              <a:buNone/>
              <a:defRPr/>
            </a:pPr>
            <a:endParaRPr lang="pt-BR" altLang="pt-BR" sz="2000" b="1" u="sng" dirty="0"/>
          </a:p>
          <a:p>
            <a:pPr>
              <a:spcBef>
                <a:spcPct val="0"/>
              </a:spcBef>
              <a:buNone/>
              <a:defRPr/>
            </a:pPr>
            <a:endParaRPr lang="pt-BR" altLang="pt-BR" sz="2000" b="1" u="sng" dirty="0"/>
          </a:p>
          <a:p>
            <a:pPr>
              <a:spcBef>
                <a:spcPct val="0"/>
              </a:spcBef>
              <a:buNone/>
              <a:defRPr/>
            </a:pPr>
            <a:endParaRPr lang="pt-BR" altLang="pt-BR" sz="2000" b="1" u="sng" dirty="0"/>
          </a:p>
          <a:p>
            <a:pPr>
              <a:spcBef>
                <a:spcPct val="0"/>
              </a:spcBef>
              <a:buNone/>
              <a:defRPr/>
            </a:pPr>
            <a:endParaRPr lang="pt-BR" altLang="pt-BR" sz="2000" b="1" u="sng" dirty="0"/>
          </a:p>
          <a:p>
            <a:pPr>
              <a:spcBef>
                <a:spcPct val="0"/>
              </a:spcBef>
              <a:buNone/>
              <a:defRPr/>
            </a:pPr>
            <a:endParaRPr lang="pt-BR" altLang="pt-BR" sz="2000" b="1" u="sng" dirty="0"/>
          </a:p>
          <a:p>
            <a:pPr>
              <a:spcBef>
                <a:spcPct val="0"/>
              </a:spcBef>
              <a:buNone/>
              <a:defRPr/>
            </a:pPr>
            <a:endParaRPr lang="pt-BR" altLang="pt-BR" sz="2000" b="1" u="sng" dirty="0"/>
          </a:p>
          <a:p>
            <a:pPr>
              <a:spcBef>
                <a:spcPct val="0"/>
              </a:spcBef>
              <a:buNone/>
              <a:defRPr/>
            </a:pPr>
            <a:endParaRPr lang="pt-BR" altLang="pt-BR" sz="2000" b="1" u="sng" dirty="0"/>
          </a:p>
          <a:p>
            <a:pPr>
              <a:spcBef>
                <a:spcPct val="0"/>
              </a:spcBef>
              <a:buNone/>
              <a:defRPr/>
            </a:pPr>
            <a:endParaRPr lang="pt-BR" altLang="pt-BR" sz="2000" b="1" u="sng" dirty="0"/>
          </a:p>
          <a:p>
            <a:pPr>
              <a:spcBef>
                <a:spcPct val="0"/>
              </a:spcBef>
              <a:buNone/>
              <a:defRPr/>
            </a:pPr>
            <a:endParaRPr lang="pt-BR" altLang="pt-BR" sz="2000" b="1" u="sng" dirty="0"/>
          </a:p>
          <a:p>
            <a:pPr>
              <a:spcBef>
                <a:spcPct val="0"/>
              </a:spcBef>
              <a:buNone/>
              <a:defRPr/>
            </a:pPr>
            <a:endParaRPr lang="pt-BR" altLang="pt-BR" sz="2000" b="1" u="sng" dirty="0"/>
          </a:p>
          <a:p>
            <a:pPr>
              <a:spcBef>
                <a:spcPct val="0"/>
              </a:spcBef>
              <a:buNone/>
              <a:defRPr/>
            </a:pPr>
            <a:endParaRPr lang="pt-BR" altLang="pt-BR" sz="2000" b="1" u="sng" dirty="0"/>
          </a:p>
          <a:p>
            <a:pPr>
              <a:spcBef>
                <a:spcPct val="0"/>
              </a:spcBef>
              <a:buNone/>
              <a:defRPr/>
            </a:pPr>
            <a:endParaRPr lang="pt-BR" altLang="pt-BR" sz="2000" b="1" u="sng" dirty="0"/>
          </a:p>
          <a:p>
            <a:pPr>
              <a:spcBef>
                <a:spcPct val="0"/>
              </a:spcBef>
              <a:buNone/>
              <a:defRPr/>
            </a:pPr>
            <a:endParaRPr lang="pt-BR" altLang="pt-BR" sz="2000" b="1" u="sng" dirty="0"/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altLang="pt-BR" sz="2000" b="1" dirty="0"/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pt-BR" altLang="pt-BR" sz="2000" b="1" u="sng" dirty="0"/>
          </a:p>
        </p:txBody>
      </p:sp>
      <p:sp>
        <p:nvSpPr>
          <p:cNvPr id="10247" name="AutoShape 11" descr="Resultado de imagem para call of duty: black ops gamepla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DD1F2E8A-659C-46B5-AB1C-730B65B36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61" y="1367247"/>
            <a:ext cx="8413478" cy="501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04434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8249</TotalTime>
  <Words>1999</Words>
  <Application>Microsoft Office PowerPoint</Application>
  <PresentationFormat>Widescreen</PresentationFormat>
  <Paragraphs>290</Paragraphs>
  <Slides>28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6" baseType="lpstr">
      <vt:lpstr>Arial</vt:lpstr>
      <vt:lpstr>Bookman Old Style</vt:lpstr>
      <vt:lpstr>Calibri</vt:lpstr>
      <vt:lpstr>Calibri Light</vt:lpstr>
      <vt:lpstr>Times New Roman</vt:lpstr>
      <vt:lpstr>Wingdings</vt:lpstr>
      <vt:lpstr>Tema do Office</vt:lpstr>
      <vt:lpstr>Imagem de Bitmap</vt:lpstr>
      <vt:lpstr>FACULDADE DE DIREITO DA UNIVERSIDADE DE SÃO PAULO  Disciplina: 0200105 - Direito Desportivo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FACULDADE DE DIREITO DA UNIVERSIDADE DE SÃO PAULO  Disciplina: 0200105 - Direito Desportivo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DIREITO DA UNIVERSIDADE DE SÃO PAULO  Disciplina: 0200105 - Direito Desportivo</dc:title>
  <dc:creator>Ambiel</dc:creator>
  <cp:lastModifiedBy>Carlos Eduardo Ambiel</cp:lastModifiedBy>
  <cp:revision>75</cp:revision>
  <dcterms:created xsi:type="dcterms:W3CDTF">2016-10-12T22:19:15Z</dcterms:created>
  <dcterms:modified xsi:type="dcterms:W3CDTF">2020-11-26T21:25:21Z</dcterms:modified>
</cp:coreProperties>
</file>