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70" r:id="rId5"/>
    <p:sldId id="269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0D55A-772A-470C-9303-7C6733E03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243085-DED1-4B73-A0C1-0791B8988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06D286-9282-44AC-A060-D0E7A065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61AE-C7C7-4226-9DBD-1FF5E0013B50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59CCF5-7520-4B46-9DD1-89C1C79E1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E18C2C-E60A-4F62-B73E-DE123A588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9CC4-7821-448B-94A6-42788C0202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35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CD2D0-82EA-445D-908C-BC0EBCA38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7FBEAC9-7371-42C4-9E72-3B288E115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F71A9D-8712-4E4B-8932-0B15CFDCD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61AE-C7C7-4226-9DBD-1FF5E0013B50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35AFA0-C74F-4278-9A39-FA8C1F0B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14A997-4148-4DBB-81F8-0DF1E3C69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9CC4-7821-448B-94A6-42788C0202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72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EBA6DA-FBE2-4308-AFB0-9636EDACB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D40BA6-04E4-480F-B017-F37526506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EC13FA-EB30-4E3E-B0DF-0A831F8CB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61AE-C7C7-4226-9DBD-1FF5E0013B50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DFF65B-890C-48EC-97EB-F3DDAA42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5FF355-00C4-4BA5-851C-E1966625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9CC4-7821-448B-94A6-42788C0202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49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F22EBC-3DA0-41D5-8C90-6B010BEFF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B0F520-5890-4747-A434-E3D06E033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6DCE40-7AAF-47A4-824C-7610DE161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61AE-C7C7-4226-9DBD-1FF5E0013B50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605861-C3A7-45BE-BD8E-A6748EDD7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D3B890-9B81-4894-BCBE-35345605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9CC4-7821-448B-94A6-42788C0202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33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3F7D0-CDC7-4674-ACED-FA4F7E0A6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E25B2A-9BDF-48D6-A830-D4ABED1ED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530B8A-F23E-47F2-8352-76EF1E04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61AE-C7C7-4226-9DBD-1FF5E0013B50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743940-A551-4861-A783-65DED8A1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95185C-7A78-4859-9DC8-680DCB79B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9CC4-7821-448B-94A6-42788C0202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50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83F06-3B5C-4C69-9963-F2B680FC3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366B53-3FDA-4726-9CED-5C1EB1E20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4DEA9B5-0A3D-4880-874E-6D2F51AEE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A9CA75E-3A47-45DF-B4B4-9E1EC9B9D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61AE-C7C7-4226-9DBD-1FF5E0013B50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47D4B8A-D65E-40B9-925C-78C66848C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B1D271-0ADF-484F-8A16-E7A246A96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9CC4-7821-448B-94A6-42788C0202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164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A1AC8C-D980-4D9B-A5C3-4F556BFF1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FE2107-94F4-45E5-808E-6783AD030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96E0076-6020-45AE-9A92-3F7345596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EB28D8-5409-443D-9E66-D6384CD24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4A9F20C-069A-4B8F-9360-1245D9597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E388934-DD82-4354-9D8C-3EE345B29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61AE-C7C7-4226-9DBD-1FF5E0013B50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8DFF86-A089-4D16-86C1-29B7A416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FAE9943-4B1B-4A06-81D2-87AE7C468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9CC4-7821-448B-94A6-42788C0202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74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789F8-3E70-478E-A91F-E81C04712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FC26C29-A5EF-405C-8EA9-08A7B846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61AE-C7C7-4226-9DBD-1FF5E0013B50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0C857D7-2028-497C-86AD-8352C3C27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045E39F-ED40-49C9-B261-E022EB84F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9CC4-7821-448B-94A6-42788C0202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684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EB9FD60-B505-49DB-9B64-5A94B1C07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61AE-C7C7-4226-9DBD-1FF5E0013B50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C6B5CA2-2D82-4A03-A9A0-DA6AD27C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D71F373-F75D-4B07-8FD3-C6D8E6A9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9CC4-7821-448B-94A6-42788C0202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26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1B3E05-5F26-4CAA-8C79-A6537C1A0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E21D30-4579-4B39-ACA6-32E0125CB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1AB1BC2-C14B-40D0-BAC7-E6EB7E4CA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773E0ED-DCA9-4050-836F-86E101B65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61AE-C7C7-4226-9DBD-1FF5E0013B50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61F6B6-DDD3-48B7-9AC5-F4681BEB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E700919-6CC9-469C-B338-AA74EC3F4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9CC4-7821-448B-94A6-42788C0202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95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83405-53FC-4BB8-A499-97E462D9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8525058-F2A6-44B2-962D-C15AD4B43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82D0DE5-5946-4526-BAF5-72D66AF32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1C90F76-732C-40F0-AC46-56642E0FC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61AE-C7C7-4226-9DBD-1FF5E0013B50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BDEB3B-21E7-442E-A1AE-0750E3605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639058-A4DE-4058-9252-DE27C64A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9CC4-7821-448B-94A6-42788C0202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3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8ACA025-D3B7-42F7-9F74-FDC589AC8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C59F5A-6E8E-474A-90CD-273E12D8D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76D74C-3E87-4B76-B54B-8D43A7A7A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D61AE-C7C7-4226-9DBD-1FF5E0013B50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963BA6-A60D-48CD-9D96-B090BB3E78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B201FB-7A97-420D-9ADB-C6F918C66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9CC4-7821-448B-94A6-42788C0202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42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iolfi@usp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ga.nz/file/cIVQUBxB#U6V2VViCR7eLJOvlLDz4zVm1ILtaykLkL_Z7XaDAfuw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34E5BF-452A-48CA-8FC6-89D467A914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Assunto: </a:t>
            </a:r>
            <a:br>
              <a:rPr lang="pt-BR" dirty="0"/>
            </a:br>
            <a:r>
              <a:rPr lang="pt-BR" b="1" dirty="0"/>
              <a:t>Sujeito Contemporâneo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B419F3-5979-4B94-BA86-5D32EC1938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pt-BR"/>
          </a:p>
          <a:p>
            <a:pPr algn="r"/>
            <a:r>
              <a:rPr lang="pt-BR"/>
              <a:t>Claudia </a:t>
            </a:r>
            <a:r>
              <a:rPr lang="pt-BR" dirty="0"/>
              <a:t>Riolfi</a:t>
            </a:r>
          </a:p>
          <a:p>
            <a:pPr algn="r"/>
            <a:r>
              <a:rPr lang="pt-BR" dirty="0">
                <a:hlinkClick r:id="rId2"/>
              </a:rPr>
              <a:t>riolfi@usp.br</a:t>
            </a:r>
            <a:r>
              <a:rPr lang="pt-BR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8574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422CE5-7971-4A0C-8450-B1B108FBC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Lembrete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AE8F64-2210-48EC-88B0-4B9171CFB5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Está nas referências da disciplina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DUFOUR, Dany-Robert. </a:t>
            </a:r>
            <a:r>
              <a:rPr lang="pt-B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arte de reduzir as cabeças</a:t>
            </a: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sobre a nova servidão na sociedade ultraliberal. Rio de Janeiro: Cia. de Freud, 2005. Disponível em: </a:t>
            </a:r>
            <a:r>
              <a:rPr lang="pt-BR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https://mega.nz/file/cIVQUBxB#U6V2VViCR7eLJOvlLDz4zVm1ILtaykLkL_Z7XaDAfuw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9FC102B-BEDF-4EDD-AB8F-25D3896FDA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Tese</a:t>
            </a:r>
            <a:r>
              <a:rPr lang="pt-BR" dirty="0"/>
              <a:t>: Hoje, existe uma morte programada do sujeito, correlacionada com a </a:t>
            </a:r>
            <a:r>
              <a:rPr lang="pt-BR" dirty="0" err="1"/>
              <a:t>dessimbolização</a:t>
            </a:r>
            <a:r>
              <a:rPr lang="pt-BR" dirty="0"/>
              <a:t> pela mercadoria</a:t>
            </a:r>
          </a:p>
        </p:txBody>
      </p:sp>
    </p:spTree>
    <p:extLst>
      <p:ext uri="{BB962C8B-B14F-4D97-AF65-F5344CB8AC3E}">
        <p14:creationId xmlns:p14="http://schemas.microsoft.com/office/powerpoint/2010/main" val="126766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4A461F-F22F-4993-893E-2718AFC4A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 desta apresentação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E81E1B-3378-4EDE-A246-B77C0C518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Contextualizar a discussão que permita entender melhor o conceito de simbólico e suas mutações na contemporaneidade, úteis para a progressão da disciplina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01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4A461F-F22F-4993-893E-2718AFC4A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Real, Simbólico, Imaginário, para Jacques Lacan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E81E1B-3378-4EDE-A246-B77C0C5186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/>
              <a:t>Imaginário</a:t>
            </a:r>
            <a:r>
              <a:rPr lang="pt-BR" dirty="0"/>
              <a:t>: ego (eu) do indivíduo. O indivíduo busca uma sensação de completude, de unidade. Ele quer crer que </a:t>
            </a:r>
            <a:r>
              <a:rPr lang="pt-BR" b="1" dirty="0"/>
              <a:t>A = A</a:t>
            </a:r>
          </a:p>
          <a:p>
            <a:pPr marL="0" indent="0">
              <a:buNone/>
            </a:pPr>
            <a:r>
              <a:rPr lang="pt-BR" b="1" dirty="0"/>
              <a:t>Simbólico: </a:t>
            </a:r>
            <a:r>
              <a:rPr lang="pt-BR" dirty="0"/>
              <a:t>lugar fundamental da linguagem, por meio da qual o sistema de representações, baseado em significantes, determina o sujeito à sua revelia. No simbólico, </a:t>
            </a:r>
            <a:r>
              <a:rPr lang="pt-BR" b="1" dirty="0"/>
              <a:t>A # A</a:t>
            </a:r>
          </a:p>
          <a:p>
            <a:pPr marL="0" indent="0">
              <a:buNone/>
            </a:pPr>
            <a:r>
              <a:rPr lang="pt-BR" b="1" dirty="0"/>
              <a:t>Real: </a:t>
            </a:r>
            <a:r>
              <a:rPr lang="pt-BR" dirty="0"/>
              <a:t>registro psíquico que não deve ser confundido com a noção corrente de realidade. O real é o impossível, aquilo que não pode ser simbolizado e/ou </a:t>
            </a:r>
            <a:r>
              <a:rPr lang="pt-BR" dirty="0" err="1"/>
              <a:t>imaginarizado</a:t>
            </a:r>
            <a:r>
              <a:rPr lang="pt-BR" dirty="0"/>
              <a:t> 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60B3A10F-2C29-429B-8509-277188D357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96678" y="1825625"/>
            <a:ext cx="453264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54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D660F-46F3-4AA6-A249-2C75C159D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333333"/>
                </a:solidFill>
                <a:effectLst/>
                <a:latin typeface="Open Sans"/>
              </a:rPr>
              <a:t>A “comunidade primeva”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D14C38-822C-465F-8120-FFA146BFA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11678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dirty="0"/>
              <a:t>Pai tirano, com direito absoluto sobre as mulheres da comunidade, e seus filhos, os escravos</a:t>
            </a:r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r>
              <a:rPr lang="pt-BR" sz="1600" dirty="0"/>
              <a:t>O mito de Freud começa a se construir quando os filhos se dão conta da injustiça da situação</a:t>
            </a:r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r>
              <a:rPr lang="pt-BR" sz="1600" dirty="0"/>
              <a:t>Eles se juntam para matar o pai, a quem devoram, em um banquete totêmico</a:t>
            </a:r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r>
              <a:rPr lang="pt-BR" sz="1600" dirty="0"/>
              <a:t>Surgem três consequências:</a:t>
            </a:r>
          </a:p>
          <a:p>
            <a:pPr marL="514350" indent="-514350">
              <a:buAutoNum type="arabicParenR"/>
            </a:pPr>
            <a:r>
              <a:rPr lang="pt-BR" sz="1600" dirty="0"/>
              <a:t>A dúvida: como repartir o acesso às mulheres?</a:t>
            </a:r>
          </a:p>
          <a:p>
            <a:pPr marL="514350" indent="-514350">
              <a:buAutoNum type="arabicParenR"/>
            </a:pPr>
            <a:r>
              <a:rPr lang="pt-BR" sz="1600" dirty="0"/>
              <a:t>A culpa: gera uma herança cuja resultante é a necessidade de restauração da representação do pai, a restauração do totem</a:t>
            </a:r>
          </a:p>
          <a:p>
            <a:pPr marL="514350" indent="-514350">
              <a:buAutoNum type="arabicParenR"/>
            </a:pPr>
            <a:r>
              <a:rPr lang="pt-BR" sz="1600" dirty="0"/>
              <a:t>A lei: se todos os filhos são assassinos, potenciais tiranos, é necessária uma lei que organize as relações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E23CA04-83B6-4E56-83C4-4F290CB08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67418" y="1825625"/>
            <a:ext cx="4186382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sz="4000" dirty="0"/>
              <a:t>O que Freud mostra com o mito?</a:t>
            </a:r>
          </a:p>
          <a:p>
            <a:pPr marL="0" indent="0">
              <a:buNone/>
            </a:pPr>
            <a:r>
              <a:rPr lang="pt-BR" sz="4000" dirty="0"/>
              <a:t>A transformação do pai tirano em pai simbólico</a:t>
            </a:r>
          </a:p>
          <a:p>
            <a:pPr marL="0" indent="0">
              <a:buNone/>
            </a:pPr>
            <a:endParaRPr lang="pt-BR" sz="4000" dirty="0"/>
          </a:p>
          <a:p>
            <a:pPr marL="0" indent="0">
              <a:buNone/>
            </a:pPr>
            <a:r>
              <a:rPr lang="pt-BR" sz="4000" dirty="0"/>
              <a:t>Quem é o pai simbólico?</a:t>
            </a:r>
          </a:p>
          <a:p>
            <a:pPr marL="0" indent="0">
              <a:buNone/>
            </a:pPr>
            <a:r>
              <a:rPr lang="pt-BR" sz="4000" dirty="0"/>
              <a:t>É pai morto. É uma pessoa que não existe, mas, ao não existir, dita a lei moral, do  cumprimento dos mandamentos e das regras sociais. </a:t>
            </a:r>
          </a:p>
          <a:p>
            <a:pPr marL="0" indent="0">
              <a:buNone/>
            </a:pPr>
            <a:endParaRPr lang="pt-BR" sz="4000" dirty="0"/>
          </a:p>
          <a:p>
            <a:pPr marL="0" indent="0">
              <a:buNone/>
            </a:pPr>
            <a:r>
              <a:rPr lang="pt-BR" sz="4000" dirty="0"/>
              <a:t>Fonte: Freud, Sigmund. (2012). Totem e tabu. In </a:t>
            </a:r>
            <a:r>
              <a:rPr lang="pt-BR" sz="4000" b="1" dirty="0"/>
              <a:t>Obras completas</a:t>
            </a:r>
            <a:r>
              <a:rPr lang="pt-BR" sz="4000" dirty="0"/>
              <a:t>, volume 11: Totem e tabu, Contribuição à história do movimento psicanalítico e outros textos (1912-1914). São Paulo: Companhia das Letras. (Trabalho original publicado em 1913).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888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14B403-F70A-41E0-91A7-AE48115C4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Quem é o sujeito </a:t>
            </a:r>
            <a:r>
              <a:rPr lang="pt-BR" dirty="0" err="1"/>
              <a:t>freudo</a:t>
            </a:r>
            <a:r>
              <a:rPr lang="pt-BR" dirty="0"/>
              <a:t>-lacaniano?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72D51B-1FE2-489D-9334-3911C7BDDA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Ele é dividido pelo significante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Ele é neurótico, sofre as leis da cultura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F589CD9-10EB-4729-B2FD-D718478C60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327E61D-E605-4686-9F74-57845F7EE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9364" y="1574801"/>
            <a:ext cx="50038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839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489AAE8-731E-4613-9F3F-4DF407AFB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Para entender </a:t>
            </a:r>
            <a:r>
              <a:rPr lang="pt-BR" b="1" dirty="0" err="1"/>
              <a:t>Dufour</a:t>
            </a:r>
            <a:endParaRPr lang="pt-BR" b="1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1896C90-F144-4720-97E7-604B345E3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 que é simbolização? </a:t>
            </a:r>
            <a:r>
              <a:rPr lang="pt-B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 o que introduz distância na relação dual, por valores éticos, transcendeis ou morais</a:t>
            </a:r>
          </a:p>
          <a:p>
            <a:pPr marL="0" indent="0">
              <a:buNone/>
            </a:pPr>
            <a:r>
              <a:rPr lang="pt-B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Qual seu pré-requisito?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Que os sujeitos sejam todos iguais, os mesmos valores valem para todos</a:t>
            </a:r>
          </a:p>
          <a:p>
            <a:pPr marL="0" indent="0">
              <a:buNone/>
            </a:pPr>
            <a:r>
              <a:rPr lang="pt-BR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 hipótese de </a:t>
            </a:r>
            <a:r>
              <a:rPr lang="pt-BR" sz="2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Dufour</a:t>
            </a:r>
            <a:r>
              <a:rPr lang="pt-BR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 homens são solicitados a se livrar de suas sobrecargas simbólicas para que o mercado não encontre empecilho</a:t>
            </a:r>
          </a:p>
          <a:p>
            <a:pPr marL="0" indent="0">
              <a:buNone/>
            </a:pPr>
            <a:r>
              <a:rPr lang="pt-BR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 a tese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? Na passagem da modernidade para a pós-modernidade, some o sujeito </a:t>
            </a:r>
            <a:r>
              <a:rPr lang="pt-B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assujeitado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 e fica o sujeito do mercado, ele próprio reduzido à mercadoria. Hoje, existe </a:t>
            </a:r>
            <a:r>
              <a:rPr lang="pt-BR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dessimbolização</a:t>
            </a:r>
            <a:endParaRPr lang="pt-BR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Por que? </a:t>
            </a:r>
            <a:r>
              <a:rPr lang="pt-B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Por que, hoje, as figurações do Grande Outro, às quais as gerações anteriores se </a:t>
            </a:r>
            <a:r>
              <a:rPr lang="pt-BR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assujeitaram</a:t>
            </a:r>
            <a:r>
              <a:rPr lang="pt-B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(a Pátria, o Pai Celeste etc.) não tem mais consistência </a:t>
            </a:r>
          </a:p>
          <a:p>
            <a:pPr marL="0" indent="0">
              <a:buNone/>
            </a:pPr>
            <a:r>
              <a:rPr lang="pt-B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Como?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1) O adulto não faz seu papel mediador de introduzir na “grande narrativa” 2) A singularização dos produtos do mercado promete felicidade, aqui e agora </a:t>
            </a:r>
            <a:endParaRPr lang="pt-B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00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DF4C48-A612-4735-A8F3-2078D7D0D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Algumas diferenças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DADB99-1594-45DD-98C1-F09B05F1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Da história narrada à televisão assistida, sem mediação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Do primado do texto com ilustração ao primado do meme, com legenda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Da “função-aluno” para pessoas que tem dificuldades em entender a instituição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De uma sociedade organizada pela racionalidade, a uma escola que acolhe populações cuja relação com o saber é uma preocupação incerta ou esporádica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819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669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Times New Roman</vt:lpstr>
      <vt:lpstr>Tema do Office</vt:lpstr>
      <vt:lpstr>Assunto:  Sujeito Contemporâneo</vt:lpstr>
      <vt:lpstr>Lembrete</vt:lpstr>
      <vt:lpstr>Objetivo desta apresentação</vt:lpstr>
      <vt:lpstr>Real, Simbólico, Imaginário, para Jacques Lacan</vt:lpstr>
      <vt:lpstr>A “comunidade primeva”</vt:lpstr>
      <vt:lpstr>Quem é o sujeito freudo-lacaniano?</vt:lpstr>
      <vt:lpstr>Para entender Dufour</vt:lpstr>
      <vt:lpstr>Algumas diferenças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Claudia Riolfi</dc:creator>
  <cp:lastModifiedBy>Claudia Riolfi</cp:lastModifiedBy>
  <cp:revision>11</cp:revision>
  <dcterms:created xsi:type="dcterms:W3CDTF">2020-08-17T11:34:06Z</dcterms:created>
  <dcterms:modified xsi:type="dcterms:W3CDTF">2020-08-21T14:37:55Z</dcterms:modified>
</cp:coreProperties>
</file>