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8" r:id="rId3"/>
    <p:sldId id="257" r:id="rId4"/>
    <p:sldId id="270" r:id="rId5"/>
    <p:sldId id="259" r:id="rId6"/>
    <p:sldId id="271" r:id="rId7"/>
    <p:sldId id="260" r:id="rId8"/>
    <p:sldId id="269" r:id="rId9"/>
    <p:sldId id="262" r:id="rId10"/>
    <p:sldId id="263" r:id="rId11"/>
    <p:sldId id="276" r:id="rId12"/>
    <p:sldId id="265" r:id="rId13"/>
    <p:sldId id="277" r:id="rId14"/>
    <p:sldId id="266" r:id="rId15"/>
    <p:sldId id="267" r:id="rId16"/>
    <p:sldId id="268" r:id="rId17"/>
    <p:sldId id="272" r:id="rId18"/>
    <p:sldId id="273" r:id="rId19"/>
    <p:sldId id="274" r:id="rId20"/>
    <p:sldId id="278" r:id="rId21"/>
    <p:sldId id="279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135B-2C83-413E-B5F6-CDEBF8A52814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A940-5E48-4F08-8556-672A5C2608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135B-2C83-413E-B5F6-CDEBF8A52814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A940-5E48-4F08-8556-672A5C2608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135B-2C83-413E-B5F6-CDEBF8A52814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A940-5E48-4F08-8556-672A5C2608C9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2280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135B-2C83-413E-B5F6-CDEBF8A52814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A940-5E48-4F08-8556-672A5C2608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71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135B-2C83-413E-B5F6-CDEBF8A52814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A940-5E48-4F08-8556-672A5C2608C9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2209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135B-2C83-413E-B5F6-CDEBF8A52814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A940-5E48-4F08-8556-672A5C2608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54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135B-2C83-413E-B5F6-CDEBF8A52814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A940-5E48-4F08-8556-672A5C2608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135B-2C83-413E-B5F6-CDEBF8A52814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A940-5E48-4F08-8556-672A5C2608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5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135B-2C83-413E-B5F6-CDEBF8A52814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A940-5E48-4F08-8556-672A5C2608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5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135B-2C83-413E-B5F6-CDEBF8A52814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A940-5E48-4F08-8556-672A5C2608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9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135B-2C83-413E-B5F6-CDEBF8A52814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A940-5E48-4F08-8556-672A5C2608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7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135B-2C83-413E-B5F6-CDEBF8A52814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A940-5E48-4F08-8556-672A5C2608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6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135B-2C83-413E-B5F6-CDEBF8A52814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A940-5E48-4F08-8556-672A5C2608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135B-2C83-413E-B5F6-CDEBF8A52814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A940-5E48-4F08-8556-672A5C2608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1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135B-2C83-413E-B5F6-CDEBF8A52814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A940-5E48-4F08-8556-672A5C2608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9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A940-5E48-4F08-8556-672A5C2608C9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135B-2C83-413E-B5F6-CDEBF8A52814}" type="datetimeFigureOut">
              <a:rPr lang="en-US" smtClean="0"/>
              <a:t>8/16/2018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F135B-2C83-413E-B5F6-CDEBF8A52814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BCA940-5E48-4F08-8556-672A5C2608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4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biomassmagazine.com/articles/2298/marine-biomass-could-serve-as-power-sourc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BCE96-D5D0-4E28-95E6-896B0873F0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pt-BR" dirty="0"/>
              <a:t>renovável</a:t>
            </a:r>
            <a:r>
              <a:rPr lang="en-US" dirty="0"/>
              <a:t> no </a:t>
            </a:r>
            <a:r>
              <a:rPr lang="en-US" dirty="0" err="1"/>
              <a:t>Oceano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B33A86-4AE0-48A0-84CB-050FCECEF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21" y="4926842"/>
            <a:ext cx="7766936" cy="1837371"/>
          </a:xfrm>
        </p:spPr>
        <p:txBody>
          <a:bodyPr>
            <a:normAutofit lnSpcReduction="10000"/>
          </a:bodyPr>
          <a:lstStyle/>
          <a:p>
            <a:pPr algn="l"/>
            <a:r>
              <a:rPr lang="pt-BR" dirty="0"/>
              <a:t>Grupo: </a:t>
            </a:r>
          </a:p>
          <a:p>
            <a:pPr algn="l"/>
            <a:r>
              <a:rPr lang="pt-BR" dirty="0"/>
              <a:t>Fernando Miranda – 8990692</a:t>
            </a:r>
          </a:p>
          <a:p>
            <a:pPr algn="l"/>
            <a:r>
              <a:rPr lang="pt-BR" dirty="0"/>
              <a:t>Eduardo Ferreira – 8990712</a:t>
            </a:r>
          </a:p>
          <a:p>
            <a:pPr algn="l"/>
            <a:r>
              <a:rPr lang="pt-BR" dirty="0"/>
              <a:t>Lucas Vieira – 8531376</a:t>
            </a:r>
          </a:p>
          <a:p>
            <a:pPr algn="l"/>
            <a:r>
              <a:rPr lang="pt-BR" dirty="0"/>
              <a:t>Rafael </a:t>
            </a:r>
            <a:r>
              <a:rPr lang="pt-BR" dirty="0" err="1"/>
              <a:t>Guasti</a:t>
            </a:r>
            <a:r>
              <a:rPr lang="pt-BR" dirty="0"/>
              <a:t> - 9017078 </a:t>
            </a:r>
          </a:p>
        </p:txBody>
      </p:sp>
    </p:spTree>
    <p:extLst>
      <p:ext uri="{BB962C8B-B14F-4D97-AF65-F5344CB8AC3E}">
        <p14:creationId xmlns:p14="http://schemas.microsoft.com/office/powerpoint/2010/main" val="1547828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FA490-17A5-4964-8404-29282D8A7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Ondas (WEC – </a:t>
            </a:r>
            <a:r>
              <a:rPr lang="pt-BR" dirty="0" err="1"/>
              <a:t>Wave</a:t>
            </a:r>
            <a:r>
              <a:rPr lang="pt-BR" dirty="0"/>
              <a:t> Energy </a:t>
            </a:r>
            <a:r>
              <a:rPr lang="pt-BR" dirty="0" err="1"/>
              <a:t>Conversion</a:t>
            </a:r>
            <a:r>
              <a:rPr lang="pt-BR" dirty="0"/>
              <a:t>)</a:t>
            </a:r>
            <a:br>
              <a:rPr lang="pt-BR" dirty="0"/>
            </a:br>
            <a:r>
              <a:rPr lang="pt-BR" sz="2800" dirty="0"/>
              <a:t>Convencional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7245B6B-786E-4A3C-9E67-6ECAF1679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084" y="3682219"/>
            <a:ext cx="5172075" cy="30765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E326EC5-B285-4FB6-9015-61009A1A0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737360"/>
            <a:ext cx="6019800" cy="280035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CA7A0FD-38BE-418D-9E43-E1A44C9E7129}"/>
              </a:ext>
            </a:extLst>
          </p:cNvPr>
          <p:cNvSpPr txBox="1"/>
          <p:nvPr/>
        </p:nvSpPr>
        <p:spPr>
          <a:xfrm>
            <a:off x="6751848" y="1930400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/>
              <a:t>Pelamis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79FCAB4-AAFF-49F7-A2E1-CE766CC71E93}"/>
              </a:ext>
            </a:extLst>
          </p:cNvPr>
          <p:cNvSpPr txBox="1"/>
          <p:nvPr/>
        </p:nvSpPr>
        <p:spPr>
          <a:xfrm>
            <a:off x="4981747" y="5120640"/>
            <a:ext cx="2228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The </a:t>
            </a:r>
            <a:r>
              <a:rPr lang="pt-BR" sz="2400" dirty="0" err="1"/>
              <a:t>Duck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19055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FAC2C-3E8C-42B5-BBC3-727F1F874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Países que lideram a utilização de energia de ondas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33D6A5E-53C1-4E1A-9408-21EC58F65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802" y="2143565"/>
            <a:ext cx="80772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85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CE314-B09A-4D81-9436-BFEA3C1DB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Corrente Marítima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9DD2585-44BC-490F-AE19-0451ADFBB0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6" r="2914" b="1914"/>
          <a:stretch/>
        </p:blipFill>
        <p:spPr>
          <a:xfrm>
            <a:off x="2183640" y="1272653"/>
            <a:ext cx="6508427" cy="431269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A39D068-80E2-4231-9543-2C4DF0379C5B}"/>
              </a:ext>
            </a:extLst>
          </p:cNvPr>
          <p:cNvSpPr txBox="1"/>
          <p:nvPr/>
        </p:nvSpPr>
        <p:spPr>
          <a:xfrm>
            <a:off x="4435522" y="570476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La, Rance - França</a:t>
            </a:r>
          </a:p>
        </p:txBody>
      </p:sp>
    </p:spTree>
    <p:extLst>
      <p:ext uri="{BB962C8B-B14F-4D97-AF65-F5344CB8AC3E}">
        <p14:creationId xmlns:p14="http://schemas.microsoft.com/office/powerpoint/2010/main" val="2989629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9B4CC-8179-4D8A-AFB4-971EE24FC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Maiores Instalações de energia de maré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96B0384-8CDD-4EFC-826F-DE1328264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138665"/>
              </p:ext>
            </p:extLst>
          </p:nvPr>
        </p:nvGraphicFramePr>
        <p:xfrm>
          <a:off x="2125687" y="2685561"/>
          <a:ext cx="6146116" cy="2509326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347006">
                  <a:extLst>
                    <a:ext uri="{9D8B030D-6E8A-4147-A177-3AD203B41FA5}">
                      <a16:colId xmlns:a16="http://schemas.microsoft.com/office/drawing/2014/main" val="2989526011"/>
                    </a:ext>
                  </a:extLst>
                </a:gridCol>
                <a:gridCol w="1907997">
                  <a:extLst>
                    <a:ext uri="{9D8B030D-6E8A-4147-A177-3AD203B41FA5}">
                      <a16:colId xmlns:a16="http://schemas.microsoft.com/office/drawing/2014/main" val="1532325954"/>
                    </a:ext>
                  </a:extLst>
                </a:gridCol>
                <a:gridCol w="1891113">
                  <a:extLst>
                    <a:ext uri="{9D8B030D-6E8A-4147-A177-3AD203B41FA5}">
                      <a16:colId xmlns:a16="http://schemas.microsoft.com/office/drawing/2014/main" val="2784350853"/>
                    </a:ext>
                  </a:extLst>
                </a:gridCol>
              </a:tblGrid>
              <a:tr h="41822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Maiores Plantas de energia de maré no mundo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842674"/>
                  </a:ext>
                </a:extLst>
              </a:tr>
              <a:tr h="4182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Nome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País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Capacidade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155885"/>
                  </a:ext>
                </a:extLst>
              </a:tr>
              <a:tr h="4182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Sihwa Lake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Coreia do Sul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254MW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40735"/>
                  </a:ext>
                </a:extLst>
              </a:tr>
              <a:tr h="4182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La Rance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França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240MW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128496"/>
                  </a:ext>
                </a:extLst>
              </a:tr>
              <a:tr h="4182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Swansea Bay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Inglatera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240MW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08228"/>
                  </a:ext>
                </a:extLst>
              </a:tr>
              <a:tr h="4182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MeyGen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Escócia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86MW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346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822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A0533-FA59-41F0-B1D8-D529C1785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Sea</a:t>
            </a:r>
            <a:r>
              <a:rPr lang="pt-BR" dirty="0"/>
              <a:t> </a:t>
            </a:r>
            <a:r>
              <a:rPr lang="pt-BR" dirty="0" err="1"/>
              <a:t>Gen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EEE1222-658C-4491-8FC2-F0F2724F5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3562351" cy="427482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05B2C02-F191-425F-AE12-D98CF06BC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599" y="1930400"/>
            <a:ext cx="6203177" cy="427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32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284F5-DB06-4E47-918A-B9BBACBA5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Lunar Energy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41921C1-1A45-43B1-9120-E791379D7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4" y="1479551"/>
            <a:ext cx="5324475" cy="16097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23AD47A-1420-4A02-82AA-A9C721137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965" y="3089276"/>
            <a:ext cx="6772275" cy="367665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EB7CB55-07A2-4A98-B948-6EB6AA4AB9D3}"/>
              </a:ext>
            </a:extLst>
          </p:cNvPr>
          <p:cNvSpPr txBox="1"/>
          <p:nvPr/>
        </p:nvSpPr>
        <p:spPr>
          <a:xfrm>
            <a:off x="2519071" y="5390025"/>
            <a:ext cx="2456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Solon</a:t>
            </a:r>
            <a:r>
              <a:rPr lang="pt-BR" dirty="0"/>
              <a:t> Turbine - </a:t>
            </a:r>
            <a:r>
              <a:rPr lang="en-US" dirty="0"/>
              <a:t>Atlantis Resources Corp. Ltd. (2008)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DE0BB4C-7156-4DEE-9785-862E9C27F3E3}"/>
              </a:ext>
            </a:extLst>
          </p:cNvPr>
          <p:cNvSpPr txBox="1"/>
          <p:nvPr/>
        </p:nvSpPr>
        <p:spPr>
          <a:xfrm>
            <a:off x="5469267" y="1680099"/>
            <a:ext cx="3033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Lunar Energy </a:t>
            </a:r>
            <a:r>
              <a:rPr lang="pt-BR" dirty="0" err="1"/>
              <a:t>Ltd</a:t>
            </a:r>
            <a:r>
              <a:rPr lang="pt-BR" dirty="0"/>
              <a:t>. (2008)</a:t>
            </a:r>
          </a:p>
          <a:p>
            <a:r>
              <a:rPr lang="pt-BR" dirty="0"/>
              <a:t>www.lunarenergy.co.uk</a:t>
            </a:r>
          </a:p>
        </p:txBody>
      </p:sp>
    </p:spTree>
    <p:extLst>
      <p:ext uri="{BB962C8B-B14F-4D97-AF65-F5344CB8AC3E}">
        <p14:creationId xmlns:p14="http://schemas.microsoft.com/office/powerpoint/2010/main" val="2882431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065EE0-11E6-4044-A5BD-D38E56E80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Biomassa Marinha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D6BE29-17AF-4DAC-9194-2DC91120C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800975"/>
          </a:xfrm>
        </p:spPr>
        <p:txBody>
          <a:bodyPr/>
          <a:lstStyle/>
          <a:p>
            <a:r>
              <a:rPr lang="pt-BR" dirty="0"/>
              <a:t>Princípio: decomposição anaeróbica de matéria orgânica marinha e utilização do gás metano resultante para a produção de energia.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273DEB1-FFE2-48B7-9778-D808F0D2E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967" y="2961564"/>
            <a:ext cx="2522062" cy="372147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48F8E52-B342-4FBE-8DAF-79073760A506}"/>
              </a:ext>
            </a:extLst>
          </p:cNvPr>
          <p:cNvSpPr txBox="1"/>
          <p:nvPr/>
        </p:nvSpPr>
        <p:spPr>
          <a:xfrm>
            <a:off x="4179029" y="4360638"/>
            <a:ext cx="3534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Alga do tipo </a:t>
            </a:r>
            <a:r>
              <a:rPr lang="pt-BR" dirty="0" err="1"/>
              <a:t>Kelp</a:t>
            </a:r>
            <a:r>
              <a:rPr lang="pt-BR" dirty="0"/>
              <a:t>, ótima fonte de biomassa para produção de metano e etanol celulósico</a:t>
            </a:r>
          </a:p>
        </p:txBody>
      </p:sp>
    </p:spTree>
    <p:extLst>
      <p:ext uri="{BB962C8B-B14F-4D97-AF65-F5344CB8AC3E}">
        <p14:creationId xmlns:p14="http://schemas.microsoft.com/office/powerpoint/2010/main" val="1406457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69523-A4ED-447A-839D-CFD8B01EC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OTEC – </a:t>
            </a:r>
            <a:r>
              <a:rPr lang="pt-BR" dirty="0" err="1"/>
              <a:t>Ocean</a:t>
            </a:r>
            <a:r>
              <a:rPr lang="pt-BR" dirty="0"/>
              <a:t> </a:t>
            </a:r>
            <a:r>
              <a:rPr lang="pt-BR" dirty="0" err="1"/>
              <a:t>Thermal</a:t>
            </a:r>
            <a:r>
              <a:rPr lang="pt-BR" dirty="0"/>
              <a:t> Energy </a:t>
            </a:r>
            <a:r>
              <a:rPr lang="pt-BR" dirty="0" err="1"/>
              <a:t>Conversion</a:t>
            </a:r>
            <a:r>
              <a:rPr lang="pt-BR" dirty="0"/>
              <a:t>	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99FCD51-6550-4F75-B6E8-9D6A5C1A6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7" y="1930400"/>
            <a:ext cx="5283726" cy="400282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FE1F748-BCD3-4FDB-8E11-F53AF1F74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56" y="2433853"/>
            <a:ext cx="5510567" cy="297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AEC25EA-12C2-4753-9DA3-044A423F8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70"/>
          <a:stretch/>
        </p:blipFill>
        <p:spPr>
          <a:xfrm>
            <a:off x="568152" y="930957"/>
            <a:ext cx="7050711" cy="56609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DE1476-4FDF-4352-B0FF-F454C73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Gradiente Salino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235F019-8DA1-4A3E-A524-DDB64B77F588}"/>
              </a:ext>
            </a:extLst>
          </p:cNvPr>
          <p:cNvSpPr txBox="1"/>
          <p:nvPr/>
        </p:nvSpPr>
        <p:spPr>
          <a:xfrm>
            <a:off x="7823581" y="2257104"/>
            <a:ext cx="20846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produção de energia por meio de gradiente salino se baseia em aproveitar a diferença de pressão osmótica. </a:t>
            </a:r>
          </a:p>
        </p:txBody>
      </p:sp>
    </p:spTree>
    <p:extLst>
      <p:ext uri="{BB962C8B-B14F-4D97-AF65-F5344CB8AC3E}">
        <p14:creationId xmlns:p14="http://schemas.microsoft.com/office/powerpoint/2010/main" val="101697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3C4DF6-EEAD-4CB1-887E-6B7C30DD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Solar Offshore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776221E-E875-4B92-B9D9-4F3A5D451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16" y="1930400"/>
            <a:ext cx="7287904" cy="40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9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54D377-09C5-4384-8C7D-65901791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Prospecto Atual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0D5903-32F0-42F0-B0F6-082737B8C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energia renovável provinda dos oceanos é umas formas mais subdesenvolvidas de energia</a:t>
            </a:r>
          </a:p>
          <a:p>
            <a:r>
              <a:rPr lang="pt-BR" dirty="0"/>
              <a:t>Grande potencial para substituir/complementar combustíveis fósseis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2F44C0C-A8EE-4349-8FB5-A74180852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10" y="3429000"/>
            <a:ext cx="6204732" cy="308544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63FAF7D-8C67-4D27-B822-E80EAE9A9BB5}"/>
              </a:ext>
            </a:extLst>
          </p:cNvPr>
          <p:cNvSpPr txBox="1"/>
          <p:nvPr/>
        </p:nvSpPr>
        <p:spPr>
          <a:xfrm>
            <a:off x="6246056" y="6428934"/>
            <a:ext cx="1308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IER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396244D-8F78-4BCE-8CBA-9264B35095CB}"/>
              </a:ext>
            </a:extLst>
          </p:cNvPr>
          <p:cNvSpPr/>
          <p:nvPr/>
        </p:nvSpPr>
        <p:spPr>
          <a:xfrm>
            <a:off x="5372100" y="5257800"/>
            <a:ext cx="2055642" cy="161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400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E525A-CD88-4B1F-9B3D-0DCDE551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Embarcações de Apoio Offshore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E2CD24-639F-41AE-A237-CE33D0DD6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94" y="1488613"/>
            <a:ext cx="9660548" cy="3880773"/>
          </a:xfrm>
        </p:spPr>
        <p:txBody>
          <a:bodyPr/>
          <a:lstStyle/>
          <a:p>
            <a:r>
              <a:rPr lang="pt-BR" dirty="0"/>
              <a:t>Na instalação e manutenção durante a operação é utilizado embarcações de suporte, do tipo PSV. A seguir, trazemos exemplos de embarcações que podem ser utilizadas, destacadas suas especificidades.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1410C79-B839-403D-B5EC-1184F1646C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5" r="470" b="23207"/>
          <a:stretch/>
        </p:blipFill>
        <p:spPr>
          <a:xfrm>
            <a:off x="506437" y="2512401"/>
            <a:ext cx="4951828" cy="324362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62D17D4-D63B-4FD1-A4D9-0FC726305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006" y="2639010"/>
            <a:ext cx="5566609" cy="339837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DAC1F55-CDC2-43C9-9803-D2B80696FE33}"/>
              </a:ext>
            </a:extLst>
          </p:cNvPr>
          <p:cNvSpPr txBox="1"/>
          <p:nvPr/>
        </p:nvSpPr>
        <p:spPr>
          <a:xfrm>
            <a:off x="1871003" y="5584869"/>
            <a:ext cx="1941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PSV</a:t>
            </a:r>
          </a:p>
        </p:txBody>
      </p:sp>
    </p:spTree>
    <p:extLst>
      <p:ext uri="{BB962C8B-B14F-4D97-AF65-F5344CB8AC3E}">
        <p14:creationId xmlns:p14="http://schemas.microsoft.com/office/powerpoint/2010/main" val="2873114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E4DBB-970B-4F39-8578-AEF909B0A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Wind </a:t>
            </a:r>
            <a:r>
              <a:rPr lang="pt-BR" dirty="0" err="1"/>
              <a:t>Farm</a:t>
            </a:r>
            <a:r>
              <a:rPr lang="pt-BR" dirty="0"/>
              <a:t> </a:t>
            </a:r>
            <a:r>
              <a:rPr lang="pt-BR" dirty="0" err="1"/>
              <a:t>Support</a:t>
            </a:r>
            <a:r>
              <a:rPr lang="pt-BR" dirty="0"/>
              <a:t> </a:t>
            </a:r>
            <a:r>
              <a:rPr lang="pt-BR" dirty="0" err="1"/>
              <a:t>Vessels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1BD7343-67D7-400C-9072-FC0D0DDE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5" y="1453110"/>
            <a:ext cx="5738565" cy="230446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424EEBD-9AEB-42A0-9E46-CD421AC4EE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519"/>
          <a:stretch/>
        </p:blipFill>
        <p:spPr>
          <a:xfrm>
            <a:off x="174555" y="3730576"/>
            <a:ext cx="5233374" cy="14885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4F149EC-950B-47C1-B409-A8407E3D9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160" y="1386548"/>
            <a:ext cx="5039528" cy="204245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F60D316-024E-4BCF-9603-1240B6F6F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81720"/>
            <a:ext cx="4913688" cy="34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83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235B95-BD2A-4C7B-A60D-769B61DC6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Bibliografia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641FDA-6A04-46DB-B078-D4A201D99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GERO – Energia Renovável do Oceano (POLI USP)</a:t>
            </a:r>
          </a:p>
          <a:p>
            <a:r>
              <a:rPr lang="pt-BR" altLang="pt-BR" dirty="0" err="1"/>
              <a:t>Narula</a:t>
            </a:r>
            <a:r>
              <a:rPr lang="pt-BR" altLang="pt-BR" dirty="0"/>
              <a:t>, K. (2019). </a:t>
            </a:r>
            <a:r>
              <a:rPr lang="pt-BR" altLang="pt-BR" dirty="0" err="1"/>
              <a:t>Renewable</a:t>
            </a:r>
            <a:r>
              <a:rPr lang="pt-BR" altLang="pt-BR" dirty="0"/>
              <a:t> </a:t>
            </a:r>
            <a:r>
              <a:rPr lang="pt-BR" altLang="pt-BR" dirty="0" err="1"/>
              <a:t>energy</a:t>
            </a:r>
            <a:r>
              <a:rPr lang="pt-BR" altLang="pt-BR" dirty="0"/>
              <a:t> </a:t>
            </a:r>
            <a:r>
              <a:rPr lang="pt-BR" altLang="pt-BR" dirty="0" err="1"/>
              <a:t>from</a:t>
            </a:r>
            <a:r>
              <a:rPr lang="pt-BR" altLang="pt-BR" dirty="0"/>
              <a:t> </a:t>
            </a:r>
            <a:r>
              <a:rPr lang="pt-BR" altLang="pt-BR" dirty="0" err="1"/>
              <a:t>oceans</a:t>
            </a:r>
            <a:r>
              <a:rPr lang="pt-BR" altLang="pt-BR" dirty="0"/>
              <a:t> doi:10.1007/978-981-13-1589-3_8 </a:t>
            </a:r>
            <a:r>
              <a:rPr lang="pt-BR" altLang="pt-BR" dirty="0" err="1"/>
              <a:t>Retrieved</a:t>
            </a:r>
            <a:r>
              <a:rPr lang="pt-BR" altLang="pt-BR" dirty="0"/>
              <a:t> </a:t>
            </a:r>
            <a:r>
              <a:rPr lang="pt-BR" altLang="pt-BR" dirty="0" err="1"/>
              <a:t>from</a:t>
            </a:r>
            <a:r>
              <a:rPr lang="pt-BR" altLang="pt-BR" dirty="0"/>
              <a:t> www.scopus.com </a:t>
            </a:r>
          </a:p>
          <a:p>
            <a:r>
              <a:rPr lang="pt-BR" dirty="0"/>
              <a:t>Bento, A. R., Martinho, P., &amp; Guedes Soares, C. (2018). </a:t>
            </a:r>
            <a:r>
              <a:rPr lang="pt-BR" dirty="0" err="1"/>
              <a:t>Wave</a:t>
            </a:r>
            <a:r>
              <a:rPr lang="pt-BR" dirty="0"/>
              <a:t> </a:t>
            </a:r>
            <a:r>
              <a:rPr lang="pt-BR" dirty="0" err="1"/>
              <a:t>energy</a:t>
            </a:r>
            <a:r>
              <a:rPr lang="pt-BR" dirty="0"/>
              <a:t> </a:t>
            </a:r>
            <a:r>
              <a:rPr lang="pt-BR" dirty="0" err="1"/>
              <a:t>assessement</a:t>
            </a:r>
            <a:r>
              <a:rPr lang="pt-BR" dirty="0"/>
              <a:t> for </a:t>
            </a:r>
            <a:r>
              <a:rPr lang="pt-BR" dirty="0" err="1"/>
              <a:t>northern</a:t>
            </a:r>
            <a:r>
              <a:rPr lang="pt-BR" dirty="0"/>
              <a:t> </a:t>
            </a:r>
            <a:r>
              <a:rPr lang="pt-BR" dirty="0" err="1"/>
              <a:t>spain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a 33-year </a:t>
            </a:r>
            <a:r>
              <a:rPr lang="pt-BR" dirty="0" err="1"/>
              <a:t>hindcast</a:t>
            </a:r>
            <a:r>
              <a:rPr lang="pt-BR" dirty="0"/>
              <a:t>.</a:t>
            </a:r>
            <a:r>
              <a:rPr lang="pt-BR" i="1" dirty="0"/>
              <a:t> </a:t>
            </a:r>
            <a:r>
              <a:rPr lang="pt-BR" i="1" dirty="0" err="1"/>
              <a:t>Renewable</a:t>
            </a:r>
            <a:r>
              <a:rPr lang="pt-BR" i="1" dirty="0"/>
              <a:t> Energy, 127</a:t>
            </a:r>
            <a:r>
              <a:rPr lang="pt-BR" dirty="0"/>
              <a:t>, 322-333. doi:10.1016/j.renene.2018.04.049 </a:t>
            </a:r>
          </a:p>
          <a:p>
            <a:r>
              <a:rPr lang="en-US" b="1" dirty="0" err="1"/>
              <a:t>Voegelen</a:t>
            </a:r>
            <a:r>
              <a:rPr lang="en-US" b="1" dirty="0"/>
              <a:t> E., Marine biomass could serve as power source. &lt;</a:t>
            </a:r>
            <a:r>
              <a:rPr lang="pt-BR" dirty="0">
                <a:hlinkClick r:id="rId2"/>
              </a:rPr>
              <a:t>http://biomassmagazine.com/articles/2298/marine-</a:t>
            </a:r>
            <a:r>
              <a:rPr lang="pt-BR" dirty="0" err="1">
                <a:hlinkClick r:id="rId2"/>
              </a:rPr>
              <a:t>biomass</a:t>
            </a:r>
            <a:r>
              <a:rPr lang="pt-BR" dirty="0">
                <a:hlinkClick r:id="rId2"/>
              </a:rPr>
              <a:t>-</a:t>
            </a:r>
            <a:r>
              <a:rPr lang="pt-BR" dirty="0" err="1">
                <a:hlinkClick r:id="rId2"/>
              </a:rPr>
              <a:t>could</a:t>
            </a:r>
            <a:r>
              <a:rPr lang="pt-BR" dirty="0">
                <a:hlinkClick r:id="rId2"/>
              </a:rPr>
              <a:t>-serve-as-</a:t>
            </a:r>
            <a:r>
              <a:rPr lang="pt-BR" dirty="0" err="1">
                <a:hlinkClick r:id="rId2"/>
              </a:rPr>
              <a:t>power</a:t>
            </a:r>
            <a:r>
              <a:rPr lang="pt-BR" dirty="0">
                <a:hlinkClick r:id="rId2"/>
              </a:rPr>
              <a:t>-</a:t>
            </a:r>
            <a:r>
              <a:rPr lang="pt-BR" dirty="0" err="1">
                <a:hlinkClick r:id="rId2"/>
              </a:rPr>
              <a:t>source</a:t>
            </a:r>
            <a:r>
              <a:rPr lang="pt-BR" dirty="0"/>
              <a:t>&gt;. </a:t>
            </a:r>
            <a:r>
              <a:rPr lang="pt-BR" dirty="0" err="1"/>
              <a:t>Retrieved</a:t>
            </a:r>
            <a:r>
              <a:rPr lang="pt-BR" dirty="0"/>
              <a:t> on 16/08/2018</a:t>
            </a:r>
          </a:p>
          <a:p>
            <a:r>
              <a:rPr lang="pt-BR" dirty="0" err="1"/>
              <a:t>Ocean</a:t>
            </a:r>
            <a:r>
              <a:rPr lang="pt-BR" dirty="0"/>
              <a:t> </a:t>
            </a:r>
            <a:r>
              <a:rPr lang="pt-BR" dirty="0" err="1"/>
              <a:t>Currents</a:t>
            </a:r>
            <a:r>
              <a:rPr lang="pt-BR" dirty="0"/>
              <a:t>, </a:t>
            </a:r>
            <a:r>
              <a:rPr lang="pt-BR" dirty="0" err="1"/>
              <a:t>Retrieved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: http://www.seos-project.eu/modules/oceancurrents/oceancurrents-c02-p02.html</a:t>
            </a:r>
          </a:p>
        </p:txBody>
      </p:sp>
    </p:spTree>
    <p:extLst>
      <p:ext uri="{BB962C8B-B14F-4D97-AF65-F5344CB8AC3E}">
        <p14:creationId xmlns:p14="http://schemas.microsoft.com/office/powerpoint/2010/main" val="3776054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010FF-056B-4109-80BA-CFA5395E5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Cenário Atual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474624-2BDF-4B08-8285-DFF0E6850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Parques Eólicos Offshore</a:t>
            </a:r>
          </a:p>
          <a:p>
            <a:r>
              <a:rPr lang="pt-BR" dirty="0"/>
              <a:t>Ondas</a:t>
            </a:r>
          </a:p>
          <a:p>
            <a:r>
              <a:rPr lang="pt-BR" dirty="0"/>
              <a:t>Maremotriz</a:t>
            </a:r>
          </a:p>
          <a:p>
            <a:pPr lvl="1"/>
            <a:r>
              <a:rPr lang="pt-BR" dirty="0"/>
              <a:t>Corrente</a:t>
            </a:r>
          </a:p>
          <a:p>
            <a:pPr lvl="1"/>
            <a:r>
              <a:rPr lang="pt-BR" dirty="0"/>
              <a:t>Maré</a:t>
            </a:r>
          </a:p>
          <a:p>
            <a:r>
              <a:rPr lang="pt-BR" dirty="0"/>
              <a:t>OTEC – </a:t>
            </a:r>
            <a:r>
              <a:rPr lang="pt-BR" dirty="0" err="1"/>
              <a:t>Ocean</a:t>
            </a:r>
            <a:r>
              <a:rPr lang="pt-BR" dirty="0"/>
              <a:t> </a:t>
            </a:r>
            <a:r>
              <a:rPr lang="pt-BR" dirty="0" err="1"/>
              <a:t>Thermal</a:t>
            </a:r>
            <a:r>
              <a:rPr lang="pt-BR" dirty="0"/>
              <a:t> Energy </a:t>
            </a:r>
            <a:r>
              <a:rPr lang="pt-BR" dirty="0" err="1"/>
              <a:t>Conversion</a:t>
            </a:r>
            <a:endParaRPr lang="pt-BR" dirty="0"/>
          </a:p>
          <a:p>
            <a:r>
              <a:rPr lang="pt-BR" dirty="0"/>
              <a:t>Biomassa marinha</a:t>
            </a:r>
          </a:p>
          <a:p>
            <a:r>
              <a:rPr lang="pt-BR" dirty="0"/>
              <a:t>Parques Solares Offshore</a:t>
            </a:r>
          </a:p>
          <a:p>
            <a:r>
              <a:rPr lang="pt-BR" dirty="0"/>
              <a:t>Gradiente Salino</a:t>
            </a:r>
          </a:p>
        </p:txBody>
      </p:sp>
    </p:spTree>
    <p:extLst>
      <p:ext uri="{BB962C8B-B14F-4D97-AF65-F5344CB8AC3E}">
        <p14:creationId xmlns:p14="http://schemas.microsoft.com/office/powerpoint/2010/main" val="420038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77303-BE39-4979-9159-EC245A2C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esta área é potencial?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0C2211-541F-433E-9C56-E345289A4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618" y="5352383"/>
            <a:ext cx="10276764" cy="1140134"/>
          </a:xfrm>
        </p:spPr>
        <p:txBody>
          <a:bodyPr/>
          <a:lstStyle/>
          <a:p>
            <a:endParaRPr lang="pt-BR" i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6FE2237-2DC5-4D41-8CF8-68559D128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65904"/>
            <a:ext cx="11463908" cy="346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6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FA490-17A5-4964-8404-29282D8A7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Parques Eólicos Offshore</a:t>
            </a:r>
            <a:br>
              <a:rPr lang="pt-BR" dirty="0"/>
            </a:br>
            <a:r>
              <a:rPr lang="pt-BR" sz="2800" dirty="0"/>
              <a:t>Convencional: turbinas eólicas fixas no leito marinho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A697F0A-8694-410E-A50B-1CADB1C0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73" y="1677182"/>
            <a:ext cx="7587106" cy="500497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65F2A80-61C7-4223-BD50-56ADC5786B31}"/>
              </a:ext>
            </a:extLst>
          </p:cNvPr>
          <p:cNvSpPr txBox="1"/>
          <p:nvPr/>
        </p:nvSpPr>
        <p:spPr>
          <a:xfrm>
            <a:off x="677334" y="1677182"/>
            <a:ext cx="3542974" cy="142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err="1"/>
              <a:t>Eficiênia</a:t>
            </a:r>
            <a:r>
              <a:rPr lang="pt-BR" sz="2000" dirty="0"/>
              <a:t> máxima: 59,9% (Limite </a:t>
            </a:r>
            <a:r>
              <a:rPr lang="pt-BR" sz="2000" dirty="0" err="1"/>
              <a:t>teórco</a:t>
            </a:r>
            <a:r>
              <a:rPr lang="pt-BR" sz="2000" dirty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Potência ~ 6MW</a:t>
            </a:r>
          </a:p>
        </p:txBody>
      </p:sp>
    </p:spTree>
    <p:extLst>
      <p:ext uri="{BB962C8B-B14F-4D97-AF65-F5344CB8AC3E}">
        <p14:creationId xmlns:p14="http://schemas.microsoft.com/office/powerpoint/2010/main" val="791806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3A8B584-B982-4334-8A67-6A7287666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t-BR" dirty="0"/>
              <a:t>Parques Eólicos Offshore</a:t>
            </a:r>
            <a:br>
              <a:rPr lang="pt-BR" dirty="0"/>
            </a:br>
            <a:r>
              <a:rPr lang="pt-BR" sz="2800" dirty="0"/>
              <a:t>Convencional: turbinas eólicas fixas no leito marinho</a:t>
            </a:r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6DD1946-0CA5-41AB-8018-FE9653C29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94991"/>
            <a:ext cx="10554574" cy="3636511"/>
          </a:xfrm>
        </p:spPr>
        <p:txBody>
          <a:bodyPr>
            <a:normAutofit/>
          </a:bodyPr>
          <a:lstStyle/>
          <a:p>
            <a:r>
              <a:rPr lang="pt-BR" dirty="0"/>
              <a:t>Maior fazenda eólica do mundo, Província de </a:t>
            </a:r>
            <a:r>
              <a:rPr lang="pt-BR" dirty="0" err="1"/>
              <a:t>Gansu</a:t>
            </a:r>
            <a:r>
              <a:rPr lang="pt-BR" dirty="0"/>
              <a:t>, China (</a:t>
            </a:r>
            <a:r>
              <a:rPr lang="pt-BR" dirty="0" err="1"/>
              <a:t>onshore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7000 aerogeradores, produção de mais de 6.000Mw</a:t>
            </a:r>
          </a:p>
          <a:p>
            <a:r>
              <a:rPr lang="pt-BR" dirty="0"/>
              <a:t>Maior produção offshore “London </a:t>
            </a:r>
            <a:r>
              <a:rPr lang="pt-BR" dirty="0" err="1"/>
              <a:t>Array</a:t>
            </a:r>
            <a:r>
              <a:rPr lang="pt-BR" dirty="0"/>
              <a:t>” abrange área de 122 Km^2</a:t>
            </a:r>
          </a:p>
          <a:p>
            <a:r>
              <a:rPr lang="pt-BR" dirty="0" err="1"/>
              <a:t>Producao</a:t>
            </a:r>
            <a:r>
              <a:rPr lang="pt-BR" dirty="0"/>
              <a:t> de 630 </a:t>
            </a:r>
            <a:r>
              <a:rPr lang="pt-BR" dirty="0" err="1"/>
              <a:t>Mw</a:t>
            </a:r>
            <a:endParaRPr lang="pt-BR" dirty="0"/>
          </a:p>
          <a:p>
            <a:endParaRPr lang="pt-BR" dirty="0"/>
          </a:p>
          <a:p>
            <a:r>
              <a:rPr lang="pt-BR" dirty="0"/>
              <a:t>Em 2016 a produção eólica contribui com 4% da </a:t>
            </a:r>
            <a:r>
              <a:rPr lang="pt-BR" dirty="0" err="1"/>
              <a:t>producao</a:t>
            </a:r>
            <a:r>
              <a:rPr lang="pt-BR" dirty="0"/>
              <a:t> total de energia global</a:t>
            </a:r>
          </a:p>
          <a:p>
            <a:r>
              <a:rPr lang="pt-BR" dirty="0"/>
              <a:t>2016 Dinamarca gerou a maior porcentagem de sua eletricidade através das fontes eólicas</a:t>
            </a:r>
          </a:p>
          <a:p>
            <a:r>
              <a:rPr lang="pt-BR" dirty="0" err="1"/>
              <a:t>Persperctiva</a:t>
            </a:r>
            <a:r>
              <a:rPr lang="pt-BR" dirty="0"/>
              <a:t> de </a:t>
            </a:r>
            <a:r>
              <a:rPr lang="pt-BR" dirty="0" err="1"/>
              <a:t>producao</a:t>
            </a:r>
            <a:r>
              <a:rPr lang="pt-BR" dirty="0"/>
              <a:t> estima que o mundo é capaz de produzir 20% do total de sua energia a partir do vento</a:t>
            </a:r>
          </a:p>
        </p:txBody>
      </p:sp>
    </p:spTree>
    <p:extLst>
      <p:ext uri="{BB962C8B-B14F-4D97-AF65-F5344CB8AC3E}">
        <p14:creationId xmlns:p14="http://schemas.microsoft.com/office/powerpoint/2010/main" val="112715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FA490-17A5-4964-8404-29282D8A7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Parques Eólicos Offshore</a:t>
            </a:r>
            <a:br>
              <a:rPr lang="pt-BR" dirty="0"/>
            </a:br>
            <a:r>
              <a:rPr lang="pt-BR" sz="2800" dirty="0"/>
              <a:t>Alternativa: turbinas eólicas </a:t>
            </a:r>
            <a:r>
              <a:rPr lang="pt-BR" sz="2800" dirty="0" err="1"/>
              <a:t>semi-sub</a:t>
            </a:r>
            <a:r>
              <a:rPr lang="pt-BR" sz="2800" dirty="0"/>
              <a:t>, TLP e SPAR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EE2F11B-CBDE-4168-BE33-E5818D148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654347"/>
            <a:ext cx="4637063" cy="509423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C4F2637-A1EC-44F3-B1BC-DD86958B3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97" y="2606028"/>
            <a:ext cx="66484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0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92DB4-FBF4-4DD7-A1E6-E2B93297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48" y="404884"/>
            <a:ext cx="8596668" cy="1320800"/>
          </a:xfrm>
        </p:spPr>
        <p:txBody>
          <a:bodyPr/>
          <a:lstStyle/>
          <a:p>
            <a:r>
              <a:rPr lang="pt-BR" dirty="0"/>
              <a:t>Funcionamento dos principais dispositivos de onda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6185C37-F66E-42FE-B3D7-9F49991F0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239" y="1930400"/>
            <a:ext cx="6349115" cy="476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9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FA490-17A5-4964-8404-29282D8A7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Ondas (WEC – </a:t>
            </a:r>
            <a:r>
              <a:rPr lang="pt-BR" dirty="0" err="1"/>
              <a:t>Wave</a:t>
            </a:r>
            <a:r>
              <a:rPr lang="pt-BR" dirty="0"/>
              <a:t> Energy </a:t>
            </a:r>
            <a:r>
              <a:rPr lang="pt-BR" dirty="0" err="1"/>
              <a:t>Conversion</a:t>
            </a:r>
            <a:r>
              <a:rPr lang="pt-BR" dirty="0"/>
              <a:t>)</a:t>
            </a:r>
            <a:br>
              <a:rPr lang="pt-BR" dirty="0"/>
            </a:br>
            <a:r>
              <a:rPr lang="pt-BR" sz="2800" dirty="0"/>
              <a:t>Convencional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9A22F0B-7426-41C5-8D57-0F7666B4A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747520"/>
            <a:ext cx="6531901" cy="488511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5A06074-8735-45B2-A2AC-785C435838DC}"/>
              </a:ext>
            </a:extLst>
          </p:cNvPr>
          <p:cNvSpPr txBox="1"/>
          <p:nvPr/>
        </p:nvSpPr>
        <p:spPr>
          <a:xfrm>
            <a:off x="7209235" y="1674859"/>
            <a:ext cx="3671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COPPE, UFRJ</a:t>
            </a:r>
          </a:p>
          <a:p>
            <a:r>
              <a:rPr lang="pt-BR" sz="2000" dirty="0"/>
              <a:t>Porto de </a:t>
            </a:r>
            <a:r>
              <a:rPr lang="pt-BR" sz="2000" dirty="0" err="1"/>
              <a:t>Pecém</a:t>
            </a:r>
            <a:r>
              <a:rPr lang="pt-BR" sz="2000" dirty="0"/>
              <a:t>, CE</a:t>
            </a:r>
          </a:p>
          <a:p>
            <a:r>
              <a:rPr lang="pt-BR" sz="2000" dirty="0" err="1"/>
              <a:t>Brazil</a:t>
            </a:r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19E3F8D-13C7-4185-8FB9-1CF0F2A09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235" y="2800269"/>
            <a:ext cx="4347925" cy="383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9050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</TotalTime>
  <Words>537</Words>
  <Application>Microsoft Office PowerPoint</Application>
  <PresentationFormat>Widescreen</PresentationFormat>
  <Paragraphs>84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Trebuchet MS</vt:lpstr>
      <vt:lpstr>Wingdings 3</vt:lpstr>
      <vt:lpstr>Facetado</vt:lpstr>
      <vt:lpstr>Energia renovável no Oceano</vt:lpstr>
      <vt:lpstr>Prospecto Atual</vt:lpstr>
      <vt:lpstr>Cenário Atual</vt:lpstr>
      <vt:lpstr>Por que esta área é potencial?</vt:lpstr>
      <vt:lpstr>Parques Eólicos Offshore Convencional: turbinas eólicas fixas no leito marinho</vt:lpstr>
      <vt:lpstr>Parques Eólicos Offshore Convencional: turbinas eólicas fixas no leito marinho</vt:lpstr>
      <vt:lpstr>Parques Eólicos Offshore Alternativa: turbinas eólicas semi-sub, TLP e SPAR</vt:lpstr>
      <vt:lpstr>Funcionamento dos principais dispositivos de onda</vt:lpstr>
      <vt:lpstr>Ondas (WEC – Wave Energy Conversion) Convencional</vt:lpstr>
      <vt:lpstr>Ondas (WEC – Wave Energy Conversion) Convencional</vt:lpstr>
      <vt:lpstr>Países que lideram a utilização de energia de ondas</vt:lpstr>
      <vt:lpstr>Corrente Marítima</vt:lpstr>
      <vt:lpstr>Maiores Instalações de energia de maré</vt:lpstr>
      <vt:lpstr>Sea Gen</vt:lpstr>
      <vt:lpstr>Lunar Energy</vt:lpstr>
      <vt:lpstr>Biomassa Marinha</vt:lpstr>
      <vt:lpstr>OTEC – Ocean Thermal Energy Conversion </vt:lpstr>
      <vt:lpstr>Gradiente Salino</vt:lpstr>
      <vt:lpstr>Solar Offshore</vt:lpstr>
      <vt:lpstr>Embarcações de Apoio Offshore</vt:lpstr>
      <vt:lpstr>Wind Farm Support Vessels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 renovável no Oceano</dc:title>
  <dc:creator>Eduardo Ferreira</dc:creator>
  <cp:lastModifiedBy>Eduardo Ferreira</cp:lastModifiedBy>
  <cp:revision>19</cp:revision>
  <dcterms:created xsi:type="dcterms:W3CDTF">2018-08-16T12:09:57Z</dcterms:created>
  <dcterms:modified xsi:type="dcterms:W3CDTF">2018-08-16T14:59:41Z</dcterms:modified>
</cp:coreProperties>
</file>