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71" r:id="rId3"/>
    <p:sldId id="275" r:id="rId4"/>
    <p:sldId id="276" r:id="rId5"/>
    <p:sldId id="277" r:id="rId6"/>
    <p:sldId id="278" r:id="rId7"/>
    <p:sldId id="279" r:id="rId8"/>
    <p:sldId id="280" r:id="rId9"/>
    <p:sldId id="281" r:id="rId10"/>
    <p:sldId id="282" r:id="rId11"/>
    <p:sldId id="28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3A9A7CB-BEE6-4F99-898E-913F06E8E125}" type="datetime1">
              <a:rPr lang="en-US" smtClean="0"/>
              <a:pPr/>
              <a:t>4/5/2016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BEE1B38-C5EB-4D66-9137-0AFE9CDEDE8F}" type="datetime1">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327B613C-1AD7-49D3-885D-F654C5CDBAA6}" type="datetime1">
              <a:rPr lang="en-US" smtClean="0"/>
              <a:pPr/>
              <a:t>4/5/2016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‹nº›</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‹nº›</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4/5/2016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sz="5400" dirty="0" smtClean="0"/>
              <a:t>LÓPEZ </a:t>
            </a:r>
            <a:r>
              <a:rPr lang="en-US" sz="5400" dirty="0"/>
              <a:t>OSTRA v. SPAIN</a:t>
            </a:r>
            <a:endParaRPr lang="pt-BR" sz="5400" dirty="0"/>
          </a:p>
        </p:txBody>
      </p:sp>
      <p:sp>
        <p:nvSpPr>
          <p:cNvPr id="3" name="Subtítulo 2"/>
          <p:cNvSpPr>
            <a:spLocks noGrp="1"/>
          </p:cNvSpPr>
          <p:nvPr>
            <p:ph type="subTitle" idx="1"/>
          </p:nvPr>
        </p:nvSpPr>
        <p:spPr/>
        <p:txBody>
          <a:bodyPr/>
          <a:lstStyle/>
          <a:p>
            <a:r>
              <a:rPr lang="pt-BR" dirty="0" err="1" smtClean="0"/>
              <a:t>European</a:t>
            </a:r>
            <a:r>
              <a:rPr lang="pt-BR" dirty="0" smtClean="0"/>
              <a:t> </a:t>
            </a:r>
            <a:r>
              <a:rPr lang="pt-BR" dirty="0" err="1" smtClean="0"/>
              <a:t>Court</a:t>
            </a:r>
            <a:r>
              <a:rPr lang="pt-BR" dirty="0" smtClean="0"/>
              <a:t> </a:t>
            </a:r>
            <a:r>
              <a:rPr lang="pt-BR" dirty="0" err="1" smtClean="0"/>
              <a:t>of</a:t>
            </a:r>
            <a:r>
              <a:rPr lang="pt-BR" dirty="0" smtClean="0"/>
              <a:t> </a:t>
            </a:r>
            <a:r>
              <a:rPr lang="pt-BR" dirty="0" err="1" smtClean="0"/>
              <a:t>Human</a:t>
            </a:r>
            <a:r>
              <a:rPr lang="pt-BR" dirty="0" smtClean="0"/>
              <a:t> </a:t>
            </a:r>
            <a:r>
              <a:rPr lang="pt-BR" dirty="0" err="1" smtClean="0"/>
              <a:t>Rights</a:t>
            </a:r>
            <a:endParaRPr lang="pt-BR" dirty="0"/>
          </a:p>
        </p:txBody>
      </p:sp>
      <p:sp>
        <p:nvSpPr>
          <p:cNvPr id="4" name="Espaço Reservado para Número de Slide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874387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n-US" dirty="0"/>
              <a:t>Decision of the court</a:t>
            </a:r>
            <a:br>
              <a:rPr lang="en-US" dirty="0"/>
            </a:br>
            <a:endParaRPr lang="pt-BR" dirty="0"/>
          </a:p>
        </p:txBody>
      </p:sp>
      <p:sp>
        <p:nvSpPr>
          <p:cNvPr id="9" name="Espaço Reservado para Conteúdo 8"/>
          <p:cNvSpPr>
            <a:spLocks noGrp="1"/>
          </p:cNvSpPr>
          <p:nvPr>
            <p:ph sz="half" idx="1"/>
          </p:nvPr>
        </p:nvSpPr>
        <p:spPr/>
        <p:txBody>
          <a:bodyPr>
            <a:normAutofit fontScale="85000" lnSpcReduction="20000"/>
          </a:bodyPr>
          <a:lstStyle/>
          <a:p>
            <a:r>
              <a:rPr lang="en-US" dirty="0" smtClean="0"/>
              <a:t>Holds </a:t>
            </a:r>
            <a:r>
              <a:rPr lang="en-US" dirty="0"/>
              <a:t>that there has been a breach of Article 8 of ECHR</a:t>
            </a:r>
          </a:p>
          <a:p>
            <a:endParaRPr lang="en-US" dirty="0"/>
          </a:p>
          <a:p>
            <a:r>
              <a:rPr lang="en-US" dirty="0"/>
              <a:t>Holds that there has been no breach of Article 3 of ECHR</a:t>
            </a:r>
          </a:p>
          <a:p>
            <a:endParaRPr lang="en-US" dirty="0"/>
          </a:p>
          <a:p>
            <a:r>
              <a:rPr lang="en-US" dirty="0"/>
              <a:t>Holds that the respondent State is to pay the applicant, within three months, 4.000.000 pesetas for damage and 1.500.000 pesetas</a:t>
            </a:r>
            <a:endParaRPr lang="pt-BR" dirty="0"/>
          </a:p>
        </p:txBody>
      </p:sp>
      <p:sp>
        <p:nvSpPr>
          <p:cNvPr id="10" name="Espaço Reservado para Conteúdo 9"/>
          <p:cNvSpPr>
            <a:spLocks noGrp="1"/>
          </p:cNvSpPr>
          <p:nvPr>
            <p:ph sz="half" idx="2"/>
          </p:nvPr>
        </p:nvSpPr>
        <p:spPr/>
        <p:txBody>
          <a:bodyPr>
            <a:normAutofit fontScale="85000" lnSpcReduction="20000"/>
          </a:bodyPr>
          <a:lstStyle/>
          <a:p>
            <a:endParaRPr lang="pt-BR"/>
          </a:p>
        </p:txBody>
      </p:sp>
      <p:sp>
        <p:nvSpPr>
          <p:cNvPr id="7" name="Espaço Reservado para Número de Slide 6"/>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392788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Significance of the </a:t>
            </a:r>
            <a:r>
              <a:rPr lang="en-US" dirty="0" smtClean="0"/>
              <a:t>Case</a:t>
            </a:r>
            <a:endParaRPr lang="pt-BR" dirty="0"/>
          </a:p>
        </p:txBody>
      </p:sp>
      <p:sp>
        <p:nvSpPr>
          <p:cNvPr id="3" name="Espaço Reservado para Conteúdo 2"/>
          <p:cNvSpPr>
            <a:spLocks noGrp="1"/>
          </p:cNvSpPr>
          <p:nvPr>
            <p:ph sz="half" idx="1"/>
          </p:nvPr>
        </p:nvSpPr>
        <p:spPr/>
        <p:txBody>
          <a:bodyPr>
            <a:normAutofit/>
          </a:bodyPr>
          <a:lstStyle/>
          <a:p>
            <a:r>
              <a:rPr lang="en-US" dirty="0" smtClean="0"/>
              <a:t>"</a:t>
            </a:r>
            <a:r>
              <a:rPr lang="en-US" dirty="0"/>
              <a:t>severe environmental pollution may affect individuals' well-being and prevent them from enjoying their homes in such a way as to affect their private and family life adversely."</a:t>
            </a:r>
            <a:endParaRPr lang="pt-BR" dirty="0"/>
          </a:p>
        </p:txBody>
      </p:sp>
      <p:sp>
        <p:nvSpPr>
          <p:cNvPr id="4" name="Espaço Reservado para Conteúdo 3"/>
          <p:cNvSpPr>
            <a:spLocks noGrp="1"/>
          </p:cNvSpPr>
          <p:nvPr>
            <p:ph sz="half" idx="2"/>
          </p:nvPr>
        </p:nvSpPr>
        <p:spPr/>
        <p:txBody>
          <a:bodyPr>
            <a:normAutofit/>
          </a:bodyPr>
          <a:lstStyle/>
          <a:p>
            <a:endParaRPr lang="pt-BR"/>
          </a:p>
        </p:txBody>
      </p:sp>
      <p:sp>
        <p:nvSpPr>
          <p:cNvPr id="5" name="Espaço Reservado para Número de Slide 4"/>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425047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pt-BR" dirty="0" err="1"/>
              <a:t>Nature</a:t>
            </a:r>
            <a:r>
              <a:rPr lang="pt-BR" dirty="0"/>
              <a:t> </a:t>
            </a:r>
            <a:r>
              <a:rPr lang="pt-BR" dirty="0" err="1"/>
              <a:t>of</a:t>
            </a:r>
            <a:r>
              <a:rPr lang="pt-BR" dirty="0"/>
              <a:t> </a:t>
            </a:r>
            <a:r>
              <a:rPr lang="pt-BR" dirty="0" err="1"/>
              <a:t>the</a:t>
            </a:r>
            <a:r>
              <a:rPr lang="pt-BR" dirty="0"/>
              <a:t> case</a:t>
            </a:r>
          </a:p>
        </p:txBody>
      </p:sp>
      <p:sp>
        <p:nvSpPr>
          <p:cNvPr id="7" name="Espaço Reservado para Conteúdo 6"/>
          <p:cNvSpPr>
            <a:spLocks noGrp="1"/>
          </p:cNvSpPr>
          <p:nvPr>
            <p:ph sz="half" idx="1"/>
          </p:nvPr>
        </p:nvSpPr>
        <p:spPr/>
        <p:txBody>
          <a:bodyPr>
            <a:normAutofit lnSpcReduction="10000"/>
          </a:bodyPr>
          <a:lstStyle/>
          <a:p>
            <a:endParaRPr lang="en-US" dirty="0"/>
          </a:p>
          <a:p>
            <a:r>
              <a:rPr lang="en-US" dirty="0"/>
              <a:t>Violation of the right to respect for home, private and family life </a:t>
            </a:r>
            <a:endParaRPr lang="en-US" dirty="0" smtClean="0"/>
          </a:p>
          <a:p>
            <a:r>
              <a:rPr lang="en-US" dirty="0" smtClean="0"/>
              <a:t>Relationship </a:t>
            </a:r>
            <a:r>
              <a:rPr lang="en-US" dirty="0"/>
              <a:t>between the right to a healthy </a:t>
            </a:r>
            <a:r>
              <a:rPr lang="en-US" dirty="0" smtClean="0"/>
              <a:t>environment </a:t>
            </a:r>
            <a:r>
              <a:rPr lang="en-US" dirty="0"/>
              <a:t>and the right to respect for private life, home and family life</a:t>
            </a:r>
            <a:endParaRPr lang="pt-BR" dirty="0"/>
          </a:p>
        </p:txBody>
      </p:sp>
      <p:sp>
        <p:nvSpPr>
          <p:cNvPr id="9" name="Espaço Reservado para Conteúdo 8"/>
          <p:cNvSpPr>
            <a:spLocks noGrp="1"/>
          </p:cNvSpPr>
          <p:nvPr>
            <p:ph sz="half" idx="2"/>
          </p:nvPr>
        </p:nvSpPr>
        <p:spPr/>
        <p:txBody>
          <a:bodyPr>
            <a:normAutofit lnSpcReduction="10000"/>
          </a:bodyPr>
          <a:lstStyle/>
          <a:p>
            <a:endParaRPr lang="pt-BR"/>
          </a:p>
        </p:txBody>
      </p:sp>
      <p:sp>
        <p:nvSpPr>
          <p:cNvPr id="5" name="Espaço Reservado para Número de Slide 4"/>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201967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n-US" dirty="0"/>
              <a:t>Facts</a:t>
            </a:r>
            <a:endParaRPr lang="en-US" dirty="0"/>
          </a:p>
        </p:txBody>
      </p:sp>
      <p:sp>
        <p:nvSpPr>
          <p:cNvPr id="7" name="Espaço Reservado para Conteúdo 6"/>
          <p:cNvSpPr>
            <a:spLocks noGrp="1"/>
          </p:cNvSpPr>
          <p:nvPr>
            <p:ph sz="half" idx="1"/>
          </p:nvPr>
        </p:nvSpPr>
        <p:spPr/>
        <p:txBody>
          <a:bodyPr>
            <a:normAutofit fontScale="92500"/>
          </a:bodyPr>
          <a:lstStyle/>
          <a:p>
            <a:endParaRPr lang="en-US" dirty="0"/>
          </a:p>
          <a:p>
            <a:r>
              <a:rPr lang="en-US" dirty="0" smtClean="0"/>
              <a:t>In </a:t>
            </a:r>
            <a:r>
              <a:rPr lang="en-US" dirty="0"/>
              <a:t>Lorca began to operate a plant for the treatment of liquid and solid waste that caused health problems and nuisance to many Lorca people, particularly those living in the applicant's district.</a:t>
            </a:r>
            <a:endParaRPr lang="pt-BR" dirty="0"/>
          </a:p>
        </p:txBody>
      </p:sp>
      <p:pic>
        <p:nvPicPr>
          <p:cNvPr id="2" name="Espaço Reservado para Conteúdo 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60032" y="1988840"/>
            <a:ext cx="3005066" cy="3150767"/>
          </a:xfrm>
        </p:spPr>
      </p:pic>
      <p:sp>
        <p:nvSpPr>
          <p:cNvPr id="5" name="Espaço Reservado para Número de Slide 4"/>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184112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n-US" dirty="0"/>
              <a:t>Proceedings </a:t>
            </a:r>
            <a:r>
              <a:rPr lang="en-US" dirty="0" smtClean="0"/>
              <a:t> - Supreme </a:t>
            </a:r>
            <a:r>
              <a:rPr lang="en-US" dirty="0"/>
              <a:t>Court</a:t>
            </a:r>
            <a:endParaRPr lang="en-US" dirty="0"/>
          </a:p>
        </p:txBody>
      </p:sp>
      <p:sp>
        <p:nvSpPr>
          <p:cNvPr id="7" name="Espaço Reservado para Conteúdo 6"/>
          <p:cNvSpPr>
            <a:spLocks noGrp="1"/>
          </p:cNvSpPr>
          <p:nvPr>
            <p:ph sz="half" idx="1"/>
          </p:nvPr>
        </p:nvSpPr>
        <p:spPr/>
        <p:txBody>
          <a:bodyPr>
            <a:normAutofit fontScale="85000" lnSpcReduction="10000"/>
          </a:bodyPr>
          <a:lstStyle/>
          <a:p>
            <a:endParaRPr lang="en-US" dirty="0"/>
          </a:p>
          <a:p>
            <a:r>
              <a:rPr lang="en-US" dirty="0" err="1"/>
              <a:t>Mrs</a:t>
            </a:r>
            <a:r>
              <a:rPr lang="en-US" dirty="0"/>
              <a:t> </a:t>
            </a:r>
            <a:r>
              <a:rPr lang="en-US" dirty="0" err="1"/>
              <a:t>López</a:t>
            </a:r>
            <a:r>
              <a:rPr lang="en-US" dirty="0"/>
              <a:t> </a:t>
            </a:r>
            <a:r>
              <a:rPr lang="en-US" dirty="0" err="1"/>
              <a:t>Ostra</a:t>
            </a:r>
            <a:r>
              <a:rPr lang="en-US" dirty="0"/>
              <a:t> lodged an application with the Administrative Division of the </a:t>
            </a:r>
            <a:r>
              <a:rPr lang="en-US" dirty="0" smtClean="0"/>
              <a:t>Murcia </a:t>
            </a:r>
            <a:r>
              <a:rPr lang="en-US" dirty="0" err="1" smtClean="0"/>
              <a:t>Audiencia</a:t>
            </a:r>
            <a:r>
              <a:rPr lang="en-US" dirty="0" smtClean="0"/>
              <a:t> </a:t>
            </a:r>
            <a:r>
              <a:rPr lang="en-US" dirty="0"/>
              <a:t>Territorial, seeking protection of her fundamental rights.</a:t>
            </a:r>
          </a:p>
          <a:p>
            <a:r>
              <a:rPr lang="en-US" dirty="0" err="1"/>
              <a:t>Audiencia</a:t>
            </a:r>
            <a:r>
              <a:rPr lang="en-US" dirty="0"/>
              <a:t> Territorial held that did not infringe the fundamental rights</a:t>
            </a:r>
          </a:p>
          <a:p>
            <a:r>
              <a:rPr lang="en-US" dirty="0"/>
              <a:t>Supreme Court dismissed the appeal</a:t>
            </a:r>
            <a:endParaRPr lang="pt-BR" dirty="0"/>
          </a:p>
        </p:txBody>
      </p:sp>
      <p:pic>
        <p:nvPicPr>
          <p:cNvPr id="2" name="Espaço Reservado para Conteúdo 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38731" y="1772816"/>
            <a:ext cx="2977114" cy="4176464"/>
          </a:xfrm>
        </p:spPr>
      </p:pic>
      <p:sp>
        <p:nvSpPr>
          <p:cNvPr id="5" name="Espaço Reservado para Número de Slide 4"/>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350487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n-US" sz="4000" dirty="0"/>
              <a:t>Proceedings </a:t>
            </a:r>
            <a:r>
              <a:rPr lang="en-US" sz="4000" dirty="0" smtClean="0"/>
              <a:t> - Constitutional </a:t>
            </a:r>
            <a:r>
              <a:rPr lang="en-US" sz="4000" dirty="0"/>
              <a:t>Court</a:t>
            </a:r>
            <a:endParaRPr lang="en-US" sz="4000" dirty="0"/>
          </a:p>
        </p:txBody>
      </p:sp>
      <p:sp>
        <p:nvSpPr>
          <p:cNvPr id="7" name="Espaço Reservado para Conteúdo 6"/>
          <p:cNvSpPr>
            <a:spLocks noGrp="1"/>
          </p:cNvSpPr>
          <p:nvPr>
            <p:ph sz="half" idx="1"/>
          </p:nvPr>
        </p:nvSpPr>
        <p:spPr/>
        <p:txBody>
          <a:bodyPr>
            <a:normAutofit fontScale="92500" lnSpcReduction="10000"/>
          </a:bodyPr>
          <a:lstStyle/>
          <a:p>
            <a:r>
              <a:rPr lang="en-US" dirty="0"/>
              <a:t>Mrs. </a:t>
            </a:r>
            <a:r>
              <a:rPr lang="en-US" dirty="0" err="1"/>
              <a:t>López</a:t>
            </a:r>
            <a:r>
              <a:rPr lang="en-US" dirty="0"/>
              <a:t> </a:t>
            </a:r>
            <a:r>
              <a:rPr lang="en-US" dirty="0" err="1"/>
              <a:t>Ostra</a:t>
            </a:r>
            <a:r>
              <a:rPr lang="en-US" dirty="0"/>
              <a:t> lodged an appeal with the Constitutional Court, alleging violations of Article 15, Article 18 and Article 19 of Constitution</a:t>
            </a:r>
          </a:p>
          <a:p>
            <a:r>
              <a:rPr lang="en-US" dirty="0"/>
              <a:t>The court ruled that the appeal was inadmissible on the ground that it was manifestly ill-founded.</a:t>
            </a:r>
            <a:endParaRPr lang="pt-BR" dirty="0"/>
          </a:p>
        </p:txBody>
      </p:sp>
      <p:sp>
        <p:nvSpPr>
          <p:cNvPr id="9" name="Espaço Reservado para Conteúdo 8"/>
          <p:cNvSpPr>
            <a:spLocks noGrp="1"/>
          </p:cNvSpPr>
          <p:nvPr>
            <p:ph sz="half" idx="2"/>
          </p:nvPr>
        </p:nvSpPr>
        <p:spPr/>
        <p:txBody>
          <a:bodyPr>
            <a:normAutofit fontScale="92500" lnSpcReduction="10000"/>
          </a:bodyPr>
          <a:lstStyle/>
          <a:p>
            <a:endParaRPr lang="pt-BR"/>
          </a:p>
        </p:txBody>
      </p:sp>
      <p:sp>
        <p:nvSpPr>
          <p:cNvPr id="5" name="Espaço Reservado para Número de Slide 4"/>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39982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err="1" smtClean="0"/>
              <a:t>Constitutional</a:t>
            </a:r>
            <a:r>
              <a:rPr lang="pt-BR" dirty="0" smtClean="0"/>
              <a:t> base</a:t>
            </a:r>
            <a:endParaRPr lang="pt-BR" dirty="0"/>
          </a:p>
        </p:txBody>
      </p:sp>
      <p:sp>
        <p:nvSpPr>
          <p:cNvPr id="7" name="Espaço Reservado para Texto 6"/>
          <p:cNvSpPr>
            <a:spLocks noGrp="1"/>
          </p:cNvSpPr>
          <p:nvPr>
            <p:ph type="body" idx="1"/>
          </p:nvPr>
        </p:nvSpPr>
        <p:spPr/>
        <p:txBody>
          <a:bodyPr/>
          <a:lstStyle/>
          <a:p>
            <a:r>
              <a:rPr lang="pt-BR" dirty="0" err="1" smtClean="0"/>
              <a:t>Article</a:t>
            </a:r>
            <a:r>
              <a:rPr lang="pt-BR" dirty="0" smtClean="0"/>
              <a:t> 15</a:t>
            </a:r>
            <a:endParaRPr lang="pt-BR" dirty="0"/>
          </a:p>
        </p:txBody>
      </p:sp>
      <p:sp>
        <p:nvSpPr>
          <p:cNvPr id="8" name="Espaço Reservado para Conteúdo 7"/>
          <p:cNvSpPr>
            <a:spLocks noGrp="1"/>
          </p:cNvSpPr>
          <p:nvPr>
            <p:ph sz="half" idx="2"/>
          </p:nvPr>
        </p:nvSpPr>
        <p:spPr/>
        <p:txBody>
          <a:bodyPr/>
          <a:lstStyle/>
          <a:p>
            <a:endParaRPr lang="pt-BR"/>
          </a:p>
        </p:txBody>
      </p:sp>
      <p:sp>
        <p:nvSpPr>
          <p:cNvPr id="9" name="Espaço Reservado para Texto 8"/>
          <p:cNvSpPr>
            <a:spLocks noGrp="1"/>
          </p:cNvSpPr>
          <p:nvPr>
            <p:ph type="body" sz="quarter" idx="3"/>
          </p:nvPr>
        </p:nvSpPr>
        <p:spPr/>
        <p:txBody>
          <a:bodyPr/>
          <a:lstStyle/>
          <a:p>
            <a:r>
              <a:rPr lang="pt-BR" dirty="0" err="1" smtClean="0"/>
              <a:t>Article</a:t>
            </a:r>
            <a:r>
              <a:rPr lang="pt-BR" dirty="0" smtClean="0"/>
              <a:t> 18</a:t>
            </a:r>
            <a:endParaRPr lang="pt-BR" dirty="0"/>
          </a:p>
        </p:txBody>
      </p:sp>
      <p:sp>
        <p:nvSpPr>
          <p:cNvPr id="10" name="Espaço Reservado para Conteúdo 9"/>
          <p:cNvSpPr>
            <a:spLocks noGrp="1"/>
          </p:cNvSpPr>
          <p:nvPr>
            <p:ph sz="quarter" idx="4"/>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81222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err="1" smtClean="0"/>
              <a:t>Constitutional</a:t>
            </a:r>
            <a:r>
              <a:rPr lang="pt-BR" dirty="0" smtClean="0"/>
              <a:t> base</a:t>
            </a:r>
            <a:endParaRPr lang="pt-BR" dirty="0"/>
          </a:p>
        </p:txBody>
      </p:sp>
      <p:sp>
        <p:nvSpPr>
          <p:cNvPr id="7" name="Espaço Reservado para Texto 6"/>
          <p:cNvSpPr>
            <a:spLocks noGrp="1"/>
          </p:cNvSpPr>
          <p:nvPr>
            <p:ph type="body" idx="1"/>
          </p:nvPr>
        </p:nvSpPr>
        <p:spPr/>
        <p:txBody>
          <a:bodyPr/>
          <a:lstStyle/>
          <a:p>
            <a:r>
              <a:rPr lang="pt-BR" dirty="0" err="1" smtClean="0"/>
              <a:t>Article</a:t>
            </a:r>
            <a:r>
              <a:rPr lang="pt-BR" dirty="0" smtClean="0"/>
              <a:t> 19</a:t>
            </a:r>
            <a:endParaRPr lang="pt-BR" dirty="0"/>
          </a:p>
        </p:txBody>
      </p:sp>
      <p:sp>
        <p:nvSpPr>
          <p:cNvPr id="8" name="Espaço Reservado para Conteúdo 7"/>
          <p:cNvSpPr>
            <a:spLocks noGrp="1"/>
          </p:cNvSpPr>
          <p:nvPr>
            <p:ph sz="half" idx="2"/>
          </p:nvPr>
        </p:nvSpPr>
        <p:spPr/>
        <p:txBody>
          <a:bodyPr/>
          <a:lstStyle/>
          <a:p>
            <a:endParaRPr lang="pt-BR"/>
          </a:p>
        </p:txBody>
      </p:sp>
      <p:sp>
        <p:nvSpPr>
          <p:cNvPr id="9" name="Espaço Reservado para Texto 8"/>
          <p:cNvSpPr>
            <a:spLocks noGrp="1"/>
          </p:cNvSpPr>
          <p:nvPr>
            <p:ph type="body" sz="quarter" idx="3"/>
          </p:nvPr>
        </p:nvSpPr>
        <p:spPr/>
        <p:txBody>
          <a:bodyPr/>
          <a:lstStyle/>
          <a:p>
            <a:endParaRPr lang="pt-BR" dirty="0"/>
          </a:p>
        </p:txBody>
      </p:sp>
      <p:sp>
        <p:nvSpPr>
          <p:cNvPr id="10" name="Espaço Reservado para Conteúdo 9"/>
          <p:cNvSpPr>
            <a:spLocks noGrp="1"/>
          </p:cNvSpPr>
          <p:nvPr>
            <p:ph sz="quarter" idx="4"/>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19932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err="1"/>
              <a:t>Proceedings</a:t>
            </a:r>
            <a:r>
              <a:rPr lang="pt-BR" sz="4000" dirty="0"/>
              <a:t> </a:t>
            </a:r>
            <a:r>
              <a:rPr lang="pt-BR" sz="4000" dirty="0" err="1"/>
              <a:t>before</a:t>
            </a:r>
            <a:r>
              <a:rPr lang="pt-BR" sz="4000" dirty="0"/>
              <a:t> </a:t>
            </a:r>
            <a:r>
              <a:rPr lang="pt-BR" sz="4000" dirty="0" err="1"/>
              <a:t>the</a:t>
            </a:r>
            <a:r>
              <a:rPr lang="pt-BR" sz="4000" dirty="0"/>
              <a:t> </a:t>
            </a:r>
            <a:r>
              <a:rPr lang="pt-BR" sz="4000" dirty="0" err="1"/>
              <a:t>comission</a:t>
            </a:r>
            <a:endParaRPr lang="pt-BR" sz="4000" dirty="0"/>
          </a:p>
        </p:txBody>
      </p:sp>
      <p:sp>
        <p:nvSpPr>
          <p:cNvPr id="8" name="Espaço Reservado para Conteúdo 7"/>
          <p:cNvSpPr>
            <a:spLocks noGrp="1"/>
          </p:cNvSpPr>
          <p:nvPr>
            <p:ph sz="half" idx="1"/>
          </p:nvPr>
        </p:nvSpPr>
        <p:spPr/>
        <p:txBody>
          <a:bodyPr>
            <a:normAutofit fontScale="70000" lnSpcReduction="20000"/>
          </a:bodyPr>
          <a:lstStyle/>
          <a:p>
            <a:r>
              <a:rPr lang="en-US" dirty="0" err="1"/>
              <a:t>Gregoria</a:t>
            </a:r>
            <a:r>
              <a:rPr lang="en-US" dirty="0"/>
              <a:t> </a:t>
            </a:r>
            <a:r>
              <a:rPr lang="en-US" dirty="0" err="1"/>
              <a:t>López</a:t>
            </a:r>
            <a:r>
              <a:rPr lang="en-US" dirty="0"/>
              <a:t> </a:t>
            </a:r>
            <a:r>
              <a:rPr lang="en-US" dirty="0" err="1"/>
              <a:t>Ostra</a:t>
            </a:r>
            <a:r>
              <a:rPr lang="en-US" dirty="0"/>
              <a:t> filed a report before the European Commission on Human Rights against the Spanish State.</a:t>
            </a:r>
          </a:p>
          <a:p>
            <a:endParaRPr lang="en-US" dirty="0"/>
          </a:p>
          <a:p>
            <a:r>
              <a:rPr lang="en-US" dirty="0"/>
              <a:t>She alleged Spain had:</a:t>
            </a:r>
          </a:p>
          <a:p>
            <a:pPr lvl="1"/>
            <a:r>
              <a:rPr lang="en-US" dirty="0" smtClean="0"/>
              <a:t>Violated </a:t>
            </a:r>
            <a:r>
              <a:rPr lang="en-US" dirty="0"/>
              <a:t>her rights to physical integrity (Article 3 of ECHR)</a:t>
            </a:r>
          </a:p>
          <a:p>
            <a:pPr lvl="1"/>
            <a:r>
              <a:rPr lang="en-US" dirty="0"/>
              <a:t>Violated her rights to respect for the home and private life (Article 8 of ECHR)</a:t>
            </a:r>
          </a:p>
          <a:p>
            <a:endParaRPr lang="en-US" dirty="0"/>
          </a:p>
          <a:p>
            <a:r>
              <a:rPr lang="en-US" dirty="0"/>
              <a:t>She claimed compensation for damage and reimbursement of costs and expenses (Article </a:t>
            </a:r>
            <a:r>
              <a:rPr lang="en-US" dirty="0" smtClean="0"/>
              <a:t>50 of ECHR)</a:t>
            </a:r>
            <a:endParaRPr lang="pt-BR" dirty="0"/>
          </a:p>
        </p:txBody>
      </p:sp>
      <p:sp>
        <p:nvSpPr>
          <p:cNvPr id="9" name="Espaço Reservado para Conteúdo 8"/>
          <p:cNvSpPr>
            <a:spLocks noGrp="1"/>
          </p:cNvSpPr>
          <p:nvPr>
            <p:ph sz="half" idx="2"/>
          </p:nvPr>
        </p:nvSpPr>
        <p:spPr/>
        <p:txBody>
          <a:bodyPr>
            <a:normAutofit fontScale="70000" lnSpcReduction="20000"/>
          </a:bodyPr>
          <a:lstStyle/>
          <a:p>
            <a:endParaRPr lang="pt-BR"/>
          </a:p>
        </p:txBody>
      </p:sp>
      <p:sp>
        <p:nvSpPr>
          <p:cNvPr id="7" name="Espaço Reservado para Número de Slide 6"/>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52617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err="1" smtClean="0"/>
              <a:t>European</a:t>
            </a:r>
            <a:r>
              <a:rPr lang="pt-BR" dirty="0" smtClean="0"/>
              <a:t> </a:t>
            </a:r>
            <a:r>
              <a:rPr lang="pt-BR" dirty="0" err="1" smtClean="0"/>
              <a:t>Convention</a:t>
            </a:r>
            <a:endParaRPr lang="pt-BR" dirty="0"/>
          </a:p>
        </p:txBody>
      </p:sp>
      <p:sp>
        <p:nvSpPr>
          <p:cNvPr id="7" name="Espaço Reservado para Texto 6"/>
          <p:cNvSpPr>
            <a:spLocks noGrp="1"/>
          </p:cNvSpPr>
          <p:nvPr>
            <p:ph type="body" idx="1"/>
          </p:nvPr>
        </p:nvSpPr>
        <p:spPr/>
        <p:txBody>
          <a:bodyPr/>
          <a:lstStyle/>
          <a:p>
            <a:r>
              <a:rPr lang="pt-BR" dirty="0" smtClean="0"/>
              <a:t>Art. 3 - </a:t>
            </a:r>
            <a:r>
              <a:rPr lang="en-US" dirty="0"/>
              <a:t>Prohibition of </a:t>
            </a:r>
            <a:r>
              <a:rPr lang="en-US" dirty="0" smtClean="0"/>
              <a:t>torture</a:t>
            </a:r>
            <a:endParaRPr lang="pt-BR" dirty="0"/>
          </a:p>
        </p:txBody>
      </p:sp>
      <p:sp>
        <p:nvSpPr>
          <p:cNvPr id="8" name="Espaço Reservado para Conteúdo 7"/>
          <p:cNvSpPr>
            <a:spLocks noGrp="1"/>
          </p:cNvSpPr>
          <p:nvPr>
            <p:ph sz="half" idx="2"/>
          </p:nvPr>
        </p:nvSpPr>
        <p:spPr/>
        <p:txBody>
          <a:bodyPr/>
          <a:lstStyle/>
          <a:p>
            <a:r>
              <a:rPr lang="en-US" dirty="0" smtClean="0"/>
              <a:t>No </a:t>
            </a:r>
            <a:r>
              <a:rPr lang="en-US" dirty="0"/>
              <a:t>one shall be subjected to torture or to inhuman or degrading treatment or punishment.</a:t>
            </a:r>
            <a:endParaRPr lang="pt-BR" dirty="0"/>
          </a:p>
        </p:txBody>
      </p:sp>
      <p:sp>
        <p:nvSpPr>
          <p:cNvPr id="9" name="Espaço Reservado para Texto 8"/>
          <p:cNvSpPr>
            <a:spLocks noGrp="1"/>
          </p:cNvSpPr>
          <p:nvPr>
            <p:ph type="body" sz="quarter" idx="3"/>
          </p:nvPr>
        </p:nvSpPr>
        <p:spPr/>
        <p:txBody>
          <a:bodyPr/>
          <a:lstStyle/>
          <a:p>
            <a:r>
              <a:rPr lang="en-US" dirty="0" smtClean="0"/>
              <a:t>Art. 8 - Right </a:t>
            </a:r>
            <a:r>
              <a:rPr lang="en-US" dirty="0"/>
              <a:t>to respect for private and family life </a:t>
            </a:r>
          </a:p>
        </p:txBody>
      </p:sp>
      <p:sp>
        <p:nvSpPr>
          <p:cNvPr id="10" name="Espaço Reservado para Conteúdo 9"/>
          <p:cNvSpPr>
            <a:spLocks noGrp="1"/>
          </p:cNvSpPr>
          <p:nvPr>
            <p:ph sz="quarter" idx="4"/>
          </p:nvPr>
        </p:nvSpPr>
        <p:spPr/>
        <p:txBody>
          <a:bodyPr>
            <a:normAutofit fontScale="70000" lnSpcReduction="20000"/>
          </a:bodyPr>
          <a:lstStyle/>
          <a:p>
            <a:pPr marL="571500" indent="-457200">
              <a:buFont typeface="+mj-lt"/>
              <a:buAutoNum type="arabicPeriod"/>
            </a:pPr>
            <a:r>
              <a:rPr lang="en-US" dirty="0" smtClean="0"/>
              <a:t>Everyone </a:t>
            </a:r>
            <a:r>
              <a:rPr lang="en-US" dirty="0"/>
              <a:t>has the right to respect for his private and family life, his home and his correspondence. </a:t>
            </a:r>
            <a:endParaRPr lang="en-US" dirty="0" smtClean="0"/>
          </a:p>
          <a:p>
            <a:pPr marL="571500" indent="-457200">
              <a:buFont typeface="+mj-lt"/>
              <a:buAutoNum type="arabicPeriod"/>
            </a:pPr>
            <a:r>
              <a:rPr lang="en-US" dirty="0" smtClean="0"/>
              <a:t>There </a:t>
            </a:r>
            <a:r>
              <a:rPr lang="en-US" dirty="0"/>
              <a:t>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pt-BR" dirty="0"/>
          </a:p>
        </p:txBody>
      </p:sp>
      <p:sp>
        <p:nvSpPr>
          <p:cNvPr id="5" name="Espaço Reservado para Número de Slide 4"/>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3988978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128</TotalTime>
  <Words>481</Words>
  <Application>Microsoft Office PowerPoint</Application>
  <PresentationFormat>Apresentação na tela (4:3)</PresentationFormat>
  <Paragraphs>55</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Adjacência</vt:lpstr>
      <vt:lpstr>LÓPEZ OSTRA v. SPAIN</vt:lpstr>
      <vt:lpstr>Nature of the case</vt:lpstr>
      <vt:lpstr>Facts</vt:lpstr>
      <vt:lpstr>Proceedings  - Supreme Court</vt:lpstr>
      <vt:lpstr>Proceedings  - Constitutional Court</vt:lpstr>
      <vt:lpstr>Constitutional base</vt:lpstr>
      <vt:lpstr>Constitutional base</vt:lpstr>
      <vt:lpstr>Proceedings before the comission</vt:lpstr>
      <vt:lpstr>European Convention</vt:lpstr>
      <vt:lpstr>Decision of the court </vt:lpstr>
      <vt:lpstr>Significance of the Case</vt:lpstr>
    </vt:vector>
  </TitlesOfParts>
  <Company>Prefeitura de São Paulo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Legality of the Use by a State of Nuclear Weapons in Armed Conflict</dc:title>
  <dc:creator>Wagner Artur de Oliveira Cabral</dc:creator>
  <cp:lastModifiedBy>Wagner Artur de Oliveira Cabral</cp:lastModifiedBy>
  <cp:revision>13</cp:revision>
  <dcterms:created xsi:type="dcterms:W3CDTF">2016-03-17T19:54:37Z</dcterms:created>
  <dcterms:modified xsi:type="dcterms:W3CDTF">2016-04-06T01:49:18Z</dcterms:modified>
</cp:coreProperties>
</file>