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44"/>
  </p:notesMasterIdLst>
  <p:sldIdLst>
    <p:sldId id="256" r:id="rId2"/>
    <p:sldId id="773" r:id="rId3"/>
    <p:sldId id="771" r:id="rId4"/>
    <p:sldId id="772" r:id="rId5"/>
    <p:sldId id="770" r:id="rId6"/>
    <p:sldId id="810" r:id="rId7"/>
    <p:sldId id="776" r:id="rId8"/>
    <p:sldId id="811" r:id="rId9"/>
    <p:sldId id="799" r:id="rId10"/>
    <p:sldId id="800" r:id="rId11"/>
    <p:sldId id="847" r:id="rId12"/>
    <p:sldId id="843" r:id="rId13"/>
    <p:sldId id="812" r:id="rId14"/>
    <p:sldId id="781" r:id="rId15"/>
    <p:sldId id="814" r:id="rId16"/>
    <p:sldId id="815" r:id="rId17"/>
    <p:sldId id="816" r:id="rId18"/>
    <p:sldId id="817" r:id="rId19"/>
    <p:sldId id="818" r:id="rId20"/>
    <p:sldId id="813" r:id="rId21"/>
    <p:sldId id="819" r:id="rId22"/>
    <p:sldId id="820" r:id="rId23"/>
    <p:sldId id="821" r:id="rId24"/>
    <p:sldId id="822" r:id="rId25"/>
    <p:sldId id="823" r:id="rId26"/>
    <p:sldId id="824" r:id="rId27"/>
    <p:sldId id="825" r:id="rId28"/>
    <p:sldId id="826" r:id="rId29"/>
    <p:sldId id="827" r:id="rId30"/>
    <p:sldId id="828" r:id="rId31"/>
    <p:sldId id="830" r:id="rId32"/>
    <p:sldId id="832" r:id="rId33"/>
    <p:sldId id="833" r:id="rId34"/>
    <p:sldId id="804" r:id="rId35"/>
    <p:sldId id="844" r:id="rId36"/>
    <p:sldId id="845" r:id="rId37"/>
    <p:sldId id="257" r:id="rId38"/>
    <p:sldId id="258" r:id="rId39"/>
    <p:sldId id="783" r:id="rId40"/>
    <p:sldId id="846" r:id="rId41"/>
    <p:sldId id="786" r:id="rId42"/>
    <p:sldId id="76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Estilo Claro 1 - Ênfas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Estilo Médio 3 - Ênfas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FE626-66DE-4EE9-B548-AA9BA2548E6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pt-BR"/>
        </a:p>
      </dgm:t>
    </dgm:pt>
    <dgm:pt modelId="{68DE6D63-BA77-46B7-A870-0FFF11CC19D8}">
      <dgm:prSet phldrT="[Texto]"/>
      <dgm:spPr/>
      <dgm:t>
        <a:bodyPr/>
        <a:lstStyle/>
        <a:p>
          <a:r>
            <a:rPr lang="pt-BR" dirty="0"/>
            <a:t>Aleitamento materno</a:t>
          </a:r>
        </a:p>
        <a:p>
          <a:r>
            <a:rPr lang="pt-BR" dirty="0"/>
            <a:t>6 indicadores</a:t>
          </a:r>
        </a:p>
      </dgm:t>
    </dgm:pt>
    <dgm:pt modelId="{E236157A-141B-4F8A-89F3-D115C036731C}" type="parTrans" cxnId="{4B3FE812-EB7E-42B6-AC92-A03FD938344E}">
      <dgm:prSet/>
      <dgm:spPr/>
      <dgm:t>
        <a:bodyPr/>
        <a:lstStyle/>
        <a:p>
          <a:endParaRPr lang="pt-BR"/>
        </a:p>
      </dgm:t>
    </dgm:pt>
    <dgm:pt modelId="{6BD264BF-B650-407D-9C26-4E17D303C592}" type="sibTrans" cxnId="{4B3FE812-EB7E-42B6-AC92-A03FD938344E}">
      <dgm:prSet/>
      <dgm:spPr/>
      <dgm:t>
        <a:bodyPr/>
        <a:lstStyle/>
        <a:p>
          <a:endParaRPr lang="pt-BR"/>
        </a:p>
      </dgm:t>
    </dgm:pt>
    <dgm:pt modelId="{B19CB2B3-C823-4DF4-B1C2-C252D95AAB4C}">
      <dgm:prSet phldrT="[Texto]"/>
      <dgm:spPr/>
      <dgm:t>
        <a:bodyPr/>
        <a:lstStyle/>
        <a:p>
          <a:r>
            <a:rPr lang="pt-BR" dirty="0"/>
            <a:t>Alimentação complementar</a:t>
          </a:r>
        </a:p>
        <a:p>
          <a:r>
            <a:rPr lang="pt-BR" dirty="0"/>
            <a:t>9 indicadores</a:t>
          </a:r>
        </a:p>
      </dgm:t>
    </dgm:pt>
    <dgm:pt modelId="{BB3D065F-3AAA-4841-841C-FAD9317358C2}" type="parTrans" cxnId="{F2F45754-5BBB-4D4B-A2DB-B4892570E321}">
      <dgm:prSet/>
      <dgm:spPr/>
      <dgm:t>
        <a:bodyPr/>
        <a:lstStyle/>
        <a:p>
          <a:endParaRPr lang="pt-BR"/>
        </a:p>
      </dgm:t>
    </dgm:pt>
    <dgm:pt modelId="{1545957E-9221-4DA2-ADEF-477D332761B6}" type="sibTrans" cxnId="{F2F45754-5BBB-4D4B-A2DB-B4892570E321}">
      <dgm:prSet/>
      <dgm:spPr/>
      <dgm:t>
        <a:bodyPr/>
        <a:lstStyle/>
        <a:p>
          <a:endParaRPr lang="pt-BR"/>
        </a:p>
      </dgm:t>
    </dgm:pt>
    <dgm:pt modelId="{19D10061-42D6-496E-AFCD-29C39524728F}">
      <dgm:prSet phldrT="[Texto]"/>
      <dgm:spPr/>
      <dgm:t>
        <a:bodyPr/>
        <a:lstStyle/>
        <a:p>
          <a:r>
            <a:rPr lang="pt-BR" dirty="0"/>
            <a:t>Outros</a:t>
          </a:r>
        </a:p>
        <a:p>
          <a:r>
            <a:rPr lang="pt-BR" dirty="0"/>
            <a:t>2 indicadores</a:t>
          </a:r>
        </a:p>
      </dgm:t>
    </dgm:pt>
    <dgm:pt modelId="{26FC265B-B335-47F0-93FD-F4D0C2C95CFF}" type="parTrans" cxnId="{45365D51-203C-4CA6-B719-79E59B728C07}">
      <dgm:prSet/>
      <dgm:spPr/>
      <dgm:t>
        <a:bodyPr/>
        <a:lstStyle/>
        <a:p>
          <a:endParaRPr lang="pt-BR"/>
        </a:p>
      </dgm:t>
    </dgm:pt>
    <dgm:pt modelId="{9B8EA932-4221-4379-A90F-F854C778D388}" type="sibTrans" cxnId="{45365D51-203C-4CA6-B719-79E59B728C07}">
      <dgm:prSet/>
      <dgm:spPr/>
      <dgm:t>
        <a:bodyPr/>
        <a:lstStyle/>
        <a:p>
          <a:endParaRPr lang="pt-BR"/>
        </a:p>
      </dgm:t>
    </dgm:pt>
    <dgm:pt modelId="{341481F3-F85B-49F2-8D02-0985301CAACF}" type="pres">
      <dgm:prSet presAssocID="{B3DFE626-66DE-4EE9-B548-AA9BA2548E64}" presName="diagram" presStyleCnt="0">
        <dgm:presLayoutVars>
          <dgm:dir/>
          <dgm:resizeHandles val="exact"/>
        </dgm:presLayoutVars>
      </dgm:prSet>
      <dgm:spPr/>
    </dgm:pt>
    <dgm:pt modelId="{2525D7CD-03A9-46DB-A81F-3AFEEE303FBA}" type="pres">
      <dgm:prSet presAssocID="{68DE6D63-BA77-46B7-A870-0FFF11CC19D8}" presName="node" presStyleLbl="node1" presStyleIdx="0" presStyleCnt="3">
        <dgm:presLayoutVars>
          <dgm:bulletEnabled val="1"/>
        </dgm:presLayoutVars>
      </dgm:prSet>
      <dgm:spPr/>
    </dgm:pt>
    <dgm:pt modelId="{71A0DA3E-0F32-47C2-95C4-579192B5E6FC}" type="pres">
      <dgm:prSet presAssocID="{6BD264BF-B650-407D-9C26-4E17D303C592}" presName="sibTrans" presStyleCnt="0"/>
      <dgm:spPr/>
    </dgm:pt>
    <dgm:pt modelId="{C299484B-56BE-4FF9-ACCD-44948E5E152E}" type="pres">
      <dgm:prSet presAssocID="{B19CB2B3-C823-4DF4-B1C2-C252D95AAB4C}" presName="node" presStyleLbl="node1" presStyleIdx="1" presStyleCnt="3">
        <dgm:presLayoutVars>
          <dgm:bulletEnabled val="1"/>
        </dgm:presLayoutVars>
      </dgm:prSet>
      <dgm:spPr/>
    </dgm:pt>
    <dgm:pt modelId="{761F4ADC-42EF-47F5-9410-517924FA1896}" type="pres">
      <dgm:prSet presAssocID="{1545957E-9221-4DA2-ADEF-477D332761B6}" presName="sibTrans" presStyleCnt="0"/>
      <dgm:spPr/>
    </dgm:pt>
    <dgm:pt modelId="{4E48731F-80AA-45FB-8753-D524674BAEF9}" type="pres">
      <dgm:prSet presAssocID="{19D10061-42D6-496E-AFCD-29C39524728F}" presName="node" presStyleLbl="node1" presStyleIdx="2" presStyleCnt="3">
        <dgm:presLayoutVars>
          <dgm:bulletEnabled val="1"/>
        </dgm:presLayoutVars>
      </dgm:prSet>
      <dgm:spPr/>
    </dgm:pt>
  </dgm:ptLst>
  <dgm:cxnLst>
    <dgm:cxn modelId="{4B3FE812-EB7E-42B6-AC92-A03FD938344E}" srcId="{B3DFE626-66DE-4EE9-B548-AA9BA2548E64}" destId="{68DE6D63-BA77-46B7-A870-0FFF11CC19D8}" srcOrd="0" destOrd="0" parTransId="{E236157A-141B-4F8A-89F3-D115C036731C}" sibTransId="{6BD264BF-B650-407D-9C26-4E17D303C592}"/>
    <dgm:cxn modelId="{5B49C62A-1D36-40B0-83B5-2416DB174D81}" type="presOf" srcId="{B3DFE626-66DE-4EE9-B548-AA9BA2548E64}" destId="{341481F3-F85B-49F2-8D02-0985301CAACF}" srcOrd="0" destOrd="0" presId="urn:microsoft.com/office/officeart/2005/8/layout/default"/>
    <dgm:cxn modelId="{37651739-3865-409A-8918-AB757C4D56DE}" type="presOf" srcId="{B19CB2B3-C823-4DF4-B1C2-C252D95AAB4C}" destId="{C299484B-56BE-4FF9-ACCD-44948E5E152E}" srcOrd="0" destOrd="0" presId="urn:microsoft.com/office/officeart/2005/8/layout/default"/>
    <dgm:cxn modelId="{82242A3D-C503-4031-BF36-57ADE395D56C}" type="presOf" srcId="{19D10061-42D6-496E-AFCD-29C39524728F}" destId="{4E48731F-80AA-45FB-8753-D524674BAEF9}" srcOrd="0" destOrd="0" presId="urn:microsoft.com/office/officeart/2005/8/layout/default"/>
    <dgm:cxn modelId="{45365D51-203C-4CA6-B719-79E59B728C07}" srcId="{B3DFE626-66DE-4EE9-B548-AA9BA2548E64}" destId="{19D10061-42D6-496E-AFCD-29C39524728F}" srcOrd="2" destOrd="0" parTransId="{26FC265B-B335-47F0-93FD-F4D0C2C95CFF}" sibTransId="{9B8EA932-4221-4379-A90F-F854C778D388}"/>
    <dgm:cxn modelId="{F2F45754-5BBB-4D4B-A2DB-B4892570E321}" srcId="{B3DFE626-66DE-4EE9-B548-AA9BA2548E64}" destId="{B19CB2B3-C823-4DF4-B1C2-C252D95AAB4C}" srcOrd="1" destOrd="0" parTransId="{BB3D065F-3AAA-4841-841C-FAD9317358C2}" sibTransId="{1545957E-9221-4DA2-ADEF-477D332761B6}"/>
    <dgm:cxn modelId="{4C256CD5-E208-4D81-B21B-292B8B473DE3}" type="presOf" srcId="{68DE6D63-BA77-46B7-A870-0FFF11CC19D8}" destId="{2525D7CD-03A9-46DB-A81F-3AFEEE303FBA}" srcOrd="0" destOrd="0" presId="urn:microsoft.com/office/officeart/2005/8/layout/default"/>
    <dgm:cxn modelId="{4A7788E9-B72C-4D68-AB97-247B5C21E625}" type="presParOf" srcId="{341481F3-F85B-49F2-8D02-0985301CAACF}" destId="{2525D7CD-03A9-46DB-A81F-3AFEEE303FBA}" srcOrd="0" destOrd="0" presId="urn:microsoft.com/office/officeart/2005/8/layout/default"/>
    <dgm:cxn modelId="{346FECB6-CFF5-49A9-B376-63C0F0E99B72}" type="presParOf" srcId="{341481F3-F85B-49F2-8D02-0985301CAACF}" destId="{71A0DA3E-0F32-47C2-95C4-579192B5E6FC}" srcOrd="1" destOrd="0" presId="urn:microsoft.com/office/officeart/2005/8/layout/default"/>
    <dgm:cxn modelId="{C80A7B49-9291-46CE-B242-A3004A9EABAF}" type="presParOf" srcId="{341481F3-F85B-49F2-8D02-0985301CAACF}" destId="{C299484B-56BE-4FF9-ACCD-44948E5E152E}" srcOrd="2" destOrd="0" presId="urn:microsoft.com/office/officeart/2005/8/layout/default"/>
    <dgm:cxn modelId="{4EC334B5-5894-4D22-BA09-DCC4C8EF5FE5}" type="presParOf" srcId="{341481F3-F85B-49F2-8D02-0985301CAACF}" destId="{761F4ADC-42EF-47F5-9410-517924FA1896}" srcOrd="3" destOrd="0" presId="urn:microsoft.com/office/officeart/2005/8/layout/default"/>
    <dgm:cxn modelId="{5EE93805-92AE-4C8F-ADAD-3AC8402C94D1}" type="presParOf" srcId="{341481F3-F85B-49F2-8D02-0985301CAACF}" destId="{4E48731F-80AA-45FB-8753-D524674BAEF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5D7CD-03A9-46DB-A81F-3AFEEE303FBA}">
      <dsp:nvSpPr>
        <dsp:cNvPr id="0" name=""/>
        <dsp:cNvSpPr/>
      </dsp:nvSpPr>
      <dsp:spPr>
        <a:xfrm>
          <a:off x="0" y="1068387"/>
          <a:ext cx="3143249" cy="188595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pt-BR" sz="3400" kern="1200" dirty="0"/>
            <a:t>Aleitamento materno</a:t>
          </a:r>
        </a:p>
        <a:p>
          <a:pPr marL="0" lvl="0" indent="0" algn="ctr" defTabSz="1511300">
            <a:lnSpc>
              <a:spcPct val="90000"/>
            </a:lnSpc>
            <a:spcBef>
              <a:spcPct val="0"/>
            </a:spcBef>
            <a:spcAft>
              <a:spcPct val="35000"/>
            </a:spcAft>
            <a:buNone/>
          </a:pPr>
          <a:r>
            <a:rPr lang="pt-BR" sz="3400" kern="1200" dirty="0"/>
            <a:t>6 indicadores</a:t>
          </a:r>
        </a:p>
      </dsp:txBody>
      <dsp:txXfrm>
        <a:off x="0" y="1068387"/>
        <a:ext cx="3143249" cy="1885950"/>
      </dsp:txXfrm>
    </dsp:sp>
    <dsp:sp modelId="{C299484B-56BE-4FF9-ACCD-44948E5E152E}">
      <dsp:nvSpPr>
        <dsp:cNvPr id="0" name=""/>
        <dsp:cNvSpPr/>
      </dsp:nvSpPr>
      <dsp:spPr>
        <a:xfrm>
          <a:off x="3457575" y="1068387"/>
          <a:ext cx="3143249" cy="188595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pt-BR" sz="3400" kern="1200" dirty="0"/>
            <a:t>Alimentação complementar</a:t>
          </a:r>
        </a:p>
        <a:p>
          <a:pPr marL="0" lvl="0" indent="0" algn="ctr" defTabSz="1511300">
            <a:lnSpc>
              <a:spcPct val="90000"/>
            </a:lnSpc>
            <a:spcBef>
              <a:spcPct val="0"/>
            </a:spcBef>
            <a:spcAft>
              <a:spcPct val="35000"/>
            </a:spcAft>
            <a:buNone/>
          </a:pPr>
          <a:r>
            <a:rPr lang="pt-BR" sz="3400" kern="1200" dirty="0"/>
            <a:t>9 indicadores</a:t>
          </a:r>
        </a:p>
      </dsp:txBody>
      <dsp:txXfrm>
        <a:off x="3457575" y="1068387"/>
        <a:ext cx="3143249" cy="1885950"/>
      </dsp:txXfrm>
    </dsp:sp>
    <dsp:sp modelId="{4E48731F-80AA-45FB-8753-D524674BAEF9}">
      <dsp:nvSpPr>
        <dsp:cNvPr id="0" name=""/>
        <dsp:cNvSpPr/>
      </dsp:nvSpPr>
      <dsp:spPr>
        <a:xfrm>
          <a:off x="6915149" y="1068387"/>
          <a:ext cx="3143249" cy="188595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pt-BR" sz="3400" kern="1200" dirty="0"/>
            <a:t>Outros</a:t>
          </a:r>
        </a:p>
        <a:p>
          <a:pPr marL="0" lvl="0" indent="0" algn="ctr" defTabSz="1511300">
            <a:lnSpc>
              <a:spcPct val="90000"/>
            </a:lnSpc>
            <a:spcBef>
              <a:spcPct val="0"/>
            </a:spcBef>
            <a:spcAft>
              <a:spcPct val="35000"/>
            </a:spcAft>
            <a:buNone/>
          </a:pPr>
          <a:r>
            <a:rPr lang="pt-BR" sz="3400" kern="1200" dirty="0"/>
            <a:t>2 indicadores</a:t>
          </a:r>
        </a:p>
      </dsp:txBody>
      <dsp:txXfrm>
        <a:off x="6915149" y="1068387"/>
        <a:ext cx="3143249" cy="18859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7C321-1E78-4409-9F43-9CE73A6F7548}" type="datetimeFigureOut">
              <a:rPr lang="pt-BR" smtClean="0"/>
              <a:t>05/11/2022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A3C7B-F3D8-4446-AFE4-7AA682F83998}" type="slidenum">
              <a:rPr lang="pt-BR" smtClean="0"/>
              <a:t>‹nº›</a:t>
            </a:fld>
            <a:endParaRPr lang="pt-BR"/>
          </a:p>
        </p:txBody>
      </p:sp>
    </p:spTree>
    <p:extLst>
      <p:ext uri="{BB962C8B-B14F-4D97-AF65-F5344CB8AC3E}">
        <p14:creationId xmlns:p14="http://schemas.microsoft.com/office/powerpoint/2010/main" val="6160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783C41AB-8A48-4E0E-B98A-7B46DAFC48CF}" type="datetimeFigureOut">
              <a:rPr lang="pt-BR" smtClean="0"/>
              <a:t>05/11/2022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D994112-BE09-4B45-B7B5-B302AC7C57F9}"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97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83C41AB-8A48-4E0E-B98A-7B46DAFC48CF}" type="datetimeFigureOut">
              <a:rPr lang="pt-BR" smtClean="0"/>
              <a:t>05/11/2022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D994112-BE09-4B45-B7B5-B302AC7C57F9}" type="slidenum">
              <a:rPr lang="pt-BR" smtClean="0"/>
              <a:t>‹nº›</a:t>
            </a:fld>
            <a:endParaRPr lang="pt-BR"/>
          </a:p>
        </p:txBody>
      </p:sp>
    </p:spTree>
    <p:extLst>
      <p:ext uri="{BB962C8B-B14F-4D97-AF65-F5344CB8AC3E}">
        <p14:creationId xmlns:p14="http://schemas.microsoft.com/office/powerpoint/2010/main" val="173500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83C41AB-8A48-4E0E-B98A-7B46DAFC48CF}" type="datetimeFigureOut">
              <a:rPr lang="pt-BR" smtClean="0"/>
              <a:t>05/11/2022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D994112-BE09-4B45-B7B5-B302AC7C57F9}" type="slidenum">
              <a:rPr lang="pt-BR" smtClean="0"/>
              <a:t>‹nº›</a:t>
            </a:fld>
            <a:endParaRPr lang="pt-BR"/>
          </a:p>
        </p:txBody>
      </p:sp>
    </p:spTree>
    <p:extLst>
      <p:ext uri="{BB962C8B-B14F-4D97-AF65-F5344CB8AC3E}">
        <p14:creationId xmlns:p14="http://schemas.microsoft.com/office/powerpoint/2010/main" val="33708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83C41AB-8A48-4E0E-B98A-7B46DAFC48CF}" type="datetimeFigureOut">
              <a:rPr lang="pt-BR" smtClean="0"/>
              <a:t>05/11/2022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D994112-BE09-4B45-B7B5-B302AC7C57F9}" type="slidenum">
              <a:rPr lang="pt-BR" smtClean="0"/>
              <a:t>‹nº›</a:t>
            </a:fld>
            <a:endParaRPr lang="pt-BR"/>
          </a:p>
        </p:txBody>
      </p:sp>
    </p:spTree>
    <p:extLst>
      <p:ext uri="{BB962C8B-B14F-4D97-AF65-F5344CB8AC3E}">
        <p14:creationId xmlns:p14="http://schemas.microsoft.com/office/powerpoint/2010/main" val="1737565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83C41AB-8A48-4E0E-B98A-7B46DAFC48CF}" type="datetimeFigureOut">
              <a:rPr lang="pt-BR" smtClean="0"/>
              <a:t>05/11/2022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D994112-BE09-4B45-B7B5-B302AC7C57F9}"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748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83C41AB-8A48-4E0E-B98A-7B46DAFC48CF}" type="datetimeFigureOut">
              <a:rPr lang="pt-BR" smtClean="0"/>
              <a:t>05/11/2022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D994112-BE09-4B45-B7B5-B302AC7C57F9}" type="slidenum">
              <a:rPr lang="pt-BR" smtClean="0"/>
              <a:t>‹nº›</a:t>
            </a:fld>
            <a:endParaRPr lang="pt-BR"/>
          </a:p>
        </p:txBody>
      </p:sp>
    </p:spTree>
    <p:extLst>
      <p:ext uri="{BB962C8B-B14F-4D97-AF65-F5344CB8AC3E}">
        <p14:creationId xmlns:p14="http://schemas.microsoft.com/office/powerpoint/2010/main" val="127640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97280" y="2582334"/>
            <a:ext cx="493776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17920" y="2582334"/>
            <a:ext cx="493776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83C41AB-8A48-4E0E-B98A-7B46DAFC48CF}" type="datetimeFigureOut">
              <a:rPr lang="pt-BR" smtClean="0"/>
              <a:t>05/11/2022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D994112-BE09-4B45-B7B5-B302AC7C57F9}" type="slidenum">
              <a:rPr lang="pt-BR" smtClean="0"/>
              <a:t>‹nº›</a:t>
            </a:fld>
            <a:endParaRPr lang="pt-BR"/>
          </a:p>
        </p:txBody>
      </p:sp>
    </p:spTree>
    <p:extLst>
      <p:ext uri="{BB962C8B-B14F-4D97-AF65-F5344CB8AC3E}">
        <p14:creationId xmlns:p14="http://schemas.microsoft.com/office/powerpoint/2010/main" val="33242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83C41AB-8A48-4E0E-B98A-7B46DAFC48CF}" type="datetimeFigureOut">
              <a:rPr lang="pt-BR" smtClean="0"/>
              <a:t>05/11/2022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D994112-BE09-4B45-B7B5-B302AC7C57F9}" type="slidenum">
              <a:rPr lang="pt-BR" smtClean="0"/>
              <a:t>‹nº›</a:t>
            </a:fld>
            <a:endParaRPr lang="pt-BR"/>
          </a:p>
        </p:txBody>
      </p:sp>
    </p:spTree>
    <p:extLst>
      <p:ext uri="{BB962C8B-B14F-4D97-AF65-F5344CB8AC3E}">
        <p14:creationId xmlns:p14="http://schemas.microsoft.com/office/powerpoint/2010/main" val="176489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83C41AB-8A48-4E0E-B98A-7B46DAFC48CF}" type="datetimeFigureOut">
              <a:rPr lang="pt-BR" smtClean="0"/>
              <a:t>05/11/2022</a:t>
            </a:fld>
            <a:endParaRPr lang="pt-B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BR"/>
          </a:p>
        </p:txBody>
      </p:sp>
      <p:sp>
        <p:nvSpPr>
          <p:cNvPr id="9" name="Slide Number Placeholder 8"/>
          <p:cNvSpPr>
            <a:spLocks noGrp="1"/>
          </p:cNvSpPr>
          <p:nvPr>
            <p:ph type="sldNum" sz="quarter" idx="12"/>
          </p:nvPr>
        </p:nvSpPr>
        <p:spPr/>
        <p:txBody>
          <a:bodyPr/>
          <a:lstStyle/>
          <a:p>
            <a:fld id="{4D994112-BE09-4B45-B7B5-B302AC7C57F9}" type="slidenum">
              <a:rPr lang="pt-BR" smtClean="0"/>
              <a:t>‹nº›</a:t>
            </a:fld>
            <a:endParaRPr lang="pt-BR"/>
          </a:p>
        </p:txBody>
      </p:sp>
    </p:spTree>
    <p:extLst>
      <p:ext uri="{BB962C8B-B14F-4D97-AF65-F5344CB8AC3E}">
        <p14:creationId xmlns:p14="http://schemas.microsoft.com/office/powerpoint/2010/main" val="72198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83C41AB-8A48-4E0E-B98A-7B46DAFC48CF}" type="datetimeFigureOut">
              <a:rPr lang="pt-BR" smtClean="0"/>
              <a:t>05/11/2022</a:t>
            </a:fld>
            <a:endParaRPr lang="pt-B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D994112-BE09-4B45-B7B5-B302AC7C57F9}" type="slidenum">
              <a:rPr lang="pt-BR" smtClean="0"/>
              <a:t>‹nº›</a:t>
            </a:fld>
            <a:endParaRPr lang="pt-BR"/>
          </a:p>
        </p:txBody>
      </p:sp>
    </p:spTree>
    <p:extLst>
      <p:ext uri="{BB962C8B-B14F-4D97-AF65-F5344CB8AC3E}">
        <p14:creationId xmlns:p14="http://schemas.microsoft.com/office/powerpoint/2010/main" val="3885935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83C41AB-8A48-4E0E-B98A-7B46DAFC48CF}" type="datetimeFigureOut">
              <a:rPr lang="pt-BR" smtClean="0"/>
              <a:t>05/11/2022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D994112-BE09-4B45-B7B5-B302AC7C57F9}" type="slidenum">
              <a:rPr lang="pt-BR" smtClean="0"/>
              <a:t>‹nº›</a:t>
            </a:fld>
            <a:endParaRPr lang="pt-BR"/>
          </a:p>
        </p:txBody>
      </p:sp>
    </p:spTree>
    <p:extLst>
      <p:ext uri="{BB962C8B-B14F-4D97-AF65-F5344CB8AC3E}">
        <p14:creationId xmlns:p14="http://schemas.microsoft.com/office/powerpoint/2010/main" val="2865908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83C41AB-8A48-4E0E-B98A-7B46DAFC48CF}" type="datetimeFigureOut">
              <a:rPr lang="pt-BR" smtClean="0"/>
              <a:t>05/11/2022</a:t>
            </a:fld>
            <a:endParaRPr lang="pt-B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B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D994112-BE09-4B45-B7B5-B302AC7C57F9}" type="slidenum">
              <a:rPr lang="pt-BR" smtClean="0"/>
              <a:t>‹nº›</a:t>
            </a:fld>
            <a:endParaRPr lang="pt-B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51492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5.emf"/><Relationship Id="rId2" Type="http://schemas.openxmlformats.org/officeDocument/2006/relationships/hyperlink" Target="https://apps.who.int/iris/bitstream/handle/10665/43895/9789241596664_eng.pdf;jsessionid=8323088593F0706DB39CB012F68F807A?sequence=1" TargetMode="External"/><Relationship Id="rId1" Type="http://schemas.openxmlformats.org/officeDocument/2006/relationships/slideLayout" Target="../slideLayouts/slideLayout6.xml"/><Relationship Id="rId6" Type="http://schemas.openxmlformats.org/officeDocument/2006/relationships/hyperlink" Target="../9789241599757_eng%20OMS%20parte%203.pdf" TargetMode="External"/><Relationship Id="rId5" Type="http://schemas.openxmlformats.org/officeDocument/2006/relationships/image" Target="../media/image4.emf"/><Relationship Id="rId4" Type="http://schemas.openxmlformats.org/officeDocument/2006/relationships/hyperlink" Target="../Indicadores%20OMS_Parte%20II.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a:extLst>
              <a:ext uri="{FF2B5EF4-FFF2-40B4-BE49-F238E27FC236}">
                <a16:creationId xmlns:a16="http://schemas.microsoft.com/office/drawing/2014/main" id="{F9F50EBB-6741-4024-A72A-2016F6BFC07B}"/>
              </a:ext>
            </a:extLst>
          </p:cNvPr>
          <p:cNvSpPr>
            <a:spLocks noGrp="1"/>
          </p:cNvSpPr>
          <p:nvPr>
            <p:ph type="title" idx="4294967295"/>
          </p:nvPr>
        </p:nvSpPr>
        <p:spPr>
          <a:xfrm>
            <a:off x="817905" y="5267177"/>
            <a:ext cx="10113963" cy="822325"/>
          </a:xfrm>
        </p:spPr>
        <p:txBody>
          <a:bodyPr>
            <a:normAutofit fontScale="90000"/>
          </a:bodyPr>
          <a:lstStyle/>
          <a:p>
            <a:pPr algn="ctr"/>
            <a:endParaRPr lang="pt-BR" dirty="0">
              <a:solidFill>
                <a:schemeClr val="tx1"/>
              </a:solidFill>
            </a:endParaRPr>
          </a:p>
          <a:p>
            <a:pPr algn="ctr"/>
            <a:r>
              <a:rPr lang="pt-BR" sz="2200" dirty="0">
                <a:solidFill>
                  <a:schemeClr val="tx1"/>
                </a:solidFill>
              </a:rPr>
              <a:t>HNT 5761-1/2021</a:t>
            </a:r>
          </a:p>
          <a:p>
            <a:pPr algn="ctr"/>
            <a:r>
              <a:rPr lang="pt-BR" sz="2200" dirty="0">
                <a:solidFill>
                  <a:schemeClr val="tx1"/>
                </a:solidFill>
              </a:rPr>
              <a:t>Sonia Isoyama Venancio</a:t>
            </a:r>
          </a:p>
          <a:p>
            <a:pPr algn="ctr"/>
            <a:r>
              <a:rPr lang="pt-BR" sz="2200" dirty="0">
                <a:solidFill>
                  <a:schemeClr val="tx1"/>
                </a:solidFill>
              </a:rPr>
              <a:t>Maria Helena D’Aquino Benício</a:t>
            </a:r>
          </a:p>
        </p:txBody>
      </p:sp>
      <p:sp>
        <p:nvSpPr>
          <p:cNvPr id="5" name="CaixaDeTexto 4">
            <a:extLst>
              <a:ext uri="{FF2B5EF4-FFF2-40B4-BE49-F238E27FC236}">
                <a16:creationId xmlns:a16="http://schemas.microsoft.com/office/drawing/2014/main" id="{8A95CC81-97D1-4185-8ADA-FD40BF816FC3}"/>
              </a:ext>
            </a:extLst>
          </p:cNvPr>
          <p:cNvSpPr txBox="1"/>
          <p:nvPr/>
        </p:nvSpPr>
        <p:spPr>
          <a:xfrm>
            <a:off x="1165509" y="1403377"/>
            <a:ext cx="9766359" cy="2153218"/>
          </a:xfrm>
          <a:prstGeom prst="rect">
            <a:avLst/>
          </a:prstGeom>
          <a:noFill/>
        </p:spPr>
        <p:txBody>
          <a:bodyPr wrap="square">
            <a:spAutoFit/>
          </a:bodyPr>
          <a:lstStyle/>
          <a:p>
            <a:pPr>
              <a:lnSpc>
                <a:spcPct val="115000"/>
              </a:lnSpc>
              <a:spcAft>
                <a:spcPts val="1000"/>
              </a:spcAft>
            </a:pPr>
            <a:r>
              <a:rPr lang="pt-BR" sz="2800" dirty="0">
                <a:solidFill>
                  <a:srgbClr val="666666"/>
                </a:solidFill>
                <a:effectLst/>
                <a:latin typeface="Verdana" panose="020B0604030504040204" pitchFamily="34" charset="0"/>
                <a:ea typeface="Calibri" panose="020F0502020204030204" pitchFamily="34" charset="0"/>
                <a:cs typeface="Calibri" panose="020F0502020204030204" pitchFamily="34" charset="0"/>
              </a:rPr>
              <a:t>Avaliação das práticas de alimentação infantil em estudos populacionais: definições e métodos de medida.</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pt-BR" sz="2800" dirty="0">
              <a:solidFill>
                <a:srgbClr val="666666"/>
              </a:solidFill>
              <a:effectLst/>
              <a:latin typeface="Verdana" panose="020B060403050404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6922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49EE98B-F7A3-40AB-B218-71BCD9CB48C3}"/>
              </a:ext>
            </a:extLst>
          </p:cNvPr>
          <p:cNvSpPr>
            <a:spLocks noGrp="1"/>
          </p:cNvSpPr>
          <p:nvPr>
            <p:ph type="title"/>
          </p:nvPr>
        </p:nvSpPr>
        <p:spPr>
          <a:xfrm>
            <a:off x="2488311" y="523613"/>
            <a:ext cx="7729728" cy="1188720"/>
          </a:xfrm>
        </p:spPr>
        <p:txBody>
          <a:bodyPr/>
          <a:lstStyle/>
          <a:p>
            <a:r>
              <a:rPr lang="pt-BR" dirty="0"/>
              <a:t>Aspectos metodológicos</a:t>
            </a:r>
          </a:p>
        </p:txBody>
      </p:sp>
      <p:sp>
        <p:nvSpPr>
          <p:cNvPr id="7" name="Espaço Reservado para Conteúdo 6">
            <a:extLst>
              <a:ext uri="{FF2B5EF4-FFF2-40B4-BE49-F238E27FC236}">
                <a16:creationId xmlns:a16="http://schemas.microsoft.com/office/drawing/2014/main" id="{9713578C-5192-417F-B1EA-84DE1FA9FE68}"/>
              </a:ext>
            </a:extLst>
          </p:cNvPr>
          <p:cNvSpPr>
            <a:spLocks noGrp="1"/>
          </p:cNvSpPr>
          <p:nvPr>
            <p:ph idx="1"/>
          </p:nvPr>
        </p:nvSpPr>
        <p:spPr/>
        <p:txBody>
          <a:bodyPr/>
          <a:lstStyle/>
          <a:p>
            <a:endParaRPr lang="pt-BR" dirty="0"/>
          </a:p>
          <a:p>
            <a:endParaRPr lang="pt-BR" dirty="0"/>
          </a:p>
        </p:txBody>
      </p:sp>
      <p:sp>
        <p:nvSpPr>
          <p:cNvPr id="8" name="CaixaDeTexto 7">
            <a:extLst>
              <a:ext uri="{FF2B5EF4-FFF2-40B4-BE49-F238E27FC236}">
                <a16:creationId xmlns:a16="http://schemas.microsoft.com/office/drawing/2014/main" id="{D42B36DE-0A1B-4155-9524-93829B84CAB5}"/>
              </a:ext>
            </a:extLst>
          </p:cNvPr>
          <p:cNvSpPr txBox="1"/>
          <p:nvPr/>
        </p:nvSpPr>
        <p:spPr>
          <a:xfrm>
            <a:off x="790575" y="1841242"/>
            <a:ext cx="9898856" cy="3785652"/>
          </a:xfrm>
          <a:prstGeom prst="rect">
            <a:avLst/>
          </a:prstGeom>
          <a:noFill/>
        </p:spPr>
        <p:txBody>
          <a:bodyPr wrap="square">
            <a:spAutoFit/>
          </a:bodyPr>
          <a:lstStyle/>
          <a:p>
            <a:pPr>
              <a:buClr>
                <a:schemeClr val="accent2"/>
              </a:buClr>
            </a:pPr>
            <a:endParaRPr lang="pt-BR" sz="2000" dirty="0"/>
          </a:p>
          <a:p>
            <a:pPr marL="342900" indent="-342900">
              <a:buClr>
                <a:schemeClr val="accent2"/>
              </a:buClr>
              <a:buFont typeface="Wingdings" panose="05000000000000000000" pitchFamily="2" charset="2"/>
              <a:buChar char="ü"/>
            </a:pPr>
            <a:r>
              <a:rPr lang="pt-BR" sz="2000" dirty="0"/>
              <a:t>O período recordatório do dia anterior foi selecionado por ter sido amplamente utilizado e considerado adequado em pesquisas de ingestão alimentar quando o objetivo é descrever as </a:t>
            </a:r>
            <a:r>
              <a:rPr lang="pt-BR" sz="2000" dirty="0">
                <a:solidFill>
                  <a:srgbClr val="FF0000"/>
                </a:solidFill>
              </a:rPr>
              <a:t>práticas de alimentação infantil em populações. </a:t>
            </a:r>
          </a:p>
          <a:p>
            <a:pPr>
              <a:buClr>
                <a:schemeClr val="accent2"/>
              </a:buClr>
            </a:pPr>
            <a:endParaRPr lang="pt-BR" sz="2000" dirty="0">
              <a:solidFill>
                <a:srgbClr val="FF0000"/>
              </a:solidFill>
            </a:endParaRPr>
          </a:p>
          <a:p>
            <a:pPr>
              <a:buClr>
                <a:schemeClr val="accent2"/>
              </a:buClr>
            </a:pPr>
            <a:endParaRPr lang="pt-BR" sz="2000" dirty="0"/>
          </a:p>
          <a:p>
            <a:pPr marL="342900" indent="-342900">
              <a:buClr>
                <a:schemeClr val="accent2"/>
              </a:buClr>
              <a:buFont typeface="Wingdings" panose="05000000000000000000" pitchFamily="2" charset="2"/>
              <a:buChar char="ü"/>
            </a:pPr>
            <a:r>
              <a:rPr lang="pt-BR" sz="2000" dirty="0"/>
              <a:t>Os indicadores para avaliar as práticas alimentares em crianças de 6 a 23 meses de idade, em particular, não devem ser considerados isoladamente, devido aos aspectos multidimensionais da alimentação adequada nessa idade. Portanto, recomenda-se que, em pesquisas, sejam feitos </a:t>
            </a:r>
            <a:r>
              <a:rPr lang="pt-BR" sz="2000" dirty="0">
                <a:solidFill>
                  <a:srgbClr val="FF0000"/>
                </a:solidFill>
              </a:rPr>
              <a:t>esforços para avaliar os dados sobre o conjunto completo de indicadores para uma determinada população.</a:t>
            </a:r>
          </a:p>
          <a:p>
            <a:pPr marL="342900" indent="-342900">
              <a:buClr>
                <a:schemeClr val="accent2"/>
              </a:buClr>
              <a:buFont typeface="Wingdings" panose="05000000000000000000" pitchFamily="2" charset="2"/>
              <a:buChar char="ü"/>
            </a:pPr>
            <a:endParaRPr lang="pt-BR" sz="2000" dirty="0"/>
          </a:p>
        </p:txBody>
      </p:sp>
    </p:spTree>
    <p:extLst>
      <p:ext uri="{BB962C8B-B14F-4D97-AF65-F5344CB8AC3E}">
        <p14:creationId xmlns:p14="http://schemas.microsoft.com/office/powerpoint/2010/main" val="368518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99EC2373-3B57-448B-84AB-6C61B4AB5935}"/>
              </a:ext>
            </a:extLst>
          </p:cNvPr>
          <p:cNvSpPr txBox="1"/>
          <p:nvPr/>
        </p:nvSpPr>
        <p:spPr>
          <a:xfrm>
            <a:off x="6967539" y="2114548"/>
            <a:ext cx="3919537" cy="954107"/>
          </a:xfrm>
          <a:prstGeom prst="rect">
            <a:avLst/>
          </a:prstGeom>
          <a:noFill/>
        </p:spPr>
        <p:txBody>
          <a:bodyPr wrap="square" rtlCol="0">
            <a:spAutoFit/>
          </a:bodyPr>
          <a:lstStyle/>
          <a:p>
            <a:pPr algn="ctr"/>
            <a:r>
              <a:rPr lang="pt-BR" sz="2800" dirty="0"/>
              <a:t>VAMOS CONHECER OS INDICADORES?</a:t>
            </a:r>
          </a:p>
        </p:txBody>
      </p:sp>
      <p:pic>
        <p:nvPicPr>
          <p:cNvPr id="1028" name="Picture 4" descr="CHAVES PARA A SABEDORIA: OS TRÊS ESTÁGIOS DA DÚVIDA">
            <a:extLst>
              <a:ext uri="{FF2B5EF4-FFF2-40B4-BE49-F238E27FC236}">
                <a16:creationId xmlns:a16="http://schemas.microsoft.com/office/drawing/2014/main" id="{81831069-9DD7-4BB5-934D-8FE5B55E7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6" y="554605"/>
            <a:ext cx="4695825" cy="536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386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2B0BF8-C613-45EA-8D62-2B274E3C96A3}"/>
              </a:ext>
            </a:extLst>
          </p:cNvPr>
          <p:cNvSpPr>
            <a:spLocks noGrp="1"/>
          </p:cNvSpPr>
          <p:nvPr>
            <p:ph type="title"/>
          </p:nvPr>
        </p:nvSpPr>
        <p:spPr/>
        <p:txBody>
          <a:bodyPr/>
          <a:lstStyle/>
          <a:p>
            <a:r>
              <a:rPr lang="pt-BR" dirty="0"/>
              <a:t>17 indicadores propostos</a:t>
            </a:r>
          </a:p>
        </p:txBody>
      </p:sp>
      <p:graphicFrame>
        <p:nvGraphicFramePr>
          <p:cNvPr id="18" name="Espaço Reservado para Conteúdo 17">
            <a:extLst>
              <a:ext uri="{FF2B5EF4-FFF2-40B4-BE49-F238E27FC236}">
                <a16:creationId xmlns:a16="http://schemas.microsoft.com/office/drawing/2014/main" id="{8ADD210A-D4D7-4E45-A500-2EE7174CA01D}"/>
              </a:ext>
            </a:extLst>
          </p:cNvPr>
          <p:cNvGraphicFramePr>
            <a:graphicFrameLocks noGrp="1"/>
          </p:cNvGraphicFramePr>
          <p:nvPr>
            <p:ph idx="1"/>
            <p:extLst>
              <p:ext uri="{D42A27DB-BD31-4B8C-83A1-F6EECF244321}">
                <p14:modId xmlns:p14="http://schemas.microsoft.com/office/powerpoint/2010/main" val="3506290993"/>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1326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9AF89E-8680-47D1-A00B-BB578F7DACA0}"/>
              </a:ext>
            </a:extLst>
          </p:cNvPr>
          <p:cNvSpPr>
            <a:spLocks noGrp="1"/>
          </p:cNvSpPr>
          <p:nvPr>
            <p:ph type="title"/>
          </p:nvPr>
        </p:nvSpPr>
        <p:spPr/>
        <p:txBody>
          <a:bodyPr/>
          <a:lstStyle/>
          <a:p>
            <a:r>
              <a:rPr lang="pt-BR" dirty="0"/>
              <a:t>Indicadores de aleitamento materno (6)</a:t>
            </a:r>
          </a:p>
        </p:txBody>
      </p:sp>
      <p:sp>
        <p:nvSpPr>
          <p:cNvPr id="3" name="Espaço Reservado para Texto 2">
            <a:extLst>
              <a:ext uri="{FF2B5EF4-FFF2-40B4-BE49-F238E27FC236}">
                <a16:creationId xmlns:a16="http://schemas.microsoft.com/office/drawing/2014/main" id="{7C1441D2-B2A8-455D-B319-0D1E53086C3B}"/>
              </a:ext>
            </a:extLst>
          </p:cNvPr>
          <p:cNvSpPr>
            <a:spLocks noGrp="1"/>
          </p:cNvSpPr>
          <p:nvPr>
            <p:ph type="body" sz="half" idx="2"/>
          </p:nvPr>
        </p:nvSpPr>
        <p:spPr/>
        <p:txBody>
          <a:bodyPr/>
          <a:lstStyle/>
          <a:p>
            <a:endParaRPr lang="pt-BR"/>
          </a:p>
        </p:txBody>
      </p:sp>
      <p:sp>
        <p:nvSpPr>
          <p:cNvPr id="6" name="Espaço Reservado para Imagem 5">
            <a:extLst>
              <a:ext uri="{FF2B5EF4-FFF2-40B4-BE49-F238E27FC236}">
                <a16:creationId xmlns:a16="http://schemas.microsoft.com/office/drawing/2014/main" id="{E672B3DB-1E0B-45D2-A74F-14CB68C38F88}"/>
              </a:ext>
            </a:extLst>
          </p:cNvPr>
          <p:cNvSpPr>
            <a:spLocks noGrp="1"/>
          </p:cNvSpPr>
          <p:nvPr>
            <p:ph type="pic" idx="1"/>
          </p:nvPr>
        </p:nvSpPr>
        <p:spPr/>
      </p:sp>
    </p:spTree>
    <p:extLst>
      <p:ext uri="{BB962C8B-B14F-4D97-AF65-F5344CB8AC3E}">
        <p14:creationId xmlns:p14="http://schemas.microsoft.com/office/powerpoint/2010/main" val="960809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34C22-7FA3-4BF6-92AD-4768561A8695}"/>
              </a:ext>
            </a:extLst>
          </p:cNvPr>
          <p:cNvSpPr>
            <a:spLocks noGrp="1"/>
          </p:cNvSpPr>
          <p:nvPr>
            <p:ph type="title"/>
          </p:nvPr>
        </p:nvSpPr>
        <p:spPr/>
        <p:txBody>
          <a:bodyPr>
            <a:normAutofit fontScale="90000"/>
          </a:bodyPr>
          <a:lstStyle/>
          <a:p>
            <a:br>
              <a:rPr lang="pt-BR" dirty="0"/>
            </a:br>
            <a:r>
              <a:rPr lang="pt-BR" dirty="0"/>
              <a:t>1. Crianças alguma vez amamentadas</a:t>
            </a:r>
            <a:br>
              <a:rPr lang="pt-BR" dirty="0"/>
            </a:br>
            <a:endParaRPr lang="pt-BR" dirty="0"/>
          </a:p>
        </p:txBody>
      </p:sp>
      <p:sp>
        <p:nvSpPr>
          <p:cNvPr id="3" name="Espaço Reservado para Conteúdo 2">
            <a:extLst>
              <a:ext uri="{FF2B5EF4-FFF2-40B4-BE49-F238E27FC236}">
                <a16:creationId xmlns:a16="http://schemas.microsoft.com/office/drawing/2014/main" id="{EFFF5D1F-7DFE-4D5B-90E6-3A75FA507BB5}"/>
              </a:ext>
            </a:extLst>
          </p:cNvPr>
          <p:cNvSpPr>
            <a:spLocks noGrp="1"/>
          </p:cNvSpPr>
          <p:nvPr>
            <p:ph idx="1"/>
          </p:nvPr>
        </p:nvSpPr>
        <p:spPr/>
        <p:txBody>
          <a:bodyPr>
            <a:normAutofit/>
          </a:bodyPr>
          <a:lstStyle/>
          <a:p>
            <a:pPr>
              <a:buFont typeface="Wingdings" panose="05000000000000000000" pitchFamily="2" charset="2"/>
              <a:buChar char="Ø"/>
            </a:pPr>
            <a:r>
              <a:rPr lang="pt-BR" dirty="0"/>
              <a:t>Justificativa para o indicador: Embora a prevalência de crianças alguma vez amamentadas seja alta na maioria dos países, isso não é universal. Particularmente em países de alta renda, este indicador é útil para avaliar a aceitação geral da amamentação e para esforços de </a:t>
            </a:r>
            <a:r>
              <a:rPr lang="pt-BR" dirty="0" err="1"/>
              <a:t>advocacy</a:t>
            </a:r>
            <a:r>
              <a:rPr lang="pt-BR" dirty="0"/>
              <a:t>.</a:t>
            </a:r>
          </a:p>
          <a:p>
            <a:pPr marL="0" indent="0">
              <a:buNone/>
            </a:pPr>
            <a:endParaRPr lang="pt-BR" dirty="0"/>
          </a:p>
          <a:p>
            <a:pPr>
              <a:buFont typeface="Wingdings" panose="05000000000000000000" pitchFamily="2" charset="2"/>
              <a:buChar char="Ø"/>
            </a:pPr>
            <a:r>
              <a:rPr lang="pt-BR" dirty="0">
                <a:solidFill>
                  <a:srgbClr val="FF0000"/>
                </a:solidFill>
              </a:rPr>
              <a:t>Definição do indicador: porcentagem de crianças nascidas nos últimos 24 meses que foram alguma vez amamentadas.</a:t>
            </a:r>
          </a:p>
        </p:txBody>
      </p:sp>
    </p:spTree>
    <p:extLst>
      <p:ext uri="{BB962C8B-B14F-4D97-AF65-F5344CB8AC3E}">
        <p14:creationId xmlns:p14="http://schemas.microsoft.com/office/powerpoint/2010/main" val="4064435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34C22-7FA3-4BF6-92AD-4768561A8695}"/>
              </a:ext>
            </a:extLst>
          </p:cNvPr>
          <p:cNvSpPr>
            <a:spLocks noGrp="1"/>
          </p:cNvSpPr>
          <p:nvPr>
            <p:ph type="title"/>
          </p:nvPr>
        </p:nvSpPr>
        <p:spPr/>
        <p:txBody>
          <a:bodyPr>
            <a:normAutofit fontScale="90000"/>
          </a:bodyPr>
          <a:lstStyle/>
          <a:p>
            <a:br>
              <a:rPr lang="pt-BR" dirty="0"/>
            </a:br>
            <a:r>
              <a:rPr lang="pt-BR" dirty="0"/>
              <a:t>2. Início precoce da amamentação</a:t>
            </a:r>
            <a:br>
              <a:rPr lang="pt-BR" dirty="0"/>
            </a:br>
            <a:endParaRPr lang="pt-BR" dirty="0"/>
          </a:p>
        </p:txBody>
      </p:sp>
      <p:sp>
        <p:nvSpPr>
          <p:cNvPr id="3" name="Espaço Reservado para Conteúdo 2">
            <a:extLst>
              <a:ext uri="{FF2B5EF4-FFF2-40B4-BE49-F238E27FC236}">
                <a16:creationId xmlns:a16="http://schemas.microsoft.com/office/drawing/2014/main" id="{EFFF5D1F-7DFE-4D5B-90E6-3A75FA507BB5}"/>
              </a:ext>
            </a:extLst>
          </p:cNvPr>
          <p:cNvSpPr>
            <a:spLocks noGrp="1"/>
          </p:cNvSpPr>
          <p:nvPr>
            <p:ph idx="1"/>
          </p:nvPr>
        </p:nvSpPr>
        <p:spPr/>
        <p:txBody>
          <a:bodyPr>
            <a:normAutofit/>
          </a:bodyPr>
          <a:lstStyle/>
          <a:p>
            <a:pPr>
              <a:buFont typeface="Wingdings" panose="05000000000000000000" pitchFamily="2" charset="2"/>
              <a:buChar char="Ø"/>
            </a:pPr>
            <a:r>
              <a:rPr lang="pt-BR" dirty="0"/>
              <a:t>Justificativa para o indicador: Diretrizes da OMS sobre os cuidados na maternidade afirmam que "todas as mães devem ser apoiadas para iniciar a amamentação assim que for possível após o nascimento, na primeira hora após o parto ”. </a:t>
            </a:r>
          </a:p>
          <a:p>
            <a:pPr>
              <a:buFont typeface="Wingdings" panose="05000000000000000000" pitchFamily="2" charset="2"/>
              <a:buChar char="Ø"/>
            </a:pPr>
            <a:endParaRPr lang="pt-BR" dirty="0">
              <a:solidFill>
                <a:srgbClr val="FF0000"/>
              </a:solidFill>
            </a:endParaRPr>
          </a:p>
          <a:p>
            <a:pPr>
              <a:buFont typeface="Wingdings" panose="05000000000000000000" pitchFamily="2" charset="2"/>
              <a:buChar char="Ø"/>
            </a:pPr>
            <a:r>
              <a:rPr lang="pt-BR" dirty="0">
                <a:solidFill>
                  <a:srgbClr val="FF0000"/>
                </a:solidFill>
              </a:rPr>
              <a:t>Definição do indicador: porcentagem de crianças nascidas nos últimos 24 meses que foram colocadas para mamar no peito dentro de uma hora após o nascimento.</a:t>
            </a:r>
          </a:p>
          <a:p>
            <a:pPr>
              <a:buFont typeface="Wingdings" panose="05000000000000000000" pitchFamily="2" charset="2"/>
              <a:buChar char="Ø"/>
            </a:pPr>
            <a:endParaRPr lang="pt-BR" dirty="0">
              <a:solidFill>
                <a:schemeClr val="accent2"/>
              </a:solidFill>
            </a:endParaRPr>
          </a:p>
          <a:p>
            <a:pPr>
              <a:buFont typeface="Wingdings" panose="05000000000000000000" pitchFamily="2" charset="2"/>
              <a:buChar char="Ø"/>
            </a:pPr>
            <a:r>
              <a:rPr lang="pt-BR" dirty="0">
                <a:solidFill>
                  <a:schemeClr val="accent2"/>
                </a:solidFill>
              </a:rPr>
              <a:t>O início precoce da amamentação não requer que o bebê sugue no peito ou que o leite seja transferido do seio para o bebê. Representa a prática de colocar o bebê no peito na primeira hora.</a:t>
            </a:r>
          </a:p>
        </p:txBody>
      </p:sp>
    </p:spTree>
    <p:extLst>
      <p:ext uri="{BB962C8B-B14F-4D97-AF65-F5344CB8AC3E}">
        <p14:creationId xmlns:p14="http://schemas.microsoft.com/office/powerpoint/2010/main" val="655108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34C22-7FA3-4BF6-92AD-4768561A8695}"/>
              </a:ext>
            </a:extLst>
          </p:cNvPr>
          <p:cNvSpPr>
            <a:spLocks noGrp="1"/>
          </p:cNvSpPr>
          <p:nvPr>
            <p:ph type="title"/>
          </p:nvPr>
        </p:nvSpPr>
        <p:spPr>
          <a:xfrm>
            <a:off x="1958518" y="532174"/>
            <a:ext cx="10058400" cy="1450757"/>
          </a:xfrm>
        </p:spPr>
        <p:txBody>
          <a:bodyPr>
            <a:normAutofit fontScale="90000"/>
          </a:bodyPr>
          <a:lstStyle/>
          <a:p>
            <a:br>
              <a:rPr lang="pt-BR" dirty="0"/>
            </a:br>
            <a:r>
              <a:rPr lang="pt-BR" dirty="0"/>
              <a:t>3. Amamentação exclusiva nos primeiros dois dias após o nascimento</a:t>
            </a:r>
            <a:br>
              <a:rPr lang="pt-BR" dirty="0"/>
            </a:br>
            <a:endParaRPr lang="pt-BR" dirty="0"/>
          </a:p>
        </p:txBody>
      </p:sp>
      <p:sp>
        <p:nvSpPr>
          <p:cNvPr id="3" name="Espaço Reservado para Conteúdo 2">
            <a:extLst>
              <a:ext uri="{FF2B5EF4-FFF2-40B4-BE49-F238E27FC236}">
                <a16:creationId xmlns:a16="http://schemas.microsoft.com/office/drawing/2014/main" id="{EFFF5D1F-7DFE-4D5B-90E6-3A75FA507BB5}"/>
              </a:ext>
            </a:extLst>
          </p:cNvPr>
          <p:cNvSpPr>
            <a:spLocks noGrp="1"/>
          </p:cNvSpPr>
          <p:nvPr>
            <p:ph idx="1"/>
          </p:nvPr>
        </p:nvSpPr>
        <p:spPr>
          <a:xfrm>
            <a:off x="1097280" y="1845734"/>
            <a:ext cx="10058400" cy="3839450"/>
          </a:xfrm>
        </p:spPr>
        <p:txBody>
          <a:bodyPr>
            <a:normAutofit fontScale="77500" lnSpcReduction="20000"/>
          </a:bodyPr>
          <a:lstStyle/>
          <a:p>
            <a:pPr>
              <a:buFont typeface="Wingdings" panose="05000000000000000000" pitchFamily="2" charset="2"/>
              <a:buChar char="Ø"/>
            </a:pPr>
            <a:r>
              <a:rPr lang="pt-BR" sz="2600" dirty="0"/>
              <a:t>Justificativa para o indicador: Alimentar os recém-nascidos com qualquer coisa além do leite materno, tem o potencial de atrasar o primeiro contato com sua mãe e pode tornar mais difícil estabelecer a amamentação a longo prazo. No entanto, é comum em muitas partes do mundo, a oferta de alimentos ou líquidos além do leite materno no primeiros dias após o nascimento. Práticas desatualizadas em algumas maternidades envolvem separação recém-nascidos de suas mães e oferta de líquidos, como água com açúcar ou fórmula infantil enquanto suas mães descansam.</a:t>
            </a:r>
          </a:p>
          <a:p>
            <a:pPr>
              <a:buFont typeface="Wingdings" panose="05000000000000000000" pitchFamily="2" charset="2"/>
              <a:buChar char="Ø"/>
            </a:pPr>
            <a:r>
              <a:rPr lang="pt-BR" sz="2600" dirty="0">
                <a:solidFill>
                  <a:srgbClr val="FF0000"/>
                </a:solidFill>
              </a:rPr>
              <a:t>Definição do indicador: porcentagem de crianças nascidas nos últimos 24 meses que foram alimentadas exclusivamente com leite materno nos primeiros dois dias após o nascimento</a:t>
            </a:r>
          </a:p>
          <a:p>
            <a:pPr>
              <a:buFont typeface="Wingdings" panose="05000000000000000000" pitchFamily="2" charset="2"/>
              <a:buChar char="Ø"/>
            </a:pPr>
            <a:r>
              <a:rPr lang="pt-BR" sz="2600" dirty="0">
                <a:solidFill>
                  <a:schemeClr val="accent2"/>
                </a:solidFill>
              </a:rPr>
              <a:t>Amamentação por uma ama de leite, alimentação com leite materno retirado do peito e alimentação da doadora leite humano contam como alimentação com leite materno.</a:t>
            </a:r>
          </a:p>
          <a:p>
            <a:pPr>
              <a:buFont typeface="Wingdings" panose="05000000000000000000" pitchFamily="2" charset="2"/>
              <a:buChar char="Ø"/>
            </a:pPr>
            <a:r>
              <a:rPr lang="pt-BR" sz="2600" dirty="0">
                <a:solidFill>
                  <a:schemeClr val="accent2"/>
                </a:solidFill>
              </a:rPr>
              <a:t>Medicamentos prescritos, solução de reidratação oral, vitaminas e minerais não contam como líquidos ou alimentos. No entanto, fluidos à base de ervas e medicamentos tradicionais são contados como líquidos, e os bebês que os consomem não são exclusivamente amamentados.</a:t>
            </a:r>
          </a:p>
          <a:p>
            <a:pPr>
              <a:buFont typeface="Wingdings" panose="05000000000000000000" pitchFamily="2" charset="2"/>
              <a:buChar char="Ø"/>
            </a:pPr>
            <a:endParaRPr lang="pt-BR" dirty="0"/>
          </a:p>
          <a:p>
            <a:pPr>
              <a:buFont typeface="Wingdings" panose="05000000000000000000" pitchFamily="2" charset="2"/>
              <a:buChar char="Ø"/>
            </a:pPr>
            <a:endParaRPr lang="pt-BR" dirty="0"/>
          </a:p>
        </p:txBody>
      </p:sp>
      <p:pic>
        <p:nvPicPr>
          <p:cNvPr id="5128" name="Picture 8" descr="novo">
            <a:extLst>
              <a:ext uri="{FF2B5EF4-FFF2-40B4-BE49-F238E27FC236}">
                <a16:creationId xmlns:a16="http://schemas.microsoft.com/office/drawing/2014/main" id="{60A7B371-DC33-46B6-AC2A-C20B66A98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460" y="522397"/>
            <a:ext cx="1393640" cy="73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125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34C22-7FA3-4BF6-92AD-4768561A8695}"/>
              </a:ext>
            </a:extLst>
          </p:cNvPr>
          <p:cNvSpPr>
            <a:spLocks noGrp="1"/>
          </p:cNvSpPr>
          <p:nvPr>
            <p:ph type="title"/>
          </p:nvPr>
        </p:nvSpPr>
        <p:spPr>
          <a:xfrm>
            <a:off x="1958518" y="532174"/>
            <a:ext cx="10058400" cy="1450757"/>
          </a:xfrm>
        </p:spPr>
        <p:txBody>
          <a:bodyPr>
            <a:normAutofit fontScale="90000"/>
          </a:bodyPr>
          <a:lstStyle/>
          <a:p>
            <a:br>
              <a:rPr lang="pt-BR" dirty="0"/>
            </a:br>
            <a:r>
              <a:rPr lang="pt-BR" dirty="0"/>
              <a:t>4. Amamentação exclusiva até o sexto mês</a:t>
            </a:r>
            <a:br>
              <a:rPr lang="pt-BR" dirty="0"/>
            </a:br>
            <a:endParaRPr lang="pt-BR" dirty="0"/>
          </a:p>
        </p:txBody>
      </p:sp>
      <p:sp>
        <p:nvSpPr>
          <p:cNvPr id="3" name="Espaço Reservado para Conteúdo 2">
            <a:extLst>
              <a:ext uri="{FF2B5EF4-FFF2-40B4-BE49-F238E27FC236}">
                <a16:creationId xmlns:a16="http://schemas.microsoft.com/office/drawing/2014/main" id="{EFFF5D1F-7DFE-4D5B-90E6-3A75FA507BB5}"/>
              </a:ext>
            </a:extLst>
          </p:cNvPr>
          <p:cNvSpPr>
            <a:spLocks noGrp="1"/>
          </p:cNvSpPr>
          <p:nvPr>
            <p:ph idx="1"/>
          </p:nvPr>
        </p:nvSpPr>
        <p:spPr>
          <a:xfrm>
            <a:off x="1097280" y="1845733"/>
            <a:ext cx="10058400" cy="3137083"/>
          </a:xfrm>
        </p:spPr>
        <p:txBody>
          <a:bodyPr>
            <a:normAutofit fontScale="92500" lnSpcReduction="20000"/>
          </a:bodyPr>
          <a:lstStyle/>
          <a:p>
            <a:pPr>
              <a:buFont typeface="Wingdings" panose="05000000000000000000" pitchFamily="2" charset="2"/>
              <a:buChar char="Ø"/>
            </a:pPr>
            <a:r>
              <a:rPr lang="pt-BR" sz="2200" dirty="0"/>
              <a:t>Justificativa para o indicador: A amamentação exclusiva é a opção mais segura e saudável para crianças em todos os lugares, garantindo aos bebês uma fonte de alimento que é exclusivamente adaptada às suas necessidades, ao mesmo tempo que é seguro, limpo, saudável e acessível. </a:t>
            </a:r>
          </a:p>
          <a:p>
            <a:pPr>
              <a:buFont typeface="Wingdings" panose="05000000000000000000" pitchFamily="2" charset="2"/>
              <a:buChar char="Ø"/>
            </a:pPr>
            <a:endParaRPr lang="pt-BR" sz="2200" dirty="0">
              <a:solidFill>
                <a:srgbClr val="FF0000"/>
              </a:solidFill>
            </a:endParaRPr>
          </a:p>
          <a:p>
            <a:pPr>
              <a:buFont typeface="Wingdings" panose="05000000000000000000" pitchFamily="2" charset="2"/>
              <a:buChar char="Ø"/>
            </a:pPr>
            <a:r>
              <a:rPr lang="pt-BR" sz="2200" dirty="0">
                <a:solidFill>
                  <a:srgbClr val="FF0000"/>
                </a:solidFill>
              </a:rPr>
              <a:t>Definição do indicador: porcentagem de crianças de 0 a 5 meses de idade que foram alimentadas exclusivamente com leite materno </a:t>
            </a:r>
            <a:r>
              <a:rPr lang="pt-BR" sz="2200" b="1" dirty="0">
                <a:solidFill>
                  <a:srgbClr val="FF0000"/>
                </a:solidFill>
              </a:rPr>
              <a:t>no dia anterior</a:t>
            </a:r>
            <a:r>
              <a:rPr lang="pt-BR" sz="2200" dirty="0">
                <a:solidFill>
                  <a:srgbClr val="FF0000"/>
                </a:solidFill>
              </a:rPr>
              <a:t>.</a:t>
            </a:r>
          </a:p>
          <a:p>
            <a:pPr marL="0" indent="0">
              <a:buNone/>
            </a:pPr>
            <a:endParaRPr lang="pt-BR" sz="2200" dirty="0"/>
          </a:p>
          <a:p>
            <a:pPr>
              <a:buFont typeface="Wingdings" panose="05000000000000000000" pitchFamily="2" charset="2"/>
              <a:buChar char="Ø"/>
            </a:pPr>
            <a:r>
              <a:rPr lang="pt-BR" sz="2200" dirty="0">
                <a:solidFill>
                  <a:schemeClr val="accent2"/>
                </a:solidFill>
              </a:rPr>
              <a:t>Amamentação exclusiva é definida como amamentar sem nenhum outro alimento ou bebida, nem mesmo água.</a:t>
            </a:r>
          </a:p>
          <a:p>
            <a:pPr marL="0" indent="0">
              <a:buNone/>
            </a:pPr>
            <a:endParaRPr lang="pt-BR" sz="2200" dirty="0"/>
          </a:p>
          <a:p>
            <a:pPr>
              <a:buFont typeface="Wingdings" panose="05000000000000000000" pitchFamily="2" charset="2"/>
              <a:buChar char="Ø"/>
            </a:pPr>
            <a:endParaRPr lang="pt-BR" dirty="0"/>
          </a:p>
        </p:txBody>
      </p:sp>
    </p:spTree>
    <p:extLst>
      <p:ext uri="{BB962C8B-B14F-4D97-AF65-F5344CB8AC3E}">
        <p14:creationId xmlns:p14="http://schemas.microsoft.com/office/powerpoint/2010/main" val="151795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34C22-7FA3-4BF6-92AD-4768561A8695}"/>
              </a:ext>
            </a:extLst>
          </p:cNvPr>
          <p:cNvSpPr>
            <a:spLocks noGrp="1"/>
          </p:cNvSpPr>
          <p:nvPr>
            <p:ph type="title"/>
          </p:nvPr>
        </p:nvSpPr>
        <p:spPr>
          <a:xfrm>
            <a:off x="1676416" y="605580"/>
            <a:ext cx="10058400" cy="1092956"/>
          </a:xfrm>
        </p:spPr>
        <p:txBody>
          <a:bodyPr>
            <a:normAutofit fontScale="90000"/>
          </a:bodyPr>
          <a:lstStyle/>
          <a:p>
            <a:br>
              <a:rPr lang="pt-BR" dirty="0"/>
            </a:br>
            <a:r>
              <a:rPr lang="pt-BR" dirty="0"/>
              <a:t>5. Alimentação láctea mista até o sexto mês</a:t>
            </a:r>
            <a:br>
              <a:rPr lang="pt-BR" dirty="0"/>
            </a:br>
            <a:endParaRPr lang="pt-BR" dirty="0"/>
          </a:p>
        </p:txBody>
      </p:sp>
      <p:sp>
        <p:nvSpPr>
          <p:cNvPr id="3" name="Espaço Reservado para Conteúdo 2">
            <a:extLst>
              <a:ext uri="{FF2B5EF4-FFF2-40B4-BE49-F238E27FC236}">
                <a16:creationId xmlns:a16="http://schemas.microsoft.com/office/drawing/2014/main" id="{EFFF5D1F-7DFE-4D5B-90E6-3A75FA507BB5}"/>
              </a:ext>
            </a:extLst>
          </p:cNvPr>
          <p:cNvSpPr>
            <a:spLocks noGrp="1"/>
          </p:cNvSpPr>
          <p:nvPr>
            <p:ph idx="1"/>
          </p:nvPr>
        </p:nvSpPr>
        <p:spPr>
          <a:xfrm>
            <a:off x="1097280" y="1845733"/>
            <a:ext cx="10058400" cy="4406687"/>
          </a:xfrm>
        </p:spPr>
        <p:txBody>
          <a:bodyPr>
            <a:normAutofit fontScale="70000" lnSpcReduction="20000"/>
          </a:bodyPr>
          <a:lstStyle/>
          <a:p>
            <a:pPr>
              <a:buFont typeface="Wingdings" panose="05000000000000000000" pitchFamily="2" charset="2"/>
              <a:buChar char="Ø"/>
            </a:pPr>
            <a:r>
              <a:rPr lang="pt-BR" sz="3200" dirty="0"/>
              <a:t>Justificativa para o indicador: Este indicador foi incluído para capturar a prática de alimentação com fórmula e / ou leite animal, além do leite materno entre crianças com menos de seis meses. Embora esta não seja uma prática recomendada, esta prática é comum em muitos países. Este indicador é útil para fins de </a:t>
            </a:r>
            <a:r>
              <a:rPr lang="pt-BR" sz="3200" dirty="0" err="1"/>
              <a:t>advocacy</a:t>
            </a:r>
            <a:r>
              <a:rPr lang="pt-BR" sz="3200" dirty="0"/>
              <a:t>  por documentar até que ponto os leites não humanos estão sendo usados ​​para substituir a amamentação.</a:t>
            </a:r>
          </a:p>
          <a:p>
            <a:pPr>
              <a:buFont typeface="Wingdings" panose="05000000000000000000" pitchFamily="2" charset="2"/>
              <a:buChar char="Ø"/>
            </a:pPr>
            <a:r>
              <a:rPr lang="pt-BR" sz="3200" dirty="0">
                <a:solidFill>
                  <a:srgbClr val="FF0000"/>
                </a:solidFill>
              </a:rPr>
              <a:t>Definição do indicador: porcentagem de crianças de 0 a 5 meses de idade que receberam fórmula e / ou leite animal além do leite materno </a:t>
            </a:r>
            <a:r>
              <a:rPr lang="pt-BR" sz="3200" b="1" dirty="0">
                <a:solidFill>
                  <a:srgbClr val="FF0000"/>
                </a:solidFill>
              </a:rPr>
              <a:t>no dia anterior.</a:t>
            </a:r>
          </a:p>
          <a:p>
            <a:pPr>
              <a:buFont typeface="Wingdings" panose="05000000000000000000" pitchFamily="2" charset="2"/>
              <a:buChar char="Ø"/>
            </a:pPr>
            <a:r>
              <a:rPr lang="pt-BR" sz="3200" dirty="0">
                <a:solidFill>
                  <a:schemeClr val="accent2"/>
                </a:solidFill>
              </a:rPr>
              <a:t>A alimentação mista com leite inclui qualquer fórmula (por exemplo, fórmula infantil, fórmula de continuação) ou qualquer leite animal líquido diferente do leite materno humano, (por exemplo, leite de vaca, leite de cabra, leite evaporado ou leite em pó reconstituído).</a:t>
            </a:r>
          </a:p>
          <a:p>
            <a:pPr>
              <a:buFont typeface="Wingdings" panose="05000000000000000000" pitchFamily="2" charset="2"/>
              <a:buChar char="Ø"/>
            </a:pPr>
            <a:r>
              <a:rPr lang="pt-BR" sz="3200" dirty="0">
                <a:solidFill>
                  <a:schemeClr val="accent2"/>
                </a:solidFill>
              </a:rPr>
              <a:t>Iogurte, seja líquido ou sólido, não é contado aqui porque geralmente não é dado como um substituto para o leite materno.</a:t>
            </a:r>
            <a:endParaRPr lang="pt-BR" dirty="0"/>
          </a:p>
          <a:p>
            <a:pPr>
              <a:buFont typeface="Wingdings" panose="05000000000000000000" pitchFamily="2" charset="2"/>
              <a:buChar char="Ø"/>
            </a:pPr>
            <a:endParaRPr lang="pt-BR" dirty="0"/>
          </a:p>
        </p:txBody>
      </p:sp>
      <p:pic>
        <p:nvPicPr>
          <p:cNvPr id="5" name="Picture 8" descr="novo">
            <a:extLst>
              <a:ext uri="{FF2B5EF4-FFF2-40B4-BE49-F238E27FC236}">
                <a16:creationId xmlns:a16="http://schemas.microsoft.com/office/drawing/2014/main" id="{9EE979DC-97BB-47B2-BB89-F67B1DD58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76" y="674954"/>
            <a:ext cx="1393640" cy="73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651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34C22-7FA3-4BF6-92AD-4768561A8695}"/>
              </a:ext>
            </a:extLst>
          </p:cNvPr>
          <p:cNvSpPr>
            <a:spLocks noGrp="1"/>
          </p:cNvSpPr>
          <p:nvPr>
            <p:ph type="title"/>
          </p:nvPr>
        </p:nvSpPr>
        <p:spPr>
          <a:xfrm>
            <a:off x="1504200" y="492253"/>
            <a:ext cx="10058400" cy="1450757"/>
          </a:xfrm>
        </p:spPr>
        <p:txBody>
          <a:bodyPr>
            <a:normAutofit fontScale="90000"/>
          </a:bodyPr>
          <a:lstStyle/>
          <a:p>
            <a:br>
              <a:rPr lang="pt-BR" dirty="0"/>
            </a:br>
            <a:r>
              <a:rPr lang="pt-BR" dirty="0"/>
              <a:t>6. Amamentação continuada de 12-23 meses</a:t>
            </a:r>
            <a:br>
              <a:rPr lang="pt-BR" dirty="0"/>
            </a:br>
            <a:endParaRPr lang="pt-BR" dirty="0"/>
          </a:p>
        </p:txBody>
      </p:sp>
      <p:sp>
        <p:nvSpPr>
          <p:cNvPr id="3" name="Espaço Reservado para Conteúdo 2">
            <a:extLst>
              <a:ext uri="{FF2B5EF4-FFF2-40B4-BE49-F238E27FC236}">
                <a16:creationId xmlns:a16="http://schemas.microsoft.com/office/drawing/2014/main" id="{EFFF5D1F-7DFE-4D5B-90E6-3A75FA507BB5}"/>
              </a:ext>
            </a:extLst>
          </p:cNvPr>
          <p:cNvSpPr>
            <a:spLocks noGrp="1"/>
          </p:cNvSpPr>
          <p:nvPr>
            <p:ph idx="1"/>
          </p:nvPr>
        </p:nvSpPr>
        <p:spPr>
          <a:xfrm>
            <a:off x="1097280" y="1845734"/>
            <a:ext cx="10058400" cy="3865953"/>
          </a:xfrm>
        </p:spPr>
        <p:txBody>
          <a:bodyPr>
            <a:noAutofit/>
          </a:bodyPr>
          <a:lstStyle/>
          <a:p>
            <a:pPr>
              <a:buFont typeface="Wingdings" panose="05000000000000000000" pitchFamily="2" charset="2"/>
              <a:buChar char="Ø"/>
            </a:pPr>
            <a:r>
              <a:rPr lang="pt-BR" dirty="0"/>
              <a:t>Justificativa para o indicador: Crianças que ainda são amamentadas após um ano de idade podem suprir uma parte substancial de sua necessidades de energia com o leite materno. A amamentação continuada também é vital durante as doenças. A amamentação continuada pode prevenir metade de todas as mortes causadas por doenças infecciosas entre seis e 23 meses de idade, está consistentemente associada com maior desempenho em testes de inteligência entre crianças e adolescentes. </a:t>
            </a:r>
            <a:endParaRPr lang="pt-BR" dirty="0">
              <a:solidFill>
                <a:srgbClr val="FF0000"/>
              </a:solidFill>
            </a:endParaRPr>
          </a:p>
          <a:p>
            <a:pPr>
              <a:buFont typeface="Wingdings" panose="05000000000000000000" pitchFamily="2" charset="2"/>
              <a:buChar char="Ø"/>
            </a:pPr>
            <a:r>
              <a:rPr lang="pt-BR" dirty="0">
                <a:solidFill>
                  <a:srgbClr val="FF0000"/>
                </a:solidFill>
              </a:rPr>
              <a:t>Definição do indicador: porcentagem de crianças de 12 a 23 meses de idade que receberam leite materno </a:t>
            </a:r>
            <a:r>
              <a:rPr lang="pt-BR" b="1" dirty="0">
                <a:solidFill>
                  <a:srgbClr val="FF0000"/>
                </a:solidFill>
              </a:rPr>
              <a:t>durante o dia anterior.</a:t>
            </a:r>
            <a:endParaRPr lang="pt-BR" dirty="0">
              <a:solidFill>
                <a:schemeClr val="accent2"/>
              </a:solidFill>
            </a:endParaRPr>
          </a:p>
          <a:p>
            <a:pPr>
              <a:buFont typeface="Wingdings" panose="05000000000000000000" pitchFamily="2" charset="2"/>
              <a:buChar char="Ø"/>
            </a:pPr>
            <a:r>
              <a:rPr lang="pt-BR" dirty="0">
                <a:solidFill>
                  <a:schemeClr val="accent2"/>
                </a:solidFill>
              </a:rPr>
              <a:t>Este indicador substitui os indicadores anteriores de amamentação continuada com um ano (entre crianças de 12 a 15 meses) e dois anos (entre crianças de 20 a 23 meses): portanto, recomenda-se que o indicador seja desagregado e relatado separadamente para as faixas etárias de 12-15 meses, 16-19 meses e 20-23 meses, sempre que o tamanho da amostra seja grande o suficiente.</a:t>
            </a:r>
            <a:endParaRPr lang="pt-BR" dirty="0"/>
          </a:p>
        </p:txBody>
      </p:sp>
      <p:pic>
        <p:nvPicPr>
          <p:cNvPr id="6" name="Picture 8" descr="novo">
            <a:extLst>
              <a:ext uri="{FF2B5EF4-FFF2-40B4-BE49-F238E27FC236}">
                <a16:creationId xmlns:a16="http://schemas.microsoft.com/office/drawing/2014/main" id="{8A040CBF-FA31-44BB-841A-E46666402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60" y="1025150"/>
            <a:ext cx="1393640" cy="73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66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99EC2373-3B57-448B-84AB-6C61B4AB5935}"/>
              </a:ext>
            </a:extLst>
          </p:cNvPr>
          <p:cNvSpPr txBox="1"/>
          <p:nvPr/>
        </p:nvSpPr>
        <p:spPr>
          <a:xfrm>
            <a:off x="6967539" y="2114548"/>
            <a:ext cx="3919537" cy="2246769"/>
          </a:xfrm>
          <a:prstGeom prst="rect">
            <a:avLst/>
          </a:prstGeom>
          <a:noFill/>
        </p:spPr>
        <p:txBody>
          <a:bodyPr wrap="square" rtlCol="0">
            <a:spAutoFit/>
          </a:bodyPr>
          <a:lstStyle/>
          <a:p>
            <a:pPr algn="ctr"/>
            <a:r>
              <a:rPr lang="pt-BR" sz="2800" dirty="0"/>
              <a:t>COMO AVALIAR AS PRÁTICAS DE ALIMENTAÇÃO INFANTIL NA POPULAÇÃO?</a:t>
            </a:r>
          </a:p>
        </p:txBody>
      </p:sp>
      <p:pic>
        <p:nvPicPr>
          <p:cNvPr id="1028" name="Picture 4" descr="CHAVES PARA A SABEDORIA: OS TRÊS ESTÁGIOS DA DÚVIDA">
            <a:extLst>
              <a:ext uri="{FF2B5EF4-FFF2-40B4-BE49-F238E27FC236}">
                <a16:creationId xmlns:a16="http://schemas.microsoft.com/office/drawing/2014/main" id="{81831069-9DD7-4BB5-934D-8FE5B55E7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6" y="554605"/>
            <a:ext cx="4695825" cy="536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715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9AF89E-8680-47D1-A00B-BB578F7DACA0}"/>
              </a:ext>
            </a:extLst>
          </p:cNvPr>
          <p:cNvSpPr>
            <a:spLocks noGrp="1"/>
          </p:cNvSpPr>
          <p:nvPr>
            <p:ph type="title"/>
          </p:nvPr>
        </p:nvSpPr>
        <p:spPr/>
        <p:txBody>
          <a:bodyPr/>
          <a:lstStyle/>
          <a:p>
            <a:r>
              <a:rPr lang="pt-BR" dirty="0"/>
              <a:t>Indicadores de alimentação complementar (9)</a:t>
            </a:r>
          </a:p>
        </p:txBody>
      </p:sp>
      <p:sp>
        <p:nvSpPr>
          <p:cNvPr id="3" name="Espaço Reservado para Imagem 2">
            <a:extLst>
              <a:ext uri="{FF2B5EF4-FFF2-40B4-BE49-F238E27FC236}">
                <a16:creationId xmlns:a16="http://schemas.microsoft.com/office/drawing/2014/main" id="{A3C34156-AD8A-4D12-9CCE-A17A98992FDA}"/>
              </a:ext>
            </a:extLst>
          </p:cNvPr>
          <p:cNvSpPr>
            <a:spLocks noGrp="1"/>
          </p:cNvSpPr>
          <p:nvPr>
            <p:ph type="pic" idx="1"/>
          </p:nvPr>
        </p:nvSpPr>
        <p:spPr/>
      </p:sp>
      <p:sp>
        <p:nvSpPr>
          <p:cNvPr id="4" name="Espaço Reservado para Texto 3">
            <a:extLst>
              <a:ext uri="{FF2B5EF4-FFF2-40B4-BE49-F238E27FC236}">
                <a16:creationId xmlns:a16="http://schemas.microsoft.com/office/drawing/2014/main" id="{26B95D10-C896-4BD1-B330-E873526686BC}"/>
              </a:ext>
            </a:extLst>
          </p:cNvPr>
          <p:cNvSpPr>
            <a:spLocks noGrp="1"/>
          </p:cNvSpPr>
          <p:nvPr>
            <p:ph type="body" sz="half" idx="2"/>
          </p:nvPr>
        </p:nvSpPr>
        <p:spPr/>
        <p:txBody>
          <a:bodyPr/>
          <a:lstStyle/>
          <a:p>
            <a:endParaRPr lang="pt-BR"/>
          </a:p>
        </p:txBody>
      </p:sp>
    </p:spTree>
    <p:extLst>
      <p:ext uri="{BB962C8B-B14F-4D97-AF65-F5344CB8AC3E}">
        <p14:creationId xmlns:p14="http://schemas.microsoft.com/office/powerpoint/2010/main" val="2266279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34C22-7FA3-4BF6-92AD-4768561A8695}"/>
              </a:ext>
            </a:extLst>
          </p:cNvPr>
          <p:cNvSpPr>
            <a:spLocks noGrp="1"/>
          </p:cNvSpPr>
          <p:nvPr>
            <p:ph type="title"/>
          </p:nvPr>
        </p:nvSpPr>
        <p:spPr>
          <a:xfrm>
            <a:off x="1958518" y="532174"/>
            <a:ext cx="10058400" cy="1450757"/>
          </a:xfrm>
        </p:spPr>
        <p:txBody>
          <a:bodyPr>
            <a:normAutofit fontScale="90000"/>
          </a:bodyPr>
          <a:lstStyle/>
          <a:p>
            <a:br>
              <a:rPr lang="pt-BR" dirty="0"/>
            </a:br>
            <a:r>
              <a:rPr lang="pt-BR" dirty="0"/>
              <a:t>1. Introdução de alimentos sólidos, semissólidos e “soft </a:t>
            </a:r>
            <a:r>
              <a:rPr lang="pt-BR" dirty="0" err="1"/>
              <a:t>foods</a:t>
            </a:r>
            <a:r>
              <a:rPr lang="pt-BR" dirty="0"/>
              <a:t>” entre 6-8 meses </a:t>
            </a:r>
            <a:br>
              <a:rPr lang="pt-BR" dirty="0"/>
            </a:br>
            <a:endParaRPr lang="pt-BR" dirty="0"/>
          </a:p>
        </p:txBody>
      </p:sp>
      <p:sp>
        <p:nvSpPr>
          <p:cNvPr id="3" name="Espaço Reservado para Conteúdo 2">
            <a:extLst>
              <a:ext uri="{FF2B5EF4-FFF2-40B4-BE49-F238E27FC236}">
                <a16:creationId xmlns:a16="http://schemas.microsoft.com/office/drawing/2014/main" id="{EFFF5D1F-7DFE-4D5B-90E6-3A75FA507BB5}"/>
              </a:ext>
            </a:extLst>
          </p:cNvPr>
          <p:cNvSpPr>
            <a:spLocks noGrp="1"/>
          </p:cNvSpPr>
          <p:nvPr>
            <p:ph idx="1"/>
          </p:nvPr>
        </p:nvSpPr>
        <p:spPr>
          <a:xfrm>
            <a:off x="1097280" y="1845734"/>
            <a:ext cx="10058400" cy="2620249"/>
          </a:xfrm>
        </p:spPr>
        <p:txBody>
          <a:bodyPr>
            <a:normAutofit lnSpcReduction="10000"/>
          </a:bodyPr>
          <a:lstStyle/>
          <a:p>
            <a:pPr>
              <a:buFont typeface="Wingdings" panose="05000000000000000000" pitchFamily="2" charset="2"/>
              <a:buChar char="Ø"/>
            </a:pPr>
            <a:r>
              <a:rPr lang="pt-BR" dirty="0"/>
              <a:t>Justificativa para o indicador:  Após os primeiros seis meses de vida, as demandas de nutrientes dos bebês começam a exceder o que o leite materno por si só pode fornecer e isso os deixa vulneráveis ​​à desnutrição. Uma análise de 14 países evidenciou que crianças de 6 a 8 meses que comeram alimentos sólidos ou semissólidos tiveram um risco menor de sofrer de retardo de crescimento ou de baixo peso.</a:t>
            </a:r>
          </a:p>
          <a:p>
            <a:pPr>
              <a:buFont typeface="Wingdings" panose="05000000000000000000" pitchFamily="2" charset="2"/>
              <a:buChar char="Ø"/>
            </a:pPr>
            <a:endParaRPr lang="pt-BR" dirty="0"/>
          </a:p>
          <a:p>
            <a:pPr>
              <a:buFont typeface="Wingdings" panose="05000000000000000000" pitchFamily="2" charset="2"/>
              <a:buChar char="Ø"/>
            </a:pPr>
            <a:r>
              <a:rPr lang="pt-BR" dirty="0">
                <a:solidFill>
                  <a:srgbClr val="FF0000"/>
                </a:solidFill>
              </a:rPr>
              <a:t>Definição do indicador: porcentagem de crianças de 6 a 8 meses de idade que consumiram sólidos, semissólidos ou alimentos moles durante o </a:t>
            </a:r>
            <a:r>
              <a:rPr lang="pt-BR" b="1" dirty="0">
                <a:solidFill>
                  <a:srgbClr val="FF0000"/>
                </a:solidFill>
              </a:rPr>
              <a:t>dia anterior</a:t>
            </a:r>
            <a:r>
              <a:rPr lang="pt-BR" dirty="0">
                <a:solidFill>
                  <a:srgbClr val="FF0000"/>
                </a:solidFill>
              </a:rPr>
              <a:t>.</a:t>
            </a:r>
          </a:p>
          <a:p>
            <a:pPr>
              <a:buFont typeface="Wingdings" panose="05000000000000000000" pitchFamily="2" charset="2"/>
              <a:buChar char="Ø"/>
            </a:pPr>
            <a:endParaRPr lang="pt-BR" dirty="0"/>
          </a:p>
        </p:txBody>
      </p:sp>
    </p:spTree>
    <p:extLst>
      <p:ext uri="{BB962C8B-B14F-4D97-AF65-F5344CB8AC3E}">
        <p14:creationId xmlns:p14="http://schemas.microsoft.com/office/powerpoint/2010/main" val="273411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34C22-7FA3-4BF6-92AD-4768561A8695}"/>
              </a:ext>
            </a:extLst>
          </p:cNvPr>
          <p:cNvSpPr>
            <a:spLocks noGrp="1"/>
          </p:cNvSpPr>
          <p:nvPr>
            <p:ph type="title"/>
          </p:nvPr>
        </p:nvSpPr>
        <p:spPr>
          <a:xfrm>
            <a:off x="1371601" y="532174"/>
            <a:ext cx="10645318" cy="1520361"/>
          </a:xfrm>
        </p:spPr>
        <p:txBody>
          <a:bodyPr>
            <a:normAutofit fontScale="90000"/>
          </a:bodyPr>
          <a:lstStyle/>
          <a:p>
            <a:br>
              <a:rPr lang="pt-BR" dirty="0"/>
            </a:br>
            <a:r>
              <a:rPr lang="pt-BR" dirty="0"/>
              <a:t>2. Diversidade mínima da dieta de 6-23 meses </a:t>
            </a:r>
            <a:br>
              <a:rPr lang="pt-BR" dirty="0"/>
            </a:br>
            <a:endParaRPr lang="pt-BR" dirty="0"/>
          </a:p>
        </p:txBody>
      </p:sp>
      <p:sp>
        <p:nvSpPr>
          <p:cNvPr id="3" name="Espaço Reservado para Conteúdo 2">
            <a:extLst>
              <a:ext uri="{FF2B5EF4-FFF2-40B4-BE49-F238E27FC236}">
                <a16:creationId xmlns:a16="http://schemas.microsoft.com/office/drawing/2014/main" id="{EFFF5D1F-7DFE-4D5B-90E6-3A75FA507BB5}"/>
              </a:ext>
            </a:extLst>
          </p:cNvPr>
          <p:cNvSpPr>
            <a:spLocks noGrp="1"/>
          </p:cNvSpPr>
          <p:nvPr>
            <p:ph idx="1"/>
          </p:nvPr>
        </p:nvSpPr>
        <p:spPr>
          <a:xfrm>
            <a:off x="785994" y="1845733"/>
            <a:ext cx="10058400" cy="4480093"/>
          </a:xfrm>
        </p:spPr>
        <p:txBody>
          <a:bodyPr>
            <a:normAutofit fontScale="70000" lnSpcReduction="20000"/>
          </a:bodyPr>
          <a:lstStyle/>
          <a:p>
            <a:pPr>
              <a:buFont typeface="Wingdings" panose="05000000000000000000" pitchFamily="2" charset="2"/>
              <a:buChar char="Ø"/>
            </a:pPr>
            <a:r>
              <a:rPr lang="pt-BR" sz="2200" dirty="0"/>
              <a:t>Justificativa para o indicador:  A OMS recomenda que crianças de 6 a 23 meses sejam alimentadas com uma variedade de alimentos para garantir que as necessidades de nutrientes sejam atendidas</a:t>
            </a:r>
          </a:p>
          <a:p>
            <a:pPr>
              <a:buFont typeface="Wingdings" panose="05000000000000000000" pitchFamily="2" charset="2"/>
              <a:buChar char="Ø"/>
            </a:pPr>
            <a:r>
              <a:rPr lang="pt-BR" sz="2200" dirty="0">
                <a:solidFill>
                  <a:srgbClr val="FF0000"/>
                </a:solidFill>
              </a:rPr>
              <a:t>Definição do indicador: porcentagem de crianças de 6 a 23 meses de idade que consumiram alimentos e bebidas de pelo menos cinco dos oito grupos de alimentos definidos durante o </a:t>
            </a:r>
            <a:r>
              <a:rPr lang="pt-BR" sz="2200" b="1" dirty="0">
                <a:solidFill>
                  <a:srgbClr val="FF0000"/>
                </a:solidFill>
              </a:rPr>
              <a:t>dia anterior</a:t>
            </a:r>
            <a:r>
              <a:rPr lang="pt-BR" sz="2200" dirty="0">
                <a:solidFill>
                  <a:srgbClr val="FF0000"/>
                </a:solidFill>
              </a:rPr>
              <a:t>.</a:t>
            </a:r>
          </a:p>
          <a:p>
            <a:pPr marL="1608560" lvl="8" indent="0">
              <a:lnSpc>
                <a:spcPct val="120000"/>
              </a:lnSpc>
              <a:spcBef>
                <a:spcPts val="0"/>
              </a:spcBef>
              <a:spcAft>
                <a:spcPts val="0"/>
              </a:spcAft>
              <a:buNone/>
            </a:pPr>
            <a:r>
              <a:rPr lang="pt-BR" sz="2200" dirty="0">
                <a:solidFill>
                  <a:schemeClr val="accent2"/>
                </a:solidFill>
              </a:rPr>
              <a:t>Grupos alimentares</a:t>
            </a:r>
          </a:p>
          <a:p>
            <a:pPr marL="1608560" lvl="8" indent="0">
              <a:lnSpc>
                <a:spcPct val="120000"/>
              </a:lnSpc>
              <a:spcBef>
                <a:spcPts val="0"/>
              </a:spcBef>
              <a:spcAft>
                <a:spcPts val="0"/>
              </a:spcAft>
              <a:buNone/>
            </a:pPr>
            <a:r>
              <a:rPr lang="pt-BR" sz="2200" dirty="0">
                <a:solidFill>
                  <a:schemeClr val="accent2"/>
                </a:solidFill>
              </a:rPr>
              <a:t>1. leite materno;</a:t>
            </a:r>
          </a:p>
          <a:p>
            <a:pPr marL="1608560" lvl="8" indent="0">
              <a:lnSpc>
                <a:spcPct val="120000"/>
              </a:lnSpc>
              <a:spcBef>
                <a:spcPts val="0"/>
              </a:spcBef>
              <a:spcAft>
                <a:spcPts val="0"/>
              </a:spcAft>
              <a:buNone/>
            </a:pPr>
            <a:r>
              <a:rPr lang="pt-BR" sz="2200" dirty="0">
                <a:solidFill>
                  <a:schemeClr val="accent2"/>
                </a:solidFill>
              </a:rPr>
              <a:t>2. grãos, raízes, tubérculos;</a:t>
            </a:r>
          </a:p>
          <a:p>
            <a:pPr marL="1608560" lvl="8" indent="0">
              <a:lnSpc>
                <a:spcPct val="120000"/>
              </a:lnSpc>
              <a:spcBef>
                <a:spcPts val="0"/>
              </a:spcBef>
              <a:spcAft>
                <a:spcPts val="0"/>
              </a:spcAft>
              <a:buNone/>
            </a:pPr>
            <a:r>
              <a:rPr lang="pt-BR" sz="2200" dirty="0">
                <a:solidFill>
                  <a:schemeClr val="accent2"/>
                </a:solidFill>
              </a:rPr>
              <a:t>3. leguminosas (feijão, ervilha, lentilha), nozes e sementes;</a:t>
            </a:r>
          </a:p>
          <a:p>
            <a:pPr marL="1608560" lvl="8" indent="0">
              <a:lnSpc>
                <a:spcPct val="120000"/>
              </a:lnSpc>
              <a:spcBef>
                <a:spcPts val="0"/>
              </a:spcBef>
              <a:spcAft>
                <a:spcPts val="0"/>
              </a:spcAft>
              <a:buNone/>
            </a:pPr>
            <a:r>
              <a:rPr lang="pt-BR" sz="2200" dirty="0">
                <a:solidFill>
                  <a:schemeClr val="accent2"/>
                </a:solidFill>
              </a:rPr>
              <a:t>4. laticínios (leite, fórmula infantil, iogurte, queijo);</a:t>
            </a:r>
          </a:p>
          <a:p>
            <a:pPr marL="1608560" lvl="8" indent="0">
              <a:lnSpc>
                <a:spcPct val="120000"/>
              </a:lnSpc>
              <a:spcBef>
                <a:spcPts val="0"/>
              </a:spcBef>
              <a:spcAft>
                <a:spcPts val="0"/>
              </a:spcAft>
              <a:buNone/>
            </a:pPr>
            <a:r>
              <a:rPr lang="pt-BR" sz="2200" dirty="0">
                <a:solidFill>
                  <a:schemeClr val="accent2"/>
                </a:solidFill>
              </a:rPr>
              <a:t>5. carne, peixe, aves, carnes orgânicas;</a:t>
            </a:r>
          </a:p>
          <a:p>
            <a:pPr marL="1608560" lvl="8" indent="0">
              <a:lnSpc>
                <a:spcPct val="120000"/>
              </a:lnSpc>
              <a:spcBef>
                <a:spcPts val="0"/>
              </a:spcBef>
              <a:spcAft>
                <a:spcPts val="0"/>
              </a:spcAft>
              <a:buNone/>
            </a:pPr>
            <a:r>
              <a:rPr lang="pt-BR" sz="2200" dirty="0">
                <a:solidFill>
                  <a:schemeClr val="accent2"/>
                </a:solidFill>
              </a:rPr>
              <a:t>6. ovos;</a:t>
            </a:r>
          </a:p>
          <a:p>
            <a:pPr marL="1608560" lvl="8" indent="0">
              <a:lnSpc>
                <a:spcPct val="120000"/>
              </a:lnSpc>
              <a:spcBef>
                <a:spcPts val="0"/>
              </a:spcBef>
              <a:spcAft>
                <a:spcPts val="0"/>
              </a:spcAft>
              <a:buNone/>
            </a:pPr>
            <a:r>
              <a:rPr lang="pt-BR" sz="2200" dirty="0">
                <a:solidFill>
                  <a:schemeClr val="accent2"/>
                </a:solidFill>
              </a:rPr>
              <a:t>7. frutas e vegetais ricos em vitamina A; e</a:t>
            </a:r>
          </a:p>
          <a:p>
            <a:pPr marL="1608560" lvl="8" indent="0">
              <a:lnSpc>
                <a:spcPct val="120000"/>
              </a:lnSpc>
              <a:spcBef>
                <a:spcPts val="0"/>
              </a:spcBef>
              <a:spcAft>
                <a:spcPts val="0"/>
              </a:spcAft>
              <a:buNone/>
            </a:pPr>
            <a:r>
              <a:rPr lang="pt-BR" sz="2200" dirty="0">
                <a:solidFill>
                  <a:schemeClr val="accent2"/>
                </a:solidFill>
              </a:rPr>
              <a:t>8. outras frutas e vegetais.</a:t>
            </a:r>
            <a:endParaRPr lang="pt-BR" sz="2200" dirty="0"/>
          </a:p>
          <a:p>
            <a:pPr>
              <a:buFont typeface="Wingdings" panose="05000000000000000000" pitchFamily="2" charset="2"/>
              <a:buChar char="Ø"/>
            </a:pPr>
            <a:r>
              <a:rPr lang="pt-BR" sz="2200" dirty="0">
                <a:solidFill>
                  <a:schemeClr val="accent2"/>
                </a:solidFill>
              </a:rPr>
              <a:t>O consumo de qualquer quantidade de comida ou bebida de um grupo de alimentos é suficiente para "contar", ou seja, não há quantidade mínima.</a:t>
            </a:r>
          </a:p>
          <a:p>
            <a:pPr>
              <a:buFont typeface="Wingdings" panose="05000000000000000000" pitchFamily="2" charset="2"/>
              <a:buChar char="Ø"/>
            </a:pPr>
            <a:r>
              <a:rPr lang="pt-BR" sz="2200" dirty="0">
                <a:solidFill>
                  <a:schemeClr val="accent2"/>
                </a:solidFill>
              </a:rPr>
              <a:t>O indicador anterior foi baseado em um corte de quatro dos sete grupos de alimentos. O indicador foi revisado em 2017 para adicionar o leite materno como um grupo alimentar separado, assim aumentando o número total de grupos de alimentos para oito e aumentando o corte para cinco grupos. O indicador foi revisado porque o indicador anterior incluía fórmula infantil mas não o leite materno, conferindo assim uma vantagem aos bebês alimentados com fórmula quando contando grupos de alimentos.</a:t>
            </a:r>
          </a:p>
          <a:p>
            <a:pPr marL="0" indent="0">
              <a:buNone/>
            </a:pPr>
            <a:endParaRPr lang="pt-BR" dirty="0"/>
          </a:p>
          <a:p>
            <a:pPr>
              <a:buFont typeface="Wingdings" panose="05000000000000000000" pitchFamily="2" charset="2"/>
              <a:buChar char="Ø"/>
            </a:pPr>
            <a:endParaRPr lang="pt-BR" dirty="0"/>
          </a:p>
        </p:txBody>
      </p:sp>
    </p:spTree>
    <p:extLst>
      <p:ext uri="{BB962C8B-B14F-4D97-AF65-F5344CB8AC3E}">
        <p14:creationId xmlns:p14="http://schemas.microsoft.com/office/powerpoint/2010/main" val="13094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34C22-7FA3-4BF6-92AD-4768561A8695}"/>
              </a:ext>
            </a:extLst>
          </p:cNvPr>
          <p:cNvSpPr>
            <a:spLocks noGrp="1"/>
          </p:cNvSpPr>
          <p:nvPr>
            <p:ph type="title"/>
          </p:nvPr>
        </p:nvSpPr>
        <p:spPr>
          <a:xfrm>
            <a:off x="1958518" y="532174"/>
            <a:ext cx="10058400" cy="1450757"/>
          </a:xfrm>
        </p:spPr>
        <p:txBody>
          <a:bodyPr>
            <a:normAutofit fontScale="90000"/>
          </a:bodyPr>
          <a:lstStyle/>
          <a:p>
            <a:br>
              <a:rPr lang="pt-BR" dirty="0"/>
            </a:br>
            <a:r>
              <a:rPr lang="pt-BR" dirty="0"/>
              <a:t>3. Frequência mínima das refeições de 6-23 meses </a:t>
            </a:r>
            <a:br>
              <a:rPr lang="pt-BR" dirty="0"/>
            </a:br>
            <a:endParaRPr lang="pt-BR" dirty="0"/>
          </a:p>
        </p:txBody>
      </p:sp>
      <p:sp>
        <p:nvSpPr>
          <p:cNvPr id="3" name="Espaço Reservado para Conteúdo 2">
            <a:extLst>
              <a:ext uri="{FF2B5EF4-FFF2-40B4-BE49-F238E27FC236}">
                <a16:creationId xmlns:a16="http://schemas.microsoft.com/office/drawing/2014/main" id="{EFFF5D1F-7DFE-4D5B-90E6-3A75FA507BB5}"/>
              </a:ext>
            </a:extLst>
          </p:cNvPr>
          <p:cNvSpPr>
            <a:spLocks noGrp="1"/>
          </p:cNvSpPr>
          <p:nvPr>
            <p:ph idx="1"/>
          </p:nvPr>
        </p:nvSpPr>
        <p:spPr>
          <a:xfrm>
            <a:off x="1097280" y="1845733"/>
            <a:ext cx="10058400" cy="4406687"/>
          </a:xfrm>
        </p:spPr>
        <p:txBody>
          <a:bodyPr>
            <a:normAutofit/>
          </a:bodyPr>
          <a:lstStyle/>
          <a:p>
            <a:pPr>
              <a:buFont typeface="Wingdings" panose="05000000000000000000" pitchFamily="2" charset="2"/>
              <a:buChar char="Ø"/>
            </a:pPr>
            <a:r>
              <a:rPr lang="pt-BR" dirty="0"/>
              <a:t>Justificativa para o indicador: Oferecer refeições / lanches com menos frequência do que o recomendado pode comprometer a ingestão total de energia e micronutrientes, o que por sua vez pode causar problemas de crescimento, retardo de crescimento e deficiências de micronutrientes.</a:t>
            </a:r>
          </a:p>
          <a:p>
            <a:pPr marL="0" indent="0">
              <a:buNone/>
            </a:pPr>
            <a:endParaRPr lang="pt-BR" dirty="0"/>
          </a:p>
          <a:p>
            <a:pPr>
              <a:buFont typeface="Wingdings" panose="05000000000000000000" pitchFamily="2" charset="2"/>
              <a:buChar char="Ø"/>
            </a:pPr>
            <a:r>
              <a:rPr lang="pt-BR" dirty="0">
                <a:solidFill>
                  <a:srgbClr val="FF0000"/>
                </a:solidFill>
              </a:rPr>
              <a:t>Definição do indicador: porcentagem de crianças de 6 a 23 meses de idade que consumiram alimentos pelo número mínimo de vezes durante o dia anterior.</a:t>
            </a:r>
          </a:p>
          <a:p>
            <a:pPr marL="1001268" lvl="3" indent="-342900"/>
            <a:r>
              <a:rPr lang="pt-BR" sz="2000" dirty="0"/>
              <a:t>Duas refeições para bebês amamentados com idade de 6–8 meses</a:t>
            </a:r>
          </a:p>
          <a:p>
            <a:pPr marL="1001268" lvl="3" indent="-342900"/>
            <a:r>
              <a:rPr lang="pt-BR" sz="2000" dirty="0"/>
              <a:t>Três refeições para crianças amamentadas com idade entre 9–23 meses</a:t>
            </a:r>
          </a:p>
          <a:p>
            <a:pPr marL="1001268" lvl="3" indent="-342900"/>
            <a:r>
              <a:rPr lang="pt-BR" sz="2000" dirty="0"/>
              <a:t>Quatro refeições para crianças não amamentadas de 6–23 meses</a:t>
            </a:r>
          </a:p>
        </p:txBody>
      </p:sp>
    </p:spTree>
    <p:extLst>
      <p:ext uri="{BB962C8B-B14F-4D97-AF65-F5344CB8AC3E}">
        <p14:creationId xmlns:p14="http://schemas.microsoft.com/office/powerpoint/2010/main" val="187855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34C22-7FA3-4BF6-92AD-4768561A8695}"/>
              </a:ext>
            </a:extLst>
          </p:cNvPr>
          <p:cNvSpPr>
            <a:spLocks noGrp="1"/>
          </p:cNvSpPr>
          <p:nvPr>
            <p:ph type="title"/>
          </p:nvPr>
        </p:nvSpPr>
        <p:spPr>
          <a:xfrm>
            <a:off x="1504200" y="394976"/>
            <a:ext cx="10058400" cy="1450757"/>
          </a:xfrm>
        </p:spPr>
        <p:txBody>
          <a:bodyPr>
            <a:noAutofit/>
          </a:bodyPr>
          <a:lstStyle/>
          <a:p>
            <a:br>
              <a:rPr lang="pt-BR" sz="3600" dirty="0"/>
            </a:br>
            <a:r>
              <a:rPr lang="pt-BR" sz="3600" dirty="0"/>
              <a:t>4. Frequência mínima de alimentação láctea para crianças não amamentados de 6–23 meses</a:t>
            </a:r>
            <a:br>
              <a:rPr lang="pt-BR" sz="3600" dirty="0"/>
            </a:br>
            <a:endParaRPr lang="pt-BR" sz="3600" dirty="0"/>
          </a:p>
        </p:txBody>
      </p:sp>
      <p:sp>
        <p:nvSpPr>
          <p:cNvPr id="3" name="Espaço Reservado para Conteúdo 2">
            <a:extLst>
              <a:ext uri="{FF2B5EF4-FFF2-40B4-BE49-F238E27FC236}">
                <a16:creationId xmlns:a16="http://schemas.microsoft.com/office/drawing/2014/main" id="{EFFF5D1F-7DFE-4D5B-90E6-3A75FA507BB5}"/>
              </a:ext>
            </a:extLst>
          </p:cNvPr>
          <p:cNvSpPr>
            <a:spLocks noGrp="1"/>
          </p:cNvSpPr>
          <p:nvPr>
            <p:ph idx="1"/>
          </p:nvPr>
        </p:nvSpPr>
        <p:spPr>
          <a:xfrm>
            <a:off x="1097280" y="1845733"/>
            <a:ext cx="10058400" cy="4406687"/>
          </a:xfrm>
        </p:spPr>
        <p:txBody>
          <a:bodyPr>
            <a:normAutofit/>
          </a:bodyPr>
          <a:lstStyle/>
          <a:p>
            <a:pPr>
              <a:buFont typeface="Wingdings" panose="05000000000000000000" pitchFamily="2" charset="2"/>
              <a:buChar char="Ø"/>
            </a:pPr>
            <a:r>
              <a:rPr lang="pt-BR" dirty="0"/>
              <a:t>Justificativa para o indicador: Princípios orientadores da OMS para alimentação de crianças não amamentadas com idade entre 6 e 23 meses afirmam que "a quantidade de leite necessária para atender às necessidades de nutrientes depende dos outros alimentos consumidos pela criança ”. Estima-se que um mínimo de duas refeições lácteas seriam necessárias para fornecer 200–500 ml por dia.</a:t>
            </a:r>
          </a:p>
          <a:p>
            <a:pPr marL="0" indent="0">
              <a:buNone/>
            </a:pPr>
            <a:endParaRPr lang="pt-BR" dirty="0"/>
          </a:p>
          <a:p>
            <a:pPr>
              <a:buFont typeface="Wingdings" panose="05000000000000000000" pitchFamily="2" charset="2"/>
              <a:buChar char="Ø"/>
            </a:pPr>
            <a:r>
              <a:rPr lang="pt-BR" dirty="0">
                <a:solidFill>
                  <a:srgbClr val="FF0000"/>
                </a:solidFill>
              </a:rPr>
              <a:t>Definição do indicador: porcentagem de crianças não amamentadas de 6 a 23 meses de idade que consumiu pelo menos duas refeições lácteas no dia anterior.</a:t>
            </a:r>
          </a:p>
          <a:p>
            <a:pPr marL="0" indent="0">
              <a:buNone/>
            </a:pPr>
            <a:endParaRPr lang="pt-BR" dirty="0"/>
          </a:p>
          <a:p>
            <a:pPr>
              <a:buFont typeface="Wingdings" panose="05000000000000000000" pitchFamily="2" charset="2"/>
              <a:buChar char="Ø"/>
            </a:pPr>
            <a:endParaRPr lang="pt-BR" dirty="0"/>
          </a:p>
        </p:txBody>
      </p:sp>
      <p:pic>
        <p:nvPicPr>
          <p:cNvPr id="8" name="Picture 8" descr="novo">
            <a:extLst>
              <a:ext uri="{FF2B5EF4-FFF2-40B4-BE49-F238E27FC236}">
                <a16:creationId xmlns:a16="http://schemas.microsoft.com/office/drawing/2014/main" id="{2EB6AF14-7EFD-4B8E-A7C3-65EEE0792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5" y="605580"/>
            <a:ext cx="1393640" cy="73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89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34C22-7FA3-4BF6-92AD-4768561A8695}"/>
              </a:ext>
            </a:extLst>
          </p:cNvPr>
          <p:cNvSpPr>
            <a:spLocks noGrp="1"/>
          </p:cNvSpPr>
          <p:nvPr>
            <p:ph type="title"/>
          </p:nvPr>
        </p:nvSpPr>
        <p:spPr>
          <a:xfrm>
            <a:off x="1504200" y="394976"/>
            <a:ext cx="10058400" cy="1450757"/>
          </a:xfrm>
        </p:spPr>
        <p:txBody>
          <a:bodyPr>
            <a:noAutofit/>
          </a:bodyPr>
          <a:lstStyle/>
          <a:p>
            <a:br>
              <a:rPr lang="pt-BR" sz="3600" dirty="0"/>
            </a:br>
            <a:r>
              <a:rPr lang="pt-BR" sz="3600" dirty="0"/>
              <a:t>5. Dieta mínima aceitável de 6–23 meses</a:t>
            </a:r>
            <a:br>
              <a:rPr lang="pt-BR" sz="3600" dirty="0"/>
            </a:br>
            <a:endParaRPr lang="pt-BR" sz="3600" dirty="0"/>
          </a:p>
        </p:txBody>
      </p:sp>
      <p:sp>
        <p:nvSpPr>
          <p:cNvPr id="3" name="Espaço Reservado para Conteúdo 2">
            <a:extLst>
              <a:ext uri="{FF2B5EF4-FFF2-40B4-BE49-F238E27FC236}">
                <a16:creationId xmlns:a16="http://schemas.microsoft.com/office/drawing/2014/main" id="{EFFF5D1F-7DFE-4D5B-90E6-3A75FA507BB5}"/>
              </a:ext>
            </a:extLst>
          </p:cNvPr>
          <p:cNvSpPr>
            <a:spLocks noGrp="1"/>
          </p:cNvSpPr>
          <p:nvPr>
            <p:ph idx="1"/>
          </p:nvPr>
        </p:nvSpPr>
        <p:spPr>
          <a:xfrm>
            <a:off x="1097280" y="1845733"/>
            <a:ext cx="10058400" cy="4406687"/>
          </a:xfrm>
        </p:spPr>
        <p:txBody>
          <a:bodyPr>
            <a:normAutofit/>
          </a:bodyPr>
          <a:lstStyle/>
          <a:p>
            <a:pPr>
              <a:buFont typeface="Wingdings" panose="05000000000000000000" pitchFamily="2" charset="2"/>
              <a:buChar char="Ø"/>
            </a:pPr>
            <a:r>
              <a:rPr lang="pt-BR" dirty="0"/>
              <a:t>Justificativa para o indicador: Este indicador combina informações sobre diversidade alimentar mínima e frequência mínima de refeições, com a exigência extra de que crianças não amamentadas devem receber leite pelo menos duas vezes no dia anterior. </a:t>
            </a:r>
          </a:p>
          <a:p>
            <a:pPr marL="0" indent="0">
              <a:buNone/>
            </a:pPr>
            <a:endParaRPr lang="pt-BR" dirty="0"/>
          </a:p>
          <a:p>
            <a:pPr>
              <a:buFont typeface="Wingdings" panose="05000000000000000000" pitchFamily="2" charset="2"/>
              <a:buChar char="Ø"/>
            </a:pPr>
            <a:r>
              <a:rPr lang="pt-BR" dirty="0">
                <a:solidFill>
                  <a:srgbClr val="FF0000"/>
                </a:solidFill>
              </a:rPr>
              <a:t>Definição do indicador: porcentagem de crianças de 6 a 23 meses de idade que consumiu dieta mínima aceitável no dia anterior</a:t>
            </a:r>
          </a:p>
          <a:p>
            <a:pPr>
              <a:buFont typeface="Wingdings" panose="05000000000000000000" pitchFamily="2" charset="2"/>
              <a:buChar char="Ø"/>
            </a:pPr>
            <a:endParaRPr lang="pt-BR" dirty="0"/>
          </a:p>
        </p:txBody>
      </p:sp>
    </p:spTree>
    <p:extLst>
      <p:ext uri="{BB962C8B-B14F-4D97-AF65-F5344CB8AC3E}">
        <p14:creationId xmlns:p14="http://schemas.microsoft.com/office/powerpoint/2010/main" val="193554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34C22-7FA3-4BF6-92AD-4768561A8695}"/>
              </a:ext>
            </a:extLst>
          </p:cNvPr>
          <p:cNvSpPr>
            <a:spLocks noGrp="1"/>
          </p:cNvSpPr>
          <p:nvPr>
            <p:ph type="title"/>
          </p:nvPr>
        </p:nvSpPr>
        <p:spPr>
          <a:xfrm>
            <a:off x="1618500" y="99701"/>
            <a:ext cx="10058400" cy="1450757"/>
          </a:xfrm>
        </p:spPr>
        <p:txBody>
          <a:bodyPr>
            <a:noAutofit/>
          </a:bodyPr>
          <a:lstStyle/>
          <a:p>
            <a:br>
              <a:rPr lang="pt-BR" sz="3600" dirty="0"/>
            </a:br>
            <a:r>
              <a:rPr lang="pt-BR" sz="3600" dirty="0"/>
              <a:t>6. Consumo de ovos e / ou carne de 6-23 meses</a:t>
            </a:r>
          </a:p>
        </p:txBody>
      </p:sp>
      <p:sp>
        <p:nvSpPr>
          <p:cNvPr id="3" name="Espaço Reservado para Conteúdo 2">
            <a:extLst>
              <a:ext uri="{FF2B5EF4-FFF2-40B4-BE49-F238E27FC236}">
                <a16:creationId xmlns:a16="http://schemas.microsoft.com/office/drawing/2014/main" id="{EFFF5D1F-7DFE-4D5B-90E6-3A75FA507BB5}"/>
              </a:ext>
            </a:extLst>
          </p:cNvPr>
          <p:cNvSpPr>
            <a:spLocks noGrp="1"/>
          </p:cNvSpPr>
          <p:nvPr>
            <p:ph idx="1"/>
          </p:nvPr>
        </p:nvSpPr>
        <p:spPr>
          <a:xfrm>
            <a:off x="1097280" y="1845733"/>
            <a:ext cx="10058400" cy="4406687"/>
          </a:xfrm>
        </p:spPr>
        <p:txBody>
          <a:bodyPr>
            <a:normAutofit/>
          </a:bodyPr>
          <a:lstStyle/>
          <a:p>
            <a:pPr>
              <a:buFont typeface="Wingdings" panose="05000000000000000000" pitchFamily="2" charset="2"/>
              <a:buChar char="Ø"/>
            </a:pPr>
            <a:r>
              <a:rPr lang="pt-BR" dirty="0"/>
              <a:t>Justificativa para o indicador: Princípios orientadores da OMS para a alimentação de crianças amamentados e não amamentados afirmam que “carne, frango, peixe ou ovos devem ser consumidos diariamente ou com a maior frequência possível”. </a:t>
            </a:r>
          </a:p>
          <a:p>
            <a:pPr>
              <a:buFont typeface="Wingdings" panose="05000000000000000000" pitchFamily="2" charset="2"/>
              <a:buChar char="Ø"/>
            </a:pPr>
            <a:endParaRPr lang="pt-BR" dirty="0">
              <a:solidFill>
                <a:srgbClr val="FF0000"/>
              </a:solidFill>
            </a:endParaRPr>
          </a:p>
          <a:p>
            <a:pPr>
              <a:buFont typeface="Wingdings" panose="05000000000000000000" pitchFamily="2" charset="2"/>
              <a:buChar char="Ø"/>
            </a:pPr>
            <a:r>
              <a:rPr lang="pt-BR" dirty="0">
                <a:solidFill>
                  <a:srgbClr val="FF0000"/>
                </a:solidFill>
              </a:rPr>
              <a:t>Definição do indicador: porcentagem de crianças de 6 a 23 meses de idade que consumiram ovo e / ou carne durante o dia anterior.</a:t>
            </a:r>
          </a:p>
          <a:p>
            <a:pPr>
              <a:buFont typeface="Wingdings" panose="05000000000000000000" pitchFamily="2" charset="2"/>
              <a:buChar char="Ø"/>
            </a:pPr>
            <a:endParaRPr lang="pt-BR" dirty="0"/>
          </a:p>
          <a:p>
            <a:pPr>
              <a:buFont typeface="Wingdings" panose="05000000000000000000" pitchFamily="2" charset="2"/>
              <a:buChar char="Ø"/>
            </a:pPr>
            <a:r>
              <a:rPr lang="pt-BR" dirty="0">
                <a:solidFill>
                  <a:schemeClr val="accent2"/>
                </a:solidFill>
              </a:rPr>
              <a:t>Este indicador é baseado no consumo do grupo de alimentos 5 (carnes) e 6 (ovos) descrito anteriormente. As crianças são computadas se algum dos grupos de alimentos tiver sido consumido.</a:t>
            </a:r>
            <a:endParaRPr lang="pt-BR" dirty="0"/>
          </a:p>
        </p:txBody>
      </p:sp>
    </p:spTree>
    <p:extLst>
      <p:ext uri="{BB962C8B-B14F-4D97-AF65-F5344CB8AC3E}">
        <p14:creationId xmlns:p14="http://schemas.microsoft.com/office/powerpoint/2010/main" val="387991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34C22-7FA3-4BF6-92AD-4768561A8695}"/>
              </a:ext>
            </a:extLst>
          </p:cNvPr>
          <p:cNvSpPr>
            <a:spLocks noGrp="1"/>
          </p:cNvSpPr>
          <p:nvPr>
            <p:ph type="title"/>
          </p:nvPr>
        </p:nvSpPr>
        <p:spPr>
          <a:xfrm>
            <a:off x="1618500" y="99701"/>
            <a:ext cx="10058400" cy="1450757"/>
          </a:xfrm>
        </p:spPr>
        <p:txBody>
          <a:bodyPr>
            <a:noAutofit/>
          </a:bodyPr>
          <a:lstStyle/>
          <a:p>
            <a:br>
              <a:rPr lang="pt-BR" sz="3600" dirty="0"/>
            </a:br>
            <a:r>
              <a:rPr lang="pt-BR" sz="3600" dirty="0"/>
              <a:t>7. Consumo de bebidas doces de 6-23 meses</a:t>
            </a:r>
          </a:p>
        </p:txBody>
      </p:sp>
      <p:sp>
        <p:nvSpPr>
          <p:cNvPr id="3" name="Espaço Reservado para Conteúdo 2">
            <a:extLst>
              <a:ext uri="{FF2B5EF4-FFF2-40B4-BE49-F238E27FC236}">
                <a16:creationId xmlns:a16="http://schemas.microsoft.com/office/drawing/2014/main" id="{EFFF5D1F-7DFE-4D5B-90E6-3A75FA507BB5}"/>
              </a:ext>
            </a:extLst>
          </p:cNvPr>
          <p:cNvSpPr>
            <a:spLocks noGrp="1"/>
          </p:cNvSpPr>
          <p:nvPr>
            <p:ph idx="1"/>
          </p:nvPr>
        </p:nvSpPr>
        <p:spPr>
          <a:xfrm>
            <a:off x="1097280" y="1845733"/>
            <a:ext cx="10058400" cy="4406687"/>
          </a:xfrm>
        </p:spPr>
        <p:txBody>
          <a:bodyPr>
            <a:noAutofit/>
          </a:bodyPr>
          <a:lstStyle/>
          <a:p>
            <a:pPr>
              <a:buFont typeface="Wingdings" panose="05000000000000000000" pitchFamily="2" charset="2"/>
              <a:buChar char="Ø"/>
            </a:pPr>
            <a:r>
              <a:rPr lang="pt-BR" dirty="0"/>
              <a:t>Justificativa para o indicador: Os princípios orientadores da OMS para alimentação complementar desaconselham dar bebidas doces, como refrigerantes, uma vez que não contribuem com nenhum outro nutriente além de energia e podem deslocar alimentos mais nutritivos. Também existe uma associação positiva entre ingestão de suco 100% de frutas e peso para comprimento do bebê e escores z do IMC da criança. O consumo de açúcares livres, incluindo suco 100% e bebidas doces está associado ao aumento risco de cárie dentária.</a:t>
            </a:r>
          </a:p>
          <a:p>
            <a:pPr>
              <a:buFont typeface="Wingdings" panose="05000000000000000000" pitchFamily="2" charset="2"/>
              <a:buChar char="Ø"/>
            </a:pPr>
            <a:r>
              <a:rPr lang="pt-BR" dirty="0">
                <a:solidFill>
                  <a:srgbClr val="FF0000"/>
                </a:solidFill>
              </a:rPr>
              <a:t>Definição do indicador: porcentagem de crianças de 6 a 23 meses de idade que consumiram bebida doce no dia anterior.</a:t>
            </a:r>
          </a:p>
          <a:p>
            <a:pPr>
              <a:buFont typeface="Wingdings" panose="05000000000000000000" pitchFamily="2" charset="2"/>
              <a:buChar char="Ø"/>
            </a:pPr>
            <a:r>
              <a:rPr lang="pt-BR" dirty="0">
                <a:solidFill>
                  <a:schemeClr val="accent2"/>
                </a:solidFill>
              </a:rPr>
              <a:t>As bebidas doces incluem bebidas açucaradas comercialmente produzidas e embaladas como refrigerantes, bebidas com sabor de frutas, bebidas esportivas, achocolatado e outros leites com sabor; suco de frutas 100% e bebidas caseiras de qualquer tipo com adoçantes (por exemplo, açúcar, mel, xarope, pós aromatizados).</a:t>
            </a:r>
            <a:endParaRPr lang="pt-BR" dirty="0"/>
          </a:p>
        </p:txBody>
      </p:sp>
      <p:pic>
        <p:nvPicPr>
          <p:cNvPr id="4" name="Picture 8" descr="novo">
            <a:extLst>
              <a:ext uri="{FF2B5EF4-FFF2-40B4-BE49-F238E27FC236}">
                <a16:creationId xmlns:a16="http://schemas.microsoft.com/office/drawing/2014/main" id="{7A6696DE-4E2F-4C36-90F5-A88240C3A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5" y="605580"/>
            <a:ext cx="1393640" cy="73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8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34C22-7FA3-4BF6-92AD-4768561A8695}"/>
              </a:ext>
            </a:extLst>
          </p:cNvPr>
          <p:cNvSpPr>
            <a:spLocks noGrp="1"/>
          </p:cNvSpPr>
          <p:nvPr>
            <p:ph type="title"/>
          </p:nvPr>
        </p:nvSpPr>
        <p:spPr>
          <a:xfrm>
            <a:off x="1618500" y="99701"/>
            <a:ext cx="10058400" cy="1450757"/>
          </a:xfrm>
        </p:spPr>
        <p:txBody>
          <a:bodyPr>
            <a:noAutofit/>
          </a:bodyPr>
          <a:lstStyle/>
          <a:p>
            <a:br>
              <a:rPr lang="pt-BR" sz="3600" dirty="0"/>
            </a:br>
            <a:r>
              <a:rPr lang="pt-BR" sz="3600" dirty="0"/>
              <a:t>8. Consumo de alimentos </a:t>
            </a:r>
            <a:r>
              <a:rPr lang="pt-BR" sz="3600" b="1" dirty="0"/>
              <a:t>não saudáveis </a:t>
            </a:r>
            <a:r>
              <a:rPr lang="pt-BR" sz="3600" dirty="0"/>
              <a:t>de 6-23 meses</a:t>
            </a:r>
          </a:p>
        </p:txBody>
      </p:sp>
      <p:sp>
        <p:nvSpPr>
          <p:cNvPr id="3" name="Espaço Reservado para Conteúdo 2">
            <a:extLst>
              <a:ext uri="{FF2B5EF4-FFF2-40B4-BE49-F238E27FC236}">
                <a16:creationId xmlns:a16="http://schemas.microsoft.com/office/drawing/2014/main" id="{EFFF5D1F-7DFE-4D5B-90E6-3A75FA507BB5}"/>
              </a:ext>
            </a:extLst>
          </p:cNvPr>
          <p:cNvSpPr>
            <a:spLocks noGrp="1"/>
          </p:cNvSpPr>
          <p:nvPr>
            <p:ph idx="1"/>
          </p:nvPr>
        </p:nvSpPr>
        <p:spPr>
          <a:xfrm>
            <a:off x="1066800" y="1752968"/>
            <a:ext cx="10058400" cy="4406687"/>
          </a:xfrm>
        </p:spPr>
        <p:txBody>
          <a:bodyPr>
            <a:noAutofit/>
          </a:bodyPr>
          <a:lstStyle/>
          <a:p>
            <a:pPr>
              <a:buFont typeface="Wingdings" panose="05000000000000000000" pitchFamily="2" charset="2"/>
              <a:buChar char="Ø"/>
            </a:pPr>
            <a:r>
              <a:rPr lang="pt-BR" sz="1800" dirty="0"/>
              <a:t>Justificativa para o indicador: em muitos países de baixa e média renda, padrões de dieta estão mudando para maior ingestão de açúcares adicionados, gorduras prejudiciais à saúde, sal e carboidratos refinados. Os produtos alimentares preparados comercialmente são frequentemente densos em energia e pobres em nutrientes e ricos em sal, açúcar, ácidos graxos saturados e / ou trans. As preferências alimentares que começam no início da vida seguem para o final da infância e adolescência. A exposição repetida a bebidas e alimentos doces na infância pode levar à preferência pelo sabor doce e, assim, aumentar o consumo de bebidas com sabor doce no futuro. Essas práticas, se continuadas ao longo adolescência e idade adulta, podem aumentar o risco de ficar com sobrepeso ou obesidade e de doenças crônicas relacionadas mais tarde na vida.</a:t>
            </a:r>
          </a:p>
          <a:p>
            <a:pPr>
              <a:buFont typeface="Wingdings" panose="05000000000000000000" pitchFamily="2" charset="2"/>
              <a:buChar char="Ø"/>
            </a:pPr>
            <a:r>
              <a:rPr lang="pt-BR" sz="1800" dirty="0">
                <a:solidFill>
                  <a:srgbClr val="FF0000"/>
                </a:solidFill>
              </a:rPr>
              <a:t>Definição do indicador: porcentagem de crianças de 6 a 23 meses de idade que consumiram alimentos não saudáveis selecionados ​sentinela no dia anterior.</a:t>
            </a:r>
          </a:p>
          <a:p>
            <a:pPr>
              <a:buFont typeface="Wingdings" panose="05000000000000000000" pitchFamily="2" charset="2"/>
              <a:buChar char="Ø"/>
            </a:pPr>
            <a:r>
              <a:rPr lang="pt-BR" sz="1200" dirty="0">
                <a:solidFill>
                  <a:schemeClr val="accent2"/>
                </a:solidFill>
              </a:rPr>
              <a:t>Este indicador é baseado no consumo do grupo de 4 grupos de alimentos não saudáveis: </a:t>
            </a:r>
          </a:p>
          <a:p>
            <a:pPr lvl="1">
              <a:buFont typeface="Wingdings" panose="05000000000000000000" pitchFamily="2" charset="2"/>
              <a:buChar char="Ø"/>
            </a:pPr>
            <a:r>
              <a:rPr lang="pt-BR" sz="1200" dirty="0">
                <a:solidFill>
                  <a:schemeClr val="accent2"/>
                </a:solidFill>
              </a:rPr>
              <a:t>Guloseimas, chocolate e outros doces, incluindo aqueles feitos com frutas reais ou vegetais como frutas cristalizadas ou rolos de frutas. </a:t>
            </a:r>
          </a:p>
          <a:p>
            <a:pPr lvl="1">
              <a:buFont typeface="Wingdings" panose="05000000000000000000" pitchFamily="2" charset="2"/>
              <a:buChar char="Ø"/>
            </a:pPr>
            <a:r>
              <a:rPr lang="pt-BR" sz="1200" dirty="0">
                <a:solidFill>
                  <a:schemeClr val="accent2"/>
                </a:solidFill>
              </a:rPr>
              <a:t>Guloseimas congeladas como sorvete, </a:t>
            </a:r>
            <a:r>
              <a:rPr lang="pt-BR" sz="1200" dirty="0" err="1">
                <a:solidFill>
                  <a:schemeClr val="accent2"/>
                </a:solidFill>
              </a:rPr>
              <a:t>gelato</a:t>
            </a:r>
            <a:r>
              <a:rPr lang="pt-BR" sz="1200" dirty="0">
                <a:solidFill>
                  <a:schemeClr val="accent2"/>
                </a:solidFill>
              </a:rPr>
              <a:t>, sorbet, picolés ou confeitos semelhantes. </a:t>
            </a:r>
          </a:p>
          <a:p>
            <a:pPr lvl="1">
              <a:buFont typeface="Wingdings" panose="05000000000000000000" pitchFamily="2" charset="2"/>
              <a:buChar char="Ø"/>
            </a:pPr>
            <a:r>
              <a:rPr lang="pt-BR" sz="1200" dirty="0">
                <a:solidFill>
                  <a:schemeClr val="accent2"/>
                </a:solidFill>
              </a:rPr>
              <a:t>Bolos, biscoitos doces e outros confeitos assados ​​ou fritos que tenham pelo menos  uma base parcial de um grão refinado, incluindo aqueles feitos com frutas ou vegetais reais ou nozes, como bolo de maçã ou torta de cereja. </a:t>
            </a:r>
          </a:p>
          <a:p>
            <a:pPr lvl="1">
              <a:buFont typeface="Wingdings" panose="05000000000000000000" pitchFamily="2" charset="2"/>
              <a:buChar char="Ø"/>
            </a:pPr>
            <a:r>
              <a:rPr lang="pt-BR" sz="1200" dirty="0">
                <a:solidFill>
                  <a:schemeClr val="accent2"/>
                </a:solidFill>
              </a:rPr>
              <a:t>Batatas fritas, folhados de queijo, massa frita, macarrão instantâneo e itens semelhantes que contêm principalmente gordura e carboidratos e têm pelo menos uma base parcial de um grão ou tubérculo refinado. Esses alimentos também costumam ser ricos em sódio.</a:t>
            </a:r>
            <a:endParaRPr lang="pt-BR" sz="1200" dirty="0"/>
          </a:p>
        </p:txBody>
      </p:sp>
      <p:pic>
        <p:nvPicPr>
          <p:cNvPr id="4" name="Picture 8" descr="novo">
            <a:extLst>
              <a:ext uri="{FF2B5EF4-FFF2-40B4-BE49-F238E27FC236}">
                <a16:creationId xmlns:a16="http://schemas.microsoft.com/office/drawing/2014/main" id="{5D61BF4B-317B-4E9A-97EC-6AD25B491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5" y="605580"/>
            <a:ext cx="1393640" cy="73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22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34C22-7FA3-4BF6-92AD-4768561A8695}"/>
              </a:ext>
            </a:extLst>
          </p:cNvPr>
          <p:cNvSpPr>
            <a:spLocks noGrp="1"/>
          </p:cNvSpPr>
          <p:nvPr>
            <p:ph type="title"/>
          </p:nvPr>
        </p:nvSpPr>
        <p:spPr>
          <a:xfrm>
            <a:off x="1618500" y="99701"/>
            <a:ext cx="10058400" cy="1450757"/>
          </a:xfrm>
        </p:spPr>
        <p:txBody>
          <a:bodyPr>
            <a:noAutofit/>
          </a:bodyPr>
          <a:lstStyle/>
          <a:p>
            <a:br>
              <a:rPr lang="pt-BR" sz="3600" dirty="0"/>
            </a:br>
            <a:r>
              <a:rPr lang="pt-BR" sz="3200" dirty="0"/>
              <a:t>9. Zero consumo de frutas ou vegetais de  6-23 meses</a:t>
            </a:r>
          </a:p>
        </p:txBody>
      </p:sp>
      <p:sp>
        <p:nvSpPr>
          <p:cNvPr id="3" name="Espaço Reservado para Conteúdo 2">
            <a:extLst>
              <a:ext uri="{FF2B5EF4-FFF2-40B4-BE49-F238E27FC236}">
                <a16:creationId xmlns:a16="http://schemas.microsoft.com/office/drawing/2014/main" id="{EFFF5D1F-7DFE-4D5B-90E6-3A75FA507BB5}"/>
              </a:ext>
            </a:extLst>
          </p:cNvPr>
          <p:cNvSpPr>
            <a:spLocks noGrp="1"/>
          </p:cNvSpPr>
          <p:nvPr>
            <p:ph idx="1"/>
          </p:nvPr>
        </p:nvSpPr>
        <p:spPr>
          <a:xfrm>
            <a:off x="1097280" y="1845733"/>
            <a:ext cx="10058400" cy="4406687"/>
          </a:xfrm>
        </p:spPr>
        <p:txBody>
          <a:bodyPr>
            <a:normAutofit/>
          </a:bodyPr>
          <a:lstStyle/>
          <a:p>
            <a:pPr>
              <a:buFont typeface="Wingdings" panose="05000000000000000000" pitchFamily="2" charset="2"/>
              <a:buChar char="Ø"/>
            </a:pPr>
            <a:r>
              <a:rPr lang="pt-BR" dirty="0"/>
              <a:t>Justificativa para o indicador: A OMS indica que o baixo consumo de vegetais e frutas é associado ao aumento do risco de doenças não transmissíveis. Embora não haja recomendação universal para o número ideal de porções de vegetais e frutas por dia durante acima de seis meses de idade, consumo de zero vegetais ou frutas no dia anterior representa uma prática pouco saudável.</a:t>
            </a:r>
          </a:p>
          <a:p>
            <a:pPr>
              <a:buFont typeface="Wingdings" panose="05000000000000000000" pitchFamily="2" charset="2"/>
              <a:buChar char="Ø"/>
            </a:pPr>
            <a:r>
              <a:rPr lang="pt-BR" dirty="0">
                <a:solidFill>
                  <a:srgbClr val="FF0000"/>
                </a:solidFill>
              </a:rPr>
              <a:t>Definição do indicador: porcentagem de crianças de 6 a 23 meses de idade que não consumiram nenhum vegetal ou fruta no dia anterior.</a:t>
            </a:r>
          </a:p>
          <a:p>
            <a:pPr>
              <a:buFont typeface="Wingdings" panose="05000000000000000000" pitchFamily="2" charset="2"/>
              <a:buChar char="Ø"/>
            </a:pPr>
            <a:r>
              <a:rPr lang="pt-BR" dirty="0">
                <a:solidFill>
                  <a:schemeClr val="accent2"/>
                </a:solidFill>
              </a:rPr>
              <a:t>Este indicador é baseado no consumo dos grupos de alimentos 7 (frutas e vegetais ricos em vitamina A ) e 8 (outras frutas e vegetais)</a:t>
            </a:r>
            <a:endParaRPr lang="pt-BR" dirty="0"/>
          </a:p>
        </p:txBody>
      </p:sp>
      <p:pic>
        <p:nvPicPr>
          <p:cNvPr id="4" name="Picture 8" descr="novo">
            <a:extLst>
              <a:ext uri="{FF2B5EF4-FFF2-40B4-BE49-F238E27FC236}">
                <a16:creationId xmlns:a16="http://schemas.microsoft.com/office/drawing/2014/main" id="{5D61BF4B-317B-4E9A-97EC-6AD25B491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5" y="605580"/>
            <a:ext cx="1393640" cy="73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79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B4F3F-FD23-4698-B29C-590519BEE8DB}"/>
              </a:ext>
            </a:extLst>
          </p:cNvPr>
          <p:cNvSpPr>
            <a:spLocks noGrp="1"/>
          </p:cNvSpPr>
          <p:nvPr>
            <p:ph type="title"/>
          </p:nvPr>
        </p:nvSpPr>
        <p:spPr>
          <a:xfrm>
            <a:off x="884628" y="148380"/>
            <a:ext cx="10058400" cy="1450757"/>
          </a:xfrm>
        </p:spPr>
        <p:txBody>
          <a:bodyPr/>
          <a:lstStyle/>
          <a:p>
            <a:r>
              <a:rPr lang="pt-BR" dirty="0"/>
              <a:t>Breve histórico</a:t>
            </a:r>
          </a:p>
        </p:txBody>
      </p:sp>
      <p:sp>
        <p:nvSpPr>
          <p:cNvPr id="3" name="Espaço Reservado para Conteúdo 2">
            <a:extLst>
              <a:ext uri="{FF2B5EF4-FFF2-40B4-BE49-F238E27FC236}">
                <a16:creationId xmlns:a16="http://schemas.microsoft.com/office/drawing/2014/main" id="{EE24D3B8-E6A0-4895-9084-8403E96EEAD6}"/>
              </a:ext>
            </a:extLst>
          </p:cNvPr>
          <p:cNvSpPr>
            <a:spLocks noGrp="1"/>
          </p:cNvSpPr>
          <p:nvPr>
            <p:ph sz="half" idx="1"/>
          </p:nvPr>
        </p:nvSpPr>
        <p:spPr>
          <a:xfrm>
            <a:off x="457200" y="2064402"/>
            <a:ext cx="6251944" cy="4023360"/>
          </a:xfrm>
        </p:spPr>
        <p:txBody>
          <a:bodyPr>
            <a:normAutofit/>
          </a:bodyPr>
          <a:lstStyle/>
          <a:p>
            <a:r>
              <a:rPr lang="pt-BR" dirty="0"/>
              <a:t>1991: proposta da OMS para monitoramento de práticas de alimentação em estudos populacionais.</a:t>
            </a:r>
          </a:p>
          <a:p>
            <a:pPr lvl="1"/>
            <a:r>
              <a:rPr lang="pt-BR" sz="2000" dirty="0"/>
              <a:t>Foco maior nos indicadores de aleitamento materno</a:t>
            </a:r>
          </a:p>
          <a:p>
            <a:pPr lvl="1"/>
            <a:r>
              <a:rPr lang="pt-BR" sz="2000" dirty="0"/>
              <a:t>Apenas 1 indicador sobre alimentação complementar.</a:t>
            </a:r>
          </a:p>
          <a:p>
            <a:endParaRPr lang="pt-BR" dirty="0"/>
          </a:p>
          <a:p>
            <a:r>
              <a:rPr lang="pt-BR" dirty="0"/>
              <a:t>2001: mudança na recomendação do aleitamento materno exclusivo (de 4-6 meses para 6 meses): necessidade de rever os indicadores</a:t>
            </a:r>
          </a:p>
          <a:p>
            <a:endParaRPr lang="pt-BR" sz="2000" dirty="0"/>
          </a:p>
        </p:txBody>
      </p:sp>
      <p:pic>
        <p:nvPicPr>
          <p:cNvPr id="6" name="Espaço Reservado para Conteúdo 5">
            <a:extLst>
              <a:ext uri="{FF2B5EF4-FFF2-40B4-BE49-F238E27FC236}">
                <a16:creationId xmlns:a16="http://schemas.microsoft.com/office/drawing/2014/main" id="{F370559B-AC01-4C4D-B8B1-F695E98C1D40}"/>
              </a:ext>
            </a:extLst>
          </p:cNvPr>
          <p:cNvPicPr>
            <a:picLocks noGrp="1" noChangeAspect="1"/>
          </p:cNvPicPr>
          <p:nvPr>
            <p:ph sz="half" idx="2"/>
          </p:nvPr>
        </p:nvPicPr>
        <p:blipFill>
          <a:blip r:embed="rId2"/>
          <a:stretch>
            <a:fillRect/>
          </a:stretch>
        </p:blipFill>
        <p:spPr>
          <a:xfrm>
            <a:off x="7754783" y="2064402"/>
            <a:ext cx="2782665" cy="38123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40469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9AF89E-8680-47D1-A00B-BB578F7DACA0}"/>
              </a:ext>
            </a:extLst>
          </p:cNvPr>
          <p:cNvSpPr>
            <a:spLocks noGrp="1"/>
          </p:cNvSpPr>
          <p:nvPr>
            <p:ph type="title"/>
          </p:nvPr>
        </p:nvSpPr>
        <p:spPr/>
        <p:txBody>
          <a:bodyPr/>
          <a:lstStyle/>
          <a:p>
            <a:r>
              <a:rPr lang="pt-BR" dirty="0"/>
              <a:t>Outro indicadores (2)</a:t>
            </a:r>
          </a:p>
        </p:txBody>
      </p:sp>
      <p:sp>
        <p:nvSpPr>
          <p:cNvPr id="3" name="Espaço Reservado para Imagem 2">
            <a:extLst>
              <a:ext uri="{FF2B5EF4-FFF2-40B4-BE49-F238E27FC236}">
                <a16:creationId xmlns:a16="http://schemas.microsoft.com/office/drawing/2014/main" id="{A3C34156-AD8A-4D12-9CCE-A17A98992FDA}"/>
              </a:ext>
            </a:extLst>
          </p:cNvPr>
          <p:cNvSpPr>
            <a:spLocks noGrp="1"/>
          </p:cNvSpPr>
          <p:nvPr>
            <p:ph type="pic" idx="1"/>
          </p:nvPr>
        </p:nvSpPr>
        <p:spPr/>
      </p:sp>
      <p:sp>
        <p:nvSpPr>
          <p:cNvPr id="4" name="Espaço Reservado para Texto 3">
            <a:extLst>
              <a:ext uri="{FF2B5EF4-FFF2-40B4-BE49-F238E27FC236}">
                <a16:creationId xmlns:a16="http://schemas.microsoft.com/office/drawing/2014/main" id="{26B95D10-C896-4BD1-B330-E873526686BC}"/>
              </a:ext>
            </a:extLst>
          </p:cNvPr>
          <p:cNvSpPr>
            <a:spLocks noGrp="1"/>
          </p:cNvSpPr>
          <p:nvPr>
            <p:ph type="body" sz="half" idx="2"/>
          </p:nvPr>
        </p:nvSpPr>
        <p:spPr/>
        <p:txBody>
          <a:bodyPr/>
          <a:lstStyle/>
          <a:p>
            <a:endParaRPr lang="pt-BR"/>
          </a:p>
        </p:txBody>
      </p:sp>
    </p:spTree>
    <p:extLst>
      <p:ext uri="{BB962C8B-B14F-4D97-AF65-F5344CB8AC3E}">
        <p14:creationId xmlns:p14="http://schemas.microsoft.com/office/powerpoint/2010/main" val="588529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34C22-7FA3-4BF6-92AD-4768561A8695}"/>
              </a:ext>
            </a:extLst>
          </p:cNvPr>
          <p:cNvSpPr>
            <a:spLocks noGrp="1"/>
          </p:cNvSpPr>
          <p:nvPr>
            <p:ph type="title"/>
          </p:nvPr>
        </p:nvSpPr>
        <p:spPr>
          <a:xfrm>
            <a:off x="1618500" y="99701"/>
            <a:ext cx="10058400" cy="1450757"/>
          </a:xfrm>
        </p:spPr>
        <p:txBody>
          <a:bodyPr>
            <a:noAutofit/>
          </a:bodyPr>
          <a:lstStyle/>
          <a:p>
            <a:br>
              <a:rPr lang="pt-BR" sz="3600" dirty="0"/>
            </a:br>
            <a:r>
              <a:rPr lang="pt-BR" sz="3600" dirty="0"/>
              <a:t>1</a:t>
            </a:r>
            <a:r>
              <a:rPr lang="pt-BR" sz="3200" dirty="0"/>
              <a:t>. Alimentação com mamadeira de 0-23 meses</a:t>
            </a:r>
          </a:p>
        </p:txBody>
      </p:sp>
      <p:sp>
        <p:nvSpPr>
          <p:cNvPr id="3" name="Espaço Reservado para Conteúdo 2">
            <a:extLst>
              <a:ext uri="{FF2B5EF4-FFF2-40B4-BE49-F238E27FC236}">
                <a16:creationId xmlns:a16="http://schemas.microsoft.com/office/drawing/2014/main" id="{EFFF5D1F-7DFE-4D5B-90E6-3A75FA507BB5}"/>
              </a:ext>
            </a:extLst>
          </p:cNvPr>
          <p:cNvSpPr>
            <a:spLocks noGrp="1"/>
          </p:cNvSpPr>
          <p:nvPr>
            <p:ph idx="1"/>
          </p:nvPr>
        </p:nvSpPr>
        <p:spPr>
          <a:xfrm>
            <a:off x="1097280" y="1845733"/>
            <a:ext cx="10058400" cy="4406687"/>
          </a:xfrm>
        </p:spPr>
        <p:txBody>
          <a:bodyPr>
            <a:normAutofit/>
          </a:bodyPr>
          <a:lstStyle/>
          <a:p>
            <a:pPr>
              <a:buFont typeface="Wingdings" panose="05000000000000000000" pitchFamily="2" charset="2"/>
              <a:buChar char="Ø"/>
            </a:pPr>
            <a:r>
              <a:rPr lang="pt-BR" dirty="0"/>
              <a:t>Justificativa para o indicador: A OMS recomenda evitar o uso de mamadeiras porque são difíceis de manter limpas e representam um caminho particularmente importante para a transmissão de patógenos. A alimentação com mamadeira pode interferir com a sucção ideal. A OMS recomenda o uso de copo e evitar mamadeiras.</a:t>
            </a:r>
          </a:p>
          <a:p>
            <a:pPr>
              <a:buFont typeface="Wingdings" panose="05000000000000000000" pitchFamily="2" charset="2"/>
              <a:buChar char="Ø"/>
            </a:pPr>
            <a:r>
              <a:rPr lang="pt-BR" dirty="0">
                <a:solidFill>
                  <a:srgbClr val="FF0000"/>
                </a:solidFill>
              </a:rPr>
              <a:t>Definição do indicador: porcentagem de crianças de 0 a 23 meses de idade que foram alimentadas com mamadeira no dia anterior</a:t>
            </a:r>
          </a:p>
          <a:p>
            <a:pPr>
              <a:buFont typeface="Wingdings" panose="05000000000000000000" pitchFamily="2" charset="2"/>
              <a:buChar char="Ø"/>
            </a:pPr>
            <a:r>
              <a:rPr lang="pt-BR" dirty="0">
                <a:solidFill>
                  <a:schemeClr val="accent2"/>
                </a:solidFill>
              </a:rPr>
              <a:t>Este indicador é baseado no consumo de qualquer alimento ou bebida em mamadeira/bico (incluindo leite materno).</a:t>
            </a:r>
            <a:endParaRPr lang="pt-BR" dirty="0"/>
          </a:p>
        </p:txBody>
      </p:sp>
    </p:spTree>
    <p:extLst>
      <p:ext uri="{BB962C8B-B14F-4D97-AF65-F5344CB8AC3E}">
        <p14:creationId xmlns:p14="http://schemas.microsoft.com/office/powerpoint/2010/main" val="209601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34C22-7FA3-4BF6-92AD-4768561A8695}"/>
              </a:ext>
            </a:extLst>
          </p:cNvPr>
          <p:cNvSpPr>
            <a:spLocks noGrp="1"/>
          </p:cNvSpPr>
          <p:nvPr>
            <p:ph type="title"/>
          </p:nvPr>
        </p:nvSpPr>
        <p:spPr>
          <a:xfrm>
            <a:off x="1618500" y="99701"/>
            <a:ext cx="10058400" cy="1450757"/>
          </a:xfrm>
        </p:spPr>
        <p:txBody>
          <a:bodyPr>
            <a:noAutofit/>
          </a:bodyPr>
          <a:lstStyle/>
          <a:p>
            <a:br>
              <a:rPr lang="pt-BR" sz="3600" dirty="0"/>
            </a:br>
            <a:r>
              <a:rPr lang="pt-BR" sz="3600" dirty="0"/>
              <a:t>2</a:t>
            </a:r>
            <a:r>
              <a:rPr lang="pt-BR" sz="3200" dirty="0"/>
              <a:t>. Gráficos de área de alimentação de bebês</a:t>
            </a:r>
          </a:p>
        </p:txBody>
      </p:sp>
      <p:sp>
        <p:nvSpPr>
          <p:cNvPr id="3" name="Espaço Reservado para Conteúdo 2">
            <a:extLst>
              <a:ext uri="{FF2B5EF4-FFF2-40B4-BE49-F238E27FC236}">
                <a16:creationId xmlns:a16="http://schemas.microsoft.com/office/drawing/2014/main" id="{EFFF5D1F-7DFE-4D5B-90E6-3A75FA507BB5}"/>
              </a:ext>
            </a:extLst>
          </p:cNvPr>
          <p:cNvSpPr>
            <a:spLocks noGrp="1"/>
          </p:cNvSpPr>
          <p:nvPr>
            <p:ph idx="1"/>
          </p:nvPr>
        </p:nvSpPr>
        <p:spPr>
          <a:xfrm>
            <a:off x="1097280" y="1845733"/>
            <a:ext cx="10058400" cy="4406687"/>
          </a:xfrm>
        </p:spPr>
        <p:txBody>
          <a:bodyPr>
            <a:normAutofit/>
          </a:bodyPr>
          <a:lstStyle/>
          <a:p>
            <a:pPr>
              <a:buFont typeface="Wingdings" panose="05000000000000000000" pitchFamily="2" charset="2"/>
              <a:buChar char="Ø"/>
            </a:pPr>
            <a:r>
              <a:rPr lang="pt-BR" sz="2400" dirty="0"/>
              <a:t>Permitem avaliar como as práticas de alimentação infantil mudam com a idade da criança.</a:t>
            </a:r>
          </a:p>
          <a:p>
            <a:pPr>
              <a:buFont typeface="Wingdings" panose="05000000000000000000" pitchFamily="2" charset="2"/>
              <a:buChar char="Ø"/>
            </a:pPr>
            <a:r>
              <a:rPr lang="pt-BR" sz="2400" dirty="0"/>
              <a:t>O gráfico de área padrão classifica a criança em uma das seis categorias abaixo:</a:t>
            </a:r>
          </a:p>
          <a:p>
            <a:pPr lvl="4">
              <a:buFont typeface="Wingdings" panose="05000000000000000000" pitchFamily="2" charset="2"/>
              <a:buChar char="Ø"/>
            </a:pPr>
            <a:r>
              <a:rPr lang="pt-BR" sz="2400" dirty="0"/>
              <a:t>Amamentação exclusiva;</a:t>
            </a:r>
          </a:p>
          <a:p>
            <a:pPr lvl="4">
              <a:buFont typeface="Wingdings" panose="05000000000000000000" pitchFamily="2" charset="2"/>
              <a:buChar char="Ø"/>
            </a:pPr>
            <a:r>
              <a:rPr lang="pt-BR" sz="2400" dirty="0"/>
              <a:t>Amamentação + água potável;</a:t>
            </a:r>
          </a:p>
          <a:p>
            <a:pPr lvl="4">
              <a:buFont typeface="Wingdings" panose="05000000000000000000" pitchFamily="2" charset="2"/>
              <a:buChar char="Ø"/>
            </a:pPr>
            <a:r>
              <a:rPr lang="pt-BR" sz="2400" dirty="0"/>
              <a:t>Amamentação e não lácteos (sem alimentos sólidos ou semissólidos e sem leite animal, líquidos ou fórmula infantil);</a:t>
            </a:r>
          </a:p>
          <a:p>
            <a:pPr lvl="4">
              <a:buFont typeface="Wingdings" panose="05000000000000000000" pitchFamily="2" charset="2"/>
              <a:buChar char="Ø"/>
            </a:pPr>
            <a:r>
              <a:rPr lang="pt-BR" sz="2400" dirty="0"/>
              <a:t>Amamentação e leite animal ou fórmula (sem alimentos sólidos ou semissólidos);</a:t>
            </a:r>
          </a:p>
          <a:p>
            <a:pPr lvl="4">
              <a:buFont typeface="Wingdings" panose="05000000000000000000" pitchFamily="2" charset="2"/>
              <a:buChar char="Ø"/>
            </a:pPr>
            <a:r>
              <a:rPr lang="pt-BR" sz="2400" dirty="0"/>
              <a:t>Amamentação e sólidos ou semissólidos; ou</a:t>
            </a:r>
          </a:p>
          <a:p>
            <a:pPr lvl="4">
              <a:buFont typeface="Wingdings" panose="05000000000000000000" pitchFamily="2" charset="2"/>
              <a:buChar char="Ø"/>
            </a:pPr>
            <a:r>
              <a:rPr lang="pt-BR" sz="2400" dirty="0"/>
              <a:t>Não amamentado.</a:t>
            </a:r>
          </a:p>
        </p:txBody>
      </p:sp>
      <p:pic>
        <p:nvPicPr>
          <p:cNvPr id="4" name="Picture 8" descr="novo">
            <a:extLst>
              <a:ext uri="{FF2B5EF4-FFF2-40B4-BE49-F238E27FC236}">
                <a16:creationId xmlns:a16="http://schemas.microsoft.com/office/drawing/2014/main" id="{5D61BF4B-317B-4E9A-97EC-6AD25B491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260" y="362251"/>
            <a:ext cx="1393640" cy="73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30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0DF059-FCB3-4FED-9B88-EB03FD206832}"/>
              </a:ext>
            </a:extLst>
          </p:cNvPr>
          <p:cNvSpPr>
            <a:spLocks noGrp="1"/>
          </p:cNvSpPr>
          <p:nvPr>
            <p:ph type="title"/>
          </p:nvPr>
        </p:nvSpPr>
        <p:spPr/>
        <p:txBody>
          <a:bodyPr/>
          <a:lstStyle/>
          <a:p>
            <a:r>
              <a:rPr lang="pt-BR" dirty="0"/>
              <a:t>Exemplo</a:t>
            </a:r>
          </a:p>
        </p:txBody>
      </p:sp>
      <p:pic>
        <p:nvPicPr>
          <p:cNvPr id="5" name="Espaço Reservado para Conteúdo 4">
            <a:extLst>
              <a:ext uri="{FF2B5EF4-FFF2-40B4-BE49-F238E27FC236}">
                <a16:creationId xmlns:a16="http://schemas.microsoft.com/office/drawing/2014/main" id="{014293EA-4397-48D7-9149-12F3A1738488}"/>
              </a:ext>
            </a:extLst>
          </p:cNvPr>
          <p:cNvPicPr>
            <a:picLocks noGrp="1" noChangeAspect="1"/>
          </p:cNvPicPr>
          <p:nvPr>
            <p:ph idx="1"/>
          </p:nvPr>
        </p:nvPicPr>
        <p:blipFill>
          <a:blip r:embed="rId2"/>
          <a:stretch>
            <a:fillRect/>
          </a:stretch>
        </p:blipFill>
        <p:spPr>
          <a:xfrm>
            <a:off x="1685924" y="1947936"/>
            <a:ext cx="8010525" cy="4284699"/>
          </a:xfrm>
        </p:spPr>
      </p:pic>
    </p:spTree>
    <p:extLst>
      <p:ext uri="{BB962C8B-B14F-4D97-AF65-F5344CB8AC3E}">
        <p14:creationId xmlns:p14="http://schemas.microsoft.com/office/powerpoint/2010/main" val="2360862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E1523-C4CE-4752-B64A-CAED71E50701}"/>
              </a:ext>
            </a:extLst>
          </p:cNvPr>
          <p:cNvSpPr>
            <a:spLocks noGrp="1"/>
          </p:cNvSpPr>
          <p:nvPr>
            <p:ph type="title"/>
          </p:nvPr>
        </p:nvSpPr>
        <p:spPr/>
        <p:txBody>
          <a:bodyPr/>
          <a:lstStyle/>
          <a:p>
            <a:r>
              <a:rPr lang="pt-BR" dirty="0"/>
              <a:t>Lacunas</a:t>
            </a:r>
          </a:p>
        </p:txBody>
      </p:sp>
      <p:sp>
        <p:nvSpPr>
          <p:cNvPr id="3" name="Espaço Reservado para Conteúdo 2">
            <a:extLst>
              <a:ext uri="{FF2B5EF4-FFF2-40B4-BE49-F238E27FC236}">
                <a16:creationId xmlns:a16="http://schemas.microsoft.com/office/drawing/2014/main" id="{6E2F33FF-5458-49FD-836A-53C90E73AF87}"/>
              </a:ext>
            </a:extLst>
          </p:cNvPr>
          <p:cNvSpPr>
            <a:spLocks noGrp="1"/>
          </p:cNvSpPr>
          <p:nvPr>
            <p:ph idx="1"/>
          </p:nvPr>
        </p:nvSpPr>
        <p:spPr>
          <a:xfrm>
            <a:off x="1724025" y="2352294"/>
            <a:ext cx="9103614" cy="3491294"/>
          </a:xfrm>
        </p:spPr>
        <p:txBody>
          <a:bodyPr/>
          <a:lstStyle/>
          <a:p>
            <a:r>
              <a:rPr lang="pt-BR" sz="2400" dirty="0"/>
              <a:t>Indicadores para avaliar</a:t>
            </a:r>
          </a:p>
          <a:p>
            <a:pPr lvl="1"/>
            <a:r>
              <a:rPr lang="pt-BR" sz="2400" dirty="0"/>
              <a:t> Alimentação responsiva</a:t>
            </a:r>
          </a:p>
          <a:p>
            <a:pPr lvl="1"/>
            <a:r>
              <a:rPr lang="pt-BR" sz="2400" dirty="0"/>
              <a:t>Textura dos alimentos</a:t>
            </a:r>
          </a:p>
          <a:p>
            <a:pPr lvl="1"/>
            <a:r>
              <a:rPr lang="pt-BR" sz="2400" dirty="0"/>
              <a:t>...</a:t>
            </a:r>
          </a:p>
          <a:p>
            <a:endParaRPr lang="pt-BR" sz="2000" dirty="0"/>
          </a:p>
          <a:p>
            <a:endParaRPr lang="pt-BR" dirty="0"/>
          </a:p>
        </p:txBody>
      </p:sp>
    </p:spTree>
    <p:extLst>
      <p:ext uri="{BB962C8B-B14F-4D97-AF65-F5344CB8AC3E}">
        <p14:creationId xmlns:p14="http://schemas.microsoft.com/office/powerpoint/2010/main" val="3879830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755556C6-F514-4415-B3F0-007494290EE3}"/>
              </a:ext>
            </a:extLst>
          </p:cNvPr>
          <p:cNvPicPr>
            <a:picLocks noChangeAspect="1"/>
          </p:cNvPicPr>
          <p:nvPr/>
        </p:nvPicPr>
        <p:blipFill rotWithShape="1">
          <a:blip r:embed="rId2"/>
          <a:srcRect b="9381"/>
          <a:stretch/>
        </p:blipFill>
        <p:spPr>
          <a:xfrm>
            <a:off x="1524000" y="1754258"/>
            <a:ext cx="9144000" cy="4658727"/>
          </a:xfrm>
          <a:prstGeom prst="rect">
            <a:avLst/>
          </a:prstGeom>
        </p:spPr>
      </p:pic>
      <p:sp>
        <p:nvSpPr>
          <p:cNvPr id="4" name="CaixaDeTexto 3">
            <a:extLst>
              <a:ext uri="{FF2B5EF4-FFF2-40B4-BE49-F238E27FC236}">
                <a16:creationId xmlns:a16="http://schemas.microsoft.com/office/drawing/2014/main" id="{935C2EA3-3A09-47C8-B9B6-8C356C577CCB}"/>
              </a:ext>
            </a:extLst>
          </p:cNvPr>
          <p:cNvSpPr txBox="1"/>
          <p:nvPr/>
        </p:nvSpPr>
        <p:spPr>
          <a:xfrm>
            <a:off x="2946577" y="836712"/>
            <a:ext cx="6298847" cy="369332"/>
          </a:xfrm>
          <a:prstGeom prst="rect">
            <a:avLst/>
          </a:prstGeom>
          <a:noFill/>
        </p:spPr>
        <p:txBody>
          <a:bodyPr wrap="square">
            <a:spAutoFit/>
          </a:bodyPr>
          <a:lstStyle/>
          <a:p>
            <a:r>
              <a:rPr lang="pt-BR" dirty="0"/>
              <a:t>https://data.unicef.org/topic/nutrition/breastfeeding/</a:t>
            </a:r>
          </a:p>
        </p:txBody>
      </p:sp>
    </p:spTree>
    <p:extLst>
      <p:ext uri="{BB962C8B-B14F-4D97-AF65-F5344CB8AC3E}">
        <p14:creationId xmlns:p14="http://schemas.microsoft.com/office/powerpoint/2010/main" val="1845686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6E3A827A-65C4-47E8-919A-1959D73222C8}"/>
              </a:ext>
            </a:extLst>
          </p:cNvPr>
          <p:cNvSpPr txBox="1"/>
          <p:nvPr/>
        </p:nvSpPr>
        <p:spPr>
          <a:xfrm>
            <a:off x="4151785" y="6557918"/>
            <a:ext cx="4570655" cy="300082"/>
          </a:xfrm>
          <a:prstGeom prst="rect">
            <a:avLst/>
          </a:prstGeom>
          <a:noFill/>
        </p:spPr>
        <p:txBody>
          <a:bodyPr wrap="square">
            <a:spAutoFit/>
          </a:bodyPr>
          <a:lstStyle/>
          <a:p>
            <a:r>
              <a:rPr lang="pt-BR" sz="1350" dirty="0"/>
              <a:t>https://data.unicef.org/topic/nutrition/breastfeeding/</a:t>
            </a:r>
          </a:p>
        </p:txBody>
      </p:sp>
      <p:pic>
        <p:nvPicPr>
          <p:cNvPr id="11" name="Imagem 10">
            <a:extLst>
              <a:ext uri="{FF2B5EF4-FFF2-40B4-BE49-F238E27FC236}">
                <a16:creationId xmlns:a16="http://schemas.microsoft.com/office/drawing/2014/main" id="{AA3EB116-A15B-4B71-9000-91ED23F1EC0E}"/>
              </a:ext>
            </a:extLst>
          </p:cNvPr>
          <p:cNvPicPr>
            <a:picLocks noChangeAspect="1"/>
          </p:cNvPicPr>
          <p:nvPr/>
        </p:nvPicPr>
        <p:blipFill rotWithShape="1">
          <a:blip r:embed="rId2"/>
          <a:srcRect l="29663" t="14922" r="13294" b="11270"/>
          <a:stretch/>
        </p:blipFill>
        <p:spPr>
          <a:xfrm>
            <a:off x="1597662" y="343746"/>
            <a:ext cx="8996677" cy="6234389"/>
          </a:xfrm>
          <a:prstGeom prst="rect">
            <a:avLst/>
          </a:prstGeom>
        </p:spPr>
      </p:pic>
      <p:sp>
        <p:nvSpPr>
          <p:cNvPr id="2" name="Retângulo 1">
            <a:extLst>
              <a:ext uri="{FF2B5EF4-FFF2-40B4-BE49-F238E27FC236}">
                <a16:creationId xmlns:a16="http://schemas.microsoft.com/office/drawing/2014/main" id="{4373CC68-2EAA-4071-8089-CBCEF1B4C30B}"/>
              </a:ext>
            </a:extLst>
          </p:cNvPr>
          <p:cNvSpPr/>
          <p:nvPr/>
        </p:nvSpPr>
        <p:spPr>
          <a:xfrm>
            <a:off x="9480376" y="1772816"/>
            <a:ext cx="648072" cy="2520280"/>
          </a:xfrm>
          <a:prstGeom prst="rect">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a:p>
        </p:txBody>
      </p:sp>
      <p:sp>
        <p:nvSpPr>
          <p:cNvPr id="5" name="Retângulo 4">
            <a:extLst>
              <a:ext uri="{FF2B5EF4-FFF2-40B4-BE49-F238E27FC236}">
                <a16:creationId xmlns:a16="http://schemas.microsoft.com/office/drawing/2014/main" id="{6A359935-E4BE-42E7-B5F9-4BC87E8CAFF6}"/>
              </a:ext>
            </a:extLst>
          </p:cNvPr>
          <p:cNvSpPr/>
          <p:nvPr/>
        </p:nvSpPr>
        <p:spPr>
          <a:xfrm>
            <a:off x="6449295" y="1775304"/>
            <a:ext cx="648072" cy="3307392"/>
          </a:xfrm>
          <a:prstGeom prst="rect">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253889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A3F2CCF-AE30-4937-B4B5-0728BC2D0776}"/>
              </a:ext>
            </a:extLst>
          </p:cNvPr>
          <p:cNvPicPr>
            <a:picLocks noChangeAspect="1"/>
          </p:cNvPicPr>
          <p:nvPr/>
        </p:nvPicPr>
        <p:blipFill rotWithShape="1">
          <a:blip r:embed="rId2"/>
          <a:srcRect l="35719" t="19294" r="19183" b="16392"/>
          <a:stretch/>
        </p:blipFill>
        <p:spPr>
          <a:xfrm>
            <a:off x="1631504" y="404664"/>
            <a:ext cx="8928992" cy="6068630"/>
          </a:xfrm>
          <a:prstGeom prst="rect">
            <a:avLst/>
          </a:prstGeom>
        </p:spPr>
      </p:pic>
      <p:sp>
        <p:nvSpPr>
          <p:cNvPr id="4" name="CaixaDeTexto 3">
            <a:extLst>
              <a:ext uri="{FF2B5EF4-FFF2-40B4-BE49-F238E27FC236}">
                <a16:creationId xmlns:a16="http://schemas.microsoft.com/office/drawing/2014/main" id="{5F95BF60-74E2-4085-A0D3-092DBD959BF6}"/>
              </a:ext>
            </a:extLst>
          </p:cNvPr>
          <p:cNvSpPr txBox="1"/>
          <p:nvPr/>
        </p:nvSpPr>
        <p:spPr>
          <a:xfrm>
            <a:off x="4079777" y="6473294"/>
            <a:ext cx="4570655" cy="300082"/>
          </a:xfrm>
          <a:prstGeom prst="rect">
            <a:avLst/>
          </a:prstGeom>
          <a:noFill/>
        </p:spPr>
        <p:txBody>
          <a:bodyPr wrap="square">
            <a:spAutoFit/>
          </a:bodyPr>
          <a:lstStyle/>
          <a:p>
            <a:r>
              <a:rPr lang="pt-BR" sz="1350" dirty="0"/>
              <a:t>https://data.unicef.org/topic/nutrition/breastfeeding/</a:t>
            </a:r>
          </a:p>
        </p:txBody>
      </p:sp>
    </p:spTree>
    <p:extLst>
      <p:ext uri="{BB962C8B-B14F-4D97-AF65-F5344CB8AC3E}">
        <p14:creationId xmlns:p14="http://schemas.microsoft.com/office/powerpoint/2010/main" val="3443516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11114F3-6E8D-4398-8F7D-BE4DE4C91466}"/>
              </a:ext>
            </a:extLst>
          </p:cNvPr>
          <p:cNvPicPr>
            <a:picLocks noChangeAspect="1"/>
          </p:cNvPicPr>
          <p:nvPr/>
        </p:nvPicPr>
        <p:blipFill rotWithShape="1">
          <a:blip r:embed="rId2"/>
          <a:srcRect l="22484" t="14588" r="7712" b="12000"/>
          <a:stretch/>
        </p:blipFill>
        <p:spPr>
          <a:xfrm>
            <a:off x="1524001" y="404664"/>
            <a:ext cx="9254931" cy="6068630"/>
          </a:xfrm>
          <a:prstGeom prst="rect">
            <a:avLst/>
          </a:prstGeom>
        </p:spPr>
      </p:pic>
      <p:sp>
        <p:nvSpPr>
          <p:cNvPr id="4" name="CaixaDeTexto 3">
            <a:extLst>
              <a:ext uri="{FF2B5EF4-FFF2-40B4-BE49-F238E27FC236}">
                <a16:creationId xmlns:a16="http://schemas.microsoft.com/office/drawing/2014/main" id="{DAD6965A-2561-44CE-B889-5FEE92C0D793}"/>
              </a:ext>
            </a:extLst>
          </p:cNvPr>
          <p:cNvSpPr txBox="1"/>
          <p:nvPr/>
        </p:nvSpPr>
        <p:spPr>
          <a:xfrm>
            <a:off x="4079777" y="6473294"/>
            <a:ext cx="4570655" cy="300082"/>
          </a:xfrm>
          <a:prstGeom prst="rect">
            <a:avLst/>
          </a:prstGeom>
          <a:noFill/>
        </p:spPr>
        <p:txBody>
          <a:bodyPr wrap="square">
            <a:spAutoFit/>
          </a:bodyPr>
          <a:lstStyle/>
          <a:p>
            <a:r>
              <a:rPr lang="pt-BR" sz="1350" dirty="0"/>
              <a:t>https://data.unicef.org/topic/nutrition/breastfeeding/</a:t>
            </a:r>
          </a:p>
        </p:txBody>
      </p:sp>
    </p:spTree>
    <p:extLst>
      <p:ext uri="{BB962C8B-B14F-4D97-AF65-F5344CB8AC3E}">
        <p14:creationId xmlns:p14="http://schemas.microsoft.com/office/powerpoint/2010/main" val="2697054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5DCD2D4-AADF-4A9A-8673-36903FCE6156}"/>
              </a:ext>
            </a:extLst>
          </p:cNvPr>
          <p:cNvPicPr>
            <a:picLocks noChangeAspect="1"/>
          </p:cNvPicPr>
          <p:nvPr/>
        </p:nvPicPr>
        <p:blipFill>
          <a:blip r:embed="rId2"/>
          <a:stretch>
            <a:fillRect/>
          </a:stretch>
        </p:blipFill>
        <p:spPr>
          <a:xfrm>
            <a:off x="1524000" y="404665"/>
            <a:ext cx="9144000" cy="5594831"/>
          </a:xfrm>
          <a:prstGeom prst="rect">
            <a:avLst/>
          </a:prstGeom>
        </p:spPr>
      </p:pic>
      <p:sp>
        <p:nvSpPr>
          <p:cNvPr id="5" name="CaixaDeTexto 4">
            <a:extLst>
              <a:ext uri="{FF2B5EF4-FFF2-40B4-BE49-F238E27FC236}">
                <a16:creationId xmlns:a16="http://schemas.microsoft.com/office/drawing/2014/main" id="{DCAD8FF1-478B-4D85-A2C2-0C15499EB55F}"/>
              </a:ext>
            </a:extLst>
          </p:cNvPr>
          <p:cNvSpPr txBox="1"/>
          <p:nvPr/>
        </p:nvSpPr>
        <p:spPr>
          <a:xfrm>
            <a:off x="4007768" y="6268670"/>
            <a:ext cx="4572000" cy="369332"/>
          </a:xfrm>
          <a:prstGeom prst="rect">
            <a:avLst/>
          </a:prstGeom>
          <a:noFill/>
        </p:spPr>
        <p:txBody>
          <a:bodyPr wrap="square">
            <a:spAutoFit/>
          </a:bodyPr>
          <a:lstStyle/>
          <a:p>
            <a:r>
              <a:rPr lang="pt-BR" dirty="0"/>
              <a:t>https://data.unicef.org/topic/nutrition/diets/</a:t>
            </a:r>
          </a:p>
        </p:txBody>
      </p:sp>
    </p:spTree>
    <p:extLst>
      <p:ext uri="{BB962C8B-B14F-4D97-AF65-F5344CB8AC3E}">
        <p14:creationId xmlns:p14="http://schemas.microsoft.com/office/powerpoint/2010/main" val="55454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C6F4C-570A-4760-ABC3-40776AE87E0B}"/>
              </a:ext>
            </a:extLst>
          </p:cNvPr>
          <p:cNvSpPr>
            <a:spLocks noGrp="1"/>
          </p:cNvSpPr>
          <p:nvPr>
            <p:ph type="title"/>
          </p:nvPr>
        </p:nvSpPr>
        <p:spPr/>
        <p:txBody>
          <a:bodyPr/>
          <a:lstStyle/>
          <a:p>
            <a:r>
              <a:rPr lang="pt-BR" dirty="0"/>
              <a:t>Breve histórico</a:t>
            </a:r>
          </a:p>
        </p:txBody>
      </p:sp>
      <p:sp>
        <p:nvSpPr>
          <p:cNvPr id="11" name="Espaço Reservado para Conteúdo 10">
            <a:extLst>
              <a:ext uri="{FF2B5EF4-FFF2-40B4-BE49-F238E27FC236}">
                <a16:creationId xmlns:a16="http://schemas.microsoft.com/office/drawing/2014/main" id="{CC30B224-0E6C-4169-B748-DECD01A7ED64}"/>
              </a:ext>
            </a:extLst>
          </p:cNvPr>
          <p:cNvSpPr>
            <a:spLocks noGrp="1"/>
          </p:cNvSpPr>
          <p:nvPr>
            <p:ph idx="1"/>
          </p:nvPr>
        </p:nvSpPr>
        <p:spPr>
          <a:xfrm>
            <a:off x="1097280" y="2409259"/>
            <a:ext cx="10058400" cy="4023360"/>
          </a:xfrm>
        </p:spPr>
        <p:txBody>
          <a:bodyPr>
            <a:normAutofit/>
          </a:bodyPr>
          <a:lstStyle/>
          <a:p>
            <a:r>
              <a:rPr lang="pt-BR" sz="2400" dirty="0">
                <a:solidFill>
                  <a:schemeClr val="tx2"/>
                </a:solidFill>
              </a:rPr>
              <a:t>2004: constituído um grupo de trabalho para definição e validação de indicadores de alimentação complementar.</a:t>
            </a:r>
          </a:p>
          <a:p>
            <a:endParaRPr lang="pt-BR" sz="2400" dirty="0">
              <a:solidFill>
                <a:schemeClr val="tx2"/>
              </a:solidFill>
            </a:endParaRPr>
          </a:p>
          <a:p>
            <a:r>
              <a:rPr lang="pt-BR" sz="2400" dirty="0">
                <a:solidFill>
                  <a:schemeClr val="tx2"/>
                </a:solidFill>
              </a:rPr>
              <a:t>2007: </a:t>
            </a:r>
            <a:r>
              <a:rPr lang="en-US" sz="2400" b="0" i="0" u="none" strike="noStrike" baseline="0" dirty="0">
                <a:solidFill>
                  <a:schemeClr val="tx2"/>
                </a:solidFill>
                <a:latin typeface="StempelSchneidler"/>
              </a:rPr>
              <a:t>WHO Global Consensus Meeting on Indicators of Infant and Young Child Feeding.</a:t>
            </a:r>
            <a:endParaRPr lang="pt-BR" sz="2400" dirty="0">
              <a:solidFill>
                <a:schemeClr val="tx2"/>
              </a:solidFill>
            </a:endParaRPr>
          </a:p>
        </p:txBody>
      </p:sp>
    </p:spTree>
    <p:extLst>
      <p:ext uri="{BB962C8B-B14F-4D97-AF65-F5344CB8AC3E}">
        <p14:creationId xmlns:p14="http://schemas.microsoft.com/office/powerpoint/2010/main" val="3326669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8B3E9333-05D9-41CB-8BE0-F24775030237}"/>
              </a:ext>
            </a:extLst>
          </p:cNvPr>
          <p:cNvPicPr>
            <a:picLocks noChangeAspect="1"/>
          </p:cNvPicPr>
          <p:nvPr/>
        </p:nvPicPr>
        <p:blipFill>
          <a:blip r:embed="rId2"/>
          <a:stretch>
            <a:fillRect/>
          </a:stretch>
        </p:blipFill>
        <p:spPr>
          <a:xfrm>
            <a:off x="1524000" y="858505"/>
            <a:ext cx="9144000" cy="5140990"/>
          </a:xfrm>
          <a:prstGeom prst="rect">
            <a:avLst/>
          </a:prstGeom>
        </p:spPr>
      </p:pic>
    </p:spTree>
    <p:extLst>
      <p:ext uri="{BB962C8B-B14F-4D97-AF65-F5344CB8AC3E}">
        <p14:creationId xmlns:p14="http://schemas.microsoft.com/office/powerpoint/2010/main" val="3546218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C1E8CAC2-49E0-4876-B39E-4A92F6B73233}"/>
              </a:ext>
            </a:extLst>
          </p:cNvPr>
          <p:cNvPicPr>
            <a:picLocks noChangeAspect="1"/>
          </p:cNvPicPr>
          <p:nvPr/>
        </p:nvPicPr>
        <p:blipFill rotWithShape="1">
          <a:blip r:embed="rId2"/>
          <a:srcRect r="1963"/>
          <a:stretch/>
        </p:blipFill>
        <p:spPr>
          <a:xfrm>
            <a:off x="1524000" y="332656"/>
            <a:ext cx="9144000" cy="6525344"/>
          </a:xfrm>
          <a:prstGeom prst="rect">
            <a:avLst/>
          </a:prstGeom>
        </p:spPr>
      </p:pic>
    </p:spTree>
    <p:extLst>
      <p:ext uri="{BB962C8B-B14F-4D97-AF65-F5344CB8AC3E}">
        <p14:creationId xmlns:p14="http://schemas.microsoft.com/office/powerpoint/2010/main" val="1793459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16292A9-50B3-4890-832E-A17636BA8E7D}"/>
              </a:ext>
            </a:extLst>
          </p:cNvPr>
          <p:cNvSpPr>
            <a:spLocks noGrp="1"/>
          </p:cNvSpPr>
          <p:nvPr>
            <p:ph type="title"/>
          </p:nvPr>
        </p:nvSpPr>
        <p:spPr>
          <a:xfrm>
            <a:off x="3297936" y="2318765"/>
            <a:ext cx="7729728" cy="3195828"/>
          </a:xfrm>
        </p:spPr>
        <p:txBody>
          <a:bodyPr>
            <a:normAutofit fontScale="90000"/>
          </a:bodyPr>
          <a:lstStyle/>
          <a:p>
            <a:r>
              <a:rPr lang="pt-BR" dirty="0"/>
              <a:t>Essa aula trouxe algum conhecimento novo para você?</a:t>
            </a:r>
            <a:br>
              <a:rPr lang="pt-BR" dirty="0"/>
            </a:br>
            <a:br>
              <a:rPr lang="pt-BR" dirty="0"/>
            </a:br>
            <a:r>
              <a:rPr lang="pt-BR" dirty="0"/>
              <a:t>Você poderá aplicar esse conhecimento em </a:t>
            </a:r>
            <a:r>
              <a:rPr lang="pt-BR"/>
              <a:t>sua pesquisa?</a:t>
            </a:r>
            <a:endParaRPr lang="pt-BR" dirty="0"/>
          </a:p>
        </p:txBody>
      </p:sp>
      <p:pic>
        <p:nvPicPr>
          <p:cNvPr id="9218" name="Picture 2" descr="Foto de Ponto De Exclamação Vermelho Exclamação Sinal 3d Com Salto Boneco  Vencedor Isolado No Fundo Branco e mais fotos de stock de Adulto - iStock">
            <a:extLst>
              <a:ext uri="{FF2B5EF4-FFF2-40B4-BE49-F238E27FC236}">
                <a16:creationId xmlns:a16="http://schemas.microsoft.com/office/drawing/2014/main" id="{F4DC8108-BEF7-41DB-8649-001D9C02F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 y="2902266"/>
            <a:ext cx="2257425"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23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381D8-3DFA-42D1-A597-E51CEB10D643}"/>
              </a:ext>
            </a:extLst>
          </p:cNvPr>
          <p:cNvSpPr>
            <a:spLocks noGrp="1"/>
          </p:cNvSpPr>
          <p:nvPr>
            <p:ph type="title"/>
          </p:nvPr>
        </p:nvSpPr>
        <p:spPr>
          <a:xfrm>
            <a:off x="1190848" y="314705"/>
            <a:ext cx="9973338" cy="1188720"/>
          </a:xfrm>
        </p:spPr>
        <p:txBody>
          <a:bodyPr>
            <a:normAutofit/>
          </a:bodyPr>
          <a:lstStyle/>
          <a:p>
            <a:r>
              <a:rPr lang="pt-BR" sz="3200" dirty="0"/>
              <a:t>Breve histórico</a:t>
            </a:r>
          </a:p>
        </p:txBody>
      </p:sp>
      <p:pic>
        <p:nvPicPr>
          <p:cNvPr id="4" name="Imagem 3">
            <a:hlinkClick r:id="rId2"/>
            <a:extLst>
              <a:ext uri="{FF2B5EF4-FFF2-40B4-BE49-F238E27FC236}">
                <a16:creationId xmlns:a16="http://schemas.microsoft.com/office/drawing/2014/main" id="{64B9AF01-40AC-4811-BD81-C0D3225BEC15}"/>
              </a:ext>
            </a:extLst>
          </p:cNvPr>
          <p:cNvPicPr>
            <a:picLocks noChangeAspect="1"/>
          </p:cNvPicPr>
          <p:nvPr/>
        </p:nvPicPr>
        <p:blipFill>
          <a:blip r:embed="rId3"/>
          <a:stretch>
            <a:fillRect/>
          </a:stretch>
        </p:blipFill>
        <p:spPr>
          <a:xfrm>
            <a:off x="1282072" y="2147777"/>
            <a:ext cx="2716691" cy="37985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CaixaDeTexto 9">
            <a:extLst>
              <a:ext uri="{FF2B5EF4-FFF2-40B4-BE49-F238E27FC236}">
                <a16:creationId xmlns:a16="http://schemas.microsoft.com/office/drawing/2014/main" id="{EC3C4C04-843D-4CEB-BE99-CB05CC6F70EB}"/>
              </a:ext>
            </a:extLst>
          </p:cNvPr>
          <p:cNvSpPr txBox="1"/>
          <p:nvPr/>
        </p:nvSpPr>
        <p:spPr>
          <a:xfrm>
            <a:off x="2214563" y="6419077"/>
            <a:ext cx="8706945" cy="369332"/>
          </a:xfrm>
          <a:prstGeom prst="rect">
            <a:avLst/>
          </a:prstGeom>
          <a:noFill/>
        </p:spPr>
        <p:txBody>
          <a:bodyPr wrap="square">
            <a:spAutoFit/>
          </a:bodyPr>
          <a:lstStyle/>
          <a:p>
            <a:r>
              <a:rPr lang="pt-BR" dirty="0"/>
              <a:t>https://www.who.int/maternal_child_adolescent/documents/9789241596664/en/</a:t>
            </a:r>
          </a:p>
        </p:txBody>
      </p:sp>
      <p:pic>
        <p:nvPicPr>
          <p:cNvPr id="5" name="Imagem 4">
            <a:hlinkClick r:id="rId4" action="ppaction://hlinkfile"/>
            <a:extLst>
              <a:ext uri="{FF2B5EF4-FFF2-40B4-BE49-F238E27FC236}">
                <a16:creationId xmlns:a16="http://schemas.microsoft.com/office/drawing/2014/main" id="{DB8A2EAE-B80D-4BC8-BBD6-F8AC2C86B0C2}"/>
              </a:ext>
            </a:extLst>
          </p:cNvPr>
          <p:cNvPicPr>
            <a:picLocks noChangeAspect="1"/>
          </p:cNvPicPr>
          <p:nvPr/>
        </p:nvPicPr>
        <p:blipFill>
          <a:blip r:embed="rId5"/>
          <a:stretch>
            <a:fillRect/>
          </a:stretch>
        </p:blipFill>
        <p:spPr>
          <a:xfrm>
            <a:off x="4920817" y="2061971"/>
            <a:ext cx="2683942" cy="37985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Imagem 5">
            <a:hlinkClick r:id="rId6" action="ppaction://hlinkfile"/>
            <a:extLst>
              <a:ext uri="{FF2B5EF4-FFF2-40B4-BE49-F238E27FC236}">
                <a16:creationId xmlns:a16="http://schemas.microsoft.com/office/drawing/2014/main" id="{F8BE7420-7196-4E60-BEAC-7A1D2C4F3087}"/>
              </a:ext>
            </a:extLst>
          </p:cNvPr>
          <p:cNvPicPr>
            <a:picLocks noChangeAspect="1"/>
          </p:cNvPicPr>
          <p:nvPr/>
        </p:nvPicPr>
        <p:blipFill>
          <a:blip r:embed="rId7"/>
          <a:stretch>
            <a:fillRect/>
          </a:stretch>
        </p:blipFill>
        <p:spPr>
          <a:xfrm>
            <a:off x="8619661" y="2061971"/>
            <a:ext cx="2716691" cy="37985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8760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5CF7A8-E38C-4CD9-A258-B0415CDBB92F}"/>
              </a:ext>
            </a:extLst>
          </p:cNvPr>
          <p:cNvSpPr>
            <a:spLocks noGrp="1"/>
          </p:cNvSpPr>
          <p:nvPr>
            <p:ph type="title"/>
          </p:nvPr>
        </p:nvSpPr>
        <p:spPr/>
        <p:txBody>
          <a:bodyPr/>
          <a:lstStyle/>
          <a:p>
            <a:r>
              <a:rPr lang="pt-BR" sz="4800" dirty="0"/>
              <a:t>Breve histórico</a:t>
            </a:r>
            <a:endParaRPr lang="pt-BR" dirty="0"/>
          </a:p>
        </p:txBody>
      </p:sp>
      <p:pic>
        <p:nvPicPr>
          <p:cNvPr id="4" name="Imagem 3">
            <a:extLst>
              <a:ext uri="{FF2B5EF4-FFF2-40B4-BE49-F238E27FC236}">
                <a16:creationId xmlns:a16="http://schemas.microsoft.com/office/drawing/2014/main" id="{F474DD8F-CDD3-4D6C-8FCF-DED3B46B8735}"/>
              </a:ext>
            </a:extLst>
          </p:cNvPr>
          <p:cNvPicPr>
            <a:picLocks noChangeAspect="1"/>
          </p:cNvPicPr>
          <p:nvPr/>
        </p:nvPicPr>
        <p:blipFill>
          <a:blip r:embed="rId2"/>
          <a:stretch>
            <a:fillRect/>
          </a:stretch>
        </p:blipFill>
        <p:spPr>
          <a:xfrm>
            <a:off x="2158408" y="2083980"/>
            <a:ext cx="3004370" cy="38720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CaixaDeTexto 5">
            <a:extLst>
              <a:ext uri="{FF2B5EF4-FFF2-40B4-BE49-F238E27FC236}">
                <a16:creationId xmlns:a16="http://schemas.microsoft.com/office/drawing/2014/main" id="{4F080FD3-3C89-4C00-A663-EF2A9539EA63}"/>
              </a:ext>
            </a:extLst>
          </p:cNvPr>
          <p:cNvSpPr txBox="1"/>
          <p:nvPr/>
        </p:nvSpPr>
        <p:spPr>
          <a:xfrm>
            <a:off x="5749555" y="2626265"/>
            <a:ext cx="6097772" cy="1754326"/>
          </a:xfrm>
          <a:prstGeom prst="rect">
            <a:avLst/>
          </a:prstGeom>
          <a:noFill/>
        </p:spPr>
        <p:txBody>
          <a:bodyPr wrap="square">
            <a:spAutoFit/>
          </a:bodyPr>
          <a:lstStyle/>
          <a:p>
            <a:pPr algn="l"/>
            <a:r>
              <a:rPr lang="en-US" sz="1800" b="0" i="0" u="none" strike="noStrike" baseline="0" dirty="0">
                <a:solidFill>
                  <a:srgbClr val="000000"/>
                </a:solidFill>
                <a:latin typeface="MyriadPro-Regular"/>
              </a:rPr>
              <a:t>Indicators for assessing infant and young child feeding practices: definitions and measurement</a:t>
            </a:r>
          </a:p>
          <a:p>
            <a:pPr algn="l"/>
            <a:r>
              <a:rPr lang="en-US" sz="1800" b="0" i="0" u="none" strike="noStrike" baseline="0" dirty="0">
                <a:solidFill>
                  <a:srgbClr val="000000"/>
                </a:solidFill>
                <a:latin typeface="MyriadPro-Regular"/>
              </a:rPr>
              <a:t>methods. Geneva: World Health Organization and the United Nations Children’s Fund (UNICEF), 2021. </a:t>
            </a:r>
            <a:r>
              <a:rPr lang="en-US" sz="1800" b="0" i="0" u="none" strike="noStrike" baseline="0" dirty="0" err="1">
                <a:solidFill>
                  <a:srgbClr val="000000"/>
                </a:solidFill>
                <a:latin typeface="MyriadPro-Regular"/>
              </a:rPr>
              <a:t>Licence</a:t>
            </a:r>
            <a:r>
              <a:rPr lang="en-US" sz="1800" b="0" i="0" u="none" strike="noStrike" baseline="0" dirty="0">
                <a:solidFill>
                  <a:srgbClr val="000000"/>
                </a:solidFill>
                <a:latin typeface="MyriadPro-Regular"/>
              </a:rPr>
              <a:t>: CC BYNC-</a:t>
            </a:r>
          </a:p>
          <a:p>
            <a:pPr algn="l"/>
            <a:r>
              <a:rPr lang="sv-SE" sz="1800" b="0" i="0" u="none" strike="noStrike" baseline="0" dirty="0">
                <a:solidFill>
                  <a:srgbClr val="000000"/>
                </a:solidFill>
                <a:latin typeface="MyriadPro-Regular"/>
              </a:rPr>
              <a:t>SA 3.0 IGO; </a:t>
            </a:r>
            <a:r>
              <a:rPr lang="sv-SE" sz="1800" b="0" i="0" u="none" strike="noStrike" baseline="0" dirty="0">
                <a:solidFill>
                  <a:srgbClr val="465793"/>
                </a:solidFill>
                <a:latin typeface="MyriadPro-Regular"/>
              </a:rPr>
              <a:t>https://creativecommons.org/licenses/by-nc-sa/3.0/igo</a:t>
            </a:r>
            <a:r>
              <a:rPr lang="sv-SE" sz="1800" b="0" i="0" u="none" strike="noStrike" baseline="0" dirty="0">
                <a:solidFill>
                  <a:srgbClr val="000000"/>
                </a:solidFill>
                <a:latin typeface="MyriadPro-Regular"/>
              </a:rPr>
              <a:t>.</a:t>
            </a:r>
            <a:endParaRPr lang="pt-BR" dirty="0"/>
          </a:p>
        </p:txBody>
      </p:sp>
    </p:spTree>
    <p:extLst>
      <p:ext uri="{BB962C8B-B14F-4D97-AF65-F5344CB8AC3E}">
        <p14:creationId xmlns:p14="http://schemas.microsoft.com/office/powerpoint/2010/main" val="2555970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FAC2251-BABA-4CF6-8781-E9847AAEBB02}"/>
              </a:ext>
            </a:extLst>
          </p:cNvPr>
          <p:cNvSpPr>
            <a:spLocks noGrp="1"/>
          </p:cNvSpPr>
          <p:nvPr>
            <p:ph type="title"/>
          </p:nvPr>
        </p:nvSpPr>
        <p:spPr>
          <a:xfrm>
            <a:off x="1203606" y="323610"/>
            <a:ext cx="10058400" cy="1450757"/>
          </a:xfrm>
        </p:spPr>
        <p:txBody>
          <a:bodyPr/>
          <a:lstStyle/>
          <a:p>
            <a:r>
              <a:rPr lang="pt-BR" dirty="0"/>
              <a:t>Objetivos</a:t>
            </a:r>
          </a:p>
        </p:txBody>
      </p:sp>
      <p:sp>
        <p:nvSpPr>
          <p:cNvPr id="4" name="Espaço Reservado para Conteúdo 3">
            <a:extLst>
              <a:ext uri="{FF2B5EF4-FFF2-40B4-BE49-F238E27FC236}">
                <a16:creationId xmlns:a16="http://schemas.microsoft.com/office/drawing/2014/main" id="{EEAC6FCF-F966-4730-BADA-AFF098D363C8}"/>
              </a:ext>
            </a:extLst>
          </p:cNvPr>
          <p:cNvSpPr>
            <a:spLocks noGrp="1"/>
          </p:cNvSpPr>
          <p:nvPr>
            <p:ph idx="1"/>
          </p:nvPr>
        </p:nvSpPr>
        <p:spPr>
          <a:xfrm>
            <a:off x="961891" y="2011897"/>
            <a:ext cx="10058400" cy="3761582"/>
          </a:xfrm>
        </p:spPr>
        <p:style>
          <a:lnRef idx="2">
            <a:schemeClr val="accent1"/>
          </a:lnRef>
          <a:fillRef idx="1">
            <a:schemeClr val="lt1"/>
          </a:fillRef>
          <a:effectRef idx="0">
            <a:schemeClr val="accent1"/>
          </a:effectRef>
          <a:fontRef idx="minor">
            <a:schemeClr val="dk1"/>
          </a:fontRef>
        </p:style>
        <p:txBody>
          <a:bodyPr>
            <a:normAutofit/>
          </a:bodyPr>
          <a:lstStyle/>
          <a:p>
            <a:pPr>
              <a:buFont typeface="Wingdings" panose="05000000000000000000" pitchFamily="2" charset="2"/>
              <a:buChar char="ü"/>
            </a:pPr>
            <a:r>
              <a:rPr lang="pt-BR" sz="2400" dirty="0">
                <a:solidFill>
                  <a:schemeClr val="tx1"/>
                </a:solidFill>
              </a:rPr>
              <a:t>Fazer comparações nacionais e subnacionais e para descrever tendências ao longo do tempo.</a:t>
            </a:r>
          </a:p>
          <a:p>
            <a:pPr>
              <a:buFont typeface="Wingdings" panose="05000000000000000000" pitchFamily="2" charset="2"/>
              <a:buChar char="ü"/>
            </a:pPr>
            <a:endParaRPr lang="pt-BR" sz="2400" dirty="0">
              <a:solidFill>
                <a:schemeClr val="tx1"/>
              </a:solidFill>
            </a:endParaRPr>
          </a:p>
          <a:p>
            <a:pPr>
              <a:buFont typeface="Wingdings" panose="05000000000000000000" pitchFamily="2" charset="2"/>
              <a:buChar char="ü"/>
            </a:pPr>
            <a:r>
              <a:rPr lang="pt-BR" sz="2400" dirty="0">
                <a:solidFill>
                  <a:schemeClr val="tx1"/>
                </a:solidFill>
              </a:rPr>
              <a:t>Identificar populações em risco, direcionar intervenções e tomar decisões políticas sobre a alocação de recursos.</a:t>
            </a:r>
          </a:p>
          <a:p>
            <a:pPr>
              <a:buFont typeface="Wingdings" panose="05000000000000000000" pitchFamily="2" charset="2"/>
              <a:buChar char="ü"/>
            </a:pPr>
            <a:endParaRPr lang="pt-BR" sz="2400" dirty="0">
              <a:solidFill>
                <a:schemeClr val="tx1"/>
              </a:solidFill>
            </a:endParaRPr>
          </a:p>
          <a:p>
            <a:pPr>
              <a:buFont typeface="Wingdings" panose="05000000000000000000" pitchFamily="2" charset="2"/>
              <a:buChar char="ü"/>
            </a:pPr>
            <a:r>
              <a:rPr lang="pt-BR" sz="2400" dirty="0"/>
              <a:t>Monitorar o progresso no cumprimento das metas e avaliar o impacto das intervenções</a:t>
            </a:r>
            <a:r>
              <a:rPr lang="pt-BR" dirty="0"/>
              <a:t>.</a:t>
            </a:r>
          </a:p>
        </p:txBody>
      </p:sp>
    </p:spTree>
    <p:extLst>
      <p:ext uri="{BB962C8B-B14F-4D97-AF65-F5344CB8AC3E}">
        <p14:creationId xmlns:p14="http://schemas.microsoft.com/office/powerpoint/2010/main" val="372020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441377-EAB1-4475-9E87-D1571B4D85DD}"/>
              </a:ext>
            </a:extLst>
          </p:cNvPr>
          <p:cNvSpPr>
            <a:spLocks noGrp="1"/>
          </p:cNvSpPr>
          <p:nvPr>
            <p:ph type="title"/>
          </p:nvPr>
        </p:nvSpPr>
        <p:spPr/>
        <p:txBody>
          <a:bodyPr/>
          <a:lstStyle/>
          <a:p>
            <a:r>
              <a:rPr lang="pt-BR" dirty="0"/>
              <a:t>Aspectos metodológicos</a:t>
            </a:r>
          </a:p>
        </p:txBody>
      </p:sp>
      <p:sp>
        <p:nvSpPr>
          <p:cNvPr id="5" name="CaixaDeTexto 4">
            <a:extLst>
              <a:ext uri="{FF2B5EF4-FFF2-40B4-BE49-F238E27FC236}">
                <a16:creationId xmlns:a16="http://schemas.microsoft.com/office/drawing/2014/main" id="{A9BA4429-98E8-4ADF-97A6-51D4D52AB208}"/>
              </a:ext>
            </a:extLst>
          </p:cNvPr>
          <p:cNvSpPr txBox="1"/>
          <p:nvPr/>
        </p:nvSpPr>
        <p:spPr>
          <a:xfrm>
            <a:off x="614916" y="2062770"/>
            <a:ext cx="10962168" cy="2708434"/>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
                <a:schemeClr val="accent1"/>
              </a:buClr>
              <a:buSzTx/>
              <a:buFont typeface="Wingdings" panose="05000000000000000000" pitchFamily="2" charset="2"/>
              <a:buChar char="§"/>
              <a:tabLst/>
            </a:pPr>
            <a:r>
              <a:rPr kumimoji="0" lang="pt-PT" altLang="pt-BR" b="0" i="0" u="none" strike="noStrike" cap="none" normalizeH="0" baseline="0" dirty="0">
                <a:ln>
                  <a:noFill/>
                </a:ln>
                <a:solidFill>
                  <a:srgbClr val="202124"/>
                </a:solidFill>
                <a:effectLst/>
                <a:latin typeface="inherit"/>
              </a:rPr>
              <a:t>Esses  indicadores têm sido projetados principalmente para coleta de dados em pesquisas de grande escala ou por programas nacionais, embora possam ser utilizados em programas locais e regionais. </a:t>
            </a:r>
          </a:p>
          <a:p>
            <a:pPr marL="285750" marR="0" lvl="0" indent="-285750" algn="l" defTabSz="914400" rtl="0" eaLnBrk="0" fontAlgn="base" latinLnBrk="0" hangingPunct="0">
              <a:lnSpc>
                <a:spcPct val="100000"/>
              </a:lnSpc>
              <a:spcBef>
                <a:spcPct val="0"/>
              </a:spcBef>
              <a:spcAft>
                <a:spcPct val="0"/>
              </a:spcAft>
              <a:buClr>
                <a:schemeClr val="accent1"/>
              </a:buClr>
              <a:buSzTx/>
              <a:buFont typeface="Wingdings" panose="05000000000000000000" pitchFamily="2" charset="2"/>
              <a:buChar char="§"/>
              <a:tabLst/>
            </a:pPr>
            <a:endParaRPr lang="pt-PT" altLang="pt-BR" dirty="0">
              <a:solidFill>
                <a:srgbClr val="202124"/>
              </a:solidFill>
              <a:latin typeface="inherit"/>
            </a:endParaRPr>
          </a:p>
          <a:p>
            <a:pPr marL="285750" marR="0" lvl="0" indent="-285750" algn="l" defTabSz="914400" rtl="0" eaLnBrk="0" fontAlgn="base" latinLnBrk="0" hangingPunct="0">
              <a:lnSpc>
                <a:spcPct val="100000"/>
              </a:lnSpc>
              <a:spcBef>
                <a:spcPct val="0"/>
              </a:spcBef>
              <a:spcAft>
                <a:spcPct val="0"/>
              </a:spcAft>
              <a:buClr>
                <a:schemeClr val="accent1"/>
              </a:buClr>
              <a:buSzTx/>
              <a:buFont typeface="Wingdings" panose="05000000000000000000" pitchFamily="2" charset="2"/>
              <a:buChar char="§"/>
              <a:tabLst/>
            </a:pPr>
            <a:r>
              <a:rPr kumimoji="0" lang="pt-BR" altLang="pt-BR" b="0" i="0" u="none" strike="noStrike" cap="none" normalizeH="0" baseline="0" dirty="0">
                <a:ln>
                  <a:noFill/>
                </a:ln>
                <a:solidFill>
                  <a:srgbClr val="202124"/>
                </a:solidFill>
                <a:effectLst/>
                <a:latin typeface="inherit"/>
              </a:rPr>
              <a:t>Eles </a:t>
            </a:r>
            <a:r>
              <a:rPr kumimoji="0" lang="pt-BR" altLang="pt-BR" b="0" i="0" u="none" strike="noStrike" cap="none" normalizeH="0" baseline="0" dirty="0">
                <a:ln>
                  <a:noFill/>
                </a:ln>
                <a:solidFill>
                  <a:srgbClr val="FF0000"/>
                </a:solidFill>
                <a:effectLst/>
                <a:latin typeface="inherit"/>
              </a:rPr>
              <a:t>não devem ser aplicados para triagem ou avaliação de indivíduos</a:t>
            </a:r>
            <a:r>
              <a:rPr kumimoji="0" lang="pt-BR" altLang="pt-BR" b="0" i="0" u="none" strike="noStrike" cap="none" normalizeH="0" baseline="0" dirty="0">
                <a:ln>
                  <a:noFill/>
                </a:ln>
                <a:solidFill>
                  <a:srgbClr val="202124"/>
                </a:solidFill>
                <a:effectLst/>
                <a:latin typeface="inherit"/>
              </a:rPr>
              <a:t>. Além disso, eles não pretendem atender a todas as necessidades de monitoramento e avaliação do programas.</a:t>
            </a:r>
          </a:p>
          <a:p>
            <a:pPr marL="285750" marR="0" lvl="0" indent="-285750" algn="l" defTabSz="914400" rtl="0" eaLnBrk="0" fontAlgn="base" latinLnBrk="0" hangingPunct="0">
              <a:lnSpc>
                <a:spcPct val="100000"/>
              </a:lnSpc>
              <a:spcBef>
                <a:spcPct val="0"/>
              </a:spcBef>
              <a:spcAft>
                <a:spcPct val="0"/>
              </a:spcAft>
              <a:buClr>
                <a:schemeClr val="accent1"/>
              </a:buClr>
              <a:buSzTx/>
              <a:buFont typeface="Wingdings" panose="05000000000000000000" pitchFamily="2" charset="2"/>
              <a:buChar char="§"/>
              <a:tabLst/>
            </a:pPr>
            <a:endParaRPr kumimoji="0" lang="pt-BR" altLang="pt-BR"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chemeClr val="accent1"/>
              </a:buClr>
              <a:buSzTx/>
              <a:buFont typeface="Wingdings" panose="05000000000000000000" pitchFamily="2" charset="2"/>
              <a:buChar char="§"/>
              <a:tabLst/>
            </a:pPr>
            <a:r>
              <a:rPr kumimoji="0" lang="pt-BR" altLang="pt-BR" sz="1600" b="0" i="0" u="none" strike="noStrike" cap="none" normalizeH="0" baseline="0" dirty="0">
                <a:ln>
                  <a:noFill/>
                </a:ln>
                <a:solidFill>
                  <a:schemeClr val="tx1"/>
                </a:solidFill>
                <a:effectLst/>
                <a:latin typeface="Arial" panose="020B0604020202020204" pitchFamily="34" charset="0"/>
              </a:rPr>
              <a:t>Para apoiar a avaliação, planejamento e monitoramento, pesquisas em nível nacional sobre práticas de alimentação infantil devem ocorrer aproximadamente </a:t>
            </a:r>
            <a:r>
              <a:rPr kumimoji="0" lang="pt-BR" altLang="pt-BR" sz="1600" b="0" i="0" u="none" strike="noStrike" cap="none" normalizeH="0" baseline="0" dirty="0">
                <a:ln>
                  <a:noFill/>
                </a:ln>
                <a:solidFill>
                  <a:srgbClr val="FF0000"/>
                </a:solidFill>
                <a:effectLst/>
                <a:latin typeface="Arial" panose="020B0604020202020204" pitchFamily="34" charset="0"/>
              </a:rPr>
              <a:t>a cada três a cinco anos</a:t>
            </a:r>
            <a:r>
              <a:rPr kumimoji="0" lang="pt-BR" altLang="pt-BR" sz="1600" b="0" i="0" u="none" strike="noStrike" cap="none" normalizeH="0" baseline="0" dirty="0">
                <a:ln>
                  <a:noFill/>
                </a:ln>
                <a:solidFill>
                  <a:schemeClr val="tx1"/>
                </a:solidFill>
                <a:effectLst/>
                <a:latin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
                <a:schemeClr val="accent1"/>
              </a:buClr>
              <a:buSzTx/>
              <a:buFont typeface="Wingdings" panose="05000000000000000000" pitchFamily="2" charset="2"/>
              <a:buChar char="§"/>
              <a:tabLst/>
            </a:pPr>
            <a:endParaRPr lang="pt-BR" altLang="pt-BR" sz="1600" dirty="0">
              <a:latin typeface="Arial" panose="020B0604020202020204" pitchFamily="34" charset="0"/>
            </a:endParaRPr>
          </a:p>
          <a:p>
            <a:pPr marR="0" lvl="0" algn="l" defTabSz="914400" rtl="0" eaLnBrk="0" fontAlgn="base" latinLnBrk="0" hangingPunct="0">
              <a:lnSpc>
                <a:spcPct val="100000"/>
              </a:lnSpc>
              <a:spcBef>
                <a:spcPct val="0"/>
              </a:spcBef>
              <a:spcAft>
                <a:spcPct val="0"/>
              </a:spcAft>
              <a:buClr>
                <a:schemeClr val="accent1"/>
              </a:buClr>
              <a:buSzTx/>
              <a:tabLst/>
            </a:pPr>
            <a:endParaRPr kumimoji="0" lang="pt-PT" altLang="pt-BR"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8737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49EE98B-F7A3-40AB-B218-71BCD9CB48C3}"/>
              </a:ext>
            </a:extLst>
          </p:cNvPr>
          <p:cNvSpPr>
            <a:spLocks noGrp="1"/>
          </p:cNvSpPr>
          <p:nvPr>
            <p:ph type="title"/>
          </p:nvPr>
        </p:nvSpPr>
        <p:spPr/>
        <p:txBody>
          <a:bodyPr/>
          <a:lstStyle/>
          <a:p>
            <a:r>
              <a:rPr lang="pt-BR" dirty="0"/>
              <a:t>Aspectos metodológicos</a:t>
            </a:r>
          </a:p>
        </p:txBody>
      </p:sp>
      <p:sp>
        <p:nvSpPr>
          <p:cNvPr id="7" name="Espaço Reservado para Conteúdo 6">
            <a:extLst>
              <a:ext uri="{FF2B5EF4-FFF2-40B4-BE49-F238E27FC236}">
                <a16:creationId xmlns:a16="http://schemas.microsoft.com/office/drawing/2014/main" id="{9713578C-5192-417F-B1EA-84DE1FA9FE68}"/>
              </a:ext>
            </a:extLst>
          </p:cNvPr>
          <p:cNvSpPr>
            <a:spLocks noGrp="1"/>
          </p:cNvSpPr>
          <p:nvPr>
            <p:ph idx="1"/>
          </p:nvPr>
        </p:nvSpPr>
        <p:spPr>
          <a:xfrm>
            <a:off x="1247775" y="2171318"/>
            <a:ext cx="8777288" cy="3924681"/>
          </a:xfrm>
        </p:spPr>
        <p:txBody>
          <a:bodyPr>
            <a:normAutofit/>
          </a:bodyPr>
          <a:lstStyle/>
          <a:p>
            <a:pPr>
              <a:buFont typeface="Wingdings" panose="05000000000000000000" pitchFamily="2" charset="2"/>
              <a:buChar char="ü"/>
            </a:pPr>
            <a:r>
              <a:rPr lang="pt-BR" sz="2000" dirty="0"/>
              <a:t>Sugere-se obter os indicadores em </a:t>
            </a:r>
            <a:r>
              <a:rPr lang="pt-BR" sz="2000" dirty="0">
                <a:solidFill>
                  <a:srgbClr val="FF0000"/>
                </a:solidFill>
              </a:rPr>
              <a:t>inquéritos domiciliares populacionais</a:t>
            </a:r>
            <a:r>
              <a:rPr lang="pt-BR" sz="2000" dirty="0"/>
              <a:t>.</a:t>
            </a:r>
          </a:p>
          <a:p>
            <a:pPr>
              <a:buFont typeface="Wingdings" panose="05000000000000000000" pitchFamily="2" charset="2"/>
              <a:buChar char="ü"/>
            </a:pPr>
            <a:endParaRPr lang="pt-BR" sz="2000" dirty="0"/>
          </a:p>
          <a:p>
            <a:pPr>
              <a:buFont typeface="Wingdings" panose="05000000000000000000" pitchFamily="2" charset="2"/>
              <a:buChar char="ü"/>
            </a:pPr>
            <a:r>
              <a:rPr lang="pt-BR" sz="2000" dirty="0"/>
              <a:t>Todos os indicadores (exceto início precoce da amamentação e crianças já amamentadas) são baseados em </a:t>
            </a:r>
            <a:r>
              <a:rPr lang="pt-BR" sz="2000" dirty="0">
                <a:solidFill>
                  <a:srgbClr val="FF0000"/>
                </a:solidFill>
              </a:rPr>
              <a:t>dados de status atual</a:t>
            </a:r>
            <a:r>
              <a:rPr lang="pt-BR" sz="2000" dirty="0"/>
              <a:t>, ou seja, relativas ao dia anterior à pesquisa, em vez de dados retrospectivos. </a:t>
            </a:r>
          </a:p>
          <a:p>
            <a:pPr marL="0" indent="0">
              <a:buNone/>
            </a:pPr>
            <a:endParaRPr lang="pt-BR" sz="2000" dirty="0"/>
          </a:p>
          <a:p>
            <a:pPr>
              <a:buFont typeface="Wingdings" panose="05000000000000000000" pitchFamily="2" charset="2"/>
              <a:buChar char="ü"/>
            </a:pPr>
            <a:r>
              <a:rPr lang="pt-BR" sz="2000" dirty="0"/>
              <a:t>As mães não serão questionadas quando pararam ou iniciaram práticas alimentares específicas, que são questões que tendem a produzir dados em certas idades. </a:t>
            </a:r>
          </a:p>
          <a:p>
            <a:pPr>
              <a:buFont typeface="Wingdings" panose="05000000000000000000" pitchFamily="2" charset="2"/>
              <a:buChar char="ü"/>
            </a:pPr>
            <a:endParaRPr lang="pt-BR" sz="2000" dirty="0"/>
          </a:p>
          <a:p>
            <a:pPr>
              <a:buFont typeface="Wingdings" panose="05000000000000000000" pitchFamily="2" charset="2"/>
              <a:buChar char="ü"/>
            </a:pPr>
            <a:endParaRPr lang="pt-BR" sz="2000" dirty="0"/>
          </a:p>
          <a:p>
            <a:pPr>
              <a:buFont typeface="Wingdings" panose="05000000000000000000" pitchFamily="2" charset="2"/>
              <a:buChar char="ü"/>
            </a:pPr>
            <a:endParaRPr lang="pt-BR" dirty="0"/>
          </a:p>
          <a:p>
            <a:endParaRPr lang="pt-BR" dirty="0"/>
          </a:p>
        </p:txBody>
      </p:sp>
    </p:spTree>
    <p:extLst>
      <p:ext uri="{BB962C8B-B14F-4D97-AF65-F5344CB8AC3E}">
        <p14:creationId xmlns:p14="http://schemas.microsoft.com/office/powerpoint/2010/main" val="1047836510"/>
      </p:ext>
    </p:extLst>
  </p:cSld>
  <p:clrMapOvr>
    <a:masterClrMapping/>
  </p:clrMapOvr>
</p:sld>
</file>

<file path=ppt/theme/theme1.xml><?xml version="1.0" encoding="utf-8"?>
<a:theme xmlns:a="http://schemas.openxmlformats.org/drawingml/2006/main" name="Retrospectiva">
  <a:themeElements>
    <a:clrScheme name="Retrospectiva">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1607</TotalTime>
  <Words>3125</Words>
  <Application>Microsoft Office PowerPoint</Application>
  <PresentationFormat>Widescreen</PresentationFormat>
  <Paragraphs>169</Paragraphs>
  <Slides>42</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42</vt:i4>
      </vt:variant>
    </vt:vector>
  </HeadingPairs>
  <TitlesOfParts>
    <vt:vector size="51" baseType="lpstr">
      <vt:lpstr>Arial</vt:lpstr>
      <vt:lpstr>Calibri</vt:lpstr>
      <vt:lpstr>Calibri Light</vt:lpstr>
      <vt:lpstr>inherit</vt:lpstr>
      <vt:lpstr>MyriadPro-Regular</vt:lpstr>
      <vt:lpstr>StempelSchneidler</vt:lpstr>
      <vt:lpstr>Verdana</vt:lpstr>
      <vt:lpstr>Wingdings</vt:lpstr>
      <vt:lpstr>Retrospectiva</vt:lpstr>
      <vt:lpstr> HNT 5761-1/2021 Sonia Isoyama Venancio Maria Helena D’Aquino Benício</vt:lpstr>
      <vt:lpstr>Apresentação do PowerPoint</vt:lpstr>
      <vt:lpstr>Breve histórico</vt:lpstr>
      <vt:lpstr>Breve histórico</vt:lpstr>
      <vt:lpstr>Breve histórico</vt:lpstr>
      <vt:lpstr>Breve histórico</vt:lpstr>
      <vt:lpstr>Objetivos</vt:lpstr>
      <vt:lpstr>Aspectos metodológicos</vt:lpstr>
      <vt:lpstr>Aspectos metodológicos</vt:lpstr>
      <vt:lpstr>Aspectos metodológicos</vt:lpstr>
      <vt:lpstr>Apresentação do PowerPoint</vt:lpstr>
      <vt:lpstr>17 indicadores propostos</vt:lpstr>
      <vt:lpstr>Indicadores de aleitamento materno (6)</vt:lpstr>
      <vt:lpstr> 1. Crianças alguma vez amamentadas </vt:lpstr>
      <vt:lpstr> 2. Início precoce da amamentação </vt:lpstr>
      <vt:lpstr> 3. Amamentação exclusiva nos primeiros dois dias após o nascimento </vt:lpstr>
      <vt:lpstr> 4. Amamentação exclusiva até o sexto mês </vt:lpstr>
      <vt:lpstr> 5. Alimentação láctea mista até o sexto mês </vt:lpstr>
      <vt:lpstr> 6. Amamentação continuada de 12-23 meses </vt:lpstr>
      <vt:lpstr>Indicadores de alimentação complementar (9)</vt:lpstr>
      <vt:lpstr> 1. Introdução de alimentos sólidos, semissólidos e “soft foods” entre 6-8 meses  </vt:lpstr>
      <vt:lpstr> 2. Diversidade mínima da dieta de 6-23 meses  </vt:lpstr>
      <vt:lpstr> 3. Frequência mínima das refeições de 6-23 meses  </vt:lpstr>
      <vt:lpstr> 4. Frequência mínima de alimentação láctea para crianças não amamentados de 6–23 meses </vt:lpstr>
      <vt:lpstr> 5. Dieta mínima aceitável de 6–23 meses </vt:lpstr>
      <vt:lpstr> 6. Consumo de ovos e / ou carne de 6-23 meses</vt:lpstr>
      <vt:lpstr> 7. Consumo de bebidas doces de 6-23 meses</vt:lpstr>
      <vt:lpstr> 8. Consumo de alimentos não saudáveis de 6-23 meses</vt:lpstr>
      <vt:lpstr> 9. Zero consumo de frutas ou vegetais de  6-23 meses</vt:lpstr>
      <vt:lpstr>Outro indicadores (2)</vt:lpstr>
      <vt:lpstr> 1. Alimentação com mamadeira de 0-23 meses</vt:lpstr>
      <vt:lpstr> 2. Gráficos de área de alimentação de bebês</vt:lpstr>
      <vt:lpstr>Exemplo</vt:lpstr>
      <vt:lpstr>Lacunas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Essa aula trouxe algum conhecimento novo para você?  Você poderá aplicar esse conhecimento em sua pesquisa?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SONIA VENANCIO</dc:creator>
  <cp:lastModifiedBy>SONIA VENANCIO</cp:lastModifiedBy>
  <cp:revision>77</cp:revision>
  <dcterms:created xsi:type="dcterms:W3CDTF">2020-11-04T20:42:04Z</dcterms:created>
  <dcterms:modified xsi:type="dcterms:W3CDTF">2022-11-05T20:16:34Z</dcterms:modified>
</cp:coreProperties>
</file>