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68" r:id="rId2"/>
    <p:sldId id="269" r:id="rId3"/>
    <p:sldId id="281" r:id="rId4"/>
    <p:sldId id="272" r:id="rId5"/>
    <p:sldId id="271" r:id="rId6"/>
    <p:sldId id="270" r:id="rId7"/>
    <p:sldId id="273" r:id="rId8"/>
    <p:sldId id="274" r:id="rId9"/>
    <p:sldId id="275" r:id="rId10"/>
    <p:sldId id="276" r:id="rId11"/>
    <p:sldId id="277" r:id="rId12"/>
    <p:sldId id="278" r:id="rId13"/>
    <p:sldId id="280"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ção Padrão" id="{5EBCA583-D59C-4D02-8BF6-F3A8E3D9214A}">
          <p14:sldIdLst>
            <p14:sldId id="268"/>
            <p14:sldId id="269"/>
            <p14:sldId id="281"/>
            <p14:sldId id="272"/>
            <p14:sldId id="271"/>
            <p14:sldId id="270"/>
            <p14:sldId id="273"/>
            <p14:sldId id="274"/>
            <p14:sldId id="275"/>
            <p14:sldId id="276"/>
            <p14:sldId id="277"/>
            <p14:sldId id="278"/>
            <p14:sldId id="280"/>
            <p14:sldId id="279"/>
          </p14:sldIdLst>
        </p14:section>
        <p14:section name="Seção sem Título" id="{0E253778-DF1C-42D6-A2B7-9251F7C261EA}">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8" d="100"/>
          <a:sy n="88" d="100"/>
        </p:scale>
        <p:origin x="-146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451DEABC-D766-4322-8E78-B830FAE35C72}" type="datetime4">
              <a:rPr lang="en-US" smtClean="0"/>
              <a:pPr/>
              <a:t>May 20, 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F3131F9E-604E-4343-9F29-EF72E8231CAD}" type="datetime4">
              <a:rPr lang="en-US" smtClean="0"/>
              <a:pPr/>
              <a:t>May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34A8E1CE-37F8-4102-8DF9-852A0A51F293}" type="datetime4">
              <a:rPr lang="en-US" smtClean="0"/>
              <a:pPr/>
              <a:t>May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3333F43-3E86-47E4-BFBB-2476D384E1C6}" type="datetime4">
              <a:rPr lang="en-US" smtClean="0"/>
              <a:pPr/>
              <a:t>May 20,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751663BA-01FC-4367-B6F3-ABB2645D55F1}" type="datetime4">
              <a:rPr lang="en-US" smtClean="0"/>
              <a:pPr/>
              <a:t>May 20, 2016</a:t>
            </a:fld>
            <a:endParaRPr lang="en-US" dirty="0"/>
          </a:p>
        </p:txBody>
      </p:sp>
      <p:sp>
        <p:nvSpPr>
          <p:cNvPr id="8" name="Slide Number Placeholder 7"/>
          <p:cNvSpPr>
            <a:spLocks noGrp="1"/>
          </p:cNvSpPr>
          <p:nvPr>
            <p:ph type="sldNum" sz="quarter" idx="11"/>
          </p:nvPr>
        </p:nvSpPr>
        <p:spPr/>
        <p:txBody>
          <a:bodyPr/>
          <a:lstStyle/>
          <a:p>
            <a:fld id="{F38DF745-7D3F-47F4-83A3-874385CFAA69}" type="slidenum">
              <a:rPr lang="en-US" smtClean="0"/>
              <a:pPr/>
              <a:t>‹nº›</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79B19C71-EC74-44AF-B27E-FC7DC3C3A61D}" type="datetime4">
              <a:rPr lang="en-US" smtClean="0"/>
              <a:pPr/>
              <a:t>May 20,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pt-BR" smtClean="0"/>
              <a:t>Clique para editar o texto mestre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A5CDA29-3CBE-48EA-92AE-A996835462BA}" type="datetime4">
              <a:rPr lang="en-US" smtClean="0"/>
              <a:pPr/>
              <a:t>May 20, 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2"/>
          <p:cNvSpPr>
            <a:spLocks noGrp="1"/>
          </p:cNvSpPr>
          <p:nvPr>
            <p:ph type="dt" sz="half" idx="10"/>
          </p:nvPr>
        </p:nvSpPr>
        <p:spPr/>
        <p:txBody>
          <a:bodyPr/>
          <a:lstStyle/>
          <a:p>
            <a:fld id="{E29EC054-3869-4501-B163-1BBFDE8DCE04}" type="datetime4">
              <a:rPr lang="en-US" smtClean="0"/>
              <a:pPr/>
              <a:t>May 20, 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3D831-56C1-49CF-8EF7-8B9A98402BCD}" type="datetime4">
              <a:rPr lang="en-US" smtClean="0"/>
              <a:pPr/>
              <a:t>May 20, 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8DF745-7D3F-47F4-83A3-874385CFAA69}"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EAD5615-7F4F-4584-84D5-CC95918C321F}" type="datetime4">
              <a:rPr lang="en-US" smtClean="0"/>
              <a:pPr/>
              <a:t>May 20,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8DF745-7D3F-47F4-83A3-874385CFAA69}" type="slidenum">
              <a:rPr lang="en-US" smtClean="0"/>
              <a:pPr/>
              <a:t>‹nº›</a:t>
            </a:fld>
            <a:endParaRPr lang="en-US"/>
          </a:p>
        </p:txBody>
      </p:sp>
      <p:sp>
        <p:nvSpPr>
          <p:cNvPr id="8" name="Title 7"/>
          <p:cNvSpPr>
            <a:spLocks noGrp="1"/>
          </p:cNvSpPr>
          <p:nvPr>
            <p:ph type="title"/>
          </p:nvPr>
        </p:nvSpPr>
        <p:spPr/>
        <p:txBody>
          <a:bodyPr/>
          <a:lstStyle/>
          <a:p>
            <a:r>
              <a:rPr lang="pt-BR" smtClean="0"/>
              <a:t>Clique para editar o título mestre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76EEA923-9BEE-48CE-9F28-5B525F399BAD}" type="datetime4">
              <a:rPr lang="en-US" smtClean="0"/>
              <a:pPr/>
              <a:t>May 20, 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F38DF745-7D3F-47F4-83A3-874385CFAA69}" type="slidenum">
              <a:rPr lang="en-US" smtClean="0"/>
              <a:pPr/>
              <a:t>‹nº›</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pt-BR" smtClean="0"/>
              <a:t>Clique para editar o título mestre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17D0EFEE-2756-4A20-BF2A-63F0A94F99AC}" type="datetime4">
              <a:rPr lang="en-US" smtClean="0"/>
              <a:pPr/>
              <a:t>May 20, 2016</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F38DF745-7D3F-47F4-83A3-874385CFAA69}" type="slidenum">
              <a:rPr lang="en-US" smtClean="0"/>
              <a:pPr/>
              <a:t>‹nº›</a:t>
            </a:fld>
            <a:endParaRPr lang="en-US" dirty="0"/>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6"/>
          <p:cNvSpPr>
            <a:spLocks noGrp="1"/>
          </p:cNvSpPr>
          <p:nvPr>
            <p:ph type="title"/>
          </p:nvPr>
        </p:nvSpPr>
        <p:spPr/>
        <p:txBody>
          <a:bodyPr>
            <a:noAutofit/>
          </a:bodyPr>
          <a:lstStyle/>
          <a:p>
            <a:r>
              <a:rPr lang="en-US" sz="2400" dirty="0"/>
              <a:t>ECJ. </a:t>
            </a:r>
            <a:r>
              <a:rPr lang="en-US" sz="2400" dirty="0" err="1"/>
              <a:t>Mox</a:t>
            </a:r>
            <a:r>
              <a:rPr lang="en-US" sz="2400" dirty="0"/>
              <a:t> Plant, Commission of the European Communities v. Ireland</a:t>
            </a:r>
            <a:endParaRPr lang="pt-BR" sz="2400" dirty="0"/>
          </a:p>
        </p:txBody>
      </p:sp>
      <p:pic>
        <p:nvPicPr>
          <p:cNvPr id="8" name="Espaço Reservado para Conteú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075309"/>
            <a:ext cx="7620000" cy="3728144"/>
          </a:xfrm>
        </p:spPr>
      </p:pic>
      <p:sp>
        <p:nvSpPr>
          <p:cNvPr id="4" name="Espaço Reservado para Número de Slide 3"/>
          <p:cNvSpPr>
            <a:spLocks noGrp="1"/>
          </p:cNvSpPr>
          <p:nvPr>
            <p:ph type="sldNum" sz="quarter" idx="12"/>
          </p:nvPr>
        </p:nvSpPr>
        <p:spPr/>
        <p:txBody>
          <a:bodyPr/>
          <a:lstStyle/>
          <a:p>
            <a:fld id="{F38DF745-7D3F-47F4-83A3-874385CFAA69}" type="slidenum">
              <a:rPr lang="en-US" smtClean="0"/>
              <a:pPr/>
              <a:t>1</a:t>
            </a:fld>
            <a:endParaRPr lang="en-US"/>
          </a:p>
        </p:txBody>
      </p:sp>
    </p:spTree>
    <p:extLst>
      <p:ext uri="{BB962C8B-B14F-4D97-AF65-F5344CB8AC3E}">
        <p14:creationId xmlns:p14="http://schemas.microsoft.com/office/powerpoint/2010/main" val="190437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Arbitral </a:t>
            </a:r>
            <a:r>
              <a:rPr lang="pt-BR" dirty="0" err="1" smtClean="0"/>
              <a:t>proceeding</a:t>
            </a:r>
            <a:r>
              <a:rPr lang="pt-BR" dirty="0" smtClean="0"/>
              <a:t> </a:t>
            </a:r>
            <a:r>
              <a:rPr lang="pt-BR" dirty="0" err="1" smtClean="0"/>
              <a:t>at</a:t>
            </a:r>
            <a:r>
              <a:rPr lang="pt-BR" dirty="0" smtClean="0"/>
              <a:t> </a:t>
            </a:r>
            <a:r>
              <a:rPr lang="pt-BR" dirty="0" err="1" smtClean="0"/>
              <a:t>unclos</a:t>
            </a:r>
            <a:endParaRPr lang="pt-BR" dirty="0"/>
          </a:p>
        </p:txBody>
      </p:sp>
      <p:sp>
        <p:nvSpPr>
          <p:cNvPr id="3" name="Espaço Reservado para Conteúdo 2"/>
          <p:cNvSpPr>
            <a:spLocks noGrp="1"/>
          </p:cNvSpPr>
          <p:nvPr>
            <p:ph sz="half" idx="1"/>
          </p:nvPr>
        </p:nvSpPr>
        <p:spPr/>
        <p:txBody>
          <a:bodyPr>
            <a:normAutofit fontScale="62500" lnSpcReduction="20000"/>
          </a:bodyPr>
          <a:lstStyle/>
          <a:p>
            <a:r>
              <a:rPr lang="en-US" b="0" dirty="0" smtClean="0"/>
              <a:t>Ireland decided to request provisional measures from ITLOS</a:t>
            </a:r>
          </a:p>
          <a:p>
            <a:endParaRPr lang="en-US" b="0" dirty="0" smtClean="0"/>
          </a:p>
          <a:p>
            <a:r>
              <a:rPr lang="en-US" b="0" dirty="0" smtClean="0"/>
              <a:t>Article 290(5)</a:t>
            </a:r>
            <a:endParaRPr lang="en-US" b="0" dirty="0"/>
          </a:p>
          <a:p>
            <a:r>
              <a:rPr lang="en-US" b="0" dirty="0"/>
              <a:t>5. Pending the constitution of an arbitral tribunal to which a dispute is being submitted under this section, any court or tribunal agreed upon by the parties or, failing such agreement within two weeks from the date of the request for provisional measures, the International Tribunal for the Law of the Sea or,</a:t>
            </a:r>
            <a:endParaRPr lang="pt-BR" dirty="0"/>
          </a:p>
        </p:txBody>
      </p:sp>
      <p:sp>
        <p:nvSpPr>
          <p:cNvPr id="4" name="Espaço Reservado para Conteúdo 3"/>
          <p:cNvSpPr>
            <a:spLocks noGrp="1"/>
          </p:cNvSpPr>
          <p:nvPr>
            <p:ph sz="half" idx="2"/>
          </p:nvPr>
        </p:nvSpPr>
        <p:spPr/>
        <p:txBody>
          <a:bodyPr>
            <a:normAutofit fontScale="62500" lnSpcReduction="20000"/>
          </a:bodyPr>
          <a:lstStyle/>
          <a:p>
            <a:r>
              <a:rPr lang="en-US" b="0" dirty="0" smtClean="0"/>
              <a:t>with </a:t>
            </a:r>
            <a:r>
              <a:rPr lang="en-US" b="0" dirty="0"/>
              <a:t>respect to activities in the Area, the Seabed Disputes Chamber, may prescribe, modify or revoke provisional measures in accordance with this article if it considers that </a:t>
            </a:r>
            <a:r>
              <a:rPr lang="en-US" b="0" i="1" dirty="0"/>
              <a:t>prima facie</a:t>
            </a:r>
            <a:r>
              <a:rPr lang="en-US" b="0" dirty="0"/>
              <a:t> the tribunal which is to be constituted would have jurisdiction and that the urgency of the situation so requires. Once constituted, the tribunal to which the dispute has been submitted may modify, revoke or affirm those provisional measures, acting in conformity with paragraphs 1 to 4.</a:t>
            </a:r>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10</a:t>
            </a:fld>
            <a:endParaRPr lang="en-US"/>
          </a:p>
        </p:txBody>
      </p:sp>
    </p:spTree>
    <p:extLst>
      <p:ext uri="{BB962C8B-B14F-4D97-AF65-F5344CB8AC3E}">
        <p14:creationId xmlns:p14="http://schemas.microsoft.com/office/powerpoint/2010/main" val="179126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Arbitral </a:t>
            </a:r>
            <a:r>
              <a:rPr lang="pt-BR" dirty="0" err="1" smtClean="0"/>
              <a:t>proceeding</a:t>
            </a:r>
            <a:r>
              <a:rPr lang="pt-BR" dirty="0" smtClean="0"/>
              <a:t> </a:t>
            </a:r>
            <a:r>
              <a:rPr lang="pt-BR" dirty="0" err="1" smtClean="0"/>
              <a:t>at</a:t>
            </a:r>
            <a:r>
              <a:rPr lang="pt-BR" dirty="0" smtClean="0"/>
              <a:t> </a:t>
            </a:r>
            <a:r>
              <a:rPr lang="pt-BR" dirty="0" err="1" smtClean="0"/>
              <a:t>unclos</a:t>
            </a:r>
            <a:endParaRPr lang="pt-BR" dirty="0"/>
          </a:p>
        </p:txBody>
      </p:sp>
      <p:sp>
        <p:nvSpPr>
          <p:cNvPr id="3" name="Espaço Reservado para Conteúdo 2"/>
          <p:cNvSpPr>
            <a:spLocks noGrp="1"/>
          </p:cNvSpPr>
          <p:nvPr>
            <p:ph sz="half" idx="1"/>
          </p:nvPr>
        </p:nvSpPr>
        <p:spPr/>
        <p:txBody>
          <a:bodyPr>
            <a:normAutofit fontScale="62500" lnSpcReduction="20000"/>
          </a:bodyPr>
          <a:lstStyle/>
          <a:p>
            <a:r>
              <a:rPr lang="en-US" b="0" dirty="0" smtClean="0"/>
              <a:t>The ITLOS decided that had, prima facie, jurisdiction, and that the parties should cooperate on the matter of the </a:t>
            </a:r>
            <a:r>
              <a:rPr lang="en-US" b="0" dirty="0" err="1" smtClean="0"/>
              <a:t>Mox</a:t>
            </a:r>
            <a:r>
              <a:rPr lang="en-US" b="0" dirty="0" smtClean="0"/>
              <a:t> Plant. The tribunal left the decision on the merits to the arbitral tribunal.</a:t>
            </a:r>
          </a:p>
          <a:p>
            <a:endParaRPr lang="en-US" b="0" dirty="0"/>
          </a:p>
          <a:p>
            <a:r>
              <a:rPr lang="en-US" b="0" dirty="0" smtClean="0"/>
              <a:t>The arbitral tribunal accepted UK’s objection (</a:t>
            </a:r>
            <a:r>
              <a:rPr lang="en-US" b="0" dirty="0" err="1" smtClean="0"/>
              <a:t>european</a:t>
            </a:r>
            <a:r>
              <a:rPr lang="en-US" b="0" dirty="0" smtClean="0"/>
              <a:t> jurisdiction) and stayed  the proceedings until decision by European Court of Justice</a:t>
            </a:r>
          </a:p>
          <a:p>
            <a:endParaRPr lang="en-US" b="0" dirty="0"/>
          </a:p>
          <a:p>
            <a:r>
              <a:rPr lang="en-US" b="0" dirty="0"/>
              <a:t>The European Commission started a procedure against Ireland on:</a:t>
            </a:r>
          </a:p>
          <a:p>
            <a:endParaRPr lang="pt-BR" dirty="0"/>
          </a:p>
        </p:txBody>
      </p:sp>
      <p:sp>
        <p:nvSpPr>
          <p:cNvPr id="4" name="Espaço Reservado para Conteúdo 3"/>
          <p:cNvSpPr>
            <a:spLocks noGrp="1"/>
          </p:cNvSpPr>
          <p:nvPr>
            <p:ph sz="half" idx="2"/>
          </p:nvPr>
        </p:nvSpPr>
        <p:spPr/>
        <p:txBody>
          <a:bodyPr>
            <a:normAutofit fontScale="62500" lnSpcReduction="20000"/>
          </a:bodyPr>
          <a:lstStyle/>
          <a:p>
            <a:r>
              <a:rPr lang="en-US" dirty="0" smtClean="0"/>
              <a:t>Article 292 EC</a:t>
            </a:r>
            <a:endParaRPr lang="en-US" dirty="0"/>
          </a:p>
          <a:p>
            <a:r>
              <a:rPr lang="en-US" b="0" dirty="0"/>
              <a:t>Member States undertake not to submit a dispute concerning the interpretation or application of this Treaty to any method of settlement other than those provided for therein</a:t>
            </a:r>
            <a:r>
              <a:rPr lang="en-US" b="0" dirty="0" smtClean="0"/>
              <a:t>.</a:t>
            </a:r>
          </a:p>
          <a:p>
            <a:endParaRPr lang="en-US" b="0" dirty="0"/>
          </a:p>
          <a:p>
            <a:pPr fontAlgn="base"/>
            <a:r>
              <a:rPr lang="en-US" i="1" dirty="0"/>
              <a:t>Article </a:t>
            </a:r>
            <a:r>
              <a:rPr lang="en-US" i="1" dirty="0" smtClean="0"/>
              <a:t>193 EURATOM</a:t>
            </a:r>
            <a:endParaRPr lang="en-US" i="1" dirty="0"/>
          </a:p>
          <a:p>
            <a:pPr fontAlgn="base"/>
            <a:r>
              <a:rPr lang="en-US" b="0" dirty="0"/>
              <a:t>Member States undertake not to submit a dispute concerning the interpretation or application of this Treaty to any method of settlement other than those provided for therein</a:t>
            </a:r>
            <a:r>
              <a:rPr lang="en-US" b="0" dirty="0" smtClean="0"/>
              <a:t>.</a:t>
            </a:r>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11</a:t>
            </a:fld>
            <a:endParaRPr lang="en-US"/>
          </a:p>
        </p:txBody>
      </p:sp>
    </p:spTree>
    <p:extLst>
      <p:ext uri="{BB962C8B-B14F-4D97-AF65-F5344CB8AC3E}">
        <p14:creationId xmlns:p14="http://schemas.microsoft.com/office/powerpoint/2010/main" val="1283302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proceedings</a:t>
            </a:r>
            <a:r>
              <a:rPr lang="pt-BR" dirty="0" smtClean="0"/>
              <a:t> </a:t>
            </a:r>
            <a:r>
              <a:rPr lang="pt-BR" dirty="0" err="1" smtClean="0"/>
              <a:t>before</a:t>
            </a:r>
            <a:r>
              <a:rPr lang="pt-BR" dirty="0" smtClean="0"/>
              <a:t> </a:t>
            </a:r>
            <a:r>
              <a:rPr lang="pt-BR" dirty="0" err="1" smtClean="0"/>
              <a:t>ecj</a:t>
            </a:r>
            <a:endParaRPr lang="pt-BR" dirty="0"/>
          </a:p>
        </p:txBody>
      </p:sp>
      <p:sp>
        <p:nvSpPr>
          <p:cNvPr id="3" name="Espaço Reservado para Conteúdo 2"/>
          <p:cNvSpPr>
            <a:spLocks noGrp="1"/>
          </p:cNvSpPr>
          <p:nvPr>
            <p:ph idx="1"/>
          </p:nvPr>
        </p:nvSpPr>
        <p:spPr/>
        <p:txBody>
          <a:bodyPr>
            <a:normAutofit/>
          </a:bodyPr>
          <a:lstStyle/>
          <a:p>
            <a:pPr marL="514350" indent="-514350">
              <a:buAutoNum type="arabicPeriod"/>
            </a:pPr>
            <a:r>
              <a:rPr lang="en-US" sz="4500" b="0" dirty="0" smtClean="0"/>
              <a:t>Is this dispute within the acting competence of the EC?</a:t>
            </a:r>
          </a:p>
          <a:p>
            <a:pPr marL="971550" lvl="1" indent="-514350">
              <a:buAutoNum type="arabicPeriod"/>
            </a:pPr>
            <a:r>
              <a:rPr lang="en-US" sz="3200" dirty="0" smtClean="0"/>
              <a:t>Is this a Community law subject?</a:t>
            </a:r>
            <a:endParaRPr lang="en-US" sz="3200" b="0" dirty="0"/>
          </a:p>
          <a:p>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12</a:t>
            </a:fld>
            <a:endParaRPr lang="en-US"/>
          </a:p>
        </p:txBody>
      </p:sp>
    </p:spTree>
    <p:extLst>
      <p:ext uri="{BB962C8B-B14F-4D97-AF65-F5344CB8AC3E}">
        <p14:creationId xmlns:p14="http://schemas.microsoft.com/office/powerpoint/2010/main" val="2192430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dirty="0" err="1" smtClean="0"/>
              <a:t>proceedings</a:t>
            </a:r>
            <a:r>
              <a:rPr lang="pt-BR" dirty="0" smtClean="0"/>
              <a:t> </a:t>
            </a:r>
            <a:r>
              <a:rPr lang="pt-BR" dirty="0" err="1" smtClean="0"/>
              <a:t>before</a:t>
            </a:r>
            <a:r>
              <a:rPr lang="pt-BR" dirty="0" smtClean="0"/>
              <a:t> </a:t>
            </a:r>
            <a:r>
              <a:rPr lang="pt-BR" dirty="0" err="1" smtClean="0"/>
              <a:t>ecj</a:t>
            </a:r>
            <a:endParaRPr lang="pt-BR" dirty="0"/>
          </a:p>
        </p:txBody>
      </p:sp>
      <p:sp>
        <p:nvSpPr>
          <p:cNvPr id="3" name="Espaço Reservado para Conteúdo 2"/>
          <p:cNvSpPr>
            <a:spLocks noGrp="1"/>
          </p:cNvSpPr>
          <p:nvPr>
            <p:ph sz="half" idx="1"/>
          </p:nvPr>
        </p:nvSpPr>
        <p:spPr>
          <a:xfrm>
            <a:off x="971600" y="1574800"/>
            <a:ext cx="3950920" cy="4525963"/>
          </a:xfrm>
        </p:spPr>
        <p:txBody>
          <a:bodyPr>
            <a:noAutofit/>
          </a:bodyPr>
          <a:lstStyle/>
          <a:p>
            <a:pPr marL="457200" indent="-457200">
              <a:buFont typeface="Arial" panose="020B0604020202020204" pitchFamily="34" charset="0"/>
              <a:buChar char="•"/>
            </a:pPr>
            <a:r>
              <a:rPr lang="pt-BR" sz="2400" dirty="0" err="1" smtClean="0"/>
              <a:t>When</a:t>
            </a:r>
            <a:r>
              <a:rPr lang="pt-BR" sz="2400" dirty="0" smtClean="0"/>
              <a:t> EC </a:t>
            </a:r>
            <a:r>
              <a:rPr lang="pt-BR" sz="2400" dirty="0" err="1" smtClean="0"/>
              <a:t>ratified</a:t>
            </a:r>
            <a:r>
              <a:rPr lang="pt-BR" sz="2400" dirty="0" smtClean="0"/>
              <a:t> UNCLOS it </a:t>
            </a:r>
            <a:r>
              <a:rPr lang="pt-BR" sz="2400" dirty="0" err="1" smtClean="0"/>
              <a:t>became</a:t>
            </a:r>
            <a:r>
              <a:rPr lang="pt-BR" sz="2400" dirty="0" smtClean="0"/>
              <a:t> </a:t>
            </a:r>
            <a:r>
              <a:rPr lang="pt-BR" sz="2400" dirty="0" err="1" smtClean="0"/>
              <a:t>an</a:t>
            </a:r>
            <a:r>
              <a:rPr lang="pt-BR" sz="2400" dirty="0" smtClean="0"/>
              <a:t> integral </a:t>
            </a:r>
            <a:r>
              <a:rPr lang="pt-BR" sz="2400" dirty="0" err="1" smtClean="0"/>
              <a:t>part</a:t>
            </a:r>
            <a:r>
              <a:rPr lang="pt-BR" sz="2400" dirty="0" smtClean="0"/>
              <a:t> </a:t>
            </a:r>
            <a:r>
              <a:rPr lang="pt-BR" sz="2400" dirty="0" err="1" smtClean="0"/>
              <a:t>of</a:t>
            </a:r>
            <a:r>
              <a:rPr lang="pt-BR" sz="2400" dirty="0" smtClean="0"/>
              <a:t> </a:t>
            </a:r>
            <a:r>
              <a:rPr lang="pt-BR" sz="2400" dirty="0" err="1" smtClean="0"/>
              <a:t>the</a:t>
            </a:r>
            <a:r>
              <a:rPr lang="pt-BR" sz="2400" dirty="0" smtClean="0"/>
              <a:t> </a:t>
            </a:r>
            <a:r>
              <a:rPr lang="pt-BR" sz="2400" dirty="0" err="1" smtClean="0"/>
              <a:t>Community</a:t>
            </a:r>
            <a:r>
              <a:rPr lang="pt-BR" sz="2400" dirty="0" smtClean="0"/>
              <a:t> legal </a:t>
            </a:r>
            <a:r>
              <a:rPr lang="pt-BR" sz="2400" dirty="0" err="1" smtClean="0"/>
              <a:t>order</a:t>
            </a:r>
            <a:endParaRPr lang="pt-BR" sz="2400" dirty="0" smtClean="0"/>
          </a:p>
          <a:p>
            <a:pPr marL="457200" indent="-457200">
              <a:buFont typeface="Arial" panose="020B0604020202020204" pitchFamily="34" charset="0"/>
              <a:buChar char="•"/>
            </a:pPr>
            <a:r>
              <a:rPr lang="pt-BR" sz="2400" dirty="0" err="1" smtClean="0"/>
              <a:t>There</a:t>
            </a:r>
            <a:r>
              <a:rPr lang="pt-BR" sz="2400" dirty="0" smtClean="0"/>
              <a:t> </a:t>
            </a:r>
            <a:r>
              <a:rPr lang="pt-BR" sz="2400" dirty="0" err="1" smtClean="0"/>
              <a:t>is</a:t>
            </a:r>
            <a:r>
              <a:rPr lang="pt-BR" sz="2400" dirty="0" smtClean="0"/>
              <a:t> a </a:t>
            </a:r>
            <a:r>
              <a:rPr lang="pt-BR" sz="2400" dirty="0" err="1" smtClean="0"/>
              <a:t>duty</a:t>
            </a:r>
            <a:r>
              <a:rPr lang="pt-BR" sz="2400" dirty="0" smtClean="0"/>
              <a:t> </a:t>
            </a:r>
            <a:r>
              <a:rPr lang="pt-BR" sz="2400" dirty="0" err="1" smtClean="0"/>
              <a:t>of</a:t>
            </a:r>
            <a:r>
              <a:rPr lang="pt-BR" sz="2400" dirty="0" smtClean="0"/>
              <a:t> </a:t>
            </a:r>
            <a:r>
              <a:rPr lang="pt-BR" sz="2400" dirty="0" err="1" smtClean="0"/>
              <a:t>loyalty</a:t>
            </a:r>
            <a:r>
              <a:rPr lang="pt-BR" sz="2400" dirty="0" smtClean="0"/>
              <a:t> </a:t>
            </a:r>
            <a:r>
              <a:rPr lang="pt-BR" sz="2400" dirty="0" err="1" smtClean="0"/>
              <a:t>towards</a:t>
            </a:r>
            <a:r>
              <a:rPr lang="pt-BR" sz="2400" dirty="0" smtClean="0"/>
              <a:t> EC</a:t>
            </a:r>
            <a:endParaRPr lang="pt-BR" sz="2400" dirty="0"/>
          </a:p>
        </p:txBody>
      </p:sp>
      <p:sp>
        <p:nvSpPr>
          <p:cNvPr id="4" name="Espaço Reservado para Conteúdo 3"/>
          <p:cNvSpPr>
            <a:spLocks noGrp="1"/>
          </p:cNvSpPr>
          <p:nvPr>
            <p:ph sz="half" idx="2"/>
          </p:nvPr>
        </p:nvSpPr>
        <p:spPr/>
        <p:txBody>
          <a:bodyPr>
            <a:normAutofit fontScale="62500" lnSpcReduction="20000"/>
          </a:bodyPr>
          <a:lstStyle/>
          <a:p>
            <a:r>
              <a:rPr lang="en-US" b="0" dirty="0"/>
              <a:t>Article </a:t>
            </a:r>
            <a:r>
              <a:rPr lang="en-US" b="0" dirty="0" smtClean="0"/>
              <a:t>10 EC</a:t>
            </a:r>
            <a:endParaRPr lang="en-US" b="0" dirty="0"/>
          </a:p>
          <a:p>
            <a:r>
              <a:rPr lang="en-US" b="0" dirty="0"/>
              <a:t>Member States shall take all appropriate measures, whether general or particular, to ensure fulfilment of the obligations arising out of this Treaty or resulting from action taken by the institutions of the Community. They shall facilitate the achievement of the Community's tasks.</a:t>
            </a:r>
          </a:p>
          <a:p>
            <a:r>
              <a:rPr lang="en-US" b="0" dirty="0"/>
              <a:t>They shall abstain from any measure which could </a:t>
            </a:r>
            <a:r>
              <a:rPr lang="en-US" b="0" dirty="0" err="1"/>
              <a:t>jeopardise</a:t>
            </a:r>
            <a:r>
              <a:rPr lang="en-US" b="0" dirty="0"/>
              <a:t> the attainment of the objectives of this Treaty.</a:t>
            </a:r>
          </a:p>
          <a:p>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13</a:t>
            </a:fld>
            <a:endParaRPr lang="en-US"/>
          </a:p>
        </p:txBody>
      </p:sp>
    </p:spTree>
    <p:extLst>
      <p:ext uri="{BB962C8B-B14F-4D97-AF65-F5344CB8AC3E}">
        <p14:creationId xmlns:p14="http://schemas.microsoft.com/office/powerpoint/2010/main" val="2721050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ço Reservado para Conteúdo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7299" y="2060848"/>
            <a:ext cx="5024563" cy="3322364"/>
          </a:xfrm>
        </p:spPr>
      </p:pic>
      <p:sp>
        <p:nvSpPr>
          <p:cNvPr id="9" name="Espaço Reservado para Texto 8"/>
          <p:cNvSpPr>
            <a:spLocks noGrp="1"/>
          </p:cNvSpPr>
          <p:nvPr>
            <p:ph type="body" sz="half" idx="2"/>
          </p:nvPr>
        </p:nvSpPr>
        <p:spPr/>
        <p:txBody>
          <a:bodyPr>
            <a:normAutofit/>
          </a:bodyPr>
          <a:lstStyle/>
          <a:p>
            <a:pPr marL="457200" indent="-457200">
              <a:buFont typeface="Arial" panose="020B0604020202020204" pitchFamily="34" charset="0"/>
              <a:buChar char="•"/>
            </a:pPr>
            <a:r>
              <a:rPr lang="pt-BR" sz="2400" dirty="0"/>
              <a:t>The </a:t>
            </a:r>
            <a:r>
              <a:rPr lang="pt-BR" sz="2400" dirty="0" err="1"/>
              <a:t>problem</a:t>
            </a:r>
            <a:r>
              <a:rPr lang="pt-BR" sz="2400" dirty="0"/>
              <a:t> </a:t>
            </a:r>
            <a:r>
              <a:rPr lang="pt-BR" sz="2400" dirty="0" err="1"/>
              <a:t>of</a:t>
            </a:r>
            <a:r>
              <a:rPr lang="pt-BR" sz="2400" dirty="0"/>
              <a:t> exclusive </a:t>
            </a:r>
            <a:r>
              <a:rPr lang="pt-BR" sz="2400" dirty="0" err="1"/>
              <a:t>jurisdiction</a:t>
            </a:r>
            <a:r>
              <a:rPr lang="pt-BR" sz="2400" dirty="0"/>
              <a:t> </a:t>
            </a:r>
            <a:r>
              <a:rPr lang="pt-BR" sz="2400" dirty="0" err="1"/>
              <a:t>and</a:t>
            </a:r>
            <a:r>
              <a:rPr lang="pt-BR" sz="2400" dirty="0"/>
              <a:t> </a:t>
            </a:r>
            <a:r>
              <a:rPr lang="pt-BR" sz="2400" dirty="0" err="1"/>
              <a:t>multiple</a:t>
            </a:r>
            <a:r>
              <a:rPr lang="pt-BR" sz="2400" dirty="0"/>
              <a:t> </a:t>
            </a:r>
            <a:r>
              <a:rPr lang="pt-BR" sz="2400" dirty="0" err="1"/>
              <a:t>international</a:t>
            </a:r>
            <a:r>
              <a:rPr lang="pt-BR" sz="2400" dirty="0"/>
              <a:t> </a:t>
            </a:r>
            <a:r>
              <a:rPr lang="pt-BR" sz="2400" dirty="0" err="1"/>
              <a:t>tribunals</a:t>
            </a:r>
            <a:endParaRPr lang="pt-BR" sz="2400" dirty="0"/>
          </a:p>
          <a:p>
            <a:pPr marL="457200" indent="-457200">
              <a:buFont typeface="Arial" panose="020B0604020202020204" pitchFamily="34" charset="0"/>
              <a:buChar char="•"/>
            </a:pPr>
            <a:r>
              <a:rPr lang="pt-BR" sz="2400" dirty="0" err="1"/>
              <a:t>ECJ’s</a:t>
            </a:r>
            <a:r>
              <a:rPr lang="pt-BR" sz="2400" dirty="0"/>
              <a:t> </a:t>
            </a:r>
            <a:r>
              <a:rPr lang="pt-BR" sz="2400" dirty="0" err="1"/>
              <a:t>protection</a:t>
            </a:r>
            <a:r>
              <a:rPr lang="pt-BR" sz="2400" dirty="0"/>
              <a:t> </a:t>
            </a:r>
            <a:r>
              <a:rPr lang="pt-BR" sz="2400" dirty="0" err="1"/>
              <a:t>of</a:t>
            </a:r>
            <a:r>
              <a:rPr lang="pt-BR" sz="2400" dirty="0"/>
              <a:t> </a:t>
            </a:r>
            <a:r>
              <a:rPr lang="pt-BR" sz="2400" dirty="0" err="1"/>
              <a:t>community</a:t>
            </a:r>
            <a:r>
              <a:rPr lang="pt-BR" sz="2400" dirty="0"/>
              <a:t> </a:t>
            </a:r>
            <a:r>
              <a:rPr lang="pt-BR" sz="2400" dirty="0" err="1" smtClean="0"/>
              <a:t>law</a:t>
            </a:r>
            <a:endParaRPr lang="pt-BR" sz="2400" dirty="0"/>
          </a:p>
        </p:txBody>
      </p:sp>
      <p:sp>
        <p:nvSpPr>
          <p:cNvPr id="4" name="Espaço Reservado para Número de Slide 3"/>
          <p:cNvSpPr>
            <a:spLocks noGrp="1"/>
          </p:cNvSpPr>
          <p:nvPr>
            <p:ph type="sldNum" sz="quarter" idx="12"/>
          </p:nvPr>
        </p:nvSpPr>
        <p:spPr/>
        <p:txBody>
          <a:bodyPr/>
          <a:lstStyle/>
          <a:p>
            <a:fld id="{F38DF745-7D3F-47F4-83A3-874385CFAA69}" type="slidenum">
              <a:rPr lang="en-US" smtClean="0"/>
              <a:pPr/>
              <a:t>14</a:t>
            </a:fld>
            <a:endParaRPr lang="en-US"/>
          </a:p>
        </p:txBody>
      </p:sp>
      <p:sp>
        <p:nvSpPr>
          <p:cNvPr id="5" name="Título 4"/>
          <p:cNvSpPr>
            <a:spLocks noGrp="1"/>
          </p:cNvSpPr>
          <p:nvPr>
            <p:ph type="title"/>
          </p:nvPr>
        </p:nvSpPr>
        <p:spPr/>
        <p:txBody>
          <a:bodyPr/>
          <a:lstStyle/>
          <a:p>
            <a:r>
              <a:rPr lang="pt-BR" dirty="0" err="1" smtClean="0"/>
              <a:t>conclusion</a:t>
            </a:r>
            <a:endParaRPr lang="pt-BR" dirty="0"/>
          </a:p>
        </p:txBody>
      </p:sp>
    </p:spTree>
    <p:extLst>
      <p:ext uri="{BB962C8B-B14F-4D97-AF65-F5344CB8AC3E}">
        <p14:creationId xmlns:p14="http://schemas.microsoft.com/office/powerpoint/2010/main" val="390942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p:txBody>
          <a:bodyPr/>
          <a:lstStyle/>
          <a:p>
            <a:r>
              <a:rPr lang="pt-BR" dirty="0" err="1" smtClean="0"/>
              <a:t>sellafield</a:t>
            </a:r>
            <a:endParaRPr lang="pt-BR" dirty="0"/>
          </a:p>
        </p:txBody>
      </p:sp>
      <p:pic>
        <p:nvPicPr>
          <p:cNvPr id="8" name="Espaço Reservado para Conteúdo 7"/>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1403648" y="1824358"/>
            <a:ext cx="3600400" cy="3870429"/>
          </a:xfrm>
        </p:spPr>
      </p:pic>
      <p:pic>
        <p:nvPicPr>
          <p:cNvPr id="9" name="Espaço Reservado para Conteúdo 8"/>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089525" y="2265191"/>
            <a:ext cx="3292475" cy="3145180"/>
          </a:xfrm>
        </p:spPr>
      </p:pic>
      <p:sp>
        <p:nvSpPr>
          <p:cNvPr id="4" name="Espaço Reservado para Número de Slide 3"/>
          <p:cNvSpPr>
            <a:spLocks noGrp="1"/>
          </p:cNvSpPr>
          <p:nvPr>
            <p:ph type="sldNum" sz="quarter" idx="12"/>
          </p:nvPr>
        </p:nvSpPr>
        <p:spPr/>
        <p:txBody>
          <a:bodyPr/>
          <a:lstStyle/>
          <a:p>
            <a:fld id="{F38DF745-7D3F-47F4-83A3-874385CFAA69}" type="slidenum">
              <a:rPr lang="en-US" smtClean="0"/>
              <a:pPr/>
              <a:t>2</a:t>
            </a:fld>
            <a:endParaRPr lang="en-US"/>
          </a:p>
        </p:txBody>
      </p:sp>
    </p:spTree>
    <p:extLst>
      <p:ext uri="{BB962C8B-B14F-4D97-AF65-F5344CB8AC3E}">
        <p14:creationId xmlns:p14="http://schemas.microsoft.com/office/powerpoint/2010/main" val="3717079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err="1" smtClean="0"/>
              <a:t>Mixed</a:t>
            </a:r>
            <a:r>
              <a:rPr lang="pt-BR" dirty="0" smtClean="0"/>
              <a:t> oxide </a:t>
            </a:r>
            <a:r>
              <a:rPr lang="pt-BR" dirty="0" err="1" smtClean="0"/>
              <a:t>fuel</a:t>
            </a:r>
            <a:endParaRPr lang="pt-BR" dirty="0"/>
          </a:p>
        </p:txBody>
      </p:sp>
      <p:pic>
        <p:nvPicPr>
          <p:cNvPr id="8" name="Espaço Reservado para Conteú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76287" y="2191544"/>
            <a:ext cx="6981825" cy="3495675"/>
          </a:xfrm>
        </p:spPr>
      </p:pic>
      <p:sp>
        <p:nvSpPr>
          <p:cNvPr id="5" name="Espaço Reservado para Número de Slide 4"/>
          <p:cNvSpPr>
            <a:spLocks noGrp="1"/>
          </p:cNvSpPr>
          <p:nvPr>
            <p:ph type="sldNum" sz="quarter" idx="12"/>
          </p:nvPr>
        </p:nvSpPr>
        <p:spPr/>
        <p:txBody>
          <a:bodyPr/>
          <a:lstStyle/>
          <a:p>
            <a:fld id="{F38DF745-7D3F-47F4-83A3-874385CFAA69}" type="slidenum">
              <a:rPr lang="en-US" smtClean="0"/>
              <a:pPr/>
              <a:t>3</a:t>
            </a:fld>
            <a:endParaRPr lang="en-US"/>
          </a:p>
        </p:txBody>
      </p:sp>
    </p:spTree>
    <p:extLst>
      <p:ext uri="{BB962C8B-B14F-4D97-AF65-F5344CB8AC3E}">
        <p14:creationId xmlns:p14="http://schemas.microsoft.com/office/powerpoint/2010/main" val="150375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Nuclear </a:t>
            </a:r>
            <a:r>
              <a:rPr lang="pt-BR" dirty="0" err="1" smtClean="0"/>
              <a:t>scare</a:t>
            </a:r>
            <a:endParaRPr lang="pt-BR" dirty="0"/>
          </a:p>
        </p:txBody>
      </p:sp>
      <p:pic>
        <p:nvPicPr>
          <p:cNvPr id="8" name="Espaço Reservado para Conteúdo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1743" y="1803491"/>
            <a:ext cx="5950913" cy="4271781"/>
          </a:xfrm>
        </p:spPr>
      </p:pic>
      <p:sp>
        <p:nvSpPr>
          <p:cNvPr id="5" name="Espaço Reservado para Número de Slide 4"/>
          <p:cNvSpPr>
            <a:spLocks noGrp="1"/>
          </p:cNvSpPr>
          <p:nvPr>
            <p:ph type="sldNum" sz="quarter" idx="12"/>
          </p:nvPr>
        </p:nvSpPr>
        <p:spPr/>
        <p:txBody>
          <a:bodyPr/>
          <a:lstStyle/>
          <a:p>
            <a:fld id="{F38DF745-7D3F-47F4-83A3-874385CFAA69}" type="slidenum">
              <a:rPr lang="en-US" smtClean="0"/>
              <a:pPr/>
              <a:t>4</a:t>
            </a:fld>
            <a:endParaRPr lang="en-US"/>
          </a:p>
        </p:txBody>
      </p:sp>
    </p:spTree>
    <p:extLst>
      <p:ext uri="{BB962C8B-B14F-4D97-AF65-F5344CB8AC3E}">
        <p14:creationId xmlns:p14="http://schemas.microsoft.com/office/powerpoint/2010/main" val="40889787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BR" dirty="0" smtClean="0"/>
              <a:t>Nuclear </a:t>
            </a:r>
            <a:r>
              <a:rPr lang="pt-BR" dirty="0" err="1" smtClean="0"/>
              <a:t>scare</a:t>
            </a:r>
            <a:endParaRPr lang="pt-BR" dirty="0"/>
          </a:p>
        </p:txBody>
      </p:sp>
      <p:pic>
        <p:nvPicPr>
          <p:cNvPr id="8" name="Espaço Reservado para Conteúdo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291743" y="1752600"/>
            <a:ext cx="5950913" cy="4373563"/>
          </a:xfrm>
        </p:spPr>
      </p:pic>
      <p:sp>
        <p:nvSpPr>
          <p:cNvPr id="5" name="Espaço Reservado para Número de Slide 4"/>
          <p:cNvSpPr>
            <a:spLocks noGrp="1"/>
          </p:cNvSpPr>
          <p:nvPr>
            <p:ph type="sldNum" sz="quarter" idx="12"/>
          </p:nvPr>
        </p:nvSpPr>
        <p:spPr/>
        <p:txBody>
          <a:bodyPr/>
          <a:lstStyle/>
          <a:p>
            <a:fld id="{F38DF745-7D3F-47F4-83A3-874385CFAA69}" type="slidenum">
              <a:rPr lang="en-US" smtClean="0"/>
              <a:pPr/>
              <a:t>5</a:t>
            </a:fld>
            <a:endParaRPr lang="en-US"/>
          </a:p>
        </p:txBody>
      </p:sp>
    </p:spTree>
    <p:extLst>
      <p:ext uri="{BB962C8B-B14F-4D97-AF65-F5344CB8AC3E}">
        <p14:creationId xmlns:p14="http://schemas.microsoft.com/office/powerpoint/2010/main" val="7980371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000" dirty="0" smtClean="0"/>
              <a:t>Convention </a:t>
            </a:r>
            <a:r>
              <a:rPr lang="en-US" sz="2000" dirty="0"/>
              <a:t>for the Protection of the Marine Environment of the North-East </a:t>
            </a:r>
            <a:r>
              <a:rPr lang="en-US" sz="2000" dirty="0" smtClean="0"/>
              <a:t>Atlantic (</a:t>
            </a:r>
            <a:r>
              <a:rPr lang="en-US" sz="2000" dirty="0" err="1" smtClean="0"/>
              <a:t>ospar</a:t>
            </a:r>
            <a:r>
              <a:rPr lang="en-US" sz="2000" dirty="0" smtClean="0"/>
              <a:t>)</a:t>
            </a:r>
            <a:endParaRPr lang="pt-BR" sz="2000" dirty="0"/>
          </a:p>
        </p:txBody>
      </p:sp>
      <p:sp>
        <p:nvSpPr>
          <p:cNvPr id="3" name="Espaço Reservado para Conteúdo 2"/>
          <p:cNvSpPr>
            <a:spLocks noGrp="1"/>
          </p:cNvSpPr>
          <p:nvPr>
            <p:ph sz="half" idx="1"/>
          </p:nvPr>
        </p:nvSpPr>
        <p:spPr/>
        <p:txBody>
          <a:bodyPr>
            <a:normAutofit fontScale="70000" lnSpcReduction="20000"/>
          </a:bodyPr>
          <a:lstStyle/>
          <a:p>
            <a:r>
              <a:rPr lang="en-US" b="0" dirty="0"/>
              <a:t>1. The Contracting Parties shall ensure that their competent authorities are required to make available the information described in paragraph 2 of this Article to any natural or legal person, in response to any reasonable request, without that person's having to prove an interest, without unreasonable charges, as soon as possible and at the latest within two months</a:t>
            </a:r>
            <a:r>
              <a:rPr lang="en-US" b="0" dirty="0" smtClean="0"/>
              <a:t>.</a:t>
            </a:r>
            <a:endParaRPr lang="pt-BR" dirty="0"/>
          </a:p>
        </p:txBody>
      </p:sp>
      <p:sp>
        <p:nvSpPr>
          <p:cNvPr id="4" name="Espaço Reservado para Conteúdo 3"/>
          <p:cNvSpPr>
            <a:spLocks noGrp="1"/>
          </p:cNvSpPr>
          <p:nvPr>
            <p:ph sz="half" idx="2"/>
          </p:nvPr>
        </p:nvSpPr>
        <p:spPr/>
        <p:txBody>
          <a:bodyPr>
            <a:normAutofit fontScale="70000" lnSpcReduction="20000"/>
          </a:bodyPr>
          <a:lstStyle/>
          <a:p>
            <a:r>
              <a:rPr lang="en-US" b="0" dirty="0"/>
              <a:t>2. The information referred to in paragraph 1 of this Article is any available information in written, visual, aural or data-base form on the state of the maritime area, on activities or measures adversely affecting or likely to affect it and on activities or measures introduced in accordance with the Convention</a:t>
            </a:r>
            <a:r>
              <a:rPr lang="en-US" b="0" dirty="0" smtClean="0"/>
              <a:t>.</a:t>
            </a:r>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6</a:t>
            </a:fld>
            <a:endParaRPr lang="en-US"/>
          </a:p>
        </p:txBody>
      </p:sp>
    </p:spTree>
    <p:extLst>
      <p:ext uri="{BB962C8B-B14F-4D97-AF65-F5344CB8AC3E}">
        <p14:creationId xmlns:p14="http://schemas.microsoft.com/office/powerpoint/2010/main" val="952515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Autofit/>
          </a:bodyPr>
          <a:lstStyle/>
          <a:p>
            <a:r>
              <a:rPr lang="en-US" sz="2000" b="1" dirty="0"/>
              <a:t>UNITED NATIONS CONVENTION ON THE LAW OF THE </a:t>
            </a:r>
            <a:r>
              <a:rPr lang="en-US" sz="2000" b="1" dirty="0" smtClean="0"/>
              <a:t>SEA (</a:t>
            </a:r>
            <a:r>
              <a:rPr lang="en-US" sz="2000" b="1" dirty="0" err="1" smtClean="0"/>
              <a:t>unclos</a:t>
            </a:r>
            <a:r>
              <a:rPr lang="en-US" sz="2000" b="1" dirty="0" smtClean="0"/>
              <a:t>)</a:t>
            </a:r>
            <a:endParaRPr lang="pt-BR" sz="2000" dirty="0"/>
          </a:p>
        </p:txBody>
      </p:sp>
      <p:sp>
        <p:nvSpPr>
          <p:cNvPr id="3" name="Espaço Reservado para Conteúdo 2"/>
          <p:cNvSpPr>
            <a:spLocks noGrp="1"/>
          </p:cNvSpPr>
          <p:nvPr>
            <p:ph sz="half" idx="1"/>
          </p:nvPr>
        </p:nvSpPr>
        <p:spPr/>
        <p:txBody>
          <a:bodyPr>
            <a:normAutofit fontScale="55000" lnSpcReduction="20000"/>
          </a:bodyPr>
          <a:lstStyle/>
          <a:p>
            <a:r>
              <a:rPr lang="en-US" b="0" i="1" dirty="0" smtClean="0"/>
              <a:t>Article 145</a:t>
            </a:r>
            <a:endParaRPr lang="en-US" b="0" i="1" dirty="0"/>
          </a:p>
          <a:p>
            <a:r>
              <a:rPr lang="en-US" b="0" i="1" dirty="0"/>
              <a:t>Protection of the marine environment</a:t>
            </a:r>
          </a:p>
          <a:p>
            <a:r>
              <a:rPr lang="en-US" b="0" dirty="0"/>
              <a:t>Necessary measures shall be taken in accordance with this Convention with respect to activities in the Area to ensure effective protection for the marine environment from harmful effects which may arise from such activities. To this end the Authority shall adopt appropriate rules, regulations and procedures for </a:t>
            </a:r>
            <a:r>
              <a:rPr lang="en-US" b="0" i="1" dirty="0"/>
              <a:t>inter alia</a:t>
            </a:r>
            <a:r>
              <a:rPr lang="en-US" b="0" dirty="0" smtClean="0"/>
              <a:t>:</a:t>
            </a:r>
            <a:endParaRPr lang="en-US" b="0" dirty="0"/>
          </a:p>
        </p:txBody>
      </p:sp>
      <p:sp>
        <p:nvSpPr>
          <p:cNvPr id="4" name="Espaço Reservado para Conteúdo 3"/>
          <p:cNvSpPr>
            <a:spLocks noGrp="1"/>
          </p:cNvSpPr>
          <p:nvPr>
            <p:ph sz="half" idx="2"/>
          </p:nvPr>
        </p:nvSpPr>
        <p:spPr/>
        <p:txBody>
          <a:bodyPr>
            <a:normAutofit fontScale="55000" lnSpcReduction="20000"/>
          </a:bodyPr>
          <a:lstStyle/>
          <a:p>
            <a:r>
              <a:rPr lang="en-US" b="0" dirty="0"/>
              <a:t>(a) the prevention, reduction and control of pollution and other hazards to the marine environment, including the coastline, and of interference with the ecological balance of the marine environment, particular attention being paid to the need for protection from harmful effects of such activities as drilling, dredging, excavation, disposal of waste, construction and operation or maintenance of installations, pipelines and other devices related to such activities;</a:t>
            </a:r>
          </a:p>
          <a:p>
            <a:r>
              <a:rPr lang="en-US" b="0" dirty="0"/>
              <a:t>(b) the protection and conservation of the natural resources of the Area and the prevention of damage to the flora and fauna of the marine environment.</a:t>
            </a:r>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7</a:t>
            </a:fld>
            <a:endParaRPr lang="en-US"/>
          </a:p>
        </p:txBody>
      </p:sp>
    </p:spTree>
    <p:extLst>
      <p:ext uri="{BB962C8B-B14F-4D97-AF65-F5344CB8AC3E}">
        <p14:creationId xmlns:p14="http://schemas.microsoft.com/office/powerpoint/2010/main" val="22194816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Arbitral </a:t>
            </a:r>
            <a:r>
              <a:rPr lang="pt-BR" dirty="0" err="1" smtClean="0"/>
              <a:t>proceeding</a:t>
            </a:r>
            <a:r>
              <a:rPr lang="pt-BR" dirty="0" smtClean="0"/>
              <a:t> </a:t>
            </a:r>
            <a:r>
              <a:rPr lang="pt-BR" dirty="0" err="1" smtClean="0"/>
              <a:t>at</a:t>
            </a:r>
            <a:r>
              <a:rPr lang="pt-BR" dirty="0" smtClean="0"/>
              <a:t> </a:t>
            </a:r>
            <a:r>
              <a:rPr lang="pt-BR" dirty="0" err="1" smtClean="0"/>
              <a:t>ospar</a:t>
            </a:r>
            <a:endParaRPr lang="pt-BR" dirty="0"/>
          </a:p>
        </p:txBody>
      </p:sp>
      <p:sp>
        <p:nvSpPr>
          <p:cNvPr id="3" name="Espaço Reservado para Conteúdo 2"/>
          <p:cNvSpPr>
            <a:spLocks noGrp="1"/>
          </p:cNvSpPr>
          <p:nvPr>
            <p:ph sz="half" idx="1"/>
          </p:nvPr>
        </p:nvSpPr>
        <p:spPr/>
        <p:txBody>
          <a:bodyPr>
            <a:normAutofit fontScale="70000" lnSpcReduction="20000"/>
          </a:bodyPr>
          <a:lstStyle/>
          <a:p>
            <a:r>
              <a:rPr lang="en-US" b="0" dirty="0"/>
              <a:t>1. Any disputes between Contracting Parties relating to the interpretation or application of the</a:t>
            </a:r>
            <a:r>
              <a:rPr lang="en-US" dirty="0"/>
              <a:t/>
            </a:r>
            <a:br>
              <a:rPr lang="en-US" dirty="0"/>
            </a:br>
            <a:r>
              <a:rPr lang="en-US" b="0" dirty="0"/>
              <a:t>Convention, which cannot be settled otherwise by the Contracting Parties concerned, for instance by </a:t>
            </a:r>
            <a:r>
              <a:rPr lang="en-US" b="0" dirty="0" smtClean="0"/>
              <a:t>means of </a:t>
            </a:r>
            <a:r>
              <a:rPr lang="en-US" b="0" dirty="0"/>
              <a:t>inquiry or conciliation within the Commission, shall at the request of any of those Contracting Parties, be</a:t>
            </a:r>
            <a:r>
              <a:rPr lang="en-US" dirty="0"/>
              <a:t/>
            </a:r>
            <a:br>
              <a:rPr lang="en-US" dirty="0"/>
            </a:br>
            <a:r>
              <a:rPr lang="en-US" b="0" dirty="0"/>
              <a:t>submitted to arbitration under the conditions laid down in this Article.</a:t>
            </a:r>
            <a:endParaRPr lang="pt-BR" dirty="0"/>
          </a:p>
        </p:txBody>
      </p:sp>
      <p:sp>
        <p:nvSpPr>
          <p:cNvPr id="4" name="Espaço Reservado para Conteúdo 3"/>
          <p:cNvSpPr>
            <a:spLocks noGrp="1"/>
          </p:cNvSpPr>
          <p:nvPr>
            <p:ph sz="half" idx="2"/>
          </p:nvPr>
        </p:nvSpPr>
        <p:spPr/>
        <p:txBody>
          <a:bodyPr>
            <a:normAutofit fontScale="70000" lnSpcReduction="20000"/>
          </a:bodyPr>
          <a:lstStyle/>
          <a:p>
            <a:r>
              <a:rPr lang="en-US" b="0" dirty="0"/>
              <a:t>6. (a) </a:t>
            </a:r>
            <a:r>
              <a:rPr lang="en-US" dirty="0"/>
              <a:t>The arbitral tribunal shall decide according to the rules of international law and, in particular,</a:t>
            </a:r>
            <a:br>
              <a:rPr lang="en-US" dirty="0"/>
            </a:br>
            <a:r>
              <a:rPr lang="en-US" dirty="0"/>
              <a:t>those of the Convention.</a:t>
            </a:r>
            <a:br>
              <a:rPr lang="en-US" dirty="0"/>
            </a:br>
            <a:r>
              <a:rPr lang="en-US" b="0" dirty="0"/>
              <a:t>(b) Any arbitral tribunal constituted under the provisions of this Article shall draw up its own rules</a:t>
            </a:r>
            <a:r>
              <a:rPr lang="en-US" dirty="0"/>
              <a:t/>
            </a:r>
            <a:br>
              <a:rPr lang="en-US" dirty="0"/>
            </a:br>
            <a:r>
              <a:rPr lang="en-US" b="0" dirty="0"/>
              <a:t>of procedure.</a:t>
            </a:r>
            <a:r>
              <a:rPr lang="en-US" dirty="0"/>
              <a:t/>
            </a:r>
            <a:br>
              <a:rPr lang="en-US" dirty="0"/>
            </a:br>
            <a:r>
              <a:rPr lang="en-US" b="0" dirty="0"/>
              <a:t>(c) In the event of a dispute as to whether the arbitral tribunal has jurisdiction, the matter shall be</a:t>
            </a:r>
            <a:r>
              <a:rPr lang="en-US" dirty="0"/>
              <a:t/>
            </a:r>
            <a:br>
              <a:rPr lang="en-US" dirty="0"/>
            </a:br>
            <a:r>
              <a:rPr lang="en-US" b="0" dirty="0"/>
              <a:t>decided by the decision of the arbitral tribunal.</a:t>
            </a:r>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8</a:t>
            </a:fld>
            <a:endParaRPr lang="en-US"/>
          </a:p>
        </p:txBody>
      </p:sp>
    </p:spTree>
    <p:extLst>
      <p:ext uri="{BB962C8B-B14F-4D97-AF65-F5344CB8AC3E}">
        <p14:creationId xmlns:p14="http://schemas.microsoft.com/office/powerpoint/2010/main" val="474976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Arbitral </a:t>
            </a:r>
            <a:r>
              <a:rPr lang="pt-BR" dirty="0" err="1" smtClean="0"/>
              <a:t>proceeding</a:t>
            </a:r>
            <a:r>
              <a:rPr lang="pt-BR" dirty="0" smtClean="0"/>
              <a:t> </a:t>
            </a:r>
            <a:r>
              <a:rPr lang="pt-BR" dirty="0" err="1" smtClean="0"/>
              <a:t>at</a:t>
            </a:r>
            <a:r>
              <a:rPr lang="pt-BR" dirty="0" smtClean="0"/>
              <a:t> </a:t>
            </a:r>
            <a:r>
              <a:rPr lang="pt-BR" dirty="0" err="1" smtClean="0"/>
              <a:t>unclos</a:t>
            </a:r>
            <a:endParaRPr lang="pt-BR" dirty="0"/>
          </a:p>
        </p:txBody>
      </p:sp>
      <p:sp>
        <p:nvSpPr>
          <p:cNvPr id="3" name="Espaço Reservado para Conteúdo 2"/>
          <p:cNvSpPr>
            <a:spLocks noGrp="1"/>
          </p:cNvSpPr>
          <p:nvPr>
            <p:ph sz="half" idx="1"/>
          </p:nvPr>
        </p:nvSpPr>
        <p:spPr/>
        <p:txBody>
          <a:bodyPr>
            <a:normAutofit fontScale="92500" lnSpcReduction="20000"/>
          </a:bodyPr>
          <a:lstStyle/>
          <a:p>
            <a:r>
              <a:rPr lang="en-US" b="0" dirty="0" smtClean="0"/>
              <a:t>Different possible settlement methods (Arts. 287,288):</a:t>
            </a:r>
          </a:p>
          <a:p>
            <a:pPr marL="514350" indent="-514350">
              <a:buAutoNum type="arabicPeriod"/>
            </a:pPr>
            <a:r>
              <a:rPr lang="en-US" b="0" dirty="0" smtClean="0"/>
              <a:t>International Tribunal for the Law of the Sea (ITLOS)</a:t>
            </a:r>
          </a:p>
          <a:p>
            <a:pPr marL="514350" indent="-514350">
              <a:buAutoNum type="arabicPeriod"/>
            </a:pPr>
            <a:r>
              <a:rPr lang="en-US" b="0" dirty="0" smtClean="0"/>
              <a:t>International court of Justice (ICJ)</a:t>
            </a:r>
          </a:p>
          <a:p>
            <a:pPr marL="514350" indent="-514350">
              <a:buAutoNum type="arabicPeriod"/>
            </a:pPr>
            <a:r>
              <a:rPr lang="en-US" b="0" dirty="0" smtClean="0"/>
              <a:t>Ad hoc arbitral tribunals</a:t>
            </a:r>
            <a:endParaRPr lang="pt-BR" dirty="0"/>
          </a:p>
        </p:txBody>
      </p:sp>
      <p:sp>
        <p:nvSpPr>
          <p:cNvPr id="4" name="Espaço Reservado para Conteúdo 3"/>
          <p:cNvSpPr>
            <a:spLocks noGrp="1"/>
          </p:cNvSpPr>
          <p:nvPr>
            <p:ph sz="half" idx="2"/>
          </p:nvPr>
        </p:nvSpPr>
        <p:spPr/>
        <p:txBody>
          <a:bodyPr>
            <a:normAutofit fontScale="92500" lnSpcReduction="20000"/>
          </a:bodyPr>
          <a:lstStyle/>
          <a:p>
            <a:r>
              <a:rPr lang="en-US" b="0" dirty="0"/>
              <a:t>5. If the parties to a dispute have not accepted the same procedure for the settlement of the dispute, it may be submitted only to arbitration in accordance with Annex VII, unless the parties otherwise agree.</a:t>
            </a:r>
            <a:endParaRPr lang="pt-BR" dirty="0"/>
          </a:p>
        </p:txBody>
      </p:sp>
      <p:sp>
        <p:nvSpPr>
          <p:cNvPr id="5" name="Espaço Reservado para Número de Slide 4"/>
          <p:cNvSpPr>
            <a:spLocks noGrp="1"/>
          </p:cNvSpPr>
          <p:nvPr>
            <p:ph type="sldNum" sz="quarter" idx="12"/>
          </p:nvPr>
        </p:nvSpPr>
        <p:spPr/>
        <p:txBody>
          <a:bodyPr/>
          <a:lstStyle/>
          <a:p>
            <a:fld id="{F38DF745-7D3F-47F4-83A3-874385CFAA69}" type="slidenum">
              <a:rPr lang="en-US" smtClean="0"/>
              <a:pPr/>
              <a:t>9</a:t>
            </a:fld>
            <a:endParaRPr lang="en-US"/>
          </a:p>
        </p:txBody>
      </p:sp>
    </p:spTree>
    <p:extLst>
      <p:ext uri="{BB962C8B-B14F-4D97-AF65-F5344CB8AC3E}">
        <p14:creationId xmlns:p14="http://schemas.microsoft.com/office/powerpoint/2010/main" val="25075041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c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89</TotalTime>
  <Words>819</Words>
  <Application>Microsoft Office PowerPoint</Application>
  <PresentationFormat>Apresentação na tela (4:3)</PresentationFormat>
  <Paragraphs>66</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Essencial</vt:lpstr>
      <vt:lpstr>ECJ. Mox Plant, Commission of the European Communities v. Ireland</vt:lpstr>
      <vt:lpstr>sellafield</vt:lpstr>
      <vt:lpstr>Mixed oxide fuel</vt:lpstr>
      <vt:lpstr>Nuclear scare</vt:lpstr>
      <vt:lpstr>Nuclear scare</vt:lpstr>
      <vt:lpstr>Convention for the Protection of the Marine Environment of the North-East Atlantic (ospar)</vt:lpstr>
      <vt:lpstr>UNITED NATIONS CONVENTION ON THE LAW OF THE SEA (unclos)</vt:lpstr>
      <vt:lpstr>Arbitral proceeding at ospar</vt:lpstr>
      <vt:lpstr>Arbitral proceeding at unclos</vt:lpstr>
      <vt:lpstr>Arbitral proceeding at unclos</vt:lpstr>
      <vt:lpstr>Arbitral proceeding at unclos</vt:lpstr>
      <vt:lpstr>proceedings before ecj</vt:lpstr>
      <vt:lpstr>proceedings before ecj</vt:lpstr>
      <vt:lpstr>conclusion</vt:lpstr>
    </vt:vector>
  </TitlesOfParts>
  <Company>Prefeitura de São Paulo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responsability</dc:title>
  <dc:creator>Wagner Artur de Oliveira Cabral</dc:creator>
  <cp:lastModifiedBy>Wagner Artur de Oliveira Cabral</cp:lastModifiedBy>
  <cp:revision>9</cp:revision>
  <dcterms:created xsi:type="dcterms:W3CDTF">2016-05-05T23:36:05Z</dcterms:created>
  <dcterms:modified xsi:type="dcterms:W3CDTF">2016-05-20T17:07:57Z</dcterms:modified>
</cp:coreProperties>
</file>