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handoutMasterIdLst>
    <p:handoutMasterId r:id="rId67"/>
  </p:handoutMasterIdLst>
  <p:sldIdLst>
    <p:sldId id="257" r:id="rId2"/>
    <p:sldId id="304" r:id="rId3"/>
    <p:sldId id="363" r:id="rId4"/>
    <p:sldId id="343" r:id="rId5"/>
    <p:sldId id="301" r:id="rId6"/>
    <p:sldId id="307" r:id="rId7"/>
    <p:sldId id="309" r:id="rId8"/>
    <p:sldId id="373" r:id="rId9"/>
    <p:sldId id="372" r:id="rId10"/>
    <p:sldId id="395" r:id="rId11"/>
    <p:sldId id="392" r:id="rId12"/>
    <p:sldId id="297" r:id="rId13"/>
    <p:sldId id="382" r:id="rId14"/>
    <p:sldId id="359" r:id="rId15"/>
    <p:sldId id="364" r:id="rId16"/>
    <p:sldId id="263" r:id="rId17"/>
    <p:sldId id="273" r:id="rId18"/>
    <p:sldId id="264" r:id="rId19"/>
    <p:sldId id="265" r:id="rId20"/>
    <p:sldId id="266" r:id="rId21"/>
    <p:sldId id="275" r:id="rId22"/>
    <p:sldId id="258" r:id="rId23"/>
    <p:sldId id="259" r:id="rId24"/>
    <p:sldId id="365" r:id="rId25"/>
    <p:sldId id="267" r:id="rId26"/>
    <p:sldId id="269" r:id="rId27"/>
    <p:sldId id="280" r:id="rId28"/>
    <p:sldId id="306" r:id="rId29"/>
    <p:sldId id="262" r:id="rId30"/>
    <p:sldId id="310" r:id="rId31"/>
    <p:sldId id="270" r:id="rId32"/>
    <p:sldId id="271" r:id="rId33"/>
    <p:sldId id="272" r:id="rId34"/>
    <p:sldId id="385" r:id="rId35"/>
    <p:sldId id="279" r:id="rId36"/>
    <p:sldId id="278" r:id="rId37"/>
    <p:sldId id="332" r:id="rId38"/>
    <p:sldId id="347" r:id="rId39"/>
    <p:sldId id="317" r:id="rId40"/>
    <p:sldId id="286" r:id="rId41"/>
    <p:sldId id="350" r:id="rId42"/>
    <p:sldId id="315" r:id="rId43"/>
    <p:sldId id="282" r:id="rId44"/>
    <p:sldId id="281" r:id="rId45"/>
    <p:sldId id="394" r:id="rId46"/>
    <p:sldId id="378" r:id="rId47"/>
    <p:sldId id="386" r:id="rId48"/>
    <p:sldId id="393" r:id="rId49"/>
    <p:sldId id="383" r:id="rId50"/>
    <p:sldId id="333" r:id="rId51"/>
    <p:sldId id="367" r:id="rId52"/>
    <p:sldId id="339" r:id="rId53"/>
    <p:sldId id="340" r:id="rId54"/>
    <p:sldId id="341" r:id="rId55"/>
    <p:sldId id="292" r:id="rId56"/>
    <p:sldId id="293" r:id="rId57"/>
    <p:sldId id="387" r:id="rId58"/>
    <p:sldId id="302" r:id="rId59"/>
    <p:sldId id="294" r:id="rId60"/>
    <p:sldId id="295" r:id="rId61"/>
    <p:sldId id="362" r:id="rId62"/>
    <p:sldId id="296" r:id="rId63"/>
    <p:sldId id="388" r:id="rId64"/>
    <p:sldId id="335" r:id="rId65"/>
  </p:sldIdLst>
  <p:sldSz cx="12192000" cy="6858000"/>
  <p:notesSz cx="6669088"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33CC"/>
    <a:srgbClr val="144FF4"/>
    <a:srgbClr val="0000FF"/>
    <a:srgbClr val="FF00FF"/>
    <a:srgbClr val="990033"/>
    <a:srgbClr val="0033CC"/>
    <a:srgbClr val="0066CC"/>
    <a:srgbClr val="0033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6866" autoAdjust="0"/>
  </p:normalViewPr>
  <p:slideViewPr>
    <p:cSldViewPr snapToGrid="0">
      <p:cViewPr varScale="1">
        <p:scale>
          <a:sx n="119" d="100"/>
          <a:sy n="119" d="100"/>
        </p:scale>
        <p:origin x="108" y="240"/>
      </p:cViewPr>
      <p:guideLst/>
    </p:cSldViewPr>
  </p:slideViewPr>
  <p:outlineViewPr>
    <p:cViewPr>
      <p:scale>
        <a:sx n="33" d="100"/>
        <a:sy n="33" d="100"/>
      </p:scale>
      <p:origin x="0" y="-35436"/>
    </p:cViewPr>
  </p:outlineViewPr>
  <p:notesTextViewPr>
    <p:cViewPr>
      <p:scale>
        <a:sx n="1" d="1"/>
        <a:sy n="1" d="1"/>
      </p:scale>
      <p:origin x="0" y="0"/>
    </p:cViewPr>
  </p:notesTextViewPr>
  <p:sorterViewPr>
    <p:cViewPr varScale="1">
      <p:scale>
        <a:sx n="100" d="100"/>
        <a:sy n="100" d="100"/>
      </p:scale>
      <p:origin x="0" y="-123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0AE609-6A4B-4358-A948-62BAB047E696}" type="doc">
      <dgm:prSet loTypeId="urn:microsoft.com/office/officeart/2009/3/layout/DescendingProcess" loCatId="process" qsTypeId="urn:microsoft.com/office/officeart/2005/8/quickstyle/simple3" qsCatId="simple" csTypeId="urn:microsoft.com/office/officeart/2005/8/colors/accent1_2" csCatId="accent1" phldr="1"/>
      <dgm:spPr/>
      <dgm:t>
        <a:bodyPr/>
        <a:lstStyle/>
        <a:p>
          <a:endParaRPr lang="pt-BR"/>
        </a:p>
      </dgm:t>
    </dgm:pt>
    <dgm:pt modelId="{0FF5F077-8E34-455B-8881-8B7F9055F7DD}">
      <dgm:prSet phldrT="[Texto]" custT="1"/>
      <dgm:spPr/>
      <dgm:t>
        <a:bodyPr/>
        <a:lstStyle/>
        <a:p>
          <a:r>
            <a:rPr lang="pt-BR" sz="2200" dirty="0" smtClean="0">
              <a:solidFill>
                <a:schemeClr val="tx1">
                  <a:lumMod val="75000"/>
                  <a:lumOff val="25000"/>
                </a:schemeClr>
              </a:solidFill>
            </a:rPr>
            <a:t>Agência Sanitária Internacional (1902)</a:t>
          </a:r>
        </a:p>
        <a:p>
          <a:r>
            <a:rPr lang="pt-BR" sz="2200" dirty="0" smtClean="0">
              <a:solidFill>
                <a:schemeClr val="tx1">
                  <a:lumMod val="75000"/>
                  <a:lumOff val="25000"/>
                </a:schemeClr>
              </a:solidFill>
            </a:rPr>
            <a:t>Criação da OMS (1948)</a:t>
          </a:r>
          <a:endParaRPr lang="pt-BR" sz="2200" dirty="0">
            <a:solidFill>
              <a:schemeClr val="tx1">
                <a:lumMod val="75000"/>
                <a:lumOff val="25000"/>
              </a:schemeClr>
            </a:solidFill>
          </a:endParaRPr>
        </a:p>
      </dgm:t>
    </dgm:pt>
    <dgm:pt modelId="{A7E49CF2-F0EB-48F6-81F9-75701DAB92AE}" type="parTrans" cxnId="{A06801FE-E0F6-4396-812F-907A6B621DC5}">
      <dgm:prSet/>
      <dgm:spPr/>
      <dgm:t>
        <a:bodyPr/>
        <a:lstStyle/>
        <a:p>
          <a:endParaRPr lang="pt-BR"/>
        </a:p>
      </dgm:t>
    </dgm:pt>
    <dgm:pt modelId="{D179CF97-A39E-46F1-8955-9189C1694F2D}" type="sibTrans" cxnId="{A06801FE-E0F6-4396-812F-907A6B621DC5}">
      <dgm:prSet/>
      <dgm:spPr/>
      <dgm:t>
        <a:bodyPr/>
        <a:lstStyle/>
        <a:p>
          <a:endParaRPr lang="pt-BR"/>
        </a:p>
      </dgm:t>
    </dgm:pt>
    <dgm:pt modelId="{2A20F670-C293-4053-84F5-05B1D60012D0}">
      <dgm:prSet phldrT="[Texto]" custT="1"/>
      <dgm:spPr/>
      <dgm:t>
        <a:bodyPr/>
        <a:lstStyle/>
        <a:p>
          <a:pPr algn="ctr"/>
          <a:r>
            <a:rPr lang="pt-BR" sz="2000" dirty="0" err="1" smtClean="0">
              <a:solidFill>
                <a:schemeClr val="tx1">
                  <a:lumMod val="75000"/>
                  <a:lumOff val="25000"/>
                </a:schemeClr>
              </a:solidFill>
            </a:rPr>
            <a:t>Halfdan</a:t>
          </a:r>
          <a:r>
            <a:rPr lang="pt-BR" sz="2000" dirty="0" smtClean="0">
              <a:solidFill>
                <a:schemeClr val="tx1">
                  <a:lumMod val="75000"/>
                  <a:lumOff val="25000"/>
                </a:schemeClr>
              </a:solidFill>
            </a:rPr>
            <a:t> Mahler - OMS (1973)</a:t>
          </a:r>
        </a:p>
        <a:p>
          <a:pPr algn="ctr"/>
          <a:r>
            <a:rPr lang="pt-BR" sz="2000" dirty="0" smtClean="0">
              <a:solidFill>
                <a:schemeClr val="tx1">
                  <a:lumMod val="75000"/>
                  <a:lumOff val="25000"/>
                </a:schemeClr>
              </a:solidFill>
            </a:rPr>
            <a:t>Relatório </a:t>
          </a:r>
          <a:r>
            <a:rPr lang="pt-BR" sz="2000" dirty="0" err="1" smtClean="0">
              <a:solidFill>
                <a:schemeClr val="tx1">
                  <a:lumMod val="75000"/>
                  <a:lumOff val="25000"/>
                </a:schemeClr>
              </a:solidFill>
            </a:rPr>
            <a:t>Lalonde</a:t>
          </a:r>
          <a:r>
            <a:rPr lang="pt-BR" sz="2000" dirty="0" smtClean="0">
              <a:solidFill>
                <a:schemeClr val="tx1">
                  <a:lumMod val="75000"/>
                  <a:lumOff val="25000"/>
                </a:schemeClr>
              </a:solidFill>
            </a:rPr>
            <a:t> (1974)</a:t>
          </a:r>
          <a:endParaRPr lang="pt-BR" sz="2000" dirty="0">
            <a:solidFill>
              <a:schemeClr val="tx1">
                <a:lumMod val="75000"/>
                <a:lumOff val="25000"/>
              </a:schemeClr>
            </a:solidFill>
          </a:endParaRPr>
        </a:p>
      </dgm:t>
    </dgm:pt>
    <dgm:pt modelId="{82423AEC-C321-4E49-9245-2FCA5EF4037D}" type="parTrans" cxnId="{4B5B2AA6-FC44-4CE0-B800-DAE71C6FB202}">
      <dgm:prSet/>
      <dgm:spPr/>
      <dgm:t>
        <a:bodyPr/>
        <a:lstStyle/>
        <a:p>
          <a:endParaRPr lang="pt-BR"/>
        </a:p>
      </dgm:t>
    </dgm:pt>
    <dgm:pt modelId="{710F2DF5-2653-43E2-9172-151EAF7048D9}" type="sibTrans" cxnId="{4B5B2AA6-FC44-4CE0-B800-DAE71C6FB202}">
      <dgm:prSet/>
      <dgm:spPr/>
      <dgm:t>
        <a:bodyPr/>
        <a:lstStyle/>
        <a:p>
          <a:endParaRPr lang="pt-BR"/>
        </a:p>
      </dgm:t>
    </dgm:pt>
    <dgm:pt modelId="{A3615F08-DF76-4E06-963E-0FE87D9F33E6}">
      <dgm:prSet phldrT="[Texto]" custT="1"/>
      <dgm:spPr/>
      <dgm:t>
        <a:bodyPr/>
        <a:lstStyle/>
        <a:p>
          <a:pPr algn="ctr"/>
          <a:r>
            <a:rPr lang="pt-BR" sz="2000" dirty="0" smtClean="0">
              <a:solidFill>
                <a:schemeClr val="tx1">
                  <a:lumMod val="75000"/>
                  <a:lumOff val="25000"/>
                </a:schemeClr>
              </a:solidFill>
            </a:rPr>
            <a:t>Conferência</a:t>
          </a:r>
        </a:p>
        <a:p>
          <a:pPr algn="ctr"/>
          <a:r>
            <a:rPr lang="pt-BR" sz="2000" dirty="0" smtClean="0">
              <a:solidFill>
                <a:schemeClr val="tx1">
                  <a:lumMod val="75000"/>
                  <a:lumOff val="25000"/>
                </a:schemeClr>
              </a:solidFill>
            </a:rPr>
            <a:t>Alma-Ata (1978)</a:t>
          </a:r>
        </a:p>
      </dgm:t>
    </dgm:pt>
    <dgm:pt modelId="{D5677F49-101B-4111-BD78-42BDA320E420}" type="parTrans" cxnId="{BD73FF2F-B366-4536-9A36-F1CB09C8C792}">
      <dgm:prSet/>
      <dgm:spPr/>
      <dgm:t>
        <a:bodyPr/>
        <a:lstStyle/>
        <a:p>
          <a:endParaRPr lang="pt-BR"/>
        </a:p>
      </dgm:t>
    </dgm:pt>
    <dgm:pt modelId="{BE1C7FF2-282E-4A93-BC63-40823FC01F1D}" type="sibTrans" cxnId="{BD73FF2F-B366-4536-9A36-F1CB09C8C792}">
      <dgm:prSet/>
      <dgm:spPr/>
      <dgm:t>
        <a:bodyPr/>
        <a:lstStyle/>
        <a:p>
          <a:endParaRPr lang="pt-BR"/>
        </a:p>
      </dgm:t>
    </dgm:pt>
    <dgm:pt modelId="{73E44BA0-D7D7-404F-90E8-BA05951D9F9F}">
      <dgm:prSet phldrT="[Texto]" custT="1"/>
      <dgm:spPr/>
      <dgm:t>
        <a:bodyPr/>
        <a:lstStyle/>
        <a:p>
          <a:pPr algn="ctr"/>
          <a:r>
            <a:rPr lang="pt-BR" sz="2000" dirty="0" smtClean="0">
              <a:solidFill>
                <a:schemeClr val="tx1">
                  <a:lumMod val="75000"/>
                  <a:lumOff val="25000"/>
                </a:schemeClr>
              </a:solidFill>
            </a:rPr>
            <a:t>Carta de </a:t>
          </a:r>
          <a:r>
            <a:rPr lang="pt-BR" sz="2000" dirty="0" err="1" smtClean="0">
              <a:solidFill>
                <a:schemeClr val="tx1">
                  <a:lumMod val="75000"/>
                  <a:lumOff val="25000"/>
                </a:schemeClr>
              </a:solidFill>
            </a:rPr>
            <a:t>Otawa</a:t>
          </a:r>
          <a:r>
            <a:rPr lang="pt-BR" sz="2000" dirty="0" smtClean="0">
              <a:solidFill>
                <a:schemeClr val="tx1">
                  <a:lumMod val="75000"/>
                  <a:lumOff val="25000"/>
                </a:schemeClr>
              </a:solidFill>
            </a:rPr>
            <a:t> (1986)</a:t>
          </a:r>
        </a:p>
        <a:p>
          <a:pPr algn="ctr"/>
          <a:r>
            <a:rPr lang="pt-BR" sz="2000" dirty="0" smtClean="0">
              <a:solidFill>
                <a:schemeClr val="tx1">
                  <a:lumMod val="75000"/>
                  <a:lumOff val="25000"/>
                </a:schemeClr>
              </a:solidFill>
            </a:rPr>
            <a:t>Sist. Locais de Saúde (Silos)</a:t>
          </a:r>
        </a:p>
        <a:p>
          <a:pPr algn="ctr"/>
          <a:r>
            <a:rPr lang="pt-BR" sz="2000" dirty="0" smtClean="0">
              <a:solidFill>
                <a:schemeClr val="tx1">
                  <a:lumMod val="75000"/>
                  <a:lumOff val="25000"/>
                </a:schemeClr>
              </a:solidFill>
            </a:rPr>
            <a:t>Cidades Saudáveis</a:t>
          </a:r>
          <a:endParaRPr lang="pt-BR" sz="2000" dirty="0">
            <a:solidFill>
              <a:schemeClr val="tx1">
                <a:lumMod val="75000"/>
                <a:lumOff val="25000"/>
              </a:schemeClr>
            </a:solidFill>
          </a:endParaRPr>
        </a:p>
      </dgm:t>
    </dgm:pt>
    <dgm:pt modelId="{7EA4781C-C48C-4F05-86EB-F43DB4276359}" type="parTrans" cxnId="{EC9DCEFE-BE3C-4BEE-914A-27B0A36CD22D}">
      <dgm:prSet/>
      <dgm:spPr/>
      <dgm:t>
        <a:bodyPr/>
        <a:lstStyle/>
        <a:p>
          <a:endParaRPr lang="pt-BR"/>
        </a:p>
      </dgm:t>
    </dgm:pt>
    <dgm:pt modelId="{1D42BDCF-1BCA-4760-9AD2-A353CBCD815A}" type="sibTrans" cxnId="{EC9DCEFE-BE3C-4BEE-914A-27B0A36CD22D}">
      <dgm:prSet/>
      <dgm:spPr/>
      <dgm:t>
        <a:bodyPr/>
        <a:lstStyle/>
        <a:p>
          <a:endParaRPr lang="pt-BR"/>
        </a:p>
      </dgm:t>
    </dgm:pt>
    <dgm:pt modelId="{A700920B-DC15-431F-AA26-46269C4CA189}">
      <dgm:prSet phldrT="[Texto]" custT="1"/>
      <dgm:spPr/>
      <dgm:t>
        <a:bodyPr/>
        <a:lstStyle/>
        <a:p>
          <a:endParaRPr lang="pt-BR" sz="1800" dirty="0" smtClean="0"/>
        </a:p>
        <a:p>
          <a:r>
            <a:rPr lang="pt-BR" sz="2000" dirty="0" smtClean="0">
              <a:solidFill>
                <a:schemeClr val="tx1">
                  <a:lumMod val="75000"/>
                  <a:lumOff val="25000"/>
                </a:schemeClr>
              </a:solidFill>
            </a:rPr>
            <a:t>Desenvolvimento Sustentável (1990)</a:t>
          </a:r>
        </a:p>
        <a:p>
          <a:r>
            <a:rPr lang="pt-BR" sz="2000" dirty="0" smtClean="0">
              <a:solidFill>
                <a:schemeClr val="tx1">
                  <a:lumMod val="75000"/>
                  <a:lumOff val="25000"/>
                </a:schemeClr>
              </a:solidFill>
            </a:rPr>
            <a:t>Conferência Astana (2018)</a:t>
          </a:r>
        </a:p>
      </dgm:t>
    </dgm:pt>
    <dgm:pt modelId="{F717781A-1CD3-4F63-BA3C-1E714357FB58}" type="parTrans" cxnId="{F08F9487-9CF1-4D3F-A9DC-715048B66C3C}">
      <dgm:prSet/>
      <dgm:spPr/>
      <dgm:t>
        <a:bodyPr/>
        <a:lstStyle/>
        <a:p>
          <a:endParaRPr lang="pt-BR"/>
        </a:p>
      </dgm:t>
    </dgm:pt>
    <dgm:pt modelId="{CB46CE90-31E2-41DF-A413-28768F5696CE}" type="sibTrans" cxnId="{F08F9487-9CF1-4D3F-A9DC-715048B66C3C}">
      <dgm:prSet/>
      <dgm:spPr/>
      <dgm:t>
        <a:bodyPr/>
        <a:lstStyle/>
        <a:p>
          <a:endParaRPr lang="pt-BR"/>
        </a:p>
      </dgm:t>
    </dgm:pt>
    <dgm:pt modelId="{405BE389-9FF6-4A43-B38D-2CEDC49BE563}" type="pres">
      <dgm:prSet presAssocID="{F30AE609-6A4B-4358-A948-62BAB047E696}" presName="Name0" presStyleCnt="0">
        <dgm:presLayoutVars>
          <dgm:chMax val="7"/>
          <dgm:chPref val="5"/>
        </dgm:presLayoutVars>
      </dgm:prSet>
      <dgm:spPr/>
      <dgm:t>
        <a:bodyPr/>
        <a:lstStyle/>
        <a:p>
          <a:endParaRPr lang="pt-BR"/>
        </a:p>
      </dgm:t>
    </dgm:pt>
    <dgm:pt modelId="{18D36A02-5EBC-4705-B092-3C2F4309DC13}" type="pres">
      <dgm:prSet presAssocID="{F30AE609-6A4B-4358-A948-62BAB047E696}" presName="arrowNode" presStyleLbl="node1" presStyleIdx="0" presStyleCnt="1"/>
      <dgm:spPr>
        <a:solidFill>
          <a:schemeClr val="bg1">
            <a:lumMod val="85000"/>
          </a:schemeClr>
        </a:solidFill>
      </dgm:spPr>
      <dgm:t>
        <a:bodyPr/>
        <a:lstStyle/>
        <a:p>
          <a:endParaRPr lang="pt-BR"/>
        </a:p>
      </dgm:t>
    </dgm:pt>
    <dgm:pt modelId="{84430C3B-F5BB-4B4A-9FF0-3123CB3DC499}" type="pres">
      <dgm:prSet presAssocID="{0FF5F077-8E34-455B-8881-8B7F9055F7DD}" presName="txNode1" presStyleLbl="revTx" presStyleIdx="0" presStyleCnt="5" custScaleX="123621" custScaleY="107958" custLinFactNeighborX="-6546" custLinFactNeighborY="-5795">
        <dgm:presLayoutVars>
          <dgm:bulletEnabled val="1"/>
        </dgm:presLayoutVars>
      </dgm:prSet>
      <dgm:spPr/>
      <dgm:t>
        <a:bodyPr/>
        <a:lstStyle/>
        <a:p>
          <a:endParaRPr lang="pt-BR"/>
        </a:p>
      </dgm:t>
    </dgm:pt>
    <dgm:pt modelId="{4970A2EC-2138-4D79-82A1-89D1B170F9E3}" type="pres">
      <dgm:prSet presAssocID="{2A20F670-C293-4053-84F5-05B1D60012D0}" presName="txNode2" presStyleLbl="revTx" presStyleIdx="1" presStyleCnt="5">
        <dgm:presLayoutVars>
          <dgm:bulletEnabled val="1"/>
        </dgm:presLayoutVars>
      </dgm:prSet>
      <dgm:spPr/>
      <dgm:t>
        <a:bodyPr/>
        <a:lstStyle/>
        <a:p>
          <a:endParaRPr lang="pt-BR"/>
        </a:p>
      </dgm:t>
    </dgm:pt>
    <dgm:pt modelId="{84F6B4F1-34FD-4F2C-A575-3EE60515AC48}" type="pres">
      <dgm:prSet presAssocID="{710F2DF5-2653-43E2-9172-151EAF7048D9}" presName="dotNode2" presStyleCnt="0"/>
      <dgm:spPr/>
    </dgm:pt>
    <dgm:pt modelId="{CB3201B5-FEB0-4707-9BC3-7CC08C515F9A}" type="pres">
      <dgm:prSet presAssocID="{710F2DF5-2653-43E2-9172-151EAF7048D9}" presName="dotRepeatNode" presStyleLbl="fgShp" presStyleIdx="0" presStyleCnt="3"/>
      <dgm:spPr/>
      <dgm:t>
        <a:bodyPr/>
        <a:lstStyle/>
        <a:p>
          <a:endParaRPr lang="pt-BR"/>
        </a:p>
      </dgm:t>
    </dgm:pt>
    <dgm:pt modelId="{260501B5-2DE8-45C1-9F52-8ADCA6EE37D8}" type="pres">
      <dgm:prSet presAssocID="{A3615F08-DF76-4E06-963E-0FE87D9F33E6}" presName="txNode3" presStyleLbl="revTx" presStyleIdx="2" presStyleCnt="5" custScaleX="74226" custLinFactNeighborX="21322" custLinFactNeighborY="-423">
        <dgm:presLayoutVars>
          <dgm:bulletEnabled val="1"/>
        </dgm:presLayoutVars>
      </dgm:prSet>
      <dgm:spPr/>
      <dgm:t>
        <a:bodyPr/>
        <a:lstStyle/>
        <a:p>
          <a:endParaRPr lang="pt-BR"/>
        </a:p>
      </dgm:t>
    </dgm:pt>
    <dgm:pt modelId="{C6C80919-743D-4191-AC03-7A4305A94927}" type="pres">
      <dgm:prSet presAssocID="{BE1C7FF2-282E-4A93-BC63-40823FC01F1D}" presName="dotNode3" presStyleCnt="0"/>
      <dgm:spPr/>
    </dgm:pt>
    <dgm:pt modelId="{B13BED6E-CF30-403E-87CD-C404D786E001}" type="pres">
      <dgm:prSet presAssocID="{BE1C7FF2-282E-4A93-BC63-40823FC01F1D}" presName="dotRepeatNode" presStyleLbl="fgShp" presStyleIdx="1" presStyleCnt="3"/>
      <dgm:spPr/>
      <dgm:t>
        <a:bodyPr/>
        <a:lstStyle/>
        <a:p>
          <a:endParaRPr lang="pt-BR"/>
        </a:p>
      </dgm:t>
    </dgm:pt>
    <dgm:pt modelId="{F429B72E-A46E-428F-B8D5-9D317CCBE823}" type="pres">
      <dgm:prSet presAssocID="{73E44BA0-D7D7-404F-90E8-BA05951D9F9F}" presName="txNode4" presStyleLbl="revTx" presStyleIdx="3" presStyleCnt="5" custScaleX="144630" custLinFactNeighborX="16719" custLinFactNeighborY="-28355">
        <dgm:presLayoutVars>
          <dgm:bulletEnabled val="1"/>
        </dgm:presLayoutVars>
      </dgm:prSet>
      <dgm:spPr/>
      <dgm:t>
        <a:bodyPr/>
        <a:lstStyle/>
        <a:p>
          <a:endParaRPr lang="pt-BR"/>
        </a:p>
      </dgm:t>
    </dgm:pt>
    <dgm:pt modelId="{5567D470-AB43-4FA4-A522-BF2F3B41BE8A}" type="pres">
      <dgm:prSet presAssocID="{1D42BDCF-1BCA-4760-9AD2-A353CBCD815A}" presName="dotNode4" presStyleCnt="0"/>
      <dgm:spPr/>
    </dgm:pt>
    <dgm:pt modelId="{93F3D453-AAE5-4B11-93F4-724D629448B1}" type="pres">
      <dgm:prSet presAssocID="{1D42BDCF-1BCA-4760-9AD2-A353CBCD815A}" presName="dotRepeatNode" presStyleLbl="fgShp" presStyleIdx="2" presStyleCnt="3"/>
      <dgm:spPr/>
      <dgm:t>
        <a:bodyPr/>
        <a:lstStyle/>
        <a:p>
          <a:endParaRPr lang="pt-BR"/>
        </a:p>
      </dgm:t>
    </dgm:pt>
    <dgm:pt modelId="{30D71131-4F38-4DE9-8832-2984A7DE4433}" type="pres">
      <dgm:prSet presAssocID="{A700920B-DC15-431F-AA26-46269C4CA189}" presName="txNode5" presStyleLbl="revTx" presStyleIdx="4" presStyleCnt="5" custScaleX="145948" custLinFactNeighborX="-14788" custLinFactNeighborY="-18642">
        <dgm:presLayoutVars>
          <dgm:bulletEnabled val="1"/>
        </dgm:presLayoutVars>
      </dgm:prSet>
      <dgm:spPr/>
      <dgm:t>
        <a:bodyPr/>
        <a:lstStyle/>
        <a:p>
          <a:endParaRPr lang="pt-BR"/>
        </a:p>
      </dgm:t>
    </dgm:pt>
  </dgm:ptLst>
  <dgm:cxnLst>
    <dgm:cxn modelId="{B9C02E1F-FFB6-4B7B-A027-6A609D0EE895}" type="presOf" srcId="{2A20F670-C293-4053-84F5-05B1D60012D0}" destId="{4970A2EC-2138-4D79-82A1-89D1B170F9E3}" srcOrd="0" destOrd="0" presId="urn:microsoft.com/office/officeart/2009/3/layout/DescendingProcess"/>
    <dgm:cxn modelId="{EC9DCEFE-BE3C-4BEE-914A-27B0A36CD22D}" srcId="{F30AE609-6A4B-4358-A948-62BAB047E696}" destId="{73E44BA0-D7D7-404F-90E8-BA05951D9F9F}" srcOrd="3" destOrd="0" parTransId="{7EA4781C-C48C-4F05-86EB-F43DB4276359}" sibTransId="{1D42BDCF-1BCA-4760-9AD2-A353CBCD815A}"/>
    <dgm:cxn modelId="{21D2AEA3-0E4A-4424-ADC6-B0DC77A915D0}" type="presOf" srcId="{1D42BDCF-1BCA-4760-9AD2-A353CBCD815A}" destId="{93F3D453-AAE5-4B11-93F4-724D629448B1}" srcOrd="0" destOrd="0" presId="urn:microsoft.com/office/officeart/2009/3/layout/DescendingProcess"/>
    <dgm:cxn modelId="{E1155730-DFB7-4E50-903C-74B8D6D7BD82}" type="presOf" srcId="{F30AE609-6A4B-4358-A948-62BAB047E696}" destId="{405BE389-9FF6-4A43-B38D-2CEDC49BE563}" srcOrd="0" destOrd="0" presId="urn:microsoft.com/office/officeart/2009/3/layout/DescendingProcess"/>
    <dgm:cxn modelId="{96CE5C34-6501-47C4-A319-223CF9D1DA87}" type="presOf" srcId="{710F2DF5-2653-43E2-9172-151EAF7048D9}" destId="{CB3201B5-FEB0-4707-9BC3-7CC08C515F9A}" srcOrd="0" destOrd="0" presId="urn:microsoft.com/office/officeart/2009/3/layout/DescendingProcess"/>
    <dgm:cxn modelId="{4B5B2AA6-FC44-4CE0-B800-DAE71C6FB202}" srcId="{F30AE609-6A4B-4358-A948-62BAB047E696}" destId="{2A20F670-C293-4053-84F5-05B1D60012D0}" srcOrd="1" destOrd="0" parTransId="{82423AEC-C321-4E49-9245-2FCA5EF4037D}" sibTransId="{710F2DF5-2653-43E2-9172-151EAF7048D9}"/>
    <dgm:cxn modelId="{1FB34F8D-159A-4A6C-9760-212AC2A80D90}" type="presOf" srcId="{0FF5F077-8E34-455B-8881-8B7F9055F7DD}" destId="{84430C3B-F5BB-4B4A-9FF0-3123CB3DC499}" srcOrd="0" destOrd="0" presId="urn:microsoft.com/office/officeart/2009/3/layout/DescendingProcess"/>
    <dgm:cxn modelId="{A7B1CFD1-0DE6-4AC4-87E2-D6C1C14AB38E}" type="presOf" srcId="{A700920B-DC15-431F-AA26-46269C4CA189}" destId="{30D71131-4F38-4DE9-8832-2984A7DE4433}" srcOrd="0" destOrd="0" presId="urn:microsoft.com/office/officeart/2009/3/layout/DescendingProcess"/>
    <dgm:cxn modelId="{AE0A5CE6-27C4-4AD1-BFE4-1E3D809F5E97}" type="presOf" srcId="{73E44BA0-D7D7-404F-90E8-BA05951D9F9F}" destId="{F429B72E-A46E-428F-B8D5-9D317CCBE823}" srcOrd="0" destOrd="0" presId="urn:microsoft.com/office/officeart/2009/3/layout/DescendingProcess"/>
    <dgm:cxn modelId="{EEC72BE8-9E8B-425E-A41B-650F0378724D}" type="presOf" srcId="{A3615F08-DF76-4E06-963E-0FE87D9F33E6}" destId="{260501B5-2DE8-45C1-9F52-8ADCA6EE37D8}" srcOrd="0" destOrd="0" presId="urn:microsoft.com/office/officeart/2009/3/layout/DescendingProcess"/>
    <dgm:cxn modelId="{BD73FF2F-B366-4536-9A36-F1CB09C8C792}" srcId="{F30AE609-6A4B-4358-A948-62BAB047E696}" destId="{A3615F08-DF76-4E06-963E-0FE87D9F33E6}" srcOrd="2" destOrd="0" parTransId="{D5677F49-101B-4111-BD78-42BDA320E420}" sibTransId="{BE1C7FF2-282E-4A93-BC63-40823FC01F1D}"/>
    <dgm:cxn modelId="{A06801FE-E0F6-4396-812F-907A6B621DC5}" srcId="{F30AE609-6A4B-4358-A948-62BAB047E696}" destId="{0FF5F077-8E34-455B-8881-8B7F9055F7DD}" srcOrd="0" destOrd="0" parTransId="{A7E49CF2-F0EB-48F6-81F9-75701DAB92AE}" sibTransId="{D179CF97-A39E-46F1-8955-9189C1694F2D}"/>
    <dgm:cxn modelId="{452E680D-D4D1-4388-81FE-B9F636AD536D}" type="presOf" srcId="{BE1C7FF2-282E-4A93-BC63-40823FC01F1D}" destId="{B13BED6E-CF30-403E-87CD-C404D786E001}" srcOrd="0" destOrd="0" presId="urn:microsoft.com/office/officeart/2009/3/layout/DescendingProcess"/>
    <dgm:cxn modelId="{F08F9487-9CF1-4D3F-A9DC-715048B66C3C}" srcId="{F30AE609-6A4B-4358-A948-62BAB047E696}" destId="{A700920B-DC15-431F-AA26-46269C4CA189}" srcOrd="4" destOrd="0" parTransId="{F717781A-1CD3-4F63-BA3C-1E714357FB58}" sibTransId="{CB46CE90-31E2-41DF-A413-28768F5696CE}"/>
    <dgm:cxn modelId="{74755A4B-7B0D-454D-94FF-BF90CBC78FB4}" type="presParOf" srcId="{405BE389-9FF6-4A43-B38D-2CEDC49BE563}" destId="{18D36A02-5EBC-4705-B092-3C2F4309DC13}" srcOrd="0" destOrd="0" presId="urn:microsoft.com/office/officeart/2009/3/layout/DescendingProcess"/>
    <dgm:cxn modelId="{E33D2B0D-33DF-4877-A5A6-590B6F59A603}" type="presParOf" srcId="{405BE389-9FF6-4A43-B38D-2CEDC49BE563}" destId="{84430C3B-F5BB-4B4A-9FF0-3123CB3DC499}" srcOrd="1" destOrd="0" presId="urn:microsoft.com/office/officeart/2009/3/layout/DescendingProcess"/>
    <dgm:cxn modelId="{2EE55133-73D8-42CF-B269-BACBBE8E961F}" type="presParOf" srcId="{405BE389-9FF6-4A43-B38D-2CEDC49BE563}" destId="{4970A2EC-2138-4D79-82A1-89D1B170F9E3}" srcOrd="2" destOrd="0" presId="urn:microsoft.com/office/officeart/2009/3/layout/DescendingProcess"/>
    <dgm:cxn modelId="{B1A83688-172F-4B2D-BB61-6829058F6C42}" type="presParOf" srcId="{405BE389-9FF6-4A43-B38D-2CEDC49BE563}" destId="{84F6B4F1-34FD-4F2C-A575-3EE60515AC48}" srcOrd="3" destOrd="0" presId="urn:microsoft.com/office/officeart/2009/3/layout/DescendingProcess"/>
    <dgm:cxn modelId="{CF43460B-8FBD-4D09-B92C-70A7FDDD8A65}" type="presParOf" srcId="{84F6B4F1-34FD-4F2C-A575-3EE60515AC48}" destId="{CB3201B5-FEB0-4707-9BC3-7CC08C515F9A}" srcOrd="0" destOrd="0" presId="urn:microsoft.com/office/officeart/2009/3/layout/DescendingProcess"/>
    <dgm:cxn modelId="{7CD27918-07D9-4B51-81E5-FBD1236D7387}" type="presParOf" srcId="{405BE389-9FF6-4A43-B38D-2CEDC49BE563}" destId="{260501B5-2DE8-45C1-9F52-8ADCA6EE37D8}" srcOrd="4" destOrd="0" presId="urn:microsoft.com/office/officeart/2009/3/layout/DescendingProcess"/>
    <dgm:cxn modelId="{41D0A5B9-4CD2-4478-9FC6-D8FF59E665B6}" type="presParOf" srcId="{405BE389-9FF6-4A43-B38D-2CEDC49BE563}" destId="{C6C80919-743D-4191-AC03-7A4305A94927}" srcOrd="5" destOrd="0" presId="urn:microsoft.com/office/officeart/2009/3/layout/DescendingProcess"/>
    <dgm:cxn modelId="{C0FDBE10-45E1-4FFC-B865-0C46BAAA9849}" type="presParOf" srcId="{C6C80919-743D-4191-AC03-7A4305A94927}" destId="{B13BED6E-CF30-403E-87CD-C404D786E001}" srcOrd="0" destOrd="0" presId="urn:microsoft.com/office/officeart/2009/3/layout/DescendingProcess"/>
    <dgm:cxn modelId="{B57E4EB2-F505-4726-AD01-04BFFA6D7FC8}" type="presParOf" srcId="{405BE389-9FF6-4A43-B38D-2CEDC49BE563}" destId="{F429B72E-A46E-428F-B8D5-9D317CCBE823}" srcOrd="6" destOrd="0" presId="urn:microsoft.com/office/officeart/2009/3/layout/DescendingProcess"/>
    <dgm:cxn modelId="{55DD409E-B1C8-4093-ACAC-56118BC5E57B}" type="presParOf" srcId="{405BE389-9FF6-4A43-B38D-2CEDC49BE563}" destId="{5567D470-AB43-4FA4-A522-BF2F3B41BE8A}" srcOrd="7" destOrd="0" presId="urn:microsoft.com/office/officeart/2009/3/layout/DescendingProcess"/>
    <dgm:cxn modelId="{9FBE9843-25D8-4727-A396-5E0648F3B1AD}" type="presParOf" srcId="{5567D470-AB43-4FA4-A522-BF2F3B41BE8A}" destId="{93F3D453-AAE5-4B11-93F4-724D629448B1}" srcOrd="0" destOrd="0" presId="urn:microsoft.com/office/officeart/2009/3/layout/DescendingProcess"/>
    <dgm:cxn modelId="{E59886BC-8797-4F9C-A6CA-5C42C851A9B7}" type="presParOf" srcId="{405BE389-9FF6-4A43-B38D-2CEDC49BE563}" destId="{30D71131-4F38-4DE9-8832-2984A7DE4433}" srcOrd="8" destOrd="0" presId="urn:microsoft.com/office/officeart/2009/3/layout/DescendingProcess"/>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91425A-A0B0-48BC-9368-B702FC62A93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pt-BR"/>
        </a:p>
      </dgm:t>
    </dgm:pt>
    <dgm:pt modelId="{F1C052FC-7CEF-41A9-945A-1D29352BB15D}">
      <dgm:prSet phldrT="[Texto]" custT="1"/>
      <dgm:spPr/>
      <dgm:t>
        <a:bodyPr/>
        <a:lstStyle/>
        <a:p>
          <a:r>
            <a:rPr lang="pt-BR" sz="1800" b="0" dirty="0" smtClean="0"/>
            <a:t>1º-2º anos – Básico (120hs)</a:t>
          </a:r>
        </a:p>
        <a:p>
          <a:r>
            <a:rPr lang="pt-BR" sz="1800" b="0" dirty="0" smtClean="0"/>
            <a:t>Prático-tutorial - 10 alunos</a:t>
          </a:r>
          <a:endParaRPr lang="pt-BR" sz="1800" b="0" dirty="0"/>
        </a:p>
      </dgm:t>
    </dgm:pt>
    <dgm:pt modelId="{BCDE3F86-5B03-454B-84F8-3E210736EC8F}" type="parTrans" cxnId="{40C5DF28-16C7-4907-9847-13FA869F44F1}">
      <dgm:prSet/>
      <dgm:spPr/>
      <dgm:t>
        <a:bodyPr/>
        <a:lstStyle/>
        <a:p>
          <a:endParaRPr lang="pt-BR"/>
        </a:p>
      </dgm:t>
    </dgm:pt>
    <dgm:pt modelId="{C959FF18-C575-4A94-A0A5-48B7E503C370}" type="sibTrans" cxnId="{40C5DF28-16C7-4907-9847-13FA869F44F1}">
      <dgm:prSet/>
      <dgm:spPr/>
      <dgm:t>
        <a:bodyPr/>
        <a:lstStyle/>
        <a:p>
          <a:endParaRPr lang="pt-BR"/>
        </a:p>
      </dgm:t>
    </dgm:pt>
    <dgm:pt modelId="{CD3E42ED-45D7-47DC-AA83-5144F57DB4F4}">
      <dgm:prSet phldrT="[Texto]" custT="1"/>
      <dgm:spPr/>
      <dgm:t>
        <a:bodyPr/>
        <a:lstStyle/>
        <a:p>
          <a:pPr algn="l"/>
          <a:r>
            <a:rPr lang="pt-BR" sz="2000" b="0" dirty="0" smtClean="0">
              <a:solidFill>
                <a:schemeClr val="accent1">
                  <a:lumMod val="75000"/>
                </a:schemeClr>
              </a:solidFill>
            </a:rPr>
            <a:t>Atenção à Saúde da Comunidade I</a:t>
          </a:r>
          <a:endParaRPr lang="pt-BR" sz="2000" b="0" dirty="0">
            <a:solidFill>
              <a:schemeClr val="accent1">
                <a:lumMod val="75000"/>
              </a:schemeClr>
            </a:solidFill>
          </a:endParaRPr>
        </a:p>
      </dgm:t>
    </dgm:pt>
    <dgm:pt modelId="{DD3CB1C3-CC5B-4511-A56E-A821D74A18C3}" type="parTrans" cxnId="{07BF6067-97B0-487F-A42F-AA8A1187AA8D}">
      <dgm:prSet/>
      <dgm:spPr/>
      <dgm:t>
        <a:bodyPr/>
        <a:lstStyle/>
        <a:p>
          <a:endParaRPr lang="pt-BR"/>
        </a:p>
      </dgm:t>
    </dgm:pt>
    <dgm:pt modelId="{EB2CE3FC-E323-49E0-B546-E82462395268}" type="sibTrans" cxnId="{07BF6067-97B0-487F-A42F-AA8A1187AA8D}">
      <dgm:prSet/>
      <dgm:spPr/>
      <dgm:t>
        <a:bodyPr/>
        <a:lstStyle/>
        <a:p>
          <a:endParaRPr lang="pt-BR"/>
        </a:p>
      </dgm:t>
    </dgm:pt>
    <dgm:pt modelId="{335568AA-A9E3-4AED-B1EA-D2A482A1E71E}">
      <dgm:prSet phldrT="[Texto]" custT="1"/>
      <dgm:spPr/>
      <dgm:t>
        <a:bodyPr/>
        <a:lstStyle/>
        <a:p>
          <a:r>
            <a:rPr lang="pt-BR" sz="1800" b="0" dirty="0" smtClean="0"/>
            <a:t>3º-4º anos – Clínico (165hs)</a:t>
          </a:r>
        </a:p>
        <a:p>
          <a:r>
            <a:rPr lang="pt-BR" sz="1800" b="0" dirty="0" smtClean="0"/>
            <a:t>Teórico – 50 alunos</a:t>
          </a:r>
          <a:endParaRPr lang="pt-BR" sz="1800" b="0" dirty="0"/>
        </a:p>
      </dgm:t>
    </dgm:pt>
    <dgm:pt modelId="{00ADB10B-D5C9-4130-B565-117ECCB4852F}" type="parTrans" cxnId="{113A08FF-5A9C-4A86-9F3F-412982A00DB4}">
      <dgm:prSet/>
      <dgm:spPr/>
      <dgm:t>
        <a:bodyPr/>
        <a:lstStyle/>
        <a:p>
          <a:endParaRPr lang="pt-BR"/>
        </a:p>
      </dgm:t>
    </dgm:pt>
    <dgm:pt modelId="{A7EA8244-6663-4F14-84C1-60EEB4182E87}" type="sibTrans" cxnId="{113A08FF-5A9C-4A86-9F3F-412982A00DB4}">
      <dgm:prSet/>
      <dgm:spPr/>
      <dgm:t>
        <a:bodyPr/>
        <a:lstStyle/>
        <a:p>
          <a:endParaRPr lang="pt-BR"/>
        </a:p>
      </dgm:t>
    </dgm:pt>
    <dgm:pt modelId="{C163414A-C7CA-4932-820F-56A8FEA6A095}">
      <dgm:prSet phldrT="[Texto]" custT="1"/>
      <dgm:spPr/>
      <dgm:t>
        <a:bodyPr/>
        <a:lstStyle/>
        <a:p>
          <a:r>
            <a:rPr lang="pt-BR" sz="1800" b="0" dirty="0" smtClean="0"/>
            <a:t>5º-6º anos – Internato (400hs)</a:t>
          </a:r>
        </a:p>
        <a:p>
          <a:r>
            <a:rPr lang="pt-BR" sz="1800" b="0" dirty="0" smtClean="0"/>
            <a:t>Estágios em serviço- 20 alunos</a:t>
          </a:r>
          <a:endParaRPr lang="pt-BR" sz="1800" b="0" dirty="0"/>
        </a:p>
      </dgm:t>
    </dgm:pt>
    <dgm:pt modelId="{28AE5ACC-E55F-439D-9C42-E3AAA9B605B3}" type="parTrans" cxnId="{77D0B1B0-615D-4A08-8189-871B5F81A45D}">
      <dgm:prSet/>
      <dgm:spPr/>
      <dgm:t>
        <a:bodyPr/>
        <a:lstStyle/>
        <a:p>
          <a:endParaRPr lang="pt-BR"/>
        </a:p>
      </dgm:t>
    </dgm:pt>
    <dgm:pt modelId="{F6947861-F338-4402-ABF8-6753AC2713FD}" type="sibTrans" cxnId="{77D0B1B0-615D-4A08-8189-871B5F81A45D}">
      <dgm:prSet/>
      <dgm:spPr/>
      <dgm:t>
        <a:bodyPr/>
        <a:lstStyle/>
        <a:p>
          <a:endParaRPr lang="pt-BR"/>
        </a:p>
      </dgm:t>
    </dgm:pt>
    <dgm:pt modelId="{2F8CCAE6-BBFC-4C6E-9187-4E4B683A1BDF}">
      <dgm:prSet phldrT="[Texto]" custT="1"/>
      <dgm:spPr/>
      <dgm:t>
        <a:bodyPr/>
        <a:lstStyle/>
        <a:p>
          <a:r>
            <a:rPr lang="pt-BR" sz="2000" b="0" dirty="0" smtClean="0">
              <a:solidFill>
                <a:schemeClr val="accent1">
                  <a:lumMod val="75000"/>
                </a:schemeClr>
              </a:solidFill>
            </a:rPr>
            <a:t>Estágio Integrado e Medicina Comunitária</a:t>
          </a:r>
          <a:endParaRPr lang="pt-BR" sz="2000" b="0" dirty="0">
            <a:solidFill>
              <a:schemeClr val="accent1">
                <a:lumMod val="75000"/>
              </a:schemeClr>
            </a:solidFill>
          </a:endParaRPr>
        </a:p>
      </dgm:t>
    </dgm:pt>
    <dgm:pt modelId="{AF41D2BF-EA4E-4D70-974D-9F30DBC2415D}" type="parTrans" cxnId="{D826FAE5-0001-49A8-B04E-F05EB44487D6}">
      <dgm:prSet/>
      <dgm:spPr/>
      <dgm:t>
        <a:bodyPr/>
        <a:lstStyle/>
        <a:p>
          <a:endParaRPr lang="pt-BR"/>
        </a:p>
      </dgm:t>
    </dgm:pt>
    <dgm:pt modelId="{5334E863-2800-4D4D-B675-C5F061C6F528}" type="sibTrans" cxnId="{D826FAE5-0001-49A8-B04E-F05EB44487D6}">
      <dgm:prSet/>
      <dgm:spPr/>
      <dgm:t>
        <a:bodyPr/>
        <a:lstStyle/>
        <a:p>
          <a:endParaRPr lang="pt-BR"/>
        </a:p>
      </dgm:t>
    </dgm:pt>
    <dgm:pt modelId="{1BABA892-403C-4EC3-8342-13F952A966CD}">
      <dgm:prSet phldrT="[Texto]" custT="1"/>
      <dgm:spPr/>
      <dgm:t>
        <a:bodyPr/>
        <a:lstStyle/>
        <a:p>
          <a:r>
            <a:rPr lang="pt-BR" sz="1800" b="0" dirty="0" smtClean="0">
              <a:solidFill>
                <a:schemeClr val="accent1">
                  <a:lumMod val="75000"/>
                </a:schemeClr>
              </a:solidFill>
            </a:rPr>
            <a:t>Medicina Comunitária II</a:t>
          </a:r>
          <a:endParaRPr lang="pt-BR" sz="1800" b="0" dirty="0">
            <a:solidFill>
              <a:schemeClr val="accent1">
                <a:lumMod val="75000"/>
              </a:schemeClr>
            </a:solidFill>
          </a:endParaRPr>
        </a:p>
      </dgm:t>
    </dgm:pt>
    <dgm:pt modelId="{EE042730-BD12-452E-92CF-FCDD7818C0FB}" type="parTrans" cxnId="{1D4BE9D6-DDB5-4177-8F81-19AFDE102D0F}">
      <dgm:prSet/>
      <dgm:spPr/>
      <dgm:t>
        <a:bodyPr/>
        <a:lstStyle/>
        <a:p>
          <a:endParaRPr lang="pt-BR"/>
        </a:p>
      </dgm:t>
    </dgm:pt>
    <dgm:pt modelId="{EB88FCEE-6B4D-4F80-A866-3889447D3387}" type="sibTrans" cxnId="{1D4BE9D6-DDB5-4177-8F81-19AFDE102D0F}">
      <dgm:prSet/>
      <dgm:spPr/>
      <dgm:t>
        <a:bodyPr/>
        <a:lstStyle/>
        <a:p>
          <a:endParaRPr lang="pt-BR"/>
        </a:p>
      </dgm:t>
    </dgm:pt>
    <dgm:pt modelId="{D4755E4F-7D63-436E-9F74-CC0C21C76D67}">
      <dgm:prSet phldrT="[Texto]"/>
      <dgm:spPr/>
      <dgm:t>
        <a:bodyPr/>
        <a:lstStyle/>
        <a:p>
          <a:pPr algn="l"/>
          <a:endParaRPr lang="pt-BR" sz="1300" dirty="0"/>
        </a:p>
      </dgm:t>
    </dgm:pt>
    <dgm:pt modelId="{464D4F6E-7B89-4992-8BD5-35894B9AB3DE}" type="parTrans" cxnId="{EEFF8884-045F-4566-85D0-B3874F2B6B96}">
      <dgm:prSet/>
      <dgm:spPr/>
      <dgm:t>
        <a:bodyPr/>
        <a:lstStyle/>
        <a:p>
          <a:endParaRPr lang="pt-BR"/>
        </a:p>
      </dgm:t>
    </dgm:pt>
    <dgm:pt modelId="{68C0E654-F1DC-4C89-970B-F1DEF753EB97}" type="sibTrans" cxnId="{EEFF8884-045F-4566-85D0-B3874F2B6B96}">
      <dgm:prSet/>
      <dgm:spPr/>
      <dgm:t>
        <a:bodyPr/>
        <a:lstStyle/>
        <a:p>
          <a:endParaRPr lang="pt-BR"/>
        </a:p>
      </dgm:t>
    </dgm:pt>
    <dgm:pt modelId="{258757AC-33D5-48D8-9A51-2F5F466EFE4D}">
      <dgm:prSet phldrT="[Texto]" custT="1"/>
      <dgm:spPr/>
      <dgm:t>
        <a:bodyPr/>
        <a:lstStyle/>
        <a:p>
          <a:pPr algn="l"/>
          <a:r>
            <a:rPr lang="pt-BR" sz="2000" b="0" dirty="0" smtClean="0">
              <a:solidFill>
                <a:schemeClr val="accent1">
                  <a:lumMod val="75000"/>
                </a:schemeClr>
              </a:solidFill>
            </a:rPr>
            <a:t>Atenção à Saúde da Comunidade II  </a:t>
          </a:r>
          <a:endParaRPr lang="pt-BR" sz="2000" b="0" dirty="0">
            <a:solidFill>
              <a:schemeClr val="accent1">
                <a:lumMod val="75000"/>
              </a:schemeClr>
            </a:solidFill>
          </a:endParaRPr>
        </a:p>
      </dgm:t>
    </dgm:pt>
    <dgm:pt modelId="{2FA9D3F9-BFAB-4E1E-9C7A-9FD8436105A6}" type="parTrans" cxnId="{C8D17E03-723C-46D5-BF8B-26B82F535845}">
      <dgm:prSet/>
      <dgm:spPr/>
      <dgm:t>
        <a:bodyPr/>
        <a:lstStyle/>
        <a:p>
          <a:endParaRPr lang="pt-BR"/>
        </a:p>
      </dgm:t>
    </dgm:pt>
    <dgm:pt modelId="{821166EC-D3B9-4210-93F0-B93C2D21DB96}" type="sibTrans" cxnId="{C8D17E03-723C-46D5-BF8B-26B82F535845}">
      <dgm:prSet/>
      <dgm:spPr/>
      <dgm:t>
        <a:bodyPr/>
        <a:lstStyle/>
        <a:p>
          <a:endParaRPr lang="pt-BR"/>
        </a:p>
      </dgm:t>
    </dgm:pt>
    <dgm:pt modelId="{8F78FCD4-E2A4-440F-B22A-58479F33F3BC}">
      <dgm:prSet phldrT="[Texto]" custT="1"/>
      <dgm:spPr/>
      <dgm:t>
        <a:bodyPr/>
        <a:lstStyle/>
        <a:p>
          <a:pPr algn="l"/>
          <a:r>
            <a:rPr lang="pt-BR" sz="2000" b="0" dirty="0" smtClean="0">
              <a:solidFill>
                <a:schemeClr val="tx1">
                  <a:lumMod val="75000"/>
                  <a:lumOff val="25000"/>
                </a:schemeClr>
              </a:solidFill>
            </a:rPr>
            <a:t>Introdução à Estatística</a:t>
          </a:r>
          <a:endParaRPr lang="pt-BR" sz="2000" b="0" dirty="0">
            <a:solidFill>
              <a:schemeClr val="tx1">
                <a:lumMod val="75000"/>
                <a:lumOff val="25000"/>
              </a:schemeClr>
            </a:solidFill>
          </a:endParaRPr>
        </a:p>
      </dgm:t>
    </dgm:pt>
    <dgm:pt modelId="{9DA99215-E00F-42D1-BABE-4B7D065A8937}" type="sibTrans" cxnId="{7B9F0B72-561A-406C-8FCB-F4FD69F7E10C}">
      <dgm:prSet/>
      <dgm:spPr/>
      <dgm:t>
        <a:bodyPr/>
        <a:lstStyle/>
        <a:p>
          <a:endParaRPr lang="pt-BR"/>
        </a:p>
      </dgm:t>
    </dgm:pt>
    <dgm:pt modelId="{D1F0228C-B32D-4526-87D4-B1D620CC203F}" type="parTrans" cxnId="{7B9F0B72-561A-406C-8FCB-F4FD69F7E10C}">
      <dgm:prSet/>
      <dgm:spPr/>
      <dgm:t>
        <a:bodyPr/>
        <a:lstStyle/>
        <a:p>
          <a:endParaRPr lang="pt-BR"/>
        </a:p>
      </dgm:t>
    </dgm:pt>
    <dgm:pt modelId="{C4CBEEB0-57DC-431E-8839-8472EBC76C18}">
      <dgm:prSet phldrT="[Texto]" custT="1"/>
      <dgm:spPr/>
      <dgm:t>
        <a:bodyPr/>
        <a:lstStyle/>
        <a:p>
          <a:pPr algn="l"/>
          <a:r>
            <a:rPr lang="pt-BR" sz="2000" b="0" dirty="0" smtClean="0">
              <a:solidFill>
                <a:schemeClr val="tx1">
                  <a:lumMod val="75000"/>
                  <a:lumOff val="25000"/>
                </a:schemeClr>
              </a:solidFill>
            </a:rPr>
            <a:t>Medicina Preventiva</a:t>
          </a:r>
          <a:endParaRPr lang="pt-BR" sz="2000" b="0" dirty="0">
            <a:solidFill>
              <a:schemeClr val="tx1">
                <a:lumMod val="75000"/>
                <a:lumOff val="25000"/>
              </a:schemeClr>
            </a:solidFill>
          </a:endParaRPr>
        </a:p>
      </dgm:t>
    </dgm:pt>
    <dgm:pt modelId="{204B8C89-C08E-4962-B18E-22F1940C680E}" type="sibTrans" cxnId="{259B810F-52EE-449F-A4A9-ABE76F864EA7}">
      <dgm:prSet/>
      <dgm:spPr/>
      <dgm:t>
        <a:bodyPr/>
        <a:lstStyle/>
        <a:p>
          <a:endParaRPr lang="pt-BR"/>
        </a:p>
      </dgm:t>
    </dgm:pt>
    <dgm:pt modelId="{F19692C8-1C06-4FD5-B754-F98E91944BEC}" type="parTrans" cxnId="{259B810F-52EE-449F-A4A9-ABE76F864EA7}">
      <dgm:prSet/>
      <dgm:spPr/>
      <dgm:t>
        <a:bodyPr/>
        <a:lstStyle/>
        <a:p>
          <a:endParaRPr lang="pt-BR"/>
        </a:p>
      </dgm:t>
    </dgm:pt>
    <dgm:pt modelId="{422BAC91-2D5C-42B1-8F11-5D65F994DC3B}">
      <dgm:prSet phldrT="[Texto]" custT="1"/>
      <dgm:spPr/>
      <dgm:t>
        <a:bodyPr/>
        <a:lstStyle/>
        <a:p>
          <a:pPr algn="l"/>
          <a:r>
            <a:rPr lang="pt-BR" sz="2000" b="0" dirty="0" smtClean="0">
              <a:solidFill>
                <a:schemeClr val="tx1">
                  <a:lumMod val="75000"/>
                  <a:lumOff val="25000"/>
                </a:schemeClr>
              </a:solidFill>
            </a:rPr>
            <a:t>Epidemiologia</a:t>
          </a:r>
          <a:endParaRPr lang="pt-BR" sz="2000" b="0" dirty="0">
            <a:solidFill>
              <a:schemeClr val="tx1">
                <a:lumMod val="75000"/>
                <a:lumOff val="25000"/>
              </a:schemeClr>
            </a:solidFill>
          </a:endParaRPr>
        </a:p>
      </dgm:t>
    </dgm:pt>
    <dgm:pt modelId="{CB93497D-C002-4EB5-8134-B7CDA370CE0F}" type="sibTrans" cxnId="{21EE4384-9DE3-4B5E-9CE1-EBEBDC6477CC}">
      <dgm:prSet/>
      <dgm:spPr/>
      <dgm:t>
        <a:bodyPr/>
        <a:lstStyle/>
        <a:p>
          <a:endParaRPr lang="pt-BR"/>
        </a:p>
      </dgm:t>
    </dgm:pt>
    <dgm:pt modelId="{DF3F4C90-D7A1-4146-9D80-A1B4E7645747}" type="parTrans" cxnId="{21EE4384-9DE3-4B5E-9CE1-EBEBDC6477CC}">
      <dgm:prSet/>
      <dgm:spPr/>
      <dgm:t>
        <a:bodyPr/>
        <a:lstStyle/>
        <a:p>
          <a:endParaRPr lang="pt-BR"/>
        </a:p>
      </dgm:t>
    </dgm:pt>
    <dgm:pt modelId="{FC20B9C4-2907-4C26-8D34-6F4EF6B0829B}">
      <dgm:prSet phldrT="[Texto]" custT="1"/>
      <dgm:spPr/>
      <dgm:t>
        <a:bodyPr/>
        <a:lstStyle/>
        <a:p>
          <a:pPr algn="l"/>
          <a:r>
            <a:rPr lang="pt-BR" sz="2000" b="0" dirty="0" smtClean="0">
              <a:solidFill>
                <a:schemeClr val="tx1">
                  <a:lumMod val="75000"/>
                  <a:lumOff val="25000"/>
                </a:schemeClr>
              </a:solidFill>
            </a:rPr>
            <a:t>Atenção à Saúde da Comunidade III - OAS</a:t>
          </a:r>
          <a:endParaRPr lang="pt-BR" sz="2000" b="0" dirty="0">
            <a:solidFill>
              <a:schemeClr val="tx1">
                <a:lumMod val="75000"/>
                <a:lumOff val="25000"/>
              </a:schemeClr>
            </a:solidFill>
          </a:endParaRPr>
        </a:p>
      </dgm:t>
    </dgm:pt>
    <dgm:pt modelId="{843A804A-5C4C-43E7-A810-D1692EAC451B}" type="sibTrans" cxnId="{C99A4B58-17E9-4633-8BF5-2EFB21A96517}">
      <dgm:prSet/>
      <dgm:spPr/>
      <dgm:t>
        <a:bodyPr/>
        <a:lstStyle/>
        <a:p>
          <a:endParaRPr lang="pt-BR"/>
        </a:p>
      </dgm:t>
    </dgm:pt>
    <dgm:pt modelId="{A9E2016A-2543-4EF3-81CB-DD74A78EE781}" type="parTrans" cxnId="{C99A4B58-17E9-4633-8BF5-2EFB21A96517}">
      <dgm:prSet/>
      <dgm:spPr/>
      <dgm:t>
        <a:bodyPr/>
        <a:lstStyle/>
        <a:p>
          <a:endParaRPr lang="pt-BR"/>
        </a:p>
      </dgm:t>
    </dgm:pt>
    <dgm:pt modelId="{D35C2C42-14B6-4E4D-949D-CD4BDBDC2181}" type="pres">
      <dgm:prSet presAssocID="{B291425A-A0B0-48BC-9368-B702FC62A93D}" presName="Name0" presStyleCnt="0">
        <dgm:presLayoutVars>
          <dgm:dir/>
          <dgm:animLvl val="lvl"/>
          <dgm:resizeHandles val="exact"/>
        </dgm:presLayoutVars>
      </dgm:prSet>
      <dgm:spPr/>
      <dgm:t>
        <a:bodyPr/>
        <a:lstStyle/>
        <a:p>
          <a:endParaRPr lang="pt-BR"/>
        </a:p>
      </dgm:t>
    </dgm:pt>
    <dgm:pt modelId="{1428078D-F705-45DA-ABBE-2CBAA072FB2B}" type="pres">
      <dgm:prSet presAssocID="{B291425A-A0B0-48BC-9368-B702FC62A93D}" presName="tSp" presStyleCnt="0"/>
      <dgm:spPr/>
    </dgm:pt>
    <dgm:pt modelId="{E3DF1FD0-6DDF-4D4B-B971-235CA594B698}" type="pres">
      <dgm:prSet presAssocID="{B291425A-A0B0-48BC-9368-B702FC62A93D}" presName="bSp" presStyleCnt="0"/>
      <dgm:spPr/>
    </dgm:pt>
    <dgm:pt modelId="{302E2B47-3619-45B1-B84D-2E5CBA63F8F7}" type="pres">
      <dgm:prSet presAssocID="{B291425A-A0B0-48BC-9368-B702FC62A93D}" presName="process" presStyleCnt="0"/>
      <dgm:spPr/>
    </dgm:pt>
    <dgm:pt modelId="{2426F935-92E3-4475-823F-AA173016137E}" type="pres">
      <dgm:prSet presAssocID="{F1C052FC-7CEF-41A9-945A-1D29352BB15D}" presName="composite1" presStyleCnt="0"/>
      <dgm:spPr/>
    </dgm:pt>
    <dgm:pt modelId="{7A9C17FF-CD0C-44E2-BF62-C527DB4A3A29}" type="pres">
      <dgm:prSet presAssocID="{F1C052FC-7CEF-41A9-945A-1D29352BB15D}" presName="dummyNode1" presStyleLbl="node1" presStyleIdx="0" presStyleCnt="3"/>
      <dgm:spPr/>
    </dgm:pt>
    <dgm:pt modelId="{E9A61542-301E-482D-883E-3254376FB2D6}" type="pres">
      <dgm:prSet presAssocID="{F1C052FC-7CEF-41A9-945A-1D29352BB15D}" presName="childNode1" presStyleLbl="bgAcc1" presStyleIdx="0" presStyleCnt="3" custScaleX="152915" custScaleY="116251" custLinFactNeighborX="11080" custLinFactNeighborY="-33330">
        <dgm:presLayoutVars>
          <dgm:bulletEnabled val="1"/>
        </dgm:presLayoutVars>
      </dgm:prSet>
      <dgm:spPr/>
      <dgm:t>
        <a:bodyPr/>
        <a:lstStyle/>
        <a:p>
          <a:endParaRPr lang="pt-BR"/>
        </a:p>
      </dgm:t>
    </dgm:pt>
    <dgm:pt modelId="{E22CB926-D73E-412D-947A-83CA2BA6F91B}" type="pres">
      <dgm:prSet presAssocID="{F1C052FC-7CEF-41A9-945A-1D29352BB15D}" presName="childNode1tx" presStyleLbl="bgAcc1" presStyleIdx="0" presStyleCnt="3">
        <dgm:presLayoutVars>
          <dgm:bulletEnabled val="1"/>
        </dgm:presLayoutVars>
      </dgm:prSet>
      <dgm:spPr/>
      <dgm:t>
        <a:bodyPr/>
        <a:lstStyle/>
        <a:p>
          <a:endParaRPr lang="pt-BR"/>
        </a:p>
      </dgm:t>
    </dgm:pt>
    <dgm:pt modelId="{1D833EC2-F500-4129-8DF7-BFE8686F6F40}" type="pres">
      <dgm:prSet presAssocID="{F1C052FC-7CEF-41A9-945A-1D29352BB15D}" presName="parentNode1" presStyleLbl="node1" presStyleIdx="0" presStyleCnt="3" custScaleX="157378" custScaleY="170111" custLinFactNeighborX="277" custLinFactNeighborY="-4730">
        <dgm:presLayoutVars>
          <dgm:chMax val="1"/>
          <dgm:bulletEnabled val="1"/>
        </dgm:presLayoutVars>
      </dgm:prSet>
      <dgm:spPr/>
      <dgm:t>
        <a:bodyPr/>
        <a:lstStyle/>
        <a:p>
          <a:endParaRPr lang="pt-BR"/>
        </a:p>
      </dgm:t>
    </dgm:pt>
    <dgm:pt modelId="{DF096C12-AE65-44CF-BC6E-730F0E999FBD}" type="pres">
      <dgm:prSet presAssocID="{F1C052FC-7CEF-41A9-945A-1D29352BB15D}" presName="connSite1" presStyleCnt="0"/>
      <dgm:spPr/>
    </dgm:pt>
    <dgm:pt modelId="{8DAD2605-6153-4B8F-9C95-613FCF173D6E}" type="pres">
      <dgm:prSet presAssocID="{C959FF18-C575-4A94-A0A5-48B7E503C370}" presName="Name9" presStyleLbl="sibTrans2D1" presStyleIdx="0" presStyleCnt="2"/>
      <dgm:spPr/>
      <dgm:t>
        <a:bodyPr/>
        <a:lstStyle/>
        <a:p>
          <a:endParaRPr lang="pt-BR"/>
        </a:p>
      </dgm:t>
    </dgm:pt>
    <dgm:pt modelId="{E26BD5E3-4FF9-4A89-A390-7AC21A0D9044}" type="pres">
      <dgm:prSet presAssocID="{335568AA-A9E3-4AED-B1EA-D2A482A1E71E}" presName="composite2" presStyleCnt="0"/>
      <dgm:spPr/>
    </dgm:pt>
    <dgm:pt modelId="{60E628FC-C4C0-40C6-9360-25948CAB9117}" type="pres">
      <dgm:prSet presAssocID="{335568AA-A9E3-4AED-B1EA-D2A482A1E71E}" presName="dummyNode2" presStyleLbl="node1" presStyleIdx="0" presStyleCnt="3"/>
      <dgm:spPr/>
    </dgm:pt>
    <dgm:pt modelId="{F2F41D12-50C1-47CC-AED9-2CE555DBA66A}" type="pres">
      <dgm:prSet presAssocID="{335568AA-A9E3-4AED-B1EA-D2A482A1E71E}" presName="childNode2" presStyleLbl="bgAcc1" presStyleIdx="1" presStyleCnt="3" custScaleX="188468" custScaleY="159747">
        <dgm:presLayoutVars>
          <dgm:bulletEnabled val="1"/>
        </dgm:presLayoutVars>
      </dgm:prSet>
      <dgm:spPr/>
      <dgm:t>
        <a:bodyPr/>
        <a:lstStyle/>
        <a:p>
          <a:endParaRPr lang="pt-BR"/>
        </a:p>
      </dgm:t>
    </dgm:pt>
    <dgm:pt modelId="{F9D9A98D-AB62-4821-ACBC-C04D340DA5C5}" type="pres">
      <dgm:prSet presAssocID="{335568AA-A9E3-4AED-B1EA-D2A482A1E71E}" presName="childNode2tx" presStyleLbl="bgAcc1" presStyleIdx="1" presStyleCnt="3">
        <dgm:presLayoutVars>
          <dgm:bulletEnabled val="1"/>
        </dgm:presLayoutVars>
      </dgm:prSet>
      <dgm:spPr/>
      <dgm:t>
        <a:bodyPr/>
        <a:lstStyle/>
        <a:p>
          <a:endParaRPr lang="pt-BR"/>
        </a:p>
      </dgm:t>
    </dgm:pt>
    <dgm:pt modelId="{18E0B3DA-D18B-4B2E-9E8B-3B89BE5B9408}" type="pres">
      <dgm:prSet presAssocID="{335568AA-A9E3-4AED-B1EA-D2A482A1E71E}" presName="parentNode2" presStyleLbl="node1" presStyleIdx="1" presStyleCnt="3" custScaleX="127896" custScaleY="181353" custLinFactNeighborX="-3398" custLinFactNeighborY="-78636">
        <dgm:presLayoutVars>
          <dgm:chMax val="0"/>
          <dgm:bulletEnabled val="1"/>
        </dgm:presLayoutVars>
      </dgm:prSet>
      <dgm:spPr/>
      <dgm:t>
        <a:bodyPr/>
        <a:lstStyle/>
        <a:p>
          <a:endParaRPr lang="pt-BR"/>
        </a:p>
      </dgm:t>
    </dgm:pt>
    <dgm:pt modelId="{277369EC-A5FD-4E72-B896-DC7B45D99CB1}" type="pres">
      <dgm:prSet presAssocID="{335568AA-A9E3-4AED-B1EA-D2A482A1E71E}" presName="connSite2" presStyleCnt="0"/>
      <dgm:spPr/>
    </dgm:pt>
    <dgm:pt modelId="{D137DC45-F6C8-414E-AE46-3476AD4A403D}" type="pres">
      <dgm:prSet presAssocID="{A7EA8244-6663-4F14-84C1-60EEB4182E87}" presName="Name18" presStyleLbl="sibTrans2D1" presStyleIdx="1" presStyleCnt="2"/>
      <dgm:spPr/>
      <dgm:t>
        <a:bodyPr/>
        <a:lstStyle/>
        <a:p>
          <a:endParaRPr lang="pt-BR"/>
        </a:p>
      </dgm:t>
    </dgm:pt>
    <dgm:pt modelId="{74899CDE-144F-4E51-BBAE-82185BCB6CF2}" type="pres">
      <dgm:prSet presAssocID="{C163414A-C7CA-4932-820F-56A8FEA6A095}" presName="composite1" presStyleCnt="0"/>
      <dgm:spPr/>
    </dgm:pt>
    <dgm:pt modelId="{F2116F65-37BC-4F8C-8408-2E3567796B08}" type="pres">
      <dgm:prSet presAssocID="{C163414A-C7CA-4932-820F-56A8FEA6A095}" presName="dummyNode1" presStyleLbl="node1" presStyleIdx="1" presStyleCnt="3"/>
      <dgm:spPr/>
    </dgm:pt>
    <dgm:pt modelId="{A024D7BD-F020-4E31-8D67-973E3B82C884}" type="pres">
      <dgm:prSet presAssocID="{C163414A-C7CA-4932-820F-56A8FEA6A095}" presName="childNode1" presStyleLbl="bgAcc1" presStyleIdx="2" presStyleCnt="3" custScaleX="213762" custScaleY="106352" custLinFactNeighborY="-10875">
        <dgm:presLayoutVars>
          <dgm:bulletEnabled val="1"/>
        </dgm:presLayoutVars>
      </dgm:prSet>
      <dgm:spPr/>
      <dgm:t>
        <a:bodyPr/>
        <a:lstStyle/>
        <a:p>
          <a:endParaRPr lang="pt-BR"/>
        </a:p>
      </dgm:t>
    </dgm:pt>
    <dgm:pt modelId="{737455E5-76E6-4E2D-8AE7-183BBA5E7DC9}" type="pres">
      <dgm:prSet presAssocID="{C163414A-C7CA-4932-820F-56A8FEA6A095}" presName="childNode1tx" presStyleLbl="bgAcc1" presStyleIdx="2" presStyleCnt="3">
        <dgm:presLayoutVars>
          <dgm:bulletEnabled val="1"/>
        </dgm:presLayoutVars>
      </dgm:prSet>
      <dgm:spPr/>
      <dgm:t>
        <a:bodyPr/>
        <a:lstStyle/>
        <a:p>
          <a:endParaRPr lang="pt-BR"/>
        </a:p>
      </dgm:t>
    </dgm:pt>
    <dgm:pt modelId="{587F25FC-36F5-4B59-AD0E-BCCED06290EE}" type="pres">
      <dgm:prSet presAssocID="{C163414A-C7CA-4932-820F-56A8FEA6A095}" presName="parentNode1" presStyleLbl="node1" presStyleIdx="2" presStyleCnt="3" custScaleX="127632" custScaleY="168723" custLinFactNeighborX="-2476" custLinFactNeighborY="33278">
        <dgm:presLayoutVars>
          <dgm:chMax val="1"/>
          <dgm:bulletEnabled val="1"/>
        </dgm:presLayoutVars>
      </dgm:prSet>
      <dgm:spPr/>
      <dgm:t>
        <a:bodyPr/>
        <a:lstStyle/>
        <a:p>
          <a:endParaRPr lang="pt-BR"/>
        </a:p>
      </dgm:t>
    </dgm:pt>
    <dgm:pt modelId="{54DF3A43-EEF1-4299-BBC1-ABF879F0C4CE}" type="pres">
      <dgm:prSet presAssocID="{C163414A-C7CA-4932-820F-56A8FEA6A095}" presName="connSite1" presStyleCnt="0"/>
      <dgm:spPr/>
    </dgm:pt>
  </dgm:ptLst>
  <dgm:cxnLst>
    <dgm:cxn modelId="{383855F8-C2FA-4FFB-9D2C-122E874953C9}" type="presOf" srcId="{258757AC-33D5-48D8-9A51-2F5F466EFE4D}" destId="{E9A61542-301E-482D-883E-3254376FB2D6}" srcOrd="0" destOrd="1" presId="urn:microsoft.com/office/officeart/2005/8/layout/hProcess4"/>
    <dgm:cxn modelId="{7D23620A-4229-4E7E-B3D0-99D493F8F777}" type="presOf" srcId="{1BABA892-403C-4EC3-8342-13F952A966CD}" destId="{A024D7BD-F020-4E31-8D67-973E3B82C884}" srcOrd="0" destOrd="1" presId="urn:microsoft.com/office/officeart/2005/8/layout/hProcess4"/>
    <dgm:cxn modelId="{ADE0F236-B3B3-49CB-B7C0-2A6C6831C6C0}" type="presOf" srcId="{C959FF18-C575-4A94-A0A5-48B7E503C370}" destId="{8DAD2605-6153-4B8F-9C95-613FCF173D6E}" srcOrd="0" destOrd="0" presId="urn:microsoft.com/office/officeart/2005/8/layout/hProcess4"/>
    <dgm:cxn modelId="{259B810F-52EE-449F-A4A9-ABE76F864EA7}" srcId="{335568AA-A9E3-4AED-B1EA-D2A482A1E71E}" destId="{C4CBEEB0-57DC-431E-8839-8472EBC76C18}" srcOrd="2" destOrd="0" parTransId="{F19692C8-1C06-4FD5-B754-F98E91944BEC}" sibTransId="{204B8C89-C08E-4962-B18E-22F1940C680E}"/>
    <dgm:cxn modelId="{9F9DD190-4E75-48BE-B195-85FDCA618109}" type="presOf" srcId="{335568AA-A9E3-4AED-B1EA-D2A482A1E71E}" destId="{18E0B3DA-D18B-4B2E-9E8B-3B89BE5B9408}" srcOrd="0" destOrd="0" presId="urn:microsoft.com/office/officeart/2005/8/layout/hProcess4"/>
    <dgm:cxn modelId="{5F5D795F-1DF9-47C0-9BBA-EDB477AD9202}" type="presOf" srcId="{B291425A-A0B0-48BC-9368-B702FC62A93D}" destId="{D35C2C42-14B6-4E4D-949D-CD4BDBDC2181}" srcOrd="0" destOrd="0" presId="urn:microsoft.com/office/officeart/2005/8/layout/hProcess4"/>
    <dgm:cxn modelId="{AD0068CA-BB66-4D14-8405-510CAD5470FE}" type="presOf" srcId="{CD3E42ED-45D7-47DC-AA83-5144F57DB4F4}" destId="{E22CB926-D73E-412D-947A-83CA2BA6F91B}" srcOrd="1" destOrd="0" presId="urn:microsoft.com/office/officeart/2005/8/layout/hProcess4"/>
    <dgm:cxn modelId="{40C5DF28-16C7-4907-9847-13FA869F44F1}" srcId="{B291425A-A0B0-48BC-9368-B702FC62A93D}" destId="{F1C052FC-7CEF-41A9-945A-1D29352BB15D}" srcOrd="0" destOrd="0" parTransId="{BCDE3F86-5B03-454B-84F8-3E210736EC8F}" sibTransId="{C959FF18-C575-4A94-A0A5-48B7E503C370}"/>
    <dgm:cxn modelId="{D74D4C65-63A6-4DB1-A600-0F8C32B91D8C}" type="presOf" srcId="{A7EA8244-6663-4F14-84C1-60EEB4182E87}" destId="{D137DC45-F6C8-414E-AE46-3476AD4A403D}" srcOrd="0" destOrd="0" presId="urn:microsoft.com/office/officeart/2005/8/layout/hProcess4"/>
    <dgm:cxn modelId="{7091E0DA-7AAD-4414-88C3-B6ED96109B09}" type="presOf" srcId="{8F78FCD4-E2A4-440F-B22A-58479F33F3BC}" destId="{F2F41D12-50C1-47CC-AED9-2CE555DBA66A}" srcOrd="0" destOrd="3" presId="urn:microsoft.com/office/officeart/2005/8/layout/hProcess4"/>
    <dgm:cxn modelId="{C99A4B58-17E9-4633-8BF5-2EFB21A96517}" srcId="{335568AA-A9E3-4AED-B1EA-D2A482A1E71E}" destId="{FC20B9C4-2907-4C26-8D34-6F4EF6B0829B}" srcOrd="0" destOrd="0" parTransId="{A9E2016A-2543-4EF3-81CB-DD74A78EE781}" sibTransId="{843A804A-5C4C-43E7-A810-D1692EAC451B}"/>
    <dgm:cxn modelId="{07BF6067-97B0-487F-A42F-AA8A1187AA8D}" srcId="{F1C052FC-7CEF-41A9-945A-1D29352BB15D}" destId="{CD3E42ED-45D7-47DC-AA83-5144F57DB4F4}" srcOrd="0" destOrd="0" parTransId="{DD3CB1C3-CC5B-4511-A56E-A821D74A18C3}" sibTransId="{EB2CE3FC-E323-49E0-B546-E82462395268}"/>
    <dgm:cxn modelId="{96D9FA5A-CCCA-4143-8863-C310837C1DA6}" type="presOf" srcId="{258757AC-33D5-48D8-9A51-2F5F466EFE4D}" destId="{E22CB926-D73E-412D-947A-83CA2BA6F91B}" srcOrd="1" destOrd="1" presId="urn:microsoft.com/office/officeart/2005/8/layout/hProcess4"/>
    <dgm:cxn modelId="{4799E9C9-9DB7-4B6A-B544-9E755F873E52}" type="presOf" srcId="{422BAC91-2D5C-42B1-8F11-5D65F994DC3B}" destId="{F2F41D12-50C1-47CC-AED9-2CE555DBA66A}" srcOrd="0" destOrd="1" presId="urn:microsoft.com/office/officeart/2005/8/layout/hProcess4"/>
    <dgm:cxn modelId="{EEFF8884-045F-4566-85D0-B3874F2B6B96}" srcId="{F1C052FC-7CEF-41A9-945A-1D29352BB15D}" destId="{D4755E4F-7D63-436E-9F74-CC0C21C76D67}" srcOrd="2" destOrd="0" parTransId="{464D4F6E-7B89-4992-8BD5-35894B9AB3DE}" sibTransId="{68C0E654-F1DC-4C89-970B-F1DEF753EB97}"/>
    <dgm:cxn modelId="{C3B14279-2939-4889-B3E1-CC6DFA339AF6}" type="presOf" srcId="{F1C052FC-7CEF-41A9-945A-1D29352BB15D}" destId="{1D833EC2-F500-4129-8DF7-BFE8686F6F40}" srcOrd="0" destOrd="0" presId="urn:microsoft.com/office/officeart/2005/8/layout/hProcess4"/>
    <dgm:cxn modelId="{21EE4384-9DE3-4B5E-9CE1-EBEBDC6477CC}" srcId="{335568AA-A9E3-4AED-B1EA-D2A482A1E71E}" destId="{422BAC91-2D5C-42B1-8F11-5D65F994DC3B}" srcOrd="1" destOrd="0" parTransId="{DF3F4C90-D7A1-4146-9D80-A1B4E7645747}" sibTransId="{CB93497D-C002-4EB5-8134-B7CDA370CE0F}"/>
    <dgm:cxn modelId="{7B9F0B72-561A-406C-8FCB-F4FD69F7E10C}" srcId="{335568AA-A9E3-4AED-B1EA-D2A482A1E71E}" destId="{8F78FCD4-E2A4-440F-B22A-58479F33F3BC}" srcOrd="3" destOrd="0" parTransId="{D1F0228C-B32D-4526-87D4-B1D620CC203F}" sibTransId="{9DA99215-E00F-42D1-BABE-4B7D065A8937}"/>
    <dgm:cxn modelId="{20C1755D-B741-48E4-A40E-083C49BBCB41}" type="presOf" srcId="{FC20B9C4-2907-4C26-8D34-6F4EF6B0829B}" destId="{F2F41D12-50C1-47CC-AED9-2CE555DBA66A}" srcOrd="0" destOrd="0" presId="urn:microsoft.com/office/officeart/2005/8/layout/hProcess4"/>
    <dgm:cxn modelId="{DA77928F-449C-4706-B8F0-59E22C4C983A}" type="presOf" srcId="{C4CBEEB0-57DC-431E-8839-8472EBC76C18}" destId="{F9D9A98D-AB62-4821-ACBC-C04D340DA5C5}" srcOrd="1" destOrd="2" presId="urn:microsoft.com/office/officeart/2005/8/layout/hProcess4"/>
    <dgm:cxn modelId="{A0033382-41EF-48C9-AE34-581A19B79398}" type="presOf" srcId="{2F8CCAE6-BBFC-4C6E-9187-4E4B683A1BDF}" destId="{A024D7BD-F020-4E31-8D67-973E3B82C884}" srcOrd="0" destOrd="0" presId="urn:microsoft.com/office/officeart/2005/8/layout/hProcess4"/>
    <dgm:cxn modelId="{C8D17E03-723C-46D5-BF8B-26B82F535845}" srcId="{F1C052FC-7CEF-41A9-945A-1D29352BB15D}" destId="{258757AC-33D5-48D8-9A51-2F5F466EFE4D}" srcOrd="1" destOrd="0" parTransId="{2FA9D3F9-BFAB-4E1E-9C7A-9FD8436105A6}" sibTransId="{821166EC-D3B9-4210-93F0-B93C2D21DB96}"/>
    <dgm:cxn modelId="{F9867FB9-C67E-44D2-828A-0DCF967E2D30}" type="presOf" srcId="{1BABA892-403C-4EC3-8342-13F952A966CD}" destId="{737455E5-76E6-4E2D-8AE7-183BBA5E7DC9}" srcOrd="1" destOrd="1" presId="urn:microsoft.com/office/officeart/2005/8/layout/hProcess4"/>
    <dgm:cxn modelId="{77D0B1B0-615D-4A08-8189-871B5F81A45D}" srcId="{B291425A-A0B0-48BC-9368-B702FC62A93D}" destId="{C163414A-C7CA-4932-820F-56A8FEA6A095}" srcOrd="2" destOrd="0" parTransId="{28AE5ACC-E55F-439D-9C42-E3AAA9B605B3}" sibTransId="{F6947861-F338-4402-ABF8-6753AC2713FD}"/>
    <dgm:cxn modelId="{D826FAE5-0001-49A8-B04E-F05EB44487D6}" srcId="{C163414A-C7CA-4932-820F-56A8FEA6A095}" destId="{2F8CCAE6-BBFC-4C6E-9187-4E4B683A1BDF}" srcOrd="0" destOrd="0" parTransId="{AF41D2BF-EA4E-4D70-974D-9F30DBC2415D}" sibTransId="{5334E863-2800-4D4D-B675-C5F061C6F528}"/>
    <dgm:cxn modelId="{57A3B931-D20B-4770-9FD4-DDFFB110ECF0}" type="presOf" srcId="{D4755E4F-7D63-436E-9F74-CC0C21C76D67}" destId="{E22CB926-D73E-412D-947A-83CA2BA6F91B}" srcOrd="1" destOrd="2" presId="urn:microsoft.com/office/officeart/2005/8/layout/hProcess4"/>
    <dgm:cxn modelId="{6BEC3513-FB73-4D6D-A172-DAD5EB11EDEA}" type="presOf" srcId="{CD3E42ED-45D7-47DC-AA83-5144F57DB4F4}" destId="{E9A61542-301E-482D-883E-3254376FB2D6}" srcOrd="0" destOrd="0" presId="urn:microsoft.com/office/officeart/2005/8/layout/hProcess4"/>
    <dgm:cxn modelId="{D5D8DD80-2E19-483E-9832-9E731417CF19}" type="presOf" srcId="{C4CBEEB0-57DC-431E-8839-8472EBC76C18}" destId="{F2F41D12-50C1-47CC-AED9-2CE555DBA66A}" srcOrd="0" destOrd="2" presId="urn:microsoft.com/office/officeart/2005/8/layout/hProcess4"/>
    <dgm:cxn modelId="{113A08FF-5A9C-4A86-9F3F-412982A00DB4}" srcId="{B291425A-A0B0-48BC-9368-B702FC62A93D}" destId="{335568AA-A9E3-4AED-B1EA-D2A482A1E71E}" srcOrd="1" destOrd="0" parTransId="{00ADB10B-D5C9-4130-B565-117ECCB4852F}" sibTransId="{A7EA8244-6663-4F14-84C1-60EEB4182E87}"/>
    <dgm:cxn modelId="{1D4558CD-136C-4A46-B2AD-B7B9E2AAE269}" type="presOf" srcId="{FC20B9C4-2907-4C26-8D34-6F4EF6B0829B}" destId="{F9D9A98D-AB62-4821-ACBC-C04D340DA5C5}" srcOrd="1" destOrd="0" presId="urn:microsoft.com/office/officeart/2005/8/layout/hProcess4"/>
    <dgm:cxn modelId="{2864A048-60E1-4974-B3EF-74098A2B07DD}" type="presOf" srcId="{2F8CCAE6-BBFC-4C6E-9187-4E4B683A1BDF}" destId="{737455E5-76E6-4E2D-8AE7-183BBA5E7DC9}" srcOrd="1" destOrd="0" presId="urn:microsoft.com/office/officeart/2005/8/layout/hProcess4"/>
    <dgm:cxn modelId="{AA3483F2-4019-47E1-B1EA-98EE00829BD4}" type="presOf" srcId="{C163414A-C7CA-4932-820F-56A8FEA6A095}" destId="{587F25FC-36F5-4B59-AD0E-BCCED06290EE}" srcOrd="0" destOrd="0" presId="urn:microsoft.com/office/officeart/2005/8/layout/hProcess4"/>
    <dgm:cxn modelId="{96E278D9-7DEB-4B71-A8B9-7CE96C0420B3}" type="presOf" srcId="{422BAC91-2D5C-42B1-8F11-5D65F994DC3B}" destId="{F9D9A98D-AB62-4821-ACBC-C04D340DA5C5}" srcOrd="1" destOrd="1" presId="urn:microsoft.com/office/officeart/2005/8/layout/hProcess4"/>
    <dgm:cxn modelId="{D432DFB3-9417-42E7-AD2C-520721C91983}" type="presOf" srcId="{D4755E4F-7D63-436E-9F74-CC0C21C76D67}" destId="{E9A61542-301E-482D-883E-3254376FB2D6}" srcOrd="0" destOrd="2" presId="urn:microsoft.com/office/officeart/2005/8/layout/hProcess4"/>
    <dgm:cxn modelId="{2A367996-582B-4D2A-A4BF-3299F8572F3C}" type="presOf" srcId="{8F78FCD4-E2A4-440F-B22A-58479F33F3BC}" destId="{F9D9A98D-AB62-4821-ACBC-C04D340DA5C5}" srcOrd="1" destOrd="3" presId="urn:microsoft.com/office/officeart/2005/8/layout/hProcess4"/>
    <dgm:cxn modelId="{1D4BE9D6-DDB5-4177-8F81-19AFDE102D0F}" srcId="{C163414A-C7CA-4932-820F-56A8FEA6A095}" destId="{1BABA892-403C-4EC3-8342-13F952A966CD}" srcOrd="1" destOrd="0" parTransId="{EE042730-BD12-452E-92CF-FCDD7818C0FB}" sibTransId="{EB88FCEE-6B4D-4F80-A866-3889447D3387}"/>
    <dgm:cxn modelId="{9D8E74BE-A23F-427C-9048-8795CE8652FD}" type="presParOf" srcId="{D35C2C42-14B6-4E4D-949D-CD4BDBDC2181}" destId="{1428078D-F705-45DA-ABBE-2CBAA072FB2B}" srcOrd="0" destOrd="0" presId="urn:microsoft.com/office/officeart/2005/8/layout/hProcess4"/>
    <dgm:cxn modelId="{1F39C9D6-74D8-4B65-970E-CE2F8BA6AF5D}" type="presParOf" srcId="{D35C2C42-14B6-4E4D-949D-CD4BDBDC2181}" destId="{E3DF1FD0-6DDF-4D4B-B971-235CA594B698}" srcOrd="1" destOrd="0" presId="urn:microsoft.com/office/officeart/2005/8/layout/hProcess4"/>
    <dgm:cxn modelId="{385D4806-BAB2-4F62-B672-F7F902842537}" type="presParOf" srcId="{D35C2C42-14B6-4E4D-949D-CD4BDBDC2181}" destId="{302E2B47-3619-45B1-B84D-2E5CBA63F8F7}" srcOrd="2" destOrd="0" presId="urn:microsoft.com/office/officeart/2005/8/layout/hProcess4"/>
    <dgm:cxn modelId="{56E1469B-7CB4-49F2-B755-370FC3B1D4A8}" type="presParOf" srcId="{302E2B47-3619-45B1-B84D-2E5CBA63F8F7}" destId="{2426F935-92E3-4475-823F-AA173016137E}" srcOrd="0" destOrd="0" presId="urn:microsoft.com/office/officeart/2005/8/layout/hProcess4"/>
    <dgm:cxn modelId="{BCBBEE51-E03C-4523-BC3F-6E76504E7916}" type="presParOf" srcId="{2426F935-92E3-4475-823F-AA173016137E}" destId="{7A9C17FF-CD0C-44E2-BF62-C527DB4A3A29}" srcOrd="0" destOrd="0" presId="urn:microsoft.com/office/officeart/2005/8/layout/hProcess4"/>
    <dgm:cxn modelId="{52BCF721-D257-486B-B9CF-E803E644E9B5}" type="presParOf" srcId="{2426F935-92E3-4475-823F-AA173016137E}" destId="{E9A61542-301E-482D-883E-3254376FB2D6}" srcOrd="1" destOrd="0" presId="urn:microsoft.com/office/officeart/2005/8/layout/hProcess4"/>
    <dgm:cxn modelId="{22A54CC7-6525-4F2B-B900-052B27729BDC}" type="presParOf" srcId="{2426F935-92E3-4475-823F-AA173016137E}" destId="{E22CB926-D73E-412D-947A-83CA2BA6F91B}" srcOrd="2" destOrd="0" presId="urn:microsoft.com/office/officeart/2005/8/layout/hProcess4"/>
    <dgm:cxn modelId="{D9BE2954-854D-4193-AA9D-21A1361470FC}" type="presParOf" srcId="{2426F935-92E3-4475-823F-AA173016137E}" destId="{1D833EC2-F500-4129-8DF7-BFE8686F6F40}" srcOrd="3" destOrd="0" presId="urn:microsoft.com/office/officeart/2005/8/layout/hProcess4"/>
    <dgm:cxn modelId="{E5EE0B33-CE4B-44A0-84D4-C554529343D6}" type="presParOf" srcId="{2426F935-92E3-4475-823F-AA173016137E}" destId="{DF096C12-AE65-44CF-BC6E-730F0E999FBD}" srcOrd="4" destOrd="0" presId="urn:microsoft.com/office/officeart/2005/8/layout/hProcess4"/>
    <dgm:cxn modelId="{D1DF8F0A-CFD6-491E-A88D-D4DE5B91E923}" type="presParOf" srcId="{302E2B47-3619-45B1-B84D-2E5CBA63F8F7}" destId="{8DAD2605-6153-4B8F-9C95-613FCF173D6E}" srcOrd="1" destOrd="0" presId="urn:microsoft.com/office/officeart/2005/8/layout/hProcess4"/>
    <dgm:cxn modelId="{2A53C82D-9B68-4310-83AA-40E4703B1253}" type="presParOf" srcId="{302E2B47-3619-45B1-B84D-2E5CBA63F8F7}" destId="{E26BD5E3-4FF9-4A89-A390-7AC21A0D9044}" srcOrd="2" destOrd="0" presId="urn:microsoft.com/office/officeart/2005/8/layout/hProcess4"/>
    <dgm:cxn modelId="{8588C983-BE5A-4661-B332-A1B880B5A1C3}" type="presParOf" srcId="{E26BD5E3-4FF9-4A89-A390-7AC21A0D9044}" destId="{60E628FC-C4C0-40C6-9360-25948CAB9117}" srcOrd="0" destOrd="0" presId="urn:microsoft.com/office/officeart/2005/8/layout/hProcess4"/>
    <dgm:cxn modelId="{24A54122-A77F-479D-A3EA-E7C30F614CAC}" type="presParOf" srcId="{E26BD5E3-4FF9-4A89-A390-7AC21A0D9044}" destId="{F2F41D12-50C1-47CC-AED9-2CE555DBA66A}" srcOrd="1" destOrd="0" presId="urn:microsoft.com/office/officeart/2005/8/layout/hProcess4"/>
    <dgm:cxn modelId="{C207E788-5F93-43F7-96E9-57D7EC5538EF}" type="presParOf" srcId="{E26BD5E3-4FF9-4A89-A390-7AC21A0D9044}" destId="{F9D9A98D-AB62-4821-ACBC-C04D340DA5C5}" srcOrd="2" destOrd="0" presId="urn:microsoft.com/office/officeart/2005/8/layout/hProcess4"/>
    <dgm:cxn modelId="{7793F8DF-7B5B-4E88-9B67-83F280602089}" type="presParOf" srcId="{E26BD5E3-4FF9-4A89-A390-7AC21A0D9044}" destId="{18E0B3DA-D18B-4B2E-9E8B-3B89BE5B9408}" srcOrd="3" destOrd="0" presId="urn:microsoft.com/office/officeart/2005/8/layout/hProcess4"/>
    <dgm:cxn modelId="{6A2744E6-B09D-4884-9D31-BC74F642A84C}" type="presParOf" srcId="{E26BD5E3-4FF9-4A89-A390-7AC21A0D9044}" destId="{277369EC-A5FD-4E72-B896-DC7B45D99CB1}" srcOrd="4" destOrd="0" presId="urn:microsoft.com/office/officeart/2005/8/layout/hProcess4"/>
    <dgm:cxn modelId="{662CA811-8771-4AA0-A9A5-3CC9FB9A770B}" type="presParOf" srcId="{302E2B47-3619-45B1-B84D-2E5CBA63F8F7}" destId="{D137DC45-F6C8-414E-AE46-3476AD4A403D}" srcOrd="3" destOrd="0" presId="urn:microsoft.com/office/officeart/2005/8/layout/hProcess4"/>
    <dgm:cxn modelId="{C21CD534-29EA-41E2-BAF9-E8A71C22D77D}" type="presParOf" srcId="{302E2B47-3619-45B1-B84D-2E5CBA63F8F7}" destId="{74899CDE-144F-4E51-BBAE-82185BCB6CF2}" srcOrd="4" destOrd="0" presId="urn:microsoft.com/office/officeart/2005/8/layout/hProcess4"/>
    <dgm:cxn modelId="{AAA78F9E-6532-48EA-8810-955A00CADC5D}" type="presParOf" srcId="{74899CDE-144F-4E51-BBAE-82185BCB6CF2}" destId="{F2116F65-37BC-4F8C-8408-2E3567796B08}" srcOrd="0" destOrd="0" presId="urn:microsoft.com/office/officeart/2005/8/layout/hProcess4"/>
    <dgm:cxn modelId="{6CBDDBF6-ACE0-4387-B5F2-2DA936ECD43A}" type="presParOf" srcId="{74899CDE-144F-4E51-BBAE-82185BCB6CF2}" destId="{A024D7BD-F020-4E31-8D67-973E3B82C884}" srcOrd="1" destOrd="0" presId="urn:microsoft.com/office/officeart/2005/8/layout/hProcess4"/>
    <dgm:cxn modelId="{2CC008EA-5E97-48CD-8314-4CB4C4EF1CEA}" type="presParOf" srcId="{74899CDE-144F-4E51-BBAE-82185BCB6CF2}" destId="{737455E5-76E6-4E2D-8AE7-183BBA5E7DC9}" srcOrd="2" destOrd="0" presId="urn:microsoft.com/office/officeart/2005/8/layout/hProcess4"/>
    <dgm:cxn modelId="{DCCB7918-6ACC-472E-891E-E968AA9D31D4}" type="presParOf" srcId="{74899CDE-144F-4E51-BBAE-82185BCB6CF2}" destId="{587F25FC-36F5-4B59-AD0E-BCCED06290EE}" srcOrd="3" destOrd="0" presId="urn:microsoft.com/office/officeart/2005/8/layout/hProcess4"/>
    <dgm:cxn modelId="{4BD89D7E-7798-4411-9FB7-D609CEEE1436}" type="presParOf" srcId="{74899CDE-144F-4E51-BBAE-82185BCB6CF2}" destId="{54DF3A43-EEF1-4299-BBC1-ABF879F0C4C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36A02-5EBC-4705-B092-3C2F4309DC13}">
      <dsp:nvSpPr>
        <dsp:cNvPr id="0" name=""/>
        <dsp:cNvSpPr/>
      </dsp:nvSpPr>
      <dsp:spPr>
        <a:xfrm rot="4396374">
          <a:off x="1185204" y="1095520"/>
          <a:ext cx="4677714" cy="3262122"/>
        </a:xfrm>
        <a:prstGeom prst="swooshArrow">
          <a:avLst>
            <a:gd name="adj1" fmla="val 16310"/>
            <a:gd name="adj2" fmla="val 31370"/>
          </a:avLst>
        </a:prstGeom>
        <a:solidFill>
          <a:schemeClr val="bg1">
            <a:lumMod val="8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B3201B5-FEB0-4707-9BC3-7CC08C515F9A}">
      <dsp:nvSpPr>
        <dsp:cNvPr id="0" name=""/>
        <dsp:cNvSpPr/>
      </dsp:nvSpPr>
      <dsp:spPr>
        <a:xfrm>
          <a:off x="2937490" y="1521470"/>
          <a:ext cx="118126" cy="118126"/>
        </a:xfrm>
        <a:prstGeom prst="ellipse">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B13BED6E-CF30-403E-87CD-C404D786E001}">
      <dsp:nvSpPr>
        <dsp:cNvPr id="0" name=""/>
        <dsp:cNvSpPr/>
      </dsp:nvSpPr>
      <dsp:spPr>
        <a:xfrm>
          <a:off x="3746335" y="2173878"/>
          <a:ext cx="118126" cy="118126"/>
        </a:xfrm>
        <a:prstGeom prst="ellipse">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93F3D453-AAE5-4B11-93F4-724D629448B1}">
      <dsp:nvSpPr>
        <dsp:cNvPr id="0" name=""/>
        <dsp:cNvSpPr/>
      </dsp:nvSpPr>
      <dsp:spPr>
        <a:xfrm>
          <a:off x="4352521" y="2936826"/>
          <a:ext cx="118126" cy="118126"/>
        </a:xfrm>
        <a:prstGeom prst="ellipse">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84430C3B-F5BB-4B4A-9FF0-3123CB3DC499}">
      <dsp:nvSpPr>
        <dsp:cNvPr id="0" name=""/>
        <dsp:cNvSpPr/>
      </dsp:nvSpPr>
      <dsp:spPr>
        <a:xfrm>
          <a:off x="466790" y="-17248"/>
          <a:ext cx="2726334" cy="9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lvl="0" algn="ctr" defTabSz="977900">
            <a:lnSpc>
              <a:spcPct val="90000"/>
            </a:lnSpc>
            <a:spcBef>
              <a:spcPct val="0"/>
            </a:spcBef>
            <a:spcAft>
              <a:spcPct val="35000"/>
            </a:spcAft>
          </a:pPr>
          <a:r>
            <a:rPr lang="pt-BR" sz="2200" kern="1200" dirty="0" smtClean="0">
              <a:solidFill>
                <a:schemeClr val="tx1">
                  <a:lumMod val="75000"/>
                  <a:lumOff val="25000"/>
                </a:schemeClr>
              </a:solidFill>
            </a:rPr>
            <a:t>Agência Sanitária Internacional (1902)</a:t>
          </a:r>
        </a:p>
        <a:p>
          <a:pPr lvl="0" algn="ctr" defTabSz="977900">
            <a:lnSpc>
              <a:spcPct val="90000"/>
            </a:lnSpc>
            <a:spcBef>
              <a:spcPct val="0"/>
            </a:spcBef>
            <a:spcAft>
              <a:spcPct val="35000"/>
            </a:spcAft>
          </a:pPr>
          <a:r>
            <a:rPr lang="pt-BR" sz="2200" kern="1200" dirty="0" smtClean="0">
              <a:solidFill>
                <a:schemeClr val="tx1">
                  <a:lumMod val="75000"/>
                  <a:lumOff val="25000"/>
                </a:schemeClr>
              </a:solidFill>
            </a:rPr>
            <a:t>Criação da OMS (1948)</a:t>
          </a:r>
          <a:endParaRPr lang="pt-BR" sz="2200" kern="1200" dirty="0">
            <a:solidFill>
              <a:schemeClr val="tx1">
                <a:lumMod val="75000"/>
                <a:lumOff val="25000"/>
              </a:schemeClr>
            </a:solidFill>
          </a:endParaRPr>
        </a:p>
      </dsp:txBody>
      <dsp:txXfrm>
        <a:off x="466790" y="-17248"/>
        <a:ext cx="2726334" cy="935981"/>
      </dsp:txXfrm>
    </dsp:sp>
    <dsp:sp modelId="{4970A2EC-2138-4D79-82A1-89D1B170F9E3}">
      <dsp:nvSpPr>
        <dsp:cNvPr id="0" name=""/>
        <dsp:cNvSpPr/>
      </dsp:nvSpPr>
      <dsp:spPr>
        <a:xfrm>
          <a:off x="3613469" y="1147040"/>
          <a:ext cx="3218688"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pt-BR" sz="2000" kern="1200" dirty="0" err="1" smtClean="0">
              <a:solidFill>
                <a:schemeClr val="tx1">
                  <a:lumMod val="75000"/>
                  <a:lumOff val="25000"/>
                </a:schemeClr>
              </a:solidFill>
            </a:rPr>
            <a:t>Halfdan</a:t>
          </a:r>
          <a:r>
            <a:rPr lang="pt-BR" sz="2000" kern="1200" dirty="0" smtClean="0">
              <a:solidFill>
                <a:schemeClr val="tx1">
                  <a:lumMod val="75000"/>
                  <a:lumOff val="25000"/>
                </a:schemeClr>
              </a:solidFill>
            </a:rPr>
            <a:t> Mahler - OMS (1973)</a:t>
          </a:r>
        </a:p>
        <a:p>
          <a:pPr lvl="0" algn="ctr" defTabSz="889000">
            <a:lnSpc>
              <a:spcPct val="90000"/>
            </a:lnSpc>
            <a:spcBef>
              <a:spcPct val="0"/>
            </a:spcBef>
            <a:spcAft>
              <a:spcPct val="35000"/>
            </a:spcAft>
          </a:pPr>
          <a:r>
            <a:rPr lang="pt-BR" sz="2000" kern="1200" dirty="0" smtClean="0">
              <a:solidFill>
                <a:schemeClr val="tx1">
                  <a:lumMod val="75000"/>
                  <a:lumOff val="25000"/>
                </a:schemeClr>
              </a:solidFill>
            </a:rPr>
            <a:t>Relatório </a:t>
          </a:r>
          <a:r>
            <a:rPr lang="pt-BR" sz="2000" kern="1200" dirty="0" err="1" smtClean="0">
              <a:solidFill>
                <a:schemeClr val="tx1">
                  <a:lumMod val="75000"/>
                  <a:lumOff val="25000"/>
                </a:schemeClr>
              </a:solidFill>
            </a:rPr>
            <a:t>Lalonde</a:t>
          </a:r>
          <a:r>
            <a:rPr lang="pt-BR" sz="2000" kern="1200" dirty="0" smtClean="0">
              <a:solidFill>
                <a:schemeClr val="tx1">
                  <a:lumMod val="75000"/>
                  <a:lumOff val="25000"/>
                </a:schemeClr>
              </a:solidFill>
            </a:rPr>
            <a:t> (1974)</a:t>
          </a:r>
          <a:endParaRPr lang="pt-BR" sz="2000" kern="1200" dirty="0">
            <a:solidFill>
              <a:schemeClr val="tx1">
                <a:lumMod val="75000"/>
                <a:lumOff val="25000"/>
              </a:schemeClr>
            </a:solidFill>
          </a:endParaRPr>
        </a:p>
      </dsp:txBody>
      <dsp:txXfrm>
        <a:off x="3613469" y="1147040"/>
        <a:ext cx="3218688" cy="866986"/>
      </dsp:txXfrm>
    </dsp:sp>
    <dsp:sp modelId="{260501B5-2DE8-45C1-9F52-8ADCA6EE37D8}">
      <dsp:nvSpPr>
        <dsp:cNvPr id="0" name=""/>
        <dsp:cNvSpPr/>
      </dsp:nvSpPr>
      <dsp:spPr>
        <a:xfrm>
          <a:off x="1748410" y="1795780"/>
          <a:ext cx="1902434"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pt-BR" sz="2000" kern="1200" dirty="0" smtClean="0">
              <a:solidFill>
                <a:schemeClr val="tx1">
                  <a:lumMod val="75000"/>
                  <a:lumOff val="25000"/>
                </a:schemeClr>
              </a:solidFill>
            </a:rPr>
            <a:t>Conferência</a:t>
          </a:r>
        </a:p>
        <a:p>
          <a:pPr lvl="0" algn="ctr" defTabSz="889000">
            <a:lnSpc>
              <a:spcPct val="90000"/>
            </a:lnSpc>
            <a:spcBef>
              <a:spcPct val="0"/>
            </a:spcBef>
            <a:spcAft>
              <a:spcPct val="35000"/>
            </a:spcAft>
          </a:pPr>
          <a:r>
            <a:rPr lang="pt-BR" sz="2000" kern="1200" dirty="0" smtClean="0">
              <a:solidFill>
                <a:schemeClr val="tx1">
                  <a:lumMod val="75000"/>
                  <a:lumOff val="25000"/>
                </a:schemeClr>
              </a:solidFill>
            </a:rPr>
            <a:t>Alma-Ata (1978)</a:t>
          </a:r>
        </a:p>
      </dsp:txBody>
      <dsp:txXfrm>
        <a:off x="1748410" y="1795780"/>
        <a:ext cx="1902434" cy="866986"/>
      </dsp:txXfrm>
    </dsp:sp>
    <dsp:sp modelId="{F429B72E-A46E-428F-B8D5-9D317CCBE823}">
      <dsp:nvSpPr>
        <dsp:cNvPr id="0" name=""/>
        <dsp:cNvSpPr/>
      </dsp:nvSpPr>
      <dsp:spPr>
        <a:xfrm>
          <a:off x="4755109" y="2316562"/>
          <a:ext cx="2844837"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pt-BR" sz="2000" kern="1200" dirty="0" smtClean="0">
              <a:solidFill>
                <a:schemeClr val="tx1">
                  <a:lumMod val="75000"/>
                  <a:lumOff val="25000"/>
                </a:schemeClr>
              </a:solidFill>
            </a:rPr>
            <a:t>Carta de </a:t>
          </a:r>
          <a:r>
            <a:rPr lang="pt-BR" sz="2000" kern="1200" dirty="0" err="1" smtClean="0">
              <a:solidFill>
                <a:schemeClr val="tx1">
                  <a:lumMod val="75000"/>
                  <a:lumOff val="25000"/>
                </a:schemeClr>
              </a:solidFill>
            </a:rPr>
            <a:t>Otawa</a:t>
          </a:r>
          <a:r>
            <a:rPr lang="pt-BR" sz="2000" kern="1200" dirty="0" smtClean="0">
              <a:solidFill>
                <a:schemeClr val="tx1">
                  <a:lumMod val="75000"/>
                  <a:lumOff val="25000"/>
                </a:schemeClr>
              </a:solidFill>
            </a:rPr>
            <a:t> (1986)</a:t>
          </a:r>
        </a:p>
        <a:p>
          <a:pPr lvl="0" algn="ctr" defTabSz="889000">
            <a:lnSpc>
              <a:spcPct val="90000"/>
            </a:lnSpc>
            <a:spcBef>
              <a:spcPct val="0"/>
            </a:spcBef>
            <a:spcAft>
              <a:spcPct val="35000"/>
            </a:spcAft>
          </a:pPr>
          <a:r>
            <a:rPr lang="pt-BR" sz="2000" kern="1200" dirty="0" smtClean="0">
              <a:solidFill>
                <a:schemeClr val="tx1">
                  <a:lumMod val="75000"/>
                  <a:lumOff val="25000"/>
                </a:schemeClr>
              </a:solidFill>
            </a:rPr>
            <a:t>Sist. Locais de Saúde (Silos)</a:t>
          </a:r>
        </a:p>
        <a:p>
          <a:pPr lvl="0" algn="ctr" defTabSz="889000">
            <a:lnSpc>
              <a:spcPct val="90000"/>
            </a:lnSpc>
            <a:spcBef>
              <a:spcPct val="0"/>
            </a:spcBef>
            <a:spcAft>
              <a:spcPct val="35000"/>
            </a:spcAft>
          </a:pPr>
          <a:r>
            <a:rPr lang="pt-BR" sz="2000" kern="1200" dirty="0" smtClean="0">
              <a:solidFill>
                <a:schemeClr val="tx1">
                  <a:lumMod val="75000"/>
                  <a:lumOff val="25000"/>
                </a:schemeClr>
              </a:solidFill>
            </a:rPr>
            <a:t>Cidades Saudáveis</a:t>
          </a:r>
          <a:endParaRPr lang="pt-BR" sz="2000" kern="1200" dirty="0">
            <a:solidFill>
              <a:schemeClr val="tx1">
                <a:lumMod val="75000"/>
                <a:lumOff val="25000"/>
              </a:schemeClr>
            </a:solidFill>
          </a:endParaRPr>
        </a:p>
      </dsp:txBody>
      <dsp:txXfrm>
        <a:off x="4755109" y="2316562"/>
        <a:ext cx="2844837" cy="866986"/>
      </dsp:txXfrm>
    </dsp:sp>
    <dsp:sp modelId="{30D71131-4F38-4DE9-8832-2984A7DE4433}">
      <dsp:nvSpPr>
        <dsp:cNvPr id="0" name=""/>
        <dsp:cNvSpPr/>
      </dsp:nvSpPr>
      <dsp:spPr>
        <a:xfrm>
          <a:off x="2726482" y="4407305"/>
          <a:ext cx="4349639"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lvl="0" algn="ctr" defTabSz="800100">
            <a:lnSpc>
              <a:spcPct val="90000"/>
            </a:lnSpc>
            <a:spcBef>
              <a:spcPct val="0"/>
            </a:spcBef>
            <a:spcAft>
              <a:spcPct val="35000"/>
            </a:spcAft>
          </a:pPr>
          <a:endParaRPr lang="pt-BR" sz="1800" kern="1200" dirty="0" smtClean="0"/>
        </a:p>
        <a:p>
          <a:pPr lvl="0" algn="ctr" defTabSz="800100">
            <a:lnSpc>
              <a:spcPct val="90000"/>
            </a:lnSpc>
            <a:spcBef>
              <a:spcPct val="0"/>
            </a:spcBef>
            <a:spcAft>
              <a:spcPct val="35000"/>
            </a:spcAft>
          </a:pPr>
          <a:r>
            <a:rPr lang="pt-BR" sz="2000" kern="1200" dirty="0" smtClean="0">
              <a:solidFill>
                <a:schemeClr val="tx1">
                  <a:lumMod val="75000"/>
                  <a:lumOff val="25000"/>
                </a:schemeClr>
              </a:solidFill>
            </a:rPr>
            <a:t>Desenvolvimento Sustentável (1990)</a:t>
          </a:r>
        </a:p>
        <a:p>
          <a:pPr lvl="0" algn="ctr" defTabSz="800100">
            <a:lnSpc>
              <a:spcPct val="90000"/>
            </a:lnSpc>
            <a:spcBef>
              <a:spcPct val="0"/>
            </a:spcBef>
            <a:spcAft>
              <a:spcPct val="35000"/>
            </a:spcAft>
          </a:pPr>
          <a:r>
            <a:rPr lang="pt-BR" sz="2000" kern="1200" dirty="0" smtClean="0">
              <a:solidFill>
                <a:schemeClr val="tx1">
                  <a:lumMod val="75000"/>
                  <a:lumOff val="25000"/>
                </a:schemeClr>
              </a:solidFill>
            </a:rPr>
            <a:t>Conferência Astana (2018)</a:t>
          </a:r>
        </a:p>
      </dsp:txBody>
      <dsp:txXfrm>
        <a:off x="2726482" y="4407305"/>
        <a:ext cx="4349639" cy="866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61542-301E-482D-883E-3254376FB2D6}">
      <dsp:nvSpPr>
        <dsp:cNvPr id="0" name=""/>
        <dsp:cNvSpPr/>
      </dsp:nvSpPr>
      <dsp:spPr>
        <a:xfrm>
          <a:off x="196186" y="862287"/>
          <a:ext cx="2669352" cy="16737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pt-BR" sz="2000" b="0" kern="1200" dirty="0" smtClean="0">
              <a:solidFill>
                <a:schemeClr val="accent1">
                  <a:lumMod val="75000"/>
                </a:schemeClr>
              </a:solidFill>
            </a:rPr>
            <a:t>Atenção à Saúde da Comunidade I</a:t>
          </a:r>
          <a:endParaRPr lang="pt-BR" sz="2000" b="0" kern="1200" dirty="0">
            <a:solidFill>
              <a:schemeClr val="accent1">
                <a:lumMod val="75000"/>
              </a:schemeClr>
            </a:solidFill>
          </a:endParaRPr>
        </a:p>
        <a:p>
          <a:pPr marL="228600" lvl="1" indent="-228600" algn="l" defTabSz="889000">
            <a:lnSpc>
              <a:spcPct val="90000"/>
            </a:lnSpc>
            <a:spcBef>
              <a:spcPct val="0"/>
            </a:spcBef>
            <a:spcAft>
              <a:spcPct val="15000"/>
            </a:spcAft>
            <a:buChar char="••"/>
          </a:pPr>
          <a:r>
            <a:rPr lang="pt-BR" sz="2000" b="0" kern="1200" dirty="0" smtClean="0">
              <a:solidFill>
                <a:schemeClr val="accent1">
                  <a:lumMod val="75000"/>
                </a:schemeClr>
              </a:solidFill>
            </a:rPr>
            <a:t>Atenção à Saúde da Comunidade II  </a:t>
          </a:r>
          <a:endParaRPr lang="pt-BR" sz="2000" b="0" kern="1200" dirty="0">
            <a:solidFill>
              <a:schemeClr val="accent1">
                <a:lumMod val="75000"/>
              </a:schemeClr>
            </a:solidFill>
          </a:endParaRPr>
        </a:p>
        <a:p>
          <a:pPr marL="114300" lvl="1" indent="-114300" algn="l" defTabSz="577850">
            <a:lnSpc>
              <a:spcPct val="90000"/>
            </a:lnSpc>
            <a:spcBef>
              <a:spcPct val="0"/>
            </a:spcBef>
            <a:spcAft>
              <a:spcPct val="15000"/>
            </a:spcAft>
            <a:buChar char="••"/>
          </a:pPr>
          <a:endParaRPr lang="pt-BR" sz="1300" kern="1200" dirty="0"/>
        </a:p>
      </dsp:txBody>
      <dsp:txXfrm>
        <a:off x="234704" y="900805"/>
        <a:ext cx="2592316" cy="1238070"/>
      </dsp:txXfrm>
    </dsp:sp>
    <dsp:sp modelId="{8DAD2605-6153-4B8F-9C95-613FCF173D6E}">
      <dsp:nvSpPr>
        <dsp:cNvPr id="0" name=""/>
        <dsp:cNvSpPr/>
      </dsp:nvSpPr>
      <dsp:spPr>
        <a:xfrm>
          <a:off x="1341320" y="888627"/>
          <a:ext cx="3400129" cy="3400129"/>
        </a:xfrm>
        <a:prstGeom prst="leftCircularArrow">
          <a:avLst>
            <a:gd name="adj1" fmla="val 2094"/>
            <a:gd name="adj2" fmla="val 251394"/>
            <a:gd name="adj3" fmla="val 2015995"/>
            <a:gd name="adj4" fmla="val 9013580"/>
            <a:gd name="adj5" fmla="val 24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833EC2-F500-4129-8DF7-BFE8686F6F40}">
      <dsp:nvSpPr>
        <dsp:cNvPr id="0" name=""/>
        <dsp:cNvSpPr/>
      </dsp:nvSpPr>
      <dsp:spPr>
        <a:xfrm>
          <a:off x="411679" y="2344927"/>
          <a:ext cx="2442009" cy="10496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pt-BR" sz="1800" b="0" kern="1200" dirty="0" smtClean="0"/>
            <a:t>1º-2º anos – Básico (120hs)</a:t>
          </a:r>
        </a:p>
        <a:p>
          <a:pPr lvl="0" algn="ctr" defTabSz="800100">
            <a:lnSpc>
              <a:spcPct val="90000"/>
            </a:lnSpc>
            <a:spcBef>
              <a:spcPct val="0"/>
            </a:spcBef>
            <a:spcAft>
              <a:spcPct val="35000"/>
            </a:spcAft>
          </a:pPr>
          <a:r>
            <a:rPr lang="pt-BR" sz="1800" b="0" kern="1200" dirty="0" smtClean="0"/>
            <a:t>Prático-tutorial - 10 alunos</a:t>
          </a:r>
          <a:endParaRPr lang="pt-BR" sz="1800" b="0" kern="1200" dirty="0"/>
        </a:p>
      </dsp:txBody>
      <dsp:txXfrm>
        <a:off x="442423" y="2375671"/>
        <a:ext cx="2380521" cy="988188"/>
      </dsp:txXfrm>
    </dsp:sp>
    <dsp:sp modelId="{F2F41D12-50C1-47CC-AED9-2CE555DBA66A}">
      <dsp:nvSpPr>
        <dsp:cNvPr id="0" name=""/>
        <dsp:cNvSpPr/>
      </dsp:nvSpPr>
      <dsp:spPr>
        <a:xfrm>
          <a:off x="3188405" y="1201067"/>
          <a:ext cx="3289981" cy="23000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pt-BR" sz="2000" b="0" kern="1200" dirty="0" smtClean="0">
              <a:solidFill>
                <a:schemeClr val="tx1">
                  <a:lumMod val="75000"/>
                  <a:lumOff val="25000"/>
                </a:schemeClr>
              </a:solidFill>
            </a:rPr>
            <a:t>Atenção à Saúde da Comunidade III - OAS</a:t>
          </a:r>
          <a:endParaRPr lang="pt-BR" sz="2000" b="0" kern="1200" dirty="0">
            <a:solidFill>
              <a:schemeClr val="tx1">
                <a:lumMod val="75000"/>
                <a:lumOff val="25000"/>
              </a:schemeClr>
            </a:solidFill>
          </a:endParaRPr>
        </a:p>
        <a:p>
          <a:pPr marL="228600" lvl="1" indent="-228600" algn="l" defTabSz="889000">
            <a:lnSpc>
              <a:spcPct val="90000"/>
            </a:lnSpc>
            <a:spcBef>
              <a:spcPct val="0"/>
            </a:spcBef>
            <a:spcAft>
              <a:spcPct val="15000"/>
            </a:spcAft>
            <a:buChar char="••"/>
          </a:pPr>
          <a:r>
            <a:rPr lang="pt-BR" sz="2000" b="0" kern="1200" dirty="0" smtClean="0">
              <a:solidFill>
                <a:schemeClr val="tx1">
                  <a:lumMod val="75000"/>
                  <a:lumOff val="25000"/>
                </a:schemeClr>
              </a:solidFill>
            </a:rPr>
            <a:t>Epidemiologia</a:t>
          </a:r>
          <a:endParaRPr lang="pt-BR" sz="2000" b="0" kern="1200" dirty="0">
            <a:solidFill>
              <a:schemeClr val="tx1">
                <a:lumMod val="75000"/>
                <a:lumOff val="25000"/>
              </a:schemeClr>
            </a:solidFill>
          </a:endParaRPr>
        </a:p>
        <a:p>
          <a:pPr marL="228600" lvl="1" indent="-228600" algn="l" defTabSz="889000">
            <a:lnSpc>
              <a:spcPct val="90000"/>
            </a:lnSpc>
            <a:spcBef>
              <a:spcPct val="0"/>
            </a:spcBef>
            <a:spcAft>
              <a:spcPct val="15000"/>
            </a:spcAft>
            <a:buChar char="••"/>
          </a:pPr>
          <a:r>
            <a:rPr lang="pt-BR" sz="2000" b="0" kern="1200" dirty="0" smtClean="0">
              <a:solidFill>
                <a:schemeClr val="tx1">
                  <a:lumMod val="75000"/>
                  <a:lumOff val="25000"/>
                </a:schemeClr>
              </a:solidFill>
            </a:rPr>
            <a:t>Medicina Preventiva</a:t>
          </a:r>
          <a:endParaRPr lang="pt-BR" sz="2000" b="0" kern="1200" dirty="0">
            <a:solidFill>
              <a:schemeClr val="tx1">
                <a:lumMod val="75000"/>
                <a:lumOff val="25000"/>
              </a:schemeClr>
            </a:solidFill>
          </a:endParaRPr>
        </a:p>
        <a:p>
          <a:pPr marL="228600" lvl="1" indent="-228600" algn="l" defTabSz="889000">
            <a:lnSpc>
              <a:spcPct val="90000"/>
            </a:lnSpc>
            <a:spcBef>
              <a:spcPct val="0"/>
            </a:spcBef>
            <a:spcAft>
              <a:spcPct val="15000"/>
            </a:spcAft>
            <a:buChar char="••"/>
          </a:pPr>
          <a:r>
            <a:rPr lang="pt-BR" sz="2000" b="0" kern="1200" dirty="0" smtClean="0">
              <a:solidFill>
                <a:schemeClr val="tx1">
                  <a:lumMod val="75000"/>
                  <a:lumOff val="25000"/>
                </a:schemeClr>
              </a:solidFill>
            </a:rPr>
            <a:t>Introdução à Estatística</a:t>
          </a:r>
          <a:endParaRPr lang="pt-BR" sz="2000" b="0" kern="1200" dirty="0">
            <a:solidFill>
              <a:schemeClr val="tx1">
                <a:lumMod val="75000"/>
                <a:lumOff val="25000"/>
              </a:schemeClr>
            </a:solidFill>
          </a:endParaRPr>
        </a:p>
      </dsp:txBody>
      <dsp:txXfrm>
        <a:off x="3241335" y="1746859"/>
        <a:ext cx="3184121" cy="1701301"/>
      </dsp:txXfrm>
    </dsp:sp>
    <dsp:sp modelId="{D137DC45-F6C8-414E-AE46-3476AD4A403D}">
      <dsp:nvSpPr>
        <dsp:cNvPr id="0" name=""/>
        <dsp:cNvSpPr/>
      </dsp:nvSpPr>
      <dsp:spPr>
        <a:xfrm>
          <a:off x="4607462" y="-297875"/>
          <a:ext cx="4123546" cy="4123546"/>
        </a:xfrm>
        <a:prstGeom prst="circularArrow">
          <a:avLst>
            <a:gd name="adj1" fmla="val 1726"/>
            <a:gd name="adj2" fmla="val 205561"/>
            <a:gd name="adj3" fmla="val 20026850"/>
            <a:gd name="adj4" fmla="val 12983432"/>
            <a:gd name="adj5" fmla="val 201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E0B3DA-D18B-4B2E-9E8B-3B89BE5B9408}">
      <dsp:nvSpPr>
        <dsp:cNvPr id="0" name=""/>
        <dsp:cNvSpPr/>
      </dsp:nvSpPr>
      <dsp:spPr>
        <a:xfrm>
          <a:off x="4079339" y="586434"/>
          <a:ext cx="1984541" cy="11190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pt-BR" sz="1800" b="0" kern="1200" dirty="0" smtClean="0"/>
            <a:t>3º-4º anos – Clínico (165hs)</a:t>
          </a:r>
        </a:p>
        <a:p>
          <a:pPr lvl="0" algn="ctr" defTabSz="800100">
            <a:lnSpc>
              <a:spcPct val="90000"/>
            </a:lnSpc>
            <a:spcBef>
              <a:spcPct val="0"/>
            </a:spcBef>
            <a:spcAft>
              <a:spcPct val="35000"/>
            </a:spcAft>
          </a:pPr>
          <a:r>
            <a:rPr lang="pt-BR" sz="1800" b="0" kern="1200" dirty="0" smtClean="0"/>
            <a:t>Teórico – 50 alunos</a:t>
          </a:r>
          <a:endParaRPr lang="pt-BR" sz="1800" b="0" kern="1200" dirty="0"/>
        </a:p>
      </dsp:txBody>
      <dsp:txXfrm>
        <a:off x="4112115" y="619210"/>
        <a:ext cx="1918989" cy="1053493"/>
      </dsp:txXfrm>
    </dsp:sp>
    <dsp:sp modelId="{A024D7BD-F020-4E31-8D67-973E3B82C884}">
      <dsp:nvSpPr>
        <dsp:cNvPr id="0" name=""/>
        <dsp:cNvSpPr/>
      </dsp:nvSpPr>
      <dsp:spPr>
        <a:xfrm>
          <a:off x="6817401" y="1258487"/>
          <a:ext cx="3731524" cy="15312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pt-BR" sz="2000" b="0" kern="1200" dirty="0" smtClean="0">
              <a:solidFill>
                <a:schemeClr val="accent1">
                  <a:lumMod val="75000"/>
                </a:schemeClr>
              </a:solidFill>
            </a:rPr>
            <a:t>Estágio Integrado e Medicina Comunitária</a:t>
          </a:r>
          <a:endParaRPr lang="pt-BR" sz="2000" b="0" kern="1200" dirty="0">
            <a:solidFill>
              <a:schemeClr val="accent1">
                <a:lumMod val="75000"/>
              </a:schemeClr>
            </a:solidFill>
          </a:endParaRPr>
        </a:p>
        <a:p>
          <a:pPr marL="171450" lvl="1" indent="-171450" algn="l" defTabSz="800100">
            <a:lnSpc>
              <a:spcPct val="90000"/>
            </a:lnSpc>
            <a:spcBef>
              <a:spcPct val="0"/>
            </a:spcBef>
            <a:spcAft>
              <a:spcPct val="15000"/>
            </a:spcAft>
            <a:buChar char="••"/>
          </a:pPr>
          <a:r>
            <a:rPr lang="pt-BR" sz="1800" b="0" kern="1200" dirty="0" smtClean="0">
              <a:solidFill>
                <a:schemeClr val="accent1">
                  <a:lumMod val="75000"/>
                </a:schemeClr>
              </a:solidFill>
            </a:rPr>
            <a:t>Medicina Comunitária II</a:t>
          </a:r>
          <a:endParaRPr lang="pt-BR" sz="1800" b="0" kern="1200" dirty="0">
            <a:solidFill>
              <a:schemeClr val="accent1">
                <a:lumMod val="75000"/>
              </a:schemeClr>
            </a:solidFill>
          </a:endParaRPr>
        </a:p>
      </dsp:txBody>
      <dsp:txXfrm>
        <a:off x="6852639" y="1293725"/>
        <a:ext cx="3661048" cy="1132646"/>
      </dsp:txXfrm>
    </dsp:sp>
    <dsp:sp modelId="{587F25FC-36F5-4B59-AD0E-BCCED06290EE}">
      <dsp:nvSpPr>
        <dsp:cNvPr id="0" name=""/>
        <dsp:cNvSpPr/>
      </dsp:nvSpPr>
      <dsp:spPr>
        <a:xfrm>
          <a:off x="7945461" y="2585371"/>
          <a:ext cx="1980445" cy="10411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pt-BR" sz="1800" b="0" kern="1200" dirty="0" smtClean="0"/>
            <a:t>5º-6º anos – Internato (400hs)</a:t>
          </a:r>
        </a:p>
        <a:p>
          <a:pPr lvl="0" algn="ctr" defTabSz="800100">
            <a:lnSpc>
              <a:spcPct val="90000"/>
            </a:lnSpc>
            <a:spcBef>
              <a:spcPct val="0"/>
            </a:spcBef>
            <a:spcAft>
              <a:spcPct val="35000"/>
            </a:spcAft>
          </a:pPr>
          <a:r>
            <a:rPr lang="pt-BR" sz="1800" b="0" kern="1200" dirty="0" smtClean="0"/>
            <a:t>Estágios em serviço- 20 alunos</a:t>
          </a:r>
          <a:endParaRPr lang="pt-BR" sz="1800" b="0" kern="1200" dirty="0"/>
        </a:p>
      </dsp:txBody>
      <dsp:txXfrm>
        <a:off x="7975954" y="2615864"/>
        <a:ext cx="1919459" cy="980125"/>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ED796D0C-7988-48DD-9D0B-1F1961373CAB}" type="datetimeFigureOut">
              <a:rPr lang="pt-BR" smtClean="0"/>
              <a:t>19/12/2023</a:t>
            </a:fld>
            <a:endParaRPr lang="pt-BR"/>
          </a:p>
        </p:txBody>
      </p:sp>
      <p:sp>
        <p:nvSpPr>
          <p:cNvPr id="4" name="Espaço Reservado para Rodapé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E2C82E98-F521-4680-9065-3ACBE8BF2D66}" type="slidenum">
              <a:rPr lang="pt-BR" smtClean="0"/>
              <a:t>‹nº›</a:t>
            </a:fld>
            <a:endParaRPr lang="pt-BR"/>
          </a:p>
        </p:txBody>
      </p:sp>
    </p:spTree>
    <p:extLst>
      <p:ext uri="{BB962C8B-B14F-4D97-AF65-F5344CB8AC3E}">
        <p14:creationId xmlns:p14="http://schemas.microsoft.com/office/powerpoint/2010/main" val="1164369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2B515A94-CDD7-4128-9316-35D5DCC3AAC3}" type="datetimeFigureOut">
              <a:rPr lang="pt-BR" smtClean="0"/>
              <a:t>19/12/2023</a:t>
            </a:fld>
            <a:endParaRPr lang="pt-BR"/>
          </a:p>
        </p:txBody>
      </p:sp>
      <p:sp>
        <p:nvSpPr>
          <p:cNvPr id="4" name="Espaço Reservado para Imagem de Slide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DBCED794-917F-4ED5-8782-0BF83722A81C}" type="slidenum">
              <a:rPr lang="pt-BR" smtClean="0"/>
              <a:t>‹nº›</a:t>
            </a:fld>
            <a:endParaRPr lang="pt-BR"/>
          </a:p>
        </p:txBody>
      </p:sp>
    </p:spTree>
    <p:extLst>
      <p:ext uri="{BB962C8B-B14F-4D97-AF65-F5344CB8AC3E}">
        <p14:creationId xmlns:p14="http://schemas.microsoft.com/office/powerpoint/2010/main" val="14124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1</a:t>
            </a:fld>
            <a:endParaRPr lang="pt-BR"/>
          </a:p>
        </p:txBody>
      </p:sp>
    </p:spTree>
    <p:extLst>
      <p:ext uri="{BB962C8B-B14F-4D97-AF65-F5344CB8AC3E}">
        <p14:creationId xmlns:p14="http://schemas.microsoft.com/office/powerpoint/2010/main" val="335535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10</a:t>
            </a:fld>
            <a:endParaRPr lang="pt-BR"/>
          </a:p>
        </p:txBody>
      </p:sp>
    </p:spTree>
    <p:extLst>
      <p:ext uri="{BB962C8B-B14F-4D97-AF65-F5344CB8AC3E}">
        <p14:creationId xmlns:p14="http://schemas.microsoft.com/office/powerpoint/2010/main" val="4255184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11</a:t>
            </a:fld>
            <a:endParaRPr lang="pt-BR"/>
          </a:p>
        </p:txBody>
      </p:sp>
    </p:spTree>
    <p:extLst>
      <p:ext uri="{BB962C8B-B14F-4D97-AF65-F5344CB8AC3E}">
        <p14:creationId xmlns:p14="http://schemas.microsoft.com/office/powerpoint/2010/main" val="349884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Alguma crítica dos geógrafos,</a:t>
            </a:r>
            <a:r>
              <a:rPr lang="pt-BR" baseline="0" dirty="0" smtClean="0"/>
              <a:t> já que “o território usado é algo que se impõe, e que todas as coisas estariam necessariamente </a:t>
            </a:r>
            <a:r>
              <a:rPr lang="pt-BR" baseline="0" dirty="0" err="1" smtClean="0"/>
              <a:t>territorializadas</a:t>
            </a:r>
            <a:r>
              <a:rPr lang="pt-BR" baseline="0" dirty="0" smtClean="0"/>
              <a:t>”. Planejamento estratégico Situacional de Carlos </a:t>
            </a:r>
            <a:r>
              <a:rPr lang="pt-BR" baseline="0" dirty="0" err="1" smtClean="0"/>
              <a:t>Matus</a:t>
            </a:r>
            <a:r>
              <a:rPr lang="pt-BR" baseline="0" dirty="0" smtClean="0"/>
              <a:t>.  Ferramenta básica da vigilância em saúde. Lembrar da sua experiência na epidemia e controle do dengue. Condições concretas de existência da população. O território reflete as posições ocupadas pelas pessoas na sociedade e é consequência de uma construção histórica e social., reflete portanto as desigualdades existentes. Lembrar de favelas muito próximas a bairros ricos, “borrando” esse fenômeno.</a:t>
            </a:r>
            <a:endParaRPr lang="pt-BR" dirty="0"/>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12</a:t>
            </a:fld>
            <a:endParaRPr lang="pt-BR"/>
          </a:p>
        </p:txBody>
      </p:sp>
    </p:spTree>
    <p:extLst>
      <p:ext uri="{BB962C8B-B14F-4D97-AF65-F5344CB8AC3E}">
        <p14:creationId xmlns:p14="http://schemas.microsoft.com/office/powerpoint/2010/main" val="2664655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13</a:t>
            </a:fld>
            <a:endParaRPr lang="pt-BR"/>
          </a:p>
        </p:txBody>
      </p:sp>
    </p:spTree>
    <p:extLst>
      <p:ext uri="{BB962C8B-B14F-4D97-AF65-F5344CB8AC3E}">
        <p14:creationId xmlns:p14="http://schemas.microsoft.com/office/powerpoint/2010/main" val="1943849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14</a:t>
            </a:fld>
            <a:endParaRPr lang="pt-BR"/>
          </a:p>
        </p:txBody>
      </p:sp>
    </p:spTree>
    <p:extLst>
      <p:ext uri="{BB962C8B-B14F-4D97-AF65-F5344CB8AC3E}">
        <p14:creationId xmlns:p14="http://schemas.microsoft.com/office/powerpoint/2010/main" val="3723154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15</a:t>
            </a:fld>
            <a:endParaRPr lang="pt-BR"/>
          </a:p>
        </p:txBody>
      </p:sp>
    </p:spTree>
    <p:extLst>
      <p:ext uri="{BB962C8B-B14F-4D97-AF65-F5344CB8AC3E}">
        <p14:creationId xmlns:p14="http://schemas.microsoft.com/office/powerpoint/2010/main" val="63846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16</a:t>
            </a:fld>
            <a:endParaRPr lang="pt-BR"/>
          </a:p>
        </p:txBody>
      </p:sp>
    </p:spTree>
    <p:extLst>
      <p:ext uri="{BB962C8B-B14F-4D97-AF65-F5344CB8AC3E}">
        <p14:creationId xmlns:p14="http://schemas.microsoft.com/office/powerpoint/2010/main" val="3181734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17</a:t>
            </a:fld>
            <a:endParaRPr lang="pt-BR"/>
          </a:p>
        </p:txBody>
      </p:sp>
    </p:spTree>
    <p:extLst>
      <p:ext uri="{BB962C8B-B14F-4D97-AF65-F5344CB8AC3E}">
        <p14:creationId xmlns:p14="http://schemas.microsoft.com/office/powerpoint/2010/main" val="2155790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18</a:t>
            </a:fld>
            <a:endParaRPr lang="pt-BR"/>
          </a:p>
        </p:txBody>
      </p:sp>
    </p:spTree>
    <p:extLst>
      <p:ext uri="{BB962C8B-B14F-4D97-AF65-F5344CB8AC3E}">
        <p14:creationId xmlns:p14="http://schemas.microsoft.com/office/powerpoint/2010/main" val="965369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19</a:t>
            </a:fld>
            <a:endParaRPr lang="pt-BR"/>
          </a:p>
        </p:txBody>
      </p:sp>
    </p:spTree>
    <p:extLst>
      <p:ext uri="{BB962C8B-B14F-4D97-AF65-F5344CB8AC3E}">
        <p14:creationId xmlns:p14="http://schemas.microsoft.com/office/powerpoint/2010/main" val="2839988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2</a:t>
            </a:fld>
            <a:endParaRPr lang="pt-BR"/>
          </a:p>
        </p:txBody>
      </p:sp>
    </p:spTree>
    <p:extLst>
      <p:ext uri="{BB962C8B-B14F-4D97-AF65-F5344CB8AC3E}">
        <p14:creationId xmlns:p14="http://schemas.microsoft.com/office/powerpoint/2010/main" val="148428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20</a:t>
            </a:fld>
            <a:endParaRPr lang="pt-BR"/>
          </a:p>
        </p:txBody>
      </p:sp>
    </p:spTree>
    <p:extLst>
      <p:ext uri="{BB962C8B-B14F-4D97-AF65-F5344CB8AC3E}">
        <p14:creationId xmlns:p14="http://schemas.microsoft.com/office/powerpoint/2010/main" val="155597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21</a:t>
            </a:fld>
            <a:endParaRPr lang="pt-BR"/>
          </a:p>
        </p:txBody>
      </p:sp>
    </p:spTree>
    <p:extLst>
      <p:ext uri="{BB962C8B-B14F-4D97-AF65-F5344CB8AC3E}">
        <p14:creationId xmlns:p14="http://schemas.microsoft.com/office/powerpoint/2010/main" val="1673446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22</a:t>
            </a:fld>
            <a:endParaRPr lang="pt-BR"/>
          </a:p>
        </p:txBody>
      </p:sp>
    </p:spTree>
    <p:extLst>
      <p:ext uri="{BB962C8B-B14F-4D97-AF65-F5344CB8AC3E}">
        <p14:creationId xmlns:p14="http://schemas.microsoft.com/office/powerpoint/2010/main" val="1931578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23</a:t>
            </a:fld>
            <a:endParaRPr lang="pt-BR"/>
          </a:p>
        </p:txBody>
      </p:sp>
    </p:spTree>
    <p:extLst>
      <p:ext uri="{BB962C8B-B14F-4D97-AF65-F5344CB8AC3E}">
        <p14:creationId xmlns:p14="http://schemas.microsoft.com/office/powerpoint/2010/main" val="1003362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24</a:t>
            </a:fld>
            <a:endParaRPr lang="pt-BR"/>
          </a:p>
        </p:txBody>
      </p:sp>
    </p:spTree>
    <p:extLst>
      <p:ext uri="{BB962C8B-B14F-4D97-AF65-F5344CB8AC3E}">
        <p14:creationId xmlns:p14="http://schemas.microsoft.com/office/powerpoint/2010/main" val="3118598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25</a:t>
            </a:fld>
            <a:endParaRPr lang="pt-BR"/>
          </a:p>
        </p:txBody>
      </p:sp>
    </p:spTree>
    <p:extLst>
      <p:ext uri="{BB962C8B-B14F-4D97-AF65-F5344CB8AC3E}">
        <p14:creationId xmlns:p14="http://schemas.microsoft.com/office/powerpoint/2010/main" val="3170102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26</a:t>
            </a:fld>
            <a:endParaRPr lang="pt-BR"/>
          </a:p>
        </p:txBody>
      </p:sp>
    </p:spTree>
    <p:extLst>
      <p:ext uri="{BB962C8B-B14F-4D97-AF65-F5344CB8AC3E}">
        <p14:creationId xmlns:p14="http://schemas.microsoft.com/office/powerpoint/2010/main" val="495261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pt-BR"/>
              <a:t>09 NZ comprehensiveness Feb</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3F248F-F267-4FD3-BAE3-7073C99C12A8}" type="datetime1">
              <a:rPr lang="en-US" altLang="pt-BR"/>
              <a:pPr eaLnBrk="1" hangingPunct="1"/>
              <a:t>12/19/2023</a:t>
            </a:fld>
            <a:endParaRPr lang="en-US" altLang="pt-BR"/>
          </a:p>
        </p:txBody>
      </p:sp>
      <p:sp>
        <p:nvSpPr>
          <p:cNvPr id="6963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0F15A1-CF67-47C4-9C88-AA6A909FF4CE}" type="slidenum">
              <a:rPr lang="en-US" altLang="pt-BR"/>
              <a:pPr eaLnBrk="1" hangingPunct="1"/>
              <a:t>27</a:t>
            </a:fld>
            <a:endParaRPr lang="en-US" altLang="pt-BR"/>
          </a:p>
        </p:txBody>
      </p:sp>
      <p:sp>
        <p:nvSpPr>
          <p:cNvPr id="69637" name="Rectangle 2"/>
          <p:cNvSpPr txBox="1">
            <a:spLocks noGrp="1" noChangeArrowheads="1"/>
          </p:cNvSpPr>
          <p:nvPr/>
        </p:nvSpPr>
        <p:spPr bwMode="auto">
          <a:xfrm>
            <a:off x="0" y="0"/>
            <a:ext cx="288993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pt-BR" sz="1000"/>
              <a:t>09 new slides</a:t>
            </a:r>
          </a:p>
        </p:txBody>
      </p:sp>
      <p:sp>
        <p:nvSpPr>
          <p:cNvPr id="69638" name="Rectangle 3"/>
          <p:cNvSpPr txBox="1">
            <a:spLocks noGrp="1" noChangeArrowheads="1"/>
          </p:cNvSpPr>
          <p:nvPr/>
        </p:nvSpPr>
        <p:spPr bwMode="auto">
          <a:xfrm>
            <a:off x="3777607" y="0"/>
            <a:ext cx="288993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DB92729-070C-40BD-9A21-29CF35639D2D}" type="datetime1">
              <a:rPr lang="en-US" altLang="pt-BR" sz="1000"/>
              <a:pPr algn="r" eaLnBrk="1" hangingPunct="1"/>
              <a:t>12/19/2023</a:t>
            </a:fld>
            <a:endParaRPr lang="en-US" altLang="pt-BR" sz="1000"/>
          </a:p>
        </p:txBody>
      </p:sp>
      <p:sp>
        <p:nvSpPr>
          <p:cNvPr id="69639" name="Rectangle 7"/>
          <p:cNvSpPr txBox="1">
            <a:spLocks noGrp="1" noChangeArrowheads="1"/>
          </p:cNvSpPr>
          <p:nvPr/>
        </p:nvSpPr>
        <p:spPr bwMode="auto">
          <a:xfrm>
            <a:off x="3777607" y="9428583"/>
            <a:ext cx="288993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77F914A-E610-40F5-9363-9B96E2491993}" type="slidenum">
              <a:rPr lang="en-US" altLang="pt-BR" sz="1000"/>
              <a:pPr algn="r" eaLnBrk="1" hangingPunct="1"/>
              <a:t>27</a:t>
            </a:fld>
            <a:endParaRPr lang="en-US" altLang="pt-BR" sz="1000"/>
          </a:p>
        </p:txBody>
      </p:sp>
      <p:sp>
        <p:nvSpPr>
          <p:cNvPr id="69640" name="Rectangle 2"/>
          <p:cNvSpPr>
            <a:spLocks noGrp="1" noRot="1" noChangeAspect="1" noChangeArrowheads="1" noTextEdit="1"/>
          </p:cNvSpPr>
          <p:nvPr>
            <p:ph type="sldImg"/>
          </p:nvPr>
        </p:nvSpPr>
        <p:spPr>
          <a:ln/>
        </p:spPr>
      </p:sp>
      <p:sp>
        <p:nvSpPr>
          <p:cNvPr id="696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dirty="0" smtClean="0">
                <a:latin typeface="Arial" panose="020B0604020202020204" pitchFamily="34" charset="0"/>
              </a:rPr>
              <a:t>Source: </a:t>
            </a:r>
            <a:r>
              <a:rPr lang="en-US" altLang="pt-BR" dirty="0" err="1" smtClean="0">
                <a:latin typeface="Arial" panose="020B0604020202020204" pitchFamily="34" charset="0"/>
                <a:cs typeface="Times New Roman" panose="02020603050405020304" pitchFamily="18" charset="0"/>
              </a:rPr>
              <a:t>Starfield</a:t>
            </a:r>
            <a:r>
              <a:rPr lang="en-US" altLang="pt-BR" dirty="0" smtClean="0">
                <a:latin typeface="Arial" panose="020B0604020202020204" pitchFamily="34" charset="0"/>
                <a:cs typeface="Times New Roman" panose="02020603050405020304" pitchFamily="18" charset="0"/>
              </a:rPr>
              <a:t> B. Primary Care: Balancing Health Needs, Services, and Technology. New York: Oxford University Press, 1998.</a:t>
            </a:r>
          </a:p>
          <a:p>
            <a:pPr eaLnBrk="1" hangingPunct="1"/>
            <a:r>
              <a:rPr lang="en-US" altLang="pt-BR" dirty="0" smtClean="0">
                <a:latin typeface="Arial" panose="020B0604020202020204" pitchFamily="34" charset="0"/>
              </a:rPr>
              <a:t>This diagram contains all of the elements of health services systems, highlighting those that are important to the achievement of primary care. These essential functions of primary care require attention to the particular elements of capacity, to one special element of provider behavior, and two elements reflecting the activities of patients and populations. Although many other elements of capacity and performance are involved in primary care, the identified elements act as the essential enabler to achieve first contact care, person-focused care over time, comprehensiveness of care, and coordination of care.  Once these functions are achieved, ensuing behaviors are dealt with as elements of the quality of care that is provided when problems are recognized as needing attention. </a:t>
            </a:r>
          </a:p>
        </p:txBody>
      </p:sp>
    </p:spTree>
    <p:extLst>
      <p:ext uri="{BB962C8B-B14F-4D97-AF65-F5344CB8AC3E}">
        <p14:creationId xmlns:p14="http://schemas.microsoft.com/office/powerpoint/2010/main" val="40102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28</a:t>
            </a:fld>
            <a:endParaRPr lang="pt-BR"/>
          </a:p>
        </p:txBody>
      </p:sp>
    </p:spTree>
    <p:extLst>
      <p:ext uri="{BB962C8B-B14F-4D97-AF65-F5344CB8AC3E}">
        <p14:creationId xmlns:p14="http://schemas.microsoft.com/office/powerpoint/2010/main" val="2492235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29</a:t>
            </a:fld>
            <a:endParaRPr lang="pt-BR"/>
          </a:p>
        </p:txBody>
      </p:sp>
    </p:spTree>
    <p:extLst>
      <p:ext uri="{BB962C8B-B14F-4D97-AF65-F5344CB8AC3E}">
        <p14:creationId xmlns:p14="http://schemas.microsoft.com/office/powerpoint/2010/main" val="361977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3</a:t>
            </a:fld>
            <a:endParaRPr lang="pt-BR"/>
          </a:p>
        </p:txBody>
      </p:sp>
    </p:spTree>
    <p:extLst>
      <p:ext uri="{BB962C8B-B14F-4D97-AF65-F5344CB8AC3E}">
        <p14:creationId xmlns:p14="http://schemas.microsoft.com/office/powerpoint/2010/main" val="2026882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30</a:t>
            </a:fld>
            <a:endParaRPr lang="pt-BR"/>
          </a:p>
        </p:txBody>
      </p:sp>
    </p:spTree>
    <p:extLst>
      <p:ext uri="{BB962C8B-B14F-4D97-AF65-F5344CB8AC3E}">
        <p14:creationId xmlns:p14="http://schemas.microsoft.com/office/powerpoint/2010/main" val="2447933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31</a:t>
            </a:fld>
            <a:endParaRPr lang="pt-BR"/>
          </a:p>
        </p:txBody>
      </p:sp>
    </p:spTree>
    <p:extLst>
      <p:ext uri="{BB962C8B-B14F-4D97-AF65-F5344CB8AC3E}">
        <p14:creationId xmlns:p14="http://schemas.microsoft.com/office/powerpoint/2010/main" val="438607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32</a:t>
            </a:fld>
            <a:endParaRPr lang="pt-BR"/>
          </a:p>
        </p:txBody>
      </p:sp>
    </p:spTree>
    <p:extLst>
      <p:ext uri="{BB962C8B-B14F-4D97-AF65-F5344CB8AC3E}">
        <p14:creationId xmlns:p14="http://schemas.microsoft.com/office/powerpoint/2010/main" val="210430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33</a:t>
            </a:fld>
            <a:endParaRPr lang="pt-BR"/>
          </a:p>
        </p:txBody>
      </p:sp>
    </p:spTree>
    <p:extLst>
      <p:ext uri="{BB962C8B-B14F-4D97-AF65-F5344CB8AC3E}">
        <p14:creationId xmlns:p14="http://schemas.microsoft.com/office/powerpoint/2010/main" val="2890803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34</a:t>
            </a:fld>
            <a:endParaRPr lang="pt-BR"/>
          </a:p>
        </p:txBody>
      </p:sp>
    </p:spTree>
    <p:extLst>
      <p:ext uri="{BB962C8B-B14F-4D97-AF65-F5344CB8AC3E}">
        <p14:creationId xmlns:p14="http://schemas.microsoft.com/office/powerpoint/2010/main" val="1203191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35</a:t>
            </a:fld>
            <a:endParaRPr lang="pt-BR"/>
          </a:p>
        </p:txBody>
      </p:sp>
    </p:spTree>
    <p:extLst>
      <p:ext uri="{BB962C8B-B14F-4D97-AF65-F5344CB8AC3E}">
        <p14:creationId xmlns:p14="http://schemas.microsoft.com/office/powerpoint/2010/main" val="3347324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36</a:t>
            </a:fld>
            <a:endParaRPr lang="pt-BR"/>
          </a:p>
        </p:txBody>
      </p:sp>
    </p:spTree>
    <p:extLst>
      <p:ext uri="{BB962C8B-B14F-4D97-AF65-F5344CB8AC3E}">
        <p14:creationId xmlns:p14="http://schemas.microsoft.com/office/powerpoint/2010/main" val="4287565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37</a:t>
            </a:fld>
            <a:endParaRPr lang="pt-BR"/>
          </a:p>
        </p:txBody>
      </p:sp>
    </p:spTree>
    <p:extLst>
      <p:ext uri="{BB962C8B-B14F-4D97-AF65-F5344CB8AC3E}">
        <p14:creationId xmlns:p14="http://schemas.microsoft.com/office/powerpoint/2010/main" val="1299260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38</a:t>
            </a:fld>
            <a:endParaRPr lang="pt-BR"/>
          </a:p>
        </p:txBody>
      </p:sp>
    </p:spTree>
    <p:extLst>
      <p:ext uri="{BB962C8B-B14F-4D97-AF65-F5344CB8AC3E}">
        <p14:creationId xmlns:p14="http://schemas.microsoft.com/office/powerpoint/2010/main" val="1448213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39</a:t>
            </a:fld>
            <a:endParaRPr lang="pt-BR"/>
          </a:p>
        </p:txBody>
      </p:sp>
    </p:spTree>
    <p:extLst>
      <p:ext uri="{BB962C8B-B14F-4D97-AF65-F5344CB8AC3E}">
        <p14:creationId xmlns:p14="http://schemas.microsoft.com/office/powerpoint/2010/main" val="270420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4</a:t>
            </a:fld>
            <a:endParaRPr lang="pt-BR"/>
          </a:p>
        </p:txBody>
      </p:sp>
    </p:spTree>
    <p:extLst>
      <p:ext uri="{BB962C8B-B14F-4D97-AF65-F5344CB8AC3E}">
        <p14:creationId xmlns:p14="http://schemas.microsoft.com/office/powerpoint/2010/main" val="4116084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40</a:t>
            </a:fld>
            <a:endParaRPr lang="pt-BR"/>
          </a:p>
        </p:txBody>
      </p:sp>
    </p:spTree>
    <p:extLst>
      <p:ext uri="{BB962C8B-B14F-4D97-AF65-F5344CB8AC3E}">
        <p14:creationId xmlns:p14="http://schemas.microsoft.com/office/powerpoint/2010/main" val="2126943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Avaliação de gestantes de alto risco; 689 gestantes avaliadas; </a:t>
            </a:r>
            <a:endParaRPr lang="pt-BR" dirty="0"/>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41</a:t>
            </a:fld>
            <a:endParaRPr lang="pt-BR"/>
          </a:p>
        </p:txBody>
      </p:sp>
    </p:spTree>
    <p:extLst>
      <p:ext uri="{BB962C8B-B14F-4D97-AF65-F5344CB8AC3E}">
        <p14:creationId xmlns:p14="http://schemas.microsoft.com/office/powerpoint/2010/main" val="2476481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42</a:t>
            </a:fld>
            <a:endParaRPr lang="pt-BR"/>
          </a:p>
        </p:txBody>
      </p:sp>
    </p:spTree>
    <p:extLst>
      <p:ext uri="{BB962C8B-B14F-4D97-AF65-F5344CB8AC3E}">
        <p14:creationId xmlns:p14="http://schemas.microsoft.com/office/powerpoint/2010/main" val="1314208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43</a:t>
            </a:fld>
            <a:endParaRPr lang="pt-BR"/>
          </a:p>
        </p:txBody>
      </p:sp>
    </p:spTree>
    <p:extLst>
      <p:ext uri="{BB962C8B-B14F-4D97-AF65-F5344CB8AC3E}">
        <p14:creationId xmlns:p14="http://schemas.microsoft.com/office/powerpoint/2010/main" val="2315486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pt-BR"/>
              <a:t>09 NZ comprehensiveness Feb</a:t>
            </a:r>
          </a:p>
        </p:txBody>
      </p:sp>
      <p:sp>
        <p:nvSpPr>
          <p:cNvPr id="983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85DFA7-8301-420F-B226-FDB07CE2A0A9}" type="datetime1">
              <a:rPr lang="en-US" altLang="pt-BR"/>
              <a:pPr eaLnBrk="1" hangingPunct="1"/>
              <a:t>12/19/2023</a:t>
            </a:fld>
            <a:endParaRPr lang="en-US" altLang="pt-BR"/>
          </a:p>
        </p:txBody>
      </p:sp>
      <p:sp>
        <p:nvSpPr>
          <p:cNvPr id="983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58725A-58CB-4F1C-8663-6FC9BEE2D2A1}" type="slidenum">
              <a:rPr lang="en-US" altLang="pt-BR"/>
              <a:pPr eaLnBrk="1" hangingPunct="1"/>
              <a:t>44</a:t>
            </a:fld>
            <a:endParaRPr lang="en-US" altLang="pt-BR"/>
          </a:p>
        </p:txBody>
      </p:sp>
      <p:sp>
        <p:nvSpPr>
          <p:cNvPr id="98309" name="Rectangle 2"/>
          <p:cNvSpPr txBox="1">
            <a:spLocks noGrp="1" noChangeArrowheads="1"/>
          </p:cNvSpPr>
          <p:nvPr/>
        </p:nvSpPr>
        <p:spPr bwMode="auto">
          <a:xfrm>
            <a:off x="0" y="0"/>
            <a:ext cx="288993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pt-BR" sz="1000"/>
              <a:t>09 NZ comprehensiveness Feb</a:t>
            </a:r>
          </a:p>
        </p:txBody>
      </p:sp>
      <p:sp>
        <p:nvSpPr>
          <p:cNvPr id="98310" name="Rectangle 3"/>
          <p:cNvSpPr txBox="1">
            <a:spLocks noGrp="1" noChangeArrowheads="1"/>
          </p:cNvSpPr>
          <p:nvPr/>
        </p:nvSpPr>
        <p:spPr bwMode="auto">
          <a:xfrm>
            <a:off x="3777607" y="0"/>
            <a:ext cx="288993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8B802DA-C5A0-4A46-8245-B80FE28878A9}" type="datetime1">
              <a:rPr lang="en-US" altLang="pt-BR" sz="1000"/>
              <a:pPr algn="r" eaLnBrk="1" hangingPunct="1"/>
              <a:t>12/19/2023</a:t>
            </a:fld>
            <a:endParaRPr lang="en-US" altLang="pt-BR" sz="1000"/>
          </a:p>
        </p:txBody>
      </p:sp>
      <p:sp>
        <p:nvSpPr>
          <p:cNvPr id="98311" name="Rectangle 7"/>
          <p:cNvSpPr txBox="1">
            <a:spLocks noGrp="1" noChangeArrowheads="1"/>
          </p:cNvSpPr>
          <p:nvPr/>
        </p:nvSpPr>
        <p:spPr bwMode="auto">
          <a:xfrm>
            <a:off x="3777607" y="9428583"/>
            <a:ext cx="2889938"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FB83FDE-9787-4990-BBE0-0C317AD8C712}" type="slidenum">
              <a:rPr lang="en-US" altLang="pt-BR" sz="1000"/>
              <a:pPr algn="r" eaLnBrk="1" hangingPunct="1"/>
              <a:t>44</a:t>
            </a:fld>
            <a:endParaRPr lang="en-US" altLang="pt-BR" sz="1000"/>
          </a:p>
        </p:txBody>
      </p:sp>
      <p:sp>
        <p:nvSpPr>
          <p:cNvPr id="98312" name="Rectangle 2"/>
          <p:cNvSpPr>
            <a:spLocks noGrp="1" noRot="1" noChangeAspect="1" noChangeArrowheads="1" noTextEdit="1"/>
          </p:cNvSpPr>
          <p:nvPr>
            <p:ph type="sldImg"/>
          </p:nvPr>
        </p:nvSpPr>
        <p:spPr>
          <a:ln/>
        </p:spPr>
      </p:sp>
      <p:sp>
        <p:nvSpPr>
          <p:cNvPr id="98313" name="Rectangle 3"/>
          <p:cNvSpPr>
            <a:spLocks noGrp="1" noChangeArrowheads="1"/>
          </p:cNvSpPr>
          <p:nvPr>
            <p:ph type="body" idx="1"/>
          </p:nvPr>
        </p:nvSpPr>
        <p:spPr>
          <a:xfrm>
            <a:off x="889212" y="4715153"/>
            <a:ext cx="4890665"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p>
            <a:pPr eaLnBrk="1" hangingPunct="1"/>
            <a:r>
              <a:rPr lang="en-US" altLang="pt-BR" smtClean="0">
                <a:latin typeface="Arial" panose="020B0604020202020204" pitchFamily="34" charset="0"/>
              </a:rPr>
              <a:t>Source: </a:t>
            </a:r>
            <a:r>
              <a:rPr lang="en-US" altLang="pt-BR" smtClean="0">
                <a:latin typeface="Arial" panose="020B0604020202020204" pitchFamily="34" charset="0"/>
                <a:cs typeface="Times New Roman" panose="02020603050405020304" pitchFamily="18" charset="0"/>
              </a:rPr>
              <a:t>Forrest CB, Reid RJ. Prevalence of health problems and primary care physicians' specialty referral decisions. J Fam Pract 2001; 50(5):427-432.</a:t>
            </a:r>
            <a:r>
              <a:rPr lang="en-US" altLang="pt-BR" smtClean="0">
                <a:latin typeface="Arial" panose="020B0604020202020204" pitchFamily="34" charset="0"/>
              </a:rPr>
              <a:t> </a:t>
            </a:r>
          </a:p>
        </p:txBody>
      </p:sp>
    </p:spTree>
    <p:extLst>
      <p:ext uri="{BB962C8B-B14F-4D97-AF65-F5344CB8AC3E}">
        <p14:creationId xmlns:p14="http://schemas.microsoft.com/office/powerpoint/2010/main" val="3226399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45</a:t>
            </a:fld>
            <a:endParaRPr lang="pt-BR"/>
          </a:p>
        </p:txBody>
      </p:sp>
    </p:spTree>
    <p:extLst>
      <p:ext uri="{BB962C8B-B14F-4D97-AF65-F5344CB8AC3E}">
        <p14:creationId xmlns:p14="http://schemas.microsoft.com/office/powerpoint/2010/main" val="1449030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4358BD9E-8DDF-43FB-A53C-83B8076415C9}" type="slidenum">
              <a:rPr lang="pt-BR" smtClean="0"/>
              <a:t>46</a:t>
            </a:fld>
            <a:endParaRPr lang="pt-BR"/>
          </a:p>
        </p:txBody>
      </p:sp>
    </p:spTree>
    <p:extLst>
      <p:ext uri="{BB962C8B-B14F-4D97-AF65-F5344CB8AC3E}">
        <p14:creationId xmlns:p14="http://schemas.microsoft.com/office/powerpoint/2010/main" val="3891108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47</a:t>
            </a:fld>
            <a:endParaRPr lang="pt-BR"/>
          </a:p>
        </p:txBody>
      </p:sp>
    </p:spTree>
    <p:extLst>
      <p:ext uri="{BB962C8B-B14F-4D97-AF65-F5344CB8AC3E}">
        <p14:creationId xmlns:p14="http://schemas.microsoft.com/office/powerpoint/2010/main" val="527453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48</a:t>
            </a:fld>
            <a:endParaRPr lang="pt-BR"/>
          </a:p>
        </p:txBody>
      </p:sp>
    </p:spTree>
    <p:extLst>
      <p:ext uri="{BB962C8B-B14F-4D97-AF65-F5344CB8AC3E}">
        <p14:creationId xmlns:p14="http://schemas.microsoft.com/office/powerpoint/2010/main" val="2793666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49</a:t>
            </a:fld>
            <a:endParaRPr lang="pt-BR"/>
          </a:p>
        </p:txBody>
      </p:sp>
    </p:spTree>
    <p:extLst>
      <p:ext uri="{BB962C8B-B14F-4D97-AF65-F5344CB8AC3E}">
        <p14:creationId xmlns:p14="http://schemas.microsoft.com/office/powerpoint/2010/main" val="101227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5</a:t>
            </a:fld>
            <a:endParaRPr lang="pt-BR"/>
          </a:p>
        </p:txBody>
      </p:sp>
    </p:spTree>
    <p:extLst>
      <p:ext uri="{BB962C8B-B14F-4D97-AF65-F5344CB8AC3E}">
        <p14:creationId xmlns:p14="http://schemas.microsoft.com/office/powerpoint/2010/main" val="424841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50</a:t>
            </a:fld>
            <a:endParaRPr lang="pt-BR"/>
          </a:p>
        </p:txBody>
      </p:sp>
    </p:spTree>
    <p:extLst>
      <p:ext uri="{BB962C8B-B14F-4D97-AF65-F5344CB8AC3E}">
        <p14:creationId xmlns:p14="http://schemas.microsoft.com/office/powerpoint/2010/main" val="2656456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51</a:t>
            </a:fld>
            <a:endParaRPr lang="pt-BR"/>
          </a:p>
        </p:txBody>
      </p:sp>
    </p:spTree>
    <p:extLst>
      <p:ext uri="{BB962C8B-B14F-4D97-AF65-F5344CB8AC3E}">
        <p14:creationId xmlns:p14="http://schemas.microsoft.com/office/powerpoint/2010/main" val="2131151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52</a:t>
            </a:fld>
            <a:endParaRPr lang="pt-BR"/>
          </a:p>
        </p:txBody>
      </p:sp>
    </p:spTree>
    <p:extLst>
      <p:ext uri="{BB962C8B-B14F-4D97-AF65-F5344CB8AC3E}">
        <p14:creationId xmlns:p14="http://schemas.microsoft.com/office/powerpoint/2010/main" val="930299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53</a:t>
            </a:fld>
            <a:endParaRPr lang="pt-BR"/>
          </a:p>
        </p:txBody>
      </p:sp>
    </p:spTree>
    <p:extLst>
      <p:ext uri="{BB962C8B-B14F-4D97-AF65-F5344CB8AC3E}">
        <p14:creationId xmlns:p14="http://schemas.microsoft.com/office/powerpoint/2010/main" val="3291290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54</a:t>
            </a:fld>
            <a:endParaRPr lang="pt-BR"/>
          </a:p>
        </p:txBody>
      </p:sp>
    </p:spTree>
    <p:extLst>
      <p:ext uri="{BB962C8B-B14F-4D97-AF65-F5344CB8AC3E}">
        <p14:creationId xmlns:p14="http://schemas.microsoft.com/office/powerpoint/2010/main" val="2629710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55</a:t>
            </a:fld>
            <a:endParaRPr lang="pt-BR"/>
          </a:p>
        </p:txBody>
      </p:sp>
    </p:spTree>
    <p:extLst>
      <p:ext uri="{BB962C8B-B14F-4D97-AF65-F5344CB8AC3E}">
        <p14:creationId xmlns:p14="http://schemas.microsoft.com/office/powerpoint/2010/main" val="3674468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Slide cedido pelos alunos da ASCI de 2019. ASC fala do SUS, das unidades de saúde, do entorno (território), das visitas domiciliares, da promoção da saúde e prevenção. Fala também da educação em saúde e oferece aos alunos a possibilidade de exercitar isso com a comunidade.</a:t>
            </a:r>
          </a:p>
          <a:p>
            <a:endParaRPr lang="pt-BR" dirty="0"/>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56</a:t>
            </a:fld>
            <a:endParaRPr lang="pt-BR"/>
          </a:p>
        </p:txBody>
      </p:sp>
    </p:spTree>
    <p:extLst>
      <p:ext uri="{BB962C8B-B14F-4D97-AF65-F5344CB8AC3E}">
        <p14:creationId xmlns:p14="http://schemas.microsoft.com/office/powerpoint/2010/main" val="162318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Lembrar que os NSF são USF do SUS e seguem toda a programação estipulada pela SMS, sendo parte da rede de atenção do SUS. Não fazem somente prevenção e promoção como podem pensar alguns.</a:t>
            </a:r>
            <a:r>
              <a:rPr lang="pt-BR" baseline="0" dirty="0" smtClean="0"/>
              <a:t> A maior atividade é na verdade clínica.</a:t>
            </a:r>
            <a:endParaRPr lang="pt-BR" dirty="0"/>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57</a:t>
            </a:fld>
            <a:endParaRPr lang="pt-BR"/>
          </a:p>
        </p:txBody>
      </p:sp>
    </p:spTree>
    <p:extLst>
      <p:ext uri="{BB962C8B-B14F-4D97-AF65-F5344CB8AC3E}">
        <p14:creationId xmlns:p14="http://schemas.microsoft.com/office/powerpoint/2010/main" val="9374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58</a:t>
            </a:fld>
            <a:endParaRPr lang="pt-BR"/>
          </a:p>
        </p:txBody>
      </p:sp>
    </p:spTree>
    <p:extLst>
      <p:ext uri="{BB962C8B-B14F-4D97-AF65-F5344CB8AC3E}">
        <p14:creationId xmlns:p14="http://schemas.microsoft.com/office/powerpoint/2010/main" val="4256032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Na ASCII o foco</a:t>
            </a:r>
            <a:r>
              <a:rPr lang="pt-BR" baseline="0" dirty="0" smtClean="0"/>
              <a:t> é a família. Sua constituição, acompanhamento por visitas domiciliares, discussão de problemas, os principais programas do Ministério da Saúde: criança, mulher, adulto, idoso, mental etc.</a:t>
            </a:r>
            <a:endParaRPr lang="pt-BR" dirty="0"/>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59</a:t>
            </a:fld>
            <a:endParaRPr lang="pt-BR"/>
          </a:p>
        </p:txBody>
      </p:sp>
    </p:spTree>
    <p:extLst>
      <p:ext uri="{BB962C8B-B14F-4D97-AF65-F5344CB8AC3E}">
        <p14:creationId xmlns:p14="http://schemas.microsoft.com/office/powerpoint/2010/main" val="595114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Embodiment</a:t>
            </a:r>
            <a:r>
              <a:rPr lang="pt-BR" dirty="0" smtClean="0"/>
              <a:t> = realização</a:t>
            </a:r>
            <a:r>
              <a:rPr lang="pt-BR" baseline="0" dirty="0" smtClean="0"/>
              <a:t> </a:t>
            </a:r>
            <a:r>
              <a:rPr lang="pt-BR" dirty="0" smtClean="0"/>
              <a:t> </a:t>
            </a:r>
            <a:r>
              <a:rPr lang="pt-BR" dirty="0" err="1" smtClean="0"/>
              <a:t>Constraints</a:t>
            </a:r>
            <a:r>
              <a:rPr lang="pt-BR" dirty="0" smtClean="0"/>
              <a:t>=restrições</a:t>
            </a:r>
            <a:endParaRPr lang="pt-BR" dirty="0"/>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6</a:t>
            </a:fld>
            <a:endParaRPr lang="pt-BR"/>
          </a:p>
        </p:txBody>
      </p:sp>
    </p:spTree>
    <p:extLst>
      <p:ext uri="{BB962C8B-B14F-4D97-AF65-F5344CB8AC3E}">
        <p14:creationId xmlns:p14="http://schemas.microsoft.com/office/powerpoint/2010/main" val="15470830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60</a:t>
            </a:fld>
            <a:endParaRPr lang="pt-BR"/>
          </a:p>
        </p:txBody>
      </p:sp>
    </p:spTree>
    <p:extLst>
      <p:ext uri="{BB962C8B-B14F-4D97-AF65-F5344CB8AC3E}">
        <p14:creationId xmlns:p14="http://schemas.microsoft.com/office/powerpoint/2010/main" val="4094401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61</a:t>
            </a:fld>
            <a:endParaRPr lang="pt-BR"/>
          </a:p>
        </p:txBody>
      </p:sp>
    </p:spTree>
    <p:extLst>
      <p:ext uri="{BB962C8B-B14F-4D97-AF65-F5344CB8AC3E}">
        <p14:creationId xmlns:p14="http://schemas.microsoft.com/office/powerpoint/2010/main" val="3586474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6742269-A37C-487B-A6C0-C1CFD3C9A55F}" type="slidenum">
              <a:rPr lang="pt-BR" smtClean="0"/>
              <a:t>62</a:t>
            </a:fld>
            <a:endParaRPr lang="pt-BR"/>
          </a:p>
        </p:txBody>
      </p:sp>
    </p:spTree>
    <p:extLst>
      <p:ext uri="{BB962C8B-B14F-4D97-AF65-F5344CB8AC3E}">
        <p14:creationId xmlns:p14="http://schemas.microsoft.com/office/powerpoint/2010/main" val="20475417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63</a:t>
            </a:fld>
            <a:endParaRPr lang="pt-BR"/>
          </a:p>
        </p:txBody>
      </p:sp>
    </p:spTree>
    <p:extLst>
      <p:ext uri="{BB962C8B-B14F-4D97-AF65-F5344CB8AC3E}">
        <p14:creationId xmlns:p14="http://schemas.microsoft.com/office/powerpoint/2010/main" val="2383950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64</a:t>
            </a:fld>
            <a:endParaRPr lang="pt-BR"/>
          </a:p>
        </p:txBody>
      </p:sp>
    </p:spTree>
    <p:extLst>
      <p:ext uri="{BB962C8B-B14F-4D97-AF65-F5344CB8AC3E}">
        <p14:creationId xmlns:p14="http://schemas.microsoft.com/office/powerpoint/2010/main" val="394961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Constraints</a:t>
            </a:r>
            <a:r>
              <a:rPr lang="pt-BR" dirty="0" smtClean="0"/>
              <a:t> = restrições</a:t>
            </a:r>
            <a:endParaRPr lang="pt-BR" dirty="0"/>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7</a:t>
            </a:fld>
            <a:endParaRPr lang="pt-BR"/>
          </a:p>
        </p:txBody>
      </p:sp>
    </p:spTree>
    <p:extLst>
      <p:ext uri="{BB962C8B-B14F-4D97-AF65-F5344CB8AC3E}">
        <p14:creationId xmlns:p14="http://schemas.microsoft.com/office/powerpoint/2010/main" val="230309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8</a:t>
            </a:fld>
            <a:endParaRPr lang="pt-BR"/>
          </a:p>
        </p:txBody>
      </p:sp>
    </p:spTree>
    <p:extLst>
      <p:ext uri="{BB962C8B-B14F-4D97-AF65-F5344CB8AC3E}">
        <p14:creationId xmlns:p14="http://schemas.microsoft.com/office/powerpoint/2010/main" val="155609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Observar o tipo de curva, acelerada no começo e mais suave no fim.</a:t>
            </a:r>
          </a:p>
          <a:p>
            <a:r>
              <a:rPr lang="pt-BR" dirty="0" err="1" smtClean="0"/>
              <a:t>Lembar</a:t>
            </a:r>
            <a:r>
              <a:rPr lang="pt-BR" dirty="0" smtClean="0"/>
              <a:t> que renda média é média, esconde desigualdades internas no país.</a:t>
            </a:r>
            <a:endParaRPr lang="pt-BR" dirty="0"/>
          </a:p>
        </p:txBody>
      </p:sp>
      <p:sp>
        <p:nvSpPr>
          <p:cNvPr id="4" name="Espaço Reservado para Número de Slide 3"/>
          <p:cNvSpPr>
            <a:spLocks noGrp="1"/>
          </p:cNvSpPr>
          <p:nvPr>
            <p:ph type="sldNum" sz="quarter" idx="10"/>
          </p:nvPr>
        </p:nvSpPr>
        <p:spPr/>
        <p:txBody>
          <a:bodyPr/>
          <a:lstStyle/>
          <a:p>
            <a:fld id="{DBCED794-917F-4ED5-8782-0BF83722A81C}" type="slidenum">
              <a:rPr lang="pt-BR" smtClean="0"/>
              <a:t>9</a:t>
            </a:fld>
            <a:endParaRPr lang="pt-BR"/>
          </a:p>
        </p:txBody>
      </p:sp>
    </p:spTree>
    <p:extLst>
      <p:ext uri="{BB962C8B-B14F-4D97-AF65-F5344CB8AC3E}">
        <p14:creationId xmlns:p14="http://schemas.microsoft.com/office/powerpoint/2010/main" val="72778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D589B48-90BE-41F8-BC16-7F793AFBA814}" type="datetimeFigureOut">
              <a:rPr lang="pt-BR" smtClean="0"/>
              <a:t>19/12/2023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4086352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D589B48-90BE-41F8-BC16-7F793AFBA814}" type="datetimeFigureOut">
              <a:rPr lang="pt-BR" smtClean="0"/>
              <a:t>19/12/2023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124226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D589B48-90BE-41F8-BC16-7F793AFBA814}" type="datetimeFigureOut">
              <a:rPr lang="pt-BR" smtClean="0"/>
              <a:t>19/12/2023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1379320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D589B48-90BE-41F8-BC16-7F793AFBA814}" type="datetimeFigureOut">
              <a:rPr lang="pt-BR" smtClean="0"/>
              <a:t>19/12/2023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304653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D589B48-90BE-41F8-BC16-7F793AFBA814}" type="datetimeFigureOut">
              <a:rPr lang="pt-BR" smtClean="0"/>
              <a:t>19/12/2023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2711974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D589B48-90BE-41F8-BC16-7F793AFBA814}" type="datetimeFigureOut">
              <a:rPr lang="pt-BR" smtClean="0"/>
              <a:t>19/12/2023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559113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D589B48-90BE-41F8-BC16-7F793AFBA814}" type="datetimeFigureOut">
              <a:rPr lang="pt-BR" smtClean="0"/>
              <a:t>19/12/2023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1857201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D589B48-90BE-41F8-BC16-7F793AFBA814}" type="datetimeFigureOut">
              <a:rPr lang="pt-BR" smtClean="0"/>
              <a:t>19/12/2023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152427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D589B48-90BE-41F8-BC16-7F793AFBA814}" type="datetimeFigureOut">
              <a:rPr lang="pt-BR" smtClean="0"/>
              <a:t>19/12/2023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3960951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D589B48-90BE-41F8-BC16-7F793AFBA814}" type="datetimeFigureOut">
              <a:rPr lang="pt-BR" smtClean="0"/>
              <a:t>19/12/2023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199305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D589B48-90BE-41F8-BC16-7F793AFBA814}" type="datetimeFigureOut">
              <a:rPr lang="pt-BR" smtClean="0"/>
              <a:t>19/12/2023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2A1A089-9E8E-4998-94F5-72C9CF523061}" type="slidenum">
              <a:rPr lang="pt-BR" smtClean="0"/>
              <a:t>‹nº›</a:t>
            </a:fld>
            <a:endParaRPr lang="pt-BR"/>
          </a:p>
        </p:txBody>
      </p:sp>
    </p:spTree>
    <p:extLst>
      <p:ext uri="{BB962C8B-B14F-4D97-AF65-F5344CB8AC3E}">
        <p14:creationId xmlns:p14="http://schemas.microsoft.com/office/powerpoint/2010/main" val="144862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89B48-90BE-41F8-BC16-7F793AFBA814}" type="datetimeFigureOut">
              <a:rPr lang="pt-BR" smtClean="0"/>
              <a:t>19/12/2023</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1A089-9E8E-4998-94F5-72C9CF523061}" type="slidenum">
              <a:rPr lang="pt-BR" smtClean="0"/>
              <a:t>‹nº›</a:t>
            </a:fld>
            <a:endParaRPr lang="pt-BR"/>
          </a:p>
        </p:txBody>
      </p:sp>
    </p:spTree>
    <p:extLst>
      <p:ext uri="{BB962C8B-B14F-4D97-AF65-F5344CB8AC3E}">
        <p14:creationId xmlns:p14="http://schemas.microsoft.com/office/powerpoint/2010/main" val="4116421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jogh.or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042" y="2074987"/>
            <a:ext cx="12192000" cy="3144253"/>
          </a:xfrm>
          <a:solidFill>
            <a:schemeClr val="bg1"/>
          </a:solidFill>
          <a:ln>
            <a:noFill/>
          </a:ln>
        </p:spPr>
        <p:txBody>
          <a:bodyPr>
            <a:noAutofit/>
          </a:bodyPr>
          <a:lstStyle/>
          <a:p>
            <a:r>
              <a:rPr lang="pt-BR" sz="4400" b="1" dirty="0" smtClean="0">
                <a:solidFill>
                  <a:schemeClr val="accent5"/>
                </a:solidFill>
                <a:cs typeface="Arial" panose="020B0604020202020204" pitchFamily="34" charset="0"/>
              </a:rPr>
              <a:t>Atenção</a:t>
            </a:r>
            <a:r>
              <a:rPr lang="pt-BR" sz="4400" b="1" dirty="0" smtClean="0">
                <a:solidFill>
                  <a:schemeClr val="accent5"/>
                </a:solidFill>
              </a:rPr>
              <a:t> primária à saúde:</a:t>
            </a:r>
            <a:br>
              <a:rPr lang="pt-BR" sz="4400" b="1" dirty="0" smtClean="0">
                <a:solidFill>
                  <a:schemeClr val="accent5"/>
                </a:solidFill>
              </a:rPr>
            </a:br>
            <a:r>
              <a:rPr lang="pt-BR" sz="4400" b="1" dirty="0" smtClean="0">
                <a:solidFill>
                  <a:schemeClr val="accent5"/>
                </a:solidFill>
              </a:rPr>
              <a:t>aspectos conceituais e ensino</a:t>
            </a:r>
            <a:br>
              <a:rPr lang="pt-BR" sz="4400" b="1" dirty="0" smtClean="0">
                <a:solidFill>
                  <a:schemeClr val="accent5"/>
                </a:solidFill>
              </a:rPr>
            </a:br>
            <a:r>
              <a:rPr lang="pt-BR" sz="4400" b="1" dirty="0" smtClean="0">
                <a:solidFill>
                  <a:schemeClr val="accent5"/>
                </a:solidFill>
              </a:rPr>
              <a:t/>
            </a:r>
            <a:br>
              <a:rPr lang="pt-BR" sz="4400" b="1" dirty="0" smtClean="0">
                <a:solidFill>
                  <a:schemeClr val="accent5"/>
                </a:solidFill>
              </a:rPr>
            </a:br>
            <a:r>
              <a:rPr lang="pt-BR" sz="2200" dirty="0" smtClean="0">
                <a:solidFill>
                  <a:schemeClr val="tx1">
                    <a:lumMod val="85000"/>
                    <a:lumOff val="15000"/>
                  </a:schemeClr>
                </a:solidFill>
              </a:rPr>
              <a:t>Atenção </a:t>
            </a:r>
            <a:r>
              <a:rPr lang="pt-BR" sz="2200" dirty="0" smtClean="0">
                <a:solidFill>
                  <a:schemeClr val="tx1">
                    <a:lumMod val="85000"/>
                    <a:lumOff val="15000"/>
                  </a:schemeClr>
                </a:solidFill>
              </a:rPr>
              <a:t>Primária à Saúde no Sistema Único de Saúde e Estratégia Saúde da Família</a:t>
            </a:r>
            <a:r>
              <a:rPr lang="pt-BR" sz="2200" b="1" dirty="0" smtClean="0">
                <a:solidFill>
                  <a:schemeClr val="tx1">
                    <a:lumMod val="85000"/>
                    <a:lumOff val="15000"/>
                  </a:schemeClr>
                </a:solidFill>
              </a:rPr>
              <a:t/>
            </a:r>
            <a:br>
              <a:rPr lang="pt-BR" sz="2200" b="1" dirty="0" smtClean="0">
                <a:solidFill>
                  <a:schemeClr val="tx1">
                    <a:lumMod val="85000"/>
                    <a:lumOff val="15000"/>
                  </a:schemeClr>
                </a:solidFill>
              </a:rPr>
            </a:br>
            <a:endParaRPr lang="pt-BR" sz="2200" b="1" dirty="0">
              <a:solidFill>
                <a:schemeClr val="tx1">
                  <a:lumMod val="85000"/>
                  <a:lumOff val="15000"/>
                </a:schemeClr>
              </a:solidFill>
            </a:endParaRPr>
          </a:p>
        </p:txBody>
      </p:sp>
      <p:sp>
        <p:nvSpPr>
          <p:cNvPr id="3" name="Subtítulo 2"/>
          <p:cNvSpPr>
            <a:spLocks noGrp="1"/>
          </p:cNvSpPr>
          <p:nvPr>
            <p:ph type="subTitle" idx="1"/>
          </p:nvPr>
        </p:nvSpPr>
        <p:spPr>
          <a:xfrm>
            <a:off x="2695072" y="4845301"/>
            <a:ext cx="6801853" cy="1655762"/>
          </a:xfrm>
        </p:spPr>
        <p:txBody>
          <a:bodyPr>
            <a:normAutofit fontScale="92500" lnSpcReduction="20000"/>
          </a:bodyPr>
          <a:lstStyle/>
          <a:p>
            <a:endParaRPr lang="pt-BR" sz="1800" dirty="0" smtClean="0"/>
          </a:p>
          <a:p>
            <a:endParaRPr lang="pt-BR" sz="2000" dirty="0" smtClean="0">
              <a:solidFill>
                <a:schemeClr val="tx1">
                  <a:lumMod val="85000"/>
                  <a:lumOff val="15000"/>
                </a:schemeClr>
              </a:solidFill>
            </a:endParaRPr>
          </a:p>
          <a:p>
            <a:r>
              <a:rPr lang="pt-BR" sz="2000" dirty="0" smtClean="0">
                <a:solidFill>
                  <a:schemeClr val="tx1">
                    <a:lumMod val="50000"/>
                    <a:lumOff val="50000"/>
                  </a:schemeClr>
                </a:solidFill>
              </a:rPr>
              <a:t>Amaury </a:t>
            </a:r>
            <a:r>
              <a:rPr lang="pt-BR" sz="2000" dirty="0" err="1" smtClean="0">
                <a:solidFill>
                  <a:schemeClr val="tx1">
                    <a:lumMod val="50000"/>
                    <a:lumOff val="50000"/>
                  </a:schemeClr>
                </a:solidFill>
              </a:rPr>
              <a:t>Lélis</a:t>
            </a:r>
            <a:r>
              <a:rPr lang="pt-BR" sz="2000" dirty="0" smtClean="0">
                <a:solidFill>
                  <a:schemeClr val="tx1">
                    <a:lumMod val="50000"/>
                    <a:lumOff val="50000"/>
                  </a:schemeClr>
                </a:solidFill>
              </a:rPr>
              <a:t> Dal </a:t>
            </a:r>
            <a:r>
              <a:rPr lang="pt-BR" sz="2000" dirty="0" err="1" smtClean="0">
                <a:solidFill>
                  <a:schemeClr val="tx1">
                    <a:lumMod val="50000"/>
                    <a:lumOff val="50000"/>
                  </a:schemeClr>
                </a:solidFill>
              </a:rPr>
              <a:t>Fabbro</a:t>
            </a:r>
            <a:endParaRPr lang="pt-BR" sz="2000" dirty="0" smtClean="0">
              <a:solidFill>
                <a:schemeClr val="tx1">
                  <a:lumMod val="50000"/>
                  <a:lumOff val="50000"/>
                </a:schemeClr>
              </a:solidFill>
            </a:endParaRPr>
          </a:p>
          <a:p>
            <a:endParaRPr lang="pt-BR" sz="1800" dirty="0" smtClean="0">
              <a:solidFill>
                <a:schemeClr val="tx1">
                  <a:lumMod val="50000"/>
                  <a:lumOff val="50000"/>
                </a:schemeClr>
              </a:solidFill>
            </a:endParaRPr>
          </a:p>
          <a:p>
            <a:r>
              <a:rPr lang="pt-BR" sz="1600" dirty="0" smtClean="0">
                <a:solidFill>
                  <a:schemeClr val="tx1">
                    <a:lumMod val="50000"/>
                    <a:lumOff val="50000"/>
                  </a:schemeClr>
                </a:solidFill>
              </a:rPr>
              <a:t>Ribeirão </a:t>
            </a:r>
            <a:r>
              <a:rPr lang="pt-BR" sz="1600" dirty="0" smtClean="0">
                <a:solidFill>
                  <a:schemeClr val="tx1">
                    <a:lumMod val="50000"/>
                    <a:lumOff val="50000"/>
                  </a:schemeClr>
                </a:solidFill>
              </a:rPr>
              <a:t>Preto,2024.</a:t>
            </a:r>
            <a:endParaRPr lang="pt-BR" sz="1600" dirty="0">
              <a:solidFill>
                <a:schemeClr val="tx1">
                  <a:lumMod val="50000"/>
                  <a:lumOff val="50000"/>
                </a:schemeClr>
              </a:solidFill>
            </a:endParaRPr>
          </a:p>
        </p:txBody>
      </p:sp>
      <p:sp>
        <p:nvSpPr>
          <p:cNvPr id="7" name="Rectangle 4"/>
          <p:cNvSpPr>
            <a:spLocks noChangeArrowheads="1"/>
          </p:cNvSpPr>
          <p:nvPr/>
        </p:nvSpPr>
        <p:spPr bwMode="auto">
          <a:xfrm>
            <a:off x="425116" y="5053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8" name="Objeto 7"/>
          <p:cNvGraphicFramePr>
            <a:graphicFrameLocks noChangeAspect="1"/>
          </p:cNvGraphicFramePr>
          <p:nvPr>
            <p:extLst>
              <p:ext uri="{D42A27DB-BD31-4B8C-83A1-F6EECF244321}">
                <p14:modId xmlns:p14="http://schemas.microsoft.com/office/powerpoint/2010/main" val="4292286726"/>
              </p:ext>
            </p:extLst>
          </p:nvPr>
        </p:nvGraphicFramePr>
        <p:xfrm>
          <a:off x="10807435" y="403002"/>
          <a:ext cx="766944" cy="1208200"/>
        </p:xfrm>
        <a:graphic>
          <a:graphicData uri="http://schemas.openxmlformats.org/presentationml/2006/ole">
            <mc:AlternateContent xmlns:mc="http://schemas.openxmlformats.org/markup-compatibility/2006">
              <mc:Choice xmlns:v="urn:schemas-microsoft-com:vml" Requires="v">
                <p:oleObj spid="_x0000_s1488" r:id="rId4" imgW="1133633" imgH="1733333" progId="MSPhotoEd.3">
                  <p:embed/>
                </p:oleObj>
              </mc:Choice>
              <mc:Fallback>
                <p:oleObj r:id="rId4" imgW="1133633" imgH="173333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7435" y="403002"/>
                        <a:ext cx="766944" cy="1208200"/>
                      </a:xfrm>
                      <a:prstGeom prst="rect">
                        <a:avLst/>
                      </a:prstGeom>
                      <a:solidFill>
                        <a:schemeClr val="bg2"/>
                      </a:solidFill>
                      <a:extLst/>
                    </p:spPr>
                  </p:pic>
                </p:oleObj>
              </mc:Fallback>
            </mc:AlternateContent>
          </a:graphicData>
        </a:graphic>
      </p:graphicFrame>
      <p:sp>
        <p:nvSpPr>
          <p:cNvPr id="9" name="CaixaDeTexto 8"/>
          <p:cNvSpPr txBox="1"/>
          <p:nvPr/>
        </p:nvSpPr>
        <p:spPr>
          <a:xfrm>
            <a:off x="0" y="403002"/>
            <a:ext cx="12192000" cy="1569660"/>
          </a:xfrm>
          <a:prstGeom prst="rect">
            <a:avLst/>
          </a:prstGeom>
          <a:noFill/>
        </p:spPr>
        <p:txBody>
          <a:bodyPr wrap="square" rtlCol="0">
            <a:spAutoFit/>
          </a:bodyPr>
          <a:lstStyle/>
          <a:p>
            <a:pPr algn="ctr"/>
            <a:r>
              <a:rPr lang="pt-BR" sz="3200" dirty="0">
                <a:solidFill>
                  <a:schemeClr val="tx1">
                    <a:lumMod val="85000"/>
                    <a:lumOff val="15000"/>
                  </a:schemeClr>
                </a:solidFill>
                <a:latin typeface="+mj-lt"/>
                <a:cs typeface="Arial" panose="020B0604020202020204" pitchFamily="34" charset="0"/>
              </a:rPr>
              <a:t>Universidade de São Paulo</a:t>
            </a:r>
          </a:p>
          <a:p>
            <a:pPr algn="ctr"/>
            <a:r>
              <a:rPr lang="pt-BR" sz="3200" dirty="0">
                <a:solidFill>
                  <a:schemeClr val="tx1">
                    <a:lumMod val="85000"/>
                    <a:lumOff val="15000"/>
                  </a:schemeClr>
                </a:solidFill>
                <a:latin typeface="+mj-lt"/>
                <a:cs typeface="Arial" panose="020B0604020202020204" pitchFamily="34" charset="0"/>
              </a:rPr>
              <a:t>Faculdade de Medicina de Ribeirão Preto</a:t>
            </a:r>
          </a:p>
          <a:p>
            <a:pPr algn="ctr"/>
            <a:r>
              <a:rPr lang="pt-BR" sz="3200" dirty="0">
                <a:solidFill>
                  <a:schemeClr val="tx1">
                    <a:lumMod val="85000"/>
                    <a:lumOff val="15000"/>
                  </a:schemeClr>
                </a:solidFill>
                <a:latin typeface="+mj-lt"/>
                <a:cs typeface="Arial" panose="020B0604020202020204" pitchFamily="34" charset="0"/>
              </a:rPr>
              <a:t>Departamento de Medicina Social</a:t>
            </a:r>
          </a:p>
        </p:txBody>
      </p:sp>
      <p:pic>
        <p:nvPicPr>
          <p:cNvPr id="14" name="Image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116" y="403002"/>
            <a:ext cx="762000" cy="1096138"/>
          </a:xfrm>
          <a:prstGeom prst="rect">
            <a:avLst/>
          </a:prstGeom>
        </p:spPr>
      </p:pic>
    </p:spTree>
    <p:extLst>
      <p:ext uri="{BB962C8B-B14F-4D97-AF65-F5344CB8AC3E}">
        <p14:creationId xmlns:p14="http://schemas.microsoft.com/office/powerpoint/2010/main" val="2397766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1900990" y="1106527"/>
            <a:ext cx="8375939" cy="5170686"/>
          </a:xfrm>
          <a:prstGeom prst="rect">
            <a:avLst/>
          </a:prstGeom>
          <a:ln>
            <a:solidFill>
              <a:schemeClr val="tx1"/>
            </a:solidFill>
          </a:ln>
        </p:spPr>
      </p:pic>
      <p:sp>
        <p:nvSpPr>
          <p:cNvPr id="5" name="Espaço Reservado para Rodapé 4"/>
          <p:cNvSpPr>
            <a:spLocks noGrp="1"/>
          </p:cNvSpPr>
          <p:nvPr>
            <p:ph type="ftr" sz="quarter" idx="11"/>
          </p:nvPr>
        </p:nvSpPr>
        <p:spPr>
          <a:xfrm>
            <a:off x="1" y="6508918"/>
            <a:ext cx="12191999" cy="365125"/>
          </a:xfrm>
        </p:spPr>
        <p:txBody>
          <a:bodyPr/>
          <a:lstStyle/>
          <a:p>
            <a:r>
              <a:rPr lang="en-US" dirty="0" smtClean="0">
                <a:solidFill>
                  <a:schemeClr val="tx1">
                    <a:lumMod val="75000"/>
                    <a:lumOff val="25000"/>
                  </a:schemeClr>
                </a:solidFill>
              </a:rPr>
              <a:t>WHO. Closing the gap in a generation: health equity through action on the social determinants of health. Final Report of the Commission on Social Determinants of health. </a:t>
            </a:r>
            <a:r>
              <a:rPr lang="en-US" dirty="0" err="1" smtClean="0">
                <a:solidFill>
                  <a:schemeClr val="tx1">
                    <a:lumMod val="75000"/>
                    <a:lumOff val="25000"/>
                  </a:schemeClr>
                </a:solidFill>
              </a:rPr>
              <a:t>Geneve</a:t>
            </a:r>
            <a:r>
              <a:rPr lang="en-US" dirty="0" smtClean="0">
                <a:solidFill>
                  <a:schemeClr val="tx1">
                    <a:lumMod val="75000"/>
                    <a:lumOff val="25000"/>
                  </a:schemeClr>
                </a:solidFill>
              </a:rPr>
              <a:t>: WHO 2008.</a:t>
            </a:r>
            <a:endParaRPr lang="pt-BR" dirty="0">
              <a:solidFill>
                <a:schemeClr val="tx1">
                  <a:lumMod val="75000"/>
                  <a:lumOff val="25000"/>
                </a:schemeClr>
              </a:solidFill>
            </a:endParaRPr>
          </a:p>
        </p:txBody>
      </p:sp>
      <p:sp>
        <p:nvSpPr>
          <p:cNvPr id="2" name="CaixaDeTexto 1"/>
          <p:cNvSpPr txBox="1"/>
          <p:nvPr/>
        </p:nvSpPr>
        <p:spPr>
          <a:xfrm>
            <a:off x="0" y="29309"/>
            <a:ext cx="12192000" cy="1077218"/>
          </a:xfrm>
          <a:prstGeom prst="rect">
            <a:avLst/>
          </a:prstGeom>
          <a:noFill/>
        </p:spPr>
        <p:txBody>
          <a:bodyPr wrap="square" rtlCol="0">
            <a:spAutoFit/>
          </a:bodyPr>
          <a:lstStyle/>
          <a:p>
            <a:pPr algn="ctr"/>
            <a:r>
              <a:rPr lang="pt-BR" sz="3200" b="1" dirty="0" smtClean="0">
                <a:solidFill>
                  <a:schemeClr val="accent5"/>
                </a:solidFill>
                <a:latin typeface="+mj-lt"/>
              </a:rPr>
              <a:t>Comissão em Determinantes Sociais de Saúde da OMS.</a:t>
            </a:r>
          </a:p>
          <a:p>
            <a:pPr algn="ctr"/>
            <a:r>
              <a:rPr lang="pt-BR" sz="3200" b="1" dirty="0" smtClean="0">
                <a:solidFill>
                  <a:schemeClr val="accent5"/>
                </a:solidFill>
                <a:latin typeface="+mj-lt"/>
              </a:rPr>
              <a:t>Atenção materno-infantil, segundo renda.  </a:t>
            </a:r>
            <a:endParaRPr lang="pt-BR" sz="3200" b="1" dirty="0">
              <a:solidFill>
                <a:schemeClr val="accent5"/>
              </a:solidFill>
              <a:latin typeface="+mj-lt"/>
            </a:endParaRPr>
          </a:p>
        </p:txBody>
      </p:sp>
      <p:cxnSp>
        <p:nvCxnSpPr>
          <p:cNvPr id="6" name="Conector reto 5"/>
          <p:cNvCxnSpPr/>
          <p:nvPr/>
        </p:nvCxnSpPr>
        <p:spPr>
          <a:xfrm>
            <a:off x="0" y="6508918"/>
            <a:ext cx="1219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461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090863"/>
          </a:xfrm>
        </p:spPr>
        <p:txBody>
          <a:bodyPr>
            <a:normAutofit/>
          </a:bodyPr>
          <a:lstStyle/>
          <a:p>
            <a:pPr algn="ctr"/>
            <a:r>
              <a:rPr lang="pt-BR" sz="4000" b="1" dirty="0" smtClean="0">
                <a:solidFill>
                  <a:schemeClr val="accent5"/>
                </a:solidFill>
              </a:rPr>
              <a:t>Vigilância em Saúde</a:t>
            </a:r>
            <a:endParaRPr lang="pt-BR" sz="4000" b="1" dirty="0">
              <a:solidFill>
                <a:schemeClr val="accent5"/>
              </a:solidFill>
            </a:endParaRPr>
          </a:p>
        </p:txBody>
      </p:sp>
      <p:sp>
        <p:nvSpPr>
          <p:cNvPr id="3" name="Espaço Reservado para Conteúdo 2"/>
          <p:cNvSpPr>
            <a:spLocks noGrp="1"/>
          </p:cNvSpPr>
          <p:nvPr>
            <p:ph idx="1"/>
          </p:nvPr>
        </p:nvSpPr>
        <p:spPr>
          <a:xfrm>
            <a:off x="4499808" y="1102560"/>
            <a:ext cx="7579897" cy="5065629"/>
          </a:xfrm>
        </p:spPr>
        <p:txBody>
          <a:bodyPr>
            <a:normAutofit lnSpcReduction="10000"/>
          </a:bodyPr>
          <a:lstStyle/>
          <a:p>
            <a:r>
              <a:rPr lang="pt-BR" sz="2400" dirty="0" smtClean="0"/>
              <a:t>Diagnóstico da situação de saúde.</a:t>
            </a:r>
          </a:p>
          <a:p>
            <a:r>
              <a:rPr lang="pt-BR" sz="2400" dirty="0" smtClean="0"/>
              <a:t>Problemas de saúde - atenção e acompanhamento contínuos.</a:t>
            </a:r>
          </a:p>
          <a:p>
            <a:r>
              <a:rPr lang="pt-BR" sz="2400" dirty="0" smtClean="0"/>
              <a:t>Ações de promoção, prevenção, assistenciais, </a:t>
            </a:r>
            <a:r>
              <a:rPr lang="pt-BR" sz="2400" dirty="0" err="1" smtClean="0"/>
              <a:t>intersetoriais</a:t>
            </a:r>
            <a:r>
              <a:rPr lang="pt-BR" sz="2400" dirty="0" smtClean="0"/>
              <a:t>.</a:t>
            </a:r>
          </a:p>
          <a:p>
            <a:r>
              <a:rPr lang="pt-BR" sz="2400" dirty="0" smtClean="0"/>
              <a:t>Enfoque populacional (promoção), enfoque de risco (proteção) e enfoque clínico (assistencial).</a:t>
            </a:r>
          </a:p>
          <a:p>
            <a:r>
              <a:rPr lang="pt-BR" sz="2400" dirty="0" smtClean="0"/>
              <a:t>Risco. Vulnerabilidade.</a:t>
            </a:r>
          </a:p>
          <a:p>
            <a:r>
              <a:rPr lang="pt-BR" sz="2400" dirty="0" smtClean="0"/>
              <a:t>Pessoas em situação de vulnerabilidade.</a:t>
            </a:r>
          </a:p>
          <a:p>
            <a:r>
              <a:rPr lang="pt-BR" sz="2400" dirty="0" smtClean="0"/>
              <a:t>Território. Espaço geográfico. </a:t>
            </a:r>
          </a:p>
          <a:p>
            <a:r>
              <a:rPr lang="pt-BR" sz="2400" dirty="0" smtClean="0"/>
              <a:t>Emergências em saúde pública, DT e DCNT, acidentes, violência, vig. ambiental, do trabalhador, sanitária </a:t>
            </a:r>
            <a:r>
              <a:rPr lang="pt-BR" sz="2000" dirty="0"/>
              <a:t>(</a:t>
            </a:r>
            <a:r>
              <a:rPr lang="pt-BR" sz="2000" dirty="0" smtClean="0"/>
              <a:t>Port. 1.378/2013</a:t>
            </a:r>
            <a:r>
              <a:rPr lang="pt-BR" sz="2000" dirty="0"/>
              <a:t>)</a:t>
            </a:r>
            <a:r>
              <a:rPr lang="pt-BR" sz="2000" dirty="0" smtClean="0"/>
              <a:t>.</a:t>
            </a:r>
          </a:p>
          <a:p>
            <a:endParaRPr lang="pt-BR" sz="2000" dirty="0"/>
          </a:p>
        </p:txBody>
      </p:sp>
      <p:sp>
        <p:nvSpPr>
          <p:cNvPr id="10" name="Espaço Reservado para Rodapé 9"/>
          <p:cNvSpPr>
            <a:spLocks noGrp="1"/>
          </p:cNvSpPr>
          <p:nvPr>
            <p:ph type="ftr" sz="quarter" idx="11"/>
          </p:nvPr>
        </p:nvSpPr>
        <p:spPr>
          <a:xfrm>
            <a:off x="561473" y="6380413"/>
            <a:ext cx="11157283" cy="365125"/>
          </a:xfrm>
        </p:spPr>
        <p:txBody>
          <a:bodyPr/>
          <a:lstStyle/>
          <a:p>
            <a:pPr algn="l"/>
            <a:r>
              <a:rPr lang="pt-BR" dirty="0" smtClean="0"/>
              <a:t>Castellanos, MEP; Baptista, TWF. Entrevista com José Ricardo Ayres. Saúde Soc. São Paulo, 29(1): 51-60, 2018.  Guimarães, RM; Meira, KC; Paz, EPA; Dutra, VGP; Campos, CEA. Os desafios para a formulação, implantação e implementação da Política Nacional de Vigilância em Saúde. Ciência &amp; Saúde Coletiva, 22(5): 1407-1416, 2017.</a:t>
            </a:r>
            <a:endParaRPr lang="pt-BR" dirty="0"/>
          </a:p>
        </p:txBody>
      </p:sp>
      <p:cxnSp>
        <p:nvCxnSpPr>
          <p:cNvPr id="6" name="Conector reto 5"/>
          <p:cNvCxnSpPr/>
          <p:nvPr/>
        </p:nvCxnSpPr>
        <p:spPr>
          <a:xfrm flipV="1">
            <a:off x="561473" y="6368716"/>
            <a:ext cx="11149264" cy="1169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3"/>
          <a:stretch>
            <a:fillRect/>
          </a:stretch>
        </p:blipFill>
        <p:spPr>
          <a:xfrm>
            <a:off x="239446" y="1039475"/>
            <a:ext cx="4155717" cy="5191798"/>
          </a:xfrm>
          <a:prstGeom prst="rect">
            <a:avLst/>
          </a:prstGeom>
          <a:ln>
            <a:solidFill>
              <a:schemeClr val="tx1"/>
            </a:solidFill>
          </a:ln>
        </p:spPr>
      </p:pic>
    </p:spTree>
    <p:extLst>
      <p:ext uri="{BB962C8B-B14F-4D97-AF65-F5344CB8AC3E}">
        <p14:creationId xmlns:p14="http://schemas.microsoft.com/office/powerpoint/2010/main" val="4079692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148901-CBED-40C9-9271-6C120F55FA88}"/>
              </a:ext>
            </a:extLst>
          </p:cNvPr>
          <p:cNvSpPr>
            <a:spLocks noGrp="1"/>
          </p:cNvSpPr>
          <p:nvPr>
            <p:ph type="title"/>
          </p:nvPr>
        </p:nvSpPr>
        <p:spPr>
          <a:xfrm>
            <a:off x="740074" y="555499"/>
            <a:ext cx="5371036" cy="795783"/>
          </a:xfrm>
          <a:solidFill>
            <a:schemeClr val="bg1"/>
          </a:solidFill>
        </p:spPr>
        <p:txBody>
          <a:bodyPr anchor="t">
            <a:normAutofit/>
          </a:bodyPr>
          <a:lstStyle/>
          <a:p>
            <a:pPr algn="ctr"/>
            <a:r>
              <a:rPr lang="pt-BR" sz="4000" b="1" dirty="0" err="1" smtClean="0">
                <a:solidFill>
                  <a:schemeClr val="accent5"/>
                </a:solidFill>
              </a:rPr>
              <a:t>Territoriorialização</a:t>
            </a:r>
            <a:endParaRPr lang="pt-BR" sz="4000" b="1" dirty="0">
              <a:solidFill>
                <a:schemeClr val="accent5"/>
              </a:solidFill>
            </a:endParaRPr>
          </a:p>
        </p:txBody>
      </p:sp>
      <p:sp>
        <p:nvSpPr>
          <p:cNvPr id="10" name="Google Shape;124;p22">
            <a:extLst>
              <a:ext uri="{FF2B5EF4-FFF2-40B4-BE49-F238E27FC236}">
                <a16:creationId xmlns:a16="http://schemas.microsoft.com/office/drawing/2014/main" id="{29F9D537-71AB-4D6A-83B9-DE6DA811277C}"/>
              </a:ext>
            </a:extLst>
          </p:cNvPr>
          <p:cNvSpPr txBox="1">
            <a:spLocks noGrp="1"/>
          </p:cNvSpPr>
          <p:nvPr>
            <p:ph idx="1"/>
          </p:nvPr>
        </p:nvSpPr>
        <p:spPr>
          <a:xfrm>
            <a:off x="540676" y="1524001"/>
            <a:ext cx="5764049" cy="4494856"/>
          </a:xfrm>
          <a:prstGeom prst="rect">
            <a:avLst/>
          </a:prstGeom>
        </p:spPr>
        <p:txBody>
          <a:bodyPr spcFirstLastPara="1" wrap="square" lIns="91425" tIns="91425" rIns="91425" bIns="91425" anchor="t" anchorCtr="0">
            <a:noAutofit/>
          </a:bodyPr>
          <a:lstStyle/>
          <a:p>
            <a:pPr marL="457200" lvl="0" indent="-342900" rtl="0">
              <a:lnSpc>
                <a:spcPct val="100000"/>
              </a:lnSpc>
              <a:spcBef>
                <a:spcPts val="0"/>
              </a:spcBef>
              <a:spcAft>
                <a:spcPts val="0"/>
              </a:spcAft>
              <a:buClr>
                <a:schemeClr val="tx1">
                  <a:lumMod val="75000"/>
                  <a:lumOff val="25000"/>
                </a:schemeClr>
              </a:buClr>
              <a:buSzPts val="1800"/>
            </a:pPr>
            <a:r>
              <a:rPr lang="pt-BR" sz="2500" dirty="0" smtClean="0">
                <a:solidFill>
                  <a:schemeClr val="tx1">
                    <a:lumMod val="75000"/>
                    <a:lumOff val="25000"/>
                  </a:schemeClr>
                </a:solidFill>
              </a:rPr>
              <a:t>Abordagem geográfica. </a:t>
            </a:r>
          </a:p>
          <a:p>
            <a:pPr marL="457200" lvl="0" indent="-342900" rtl="0">
              <a:lnSpc>
                <a:spcPct val="100000"/>
              </a:lnSpc>
              <a:spcBef>
                <a:spcPts val="0"/>
              </a:spcBef>
              <a:spcAft>
                <a:spcPts val="0"/>
              </a:spcAft>
              <a:buClr>
                <a:schemeClr val="tx1">
                  <a:lumMod val="75000"/>
                  <a:lumOff val="25000"/>
                </a:schemeClr>
              </a:buClr>
              <a:buSzPts val="1800"/>
            </a:pPr>
            <a:r>
              <a:rPr lang="pt-BR" sz="2500" dirty="0" smtClean="0">
                <a:solidFill>
                  <a:schemeClr val="tx1">
                    <a:lumMod val="75000"/>
                    <a:lumOff val="25000"/>
                  </a:schemeClr>
                </a:solidFill>
              </a:rPr>
              <a:t>Vigilância à saúde.</a:t>
            </a:r>
          </a:p>
          <a:p>
            <a:pPr marL="457200" lvl="0" indent="-342900" rtl="0">
              <a:lnSpc>
                <a:spcPct val="100000"/>
              </a:lnSpc>
              <a:spcBef>
                <a:spcPts val="0"/>
              </a:spcBef>
              <a:spcAft>
                <a:spcPts val="0"/>
              </a:spcAft>
              <a:buClr>
                <a:schemeClr val="tx1">
                  <a:lumMod val="75000"/>
                  <a:lumOff val="25000"/>
                </a:schemeClr>
              </a:buClr>
              <a:buSzPts val="1800"/>
            </a:pPr>
            <a:r>
              <a:rPr lang="pt-BR" sz="2500" dirty="0" smtClean="0">
                <a:solidFill>
                  <a:schemeClr val="tx1">
                    <a:lumMod val="75000"/>
                    <a:lumOff val="25000"/>
                  </a:schemeClr>
                </a:solidFill>
              </a:rPr>
              <a:t>Informações de base territorial.</a:t>
            </a:r>
          </a:p>
          <a:p>
            <a:pPr marL="457200" indent="-342900">
              <a:lnSpc>
                <a:spcPct val="100000"/>
              </a:lnSpc>
              <a:spcBef>
                <a:spcPts val="0"/>
              </a:spcBef>
              <a:buClr>
                <a:schemeClr val="tx1">
                  <a:lumMod val="75000"/>
                  <a:lumOff val="25000"/>
                </a:schemeClr>
              </a:buClr>
              <a:buSzPts val="1800"/>
            </a:pPr>
            <a:r>
              <a:rPr lang="pt-BR" sz="2500" dirty="0">
                <a:solidFill>
                  <a:schemeClr val="tx1">
                    <a:lumMod val="75000"/>
                    <a:lumOff val="25000"/>
                  </a:schemeClr>
                </a:solidFill>
              </a:rPr>
              <a:t>Coleta sistemática de </a:t>
            </a:r>
            <a:r>
              <a:rPr lang="pt-BR" sz="2500" dirty="0" smtClean="0">
                <a:solidFill>
                  <a:schemeClr val="tx1">
                    <a:lumMod val="75000"/>
                    <a:lumOff val="25000"/>
                  </a:schemeClr>
                </a:solidFill>
              </a:rPr>
              <a:t>dados</a:t>
            </a:r>
            <a:r>
              <a:rPr lang="pt-BR" sz="2500" dirty="0" smtClean="0"/>
              <a:t>.</a:t>
            </a:r>
            <a:endParaRPr lang="pt-BR" sz="2500" dirty="0"/>
          </a:p>
          <a:p>
            <a:pPr marL="457200" lvl="0" indent="-342900" rtl="0">
              <a:lnSpc>
                <a:spcPct val="100000"/>
              </a:lnSpc>
              <a:spcBef>
                <a:spcPts val="0"/>
              </a:spcBef>
              <a:spcAft>
                <a:spcPts val="0"/>
              </a:spcAft>
              <a:buClr>
                <a:schemeClr val="tx1">
                  <a:lumMod val="75000"/>
                  <a:lumOff val="25000"/>
                </a:schemeClr>
              </a:buClr>
              <a:buSzPts val="1800"/>
            </a:pPr>
            <a:r>
              <a:rPr lang="pt-BR" sz="2500" dirty="0" smtClean="0">
                <a:solidFill>
                  <a:schemeClr val="tx1">
                    <a:lumMod val="75000"/>
                    <a:lumOff val="25000"/>
                  </a:schemeClr>
                </a:solidFill>
              </a:rPr>
              <a:t>Participação da equipe e população.</a:t>
            </a:r>
          </a:p>
          <a:p>
            <a:pPr marL="457200" lvl="0" indent="-342900" rtl="0">
              <a:lnSpc>
                <a:spcPct val="100000"/>
              </a:lnSpc>
              <a:spcBef>
                <a:spcPts val="0"/>
              </a:spcBef>
              <a:spcAft>
                <a:spcPts val="0"/>
              </a:spcAft>
              <a:buClr>
                <a:schemeClr val="tx1">
                  <a:lumMod val="75000"/>
                  <a:lumOff val="25000"/>
                </a:schemeClr>
              </a:buClr>
              <a:buSzPts val="1800"/>
            </a:pPr>
            <a:r>
              <a:rPr lang="pt-BR" sz="2500" dirty="0" smtClean="0">
                <a:solidFill>
                  <a:schemeClr val="tx1">
                    <a:lumMod val="75000"/>
                    <a:lumOff val="25000"/>
                  </a:schemeClr>
                </a:solidFill>
              </a:rPr>
              <a:t>Responsabilidade sanitária.</a:t>
            </a:r>
          </a:p>
          <a:p>
            <a:pPr marL="457200" lvl="0" indent="-342900" rtl="0">
              <a:lnSpc>
                <a:spcPct val="100000"/>
              </a:lnSpc>
              <a:spcBef>
                <a:spcPts val="0"/>
              </a:spcBef>
              <a:spcAft>
                <a:spcPts val="0"/>
              </a:spcAft>
              <a:buClr>
                <a:schemeClr val="tx1">
                  <a:lumMod val="75000"/>
                  <a:lumOff val="25000"/>
                </a:schemeClr>
              </a:buClr>
              <a:buSzPts val="1800"/>
            </a:pPr>
            <a:r>
              <a:rPr lang="pt-BR" sz="2500" dirty="0" smtClean="0">
                <a:solidFill>
                  <a:schemeClr val="tx1">
                    <a:lumMod val="75000"/>
                    <a:lumOff val="25000"/>
                  </a:schemeClr>
                </a:solidFill>
              </a:rPr>
              <a:t>Condições de vida,  ambiente e acesso.</a:t>
            </a:r>
          </a:p>
          <a:p>
            <a:pPr marL="457200" lvl="0" indent="-342900" rtl="0">
              <a:lnSpc>
                <a:spcPct val="100000"/>
              </a:lnSpc>
              <a:spcBef>
                <a:spcPts val="0"/>
              </a:spcBef>
              <a:spcAft>
                <a:spcPts val="0"/>
              </a:spcAft>
              <a:buClr>
                <a:schemeClr val="tx1">
                  <a:lumMod val="75000"/>
                  <a:lumOff val="25000"/>
                </a:schemeClr>
              </a:buClr>
              <a:buSzPts val="1800"/>
            </a:pPr>
            <a:r>
              <a:rPr lang="pt-BR" sz="2500" dirty="0" smtClean="0">
                <a:solidFill>
                  <a:schemeClr val="tx1">
                    <a:lumMod val="75000"/>
                    <a:lumOff val="25000"/>
                  </a:schemeClr>
                </a:solidFill>
              </a:rPr>
              <a:t>Território - categoria de análise social.</a:t>
            </a:r>
          </a:p>
          <a:p>
            <a:pPr marL="457200" lvl="0" indent="-342900" rtl="0">
              <a:lnSpc>
                <a:spcPct val="100000"/>
              </a:lnSpc>
              <a:spcBef>
                <a:spcPts val="0"/>
              </a:spcBef>
              <a:spcAft>
                <a:spcPts val="0"/>
              </a:spcAft>
              <a:buClr>
                <a:schemeClr val="tx1">
                  <a:lumMod val="75000"/>
                  <a:lumOff val="25000"/>
                </a:schemeClr>
              </a:buClr>
              <a:buSzPts val="1800"/>
            </a:pPr>
            <a:r>
              <a:rPr lang="pt-BR" sz="2500" dirty="0" smtClean="0">
                <a:solidFill>
                  <a:schemeClr val="tx1">
                    <a:lumMod val="75000"/>
                    <a:lumOff val="25000"/>
                  </a:schemeClr>
                </a:solidFill>
              </a:rPr>
              <a:t>Microlocalização dos problemas.</a:t>
            </a:r>
          </a:p>
        </p:txBody>
      </p:sp>
      <p:sp>
        <p:nvSpPr>
          <p:cNvPr id="8" name="Espaço Reservado para Rodapé 7"/>
          <p:cNvSpPr>
            <a:spLocks noGrp="1"/>
          </p:cNvSpPr>
          <p:nvPr>
            <p:ph type="ftr" sz="quarter" idx="11"/>
          </p:nvPr>
        </p:nvSpPr>
        <p:spPr>
          <a:xfrm>
            <a:off x="572562" y="6418540"/>
            <a:ext cx="10745142" cy="365125"/>
          </a:xfrm>
        </p:spPr>
        <p:txBody>
          <a:bodyPr/>
          <a:lstStyle/>
          <a:p>
            <a:pPr algn="l"/>
            <a:r>
              <a:rPr lang="pt-BR" dirty="0" err="1" smtClean="0">
                <a:solidFill>
                  <a:schemeClr val="tx1">
                    <a:lumMod val="50000"/>
                    <a:lumOff val="50000"/>
                  </a:schemeClr>
                </a:solidFill>
              </a:rPr>
              <a:t>Monken</a:t>
            </a:r>
            <a:r>
              <a:rPr lang="pt-BR" dirty="0">
                <a:solidFill>
                  <a:schemeClr val="tx1">
                    <a:lumMod val="50000"/>
                    <a:lumOff val="50000"/>
                  </a:schemeClr>
                </a:solidFill>
              </a:rPr>
              <a:t>, M. Contexto, território, processo de </a:t>
            </a:r>
            <a:r>
              <a:rPr lang="pt-BR" dirty="0" err="1">
                <a:solidFill>
                  <a:schemeClr val="tx1">
                    <a:lumMod val="50000"/>
                    <a:lumOff val="50000"/>
                  </a:schemeClr>
                </a:solidFill>
              </a:rPr>
              <a:t>territorialização</a:t>
            </a:r>
            <a:r>
              <a:rPr lang="pt-BR" dirty="0">
                <a:solidFill>
                  <a:schemeClr val="tx1">
                    <a:lumMod val="50000"/>
                    <a:lumOff val="50000"/>
                  </a:schemeClr>
                </a:solidFill>
              </a:rPr>
              <a:t> de informações: desenvolvendo estratégias pedagógicas para a educação profissional em vigilância à saúde. </a:t>
            </a:r>
            <a:r>
              <a:rPr lang="pt-BR" dirty="0" smtClean="0">
                <a:solidFill>
                  <a:schemeClr val="tx1">
                    <a:lumMod val="50000"/>
                    <a:lumOff val="50000"/>
                  </a:schemeClr>
                </a:solidFill>
              </a:rPr>
              <a:t> </a:t>
            </a:r>
            <a:r>
              <a:rPr lang="pt-BR" u="sng" dirty="0">
                <a:solidFill>
                  <a:schemeClr val="tx1">
                    <a:lumMod val="50000"/>
                    <a:lumOff val="50000"/>
                  </a:schemeClr>
                </a:solidFill>
              </a:rPr>
              <a:t>https://www.epsjv.fiocruz.br&gt;pdtsp&gt;includes</a:t>
            </a:r>
            <a:r>
              <a:rPr lang="pt-BR" dirty="0">
                <a:solidFill>
                  <a:schemeClr val="tx1">
                    <a:lumMod val="50000"/>
                    <a:lumOff val="50000"/>
                  </a:schemeClr>
                </a:solidFill>
              </a:rPr>
              <a:t>&gt; </a:t>
            </a:r>
            <a:r>
              <a:rPr lang="pt-BR" dirty="0" err="1">
                <a:solidFill>
                  <a:schemeClr val="tx1">
                    <a:lumMod val="50000"/>
                    <a:lumOff val="50000"/>
                  </a:schemeClr>
                </a:solidFill>
              </a:rPr>
              <a:t>header_pdf</a:t>
            </a:r>
            <a:r>
              <a:rPr lang="pt-BR" dirty="0">
                <a:solidFill>
                  <a:schemeClr val="tx1">
                    <a:lumMod val="50000"/>
                    <a:lumOff val="50000"/>
                  </a:schemeClr>
                </a:solidFill>
              </a:rPr>
              <a:t>. p.141-164, </a:t>
            </a:r>
            <a:r>
              <a:rPr lang="pt-BR" dirty="0" smtClean="0">
                <a:solidFill>
                  <a:schemeClr val="tx1">
                    <a:lumMod val="50000"/>
                    <a:lumOff val="50000"/>
                  </a:schemeClr>
                </a:solidFill>
              </a:rPr>
              <a:t>2008.</a:t>
            </a:r>
            <a:endParaRPr lang="pt-BR" dirty="0">
              <a:solidFill>
                <a:schemeClr val="tx1">
                  <a:lumMod val="50000"/>
                  <a:lumOff val="50000"/>
                </a:schemeClr>
              </a:solidFill>
            </a:endParaRPr>
          </a:p>
        </p:txBody>
      </p:sp>
      <p:pic>
        <p:nvPicPr>
          <p:cNvPr id="5" name="Espaço Reservado para Conteúdo 3">
            <a:extLst>
              <a:ext uri="{FF2B5EF4-FFF2-40B4-BE49-F238E27FC236}">
                <a16:creationId xmlns:a16="http://schemas.microsoft.com/office/drawing/2014/main" id="{538F605F-F5B4-4585-BB08-1995942B33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19" r="-1" b="16679"/>
          <a:stretch/>
        </p:blipFill>
        <p:spPr>
          <a:xfrm>
            <a:off x="9585176" y="3666390"/>
            <a:ext cx="2366192" cy="2352466"/>
          </a:xfrm>
          <a:prstGeom prst="rect">
            <a:avLst/>
          </a:prstGeom>
          <a:ln>
            <a:solidFill>
              <a:schemeClr val="bg1"/>
            </a:solidFill>
          </a:ln>
          <a:effectLst>
            <a:outerShdw blurRad="50800" dist="38100" dir="2700000" algn="tl" rotWithShape="0">
              <a:prstClr val="black">
                <a:alpha val="40000"/>
              </a:prstClr>
            </a:outerShdw>
          </a:effectLst>
        </p:spPr>
      </p:pic>
      <p:cxnSp>
        <p:nvCxnSpPr>
          <p:cNvPr id="4" name="Conector reto 3"/>
          <p:cNvCxnSpPr/>
          <p:nvPr/>
        </p:nvCxnSpPr>
        <p:spPr>
          <a:xfrm flipV="1">
            <a:off x="572563" y="6360695"/>
            <a:ext cx="10656911" cy="8716"/>
          </a:xfrm>
          <a:prstGeom prst="line">
            <a:avLst/>
          </a:prstGeom>
        </p:spPr>
        <p:style>
          <a:lnRef idx="1">
            <a:schemeClr val="accent3"/>
          </a:lnRef>
          <a:fillRef idx="0">
            <a:schemeClr val="accent3"/>
          </a:fillRef>
          <a:effectRef idx="0">
            <a:schemeClr val="accent3"/>
          </a:effectRef>
          <a:fontRef idx="minor">
            <a:schemeClr val="tx1"/>
          </a:fontRef>
        </p:style>
      </p:cxnSp>
      <p:pic>
        <p:nvPicPr>
          <p:cNvPr id="12" name="Imagem 11"/>
          <p:cNvPicPr>
            <a:picLocks noChangeAspect="1"/>
          </p:cNvPicPr>
          <p:nvPr/>
        </p:nvPicPr>
        <p:blipFill>
          <a:blip r:embed="rId4"/>
          <a:stretch>
            <a:fillRect/>
          </a:stretch>
        </p:blipFill>
        <p:spPr>
          <a:xfrm>
            <a:off x="6360697" y="555499"/>
            <a:ext cx="5590672" cy="3027098"/>
          </a:xfrm>
          <a:prstGeom prst="rect">
            <a:avLst/>
          </a:prstGeom>
          <a:effectLst>
            <a:outerShdw blurRad="50800" dist="38100" dir="2700000" algn="tl" rotWithShape="0">
              <a:prstClr val="black">
                <a:alpha val="40000"/>
              </a:prstClr>
            </a:outerShdw>
          </a:effectLst>
        </p:spPr>
      </p:pic>
      <p:pic>
        <p:nvPicPr>
          <p:cNvPr id="9" name="Picture 2" descr="Dsc005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6611" y="3666390"/>
            <a:ext cx="3136621" cy="23524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00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ixaDeTexto 26"/>
          <p:cNvSpPr txBox="1"/>
          <p:nvPr/>
        </p:nvSpPr>
        <p:spPr>
          <a:xfrm>
            <a:off x="6005172" y="6567675"/>
            <a:ext cx="4739631" cy="276999"/>
          </a:xfrm>
          <a:prstGeom prst="rect">
            <a:avLst/>
          </a:prstGeom>
          <a:noFill/>
        </p:spPr>
        <p:txBody>
          <a:bodyPr wrap="none" rtlCol="0">
            <a:spAutoFit/>
          </a:bodyPr>
          <a:lstStyle/>
          <a:p>
            <a:r>
              <a:rPr lang="pt-BR" sz="1200" dirty="0" smtClean="0">
                <a:solidFill>
                  <a:schemeClr val="tx1">
                    <a:lumMod val="50000"/>
                    <a:lumOff val="50000"/>
                  </a:schemeClr>
                </a:solidFill>
              </a:rPr>
              <a:t>Ministério da Saúde. </a:t>
            </a:r>
            <a:r>
              <a:rPr lang="pt-BR" sz="1200" dirty="0" err="1" smtClean="0">
                <a:solidFill>
                  <a:schemeClr val="tx1">
                    <a:lumMod val="50000"/>
                    <a:lumOff val="50000"/>
                  </a:schemeClr>
                </a:solidFill>
              </a:rPr>
              <a:t>Vigitel</a:t>
            </a:r>
            <a:r>
              <a:rPr lang="pt-BR" sz="1200" dirty="0" smtClean="0">
                <a:solidFill>
                  <a:schemeClr val="tx1">
                    <a:lumMod val="50000"/>
                    <a:lumOff val="50000"/>
                  </a:schemeClr>
                </a:solidFill>
              </a:rPr>
              <a:t>, 2018</a:t>
            </a:r>
            <a:r>
              <a:rPr lang="pt-BR" sz="1200" dirty="0">
                <a:solidFill>
                  <a:schemeClr val="tx1">
                    <a:lumMod val="50000"/>
                    <a:lumOff val="50000"/>
                  </a:schemeClr>
                </a:solidFill>
              </a:rPr>
              <a:t>. </a:t>
            </a:r>
            <a:r>
              <a:rPr lang="pt-BR" sz="1200" dirty="0" smtClean="0">
                <a:solidFill>
                  <a:schemeClr val="tx1">
                    <a:lumMod val="50000"/>
                    <a:lumOff val="50000"/>
                  </a:schemeClr>
                </a:solidFill>
              </a:rPr>
              <a:t>   Ministério da Saúde. SVS. IAE. 2019.  </a:t>
            </a:r>
            <a:endParaRPr lang="pt-BR" sz="1200" dirty="0">
              <a:solidFill>
                <a:schemeClr val="tx1">
                  <a:lumMod val="50000"/>
                  <a:lumOff val="50000"/>
                </a:schemeClr>
              </a:solidFill>
            </a:endParaRPr>
          </a:p>
        </p:txBody>
      </p:sp>
      <p:sp>
        <p:nvSpPr>
          <p:cNvPr id="28" name="CaixaDeTexto 27"/>
          <p:cNvSpPr txBox="1"/>
          <p:nvPr/>
        </p:nvSpPr>
        <p:spPr>
          <a:xfrm>
            <a:off x="5679511" y="200151"/>
            <a:ext cx="6288950" cy="646331"/>
          </a:xfrm>
          <a:prstGeom prst="rect">
            <a:avLst/>
          </a:prstGeom>
          <a:noFill/>
        </p:spPr>
        <p:txBody>
          <a:bodyPr wrap="square" rtlCol="0">
            <a:spAutoFit/>
          </a:bodyPr>
          <a:lstStyle/>
          <a:p>
            <a:pPr algn="ctr"/>
            <a:r>
              <a:rPr lang="pt-BR" sz="3600" b="1" dirty="0" smtClean="0">
                <a:solidFill>
                  <a:schemeClr val="accent5"/>
                </a:solidFill>
                <a:latin typeface="+mj-lt"/>
              </a:rPr>
              <a:t>Indicadores do </a:t>
            </a:r>
            <a:r>
              <a:rPr lang="pt-BR" sz="3600" b="1" dirty="0" err="1" smtClean="0">
                <a:solidFill>
                  <a:schemeClr val="accent5"/>
                </a:solidFill>
                <a:latin typeface="+mj-lt"/>
              </a:rPr>
              <a:t>Vigitel</a:t>
            </a:r>
            <a:r>
              <a:rPr lang="pt-BR" sz="3600" b="1" dirty="0" smtClean="0">
                <a:solidFill>
                  <a:schemeClr val="accent5"/>
                </a:solidFill>
                <a:latin typeface="+mj-lt"/>
              </a:rPr>
              <a:t>, Brasil.</a:t>
            </a:r>
            <a:endParaRPr lang="pt-BR" sz="3600" b="1" dirty="0">
              <a:solidFill>
                <a:schemeClr val="accent5"/>
              </a:solidFill>
              <a:latin typeface="+mj-lt"/>
            </a:endParaRPr>
          </a:p>
        </p:txBody>
      </p:sp>
      <p:pic>
        <p:nvPicPr>
          <p:cNvPr id="29" name="Imagem 28"/>
          <p:cNvPicPr>
            <a:picLocks noChangeAspect="1"/>
          </p:cNvPicPr>
          <p:nvPr/>
        </p:nvPicPr>
        <p:blipFill>
          <a:blip r:embed="rId3"/>
          <a:stretch>
            <a:fillRect/>
          </a:stretch>
        </p:blipFill>
        <p:spPr>
          <a:xfrm>
            <a:off x="529390" y="59366"/>
            <a:ext cx="5205218" cy="6755450"/>
          </a:xfrm>
          <a:prstGeom prst="rect">
            <a:avLst/>
          </a:prstGeom>
        </p:spPr>
      </p:pic>
      <p:sp>
        <p:nvSpPr>
          <p:cNvPr id="34" name="CaixaDeTexto 33"/>
          <p:cNvSpPr txBox="1"/>
          <p:nvPr/>
        </p:nvSpPr>
        <p:spPr>
          <a:xfrm>
            <a:off x="5895029" y="655362"/>
            <a:ext cx="6232803" cy="584775"/>
          </a:xfrm>
          <a:prstGeom prst="rect">
            <a:avLst/>
          </a:prstGeom>
          <a:noFill/>
        </p:spPr>
        <p:txBody>
          <a:bodyPr wrap="square" rtlCol="0">
            <a:spAutoFit/>
          </a:bodyPr>
          <a:lstStyle/>
          <a:p>
            <a:pPr algn="ctr"/>
            <a:r>
              <a:rPr lang="pt-BR" sz="3200" b="1" dirty="0" smtClean="0">
                <a:solidFill>
                  <a:schemeClr val="accent5"/>
                </a:solidFill>
                <a:latin typeface="+mj-lt"/>
              </a:rPr>
              <a:t>Mortalidade no Brasil 2017.</a:t>
            </a:r>
            <a:endParaRPr lang="pt-BR" sz="3200" b="1" dirty="0">
              <a:solidFill>
                <a:schemeClr val="accent5"/>
              </a:solidFill>
              <a:latin typeface="+mj-lt"/>
            </a:endParaRPr>
          </a:p>
        </p:txBody>
      </p:sp>
      <p:sp>
        <p:nvSpPr>
          <p:cNvPr id="39" name="Seta para a direita 38"/>
          <p:cNvSpPr/>
          <p:nvPr/>
        </p:nvSpPr>
        <p:spPr>
          <a:xfrm>
            <a:off x="194904" y="2946500"/>
            <a:ext cx="270317" cy="120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Seta para a direita 41"/>
          <p:cNvSpPr/>
          <p:nvPr/>
        </p:nvSpPr>
        <p:spPr>
          <a:xfrm>
            <a:off x="194904" y="2480905"/>
            <a:ext cx="270317" cy="120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Seta para a direita 42"/>
          <p:cNvSpPr/>
          <p:nvPr/>
        </p:nvSpPr>
        <p:spPr>
          <a:xfrm>
            <a:off x="251051" y="6567675"/>
            <a:ext cx="270317" cy="120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 name="Conector reto 2"/>
          <p:cNvCxnSpPr/>
          <p:nvPr/>
        </p:nvCxnSpPr>
        <p:spPr>
          <a:xfrm>
            <a:off x="6069341" y="6574129"/>
            <a:ext cx="589912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Elipse 1"/>
          <p:cNvSpPr/>
          <p:nvPr/>
        </p:nvSpPr>
        <p:spPr>
          <a:xfrm>
            <a:off x="5293896" y="2310063"/>
            <a:ext cx="339544" cy="291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5301492" y="2800921"/>
            <a:ext cx="339544" cy="291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5301918" y="6430923"/>
            <a:ext cx="338770" cy="273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p:cNvSpPr/>
          <p:nvPr/>
        </p:nvSpPr>
        <p:spPr>
          <a:xfrm>
            <a:off x="5279399" y="417264"/>
            <a:ext cx="410824" cy="212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5293896" y="3952486"/>
            <a:ext cx="385615" cy="2328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eta para a direita 15"/>
          <p:cNvSpPr/>
          <p:nvPr/>
        </p:nvSpPr>
        <p:spPr>
          <a:xfrm>
            <a:off x="196102" y="463158"/>
            <a:ext cx="270317" cy="120315"/>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para a direita 16"/>
          <p:cNvSpPr/>
          <p:nvPr/>
        </p:nvSpPr>
        <p:spPr>
          <a:xfrm>
            <a:off x="226988" y="4008747"/>
            <a:ext cx="270317" cy="120315"/>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588" y="1301693"/>
            <a:ext cx="6316736" cy="5001892"/>
          </a:xfrm>
          <a:prstGeom prst="rect">
            <a:avLst/>
          </a:prstGeom>
          <a:ln>
            <a:solidFill>
              <a:schemeClr val="tx1"/>
            </a:solidFill>
          </a:ln>
        </p:spPr>
      </p:pic>
    </p:spTree>
    <p:extLst>
      <p:ext uri="{BB962C8B-B14F-4D97-AF65-F5344CB8AC3E}">
        <p14:creationId xmlns:p14="http://schemas.microsoft.com/office/powerpoint/2010/main" val="1240604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62" y="110206"/>
            <a:ext cx="12192000" cy="916490"/>
          </a:xfrm>
        </p:spPr>
        <p:txBody>
          <a:bodyPr>
            <a:normAutofit/>
          </a:bodyPr>
          <a:lstStyle/>
          <a:p>
            <a:pPr algn="ctr"/>
            <a:r>
              <a:rPr lang="pt-BR" sz="4000" b="1" dirty="0" smtClean="0">
                <a:solidFill>
                  <a:schemeClr val="accent5"/>
                </a:solidFill>
              </a:rPr>
              <a:t>Fatores contribuintes para mudanças na saúde</a:t>
            </a:r>
            <a:endParaRPr lang="pt-BR" sz="4000" b="1" dirty="0">
              <a:solidFill>
                <a:schemeClr val="accent5"/>
              </a:solidFill>
            </a:endParaRPr>
          </a:p>
        </p:txBody>
      </p:sp>
      <p:pic>
        <p:nvPicPr>
          <p:cNvPr id="4" name="Espaço Reservado para Conteúdo 3"/>
          <p:cNvPicPr>
            <a:picLocks noGrp="1" noChangeAspect="1"/>
          </p:cNvPicPr>
          <p:nvPr>
            <p:ph idx="1"/>
          </p:nvPr>
        </p:nvPicPr>
        <p:blipFill>
          <a:blip r:embed="rId3"/>
          <a:stretch>
            <a:fillRect/>
          </a:stretch>
        </p:blipFill>
        <p:spPr>
          <a:xfrm>
            <a:off x="1323474" y="1227221"/>
            <a:ext cx="9745579" cy="5178083"/>
          </a:xfrm>
          <a:prstGeom prst="rect">
            <a:avLst/>
          </a:prstGeom>
          <a:ln>
            <a:noFill/>
          </a:ln>
        </p:spPr>
      </p:pic>
      <p:sp>
        <p:nvSpPr>
          <p:cNvPr id="6" name="Espaço Reservado para Rodapé 5"/>
          <p:cNvSpPr>
            <a:spLocks noGrp="1"/>
          </p:cNvSpPr>
          <p:nvPr>
            <p:ph type="ftr" sz="quarter" idx="11"/>
          </p:nvPr>
        </p:nvSpPr>
        <p:spPr>
          <a:xfrm>
            <a:off x="1717970" y="6462195"/>
            <a:ext cx="10218821" cy="365125"/>
          </a:xfrm>
        </p:spPr>
        <p:txBody>
          <a:bodyPr/>
          <a:lstStyle/>
          <a:p>
            <a:pPr algn="l"/>
            <a:r>
              <a:rPr lang="en-US" dirty="0" smtClean="0">
                <a:solidFill>
                  <a:schemeClr val="tx1">
                    <a:lumMod val="50000"/>
                    <a:lumOff val="50000"/>
                  </a:schemeClr>
                </a:solidFill>
              </a:rPr>
              <a:t>WHO/UNICEF. 2018.</a:t>
            </a:r>
            <a:endParaRPr lang="pt-BR" dirty="0">
              <a:solidFill>
                <a:schemeClr val="tx1">
                  <a:lumMod val="50000"/>
                  <a:lumOff val="50000"/>
                </a:schemeClr>
              </a:solidFill>
            </a:endParaRPr>
          </a:p>
        </p:txBody>
      </p:sp>
      <p:cxnSp>
        <p:nvCxnSpPr>
          <p:cNvPr id="8" name="Conector reto 7"/>
          <p:cNvCxnSpPr/>
          <p:nvPr/>
        </p:nvCxnSpPr>
        <p:spPr>
          <a:xfrm>
            <a:off x="1717970" y="6462195"/>
            <a:ext cx="137560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996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141368" cy="1325563"/>
          </a:xfrm>
          <a:solidFill>
            <a:schemeClr val="accent5">
              <a:lumMod val="75000"/>
            </a:schemeClr>
          </a:solidFill>
        </p:spPr>
        <p:txBody>
          <a:bodyPr>
            <a:normAutofit/>
          </a:bodyPr>
          <a:lstStyle/>
          <a:p>
            <a:r>
              <a:rPr lang="pt-BR" sz="4000" b="1" dirty="0" smtClean="0">
                <a:solidFill>
                  <a:schemeClr val="bg1"/>
                </a:solidFill>
                <a:cs typeface="Courier New" panose="02070309020205020404" pitchFamily="49" charset="0"/>
              </a:rPr>
              <a:t>2. História </a:t>
            </a:r>
            <a:r>
              <a:rPr lang="pt-BR" sz="4000" b="1" dirty="0">
                <a:solidFill>
                  <a:schemeClr val="bg1"/>
                </a:solidFill>
                <a:cs typeface="Courier New" panose="02070309020205020404" pitchFamily="49" charset="0"/>
              </a:rPr>
              <a:t>da Atenção Primária à </a:t>
            </a:r>
            <a:r>
              <a:rPr lang="pt-BR" sz="4000" b="1" dirty="0" smtClean="0">
                <a:solidFill>
                  <a:schemeClr val="bg1"/>
                </a:solidFill>
                <a:cs typeface="Courier New" panose="02070309020205020404" pitchFamily="49" charset="0"/>
              </a:rPr>
              <a:t>Saúde</a:t>
            </a:r>
            <a:endParaRPr lang="pt-BR" sz="4000" b="1" dirty="0">
              <a:solidFill>
                <a:schemeClr val="bg1"/>
              </a:solidFill>
            </a:endParaRPr>
          </a:p>
        </p:txBody>
      </p:sp>
      <p:sp>
        <p:nvSpPr>
          <p:cNvPr id="3" name="Espaço Reservado para Conteúdo 2"/>
          <p:cNvSpPr>
            <a:spLocks noGrp="1"/>
          </p:cNvSpPr>
          <p:nvPr>
            <p:ph idx="1"/>
          </p:nvPr>
        </p:nvSpPr>
        <p:spPr/>
        <p:txBody>
          <a:bodyPr>
            <a:normAutofit/>
          </a:bodyPr>
          <a:lstStyle/>
          <a:p>
            <a:pPr marL="457200" lvl="1" indent="0">
              <a:buNone/>
            </a:pPr>
            <a:r>
              <a:rPr lang="pt-BR" sz="3200" dirty="0" smtClean="0">
                <a:solidFill>
                  <a:schemeClr val="tx1">
                    <a:lumMod val="75000"/>
                    <a:lumOff val="25000"/>
                  </a:schemeClr>
                </a:solidFill>
                <a:cs typeface="Courier New" panose="02070309020205020404" pitchFamily="49" charset="0"/>
              </a:rPr>
              <a:t>História da Atenção Primária à Saúde.</a:t>
            </a:r>
          </a:p>
          <a:p>
            <a:pPr marL="457200" lvl="1" indent="0">
              <a:buNone/>
            </a:pPr>
            <a:r>
              <a:rPr lang="pt-BR" sz="3200" dirty="0" smtClean="0">
                <a:solidFill>
                  <a:schemeClr val="tx1">
                    <a:lumMod val="75000"/>
                    <a:lumOff val="25000"/>
                  </a:schemeClr>
                </a:solidFill>
                <a:cs typeface="Courier New" panose="02070309020205020404" pitchFamily="49" charset="0"/>
              </a:rPr>
              <a:t>Reforma Sanitária Brasileira.</a:t>
            </a:r>
          </a:p>
          <a:p>
            <a:pPr marL="457200" lvl="1" indent="0">
              <a:buNone/>
            </a:pPr>
            <a:r>
              <a:rPr lang="pt-BR" sz="3200" dirty="0" smtClean="0">
                <a:solidFill>
                  <a:schemeClr val="tx1">
                    <a:lumMod val="75000"/>
                    <a:lumOff val="25000"/>
                  </a:schemeClr>
                </a:solidFill>
                <a:cs typeface="Courier New" panose="02070309020205020404" pitchFamily="49" charset="0"/>
              </a:rPr>
              <a:t>Constituição </a:t>
            </a:r>
            <a:r>
              <a:rPr lang="pt-BR" sz="3200" dirty="0">
                <a:solidFill>
                  <a:schemeClr val="tx1">
                    <a:lumMod val="75000"/>
                    <a:lumOff val="25000"/>
                  </a:schemeClr>
                </a:solidFill>
                <a:cs typeface="Courier New" panose="02070309020205020404" pitchFamily="49" charset="0"/>
              </a:rPr>
              <a:t>Federativa do Brasil</a:t>
            </a:r>
            <a:r>
              <a:rPr lang="pt-BR" sz="3200" dirty="0" smtClean="0">
                <a:solidFill>
                  <a:schemeClr val="tx1">
                    <a:lumMod val="75000"/>
                    <a:lumOff val="25000"/>
                  </a:schemeClr>
                </a:solidFill>
                <a:cs typeface="Courier New" panose="02070309020205020404" pitchFamily="49" charset="0"/>
              </a:rPr>
              <a:t>.</a:t>
            </a:r>
          </a:p>
          <a:p>
            <a:pPr marL="457200" lvl="1" indent="0">
              <a:buNone/>
            </a:pPr>
            <a:r>
              <a:rPr lang="pt-BR" sz="3200" dirty="0">
                <a:solidFill>
                  <a:schemeClr val="tx1">
                    <a:lumMod val="75000"/>
                    <a:lumOff val="25000"/>
                  </a:schemeClr>
                </a:solidFill>
                <a:cs typeface="Courier New" panose="02070309020205020404" pitchFamily="49" charset="0"/>
              </a:rPr>
              <a:t>Sistema Único de Saúde.</a:t>
            </a:r>
          </a:p>
          <a:p>
            <a:pPr marL="457200" lvl="1" indent="0">
              <a:buNone/>
            </a:pPr>
            <a:endParaRPr lang="pt-BR" sz="2700" dirty="0">
              <a:solidFill>
                <a:srgbClr val="333399"/>
              </a:solidFill>
            </a:endParaRPr>
          </a:p>
          <a:p>
            <a:pPr marL="0" indent="0">
              <a:buNone/>
            </a:pPr>
            <a:endParaRPr lang="pt-BR" sz="2400" dirty="0" smtClean="0">
              <a:solidFill>
                <a:srgbClr val="333399"/>
              </a:solidFill>
            </a:endParaRPr>
          </a:p>
          <a:p>
            <a:pPr marL="0" indent="0">
              <a:buNone/>
            </a:pPr>
            <a:endParaRPr lang="pt-BR" sz="3600" dirty="0">
              <a:solidFill>
                <a:srgbClr val="333399"/>
              </a:solidFill>
            </a:endParaRPr>
          </a:p>
          <a:p>
            <a:pPr marL="0" indent="0">
              <a:buNone/>
            </a:pPr>
            <a:endParaRPr lang="pt-BR" sz="3600" dirty="0" smtClean="0">
              <a:solidFill>
                <a:srgbClr val="333399"/>
              </a:solidFill>
            </a:endParaRPr>
          </a:p>
          <a:p>
            <a:pPr marL="0" indent="0">
              <a:buNone/>
            </a:pPr>
            <a:endParaRPr lang="pt-BR" sz="3600" dirty="0">
              <a:solidFill>
                <a:srgbClr val="333399"/>
              </a:solidFill>
            </a:endParaRPr>
          </a:p>
          <a:p>
            <a:pPr marL="0" indent="0">
              <a:buNone/>
            </a:pPr>
            <a:endParaRPr lang="pt-BR" sz="3600" dirty="0">
              <a:solidFill>
                <a:srgbClr val="333399"/>
              </a:solidFill>
            </a:endParaRPr>
          </a:p>
        </p:txBody>
      </p:sp>
    </p:spTree>
    <p:extLst>
      <p:ext uri="{BB962C8B-B14F-4D97-AF65-F5344CB8AC3E}">
        <p14:creationId xmlns:p14="http://schemas.microsoft.com/office/powerpoint/2010/main" val="2383040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3196911676"/>
              </p:ext>
            </p:extLst>
          </p:nvPr>
        </p:nvGraphicFramePr>
        <p:xfrm>
          <a:off x="2006504" y="86481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aixaDeTexto 8"/>
          <p:cNvSpPr txBox="1"/>
          <p:nvPr/>
        </p:nvSpPr>
        <p:spPr>
          <a:xfrm>
            <a:off x="0" y="24621"/>
            <a:ext cx="12192000" cy="707886"/>
          </a:xfrm>
          <a:prstGeom prst="rect">
            <a:avLst/>
          </a:prstGeom>
          <a:solidFill>
            <a:schemeClr val="bg1"/>
          </a:solidFill>
          <a:ln>
            <a:solidFill>
              <a:schemeClr val="bg1"/>
            </a:solidFill>
          </a:ln>
        </p:spPr>
        <p:txBody>
          <a:bodyPr wrap="square" rtlCol="0">
            <a:spAutoFit/>
          </a:bodyPr>
          <a:lstStyle/>
          <a:p>
            <a:pPr algn="ctr"/>
            <a:r>
              <a:rPr lang="pt-BR" sz="4000" b="1" dirty="0" smtClean="0">
                <a:solidFill>
                  <a:schemeClr val="accent5"/>
                </a:solidFill>
                <a:latin typeface="+mj-lt"/>
              </a:rPr>
              <a:t>Marcos históricos da APS nas Américas</a:t>
            </a:r>
            <a:endParaRPr lang="pt-BR" sz="4000" b="1" dirty="0">
              <a:solidFill>
                <a:schemeClr val="accent5"/>
              </a:solidFill>
              <a:latin typeface="+mj-lt"/>
            </a:endParaRPr>
          </a:p>
        </p:txBody>
      </p:sp>
      <p:sp>
        <p:nvSpPr>
          <p:cNvPr id="12" name="CaixaDeTexto 11"/>
          <p:cNvSpPr txBox="1"/>
          <p:nvPr/>
        </p:nvSpPr>
        <p:spPr>
          <a:xfrm>
            <a:off x="5221556" y="859163"/>
            <a:ext cx="2623034"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pt-BR" sz="2000" dirty="0" smtClean="0">
                <a:solidFill>
                  <a:schemeClr val="tx1">
                    <a:lumMod val="75000"/>
                    <a:lumOff val="25000"/>
                  </a:schemeClr>
                </a:solidFill>
              </a:rPr>
              <a:t>CSE Paula Souza (1918)</a:t>
            </a:r>
          </a:p>
          <a:p>
            <a:pPr algn="ctr"/>
            <a:r>
              <a:rPr lang="pt-BR" sz="2000" dirty="0" smtClean="0">
                <a:solidFill>
                  <a:schemeClr val="tx1">
                    <a:lumMod val="75000"/>
                    <a:lumOff val="25000"/>
                  </a:schemeClr>
                </a:solidFill>
              </a:rPr>
              <a:t>FMRP-DHMP (1952)</a:t>
            </a:r>
            <a:endParaRPr lang="pt-BR" sz="2000" dirty="0">
              <a:solidFill>
                <a:schemeClr val="tx1">
                  <a:lumMod val="75000"/>
                  <a:lumOff val="25000"/>
                </a:schemeClr>
              </a:solidFill>
            </a:endParaRPr>
          </a:p>
        </p:txBody>
      </p:sp>
      <p:sp>
        <p:nvSpPr>
          <p:cNvPr id="13" name="CaixaDeTexto 12"/>
          <p:cNvSpPr txBox="1"/>
          <p:nvPr/>
        </p:nvSpPr>
        <p:spPr>
          <a:xfrm>
            <a:off x="8836333" y="1693706"/>
            <a:ext cx="2569604" cy="1323439"/>
          </a:xfrm>
          <a:prstGeom prst="rect">
            <a:avLst/>
          </a:prstGeom>
          <a:solidFill>
            <a:schemeClr val="accent5">
              <a:lumMod val="20000"/>
              <a:lumOff val="80000"/>
            </a:schemeClr>
          </a:solidFill>
          <a:ln>
            <a:solidFill>
              <a:schemeClr val="tx1"/>
            </a:solidFill>
          </a:ln>
        </p:spPr>
        <p:txBody>
          <a:bodyPr wrap="square" rtlCol="0">
            <a:spAutoFit/>
          </a:bodyPr>
          <a:lstStyle/>
          <a:p>
            <a:pPr algn="ctr"/>
            <a:r>
              <a:rPr lang="pt-BR" sz="2000" dirty="0" smtClean="0">
                <a:solidFill>
                  <a:schemeClr val="tx1">
                    <a:lumMod val="75000"/>
                    <a:lumOff val="25000"/>
                  </a:schemeClr>
                </a:solidFill>
              </a:rPr>
              <a:t>1967- CSE </a:t>
            </a:r>
            <a:r>
              <a:rPr lang="pt-BR" sz="2000" dirty="0">
                <a:solidFill>
                  <a:schemeClr val="tx1">
                    <a:lumMod val="75000"/>
                    <a:lumOff val="25000"/>
                  </a:schemeClr>
                </a:solidFill>
              </a:rPr>
              <a:t>Barra Funda</a:t>
            </a:r>
          </a:p>
          <a:p>
            <a:pPr algn="ctr"/>
            <a:r>
              <a:rPr lang="pt-BR" sz="2000" dirty="0">
                <a:solidFill>
                  <a:schemeClr val="tx1">
                    <a:lumMod val="75000"/>
                    <a:lumOff val="25000"/>
                  </a:schemeClr>
                </a:solidFill>
              </a:rPr>
              <a:t>1968 </a:t>
            </a:r>
            <a:r>
              <a:rPr lang="pt-BR" sz="2000" dirty="0" smtClean="0">
                <a:solidFill>
                  <a:schemeClr val="tx1">
                    <a:lumMod val="75000"/>
                    <a:lumOff val="25000"/>
                  </a:schemeClr>
                </a:solidFill>
              </a:rPr>
              <a:t>- </a:t>
            </a:r>
            <a:r>
              <a:rPr lang="pt-BR" sz="2000" dirty="0">
                <a:solidFill>
                  <a:schemeClr val="tx1">
                    <a:lumMod val="75000"/>
                    <a:lumOff val="25000"/>
                  </a:schemeClr>
                </a:solidFill>
              </a:rPr>
              <a:t>CSE Vila Tibério</a:t>
            </a:r>
          </a:p>
          <a:p>
            <a:pPr algn="ctr"/>
            <a:r>
              <a:rPr lang="pt-BR" sz="2000" dirty="0">
                <a:solidFill>
                  <a:schemeClr val="tx1">
                    <a:lumMod val="75000"/>
                    <a:lumOff val="25000"/>
                  </a:schemeClr>
                </a:solidFill>
              </a:rPr>
              <a:t>1969 </a:t>
            </a:r>
            <a:r>
              <a:rPr lang="pt-BR" sz="2000" dirty="0" smtClean="0">
                <a:solidFill>
                  <a:schemeClr val="tx1">
                    <a:lumMod val="75000"/>
                    <a:lumOff val="25000"/>
                  </a:schemeClr>
                </a:solidFill>
              </a:rPr>
              <a:t>- CSE Vila Lobato</a:t>
            </a:r>
            <a:endParaRPr lang="pt-BR" sz="2000" dirty="0">
              <a:solidFill>
                <a:schemeClr val="tx1">
                  <a:lumMod val="75000"/>
                  <a:lumOff val="25000"/>
                </a:schemeClr>
              </a:solidFill>
            </a:endParaRPr>
          </a:p>
          <a:p>
            <a:pPr algn="ctr"/>
            <a:r>
              <a:rPr lang="pt-BR" sz="2000" dirty="0" smtClean="0">
                <a:solidFill>
                  <a:schemeClr val="tx1">
                    <a:lumMod val="75000"/>
                    <a:lumOff val="25000"/>
                  </a:schemeClr>
                </a:solidFill>
              </a:rPr>
              <a:t>1970 - </a:t>
            </a:r>
            <a:r>
              <a:rPr lang="pt-BR" sz="2000" dirty="0">
                <a:solidFill>
                  <a:schemeClr val="tx1">
                    <a:lumMod val="75000"/>
                    <a:lumOff val="25000"/>
                  </a:schemeClr>
                </a:solidFill>
              </a:rPr>
              <a:t>CSE </a:t>
            </a:r>
            <a:r>
              <a:rPr lang="pt-BR" sz="2000" dirty="0" smtClean="0">
                <a:solidFill>
                  <a:schemeClr val="tx1">
                    <a:lumMod val="75000"/>
                    <a:lumOff val="25000"/>
                  </a:schemeClr>
                </a:solidFill>
              </a:rPr>
              <a:t>Paulínia</a:t>
            </a:r>
            <a:endParaRPr lang="pt-BR" sz="2000" dirty="0">
              <a:solidFill>
                <a:schemeClr val="tx1">
                  <a:lumMod val="75000"/>
                  <a:lumOff val="25000"/>
                </a:schemeClr>
              </a:solidFill>
            </a:endParaRPr>
          </a:p>
        </p:txBody>
      </p:sp>
      <p:sp>
        <p:nvSpPr>
          <p:cNvPr id="14" name="CaixaDeTexto 13"/>
          <p:cNvSpPr txBox="1"/>
          <p:nvPr/>
        </p:nvSpPr>
        <p:spPr>
          <a:xfrm>
            <a:off x="1552219" y="2770924"/>
            <a:ext cx="2169551"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pt-BR" sz="2000" dirty="0">
                <a:solidFill>
                  <a:schemeClr val="tx1">
                    <a:lumMod val="75000"/>
                    <a:lumOff val="25000"/>
                  </a:schemeClr>
                </a:solidFill>
              </a:rPr>
              <a:t>1977 </a:t>
            </a:r>
            <a:r>
              <a:rPr lang="pt-BR" sz="2000" dirty="0" smtClean="0">
                <a:solidFill>
                  <a:schemeClr val="tx1">
                    <a:lumMod val="75000"/>
                    <a:lumOff val="25000"/>
                  </a:schemeClr>
                </a:solidFill>
              </a:rPr>
              <a:t>- </a:t>
            </a:r>
            <a:r>
              <a:rPr lang="pt-BR" sz="2000" dirty="0">
                <a:solidFill>
                  <a:schemeClr val="tx1">
                    <a:lumMod val="75000"/>
                    <a:lumOff val="25000"/>
                  </a:schemeClr>
                </a:solidFill>
              </a:rPr>
              <a:t>CSE Butantã</a:t>
            </a:r>
          </a:p>
          <a:p>
            <a:pPr algn="ctr"/>
            <a:r>
              <a:rPr lang="pt-BR" sz="2000" dirty="0" smtClean="0">
                <a:solidFill>
                  <a:schemeClr val="tx1">
                    <a:lumMod val="75000"/>
                    <a:lumOff val="25000"/>
                  </a:schemeClr>
                </a:solidFill>
              </a:rPr>
              <a:t>1979 - CSE FMRP</a:t>
            </a:r>
            <a:endParaRPr lang="pt-BR" sz="2000" dirty="0">
              <a:solidFill>
                <a:schemeClr val="tx1">
                  <a:lumMod val="75000"/>
                  <a:lumOff val="25000"/>
                </a:schemeClr>
              </a:solidFill>
            </a:endParaRPr>
          </a:p>
        </p:txBody>
      </p:sp>
      <p:sp>
        <p:nvSpPr>
          <p:cNvPr id="15" name="CaixaDeTexto 14"/>
          <p:cNvSpPr txBox="1"/>
          <p:nvPr/>
        </p:nvSpPr>
        <p:spPr>
          <a:xfrm>
            <a:off x="9695897" y="3281760"/>
            <a:ext cx="1710040"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pt-BR" sz="2000" dirty="0" smtClean="0">
                <a:solidFill>
                  <a:schemeClr val="tx1">
                    <a:lumMod val="75000"/>
                    <a:lumOff val="25000"/>
                  </a:schemeClr>
                </a:solidFill>
              </a:rPr>
              <a:t>8ªCNS (1986)</a:t>
            </a:r>
          </a:p>
          <a:p>
            <a:pPr algn="ctr"/>
            <a:r>
              <a:rPr lang="pt-BR" sz="2000" dirty="0" smtClean="0">
                <a:solidFill>
                  <a:schemeClr val="tx1">
                    <a:lumMod val="75000"/>
                    <a:lumOff val="25000"/>
                  </a:schemeClr>
                </a:solidFill>
              </a:rPr>
              <a:t>SUS (1988)</a:t>
            </a:r>
            <a:endParaRPr lang="pt-BR" sz="2000" dirty="0">
              <a:solidFill>
                <a:schemeClr val="tx1">
                  <a:lumMod val="75000"/>
                  <a:lumOff val="25000"/>
                </a:schemeClr>
              </a:solidFill>
            </a:endParaRPr>
          </a:p>
        </p:txBody>
      </p:sp>
      <p:sp>
        <p:nvSpPr>
          <p:cNvPr id="16" name="CaixaDeTexto 15"/>
          <p:cNvSpPr txBox="1"/>
          <p:nvPr/>
        </p:nvSpPr>
        <p:spPr>
          <a:xfrm>
            <a:off x="8836332" y="4713822"/>
            <a:ext cx="2946593" cy="1323439"/>
          </a:xfrm>
          <a:prstGeom prst="rect">
            <a:avLst/>
          </a:prstGeom>
          <a:solidFill>
            <a:schemeClr val="accent5">
              <a:lumMod val="20000"/>
              <a:lumOff val="80000"/>
            </a:schemeClr>
          </a:solidFill>
          <a:ln>
            <a:solidFill>
              <a:schemeClr val="tx1"/>
            </a:solidFill>
          </a:ln>
        </p:spPr>
        <p:txBody>
          <a:bodyPr wrap="square" rtlCol="0">
            <a:spAutoFit/>
          </a:bodyPr>
          <a:lstStyle/>
          <a:p>
            <a:pPr algn="ctr"/>
            <a:r>
              <a:rPr lang="pt-BR" sz="2000" dirty="0" smtClean="0">
                <a:solidFill>
                  <a:schemeClr val="tx1">
                    <a:lumMod val="75000"/>
                    <a:lumOff val="25000"/>
                  </a:schemeClr>
                </a:solidFill>
              </a:rPr>
              <a:t>FMRP-USP D. Oeste (1993)</a:t>
            </a:r>
          </a:p>
          <a:p>
            <a:pPr algn="ctr"/>
            <a:r>
              <a:rPr lang="pt-BR" sz="2000" dirty="0" smtClean="0">
                <a:solidFill>
                  <a:schemeClr val="tx1">
                    <a:lumMod val="75000"/>
                    <a:lumOff val="25000"/>
                  </a:schemeClr>
                </a:solidFill>
              </a:rPr>
              <a:t>NSF/</a:t>
            </a:r>
            <a:r>
              <a:rPr lang="pt-BR" sz="2000" dirty="0" err="1" smtClean="0">
                <a:solidFill>
                  <a:schemeClr val="tx1">
                    <a:lumMod val="75000"/>
                    <a:lumOff val="25000"/>
                  </a:schemeClr>
                </a:solidFill>
              </a:rPr>
              <a:t>Pólo</a:t>
            </a:r>
            <a:r>
              <a:rPr lang="pt-BR" sz="2000" dirty="0" smtClean="0">
                <a:solidFill>
                  <a:schemeClr val="tx1">
                    <a:lumMod val="75000"/>
                    <a:lumOff val="25000"/>
                  </a:schemeClr>
                </a:solidFill>
              </a:rPr>
              <a:t> Capac. SF (1999)</a:t>
            </a:r>
          </a:p>
          <a:p>
            <a:pPr algn="ctr"/>
            <a:r>
              <a:rPr lang="pt-BR" sz="2000" dirty="0" smtClean="0">
                <a:solidFill>
                  <a:schemeClr val="tx1">
                    <a:lumMod val="75000"/>
                    <a:lumOff val="25000"/>
                  </a:schemeClr>
                </a:solidFill>
              </a:rPr>
              <a:t>ESF Graduação FMRP</a:t>
            </a:r>
          </a:p>
          <a:p>
            <a:pPr algn="ctr"/>
            <a:r>
              <a:rPr lang="pt-BR" sz="2000" dirty="0" smtClean="0">
                <a:solidFill>
                  <a:schemeClr val="tx1">
                    <a:lumMod val="75000"/>
                    <a:lumOff val="25000"/>
                  </a:schemeClr>
                </a:solidFill>
              </a:rPr>
              <a:t>RMFC</a:t>
            </a:r>
            <a:endParaRPr lang="pt-BR" sz="2000" dirty="0">
              <a:solidFill>
                <a:schemeClr val="tx1">
                  <a:lumMod val="75000"/>
                  <a:lumOff val="25000"/>
                </a:schemeClr>
              </a:solidFill>
            </a:endParaRPr>
          </a:p>
        </p:txBody>
      </p:sp>
    </p:spTree>
    <p:extLst>
      <p:ext uri="{BB962C8B-B14F-4D97-AF65-F5344CB8AC3E}">
        <p14:creationId xmlns:p14="http://schemas.microsoft.com/office/powerpoint/2010/main" val="1750402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7479"/>
            <a:ext cx="12192000" cy="1036138"/>
          </a:xfrm>
          <a:solidFill>
            <a:schemeClr val="bg1"/>
          </a:solidFill>
          <a:ln>
            <a:solidFill>
              <a:schemeClr val="bg1"/>
            </a:solidFill>
          </a:ln>
        </p:spPr>
        <p:txBody>
          <a:bodyPr>
            <a:normAutofit/>
          </a:bodyPr>
          <a:lstStyle/>
          <a:p>
            <a:pPr algn="ctr"/>
            <a:r>
              <a:rPr lang="pt-BR" sz="4000" b="1" dirty="0" smtClean="0">
                <a:solidFill>
                  <a:schemeClr val="accent5"/>
                </a:solidFill>
              </a:rPr>
              <a:t>Relatório </a:t>
            </a:r>
            <a:r>
              <a:rPr lang="pt-BR" sz="4000" b="1" dirty="0" err="1" smtClean="0">
                <a:solidFill>
                  <a:schemeClr val="accent5"/>
                </a:solidFill>
              </a:rPr>
              <a:t>Flexner</a:t>
            </a:r>
            <a:r>
              <a:rPr lang="pt-BR" sz="4000" b="1" dirty="0" smtClean="0">
                <a:solidFill>
                  <a:schemeClr val="accent5"/>
                </a:solidFill>
              </a:rPr>
              <a:t> – Medical </a:t>
            </a:r>
            <a:r>
              <a:rPr lang="pt-BR" sz="4000" b="1" dirty="0" err="1" smtClean="0">
                <a:solidFill>
                  <a:schemeClr val="accent5"/>
                </a:solidFill>
              </a:rPr>
              <a:t>Education</a:t>
            </a:r>
            <a:r>
              <a:rPr lang="pt-BR" sz="4000" b="1" dirty="0" smtClean="0">
                <a:solidFill>
                  <a:schemeClr val="accent5"/>
                </a:solidFill>
              </a:rPr>
              <a:t> in </a:t>
            </a:r>
            <a:r>
              <a:rPr lang="pt-BR" sz="4000" b="1" dirty="0" err="1" smtClean="0">
                <a:solidFill>
                  <a:schemeClr val="accent5"/>
                </a:solidFill>
              </a:rPr>
              <a:t>the</a:t>
            </a:r>
            <a:r>
              <a:rPr lang="pt-BR" sz="4000" b="1" dirty="0" smtClean="0">
                <a:solidFill>
                  <a:schemeClr val="accent5"/>
                </a:solidFill>
              </a:rPr>
              <a:t> US </a:t>
            </a:r>
            <a:r>
              <a:rPr lang="pt-BR" sz="4000" b="1" dirty="0" err="1" smtClean="0">
                <a:solidFill>
                  <a:schemeClr val="accent5"/>
                </a:solidFill>
              </a:rPr>
              <a:t>and</a:t>
            </a:r>
            <a:r>
              <a:rPr lang="pt-BR" sz="4000" b="1" dirty="0" smtClean="0">
                <a:solidFill>
                  <a:schemeClr val="accent5"/>
                </a:solidFill>
              </a:rPr>
              <a:t> Canada</a:t>
            </a:r>
            <a:r>
              <a:rPr lang="pt-BR" sz="3600" b="1" dirty="0" smtClean="0">
                <a:solidFill>
                  <a:schemeClr val="accent5"/>
                </a:solidFill>
              </a:rPr>
              <a:t/>
            </a:r>
            <a:br>
              <a:rPr lang="pt-BR" sz="3600" b="1" dirty="0" smtClean="0">
                <a:solidFill>
                  <a:schemeClr val="accent5"/>
                </a:solidFill>
              </a:rPr>
            </a:br>
            <a:r>
              <a:rPr lang="pt-BR" sz="2200" dirty="0" err="1" smtClean="0">
                <a:solidFill>
                  <a:schemeClr val="accent5"/>
                </a:solidFill>
              </a:rPr>
              <a:t>Report</a:t>
            </a:r>
            <a:r>
              <a:rPr lang="pt-BR" sz="2200" dirty="0" smtClean="0">
                <a:solidFill>
                  <a:schemeClr val="accent5"/>
                </a:solidFill>
              </a:rPr>
              <a:t> </a:t>
            </a:r>
            <a:r>
              <a:rPr lang="pt-BR" sz="2200" dirty="0" err="1" smtClean="0">
                <a:solidFill>
                  <a:schemeClr val="accent5"/>
                </a:solidFill>
              </a:rPr>
              <a:t>to</a:t>
            </a:r>
            <a:r>
              <a:rPr lang="pt-BR" sz="2200" dirty="0" smtClean="0">
                <a:solidFill>
                  <a:schemeClr val="accent5"/>
                </a:solidFill>
              </a:rPr>
              <a:t> </a:t>
            </a:r>
            <a:r>
              <a:rPr lang="pt-BR" sz="2200" dirty="0" err="1" smtClean="0">
                <a:solidFill>
                  <a:schemeClr val="accent5"/>
                </a:solidFill>
              </a:rPr>
              <a:t>the</a:t>
            </a:r>
            <a:r>
              <a:rPr lang="pt-BR" sz="2200" dirty="0" smtClean="0">
                <a:solidFill>
                  <a:schemeClr val="accent5"/>
                </a:solidFill>
              </a:rPr>
              <a:t> Carnegie Foundation for </a:t>
            </a:r>
            <a:r>
              <a:rPr lang="pt-BR" sz="2200" dirty="0" err="1" smtClean="0">
                <a:solidFill>
                  <a:schemeClr val="accent5"/>
                </a:solidFill>
              </a:rPr>
              <a:t>the</a:t>
            </a:r>
            <a:r>
              <a:rPr lang="pt-BR" sz="2200" dirty="0" smtClean="0">
                <a:solidFill>
                  <a:schemeClr val="accent5"/>
                </a:solidFill>
              </a:rPr>
              <a:t> </a:t>
            </a:r>
            <a:r>
              <a:rPr lang="pt-BR" sz="2200" dirty="0" err="1" smtClean="0">
                <a:solidFill>
                  <a:schemeClr val="accent5"/>
                </a:solidFill>
              </a:rPr>
              <a:t>Advancement</a:t>
            </a:r>
            <a:r>
              <a:rPr lang="pt-BR" sz="2200" dirty="0" smtClean="0">
                <a:solidFill>
                  <a:schemeClr val="accent5"/>
                </a:solidFill>
              </a:rPr>
              <a:t> </a:t>
            </a:r>
            <a:r>
              <a:rPr lang="pt-BR" sz="2200" dirty="0" err="1" smtClean="0">
                <a:solidFill>
                  <a:schemeClr val="accent5"/>
                </a:solidFill>
              </a:rPr>
              <a:t>of</a:t>
            </a:r>
            <a:r>
              <a:rPr lang="pt-BR" sz="2200" dirty="0" smtClean="0">
                <a:solidFill>
                  <a:schemeClr val="accent5"/>
                </a:solidFill>
              </a:rPr>
              <a:t> </a:t>
            </a:r>
            <a:r>
              <a:rPr lang="pt-BR" sz="2200" dirty="0" err="1" smtClean="0">
                <a:solidFill>
                  <a:schemeClr val="accent5"/>
                </a:solidFill>
              </a:rPr>
              <a:t>Teaching</a:t>
            </a:r>
            <a:r>
              <a:rPr lang="pt-BR" sz="2200" dirty="0" smtClean="0">
                <a:solidFill>
                  <a:schemeClr val="accent5"/>
                </a:solidFill>
              </a:rPr>
              <a:t> ( 1910)</a:t>
            </a:r>
            <a:endParaRPr lang="pt-BR" sz="2200" dirty="0">
              <a:solidFill>
                <a:schemeClr val="accent5"/>
              </a:solidFill>
            </a:endParaRPr>
          </a:p>
        </p:txBody>
      </p:sp>
      <p:sp>
        <p:nvSpPr>
          <p:cNvPr id="3" name="Espaço Reservado para Conteúdo 2"/>
          <p:cNvSpPr>
            <a:spLocks noGrp="1"/>
          </p:cNvSpPr>
          <p:nvPr>
            <p:ph idx="1"/>
          </p:nvPr>
        </p:nvSpPr>
        <p:spPr>
          <a:xfrm>
            <a:off x="960521" y="1552089"/>
            <a:ext cx="10750215" cy="4471722"/>
          </a:xfrm>
        </p:spPr>
        <p:txBody>
          <a:bodyPr>
            <a:noAutofit/>
          </a:bodyPr>
          <a:lstStyle/>
          <a:p>
            <a:r>
              <a:rPr lang="pt-BR" sz="2400" dirty="0" smtClean="0">
                <a:solidFill>
                  <a:schemeClr val="tx1">
                    <a:lumMod val="75000"/>
                    <a:lumOff val="25000"/>
                  </a:schemeClr>
                </a:solidFill>
              </a:rPr>
              <a:t>155 escolas médicas nos EUA e Canada</a:t>
            </a:r>
          </a:p>
          <a:p>
            <a:pPr lvl="1">
              <a:buClr>
                <a:schemeClr val="tx1">
                  <a:lumMod val="85000"/>
                  <a:lumOff val="15000"/>
                </a:schemeClr>
              </a:buClr>
            </a:pPr>
            <a:r>
              <a:rPr lang="pt-BR" dirty="0" smtClean="0">
                <a:solidFill>
                  <a:schemeClr val="tx1">
                    <a:lumMod val="75000"/>
                    <a:lumOff val="25000"/>
                  </a:schemeClr>
                </a:solidFill>
              </a:rPr>
              <a:t>31 escolas em condições. </a:t>
            </a:r>
          </a:p>
          <a:p>
            <a:pPr lvl="1">
              <a:buClr>
                <a:schemeClr val="tx1">
                  <a:lumMod val="85000"/>
                  <a:lumOff val="15000"/>
                </a:schemeClr>
              </a:buClr>
            </a:pPr>
            <a:r>
              <a:rPr lang="pt-BR" dirty="0" smtClean="0">
                <a:solidFill>
                  <a:schemeClr val="tx1">
                    <a:lumMod val="75000"/>
                    <a:lumOff val="25000"/>
                  </a:schemeClr>
                </a:solidFill>
              </a:rPr>
              <a:t>demais sem laboratórios, sem formação científica, sem hospitais universitários.</a:t>
            </a:r>
          </a:p>
          <a:p>
            <a:pPr lvl="1">
              <a:buClr>
                <a:schemeClr val="tx1">
                  <a:lumMod val="85000"/>
                  <a:lumOff val="15000"/>
                </a:schemeClr>
              </a:buClr>
            </a:pPr>
            <a:r>
              <a:rPr lang="pt-BR" dirty="0" smtClean="0">
                <a:solidFill>
                  <a:schemeClr val="tx1">
                    <a:lumMod val="75000"/>
                    <a:lumOff val="25000"/>
                  </a:schemeClr>
                </a:solidFill>
              </a:rPr>
              <a:t>currículos não padronizados e ensino comercializado.</a:t>
            </a:r>
          </a:p>
          <a:p>
            <a:r>
              <a:rPr lang="pt-BR" sz="2400" dirty="0" smtClean="0">
                <a:solidFill>
                  <a:schemeClr val="tx1">
                    <a:lumMod val="75000"/>
                    <a:lumOff val="25000"/>
                  </a:schemeClr>
                </a:solidFill>
              </a:rPr>
              <a:t>Recomendações </a:t>
            </a:r>
          </a:p>
          <a:p>
            <a:pPr lvl="1">
              <a:buClr>
                <a:schemeClr val="tx1">
                  <a:lumMod val="75000"/>
                  <a:lumOff val="25000"/>
                </a:schemeClr>
              </a:buClr>
            </a:pPr>
            <a:r>
              <a:rPr lang="pt-BR" dirty="0" smtClean="0">
                <a:solidFill>
                  <a:schemeClr val="tx1">
                    <a:lumMod val="75000"/>
                    <a:lumOff val="25000"/>
                  </a:schemeClr>
                </a:solidFill>
              </a:rPr>
              <a:t>currículo de quatro anos: ciclos básico e clínico.</a:t>
            </a:r>
          </a:p>
          <a:p>
            <a:pPr lvl="1">
              <a:buClr>
                <a:schemeClr val="tx1">
                  <a:lumMod val="75000"/>
                  <a:lumOff val="25000"/>
                </a:schemeClr>
              </a:buClr>
            </a:pPr>
            <a:r>
              <a:rPr lang="pt-BR" dirty="0" smtClean="0">
                <a:solidFill>
                  <a:schemeClr val="tx1">
                    <a:lumMod val="75000"/>
                    <a:lumOff val="25000"/>
                  </a:schemeClr>
                </a:solidFill>
              </a:rPr>
              <a:t>estudo da medicina centrado na doença individual</a:t>
            </a:r>
            <a:r>
              <a:rPr lang="pt-BR" dirty="0">
                <a:solidFill>
                  <a:schemeClr val="tx1">
                    <a:lumMod val="75000"/>
                    <a:lumOff val="25000"/>
                  </a:schemeClr>
                </a:solidFill>
              </a:rPr>
              <a:t>. </a:t>
            </a:r>
            <a:r>
              <a:rPr lang="pt-BR" dirty="0" smtClean="0">
                <a:solidFill>
                  <a:schemeClr val="tx1">
                    <a:lumMod val="75000"/>
                    <a:lumOff val="25000"/>
                  </a:schemeClr>
                </a:solidFill>
              </a:rPr>
              <a:t>Especialização. </a:t>
            </a:r>
          </a:p>
          <a:p>
            <a:r>
              <a:rPr lang="pt-BR" sz="2400" dirty="0" smtClean="0">
                <a:solidFill>
                  <a:schemeClr val="tx1">
                    <a:lumMod val="75000"/>
                    <a:lumOff val="25000"/>
                  </a:schemeClr>
                </a:solidFill>
              </a:rPr>
              <a:t>Formação médica </a:t>
            </a:r>
          </a:p>
          <a:p>
            <a:pPr lvl="1">
              <a:buClr>
                <a:schemeClr val="tx1">
                  <a:lumMod val="75000"/>
                  <a:lumOff val="25000"/>
                </a:schemeClr>
              </a:buClr>
            </a:pPr>
            <a:r>
              <a:rPr lang="pt-BR" dirty="0" smtClean="0">
                <a:solidFill>
                  <a:schemeClr val="tx1">
                    <a:lumMod val="75000"/>
                    <a:lumOff val="25000"/>
                  </a:schemeClr>
                </a:solidFill>
              </a:rPr>
              <a:t>responder às necessidades da sociedade.</a:t>
            </a:r>
          </a:p>
          <a:p>
            <a:pPr lvl="1">
              <a:buClr>
                <a:schemeClr val="tx1">
                  <a:lumMod val="75000"/>
                  <a:lumOff val="25000"/>
                </a:schemeClr>
              </a:buClr>
            </a:pPr>
            <a:r>
              <a:rPr lang="pt-BR" dirty="0" smtClean="0">
                <a:solidFill>
                  <a:schemeClr val="tx1">
                    <a:lumMod val="75000"/>
                    <a:lumOff val="25000"/>
                  </a:schemeClr>
                </a:solidFill>
              </a:rPr>
              <a:t>prevenção da doença e promoção da saúde.</a:t>
            </a:r>
          </a:p>
          <a:p>
            <a:pPr lvl="1">
              <a:buClr>
                <a:schemeClr val="tx1">
                  <a:lumMod val="75000"/>
                  <a:lumOff val="25000"/>
                </a:schemeClr>
              </a:buClr>
            </a:pPr>
            <a:r>
              <a:rPr lang="pt-BR" dirty="0" smtClean="0">
                <a:solidFill>
                  <a:schemeClr val="tx1">
                    <a:lumMod val="75000"/>
                    <a:lumOff val="25000"/>
                  </a:schemeClr>
                </a:solidFill>
              </a:rPr>
              <a:t>colaboração entre medicina acadêmica e saúde pública.</a:t>
            </a:r>
            <a:endParaRPr lang="pt-BR" dirty="0">
              <a:solidFill>
                <a:schemeClr val="tx1">
                  <a:lumMod val="75000"/>
                  <a:lumOff val="25000"/>
                </a:schemeClr>
              </a:solidFill>
            </a:endParaRPr>
          </a:p>
        </p:txBody>
      </p:sp>
      <p:sp>
        <p:nvSpPr>
          <p:cNvPr id="5" name="Espaço Reservado para Rodapé 4"/>
          <p:cNvSpPr>
            <a:spLocks noGrp="1"/>
          </p:cNvSpPr>
          <p:nvPr>
            <p:ph type="ftr" sz="quarter" idx="11"/>
          </p:nvPr>
        </p:nvSpPr>
        <p:spPr>
          <a:xfrm>
            <a:off x="838200" y="6392110"/>
            <a:ext cx="10359189" cy="365125"/>
          </a:xfrm>
        </p:spPr>
        <p:txBody>
          <a:bodyPr/>
          <a:lstStyle/>
          <a:p>
            <a:pPr algn="l"/>
            <a:r>
              <a:rPr lang="pt-BR" dirty="0" smtClean="0">
                <a:solidFill>
                  <a:schemeClr val="tx1">
                    <a:lumMod val="50000"/>
                    <a:lumOff val="50000"/>
                  </a:schemeClr>
                </a:solidFill>
              </a:rPr>
              <a:t>NUNES</a:t>
            </a:r>
            <a:r>
              <a:rPr lang="pt-BR" dirty="0">
                <a:solidFill>
                  <a:schemeClr val="tx1">
                    <a:lumMod val="50000"/>
                    <a:lumOff val="50000"/>
                  </a:schemeClr>
                </a:solidFill>
              </a:rPr>
              <a:t>, ED. Cem anos do relatório </a:t>
            </a:r>
            <a:r>
              <a:rPr lang="pt-BR" dirty="0" err="1">
                <a:solidFill>
                  <a:schemeClr val="tx1">
                    <a:lumMod val="50000"/>
                    <a:lumOff val="50000"/>
                  </a:schemeClr>
                </a:solidFill>
              </a:rPr>
              <a:t>Flexner</a:t>
            </a:r>
            <a:r>
              <a:rPr lang="pt-BR" dirty="0">
                <a:solidFill>
                  <a:schemeClr val="tx1">
                    <a:lumMod val="50000"/>
                    <a:lumOff val="50000"/>
                  </a:schemeClr>
                </a:solidFill>
              </a:rPr>
              <a:t>, Ciênc. </a:t>
            </a:r>
            <a:r>
              <a:rPr lang="pt-BR" dirty="0" smtClean="0">
                <a:solidFill>
                  <a:schemeClr val="tx1">
                    <a:lumMod val="50000"/>
                    <a:lumOff val="50000"/>
                  </a:schemeClr>
                </a:solidFill>
              </a:rPr>
              <a:t>Saúde Coletiva</a:t>
            </a:r>
            <a:r>
              <a:rPr lang="pt-BR" dirty="0">
                <a:solidFill>
                  <a:schemeClr val="tx1">
                    <a:lumMod val="50000"/>
                    <a:lumOff val="50000"/>
                  </a:schemeClr>
                </a:solidFill>
              </a:rPr>
              <a:t> </a:t>
            </a:r>
            <a:r>
              <a:rPr lang="pt-BR" dirty="0" smtClean="0">
                <a:solidFill>
                  <a:schemeClr val="tx1">
                    <a:lumMod val="50000"/>
                    <a:lumOff val="50000"/>
                  </a:schemeClr>
                </a:solidFill>
              </a:rPr>
              <a:t>5</a:t>
            </a:r>
            <a:r>
              <a:rPr lang="pt-BR" dirty="0">
                <a:solidFill>
                  <a:schemeClr val="tx1">
                    <a:lumMod val="50000"/>
                    <a:lumOff val="50000"/>
                  </a:schemeClr>
                </a:solidFill>
              </a:rPr>
              <a:t> </a:t>
            </a:r>
            <a:r>
              <a:rPr lang="pt-BR" dirty="0" smtClean="0">
                <a:solidFill>
                  <a:schemeClr val="tx1">
                    <a:lumMod val="50000"/>
                    <a:lumOff val="50000"/>
                  </a:schemeClr>
                </a:solidFill>
              </a:rPr>
              <a:t>(S1)</a:t>
            </a:r>
            <a:r>
              <a:rPr lang="pt-BR" dirty="0">
                <a:solidFill>
                  <a:schemeClr val="tx1">
                    <a:lumMod val="50000"/>
                    <a:lumOff val="50000"/>
                  </a:schemeClr>
                </a:solidFill>
              </a:rPr>
              <a:t> Rio de </a:t>
            </a:r>
            <a:r>
              <a:rPr lang="pt-BR" dirty="0" smtClean="0">
                <a:solidFill>
                  <a:schemeClr val="tx1">
                    <a:lumMod val="50000"/>
                    <a:lumOff val="50000"/>
                  </a:schemeClr>
                </a:solidFill>
              </a:rPr>
              <a:t>Janeiro, 2010.  PAGLIOSA FL; </a:t>
            </a:r>
            <a:r>
              <a:rPr lang="pt-BR" dirty="0">
                <a:solidFill>
                  <a:schemeClr val="tx1">
                    <a:lumMod val="50000"/>
                    <a:lumOff val="50000"/>
                  </a:schemeClr>
                </a:solidFill>
              </a:rPr>
              <a:t>Da </a:t>
            </a:r>
            <a:r>
              <a:rPr lang="pt-BR" dirty="0" err="1">
                <a:solidFill>
                  <a:schemeClr val="tx1">
                    <a:lumMod val="50000"/>
                    <a:lumOff val="50000"/>
                  </a:schemeClr>
                </a:solidFill>
              </a:rPr>
              <a:t>Ros</a:t>
            </a:r>
            <a:r>
              <a:rPr lang="pt-BR" dirty="0">
                <a:solidFill>
                  <a:schemeClr val="tx1">
                    <a:lumMod val="50000"/>
                    <a:lumOff val="50000"/>
                  </a:schemeClr>
                </a:solidFill>
              </a:rPr>
              <a:t> MA. O Relatório </a:t>
            </a:r>
            <a:r>
              <a:rPr lang="pt-BR" dirty="0" err="1">
                <a:solidFill>
                  <a:schemeClr val="tx1">
                    <a:lumMod val="50000"/>
                    <a:lumOff val="50000"/>
                  </a:schemeClr>
                </a:solidFill>
              </a:rPr>
              <a:t>Flexner</a:t>
            </a:r>
            <a:r>
              <a:rPr lang="pt-BR" dirty="0">
                <a:solidFill>
                  <a:schemeClr val="tx1">
                    <a:lumMod val="50000"/>
                    <a:lumOff val="50000"/>
                  </a:schemeClr>
                </a:solidFill>
              </a:rPr>
              <a:t>: Para o Bem e </a:t>
            </a:r>
            <a:r>
              <a:rPr lang="pt-BR" dirty="0" smtClean="0">
                <a:solidFill>
                  <a:schemeClr val="tx1">
                    <a:lumMod val="50000"/>
                    <a:lumOff val="50000"/>
                  </a:schemeClr>
                </a:solidFill>
              </a:rPr>
              <a:t>Para </a:t>
            </a:r>
            <a:r>
              <a:rPr lang="pt-BR" dirty="0">
                <a:solidFill>
                  <a:schemeClr val="tx1">
                    <a:lumMod val="50000"/>
                    <a:lumOff val="50000"/>
                  </a:schemeClr>
                </a:solidFill>
              </a:rPr>
              <a:t>o Mal. </a:t>
            </a:r>
            <a:r>
              <a:rPr lang="pt-BR" i="1" dirty="0" err="1">
                <a:solidFill>
                  <a:schemeClr val="tx1">
                    <a:lumMod val="50000"/>
                    <a:lumOff val="50000"/>
                  </a:schemeClr>
                </a:solidFill>
              </a:rPr>
              <a:t>Rev</a:t>
            </a:r>
            <a:r>
              <a:rPr lang="pt-BR" i="1" dirty="0">
                <a:solidFill>
                  <a:schemeClr val="tx1">
                    <a:lumMod val="50000"/>
                    <a:lumOff val="50000"/>
                  </a:schemeClr>
                </a:solidFill>
              </a:rPr>
              <a:t> </a:t>
            </a:r>
            <a:r>
              <a:rPr lang="pt-BR" i="1" dirty="0" err="1">
                <a:solidFill>
                  <a:schemeClr val="tx1">
                    <a:lumMod val="50000"/>
                    <a:lumOff val="50000"/>
                  </a:schemeClr>
                </a:solidFill>
              </a:rPr>
              <a:t>Bras</a:t>
            </a:r>
            <a:r>
              <a:rPr lang="pt-BR" i="1" dirty="0">
                <a:solidFill>
                  <a:schemeClr val="tx1">
                    <a:lumMod val="50000"/>
                    <a:lumOff val="50000"/>
                  </a:schemeClr>
                </a:solidFill>
              </a:rPr>
              <a:t> de </a:t>
            </a:r>
            <a:r>
              <a:rPr lang="pt-BR" i="1" dirty="0" err="1">
                <a:solidFill>
                  <a:schemeClr val="tx1">
                    <a:lumMod val="50000"/>
                    <a:lumOff val="50000"/>
                  </a:schemeClr>
                </a:solidFill>
              </a:rPr>
              <a:t>Educ</a:t>
            </a:r>
            <a:r>
              <a:rPr lang="pt-BR" i="1" dirty="0">
                <a:solidFill>
                  <a:schemeClr val="tx1">
                    <a:lumMod val="50000"/>
                    <a:lumOff val="50000"/>
                  </a:schemeClr>
                </a:solidFill>
              </a:rPr>
              <a:t> </a:t>
            </a:r>
            <a:r>
              <a:rPr lang="pt-BR" i="1" dirty="0" err="1">
                <a:solidFill>
                  <a:schemeClr val="tx1">
                    <a:lumMod val="50000"/>
                    <a:lumOff val="50000"/>
                  </a:schemeClr>
                </a:solidFill>
              </a:rPr>
              <a:t>Méd</a:t>
            </a:r>
            <a:r>
              <a:rPr lang="pt-BR" i="1" dirty="0">
                <a:solidFill>
                  <a:schemeClr val="tx1">
                    <a:lumMod val="50000"/>
                    <a:lumOff val="50000"/>
                  </a:schemeClr>
                </a:solidFill>
              </a:rPr>
              <a:t> </a:t>
            </a:r>
            <a:r>
              <a:rPr lang="pt-BR" dirty="0">
                <a:solidFill>
                  <a:schemeClr val="tx1">
                    <a:lumMod val="50000"/>
                    <a:lumOff val="50000"/>
                  </a:schemeClr>
                </a:solidFill>
              </a:rPr>
              <a:t>2008, 32(4):492-499</a:t>
            </a:r>
            <a:r>
              <a:rPr lang="pt-BR" dirty="0" smtClean="0">
                <a:solidFill>
                  <a:schemeClr val="tx1">
                    <a:lumMod val="50000"/>
                    <a:lumOff val="50000"/>
                  </a:schemeClr>
                </a:solidFill>
              </a:rPr>
              <a:t>.</a:t>
            </a:r>
            <a:endParaRPr lang="pt-BR" sz="1400" dirty="0">
              <a:solidFill>
                <a:schemeClr val="tx1">
                  <a:lumMod val="50000"/>
                  <a:lumOff val="50000"/>
                </a:schemeClr>
              </a:solidFill>
            </a:endParaRPr>
          </a:p>
        </p:txBody>
      </p:sp>
      <p:cxnSp>
        <p:nvCxnSpPr>
          <p:cNvPr id="7" name="Conector reto 6"/>
          <p:cNvCxnSpPr/>
          <p:nvPr/>
        </p:nvCxnSpPr>
        <p:spPr>
          <a:xfrm>
            <a:off x="0" y="1143617"/>
            <a:ext cx="11983453"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9" name="Conector reto 8"/>
          <p:cNvCxnSpPr/>
          <p:nvPr/>
        </p:nvCxnSpPr>
        <p:spPr>
          <a:xfrm>
            <a:off x="838200" y="6311898"/>
            <a:ext cx="10038347" cy="8691"/>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90385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00336" y="224590"/>
            <a:ext cx="7491664" cy="1325563"/>
          </a:xfrm>
          <a:solidFill>
            <a:schemeClr val="bg1"/>
          </a:solidFill>
          <a:ln>
            <a:solidFill>
              <a:schemeClr val="bg1"/>
            </a:solidFill>
          </a:ln>
        </p:spPr>
        <p:txBody>
          <a:bodyPr>
            <a:normAutofit fontScale="90000"/>
          </a:bodyPr>
          <a:lstStyle/>
          <a:p>
            <a:pPr algn="ctr"/>
            <a:r>
              <a:rPr lang="pt-BR" sz="4000" b="1" dirty="0" smtClean="0">
                <a:solidFill>
                  <a:schemeClr val="accent5"/>
                </a:solidFill>
              </a:rPr>
              <a:t>Interim </a:t>
            </a:r>
            <a:r>
              <a:rPr lang="pt-BR" sz="4000" b="1" dirty="0" err="1" smtClean="0">
                <a:solidFill>
                  <a:schemeClr val="accent5"/>
                </a:solidFill>
              </a:rPr>
              <a:t>Report</a:t>
            </a:r>
            <a:r>
              <a:rPr lang="pt-BR" sz="4000" b="1" dirty="0" smtClean="0">
                <a:solidFill>
                  <a:schemeClr val="accent5"/>
                </a:solidFill>
              </a:rPr>
              <a:t> </a:t>
            </a:r>
            <a:r>
              <a:rPr lang="pt-BR" sz="4000" b="1" dirty="0" err="1" smtClean="0">
                <a:solidFill>
                  <a:schemeClr val="accent5"/>
                </a:solidFill>
              </a:rPr>
              <a:t>on</a:t>
            </a:r>
            <a:r>
              <a:rPr lang="pt-BR" sz="4000" b="1" dirty="0" smtClean="0">
                <a:solidFill>
                  <a:schemeClr val="accent5"/>
                </a:solidFill>
              </a:rPr>
              <a:t> </a:t>
            </a:r>
            <a:r>
              <a:rPr lang="pt-BR" sz="4000" b="1" dirty="0" err="1" smtClean="0">
                <a:solidFill>
                  <a:schemeClr val="accent5"/>
                </a:solidFill>
              </a:rPr>
              <a:t>the</a:t>
            </a:r>
            <a:r>
              <a:rPr lang="pt-BR" sz="4000" b="1" dirty="0" smtClean="0">
                <a:solidFill>
                  <a:schemeClr val="accent5"/>
                </a:solidFill>
              </a:rPr>
              <a:t> Future </a:t>
            </a:r>
            <a:r>
              <a:rPr lang="pt-BR" sz="4000" b="1" dirty="0" err="1" smtClean="0">
                <a:solidFill>
                  <a:schemeClr val="accent5"/>
                </a:solidFill>
              </a:rPr>
              <a:t>Provision</a:t>
            </a:r>
            <a:r>
              <a:rPr lang="pt-BR" sz="4000" b="1" dirty="0" smtClean="0">
                <a:solidFill>
                  <a:schemeClr val="accent5"/>
                </a:solidFill>
              </a:rPr>
              <a:t> </a:t>
            </a:r>
            <a:r>
              <a:rPr lang="pt-BR" sz="4000" b="1" dirty="0" err="1" smtClean="0">
                <a:solidFill>
                  <a:schemeClr val="accent5"/>
                </a:solidFill>
              </a:rPr>
              <a:t>of</a:t>
            </a:r>
            <a:r>
              <a:rPr lang="pt-BR" sz="4000" b="1" dirty="0" smtClean="0">
                <a:solidFill>
                  <a:schemeClr val="accent5"/>
                </a:solidFill>
              </a:rPr>
              <a:t> Medical </a:t>
            </a:r>
            <a:r>
              <a:rPr lang="pt-BR" sz="4000" b="1" dirty="0" err="1" smtClean="0">
                <a:solidFill>
                  <a:schemeClr val="accent5"/>
                </a:solidFill>
              </a:rPr>
              <a:t>and</a:t>
            </a:r>
            <a:r>
              <a:rPr lang="pt-BR" sz="4000" b="1" dirty="0" smtClean="0">
                <a:solidFill>
                  <a:schemeClr val="accent5"/>
                </a:solidFill>
              </a:rPr>
              <a:t> </a:t>
            </a:r>
            <a:r>
              <a:rPr lang="pt-BR" sz="4000" b="1" dirty="0" err="1" smtClean="0">
                <a:solidFill>
                  <a:schemeClr val="accent5"/>
                </a:solidFill>
              </a:rPr>
              <a:t>Allied</a:t>
            </a:r>
            <a:r>
              <a:rPr lang="pt-BR" sz="4000" b="1" dirty="0" smtClean="0">
                <a:solidFill>
                  <a:schemeClr val="accent5"/>
                </a:solidFill>
              </a:rPr>
              <a:t> Services </a:t>
            </a:r>
            <a:br>
              <a:rPr lang="pt-BR" sz="4000" b="1" dirty="0" smtClean="0">
                <a:solidFill>
                  <a:schemeClr val="accent5"/>
                </a:solidFill>
              </a:rPr>
            </a:br>
            <a:r>
              <a:rPr lang="pt-BR" sz="2400" dirty="0" err="1" smtClean="0">
                <a:solidFill>
                  <a:schemeClr val="accent5"/>
                </a:solidFill>
              </a:rPr>
              <a:t>Lord</a:t>
            </a:r>
            <a:r>
              <a:rPr lang="pt-BR" sz="2400" dirty="0" smtClean="0">
                <a:solidFill>
                  <a:schemeClr val="accent5"/>
                </a:solidFill>
              </a:rPr>
              <a:t> Dawson </a:t>
            </a:r>
            <a:r>
              <a:rPr lang="pt-BR" sz="2400" dirty="0" err="1" smtClean="0">
                <a:solidFill>
                  <a:schemeClr val="accent5"/>
                </a:solidFill>
              </a:rPr>
              <a:t>of</a:t>
            </a:r>
            <a:r>
              <a:rPr lang="pt-BR" sz="2400" dirty="0" smtClean="0">
                <a:solidFill>
                  <a:schemeClr val="accent5"/>
                </a:solidFill>
              </a:rPr>
              <a:t> Penn - </a:t>
            </a:r>
            <a:r>
              <a:rPr lang="pt-BR" sz="2400" dirty="0" err="1" smtClean="0">
                <a:solidFill>
                  <a:schemeClr val="accent5"/>
                </a:solidFill>
              </a:rPr>
              <a:t>Ministry</a:t>
            </a:r>
            <a:r>
              <a:rPr lang="pt-BR" sz="2400" dirty="0" smtClean="0">
                <a:solidFill>
                  <a:schemeClr val="accent5"/>
                </a:solidFill>
              </a:rPr>
              <a:t> </a:t>
            </a:r>
            <a:r>
              <a:rPr lang="pt-BR" sz="2400" dirty="0" err="1" smtClean="0">
                <a:solidFill>
                  <a:schemeClr val="accent5"/>
                </a:solidFill>
              </a:rPr>
              <a:t>of</a:t>
            </a:r>
            <a:r>
              <a:rPr lang="pt-BR" sz="2400" dirty="0" smtClean="0">
                <a:solidFill>
                  <a:schemeClr val="accent5"/>
                </a:solidFill>
              </a:rPr>
              <a:t> Health. </a:t>
            </a:r>
            <a:br>
              <a:rPr lang="pt-BR" sz="2400" dirty="0" smtClean="0">
                <a:solidFill>
                  <a:schemeClr val="accent5"/>
                </a:solidFill>
              </a:rPr>
            </a:br>
            <a:r>
              <a:rPr lang="pt-BR" sz="2400" dirty="0" smtClean="0">
                <a:solidFill>
                  <a:schemeClr val="accent5"/>
                </a:solidFill>
              </a:rPr>
              <a:t>London </a:t>
            </a:r>
            <a:r>
              <a:rPr lang="pt-BR" sz="2400" dirty="0" err="1" smtClean="0">
                <a:solidFill>
                  <a:schemeClr val="accent5"/>
                </a:solidFill>
              </a:rPr>
              <a:t>Published</a:t>
            </a:r>
            <a:r>
              <a:rPr lang="pt-BR" sz="2400" dirty="0" smtClean="0">
                <a:solidFill>
                  <a:schemeClr val="accent5"/>
                </a:solidFill>
              </a:rPr>
              <a:t> </a:t>
            </a:r>
            <a:r>
              <a:rPr lang="pt-BR" sz="2400" dirty="0" err="1" smtClean="0">
                <a:solidFill>
                  <a:schemeClr val="accent5"/>
                </a:solidFill>
              </a:rPr>
              <a:t>by</a:t>
            </a:r>
            <a:r>
              <a:rPr lang="pt-BR" sz="2400" dirty="0" smtClean="0">
                <a:solidFill>
                  <a:schemeClr val="accent5"/>
                </a:solidFill>
              </a:rPr>
              <a:t> His </a:t>
            </a:r>
            <a:r>
              <a:rPr lang="pt-BR" sz="2400" dirty="0" err="1" smtClean="0">
                <a:solidFill>
                  <a:schemeClr val="accent5"/>
                </a:solidFill>
              </a:rPr>
              <a:t>Majesty’s</a:t>
            </a:r>
            <a:r>
              <a:rPr lang="pt-BR" sz="2400" dirty="0" smtClean="0">
                <a:solidFill>
                  <a:schemeClr val="accent5"/>
                </a:solidFill>
              </a:rPr>
              <a:t> </a:t>
            </a:r>
            <a:r>
              <a:rPr lang="pt-BR" sz="2400" dirty="0" err="1" smtClean="0">
                <a:solidFill>
                  <a:schemeClr val="accent5"/>
                </a:solidFill>
              </a:rPr>
              <a:t>Stationery</a:t>
            </a:r>
            <a:r>
              <a:rPr lang="pt-BR" sz="2400" dirty="0" smtClean="0">
                <a:solidFill>
                  <a:schemeClr val="accent5"/>
                </a:solidFill>
              </a:rPr>
              <a:t> Office, 1920.</a:t>
            </a:r>
            <a:endParaRPr lang="pt-BR" sz="2400" dirty="0">
              <a:solidFill>
                <a:schemeClr val="accent5"/>
              </a:solidFill>
            </a:endParaRPr>
          </a:p>
        </p:txBody>
      </p:sp>
      <p:pic>
        <p:nvPicPr>
          <p:cNvPr id="10" name="Espaço Reservado para Conteúdo 9"/>
          <p:cNvPicPr>
            <a:picLocks noGrp="1" noChangeAspect="1"/>
          </p:cNvPicPr>
          <p:nvPr>
            <p:ph sz="half" idx="2"/>
          </p:nvPr>
        </p:nvPicPr>
        <p:blipFill>
          <a:blip r:embed="rId3"/>
          <a:stretch>
            <a:fillRect/>
          </a:stretch>
        </p:blipFill>
        <p:spPr>
          <a:xfrm>
            <a:off x="272715" y="64168"/>
            <a:ext cx="4427621" cy="3352800"/>
          </a:xfrm>
          <a:prstGeom prst="rect">
            <a:avLst/>
          </a:prstGeom>
          <a:ln w="3175">
            <a:noFill/>
          </a:ln>
          <a:effectLst>
            <a:outerShdw blurRad="50800" dist="38100" dir="2700000" algn="tl" rotWithShape="0">
              <a:prstClr val="black">
                <a:alpha val="40000"/>
              </a:prstClr>
            </a:outerShdw>
          </a:effectLst>
        </p:spPr>
      </p:pic>
      <p:sp>
        <p:nvSpPr>
          <p:cNvPr id="6" name="Espaço Reservado para Conteúdo 5"/>
          <p:cNvSpPr>
            <a:spLocks noGrp="1"/>
          </p:cNvSpPr>
          <p:nvPr>
            <p:ph sz="quarter" idx="4"/>
          </p:nvPr>
        </p:nvSpPr>
        <p:spPr>
          <a:xfrm>
            <a:off x="5358063" y="2077453"/>
            <a:ext cx="6689557" cy="3474805"/>
          </a:xfrm>
        </p:spPr>
        <p:txBody>
          <a:bodyPr>
            <a:noAutofit/>
          </a:bodyPr>
          <a:lstStyle/>
          <a:p>
            <a:r>
              <a:rPr lang="pt-BR" sz="2400" dirty="0" smtClean="0">
                <a:solidFill>
                  <a:schemeClr val="tx1">
                    <a:lumMod val="75000"/>
                    <a:lumOff val="25000"/>
                  </a:schemeClr>
                </a:solidFill>
              </a:rPr>
              <a:t>Centros </a:t>
            </a:r>
            <a:r>
              <a:rPr lang="pt-BR" sz="2400" dirty="0">
                <a:solidFill>
                  <a:schemeClr val="tx1">
                    <a:lumMod val="75000"/>
                    <a:lumOff val="25000"/>
                  </a:schemeClr>
                </a:solidFill>
              </a:rPr>
              <a:t>de </a:t>
            </a:r>
            <a:r>
              <a:rPr lang="pt-BR" sz="2400" dirty="0" smtClean="0">
                <a:solidFill>
                  <a:schemeClr val="tx1">
                    <a:lumMod val="75000"/>
                    <a:lumOff val="25000"/>
                  </a:schemeClr>
                </a:solidFill>
              </a:rPr>
              <a:t>Saúde </a:t>
            </a:r>
          </a:p>
          <a:p>
            <a:pPr lvl="1">
              <a:buClr>
                <a:schemeClr val="tx1">
                  <a:lumMod val="75000"/>
                  <a:lumOff val="25000"/>
                </a:schemeClr>
              </a:buClr>
            </a:pPr>
            <a:r>
              <a:rPr lang="pt-BR" dirty="0" smtClean="0">
                <a:solidFill>
                  <a:schemeClr val="tx1">
                    <a:lumMod val="75000"/>
                    <a:lumOff val="25000"/>
                  </a:schemeClr>
                </a:solidFill>
              </a:rPr>
              <a:t>serviços preventivos </a:t>
            </a:r>
            <a:r>
              <a:rPr lang="pt-BR" dirty="0">
                <a:solidFill>
                  <a:schemeClr val="tx1">
                    <a:lumMod val="75000"/>
                    <a:lumOff val="25000"/>
                  </a:schemeClr>
                </a:solidFill>
              </a:rPr>
              <a:t>e </a:t>
            </a:r>
            <a:r>
              <a:rPr lang="pt-BR" dirty="0" smtClean="0">
                <a:solidFill>
                  <a:schemeClr val="tx1">
                    <a:lumMod val="75000"/>
                    <a:lumOff val="25000"/>
                  </a:schemeClr>
                </a:solidFill>
              </a:rPr>
              <a:t>curativos.</a:t>
            </a:r>
          </a:p>
          <a:p>
            <a:pPr lvl="1">
              <a:buClr>
                <a:schemeClr val="tx1">
                  <a:lumMod val="75000"/>
                  <a:lumOff val="25000"/>
                </a:schemeClr>
              </a:buClr>
            </a:pPr>
            <a:r>
              <a:rPr lang="pt-BR" dirty="0" smtClean="0">
                <a:solidFill>
                  <a:schemeClr val="tx1">
                    <a:lumMod val="75000"/>
                    <a:lumOff val="25000"/>
                  </a:schemeClr>
                </a:solidFill>
              </a:rPr>
              <a:t>médicos </a:t>
            </a:r>
            <a:r>
              <a:rPr lang="pt-BR" dirty="0">
                <a:solidFill>
                  <a:schemeClr val="tx1">
                    <a:lumMod val="75000"/>
                    <a:lumOff val="25000"/>
                  </a:schemeClr>
                </a:solidFill>
              </a:rPr>
              <a:t>generalistas </a:t>
            </a:r>
            <a:r>
              <a:rPr lang="pt-BR" dirty="0" smtClean="0">
                <a:solidFill>
                  <a:schemeClr val="tx1">
                    <a:lumMod val="75000"/>
                    <a:lumOff val="25000"/>
                  </a:schemeClr>
                </a:solidFill>
              </a:rPr>
              <a:t>(</a:t>
            </a:r>
            <a:r>
              <a:rPr lang="pt-BR" i="1" dirty="0" smtClean="0">
                <a:solidFill>
                  <a:schemeClr val="tx1">
                    <a:lumMod val="75000"/>
                    <a:lumOff val="25000"/>
                  </a:schemeClr>
                </a:solidFill>
              </a:rPr>
              <a:t>general </a:t>
            </a:r>
            <a:r>
              <a:rPr lang="pt-BR" i="1" dirty="0" err="1" smtClean="0">
                <a:solidFill>
                  <a:schemeClr val="tx1">
                    <a:lumMod val="75000"/>
                    <a:lumOff val="25000"/>
                  </a:schemeClr>
                </a:solidFill>
              </a:rPr>
              <a:t>practitioner</a:t>
            </a:r>
            <a:r>
              <a:rPr lang="pt-BR" dirty="0" smtClean="0">
                <a:solidFill>
                  <a:schemeClr val="tx1">
                    <a:lumMod val="75000"/>
                    <a:lumOff val="25000"/>
                  </a:schemeClr>
                </a:solidFill>
              </a:rPr>
              <a:t>)</a:t>
            </a:r>
            <a:r>
              <a:rPr lang="pt-BR" dirty="0">
                <a:solidFill>
                  <a:schemeClr val="tx1">
                    <a:lumMod val="75000"/>
                    <a:lumOff val="25000"/>
                  </a:schemeClr>
                </a:solidFill>
              </a:rPr>
              <a:t>.</a:t>
            </a:r>
            <a:r>
              <a:rPr lang="pt-BR" dirty="0" smtClean="0">
                <a:solidFill>
                  <a:schemeClr val="tx1">
                    <a:lumMod val="75000"/>
                    <a:lumOff val="25000"/>
                  </a:schemeClr>
                </a:solidFill>
              </a:rPr>
              <a:t> </a:t>
            </a:r>
          </a:p>
          <a:p>
            <a:pPr lvl="1">
              <a:buClr>
                <a:schemeClr val="tx1">
                  <a:lumMod val="75000"/>
                  <a:lumOff val="25000"/>
                </a:schemeClr>
              </a:buClr>
            </a:pPr>
            <a:r>
              <a:rPr lang="pt-BR" dirty="0" smtClean="0">
                <a:solidFill>
                  <a:schemeClr val="tx1">
                    <a:lumMod val="75000"/>
                    <a:lumOff val="25000"/>
                  </a:schemeClr>
                </a:solidFill>
              </a:rPr>
              <a:t>serviços </a:t>
            </a:r>
            <a:r>
              <a:rPr lang="pt-BR" dirty="0">
                <a:solidFill>
                  <a:schemeClr val="tx1">
                    <a:lumMod val="75000"/>
                    <a:lumOff val="25000"/>
                  </a:schemeClr>
                </a:solidFill>
              </a:rPr>
              <a:t>de </a:t>
            </a:r>
            <a:r>
              <a:rPr lang="pt-BR" dirty="0" smtClean="0">
                <a:solidFill>
                  <a:schemeClr val="tx1">
                    <a:lumMod val="75000"/>
                    <a:lumOff val="25000"/>
                  </a:schemeClr>
                </a:solidFill>
              </a:rPr>
              <a:t>enfermagem.</a:t>
            </a:r>
          </a:p>
          <a:p>
            <a:pPr lvl="1">
              <a:buClr>
                <a:schemeClr val="tx1">
                  <a:lumMod val="75000"/>
                  <a:lumOff val="25000"/>
                </a:schemeClr>
              </a:buClr>
            </a:pPr>
            <a:r>
              <a:rPr lang="pt-BR" dirty="0" smtClean="0">
                <a:solidFill>
                  <a:schemeClr val="tx1">
                    <a:lumMod val="75000"/>
                    <a:lumOff val="25000"/>
                  </a:schemeClr>
                </a:solidFill>
              </a:rPr>
              <a:t>apoio </a:t>
            </a:r>
            <a:r>
              <a:rPr lang="pt-BR" dirty="0">
                <a:solidFill>
                  <a:schemeClr val="tx1">
                    <a:lumMod val="75000"/>
                    <a:lumOff val="25000"/>
                  </a:schemeClr>
                </a:solidFill>
              </a:rPr>
              <a:t>de </a:t>
            </a:r>
            <a:r>
              <a:rPr lang="pt-BR" dirty="0" smtClean="0">
                <a:solidFill>
                  <a:schemeClr val="tx1">
                    <a:lumMod val="75000"/>
                    <a:lumOff val="25000"/>
                  </a:schemeClr>
                </a:solidFill>
              </a:rPr>
              <a:t>especialistas.</a:t>
            </a:r>
          </a:p>
          <a:p>
            <a:r>
              <a:rPr lang="pt-BR" sz="2400" dirty="0" smtClean="0">
                <a:solidFill>
                  <a:schemeClr val="tx1">
                    <a:lumMod val="75000"/>
                    <a:lumOff val="25000"/>
                  </a:schemeClr>
                </a:solidFill>
              </a:rPr>
              <a:t>Proposta regionalizada, hierarquizada.</a:t>
            </a:r>
          </a:p>
          <a:p>
            <a:r>
              <a:rPr lang="pt-BR" sz="2400" dirty="0">
                <a:solidFill>
                  <a:schemeClr val="tx1">
                    <a:lumMod val="75000"/>
                    <a:lumOff val="25000"/>
                  </a:schemeClr>
                </a:solidFill>
              </a:rPr>
              <a:t>N</a:t>
            </a:r>
            <a:r>
              <a:rPr lang="pt-BR" sz="2400" dirty="0" smtClean="0">
                <a:solidFill>
                  <a:schemeClr val="tx1">
                    <a:lumMod val="75000"/>
                    <a:lumOff val="25000"/>
                  </a:schemeClr>
                </a:solidFill>
              </a:rPr>
              <a:t>ível </a:t>
            </a:r>
            <a:r>
              <a:rPr lang="pt-BR" sz="2400" dirty="0">
                <a:solidFill>
                  <a:schemeClr val="tx1">
                    <a:lumMod val="75000"/>
                    <a:lumOff val="25000"/>
                  </a:schemeClr>
                </a:solidFill>
              </a:rPr>
              <a:t>primário, secundário e </a:t>
            </a:r>
            <a:r>
              <a:rPr lang="pt-BR" sz="2400" dirty="0" smtClean="0">
                <a:solidFill>
                  <a:schemeClr val="tx1">
                    <a:lumMod val="75000"/>
                    <a:lumOff val="25000"/>
                  </a:schemeClr>
                </a:solidFill>
              </a:rPr>
              <a:t>terciário.</a:t>
            </a:r>
          </a:p>
          <a:p>
            <a:r>
              <a:rPr lang="pt-BR" sz="2400" i="1" dirty="0" err="1" smtClean="0">
                <a:solidFill>
                  <a:schemeClr val="tx1">
                    <a:lumMod val="75000"/>
                    <a:lumOff val="25000"/>
                  </a:schemeClr>
                </a:solidFill>
              </a:rPr>
              <a:t>National</a:t>
            </a:r>
            <a:r>
              <a:rPr lang="pt-BR" sz="2400" i="1" dirty="0" smtClean="0">
                <a:solidFill>
                  <a:schemeClr val="tx1">
                    <a:lumMod val="75000"/>
                    <a:lumOff val="25000"/>
                  </a:schemeClr>
                </a:solidFill>
              </a:rPr>
              <a:t> </a:t>
            </a:r>
            <a:r>
              <a:rPr lang="pt-BR" sz="2400" i="1" dirty="0">
                <a:solidFill>
                  <a:schemeClr val="tx1">
                    <a:lumMod val="75000"/>
                    <a:lumOff val="25000"/>
                  </a:schemeClr>
                </a:solidFill>
              </a:rPr>
              <a:t>Health Service </a:t>
            </a:r>
            <a:r>
              <a:rPr lang="pt-BR" sz="2400" dirty="0">
                <a:solidFill>
                  <a:schemeClr val="tx1">
                    <a:lumMod val="75000"/>
                    <a:lumOff val="25000"/>
                  </a:schemeClr>
                </a:solidFill>
              </a:rPr>
              <a:t>(NHS) </a:t>
            </a:r>
            <a:r>
              <a:rPr lang="pt-BR" sz="2400" dirty="0" smtClean="0">
                <a:solidFill>
                  <a:schemeClr val="tx1">
                    <a:lumMod val="75000"/>
                    <a:lumOff val="25000"/>
                  </a:schemeClr>
                </a:solidFill>
              </a:rPr>
              <a:t>1946.</a:t>
            </a:r>
            <a:endParaRPr lang="pt-BR" sz="2400" dirty="0">
              <a:solidFill>
                <a:schemeClr val="tx1">
                  <a:lumMod val="75000"/>
                  <a:lumOff val="25000"/>
                </a:schemeClr>
              </a:solidFill>
            </a:endParaRPr>
          </a:p>
        </p:txBody>
      </p:sp>
      <p:pic>
        <p:nvPicPr>
          <p:cNvPr id="7" name="Picture 2" descr="Primary Health Centre design 19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715" y="3513221"/>
            <a:ext cx="2111721" cy="3288632"/>
          </a:xfrm>
          <a:prstGeom prst="rect">
            <a:avLst/>
          </a:prstGeom>
          <a:noFill/>
          <a:ln w="31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a:blip r:embed="rId5"/>
          <a:stretch>
            <a:fillRect/>
          </a:stretch>
        </p:blipFill>
        <p:spPr>
          <a:xfrm>
            <a:off x="2470483" y="3513221"/>
            <a:ext cx="2229853" cy="3288633"/>
          </a:xfrm>
          <a:prstGeom prst="rect">
            <a:avLst/>
          </a:prstGeom>
          <a:ln w="3175">
            <a:noFill/>
          </a:ln>
          <a:effectLst>
            <a:outerShdw blurRad="50800" dist="38100" dir="2700000" algn="tl" rotWithShape="0">
              <a:prstClr val="black">
                <a:alpha val="40000"/>
              </a:prstClr>
            </a:outerShdw>
          </a:effectLst>
        </p:spPr>
      </p:pic>
      <p:sp>
        <p:nvSpPr>
          <p:cNvPr id="11" name="CaixaDeTexto 10"/>
          <p:cNvSpPr txBox="1"/>
          <p:nvPr/>
        </p:nvSpPr>
        <p:spPr>
          <a:xfrm>
            <a:off x="4862557" y="6426437"/>
            <a:ext cx="3559051" cy="276999"/>
          </a:xfrm>
          <a:prstGeom prst="rect">
            <a:avLst/>
          </a:prstGeom>
          <a:noFill/>
        </p:spPr>
        <p:txBody>
          <a:bodyPr wrap="none" rtlCol="0">
            <a:spAutoFit/>
          </a:bodyPr>
          <a:lstStyle/>
          <a:p>
            <a:r>
              <a:rPr lang="pt-BR" sz="1200" dirty="0" smtClean="0">
                <a:solidFill>
                  <a:schemeClr val="tx1">
                    <a:lumMod val="50000"/>
                    <a:lumOff val="50000"/>
                  </a:schemeClr>
                </a:solidFill>
              </a:rPr>
              <a:t>https://www.sochealth.co.uk/national-health-servise/</a:t>
            </a:r>
            <a:endParaRPr lang="pt-BR" sz="1200" dirty="0">
              <a:solidFill>
                <a:schemeClr val="tx1">
                  <a:lumMod val="50000"/>
                  <a:lumOff val="50000"/>
                </a:schemeClr>
              </a:solidFill>
            </a:endParaRPr>
          </a:p>
        </p:txBody>
      </p:sp>
      <p:cxnSp>
        <p:nvCxnSpPr>
          <p:cNvPr id="13" name="Conector reto 12"/>
          <p:cNvCxnSpPr/>
          <p:nvPr/>
        </p:nvCxnSpPr>
        <p:spPr>
          <a:xfrm>
            <a:off x="4948015" y="6426437"/>
            <a:ext cx="33755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509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64168" y="6489032"/>
            <a:ext cx="12127832" cy="365125"/>
          </a:xfrm>
        </p:spPr>
        <p:txBody>
          <a:bodyPr/>
          <a:lstStyle/>
          <a:p>
            <a:pPr algn="l"/>
            <a:r>
              <a:rPr lang="pt-BR" dirty="0" smtClean="0">
                <a:solidFill>
                  <a:schemeClr val="tx1">
                    <a:lumMod val="50000"/>
                    <a:lumOff val="50000"/>
                  </a:schemeClr>
                </a:solidFill>
              </a:rPr>
              <a:t>Faria</a:t>
            </a:r>
            <a:r>
              <a:rPr lang="pt-BR" dirty="0">
                <a:solidFill>
                  <a:schemeClr val="tx1">
                    <a:lumMod val="50000"/>
                    <a:lumOff val="50000"/>
                  </a:schemeClr>
                </a:solidFill>
              </a:rPr>
              <a:t>, l. A casa de Geraldo de Paula Souza: texto e imagem sobre um sanitarista paulista. História, Ciências, Saúde – </a:t>
            </a:r>
            <a:r>
              <a:rPr lang="pt-BR" dirty="0" smtClean="0">
                <a:solidFill>
                  <a:schemeClr val="tx1">
                    <a:lumMod val="50000"/>
                    <a:lumOff val="50000"/>
                  </a:schemeClr>
                </a:solidFill>
              </a:rPr>
              <a:t>Manguinhos, Rio </a:t>
            </a:r>
            <a:r>
              <a:rPr lang="pt-BR" dirty="0">
                <a:solidFill>
                  <a:schemeClr val="tx1">
                    <a:lumMod val="50000"/>
                    <a:lumOff val="50000"/>
                  </a:schemeClr>
                </a:solidFill>
              </a:rPr>
              <a:t>de Janeiro. </a:t>
            </a:r>
            <a:r>
              <a:rPr lang="pt-BR" dirty="0" smtClean="0">
                <a:solidFill>
                  <a:schemeClr val="tx1">
                    <a:lumMod val="50000"/>
                    <a:lumOff val="50000"/>
                  </a:schemeClr>
                </a:solidFill>
              </a:rPr>
              <a:t>12(3): </a:t>
            </a:r>
            <a:r>
              <a:rPr lang="pt-BR" dirty="0">
                <a:solidFill>
                  <a:schemeClr val="tx1">
                    <a:lumMod val="50000"/>
                    <a:lumOff val="50000"/>
                  </a:schemeClr>
                </a:solidFill>
              </a:rPr>
              <a:t>1011-24, </a:t>
            </a:r>
            <a:r>
              <a:rPr lang="pt-BR" dirty="0" smtClean="0">
                <a:solidFill>
                  <a:schemeClr val="tx1">
                    <a:lumMod val="50000"/>
                    <a:lumOff val="50000"/>
                  </a:schemeClr>
                </a:solidFill>
              </a:rPr>
              <a:t>2005.</a:t>
            </a:r>
            <a:endParaRPr lang="pt-BR" sz="1600" dirty="0">
              <a:solidFill>
                <a:schemeClr val="tx1">
                  <a:lumMod val="50000"/>
                  <a:lumOff val="50000"/>
                </a:schemeClr>
              </a:solidFill>
            </a:endParaRPr>
          </a:p>
        </p:txBody>
      </p:sp>
      <p:sp>
        <p:nvSpPr>
          <p:cNvPr id="2" name="Título 1"/>
          <p:cNvSpPr>
            <a:spLocks noGrp="1"/>
          </p:cNvSpPr>
          <p:nvPr>
            <p:ph type="title" idx="4294967295"/>
          </p:nvPr>
        </p:nvSpPr>
        <p:spPr>
          <a:xfrm>
            <a:off x="5173578" y="52388"/>
            <a:ext cx="7018421" cy="1195387"/>
          </a:xfrm>
          <a:solidFill>
            <a:schemeClr val="bg1"/>
          </a:solidFill>
          <a:ln>
            <a:solidFill>
              <a:schemeClr val="bg1"/>
            </a:solidFill>
          </a:ln>
        </p:spPr>
        <p:txBody>
          <a:bodyPr>
            <a:normAutofit fontScale="90000"/>
          </a:bodyPr>
          <a:lstStyle/>
          <a:p>
            <a:pPr algn="ctr"/>
            <a:r>
              <a:rPr lang="pt-BR" sz="4000" b="1" dirty="0" smtClean="0">
                <a:solidFill>
                  <a:schemeClr val="accent5"/>
                </a:solidFill>
              </a:rPr>
              <a:t>Faculdade de Saúde Pública da USP</a:t>
            </a:r>
            <a:r>
              <a:rPr lang="pt-BR" sz="3600" b="1" dirty="0" smtClean="0">
                <a:solidFill>
                  <a:schemeClr val="accent5"/>
                </a:solidFill>
              </a:rPr>
              <a:t/>
            </a:r>
            <a:br>
              <a:rPr lang="pt-BR" sz="3600" b="1" dirty="0" smtClean="0">
                <a:solidFill>
                  <a:schemeClr val="accent5"/>
                </a:solidFill>
              </a:rPr>
            </a:br>
            <a:r>
              <a:rPr lang="pt-BR" sz="3000" b="1" dirty="0" smtClean="0">
                <a:solidFill>
                  <a:schemeClr val="accent5"/>
                </a:solidFill>
              </a:rPr>
              <a:t>Centro de Saúde Paula Souza</a:t>
            </a:r>
            <a:endParaRPr lang="pt-BR" sz="3000" b="1" dirty="0">
              <a:solidFill>
                <a:schemeClr val="accent5"/>
              </a:solidFill>
            </a:endParaRPr>
          </a:p>
        </p:txBody>
      </p:sp>
      <p:sp>
        <p:nvSpPr>
          <p:cNvPr id="7" name="Espaço Reservado para Conteúdo 6"/>
          <p:cNvSpPr txBox="1">
            <a:spLocks noGrp="1"/>
          </p:cNvSpPr>
          <p:nvPr>
            <p:ph sz="half" idx="4294967295"/>
          </p:nvPr>
        </p:nvSpPr>
        <p:spPr>
          <a:xfrm>
            <a:off x="5410200" y="1462088"/>
            <a:ext cx="6781800" cy="3060700"/>
          </a:xfrm>
          <a:prstGeom prst="rect">
            <a:avLst/>
          </a:prstGeom>
          <a:noFill/>
          <a:ln>
            <a:solidFill>
              <a:schemeClr val="bg1"/>
            </a:solidFill>
          </a:ln>
        </p:spPr>
        <p:txBody>
          <a:bodyPr wrap="square" rtlCol="0">
            <a:spAutoFit/>
          </a:bodyPr>
          <a:lstStyle/>
          <a:p>
            <a:pPr>
              <a:buClr>
                <a:schemeClr val="tx1">
                  <a:lumMod val="75000"/>
                  <a:lumOff val="25000"/>
                </a:schemeClr>
              </a:buClr>
            </a:pPr>
            <a:r>
              <a:rPr lang="pt-BR" sz="2400" dirty="0" smtClean="0">
                <a:solidFill>
                  <a:schemeClr val="tx1">
                    <a:lumMod val="85000"/>
                    <a:lumOff val="15000"/>
                  </a:schemeClr>
                </a:solidFill>
              </a:rPr>
              <a:t>Instituto de Higiene de São Paulo (1918). </a:t>
            </a:r>
          </a:p>
          <a:p>
            <a:pPr>
              <a:buClr>
                <a:schemeClr val="tx1">
                  <a:lumMod val="75000"/>
                  <a:lumOff val="25000"/>
                </a:schemeClr>
              </a:buClr>
            </a:pPr>
            <a:r>
              <a:rPr lang="pt-BR" sz="2400" dirty="0" smtClean="0">
                <a:solidFill>
                  <a:schemeClr val="tx1">
                    <a:lumMod val="85000"/>
                    <a:lumOff val="15000"/>
                  </a:schemeClr>
                </a:solidFill>
              </a:rPr>
              <a:t>Higiene como disciplina acadêmica. </a:t>
            </a:r>
          </a:p>
          <a:p>
            <a:pPr>
              <a:buClr>
                <a:schemeClr val="tx1">
                  <a:lumMod val="75000"/>
                  <a:lumOff val="25000"/>
                </a:schemeClr>
              </a:buClr>
            </a:pPr>
            <a:r>
              <a:rPr lang="pt-BR" sz="2400" dirty="0" smtClean="0">
                <a:solidFill>
                  <a:schemeClr val="tx1">
                    <a:lumMod val="85000"/>
                    <a:lumOff val="15000"/>
                  </a:schemeClr>
                </a:solidFill>
              </a:rPr>
              <a:t>Fundação Rockefeller.</a:t>
            </a:r>
          </a:p>
          <a:p>
            <a:pPr>
              <a:buClr>
                <a:schemeClr val="tx1">
                  <a:lumMod val="75000"/>
                  <a:lumOff val="25000"/>
                </a:schemeClr>
              </a:buClr>
            </a:pPr>
            <a:r>
              <a:rPr lang="pt-BR" sz="2400" dirty="0">
                <a:solidFill>
                  <a:schemeClr val="tx1">
                    <a:lumMod val="85000"/>
                    <a:lumOff val="15000"/>
                  </a:schemeClr>
                </a:solidFill>
              </a:rPr>
              <a:t>John </a:t>
            </a:r>
            <a:r>
              <a:rPr lang="pt-BR" sz="2400" dirty="0" smtClean="0">
                <a:solidFill>
                  <a:schemeClr val="tx1">
                    <a:lumMod val="85000"/>
                    <a:lumOff val="15000"/>
                  </a:schemeClr>
                </a:solidFill>
              </a:rPr>
              <a:t>Hopkins, </a:t>
            </a:r>
            <a:r>
              <a:rPr lang="pt-BR" sz="2400" dirty="0" err="1" smtClean="0">
                <a:solidFill>
                  <a:schemeClr val="tx1">
                    <a:lumMod val="85000"/>
                    <a:lumOff val="15000"/>
                  </a:schemeClr>
                </a:solidFill>
              </a:rPr>
              <a:t>School</a:t>
            </a:r>
            <a:r>
              <a:rPr lang="pt-BR" sz="2400" dirty="0" smtClean="0">
                <a:solidFill>
                  <a:schemeClr val="tx1">
                    <a:lumMod val="85000"/>
                    <a:lumOff val="15000"/>
                  </a:schemeClr>
                </a:solidFill>
              </a:rPr>
              <a:t> </a:t>
            </a:r>
            <a:r>
              <a:rPr lang="pt-BR" sz="2400" dirty="0" err="1" smtClean="0">
                <a:solidFill>
                  <a:schemeClr val="tx1">
                    <a:lumMod val="85000"/>
                    <a:lumOff val="15000"/>
                  </a:schemeClr>
                </a:solidFill>
              </a:rPr>
              <a:t>of</a:t>
            </a:r>
            <a:r>
              <a:rPr lang="pt-BR" sz="2400" dirty="0" smtClean="0">
                <a:solidFill>
                  <a:schemeClr val="tx1">
                    <a:lumMod val="85000"/>
                    <a:lumOff val="15000"/>
                  </a:schemeClr>
                </a:solidFill>
              </a:rPr>
              <a:t> </a:t>
            </a:r>
            <a:r>
              <a:rPr lang="pt-BR" sz="2400" dirty="0" err="1" smtClean="0">
                <a:solidFill>
                  <a:schemeClr val="tx1">
                    <a:lumMod val="85000"/>
                    <a:lumOff val="15000"/>
                  </a:schemeClr>
                </a:solidFill>
              </a:rPr>
              <a:t>Hygiene</a:t>
            </a:r>
            <a:r>
              <a:rPr lang="pt-BR" sz="2400" dirty="0" smtClean="0">
                <a:solidFill>
                  <a:schemeClr val="tx1">
                    <a:lumMod val="85000"/>
                    <a:lumOff val="15000"/>
                  </a:schemeClr>
                </a:solidFill>
              </a:rPr>
              <a:t> </a:t>
            </a:r>
            <a:r>
              <a:rPr lang="pt-BR" sz="2400" dirty="0" err="1" smtClean="0">
                <a:solidFill>
                  <a:schemeClr val="tx1">
                    <a:lumMod val="85000"/>
                    <a:lumOff val="15000"/>
                  </a:schemeClr>
                </a:solidFill>
              </a:rPr>
              <a:t>and</a:t>
            </a:r>
            <a:r>
              <a:rPr lang="pt-BR" sz="2400" dirty="0" smtClean="0">
                <a:solidFill>
                  <a:schemeClr val="tx1">
                    <a:lumMod val="85000"/>
                    <a:lumOff val="15000"/>
                  </a:schemeClr>
                </a:solidFill>
              </a:rPr>
              <a:t> </a:t>
            </a:r>
            <a:r>
              <a:rPr lang="pt-BR" sz="2400" dirty="0" err="1" smtClean="0">
                <a:solidFill>
                  <a:schemeClr val="tx1">
                    <a:lumMod val="85000"/>
                    <a:lumOff val="15000"/>
                  </a:schemeClr>
                </a:solidFill>
              </a:rPr>
              <a:t>Public</a:t>
            </a:r>
            <a:r>
              <a:rPr lang="pt-BR" sz="2400" dirty="0" smtClean="0">
                <a:solidFill>
                  <a:schemeClr val="tx1">
                    <a:lumMod val="85000"/>
                    <a:lumOff val="15000"/>
                  </a:schemeClr>
                </a:solidFill>
              </a:rPr>
              <a:t> Health.</a:t>
            </a:r>
          </a:p>
          <a:p>
            <a:pPr>
              <a:buClr>
                <a:schemeClr val="tx1">
                  <a:lumMod val="75000"/>
                  <a:lumOff val="25000"/>
                </a:schemeClr>
              </a:buClr>
            </a:pPr>
            <a:r>
              <a:rPr lang="pt-BR" sz="2400" dirty="0" smtClean="0">
                <a:solidFill>
                  <a:schemeClr val="tx1">
                    <a:lumMod val="85000"/>
                    <a:lumOff val="15000"/>
                  </a:schemeClr>
                </a:solidFill>
              </a:rPr>
              <a:t>Formação de profissionais de saúde pública: médicos, nutricionistas, educadores sanitários.</a:t>
            </a:r>
          </a:p>
          <a:p>
            <a:pPr>
              <a:buClr>
                <a:schemeClr val="tx1">
                  <a:lumMod val="75000"/>
                  <a:lumOff val="25000"/>
                </a:schemeClr>
              </a:buClr>
            </a:pPr>
            <a:r>
              <a:rPr lang="pt-BR" sz="2400" dirty="0" smtClean="0">
                <a:solidFill>
                  <a:schemeClr val="tx1">
                    <a:lumMod val="85000"/>
                    <a:lumOff val="15000"/>
                  </a:schemeClr>
                </a:solidFill>
              </a:rPr>
              <a:t>Instrução, pesquisa e atividades de saúde pública. </a:t>
            </a:r>
            <a:endParaRPr lang="pt-BR" sz="2400" dirty="0">
              <a:solidFill>
                <a:schemeClr val="tx1">
                  <a:lumMod val="85000"/>
                  <a:lumOff val="15000"/>
                </a:schemeClr>
              </a:solidFill>
            </a:endParaRPr>
          </a:p>
        </p:txBody>
      </p:sp>
      <p:cxnSp>
        <p:nvCxnSpPr>
          <p:cNvPr id="10" name="Conector reto 9"/>
          <p:cNvCxnSpPr/>
          <p:nvPr/>
        </p:nvCxnSpPr>
        <p:spPr>
          <a:xfrm flipV="1">
            <a:off x="144379" y="6533701"/>
            <a:ext cx="10250905" cy="1"/>
          </a:xfrm>
          <a:prstGeom prst="line">
            <a:avLst/>
          </a:prstGeom>
        </p:spPr>
        <p:style>
          <a:lnRef idx="1">
            <a:schemeClr val="accent3"/>
          </a:lnRef>
          <a:fillRef idx="0">
            <a:schemeClr val="accent3"/>
          </a:fillRef>
          <a:effectRef idx="0">
            <a:schemeClr val="accent3"/>
          </a:effectRef>
          <a:fontRef idx="minor">
            <a:schemeClr val="tx1"/>
          </a:fontRef>
        </p:style>
      </p:cxnSp>
      <p:pic>
        <p:nvPicPr>
          <p:cNvPr id="6" name="Imagem 5"/>
          <p:cNvPicPr>
            <a:picLocks noChangeAspect="1"/>
          </p:cNvPicPr>
          <p:nvPr/>
        </p:nvPicPr>
        <p:blipFill>
          <a:blip r:embed="rId3"/>
          <a:stretch>
            <a:fillRect/>
          </a:stretch>
        </p:blipFill>
        <p:spPr>
          <a:xfrm>
            <a:off x="267099" y="111190"/>
            <a:ext cx="4801789" cy="3199804"/>
          </a:xfrm>
          <a:prstGeom prst="rect">
            <a:avLst/>
          </a:prstGeom>
          <a:effectLst>
            <a:outerShdw blurRad="50800" dist="38100" dir="2700000" algn="tl" rotWithShape="0">
              <a:prstClr val="black">
                <a:alpha val="40000"/>
              </a:prstClr>
            </a:outerShdw>
          </a:effectLst>
        </p:spPr>
      </p:pic>
      <p:pic>
        <p:nvPicPr>
          <p:cNvPr id="8" name="Imagem 7"/>
          <p:cNvPicPr>
            <a:picLocks noChangeAspect="1"/>
          </p:cNvPicPr>
          <p:nvPr/>
        </p:nvPicPr>
        <p:blipFill>
          <a:blip r:embed="rId4"/>
          <a:stretch>
            <a:fillRect/>
          </a:stretch>
        </p:blipFill>
        <p:spPr>
          <a:xfrm>
            <a:off x="267098" y="3443676"/>
            <a:ext cx="4801789" cy="29573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2075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1353800" cy="1147011"/>
          </a:xfrm>
        </p:spPr>
        <p:txBody>
          <a:bodyPr>
            <a:normAutofit/>
          </a:bodyPr>
          <a:lstStyle/>
          <a:p>
            <a:r>
              <a:rPr lang="pt-BR" sz="4000" b="1" dirty="0" smtClean="0">
                <a:solidFill>
                  <a:schemeClr val="accent5"/>
                </a:solidFill>
              </a:rPr>
              <a:t>Resumo</a:t>
            </a:r>
            <a:endParaRPr lang="pt-BR" sz="4000" b="1" dirty="0">
              <a:solidFill>
                <a:schemeClr val="accent5"/>
              </a:solidFill>
            </a:endParaRPr>
          </a:p>
        </p:txBody>
      </p:sp>
      <p:sp>
        <p:nvSpPr>
          <p:cNvPr id="3" name="Espaço Reservado para Conteúdo 2"/>
          <p:cNvSpPr>
            <a:spLocks noGrp="1"/>
          </p:cNvSpPr>
          <p:nvPr>
            <p:ph idx="1"/>
          </p:nvPr>
        </p:nvSpPr>
        <p:spPr>
          <a:xfrm>
            <a:off x="609600" y="1066801"/>
            <a:ext cx="11213432" cy="5791200"/>
          </a:xfrm>
        </p:spPr>
        <p:txBody>
          <a:bodyPr>
            <a:noAutofit/>
          </a:bodyPr>
          <a:lstStyle/>
          <a:p>
            <a:pPr marL="0" indent="0">
              <a:buNone/>
            </a:pPr>
            <a:r>
              <a:rPr lang="pt-BR" sz="2400" dirty="0" smtClean="0">
                <a:solidFill>
                  <a:schemeClr val="tx1">
                    <a:lumMod val="75000"/>
                    <a:lumOff val="25000"/>
                  </a:schemeClr>
                </a:solidFill>
                <a:cs typeface="Arial" panose="020B0604020202020204" pitchFamily="34" charset="0"/>
              </a:rPr>
              <a:t>1. Introdução</a:t>
            </a:r>
          </a:p>
          <a:p>
            <a:pPr marL="457200" lvl="1" indent="0">
              <a:buNone/>
            </a:pPr>
            <a:r>
              <a:rPr lang="pt-BR" dirty="0" smtClean="0">
                <a:solidFill>
                  <a:schemeClr val="tx1">
                    <a:lumMod val="75000"/>
                    <a:lumOff val="25000"/>
                  </a:schemeClr>
                </a:solidFill>
                <a:cs typeface="Arial" panose="020B0604020202020204" pitchFamily="34" charset="0"/>
              </a:rPr>
              <a:t>Produção social da saúde. </a:t>
            </a:r>
          </a:p>
          <a:p>
            <a:pPr marL="457200" lvl="1" indent="0">
              <a:buNone/>
            </a:pPr>
            <a:r>
              <a:rPr lang="pt-BR" dirty="0" smtClean="0">
                <a:solidFill>
                  <a:schemeClr val="tx1">
                    <a:lumMod val="75000"/>
                    <a:lumOff val="25000"/>
                  </a:schemeClr>
                </a:solidFill>
                <a:cs typeface="Arial" panose="020B0604020202020204" pitchFamily="34" charset="0"/>
              </a:rPr>
              <a:t>Promoção da saúde e prevenção de doenças.</a:t>
            </a:r>
          </a:p>
          <a:p>
            <a:pPr marL="457200" lvl="1" indent="0">
              <a:buNone/>
            </a:pPr>
            <a:r>
              <a:rPr lang="pt-BR" dirty="0" smtClean="0">
                <a:solidFill>
                  <a:schemeClr val="tx1">
                    <a:lumMod val="75000"/>
                    <a:lumOff val="25000"/>
                  </a:schemeClr>
                </a:solidFill>
                <a:cs typeface="Arial" panose="020B0604020202020204" pitchFamily="34" charset="0"/>
              </a:rPr>
              <a:t>Determinação social da saúde-doença.</a:t>
            </a:r>
          </a:p>
          <a:p>
            <a:pPr marL="457200" lvl="1" indent="0">
              <a:buNone/>
            </a:pPr>
            <a:r>
              <a:rPr lang="pt-BR" dirty="0" smtClean="0">
                <a:solidFill>
                  <a:schemeClr val="tx1">
                    <a:lumMod val="75000"/>
                    <a:lumOff val="25000"/>
                  </a:schemeClr>
                </a:solidFill>
                <a:cs typeface="Arial" panose="020B0604020202020204" pitchFamily="34" charset="0"/>
              </a:rPr>
              <a:t>Vigilância à saúde. </a:t>
            </a:r>
          </a:p>
          <a:p>
            <a:pPr marL="0" indent="0">
              <a:buNone/>
            </a:pPr>
            <a:r>
              <a:rPr lang="pt-BR" sz="2400" dirty="0" smtClean="0">
                <a:solidFill>
                  <a:schemeClr val="tx1">
                    <a:lumMod val="75000"/>
                    <a:lumOff val="25000"/>
                  </a:schemeClr>
                </a:solidFill>
                <a:cs typeface="Arial" panose="020B0604020202020204" pitchFamily="34" charset="0"/>
              </a:rPr>
              <a:t>2. História da Atenção Primária à Saúde</a:t>
            </a:r>
          </a:p>
          <a:p>
            <a:pPr marL="0" indent="0">
              <a:buNone/>
            </a:pPr>
            <a:r>
              <a:rPr lang="pt-BR" sz="2400" dirty="0" smtClean="0">
                <a:solidFill>
                  <a:schemeClr val="tx1">
                    <a:lumMod val="75000"/>
                    <a:lumOff val="25000"/>
                  </a:schemeClr>
                </a:solidFill>
                <a:cs typeface="Arial" panose="020B0604020202020204" pitchFamily="34" charset="0"/>
              </a:rPr>
              <a:t>3. Atenção primária à Saúde</a:t>
            </a:r>
          </a:p>
          <a:p>
            <a:pPr marL="457200" lvl="1" indent="0">
              <a:buNone/>
            </a:pPr>
            <a:r>
              <a:rPr lang="pt-BR" dirty="0" smtClean="0">
                <a:solidFill>
                  <a:schemeClr val="tx1">
                    <a:lumMod val="75000"/>
                    <a:lumOff val="25000"/>
                  </a:schemeClr>
                </a:solidFill>
                <a:cs typeface="Arial" panose="020B0604020202020204" pitchFamily="34" charset="0"/>
              </a:rPr>
              <a:t>Definições de Atenção Primária à Saúde.</a:t>
            </a:r>
          </a:p>
          <a:p>
            <a:pPr marL="457200" lvl="1" indent="0">
              <a:buNone/>
            </a:pPr>
            <a:r>
              <a:rPr lang="pt-BR" dirty="0" smtClean="0">
                <a:solidFill>
                  <a:schemeClr val="tx1">
                    <a:lumMod val="75000"/>
                    <a:lumOff val="25000"/>
                  </a:schemeClr>
                </a:solidFill>
                <a:cs typeface="Arial" panose="020B0604020202020204" pitchFamily="34" charset="0"/>
              </a:rPr>
              <a:t>Estratégia Saúde da Família.</a:t>
            </a:r>
          </a:p>
          <a:p>
            <a:pPr marL="0" indent="0">
              <a:buNone/>
            </a:pPr>
            <a:r>
              <a:rPr lang="pt-BR" sz="2400" dirty="0" smtClean="0">
                <a:solidFill>
                  <a:schemeClr val="tx1">
                    <a:lumMod val="75000"/>
                    <a:lumOff val="25000"/>
                  </a:schemeClr>
                </a:solidFill>
                <a:cs typeface="Arial" panose="020B0604020202020204" pitchFamily="34" charset="0"/>
              </a:rPr>
              <a:t>4</a:t>
            </a:r>
            <a:r>
              <a:rPr lang="pt-BR" sz="2400" dirty="0">
                <a:solidFill>
                  <a:schemeClr val="tx1">
                    <a:lumMod val="75000"/>
                    <a:lumOff val="25000"/>
                  </a:schemeClr>
                </a:solidFill>
                <a:cs typeface="Arial" panose="020B0604020202020204" pitchFamily="34" charset="0"/>
              </a:rPr>
              <a:t>. Redes de Atenção à Saúde </a:t>
            </a:r>
            <a:endParaRPr lang="pt-BR" sz="2400" dirty="0" smtClean="0">
              <a:solidFill>
                <a:schemeClr val="tx1">
                  <a:lumMod val="75000"/>
                  <a:lumOff val="25000"/>
                </a:schemeClr>
              </a:solidFill>
              <a:cs typeface="Arial" panose="020B0604020202020204" pitchFamily="34" charset="0"/>
            </a:endParaRPr>
          </a:p>
          <a:p>
            <a:pPr marL="457200" lvl="1" indent="0">
              <a:buNone/>
            </a:pPr>
            <a:r>
              <a:rPr lang="pt-BR" dirty="0" smtClean="0">
                <a:solidFill>
                  <a:schemeClr val="tx1">
                    <a:lumMod val="75000"/>
                    <a:lumOff val="25000"/>
                  </a:schemeClr>
                </a:solidFill>
                <a:cs typeface="Arial" panose="020B0604020202020204" pitchFamily="34" charset="0"/>
              </a:rPr>
              <a:t>Programa Nacional de Atenção Básica.</a:t>
            </a:r>
          </a:p>
          <a:p>
            <a:pPr marL="0" indent="0">
              <a:buNone/>
            </a:pPr>
            <a:r>
              <a:rPr lang="pt-BR" sz="2400" dirty="0" smtClean="0">
                <a:solidFill>
                  <a:schemeClr val="tx1">
                    <a:lumMod val="75000"/>
                    <a:lumOff val="25000"/>
                  </a:schemeClr>
                </a:solidFill>
                <a:cs typeface="Arial" panose="020B0604020202020204" pitchFamily="34" charset="0"/>
              </a:rPr>
              <a:t>5. Ensino de Atenção Primária à Saúde na FMRP-USP.</a:t>
            </a:r>
          </a:p>
          <a:p>
            <a:pPr marL="0" indent="0">
              <a:buNone/>
            </a:pPr>
            <a:endParaRPr lang="pt-BR" sz="1800" b="1" dirty="0" smtClean="0">
              <a:solidFill>
                <a:schemeClr val="tx1">
                  <a:lumMod val="85000"/>
                  <a:lumOff val="15000"/>
                </a:schemeClr>
              </a:solidFill>
              <a:cs typeface="Courier New" panose="02070309020205020404" pitchFamily="49" charset="0"/>
            </a:endParaRPr>
          </a:p>
          <a:p>
            <a:pPr marL="0" indent="0">
              <a:buNone/>
            </a:pPr>
            <a:endParaRPr lang="pt-BR" sz="1800" dirty="0">
              <a:solidFill>
                <a:schemeClr val="tx1">
                  <a:lumMod val="85000"/>
                  <a:lumOff val="15000"/>
                </a:schemeClr>
              </a:solidFill>
              <a:cs typeface="Courier New" panose="02070309020205020404" pitchFamily="49" charset="0"/>
            </a:endParaRPr>
          </a:p>
        </p:txBody>
      </p:sp>
      <p:cxnSp>
        <p:nvCxnSpPr>
          <p:cNvPr id="5" name="Conector reto 4"/>
          <p:cNvCxnSpPr/>
          <p:nvPr/>
        </p:nvCxnSpPr>
        <p:spPr>
          <a:xfrm flipV="1">
            <a:off x="0" y="940037"/>
            <a:ext cx="1794617" cy="4351"/>
          </a:xfrm>
          <a:prstGeom prst="line">
            <a:avLst/>
          </a:prstGeom>
          <a:ln w="57150">
            <a:solidFill>
              <a:schemeClr val="bg1">
                <a:lumMod val="75000"/>
              </a:schemeClr>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049165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Rodapé 8"/>
          <p:cNvSpPr>
            <a:spLocks noGrp="1"/>
          </p:cNvSpPr>
          <p:nvPr>
            <p:ph type="ftr" sz="quarter" idx="11"/>
          </p:nvPr>
        </p:nvSpPr>
        <p:spPr>
          <a:xfrm>
            <a:off x="230688" y="6431142"/>
            <a:ext cx="11279139" cy="365125"/>
          </a:xfrm>
        </p:spPr>
        <p:txBody>
          <a:bodyPr/>
          <a:lstStyle/>
          <a:p>
            <a:pPr algn="l"/>
            <a:r>
              <a:rPr lang="pt-BR" dirty="0" err="1" smtClean="0">
                <a:solidFill>
                  <a:schemeClr val="tx1">
                    <a:lumMod val="50000"/>
                    <a:lumOff val="50000"/>
                  </a:schemeClr>
                </a:solidFill>
              </a:rPr>
              <a:t>Renovato</a:t>
            </a:r>
            <a:r>
              <a:rPr lang="pt-BR" dirty="0">
                <a:solidFill>
                  <a:schemeClr val="tx1">
                    <a:lumMod val="50000"/>
                    <a:lumOff val="50000"/>
                  </a:schemeClr>
                </a:solidFill>
              </a:rPr>
              <a:t>, RD; </a:t>
            </a:r>
            <a:r>
              <a:rPr lang="pt-BR" dirty="0" err="1">
                <a:solidFill>
                  <a:schemeClr val="tx1">
                    <a:lumMod val="50000"/>
                    <a:lumOff val="50000"/>
                  </a:schemeClr>
                </a:solidFill>
              </a:rPr>
              <a:t>Bagnato</a:t>
            </a:r>
            <a:r>
              <a:rPr lang="pt-BR" dirty="0">
                <a:solidFill>
                  <a:schemeClr val="tx1">
                    <a:lumMod val="50000"/>
                    <a:lumOff val="50000"/>
                  </a:schemeClr>
                </a:solidFill>
              </a:rPr>
              <a:t>, MHS. O </a:t>
            </a:r>
            <a:r>
              <a:rPr lang="pt-BR" dirty="0" smtClean="0">
                <a:solidFill>
                  <a:schemeClr val="tx1">
                    <a:lumMod val="50000"/>
                    <a:lumOff val="50000"/>
                  </a:schemeClr>
                </a:solidFill>
              </a:rPr>
              <a:t>SESP </a:t>
            </a:r>
            <a:r>
              <a:rPr lang="pt-BR" dirty="0">
                <a:solidFill>
                  <a:schemeClr val="tx1">
                    <a:lumMod val="50000"/>
                    <a:lumOff val="50000"/>
                  </a:schemeClr>
                </a:solidFill>
              </a:rPr>
              <a:t>e suas ações de educação sanitária nas escolas primárias (1942-1960). Educar em Revista, Curitiba, n. </a:t>
            </a:r>
            <a:r>
              <a:rPr lang="pt-BR" dirty="0" smtClean="0">
                <a:solidFill>
                  <a:schemeClr val="tx1">
                    <a:lumMod val="50000"/>
                    <a:lumOff val="50000"/>
                  </a:schemeClr>
                </a:solidFill>
              </a:rPr>
              <a:t>esp. </a:t>
            </a:r>
            <a:r>
              <a:rPr lang="pt-BR" dirty="0">
                <a:solidFill>
                  <a:schemeClr val="tx1">
                    <a:lumMod val="50000"/>
                    <a:lumOff val="50000"/>
                  </a:schemeClr>
                </a:solidFill>
              </a:rPr>
              <a:t>2, p.277-290, </a:t>
            </a:r>
            <a:r>
              <a:rPr lang="pt-BR" dirty="0" smtClean="0">
                <a:solidFill>
                  <a:schemeClr val="tx1">
                    <a:lumMod val="50000"/>
                    <a:lumOff val="50000"/>
                  </a:schemeClr>
                </a:solidFill>
              </a:rPr>
              <a:t>Ed. </a:t>
            </a:r>
            <a:r>
              <a:rPr lang="pt-BR" dirty="0">
                <a:solidFill>
                  <a:schemeClr val="tx1">
                    <a:lumMod val="50000"/>
                    <a:lumOff val="50000"/>
                  </a:schemeClr>
                </a:solidFill>
              </a:rPr>
              <a:t>UFPR. </a:t>
            </a:r>
            <a:r>
              <a:rPr lang="pt-BR" dirty="0" smtClean="0">
                <a:solidFill>
                  <a:schemeClr val="tx1">
                    <a:lumMod val="50000"/>
                    <a:lumOff val="50000"/>
                  </a:schemeClr>
                </a:solidFill>
              </a:rPr>
              <a:t>2010. Campos</a:t>
            </a:r>
            <a:r>
              <a:rPr lang="pt-BR" dirty="0">
                <a:solidFill>
                  <a:schemeClr val="tx1">
                    <a:lumMod val="50000"/>
                    <a:lumOff val="50000"/>
                  </a:schemeClr>
                </a:solidFill>
              </a:rPr>
              <a:t>, ALV. Cooperação internacional em saúde: o </a:t>
            </a:r>
            <a:r>
              <a:rPr lang="pt-BR" dirty="0" smtClean="0">
                <a:solidFill>
                  <a:schemeClr val="tx1">
                    <a:lumMod val="50000"/>
                    <a:lumOff val="50000"/>
                  </a:schemeClr>
                </a:solidFill>
              </a:rPr>
              <a:t>SESP </a:t>
            </a:r>
            <a:r>
              <a:rPr lang="pt-BR" dirty="0">
                <a:solidFill>
                  <a:schemeClr val="tx1">
                    <a:lumMod val="50000"/>
                    <a:lumOff val="50000"/>
                  </a:schemeClr>
                </a:solidFill>
              </a:rPr>
              <a:t>e seu programa de Enfermagem. Ciência &amp; Saúde Coletiva, v.13 (3): 879-888, 2008</a:t>
            </a:r>
            <a:r>
              <a:rPr lang="pt-BR" dirty="0" smtClean="0">
                <a:solidFill>
                  <a:schemeClr val="tx1">
                    <a:lumMod val="50000"/>
                    <a:lumOff val="50000"/>
                  </a:schemeClr>
                </a:solidFill>
              </a:rPr>
              <a:t>.</a:t>
            </a:r>
            <a:endParaRPr lang="pt-BR" sz="1400" dirty="0">
              <a:solidFill>
                <a:schemeClr val="tx1">
                  <a:lumMod val="50000"/>
                  <a:lumOff val="50000"/>
                </a:schemeClr>
              </a:solidFill>
            </a:endParaRPr>
          </a:p>
        </p:txBody>
      </p:sp>
      <p:sp>
        <p:nvSpPr>
          <p:cNvPr id="2" name="Título 1"/>
          <p:cNvSpPr>
            <a:spLocks noGrp="1"/>
          </p:cNvSpPr>
          <p:nvPr>
            <p:ph type="title" idx="4294967295"/>
          </p:nvPr>
        </p:nvSpPr>
        <p:spPr>
          <a:xfrm>
            <a:off x="4361689" y="185738"/>
            <a:ext cx="7830311" cy="1263650"/>
          </a:xfrm>
          <a:solidFill>
            <a:schemeClr val="bg1"/>
          </a:solidFill>
          <a:ln>
            <a:solidFill>
              <a:schemeClr val="bg1"/>
            </a:solidFill>
          </a:ln>
        </p:spPr>
        <p:txBody>
          <a:bodyPr>
            <a:noAutofit/>
          </a:bodyPr>
          <a:lstStyle/>
          <a:p>
            <a:pPr algn="ctr"/>
            <a:r>
              <a:rPr lang="pt-BR" sz="3500" b="1" dirty="0" smtClean="0">
                <a:solidFill>
                  <a:schemeClr val="accent5"/>
                </a:solidFill>
              </a:rPr>
              <a:t>Fundação Serviço Especial de Saúde Pública</a:t>
            </a:r>
            <a:br>
              <a:rPr lang="pt-BR" sz="3500" b="1" dirty="0" smtClean="0">
                <a:solidFill>
                  <a:schemeClr val="accent5"/>
                </a:solidFill>
              </a:rPr>
            </a:br>
            <a:r>
              <a:rPr lang="pt-BR" sz="3500" b="1" dirty="0" smtClean="0">
                <a:solidFill>
                  <a:schemeClr val="accent5"/>
                </a:solidFill>
              </a:rPr>
              <a:t>  </a:t>
            </a:r>
            <a:r>
              <a:rPr lang="pt-BR" sz="3200" b="1" dirty="0" smtClean="0">
                <a:solidFill>
                  <a:schemeClr val="accent5"/>
                </a:solidFill>
              </a:rPr>
              <a:t>Medicina Comunitária</a:t>
            </a:r>
            <a:endParaRPr lang="pt-BR" sz="3200" b="1" dirty="0">
              <a:solidFill>
                <a:schemeClr val="accent5"/>
              </a:solidFill>
            </a:endParaRPr>
          </a:p>
        </p:txBody>
      </p:sp>
      <p:pic>
        <p:nvPicPr>
          <p:cNvPr id="5" name="Imagem 4"/>
          <p:cNvPicPr>
            <a:picLocks noChangeAspect="1"/>
          </p:cNvPicPr>
          <p:nvPr/>
        </p:nvPicPr>
        <p:blipFill>
          <a:blip r:embed="rId3"/>
          <a:stretch>
            <a:fillRect/>
          </a:stretch>
        </p:blipFill>
        <p:spPr>
          <a:xfrm>
            <a:off x="-72570" y="135790"/>
            <a:ext cx="4535404" cy="3603772"/>
          </a:xfrm>
          <a:prstGeom prst="rect">
            <a:avLst/>
          </a:prstGeom>
          <a:ln>
            <a:solidFill>
              <a:schemeClr val="bg1"/>
            </a:solidFill>
          </a:ln>
          <a:effectLst/>
        </p:spPr>
      </p:pic>
      <p:pic>
        <p:nvPicPr>
          <p:cNvPr id="7" name="Imagem 6"/>
          <p:cNvPicPr>
            <a:picLocks noChangeAspect="1"/>
          </p:cNvPicPr>
          <p:nvPr/>
        </p:nvPicPr>
        <p:blipFill>
          <a:blip r:embed="rId4"/>
          <a:stretch>
            <a:fillRect/>
          </a:stretch>
        </p:blipFill>
        <p:spPr>
          <a:xfrm>
            <a:off x="101145" y="3739562"/>
            <a:ext cx="4187974" cy="2430525"/>
          </a:xfrm>
          <a:prstGeom prst="rect">
            <a:avLst/>
          </a:prstGeom>
          <a:ln>
            <a:solidFill>
              <a:schemeClr val="bg1"/>
            </a:solidFill>
          </a:ln>
          <a:effectLst/>
        </p:spPr>
      </p:pic>
      <p:sp>
        <p:nvSpPr>
          <p:cNvPr id="4" name="CaixaDeTexto 3"/>
          <p:cNvSpPr txBox="1"/>
          <p:nvPr/>
        </p:nvSpPr>
        <p:spPr>
          <a:xfrm>
            <a:off x="4563978" y="1702635"/>
            <a:ext cx="7443537" cy="3785652"/>
          </a:xfrm>
          <a:prstGeom prst="rect">
            <a:avLst/>
          </a:prstGeom>
          <a:noFill/>
          <a:ln>
            <a:solidFill>
              <a:schemeClr val="bg1"/>
            </a:solidFill>
          </a:ln>
          <a:effectLst/>
        </p:spPr>
        <p:txBody>
          <a:bodyPr wrap="square" rtlCol="0">
            <a:spAutoFit/>
          </a:bodyPr>
          <a:lstStyle/>
          <a:p>
            <a:pPr marL="342900" indent="-342900">
              <a:buClr>
                <a:schemeClr val="tx1">
                  <a:lumMod val="75000"/>
                  <a:lumOff val="25000"/>
                </a:schemeClr>
              </a:buClr>
              <a:buFont typeface="Arial" panose="020B0604020202020204" pitchFamily="34" charset="0"/>
              <a:buChar char="•"/>
            </a:pPr>
            <a:r>
              <a:rPr lang="pt-BR" sz="2400" dirty="0" smtClean="0">
                <a:solidFill>
                  <a:schemeClr val="tx1">
                    <a:lumMod val="85000"/>
                    <a:lumOff val="15000"/>
                  </a:schemeClr>
                </a:solidFill>
              </a:rPr>
              <a:t>Serviço Especial de Saúde Pública 1942.</a:t>
            </a:r>
          </a:p>
          <a:p>
            <a:pPr marL="342900" indent="-342900">
              <a:buClr>
                <a:schemeClr val="tx1">
                  <a:lumMod val="75000"/>
                  <a:lumOff val="25000"/>
                </a:schemeClr>
              </a:buClr>
              <a:buFont typeface="Arial" panose="020B0604020202020204" pitchFamily="34" charset="0"/>
              <a:buChar char="•"/>
            </a:pPr>
            <a:endParaRPr lang="pt-BR" sz="2400" dirty="0" smtClean="0">
              <a:solidFill>
                <a:schemeClr val="tx1">
                  <a:lumMod val="85000"/>
                  <a:lumOff val="15000"/>
                </a:schemeClr>
              </a:solidFill>
            </a:endParaRPr>
          </a:p>
          <a:p>
            <a:pPr marL="342900" indent="-342900">
              <a:buClr>
                <a:schemeClr val="tx1">
                  <a:lumMod val="75000"/>
                  <a:lumOff val="25000"/>
                </a:schemeClr>
              </a:buClr>
              <a:buFont typeface="Arial" panose="020B0604020202020204" pitchFamily="34" charset="0"/>
              <a:buChar char="•"/>
            </a:pPr>
            <a:r>
              <a:rPr lang="pt-BR" sz="2400" dirty="0" smtClean="0">
                <a:solidFill>
                  <a:schemeClr val="tx1">
                    <a:lumMod val="85000"/>
                    <a:lumOff val="15000"/>
                  </a:schemeClr>
                </a:solidFill>
              </a:rPr>
              <a:t>Fundação Rockefeller e governo americano.</a:t>
            </a:r>
          </a:p>
          <a:p>
            <a:pPr marL="342900" indent="-342900">
              <a:buClr>
                <a:schemeClr val="tx1">
                  <a:lumMod val="75000"/>
                  <a:lumOff val="25000"/>
                </a:schemeClr>
              </a:buClr>
              <a:buFont typeface="Arial" panose="020B0604020202020204" pitchFamily="34" charset="0"/>
              <a:buChar char="•"/>
            </a:pPr>
            <a:endParaRPr lang="pt-BR" sz="2400" dirty="0" smtClean="0">
              <a:solidFill>
                <a:schemeClr val="tx1">
                  <a:lumMod val="85000"/>
                  <a:lumOff val="15000"/>
                </a:schemeClr>
              </a:solidFill>
            </a:endParaRPr>
          </a:p>
          <a:p>
            <a:pPr marL="342900" indent="-342900">
              <a:buClr>
                <a:schemeClr val="tx1">
                  <a:lumMod val="75000"/>
                  <a:lumOff val="25000"/>
                </a:schemeClr>
              </a:buClr>
              <a:buFont typeface="Arial" panose="020B0604020202020204" pitchFamily="34" charset="0"/>
              <a:buChar char="•"/>
            </a:pPr>
            <a:r>
              <a:rPr lang="pt-BR" sz="2400" dirty="0" smtClean="0">
                <a:solidFill>
                  <a:schemeClr val="tx1">
                    <a:lumMod val="85000"/>
                    <a:lumOff val="15000"/>
                  </a:schemeClr>
                </a:solidFill>
              </a:rPr>
              <a:t>Treinamento de médicos, enfermeiros e engenheiros.</a:t>
            </a:r>
          </a:p>
          <a:p>
            <a:pPr marL="342900" indent="-342900">
              <a:buClr>
                <a:schemeClr val="tx1">
                  <a:lumMod val="75000"/>
                  <a:lumOff val="25000"/>
                </a:schemeClr>
              </a:buClr>
              <a:buFont typeface="Arial" panose="020B0604020202020204" pitchFamily="34" charset="0"/>
              <a:buChar char="•"/>
            </a:pPr>
            <a:endParaRPr lang="pt-BR" sz="2400" dirty="0" smtClean="0">
              <a:solidFill>
                <a:schemeClr val="tx1">
                  <a:lumMod val="85000"/>
                  <a:lumOff val="15000"/>
                </a:schemeClr>
              </a:solidFill>
            </a:endParaRPr>
          </a:p>
          <a:p>
            <a:pPr marL="342900" indent="-342900">
              <a:buClr>
                <a:schemeClr val="tx1">
                  <a:lumMod val="75000"/>
                  <a:lumOff val="25000"/>
                </a:schemeClr>
              </a:buClr>
              <a:buFont typeface="Arial" panose="020B0604020202020204" pitchFamily="34" charset="0"/>
              <a:buChar char="•"/>
            </a:pPr>
            <a:r>
              <a:rPr lang="pt-BR" sz="2400" dirty="0" smtClean="0">
                <a:solidFill>
                  <a:schemeClr val="tx1">
                    <a:lumMod val="85000"/>
                    <a:lumOff val="15000"/>
                  </a:schemeClr>
                </a:solidFill>
              </a:rPr>
              <a:t>SESP - unidades de saúde, medicina preventiva, curativa e  educação sanitária, no norte e nordeste.</a:t>
            </a:r>
          </a:p>
          <a:p>
            <a:pPr marL="342900" indent="-342900">
              <a:buClr>
                <a:schemeClr val="tx1">
                  <a:lumMod val="75000"/>
                  <a:lumOff val="25000"/>
                </a:schemeClr>
              </a:buClr>
              <a:buFont typeface="Arial" panose="020B0604020202020204" pitchFamily="34" charset="0"/>
              <a:buChar char="•"/>
            </a:pPr>
            <a:endParaRPr lang="pt-BR" sz="2400" dirty="0" smtClean="0">
              <a:solidFill>
                <a:schemeClr val="tx1">
                  <a:lumMod val="85000"/>
                  <a:lumOff val="15000"/>
                </a:schemeClr>
              </a:solidFill>
            </a:endParaRPr>
          </a:p>
          <a:p>
            <a:pPr marL="342900" indent="-342900">
              <a:buClr>
                <a:schemeClr val="tx1">
                  <a:lumMod val="75000"/>
                  <a:lumOff val="25000"/>
                </a:schemeClr>
              </a:buClr>
              <a:buFont typeface="Arial" panose="020B0604020202020204" pitchFamily="34" charset="0"/>
              <a:buChar char="•"/>
            </a:pPr>
            <a:r>
              <a:rPr lang="pt-BR" sz="2400" dirty="0" smtClean="0">
                <a:solidFill>
                  <a:schemeClr val="tx1">
                    <a:lumMod val="85000"/>
                    <a:lumOff val="15000"/>
                  </a:schemeClr>
                </a:solidFill>
              </a:rPr>
              <a:t>Incorporada pelo Ministério da Saúde - 1960.</a:t>
            </a:r>
            <a:endParaRPr lang="pt-BR" sz="2400" dirty="0">
              <a:solidFill>
                <a:schemeClr val="tx1">
                  <a:lumMod val="85000"/>
                  <a:lumOff val="15000"/>
                </a:schemeClr>
              </a:solidFill>
            </a:endParaRPr>
          </a:p>
        </p:txBody>
      </p:sp>
      <p:cxnSp>
        <p:nvCxnSpPr>
          <p:cNvPr id="11" name="Conector reto 10"/>
          <p:cNvCxnSpPr/>
          <p:nvPr/>
        </p:nvCxnSpPr>
        <p:spPr>
          <a:xfrm flipV="1">
            <a:off x="296255" y="6331798"/>
            <a:ext cx="11413957" cy="21557"/>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58651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568" y="199799"/>
            <a:ext cx="11502190" cy="1325563"/>
          </a:xfrm>
          <a:solidFill>
            <a:schemeClr val="bg1"/>
          </a:solidFill>
          <a:ln>
            <a:solidFill>
              <a:schemeClr val="bg1"/>
            </a:solidFill>
          </a:ln>
        </p:spPr>
        <p:txBody>
          <a:bodyPr>
            <a:normAutofit fontScale="90000"/>
          </a:bodyPr>
          <a:lstStyle/>
          <a:p>
            <a:pPr algn="ctr"/>
            <a:r>
              <a:rPr lang="pt-BR" b="1" dirty="0">
                <a:solidFill>
                  <a:schemeClr val="accent5"/>
                </a:solidFill>
              </a:rPr>
              <a:t>Faculdade de Medicina de Ribeirão Preto </a:t>
            </a:r>
            <a:r>
              <a:rPr lang="pt-BR" sz="4000" b="1" dirty="0" smtClean="0">
                <a:solidFill>
                  <a:schemeClr val="accent5"/>
                </a:solidFill>
              </a:rPr>
              <a:t/>
            </a:r>
            <a:br>
              <a:rPr lang="pt-BR" sz="4000" b="1" dirty="0" smtClean="0">
                <a:solidFill>
                  <a:schemeClr val="accent5"/>
                </a:solidFill>
              </a:rPr>
            </a:br>
            <a:r>
              <a:rPr lang="pt-BR" sz="4000" b="1" dirty="0" smtClean="0">
                <a:solidFill>
                  <a:schemeClr val="accent5"/>
                </a:solidFill>
              </a:rPr>
              <a:t>Departamento de Higiene e Medicina Preventiva </a:t>
            </a:r>
            <a:r>
              <a:rPr lang="pt-BR" sz="3600" dirty="0" smtClean="0">
                <a:solidFill>
                  <a:schemeClr val="accent5"/>
                </a:solidFill>
              </a:rPr>
              <a:t/>
            </a:r>
            <a:br>
              <a:rPr lang="pt-BR" sz="3600" dirty="0" smtClean="0">
                <a:solidFill>
                  <a:schemeClr val="accent5"/>
                </a:solidFill>
              </a:rPr>
            </a:br>
            <a:r>
              <a:rPr lang="pt-BR" sz="2700" dirty="0" smtClean="0">
                <a:solidFill>
                  <a:schemeClr val="accent5"/>
                </a:solidFill>
              </a:rPr>
              <a:t>Professor José Lima Pedreira de Freitas</a:t>
            </a:r>
            <a:endParaRPr lang="pt-BR" sz="2700" dirty="0">
              <a:solidFill>
                <a:schemeClr val="accent5"/>
              </a:solidFill>
            </a:endParaRPr>
          </a:p>
        </p:txBody>
      </p:sp>
      <p:pic>
        <p:nvPicPr>
          <p:cNvPr id="5" name="Espaço Reservado para Conteúdo 4"/>
          <p:cNvPicPr>
            <a:picLocks noGrp="1" noChangeAspect="1"/>
          </p:cNvPicPr>
          <p:nvPr>
            <p:ph idx="1"/>
          </p:nvPr>
        </p:nvPicPr>
        <p:blipFill>
          <a:blip r:embed="rId3"/>
          <a:stretch>
            <a:fillRect/>
          </a:stretch>
        </p:blipFill>
        <p:spPr>
          <a:xfrm>
            <a:off x="1126958" y="1984471"/>
            <a:ext cx="4840705" cy="3922295"/>
          </a:xfrm>
          <a:prstGeom prst="rect">
            <a:avLst/>
          </a:prstGeom>
          <a:ln>
            <a:solidFill>
              <a:schemeClr val="tx1"/>
            </a:solidFill>
          </a:ln>
          <a:effectLst/>
        </p:spPr>
      </p:pic>
      <p:sp>
        <p:nvSpPr>
          <p:cNvPr id="4" name="Espaço Reservado para Rodapé 3"/>
          <p:cNvSpPr>
            <a:spLocks noGrp="1"/>
          </p:cNvSpPr>
          <p:nvPr>
            <p:ph type="ftr" sz="quarter" idx="11"/>
          </p:nvPr>
        </p:nvSpPr>
        <p:spPr>
          <a:xfrm>
            <a:off x="0" y="6365875"/>
            <a:ext cx="12192000" cy="365125"/>
          </a:xfrm>
        </p:spPr>
        <p:txBody>
          <a:bodyPr/>
          <a:lstStyle/>
          <a:p>
            <a:pPr algn="l"/>
            <a:r>
              <a:rPr lang="pt-BR" sz="1600" dirty="0" smtClean="0"/>
              <a:t> </a:t>
            </a:r>
            <a:endParaRPr lang="pt-BR" sz="1600" dirty="0"/>
          </a:p>
        </p:txBody>
      </p:sp>
      <p:pic>
        <p:nvPicPr>
          <p:cNvPr id="6" name="Imagem 5"/>
          <p:cNvPicPr>
            <a:picLocks noChangeAspect="1"/>
          </p:cNvPicPr>
          <p:nvPr/>
        </p:nvPicPr>
        <p:blipFill>
          <a:blip r:embed="rId4"/>
          <a:stretch>
            <a:fillRect/>
          </a:stretch>
        </p:blipFill>
        <p:spPr>
          <a:xfrm>
            <a:off x="6096000" y="1984472"/>
            <a:ext cx="5046617" cy="3922294"/>
          </a:xfrm>
          <a:prstGeom prst="rect">
            <a:avLst/>
          </a:prstGeom>
          <a:ln>
            <a:solidFill>
              <a:schemeClr val="tx1"/>
            </a:solidFill>
          </a:ln>
          <a:effectLst/>
        </p:spPr>
      </p:pic>
      <p:sp>
        <p:nvSpPr>
          <p:cNvPr id="7" name="Espaço Reservado para Rodapé 3"/>
          <p:cNvSpPr txBox="1">
            <a:spLocks/>
          </p:cNvSpPr>
          <p:nvPr/>
        </p:nvSpPr>
        <p:spPr>
          <a:xfrm>
            <a:off x="839409" y="6429898"/>
            <a:ext cx="10590756" cy="365125"/>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pt-BR" dirty="0" smtClean="0">
                <a:solidFill>
                  <a:schemeClr val="tx1">
                    <a:lumMod val="50000"/>
                    <a:lumOff val="50000"/>
                  </a:schemeClr>
                </a:solidFill>
              </a:rPr>
              <a:t>Faculdade de Medicina de Ribeirão Preto - USP : primeiras décadas / Rodrigues, MLV ... [et al.]. -- Ribeirão Preto, SP : </a:t>
            </a:r>
            <a:r>
              <a:rPr lang="pt-BR" dirty="0" err="1" smtClean="0">
                <a:solidFill>
                  <a:schemeClr val="tx1">
                    <a:lumMod val="50000"/>
                    <a:lumOff val="50000"/>
                  </a:schemeClr>
                </a:solidFill>
              </a:rPr>
              <a:t>Funpec</a:t>
            </a:r>
            <a:r>
              <a:rPr lang="pt-BR" dirty="0" smtClean="0">
                <a:solidFill>
                  <a:schemeClr val="tx1">
                    <a:lumMod val="50000"/>
                    <a:lumOff val="50000"/>
                  </a:schemeClr>
                </a:solidFill>
              </a:rPr>
              <a:t> Ed., 2018.</a:t>
            </a:r>
            <a:endParaRPr lang="pt-BR" sz="1600" dirty="0">
              <a:solidFill>
                <a:schemeClr val="tx1">
                  <a:lumMod val="50000"/>
                  <a:lumOff val="50000"/>
                </a:schemeClr>
              </a:solidFill>
            </a:endParaRPr>
          </a:p>
        </p:txBody>
      </p:sp>
      <p:cxnSp>
        <p:nvCxnSpPr>
          <p:cNvPr id="8" name="Conector reto 7"/>
          <p:cNvCxnSpPr/>
          <p:nvPr/>
        </p:nvCxnSpPr>
        <p:spPr>
          <a:xfrm>
            <a:off x="948583" y="6426984"/>
            <a:ext cx="8340696"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13207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53485"/>
            <a:ext cx="12117936" cy="1197895"/>
          </a:xfrm>
          <a:solidFill>
            <a:schemeClr val="bg1"/>
          </a:solidFill>
        </p:spPr>
        <p:txBody>
          <a:bodyPr>
            <a:normAutofit/>
          </a:bodyPr>
          <a:lstStyle/>
          <a:p>
            <a:pPr algn="ctr"/>
            <a:r>
              <a:rPr lang="pt-BR" sz="4000" b="1" dirty="0" smtClean="0">
                <a:solidFill>
                  <a:schemeClr val="accent5"/>
                </a:solidFill>
              </a:rPr>
              <a:t>Reforma Sanitária Brasileira</a:t>
            </a:r>
            <a:br>
              <a:rPr lang="pt-BR" sz="4000" b="1" dirty="0" smtClean="0">
                <a:solidFill>
                  <a:schemeClr val="accent5"/>
                </a:solidFill>
              </a:rPr>
            </a:br>
            <a:r>
              <a:rPr lang="pt-BR" sz="4000" b="1" dirty="0" smtClean="0">
                <a:solidFill>
                  <a:schemeClr val="accent5"/>
                </a:solidFill>
              </a:rPr>
              <a:t> 8ª Conferência Nacional de Saúde</a:t>
            </a:r>
            <a:endParaRPr lang="pt-BR" sz="4000" b="1" dirty="0">
              <a:solidFill>
                <a:schemeClr val="accent5"/>
              </a:solidFill>
            </a:endParaRPr>
          </a:p>
        </p:txBody>
      </p:sp>
      <p:sp>
        <p:nvSpPr>
          <p:cNvPr id="3" name="Espaço Reservado para Conteúdo 2"/>
          <p:cNvSpPr>
            <a:spLocks noGrp="1"/>
          </p:cNvSpPr>
          <p:nvPr>
            <p:ph idx="1"/>
          </p:nvPr>
        </p:nvSpPr>
        <p:spPr>
          <a:xfrm>
            <a:off x="5448300" y="1716505"/>
            <a:ext cx="6352673" cy="3793958"/>
          </a:xfrm>
        </p:spPr>
        <p:txBody>
          <a:bodyPr>
            <a:noAutofit/>
          </a:bodyPr>
          <a:lstStyle/>
          <a:p>
            <a:pPr>
              <a:buClr>
                <a:schemeClr val="tx1">
                  <a:lumMod val="75000"/>
                  <a:lumOff val="25000"/>
                </a:schemeClr>
              </a:buClr>
            </a:pPr>
            <a:r>
              <a:rPr lang="pt-BR" sz="2400" u="sng" dirty="0" smtClean="0">
                <a:solidFill>
                  <a:schemeClr val="tx1">
                    <a:lumMod val="75000"/>
                    <a:lumOff val="25000"/>
                  </a:schemeClr>
                </a:solidFill>
              </a:rPr>
              <a:t>Democratização da saúde </a:t>
            </a:r>
            <a:r>
              <a:rPr lang="pt-BR" sz="2400" dirty="0" smtClean="0">
                <a:solidFill>
                  <a:schemeClr val="tx1">
                    <a:lumMod val="75000"/>
                    <a:lumOff val="25000"/>
                  </a:schemeClr>
                </a:solidFill>
              </a:rPr>
              <a:t>- saúde e seus determinantes; direito à saúde; acesso universal e igualitário; participação social.</a:t>
            </a:r>
          </a:p>
          <a:p>
            <a:pPr>
              <a:buClr>
                <a:schemeClr val="tx1">
                  <a:lumMod val="75000"/>
                  <a:lumOff val="25000"/>
                </a:schemeClr>
              </a:buClr>
            </a:pPr>
            <a:r>
              <a:rPr lang="pt-BR" sz="2400" u="sng" dirty="0" smtClean="0">
                <a:solidFill>
                  <a:schemeClr val="tx1">
                    <a:lumMod val="75000"/>
                    <a:lumOff val="25000"/>
                  </a:schemeClr>
                </a:solidFill>
              </a:rPr>
              <a:t>Democratização do Estado </a:t>
            </a:r>
            <a:r>
              <a:rPr lang="pt-BR" sz="2400" dirty="0" smtClean="0">
                <a:solidFill>
                  <a:schemeClr val="tx1">
                    <a:lumMod val="75000"/>
                    <a:lumOff val="25000"/>
                  </a:schemeClr>
                </a:solidFill>
              </a:rPr>
              <a:t>- pacto federativo; descentralização; controle social; ética e transparência.</a:t>
            </a:r>
          </a:p>
          <a:p>
            <a:pPr>
              <a:buClr>
                <a:schemeClr val="tx1">
                  <a:lumMod val="75000"/>
                  <a:lumOff val="25000"/>
                </a:schemeClr>
              </a:buClr>
            </a:pPr>
            <a:r>
              <a:rPr lang="pt-BR" sz="2400" u="sng" dirty="0" smtClean="0">
                <a:solidFill>
                  <a:schemeClr val="tx1">
                    <a:lumMod val="75000"/>
                    <a:lumOff val="25000"/>
                  </a:schemeClr>
                </a:solidFill>
              </a:rPr>
              <a:t>Democratização da sociedade </a:t>
            </a:r>
            <a:r>
              <a:rPr lang="pt-BR" sz="2400" dirty="0" smtClean="0">
                <a:solidFill>
                  <a:schemeClr val="tx1">
                    <a:lumMod val="75000"/>
                    <a:lumOff val="25000"/>
                  </a:schemeClr>
                </a:solidFill>
              </a:rPr>
              <a:t>- organização econômica e da cultura; produção e distribuição da riqueza e do saber.</a:t>
            </a:r>
            <a:endParaRPr lang="pt-BR" sz="2400" dirty="0">
              <a:solidFill>
                <a:schemeClr val="tx1">
                  <a:lumMod val="75000"/>
                  <a:lumOff val="25000"/>
                </a:schemeClr>
              </a:solidFill>
            </a:endParaRPr>
          </a:p>
        </p:txBody>
      </p:sp>
      <p:sp>
        <p:nvSpPr>
          <p:cNvPr id="4" name="Espaço Reservado para Rodapé 3"/>
          <p:cNvSpPr>
            <a:spLocks noGrp="1"/>
          </p:cNvSpPr>
          <p:nvPr>
            <p:ph type="ftr" sz="quarter" idx="11"/>
          </p:nvPr>
        </p:nvSpPr>
        <p:spPr>
          <a:xfrm>
            <a:off x="417095" y="6481011"/>
            <a:ext cx="10062411" cy="357104"/>
          </a:xfrm>
        </p:spPr>
        <p:txBody>
          <a:bodyPr/>
          <a:lstStyle/>
          <a:p>
            <a:pPr algn="l"/>
            <a:r>
              <a:rPr lang="pt-BR" dirty="0" smtClean="0">
                <a:solidFill>
                  <a:schemeClr val="tx1">
                    <a:lumMod val="50000"/>
                    <a:lumOff val="50000"/>
                  </a:schemeClr>
                </a:solidFill>
              </a:rPr>
              <a:t>PAIM</a:t>
            </a:r>
            <a:r>
              <a:rPr lang="pt-BR" dirty="0">
                <a:solidFill>
                  <a:schemeClr val="tx1">
                    <a:lumMod val="50000"/>
                    <a:lumOff val="50000"/>
                  </a:schemeClr>
                </a:solidFill>
              </a:rPr>
              <a:t>, JS. Reforma sanitária brasileira: contribuição para a compreensão e crítica [online]. Salvador: EDUFBA; Rio de Janeiro: FIOCRUZ, 2008. 356 p. </a:t>
            </a:r>
          </a:p>
        </p:txBody>
      </p:sp>
      <p:pic>
        <p:nvPicPr>
          <p:cNvPr id="5" name="Imagem 4"/>
          <p:cNvPicPr>
            <a:picLocks noChangeAspect="1"/>
          </p:cNvPicPr>
          <p:nvPr/>
        </p:nvPicPr>
        <p:blipFill>
          <a:blip r:embed="rId3"/>
          <a:stretch>
            <a:fillRect/>
          </a:stretch>
        </p:blipFill>
        <p:spPr>
          <a:xfrm>
            <a:off x="681790" y="1641174"/>
            <a:ext cx="4620126" cy="3944620"/>
          </a:xfrm>
          <a:prstGeom prst="rect">
            <a:avLst/>
          </a:prstGeom>
          <a:ln>
            <a:noFill/>
          </a:ln>
          <a:effectLst>
            <a:outerShdw blurRad="50800" dist="38100" dir="2700000" algn="tl" rotWithShape="0">
              <a:prstClr val="black">
                <a:alpha val="40000"/>
              </a:prstClr>
            </a:outerShdw>
          </a:effectLst>
        </p:spPr>
      </p:pic>
      <p:cxnSp>
        <p:nvCxnSpPr>
          <p:cNvPr id="11" name="Conector reto 10"/>
          <p:cNvCxnSpPr/>
          <p:nvPr/>
        </p:nvCxnSpPr>
        <p:spPr>
          <a:xfrm>
            <a:off x="417095" y="6472990"/>
            <a:ext cx="917608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77029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59055"/>
            <a:ext cx="12192000" cy="874295"/>
          </a:xfrm>
          <a:solidFill>
            <a:schemeClr val="bg1"/>
          </a:solidFill>
        </p:spPr>
        <p:txBody>
          <a:bodyPr>
            <a:normAutofit/>
          </a:bodyPr>
          <a:lstStyle/>
          <a:p>
            <a:pPr algn="ctr"/>
            <a:r>
              <a:rPr lang="pt-BR" sz="4000" b="1" dirty="0">
                <a:solidFill>
                  <a:schemeClr val="accent5"/>
                </a:solidFill>
              </a:rPr>
              <a:t>Constituição da República Federativa do Brasil</a:t>
            </a:r>
          </a:p>
        </p:txBody>
      </p:sp>
      <p:sp>
        <p:nvSpPr>
          <p:cNvPr id="3" name="Espaço Reservado para Conteúdo 2"/>
          <p:cNvSpPr>
            <a:spLocks noGrp="1"/>
          </p:cNvSpPr>
          <p:nvPr>
            <p:ph idx="1"/>
          </p:nvPr>
        </p:nvSpPr>
        <p:spPr>
          <a:xfrm>
            <a:off x="5095373" y="1562932"/>
            <a:ext cx="7096627" cy="4565152"/>
          </a:xfrm>
        </p:spPr>
        <p:txBody>
          <a:bodyPr>
            <a:normAutofit/>
          </a:bodyPr>
          <a:lstStyle/>
          <a:p>
            <a:r>
              <a:rPr lang="pt-BR" sz="2200" dirty="0" smtClean="0">
                <a:solidFill>
                  <a:schemeClr val="tx1">
                    <a:lumMod val="75000"/>
                    <a:lumOff val="25000"/>
                  </a:schemeClr>
                </a:solidFill>
              </a:rPr>
              <a:t>Art. 196 - </a:t>
            </a:r>
            <a:r>
              <a:rPr lang="pt-BR" sz="2200" u="sng" dirty="0" smtClean="0">
                <a:solidFill>
                  <a:schemeClr val="tx1">
                    <a:lumMod val="75000"/>
                    <a:lumOff val="25000"/>
                  </a:schemeClr>
                </a:solidFill>
              </a:rPr>
              <a:t>A saúde é direito de todos e dever do Estado</a:t>
            </a:r>
            <a:r>
              <a:rPr lang="pt-BR" sz="2200" dirty="0" smtClean="0">
                <a:solidFill>
                  <a:schemeClr val="tx1">
                    <a:lumMod val="75000"/>
                    <a:lumOff val="25000"/>
                  </a:schemeClr>
                </a:solidFill>
              </a:rPr>
              <a:t>, garantido mediante políticas sociais e econômicas que visem à redução do risco de doença e de outros agravos e ao acesso universal e igualitário às ações e serviços para sua promoção e prevenção.</a:t>
            </a:r>
          </a:p>
          <a:p>
            <a:r>
              <a:rPr lang="pt-BR" sz="2200" dirty="0" smtClean="0">
                <a:solidFill>
                  <a:schemeClr val="tx1">
                    <a:lumMod val="75000"/>
                    <a:lumOff val="25000"/>
                  </a:schemeClr>
                </a:solidFill>
              </a:rPr>
              <a:t>Art. 198 – As ações e serviços públicos de saúde integram uma rede regionalizada e hierarquizada e constituem uma </a:t>
            </a:r>
            <a:r>
              <a:rPr lang="pt-BR" sz="2200" u="sng" dirty="0" smtClean="0">
                <a:solidFill>
                  <a:schemeClr val="tx1">
                    <a:lumMod val="75000"/>
                    <a:lumOff val="25000"/>
                  </a:schemeClr>
                </a:solidFill>
              </a:rPr>
              <a:t>sistema único</a:t>
            </a:r>
            <a:r>
              <a:rPr lang="pt-BR" sz="2200" dirty="0" smtClean="0">
                <a:solidFill>
                  <a:schemeClr val="tx1">
                    <a:lumMod val="75000"/>
                    <a:lumOff val="25000"/>
                  </a:schemeClr>
                </a:solidFill>
              </a:rPr>
              <a:t>, organizado de acordo com as seguintes diretrizes: </a:t>
            </a:r>
            <a:r>
              <a:rPr lang="pt-BR" sz="2200" u="sng" dirty="0" smtClean="0">
                <a:solidFill>
                  <a:schemeClr val="tx1">
                    <a:lumMod val="75000"/>
                    <a:lumOff val="25000"/>
                  </a:schemeClr>
                </a:solidFill>
              </a:rPr>
              <a:t>descentralização</a:t>
            </a:r>
            <a:r>
              <a:rPr lang="pt-BR" sz="2200" dirty="0" smtClean="0">
                <a:solidFill>
                  <a:schemeClr val="tx1">
                    <a:lumMod val="75000"/>
                    <a:lumOff val="25000"/>
                  </a:schemeClr>
                </a:solidFill>
              </a:rPr>
              <a:t>, </a:t>
            </a:r>
            <a:r>
              <a:rPr lang="pt-BR" sz="2200" u="sng" dirty="0" smtClean="0">
                <a:solidFill>
                  <a:schemeClr val="tx1">
                    <a:lumMod val="75000"/>
                    <a:lumOff val="25000"/>
                  </a:schemeClr>
                </a:solidFill>
              </a:rPr>
              <a:t>atendimento integral</a:t>
            </a:r>
            <a:r>
              <a:rPr lang="pt-BR" sz="2200" dirty="0" smtClean="0">
                <a:solidFill>
                  <a:schemeClr val="tx1">
                    <a:lumMod val="75000"/>
                    <a:lumOff val="25000"/>
                  </a:schemeClr>
                </a:solidFill>
              </a:rPr>
              <a:t>, </a:t>
            </a:r>
            <a:r>
              <a:rPr lang="pt-BR" sz="2200" u="sng" dirty="0" smtClean="0">
                <a:solidFill>
                  <a:schemeClr val="tx1">
                    <a:lumMod val="75000"/>
                    <a:lumOff val="25000"/>
                  </a:schemeClr>
                </a:solidFill>
              </a:rPr>
              <a:t>participação da comunidade</a:t>
            </a:r>
            <a:r>
              <a:rPr lang="pt-BR" sz="2200" dirty="0" smtClean="0">
                <a:solidFill>
                  <a:schemeClr val="tx1">
                    <a:lumMod val="75000"/>
                    <a:lumOff val="25000"/>
                  </a:schemeClr>
                </a:solidFill>
              </a:rPr>
              <a:t>.</a:t>
            </a:r>
          </a:p>
          <a:p>
            <a:r>
              <a:rPr lang="pt-BR" sz="2200" dirty="0" smtClean="0">
                <a:solidFill>
                  <a:schemeClr val="tx1">
                    <a:lumMod val="75000"/>
                    <a:lumOff val="25000"/>
                  </a:schemeClr>
                </a:solidFill>
              </a:rPr>
              <a:t>Leis Orgânicas da Saúde – Lei nº 8.080 e Lei 8.142.</a:t>
            </a:r>
          </a:p>
          <a:p>
            <a:r>
              <a:rPr lang="pt-BR" sz="2200" dirty="0" smtClean="0">
                <a:solidFill>
                  <a:schemeClr val="tx1">
                    <a:lumMod val="75000"/>
                    <a:lumOff val="25000"/>
                  </a:schemeClr>
                </a:solidFill>
              </a:rPr>
              <a:t>Normas Operacionais</a:t>
            </a:r>
            <a:r>
              <a:rPr lang="pt-BR" sz="2000" dirty="0" smtClean="0">
                <a:solidFill>
                  <a:schemeClr val="tx1">
                    <a:lumMod val="75000"/>
                    <a:lumOff val="25000"/>
                  </a:schemeClr>
                </a:solidFill>
              </a:rPr>
              <a:t>.</a:t>
            </a:r>
          </a:p>
          <a:p>
            <a:pPr marL="0" indent="0">
              <a:buNone/>
            </a:pPr>
            <a:endParaRPr lang="pt-BR" sz="1800" dirty="0"/>
          </a:p>
        </p:txBody>
      </p:sp>
      <p:sp>
        <p:nvSpPr>
          <p:cNvPr id="4" name="CaixaDeTexto 3"/>
          <p:cNvSpPr txBox="1"/>
          <p:nvPr/>
        </p:nvSpPr>
        <p:spPr>
          <a:xfrm>
            <a:off x="390190" y="6396335"/>
            <a:ext cx="11665452" cy="461665"/>
          </a:xfrm>
          <a:prstGeom prst="rect">
            <a:avLst/>
          </a:prstGeom>
          <a:noFill/>
        </p:spPr>
        <p:txBody>
          <a:bodyPr wrap="square" rtlCol="0">
            <a:spAutoFit/>
          </a:bodyPr>
          <a:lstStyle/>
          <a:p>
            <a:r>
              <a:rPr lang="pt-BR" sz="1200" dirty="0" smtClean="0">
                <a:solidFill>
                  <a:schemeClr val="tx1">
                    <a:lumMod val="50000"/>
                    <a:lumOff val="50000"/>
                  </a:schemeClr>
                </a:solidFill>
              </a:rPr>
              <a:t>Brasil</a:t>
            </a:r>
            <a:r>
              <a:rPr lang="pt-BR" sz="1200" dirty="0">
                <a:solidFill>
                  <a:schemeClr val="tx1">
                    <a:lumMod val="50000"/>
                    <a:lumOff val="50000"/>
                  </a:schemeClr>
                </a:solidFill>
              </a:rPr>
              <a:t>. [Constituição (1988)] Constituição da República Federativa do Brasil : texto constitucional promulgado em 5 de </a:t>
            </a:r>
            <a:r>
              <a:rPr lang="pt-BR" sz="1200" dirty="0" smtClean="0">
                <a:solidFill>
                  <a:schemeClr val="tx1">
                    <a:lumMod val="50000"/>
                    <a:lumOff val="50000"/>
                  </a:schemeClr>
                </a:solidFill>
              </a:rPr>
              <a:t>outubro de 1988 (...) </a:t>
            </a:r>
            <a:r>
              <a:rPr lang="pt-BR" sz="1200" dirty="0">
                <a:solidFill>
                  <a:schemeClr val="tx1">
                    <a:lumMod val="50000"/>
                    <a:lumOff val="50000"/>
                  </a:schemeClr>
                </a:solidFill>
              </a:rPr>
              <a:t>– Brasília : Senado Federal, </a:t>
            </a:r>
            <a:r>
              <a:rPr lang="pt-BR" sz="1200" dirty="0" smtClean="0">
                <a:solidFill>
                  <a:schemeClr val="tx1">
                    <a:lumMod val="50000"/>
                    <a:lumOff val="50000"/>
                  </a:schemeClr>
                </a:solidFill>
              </a:rPr>
              <a:t>Coordenação </a:t>
            </a:r>
            <a:r>
              <a:rPr lang="pt-BR" sz="1200" dirty="0">
                <a:solidFill>
                  <a:schemeClr val="tx1">
                    <a:lumMod val="50000"/>
                    <a:lumOff val="50000"/>
                  </a:schemeClr>
                </a:solidFill>
              </a:rPr>
              <a:t>de Edições Técnicas, 2016. 496 p.</a:t>
            </a:r>
          </a:p>
        </p:txBody>
      </p:sp>
      <p:cxnSp>
        <p:nvCxnSpPr>
          <p:cNvPr id="9" name="Conector reto 8"/>
          <p:cNvCxnSpPr/>
          <p:nvPr/>
        </p:nvCxnSpPr>
        <p:spPr>
          <a:xfrm>
            <a:off x="449179" y="6396335"/>
            <a:ext cx="11245516" cy="0"/>
          </a:xfrm>
          <a:prstGeom prst="line">
            <a:avLst/>
          </a:prstGeom>
        </p:spPr>
        <p:style>
          <a:lnRef idx="1">
            <a:schemeClr val="accent3"/>
          </a:lnRef>
          <a:fillRef idx="0">
            <a:schemeClr val="accent3"/>
          </a:fillRef>
          <a:effectRef idx="0">
            <a:schemeClr val="accent3"/>
          </a:effectRef>
          <a:fontRef idx="minor">
            <a:schemeClr val="tx1"/>
          </a:fontRef>
        </p:style>
      </p:cxnSp>
      <p:pic>
        <p:nvPicPr>
          <p:cNvPr id="12292" name="Picture 4" descr="Resultado de imagem para imagens constituinte 19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85" y="1715333"/>
            <a:ext cx="4384341" cy="37618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874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0" y="0"/>
            <a:ext cx="10515600" cy="1325563"/>
          </a:xfrm>
          <a:solidFill>
            <a:schemeClr val="accent5">
              <a:lumMod val="75000"/>
            </a:schemeClr>
          </a:solidFill>
        </p:spPr>
        <p:txBody>
          <a:bodyPr>
            <a:normAutofit/>
          </a:bodyPr>
          <a:lstStyle/>
          <a:p>
            <a:r>
              <a:rPr lang="pt-BR" sz="4000" b="1" dirty="0">
                <a:solidFill>
                  <a:schemeClr val="bg1"/>
                </a:solidFill>
                <a:cs typeface="Courier New" panose="02070309020205020404" pitchFamily="49" charset="0"/>
              </a:rPr>
              <a:t>3. Atenção </a:t>
            </a:r>
            <a:r>
              <a:rPr lang="pt-BR" sz="4000" b="1" dirty="0" smtClean="0">
                <a:solidFill>
                  <a:schemeClr val="bg1"/>
                </a:solidFill>
                <a:cs typeface="Courier New" panose="02070309020205020404" pitchFamily="49" charset="0"/>
              </a:rPr>
              <a:t>Primária </a:t>
            </a:r>
            <a:r>
              <a:rPr lang="pt-BR" sz="4000" b="1" dirty="0">
                <a:solidFill>
                  <a:schemeClr val="bg1"/>
                </a:solidFill>
                <a:cs typeface="Courier New" panose="02070309020205020404" pitchFamily="49" charset="0"/>
              </a:rPr>
              <a:t>à </a:t>
            </a:r>
            <a:r>
              <a:rPr lang="pt-BR" sz="4000" b="1" dirty="0" smtClean="0">
                <a:solidFill>
                  <a:schemeClr val="bg1"/>
                </a:solidFill>
                <a:cs typeface="Courier New" panose="02070309020205020404" pitchFamily="49" charset="0"/>
              </a:rPr>
              <a:t>Saúde</a:t>
            </a:r>
            <a:endParaRPr lang="pt-BR" sz="4000" b="1" dirty="0">
              <a:solidFill>
                <a:schemeClr val="bg1"/>
              </a:solidFill>
            </a:endParaRPr>
          </a:p>
        </p:txBody>
      </p:sp>
      <p:sp>
        <p:nvSpPr>
          <p:cNvPr id="6" name="Espaço Reservado para Conteúdo 5"/>
          <p:cNvSpPr>
            <a:spLocks noGrp="1"/>
          </p:cNvSpPr>
          <p:nvPr>
            <p:ph idx="1"/>
          </p:nvPr>
        </p:nvSpPr>
        <p:spPr/>
        <p:txBody>
          <a:bodyPr>
            <a:normAutofit/>
          </a:bodyPr>
          <a:lstStyle/>
          <a:p>
            <a:pPr marL="457200" lvl="1" indent="0">
              <a:buNone/>
            </a:pPr>
            <a:r>
              <a:rPr lang="pt-BR" sz="3200" dirty="0">
                <a:solidFill>
                  <a:schemeClr val="tx1">
                    <a:lumMod val="75000"/>
                    <a:lumOff val="25000"/>
                  </a:schemeClr>
                </a:solidFill>
                <a:cs typeface="Courier New" panose="02070309020205020404" pitchFamily="49" charset="0"/>
              </a:rPr>
              <a:t>Conferência sobre </a:t>
            </a:r>
            <a:r>
              <a:rPr lang="pt-BR" sz="3200" dirty="0" smtClean="0">
                <a:solidFill>
                  <a:schemeClr val="tx1">
                    <a:lumMod val="75000"/>
                    <a:lumOff val="25000"/>
                  </a:schemeClr>
                </a:solidFill>
                <a:cs typeface="Courier New" panose="02070309020205020404" pitchFamily="49" charset="0"/>
              </a:rPr>
              <a:t>Atenção Primária à Saúde </a:t>
            </a:r>
            <a:r>
              <a:rPr lang="pt-BR" sz="3200" dirty="0">
                <a:solidFill>
                  <a:schemeClr val="tx1">
                    <a:lumMod val="75000"/>
                    <a:lumOff val="25000"/>
                  </a:schemeClr>
                </a:solidFill>
                <a:cs typeface="Courier New" panose="02070309020205020404" pitchFamily="49" charset="0"/>
              </a:rPr>
              <a:t>de Alma-Ata </a:t>
            </a:r>
            <a:endParaRPr lang="pt-BR" sz="3200" dirty="0" smtClean="0">
              <a:solidFill>
                <a:schemeClr val="tx1">
                  <a:lumMod val="75000"/>
                  <a:lumOff val="25000"/>
                </a:schemeClr>
              </a:solidFill>
              <a:cs typeface="Courier New" panose="02070309020205020404" pitchFamily="49" charset="0"/>
            </a:endParaRPr>
          </a:p>
          <a:p>
            <a:pPr marL="457200" lvl="1" indent="0">
              <a:buNone/>
            </a:pPr>
            <a:r>
              <a:rPr lang="pt-BR" sz="3200" dirty="0" smtClean="0">
                <a:solidFill>
                  <a:schemeClr val="tx1">
                    <a:lumMod val="75000"/>
                    <a:lumOff val="25000"/>
                  </a:schemeClr>
                </a:solidFill>
                <a:cs typeface="Courier New" panose="02070309020205020404" pitchFamily="49" charset="0"/>
              </a:rPr>
              <a:t>Definições </a:t>
            </a:r>
            <a:r>
              <a:rPr lang="pt-BR" sz="3200" dirty="0">
                <a:solidFill>
                  <a:schemeClr val="tx1">
                    <a:lumMod val="75000"/>
                    <a:lumOff val="25000"/>
                  </a:schemeClr>
                </a:solidFill>
                <a:cs typeface="Courier New" panose="02070309020205020404" pitchFamily="49" charset="0"/>
              </a:rPr>
              <a:t>de Atenção Primária à saúde.</a:t>
            </a:r>
          </a:p>
          <a:p>
            <a:pPr marL="457200" lvl="1" indent="0">
              <a:buNone/>
            </a:pPr>
            <a:r>
              <a:rPr lang="pt-BR" sz="3200" dirty="0" smtClean="0">
                <a:solidFill>
                  <a:schemeClr val="tx1">
                    <a:lumMod val="75000"/>
                    <a:lumOff val="25000"/>
                  </a:schemeClr>
                </a:solidFill>
                <a:cs typeface="Courier New" panose="02070309020205020404" pitchFamily="49" charset="0"/>
              </a:rPr>
              <a:t>Conferência sobre </a:t>
            </a:r>
            <a:r>
              <a:rPr lang="pt-BR" sz="3200" dirty="0">
                <a:solidFill>
                  <a:schemeClr val="tx1">
                    <a:lumMod val="75000"/>
                    <a:lumOff val="25000"/>
                  </a:schemeClr>
                </a:solidFill>
                <a:cs typeface="Courier New" panose="02070309020205020404" pitchFamily="49" charset="0"/>
              </a:rPr>
              <a:t>Atenção Primária à Saúde </a:t>
            </a:r>
            <a:r>
              <a:rPr lang="pt-BR" sz="3200" dirty="0" smtClean="0">
                <a:solidFill>
                  <a:schemeClr val="tx1">
                    <a:lumMod val="75000"/>
                    <a:lumOff val="25000"/>
                  </a:schemeClr>
                </a:solidFill>
                <a:cs typeface="Courier New" panose="02070309020205020404" pitchFamily="49" charset="0"/>
              </a:rPr>
              <a:t>de Astana.</a:t>
            </a:r>
          </a:p>
          <a:p>
            <a:pPr marL="457200" lvl="1" indent="0">
              <a:buNone/>
            </a:pPr>
            <a:r>
              <a:rPr lang="pt-BR" sz="3200" dirty="0" smtClean="0">
                <a:solidFill>
                  <a:schemeClr val="tx1">
                    <a:lumMod val="75000"/>
                    <a:lumOff val="25000"/>
                  </a:schemeClr>
                </a:solidFill>
                <a:cs typeface="Courier New" panose="02070309020205020404" pitchFamily="49" charset="0"/>
              </a:rPr>
              <a:t>Sistema </a:t>
            </a:r>
            <a:r>
              <a:rPr lang="pt-BR" sz="3200" dirty="0">
                <a:solidFill>
                  <a:schemeClr val="tx1">
                    <a:lumMod val="75000"/>
                    <a:lumOff val="25000"/>
                  </a:schemeClr>
                </a:solidFill>
                <a:cs typeface="Courier New" panose="02070309020205020404" pitchFamily="49" charset="0"/>
              </a:rPr>
              <a:t>Universal de Saúde.</a:t>
            </a:r>
          </a:p>
          <a:p>
            <a:pPr marL="0" indent="0">
              <a:buNone/>
            </a:pPr>
            <a:endParaRPr lang="pt-BR" sz="3600" dirty="0">
              <a:solidFill>
                <a:srgbClr val="333399"/>
              </a:solidFill>
              <a:cs typeface="Courier New" panose="02070309020205020404" pitchFamily="49" charset="0"/>
            </a:endParaRPr>
          </a:p>
          <a:p>
            <a:pPr marL="0" indent="0">
              <a:buNone/>
            </a:pPr>
            <a:endParaRPr lang="pt-BR" sz="3600" dirty="0" smtClean="0">
              <a:solidFill>
                <a:srgbClr val="333399"/>
              </a:solidFill>
              <a:cs typeface="Courier New" panose="02070309020205020404" pitchFamily="49" charset="0"/>
            </a:endParaRPr>
          </a:p>
          <a:p>
            <a:pPr marL="0" indent="0">
              <a:buNone/>
            </a:pPr>
            <a:endParaRPr lang="pt-BR" sz="3600" dirty="0">
              <a:solidFill>
                <a:srgbClr val="333399"/>
              </a:solidFill>
              <a:cs typeface="Courier New" panose="02070309020205020404" pitchFamily="49" charset="0"/>
            </a:endParaRPr>
          </a:p>
          <a:p>
            <a:pPr marL="0" indent="0">
              <a:buNone/>
            </a:pPr>
            <a:endParaRPr lang="pt-BR" sz="3600" dirty="0" smtClean="0">
              <a:solidFill>
                <a:srgbClr val="333399"/>
              </a:solidFill>
              <a:cs typeface="Courier New" panose="02070309020205020404" pitchFamily="49" charset="0"/>
            </a:endParaRPr>
          </a:p>
          <a:p>
            <a:pPr marL="0" indent="0">
              <a:buNone/>
            </a:pPr>
            <a:endParaRPr lang="pt-BR" sz="3600" dirty="0">
              <a:solidFill>
                <a:srgbClr val="333399"/>
              </a:solidFill>
              <a:cs typeface="Courier New" panose="02070309020205020404" pitchFamily="49" charset="0"/>
            </a:endParaRPr>
          </a:p>
          <a:p>
            <a:endParaRPr lang="pt-BR" sz="3600" dirty="0">
              <a:solidFill>
                <a:srgbClr val="333399"/>
              </a:solidFill>
            </a:endParaRPr>
          </a:p>
        </p:txBody>
      </p:sp>
    </p:spTree>
    <p:extLst>
      <p:ext uri="{BB962C8B-B14F-4D97-AF65-F5344CB8AC3E}">
        <p14:creationId xmlns:p14="http://schemas.microsoft.com/office/powerpoint/2010/main" val="19040494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129055"/>
            <a:ext cx="12191999" cy="1443789"/>
          </a:xfrm>
          <a:solidFill>
            <a:schemeClr val="bg1"/>
          </a:solidFill>
          <a:ln>
            <a:solidFill>
              <a:schemeClr val="bg1"/>
            </a:solidFill>
          </a:ln>
        </p:spPr>
        <p:txBody>
          <a:bodyPr>
            <a:normAutofit fontScale="90000"/>
          </a:bodyPr>
          <a:lstStyle/>
          <a:p>
            <a:pPr algn="ctr"/>
            <a:r>
              <a:rPr lang="pt-BR" sz="3600" b="1" dirty="0" smtClean="0">
                <a:solidFill>
                  <a:schemeClr val="accent3">
                    <a:lumMod val="50000"/>
                  </a:schemeClr>
                </a:solidFill>
              </a:rPr>
              <a:t/>
            </a:r>
            <a:br>
              <a:rPr lang="pt-BR" sz="3600" b="1" dirty="0" smtClean="0">
                <a:solidFill>
                  <a:schemeClr val="accent3">
                    <a:lumMod val="50000"/>
                  </a:schemeClr>
                </a:solidFill>
              </a:rPr>
            </a:br>
            <a:r>
              <a:rPr lang="pt-BR" b="1" dirty="0" smtClean="0">
                <a:solidFill>
                  <a:schemeClr val="accent5"/>
                </a:solidFill>
              </a:rPr>
              <a:t>Conferência Internacional sobre Atenção Primária à Saúde </a:t>
            </a:r>
            <a:r>
              <a:rPr lang="pt-BR" sz="4000" b="1" dirty="0" smtClean="0">
                <a:solidFill>
                  <a:schemeClr val="accent5"/>
                </a:solidFill>
              </a:rPr>
              <a:t/>
            </a:r>
            <a:br>
              <a:rPr lang="pt-BR" sz="4000" b="1" dirty="0" smtClean="0">
                <a:solidFill>
                  <a:schemeClr val="accent5"/>
                </a:solidFill>
              </a:rPr>
            </a:br>
            <a:r>
              <a:rPr lang="pt-BR" sz="3300" b="1" dirty="0" err="1" smtClean="0">
                <a:solidFill>
                  <a:schemeClr val="accent5"/>
                </a:solidFill>
              </a:rPr>
              <a:t>Saúde</a:t>
            </a:r>
            <a:r>
              <a:rPr lang="pt-BR" sz="3300" b="1" dirty="0" smtClean="0">
                <a:solidFill>
                  <a:schemeClr val="accent5"/>
                </a:solidFill>
              </a:rPr>
              <a:t> para Todos no ano 2000 – OMS/Unicef</a:t>
            </a:r>
            <a:r>
              <a:rPr lang="pt-BR" sz="3300" dirty="0" smtClean="0">
                <a:solidFill>
                  <a:schemeClr val="accent5"/>
                </a:solidFill>
              </a:rPr>
              <a:t/>
            </a:r>
            <a:br>
              <a:rPr lang="pt-BR" sz="3300" dirty="0" smtClean="0">
                <a:solidFill>
                  <a:schemeClr val="accent5"/>
                </a:solidFill>
              </a:rPr>
            </a:br>
            <a:r>
              <a:rPr lang="pt-BR" sz="2700" dirty="0" smtClean="0">
                <a:solidFill>
                  <a:schemeClr val="accent5"/>
                </a:solidFill>
              </a:rPr>
              <a:t>Alma-Ata, </a:t>
            </a:r>
            <a:r>
              <a:rPr lang="pt-BR" sz="2200" b="1" dirty="0" smtClean="0">
                <a:solidFill>
                  <a:schemeClr val="accent5"/>
                </a:solidFill>
              </a:rPr>
              <a:t>Cazaquistão</a:t>
            </a:r>
            <a:r>
              <a:rPr lang="pt-BR" sz="2200" b="1" dirty="0">
                <a:solidFill>
                  <a:schemeClr val="accent5"/>
                </a:solidFill>
              </a:rPr>
              <a:t>, URSS, 6-12 setembro de </a:t>
            </a:r>
            <a:r>
              <a:rPr lang="pt-BR" sz="2200" b="1" dirty="0" smtClean="0">
                <a:solidFill>
                  <a:schemeClr val="accent5"/>
                </a:solidFill>
              </a:rPr>
              <a:t>1978</a:t>
            </a:r>
            <a:r>
              <a:rPr lang="pt-BR" sz="2700" dirty="0" smtClean="0">
                <a:solidFill>
                  <a:schemeClr val="accent5"/>
                </a:solidFill>
              </a:rPr>
              <a:t/>
            </a:r>
            <a:br>
              <a:rPr lang="pt-BR" sz="2700" dirty="0" smtClean="0">
                <a:solidFill>
                  <a:schemeClr val="accent5"/>
                </a:solidFill>
              </a:rPr>
            </a:br>
            <a:endParaRPr lang="pt-BR" sz="3600" dirty="0">
              <a:solidFill>
                <a:schemeClr val="accent5"/>
              </a:solidFill>
            </a:endParaRPr>
          </a:p>
        </p:txBody>
      </p:sp>
      <p:sp>
        <p:nvSpPr>
          <p:cNvPr id="3" name="Espaço Reservado para Conteúdo 2"/>
          <p:cNvSpPr>
            <a:spLocks noGrp="1"/>
          </p:cNvSpPr>
          <p:nvPr>
            <p:ph idx="1"/>
          </p:nvPr>
        </p:nvSpPr>
        <p:spPr>
          <a:xfrm>
            <a:off x="4764504" y="1848395"/>
            <a:ext cx="7154779" cy="4320228"/>
          </a:xfrm>
          <a:ln w="3175">
            <a:solidFill>
              <a:schemeClr val="bg1"/>
            </a:solidFill>
          </a:ln>
        </p:spPr>
        <p:txBody>
          <a:bodyPr>
            <a:normAutofit/>
          </a:bodyPr>
          <a:lstStyle/>
          <a:p>
            <a:pPr marL="0" indent="0" algn="ctr">
              <a:buClr>
                <a:schemeClr val="tx1">
                  <a:lumMod val="75000"/>
                  <a:lumOff val="25000"/>
                </a:schemeClr>
              </a:buClr>
              <a:buNone/>
            </a:pPr>
            <a:r>
              <a:rPr lang="pt-BR" sz="2400" dirty="0" smtClean="0">
                <a:solidFill>
                  <a:schemeClr val="tx1">
                    <a:lumMod val="75000"/>
                    <a:lumOff val="25000"/>
                  </a:schemeClr>
                </a:solidFill>
              </a:rPr>
              <a:t>“</a:t>
            </a:r>
            <a:r>
              <a:rPr lang="pt-BR" sz="2400" u="sng" dirty="0" smtClean="0">
                <a:solidFill>
                  <a:schemeClr val="tx1">
                    <a:lumMod val="75000"/>
                    <a:lumOff val="25000"/>
                  </a:schemeClr>
                </a:solidFill>
              </a:rPr>
              <a:t>APS é um processo permanente de atenção sanitária</a:t>
            </a:r>
            <a:r>
              <a:rPr lang="pt-BR" sz="2400" dirty="0" smtClean="0">
                <a:solidFill>
                  <a:schemeClr val="tx1">
                    <a:lumMod val="75000"/>
                    <a:lumOff val="25000"/>
                  </a:schemeClr>
                </a:solidFill>
              </a:rPr>
              <a:t>.”</a:t>
            </a:r>
          </a:p>
          <a:p>
            <a:pPr lvl="1">
              <a:buClr>
                <a:schemeClr val="tx1">
                  <a:lumMod val="75000"/>
                  <a:lumOff val="25000"/>
                </a:schemeClr>
              </a:buClr>
            </a:pPr>
            <a:r>
              <a:rPr lang="pt-BR" dirty="0" smtClean="0">
                <a:solidFill>
                  <a:schemeClr val="tx1">
                    <a:lumMod val="75000"/>
                    <a:lumOff val="25000"/>
                  </a:schemeClr>
                </a:solidFill>
              </a:rPr>
              <a:t>educação para problemas de saúde, prevenção e controle.</a:t>
            </a:r>
          </a:p>
          <a:p>
            <a:pPr lvl="1">
              <a:buClr>
                <a:schemeClr val="tx1">
                  <a:lumMod val="75000"/>
                  <a:lumOff val="25000"/>
                </a:schemeClr>
              </a:buClr>
            </a:pPr>
            <a:r>
              <a:rPr lang="pt-BR" dirty="0" smtClean="0">
                <a:solidFill>
                  <a:schemeClr val="tx1">
                    <a:lumMod val="75000"/>
                    <a:lumOff val="25000"/>
                  </a:schemeClr>
                </a:solidFill>
              </a:rPr>
              <a:t>promoção da distribuição de alimentos e nutrição.</a:t>
            </a:r>
          </a:p>
          <a:p>
            <a:pPr lvl="1">
              <a:buClr>
                <a:schemeClr val="tx1">
                  <a:lumMod val="75000"/>
                  <a:lumOff val="25000"/>
                </a:schemeClr>
              </a:buClr>
            </a:pPr>
            <a:r>
              <a:rPr lang="pt-BR" dirty="0" smtClean="0">
                <a:solidFill>
                  <a:schemeClr val="tx1">
                    <a:lumMod val="75000"/>
                    <a:lumOff val="25000"/>
                  </a:schemeClr>
                </a:solidFill>
              </a:rPr>
              <a:t>água, saneamento básico.</a:t>
            </a:r>
          </a:p>
          <a:p>
            <a:pPr lvl="1">
              <a:buClr>
                <a:schemeClr val="tx1">
                  <a:lumMod val="75000"/>
                  <a:lumOff val="25000"/>
                </a:schemeClr>
              </a:buClr>
            </a:pPr>
            <a:r>
              <a:rPr lang="pt-BR" dirty="0" smtClean="0">
                <a:solidFill>
                  <a:schemeClr val="tx1">
                    <a:lumMod val="75000"/>
                    <a:lumOff val="25000"/>
                  </a:schemeClr>
                </a:solidFill>
              </a:rPr>
              <a:t>cuidados materno-infantis, planejamento familiar.</a:t>
            </a:r>
          </a:p>
          <a:p>
            <a:pPr lvl="1">
              <a:buClr>
                <a:schemeClr val="tx1">
                  <a:lumMod val="75000"/>
                  <a:lumOff val="25000"/>
                </a:schemeClr>
              </a:buClr>
            </a:pPr>
            <a:r>
              <a:rPr lang="pt-BR" dirty="0" smtClean="0">
                <a:solidFill>
                  <a:schemeClr val="tx1">
                    <a:lumMod val="75000"/>
                    <a:lumOff val="25000"/>
                  </a:schemeClr>
                </a:solidFill>
              </a:rPr>
              <a:t>imunizações, prevenção e controle de doenças endêmicas.</a:t>
            </a:r>
          </a:p>
          <a:p>
            <a:pPr lvl="1">
              <a:buClr>
                <a:schemeClr val="tx1">
                  <a:lumMod val="75000"/>
                  <a:lumOff val="25000"/>
                </a:schemeClr>
              </a:buClr>
            </a:pPr>
            <a:r>
              <a:rPr lang="pt-BR" dirty="0" smtClean="0">
                <a:solidFill>
                  <a:schemeClr val="tx1">
                    <a:lumMod val="75000"/>
                    <a:lumOff val="25000"/>
                  </a:schemeClr>
                </a:solidFill>
              </a:rPr>
              <a:t>tratamento de doenças e lesões comuns.</a:t>
            </a:r>
          </a:p>
          <a:p>
            <a:pPr lvl="1">
              <a:buClr>
                <a:schemeClr val="tx1">
                  <a:lumMod val="75000"/>
                  <a:lumOff val="25000"/>
                </a:schemeClr>
              </a:buClr>
            </a:pPr>
            <a:r>
              <a:rPr lang="pt-BR" dirty="0" smtClean="0">
                <a:solidFill>
                  <a:schemeClr val="tx1">
                    <a:lumMod val="75000"/>
                    <a:lumOff val="25000"/>
                  </a:schemeClr>
                </a:solidFill>
              </a:rPr>
              <a:t>medicamentos essenciais.</a:t>
            </a:r>
            <a:endParaRPr lang="pt-BR" dirty="0">
              <a:solidFill>
                <a:schemeClr val="tx1">
                  <a:lumMod val="75000"/>
                  <a:lumOff val="25000"/>
                </a:schemeClr>
              </a:solidFill>
            </a:endParaRPr>
          </a:p>
        </p:txBody>
      </p:sp>
      <p:sp>
        <p:nvSpPr>
          <p:cNvPr id="4" name="CaixaDeTexto 3"/>
          <p:cNvSpPr txBox="1"/>
          <p:nvPr/>
        </p:nvSpPr>
        <p:spPr>
          <a:xfrm>
            <a:off x="106681" y="1704975"/>
            <a:ext cx="45719" cy="369332"/>
          </a:xfrm>
          <a:prstGeom prst="rect">
            <a:avLst/>
          </a:prstGeom>
          <a:noFill/>
        </p:spPr>
        <p:txBody>
          <a:bodyPr wrap="square" rtlCol="0">
            <a:spAutoFit/>
          </a:bodyPr>
          <a:lstStyle/>
          <a:p>
            <a:endParaRPr lang="pt-BR" dirty="0"/>
          </a:p>
        </p:txBody>
      </p:sp>
      <p:sp>
        <p:nvSpPr>
          <p:cNvPr id="5" name="CaixaDeTexto 4"/>
          <p:cNvSpPr txBox="1"/>
          <p:nvPr/>
        </p:nvSpPr>
        <p:spPr>
          <a:xfrm>
            <a:off x="11582400" y="6432884"/>
            <a:ext cx="184731" cy="369332"/>
          </a:xfrm>
          <a:prstGeom prst="rect">
            <a:avLst/>
          </a:prstGeom>
          <a:noFill/>
        </p:spPr>
        <p:txBody>
          <a:bodyPr wrap="none" rtlCol="0">
            <a:spAutoFit/>
          </a:bodyPr>
          <a:lstStyle/>
          <a:p>
            <a:endParaRPr lang="pt-BR" dirty="0"/>
          </a:p>
        </p:txBody>
      </p:sp>
      <p:sp>
        <p:nvSpPr>
          <p:cNvPr id="7" name="CaixaDeTexto 6"/>
          <p:cNvSpPr txBox="1"/>
          <p:nvPr/>
        </p:nvSpPr>
        <p:spPr>
          <a:xfrm>
            <a:off x="745958" y="6499937"/>
            <a:ext cx="9896976" cy="276999"/>
          </a:xfrm>
          <a:prstGeom prst="rect">
            <a:avLst/>
          </a:prstGeom>
          <a:noFill/>
        </p:spPr>
        <p:txBody>
          <a:bodyPr wrap="square" rtlCol="0">
            <a:spAutoFit/>
          </a:bodyPr>
          <a:lstStyle/>
          <a:p>
            <a:r>
              <a:rPr lang="en-US" sz="1200" dirty="0" smtClean="0">
                <a:solidFill>
                  <a:schemeClr val="tx1">
                    <a:lumMod val="50000"/>
                    <a:lumOff val="50000"/>
                  </a:schemeClr>
                </a:solidFill>
              </a:rPr>
              <a:t>WHO/UNICEF.  Primary </a:t>
            </a:r>
            <a:r>
              <a:rPr lang="en-US" sz="1200" dirty="0">
                <a:solidFill>
                  <a:schemeClr val="tx1">
                    <a:lumMod val="50000"/>
                    <a:lumOff val="50000"/>
                  </a:schemeClr>
                </a:solidFill>
              </a:rPr>
              <a:t>Health Care: report of the International Conference on </a:t>
            </a:r>
            <a:r>
              <a:rPr lang="en-US" sz="1200" dirty="0" smtClean="0">
                <a:solidFill>
                  <a:schemeClr val="tx1">
                    <a:lumMod val="50000"/>
                    <a:lumOff val="50000"/>
                  </a:schemeClr>
                </a:solidFill>
              </a:rPr>
              <a:t>PHC, Alma-Ata</a:t>
            </a:r>
            <a:r>
              <a:rPr lang="en-US" sz="1200" dirty="0">
                <a:solidFill>
                  <a:schemeClr val="tx1">
                    <a:lumMod val="50000"/>
                    <a:lumOff val="50000"/>
                  </a:schemeClr>
                </a:solidFill>
              </a:rPr>
              <a:t>, </a:t>
            </a:r>
            <a:r>
              <a:rPr lang="en-US" sz="1200" dirty="0" smtClean="0">
                <a:solidFill>
                  <a:schemeClr val="tx1">
                    <a:lumMod val="50000"/>
                    <a:lumOff val="50000"/>
                  </a:schemeClr>
                </a:solidFill>
              </a:rPr>
              <a:t>USSR. Geneva</a:t>
            </a:r>
            <a:r>
              <a:rPr lang="en-US" sz="1200" dirty="0">
                <a:solidFill>
                  <a:schemeClr val="tx1">
                    <a:lumMod val="50000"/>
                    <a:lumOff val="50000"/>
                  </a:schemeClr>
                </a:solidFill>
              </a:rPr>
              <a:t>: WHO, </a:t>
            </a:r>
            <a:r>
              <a:rPr lang="en-US" sz="1200" dirty="0" smtClean="0">
                <a:solidFill>
                  <a:schemeClr val="tx1">
                    <a:lumMod val="50000"/>
                    <a:lumOff val="50000"/>
                  </a:schemeClr>
                </a:solidFill>
              </a:rPr>
              <a:t>1978</a:t>
            </a:r>
            <a:r>
              <a:rPr lang="en-US" sz="1200" dirty="0">
                <a:solidFill>
                  <a:schemeClr val="tx1">
                    <a:lumMod val="50000"/>
                    <a:lumOff val="50000"/>
                  </a:schemeClr>
                </a:solidFill>
              </a:rPr>
              <a:t>. </a:t>
            </a:r>
            <a:endParaRPr lang="pt-BR" sz="1200" dirty="0">
              <a:solidFill>
                <a:schemeClr val="tx1">
                  <a:lumMod val="50000"/>
                  <a:lumOff val="50000"/>
                </a:schemeClr>
              </a:solidFill>
            </a:endParaRPr>
          </a:p>
        </p:txBody>
      </p:sp>
      <p:pic>
        <p:nvPicPr>
          <p:cNvPr id="9218" name="Picture 2" descr="Resultado de imagem para imagens conferencia de alma 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14" y="1904158"/>
            <a:ext cx="4106195" cy="37025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1" name="Conector reto 10"/>
          <p:cNvCxnSpPr/>
          <p:nvPr/>
        </p:nvCxnSpPr>
        <p:spPr>
          <a:xfrm>
            <a:off x="745958" y="6444174"/>
            <a:ext cx="7697287"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720139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0" y="116745"/>
            <a:ext cx="11149265" cy="886159"/>
          </a:xfrm>
          <a:solidFill>
            <a:schemeClr val="bg1"/>
          </a:solidFill>
        </p:spPr>
        <p:txBody>
          <a:bodyPr>
            <a:normAutofit/>
          </a:bodyPr>
          <a:lstStyle/>
          <a:p>
            <a:r>
              <a:rPr lang="pt-BR" sz="4000" b="1" dirty="0" smtClean="0">
                <a:solidFill>
                  <a:schemeClr val="accent5"/>
                </a:solidFill>
              </a:rPr>
              <a:t>Atributos da Atenção Primária à Saúde</a:t>
            </a:r>
            <a:endParaRPr lang="pt-BR" sz="4000" b="1" dirty="0">
              <a:solidFill>
                <a:schemeClr val="accent5"/>
              </a:solidFill>
            </a:endParaRPr>
          </a:p>
        </p:txBody>
      </p:sp>
      <p:sp>
        <p:nvSpPr>
          <p:cNvPr id="4" name="Espaço Reservado para Conteúdo 3"/>
          <p:cNvSpPr>
            <a:spLocks noGrp="1"/>
          </p:cNvSpPr>
          <p:nvPr>
            <p:ph sz="half" idx="1"/>
          </p:nvPr>
        </p:nvSpPr>
        <p:spPr>
          <a:xfrm>
            <a:off x="854243" y="1583309"/>
            <a:ext cx="4559968" cy="4351338"/>
          </a:xfrm>
          <a:ln>
            <a:solidFill>
              <a:schemeClr val="bg1"/>
            </a:solidFill>
          </a:ln>
        </p:spPr>
        <p:txBody>
          <a:bodyPr>
            <a:normAutofit fontScale="92500" lnSpcReduction="10000"/>
          </a:bodyPr>
          <a:lstStyle/>
          <a:p>
            <a:pPr marL="0" indent="0">
              <a:buClr>
                <a:schemeClr val="tx1">
                  <a:lumMod val="75000"/>
                  <a:lumOff val="25000"/>
                </a:schemeClr>
              </a:buClr>
              <a:buNone/>
            </a:pPr>
            <a:r>
              <a:rPr lang="pt-BR" sz="2600" u="sng" dirty="0" smtClean="0">
                <a:solidFill>
                  <a:schemeClr val="tx1">
                    <a:lumMod val="75000"/>
                    <a:lumOff val="25000"/>
                  </a:schemeClr>
                </a:solidFill>
              </a:rPr>
              <a:t>Atributos essenciais</a:t>
            </a:r>
          </a:p>
          <a:p>
            <a:pPr>
              <a:buClr>
                <a:schemeClr val="tx1">
                  <a:lumMod val="75000"/>
                  <a:lumOff val="25000"/>
                </a:schemeClr>
              </a:buClr>
            </a:pPr>
            <a:r>
              <a:rPr lang="pt-BR" sz="2600" dirty="0" smtClean="0">
                <a:solidFill>
                  <a:schemeClr val="tx1">
                    <a:lumMod val="75000"/>
                    <a:lumOff val="25000"/>
                  </a:schemeClr>
                </a:solidFill>
              </a:rPr>
              <a:t>atenção ao primeiro contato</a:t>
            </a:r>
          </a:p>
          <a:p>
            <a:pPr>
              <a:buClr>
                <a:schemeClr val="tx1">
                  <a:lumMod val="75000"/>
                  <a:lumOff val="25000"/>
                </a:schemeClr>
              </a:buClr>
            </a:pPr>
            <a:r>
              <a:rPr lang="pt-BR" sz="2600" dirty="0" err="1" smtClean="0">
                <a:solidFill>
                  <a:schemeClr val="tx1">
                    <a:lumMod val="75000"/>
                    <a:lumOff val="25000"/>
                  </a:schemeClr>
                </a:solidFill>
              </a:rPr>
              <a:t>longitudinalidade</a:t>
            </a:r>
            <a:r>
              <a:rPr lang="pt-BR" sz="2600" dirty="0" smtClean="0">
                <a:solidFill>
                  <a:schemeClr val="tx1">
                    <a:lumMod val="75000"/>
                    <a:lumOff val="25000"/>
                  </a:schemeClr>
                </a:solidFill>
              </a:rPr>
              <a:t> (continuidade)</a:t>
            </a:r>
          </a:p>
          <a:p>
            <a:pPr>
              <a:buClr>
                <a:schemeClr val="tx1">
                  <a:lumMod val="75000"/>
                  <a:lumOff val="25000"/>
                </a:schemeClr>
              </a:buClr>
            </a:pPr>
            <a:r>
              <a:rPr lang="pt-BR" sz="2600" dirty="0" smtClean="0">
                <a:solidFill>
                  <a:schemeClr val="tx1">
                    <a:lumMod val="75000"/>
                    <a:lumOff val="25000"/>
                  </a:schemeClr>
                </a:solidFill>
              </a:rPr>
              <a:t>integralidade da atenção</a:t>
            </a:r>
          </a:p>
          <a:p>
            <a:pPr>
              <a:buClr>
                <a:schemeClr val="tx1">
                  <a:lumMod val="75000"/>
                  <a:lumOff val="25000"/>
                </a:schemeClr>
              </a:buClr>
            </a:pPr>
            <a:r>
              <a:rPr lang="pt-BR" sz="2600" dirty="0" smtClean="0">
                <a:solidFill>
                  <a:schemeClr val="tx1">
                    <a:lumMod val="75000"/>
                    <a:lumOff val="25000"/>
                  </a:schemeClr>
                </a:solidFill>
              </a:rPr>
              <a:t>coordenação do cuidado</a:t>
            </a:r>
          </a:p>
          <a:p>
            <a:pPr>
              <a:buClr>
                <a:schemeClr val="tx1">
                  <a:lumMod val="75000"/>
                  <a:lumOff val="25000"/>
                </a:schemeClr>
              </a:buClr>
            </a:pPr>
            <a:endParaRPr lang="pt-BR" sz="2600" dirty="0" smtClean="0">
              <a:solidFill>
                <a:schemeClr val="tx1">
                  <a:lumMod val="75000"/>
                  <a:lumOff val="25000"/>
                </a:schemeClr>
              </a:solidFill>
            </a:endParaRPr>
          </a:p>
          <a:p>
            <a:pPr marL="0" indent="0">
              <a:buClr>
                <a:schemeClr val="tx1">
                  <a:lumMod val="75000"/>
                  <a:lumOff val="25000"/>
                </a:schemeClr>
              </a:buClr>
              <a:buNone/>
            </a:pPr>
            <a:r>
              <a:rPr lang="pt-BR" sz="2600" u="sng" dirty="0" smtClean="0">
                <a:solidFill>
                  <a:schemeClr val="tx1">
                    <a:lumMod val="75000"/>
                    <a:lumOff val="25000"/>
                  </a:schemeClr>
                </a:solidFill>
              </a:rPr>
              <a:t>Atributos derivados</a:t>
            </a:r>
            <a:endParaRPr lang="pt-BR" sz="2600" u="sng" dirty="0">
              <a:solidFill>
                <a:schemeClr val="tx1">
                  <a:lumMod val="75000"/>
                  <a:lumOff val="25000"/>
                </a:schemeClr>
              </a:solidFill>
            </a:endParaRPr>
          </a:p>
          <a:p>
            <a:pPr>
              <a:buClr>
                <a:schemeClr val="tx1">
                  <a:lumMod val="75000"/>
                  <a:lumOff val="25000"/>
                </a:schemeClr>
              </a:buClr>
            </a:pPr>
            <a:r>
              <a:rPr lang="pt-BR" sz="2600" dirty="0" smtClean="0">
                <a:solidFill>
                  <a:schemeClr val="tx1">
                    <a:lumMod val="75000"/>
                    <a:lumOff val="25000"/>
                  </a:schemeClr>
                </a:solidFill>
              </a:rPr>
              <a:t>orientação familiar</a:t>
            </a:r>
          </a:p>
          <a:p>
            <a:pPr>
              <a:buClr>
                <a:schemeClr val="tx1">
                  <a:lumMod val="75000"/>
                  <a:lumOff val="25000"/>
                </a:schemeClr>
              </a:buClr>
            </a:pPr>
            <a:r>
              <a:rPr lang="pt-BR" sz="2600" dirty="0" smtClean="0">
                <a:solidFill>
                  <a:schemeClr val="tx1">
                    <a:lumMod val="75000"/>
                    <a:lumOff val="25000"/>
                  </a:schemeClr>
                </a:solidFill>
              </a:rPr>
              <a:t>orientação comunitária</a:t>
            </a:r>
          </a:p>
          <a:p>
            <a:pPr>
              <a:buClr>
                <a:schemeClr val="tx1">
                  <a:lumMod val="75000"/>
                  <a:lumOff val="25000"/>
                </a:schemeClr>
              </a:buClr>
            </a:pPr>
            <a:r>
              <a:rPr lang="pt-BR" sz="2600" dirty="0" smtClean="0">
                <a:solidFill>
                  <a:schemeClr val="tx1">
                    <a:lumMod val="75000"/>
                    <a:lumOff val="25000"/>
                  </a:schemeClr>
                </a:solidFill>
              </a:rPr>
              <a:t>competência cultural</a:t>
            </a:r>
          </a:p>
          <a:p>
            <a:endParaRPr lang="pt-BR" dirty="0" smtClean="0"/>
          </a:p>
          <a:p>
            <a:endParaRPr lang="pt-BR" dirty="0"/>
          </a:p>
        </p:txBody>
      </p:sp>
      <p:sp>
        <p:nvSpPr>
          <p:cNvPr id="6" name="Espaço Reservado para Texto 5"/>
          <p:cNvSpPr>
            <a:spLocks noGrp="1"/>
          </p:cNvSpPr>
          <p:nvPr>
            <p:ph sz="half" idx="2"/>
          </p:nvPr>
        </p:nvSpPr>
        <p:spPr>
          <a:xfrm>
            <a:off x="6208295" y="1496520"/>
            <a:ext cx="4940970" cy="4575417"/>
          </a:xfrm>
          <a:ln>
            <a:solidFill>
              <a:schemeClr val="bg1"/>
            </a:solidFill>
          </a:ln>
        </p:spPr>
        <p:txBody>
          <a:bodyPr>
            <a:normAutofit fontScale="92500" lnSpcReduction="10000"/>
          </a:bodyPr>
          <a:lstStyle/>
          <a:p>
            <a:pPr>
              <a:buClr>
                <a:schemeClr val="tx1">
                  <a:lumMod val="75000"/>
                  <a:lumOff val="25000"/>
                </a:schemeClr>
              </a:buClr>
            </a:pPr>
            <a:r>
              <a:rPr lang="pt-BR" sz="2400" dirty="0" smtClean="0">
                <a:solidFill>
                  <a:schemeClr val="tx1">
                    <a:lumMod val="75000"/>
                    <a:lumOff val="25000"/>
                  </a:schemeClr>
                </a:solidFill>
              </a:rPr>
              <a:t>acesso e acessibilidade.</a:t>
            </a:r>
          </a:p>
          <a:p>
            <a:pPr>
              <a:buClr>
                <a:schemeClr val="tx1">
                  <a:lumMod val="75000"/>
                  <a:lumOff val="25000"/>
                </a:schemeClr>
              </a:buClr>
            </a:pPr>
            <a:r>
              <a:rPr lang="pt-BR" sz="2400" dirty="0" smtClean="0">
                <a:solidFill>
                  <a:schemeClr val="tx1">
                    <a:lumMod val="75000"/>
                    <a:lumOff val="25000"/>
                  </a:schemeClr>
                </a:solidFill>
              </a:rPr>
              <a:t>responsabilização da equipe e usuários.</a:t>
            </a:r>
          </a:p>
          <a:p>
            <a:pPr>
              <a:buClr>
                <a:schemeClr val="tx1">
                  <a:lumMod val="75000"/>
                  <a:lumOff val="25000"/>
                </a:schemeClr>
              </a:buClr>
            </a:pPr>
            <a:r>
              <a:rPr lang="pt-BR" sz="2400" dirty="0" smtClean="0">
                <a:solidFill>
                  <a:schemeClr val="tx1">
                    <a:lumMod val="75000"/>
                    <a:lumOff val="25000"/>
                  </a:schemeClr>
                </a:solidFill>
              </a:rPr>
              <a:t>acolhimento com classificação de risco.</a:t>
            </a:r>
          </a:p>
          <a:p>
            <a:pPr>
              <a:buClr>
                <a:schemeClr val="tx1">
                  <a:lumMod val="75000"/>
                  <a:lumOff val="25000"/>
                </a:schemeClr>
              </a:buClr>
            </a:pPr>
            <a:r>
              <a:rPr lang="pt-BR" sz="2400" dirty="0" smtClean="0">
                <a:solidFill>
                  <a:schemeClr val="tx1">
                    <a:lumMod val="75000"/>
                    <a:lumOff val="25000"/>
                  </a:schemeClr>
                </a:solidFill>
              </a:rPr>
              <a:t>ações de promoção, prevenção e recuperação.</a:t>
            </a:r>
          </a:p>
          <a:p>
            <a:pPr>
              <a:buClr>
                <a:schemeClr val="tx1">
                  <a:lumMod val="75000"/>
                  <a:lumOff val="25000"/>
                </a:schemeClr>
              </a:buClr>
            </a:pPr>
            <a:r>
              <a:rPr lang="pt-BR" sz="2400" dirty="0" smtClean="0">
                <a:solidFill>
                  <a:schemeClr val="tx1">
                    <a:lumMod val="75000"/>
                    <a:lumOff val="25000"/>
                  </a:schemeClr>
                </a:solidFill>
              </a:rPr>
              <a:t>acesso a diversos níveis de atenção.</a:t>
            </a:r>
          </a:p>
          <a:p>
            <a:pPr>
              <a:buClr>
                <a:schemeClr val="tx1">
                  <a:lumMod val="75000"/>
                  <a:lumOff val="25000"/>
                </a:schemeClr>
              </a:buClr>
            </a:pPr>
            <a:r>
              <a:rPr lang="pt-BR" sz="2400" dirty="0" smtClean="0">
                <a:solidFill>
                  <a:schemeClr val="tx1">
                    <a:lumMod val="75000"/>
                    <a:lumOff val="25000"/>
                  </a:schemeClr>
                </a:solidFill>
              </a:rPr>
              <a:t>abordagem integral do indivíduo, família e comunidade.</a:t>
            </a:r>
          </a:p>
          <a:p>
            <a:pPr>
              <a:buClr>
                <a:schemeClr val="tx1">
                  <a:lumMod val="75000"/>
                  <a:lumOff val="25000"/>
                </a:schemeClr>
              </a:buClr>
            </a:pPr>
            <a:r>
              <a:rPr lang="pt-BR" sz="2400" dirty="0" smtClean="0">
                <a:solidFill>
                  <a:schemeClr val="tx1">
                    <a:lumMod val="75000"/>
                    <a:lumOff val="25000"/>
                  </a:schemeClr>
                </a:solidFill>
              </a:rPr>
              <a:t>articulação entre serviços e ações na rede de atenção.</a:t>
            </a:r>
          </a:p>
          <a:p>
            <a:pPr>
              <a:buClr>
                <a:schemeClr val="tx1">
                  <a:lumMod val="75000"/>
                  <a:lumOff val="25000"/>
                </a:schemeClr>
              </a:buClr>
            </a:pPr>
            <a:r>
              <a:rPr lang="pt-BR" sz="2400" dirty="0" smtClean="0">
                <a:solidFill>
                  <a:schemeClr val="tx1">
                    <a:lumMod val="75000"/>
                    <a:lumOff val="25000"/>
                  </a:schemeClr>
                </a:solidFill>
              </a:rPr>
              <a:t>participação e controle social.</a:t>
            </a:r>
          </a:p>
          <a:p>
            <a:endParaRPr lang="pt-BR" dirty="0"/>
          </a:p>
        </p:txBody>
      </p:sp>
      <p:sp>
        <p:nvSpPr>
          <p:cNvPr id="2" name="Espaço Reservado para Rodapé 1"/>
          <p:cNvSpPr>
            <a:spLocks noGrp="1"/>
          </p:cNvSpPr>
          <p:nvPr>
            <p:ph type="ftr" sz="quarter" idx="11"/>
          </p:nvPr>
        </p:nvSpPr>
        <p:spPr>
          <a:xfrm>
            <a:off x="796734" y="6428263"/>
            <a:ext cx="10837926" cy="365125"/>
          </a:xfrm>
        </p:spPr>
        <p:txBody>
          <a:bodyPr/>
          <a:lstStyle/>
          <a:p>
            <a:pPr algn="l"/>
            <a:r>
              <a:rPr lang="pt-BR" dirty="0" err="1" smtClean="0">
                <a:solidFill>
                  <a:schemeClr val="tx1">
                    <a:lumMod val="75000"/>
                    <a:lumOff val="25000"/>
                  </a:schemeClr>
                </a:solidFill>
              </a:rPr>
              <a:t>Starfield</a:t>
            </a:r>
            <a:r>
              <a:rPr lang="pt-BR" dirty="0" smtClean="0">
                <a:solidFill>
                  <a:schemeClr val="tx1">
                    <a:lumMod val="75000"/>
                    <a:lumOff val="25000"/>
                  </a:schemeClr>
                </a:solidFill>
              </a:rPr>
              <a:t> </a:t>
            </a:r>
            <a:r>
              <a:rPr lang="pt-BR" dirty="0">
                <a:solidFill>
                  <a:schemeClr val="tx1">
                    <a:lumMod val="75000"/>
                    <a:lumOff val="25000"/>
                  </a:schemeClr>
                </a:solidFill>
              </a:rPr>
              <a:t>B, </a:t>
            </a:r>
            <a:r>
              <a:rPr lang="pt-BR" dirty="0" smtClean="0">
                <a:solidFill>
                  <a:schemeClr val="tx1">
                    <a:lumMod val="75000"/>
                    <a:lumOff val="25000"/>
                  </a:schemeClr>
                </a:solidFill>
              </a:rPr>
              <a:t>org. </a:t>
            </a:r>
            <a:r>
              <a:rPr lang="pt-BR" dirty="0">
                <a:solidFill>
                  <a:schemeClr val="tx1">
                    <a:lumMod val="75000"/>
                    <a:lumOff val="25000"/>
                  </a:schemeClr>
                </a:solidFill>
              </a:rPr>
              <a:t>Atenção Primária: equilíbrio entre necessidades de saúde, serviços e tecnologia. Brasí­lia: </a:t>
            </a:r>
            <a:r>
              <a:rPr lang="pt-BR" dirty="0" smtClean="0">
                <a:solidFill>
                  <a:schemeClr val="tx1">
                    <a:lumMod val="75000"/>
                    <a:lumOff val="25000"/>
                  </a:schemeClr>
                </a:solidFill>
              </a:rPr>
              <a:t>Org. das </a:t>
            </a:r>
            <a:r>
              <a:rPr lang="pt-BR" dirty="0">
                <a:solidFill>
                  <a:schemeClr val="tx1">
                    <a:lumMod val="75000"/>
                    <a:lumOff val="25000"/>
                  </a:schemeClr>
                </a:solidFill>
              </a:rPr>
              <a:t>Nações Unidas para a </a:t>
            </a:r>
            <a:r>
              <a:rPr lang="pt-BR" dirty="0" smtClean="0">
                <a:solidFill>
                  <a:schemeClr val="tx1">
                    <a:lumMod val="75000"/>
                    <a:lumOff val="25000"/>
                  </a:schemeClr>
                </a:solidFill>
              </a:rPr>
              <a:t>Educação</a:t>
            </a:r>
            <a:r>
              <a:rPr lang="pt-BR" dirty="0">
                <a:solidFill>
                  <a:schemeClr val="tx1">
                    <a:lumMod val="75000"/>
                    <a:lumOff val="25000"/>
                  </a:schemeClr>
                </a:solidFill>
              </a:rPr>
              <a:t>, </a:t>
            </a:r>
            <a:r>
              <a:rPr lang="pt-BR" dirty="0" smtClean="0">
                <a:solidFill>
                  <a:schemeClr val="tx1">
                    <a:lumMod val="75000"/>
                    <a:lumOff val="25000"/>
                  </a:schemeClr>
                </a:solidFill>
              </a:rPr>
              <a:t>Ciência </a:t>
            </a:r>
            <a:r>
              <a:rPr lang="pt-BR" dirty="0">
                <a:solidFill>
                  <a:schemeClr val="tx1">
                    <a:lumMod val="75000"/>
                    <a:lumOff val="25000"/>
                  </a:schemeClr>
                </a:solidFill>
              </a:rPr>
              <a:t>e </a:t>
            </a:r>
            <a:r>
              <a:rPr lang="pt-BR" dirty="0" smtClean="0">
                <a:solidFill>
                  <a:schemeClr val="tx1">
                    <a:lumMod val="75000"/>
                    <a:lumOff val="25000"/>
                  </a:schemeClr>
                </a:solidFill>
              </a:rPr>
              <a:t>Cultura</a:t>
            </a:r>
            <a:r>
              <a:rPr lang="pt-BR" dirty="0">
                <a:solidFill>
                  <a:schemeClr val="tx1">
                    <a:lumMod val="75000"/>
                    <a:lumOff val="25000"/>
                  </a:schemeClr>
                </a:solidFill>
              </a:rPr>
              <a:t>; </a:t>
            </a:r>
            <a:r>
              <a:rPr lang="pt-BR" dirty="0" smtClean="0">
                <a:solidFill>
                  <a:schemeClr val="tx1">
                    <a:lumMod val="75000"/>
                    <a:lumOff val="25000"/>
                  </a:schemeClr>
                </a:solidFill>
              </a:rPr>
              <a:t>2002.    Oliveira</a:t>
            </a:r>
            <a:r>
              <a:rPr lang="pt-BR" dirty="0">
                <a:solidFill>
                  <a:schemeClr val="tx1">
                    <a:lumMod val="75000"/>
                    <a:lumOff val="25000"/>
                  </a:schemeClr>
                </a:solidFill>
              </a:rPr>
              <a:t>, MAC; Pereira, IC. Atributos essenciais da atenção primária e a estratégia saúde da </a:t>
            </a:r>
            <a:r>
              <a:rPr lang="pt-BR" dirty="0" smtClean="0">
                <a:solidFill>
                  <a:schemeClr val="tx1">
                    <a:lumMod val="75000"/>
                    <a:lumOff val="25000"/>
                  </a:schemeClr>
                </a:solidFill>
              </a:rPr>
              <a:t>família. </a:t>
            </a:r>
            <a:r>
              <a:rPr lang="pt-BR" dirty="0" err="1" smtClean="0">
                <a:solidFill>
                  <a:schemeClr val="tx1">
                    <a:lumMod val="75000"/>
                    <a:lumOff val="25000"/>
                  </a:schemeClr>
                </a:solidFill>
              </a:rPr>
              <a:t>Rev</a:t>
            </a:r>
            <a:r>
              <a:rPr lang="pt-BR" dirty="0" smtClean="0">
                <a:solidFill>
                  <a:schemeClr val="tx1">
                    <a:lumMod val="75000"/>
                    <a:lumOff val="25000"/>
                  </a:schemeClr>
                </a:solidFill>
              </a:rPr>
              <a:t> </a:t>
            </a:r>
            <a:r>
              <a:rPr lang="pt-BR" dirty="0" err="1">
                <a:solidFill>
                  <a:schemeClr val="tx1">
                    <a:lumMod val="75000"/>
                    <a:lumOff val="25000"/>
                  </a:schemeClr>
                </a:solidFill>
              </a:rPr>
              <a:t>Bras</a:t>
            </a:r>
            <a:r>
              <a:rPr lang="pt-BR" dirty="0">
                <a:solidFill>
                  <a:schemeClr val="tx1">
                    <a:lumMod val="75000"/>
                    <a:lumOff val="25000"/>
                  </a:schemeClr>
                </a:solidFill>
              </a:rPr>
              <a:t> </a:t>
            </a:r>
            <a:r>
              <a:rPr lang="pt-BR" dirty="0" err="1">
                <a:solidFill>
                  <a:schemeClr val="tx1">
                    <a:lumMod val="75000"/>
                    <a:lumOff val="25000"/>
                  </a:schemeClr>
                </a:solidFill>
              </a:rPr>
              <a:t>Enferm</a:t>
            </a:r>
            <a:r>
              <a:rPr lang="pt-BR" dirty="0">
                <a:solidFill>
                  <a:schemeClr val="tx1">
                    <a:lumMod val="75000"/>
                    <a:lumOff val="25000"/>
                  </a:schemeClr>
                </a:solidFill>
              </a:rPr>
              <a:t> 2013; </a:t>
            </a:r>
            <a:r>
              <a:rPr lang="pt-BR" dirty="0" smtClean="0">
                <a:solidFill>
                  <a:schemeClr val="tx1">
                    <a:lumMod val="75000"/>
                    <a:lumOff val="25000"/>
                  </a:schemeClr>
                </a:solidFill>
              </a:rPr>
              <a:t>66(S): </a:t>
            </a:r>
            <a:r>
              <a:rPr lang="pt-BR" dirty="0">
                <a:solidFill>
                  <a:schemeClr val="tx1">
                    <a:lumMod val="75000"/>
                    <a:lumOff val="25000"/>
                  </a:schemeClr>
                </a:solidFill>
              </a:rPr>
              <a:t>157-64</a:t>
            </a:r>
            <a:r>
              <a:rPr lang="pt-BR" dirty="0" smtClean="0">
                <a:solidFill>
                  <a:schemeClr val="tx1">
                    <a:lumMod val="75000"/>
                    <a:lumOff val="25000"/>
                  </a:schemeClr>
                </a:solidFill>
              </a:rPr>
              <a:t>.</a:t>
            </a:r>
            <a:endParaRPr lang="pt-BR" sz="1600" dirty="0">
              <a:solidFill>
                <a:schemeClr val="tx1">
                  <a:lumMod val="75000"/>
                  <a:lumOff val="25000"/>
                </a:schemeClr>
              </a:solidFill>
            </a:endParaRPr>
          </a:p>
        </p:txBody>
      </p:sp>
      <p:sp>
        <p:nvSpPr>
          <p:cNvPr id="9" name="Seta para a direita 8"/>
          <p:cNvSpPr/>
          <p:nvPr/>
        </p:nvSpPr>
        <p:spPr>
          <a:xfrm>
            <a:off x="5271837" y="3516662"/>
            <a:ext cx="729916" cy="48463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11542295" y="6492875"/>
            <a:ext cx="184731" cy="369332"/>
          </a:xfrm>
          <a:prstGeom prst="rect">
            <a:avLst/>
          </a:prstGeom>
          <a:noFill/>
        </p:spPr>
        <p:txBody>
          <a:bodyPr wrap="none" rtlCol="0">
            <a:spAutoFit/>
          </a:bodyPr>
          <a:lstStyle/>
          <a:p>
            <a:endParaRPr lang="pt-BR" dirty="0"/>
          </a:p>
        </p:txBody>
      </p:sp>
      <p:cxnSp>
        <p:nvCxnSpPr>
          <p:cNvPr id="13" name="Conector reto 12"/>
          <p:cNvCxnSpPr/>
          <p:nvPr/>
        </p:nvCxnSpPr>
        <p:spPr>
          <a:xfrm>
            <a:off x="901749" y="6341103"/>
            <a:ext cx="10515432" cy="16968"/>
          </a:xfrm>
          <a:prstGeom prst="line">
            <a:avLst/>
          </a:prstGeom>
        </p:spPr>
        <p:style>
          <a:lnRef idx="1">
            <a:schemeClr val="accent3"/>
          </a:lnRef>
          <a:fillRef idx="0">
            <a:schemeClr val="accent3"/>
          </a:fillRef>
          <a:effectRef idx="0">
            <a:schemeClr val="accent3"/>
          </a:effectRef>
          <a:fontRef idx="minor">
            <a:schemeClr val="tx1"/>
          </a:fontRef>
        </p:style>
      </p:cxnSp>
      <p:cxnSp>
        <p:nvCxnSpPr>
          <p:cNvPr id="8" name="Conector reto 7"/>
          <p:cNvCxnSpPr/>
          <p:nvPr/>
        </p:nvCxnSpPr>
        <p:spPr>
          <a:xfrm flipV="1">
            <a:off x="0" y="914400"/>
            <a:ext cx="7764379" cy="608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18172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4"/>
          <p:cNvSpPr>
            <a:spLocks noGrp="1" noChangeArrowheads="1"/>
          </p:cNvSpPr>
          <p:nvPr>
            <p:ph type="title" idx="4294967295"/>
          </p:nvPr>
        </p:nvSpPr>
        <p:spPr>
          <a:xfrm>
            <a:off x="0" y="81758"/>
            <a:ext cx="12192000" cy="636587"/>
          </a:xfrm>
          <a:solidFill>
            <a:schemeClr val="bg1"/>
          </a:solidFill>
        </p:spPr>
        <p:txBody>
          <a:bodyPr>
            <a:noAutofit/>
          </a:bodyPr>
          <a:lstStyle/>
          <a:p>
            <a:pPr algn="ctr" eaLnBrk="1" hangingPunct="1"/>
            <a:r>
              <a:rPr lang="en-US" altLang="pt-BR" sz="4000" b="1" dirty="0" err="1" smtClean="0">
                <a:solidFill>
                  <a:schemeClr val="accent5"/>
                </a:solidFill>
              </a:rPr>
              <a:t>Serviços</a:t>
            </a:r>
            <a:r>
              <a:rPr lang="en-US" altLang="pt-BR" sz="4000" b="1" dirty="0" smtClean="0">
                <a:solidFill>
                  <a:schemeClr val="accent5"/>
                </a:solidFill>
              </a:rPr>
              <a:t> de </a:t>
            </a:r>
            <a:r>
              <a:rPr lang="en-US" altLang="pt-BR" sz="4000" b="1" dirty="0" err="1" smtClean="0">
                <a:solidFill>
                  <a:schemeClr val="accent5"/>
                </a:solidFill>
              </a:rPr>
              <a:t>Saúde</a:t>
            </a:r>
            <a:r>
              <a:rPr lang="en-US" altLang="pt-BR" sz="4000" b="1" dirty="0" smtClean="0">
                <a:solidFill>
                  <a:schemeClr val="accent5"/>
                </a:solidFill>
              </a:rPr>
              <a:t> </a:t>
            </a:r>
            <a:r>
              <a:rPr lang="en-US" altLang="pt-BR" sz="4000" b="1" dirty="0" err="1" smtClean="0">
                <a:solidFill>
                  <a:schemeClr val="accent5"/>
                </a:solidFill>
              </a:rPr>
              <a:t>orientados</a:t>
            </a:r>
            <a:r>
              <a:rPr lang="en-US" altLang="pt-BR" sz="4000" b="1" dirty="0" smtClean="0">
                <a:solidFill>
                  <a:schemeClr val="accent5"/>
                </a:solidFill>
              </a:rPr>
              <a:t> à </a:t>
            </a:r>
            <a:r>
              <a:rPr lang="en-US" altLang="pt-BR" sz="4000" b="1" dirty="0" err="1" smtClean="0">
                <a:solidFill>
                  <a:schemeClr val="accent5"/>
                </a:solidFill>
              </a:rPr>
              <a:t>Atenção</a:t>
            </a:r>
            <a:r>
              <a:rPr lang="en-US" altLang="pt-BR" sz="4000" b="1" dirty="0" smtClean="0">
                <a:solidFill>
                  <a:schemeClr val="accent5"/>
                </a:solidFill>
              </a:rPr>
              <a:t> </a:t>
            </a:r>
            <a:r>
              <a:rPr lang="en-US" altLang="pt-BR" sz="4000" b="1" dirty="0" err="1" smtClean="0">
                <a:solidFill>
                  <a:schemeClr val="accent5"/>
                </a:solidFill>
              </a:rPr>
              <a:t>Primária</a:t>
            </a:r>
            <a:endParaRPr lang="en-US" altLang="pt-BR" sz="4000" b="1" dirty="0">
              <a:solidFill>
                <a:schemeClr val="accent5"/>
              </a:solidFill>
            </a:endParaRPr>
          </a:p>
        </p:txBody>
      </p:sp>
      <p:grpSp>
        <p:nvGrpSpPr>
          <p:cNvPr id="20486" name="Group 50"/>
          <p:cNvGrpSpPr>
            <a:grpSpLocks/>
          </p:cNvGrpSpPr>
          <p:nvPr/>
        </p:nvGrpSpPr>
        <p:grpSpPr bwMode="auto">
          <a:xfrm>
            <a:off x="1905001" y="777876"/>
            <a:ext cx="8482262" cy="5562467"/>
            <a:chOff x="240" y="490"/>
            <a:chExt cx="5298" cy="3633"/>
          </a:xfrm>
        </p:grpSpPr>
        <p:sp>
          <p:nvSpPr>
            <p:cNvPr id="20487" name="Rectangle 3"/>
            <p:cNvSpPr>
              <a:spLocks noChangeArrowheads="1"/>
            </p:cNvSpPr>
            <p:nvPr/>
          </p:nvSpPr>
          <p:spPr bwMode="auto">
            <a:xfrm>
              <a:off x="2025" y="720"/>
              <a:ext cx="1767" cy="14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pt-BR"/>
            </a:p>
          </p:txBody>
        </p:sp>
        <p:sp>
          <p:nvSpPr>
            <p:cNvPr id="20488" name="Rectangle 4"/>
            <p:cNvSpPr>
              <a:spLocks noChangeArrowheads="1"/>
            </p:cNvSpPr>
            <p:nvPr/>
          </p:nvSpPr>
          <p:spPr bwMode="auto">
            <a:xfrm>
              <a:off x="2025" y="1074"/>
              <a:ext cx="1767" cy="126"/>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pt-BR"/>
            </a:p>
          </p:txBody>
        </p:sp>
        <p:sp>
          <p:nvSpPr>
            <p:cNvPr id="20489" name="Rectangle 5"/>
            <p:cNvSpPr>
              <a:spLocks noChangeArrowheads="1"/>
            </p:cNvSpPr>
            <p:nvPr/>
          </p:nvSpPr>
          <p:spPr bwMode="auto">
            <a:xfrm>
              <a:off x="2025" y="1314"/>
              <a:ext cx="1767" cy="12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pt-BR"/>
            </a:p>
          </p:txBody>
        </p:sp>
        <p:sp>
          <p:nvSpPr>
            <p:cNvPr id="20490" name="Rectangle 6"/>
            <p:cNvSpPr>
              <a:spLocks noChangeArrowheads="1"/>
            </p:cNvSpPr>
            <p:nvPr/>
          </p:nvSpPr>
          <p:spPr bwMode="auto">
            <a:xfrm>
              <a:off x="2025" y="1530"/>
              <a:ext cx="1767" cy="132"/>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pt-BR"/>
            </a:p>
          </p:txBody>
        </p:sp>
        <p:sp>
          <p:nvSpPr>
            <p:cNvPr id="20491" name="Rectangle 7"/>
            <p:cNvSpPr>
              <a:spLocks noChangeArrowheads="1"/>
            </p:cNvSpPr>
            <p:nvPr/>
          </p:nvSpPr>
          <p:spPr bwMode="auto">
            <a:xfrm>
              <a:off x="2025" y="1807"/>
              <a:ext cx="1767" cy="14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pt-BR"/>
            </a:p>
          </p:txBody>
        </p:sp>
        <p:sp>
          <p:nvSpPr>
            <p:cNvPr id="20492" name="Rectangle 8"/>
            <p:cNvSpPr>
              <a:spLocks noChangeArrowheads="1"/>
            </p:cNvSpPr>
            <p:nvPr/>
          </p:nvSpPr>
          <p:spPr bwMode="auto">
            <a:xfrm>
              <a:off x="2025" y="2614"/>
              <a:ext cx="1767" cy="14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pt-BR"/>
            </a:p>
          </p:txBody>
        </p:sp>
        <p:sp>
          <p:nvSpPr>
            <p:cNvPr id="20493" name="Rectangle 9"/>
            <p:cNvSpPr>
              <a:spLocks noChangeArrowheads="1"/>
            </p:cNvSpPr>
            <p:nvPr/>
          </p:nvSpPr>
          <p:spPr bwMode="auto">
            <a:xfrm>
              <a:off x="240" y="881"/>
              <a:ext cx="8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sz="1400" b="1" dirty="0" smtClean="0">
                  <a:solidFill>
                    <a:srgbClr val="000000"/>
                  </a:solidFill>
                </a:rPr>
                <a:t>CAPACIDADE</a:t>
              </a:r>
              <a:endParaRPr lang="en-US" altLang="pt-BR" sz="1400" b="1" dirty="0">
                <a:solidFill>
                  <a:srgbClr val="000000"/>
                </a:solidFill>
              </a:endParaRPr>
            </a:p>
          </p:txBody>
        </p:sp>
        <p:sp>
          <p:nvSpPr>
            <p:cNvPr id="20494" name="Rectangle 10"/>
            <p:cNvSpPr>
              <a:spLocks noChangeArrowheads="1"/>
            </p:cNvSpPr>
            <p:nvPr/>
          </p:nvSpPr>
          <p:spPr bwMode="auto">
            <a:xfrm>
              <a:off x="240" y="2070"/>
              <a:ext cx="9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sz="1400" b="1" dirty="0" smtClean="0">
                  <a:solidFill>
                    <a:srgbClr val="000000"/>
                  </a:solidFill>
                </a:rPr>
                <a:t>DESEMPENHO</a:t>
              </a:r>
              <a:endParaRPr lang="en-US" altLang="pt-BR" sz="1400" b="1" dirty="0">
                <a:solidFill>
                  <a:srgbClr val="000000"/>
                </a:solidFill>
              </a:endParaRPr>
            </a:p>
          </p:txBody>
        </p:sp>
        <p:sp>
          <p:nvSpPr>
            <p:cNvPr id="20495" name="Rectangle 11"/>
            <p:cNvSpPr>
              <a:spLocks noChangeArrowheads="1"/>
            </p:cNvSpPr>
            <p:nvPr/>
          </p:nvSpPr>
          <p:spPr bwMode="auto">
            <a:xfrm>
              <a:off x="251" y="3229"/>
              <a:ext cx="100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t-BR" sz="1400" b="1" dirty="0" smtClean="0">
                  <a:solidFill>
                    <a:srgbClr val="000000"/>
                  </a:solidFill>
                </a:rPr>
                <a:t>ESTADO SAÚDE</a:t>
              </a:r>
              <a:endParaRPr lang="en-US" altLang="pt-BR" sz="1400" b="1" dirty="0">
                <a:solidFill>
                  <a:srgbClr val="000000"/>
                </a:solidFill>
              </a:endParaRPr>
            </a:p>
            <a:p>
              <a:pPr algn="ctr"/>
              <a:r>
                <a:rPr lang="en-US" altLang="pt-BR" sz="1400" dirty="0" smtClean="0">
                  <a:solidFill>
                    <a:srgbClr val="000000"/>
                  </a:solidFill>
                </a:rPr>
                <a:t>(</a:t>
              </a:r>
              <a:r>
                <a:rPr lang="en-US" altLang="pt-BR" sz="1400" dirty="0" err="1" smtClean="0">
                  <a:solidFill>
                    <a:srgbClr val="000000"/>
                  </a:solidFill>
                </a:rPr>
                <a:t>resultados</a:t>
              </a:r>
              <a:r>
                <a:rPr lang="en-US" altLang="pt-BR" sz="1400" dirty="0" smtClean="0">
                  <a:solidFill>
                    <a:srgbClr val="000000"/>
                  </a:solidFill>
                </a:rPr>
                <a:t>)</a:t>
              </a:r>
              <a:endParaRPr lang="en-US" altLang="pt-BR" sz="1400" dirty="0">
                <a:solidFill>
                  <a:srgbClr val="000000"/>
                </a:solidFill>
              </a:endParaRPr>
            </a:p>
          </p:txBody>
        </p:sp>
        <p:sp>
          <p:nvSpPr>
            <p:cNvPr id="20496" name="Rectangle 12"/>
            <p:cNvSpPr>
              <a:spLocks noChangeArrowheads="1"/>
            </p:cNvSpPr>
            <p:nvPr/>
          </p:nvSpPr>
          <p:spPr bwMode="auto">
            <a:xfrm>
              <a:off x="1286" y="1574"/>
              <a:ext cx="733"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t-BR" sz="1600" b="1" dirty="0" err="1" smtClean="0">
                  <a:solidFill>
                    <a:srgbClr val="000000"/>
                  </a:solidFill>
                </a:rPr>
                <a:t>Provisão</a:t>
              </a:r>
              <a:endParaRPr lang="en-US" altLang="pt-BR" sz="1600" b="1" dirty="0">
                <a:solidFill>
                  <a:srgbClr val="000000"/>
                </a:solidFill>
              </a:endParaRPr>
            </a:p>
            <a:p>
              <a:pPr algn="ctr"/>
              <a:r>
                <a:rPr lang="en-US" altLang="pt-BR" sz="1600" b="1" dirty="0" smtClean="0">
                  <a:solidFill>
                    <a:srgbClr val="000000"/>
                  </a:solidFill>
                </a:rPr>
                <a:t>de </a:t>
              </a:r>
              <a:r>
                <a:rPr lang="en-US" altLang="pt-BR" sz="1600" b="1" dirty="0" err="1" smtClean="0">
                  <a:solidFill>
                    <a:srgbClr val="000000"/>
                  </a:solidFill>
                </a:rPr>
                <a:t>cuidado</a:t>
              </a:r>
              <a:endParaRPr lang="en-US" altLang="pt-BR" sz="1600" b="1" dirty="0">
                <a:solidFill>
                  <a:srgbClr val="000000"/>
                </a:solidFill>
              </a:endParaRPr>
            </a:p>
          </p:txBody>
        </p:sp>
        <p:sp>
          <p:nvSpPr>
            <p:cNvPr id="20497" name="Rectangle 13"/>
            <p:cNvSpPr>
              <a:spLocks noChangeArrowheads="1"/>
            </p:cNvSpPr>
            <p:nvPr/>
          </p:nvSpPr>
          <p:spPr bwMode="auto">
            <a:xfrm>
              <a:off x="1358" y="2440"/>
              <a:ext cx="65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sz="1600" b="1" dirty="0" err="1" smtClean="0">
                  <a:solidFill>
                    <a:srgbClr val="000000"/>
                  </a:solidFill>
                </a:rPr>
                <a:t>Cuidado</a:t>
              </a:r>
              <a:endParaRPr lang="en-US" altLang="pt-BR" sz="1600" b="1" dirty="0" smtClean="0">
                <a:solidFill>
                  <a:srgbClr val="000000"/>
                </a:solidFill>
              </a:endParaRPr>
            </a:p>
            <a:p>
              <a:r>
                <a:rPr lang="en-US" altLang="pt-BR" sz="1600" b="1" dirty="0" err="1" smtClean="0">
                  <a:solidFill>
                    <a:srgbClr val="000000"/>
                  </a:solidFill>
                </a:rPr>
                <a:t>recebido</a:t>
              </a:r>
              <a:endParaRPr lang="en-US" altLang="pt-BR" sz="1600" b="1" dirty="0">
                <a:solidFill>
                  <a:srgbClr val="000000"/>
                </a:solidFill>
              </a:endParaRPr>
            </a:p>
            <a:p>
              <a:endParaRPr lang="en-US" altLang="pt-BR" sz="1400" dirty="0">
                <a:solidFill>
                  <a:srgbClr val="000000"/>
                </a:solidFill>
              </a:endParaRPr>
            </a:p>
          </p:txBody>
        </p:sp>
        <p:sp>
          <p:nvSpPr>
            <p:cNvPr id="20498" name="Rectangle 14"/>
            <p:cNvSpPr>
              <a:spLocks noChangeArrowheads="1"/>
            </p:cNvSpPr>
            <p:nvPr/>
          </p:nvSpPr>
          <p:spPr bwMode="auto">
            <a:xfrm>
              <a:off x="2016" y="490"/>
              <a:ext cx="1776" cy="13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n-US" altLang="pt-BR" sz="1300" dirty="0" err="1" smtClean="0">
                  <a:solidFill>
                    <a:srgbClr val="000000"/>
                  </a:solidFill>
                </a:rPr>
                <a:t>Pessoal</a:t>
              </a:r>
              <a:endParaRPr lang="en-US" altLang="pt-BR" sz="1300" dirty="0">
                <a:solidFill>
                  <a:srgbClr val="000000"/>
                </a:solidFill>
              </a:endParaRPr>
            </a:p>
            <a:p>
              <a:pPr>
                <a:lnSpc>
                  <a:spcPct val="90000"/>
                </a:lnSpc>
              </a:pPr>
              <a:r>
                <a:rPr lang="en-US" altLang="pt-BR" sz="1300" dirty="0" err="1" smtClean="0">
                  <a:solidFill>
                    <a:srgbClr val="000000"/>
                  </a:solidFill>
                </a:rPr>
                <a:t>Instalações</a:t>
              </a:r>
              <a:r>
                <a:rPr lang="en-US" altLang="pt-BR" sz="1300" dirty="0" smtClean="0">
                  <a:solidFill>
                    <a:srgbClr val="000000"/>
                  </a:solidFill>
                </a:rPr>
                <a:t> e </a:t>
              </a:r>
              <a:r>
                <a:rPr lang="en-US" altLang="pt-BR" sz="1300" dirty="0" err="1" smtClean="0">
                  <a:solidFill>
                    <a:srgbClr val="000000"/>
                  </a:solidFill>
                </a:rPr>
                <a:t>equipamentos</a:t>
              </a:r>
              <a:endParaRPr lang="en-US" altLang="pt-BR" sz="1300" dirty="0">
                <a:solidFill>
                  <a:srgbClr val="000000"/>
                </a:solidFill>
              </a:endParaRPr>
            </a:p>
            <a:p>
              <a:pPr>
                <a:lnSpc>
                  <a:spcPct val="90000"/>
                </a:lnSpc>
              </a:pPr>
              <a:r>
                <a:rPr lang="en-US" altLang="pt-BR" sz="1300" dirty="0" err="1" smtClean="0">
                  <a:solidFill>
                    <a:srgbClr val="000000"/>
                  </a:solidFill>
                </a:rPr>
                <a:t>Variedade</a:t>
              </a:r>
              <a:r>
                <a:rPr lang="en-US" altLang="pt-BR" sz="1300" dirty="0" smtClean="0">
                  <a:solidFill>
                    <a:srgbClr val="000000"/>
                  </a:solidFill>
                </a:rPr>
                <a:t> dos </a:t>
              </a:r>
              <a:r>
                <a:rPr lang="en-US" altLang="pt-BR" sz="1300" dirty="0" err="1" smtClean="0">
                  <a:solidFill>
                    <a:srgbClr val="000000"/>
                  </a:solidFill>
                </a:rPr>
                <a:t>serviços</a:t>
              </a:r>
              <a:endParaRPr lang="en-US" altLang="pt-BR" sz="1300" dirty="0">
                <a:solidFill>
                  <a:srgbClr val="000000"/>
                </a:solidFill>
              </a:endParaRPr>
            </a:p>
            <a:p>
              <a:pPr>
                <a:lnSpc>
                  <a:spcPct val="90000"/>
                </a:lnSpc>
              </a:pPr>
              <a:r>
                <a:rPr lang="en-US" altLang="pt-BR" sz="1300" dirty="0" err="1" smtClean="0">
                  <a:solidFill>
                    <a:srgbClr val="000000"/>
                  </a:solidFill>
                </a:rPr>
                <a:t>Organização</a:t>
              </a:r>
              <a:endParaRPr lang="en-US" altLang="pt-BR" sz="1300" dirty="0">
                <a:solidFill>
                  <a:srgbClr val="000000"/>
                </a:solidFill>
              </a:endParaRPr>
            </a:p>
            <a:p>
              <a:pPr>
                <a:lnSpc>
                  <a:spcPct val="90000"/>
                </a:lnSpc>
              </a:pPr>
              <a:r>
                <a:rPr lang="en-US" altLang="pt-BR" sz="1300" dirty="0" err="1" smtClean="0">
                  <a:solidFill>
                    <a:srgbClr val="000000"/>
                  </a:solidFill>
                </a:rPr>
                <a:t>Gestão</a:t>
              </a:r>
              <a:r>
                <a:rPr lang="en-US" altLang="pt-BR" sz="1300" dirty="0" smtClean="0">
                  <a:solidFill>
                    <a:srgbClr val="000000"/>
                  </a:solidFill>
                </a:rPr>
                <a:t> e </a:t>
              </a:r>
              <a:r>
                <a:rPr lang="en-US" altLang="pt-BR" sz="1300" dirty="0" err="1" smtClean="0">
                  <a:solidFill>
                    <a:srgbClr val="000000"/>
                  </a:solidFill>
                </a:rPr>
                <a:t>facilidades</a:t>
              </a:r>
              <a:endParaRPr lang="en-US" altLang="pt-BR" sz="1300" dirty="0">
                <a:solidFill>
                  <a:srgbClr val="000000"/>
                </a:solidFill>
              </a:endParaRPr>
            </a:p>
            <a:p>
              <a:pPr>
                <a:lnSpc>
                  <a:spcPct val="90000"/>
                </a:lnSpc>
              </a:pPr>
              <a:r>
                <a:rPr lang="en-US" altLang="pt-BR" sz="1300" dirty="0" err="1" smtClean="0">
                  <a:solidFill>
                    <a:srgbClr val="000000"/>
                  </a:solidFill>
                </a:rPr>
                <a:t>Continuidade</a:t>
              </a:r>
              <a:r>
                <a:rPr lang="en-US" altLang="pt-BR" sz="1300" dirty="0" smtClean="0">
                  <a:solidFill>
                    <a:srgbClr val="000000"/>
                  </a:solidFill>
                </a:rPr>
                <a:t> / </a:t>
              </a:r>
              <a:r>
                <a:rPr lang="en-US" altLang="pt-BR" sz="1300" dirty="0" err="1" smtClean="0">
                  <a:solidFill>
                    <a:srgbClr val="000000"/>
                  </a:solidFill>
                </a:rPr>
                <a:t>sist</a:t>
              </a:r>
              <a:r>
                <a:rPr lang="en-US" altLang="pt-BR" sz="1300" dirty="0" smtClean="0">
                  <a:solidFill>
                    <a:srgbClr val="000000"/>
                  </a:solidFill>
                </a:rPr>
                <a:t>. de </a:t>
              </a:r>
              <a:r>
                <a:rPr lang="en-US" altLang="pt-BR" sz="1300" dirty="0" err="1" smtClean="0">
                  <a:solidFill>
                    <a:srgbClr val="000000"/>
                  </a:solidFill>
                </a:rPr>
                <a:t>informação</a:t>
              </a:r>
              <a:endParaRPr lang="en-US" altLang="pt-BR" sz="1300" dirty="0">
                <a:solidFill>
                  <a:srgbClr val="000000"/>
                </a:solidFill>
              </a:endParaRPr>
            </a:p>
            <a:p>
              <a:pPr>
                <a:lnSpc>
                  <a:spcPct val="90000"/>
                </a:lnSpc>
              </a:pPr>
              <a:r>
                <a:rPr lang="en-US" altLang="pt-BR" sz="1300" dirty="0" smtClean="0">
                  <a:solidFill>
                    <a:srgbClr val="000000"/>
                  </a:solidFill>
                </a:rPr>
                <a:t>Base de </a:t>
              </a:r>
              <a:r>
                <a:rPr lang="en-US" altLang="pt-BR" sz="1300" dirty="0" err="1" smtClean="0">
                  <a:solidFill>
                    <a:srgbClr val="000000"/>
                  </a:solidFill>
                </a:rPr>
                <a:t>conhecimentos</a:t>
              </a:r>
              <a:endParaRPr lang="en-US" altLang="pt-BR" sz="1300" dirty="0">
                <a:solidFill>
                  <a:srgbClr val="000000"/>
                </a:solidFill>
              </a:endParaRPr>
            </a:p>
            <a:p>
              <a:pPr>
                <a:lnSpc>
                  <a:spcPct val="90000"/>
                </a:lnSpc>
              </a:pPr>
              <a:r>
                <a:rPr lang="en-US" altLang="pt-BR" sz="1300" dirty="0" err="1" smtClean="0">
                  <a:solidFill>
                    <a:srgbClr val="000000"/>
                  </a:solidFill>
                </a:rPr>
                <a:t>Acessibilidade</a:t>
              </a:r>
              <a:endParaRPr lang="en-US" altLang="pt-BR" sz="1300" dirty="0">
                <a:solidFill>
                  <a:srgbClr val="000000"/>
                </a:solidFill>
              </a:endParaRPr>
            </a:p>
            <a:p>
              <a:pPr>
                <a:lnSpc>
                  <a:spcPct val="90000"/>
                </a:lnSpc>
              </a:pPr>
              <a:r>
                <a:rPr lang="en-US" altLang="pt-BR" sz="1300" dirty="0" err="1" smtClean="0">
                  <a:solidFill>
                    <a:srgbClr val="000000"/>
                  </a:solidFill>
                </a:rPr>
                <a:t>Financiamento</a:t>
              </a:r>
              <a:endParaRPr lang="en-US" altLang="pt-BR" sz="1300" dirty="0">
                <a:solidFill>
                  <a:srgbClr val="000000"/>
                </a:solidFill>
              </a:endParaRPr>
            </a:p>
            <a:p>
              <a:pPr>
                <a:lnSpc>
                  <a:spcPct val="90000"/>
                </a:lnSpc>
              </a:pPr>
              <a:r>
                <a:rPr lang="en-US" altLang="pt-BR" sz="1300" dirty="0" err="1" smtClean="0">
                  <a:solidFill>
                    <a:srgbClr val="000000"/>
                  </a:solidFill>
                </a:rPr>
                <a:t>População</a:t>
              </a:r>
              <a:r>
                <a:rPr lang="en-US" altLang="pt-BR" sz="1300" dirty="0" smtClean="0">
                  <a:solidFill>
                    <a:srgbClr val="000000"/>
                  </a:solidFill>
                </a:rPr>
                <a:t> </a:t>
              </a:r>
              <a:r>
                <a:rPr lang="en-US" altLang="pt-BR" sz="1300" dirty="0" err="1" smtClean="0">
                  <a:solidFill>
                    <a:srgbClr val="000000"/>
                  </a:solidFill>
                </a:rPr>
                <a:t>elegível</a:t>
              </a:r>
              <a:endParaRPr lang="en-US" altLang="pt-BR" sz="1300" dirty="0">
                <a:solidFill>
                  <a:srgbClr val="000000"/>
                </a:solidFill>
              </a:endParaRPr>
            </a:p>
            <a:p>
              <a:pPr>
                <a:lnSpc>
                  <a:spcPct val="90000"/>
                </a:lnSpc>
              </a:pPr>
              <a:r>
                <a:rPr lang="en-US" altLang="pt-BR" sz="1300" dirty="0" err="1" smtClean="0">
                  <a:solidFill>
                    <a:srgbClr val="000000"/>
                  </a:solidFill>
                </a:rPr>
                <a:t>Governança</a:t>
              </a:r>
              <a:endParaRPr lang="en-US" altLang="pt-BR" sz="1300" dirty="0">
                <a:solidFill>
                  <a:srgbClr val="000000"/>
                </a:solidFill>
              </a:endParaRPr>
            </a:p>
          </p:txBody>
        </p:sp>
        <p:sp>
          <p:nvSpPr>
            <p:cNvPr id="20499" name="Rectangle 15"/>
            <p:cNvSpPr>
              <a:spLocks noChangeArrowheads="1"/>
            </p:cNvSpPr>
            <p:nvPr/>
          </p:nvSpPr>
          <p:spPr bwMode="auto">
            <a:xfrm>
              <a:off x="2016" y="2357"/>
              <a:ext cx="1776" cy="214"/>
            </a:xfrm>
            <a:prstGeom prst="rect">
              <a:avLst/>
            </a:prstGeom>
            <a:solidFill>
              <a:srgbClr val="00CCFF"/>
            </a:solidFill>
            <a:ln w="25400">
              <a:solidFill>
                <a:schemeClr val="tx1"/>
              </a:solidFill>
              <a:prstDash val="dash"/>
              <a:miter lim="800000"/>
              <a:headEnd/>
              <a:tailEnd/>
            </a:ln>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BR" sz="1600" dirty="0" err="1" smtClean="0">
                  <a:solidFill>
                    <a:srgbClr val="000000"/>
                  </a:solidFill>
                </a:rPr>
                <a:t>Foco</a:t>
              </a:r>
              <a:r>
                <a:rPr lang="en-US" altLang="pt-BR" sz="1600" dirty="0" smtClean="0">
                  <a:solidFill>
                    <a:srgbClr val="000000"/>
                  </a:solidFill>
                </a:rPr>
                <a:t> </a:t>
              </a:r>
              <a:r>
                <a:rPr lang="en-US" altLang="pt-BR" sz="1600" dirty="0" err="1" smtClean="0">
                  <a:solidFill>
                    <a:srgbClr val="000000"/>
                  </a:solidFill>
                </a:rPr>
                <a:t>na</a:t>
              </a:r>
              <a:r>
                <a:rPr lang="en-US" altLang="pt-BR" sz="1600" dirty="0" smtClean="0">
                  <a:solidFill>
                    <a:srgbClr val="000000"/>
                  </a:solidFill>
                </a:rPr>
                <a:t> </a:t>
              </a:r>
              <a:r>
                <a:rPr lang="en-US" altLang="pt-BR" sz="1600" dirty="0" err="1" smtClean="0">
                  <a:solidFill>
                    <a:srgbClr val="000000"/>
                  </a:solidFill>
                </a:rPr>
                <a:t>pessoa</a:t>
              </a:r>
              <a:r>
                <a:rPr lang="en-US" altLang="pt-BR" sz="1600" dirty="0" smtClean="0">
                  <a:solidFill>
                    <a:srgbClr val="000000"/>
                  </a:solidFill>
                </a:rPr>
                <a:t>       </a:t>
              </a:r>
              <a:endParaRPr lang="en-US" altLang="pt-BR" sz="1600" dirty="0">
                <a:solidFill>
                  <a:srgbClr val="000000"/>
                </a:solidFill>
              </a:endParaRPr>
            </a:p>
          </p:txBody>
        </p:sp>
        <p:sp>
          <p:nvSpPr>
            <p:cNvPr id="20500" name="Rectangle 16"/>
            <p:cNvSpPr>
              <a:spLocks noChangeArrowheads="1"/>
            </p:cNvSpPr>
            <p:nvPr/>
          </p:nvSpPr>
          <p:spPr bwMode="auto">
            <a:xfrm>
              <a:off x="4277" y="1363"/>
              <a:ext cx="1239" cy="220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pt-BR"/>
            </a:p>
          </p:txBody>
        </p:sp>
        <p:sp>
          <p:nvSpPr>
            <p:cNvPr id="20501" name="Rectangle 17"/>
            <p:cNvSpPr>
              <a:spLocks noChangeArrowheads="1"/>
            </p:cNvSpPr>
            <p:nvPr/>
          </p:nvSpPr>
          <p:spPr bwMode="auto">
            <a:xfrm>
              <a:off x="4333" y="1544"/>
              <a:ext cx="1125"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t-BR" sz="1500" b="1" dirty="0" err="1" smtClean="0">
                  <a:solidFill>
                    <a:srgbClr val="000000"/>
                  </a:solidFill>
                </a:rPr>
                <a:t>Características</a:t>
              </a:r>
              <a:r>
                <a:rPr lang="en-US" altLang="pt-BR" sz="1500" b="1" dirty="0" smtClean="0">
                  <a:solidFill>
                    <a:srgbClr val="000000"/>
                  </a:solidFill>
                </a:rPr>
                <a:t> </a:t>
              </a:r>
              <a:r>
                <a:rPr lang="en-US" altLang="pt-BR" sz="1500" b="1" dirty="0" err="1" smtClean="0">
                  <a:solidFill>
                    <a:srgbClr val="000000"/>
                  </a:solidFill>
                </a:rPr>
                <a:t>culturais</a:t>
              </a:r>
              <a:r>
                <a:rPr lang="en-US" altLang="pt-BR" sz="1500" b="1" dirty="0" smtClean="0">
                  <a:solidFill>
                    <a:srgbClr val="000000"/>
                  </a:solidFill>
                </a:rPr>
                <a:t> e </a:t>
              </a:r>
              <a:r>
                <a:rPr lang="en-US" altLang="pt-BR" sz="1500" b="1" dirty="0" err="1" smtClean="0">
                  <a:solidFill>
                    <a:srgbClr val="000000"/>
                  </a:solidFill>
                </a:rPr>
                <a:t>comportamentais</a:t>
              </a:r>
              <a:endParaRPr lang="en-US" altLang="pt-BR" sz="1500" b="1" dirty="0">
                <a:solidFill>
                  <a:srgbClr val="000000"/>
                </a:solidFill>
              </a:endParaRPr>
            </a:p>
          </p:txBody>
        </p:sp>
        <p:sp>
          <p:nvSpPr>
            <p:cNvPr id="20502" name="Rectangle 18"/>
            <p:cNvSpPr>
              <a:spLocks noChangeArrowheads="1"/>
            </p:cNvSpPr>
            <p:nvPr/>
          </p:nvSpPr>
          <p:spPr bwMode="auto">
            <a:xfrm>
              <a:off x="4296" y="2641"/>
              <a:ext cx="1200"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t-BR" sz="1500" b="1" dirty="0" err="1" smtClean="0">
                  <a:solidFill>
                    <a:srgbClr val="000000"/>
                  </a:solidFill>
                </a:rPr>
                <a:t>Meio</a:t>
              </a:r>
              <a:r>
                <a:rPr lang="en-US" altLang="pt-BR" sz="1500" b="1" dirty="0" smtClean="0">
                  <a:solidFill>
                    <a:srgbClr val="000000"/>
                  </a:solidFill>
                </a:rPr>
                <a:t> </a:t>
              </a:r>
              <a:r>
                <a:rPr lang="en-US" altLang="pt-BR" sz="1500" b="1" dirty="0" err="1" smtClean="0">
                  <a:solidFill>
                    <a:srgbClr val="000000"/>
                  </a:solidFill>
                </a:rPr>
                <a:t>ambiente</a:t>
              </a:r>
              <a:r>
                <a:rPr lang="en-US" altLang="pt-BR" sz="1500" b="1" dirty="0" smtClean="0">
                  <a:solidFill>
                    <a:srgbClr val="000000"/>
                  </a:solidFill>
                </a:rPr>
                <a:t> social, </a:t>
              </a:r>
              <a:r>
                <a:rPr lang="en-US" altLang="pt-BR" sz="1500" b="1" dirty="0" err="1" smtClean="0">
                  <a:solidFill>
                    <a:srgbClr val="000000"/>
                  </a:solidFill>
                </a:rPr>
                <a:t>político</a:t>
              </a:r>
              <a:r>
                <a:rPr lang="en-US" altLang="pt-BR" sz="1500" b="1" dirty="0" smtClean="0">
                  <a:solidFill>
                    <a:srgbClr val="000000"/>
                  </a:solidFill>
                </a:rPr>
                <a:t>, </a:t>
              </a:r>
              <a:r>
                <a:rPr lang="en-US" altLang="pt-BR" sz="1500" b="1" dirty="0" err="1" smtClean="0">
                  <a:solidFill>
                    <a:srgbClr val="000000"/>
                  </a:solidFill>
                </a:rPr>
                <a:t>econômico</a:t>
              </a:r>
              <a:r>
                <a:rPr lang="en-US" altLang="pt-BR" sz="1500" b="1" dirty="0" smtClean="0">
                  <a:solidFill>
                    <a:srgbClr val="000000"/>
                  </a:solidFill>
                </a:rPr>
                <a:t> e </a:t>
              </a:r>
              <a:r>
                <a:rPr lang="en-US" altLang="pt-BR" sz="1500" b="1" dirty="0" err="1" smtClean="0">
                  <a:solidFill>
                    <a:srgbClr val="000000"/>
                  </a:solidFill>
                </a:rPr>
                <a:t>físico</a:t>
              </a:r>
              <a:endParaRPr lang="en-US" altLang="pt-BR" sz="1500" b="1" dirty="0">
                <a:solidFill>
                  <a:srgbClr val="000000"/>
                </a:solidFill>
              </a:endParaRPr>
            </a:p>
          </p:txBody>
        </p:sp>
        <p:sp>
          <p:nvSpPr>
            <p:cNvPr id="20503" name="Line 19"/>
            <p:cNvSpPr>
              <a:spLocks noChangeShapeType="1"/>
            </p:cNvSpPr>
            <p:nvPr/>
          </p:nvSpPr>
          <p:spPr bwMode="auto">
            <a:xfrm>
              <a:off x="4076" y="1296"/>
              <a:ext cx="0" cy="225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20504" name="Line 20"/>
            <p:cNvSpPr>
              <a:spLocks noChangeShapeType="1"/>
            </p:cNvSpPr>
            <p:nvPr/>
          </p:nvSpPr>
          <p:spPr bwMode="auto">
            <a:xfrm flipH="1">
              <a:off x="1291" y="3504"/>
              <a:ext cx="73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20505" name="Line 21"/>
            <p:cNvSpPr>
              <a:spLocks noChangeShapeType="1"/>
            </p:cNvSpPr>
            <p:nvPr/>
          </p:nvSpPr>
          <p:spPr bwMode="auto">
            <a:xfrm flipV="1">
              <a:off x="1283" y="960"/>
              <a:ext cx="5" cy="254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20506" name="Freeform 22"/>
            <p:cNvSpPr>
              <a:spLocks/>
            </p:cNvSpPr>
            <p:nvPr/>
          </p:nvSpPr>
          <p:spPr bwMode="auto">
            <a:xfrm>
              <a:off x="4082" y="2286"/>
              <a:ext cx="123" cy="370"/>
            </a:xfrm>
            <a:custGeom>
              <a:avLst/>
              <a:gdLst>
                <a:gd name="T0" fmla="*/ 111 w 129"/>
                <a:gd name="T1" fmla="*/ 185 h 370"/>
                <a:gd name="T2" fmla="*/ 0 w 129"/>
                <a:gd name="T3" fmla="*/ 0 h 370"/>
                <a:gd name="T4" fmla="*/ 0 w 129"/>
                <a:gd name="T5" fmla="*/ 369 h 370"/>
                <a:gd name="T6" fmla="*/ 111 w 129"/>
                <a:gd name="T7" fmla="*/ 185 h 370"/>
                <a:gd name="T8" fmla="*/ 0 60000 65536"/>
                <a:gd name="T9" fmla="*/ 0 60000 65536"/>
                <a:gd name="T10" fmla="*/ 0 60000 65536"/>
                <a:gd name="T11" fmla="*/ 0 60000 65536"/>
                <a:gd name="T12" fmla="*/ 0 w 129"/>
                <a:gd name="T13" fmla="*/ 0 h 370"/>
                <a:gd name="T14" fmla="*/ 129 w 129"/>
                <a:gd name="T15" fmla="*/ 370 h 370"/>
              </a:gdLst>
              <a:ahLst/>
              <a:cxnLst>
                <a:cxn ang="T8">
                  <a:pos x="T0" y="T1"/>
                </a:cxn>
                <a:cxn ang="T9">
                  <a:pos x="T2" y="T3"/>
                </a:cxn>
                <a:cxn ang="T10">
                  <a:pos x="T4" y="T5"/>
                </a:cxn>
                <a:cxn ang="T11">
                  <a:pos x="T6" y="T7"/>
                </a:cxn>
              </a:cxnLst>
              <a:rect l="T12" t="T13" r="T14" b="T15"/>
              <a:pathLst>
                <a:path w="129" h="370">
                  <a:moveTo>
                    <a:pt x="128" y="185"/>
                  </a:moveTo>
                  <a:lnTo>
                    <a:pt x="0" y="0"/>
                  </a:lnTo>
                  <a:lnTo>
                    <a:pt x="0" y="369"/>
                  </a:lnTo>
                  <a:lnTo>
                    <a:pt x="128" y="185"/>
                  </a:lnTo>
                </a:path>
              </a:pathLst>
            </a:custGeom>
            <a:solidFill>
              <a:srgbClr val="000000"/>
            </a:solidFill>
            <a:ln w="12700" cap="rnd">
              <a:solidFill>
                <a:srgbClr val="000000"/>
              </a:solidFill>
              <a:round/>
              <a:headEnd/>
              <a:tailEnd/>
            </a:ln>
          </p:spPr>
          <p:txBody>
            <a:bodyPr/>
            <a:lstStyle/>
            <a:p>
              <a:endParaRPr lang="pt-BR"/>
            </a:p>
          </p:txBody>
        </p:sp>
        <p:sp>
          <p:nvSpPr>
            <p:cNvPr id="20507" name="Rectangle 23"/>
            <p:cNvSpPr>
              <a:spLocks noChangeArrowheads="1"/>
            </p:cNvSpPr>
            <p:nvPr/>
          </p:nvSpPr>
          <p:spPr bwMode="auto">
            <a:xfrm>
              <a:off x="779" y="3594"/>
              <a:ext cx="954" cy="291"/>
            </a:xfrm>
            <a:prstGeom prst="rect">
              <a:avLst/>
            </a:prstGeom>
            <a:solidFill>
              <a:schemeClr val="bg1"/>
            </a:solidFill>
            <a:ln w="9525">
              <a:solidFill>
                <a:schemeClr val="tx1"/>
              </a:solidFill>
              <a:miter lim="800000"/>
              <a:headEnd/>
              <a:tailEnd/>
            </a:ln>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t-BR" sz="1200" dirty="0" err="1" smtClean="0">
                  <a:solidFill>
                    <a:srgbClr val="000000"/>
                  </a:solidFill>
                </a:rPr>
                <a:t>Herança</a:t>
              </a:r>
              <a:r>
                <a:rPr lang="en-US" altLang="pt-BR" sz="1200" dirty="0" smtClean="0">
                  <a:solidFill>
                    <a:srgbClr val="000000"/>
                  </a:solidFill>
                </a:rPr>
                <a:t> </a:t>
              </a:r>
              <a:r>
                <a:rPr lang="en-US" altLang="pt-BR" sz="1200" dirty="0" err="1" smtClean="0">
                  <a:solidFill>
                    <a:srgbClr val="000000"/>
                  </a:solidFill>
                </a:rPr>
                <a:t>genética</a:t>
              </a:r>
              <a:r>
                <a:rPr lang="en-US" altLang="pt-BR" sz="1200" dirty="0" smtClean="0">
                  <a:solidFill>
                    <a:srgbClr val="000000"/>
                  </a:solidFill>
                </a:rPr>
                <a:t> e</a:t>
              </a:r>
            </a:p>
            <a:p>
              <a:pPr algn="ctr"/>
              <a:r>
                <a:rPr lang="en-US" altLang="pt-BR" sz="1200" dirty="0" smtClean="0">
                  <a:solidFill>
                    <a:srgbClr val="000000"/>
                  </a:solidFill>
                </a:rPr>
                <a:t> </a:t>
              </a:r>
              <a:r>
                <a:rPr lang="en-US" altLang="pt-BR" sz="1200" dirty="0" err="1" smtClean="0">
                  <a:solidFill>
                    <a:srgbClr val="000000"/>
                  </a:solidFill>
                </a:rPr>
                <a:t>saúde</a:t>
              </a:r>
              <a:r>
                <a:rPr lang="en-US" altLang="pt-BR" sz="1200" dirty="0" smtClean="0">
                  <a:solidFill>
                    <a:srgbClr val="000000"/>
                  </a:solidFill>
                </a:rPr>
                <a:t> </a:t>
              </a:r>
              <a:r>
                <a:rPr lang="en-US" altLang="pt-BR" sz="1200" dirty="0" err="1" smtClean="0">
                  <a:solidFill>
                    <a:srgbClr val="000000"/>
                  </a:solidFill>
                </a:rPr>
                <a:t>prévia</a:t>
              </a:r>
              <a:endParaRPr lang="en-US" altLang="pt-BR" sz="1200" dirty="0">
                <a:solidFill>
                  <a:srgbClr val="000000"/>
                </a:solidFill>
              </a:endParaRPr>
            </a:p>
          </p:txBody>
        </p:sp>
        <p:sp>
          <p:nvSpPr>
            <p:cNvPr id="20508" name="Line 24"/>
            <p:cNvSpPr>
              <a:spLocks noChangeShapeType="1"/>
            </p:cNvSpPr>
            <p:nvPr/>
          </p:nvSpPr>
          <p:spPr bwMode="auto">
            <a:xfrm>
              <a:off x="1296" y="960"/>
              <a:ext cx="7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0509" name="Line 25"/>
            <p:cNvSpPr>
              <a:spLocks noChangeShapeType="1"/>
            </p:cNvSpPr>
            <p:nvPr/>
          </p:nvSpPr>
          <p:spPr bwMode="auto">
            <a:xfrm>
              <a:off x="4194" y="2471"/>
              <a:ext cx="1344"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pt-BR"/>
            </a:p>
          </p:txBody>
        </p:sp>
        <p:sp>
          <p:nvSpPr>
            <p:cNvPr id="20510" name="Line 26"/>
            <p:cNvSpPr>
              <a:spLocks noChangeShapeType="1"/>
            </p:cNvSpPr>
            <p:nvPr/>
          </p:nvSpPr>
          <p:spPr bwMode="auto">
            <a:xfrm flipH="1">
              <a:off x="3792" y="2471"/>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0511" name="Text Box 27"/>
            <p:cNvSpPr txBox="1">
              <a:spLocks noChangeArrowheads="1"/>
            </p:cNvSpPr>
            <p:nvPr/>
          </p:nvSpPr>
          <p:spPr bwMode="auto">
            <a:xfrm>
              <a:off x="2016" y="1808"/>
              <a:ext cx="1776" cy="51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pt-BR" sz="1300" dirty="0" err="1" smtClean="0"/>
                <a:t>Reconhecimento</a:t>
              </a:r>
              <a:r>
                <a:rPr lang="en-US" altLang="pt-BR" sz="1300" dirty="0" smtClean="0"/>
                <a:t> dos </a:t>
              </a:r>
              <a:r>
                <a:rPr lang="en-US" altLang="pt-BR" sz="1300" dirty="0" err="1" smtClean="0"/>
                <a:t>problemas</a:t>
              </a:r>
              <a:endParaRPr lang="en-US" altLang="pt-BR" sz="1300" dirty="0"/>
            </a:p>
            <a:p>
              <a:pPr eaLnBrk="1" hangingPunct="1">
                <a:lnSpc>
                  <a:spcPct val="90000"/>
                </a:lnSpc>
              </a:pPr>
              <a:r>
                <a:rPr lang="en-US" altLang="pt-BR" sz="1300" dirty="0" err="1" smtClean="0"/>
                <a:t>Diagnóstico</a:t>
              </a:r>
              <a:endParaRPr lang="en-US" altLang="pt-BR" sz="1300" dirty="0"/>
            </a:p>
            <a:p>
              <a:pPr eaLnBrk="1" hangingPunct="1">
                <a:lnSpc>
                  <a:spcPct val="90000"/>
                </a:lnSpc>
              </a:pPr>
              <a:r>
                <a:rPr lang="en-US" altLang="pt-BR" sz="1300" dirty="0" err="1" smtClean="0"/>
                <a:t>Gestão</a:t>
              </a:r>
              <a:endParaRPr lang="en-US" altLang="pt-BR" sz="1300" dirty="0"/>
            </a:p>
            <a:p>
              <a:pPr eaLnBrk="1" hangingPunct="1">
                <a:lnSpc>
                  <a:spcPct val="90000"/>
                </a:lnSpc>
              </a:pPr>
              <a:r>
                <a:rPr lang="en-US" altLang="pt-BR" sz="1300" dirty="0" err="1" smtClean="0"/>
                <a:t>Reavaliação</a:t>
              </a:r>
              <a:endParaRPr lang="en-US" altLang="pt-BR" sz="1300" dirty="0"/>
            </a:p>
          </p:txBody>
        </p:sp>
        <p:sp>
          <p:nvSpPr>
            <p:cNvPr id="20512" name="Text Box 28"/>
            <p:cNvSpPr txBox="1">
              <a:spLocks noChangeArrowheads="1"/>
            </p:cNvSpPr>
            <p:nvPr/>
          </p:nvSpPr>
          <p:spPr bwMode="auto">
            <a:xfrm>
              <a:off x="2016" y="2614"/>
              <a:ext cx="1776" cy="51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pt-BR" sz="1300" dirty="0" err="1" smtClean="0"/>
                <a:t>Utilização</a:t>
              </a:r>
              <a:endParaRPr lang="en-US" altLang="pt-BR" sz="1300" dirty="0"/>
            </a:p>
            <a:p>
              <a:pPr eaLnBrk="1" hangingPunct="1">
                <a:lnSpc>
                  <a:spcPct val="90000"/>
                </a:lnSpc>
              </a:pPr>
              <a:r>
                <a:rPr lang="en-US" altLang="pt-BR" sz="1300" dirty="0" err="1" smtClean="0"/>
                <a:t>Aceitação</a:t>
              </a:r>
              <a:r>
                <a:rPr lang="en-US" altLang="pt-BR" sz="1300" dirty="0" smtClean="0"/>
                <a:t> e </a:t>
              </a:r>
              <a:r>
                <a:rPr lang="en-US" altLang="pt-BR" sz="1300" dirty="0" err="1" smtClean="0"/>
                <a:t>satisfação</a:t>
              </a:r>
              <a:endParaRPr lang="en-US" altLang="pt-BR" sz="1300" dirty="0"/>
            </a:p>
            <a:p>
              <a:pPr eaLnBrk="1" hangingPunct="1">
                <a:lnSpc>
                  <a:spcPct val="90000"/>
                </a:lnSpc>
              </a:pPr>
              <a:r>
                <a:rPr lang="en-US" altLang="pt-BR" sz="1300" dirty="0" err="1" smtClean="0"/>
                <a:t>Entendimento</a:t>
              </a:r>
              <a:endParaRPr lang="en-US" altLang="pt-BR" sz="1300" dirty="0"/>
            </a:p>
            <a:p>
              <a:pPr eaLnBrk="1" hangingPunct="1">
                <a:lnSpc>
                  <a:spcPct val="90000"/>
                </a:lnSpc>
              </a:pPr>
              <a:r>
                <a:rPr lang="en-US" altLang="pt-BR" sz="1300" dirty="0" err="1" smtClean="0"/>
                <a:t>Participação</a:t>
              </a:r>
              <a:endParaRPr lang="en-US" altLang="pt-BR" sz="1300" dirty="0"/>
            </a:p>
          </p:txBody>
        </p:sp>
        <p:sp>
          <p:nvSpPr>
            <p:cNvPr id="20513" name="Text Box 29"/>
            <p:cNvSpPr txBox="1">
              <a:spLocks noChangeArrowheads="1"/>
            </p:cNvSpPr>
            <p:nvPr/>
          </p:nvSpPr>
          <p:spPr bwMode="auto">
            <a:xfrm>
              <a:off x="2016" y="3271"/>
              <a:ext cx="1776" cy="8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pt-BR" sz="1300" dirty="0" err="1" smtClean="0"/>
                <a:t>Longevidade</a:t>
              </a:r>
              <a:endParaRPr lang="en-US" altLang="pt-BR" sz="1300" dirty="0"/>
            </a:p>
            <a:p>
              <a:pPr eaLnBrk="1" hangingPunct="1">
                <a:lnSpc>
                  <a:spcPct val="90000"/>
                </a:lnSpc>
              </a:pPr>
              <a:r>
                <a:rPr lang="en-US" altLang="pt-BR" sz="1300" dirty="0" err="1" smtClean="0"/>
                <a:t>Conforto</a:t>
              </a:r>
              <a:endParaRPr lang="en-US" altLang="pt-BR" sz="1300" dirty="0"/>
            </a:p>
            <a:p>
              <a:pPr eaLnBrk="1" hangingPunct="1">
                <a:lnSpc>
                  <a:spcPct val="90000"/>
                </a:lnSpc>
              </a:pPr>
              <a:r>
                <a:rPr lang="en-US" altLang="pt-BR" sz="1300" dirty="0" err="1" smtClean="0"/>
                <a:t>Percepção</a:t>
              </a:r>
              <a:r>
                <a:rPr lang="en-US" altLang="pt-BR" sz="1300" dirty="0" smtClean="0"/>
                <a:t> de </a:t>
              </a:r>
              <a:r>
                <a:rPr lang="en-US" altLang="pt-BR" sz="1300" dirty="0" err="1" smtClean="0"/>
                <a:t>bem-estar</a:t>
              </a:r>
              <a:endParaRPr lang="en-US" altLang="pt-BR" sz="1300" dirty="0"/>
            </a:p>
            <a:p>
              <a:pPr eaLnBrk="1" hangingPunct="1">
                <a:lnSpc>
                  <a:spcPct val="90000"/>
                </a:lnSpc>
              </a:pPr>
              <a:r>
                <a:rPr lang="en-US" altLang="pt-BR" sz="1300" dirty="0" err="1" smtClean="0"/>
                <a:t>Doença</a:t>
              </a:r>
              <a:endParaRPr lang="en-US" altLang="pt-BR" sz="1300" dirty="0"/>
            </a:p>
            <a:p>
              <a:pPr eaLnBrk="1" hangingPunct="1">
                <a:lnSpc>
                  <a:spcPct val="90000"/>
                </a:lnSpc>
              </a:pPr>
              <a:r>
                <a:rPr lang="en-US" altLang="pt-BR" sz="1300" dirty="0" err="1" smtClean="0"/>
                <a:t>Realização</a:t>
              </a:r>
              <a:endParaRPr lang="en-US" altLang="pt-BR" sz="1300" dirty="0"/>
            </a:p>
            <a:p>
              <a:pPr eaLnBrk="1" hangingPunct="1">
                <a:lnSpc>
                  <a:spcPct val="90000"/>
                </a:lnSpc>
              </a:pPr>
              <a:r>
                <a:rPr lang="en-US" altLang="pt-BR" sz="1300" dirty="0" err="1" smtClean="0"/>
                <a:t>Riscos</a:t>
              </a:r>
              <a:endParaRPr lang="en-US" altLang="pt-BR" sz="1300" dirty="0"/>
            </a:p>
            <a:p>
              <a:pPr eaLnBrk="1" hangingPunct="1">
                <a:lnSpc>
                  <a:spcPct val="90000"/>
                </a:lnSpc>
              </a:pPr>
              <a:r>
                <a:rPr lang="en-US" altLang="pt-BR" sz="1300" dirty="0" err="1" smtClean="0"/>
                <a:t>Resiliência</a:t>
              </a:r>
              <a:endParaRPr lang="en-US" altLang="pt-BR" sz="1300" dirty="0"/>
            </a:p>
          </p:txBody>
        </p:sp>
        <p:sp>
          <p:nvSpPr>
            <p:cNvPr id="20514" name="Line 30"/>
            <p:cNvSpPr>
              <a:spLocks noChangeShapeType="1"/>
            </p:cNvSpPr>
            <p:nvPr/>
          </p:nvSpPr>
          <p:spPr bwMode="auto">
            <a:xfrm flipV="1">
              <a:off x="2904" y="3120"/>
              <a:ext cx="0" cy="15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0515" name="Line 31"/>
            <p:cNvSpPr>
              <a:spLocks noChangeShapeType="1"/>
            </p:cNvSpPr>
            <p:nvPr/>
          </p:nvSpPr>
          <p:spPr bwMode="auto">
            <a:xfrm flipH="1">
              <a:off x="3792" y="3552"/>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0516" name="Line 32"/>
            <p:cNvSpPr>
              <a:spLocks noChangeShapeType="1"/>
            </p:cNvSpPr>
            <p:nvPr/>
          </p:nvSpPr>
          <p:spPr bwMode="auto">
            <a:xfrm flipH="1">
              <a:off x="3792" y="1296"/>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0517" name="Line 33"/>
            <p:cNvSpPr>
              <a:spLocks noChangeShapeType="1"/>
            </p:cNvSpPr>
            <p:nvPr/>
          </p:nvSpPr>
          <p:spPr bwMode="auto">
            <a:xfrm rot="21061493" flipV="1">
              <a:off x="1733" y="3540"/>
              <a:ext cx="292" cy="2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0518" name="Text Box 40"/>
            <p:cNvSpPr txBox="1">
              <a:spLocks noChangeArrowheads="1"/>
            </p:cNvSpPr>
            <p:nvPr/>
          </p:nvSpPr>
          <p:spPr bwMode="auto">
            <a:xfrm>
              <a:off x="4281" y="836"/>
              <a:ext cx="1239" cy="3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pt-BR" sz="1500" b="1" dirty="0" err="1" smtClean="0"/>
                <a:t>Recursos</a:t>
              </a:r>
              <a:r>
                <a:rPr lang="en-US" altLang="pt-BR" sz="1500" b="1" dirty="0" smtClean="0"/>
                <a:t> </a:t>
              </a:r>
              <a:r>
                <a:rPr lang="en-US" altLang="pt-BR" sz="1500" b="1" dirty="0" err="1" smtClean="0"/>
                <a:t>Comunitários</a:t>
              </a:r>
              <a:endParaRPr lang="en-US" altLang="pt-BR" sz="1500" b="1" dirty="0"/>
            </a:p>
          </p:txBody>
        </p:sp>
        <p:sp>
          <p:nvSpPr>
            <p:cNvPr id="20519" name="Line 49"/>
            <p:cNvSpPr>
              <a:spLocks noChangeShapeType="1"/>
            </p:cNvSpPr>
            <p:nvPr/>
          </p:nvSpPr>
          <p:spPr bwMode="auto">
            <a:xfrm flipH="1">
              <a:off x="3792" y="1008"/>
              <a:ext cx="4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sp>
        <p:nvSpPr>
          <p:cNvPr id="40" name="Text Box 36"/>
          <p:cNvSpPr txBox="1">
            <a:spLocks noChangeArrowheads="1"/>
          </p:cNvSpPr>
          <p:nvPr/>
        </p:nvSpPr>
        <p:spPr bwMode="auto">
          <a:xfrm>
            <a:off x="1326066" y="6520093"/>
            <a:ext cx="893311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200" dirty="0" err="1" smtClean="0">
                <a:solidFill>
                  <a:schemeClr val="tx1">
                    <a:lumMod val="50000"/>
                    <a:lumOff val="50000"/>
                  </a:schemeClr>
                </a:solidFill>
                <a:latin typeface="+mn-lt"/>
              </a:rPr>
              <a:t>Starfield</a:t>
            </a:r>
            <a:r>
              <a:rPr lang="en-US" sz="1200" dirty="0">
                <a:solidFill>
                  <a:schemeClr val="tx1">
                    <a:lumMod val="50000"/>
                    <a:lumOff val="50000"/>
                  </a:schemeClr>
                </a:solidFill>
                <a:latin typeface="+mn-lt"/>
              </a:rPr>
              <a:t>, B. Primary Care: Balancing Health Needs, Services, and Technology. </a:t>
            </a:r>
            <a:r>
              <a:rPr lang="en-US" sz="1200" dirty="0" err="1" smtClean="0">
                <a:solidFill>
                  <a:schemeClr val="tx1">
                    <a:lumMod val="50000"/>
                    <a:lumOff val="50000"/>
                  </a:schemeClr>
                </a:solidFill>
                <a:latin typeface="+mn-lt"/>
              </a:rPr>
              <a:t>Oxf</a:t>
            </a:r>
            <a:r>
              <a:rPr lang="en-US" sz="1200" dirty="0" smtClean="0">
                <a:solidFill>
                  <a:schemeClr val="tx1">
                    <a:lumMod val="50000"/>
                    <a:lumOff val="50000"/>
                  </a:schemeClr>
                </a:solidFill>
                <a:latin typeface="+mn-lt"/>
              </a:rPr>
              <a:t>. U</a:t>
            </a:r>
            <a:r>
              <a:rPr lang="en-US" sz="1200" dirty="0">
                <a:solidFill>
                  <a:schemeClr val="tx1">
                    <a:lumMod val="50000"/>
                    <a:lumOff val="50000"/>
                  </a:schemeClr>
                </a:solidFill>
                <a:latin typeface="+mn-lt"/>
              </a:rPr>
              <a:t>. Press, 1998. </a:t>
            </a:r>
            <a:endParaRPr lang="en-US" altLang="pt-BR" sz="1600" dirty="0">
              <a:solidFill>
                <a:schemeClr val="tx1">
                  <a:lumMod val="50000"/>
                  <a:lumOff val="50000"/>
                </a:schemeClr>
              </a:solidFill>
            </a:endParaRPr>
          </a:p>
        </p:txBody>
      </p:sp>
      <p:cxnSp>
        <p:nvCxnSpPr>
          <p:cNvPr id="9" name="Conector reto 8"/>
          <p:cNvCxnSpPr/>
          <p:nvPr/>
        </p:nvCxnSpPr>
        <p:spPr>
          <a:xfrm>
            <a:off x="1407696" y="6520093"/>
            <a:ext cx="6184167"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25747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756032" y="2797239"/>
            <a:ext cx="3514554" cy="461665"/>
          </a:xfrm>
          <a:prstGeom prst="rect">
            <a:avLst/>
          </a:prstGeom>
          <a:solidFill>
            <a:schemeClr val="accent1">
              <a:lumMod val="40000"/>
              <a:lumOff val="60000"/>
            </a:schemeClr>
          </a:solidFill>
          <a:ln>
            <a:solidFill>
              <a:schemeClr val="tx1"/>
            </a:solidFill>
          </a:ln>
        </p:spPr>
        <p:txBody>
          <a:bodyPr wrap="square" rtlCol="0">
            <a:spAutoFit/>
          </a:bodyPr>
          <a:lstStyle/>
          <a:p>
            <a:pPr algn="ctr"/>
            <a:r>
              <a:rPr lang="pt-BR" sz="2400" b="1" dirty="0" smtClean="0">
                <a:solidFill>
                  <a:schemeClr val="tx1">
                    <a:lumMod val="75000"/>
                    <a:lumOff val="25000"/>
                  </a:schemeClr>
                </a:solidFill>
              </a:rPr>
              <a:t>Atenção primária à saúde</a:t>
            </a:r>
            <a:endParaRPr lang="pt-BR" sz="2400" b="1" dirty="0">
              <a:solidFill>
                <a:schemeClr val="tx1">
                  <a:lumMod val="75000"/>
                  <a:lumOff val="25000"/>
                </a:schemeClr>
              </a:solidFill>
            </a:endParaRPr>
          </a:p>
        </p:txBody>
      </p:sp>
      <p:sp>
        <p:nvSpPr>
          <p:cNvPr id="5" name="CaixaDeTexto 4"/>
          <p:cNvSpPr txBox="1"/>
          <p:nvPr/>
        </p:nvSpPr>
        <p:spPr>
          <a:xfrm>
            <a:off x="2015262" y="985819"/>
            <a:ext cx="1345689" cy="430887"/>
          </a:xfrm>
          <a:prstGeom prst="rect">
            <a:avLst/>
          </a:prstGeom>
          <a:noFill/>
          <a:ln>
            <a:solidFill>
              <a:schemeClr val="tx1"/>
            </a:solidFill>
          </a:ln>
        </p:spPr>
        <p:txBody>
          <a:bodyPr wrap="none" rtlCol="0">
            <a:spAutoFit/>
          </a:bodyPr>
          <a:lstStyle/>
          <a:p>
            <a:r>
              <a:rPr lang="pt-BR" sz="2200" b="1" dirty="0" smtClean="0">
                <a:solidFill>
                  <a:schemeClr val="tx1">
                    <a:lumMod val="75000"/>
                    <a:lumOff val="25000"/>
                  </a:schemeClr>
                </a:solidFill>
              </a:rPr>
              <a:t>Psicologia</a:t>
            </a:r>
            <a:endParaRPr lang="pt-BR" sz="2200" b="1" dirty="0">
              <a:solidFill>
                <a:schemeClr val="tx1">
                  <a:lumMod val="75000"/>
                  <a:lumOff val="25000"/>
                </a:schemeClr>
              </a:solidFill>
            </a:endParaRPr>
          </a:p>
        </p:txBody>
      </p:sp>
      <p:sp>
        <p:nvSpPr>
          <p:cNvPr id="6" name="CaixaDeTexto 5"/>
          <p:cNvSpPr txBox="1"/>
          <p:nvPr/>
        </p:nvSpPr>
        <p:spPr>
          <a:xfrm>
            <a:off x="1297372" y="1677416"/>
            <a:ext cx="1848583" cy="430887"/>
          </a:xfrm>
          <a:prstGeom prst="rect">
            <a:avLst/>
          </a:prstGeom>
          <a:noFill/>
          <a:ln>
            <a:solidFill>
              <a:schemeClr val="tx1"/>
            </a:solidFill>
          </a:ln>
        </p:spPr>
        <p:txBody>
          <a:bodyPr wrap="none" rtlCol="0">
            <a:spAutoFit/>
          </a:bodyPr>
          <a:lstStyle/>
          <a:p>
            <a:r>
              <a:rPr lang="pt-BR" sz="2200" b="1" dirty="0" smtClean="0">
                <a:solidFill>
                  <a:schemeClr val="tx1">
                    <a:lumMod val="75000"/>
                    <a:lumOff val="25000"/>
                  </a:schemeClr>
                </a:solidFill>
              </a:rPr>
              <a:t>Epidemiologia</a:t>
            </a:r>
            <a:endParaRPr lang="pt-BR" sz="2200" b="1" dirty="0">
              <a:solidFill>
                <a:schemeClr val="tx1">
                  <a:lumMod val="75000"/>
                  <a:lumOff val="25000"/>
                </a:schemeClr>
              </a:solidFill>
            </a:endParaRPr>
          </a:p>
        </p:txBody>
      </p:sp>
      <p:sp>
        <p:nvSpPr>
          <p:cNvPr id="7" name="CaixaDeTexto 6"/>
          <p:cNvSpPr txBox="1"/>
          <p:nvPr/>
        </p:nvSpPr>
        <p:spPr>
          <a:xfrm>
            <a:off x="655913" y="2450821"/>
            <a:ext cx="2539413" cy="430887"/>
          </a:xfrm>
          <a:prstGeom prst="rect">
            <a:avLst/>
          </a:prstGeom>
          <a:noFill/>
          <a:ln>
            <a:solidFill>
              <a:schemeClr val="tx1"/>
            </a:solidFill>
          </a:ln>
        </p:spPr>
        <p:txBody>
          <a:bodyPr wrap="none" rtlCol="0">
            <a:spAutoFit/>
          </a:bodyPr>
          <a:lstStyle/>
          <a:p>
            <a:r>
              <a:rPr lang="pt-BR" sz="2200" b="1" dirty="0" smtClean="0">
                <a:solidFill>
                  <a:schemeClr val="tx1">
                    <a:lumMod val="75000"/>
                    <a:lumOff val="25000"/>
                  </a:schemeClr>
                </a:solidFill>
              </a:rPr>
              <a:t>Ciências Biomédicas</a:t>
            </a:r>
            <a:endParaRPr lang="pt-BR" sz="2200" b="1" dirty="0">
              <a:solidFill>
                <a:schemeClr val="tx1">
                  <a:lumMod val="75000"/>
                  <a:lumOff val="25000"/>
                </a:schemeClr>
              </a:solidFill>
            </a:endParaRPr>
          </a:p>
        </p:txBody>
      </p:sp>
      <p:sp>
        <p:nvSpPr>
          <p:cNvPr id="8" name="CaixaDeTexto 7"/>
          <p:cNvSpPr txBox="1"/>
          <p:nvPr/>
        </p:nvSpPr>
        <p:spPr>
          <a:xfrm>
            <a:off x="4772904" y="975705"/>
            <a:ext cx="1717458" cy="430887"/>
          </a:xfrm>
          <a:prstGeom prst="rect">
            <a:avLst/>
          </a:prstGeom>
          <a:noFill/>
          <a:ln>
            <a:solidFill>
              <a:schemeClr val="tx1"/>
            </a:solidFill>
          </a:ln>
        </p:spPr>
        <p:txBody>
          <a:bodyPr wrap="none" rtlCol="0">
            <a:spAutoFit/>
          </a:bodyPr>
          <a:lstStyle/>
          <a:p>
            <a:r>
              <a:rPr lang="pt-BR" sz="2200" b="1" dirty="0" smtClean="0">
                <a:solidFill>
                  <a:schemeClr val="tx1">
                    <a:lumMod val="75000"/>
                    <a:lumOff val="25000"/>
                  </a:schemeClr>
                </a:solidFill>
              </a:rPr>
              <a:t>Antropologia</a:t>
            </a:r>
            <a:endParaRPr lang="pt-BR" sz="2200" b="1" dirty="0">
              <a:solidFill>
                <a:schemeClr val="tx1">
                  <a:lumMod val="75000"/>
                  <a:lumOff val="25000"/>
                </a:schemeClr>
              </a:solidFill>
            </a:endParaRPr>
          </a:p>
        </p:txBody>
      </p:sp>
      <p:sp>
        <p:nvSpPr>
          <p:cNvPr id="9" name="CaixaDeTexto 8"/>
          <p:cNvSpPr txBox="1"/>
          <p:nvPr/>
        </p:nvSpPr>
        <p:spPr>
          <a:xfrm>
            <a:off x="3931939" y="1483247"/>
            <a:ext cx="1372492" cy="430887"/>
          </a:xfrm>
          <a:prstGeom prst="rect">
            <a:avLst/>
          </a:prstGeom>
          <a:noFill/>
          <a:ln>
            <a:solidFill>
              <a:schemeClr val="tx1"/>
            </a:solidFill>
          </a:ln>
        </p:spPr>
        <p:txBody>
          <a:bodyPr wrap="none" rtlCol="0">
            <a:spAutoFit/>
          </a:bodyPr>
          <a:lstStyle/>
          <a:p>
            <a:r>
              <a:rPr lang="pt-BR" sz="2200" b="1" dirty="0" smtClean="0">
                <a:solidFill>
                  <a:schemeClr val="tx1">
                    <a:lumMod val="75000"/>
                    <a:lumOff val="25000"/>
                  </a:schemeClr>
                </a:solidFill>
              </a:rPr>
              <a:t>Sociologia</a:t>
            </a:r>
            <a:endParaRPr lang="pt-BR" sz="2200" b="1" dirty="0">
              <a:solidFill>
                <a:schemeClr val="tx1">
                  <a:lumMod val="75000"/>
                  <a:lumOff val="25000"/>
                </a:schemeClr>
              </a:solidFill>
            </a:endParaRPr>
          </a:p>
        </p:txBody>
      </p:sp>
      <p:sp>
        <p:nvSpPr>
          <p:cNvPr id="10" name="CaixaDeTexto 9"/>
          <p:cNvSpPr txBox="1"/>
          <p:nvPr/>
        </p:nvSpPr>
        <p:spPr>
          <a:xfrm>
            <a:off x="5807242" y="1483247"/>
            <a:ext cx="2002087" cy="430887"/>
          </a:xfrm>
          <a:prstGeom prst="rect">
            <a:avLst/>
          </a:prstGeom>
          <a:noFill/>
          <a:ln>
            <a:solidFill>
              <a:schemeClr val="tx1"/>
            </a:solidFill>
          </a:ln>
        </p:spPr>
        <p:txBody>
          <a:bodyPr wrap="none" rtlCol="0">
            <a:spAutoFit/>
          </a:bodyPr>
          <a:lstStyle/>
          <a:p>
            <a:r>
              <a:rPr lang="pt-BR" sz="2200" b="1" dirty="0" smtClean="0">
                <a:solidFill>
                  <a:schemeClr val="tx1">
                    <a:lumMod val="75000"/>
                    <a:lumOff val="25000"/>
                  </a:schemeClr>
                </a:solidFill>
              </a:rPr>
              <a:t>Filosofia e ética</a:t>
            </a:r>
            <a:endParaRPr lang="pt-BR" sz="2200" b="1" dirty="0">
              <a:solidFill>
                <a:schemeClr val="tx1">
                  <a:lumMod val="75000"/>
                  <a:lumOff val="25000"/>
                </a:schemeClr>
              </a:solidFill>
            </a:endParaRPr>
          </a:p>
        </p:txBody>
      </p:sp>
      <p:sp>
        <p:nvSpPr>
          <p:cNvPr id="11" name="CaixaDeTexto 10"/>
          <p:cNvSpPr txBox="1"/>
          <p:nvPr/>
        </p:nvSpPr>
        <p:spPr>
          <a:xfrm>
            <a:off x="8359835" y="1032908"/>
            <a:ext cx="2166427" cy="430887"/>
          </a:xfrm>
          <a:prstGeom prst="rect">
            <a:avLst/>
          </a:prstGeom>
          <a:noFill/>
          <a:ln>
            <a:solidFill>
              <a:schemeClr val="tx1"/>
            </a:solidFill>
          </a:ln>
        </p:spPr>
        <p:txBody>
          <a:bodyPr wrap="none" rtlCol="0">
            <a:spAutoFit/>
          </a:bodyPr>
          <a:lstStyle/>
          <a:p>
            <a:r>
              <a:rPr lang="pt-BR" sz="2200" b="1" dirty="0" smtClean="0">
                <a:solidFill>
                  <a:schemeClr val="tx1">
                    <a:lumMod val="75000"/>
                    <a:lumOff val="25000"/>
                  </a:schemeClr>
                </a:solidFill>
              </a:rPr>
              <a:t>Artes e literatura</a:t>
            </a:r>
            <a:endParaRPr lang="pt-BR" sz="2200" b="1" dirty="0">
              <a:solidFill>
                <a:schemeClr val="tx1">
                  <a:lumMod val="75000"/>
                  <a:lumOff val="25000"/>
                </a:schemeClr>
              </a:solidFill>
            </a:endParaRPr>
          </a:p>
        </p:txBody>
      </p:sp>
      <p:sp>
        <p:nvSpPr>
          <p:cNvPr id="12" name="CaixaDeTexto 11"/>
          <p:cNvSpPr txBox="1"/>
          <p:nvPr/>
        </p:nvSpPr>
        <p:spPr>
          <a:xfrm>
            <a:off x="8902693" y="2047524"/>
            <a:ext cx="1387624" cy="430887"/>
          </a:xfrm>
          <a:prstGeom prst="rect">
            <a:avLst/>
          </a:prstGeom>
          <a:noFill/>
          <a:ln>
            <a:solidFill>
              <a:schemeClr val="tx1"/>
            </a:solidFill>
          </a:ln>
        </p:spPr>
        <p:txBody>
          <a:bodyPr wrap="none" rtlCol="0">
            <a:spAutoFit/>
          </a:bodyPr>
          <a:lstStyle/>
          <a:p>
            <a:r>
              <a:rPr lang="pt-BR" sz="2200" b="1" dirty="0" smtClean="0">
                <a:solidFill>
                  <a:schemeClr val="tx1">
                    <a:lumMod val="75000"/>
                    <a:lumOff val="25000"/>
                  </a:schemeClr>
                </a:solidFill>
              </a:rPr>
              <a:t>Pedagogia</a:t>
            </a:r>
            <a:endParaRPr lang="pt-BR" sz="2200" b="1" dirty="0">
              <a:solidFill>
                <a:schemeClr val="tx1">
                  <a:lumMod val="75000"/>
                  <a:lumOff val="25000"/>
                </a:schemeClr>
              </a:solidFill>
            </a:endParaRPr>
          </a:p>
        </p:txBody>
      </p:sp>
      <p:cxnSp>
        <p:nvCxnSpPr>
          <p:cNvPr id="14" name="Conector reto 13"/>
          <p:cNvCxnSpPr/>
          <p:nvPr/>
        </p:nvCxnSpPr>
        <p:spPr>
          <a:xfrm>
            <a:off x="3178927" y="1416257"/>
            <a:ext cx="1160462" cy="1380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to 17"/>
          <p:cNvCxnSpPr>
            <a:endCxn id="4" idx="1"/>
          </p:cNvCxnSpPr>
          <p:nvPr/>
        </p:nvCxnSpPr>
        <p:spPr>
          <a:xfrm>
            <a:off x="2921211" y="2113590"/>
            <a:ext cx="834821" cy="914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to 21"/>
          <p:cNvCxnSpPr>
            <a:stCxn id="9" idx="2"/>
          </p:cNvCxnSpPr>
          <p:nvPr/>
        </p:nvCxnSpPr>
        <p:spPr>
          <a:xfrm flipH="1">
            <a:off x="4507578" y="1914134"/>
            <a:ext cx="110607" cy="857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flipH="1">
            <a:off x="6113420" y="1914134"/>
            <a:ext cx="7287" cy="867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to 29"/>
          <p:cNvCxnSpPr>
            <a:stCxn id="4" idx="3"/>
            <a:endCxn id="12" idx="1"/>
          </p:cNvCxnSpPr>
          <p:nvPr/>
        </p:nvCxnSpPr>
        <p:spPr>
          <a:xfrm flipV="1">
            <a:off x="7270586" y="2262968"/>
            <a:ext cx="1632107" cy="765104"/>
          </a:xfrm>
          <a:prstGeom prst="line">
            <a:avLst/>
          </a:prstGeom>
        </p:spPr>
        <p:style>
          <a:lnRef idx="1">
            <a:schemeClr val="accent1"/>
          </a:lnRef>
          <a:fillRef idx="0">
            <a:schemeClr val="accent1"/>
          </a:fillRef>
          <a:effectRef idx="0">
            <a:schemeClr val="accent1"/>
          </a:effectRef>
          <a:fontRef idx="minor">
            <a:schemeClr val="tx1"/>
          </a:fontRef>
        </p:style>
      </p:cxnSp>
      <p:sp>
        <p:nvSpPr>
          <p:cNvPr id="32" name="CaixaDeTexto 31"/>
          <p:cNvSpPr txBox="1"/>
          <p:nvPr/>
        </p:nvSpPr>
        <p:spPr>
          <a:xfrm>
            <a:off x="664577" y="3552517"/>
            <a:ext cx="3116174" cy="430887"/>
          </a:xfrm>
          <a:prstGeom prst="rect">
            <a:avLst/>
          </a:prstGeom>
          <a:solidFill>
            <a:schemeClr val="bg1">
              <a:lumMod val="85000"/>
            </a:schemeClr>
          </a:solidFill>
          <a:ln>
            <a:solidFill>
              <a:schemeClr val="tx1"/>
            </a:solidFill>
          </a:ln>
        </p:spPr>
        <p:txBody>
          <a:bodyPr wrap="none" rtlCol="0">
            <a:spAutoFit/>
          </a:bodyPr>
          <a:lstStyle/>
          <a:p>
            <a:r>
              <a:rPr lang="pt-BR" sz="2200" b="1" dirty="0" smtClean="0">
                <a:solidFill>
                  <a:schemeClr val="tx1">
                    <a:lumMod val="75000"/>
                    <a:lumOff val="25000"/>
                  </a:schemeClr>
                </a:solidFill>
              </a:rPr>
              <a:t>Relação médico-paciente</a:t>
            </a:r>
            <a:endParaRPr lang="pt-BR" sz="2200" b="1" dirty="0">
              <a:solidFill>
                <a:schemeClr val="tx1">
                  <a:lumMod val="75000"/>
                  <a:lumOff val="25000"/>
                </a:schemeClr>
              </a:solidFill>
            </a:endParaRPr>
          </a:p>
        </p:txBody>
      </p:sp>
      <p:sp>
        <p:nvSpPr>
          <p:cNvPr id="33" name="CaixaDeTexto 32"/>
          <p:cNvSpPr txBox="1"/>
          <p:nvPr/>
        </p:nvSpPr>
        <p:spPr>
          <a:xfrm>
            <a:off x="658074" y="4154253"/>
            <a:ext cx="4036939" cy="430887"/>
          </a:xfrm>
          <a:prstGeom prst="rect">
            <a:avLst/>
          </a:prstGeom>
          <a:solidFill>
            <a:schemeClr val="bg1">
              <a:lumMod val="85000"/>
            </a:schemeClr>
          </a:solidFill>
          <a:ln>
            <a:solidFill>
              <a:schemeClr val="tx1"/>
            </a:solidFill>
          </a:ln>
        </p:spPr>
        <p:txBody>
          <a:bodyPr wrap="none" rtlCol="0">
            <a:spAutoFit/>
          </a:bodyPr>
          <a:lstStyle/>
          <a:p>
            <a:r>
              <a:rPr lang="pt-BR" sz="2200" b="1" dirty="0" smtClean="0">
                <a:solidFill>
                  <a:schemeClr val="tx1">
                    <a:lumMod val="75000"/>
                    <a:lumOff val="25000"/>
                  </a:schemeClr>
                </a:solidFill>
              </a:rPr>
              <a:t>Medicina baseada em evidências</a:t>
            </a:r>
            <a:endParaRPr lang="pt-BR" sz="2200" b="1" dirty="0">
              <a:solidFill>
                <a:schemeClr val="tx1">
                  <a:lumMod val="75000"/>
                  <a:lumOff val="25000"/>
                </a:schemeClr>
              </a:solidFill>
            </a:endParaRPr>
          </a:p>
        </p:txBody>
      </p:sp>
      <p:sp>
        <p:nvSpPr>
          <p:cNvPr id="34" name="CaixaDeTexto 33"/>
          <p:cNvSpPr txBox="1"/>
          <p:nvPr/>
        </p:nvSpPr>
        <p:spPr>
          <a:xfrm>
            <a:off x="1821942" y="4675909"/>
            <a:ext cx="2874248" cy="430887"/>
          </a:xfrm>
          <a:prstGeom prst="rect">
            <a:avLst/>
          </a:prstGeom>
          <a:solidFill>
            <a:schemeClr val="bg1">
              <a:lumMod val="85000"/>
            </a:schemeClr>
          </a:solidFill>
          <a:ln>
            <a:solidFill>
              <a:schemeClr val="tx1"/>
            </a:solidFill>
          </a:ln>
        </p:spPr>
        <p:txBody>
          <a:bodyPr wrap="none" rtlCol="0">
            <a:spAutoFit/>
          </a:bodyPr>
          <a:lstStyle/>
          <a:p>
            <a:r>
              <a:rPr lang="pt-BR" sz="2200" b="1" dirty="0" smtClean="0">
                <a:solidFill>
                  <a:schemeClr val="tx1">
                    <a:lumMod val="75000"/>
                    <a:lumOff val="25000"/>
                  </a:schemeClr>
                </a:solidFill>
              </a:rPr>
              <a:t>Gestão de informações</a:t>
            </a:r>
            <a:endParaRPr lang="pt-BR" sz="2200" b="1" dirty="0">
              <a:solidFill>
                <a:schemeClr val="tx1">
                  <a:lumMod val="75000"/>
                  <a:lumOff val="25000"/>
                </a:schemeClr>
              </a:solidFill>
            </a:endParaRPr>
          </a:p>
        </p:txBody>
      </p:sp>
      <p:sp>
        <p:nvSpPr>
          <p:cNvPr id="35" name="CaixaDeTexto 34"/>
          <p:cNvSpPr txBox="1"/>
          <p:nvPr/>
        </p:nvSpPr>
        <p:spPr>
          <a:xfrm>
            <a:off x="5101389" y="4467362"/>
            <a:ext cx="1207638" cy="430887"/>
          </a:xfrm>
          <a:prstGeom prst="rect">
            <a:avLst/>
          </a:prstGeom>
          <a:solidFill>
            <a:schemeClr val="bg1">
              <a:lumMod val="85000"/>
            </a:schemeClr>
          </a:solidFill>
          <a:ln>
            <a:solidFill>
              <a:schemeClr val="tx1"/>
            </a:solidFill>
          </a:ln>
        </p:spPr>
        <p:txBody>
          <a:bodyPr wrap="none" rtlCol="0">
            <a:spAutoFit/>
          </a:bodyPr>
          <a:lstStyle/>
          <a:p>
            <a:r>
              <a:rPr lang="pt-BR" sz="2200" b="1" dirty="0" smtClean="0">
                <a:solidFill>
                  <a:schemeClr val="tx1">
                    <a:lumMod val="75000"/>
                    <a:lumOff val="25000"/>
                  </a:schemeClr>
                </a:solidFill>
              </a:rPr>
              <a:t>Pesquisa</a:t>
            </a:r>
            <a:endParaRPr lang="pt-BR" sz="2200" b="1" dirty="0">
              <a:solidFill>
                <a:schemeClr val="tx1">
                  <a:lumMod val="75000"/>
                  <a:lumOff val="25000"/>
                </a:schemeClr>
              </a:solidFill>
            </a:endParaRPr>
          </a:p>
        </p:txBody>
      </p:sp>
      <p:sp>
        <p:nvSpPr>
          <p:cNvPr id="36" name="CaixaDeTexto 35"/>
          <p:cNvSpPr txBox="1"/>
          <p:nvPr/>
        </p:nvSpPr>
        <p:spPr>
          <a:xfrm>
            <a:off x="7720126" y="3568351"/>
            <a:ext cx="2836033" cy="430887"/>
          </a:xfrm>
          <a:prstGeom prst="rect">
            <a:avLst/>
          </a:prstGeom>
          <a:solidFill>
            <a:schemeClr val="bg1">
              <a:lumMod val="85000"/>
            </a:schemeClr>
          </a:solidFill>
          <a:ln>
            <a:solidFill>
              <a:schemeClr val="tx1"/>
            </a:solidFill>
          </a:ln>
        </p:spPr>
        <p:txBody>
          <a:bodyPr wrap="none" rtlCol="0">
            <a:spAutoFit/>
          </a:bodyPr>
          <a:lstStyle/>
          <a:p>
            <a:r>
              <a:rPr lang="pt-BR" sz="2200" b="1" dirty="0" smtClean="0">
                <a:solidFill>
                  <a:schemeClr val="tx1">
                    <a:lumMod val="75000"/>
                    <a:lumOff val="25000"/>
                  </a:schemeClr>
                </a:solidFill>
              </a:rPr>
              <a:t>Melhoria da qualidade</a:t>
            </a:r>
            <a:endParaRPr lang="pt-BR" sz="2200" b="1" dirty="0">
              <a:solidFill>
                <a:schemeClr val="tx1">
                  <a:lumMod val="75000"/>
                  <a:lumOff val="25000"/>
                </a:schemeClr>
              </a:solidFill>
            </a:endParaRPr>
          </a:p>
        </p:txBody>
      </p:sp>
      <p:sp>
        <p:nvSpPr>
          <p:cNvPr id="37" name="CaixaDeTexto 36"/>
          <p:cNvSpPr txBox="1"/>
          <p:nvPr/>
        </p:nvSpPr>
        <p:spPr>
          <a:xfrm>
            <a:off x="7880490" y="4359500"/>
            <a:ext cx="2648161" cy="430887"/>
          </a:xfrm>
          <a:prstGeom prst="rect">
            <a:avLst/>
          </a:prstGeom>
          <a:solidFill>
            <a:schemeClr val="bg1">
              <a:lumMod val="85000"/>
            </a:schemeClr>
          </a:solidFill>
          <a:ln>
            <a:solidFill>
              <a:schemeClr val="tx1"/>
            </a:solidFill>
          </a:ln>
        </p:spPr>
        <p:txBody>
          <a:bodyPr wrap="none" rtlCol="0">
            <a:spAutoFit/>
          </a:bodyPr>
          <a:lstStyle/>
          <a:p>
            <a:r>
              <a:rPr lang="pt-BR" sz="2200" b="1" dirty="0" smtClean="0">
                <a:solidFill>
                  <a:schemeClr val="tx1">
                    <a:lumMod val="75000"/>
                    <a:lumOff val="25000"/>
                  </a:schemeClr>
                </a:solidFill>
              </a:rPr>
              <a:t>Alocação de recursos</a:t>
            </a:r>
            <a:endParaRPr lang="pt-BR" sz="2200" b="1" dirty="0">
              <a:solidFill>
                <a:schemeClr val="tx1">
                  <a:lumMod val="75000"/>
                  <a:lumOff val="25000"/>
                </a:schemeClr>
              </a:solidFill>
            </a:endParaRPr>
          </a:p>
        </p:txBody>
      </p:sp>
      <p:sp>
        <p:nvSpPr>
          <p:cNvPr id="38" name="CaixaDeTexto 37"/>
          <p:cNvSpPr txBox="1"/>
          <p:nvPr/>
        </p:nvSpPr>
        <p:spPr>
          <a:xfrm>
            <a:off x="7176082" y="4935986"/>
            <a:ext cx="3628494" cy="769441"/>
          </a:xfrm>
          <a:prstGeom prst="rect">
            <a:avLst/>
          </a:prstGeom>
          <a:solidFill>
            <a:schemeClr val="bg1">
              <a:lumMod val="85000"/>
            </a:schemeClr>
          </a:solidFill>
          <a:ln>
            <a:solidFill>
              <a:schemeClr val="tx1"/>
            </a:solidFill>
          </a:ln>
        </p:spPr>
        <p:txBody>
          <a:bodyPr wrap="none" rtlCol="0">
            <a:spAutoFit/>
          </a:bodyPr>
          <a:lstStyle/>
          <a:p>
            <a:pPr algn="ctr"/>
            <a:r>
              <a:rPr lang="pt-BR" sz="2200" b="1" dirty="0" smtClean="0">
                <a:solidFill>
                  <a:schemeClr val="tx1">
                    <a:lumMod val="75000"/>
                    <a:lumOff val="25000"/>
                  </a:schemeClr>
                </a:solidFill>
              </a:rPr>
              <a:t>Ensino, treinamento e </a:t>
            </a:r>
          </a:p>
          <a:p>
            <a:pPr algn="ctr"/>
            <a:r>
              <a:rPr lang="pt-BR" sz="2200" b="1" dirty="0" smtClean="0">
                <a:solidFill>
                  <a:schemeClr val="tx1">
                    <a:lumMod val="75000"/>
                    <a:lumOff val="25000"/>
                  </a:schemeClr>
                </a:solidFill>
              </a:rPr>
              <a:t>desenvolvimento profissional</a:t>
            </a:r>
            <a:endParaRPr lang="pt-BR" sz="2200" b="1" dirty="0">
              <a:solidFill>
                <a:schemeClr val="tx1">
                  <a:lumMod val="75000"/>
                  <a:lumOff val="25000"/>
                </a:schemeClr>
              </a:solidFill>
            </a:endParaRPr>
          </a:p>
        </p:txBody>
      </p:sp>
      <p:sp>
        <p:nvSpPr>
          <p:cNvPr id="39" name="CaixaDeTexto 38"/>
          <p:cNvSpPr txBox="1"/>
          <p:nvPr/>
        </p:nvSpPr>
        <p:spPr>
          <a:xfrm>
            <a:off x="3628586" y="5276407"/>
            <a:ext cx="3193182" cy="430887"/>
          </a:xfrm>
          <a:prstGeom prst="rect">
            <a:avLst/>
          </a:prstGeom>
          <a:solidFill>
            <a:schemeClr val="bg1">
              <a:lumMod val="85000"/>
            </a:schemeClr>
          </a:solidFill>
          <a:ln>
            <a:solidFill>
              <a:schemeClr val="tx1"/>
            </a:solidFill>
          </a:ln>
        </p:spPr>
        <p:txBody>
          <a:bodyPr wrap="none" rtlCol="0">
            <a:spAutoFit/>
          </a:bodyPr>
          <a:lstStyle/>
          <a:p>
            <a:r>
              <a:rPr lang="pt-BR" sz="2200" b="1" dirty="0" smtClean="0">
                <a:solidFill>
                  <a:schemeClr val="tx1">
                    <a:lumMod val="75000"/>
                    <a:lumOff val="25000"/>
                  </a:schemeClr>
                </a:solidFill>
              </a:rPr>
              <a:t>Coordenação de cuidados</a:t>
            </a:r>
            <a:endParaRPr lang="pt-BR" sz="2200" b="1" dirty="0">
              <a:solidFill>
                <a:schemeClr val="tx1">
                  <a:lumMod val="75000"/>
                  <a:lumOff val="25000"/>
                </a:schemeClr>
              </a:solidFill>
            </a:endParaRPr>
          </a:p>
        </p:txBody>
      </p:sp>
      <p:cxnSp>
        <p:nvCxnSpPr>
          <p:cNvPr id="41" name="Conector reto 40"/>
          <p:cNvCxnSpPr>
            <a:endCxn id="4" idx="1"/>
          </p:cNvCxnSpPr>
          <p:nvPr/>
        </p:nvCxnSpPr>
        <p:spPr>
          <a:xfrm flipV="1">
            <a:off x="3280087" y="3028072"/>
            <a:ext cx="475945" cy="501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to 42"/>
          <p:cNvCxnSpPr/>
          <p:nvPr/>
        </p:nvCxnSpPr>
        <p:spPr>
          <a:xfrm flipV="1">
            <a:off x="3731094" y="3258904"/>
            <a:ext cx="831787" cy="9118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flipV="1">
            <a:off x="4695013" y="3275105"/>
            <a:ext cx="526869" cy="1399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flipV="1">
            <a:off x="4917275" y="3274658"/>
            <a:ext cx="387156" cy="2001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Conector reto 48"/>
          <p:cNvCxnSpPr>
            <a:stCxn id="35" idx="0"/>
            <a:endCxn id="4" idx="2"/>
          </p:cNvCxnSpPr>
          <p:nvPr/>
        </p:nvCxnSpPr>
        <p:spPr>
          <a:xfrm flipH="1" flipV="1">
            <a:off x="5513309" y="3258904"/>
            <a:ext cx="191899" cy="1208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ector reto 50"/>
          <p:cNvCxnSpPr>
            <a:stCxn id="36" idx="1"/>
          </p:cNvCxnSpPr>
          <p:nvPr/>
        </p:nvCxnSpPr>
        <p:spPr>
          <a:xfrm flipH="1" flipV="1">
            <a:off x="6887332" y="3259403"/>
            <a:ext cx="832794" cy="52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ector reto 52"/>
          <p:cNvCxnSpPr/>
          <p:nvPr/>
        </p:nvCxnSpPr>
        <p:spPr>
          <a:xfrm flipH="1" flipV="1">
            <a:off x="6309027" y="3245478"/>
            <a:ext cx="1571463" cy="1174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flipH="1" flipV="1">
            <a:off x="6076947" y="3258904"/>
            <a:ext cx="1061790" cy="1658671"/>
          </a:xfrm>
          <a:prstGeom prst="line">
            <a:avLst/>
          </a:prstGeom>
        </p:spPr>
        <p:style>
          <a:lnRef idx="1">
            <a:schemeClr val="accent1"/>
          </a:lnRef>
          <a:fillRef idx="0">
            <a:schemeClr val="accent1"/>
          </a:fillRef>
          <a:effectRef idx="0">
            <a:schemeClr val="accent1"/>
          </a:effectRef>
          <a:fontRef idx="minor">
            <a:schemeClr val="tx1"/>
          </a:fontRef>
        </p:style>
      </p:cxnSp>
      <p:sp>
        <p:nvSpPr>
          <p:cNvPr id="65" name="CaixaDeTexto 64"/>
          <p:cNvSpPr txBox="1"/>
          <p:nvPr/>
        </p:nvSpPr>
        <p:spPr>
          <a:xfrm>
            <a:off x="10371221" y="834189"/>
            <a:ext cx="184731" cy="646331"/>
          </a:xfrm>
          <a:prstGeom prst="rect">
            <a:avLst/>
          </a:prstGeom>
          <a:noFill/>
        </p:spPr>
        <p:txBody>
          <a:bodyPr wrap="none" rtlCol="0">
            <a:spAutoFit/>
          </a:bodyPr>
          <a:lstStyle/>
          <a:p>
            <a:endParaRPr lang="pt-BR" dirty="0" smtClean="0"/>
          </a:p>
          <a:p>
            <a:endParaRPr lang="pt-BR" dirty="0"/>
          </a:p>
        </p:txBody>
      </p:sp>
      <p:sp>
        <p:nvSpPr>
          <p:cNvPr id="68" name="CaixaDeTexto 67"/>
          <p:cNvSpPr txBox="1"/>
          <p:nvPr/>
        </p:nvSpPr>
        <p:spPr>
          <a:xfrm>
            <a:off x="24707" y="87017"/>
            <a:ext cx="12192000" cy="707886"/>
          </a:xfrm>
          <a:prstGeom prst="rect">
            <a:avLst/>
          </a:prstGeom>
          <a:noFill/>
        </p:spPr>
        <p:txBody>
          <a:bodyPr wrap="square" rtlCol="0">
            <a:spAutoFit/>
          </a:bodyPr>
          <a:lstStyle/>
          <a:p>
            <a:pPr algn="ctr"/>
            <a:r>
              <a:rPr lang="pt-BR" sz="4000" b="1" dirty="0" smtClean="0">
                <a:solidFill>
                  <a:schemeClr val="accent5"/>
                </a:solidFill>
                <a:latin typeface="+mj-lt"/>
              </a:rPr>
              <a:t>Atenção primária à saúde</a:t>
            </a:r>
            <a:endParaRPr lang="pt-BR" sz="4000" b="1" dirty="0">
              <a:solidFill>
                <a:schemeClr val="accent5"/>
              </a:solidFill>
              <a:latin typeface="+mj-lt"/>
            </a:endParaRPr>
          </a:p>
        </p:txBody>
      </p:sp>
      <p:cxnSp>
        <p:nvCxnSpPr>
          <p:cNvPr id="71" name="Conector reto 70"/>
          <p:cNvCxnSpPr>
            <a:stCxn id="8" idx="2"/>
          </p:cNvCxnSpPr>
          <p:nvPr/>
        </p:nvCxnSpPr>
        <p:spPr>
          <a:xfrm flipH="1">
            <a:off x="5406829" y="1406592"/>
            <a:ext cx="224804" cy="1396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ector reto 72"/>
          <p:cNvCxnSpPr/>
          <p:nvPr/>
        </p:nvCxnSpPr>
        <p:spPr>
          <a:xfrm flipH="1">
            <a:off x="6481012" y="1463795"/>
            <a:ext cx="2163965" cy="1335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ector reto 74"/>
          <p:cNvCxnSpPr>
            <a:stCxn id="7" idx="3"/>
            <a:endCxn id="4" idx="1"/>
          </p:cNvCxnSpPr>
          <p:nvPr/>
        </p:nvCxnSpPr>
        <p:spPr>
          <a:xfrm>
            <a:off x="3195326" y="2666265"/>
            <a:ext cx="560706" cy="361807"/>
          </a:xfrm>
          <a:prstGeom prst="line">
            <a:avLst/>
          </a:prstGeom>
        </p:spPr>
        <p:style>
          <a:lnRef idx="1">
            <a:schemeClr val="accent1"/>
          </a:lnRef>
          <a:fillRef idx="0">
            <a:schemeClr val="accent1"/>
          </a:fillRef>
          <a:effectRef idx="0">
            <a:schemeClr val="accent1"/>
          </a:effectRef>
          <a:fontRef idx="minor">
            <a:schemeClr val="tx1"/>
          </a:fontRef>
        </p:style>
      </p:cxnSp>
      <p:sp>
        <p:nvSpPr>
          <p:cNvPr id="76" name="Espaço Reservado para Rodapé 75"/>
          <p:cNvSpPr>
            <a:spLocks noGrp="1"/>
          </p:cNvSpPr>
          <p:nvPr>
            <p:ph type="ftr" sz="quarter" idx="11"/>
          </p:nvPr>
        </p:nvSpPr>
        <p:spPr>
          <a:xfrm>
            <a:off x="509104" y="6474048"/>
            <a:ext cx="3461762" cy="365125"/>
          </a:xfrm>
        </p:spPr>
        <p:txBody>
          <a:bodyPr/>
          <a:lstStyle/>
          <a:p>
            <a:pPr algn="l"/>
            <a:r>
              <a:rPr lang="pt-BR" dirty="0" smtClean="0">
                <a:solidFill>
                  <a:schemeClr val="tx1">
                    <a:lumMod val="50000"/>
                    <a:lumOff val="50000"/>
                  </a:schemeClr>
                </a:solidFill>
              </a:rPr>
              <a:t>Adaptado de Greenhalgh, 2007.</a:t>
            </a:r>
            <a:endParaRPr lang="pt-BR" dirty="0">
              <a:solidFill>
                <a:schemeClr val="tx1">
                  <a:lumMod val="50000"/>
                  <a:lumOff val="50000"/>
                </a:schemeClr>
              </a:solidFill>
            </a:endParaRPr>
          </a:p>
        </p:txBody>
      </p:sp>
      <p:cxnSp>
        <p:nvCxnSpPr>
          <p:cNvPr id="15" name="Conector reto 14"/>
          <p:cNvCxnSpPr/>
          <p:nvPr/>
        </p:nvCxnSpPr>
        <p:spPr>
          <a:xfrm>
            <a:off x="591222" y="6474048"/>
            <a:ext cx="2049996" cy="19207"/>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32522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3119"/>
            <a:ext cx="11141242" cy="1006265"/>
          </a:xfrm>
          <a:solidFill>
            <a:schemeClr val="bg1"/>
          </a:solidFill>
          <a:ln>
            <a:solidFill>
              <a:schemeClr val="bg1"/>
            </a:solidFill>
          </a:ln>
        </p:spPr>
        <p:txBody>
          <a:bodyPr>
            <a:normAutofit/>
          </a:bodyPr>
          <a:lstStyle/>
          <a:p>
            <a:r>
              <a:rPr lang="pt-BR" sz="4000" b="1" dirty="0" smtClean="0">
                <a:solidFill>
                  <a:schemeClr val="accent5"/>
                </a:solidFill>
              </a:rPr>
              <a:t>Atenção Primária à Saúde - abordagens</a:t>
            </a:r>
            <a:endParaRPr lang="pt-BR" sz="4000" b="1" dirty="0">
              <a:solidFill>
                <a:schemeClr val="accent5"/>
              </a:solidFill>
            </a:endParaRPr>
          </a:p>
        </p:txBody>
      </p:sp>
      <p:sp>
        <p:nvSpPr>
          <p:cNvPr id="3" name="Espaço Reservado para Conteúdo 2"/>
          <p:cNvSpPr>
            <a:spLocks noGrp="1"/>
          </p:cNvSpPr>
          <p:nvPr>
            <p:ph idx="1"/>
          </p:nvPr>
        </p:nvSpPr>
        <p:spPr>
          <a:xfrm>
            <a:off x="838200" y="1500542"/>
            <a:ext cx="10515600" cy="4351338"/>
          </a:xfrm>
          <a:ln>
            <a:solidFill>
              <a:schemeClr val="bg1"/>
            </a:solidFill>
          </a:ln>
        </p:spPr>
        <p:txBody>
          <a:bodyPr>
            <a:normAutofit/>
          </a:bodyPr>
          <a:lstStyle/>
          <a:p>
            <a:pPr>
              <a:buClr>
                <a:schemeClr val="tx1">
                  <a:lumMod val="75000"/>
                  <a:lumOff val="25000"/>
                </a:schemeClr>
              </a:buClr>
            </a:pPr>
            <a:r>
              <a:rPr lang="pt-BR" sz="2400" dirty="0" smtClean="0">
                <a:solidFill>
                  <a:schemeClr val="tx1">
                    <a:lumMod val="75000"/>
                    <a:lumOff val="25000"/>
                  </a:schemeClr>
                </a:solidFill>
              </a:rPr>
              <a:t>APS seletiva (</a:t>
            </a:r>
            <a:r>
              <a:rPr lang="pt-BR" sz="2400" i="1" dirty="0" err="1" smtClean="0">
                <a:solidFill>
                  <a:schemeClr val="tx1">
                    <a:lumMod val="75000"/>
                    <a:lumOff val="25000"/>
                  </a:schemeClr>
                </a:solidFill>
              </a:rPr>
              <a:t>selective</a:t>
            </a:r>
            <a:r>
              <a:rPr lang="pt-BR" sz="2400" i="1" dirty="0" smtClean="0">
                <a:solidFill>
                  <a:schemeClr val="tx1">
                    <a:lumMod val="75000"/>
                    <a:lumOff val="25000"/>
                  </a:schemeClr>
                </a:solidFill>
              </a:rPr>
              <a:t> </a:t>
            </a:r>
            <a:r>
              <a:rPr lang="pt-BR" sz="2400" i="1" dirty="0" err="1" smtClean="0">
                <a:solidFill>
                  <a:schemeClr val="tx1">
                    <a:lumMod val="75000"/>
                    <a:lumOff val="25000"/>
                  </a:schemeClr>
                </a:solidFill>
              </a:rPr>
              <a:t>primary</a:t>
            </a:r>
            <a:r>
              <a:rPr lang="pt-BR" sz="2400" i="1" dirty="0" smtClean="0">
                <a:solidFill>
                  <a:schemeClr val="tx1">
                    <a:lumMod val="75000"/>
                    <a:lumOff val="25000"/>
                  </a:schemeClr>
                </a:solidFill>
              </a:rPr>
              <a:t> </a:t>
            </a:r>
            <a:r>
              <a:rPr lang="pt-BR" sz="2400" i="1" dirty="0" err="1" smtClean="0">
                <a:solidFill>
                  <a:schemeClr val="tx1">
                    <a:lumMod val="75000"/>
                    <a:lumOff val="25000"/>
                  </a:schemeClr>
                </a:solidFill>
              </a:rPr>
              <a:t>care</a:t>
            </a:r>
            <a:r>
              <a:rPr lang="pt-BR" sz="2400" dirty="0" smtClean="0">
                <a:solidFill>
                  <a:schemeClr val="tx1">
                    <a:lumMod val="75000"/>
                    <a:lumOff val="25000"/>
                  </a:schemeClr>
                </a:solidFill>
              </a:rPr>
              <a:t>) – focalizada, cesta restrita de serviços, populações específicas.</a:t>
            </a:r>
          </a:p>
          <a:p>
            <a:pPr>
              <a:buClr>
                <a:schemeClr val="tx1">
                  <a:lumMod val="75000"/>
                  <a:lumOff val="25000"/>
                </a:schemeClr>
              </a:buClr>
            </a:pPr>
            <a:endParaRPr lang="pt-BR" sz="2400" dirty="0" smtClean="0">
              <a:solidFill>
                <a:schemeClr val="tx1">
                  <a:lumMod val="75000"/>
                  <a:lumOff val="25000"/>
                </a:schemeClr>
              </a:solidFill>
            </a:endParaRPr>
          </a:p>
          <a:p>
            <a:pPr>
              <a:buClr>
                <a:schemeClr val="tx1">
                  <a:lumMod val="75000"/>
                  <a:lumOff val="25000"/>
                </a:schemeClr>
              </a:buClr>
            </a:pPr>
            <a:r>
              <a:rPr lang="pt-BR" sz="2400" dirty="0" smtClean="0">
                <a:solidFill>
                  <a:schemeClr val="tx1">
                    <a:lumMod val="75000"/>
                    <a:lumOff val="25000"/>
                  </a:schemeClr>
                </a:solidFill>
              </a:rPr>
              <a:t>Primeiro nível de atenção (</a:t>
            </a:r>
            <a:r>
              <a:rPr lang="pt-BR" sz="2400" i="1" dirty="0" err="1" smtClean="0">
                <a:solidFill>
                  <a:schemeClr val="tx1">
                    <a:lumMod val="75000"/>
                    <a:lumOff val="25000"/>
                  </a:schemeClr>
                </a:solidFill>
              </a:rPr>
              <a:t>primary</a:t>
            </a:r>
            <a:r>
              <a:rPr lang="pt-BR" sz="2400" i="1" dirty="0" smtClean="0">
                <a:solidFill>
                  <a:schemeClr val="tx1">
                    <a:lumMod val="75000"/>
                    <a:lumOff val="25000"/>
                  </a:schemeClr>
                </a:solidFill>
              </a:rPr>
              <a:t> </a:t>
            </a:r>
            <a:r>
              <a:rPr lang="pt-BR" sz="2400" i="1" dirty="0" err="1" smtClean="0">
                <a:solidFill>
                  <a:schemeClr val="tx1">
                    <a:lumMod val="75000"/>
                    <a:lumOff val="25000"/>
                  </a:schemeClr>
                </a:solidFill>
              </a:rPr>
              <a:t>care</a:t>
            </a:r>
            <a:r>
              <a:rPr lang="pt-BR" sz="2400" dirty="0" smtClean="0">
                <a:solidFill>
                  <a:schemeClr val="tx1">
                    <a:lumMod val="75000"/>
                    <a:lumOff val="25000"/>
                  </a:schemeClr>
                </a:solidFill>
              </a:rPr>
              <a:t>) – serviços ambulatoriais médicos não especializados de primeiro contato.</a:t>
            </a:r>
          </a:p>
          <a:p>
            <a:pPr>
              <a:buClr>
                <a:schemeClr val="tx1">
                  <a:lumMod val="75000"/>
                  <a:lumOff val="25000"/>
                </a:schemeClr>
              </a:buClr>
            </a:pPr>
            <a:endParaRPr lang="pt-BR" sz="2400" dirty="0" smtClean="0">
              <a:solidFill>
                <a:schemeClr val="tx1">
                  <a:lumMod val="75000"/>
                  <a:lumOff val="25000"/>
                </a:schemeClr>
              </a:solidFill>
            </a:endParaRPr>
          </a:p>
          <a:p>
            <a:pPr>
              <a:buClr>
                <a:schemeClr val="tx1">
                  <a:lumMod val="75000"/>
                  <a:lumOff val="25000"/>
                </a:schemeClr>
              </a:buClr>
            </a:pPr>
            <a:r>
              <a:rPr lang="pt-BR" sz="2400" dirty="0" smtClean="0">
                <a:solidFill>
                  <a:schemeClr val="tx1">
                    <a:lumMod val="75000"/>
                    <a:lumOff val="25000"/>
                  </a:schemeClr>
                </a:solidFill>
              </a:rPr>
              <a:t>APS abrangente e integral (</a:t>
            </a:r>
            <a:r>
              <a:rPr lang="pt-BR" sz="2400" i="1" dirty="0" err="1" smtClean="0">
                <a:solidFill>
                  <a:schemeClr val="tx1">
                    <a:lumMod val="75000"/>
                    <a:lumOff val="25000"/>
                  </a:schemeClr>
                </a:solidFill>
              </a:rPr>
              <a:t>comprehensive</a:t>
            </a:r>
            <a:r>
              <a:rPr lang="pt-BR" sz="2400" i="1" dirty="0" smtClean="0">
                <a:solidFill>
                  <a:schemeClr val="tx1">
                    <a:lumMod val="75000"/>
                    <a:lumOff val="25000"/>
                  </a:schemeClr>
                </a:solidFill>
              </a:rPr>
              <a:t> </a:t>
            </a:r>
            <a:r>
              <a:rPr lang="pt-BR" sz="2400" i="1" dirty="0" err="1" smtClean="0">
                <a:solidFill>
                  <a:schemeClr val="tx1">
                    <a:lumMod val="75000"/>
                    <a:lumOff val="25000"/>
                  </a:schemeClr>
                </a:solidFill>
              </a:rPr>
              <a:t>health</a:t>
            </a:r>
            <a:r>
              <a:rPr lang="pt-BR" sz="2400" i="1" dirty="0" smtClean="0">
                <a:solidFill>
                  <a:schemeClr val="tx1">
                    <a:lumMod val="75000"/>
                    <a:lumOff val="25000"/>
                  </a:schemeClr>
                </a:solidFill>
              </a:rPr>
              <a:t> </a:t>
            </a:r>
            <a:r>
              <a:rPr lang="pt-BR" sz="2400" i="1" dirty="0" err="1" smtClean="0">
                <a:solidFill>
                  <a:schemeClr val="tx1">
                    <a:lumMod val="75000"/>
                    <a:lumOff val="25000"/>
                  </a:schemeClr>
                </a:solidFill>
              </a:rPr>
              <a:t>care</a:t>
            </a:r>
            <a:r>
              <a:rPr lang="pt-BR" sz="2400" dirty="0" smtClean="0">
                <a:solidFill>
                  <a:schemeClr val="tx1">
                    <a:lumMod val="75000"/>
                    <a:lumOff val="25000"/>
                  </a:schemeClr>
                </a:solidFill>
              </a:rPr>
              <a:t>) – concepção de modelo assistencial e de organização do sistema de saúde (Alma-Ata).</a:t>
            </a:r>
          </a:p>
          <a:p>
            <a:pPr>
              <a:buClr>
                <a:schemeClr val="tx1">
                  <a:lumMod val="75000"/>
                  <a:lumOff val="25000"/>
                </a:schemeClr>
              </a:buClr>
            </a:pPr>
            <a:endParaRPr lang="pt-BR" sz="2400" dirty="0" smtClean="0">
              <a:solidFill>
                <a:schemeClr val="tx1">
                  <a:lumMod val="75000"/>
                  <a:lumOff val="25000"/>
                </a:schemeClr>
              </a:solidFill>
            </a:endParaRPr>
          </a:p>
          <a:p>
            <a:pPr>
              <a:buClr>
                <a:schemeClr val="tx1">
                  <a:lumMod val="75000"/>
                  <a:lumOff val="25000"/>
                </a:schemeClr>
              </a:buClr>
            </a:pPr>
            <a:r>
              <a:rPr lang="pt-BR" sz="2400" dirty="0" smtClean="0">
                <a:solidFill>
                  <a:schemeClr val="tx1">
                    <a:lumMod val="75000"/>
                    <a:lumOff val="25000"/>
                  </a:schemeClr>
                </a:solidFill>
              </a:rPr>
              <a:t>Abordagem de saúde e de direitos humanos - direito universal à saúde.</a:t>
            </a:r>
            <a:endParaRPr lang="pt-BR" sz="2400" dirty="0">
              <a:solidFill>
                <a:schemeClr val="tx1">
                  <a:lumMod val="75000"/>
                  <a:lumOff val="25000"/>
                </a:schemeClr>
              </a:solidFill>
            </a:endParaRPr>
          </a:p>
        </p:txBody>
      </p:sp>
      <p:sp>
        <p:nvSpPr>
          <p:cNvPr id="7" name="Espaço Reservado para Rodapé 6"/>
          <p:cNvSpPr>
            <a:spLocks noGrp="1"/>
          </p:cNvSpPr>
          <p:nvPr>
            <p:ph type="ftr" sz="quarter" idx="11"/>
          </p:nvPr>
        </p:nvSpPr>
        <p:spPr>
          <a:xfrm>
            <a:off x="838200" y="6368716"/>
            <a:ext cx="10158663" cy="489284"/>
          </a:xfrm>
        </p:spPr>
        <p:txBody>
          <a:bodyPr/>
          <a:lstStyle/>
          <a:p>
            <a:pPr algn="l"/>
            <a:r>
              <a:rPr lang="pt-BR" dirty="0" smtClean="0">
                <a:solidFill>
                  <a:schemeClr val="tx1">
                    <a:lumMod val="75000"/>
                    <a:lumOff val="25000"/>
                  </a:schemeClr>
                </a:solidFill>
              </a:rPr>
              <a:t>Organização </a:t>
            </a:r>
            <a:r>
              <a:rPr lang="pt-BR" dirty="0">
                <a:solidFill>
                  <a:schemeClr val="tx1">
                    <a:lumMod val="75000"/>
                    <a:lumOff val="25000"/>
                  </a:schemeClr>
                </a:solidFill>
              </a:rPr>
              <a:t>Pan–Americana da </a:t>
            </a:r>
            <a:r>
              <a:rPr lang="pt-BR" dirty="0" smtClean="0">
                <a:solidFill>
                  <a:schemeClr val="tx1">
                    <a:lumMod val="75000"/>
                    <a:lumOff val="25000"/>
                  </a:schemeClr>
                </a:solidFill>
              </a:rPr>
              <a:t>Saúde.  </a:t>
            </a:r>
            <a:r>
              <a:rPr lang="pt-BR" dirty="0">
                <a:solidFill>
                  <a:schemeClr val="tx1">
                    <a:lumMod val="75000"/>
                    <a:lumOff val="25000"/>
                  </a:schemeClr>
                </a:solidFill>
              </a:rPr>
              <a:t>Renovação da Atenção Primária em Saúde nas Américas: documento de posicionamento da </a:t>
            </a:r>
            <a:r>
              <a:rPr lang="pt-BR" dirty="0" smtClean="0">
                <a:solidFill>
                  <a:schemeClr val="tx1">
                    <a:lumMod val="75000"/>
                    <a:lumOff val="25000"/>
                  </a:schemeClr>
                </a:solidFill>
              </a:rPr>
              <a:t>OPAS/OMS. </a:t>
            </a:r>
            <a:r>
              <a:rPr lang="pt-BR" dirty="0">
                <a:solidFill>
                  <a:schemeClr val="tx1">
                    <a:lumMod val="75000"/>
                    <a:lumOff val="25000"/>
                  </a:schemeClr>
                </a:solidFill>
              </a:rPr>
              <a:t>Washington, D.C: OPAS, © 2007</a:t>
            </a:r>
            <a:r>
              <a:rPr lang="pt-BR" dirty="0" smtClean="0">
                <a:solidFill>
                  <a:schemeClr val="tx1">
                    <a:lumMod val="75000"/>
                    <a:lumOff val="25000"/>
                  </a:schemeClr>
                </a:solidFill>
              </a:rPr>
              <a:t>.</a:t>
            </a:r>
            <a:endParaRPr lang="pt-BR" sz="1600" dirty="0">
              <a:solidFill>
                <a:schemeClr val="tx1">
                  <a:lumMod val="75000"/>
                  <a:lumOff val="25000"/>
                </a:schemeClr>
              </a:solidFill>
            </a:endParaRPr>
          </a:p>
        </p:txBody>
      </p:sp>
      <p:cxnSp>
        <p:nvCxnSpPr>
          <p:cNvPr id="9" name="Conector reto 8"/>
          <p:cNvCxnSpPr/>
          <p:nvPr/>
        </p:nvCxnSpPr>
        <p:spPr>
          <a:xfrm>
            <a:off x="838200" y="6368716"/>
            <a:ext cx="980986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 name="Conector reto 4"/>
          <p:cNvCxnSpPr/>
          <p:nvPr/>
        </p:nvCxnSpPr>
        <p:spPr>
          <a:xfrm>
            <a:off x="0" y="964780"/>
            <a:ext cx="7916779" cy="5767"/>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4" name="Seta para a direita 3"/>
          <p:cNvSpPr/>
          <p:nvPr/>
        </p:nvSpPr>
        <p:spPr>
          <a:xfrm>
            <a:off x="346910" y="4090737"/>
            <a:ext cx="449179" cy="23261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4">
                  <a:lumMod val="75000"/>
                </a:schemeClr>
              </a:solidFill>
            </a:endParaRPr>
          </a:p>
        </p:txBody>
      </p:sp>
      <p:sp>
        <p:nvSpPr>
          <p:cNvPr id="8" name="Seta para a direita 7"/>
          <p:cNvSpPr/>
          <p:nvPr/>
        </p:nvSpPr>
        <p:spPr>
          <a:xfrm>
            <a:off x="346909" y="5285874"/>
            <a:ext cx="449179" cy="23261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4">
                  <a:lumMod val="75000"/>
                </a:schemeClr>
              </a:solidFill>
            </a:endParaRPr>
          </a:p>
        </p:txBody>
      </p:sp>
    </p:spTree>
    <p:extLst>
      <p:ext uri="{BB962C8B-B14F-4D97-AF65-F5344CB8AC3E}">
        <p14:creationId xmlns:p14="http://schemas.microsoft.com/office/powerpoint/2010/main" val="646798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79" y="0"/>
            <a:ext cx="7793052" cy="1325563"/>
          </a:xfrm>
          <a:solidFill>
            <a:schemeClr val="accent5">
              <a:lumMod val="75000"/>
            </a:schemeClr>
          </a:solidFill>
          <a:ln>
            <a:solidFill>
              <a:schemeClr val="bg1">
                <a:lumMod val="75000"/>
              </a:schemeClr>
            </a:solidFill>
          </a:ln>
        </p:spPr>
        <p:txBody>
          <a:bodyPr>
            <a:normAutofit/>
          </a:bodyPr>
          <a:lstStyle/>
          <a:p>
            <a:r>
              <a:rPr lang="pt-BR" sz="4000" b="1" dirty="0" smtClean="0">
                <a:solidFill>
                  <a:schemeClr val="bg1"/>
                </a:solidFill>
              </a:rPr>
              <a:t>1. Introdução</a:t>
            </a:r>
            <a:endParaRPr lang="pt-BR" sz="4000" b="1" dirty="0">
              <a:solidFill>
                <a:schemeClr val="bg1"/>
              </a:solidFill>
            </a:endParaRPr>
          </a:p>
        </p:txBody>
      </p:sp>
      <p:sp>
        <p:nvSpPr>
          <p:cNvPr id="3" name="Espaço Reservado para Conteúdo 2"/>
          <p:cNvSpPr>
            <a:spLocks noGrp="1"/>
          </p:cNvSpPr>
          <p:nvPr>
            <p:ph idx="1"/>
          </p:nvPr>
        </p:nvSpPr>
        <p:spPr/>
        <p:txBody>
          <a:bodyPr>
            <a:normAutofit/>
          </a:bodyPr>
          <a:lstStyle/>
          <a:p>
            <a:pPr marL="457200" lvl="1" indent="0">
              <a:buNone/>
            </a:pPr>
            <a:r>
              <a:rPr lang="pt-BR" sz="3200" dirty="0" smtClean="0">
                <a:solidFill>
                  <a:schemeClr val="tx1">
                    <a:lumMod val="75000"/>
                    <a:lumOff val="25000"/>
                  </a:schemeClr>
                </a:solidFill>
                <a:cs typeface="Courier New" panose="02070309020205020404" pitchFamily="49" charset="0"/>
              </a:rPr>
              <a:t>Produção </a:t>
            </a:r>
            <a:r>
              <a:rPr lang="pt-BR" sz="3200" dirty="0">
                <a:solidFill>
                  <a:schemeClr val="tx1">
                    <a:lumMod val="75000"/>
                    <a:lumOff val="25000"/>
                  </a:schemeClr>
                </a:solidFill>
                <a:cs typeface="Courier New" panose="02070309020205020404" pitchFamily="49" charset="0"/>
              </a:rPr>
              <a:t>social da saúde. </a:t>
            </a:r>
          </a:p>
          <a:p>
            <a:pPr marL="457200" lvl="1" indent="0">
              <a:buNone/>
            </a:pPr>
            <a:r>
              <a:rPr lang="pt-BR" sz="3200" dirty="0" smtClean="0">
                <a:solidFill>
                  <a:schemeClr val="tx1">
                    <a:lumMod val="75000"/>
                    <a:lumOff val="25000"/>
                  </a:schemeClr>
                </a:solidFill>
                <a:cs typeface="Courier New" panose="02070309020205020404" pitchFamily="49" charset="0"/>
              </a:rPr>
              <a:t>Promoção </a:t>
            </a:r>
            <a:r>
              <a:rPr lang="pt-BR" sz="3200" dirty="0">
                <a:solidFill>
                  <a:schemeClr val="tx1">
                    <a:lumMod val="75000"/>
                    <a:lumOff val="25000"/>
                  </a:schemeClr>
                </a:solidFill>
                <a:cs typeface="Courier New" panose="02070309020205020404" pitchFamily="49" charset="0"/>
              </a:rPr>
              <a:t>da saúde e prevenção de doenças.</a:t>
            </a:r>
          </a:p>
          <a:p>
            <a:pPr marL="457200" lvl="1" indent="0">
              <a:buNone/>
            </a:pPr>
            <a:r>
              <a:rPr lang="pt-BR" sz="3200" dirty="0" smtClean="0">
                <a:solidFill>
                  <a:schemeClr val="tx1">
                    <a:lumMod val="75000"/>
                    <a:lumOff val="25000"/>
                  </a:schemeClr>
                </a:solidFill>
                <a:cs typeface="Courier New" panose="02070309020205020404" pitchFamily="49" charset="0"/>
              </a:rPr>
              <a:t>Determinação </a:t>
            </a:r>
            <a:r>
              <a:rPr lang="pt-BR" sz="3200" dirty="0">
                <a:solidFill>
                  <a:schemeClr val="tx1">
                    <a:lumMod val="75000"/>
                    <a:lumOff val="25000"/>
                  </a:schemeClr>
                </a:solidFill>
                <a:cs typeface="Courier New" panose="02070309020205020404" pitchFamily="49" charset="0"/>
              </a:rPr>
              <a:t>social da saúde-doença</a:t>
            </a:r>
            <a:r>
              <a:rPr lang="pt-BR" sz="3200" dirty="0" smtClean="0">
                <a:solidFill>
                  <a:schemeClr val="tx1">
                    <a:lumMod val="75000"/>
                    <a:lumOff val="25000"/>
                  </a:schemeClr>
                </a:solidFill>
                <a:cs typeface="Courier New" panose="02070309020205020404" pitchFamily="49" charset="0"/>
              </a:rPr>
              <a:t>.</a:t>
            </a:r>
          </a:p>
          <a:p>
            <a:pPr marL="457200" lvl="1" indent="0">
              <a:buNone/>
            </a:pPr>
            <a:r>
              <a:rPr lang="pt-BR" sz="3200" dirty="0">
                <a:solidFill>
                  <a:schemeClr val="tx1">
                    <a:lumMod val="75000"/>
                    <a:lumOff val="25000"/>
                  </a:schemeClr>
                </a:solidFill>
                <a:cs typeface="Courier New" panose="02070309020205020404" pitchFamily="49" charset="0"/>
              </a:rPr>
              <a:t>Vigilância à saúde</a:t>
            </a:r>
            <a:r>
              <a:rPr lang="pt-BR" sz="3200" dirty="0" smtClean="0">
                <a:solidFill>
                  <a:schemeClr val="tx1">
                    <a:lumMod val="75000"/>
                    <a:lumOff val="25000"/>
                  </a:schemeClr>
                </a:solidFill>
                <a:cs typeface="Courier New" panose="02070309020205020404" pitchFamily="49" charset="0"/>
              </a:rPr>
              <a:t>.</a:t>
            </a:r>
          </a:p>
          <a:p>
            <a:pPr marL="457200" lvl="1" indent="0">
              <a:buNone/>
            </a:pPr>
            <a:endParaRPr lang="pt-BR" sz="2800" dirty="0" smtClean="0">
              <a:solidFill>
                <a:schemeClr val="tx1">
                  <a:lumMod val="75000"/>
                  <a:lumOff val="25000"/>
                </a:schemeClr>
              </a:solidFill>
              <a:cs typeface="Courier New" panose="02070309020205020404" pitchFamily="49" charset="0"/>
            </a:endParaRPr>
          </a:p>
          <a:p>
            <a:pPr marL="457200" lvl="1" indent="0">
              <a:buNone/>
            </a:pPr>
            <a:endParaRPr lang="pt-BR" sz="2800" dirty="0" smtClean="0">
              <a:solidFill>
                <a:schemeClr val="tx1">
                  <a:lumMod val="75000"/>
                  <a:lumOff val="25000"/>
                </a:schemeClr>
              </a:solidFill>
              <a:cs typeface="Courier New" panose="02070309020205020404" pitchFamily="49" charset="0"/>
            </a:endParaRPr>
          </a:p>
          <a:p>
            <a:pPr marL="457200" lvl="1" indent="0">
              <a:buNone/>
            </a:pPr>
            <a:endParaRPr lang="pt-BR" sz="2700" dirty="0">
              <a:solidFill>
                <a:schemeClr val="tx1">
                  <a:lumMod val="75000"/>
                  <a:lumOff val="25000"/>
                </a:schemeClr>
              </a:solidFill>
              <a:cs typeface="Courier New" panose="02070309020205020404" pitchFamily="49" charset="0"/>
            </a:endParaRPr>
          </a:p>
          <a:p>
            <a:pPr marL="457200" lvl="1" indent="0">
              <a:buNone/>
            </a:pPr>
            <a:endParaRPr lang="pt-BR" sz="2700" dirty="0">
              <a:solidFill>
                <a:schemeClr val="tx1">
                  <a:lumMod val="75000"/>
                  <a:lumOff val="25000"/>
                </a:schemeClr>
              </a:solidFill>
              <a:cs typeface="Courier New" panose="02070309020205020404" pitchFamily="49" charset="0"/>
            </a:endParaRPr>
          </a:p>
          <a:p>
            <a:pPr marL="0" indent="0">
              <a:buNone/>
            </a:pPr>
            <a:endParaRPr lang="pt-BR" sz="3600" dirty="0">
              <a:solidFill>
                <a:srgbClr val="333399"/>
              </a:solidFill>
            </a:endParaRPr>
          </a:p>
        </p:txBody>
      </p:sp>
    </p:spTree>
    <p:extLst>
      <p:ext uri="{BB962C8B-B14F-4D97-AF65-F5344CB8AC3E}">
        <p14:creationId xmlns:p14="http://schemas.microsoft.com/office/powerpoint/2010/main" val="3188366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46633"/>
            <a:ext cx="10515600" cy="1325563"/>
          </a:xfrm>
        </p:spPr>
        <p:txBody>
          <a:bodyPr>
            <a:noAutofit/>
          </a:bodyPr>
          <a:lstStyle/>
          <a:p>
            <a:r>
              <a:rPr lang="pt-BR" sz="4000" b="1" dirty="0" smtClean="0">
                <a:solidFill>
                  <a:schemeClr val="accent5"/>
                </a:solidFill>
              </a:rPr>
              <a:t>Atenção primária à saúde seletiva:</a:t>
            </a:r>
            <a:br>
              <a:rPr lang="pt-BR" sz="4000" b="1" dirty="0" smtClean="0">
                <a:solidFill>
                  <a:schemeClr val="accent5"/>
                </a:solidFill>
              </a:rPr>
            </a:br>
            <a:r>
              <a:rPr lang="pt-BR" sz="2800" b="1" dirty="0" smtClean="0">
                <a:solidFill>
                  <a:schemeClr val="accent5"/>
                </a:solidFill>
              </a:rPr>
              <a:t>controle de doenças em países em desenvolvimento</a:t>
            </a:r>
            <a:endParaRPr lang="pt-BR" sz="2800" b="1" dirty="0">
              <a:solidFill>
                <a:schemeClr val="accent5"/>
              </a:solidFill>
            </a:endParaRPr>
          </a:p>
        </p:txBody>
      </p:sp>
      <p:sp>
        <p:nvSpPr>
          <p:cNvPr id="3" name="Espaço Reservado para Conteúdo 2"/>
          <p:cNvSpPr>
            <a:spLocks noGrp="1"/>
          </p:cNvSpPr>
          <p:nvPr>
            <p:ph idx="1"/>
          </p:nvPr>
        </p:nvSpPr>
        <p:spPr>
          <a:xfrm>
            <a:off x="585537" y="1825624"/>
            <a:ext cx="11141241" cy="4543091"/>
          </a:xfrm>
        </p:spPr>
        <p:txBody>
          <a:bodyPr>
            <a:normAutofit/>
          </a:bodyPr>
          <a:lstStyle/>
          <a:p>
            <a:pPr>
              <a:buClr>
                <a:schemeClr val="tx1">
                  <a:lumMod val="75000"/>
                  <a:lumOff val="25000"/>
                </a:schemeClr>
              </a:buClr>
            </a:pPr>
            <a:r>
              <a:rPr lang="pt-BR" sz="2200" dirty="0" smtClean="0">
                <a:solidFill>
                  <a:schemeClr val="tx1">
                    <a:lumMod val="65000"/>
                    <a:lumOff val="35000"/>
                  </a:schemeClr>
                </a:solidFill>
              </a:rPr>
              <a:t>Avaliação de estratégias </a:t>
            </a:r>
            <a:r>
              <a:rPr lang="pt-BR" sz="2200" dirty="0">
                <a:solidFill>
                  <a:schemeClr val="tx1">
                    <a:lumMod val="65000"/>
                    <a:lumOff val="35000"/>
                  </a:schemeClr>
                </a:solidFill>
              </a:rPr>
              <a:t>:</a:t>
            </a:r>
          </a:p>
          <a:p>
            <a:pPr lvl="1">
              <a:buClr>
                <a:schemeClr val="tx1">
                  <a:lumMod val="75000"/>
                  <a:lumOff val="25000"/>
                </a:schemeClr>
              </a:buClr>
            </a:pPr>
            <a:r>
              <a:rPr lang="pt-BR" sz="2200" dirty="0" smtClean="0">
                <a:solidFill>
                  <a:schemeClr val="tx1">
                    <a:lumMod val="65000"/>
                    <a:lumOff val="35000"/>
                  </a:schemeClr>
                </a:solidFill>
              </a:rPr>
              <a:t>APS total</a:t>
            </a:r>
          </a:p>
          <a:p>
            <a:pPr lvl="1">
              <a:buClr>
                <a:schemeClr val="tx1">
                  <a:lumMod val="75000"/>
                  <a:lumOff val="25000"/>
                </a:schemeClr>
              </a:buClr>
            </a:pPr>
            <a:r>
              <a:rPr lang="pt-BR" sz="2200" dirty="0" smtClean="0">
                <a:solidFill>
                  <a:schemeClr val="tx1">
                    <a:lumMod val="65000"/>
                    <a:lumOff val="35000"/>
                  </a:schemeClr>
                </a:solidFill>
              </a:rPr>
              <a:t>APS básica</a:t>
            </a:r>
          </a:p>
          <a:p>
            <a:pPr lvl="1">
              <a:buClr>
                <a:schemeClr val="tx1">
                  <a:lumMod val="75000"/>
                  <a:lumOff val="25000"/>
                </a:schemeClr>
              </a:buClr>
            </a:pPr>
            <a:r>
              <a:rPr lang="pt-BR" sz="2200" dirty="0" smtClean="0">
                <a:solidFill>
                  <a:schemeClr val="tx1">
                    <a:lumMod val="65000"/>
                    <a:lumOff val="35000"/>
                  </a:schemeClr>
                </a:solidFill>
              </a:rPr>
              <a:t>Programas horizontais de controle de doenças</a:t>
            </a:r>
          </a:p>
          <a:p>
            <a:pPr lvl="1">
              <a:buClr>
                <a:schemeClr val="tx1">
                  <a:lumMod val="75000"/>
                  <a:lumOff val="25000"/>
                </a:schemeClr>
              </a:buClr>
            </a:pPr>
            <a:r>
              <a:rPr lang="pt-BR" sz="2200" dirty="0" smtClean="0">
                <a:solidFill>
                  <a:schemeClr val="tx1">
                    <a:lumMod val="65000"/>
                    <a:lumOff val="35000"/>
                  </a:schemeClr>
                </a:solidFill>
              </a:rPr>
              <a:t>Programas verticais de APS seletiva</a:t>
            </a:r>
          </a:p>
          <a:p>
            <a:pPr lvl="1">
              <a:buClr>
                <a:schemeClr val="tx1">
                  <a:lumMod val="75000"/>
                  <a:lumOff val="25000"/>
                </a:schemeClr>
              </a:buClr>
            </a:pPr>
            <a:r>
              <a:rPr lang="pt-BR" sz="2200" dirty="0" smtClean="0">
                <a:solidFill>
                  <a:schemeClr val="tx1">
                    <a:lumMod val="65000"/>
                    <a:lumOff val="35000"/>
                  </a:schemeClr>
                </a:solidFill>
              </a:rPr>
              <a:t>Pesquisas de doenças de difícil controle</a:t>
            </a:r>
          </a:p>
          <a:p>
            <a:pPr>
              <a:buClr>
                <a:schemeClr val="tx1">
                  <a:lumMod val="75000"/>
                  <a:lumOff val="25000"/>
                </a:schemeClr>
              </a:buClr>
            </a:pPr>
            <a:r>
              <a:rPr lang="pt-BR" sz="2200" dirty="0" smtClean="0">
                <a:solidFill>
                  <a:schemeClr val="tx1">
                    <a:lumMod val="65000"/>
                    <a:lumOff val="35000"/>
                  </a:schemeClr>
                </a:solidFill>
              </a:rPr>
              <a:t>Banco Mundial - custos - objetivos de Saúde para Todos no Ano 2000. </a:t>
            </a:r>
          </a:p>
          <a:p>
            <a:pPr>
              <a:buClr>
                <a:schemeClr val="tx1">
                  <a:lumMod val="75000"/>
                  <a:lumOff val="25000"/>
                </a:schemeClr>
              </a:buClr>
            </a:pPr>
            <a:r>
              <a:rPr lang="pt-BR" sz="2200" u="sng" dirty="0" smtClean="0">
                <a:solidFill>
                  <a:schemeClr val="tx1">
                    <a:lumMod val="65000"/>
                    <a:lumOff val="35000"/>
                  </a:schemeClr>
                </a:solidFill>
              </a:rPr>
              <a:t>Programas selecionados</a:t>
            </a:r>
            <a:r>
              <a:rPr lang="pt-BR" sz="2200" dirty="0" smtClean="0">
                <a:solidFill>
                  <a:schemeClr val="tx1">
                    <a:lumMod val="65000"/>
                    <a:lumOff val="35000"/>
                  </a:schemeClr>
                </a:solidFill>
              </a:rPr>
              <a:t>: vacinação DPT, tratamento de malária, TRO diarreia em crianças, TT gestante, aleitamento materno exclusivo. </a:t>
            </a:r>
          </a:p>
          <a:p>
            <a:pPr>
              <a:buClr>
                <a:schemeClr val="tx1">
                  <a:lumMod val="75000"/>
                  <a:lumOff val="25000"/>
                </a:schemeClr>
              </a:buClr>
            </a:pPr>
            <a:r>
              <a:rPr lang="pt-BR" sz="2200" dirty="0" smtClean="0">
                <a:solidFill>
                  <a:schemeClr val="tx1">
                    <a:lumMod val="75000"/>
                    <a:lumOff val="25000"/>
                  </a:schemeClr>
                </a:solidFill>
              </a:rPr>
              <a:t>Estratégia </a:t>
            </a:r>
            <a:r>
              <a:rPr lang="pt-BR" sz="2200" dirty="0">
                <a:solidFill>
                  <a:schemeClr val="tx1">
                    <a:lumMod val="75000"/>
                    <a:lumOff val="25000"/>
                  </a:schemeClr>
                </a:solidFill>
              </a:rPr>
              <a:t>GOBI (</a:t>
            </a:r>
            <a:r>
              <a:rPr lang="pt-BR" sz="2200" dirty="0" err="1">
                <a:solidFill>
                  <a:schemeClr val="tx1">
                    <a:lumMod val="75000"/>
                    <a:lumOff val="25000"/>
                  </a:schemeClr>
                </a:solidFill>
              </a:rPr>
              <a:t>growth</a:t>
            </a:r>
            <a:r>
              <a:rPr lang="pt-BR" sz="2200" dirty="0">
                <a:solidFill>
                  <a:schemeClr val="tx1">
                    <a:lumMod val="75000"/>
                    <a:lumOff val="25000"/>
                  </a:schemeClr>
                </a:solidFill>
              </a:rPr>
              <a:t> </a:t>
            </a:r>
            <a:r>
              <a:rPr lang="pt-BR" sz="2200" dirty="0" err="1">
                <a:solidFill>
                  <a:schemeClr val="tx1">
                    <a:lumMod val="75000"/>
                    <a:lumOff val="25000"/>
                  </a:schemeClr>
                </a:solidFill>
              </a:rPr>
              <a:t>monitoring</a:t>
            </a:r>
            <a:r>
              <a:rPr lang="pt-BR" sz="2200" dirty="0">
                <a:solidFill>
                  <a:schemeClr val="tx1">
                    <a:lumMod val="75000"/>
                    <a:lumOff val="25000"/>
                  </a:schemeClr>
                </a:solidFill>
              </a:rPr>
              <a:t>, oral </a:t>
            </a:r>
            <a:r>
              <a:rPr lang="pt-BR" sz="2200" dirty="0" err="1">
                <a:solidFill>
                  <a:schemeClr val="tx1">
                    <a:lumMod val="75000"/>
                    <a:lumOff val="25000"/>
                  </a:schemeClr>
                </a:solidFill>
              </a:rPr>
              <a:t>rehydratation</a:t>
            </a:r>
            <a:r>
              <a:rPr lang="pt-BR" sz="2200" dirty="0">
                <a:solidFill>
                  <a:schemeClr val="tx1">
                    <a:lumMod val="75000"/>
                    <a:lumOff val="25000"/>
                  </a:schemeClr>
                </a:solidFill>
              </a:rPr>
              <a:t>, </a:t>
            </a:r>
            <a:r>
              <a:rPr lang="pt-BR" sz="2200" dirty="0" err="1">
                <a:solidFill>
                  <a:schemeClr val="tx1">
                    <a:lumMod val="75000"/>
                    <a:lumOff val="25000"/>
                  </a:schemeClr>
                </a:solidFill>
              </a:rPr>
              <a:t>breast-feeding</a:t>
            </a:r>
            <a:r>
              <a:rPr lang="pt-BR" sz="2200" dirty="0">
                <a:solidFill>
                  <a:schemeClr val="tx1">
                    <a:lumMod val="75000"/>
                    <a:lumOff val="25000"/>
                  </a:schemeClr>
                </a:solidFill>
              </a:rPr>
              <a:t>, </a:t>
            </a:r>
            <a:r>
              <a:rPr lang="pt-BR" sz="2200" dirty="0" err="1">
                <a:solidFill>
                  <a:schemeClr val="tx1">
                    <a:lumMod val="75000"/>
                    <a:lumOff val="25000"/>
                  </a:schemeClr>
                </a:solidFill>
              </a:rPr>
              <a:t>immunization</a:t>
            </a:r>
            <a:r>
              <a:rPr lang="pt-BR" sz="2200" dirty="0" smtClean="0">
                <a:solidFill>
                  <a:schemeClr val="tx1">
                    <a:lumMod val="75000"/>
                    <a:lumOff val="25000"/>
                  </a:schemeClr>
                </a:solidFill>
              </a:rPr>
              <a:t>) </a:t>
            </a:r>
            <a:r>
              <a:rPr lang="pt-BR" sz="2200" dirty="0">
                <a:solidFill>
                  <a:schemeClr val="tx1">
                    <a:lumMod val="75000"/>
                    <a:lumOff val="25000"/>
                  </a:schemeClr>
                </a:solidFill>
              </a:rPr>
              <a:t>e FFF (</a:t>
            </a:r>
            <a:r>
              <a:rPr lang="pt-BR" sz="2200" dirty="0" err="1">
                <a:solidFill>
                  <a:schemeClr val="tx1">
                    <a:lumMod val="75000"/>
                    <a:lumOff val="25000"/>
                  </a:schemeClr>
                </a:solidFill>
              </a:rPr>
              <a:t>food</a:t>
            </a:r>
            <a:r>
              <a:rPr lang="pt-BR" sz="2200" dirty="0">
                <a:solidFill>
                  <a:schemeClr val="tx1">
                    <a:lumMod val="75000"/>
                    <a:lumOff val="25000"/>
                  </a:schemeClr>
                </a:solidFill>
              </a:rPr>
              <a:t> </a:t>
            </a:r>
            <a:r>
              <a:rPr lang="pt-BR" sz="2200" dirty="0" err="1">
                <a:solidFill>
                  <a:schemeClr val="tx1">
                    <a:lumMod val="75000"/>
                    <a:lumOff val="25000"/>
                  </a:schemeClr>
                </a:solidFill>
              </a:rPr>
              <a:t>suplementation</a:t>
            </a:r>
            <a:r>
              <a:rPr lang="pt-BR" sz="2200" dirty="0">
                <a:solidFill>
                  <a:schemeClr val="tx1">
                    <a:lumMod val="75000"/>
                    <a:lumOff val="25000"/>
                  </a:schemeClr>
                </a:solidFill>
              </a:rPr>
              <a:t>, </a:t>
            </a:r>
            <a:r>
              <a:rPr lang="pt-BR" sz="2200" dirty="0" err="1">
                <a:solidFill>
                  <a:schemeClr val="tx1">
                    <a:lumMod val="75000"/>
                    <a:lumOff val="25000"/>
                  </a:schemeClr>
                </a:solidFill>
              </a:rPr>
              <a:t>female</a:t>
            </a:r>
            <a:r>
              <a:rPr lang="pt-BR" sz="2200" dirty="0">
                <a:solidFill>
                  <a:schemeClr val="tx1">
                    <a:lumMod val="75000"/>
                    <a:lumOff val="25000"/>
                  </a:schemeClr>
                </a:solidFill>
              </a:rPr>
              <a:t> </a:t>
            </a:r>
            <a:r>
              <a:rPr lang="pt-BR" sz="2200" dirty="0" err="1">
                <a:solidFill>
                  <a:schemeClr val="tx1">
                    <a:lumMod val="75000"/>
                    <a:lumOff val="25000"/>
                  </a:schemeClr>
                </a:solidFill>
              </a:rPr>
              <a:t>literacy</a:t>
            </a:r>
            <a:r>
              <a:rPr lang="pt-BR" sz="2200" dirty="0">
                <a:solidFill>
                  <a:schemeClr val="tx1">
                    <a:lumMod val="75000"/>
                    <a:lumOff val="25000"/>
                  </a:schemeClr>
                </a:solidFill>
              </a:rPr>
              <a:t>, </a:t>
            </a:r>
            <a:r>
              <a:rPr lang="pt-BR" sz="2200" dirty="0" err="1">
                <a:solidFill>
                  <a:schemeClr val="tx1">
                    <a:lumMod val="75000"/>
                    <a:lumOff val="25000"/>
                  </a:schemeClr>
                </a:solidFill>
              </a:rPr>
              <a:t>family</a:t>
            </a:r>
            <a:r>
              <a:rPr lang="pt-BR" sz="2200" dirty="0">
                <a:solidFill>
                  <a:schemeClr val="tx1">
                    <a:lumMod val="75000"/>
                    <a:lumOff val="25000"/>
                  </a:schemeClr>
                </a:solidFill>
              </a:rPr>
              <a:t> </a:t>
            </a:r>
            <a:r>
              <a:rPr lang="pt-BR" sz="2200" dirty="0" err="1">
                <a:solidFill>
                  <a:schemeClr val="tx1">
                    <a:lumMod val="75000"/>
                    <a:lumOff val="25000"/>
                  </a:schemeClr>
                </a:solidFill>
              </a:rPr>
              <a:t>planing</a:t>
            </a:r>
            <a:r>
              <a:rPr lang="pt-BR" sz="2200" dirty="0">
                <a:solidFill>
                  <a:schemeClr val="tx1">
                    <a:lumMod val="75000"/>
                    <a:lumOff val="25000"/>
                  </a:schemeClr>
                </a:solidFill>
              </a:rPr>
              <a:t>).</a:t>
            </a:r>
            <a:endParaRPr lang="pt-BR" sz="2200" dirty="0">
              <a:solidFill>
                <a:schemeClr val="tx1">
                  <a:lumMod val="65000"/>
                  <a:lumOff val="35000"/>
                </a:schemeClr>
              </a:solidFill>
            </a:endParaRPr>
          </a:p>
          <a:p>
            <a:endParaRPr lang="pt-BR" sz="2000" dirty="0"/>
          </a:p>
          <a:p>
            <a:endParaRPr lang="pt-BR" sz="2000" dirty="0" smtClean="0"/>
          </a:p>
          <a:p>
            <a:pPr lvl="1"/>
            <a:endParaRPr lang="pt-BR" sz="1600" dirty="0"/>
          </a:p>
          <a:p>
            <a:pPr marL="457200" lvl="1" indent="0">
              <a:buNone/>
            </a:pPr>
            <a:endParaRPr lang="pt-BR" sz="1600" dirty="0" smtClean="0"/>
          </a:p>
          <a:p>
            <a:pPr marL="457200" lvl="1" indent="0">
              <a:buNone/>
            </a:pPr>
            <a:endParaRPr lang="pt-BR" sz="1600" dirty="0" smtClean="0"/>
          </a:p>
        </p:txBody>
      </p:sp>
      <p:sp>
        <p:nvSpPr>
          <p:cNvPr id="4" name="Espaço Reservado para Rodapé 3"/>
          <p:cNvSpPr>
            <a:spLocks noGrp="1"/>
          </p:cNvSpPr>
          <p:nvPr>
            <p:ph type="ftr" sz="quarter" idx="11"/>
          </p:nvPr>
        </p:nvSpPr>
        <p:spPr>
          <a:xfrm>
            <a:off x="744195" y="6437619"/>
            <a:ext cx="10399295" cy="365125"/>
          </a:xfrm>
        </p:spPr>
        <p:txBody>
          <a:bodyPr/>
          <a:lstStyle/>
          <a:p>
            <a:pPr algn="l"/>
            <a:r>
              <a:rPr lang="en-US" dirty="0" smtClean="0">
                <a:solidFill>
                  <a:schemeClr val="tx1">
                    <a:lumMod val="50000"/>
                    <a:lumOff val="50000"/>
                  </a:schemeClr>
                </a:solidFill>
              </a:rPr>
              <a:t>Walsh, JA &amp; Warren, KS. Selective primary health care: an interim strategy for disease control in developing countries. Soc. Sci. &amp; Med. 14: 145-163, 1980.</a:t>
            </a:r>
          </a:p>
          <a:p>
            <a:pPr algn="l"/>
            <a:r>
              <a:rPr lang="en-US" dirty="0" err="1">
                <a:solidFill>
                  <a:schemeClr val="tx1">
                    <a:lumMod val="50000"/>
                    <a:lumOff val="50000"/>
                  </a:schemeClr>
                </a:solidFill>
              </a:rPr>
              <a:t>Cueto</a:t>
            </a:r>
            <a:r>
              <a:rPr lang="en-US" dirty="0">
                <a:solidFill>
                  <a:schemeClr val="tx1">
                    <a:lumMod val="50000"/>
                    <a:lumOff val="50000"/>
                  </a:schemeClr>
                </a:solidFill>
              </a:rPr>
              <a:t>, M. The origins of selective primary health care and selective primary health care. Am. Journal of Pub. Health, </a:t>
            </a:r>
            <a:r>
              <a:rPr lang="en-US" dirty="0" err="1">
                <a:solidFill>
                  <a:schemeClr val="tx1">
                    <a:lumMod val="50000"/>
                    <a:lumOff val="50000"/>
                  </a:schemeClr>
                </a:solidFill>
              </a:rPr>
              <a:t>nov</a:t>
            </a:r>
            <a:r>
              <a:rPr lang="en-US" dirty="0">
                <a:solidFill>
                  <a:schemeClr val="tx1">
                    <a:lumMod val="50000"/>
                    <a:lumOff val="50000"/>
                  </a:schemeClr>
                </a:solidFill>
              </a:rPr>
              <a:t> 2004, </a:t>
            </a:r>
            <a:r>
              <a:rPr lang="en-US" dirty="0" err="1">
                <a:solidFill>
                  <a:schemeClr val="tx1">
                    <a:lumMod val="50000"/>
                    <a:lumOff val="50000"/>
                  </a:schemeClr>
                </a:solidFill>
              </a:rPr>
              <a:t>vol</a:t>
            </a:r>
            <a:r>
              <a:rPr lang="en-US" dirty="0">
                <a:solidFill>
                  <a:schemeClr val="tx1">
                    <a:lumMod val="50000"/>
                    <a:lumOff val="50000"/>
                  </a:schemeClr>
                </a:solidFill>
              </a:rPr>
              <a:t> 94 (11): 1864-1872</a:t>
            </a:r>
            <a:r>
              <a:rPr lang="en-US" dirty="0" smtClean="0">
                <a:solidFill>
                  <a:schemeClr val="tx1">
                    <a:lumMod val="50000"/>
                    <a:lumOff val="50000"/>
                  </a:schemeClr>
                </a:solidFill>
              </a:rPr>
              <a:t>.</a:t>
            </a:r>
            <a:endParaRPr lang="pt-BR" dirty="0">
              <a:solidFill>
                <a:schemeClr val="tx1">
                  <a:lumMod val="50000"/>
                  <a:lumOff val="50000"/>
                </a:schemeClr>
              </a:solidFill>
            </a:endParaRPr>
          </a:p>
        </p:txBody>
      </p:sp>
      <p:cxnSp>
        <p:nvCxnSpPr>
          <p:cNvPr id="9" name="Conector reto 8"/>
          <p:cNvCxnSpPr/>
          <p:nvPr/>
        </p:nvCxnSpPr>
        <p:spPr>
          <a:xfrm>
            <a:off x="0" y="1443207"/>
            <a:ext cx="7459580" cy="8853"/>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 name="Conector reto 10"/>
          <p:cNvCxnSpPr/>
          <p:nvPr/>
        </p:nvCxnSpPr>
        <p:spPr>
          <a:xfrm>
            <a:off x="810125" y="6376735"/>
            <a:ext cx="9570579" cy="0"/>
          </a:xfrm>
          <a:prstGeom prst="line">
            <a:avLst/>
          </a:prstGeom>
        </p:spPr>
        <p:style>
          <a:lnRef idx="1">
            <a:schemeClr val="accent3"/>
          </a:lnRef>
          <a:fillRef idx="0">
            <a:schemeClr val="accent3"/>
          </a:fillRef>
          <a:effectRef idx="0">
            <a:schemeClr val="accent3"/>
          </a:effectRef>
          <a:fontRef idx="minor">
            <a:schemeClr val="tx1"/>
          </a:fontRef>
        </p:style>
      </p:cxnSp>
      <p:sp>
        <p:nvSpPr>
          <p:cNvPr id="7" name="Seta para a direita 6"/>
          <p:cNvSpPr/>
          <p:nvPr/>
        </p:nvSpPr>
        <p:spPr>
          <a:xfrm>
            <a:off x="625640" y="3353630"/>
            <a:ext cx="449179" cy="23261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4">
                  <a:lumMod val="75000"/>
                </a:schemeClr>
              </a:solidFill>
            </a:endParaRPr>
          </a:p>
        </p:txBody>
      </p:sp>
      <p:sp>
        <p:nvSpPr>
          <p:cNvPr id="8" name="Seta para a direita 7"/>
          <p:cNvSpPr/>
          <p:nvPr/>
        </p:nvSpPr>
        <p:spPr>
          <a:xfrm>
            <a:off x="136358" y="4580435"/>
            <a:ext cx="449179" cy="23261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4">
                  <a:lumMod val="75000"/>
                </a:schemeClr>
              </a:solidFill>
            </a:endParaRPr>
          </a:p>
        </p:txBody>
      </p:sp>
    </p:spTree>
    <p:extLst>
      <p:ext uri="{BB962C8B-B14F-4D97-AF65-F5344CB8AC3E}">
        <p14:creationId xmlns:p14="http://schemas.microsoft.com/office/powerpoint/2010/main" val="3031973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1016649" y="6435198"/>
            <a:ext cx="10544761" cy="365125"/>
          </a:xfrm>
        </p:spPr>
        <p:txBody>
          <a:bodyPr/>
          <a:lstStyle/>
          <a:p>
            <a:pPr algn="l"/>
            <a:r>
              <a:rPr lang="en-US" dirty="0" smtClean="0">
                <a:solidFill>
                  <a:schemeClr val="tx1">
                    <a:lumMod val="50000"/>
                    <a:lumOff val="50000"/>
                  </a:schemeClr>
                </a:solidFill>
              </a:rPr>
              <a:t>World </a:t>
            </a:r>
            <a:r>
              <a:rPr lang="en-US" dirty="0">
                <a:solidFill>
                  <a:schemeClr val="tx1">
                    <a:lumMod val="50000"/>
                    <a:lumOff val="50000"/>
                  </a:schemeClr>
                </a:solidFill>
              </a:rPr>
              <a:t>Health Organization (WHO). Primary health care </a:t>
            </a:r>
            <a:r>
              <a:rPr lang="en-US" dirty="0" smtClean="0">
                <a:solidFill>
                  <a:schemeClr val="tx1">
                    <a:lumMod val="50000"/>
                    <a:lumOff val="50000"/>
                  </a:schemeClr>
                </a:solidFill>
              </a:rPr>
              <a:t>comes full circle</a:t>
            </a:r>
            <a:r>
              <a:rPr lang="en-US" dirty="0">
                <a:solidFill>
                  <a:schemeClr val="tx1">
                    <a:lumMod val="50000"/>
                    <a:lumOff val="50000"/>
                  </a:schemeClr>
                </a:solidFill>
              </a:rPr>
              <a:t>. Bull. Of the WHO, </a:t>
            </a:r>
            <a:r>
              <a:rPr lang="en-US" dirty="0" smtClean="0">
                <a:solidFill>
                  <a:schemeClr val="tx1">
                    <a:lumMod val="50000"/>
                    <a:lumOff val="50000"/>
                  </a:schemeClr>
                </a:solidFill>
              </a:rPr>
              <a:t>86 </a:t>
            </a:r>
            <a:r>
              <a:rPr lang="en-US" dirty="0">
                <a:solidFill>
                  <a:schemeClr val="tx1">
                    <a:lumMod val="50000"/>
                    <a:lumOff val="50000"/>
                  </a:schemeClr>
                </a:solidFill>
              </a:rPr>
              <a:t>(10): </a:t>
            </a:r>
            <a:r>
              <a:rPr lang="en-US" dirty="0" smtClean="0">
                <a:solidFill>
                  <a:schemeClr val="tx1">
                    <a:lumMod val="50000"/>
                    <a:lumOff val="50000"/>
                  </a:schemeClr>
                </a:solidFill>
              </a:rPr>
              <a:t>747-748, 2008.</a:t>
            </a:r>
            <a:endParaRPr lang="pt-BR" dirty="0">
              <a:solidFill>
                <a:schemeClr val="tx1">
                  <a:lumMod val="50000"/>
                  <a:lumOff val="50000"/>
                </a:schemeClr>
              </a:solidFill>
            </a:endParaRPr>
          </a:p>
        </p:txBody>
      </p:sp>
      <p:sp>
        <p:nvSpPr>
          <p:cNvPr id="2" name="Título 1"/>
          <p:cNvSpPr>
            <a:spLocks noGrp="1"/>
          </p:cNvSpPr>
          <p:nvPr>
            <p:ph type="title" idx="4294967295"/>
          </p:nvPr>
        </p:nvSpPr>
        <p:spPr>
          <a:xfrm>
            <a:off x="0" y="79892"/>
            <a:ext cx="12192000" cy="1234992"/>
          </a:xfrm>
          <a:solidFill>
            <a:schemeClr val="bg1"/>
          </a:solidFill>
          <a:ln>
            <a:solidFill>
              <a:schemeClr val="bg1"/>
            </a:solidFill>
          </a:ln>
        </p:spPr>
        <p:txBody>
          <a:bodyPr>
            <a:noAutofit/>
          </a:bodyPr>
          <a:lstStyle/>
          <a:p>
            <a:pPr algn="ctr"/>
            <a:r>
              <a:rPr lang="pt-BR" sz="4000" b="1" dirty="0">
                <a:solidFill>
                  <a:schemeClr val="accent5"/>
                </a:solidFill>
              </a:rPr>
              <a:t>30 anos após Alma-Ata </a:t>
            </a:r>
            <a:r>
              <a:rPr lang="pt-BR" sz="4000" b="1" dirty="0" smtClean="0">
                <a:solidFill>
                  <a:schemeClr val="accent5"/>
                </a:solidFill>
              </a:rPr>
              <a:t/>
            </a:r>
            <a:br>
              <a:rPr lang="pt-BR" sz="4000" b="1" dirty="0" smtClean="0">
                <a:solidFill>
                  <a:schemeClr val="accent5"/>
                </a:solidFill>
              </a:rPr>
            </a:br>
            <a:r>
              <a:rPr lang="pt-BR" sz="2800" b="1" dirty="0" err="1" smtClean="0">
                <a:solidFill>
                  <a:schemeClr val="accent5"/>
                </a:solidFill>
              </a:rPr>
              <a:t>Halfdan</a:t>
            </a:r>
            <a:r>
              <a:rPr lang="pt-BR" sz="2800" b="1" dirty="0" smtClean="0">
                <a:solidFill>
                  <a:schemeClr val="accent5"/>
                </a:solidFill>
              </a:rPr>
              <a:t> Mahler,  Diretor-Geral da OMS (1973-1988).</a:t>
            </a:r>
            <a:br>
              <a:rPr lang="pt-BR" sz="2800" b="1" dirty="0" smtClean="0">
                <a:solidFill>
                  <a:schemeClr val="accent5"/>
                </a:solidFill>
              </a:rPr>
            </a:br>
            <a:endParaRPr lang="pt-BR" sz="2800" b="1" dirty="0">
              <a:solidFill>
                <a:schemeClr val="accent5"/>
              </a:solidFill>
            </a:endParaRPr>
          </a:p>
        </p:txBody>
      </p:sp>
      <p:sp>
        <p:nvSpPr>
          <p:cNvPr id="7" name="Espaço Reservado para Conteúdo 6"/>
          <p:cNvSpPr>
            <a:spLocks noGrp="1"/>
          </p:cNvSpPr>
          <p:nvPr>
            <p:ph sz="half" idx="4294967295"/>
          </p:nvPr>
        </p:nvSpPr>
        <p:spPr>
          <a:xfrm>
            <a:off x="4154488" y="1413560"/>
            <a:ext cx="8037512" cy="4679303"/>
          </a:xfrm>
        </p:spPr>
        <p:txBody>
          <a:bodyPr>
            <a:normAutofit/>
          </a:bodyPr>
          <a:lstStyle/>
          <a:p>
            <a:pPr>
              <a:buClr>
                <a:schemeClr val="tx1">
                  <a:lumMod val="75000"/>
                  <a:lumOff val="25000"/>
                </a:schemeClr>
              </a:buClr>
            </a:pPr>
            <a:r>
              <a:rPr lang="pt-BR" sz="2400" dirty="0">
                <a:solidFill>
                  <a:schemeClr val="tx1">
                    <a:lumMod val="75000"/>
                    <a:lumOff val="25000"/>
                  </a:schemeClr>
                </a:solidFill>
              </a:rPr>
              <a:t>“A </a:t>
            </a:r>
            <a:r>
              <a:rPr lang="pt-BR" sz="2400" dirty="0" smtClean="0">
                <a:solidFill>
                  <a:schemeClr val="tx1">
                    <a:lumMod val="75000"/>
                    <a:lumOff val="25000"/>
                  </a:schemeClr>
                </a:solidFill>
              </a:rPr>
              <a:t>APS </a:t>
            </a:r>
            <a:r>
              <a:rPr lang="pt-BR" sz="2400" dirty="0">
                <a:solidFill>
                  <a:schemeClr val="tx1">
                    <a:lumMod val="75000"/>
                    <a:lumOff val="25000"/>
                  </a:schemeClr>
                </a:solidFill>
              </a:rPr>
              <a:t>não será bem-sucedida, a menos que possamos gerar participação de indivíduos, famílias e comunidades, mas essa participação </a:t>
            </a:r>
            <a:r>
              <a:rPr lang="pt-BR" sz="2400" dirty="0" smtClean="0">
                <a:solidFill>
                  <a:schemeClr val="tx1">
                    <a:lumMod val="75000"/>
                    <a:lumOff val="25000"/>
                  </a:schemeClr>
                </a:solidFill>
              </a:rPr>
              <a:t>não </a:t>
            </a:r>
            <a:r>
              <a:rPr lang="pt-BR" sz="2400" dirty="0">
                <a:solidFill>
                  <a:schemeClr val="tx1">
                    <a:lumMod val="75000"/>
                    <a:lumOff val="25000"/>
                  </a:schemeClr>
                </a:solidFill>
              </a:rPr>
              <a:t>funcionará a menos que haja apoio do sistema de saúde”.</a:t>
            </a:r>
            <a:endParaRPr lang="pt-BR" sz="2400" dirty="0" smtClean="0">
              <a:solidFill>
                <a:schemeClr val="tx1">
                  <a:lumMod val="75000"/>
                  <a:lumOff val="25000"/>
                </a:schemeClr>
              </a:solidFill>
            </a:endParaRPr>
          </a:p>
          <a:p>
            <a:pPr>
              <a:buClr>
                <a:schemeClr val="tx1">
                  <a:lumMod val="75000"/>
                  <a:lumOff val="25000"/>
                </a:schemeClr>
              </a:buClr>
            </a:pPr>
            <a:r>
              <a:rPr lang="pt-BR" sz="2400" dirty="0">
                <a:solidFill>
                  <a:schemeClr val="tx1">
                    <a:lumMod val="75000"/>
                    <a:lumOff val="25000"/>
                  </a:schemeClr>
                </a:solidFill>
              </a:rPr>
              <a:t>“O Secretariado estava ansioso para obter um consenso, que era vital”.</a:t>
            </a:r>
            <a:endParaRPr lang="pt-BR" sz="2400" dirty="0" smtClean="0">
              <a:solidFill>
                <a:schemeClr val="tx1">
                  <a:lumMod val="75000"/>
                  <a:lumOff val="25000"/>
                </a:schemeClr>
              </a:solidFill>
            </a:endParaRPr>
          </a:p>
          <a:p>
            <a:pPr>
              <a:buClr>
                <a:schemeClr val="tx1">
                  <a:lumMod val="75000"/>
                  <a:lumOff val="25000"/>
                </a:schemeClr>
              </a:buClr>
            </a:pPr>
            <a:r>
              <a:rPr lang="pt-BR" sz="2400" dirty="0">
                <a:solidFill>
                  <a:schemeClr val="tx1">
                    <a:lumMod val="75000"/>
                    <a:lumOff val="25000"/>
                  </a:schemeClr>
                </a:solidFill>
              </a:rPr>
              <a:t>“Para a maioria, foi uma verdadeira revolução no pensamento. Saúde para todos é um sistema de </a:t>
            </a:r>
            <a:r>
              <a:rPr lang="pt-BR" sz="2400" dirty="0" smtClean="0">
                <a:solidFill>
                  <a:schemeClr val="tx1">
                    <a:lumMod val="75000"/>
                    <a:lumOff val="25000"/>
                  </a:schemeClr>
                </a:solidFill>
              </a:rPr>
              <a:t>valores, </a:t>
            </a:r>
            <a:r>
              <a:rPr lang="pt-BR" sz="2400" dirty="0">
                <a:solidFill>
                  <a:schemeClr val="tx1">
                    <a:lumMod val="75000"/>
                    <a:lumOff val="25000"/>
                  </a:schemeClr>
                </a:solidFill>
              </a:rPr>
              <a:t>com </a:t>
            </a:r>
            <a:r>
              <a:rPr lang="pt-BR" sz="2400" dirty="0" smtClean="0">
                <a:solidFill>
                  <a:schemeClr val="tx1">
                    <a:lumMod val="75000"/>
                    <a:lumOff val="25000"/>
                  </a:schemeClr>
                </a:solidFill>
              </a:rPr>
              <a:t>a APS </a:t>
            </a:r>
            <a:r>
              <a:rPr lang="pt-BR" sz="2400" dirty="0">
                <a:solidFill>
                  <a:schemeClr val="tx1">
                    <a:lumMod val="75000"/>
                    <a:lumOff val="25000"/>
                  </a:schemeClr>
                </a:solidFill>
              </a:rPr>
              <a:t>como componente estratégico. Os dois vão </a:t>
            </a:r>
            <a:r>
              <a:rPr lang="pt-BR" sz="2400" dirty="0" smtClean="0">
                <a:solidFill>
                  <a:schemeClr val="tx1">
                    <a:lumMod val="75000"/>
                    <a:lumOff val="25000"/>
                  </a:schemeClr>
                </a:solidFill>
              </a:rPr>
              <a:t>juntos”.</a:t>
            </a:r>
          </a:p>
          <a:p>
            <a:pPr>
              <a:buClr>
                <a:schemeClr val="tx1">
                  <a:lumMod val="75000"/>
                  <a:lumOff val="25000"/>
                </a:schemeClr>
              </a:buClr>
            </a:pPr>
            <a:r>
              <a:rPr lang="pt-BR" sz="2400" dirty="0" smtClean="0">
                <a:solidFill>
                  <a:schemeClr val="tx1">
                    <a:lumMod val="75000"/>
                    <a:lumOff val="25000"/>
                  </a:schemeClr>
                </a:solidFill>
              </a:rPr>
              <a:t>“E </a:t>
            </a:r>
            <a:r>
              <a:rPr lang="pt-BR" sz="2400" dirty="0">
                <a:solidFill>
                  <a:schemeClr val="tx1">
                    <a:lumMod val="75000"/>
                    <a:lumOff val="25000"/>
                  </a:schemeClr>
                </a:solidFill>
              </a:rPr>
              <a:t>o maior desapontamento foi quando algumas agências das Nações Unidas mudaram para uma abordagem “seletiva” da </a:t>
            </a:r>
            <a:r>
              <a:rPr lang="pt-BR" sz="2400" dirty="0" smtClean="0">
                <a:solidFill>
                  <a:schemeClr val="tx1">
                    <a:lumMod val="75000"/>
                    <a:lumOff val="25000"/>
                  </a:schemeClr>
                </a:solidFill>
              </a:rPr>
              <a:t>APS. </a:t>
            </a:r>
            <a:r>
              <a:rPr lang="pt-BR" sz="2400" dirty="0">
                <a:solidFill>
                  <a:schemeClr val="tx1">
                    <a:lumMod val="75000"/>
                    <a:lumOff val="25000"/>
                  </a:schemeClr>
                </a:solidFill>
              </a:rPr>
              <a:t>Isso nos trouxe de volta à estaca zero ”.</a:t>
            </a:r>
            <a:endParaRPr lang="pt-BR" sz="2400" dirty="0" smtClean="0">
              <a:solidFill>
                <a:schemeClr val="tx1">
                  <a:lumMod val="75000"/>
                  <a:lumOff val="25000"/>
                </a:schemeClr>
              </a:solidFill>
            </a:endParaRPr>
          </a:p>
          <a:p>
            <a:endParaRPr lang="pt-BR" sz="1600" dirty="0"/>
          </a:p>
        </p:txBody>
      </p:sp>
      <p:cxnSp>
        <p:nvCxnSpPr>
          <p:cNvPr id="10" name="Conector reto 9"/>
          <p:cNvCxnSpPr/>
          <p:nvPr/>
        </p:nvCxnSpPr>
        <p:spPr>
          <a:xfrm flipV="1">
            <a:off x="1016649" y="6435197"/>
            <a:ext cx="7156595" cy="22792"/>
          </a:xfrm>
          <a:prstGeom prst="line">
            <a:avLst/>
          </a:prstGeom>
        </p:spPr>
        <p:style>
          <a:lnRef idx="1">
            <a:schemeClr val="accent3"/>
          </a:lnRef>
          <a:fillRef idx="0">
            <a:schemeClr val="accent3"/>
          </a:fillRef>
          <a:effectRef idx="0">
            <a:schemeClr val="accent3"/>
          </a:effectRef>
          <a:fontRef idx="minor">
            <a:schemeClr val="tx1"/>
          </a:fontRef>
        </p:style>
      </p:cxnSp>
      <p:pic>
        <p:nvPicPr>
          <p:cNvPr id="8" name="Imagem 7"/>
          <p:cNvPicPr>
            <a:picLocks noChangeAspect="1"/>
          </p:cNvPicPr>
          <p:nvPr/>
        </p:nvPicPr>
        <p:blipFill rotWithShape="1">
          <a:blip r:embed="rId3">
            <a:extLst>
              <a:ext uri="{28A0092B-C50C-407E-A947-70E740481C1C}">
                <a14:useLocalDpi xmlns:a14="http://schemas.microsoft.com/office/drawing/2010/main" val="0"/>
              </a:ext>
            </a:extLst>
          </a:blip>
          <a:srcRect l="16655" r="30633"/>
          <a:stretch/>
        </p:blipFill>
        <p:spPr>
          <a:xfrm>
            <a:off x="1016649" y="1731396"/>
            <a:ext cx="2884950" cy="35665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0658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0" y="22811"/>
            <a:ext cx="12191998" cy="1325563"/>
          </a:xfrm>
          <a:solidFill>
            <a:schemeClr val="bg1"/>
          </a:solidFill>
        </p:spPr>
        <p:txBody>
          <a:bodyPr>
            <a:normAutofit/>
          </a:bodyPr>
          <a:lstStyle/>
          <a:p>
            <a:pPr algn="ctr"/>
            <a:r>
              <a:rPr lang="pt-BR" sz="4000" b="1" dirty="0" smtClean="0">
                <a:solidFill>
                  <a:schemeClr val="accent5"/>
                </a:solidFill>
              </a:rPr>
              <a:t>Conferência Mundial sobre Atenção Primária à Saúde</a:t>
            </a:r>
            <a:r>
              <a:rPr lang="pt-BR" sz="3100" b="1" dirty="0" smtClean="0">
                <a:solidFill>
                  <a:schemeClr val="accent5"/>
                </a:solidFill>
              </a:rPr>
              <a:t/>
            </a:r>
            <a:br>
              <a:rPr lang="pt-BR" sz="3100" b="1" dirty="0" smtClean="0">
                <a:solidFill>
                  <a:schemeClr val="accent5"/>
                </a:solidFill>
              </a:rPr>
            </a:br>
            <a:r>
              <a:rPr lang="pt-BR" sz="2200" dirty="0" smtClean="0">
                <a:solidFill>
                  <a:schemeClr val="accent5"/>
                </a:solidFill>
              </a:rPr>
              <a:t>De Alma-Ata à Cobertura Sanitária Universal e os Objetivos do Desenvolvimento Sustentável</a:t>
            </a:r>
            <a:br>
              <a:rPr lang="pt-BR" sz="2200" dirty="0" smtClean="0">
                <a:solidFill>
                  <a:schemeClr val="accent5"/>
                </a:solidFill>
              </a:rPr>
            </a:br>
            <a:r>
              <a:rPr lang="pt-BR" sz="2200" b="1" dirty="0" smtClean="0">
                <a:solidFill>
                  <a:schemeClr val="accent5"/>
                </a:solidFill>
              </a:rPr>
              <a:t>Astana</a:t>
            </a:r>
            <a:r>
              <a:rPr lang="pt-BR" sz="2200" dirty="0" smtClean="0">
                <a:solidFill>
                  <a:schemeClr val="accent5"/>
                </a:solidFill>
              </a:rPr>
              <a:t> (Cazaquistão), 25 e 26 de outubro de 2018.</a:t>
            </a:r>
            <a:endParaRPr lang="pt-BR" sz="2200" dirty="0">
              <a:solidFill>
                <a:schemeClr val="accent5"/>
              </a:solidFill>
            </a:endParaRPr>
          </a:p>
        </p:txBody>
      </p:sp>
      <p:sp>
        <p:nvSpPr>
          <p:cNvPr id="4" name="Espaço Reservado para Conteúdo 3"/>
          <p:cNvSpPr>
            <a:spLocks noGrp="1"/>
          </p:cNvSpPr>
          <p:nvPr>
            <p:ph sz="half" idx="1"/>
          </p:nvPr>
        </p:nvSpPr>
        <p:spPr>
          <a:xfrm flipH="1">
            <a:off x="5606039" y="1436937"/>
            <a:ext cx="6585959" cy="4335777"/>
          </a:xfrm>
        </p:spPr>
        <p:txBody>
          <a:bodyPr>
            <a:noAutofit/>
          </a:bodyPr>
          <a:lstStyle/>
          <a:p>
            <a:pPr>
              <a:buClr>
                <a:schemeClr val="tx1">
                  <a:lumMod val="75000"/>
                  <a:lumOff val="25000"/>
                </a:schemeClr>
              </a:buClr>
            </a:pPr>
            <a:r>
              <a:rPr lang="pt-BR" sz="2200" dirty="0" smtClean="0">
                <a:solidFill>
                  <a:schemeClr val="tx1">
                    <a:lumMod val="75000"/>
                    <a:lumOff val="25000"/>
                  </a:schemeClr>
                </a:solidFill>
              </a:rPr>
              <a:t>Priorizar a saúde e bem-estar das pessoas, promover e proteger.</a:t>
            </a:r>
          </a:p>
          <a:p>
            <a:pPr>
              <a:buClr>
                <a:schemeClr val="tx1">
                  <a:lumMod val="75000"/>
                  <a:lumOff val="25000"/>
                </a:schemeClr>
              </a:buClr>
            </a:pPr>
            <a:r>
              <a:rPr lang="pt-BR" sz="2200" dirty="0" smtClean="0">
                <a:solidFill>
                  <a:schemeClr val="tx1">
                    <a:lumMod val="75000"/>
                    <a:lumOff val="25000"/>
                  </a:schemeClr>
                </a:solidFill>
              </a:rPr>
              <a:t>APS e serviços de saúde de qualidade, seguros, integrais, acessíveis, disponíveis para todos, todos os lugares, com compaixão, respeito e dignidade,  profissionais de saúde bem formados, competentes, motivados e comprometidos.</a:t>
            </a:r>
          </a:p>
          <a:p>
            <a:pPr>
              <a:buClr>
                <a:schemeClr val="tx1">
                  <a:lumMod val="75000"/>
                  <a:lumOff val="25000"/>
                </a:schemeClr>
              </a:buClr>
            </a:pPr>
            <a:r>
              <a:rPr lang="pt-BR" sz="2200" dirty="0" smtClean="0">
                <a:solidFill>
                  <a:schemeClr val="tx1">
                    <a:lumMod val="75000"/>
                    <a:lumOff val="25000"/>
                  </a:schemeClr>
                </a:solidFill>
              </a:rPr>
              <a:t>Entornos propícios e favoráveis à saúde para as pessoas e comunidades.</a:t>
            </a:r>
          </a:p>
          <a:p>
            <a:pPr>
              <a:buClr>
                <a:schemeClr val="tx1">
                  <a:lumMod val="75000"/>
                  <a:lumOff val="25000"/>
                </a:schemeClr>
              </a:buClr>
            </a:pPr>
            <a:r>
              <a:rPr lang="pt-BR" sz="2200" dirty="0" smtClean="0">
                <a:solidFill>
                  <a:schemeClr val="tx1">
                    <a:lumMod val="75000"/>
                    <a:lumOff val="25000"/>
                  </a:schemeClr>
                </a:solidFill>
              </a:rPr>
              <a:t>Apoio efetivo às políticas, estratégias e planos de saúde nacionais</a:t>
            </a:r>
            <a:r>
              <a:rPr lang="pt-BR" sz="2200" dirty="0" smtClean="0"/>
              <a:t>.</a:t>
            </a:r>
          </a:p>
          <a:p>
            <a:pPr>
              <a:buClr>
                <a:schemeClr val="tx1">
                  <a:lumMod val="75000"/>
                  <a:lumOff val="25000"/>
                </a:schemeClr>
              </a:buClr>
            </a:pPr>
            <a:r>
              <a:rPr lang="pt-BR" sz="2200" u="sng" dirty="0" smtClean="0">
                <a:solidFill>
                  <a:schemeClr val="tx1">
                    <a:lumMod val="75000"/>
                    <a:lumOff val="25000"/>
                  </a:schemeClr>
                </a:solidFill>
              </a:rPr>
              <a:t>Cobertura Universal de Saúde</a:t>
            </a:r>
            <a:r>
              <a:rPr lang="pt-BR" sz="2200" dirty="0" smtClean="0">
                <a:solidFill>
                  <a:schemeClr val="tx1">
                    <a:lumMod val="75000"/>
                    <a:lumOff val="25000"/>
                  </a:schemeClr>
                </a:solidFill>
              </a:rPr>
              <a:t>.</a:t>
            </a:r>
          </a:p>
          <a:p>
            <a:pPr>
              <a:buClr>
                <a:schemeClr val="tx1">
                  <a:lumMod val="75000"/>
                  <a:lumOff val="25000"/>
                </a:schemeClr>
              </a:buClr>
            </a:pPr>
            <a:r>
              <a:rPr lang="pt-BR" sz="2200" u="sng" dirty="0" smtClean="0">
                <a:solidFill>
                  <a:schemeClr val="tx1">
                    <a:lumMod val="75000"/>
                    <a:lumOff val="25000"/>
                  </a:schemeClr>
                </a:solidFill>
              </a:rPr>
              <a:t>Objetivos de Desenvolvimento Sustentável</a:t>
            </a:r>
            <a:r>
              <a:rPr lang="pt-BR" sz="2200" dirty="0" smtClean="0">
                <a:solidFill>
                  <a:schemeClr val="tx1">
                    <a:lumMod val="75000"/>
                    <a:lumOff val="25000"/>
                  </a:schemeClr>
                </a:solidFill>
              </a:rPr>
              <a:t>.</a:t>
            </a:r>
            <a:endParaRPr lang="pt-BR" sz="2200" dirty="0">
              <a:solidFill>
                <a:schemeClr val="tx1">
                  <a:lumMod val="75000"/>
                  <a:lumOff val="25000"/>
                </a:schemeClr>
              </a:solidFill>
            </a:endParaRPr>
          </a:p>
        </p:txBody>
      </p:sp>
      <p:sp>
        <p:nvSpPr>
          <p:cNvPr id="2" name="Espaço Reservado para Rodapé 1"/>
          <p:cNvSpPr>
            <a:spLocks noGrp="1"/>
          </p:cNvSpPr>
          <p:nvPr>
            <p:ph type="ftr" sz="quarter" idx="11"/>
          </p:nvPr>
        </p:nvSpPr>
        <p:spPr>
          <a:xfrm>
            <a:off x="923658" y="6448742"/>
            <a:ext cx="11057546" cy="365125"/>
          </a:xfrm>
        </p:spPr>
        <p:txBody>
          <a:bodyPr/>
          <a:lstStyle/>
          <a:p>
            <a:pPr algn="l"/>
            <a:r>
              <a:rPr lang="en-US" dirty="0" smtClean="0">
                <a:solidFill>
                  <a:schemeClr val="tx1"/>
                </a:solidFill>
              </a:rPr>
              <a:t> </a:t>
            </a:r>
            <a:r>
              <a:rPr lang="en-US" dirty="0" smtClean="0">
                <a:solidFill>
                  <a:schemeClr val="tx1">
                    <a:lumMod val="50000"/>
                    <a:lumOff val="50000"/>
                  </a:schemeClr>
                </a:solidFill>
              </a:rPr>
              <a:t>WHO. </a:t>
            </a:r>
            <a:r>
              <a:rPr lang="en-US" dirty="0">
                <a:solidFill>
                  <a:schemeClr val="tx1">
                    <a:lumMod val="50000"/>
                    <a:lumOff val="50000"/>
                  </a:schemeClr>
                </a:solidFill>
              </a:rPr>
              <a:t>Declaration of Astana. Global Conference on Primary Health Care. Astana, Kazakhstan, 25-26 </a:t>
            </a:r>
            <a:r>
              <a:rPr lang="en-US" dirty="0" err="1" smtClean="0">
                <a:solidFill>
                  <a:schemeClr val="tx1">
                    <a:lumMod val="50000"/>
                    <a:lumOff val="50000"/>
                  </a:schemeClr>
                </a:solidFill>
              </a:rPr>
              <a:t>oct.</a:t>
            </a:r>
            <a:r>
              <a:rPr lang="en-US" dirty="0" smtClean="0">
                <a:solidFill>
                  <a:schemeClr val="tx1">
                    <a:lumMod val="50000"/>
                    <a:lumOff val="50000"/>
                  </a:schemeClr>
                </a:solidFill>
              </a:rPr>
              <a:t> </a:t>
            </a:r>
            <a:r>
              <a:rPr lang="en-US" dirty="0">
                <a:solidFill>
                  <a:schemeClr val="tx1">
                    <a:lumMod val="50000"/>
                    <a:lumOff val="50000"/>
                  </a:schemeClr>
                </a:solidFill>
              </a:rPr>
              <a:t>2018</a:t>
            </a:r>
            <a:r>
              <a:rPr lang="en-US" dirty="0" smtClean="0">
                <a:solidFill>
                  <a:schemeClr val="tx1">
                    <a:lumMod val="50000"/>
                    <a:lumOff val="50000"/>
                  </a:schemeClr>
                </a:solidFill>
              </a:rPr>
              <a:t>.  </a:t>
            </a:r>
          </a:p>
          <a:p>
            <a:pPr algn="l"/>
            <a:r>
              <a:rPr lang="en-US" dirty="0" smtClean="0">
                <a:solidFill>
                  <a:schemeClr val="tx1">
                    <a:lumMod val="50000"/>
                    <a:lumOff val="50000"/>
                  </a:schemeClr>
                </a:solidFill>
              </a:rPr>
              <a:t> </a:t>
            </a:r>
            <a:r>
              <a:rPr lang="en-US" dirty="0" err="1" smtClean="0">
                <a:solidFill>
                  <a:schemeClr val="tx1">
                    <a:lumMod val="50000"/>
                    <a:lumOff val="50000"/>
                  </a:schemeClr>
                </a:solidFill>
              </a:rPr>
              <a:t>Walraven</a:t>
            </a:r>
            <a:r>
              <a:rPr lang="en-US" dirty="0">
                <a:solidFill>
                  <a:schemeClr val="tx1">
                    <a:lumMod val="50000"/>
                    <a:lumOff val="50000"/>
                  </a:schemeClr>
                </a:solidFill>
              </a:rPr>
              <a:t>, G. The 2018 </a:t>
            </a:r>
            <a:r>
              <a:rPr lang="en-US" dirty="0" smtClean="0">
                <a:solidFill>
                  <a:schemeClr val="tx1">
                    <a:lumMod val="50000"/>
                    <a:lumOff val="50000"/>
                  </a:schemeClr>
                </a:solidFill>
              </a:rPr>
              <a:t> Astana </a:t>
            </a:r>
            <a:r>
              <a:rPr lang="en-US" dirty="0">
                <a:solidFill>
                  <a:schemeClr val="tx1">
                    <a:lumMod val="50000"/>
                    <a:lumOff val="50000"/>
                  </a:schemeClr>
                </a:solidFill>
              </a:rPr>
              <a:t>Declaration on Primary Health Care, is it useful? </a:t>
            </a:r>
            <a:r>
              <a:rPr lang="en-US" u="sng" dirty="0">
                <a:solidFill>
                  <a:schemeClr val="tx1">
                    <a:lumMod val="50000"/>
                    <a:lumOff val="50000"/>
                  </a:schemeClr>
                </a:solidFill>
                <a:hlinkClick r:id="rId3"/>
              </a:rPr>
              <a:t>www.jogh.org</a:t>
            </a:r>
            <a:r>
              <a:rPr lang="en-US" dirty="0" smtClean="0">
                <a:solidFill>
                  <a:schemeClr val="tx1">
                    <a:lumMod val="50000"/>
                    <a:lumOff val="50000"/>
                  </a:schemeClr>
                </a:solidFill>
              </a:rPr>
              <a:t>. 2019</a:t>
            </a:r>
            <a:r>
              <a:rPr lang="en-US" dirty="0">
                <a:solidFill>
                  <a:schemeClr val="tx1">
                    <a:lumMod val="50000"/>
                    <a:lumOff val="50000"/>
                  </a:schemeClr>
                </a:solidFill>
              </a:rPr>
              <a:t>, vol. 9(1) 010313.</a:t>
            </a:r>
            <a:r>
              <a:rPr lang="en-US" dirty="0" smtClean="0">
                <a:solidFill>
                  <a:schemeClr val="tx1">
                    <a:lumMod val="50000"/>
                    <a:lumOff val="50000"/>
                  </a:schemeClr>
                </a:solidFill>
              </a:rPr>
              <a:t>  </a:t>
            </a:r>
            <a:endParaRPr lang="pt-BR" dirty="0">
              <a:solidFill>
                <a:schemeClr val="tx1">
                  <a:lumMod val="50000"/>
                  <a:lumOff val="50000"/>
                </a:schemeClr>
              </a:solidFill>
            </a:endParaRPr>
          </a:p>
        </p:txBody>
      </p:sp>
      <p:cxnSp>
        <p:nvCxnSpPr>
          <p:cNvPr id="9" name="Conector reto 8"/>
          <p:cNvCxnSpPr/>
          <p:nvPr/>
        </p:nvCxnSpPr>
        <p:spPr>
          <a:xfrm flipV="1">
            <a:off x="979805" y="6431495"/>
            <a:ext cx="7382854" cy="9467"/>
          </a:xfrm>
          <a:prstGeom prst="line">
            <a:avLst/>
          </a:prstGeom>
        </p:spPr>
        <p:style>
          <a:lnRef idx="1">
            <a:schemeClr val="accent3"/>
          </a:lnRef>
          <a:fillRef idx="0">
            <a:schemeClr val="accent3"/>
          </a:fillRef>
          <a:effectRef idx="0">
            <a:schemeClr val="accent3"/>
          </a:effectRef>
          <a:fontRef idx="minor">
            <a:schemeClr val="tx1"/>
          </a:fontRef>
        </p:style>
      </p:cxnSp>
      <p:pic>
        <p:nvPicPr>
          <p:cNvPr id="12292" name="Picture 4" descr="Resultado de imagem para imagens conferencia oms de astana"/>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1043973" y="1429156"/>
            <a:ext cx="4395682" cy="43513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80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648"/>
            <a:ext cx="12192000" cy="1235242"/>
          </a:xfrm>
          <a:solidFill>
            <a:schemeClr val="bg1"/>
          </a:solidFill>
        </p:spPr>
        <p:txBody>
          <a:bodyPr>
            <a:normAutofit/>
          </a:bodyPr>
          <a:lstStyle/>
          <a:p>
            <a:pPr algn="ctr"/>
            <a:r>
              <a:rPr lang="pt-BR" sz="4000" b="1" dirty="0" smtClean="0">
                <a:solidFill>
                  <a:schemeClr val="accent5"/>
                </a:solidFill>
              </a:rPr>
              <a:t>Sistema Universal de Saúde</a:t>
            </a:r>
            <a:br>
              <a:rPr lang="pt-BR" sz="4000" b="1" dirty="0" smtClean="0">
                <a:solidFill>
                  <a:schemeClr val="accent5"/>
                </a:solidFill>
              </a:rPr>
            </a:br>
            <a:r>
              <a:rPr lang="pt-BR" sz="4000" b="1" dirty="0" smtClean="0">
                <a:solidFill>
                  <a:schemeClr val="accent5"/>
                </a:solidFill>
              </a:rPr>
              <a:t>Cobertura Universal de Saúde</a:t>
            </a:r>
            <a:endParaRPr lang="pt-BR" sz="4000" b="1" dirty="0">
              <a:solidFill>
                <a:schemeClr val="accent5"/>
              </a:solidFill>
            </a:endParaRPr>
          </a:p>
        </p:txBody>
      </p:sp>
      <p:sp>
        <p:nvSpPr>
          <p:cNvPr id="3" name="Espaço Reservado para Conteúdo 2"/>
          <p:cNvSpPr>
            <a:spLocks noGrp="1"/>
          </p:cNvSpPr>
          <p:nvPr>
            <p:ph idx="1"/>
          </p:nvPr>
        </p:nvSpPr>
        <p:spPr>
          <a:xfrm>
            <a:off x="5731044" y="1507958"/>
            <a:ext cx="6268451" cy="4448134"/>
          </a:xfrm>
        </p:spPr>
        <p:txBody>
          <a:bodyPr>
            <a:normAutofit/>
          </a:bodyPr>
          <a:lstStyle/>
          <a:p>
            <a:pPr>
              <a:buClr>
                <a:schemeClr val="tx1">
                  <a:lumMod val="75000"/>
                  <a:lumOff val="25000"/>
                </a:schemeClr>
              </a:buClr>
            </a:pPr>
            <a:r>
              <a:rPr lang="pt-BR" sz="2400" b="1" dirty="0">
                <a:solidFill>
                  <a:schemeClr val="tx1">
                    <a:lumMod val="75000"/>
                    <a:lumOff val="25000"/>
                  </a:schemeClr>
                </a:solidFill>
              </a:rPr>
              <a:t>Sistema Universal de Saúde </a:t>
            </a:r>
            <a:r>
              <a:rPr lang="pt-BR" sz="2400" dirty="0">
                <a:solidFill>
                  <a:schemeClr val="tx1">
                    <a:lumMod val="75000"/>
                    <a:lumOff val="25000"/>
                  </a:schemeClr>
                </a:solidFill>
              </a:rPr>
              <a:t>(</a:t>
            </a:r>
            <a:r>
              <a:rPr lang="pt-BR" sz="2400" i="1" dirty="0">
                <a:solidFill>
                  <a:schemeClr val="tx1">
                    <a:lumMod val="75000"/>
                    <a:lumOff val="25000"/>
                  </a:schemeClr>
                </a:solidFill>
              </a:rPr>
              <a:t>universal </a:t>
            </a:r>
            <a:r>
              <a:rPr lang="pt-BR" sz="2400" i="1" dirty="0" err="1">
                <a:solidFill>
                  <a:schemeClr val="tx1">
                    <a:lumMod val="75000"/>
                    <a:lumOff val="25000"/>
                  </a:schemeClr>
                </a:solidFill>
              </a:rPr>
              <a:t>health</a:t>
            </a:r>
            <a:r>
              <a:rPr lang="pt-BR" sz="2400" i="1" dirty="0">
                <a:solidFill>
                  <a:schemeClr val="tx1">
                    <a:lumMod val="75000"/>
                    <a:lumOff val="25000"/>
                  </a:schemeClr>
                </a:solidFill>
              </a:rPr>
              <a:t> system</a:t>
            </a:r>
            <a:r>
              <a:rPr lang="pt-BR" sz="2400" dirty="0">
                <a:solidFill>
                  <a:schemeClr val="tx1">
                    <a:lumMod val="75000"/>
                    <a:lumOff val="25000"/>
                  </a:schemeClr>
                </a:solidFill>
              </a:rPr>
              <a:t>) </a:t>
            </a:r>
            <a:r>
              <a:rPr lang="pt-BR" sz="2400" dirty="0" smtClean="0">
                <a:solidFill>
                  <a:schemeClr val="tx1">
                    <a:lumMod val="75000"/>
                    <a:lumOff val="25000"/>
                  </a:schemeClr>
                </a:solidFill>
              </a:rPr>
              <a:t>- financiado </a:t>
            </a:r>
            <a:r>
              <a:rPr lang="pt-BR" sz="2400" dirty="0">
                <a:solidFill>
                  <a:schemeClr val="tx1">
                    <a:lumMod val="75000"/>
                    <a:lumOff val="25000"/>
                  </a:schemeClr>
                </a:solidFill>
              </a:rPr>
              <a:t>por fundos </a:t>
            </a:r>
            <a:r>
              <a:rPr lang="pt-BR" sz="2400" dirty="0" smtClean="0">
                <a:solidFill>
                  <a:schemeClr val="tx1">
                    <a:lumMod val="75000"/>
                    <a:lumOff val="25000"/>
                  </a:schemeClr>
                </a:solidFill>
              </a:rPr>
              <a:t>públicos.</a:t>
            </a:r>
          </a:p>
          <a:p>
            <a:pPr>
              <a:buClr>
                <a:schemeClr val="tx1">
                  <a:lumMod val="75000"/>
                  <a:lumOff val="25000"/>
                </a:schemeClr>
              </a:buClr>
            </a:pPr>
            <a:r>
              <a:rPr lang="pt-BR" sz="2400" dirty="0">
                <a:solidFill>
                  <a:schemeClr val="tx1">
                    <a:lumMod val="75000"/>
                    <a:lumOff val="25000"/>
                  </a:schemeClr>
                </a:solidFill>
              </a:rPr>
              <a:t>Maior solidariedade, redistribuição e equidade. Garantia de acesso </a:t>
            </a:r>
            <a:r>
              <a:rPr lang="pt-BR" sz="2400" dirty="0" smtClean="0">
                <a:solidFill>
                  <a:schemeClr val="tx1">
                    <a:lumMod val="75000"/>
                    <a:lumOff val="25000"/>
                  </a:schemeClr>
                </a:solidFill>
              </a:rPr>
              <a:t>universal </a:t>
            </a:r>
            <a:r>
              <a:rPr lang="pt-BR" sz="2400" dirty="0">
                <a:solidFill>
                  <a:schemeClr val="tx1">
                    <a:lumMod val="75000"/>
                    <a:lumOff val="25000"/>
                  </a:schemeClr>
                </a:solidFill>
              </a:rPr>
              <a:t>– Brasil e </a:t>
            </a:r>
            <a:r>
              <a:rPr lang="pt-BR" sz="2400" dirty="0" smtClean="0">
                <a:solidFill>
                  <a:schemeClr val="tx1">
                    <a:lumMod val="75000"/>
                    <a:lumOff val="25000"/>
                  </a:schemeClr>
                </a:solidFill>
              </a:rPr>
              <a:t>Inglaterra.</a:t>
            </a:r>
            <a:endParaRPr lang="pt-BR" sz="2400" dirty="0">
              <a:solidFill>
                <a:schemeClr val="tx1">
                  <a:lumMod val="75000"/>
                  <a:lumOff val="25000"/>
                </a:schemeClr>
              </a:solidFill>
            </a:endParaRPr>
          </a:p>
          <a:p>
            <a:pPr>
              <a:buClr>
                <a:schemeClr val="tx1">
                  <a:lumMod val="75000"/>
                  <a:lumOff val="25000"/>
                </a:schemeClr>
              </a:buClr>
            </a:pPr>
            <a:r>
              <a:rPr lang="pt-BR" sz="2400" b="1" dirty="0" smtClean="0">
                <a:solidFill>
                  <a:schemeClr val="tx1">
                    <a:lumMod val="75000"/>
                    <a:lumOff val="25000"/>
                  </a:schemeClr>
                </a:solidFill>
              </a:rPr>
              <a:t>Cobertura Universal de Saúde </a:t>
            </a:r>
            <a:r>
              <a:rPr lang="pt-BR" sz="2400" dirty="0" smtClean="0">
                <a:solidFill>
                  <a:schemeClr val="tx1">
                    <a:lumMod val="75000"/>
                    <a:lumOff val="25000"/>
                  </a:schemeClr>
                </a:solidFill>
              </a:rPr>
              <a:t>(</a:t>
            </a:r>
            <a:r>
              <a:rPr lang="pt-BR" sz="2400" i="1" dirty="0" smtClean="0">
                <a:solidFill>
                  <a:schemeClr val="tx1">
                    <a:lumMod val="75000"/>
                    <a:lumOff val="25000"/>
                  </a:schemeClr>
                </a:solidFill>
              </a:rPr>
              <a:t>universal </a:t>
            </a:r>
            <a:r>
              <a:rPr lang="pt-BR" sz="2400" i="1" dirty="0" err="1" smtClean="0">
                <a:solidFill>
                  <a:schemeClr val="tx1">
                    <a:lumMod val="75000"/>
                    <a:lumOff val="25000"/>
                  </a:schemeClr>
                </a:solidFill>
              </a:rPr>
              <a:t>health</a:t>
            </a:r>
            <a:r>
              <a:rPr lang="pt-BR" sz="2400" i="1" dirty="0" smtClean="0">
                <a:solidFill>
                  <a:schemeClr val="tx1">
                    <a:lumMod val="75000"/>
                    <a:lumOff val="25000"/>
                  </a:schemeClr>
                </a:solidFill>
              </a:rPr>
              <a:t> </a:t>
            </a:r>
            <a:r>
              <a:rPr lang="pt-BR" sz="2400" i="1" dirty="0" err="1" smtClean="0">
                <a:solidFill>
                  <a:schemeClr val="tx1">
                    <a:lumMod val="75000"/>
                    <a:lumOff val="25000"/>
                  </a:schemeClr>
                </a:solidFill>
              </a:rPr>
              <a:t>coverage</a:t>
            </a:r>
            <a:r>
              <a:rPr lang="pt-BR" sz="2400" dirty="0" smtClean="0">
                <a:solidFill>
                  <a:schemeClr val="tx1">
                    <a:lumMod val="75000"/>
                    <a:lumOff val="25000"/>
                  </a:schemeClr>
                </a:solidFill>
              </a:rPr>
              <a:t>) - </a:t>
            </a:r>
            <a:r>
              <a:rPr lang="pt-BR" sz="2400" dirty="0">
                <a:solidFill>
                  <a:schemeClr val="tx1">
                    <a:lumMod val="75000"/>
                    <a:lumOff val="25000"/>
                  </a:schemeClr>
                </a:solidFill>
              </a:rPr>
              <a:t>financiamento por combinação de </a:t>
            </a:r>
            <a:r>
              <a:rPr lang="pt-BR" sz="2400" dirty="0" smtClean="0">
                <a:solidFill>
                  <a:schemeClr val="tx1">
                    <a:lumMod val="75000"/>
                    <a:lumOff val="25000"/>
                  </a:schemeClr>
                </a:solidFill>
              </a:rPr>
              <a:t>fundos. </a:t>
            </a:r>
          </a:p>
          <a:p>
            <a:pPr>
              <a:buClr>
                <a:schemeClr val="tx1">
                  <a:lumMod val="75000"/>
                  <a:lumOff val="25000"/>
                </a:schemeClr>
              </a:buClr>
            </a:pPr>
            <a:r>
              <a:rPr lang="pt-BR" sz="2400" dirty="0" smtClean="0">
                <a:solidFill>
                  <a:schemeClr val="tx1">
                    <a:lumMod val="75000"/>
                    <a:lumOff val="25000"/>
                  </a:schemeClr>
                </a:solidFill>
              </a:rPr>
              <a:t> Modalidade de seguro e cesta limitada de serviços. Redução do papel do Estado, regulação do sistema de saúde.</a:t>
            </a:r>
          </a:p>
          <a:p>
            <a:endParaRPr lang="pt-BR" sz="2200" dirty="0"/>
          </a:p>
        </p:txBody>
      </p:sp>
      <p:sp>
        <p:nvSpPr>
          <p:cNvPr id="4" name="Espaço Reservado para Rodapé 3"/>
          <p:cNvSpPr>
            <a:spLocks noGrp="1"/>
          </p:cNvSpPr>
          <p:nvPr>
            <p:ph type="ftr" sz="quarter" idx="11"/>
          </p:nvPr>
        </p:nvSpPr>
        <p:spPr>
          <a:xfrm>
            <a:off x="962527" y="6402220"/>
            <a:ext cx="10391274" cy="365125"/>
          </a:xfrm>
        </p:spPr>
        <p:txBody>
          <a:bodyPr/>
          <a:lstStyle/>
          <a:p>
            <a:pPr algn="l"/>
            <a:r>
              <a:rPr lang="pt-BR" dirty="0" err="1" smtClean="0">
                <a:solidFill>
                  <a:schemeClr val="tx1">
                    <a:lumMod val="50000"/>
                    <a:lumOff val="50000"/>
                  </a:schemeClr>
                </a:solidFill>
              </a:rPr>
              <a:t>Giovanella</a:t>
            </a:r>
            <a:r>
              <a:rPr lang="pt-BR" dirty="0">
                <a:solidFill>
                  <a:schemeClr val="tx1">
                    <a:lumMod val="50000"/>
                    <a:lumOff val="50000"/>
                  </a:schemeClr>
                </a:solidFill>
              </a:rPr>
              <a:t>, L; Mendoza-Ruiz, A; Pilar, ACA et al. Sistema universal de saúde e cobertura universal: desvendando pressupostos e estratégias. Ciência &amp; Saúde Coletiva, </a:t>
            </a:r>
            <a:r>
              <a:rPr lang="pt-BR" dirty="0" smtClean="0">
                <a:solidFill>
                  <a:schemeClr val="tx1">
                    <a:lumMod val="50000"/>
                    <a:lumOff val="50000"/>
                  </a:schemeClr>
                </a:solidFill>
              </a:rPr>
              <a:t>23(6</a:t>
            </a:r>
            <a:r>
              <a:rPr lang="pt-BR" dirty="0">
                <a:solidFill>
                  <a:schemeClr val="tx1">
                    <a:lumMod val="50000"/>
                    <a:lumOff val="50000"/>
                  </a:schemeClr>
                </a:solidFill>
              </a:rPr>
              <a:t>): 1763-1776, 2018</a:t>
            </a:r>
            <a:r>
              <a:rPr lang="pt-BR" dirty="0" smtClean="0">
                <a:solidFill>
                  <a:schemeClr val="tx1">
                    <a:lumMod val="50000"/>
                    <a:lumOff val="50000"/>
                  </a:schemeClr>
                </a:solidFill>
              </a:rPr>
              <a:t>.   </a:t>
            </a:r>
            <a:r>
              <a:rPr lang="en-US" dirty="0" smtClean="0">
                <a:solidFill>
                  <a:schemeClr val="tx1">
                    <a:lumMod val="50000"/>
                    <a:lumOff val="50000"/>
                  </a:schemeClr>
                </a:solidFill>
              </a:rPr>
              <a:t>Hone</a:t>
            </a:r>
            <a:r>
              <a:rPr lang="en-US" dirty="0">
                <a:solidFill>
                  <a:schemeClr val="tx1">
                    <a:lumMod val="50000"/>
                    <a:lumOff val="50000"/>
                  </a:schemeClr>
                </a:solidFill>
              </a:rPr>
              <a:t>, T; </a:t>
            </a:r>
            <a:r>
              <a:rPr lang="en-US" dirty="0" err="1">
                <a:solidFill>
                  <a:schemeClr val="tx1">
                    <a:lumMod val="50000"/>
                    <a:lumOff val="50000"/>
                  </a:schemeClr>
                </a:solidFill>
              </a:rPr>
              <a:t>Macinko</a:t>
            </a:r>
            <a:r>
              <a:rPr lang="en-US" dirty="0">
                <a:solidFill>
                  <a:schemeClr val="tx1">
                    <a:lumMod val="50000"/>
                    <a:lumOff val="50000"/>
                  </a:schemeClr>
                </a:solidFill>
              </a:rPr>
              <a:t>, J; Millett, C. Revisiting Alma-Ata: what is the role of primary health care in achieving the Sustainable Development Goals? </a:t>
            </a:r>
            <a:r>
              <a:rPr lang="en-US" dirty="0" smtClean="0">
                <a:solidFill>
                  <a:schemeClr val="tx1">
                    <a:lumMod val="50000"/>
                    <a:lumOff val="50000"/>
                  </a:schemeClr>
                </a:solidFill>
              </a:rPr>
              <a:t>www.thelancet.com </a:t>
            </a:r>
            <a:r>
              <a:rPr lang="en-US" dirty="0" err="1">
                <a:solidFill>
                  <a:schemeClr val="tx1">
                    <a:lumMod val="50000"/>
                    <a:lumOff val="50000"/>
                  </a:schemeClr>
                </a:solidFill>
              </a:rPr>
              <a:t>vol</a:t>
            </a:r>
            <a:r>
              <a:rPr lang="en-US" dirty="0">
                <a:solidFill>
                  <a:schemeClr val="tx1">
                    <a:lumMod val="50000"/>
                    <a:lumOff val="50000"/>
                  </a:schemeClr>
                </a:solidFill>
              </a:rPr>
              <a:t> 392 October 20, 2018, p.1461-1472</a:t>
            </a:r>
            <a:r>
              <a:rPr lang="en-US" dirty="0" smtClean="0">
                <a:solidFill>
                  <a:schemeClr val="tx1">
                    <a:lumMod val="50000"/>
                    <a:lumOff val="50000"/>
                  </a:schemeClr>
                </a:solidFill>
              </a:rPr>
              <a:t>.</a:t>
            </a:r>
            <a:endParaRPr lang="pt-BR" dirty="0">
              <a:solidFill>
                <a:schemeClr val="tx1">
                  <a:lumMod val="50000"/>
                  <a:lumOff val="50000"/>
                </a:schemeClr>
              </a:solidFill>
            </a:endParaRPr>
          </a:p>
          <a:p>
            <a:pPr algn="l"/>
            <a:endParaRPr lang="pt-BR" dirty="0">
              <a:solidFill>
                <a:schemeClr val="tx1"/>
              </a:solidFill>
            </a:endParaRPr>
          </a:p>
        </p:txBody>
      </p:sp>
      <p:cxnSp>
        <p:nvCxnSpPr>
          <p:cNvPr id="9" name="Conector reto 8"/>
          <p:cNvCxnSpPr/>
          <p:nvPr/>
        </p:nvCxnSpPr>
        <p:spPr>
          <a:xfrm>
            <a:off x="962527" y="6176963"/>
            <a:ext cx="10391274" cy="4386"/>
          </a:xfrm>
          <a:prstGeom prst="line">
            <a:avLst/>
          </a:prstGeom>
        </p:spPr>
        <p:style>
          <a:lnRef idx="1">
            <a:schemeClr val="accent3"/>
          </a:lnRef>
          <a:fillRef idx="0">
            <a:schemeClr val="accent3"/>
          </a:fillRef>
          <a:effectRef idx="0">
            <a:schemeClr val="accent3"/>
          </a:effectRef>
          <a:fontRef idx="minor">
            <a:schemeClr val="tx1"/>
          </a:fontRef>
        </p:style>
      </p:cxnSp>
      <p:pic>
        <p:nvPicPr>
          <p:cNvPr id="8" name="Imagem 7"/>
          <p:cNvPicPr>
            <a:picLocks noChangeAspect="1"/>
          </p:cNvPicPr>
          <p:nvPr/>
        </p:nvPicPr>
        <p:blipFill>
          <a:blip r:embed="rId3"/>
          <a:stretch>
            <a:fillRect/>
          </a:stretch>
        </p:blipFill>
        <p:spPr>
          <a:xfrm>
            <a:off x="450821" y="1652336"/>
            <a:ext cx="5280223" cy="3785938"/>
          </a:xfrm>
          <a:prstGeom prst="rect">
            <a:avLst/>
          </a:prstGeom>
          <a:ln>
            <a:solidFill>
              <a:schemeClr val="tx1"/>
            </a:solidFill>
          </a:ln>
        </p:spPr>
      </p:pic>
    </p:spTree>
    <p:extLst>
      <p:ext uri="{BB962C8B-B14F-4D97-AF65-F5344CB8AC3E}">
        <p14:creationId xmlns:p14="http://schemas.microsoft.com/office/powerpoint/2010/main" val="2927921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1" y="0"/>
            <a:ext cx="7078579" cy="1325563"/>
          </a:xfrm>
          <a:solidFill>
            <a:schemeClr val="accent5">
              <a:lumMod val="75000"/>
            </a:schemeClr>
          </a:solidFill>
          <a:ln>
            <a:solidFill>
              <a:schemeClr val="bg1">
                <a:lumMod val="75000"/>
              </a:schemeClr>
            </a:solidFill>
          </a:ln>
        </p:spPr>
        <p:txBody>
          <a:bodyPr>
            <a:normAutofit/>
          </a:bodyPr>
          <a:lstStyle/>
          <a:p>
            <a:r>
              <a:rPr lang="pt-BR" sz="4000" b="1" dirty="0" smtClean="0">
                <a:solidFill>
                  <a:schemeClr val="bg1"/>
                </a:solidFill>
              </a:rPr>
              <a:t>4. </a:t>
            </a:r>
            <a:r>
              <a:rPr lang="pt-BR" sz="4000" b="1" dirty="0">
                <a:solidFill>
                  <a:schemeClr val="bg1"/>
                </a:solidFill>
                <a:cs typeface="Courier New" panose="02070309020205020404" pitchFamily="49" charset="0"/>
              </a:rPr>
              <a:t>Redes de Atenção à Saúde </a:t>
            </a:r>
            <a:endParaRPr lang="pt-BR" sz="4000" b="1" dirty="0">
              <a:solidFill>
                <a:schemeClr val="bg1"/>
              </a:solidFill>
            </a:endParaRPr>
          </a:p>
        </p:txBody>
      </p:sp>
      <p:sp>
        <p:nvSpPr>
          <p:cNvPr id="3" name="Espaço Reservado para Conteúdo 2"/>
          <p:cNvSpPr>
            <a:spLocks noGrp="1"/>
          </p:cNvSpPr>
          <p:nvPr>
            <p:ph idx="1"/>
          </p:nvPr>
        </p:nvSpPr>
        <p:spPr/>
        <p:txBody>
          <a:bodyPr>
            <a:normAutofit/>
          </a:bodyPr>
          <a:lstStyle/>
          <a:p>
            <a:pPr marL="457200" lvl="1" indent="0">
              <a:buNone/>
            </a:pPr>
            <a:r>
              <a:rPr lang="pt-BR" sz="3200" dirty="0" smtClean="0">
                <a:solidFill>
                  <a:schemeClr val="tx1">
                    <a:lumMod val="75000"/>
                    <a:lumOff val="25000"/>
                  </a:schemeClr>
                </a:solidFill>
                <a:cs typeface="Courier New" panose="02070309020205020404" pitchFamily="49" charset="0"/>
              </a:rPr>
              <a:t>Programa </a:t>
            </a:r>
            <a:r>
              <a:rPr lang="pt-BR" sz="3200" dirty="0">
                <a:solidFill>
                  <a:schemeClr val="tx1">
                    <a:lumMod val="75000"/>
                    <a:lumOff val="25000"/>
                  </a:schemeClr>
                </a:solidFill>
                <a:cs typeface="Courier New" panose="02070309020205020404" pitchFamily="49" charset="0"/>
              </a:rPr>
              <a:t>Nacional de Atenção Básica</a:t>
            </a:r>
            <a:r>
              <a:rPr lang="pt-BR" sz="3200" dirty="0" smtClean="0">
                <a:solidFill>
                  <a:schemeClr val="tx1">
                    <a:lumMod val="75000"/>
                    <a:lumOff val="25000"/>
                  </a:schemeClr>
                </a:solidFill>
                <a:cs typeface="Courier New" panose="02070309020205020404" pitchFamily="49" charset="0"/>
              </a:rPr>
              <a:t>.</a:t>
            </a:r>
          </a:p>
          <a:p>
            <a:pPr marL="457200" lvl="1" indent="0">
              <a:buNone/>
            </a:pPr>
            <a:r>
              <a:rPr lang="pt-BR" sz="3200" dirty="0" smtClean="0">
                <a:solidFill>
                  <a:schemeClr val="tx1">
                    <a:lumMod val="75000"/>
                    <a:lumOff val="25000"/>
                  </a:schemeClr>
                </a:solidFill>
                <a:cs typeface="Courier New" panose="02070309020205020404" pitchFamily="49" charset="0"/>
              </a:rPr>
              <a:t>Estratégia Saúde da Família.</a:t>
            </a:r>
          </a:p>
          <a:p>
            <a:pPr marL="457200" lvl="1" indent="0">
              <a:buNone/>
            </a:pPr>
            <a:r>
              <a:rPr lang="pt-BR" sz="3200" dirty="0" smtClean="0">
                <a:solidFill>
                  <a:schemeClr val="tx1">
                    <a:lumMod val="75000"/>
                    <a:lumOff val="25000"/>
                  </a:schemeClr>
                </a:solidFill>
                <a:cs typeface="Courier New" panose="02070309020205020404" pitchFamily="49" charset="0"/>
              </a:rPr>
              <a:t>Redes de Atenção.</a:t>
            </a:r>
            <a:endParaRPr lang="pt-BR" sz="3200" dirty="0">
              <a:solidFill>
                <a:schemeClr val="tx1">
                  <a:lumMod val="75000"/>
                  <a:lumOff val="25000"/>
                </a:schemeClr>
              </a:solidFill>
              <a:cs typeface="Courier New" panose="02070309020205020404" pitchFamily="49" charset="0"/>
            </a:endParaRPr>
          </a:p>
          <a:p>
            <a:pPr marL="0" indent="0">
              <a:buNone/>
            </a:pPr>
            <a:endParaRPr lang="pt-BR" sz="2700" dirty="0">
              <a:solidFill>
                <a:srgbClr val="333399"/>
              </a:solidFill>
            </a:endParaRPr>
          </a:p>
        </p:txBody>
      </p:sp>
      <p:sp>
        <p:nvSpPr>
          <p:cNvPr id="4" name="CaixaDeTexto 3"/>
          <p:cNvSpPr txBox="1"/>
          <p:nvPr/>
        </p:nvSpPr>
        <p:spPr>
          <a:xfrm>
            <a:off x="11949626" y="5735442"/>
            <a:ext cx="242374" cy="369332"/>
          </a:xfrm>
          <a:prstGeom prst="rect">
            <a:avLst/>
          </a:prstGeom>
          <a:noFill/>
        </p:spPr>
        <p:txBody>
          <a:bodyPr wrap="none" rtlCol="0">
            <a:spAutoFit/>
          </a:bodyPr>
          <a:lstStyle/>
          <a:p>
            <a:pPr algn="r"/>
            <a:r>
              <a:rPr lang="pt-BR" dirty="0" smtClean="0">
                <a:solidFill>
                  <a:schemeClr val="tx1">
                    <a:lumMod val="50000"/>
                    <a:lumOff val="50000"/>
                  </a:schemeClr>
                </a:solidFill>
              </a:rPr>
              <a:t>.</a:t>
            </a:r>
            <a:endParaRPr lang="pt-BR" dirty="0">
              <a:solidFill>
                <a:schemeClr val="tx1">
                  <a:lumMod val="50000"/>
                  <a:lumOff val="50000"/>
                </a:schemeClr>
              </a:solidFill>
            </a:endParaRPr>
          </a:p>
        </p:txBody>
      </p:sp>
    </p:spTree>
    <p:extLst>
      <p:ext uri="{BB962C8B-B14F-4D97-AF65-F5344CB8AC3E}">
        <p14:creationId xmlns:p14="http://schemas.microsoft.com/office/powerpoint/2010/main" val="14839439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1" y="92547"/>
            <a:ext cx="11182350" cy="1010652"/>
          </a:xfrm>
          <a:solidFill>
            <a:schemeClr val="bg1"/>
          </a:solidFill>
        </p:spPr>
        <p:txBody>
          <a:bodyPr>
            <a:normAutofit fontScale="90000"/>
          </a:bodyPr>
          <a:lstStyle/>
          <a:p>
            <a:r>
              <a:rPr lang="pt-BR" sz="4000" b="1" dirty="0">
                <a:solidFill>
                  <a:schemeClr val="accent5"/>
                </a:solidFill>
              </a:rPr>
              <a:t>Política Nacional de Atenção Básica </a:t>
            </a:r>
            <a:r>
              <a:rPr lang="pt-BR" sz="4000" b="1" dirty="0" smtClean="0">
                <a:solidFill>
                  <a:schemeClr val="accent5"/>
                </a:solidFill>
              </a:rPr>
              <a:t/>
            </a:r>
            <a:br>
              <a:rPr lang="pt-BR" sz="4000" b="1" dirty="0" smtClean="0">
                <a:solidFill>
                  <a:schemeClr val="accent5"/>
                </a:solidFill>
              </a:rPr>
            </a:br>
            <a:r>
              <a:rPr lang="pt-BR" sz="2800" b="1" dirty="0">
                <a:solidFill>
                  <a:schemeClr val="accent5"/>
                </a:solidFill>
              </a:rPr>
              <a:t>(PNAB-2006) </a:t>
            </a:r>
            <a:r>
              <a:rPr lang="pt-BR" sz="2800" b="1" dirty="0" smtClean="0">
                <a:solidFill>
                  <a:schemeClr val="accent5"/>
                </a:solidFill>
              </a:rPr>
              <a:t>- </a:t>
            </a:r>
            <a:r>
              <a:rPr lang="pt-BR" sz="2700" b="1" dirty="0" smtClean="0">
                <a:solidFill>
                  <a:schemeClr val="accent5"/>
                </a:solidFill>
              </a:rPr>
              <a:t>Atenção Básica e Saúde da Família</a:t>
            </a:r>
            <a:endParaRPr lang="pt-BR" sz="2700" b="1" dirty="0">
              <a:solidFill>
                <a:schemeClr val="accent5"/>
              </a:solidFill>
            </a:endParaRPr>
          </a:p>
        </p:txBody>
      </p:sp>
      <p:sp>
        <p:nvSpPr>
          <p:cNvPr id="3" name="Espaço Reservado para Conteúdo 2"/>
          <p:cNvSpPr>
            <a:spLocks noGrp="1"/>
          </p:cNvSpPr>
          <p:nvPr>
            <p:ph idx="1"/>
          </p:nvPr>
        </p:nvSpPr>
        <p:spPr>
          <a:xfrm>
            <a:off x="590550" y="1590591"/>
            <a:ext cx="11096124" cy="4529471"/>
          </a:xfrm>
        </p:spPr>
        <p:txBody>
          <a:bodyPr>
            <a:normAutofit/>
          </a:bodyPr>
          <a:lstStyle/>
          <a:p>
            <a:pPr>
              <a:buClr>
                <a:schemeClr val="tx1">
                  <a:lumMod val="75000"/>
                  <a:lumOff val="25000"/>
                </a:schemeClr>
              </a:buClr>
            </a:pPr>
            <a:r>
              <a:rPr lang="pt-BR" sz="2400" dirty="0" smtClean="0">
                <a:solidFill>
                  <a:schemeClr val="tx1">
                    <a:lumMod val="75000"/>
                    <a:lumOff val="25000"/>
                  </a:schemeClr>
                </a:solidFill>
              </a:rPr>
              <a:t>Acesso universal, contínuo, de qualidade, resolutivo – porta de entrada.</a:t>
            </a:r>
          </a:p>
          <a:p>
            <a:pPr>
              <a:buClr>
                <a:schemeClr val="tx1">
                  <a:lumMod val="75000"/>
                  <a:lumOff val="25000"/>
                </a:schemeClr>
              </a:buClr>
            </a:pPr>
            <a:r>
              <a:rPr lang="pt-BR" sz="2400" dirty="0" smtClean="0">
                <a:solidFill>
                  <a:schemeClr val="tx1">
                    <a:lumMod val="75000"/>
                    <a:lumOff val="25000"/>
                  </a:schemeClr>
                </a:solidFill>
              </a:rPr>
              <a:t>Integralidade - ações programáticas e demanda espontânea; promoção de saúde e prevenção de agravos, vigilância à saúde, tratamento, reabilitação, cuidados paliativos, trabalho interdisciplinar e coordenação do cuidado.</a:t>
            </a:r>
          </a:p>
          <a:p>
            <a:pPr>
              <a:buClr>
                <a:schemeClr val="tx1">
                  <a:lumMod val="75000"/>
                  <a:lumOff val="25000"/>
                </a:schemeClr>
              </a:buClr>
            </a:pPr>
            <a:r>
              <a:rPr lang="pt-BR" sz="2400" dirty="0" smtClean="0">
                <a:solidFill>
                  <a:schemeClr val="tx1">
                    <a:lumMod val="75000"/>
                    <a:lumOff val="25000"/>
                  </a:schemeClr>
                </a:solidFill>
              </a:rPr>
              <a:t>Responsabilização e vínculo equipe-população, continuidade, </a:t>
            </a:r>
            <a:r>
              <a:rPr lang="pt-BR" sz="2400" dirty="0" err="1" smtClean="0">
                <a:solidFill>
                  <a:schemeClr val="tx1">
                    <a:lumMod val="75000"/>
                    <a:lumOff val="25000"/>
                  </a:schemeClr>
                </a:solidFill>
              </a:rPr>
              <a:t>longitudinalidade</a:t>
            </a:r>
            <a:r>
              <a:rPr lang="pt-BR" sz="2400" dirty="0" smtClean="0">
                <a:solidFill>
                  <a:schemeClr val="tx1">
                    <a:lumMod val="75000"/>
                    <a:lumOff val="25000"/>
                  </a:schemeClr>
                </a:solidFill>
              </a:rPr>
              <a:t>.</a:t>
            </a:r>
          </a:p>
          <a:p>
            <a:pPr>
              <a:buClr>
                <a:schemeClr val="tx1">
                  <a:lumMod val="75000"/>
                  <a:lumOff val="25000"/>
                </a:schemeClr>
              </a:buClr>
            </a:pPr>
            <a:r>
              <a:rPr lang="pt-BR" sz="2400" dirty="0" smtClean="0">
                <a:solidFill>
                  <a:schemeClr val="tx1">
                    <a:lumMod val="75000"/>
                    <a:lumOff val="25000"/>
                  </a:schemeClr>
                </a:solidFill>
              </a:rPr>
              <a:t>Valorização profissional - estímulo à formação e capacitação.</a:t>
            </a:r>
          </a:p>
          <a:p>
            <a:pPr>
              <a:buClr>
                <a:schemeClr val="tx1">
                  <a:lumMod val="75000"/>
                  <a:lumOff val="25000"/>
                </a:schemeClr>
              </a:buClr>
            </a:pPr>
            <a:r>
              <a:rPr lang="pt-BR" sz="2400" dirty="0" smtClean="0">
                <a:solidFill>
                  <a:schemeClr val="tx1">
                    <a:lumMod val="75000"/>
                    <a:lumOff val="25000"/>
                  </a:schemeClr>
                </a:solidFill>
              </a:rPr>
              <a:t>Avaliação e acompanhamento de resultados, planejamento e programação.</a:t>
            </a:r>
          </a:p>
          <a:p>
            <a:pPr>
              <a:buClr>
                <a:schemeClr val="tx1">
                  <a:lumMod val="75000"/>
                  <a:lumOff val="25000"/>
                </a:schemeClr>
              </a:buClr>
            </a:pPr>
            <a:r>
              <a:rPr lang="pt-BR" sz="2400" dirty="0" smtClean="0">
                <a:solidFill>
                  <a:schemeClr val="tx1">
                    <a:lumMod val="75000"/>
                    <a:lumOff val="25000"/>
                  </a:schemeClr>
                </a:solidFill>
              </a:rPr>
              <a:t>Estimulo a participação popular e controle social.</a:t>
            </a:r>
          </a:p>
          <a:p>
            <a:pPr>
              <a:buClr>
                <a:schemeClr val="tx1">
                  <a:lumMod val="75000"/>
                  <a:lumOff val="25000"/>
                </a:schemeClr>
              </a:buClr>
            </a:pPr>
            <a:r>
              <a:rPr lang="pt-BR" sz="2400" dirty="0" smtClean="0">
                <a:solidFill>
                  <a:schemeClr val="tx1">
                    <a:lumMod val="75000"/>
                    <a:lumOff val="25000"/>
                  </a:schemeClr>
                </a:solidFill>
              </a:rPr>
              <a:t>Estratégia Saúde da Família preferencial.</a:t>
            </a:r>
            <a:endParaRPr lang="pt-BR" sz="2400" dirty="0">
              <a:solidFill>
                <a:schemeClr val="tx1">
                  <a:lumMod val="75000"/>
                  <a:lumOff val="25000"/>
                </a:schemeClr>
              </a:solidFill>
            </a:endParaRPr>
          </a:p>
        </p:txBody>
      </p:sp>
      <p:sp>
        <p:nvSpPr>
          <p:cNvPr id="4" name="Espaço Reservado para Rodapé 3"/>
          <p:cNvSpPr>
            <a:spLocks noGrp="1"/>
          </p:cNvSpPr>
          <p:nvPr>
            <p:ph type="ftr" sz="quarter" idx="11"/>
          </p:nvPr>
        </p:nvSpPr>
        <p:spPr>
          <a:xfrm>
            <a:off x="850232" y="6488384"/>
            <a:ext cx="10194759" cy="365125"/>
          </a:xfrm>
        </p:spPr>
        <p:txBody>
          <a:bodyPr/>
          <a:lstStyle/>
          <a:p>
            <a:pPr algn="l"/>
            <a:r>
              <a:rPr lang="pt-BR" dirty="0">
                <a:solidFill>
                  <a:schemeClr val="tx1">
                    <a:lumMod val="50000"/>
                    <a:lumOff val="50000"/>
                  </a:schemeClr>
                </a:solidFill>
              </a:rPr>
              <a:t>Brasil. Ministério da Saúde. PORTARIA Nº 648/GM DE 28 DE MARÇO DE 2006. Aprova a Política Nacional de Atenção Básica, estabelecendo a revisão de diretrizes e normas para a organização da Atenção Básica para o Programa Saúde da Família (PSF) e o Programa Agentes Comunitários de Saúde (PACS).</a:t>
            </a:r>
            <a:endParaRPr lang="pt-BR" sz="1800" dirty="0">
              <a:solidFill>
                <a:schemeClr val="tx1">
                  <a:lumMod val="50000"/>
                  <a:lumOff val="50000"/>
                </a:schemeClr>
              </a:solidFill>
            </a:endParaRPr>
          </a:p>
          <a:p>
            <a:pPr algn="l"/>
            <a:endParaRPr lang="pt-BR" dirty="0">
              <a:solidFill>
                <a:schemeClr val="tx1">
                  <a:lumMod val="50000"/>
                  <a:lumOff val="50000"/>
                </a:schemeClr>
              </a:solidFill>
            </a:endParaRPr>
          </a:p>
        </p:txBody>
      </p:sp>
      <p:cxnSp>
        <p:nvCxnSpPr>
          <p:cNvPr id="9" name="Conector reto 8"/>
          <p:cNvCxnSpPr/>
          <p:nvPr/>
        </p:nvCxnSpPr>
        <p:spPr>
          <a:xfrm flipV="1">
            <a:off x="850232" y="6352674"/>
            <a:ext cx="10050379" cy="39457"/>
          </a:xfrm>
          <a:prstGeom prst="line">
            <a:avLst/>
          </a:prstGeom>
        </p:spPr>
        <p:style>
          <a:lnRef idx="1">
            <a:schemeClr val="accent3"/>
          </a:lnRef>
          <a:fillRef idx="0">
            <a:schemeClr val="accent3"/>
          </a:fillRef>
          <a:effectRef idx="0">
            <a:schemeClr val="accent3"/>
          </a:effectRef>
          <a:fontRef idx="minor">
            <a:schemeClr val="tx1"/>
          </a:fontRef>
        </p:style>
      </p:cxnSp>
      <p:cxnSp>
        <p:nvCxnSpPr>
          <p:cNvPr id="6" name="Conector reto 5"/>
          <p:cNvCxnSpPr/>
          <p:nvPr/>
        </p:nvCxnSpPr>
        <p:spPr>
          <a:xfrm>
            <a:off x="10851" y="1103199"/>
            <a:ext cx="639797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95175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5540"/>
            <a:ext cx="11413959" cy="1118102"/>
          </a:xfrm>
          <a:solidFill>
            <a:schemeClr val="bg1"/>
          </a:solidFill>
        </p:spPr>
        <p:txBody>
          <a:bodyPr/>
          <a:lstStyle/>
          <a:p>
            <a:r>
              <a:rPr lang="pt-BR" sz="4000" b="1" dirty="0">
                <a:solidFill>
                  <a:schemeClr val="accent5"/>
                </a:solidFill>
              </a:rPr>
              <a:t>Política Nacional de Atenção Básica </a:t>
            </a:r>
            <a:r>
              <a:rPr lang="pt-BR" sz="3600" b="1" dirty="0" smtClean="0">
                <a:solidFill>
                  <a:schemeClr val="accent5"/>
                </a:solidFill>
              </a:rPr>
              <a:t/>
            </a:r>
            <a:br>
              <a:rPr lang="pt-BR" sz="3600" b="1" dirty="0" smtClean="0">
                <a:solidFill>
                  <a:schemeClr val="accent5"/>
                </a:solidFill>
              </a:rPr>
            </a:br>
            <a:r>
              <a:rPr lang="pt-BR" sz="1800" b="1" dirty="0" smtClean="0">
                <a:solidFill>
                  <a:schemeClr val="accent5"/>
                </a:solidFill>
              </a:rPr>
              <a:t>(Portaria 2.436 de 2017)</a:t>
            </a:r>
            <a:endParaRPr lang="pt-BR" dirty="0">
              <a:solidFill>
                <a:schemeClr val="accent5"/>
              </a:solidFill>
            </a:endParaRPr>
          </a:p>
        </p:txBody>
      </p:sp>
      <p:sp>
        <p:nvSpPr>
          <p:cNvPr id="3" name="Espaço Reservado para Conteúdo 2"/>
          <p:cNvSpPr>
            <a:spLocks noGrp="1"/>
          </p:cNvSpPr>
          <p:nvPr>
            <p:ph idx="1"/>
          </p:nvPr>
        </p:nvSpPr>
        <p:spPr>
          <a:xfrm>
            <a:off x="778041" y="1424907"/>
            <a:ext cx="11117179" cy="4695156"/>
          </a:xfrm>
        </p:spPr>
        <p:txBody>
          <a:bodyPr>
            <a:noAutofit/>
          </a:bodyPr>
          <a:lstStyle/>
          <a:p>
            <a:pPr>
              <a:buClr>
                <a:schemeClr val="tx1">
                  <a:lumMod val="75000"/>
                  <a:lumOff val="25000"/>
                </a:schemeClr>
              </a:buClr>
            </a:pPr>
            <a:r>
              <a:rPr lang="pt-BR" sz="2400" dirty="0" smtClean="0">
                <a:solidFill>
                  <a:schemeClr val="tx1">
                    <a:lumMod val="75000"/>
                    <a:lumOff val="25000"/>
                  </a:schemeClr>
                </a:solidFill>
              </a:rPr>
              <a:t>Atenção </a:t>
            </a:r>
            <a:r>
              <a:rPr lang="pt-BR" sz="2400" dirty="0">
                <a:solidFill>
                  <a:schemeClr val="tx1">
                    <a:lumMod val="75000"/>
                    <a:lumOff val="25000"/>
                  </a:schemeClr>
                </a:solidFill>
              </a:rPr>
              <a:t>Básica </a:t>
            </a:r>
            <a:r>
              <a:rPr lang="pt-BR" sz="2400" dirty="0" smtClean="0">
                <a:solidFill>
                  <a:schemeClr val="tx1">
                    <a:lumMod val="75000"/>
                    <a:lumOff val="25000"/>
                  </a:schemeClr>
                </a:solidFill>
              </a:rPr>
              <a:t>- promoção</a:t>
            </a:r>
            <a:r>
              <a:rPr lang="pt-BR" sz="2400" dirty="0">
                <a:solidFill>
                  <a:schemeClr val="tx1">
                    <a:lumMod val="75000"/>
                    <a:lumOff val="25000"/>
                  </a:schemeClr>
                </a:solidFill>
              </a:rPr>
              <a:t>, prevenção, proteção, diagnóstico, tratamento, reabilitação, redução de danos, cuidados paliativos e vigilância em </a:t>
            </a:r>
            <a:r>
              <a:rPr lang="pt-BR" sz="2400" dirty="0" smtClean="0">
                <a:solidFill>
                  <a:schemeClr val="tx1">
                    <a:lumMod val="75000"/>
                    <a:lumOff val="25000"/>
                  </a:schemeClr>
                </a:solidFill>
              </a:rPr>
              <a:t>saúde. </a:t>
            </a:r>
          </a:p>
          <a:p>
            <a:pPr>
              <a:buClr>
                <a:schemeClr val="tx1">
                  <a:lumMod val="75000"/>
                  <a:lumOff val="25000"/>
                </a:schemeClr>
              </a:buClr>
            </a:pPr>
            <a:r>
              <a:rPr lang="pt-BR" sz="2400" dirty="0" smtClean="0">
                <a:solidFill>
                  <a:schemeClr val="tx1">
                    <a:lumMod val="75000"/>
                    <a:lumOff val="25000"/>
                  </a:schemeClr>
                </a:solidFill>
              </a:rPr>
              <a:t>Princípios </a:t>
            </a:r>
            <a:r>
              <a:rPr lang="pt-BR" sz="2400" dirty="0">
                <a:solidFill>
                  <a:schemeClr val="tx1">
                    <a:lumMod val="75000"/>
                    <a:lumOff val="25000"/>
                  </a:schemeClr>
                </a:solidFill>
              </a:rPr>
              <a:t>e Diretrizes do </a:t>
            </a:r>
            <a:r>
              <a:rPr lang="pt-BR" sz="2400" dirty="0" smtClean="0">
                <a:solidFill>
                  <a:schemeClr val="tx1">
                    <a:lumMod val="75000"/>
                    <a:lumOff val="25000"/>
                  </a:schemeClr>
                </a:solidFill>
              </a:rPr>
              <a:t>SUS. </a:t>
            </a:r>
          </a:p>
          <a:p>
            <a:pPr>
              <a:buClr>
                <a:schemeClr val="tx1">
                  <a:lumMod val="75000"/>
                  <a:lumOff val="25000"/>
                </a:schemeClr>
              </a:buClr>
            </a:pPr>
            <a:r>
              <a:rPr lang="pt-BR" sz="2400" dirty="0" smtClean="0">
                <a:solidFill>
                  <a:schemeClr val="tx1">
                    <a:lumMod val="75000"/>
                    <a:lumOff val="25000"/>
                  </a:schemeClr>
                </a:solidFill>
              </a:rPr>
              <a:t>Saúde </a:t>
            </a:r>
            <a:r>
              <a:rPr lang="pt-BR" sz="2400" dirty="0">
                <a:solidFill>
                  <a:schemeClr val="tx1">
                    <a:lumMod val="75000"/>
                    <a:lumOff val="25000"/>
                  </a:schemeClr>
                </a:solidFill>
              </a:rPr>
              <a:t>da Família </a:t>
            </a:r>
            <a:r>
              <a:rPr lang="pt-BR" sz="2400" dirty="0" smtClean="0">
                <a:solidFill>
                  <a:schemeClr val="tx1">
                    <a:lumMod val="75000"/>
                    <a:lumOff val="25000"/>
                  </a:schemeClr>
                </a:solidFill>
              </a:rPr>
              <a:t>- </a:t>
            </a:r>
            <a:r>
              <a:rPr lang="pt-BR" sz="2400" dirty="0">
                <a:solidFill>
                  <a:schemeClr val="tx1">
                    <a:lumMod val="75000"/>
                    <a:lumOff val="25000"/>
                  </a:schemeClr>
                </a:solidFill>
              </a:rPr>
              <a:t>estratégia </a:t>
            </a:r>
            <a:r>
              <a:rPr lang="pt-BR" sz="2400" dirty="0" smtClean="0">
                <a:solidFill>
                  <a:schemeClr val="tx1">
                    <a:lumMod val="75000"/>
                    <a:lumOff val="25000"/>
                  </a:schemeClr>
                </a:solidFill>
              </a:rPr>
              <a:t>prioritária. </a:t>
            </a:r>
            <a:r>
              <a:rPr lang="pt-BR" sz="2400" dirty="0" smtClean="0">
                <a:solidFill>
                  <a:srgbClr val="990033"/>
                </a:solidFill>
              </a:rPr>
              <a:t>Mas flexibiliza - outros arranjos. </a:t>
            </a:r>
          </a:p>
          <a:p>
            <a:pPr>
              <a:buClr>
                <a:schemeClr val="tx1">
                  <a:lumMod val="75000"/>
                  <a:lumOff val="25000"/>
                </a:schemeClr>
              </a:buClr>
            </a:pPr>
            <a:r>
              <a:rPr lang="pt-BR" sz="2400" dirty="0" smtClean="0">
                <a:solidFill>
                  <a:schemeClr val="tx1">
                    <a:lumMod val="75000"/>
                    <a:lumOff val="25000"/>
                  </a:schemeClr>
                </a:solidFill>
              </a:rPr>
              <a:t>Integração </a:t>
            </a:r>
            <a:r>
              <a:rPr lang="pt-BR" sz="2400" dirty="0">
                <a:solidFill>
                  <a:schemeClr val="tx1">
                    <a:lumMod val="75000"/>
                    <a:lumOff val="25000"/>
                  </a:schemeClr>
                </a:solidFill>
              </a:rPr>
              <a:t>entre a Vigilância em Saúde e Atenção </a:t>
            </a:r>
            <a:r>
              <a:rPr lang="pt-BR" sz="2400" dirty="0" smtClean="0">
                <a:solidFill>
                  <a:schemeClr val="tx1">
                    <a:lumMod val="75000"/>
                    <a:lumOff val="25000"/>
                  </a:schemeClr>
                </a:solidFill>
              </a:rPr>
              <a:t>Básica.</a:t>
            </a:r>
          </a:p>
          <a:p>
            <a:pPr>
              <a:buClr>
                <a:schemeClr val="tx1">
                  <a:lumMod val="75000"/>
                  <a:lumOff val="25000"/>
                </a:schemeClr>
              </a:buClr>
            </a:pPr>
            <a:r>
              <a:rPr lang="pt-BR" sz="2400" dirty="0" smtClean="0">
                <a:solidFill>
                  <a:schemeClr val="tx1">
                    <a:lumMod val="75000"/>
                    <a:lumOff val="25000"/>
                  </a:schemeClr>
                </a:solidFill>
              </a:rPr>
              <a:t>UBS - potenciais </a:t>
            </a:r>
            <a:r>
              <a:rPr lang="pt-BR" sz="2400" dirty="0">
                <a:solidFill>
                  <a:schemeClr val="tx1">
                    <a:lumMod val="75000"/>
                    <a:lumOff val="25000"/>
                  </a:schemeClr>
                </a:solidFill>
              </a:rPr>
              <a:t>espaços de educação, </a:t>
            </a:r>
            <a:r>
              <a:rPr lang="pt-BR" sz="2400" dirty="0" smtClean="0">
                <a:solidFill>
                  <a:schemeClr val="tx1">
                    <a:lumMod val="75000"/>
                    <a:lumOff val="25000"/>
                  </a:schemeClr>
                </a:solidFill>
              </a:rPr>
              <a:t>pesquisa</a:t>
            </a:r>
            <a:r>
              <a:rPr lang="pt-BR" sz="2400" dirty="0">
                <a:solidFill>
                  <a:schemeClr val="tx1">
                    <a:lumMod val="75000"/>
                    <a:lumOff val="25000"/>
                  </a:schemeClr>
                </a:solidFill>
              </a:rPr>
              <a:t>, </a:t>
            </a:r>
            <a:r>
              <a:rPr lang="pt-BR" sz="2400" dirty="0" smtClean="0">
                <a:solidFill>
                  <a:schemeClr val="tx1">
                    <a:lumMod val="75000"/>
                    <a:lumOff val="25000"/>
                  </a:schemeClr>
                </a:solidFill>
              </a:rPr>
              <a:t>avaliação tecnológica.</a:t>
            </a:r>
            <a:endParaRPr lang="pt-BR" sz="2400" dirty="0">
              <a:solidFill>
                <a:schemeClr val="tx1">
                  <a:lumMod val="75000"/>
                  <a:lumOff val="25000"/>
                </a:schemeClr>
              </a:solidFill>
            </a:endParaRPr>
          </a:p>
          <a:p>
            <a:pPr>
              <a:buClr>
                <a:schemeClr val="tx1">
                  <a:lumMod val="75000"/>
                  <a:lumOff val="25000"/>
                </a:schemeClr>
              </a:buClr>
            </a:pPr>
            <a:r>
              <a:rPr lang="pt-BR" sz="2400" dirty="0" smtClean="0">
                <a:solidFill>
                  <a:schemeClr val="tx1">
                    <a:lumMod val="75000"/>
                    <a:lumOff val="25000"/>
                  </a:schemeClr>
                </a:solidFill>
              </a:rPr>
              <a:t>Indução de </a:t>
            </a:r>
            <a:r>
              <a:rPr lang="pt-BR" sz="2400" dirty="0">
                <a:solidFill>
                  <a:schemeClr val="tx1">
                    <a:lumMod val="75000"/>
                    <a:lumOff val="25000"/>
                  </a:schemeClr>
                </a:solidFill>
              </a:rPr>
              <a:t>mudanças curriculares nos cursos </a:t>
            </a:r>
            <a:r>
              <a:rPr lang="pt-BR" sz="2400" dirty="0" smtClean="0">
                <a:solidFill>
                  <a:schemeClr val="tx1">
                    <a:lumMod val="75000"/>
                    <a:lumOff val="25000"/>
                  </a:schemeClr>
                </a:solidFill>
              </a:rPr>
              <a:t>na </a:t>
            </a:r>
            <a:r>
              <a:rPr lang="pt-BR" sz="2400" dirty="0">
                <a:solidFill>
                  <a:schemeClr val="tx1">
                    <a:lumMod val="75000"/>
                    <a:lumOff val="25000"/>
                  </a:schemeClr>
                </a:solidFill>
              </a:rPr>
              <a:t>área da </a:t>
            </a:r>
            <a:r>
              <a:rPr lang="pt-BR" sz="2400" dirty="0" smtClean="0">
                <a:solidFill>
                  <a:schemeClr val="tx1">
                    <a:lumMod val="75000"/>
                    <a:lumOff val="25000"/>
                  </a:schemeClr>
                </a:solidFill>
              </a:rPr>
              <a:t>saúde.</a:t>
            </a:r>
          </a:p>
          <a:p>
            <a:pPr>
              <a:buClr>
                <a:schemeClr val="tx1">
                  <a:lumMod val="75000"/>
                  <a:lumOff val="25000"/>
                </a:schemeClr>
              </a:buClr>
            </a:pPr>
            <a:r>
              <a:rPr lang="pt-BR" sz="2400" dirty="0" smtClean="0">
                <a:solidFill>
                  <a:schemeClr val="tx1">
                    <a:lumMod val="75000"/>
                    <a:lumOff val="25000"/>
                  </a:schemeClr>
                </a:solidFill>
              </a:rPr>
              <a:t>Consultório na Rua.</a:t>
            </a:r>
          </a:p>
          <a:p>
            <a:pPr>
              <a:buClr>
                <a:schemeClr val="tx1">
                  <a:lumMod val="75000"/>
                  <a:lumOff val="25000"/>
                </a:schemeClr>
              </a:buClr>
            </a:pPr>
            <a:r>
              <a:rPr lang="pt-BR" sz="2400" dirty="0" smtClean="0">
                <a:solidFill>
                  <a:schemeClr val="tx1">
                    <a:lumMod val="75000"/>
                    <a:lumOff val="25000"/>
                  </a:schemeClr>
                </a:solidFill>
              </a:rPr>
              <a:t>Populações Ribeirinhas.</a:t>
            </a:r>
          </a:p>
          <a:p>
            <a:pPr>
              <a:buClr>
                <a:schemeClr val="tx1">
                  <a:lumMod val="75000"/>
                  <a:lumOff val="25000"/>
                </a:schemeClr>
              </a:buClr>
            </a:pPr>
            <a:r>
              <a:rPr lang="pt-BR" sz="2400" dirty="0" smtClean="0">
                <a:solidFill>
                  <a:schemeClr val="tx1">
                    <a:lumMod val="75000"/>
                    <a:lumOff val="25000"/>
                  </a:schemeClr>
                </a:solidFill>
              </a:rPr>
              <a:t>Saúde Indígena.</a:t>
            </a:r>
            <a:endParaRPr lang="pt-BR" sz="2400" dirty="0">
              <a:solidFill>
                <a:schemeClr val="tx1">
                  <a:lumMod val="75000"/>
                  <a:lumOff val="25000"/>
                </a:schemeClr>
              </a:solidFill>
            </a:endParaRPr>
          </a:p>
          <a:p>
            <a:endParaRPr lang="pt-BR" sz="1800" dirty="0"/>
          </a:p>
        </p:txBody>
      </p:sp>
      <p:sp>
        <p:nvSpPr>
          <p:cNvPr id="4" name="Espaço Reservado para Rodapé 3"/>
          <p:cNvSpPr>
            <a:spLocks noGrp="1"/>
          </p:cNvSpPr>
          <p:nvPr>
            <p:ph type="ftr" sz="quarter" idx="11"/>
          </p:nvPr>
        </p:nvSpPr>
        <p:spPr>
          <a:xfrm>
            <a:off x="838200" y="6427915"/>
            <a:ext cx="10515600" cy="365125"/>
          </a:xfrm>
        </p:spPr>
        <p:txBody>
          <a:bodyPr/>
          <a:lstStyle/>
          <a:p>
            <a:pPr algn="l"/>
            <a:r>
              <a:rPr lang="pt-BR" dirty="0" smtClean="0">
                <a:solidFill>
                  <a:schemeClr val="tx1">
                    <a:lumMod val="50000"/>
                    <a:lumOff val="50000"/>
                  </a:schemeClr>
                </a:solidFill>
              </a:rPr>
              <a:t>Brasil</a:t>
            </a:r>
            <a:r>
              <a:rPr lang="pt-BR" dirty="0">
                <a:solidFill>
                  <a:schemeClr val="tx1">
                    <a:lumMod val="50000"/>
                    <a:lumOff val="50000"/>
                  </a:schemeClr>
                </a:solidFill>
              </a:rPr>
              <a:t>. Ministério da Saúde. Portaria nº 2.436. de 21/9/2017. Aprova a política Nacional de Atenção Básica, estabelecendo a revisão de diretrizes para a organização da </a:t>
            </a:r>
            <a:r>
              <a:rPr lang="pt-BR" dirty="0" smtClean="0">
                <a:solidFill>
                  <a:schemeClr val="tx1">
                    <a:lumMod val="50000"/>
                    <a:lumOff val="50000"/>
                  </a:schemeClr>
                </a:solidFill>
              </a:rPr>
              <a:t>Atenção </a:t>
            </a:r>
            <a:r>
              <a:rPr lang="pt-BR" dirty="0">
                <a:solidFill>
                  <a:schemeClr val="tx1">
                    <a:lumMod val="50000"/>
                    <a:lumOff val="50000"/>
                  </a:schemeClr>
                </a:solidFill>
              </a:rPr>
              <a:t>Básica, no âmbito do Sistema Único de Saúde. </a:t>
            </a:r>
            <a:r>
              <a:rPr lang="pt-BR" i="1" dirty="0">
                <a:solidFill>
                  <a:schemeClr val="tx1">
                    <a:lumMod val="50000"/>
                    <a:lumOff val="50000"/>
                  </a:schemeClr>
                </a:solidFill>
              </a:rPr>
              <a:t>Diário Oficial da União, Poder Executivo</a:t>
            </a:r>
            <a:r>
              <a:rPr lang="pt-BR" dirty="0">
                <a:solidFill>
                  <a:schemeClr val="tx1">
                    <a:lumMod val="50000"/>
                    <a:lumOff val="50000"/>
                  </a:schemeClr>
                </a:solidFill>
              </a:rPr>
              <a:t>, Brasília, DF, 21 set. 2017</a:t>
            </a:r>
            <a:r>
              <a:rPr lang="pt-BR" dirty="0" smtClean="0">
                <a:solidFill>
                  <a:schemeClr val="tx1">
                    <a:lumMod val="50000"/>
                    <a:lumOff val="50000"/>
                  </a:schemeClr>
                </a:solidFill>
              </a:rPr>
              <a:t>.</a:t>
            </a:r>
            <a:endParaRPr lang="pt-BR" sz="1800" dirty="0">
              <a:solidFill>
                <a:schemeClr val="tx1">
                  <a:lumMod val="50000"/>
                  <a:lumOff val="50000"/>
                </a:schemeClr>
              </a:solidFill>
            </a:endParaRPr>
          </a:p>
        </p:txBody>
      </p:sp>
      <p:cxnSp>
        <p:nvCxnSpPr>
          <p:cNvPr id="6" name="Conector reto 5"/>
          <p:cNvCxnSpPr/>
          <p:nvPr/>
        </p:nvCxnSpPr>
        <p:spPr>
          <a:xfrm flipV="1">
            <a:off x="0" y="1179298"/>
            <a:ext cx="7845039" cy="1504"/>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9" name="Conector reto 8"/>
          <p:cNvCxnSpPr/>
          <p:nvPr/>
        </p:nvCxnSpPr>
        <p:spPr>
          <a:xfrm>
            <a:off x="778042" y="6350467"/>
            <a:ext cx="10575758" cy="24063"/>
          </a:xfrm>
          <a:prstGeom prst="line">
            <a:avLst/>
          </a:prstGeom>
        </p:spPr>
        <p:style>
          <a:lnRef idx="1">
            <a:schemeClr val="accent3"/>
          </a:lnRef>
          <a:fillRef idx="0">
            <a:schemeClr val="accent3"/>
          </a:fillRef>
          <a:effectRef idx="0">
            <a:schemeClr val="accent3"/>
          </a:effectRef>
          <a:fontRef idx="minor">
            <a:schemeClr val="tx1"/>
          </a:fontRef>
        </p:style>
      </p:cxnSp>
      <p:sp>
        <p:nvSpPr>
          <p:cNvPr id="7" name="Seta para a direita 6"/>
          <p:cNvSpPr/>
          <p:nvPr/>
        </p:nvSpPr>
        <p:spPr>
          <a:xfrm>
            <a:off x="328862" y="4112500"/>
            <a:ext cx="449179" cy="23261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4">
                  <a:lumMod val="75000"/>
                </a:schemeClr>
              </a:solidFill>
            </a:endParaRPr>
          </a:p>
        </p:txBody>
      </p:sp>
    </p:spTree>
    <p:extLst>
      <p:ext uri="{BB962C8B-B14F-4D97-AF65-F5344CB8AC3E}">
        <p14:creationId xmlns:p14="http://schemas.microsoft.com/office/powerpoint/2010/main" val="2967057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235242" y="935131"/>
            <a:ext cx="9777663" cy="5396786"/>
          </a:xfrm>
          <a:prstGeom prst="rect">
            <a:avLst/>
          </a:prstGeom>
        </p:spPr>
      </p:pic>
      <p:sp>
        <p:nvSpPr>
          <p:cNvPr id="3" name="CaixaDeTexto 2"/>
          <p:cNvSpPr txBox="1"/>
          <p:nvPr/>
        </p:nvSpPr>
        <p:spPr>
          <a:xfrm>
            <a:off x="521368" y="6396335"/>
            <a:ext cx="11044989" cy="461665"/>
          </a:xfrm>
          <a:prstGeom prst="rect">
            <a:avLst/>
          </a:prstGeom>
          <a:noFill/>
        </p:spPr>
        <p:txBody>
          <a:bodyPr wrap="square" rtlCol="0">
            <a:spAutoFit/>
          </a:bodyPr>
          <a:lstStyle/>
          <a:p>
            <a:r>
              <a:rPr lang="pt-BR" sz="1200" dirty="0" err="1" smtClean="0">
                <a:solidFill>
                  <a:schemeClr val="tx1">
                    <a:lumMod val="50000"/>
                    <a:lumOff val="50000"/>
                  </a:schemeClr>
                </a:solidFill>
              </a:rPr>
              <a:t>Macinko</a:t>
            </a:r>
            <a:r>
              <a:rPr lang="pt-BR" sz="1200" dirty="0" smtClean="0">
                <a:solidFill>
                  <a:schemeClr val="tx1">
                    <a:lumMod val="50000"/>
                    <a:lumOff val="50000"/>
                  </a:schemeClr>
                </a:solidFill>
              </a:rPr>
              <a:t>, J; Dourado, I; </a:t>
            </a:r>
            <a:r>
              <a:rPr lang="pt-BR" sz="1200" dirty="0" err="1" smtClean="0">
                <a:solidFill>
                  <a:schemeClr val="tx1">
                    <a:lumMod val="50000"/>
                    <a:lumOff val="50000"/>
                  </a:schemeClr>
                </a:solidFill>
              </a:rPr>
              <a:t>Guanais</a:t>
            </a:r>
            <a:r>
              <a:rPr lang="pt-BR" sz="1200" dirty="0" smtClean="0">
                <a:solidFill>
                  <a:schemeClr val="tx1">
                    <a:lumMod val="50000"/>
                    <a:lumOff val="50000"/>
                  </a:schemeClr>
                </a:solidFill>
              </a:rPr>
              <a:t>, FC. Doenças crônicas, atenção primária e desempenho dos sistemas de saúde – diagnóstico, instrumentos e intervenção. BID – Banco Interamericano de Desenvolvimento, 2011. Adaptado de </a:t>
            </a:r>
            <a:r>
              <a:rPr lang="pt-BR" sz="1200" dirty="0" err="1" smtClean="0">
                <a:solidFill>
                  <a:schemeClr val="tx1">
                    <a:lumMod val="50000"/>
                    <a:lumOff val="50000"/>
                  </a:schemeClr>
                </a:solidFill>
              </a:rPr>
              <a:t>Caminal</a:t>
            </a:r>
            <a:r>
              <a:rPr lang="pt-BR" sz="1200" dirty="0" smtClean="0">
                <a:solidFill>
                  <a:schemeClr val="tx1">
                    <a:lumMod val="50000"/>
                    <a:lumOff val="50000"/>
                  </a:schemeClr>
                </a:solidFill>
              </a:rPr>
              <a:t> e Casanova, 2003.</a:t>
            </a:r>
            <a:endParaRPr lang="pt-BR" sz="1200" dirty="0">
              <a:solidFill>
                <a:schemeClr val="tx1">
                  <a:lumMod val="50000"/>
                  <a:lumOff val="50000"/>
                </a:schemeClr>
              </a:solidFill>
            </a:endParaRPr>
          </a:p>
        </p:txBody>
      </p:sp>
      <p:sp>
        <p:nvSpPr>
          <p:cNvPr id="4" name="CaixaDeTexto 3"/>
          <p:cNvSpPr txBox="1"/>
          <p:nvPr/>
        </p:nvSpPr>
        <p:spPr>
          <a:xfrm>
            <a:off x="0" y="69932"/>
            <a:ext cx="12191999" cy="646331"/>
          </a:xfrm>
          <a:prstGeom prst="rect">
            <a:avLst/>
          </a:prstGeom>
          <a:noFill/>
        </p:spPr>
        <p:txBody>
          <a:bodyPr wrap="square" rtlCol="0">
            <a:spAutoFit/>
          </a:bodyPr>
          <a:lstStyle/>
          <a:p>
            <a:pPr algn="ctr"/>
            <a:r>
              <a:rPr lang="pt-BR" sz="3600" b="1" dirty="0">
                <a:solidFill>
                  <a:schemeClr val="accent5"/>
                </a:solidFill>
                <a:latin typeface="+mj-lt"/>
              </a:rPr>
              <a:t>Fluxo de atendimento de </a:t>
            </a:r>
            <a:r>
              <a:rPr lang="pt-BR" sz="3600" b="1" dirty="0" smtClean="0">
                <a:solidFill>
                  <a:schemeClr val="accent5"/>
                </a:solidFill>
                <a:latin typeface="+mj-lt"/>
              </a:rPr>
              <a:t>pessoas </a:t>
            </a:r>
            <a:r>
              <a:rPr lang="pt-BR" sz="3600" b="1" dirty="0">
                <a:solidFill>
                  <a:schemeClr val="accent5"/>
                </a:solidFill>
                <a:latin typeface="+mj-lt"/>
              </a:rPr>
              <a:t>com necessidades de </a:t>
            </a:r>
            <a:r>
              <a:rPr lang="pt-BR" sz="3600" b="1" dirty="0" smtClean="0">
                <a:solidFill>
                  <a:schemeClr val="accent5"/>
                </a:solidFill>
                <a:latin typeface="+mj-lt"/>
              </a:rPr>
              <a:t>saúde</a:t>
            </a:r>
            <a:endParaRPr lang="pt-BR" sz="2800" dirty="0">
              <a:solidFill>
                <a:schemeClr val="accent5"/>
              </a:solidFill>
              <a:latin typeface="+mj-lt"/>
            </a:endParaRPr>
          </a:p>
        </p:txBody>
      </p:sp>
      <p:cxnSp>
        <p:nvCxnSpPr>
          <p:cNvPr id="8" name="Conector reto 7"/>
          <p:cNvCxnSpPr/>
          <p:nvPr/>
        </p:nvCxnSpPr>
        <p:spPr>
          <a:xfrm flipV="1">
            <a:off x="493293" y="6372272"/>
            <a:ext cx="10347158" cy="24063"/>
          </a:xfrm>
          <a:prstGeom prst="line">
            <a:avLst/>
          </a:prstGeom>
        </p:spPr>
        <p:style>
          <a:lnRef idx="1">
            <a:schemeClr val="accent3"/>
          </a:lnRef>
          <a:fillRef idx="0">
            <a:schemeClr val="accent3"/>
          </a:fillRef>
          <a:effectRef idx="0">
            <a:schemeClr val="accent3"/>
          </a:effectRef>
          <a:fontRef idx="minor">
            <a:schemeClr val="tx1"/>
          </a:fontRef>
        </p:style>
      </p:cxnSp>
      <p:cxnSp>
        <p:nvCxnSpPr>
          <p:cNvPr id="6" name="Conector reto 5"/>
          <p:cNvCxnSpPr/>
          <p:nvPr/>
        </p:nvCxnSpPr>
        <p:spPr>
          <a:xfrm>
            <a:off x="6926179" y="2057401"/>
            <a:ext cx="8021" cy="80210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5173579" y="3296653"/>
            <a:ext cx="20854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6964279" y="2241885"/>
            <a:ext cx="22679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9232232" y="2241885"/>
            <a:ext cx="0" cy="112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flipV="1">
            <a:off x="9665368" y="1753306"/>
            <a:ext cx="721895" cy="113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10379242" y="1764632"/>
            <a:ext cx="8021" cy="2277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10218821" y="4042611"/>
            <a:ext cx="1604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7940842" y="3433011"/>
            <a:ext cx="224589"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flipH="1">
            <a:off x="8165432" y="2959769"/>
            <a:ext cx="16042" cy="108284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a:off x="8165432" y="2951748"/>
            <a:ext cx="9625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a:off x="8165431" y="4042611"/>
            <a:ext cx="9625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Conector reto 42"/>
          <p:cNvCxnSpPr/>
          <p:nvPr/>
        </p:nvCxnSpPr>
        <p:spPr>
          <a:xfrm>
            <a:off x="6926179" y="3938337"/>
            <a:ext cx="0" cy="79408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a:off x="6934200" y="4732421"/>
            <a:ext cx="229803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flipV="1">
            <a:off x="9232232" y="4604084"/>
            <a:ext cx="0" cy="12833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4741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324740" y="1557360"/>
            <a:ext cx="5836379" cy="3933990"/>
          </a:xfrm>
          <a:prstGeom prst="rect">
            <a:avLst/>
          </a:prstGeom>
          <a:ln>
            <a:solidFill>
              <a:schemeClr val="tx1"/>
            </a:solidFill>
          </a:ln>
        </p:spPr>
      </p:pic>
      <p:pic>
        <p:nvPicPr>
          <p:cNvPr id="3" name="Imagem 2"/>
          <p:cNvPicPr>
            <a:picLocks noChangeAspect="1"/>
          </p:cNvPicPr>
          <p:nvPr/>
        </p:nvPicPr>
        <p:blipFill>
          <a:blip r:embed="rId4"/>
          <a:stretch>
            <a:fillRect/>
          </a:stretch>
        </p:blipFill>
        <p:spPr>
          <a:xfrm>
            <a:off x="6364205" y="1557360"/>
            <a:ext cx="5369171" cy="3933990"/>
          </a:xfrm>
          <a:prstGeom prst="rect">
            <a:avLst/>
          </a:prstGeom>
          <a:ln>
            <a:solidFill>
              <a:schemeClr val="tx1"/>
            </a:solidFill>
          </a:ln>
        </p:spPr>
      </p:pic>
      <p:sp>
        <p:nvSpPr>
          <p:cNvPr id="5" name="CaixaDeTexto 4"/>
          <p:cNvSpPr txBox="1"/>
          <p:nvPr/>
        </p:nvSpPr>
        <p:spPr>
          <a:xfrm>
            <a:off x="2050679" y="5661194"/>
            <a:ext cx="2384499" cy="338554"/>
          </a:xfrm>
          <a:prstGeom prst="rect">
            <a:avLst/>
          </a:prstGeom>
          <a:noFill/>
        </p:spPr>
        <p:txBody>
          <a:bodyPr wrap="none" rtlCol="0">
            <a:spAutoFit/>
          </a:bodyPr>
          <a:lstStyle/>
          <a:p>
            <a:r>
              <a:rPr lang="pt-BR" sz="1600" dirty="0" smtClean="0">
                <a:solidFill>
                  <a:schemeClr val="tx1">
                    <a:lumMod val="75000"/>
                    <a:lumOff val="25000"/>
                  </a:schemeClr>
                </a:solidFill>
              </a:rPr>
              <a:t>Pacientes por sexo e idade</a:t>
            </a:r>
            <a:endParaRPr lang="pt-BR" sz="1600" dirty="0">
              <a:solidFill>
                <a:schemeClr val="tx1">
                  <a:lumMod val="75000"/>
                  <a:lumOff val="25000"/>
                </a:schemeClr>
              </a:solidFill>
            </a:endParaRPr>
          </a:p>
        </p:txBody>
      </p:sp>
      <p:sp>
        <p:nvSpPr>
          <p:cNvPr id="6" name="CaixaDeTexto 5"/>
          <p:cNvSpPr txBox="1"/>
          <p:nvPr/>
        </p:nvSpPr>
        <p:spPr>
          <a:xfrm>
            <a:off x="7055648" y="5633920"/>
            <a:ext cx="3986284" cy="338554"/>
          </a:xfrm>
          <a:prstGeom prst="rect">
            <a:avLst/>
          </a:prstGeom>
          <a:noFill/>
        </p:spPr>
        <p:txBody>
          <a:bodyPr wrap="none" rtlCol="0">
            <a:spAutoFit/>
          </a:bodyPr>
          <a:lstStyle/>
          <a:p>
            <a:r>
              <a:rPr lang="pt-BR" sz="1600" dirty="0" smtClean="0">
                <a:solidFill>
                  <a:schemeClr val="tx1">
                    <a:lumMod val="75000"/>
                    <a:lumOff val="25000"/>
                  </a:schemeClr>
                </a:solidFill>
              </a:rPr>
              <a:t>Prevalência referida de sintomas por sistemas</a:t>
            </a:r>
            <a:endParaRPr lang="pt-BR" sz="1600" dirty="0">
              <a:solidFill>
                <a:schemeClr val="tx1">
                  <a:lumMod val="75000"/>
                  <a:lumOff val="25000"/>
                </a:schemeClr>
              </a:solidFill>
            </a:endParaRPr>
          </a:p>
        </p:txBody>
      </p:sp>
      <p:sp>
        <p:nvSpPr>
          <p:cNvPr id="7" name="Espaço Reservado para Rodapé 6"/>
          <p:cNvSpPr>
            <a:spLocks noGrp="1"/>
          </p:cNvSpPr>
          <p:nvPr>
            <p:ph type="ftr" sz="quarter" idx="11"/>
          </p:nvPr>
        </p:nvSpPr>
        <p:spPr>
          <a:xfrm>
            <a:off x="324740" y="6416170"/>
            <a:ext cx="11408636" cy="365125"/>
          </a:xfrm>
        </p:spPr>
        <p:txBody>
          <a:bodyPr/>
          <a:lstStyle/>
          <a:p>
            <a:pPr algn="l"/>
            <a:r>
              <a:rPr lang="en-US" dirty="0" smtClean="0">
                <a:solidFill>
                  <a:schemeClr val="tx1">
                    <a:lumMod val="50000"/>
                    <a:lumOff val="50000"/>
                  </a:schemeClr>
                </a:solidFill>
              </a:rPr>
              <a:t>Salvi, S et al. Symptoms and medical conditions in 204.912 patients visiting primary health-care practitioners in India: a 1-day point prevalence study (the POSEIDON study). The Lancet, vol3: e776-e-784,dec 2015.</a:t>
            </a:r>
            <a:endParaRPr lang="pt-BR" dirty="0">
              <a:solidFill>
                <a:schemeClr val="tx1">
                  <a:lumMod val="50000"/>
                  <a:lumOff val="50000"/>
                </a:schemeClr>
              </a:solidFill>
            </a:endParaRPr>
          </a:p>
        </p:txBody>
      </p:sp>
      <p:sp>
        <p:nvSpPr>
          <p:cNvPr id="8" name="CaixaDeTexto 7"/>
          <p:cNvSpPr txBox="1"/>
          <p:nvPr/>
        </p:nvSpPr>
        <p:spPr>
          <a:xfrm>
            <a:off x="0" y="135183"/>
            <a:ext cx="12192000" cy="1200329"/>
          </a:xfrm>
          <a:prstGeom prst="rect">
            <a:avLst/>
          </a:prstGeom>
          <a:noFill/>
        </p:spPr>
        <p:txBody>
          <a:bodyPr wrap="square" rtlCol="0">
            <a:spAutoFit/>
          </a:bodyPr>
          <a:lstStyle/>
          <a:p>
            <a:pPr algn="ctr"/>
            <a:r>
              <a:rPr lang="pt-BR" sz="3600" b="1" dirty="0" smtClean="0">
                <a:solidFill>
                  <a:schemeClr val="accent5"/>
                </a:solidFill>
                <a:latin typeface="+mj-lt"/>
              </a:rPr>
              <a:t>Estudo </a:t>
            </a:r>
            <a:r>
              <a:rPr lang="pt-BR" sz="3600" b="1" dirty="0">
                <a:solidFill>
                  <a:schemeClr val="accent5"/>
                </a:solidFill>
                <a:latin typeface="+mj-lt"/>
              </a:rPr>
              <a:t>de prevalência </a:t>
            </a:r>
            <a:r>
              <a:rPr lang="pt-BR" sz="3600" b="1" dirty="0" smtClean="0">
                <a:solidFill>
                  <a:schemeClr val="accent5"/>
                </a:solidFill>
                <a:latin typeface="+mj-lt"/>
              </a:rPr>
              <a:t>de sintomas e condições médicas </a:t>
            </a:r>
          </a:p>
          <a:p>
            <a:pPr algn="ctr"/>
            <a:r>
              <a:rPr lang="pt-BR" sz="3600" b="1" dirty="0" smtClean="0">
                <a:solidFill>
                  <a:schemeClr val="accent5"/>
                </a:solidFill>
                <a:latin typeface="+mj-lt"/>
              </a:rPr>
              <a:t>em 204.912 pacientes atendidos pela APS na Índia.</a:t>
            </a:r>
            <a:endParaRPr lang="pt-BR" sz="3600" b="1" dirty="0">
              <a:solidFill>
                <a:schemeClr val="accent5"/>
              </a:solidFill>
              <a:latin typeface="+mj-lt"/>
            </a:endParaRPr>
          </a:p>
        </p:txBody>
      </p:sp>
      <p:cxnSp>
        <p:nvCxnSpPr>
          <p:cNvPr id="9" name="Conector reto 8"/>
          <p:cNvCxnSpPr/>
          <p:nvPr/>
        </p:nvCxnSpPr>
        <p:spPr>
          <a:xfrm flipV="1">
            <a:off x="324740" y="6416170"/>
            <a:ext cx="10964254" cy="172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7280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p:nvPr/>
        </p:nvPicPr>
        <p:blipFill>
          <a:blip r:embed="rId3"/>
          <a:stretch>
            <a:fillRect/>
          </a:stretch>
        </p:blipFill>
        <p:spPr>
          <a:xfrm>
            <a:off x="601712" y="848978"/>
            <a:ext cx="5365951" cy="5400675"/>
          </a:xfrm>
          <a:prstGeom prst="rect">
            <a:avLst/>
          </a:prstGeom>
          <a:ln>
            <a:solidFill>
              <a:schemeClr val="tx1"/>
            </a:solidFill>
          </a:ln>
          <a:effectLst/>
        </p:spPr>
      </p:pic>
      <p:pic>
        <p:nvPicPr>
          <p:cNvPr id="6" name="Imagem 5"/>
          <p:cNvPicPr>
            <a:picLocks noChangeAspect="1"/>
          </p:cNvPicPr>
          <p:nvPr/>
        </p:nvPicPr>
        <p:blipFill>
          <a:blip r:embed="rId4"/>
          <a:stretch>
            <a:fillRect/>
          </a:stretch>
        </p:blipFill>
        <p:spPr>
          <a:xfrm>
            <a:off x="7034461" y="867436"/>
            <a:ext cx="3416971" cy="2943312"/>
          </a:xfrm>
          <a:prstGeom prst="rect">
            <a:avLst/>
          </a:prstGeom>
          <a:ln>
            <a:solidFill>
              <a:schemeClr val="tx1"/>
            </a:solidFill>
          </a:ln>
          <a:effectLst/>
        </p:spPr>
      </p:pic>
      <p:sp>
        <p:nvSpPr>
          <p:cNvPr id="7" name="Espaço Reservado para Conteúdo 8"/>
          <p:cNvSpPr txBox="1">
            <a:spLocks/>
          </p:cNvSpPr>
          <p:nvPr/>
        </p:nvSpPr>
        <p:spPr>
          <a:xfrm>
            <a:off x="6857999" y="3792458"/>
            <a:ext cx="3697705" cy="24383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lumMod val="75000"/>
                  <a:lumOff val="25000"/>
                </a:schemeClr>
              </a:buClr>
            </a:pPr>
            <a:r>
              <a:rPr lang="pt-BR" sz="2200" b="1" dirty="0" smtClean="0">
                <a:solidFill>
                  <a:schemeClr val="tx1">
                    <a:lumMod val="75000"/>
                    <a:lumOff val="25000"/>
                  </a:schemeClr>
                </a:solidFill>
              </a:rPr>
              <a:t>Cobertura populacional</a:t>
            </a:r>
            <a:r>
              <a:rPr lang="pt-BR" sz="2200" dirty="0" smtClean="0">
                <a:solidFill>
                  <a:schemeClr val="tx1">
                    <a:lumMod val="75000"/>
                    <a:lumOff val="25000"/>
                  </a:schemeClr>
                </a:solidFill>
              </a:rPr>
              <a:t>: </a:t>
            </a:r>
          </a:p>
          <a:p>
            <a:pPr marL="0" indent="0">
              <a:buClr>
                <a:schemeClr val="tx1">
                  <a:lumMod val="75000"/>
                  <a:lumOff val="25000"/>
                </a:schemeClr>
              </a:buClr>
              <a:buNone/>
            </a:pPr>
            <a:r>
              <a:rPr lang="pt-BR" sz="2200" b="1" dirty="0">
                <a:solidFill>
                  <a:schemeClr val="tx1">
                    <a:lumMod val="75000"/>
                    <a:lumOff val="25000"/>
                  </a:schemeClr>
                </a:solidFill>
              </a:rPr>
              <a:t> </a:t>
            </a:r>
            <a:r>
              <a:rPr lang="pt-BR" sz="2200" b="1" dirty="0" smtClean="0">
                <a:solidFill>
                  <a:schemeClr val="tx1">
                    <a:lumMod val="75000"/>
                    <a:lumOff val="25000"/>
                  </a:schemeClr>
                </a:solidFill>
              </a:rPr>
              <a:t>    74,6% AB </a:t>
            </a:r>
            <a:r>
              <a:rPr lang="pt-BR" sz="2200" dirty="0" smtClean="0">
                <a:solidFill>
                  <a:schemeClr val="tx1">
                    <a:lumMod val="75000"/>
                    <a:lumOff val="25000"/>
                  </a:schemeClr>
                </a:solidFill>
              </a:rPr>
              <a:t>e </a:t>
            </a:r>
            <a:r>
              <a:rPr lang="pt-BR" sz="2200" b="1" dirty="0" smtClean="0">
                <a:solidFill>
                  <a:schemeClr val="tx1">
                    <a:lumMod val="75000"/>
                    <a:lumOff val="25000"/>
                  </a:schemeClr>
                </a:solidFill>
              </a:rPr>
              <a:t>64,2%</a:t>
            </a:r>
            <a:r>
              <a:rPr lang="pt-BR" sz="2200" dirty="0" smtClean="0">
                <a:solidFill>
                  <a:schemeClr val="tx1">
                    <a:lumMod val="75000"/>
                    <a:lumOff val="25000"/>
                  </a:schemeClr>
                </a:solidFill>
              </a:rPr>
              <a:t> </a:t>
            </a:r>
            <a:r>
              <a:rPr lang="pt-BR" sz="2200" b="1" dirty="0" smtClean="0">
                <a:solidFill>
                  <a:schemeClr val="tx1">
                    <a:lumMod val="75000"/>
                    <a:lumOff val="25000"/>
                  </a:schemeClr>
                </a:solidFill>
              </a:rPr>
              <a:t>ESF</a:t>
            </a:r>
          </a:p>
          <a:p>
            <a:pPr>
              <a:buClr>
                <a:schemeClr val="tx1">
                  <a:lumMod val="75000"/>
                  <a:lumOff val="25000"/>
                </a:schemeClr>
              </a:buClr>
            </a:pPr>
            <a:r>
              <a:rPr lang="pt-BR" sz="2200" b="1" dirty="0" smtClean="0">
                <a:solidFill>
                  <a:schemeClr val="tx1">
                    <a:lumMod val="75000"/>
                    <a:lumOff val="25000"/>
                  </a:schemeClr>
                </a:solidFill>
              </a:rPr>
              <a:t>133,89 milhões pessoas</a:t>
            </a:r>
            <a:r>
              <a:rPr lang="pt-BR" sz="2200" dirty="0" smtClean="0">
                <a:solidFill>
                  <a:schemeClr val="tx1">
                    <a:lumMod val="75000"/>
                    <a:lumOff val="25000"/>
                  </a:schemeClr>
                </a:solidFill>
              </a:rPr>
              <a:t> </a:t>
            </a:r>
            <a:r>
              <a:rPr lang="pt-BR" sz="2200" b="1" dirty="0" smtClean="0">
                <a:solidFill>
                  <a:schemeClr val="tx1">
                    <a:lumMod val="75000"/>
                    <a:lumOff val="25000"/>
                  </a:schemeClr>
                </a:solidFill>
              </a:rPr>
              <a:t>ESF</a:t>
            </a:r>
          </a:p>
          <a:p>
            <a:pPr>
              <a:buClr>
                <a:schemeClr val="tx1">
                  <a:lumMod val="75000"/>
                  <a:lumOff val="25000"/>
                </a:schemeClr>
              </a:buClr>
            </a:pPr>
            <a:r>
              <a:rPr lang="pt-BR" sz="2200" b="1" dirty="0" smtClean="0">
                <a:solidFill>
                  <a:schemeClr val="tx1">
                    <a:lumMod val="75000"/>
                    <a:lumOff val="25000"/>
                  </a:schemeClr>
                </a:solidFill>
              </a:rPr>
              <a:t>155,6 milhões pessoas AB</a:t>
            </a:r>
          </a:p>
          <a:p>
            <a:pPr>
              <a:buClr>
                <a:schemeClr val="tx1">
                  <a:lumMod val="75000"/>
                  <a:lumOff val="25000"/>
                </a:schemeClr>
              </a:buClr>
            </a:pPr>
            <a:r>
              <a:rPr lang="pt-BR" sz="2200" dirty="0" smtClean="0">
                <a:solidFill>
                  <a:schemeClr val="tx1">
                    <a:lumMod val="75000"/>
                    <a:lumOff val="25000"/>
                  </a:schemeClr>
                </a:solidFill>
              </a:rPr>
              <a:t>63.768 médicos </a:t>
            </a:r>
          </a:p>
          <a:p>
            <a:pPr>
              <a:buClr>
                <a:schemeClr val="tx1">
                  <a:lumMod val="75000"/>
                  <a:lumOff val="25000"/>
                </a:schemeClr>
              </a:buClr>
            </a:pPr>
            <a:r>
              <a:rPr lang="pt-BR" sz="2200" dirty="0" smtClean="0">
                <a:solidFill>
                  <a:schemeClr val="tx1">
                    <a:lumMod val="75000"/>
                    <a:lumOff val="25000"/>
                  </a:schemeClr>
                </a:solidFill>
              </a:rPr>
              <a:t>131,9 milhões de consultas</a:t>
            </a:r>
            <a:endParaRPr lang="pt-BR" sz="2200" dirty="0">
              <a:solidFill>
                <a:schemeClr val="tx1">
                  <a:lumMod val="75000"/>
                  <a:lumOff val="25000"/>
                </a:schemeClr>
              </a:solidFill>
            </a:endParaRPr>
          </a:p>
        </p:txBody>
      </p:sp>
      <p:sp>
        <p:nvSpPr>
          <p:cNvPr id="8" name="CaixaDeTexto 7"/>
          <p:cNvSpPr txBox="1"/>
          <p:nvPr/>
        </p:nvSpPr>
        <p:spPr>
          <a:xfrm>
            <a:off x="0" y="73063"/>
            <a:ext cx="12192000" cy="707886"/>
          </a:xfrm>
          <a:prstGeom prst="rect">
            <a:avLst/>
          </a:prstGeom>
          <a:solidFill>
            <a:schemeClr val="bg1"/>
          </a:solidFill>
        </p:spPr>
        <p:txBody>
          <a:bodyPr wrap="square" rtlCol="0">
            <a:spAutoFit/>
          </a:bodyPr>
          <a:lstStyle/>
          <a:p>
            <a:pPr algn="ctr"/>
            <a:r>
              <a:rPr lang="pt-BR" sz="4000" b="1" dirty="0">
                <a:solidFill>
                  <a:schemeClr val="accent5"/>
                </a:solidFill>
                <a:latin typeface="+mj-lt"/>
              </a:rPr>
              <a:t>Atenção Básica </a:t>
            </a:r>
            <a:r>
              <a:rPr lang="pt-BR" sz="4000" b="1" dirty="0" smtClean="0">
                <a:solidFill>
                  <a:schemeClr val="accent5"/>
                </a:solidFill>
                <a:latin typeface="+mj-lt"/>
              </a:rPr>
              <a:t>e Saúde </a:t>
            </a:r>
            <a:r>
              <a:rPr lang="pt-BR" sz="4000" b="1" dirty="0">
                <a:solidFill>
                  <a:schemeClr val="accent5"/>
                </a:solidFill>
                <a:latin typeface="+mj-lt"/>
              </a:rPr>
              <a:t>da </a:t>
            </a:r>
            <a:r>
              <a:rPr lang="pt-BR" sz="4000" b="1" dirty="0" smtClean="0">
                <a:solidFill>
                  <a:schemeClr val="accent5"/>
                </a:solidFill>
                <a:latin typeface="+mj-lt"/>
              </a:rPr>
              <a:t>Família</a:t>
            </a:r>
            <a:endParaRPr lang="pt-BR" sz="4000" dirty="0">
              <a:solidFill>
                <a:schemeClr val="accent5"/>
              </a:solidFill>
              <a:latin typeface="+mj-lt"/>
            </a:endParaRPr>
          </a:p>
        </p:txBody>
      </p:sp>
      <p:sp>
        <p:nvSpPr>
          <p:cNvPr id="9" name="CaixaDeTexto 8"/>
          <p:cNvSpPr txBox="1"/>
          <p:nvPr/>
        </p:nvSpPr>
        <p:spPr>
          <a:xfrm>
            <a:off x="601712" y="6540762"/>
            <a:ext cx="5807109" cy="276999"/>
          </a:xfrm>
          <a:prstGeom prst="rect">
            <a:avLst/>
          </a:prstGeom>
          <a:noFill/>
        </p:spPr>
        <p:txBody>
          <a:bodyPr wrap="square" rtlCol="0">
            <a:spAutoFit/>
          </a:bodyPr>
          <a:lstStyle/>
          <a:p>
            <a:r>
              <a:rPr lang="pt-BR" sz="1200" dirty="0" smtClean="0">
                <a:solidFill>
                  <a:schemeClr val="tx1">
                    <a:lumMod val="50000"/>
                    <a:lumOff val="50000"/>
                  </a:schemeClr>
                </a:solidFill>
              </a:rPr>
              <a:t>Ministério da Saúde. Encontro </a:t>
            </a:r>
            <a:r>
              <a:rPr lang="pt-BR" sz="1200" dirty="0">
                <a:solidFill>
                  <a:schemeClr val="tx1">
                    <a:lumMod val="50000"/>
                    <a:lumOff val="50000"/>
                  </a:schemeClr>
                </a:solidFill>
              </a:rPr>
              <a:t>Estadual para Fortalecimento da AB – São Paulo, 2018. </a:t>
            </a:r>
          </a:p>
        </p:txBody>
      </p:sp>
      <p:sp>
        <p:nvSpPr>
          <p:cNvPr id="2" name="CaixaDeTexto 1"/>
          <p:cNvSpPr txBox="1"/>
          <p:nvPr/>
        </p:nvSpPr>
        <p:spPr>
          <a:xfrm>
            <a:off x="5548959" y="1644316"/>
            <a:ext cx="367408" cy="307777"/>
          </a:xfrm>
          <a:prstGeom prst="rect">
            <a:avLst/>
          </a:prstGeom>
          <a:noFill/>
        </p:spPr>
        <p:txBody>
          <a:bodyPr wrap="none" rtlCol="0">
            <a:spAutoFit/>
          </a:bodyPr>
          <a:lstStyle/>
          <a:p>
            <a:r>
              <a:rPr lang="pt-BR" sz="1400" dirty="0" smtClean="0">
                <a:solidFill>
                  <a:schemeClr val="accent5"/>
                </a:solidFill>
              </a:rPr>
              <a:t>10</a:t>
            </a:r>
            <a:endParaRPr lang="pt-BR" sz="1400" dirty="0">
              <a:solidFill>
                <a:schemeClr val="accent5"/>
              </a:solidFill>
            </a:endParaRPr>
          </a:p>
        </p:txBody>
      </p:sp>
      <p:sp>
        <p:nvSpPr>
          <p:cNvPr id="4" name="CaixaDeTexto 3"/>
          <p:cNvSpPr txBox="1"/>
          <p:nvPr/>
        </p:nvSpPr>
        <p:spPr>
          <a:xfrm>
            <a:off x="5548959" y="1871546"/>
            <a:ext cx="367408" cy="307777"/>
          </a:xfrm>
          <a:prstGeom prst="rect">
            <a:avLst/>
          </a:prstGeom>
          <a:noFill/>
        </p:spPr>
        <p:txBody>
          <a:bodyPr wrap="none" rtlCol="0">
            <a:spAutoFit/>
          </a:bodyPr>
          <a:lstStyle/>
          <a:p>
            <a:r>
              <a:rPr lang="pt-BR" sz="1400" dirty="0" smtClean="0">
                <a:solidFill>
                  <a:schemeClr val="accent2">
                    <a:lumMod val="60000"/>
                    <a:lumOff val="40000"/>
                  </a:schemeClr>
                </a:solidFill>
              </a:rPr>
              <a:t>20</a:t>
            </a:r>
            <a:endParaRPr lang="pt-BR" sz="1400" dirty="0">
              <a:solidFill>
                <a:schemeClr val="accent2">
                  <a:lumMod val="60000"/>
                  <a:lumOff val="40000"/>
                </a:schemeClr>
              </a:solidFill>
            </a:endParaRPr>
          </a:p>
        </p:txBody>
      </p:sp>
      <p:sp>
        <p:nvSpPr>
          <p:cNvPr id="10" name="CaixaDeTexto 9"/>
          <p:cNvSpPr txBox="1"/>
          <p:nvPr/>
        </p:nvSpPr>
        <p:spPr>
          <a:xfrm>
            <a:off x="5548959" y="2243715"/>
            <a:ext cx="367408" cy="307777"/>
          </a:xfrm>
          <a:prstGeom prst="rect">
            <a:avLst/>
          </a:prstGeom>
          <a:noFill/>
        </p:spPr>
        <p:txBody>
          <a:bodyPr wrap="none" rtlCol="0">
            <a:spAutoFit/>
          </a:bodyPr>
          <a:lstStyle/>
          <a:p>
            <a:r>
              <a:rPr lang="pt-BR" sz="1400" dirty="0" smtClean="0">
                <a:solidFill>
                  <a:schemeClr val="bg1">
                    <a:lumMod val="50000"/>
                  </a:schemeClr>
                </a:solidFill>
              </a:rPr>
              <a:t>50</a:t>
            </a:r>
            <a:endParaRPr lang="pt-BR" sz="1400" dirty="0">
              <a:solidFill>
                <a:schemeClr val="bg1">
                  <a:lumMod val="50000"/>
                </a:schemeClr>
              </a:solidFill>
            </a:endParaRPr>
          </a:p>
        </p:txBody>
      </p:sp>
      <p:sp>
        <p:nvSpPr>
          <p:cNvPr id="11" name="CaixaDeTexto 10"/>
          <p:cNvSpPr txBox="1"/>
          <p:nvPr/>
        </p:nvSpPr>
        <p:spPr>
          <a:xfrm>
            <a:off x="5457587" y="2747431"/>
            <a:ext cx="458780" cy="307777"/>
          </a:xfrm>
          <a:prstGeom prst="rect">
            <a:avLst/>
          </a:prstGeom>
          <a:noFill/>
        </p:spPr>
        <p:txBody>
          <a:bodyPr wrap="none" rtlCol="0">
            <a:spAutoFit/>
          </a:bodyPr>
          <a:lstStyle/>
          <a:p>
            <a:r>
              <a:rPr lang="pt-BR" sz="1400" dirty="0" smtClean="0">
                <a:solidFill>
                  <a:schemeClr val="accent4">
                    <a:lumMod val="75000"/>
                  </a:schemeClr>
                </a:solidFill>
              </a:rPr>
              <a:t>100</a:t>
            </a:r>
            <a:endParaRPr lang="pt-BR" sz="1400" dirty="0">
              <a:solidFill>
                <a:schemeClr val="accent4">
                  <a:lumMod val="75000"/>
                </a:schemeClr>
              </a:solidFill>
            </a:endParaRPr>
          </a:p>
        </p:txBody>
      </p:sp>
      <p:sp>
        <p:nvSpPr>
          <p:cNvPr id="12" name="CaixaDeTexto 11"/>
          <p:cNvSpPr txBox="1"/>
          <p:nvPr/>
        </p:nvSpPr>
        <p:spPr>
          <a:xfrm>
            <a:off x="5441259" y="3542769"/>
            <a:ext cx="458780" cy="307777"/>
          </a:xfrm>
          <a:prstGeom prst="rect">
            <a:avLst/>
          </a:prstGeom>
          <a:noFill/>
        </p:spPr>
        <p:txBody>
          <a:bodyPr wrap="none" rtlCol="0">
            <a:spAutoFit/>
          </a:bodyPr>
          <a:lstStyle/>
          <a:p>
            <a:r>
              <a:rPr lang="pt-BR" sz="1400" dirty="0" smtClean="0">
                <a:solidFill>
                  <a:schemeClr val="accent1">
                    <a:lumMod val="50000"/>
                  </a:schemeClr>
                </a:solidFill>
              </a:rPr>
              <a:t>900</a:t>
            </a:r>
            <a:endParaRPr lang="pt-BR" sz="1400" dirty="0">
              <a:solidFill>
                <a:schemeClr val="accent1">
                  <a:lumMod val="50000"/>
                </a:schemeClr>
              </a:solidFill>
            </a:endParaRPr>
          </a:p>
        </p:txBody>
      </p:sp>
      <p:sp>
        <p:nvSpPr>
          <p:cNvPr id="13" name="CaixaDeTexto 12"/>
          <p:cNvSpPr txBox="1"/>
          <p:nvPr/>
        </p:nvSpPr>
        <p:spPr>
          <a:xfrm>
            <a:off x="5394582" y="3923887"/>
            <a:ext cx="548548" cy="307777"/>
          </a:xfrm>
          <a:prstGeom prst="rect">
            <a:avLst/>
          </a:prstGeom>
          <a:noFill/>
        </p:spPr>
        <p:txBody>
          <a:bodyPr wrap="none" rtlCol="0">
            <a:spAutoFit/>
          </a:bodyPr>
          <a:lstStyle/>
          <a:p>
            <a:r>
              <a:rPr lang="pt-BR" sz="1400" dirty="0" smtClean="0">
                <a:solidFill>
                  <a:schemeClr val="accent6">
                    <a:lumMod val="75000"/>
                  </a:schemeClr>
                </a:solidFill>
              </a:rPr>
              <a:t>+900</a:t>
            </a:r>
            <a:endParaRPr lang="pt-BR" sz="1400" dirty="0">
              <a:solidFill>
                <a:schemeClr val="accent6">
                  <a:lumMod val="75000"/>
                </a:schemeClr>
              </a:solidFill>
            </a:endParaRPr>
          </a:p>
        </p:txBody>
      </p:sp>
      <p:sp>
        <p:nvSpPr>
          <p:cNvPr id="14" name="CaixaDeTexto 13"/>
          <p:cNvSpPr txBox="1"/>
          <p:nvPr/>
        </p:nvSpPr>
        <p:spPr>
          <a:xfrm>
            <a:off x="5379768" y="3066625"/>
            <a:ext cx="581762" cy="307777"/>
          </a:xfrm>
          <a:prstGeom prst="rect">
            <a:avLst/>
          </a:prstGeom>
          <a:noFill/>
        </p:spPr>
        <p:txBody>
          <a:bodyPr wrap="none" rtlCol="0">
            <a:spAutoFit/>
          </a:bodyPr>
          <a:lstStyle/>
          <a:p>
            <a:r>
              <a:rPr lang="pt-BR" sz="1400" dirty="0" smtClean="0">
                <a:solidFill>
                  <a:schemeClr val="tx1">
                    <a:lumMod val="75000"/>
                    <a:lumOff val="25000"/>
                  </a:schemeClr>
                </a:solidFill>
              </a:rPr>
              <a:t>Brasil</a:t>
            </a:r>
            <a:endParaRPr lang="pt-BR" sz="1400" dirty="0">
              <a:solidFill>
                <a:schemeClr val="tx1">
                  <a:lumMod val="75000"/>
                  <a:lumOff val="25000"/>
                </a:schemeClr>
              </a:solidFill>
            </a:endParaRPr>
          </a:p>
        </p:txBody>
      </p:sp>
      <p:cxnSp>
        <p:nvCxnSpPr>
          <p:cNvPr id="15" name="Conector reto 14"/>
          <p:cNvCxnSpPr/>
          <p:nvPr/>
        </p:nvCxnSpPr>
        <p:spPr>
          <a:xfrm>
            <a:off x="601712" y="6540762"/>
            <a:ext cx="53598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320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46" y="0"/>
            <a:ext cx="11353800" cy="1325563"/>
          </a:xfrm>
        </p:spPr>
        <p:txBody>
          <a:bodyPr>
            <a:normAutofit/>
          </a:bodyPr>
          <a:lstStyle/>
          <a:p>
            <a:r>
              <a:rPr lang="pt-BR" sz="4000" b="1" dirty="0" smtClean="0">
                <a:solidFill>
                  <a:schemeClr val="accent5"/>
                </a:solidFill>
              </a:rPr>
              <a:t>Produção social da saúde</a:t>
            </a:r>
            <a:endParaRPr lang="pt-BR" sz="4000" b="1" dirty="0">
              <a:solidFill>
                <a:schemeClr val="accent5"/>
              </a:solidFill>
            </a:endParaRPr>
          </a:p>
        </p:txBody>
      </p:sp>
      <p:sp>
        <p:nvSpPr>
          <p:cNvPr id="3" name="Espaço Reservado para Conteúdo 2"/>
          <p:cNvSpPr>
            <a:spLocks noGrp="1"/>
          </p:cNvSpPr>
          <p:nvPr>
            <p:ph idx="1"/>
          </p:nvPr>
        </p:nvSpPr>
        <p:spPr>
          <a:xfrm>
            <a:off x="838200" y="1572126"/>
            <a:ext cx="10515600" cy="4604837"/>
          </a:xfrm>
        </p:spPr>
        <p:txBody>
          <a:bodyPr>
            <a:normAutofit/>
          </a:bodyPr>
          <a:lstStyle/>
          <a:p>
            <a:r>
              <a:rPr lang="pt-BR" sz="2600" dirty="0" err="1" smtClean="0">
                <a:solidFill>
                  <a:schemeClr val="tx1">
                    <a:lumMod val="75000"/>
                    <a:lumOff val="25000"/>
                  </a:schemeClr>
                </a:solidFill>
                <a:cs typeface="Arial" panose="020B0604020202020204" pitchFamily="34" charset="0"/>
              </a:rPr>
              <a:t>Unicausalidade</a:t>
            </a:r>
            <a:r>
              <a:rPr lang="pt-BR" sz="2600" dirty="0" smtClean="0">
                <a:solidFill>
                  <a:schemeClr val="tx1">
                    <a:lumMod val="75000"/>
                    <a:lumOff val="25000"/>
                  </a:schemeClr>
                </a:solidFill>
                <a:cs typeface="Arial" panose="020B0604020202020204" pitchFamily="34" charset="0"/>
              </a:rPr>
              <a:t> - doenças infecciosas. </a:t>
            </a:r>
          </a:p>
          <a:p>
            <a:r>
              <a:rPr lang="pt-BR" sz="2600" dirty="0" err="1" smtClean="0">
                <a:solidFill>
                  <a:schemeClr val="tx1">
                    <a:lumMod val="75000"/>
                    <a:lumOff val="25000"/>
                  </a:schemeClr>
                </a:solidFill>
                <a:cs typeface="Arial" panose="020B0604020202020204" pitchFamily="34" charset="0"/>
              </a:rPr>
              <a:t>Multicausalidade</a:t>
            </a:r>
            <a:r>
              <a:rPr lang="pt-BR" sz="2600" dirty="0" smtClean="0">
                <a:solidFill>
                  <a:schemeClr val="tx1">
                    <a:lumMod val="75000"/>
                    <a:lumOff val="25000"/>
                  </a:schemeClr>
                </a:solidFill>
                <a:cs typeface="Arial" panose="020B0604020202020204" pitchFamily="34" charset="0"/>
              </a:rPr>
              <a:t> - doenças crônicas.</a:t>
            </a:r>
          </a:p>
          <a:p>
            <a:r>
              <a:rPr lang="pt-BR" sz="2600" dirty="0" smtClean="0">
                <a:solidFill>
                  <a:schemeClr val="tx1">
                    <a:lumMod val="75000"/>
                    <a:lumOff val="25000"/>
                  </a:schemeClr>
                </a:solidFill>
                <a:cs typeface="Arial" panose="020B0604020202020204" pitchFamily="34" charset="0"/>
              </a:rPr>
              <a:t>Paradigma </a:t>
            </a:r>
            <a:r>
              <a:rPr lang="pt-BR" sz="2600" dirty="0" err="1" smtClean="0">
                <a:solidFill>
                  <a:schemeClr val="tx1">
                    <a:lumMod val="75000"/>
                    <a:lumOff val="25000"/>
                  </a:schemeClr>
                </a:solidFill>
                <a:cs typeface="Arial" panose="020B0604020202020204" pitchFamily="34" charset="0"/>
              </a:rPr>
              <a:t>flexneriano</a:t>
            </a:r>
            <a:r>
              <a:rPr lang="pt-BR" sz="2600" dirty="0" smtClean="0">
                <a:solidFill>
                  <a:schemeClr val="tx1">
                    <a:lumMod val="75000"/>
                    <a:lumOff val="25000"/>
                  </a:schemeClr>
                </a:solidFill>
                <a:cs typeface="Arial" panose="020B0604020202020204" pitchFamily="34" charset="0"/>
              </a:rPr>
              <a:t> - reforma no ensino médico.</a:t>
            </a:r>
          </a:p>
          <a:p>
            <a:r>
              <a:rPr lang="pt-BR" sz="2600" dirty="0" smtClean="0">
                <a:solidFill>
                  <a:schemeClr val="tx1">
                    <a:lumMod val="75000"/>
                    <a:lumOff val="25000"/>
                  </a:schemeClr>
                </a:solidFill>
                <a:cs typeface="Arial" panose="020B0604020202020204" pitchFamily="34" charset="0"/>
              </a:rPr>
              <a:t>Relatório Dawson - Sistema Universal de Saúde.</a:t>
            </a:r>
            <a:endParaRPr lang="pt-BR" sz="2600" dirty="0">
              <a:solidFill>
                <a:schemeClr val="tx1">
                  <a:lumMod val="75000"/>
                  <a:lumOff val="25000"/>
                </a:schemeClr>
              </a:solidFill>
              <a:cs typeface="Arial" panose="020B0604020202020204" pitchFamily="34" charset="0"/>
            </a:endParaRPr>
          </a:p>
          <a:p>
            <a:r>
              <a:rPr lang="pt-BR" sz="2600" dirty="0">
                <a:solidFill>
                  <a:schemeClr val="tx1">
                    <a:lumMod val="75000"/>
                    <a:lumOff val="25000"/>
                  </a:schemeClr>
                </a:solidFill>
                <a:cs typeface="Arial" panose="020B0604020202020204" pitchFamily="34" charset="0"/>
              </a:rPr>
              <a:t>P</a:t>
            </a:r>
            <a:r>
              <a:rPr lang="pt-BR" sz="2600" dirty="0" smtClean="0">
                <a:solidFill>
                  <a:schemeClr val="tx1">
                    <a:lumMod val="75000"/>
                    <a:lumOff val="25000"/>
                  </a:schemeClr>
                </a:solidFill>
                <a:cs typeface="Arial" panose="020B0604020202020204" pitchFamily="34" charset="0"/>
              </a:rPr>
              <a:t>rodução social da saúde - promoção e vigilância à saúde.</a:t>
            </a:r>
          </a:p>
          <a:p>
            <a:r>
              <a:rPr lang="pt-BR" sz="2600" dirty="0" smtClean="0">
                <a:solidFill>
                  <a:schemeClr val="tx1">
                    <a:lumMod val="75000"/>
                    <a:lumOff val="25000"/>
                  </a:schemeClr>
                </a:solidFill>
                <a:cs typeface="Arial" panose="020B0604020202020204" pitchFamily="34" charset="0"/>
              </a:rPr>
              <a:t>Informe </a:t>
            </a:r>
            <a:r>
              <a:rPr lang="pt-BR" sz="2600" dirty="0" err="1" smtClean="0">
                <a:solidFill>
                  <a:schemeClr val="tx1">
                    <a:lumMod val="75000"/>
                    <a:lumOff val="25000"/>
                  </a:schemeClr>
                </a:solidFill>
                <a:cs typeface="Arial" panose="020B0604020202020204" pitchFamily="34" charset="0"/>
              </a:rPr>
              <a:t>Lalonde</a:t>
            </a:r>
            <a:r>
              <a:rPr lang="pt-BR" sz="2600" dirty="0" smtClean="0">
                <a:solidFill>
                  <a:schemeClr val="tx1">
                    <a:lumMod val="75000"/>
                    <a:lumOff val="25000"/>
                  </a:schemeClr>
                </a:solidFill>
                <a:cs typeface="Arial" panose="020B0604020202020204" pitchFamily="34" charset="0"/>
              </a:rPr>
              <a:t> (1974) – saúde como um bem da sociedade.</a:t>
            </a:r>
          </a:p>
          <a:p>
            <a:r>
              <a:rPr lang="pt-BR" sz="2600" dirty="0" smtClean="0">
                <a:solidFill>
                  <a:schemeClr val="tx1">
                    <a:lumMod val="75000"/>
                    <a:lumOff val="25000"/>
                  </a:schemeClr>
                </a:solidFill>
                <a:cs typeface="Arial" panose="020B0604020202020204" pitchFamily="34" charset="0"/>
              </a:rPr>
              <a:t>Declaração </a:t>
            </a:r>
            <a:r>
              <a:rPr lang="pt-BR" sz="2600" dirty="0">
                <a:solidFill>
                  <a:schemeClr val="tx1">
                    <a:lumMod val="75000"/>
                    <a:lumOff val="25000"/>
                  </a:schemeClr>
                </a:solidFill>
                <a:cs typeface="Arial" panose="020B0604020202020204" pitchFamily="34" charset="0"/>
              </a:rPr>
              <a:t>de Alma-Ata (1978) - Saúde para </a:t>
            </a:r>
            <a:r>
              <a:rPr lang="pt-BR" sz="2600" dirty="0" smtClean="0">
                <a:solidFill>
                  <a:schemeClr val="tx1">
                    <a:lumMod val="75000"/>
                    <a:lumOff val="25000"/>
                  </a:schemeClr>
                </a:solidFill>
                <a:cs typeface="Arial" panose="020B0604020202020204" pitchFamily="34" charset="0"/>
              </a:rPr>
              <a:t>Todos </a:t>
            </a:r>
            <a:r>
              <a:rPr lang="pt-BR" sz="2600" dirty="0">
                <a:solidFill>
                  <a:schemeClr val="tx1">
                    <a:lumMod val="75000"/>
                    <a:lumOff val="25000"/>
                  </a:schemeClr>
                </a:solidFill>
                <a:cs typeface="Arial" panose="020B0604020202020204" pitchFamily="34" charset="0"/>
              </a:rPr>
              <a:t>no </a:t>
            </a:r>
            <a:r>
              <a:rPr lang="pt-BR" sz="2600" dirty="0" smtClean="0">
                <a:solidFill>
                  <a:schemeClr val="tx1">
                    <a:lumMod val="75000"/>
                    <a:lumOff val="25000"/>
                  </a:schemeClr>
                </a:solidFill>
                <a:cs typeface="Arial" panose="020B0604020202020204" pitchFamily="34" charset="0"/>
              </a:rPr>
              <a:t>Ano 2000. </a:t>
            </a:r>
          </a:p>
          <a:p>
            <a:r>
              <a:rPr lang="pt-BR" sz="2600" dirty="0" smtClean="0">
                <a:solidFill>
                  <a:schemeClr val="tx1">
                    <a:lumMod val="75000"/>
                    <a:lumOff val="25000"/>
                  </a:schemeClr>
                </a:solidFill>
                <a:cs typeface="Arial" panose="020B0604020202020204" pitchFamily="34" charset="0"/>
              </a:rPr>
              <a:t>Carta de Ottawa (1986) – promoção da saúde.</a:t>
            </a:r>
          </a:p>
          <a:p>
            <a:endParaRPr lang="pt-BR" sz="2000" dirty="0">
              <a:solidFill>
                <a:schemeClr val="tx1">
                  <a:lumMod val="75000"/>
                  <a:lumOff val="25000"/>
                </a:schemeClr>
              </a:solidFill>
            </a:endParaRPr>
          </a:p>
        </p:txBody>
      </p:sp>
      <p:sp>
        <p:nvSpPr>
          <p:cNvPr id="4" name="CaixaDeTexto 3"/>
          <p:cNvSpPr txBox="1"/>
          <p:nvPr/>
        </p:nvSpPr>
        <p:spPr>
          <a:xfrm>
            <a:off x="878305" y="6356982"/>
            <a:ext cx="9467592" cy="461665"/>
          </a:xfrm>
          <a:prstGeom prst="rect">
            <a:avLst/>
          </a:prstGeom>
          <a:noFill/>
        </p:spPr>
        <p:txBody>
          <a:bodyPr wrap="none" rtlCol="0">
            <a:spAutoFit/>
          </a:bodyPr>
          <a:lstStyle/>
          <a:p>
            <a:r>
              <a:rPr lang="pt-BR" sz="1200" dirty="0">
                <a:solidFill>
                  <a:schemeClr val="tx1">
                    <a:lumMod val="50000"/>
                    <a:lumOff val="50000"/>
                  </a:schemeClr>
                </a:solidFill>
              </a:rPr>
              <a:t>Santos, JLF &amp; </a:t>
            </a:r>
            <a:r>
              <a:rPr lang="pt-BR" sz="1200" dirty="0" err="1">
                <a:solidFill>
                  <a:schemeClr val="tx1">
                    <a:lumMod val="50000"/>
                    <a:lumOff val="50000"/>
                  </a:schemeClr>
                </a:solidFill>
              </a:rPr>
              <a:t>Westphal</a:t>
            </a:r>
            <a:r>
              <a:rPr lang="pt-BR" sz="1200" dirty="0">
                <a:solidFill>
                  <a:schemeClr val="tx1">
                    <a:lumMod val="50000"/>
                    <a:lumOff val="50000"/>
                  </a:schemeClr>
                </a:solidFill>
              </a:rPr>
              <a:t>, MF. Práticas emergentes de um novo paradigma de saúde: o papel da universidade. Estudos Avançados, 13(35): 71-88, 1999</a:t>
            </a:r>
            <a:r>
              <a:rPr lang="pt-BR" sz="1200" dirty="0" smtClean="0">
                <a:solidFill>
                  <a:schemeClr val="tx1">
                    <a:lumMod val="50000"/>
                    <a:lumOff val="50000"/>
                  </a:schemeClr>
                </a:solidFill>
              </a:rPr>
              <a:t>.</a:t>
            </a:r>
          </a:p>
          <a:p>
            <a:r>
              <a:rPr lang="pt-BR" sz="1200" dirty="0" smtClean="0">
                <a:solidFill>
                  <a:schemeClr val="tx1">
                    <a:lumMod val="50000"/>
                    <a:lumOff val="50000"/>
                  </a:schemeClr>
                </a:solidFill>
              </a:rPr>
              <a:t>Kuhn, TS – A estrutura das revoluções científicas. São Paulo, Perspectiva, 1975.</a:t>
            </a:r>
            <a:endParaRPr lang="pt-BR" dirty="0"/>
          </a:p>
        </p:txBody>
      </p:sp>
      <p:cxnSp>
        <p:nvCxnSpPr>
          <p:cNvPr id="9" name="Conector reto 8"/>
          <p:cNvCxnSpPr/>
          <p:nvPr/>
        </p:nvCxnSpPr>
        <p:spPr>
          <a:xfrm>
            <a:off x="8546" y="1259305"/>
            <a:ext cx="5044717" cy="8021"/>
          </a:xfrm>
          <a:prstGeom prst="line">
            <a:avLst/>
          </a:prstGeom>
          <a:ln w="57150">
            <a:solidFill>
              <a:schemeClr val="accent3"/>
            </a:solidFill>
          </a:ln>
        </p:spPr>
        <p:style>
          <a:lnRef idx="1">
            <a:schemeClr val="accent3"/>
          </a:lnRef>
          <a:fillRef idx="0">
            <a:schemeClr val="accent3"/>
          </a:fillRef>
          <a:effectRef idx="0">
            <a:schemeClr val="accent3"/>
          </a:effectRef>
          <a:fontRef idx="minor">
            <a:schemeClr val="tx1"/>
          </a:fontRef>
        </p:style>
      </p:cxnSp>
      <p:cxnSp>
        <p:nvCxnSpPr>
          <p:cNvPr id="11" name="Conector reto 10"/>
          <p:cNvCxnSpPr/>
          <p:nvPr/>
        </p:nvCxnSpPr>
        <p:spPr>
          <a:xfrm flipV="1">
            <a:off x="878305" y="6296526"/>
            <a:ext cx="9220200" cy="45167"/>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6959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160421" y="6427947"/>
            <a:ext cx="11903242" cy="365125"/>
          </a:xfrm>
        </p:spPr>
        <p:txBody>
          <a:bodyPr/>
          <a:lstStyle/>
          <a:p>
            <a:pPr algn="l"/>
            <a:r>
              <a:rPr lang="fr-FR" dirty="0" smtClean="0">
                <a:solidFill>
                  <a:schemeClr val="tx1"/>
                </a:solidFill>
              </a:rPr>
              <a:t> </a:t>
            </a:r>
            <a:r>
              <a:rPr lang="pt-BR" dirty="0" err="1" smtClean="0">
                <a:solidFill>
                  <a:schemeClr val="tx1">
                    <a:lumMod val="50000"/>
                    <a:lumOff val="50000"/>
                  </a:schemeClr>
                </a:solidFill>
              </a:rPr>
              <a:t>Victora</a:t>
            </a:r>
            <a:r>
              <a:rPr lang="pt-BR" dirty="0">
                <a:solidFill>
                  <a:schemeClr val="tx1">
                    <a:lumMod val="50000"/>
                    <a:lumOff val="50000"/>
                  </a:schemeClr>
                </a:solidFill>
              </a:rPr>
              <a:t>, CG;  Aquino, EML;  </a:t>
            </a:r>
            <a:r>
              <a:rPr lang="pt-BR" dirty="0" err="1">
                <a:solidFill>
                  <a:schemeClr val="tx1">
                    <a:lumMod val="50000"/>
                    <a:lumOff val="50000"/>
                  </a:schemeClr>
                </a:solidFill>
              </a:rPr>
              <a:t>Leal,MC</a:t>
            </a:r>
            <a:r>
              <a:rPr lang="pt-BR" dirty="0">
                <a:solidFill>
                  <a:schemeClr val="tx1">
                    <a:lumMod val="50000"/>
                    <a:lumOff val="50000"/>
                  </a:schemeClr>
                </a:solidFill>
              </a:rPr>
              <a:t>;  Monteiro, CA;  Barros, FCB; </a:t>
            </a:r>
            <a:r>
              <a:rPr lang="pt-BR" dirty="0" err="1">
                <a:solidFill>
                  <a:schemeClr val="tx1">
                    <a:lumMod val="50000"/>
                    <a:lumOff val="50000"/>
                  </a:schemeClr>
                </a:solidFill>
              </a:rPr>
              <a:t>Szwarcwald</a:t>
            </a:r>
            <a:r>
              <a:rPr lang="pt-BR" dirty="0">
                <a:solidFill>
                  <a:schemeClr val="tx1">
                    <a:lumMod val="50000"/>
                    <a:lumOff val="50000"/>
                  </a:schemeClr>
                </a:solidFill>
              </a:rPr>
              <a:t>, </a:t>
            </a:r>
            <a:r>
              <a:rPr lang="pt-BR" dirty="0" smtClean="0">
                <a:solidFill>
                  <a:schemeClr val="tx1">
                    <a:lumMod val="50000"/>
                    <a:lumOff val="50000"/>
                  </a:schemeClr>
                </a:solidFill>
              </a:rPr>
              <a:t>CL. Saúde </a:t>
            </a:r>
            <a:r>
              <a:rPr lang="pt-BR" dirty="0">
                <a:solidFill>
                  <a:schemeClr val="tx1">
                    <a:lumMod val="50000"/>
                    <a:lumOff val="50000"/>
                  </a:schemeClr>
                </a:solidFill>
              </a:rPr>
              <a:t>de mães e crianças no Brasil: progressos e desafios. The Lancet, </a:t>
            </a:r>
            <a:r>
              <a:rPr lang="pt-BR" dirty="0" smtClean="0">
                <a:solidFill>
                  <a:schemeClr val="tx1">
                    <a:lumMod val="50000"/>
                    <a:lumOff val="50000"/>
                  </a:schemeClr>
                </a:solidFill>
              </a:rPr>
              <a:t>Public. Online 2011, 11: 60138-4</a:t>
            </a:r>
            <a:r>
              <a:rPr lang="pt-BR" dirty="0">
                <a:solidFill>
                  <a:schemeClr val="tx1">
                    <a:lumMod val="50000"/>
                    <a:lumOff val="50000"/>
                  </a:schemeClr>
                </a:solidFill>
              </a:rPr>
              <a:t>.</a:t>
            </a:r>
          </a:p>
        </p:txBody>
      </p:sp>
      <p:pic>
        <p:nvPicPr>
          <p:cNvPr id="3" name="Imagem 2"/>
          <p:cNvPicPr>
            <a:picLocks noChangeAspect="1"/>
          </p:cNvPicPr>
          <p:nvPr/>
        </p:nvPicPr>
        <p:blipFill>
          <a:blip r:embed="rId3"/>
          <a:stretch>
            <a:fillRect/>
          </a:stretch>
        </p:blipFill>
        <p:spPr>
          <a:xfrm>
            <a:off x="327008" y="1162793"/>
            <a:ext cx="6029269" cy="4424558"/>
          </a:xfrm>
          <a:prstGeom prst="rect">
            <a:avLst/>
          </a:prstGeom>
          <a:ln>
            <a:solidFill>
              <a:schemeClr val="tx1"/>
            </a:solidFill>
          </a:ln>
          <a:effectLst/>
        </p:spPr>
      </p:pic>
      <p:sp>
        <p:nvSpPr>
          <p:cNvPr id="4" name="CaixaDeTexto 3"/>
          <p:cNvSpPr txBox="1"/>
          <p:nvPr/>
        </p:nvSpPr>
        <p:spPr>
          <a:xfrm>
            <a:off x="33434" y="126480"/>
            <a:ext cx="12126482" cy="646331"/>
          </a:xfrm>
          <a:prstGeom prst="rect">
            <a:avLst/>
          </a:prstGeom>
          <a:solidFill>
            <a:schemeClr val="bg1"/>
          </a:solidFill>
        </p:spPr>
        <p:txBody>
          <a:bodyPr wrap="square" rtlCol="0">
            <a:spAutoFit/>
          </a:bodyPr>
          <a:lstStyle/>
          <a:p>
            <a:pPr algn="ctr"/>
            <a:r>
              <a:rPr lang="pt-BR" sz="3600" b="1" dirty="0">
                <a:solidFill>
                  <a:schemeClr val="accent5"/>
                </a:solidFill>
                <a:latin typeface="+mj-lt"/>
              </a:rPr>
              <a:t>Renda </a:t>
            </a:r>
            <a:r>
              <a:rPr lang="pt-BR" sz="3600" b="1" dirty="0" smtClean="0">
                <a:solidFill>
                  <a:schemeClr val="accent5"/>
                </a:solidFill>
                <a:latin typeface="+mj-lt"/>
              </a:rPr>
              <a:t>e </a:t>
            </a:r>
            <a:r>
              <a:rPr lang="pt-BR" sz="3600" b="1" dirty="0">
                <a:solidFill>
                  <a:schemeClr val="accent5"/>
                </a:solidFill>
                <a:latin typeface="+mj-lt"/>
              </a:rPr>
              <a:t>mortalidade </a:t>
            </a:r>
            <a:r>
              <a:rPr lang="pt-BR" sz="3600" b="1" dirty="0" smtClean="0">
                <a:solidFill>
                  <a:schemeClr val="accent5"/>
                </a:solidFill>
                <a:latin typeface="+mj-lt"/>
              </a:rPr>
              <a:t>infantil, Brasil (1960–2006</a:t>
            </a:r>
            <a:r>
              <a:rPr lang="pt-BR" sz="3600" b="1" dirty="0">
                <a:solidFill>
                  <a:schemeClr val="accent5"/>
                </a:solidFill>
                <a:latin typeface="+mj-lt"/>
              </a:rPr>
              <a:t>) e </a:t>
            </a:r>
            <a:r>
              <a:rPr lang="pt-BR" sz="3600" b="1" dirty="0" smtClean="0">
                <a:solidFill>
                  <a:schemeClr val="accent5"/>
                </a:solidFill>
                <a:latin typeface="+mj-lt"/>
              </a:rPr>
              <a:t>outros países</a:t>
            </a:r>
            <a:r>
              <a:rPr lang="pt-BR" sz="3200" b="1" dirty="0" smtClean="0">
                <a:solidFill>
                  <a:schemeClr val="accent5"/>
                </a:solidFill>
                <a:latin typeface="+mj-lt"/>
              </a:rPr>
              <a:t>.</a:t>
            </a:r>
            <a:endParaRPr lang="pt-BR" sz="3200" b="1" dirty="0">
              <a:solidFill>
                <a:schemeClr val="accent5"/>
              </a:solidFill>
              <a:latin typeface="+mj-lt"/>
            </a:endParaRPr>
          </a:p>
        </p:txBody>
      </p:sp>
      <p:pic>
        <p:nvPicPr>
          <p:cNvPr id="5" name="Imagem 4"/>
          <p:cNvPicPr>
            <a:picLocks noChangeAspect="1"/>
          </p:cNvPicPr>
          <p:nvPr/>
        </p:nvPicPr>
        <p:blipFill>
          <a:blip r:embed="rId4"/>
          <a:stretch>
            <a:fillRect/>
          </a:stretch>
        </p:blipFill>
        <p:spPr>
          <a:xfrm>
            <a:off x="6697414" y="2009069"/>
            <a:ext cx="5205736" cy="3738703"/>
          </a:xfrm>
          <a:prstGeom prst="rect">
            <a:avLst/>
          </a:prstGeom>
          <a:ln>
            <a:solidFill>
              <a:schemeClr val="tx1"/>
            </a:solidFill>
          </a:ln>
          <a:effectLst/>
        </p:spPr>
      </p:pic>
      <p:sp>
        <p:nvSpPr>
          <p:cNvPr id="6" name="CaixaDeTexto 5"/>
          <p:cNvSpPr txBox="1"/>
          <p:nvPr/>
        </p:nvSpPr>
        <p:spPr>
          <a:xfrm>
            <a:off x="6398463" y="983569"/>
            <a:ext cx="5803639" cy="1077218"/>
          </a:xfrm>
          <a:prstGeom prst="rect">
            <a:avLst/>
          </a:prstGeom>
          <a:noFill/>
        </p:spPr>
        <p:txBody>
          <a:bodyPr wrap="square" rtlCol="0">
            <a:spAutoFit/>
          </a:bodyPr>
          <a:lstStyle/>
          <a:p>
            <a:pPr algn="ctr"/>
            <a:r>
              <a:rPr lang="pt-BR" sz="3200" b="1" dirty="0" smtClean="0">
                <a:solidFill>
                  <a:schemeClr val="accent5"/>
                </a:solidFill>
                <a:latin typeface="+mj-lt"/>
              </a:rPr>
              <a:t>Mortalidade infantil </a:t>
            </a:r>
          </a:p>
          <a:p>
            <a:pPr algn="ctr"/>
            <a:r>
              <a:rPr lang="pt-BR" sz="3200" b="1" dirty="0" smtClean="0">
                <a:solidFill>
                  <a:schemeClr val="accent5"/>
                </a:solidFill>
                <a:latin typeface="+mj-lt"/>
              </a:rPr>
              <a:t>por regiões (1990-2007).</a:t>
            </a:r>
            <a:endParaRPr lang="pt-BR" sz="3200" b="1" dirty="0">
              <a:solidFill>
                <a:schemeClr val="accent5"/>
              </a:solidFill>
              <a:latin typeface="+mj-lt"/>
            </a:endParaRPr>
          </a:p>
        </p:txBody>
      </p:sp>
      <p:cxnSp>
        <p:nvCxnSpPr>
          <p:cNvPr id="13" name="Conector reto 12"/>
          <p:cNvCxnSpPr/>
          <p:nvPr/>
        </p:nvCxnSpPr>
        <p:spPr>
          <a:xfrm flipV="1">
            <a:off x="1323473" y="6431031"/>
            <a:ext cx="10411326" cy="1190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58154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548141" y="907253"/>
            <a:ext cx="6943522" cy="5165557"/>
          </a:xfrm>
          <a:prstGeom prst="rect">
            <a:avLst/>
          </a:prstGeom>
        </p:spPr>
      </p:pic>
      <p:sp>
        <p:nvSpPr>
          <p:cNvPr id="3" name="CaixaDeTexto 2"/>
          <p:cNvSpPr txBox="1"/>
          <p:nvPr/>
        </p:nvSpPr>
        <p:spPr>
          <a:xfrm>
            <a:off x="7491663" y="902164"/>
            <a:ext cx="4566453" cy="4493538"/>
          </a:xfrm>
          <a:prstGeom prst="rect">
            <a:avLst/>
          </a:prstGeom>
          <a:noFill/>
        </p:spPr>
        <p:txBody>
          <a:bodyPr wrap="square" rtlCol="0">
            <a:spAutoFit/>
          </a:bodyPr>
          <a:lstStyle/>
          <a:p>
            <a:pPr marL="285750" indent="-28575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Médicos generalistas e especialistas tomam a mesma conduta.</a:t>
            </a:r>
          </a:p>
          <a:p>
            <a:pPr marL="285750" indent="-28575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USF - identificação de necessidades com maior vínculo.</a:t>
            </a:r>
          </a:p>
          <a:p>
            <a:pPr marL="285750" indent="-28575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Pouco retorno da informação da AE para APS.</a:t>
            </a:r>
          </a:p>
          <a:p>
            <a:pPr marL="285750" indent="-28575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Carteira da gestante pouco usada.</a:t>
            </a:r>
          </a:p>
          <a:p>
            <a:pPr marL="285750" indent="-28575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Visita domiciliar indutora do atendimento AE / APS.</a:t>
            </a:r>
          </a:p>
          <a:p>
            <a:pPr marL="285750" indent="-28575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Cor de pele branca - início precoce do PN.</a:t>
            </a:r>
          </a:p>
          <a:p>
            <a:pPr marL="285750" indent="-28575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ESF - início precoce do PN.</a:t>
            </a:r>
          </a:p>
          <a:p>
            <a:endParaRPr lang="pt-BR" sz="2200" dirty="0"/>
          </a:p>
        </p:txBody>
      </p:sp>
      <p:sp>
        <p:nvSpPr>
          <p:cNvPr id="4" name="Espaço Reservado para Rodapé 3"/>
          <p:cNvSpPr>
            <a:spLocks noGrp="1"/>
          </p:cNvSpPr>
          <p:nvPr>
            <p:ph type="ftr" sz="quarter" idx="11"/>
          </p:nvPr>
        </p:nvSpPr>
        <p:spPr>
          <a:xfrm>
            <a:off x="649704" y="6408820"/>
            <a:ext cx="11269579" cy="365125"/>
          </a:xfrm>
        </p:spPr>
        <p:txBody>
          <a:bodyPr/>
          <a:lstStyle/>
          <a:p>
            <a:pPr algn="l"/>
            <a:r>
              <a:rPr lang="pt-BR" dirty="0" err="1" smtClean="0">
                <a:solidFill>
                  <a:schemeClr val="tx1">
                    <a:lumMod val="50000"/>
                    <a:lumOff val="50000"/>
                  </a:schemeClr>
                </a:solidFill>
              </a:rPr>
              <a:t>Sanine</a:t>
            </a:r>
            <a:r>
              <a:rPr lang="pt-BR" dirty="0" smtClean="0">
                <a:solidFill>
                  <a:schemeClr val="tx1">
                    <a:lumMod val="50000"/>
                    <a:lumOff val="50000"/>
                  </a:schemeClr>
                </a:solidFill>
              </a:rPr>
              <a:t>, PR; </a:t>
            </a:r>
            <a:r>
              <a:rPr lang="pt-BR" dirty="0" err="1" smtClean="0">
                <a:solidFill>
                  <a:schemeClr val="tx1">
                    <a:lumMod val="50000"/>
                    <a:lumOff val="50000"/>
                  </a:schemeClr>
                </a:solidFill>
              </a:rPr>
              <a:t>Venancio</a:t>
            </a:r>
            <a:r>
              <a:rPr lang="pt-BR" dirty="0" smtClean="0">
                <a:solidFill>
                  <a:schemeClr val="tx1">
                    <a:lumMod val="50000"/>
                    <a:lumOff val="50000"/>
                  </a:schemeClr>
                </a:solidFill>
              </a:rPr>
              <a:t>, SI; Silva, FLG; </a:t>
            </a:r>
            <a:r>
              <a:rPr lang="pt-BR" dirty="0" err="1" smtClean="0">
                <a:solidFill>
                  <a:schemeClr val="tx1">
                    <a:lumMod val="50000"/>
                    <a:lumOff val="50000"/>
                  </a:schemeClr>
                </a:solidFill>
              </a:rPr>
              <a:t>Aratani</a:t>
            </a:r>
            <a:r>
              <a:rPr lang="pt-BR" dirty="0" smtClean="0">
                <a:solidFill>
                  <a:schemeClr val="tx1">
                    <a:lumMod val="50000"/>
                    <a:lumOff val="50000"/>
                  </a:schemeClr>
                </a:solidFill>
              </a:rPr>
              <a:t>, N; Moita, MLG; Tanaka, OY. Atenção pré-natal de gestantes de risco e fatores associados no Município de São Paulo, Brasil. Cad. Saúde Pública 2019, 35 (10): e00103118.</a:t>
            </a:r>
            <a:endParaRPr lang="pt-BR" dirty="0">
              <a:solidFill>
                <a:schemeClr val="tx1">
                  <a:lumMod val="50000"/>
                  <a:lumOff val="50000"/>
                </a:schemeClr>
              </a:solidFill>
            </a:endParaRPr>
          </a:p>
        </p:txBody>
      </p:sp>
      <p:sp>
        <p:nvSpPr>
          <p:cNvPr id="5" name="CaixaDeTexto 4"/>
          <p:cNvSpPr txBox="1"/>
          <p:nvPr/>
        </p:nvSpPr>
        <p:spPr>
          <a:xfrm>
            <a:off x="267405" y="51354"/>
            <a:ext cx="12192000" cy="707886"/>
          </a:xfrm>
          <a:prstGeom prst="rect">
            <a:avLst/>
          </a:prstGeom>
          <a:noFill/>
        </p:spPr>
        <p:txBody>
          <a:bodyPr wrap="square" rtlCol="0">
            <a:spAutoFit/>
          </a:bodyPr>
          <a:lstStyle/>
          <a:p>
            <a:pPr algn="ctr"/>
            <a:r>
              <a:rPr lang="pt-BR" sz="4000" b="1" dirty="0" smtClean="0">
                <a:solidFill>
                  <a:schemeClr val="accent5"/>
                </a:solidFill>
                <a:latin typeface="+mj-lt"/>
              </a:rPr>
              <a:t>Atenção ao pré-natal de gestantes de risco em São Paulo.</a:t>
            </a:r>
            <a:endParaRPr lang="pt-BR" sz="4000" b="1" dirty="0">
              <a:solidFill>
                <a:schemeClr val="accent5"/>
              </a:solidFill>
              <a:latin typeface="+mj-lt"/>
            </a:endParaRPr>
          </a:p>
        </p:txBody>
      </p:sp>
      <p:cxnSp>
        <p:nvCxnSpPr>
          <p:cNvPr id="7" name="Conector reto 6"/>
          <p:cNvCxnSpPr/>
          <p:nvPr/>
        </p:nvCxnSpPr>
        <p:spPr>
          <a:xfrm>
            <a:off x="658026" y="6408820"/>
            <a:ext cx="1127190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4427622" y="2574758"/>
            <a:ext cx="433136" cy="201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p:cNvSpPr/>
          <p:nvPr/>
        </p:nvSpPr>
        <p:spPr>
          <a:xfrm>
            <a:off x="4427622" y="3593432"/>
            <a:ext cx="433136" cy="201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p:cNvSpPr/>
          <p:nvPr/>
        </p:nvSpPr>
        <p:spPr>
          <a:xfrm>
            <a:off x="4427622" y="4410707"/>
            <a:ext cx="433136" cy="201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4427622" y="5228240"/>
            <a:ext cx="433136" cy="201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39488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59821" y="83988"/>
            <a:ext cx="12132179" cy="1015663"/>
          </a:xfrm>
          <a:prstGeom prst="rect">
            <a:avLst/>
          </a:prstGeom>
          <a:solidFill>
            <a:schemeClr val="bg1"/>
          </a:solidFill>
        </p:spPr>
        <p:txBody>
          <a:bodyPr wrap="square" rtlCol="0">
            <a:spAutoFit/>
          </a:bodyPr>
          <a:lstStyle/>
          <a:p>
            <a:pPr algn="ctr"/>
            <a:r>
              <a:rPr lang="pt-BR" sz="3200" b="1" dirty="0" smtClean="0">
                <a:solidFill>
                  <a:schemeClr val="accent5"/>
                </a:solidFill>
                <a:latin typeface="+mj-lt"/>
              </a:rPr>
              <a:t>Programa Melhoria da Atenção com Qualidade - </a:t>
            </a:r>
            <a:r>
              <a:rPr lang="pt-BR" sz="3200" b="1" dirty="0">
                <a:solidFill>
                  <a:schemeClr val="accent5"/>
                </a:solidFill>
                <a:latin typeface="+mj-lt"/>
              </a:rPr>
              <a:t>ESF e </a:t>
            </a:r>
            <a:r>
              <a:rPr lang="pt-BR" sz="3200" b="1" dirty="0" smtClean="0">
                <a:solidFill>
                  <a:schemeClr val="accent5"/>
                </a:solidFill>
                <a:latin typeface="+mj-lt"/>
              </a:rPr>
              <a:t>Rede </a:t>
            </a:r>
            <a:r>
              <a:rPr lang="pt-BR" sz="3200" b="1" dirty="0">
                <a:solidFill>
                  <a:schemeClr val="accent5"/>
                </a:solidFill>
                <a:latin typeface="+mj-lt"/>
              </a:rPr>
              <a:t>de </a:t>
            </a:r>
            <a:r>
              <a:rPr lang="pt-BR" sz="3200" b="1" dirty="0" smtClean="0">
                <a:solidFill>
                  <a:schemeClr val="accent5"/>
                </a:solidFill>
                <a:latin typeface="+mj-lt"/>
              </a:rPr>
              <a:t>Atenção</a:t>
            </a:r>
          </a:p>
          <a:p>
            <a:pPr algn="ctr"/>
            <a:r>
              <a:rPr lang="pt-BR" sz="2800" b="1" dirty="0" smtClean="0">
                <a:solidFill>
                  <a:schemeClr val="accent5"/>
                </a:solidFill>
                <a:latin typeface="+mj-lt"/>
              </a:rPr>
              <a:t>Avaliação das equipes (n=16.566) e usuários (n=62.505), Brasil, 2012.</a:t>
            </a:r>
            <a:endParaRPr lang="pt-BR" sz="2800" dirty="0">
              <a:solidFill>
                <a:schemeClr val="accent5"/>
              </a:solidFill>
              <a:latin typeface="+mj-lt"/>
            </a:endParaRPr>
          </a:p>
        </p:txBody>
      </p:sp>
      <p:sp>
        <p:nvSpPr>
          <p:cNvPr id="4" name="CaixaDeTexto 3"/>
          <p:cNvSpPr txBox="1"/>
          <p:nvPr/>
        </p:nvSpPr>
        <p:spPr>
          <a:xfrm>
            <a:off x="6336632" y="1736861"/>
            <a:ext cx="5855368" cy="3416320"/>
          </a:xfrm>
          <a:prstGeom prst="rect">
            <a:avLst/>
          </a:prstGeom>
          <a:noFill/>
        </p:spPr>
        <p:txBody>
          <a:bodyPr wrap="square" rtlCol="0">
            <a:spAutoFit/>
          </a:bodyPr>
          <a:lstStyle/>
          <a:p>
            <a:pPr marL="342900" indent="-34290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Equipes atuam como porta de entrada preferencial.</a:t>
            </a:r>
          </a:p>
          <a:p>
            <a:pPr marL="342900" indent="-34290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Atendem a demandas diversas.</a:t>
            </a:r>
          </a:p>
          <a:p>
            <a:pPr marL="342900" indent="-34290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Papel de filtro para a Atenção Especializada.</a:t>
            </a:r>
          </a:p>
          <a:p>
            <a:pPr marL="285750" indent="-285750">
              <a:buClr>
                <a:schemeClr val="tx1">
                  <a:lumMod val="75000"/>
                  <a:lumOff val="25000"/>
                </a:schemeClr>
              </a:buClr>
              <a:buFont typeface="Wingdings" panose="05000000000000000000" pitchFamily="2" charset="2"/>
              <a:buChar char="§"/>
            </a:pPr>
            <a:endParaRPr lang="pt-BR" sz="2200" dirty="0" smtClean="0">
              <a:solidFill>
                <a:schemeClr val="tx1">
                  <a:lumMod val="75000"/>
                  <a:lumOff val="25000"/>
                </a:schemeClr>
              </a:solidFill>
            </a:endParaRPr>
          </a:p>
          <a:p>
            <a:pPr marL="342900" indent="-34290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Há barreiras organizacionais para acesso.</a:t>
            </a:r>
          </a:p>
          <a:p>
            <a:pPr marL="342900" indent="-34290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Fluxos pouco ordenados.</a:t>
            </a:r>
          </a:p>
          <a:p>
            <a:pPr marL="342900" indent="-34290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Integração da APS à rede incipiente.</a:t>
            </a:r>
          </a:p>
          <a:p>
            <a:pPr marL="342900" indent="-342900">
              <a:buClr>
                <a:schemeClr val="tx1">
                  <a:lumMod val="75000"/>
                  <a:lumOff val="25000"/>
                </a:schemeClr>
              </a:buClr>
              <a:buFont typeface="Arial" panose="020B0604020202020204" pitchFamily="34" charset="0"/>
              <a:buChar char="•"/>
            </a:pPr>
            <a:r>
              <a:rPr lang="pt-BR" sz="2200" dirty="0" smtClean="0">
                <a:solidFill>
                  <a:schemeClr val="tx1">
                    <a:lumMod val="75000"/>
                    <a:lumOff val="25000"/>
                  </a:schemeClr>
                </a:solidFill>
              </a:rPr>
              <a:t>Não existe coordenação entre APS e AE.</a:t>
            </a:r>
          </a:p>
          <a:p>
            <a:pPr>
              <a:buClr>
                <a:schemeClr val="tx1">
                  <a:lumMod val="75000"/>
                  <a:lumOff val="25000"/>
                </a:schemeClr>
              </a:buClr>
            </a:pPr>
            <a:endParaRPr lang="pt-BR" dirty="0">
              <a:solidFill>
                <a:schemeClr val="tx1">
                  <a:lumMod val="75000"/>
                  <a:lumOff val="25000"/>
                </a:schemeClr>
              </a:solidFill>
            </a:endParaRPr>
          </a:p>
        </p:txBody>
      </p:sp>
      <p:sp>
        <p:nvSpPr>
          <p:cNvPr id="5" name="Espaço Reservado para Rodapé 1"/>
          <p:cNvSpPr>
            <a:spLocks noGrp="1"/>
          </p:cNvSpPr>
          <p:nvPr>
            <p:ph type="ftr" sz="quarter" idx="11"/>
          </p:nvPr>
        </p:nvSpPr>
        <p:spPr>
          <a:xfrm>
            <a:off x="846220" y="6384055"/>
            <a:ext cx="10852485" cy="365125"/>
          </a:xfrm>
        </p:spPr>
        <p:txBody>
          <a:bodyPr/>
          <a:lstStyle/>
          <a:p>
            <a:pPr algn="l"/>
            <a:r>
              <a:rPr lang="pt-BR" dirty="0" smtClean="0">
                <a:solidFill>
                  <a:schemeClr val="tx1">
                    <a:lumMod val="50000"/>
                    <a:lumOff val="50000"/>
                  </a:schemeClr>
                </a:solidFill>
              </a:rPr>
              <a:t>Fausto</a:t>
            </a:r>
            <a:r>
              <a:rPr lang="pt-BR" dirty="0">
                <a:solidFill>
                  <a:schemeClr val="tx1">
                    <a:lumMod val="50000"/>
                    <a:lumOff val="50000"/>
                  </a:schemeClr>
                </a:solidFill>
              </a:rPr>
              <a:t>, MCR; </a:t>
            </a:r>
            <a:r>
              <a:rPr lang="pt-BR" dirty="0" err="1">
                <a:solidFill>
                  <a:schemeClr val="tx1">
                    <a:lumMod val="50000"/>
                    <a:lumOff val="50000"/>
                  </a:schemeClr>
                </a:solidFill>
              </a:rPr>
              <a:t>Giovanella</a:t>
            </a:r>
            <a:r>
              <a:rPr lang="pt-BR" dirty="0">
                <a:solidFill>
                  <a:schemeClr val="tx1">
                    <a:lumMod val="50000"/>
                    <a:lumOff val="50000"/>
                  </a:schemeClr>
                </a:solidFill>
              </a:rPr>
              <a:t>, L; Mendonça, MHM; </a:t>
            </a:r>
            <a:r>
              <a:rPr lang="pt-BR" dirty="0" err="1" smtClean="0">
                <a:solidFill>
                  <a:schemeClr val="tx1">
                    <a:lumMod val="50000"/>
                    <a:lumOff val="50000"/>
                  </a:schemeClr>
                </a:solidFill>
              </a:rPr>
              <a:t>Seidi</a:t>
            </a:r>
            <a:r>
              <a:rPr lang="pt-BR" dirty="0">
                <a:solidFill>
                  <a:schemeClr val="tx1">
                    <a:lumMod val="50000"/>
                    <a:lumOff val="50000"/>
                  </a:schemeClr>
                </a:solidFill>
              </a:rPr>
              <a:t>, H; </a:t>
            </a:r>
            <a:r>
              <a:rPr lang="pt-BR" dirty="0" err="1">
                <a:solidFill>
                  <a:schemeClr val="tx1">
                    <a:lumMod val="50000"/>
                    <a:lumOff val="50000"/>
                  </a:schemeClr>
                </a:solidFill>
              </a:rPr>
              <a:t>Gagno</a:t>
            </a:r>
            <a:r>
              <a:rPr lang="pt-BR" dirty="0">
                <a:solidFill>
                  <a:schemeClr val="tx1">
                    <a:lumMod val="50000"/>
                    <a:lumOff val="50000"/>
                  </a:schemeClr>
                </a:solidFill>
              </a:rPr>
              <a:t>, J. A posição da estratégia saúde da família na rede de atenção à saúde na perspectiva das equipes e usuários </a:t>
            </a:r>
            <a:r>
              <a:rPr lang="pt-BR" dirty="0" smtClean="0">
                <a:solidFill>
                  <a:schemeClr val="tx1">
                    <a:lumMod val="50000"/>
                    <a:lumOff val="50000"/>
                  </a:schemeClr>
                </a:solidFill>
              </a:rPr>
              <a:t>participantes </a:t>
            </a:r>
            <a:r>
              <a:rPr lang="pt-BR" dirty="0">
                <a:solidFill>
                  <a:schemeClr val="tx1">
                    <a:lumMod val="50000"/>
                    <a:lumOff val="50000"/>
                  </a:schemeClr>
                </a:solidFill>
              </a:rPr>
              <a:t>do PMAQ-AB. Saúde Debate, Rio de Janeiro, v. 38 N. especial, p. 13-33, 2014</a:t>
            </a:r>
            <a:r>
              <a:rPr lang="pt-BR" dirty="0" smtClean="0">
                <a:solidFill>
                  <a:schemeClr val="tx1">
                    <a:lumMod val="50000"/>
                    <a:lumOff val="50000"/>
                  </a:schemeClr>
                </a:solidFill>
              </a:rPr>
              <a:t>.</a:t>
            </a:r>
            <a:endParaRPr lang="pt-BR" dirty="0">
              <a:solidFill>
                <a:schemeClr val="tx1">
                  <a:lumMod val="50000"/>
                  <a:lumOff val="50000"/>
                </a:schemeClr>
              </a:solidFill>
            </a:endParaRPr>
          </a:p>
        </p:txBody>
      </p:sp>
      <p:cxnSp>
        <p:nvCxnSpPr>
          <p:cNvPr id="9" name="Conector reto 8"/>
          <p:cNvCxnSpPr/>
          <p:nvPr/>
        </p:nvCxnSpPr>
        <p:spPr>
          <a:xfrm>
            <a:off x="6272463" y="3332860"/>
            <a:ext cx="5157537" cy="3898"/>
          </a:xfrm>
          <a:prstGeom prst="line">
            <a:avLst/>
          </a:prstGeom>
        </p:spPr>
        <p:style>
          <a:lnRef idx="1">
            <a:schemeClr val="accent3"/>
          </a:lnRef>
          <a:fillRef idx="0">
            <a:schemeClr val="accent3"/>
          </a:fillRef>
          <a:effectRef idx="0">
            <a:schemeClr val="accent3"/>
          </a:effectRef>
          <a:fontRef idx="minor">
            <a:schemeClr val="tx1"/>
          </a:fontRef>
        </p:style>
      </p:cxnSp>
      <p:cxnSp>
        <p:nvCxnSpPr>
          <p:cNvPr id="11" name="Conector reto 10"/>
          <p:cNvCxnSpPr/>
          <p:nvPr/>
        </p:nvCxnSpPr>
        <p:spPr>
          <a:xfrm>
            <a:off x="6272463" y="1576439"/>
            <a:ext cx="5157537"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Conector reto 12"/>
          <p:cNvCxnSpPr/>
          <p:nvPr/>
        </p:nvCxnSpPr>
        <p:spPr>
          <a:xfrm>
            <a:off x="6336632" y="5137139"/>
            <a:ext cx="5075602" cy="16042"/>
          </a:xfrm>
          <a:prstGeom prst="line">
            <a:avLst/>
          </a:prstGeom>
        </p:spPr>
        <p:style>
          <a:lnRef idx="1">
            <a:schemeClr val="accent3"/>
          </a:lnRef>
          <a:fillRef idx="0">
            <a:schemeClr val="accent3"/>
          </a:fillRef>
          <a:effectRef idx="0">
            <a:schemeClr val="accent3"/>
          </a:effectRef>
          <a:fontRef idx="minor">
            <a:schemeClr val="tx1"/>
          </a:fontRef>
        </p:style>
      </p:cxnSp>
      <p:cxnSp>
        <p:nvCxnSpPr>
          <p:cNvPr id="8" name="Conector reto 7"/>
          <p:cNvCxnSpPr/>
          <p:nvPr/>
        </p:nvCxnSpPr>
        <p:spPr>
          <a:xfrm>
            <a:off x="828942" y="6392254"/>
            <a:ext cx="10784793" cy="854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Imagem 9"/>
          <p:cNvPicPr>
            <a:picLocks noChangeAspect="1"/>
          </p:cNvPicPr>
          <p:nvPr/>
        </p:nvPicPr>
        <p:blipFill>
          <a:blip r:embed="rId3"/>
          <a:stretch>
            <a:fillRect/>
          </a:stretch>
        </p:blipFill>
        <p:spPr>
          <a:xfrm>
            <a:off x="497305" y="1130063"/>
            <a:ext cx="5710990" cy="5045636"/>
          </a:xfrm>
          <a:prstGeom prst="rect">
            <a:avLst/>
          </a:prstGeom>
        </p:spPr>
      </p:pic>
      <p:cxnSp>
        <p:nvCxnSpPr>
          <p:cNvPr id="20" name="Conector reto 19"/>
          <p:cNvCxnSpPr/>
          <p:nvPr/>
        </p:nvCxnSpPr>
        <p:spPr>
          <a:xfrm flipH="1">
            <a:off x="609600" y="4957011"/>
            <a:ext cx="5081"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Elipse 23"/>
          <p:cNvSpPr/>
          <p:nvPr/>
        </p:nvSpPr>
        <p:spPr>
          <a:xfrm>
            <a:off x="5414211" y="1676591"/>
            <a:ext cx="385011" cy="220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p:cNvSpPr/>
          <p:nvPr/>
        </p:nvSpPr>
        <p:spPr>
          <a:xfrm>
            <a:off x="5394148" y="1935033"/>
            <a:ext cx="405074" cy="260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lipse 25"/>
          <p:cNvSpPr/>
          <p:nvPr/>
        </p:nvSpPr>
        <p:spPr>
          <a:xfrm>
            <a:off x="5350019" y="2205655"/>
            <a:ext cx="421116" cy="261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p:cNvSpPr/>
          <p:nvPr/>
        </p:nvSpPr>
        <p:spPr>
          <a:xfrm>
            <a:off x="5394148" y="4014450"/>
            <a:ext cx="385011" cy="29285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5386124" y="4315505"/>
            <a:ext cx="385011" cy="24407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6" name="Conector reto 5"/>
          <p:cNvCxnSpPr/>
          <p:nvPr/>
        </p:nvCxnSpPr>
        <p:spPr>
          <a:xfrm>
            <a:off x="609600" y="1935033"/>
            <a:ext cx="2839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609600" y="2195506"/>
            <a:ext cx="41869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609600" y="2466979"/>
            <a:ext cx="2839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flipV="1">
            <a:off x="609600" y="4303795"/>
            <a:ext cx="2406316" cy="3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609600" y="4559582"/>
            <a:ext cx="24063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1955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792973" y="6439858"/>
            <a:ext cx="10648015" cy="365125"/>
          </a:xfrm>
        </p:spPr>
        <p:txBody>
          <a:bodyPr/>
          <a:lstStyle/>
          <a:p>
            <a:pPr algn="l"/>
            <a:r>
              <a:rPr lang="en-US" dirty="0" err="1" smtClean="0">
                <a:solidFill>
                  <a:schemeClr val="tx1">
                    <a:lumMod val="50000"/>
                    <a:lumOff val="50000"/>
                  </a:schemeClr>
                </a:solidFill>
              </a:rPr>
              <a:t>Macinko</a:t>
            </a:r>
            <a:r>
              <a:rPr lang="en-US" dirty="0" smtClean="0">
                <a:solidFill>
                  <a:schemeClr val="tx1">
                    <a:lumMod val="50000"/>
                    <a:lumOff val="50000"/>
                  </a:schemeClr>
                </a:solidFill>
              </a:rPr>
              <a:t> </a:t>
            </a:r>
            <a:r>
              <a:rPr lang="en-US" dirty="0">
                <a:solidFill>
                  <a:schemeClr val="tx1">
                    <a:lumMod val="50000"/>
                    <a:lumOff val="50000"/>
                  </a:schemeClr>
                </a:solidFill>
              </a:rPr>
              <a:t>J, </a:t>
            </a:r>
            <a:r>
              <a:rPr lang="en-US" dirty="0" err="1">
                <a:solidFill>
                  <a:schemeClr val="tx1">
                    <a:lumMod val="50000"/>
                    <a:lumOff val="50000"/>
                  </a:schemeClr>
                </a:solidFill>
              </a:rPr>
              <a:t>Starfield</a:t>
            </a:r>
            <a:r>
              <a:rPr lang="en-US" dirty="0">
                <a:solidFill>
                  <a:schemeClr val="tx1">
                    <a:lumMod val="50000"/>
                    <a:lumOff val="50000"/>
                  </a:schemeClr>
                </a:solidFill>
              </a:rPr>
              <a:t> B, and Shi</a:t>
            </a:r>
            <a:r>
              <a:rPr lang="pt-BR" dirty="0">
                <a:solidFill>
                  <a:schemeClr val="tx1">
                    <a:lumMod val="50000"/>
                    <a:lumOff val="50000"/>
                  </a:schemeClr>
                </a:solidFill>
              </a:rPr>
              <a:t> L.  The </a:t>
            </a:r>
            <a:r>
              <a:rPr lang="pt-BR" dirty="0" err="1">
                <a:solidFill>
                  <a:schemeClr val="tx1">
                    <a:lumMod val="50000"/>
                    <a:lumOff val="50000"/>
                  </a:schemeClr>
                </a:solidFill>
              </a:rPr>
              <a:t>Contribution</a:t>
            </a:r>
            <a:r>
              <a:rPr lang="pt-BR" dirty="0">
                <a:solidFill>
                  <a:schemeClr val="tx1">
                    <a:lumMod val="50000"/>
                    <a:lumOff val="50000"/>
                  </a:schemeClr>
                </a:solidFill>
              </a:rPr>
              <a:t> </a:t>
            </a:r>
            <a:r>
              <a:rPr lang="pt-BR" dirty="0" err="1">
                <a:solidFill>
                  <a:schemeClr val="tx1">
                    <a:lumMod val="50000"/>
                    <a:lumOff val="50000"/>
                  </a:schemeClr>
                </a:solidFill>
              </a:rPr>
              <a:t>of</a:t>
            </a:r>
            <a:r>
              <a:rPr lang="pt-BR" dirty="0">
                <a:solidFill>
                  <a:schemeClr val="tx1">
                    <a:lumMod val="50000"/>
                    <a:lumOff val="50000"/>
                  </a:schemeClr>
                </a:solidFill>
              </a:rPr>
              <a:t> </a:t>
            </a:r>
            <a:r>
              <a:rPr lang="pt-BR" dirty="0" err="1">
                <a:solidFill>
                  <a:schemeClr val="tx1">
                    <a:lumMod val="50000"/>
                    <a:lumOff val="50000"/>
                  </a:schemeClr>
                </a:solidFill>
              </a:rPr>
              <a:t>Primary</a:t>
            </a:r>
            <a:r>
              <a:rPr lang="pt-BR" dirty="0">
                <a:solidFill>
                  <a:schemeClr val="tx1">
                    <a:lumMod val="50000"/>
                    <a:lumOff val="50000"/>
                  </a:schemeClr>
                </a:solidFill>
              </a:rPr>
              <a:t> </a:t>
            </a:r>
            <a:r>
              <a:rPr lang="pt-BR" dirty="0" err="1" smtClean="0">
                <a:solidFill>
                  <a:schemeClr val="tx1">
                    <a:lumMod val="50000"/>
                    <a:lumOff val="50000"/>
                  </a:schemeClr>
                </a:solidFill>
              </a:rPr>
              <a:t>Care</a:t>
            </a:r>
            <a:r>
              <a:rPr lang="pt-BR" dirty="0" smtClean="0">
                <a:solidFill>
                  <a:schemeClr val="tx1">
                    <a:lumMod val="50000"/>
                    <a:lumOff val="50000"/>
                  </a:schemeClr>
                </a:solidFill>
              </a:rPr>
              <a:t> Systems </a:t>
            </a:r>
            <a:r>
              <a:rPr lang="pt-BR" dirty="0" err="1">
                <a:solidFill>
                  <a:schemeClr val="tx1">
                    <a:lumMod val="50000"/>
                    <a:lumOff val="50000"/>
                  </a:schemeClr>
                </a:solidFill>
              </a:rPr>
              <a:t>to</a:t>
            </a:r>
            <a:r>
              <a:rPr lang="pt-BR" dirty="0">
                <a:solidFill>
                  <a:schemeClr val="tx1">
                    <a:lumMod val="50000"/>
                    <a:lumOff val="50000"/>
                  </a:schemeClr>
                </a:solidFill>
              </a:rPr>
              <a:t> Health </a:t>
            </a:r>
            <a:r>
              <a:rPr lang="pt-BR" dirty="0" err="1">
                <a:solidFill>
                  <a:schemeClr val="tx1">
                    <a:lumMod val="50000"/>
                    <a:lumOff val="50000"/>
                  </a:schemeClr>
                </a:solidFill>
              </a:rPr>
              <a:t>Outcomes</a:t>
            </a:r>
            <a:r>
              <a:rPr lang="pt-BR" dirty="0">
                <a:solidFill>
                  <a:schemeClr val="tx1">
                    <a:lumMod val="50000"/>
                    <a:lumOff val="50000"/>
                  </a:schemeClr>
                </a:solidFill>
              </a:rPr>
              <a:t> </a:t>
            </a:r>
            <a:r>
              <a:rPr lang="pt-BR" dirty="0" err="1">
                <a:solidFill>
                  <a:schemeClr val="tx1">
                    <a:lumMod val="50000"/>
                    <a:lumOff val="50000"/>
                  </a:schemeClr>
                </a:solidFill>
              </a:rPr>
              <a:t>within</a:t>
            </a:r>
            <a:r>
              <a:rPr lang="pt-BR" dirty="0">
                <a:solidFill>
                  <a:schemeClr val="tx1">
                    <a:lumMod val="50000"/>
                    <a:lumOff val="50000"/>
                  </a:schemeClr>
                </a:solidFill>
              </a:rPr>
              <a:t> </a:t>
            </a:r>
            <a:r>
              <a:rPr lang="pt-BR" dirty="0" err="1">
                <a:solidFill>
                  <a:schemeClr val="tx1">
                    <a:lumMod val="50000"/>
                    <a:lumOff val="50000"/>
                  </a:schemeClr>
                </a:solidFill>
              </a:rPr>
              <a:t>Organization</a:t>
            </a:r>
            <a:r>
              <a:rPr lang="pt-BR" dirty="0">
                <a:solidFill>
                  <a:schemeClr val="tx1">
                    <a:lumMod val="50000"/>
                    <a:lumOff val="50000"/>
                  </a:schemeClr>
                </a:solidFill>
              </a:rPr>
              <a:t> for </a:t>
            </a:r>
            <a:r>
              <a:rPr lang="pt-BR" dirty="0" err="1">
                <a:solidFill>
                  <a:schemeClr val="tx1">
                    <a:lumMod val="50000"/>
                    <a:lumOff val="50000"/>
                  </a:schemeClr>
                </a:solidFill>
              </a:rPr>
              <a:t>Economic</a:t>
            </a:r>
            <a:r>
              <a:rPr lang="pt-BR" dirty="0">
                <a:solidFill>
                  <a:schemeClr val="tx1">
                    <a:lumMod val="50000"/>
                    <a:lumOff val="50000"/>
                  </a:schemeClr>
                </a:solidFill>
              </a:rPr>
              <a:t> </a:t>
            </a:r>
            <a:r>
              <a:rPr lang="pt-BR" dirty="0" err="1">
                <a:solidFill>
                  <a:schemeClr val="tx1">
                    <a:lumMod val="50000"/>
                    <a:lumOff val="50000"/>
                  </a:schemeClr>
                </a:solidFill>
              </a:rPr>
              <a:t>Cooperation</a:t>
            </a:r>
            <a:r>
              <a:rPr lang="pt-BR" dirty="0">
                <a:solidFill>
                  <a:schemeClr val="tx1">
                    <a:lumMod val="50000"/>
                    <a:lumOff val="50000"/>
                  </a:schemeClr>
                </a:solidFill>
              </a:rPr>
              <a:t> </a:t>
            </a:r>
            <a:r>
              <a:rPr lang="pt-BR" dirty="0" err="1">
                <a:solidFill>
                  <a:schemeClr val="tx1">
                    <a:lumMod val="50000"/>
                    <a:lumOff val="50000"/>
                  </a:schemeClr>
                </a:solidFill>
              </a:rPr>
              <a:t>and</a:t>
            </a:r>
            <a:r>
              <a:rPr lang="pt-BR" dirty="0">
                <a:solidFill>
                  <a:schemeClr val="tx1">
                    <a:lumMod val="50000"/>
                    <a:lumOff val="50000"/>
                  </a:schemeClr>
                </a:solidFill>
              </a:rPr>
              <a:t> </a:t>
            </a:r>
            <a:r>
              <a:rPr lang="pt-BR" dirty="0" err="1">
                <a:solidFill>
                  <a:schemeClr val="tx1">
                    <a:lumMod val="50000"/>
                    <a:lumOff val="50000"/>
                  </a:schemeClr>
                </a:solidFill>
              </a:rPr>
              <a:t>Development</a:t>
            </a:r>
            <a:r>
              <a:rPr lang="pt-BR" dirty="0">
                <a:solidFill>
                  <a:schemeClr val="tx1">
                    <a:lumMod val="50000"/>
                    <a:lumOff val="50000"/>
                  </a:schemeClr>
                </a:solidFill>
              </a:rPr>
              <a:t> Countries (OECD) , 1970–1998. HSR: Health Services </a:t>
            </a:r>
            <a:r>
              <a:rPr lang="pt-BR" dirty="0" err="1">
                <a:solidFill>
                  <a:schemeClr val="tx1">
                    <a:lumMod val="50000"/>
                    <a:lumOff val="50000"/>
                  </a:schemeClr>
                </a:solidFill>
              </a:rPr>
              <a:t>Research</a:t>
            </a:r>
            <a:r>
              <a:rPr lang="pt-BR" dirty="0">
                <a:solidFill>
                  <a:schemeClr val="tx1">
                    <a:lumMod val="50000"/>
                    <a:lumOff val="50000"/>
                  </a:schemeClr>
                </a:solidFill>
              </a:rPr>
              <a:t>, 38:3, p. 831-865, </a:t>
            </a:r>
            <a:r>
              <a:rPr lang="pt-BR" dirty="0" smtClean="0">
                <a:solidFill>
                  <a:schemeClr val="tx1">
                    <a:lumMod val="50000"/>
                    <a:lumOff val="50000"/>
                  </a:schemeClr>
                </a:solidFill>
              </a:rPr>
              <a:t>2003.                           </a:t>
            </a:r>
            <a:endParaRPr lang="pt-BR" dirty="0">
              <a:solidFill>
                <a:schemeClr val="tx1">
                  <a:lumMod val="50000"/>
                  <a:lumOff val="50000"/>
                </a:schemeClr>
              </a:solidFill>
            </a:endParaRPr>
          </a:p>
        </p:txBody>
      </p:sp>
      <p:pic>
        <p:nvPicPr>
          <p:cNvPr id="3" name="Imagem 2"/>
          <p:cNvPicPr>
            <a:picLocks noChangeAspect="1"/>
          </p:cNvPicPr>
          <p:nvPr/>
        </p:nvPicPr>
        <p:blipFill>
          <a:blip r:embed="rId3"/>
          <a:stretch>
            <a:fillRect/>
          </a:stretch>
        </p:blipFill>
        <p:spPr>
          <a:xfrm>
            <a:off x="792973" y="1415717"/>
            <a:ext cx="10107638" cy="4467985"/>
          </a:xfrm>
          <a:prstGeom prst="rect">
            <a:avLst/>
          </a:prstGeom>
          <a:ln>
            <a:solidFill>
              <a:schemeClr val="bg1"/>
            </a:solidFill>
          </a:ln>
          <a:effectLst/>
        </p:spPr>
      </p:pic>
      <p:sp>
        <p:nvSpPr>
          <p:cNvPr id="6" name="CaixaDeTexto 5"/>
          <p:cNvSpPr txBox="1"/>
          <p:nvPr/>
        </p:nvSpPr>
        <p:spPr>
          <a:xfrm>
            <a:off x="988448" y="0"/>
            <a:ext cx="10452540" cy="1138773"/>
          </a:xfrm>
          <a:prstGeom prst="rect">
            <a:avLst/>
          </a:prstGeom>
          <a:solidFill>
            <a:schemeClr val="bg1"/>
          </a:solidFill>
          <a:ln>
            <a:solidFill>
              <a:schemeClr val="bg1"/>
            </a:solidFill>
          </a:ln>
        </p:spPr>
        <p:txBody>
          <a:bodyPr wrap="square" rtlCol="0">
            <a:spAutoFit/>
          </a:bodyPr>
          <a:lstStyle/>
          <a:p>
            <a:pPr algn="ctr"/>
            <a:r>
              <a:rPr lang="pt-BR" sz="4000" b="1" dirty="0" smtClean="0">
                <a:solidFill>
                  <a:schemeClr val="accent5"/>
                </a:solidFill>
                <a:latin typeface="+mj-lt"/>
              </a:rPr>
              <a:t>Anos Potenciais de Vida Perdidos</a:t>
            </a:r>
          </a:p>
          <a:p>
            <a:pPr algn="ctr"/>
            <a:r>
              <a:rPr lang="pt-BR" sz="2800" b="1" dirty="0" smtClean="0">
                <a:solidFill>
                  <a:schemeClr val="accent5"/>
                </a:solidFill>
                <a:latin typeface="+mj-lt"/>
              </a:rPr>
              <a:t>Comparação de Sistemas de saúde com APS forte e fraca</a:t>
            </a:r>
            <a:endParaRPr lang="pt-BR" sz="2800" b="1" dirty="0">
              <a:solidFill>
                <a:schemeClr val="accent5"/>
              </a:solidFill>
              <a:latin typeface="+mj-lt"/>
            </a:endParaRPr>
          </a:p>
        </p:txBody>
      </p:sp>
      <p:cxnSp>
        <p:nvCxnSpPr>
          <p:cNvPr id="9" name="Conector reto 8"/>
          <p:cNvCxnSpPr/>
          <p:nvPr/>
        </p:nvCxnSpPr>
        <p:spPr>
          <a:xfrm flipV="1">
            <a:off x="792973" y="6368716"/>
            <a:ext cx="10436501" cy="60387"/>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74766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347536" y="175492"/>
            <a:ext cx="9368590" cy="1219200"/>
          </a:xfrm>
          <a:solidFill>
            <a:schemeClr val="bg1"/>
          </a:solidFill>
        </p:spPr>
        <p:txBody>
          <a:bodyPr>
            <a:normAutofit fontScale="90000"/>
          </a:bodyPr>
          <a:lstStyle/>
          <a:p>
            <a:pPr algn="ctr" eaLnBrk="1" hangingPunct="1"/>
            <a:r>
              <a:rPr lang="en-US" altLang="pt-BR" sz="4000" b="1" dirty="0" err="1" smtClean="0">
                <a:solidFill>
                  <a:schemeClr val="accent5"/>
                </a:solidFill>
              </a:rPr>
              <a:t>Análise</a:t>
            </a:r>
            <a:r>
              <a:rPr lang="en-US" altLang="pt-BR" sz="4000" b="1" dirty="0" smtClean="0">
                <a:solidFill>
                  <a:schemeClr val="accent5"/>
                </a:solidFill>
              </a:rPr>
              <a:t> da taxa de </a:t>
            </a:r>
            <a:r>
              <a:rPr lang="en-US" altLang="pt-BR" sz="4000" b="1" dirty="0" err="1" smtClean="0">
                <a:solidFill>
                  <a:schemeClr val="accent5"/>
                </a:solidFill>
              </a:rPr>
              <a:t>referência</a:t>
            </a:r>
            <a:r>
              <a:rPr lang="en-US" altLang="pt-BR" sz="4000" b="1" dirty="0" smtClean="0">
                <a:solidFill>
                  <a:schemeClr val="accent5"/>
                </a:solidFill>
              </a:rPr>
              <a:t> </a:t>
            </a:r>
            <a:br>
              <a:rPr lang="en-US" altLang="pt-BR" sz="4000" b="1" dirty="0" smtClean="0">
                <a:solidFill>
                  <a:schemeClr val="accent5"/>
                </a:solidFill>
              </a:rPr>
            </a:br>
            <a:r>
              <a:rPr lang="en-US" altLang="pt-BR" sz="4000" b="1" dirty="0" err="1" smtClean="0">
                <a:solidFill>
                  <a:schemeClr val="accent5"/>
                </a:solidFill>
              </a:rPr>
              <a:t>segundo</a:t>
            </a:r>
            <a:r>
              <a:rPr lang="en-US" altLang="pt-BR" sz="4000" b="1" dirty="0" smtClean="0">
                <a:solidFill>
                  <a:schemeClr val="accent5"/>
                </a:solidFill>
              </a:rPr>
              <a:t> a </a:t>
            </a:r>
            <a:r>
              <a:rPr lang="en-US" altLang="pt-BR" sz="4000" b="1" dirty="0" err="1" smtClean="0">
                <a:solidFill>
                  <a:schemeClr val="accent5"/>
                </a:solidFill>
              </a:rPr>
              <a:t>prevalência</a:t>
            </a:r>
            <a:r>
              <a:rPr lang="en-US" altLang="pt-BR" sz="4000" b="1" dirty="0" smtClean="0">
                <a:solidFill>
                  <a:schemeClr val="accent5"/>
                </a:solidFill>
              </a:rPr>
              <a:t> de </a:t>
            </a:r>
            <a:r>
              <a:rPr lang="en-US" altLang="pt-BR" sz="4000" b="1" dirty="0" err="1" smtClean="0">
                <a:solidFill>
                  <a:schemeClr val="accent5"/>
                </a:solidFill>
              </a:rPr>
              <a:t>condições</a:t>
            </a:r>
            <a:r>
              <a:rPr lang="en-US" altLang="pt-BR" sz="4000" b="1" dirty="0" smtClean="0">
                <a:solidFill>
                  <a:schemeClr val="accent5"/>
                </a:solidFill>
              </a:rPr>
              <a:t> </a:t>
            </a:r>
            <a:r>
              <a:rPr lang="en-US" altLang="pt-BR" sz="4000" b="1" dirty="0" err="1" smtClean="0">
                <a:solidFill>
                  <a:schemeClr val="accent5"/>
                </a:solidFill>
              </a:rPr>
              <a:t>selecionadas</a:t>
            </a:r>
            <a:r>
              <a:rPr lang="en-US" altLang="pt-BR" sz="3600" b="1" dirty="0" smtClean="0">
                <a:solidFill>
                  <a:schemeClr val="accent5"/>
                </a:solidFill>
              </a:rPr>
              <a:t>.  </a:t>
            </a:r>
            <a:endParaRPr lang="en-US" altLang="pt-BR" sz="3600" b="1" dirty="0">
              <a:solidFill>
                <a:schemeClr val="accent5"/>
              </a:solidFill>
            </a:endParaRPr>
          </a:p>
        </p:txBody>
      </p:sp>
      <p:sp>
        <p:nvSpPr>
          <p:cNvPr id="48131" name="Rectangle 38"/>
          <p:cNvSpPr>
            <a:spLocks noChangeArrowheads="1"/>
          </p:cNvSpPr>
          <p:nvPr/>
        </p:nvSpPr>
        <p:spPr bwMode="auto">
          <a:xfrm>
            <a:off x="1347536" y="6507017"/>
            <a:ext cx="9748547"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200" dirty="0" smtClean="0">
                <a:solidFill>
                  <a:schemeClr val="tx1">
                    <a:lumMod val="50000"/>
                    <a:lumOff val="50000"/>
                  </a:schemeClr>
                </a:solidFill>
                <a:latin typeface="+mn-lt"/>
              </a:rPr>
              <a:t>Forrest, CB; Reid, RJ. Prevalence </a:t>
            </a:r>
            <a:r>
              <a:rPr lang="en-US" sz="1200" dirty="0">
                <a:solidFill>
                  <a:schemeClr val="tx1">
                    <a:lumMod val="50000"/>
                    <a:lumOff val="50000"/>
                  </a:schemeClr>
                </a:solidFill>
                <a:latin typeface="+mn-lt"/>
              </a:rPr>
              <a:t>of health problems and primary care physicians' specialty referral decisions. J Fam </a:t>
            </a:r>
            <a:r>
              <a:rPr lang="en-US" sz="1200" dirty="0" err="1">
                <a:solidFill>
                  <a:schemeClr val="tx1">
                    <a:lumMod val="50000"/>
                    <a:lumOff val="50000"/>
                  </a:schemeClr>
                </a:solidFill>
                <a:latin typeface="+mn-lt"/>
              </a:rPr>
              <a:t>Pract</a:t>
            </a:r>
            <a:r>
              <a:rPr lang="en-US" sz="1200" dirty="0">
                <a:solidFill>
                  <a:schemeClr val="tx1">
                    <a:lumMod val="50000"/>
                    <a:lumOff val="50000"/>
                  </a:schemeClr>
                </a:solidFill>
                <a:latin typeface="+mn-lt"/>
              </a:rPr>
              <a:t> 2001; 50:427-32</a:t>
            </a:r>
            <a:r>
              <a:rPr lang="en-US" sz="1200" dirty="0" smtClean="0">
                <a:solidFill>
                  <a:schemeClr val="tx1">
                    <a:lumMod val="50000"/>
                    <a:lumOff val="50000"/>
                  </a:schemeClr>
                </a:solidFill>
                <a:latin typeface="+mn-lt"/>
              </a:rPr>
              <a:t>.</a:t>
            </a:r>
            <a:endParaRPr lang="en-US" altLang="pt-BR" sz="1200" dirty="0">
              <a:solidFill>
                <a:schemeClr val="tx1">
                  <a:lumMod val="50000"/>
                  <a:lumOff val="50000"/>
                </a:schemeClr>
              </a:solidFill>
              <a:latin typeface="+mn-lt"/>
            </a:endParaRPr>
          </a:p>
        </p:txBody>
      </p:sp>
      <p:sp>
        <p:nvSpPr>
          <p:cNvPr id="48133" name="Text Box 40"/>
          <p:cNvSpPr txBox="1">
            <a:spLocks noChangeArrowheads="1"/>
          </p:cNvSpPr>
          <p:nvPr/>
        </p:nvSpPr>
        <p:spPr bwMode="auto">
          <a:xfrm>
            <a:off x="8686800" y="5673357"/>
            <a:ext cx="168592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pt-BR" sz="1200" dirty="0" err="1" smtClean="0">
                <a:solidFill>
                  <a:schemeClr val="bg2">
                    <a:lumMod val="75000"/>
                  </a:schemeClr>
                </a:solidFill>
              </a:rPr>
              <a:t>Adaptado</a:t>
            </a:r>
            <a:r>
              <a:rPr lang="en-US" altLang="pt-BR" sz="1200" dirty="0" smtClean="0">
                <a:solidFill>
                  <a:schemeClr val="bg2">
                    <a:lumMod val="75000"/>
                  </a:schemeClr>
                </a:solidFill>
              </a:rPr>
              <a:t> de </a:t>
            </a:r>
            <a:r>
              <a:rPr lang="en-US" altLang="pt-BR" sz="1200" dirty="0" err="1" smtClean="0">
                <a:solidFill>
                  <a:schemeClr val="bg2">
                    <a:lumMod val="75000"/>
                  </a:schemeClr>
                </a:solidFill>
              </a:rPr>
              <a:t>Starfield</a:t>
            </a:r>
            <a:r>
              <a:rPr lang="en-US" altLang="pt-BR" sz="1200" dirty="0" smtClean="0">
                <a:solidFill>
                  <a:schemeClr val="bg2">
                    <a:lumMod val="75000"/>
                  </a:schemeClr>
                </a:solidFill>
              </a:rPr>
              <a:t> </a:t>
            </a:r>
            <a:endParaRPr lang="en-US" altLang="pt-BR" sz="1200" dirty="0">
              <a:solidFill>
                <a:schemeClr val="bg2">
                  <a:lumMod val="75000"/>
                </a:schemeClr>
              </a:solidFill>
            </a:endParaRPr>
          </a:p>
        </p:txBody>
      </p:sp>
      <p:pic>
        <p:nvPicPr>
          <p:cNvPr id="48134"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2017714"/>
            <a:ext cx="6723063"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43"/>
          <p:cNvSpPr txBox="1">
            <a:spLocks noChangeArrowheads="1"/>
          </p:cNvSpPr>
          <p:nvPr/>
        </p:nvSpPr>
        <p:spPr bwMode="auto">
          <a:xfrm>
            <a:off x="8686800" y="2133600"/>
            <a:ext cx="1600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pt-BR" sz="1200" dirty="0"/>
              <a:t>NOTE: </a:t>
            </a:r>
            <a:r>
              <a:rPr lang="en-US" altLang="pt-BR" sz="1200" dirty="0" smtClean="0"/>
              <a:t>Medical conditions - circles</a:t>
            </a:r>
            <a:r>
              <a:rPr lang="en-US" altLang="pt-BR" sz="1200" dirty="0"/>
              <a:t>, surgical </a:t>
            </a:r>
            <a:r>
              <a:rPr lang="en-US" altLang="pt-BR" sz="1200" dirty="0" smtClean="0"/>
              <a:t>conditions - triangles</a:t>
            </a:r>
            <a:r>
              <a:rPr lang="en-US" altLang="pt-BR" sz="1200" dirty="0"/>
              <a:t>, and </a:t>
            </a:r>
            <a:r>
              <a:rPr lang="en-US" altLang="pt-BR" sz="1200" dirty="0" smtClean="0"/>
              <a:t>gynecologic </a:t>
            </a:r>
            <a:r>
              <a:rPr lang="en-US" altLang="pt-BR" sz="1200" dirty="0"/>
              <a:t>and </a:t>
            </a:r>
            <a:r>
              <a:rPr lang="en-US" altLang="pt-BR" sz="1200" dirty="0" smtClean="0"/>
              <a:t>psychosocial -  </a:t>
            </a:r>
            <a:r>
              <a:rPr lang="en-US" altLang="pt-BR" sz="1200" dirty="0"/>
              <a:t>squares. EDC denotes expanded diagnosis clusters. </a:t>
            </a:r>
          </a:p>
        </p:txBody>
      </p:sp>
      <p:sp>
        <p:nvSpPr>
          <p:cNvPr id="2" name="CaixaDeTexto 1"/>
          <p:cNvSpPr txBox="1"/>
          <p:nvPr/>
        </p:nvSpPr>
        <p:spPr>
          <a:xfrm>
            <a:off x="11558337" y="6416842"/>
            <a:ext cx="184731" cy="369332"/>
          </a:xfrm>
          <a:prstGeom prst="rect">
            <a:avLst/>
          </a:prstGeom>
          <a:noFill/>
        </p:spPr>
        <p:txBody>
          <a:bodyPr wrap="none" rtlCol="0">
            <a:spAutoFit/>
          </a:bodyPr>
          <a:lstStyle/>
          <a:p>
            <a:endParaRPr lang="pt-BR" dirty="0"/>
          </a:p>
        </p:txBody>
      </p:sp>
      <p:cxnSp>
        <p:nvCxnSpPr>
          <p:cNvPr id="6" name="Conector reto 5"/>
          <p:cNvCxnSpPr/>
          <p:nvPr/>
        </p:nvCxnSpPr>
        <p:spPr>
          <a:xfrm>
            <a:off x="1275346" y="6507017"/>
            <a:ext cx="9512969"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223101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292768" y="6436031"/>
            <a:ext cx="11546306" cy="365125"/>
          </a:xfrm>
        </p:spPr>
        <p:txBody>
          <a:bodyPr/>
          <a:lstStyle/>
          <a:p>
            <a:pPr algn="l"/>
            <a:r>
              <a:rPr lang="pt-BR" dirty="0" err="1" smtClean="0">
                <a:solidFill>
                  <a:schemeClr val="tx1">
                    <a:lumMod val="50000"/>
                    <a:lumOff val="50000"/>
                  </a:schemeClr>
                </a:solidFill>
              </a:rPr>
              <a:t>Macinko</a:t>
            </a:r>
            <a:r>
              <a:rPr lang="pt-BR" dirty="0" smtClean="0">
                <a:solidFill>
                  <a:schemeClr val="tx1">
                    <a:lumMod val="50000"/>
                    <a:lumOff val="50000"/>
                  </a:schemeClr>
                </a:solidFill>
              </a:rPr>
              <a:t> </a:t>
            </a:r>
            <a:r>
              <a:rPr lang="pt-BR" dirty="0">
                <a:solidFill>
                  <a:schemeClr val="tx1">
                    <a:lumMod val="50000"/>
                    <a:lumOff val="50000"/>
                  </a:schemeClr>
                </a:solidFill>
              </a:rPr>
              <a:t>J, Dourado I, Aquino R, </a:t>
            </a:r>
            <a:r>
              <a:rPr lang="pt-BR" dirty="0" err="1">
                <a:solidFill>
                  <a:schemeClr val="tx1">
                    <a:lumMod val="50000"/>
                    <a:lumOff val="50000"/>
                  </a:schemeClr>
                </a:solidFill>
              </a:rPr>
              <a:t>Bonolo</a:t>
            </a:r>
            <a:r>
              <a:rPr lang="pt-BR" dirty="0">
                <a:solidFill>
                  <a:schemeClr val="tx1">
                    <a:lumMod val="50000"/>
                    <a:lumOff val="50000"/>
                  </a:schemeClr>
                </a:solidFill>
              </a:rPr>
              <a:t> PF, Lima-Costa MF, Medina MG, et al. </a:t>
            </a:r>
            <a:r>
              <a:rPr lang="en-US" dirty="0">
                <a:solidFill>
                  <a:schemeClr val="tx1">
                    <a:lumMod val="50000"/>
                    <a:lumOff val="50000"/>
                  </a:schemeClr>
                </a:solidFill>
              </a:rPr>
              <a:t>Major expansion of primary care in Brazil linked to decline in unnecessary hospitalization. </a:t>
            </a:r>
            <a:endParaRPr lang="en-US" dirty="0" smtClean="0">
              <a:solidFill>
                <a:schemeClr val="tx1">
                  <a:lumMod val="50000"/>
                  <a:lumOff val="50000"/>
                </a:schemeClr>
              </a:solidFill>
            </a:endParaRPr>
          </a:p>
          <a:p>
            <a:pPr algn="l"/>
            <a:r>
              <a:rPr lang="en-US" i="1" dirty="0" smtClean="0">
                <a:solidFill>
                  <a:schemeClr val="tx1">
                    <a:lumMod val="50000"/>
                    <a:lumOff val="50000"/>
                  </a:schemeClr>
                </a:solidFill>
              </a:rPr>
              <a:t>Health </a:t>
            </a:r>
            <a:r>
              <a:rPr lang="en-US" i="1" dirty="0" err="1">
                <a:solidFill>
                  <a:schemeClr val="tx1">
                    <a:lumMod val="50000"/>
                    <a:lumOff val="50000"/>
                  </a:schemeClr>
                </a:solidFill>
              </a:rPr>
              <a:t>Aff</a:t>
            </a:r>
            <a:r>
              <a:rPr lang="en-US" i="1" dirty="0">
                <a:solidFill>
                  <a:schemeClr val="tx1">
                    <a:lumMod val="50000"/>
                    <a:lumOff val="50000"/>
                  </a:schemeClr>
                </a:solidFill>
              </a:rPr>
              <a:t> (Millwood).</a:t>
            </a:r>
            <a:r>
              <a:rPr lang="en-US" dirty="0">
                <a:solidFill>
                  <a:schemeClr val="tx1">
                    <a:lumMod val="50000"/>
                    <a:lumOff val="50000"/>
                  </a:schemeClr>
                </a:solidFill>
              </a:rPr>
              <a:t> 2010; 29(12): 2149-60. </a:t>
            </a:r>
            <a:endParaRPr lang="pt-BR" sz="1600" dirty="0">
              <a:solidFill>
                <a:schemeClr val="tx1">
                  <a:lumMod val="50000"/>
                  <a:lumOff val="50000"/>
                </a:schemeClr>
              </a:solidFill>
            </a:endParaRPr>
          </a:p>
        </p:txBody>
      </p:sp>
      <p:sp>
        <p:nvSpPr>
          <p:cNvPr id="4" name="CaixaDeTexto 3"/>
          <p:cNvSpPr txBox="1"/>
          <p:nvPr/>
        </p:nvSpPr>
        <p:spPr>
          <a:xfrm>
            <a:off x="176461" y="210163"/>
            <a:ext cx="11839075" cy="1200329"/>
          </a:xfrm>
          <a:prstGeom prst="rect">
            <a:avLst/>
          </a:prstGeom>
          <a:solidFill>
            <a:schemeClr val="bg1"/>
          </a:solidFill>
          <a:ln>
            <a:solidFill>
              <a:schemeClr val="bg1"/>
            </a:solidFill>
          </a:ln>
        </p:spPr>
        <p:txBody>
          <a:bodyPr wrap="square" rtlCol="0">
            <a:spAutoFit/>
          </a:bodyPr>
          <a:lstStyle/>
          <a:p>
            <a:pPr algn="ctr"/>
            <a:r>
              <a:rPr lang="pt-BR" sz="4000" b="1" dirty="0" smtClean="0">
                <a:solidFill>
                  <a:schemeClr val="accent5"/>
                </a:solidFill>
                <a:latin typeface="+mj-lt"/>
              </a:rPr>
              <a:t>Expansão da atenção primária à saúde no Brasil: </a:t>
            </a:r>
          </a:p>
          <a:p>
            <a:pPr algn="ctr"/>
            <a:r>
              <a:rPr lang="pt-BR" sz="3200" b="1" dirty="0" smtClean="0">
                <a:solidFill>
                  <a:schemeClr val="accent5"/>
                </a:solidFill>
                <a:latin typeface="+mj-lt"/>
              </a:rPr>
              <a:t>declínio de hospitalizações desnecessárias.</a:t>
            </a:r>
            <a:endParaRPr lang="pt-BR" sz="3200" b="1" dirty="0">
              <a:solidFill>
                <a:schemeClr val="accent5"/>
              </a:solidFill>
              <a:latin typeface="+mj-lt"/>
            </a:endParaRPr>
          </a:p>
        </p:txBody>
      </p:sp>
      <p:cxnSp>
        <p:nvCxnSpPr>
          <p:cNvPr id="16" name="Conector reto 15"/>
          <p:cNvCxnSpPr/>
          <p:nvPr/>
        </p:nvCxnSpPr>
        <p:spPr>
          <a:xfrm>
            <a:off x="292768" y="6349721"/>
            <a:ext cx="10406567" cy="3794"/>
          </a:xfrm>
          <a:prstGeom prst="line">
            <a:avLst/>
          </a:prstGeom>
        </p:spPr>
        <p:style>
          <a:lnRef idx="1">
            <a:schemeClr val="accent3"/>
          </a:lnRef>
          <a:fillRef idx="0">
            <a:schemeClr val="accent3"/>
          </a:fillRef>
          <a:effectRef idx="0">
            <a:schemeClr val="accent3"/>
          </a:effectRef>
          <a:fontRef idx="minor">
            <a:schemeClr val="tx1"/>
          </a:fontRef>
        </p:style>
      </p:cxnSp>
      <p:pic>
        <p:nvPicPr>
          <p:cNvPr id="8" name="Imagem 7"/>
          <p:cNvPicPr>
            <a:picLocks noChangeAspect="1"/>
          </p:cNvPicPr>
          <p:nvPr/>
        </p:nvPicPr>
        <p:blipFill>
          <a:blip r:embed="rId3"/>
          <a:stretch>
            <a:fillRect/>
          </a:stretch>
        </p:blipFill>
        <p:spPr>
          <a:xfrm>
            <a:off x="176461" y="1772654"/>
            <a:ext cx="11726782" cy="3593430"/>
          </a:xfrm>
          <a:prstGeom prst="rect">
            <a:avLst/>
          </a:prstGeom>
          <a:ln>
            <a:solidFill>
              <a:schemeClr val="tx1"/>
            </a:solidFill>
          </a:ln>
        </p:spPr>
      </p:pic>
      <p:cxnSp>
        <p:nvCxnSpPr>
          <p:cNvPr id="13" name="Conector de seta reta 12"/>
          <p:cNvCxnSpPr/>
          <p:nvPr/>
        </p:nvCxnSpPr>
        <p:spPr>
          <a:xfrm flipH="1">
            <a:off x="4692316" y="3449052"/>
            <a:ext cx="1" cy="12272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p:nvPr/>
        </p:nvCxnSpPr>
        <p:spPr>
          <a:xfrm>
            <a:off x="5919539" y="3449052"/>
            <a:ext cx="8019" cy="9625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p:nvPr/>
        </p:nvCxnSpPr>
        <p:spPr>
          <a:xfrm flipH="1">
            <a:off x="7090610" y="3449052"/>
            <a:ext cx="1" cy="12272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a:off x="8526381" y="3449052"/>
            <a:ext cx="8019" cy="9625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p:nvPr/>
        </p:nvCxnSpPr>
        <p:spPr>
          <a:xfrm flipV="1">
            <a:off x="10242884" y="3449052"/>
            <a:ext cx="8021" cy="13074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280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705854" y="1315024"/>
            <a:ext cx="5398168" cy="4444092"/>
          </a:xfrm>
          <a:prstGeom prst="rect">
            <a:avLst/>
          </a:prstGeom>
          <a:ln>
            <a:solidFill>
              <a:schemeClr val="tx1"/>
            </a:solidFill>
          </a:ln>
        </p:spPr>
      </p:pic>
      <p:sp>
        <p:nvSpPr>
          <p:cNvPr id="5" name="Espaço Reservado para Rodapé 4"/>
          <p:cNvSpPr>
            <a:spLocks noGrp="1"/>
          </p:cNvSpPr>
          <p:nvPr>
            <p:ph type="ftr" sz="quarter" idx="11"/>
          </p:nvPr>
        </p:nvSpPr>
        <p:spPr>
          <a:xfrm>
            <a:off x="1313934" y="6468812"/>
            <a:ext cx="9564131" cy="365125"/>
          </a:xfrm>
        </p:spPr>
        <p:txBody>
          <a:bodyPr/>
          <a:lstStyle/>
          <a:p>
            <a:pPr algn="l"/>
            <a:r>
              <a:rPr lang="pt-BR" dirty="0" err="1" smtClean="0">
                <a:solidFill>
                  <a:schemeClr val="tx1">
                    <a:lumMod val="50000"/>
                    <a:lumOff val="50000"/>
                  </a:schemeClr>
                </a:solidFill>
              </a:rPr>
              <a:t>Boing</a:t>
            </a:r>
            <a:r>
              <a:rPr lang="pt-BR" dirty="0" smtClean="0">
                <a:solidFill>
                  <a:schemeClr val="tx1">
                    <a:lumMod val="50000"/>
                    <a:lumOff val="50000"/>
                  </a:schemeClr>
                </a:solidFill>
              </a:rPr>
              <a:t>, A et al. Redução das internações por Condições sensíveis à Atenção Primária no Brasil entre 1998-2009. Rev. Saúde Pública, 46(2): 359-66, 2012.</a:t>
            </a:r>
            <a:endParaRPr lang="pt-BR" dirty="0">
              <a:solidFill>
                <a:schemeClr val="tx1">
                  <a:lumMod val="50000"/>
                  <a:lumOff val="50000"/>
                </a:schemeClr>
              </a:solidFill>
            </a:endParaRPr>
          </a:p>
        </p:txBody>
      </p:sp>
      <p:sp>
        <p:nvSpPr>
          <p:cNvPr id="6" name="CaixaDeTexto 5"/>
          <p:cNvSpPr txBox="1"/>
          <p:nvPr/>
        </p:nvSpPr>
        <p:spPr>
          <a:xfrm>
            <a:off x="0" y="18806"/>
            <a:ext cx="12192000" cy="1077218"/>
          </a:xfrm>
          <a:prstGeom prst="rect">
            <a:avLst/>
          </a:prstGeom>
          <a:noFill/>
        </p:spPr>
        <p:txBody>
          <a:bodyPr wrap="square" rtlCol="0">
            <a:spAutoFit/>
          </a:bodyPr>
          <a:lstStyle/>
          <a:p>
            <a:pPr algn="ctr"/>
            <a:r>
              <a:rPr lang="pt-BR" sz="3600" b="1" dirty="0" smtClean="0">
                <a:solidFill>
                  <a:schemeClr val="accent5"/>
                </a:solidFill>
                <a:latin typeface="+mj-lt"/>
              </a:rPr>
              <a:t>Taxas de internações por Condições </a:t>
            </a:r>
            <a:r>
              <a:rPr lang="pt-BR" sz="3600" b="1" dirty="0">
                <a:solidFill>
                  <a:schemeClr val="accent5"/>
                </a:solidFill>
                <a:latin typeface="+mj-lt"/>
              </a:rPr>
              <a:t>S</a:t>
            </a:r>
            <a:r>
              <a:rPr lang="pt-BR" sz="3600" b="1" dirty="0" smtClean="0">
                <a:solidFill>
                  <a:schemeClr val="accent5"/>
                </a:solidFill>
                <a:latin typeface="+mj-lt"/>
              </a:rPr>
              <a:t>ensíveis à Atenção Primária</a:t>
            </a:r>
            <a:r>
              <a:rPr lang="pt-BR" sz="2800" b="1" dirty="0" smtClean="0">
                <a:solidFill>
                  <a:schemeClr val="accent5"/>
                </a:solidFill>
              </a:rPr>
              <a:t> </a:t>
            </a:r>
          </a:p>
          <a:p>
            <a:pPr algn="ctr"/>
            <a:r>
              <a:rPr lang="pt-BR" sz="2800" b="1" dirty="0" smtClean="0">
                <a:solidFill>
                  <a:schemeClr val="accent5"/>
                </a:solidFill>
                <a:latin typeface="+mj-lt"/>
              </a:rPr>
              <a:t>Brasil, 1998-2009 (M n=16,48 F n= 17,81 milhões int.)</a:t>
            </a:r>
            <a:endParaRPr lang="pt-BR" sz="2800" b="1" dirty="0">
              <a:solidFill>
                <a:schemeClr val="accent5"/>
              </a:solidFill>
              <a:latin typeface="+mj-lt"/>
            </a:endParaRPr>
          </a:p>
        </p:txBody>
      </p:sp>
      <p:pic>
        <p:nvPicPr>
          <p:cNvPr id="7" name="Imagem 6"/>
          <p:cNvPicPr>
            <a:picLocks noChangeAspect="1"/>
          </p:cNvPicPr>
          <p:nvPr/>
        </p:nvPicPr>
        <p:blipFill>
          <a:blip r:embed="rId4"/>
          <a:stretch>
            <a:fillRect/>
          </a:stretch>
        </p:blipFill>
        <p:spPr>
          <a:xfrm>
            <a:off x="6368020" y="1315024"/>
            <a:ext cx="5430948" cy="4444092"/>
          </a:xfrm>
          <a:prstGeom prst="rect">
            <a:avLst/>
          </a:prstGeom>
          <a:ln>
            <a:solidFill>
              <a:schemeClr val="tx1"/>
            </a:solidFill>
          </a:ln>
        </p:spPr>
      </p:pic>
      <p:cxnSp>
        <p:nvCxnSpPr>
          <p:cNvPr id="3" name="Conector reto 2"/>
          <p:cNvCxnSpPr/>
          <p:nvPr/>
        </p:nvCxnSpPr>
        <p:spPr>
          <a:xfrm>
            <a:off x="1418208" y="6468812"/>
            <a:ext cx="93219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4230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734796" y="418744"/>
            <a:ext cx="45719" cy="369332"/>
          </a:xfrm>
          <a:prstGeom prst="rect">
            <a:avLst/>
          </a:prstGeom>
          <a:noFill/>
        </p:spPr>
        <p:txBody>
          <a:bodyPr wrap="square" rtlCol="0">
            <a:spAutoFit/>
          </a:bodyPr>
          <a:lstStyle/>
          <a:p>
            <a:endParaRPr lang="pt-BR" dirty="0"/>
          </a:p>
        </p:txBody>
      </p:sp>
      <p:sp>
        <p:nvSpPr>
          <p:cNvPr id="6" name="CaixaDeTexto 5"/>
          <p:cNvSpPr txBox="1"/>
          <p:nvPr/>
        </p:nvSpPr>
        <p:spPr>
          <a:xfrm>
            <a:off x="0" y="80190"/>
            <a:ext cx="12192000" cy="1569660"/>
          </a:xfrm>
          <a:prstGeom prst="rect">
            <a:avLst/>
          </a:prstGeom>
          <a:noFill/>
        </p:spPr>
        <p:txBody>
          <a:bodyPr wrap="square" rtlCol="0">
            <a:spAutoFit/>
          </a:bodyPr>
          <a:lstStyle/>
          <a:p>
            <a:pPr algn="ctr"/>
            <a:r>
              <a:rPr lang="pt-BR" sz="4000" b="1" dirty="0" smtClean="0">
                <a:solidFill>
                  <a:schemeClr val="accent5"/>
                </a:solidFill>
                <a:latin typeface="+mj-lt"/>
              </a:rPr>
              <a:t>Rede Assistencial de Ribeirão Preto</a:t>
            </a:r>
          </a:p>
          <a:p>
            <a:pPr algn="ctr"/>
            <a:r>
              <a:rPr lang="pt-BR" sz="2800" b="1" dirty="0" smtClean="0">
                <a:solidFill>
                  <a:schemeClr val="accent5"/>
                </a:solidFill>
                <a:latin typeface="+mj-lt"/>
              </a:rPr>
              <a:t>Complexo Acadêmico de Saúde HCRPFMRP / FMRPUSP / FAEPA</a:t>
            </a:r>
          </a:p>
          <a:p>
            <a:pPr algn="ctr"/>
            <a:endParaRPr lang="pt-BR" sz="2800" b="1" dirty="0">
              <a:solidFill>
                <a:schemeClr val="accent5"/>
              </a:solidFill>
              <a:latin typeface="+mj-lt"/>
            </a:endParaRPr>
          </a:p>
        </p:txBody>
      </p:sp>
      <p:sp>
        <p:nvSpPr>
          <p:cNvPr id="3" name="CaixaDeTexto 2"/>
          <p:cNvSpPr txBox="1"/>
          <p:nvPr/>
        </p:nvSpPr>
        <p:spPr>
          <a:xfrm>
            <a:off x="553452" y="6468525"/>
            <a:ext cx="11317706" cy="461665"/>
          </a:xfrm>
          <a:prstGeom prst="rect">
            <a:avLst/>
          </a:prstGeom>
          <a:noFill/>
        </p:spPr>
        <p:txBody>
          <a:bodyPr wrap="square" rtlCol="0">
            <a:spAutoFit/>
          </a:bodyPr>
          <a:lstStyle/>
          <a:p>
            <a:r>
              <a:rPr lang="pt-BR" sz="1200" cap="all" dirty="0" smtClean="0">
                <a:solidFill>
                  <a:schemeClr val="tx1">
                    <a:lumMod val="50000"/>
                    <a:lumOff val="50000"/>
                  </a:schemeClr>
                </a:solidFill>
              </a:rPr>
              <a:t>COMPLEXO </a:t>
            </a:r>
            <a:r>
              <a:rPr lang="pt-BR" sz="1200" cap="all" dirty="0">
                <a:solidFill>
                  <a:schemeClr val="tx1">
                    <a:lumMod val="50000"/>
                    <a:lumOff val="50000"/>
                  </a:schemeClr>
                </a:solidFill>
              </a:rPr>
              <a:t>ACADÊMICO DE SAÚDE HCFMRP / FMRP / USP / FAEPA</a:t>
            </a:r>
          </a:p>
          <a:p>
            <a:endParaRPr lang="pt-BR" sz="1200" dirty="0">
              <a:solidFill>
                <a:schemeClr val="tx1">
                  <a:lumMod val="50000"/>
                  <a:lumOff val="50000"/>
                </a:schemeClr>
              </a:solidFill>
            </a:endParaRPr>
          </a:p>
        </p:txBody>
      </p:sp>
      <p:cxnSp>
        <p:nvCxnSpPr>
          <p:cNvPr id="7" name="Conector reto 6"/>
          <p:cNvCxnSpPr/>
          <p:nvPr/>
        </p:nvCxnSpPr>
        <p:spPr>
          <a:xfrm>
            <a:off x="625642" y="6468525"/>
            <a:ext cx="425917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Resultado de imagem para imagens complexo academico hospitalar de 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229" y="1280519"/>
            <a:ext cx="7151604" cy="491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2194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251115" y="6456209"/>
            <a:ext cx="12191999" cy="365125"/>
          </a:xfrm>
        </p:spPr>
        <p:txBody>
          <a:bodyPr/>
          <a:lstStyle/>
          <a:p>
            <a:pPr algn="l"/>
            <a:r>
              <a:rPr lang="pt-BR" dirty="0" smtClean="0">
                <a:solidFill>
                  <a:schemeClr val="tx1">
                    <a:lumMod val="50000"/>
                    <a:lumOff val="50000"/>
                  </a:schemeClr>
                </a:solidFill>
              </a:rPr>
              <a:t>Mendes </a:t>
            </a:r>
            <a:r>
              <a:rPr lang="pt-BR" dirty="0">
                <a:solidFill>
                  <a:schemeClr val="tx1">
                    <a:lumMod val="50000"/>
                    <a:lumOff val="50000"/>
                  </a:schemeClr>
                </a:solidFill>
              </a:rPr>
              <a:t>EV. O Cuidado das Condições Crônicas na Aten­ção Primária à Saúde: O imperativo da consolidação da Estratégia da Saúde da Família. Brasília: OPAS; 2012</a:t>
            </a:r>
            <a:r>
              <a:rPr lang="pt-BR" dirty="0" smtClean="0">
                <a:solidFill>
                  <a:schemeClr val="tx1">
                    <a:lumMod val="50000"/>
                    <a:lumOff val="50000"/>
                  </a:schemeClr>
                </a:solidFill>
              </a:rPr>
              <a:t>.</a:t>
            </a:r>
            <a:endParaRPr lang="pt-BR" sz="1600" dirty="0">
              <a:solidFill>
                <a:schemeClr val="tx1">
                  <a:lumMod val="50000"/>
                  <a:lumOff val="50000"/>
                </a:schemeClr>
              </a:solidFill>
            </a:endParaRPr>
          </a:p>
        </p:txBody>
      </p:sp>
      <p:pic>
        <p:nvPicPr>
          <p:cNvPr id="3" name="Imagem 2"/>
          <p:cNvPicPr>
            <a:picLocks noChangeAspect="1"/>
          </p:cNvPicPr>
          <p:nvPr/>
        </p:nvPicPr>
        <p:blipFill>
          <a:blip r:embed="rId3"/>
          <a:stretch>
            <a:fillRect/>
          </a:stretch>
        </p:blipFill>
        <p:spPr>
          <a:xfrm>
            <a:off x="7531768" y="2349921"/>
            <a:ext cx="4419454" cy="2706366"/>
          </a:xfrm>
          <a:prstGeom prst="rect">
            <a:avLst/>
          </a:prstGeom>
          <a:ln>
            <a:solidFill>
              <a:schemeClr val="bg1"/>
            </a:solidFill>
          </a:ln>
          <a:effectLst/>
        </p:spPr>
      </p:pic>
      <p:pic>
        <p:nvPicPr>
          <p:cNvPr id="5" name="Imagem 4"/>
          <p:cNvPicPr>
            <a:picLocks noChangeAspect="1"/>
          </p:cNvPicPr>
          <p:nvPr/>
        </p:nvPicPr>
        <p:blipFill>
          <a:blip r:embed="rId4"/>
          <a:stretch>
            <a:fillRect/>
          </a:stretch>
        </p:blipFill>
        <p:spPr>
          <a:xfrm>
            <a:off x="292030" y="1355558"/>
            <a:ext cx="7239738" cy="4695092"/>
          </a:xfrm>
          <a:prstGeom prst="rect">
            <a:avLst/>
          </a:prstGeom>
          <a:ln>
            <a:solidFill>
              <a:schemeClr val="bg1"/>
            </a:solidFill>
          </a:ln>
          <a:effectLst/>
        </p:spPr>
      </p:pic>
      <p:sp>
        <p:nvSpPr>
          <p:cNvPr id="4" name="Retângulo 3"/>
          <p:cNvSpPr/>
          <p:nvPr/>
        </p:nvSpPr>
        <p:spPr>
          <a:xfrm>
            <a:off x="110571" y="242113"/>
            <a:ext cx="11964112" cy="707886"/>
          </a:xfrm>
          <a:prstGeom prst="rect">
            <a:avLst/>
          </a:prstGeom>
          <a:solidFill>
            <a:schemeClr val="bg1"/>
          </a:solidFill>
        </p:spPr>
        <p:txBody>
          <a:bodyPr wrap="square">
            <a:spAutoFit/>
          </a:bodyPr>
          <a:lstStyle/>
          <a:p>
            <a:pPr algn="ctr"/>
            <a:r>
              <a:rPr lang="pt-BR" sz="4000" b="1" dirty="0" smtClean="0">
                <a:solidFill>
                  <a:schemeClr val="accent5"/>
                </a:solidFill>
                <a:latin typeface="+mj-lt"/>
              </a:rPr>
              <a:t>Redes </a:t>
            </a:r>
            <a:r>
              <a:rPr lang="pt-BR" sz="4000" b="1" dirty="0">
                <a:solidFill>
                  <a:schemeClr val="accent5"/>
                </a:solidFill>
                <a:latin typeface="+mj-lt"/>
              </a:rPr>
              <a:t>de Atenção à </a:t>
            </a:r>
            <a:r>
              <a:rPr lang="pt-BR" sz="4000" b="1" dirty="0" smtClean="0">
                <a:solidFill>
                  <a:schemeClr val="accent5"/>
                </a:solidFill>
                <a:latin typeface="+mj-lt"/>
              </a:rPr>
              <a:t>Saúde</a:t>
            </a:r>
            <a:r>
              <a:rPr lang="pt-BR" sz="4000" b="1" dirty="0">
                <a:solidFill>
                  <a:schemeClr val="accent5"/>
                </a:solidFill>
              </a:rPr>
              <a:t> </a:t>
            </a:r>
            <a:r>
              <a:rPr lang="pt-BR" sz="4000" b="1" dirty="0" smtClean="0">
                <a:solidFill>
                  <a:schemeClr val="accent5"/>
                </a:solidFill>
                <a:latin typeface="+mj-lt"/>
              </a:rPr>
              <a:t>- estrutura operacional</a:t>
            </a:r>
            <a:endParaRPr lang="pt-BR" sz="4000" b="1" dirty="0">
              <a:solidFill>
                <a:schemeClr val="accent5"/>
              </a:solidFill>
              <a:latin typeface="+mj-lt"/>
            </a:endParaRPr>
          </a:p>
        </p:txBody>
      </p:sp>
      <p:cxnSp>
        <p:nvCxnSpPr>
          <p:cNvPr id="10" name="Conector reto 9"/>
          <p:cNvCxnSpPr/>
          <p:nvPr/>
        </p:nvCxnSpPr>
        <p:spPr>
          <a:xfrm flipV="1">
            <a:off x="292029" y="6456209"/>
            <a:ext cx="10091111" cy="4134"/>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17925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331968" y="1072970"/>
            <a:ext cx="9254443" cy="4854587"/>
          </a:xfrm>
          <a:prstGeom prst="rect">
            <a:avLst/>
          </a:prstGeom>
          <a:ln>
            <a:solidFill>
              <a:schemeClr val="tx1"/>
            </a:solidFill>
          </a:ln>
        </p:spPr>
      </p:pic>
      <p:sp>
        <p:nvSpPr>
          <p:cNvPr id="3" name="CaixaDeTexto 2"/>
          <p:cNvSpPr txBox="1"/>
          <p:nvPr/>
        </p:nvSpPr>
        <p:spPr>
          <a:xfrm>
            <a:off x="0" y="210629"/>
            <a:ext cx="12192000" cy="707886"/>
          </a:xfrm>
          <a:prstGeom prst="rect">
            <a:avLst/>
          </a:prstGeom>
          <a:noFill/>
        </p:spPr>
        <p:txBody>
          <a:bodyPr wrap="square" rtlCol="0">
            <a:spAutoFit/>
          </a:bodyPr>
          <a:lstStyle/>
          <a:p>
            <a:pPr algn="ctr"/>
            <a:r>
              <a:rPr lang="pt-BR" sz="4000" b="1" dirty="0" smtClean="0">
                <a:solidFill>
                  <a:schemeClr val="accent5"/>
                </a:solidFill>
                <a:latin typeface="+mj-lt"/>
              </a:rPr>
              <a:t>Modelo de Atenção às Condições Crônicas de Saúde.</a:t>
            </a:r>
            <a:endParaRPr lang="pt-BR" sz="4000" b="1" dirty="0">
              <a:solidFill>
                <a:schemeClr val="accent5"/>
              </a:solidFill>
              <a:latin typeface="+mj-lt"/>
            </a:endParaRPr>
          </a:p>
        </p:txBody>
      </p:sp>
      <p:sp>
        <p:nvSpPr>
          <p:cNvPr id="5" name="CaixaDeTexto 4"/>
          <p:cNvSpPr txBox="1"/>
          <p:nvPr/>
        </p:nvSpPr>
        <p:spPr>
          <a:xfrm>
            <a:off x="802105" y="6581001"/>
            <a:ext cx="10314170" cy="276999"/>
          </a:xfrm>
          <a:prstGeom prst="rect">
            <a:avLst/>
          </a:prstGeom>
          <a:noFill/>
        </p:spPr>
        <p:txBody>
          <a:bodyPr wrap="none" rtlCol="0">
            <a:spAutoFit/>
          </a:bodyPr>
          <a:lstStyle/>
          <a:p>
            <a:r>
              <a:rPr lang="pt-BR" sz="1200" dirty="0">
                <a:solidFill>
                  <a:schemeClr val="tx1">
                    <a:lumMod val="50000"/>
                    <a:lumOff val="50000"/>
                  </a:schemeClr>
                </a:solidFill>
              </a:rPr>
              <a:t>Mendes EV. O Cuidado das Condições Crônicas na Aten­ção Primária à Saúde: O imperativo da consolidação da Estratégia da Saúde da Família. Brasília: OPAS; 2012</a:t>
            </a:r>
            <a:r>
              <a:rPr lang="pt-BR" sz="1200" dirty="0" smtClean="0">
                <a:solidFill>
                  <a:schemeClr val="tx1">
                    <a:lumMod val="50000"/>
                    <a:lumOff val="50000"/>
                  </a:schemeClr>
                </a:solidFill>
              </a:rPr>
              <a:t>.</a:t>
            </a:r>
            <a:endParaRPr lang="pt-BR" dirty="0"/>
          </a:p>
        </p:txBody>
      </p:sp>
      <p:cxnSp>
        <p:nvCxnSpPr>
          <p:cNvPr id="6" name="Conector reto 5"/>
          <p:cNvCxnSpPr/>
          <p:nvPr/>
        </p:nvCxnSpPr>
        <p:spPr>
          <a:xfrm>
            <a:off x="802105" y="6570356"/>
            <a:ext cx="10050379"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41301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142" y="147789"/>
            <a:ext cx="12178857" cy="1034715"/>
          </a:xfrm>
          <a:solidFill>
            <a:schemeClr val="bg1"/>
          </a:solidFill>
        </p:spPr>
        <p:txBody>
          <a:bodyPr>
            <a:normAutofit/>
          </a:bodyPr>
          <a:lstStyle/>
          <a:p>
            <a:pPr algn="ctr"/>
            <a:r>
              <a:rPr lang="pt-BR" sz="4000" b="1" dirty="0" smtClean="0">
                <a:solidFill>
                  <a:schemeClr val="accent5"/>
                </a:solidFill>
              </a:rPr>
              <a:t>Promoção de saúde e prevenção de doenças</a:t>
            </a:r>
            <a:endParaRPr lang="pt-BR" sz="4000" b="1" dirty="0">
              <a:solidFill>
                <a:schemeClr val="accent5"/>
              </a:solidFill>
            </a:endParaRPr>
          </a:p>
        </p:txBody>
      </p:sp>
      <p:sp>
        <p:nvSpPr>
          <p:cNvPr id="4" name="Espaço Reservado para Conteúdo 3"/>
          <p:cNvSpPr>
            <a:spLocks noGrp="1"/>
          </p:cNvSpPr>
          <p:nvPr>
            <p:ph idx="1"/>
          </p:nvPr>
        </p:nvSpPr>
        <p:spPr>
          <a:xfrm>
            <a:off x="4997114" y="1342454"/>
            <a:ext cx="7194885" cy="4785629"/>
          </a:xfrm>
        </p:spPr>
        <p:txBody>
          <a:bodyPr>
            <a:normAutofit/>
          </a:bodyPr>
          <a:lstStyle/>
          <a:p>
            <a:pPr>
              <a:buClr>
                <a:schemeClr val="bg2">
                  <a:lumMod val="25000"/>
                </a:schemeClr>
              </a:buClr>
            </a:pPr>
            <a:r>
              <a:rPr lang="pt-BR" sz="2400" dirty="0" smtClean="0">
                <a:solidFill>
                  <a:schemeClr val="tx1">
                    <a:lumMod val="75000"/>
                    <a:lumOff val="25000"/>
                  </a:schemeClr>
                </a:solidFill>
              </a:rPr>
              <a:t>Evolução do conceito de promoção –  </a:t>
            </a:r>
            <a:r>
              <a:rPr lang="pt-BR" sz="2400" dirty="0" err="1" smtClean="0">
                <a:solidFill>
                  <a:schemeClr val="tx1">
                    <a:lumMod val="75000"/>
                    <a:lumOff val="25000"/>
                  </a:schemeClr>
                </a:solidFill>
              </a:rPr>
              <a:t>Sigerist</a:t>
            </a:r>
            <a:r>
              <a:rPr lang="pt-BR" sz="2400" dirty="0" smtClean="0">
                <a:solidFill>
                  <a:schemeClr val="tx1">
                    <a:lumMod val="75000"/>
                    <a:lumOff val="25000"/>
                  </a:schemeClr>
                </a:solidFill>
              </a:rPr>
              <a:t> (1946), </a:t>
            </a:r>
            <a:r>
              <a:rPr lang="pt-BR" sz="2400" dirty="0" err="1" smtClean="0">
                <a:solidFill>
                  <a:schemeClr val="tx1">
                    <a:lumMod val="75000"/>
                    <a:lumOff val="25000"/>
                  </a:schemeClr>
                </a:solidFill>
              </a:rPr>
              <a:t>Leavell</a:t>
            </a:r>
            <a:r>
              <a:rPr lang="pt-BR" sz="2400" dirty="0" smtClean="0">
                <a:solidFill>
                  <a:schemeClr val="tx1">
                    <a:lumMod val="75000"/>
                    <a:lumOff val="25000"/>
                  </a:schemeClr>
                </a:solidFill>
              </a:rPr>
              <a:t> &amp; Clark (1965</a:t>
            </a:r>
            <a:r>
              <a:rPr lang="pt-BR" sz="2400" dirty="0">
                <a:solidFill>
                  <a:schemeClr val="tx1">
                    <a:lumMod val="75000"/>
                    <a:lumOff val="25000"/>
                  </a:schemeClr>
                </a:solidFill>
              </a:rPr>
              <a:t>), </a:t>
            </a:r>
            <a:r>
              <a:rPr lang="pt-BR" sz="2400" dirty="0" err="1" smtClean="0">
                <a:solidFill>
                  <a:schemeClr val="tx1">
                    <a:lumMod val="75000"/>
                    <a:lumOff val="25000"/>
                  </a:schemeClr>
                </a:solidFill>
              </a:rPr>
              <a:t>McKeown</a:t>
            </a:r>
            <a:r>
              <a:rPr lang="pt-BR" sz="2400" dirty="0" smtClean="0">
                <a:solidFill>
                  <a:schemeClr val="tx1">
                    <a:lumMod val="75000"/>
                    <a:lumOff val="25000"/>
                  </a:schemeClr>
                </a:solidFill>
              </a:rPr>
              <a:t> </a:t>
            </a:r>
            <a:r>
              <a:rPr lang="pt-BR" sz="2400" dirty="0">
                <a:solidFill>
                  <a:schemeClr val="tx1">
                    <a:lumMod val="75000"/>
                    <a:lumOff val="25000"/>
                  </a:schemeClr>
                </a:solidFill>
              </a:rPr>
              <a:t>(1974</a:t>
            </a:r>
            <a:r>
              <a:rPr lang="pt-BR" sz="2400" dirty="0" smtClean="0">
                <a:solidFill>
                  <a:schemeClr val="tx1">
                    <a:lumMod val="75000"/>
                    <a:lumOff val="25000"/>
                  </a:schemeClr>
                </a:solidFill>
              </a:rPr>
              <a:t>). </a:t>
            </a:r>
          </a:p>
          <a:p>
            <a:pPr>
              <a:buClr>
                <a:schemeClr val="bg2">
                  <a:lumMod val="25000"/>
                </a:schemeClr>
              </a:buClr>
            </a:pPr>
            <a:r>
              <a:rPr lang="pt-BR" sz="2400" dirty="0" smtClean="0">
                <a:solidFill>
                  <a:schemeClr val="tx1">
                    <a:lumMod val="75000"/>
                    <a:lumOff val="25000"/>
                  </a:schemeClr>
                </a:solidFill>
              </a:rPr>
              <a:t>Informe </a:t>
            </a:r>
            <a:r>
              <a:rPr lang="pt-BR" sz="2400" dirty="0" err="1" smtClean="0">
                <a:solidFill>
                  <a:schemeClr val="tx1">
                    <a:lumMod val="75000"/>
                    <a:lumOff val="25000"/>
                  </a:schemeClr>
                </a:solidFill>
              </a:rPr>
              <a:t>Lalonde</a:t>
            </a:r>
            <a:r>
              <a:rPr lang="pt-BR" sz="2400" dirty="0" smtClean="0">
                <a:solidFill>
                  <a:schemeClr val="tx1">
                    <a:lumMod val="75000"/>
                    <a:lumOff val="25000"/>
                  </a:schemeClr>
                </a:solidFill>
              </a:rPr>
              <a:t> (1974) - biologia, ambiente, estilo de vida e organização da assistência.</a:t>
            </a:r>
          </a:p>
          <a:p>
            <a:pPr>
              <a:buClr>
                <a:schemeClr val="bg2">
                  <a:lumMod val="25000"/>
                </a:schemeClr>
              </a:buClr>
            </a:pPr>
            <a:r>
              <a:rPr lang="pt-BR" sz="2400" dirty="0" smtClean="0">
                <a:solidFill>
                  <a:schemeClr val="tx1">
                    <a:lumMod val="75000"/>
                    <a:lumOff val="25000"/>
                  </a:schemeClr>
                </a:solidFill>
              </a:rPr>
              <a:t>Declaração de Alma-Ata (1978). </a:t>
            </a:r>
          </a:p>
          <a:p>
            <a:pPr>
              <a:buClr>
                <a:schemeClr val="bg2">
                  <a:lumMod val="25000"/>
                </a:schemeClr>
              </a:buClr>
            </a:pPr>
            <a:r>
              <a:rPr lang="pt-BR" sz="2400" dirty="0" smtClean="0">
                <a:solidFill>
                  <a:schemeClr val="tx1">
                    <a:lumMod val="75000"/>
                    <a:lumOff val="25000"/>
                  </a:schemeClr>
                </a:solidFill>
              </a:rPr>
              <a:t>Carta </a:t>
            </a:r>
            <a:r>
              <a:rPr lang="pt-BR" sz="2400" dirty="0">
                <a:solidFill>
                  <a:schemeClr val="tx1">
                    <a:lumMod val="75000"/>
                    <a:lumOff val="25000"/>
                  </a:schemeClr>
                </a:solidFill>
              </a:rPr>
              <a:t>de Ottawa (1986) - políticas públicas saudáveis, </a:t>
            </a:r>
            <a:r>
              <a:rPr lang="pt-BR" sz="2400" dirty="0" smtClean="0">
                <a:solidFill>
                  <a:schemeClr val="tx1">
                    <a:lumMod val="75000"/>
                    <a:lumOff val="25000"/>
                  </a:schemeClr>
                </a:solidFill>
              </a:rPr>
              <a:t>ação </a:t>
            </a:r>
            <a:r>
              <a:rPr lang="pt-BR" sz="2400" dirty="0">
                <a:solidFill>
                  <a:schemeClr val="tx1">
                    <a:lumMod val="75000"/>
                    <a:lumOff val="25000"/>
                  </a:schemeClr>
                </a:solidFill>
              </a:rPr>
              <a:t>comunitária, habilidades pessoais, reorientação do sistema de saúde; participação popular</a:t>
            </a:r>
            <a:r>
              <a:rPr lang="pt-BR" sz="2400" dirty="0" smtClean="0">
                <a:solidFill>
                  <a:schemeClr val="tx1">
                    <a:lumMod val="75000"/>
                    <a:lumOff val="25000"/>
                  </a:schemeClr>
                </a:solidFill>
              </a:rPr>
              <a:t>.</a:t>
            </a:r>
          </a:p>
          <a:p>
            <a:pPr>
              <a:buClr>
                <a:schemeClr val="bg2">
                  <a:lumMod val="25000"/>
                </a:schemeClr>
              </a:buClr>
            </a:pPr>
            <a:r>
              <a:rPr lang="pt-BR" sz="2400" dirty="0">
                <a:solidFill>
                  <a:schemeClr val="tx1">
                    <a:lumMod val="75000"/>
                    <a:lumOff val="25000"/>
                  </a:schemeClr>
                </a:solidFill>
              </a:rPr>
              <a:t>Declaração de Adelaide (1988) </a:t>
            </a:r>
            <a:r>
              <a:rPr lang="pt-BR" sz="2400" dirty="0" smtClean="0">
                <a:solidFill>
                  <a:schemeClr val="tx1">
                    <a:lumMod val="75000"/>
                    <a:lumOff val="25000"/>
                  </a:schemeClr>
                </a:solidFill>
              </a:rPr>
              <a:t>- </a:t>
            </a:r>
            <a:r>
              <a:rPr lang="pt-BR" sz="2400" dirty="0" err="1" smtClean="0">
                <a:solidFill>
                  <a:schemeClr val="tx1">
                    <a:lumMod val="75000"/>
                    <a:lumOff val="25000"/>
                  </a:schemeClr>
                </a:solidFill>
              </a:rPr>
              <a:t>intersetorialidade</a:t>
            </a:r>
            <a:r>
              <a:rPr lang="pt-BR" sz="2400" dirty="0" smtClean="0">
                <a:solidFill>
                  <a:schemeClr val="tx1">
                    <a:lumMod val="75000"/>
                    <a:lumOff val="25000"/>
                  </a:schemeClr>
                </a:solidFill>
              </a:rPr>
              <a:t>.</a:t>
            </a:r>
          </a:p>
          <a:p>
            <a:pPr>
              <a:buClr>
                <a:schemeClr val="bg2">
                  <a:lumMod val="25000"/>
                </a:schemeClr>
              </a:buClr>
            </a:pPr>
            <a:r>
              <a:rPr lang="pt-BR" sz="2400" dirty="0" smtClean="0">
                <a:solidFill>
                  <a:schemeClr val="tx1">
                    <a:lumMod val="75000"/>
                    <a:lumOff val="25000"/>
                  </a:schemeClr>
                </a:solidFill>
              </a:rPr>
              <a:t>Declaração </a:t>
            </a:r>
            <a:r>
              <a:rPr lang="pt-BR" sz="2400" dirty="0">
                <a:solidFill>
                  <a:schemeClr val="tx1">
                    <a:lumMod val="75000"/>
                    <a:lumOff val="25000"/>
                  </a:schemeClr>
                </a:solidFill>
              </a:rPr>
              <a:t>de </a:t>
            </a:r>
            <a:r>
              <a:rPr lang="pt-BR" sz="2400" dirty="0" err="1">
                <a:solidFill>
                  <a:schemeClr val="tx1">
                    <a:lumMod val="75000"/>
                    <a:lumOff val="25000"/>
                  </a:schemeClr>
                </a:solidFill>
              </a:rPr>
              <a:t>Sundsval</a:t>
            </a:r>
            <a:r>
              <a:rPr lang="pt-BR" sz="2400" dirty="0">
                <a:solidFill>
                  <a:schemeClr val="tx1">
                    <a:lumMod val="75000"/>
                    <a:lumOff val="25000"/>
                  </a:schemeClr>
                </a:solidFill>
              </a:rPr>
              <a:t> (1991) - </a:t>
            </a:r>
            <a:r>
              <a:rPr lang="pt-BR" sz="2400" dirty="0" smtClean="0">
                <a:solidFill>
                  <a:schemeClr val="tx1">
                    <a:lumMod val="75000"/>
                    <a:lumOff val="25000"/>
                  </a:schemeClr>
                </a:solidFill>
              </a:rPr>
              <a:t>meio ambiente.</a:t>
            </a:r>
          </a:p>
          <a:p>
            <a:pPr>
              <a:buClr>
                <a:schemeClr val="bg2">
                  <a:lumMod val="25000"/>
                </a:schemeClr>
              </a:buClr>
            </a:pPr>
            <a:r>
              <a:rPr lang="pt-BR" sz="2400" dirty="0" smtClean="0">
                <a:solidFill>
                  <a:schemeClr val="tx1">
                    <a:lumMod val="75000"/>
                    <a:lumOff val="25000"/>
                  </a:schemeClr>
                </a:solidFill>
              </a:rPr>
              <a:t>Declaração </a:t>
            </a:r>
            <a:r>
              <a:rPr lang="pt-BR" sz="2400" dirty="0">
                <a:solidFill>
                  <a:schemeClr val="tx1">
                    <a:lumMod val="75000"/>
                    <a:lumOff val="25000"/>
                  </a:schemeClr>
                </a:solidFill>
              </a:rPr>
              <a:t>de Jakarta (1997) - responsabilidade </a:t>
            </a:r>
            <a:r>
              <a:rPr lang="pt-BR" sz="2400" dirty="0" smtClean="0">
                <a:solidFill>
                  <a:schemeClr val="tx1">
                    <a:lumMod val="75000"/>
                    <a:lumOff val="25000"/>
                  </a:schemeClr>
                </a:solidFill>
              </a:rPr>
              <a:t>social.</a:t>
            </a:r>
          </a:p>
          <a:p>
            <a:pPr>
              <a:buClr>
                <a:schemeClr val="bg2">
                  <a:lumMod val="25000"/>
                </a:schemeClr>
              </a:buClr>
            </a:pPr>
            <a:endParaRPr lang="pt-BR" sz="2000" dirty="0" smtClean="0">
              <a:solidFill>
                <a:schemeClr val="tx1">
                  <a:lumMod val="75000"/>
                  <a:lumOff val="25000"/>
                </a:schemeClr>
              </a:solidFill>
            </a:endParaRPr>
          </a:p>
          <a:p>
            <a:pPr>
              <a:buClr>
                <a:schemeClr val="bg2">
                  <a:lumMod val="25000"/>
                </a:schemeClr>
              </a:buClr>
            </a:pPr>
            <a:endParaRPr lang="pt-BR" sz="2000" dirty="0" smtClean="0">
              <a:solidFill>
                <a:schemeClr val="tx1">
                  <a:lumMod val="75000"/>
                  <a:lumOff val="25000"/>
                </a:schemeClr>
              </a:solidFill>
            </a:endParaRPr>
          </a:p>
        </p:txBody>
      </p:sp>
      <p:sp>
        <p:nvSpPr>
          <p:cNvPr id="5" name="CaixaDeTexto 4"/>
          <p:cNvSpPr txBox="1"/>
          <p:nvPr/>
        </p:nvSpPr>
        <p:spPr>
          <a:xfrm>
            <a:off x="136358" y="6526598"/>
            <a:ext cx="11293642" cy="276999"/>
          </a:xfrm>
          <a:prstGeom prst="rect">
            <a:avLst/>
          </a:prstGeom>
          <a:noFill/>
        </p:spPr>
        <p:txBody>
          <a:bodyPr wrap="square" rtlCol="0">
            <a:spAutoFit/>
          </a:bodyPr>
          <a:lstStyle/>
          <a:p>
            <a:r>
              <a:rPr lang="pt-BR" sz="1200" dirty="0" err="1" smtClean="0">
                <a:solidFill>
                  <a:schemeClr val="tx1">
                    <a:lumMod val="50000"/>
                    <a:lumOff val="50000"/>
                  </a:schemeClr>
                </a:solidFill>
              </a:rPr>
              <a:t>Buss</a:t>
            </a:r>
            <a:r>
              <a:rPr lang="pt-BR" sz="1200" dirty="0">
                <a:solidFill>
                  <a:schemeClr val="tx1">
                    <a:lumMod val="50000"/>
                    <a:lumOff val="50000"/>
                  </a:schemeClr>
                </a:solidFill>
              </a:rPr>
              <a:t>, P. Uma introdução ao conceito de promoção da saúde. In: </a:t>
            </a:r>
            <a:r>
              <a:rPr lang="pt-BR" sz="1200" dirty="0" err="1">
                <a:solidFill>
                  <a:schemeClr val="tx1">
                    <a:lumMod val="50000"/>
                    <a:lumOff val="50000"/>
                  </a:schemeClr>
                </a:solidFill>
              </a:rPr>
              <a:t>Czeresnia</a:t>
            </a:r>
            <a:r>
              <a:rPr lang="pt-BR" sz="1200" dirty="0">
                <a:solidFill>
                  <a:schemeClr val="tx1">
                    <a:lumMod val="50000"/>
                    <a:lumOff val="50000"/>
                  </a:schemeClr>
                </a:solidFill>
              </a:rPr>
              <a:t> D, Freitas, CM (org.) Promoção da saúde: conceitos, reflexões, tendências. Rio de Janeiro: Fiocruz, </a:t>
            </a:r>
            <a:r>
              <a:rPr lang="pt-BR" sz="1200" dirty="0" smtClean="0">
                <a:solidFill>
                  <a:schemeClr val="tx1">
                    <a:lumMod val="50000"/>
                    <a:lumOff val="50000"/>
                  </a:schemeClr>
                </a:solidFill>
              </a:rPr>
              <a:t>2003.</a:t>
            </a:r>
            <a:endParaRPr lang="pt-BR" sz="1200" dirty="0">
              <a:solidFill>
                <a:schemeClr val="tx1">
                  <a:lumMod val="50000"/>
                  <a:lumOff val="50000"/>
                </a:schemeClr>
              </a:solidFill>
            </a:endParaRPr>
          </a:p>
        </p:txBody>
      </p:sp>
      <p:pic>
        <p:nvPicPr>
          <p:cNvPr id="6" name="Imagem 5"/>
          <p:cNvPicPr>
            <a:picLocks noChangeAspect="1"/>
          </p:cNvPicPr>
          <p:nvPr/>
        </p:nvPicPr>
        <p:blipFill>
          <a:blip r:embed="rId3"/>
          <a:stretch>
            <a:fillRect/>
          </a:stretch>
        </p:blipFill>
        <p:spPr>
          <a:xfrm>
            <a:off x="249703" y="1459503"/>
            <a:ext cx="4639376" cy="3939549"/>
          </a:xfrm>
          <a:prstGeom prst="rect">
            <a:avLst/>
          </a:prstGeom>
          <a:effectLst>
            <a:outerShdw blurRad="50800" dist="38100" dir="2700000" algn="tl" rotWithShape="0">
              <a:prstClr val="black">
                <a:alpha val="40000"/>
              </a:prstClr>
            </a:outerShdw>
          </a:effectLst>
        </p:spPr>
      </p:pic>
      <p:cxnSp>
        <p:nvCxnSpPr>
          <p:cNvPr id="11" name="Conector reto 10"/>
          <p:cNvCxnSpPr/>
          <p:nvPr/>
        </p:nvCxnSpPr>
        <p:spPr>
          <a:xfrm flipV="1">
            <a:off x="136358" y="6516798"/>
            <a:ext cx="11044989" cy="980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755692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427747" y="724751"/>
            <a:ext cx="9208169" cy="5425898"/>
          </a:xfrm>
          <a:prstGeom prst="rect">
            <a:avLst/>
          </a:prstGeom>
        </p:spPr>
      </p:pic>
      <p:sp>
        <p:nvSpPr>
          <p:cNvPr id="4" name="CaixaDeTexto 3"/>
          <p:cNvSpPr txBox="1"/>
          <p:nvPr/>
        </p:nvSpPr>
        <p:spPr>
          <a:xfrm>
            <a:off x="705853" y="6396335"/>
            <a:ext cx="11044989" cy="461665"/>
          </a:xfrm>
          <a:prstGeom prst="rect">
            <a:avLst/>
          </a:prstGeom>
          <a:noFill/>
        </p:spPr>
        <p:txBody>
          <a:bodyPr wrap="square" rtlCol="0">
            <a:spAutoFit/>
          </a:bodyPr>
          <a:lstStyle/>
          <a:p>
            <a:r>
              <a:rPr lang="pt-BR" sz="1200" dirty="0" err="1" smtClean="0">
                <a:solidFill>
                  <a:schemeClr val="tx1">
                    <a:lumMod val="50000"/>
                    <a:lumOff val="50000"/>
                  </a:schemeClr>
                </a:solidFill>
              </a:rPr>
              <a:t>Macinko</a:t>
            </a:r>
            <a:r>
              <a:rPr lang="pt-BR" sz="1200" dirty="0" smtClean="0">
                <a:solidFill>
                  <a:schemeClr val="tx1">
                    <a:lumMod val="50000"/>
                    <a:lumOff val="50000"/>
                  </a:schemeClr>
                </a:solidFill>
              </a:rPr>
              <a:t>, J; Dourado, I; </a:t>
            </a:r>
            <a:r>
              <a:rPr lang="pt-BR" sz="1200" dirty="0" err="1" smtClean="0">
                <a:solidFill>
                  <a:schemeClr val="tx1">
                    <a:lumMod val="50000"/>
                    <a:lumOff val="50000"/>
                  </a:schemeClr>
                </a:solidFill>
              </a:rPr>
              <a:t>Guanais</a:t>
            </a:r>
            <a:r>
              <a:rPr lang="pt-BR" sz="1200" dirty="0" smtClean="0">
                <a:solidFill>
                  <a:schemeClr val="tx1">
                    <a:lumMod val="50000"/>
                    <a:lumOff val="50000"/>
                  </a:schemeClr>
                </a:solidFill>
              </a:rPr>
              <a:t>, FC. Doenças crônicas, atenção primária e desempenho dos sistemas de saúde – diagnóstico, instrumentos e intervenção. BID – Banco Interamericano de Desenvolvimento, 2011. Adaptado de </a:t>
            </a:r>
            <a:r>
              <a:rPr lang="pt-BR" sz="1200" dirty="0" err="1" smtClean="0">
                <a:solidFill>
                  <a:schemeClr val="tx1">
                    <a:lumMod val="50000"/>
                    <a:lumOff val="50000"/>
                  </a:schemeClr>
                </a:solidFill>
              </a:rPr>
              <a:t>Caminal</a:t>
            </a:r>
            <a:r>
              <a:rPr lang="pt-BR" sz="1200" dirty="0" smtClean="0">
                <a:solidFill>
                  <a:schemeClr val="tx1">
                    <a:lumMod val="50000"/>
                    <a:lumOff val="50000"/>
                  </a:schemeClr>
                </a:solidFill>
              </a:rPr>
              <a:t> e Casanova, 2003. Adaptado de </a:t>
            </a:r>
            <a:r>
              <a:rPr lang="pt-BR" sz="1200" dirty="0" err="1" smtClean="0">
                <a:solidFill>
                  <a:schemeClr val="tx1">
                    <a:lumMod val="50000"/>
                    <a:lumOff val="50000"/>
                  </a:schemeClr>
                </a:solidFill>
              </a:rPr>
              <a:t>Epping</a:t>
            </a:r>
            <a:r>
              <a:rPr lang="pt-BR" sz="1200" dirty="0" smtClean="0">
                <a:solidFill>
                  <a:schemeClr val="tx1">
                    <a:lumMod val="50000"/>
                    <a:lumOff val="50000"/>
                  </a:schemeClr>
                </a:solidFill>
              </a:rPr>
              <a:t>-Jordan, 2005.</a:t>
            </a:r>
            <a:endParaRPr lang="pt-BR" sz="1200" dirty="0">
              <a:solidFill>
                <a:schemeClr val="tx1">
                  <a:lumMod val="50000"/>
                  <a:lumOff val="50000"/>
                </a:schemeClr>
              </a:solidFill>
            </a:endParaRPr>
          </a:p>
        </p:txBody>
      </p:sp>
      <p:sp>
        <p:nvSpPr>
          <p:cNvPr id="5" name="CaixaDeTexto 4"/>
          <p:cNvSpPr txBox="1"/>
          <p:nvPr/>
        </p:nvSpPr>
        <p:spPr>
          <a:xfrm>
            <a:off x="3467206" y="78420"/>
            <a:ext cx="6123023" cy="707886"/>
          </a:xfrm>
          <a:prstGeom prst="rect">
            <a:avLst/>
          </a:prstGeom>
          <a:noFill/>
        </p:spPr>
        <p:txBody>
          <a:bodyPr wrap="none" rtlCol="0">
            <a:spAutoFit/>
          </a:bodyPr>
          <a:lstStyle/>
          <a:p>
            <a:r>
              <a:rPr lang="pt-BR" sz="4000" b="1" dirty="0" smtClean="0">
                <a:solidFill>
                  <a:schemeClr val="accent5"/>
                </a:solidFill>
                <a:latin typeface="+mj-lt"/>
              </a:rPr>
              <a:t>Modelo das doenças crônicas</a:t>
            </a:r>
            <a:endParaRPr lang="pt-BR" sz="4000" b="1" dirty="0">
              <a:solidFill>
                <a:schemeClr val="accent5"/>
              </a:solidFill>
              <a:latin typeface="+mj-lt"/>
            </a:endParaRPr>
          </a:p>
        </p:txBody>
      </p:sp>
      <p:cxnSp>
        <p:nvCxnSpPr>
          <p:cNvPr id="6" name="Conector reto 5"/>
          <p:cNvCxnSpPr/>
          <p:nvPr/>
        </p:nvCxnSpPr>
        <p:spPr>
          <a:xfrm>
            <a:off x="705853" y="6400800"/>
            <a:ext cx="10387263" cy="24063"/>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769743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1" y="0"/>
            <a:ext cx="10515600" cy="1325563"/>
          </a:xfrm>
          <a:solidFill>
            <a:schemeClr val="accent5">
              <a:lumMod val="75000"/>
            </a:schemeClr>
          </a:solidFill>
        </p:spPr>
        <p:txBody>
          <a:bodyPr>
            <a:normAutofit/>
          </a:bodyPr>
          <a:lstStyle/>
          <a:p>
            <a:pPr marL="0" indent="0"/>
            <a:r>
              <a:rPr lang="pt-BR" sz="4000" b="1" dirty="0" smtClean="0">
                <a:solidFill>
                  <a:schemeClr val="bg1"/>
                </a:solidFill>
                <a:cs typeface="Courier New" panose="02070309020205020404" pitchFamily="49" charset="0"/>
              </a:rPr>
              <a:t>5. Ensino </a:t>
            </a:r>
            <a:r>
              <a:rPr lang="pt-BR" sz="4000" b="1" dirty="0">
                <a:solidFill>
                  <a:schemeClr val="bg1"/>
                </a:solidFill>
                <a:cs typeface="Courier New" panose="02070309020205020404" pitchFamily="49" charset="0"/>
              </a:rPr>
              <a:t>de </a:t>
            </a:r>
            <a:r>
              <a:rPr lang="pt-BR" sz="4000" b="1" dirty="0" smtClean="0">
                <a:solidFill>
                  <a:schemeClr val="bg1"/>
                </a:solidFill>
                <a:cs typeface="Courier New" panose="02070309020205020404" pitchFamily="49" charset="0"/>
              </a:rPr>
              <a:t>Atenção Primária à Saúde</a:t>
            </a:r>
            <a:endParaRPr lang="pt-BR" sz="4000" b="1" dirty="0">
              <a:solidFill>
                <a:schemeClr val="bg1"/>
              </a:solidFill>
            </a:endParaRPr>
          </a:p>
        </p:txBody>
      </p:sp>
      <p:sp>
        <p:nvSpPr>
          <p:cNvPr id="3" name="Espaço Reservado para Conteúdo 2"/>
          <p:cNvSpPr>
            <a:spLocks noGrp="1"/>
          </p:cNvSpPr>
          <p:nvPr>
            <p:ph idx="1"/>
          </p:nvPr>
        </p:nvSpPr>
        <p:spPr/>
        <p:txBody>
          <a:bodyPr>
            <a:normAutofit/>
          </a:bodyPr>
          <a:lstStyle/>
          <a:p>
            <a:pPr marL="457200" lvl="1" indent="0">
              <a:buNone/>
            </a:pPr>
            <a:r>
              <a:rPr lang="pt-BR" sz="2700" dirty="0" smtClean="0"/>
              <a:t>Metodologia da problematização</a:t>
            </a:r>
          </a:p>
          <a:p>
            <a:pPr marL="457200" lvl="1" indent="0">
              <a:buNone/>
            </a:pPr>
            <a:r>
              <a:rPr lang="pt-BR" sz="2700" dirty="0" smtClean="0"/>
              <a:t>Eixo Atenção à Saúde da Comunidade </a:t>
            </a:r>
            <a:endParaRPr lang="pt-BR" sz="2700" dirty="0"/>
          </a:p>
        </p:txBody>
      </p:sp>
    </p:spTree>
    <p:extLst>
      <p:ext uri="{BB962C8B-B14F-4D97-AF65-F5344CB8AC3E}">
        <p14:creationId xmlns:p14="http://schemas.microsoft.com/office/powerpoint/2010/main" val="35158212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33337"/>
            <a:ext cx="10399294" cy="1143000"/>
          </a:xfrm>
        </p:spPr>
        <p:txBody>
          <a:bodyPr>
            <a:noAutofit/>
          </a:bodyPr>
          <a:lstStyle/>
          <a:p>
            <a:r>
              <a:rPr lang="pt-BR" sz="4000" b="1" dirty="0">
                <a:solidFill>
                  <a:schemeClr val="accent5"/>
                </a:solidFill>
              </a:rPr>
              <a:t>Elementos conceituais da </a:t>
            </a:r>
            <a:br>
              <a:rPr lang="pt-BR" sz="4000" b="1" dirty="0">
                <a:solidFill>
                  <a:schemeClr val="accent5"/>
                </a:solidFill>
              </a:rPr>
            </a:br>
            <a:r>
              <a:rPr lang="pt-BR" sz="4000" b="1" dirty="0">
                <a:solidFill>
                  <a:schemeClr val="accent5"/>
                </a:solidFill>
              </a:rPr>
              <a:t>educação médica </a:t>
            </a:r>
            <a:r>
              <a:rPr lang="pt-BR" sz="4000" b="1" dirty="0" smtClean="0">
                <a:solidFill>
                  <a:schemeClr val="accent5"/>
                </a:solidFill>
              </a:rPr>
              <a:t>contemporânea</a:t>
            </a:r>
            <a:endParaRPr lang="pt-BR" sz="4000" b="1" dirty="0">
              <a:solidFill>
                <a:schemeClr val="accent5"/>
              </a:solidFill>
            </a:endParaRPr>
          </a:p>
        </p:txBody>
      </p:sp>
      <p:sp>
        <p:nvSpPr>
          <p:cNvPr id="3" name="Espaço Reservado para Conteúdo 2"/>
          <p:cNvSpPr>
            <a:spLocks noGrp="1"/>
          </p:cNvSpPr>
          <p:nvPr>
            <p:ph idx="1"/>
          </p:nvPr>
        </p:nvSpPr>
        <p:spPr/>
        <p:txBody>
          <a:bodyPr>
            <a:normAutofit/>
          </a:bodyPr>
          <a:lstStyle/>
          <a:p>
            <a:r>
              <a:rPr lang="pt-BR" dirty="0" smtClean="0">
                <a:solidFill>
                  <a:schemeClr val="tx1">
                    <a:lumMod val="75000"/>
                    <a:lumOff val="25000"/>
                  </a:schemeClr>
                </a:solidFill>
              </a:rPr>
              <a:t>estruturas </a:t>
            </a:r>
            <a:r>
              <a:rPr lang="pt-BR" dirty="0">
                <a:solidFill>
                  <a:schemeClr val="tx1">
                    <a:lumMod val="75000"/>
                    <a:lumOff val="25000"/>
                  </a:schemeClr>
                </a:solidFill>
              </a:rPr>
              <a:t>curriculares que </a:t>
            </a:r>
            <a:r>
              <a:rPr lang="pt-BR" dirty="0" smtClean="0">
                <a:solidFill>
                  <a:schemeClr val="tx1">
                    <a:lumMod val="75000"/>
                    <a:lumOff val="25000"/>
                  </a:schemeClr>
                </a:solidFill>
              </a:rPr>
              <a:t>integradas:  </a:t>
            </a:r>
          </a:p>
          <a:p>
            <a:pPr marL="0" indent="0">
              <a:buNone/>
            </a:pPr>
            <a:r>
              <a:rPr lang="pt-BR" dirty="0">
                <a:solidFill>
                  <a:schemeClr val="tx1">
                    <a:lumMod val="75000"/>
                    <a:lumOff val="25000"/>
                  </a:schemeClr>
                </a:solidFill>
              </a:rPr>
              <a:t> </a:t>
            </a:r>
            <a:r>
              <a:rPr lang="pt-BR" dirty="0" smtClean="0">
                <a:solidFill>
                  <a:schemeClr val="tx1">
                    <a:lumMod val="75000"/>
                    <a:lumOff val="25000"/>
                  </a:schemeClr>
                </a:solidFill>
              </a:rPr>
              <a:t>  ciclos </a:t>
            </a:r>
            <a:r>
              <a:rPr lang="pt-BR" u="sng" dirty="0">
                <a:solidFill>
                  <a:schemeClr val="tx1">
                    <a:lumMod val="75000"/>
                    <a:lumOff val="25000"/>
                  </a:schemeClr>
                </a:solidFill>
              </a:rPr>
              <a:t>básico</a:t>
            </a:r>
            <a:r>
              <a:rPr lang="pt-BR" dirty="0">
                <a:solidFill>
                  <a:schemeClr val="tx1">
                    <a:lumMod val="75000"/>
                    <a:lumOff val="25000"/>
                  </a:schemeClr>
                </a:solidFill>
              </a:rPr>
              <a:t> e </a:t>
            </a:r>
            <a:r>
              <a:rPr lang="pt-BR" u="sng" dirty="0" smtClean="0">
                <a:solidFill>
                  <a:schemeClr val="tx1">
                    <a:lumMod val="75000"/>
                    <a:lumOff val="25000"/>
                  </a:schemeClr>
                </a:solidFill>
              </a:rPr>
              <a:t>aplicado</a:t>
            </a:r>
            <a:r>
              <a:rPr lang="pt-BR" dirty="0">
                <a:solidFill>
                  <a:schemeClr val="tx1">
                    <a:lumMod val="75000"/>
                    <a:lumOff val="25000"/>
                  </a:schemeClr>
                </a:solidFill>
              </a:rPr>
              <a:t>, </a:t>
            </a:r>
            <a:r>
              <a:rPr lang="pt-BR" u="sng" dirty="0" smtClean="0">
                <a:solidFill>
                  <a:schemeClr val="tx1">
                    <a:lumMod val="75000"/>
                    <a:lumOff val="25000"/>
                  </a:schemeClr>
                </a:solidFill>
              </a:rPr>
              <a:t>teoria</a:t>
            </a:r>
            <a:r>
              <a:rPr lang="pt-BR" dirty="0" smtClean="0">
                <a:solidFill>
                  <a:schemeClr val="tx1">
                    <a:lumMod val="75000"/>
                    <a:lumOff val="25000"/>
                  </a:schemeClr>
                </a:solidFill>
              </a:rPr>
              <a:t> </a:t>
            </a:r>
            <a:r>
              <a:rPr lang="pt-BR" dirty="0">
                <a:solidFill>
                  <a:schemeClr val="tx1">
                    <a:lumMod val="75000"/>
                    <a:lumOff val="25000"/>
                  </a:schemeClr>
                </a:solidFill>
              </a:rPr>
              <a:t>e </a:t>
            </a:r>
            <a:r>
              <a:rPr lang="pt-BR" u="sng" dirty="0" smtClean="0">
                <a:solidFill>
                  <a:schemeClr val="tx1">
                    <a:lumMod val="75000"/>
                    <a:lumOff val="25000"/>
                  </a:schemeClr>
                </a:solidFill>
              </a:rPr>
              <a:t>prática</a:t>
            </a:r>
            <a:r>
              <a:rPr lang="pt-BR" dirty="0" smtClean="0">
                <a:solidFill>
                  <a:schemeClr val="tx1">
                    <a:lumMod val="75000"/>
                    <a:lumOff val="25000"/>
                  </a:schemeClr>
                </a:solidFill>
              </a:rPr>
              <a:t>.</a:t>
            </a:r>
            <a:endParaRPr lang="pt-BR" dirty="0">
              <a:solidFill>
                <a:schemeClr val="tx1">
                  <a:lumMod val="75000"/>
                  <a:lumOff val="25000"/>
                </a:schemeClr>
              </a:solidFill>
            </a:endParaRPr>
          </a:p>
          <a:p>
            <a:r>
              <a:rPr lang="pt-BR" dirty="0" smtClean="0">
                <a:solidFill>
                  <a:schemeClr val="tx1">
                    <a:lumMod val="75000"/>
                    <a:lumOff val="25000"/>
                  </a:schemeClr>
                </a:solidFill>
              </a:rPr>
              <a:t>aprendizagem </a:t>
            </a:r>
            <a:r>
              <a:rPr lang="pt-BR" dirty="0">
                <a:solidFill>
                  <a:schemeClr val="tx1">
                    <a:lumMod val="75000"/>
                    <a:lumOff val="25000"/>
                  </a:schemeClr>
                </a:solidFill>
              </a:rPr>
              <a:t>em grupos </a:t>
            </a:r>
            <a:r>
              <a:rPr lang="pt-BR" dirty="0" smtClean="0">
                <a:solidFill>
                  <a:schemeClr val="tx1">
                    <a:lumMod val="75000"/>
                    <a:lumOff val="25000"/>
                  </a:schemeClr>
                </a:solidFill>
              </a:rPr>
              <a:t>pequenos.</a:t>
            </a:r>
            <a:endParaRPr lang="pt-BR" dirty="0">
              <a:solidFill>
                <a:schemeClr val="tx1">
                  <a:lumMod val="75000"/>
                  <a:lumOff val="25000"/>
                </a:schemeClr>
              </a:solidFill>
            </a:endParaRPr>
          </a:p>
          <a:p>
            <a:r>
              <a:rPr lang="pt-BR" dirty="0" smtClean="0">
                <a:solidFill>
                  <a:schemeClr val="tx1">
                    <a:lumMod val="75000"/>
                    <a:lumOff val="25000"/>
                  </a:schemeClr>
                </a:solidFill>
              </a:rPr>
              <a:t>vivências </a:t>
            </a:r>
            <a:r>
              <a:rPr lang="pt-BR" dirty="0">
                <a:solidFill>
                  <a:schemeClr val="tx1">
                    <a:lumMod val="75000"/>
                    <a:lumOff val="25000"/>
                  </a:schemeClr>
                </a:solidFill>
              </a:rPr>
              <a:t>continuadas em cenários de prática </a:t>
            </a:r>
            <a:r>
              <a:rPr lang="pt-BR" dirty="0" smtClean="0">
                <a:solidFill>
                  <a:schemeClr val="tx1">
                    <a:lumMod val="75000"/>
                    <a:lumOff val="25000"/>
                  </a:schemeClr>
                </a:solidFill>
              </a:rPr>
              <a:t>diversificados. </a:t>
            </a:r>
            <a:endParaRPr lang="pt-BR" dirty="0">
              <a:solidFill>
                <a:schemeClr val="tx1">
                  <a:lumMod val="75000"/>
                  <a:lumOff val="25000"/>
                </a:schemeClr>
              </a:solidFill>
            </a:endParaRPr>
          </a:p>
          <a:p>
            <a:r>
              <a:rPr lang="pt-BR" dirty="0" smtClean="0">
                <a:solidFill>
                  <a:schemeClr val="tx1">
                    <a:lumMod val="75000"/>
                    <a:lumOff val="25000"/>
                  </a:schemeClr>
                </a:solidFill>
              </a:rPr>
              <a:t>incorporação </a:t>
            </a:r>
            <a:r>
              <a:rPr lang="pt-BR" dirty="0">
                <a:solidFill>
                  <a:schemeClr val="tx1">
                    <a:lumMod val="75000"/>
                    <a:lumOff val="25000"/>
                  </a:schemeClr>
                </a:solidFill>
              </a:rPr>
              <a:t>de metodologias ativas de </a:t>
            </a:r>
            <a:r>
              <a:rPr lang="pt-BR" dirty="0" smtClean="0">
                <a:solidFill>
                  <a:schemeClr val="tx1">
                    <a:lumMod val="75000"/>
                    <a:lumOff val="25000"/>
                  </a:schemeClr>
                </a:solidFill>
              </a:rPr>
              <a:t>ensino-aprendizagem.</a:t>
            </a:r>
            <a:endParaRPr lang="pt-BR" dirty="0">
              <a:solidFill>
                <a:schemeClr val="tx1">
                  <a:lumMod val="75000"/>
                  <a:lumOff val="25000"/>
                </a:schemeClr>
              </a:solidFill>
            </a:endParaRPr>
          </a:p>
          <a:p>
            <a:r>
              <a:rPr lang="pt-BR" dirty="0" smtClean="0">
                <a:solidFill>
                  <a:schemeClr val="tx1">
                    <a:lumMod val="75000"/>
                    <a:lumOff val="25000"/>
                  </a:schemeClr>
                </a:solidFill>
              </a:rPr>
              <a:t>planejamento </a:t>
            </a:r>
            <a:r>
              <a:rPr lang="pt-BR" dirty="0">
                <a:solidFill>
                  <a:schemeClr val="tx1">
                    <a:lumMod val="75000"/>
                    <a:lumOff val="25000"/>
                  </a:schemeClr>
                </a:solidFill>
              </a:rPr>
              <a:t>curricular </a:t>
            </a:r>
            <a:r>
              <a:rPr lang="pt-BR" dirty="0" smtClean="0">
                <a:solidFill>
                  <a:schemeClr val="tx1">
                    <a:lumMod val="75000"/>
                    <a:lumOff val="25000"/>
                  </a:schemeClr>
                </a:solidFill>
              </a:rPr>
              <a:t>- </a:t>
            </a:r>
            <a:r>
              <a:rPr lang="pt-BR" dirty="0">
                <a:solidFill>
                  <a:schemeClr val="tx1">
                    <a:lumMod val="75000"/>
                    <a:lumOff val="25000"/>
                  </a:schemeClr>
                </a:solidFill>
              </a:rPr>
              <a:t>prioridades e necessidades de saúde </a:t>
            </a:r>
            <a:r>
              <a:rPr lang="pt-BR" dirty="0" smtClean="0">
                <a:solidFill>
                  <a:schemeClr val="tx1">
                    <a:lumMod val="75000"/>
                    <a:lumOff val="25000"/>
                  </a:schemeClr>
                </a:solidFill>
              </a:rPr>
              <a:t>das </a:t>
            </a:r>
            <a:r>
              <a:rPr lang="pt-BR" dirty="0">
                <a:solidFill>
                  <a:schemeClr val="tx1">
                    <a:lumMod val="75000"/>
                    <a:lumOff val="25000"/>
                  </a:schemeClr>
                </a:solidFill>
              </a:rPr>
              <a:t>comunidades e dos contextos em que os cursos se </a:t>
            </a:r>
            <a:r>
              <a:rPr lang="pt-BR" dirty="0" smtClean="0">
                <a:solidFill>
                  <a:schemeClr val="tx1">
                    <a:lumMod val="75000"/>
                    <a:lumOff val="25000"/>
                  </a:schemeClr>
                </a:solidFill>
              </a:rPr>
              <a:t>inserem.</a:t>
            </a:r>
            <a:endParaRPr lang="pt-BR" dirty="0">
              <a:solidFill>
                <a:schemeClr val="tx1">
                  <a:lumMod val="75000"/>
                  <a:lumOff val="25000"/>
                </a:schemeClr>
              </a:solidFill>
            </a:endParaRPr>
          </a:p>
        </p:txBody>
      </p:sp>
      <p:sp>
        <p:nvSpPr>
          <p:cNvPr id="4" name="CaixaDeTexto 3"/>
          <p:cNvSpPr txBox="1"/>
          <p:nvPr/>
        </p:nvSpPr>
        <p:spPr>
          <a:xfrm>
            <a:off x="838200" y="6581001"/>
            <a:ext cx="10014284" cy="276999"/>
          </a:xfrm>
          <a:prstGeom prst="rect">
            <a:avLst/>
          </a:prstGeom>
          <a:noFill/>
        </p:spPr>
        <p:txBody>
          <a:bodyPr wrap="square" rtlCol="0">
            <a:spAutoFit/>
          </a:bodyPr>
          <a:lstStyle/>
          <a:p>
            <a:r>
              <a:rPr lang="es-ES" sz="1200" dirty="0">
                <a:solidFill>
                  <a:schemeClr val="tx1">
                    <a:lumMod val="50000"/>
                    <a:lumOff val="50000"/>
                  </a:schemeClr>
                </a:solidFill>
              </a:rPr>
              <a:t>VENTURELLI J. Educación médica: Nuevos enfoques, metas y métodos. Washington: OPAS/OMS, 1997. (</a:t>
            </a:r>
            <a:r>
              <a:rPr lang="es-ES" sz="1200" dirty="0" err="1">
                <a:solidFill>
                  <a:schemeClr val="tx1">
                    <a:lumMod val="50000"/>
                    <a:lumOff val="50000"/>
                  </a:schemeClr>
                </a:solidFill>
              </a:rPr>
              <a:t>Série</a:t>
            </a:r>
            <a:r>
              <a:rPr lang="es-ES" sz="1200" dirty="0">
                <a:solidFill>
                  <a:schemeClr val="tx1">
                    <a:lumMod val="50000"/>
                    <a:lumOff val="50000"/>
                  </a:schemeClr>
                </a:solidFill>
              </a:rPr>
              <a:t> PALTEX Salud y Sociedad; n. 5, 2000). </a:t>
            </a:r>
            <a:endParaRPr lang="pt-BR" sz="1200" dirty="0">
              <a:solidFill>
                <a:schemeClr val="tx1">
                  <a:lumMod val="50000"/>
                  <a:lumOff val="50000"/>
                </a:schemeClr>
              </a:solidFill>
            </a:endParaRPr>
          </a:p>
        </p:txBody>
      </p:sp>
      <p:cxnSp>
        <p:nvCxnSpPr>
          <p:cNvPr id="6" name="Conector reto 5"/>
          <p:cNvCxnSpPr/>
          <p:nvPr/>
        </p:nvCxnSpPr>
        <p:spPr>
          <a:xfrm flipV="1">
            <a:off x="838200" y="6520441"/>
            <a:ext cx="9177471" cy="227"/>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to 6"/>
          <p:cNvCxnSpPr/>
          <p:nvPr/>
        </p:nvCxnSpPr>
        <p:spPr>
          <a:xfrm>
            <a:off x="0" y="1276337"/>
            <a:ext cx="6841958"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263980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1439" y="207127"/>
            <a:ext cx="10515600" cy="1325563"/>
          </a:xfrm>
        </p:spPr>
        <p:txBody>
          <a:bodyPr>
            <a:normAutofit/>
          </a:bodyPr>
          <a:lstStyle/>
          <a:p>
            <a:pPr algn="ctr"/>
            <a:r>
              <a:rPr lang="pt-BR" sz="4000" b="1" dirty="0" smtClean="0">
                <a:solidFill>
                  <a:schemeClr val="accent5"/>
                </a:solidFill>
              </a:rPr>
              <a:t>Metodologia da problematização</a:t>
            </a:r>
            <a:endParaRPr lang="pt-BR" sz="4000" b="1" dirty="0">
              <a:solidFill>
                <a:schemeClr val="accent5"/>
              </a:solidFill>
            </a:endParaRPr>
          </a:p>
        </p:txBody>
      </p:sp>
      <p:sp>
        <p:nvSpPr>
          <p:cNvPr id="3" name="Espaço Reservado para Conteúdo 2"/>
          <p:cNvSpPr>
            <a:spLocks noGrp="1"/>
          </p:cNvSpPr>
          <p:nvPr>
            <p:ph idx="1"/>
          </p:nvPr>
        </p:nvSpPr>
        <p:spPr>
          <a:xfrm>
            <a:off x="5823283" y="1665204"/>
            <a:ext cx="6152148" cy="4351338"/>
          </a:xfrm>
        </p:spPr>
        <p:txBody>
          <a:bodyPr>
            <a:noAutofit/>
          </a:bodyPr>
          <a:lstStyle/>
          <a:p>
            <a:r>
              <a:rPr lang="pt-BR" sz="2400" dirty="0" err="1" smtClean="0">
                <a:solidFill>
                  <a:schemeClr val="tx1">
                    <a:lumMod val="75000"/>
                    <a:lumOff val="25000"/>
                  </a:schemeClr>
                </a:solidFill>
              </a:rPr>
              <a:t>Bordenave</a:t>
            </a:r>
            <a:r>
              <a:rPr lang="pt-BR" sz="2400" dirty="0" smtClean="0">
                <a:solidFill>
                  <a:schemeClr val="tx1">
                    <a:lumMod val="75000"/>
                    <a:lumOff val="25000"/>
                  </a:schemeClr>
                </a:solidFill>
              </a:rPr>
              <a:t> - aluno participante, problemas reais, soluções originais, perguntas relevantes.</a:t>
            </a:r>
          </a:p>
          <a:p>
            <a:r>
              <a:rPr lang="pt-BR" sz="2400" dirty="0" smtClean="0">
                <a:solidFill>
                  <a:schemeClr val="tx1">
                    <a:lumMod val="75000"/>
                    <a:lumOff val="25000"/>
                  </a:schemeClr>
                </a:solidFill>
              </a:rPr>
              <a:t>Realidade das práticas concretas da saúde – compreensão do contexto – transformação dos serviços de saúde.</a:t>
            </a:r>
          </a:p>
          <a:p>
            <a:r>
              <a:rPr lang="pt-BR" sz="2400" dirty="0" smtClean="0">
                <a:solidFill>
                  <a:schemeClr val="tx1">
                    <a:lumMod val="75000"/>
                    <a:lumOff val="25000"/>
                  </a:schemeClr>
                </a:solidFill>
              </a:rPr>
              <a:t>Diferenças e semelhanças com o Método de Resolução de Problemas de Dewey.</a:t>
            </a:r>
          </a:p>
          <a:p>
            <a:r>
              <a:rPr lang="pt-BR" sz="2400" dirty="0" smtClean="0">
                <a:solidFill>
                  <a:schemeClr val="tx1">
                    <a:lumMod val="75000"/>
                    <a:lumOff val="25000"/>
                  </a:schemeClr>
                </a:solidFill>
              </a:rPr>
              <a:t>Problematizar significa formular o problema a partir de fatos observados.</a:t>
            </a:r>
            <a:endParaRPr lang="pt-BR" sz="2400" dirty="0">
              <a:solidFill>
                <a:schemeClr val="tx1">
                  <a:lumMod val="75000"/>
                  <a:lumOff val="25000"/>
                </a:schemeClr>
              </a:solidFill>
            </a:endParaRPr>
          </a:p>
        </p:txBody>
      </p:sp>
      <p:pic>
        <p:nvPicPr>
          <p:cNvPr id="6" name="Imagem 5"/>
          <p:cNvPicPr>
            <a:picLocks noChangeAspect="1"/>
          </p:cNvPicPr>
          <p:nvPr/>
        </p:nvPicPr>
        <p:blipFill>
          <a:blip r:embed="rId3"/>
          <a:stretch>
            <a:fillRect/>
          </a:stretch>
        </p:blipFill>
        <p:spPr>
          <a:xfrm>
            <a:off x="308373" y="1679157"/>
            <a:ext cx="5390532" cy="3604627"/>
          </a:xfrm>
          <a:prstGeom prst="rect">
            <a:avLst/>
          </a:prstGeom>
          <a:ln>
            <a:solidFill>
              <a:schemeClr val="tx1"/>
            </a:solidFill>
          </a:ln>
        </p:spPr>
      </p:pic>
      <p:sp>
        <p:nvSpPr>
          <p:cNvPr id="7" name="CaixaDeTexto 6"/>
          <p:cNvSpPr txBox="1"/>
          <p:nvPr/>
        </p:nvSpPr>
        <p:spPr>
          <a:xfrm>
            <a:off x="2047095" y="5430252"/>
            <a:ext cx="1913088" cy="369332"/>
          </a:xfrm>
          <a:prstGeom prst="rect">
            <a:avLst/>
          </a:prstGeom>
          <a:noFill/>
        </p:spPr>
        <p:txBody>
          <a:bodyPr wrap="none" rtlCol="0">
            <a:spAutoFit/>
          </a:bodyPr>
          <a:lstStyle/>
          <a:p>
            <a:r>
              <a:rPr lang="pt-BR" b="1" dirty="0" smtClean="0"/>
              <a:t>Arco de </a:t>
            </a:r>
            <a:r>
              <a:rPr lang="pt-BR" b="1" dirty="0" err="1" smtClean="0"/>
              <a:t>Maguerez</a:t>
            </a:r>
            <a:endParaRPr lang="pt-BR" b="1" dirty="0"/>
          </a:p>
        </p:txBody>
      </p:sp>
      <p:sp>
        <p:nvSpPr>
          <p:cNvPr id="8" name="CaixaDeTexto 7"/>
          <p:cNvSpPr txBox="1"/>
          <p:nvPr/>
        </p:nvSpPr>
        <p:spPr>
          <a:xfrm>
            <a:off x="387736" y="6396335"/>
            <a:ext cx="9853980" cy="461665"/>
          </a:xfrm>
          <a:prstGeom prst="rect">
            <a:avLst/>
          </a:prstGeom>
          <a:noFill/>
        </p:spPr>
        <p:txBody>
          <a:bodyPr wrap="none" rtlCol="0">
            <a:spAutoFit/>
          </a:bodyPr>
          <a:lstStyle/>
          <a:p>
            <a:r>
              <a:rPr lang="pt-BR" sz="1200" dirty="0" err="1" smtClean="0">
                <a:solidFill>
                  <a:schemeClr val="tx1">
                    <a:lumMod val="50000"/>
                    <a:lumOff val="50000"/>
                  </a:schemeClr>
                </a:solidFill>
              </a:rPr>
              <a:t>Berbel</a:t>
            </a:r>
            <a:r>
              <a:rPr lang="pt-BR" sz="1200" dirty="0" smtClean="0">
                <a:solidFill>
                  <a:schemeClr val="tx1">
                    <a:lumMod val="50000"/>
                    <a:lumOff val="50000"/>
                  </a:schemeClr>
                </a:solidFill>
              </a:rPr>
              <a:t>, NAN. Metodologia da problematização: uma alternativa metodológica apropriada para o ensino superior. </a:t>
            </a:r>
            <a:r>
              <a:rPr lang="pt-BR" sz="1200" dirty="0" err="1" smtClean="0">
                <a:solidFill>
                  <a:schemeClr val="tx1">
                    <a:lumMod val="50000"/>
                    <a:lumOff val="50000"/>
                  </a:schemeClr>
                </a:solidFill>
              </a:rPr>
              <a:t>Semina</a:t>
            </a:r>
            <a:r>
              <a:rPr lang="pt-BR" sz="1200" dirty="0" smtClean="0">
                <a:solidFill>
                  <a:schemeClr val="tx1">
                    <a:lumMod val="50000"/>
                    <a:lumOff val="50000"/>
                  </a:schemeClr>
                </a:solidFill>
              </a:rPr>
              <a:t>: </a:t>
            </a:r>
            <a:r>
              <a:rPr lang="pt-BR" sz="1200" dirty="0" err="1" smtClean="0">
                <a:solidFill>
                  <a:schemeClr val="tx1">
                    <a:lumMod val="50000"/>
                    <a:lumOff val="50000"/>
                  </a:schemeClr>
                </a:solidFill>
              </a:rPr>
              <a:t>Ci</a:t>
            </a:r>
            <a:r>
              <a:rPr lang="pt-BR" sz="1200" dirty="0" smtClean="0">
                <a:solidFill>
                  <a:schemeClr val="tx1">
                    <a:lumMod val="50000"/>
                    <a:lumOff val="50000"/>
                  </a:schemeClr>
                </a:solidFill>
              </a:rPr>
              <a:t>. Soc./Hum., 16 (2): 9-19, 1995.</a:t>
            </a:r>
          </a:p>
          <a:p>
            <a:r>
              <a:rPr lang="pt-BR" sz="1200" dirty="0" err="1" smtClean="0">
                <a:solidFill>
                  <a:schemeClr val="tx1">
                    <a:lumMod val="50000"/>
                    <a:lumOff val="50000"/>
                  </a:schemeClr>
                </a:solidFill>
              </a:rPr>
              <a:t>Bordenave</a:t>
            </a:r>
            <a:r>
              <a:rPr lang="pt-BR" sz="1200" dirty="0" smtClean="0">
                <a:solidFill>
                  <a:schemeClr val="tx1">
                    <a:lumMod val="50000"/>
                    <a:lumOff val="50000"/>
                  </a:schemeClr>
                </a:solidFill>
              </a:rPr>
              <a:t>, JD &amp; Pereira, AM. Estratégias de ensino aprendizagem. 4ª ed. Petrópolis: Vozes, 1982.</a:t>
            </a:r>
            <a:endParaRPr lang="pt-BR" sz="1200" dirty="0">
              <a:solidFill>
                <a:schemeClr val="tx1">
                  <a:lumMod val="50000"/>
                  <a:lumOff val="50000"/>
                </a:schemeClr>
              </a:solidFill>
            </a:endParaRPr>
          </a:p>
        </p:txBody>
      </p:sp>
      <p:cxnSp>
        <p:nvCxnSpPr>
          <p:cNvPr id="10" name="Conector reto 9"/>
          <p:cNvCxnSpPr/>
          <p:nvPr/>
        </p:nvCxnSpPr>
        <p:spPr>
          <a:xfrm>
            <a:off x="387736" y="6396335"/>
            <a:ext cx="9710769"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69120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1" y="61179"/>
            <a:ext cx="10515600" cy="1325563"/>
          </a:xfrm>
        </p:spPr>
        <p:txBody>
          <a:bodyPr>
            <a:normAutofit/>
          </a:bodyPr>
          <a:lstStyle/>
          <a:p>
            <a:r>
              <a:rPr lang="pt-BR" sz="4000" b="1" dirty="0" smtClean="0">
                <a:solidFill>
                  <a:schemeClr val="accent5"/>
                </a:solidFill>
              </a:rPr>
              <a:t>Diretrizes Curriculares Nacionais</a:t>
            </a:r>
            <a:br>
              <a:rPr lang="pt-BR" sz="4000" b="1" dirty="0" smtClean="0">
                <a:solidFill>
                  <a:schemeClr val="accent5"/>
                </a:solidFill>
              </a:rPr>
            </a:br>
            <a:r>
              <a:rPr lang="pt-BR" sz="2800" b="1" dirty="0" smtClean="0">
                <a:solidFill>
                  <a:schemeClr val="accent5"/>
                </a:solidFill>
              </a:rPr>
              <a:t>Áreas </a:t>
            </a:r>
            <a:r>
              <a:rPr lang="pt-BR" sz="2800" b="1" dirty="0">
                <a:solidFill>
                  <a:schemeClr val="accent5"/>
                </a:solidFill>
              </a:rPr>
              <a:t>de formação da Graduação em Medicina</a:t>
            </a:r>
          </a:p>
        </p:txBody>
      </p:sp>
      <p:sp>
        <p:nvSpPr>
          <p:cNvPr id="3" name="Espaço Reservado para Conteúdo 2"/>
          <p:cNvSpPr>
            <a:spLocks noGrp="1"/>
          </p:cNvSpPr>
          <p:nvPr>
            <p:ph idx="1"/>
          </p:nvPr>
        </p:nvSpPr>
        <p:spPr>
          <a:xfrm>
            <a:off x="782052" y="1612232"/>
            <a:ext cx="11024937" cy="4965031"/>
          </a:xfrm>
        </p:spPr>
        <p:txBody>
          <a:bodyPr>
            <a:normAutofit fontScale="92500" lnSpcReduction="10000"/>
          </a:bodyPr>
          <a:lstStyle/>
          <a:p>
            <a:pPr marL="0" indent="0">
              <a:buNone/>
            </a:pPr>
            <a:r>
              <a:rPr lang="pt-BR" dirty="0">
                <a:solidFill>
                  <a:schemeClr val="tx1">
                    <a:lumMod val="75000"/>
                    <a:lumOff val="25000"/>
                  </a:schemeClr>
                </a:solidFill>
              </a:rPr>
              <a:t>I – Atenção à saúde</a:t>
            </a:r>
          </a:p>
          <a:p>
            <a:r>
              <a:rPr lang="pt-BR" sz="2200" dirty="0" smtClean="0">
                <a:solidFill>
                  <a:schemeClr val="tx1">
                    <a:lumMod val="75000"/>
                    <a:lumOff val="25000"/>
                  </a:schemeClr>
                </a:solidFill>
              </a:rPr>
              <a:t>Promoção</a:t>
            </a:r>
            <a:r>
              <a:rPr lang="pt-BR" sz="2200" dirty="0">
                <a:solidFill>
                  <a:schemeClr val="tx1">
                    <a:lumMod val="75000"/>
                    <a:lumOff val="25000"/>
                  </a:schemeClr>
                </a:solidFill>
              </a:rPr>
              <a:t>, prevenção, tratamento e </a:t>
            </a:r>
            <a:r>
              <a:rPr lang="pt-BR" sz="2200" dirty="0" smtClean="0">
                <a:solidFill>
                  <a:schemeClr val="tx1">
                    <a:lumMod val="75000"/>
                    <a:lumOff val="25000"/>
                  </a:schemeClr>
                </a:solidFill>
              </a:rPr>
              <a:t>reabilitação.</a:t>
            </a:r>
            <a:endParaRPr lang="pt-BR" sz="2200" dirty="0">
              <a:solidFill>
                <a:schemeClr val="tx1">
                  <a:lumMod val="75000"/>
                  <a:lumOff val="25000"/>
                </a:schemeClr>
              </a:solidFill>
            </a:endParaRPr>
          </a:p>
          <a:p>
            <a:r>
              <a:rPr lang="pt-BR" sz="2200" dirty="0">
                <a:solidFill>
                  <a:schemeClr val="tx1">
                    <a:lumMod val="75000"/>
                    <a:lumOff val="25000"/>
                  </a:schemeClr>
                </a:solidFill>
              </a:rPr>
              <a:t> </a:t>
            </a:r>
            <a:r>
              <a:rPr lang="pt-BR" sz="2200" dirty="0" smtClean="0">
                <a:solidFill>
                  <a:schemeClr val="tx1">
                    <a:lumMod val="75000"/>
                    <a:lumOff val="25000"/>
                  </a:schemeClr>
                </a:solidFill>
              </a:rPr>
              <a:t>Atenção </a:t>
            </a:r>
            <a:r>
              <a:rPr lang="pt-BR" sz="2200" dirty="0">
                <a:solidFill>
                  <a:schemeClr val="tx1">
                    <a:lumMod val="75000"/>
                    <a:lumOff val="25000"/>
                  </a:schemeClr>
                </a:solidFill>
              </a:rPr>
              <a:t>à saúde </a:t>
            </a:r>
            <a:r>
              <a:rPr lang="pt-BR" sz="2200" dirty="0" smtClean="0">
                <a:solidFill>
                  <a:schemeClr val="tx1">
                    <a:lumMod val="75000"/>
                    <a:lumOff val="25000"/>
                  </a:schemeClr>
                </a:solidFill>
              </a:rPr>
              <a:t>pautada </a:t>
            </a:r>
            <a:r>
              <a:rPr lang="pt-BR" sz="2200" dirty="0">
                <a:solidFill>
                  <a:schemeClr val="tx1">
                    <a:lumMod val="75000"/>
                    <a:lumOff val="25000"/>
                  </a:schemeClr>
                </a:solidFill>
              </a:rPr>
              <a:t>por princípios éticos e científicos. </a:t>
            </a:r>
          </a:p>
          <a:p>
            <a:r>
              <a:rPr lang="pt-BR" sz="2200" dirty="0">
                <a:solidFill>
                  <a:schemeClr val="tx1">
                    <a:lumMod val="75000"/>
                    <a:lumOff val="25000"/>
                  </a:schemeClr>
                </a:solidFill>
              </a:rPr>
              <a:t>Ações de cuidado - </a:t>
            </a:r>
            <a:r>
              <a:rPr lang="pt-BR" sz="2200" dirty="0" smtClean="0">
                <a:solidFill>
                  <a:schemeClr val="tx1">
                    <a:lumMod val="75000"/>
                    <a:lumOff val="25000"/>
                  </a:schemeClr>
                </a:solidFill>
              </a:rPr>
              <a:t>diversidade </a:t>
            </a:r>
            <a:r>
              <a:rPr lang="pt-BR" sz="2200" dirty="0">
                <a:solidFill>
                  <a:schemeClr val="tx1">
                    <a:lumMod val="75000"/>
                    <a:lumOff val="25000"/>
                  </a:schemeClr>
                </a:solidFill>
              </a:rPr>
              <a:t>biológica, subjetiva, étnico-racial, gênero, identidade de gênero, orientação sexual, socioeconômica, política, ambiental, cultural. </a:t>
            </a:r>
          </a:p>
          <a:p>
            <a:pPr marL="0" indent="0">
              <a:buNone/>
            </a:pPr>
            <a:r>
              <a:rPr lang="pt-BR" dirty="0">
                <a:solidFill>
                  <a:schemeClr val="tx1">
                    <a:lumMod val="75000"/>
                    <a:lumOff val="25000"/>
                  </a:schemeClr>
                </a:solidFill>
              </a:rPr>
              <a:t>II – Gestão em Saúde</a:t>
            </a:r>
          </a:p>
          <a:p>
            <a:r>
              <a:rPr lang="pt-BR" sz="2200" dirty="0">
                <a:solidFill>
                  <a:schemeClr val="tx1">
                    <a:lumMod val="75000"/>
                    <a:lumOff val="25000"/>
                  </a:schemeClr>
                </a:solidFill>
              </a:rPr>
              <a:t>G</a:t>
            </a:r>
            <a:r>
              <a:rPr lang="pt-BR" sz="2200" dirty="0" smtClean="0">
                <a:solidFill>
                  <a:schemeClr val="tx1">
                    <a:lumMod val="75000"/>
                    <a:lumOff val="25000"/>
                  </a:schemeClr>
                </a:solidFill>
              </a:rPr>
              <a:t>erenciamento </a:t>
            </a:r>
            <a:r>
              <a:rPr lang="pt-BR" sz="2200" dirty="0">
                <a:solidFill>
                  <a:schemeClr val="tx1">
                    <a:lumMod val="75000"/>
                    <a:lumOff val="25000"/>
                  </a:schemeClr>
                </a:solidFill>
              </a:rPr>
              <a:t>e </a:t>
            </a:r>
            <a:r>
              <a:rPr lang="pt-BR" sz="2200" dirty="0" smtClean="0">
                <a:solidFill>
                  <a:schemeClr val="tx1">
                    <a:lumMod val="75000"/>
                    <a:lumOff val="25000"/>
                  </a:schemeClr>
                </a:solidFill>
              </a:rPr>
              <a:t>administração.</a:t>
            </a:r>
            <a:endParaRPr lang="pt-BR" sz="2200" dirty="0">
              <a:solidFill>
                <a:schemeClr val="tx1">
                  <a:lumMod val="75000"/>
                  <a:lumOff val="25000"/>
                </a:schemeClr>
              </a:solidFill>
            </a:endParaRPr>
          </a:p>
          <a:p>
            <a:r>
              <a:rPr lang="pt-BR" sz="2200" dirty="0" smtClean="0">
                <a:solidFill>
                  <a:schemeClr val="tx1">
                    <a:lumMod val="75000"/>
                    <a:lumOff val="25000"/>
                  </a:schemeClr>
                </a:solidFill>
              </a:rPr>
              <a:t>Qualidade</a:t>
            </a:r>
            <a:r>
              <a:rPr lang="pt-BR" sz="2200" dirty="0">
                <a:solidFill>
                  <a:schemeClr val="tx1">
                    <a:lumMod val="75000"/>
                    <a:lumOff val="25000"/>
                  </a:schemeClr>
                </a:solidFill>
              </a:rPr>
              <a:t>, segurança e eficiência na atenção à saúde. </a:t>
            </a:r>
          </a:p>
          <a:p>
            <a:pPr marL="0" indent="0">
              <a:buNone/>
            </a:pPr>
            <a:r>
              <a:rPr lang="pt-BR" sz="2600" dirty="0">
                <a:solidFill>
                  <a:schemeClr val="tx1">
                    <a:lumMod val="75000"/>
                    <a:lumOff val="25000"/>
                  </a:schemeClr>
                </a:solidFill>
              </a:rPr>
              <a:t>III – Educação em saúde</a:t>
            </a:r>
          </a:p>
          <a:p>
            <a:r>
              <a:rPr lang="pt-BR" sz="2200" dirty="0" smtClean="0">
                <a:solidFill>
                  <a:schemeClr val="tx1">
                    <a:lumMod val="75000"/>
                    <a:lumOff val="25000"/>
                  </a:schemeClr>
                </a:solidFill>
              </a:rPr>
              <a:t>Aprender continuadamente.</a:t>
            </a:r>
            <a:endParaRPr lang="pt-BR" sz="2200" dirty="0">
              <a:solidFill>
                <a:schemeClr val="tx1">
                  <a:lumMod val="75000"/>
                  <a:lumOff val="25000"/>
                </a:schemeClr>
              </a:solidFill>
            </a:endParaRPr>
          </a:p>
          <a:p>
            <a:r>
              <a:rPr lang="pt-BR" sz="2200" dirty="0" smtClean="0">
                <a:solidFill>
                  <a:schemeClr val="tx1">
                    <a:lumMod val="75000"/>
                    <a:lumOff val="25000"/>
                  </a:schemeClr>
                </a:solidFill>
              </a:rPr>
              <a:t>Corresponsabilidade </a:t>
            </a:r>
            <a:r>
              <a:rPr lang="pt-BR" sz="2200" dirty="0">
                <a:solidFill>
                  <a:schemeClr val="tx1">
                    <a:lumMod val="75000"/>
                    <a:lumOff val="25000"/>
                  </a:schemeClr>
                </a:solidFill>
              </a:rPr>
              <a:t>e </a:t>
            </a:r>
            <a:r>
              <a:rPr lang="pt-BR" sz="2200" dirty="0" smtClean="0">
                <a:solidFill>
                  <a:schemeClr val="tx1">
                    <a:lumMod val="75000"/>
                    <a:lumOff val="25000"/>
                  </a:schemeClr>
                </a:solidFill>
              </a:rPr>
              <a:t>compromisso </a:t>
            </a:r>
            <a:r>
              <a:rPr lang="pt-BR" sz="2200" dirty="0">
                <a:solidFill>
                  <a:schemeClr val="tx1">
                    <a:lumMod val="75000"/>
                    <a:lumOff val="25000"/>
                  </a:schemeClr>
                </a:solidFill>
              </a:rPr>
              <a:t>com a própria </a:t>
            </a:r>
            <a:r>
              <a:rPr lang="pt-BR" sz="2200" dirty="0" smtClean="0">
                <a:solidFill>
                  <a:schemeClr val="tx1">
                    <a:lumMod val="75000"/>
                    <a:lumOff val="25000"/>
                  </a:schemeClr>
                </a:solidFill>
              </a:rPr>
              <a:t>educação e com as </a:t>
            </a:r>
            <a:r>
              <a:rPr lang="pt-BR" sz="2200" dirty="0">
                <a:solidFill>
                  <a:schemeClr val="tx1">
                    <a:lumMod val="75000"/>
                    <a:lumOff val="25000"/>
                  </a:schemeClr>
                </a:solidFill>
              </a:rPr>
              <a:t>futuras gerações.</a:t>
            </a:r>
          </a:p>
          <a:p>
            <a:r>
              <a:rPr lang="pt-BR" sz="2200" dirty="0" smtClean="0">
                <a:solidFill>
                  <a:schemeClr val="tx1">
                    <a:lumMod val="75000"/>
                    <a:lumOff val="25000"/>
                  </a:schemeClr>
                </a:solidFill>
              </a:rPr>
              <a:t>Benefício </a:t>
            </a:r>
            <a:r>
              <a:rPr lang="pt-BR" sz="2200" dirty="0">
                <a:solidFill>
                  <a:schemeClr val="tx1">
                    <a:lumMod val="75000"/>
                    <a:lumOff val="25000"/>
                  </a:schemeClr>
                </a:solidFill>
              </a:rPr>
              <a:t>mútuo entre </a:t>
            </a:r>
            <a:r>
              <a:rPr lang="pt-BR" sz="2200" dirty="0" smtClean="0">
                <a:solidFill>
                  <a:schemeClr val="tx1">
                    <a:lumMod val="75000"/>
                    <a:lumOff val="25000"/>
                  </a:schemeClr>
                </a:solidFill>
              </a:rPr>
              <a:t>futuros </a:t>
            </a:r>
            <a:r>
              <a:rPr lang="pt-BR" sz="2200" dirty="0">
                <a:solidFill>
                  <a:schemeClr val="tx1">
                    <a:lumMod val="75000"/>
                    <a:lumOff val="25000"/>
                  </a:schemeClr>
                </a:solidFill>
              </a:rPr>
              <a:t>profissionais e </a:t>
            </a:r>
            <a:r>
              <a:rPr lang="pt-BR" sz="2200" dirty="0" smtClean="0">
                <a:solidFill>
                  <a:schemeClr val="tx1">
                    <a:lumMod val="75000"/>
                    <a:lumOff val="25000"/>
                  </a:schemeClr>
                </a:solidFill>
              </a:rPr>
              <a:t>profissionais </a:t>
            </a:r>
            <a:r>
              <a:rPr lang="pt-BR" sz="2200" dirty="0">
                <a:solidFill>
                  <a:schemeClr val="tx1">
                    <a:lumMod val="75000"/>
                    <a:lumOff val="25000"/>
                  </a:schemeClr>
                </a:solidFill>
              </a:rPr>
              <a:t>dos </a:t>
            </a:r>
            <a:r>
              <a:rPr lang="pt-BR" sz="2200" dirty="0" smtClean="0">
                <a:solidFill>
                  <a:schemeClr val="tx1">
                    <a:lumMod val="75000"/>
                    <a:lumOff val="25000"/>
                  </a:schemeClr>
                </a:solidFill>
              </a:rPr>
              <a:t>serviços; mobilidade </a:t>
            </a:r>
            <a:r>
              <a:rPr lang="pt-BR" sz="2200" dirty="0">
                <a:solidFill>
                  <a:schemeClr val="tx1">
                    <a:lumMod val="75000"/>
                    <a:lumOff val="25000"/>
                  </a:schemeClr>
                </a:solidFill>
              </a:rPr>
              <a:t>acadêmi</a:t>
            </a:r>
            <a:r>
              <a:rPr lang="pt-BR" sz="2200" dirty="0"/>
              <a:t>ca e profissional e </a:t>
            </a:r>
            <a:r>
              <a:rPr lang="pt-BR" sz="2200" dirty="0" smtClean="0"/>
              <a:t>cooperação nacional internacional.</a:t>
            </a:r>
            <a:endParaRPr lang="pt-BR" sz="2200" dirty="0"/>
          </a:p>
        </p:txBody>
      </p:sp>
      <p:cxnSp>
        <p:nvCxnSpPr>
          <p:cNvPr id="5" name="Conector reto 4"/>
          <p:cNvCxnSpPr/>
          <p:nvPr/>
        </p:nvCxnSpPr>
        <p:spPr>
          <a:xfrm>
            <a:off x="0" y="1307207"/>
            <a:ext cx="6708449" cy="8845"/>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099404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74726"/>
            <a:ext cx="12191999" cy="1190959"/>
          </a:xfrm>
          <a:solidFill>
            <a:schemeClr val="bg1"/>
          </a:solidFill>
          <a:ln>
            <a:solidFill>
              <a:schemeClr val="bg1"/>
            </a:solidFill>
          </a:ln>
        </p:spPr>
        <p:txBody>
          <a:bodyPr>
            <a:noAutofit/>
          </a:bodyPr>
          <a:lstStyle/>
          <a:p>
            <a:pPr algn="ctr"/>
            <a:r>
              <a:rPr lang="pt-BR" sz="4000" b="1" dirty="0" smtClean="0">
                <a:solidFill>
                  <a:schemeClr val="accent5"/>
                </a:solidFill>
              </a:rPr>
              <a:t>Atenção à Saúde na Comunidade</a:t>
            </a:r>
            <a:endParaRPr lang="pt-BR" sz="4000" b="1" dirty="0">
              <a:solidFill>
                <a:schemeClr val="accent5"/>
              </a:solidFill>
            </a:endParaRPr>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132917424"/>
              </p:ext>
            </p:extLst>
          </p:nvPr>
        </p:nvGraphicFramePr>
        <p:xfrm>
          <a:off x="820151" y="1596190"/>
          <a:ext cx="10551695" cy="4572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57307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0" y="128336"/>
            <a:ext cx="12192000" cy="1325563"/>
          </a:xfrm>
          <a:solidFill>
            <a:schemeClr val="bg1"/>
          </a:solidFill>
        </p:spPr>
        <p:txBody>
          <a:bodyPr>
            <a:normAutofit/>
          </a:bodyPr>
          <a:lstStyle/>
          <a:p>
            <a:pPr algn="ctr"/>
            <a:r>
              <a:rPr lang="pt-BR" sz="4000" b="1" dirty="0" smtClean="0">
                <a:solidFill>
                  <a:schemeClr val="accent5"/>
                </a:solidFill>
              </a:rPr>
              <a:t>Atenção à Saúde da Comunidade I </a:t>
            </a:r>
            <a:br>
              <a:rPr lang="pt-BR" sz="4000" b="1" dirty="0" smtClean="0">
                <a:solidFill>
                  <a:schemeClr val="accent5"/>
                </a:solidFill>
              </a:rPr>
            </a:br>
            <a:r>
              <a:rPr lang="pt-BR" sz="2400" dirty="0" smtClean="0">
                <a:solidFill>
                  <a:schemeClr val="accent5"/>
                </a:solidFill>
              </a:rPr>
              <a:t>Atividades práticas em USF – Grupos tutoriais – (60 </a:t>
            </a:r>
            <a:r>
              <a:rPr lang="pt-BR" sz="2400" dirty="0" err="1" smtClean="0">
                <a:solidFill>
                  <a:schemeClr val="accent5"/>
                </a:solidFill>
              </a:rPr>
              <a:t>hs</a:t>
            </a:r>
            <a:r>
              <a:rPr lang="pt-BR" sz="2400" dirty="0" smtClean="0">
                <a:solidFill>
                  <a:schemeClr val="accent5"/>
                </a:solidFill>
              </a:rPr>
              <a:t> anuais)</a:t>
            </a:r>
            <a:endParaRPr lang="pt-BR" sz="2400" dirty="0">
              <a:solidFill>
                <a:schemeClr val="accent5"/>
              </a:solidFill>
            </a:endParaRPr>
          </a:p>
        </p:txBody>
      </p:sp>
      <p:sp>
        <p:nvSpPr>
          <p:cNvPr id="9" name="Espaço Reservado para Conteúdo 8"/>
          <p:cNvSpPr>
            <a:spLocks noGrp="1"/>
          </p:cNvSpPr>
          <p:nvPr>
            <p:ph sz="half" idx="2"/>
          </p:nvPr>
        </p:nvSpPr>
        <p:spPr>
          <a:xfrm>
            <a:off x="6172200" y="1825625"/>
            <a:ext cx="5819274" cy="4351338"/>
          </a:xfrm>
        </p:spPr>
        <p:txBody>
          <a:bodyPr>
            <a:normAutofit fontScale="92500" lnSpcReduction="20000"/>
          </a:bodyPr>
          <a:lstStyle/>
          <a:p>
            <a:pPr>
              <a:buClr>
                <a:schemeClr val="tx1">
                  <a:lumMod val="75000"/>
                  <a:lumOff val="25000"/>
                </a:schemeClr>
              </a:buClr>
            </a:pPr>
            <a:r>
              <a:rPr lang="pt-BR" sz="2400" dirty="0" smtClean="0">
                <a:solidFill>
                  <a:schemeClr val="tx1">
                    <a:lumMod val="75000"/>
                    <a:lumOff val="25000"/>
                  </a:schemeClr>
                </a:solidFill>
              </a:rPr>
              <a:t>Concepções </a:t>
            </a:r>
            <a:r>
              <a:rPr lang="pt-BR" sz="2400" dirty="0">
                <a:solidFill>
                  <a:schemeClr val="tx1">
                    <a:lumMod val="75000"/>
                    <a:lumOff val="25000"/>
                  </a:schemeClr>
                </a:solidFill>
              </a:rPr>
              <a:t>de saúde </a:t>
            </a:r>
            <a:r>
              <a:rPr lang="pt-BR" sz="2400" dirty="0" smtClean="0">
                <a:solidFill>
                  <a:schemeClr val="tx1">
                    <a:lumMod val="75000"/>
                    <a:lumOff val="25000"/>
                  </a:schemeClr>
                </a:solidFill>
              </a:rPr>
              <a:t>- doença.</a:t>
            </a:r>
          </a:p>
          <a:p>
            <a:pPr>
              <a:buClr>
                <a:schemeClr val="tx1">
                  <a:lumMod val="75000"/>
                  <a:lumOff val="25000"/>
                </a:schemeClr>
              </a:buClr>
            </a:pPr>
            <a:r>
              <a:rPr lang="pt-BR" sz="2400" dirty="0" smtClean="0">
                <a:solidFill>
                  <a:schemeClr val="tx1">
                    <a:lumMod val="75000"/>
                    <a:lumOff val="25000"/>
                  </a:schemeClr>
                </a:solidFill>
              </a:rPr>
              <a:t>Contato com </a:t>
            </a:r>
            <a:r>
              <a:rPr lang="pt-BR" sz="2400" dirty="0">
                <a:solidFill>
                  <a:schemeClr val="tx1">
                    <a:lumMod val="75000"/>
                    <a:lumOff val="25000"/>
                  </a:schemeClr>
                </a:solidFill>
              </a:rPr>
              <a:t>a comunidade e </a:t>
            </a:r>
            <a:r>
              <a:rPr lang="pt-BR" sz="2400" dirty="0" smtClean="0">
                <a:solidFill>
                  <a:schemeClr val="tx1">
                    <a:lumMod val="75000"/>
                    <a:lumOff val="25000"/>
                  </a:schemeClr>
                </a:solidFill>
              </a:rPr>
              <a:t>famílias.</a:t>
            </a:r>
          </a:p>
          <a:p>
            <a:pPr>
              <a:buClr>
                <a:schemeClr val="tx1">
                  <a:lumMod val="75000"/>
                  <a:lumOff val="25000"/>
                </a:schemeClr>
              </a:buClr>
            </a:pPr>
            <a:r>
              <a:rPr lang="pt-BR" sz="2400" dirty="0" smtClean="0">
                <a:solidFill>
                  <a:schemeClr val="tx1">
                    <a:lumMod val="75000"/>
                    <a:lumOff val="25000"/>
                  </a:schemeClr>
                </a:solidFill>
              </a:rPr>
              <a:t>Problemas </a:t>
            </a:r>
            <a:r>
              <a:rPr lang="pt-BR" sz="2400" dirty="0">
                <a:solidFill>
                  <a:schemeClr val="tx1">
                    <a:lumMod val="75000"/>
                    <a:lumOff val="25000"/>
                  </a:schemeClr>
                </a:solidFill>
              </a:rPr>
              <a:t>de saúde físicos, psicológicos, sociais e </a:t>
            </a:r>
            <a:r>
              <a:rPr lang="pt-BR" sz="2400" dirty="0" smtClean="0">
                <a:solidFill>
                  <a:schemeClr val="tx1">
                    <a:lumMod val="75000"/>
                    <a:lumOff val="25000"/>
                  </a:schemeClr>
                </a:solidFill>
              </a:rPr>
              <a:t>ambientais.</a:t>
            </a:r>
          </a:p>
          <a:p>
            <a:pPr>
              <a:buClr>
                <a:schemeClr val="tx1">
                  <a:lumMod val="75000"/>
                  <a:lumOff val="25000"/>
                </a:schemeClr>
              </a:buClr>
            </a:pPr>
            <a:r>
              <a:rPr lang="pt-BR" sz="2400" dirty="0" smtClean="0">
                <a:solidFill>
                  <a:schemeClr val="tx1">
                    <a:lumMod val="75000"/>
                    <a:lumOff val="25000"/>
                  </a:schemeClr>
                </a:solidFill>
              </a:rPr>
              <a:t>Rede </a:t>
            </a:r>
            <a:r>
              <a:rPr lang="pt-BR" sz="2400" dirty="0">
                <a:solidFill>
                  <a:schemeClr val="tx1">
                    <a:lumMod val="75000"/>
                    <a:lumOff val="25000"/>
                  </a:schemeClr>
                </a:solidFill>
              </a:rPr>
              <a:t>de </a:t>
            </a:r>
            <a:r>
              <a:rPr lang="pt-BR" sz="2400" dirty="0" smtClean="0">
                <a:solidFill>
                  <a:schemeClr val="tx1">
                    <a:lumMod val="75000"/>
                    <a:lumOff val="25000"/>
                  </a:schemeClr>
                </a:solidFill>
              </a:rPr>
              <a:t>Serviços </a:t>
            </a:r>
            <a:r>
              <a:rPr lang="pt-BR" sz="2400" dirty="0">
                <a:solidFill>
                  <a:schemeClr val="tx1">
                    <a:lumMod val="75000"/>
                    <a:lumOff val="25000"/>
                  </a:schemeClr>
                </a:solidFill>
              </a:rPr>
              <a:t>do </a:t>
            </a:r>
            <a:r>
              <a:rPr lang="pt-BR" sz="2400" dirty="0" smtClean="0">
                <a:solidFill>
                  <a:schemeClr val="tx1">
                    <a:lumMod val="75000"/>
                    <a:lumOff val="25000"/>
                  </a:schemeClr>
                </a:solidFill>
              </a:rPr>
              <a:t>SUS. </a:t>
            </a:r>
          </a:p>
          <a:p>
            <a:pPr>
              <a:buClr>
                <a:schemeClr val="tx1">
                  <a:lumMod val="75000"/>
                  <a:lumOff val="25000"/>
                </a:schemeClr>
              </a:buClr>
            </a:pPr>
            <a:r>
              <a:rPr lang="pt-BR" sz="2400" dirty="0" err="1" smtClean="0">
                <a:solidFill>
                  <a:schemeClr val="tx1">
                    <a:lumMod val="75000"/>
                    <a:lumOff val="25000"/>
                  </a:schemeClr>
                </a:solidFill>
              </a:rPr>
              <a:t>Territorialização</a:t>
            </a:r>
            <a:r>
              <a:rPr lang="pt-BR" sz="2400" dirty="0">
                <a:solidFill>
                  <a:schemeClr val="tx1">
                    <a:lumMod val="75000"/>
                    <a:lumOff val="25000"/>
                  </a:schemeClr>
                </a:solidFill>
              </a:rPr>
              <a:t>. </a:t>
            </a:r>
            <a:r>
              <a:rPr lang="pt-BR" sz="2400" dirty="0" smtClean="0">
                <a:solidFill>
                  <a:schemeClr val="tx1">
                    <a:lumMod val="75000"/>
                    <a:lumOff val="25000"/>
                  </a:schemeClr>
                </a:solidFill>
              </a:rPr>
              <a:t>Áreas de abrangência USF.</a:t>
            </a:r>
          </a:p>
          <a:p>
            <a:pPr>
              <a:buClr>
                <a:schemeClr val="tx1">
                  <a:lumMod val="75000"/>
                  <a:lumOff val="25000"/>
                </a:schemeClr>
              </a:buClr>
            </a:pPr>
            <a:r>
              <a:rPr lang="pt-BR" sz="2400" dirty="0">
                <a:solidFill>
                  <a:schemeClr val="tx1">
                    <a:lumMod val="75000"/>
                    <a:lumOff val="25000"/>
                  </a:schemeClr>
                </a:solidFill>
              </a:rPr>
              <a:t>Visitas domiciliares com </a:t>
            </a:r>
            <a:r>
              <a:rPr lang="pt-BR" sz="2400" dirty="0" smtClean="0">
                <a:solidFill>
                  <a:schemeClr val="tx1">
                    <a:lumMod val="75000"/>
                    <a:lumOff val="25000"/>
                  </a:schemeClr>
                </a:solidFill>
              </a:rPr>
              <a:t>ACS.</a:t>
            </a:r>
            <a:endParaRPr lang="pt-BR" sz="2400" dirty="0">
              <a:solidFill>
                <a:schemeClr val="tx1">
                  <a:lumMod val="75000"/>
                  <a:lumOff val="25000"/>
                </a:schemeClr>
              </a:solidFill>
            </a:endParaRPr>
          </a:p>
          <a:p>
            <a:pPr>
              <a:buClr>
                <a:schemeClr val="tx1">
                  <a:lumMod val="75000"/>
                  <a:lumOff val="25000"/>
                </a:schemeClr>
              </a:buClr>
            </a:pPr>
            <a:r>
              <a:rPr lang="pt-BR" sz="2400" dirty="0" err="1" smtClean="0">
                <a:solidFill>
                  <a:schemeClr val="tx1">
                    <a:lumMod val="75000"/>
                    <a:lumOff val="25000"/>
                  </a:schemeClr>
                </a:solidFill>
              </a:rPr>
              <a:t>Intersetorialidade</a:t>
            </a:r>
            <a:r>
              <a:rPr lang="pt-BR" sz="2400" dirty="0" smtClean="0">
                <a:solidFill>
                  <a:schemeClr val="tx1">
                    <a:lumMod val="75000"/>
                    <a:lumOff val="25000"/>
                  </a:schemeClr>
                </a:solidFill>
              </a:rPr>
              <a:t>. Equipamentos sociais.</a:t>
            </a:r>
            <a:endParaRPr lang="pt-BR" sz="2400" dirty="0">
              <a:solidFill>
                <a:schemeClr val="tx1">
                  <a:lumMod val="75000"/>
                  <a:lumOff val="25000"/>
                </a:schemeClr>
              </a:solidFill>
            </a:endParaRPr>
          </a:p>
          <a:p>
            <a:pPr>
              <a:buClr>
                <a:schemeClr val="tx1">
                  <a:lumMod val="75000"/>
                  <a:lumOff val="25000"/>
                </a:schemeClr>
              </a:buClr>
            </a:pPr>
            <a:r>
              <a:rPr lang="pt-BR" sz="2400" dirty="0">
                <a:solidFill>
                  <a:schemeClr val="tx1">
                    <a:lumMod val="75000"/>
                    <a:lumOff val="25000"/>
                  </a:schemeClr>
                </a:solidFill>
              </a:rPr>
              <a:t>Promoção de saúde e prevenção de doenças. </a:t>
            </a:r>
            <a:endParaRPr lang="pt-BR" sz="2400" dirty="0" smtClean="0">
              <a:solidFill>
                <a:schemeClr val="tx1">
                  <a:lumMod val="75000"/>
                  <a:lumOff val="25000"/>
                </a:schemeClr>
              </a:solidFill>
            </a:endParaRPr>
          </a:p>
          <a:p>
            <a:pPr>
              <a:buClr>
                <a:schemeClr val="tx1">
                  <a:lumMod val="75000"/>
                  <a:lumOff val="25000"/>
                </a:schemeClr>
              </a:buClr>
            </a:pPr>
            <a:r>
              <a:rPr lang="pt-BR" sz="2400" dirty="0" smtClean="0">
                <a:solidFill>
                  <a:schemeClr val="tx1">
                    <a:lumMod val="75000"/>
                    <a:lumOff val="25000"/>
                  </a:schemeClr>
                </a:solidFill>
              </a:rPr>
              <a:t>Cuidados com a comunidade</a:t>
            </a:r>
            <a:r>
              <a:rPr lang="pt-BR" sz="2400" dirty="0">
                <a:solidFill>
                  <a:schemeClr val="tx1">
                    <a:lumMod val="75000"/>
                    <a:lumOff val="25000"/>
                  </a:schemeClr>
                </a:solidFill>
              </a:rPr>
              <a:t>, </a:t>
            </a:r>
            <a:r>
              <a:rPr lang="pt-BR" sz="2400" dirty="0" smtClean="0">
                <a:solidFill>
                  <a:schemeClr val="tx1">
                    <a:lumMod val="75000"/>
                    <a:lumOff val="25000"/>
                  </a:schemeClr>
                </a:solidFill>
              </a:rPr>
              <a:t>famílias </a:t>
            </a:r>
            <a:r>
              <a:rPr lang="pt-BR" sz="2400" dirty="0">
                <a:solidFill>
                  <a:schemeClr val="tx1">
                    <a:lumMod val="75000"/>
                    <a:lumOff val="25000"/>
                  </a:schemeClr>
                </a:solidFill>
              </a:rPr>
              <a:t>e </a:t>
            </a:r>
            <a:r>
              <a:rPr lang="pt-BR" sz="2400" dirty="0" smtClean="0">
                <a:solidFill>
                  <a:schemeClr val="tx1">
                    <a:lumMod val="75000"/>
                    <a:lumOff val="25000"/>
                  </a:schemeClr>
                </a:solidFill>
              </a:rPr>
              <a:t>pessoas. </a:t>
            </a:r>
          </a:p>
          <a:p>
            <a:pPr>
              <a:buClr>
                <a:schemeClr val="tx1">
                  <a:lumMod val="75000"/>
                  <a:lumOff val="25000"/>
                </a:schemeClr>
              </a:buClr>
            </a:pPr>
            <a:r>
              <a:rPr lang="pt-BR" sz="2400" dirty="0" smtClean="0">
                <a:solidFill>
                  <a:schemeClr val="tx1">
                    <a:lumMod val="75000"/>
                    <a:lumOff val="25000"/>
                  </a:schemeClr>
                </a:solidFill>
              </a:rPr>
              <a:t> </a:t>
            </a:r>
            <a:r>
              <a:rPr lang="pt-BR" sz="2400" dirty="0">
                <a:solidFill>
                  <a:schemeClr val="tx1">
                    <a:lumMod val="75000"/>
                    <a:lumOff val="25000"/>
                  </a:schemeClr>
                </a:solidFill>
              </a:rPr>
              <a:t>Educação </a:t>
            </a:r>
            <a:r>
              <a:rPr lang="pt-BR" sz="2400" dirty="0" smtClean="0">
                <a:solidFill>
                  <a:schemeClr val="tx1">
                    <a:lumMod val="75000"/>
                    <a:lumOff val="25000"/>
                  </a:schemeClr>
                </a:solidFill>
              </a:rPr>
              <a:t>em Saúde – Projeto Saúde na Comunidade. Mostra de Trabalhos.</a:t>
            </a:r>
            <a:endParaRPr lang="pt-BR" sz="2400" dirty="0">
              <a:solidFill>
                <a:schemeClr val="tx1">
                  <a:lumMod val="75000"/>
                  <a:lumOff val="25000"/>
                </a:schemeClr>
              </a:solidFill>
            </a:endParaRPr>
          </a:p>
          <a:p>
            <a:endParaRPr lang="pt-BR" dirty="0"/>
          </a:p>
          <a:p>
            <a:endParaRPr lang="pt-BR" dirty="0"/>
          </a:p>
        </p:txBody>
      </p:sp>
      <p:sp>
        <p:nvSpPr>
          <p:cNvPr id="6" name="CaixaDeTexto 5"/>
          <p:cNvSpPr txBox="1"/>
          <p:nvPr/>
        </p:nvSpPr>
        <p:spPr>
          <a:xfrm>
            <a:off x="6039853" y="2234699"/>
            <a:ext cx="184731" cy="369332"/>
          </a:xfrm>
          <a:prstGeom prst="rect">
            <a:avLst/>
          </a:prstGeom>
          <a:noFill/>
        </p:spPr>
        <p:txBody>
          <a:bodyPr wrap="none" rtlCol="0">
            <a:spAutoFit/>
          </a:bodyPr>
          <a:lstStyle/>
          <a:p>
            <a:endParaRPr lang="pt-BR" dirty="0"/>
          </a:p>
        </p:txBody>
      </p:sp>
      <p:pic>
        <p:nvPicPr>
          <p:cNvPr id="11" name="Imagem 10"/>
          <p:cNvPicPr>
            <a:picLocks noChangeAspect="1"/>
          </p:cNvPicPr>
          <p:nvPr/>
        </p:nvPicPr>
        <p:blipFill>
          <a:blip r:embed="rId3"/>
          <a:stretch>
            <a:fillRect/>
          </a:stretch>
        </p:blipFill>
        <p:spPr>
          <a:xfrm>
            <a:off x="307974" y="1842634"/>
            <a:ext cx="5666105" cy="3669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6795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213503"/>
          </a:xfrm>
        </p:spPr>
        <p:txBody>
          <a:bodyPr>
            <a:normAutofit/>
          </a:bodyPr>
          <a:lstStyle/>
          <a:p>
            <a:pPr algn="ctr"/>
            <a:r>
              <a:rPr lang="pt-BR" sz="4000" b="1" dirty="0" smtClean="0">
                <a:solidFill>
                  <a:schemeClr val="accent5"/>
                </a:solidFill>
              </a:rPr>
              <a:t>Atividades dos Núcleos de Saúde da Família da FMRP-USP.</a:t>
            </a:r>
            <a:endParaRPr lang="pt-BR" sz="4000" b="1" dirty="0">
              <a:solidFill>
                <a:schemeClr val="accent5"/>
              </a:solidFill>
            </a:endParaRPr>
          </a:p>
        </p:txBody>
      </p:sp>
      <p:sp>
        <p:nvSpPr>
          <p:cNvPr id="3" name="Espaço Reservado para Conteúdo 2"/>
          <p:cNvSpPr>
            <a:spLocks noGrp="1"/>
          </p:cNvSpPr>
          <p:nvPr>
            <p:ph idx="1"/>
          </p:nvPr>
        </p:nvSpPr>
        <p:spPr>
          <a:xfrm>
            <a:off x="5879432" y="1275348"/>
            <a:ext cx="6173232" cy="5322006"/>
          </a:xfrm>
        </p:spPr>
        <p:txBody>
          <a:bodyPr>
            <a:normAutofit/>
          </a:bodyPr>
          <a:lstStyle/>
          <a:p>
            <a:r>
              <a:rPr lang="pt-BR" sz="2000" u="sng" dirty="0" smtClean="0">
                <a:solidFill>
                  <a:schemeClr val="tx1">
                    <a:lumMod val="75000"/>
                    <a:lumOff val="25000"/>
                  </a:schemeClr>
                </a:solidFill>
              </a:rPr>
              <a:t>Atendimento médico e multiprofissional</a:t>
            </a:r>
            <a:r>
              <a:rPr lang="pt-BR" sz="2000" dirty="0" smtClean="0">
                <a:solidFill>
                  <a:schemeClr val="tx1">
                    <a:lumMod val="75000"/>
                    <a:lumOff val="25000"/>
                  </a:schemeClr>
                </a:solidFill>
              </a:rPr>
              <a:t>, seguimento clínico longitudinal.</a:t>
            </a:r>
          </a:p>
          <a:p>
            <a:r>
              <a:rPr lang="pt-BR" sz="2000" u="sng" dirty="0" smtClean="0">
                <a:solidFill>
                  <a:schemeClr val="tx1">
                    <a:lumMod val="75000"/>
                    <a:lumOff val="25000"/>
                  </a:schemeClr>
                </a:solidFill>
              </a:rPr>
              <a:t>Atividades comunitárias</a:t>
            </a:r>
            <a:r>
              <a:rPr lang="pt-BR" sz="2000" dirty="0" smtClean="0">
                <a:solidFill>
                  <a:schemeClr val="tx1">
                    <a:lumMod val="75000"/>
                    <a:lumOff val="25000"/>
                  </a:schemeClr>
                </a:solidFill>
              </a:rPr>
              <a:t>: artesanato, Programa de Integração Comunitária (PIC), de convivência, de homens, de dança, de memória, de mulheres, diabetes, hipertensão, adolescentes.</a:t>
            </a:r>
          </a:p>
          <a:p>
            <a:r>
              <a:rPr lang="pt-BR" sz="2000" u="sng" dirty="0" smtClean="0">
                <a:solidFill>
                  <a:schemeClr val="tx1">
                    <a:lumMod val="75000"/>
                    <a:lumOff val="25000"/>
                  </a:schemeClr>
                </a:solidFill>
              </a:rPr>
              <a:t>Prevenção</a:t>
            </a:r>
            <a:r>
              <a:rPr lang="pt-BR" sz="2000" dirty="0" smtClean="0">
                <a:solidFill>
                  <a:schemeClr val="tx1">
                    <a:lumMod val="75000"/>
                    <a:lumOff val="25000"/>
                  </a:schemeClr>
                </a:solidFill>
              </a:rPr>
              <a:t> - câncer de mama, de colo de útero, de próstata, vacinação, saúde escolar.</a:t>
            </a:r>
          </a:p>
          <a:p>
            <a:r>
              <a:rPr lang="pt-BR" sz="2000" u="sng" dirty="0" smtClean="0">
                <a:solidFill>
                  <a:schemeClr val="tx1">
                    <a:lumMod val="75000"/>
                    <a:lumOff val="25000"/>
                  </a:schemeClr>
                </a:solidFill>
              </a:rPr>
              <a:t>Famílias</a:t>
            </a:r>
            <a:r>
              <a:rPr lang="pt-BR" sz="2000" dirty="0" smtClean="0">
                <a:solidFill>
                  <a:schemeClr val="tx1">
                    <a:lumMod val="75000"/>
                    <a:lumOff val="25000"/>
                  </a:schemeClr>
                </a:solidFill>
              </a:rPr>
              <a:t> - prioridades por situação de vulnerabilidade.</a:t>
            </a:r>
          </a:p>
          <a:p>
            <a:r>
              <a:rPr lang="pt-BR" sz="2000" u="sng" dirty="0" smtClean="0">
                <a:solidFill>
                  <a:schemeClr val="tx1">
                    <a:lumMod val="75000"/>
                    <a:lumOff val="25000"/>
                  </a:schemeClr>
                </a:solidFill>
              </a:rPr>
              <a:t>Projeto Terapêutico </a:t>
            </a:r>
            <a:r>
              <a:rPr lang="pt-BR" sz="2000" dirty="0" smtClean="0">
                <a:solidFill>
                  <a:schemeClr val="tx1">
                    <a:lumMod val="75000"/>
                    <a:lumOff val="25000"/>
                  </a:schemeClr>
                </a:solidFill>
              </a:rPr>
              <a:t>Singular.</a:t>
            </a:r>
          </a:p>
          <a:p>
            <a:r>
              <a:rPr lang="pt-BR" sz="2000" u="sng" dirty="0" smtClean="0">
                <a:solidFill>
                  <a:schemeClr val="tx1">
                    <a:lumMod val="75000"/>
                    <a:lumOff val="25000"/>
                  </a:schemeClr>
                </a:solidFill>
              </a:rPr>
              <a:t>Comissão Local</a:t>
            </a:r>
            <a:r>
              <a:rPr lang="pt-BR" sz="2000" dirty="0" smtClean="0">
                <a:solidFill>
                  <a:schemeClr val="tx1">
                    <a:lumMod val="75000"/>
                    <a:lumOff val="25000"/>
                  </a:schemeClr>
                </a:solidFill>
              </a:rPr>
              <a:t> de Saúde.</a:t>
            </a:r>
          </a:p>
          <a:p>
            <a:r>
              <a:rPr lang="pt-BR" sz="2000" u="sng" dirty="0" smtClean="0">
                <a:solidFill>
                  <a:schemeClr val="tx1">
                    <a:lumMod val="75000"/>
                    <a:lumOff val="25000"/>
                  </a:schemeClr>
                </a:solidFill>
              </a:rPr>
              <a:t>Formação permanente </a:t>
            </a:r>
            <a:r>
              <a:rPr lang="pt-BR" sz="2000" dirty="0" smtClean="0">
                <a:solidFill>
                  <a:schemeClr val="tx1">
                    <a:lumMod val="75000"/>
                    <a:lumOff val="25000"/>
                  </a:schemeClr>
                </a:solidFill>
              </a:rPr>
              <a:t>da equipe.</a:t>
            </a:r>
          </a:p>
          <a:p>
            <a:r>
              <a:rPr lang="pt-BR" sz="2000" dirty="0" smtClean="0">
                <a:solidFill>
                  <a:schemeClr val="tx1">
                    <a:lumMod val="75000"/>
                    <a:lumOff val="25000"/>
                  </a:schemeClr>
                </a:solidFill>
              </a:rPr>
              <a:t>Graduação, Residência Médica e Multidisciplinar, Pós-Graduação e Pesquisa.</a:t>
            </a:r>
            <a:endParaRPr lang="pt-BR" sz="2000" dirty="0">
              <a:solidFill>
                <a:schemeClr val="tx1">
                  <a:lumMod val="75000"/>
                  <a:lumOff val="25000"/>
                </a:schemeClr>
              </a:solidFill>
            </a:endParaRPr>
          </a:p>
        </p:txBody>
      </p:sp>
      <p:sp>
        <p:nvSpPr>
          <p:cNvPr id="8" name="AutoShape 2" descr="data:image/png;base64,iVBORw0KGgoAAAANSUhEUgAAB3AAAAN9CAYAAABireiLAAAgAElEQVR4Xuy9WYwuSXYedv59raq/9lv33r5rd09vM8PhUKI4IkTQfPGLHwzowW+G7RdvIi2RoGGbplYYhg3IAiiakGwDtkgaFgTY8Ite/OyhIZucmeb0fve1bu3bv2/Gd06czMjIyD/zr1vdMz2s6qmp++efGRlx4sSJE+c7S44ufy4p8BOgwM7OzjSX8714Khen/D/zf9Z9zkP+NsL7p6Y5+005aVlfE38HvrEajjYhn2Jd995v7ppO4/c7Q+c7I426b3B64RnXvNOYy81oROnvmwN9Uc50eUa/ffQn96I7ibGHfP106BMnYAZyzB5/hgbmu8UaZ9D7XC4y7VOLN2UN2BMxY73M7Il3ofmfSFtQ5qmMt2WjT9I4536JO5/x+Q2azMjfMoA56BcVHTPGr206ffTIPe8aigo0r+jQscrzoVyVTx6+mkVvnxx1788yX85gpl4BnUCbxJlInp/09aON2m1EB5s6+2bc06QmEvjb3oeUx5JH7mEs/+ZmbX5x9stlmaNsqzbcQ1MZdM4GHZkI2tgzIjRy98P0DTE2dmfPiJImw7r0DCuRV3x099Atth60j3bDuu/aZAjaSuVWT6/Tacev0tvs+Unip+BmW9dyaeoVKkH/fCPJ1tMZ/JapgfibhXemluqSvtck90LbN3+jfzLOj4864TWXj7IMO96i81Qw7/6ZCbcZR7+OjMjZdzx6W1QjmlN2pN5uj8mlSso+4rTt9tPV8uPbgfW+hAlJk8++/TLUGeMKeTZp4OnMLIbxrHn3PfHHs6yXNH08EECBWpaNV2ZRwdlHUvknekN8vmzhbAtNa1u+4P0y2xynKKZWn3Qdh5SJbj7BJ2eovCdHOhPfQx3qxVRrS4J5Z8IlXShz9PYoNaQHWaRf+Lywd5Iyp7aJ9DaVNyNnOmtUdguRV9piIvh30vui47XnBmOIDsXDKSm86NJPWrDaySXbNuJ8FA7+ddRQz5YR7RO/WPqYPEv6TdId/uuzyeXfF6OMbK+qUF5nXsPOqhAauxzm67u+If5dFhkafUNSbx1ZmmmPMxxlmnTPrH56Z1sLwSYR27flQsIMx+SOK+PT9v2ofcu8JfME2zpmdK3FjtsJssQeXDL/R+kesREkUMe3Zr9/8NnMHRPt6j1/cvA535v2zMwGL7+8pMBPGwX+nX+ZeXX/tHX9sj9fbwpcMt7Xe/6+tr33A7j2yeXLAXCjpuBs73CVILcNG+wNFUPnYJVyUIorR7NNIhdhA5gJ4JqBxA/IFsv9xABcj9ia+0SYcgBPP5/Pv/a+DgAunxnSt4UMt2Snz08CwM3C3xlp4Q40nTYz1vZ5AFx3ytx16aHvbOA0YeqcNREHxNL5xnXeiANWs+We/w2z3+sdqz3E2IT5jBwz2DmHfcQ13EZP1z4g2d1H4oYB552pji4ehDttzrKv0sQ7U+l7jne4vBUHR1xjUbrATuPX+LqdrY/MMpMFQ04TBmkODWqttG2mMduy64yRYR3G5mQ2/SLdVCAvcWx+75iYITvFkWu2JDgHU4XKWcrDju4WGaca2Gx6pfNe9IXafvieNDbxeDJ6xhDt97wgbpxr4ppvHNywuxGnTYwyMx12pK0sBuVzzr55zGe8T9lDPObeNENunH8danjYZl4AN2ZYV3lhRppNEqT3K0LvLwXATdPH5+VFH4ekS5S5V3KaE1sWJ53XY2azZtJEWgoneADcqLiMyizPtkQUcwjOwFcO/WJna2dYMQDXO2GOHLxoAJcxs9mcEpcNjr7ik97Ovh4/e8fXQESNjX1wAVyRrpGfVAA3+s64bJ7OPC7qGOxW0ve69AWRai+JeFPG3P2sF8yaR1fHTOuXb4257YefmZb8v2xS2vd2oW8agJt2pkp/vx/A1efi+2m6fSpn+Eba0PmcDeBmkc7uWBxdzqF13Lki/o7XA3AxuCz9nr0sZ4G3XrU2ze8fXBfRFdL12vOs26icjO4hAHJB2+8ffErf3w+B4EuAN03OXH7/U0WBSwD3p2o6/iJ1Jn3n/otEjcuxfmUU2N3dSdBqzOWMEbjBkSSBk2M2Qs9hLqZsOppK/NjkXHGMJraKrkeHLDqc04xlgvGTKl1Jnj2dMswZymXSHGizXxmA6/bTM9lza5cZleqMt2VaOOcFcFOmKd3DfE4xn0LLuUk9izjmhB+Q+dwnfd9E+Q5jpjOhmMlAvvnol06fGQf9cwC4sfeZ5t3DcCS4O2YdioVTxGfNFXtpxku7hbg1ir/1RxwmM0ycculzk2Zsi1gQpFexDsx6C98d3OA3kMWHH49cSAdwIy+y0lRYW4Xbc2soaeBAJhnmuSkTfeds3O6rb2V7TbQpstoLPrkG5EjDji7isEZqv9IEgde4b73EsZJ7WSxuO5uT0nr7bOK5AG6odyXIMofhvVFIKQCuh9vPOTbrsUz7eTgm18glMssnIzI1bAkKx7CYKsZSuS0mBOYFcF16S4P6XtvQmtTZDABu0CTaje85r2PMzs4cWecq3iL42N/HOPTkXxnOux19J40NUufUOkSktRWd3znWiOegYr/LT90s+lmGecHii2RoyDbKcHTJPc3w9rhe4JPxAX3iVvQvZa/MxPgp+p0rr239mNu36RYCg3LV3OydCouqXhHmnw+3KVfkBk0lTpr2bL5ZVVBtZgRuCoBrJGVkVtIgNiUxno1si5Huu2PxvUleG+xb3jnhtyQu/1Aj8O85bpOzHMG9W+W8SzaBvxNB3KDb4YuiI0lTmuLjns/WYtHX23fZ+wLQ8nUAXEPg+bg8nGE380+SKJkXwA31JH+LoX5v6xUhkBvoWF4gcn5dyF7PyhXSyux9yX9miq2A6CBtpg9unX+GzFbnJWDafpsWKR6uHYcasQUb9jvtOOPrqB/ADfeTeD+kle9ztK68+//e/5T+xET6XoK7mTb7y5u+SgpcArhfJbUv32VR4IJUqUuaXlJgPgqcG8DV18Q8d80XDkdnAnB9epxlpIgfm5wrwTsjx1mPUpeejNVpKpWo8x0sos2FJExQLucGcOPixNu/DIZb0a3dfsnBJ/Ens4Y5vzLtfee8zcwL4Fp8GY9ecnuU1hmLbqlSP/mGzCQOujfbUBDrtX0h88tmH8JsSgXLWruVRrYEeTNrYaZ3O4m+suDcM9SsNe59l69500i8LWtNpfKFjDrRyO7rTEDf2YSOHPRmLXHpQFzYz2he6Jlhorn/s+9zuxa5e8apOvp6eSpuBvAP3AkmiLNeiljkzIbpTJm61/hvMGYQ7kMKA2WZA/clCW26prmMbOZ4nSsbRfud2Lb2bYZ3e8ia89PC5ZFgznxN+Vg1A4vPmsNZDOADcJmHvfMTFWKp4G2aw9DMVZlRaGUwWIfjlzaj3QoJbjjeIyp8E5DUP4fnUoeRNLnJzOHuIxb7zlzrHi0uBjz7pywjgKt6jfOirwa8zUqFecShDMSdoeRd3rnTkp2pbGC6Ze+X3Jp5cD4apgiMWV8HilR01fgfmdWQ+126EIvTKCvVbL0h+p70tybwgwGTY8878pk/nmf/S2HDcOQ+Gng4MpkplbOElz0sGgNBXEw4cRpMY/OIR3fcbhMZJizDLZG3hOCtq53FW0qay6T5yArgRgRJwgASyRyZj0AgzOagBJ5Mpp3ZG61WZS9IfiJ9HsI7siwRe++J6R8JynI2uZRwV/oA5tksHN1iPokdeZGlhyal6c7asVkSNDl9sj6lBPKtk3gP4o6UNpgd7s9BazPER/L47BGl7Q++CUZkedpznnfYTaVlJMg6Od77xAHY23Mvv1qSKTIuewzyYNxBUa6nksPTz7icdPVe/ZxM63gb0znSMBt5pfqKI2DCj/bYk/Z6S9eJ2PLifefWHAbOIiFFlM7aKF36+fvqtjBL/qn8ziJ77be5/JDpeUtv9M147JrnJnfOXmsZeXl2vhb/+ge/liYo5mvw8u5LCmSkwCXjZSTU5W0XSwEFcFVJCjfpUFuLboIz3u+eVQKuzsXLrdp1epIUw4gS5vOsd7ZDZxUZdcfqcNTiG9zu7qqxcZxzeUYyGJqXeLSvVIVMU/PEdv+wzXA/9vf1tQDcRGXmNXnRdDrse4JqNePglpk3EzSekEVn1MANzzKiWLvD9gLcKbQxk67v9w8xPpfpvGK912XwuQ5g5uFM2qBvrJHFa2nc8k93ZD5gbS7uyriu4mCAvCU+hea4bA0jfqCyDyUJvfUMNJVnMwThzuVAoambTRfTpFkszbDnAT38z+ZfM9MKWl+IHJkhDKz9xjsbsRRnFi9aY3wNU45v8c3FxrNvnjF276pKbu1cRuwYfePRy+b4bRaV+36fPHOuJQGRTlPZKJHC6YlGBMMX9uP6b7t/Sfuxd5NQkiT33EiTGSzg1uWKW3Oixi51RME7nffaY0/dVNJYOE2ixDbMBDuz9jEgtmO8i45hLmNpjOz+PqeTwq0vaY+Nc7jHfiKrxOW5NNImusqF/Y/3OQnAjW1GMXl1jpmcKXmSja8uoTy8rb2b1SkPUJCgzvu3hIzbdtI02e+ya+Bmo2OcWfSUkybfeP+fZ6DBAOzdLW09pcmqDMybWgMzSxvWPp1w+zR14WZTfgN+TdR7Hb02MtFRCe5vwnp+pqOdGaitO+kla8Xp2cntRhL/2bpdZHZ9Op5XllkT4Olb2kwFNHG3/WCtu9qXfI7oFZEu+NaQI5Otd/kBXPuGtEGbEbpblXmlzoflyRE/60R4OOTL9DXvjMt+Zyqwk0RBu80ZMjhJTnr4PxTbcaZyJQ7unX32m48qYTfTJXC4/NI1L2nXWfvWR/2nb3yz+hRETUdMU7Pkrm+hyrWY7S6TaI22pzRxrroYGM3WvXy09ynT2kE/9bKKdDcrgbXVWWvPlrvzOvEY/nCBYPtc7UxZ2s4Z1YtCmRc+Z9Yr/4lqGal08cx78nlPx4aHkubN7ktUXqSxmO0kMHtLtUbuEk8f9DCn0jGya6gQtl7I/3SGpxIxcjnBRhAX2Y7M8NlsTMPpEsyWu7PuDu+L80C6vLO22GDncCSaue72IVmb8M3/hR4tE33+XVrk6OrV69mJkMa4l99fUmAOClwy3hzEurz14igAANc1+kWAirToT19XPCl9p46hhQ0VNtf7omlcpcjZteI1cKOd8W6FzsWZKZUzpCZOnQlfXVF3HGmr3wvg2gqpptJKbui1Adz4SSt16Kk3aN2ZqAaV+lhwQ3j2TQvYi7YZ8dpTXSYDgGu14gP8MnBfeIs7dm80mf9wNZNAMd0resr01QB1OhXVdM8F4KYogB5lN/6adLU3QocMAG6a0hvpg7deLS8C57Upizcm41KL4mTwsE17p22Qku5G5j0VIPbU4bHXTNB86LHtZxO7HwqIzzmvMWZPed5HmugSiLXo8sVPJ4CbhW7O4FNcc18PxBUyuuROz1AQn6C0mrixes1p+2WW+p3zgLdmoHZkUMyu4hPKMbAufQ7TeC+tVnUmANddrOexCEWloG6iM7YmV5mLWWmsZ9WohL+OALX34LlqKqrons08qaRIq8HhBRRdy1F07Glc4e/xLN3AB+CmL5r0O2ZrOL7nZ0fPxEeeJZV/BIL0EC+r+UlH46P/PLTQ5/WvPpvMuf43u+eZNL4gl9cydNpXO9Oe1blrEWbQD+NuPtlVfL0zbWg+ANceCz+fpjqkhrJ4OCvSMaWuXvQBYu4B1JUNDm1sI3RE9ln7r6PPzVpzsm9JHyI9iW/ksycp1dAdn7EYq1i38D8jKbll042uoXR5EXurM6dZANxZRyju1Sw2kIFIvxOY1kN9T1R4GseH3wf/yqDXR9e6s/I9Ss2s5R2AJ84asFv1lyNx9r/IR1eazi8r4k/EaRmvp5r2Hs+ke84VqTLb1nIi3fLVPvWNxBlLhL+ztTGLPsq3jnYRPKIsMs84w4WQxNP+OU/TxaK86cpeX6Rq1OaY5fwTl6X2pPvPtMm0kfFLm/b6jdLF1Q5dx/FZqdKTuHj2WN06vP5W5rXR2OCtte1EG085h0XOfg5z2uexKIBr0TPJYTLcomOKQSpf8AQ58jeWBWPWnLq7bzYA1+1Xmj3LN4sxFcfZpOJhUmlyMf79RR8vfXtQnBaXAO78M3X5xEVRIE1bu6j3XLZzSYEIBZIBXLPJnBPADbY4cDa34aiE1inoow9/JBCDpbmEntCmu94TkXsY9mwm9uPuvul89imM9mtl3864VCM6KT64p9Wwr2ktBklavAcd6+A7oyGhrXND4k6bQT3PcEvqUvMCuL5JmmF7sfAwHl0Gg1LSHBpWTem2OX7r+COKoPuouSnxwO9ofbEDISLX5eJ4MqbhcEClYolKxaI1l+YhDcgIziimY7a1wQUlXXYI+MMcNHTtoA/BvUlHO3vsngG77GfRLbg7cr6aj8F8Brw4MOfOj5/+4SHVAVvPo5na5DL0T8MA0ksxWYeHiFz00d3vVe8TFeHTvgO1K79C8DZIN524csCcnsNumuDztufnC29TYACbuaz2HIkcfJMGoPmlk6+jFn306wSWzs7p2e+UV7pUcXkhe3sB67tNereUsF3wOq9Dw/siz3KUz+XZkOFzKMnlHaFqXo52ivk8FYoFMzoRGPh6PJ7QRDvJwIa0YRts7dH61mAg0gOxYI6z6HtuSuPRmIajEb+wUqmwbO4PBua9OSqVijSZTPjdhUKexzjA93yNqFwu8XNoo9fr8bVioUiFYpEm0wlNJ3iR7i9TGo/H/Bn0qNVqVCgUqdvp8F6Qzxd4HygUCkRKLzMAtDUYDGk8HtF0MqFisUiNepWf67Q7/Ao8j2eLpSLl8nm+bzyZ0Gg0omKhwPQc4fnplAo5jKdAzWaT6dk+a/O9aBfXC4USz/FgOKThYCjjzeW4f7in2+vRdCr3428hl6dqrUbFfE7eMRlLX4rCE8q5aujyi4lw3/Pzergmo7uZc3cgCMxds2SSMrK13GPqoK1nxb4MFgIxR0ynhCkHrYfDEQ2HQ+aDarVCtVqV+afT6dJZG3M+pTGZTDaGRwr5HC00m9TvD2gwHIS0yxHzXwX8Vi5RPp+n4XAi8zMc0mgyJmHJnKynAtH7P/fd9G3HEXP2enpy/xPnefk2Pf1hVBKzfHDmIEpG68t0X6hZO5J8F2vD9DvxyfgXSVLU2fpnUE86klZ7Pc5rRsZFDk7JHbfXQSjrVN6E0tJWKSYTpLAEPxV4LidjMI67e4b7isjbqH4i55fwGs+x2QdUfvNnC8ATHQyt6cnRorL3oBalRQSoc0WFRaL4mTNKjyjK6dGvAhUjH/AT1jNkN8aJX3SXaTfBeh9bfCftiQyV3zx+uS6n6kxCKz0HKNlURoJ+STpLpE60IT/TZRLdFwOBq3TJoBaEBtSQ7iPsj0aG5SjPU46+Yf/K5Qx9bPaM6RL+6NuwW/GOMX1teeyyf0Q/jo875lxgXqH8E4eFDF/ye2WfL5VKVKlWWM6iP5j7wWjA+zn+g76CezCnrNtA7rO9Q743rG4BCVFAJZpS2gyQdRxl7BAwDte4TSv9d3i/EX0hGI0HJzkajoas58h6lznD53a7y/tUvV5lHQa6DsbOPBbwlr2wAjaXcdvdDiZU9r/wBx+U120wUsYaqHeBPhhlIOgWzHHan6BkiepxU9bHhoMBlQrQTUTPmUzGPD/QhaAX5QpGD4ns97ovyJl8Opb+8NrO53nu8QE6KD4X8nn+y2N3eFA+5ljvga6EZ81y5xlVnuDraNcaO68npqZsXKxLdrqst+WMXMV88SvyOSqUilQsl6hYLvMYRd6GRJe2RA+3u2nv27gnMk2R8YiyHFmDEfnszJGZbGnTKfHB8wd1Vhrk9WPWGRQWzNtoOIIxhKYsY6EzQ5jJnqO8H/Q1eLXD/8qLLJtdIRQVIPMCuLEdwtO+C+CKLLf2x0gXZGyROeNb04W0/eo0s1i4ZoKVavYv4ZfwVz8L31arVeYrmTPhS/B+sVSSNWCu6ZYfdzA1+kKOeC1Av+BznG50RkZK/40MMGc+lYD81yZHhObhmUr3uajMcR/2O0HEdhlX54qprdFFEXbPN29+ANedszho6dFHvCbQUAFyuZ3HFUSSG0tz0Ky9N0WDAGQ6zPfOvwO9x+z9It9w5he9BmcdnJv7gyH1+yO+LrJO7QKiLvL6n0yY98AbwhbaJyOP+Wwq8vdf/zf+zdmL2dUNLj9fUuCCKHDJeBdEyMtm5qPAlwLgikai+6VRNaIsrl5kH334Q/rbv/03Y+oI1FZb8ddRuQqVmhPsUbNKajZxPeClKWqB4jiDfKxcY2NRBcE6QwWP8UFoygcjd1Fn6YPv9Vmey+XjikFsw8ehOtVMh46nK4fTyVcnskK6z+ZtHAnyHk3VpYMckqwfjze5b3SqROqTQTuzSMHkhDkj5aBgoimYpXJyhGNjAA55RNTpnNH29itaWVqhtZVVc3JUpRaHxqkJyMhR3gIwktYN2g+mMODjqH86LqMtPsbrIdz8Db2vs/MB09y63VYCg356WC8L/6d6TSawTlLb87anvBBXqZ0rxqiQwjLc27S0gJgXVYpFh/avW991770ph1l+hwGjXHLa8lbXa3iPMUiaA7sY6fVatCWbLiJrEybOGipEn8c8ON9GOMfd3iOYQ3sx3DgRJJYh1l6X7qEkNjeeeZmXPwOZlXaSTyK323ccuG3LjZknt1+Ym6LYoNiwqYZtgHlq8MThTPfLPIy9wWRGV1UxN6WlZo2Wmg2C6TBPMCLkaDSa0GmnS4PRmMYTGFGlARgCxEjKNmuLl8T4GjN8W7INxkuQajiaUr/fZyPfyckpHR0dMxB5/fpVNiC9ePmC+qMhFcsVWltbo067zYZ6GALr9TodHByy0RDGtWtbm7R19Srt7R/Qy5cvqVgqU61ep2q1Tu1ul3rdNk1GQyqXy9z/4+Nj7j8+3717lwHUZ8+eMfgLQHehuUDVWpXvheG81+szQIpndvf2qdvt0nQyolazSe+9+xY/9/nnXxDlS1RvLlK5WqVmo8HPtttt7ieeWWq1eBwnpydsGKxXyrRQr9K3vv1tftcX9x7QcDRmozUmq1KpssFmd3eXDg8PaTQa8ty2Wi3+ffz4MRvfFhYXeH9ebDbo1q2bVK9Vqd9r02jYo3qtwr84jOcAVeamLNswFgCZMAaxLsd6lVlbRk8Rs4PRbQLmEQWMdYJAlwxnXFmMm4jodH65hHGzkdb5sQHn4CsD2MieGRo/VSagv2e9Pp2etems3aP2WZ9Ojk95vnO5Cd29e4PeeusuVcpl+uSTL+gHH31GR90x9aZ5GlOBpqMx836tnKdf+M7P0ctnL+nw6JCq9TrPabVaonKpwGtlZalB1VKZXrw4oJ39Izpun1B70KP+AHtHkWrFAv3yL/8S/YN//E9TNUN37CoHAd7+8X//9/nrUFSl65C2DLTbdvfki9qjI+8wqoiquq4MnmM7sG6NaZYhS2TYW9P0nDQ6ZNkTdFagYzJobJ2T1KDOxjaz3iATCvkCr91ivsjygY3owRrMsWyFrAUoJdqqbNzBHsh7oawdyFQADNgHcA33CIiiQAaf3ozRbkST6Yj1YVtjn6V7qvHQnj+lC54DRmBvgUl7bxI/eM8S2CtycN4RZwzI0rOzM5aduB/0g1MMnCz6g77Zl2Q/hD4FGQzZ3lxYoEajQRWASYUCTSYj8ytARWAYtXQnBYdlvEq3+L0CNIn+lqTD+Wg2ex3IvGLcw9GE5dfu7h7vJ+Af/i0IeFkql0Nek67Gfljfw1eGSbOeLNLWTdIY7OfcNmyeEbkm/KzGZHF0KrKjzfraGl1/4zrvh7h+dHxEO3s7PNfj6ZgWW4u0srpKpYqAhHDSwXU4L+FXaWFOfUI3szbwJXSc8HMUUOE9zuwzMoZQ1xbdBzoQHKqgJENjs8H0HJ9N8VPIFSk3ydHhwRGdnbapXm9QtVLldXxyfEYf/fgLap916RvfuEM3blylldVlqtYqNKERGTg6OLPKO42hPaCdGOjVOQ/3QE9iega6paxz6FqQB6orKt2V9nBM4z4XVIcU8Ad6B+5lpzbIJNbDhAfZAWo0pt2X27T97DktLyzSytISr1XItJX1VWqtLlO5UaNSrUoFOD6ZuWJw05wxoJNMRhMa9PoMNuFd4G04pAH4HU+n/Bn6WblSppJxoBIgVsQYAxa5PPW6Xep2O1QpV1jHg/zE78g4wGE/L1XK7CwnzomqteYoB9qNx3Sws08PPr9HpwdHVJzmaDwYUK/dZTrg3c21Fi1urdPqBn7X2NkP7akwDmTw1LzD7AcKqOgZxt7NMYcAv0UfMgCu8qEZW6ArqSNKwItmHGYt8ZFQgeexzDscHvD8oDeg8XBMpVyBJv0h7b3YptO9Axq3ezRqd2mIv/0+60OsG2JuVNcPdoyoU6QrQ+29zqeDxGVLsINmUhGyyqZZsihrG26HzvOcrls9q+EvZJquR5y18Hk0GvD55tbNm7S6usr8KzrDmBr1Oq2urFK1ok4tOJeNme+xZkXihKAw68n5HJ9fcNbC/iH6gTgsYp2pU5QAeSI75Fd0B5ElUQqojXmePT5x3zd6vNpkYnpAyrk6i36Z1mbS9+d9TqmlayLpL+t27HxmA/kKqhoZbuknIotHzA/i7FPiMzPrAaUS7e0d0PMX2/T85QE9e3HA1+C0Ch7Cb5EBWaJhf0DDfp/G7FQ0pP4AvDgW/cDY0dg5uYFni/TDF0dZVYZMa/fypksKZKXAJeNlpdTlfRdKgTiA6wABifVXM3QjwtV+APfHH/6Qfve3fiMS2WqOIbFASZ8nqh7tQ/tINPKJFTvHwy3LgS7pHgUUIgptoJKoE5r51rrJ9cLk9j2r3udNnUk4eBAMd2P3Gq1jA1Ug0P3CBaLiBvAsBqQMXCOksQxe6qcshhzfjzlEsM02DphForB0alIUrsBDdEaHhfeioKeHnDE8XPk4MtdWtwPQSg+3NOFIHBj9W4stVphDI5Z5owF9wVMAXUBL79EAACAASURBVGO+7I4BkZVgC9QIIuVAQcNwfE3pZDyJ1Vig/OvjVx9rR6GYQHWMkctrvPF5sTpPMvkygFO+Q43LVTx8l14JwKU7Em7LBqldYM8D4CaaujlCMZHjRa5ZwLodqWE/5W3DR6sMRua4THHXqjG1ej0g5LvQOBYfm8tPAS+aW4PjcxB5YXzI46e3iHj10SCTXPWQP3G+ImPTqIgIM3hAdqvqoS9K2cOLwuqzepFVyibfl6V9GJu4L1YzOlq9Jk4GcgMMc2oYYAkFgx4MlDiwcaQX/i0GSAZ1A3kv0jifm9JivUqthQb/G+YaGAVgnDvrdKk/ggHIGOlhDDOGIRy6ObhV5Zos8ABo4GgINqwVuD+IasC/T9tndNbusuzFAbHb6VK706WlxSa9cf0at7+zs0MDGHPLJWotL9PpySl1uz3qdDospxkY7Q+oXCzQtatXaH1jnQ6Pj+no8JhBRzEgFej45IQ6nTZTE6AnDr/7+wdUqZTZy/2NN95goyDaw9yoQRd06nS7DBjg3TCsAQg4ODxkWhcLOVqs1+i9d7/B9H/y5AmNp3kqlmvsIAJg9PTkhIFXNn4WC2x8QdQs+ojDdGupQYuNOt158002Ju/s7jPg3O0P6PjklPsPIBoGfEQI4x48t7iwQCvLLdp59ZL73FpapEa1TIuLTb4uhkwYYg2PTDHn8m+Jz5BIF4C6MPxIhDKAVDFCmx2MY0cUko+Eg6Ad40inctLMeqCxBboh0A3bMc/iadY7TNSyGJXEcSBgTxMlIo+LEZYtEISBFRnsRpQsjFMwMi8ttejBkxf0+NkLOj4FcI7oWBilJ9SoleiDd9+k9955i0qFAv34o8/oRx9/Qce9MfUm4PgCOwhWywVaXV6g73zzAzrY22PjV63R4Egb/AwHXeq1T6lWKVKzVqMHj17QwfEZDeBEgWjpkUR/58cj+tVf/Wv03/yT/9kL4Oo6DqRYGKoRrPsn9z8OANwEcZUqkNx9eZZB8yLkn/JBKMDcKFLXyy91COaBBLlsbQPOSShseEY0Jd/k+d6OYsq2JajMFkfNiLy2dD3IF7SNiHrIosXFReYXgB2IoBCkTaIqbAA3iCi0IqJE3zVvmkokqkbLYVAAFMQAryCvAjtjWePoZyC7o9RTo6PwnTENW4SIGTc9AG6SgTfQ7RzCxtpk2YHsAggOE4cf0EkzL0DGgp4A6xDhyH3mNTpgQ2etWqN6rUb1RsNkJoABU+QMDOIAXMOopBBMDHlCe2qiAwOHVCuq20xBGLE2m5+z7P/CkALgwsAOByfsWWq8VdATGSbg4BPMj26/The+bgAuwLtatUob6+t04+YNBnAx9wBw9w72OAoXvAvnBzhFlaplAXAJ2S4sABcrzewdYpgOCaQ0BD/AEUAAUBOdLYceEwVrTvcMhnAMd/Ad81tuwr/BWgwUaaOD8b5CdLB/xBk2mvUm8yXW5PFRmz780ad0etqmd79xh964cZWWV1pUqZZoTMgaYaLNjc4lvBOei4PIKXOG5Ohj/GcAXP4+EMQKuIk+yL+8fuLrXjN9gC5oD/oOg0TGORBrDuAtPg8HIxr0+/T88VN68vAhrS61aG15RSJyhwMBcNdWqFKvUalepVypSIQIY6xBuCqig3xgntIEDijDEQNLDJRWKlRv1LmfAF/B65xhBFHKRZkzkaeit7POy07ZHdaX4ADHGV2MRgOQAm8Vh6yKACdmseNJ1pvABROiw909uvfpF3RycEi58ZTGgyENOj3W6/DswvoKLW2t0ermOq1trnMfg0w1xilNdCkDzrCnhyzMyJ4cKgDytbVxuKcAdbCzQ6HhtKARlNwuA7uGHkKYYIQ6f6PhkKajCVWKJZoORrQDfenVHg1OOzRsd2iIyOP+QABc6IbYi3JE2DVkZVg2AQM+KQAYrisTPe2cqUL7intKDBZOFoUgNcI3kNwWf8/ShTK91Nw0D4Br750CkIoDBWR5COYCmJNrWDONRp1u3rxJawGAK+c2BnBXVywAF23hTJVnxyQdajAXrPCHAK4AxCNDO8n6EQK4IYiowK0L4IouEXBA4Pjk6o0+UPVnDcDNCu7a4K3Oiz47L4Cr/IL9EYAsANogw0g+Ty9e7tDDR89o/+CMDo46tLDQpKWlRZaBOO9yUAJ0T4D5gwFNx+JAoPvIBHyJKN7+gPlCnMVy9Nlh57wmnXmW1eW9lxSIUeCS8S6Z4idCgXQAN5o64dyddBTwIAL3Rz+k//K3fsOr6PgUkOi10FhiK1xiZAu9QLP2eR6FxzZs8fs8h9Gs77XviylvYuZNbSpLQKz4S8YPQnbjPI4ghaV84zvM+yKMfZ2MAT4Zo8lcOuDQmwSV2nPv1lqO9d0GJZ0O2+/MYsBI7lHYsE8h9B4OrHOBHXWoz8Mg9OLFC1pcWGRgQAw8cpASb1drLQS+uslso0akCO/hg32QMGfW0Ms7DmzyI55oc2kqnW9TGTvhhvO0nWVOfQeqpDWQpe/eteMxRvjayjJG9555xui+M13evh5wmHQ4SqWjoZdtbBZDiPBYEo3nXc+p/Ui5we5HlrkTvoo26p+/OCiQdZ6z9iOyByQgAbPeGQC2akQPbDxiltJ5sg+HaE8jdQomfZoaVuw1J9fgmDKhZr1MrcUmFdjOJIDfZJqjTrfPINiI0y6FRm8+9BmQgc1eQeilkZ8MoooRejSYUL8/pNPTM6rVGrSzv0ftbodB0cXFBer3euwdvtJaoo31NSbZzs4udZAOOSdpjgGkchrJyYTW19f5M6caq5T4uZXVFTo5OaEXz7fp7KzNxr5Go8mpjZHitlAqMICLgy8iZnGoBYC7vLzMbWIfAJAMUJm36nye24MxEIdkeMWjH4jyLRTztLDQoIVqhW7fusHGyMdPntDe/jH1h2NOr7fYXGDD5unpKc8R3ot3YW5g9BTPaKTjzdO169fZCPPoyVP+HQzHbMBHtA4A3NOzMzZIlktFatZrtLq8RGvLS9Tvd6lRrVKtWuZ2CiZbCBsyYdwMUq3JetY8ITzvVvST8Gi4pzCw6tliIvsrOzOFPwz1GoBYr+bZKIrIAAMA5TQaRdIjKiirxlPQBikkEQETpPlDxBQ2bhgQcxMG9U87A+r0xpwC+ej4hNpIXz0e0XvvvU+f3ntMT569oAl4L1cQ0IMm1KwW6Vvv3aVvvvs2lQsF+uTTL+jDT76g0/6YRrkClasLnDZ5aaFOy0sNurqxQfv7ezzf7W6f2nAe6PV4TnPTMW2srdC1rSv07Nlz2j84ot5wTNM8gOUCTPaUGw/oX/u1X6X/+g/+lxgpXamTtNcIgPv35hafaYZKV09KM0Yl7d3evdW5mLXt2YMU4ML3E9kbwo5Gbk2ihz6bRI+sewG/jGU7gBzTV2OvD0W+rAE7AhcOGktLSxxFAWcRyDfcL2sTYZ0m2wGcCNWRMPB0FSVV2jfgk4kSVOBGIjuEFBxxY6JqADhBuRSHjShwiTG7hkbfXufqHBqBG7tuOpBGyzifYFiyh6j76GgsqfbVrUScbbDHSCSSkgYReP1eP4g8gZzn7AsGAJMFKWB3wAMaYalR/p7zGc+N+V6GZQANdXrLgPSn0SGQxexsJaA8AD44AsGAq1GQPOsmCpL/rWdlj9z++gG42NcrtLm5Qbfv3OGIR+zPAHD3D/cl6qyQo0azySBuGQBuucSA53g6YTCfSwgwamunyY6m/QTNxInJpNmG/Dbzzuc4S3cSfUrSnQut5T+cn/GfrEKjMwfiinc2Qnbvg/1DOjvtsF7QqDXEuey4TX/2px/R8dEpvfsOInC3OKq4XC3SaIoSEYiUt9Zj5KyOCHuJnNLtG2Pn8zxANxOwL7JB+BTmB6z5UqksZRq43EM4foCiqguBlRHBirFKaQlJaV1EqSGkDy7Kv6FLdc7a9OCLe3Tvk884i9WV9Q2mHai0vL5Gy2urVEEEbr1K00KOkMiFS1vgHjh+ANRi4HbMtBLaS4aUxkKTcoiyH40YMEZmFHwW55MwowHWCdY3VJd2+4wd8gCUVytwqBMKQA+EIwgAXMlyotmYBAhmeuBvLk+Hu/v0xSef0tHeARHAtf6Qhr0+l1qqNeq0uL5MravrDOCub24woM1nJ5PyWdM0B2cp49Qt9gGTvl0WboR3EM0MOii4E8ioiGyRZ0BDcWYxIK2Rh4FMM0nfAO7BSUiy8xRYvwKdapUqTYcj2n78jA5evqLe8Rn1z9oGwO2Hehjr+VMamz0owPAs8Fb3FtU5dU3pXIZbsxlvzIbxswfgRu1nwtPJEbhIky8Abr1eo1u3brE9CtlisGaxx0kE7gqfXeBIwPMP5wo4oTgRuOyoawBcOL8AlOMyH+xEK3uqZugIgVqNvA1lThiBa9t9w33PnV+Vn/bfpGuygxqNyeMk5rYRUerMhyy2jzQdNOn7ea9r/3w6kHs+Fzkg2QyyRuDaAC54QLNtKZ0ePnpOn372kNrdEQ2GU9rcXKetrQ3O+IDzJssSTpnep9FgIPKSyKTtz3FkLs6/R0cndHraocEAgP+Eng3gmnr5c0mBr54Cl4z31dP88o1E5AdwZcuSU4LjyfY6VIsoQ2JI+/GPTARuhnb9xmhVCkOFS+/LdgjN8GLrlkwGcRyczrGifW2rL21aL7MCuD77UoROGfvOdnC/rSrSVXcOkugXMXD5QF5zCLUb9xts0gkvtWJmUzQL78j5NyUCd8ZromP2J4FVxRMHUAZwFxdpZWUlks7RpYPMTYbJcfrmoyf4Ks2Q6uMFX7rJNB7O+n2mNZjQWJZ5nWUIzNrHL+O+1xl3Wn8usu1MhtRz8KeOgQ1T5lCuhmZ3fFnnMAmUSKOX733ap8B4lnGM5wVx0/qYRdamtZH2fRoIY45/AYBrGwc4XZoxShYD406YwjYw8MwAcNlooAAuPMNHOPypQVHEIPZicdCXKEtOiQcDFlLOsXERXrxF2t89pJPTM+r3BrSyskonnTb1hwOqVSsM4I7Z83zIYOzaygobF54+fUZnnTblC0VqtZYYSFX+3NzcZAMd17KlKS00arS1dYVB36dPn7NRo1arUxMg6kDS/9UaNVpYFG9k/eHIEmOY3N7epj1OUzliwyEAW7wTB1ocfhcWFvj35LTNafVLxTwVplO6c/sG9+HTzz5jADdfLHOExmJzkd8NYyJHgtVrtLi0xMZVRIsierjdOaFCYUzvvvsu1ap1+uLefR73NJdnQ6GAxkgD3WFP+9biAq0uL9PiQp0W6jWajIdUheGaUysLgMRGRK19pMZB8xc6j6Y9Bg10Pbm8mAXAFYzXrmAVr3sGgzZSSOpPkPGDwQcxLGMfhMFU9YYcG9ElfTcbLCYT6vWGDOYAwH21t08vdw7o5KzPqb17PRi6x1Qtl+m7P//z9PjhI3r5aoejxocTAa0KuSm1mhX67rfeofffvsPRCi9f7tDjFzvUGRGNqED5YlWct0YDxIrTlbU1zszx6PET6qL+MGBgA9qU8jm6srFGb1y7Ss9fPKft7V3qjaSWLiKE0JflhRr9yq/8Cv3m3/tvXw/A/f2/m6ZSxUSJb15T5UlGmZoqtzwRm0m6QRadQd6nZxHzKSFykzXUmENrVG9Nkt2vvV8x2CPGdHWACfLWWCCr1MWWmpEw+reWWgLg9gyAawrJSZpzXtEhUBiSIgA15RypZzQxzLLx34C3EmHKhDERqkZOMAAS1WV957tZc2QbKvk1QQbR0MArKnP0cxqtw3dqRgAhgY4rAJ2Na4iMFQZr2YcA4Pa6vaBWOBs7SyUD2JpOKlCnNZI5Q0FYK9zm8yD62cjWABKz0tQqhJ62PrLwvIHb2Lg7Hk/ZQeXw8IhlGXgloKlGhQagYsQPJ5S7X7MUyhzlWCnRlc1NuvvmXd6zcU47PD6kvYN9GqIObo6o0WwwgFupVRnE5RTKHIE7pOF4GMQLGu4LAHyeA2ufBHAJ8E4BWjGuhwAuCMm8wQCuguUK4WIP04hsQ2j1AOb9FutdANzTkzOqlqtUKQGAKdLZWYc++sikUH7rDl29tkH1Zo2K5QJNc+h/mLKb5zxwrArTTmuEpICRwqkyPnO+BG+YvVqijfMGfC2KnmB4CNdBB4A6AMvxIwAuMeiDf4D35FdSdxaKJerDsand5nTDADzXV9doa2OT92SsyZW1NY7AlRTKFZpij+XtXrlcAFxEfiECV+ozSmpRjnRdXOQUypxyvlSkSq0mYKkBo/mcYlK+CrCYo7OzU3bwgxMAonDFJRE4rEhTRPXieugoLqtXwVvoSQBw7332eQjgDhTALXJGjsW1ZVq6skprmxsGwJXSIMb7JoxuTlqbslmFOhhHzk45KlIzooi6Ecp/WdDSV3awBPDNTpWazluivlUeEtTjiaSaLyBdMq8PvEMcMYvQqfoDBm9P9w9o0u3TqNOjAdL5o7yJSaEsEbjQbyybjAHL9WymAK7qHpcAbtwxCrTyR+ACvMV5ach8HkTgrq3xWaRgAFycBwDgBimUef7DCFxVfxQsVF5UANeOwAWfCIAbpkuW/oUplPWziEubD6NOMfae5u71ge6f4Mj1dQNw3f171mddG7P+sq9NhhTKgfOdcc7WtMmQw/gO5+f7D57TJ58+ZidiBNxc2dqgq1evUNmkWJYU+mOaIHU30uIjl1E+T80myg1V+TPO4tA34ASN+uzIFPP9+y/Sjb9pis/l95cUOAcFLhnvHES7fOT1KbC7uxsrtWh77V4ogBsYLsID+Uc/+gFH4Gb58RvljVepZQS07/Md9rO8K+meTEBHRhDUfYev7S8bwI0d1DP2/ScN4NrGv1AZ04PD7BmWGgqzAc6sBozzALg+5VHmPr4NqDINhRnGe9TKUgBXjeAxo6c5+M+igo/XfNfUMcBHb23fFwh1CeC+jpTxP5tJ9pzztRfZ9izgMOngNG+3bXDP9+xXDeDaB8B5aOkTQ37ZczEOGWJruZi2sgAwCuDivWoUUA9rPM8Hf4C4xrzvkzNyLTkCF1VOEYHbRwQuG5YQGaBewwKWcOSDqUMmQRBT6nHk6RlNxlNaWVmjV692OA1kjgq0trpGZ90Op9GrlEvUqCN9cYfrw5VKOQbFIOOePn3KqYRheIdcRipbMSaOGdA9OjrilMpIhbm+ukzXr19jAHf75Q6VyyVOp7uwsBjUc8sBcDVREgB/YdTAXxiHkUb53r17tL+/z4ZVHGbxCwCWgeVqhfcH1FFEJFSnC+/kHpVyOfrmB++yB/Onn35O+4cnVKnWqIbIoIVF3ncQXQwwFsazcqXCxtHjoyN+/3Q6ono9T9/84ANq1Jv09MkTBqARhYEUkouLSwwaI6oGqaZbi4sMepcKSJmWo/EIKaSLXMcIUcEareECuKIeakr08N8gqHdNZYjARdS2RsIFcsIFz4wBWw2PgQlIQnX5F1omxgJ9GGB9tzeko+MzjnpFmm2k8AYP1ptNqjZq9OzFNtN5NDXVmhk4GrPx9Xu/+Jfo0Ref0e7uPg1QI7oikXfNapnWV5r0jTtv0PUrawxiHx4e06Pnr+jVUZs6gxF1e0jH3KNBr0PlAtH777xNBwcHHBE9hKELKWpN5d1iPkeb62t08w3w3A4dHJ1SAV7ujSbVGwvUqFdpsVamD95/j/69v/U7cwO4mhLxyb2P6Y9+/+8w+VSyZJExGgWTBtq68j1L22n7ifKZLbdnycas73TBRp/hLG28Wb9PM9L5aSDAaC4HGF8yI8i4TZQse55K2lJsEwzg5iUrAGRct9flCLHp2D53WVEvgQFU5K6k5zSOwMYIKABUnp0euL5jkCLYALwcka/giUTABSk+FZw0MsHWMwODsDNwW+cQ+26YtcPVR1yaJp0f4/xgpQQ1Nf10L1OgSmEFyHeUDUAmBQB+oAecNRDBqYZOeyxsWDWy0bdmpI9OBKdGu+JZjp4ROrPMzZAZR425KScp5hvsrSMD4GrddgVwOfLuZxTABdCIPfzKlU166623uB4u6t4eHB3Szt4u752odVtv1mlxaZH3BURmylyMGbwNAVx1BtaCAJi30NEJ82ZH4OKzghURXjRrLjhJKmAqZalNCmXjiBSogdB4CgGAi3rsAHSxRqXudZ8ePnjM2UnevHubNjbWqVwpUKGUo1zR1Nc1PinMiyxCTIkMpDHGL9Y0h9aa9LlWOnitw4rHeLc0Ne/dyK1AD8wjAhdOUdCriHUg0AA6EC5w2mT9LSJ9Z5Ej3RGB+xARuJ9+Rhura3R18wpHQcMBa2VNauCWAOAibTFIBD8LTn8sv3jHaGAA3LEASkiZXKlWqbXcYpmJOc8Xi1Sr1yhfBIAr0bdY7wp8aophZE5B+QpEL2L/hx6rIC7a4nrY1Sq/QyKBBeSWFMpSv/hwDwDuF3R8cEiE+qRICd3rMXgNIG1hdZkWN1YYwN3gCFyTQtkwSKBvC+Ifdda25Fgod4xFSsF3UwYkdFZR5yQFfY3ej7TTBpiRLUKiNVn2w+lyjKhkGVOXIzH74hiHFL7DAQ1RJuTgiAZnbSqMsTEhVbQBcAH0cppwAXDxK/uFyQ5m+FxtKVpfVdeUylx7Hancj+udgYaTpmLw91nPgvZ9aft/phfP+W53n/NF4OJMI9G3OG+YGri3pAauROBKDVwGcJclAlevAYzn2skme4D4AcgaMilxeM4Rgatpm6VPYQplOzrUD+BqJg/R4JP29lk2iKTvvi4Aruga0aCSND1R9/pZf1HbWwFyvS86H1qbOHTm0exakG2Q0eAbnCvvP3hJn3zylOUa5BEA3GvXtoJUyJOxpO3OgTdQriYn0bcry8ucahlnTmTFQnplOMFB58Be8Ef/1/97iaNlFQ6X910oBS4Z70LJedlYVgokA7imhaS6fFlfkHSf4fgfA8D9zV/3KjpJh2m7SSiBrrKlSmlW5ck14swamg+Yih3m2dp8viUdU94uMIWyD7iM913T9YRU8NHxJ51COWIciXjPp0QyJKRQ9hno0ox2Rk1MjTzJ1rYfvFVlCUrtq1evWDkGUGDzfIxnvmQAN/4+bybL15UQic/Pu67thtLmNOnQleU5X4d9fc0i13zG5Cyy53Vo8zp9TaNxaHCaH0CctX4CA0QGbvPR3R1zNsNl/GU6Pjw/zxycF8DN+o7zjs8r8z1RY2nGBk7fh4hYU1NJ0wtrmkX2qEXURGD3my8Cl6MjYfTpAcAd86FQ09qyFz9bLQWMwCEcBgJ47cKw2uGojA5HI17dukZ7+/t0fHRC5VKZ1jc2GeBt97rsBYwahUgPDBC30ajSjevXOFUfwFREWHLavGqVIyoQEYvxIlsCUhNLOrApXdlYp62rWwwSI/IKqYcrlRob7WHERNpNRO8obbjtwYC/h9y/c+cOPXz4kHZ3dtkoCdDUTq0MAwh+kEL58OiIAVzYDRcbTXr/3TfZoHH/wQOaUpEWFluUL5U4wgO1d1G7EIAsUjo2mw2paXh8wnsbsnqWyzn6xttvU6NaoxcvXtLezg4bY5aXWrS4sMS1i3LFKUck1WtVBirZGMsA7pDBXLSPA3tQ0U0jbg2wHuxpBvDhtS0COaHERnoKZQC4SE3M6Y1VpTXvCyICg6p0AtYymCW1CfgJzEuv16V6HWOrUbc/oo8/vUfPXhzQcDJhvhuYOl0rq6u0urpML7a36fD4jMYwSuYAXnPORapXS/TL3/sr9OjeF+xs0GwtU3OxxUDWoHtGhemAbl/boBtXN9icizTLH378BW0fnlJvhLSbYkgu5iZUKeXpW++/ywDuk6fPuS+MqyH94GTCNH/j2ha9987bhLSufRh4JzkaTqccVTUAGNc9pZ/79rfp7/zDPzgXgAv6PAaA+48FwDVTl0EaRyM/Zhkw3cbS9oMsL7e1Lbu98+7zwTudaFHbUdBnIObn3Nq2yvfaqPO9a2wVmqdnlZHmJAI3x/UwwyhPiXxVJ0KT8hd28r6JwG0ts7zr9CUCl7MKGDBBZ50z25jaliZAN1i7AhBLxK1ECUqkOEOzQYrLMJWy0kWKT4ZRNUk0nDVvkT3djNE350nG24CvkyKqVT6Z9M8sOjjbg6GMAVFlTIgQFIAJxkzsA5hP6HZaL04MozBsm4wRtj5v8UYQSGfSvAfjNF8EKeGVvuzMkg1UyKYHCc8ogIt9VQFc8IpGWbIct9LkG/wmtky/jimUAVJsXtmgu3fuMDg7GA44ffL2q23q9Xs0mowZvF1eXaZqXQFcAbMYwB0ha4NyuPA5r8sgIl3yYYOGiEJSOkbkpeErm6DBXmoAUwa2grk3RZnMRHApg5ypgbt3SCcnZ1QpoXYh6hEWqH3Woc8+vUftsy4DuFtXr9Biq8EplCmHqFcD0hvgNuB7sxnI/Bse4HToAhZGeUyzbhBHXAagb6BzRmUD7D6StQS6SZnb0s/QjYLSHByJW2YHtW67GwFwt9Y3BCyajGn9yiatbqxx+uQi0hbDWUvqdPAPOz2YCNzxcGxqckr2jXK1SkvLLb4Puh8AXETPIhIXOoSM15x7JpB/kgoZAC7WC4PNHJWPe+HIUaZypUrNxQWqVmusk2GNCdCN1Mk5ykOeTia0v7NHX3z6GR3umxTKADY5hbL0obW+SqtXJPp2fcMGcKVPqmOpT3sQxW/ksqROVXBGwCGJuEcaaejaxJGynMnG/MW/pW4prks9U/7Fv5Ey3EQv8/24DnpCPxK8hvqDATsJMbiLdgdjru/bKBepWS5Rs1yhEuUEwB30JVKXAVyyInBNdDfmztL99Byi64MjtAuSktu3t8TPQT+bAK4tO3ifNuc1rYPLzgpZAdya2Kg4ApfXeRiBC1qr7qWOnDo9OJsFwD0APLP24WBrp1GW/s2KwFUtVObK3ddn7fNJ3/2sALiunmSPN9TDRC/Uz/g7L4Cr/AQ5jD0S51fojZCPDx++oM8+RwkeuPzmaOvqJgO4SJPPGbUgPyZjIhOBD6FQLOZpZXmFnaLhTI1oXZYNo2HAM//wj//l4r6Y+wAAIABJREFU+YzuWQ4Ml/dcUmAGBS4Z75I9fiIU+IkBuGa0H32IGri/HosKygImqOHAd3CRM43x6J7hcZzVED5rcmLGAw+Ae973iFdq+jh8KZTdfvlAV5/hw23L1/eskcGvbRAzhPfVwLX7FSoiKQAu+CJDBK6t+CXNvdQWigJSScbFRMUwYhTSaAhRPNk70fAxlB9EVcEwgnpkWmPKB+rBkKZUSOI7F/hKus+OwNW+xECbhBq4Lt3OuwYuUjDG1kSGaISLfP/rtJVFJmYB3pJ4233Wx8tZ7vGNEc8lHR6S5Ld9iJh1z3lpmoWeWeSArovzyLrswbDzR83ae6DSKM0wG1vbrle+RWwfkKAprZUWHGmCVILGKKCGEk2fHETgGuO/K5dsmVNAjdB6iZYWpAau1nJEDb5Or8+RsJB8Q64rJ5FWiAxCesfBYEzd3oBrkcJwVK6U2eA3GPRZniLdMadjQm2tISJO69QfDrmuK2ygSC2MNE0wBC4vL9HWlU32Ogd4doJnRiMGTuEJjIhZjBdGDACw+AWoefXKBi2vLDOILKkD82wUgXECwC/ST3b7PSqWi7S0uMSpcUEPGJkABt+8eZOdeACswkiJvQCgMdInwxiIsYD+iJY7OT2lNtejzdNaq0Vvv3WHgYNXOzt0ctahfh8G5DGndsTesru7xzOLd8HLGcaVo8NjTldYrRZpaaFG165eo3qtQu3TM6ZFBaA1jGnFEqc5zRWmHGFbKoY1+LiCrAEO2DPcGDJt3cyugRtZ54JsBUZGsxnKHw308LhP2TzEEbjTCafnCwOOJN4bMYh8jUOyNZUj22mp1x/QabtDB4fHdHx8wmmg3/3GTU6BvX9wQn/yr35Au4ddmuaLNEAaZY7SndLm2gptra9wNPfu/jEDqoVimSOSlxoN2txYpbfevMOA+elZl4HfM/Bur0f9zhmV8yP65jt36N03b1Mxn6d79x/Rn/35x7R73KE+6jSPJTqxlCcq5qf089/+Ju3t7dHzl9ucPrlQqtBSq0ULzQYbOtaWW7S6skQ7u/u0vbNHJ+0ep1pGrdwJjKT9Nn3vr/4S/aP/6X+9MADXnqdZstkna3wyy20jbR/JpGckpcpLEMiZ2uTOO3I64T2RcWo0lM6Anlt04M73rtwN4i0ybREK4HLeSsuYqjVc8VeAAnQdskrSw7ekxmcPtcYHQVp4BQC0bAfWmhj4AerY0VioAStRoBqBizSlCuRg/Wkqck3Vx7Vvg/q3IRfYhkXdT+w179NR9BmOXeOxRYnlGjLt/dLmP99zkF8AYNjQyenypYaw6g5u2k5N8QpjJvYL5QUYOhn4NDmekdbfBrp8xlaM1X5XME7H6cXe97OovGl6gtAkBHCHI6RQbnPGCTyLcWjfJQLRqtuqAtxZ2F83ABf7Kfb8jc11unXrBkdLApDd3d+jFy+fc7Q6+AGRneub6xyViZqmqAELBzKugTsaBrVPg9TmPP8hfwpvhw4vAXBvUmnz9wqMGrBeQV8GfPN5TiuL9yr/yxSE/wGo5RTKe0ih3OZMHiiXwEDj8Sn96Icf8d+7d2/TGzeu0eaVNao3MJY+A7i85qTugcX3JsLOzLfUQlZAE8C/ib434BnAHsA7nCaZ619Gf2wdUgClEb9X1oxE4Kq+pPIA6ZMB4KImfK8DAPc+R+Cuowbu2joDjJA3W9eu0vrWFU6fXKzCGa1AyIaiCajZOQVyzQCO0NsElIQuWaHFVovHA30Rznz1ZoP7xRGvrGKYusZTSRWMiHuAt7xetC4u0mMXilwzGWU10GbNAB8iNwVsLOYKvM0gUm331Q59+tEndLC3R1M4aKEGbr/P7wa/IfL2CsbGAO66REQG+4roEuwEibFhHtgh0gCnY9AY0ZYhCKv1jKH/DTkaecS6IJwd8YvsIABgcW0AnabfFx0Y7YDfhxJdx+CLieaUDDKoLSy6OmfoMWVHcG00mFK1WKW7N7foxtYGbSy1qF4q0aDb4xTK3B60L6ODcQRuECEsPKUyVoFJ/ayR2pcArjBFeG5TAF743A/gujVwTQQuANzl5TAC10Ree2vgaj2DHJxr4xG4nEKZ02mLrIBeEcoBXw1c4WczmsiYXBtckq3OpoMulZ8FAHeWbdKed3vv13+fF8AF/bBHYj/BuoaO8PjxC7p3/wl1ejiD5mlra5OuX99ikBYgrgK4qIE9hYONqZ+8urLMAC4cjOEcoLVx8Qzk/X/2j/7ZJY4W2zUvL3wVFLhkvK+CypfviFEAAK4oM+FXkbPtlxWBa17HEbi/9euxfmU1rtsHnUAv9UQKJU29ffA/jwHe2y6nK0oHErOw4+sAuG775wVwVdm12/tpAHDd8WlqnjS6ZqmBm9aGqImmhpfHy89+fpZxKMpz8dRuaAeHLhyCcODDvxF5pSnKfOtETHHyk2R49Bm8fOAJG9mcttw2s/JC9jWdhfoXd09m4+zFvfJcLWWlX5Jh3MeTaddiMsSRaz5DX1Z6+gyt8TWdySodo6dPlvv69VX3IT7xWVW/89HBx2hJ+5xv/c8yjLMMtFJa6rvUMIeDv6S/jHv0ikEqz4Ym9oI3B/lZfRAAt0xLCw3JxGdc9gHgAmw7Q/3ZfFFqYE2ID/5HRycMlCGyAZGQxydnrOzUG6hRhkiPHIOYiIY9PDik4+MjBnZx4IRBC+1WSoh2bVK1UmWDH+rKrrRaLFufP39Bx6en3CZADhjkYYjAd1tbW0wSGIlqtQrXwAXginR+R0fHHImLd6F+LIASgLDDyYjvWV9fp2fPnvHzkPdra2u0sbHBwCAic7kWG9L3VSpBDVt5T41/EfkLHWRjfZkWanVaX1tmHe/Zs+f09Pk21wpGpMjqaosPzEjnC1pUqmUGcBGVDM4EkFyrlKhUzFk1rUZszOSMiLLJyFzkp+xBrdEv7v6jEXr2dd98z9pvdL3yc1ZknraJ6yFYg3pxkpYRBlTwBtIiDgYAmwvCKxwdJ8YqNiiORlx3dnf/gMEqALkwGsFY/72//D7dunGN9g/P6Pt/8gN6tXdC42mBRkgHi7pM0xG9sbVO19ZX6QDR08MJLa+sUqOxQKWC9GXch8PAIj3dxjsOqd0bUAe1a6G8jIe01CjRdz54m94D4J7P0/0Hj+iHH31GuyddGoDEhRqNx0OOPFmoV+l7v/hd8UIfjqlcqxPlCtxn1DQe9rrMu5sba/Ts+Ut6+vwl9YZIMZin4WRMeY7kHdFf+cu/SL//z/75awC4HzkRuH6ZlrYv2d+nyeUkAC7r3sM85pxtxOkjWj/PKFHyJ74Zxq6rrIvJXR9JVKRroBfztHFaCP7GXupccPeFIL5Fhqh3y+DML8BVicA1pm1JXsrpvrGqRKNDdCWACjiLoC42AFysDxji8TdwzJDCrxw+hTWO9QRAQP0keU5yCuCinjfqeOYt4CpMp8jRWSZGP1A1DMjg0w1cPkjim+A+xlGik2G34eozSXyme58Rf0GKVb1f++EajRmUNsCbGKxlr9AIXOyFQRsMAivYHKaHlHOOSRFqgD3DukFaXaGVwwv8oICBdv9jvJrBKVXGJ78MuhgAF2cU/DCAa5xQBbj76QBw55IPjhO47i0KHsJwjMwTDODeuSXlDDgC94C2t19Sb9DjPXppeYlW19eoVq8S6uBy/VutgcsRuCoAZH0iDSmvJTsSn6O6w0jmyD5owPpgbJw7Nox0DQFcdVKS9S3LSkHcPOG1qIELR7ZmvcnRn8hccXwEAPcTro37jW/cpRs3r9HaOiKKUXIBdX5NtJyJJNZ3SxQmnOlkfKxvWVHEoEOQzlZCVBmYxL7HUfoOY6qugPWB5zhlsnE6wzUFdDlFuYl8LZWkvizSlcPx7PH9h/Tgi3u0srhE6ysrJvJyQqsb67S8tkqVRp3r4BbLJcqVpB4r5BHrOQbARcpfyDeOKOuKAwbq4CLiFu9G/dvGQpNTznPaaNlWRBfmWq9SJgM1eeFkd3Z6xv8uo+5wtcZlLQDigp8QjaugFaeGZj3W1AueTmnv1S598vHHHIk7Ho5o0O1zWlGNwEUUb2NxgUEPpGSGTjtEzVj+T9LTSh1gtWVInVpxpjEg9Ugi4hjg5Tq2U055zDLegGsyl1rr1tQsNRG5+izT0jyvkbwKykkqfSl7IvWhJQsB+jfsD6mcL9K1zXXaWlultcUlAXA5AncggI8F4I5zUkOYM0Twb8hJtnxXfsoqE1zHlzRHmLS9yd0j3DXtk8tJ15J0q6R9SPatKF0CVcGqdarR0xqJK06v4niCGri3b9/mFMqIiBT5OOHrqIHLtak1kns6ltTo2AcCJxOpya12NJSf0QhcO3gBIL7WwJW1YNfE1QweusZUhqquE93r3P3Ytw/G7zEnDXVOyTgxs3QHfW9Wm3NSW77rPntj0nvce1kOmMAR/Q5nE4nED7Ol6H26ntx0yvgMfoA+AydtnFNVRgPA/fzzR3TaGVBvMKUtTqF8hcsRIFUy9gw4yohAkD0Ce1+rtUhLi4ssy2oAcFmCQXeSve53fu+PsxpTMs7g5W2XFMhGgUvGy0any7sumAIK4MqG7ikN+hUAuL/zm38jNiqfUuXbhNKUKFdR8ZHPPhhcCHk9dWSzKonu+/mIrNEhMwA5XwRuUltpY8zSVlbQLquCktonSbaWdlvMOOOd7yA9VWpzM29AbzQFnE8RtBVin8JmHya0voTdjhoM8BcALgz8+DfABUm76d82FMC1DwTaF+V1XRdphwYFcH1taZtZeSHrmn69WZnv6fOuy/necjF3n7evWel+nrXql8nZ1Jks/TpPn5LWou997jXf+y6yD3FOyEYrn6PSebkqybBgywafvLD3Uvte+/DGqdWsFFzGds/NqbzT7y8KwCUqMHh72u5yBAOiIWH4RprYly+3qdcbU7FUpXKlxqAcDJP1epVG4yGnsEQEBYwQ+/t7dHCwz4ao5eWWSctWoEatRqVSgfrdHgOjsKtf27rCUbqPHz+h49MzKqJGj4m4ZSNepcKArh5iR8M+11DFM4i8evrkOdffBTiCNMioM3d8ckKFUoEBPoC1qFsKOY+28BcgLiJwAcLCEAYjuaamAhiMGrhoC+/FftEb9GmKCJPhgG7evMa1gx48eEgvX+1SrlDmPi+3mhxFgT41UDNtYYEWlxbY2CfG/hyn4q0AcDGGPgTHcEpBpGVEqiscpDnjsAARMBjrs7ZnoJj7EScaTZ/r42Ot1yc4geVEZAAI5j8Tte3yqvI3758TRN8aIISjT+DRn6NTzOVZh9NFIlIKkSOoGwdaP3+xw0C/pt3mtIXFPP3Sd9+it+7epIPDM/qT/+dH9GoXEbZ5muYLVKiUaGGpSbffuEqbq6tskEVkNuoGIg1tv9Mh4rno0zvvfIPuPX5GO/sH1EeUC6dZxnjGtFAv0V/61jv07lu3GSB/8PAJ/fDHn9HOcZvr6ZarTVpZWaaNtWVaaS3Q1voaR2+/2H7FfHjW6VG70+O6wzB+NOtVunvnNu3tH9JjBnA5JJhN0ogNKubG9As//x36gz/8F0xGWxrZ2lZwPZiL8NvH9wDg/m2zxo3B2kxKkmHRliX2/Nm84BofXX0q6fM8ctE11vkMfL4+uX1mXoM2qBElzviz7HUqU12dLOv+M2svC9sw0X1BCmXV3qRWM0BcTjvPacQlpSWACOicDCZMJxwdhRp4svblJq5xxwCMptlE3UZ18DEpk40xTgEWNghaOr2tD3OzBnDOovd7ZYgn+hnjsR2U0wyjad8bAmgs/0zWs8+ZaBcyGiAQR/Aiso7TvRaDNiSPTtzInsYP0e+dtNRG9iaNyx1A0nqQqF8D4CIzwHBCZ5B5JyfchKa1ZeMr1/wthPu/K2jMS7/sCNzz6M++tagALva7UrnAkY137oYplA8OD2hnd4fr4QK0Wmwt0srqiqRQrhsAdyyOEEgpq5Hqstch2mxEQFPVMG3vZ8or9lhcuaGyle8xv+JgFAVwZe0aFw44b4ymnAUEelOjjiinKq//40MAuJ/S2UmH3n//Lbp56xotryxSpQYHqBDA1TrVGnEdgKymD3JdZAH+rWl1VR4gghT7NUozAMS19yKMxQZm0bbUwJ0aUAgOewIkc5pWU3cX4C0iiZEG+uTomJ4+fEyP7z+gxWaTlhcl0wjkAUD2heUW1RebVGs2qFirUKFc4jZxD+s70GuHY+4jRBOc7qDD8TzTlKNlWyvLtLC0xAAsInEVwBUxqRkIzPiHAobtvHpFe7v71GgCaF3gbCuNRjPQpXRLwRoSPUFYBjv4/u4uffLRxxyJO+gNOMoYZUGQBQU6HDKoaPpqRDX3hwN28BIwButWomslikMAGvCsALKIijWgrCU0mbZUkDTxli6nNOd5Ns4GoicaKWY5Ggj/qjOJlKzQlPoMGAVniBFH2cL9Y721QuutFq0sLFKtUOS6uCGAK9ldONKcAVytqUuUtysFJEjorLJB1Z8sdkeecyfTgy1PXP3FlTVJsjhJp3Jlgj03LuCGezVbkvbTtycE6a/huDVEulrwrNSpBZCGsi5ra6scUQ55hTaajYbUxTXZJEQuiMMuos9ZX9B67FxKAbrClNczQFyOqDbfG/XCAnDxnYCM7EAQ7PHqBKbXoimx7bmYtfcl7XduBG5WHTPtXWl7uf2ebLpI9Jzt6lQ2HVhndXQk+ywf8AX2Djh6pAC4er+C/XoO1lrmunc9fvKCPvvsIR2ddOmsO6TNzXW6dm2Dz684f3HdawPgog4uZBHOQnCiXlxo0gI7t8A5wCR9MADu7/7+/5bVmJJ1+i7vu6RAJgpcMl4mMl3edNEUsAHceNuSWk490y/63WgPEbj/xd/6j2NNZzF44CEoDUmKjl6fpZzZStM8m+lMWlxwBO6FAbieVLc+2mRJx5wVtLsomvpSKPvmwPWu991zoRG45gWzxmkrSfZ9tnIlCrYYRe0DuyqyUJoFPMiz0R7G+yS+9gG49iFf/22vD1uZiyiNmpprhvNAVl7Iuqa/DDkzq82sh7evul/u+3z9zELTLPfYfJc0zqxr+SLpmfWdaXsAvs9CP9/7LrIPftpmUf/SnVfOy5+zDAdJskKfAW3sOknqvWv3JQc3+C8NwAV4WKABQEh4cCO13WRC1WqdDg4O6cGDpyilQ43mItUbS9Trw2AOoxbqgJ6w0WCptUQb6+u0t7/H9WAhY7W2LMAwAGHQM3CoBNBZLhXpjWtXOdL1yZOnnI52YXGR1tfXAmO86CZ5vh9po7qdM06je+vWTY7AffjwMac+Rp05vAsHZKSgQ4pFpHcGYAIAdzSa0GDQ4893796l7e1tficAXE1NpVEM8HwvlyuchgppdU/OzhjALeXz9N67b7LB5d69+/Rq94DK1Ro1mg3aXGtRvVKkQl48pTkdFRtYYSiEkQfG1BwVuAYbUFouIi+G5umYRsa6WAB4a4ymeF6CgKSOrM25BRhcTUS2y1vKMxow4TN2RXiVSwW4qSbDtcR7J+U5mqM/HNEZoqlrdWp3+3Tv4RPaOzjmSGSMJZ+f0nJrmefx5ctdTiM5RapV9HY6pWqlTN/7hTfp7TvX6fi4Q59+9oTanRFVagts6C0gp3FuwvcV8iV6/uIlvdrZ4/njNNLjEQE2xdh/7tvfpIdPn9H27i4NEF1gomrwtsV6ib77zbfp/W/cZSP29qtdevR8h7qTPBUrdao1ljgauNc5pfbJIV3d3OA03g8ePqZ2r0cTAHC82MR7vVmr0ptv3qGjkzN6vr3LdXRRlxfps4t5oloxT9/7pV+k/+5/+MO4Dj5z0wy/BID7h7/3uwGgw6+3ns1icMyiq/v2qCTZnLYHubpXwHsaHeIxvkZkmjfDjlkbCWO3++QazlwZ7K6NtD0oabyuvolU55G6sgyySu3FHKcZh6kc0bISWYkIXFjKSuUKg0GIMERKfBhzpU4rEdY+nCTKxRKVi0WO3+V9gVMniuFWsx0ATACQwWlDucSrMSIy3QXAUf4RQO/8+57PGHtRAG6UF6NyKGnZ6Jwq76UBuBHwVl6YehZ3z+pubeSwuErYy1k6TxLfZQVwWQabCFwdt4BFcSp9fQBcRCaOuURxsVTgCNy7AHDrNQY3BMB9xfs5HB6gX6ysrXBNUgC4AG21/i3XwDVnrCComZkUEUxCI9ANvKPpXjmKzQCKthxT/tLoU15b5nmc6bEbyj15E3lrJoJvytEEAO4BANw2NRtNqlVqvI8fHZzSD3+ACFwBcG8BwF1d4gjcaQ5goICczGumnzDaY+4Rqc/vDOrOyz34gSwBvQLZD30DEbX5IpUQbYrMLCY1OfphZ/dA20F6XkRhIiNIPsf6j5yPUQe3wFGAVTjuwbHptE2P7t2n+59/QbVyhZrVmgB9OaK1zXVaWV+nhZUlaiwtSvpk6HzGaU0B3PFAwAXUbAWIhdS/cJSDHon5X11f5+hbpNNG/4OoY3YmE3BJI3CZLjSlF9AVXu1y5C1+l5Za7EjH88gOZ0ZeGsHIsdMmWnln+xX9+M9/TC9fvKDOaZvOTqUMCCiM6HAAuHlk/4CDSMFkWOBsJKaesuEJ5UHNf6B8Zev5wTWkuS6UWN9TUFqz7oRRuqb8E+8FAv4EKfINQBfIA8P4ktzf/AJcHglQV8xPqFEpccrrjdYKrSwsUJUB3F4A4LL9xNTAHal+afjpLyKA68oFn36j8mKW7qAALvZ78LquOQFwm3TnjkTgAsCVdiYWgIva1AKkwrmNU6RDxzB7fbAfmgw5GoGrvKSyz47AVeD2EsCN1/Z15zhYXzPKeNjP4N8XAeDKeRRn5nzglKa1pnFtd++QXrzYoRevDunlqyNqtRZodXVJyr40GxpKbWrgagQuskHBuUWyCYQplCHLZF/7u3/wL7IYUmadai6/u6TAuShwyXjnItvlQ69Lgd3dnYQKlubg/BUAuP/53/yPYsb1rKBDFgB3Fo1sw0makYSPOxlc78x5KPLaLM9522d7izGezhmBGzOc+WbaEy3so5dLm6ygXRaaZuHh8wO4Hg90A5SmvTdtztwauHrQjrVrDC+uQYk/m+/Um9C+hna0phYUaHj7wmpQq1W5/mLg3erwpHovuwZwW2F3DYZJtLAjcJPokZUX3OftQ0baXFzU974xpM3zRb37ddvJ2nd3zWWRpVnnIut6TqNpklNQjEegGRmLnxwPNfmXpn8zVo3QDMT/kn5KykD+sYNZOG1ceI3vMtfcCKqwrXD2stDT95x//rOqfuc3ZNvvVRng64vvO/saaGobByGTYMxS4wy+1wgiW9ZdJIDbqFdoaaFuUuNKNBmcdhA1hhq4iHrk8gWINuiPaWfvgKNvC4UyR7mipimYoVpHSqcJtTttPjTeunmD2u0OR5VpjUc4zCDqFvXhUAMXxqpup83Ru9evCoDLdckR5VGvs26gYOre3m6QyhjtANhrNmp0440bbOx79Ogxy3YY61ZX19jkJHVwD6nT7dPG+ipHM3W7Xab5lc0NeuONG1wXd3tnh1l7Y2OTWsstTpmH52B4hRFkdXWZjcdnSO08HVO1XKL33n2LjYJPnz7ltH9r6xtUbzRooVbiyE/8SKSqnJ9xKMb+gn2plMszmCgZOBHpIMZl7MlcV0/TJgc1+STtJ0efqFXarGHAixxvwQG8oteE25euBVm7vM74f5J+k5dscE1TKEsiLVnOYsTFPQBmu/0+7e0f0fOXrzjS9vRsTLfuXCXUxXv4+Bl1+6g/CIAXabELdO3qVVpdW6OnT5/T/v4RRyTCUI80jOCP73xwjTaWG9RuD+nopEcnp0N6tbtPp+1T6vba1Om2qd5o0traVa5xu3dwyCAY0xYgMdLLVcr0c9/+gJ4+e0zPt3e4fi4ieEGEWrnIdd6+9d6bdGNrnSOjATafnPVpe/+MHj3bpm5/TIdHh5SfjChHI3rvnbdoOBzT5/fuUQ+pDrmGYIH5GNHOi40avXn3DnU6PXr67CXXgUYELtbp8tIC3bi+Rb/0ve/Rv/03fjsmElIlk7khDcAN5s16g6ubuDLKJ5/cvSdpL0rbe1Q2+/Y81+il/ciypxqxE+l6TAf3RD1YzG2C8RRokb/n2XMTaYVa1VjDDLaweGD5mc8j3SdqrsLACr4n5ivUM8QagEzFOun2uxKBAwAX3FYgroENfbRerVKjWmc5wknVp5J6E04hcDpAxD/WGUd9IfK0YKKATA1MpI5VAJezMksg8Ll/XH2b5/2CInCjfPFlAbjRofvGM/86kWi3JL62r/vWR/TcIK6icJCCo4ovAvdnG8CdcsYMAXDvcorkwXDIDjWvdrYZ2EOqZOzRq2urVG/WuS7pkKNvURd0wPdLhKTWubUSXxvwQ+RnnlNMajSTLcPU6I5rajRXvU2iKeFokeM1zNdNinQRAYYX4LAxmnAK5fZpJ6iBywDu4Sn94M8+Zqem99+TCNzV9WWqMYA7pPHE1PJFP7kshjiDqV6IdyJ6lCOXAYgaJtNyEwCDoAtJ5G2RnUAgU9CGAsHK++wkBiDSRLDDQQ76FT9fLHK/4YiFSC6Al6VimVMTD7oD6rY7nD75848/ZZ2mXEAWK0ntvHX9Gl25tkVLayvUaC0SdlKtVQzgVQHcEeq1os6sAY0xXs6OdXpCSI+9vrlJtUady1Mw4A4A1UQcM4CLFMom2h6OgKDV82cvaHv7FS0uLLED2eJSiyNx+Z2wAZhau0hbLHUfBcCdjie082qHPv7xx/Ti+XM6PjrmNNcAcQE8Fxi4hezNM8DGvyhZUioFfYMjODuDax/11GR4hUFodsLT1MnQVHM8P1xLHJG6I6nnDICP69fyfCLFvvAyR/Oae8DvAgoOueYt866J0BYAlrmY9ZjBUPamZi1PS80qba2ucRRuq96gSj4K4HJ0YF7OhyaeWNKrTokKGY5OWXQGWYfCvBnMgHxfkt5gv0/vSbPJuPeprPbpUgqiqUzQe1yZrrzpnv30PjsCF9FRAuZuAAAgAElEQVTiOF8MINdGI46EvA0Ad2XFZITjETsRuOKYBTnEsskAuGEErqRQxhS5AK72gaM/xyY63ETeXgK4fgDXnl9Xl52lR+p3FwHg2n0AX2kaZc2g0G7j7HRGDx5t0xcPXlC1igwvVc481VpaFAcXyBxk80I65bE4AaH+LUBcRHjDOQWyB/ymZ76//0/+99fQFs+tZl4+eEkBnz/iJVUuKfDlU2BnZ2caV14sjYcBXEVxL74/H/7wz+g//U/+g8AwLMpRmCbG90ZbYfFtSrFrgSFxvv772hbP4yw/6VpjdqUxfV/y9cvtP2qBBIqcyZ6kMEcQ9QJjozjWR36ifQ2gyyyEOPc9WQ0W9gt8hqssxrdzdzLDgz4+cmtGiHcuc79EL1jALmo5wriP1EeUL/BBHoAAp60xBnD8VWcGVxnXz3yQNrWBfGCNfyjCx7Pvj/NnkuHRPWwkGhoz0PV1bkk7LLltmyDCyOUsfc+yLl9nHG5qXZknuwqyGBfdteTKHvXUd9dSVuNx5DmthTVjYFlln6k+FQKxVo3CCNcFqarsqzBWh2m+pog+Em62sN3otRzSb2lbmhIyeEqkJWLq3Brn56HT6817/Gkfj7p3ST8VOBNaRSI2TAQavtHrtuFAvaPVQJBFtuIenW9b7qF9qYFbYJON2y/teyC/kKauVqbWQoPKRRhnUHNRDEr4f0S09lBPdIxUanmONkS64OPTLgMTqCnW6ZxxbR0ArlqjFxGw+EVtWUSuArBAuib8nByf8mERh0v9QYo7jZDQwyqibDGeo6MjTkMIQ9aVK5v8F3UBUSOqWa/TrVu3mf0Oj4/Z8NcxAC2AEsj4YX/Exscr62tsCIaBEhFu6+urdP3aNeoPRnTW6TIIB8MlfjAOvJejFYpFWlpaomG/R52zUx5Lawme8jf48Iv6qXmAOAzQEhVzBULMXFAzz8OUAHzCtMniUaHjDuQog7gh8KRyL64FAYwFKqs1OCUCVrJiaOpl/DsElREdKCkXZa65bb4dRrsCUV7qLdJoQBV8zBfotDumH3xyn0HPXn/EhlLEF9584zobAn788WccOY19FvcXcjlO5bW1dYUjt8FLoCN+UQ+4kCe6sdaglaU6nXR69OEn9+jTzx/RYIRIQ4kqAliFOb6yvknHJ6d0cHREYwyP+zul3GRM9WqFvvXBu/R85zENxxNaWFim1soaNepNyk+HVC5OOY3ylfUWVUt5ev5sm3744ef07OUR9YdFGk+KHLk4HnepUBjTNz94j99//8FDrqWLiGiJWgJSNaLlpQZ96/33qJIrUu+sy57rqIfcbNaptbhAlXKJVq/doL/21//d2Mynap0WgPtHv/e7AgyZowJj/d4o1fA1s76P7U9OKkJb7tj/zryvaDo47o5GNhqjWLDHRLnX2in8olv9FcJdxtSH1guGYFYkpf2GUM5Z+lYYhjd7u7DqZQZtauSFPon38h5owFs2lRfYQUIizWE0RyaAEZ2d9QiGNqSchwyDgRypk5GCkw30DAqJXABIUCoUOdoNtcmgm8JppFqr8C/0VYAV4kMltXKlfq44cgivip7C4LIoI0E0VmZruUMh3/khK4DLXJEQuRLf6/UUlTJFLPe0RveEhgCDghTKAFoEoFOOdNdf1vPQbL00BHBn3WcbYd1RhbqzAXCRQnk0YQcoTaGsNXB57zfRftqmOebEiHXeCNwselT28060NfecgDFAzktk+pTyxTxtXFmnt94EgFuTGrgHB7T9CvsO9pcJtVADd22VIzPrjRrXuQfghbWE+8Moc+Psw2CaSVtpItKx50EPAY+IXib1QrUWsq0rhfqcCWYykbG84XPEZd6k4TVejdwMInAFwD09lQhcZDGBuACA+yNE4J52AgB3Za3FKZRRA7c/6FK325EUxojEr1TYeS04+xgwUFNw5lALt5Bn/sf4uQZspyPRsoigrdY4fTNHbRlnJK4Rb/YUBTZxDbVtD4+OGBAEzwHAbS0tcR8YQM2XOLtIz0TgPnn4kB59cZ+KCuBCBhbydPPubXrj9g2qIHq3VuEyHBOWRVoDFxem3GcGcQcDzpoC/oBji2ZPWVpeZoCUoQWTIl5rvzIYNhQwQgFhyMKjoxPiEhg1GXc+D2AZ+o6AnUhjHGQt4BrjAuTiF/1BymTQAb8MinclDa1GF+cKqpcZnZ7T1srYNG27K8F4zRp7Ac+jJYzQt2LBRBdbaZBVbulWzRGXUJzMw/b+yetR64GrfMBewPtJgXJIuQ5Hg1yeKsUCleHsg3rsY6Iy3onMNNDfuAau7CeSQlnSKONdUjhDQNw0XSar3iDbcbptL0kmufYPe59Js0nY5zC7/aQ2Xb1IbTJ2lqTAucCjX+H5eAplRM0PGVTjFMq3b3PpGAHn5GygKZTLpbKkSzb7fQjgSvpjcXiTmUkCcPmcaWpO6/4RRuFG7Rqc2VwzeQQO3CGlsuznifeYXD/uuX/W3pOko87SLbK2l9RGsG9bQSPumOzzeKgaCk+/DoBr6wy2/U/LAOl+AF1hOJzQA9TCvY8MWVi1E4mwXWryGQUOgXwmZOc+gP85/h5OA/ValXVKzlJh5Dfe9w/+6f+RtsyzqAqX91xSYG4KXDLe3CS7fOAiKAAAlxXjoFCFo5zMA+AqF8+h3yiAaytQquBGq6D4D1ZZaCAeflnujN7jM8r/tAK4WRRQO1LSnNlY6VXwlo1u2BA9NUPSDGrzUzfDE07kauoTFrhjKyZZQIbUthNS6mWhe8xQwpEAagQ3KWagqJgDIe7XAyAMZYiEgNGe01HloSgX2CCGXxj3wd5Ic2kDMbymzcEZ/1a+DYyE1neuEuesAv442wASX1x6SHDXtbaVhd5f9j3zGHWyg2Pnl1P2k7MMaMF9vFhjrhZxw7mJ4rdBWleOaR2aOUR34vRojaa0+UtbO1wXiYcXjtEnk2HISJofmWOJ0stS29sknRPjrQFw3X6yeHTACW+/0ghwwd9n5dHQizwZwBWHkNBZiaMnYEwy0VLoum/Mvjm1D4yJAC6n44wCy0qeENiYUq1apqXFhhh0cLBjM78D4I6mlCtUOCLx83uPqNMfUqFU5tTE3fYZG0JxEISRCinBME5Es6IG7s7OLk8tgDuWYdMp1yQDYAsDIacvtH4A+AKg7fUGtLGxxgY0ALEc4bi8TEdHx9Tt9qhWq9DWxianG4PR/vnLl2zohTEYbQ8nYgAvFcqSGrnRoIP9AwZbl1uLXP92sblAR0eH9Gx7m2v+ahozvAvvBJ3RR/R32OtzCl1E46Keb71WZqMwvJbRJsSG/OYpD6uZZz8I5QwO0OEe4s59MD8mJaoa/nzsLSlaBcCVpI6SLlJ+jMkthzSDxtnMKCpiaAKAKfFjDOhOJ3TW7VG3P6Hj4yMq5cf0xpV1BurvP35Bf/rRfTrtyp6JeYSx78a1K7Sxsc6AZ3c4YsAK4P7yYpNu377BtYd1DkHT3d1dNi4vNOv0V7/zDt24foUOzzr0r/7sz+nx020Gj5G6m8XFZEqtpQW6fnWDTk5Pae/giIZjAXgRWdRabNDqyjJ98/13aURDBnnPzvp0dIS/ZzQa9IjGPXr7zTfoO996l3ng/r3H9P/96Ue0d9Sj7gBpD8vE9ZRhv6A+vfvOW1Qtleje/XsMtoGSxXKZFhYaXCN3c32Vrm1t0gIM00gpWQLQhugZgOYyr0sb1+nX/q3/0CuNUtXmHBHXwAWAy2eF0CDn2+td+eDTD+x175MzswGqbFlygnpexhgbMXLpmSeLfI6gumKUtH9mGWx9einfb8DYefQTpTV3xzLGxmllcliY9wDcyOeKNBxOeS2ctVHnu0sHh6d0ctph2dUHgMtp8SYcPSjgrVnGZs2jviJHWhSL1KhVOdvAUmuRWq1Fln3VapnyskhEloD/DJirgC4ixiCTRPcBXiJ/NUIry3S4OpTLP/MAuPazaTyXxaivvKC6HUAgXw3ckKUcB4IMqRDT1ovW1U0bj73Pz17HeXZSQaYBBXB1H9LFIGCNRE3yb1SlC6bs6wjgAhxjAPctA+AOBMB9uf2Sa6OOpyYCd2ONmguSIpIjcMdD/h4grtIaOjh+EKUOJxzVt3BN6wlif1e9LHLGYhNHKHyE10x2C7V/8CWxAuh/wWRYAO7ZSZtrsCL1MNo4PjqlDxnAbdP7779NN29KCuVKpUijaY8zTyACFf2Fob1Sq3H91RJKCxRChwTZH6aSGrloInJHI9Zz4IDWqNU5/XGzDiN9TUChHNK5q1NlWE9V0ikXWD4hZTWAURj16/UGp9lE9C6XyuB00XmugXt6fEovHj+lZ48eCYDLGQdEl3jr3bfp1t3bfEYAeDuWxySTiNnVcD5npwsThQvgQdc0ZBXGi+hbzCIiTVGmAOAuwC5EoMJhb9AfyNkftVo5FTPaA6A/MtHVBer3JNKx10O2g76IFhaIUkeXwVlTI7RerUsEZKHAuizaUtCX5TTkMwcwRLMZwBkH9zGAW4JeJbVFZVuQDDYalcu05s+yjvlsAHC8IDVNObsCRxzbKaNN1oWCRCIDJJcU4Iiulgwg/GvAWnxv1D+mY5F5R2wdcO8c9wd08GqXzvaPaNwb0LjbMymUhzTlzCNSAxe01whc0SZR9cNeGf5dJO0sGuokr3dCnqUP2N8lnaNmyeL4MwKo6vkL3+PfLoDLstk61+keok66dhpl1H1GpDV4Gk6ut2/dCgBc0VcA4Db5nAOnVW4XsxPUwBVnRo3A5ZIKhrh2BC7zeFAHOYzAlWvyq/WrVV/Q72RviztVRXQ8iw3svTDxnjkB3LT9Nek9s3ScpDbd/gf7rKMvuO+0+UW/uygA196jFMBV/kOmF8iBR09e0hcPnnBmQdRdh1PpwkKdzz3IeAWnWrgXgqcga1C3HPsKHARLJZwjJTOC2j3/q//x/0w9rsyrQ17ef0mBLBS4ZLwsVLq858IpsPNqx1cWx3nPjAjctFwijmeXOwAAuL/9G/9+sImLvT5HMAhwdKFnxLaik8WInMVwn5WwWRW9eQ70ae/O8s4s95j4Fn6dArg2ABRE4WbRUV8nt1nagPX7mQBuPDWyv9ks92W5Rw5RNmmUV7MOx75PlUw1uPEhxAAGiArCgRAREfjLh7l+nyMgcI09GYtFjnLAYV+jb7m+GWrsmHokbrSte0BwDYS2Yh9OQej5LNES2UZrGxeCQ645dNqHkCx8m+2N893lO0jNaiErOOa28WWOD1MBL3FXSEbeyeCtnN5tWamer8E8h3FIwRCyzXV07TC4kpFHMtEGUXaRw5aJ2LGuJQHGESOWlXFg1jyLg3WY2ty3/0isaPTHtw/Nx5Gvf3cWutvgrU8e8DiMDAkMi5y2Soxo9rrOsvcKOTNE4KYCuLJrIcKrtVgPInClwmoUwJ0iHeC0QN3BiL548JgQuFmq1thjfDKS2o2Y13any/VpAaBeu3aV0xAj9S1k6+bmBhsBa1V4+5Z53Jwq7+SEwTYYKHCYfPLkCV8DaNhqAbA9kogyIrp69WrgwQ5DPSzd165dY/l8/+FDOjo+ZkMmPNhh8Dttt6lYqNDqyioDtqcnxzT5/9l7sx7Lsuw8bN15vhFxY8w5K6uqu6q7ph7YHJqkSML2q3+CAduUaEGmBMt6sWjBEAwBHiSKhCFDlmzZlGVDMOAXw7D1YEAPskxZXd3V7LEqszIzImOeb9x5Nr417LPPuefGvZlVRVrsiEJUZNw4wz777GGt9a3vW2B3tFscZNva2OB77e3vc8APQS8AzVjnz88v2ckFWLu+ts5BslxGgmsM1CpoIrX18D6kDxITALgKGs2y5RKzAVy3hyj70H6flegGVgXXqVcAlyWZeaFR+gWJ3SdBH0hyA6kUtga6FY5+Pp9jwODF3h7tHRxTswNW4IDubq6w/PDScoU+ebpD3/3RM2p2EM4Du2jE0PGbjx4wmxnyxgkEHNMAzIucCID+Q+Bob29P36NIhqMdCC78mW9+lW5vrdFls03f/cFP6MmzXRoMETQUtgrmzebmCm1sLFP96opGkySVKkssiZjRun7tVpNqyyv06bOndHgMcLjPkrXMqhkPqFRI0fvvfJm+8cG7HMSG1POH3/0hHRxdUQflAhnExrsfMtfka+99maq5DAfBC8USgQG0vLLCTC+U5c2kIamMoTdm1oyrTdjrULPVoNPjQ7r3+tv07/3V332JBSi8+u0YgMvqIQq4+evzjHE1aw++Lng5bUMFn/jrzLyHYXDQMW+D2qKy50Vqjca1f+bmqMkIeo7ZiP4+Euo9u475OiZz6v8+72HEoHJmgLt+DAOXA93MipSatyxXOSK6vGzSZR3fLbq66lCr0+d64Va3UMKhPCu5NU7kQ1UtZN8UcAjjDHYpkm0A3larJVpeKlG1UqalconrTRuAiySC8XjIwC7X0VbQBPNBbGCMJ0kwedmvuCDpqwK4to/Ft2FBg0d6zrGEwGRiKWmtEQxZUoBb8hVNhZjNCI626brgMcNRkebGHW/7/aw56tZsrK0AcMcUAnCxzhiLTwAhTez4AgDcRWwv25cWsjlj1i47X2yggIHLAO7mOr3BAG6ebYTTszM6ODqgbh81yce0Uluh9Y11KlfLVKqUpAbuELVTkRzRY9uCv3VNAvsIjHbMPQE6AgDXGLhoh2NZsiqFqWsJaCPgrQa3kwDZASYOBLj1QFzLxICPwDVwLy4Z7IQiRCFf4L338uKKPvrej6lRb9JXvvIm3b9/m1ZqS5QrZGg06VOn16Zm88rtMZASBhALmwUAn9UoxB4kPqysQbBf0EbYTI2rBpWLCNyXmImLetrGDrSfVhNXljt5NpEvbjBQBOUS2Gqog8t2D8u1YmlJ0NXlFV2cXdDBiz3a39mh1CRBaQW5se+//uU36f5r9+n86orqrSahjipgQWHPyjdsCLBve90+dZoduWdeFAYy2SyPcTCuYct1wQxVVqgAKkiAFNB0jD4YjbnOr0liSz9Jf2BdMHY+jgWYb/Vm8c4BAgMQxmdL1SVWZsE9kHyIZDP+Wyol6ja5DKWyaWlnIc/Sx7A5Tc6UP8/lnEMj7Gj5uwNeGaQV0J1B2iTsbdkReMX3kv/c0qLJgdx2Ztga+Cu/O7UWI45giUcCTyohAC5qGKMuO97RcELddoeOXuxR/fiURu0+DQHgtlEDF4o7AvY5AFcXOGbfKog7b/dYfF0IeaPXbklx14xbT239ivpjs9b16HXjr2mJUPqe9D3gmgae4t9413gfvN4r29+OsaRdq3+Ln7xnDcUu8AFc/50CgFur1fg9ClFBQNzrauCilQbg2rpnQOQ0A1f8UF5HtByaHCuqBBZbi3rpcfZAdF+fecxLALizrhFnQyyyd9k4mLWv+59bn/k/7b7X+ev2t88LwMXaYW0wCWVrBxJxUcbm4PicdveP6fT0XPxu9U/KZSQA5TkxFcmm7MtyCaISlYoFVlOSmssC4Mr6Q/Sf/YP/fd40f1kT8ub4mx5YqAduBt5C3XRz0OfdAwzgil95zVcMgBvjUNslptzZa5AAALh/BQCuq4emrCAOSEwDuFFjJXYDnEqDf7VeW9yoi7v+fKd+0esvctwix/jCqk5FFAHKOatPnIS2mMZf7LIldVfCjAK/p2N7OGasTR8XHs98n0Xq4sY97vzXHJbRC4E/wcnI7mUnUZ3cAQBd1P6ANCicFZaPJJZ8xKyAgYQgGb7TnAkrckXs2Kqcsjm+/tiYN06i8ynKpMX5cUDvdc6GAcnROf5qs/KznzUrKHXdlZ367rW3n14n5/X3tfe8Jmhp4G0Y3oxOSbCsIEcvoIk/j+MAFpFXDFbxxQDc8BOEANxr5oY82pz1Q+UeQ+uTBn/srnKFaxJ9/MD2AsuVsIIkWC1YpjyE/ygSaAt/vYwj9tlHcPwVFgFwg0BfmFXvByjZ8bJMf2PNeIPhujE9C3yxz1+dgStvoQA5Y09CGbVFowAuaBTDSZIGI6KD41PqjcD6yPI7bUOmuN/j4ALaAgYHgF0AqwgGIgAAZxGALIMXwyHL6SLjHAwHMGqxzgKcBfC7u7vLgC6OB+iKY8DgxPqMICauCYYufuZRS/XhA/7b0+3nhGx2Bn5XljkYAaYb2HBI0oGzenx8SJ1Wi8GNaqVCjx69Ro2rK9rd3eG2IdC5ulpjZjECg2DNFAtFbr/UQAUAKjomzLpFEE12EWGVaA08TvB4BQauH7jTWKgL5s0EcLEWafBP6nAaeIuWSf1NrtXHjIwEByvR/5AJRB1bsFZvbW5yOYHt7V1qdQb8NDj87tYyvff2I1peLtPj7R360ZNd6vYSlMsWqJDPUTmfpVubG8zQOT27oE5fWLCtTod6HbBswd6p0vHxMb9THnEaKId817/xy1+nzbUVumx16IcfPxEAF3SdRIqyuQIHtO7cAvheYfYNg2D9EdXrDapf1KnXFdbIe+++SwdHh3R0fMKsR0hEc0B7AonlFL3z9pv0c197n5mML3Z26Tvf+yHtH51TH/dKpZnNWK7kaHWlTG8+uk+1QoGX0gwYUxYI5sYP+Zp4393BmC6bLbpk1m+TkwPOzk64xvMvfPtX6W/8nf9p/rLkbwjeWsoA7u9DQlk41bIkhxfbRYOZcmr43Flr66yA1vwHsVrq06DYdcE3a1dce6JBw1lB1uvbZnUww0HxRW0I/7iZwT6EUicYJpDpTLGUXbc7pMMjqA+c08UlakV3ee0EKMdSn1w/Uxm3kOM0pj0nVyHRQmx0lq5HTV0l6GJO4hvzsbYCNvgabW6sUgZBek0sSIE1NUJSDYAKYeAKIxfMdVYt/f8NgGvrwSLj67pjLLCJPSGOgRvYNhJ8t6/rxmZwkEs/kI8ibHKxA4OvWePkOgA3CA6L7TUeC4jbaouEMv5uwBTLx+veErKlYmwxflquja5LyIIdvYjtFd6rFjAE9d5RUAX3CgG46QQrOjCAW8jz/n9yfkoHh/tcAxceHJK9NjY3qLxUplK5rAAuQL4us3BF/cYAXGIZYQStTRqWa3mmUp6EsiQBSAmIQLXEyoXIZ+h2BcsgVzyAZHNXYypaVsSCAJrgifvVL6+o0+pSpVKlQr7oANzvffdHAuC+/Qbdf3CHaquQUIZUsEgoN1tN9qEhHwxQMF/Ic0BeSjUIgAcGP2rgYtyDeQyJVYCMsI+wJ4G5VyogwUMAS3tnVjNW2MfCvDKAGn0AewvrVC4P+WFLVBVQm5MLhhMGcC/PLun08IhODg+Z2SWi7rLf3H/tAW3evkUHp8d0cnFGPYDsqN3KzFTUYhwJgAvVjk6P2o0Oj1OwqiGdjWfmZOt+nzpdSM93+d3L+Jd7SFKKAMEAWZGgBaZZLpcXyVDe9wSYR1/B5kQAgJmq/Nx4lhH1uj0H4ELl5eGDBwysPXv2jKWYMXcByoLtnS8VKV8uUnmpQpUlsKbR56JGA6Ab7wkJcRgwHDdwtXuR7CUguDBsRd4dwCraORxj7IlCjaglSPwCaiO2PgjxO9jTOHkltPbo+ZoalMSegG8Fj7E/cWLBYETtRpP2n+/Q+eEJjVo9GrYDBi76k+9pDNw/FgB3kcDP7DIS4b1aFuroWhNd/mydm2VbRPd/AzNxHrOlU2lJwuX3Jlc3ZnQAtOqewYlVUH8TuXcGccEUHwgDV5SDwMCFhPJKCJSHHb26UuO5LSzZ62vgSqLWhHq9LoO4ltBi40hqJQfjShi4IsPs70Xmr0dtsev2T+4Gz66dtcdalftFJJStTXHbl79XLbJv+deYadNF2h/0SdA/19kuvDbpNV4dwDVGtIxj8/9k7KHsW5YfBdc3APf8skEn53U6Ojqho6NjtkUB1qNMUrGYZf+nmM+z74a9FapZDODyGoU9QtwMcxf+yz/4Pxff2Be0LW4Ou+mBRXrgZuAt0ks3x3zuPXB0dCQCI9eNwLhI/lSAJty0qVNmoAF/9NGH9B/+9m8FIJdm04TA2+i9OANcpDimjJzIhmwG+qJBkOj1Xu28VzPuZr3cV2vDtPGI0OkUJuTJZFruLjOW/fGgQYDwEFEpxM99ROoFxbJS9aD4/owL9C1kFEUBGDUg5z2KYE5eL8QAOXwNjEvvuLnzC+dwHRcxTAHeQg6RAYUJcbCa8WUGT6Uv+BVBOhn1YZChlk2zkSR1cc2wEWdoliEZBWLjDE/pTw8g84w9ua4509H5HwQWDMCNyjjPMnRfdbzPe3/+333A6mXOi14jdC5L7s6/2iLPt8g4xjx1gVU3LCU3Wn7VsTKGhKhMaq6LhG9ePwOwVoatNV5XAovF63HyQ0Bh92VrhclUcQDO+sE/zoAaO9PWoriNJ2iXVMKLfgUAqh0Z7lOVjtOZMo2D63h2t9YgQ7DiCEuQEswqwLeAttqrErGOvPoFXvz8ofGZjngZANcPaNpN8Zk5z2AG+QEDm6s+MHcdKDPrQXwHEefzmoVA0YIM3Hw2G2Lg8uqGdnOiS4c6PUiqIe6Vov54QocnZ1RvtIWFm81QV2vKAlwFEwZrLFism5ubLjHFMsDxtxNlNUDWGO1EoBFt3traYrAPdWrB4hUG7jIHI09Pz6jfH9LycoU/xzFgCUAi8O7du8xkODw+5i5CO1D7rNlq0en5OfV6Aw683rl9h+qX53TVqFM2laLaSo1u3d6idrNFZydHlE4nmPGLtiM4CrkpsEAQ+AObQ+KcugazBKM4vCy9xzCbjWYkeLw8gOuPGX4FKuUuDnUYgPLHglNLNvUA3vom1OuPWMZ1CCnX4ZAyxRyvUdvPt+n46ITBbiQxYT9784036OKiTsfHZyxh3OdnHtPdzWX64KsC4B6entOL43NKpstUzJe5f3rtJgdi8R4/ffqUGu0uA55ApMDAXVmWmrdgYuM9SrAB7ASRsf61b71LtzdXqT0Y0dOdfTo4vqBxIs3MVwS8kRmO60wmA36/Oy8QxIfMYoYDv5PxkBKjCf38t36Ojo4Paf/gkAO+/CbGeMm1yH0AACAASURBVAaiajFH77z9Jfr6++/QUiFPB3t79MOf/JTO6y1KpHNUW12j1Y0ardaWqFLO0XjUpwyzmTIMJPeHEkRlGeirS5qMBpyggFrAz3cP6Krd4aA2AnDjyYDSCaJf/Pav0H/+X/+jufk0U/a2rp9OQtlbFSXNzI0SWYnngLpBADO8ekwH2SJ/j/gBi+ydsoKH7cto8M6/Thx4Gw3GyeNF9wHbi8L7XLgrDEiYnjvRfU2e3L9HcK6ffBXez/UstSEx3vF+RmDXXTb4++j4ks7OG7z+IKlAas8b81UYV3xXgLaujq6/Dyr7mlU7Tf5c5NHzuQx/oxb3crXMdZkhJw6Gbj6LoDIWbJF2F7tWkqiQrIg2StD0Ogc1freJC8a+LAPXWSsxQd7QuhZtwjXN5b10DMnqfsDATYIxB2ZK2gMwvf5Vf8gBsm4IRG8UVRMK/x5VDwmP4WBs+b5BFBiIBs1ZKWgsNeivA3BdX/JiMP3Opkf1YubQIvP9iwJwATqtg4H7xusMhKHu7enZKe0f7jNIiYFcW1ulza0tBtFYQnkotV9FQrkn89kcOkiRY/9WwI+fDXk7GB9gJmJ8MP0dCQ4qLew6zt518NPeKMBAMHDZUGKmmgIgSBLG93hCo8GY5Sz7vQHVVlapWqly/direpM+/I4AuO++8yV67dE9Wt9Yo3wxywxcANHtdouBIQP5AN6wj8H5GFrzEglkqRR1uqiZixruwvJkBm6jwQAuEtCENSu+sNhiklDIiSSot8ztlVQhAYdGHNQHGInjcW2uUczJVwC6xzTsDaV+LcDPXo/ymSwVMjkGpgACFyslyhcL1Bn2qT3oURNt5BrGAg6KtsCEJkMpdTQZTvieUGGBPQdmMWR/wSDuDwfMCuZ64SOUcEDNWIuXqN01SbC6C75NUpjB7pSoa+H9IxkAdgMz01IomZShVCLFSYV4h7gm7re8tELtVou2t7fZjkS/sIx1uUyV1WVaWq/Rytoq1VZr3FbMBYB5WGs4qU8Tv3mOwE7U8SfMWWXPRmw6cY+s4L2qWVg8xBuPfgIJrxsuKd/fx7TOMJfpkFrrGNsY83heGk2o1+rQ8e4+XYKB2+rRoN3jZLhRDwxcgMcyT3wJZTQRPlF8BCS8tizik4f33sX8vcXAVrmyJTWbDT211/vuuZzh2VUWwzUfVRm46tfjXcIHwFjneYCfwwGPK1NsM6a8r+XB70KZ4/AJe33ZszDXAai9hhq4KwBwjfGfoEoJpULCAG4goYxkRauBq8o6E/GxRTa863xQsWFsLfABXDl/GsC1pGvTCYm8o1mKflEA1Lex9BIcNdFSTPN2pdlxtODMRfas6H1eBsC1/dtvy6x7fl4ALlvU2pf+fisJOCjbInElLYJDl40WXVw2OIkWiSfNJhSxOppwnKB8Lk2FfIZr3paKRfbPkHyLGrlYCy3OabbE3/yD/+PljcR5L/Pm7zc9sEAP3Ay8BTrp5pDPvwcEwFVjYOYodLuY2gyRYETUIYtVXI6XYf7+Rx/SX/7tP+cezAVxvACQD7YEQZ74xsYGlWO6Le646Aa3aIA6bmO8hjz30i9xceMyuHRsgB6BW5W2wU+0m4/zbGm8aRYdVCDdDwqZYccbMA8Jhdkhg+jb464Z5kgGgIzkCoiMk9vw9c/qImnWeCQc5QwDG2xBYELOkwYAaAmO8PrD63XfqBFwVc7j/tD/EKRy4KUNf2ULBf2lz80fmL6wXIv7z2lSh9+L/WYODbKNJZNd7tkfDOn84pKBW9zakYNdIMvYlCJLg+dGBi8MHdTFheyI1RIzQ85qioTu7bEZfcPLH6CQMWLgL8Yw4x5nOT44Xr4zEQ5E+sCtf+15c/BVxv286y86+aL3XsRdC4DL6+/yqs/lSx+x0c2MJ5WRYYkqngEBD4oDovBqkc2uQSF+aVI31IB5Nqmt7p6DfnUe8UIhzyOMOZ33bk44N9LNO2mZTmqlVMh6o9m9MUFuyyHy+0baJIBziPzlrhXMP76NpLqLrI6TlAvi3S4MzHNTPGZmE5msHD+q7FNS5zZFnV6fGXoAxqx+nMCFi4yIRUdb+Lj4/SS83/nMeOuz6+oA8+PopmR7k/1u1/IznxcxSBfdH+24IPAr6xzuB9k7AGopHlvX1cCVEQjZeAT/IQ+cwn6mYxlBfjCAOt0+j3fI14J5+3TnBTVaXcpk88yS6He7vEYie1wCWEkGZNEOBP4QTGw2WxxMB/h6enLK7QPQiufAMQBzUSu1XC4zOIugNYJtAHQB+kLOGOshMtNxXchDgV1WKZVpfX2d2REI8tYbDXc9tB9BTGEA5+jenTt0eXFOzUaDUukk1ZaXaWN9nYHg4aDLazzYFGDm4MuNeZ0DPAd1ToijK5PG1iiOrfJnlsxgEozTQJvJHds67mdXu7Gnddbm2WeidCHzDgDNcDyh84s6HRycMfMPksKYaRu3NilfyNHTp89o2IdFgkCsAJVfevN1BnDPz+s0UTmuYiFDD27V6M2HW5TPJKg3ntCT3UPaO7igNhgbYA502rSxVmPW8rPnO9QdDPn+WFsAHq2t1hiExxgAKI9nQSAaEstgDn710S1aXS5Tb0R0ctGg4/MGdbqQvgbzTJitYIhvrK3TxeUlnZxfksSRNXAxHDIYDwD39OyIdsCkBkgMdhX271yG1laW6I3XHtCj+3epmCbqNK7o7OKSOoMR5QplykAGMQNZaZFQRt3Q0WBC9asmtbo9BqXRljrOabWoWi7So9ce0e7hCW3vHVN/TAx4i+oIkNwe/dqv/zr9zf/mDxZbrGwh9hYIALj/EDVw9Qp+eo3zLXR3CK3vtujreW5dMgPOu17IvvRdiallOKYchmuzBjeD3UwYHGLIeMFle4KpiGmkjEZYrUGaHU7eCwdZfTvQHlr3U68PuI8iEsoySz07OvS2rDZk+O++4obrP5VORkILwP6Dw2M6PDyls/MW1a86lvLF9gK+DexllozCuJOEwbnGoLdn0FbyHix19bBeoU+wPBRyGSrms7S5vkKba8uc4AI1BYzlxATHYT0XeWV8DZnZJQDuy+62UXDduksCwn7nXQ94uvPULnCWUDQ2HJ0912ygtg/OZOC6qhhWJ9gmgueHz5qtUTdbx76aXmozek+lAyOwr/z5EMZZ3TzxVDmYIc0AboIBXEjH470zCAWZQwBAYnzICmDvckb/eJbjYutRKPFw9inmDy+UTBuZWwGgYjUkwZAcsb2STCdpY2ONXn/jEdsXACCwt0NCGVK6OKa2tsYJYqVqmYqlIgN8AG4B4ALI1aVR6o7iZiynb7ZoYIebvWJ9yaxHTQaQMaW/q3KMJcsJOxIJO0Jpxx4MexbAFwOkQwFEwX7qtLsExtvmxibVamDLp+nqqkXf/c6PqF5v0lfffp0evnaXVtdqDOAOJwCjhXGKFvPexO9Y7oN7ipLJiNmb6UyW2p02tdotTTRLsqoI9lsoiEC2WRioI5URRr1Nkaxm22eEUhZSh1vkM2XvBrgNABeAJ67F9WAZnMW9xwwEAozOA+hNZ6iCWrnFkiT9AfAdD2k4GVOmWKBkNk2XzQY1OwClpf8BlsKGw9KE+rkoiQAFFNiFaATY1kjEW6nV+BwAqfgMcxygrNUuxvsVWWFJvM6kUOvVZIsB3ibVJk5r0tqQjwfQVsiBfZbRNVJAYWYqT5KcdLazs00dJChCpaNYoFKlQrWtdVq9vUmrmxu0trEudpeWMoIdJ8mpAo6L6WgxHbUHzY2zOY/xAzud/U3zDb3F0JTzxOQJGJIK7jj2p070IOlJ1/3EhMtF4d3hOdLwWydEg06PTvcOqX5yRoNmVxi4bYDxAwHUdR/nGsZeDAjNwPlz/RnzH+euOoGVM+/Q6/yjqfgCmw22Rtq/jffp3Un7Lah7p5LoWmYAj47xh3HfA1OWVdwkDgCfBExtzA0o2wCMxRhi/4vHYJj5jvaIXyE+MtZ11GUGCxfrBUoiPDQGro4dDAmWUF5dZR9KfEspy8MJCkq8sVgG9gf2OyeihhQFcNk0E6J2IDWv5RWszIKsfTbW/HUzuknPIIT4e6TbCIO9lv+l+9YC9QbdmA9ZGa+QZBgdX3E2TRyoG/Wz7ZhXBnCRTGdJ7K6fjQHtM6H5bel3kMRrCgq2B2N8Isn0qtnmPQVJrBiP8GEaVy2WqAfbG64t1AXBwC2VCrS6ApuxymAufHP8Tcgh0lO/+z/eALjz1qSbv38xPTB3f/libntz1Z/1Hjg+Ogp2uSnUMc5tDg/VWQN3+kzP+fRO+v73PqT/IATg8m7p4AXDxgLHK8hoN9AhtFHGvFA/9PGy7/tVwZY/aQDXnOXgeWVjhf3EjoiatOpec769bb+QOQokFT02myctaoa+GE5jMeo5T1Xen+M3RAeCSjvBERLpFDBUDDZVx08BG7uWhtZ0TEiNPM5AZsfUC7IpAMOtYOk1e6JgTBloqonNMtYUgGYwUtlIgsciyzcYrC4wqdKT/IzO6dFsQQ0E+s8kzRHAAu3lp4W8k8rU4J6TZJKGowQ7wgAQesiSNAlXdlQ1GxaBMc5EZhqNtF0dMrBwEfwv5rJEE6m3w4EGDXLMSlCIjnEX7GAD3mpyBQEYAWv1HaMvkibZFdRdMtYt7u0H/KPzb9qR8ZcjuecsOc55c3mWwTrvvLg5b2bpdeeao/hFbuaWdBG0Q0BOrsOUQ9a7MmwVEOP+47qSCMiafKnnqOusF2dN8sxl1ngMWRdV8+ZaKNIW/GLBOrf+eZp40wCud57H3AuC3qyiGsFKZT0yf4jfsQ1HdsLFoLcxLGNHx64sVuJiRKSYbY7YigH5xkkiRc1Wm87rdWb/cc1Ars3uMxjlTUTZ7PPG2Ky/X+dk+efEJVRcB+Baf1hn+k4d1gn7ss9ljb3+648dwJ0IgLtULVE+i9qtY0ry+5cgvwG4iUmKhuMEg147e/vU6PSoUChTdanKTC9k8CKYyPXEVMYSwB2A2MPDIxoMRly3EQDtxfkFBzjAtDAAFw4pmJo45+joiM7Ozrij8DvGQb1+xQER1LaFzDIAQbBqEIjDMQjm7ezu0vnFObedz6MJA7iQFK2Wy3Tr1i3qtFtcbyoPSedcThNzME8hS6UOMm9tWgPPgbfyloOMfil4IEuC7j9RyWTv96n3qvVqPy8Al0cWJBUnE2p3+/Tp0x3aeXFEkwlYITlmgdTWpJ+2t1/wO+L1KQkgvUxvvvEmg5StTptyhRJlwWJJEW0uF+nOepUyyTGdXTXouz98TIdnVyzryokgoxFtbawxsP702XNqdYX9CkAdbMCtzQ1+FwgAY07g/ib/Bdni1zYrtF5bomZ3QD9+/Ix+/PFTlklGUBkBcXytVKt0b+s2nV/W6fDklPoDYfAgMAu2a6VUoG996xt0VQfj8ZQykARfqhIkmpFxXsrlqFosULmQo9RkRINuh5qdDnWHY5ZrHilA0+22WQocY+zo5IyePHlGrU6PeiPI3gE1Jh5Lq8sr9PZbX6bjkzP6dPsFtboD6g0nNEkmKJfLUCY5ot/4jV+n//T3/u686e79PWzUPX/yI/offv+vecGbUHjRJQsJKGmWpj9+bdXVXdYtPXIf23sFQAoL70S9EfvdfrKNNYKd5LHM9Y/GBvIDXiIJGYBYYgebR6I2XghOhP0ltiwnQ2iSndiegTUclb4J8qI0ycp7EG0qPzsDFK7Gsh3kB5EDu0xsWXlN8mwKMPNmqcel0izD3QNY0xvSixf7tLd/RM1mj9pd7AMm32IMXKkyboF+p/jB26pnFVmQ3G3Hukm7YPqEUgmU+khyEgTkv+/d3aJbm+uUmAwoARDXJeRIxBaWq9tpp5RffMWQxYeuBXu9DS94mxG5YbMVpEODsRj63AZoBCIIkhgsac0wEvVxkKiJWpdDKC5IYJvZi2BYypv3M94iDxhRQYn4WCGFFJszirVwNUK2qcJA7bS/FnXcgiRdSQwQ6WwGb2MAXKuxGZp39hQuOcHmiCVCyAHzLY9wd8RFKaIjIrB/5qiN+auc5mIE58qYE2ao2EzpTJLW1tfotdcesO8FBu75xQUdn54w0IG2LddW+BgAfFkkkQ2H1B8KgNIf9IRxqExT9hEBSFldTwBm/Lpkj3FSyxpQD8uNqlJMCNDQhGK3eEoPy9oQoP225wPMBVh498492ljf4LGJ0gV/9NGP6fzsku7f26LVNcgn5zixbExIggKwOmRWVKlcZInVRrPJ+zaAWwHtkHyVolQmxcAk/FyreQiZYjwfB+Zzea4PDJYfAHCwTbHvox3GyMW8wRf6G5/DRoKNls8XGISCPywlF664bzGgwObE/QDeFjJZWqkuUa26xAkHOK4/GrA9srRWo2K1QpfNK2q222ynwFdPY37iGvwzTVmu14harVL/liWjoSbDLPoMpTJpvi/2BQMwRBkFa6DYggPYngDRAOTiGwB3Wpm6iNNoTWyrH8tsSQU0YesnJ1AV6dAlavvuH9D29nPqtDt8nUKpROWlKq1srlHt9iatrK8xC5f70TTuWblGkykjiRAutuY2FNtPdLapW+UiSZbwr3akSGB7+6andmHX9n0SduH4fyINjvnAUtqU5HrF/XaXjnb26OLomPpXbRq0OjQEgNsXANfWM1hhsJFsbxLX0I/izN4rFor1eeBwsJwtvmLZPYJ7RS0WUaBge5W34kgtdCM9u1rmGFOQKpea40OwlftDuqg36PjknDpgcY+CurBIcMD8BMALpTcuvcXsXLCyNQ6n7w0+TBny22UoZlTZXmw1GwTbczIaioTyaw9pFQxct6wKM3d9DQBuRuNPvsy7xY10HGksiyWUwcDtBRLKGmISdQBl8UvMzBKA9aeud2Yb6oopEt/2peufLHnejuH+aQzfyN9dpMvT6vUIDe7yEYDWH2WzAFTf14+NOUViFHHXiYsX+MdFwdxZo3/2ObrnabzWgHJJDvJBXLU6XT9LyR6s3UjEwJqEZ7T+x3sEYHtxeeWAeewLAG+5ZE4bYD6SDWT9R9L1UrXAvj/KCcE3RyI1kq+N/f13/vE/WXwiLm4y3hx50wNze+Bm4M3topsDvogeCAG4cTfQkRkygeJGa8SLmnaqpj/BNT/63of0l377N92dnXEXYeDiAKvHFDWCwnvndEMsvh96vDivL+a5Zhp1/vmx531+b2shwzLmdsF5XgiMM+EhXZY3xJHPtOC/HKkZbWrci3GtWfBONlgMSxcoCt6g7wI7Fqt86DGsAFpqbQwHRnC2vZhXQZca21Q6nIFMdRZwnjmJcA6lZot4FkHb5L7yJVeVAIRawp7jwVmCdty8saCsGlaZM9YuZ5ZJwNZ32lh6RcHaCep5uAz2sZO0QY26VndIDWQPs4MK59haLgEeAEj4dn0OENdAYDX4M6kk5eA8qvQT+ipORtmCRtKnAfvKfnesWRYgsixPO9aCsBqUgm3LIG6QdRe95qzZEJ2Gzp3xMvZjl6UFAKZXnYEW+LTzRTpnTmRJySiLVIZeJOAUbbvNQR6/5kRiCI/Q7xNaW1ul6lIZaQ0c9mSHFsCLJiVwPawIgGtzwrH1XGKCg/lEDdxmE78cDVS7GabOsierbHM4yhjyQVdzsvx5GZ5y2une4u7/PQjEqsiy7VMaQLe1xgG4LmAVyPzogqIsBnX29HwhQSQ4S5QBXPRzEkEZyHpBUk0SI9wY8YJhLzXuIuvMdUkHcfuAP8/iANy4eWhMDT/4Z/Pe2h63xUfvP6s9U2NX52rUmXxpBu5kTLkMpDgDBq5IL0tSiw/gDsbEIAVYkACsSuUqs1+G/R4HzRCABfvCmJb37t1jJgYAXIwdOIj4hjQd2g1H0cBZ/ETdO8goHxwcMICLYAVAXXyBiYngIs4B8AuQF4ETgKdg7kLabm9/j2X2AB6yDHIqSePhgEp5KCkU+Hs0HFAun9FCkJDz1RqRutZH5awDwJZHv9vzAgauyZsH9eXcu/pjB3ARaEswgPvk0xe0s3tIlEAttgwlUwlaXV2iQjFPBwcAdgE2Zl1d4fv3HlC73aZWp0Xd3oCumi0a9rv06M46feX1e5RLJ+jZi3366Cef0mWzyyxdMJAS4zHdvbXJDNzd/QMG+U32sFIq0vr6Kr+ziwth4IJtALZCq9VmCdhf+eZX6OG9W1wD98OPfkQ/efyMBkMBoiU5ZUK1pSo9uH2HwfjTiwuu35nOILicpqVygdZqS3Tn9hYNB2MGfoslMMOzDLaOhn1KjkdUzOaYIYR5elG/oqOTU2p2+3TV6lGzDbZTj9kKYFN95StvcSLA0+fPaQAl2gQYDVJvDwleCK69+85X6OLsiHb39miAdTqdo1wRtZIzVC2k6du/9G36c3/lP7l22brOngeA+w8UwA3kucWKC5ijGI8Yd4F0v1ubHBBoFo8F94Jdgv9ijTBz1qw1Fzz02OT6NMYy820TiRSHE3lCa5PHtgzaaOCxB+6qTcAArjHLSeSJA8BWLUr+4a2qplpjnFf/T1Kcmr+QUiVMMzCt7KB45yXwizRByex4K7uB51YAt90bUbPTp2fPX9Du3gH1+yjdIWupsE3Ea8L4xd2cXKsxchTAlXcitjQ324BOq6/NXa32NpurE6qW87RUKdDrr92jh/dvUyoxpnQS7NsR76uYq2wvazuEgRuowIT23JfabKdB3yBw6a7K/5gXdA3v057ajiUc+E6p+kw2luxcSKyCaWafW8KIO07orVNP6IaKaWeFjgm3xcYMrgLgVgBcA0wDW0isKF/VyIZrcKxn7HhsdQVwJwmWPwQYhv3RyXLOkNP37ZLrbJ6XfL2zD9c5ZDbfvOv6CXJmG0nioAC4AEBgdwP0gO394OF9B+Be1lFf/JwZtljjy5UyLa0s814DUA5g52A8ZICSa0uynKmAVmCZikyv1vVUXxH3BNjP4JZKJ3NbNEFFkk7Mt/R8eHNzdS0RXy7IgGQ/UH1E9jEJNeNzdP+eALj4wl720x8/pvOzc1qpLVGhkGPfgu+HZEaAjSkkD6N2YYGfq9VscSAeeyjGngTzZR3j5x0MGfhkWWAAu+kkB+RxDWHcQuoVdhpKHsgxlgSNv6GtsJFwvX6/x8AoAFxcD8fDPri8uOD+AUtabKck171F/dvVpRVaW1nhZDuM2ZFmPK1tbVKltkLNTpsZtIgrCDMxAHElEcUSYhNcAxfM22Q6xc8OkL5SrTIrGKCayNeKXDR/KwMX6ir4BriRTWe07SnuH/AmC+UySyH7WqF4QymAt1iqRxNqXNRpf/sF7Tzfpu3nz9mGRR8UYb8uA8Bdp9qdTQaml2o1lzjOa5y5WAo0W1zCjXeLDegS79ZxPdcBtJGyGRLDE+Db1VD3EmBs7osIjKlHBFumMcd5bGL/A4Db6tDB9gs63z+ifqNNg2aHhp0ujT0AF2Mbo1KS3MQvll03zpsJrwCLxtii9bnn+UTRtS0auwxlH8vO4wBcLinAycKSgChfAoJxIRROjsb4zBIl0kzcR1JWo9mho5NzeoHErDbY5UHNWKwvkiwipUvgG6C8CNiOWq5ZegxJh6kUraxUqVZbZn8HNnKndUX9Xpv3aAC4jx4+pNXaMtuvopQFALdEG+tr7BNxcrDew1jegRnnJZihfrSWDROwVvxxnvMjUQwAYcPGKIe+tPQZEjbEDBEbweJjIQBXNnWXvO2/fTFRAonm2JiUiytoDDGyL8/bw+bZE3Hjz2/TIjaJPRPHav3n8f4d3fei7Y4/T5IieNy5usOzGbh2DVnzLTEFEsq+XTqhy6srVirCF9YJqfs95n0DPle9DjJLlxNw8U6K+RQVC1mqlAXALZZKnNgsyWIJ+p//yf89f6LP2/hv/n7TA6/QAzcD7xU67eaUz94DLwXgXjdKXwXATQDA/Q79xb/wZwMTy6Q4zDl10phivFhg3ozM2fm6QYPgxBp053psAQB3plE3tcNPB1Y+T3xpUeMyOhqC82T3BdsVRs3K0hKtLK+wk2jGYah2p8mFSFTSwz8NysGdNNhm2dRe9r+1wwV3vIaxM6dOvWVjBSxaNVFN8lHPsxiRD8Sif2HkwXmDM41NHA4T194Ryy9g2lk420BXNSRkRFmwzQte6P0dkOzhv2a3BSFASR3l3zlbWg7mDFR1GqVBgRvBEiLqoFs29ziRpZOLJj3f3mbpZBaU0+xrnAsn0IJp1q8sH6rGmSoYS12eQpYyWk9HmLCugo9NIQ+01YfzHH03GdkgDoL9xqr1nRAb5+ws+RLTzpqMjUEFIyKypjjYYQ6AG8HkPYQ1CH5OJ3b4N/Ne6tSiEHb5eBbIRJn9pbeFsxkaG96bD2V++mM7cum4lvk3dvMF42M0pkw6RRub67S8VKExS2uKjDIkNl0gCmELDVxHExp4dPrJC3yzoLW+FLgkP/gpEjrZ3EoirHSpW+dWAnWw/MCSr2Por58CEGsTmN0kvykTSueV5GDINVx9vkgyQjRIyKx1A7+dkxM4dmidlNoSGAIObr3ZosurpmQxKwMXoSSAuKF+vCYD95pRowue11PXXMffB8JzUHpoFoAbdspMZk9GGf7mX9fGS5SBGwcEf64ArvbnrPvI0B1zJi5qKeYzysDlgIcBuKhb1mdJOZAQwelCQKM/ErAQa+7V5QX1e13K5rK8byDACAbE/fv3Odhwfn7h2FAIRp6dnnEg0Wq6ITCIdRABDcgMnpyeMsMWwUQE7bAfyTXkfjgONVzBlsTaDNAXGeqn52fsrJYqJa5jBgAXNVDziIQg6JhI0mg04Lmt6KAwtXgd0sCUUfVMst9PxFEZQ7Z9NEirG6IqZcjnbo/7jACuSJbbfhrIwU2NfQ3M4EEQgGp3B/TkGQDcY0qmCpRK51kuq7ZapWq1zGA4gr3oK4CWaDMCyyenJ3R2fkJ9SMX1R5RNJ+mth7fpvS89omIuTU+e79If/fQZNXoDSqYzLFG8XK3Qrc0NqlTLdHR8yoEtMBQYuJqMmQmLsnlYOQAAIABJREFUsbC/tydBXQ50yZqBGrj/2re/QffvbnA92o9+8GP6+Mlz6g2QtKXTOEm0WVumt994nfuiNxhQriRBabxGsMYB5GLf7vextyaYsYPkJ0g8t9sNGrQ7tFqt0v27dxl4Bmv2+z/6CZ3VIck4ojGlRQ2AVRWIvvb+e9TtNOjxkyecqIBHMaAU7PStjXX64L2vUrtxSv1+hwqVJeqO9TgorYy69PWvfYN+8y//9bnL1LTJLJ88f/JDD8AF1Ca8SQtOCusWA9eS6/Sn2XlxAK5+xsCTXi0EtvGtA8ZIsEsE9hjvDSzjGzBw3Y6kQV5bG4MSGna+JaPJ724NtQCWAa++ZyEbn25dJu0W9MOU/eCMbpvP2jrd/niqa8kTMJGmvwJLQU1MZ224JEyVVnV2LpIZkim6avep3uzQ8+092t0/djXllAalhQs8r0kD7UEQ1gKlrPWqu7/Of39rlE1GAV75CaY55MIB3t67u0mlAqSVpX40ANzxSGrsyb1UceYLAHD94GXUV5kXcPXPFf8ysHf48X0Wt1oKoX2WJPkUgA+vzz4D1/wjz5/g0e4moFpE+ntkGAX2UlAcySWDArz1BLDFhtKgN7+qkL9nNzQfMGDhGtjLs539hOsBXPZf/GQ8b7+ZF/yeuzAtcsAXAOBOWD1qwglBDx8KAxeSyABwT0/PWSYYTFOwMaESIfVEuUq6SAuDyavyobA1uR9QQ9oSIdT/llqyCsK4d6USti6xxcCJwHJ3CZO2Ujo/FO8iqJ/LK7Pa1WgDZHpv3dqi1dqKsFnbbdp9gT2xwXKWADRRTxeywwBwIWdZXVpSiVZhlALURBLUxdkFvx3scwY489wYTxiwBStZAJgJA4/w4U0WE+A2GLgC8umY13GDexj7CraBKWXgc/wbthwDu5hXmZRIMg8H1Gk0qX3VpKVyhVmFqAcKwDRfKlIBbMPlZSpWy6DsMqKFduN5JUFFkqKwn0DlwljTeIblVdQBRckVsS1hC4KdyzLDJvWswC1sa/Q3bIxGvc79zQxcSNmCmTscYBWkfLlM2WIA4FqiOIPQkwSlGMC9YgD3xfNt2nkmAC6uV6wIgFu7tUGrd27R8joA3BUGgy1K4fzaIJrjfFyz5ZwmkwVhbK13BShtcQsmYchN1mQBWxP9qSrDMVg5bYvx92L8FYB1v9Wl/e0dujg8oTHA23aXRsrAhQHGc0dr4PL5til9wQCuPU+cb2b+VeiZp+IaFlgwLxddIspqUqrHNCicpc52lMSCUjRhhbQ0JxjDlgbz9ujkgs4urujiCvK0UibE2T0+OMrlCtQyYyauvEseIViHEglm4FYqJaqtLFOlXKDkZMh7NNq3BAbugwcM4KbV/sdcrpSLtL4GABe1oUWpAOMa70fNNrWRNFFK1wMkS4KFGQfgMgt3DoAbhCsNjA3VSpiZlGXviceQI6iENxV5v0EQKA74vG4bmmdPLALgBrar9z5nxAvigNjoeJz1DLxOW311LuGG37HPB0C3ALkCtPu1iP17WOKKKIt4pdg4eXFCV40r9p1NvUbaTGwXYRy0Wl3+7vWglIXEPnluXi95r5C64EiAAVv8Dz/euS5Ct4iVcHPMTQ+8Ug/cDLxX6rabkz5rDywC4IrzP+dOkejOdLBH3MOowfPRdz+kv/TnfzMw5FzwQgIWZtR52mDcFjZm3R+jbfMBAQvzhI8Jt8+XKfH+EovCWiDKnsdnL2ogJjBPFns9IUmpyClxHRlEa665fiTLmo0kUDSGXOttFdmYBokDyHWsVu71+Ot6xrZ/SNBN0fMibDe9qt3LuikKbAWgatAMyabkvEoHwuA32+yREQvnElKyLgbBsh9i3Adughj68pn/rB5gpbf1Tebg0OAseTUe4MTWryfx6owrb/7o+wyAXnVOk1k6v2zTTx8/5tp8HdQqGXA1YuNhCDBmVqogWNICMH6TSZZxKoG9hYAxBwtk7DN7wWqRhJ5Z2u98M/uHZugLaBYJttqL91gvwbz2DUvpRBkb8t7wVxhrcAwcsKg1sgLgSN6zA/nlASPjUbJQHRrtngk3m2XcTr3Nac9T36c9s1zWrhcA/XaPQA7SW9ccX3XW1PSu57XV/unGlD/B/MxRdXY45xRy3JMJj/uN9VUGcJEZy/UROTAHlihrXMu3+zLQzme1eJLJCkEH/R7Ma1cJ1l0vupLqe/HXZp2HocdV9oDNJgschp0KlUKXga8Dynvv+hGCHVzpxx8n7NArSGVSRJqpK46A1su2OaRTmbOVGfRCHdUJtcAi6A00ACrsKkihSm/amLJx579b6+x5n03X050e7TaXgiCWXd0AT/yEi+QHoqedOAG9Xf2hyP7mO5FxEspRJ3NxAFdaK0HDcLYzO2JwwDxQMu4+DsBNA8BF5m2a2Yr8RjTI3+n0qN3r8ZzoDwHgJum83qR6o0OjcYJS6RRdXV4y+7ZarXCbRCo3yzXq8HVycuKSaxBghPQs1k7MMQ7QotZZLku1lRozZxGEu7yqsxOLYxB8wDU4sz2Vogf37jKrF6AEgMn19TUqFoocpAO7w2qjCYNPEwNQ3w2BNtujGMSRNS/po/SmHuGSpzzQSfcFWcONdSNj1gKB3M+4pi7UM9+nBZQiwaepoFUEwHU7pe0VbD+YRC1+Jpg1enx2ScdndRpOwCKAM56gSgXAZ45OT8+o0WiK7CLXoh7Rw4f3qdG4ovPzU04UwXzFOHj9zgZ9/Z0vs/zw3tEp7R5f0nCcckkKcPYr1Qr3+dPt59TudmV+Q/Eimeaaf5AyBmO6edWQQYvyBJDBXKrQv/6r36KH9za4Ju0nj5/Sk0+fcwCNpRkLEuhaX6nQnc0aB3EBlCVSwoxAIBoAKo2GPA8umz2WMx6MRiwbB+nNTrNBg26b3nr0gL7xwXvMavrp40/pO9/7AZ01OtQD2xeVn0eQuYQSANHX3n2XxoMuPX7yKfXACkunqVgo0crKElUrJZaMBuu43agzUxdBvuPLS2YtjwZ9GvZa9Iu/9G3667/338/asLxdwz8kWKXCAK4FHLGuBcCt2F/2O34LpO5lj/LZt5YMJraJ/CXYq2Sdt/rNGiB3NkD4MTipzu0FCMQb8Cirt9mHQdBYBqvZH2YLC/gQ1Jn09zIJQptGrbbNzRV/j4gxrUOZk1PEXb6uBfyve0Fuh/ZcHzHnbF/UvTCRonEiRZfNDicibO8c0v7hifOlNIbJDQ1tuxyADexYAYjDe67BmDzL9WRpg/F5JTgM2xRKMXdvb9CdW2tUWy7TUrVIaV5nhjQGAw2Meb3nF8HAnReAnRdwnQJwLXHPCYcEtrlZCrLMqqIQSaDyWgA3IqEYC+C6fMUg0VZMbvHufE9Y5pIwcGW3sQC6MpgcA9fmtmeJ+IFtm0M658YTyNZCAWM2AzdaRiWaXDd38fmsB3wuAG5QAxfJXwzg0oQZalDwQA1cALj1qwadn11Qs92itjJQAQZKn2vf4x0IXqv5DbJO4B2zeLmXoMgla3xbzRiPDOwGX0HSpM3TYC2S/rYal4rUqHvDawwn+srzSfmHFWbSgbEHpZKjw2NqNZvsX8PXZOYv1uzkhAqlIu+deJBmq8nAbG21xnK+UCfBdbOZrDy9W4tFAhlsX2YUjyfMwuV9TWtymv1qyQI2f7i+Mven1fYUhiuzZQGSskqA/IRkM+xL3l/bbTo7PqGzw2MqF0sM4vJaj9IWqwJwsjJFqSC15nMCVvO9VNqa6/AOBtTt9lkCHfajAbh4xwC7wSyGnQEA19OWZdBWWM4yM6/qdarX68y+ZQBX6+yiRjIYwflKAOCi5AG/JwC38EHQ9aMJNS8FwN19viMAblsSEgMAd5NW727RMjNwVyiRgr2kSbY6dCzhlgmdZi966VcOtpLF3Iu9heM9cfZjaHx661lo/dSDeIwaYIQ4gbYBYHWPGbgK4LYA3gqA6zNw0X5JjtCYhoslzgteSgPmtZ+P8d1Q7+HifJboHuPfIzjeetcHsj0Al8t4GZtYjmVbKCHgLdZeqMCgfMbFZZNOzuvMvr1qdqkDdj/Yq4gTOB9AViBRytDPpaKJJIfqfm1gGUqHwK8BKFsu5qmYS1E+h/rNKVpeqtLD+/e4NinXI2U3eMxMXagSMICr5XmwprhtiTsiSHJiG208ZhufFfVQr9t8dat9i+dwNljAlnXgoa2jOkZl7Xh5ADfunQXvzc2EcKzB+VqzN6l59sTLALjyiiJxl5jfff/fPyeuLf5ncXEDFvRRhnMgYW0Abjgp3HohpDoAird96XZ21ajTZR3+uMQFdOgpExfJ1T1eZ7vdIX/3upDVVzqujiFIgHP8IJmkx6eNxSb67Nd085ebHnilHrgZeK/UbTcnfdYe+NwAXF59p1sz/VGY8QMA9y/+1m9OGU/R4GB8UHfxaTPfOIvIt83o2ARnvF1nuDrXOL5DIte1dl3Xvvltn97QbcN2mzECkVpnaq22QkuQ+AH7g8E9ALjyVDCcIHvhf8UleQV1UO1IC1T5Z06DE3HduggQIAlwQV0vvo6ycEXOKiEZrAYsWeZnJAgyc75Eh1LMWA5ym+UqLkDtXTQO85egjdUdCvqLA/Rwwjn2kqZmu0fPdl7QYEJ01Ubtuy4b38yCZSYsw078be+X25FISBY01ynJIS9zio23SI3OWQ7HIuMv2q/8bB6YzVl2kHfkZ5Z6RnBo3XOo88jZnfp8s+eGMIPDYzT2hb3S8rjI88p7Xnz9WbQhNl/t+gbYO+CLAUYF4ZTNDnlPzGk4UkjQSGA+s4yyyuIxc1TaKuNAJdJDskHhNAofCPTHmgVk3U8vW9OC3JJbYNLnGrTys1s9EC9IIAikxYO+EjlAnGrS5JIjEe53BnBVMlzDpqGkDb9POWgW6QO3VnLwQPhjkGOD5N2gDzkzuZ9VF0YARZzdz/r+ba8IO5qxa6TOc3t2m6v43YKjaQ3AWfasSSTHzRM/gGp/9z+Le7K4PTja1vi1PAhmB0E5eQ8A0zhDV6fz7HZJcIAZuNUSFXJpHucOwKUES8+3ul2uzzQcJ6k3mtDewQmdnl9ROlvgwGK71WQ2JsBXMC+6XWF1rq6uchBwb2+PP8O/UV/05Aw1cNNULhapkM9Tt9fmwFKlVKLlZamhdnRywvXssKdC0uns7JQDPaVSnu7cvsUyffl8hmV4C4W8G79xfcXBx0inRtdBj5DijrT1wu8/f4zwNUxazoJVGDtcS02ZEDMAfTBEmQkwD8D1gmChsRQ6L0igwhLVH07o6PSCDk7OCbKu/ZEwjyvlPGUzOZZQ7nZ6Xi7JhN544yHLOp6dnorOwCTBqhNv3N2id770kEtEXDTb9Hz/jC7rbVa06HW7zLiurdVY1vqTJ49ZIhFzGHM+lclQbXWN3+nJ0TE16lecACMBuwRtrNXoN37l63Tv9hq/84uLOtcEzGRzlMsXqIDAbzZH2dSEsklOJ2Hmd28wZhZEt9NlScduu83B3fOrBh2e4pmH1GVZzAnRoE/FbIree/sN+oVvfMDjBbVtP/z+D+nookmtPta5jAAH4xEH1L75wfuUz2Tp9OycUpksSy4KiwmtHlE+m6a12jLt7x3Q40+f01WrQ+3BkEFlLtIwHtAv//K36b/4u/9o7hYV7LDhvfb54x/Sf/f7/7G3QtpKiZEcBXG9gOUUA9eznT2FA0v+cuCHB+BagoKsxZIkxuPebyLANQT0IcOpoKMdImU8bE8NTvLnoLOhXQ/ZehYkAjrwMpK0F1wnJgk2MtFD088LPnPgPzaZNOaV6W00jqmMSgWHGPNOc/D3rN6k08sGvXhxTAdH51yjGdLlXGeTyzKovRBsDmqrcZRW9ZKtxy1xyB5IAHqzB+yNG9uHQaoE0cbaMm2ur9DtrVX+dyoJm3DEUvIhADfCwHYWdJxj4nXJrGDsIsHPWfeIC34yA/dlAVwwTQYBgMv+i8rJ+tL4QXal/661n7k8hrmZMib5L24Y616irhnmD6+XepDMAY91NMUatqiqXNRdNsRSErAeQMLPGoCLpOJ0KsG2BBirYGvinTaaLQZx8W/UYOX1RZNFwCKT3TRcpsjmK78OqDOx+gNYRyZBM71+qCUvk0+NAt53GYwVO5nnsdaPTyWFCYXEIAZK9acDTVGeR/02yCQDVESCQbPRpL3dQ2o2WpwUBNn/fCFH2XyGUtkUA9esIoJ6tKMhK05ANhr1bwEoYjwza8oUsnT4GnuLmVqoD8ssPviGUre2AEnknNQ4ZN8FgX74tqj1ORyyzCauwUxcSHCqXY9RDxCVfeE0kqgSXAoDcsVHewd0sLtH5UKRqqWyK3W0Cqnh9TVK53KUzmcpk89TKic1PB0bDX0DJiDbjQAT+tyOXD5Py7Uat7nZajFwW6qUKZ0F0KwSzKqEZfYd2gjwFiCusG8zlEcyI2SYIZWNxNxqmbKlAtertyQhALhss0FVYjCmJiSUd/Zod3uHWbidVpulnIvlEpWXl2hla51qtzYFwF1dFgYuA7iSoMMzWxWTGMA1+WNdbmYxcC051saY+SHR3/21LAoohXYvixe4eusAcCVFGs/bb3fo4PkLOj84okGjTUNPQpklUPSZwgBuXIRmrpkz8wC3u3m2xSI+UWjljtjQ8jdZQ12pE7a1AyUTZ9vr0j5kMA0M8QwNhkia6DPj9uDwlM7rDWq2+9QbjDiOBLCNYy6+Oo+u+bwv67Ii//YezBJKkWSaTlEum6JiPkPVUp4qpQL7Nmu1Gj28d5fZuQDSWPKZAOCWaG1thcf1LADXyAg8JqYAXMQ3pEQRWjRC2THYJb5EPMcdwrLHlnwWxEz+9AG4Uf8/zk6ZBmAD/5v71JLWYxIq4sBbtuNUulviJwFDN1yDPSDsoJ2ujJwm1ti9WZkwleAk3PpVnf0yfMvfxb7EfaC8JEoHYxoORtTpSNKMVIfBOixrs9jGCXpy1vysAZlXXxxuzvyZ7oGbgfcz/fr/5B7+6OgoFI2ZGogRVoWfDRl4iq8+fAHg/vZv/bsz61TMChpeB7K8rFGlZuyCgOt0lcvptjiv2nuxcQBTECiZ9TzXPac/auKCFb4MBmfBM8gx4tovyyvLlM2mpb4eM38EcIGhBEdv3rXZSYwO26kg03Q/GNPOTuWtV3Qh3dXE5wwzBjVfXOMZ1pdyDpw0PD8cKzg4uJT0m0nfzQdIoskHavK89MSMZ6sHfD2RPJZ0wRDnN5Hi+nYv9g+oP55wUBeG+hD1kNiH1/q+CWSg6fNrl8FJghMLh5VjNTBqIsMtDsCNjq1ZAa+X7gQ9wTc2hb2SoOF4zIEOfME5tm/OnIaMT2LC7AzLDmX3ZmpcxQO40fYvOnemh/H89exVr31dX/rgVtQwd0a3yq7ZsZb5Wi4W2HHqdVo0GQ1ExlKzbFFLTtF/YRyZU+dWPHHy/Npa0v+SlS9zzxhQAfjL6QQqpeMAZoY5EbwNnjTsPAafW7AoODbM2JdggoDPwiCXsRAKcHIAwmgown6X42wNkfb7gQW771Qf84kplpxKIcs/lWKHISoraYGFV50XXg9o34bXp7ixJQ52oPYQJEh4ChCeLHvcWPLbG/dO/M/iZsAi+2ps2zUwEA3gvDSAC5m9dIqWKkUGcFH/dhaAOxqnqNUbcB2oy6s2FUpVKlcq1O92eP1EsHwwhGxtm8f21tYtDjxub29zXTrU2Fnf2KDLiytepxHkBHOs0byiYb9P1UqF7ty5zRnEe/sHzABfX1ulcqlE3U6L8rk8M3XxO+6DbHRJPrDxGa47zkNPEzLi1qOwHWRs+fAcs/kRdfKj48Y/bhaAG7ofsyM/HwCXQwGu5AAxI3R794CevTigdn9EiVSO+wgsazBJDw4OqdPua0Y+U5C5diaANzCD8sUiZXIFqqKGbbVAm7Uy5dJJBoQhoXxW77DkMDNnRiO6ffsWLS1X6fnzZ/yekRgCuwHJbAjC11ZW6PzsjAFfgPGlYoHy2QKtr9XojUfrVK3kOHCMwAKALiQlpbM5DtQioIAay1h3L+tXzGxkJkS3z4kgnW6HxsMRvf3Wm3TeuKKdvX3qohaurFiEXbGQIfrqlx7RL37zA2YyPHnyKf3Lj35A580eDSlD6WyJkwBKuSytLlfp9YcPeVztHxxSq9OldheS0Kit2eNaZYVchr78xht0cHRCT56/4PuhPjQCMrAHUXv027/0i/R7f+8fzl3OYm2iCdEzBXCFKeLXbOMRrba9z76V53Xj0qFQtmlYeQ67owKzjiEoyTSOZai2nuxRovLh7EktHyGgBgAGjIOhBA0VWDGgMRy80n1S2WHYN/lp0srycsohMqeZJSvpAGG72Pwn6123sGpweebvuk5oLcF5Fom/7uLfsUAjNxQAbpLB29OLBr3YPaGj4wvKZsB8S3BtZgTMLPStfB1dtyQJBPY6GDWyx4oNgD3TAqgOTNf+tbq4wiSWUiO4/upKmWtC37+7Sbc2VymVlBq4Y2apIynT6vGq9T+HdRIdwPOAWhw/75hZf/c/f2kAV58DST9QYrD12JKZpvZm9RdCz2dTxSUrGICroK4/Cr3pAPYth0odeGsgrv/T/BNnIQXH++e6pAkkZv7sMXAx9gFuLC1VuLY9AMrhcECNVpvr+2F/YalkSxBRdiHPKWNqT626UhaFAVzYcwrgsn/kMUwx+aZKh3DNQW99AiCq6x4DpAzYKoiLpDkH5CrrFfK9fZEtlrkhiaKNRouePd2lVrNNt7bWaG19harLVcoXc5RMy1pgDFgL2kO22FLRDDiG0gnXheVnn1C/1+dv1KyFfWW+BhRScESpXOakO5Z3Ro14tW/hJ2Lu1C+l3jKSp3B8v9dzCk/ZXI4BYMhXozwF2MOQK96F3PCz51TKF7jOPGIHmHcbW1u0urlBKSQ/ZTOULeb531ab2EUo4H8NRtTrKYA7GHLNWzB48QUA1wBUTqRSZjD3jwNHpWcA3jKAy8BthnIZkVHuI6GLAdySAriyDqpuBde/FQB3RI3zOh282GcAd3d7m9qtNr9zALiVlWUGcFdvKwN3ddlJePOSIk6FJMLr72KbSfvk25JAgmSO0NqnPokxuP0yS+LTB3Gca32SBQDc/ec7dHFwTIOrNg1abRp1ejTuDZDdK6CPlgRB37FPODOqONfUmXmAczX1iEV8oqjfZeu9Z73zyzA3XfxVVa3wQFW2bTRhEQAuvmE/n57V6fj0gg6Pz6jR7ArrFkk1SJjXPY79Zo6pmY/tq2KYX2KqdEF8SvbsBJcAyWWSVCmhfn2RastLrO4CBu7K8pIyeAG6GwO3xnMacxZfTkXAk1F29pYDcHvsb3PShCa68DOjNqrGLET5Q0odhe22QH3Kks//tDFw58XrosBs1N+O2oTRv5s9FAfiMvtWhoXY2CrF7SeL+/MbbRXpZFFLsBIKOAaqBtgz4EsDwAVQK4oWvpEsJYgkvoQxALVF1IyHbSj1mwHq8vhSQsAPds/mmcmvPvFvzrzpgWt64Gbg3QyPP5EeODo8nIoGhgbjQgCuBGRe9guL/Pc+/A79+3/234mVL/ED7eEA5my5k1mB6cXaNh/oSyQ8KYgZRpx8PP9adkz02aJtjQuKR4+JCzSEQTupdzEaDqReX7lE+XyOg9E4DnJ83Gpm4EaeMUJoEAN0fo+KARVGEuNgbJHt8a7H/w7fQMwHC7j4sr9jdkw5A1czl9l0968Rd1N3O2MK+qCwGolOgkWtTjWqgzpn3CIbBdI+lnINnkWeQkJ7YuDY38wQFaAMjiokEM/rVzROJbm2XyqbE4NpbM4bZJFNXjCYAz44xRLFGiDz39AiDNygf+e/20WOsECiMEYn1AMTqddjJx5fqHkSOOUSYM1nUlStFCUgoHWzptv+Jw/gyhxYYBIs0lF6zCwH1/88alyzROJ4xM4/AvvtZoMmkGdFgq5JrHJ9K68OsjIo5O8SHLHs1mB0yhQMJLXwi5dwIuna3mfmmdnkY5FMFyDgLEkLDnjdZokaEtSRL/dnXnc00C+Nkb9ZFrP1Gz+HrAk+f9Fd07uwBaZtbDIjy60rEn7nAIpm3g+QGWrJICpfxVPwJd7r7EP5zqG9Im7/sj4JAazaB/7YGPX70n/euJzl9M3aJ91eFNPoRYIVcXPCMrs/LwC3Wi5QIZ+hNCsNCCqKcWIM3NEQMlwpGowTdHhywbUe05k8Bwp73TbXtIVjibUaaxDWmVu3blGxWKSjo2NepxFUg6IBJHxRJxfjF8zdTqfNEp9g7IJd22w16OTslDIsq7xChbywQSRYpwL4qIcLtrAmRMza72cBuBYEC87z9x2dMzYnIiC/jQc71+wEe/9xAO5U+ziIJCoX/viKG2f+MbHHW0CKM++JaxR/ur1LT3f2qT8CExYMZWJJVUhNg4GLeC6Cv8USWNR5unNnk/uz3ekyGMUBq0GfqvkUvXl/iyWUP33+gv7oEzBOUatPanAhuP7wwT0G3589e0JDBF+zYEanWbL5DmrFVZc58I7jkRCVSYlkJJLdCvkx1+rEHgtZ9f5gSO0OwNIhtdpdumo0adgf0lKlSo1mhz599oIa7a6w+rmmmNTR+8Y3v0b9fpt+/PEn1O5BLlEk7lOTMZXzGXrv7dfp5z54h6qlAh0dn9Dz3UPqjlM0TuWIEjkaoxTGCIHLIa3XajzuP3n8hC4bTeoCNGBJMgT/R7RcKdH7771DZ+eX9OTZNjW7Axrw2g3ljzEzhn/pF3+e/qu/vwiAGzGk9FcBcH9H1+4g+BgOAQeJj5Lk5gG4sgJ7thQy1qaNNh+rMo6vZuu5cLMonegayPNN+taYKKhJCTlNYZoGa7slppq6BQcNh2AAILgEhrTImgPUBysMkqAIRGGMY3wwg5XBa0mc8nHZqCUbLM9hozdks3rruJM2vGbPmbWm2Jrr1nsGcFPM1AGIuwsA9+iCcrkUP0O/P6SRFFLmZ7DiIyy/ynXy8KwpnjcAcrF/Yo9EuY8h+kwDfI5bgr+9AAAgAElEQVQNo0uVPKn31hIJlk5eXanQ/btbdGurJrX1AC8y+yZgFcaB0Xy1CKAb7Z64gKW/Zl0H3s66dlxbXgXAxegWCeW+S2SIB3BFVtfGp/+T+9T9zQNwfSvKn0ZqI5lsrwXzwz6J9KIFwc0o09soY9d6Giw+2eWEgdvmkgLsTyog5/YZBXKi+88i7/FzMbW+AAllPDnk/gHgbm5tcgkbPO9VQ2wC1GzH++XajZhPCGRzLUDgNUGiMdePV6CVcyzUY2TwlgPeAjJiPwIwyUFx9K+eg3kpAK+AvABM5d8q2avsT7b1NZgu2J3t55rsOJlQ4+qKwU5RrMD+CJunTz/5yVPqtLv01luP6P6D21RbXWEG7mCEJASsGUNuF+SE0WY8t9WpTacEoOWcG/PjaSL1Z/sDT1rYDGuJVeRyBb6/Wy/FwGfbCvdsNVvcl8VSideCdrvFP3FfKc0BwDjLfYZ6xHi2Z0+e0tOPH1Mhl2MWLoBtHL95+xatb24weJvKZUVGOZ9TiX0BoDAPkYAFCeU+9v/+gNmyYCCv1Gr8TiEhjeTPQqkkShhgAJs9qEoKPCeIWOUDbUJbs+kss7nx3ALgjilfLXM7JuzMif+G/6ehGIItcjiiJpiXO3u0tyN1cJGQiP4pVMpUXVli8Hbj3h1aRokdZuCK9DTvtjoG5b0QjV3iewDchgBL3YAFQIuUrAmNp/COd906HbIhdc+RmpucYiYsXIwnZeBeHB7TuNVjCeVhp8sSyglsOrpfSKqhJ6F8bezn5VeWl5FQjrt63D4dwOW6Rzr2vO7BKh2M5HfwLRKpDI0mSer1RyybvLt/RKdnl9RodV3NWxaghsyybhEyBg3AtbrnapN65H7bp20TMFAZ8UGoJOWzKbZLtzZW6e7tLXr02kNaWa6y3YOEWqyJ1XKRy7TBTsAawmtaqAau3UWTvjhJTnyxUA1crZy0GIAbxNZkvE2Xb5tlR9geNCv+Evg8ktIQt2e9rC1iY8PfD+Pslygo6h8zy36ZBmD92Ok0A9e/jv3b5jdfS5XJWFVNwVKfeRsFcdFGv/7tdQAuEqANwA2eTfoZNjq+zY9Q4rjGUlWCW4F8tOuffv/x5xOWefll4eaMn/EeuBl4P+MD4E/q8V8dwI1aRi87hAW0MwA37vmxecQaPJFAon9ufAB5ftvkkotYe2Hp1mBz97afGdeKbrgW2J4VfIlu8va7ZTn6zx0FuczIDvcrsntRW0qC0WtrNTo+PKR+t6sGsxjlLKEcA05JQCe8zVqvsVPgAYdqMkRea0BBEqPVQBfuRf1ErhgGY8Sxk261+k2BnHIYdDCGqzZW68BOj69gTPigUADNGPdAU1P5h19nSs+3y/ADC6DlQ1HyVAbgyp/EKJIaHTBQ8D43NreYnXp2eUnZYoHrl6QzOb5mEm6MdjwDVZ6BL89lNQ6lT5zskffQcQDudQEsOzVuPi2yVvnGMu6NACiylq9aTQfaWpsQ7JFxl6TaUoXW11Y4AIQvBNNNhkdev4yMP24J5TgDPa5vpuf4/LUnOs9t3cP1fQMeoGI4AAlpGUnAKJcKtLK8LPObGYOS5YhkDHPefCdKHGSddQBwzYmHk6iyb9IuP+lAM2m9ucrOGWqQqhyPsZ+sBl5oxVDWhwsGqqPl3mssPhAw1t3KMLX1BE6V77xYsEeXDfOGLeZpEWr3jAjeoyal9T9ncvNwMwa9BCu/SAAXbY0yjHVlichgaQaylwk7nVr08olO4bU0PNOj433RvfbzAnDR+2AoCICbZsZiCMAdDJiFCAnl3gBMoxTL856cX9F4kqJCscAMXDA1WMpYpdwBRmxsbHKwEPVrr1jWaULr66ssc4faq5lUmgHEfq/LCgdra2u8f4ItMhiLjB4YugDNspDeGw4JQgIISOC6YGcaoz1u/7Z3HJVKdcCLBsikz/09RneACIDrr0P+NaI21TwAl9cg5mx9PgxcSaoQpQ9MwP5gTE+3d+nJ8z3qo05xpsBA0upKlaUpG402lUoVZjT3UMeu26ZyucCZ22fnFywVB6YB3sndjRV6/61HHGB6/GybfvDxc2r1hwzUprmGHNE7X3mbaitVurw8o+VqlUpg8GaSlEFtr0Keg98AqXhNg0wXMv9HY+p2wWZNsoRkJpOjo9NT2t07pCefvuCAKwLKyCLPZXL04MEDVs745Ok2A9TJtLx/qJyAXfitb36Tcjmij37wA2r3+gxbpVKQpyvSa/e26O3X79PtjVXKQvqx3aHtg2N6vn9CZ/UW1ztDP4wh39jv0le//GXKFgr0Rz/4ETVaLZE6YwsAQdARrS5V6Otfe58uz8/p06fPqAk2MMoxpADEpWm5lKU/82u/Sr/zN/723G09LLIfmDkAcP/b3/udgDXCY1Wj7Wr/BIk1BhpEAVyzJPFzGsAVxq3Dq3woUNdnAaUlxgxASbL0hZFL/H446N9qM9Ak0mzo+XDdaAZwkRAApi4H6wFMIqEHoFRSamHn85z8yLW3GFxJUy4HkAJKNkjU0BpzERPR2WpBJpJab26Fl99DCTgLJgspKBBdk3ml8CQUE5BJTaTootHi+uC7u8d0fHxOuSzYEknpl6EEzwVokMAvnp1VCBi8TTOQDRk8zI3eYMCJCEg67DPwPRbpWGXNMLtIbQmzB7DOrdWqtL66RHfvbNDmRo3lvK3Mi40ff6tfxF6Ns6UCuzFYK+dda1ZA1rdrnY38shLKaivFSShjTgbrtbHf1BJTpDVgFmnvBNRnHU8xhpSORQ1tezXnokmlMQFqb945W0ofXgBcY+D+bAG4WKeASywtVWnr1iZVymUGDLE3HRwd8V6FJB9mHIFdmc1xopd7B5YXrNLB8t6J9wmGWhTA5TUmm+UEMwCk+LcDyBX8dSAuM3BFttcHhi0J0ZIoZRyrBKnWyIRPAEaogLgtBmGxP3Y7A/qjH3xCnXaPPvjgLXr0+n1aXatRJpehbr/NiQjw0dAmgMy4Ds7l37M5ScbF2swSqKrAkUywHQb7yDif4kuookESdXNFxjlw/oOwBO4HeWb0mQC4Y17X0WcAUMFoRZIN+hv9jrIYrVaLnn7yhB7/5GMqKoAra1uKNm9v0drmpgfgSg1cc+tRmgkzY6QJPVDUgG8KiWkAxKj5awBukgHcIgO4aAuvyQ7EFVASn6Gf8Z1DO9MZVpNBUhUDuDRhEBYSymxIegBuJpHiGrgOwH2xR3tgFhsDF31SKXPN29Xbmx6AuyI2r7JVdbPh7mX/z0uQlRiCz8QN1iBWcIoBcOMMiOh6OWtd9XdAU4ISADcsoXx5dELjtgC4zMB1AK4k9iJGw0lEfgLYImG9udaPLXjBfux79ov4Rv7eHgauJZFa1NlULYrXBNm7kSAF2wWJethfJ5Qi5BWDfXt51aKDo1OqN1rU749YCYOf38WdZMfF/WDXin8clOCSOWfJ0eJb8P91r+EYQQIrPGwbonSCqFzM0e2tNbp/9za9+cYjWkNiwGRESS45MuF6uVCsYQB3AAUrSaDkuI11msU2dJ2bBeCiz2BPCANXAGzfxzcbw5KQXOLRn0IA1x8//jyKs2X8Ppo1B/3YUvR6+N3ic2JDS6kZl+g4h4GLts6UUMZaCAnlZoMVrLCWcxk8eUBZ7ydCyOH6zbxeSjKS7COyWkjyf5D5/7/9s48WD7YtOt9vjrvpgQV64GbgLdBJN4d8/j3wMhLK4bt/FgA3GO4fffc79Bd+899e6MEWMZJeFXDyg5wLNcY7aLF2mYlqJwpTYR5ovOjzxBnGsz6DsYQA1PLyMp2egOEyYIde/ATN2mXptkBCNQj8epnDIR6aZbwpm1Y3YgkCqfEf6tgADhYjUeEkNzQ8iUllM4X7SsBgd7iyLoIAuOPsynbvhqt6iO5MbYcLtvlLsQUhpeHmiMn1tB8cnq/OjrEe1cjwDQ3mZLm6E3Bn9d4T4ro5l/U6XTabnLXbG8HxF+dVJFulzhbrJ/kwuusDr5fhjUW+nEEeA8zboYuydKeChDF1hu0Ye16WPBmLk40sYQFlkTkeBHTBQq4Uc5TjWklh+RW0MZBtmYi0tLcE2fz1jdUocCHs8ukEjGhfMWjhO1OeJKF/bFw/xF1rkfVkXkAR15iezzCyRW4M9TkBFCFoz1naXONK5q+bW15DuC6ONy9dUElupKxUzbLWAF4wTyNPZKCSHiexoXC4PzoifeeBb2m5rXHj03vR0fOmxrnXfn/FNdDY5o78LtLRNpC42ag7pieaTCdnqqtr+zIAbvR9Ta/ltv5rUCvy7O7dRZhG+NyY6/49GMyc8RXd3/zf4/aYwM+elvq1W/hrij/fba2Uz4I9Luow4neuj4Y6uHNr4GL1hLx/ghn6WCeQX45aoOziQf4PjATUDQe4NU7SKJGmF3tHdHZ5RemMBD67YGmMJ7S8XOEAmyWIlEplKhYLdHh46GSV19ZWqX6JDOEBSyGXy0UOKCGoWK2UeQ8VOUQNuvCQEqYeAhrcD1xfnoWeOdAdtz7Yu8BPVyPNA2Sn+3k2gBv3+uPetezL2FO0XnqoRlZY3YFmSCjbe571M86msvQrPmeS4Bqx+0endHrZpFSuSLliVeyQxJgZ08dHp9RqdjgAK0DagDY313ndQ+1hAMBg4aLLX7u9Rt9458tcG/bx0236+Pk+v4tsKslBJrCj7965w2oFYFFDMhtvhdfNFMYQvpFMlOCatQCIT07P6OK8zizsLz96SO+/+y7bHU+fv6D/5198SJf1FkGiXkAM4lphjx7e52Duzv4RsyIQ+EBf4J7o81/6+Z+jleUi7ezu0CSdpQIA6kKR0hjfkyGtLxfp4e1NZpkfH5/Qdz76AX26e0StLgJ0UscVgTSM82988D5LSH70/e9zfVtI5KJ9WB8w6tZXa/T199+l5uUpXZ5fULG6RNXVdZaeLubzVMgm6PXX36B/89/683O3KVldpsEhALh//2//VScBqCGYqfBveJ2JA3C1CVG7mGM0PoBrksq4kzBs7dsYuGCEovYxWFIc+OSffZYDBdA96I0YrHRzjsecAb4A7QHiShCLg9VaezGXA3iZpTz2W2biSl1r1ITLZROUTSPQKTXs7ItbK9EpCTz5tqgLk3t/d8caEL4AiOsncHhvcgrARWJcMsWqBAj+7u0d0cnJmdYiFxnwyQgMOMwpAV4gtZrJprn+eDYNsDrrAbgj6nLt8T51IBOu/d7t9vhaXNtZ43K8/isKDxtla7NGt7ZWWZYVQO542KPJuC/qIbZzeEm8i9hIsq3rSI35GbfXXRcMnbIvIte0deylauDOAHBNclDGpPleSkMKPZf5AB7LyNv7zfOJm9CSOCp/sWB38LtYYfg9up871SFv+ssuZAxcSCj/DAK4UItYrtDWrS32p1FfncsqHO4zowwrB9iYqAlbKJYY2GNZZUj3a2Kr1MMN9nQAJdiXXY2/pNRHLkE1CwAu2P/Yp3zlAq/erSkcyHIj+zyuLm6hrEGIAVg9cM6XUR8HLFauF9tsMjALFYxup0/f/+inrDLxwQdv0+uv32fAEmtCp9/iZwlSNHS+s+qvBdnV/9bEYwazM2kGYMFS1lVR12IDmwDgZtkG8JZD55dBetwAXPiN6D9WVlB7C6BoPo9ksDT707z+d/v07PGn9PinH1M5j7ILZYG5kklah4TyxjrXvQUDF3VwIaFsYIHZZSxtrQkqYI6hj7L5PPcH+hoMXNwPe3I6m+VyQRY3sL3GpJQbjYYDcLGPWO3j/migEspg4BZpwrYJAL4kAUjOomYwaqYOx9S4qAsDd/sF7YKB22qJhHKlQkurK1Tb2qDVO6iBCwbuCidu8Xs3aqWrRCDgGr8zA4s5kSCwSd16ohKqs2xNt+/pmIyCSf7vthC5NVh9MlYS0wTjFGrgtjp0sL1DF4fzANyAges80NluUegR4uJlU/a6mkC+f+QfE91fZv3uf87jwmJDAKyUMY/BiTUCpUIw9+DbQPEFSma813YHDOIiCRCfoVSI5EVKIpuAndJgjDnEA4I13wOLXczKVgpPgUFWC5FIxs/xiIq5DG1t1OjBg9v0lbe+TBvrUM9AOZsR+zvwk9ZWV5SBi3JOMsf46s7HFeU7NxY4wR/2GtSTxOaSlsMOA9HBANyghFMA3tp1whGNWfbCzLhoTBzLH8u2dvo2hv193tiJ2iTR82bZJbPiHfNsoeici7OLrrOVAgauevAM4JqEsqkHynsKsXW9PgSA64O4/v3wvJBQvry6FDvRyAm6X2ExgqILEw3UHmIyAidJi52C35EYYInR/8v/9f9OBz7jFqmbz2564HPugZuB9zl36M3lFuuB40gN3NizPBlldf1iDhPHL9aoC33o6XWQMXBfDcDFZeM2vimj6xrQ6jrjK26jjn2+WYF37+Dpdr46gDvLALnuuc09ZOecIE+U5YxhSEIKY08y8E26lq/lA6ROXkcB2ph3HWqXAbLXvPvAiJF/icNnnwbAHocJIitkrMHkS9fpZfi40MC08CLf0Wtd+IHEAPLbEn1gASdwXHAVY+B659lpQj1y7Ful9kktIBitKhfSArsGnzI7TBiSIqmlDOVoEZa4Acm2b7jDfBDA+nqeEbjYChIvZecHgHAfroFLSRqORy4bGk61ZY4jc7tcLlEuHTgRdn8bk/ZTJL5TbNwBCDYj0l8PLCDhP7dJMi/yXH7fLLLGLHLN646Z5wDEr0UwcEcsZwgQAhnmYM+aFJ/VXZqnd25zxB/hFvidTjCZmohTugVx+0D0s4WflyWO53jgVlAsNJsjuu+2h4VegjgC7kuBA1trJOEUTuerMXCjzxi3B0j/hgFcXlNCEqPCxpgKfEQG1L8qAC6DWfo8iwO4PAMYuAKAWy7lWUIZcpvoQawJg9GYmu0OM3AB4PZGE9rZPWKmGaR5EWDFm0TCEqToh6OBJJMMhrSyskyVaoUZuGDpIUh6+/YWDfsDyqUzzM4E+xeBDIDIXhyCUFYh2J8kpI0vqUBl2QnBOIquA+ygmhyi/jFuzQkA0SDY63aaa2yc4LwwMMufQ9pXIvYR5p+3/36OAK6EZDQsiizrSVKApOMzumi0qdUBs6VPlXKeVpZrtL29Q/0e2HwolQAp3CHdurXBj436uBzYRKLTeEiv3Vqjr7/zJVqqlOjiqk31Tp+ZhZnUmGsQQ8mimC/wmplW6URm0QxH1O73aKDsnf29I3qxe0CtFiQwRT0CCQZff+8r9Mvf+jkajCd0fHJO/+yf/ws6PD6ncUJkaaX695Bef3SbWTnbu4fU7gx4FGSzqKdbpDffeJ1eu3+PUokh7R3sMxOy0e5x8lYPwd9xn9750mv0C9/4gJnmu3u79Iff+Yj2ji+oMyQGcCEFjfYMOgP61jfeo2wuTR8/fkzNdo96wzFBshK2Hcpk3N7cpK++/SWqFtJ0Wb+gdqdH51ctOr+4pGbjitKpMX3prbfpr/2tv8d9avtm3F41axVmAPd3/yOXPB8ogBiHxwa1Kj5Ex7iBj2a2aPJPsA5rAo1JuLnGWWIEJMolYMks0IHIa2Mt6Hb7rPyBgD/eNQAD9AESwJhpqjanMb803klcWkttQAMdsQ3ARgb4gP0W+y6UbEollCQpUqmYplIBgKeAwbZ3OrjZsQts1zFb1NdM0T5z83na9p1lR9ia4a8dvv0jwXk0LsnS3vVmm/b3AeCeMxANH4BVdCDRCRZfQgJkAEGQVAfwFmsgy47nc8qqAQN3SO3ukJq9PrV6fWqC5dwU9iFL4KnvYAFbwbMTdO/uJrNvN9aWaWWlTKNBl8ajviZwBMFC35b0n32WDRENlkZ/j+sfu+48uyQuEDsloWz1ZX3Q1Rvzto8bA9fmnci+okaoJteo/xUGWgOwT8Zl1L+Z3hvcs9lepB/IqQHYLf/0/S7dvrxLsrKK9yVQsrBzsJfWr5FQjtrUs97rrPH9mT5/SQll7qoYBTD2ZQC8cm1HsPITtLyyxLXVa7UaVZeqdH55QTsvdqiHeujJJJUrFZazRZJYoVxikBHJSPCFrN4j+0f6LphjxL4N6tFKkgmAwHK5rABuhu2F4BwvQURfT7BWywdcIkVWeE2GCZIzcTtLfEYNVbxHqI5gvUQd2Xa7Sx997yc8p997/y16/VHAwO302zSaDKXsEveNJsUgC0t9Xt9GwbPwOM9mqIP7KIs2GPPSFthYLIHMDFxpt9sPIL/Ma3mHl1j4joEfLQo6uVyek+5SWNMguTwY0qA3oE8/fkyf/PinVCkWaalc4SvDB+UauBsbAuDmAeDmKI1SPwp0ynIu9YnhY4ExBvYtK6woA5cB3HaLZayFgSsArl3DldbQ+c0M3EaDGbi5TIbZt7h+D++dxlSsVjwJZVkTUpSiDAO4RInBmJrnddrf2RUAd3vHAbglA3BvbTALd3mtxnV6jYFrbZI6uBLrMQCX2cKaWMT7ooPng/yt2HXSjxdF9vio7zK1jnpxFJZQ1t+hEMMAbrtLXAP38JhGra4wcFGeYjBUCeXgGeARhHzGBQDceeu+G8O6hvqrYNRW93+f9bfoMRgb2Ht5/1WgCn0ARah6vUGXVw2qN9rUaHWo2wMbd0jdwYj6SCYYE7NusdXymi5cbllP9NviLMagtPchyRFBMp1rl5eALemJmqqDxMdMitZXq/Tg/m1695236dbWBmWSvAuwikalVGB1IiSRD4dg2JuqlK4Jtg6ZEh0rpcQAuJq7JOUuUJ4BDFwDDwMmrn0W7E2yYfnvdNa//X0/bm/3167rAFzbL2btUXHXnhdjsnfkX9u/znX7pz/f4q7jP3f037bHBffiCAUntprNYMfMAnDxd+xRlpRminr+MzdaDaqHAFwlHGgSGQP5oyAWIqoTyrrlPULqrNvz/a//9Ls3ONpnMpJuTn7VHrgZeK/aczfnfaYeWBTA9W8ST5K6fgirWxhcRg//3of/8pUZuGJ7zJ86ixwjLkJQp8s2zSnDjoOZ4a9pI02y1/2v6etgY5KKHdd9zQrkvuxLF0Odc+gYDIBBBwMLhhMkm5CdJ4FpAdiZvWdsRYtqOScqUrPWGesik+S+sOFHHk8kVsNfAStSQBc2yDTzyvAVF6yIDMSQISwvLXzxWOM9LDIcgFWR9+r9KhmN0WCJsXJDjRLfyD7ifwRBOHk2gAdSZ9Pq+QwHY8rm8swiG4LFBeN3PHDgrci2ikTQ9aztaXlhG8uuSTPmzKJOTPT9xZ3nB4LZwAJwggirjimWwOp0OEsdbBZkUbOBNhlSgmW2pud2EFDBeEV2tkgY4ie+DNCFc49/mzSzncdBD83snDfnfKP3ZYDfl52XdvwifT99DIIV8pwYT5ivCMLC4bG5y4Z0BMyPjgdpg7JRtUE2bUJOxoz1dppr6xW0xfXES5zfNVHWLs+j8ASOm6sSYAizG80xDU3DSBMcU8G1DB6w1t8T7Jaz3j9PBm54Pbe5HM/Ade/JC7KawxQnwxsnoezP+WjQIC7gH+ovl1QT/+5sbPgA4fRnwXrlggafAcAFOwXAVqWUFwau1jD2AVwwE0fjJI2TGbqot7juZzKVlVqlzStCkLJQzFK+gPpuEqhcWVlhyV5IJuMLwdZabYVG/Z46ihJkkGx0YXyyeADqazoOiZs1FkJxbDseSzPY/9Z/+Gmj2O/T6Xf4rzCA6zMTJwlmEXz6fJee7R7QYJKiZBp138dcA3d5aYV2dnap15X1HHsCpFnv3bvF9eKO9ve4/i0klFHr9Stv3KMvPbjN7N1mu0/NPoJhRPm8JKYBRE0ls5zZfXJyyuzaq8srumq2uR2lSp5u37lN5+d1Ojo+44AYK0eMUOswSd9653X6lV/4FidcndUb9M//8Dt0eHzJbRiyOkaKaksF+urbD2lpeZlZjniebK5AqWSG6yWfn5zQ+uoqpZMT+u73PqJGt0dD1LjH3jccUCGToLdev0+/8gvfpPXaEu3u79EffvgR7RyeUb2FeooZGg56nMiA4MbPf/0dqlaLtH9wQKXKMm3dQY3fJTYRIPeIeui15SU6PHxBH3/yCdWbLer0RxwY5DqDGaJ3332P/tb/x96b9UiWbWlCy+bJzXyOwcNjzIicIoc7T9VVTUN1IxD9yAM8IHVLJTVCiCckBPwCJJqWkChRrRKtbnUJxDM0LfGCqrjQdTPvkHlzjHn08HmweUbft/Y6Z59jx9wsIiMvXSX3ez093PwM++yz99prr2993/rT/yXiSyetR7MAXAPqONTdnHBeS2D+J/xZXNTkf706mS6nwJ0HGxxiVZqAr+wuAEd4RwALUZe40exIvdHkO8VPBDshLUjZwJSCtiqtrAl66gqpP2uCAS5Wr3+39TAAldVHhv8McAFABMoXIKlkqVaUpcUCk9AA7Jj6ANcwJx3KdgcdqdFz23c4DRePuazLZsjgnb2ETtvrBPaEtejS0mh3CXBvbe1wHlBuNJNTuWR8U0pc5cRzmDsAXSCFmhYyccFCJruNc3Is7cFQ6u0uWeDH9TqDzsoKUkAHwEHgYzjA6PrVS3L1CoCvKsdwv9+W0aDnAHAd36HPN5koOM1nigdL478nAbjz+F++3xTxi5yEsnpR5k2Fs8X8X440T90FABASC+xaSAoIAFyOk2D0qYfm+QFBIkyENaT31LPc4I2AyQ6MYRu0nWAx2bqs4z1UWNIjjPluCXGG+BgzR3ew0wBce+a48k2Sz2Cj2/ch/BE/63N/nZyYKa8A4PrX8IPlBuBiLiAxCH7Cpc0NWV1bo93fO9iT+w/uSafbZRAb7Nva0qIUK2UyMwHcDkbY/0GefeiSWy1h2Mmvj4asD4tSDABfCeACAC6VqNYE+xOMK/OvbbjE3G+8Q5UfhVqIWmdVyHHylEiHZVJsShr1hrQakOrXxFgkqDQaLfn1rz6XRr0pt2/fkus3rsj6uTUpFPPS7rdkCBUgD7zjCHH9TVUL+7drH1i1ZOC221S6YK1eV58TtpG+FerOI6nEAHCYqc0AACAASURBVFxnc9X2op496s632EYchy8tY6D1eNFPi7VFqlhRQr+LurU9+fqLr+SLT34r1XJFlms1HeGplNbAvXA+YN/mkLBXhEy8lqBhAiXmCmQ9ybxV8Lbd7SiA62rgotYuJJTLCw7ARfvdukbmra11kpJ6HRLKdfZxkaxq9Ss7vS5jABUCuGUZ4XXRN0wL0tCy8D8B9PWH0jg4kuePnsrTx08I4gJ8x7uoVBcI2K4CwN28KMsEcCGhDH9VbQNTzxny0sVPY0TuJeEQRQPVnpideU1g6MReBKPS9Y8me9OosA2AacDABYB7sLUtg0abIC5q4I57iBfgOGzVVB46OD9qPoPp7K8pcZtjdjbevvDksD8mbIy3P562t0r63MaEgWMoYYb3BD8F6ha7+weyt38oB4cNOWm0KZOMNRdyyiqZ7MpmOPUYlP6JWGnne1gcI7D3LKirNp41np3qA8FkS2BxD6llIUYyRl1s1P2ulVi7/jsfviebly4Q1IXyCNZv+EPn1lZdSQYFcAMJ5aBlGHhhUjIGGlQ7IgxcvwZuDMC1eBzlvN3YnAbgxtf2RN82srZO+hrWN7ZuxteiJB/DjyH5674/5mwsTvPbwrU5BKT9fXTSGLQxHD933n6InhcycH2/GMeEinjJLFwfwPVjdNY+qBWc1FGuSNcaxnFMItmx/OGfqH/u6ryzRIBTiYT/D7n+rkr4/4t/9eUcQaZpPXb2+VkPvHoPnA28V++7szO/QQ/MBeC6fVxkQ+N95mfuntYUk9kJjkEN3I9+If/JH/29uZ4gaZFL+izuY5qDNPsmUQB3Agx0YFwEQEvIOmT4yrLtzfmN3FwDsARw/VodUxoYf8YkYzHNAQicBQTNxxpsRtM0UAxJSt00MLzCFzmWLOphMVgTA0WMKRFj6/jNDh0Z/dQHVsKM7+gbMucm4ngEiaHuaRP6acIRMw/jlBetbTDdoNNHRDTQo/KYk18Toy12CJxkBwrZRjBwODWCiM0hErrT6TzwIkoN46VAzpXOL+vAKDMVAO6sPZTWh42OkkjA6RsCuBP3TwDl4/3Ec1IZZRe754csJgBcyI4hcIWxB1AGAfjAiUyA/ujk8RnDLwNzQ+dOZSSnybucaqdiksn++JxtQ04/IvHdxYDLBHPLi05uPLQun+Ub28bVbA8DDoEUVbRdE9eaCPpMPsdpweGoDZj2BDPaMHHLSaCKV46N3yQA99Xek8sidkk13wYDN2pTkwHcpI1XaJ9DZki8H7JzsjCtD6cFGfy35wdaJ+a0m/dJwdjws9cI4DLZKMrARfAGd0C/GgOXEsrDlIwyeTk4qsvWzr70+mOyV0aDvnTabWWtFzNkU6BOGdi5qDHHoCUKlGK+gXlpwI4TvLfAiK6ZGgIdp1iNVwNeLsHG2NCBkL870Z//unnHeA6lzo2l4Y9z/z3pv18vgMsA2O+Igeu7RQAoACTdffBYnm7tSqcPugWk4DNSKeelUl6Q589fSK83IJijLKSSXN7ckHKpIO3mCdeOEuSvC3lZLGalmB5Iq3HCerrdcV7ag750+5Cgg2w/kqQqksnl5c7d+3Jy3CSYq0HKkSxUK3Lh4gbBp529A64xYN/jkGIhJ7/34TX56fdvS7vTkWdbe/KbT7+SoWQlnS9KsbzAdtTKeVlbKhIke7G7J3sHdTk8PpHjo7r0eh3pdwfy/e++Jwvlivzy17+W3lAoh4eBgLWvlE3Jd27fkj/46Y9ksVqWZ8+fys//8pfycGtXWgSkC1KpgD1UkfNrK/LuW7ekXExLHZKXg7EcHTdke2dPjg6PpFlvSD6bkfdv35Z6qyFffn2XDMkeqTYZGY37lGz+4Q++L3/8T//XCbs6EfCZYlSNgaugqgOJLG3IjVcFIaM7AJsLlkijfrqCDQaucm6k0VYFaSF7THCBl9MgJ0DCVqdHmUGwpsFSIdO206WsIL4NoA1y8Kwt5l7qhAtc+4B162yqgSXqImvLWRc2l+VYrJSLsrxYlJXFIutz57Np1vki84WXtkAULYu7j3GbtEiG9ZwBuc4rp02ZI081eDvT9kn0Y9gRaUoeo7+2XmzL3t4BwVvUYUStb6rxpCFrDxYuEj3TClazlqWCVgRw+TtY9CK9kUi93ZGjRlOOwRY6rhNQBzvXgm/oU03g1Hp8N25syvWrGwRvy2XUie7KaKTscgSMCS46edck/+e0QKx/fFJw1Tor/rfT/Ab/fhF/mgCurpo6MqI+ehAM98cSxrNjhZuPSlnufD6YhwrguivGA8y2CwgAXLunghkR998DMng1A2o99gp9RTcCCe4YeOMMdjRorAFVBnERaOWUSEmz3WYClJUqsTXF3r/ft/6adlpgeZrvHd2bTe4nJ97jawdwwToFSzQjq6srcvnKpqytr8ni8pLs7O3K3Xt3ycBF4lBlYUEWasq+LVcA4GpdbYC3DF6bB+8Y0QRKhiMqUfDvkMzPZsnkBTDJeqmUQ/UyTIIMlABzD7uAycfKYGNGk0H8BHrU2hA0khRr3yLBjYkFIzBZAeC25Vcf/1bqJw25/d6bcsMBuPliTjr9NpVMgiHn2XjuxQCAOttq44FJt5kMAVyspYxBuPqcBOxcvW0As6wh6yUV0D8CgDscEqyk4lA+z2cleAuAFQAuGLYOwMXzQj652+7K159/IZ8DwK1UZLla03Z7AC6kk7OQxi+XyMK1/aQCuPpeoNgCVQdINqP98BfX1te5fpw06pRQxnsGsMu2ubkSzAcHsFFC2TFw8ax8NhEycEepsSwsLkpxoSwDx57GKmEAboYA7kjqB0fy7NFTeQ4A9/FTgQQ2nhcALiSU1zbOy/rmhiyvOwllB+DiuTHumOhrASEH3DkTFgK4lgTibELSHiywp2p49RJeHc1pc98+DwBHrzYqxyVcQgC4rbY8u/9I9re2ZegDuKgx7dxhmMs4gGsMPf/+Zm+S1sm4LZrwi83UnBLzmPTXw7sn7bl0TCNe4eqOOqIFwFmsofDn4I/uHTRYkkPfHdZdrXcLAJdz2iVhKOjlEkwx551/z6QP935cqC9Yr+BjWVJw3OaqX6YAbmo44B6sXMzKhfNr8uEH78jVy5eYcAlgdzjoyEK5xBq4UOuADVP74iSUA8o34hbaNpOCB4BL2XkkmzhwmUAtwFsA1ZSd15dtsURLQHKP7IVso7V+4+t90jrv+wKT40D3aGEMM9lTSPJJksaezQ/dA4br6TSfxo6L3zUeK7C5mRRDmOa/xNvnn2vTWRm4zsdx65QBuElxNo4/KAU4ggXWr/h1kdB6Uj9Rm82EUr+Pw+QybZ+TTAbRyMWm0R5Nyla5///r0ydnOFrysDz79FvugbOB9y138Nnlk3tgbgBXbWjkK5rgNnsITwC4IvLLj2MAbjxrzvs9cLhmfBbZ2Fg2qDXe7YmDrXFwLc14dmtU8Jy2eeAH9PY9EM+u5UdX+JkHELrr24Y47ENj4LpbxZ/b6++g3wzEtPgt4026Yde+CS8SOp7aSIUmlE2mR6kMFFi3lE/ioowsXa0TqhlzuvEzpyBsR/K7dhCjc8qCDgsyyQk+ugBOcAU2Pu0KdlheuQOenHRpEFCIPKHzpL29O3vAexdBrC0CvNKdnBjME868F6izwRB35mNCPVNMDMNWAdOa5zhvExtVBn24oVNZYEoc4T24oB9rFLpttr1Jfx6qU+UNCCd1Em9MfNMyLTCS9BCROeHJrinq751xyhhGO7HZYGtd0AnOOhx81CoiA5w1W1HXUgMTFvQMvHJ3fQ1shXxDexY/YIT7FNwGXLM1NUsQm/sgi9LNnWlrwzSn2Y5Pcrbj4yjRIfduGHSfvyG05/ReNB/ZdinB+aFcKwIaCHaYTCGcYc1IdRn9sRcVDwhrEC4aCHNxk0j3TBySyJSOEuGDeePfdFq9mUjDrO0JY8xvVYKE8sRcTdhwx49hKJK2IgzABrnMLmOdAa9YN00fP3696pC5FR6P96O1Us3G4h1YfdtgLE1pe/y+UwFcAwn9bvQAu6RAhk3lyT4KL+LbFLvG5Gdmm8J579sAk1Cm4p7Z7xjQE7QBaxMZuGWpkYHLFS1WAxesfsjWpiSTLcjWi1159HSb9SoR1MP8H/b7Uq6UtC5dsSjZXIYABSSbrKsxDBmA6PUY3wKYYfNBa9wCFNLAI6clCsyRBqD9o5Jj4ReDtN7AMRvIY8k4cbKlDMIYg0WvMBkQCvvUjZypAE88YDRxLYc5G/CmzAwHJQVgHA7SDGmTWwuOcn6H2moNRvjtnxhbHHfaSfgB4O3ugyfy8OmWDAFhpnNUYVheqsjqyhrrzxYLJalWq6wBWKstqIRrHoD5kL4DGKzo79y4L/kUar+KHDU68ts7j2Tr4EDanZ50umACiqyur8vNm7fk8y++klYLUroQ3BtJejykFO7FS5fIONolgKtvEsGtarUiv//dN+T2rUusrdrs9mX/sCnNzkianb4c1xtyeHwkndaJnF9epHTjnXvPKLPIdYTjRNk7YC2sr67JL3/1CWXxKNEORZSUsCbt7Tevyx/87IeysliR/YM9+eLOAzlpDyRfXpKF2gqTDVBrrNdtcg6M+l356KOP5fmLXa0HnAZLF/fqSzGfle9+97vSH6fli7v3CJj3oXTH9WQkWRnIj370A/njf/LPZwK4nLcJxi6UUDYZbpNCc6Co8084MhKQSPucY4VSgOr/MbAPACCdJcu52WxLq9VmTTiAtrgWfmK+N1pg3kJeEKAhAkKuPldk2TSAzXmyM1FRN07dM5tLqIHpsK5cPo+6sFlZXCjI6iLA3LyUSmBTotYjZIhVEjR4fALUCp5wpo1DAFe5y0HBDGcUo/M9PqdO8zni8x/+P+7c7val2e7Ki61t2dvd1zq3GS3FAEnPLBROIFEH/5O2EMAuFD4A5mYoqUyWMfoCTIhUhjX6Dk/AqsB3U+cdGFLEjDUASGlMKv5k5ObNK3LtGpIxclIsZAneCuVYcU8FbxWj0n6K+yfz/j4rcHna3+Prmg1//xxuYZwPYqRZf55EXOQIA7dH+2AMFCQQAQzSgLl73sC/jzNwo+uwKRTp4SGzyvrekgMYdIVCC2tbhopJoYuh45Q+COU8Xf1uFzi3ttHn5txSEBdjqtmaDeD6PnVkr3YKIGL+gj2xP6b9dTTp70EvvSSAm+TPWDuUgavjmgDu2qpcvXaFAG5tqSY7uzty5+4dJppAhrdULjE5rFJboM8BALc/BPsaDHXAczq/LTlEgULU6HYMXCftX6vVtLZqLhskVwesSVurfRCOD291vR2A69hMQXebv+LAn06rI/gG+IwxAAll2N2PP/pUTk7q8sH778iNN/Csq5Ir5KTTazkAVy/kzwsL3qu91LiC/00At92OgKSwN2T7Q6beGLgewIH3gmugbaj3ivFnSQ8G4OJ+ALqr1ZrW0E2npdPuSrvZpnzy5598yvq3K7VFl1AylnMXlYFLALdYEGPganKdzinu2yFt3R+ynjoAJ7S/WC7KhQsXGFs5Ojkm4xbvCWU3kJSBnlHJbc+XG49ZZxjfSJrBtxo8954yGaktL0mxWpE+2NqOiQYwMweFBNbAHUv98EiePXxCGeXnT55RlhrmsgxfaXlJ1i5dkPNXLsny+ppj4CK+AI/H7XGojmAgru+xuriSv+i7BdDeQWT+mt3xxoABMwkuw8RHnMcGkruFkkoQSCBKpaTbbMuTew9l//kLGTU7MmqBgduVcX/AvsCXgbdIVKAgCusGT9rNaTYo0bbHExtNTjqWUDPN9vh9FF+L7ZxsFgkNaZZ+ACDFchAjJPKDjT2QF9t7sr17IPtHTZbJoJoFEh5UtFiTaFyQJtx1OMDV2Li2Tw98Hpcs5+wDxoCWpoquK8oKd6mq2H8hidbtu1aXF+Xdd2/KG9cvy8b5NSauDXodqZQLcs4BuIN+nxdkPJESvBanDGvgWtKrAbiUzjXFEucPYs2i5LzVxjUQ0cqSRcTxjCTg6uie8q6SfAgfaAzfmYGLIXjsz2ezfRG/wBs78fibf7zdw4DQ+Fiy8eqTE6JrkRIVTF3OrueTF3zbnBSTiv/djrF1wtZ4lVEOSRjWZr/tdq7PwLXEdV8Br94AgKsJX6qwpD4JaxsHsa7QJunza11dHItjut0Ok1XbnbZ8dO8wOTA9jwE6O+asB75BD5wNvG/QeWenvnoP7Oxsz6b0BZd33n5ktPq/xIax7VxPGd2//OgX8g/+6O+rhE7kuHiQctozKtA4zTmadlZS0PpVe/HVrzUbCdDE2jgyFnO0HUPTc73cP8Pj3BZxhmAzl/GJQJ6/uNs95gGvwvcy2f7wkxDUPa39YVjZe0sTTGC/bq0+i0s5jL3a2eYWRyRJz/oXYgAjMaQ5ebtZd2QdrfgATGR3u+fSUe/OmGOizTG4E8FGZrVGv6Y5gHPcIiIDh6w5k1BWBm7IRtNrEcaWsQO5dBoA0E5LepwsUc7AktVWweFuA2JSWFHThYdTWaxkp33yrZkzHe+DaYG+iT5JAch+CZN7SqeidQ7uCY561XeDgP4sa8Q5Mesgh2XNcdg8w4X3mzV3ki7EQKOfzDEjQBi1a5GQ6+QrTAj8xzdoxCKcHPPMtckFuKa9u/izhHY12jRrln+83y5+ntCfp61f/rXixyW9l6RrGWDnzzH7NzZlynj1EoU8ENB/VsQtwHWlZOlCiTVwM0wKgpkAA3dIIAd1S7UMeEqeb71QhhlqVS4A/CtIAd+odRYl8et4MYm7oDOjIzneHy7UrmwFL3il/eBCswyouxq43PwiOM4im06SOSUI4gD0A1jFYHuCysWp7yIJGDOgdNa1XF+xzY5tEWG9ODk9faawzEL4/h0o6zEFk9rKTbcLMDMGJdiA9+TBoyfy+Pm2ZAslqdRqrKG1ulghSxV9UsgV+ROspU63xX4FSw8/wT7oD1PSbnclJ0NZqVb4fu8/2ZZPvn4oLdQK6/aCAMHq6pq88cYN+fLLr8h+IRswi7AoGNoF2dy8xKQi1HIEu3dtdY3gMZ71wmJBrmysyWA8lO3dPfn1b76SR4/3pdUdMsgq6SGB+M2LG6xB++zpljSabQXknD0YjQfy/vu3ZXV5RT755LcEHMEMxvqE575yaV1uv31Dbl7flEIBrFPUx23L9n5D9g6asrN3JEdHR3J8fEgp5bduvSEry6vy6199QkAONdE0iDdmsA2sCAC4ki3IF1/fIdCM2Ajr+iJpSkbys5/9TP7hn/zpXABuYCc90xMwcJ0Emj+PXPRb/UrfZTHvxQso0lYFgTgN1GNeo04y3uHhEerANaRe1/qq+AKDGoF79COSAVjbFoFg9SZ86NhLqXAysfOsQPEtjQvkGxDJeo0ANrMpWSjlpFbBd1EWqkUpl1AaokCgkxKFAXfGk6ZkIgPGnzFw8dMDcPkYxuz38w4NhA471ZmcMP2IdlH/Hva9JnFCMhwJDGC4A8CldHJaa91i/uRzBYIKOk+1Jwkts/SKMg9ZcgWthZRyLs+afLC/YGKibiYkmsGIpr8TAH1gLmcIQhmAm8/heriW1hVFWJqhaSbUGpgZfVmJvmpsjQ+DkKENTwrY+leex3+a8P2Y36IDJQnAVUulX+afImDJuswA8QDUDYcE+QD40HYakS3INnTri7uOH2A1fzd4Djen2HeBgoQL2CM4OkQilHEvXbtt7eK7CiURCeCSFa87SP7mmPbc/+B6rq4qkiumMXAnfIeE4Pa06TjN1w58/dh7T/S3XhLAjbfF9+814IwEEozlFMHMa9evytq5NZZh2N7dljt3FMDNFVCqoSilclEWalWpLlalPwRw25MeAVwAHN5+QLMcyCxF8phJGYPBBHlmjBEkapKxqlRqlxQTrsvxttv4MPZ7ZK/iBqyWfEpJp6XqBdiXof4ugNBmAwDuJ3Jy3JAPPnxHbty4KmvrKwIGLmvgDvuuDe45nDw91lXu65wcJscNEsYdkAslFKgwBSxXN8ZQaxv2AUklVjvR5g6uQQbuoC+NRpPrus0ZTYTQ5B2A5igloNKdadbaBbv43pd35KvPP5dqqSJLVZVQxvXWLpyX1fU11r+FdDKkiwHi2pduPbUGLpIAsd5A/rnVbjE5cHUNDFyR40ad7wcMWPRdoajXwJpk7GE1FGOtNdxsqUz2cMB9KD7PFQpSKBWlslRjOyCnTFUuCHOJSC6dkSwB3JGcHBzJ0wePFcB9+ozsacx5sL3BBl/bMAB3lXVw6YMFMsOupJErAO+Xt+awcskzbtsd6Qvz7+L7Hn+u0ubPKFlk+2nrk2CP4EA/grhjkW6zJU/vPZS95y9k2GjJABLKrY5IXxP28KVqAMrWxLsw0MjUNOLrgW8nTtt7+WPArKZ9lmSbfFuXZPdsLNs1dFxoDVuwcLu9vrS7KDHV43q6d3BMJaF6q8vPebDJHMM2O/UELvdezWJlzcbjqOqFhNEmV/vYMXD9tcrmhu4LtAwENPzgV2IeYB929coFuXHtkty8cUWWamUZD3v0Y8+tKwMXCYv0EUgIcQCuA3Et2Vzt34gJEQED17PpXGNQpiQC4FpiiiUG+0njLwfgxscsx5I3bnWsTzJwbez69jQeR/IVt5LGn7+G+UBmMOZi+zp/X2XH+/f0x2X88yR/KD6O48cEAK5j4JpMdVw+2ZLO7Z42dkwZzy9nZuMfySvHAHBZRgD2UfsY7xr2MrJOYZ/mmLfWp/CbYO8OAOC2OvLZVutVQkXT3I6zz896YO4eOBt4c3fV2YGvswd2d7bVRs+MuJ9ygBeECdoWP3zKCDcAdzJgOS+Aq0FF3ymKO01J/TXPMfP28+u81uQ955NPmwV0sDfnAGnizmWQGew1bB5nd1rfzRMgSTo36bykfp/3uFnvVsGx081yRK7Hu2BSu2aNEdb+SWjUrPO+SV/Fz50IbnEwfHsALhwwOOwAcKIALnrCm/8B691JjmLzegqASwfcsRCMWeo7g/h34AxSutIFsWKsUNuA+k7paZuzed6FzcGZ5nbWAHV/h8BY3Amf89TIYfMAuHglp9VZtWVkXjszs51uTryqc+S/q1e1O9PaGJ+X8UCG7nmxCZmUp/U3Vvx3bLMYv+fk2jgpI612W8/0j/fbxc//CgK49kywCmAp+gAuw1EegAsWUH+QIqAGVjqyc8HSo/RgoRjIOqnqRDQ1xQ/oBO83gW4dfx+mYMHx73a8/sbc5gVtKd41a+kq8xYgCNgmANM06xhM3zD5IG5v/Db64yR5zXEw1ssAuO4ZIn2BeRiofCQny3Gcu+yOeBv93xXARaY1ACHdqKNWaas/lGKlSoljMPAg7evgIdYtRQ277gBA7EBKxTwBzP29A9Y8JYDa68nGuRW5/dZNsqrvPHwmn917Ko12j4CFfaFW3eXLl+XJkycETvCFgGu+kJOLF9bl0iUAuH2Vd2y3ZX//QE5OjmU46MuPP3hbPnzvTQYJnzzfkp///Deyt9+SPustg4nWI1P5jas3ZGlxSR49fCJHR3VlkzqQD4Hpd999S1bXl+XRo0cyHmdkaXFFlleWpVLKSzY1oAzvxXPLUsjlWPvso1/+Vn77+X2ptyCnmXEM1QH78O2335SNS5fko49+KUfHddZEU39emRLlYk5+76c/kWqtIr/9/DP2dSabJxiwvFiVxWpFPvze9+Xf/3v/6UsBuMGYFpEHX38q//i/+y8Z5ALgqu9bwSM1SHq0goi28nl2kVn9GuQGywlZ9howU/nqTm/I2m+oBXdwcCJHxy0GORXvtUCek9w1UMNTItG6jzru2JKXqCvrK/AkBcpoC9xcRu1b1DBm/ealBVlcBGMc49mkpbXGutbPdkFRD8BVZRF9bu00B9oZgBtbCBNtgyWHebVPo3ZC+7bV7kmz2ZWt51uys73HTkGbwG5nTcZCyTFxVRoeTBpLOmEiTUZZxbRfBBzKTM5AXT6A63g/YOJiTHZRc5lMd30i1PCENCsA3KvXNiSTRikIVVdAWZnxeOBsc1x2UZ9k2lo+4b8mMG+mHWN9NMtPSNxfvASAa+3HdQDesQ5uX2t8Y43yAdxgTx4Hpl1jOf6h2GH+g7PzZNSZnLPLYdUpaH5uOA1NVcHGNuqZIqBqY49qE05SmQFrL/GCAK5j3yKwC3v51wXAjb9nW/OtnwAUwvZAJh1g5rXr1+TcufWQgXvnDiWyUSObTMxKUaoEcGtk3/b6yr4mgOvK4gTgEICv4Ui6qAkJcH80oo+wvLLCpCJjIAWwr6H0CUlcUV/SQTdUEPEBD2U+wf5Q4aDV5r0BiJaLZTJwP/rFbyih/P4H78gbbwDAXZUcJJR7TUqbQtJZTZoDT0ZjgqcAN90A0vnPtRDJammCt9j/qeIXCgjo/o5qTEGdQ00e4H4cAXwnyYwatJDftHljrFy0GfMJQDeUKiANDb+q1WhJ86QhD+/dl3tf35FKoSi18gLbCHu0vLYqSyvLCuCWilKuLkihXNIEbaoQaJ9hbuAekGQG0N1sNjX5qqZyzK1OW/LFAtmvmM9kBzvpWshGA5QmEDweS7fTIQjcqNf5DRAXtnZpZUXPr1bYlgGlch1zfixSSGeFwtIAcPcP5cn9R/L00WMycAEKY6waA3d944KcuxyTUHYMXJVQVkn9iapSbp9gaUW6jIdrVtxeJvl888YuNAdB1x/8tFJAgS4FpIQbTXn+4DEB3N5xXfr11iQDF/3EpD7q7geSwNbfvu21PYX9tL3+NP/ant8HSONr0Tz7tKTrkyk5Gkomk+PaDF/npNGSfQNumx2WPIAKCcBp1BtX9q2xQZ0f5MgXVhaNBAQHvGqdWDc/+blzzVxSRYrgGOZg9MtklWkPMQ+oHoJat0PJo/73UkWuXr4gH7z3plxYX5Zsekyf0gDc0bCvag9k4CoLV30blYBX/00Zt7AFBHAdA9ccSAP0kKyn5TWcX+SYx6Ffpj6T/j1aMzbJb+BY89if/pi2a9o7NbWlMJ8qUCsqCgAAIABJREFU7Ck/thSuD45R6pQM/XtZ+01iWBUdlKHPNTZhv4a/GUhq7TSGrY1hn+UajzH4z5/kw4R9an0b9rF570w3ZjJOcv3beLkyY+CqvXe1xL3nA4DLvdVQxxT7kQCu6w/nWxuYDjUFJDpbX8DfqNebcnBQpy2+fzR41VBRbNSf/XrWAy/XA2cD7+X66+zo19QDrwXAxYKs0ZmwVa8A4E5uNuaBOf4qM3DneYmzgewQwj79ehrImv01DZzwz0wMZCRc/zRnYXZLYiNiSqb1ae2adxPhX8OF0U6Hb51vTLke7+T4/ea9fyDq7F1s3nOT+jEpADFvfwfnOj8/aQTOCnSddi87FxttfAO81UxpZGpqJrh+6Z1DYEA/Y6BjpPJI8S/rM74V5xD6TnHcyURsFDJNvrSXH6yx65sT6TvGSc84a+58mwAue2dOpmlkzsyZ3MF5McMkv0yiyMzx+A0B3HnmRWTev6J9TLqGXkollP0xEd9YUTbMvbMoEyG86jyBARz91w3AtR6w/qOUZyoVAXCREa7qco6B22wTxKI05XDEjR0C2tyAo56akz1WBlJ0MEdAy6AzJwe8v2FnvzuoUYEzqyUYm4usqqBBKtaYRI1MVx+z4CQRIQOlsfgoAzepXfOsM4FU8e8EwMUrCJPN4uCSjk9j4IYALj7vgXUwQPANUsI5BrQRKMJGvtfFGjGUZrMle/v70u225eLFc7L94oUcHpyQgTtMoTLcWK5cXJcP3r1F+VoAuF8/2pJuD8ExDX4giLC+vi63bt2SnZ0drjkWTO72OjIYQM6/KIeHh7K1hdq7GsRm4komLb/3vffkxz94j0GkZ9s78hd/8bHs7mO8ZWWcwXvvSSablpvXbrD+3tOnW9JqttlGJB3ge3VtSTY3N6RQycne3r70+2OpN1pycnwkJ0eHMuw15Tvv35If/+A7UivX5Pnzffn5v/ql3Ln3RNp9ME5VNk/Z20O59eYNuXr9mnz66W/l8OiYYx74XwE1E0t5WVlckO988K5UqwVpNE7IAitXqlIqL/B81Mg9f/Gy/Pjv/AcvrVhgM8MAXIK3eIcmOxlMYB+8taSCMNEkyOp3NRZSjg2GZ+l2B3LS7MrRSVP2DsE8bkqjidq2CjIpKOBZYI0Gq/dApDYK3vLzYLsyz/4ivLbZbhvLgc11AflcOkXG89Ii5L+rsrRUlaXFqmSYk4EAKBhWAN6VcWNYNhnalFHW0ishgKv3HiOBLQKGR9cGa088kJjsnyBdLUP2bbPRoULB7s6e1pqFPCelS7NSRF3ngrKIAdJ2O23pAVAicD6SXDYluSyYx2mVXS4WJQ250gwSDDDfRnJwdCK7e4cqDTkcc25kchleP1/My/Xrm7K5eUEBWxmwn7T2rd4D44Di6EHQd37w1veFfJ8o7h/N+j3iJ03zreCnzMnApVfg1nyV0E0AcHlTtz4lDFE3g3TsszagzSnIvaclBWkJVw4okBJnPWGT6XX8K3dt/ojUerfa7M4Vd6VvNIgf+ivsY5coYQDuyYmCahb4DwPg0b2n79PM8lmn7WVwDX9Oxv2FyBr5kgzcpHsGewuTq8S8TAvBzOvXr8r6uXVZQg3cnR35+s7XDsDNSqEMBm6JAC4klgHsQlmBIC4ZuJrYwj5xNgBrHwBOqBQpgJuT1dVVqoiQleqD6j6AG9/i++MnCJ67+rlmIwGOOptLVmirTclhZeCWpdVoy0cf/UZOjuvywQfvyg0DcAtZaXWh6ADZc6egFiTVjNlmXxJcgRkk6Gi5HANsjA9ojGJKykKRBOsz6p/DKWLSSFaBYklRJQMAAEog4DgsAlir8d5w/VKpKAvsqyzXo1a9yfY/vvdAHty9K4VMTkq5As8FgAvwFt/lpZqUa1UyWPOlYlCPHQl2uDP8CCSzQLYf/dRoNnlfAss4JpOWhVpNVtZWCd4Ha5EDoPEMFq/B3nfQ68v+3p4cHBwwORasRZR5QP3adC4rqVxWRiirhHcF5vwYa0yGAC4klH0A95mTUMY4KlUgobwo65cuysWrm9EauBEA17E5vapfbjg6K2R7Pj+2FzVKtr/255/NTd8O+7bU/7uGDtU3Vrle3dpbUjv2nL1mW549UAZu77ghfdTBbXeVgRvI6cKHtP0AXjvsYAjkTWuL/3ncbzU7ENgxj7sadTyiibO+jxB/7vjfFMAdcxwi4WB3/0j2Do5kd+9IDo8alFHuDiAfrPVurXCSJbA5L0ETSpgU6hIgXJIq9pgA3bQ0RaQ1KpHvlE408SdcDOL7VlMM4hsaIREjJaVCVjY31uU7778lly6sSrGQkeXFBTm/vkqAF4mPBuDCxwnX8hDA1fJWKIUxWQOX6yVrA8cZuA6btoQR5weGbKT5AdwkH8D/DP2g4GhIsZi2ZiXFh2zsxCWN7bo4J874tTFp9sz3G+Jga5KPEo8zTPOH7NzfBYDr2wf0pwK48BdUAlrHm9rYsD+MTY1yBVCegJXUMlMYL0g2OjlpSqfTl8+2mvMFuP0OO/v3WQ+8hh44G3ivoRPPLvHyPRAAuNNODRb8acEON3RnAbjOL4jfxhi4k7efDVzqOZbxn8xKmvZY3wQci1/zdV7rVfrh2wZw/cU/vuBH3ME5ANwkgGvWBt5f+GeN8HmvNes6lv152nFJYFzS/ecZHwRwY1NsnvOS2pd03rz9EjluCoA777WmmhTndMMJwyaWWdAEV+LBSyerSmBAsyvdD0kNJ/nK5ijTeXX2xqyIvxEL2uUyu+NS2XYdPwgVfxY/cOQ7v9OCTZxDLuRsGcazxuCsvzMrPSHN4FXezzwM3HkAXLR5nmvNejb7+yxlgXmvk2TD5p0789h7H2Tj0ONY1szSpM1UYNPcPywIQmm8hESV+QA7vVhScDQIQPwVYuD6gSFudsHeSqdkoVyUxWqZEsoI+OvcCiWUWRcTtWvTqCulwbVQPtDV51S0NfJq/XcY9PeUgsf+nGeo3V0veHWu7ilBWjAKEVTJIstdgyuMuZJ9PSQbDQFCBE8hoRYfS5ZZ7b/X+caDBfajcuLxMWIBNLtmvN8ZSJvJwEXyjdUunwzW2z3jEsoAjuqtthyetAjiDsZpSiWXywXKIj9/9kKG/REZfWBXQ7r13XduMkh+dFiX/ghsa5VUvnnlonznvTelUMjI890DeXHYlF4PfYys7iHXGASUr169Kk+fPmXQFEFy9DsAXIBRYFEhaL67u6vgrZN/wzv73rtvyO//9PusZby1syt//ucfycnJUIapnGQLWcmXMrKwUJarm5cp/3ywf8TAApkNY7AQlXF06dIFUsl/88kn0qi3pevqhCIZoVLMyI++d1t++uPvydLCkjx/tid/8fNfyNf3H0mzM5BxKusYSWOOmbffuSVv3rohd+/fZzAbdf+q1QWplosq5VvKSbVcEihZZnIYg3kZOjYqGD+459qFy/Kzf+c/CmzHabYyaRcQALgOvA19cl3xQiYufkegRqddyO5wH7hFG/2FYCPef73Rkb2jhhwcNQniNtsd6fdUcg3jlTXgAgDLLfoG4Aah8gRtk0CWeD4QN7Thji3kaoMSRHY1uxiAT6dlaQnS2zVZWa7J8lLNA3DBYgXYoex789ut5i0CnAbghuklWjvbr5+dNPfjNt/3T3wjl05BFjlL8LbRaMvW1rbs7oYALuvcgjmXzUm5VJLlpSUywZstsMSaUj9pMihbKED6XsHYXB6gb17yYOIWiiKOybO7dyxbL/bIykXguVjKcV7n8hky3jcvbzAZo9/vyGjYI6s3nUEwU6VQUyn4hJg7DoSPM1FnJKslBTqTgrV+/5wWmJ12HJiLAFY4b/yh7J1go8zeCwKUsHNxCWUDvDiSnX8aXsbdw5jkASNGxz1Z6wC4XC1D1lEkI3FA24DanbpMhQAu/RMmSQJ8AigPliCYjppkEHC7jHlFuUMtOaIoS1jbEIwYY0UCePPXMV9KcpqPElmM/b6bkriL6yeN8/j66QybS4zwMt2m3dAlQk6sg0FiCMao1k6HyVtdX5HrYOCeXyfrEzVwv7rzNUHGbD7LGqlFSPouKoAL0B41Zrtk4UK1wQBcBSeZtED756SMh0OWgFhbUzl/gITKVAJc5eIefqklfx9OE6zsOXse9aQs8UXHFCSUcWcFcDtk4A77CuCyBu4vfqM1cD94V67fuMZnzuXT0upA9QFrXLwehSj72KmeYGwqs0rBXgBHWGd7rryBSnErUMva4VACKBRoi8y+a5kJZWAN+pCYbbEEA/eRGOe9HkHjckVrScMm4Tq5XF4aqMt9eCKP7wPAvS9p+AxM5gNYnKXc8OLqiqxfPC/L59YkXypJtpAL2O2wh/ABIHeMPSsSy/B+AEKAhdtst/iOakuLsrq2Juvnz3FOwQ811qAx0cB2JlDpJJm3nj+XnRcvpFjIM2Fm7dw5WVxZlv5oKKyQjPeNBYPDLU0ANydpyQzHcnLgGLgPn8izJ09ZAxfjv1ipyMJiTS5c3pBLN67Iyvp6WAOXIzesgWuLUXwlNLUeusCnLJPT9rzGLJx3P8r9pSUjqOlRyehUWnrtjjy9rzVw+yctGSIxrtNjDVwKdBlLOVbfl32coHAU378H+6NYDMvfl/GY0JBPWI/T/HM7ONE2uWtmc2BrZ+Tp8215vrUje/t1OTxuCvLa+A0Al5UFnOdgJVJ0saBvRXUMA3DJtFc2P5JAsLcITGmg1qD1dC3hxxRUDNQ1uxEqB2kZBRuSeD8Xzq0w6XBzY00WKgVZW67JhXOr9NWHfQC4mpgfArgKhuo7UFYt1hQDcFkD1wA9DHsnqRsycLU39Xz9SSWISKx6PgA3vn5EYjmWvxQkwIaR1iTfIj4gcIwxawM5b69+7DQ/LonJGj8/7ov4cspBEoR3L+sv/2eSPxN/roBxDJa+q39rDFxjBFt7k9ptNs8YuFxrnLoCbCfK2PiALfok/F0Nj9l/JOMg8ceeFb4N1hDsE/Dvn3+5e4ajneLTnP3p2+uBs4H37fXt2ZVP6YGdnR3DOhKOitVmmXRZwk+mArgJnp/nJH0zADdcUH3naZ4X/qrgWNK1X+e1Jq8/H5A9twGZg2UWf54kBzzps3nOo6/ptWFaoCneD/P28bybhVljxCqRnXbcNDbltA3NaddKAqrmfeZZfTVvnyS+55iE8rzXmvasvoMIRw0OmAG4GtD15QMdABHQPl1AGNtYMHATvgIQwm1Q4/V7J/pqDlapOZ0EkdhGBUT8vmAw2TErTusjjJmwRt+sUTj776gP9E2/2KtzyKvPA+DOe6252vwaGbjzjtt55lzSMX4AS//uap26enJ43qQ2MGDhvqbde9raNrkB1AtNG58WgIivFac982lBiaQ1J+laYJ/FN4Y2V9BvWgPXwJ4QbAwCjq6PMONR87ZaKSuAS6ammwBpALgj1hxFbbkeAoUpgIEqp2Z1osy+aOxjOoAbvBPPzCRt2vmZ29ha39tYYK1Hx/JEkAR3s7qRCFyQzTQaEcDN53KCmnAItvvv0GxP/LOkzf/kOjAngOv6N/ndabgXAEVi8CkYb8rAjTPOrd32k8kdrq4mwtV43qfPXsj9x8+lDbZsKksWxeraqmSzeXn69HmYgQ+GjYi8/95bZK1AYm44Sss4nZZKuSg3r1yQd25elkIuLUfNFgHcg8OGNE9alPdE4BXP8O6778r9+/dlf3/fsXZQgzbF93D58iYDCNvb21oHcIi6tmkpFgryg9u35Cc//IDhzxd7+/LVV4+l2UrJKJ2XXCEnxXJGSuW8LFUXZdAbkMW7vw/W6Il02k2eByDlO995n7Kzv/nkMzJJEVhDgCuTUgD3x99/T372k+9LtVyW7a1t+X/+8iO58+Axa4xmUJs0nye7aLG6IG9cvyZXLp0nW7hUqkgRNRIB4oAlmRpLHkkkyHBnrdIcmZDtHqQ7x9LptuX46EjWzl+S//A//i9mmmSdMpMLDgHcf/RfuXAX2GEmvBjWbg0UCYK6zL6dUrasAaFgDQKwR63bk3pbDhsdsnAbra50eqgXqkkxlKakpJvZvdD+hWKvU9IbGZ2e5R3os1qQ0LfTKovsADUER8FIGQOXT3Es1qolZeAuVaVczlP2G4znlJg8sALZBtkQuDEA1yWlurtPALj+nPLbFLQnkBicfFcG4CJxoH7Skp2dXdnfPwxMobJ3AMwCwC3L6sqKFIt5abeaDLYdHR6z/mSxmJViQWvmAvSDraP0Mmu4Ii1AZG//WLZ3DmSMsZ3PSbW2QBALjD3MhfPn12R1bZm1nIfDnjJw0wi4E7ZQOXmBrCOCh9HhOc96PtVee5eKX2eevc6Ef89hrmmALwfgDhXEdTVwWTOzUAiVNBIBXJMCd6A269PqPOBccD9ZG3o4JJNSgUCwBm1tCVTNVa4UrEVIYmfTUsi7OsiFHIF5gIWahMSMIwUuYU+4fmEORwHc+kmdf6NUrOfXxH0Y//dZ73Lafsp88NP+7jXipQFcf8RF2+tqBCMZJSOyuhZKKIOBu70LBu5XVAEhiFkuxADcXgDeAsQNUSGnvIEVdyTSBgO3i7reAwVw1wHg1giwcx9BMN0lfLm6xGG2jD/I1YjpiHFJshMSyg7AbbZYVxD1KJE4FQC4xsD98LbceOOaq4GbpYQy6vnCJqA92NvAhqBUAMYyvuGHaf1LBWso10wAt0/QFUlUHUinqgwA2cpg0BaKAHBzAUjPdY0qD8pix7zBeWBhUS2j35dSuSzLy8uUgsexAHTz+YI0ThpydHgoj+49lId37xHAZX1VB+Cev3hB1i9eYJ3Y6sqSpHE+anii1rEIE1rQbgBSAI/htwA8BuDdxHe7Rals1NFdWl6W2uIi/U7UO47ba0viYz+IiAK421LyANzayrJ0wc7HfANaRgZwmm0G+xZrDQHc/SOVUH74WJ49eUJWMP2VSpkA7nkAuNevysr6qiytrhAIJqBMuE8TN0zi2a+Byza7RA+XXxAxwNN8Qf+gaSBXPP4TXMtUWhxTmwksLNuTIgP3yf0Hsv/shQxcDVwwcMf9oaSoLoA6wTof4upbs0rUmI/t7+8tLmX7FM5/T20nyVkyGzFrP5W4fiNtI8uUVHm2BQB3V3b2TuTwqKVJarTtztZb2QZnl9UXgU8E/0IBXFUYcuk3LsHMGLgBKGexOOdHaSDYqRVxXCjIyjWC7N2wBjoSZzNk+4psXFiT7374tmxurEq5mJWVpaoCuFkkPCgDlwx/VyLCfrKPWY8ZdmMeBq5JKNMr89a7UEpa30soo6z+m/lxk/u9pPXf3j2O5jt3gLm+3ygLN2nt8mNDwbWcnbYEbX98xedDPK4UJjrqc/nSyf6z6V5Ulef8+8af/zQfZ/JY61Hdv6q/Pb+EcmQP7PkDeCYkvphiBwF7nRgK0AZlHHT84YtJYWkFcLWdOi5Z+3w8lv/9/703dxg8af6efXbWA6/aA2cD71V77uy8b9QDAHDj2GvkgkFNpXgwIDZk48BgQoA05gHyV78GbvRB5gMukyuHzu6SacHK2WfOd0T8+tMW+tlXm7cfZl9pmtP5KmfO2nS/yjW/jXPmCcio3xAdz98EwI0/xzzvPqkG7mkbgZftq1d9X6zzO+Nm8zyf70jb5bDhx+YdTh5k+KYBuGGg1QDclKRH0WqsE/PtJUDJOIt13r6Ky8TFuynuyLMPWKPHpB9Dm+ofm9RXiXN3TvB5nrGSxJpNGn9xwDipr14XA5eAsS9ZNeVB5n1f8/RD0jNz4+qBXAZk+EE9nzkbbp4g6RZKDiauOa5R/rVeZm2Knjf5hNY3dlxSf84KOEz7uwU1/LtOHju5fvmbUANwTe436VpBYASBZhkR2FperBDMTZEJoyzX/sgA3B7rhhG0dUQh/eklfE1iG4kSsghs2/ucNi+tXic2mGD7IoCpkpShFDKz5hEwBLPJgpmUihoKJJRh/wAYDno9doGfEPBtM3CN9WDvLj7epwG4/nFadnHyXVtQzN5rHMAFsHD/4RN58Pi5DEYZGadzZPAvry5LsVgigNvtgJEHaeCUFIsFee+9t+Xw8ECajbaMJQttRalWSrKxtihXLixLPivyZGtHPrvzSHb3T2TQUxAW4CkCu++//768ePGC35ohDwA1JYViTjY3L/OdQN4Y90QgGXUHF8pluXX5vLx98zJdTsj5Pn66L7u7LWl2htLoQOquTvnXzYsXJZPOyqOHj9lGACnaD8pGfe+925LNFuWLL+9Iu9OT4WDM4AQA3NpCXn724+/Ij3/woSyUc3Kwvyuff/UV75ctlCiNWF5YkJXlFbYJcyEvIwZ2AWSrpKkGNEeDHuvgEqvMFmV770h2DxEUPJF6E0Hntuzt7sobb74l/+2f/LNTzaMP3lpgy06472rgsmOcFKfC/grgquk0MDdk4Nr8MBAWTBEExpFRD9bX4VFdjuttaXSH0uoNpdNHkFblBtkGBqpCTNk8OAu4TeoOa0iTX5Qlnu1bTwT/3Jw2AJdXpDwh5C1FMpC4zGbIPkH928WlBVldqcnqyqKkUwAvBmShgWWqkpEeiOsDuHiPrt/IwGX/RV9R3Nb689c/0l8DAOCmJEsm7ckx6ocdyvHRcQCQEiZIpyWXzUmlXJa1NQRliwT7UacRSQ9gFgKUBmMM32DtAlYEU7eUz8uYtYvHfH+7+4eSL6KmZEVWVldlZX1Nms2GtDtNWV6uSW1xgdLlAHA5P/DN2uQUhJQxAFxIL3oPH1/v/edLem7/+Gnn2nmv8ndyJgl22DubJKzZcuMHVo2BiwAk7JABuEEykxvc4Xs20NYlOTKYjPqVGSaBkGU7GFJ1ogfZzV7fsabr0mz1pNnuBmPOpR4EgC9Iu5lciokG5VKBSgLlcpFAHIBcfGPt0pIPum7FAdxOq0OQH8+YVPPO32f5fsss/y3+94gvFpNIjd8jGA8vKaEcHw+hrbIg+lBtWwYSyity7do1SigvLi0qA/fuV2TaAngFsFdCDdzFqlSXqgQ7wbztQkZ50AsBBuefgA2LTRdr4PYUwIW86tr6utRqtaDcDMDBEMAN97ChHQiegj5HkCzi7GYgU8Sa9ABYRJqNpjQbCuBiLCGJwxi4qIH7wYfvyRsAcM+tSLGcl/4QSTWom9uk/2IlcayeM0BYzgsng6wAssq2Wgkd1E3GuCHLLy1SW6zJQnWB9XMBwPr+V9TmpaTTacvR0TF/Yg6hf86fP8/z8DsAYKgCILHgcP9AHkFC+c5d2mowcJFgh2Ov3bgum1evSrFakXylJGMAnUhedtlBOUgfgx1GABdJVzrPUMe23e1Ku9uRykJFzl84T5lrvC8CYCQ4qk0lwI1SDgC4oTpFRllGXjzfkt3tbSnm8/Q3MI4gf9yBVPNwEAC4uUyO63waCV/whyihDAD3oTx9+EiePX7CRDUw1UoAcJdqcu7ShmxcuyzLAJZXl6cCuGZxbcSob29jJiwT4s89WiOX0OzPO3tfONZn3iU5GOZD0j9yeyywqcF0NoQOYHun0ZIn9+7LngNwh80OJZRHYOBCYhcsbPSvwrcqyeySJhUMcsu+t4/z/XN7R/bT9igEhwwwcrWQbQzH9ypJe7jTbNfE+ZALlxTZt8+39mRn90QOCOA6hqnZe7gC6RQVY1QxAzMbSSUDrsNIEtWMbLf5cecTBGYNXf3JZdZtibSeLnw1sL01IQvJO8EeKmBzKoCJEifYf8HP2bx0Tn74/dty6eKq5LNjWapV5Pw5/FsTHgIAF5M7AHGxpp/CwLWaqE5CmQxiB+yHPpklLJnMrlvVHLhnq/CEDxcbC/7YiLNJw/HuAdueEoO/nsfXNBv/pjSHPvXtGcYWvm2PFJUOljD51zXQxqQdp6xoBWx9u+i3KWnvmrTexvvI72P13p10t40dByRbW/w9vd0TcyksU6PxOpvvBuDS7qO2MRnXrsyOlSgwzbogyUyvYWCvXZvPnkrJn/0fvzzD0ZKM7Nln33oPnA28b72Lz26Q1AMEcE8bfQbgqvX1LjELwE2IkMYbkEoFAO5k22YHV0IRspd/t5OB5slrzHNM0p2nnTfNmTu99XP0w8tYj9hredVntMX45Xv+d3vGrOBA4vtzmZbJHM/oFNCNzzf/ep0SyvO2Zp6+SQJw5zkvaVzFz4Mjhk0/A4as/wIn2Qdm3dgPAq3zA7isERXw+rRHktpEkPAbvsCkQKo58z4QQ8cWQQHLavWCTxqMjtbrmfUeX0fb7R7zgK4KqE4O+Mh7df0+C/Sf9Wx8X79jAPc0W+gHLqzt9s7im6cwQ1TBIf/4iSXQfZC0+fePnda26HkJq6hbs4PxmACIz3ruU+8du+Xksa8RwEVIfzymhPJybUGyCPYjuOIkukIAtzsB4JKZxLGri6XWmpux8nJzrAfZGLfNtv8zldbaPH6mtPVD8JmriEzAh/VdlYmHoBUZuNmc9BgA7TnJsXD1+esF4KoNtIAypAjvP3wq9x89l94IUtcZgbhCpVqScrlCFmYmBTZPUYqlAkGFldUl2d/fI1OoNxDpoR7quC8Xlqty++YVWSgX5Mu79+Wr+8/k8ASB3fBFY525ffs2wdtnz56z1h6CpmAZIgB76dIGgw6NRpPvHX/nPB8N5VytKO+/8wYJps+3d+QvP/pMnj47Yhv6YBWmAEKN5NrmZSkWSmTgAowEY9RWIzANfvTD75OR8OUXd6TV7fNYBMrLhZysr1bl/XffkJs3LkshO5ZepyPH9RPpI2BWhDytBoMBbiuJdCx5EdYrPGm2pQEQpdWWFmQdUSOw35WF8oKcu7gpn33xtdx78ETqrY50EPhMZTjefvCjH8v/+M/+7NTJYABu0g4gAuD6MsoBaGsgroGmVhrQlCw0KKOylF05PkZtrKac1DvSaPelDQltZNqj3rGtkYrgaps5pzVZg/HIULM56qw5TkoAJs/JwA3sRIgQh1KPTsIPIC5APIxrslhTQslg1GNeW12U9bUaTFhGAAAgAElEQVQl1ofDNwAwjCeSGimlbBK8YOFq2DyonWjgbQA8h480j+/u2y2cCQBXxhk5QR8fKQMC0sjGsmGwNZ0hkxYA7tLSIkHaQR9SdS05Pj4i4IrALZi3kDtFEJn1f7NZKUKrG1zjsbC289FJnQAuakouVKuswQwwGBKy1WpFKgslpLRpHdwUgnguKKmCkA68NVWWSRUL3/eI90dS4Dbug36T34O+dUCHIexJy0oygBsycDVZpMREHguXWnaCJlhb8pEDs5GwEfRPSjrdPpmIzWaHKhSQZQe7HwxOfgPQ5Zw3lqeT8HeWicB5WiWU8W6xJhWK+MYYLshCtSzFAnx0ZiwQLGAw1oLyYIxCUrbe+GsF4MZ9NwtUE8AGAy2XopzwtWtXyZBdXDQA92sCtTkkOVgN3MUFgrgAXmF3Ad6CgWtAhrpqCqbCDoDhCQAXSS1Yt3B9BXBRW1UoG8wxqEYktHtxCWWOFB/A1Zdu96PFcQAubAEB3HaHiUflUoXjihLK9YZ8SAD3OkHrYqUgIwELti2NRl06XdSRH5CJDxATYxlrKdmAfgKkJbC6QP3R8THtEFM2MmkCuJVqxfOpbDegb0Mvpc+Mdh4dHdGe4GuhssBawVi3se4aAwzPdXJ0LI/vOwYu6n1Tnl2l+G++9aZcf+MNKSyUJV8uyRjJCmSr6szNUD5XZaux1oKFC3lkJCCDfVtvNNR/2NyUaq1G8JlsMdjcDBL30B4kWAwI3OZQt9cxyJ49fUoQF/azVCzIhYsXmegCP2gI0JhawilKQmeRaTEAeDsikHu8fyiP7t6XJw8eydPHj9kfOK5cXSAIfO7SRdm4epnXQ11dzHFjqXL+UnId7XRMSw4MZ2cdpd/YlyqnywXXJXLouzCFCpU2BUgNsA1rnAPWHDhotVhNAtV+BmxKnAPlgDHkfpGANlAmHv7d7UvnuC6DZkeyeH6A6ABw4Xw5aW7MK4J8zJXUPmeb3ThTKVb3PgGeO7l4gpUELTUOgTHLI8djJhkY0EbgSP/gxmEYeAvsakzNZlrML7pWOT+IMrUix/WWHJ80ZWv7QFCGQJVHYLuddDqGA8cD5MGhlqEJVKMhwFKVUbb9jUqE49k0WYBMeNYZxR5EWctMRkBSCcFqfTzWdMa4IFAXrEhazoDKWGDawz9Oy+VL5+THP3hfLl1ckWxqJIu1squBawCu1dh26zgS1Zz8vzFw4ROphDJqfiuT2r6U8alJcvjWEWjjDsuR7gH9ZL5wc+fFVLxYdrimuru49xawS6mORCdTd4tMCHBlCgzAdfNXyxA4Pw7zy7FC6W95CQ5I2ILdsDgPxht9RST9OvuA5wtUElxMCEkZpgaEa8KuYpyqIkEYYkD7tA+SyzYl+UPWx7MAXKp8BKWC1F9P+vZjWHEA1/8b+hN7FPgLdh2bQ/wddtlF8DSeIu55kRyocRVNmNb9EM79s3/565eJhJ+63zn741kPvEwPnA28l+mts2NfWw/MZOB6wcsQwJ0yXCMbhzlQEQ/AnQSFJgO/kw9tm9qX7455gh/zHJN052nnfWsAbhiXPrUj+NZir+VVn5GXigD6L/8OfldnzNvv/nEqKDXjy8kLnzbS5x0L3yaAm9SGecHCJAA3KVA2Tx8nBcsQoMD1QgDXl8tzNiAItOrvDDjMYOBOA3DjbddSeNE3+LJzwo4PnGC3CY478DzOJKk9W5nkPM8zt34XAG4kQPr/A4CbVOM3Pivn6atZUxl/T3rvfuDJjvGP89+dzSn7yWA0a0A60DAhUyrEBKZL1E5rW7w9SYlYQZDZmGN/HQDcUlGWFhckD6NJBq7WWIoycMESCmW2tO60y0wPIgDJoyKy0URCugPN8B5tsx3tew2q++PCT9zAsSaDRoE3BgEVwEUgr1zWwD3AuoELRP7rzsA1QC8Y24wtTfpsGvgIwegR63mGAO6gP2bNr/uPtqQ3QEQ8L6lsWoqlLOUiu10EAlFPL6/yneMRmY2Hh3vyYntb2t0+ZYEhm3ztwpr84L23pVzIyxd378vDZ3tS7yJgglqQYN9C4rUgt269ScbP4eFhEAxBXc5KpSwrK8uUdjw42GfQhPXtABR3O3Lj4qr87b/1M9Y1fPx8S/78zz+W/cOu9EcIZw1lnB5IJjOSq5uXpFQss34v6gkiDgTmbwEyy8Wi/OhH35XUaCDbWzuSyRWlVluShUpFKgBKyhlZrhZlqVokQ2jQHUqn1yWAO0iNyfahzDaeqT8UMIMWSmXZ2t6Vuw8eyQGCf/WWtCC/CfZWvy8Xzp+XD96/LXfu3JHHT19QinnIEJwyo378k5/Kn/yTf3qqiXwpAFdFtx371lJ5jI0brrXhuqkBoVazTeB2b+9IDg8b0mrj2QHeigwQzIJ0qPM7FbcIg2sGrCgYEfXcwjLWKgMbArhhbdkppa7DPnGXDOY4I9culmuXdBKXiluPyCjF0F9bqxHAXVosS61aZpBVvz1Z00CeUZlPDHC66JxXsZDtmbaeTFsHI8ePldF6cliX46MGJTcBvKn8qZOszIDRvkDmeaVSIrMWMof9HuRKGwRwrZYx5jYYx1ARKGQzkmf9VYAEIu0uWJ8dyoVD2htgFiRl+8O+DEYD1thFUgZOQe1bAtuQgSRojTHhANxAgjXqp83yOZMClkk+qD/w5/171C9ScEyD4/plP20kBp97SXoM6II5FpNQ1rNHqg0eyCirgoMybh14SwAXwfgx6xkfHJ3IwcGJHByekB3I9+mYbTo/DOyDxLqGpsPayjqIrWgSzsvmMlKu5KVaLcvq6hJBXMhiQj5zOOpr25iRiKUsJWTgNupsfpx5d5ofNct/m/aecc2kfUzi/HhJBm7cp/d/h60Cix6vI5NPy9r6qly9doU1agGwgoH79Z070h/1CeSh/i1kgRdqAHAXOPbBzgULF8CJ1oB0Si3ouzSSLNJchxTA7RP0WzcGbh4AbspJR2qJiIiPGHcEqVySohStJbgEWx6X0BYCuA1p1BXABciDxKJWqyMff/wbAQPXAFyA1uVKETq+KsV/cuxAhgHXOJ8pDBth4wH9aExU86vAwAWAi8alsxnWkS0vlAkw4f3accE89Z4XACoAXPQR7oEkCJQXoMw0H1L9MiR7ASx4+uARWbgZ1pLNSheg83Ag79x+V2699ZYDcIsyhgQ4ECo3k7lHdFmAAHDxXiDfDJlr1H0+ODhggsrVq1dlaWWZ7xvGn8oMrpSGAbjw+QC+oc3wMZ48eiwAcSF9W8gXZPPyppy/eFFysI25rMooi9B3yaazlA0GiAsA92jvQB58fZfA9JPHj5kECNlqgMiLy8tyfvOiXLy6SQB3eQUSygDlMN50rpNBC6alkx4OGIiOLWyAtbHkDGyB/2rMVp0PCk4bq9qAT7NtOMaUBrQmt/umGoVKpvIcAFxO3hnPMuj1ZTwYSXacksViSWqFkizkisKCBI6BO2YZigHnEhQ6DDRHchHXaLSP93O1uwXM0Xzg+8EvNL/eZL8pQytjrdPs5iDaR7DQK7jq2xr8O257TrNdEeeCtkw9AiQuocQFmLioIb+zf0IlEgOqkMTGJL58nj5lIY8kw7GMBl2uGbDPxhLGc2I+ogQI61EDmHVzEAkgSO7pQAq805YmWPd9JBUNWYsXii7K2IUvYuouOiUooZxWti8A3J/86EPZvLgqmfFAFqslObeuDNwRJZRNUUjXK050qmpYogCiTFEAl0CmB6pqUoCO22D7ZmUDHMAXD0fqG4wCuBEn108qUQuq93BgsTJcQx+T4RtXOsPWnjBZO1RcwlzAvMbfVM1EFZYgtQ61E143JVIplZgkx5rfuawqaAxxDsBzTfjAGrC/fyCwkRh/uB4k4ms1lyCTQZ+qn0DGecCUjoK47DPru4S4bVIMSs/RHlP5bu0ju5bNe/9nJIbqGMdxVru9gzZUgBohgGvjOwR09eZWa1cTLWBTXfKY21vaef/z//npzJDtqZucsz+e9cAr9sDZwHvFjjs77Zv1wEsBuP7O9JvdNjj7lx9/JP/gj/5+Ahg4D4CLy8zkSSa2NDnYHT1UHbJ5HnTyIJ6r+4dgwZvM5J/n2vN1erx+SdKVk4JUSaDFPK1Kxm7nAO3nufhrPCYpOJD0zPHn0SzGScA7IHE4X2YepmHy/aJ9FdbA9bM6kzti7l522Xm8YvgfG5BeuMbFNN3tgrGEPWsQ0gnbEn+e04Io/hMkBce4KYKcFTMK47C5F/x12Xi6oQZjJWRl6OPZCwvvGFgQb3pqPaZwXr4OADf+lsL3E4J3HErOHnAT4smr2sYvDgae1nf2twn2cKwbNPAea6EbF5HrJxASk+ZOIgMX2053j2l1oV9lSrut02QiRbz9FoyYnXIxVzPi49vfmPujKxz3Wt/LMsnDY0IAN/kawfIQMGM4NJOA3ikLUTRoMPl4/7oBuAYE2caXAADl0yfbPhEc4Wo/knKxICsAcEFzc/JmBuBC7q83BKgHABcbfhcOB5irEWsNtA+NHeC9UW6sFXBEZjTuj8QSbtq9jbuzNoEZ0cpTChyZzUGgh+23OW/5xAgmMau/RwAXQbka5AJzeQIkAHHx9foAXPVhomPKpJ2d5fTkntVORZMOHCfQBYX0HAujcPw5e0oA12qcOrPDcyMALk43RhCrGsvhcVOeb+9Lb5iWbn8s3UFXcrm0VKtV2d3Zl6MjyHJqABDm+/q1yzIc9uXps8dkmQ1GWnt0Y21Zfvjhu5QVfvT0hbzYr0u2WJZMVuUUEUwHuwIMneOTumy/2GadQgRJEBTAs5w7v85AyfNnz1hXT4N2Y77baxdX5e/+u38o+UJWnr54IX/x5x/J3l5LBmANo75pFuyjjLx964ZUyguys73LQMzS4rJUwSqqQJa0JMvLC5IZazAwmy9JJosayHmR8VAyqb4UMkOpgO02zEinPZSjekO29w9k//iI/0bQuNvuSK/Tl8VaVd67fVvuPXgkn37xtXT6Y+lgbDsJRKw1F9bX5PvffUcePrgvj58+l5NmB9QxSuWBCfoTALj/03wSyv5SYsuqMnCtBq5jV7j1OALqM7CYsBYRSB6TfQEw8eREGbhHx22pN3vS6o+kNxQZoT6Ws/1hO1xAyZgSAfwZWebdTYPZqeM0cIitXa518UYGaJz93Q6wYKR5IG7F0sikBjlRs3uhINVqSc6fW5Hz6ysRAFeDrR4oGwTItMkmoxwACfNtSIJOnlxLVMbwCADuYV3rT0LGG/YSTPGxMOC4WKsRxKVEchZMJlUN6LNeLeo6KtMHsrpg4AIMAQCBbwZAIYeNoPxgKNl8nixchmldnUts2yAti+AyZOoxrzUwp8xGPKYCuM5eB08UdWbMb5++nwtZY+aD+Vew9SjiJsU2A5E7eiWFgmERMHDdO5viZQQBaxdURqDcQA9j4Go9eBeQDVgoOr5GDHqrZDKkpUeSoQT7SaPF+XJcb5L1DBYurk03M62McGPwuqHpwFdlxnOZCuQpNdmIYBoAJTBwyxi/ZVmoFKlugNrHwEYwdsMFNs25yxq4qINKtpd++Swkfzz6/w58zeBFTp2Euu56fzZWoM14/Vt87+4e1LXpZfe9cQCXyUR4G9kUAdzrN8BKXZNatcoauHfu3mGiAhKPyrD71QqTFQrlIqWTreYrJF/ZP65UA+0G4NaxKHjU7yuA69YtAKNIiEB7tPaf8zPcfmLC1bf1GX/gOqbei40DAvCOdY+uAfsWMspk4FJCucIkpF9+/AkZuB+8965cv3FVVlaXKQst6ZF0+x0mOoEFSylwALiLi0EbeQfnUwFAIoALJmpWWYEHh5BxP2LiFpKjFpeXyGbl81EGGbWYdTz5PiH2crjvzs4OwXACl9UqAQ6yKJHAQGOSFoAFYOE+undf7n99l1L3SJACExoA7s1bt8jArSzVpLJYlSxq9+ZzLmlsTOYrnmM0gP824P3QR41mgwlezVZTCsWirKysEMBFHVzIj9P9cwmANsfMv0T9XHyjjAHknYv5gpQBUi7WCMCiji2SXsAsxfxgkjPqiyMBqz+gfDAYuE8ePpKtJ8/kxdaWtFstzm3UAiaIu7IkqKcLRnS5UnElfNSXgo0Agw3tA/hpjG7zzUPmqrI1FVhx7FurQx/4tVofWwEwgJwhQ4/7pACs00QSn72ntZHHTDZDG7hrokqVArujXp/van1xSZYrVVnIFSSHavIG4Fo9ZNRBxr0xyJ2XGuzvrZyKS5RAX+Jbk5QqWvoEQDsZuFpjmol/LsnGpMwxbgko0b6qnxzf2+F3H0zzl4M4wKtrkvMjOFcBpmMtHEuz1ZWTeku2tvdld/9YWqhl3h+yVi7aCVA2DyUMlmVBwk9fmbFcl8FORMJgicmBYHaX8gWVXAboB5arA82R7HPSaMpxoyWHJw0mAArmj0uKhX8N3wuWyS0N9GHg24CZfnkDDNwP5PLFNcmlx7JUrdDPQWIXSiMoW1IBW323sUQnN17UFwGT3qURuQQ9BQgdgOsxcA1H1+SXMJmOvRlUnLCkJMcsD3Zo5l9Z32doJ+AC9Qcj2dndl/2DQyZC4ZRarcrvxaUa58zuzo4cHh5JvQ7J8rSsrQFUrdKfqSNR5Olz2m2oWCwt1rjn2Adb/tEz+k/wmy6eW5FLF9dZtgCKF7gvvjOZgqQyOel0+lzPH2J+b73QWui5rJw7ty7rayuysrQolXJRk+kI4oZKPwZch4CuejgBgz7q1MQ+nzyO6YYuMKiJ0ZN1cAO74fynJAauD3iTgdtoRLLdMAM47917xh/tHNuTs1Y6/QotnWTJQX/2L381sb2Y4oqdfXzWA6+1B84G3mvtzrOLzdsDIYDrD8H4Jjm2LYjvEpJuNicb9+OPfpEI4KqjM9eN5njUea4T3RSGF509NScC/p70Z3BnL3PMvCALJ53+APO1fS7sIuFSLwMWRNs52S8qUeN9zVFjjEfP+YhzvOjEQyJAlGViT4sPuCs4t+7UW75cs08/2mponTramOweZsm/fH9Mn+PBtRjNCbMWX+4ZvVkTi6jRkRwh8GeBFA1AIPsT22zUSqI0GLbcnCv6TStAFgJTadW1d5mqYZDGY0v7wRuv8fGNU/i7m/cxh3aib+cInCb3VdSOhUE8vUPShs7uHQ9wJTIVAoaGDdwwC9g2zlHp+0nLNs0OTWNGTCaCRDp6rumcdO1EwNhYVq7ZvFNsaQjGiwMtEm2hNdHZYfStD25ar/ibcv/9+H9XsDYK2EbXq+g8Ow0QDqAAL3s7DrqeNs+jwYPJERi/d1IN3DhblCbZC04k9cO0zyau5cB1u6b+1P9Y8BHsRFc2NnFOhM+o+elgKq7UqgRwdePKSDUDH41mR3rIgEaAC0EKbP4ZRXN1n9zGU+toOmksJ00G1gazhSltlSFoh5/4gpwdwSP3AJRLdUECsgNjy5iOEWdL3TOjT5UJAMCkz2DqQrkktYWKFLI52kPI8sXnv/VpUqBo2nvQz3WynA7ghn5Pko2MBNztWgbgumBwGHNHMFk7m/e0pBpLZnOzBq3iOOQ8TjM4de/RM2l2BgRjAfIQ2K5V5cWLbTk5rjOwgvUgm0vLzTduEEx6sfVEOm0E/VKUcN24uCrf/eAdWV1ZknZnIIdHkHxtMPMd8q+I6mAF2di8LPsHR/L4MUDaIVm8KQbw0rK5eZGydC+2UHu3zcAlAurZdEourC3L3/33/m0pl3Py6PEjBrUPjzqSz4JhVZCllYqsLi/Ixvk1th81KHN5BJVrKn3s6iOz3qT0KGsn2YIgRgQJ1OOjQzna25ZqKSdvv3FdivmSHDfa8umXd+STL+7IwUlb6m0EuNKUEsdYwjz4w3/jD+TRo8fy2y++ItAJqWHI7TEwOhrK+bUV+f733pWnTx7J46dbcnBcp1Q1gh8AnH/vD/6G/MP/4U9PMzNq0/1yKmEOlDz4+rfyj//Rf61Tw63aDPZwqY/apOi2QP9mY0xrhaF+Z08ajZbs7B7JwWFT6p0hZZRZ19oxb50JCQJ3rEONILutAa59IfyHM0ye1wNvLeHAze3Akwjmuv4jwPTsAYJ1CX8HqOYxchlAdBVcWScuRYb4lc2LcvXKJfA8HM/GsXAdvmaX1qBbyJjQeX/q64n04+lHqsze4cGxHIGp2QULLARw0R0IbK8sLUttYUFyHLMK+ZDRAoDVBQthsxGIZE1HjG/UZ5Q0g94IxOu7TUsGQE0+zzqR+M5AdhmM9GKRfp+CCCmeB3k8TZZxgW34esnZojM7JM4qsffovElnnnUMznuPpGvqGIu+oGkJtWFAFTVrFQwwllq5XCYIhf5lgFxFpBWKANN2pJ+OUzkZou7tOCNHlNrck6PjujQQ4O8B8DOmWcrJtypIg/kegjD6HvHeEIRXVqQmPMHUcs2EpLJjB+XzWamUC7K6VJHFKoDcHIGDMUsBYB1WAPfkpM5rxROQ/DVs5otzc2uuQZ9wsdN8av/waWCyPx7ivpi9PwThtS71WNbOrckbN98gQ3ZhoSI7u7ty594dzgEAkgDPKij5kMtKOpcm263VbrN/wX5krdd8zsnSapkITNJeXxOIME4QpAYwSWCvWOJ7BYvXauCabxBhnJF9rcloxqTUuttqA3iuk8DW5Nk0AUWwVSHbOeyjLnNZ2q2u/OqXn5KBe/v223Lt6mVZXl2iNPQ4PZb+AFLCbdptq+UMKWmMNWOioU+t3qyxL01ieW9vj2oYmXxG8gA8ADhWF6Tf63GdD5J7XbaBPSt8s/rJiTx5+pSAKuYPAFS8BzBcsXaTG5/KSBvlBeoNuX/nrtz94iuWHsjCVoH9PhrKlWvX5PLVy7K0tiq1VchDAzwtsO+xjpKlCUUMzK9enz/RVycnxwTjybSFHczl+J5Qh7dQKnDe2bposKKZCmMeA3QFGFyD6kGprKz5TJrjBjYSUty4vkoCa7kEtKHX7sjx4ZFsb70goHSwtyeNk7p02m0+P5jI+UKBttcYpvC58bwmz03bm0nzGZhU4BIifTtn7HACrzAMTqlB30NQWVmnlksG9BOlDdA0Jp6/Rgf3EbWHAJWNDQyJY1xv0O0SwL24dk7WFpekAgnZsUi/0yO4i2tg7DU7LQK4YE7T7wf7E8l9SFBwvryxBbHGYd+xuLgkS0tLlFPW++laFDCSnbR0hFnc71HeOQ7gmm3wGeMhEOW6xy3koe2B5K76F7rn0LbjWtlcgX7vs61teba1Ky92D6Xe7Ege6wTWTtgNrM9cJ4aSHg8kC38DIC2A6FyR4PRitco69iWsuVDLwL6JSdfK+ESixuFJnX7ho+e78nznQMaYP9msdAcj6Q7HlPKGj0MZYfo3uN+YiZObF87Jj7/3nly+eE5KuTTL25wHAzeX1kRVJGyyprTKdHP3HCR6Yg2BKtGIaiAAcYOEH8f6NVluA/2dJ6csctZkNQBXQVokpaiinUtVcXFIHWtad5dzki6bA6bTSNTNygBKEv2hfPHlHbl77yHVB/B+Ni5d4N7g8pVLBPg//+wzuXfvoWxvH3LNfvvtG3Lp0gUmX2xv78mvf/UpbWK1VpGNjQty7epVefp0Wz759CsZogRFNi1v3dyU229flYUKmLjYL8DmjyWbL0sqXZB6oyP7B8fyyaefyb37D/mckKe/tHFBNi+dl8uXLsjKUpVAuqCEy7DvlFEc9zhg40Z9nLivY+M2ad0L5qdTQTE5a5tHBuT6P/15YEk6TKjBnsUlPuDfsJ8AcP2EB7QhyQZxrrnFW90Dl2jt1A0wZv7Z//aXc3jJM72PswPOeuCle+Bs4L10l52d8Dp6QAHcOHstGnRJ3NzOQnbiEYcpm/DTAdzX8YTmPs9qcDLzaZ4WJAG4cenPiUXTq9E5zz2+rWOSANz4vZKPiUKcvhMQnh9K1J3W/pnydd/w4aN9j9TySXg2EciePWTmbNk0iCw8nQBuLOoTbxPrhQQ10ea89UscZvdLfpcvcSEvKOufpbKB6jQjUIRgEwIZ+LduSAoM7GvtEQciW7YdQu8MbCAEr5I+ChREl07FLNznzMAON04+AGL/VtbY7GebZ57Mfsuz72NHxMEa37me9yqnvcd5A5b+vex6M7srIdp82qbBf+b4s8UBwaR2+7M5qd94Ta+uk3+MbcJ12GiweGLeeWuX3t8A3LC1ifZjStQ9Mg5j49N/z1Ofxeuk6DGvF8C1PpkWEJ32zNP6Lz4esVHDsQRw3SY7PkejbdC+r3gMXAC4tJtg541T0mwhSx2MPQTHNSBkQSG7P4MlBOyU9W/STBY4CAIzlAoDuoJaZArgstrReCyZkdbOxtgbUpYOcS0NDPD5XZ1rCzq40xyojODPgKDgAiT/yiUpZLOUj0MdKobsvUBP0r9PsxPx+ZQ0jsLPrD7p9HsmXW/yMzQa7zNqb+PzWVcAgN/KBoKc64vdffn8q3ty0uxKKg1mKJhfRalWF+Tg4JAsGzLQhgr637x5g8yDg/0dSaezUsxXpFQoyNJSRTYvrUmlUpR2sytffHFPnr/YJ5jf7XWE5dVTKXn7nXfk6AiB3+dkAKPMGoPpMpJLG+elXMrLzjbYLG0G6vCXbDonVzbOy9/+w9+XxaWS7O5sy+7uoWRTZSnkS5LLZ6VYQu1QrTkGsDad0drICOIis56SfP2+5LI5yaaG8uTZM9k7bMgB6722yJ4ZdTvyzs3r8vs/+SHldg+Oj+X//suP5eNPv5JGdyz9satmiDGYGsv68qL8rb/xM3n65Kl88tkXKo8cyGIyGiIXL6zLz376Pdnd3Zbt3QMZjNJSra1ondNSXm6+dUv+6D/7z09dVk4DcO97AK7aL5eTF1soku0FZwzvbXMFQR4kdoF5fXDUkIPjltRbPQYTET8OcnEcsKX3wzxVIdvwinpld/UIQ0H9BA+F9rZAIRjnPYDd1AX9/EQ0he9MENkyORyAS/aJfm9unJcrmxcYvMtllTUD/4O4hJoZBRVjgCLn6hyL/pcbjEYAACAASURBVDw+it0AfXt8fCKddle6CISDte0CxwB8wL5dKKMuc5F1UQGkaN1TiG+PCdz6NXBhJ+nbUflXba69Cco2ZjMc+91Bj+AtmIkqqZwnWIFO0Np3Ki9o7Qzf9YwOmFj6jEWii39wHcfUCX8PT4z7Fkn9GQQ0Y/vZJAWYpBb7gc44gAv5V/jAgZAmZLjZcmXekoELI5bJU6kA9nL/8ER2GNhv0c4hIM91LuYjhFTbMCES90EAnoCeY9eNACDQP4c1dOUDCNKLFPIYFwWpLRQI4laKOdph1PPGGvxXDcAN1up4X3nzz963rZfmQxDA5Vgdy+r6qtx444asr69JtVaV3b09uXv/HgFWJCuADQlJYDBMsRYQwO20dI0AoMJEBtQ+NpOkIBkUIABMAshEEgTASTDjiyUAuFq/3GSyATpZQcRgHPMjJFa4RDK3H1L/xNJjdd+J+YshrbXTlRmK8VldqEmn3ZOPP/oNE6kA4N64cU3Wz69JqVKS4Xgg7Q4SpY4J+uIcKE0oCxYJuYGnEKS4xf1vMGhRsgAgdr6UJ6AGABfNRNvJwDV5UC7Vtl4ABIDk/j6BbiQbgGUKljLWtkIOwGWWAO7J8YkcggF374E8vHOPvhsAXNgagEsbm5tyceOiFMGUXqhIrlQk8In3rECwrqVgvsJPwzsBaNjtAPRE0glrbdBvwxymhLKzaS7nWOclEwd1dgKsgpoGwHV8jnIIUDIwABCJbFqDVOe0/XsE1RGAnV2ouOh5nVZbDvf36Sv1Ol1KSFMyN5tl24LzHQMVyQXG7MYYxe8KVrtauA78CaS9dcCEC5Rb8yjBHKxO+lzoA/Ob6es59ZrAz8aYnJDcCWs562LoSaCNRpJLZ5R9WywLLCT87xHAd8qM97UWcadFv5+eFpG9oWSQkDROsY+gLGE2Xf3+NCXCAfzniwWuR5Har4i3uLeF9Ywy0dhXAFBnvdhJ/TXbO9jznbamaFusbmlYo9rAKihXIHFn7+BYtvcO5cnzHTJkc8WS5AtFym3Dl4AeA/zJzHioAC6YiQD7M2AT51hbuZDLSDGXlYViQaolsHHzUiTDHHVwx9Lq9KTe6cijZ9vy+IWWHmlChh9JC0h0IJDN1jrwl6lEkkunZePcmnzw7pv0jyGfvIbay2srVNEBgEsfBwAu+xP/c2pIbuRQDWk44jvEfHKDSPsm8Au1Bi7ngrMkMwHcINPbnWEEAPdOdZ8F0B5JUVmurUiARPLnJ59+IV99fY+15PHEa2urcnHjvNy6dYM14T/7LQDcB9wDIKHm3XdvyaXNi6yBDmWfjz/+NW3owkJZNi5tyI3r12Rra0c++/xLylZjPX371hX54PZ1KZOBm5XRKMvESsmgtnhWXrzYJ3AP8Pb51gvGxpB4sFiryIVza/LWm9fl/PqyjEc9BdSZGKib0nCv65ExjEQUVxjxCRuxYwJ/RzdPEfa8gbE+4Gr3xWc+AzcO4OIdw1bNA+AGS0jg14TeDfZXVg/4n/+Lj+Zxk+fwpM8OOeuBl+uBs4H3cv11dvRr6oHdnV3ndcUvOAPEnQVuJQavveiLu50BuEmPc1og/eUefz5oZb4AyOw7a6Wi06f065QaRYvmEZLWuifRr2nsK/+o5H6JP59Xa2J2F30rR0zCsnqb+DMnwBwTyd7TrvXaGh4HHoOoZ3iHxABSgtTtK7UpKaHCBQpfB4BLEDXWMLI3HICLwAPkaVDTD/+GE4aNL7KcjQGMAAmlSCkRgzPdRtoinsbicgEJdfwdG8LVWeRHPhjiDtIggjZQf3qjIqHts2xDZG/7Si8kNi9dtrn/qQHb3giJSsm5x3DVPlXdjqDSpDWKbD294EDkfglj5FWAXzbL2yTYO4nXHo5PQs7BiYk4CdrT3vqZzUljzyLj7gHxPhPBYHcdfwNk7Q/azcEY3bxPAzOThkIEpPTaY9eIBw1PG05RcC7BssXszMswcMPn1YkSf8aXeWZ/DFjf23PmIRdr3L2EOlLBM7IZQynn87KyWCWrLc30dR0oBuCiflTDGCEEBbRfrBaZBsgUXOPnLvCW1M8MHDJj3AErRCnGUA4M8B9YJdSl8sfT5PjRjHAtGQiG1EBwdwRREFApZADgQvp5sqbd7wLA9e8Rt5nWL/FjosfNB+Ba1U8TwMc7A4Psyzv3CUhIGkElkUKhyGD40eERA6UENlIpWV1bk6tXr0gmm5bjkwPpdgfSqnfJOqlUsnL96gU5v7ok7XZXfv2rz+TxiwNpj8AwGwhKCwKcevedt5hZ/+TJMxkMRmQhIhhVyKXkypUNAqdHh/uUmUOAD0HshfKCXFhZlOvXL0qhCKZSk3Ufx8OC9HsItA4kn09JDoF4BmCQoNQj0wX3gkzk3sGBQOJ7c/MSgftf/foT2T9uSn8I9qHKSheyKbn95k35t/7gZ7JYzcnx8YH84tefykeffClHzZ70RhkGIhlo7XcJ4P6df/NvEoz+zaefkaGBwDNqnxXyOTl/bk1uv/O2XL26IfX6idQJ+jTkpN5kwKzVqsuNG9flv/nv/3iqmVHVC/1zBBhyZ/gArrkxfi1N/8Kn2RDf7oEVAmnKw+O6bIOJe9KSdm/Iesd6DwUsEOBkjbZAlcOZAw+f1eXdJd2YuodJx0Z8AINinQ+hnNPog1vQ1bwb97vVrWXw2THoCLtRZnbIANvGhTW5tLHOgF2piKQVD8ANhUmcbLL/HK8fwFWZ6jrrDgPE5Ssm+KrrGuQWwdqpVSpMsBmAdTTsUUUFa20eNW9R0xkSy66uHvwTv1aiWzR0EQfDFsDuaKjALXy9XJbAlIIfTjrP36MkjLnT1sLwVUVP9Hc9FvQ112aWPzNtDzoP2Btvq53jJyponbuQuWgALiWqUQ+YCWVYKVQ2eZzOSipTkEa7x3mxs38ke/vHrDcMPzpIXnTjOliHPFUNgir0j1UCE99sG/4Pli6SWsD45UcGOA2YhFDMpcm+XV0qy1KtLLVKmQABlBQA4P1VYuDG1zV/PQsC126gTANwAUmsrq1QQnn93LpUF6uyt78vDx7cpywtADSwzAulIpmO6Pg2Ady2Y/1lpVQpU05cgS+XvwD2KkHCLlmsAJxQYxcAAYB++CVIiAhqRTqQzPwsbJgI/ZvEK+yhbVL+P/beLEjSKzsPO7nvS+1VvTcaDaAbwMyAgxnODMdcJAYZsixF2BGO8KODohyk6PAiL7L86CfLCtnhRTbFMBVWWA49+NERov1gWyI5HHNmAAyABtDd6LW69i33fXN837n3z5t//lmVKDTMMVWFSFR15p//cpdzzz3f+b7j+XLGuTasNbCrIJ/MV6NBQA8MRUj1//hHP5VKuSZvvfWG3Lp1UzYur1MaGnV+q7WKHB4eck1UADdDsBnAGIBUgMj03CgZDjlola8FgIixv7+/L8fHR2QUQmYaLONsDnYH61jMsy+UBYcMtKnjiu+DuYrr4m/8wJ5gDuHaOdTCjULdJSInRyeyv3coO5svZOf5CwX2IL8ZRf3JmKyurcrSyrKEE3GJJGLQkaddImMV4F23z9IXAFsB4PbBDja20vqV6D8FWTWBReun9jTpD34f2I54BmOoPKYlwcSoAJgF5ZJJLaGQlCoVSjNbHxT+IZMRKUGtMtT5bE6uX71Gv6Z0ckKpaBwHX4KgiVGHYVujjYyCBRMbh32WbsDz25q41i6qndTazPjbjiO0pZYKMdLB1nc2tkL3bFZWWL08lToNETAly9S8mDRHf1qhOtyvymWP2x5rKdYX1gcORVkLN9wfSgigen/IfgBjvNlqEsDtIOGBMQO1mJBaBlsXddwBeOJcyjbXPQN8KbBVAbgnUimuSehPy8DVnZ5hjZq+ZSkBqico4G1BWzv3Jvdkk6vA5Hqi7aQuiVnjTVIoExdiqHUdllqzLcelmjx5joS/ikTiSSq7KIAbUdA2NJJ4aCjRkEoo21q6lB6G9G4kJMloWIrZtCzkc7KQy0oxlzNSuCPpQrJ9OJJn23vyfGdfdo6rclhtSigWkxGSRcCexNxjDAYrEcqWCM+7srggr9+6QUYofO+VpQVK/EItB2xTrmURRHGw8zEArKnTy4nB5LGRB+BaH5NtSwDXSV6wrFsvpnAKA9cAuOYsVGvSSPDYIwDrFkmjVu+i3R1JvdmVD376sXz62edUvUCpkXwuQ+nit966I/l8Ru7d+0SePHkqx0clJui8+eYduXLlEu3z3t6e/PjH79GGomTK5cuXaTORqHL//gPKRON5wb595+1XVQY7ijISkE7G3iEm3X5InjzZlKfPtmX34FBK5SqTECB/DZ9yeakg73z9rlzeWJZBvy2hUV9iurx4dX9nxTD8vou71vnXPf23JUwoO9z1X7gPcVj77jUxti0DF3POHmvnybwArj8u4l4PttHWsP4n/8d7FzjaqQ7yxYdfVQtcDLyvqmUvzntqC8wGcP3hGp/M1LkAXOec5vsWwJ0nGByU8TZf9361AK5/QQwCcKcCAS+ZgTsPgBvUCmcBU7Z9zwp0zNcPX+1Rs0BX9xm9YesAG4FAjkPO+CruesrJDyCCBra5l5n65e7KD6j5gxdftr+Dx5XKiqIPsBmAZFOz1eEmEw4ea2GaQIO3MTIbBg1kGUYtNo1wvM0mbBb4wE2nCbQGBY5dbGsGWdJr5HnmiRMf+XKdcw5JP7f/7NgaO7qT7oXrSNsb5YY1IDPT/yDztEPQBnYq4OmArm4gzZ9QouXbfO6RH6A1c8c9bjrwqnF1jxHpPFjQBsYLhDnH6XPZNewCwJ1nLMyyK3YM4hxgL4KNyrDDmQDuUFLxKKVjUzEwf6YBXDBw662mBvUYPFL5WgZIbT0yIzMbNFa9YC3tFAJuVm7LAFhGzsmS96EGoJjN2CmyQR3PNhm4F6OmPwJTCnntQ0nFopoRH4tKv9tXANeXdOLOj2A7Frx9cO3irO+5eSLec/tq4LrXd+9t8j7nBHCNcgIYMAhEAHwDK/TBo2dSrjYlEk9JgnW7UHOqQGYP5iwCwQAc8QN2DxaKJ5tPpdOBnCGRJylkE/LmnRty/eq6tOoN+fjD+/LisCYtCTGYDulaBEveunuHNWRR5xZAfiaZpOxbEZnt68uSziQJVCGZCCztaBQgVUySEZF4bCSJVETabQC4URn0kDmP2ll9abSqUm02JZ7KM6v/4cNHcnh0wtqA3W5fGXL9PoM9t195Rf7wD38gx+U65VARbkRgEADJ22/cJoC7upCSRv1EPvj4M/nxTz+Vo2pLOgOVLQTalk7E5Nb1a/Ivff87ZKweHpekB/wfwWCwKhp16bSbZCdD+m1zc1OePHtBWebhQAGzdrsp3/72u/IP/qd/bLrZRFQn7OP4H7MA3N9DDVyXHesMyVl2wh+YcecM/gb4jbqeu/snBJ0brZ60ewio63wk68xK4DHI5EiDck2wq7/1fMeF0hR39aLHHunTArF+VtHkOuiwbXW28sXnQV8appXWwEVpY7C4+rK6UpD1laIUchnJZQHCKMBr89HGyUqK4mjozH2OL+1WeEzher3BmpCQRQXjThm0kFpVthekGZEAkE2lCdKC0EM4G2C0SaQDiAupcPxmjTvKVtra4w5satmBRA1DrInL4DRr3471o51qdUaBZZwxcNZ2M6hlggKVHAmO0o3fZp/l7/gDnF+0R6xfayUIrYQy7MIkAxcSlxosh43CuAIDFxKPkFwv11qyd3BC2ctavcVkSK+CjeMvWftO2x62YIFKfHNsmd96XwrggokEPo+mTmpAOBRCzWOAA1h/I1LMxaWYS8tCIUv7AmAGiQC12lhC2V1/fhYklN2+DloPTxtD7tqI81gGLtrFAriogZslAxesqSfS7rQ5vsHuA4AL5jleAM5Yf9TItgJwBPtU8Qa1UQjwg+WpSUAAcFFnEQBucQLApYoJN03W/kxmpGj/qzXDYV7+ijE6VvWJdav7Q6nXanyh7i3ucczA/Uiqlbq8/TYA3Buyur4qmWxKhqGhVGtV2T/Y15qPeBZTXxQgKsBcMi+NxIDrb2kCEWQ0awQ7sP+DzWFtTyT1GXBQ1ztINffoC+AcVGlotxUgRe1VyH8P+mxvXN/6+pQb7velVkHN74p0Gi3ptdpMmAOox6QTqFkYWffcYpEM3FK1IlUkaanBIEMQiTi0jwAxBgMqaUCmGG2P5AXYNLB/sa7iuaw0usJGYupdq0w8noO1kdMZU+pgSCUEgG1gIMPf2dvfl3K5rBLSAJMtG9HUEIbNKObycvPGTc7jvd09adbrPAd6nGApDDcUQdiW8Gf0PVt3FrLBADVVOth8jnHJPbYyigm+GqAbgDgURviZOV6PGwO3lOk2IK2ybtX24JxknVPWO6KqJ0y+hq3TesU0XaYUgk0Cx7gF07Z6dCKNck2Gra4MOz0ZwadqtSijjfZv9zrSBTsZctPhkKSiUYlDBh5gPUBgAmD6G6oPlPwnqIzay5ibKmWO9tZES0dm1wSXyCAdmRrChoV7ml3x+8vT/x5HrawSHdsPB5KlHGKCX7Xeks+fbrIeLsqMoFwEGNapRJz7IUgXp8jGRX1egPVIjgfQrGM2nYxJPpOUfDoluXRSVhYWCLRaBnAfAO5gKLvHZdk9OpHHL/blxcGJDAFmh1EWQRmVhWxG8tm05NIp+jatZp01XK9d3pBLGyuytroky0sLsrhQkGgEiYnwu0da45ssXs18tb4Nr8+6yiOyb5H0wD26xwC35SRU4chj3Z4G4LIMl0mE4cxTGJ4rmTGA6hFivKGYOznMBHFL1SZVLe598kAePXku8URKYrEEv5fLZuQbX/+aLCwUCMTCny6VKrRxd+++QaYtaqCjXu17771PdmkqlWTC5quv3paDg325f/8+7TnO99YbN+Sdr90mGzcUAos/zhcAXChs3H/wRJ483WQt5C7l7EFwCEm9XqVK0NfffkOuXl6VOCqxwJe0DFwnYd6N853muwTFQLz32IZGBeQLALgYL1bhyg/g4oyw+fAX7L7cXs8voeyfM+7nNm6I3//LH/z4Akf7og7pxfEvpQUuBt5LacaLk3zRFrAA7nhDY7bKTgbvxDlNpt0UrXF65zuTg+pmtc8CcN0N1pfdNBvuzJlNM29A2n+iIHDCL6E8BSh8BQCu34j4gx6s03XOn2lAz3/2+c591j3Ouj2031mgot2kTpwjiI3nA0HtJs393iww+JzNNwUHa/Bx/BN0PcUDJtvZ34dBrT5vsEsZnc49eHPeEZ0LYmHOagRrG3xsPRtAQB4rNp0IZkMqFCwbDVFZEl3Ik3Szz0Xn1oZpAcYwcIvNY2yyfqyTaW43frohNKFYb+zrRnHsFI4lRO1jTfPUA0BEPYPPNE7azpljOcAyBtqeqc6db455z+HV+zQW0G6SzdizZ7OjwEKSswBN62ifNgfmtaHjuWr7wglCeRcwgL1lJehe3ylI6M4fp+7mdNeY8JWt9aZyWG472Y2Ou+Gxn0+CinZOvlwA145H1865AdDT7OLU2j0xpyfHzHkYuO69TdqL+cajC9S4AWwL2KC+HjKL5wFwEVJOWgA3HqEUL+2YZeCCkdGCVGdvvDE0klKW4a39qZJQ7hhwkwcIMFvrayWpTD0sqxE77h9l8rrjhVn+viQhJK2gjmeL0og9iUfDlDTLJ+OSTkRl0O1Kv6/Wxx1zY1sVzII+DSALGkPuexMBfod9HtTnp59rGsB173vcOIaV4bV+mBnvYBZ0BiLRGKQHUatRgautrS05Pjkm6wXZ3Ah+XLl6hSDuZ08esHbsoIvQS4igwtfeuiWv3rwsjVqdAO7WQVl6AEBkSJmyQj4tb959g9KwkDLDbwaMGXRGQA8sQq1PrMEtraGHkBoCt4lkRLK5hJTKx3KwX5Hd3ZJUq6hp2JBmGyBjW65cvSnLKysM8lSqNZYKYAiJ9jgkX//aW3L3tVflj34AALfG5yb/djSSTCIir928Jr/0vW/L1fWCdFvKvHjwdFsOK02JxDIM4KdTKVko5OTS2oqkUzGpNerydHOLYDhYq5RnBDOp25ZioSA//+13ZXNrWx4+eirtDtZdlTEEoP3OO193AFyfpXFchGCPLyRPHn4sv/df/qe6jnuoo8+/OcX3dG2uXWPwG/5BvdEigHt0UpVqvSPNNqQfFepDUFClQ3VMwTfCuAEYYWFP9S6szcZvLTjHsez6BJ4Dpn9Mg78TM9yc1X1GvQ/WHsYlEEQOsRwfZbjBPFtaQI3kjCwvFmSxmB8DuIaJ5N2S8U+/CgDXelNg3oINDoY7gBkLsthgKloUNpm185IJviDXqKooCAr39fOUzh2yvSDHCEDFyHRq4otZvB3gFmAAwCtVNYCcomlH+9yejF/gUj9rKZx6PwicpQCkbyAHAb2uLXdP/GX2on6/SuvOKlNvAsBlkymAqww2sIQiZAN1egOp1zuUFt87KEm13mSwHkxM3S7oiNcmRWKkfSloQlUW6v1johhJV9bKVolMJiNBRhnHhsLKwqXMrHK6AA7EwyPJpiOykE9zLGdSKYlHY7TNqDNq5RPdNvxZA3D9a9OsNdT2mV2Pra0CgEtbEhrKsmHgQmYzm8vKwRFq4D4mqAQXA4xzyiSnk2Ta0ig4iWVRyFBHFVTj+Q2TnXVOCeJ2CIgtLS0ZBm7aMHAV7LAArpXJ1rqv2vo2KQT2jB4W+twYaWXGaiACACiYm5AaxtqJMYXhB3Ci1ezK++/dE7D233rrNbn5yjVKiqazKeQdSaNZl4PDA14vl83RJgO8BAgJgBOAGdoPNYABAOq470uz2WJteislDpANLDOMWYBYPM4UCMVvSkYbvx1rA1Q38PywJ3gmqARwzEcjLH+gCgNNyhSzvmazJel4UrLJFO0a/laJ6p5UG3XW5169vCHZhaI8e7Epewf7CoybtsP6zLYj4BgiALu6usr3UMcXz3vp8mX+G4lnAJxdEMTWUeXzDgeyuLQkS0vLvAf0MyTIccz6+jrbbWt7m74PmZYx1OgcM5kB0pKBm8vLjWvXWK94a3OT4DvsMEFStCeSZZI67vAioxnS1maAKLhqgFWTRE15e/YV+kJZygDXUU+X9ZpjMU0+MGAwwVAmRhq2bUhZtgB6kQCnnxs5dgMUM2GI654mo9EWGXBc1wwD+OI4JKPV6vLswSPZ39qRbq0pPSQYtLrSqtVZBxisdgC3eHXhp0Ujkk0kJIka00iPM/EBK6Vs713NpCYWoR0wT/GMesMmNmE+5wTCeu7U60Vf2qQC16a4diPID560N+PoD/6C34DxT5uMS0aTlPV9+Oi5vNjZI6CHvUQKYziZkCxY65RGjkksBJnvjq7tNZXVB4ALVZmVhRzLzwDwXVtekvWVFS3xgbmGmsLDkZzUm3JUqcm9h8/l8eaO9MMKC2L+sf7q6opsrCzJytIizRhASagJrSyj7vOyrK2vyNJiUYqFHFm3A9ZlBUaq+zu3/qyXXmcB3I7OAyuVPAZy1ZhBUlztr4FjA2rg4jPruymIq3XKVUXG/W3a3JFQRk15AOQ7e4f0k19s70mhsCipVIblJgD+/9w736Dte/zosWxvb0u1WmWt6jt33pCNjQ3JZjKyu7cnH7z/gdTqde4trl69KrdvA8A9kM/ufybdTptm9+07N+Wdr70uIcEY6oqE4yIhZQO3u0O5d++BPHr8nGSFCJNFMiQxHOzvsXzKW3dvy7Wr6yxpADUqGaIevSlT5tS/9fssQXHUWTGfsf0CyI0xOT8D92UCuP65Zddhy8CFrfrH//SiBu7czvHFgS+1BeaLhL3US16c7KIFRADgTm9eJumAEwbfAWlOA3FPBSQcENgCuP6aEf6gL52AqboZY8kvf1+612edyzl+/AxffxDVnsINOOFvOIPuDx0HX5TAfy7NCZuGiuYFQPyPE/aBce7n9umZge0LpAUt5kH3MB3kGEsB2Wv520F9Jx/IFQQImnty28gf1LPAhg362wXdBgt4z5D6OaOr1YXTLF73nFPjhzJjp5vlILAnaJh5G2XnQ3976qWmb37yOCsfe/p9nXcMzZoipzl8dl7imgxQQyKKGer6e8IxDA0Z5EE2IevyiLA2oEpV6bOjJhczdfGIIw2CspYGMmXNRpEbTgS1fONmcs5DGk4ziN2fKRvCvaIPJA8Yo1Nj2wdSs/cCJMqDx8N0//nBoznM1ZQssb2Hyd+6ScZmEJtN61RbW+fNAUwfbhrVQbfzy99+03Zg3HbunDrr/rlR9bGjg9Yhr0agk8AROL4D+mzyHjSD1I5NGzTCMadlfAZdS+8p2NC4Y9LdxNt29rcr5ch8Mlz2vl176L+P4PuabvWp7zlsZfde/d+ctk9WFm2c/DDv2uEfl/Z5GXwD0wu1pwJq4E61AwPbYB7GyfxJx6Mqi2UAG/Rvs9WWar3NWlgINCmwqxt/GwDD32Q1MZg/7kd9f2wzEAwigwEqX/0+g0x6zxhLJlBuWICYY7a/AtdPSggOpdXryUm1Kp1eh5v9pXxOCpBUjYZk0O1QSteey2+r/OvjrDnqfz/Ij3HfY9s7zOd5+t7tG70e8CubiqOf2rV6zKSx3D3UwLXBFUjEdeTJsy3ZOywRoAATCEHLtbU1OT46ZmCTUpLdLteBlZVVWd1Yl08f3ZcO5AJHMQkPB5JJRlhTCrWheu2O7G4fSm8YllQuJ9kcmIRR1nwFaIlgIYKeqL/FtQhBRwaZBpzbCHaCdXBSqsjxUVlOTsrS7vbk7bffksvXVuSkVJZ//s/+RF5sHkp/BGAEwXz97q0brzCY8+jxYzk4ONR67z21vWB3vH77NXn77i35wQ/+WEq1plSbHWbc59IJuXltTd792pty9/ZNySYgET4i2+757pEclCEjPJRavSHlkxOpVcoSGg7ka2+9xlq59z67L93eUPqUFR5R2hR9ixrL3/rWO7K3t892BqMDUsRcF/od+fnvfEt+7x/9k2nj4Vdk8CUe2QAcANx/XASlSAAAIABJREFU8Pf+tgOVOgVlA9bJ09YGdw5hvgCgr1SbUq42pFRukG3YbHXJVMd4s1KBdj5STtlAsByXXqKAGZveM40BXLJ57cHj9C7ztM5eSBEyXRudh7DAmQbFVSqOvijr34K4NSCIi7qhxUJK1lYWZXV5YYKBixNasMXejAfCOFUGT2u7IHvsP976ot1On1J+hwfHUiqVDQMXtCMDUBDAjZBdqQBuXKJRDbajFAbsLuQbwcCFDCUZFoaZ5gEvhsEEAIAMrkScbEQNmKs8qd0DcZvgS3gxzXiWK3Hm534f2qSFTXzvNL/GPdD1Z4PeP/NmnANUUhYJjQrgsm5nIqH7DrSHJ9Eape8CALfe7MjhYVmOT2pULADzfuxnKChiwRSsU16dYrQ/pI5tOmQftk/rYFK6n0xFlSjvIUAOFq4FcAkiaJVnALiQ6UzGQ1LIJmVpIUcZ5XQyRYDNArjWX3bXALsundlGHup4vrDYLL9mHn9llr/r3y+OGbgDWV5ZlJs3kbQzroH7+MljaXda9KkBCMWRCJFOSTKTMgmoWhOS92TrCRjzogkgYOCq7C3WPszbfCEvmUyWayPuB6oSAAIVGHGkQWkD1d55ezAb0OccxRw2+xWCxbpf6/X6UkPCUbsj2WyOLwCyLdbA/UhOjkpy85Ursra2ohLHyTgqHshwpLVBde+AeAjGnQK1ACetf23bkAm8nb7EEwAGFXzF7UJCGM+NpBCMWzDYAIK7bHXuK419H4OGCn6DbYs1HO2NZwDgjP0mxjht8ADlN1C7OUWJ+FQsrpLI/YFUGzVpAsC9tCG5hYK82NmRg+MjT87eKkPZ5D10FRjGK8vLvJ9SCbUwkwRf8TzVWp1twuMNO9XaN7vHAvADoBZ9CNCKYLWE+B6AxDoUNEz5CFs2AddCEiaugTUFe+VkPMF+e/F8k4xUHAtwD9Ku+YUFKSwvShG/F4o8nhCXAVw1GdrUYYXNN7L2tl6tnbNkqgLMBXiL5ESTPGVZumN/UFdHrXurLFf1LcdJJRwHbBQ9lrEyj+VsSoiEsOdXuebQYCTNak2ePngkBy92pNdoS6fWlEa5SkZurVKlDR2FtZQJfIN4NCK5RExSqAVMxq8CzJShtcC0iUHoHDQALuqQJxMEqEPw/R31CKxRg9CIQKKth2sBXHevZ31fv72bGZcxMteqGIb8DpvAoPM0FktJtz+SZy92ZWf30CTodckqxiseDks+nZCVYkbymRT3R9V6Q3YPjqTebEmv22fJmY3VBUlCrjcckoKRUMazApi3iTvVVkdKtYZ8dP+pPHy2I7AuYOBiTMGPvLS0JJdWV+Ty+hr9gZ39Hdo5sPEXlgqsjb0EBu5ikWVOkLiGZ+I+yrBfXf8JT2yBWsxVqK7Yf2vCo/pbBG3nYOBa984DcT16gNrIMQvXxEJDWiO7P4A9HcnT51vybHNH9g6OpVypy9LymqTTWTk8PGKf373zBpNHAd4e7B9IBQBuJiNvvPE65z7+3t3dlffff5/JI/j3lStX5Nart2R/b08+/fRTrpOwkdgD/NzXXpdwGLEyJHlC8jxKHx5JrR/f+0wePXpORR2MWfhaGI61ahmkerlx7bJcubwmG2uLkknDlvWoEmAzKa3t9/ssQevgacdoYqbuec8CcO3Yt3HZl8XAtXPJ/0xYA5hQEg7LhYTymZ7VxQFfUQucz1P9im7m4rT/4rRAIIDrA5OmmIDzsHD9zEdfxMPW1Xr/vZ/Ib/313/Aa3O8IuT0RGBg9M3BvdkVnUoaDWXanBUXsZ1OB1nkAXMZKXg6ASwcpAE/wt5et5XGe0T21sR3zk6b6znPmmbl6urizG/L1B6jdsWD/tg4BrmGdCe/ehirF4x8zU+PGZuTNSArwPEZfm850wM9o0CAANzhQMMnqc8EEewl9vPFkwnmCEhvm6ePzPs88c8K9vg1SHZeOjHOOsR8yG0GVb2Kgh176UDemkYjkcmlm94P5wc06bArmDHeD+N50PVT3uqhz5P+ZBci5x3lBjzP7dXLZtnJzZ6WLBN/D+VyAwD40dkX7CeMjxidxQUs7ZixYS/DWDfiYZ2egwKlxEtQk7jw9DcSamJe6I5tkUU+dXKX7OOIN0BkIRgXY24n+NHJJVurWyha6mxbb5/7g36zx8ucJwJ3HVtg+8Le/3xbMsilBbY33MA4TyTgTNfwMXG8d8eY5OtoAuHkAuDHWliSpjgEhBXBr9bb0Uf8KUmj4BBJgAGANQKBj3tbn0g0gNsg4xo4zghA2+IZz4ztgqdgkiGhUhqjbaMOJDoA7qz3BOGt2enIMZkinww35UiEni6mEZGMhkX6X7EJr137WAVx3rnA+GBDev/6665itgWuz4/HvUrkunz58zJqOAFJZDz0Wk0uX1uXo8IQygjZghkAcmEioWbe581xa7Y7IIEwm7fpaQW6/ekXWVhYkFkZNYQQelA0CcHU4UgAY/Y9AHoNDI0iSjqTVQ83Bjsp5xyLy9OlTeb65LeVKTROOUH8tEpVf/0u/Kq/feVW2drbln//hD2V760R6A9SNROAaDLWuXFlbk+vXrsmLrS05ODzyGHIIfvZ7Q/nOd74l37h7Sz67/6mU6k3J5IuysLwoGbCz+m3JJSNybWNFiqm0DHtD+eizz+X//sGP5bDSkFZnSKAFQT4E4yBl9+43v04g56cffyKNdpc15NRPQNC6xzX0+7/wbanXqnLvs4fSbEFaD4kIYE325Lvf+478/d//n32w5LTSgQt8mTQOdvWTBx/L7/69/0Q9bBOMdOeufzwEzQ/Xbti/YR+Q0NDtDqXeaMvxcUVK5RpZh2Q1G5lD1uskicdIG3t7j3Gde9V3Nisz57VCuzah0QVwxxwOHGKhYW9B1PXIVwNdZXlNdTgDlgA8Z3IEwYOh5DJxvi6tr8j62pIS8TSTwdg+c38m2v2VALhk58EejqTXG8je7r4cHR2zefQ2LPisZS2S8bi+ErCRgA60bi/sNVhatgYu5rj1FSyz1O5uyOiCjCwAymTC1BdURg2TaxylA44fz38JzGmcd7nicdO+qmVsT57Gf5w/oGmPPuv9eW8OY9wFcC1jkQCuSVQmI5NTChLKYUqHA7R9sbUvxydVKk1gXIHpBLsIhi0lUc0rBjArjtqPSFrRuqMqbRqWIZhZ/b50Om0ygpCcgmSJZrcv7d5A+hgjBI0NA5eKEgrggpMViyDhJC5LRdRSzEguk2GSE0A3u67b9nf3KHPtOb4CAPe0PUuQ7fH3t/V7rJ9oGbiQvqSE8s0blDhG3faj4yN5/PQxVRBgFjj+IXXqArghJNFASlkZ6+xps7cLIVgORly3T+UJgKCYnKjHjvlDBiX8eTJUNVF2DG5YyVEjN0pg0CTTmgQ01qnGy0gCI2HKArgAHQCEXtq4LKura5LL5aTd7skH73+MZH9ZXV2SfCFngL6QhKIoKRAn6IgxDEYaxhmkhDEWwEwFMOMm9OJ8eC0s5Pmy7H8wZPHMhXyWSX0nR8dSrVYMY9dIsxsGMdogg/rLTNIzdTKxrsdjVKgAoAeJeMgnYx5h70iwMwbJ2bikYgrg6rKAupcNafW6sry+KtliXg5OjqVUrZrMNOva6J7FykzAf0PNS5wbkskAjheKC1xTkHSGPlFTrvtUJLEAILXgOeV8TZ1aIDPKCo1qEiHmMxisqDUej/O7TCIcidaJpfQsZJfblBA+3D+QrecvWBMW6z3qCOcLBTKK169ekdX1NVlZW+EahXFj4ygWgLVjiRLHBtTVHBJbWsesmQbQHNmkA7NI+YEVvm2HtAXOdJmbqCtP/9yuPVzEqQ+sicZ4AQDuD6VVrcuzhwBwd6VXb0uzXJPywZHUShVp1ZtMjgToSiYp5K0jYcnGopKORgjiUkIZ7R+J8m8LUDM5ANc0Ms/JVFri6ZSCvKiDbGT+WZ4BLjpUxCCjDLYv5i9r4erYtHskN37gt3eBMUyTZcY4HsepArgq1x2SWCIlg2FY9vaPCSweHB5LrdbgvgcKREjyK2aScnltQVaXirJYKEi1XpdnW9tSqSIJoitLxZxcXluSBGSWkaCIeZKIE2BMZ7Os1Q2gEP5jpdGSDz99StUX7HHwWS6TpnzyWr4gG0tLcvXKZYklorK9ty21Vk0isYhkC1lZXl2UxZUlWVpe4PiFTeDYx5hSJNCkEI2LVLDO9Ag1cLXet9ozTT7RxH5bW/psCeUxgKu+KNP5HL9Ph6Im/qFPsbaC4QqGMxID7z98QunkBpIEe0NZXkGt7xzrdOPebty4wTl/cnzCpA0wc5HIcfu127K2tsq/AeB+8MEHlETHsaiBe/PmddnZ3ZVPPvmE8xhlJ+68fkO+9uarEo2ANdsneCsSlSb6oNqUe58+kMePn6vdYN1wJDSIdLst1h5eXVmUy5dW5ZUbl6VQyEi/32VSFtvZ2El3LM7yXYJ8G/96ifINXwTAZTzPxCb9MVt7vS8ioez6Ve5z2GvAXvyv/+eH5wuizeu0XRx30QIzWuBi4F0MjT+TFjg8PEQ1uMlre/8cZz9NsAM9x+wUqMKy47xIjnMJBwAGgPvb/9ZfC9xs20XAO8UZjMjZDagMnNN+goCBs4Acr5l89xUEqE6DiAHCzgFyv/MMCt6HqZ3n4dRMcBz3K90gZND7Amx+1jFOFQQIuu2ngRnN/HV/ppnIEYmcAeCS3WRO4t8ku/1umYOQ8tEaNwjsjSWV6DyDMcWtzfhnCnAwDFyyCKzs7gx5Zr9R9g8hK8tyeh+B2uimWOvR/vHAcxGsGrfpFDjCHh0zT9UXHbNc5xkr7jHzBFPOmjf2WfzAFzY11rnCOXqDnpyUT1izSCXfjIOu1C1uRvHDrNJwSNKppBRQ5zKJ+iPo13FAmc59QK1M//NrZq/PtM20IeMDg9plHpCc+xPfoJmn/YL6bZ7v2UDAZJ/qv8ZOLv6B4JuCWHjhM2xQ7cZTOelGosiczHWSuZEy/eO/Vzv+3DYLunf/e4xbGwB31jgkUScCkE+TFNz5OvHMGmef+JmaX5QGRKa+Jn4wK995Jv/mxj+eJ9v4zxcDd167MQnYBUvaBwYoHDkney07piwDl+RHXw1c1/7rean/yMDDQiEzAeDShkiIAC5qZVoGLgKeYDogsAg2A36UuaHybgiYYy7g/Ai42rplLojE9RyxpR4C3h2VdwN4DNlDMtdNHcdT2IaYY2D0tvtDOa41pNpoMEi5ulCQpUxC8jFIxYGNhdVQA35/VgBu0Hhw11H/OPD6xrd+2bXhNAYumGWVWlMePn4m27uHrPGI7PRUMiY3rl+X/f0DArjdLuwAWC/KzF1bX5VWq0zmVza9QElh1KeNJzAKwJYOyaCPABJAtIiAcI1ANhgBCFoBAHzy+KmclGpSqzZYYwxsXoDGi8tF2d7ZkXK1Jn12R4TgSSYWlr/8l/6ivHHnthweH8gP/uQ9efx0j6AqDkMmPWTMLq2syJXLG1Iql+WkXGadXgTBioWiXL9+U65dvyorhTTl53YOjuW4WmENwVq5LP1OS27duCS//iu/INc2NsiK+vCTh/LPfvieHFdQAxeGDn4Vku17AuW07/78NxmEvPfpfak2WgJAk2xfyN/1e5KIR+QXf+GbMhz25XNKKAMuUJ9kfWNFvve978lv/c2/bbrdLmDu2unzI70Bou8/fvix/O7f/VsT6i4KPE0uhrNsQ5DvrZcwkU1BgK0rR0clMqLL1SrBJvb0CEAG5hbAXk3kGJ/Plk+wbtUYwFVY1p5/kv3p6I6a1B9jm3RlNUmCBnY0TqGeS9cYi0ii5jISTNQP0Tp0eF25vCqXN1ZYVxZ2T/1pr4CBBxqoHZiAk0811fP4DBRSNUzhwSAkuzu7BGZUOtnIS5MFFGHwHFYVSQ8AahFAxP2ith0CkAoOqkSmaRq2Qp/zDCk02oUJyJSzBqhKc4JDp8mrRqaecvVmr+l6wN4QPGd4xOsbz6nxZK7dhvS328Rex+f0zwqCztP21i+z49MCuJYl6DFwja9jZZHBEBqhRvYoJLVaU7a2D+T4pCL1BthK2j9gSKFPsDcCqxHse/QX3kMyDN83ErYAMQCUoL/BBsILiTCNVkcqdSgCtKUzDAlKi2N+cU4RVMYYgbz8QOKRkWRTMdYNL+ayrOsMQPhnGcB1++gs2+Su/3Ydw3vW3wWAC0A7FguRbXb5CmT9i5TVRQ3cJ0+fEBSk5K9h90UTUQKMFpywAK6t/WxneiQcE1SzBPgIMFVZp+qzU37cAHwOFKZS5F5CuM4XfU/BJvoTlExW/VHrf5Hta+sfD0fS7SDrSWRtbV2Wl5YllUpzz/b40VMplytSLOTpt2COD0Y96Y+6ksokCV7DdwJgCwAV0sIYCwA+rF9lxz3WNJwT63A2m1ZAMhxmXfp+ty/5fI72BvLukAQmQ5WAsyZ84P4QBwC4jHHNutsm2QHMU4DoYC/XanXTbtYmY0APZdQfSC6V5kuZqCqXC38uCfA4k+bfoRhAP7VvYOqyL8jm1fakZHyvz3sBOxqrDWWzwfQ0ksNoK7Qv+pB+J2qKGpUjJIyBcUigFslUpqyWxjWGkk6nJJFSMBHXQ/tiA0PFAySlibDmLcDb/Z092dve4f3BFwKgnisUZP3qZbl864asrK3K0sqKyv/2NEFax5LObU95ybL/rbttSonoomZqszNxaqh16L013jAcbdKjqVtsxzpBMwvI2f2A2afqKqzJ2djHeeObUu8jiYxC0qm3ZPPhEzJw2+W61I/LcrJ3IM1qAxtXbryZqDkakpkOYDOOpIdoRDKxGOMIsK+0i6Y9cVVrgwlkI+EFjFQkSaDuMF8q92/V6waQKDZuA0HcvqoYzNpPWtsxuX/0+UXoA9SI1cnoAbghZHwyARvzLcTkHdj9re09qmYMkYQ3FElEQrJcyMm1S6uyUsxLNp2Ueqspu4dHclKuskRCNp2Q5YWsZFIJSSc0QRIvJEGwTnU8LuFoTKqNppxU6nLv/qY8fr4v8XRC0rkUJZOL2awkByPJIVlyfVViiZgcVY6l1WtLKK4A7tLaEpMRC4tFI6Wuey7WYzY5nlDlc0v5DEawJUNKnSMR0f4o3ovYg2HferVxT5dQtq6jtYLWN1H2rXVV1P+DEhMS3A+PynJ4dCIPHj2XJ0+3qb4DjwzgbSyelHq9QR9pY32NdW5hvxqNJvcmmP/Xr1+XxcUF2iPY/4cPHrLvVldWZW19TdbX12RnZ0c+++wzArhIsrq0vihXLy+ztjz2LKk0mPcZqUH+utKQx083ZXtnj3tUJHEgUQt33et1BKHchWJOLl1alddfu8GSHP1eh+UtqHpoEvHc+OAs38Wua9Y/CfJ/zgPgst9NQggTVZxYJa6J9WGeGrh+RTh3bbbzF8f8wZ8+PqejeKpbffHhRQuc2QIXA+/MJro44KtogdMBXLMNMBl07so6ES8PAked4A0HtzvCfQDu7/zWb+oaa7IhXafQBjOnzqG35kmv2nujIzhVX9SyQ05pQTcz0DvMzeA3b1o/1geQTjhopmbKmf1lJFzGl5uC0s88hW1aOLn+n4mgAnFEzSKc7EcfyDXhlOuRKnfjfBFe9mhaQtkvOYxMYrwmf8ZOlDm5YVTq+Sc3znpv9j1sfijZFotxw4GNDjaDls2NDcB0O/iuZ8NGlEEdX3NqQ++xNJzmChjnQYZ7EktihH8K2fOnE2g5Ig0KOiFUX9tNnysoKKobZf+kmxodc42t6YMC5kTgmSYlqhWgHkm5UmZgHCwiTSYwAK7JlIyHQ8z2LOYLDBQAaMdG2YZarRNo6+QEPb+9nbPktPW4+QDweUBJE22daA1mkPqDgAHt5X+Oua7nZagGd6WeA2NGWWiWSYu3sIknWGWCtrAN3C+ySSZHp91IufNzbEPGNTsDPzcHenPNBGjRN9zQOXPQ/xSeVLG5L2xwg4CtoLquU6MdEywMAFc37VMbbt9zz3Vfp/SjuymygSvbpy5g8bMgoRw01mbNK75vEo3m+Z5/A4l/u4FQZeAmCAzQGgSw6r32MwAuAhCuhPIUA7fRkd5wQEZEMpGU5dUVaVOeq6OBK9bnQlYzNsUq7QUGAlgUVhJNM+vV7gC8xdoyaHdYS41gA+Tc4zGJJeMywrg6I7kMcwhBz0ZvIKVmS+qtNtex1WJeljNxycdCEgGjoosEC50X/18AuBqvm5RQPrXvzRrt9pP+7cEx3qywx0wwcE3dPQTYGCMcITDVkM+fPJfdg2OCjwhu5LMpuXnjBoM6ZAJaEAhB1kRS0umkyKhFIAJVzhAAFekSRAVLELVmS8cNOTyuMSDSbDWl1++yXW++ckvqjaZ88OE9GfRV6o+2JRyS9UvrsryyJLv7YLmVyVIEeAIQuBAbyL/y678kt197RfaP9uUnP7knm1sn0u6MJAxAKxmRxYWc3LyGGoErHG+QO4acHYCWeqMhyDoHoHX3lZvyR3/0x1IB62gIWT4E7oYSlb7cun5JfvWXvy83r14i0Pz+x5/JH//oAzksNykJjbEK1gXmTCoek2+8dYcMr08ffE4wHOAsamZl0knJZzOysb4ib79xg+eHXDVaDMxkjLN+ry1Xrl+Tf/Nv/AfT1izAp5w8SAO6YOD+9wBwdQGYOGTKr3I+D7KHaobVZ9PEHQRcEwRsD4+O2SflSsUAuGHE46XbH1I2EUxqBY5Nso8/MdWs9wbD4NibBnFN2M/TfDRQL5m4tjSKArIuq1dXTNgBFAYwkXioA4z6EmYC2kgS8SiZL9eurMmVyysSjYYIhqrEu03eG9eEtX7cuB7vbJdtXgBR91MALeIcJ7vbu5QCZDIX6ZasxkwJVNQNRK1buKYIgGutcqE8JWVhCeICXFCmlmWbwafwAFwwxY2cJ4N5qH1rGDfsa0+JaAxAecPO++OLh0dmgbI6NsZ7ktPAWzsW3VZ/WQAuzmmZyhbgAvCFYLC1l7AJWt5dAVwkCICJvrt3QDZ6tdrmGkWQNh4jUxo+M/4mmIt+ikYk4QG7MfZrPBY36Qta8gRMMiQ+1ZttOSxV5KTakEZ3KC0wMyHH7swFjufQUGLhoWSSMSnk4KsriIux0vgZZuD6+/o02zRrX6W2SRmrwP2QHLOwUJC1jTWyTpGogAD+0+fPpF5H/XNT0xHzG7VdI7BZCsoCBCY4621u9A/YuwgUJABMWvUbk+Dg+V9gJ4IVTalaW+nbsCR95RDAtMWxBEox/nXbo2c0WRb6PuqOw+cJE7wFeyweT3CvsLOzy4B7Jp3muVDftTvoSHfQlnQmRUUMAM5Hh4dkoUFOFP7U4eEhAVyrboLv2nHPuqqo0WoA3F6nS5AUtR7xfqPe8Orcss29+r0AcFETUuvrMgbAEgYhgsfoB1yj1WxyLmFtHFEquceaqY1qXfLprBRNvV74gLlCXtK5rITiUYmAWbu0QAAU8rK4Zya/AqgDm7gPH0PoU1bKZUklU3Ll6hVec39vn0CglbsGCAvbiCQJm3RswXOAF7V6jWAhXljzYDubrF3fk2w+x7a09gp7Fjwn6k0rMBKSarkiL55tyu6Lbdnf3WWSIQBcJC2Chbt+46pcu/2KLK2tSnFpkfEytAPHA2oTexLKBmA1wL8mIXlC3E7ivybbKGCO5LjJcgnWv+e+Bsexz5RAoX+bf+Nvb8+l9l1LzGoNY4LK8L0AUo5C0m20ZOvxcznc3JX6UUkq+8dytHMg3WZbkjGdLzgj4godtDXWreFAUqyFG5NsOq3S1CaZxboClJCHzK8BcDFWkGjEPoF/D/Yz1jgz1wjeYq/C2J2WJWKd6k7HS46eZ1/k2pcwFMaoDAMZ8gHXXTJxkXgoKDUQZtmLdrsvpUpDXrzYlqOjExl0BxIZjSQdi8raYkFuXtmQpWKeNW5Rz/m4WqW/hPIfsSjiKglKLCO+kjIgLsYXXnhmALjlWk2OS1W5/2hHNrePJQeFhcW8XFpfk0I6I51SRSL9oSwtL0k0GZNKsyrdUU/CyZhkijkCuJw7CwUmMnQh/87tUljCAG6HCt7ib+sKAnQHiNtstcjCtTZO1Tg04Rpz3yZw8D3HT1QbOfYbPbfPZnXbcIZN6DI2Tz06rKsR2XyxK5svduTJsx3Z3Npn34MtH46g9jQSQfs8upDLs/QN7BPs8/HxCftqdW3N1KgNSaVaYWIcbBHYt7Z2OWSXHzx4wPEGu2QVWbCehmUoxYVFyReL9OGxJ9rbP5STUlVy2Qz3O5jvmEutFtjXA8lmAKQvy507t2R5sShD1NxmrMyRJfclT88am65fMwvAVfEB0w/oE1Mmza/Q5u75LfHGLalg40RfBMC1dgVjwz0X5q9dX/6vn259cUdxtkt98clFC8zdAhcDb+6mujjwZbbASwFwfcFv3t9UIMe5awfA/eD9n8i/89u/qcE8gx1Yn9AGhAzM5j+lntAHEGrQg9FgkzOowRbriuqXfCimufhck9D4q24NDz/NjwvoVEB3mg1IWoj/J4DNG9TfLsTC7ZsBucbHTgOlzDJ1z28W5InzBwC4NqBmEjCN7+uHIE0g2DuZgo1TbepjGStkaSXtbM+YIBqDWgaQh1PLmltJD8BVpxmbGjxrSBl9vlrA09fXXSsD5G62vwN42v30FKgW0BFzBc74kOM7mRbOpnaONyztkR7g5nFRxpU93Gb2D2n6qdPd47v7Mw/Qfg4ErX2t6vzTO95JiLBzhTVkKDukNX/0DsYALgH4cIhZsqypZrKqw1PsTwQ5ncSAWcz1QPDUd++GCXKWTQ0K6Ey1DQfO5PnhUAfNlOnrzdcfE98LTDoxR3ifmXlosu8JVpBtqLWhkGmKDUg0rrJSZnJrRjpZjdZe6obchoo8K4rnNckO40CSHcqOzZvM+OH4hLwk25VzwwA6Zqp4h5vBjHYkm4GSuIZlZR5V56tdJdyhP76osiRVmg5jEBsyBhTGzaVSXj5AOTiQdz4Grtt3E9fx1cB1r+m/H3vbMtN1AAAgAElEQVSO4PsKWk784930jZfkMbkajs8wYzW09ay4wGrrufPAva9ZwW7/82EzHKLeObk+KpXOATaGLriuE/xF0DQqC/mMpBJRlTJlYEhHAZh6tXoTHEwNDibisrK6qtJdoZAkEZBDNrhl6tGMKIgChglYmP3egCBRvd6WfKEoCQRvoBrQaUurXlfpQcwZyIJm0jKIYvvtzQgzh0ykx3g24AvWOm2pNJpS73WlOxwQzFkr5GU1m5QC2G3DAYEpDdob1rljyl3Q1Lb9xHtO97vv+4+x/7amavzbzKEAMNodh0FzRL+iSV3+YyevbxIArGyekb3e3NqRaq0hqUxGcrksgxZg+2COouYf+gdBoBGTxzBG0GtaXwuMJR0wkIpU0B3l595//5483dyXAQBN1m3jaJU7d99kpv+9e/dlQEYrajupDsjV69eYMb+1tS2HR0cEcAEiIpC9sZiWv/D9b8qN65ekVDqWZ5t7clLtSmcAyUMAuFGJR8LMlk/Ek/Ls6TN5/uKFtDodMtwYHA+JLC4uyjfu3pX7Dx7ISbnG+rhILrHMtmuXVuTX/uIvys3rl5lt//GnD+SPf/ieHJRqrG8LmUUELQHQQNbuzTuvSSabk6fPNqXV6Us0FpdkMk0mE+oMJmJhWVvKSqNek6ebqDV8LA2A2mCct9vyc996V/7r3/tHAUvSGR6xmaePH3wkf/+/+FtqC9zEzRlgrn/+2/FhAz/WbgBUUIZEVFqtDuWowTwBKN5FvcRQlOQbMHAhCY36yVzyPdbq+P6NR+nZK4K3AKdsvhLvVcemB+qaPYTKKJsEE7sGWieLPqpdNiHVrUAbjzcALurFYiVF7WUAPlcvr8mVSysSi4E5qckDhovqLb82GUwtYMDeYbq3tAzFjISosY1WuxSKxLh3Ql3ko4MjgjQEpRBAR1IN2LII8EOKPhKhIkoCMsqU61V31ZYH1KXArKQGkCVrwgBJkE4GsGWZbqxtZ5haOEZ3Z+M6nmpKJ1f1oKBiQBNMvBUcrJxWwzkLxHVPOmtN86+Dp92bPYcFsmzwn0ybREITkI3vBdatZUxD7hFymIdHJTkGA+2kauqFI1FJXwBr4T+DlYu+go3Ae7RJiYQy0BCUpu81dldbna40Wm3ZPy7LYakqpUZb6u2+DJH4Z+cGbTvs6xB8YEknorJQSHMt9gDcxqSEsnZlcKmTIB/G63vvmmf18vTnQXMgqN+CfajZa6C9krIVtd45kjCKxTwZVgDc0MalSplsq0azQZAPMsks4cBJA/9TZY29rFTr8zJCjq7HvFNJcnf7xXY0jEmAjlCqIPBkNua69ho2qWlza1ORFGXZUGTiGhBDn1blt3FNAIe4P4APSJRCshH2CS82t8iWQk1cgJJgEodR9iEypJRqMpXimXpdSPhH2A5W6cb6Xl5PmRiDmtCRxypmnVrIIJuSFmC84YfyqwYQtDmp9BNNor49Dog62sRK5WqtU2W9Uia82ZKj/QM53N1jHdxsKsO9AGzR+qUNWV5fgwSUhFA7NZuRRDrN7xI4MazZAexkX+v94jeYeLhfgN24R8xlTUpMso1wD7QNDoPVJkCivjGAXb0GVJLU5uG86Df6rzHMVbN6MelN57RlU5eOjuXRg89l8+kz2dnaEtxfNp0heFtYKMjq1cuyfvOaFJeXWAOX9hZJb4Z5PM6RsYkAY2DVYyt65WpNbWWui7ADej82yOMBsk5sxV3TzW5hHOjTye4l4NudWzSiADVVIRAraPekVW3IwfMdOdralZOdQznZOSCAO+z0ZSFf4FqFZAm0KeTgIfUOJxDs1FQcYFmGYxf+P2S3bZIX2h/fsfOKzNt4jGMS7FsA+AR1IT8PxR2izGOSiCUSgHltFeEm90N21E/6Up7tocoUEu4gkd9nEgy6G7MxCt8nFJHeQJic1ukMpFprys7ugZRLVQLcAHBT0TCVfG5e3pDlhbxkknHp9vvca2Afc1IqURkmFhEm9QHAxSubSXGeooayykVHpFyr0yfd3D6Uw+Oq5BcLUlwoysrSkqSiCSlt70mv0ZKFxQUJxcJyXCtLD2VtilnJLxWkuLIo+aUiAVy0KSWUIQxMBq4CuGppNH6Dz3qooT0ckL2OhE3LwLZ7c/jonG9UEzDKHQ5gaxmaFsQdzzfT9hpe0J2Yzac3yhJQx8Ge69mzbXn2fFv2jypyUm7IwmJRCsU8/SR8B0oAAAopw55Q6XT8IGEDcz6dyaiqGWuMa3IOgNvr165rokksyrq5n3/+OetzY4xQzQTS6cafYv3g5SVpNNvSQJJvA2Oqz+QYqDyAOQ6Z5L29XUrLA5RfXMjL7VdvyMpykeei52mTL8zD+v3qWSuq38car5kAzNVfdgFcy9o/DcB1a+Diui6b1pVQpn03Bsd/Pnu/9jncdduy4C8YuF/cT7r4xstrgTN2yi/vQhdnumgBtwUA4OpC6gzBidE4Lv7ufc8fTwgAeYLQVi+e4wC4P33/J/Lv/85vBgCes/rJP1UM6HBqt46z2087a0DccupwlZKa/JnaCAaBXoEnDwBw/ecOuOFpqEfrUs3zM3PTPM+XHYas/3DPefd94GcRBQVV/Hdue9i+T8fLShwlISmELN6htNstTwaWAW98wUpJn/I8GlwbHzBvmwTee9DYn7MtfaOI/3Sf2To79jgNuJy9VMwFKp/Sl1/09ue9XuB5AxIW/E/obwe3ncZtMx0ksrLM7nWD2m+emRP4vTnmedC9z9u+/mue91z6PZPxilpqqDeDbHcwUQcKjKRScUpuckPNEqHjICKlIU0QgnnH5rndwAI3JATdsbVXe6RSPvq0TJcwwJRuwgYSArURQK4J1GiG7YhMYLwYHkDGrgEN9TlM4NGYYQa17DWc4HVw8FY3CZSu6w080I33bCIZls3rBgH9gXG1tZP1qt1xyOd1NiRjwGx67gbN5iC57lnzflZwdOY6F3DBsyTzg+YY28RsFM8az7TNJgiH37Y9bR9x3Bi6PI81wBADd6bWl2WOAHqNxcNSKGgWOWVKMSqYwBSWdrcr1VpbJZRRczGVlIXFRR6TAPsIknjG20GyiBKzldVYrdWl2epIrzuSnd09qdU7kltakoVsRsKQr+u2pFOvadIQ5N6RuZ5KST9q2esGHPAoNcw155jujAZy2KhLuVlnfV6MPtSjWsllZCOflSJYUjJiHSZILdsAG22dM9/Y304K2mnBcXcM+4Pa7vdYp9PH2jnteP9Y1HPhphSgtOP/tLE5Mb/AUDFBUa3hGFNmhw16OiCAnt8mcGjwUNdFlVrXYHRUqtWG/Ais1VJDhiEtuYD7Q6DszTfvSL3elAf3H0qvi2Qi4G5aC/nmzZvMmof0I+QgEYACeFssFuTmzSty6/q6LOeT0qhW5MGjp/Jk+0TKzS5rsw56HWbBry2vyo2bN+XZ003Z2dtl8IP1dhHIisV4ru98+5vy/vvvEYhpd/oq5RgaSSoRkauXVuSXf/G78uqNy9LvdeXR42fy/kefSr3VlVAkLqkUgpFZsukAHly5tM7nfvZsk8EoAOHlclVqddTJrJMp9nPvvE0G0U8/+kRqzTbZFmA1oJbpt779bfkf/qEfwB3b7tm2RDv7EQDcv/Mf246f+B00Vvzjw44TGxCy1wOrGiwU1rZutMhIQEASbEGAtgIAFxZgiADnYFyagZNGoU8zXHTOgCWujqqMhiaZx6u3ZuvhaoKTHmXSlcwCwzXNSCjrJ5aJq3dMWWrUVGOdWaxLSAros7QHQNx4DMBoRK5cUgnleBwStwaosefDvdl1zAAUQaUg5rG5/mPUjpiwexhzIiwH+4dyfHSswE1/QGAAgC3BGwAQkJWE1GIqqXVwARohfD8AyADAHCxj3LOqIVkpV/axAQkQBAegwdiiAXs5HajmbFvSsrPM+xNWzrRvQMLQrHaY7ZOaBF/zRf9xZ/my46BmsNd41vetPcdxFsBF4B8AHwFWJDMZSVcr822ZQkhk6HT6Ui7X5BiSjwclJkOCHZ0i+BuXRNTUezSBYcooR7VWMQL1qLtJYJ720tTTjISp/IC67HtHJdkDiFuuS6XZkVEYtd7BmjYjnLnRQwkNBmTgLi1kCOAWcill4DagNqDr12l+j7UBgf3nIctn73WCvu9fu+wxbt+dto8KWjdt8Nj2nyb8wOcV1oRF/cNsLkvAp8bar4dUXGhxj6rJEVhjyECnn6uSuuxrs6CPAQgtB2FjMq6fBCCA7ECwVo085USWtAF5x+u52jwNpKtcsIJ/2rbWSmLNBKgFcKHbwXiE8tGI8xZ1aTefb5KBu7iwIIVigc+aSMcVxA0pIxPXsOpYkAfGPcKO4DfABxv8V8lglYhG4ojn66iR1nETVruD81ENAD6i7Ugy/lW+2Kry6FhTViT6BklfYMpRYSUk0mo0pF6ry9bzTXnx5CnnQiaRYt17sIlvvnpLrt64TvA2nADrEgB1TGmhtidg34yUslXwwXXtc+M+0T8Eylkz2rQxJXKdNjclYcxK5PkzZClCwYE4v7aBdw5rT0NIzNBCUaPBUA4PDuTBJ5/Jk0ePZWtzkwAuwErUvy0uLsjylQ1ZuX5ZCouLkisWPFUXnteyZOHL01YrmGqBdbe9vWRKPpImsLp+qL47/r8XT/TqmRtgWIeLGXva35xb9HN1T8V1H5LSUCbp9qVRrkqzVJNOpSHVg5LsPduSfYC52/sS6g1ldWmZa1aj2WSyHEA5lJcIYRzEQpKEvG8aoGWWoLodT4gjoR8B4HrjDuA4+g/y2ZAZhuwyXlj7OB5sEsU43sB6y/W6JxU+uV/U8eP+TNgeA+BaBi5shcGIxwAu69WPpN0dSL3ekoODE8oiA9xGBBEsY0gn37y8LsvFvGRScQKJjXaH5SZKpRMCf/BH0skkgds89hz5nCe9j/GJMQC1mEq1IUelKstxgJmezxckn81JZBiWoxe70q41+P4gNJL90pH0wyNZ3FiRwsqC5JYKklssSJ4Abphzi0lhIZT9gMqQgrf42/70RwMqJgUBuBiLWodZJdQRu9D9uiP97rFMx36C8UR0nNlEYAPe0p4SjBQmMuL1nAzcXak2kGzZpxLPyuoykyVxfdS7rVUr9KExblZXVjiXkKijMsDY54m3jqN919fW5MqVK1zTYf939/bk+bNnTJ5H/BK2BHOYSjOhkKysLcny8iITEJAYwrrO4YgmlywvUVUDjOYXLzbl+ORIRkPM9ZRcvbohiwsFSSAJmOXI9EFJHnAYuP64jX/tdH2Xie9xbuqaZG24C97OAnDtvj+oBi4+g6+AeeP6Avb87npr58tZwO7/9oMH53MYAp2QizcvWmD+FrgYePO31cWRL7EFxgCu42hMjMYzANzTAKwgJoeXjage34cfAMD961NPFBT8C94cT2dUTzfPZG3RWc3nU16eu5WDAuCnLY7WfYU01sv5McEkh+t32gb1PNf0gxhBfRH0XhCAO0/QZGIBN+n+qCOHIAeyI5HlZjMeEThSUBb0urPhOMarz9MIAd/xP8vLbPd5z+2/ptt2sx7ztOD6eZpmnsBV0HmnArxztDEOmQL9g4DtOQDWoHOd5/lnfee87RJ0vnnPNWt+2U07pogywvoK4JJhk5BYRIPaGud1WCBeHWsNWENq0UpD28QNOusM7iIQboPbOs8UkNP/EDzC/fWHPRlQXlKzjfEV1qjEJg1bBWQlkwE0zjZXKS4FiSwBWwPlxqJ+CQAXUoEK/xiAzHeuyaDeny8AN8hmBdkeC75a++LaUf853ACuXQOszbHftxsy1vgySyHHkQEpmU1ssvkNp419BOZaoZCRVDJK6Sl0FYPGIwPgVlErdMBaVgBwi4uLHHfxiLKTrMegAK6RNewPyexrdwbSbg/k+fNtSrNGWDuqKAkA9p2WdJoN6XbbEsJaBHk71GBD/SqPMWQZ5RrewvMg76AzGsoRANxGTfohSOaijmCIDNy1XEYKyPYPh6VpNvdu8NvdeGswYrx+zbLj7vv+v+2G2faZH8C1tscd8+4me8pmE6C3WVGnlyaYdW7X3p11v3p9274KzFlVDQ0axKRWbcpPfvJT2T+uyYhysQjsgi0TlTt33yBr98mTp1Aikygk+GJRso4uXbokCwsLlH5EYAa2EWMLyWIj6ct3331bbmwsS7NelR/+6U/khx/cl9YwTBAR9hNh5o21Nbl165ZsbW3J1s4uwUYGbEzax/LigvzKr3xXPvzgAzk8LglqkYLplEpBGjwjN66uyRuvvSLL+TyTYI5KFXm6uSulWluanT7BFgR4Ou02z3jjyjoDPe+//1NpNhGQtgxHC1pH5N1vvkO7++n9B9LooHYhWhwyiiF595vflN/9H3/f6QLHOzrFnbLj4NH9j+S/+zv/kTXCE7/dseIfq+4Yx9+2Jrv2oYIBYKFQOrbeYD2wUqVCVgJq3loWLWw3ApZYy7RWot40pYINIGDZohq8s5S3EIHfHoLyDBIiUVCVGpRfZBgbOFnYx8Klz+nIHvOKKnXLECWvC+atloBAEeVkHOyNCMHb9bVlKgkAxB2rA5l10wJYltxk7/kMxwTt5vf9tC3HSadIVDKpBBz7h6iTd1xSCcgugpOwkTGVLAcoGAMIA3leMJcgOw/7Ax9A5R5xEqugA4YMArHWVqhsK2Qo9WV3KZ7PxefUf+kjjvvNBvb1s7N9eu0r67yc1lBfHMC17WrPOs/+5bQ7cIOftpyDBXAx5hXUs6NLvRIskGDgYuxXq3U5Oa7Iwf4JGbiZNNiSKmmdYP8BMAMQH6JNQsBZ5ZSjZEKRDYXEJajdAHCKRjkHWt2eAXBLsn9Sk1K9LUMEsFED3AK4BGCgejGQbCoua8sFWcinJJOOkzkI+dd5ANygNWTcZg41+IyE1aCx4V+3ZvXbqaPESWjSNVzBJb2eysEyZSMiVIwAcwq1V8FEhXTwycmJVKtVqTdq9DHQxmBpZXKZsYysGfG2DukY0KWnbHyHIecmrgbmK+vG5pTpy9rTlmlr7s1Vsxq3jarW8PyO96DzRRN1yAAdqTIPajseHRxKrVojgIVkxxcvtngfVy5fluWVZT5HNIFx0ZPeoGeYt6hdnyIwi5IFAC4AotKOA5Cj/OZA2Y1RK0sMaVL1kyhXSyaggklap1VLXng2zOZ10cgotOqVaHAYArgemZYmqNMEWFCtybPHT+TJw88lGYuThQuGNECm22+8LjdvvyqpfFbimbSWm3JlBiybbQDgWGU7CcpDiYX1plF7GjW+DXsTA8Muo4Y17fo+rKnq1SzW56Bg7oSalElQM8m3dj1jL3IrNpDD/UN5+Oln8vQxANwXEwAu6pAuX96QVQC4SwbAJaA9lq+lT8LkNr07zw4bk+tWUdDmNdXerRKdzzZbS+3GV9zn9Oack5TIcWH39Jz66qEP+wNpN1qy/eyFtCp1ubqyIYlhWB5/8lC2Hj2Vw609GXX6slRc5L6tWqtJs9mSNmV7URs8JOkU5JNNgks8zrGOuYyyLRirrK8MqXIkVRrFL/jyVj45CdsKaXtKK+t44nw16yrGHuJQmOuWhWtjZX7fJ9DecC+r+xBNiFK1Dgw9SijD9g7gp4yk1epLtd6ifHKt2qC8dDwUlmwyLmuLRblxaU0WchkmhuK5Wt2uVKpV2iKcG+2BZB+ycLMZyecgQW4SAoyUdrPd5R4ESkZQNCEDORYn5IrrdaotGXb7EkskpNVty4v9HRlGQ3Lp5lUpri1JMp+WbDEveVMDF22DsY01B+MbctgqDO2lp9BnIIDbVgllVeqwCgRqa5nYfSqAOzl+dcwZFRAnUYXjm74jRQsJ9qMO9dFJmfWFkUDb6Q5YdmcBMtHRGE+MWrf1elX63S7X1qWlZdqn/f099r3K3auvAhu9tLQoC8WiMnVN/epKpUzJZZaXoALZON6Aa2SyGdYk1mfV2r+wg1hXYPsx/7DGVmsVabWaBHDhPwKITyXjGhchcOuAtz4Qd9Z+0b9GWj9Sf08ycNWOm5rk5rfrd9rPbWKOle+379trYZ0EiGv9RTcu4JIV7Dxyv2/XNvy2Us7/9P959LLCumd42hcfX7TAZAtcDLyLEfFn0gIWwPWcS+MYuzdjs9bHzpcBUObYWHvf8Y9w4+l9+MF78jf/7WkA1xr1yfsI2shPM2KnN3Vu6GB2M7vyoEHXH2/gJs9xPgDXOqovq9un28a/ST7vlbyA/RkAyWmb6dOu7Q86+Z0JbsIYaFdpJrS3lc6wizefdQaAO9EO3KvMJ0l3nvb60m0+ufMJuIWXt1R86Xs1dzdPgG1WWwbdw5SpCLAzQZZg6lxzALhnhwbPMwrG3/kybeO/8jznCjrGvsf2QaDcALgAARC4Q9AhkwI7w7CSGJxSUAqbCRyPTQE3FpQH0pcF4HBagq0MZlipNpOhbJIrdAqj5p/m3mKzHIIcI2pvoYahYaGQHQspR9bXS2idUtauRXDe1LqijLK2DjckFwDu3IM0KB7qnzezxpk/kE3JesuY8P32gmqmj9y1027EVBIbgCwYFpZNOZaBYkIO5cR0M2/ZIwrgphXAJevTyMIZALdWaxPAZRAmmSADlwE9wz4yPHPKtZN5gBpnvSGDIwBvG42ubG8fSLvfl1AyLCtLRUkhWNrrSK/TlF63wwBGNJmkvCQgDG9A8kFdgFEDdV0RqXU7UkZdPIAfqIkZi8hSNi1LqaTk4zFJRMIMnHBNQ9jeSgc6wS62dwCAG2hHnfXaH9R2N/JBAG5QEHxWYFyDWQrg+hm4Z9n9Wfftjiu/f6Vt4An4meta4BgJAFFpt3vy0UefylGpIaFYWllCw75ks2m5cvWy5HIF2d9D7U/cIQC7EYNHrAcWjcjz588J4traffB4Y7GQ/Kt/9dflrVevE8B974OP5A9/9KHUusi8N5JoMpL1tRV59farPP/O3h5BQtSkJasokZIrlzfkW+++KY8ffS6lUo3gDCQPwYzIJKOSy8RkfWVRFrI5Bs4ePX1BCeXdozJlTQEWA4gj8ycalru3r0ohn5cPP/yEAC5k8WkSIXqAgGAkJN/65jc4Bz598IDjHMzVcFRrYb7zzjvye7//D01X+dgiJrJ7mm8HAPe//c//Q2uQJ367Y2ZW8MiOc7um2Ix9sKgilPoVglabL7alXKkSbNWaaNoOhFIRZDI1BFnLVRcHU0tOg64KYBjon5RRkXavRwlrSGUDAIbU/pD17cbyymxL88UxA9eoQXjaFMrARW1hqgUQPEZ5giGZMmBbgF2dTkVkY21Z1teWWD8WssoqTeHsUc4B4Nq2dQNa+Nu2pe0HbSMELyHZOJKT4xPKUrdbbbJwwU5KQIIb0op8gbkZU0llsON5uwrgAkAgA5cYowaNu5hQXOuV0Q5QhlKmkJ+0ybs2AcMDDbxPTLcpMKXS0hbANXKdjkHxfDcD6pDBdZZDR9sxfw1cN3jo2jL/fJjHN7PfDwJwMfYtADQJ4JqJjFp9kNPsDlgioHRSkf29Exn0BmRHoyYowFqAtGTcmnrLVkqZa6mMJBpSABdAPOWVE9pHGM2QJd87Vgbu7lFFjhGsj0RlQNUW3V5FqKyiTMR8JiEbawtSzKdYzgAsLwRlXQB3HjWRqTXAGx/z7XX8bT9rnfoifeQ/h3+PygAzxnk4zMD70vIi644C8EQbkLFVq0qjUWfyQiqdJnMVMrZ2jdTa18avAWhJuV8riazrPMZFvVGn7w0wAOoNCwuLKlk8kWej/jnv084zLyli7KcZwzhmWRqzY1m5rWZbamCqbr6Q4+NjSSXTBGSfP9ukfUBi0qVL65Ir5gjgdvsd6XTbnnQw7gsKJY1WkzYjA9YjJb3BZEPiJ9YjBWYpmYwi5uYHvhrGImUhDHufUre+kinW7ydTkjL7jvqS8Q0sq83axWa9LrVqVZ48fCQPP7svKTB0U2lKtkJG9/U378qt11+T7EKRIC48NHphBICtoRryfgngtlq6TwEDF3MO8y8WV6AvAna0sWHW/+UpxooQLvPU2iwyFHXRnnCbNM9lrDrCO8J61x/I0cEBnwfA9JiBm2UN3jykb68AwL0ihWXU1ywoI9kyFUzIhCPG5jUZOzFxB145MkV4cX0sA9oyk/c6BeDa807FXMYxGDtesfYSODcgVK/Tk1qlKg8/uS/147J87bW7spDKypN7D1gPt7R7QAC3kC1wfwogDXVUIaWMpD6srUhMzmYgHQ/7GGG9b5TPSZm67FYam0C2LWQQEo5DjEdI/2NMA/BlgoFlsRvGMtZXJDZUKhWCUQAs7Zx27VpgrMUF+NkXmAsAcG2JAuWqogZufyDSbEJdpWkA3CYX8kQkKoV0StYXi3INLNhMSqIhrUEPJmelVpXSSUlC4RHXcrQH6qlmKaGc5h6IEr5mr4E1AP6q9afoGw9H0sG+hDV3I/SbcFylXpMX+7sSSkTllTdekcX1ZYmmE5IuZKUAiWVIihNM132/ArjKvuU4N5aKAO5IGbhQANB6wxrj073i2QCu7i+tHLfWaaa9N3EHqoHhH2ZsMVlvCL8dtbFRf7fDFxScur0ha9Fm8wVPwrzRqLH27AAM3Ahk84uMS4DdjORCxC+QRIhnBoCLJFDUoraKBEgSwbPB3th1CIx7xD84NZBwAKUBJDOb8lV2hmE/Ah9eE4dUvl8T6KDcI5qEFdYyMGTdqmMcyMCd5YNbg+MCo3bNYx/4GLh2Dz/uo3GCk/3MArgqZa8Z2vZ4/I3+tgCujQ+457X35Ppg/vsjqG9iUf/7j57M5zDM2pRevH/RAudsgYuBd86Gu/jal2uBw8ODKT6iP8gbDOC+HBBsFgN3/s2WG86c1RbBcpcTRxvH1X8GvxN2WiDri/aEnvusqe+rZWvIcdPfOyty8UXvLvh4tz3OE8QIcmRnbcBd4ImloBgAhROtrBg4qdgETmwa5mDgagB/3O7zj7X5JIzP09KTNZpnn2EyfH/KcefIXD/PfTY4tNwAACAASURBVFvH67zf9Y+Hs2aD52ie84KBG6k5zjXPvP8i4+isS573XP5Ak3sdPjsBJ5F2u8vNJoLWYKWhxh02AcyBsLVhcexwREAAwQoExpEBapMm7LUUwNGgKH5TBhWSsGA7MqBiNv0G4CVj0sgugoE7RN3Rbo+bDsxr1O/BfAfjPh5PKvhBlqVmKDML/BQAd1bb4j5xzwSJzSaVIQiC1MEMXP8mYgxQfTUSyrM2WLPG7axg5ew2OGvkBde99o8jXBebT8twO21jaNvdjhc3gI3PGLiOjmsi2Q0tAGIEALTG7YiBFIAKkIXMU0IZ9TG1hrPHwEUtv2ZXWthoo5ZVLCYLS4sqx4c6pdggMwil9bYtgDvoj6RSa8sRAtdH2KwPpIdIRWIoywBwwQwZdJn1rBtnBJv0pTbQaSEP8QGQo+s3avL2QiJtbOSxbo2GZEiloxHJxaIEcFHDCMEny9b0t6n9twdCmcHoguVBvet9zwF0cZy+b4JwPsbR+HO1yGj/WWNN5z/OpUDUWUECe273Gu4m3b1f17ZM3RN01nk9W8/RyChyLkdle2tfjsoN6Y5MPfURemFEyUswGx49ekpGGwI3aHfYl/X1ddau2t3dJYBrg3EYX8lURP7qv/yr8s7d29Jp1gng/sl7n0i1qxLsSBAAq/rypTV57fXX5PjoRE7KZQajtQ5WXNKZLG3tjStrlHDe3T8kaI+fPhMEGrK8kJPvfOsb8sr1azLsDeXeZ4/kj374E9k7qUqrO5RwLEmwkAkx4ZHcuXWZEmr3EOgEOGtwLE18Q4AnLN/55jcIED989FhK1TqZogAVcI633v6a/Gd/97+alvo7w0eyffbo/ofy3xDAHTOGLErhjplZvp8dvy4jH4GvZBJrUpTgKiShnz1/QSA3hIQetBdqo3EbYuRaydoYMzER1LUkKrIAvFeYQUV8DiUKtD9qgLbB7MX6h0BTCNfQlYsBZk4D718mCdDj6eocYSIAVCMUOCYMHFLwFiBuOhWVTCpKAHdtFQCuAvBjANdE5h2A0wbrz7LaNlhmGZ3WxhJENXUU0f5kg2NNpyzjUCrlqrKHmi1KpwLAxUsleZWBm4CUJKUnxwCuJlMhDcDUpIdPDo469cgVbEACFgLflllowVhXGhRDxgOenEQVK+9puVmaUkYLYOEpx+iOA7dntZOBQvQw35ZpHp9r1jHzfNfaUbsO2kQ4yHhiL4N10JNQ9qSlcZ+aUADYpNsbSKPektJJVfb3jqXX6RI8QvmLCBPkwLwNk5WLOodxMhhD0gW7qdUkqysWjpHtn0rid1KS6KNYjKzzg3JV9k8qsrVfkqNKQwbhiAfgWvCGfT4cSCGbkkvrS5LPpcguBxDmZ+AGJd9M+aT+TvuKAFzb/mePkel9nrsXxffJwDV7UjBil1dWCPZgbEO54fjoSFntg76kwJzNZSWPuqSFPP1jbRcdgJwPCMAjMQL+rVnT8DcC/5ifmM9IRIOEMX5jbtqyAwSCPXawM6ztZsr5zfXUSWAwhs1j4IJ9C6nhQ8PATacz0un25P5nD2gj3nj9dbl+45osry1LMpOQ/hB7iC5BMZxbAQvI2XeZ1AkQ19Z3he+O5+D6Dn/BkYmmzSCIjXIapsC2ne/m/mkLzdjQrYwBNSfiKKZNmbyDcgpgGEakAQC3XJXHDz8n4An2LaSGLWvy9p035JXXXpV0sSDJXGYM4OLcuB+zrgA0hUwx9k6sgwwALAIGLpJx4grysX8dBi7XDwe8Nc+lMq/G/HN2zwBwzfHsO/YfjSbXlTGA+1S2DQMXrGew9gDYrl69JOuvXJMiGLgLeSMpbZUPrGSy8e3s5sZhBnvYtZk09J1NvhH+dukT/giUHXa0d+b7Npbo7fPJ7lMrTz1y+vKaKIyaxaXjktz74KdyuL0nN9YuSy6WkqPNXakeHEun2qCEciqe5N4UiRMKwPW8+tRxlsbQxBasaxYA08SmqAJ6LG2BmrcxTS5AYlwyQQUfMMLRp/CVElCpony5SVI24w9sbCRsWAAXj2LX41m2jnsiu5wZwQEL4KJtFMRVSW0ZRWQwDEmz1ZNKtSn7+0fqBw1GksT+JpsmA/fq2rLkUgkJDQFSd+nbVGtVKZfKEo1FJJNJSS6blnwuQ7sPNq4FcLWEhyqZqG1T3wd7EUioQ2YYyUOpOOpGixwen8hhqSSH1Zqk8hl5461XZXFtUUJIUstlpbhUpF2bAnBhfcjC9UYH2beQUX4ZAK5V7JiQULaWRus3eD6isnAVINYYx4ixB8Q6IjFT9xjJGACTDWCK/R/aCbae7OsObB/Wb8QmdB5h/mOcjNc+Wx7CJNmY/azaPywjJqXYJOBYf4n2jX0AQF33uTa3D89JH8zsY9UtUvD2NAnls+IFLkBq10sm7lNyeiyhfBaA67WFmU9nAbhujMD6rv411w/eMm5jwFt85wLAncezuTjmq2iBeePWX8W1L875L3ALKIBrPYlxQ7j4z9Tm1Klh+2WbDjVw/72/8dcCT3P2pnh62gQHus+W4TJhypmPE3ze+QG9Wd//su1nvz8rODbLgXxZ1z3rPGf3oZ7Bv1j7n8cCuMrW0joP2BwzE9rmEti6jL6bcu/Bg8zPgXf772meNj+rfbzPvaK84xsLPv/Ztenmueas8XhWf533e0H3FHSueRfCebrPJJePmzjg5CYuO0+TvbRjzmrjL3KhoHOden6yiyChPAngIuCHecXECCv3CeBpMCBDCTJTnKcImhPgRXasCaqyEdW511gKsno12QKBX61NOWTWttZ5MsptCFwhA7bTo8QkWQAEWHXDAuAjEk8ysx0gjc22JGATAOCeZgvdNu1jw9hT2Uw7jpj3jIR7H4wRvOHRfG2Xbei/tt2QsGUccMzftxYAnafP/eexm6QvsrZ8EQaua5PdYJn9m+xph2GL913pI9eu26C1u/GzwTxI1yLojE0yZGE51kYAnmLSajb5b5y7UCyS7RI1EsqQIwUjCOPLArgAYhqoY2QA3Gg8LovLS8oCgYwykgEQeML3TK01BNuwQS1XWpROPj6uS0ji0scAT45keXmBjKbQsKeMupFmqFvm7Sybxe25rfmIEYNAAEEU1HLSupgoIZeJRCQLJlQkREk/giAB48brAyNL7h5zmn/ijht3PHvjlwzAMYsl6Hh3fAetgwwsQGbWBFbPGs/2Gi747AeJ3TE33R5jWogrocygyUjlRl9s7sqj5ztSb/XIDoSkLTb8a+srBAY//vhTBp4hUYd+gaQtANyNjQ3Z29sjgIvgjM6DEWsv/2t/5dfkG3delUGvLfcfPpVPHm9JLwSp7jTBrvBoIMV8RlZWVuTg4FD2cQ72Z0gDPSZD/nvvvis//tP35NnmFqW6cd8E84YdWV7KyV/4pV+Q1165LsN+Xz57+ER+8KP3Ze+oIt0h6BJalwvnTERF3nr9OmWbP7v/UI6Oy7RrlCCOxySTTcvqyqK8c/dVyWeScgy2ZWfAsZhOZ/lsV67fkH/9N37nVADXnct+W/e5B+C6AXYDtwUkDdjv++2LBXCt9K6qrYB12JdSCQDuFtkOmNNszz4ADwUstIaf1g/0EhxYe03j7wRvEcQlazlC6X64XADvEeistzrSgGwgGCgI6oUASNoEDahRsAWcF+avrgM2ewOg+AgArseSxxlsrTMFcLPpGOWT11aQVIJAnwEfLZgzzs4wzTRfyp4fwLWBLT+AizaDfUFNvW4XagNNadQb0mw0yRBRwAOyyQlJMrEGAK4CMWg3EssgoTxEMoQGFckaRI1LgOom+Iv+QP+B6eSxzSwQMzY86lMYtsxY+tr4E7C1LjPZMSp+H2den8oDjc4B3gbNgVnvBdk/fwDS9pGtgWsZuLZ+puHR23A+1ygE0cGyB3N/f/dIOq0O/TaAt1blBGM+n83KQjFP9jRA3FqlIuVSiUlXkVCUrDRIi6YzKQKMYI4CxD2uNuSgVJXnu0dycAK5/xABXJ1neg2COARw07KxscT6t/EY7NsYwMUcmAfECFwnvkIAd97+mtp/muQCG5RXHxigIxJhMqwTib8BHgHAheQmAuwA+ODfAAACMwv2mAAQkyFgkyKqFIIEMaqBoLsp6Mr9bbfblmq1Rv9mcWlRFhchzblAUAnXwjFaWsSXj+CCt8Yn99hoRqKWrDQrQwyJbkFdQgVwyydlshmReAT23Ycffsz337x7V1659YqsXVqTdC4p/WFH+kNNiESbsVYt1HKG6s/j37Yt9R7HuzIme/KBdb4jH4sYC8CjGU6V9ak8P8YwU6119kBxvh9WtnkkImTglitk4H5+/wHZt5gjqJsKAO5VK6FcyEkimxZAI6jxyQXFMFapQoTET4A8SMIDGE0AF2uK1kjFmjuugatP5tU0D3C+PTNkSsnQo/bZpvGSoD4a2IuYgwA5j/bHDFwL4KLWKwDcXDEvq1cvywYB3AUCuGQ3jlEgz/ZOJNVM57aMk+RdAFdJ6CalxhAcvd50KQY2ujYJWNvADVNyiVqa8gUAEQdD6bTaUi1X5PNP78vB1rYkJSahdl+qe8fSqdQlBEYoSlfAPg2G0u60pQt/jv2CkhawVwCcUX8eSUiQHbdJfgp02X0JmI9IGFaJ5IhAOjmRTurcxDqWTtNOkmnNZCYF9vB9AMdgq+M3fDz82HE/K2bkzQmrFs8mMiWCzL7aArjwZaGY0eoogLu7eyjVco0gPmqe51MpWS7kZGO5SDnlyAiy0GDgYi+E2s81TdLOpKRQyEqxAMldrZmu7FsLFmsSid3Xcz3voVRZTxr1NqWF44mMtDoDefZiWw5KJWkPhlJcLsqdt16VpdUFkVhY0rmMFCmhrPLSeDTMc649Rj4ZIK6ZHQRvsSd/OQDuWObeK8nAvDgDl5pEDHXp7URTBRfU18XYwd5s0q/URBDNudG9GXwexivs/g4xEyfJlb1pEtI1QU99Yx0zem17eU3JMEDtQG0KlQeMH4kkHuyBrYoM1nucTxPpx4nkXAcMaxnyNO6e27/unRYzCARKXyKAa+/FZeDaeIkbHzjL37JAryUU/MGfPp43fBjodly8edEC522Bi4F33pa7+N6XaoHDgwNN7jVOtHsy+HmBG+OXDOD+u7/9G1/qGc7zZf9z2cCP/1znCZIH3U/wgjkPDDXP0zkSQvMc/v+DYybaywZ+EFxCIB41cC0D161NNLWLnX5QbjjO2exfBCj5wk3MmzqdKW45gmextucNZn3he7RW4gx273nPi+/NuxDO04UICJz182XGw1nnnvX5y+yf8wG4IQatsdmEFBI3d+mURKOQahoDm/0+NsUdboqZJ0pZIwVqVc7HD5GbJ2bnQL4xLMkk5BiRhU/0lwwROuvcBEWBEEu32ZLwEIxIE8yxpblwXATyi8rAtTLKsxi48/YHNmgK4CJQpoNEhatY6nBqDE7LAKrUlQuGeSuoA1j4AYqg+8PGcN4fF1ib59zB69D0uzYQYT+ZSHhxArGu/eO9BLSVBXDdTaAFdu2G0s2wxWcZZLdHo9JqNhhkRg9A4i6fy7FuGbK4EWCBLFUygwBoWBm4yahKOmJsALQSBDm6Uqu3KY0aY90qBXABSgDABZtM7xvgg2G/cCMelnK5IU+ebUul3JRQKMaMbEmEZGVliSzGUAjzQJMLmL1tgqbYfgPIsAuL+gzWQo1lDYeQiENVTFOHC5vsaGgk6VhUMqhhGIWEMqT5TJBghoQykwycceaOC7d3/cfQvvq+57EK5wBw/eN98lyGCWuCneOg7aSldsfQrAD/rPuemm82COSxcDX4hjSMQV/kwYPH8vGnj6U71Kx4yIbiedfWVyWXheTwPdbAgpQs5PvQNGtra3LjxnWCt0dHRwzUwt/I53OyvFyUd9+5K7eurMmo35Wt3QN5vHUo5Sbq0oKZ05Feu0WmK4Dg7e1teba5SSk7AMW0l2HUZUvLX/7VX5Ofvv+RvNjaFahIsuYfkgqkK8uLOfnlX/yuvH77hvT7Hfns4SN574OPZe+4It0e6oOjpiDkT+OyWMjJu9+4I8tLS7K9s09AErLzSHoB+zGRUtm8lSwkuhEYR1VWBKXjWmdsOJTltUvy/b/ybwSsvmOdknGg2fzl1OobA7iTfmjQeAnyoax9tYxEtR0qx8++HIykUmnI1vaeNJotshSpJEE26ZgxwgCZebHmJwLqhpHIsUbVACQXhSSGwH4IDJGetDs9qUM6tNWROti4PdTEQ7JFWARrlEl60lVtXPdWg3kK4OrI8gG4lPT9f9l70ybLsuxKaL95nnyIKSMrM3KKHEs1ZFZWSVVdCKlbdFtj8KH5LMAw6C/IMBBmfAcarA1DjSEa2kAN/AJEW3/CMGshlVSqyszKyiFyijkyItzD5zfP72Fr7bPvPe/69fAXHpFVKsk9zM09/L13h3PPsM9ee60FWTtl4QK8rZSycvbMipxZWyEzCHJ8iwxcLYCyRShkaTx8lfABXN/egCCJB6IYgDsazSgVCP83ALcK4vZpDIf5DOxnALgAmSnL6wG4lFwHIyQJYFwl6AEMqJw80XQmIMHshM8g5kvKjbprsflfi0ZCAFfXB71P/h0ALiMFhxREmuAkcRTbM4IOPQwMPmoeOymA7K+LVpBGJZTxOGDg8nmRkanxFVhYZHfPhKxpyMOjoGFzY0cgeYvnpcC7Ajvob7VKRdbXVqRcLEgxn5e9nR3Z3nygfXWelHIxK6VijqwsJPbBEM3mC3LQHch2syPXv9yUje19ARwBl1J7pqaogoI7FISccwzcXDYZSCibN6g/v0f30UcBGzrGQobgMrHR4b38YvHIMseIj5UObyDsujHv0MEwjblIGdLwT2y1u9LvD2Q0HOqdQLEW4AXiD7L5ICeJMZmUYilPOdNKpcL1BRLLlVpJJAEBXwVvB8O+dLpdjgOCt42GVCs1MrzAwJ1CwpwsQvOR1jvhMAorWQLwQKcW9wJADQeWg5mNV+hL2OlK86BJWXUA05gj3v/Z+9JqtuW1114jgHvm/BkycMfTvoxnWEPB39ZiDlwPAVwHhgWriFPqUMles8QwQBFxkTKQbRdMUNEA2uBRhKCLAhzuHiKvq4ewFjYANOp1ugRwb12/KTeuXlUAt1SWVge+qT0BAxceuGDfZksFArgTzHOKbul0DOl+eKyDhUsfS+ctTB9RPF9VO1AAV/c5nOOc0kvc2ucDuFZUFNsX3X2q6gbGOZaWGcf05598Ijev3ZD7X34ps/FUKmUAuFWp1quyfvGCnHv2aamtNQjoWnGITbKcc6kUoe2oM87h3XXY6hrmEhCLif/999l8b4uZvubeYRN9aMOs+hYMo/W54v7gOdo5aMrB1q5s3vxSHty+KztfbsjwoC35ZFoy86QkYDE/UVY0+hDGJfYIWLsSKLYECz6Xp78ovN2VvQ7f5nHg5YliCLDGEQ8g5itVy/wGu74IaXSo/xRyLEqmUgL3tIhNUATVZaxo8vHcR7rYPRqbH4ph3VqvtcsuniAJH/O+MnATyYzMaQ8zk1a7LxsbW9I8aBPAT83nkk0mpFrIyWq1JBXstzMa66CJUVTDwqw0FDEyUqtVpNGoSZFrc5ZAtxaz6me4NiNmQT8HmEnJ8CnVSQajqQwmSUrrX711V/bbHRZxnDu/Ji9cviQraw1JZVNSLBelDql4KD84D1xKTxPANbjS9r1zgrf07H0CEsqLe1jta9pPnW80u6DFGdrvcV2YS6loYHOpKyZBA2EeUwDXiitQPKGzFFncVINx88FC4ZKTA3fKA8YO1j6gBeMu2tE5mfGiK3FxtSN6uQ6M5QztCuZYMO8kph2ubPLJ+nd9TT//cAKTPy/Fgbf4GxTKHpWBa+PfbDwMnLW79j1wLQfhA7gPu24/l2C//8u/+GKJjN9Jo4HTz522wNEtcNrxTnvHL6UFtgDgel9LYTNHALhHbajjAlc7JRi4AHCP2oQd2yhRNC6o8gw/GVfDHnetZg2yGAQ8nEF17PXZEh3bsEtIOy95ggQ3YH99vuL6DP5mGyRWyjkpSmXgLi/pjY3SSb4e1o9PcryFz2AXcgyAq+Gbuc8cfcaTJLYe5fq/ynZYdiFc5hFaRfdR92Yb0JMC+o/SZv57n+TzeTwAd0K2KwJsJJKQMIe8sAFMqLzvD4cEqqwiFEJffpBvG4S4+0M6AKyyAja+YDDKTNlPZEzONZkA2SIkIaczArhMLTGRgFR5QuaoiuYmSVMLYDU8NoALzx1U0jsWBa79lwXgnpSB+6QBXANeLeHgg9ZRlqRtmJAc83M9/oYrro/4Gzj/+uE7Cv/XXrtDLymwJuAfhGRLt90mKzeby0kVAC6Y4umEVKoFKRVQQe5Y31TuBIMVDJi+DKYTlbNzEspkSCwAuCqvqrlp1ohLq92RzQe7srW1LwA4EoksyvjlzJk1SYMqKxgb2v9cDjKoVtc8qEt/OQDXPBy1kXTTzkQ8aSbYr88I2kGeuZSHV2SKAK55A1u7R5/1XwUA9zA4h/ZfZMY/bH70E1z2Put7/k+85q834e+WnTaw3CWE6ZcNedyUfPbZVfn4sxsynqHNkdCAzKPI+QvnZGVlTT7+6BNKKOP9SUhZV6py6dIluXjxKbJy8B1eC65kIpe+dlaePb9GNvZHn3whP/7ZJ7LfHUmPHmFDMtMApl6+fJkA7pf37lHSGKA8k0XpFEGtf+M3f1M++uBDubfxgP5mqpwJ+GssZ1Yr8oPvvy2vvfqCSGJKkPfazduyB9aFQAqvTPnHSqUoq42a1KtlnVOn8DdPMOGGOTuVhiQl2mIixXRCivmsjDHfTudMxnXAtuq0CeD+7u/9F7EA7sOeoa3VRwG4/rOLPlP/uNYXkDgF0GcsApWh1KIhSEPf39ymlB9YNEz2MqGOQiIwEfSICuCqLxiYo2DcmowsWc4O6MqCoZxMkTmGIiYwcNsAYHoD6QzAlMbTTsqcnoFJZYX5AC6LBf2YDa9C7jCt3rtMyOHBwisWzIipVEo5qVVycmatIeurDYK3ag1mHrgKXHo6eZw2opYfcc8kSMDTMy5M3vl/xzyCohQycCci48mczA6VSOxJv9ujJC+Skyh0QcIX4C3bMaNMNuAzZO2A1ZwGaxzMJSSZAeCqwoBdP/p5sVRUGcbxmHGGFV9yvQnyoZpgVMAyvH11oQycCQ/d9qEYcEHHPr7nBkwc9/IyQCzjkcix/f8vG89F10QDsiG1GwVwOZ5dQleLUiCjqV7bkBRvNbvy4MEuQXc8LwV20P/AXoMKQIVFAgBzAOLu7ezK9uamJp5ncynmVEKZIGKpIOVqhSoCrf6QLNyrtzbk3tYeAdwZEtjw50MxnVbSyXw8IgCMYoRKpSC5nEko97h+xcURR80Bh/YTJi+6ZDnnUbmDx9mnHAJaXCIcf8dzU/AUgBOA1BkVbTBHwaOSvunGunKWpowACOZhOkESHszcRQB3/eyqqn2UUpLOAfyAt+xAur0ueytAkVqtTilmgEi0NVlI1LtiiGBBDUHchbXVR3advKh54AK0BRv/4KBJ4Adej5AJfffd96R10JLXXn9DLj13SdbPrkmumJHRbCCTKRQu3PrmpKFNXSWIIzHFkWHsgBvHVtPrUrBTpTqNdx7KIytIG47nACR04LPKMS9+qQe5k1FGYV+7K51mW27fuCk3r16TIiSUi0Wymzv9rlx+FR64L0qurAAu7DMw+8AiQ+NDBX4wX2J84Se9Jh1IbYXlzE/Qs1IBZH3mTh7aK0xwZTshWMrCijCe9mrT3Jyo98hCDbdPmk8UwP3syhW5ee263L9zl+zgSrmiHrg1ALjn5dyzX5MaGLj1KgsH/PXFgH/rm7rGHf46BOBy8lZQTC/QNZH3XyvgsLEUALj2mSBX54poHTsSxQSMCRzbFyzb7kFLPn3/Q7l+5TPZvHFH+vstKaVzkgXAiTjAAbi4Dsjf6vqP16CAoZ63YMArgJtVOyAyGBXABngIxjliIhQt54t5KcAntlqRUqUiuSIA3Dz3HyhMomJBCnPeWDqdDgFcxIvRWD0ulg3mJSuCC2SftLBBi2yod6DfyQxEnmU0mUu725eN+9uyf9CilLdgrplOpJhJSb2Ul2oxRxYu1m2y4R3RweYdMHAJ4FJCWQurWafmih0UvIUvrKpuoZ1m0zlVSWDfsdMeyf3dlnxx6750h0N56sKqPHXxjFz82lNSb1QlnU1RZQDFKJjnwN7FMFXlLR0PWgQUArgs3COAO+Be73E8cBd6rsUTYXjlqaXoHk69sgHgoshyrExwKJS7yINjP7AL0oISAprsO4iBFMC1vmR+3Bj7rurcAaghI5Z5PJvQAkaw7mNDYX0HNAd7x6hKodtDuoInsskJvmtcaqom0ZhDp7FwhEfXSP/9tp/X2Azz83ISynYOHNvA2zgJZQNwbYzY56ywzT+/xoWLs7y9brmLf/Gjz5ZNH8YHh6d/PW2BE7bAacc7YcOdfuzxWiAK4OpEecwxYwCz4zaxR22mfv6zd+T3/uG/f2hyjruC2HPEoC+HzhWjxxOVejyKgWsLx8M2g8fde9zio/f31x/AfZxNdLQPIKhHwOR74EYX+eNGg8Znhzd8cc/wJNd+ks/oBugwgBuXmIC333E81WX6YzSQO7qPHm7RE9/jcQ/n2DsLD3AcgGt74aOkuOxILLI+7mBLXPejvGXZ57PMMeOO9dDjk00EoEtZH5D3xKYDDNxUJqUMXMhXjUbS70MejfQw3dRT1Vg3LPZl42/xb/o/AjpwBSSICwmrLJPWSjrVnWNqKjIdjWUKH0iwf8hsdKxFsObyBcozqryUJuuXAXAf1gYhAzcsc/1lArjR53zU+IpudJZZmw4f+3CvUma1tq8lXZCI8ufW8JpCDyGTUNbnsljx688veD1I4nhVwfY3SAxmAb52uwRw0QeQIFmt1aXd7kiv2yW4Wa7VpFApkxRXLuelXIIPkXOqBAiXQJU6PON6AbvXegAAIABJREFUMpxO1QM3nZbaSoPyaYsAroIQjnzLmafV7RL83dk5YIJ8Mk1IJlukJyq02sDAnTgQEPOGE38IwQd4QjpJMmS2tE2cZ7PWTgspOfA0xIBCf08I5ZkBrv2qAbh+kjv0v7Wx71bZSCxpfcEvCrAeGWUt+P09mK+D4PSwhLIxfsBWAIALj9sPP7kmkxlkKqHckWDy7sJT5wngfnn7LoERnaWExWG1Wk0qlTIlMOFrNhgMZTJRVsZ40pMf/vqb8vXLz8l8Npb33v9Y/p//7y9lMIPcbkrm05EkwWhdXZPLl1+W+/fuy5f37jtJeowbBQHBLP83f+dfk48+/EAebO0wQQeABP0ARQnnztbl1Zefp9TucDyUvf2m7DfbBG7ArEXiDYx1KC4TnCTjJ0V2HuRVAXiiEAeJ/9F4KNlcRs6fPS/NZluu37otvcFYOn0AAwMyNF557XX5x3/4vz4WgPs//Le/73K4R7Nwj5rXfPYox4xL1gAwQmEiih4gi761vSetdlsGoyGTiuhhKMIxKTkksTQJNlc/0KSylfATCV0wcoqQQwQzn6VwzudtJtIDiAmJwu6AIBZYuAC6IR8L1rLJemqhoGNKuLEdprxx5rQTxOPVEcDlRDEHK7IgtWpB1lfrstaoUS6VbFYH4IZd20BQI9EdjlfjYoNo+/r/N7BQAVwk5FDUkKQlAtZ7ADfwuAyklJ2fKoFc9jGwBtGeyrql1yraFIxCrM/JNNtJVQYUniiyyKDCRLB6YjrfQXfxLNIiY9R5f7q/41y49ul8LLM5WDHOUsG8FKnx6NrE26wSUDnmywdJom+NA2WPSnD68Y+/1h13fv8cRwO4yvaxWCeZQFFAShD6aBI1yXG+s7Mv3XaPDElVoACgogBAvVKWtdWGwA8TCheUUN7bpRcz2LOQFwU7vVDMEawoArgq5KU9GMseANzbAHD3ZYp2BoiPNRrgFMBVJPiHQynmM7K2DluDvGSdBy7YaHEArh9bHBvvOGBu2bB8WQD3Ufct/vrmJ4sB3pK5jjlikmAxDNi3KAYieAvAwslc4lnozs7FKVY05oBLxCxgboIVuLZek/WzDTn/1IqsrFdlOhvLeKIyqAA21UO3RlAV7+fcR9aqPnMDyBYATne+ADxzfuFulTZ3SPXaxL5gMJB+ty8HTQVwIdc8Ho3knXd+Rr/s119/XS5delZW1huSLWZlPMceQZmMlrDXce0Yua7Ij88f49rJ3PP87kIZInhs2oXnZLVvBuK69/ljTuOEMHFlrFz8PQ2WZiIl/U5POgdtuX39BmWUoS4AEBdy191+X15943V58dWXJecYuAGAawUpJvOO/dEYAJfeM8EdKAtAnh/+qPRIxZyozGLei7EsfQDXhS+Lhef6sAi+uLgpKDJeYOBSRJnjcHvjgXz6sQNwwcCdTKVargQM3DMXz8t5ALhrDXriEkB340unae03vE4C1Yf5t9FxqGzB45KEfKhhLtEdJDi6939l8zrv29mcbGa0KYByALD5dFaGnR4B3GsffSJ3r92U7u6+FFNZySXTkoL87XQqo+GAMsj5YpFzVRYFUojwsJ/IZqkqwT2LIwLgPZTCTWrhJPp+u9tlf+B1phKSBeBbyFOhAHNkqQpGLvxwnQcqGMKdDiWUUYgTnWP8ONf6gx/X4ncDDZ0rbgDgOl1pSYKBKykZzyBxPpT7G1tysN9i7DYbjWU+Hko+lSB4W4dMMmTxudfWvboWxGkxVAXyxo6BC3UsrOlc2x3LFHLTKDabQJ4dqjGQBoYUcDIlvfFMbm+35fbmgdy6t0m1jZdefEYuPn1WVlYbLAaCvU3ZMXCxhmHuIKjuAbh6/8ZAVSlwA3ARb+s8Ee5JKUXs9piQOVZA0ZilISCJ+PrQ2mK2agRxw55sUu4KyWJd1RhEJdwhp6xS3ErfVd9w5fIr8Gx2D2oPFVoH4f9UZ/IkjMO5zRWnk5HrtL+oJAOwXD3EfbZvIMFst8XL10IXFecIFhOH+7vCYuYSw7Htg7LHxSpx79X2V5lpf6/vK2n5+XRbK209MBBX2y2M0QDgYuzofascOb58BRn/fP748XMT9rn/+88+XWZSOi5EO339tAUeuQVOO94jN9npB55EC2w9eOAoLOHRNKB+yNF/SQBu6FkQXpt6JC1+xdRjHnpPFMDFGw6pWYY7oSAQjUulLAPIxG8el92iHv+kGRD9Ffx61E3zw26BG7IMANw0E+PmQxMwcBmdHN8I6tx4/NdCIUOw4YiMk5jDnOyeESha4KUHPbyVMgaudw0x1RbL9EceP8IqWPa6l33f8S381b7Dl1AO8gDeKfG3OMncr/aqjpClP+FJlwFwF4ZEAOAOydQCAxfPEywMyLshWIecFLyhIC+KxDWZsK4iWKXWwi/NHbkktPszARG+n5+EuwuBE0iLUuYPFb/YXM4TkkJCEoAxvE5HY25eubkBuJvNSLqQZ9LHvF6UbaX+swsb4cjAjyPjcL8DX19INkEGLdBq06vkGrCUhLLeb5DbcQlrfF4TNrp8hnKQR0vcx42lYHbyZErt2PZ+e+7B5yPvPao7xRVn+QAukxtOMhPVx8EcawwSlydzDnBk82gSPvSTCiTTFvQwtdLdTWxBXTHuA8nIfApJtq609g/YdqiWX11bk1azxeQzrqlcq0oBbMMUXs9JpVwgA5dy1nOt8EbfhU/UCMxyJJwzGanW66zAB2CjEsrKvlUPXGWNom+0O10ZDCcyGEyk2xlKrzeRXK4o2XxOJlMkZwAkTFX9ap6g1yjOh4p9JHXxwMGoIxBXzBPkm8/HBJSYmCM7D16RyhJF2wGAzkPCfAHAPeyB6yeTueF1D3ghSWhhm/eQg+SoSyYu/N+tMUHu05KjNrbYkVlz7h6psWL8sef+ZiAUfxp4G18oRZ8xJ7Oq4JV7Fj5jJTK+o/2Z7eESNhr6aN8i6OfYzltbe3L/wR5KSBQ8IjMGxSpI8OXl2rUb0un0pNcbyGAy41y40qjL+fPnZGPzvmxtb6nUOv25E5JOzeXv/vYP5Pvf/ZaMBz35yTvvy7/60bvSn2Cc6PqNue7s2rq88uqr8mBjU+5v3BdI0asXaZY+ahcvXJBvvvGC7GxvsYAmmytKngAJZH+TUsynpFTIENzbbzal1elQ7jadzUmhUCTjBIk2iCEDHcgXS9Lu9OTevU3Z3W2SyQD/s16/R6l8JNbe/s7bcuvLu/LF1esyHM8IUMILE4KVb731pvxPf/R/PhaA+0/+m/9M52ODcV0f1H4bgm1x80/AwOLcrkUkeI5k0Kc0ednrj2V3d1/29g9k/+CAktRBgjLw/sI8oClwFV8GkMs8LIFG+LGX8nnKB2Ywz7F/K0A8nM6kP5mRgdvqDaXVHxHUBfMEihQ+gBvI03GNC+c1AGsoCFAAAak+jOMpnxXY1Y1aSRr1MlnTjXqFBU7w1DZ1iYAYZwuIAyYsyfjwEMGLaZ1MqrU9GSXOe9kAXAGrB2u5s0SYjFSCst1qs2AGQADmSQDfAPqURaNtqfLUCt6iOCAEcNU32JKtAG/rjQbXEBybQL1j4WI8GvOGsqT0qFa2Glm9qSQBLHwDIJrOXDLZGIcOxGWbuHU9bn+obea1jeHlkcaMxlGH1leLbfwk8BG/P+w5RUFiPBcAByEDF/Lo8FdEUthkGbU3s3aNvqJZGQ4nTOJj/oKMsibbrXAhKbVKWVbqNbI84Wc8gqJAryszsIyQLOb8MVcAtwAQtyDpXE46w5HstXpk4N7f3seEKul8VsqVKgEQFi5NxjwePMNXVqtSKGKcwlN5SLCRfuMOcEIiXtf8sDhsoX0CSV9b0Ox5BXDGw7v9Q/Yx0djqkfYtkQIBsv3JZpsSvO31+tJHrDCecz4FmIt+jLkBgAiKsazXARig5735w3symdqNlZlarRak1ijLhYtrsn6uLoUi4hcFVfGFwiKAuGDiGoCrwIObgwIRKitMNGDTY+YaqGibAidXawAuQFsUcqCACfepAO5Y3nnnPQK4b7yhAC58L7OFLISelavqMWqJ79mSHCnYM39HMnMNPHTvMYbeoQJrby2x+EW7lN6E2leEY9z6nrLSYZ2RkkFbAdxbAHCvAsDNBQAumJevfv0NeckBuBlj4JoHrlX3OwYuwBaON6ciwPWK1k7qj6pF5gpCBYUmGsC76UjXw2DlcI2FAhi8R7GZMFa29jCrDhZs4VlPpmTgAsC9ZRLKBuBWKlKuVeTsxQty4TkwcFcoqUzVo0B6xoFglGlXprFiRMuMPQceHTs6w5yM3tHiHoD7KAfgWj1UoDyDuGs+J4A7cgDu1Y8+kdtfXJP29i4B3EI6K/l0hiBgv99TNalSmQAuC7gMwM1kyL5lkZ8AmM06T1wAuOrVili+hwKG4ZCFc8PJWK0tEJ+XIalckWqj5tQKlIEL0BYg1N7eHo/hMw0NmNIm9RjlEbuSEIdzcZIryHAdQeCBi33DdJ6S7mBECeX9/SbnYBTSzEYjySZFyvmMVAo5qYFdC5lnWA9xnLgYIzGXarUsjZUaWcSwNrJ1XJXCGSgIFhoAr+jjWqWakEQmK73JXG4AvH2wJ/e2dtnnX3nlBXnqqbOMMZE/wH4GDNyVlQZBYUooOwA3YKQbgKuJOwfYKQNXAVwtflCgErGBFnUjRiCY6OTiqaBlY8eBm4e6I8Ny7XM+gMt+5/qithGOO5O5SwBoYQw5+Lp7m5v4M5jhypMNl/8gUWykWydFrdfvF5Rw2xLkOAywnLg9hvYTLWh09+9sqnTmcOCwI2pj/2N5C20GFwh5QzMOkDXw86ih67+uYDna3lkGuWs3YNWKlA3QtnlZ43i1tIkHcNU7utPpBvdsbboI4DqLFCfzbkUhPkhu93EK4C4zGZ++56togeUQha/izKfH/BvdAgRw/eDStUaYRI5pnq8AwI2eJW5AxG3ATHbrYQ8x7nNxwMchDDSoag2PHgf+LXP8R9o8PqEe+Ys+51fZDhafIbmDKldET/SsgJSJ12ex0T7Ul+KyhpE3MXRepmjB+1ycB8wTenTeYfy7O3z0WADoMUDdJ3/9Rx9xmf7yONfjH98A3GXB7ZOc90nez+NcZ/Sz5iSnCWLVazIG7mgCBm5SSkXI4IF1KdJznngANMzfSwG7pCRjqlx182DeLVbbGm6alIWbIhNEZZvUm0olMLHBgRLUhElMjGcMaPqFZbKSMMk122S5ylYWjEOaTHdEnudo6Pnib5opXcv9qTK2cC6em0njsPglDsANQDIDaNk5jFUa/vSlMPUtbtvlbdiX7VcKqhmAZgwF9zNG0pFLeMzBDycxD7/TAFx9jDPJZrJSKRUJ6iNBgU24AdZ4j1YZ68YKbaiJS8cwZPIhvBKFVz2GSIRFheNB3jifycio05XuflMgDVeslKW2vsqEcHN3T3IpALFVyVdLxB3A+imXcpJOeptkgqozOWh2FMBNZSUD6bRyhX0PCWvIgdLziUkrRewxJCD9iWQ4ANzxCPKikL1V9AdMB5iqTqdgXQDATcgsmZTeaCT7rZb0UQUPz05Kbc2lVspLrZyT5GwoiflIkgLZ5ZRM5llKLgJQnM7Q5wA6Cz2rwGYCU33QHwXV29bvTIbQ74f2FIM+4ic53e/+PBDHbg0SqC7+04+FIG0g9cVuGLKoDyWjrO8FhHZjXsQvqGHxhSYN6b/Fsex84+h5GUoyWh/2Ewv2Nz9JhtctgYZrv39/Q27evCetzoBSu2gD/Gw0Vpjk++TjT9TzDIzVRFbmyYSsrNTkmWcvyuaDDdnc3HA2DcrkLKbT8ls//K78xq9/Wybjvrz7k/flL3/yoXTggQsv8XxaypWcfO3iOXnl8mWyRYf9Phm38KSkd1o2w+RaLou5aCJzSM86Rjb6Vj6nzBEwNyfjofQHPen0hvJg90Ba3QG9YDEmMF+S75nOyq9989uyubktH37wMaU8RwATzPcKCbVSUb7/3e+wPa5ev04GLiBOgKNIsr35nTflf/zf/vljAbh/8I/+0wDA9Z+NpiQdiGt59oVuof/RhIyqKwDszjqwOpPN81rh+7m73yRj+f79+yyaAIgBWV9bA5BlQkoLSV80IYs0+H+V7keyEuzbAgpG8H8kwjGZJDBCkzKaCeWTwcDdb/fY3hjbIwCMbjq3YiUmRQ2lcCGaFjqpdKZK82kREzmpiZms1iuy2qhKvV6RWrXsGLra130QV9vPzf1W3LAwty+OK41tPA9DZhb9hLGyG1j0SMYt5LWzkkxBmlELIZC8xbqIYplOuyPDPkDBMcFbVRDV+8B9oS3zkFfOgjmYIesJNgcsKYCENyUYp9Ko12VtbZ2AHhQ99CvBYgWAgVQAAbt97BKYZAPB2zkn6QwA3rFMpiMZTUMWPG1TkMgN2M9hw8Tvd1xbBoCVxSXhehkFVf2mjh4zmhC19y4brx0F4GKN1fkhSwCbDDQUNDiWH35g7kok05LLFVgw0m53pdvpE0wE8DYeTigZXszlpVouSa1aUTDcFfzg+QHAnYK5NRlTWhTWGQB5s4jLshnpDIbKwL25IRs7+5LOZSVfKkl9ZUUKxSKzuJPxSAb9Pu0x6o2KZHOYw1DI1Fe2KONG7X8K1ClYZUx7azMD4yw57bqHFjc9wle07f35J/5Z2m7g8EkUPHPjyY1BggyUadV+DKCh3e5xHh0A4+DhVKYfsRC9tukNrfePcaUe0Nq/lbmEggUnsWttBYZ7JiXVRkkaaxW5cHFFVlbKfC8+Vy4DwIVXbpWWEhhXagOyGHNre5hvcTDsPMKWk98MYjVXUDVPsB9BTvZgv8k5dqWxIuPhWH7y0/ek2WzJN74OCeVnpL5aJwN3mpgQbAzHifNTdf7qJi3qsBrOcz4TH5/j9RrQwfkIoJ4DMzTQPyK2DeOV6JNUa5IkSrcI4PZaXenst1RC+do1KeQKUmbhU5vFqq84Bm62XJR0MUcP3CkugkCs7TOAbWlBF9ZfZfzr/oHSxp4HLuOQKDM4AjRbiTZvHy2DuNoxMoMshqudMxl9+ohiXLGQYiLbm1vy2ZVPyCy+/+VdgrqVYklj3mpZzj59QS4+j+cFCeWayt1712FSq7CvIQtONx4Pr4Pn+Ah0f8Omj6Ze7P6Dp+cgXMNwHQLGtcsp6LBc0BWDAnBD6QoY1INWhwzcLz76RG59+rk0AeCmc1LJFaRWLPNZtFstxvKFYolrPeLxJIrdJlMyrjnPOXllsnxTWloZglQotIAn60w6vS7BXCiZYP8CVi8AXGvHfKmwAOBCrQXrmS+peyhOjoC4GnYbA9fNlw6DY2zOdsDf0ZfSMk+maRGz+WBb9nYPWGg17g84p6cTc8oow46lkEkR1MaeinM+5g+oWWXSZN+urjYI3mLtRmFrsZBzJPE5+xS+4T0cskJTksrlZTATuflgX77c2Zed/SYLfl5++UU5c3adzFvuo2YTxpvrqytk96KoB1+HGbiujwUA7sxJKA85nsjADQBcLepWf16nxBXDwI1lhbv3sVsHiKvCnrbKYDhwLgVgmwD7HbJsmg/kPlcHpy4MiO9Mw49e3xoHhmPKy9eZkpj56oZTsT53nI9xjEVGPFEgf8z+EyyKGiLqO6ztjO1rYLLbd3G+0mMeB+D6a6fNxUcDuHoeBc7VI9mYxiGAGyp0KYCrxZjI/xjoaneBuMUAXI5Fj4EbyJsHbWhFEOF96fnDSedUQvkRgqbTtz7RFni0iPWJnvr0YH+TWyAAcBd2VWGLBBwKv4c+UQD3Xfm9f/jvHXoEyw6Iw3DdYzzNJcww494Snzh4jOt4Qh/9RV7XUeeKBggnvjW3sUCAbPKe9OlwPiaaxHOZwEc8yUnb6RcD4D78Zk567Y/YRL+Sb49rm2UTbb/sG36c6zwKwGViCkkjSUh/CMk3lVBGO0FCGcltDCFIa8ITD5sTykcGGwzdaMd9+RsFTUe7RCkrrDXxC1/TMr12waAXeu+haloT3pZkViYnNy9MeCX4fm7snUeWnT8AthxAuLCEcQejmwn8ho05mVROokdBSRBMNHERHDOGgesDZ36f0t+1/cIEvLciPQaAi+uJO+/DxvtyAO7hd/kALjZFSCLDHwyV2lppq8CKgQD4HRte9J/pxN/IOSkpyjzqebAJx3stUWTtbM8YPzGfI+GAKvvefpPsrwDA7felubNLqTT4URXqjoFbztGDL40Mj0v+YYON6z9otoWFCemMZPNFJnQgJQlABWzXAMBNqgSeMXCbra6MRkjOAbzF5heAhNBratDtSB/soslYMrmsZApF6U1Gst9pyxAbWoyrOaDZuaxUilIr5SQ570uKAC6Y7GmZzHMiiaxM52mChjg+xkUhk5R8DmCSqH+pVYx7CZ9ofwj6+kPecyyA6zb4C4BbhB2g53V1H14Bg5+cwnuMBHtU8jzuei3Bb8cK5eYWAVy/z9g9RZNjvAYkflxCGD/ff/8DufLZHXrgUj6Pyh1zyidXa3X55MoVspvgdwrpW8w3tXpZnnv+Gdnb25aNjQ3nkTuXFKT6phP5e7/ztwjgDgcd+fzTa3Lj+n0plBr0Zy5VUfSQkWIhQwYI5OcQo2D+goQ3i8/gS4b+OoNPIqSOMTcpCIAEYK/TlsloILVqSSrlEovUPrryqbzzs4+l3R0SIIN/N1kNCdxXVr77ve/Ru+2DDz7SAgCkPTlvY/5GQUZKfuPt70i71ZTPv7hK4IHvgShcMiHf/NY35Z/+H4/BwP30A/mDf+QYuH4RQOD1FQFwFxYQx2FlDl9XDiQa0V5k0mTzvNb+cCwHBy0CuF9+eZeFJfBWR3vqRKPSf2S1k2GvEsqo/6GEMuJGAI8ApLKYb9KSox+7JgshTzh2UsqdAQozunLQ6Uu3DzYOknsmNanjQaXunHwmE1QZ9iMA+QAv8dxxL2DhQrobYNfaak3WVhpSKuU5dykIDLaib9LmkoFu4PFcQUGeATMhKGkpP/KKXAUq/gbmA+wOTF7bPP9wbfDsTGeylO2m0gV9gRXoQ1K42+lIq9kkSIe24/Xx2cCnXqV3VT4ZIC7kQgHiZhS8RUd263m5DKAaawgSpACPtW0grazeuKqEgbUYQC7bFB7RZKOn6a0J9i1/4huyjhMUXkGqFj/h0KrAYMDC9dZ87RgK5IS5W20xNjlf95k0wUzj9dDIeulL1fqbzzjJj0igFAcUGwMXbQDgGt8AUwDSGLuF0utcR/W5ZrKQzxXp94aUvO60uyr1PprQHxNgRbVcllqlymeL5we/Z/T/OYrkAN5yrEw5hjA3ZgDEp1IEcPfbHbl5Z0O29lr0fiyUS1KpNySTy+uzGqO4ZEywsVzJkyUKAJd+rQBwlSocSEIaSKKFOmGsFawVccWzj7Cx95s+rF1d9E11PUGfffBIw2cb4PtB4YQWWLHv0lIE9zfiN1QNIGE9BGudawc8bTGvqxyoMc44t6TgTa5+m5rM1vlfVWYcyOrunzNMYi7ZQkoq1YI8e+msnD2/on6euSwL6iCBqgBu1hUyWMLf4QtBuwEYcm1t04UBrV64yhmF4JkyhgeQj+/1yLbFHAsAdzQcy08B4B605Nd+7TW59Nyz0lhtSA5AJwBctIDnE8t1PaUSqGg7HXw6zwdMbFd4o7OL8/10Sg2WY1EQ1pMhNjYvWzz8+2IhgIv5Pf/b1Dwpw05f+s2O3Lx+Q659/oWUCgX6Q7daLen0enL5tVfk+ZcvS75almy5IJPETCYEctTwm1KpmAY5Z6HY1DFw8ezJwFV/bxQjgpmI5xy0iV/46SvlGMjiABl4TR8F4OKtHD+ekCuYhZBQvvLhR3Lr2nXZuHuPxY/VUplgf7FSkrNfuyBPPf81qa+tkj2K58Iu4tQyTDo23Ac5QFEHjCtSikxkbk7VlxVwd1Pp4sq+AFiHIyws0AjnXgWrtKOyCB9rOPBz3C/mumZbPv/oE7n28ady49PP5eDBjhRSGSlm8lLNozgzQUYqjoM5FPEX13cO4AmVd6j04wqPOC9yXVAJf2NLA6zFGtbstBlTjWfwup5LNp+XQrksK2srUl2pS7lS5vMF+9a+seYbcM/9TaQI91DM6vqCAvdhEZbB59oOWhxCwDyZluF4Irs7+7K/f8DxOOj0ZAp/eUEhaEZKULrK56SYy0oJczqiwOnE7aWTvO4alIzA0qUPbo7fyuVUL2EcD3sefM7kwVPZHPc5d7b2ZHO/Je1+X7LFgjz73CVprDU4zyHexNqMYtm1tRUWPQLAxTCi8paT1A73tU6fyxUBw/8W6xgBXD4bpy7gWKC0WnAWG4HNkmPh6hxiK7p1R79falGIveKmxKC/mk0DZ1PMkwGAa4CkU/wh+1aflfUd5hiM1W55D5ePNDCUP43N6wqq9P4WlRlsn61/D6BiHV7GvGWBRViEE4KYev/hvBNlKIfF7X7co3txvasQvA2BWM0BqGy1qW0RSDdGtCu4CFqd16ljCvH5IgPXgb/zmcYu3Z4reOJGnq1nRTLBM3Z5XV0vtSHwj0Cyx8L+F3/+xbKwQXRCO/3/aQs8VgucdrzHar7TD5+0BQ4BuIdiNZM/8yI6k+rxdk7HAQ6xiedEQn7+HjxwTwHckz6/h33uFw3uLQOYnfSadNMhukkCA1c04YmNsX2xpy6RSIlrs5Nc1ymA+1X02id3zGX645M725M90nHz6cPOtgyAC69QJKMA4OILDFxs5MA06EIerj9QFlcgNOQ2mEsAuIy3XUQD8NY2h9hAgxmCxC/+Ck/HvpOH85+VbhiUpQAAF4CiMhemTIYtyKUZAzfSINjsIWls1fKU5XEbQQOOMJdEWSHLM3At0f6LAXA5/Xksy9g5LOaP0TEQNybiANxSPieNRp2JKWysNCmLL+0v2PACLEIiK2BZgIFFBrVWButmUGQC2WEHFvpAv10L5nN4eo7AanEALrxua2ur0hv05WB7V3KJJCWUi/WKJNNgFeYpo/wwABessEyuoABuuSRrNyDhAAAgAElEQVRp+s2qNC2kSwMlOef9BQllJmXHKhlF8e9JgtLOuw+2ZNQbaJ/MZKS8UpdENi27nbb0UEQEwAS+j5m0NCpFKWYTkpgtArjTeU7miSwZuJMZEpxInCoDN5dF0t5JVbkNsc+8tecf9zzDhMgi6P8oAO5Rx9C/M8u70P+ifXFZANeAext3Brr6Pwls4fk45ouBsmFywZcaM9ZueO9mj/Hhhx/Jp1fvSWekIA76GeaE1ZUVWVtblc8+/4wA7mw8oYw7jr++viqXLz8nBwe7lFDGseBBCUboSq0sv/G9b8rzz12QfrdFv+RUCiAr2NUkSch0NqLUcjaddXKwOUkSOAbYp161fC7jsQwHY7n3YEs2twAWb0mr1ZRuuyUYe7/+3e/IK69cJuvuk8+vyo/+4qey3+4TJOOUzUl2JoVcRr7/g7fJmrry8Sf0YgR7nKwhkmTmBNl++zd/KEiQvf/zD2Rnr6mMjrkQHHj7u2/Lf/+//DOPkxBGVA+NL92LVz/9UP7Jf/37jjRqEvJe8n0ByI0iM5oG1rBNX0NfwLMqlRXABbCKgqNWuyM723ty7959AkmlQk6l5iZTZY5gHFLrDUCjJo8w3iGdDDlBAiH4P+YbjLm0suTQwQHSqqflXPqjiRy0e9KEb2J3SPavFforA1XHK4+byZCZWCqVZTCeSbM3lHanQ+9uzpnzOf3fITO7vrYiZ9ZXyLSHFzzdMVl8YkJ42qCWTLPf+SydXyy5T9CQd8LsyoYw0FT/jvdAvQLsZfoypjOUQUXBDWQih44pRNlPSOSyXbKSSaUJjA56fdne3pJOu0UmMyEWMAbBiHLANdoBrAoynQAGZ3IsRACAnc8XyAAjmEEQOU2WLpKziCtKZQC4KKjRth8M+gSL8DuYGAB3cT0AbSGdTD/xufPlm2DNQfHZQIaDHgsUcI9sHxQKTTUhH3AoHRPPuheLGjzWy9JRW1SNyfu/mx4XDuWvc/4LNpfZHIX3YeyiPwO4BphqfEMlGbtSOO65tb3QpnjuWHtRaNci2DbiHEaAJ5GQSqksjVpdAdy5kJnLJDqeo5OER3ED5JWV8YwCliRZZ61OV+7c36TvdqFSkTzGYbFIf2NItaOABEw++Ipn85C7RnNDJhvAZk9jNJdIDjwBIdkcBXAD4DYCtrqHtUQ99dKPL5Dl9Q4ajjoFUKzkUAsQ1HcYjHVYiaBNet2BKtfA6xbFOU5eXR9LmNAP7BlcESKTzABsKY3pBNH5fsfe9dj2nLNTE8kXkvK1Z87L+QtrZOuXSgXJFzAn5qVWr0gunw0KGhkva4t7kpo6DxAQ5EtOh8fYpG66NdAM1igs7Oz1pAcri1ZbxsORrDQaBHAhoXxw0JQ33niVAC7sLQjgwqPaK0A5VsnKOGWRWNbArvCngwcDRN5SpLZ+LCqFaFcK36NxS5L+p0kUSQ3GMumP5OpnX8inV65IuVikKga8ftu9jrxw+SW59OILUl5rSLFWlnFiJmOy8ZR8h76LL1qvjHUutdwD9iY6z2ohD39iPIXVBDqpe7kJ9keu0eEzg9+6grjuWfL9ClbruAaAm1RfV0lJNpmSrY1Nef/dn8mNL67K5r37kpjOWbgBALdUKcn6187Jheeflsb6qtRXGgSjEQNZvIfiSvwfwC7ik8DmxL92I2ywzyj0FRQVsYHcGhQZjXYOfWKeCo87joJurvCAjiIKzDCvAvAWhQV8fnOC79c/+UKuf/qF3Pj0C9l/sC3ZeUqykpIc4rMUCrKyBA3xrLA2g1kKhR7YWtCzHRLXWLNc4Rafqbt2gu7pFPfDkE7eb7ak1e3q/hdrXiZLFm5jbYXFC5AxRxPB+xZrPeY+tqNTdNJxHtQuRGR0rfjAAYFOAcg9di8G8AqNCOYlOfe2Wx3K5+9u7/J3FO6gX6Bwp1aGykedXriVPDzLZwRizWcVxadYY1DQim9ThTkE4LpYCrEO98nYn02msrGzJ3vtjqB0KlsqypmnzkupXpE5ioMAAFPVoShrqyuSTiQpxQwQXQFc7Qfcf1tVKNRPJgCOMc8OnY+wxvS+jyx7hot1VEJZfbbpz2sU9kCJwMqpg97sgbdhJ9XnY33X4FWDEW09CAtCwn2tqQa4FcN7cN4Z3YlcH4/ED9YWC7HIwnu8OHkRh7ZWDArRbByFlUluxFnBSyRPv1hIFsbd/M2tvX78wr2wKzoKwFyCt2h/A9ndh00iGlYCSS1q0WJCpzYBtTUW4E0YKyB+YQEMgggXazJvY+oSjuHsljebSYJxyxpIN0/+8Z9fPcXRlo6ITt/4JFvgtOM9ydY8PdbSLbAMgKvhZJBZ8DaV4SJzHOBwKHHsAsRHAXBjz+EHmkfcddznYsEdtw2yw8SCektK9EY/e1z7LP3AHuGNJwElH+Hwh966DGD2ONeEvUIUwLUgL0gox1RuL9P2y16X/76/qgDusv39cZ71k/ps9FqXfQ7LnH+Z/rjMcZZ9z5Ns92X67FHXtQyAi0pebpjGzgO3UOCGF4kpVEXiNWWshnJaJnUVd96FhCWLVV01KOXQFHHAZrFW0U3jdJaQwWRKxgarrckYcywnY9MxwaGbYiTKsVnr9nsyhCyT25QwHxdm34JLC5IDQeIg3NQYQPCrBOAa8PUwEDcuiDwpgFspFqRSLSuTgNLT6nPmA7gAoIyJoAlpq2gPK3kJmrsNt24Qw+dgSc+jANzq2goBtoOdXUnPE2TglhpVFKJLsZSjhHIGJlcsEtAKaZ+BizeCNWQM3DTk1eDZ6CSBFcA19ggKF+An2GeSVjGAlMymaRm0u7Jz7wGQaPYvSHFDai9XLUlvNpGD0ZAyq5BkrZU1cZKWyWEAV/ILDFwAuJAmzqeTUqCEckImI60y13DLJXpcr47+33+P3y/s92UA3KOOsXB+grd6EXHXhL8/KoBrVdl2PCZ13CZfWVIhgGv9xgdwowCw9SX7iQTBz3/+oXxxa1OGU4AMynxCguns2TNy4cI5uX7jGhkHKB6olytkvK6vr8hTF87Re3M0HjEhC7/cdAqJr6wUAMwnhkyMgQE3m+VEUgUBQwFg4DwBCTow3GDxMJVWuyc7O3vSAhgIybB2l+34nW98Qz6+8pl8/NkXjp2uMTbaGWPve2+/Jd/8xhscL9du3JI/+dFfys5+S8aQ9XYOyCwYKGTlrTffIHhz5cqn0u0NVUIZiRWI2iYTsrbWkL/3d36bY/nW7Tuys7cvuXxFzp07L/VqRZ56+mn5d373dx8fwHUMC5NPDfvKYj/WnkRqif4WKbrD5zAnIAkNEBLDDgw4FBbt7jgAdzjkeoW1gRX7kOMdjRTEnc4ITBKwBVibzTKBiL9BQp3snGxSchkkmBRUAfAIZup4OpfBaCJNSCh3+tJqgxUCL2uV/oTvJ1i8GK8oRAKrGglRzDH98UwOukM5aLbo0ws5QdxnpVIkc251tSYrKPxQQWYFcMnSXQRwlb1og94YFZrA5GuKmGmRjPupXmNIlmX4E6xYyGurH2PG+dCqXzdkYNWiQIshKVkNIBZsZliTwEd8f0+63Q5ldsHUNHY0QD8mqalegaQ4AOAsvyHxiHU/X0DBTIXqDMPBiF7GWUgwDgb0m4aneC6v3qyIBVDEBfYmknY4MJQ60LZadDV1IMeM6gdg3eJ7NIJ0cIe/E1txTCqTnuRcZcBYSLnUhG1kn7dMfLeY9FzcZEQB3Ie+1yWm4wBcJL7pM2vDw8U1wfDQShoCU/g82MyInyB3O3IAroEflVJJapUaGbkA3vFswZyGrCi++dzSGA/w7dQCOYy7wWjI+G9ja1vavb6Ua3UCuIlsVgbjiWzt7Esf/Qcy8PTOBZMb/XAio+GAvtsGbJm3K54J4gBKOfs+RcZG9Pbweu8uMR6zl1vmWcW9R1tO13tr3jDhHQKdCpJjTtAiQ0iW9vpDgTpHtwuvYvW6VTaSs4cIiuu0eIDc3cDX3bArpyrjLEwMbJ1RItUxcflBgIYjyeQS8tTFs3Lu/Bpl/QHioggEAG6lVqL8Ke6FvZmyogh/HGhrTEZX5KEArqJiC+u3k/7EODEAtwsbi06XcrQo+qCE8mgs777zrjSbTXnttdfk0qVnZGV9TbLYLxiAa5YiFic4cP6wgtvhKNXwD2PVal2HD9i630PsVkFNsuQCaN5jjIZtDRAQDNzpYCTj3lCuffa5fHrlE8H4qFcqst88INvyuZdelGdfeE6q6ytSatQI4AKahnbMDAV/jjkOiWKqGEBi1hWTcmzR+9b8b1OuWCu0Z+GcwL1K4DMRqAxpXwBQnNRvgu4OWAoklGlgo0Au7imRlGwyLQ82NuT9d94jgPvg/qZAVKYOALcCALcsZ752Ts4//7Ssnl2TxuoKZz4AKNoPVPYbcwmsaniPBtZG8moBMGWGrRoNejGDgs3e8A0XMB+8dWxsHYMhgItDmcoFQVsMhZmybxPwpweA++lVufHZF3Ljs6uyt7FNYD49S0h2nqTFSiGb53yG5wE1KcQH8OYGgKuFR24OJFgNoDeo2uB6iEI72AaNJhNpYgz0e9wPo/wUdgNQIwADt7HSkEqtwrUE3rcsWnHWPrZPMyllWwv8ONcfg/gd9i2O2OlibG3WAPC0lmasMydLvtXqyPbWjjT3WyykxSgwWfB6tSq1UkHqRfjgqpWDFj9PAw96FAuBhc5iA7fHYxEUiuGmWtCIJ5TJQLlBGeUAt7fB/O31KDGeKRVl5dwZstZnYNwDwJ3PyMBFkSTA9MkQCkSqgqLrpFrWKMMVv6RkOp4TxFUAF565zg7CgYZW4Gfxvy+tTEDRUVNtejDLKBaWeF9xBUHBnsItug6/DAsZvCGrp/FYqp5ljMW0XnmJO/PimLBxhGvR373iRSNGeSuU/RpGyzbKDL89DPTa+rmQk7GriSm2WIi/PSssi83Zxk7COvzdAFxT5gqha21TteZCbEkA11NToF3WZHwYwHXqGFSscPmGgF1sQZBfB+MKxDWmm8sf/+gUwD1pfHT6ucdrgVMA9/Ha7/TTJ2yBpQHchYo8qwr2ANxo5OYH8gurqP1H33AK4J7wwS3xsScJhi1xuqXectJr0k3o0QCuvhzW4NrFLAuEPcp1+WDxX4WJO3rtTxJIXOqhPsabvkoA9zEu68QffVL3s2y/jV5o3OdsQ+NLKBuAi2Q/kiBFJ6dkAC4YIWDj0qHWwFh1wdU9hZM5jktWGqaqY1IllLGBROK8XqswoQ4m2Wg2ZxBPAA4yUZ4MkW7iIF83diyyLM8LuSowVph0cNcF7qNdlz/uF8EhTfhww+wAMgNw/Q31yRm4jhbnTwiehDLbYolio4WlMoZx6wN1fnLATY+H+m30nHHXYKCXPVe0S6mQl0qlzCSvXoZtNhVcpITyEJKWupFbBHDNJwdJGcBIIWgbB+BSYhYSnL2BdPb2KQOXKxXpgYtN/f7WNpNWAHArqzUmOUtlA3AhuYZeqswWA3BZmJBCcjovBVdtDoYr/C9TSSST9X7o7eqSC+iLnW5b+j3IQAKwAbOrIMP2QB7c2ZQEqIBgQCIRXchIcbUmiWJOdgd9SooBHGpUylJIi6TnE0nMB5RQTgjkutMySxTUA5cSykie8YrJBCwVAKSkZEwJZy2q8PtM9P/22kJCNgKw+mPTB0ijn/GZvnHn9Rm4R/UnxytauOa4SdTOHQfg+ombOADXn3fwXgMdoteM+waIcPXaNbl1a0NmybzkcnlJpRNSLhTkwsVzcubsmrTaTXqiEUiCXzJ9miZMPmDmI0gMZlICEu4U85NsFsk/AHpj6bX70unOpD/E91j6Q4C0bSkVICG3Jh99fEWu37jN1wAOomgF0tzwCPudf/37cvv2bfns6tVAGs/UCsrFgvzwB78hb7z+EvvprTt35U/+/MeyubUnU/rl6hyM612pVeV7b39LSsWSXLt6nd6M84TKrGayKckX83L2zJo8ff4cwcqNzQdy5+4m+x6mwXa7JefPn5N//If/NOZxPTy6sVfJwP2v/vMFBq4CTc4D85i572EALoA/QCIAw8HgRML0LiWUB5LHM2XSeS7j0VAGUI1wqixg2WCdATMH7ENH9qSUMsBKSJbnsyFzilLpAN3BuAOA2+kpiNvqy2CgCVKAiuVykWoVWC/R/kyoOxATAG5rMJH9g5bs7e8RfMTl1WoVaTRqUq2VpFqBp6X6uAbjylQqImwzh9e59VeTaBz3BBOcJxvXZ2U6AEDIZHKSyeQDkFfZD/CThYQxfOb6BEzB4IMMK9sISTbHFuTP+ZyMovFwIKNhn56nWtGiVgiWtqdMNZLhSJoDCMwVJJMHi7RAn9Zupyf7+02CkpDDxvMDgEuwIJWUarVGkH5EUHnAwiyAC/l8jvdjSXGyOJGEnmLcqeT0aAy/1RZ9V3Gt+Lu5MrLdbMMQEENCQChMNR4f5kX7ZmxsHeKCh4oRYuOxYL3UOMoYuARwc5CzNMDKyTa6y9R5TrlSCuBOCLZBThNtiOQ+ZFXx+VK+IJVShUAPPkEGGoCNDIpQ1IubAD5lX1WJBF/D8Uh6/YHs7h/Q/7m+sip59NlEUprdnty6e58/M7mcFMpF9ul0Bklt9cDFGmqKHCYZbCziQ2uVD/J5Uw29ChdVxY9/UMe8gy23wL61D2ibEkThn1wv4pgRLbphIUdP+mDiK2len0HAilelXVw3E9cegGuC0YyXdfQ6HE8BDJRvmGSoWjnMZZYcSyafkLPn1mT9zIqsrtWl0ahIuVLU+aecl2wOjGmV+zTgS48dgrj6u+NwuiKs4Bk4YFDbxUkozxOUT4cHNqSFAdyurqzSo/q9dx2A++pr8syzz0h9bcUBuIQ4FUjVgy0U+8fFLcGjirDSjNVpc3XsI3VIBq+ZHuYO7LFCoLDagfeVATszmZYR2NPtnlz/4qp88emnlBmu12qyt78vB+2WXHrxeXnmhUuMOcsEcFGSMKN6DEApm/fImobsO6TInQw2i8rpXa0Art6zFvwAwGARI9UYInfkFy7gdxTQOBZsqGDjpHgJamqGgwCuoBgjKQ/ub5CBe/PqdcopY//SqNWkUqmQgXvm6fNy4YWvyeq5dVlZX+W8gQId8xkNYioHhusV+kUOoZpSCG4Zq9t8ln2wPWQ1KjHOleUG4FSIUtnxguJADxJWBq6yp5OTufQI4H4u1z+7Kjc/uyo7G1sC/fLUVCTrwOw8QNwcPF2LUsgjroMCBM4yUZlWqEbwW8FbFJNYX2PxE0BKtM90Kj1IpQ+H0h2gyHkiCexRCgVZW1+TWqMmuXyOexuME+yVMddZ3IkWtH5wHICLC2Cxs3nhuiI+je/dHsVY2A5gn01m9D7f3t6R/T141ndZVZrPFyWfzUkuAwucnKyU81LMo1hNPdU5PFkUnXRxENZ9xLNuTcdyAyUa7KeomACFFl0nEOMgPjpod6TT78tgOpZUPi+N82clVynJBHt1ALgCdaSirK2sLgC4GTs/MgqOea6Nn5QJANzxzEnUq5WC7dMZi3ugaQjihuxbGytWfIBW49y8hIRDAOBGhubhdd+NDB80dDkQ/6OWF1nYJ3kM9jiwNFTZiEQmUdauVbq4E8bGJlw3FyeaKJAbe89eYbUO23DPHvgPe0UKvv9t9Hj4P5WLAgBXWfHmJU4AF3YxUHvo9fm8/eKRuGNH97I2bwXPXubyf/3ZKYD72IHS6QFO1AJ/FXCAE1346Yd+tVtga2srzgRIbyoaYNqt+gtLZLGIbY1DvTv8w1EArm51jv9i9dWT+opZ8A8lvGMYuHGnj37ulwGqLXMNy1x73HuWBZgeFbQ48lEy2FPPSpNQRiDgV7Kzz5ywO8Rd51H3aJtgSzQc1/2WaYNl3mNBy3Hn++v2+rJtE73vk/bRR+kLJ2nrZa9rmWMvc6w4ABcSypRUBKIgYL2oHw4SvW1j4HoAriZ51CsPTKBQNndR2pfBPH1kXLqKDFy8f8xx26hXmTDEWQHi+vJbWnW+OO9P5xNXIaxAXbPVYgIaR7fKYK1L9zOAuiEI5aw0uYR7wPVRNnUGb8IwcWnrTeRIbBvft02XRR9cUyBZpZD8rOPhcpK4fhU99lHPPC4RZnNfID/7CACxn0yNA1DKhbxUaxXnN64JLE2oK7gIABfV0lEPXD5/+ruazJUmJW3u8jd7dl4kF5B0SIwn9LYCVJbOZaVxdp0J5d2NLUnPRRm4K1UCuMVSVsrlgmSovIQ+5pLbc5Fmq83kcyqVkzS8NCEnVypKEtXhBTCccD/OUMglNvHcBwNIOjWl022xCj2ZykoqUZZRdyxbtx9IYqgyZpC5SxWzUlivybyQke1eVzqDPpMiK5Wy5FJzyQgAhYEkAeDORpSsnSULqFtXAJdAHI4Hud2klPLwucvIaKj+apYQ8vtHNAFufdHvV3HvsT7ly4X77zMp0+hxwuO7YvkIqOwnK7T1Q2k9/zn75+I84qQk7Wf09TgJZf8ebBwH63DEt9fGBeRawU7IZQuUuE1RuhZJ86mMx0POU0xgYT4CrZrXhmHMshUCY0ibQsYYzOhmayDra3Wp14vS77Xlgw8+lnd+8qH0BnMZgfmZ0Mrxs2fOymuvvS63b9+RO3fvsQiGoCvYBjORfCEvv/XDt2V7e0M+uvKJDCfKpmMONyFSLhXkh9//dfnWN14BVCX3Nh7I+x9dkQc7TbJBy9UqmVG1akXq1Zq8fvkymYx7uwfSH4xka3tPmu02wdn9gz1pd5ry6ksvEKyDhPJBq+s8npUp9uZbbzkP3OjscwIA16gjXsX9w/pkXEyD91NCuVQmUxNJPjDfILcGAPf+xn0yoAp5MKPVuxVyn4N+T201xmPKAUNGEaAVftfwEYwSBXDBTIGMsgJZyrbDc8JyCDZup9uXdqdPQByALuJOgGuQYgcDF8fEfE9/OTD2UmkZAQCZCOUXd1GIMlcLgNXVOj3hIPsOz1HKGdKXTpO0quSiyIQOsbDd8X9dSx3TxPnbJih5CtYUZLkVvEXBCQHcbE495BxbE0UI6kWuYCHWPzJw4QWcVRaswjyIr3UM8woAXgCoAAvXjQlLeON1TYqr/yM8cMHKRMEMGMKY2yDDur93IMViSSrVGotx+n0oe2iistFo0I8PcTylm4cDMjPoq5tS0JlrhF4MgW+0F+Snx5MhAdxur02mMMBdTcprn9Z+Zd9OoSFEdpcJrYI1y39zbLwVXGJ84jR6srDgKR7AddzhQFs0YN8QjNV7MnuITgcM3AMZ9gdkWKFhEQ8ByCjli0yiM1ZyEsqlPP4OgF0LV8CiVh9p7V+ICQFctDrqI19fXaXfe2c4oALArbubBDVK1bKUqyWCigBw1QNXAVz6P9M+FJ6vBiIerd6gTOmwlX7RAC5Z7D6A65hhKHhotbrSanel3QFLHMKhum5bkhttptgbXSo5jsn2Q6xMacgQ3FK5T/W/xZpC0CYAcJ2MM4DDxESSuQTB27X1Bn+urNakwvaGJUSOAK7KvzsGbiCfbJK8IZhrM4rFwPzpuqqyXrHugH0fArhtSCgTwF1hPAIAFxLKYOA+++wz0lhblWwxJ+O5rntGGYyu5fZUdVo7vJ74zDJ7jw/g+iMq2NtrsOHJcupxfbBM/yCSSUJeNyvDTo8g4I2r1+iBW6GEclV29/e4p3ju8gty6YXnCeCWVmr0vwXLcDqfEgyySwfARd9u2C44VQZK0TtrJ8q5u30G5jAUQBL09Xyh/Snezfq6p/B9WW09MFCTc4wDcB0TF2zbzfv35efvvR8AuGijWhkMXPSVsqw/fU4uPPe0rJ07I6tn1hXAnYDlqIxba1+e30D4AMIN62DsfQopAqzTdYm+697ngucQSL97YLCBQtYpLHfngF5HQOdUYExjFtSOHQPXsW9vXb1OAHc2mJChC+CWHt9u3quWKgRvM5kkbUkSiamuCwC/kxpjGYAb2HS4tkcMABASijrDyYQFHFAcALsdRSsAb9GuUJHAKmbzHQqS0DDYF6MtsSYyujc1Abf/DGNW59vu5p5YANcKTK0PaIWEJGYJ7r3291tUX8D8Px5OqLjBgsRsjgzcFcwXRezrobCgIBrWccxBkNknC9kVm+j+Xou3DLzF3EWf+4yqemCua3e7nP9HAHjzOanA67aYlyHUbZxndKlUcgzcFBm4WF2wxmhv8xm4ej8Ab8cOwMX6Y8Vkag/Bahk3hkK2p3qxanwQrPNuDlCNjccDcKNxadBVIwCunw+InYNcX4+CqHExRSwgGwkebI925HstlvQmzjgANy7uNiDZ9m7+T6pOeACugbRx+/lYANcklBMJxgeI01lM2O97jGuXM4icxz+H397+feH3UwB36bD29I1PuAWWwaqe8ClPD3faAiIEcG236zdIJNheSD7H+AEdakt/QxYDxdr68j48cP+jf/dhH3/oY/qqAdzoyZcFCKPJ+mWAlifdH08KfD2p63ii53dVeVbVhWtEELCwuEfAn2Xv41GvMwjCTRbpmBM96vGXve7T9301LXDS5xU3xuOO9STngmWOtQyAa6wiY+CSScF53jboCuAi0WMB+qG50XzAogCuS3RTQrlaJvDKKllj3rrNI8eyS1zYsc17VYFByDt3uUnOwrfNVeATeFm4GFfl7a9hVMvSzQMS2NxkM3EZflniIBqMxYGs9lxDVodLbXhZpqgeQFxfeJS+FvjIOBZxFHALfKmWGBZ+oi3ah/AagM5qtcINvFbTWmX9VwPgIukwH47lYHObic90Pif1M2tM6u9v7UpWkkwaF+plymoXizmpVADgOCE3A3BFKC+GCnoFcLNSKJUJvIQALphxIRNAkxdzss067X3p9Q5kMkWSKy2SrMqsN5edOzsiffSglMyQ+CgDwK3KLJ8mgEsGbgqMyIrkHQN3GQAXm2aA0GUAwvkcfVGxrv0yAdywb7tCBZ0CDrGCrZuxLxFOCt8TB+Cynd1GPvpzEeRTCeUw4RyyOaN9/tC1unGNPot5gnAe2BgAACAASURBVCkqWoRqaQaAH15tEqzOMV+DNNxomqC0LD04iwV5sLkpG5tbBPDQn/rdoYzHc3nzzW/ID37wlkwnI/nxn/9E3n33YxmPkfRLyMzR9+EP+PLLL8vmxgO5dfu2jEY0pdUkGBKOuaz87d8CgLtFAHfs/BGRKMNrK/WafOsbX5fLLz4t6eSMxQi37m7I9l5LOt2BshbAvmu3CdycXVuVc2fPy49//FPZ2tqlbyNnI7LLhUnLt9/8ljzz9NPyk3felQdbOzIYoYAlw4Tet996U/7wj/73mFnjEQFcza4ETNwwWekXvOhpDPy33/05CJ9TCWV4PeYFYCVYLpAmhucc2g1JdEj1MblIFgc8hfsyHg4J7lJCmZ53YBgqUwtJXAC4ZKsmMe7mykCFJzvlR5MymWl/gGwqvrvdPtm/WLvAJAXTGYlPsNJwntFowLaGxOI0mZZxIiP7rbZs7+6TBwKw8cyZNTl3bp0FGtlsimAlvl3u25NQjraTAyacPrm2EdYtFB7pt7JuFbyF7KsxcSmzTIYRvt2aPReufeY3i6QzWMxoA9IKyRpTQI/MG66vDmQ27qcnDUsAl+B1UhKOPYZxBdlZFE+0mi2CPpVKTer1FY4v/H0yncoEXtSrq/RZt3hCAVzIlqtfmiYNXdKWxV0qhYk2nE5H0uu1pdU+kIODfZlMRuptTvBMAW+bg4wpZ6zwJZbH4C3HJVXZj2MKRx/2OQNwcY943wIDFwULHBROqz8IZRxY4gBcY+D2uj0m8ME+R58kcy0JaWQAtHkB84lgogNwoUCAcQOZ6iL8dlPaXgYI0yOZzDP4bYvUVlYlkcnK5u6ubGzvyt2NXc5Xa2dXpVIrsyDBJJTBiu91u5ybcF/oFwoOh+BddP7mS5YfcNONgggeivQoD+yI9/IZuUIAa1796RhwVkKhJrQsQphMZrIHgKTZUWn6EeS8nXy59Uvcp/PFBoiLtlS5aveNAMU9UKxHKNzQggXARHj+ruIAErKOwTYGPJZJysp6XVbXG3L23CpZuGA7lypFyRcwZ8FnVYMfMER1xj8soewaX0Exh5P70rEOC6XSBA6hEsrw8G7TW3NlZUUmI3jgvhMCuJeeldV1ALh5wbWqB+4iQM/nbIUggUyop0ITLC2Lc55fIBKtxV5YjdwDdZ8O2thiDNsvpJMZyaVy0m93pXPQklvXb8iNL66x71eKJSolNNstefHly/L8Sy+qhPJKXaYoxgI4rjMJ+w6OiTbh8wOAi8IIzL3OUxVzMfykVSHBeX06ZruqDOkYtnVR5winPmR/x7BX08mg0M3Bdq44Q/sXChahVAPf25//TAHcB/cfoLJDyi7ehdf4mYtn5fyli7J+7qysAcCFWsXEsRx5bWH7Kz5ojGaTNw5bXRXd1QAAd4+aN5tTo4VHxuL1x3sAuNgYNUAXVW2zOb1S8U1FJYwj+P3ipCjearbl5ufX5ObVa3L72k3Z3dySWX9Mlm4BaiPo+9O5FHN5qVdqZJ1iPYDVRRI2PJHRgXHKmMCko01XgutYkio74zlsVfrSG2jRERjShXJB8sUC5eNpveBsG+w+sdawcMWNe7UeCMfGQkzkYiXbY1uhaxDTOgMj9zbPfxjWLjOqWTQPWpRShtoFCkSymZwAQIUS0Fq9ymLAIhQtsJbjvibYX5iiBtpFefpsD64VmP20IAXFjhYfYa+MEKEDmxncM/og/NNrZZFsWvqwN8BnUXhXKbPA0CSUAWWHKihurmBMo30NqkMoEkFbKoCrbE31vHX7Tud1e/j/yAtob7P8AeOJRwBwLQaNWzpCkDAsErG4IhqzRvc8ccd9WL4mPFd05otf1OJiDJsrGAF5LFr/WvzPxR3Dvz/7PQ7Atbgtemz7+wIDNwbARSyK2MfGh33OgOJwmoj32PbvD7+fArhPIFA6PcSJWuAUwD1Rs51+6HFbYHtrS6d5n8kaUykZTTQfWogWPu82ZQ/p1fb2owBcXd6P/zoFcI9uo0cBB45v6ZO940lcQxDOuKpbZQzEALiucvMkV/oo1xkE4acA7kma+lfiM4/SH/xAM3pzccd5WBD/qI2zzLGWBXABIEFgABJ68FaDlJQP4FK+yyWD485rCclDDFwmcGbcDFZKRSbR9YvuQu53v8bbZn63ifM2I0guIdmIZLp9mQSU/X8hqQOfMPqDKcMK4JgBuMbk9z+3DAM3eD/XSZNy1o16KAGwHAN32X62CHDp5sxAvoBNHLNuH9Wf/ONFnyVeK+VzBHDB0lI/G2PVfjUALhLOAunSB9uacM5lpX52jWzrg231wIUkXGW17jFw8wJfW5+Bi/sFY6Y3GBFUSUEyslSmHLQP4EJ+0OUdnYTgXMbDvrRaOzLow79yJBMkyZJ1SQySsn93X6YdSIulZYZEbTUvhbWKTPNJ2e52pdXrEcBdrVekgMr/2XgpBi6yD9lUQsrFnBQKWQK4TGI4SbbHYeBG+5YlN9lNPdZqlIHrv6a/a7+OgqX+cSxxYEUEfjLD3ufLJvufNTDX/uYE0AIpNT/pFdcedl3G6LUEAEHOLqq8h2Q8Afgie2SCAoCi3L5zh3KRB62ONDt9+mvDr/T55y7JvXsbcvfLTbIWkdymnPZ8Kq+89qL82//W70i/35b33vlAfvqTD2UACTiwLxJI8IusrK7Ja6++SnbErVu3NNlLBqMmySrlsnz3O18n6HTn7n0n9Q1GeYWFE6ViTp46d1bOQKJbpnJ/c0v+33/1Z3Ljzn0ZjSEdpwkrJOQx9z3z9EUCxu+/93OyMiCzrEAq2FlQKZnIqy+9KN9560354KOP5er1mzIYIAWroOa333pL/vCP/nnMVHESANclgfEj8DQ+rNIQPVk0GWYeuNmsrknwpt7d25ODgwOCC+hn5WKJAC2uEkzR0WBAUBVgrrLK4NGqjFsyRSHpRqZUigAucqzqY6sMXLrlzeERCIleJBTBClU/7EwGoElW2bozeLtCXhjnGinTFf55iZQM5ynZb3UpQYu+kM0k5ezZNTl/7oykMwC0AEzCoxhsUsO7Tew0XPfCqTz0x1NmecKxbdXnNkOfW0gY42eWYC3aHUlQSELy/46Bi+Qy1j8kSy1RTw9cFhaozy3AU7QRYgHcrzFadXxr8pXJcMjeeQUZZkOP/RjaDOMOY6vd7ki5XJVarcF1m/6R+J5Oyb7FvKzWCRrPQ0KZcrS0TwDD2Tw+XTFCCv6t8IDFOt6TTgcA7h4lmOdoU8eA9AHcsG/5XszH7y7jkpt+vw1e9+Ro8fpxn/MTlHhvLICLhsbjdmMdx9W5D0oYmtBEP4IEYRNyx70+GZOYY8A61H6fYREDZcTJEkwRuEJCH/MfQFwD9dDumC9RKAEQF8+H2iypDL1vN3b2ZBuMr06fSfoz59elgmK8HPw+EfHBUkHjRviKW3zCIjkr6tAJPmhCY976hW4uTf4VArh8QgHzUJm3xlrF5SnUowDunABu0wG4QwC4zsOXRQFoHkiyOr9tjB2TqoaEu8m1m/wufShnsEiYsIgB85pGvYqsKjA2k854KJhVaisVaazW5fxT62TilsoFfpOBmwdwqCw+gksKMy7CVJ5fqRZXOYiXaGQYdvM+qDahFiVdgJ0AcMfOA3c8lnd+qgzcN15/XZ577pKsnlmTbCkvo9lEIdxgLvOAWwfgBizP4FaNcR2VW3YhdOzQXAQ1ghjF9SdjEgfgKFpkNpc05OWTGRnA7qDZljs3bsrNa9clj7gwl5dmqyntblsuv/JyCODWqzKGfLJqCemc54otsJYD0A4YuABvCY5hXsbaArYjFARUUlfnAhdrUqZei2pwPO0PoVUD+hL2H/R/nM2UIRkAwHo/aGi1DRCZjiZk4F754CO5feOWbG0+4LiplitSrValWqvK2Yvn5cKlp2Xt7LqgsIz9hfL95s9rzyDsh7aPs9waW949E2OqA6wjuK3Jw8hyrjEjvZm9QgebGw1sC7w6sa5hPOEnVBcmKuNLABdjczyRXqsjd2/elru37sjG7bss6hxBfnU6J4CL90LzvJgrSK1akxztDdCGAHHVMkWLQoxhGq5fACt1DkhKEvFEKk0wEjEdwErEAZgPGTEh9s+mCeLCNsB8fP31Wts2Wr57NIirChvUYNfyZTdu7Kq8Ehc+f6ztKPxAgQkKeHZ39qTVbBPQRb8q5AtSr1ZktVEnAzdPj3ONCQDgTkZDsmyxIyZgyzhSFQMwpVBm2vnbIwZAjISiIDzrbr/P9pggnkJB20pdJJ8lgAvAe55MSBEAcqPB+GsKD1wUzkHtin3IMXCDUAcArqoOAcAFuIx4hfsf13eCIi50f3YVz3c1AHkNwNXdg7Jw3Z78qE2wTYERoDM+NsX+15cH12s4Ki9ufz8uFnjU1+3ajvqc9iSv6CIOxI0QsKKAbhTA1YIzlUWOe80HUm2MH5JQPgLARS7GvydfPvmoe/VjLP96TgHcYzr66ctfWQscv5v4yk59euC/yS1wMgA3RnX5MQDc//g//N1Dj2DZAXFyANfO4AWfEXptLEgR47Ma13+OBbxjNvpPuh/GggPBhufosy0DCj0K8PAk7oubUxdowm8GX2TgIqgwRofHAPL2HEudPu5+jrrHYPNoleLHnGGZtlqmzXlPjwDSLHXjvwJvWrZtoreyTFsdKl7RRj5UPLLUsYINe3glyvxa/Drp/cQ9qmWOBRiWQS9zKwpRHiWhjKwzErCQ5qPPk5bWO5BLPSEZyLtxF1SQu4sLiBM2z5ChQhFRyvaB6avMWVJMeFFhPilkRfJwfEGzuRbYI8GEnRQ8iLiZpUwfzXuC5rGNliJ0mqxSABdSnEjKD3k/oV9VWCwUB+DGgac2Fo2BG7A7vIe9DAN3meFnwJu/WUF74O/WLmgPlfVc7msZAJcJWiQpKBWnMtEqFa3JmagHbuBVFCOh7Cdt/MQ3NtpIHiDJjGRMc3uXVfigDRYorzmWbqstmXlCCuWSVNcaZGdCQrlSRl86DOC2wSIxADedlXyxRDAaAG4RlfP0YVJdLkv8KQO3J63mloyGbREZCSxvx/OKJEcZad5ryaQ9ldQcTLuEpCp5ya+XZZJPyE6vJ+1ejzJuawGAO5KkDJ2EMnyc0zKlhDKkyNIE2ZCv4riAhHIRjKks2xTJQU0YKlBiX9F+aOPSn198sDM6Z/lJT0sSBez1iORt2L9xdJUGjwK4/vWo7Opij/dBXIxT33Nal3OdVzTZ5cAVl+Sxwgjr+wrOGgATbRNd7akXQFk4nRfu3rsn731wRfabHQUrwZ6eCxmBzzzzjHzw8w84zwGwYxyZEKk3avLKKy/L9taW3LlzV6AGyjmI0pkDee315+Uf/IO/L5NRTz78+RX5y7/8QAbDOb3TpimwzhLSaKzIK6+8Iv1eT7YebMlsAjnvlGO95aRaqcnTF86wPW7cvkNJ44Nmk+xEFBHkMin5zpvflG++8QYTX/c2AOD+qdy+uymDIZK+SII577L5TC4+dUa+9c1vUh554/4WWaR4HYlaSEBijnrp+Wfle999W27cui2ffPaFdLuQoVdQ89tvflv+u//5n0UmjuMjcHsHPHD/4L/8/YCFZXO3Pbvj4pa4AhIDcPETDGaAtlvb2wQYpuOJ5DIZ+vwh6Qjp2CmSrA68RZKSzJf5nKAVAFxILRsblz9TSCrqGgAJTFwD+ga+QQgCcI9vJElxY4g5LamI80ChAslGgGhkuibTMphBQnku++2e7DXbBGvzubScPbsq58+fUa85FhTpPKqFEepZxmQtwaGFBcRjRKk8owG4AAoUtFUAmtLJuTwTu5o8Q9EBWLrKJgSDQiWJDWDUdVGLJ4SgElg9AKHQtpCcx3wU5ln1Go1JpuCCSaZDahTy4TOZzNSrGEUTABchew0p7EqlzjGA6xlBQm8ylQJsGwpggSpQQeDCMYFxnUwaTgFUcqJkewK0AiYIsHY0BmDYkmZzXwZ9xCsDZnhVttba2cUZ4Z24fu4a/4jlMpqUtLfFJU55pCNIM3HxmT8vHgng8rK1aMr2uEii+wAuP9vrs6ih1+2zoABzX8ZJiiLOQvIeTFyAiejrechm57IK4BYLzi9Pgf3ReMRjjKcTFgcAwACbHNLJm7tNafUGVJ9AIdXZC2co04r5LgG1hPmEvtQmKeoDuME65OZ8b0HTpxKJtwMPv+WISEsFPPq03Vrm1Ak0Jn4YgDuTg4M2AdxOFz7NKAzBOqB9E6w1zC0YL5Brx+8oLgDjnx7ceC2bIRiipEztkxjHGCc8jinO0EMS8cZMdrsd6Y5HUqyUpL5akwsXwZ5sSKGI55aXYrko2XxWJZSTDihjjw9coHUecV7puE+Vp1UmKZ+HmwfYJgy3FBQkeEsf3Dbn2ZVGg4UBP/3pe9JstuTXvv66PPf8cwQEwcAdzEbKAHYDwCKAhdhjweJAH5fGH15BhZtogme0sPwc7gi2tuCngV68B9sfO2AxMU8J/vW7A+m1uvLlrVty+/oNxmoobmh3OtIf9OXyq5flhcsvSnW1IcValcA0noUBuOolLaq8QJb6mPMV509XHMQCtbRaPGF+VpY81iIH0+OeoVbg2gMqEmBkK/MxJVmw5KHuwLlYj00A1+0rUXiGY3EdQpHRcCgPNjbl8yufyt07d2Rna4eKI41qTRorK9JYXZHzTz8lFy89Lavra9JYaXCuDUBCqyBy48IJPATxPSW/vdIA7SqhXyunqIAZqWuLbdtwj+jnYPtiXYkCPz4YBjCR9wjFhcmUqiKwRIDHL1p9hkKqTk+27m/I1v1Nsm+bu/vSb3VRbSV5eLATwJ0pA7da4/hD8VsakvsExnX94r4VbevmHACbWC+gwIFvzHuwAwBYi9APahxYq7BmDScj6Y9HVFopYH0s5Ln2sk0dmOcD7tpU2pGjcbn+3e19TYojDPT5RDQu8HI+1r78HPbQaRZ7AryFD/re7h6B0Gw6y/3O6kqD1ki0GnIKJIhFZ5DQxp7OtU0mCYl9VUvIoECK4K2bxwDgZlzsQwUP9QQeIbYqFqWBwrRiQbpon+mEViL5QkHq9boqo4yGPDfmRL+72X4Zt4RrxjeKhxBT0RYCgHEMgKthnQNwPfA2VOrQUpZHAXC5Dvj569j/68PRc4fXEN1j2XH8vx917OPPuTjvLROTsEjUCmeOYeD65/ePHc0zMAYJnkU4lqOArh8jPSqA6+cyogzc6AJ/1LWeArhLhUKnb/oKWuD43fJXcNLTQ562QADg6uq0UCHrt44uuN4G6FBMbVpPLohzgNtRLewzcOMAXDvbcU9oOQD34Zt1tzS7SsLwxuLBEfOpOu7KIkM6Kjut4cBxB1n69cMTyKKvkD1ePedi5evhk8RsmKJvigG54u/m+KktDpP0P+W2P7xuleVQABebIwQWFlgxOeYIfZYHXubJs6/FXMTDQLvgtchNa8C92Fgahi9+Rf9ilZwPfeDBhx7epsvccwC0HdPD4s4Ufc7LnG/pjhzzxmVAytjjLw12x93R4hGXkadl4Bsd05al9Q6nKYfwS8GtE7ZQdONx6DBhAtAAH4wjeN+y4nWi3ibwEwQzA0kIbNAAbAzg/RMkWdzG3VXAIkeq/dr51rqOopsbJ7us6UZ+p+E5SBlKJLRQHW2p6sUe5j/rIBfDY+p1guGBynUkrDEGldUX00sPrWVgVykDF0lKgEaU94v0kTDRFzZkFLjym9g+ru9ZfIihvPISz9bmU5fkJHliYQPm2hobKfBdnNcSZ/O5ENBOUzZzifnWXY4lFeIAlGIODNyyY+AiacRZNgBw8TzgDYmEVlg161i6PoBLmD6smLaW8P3DURkO9io27C1Ij+JZy0yyhbxju/WZyCmCWdCoSyI1J+BZKUNC2SVn5ppgQ8IJfbdDADfNZAwAXPiFpmTO5DUSF5ToDf4ByEBCrEMAdzKBHFmfMp+TSV5klJHWZl9GLVSs52UC9nMpI4XVskgxLTujgTQ7XSZsIaGcSyckNRsRvKUHLhJUiSwB3JmkFLx1SQAklnKpBFmXGIOQaYS/FZN0julm3cqAzqA3mWxhEJfps9fnauCvk7R18dhC4tR1lQBIdZ8LgVmLdXS18AHb6JiIArj+JtsSkQAQOAc5UDpIagVFIrx6rdQ3Ro+THVTwJwRwD88TejPKXJ4RvPryy7vyp3/xjuw1u+qVmkTxyZzA38svvyIfffQRGYIACMFiwvEh6fra669I86ApN2/eJgg1m2GugDztTL7+ay/J3/nbf0sSs7HcuX1frl29K30H4M6SKAxIkGF76dlLTEhBihlJr5mTXYQ8KcbM5Rcu0d/53Z99QIk+SNdrIl2kmM/Ib3zvbfned96kFODW9q78yZ/+hVy7fluGYPtOAeBC/g9+aDM5v74iv/6978rHVz7hNeN+KOPI96RYOPPyqy/It9/6Bv3+bt64JbDkw7hD4cTlV1+X/+A/+f2FFWqJGSuIagIAN+hjDpSJKQqIHjdubUe/UA/cEn9iPADA3d3ZlV6vy4Qw2IWlQpHAA5KyYOAi6QuvdXqBGoDrpGPpR5hy/rcEWhKSRfIW/SqFYgqAkEhUKcNjBva9840FaAOg1JJMeK5gTYJp6DqdSDIt7cFEdrtDsrmb3YHkcykpl7L0v4WMMv1utdyQv4f8O4sQNbm/8MWsJ+YLPHcwTNE2yo4FqBx432Zzks8VtFDJ+WviugH6YR4kWGSJOMcqt2Qz7pPewROACQmCfQrg5jQZaME0k5cQC4fEooILxkwDmGHzvEolA8DtEVgslsosWtDrzTKuwHvMf5jHoleqRU+erx3A9KmOK0hQAwwD1AVWOWSU+/2udLpN6Xbb0u911CfXwQ7avouRri6pFrEevVYukyzliniEhLK9FjeOlmPgYl1H31aATuc29VXk5908D+lkyGiCiQU2CyKrLJQnXCEL1hSME7Jx+Z1mu+fz6C85BTRmCrQwNhqNCMTD4xFjYGtvT7Z2D2RrryXt/kgEfaNalrPn10MAl4V4IYCL2MQHcIN28oA8W6f8nwuxgYYbT+zLrYxuzpqzmJGnCOJYjWeVFayy45iTAd7CB7fTGVAaPKQiKuiZM1CcQIcDcDMOwAVTD16cAPUcUITxZT64BBlcnMpemlTZ1u12R5rDgaSzaSlWS/LU0+cI4ML3tlDKk/kMAFfdAeyfxeOub/MGQ2ORUELWjecIgEvZUjEJ5a60Wy0WxEAKFQDue+/+jJLob7zxuly6dElWIKFcyst4rgxcLzWkDWtDSztqCGR5jzU+VHX7+Yc9/KBfhB3EAF2Cpg78RJ4AYwiFEP1uX3rtnty7fYcgbjapwDvmqOFoKC+89KI889yzkinmJJXPygygntHTbU+PNQKgK8CmyZTzMc5Ff3TIkTvZd/iLU0oZc7Ebu36Mpfs9+E2PZAw2pGPkZmhRk1AG+2zGtQ8FSCrJjHldQVKyd2H7MBzJ3s6u3L5xUzbvb/B3PAqMdzBwa/U6mdJr589IuVoRSCrzWJSD1r6j/d1UIQyc0b2WroNHyJcas9b5lIYsyXC+ZaECmOacY8KCGvM2DT+j59X1aSYTgOPjiQMdE5LAfQPcBfMZ3vT7B9JttsjKhbwy2NT0m5YE2biVUpnjDYopaRT++AAurgd7Jx39gTKHootJSWCdh/864V+RCYq4KMnLbiQzjDm6EygYH1WPMeWcKKAbD+BqrE77Bm8wBLG1KTsEr1mJpLJwYfEC4LPT7sr+/r5sb0M9SIuTMbcjfqIEslMhwU8Ur+I7w/2vxkBQACJoi98B3ALItZ9OoUQLCRRsRfF3G8zJTEZq585IqdGQTKlE2enucMiCOFhNINaZjMDA1ZhCb9NJKNNmSZ8BmP669qi1hAK4GpMpeKjsc80taNFACOJq0Z0VpFgORksvdJ1c5us4MFXXMPteHBP2vBb3JEfnNeJii+PO/7DXF87rsruaPghzo348Erw/hokbB97a36Ig7lEArv1dc7Ww9gjHCdrKPHADOw/3gPRZu7nHSY/HxQf+Ndpn8POPf3Tt+OTHMp3h9D2nLfCILXDa8R6xwU7f/mRaYHt7e74MQPL/s/dmQZIl15XYjX1fcq+svXd0AwQINtlgYxE45MiGy4xk1J9+NGOmzWwkmelnBppfkR/6o8ZMMplJJpn+tc73DG04BECCQKOJZgNda3dV15aVe8a+R8jOuX7f83gRmRFVqIIgMbMRqMyIF+/58+d+/fo995w7A0rNrIyR4PUzArinZTKddZfLtFsXrkhm+8xJbUHWfMOX9bNse5/n+meBjXa+sxyMs665LLj5PPe37Lk181k3giahbLWWgvuLjWUcc8EO92YAyDxHfdzT+vQ04MOcDf97p/XJ84z3ZccFyGWLfujzLrHqzOuD6D05n3zRJZ/782XG9ryTa42eF/PzMvvUHNIX09LZbFKVXlTNTU3diDGzOABwRyMH4IINk+AmrdPtkamKIJZJYZKd5Db0/kZ1ut0IfJu9VfYtALNMRgOHkK/E5hDTNBFPeV+do+pAW6xsJXPsGTgfAcDVjQGCJ8vZEK03BglHBE7wE62Be1r/nwVc2Xem26ATEMwU/2euLfDALP9z+x3ntYCob18sQGpBePTHMvXZbUrMu6fgXkQkl0GN2YKkM2kXjMWnHquJjFXNnA43XXqGyTgMMjPw4QWCOPoQ0FME0w3LmGQg4zkasZ4fwyWTMcFj3BQCWvgOANxiqUywNZ9PSbmUZ8Y4mSVYG1zovtFsSJMgKABcyJ0VFcCNQe0rRZkwBNZsbYBvA6m1Qb8ttdqujIZtvsCSGY9SMumlpHnQl/YJ4NcsM/Nj2YTkVnKSKmelPhrLcasl6VRCKsW8ZCihPBQZ9UTwLxkqaZFkzgNvdZ4imJKOCwFc1CaERC4AP9ac8mSy/Wfvjyn/OfpjMQRww+x/O8e8c0UDUdMArTEEQ4B45lyuBm40aGBz1DbxlIubUy/Pv49okzWUdAAAIABJREFUWxS8nQW3cK3pdoaJWPjOzs6OfP8HH8r+YZ02D+/BZ6hUKvLmm2/K3bt35ejoSLrdvowncdbV3trakLe+8AaBwqc7T6XXGxIMRjA4m07KtWtb8uvv/orEJgM5PKgRwD04akgL4OEEErADMkdeuX6djK1PfvYJARbWPHSMR7T7V7/0NmuFffjRx5QoNWlOMMERVHvvN35Nvv3N9ySfT8vh4bH8mz//C7lz53Np96CKEJdUJk1gFqydy1ub8uu/9lVKQuNFAjvsI5NbUqwje+WVi3Lx0gUCXXu7+6wXB2YegsBXX3ld/oN//F8+8/JjtuT2J2Dg/pMAdPefr/985gW6aC8iSUg4zhi4AP0R6Gk1mgxSsmYW5BUTYLdlGIBFMggCfwBwwcxUjWlIMmqw2+STARRaTTcNVLqazGR/KoNUJXuJOig7j36j1rRTWzx2MvwdV+dTGa4AcA/qbXl8WJd6uyft7kAKhYxUKzlZXa3yRfs5RsAf13WKBnyaAW/NsXICKx20g7ULKQ0N/zdLgADy0pBxxPXTmSylEwn2AvRzkndWI9foL2AU4x7A0kRSgvoeKgnN87MObkKK+TxBCfQZg8wOvCU4Dh0BD8BF20yWE/cF5Q6wyQGOoDZfoQBJz4pksjnJZHKUKoc0vtkEsqDgEzBBw60hRNa0/41RXCjkyBAGcEugfoK1vCudblNazZo0ascyGPQIMiuD39ZhXbt0rOH18gHcRQFX88lwHMY0+j6Xy3mlIcilYbPtWAS2CeQQFFJ71uv2pF6vs5+7kBQVgIqoCBmjP5DP5aWEQD7GC5mBWhOa/6aw5irbz4LoA7D/ZCy5fJ7wDure7h1CPrkhre5AJkmtcbi5vS7FUt4lz2FcIzEOzGv1z2x9OA3QiK4fU2ua2YMl9jHPYrTm7mU8NWE9lwKfsMdIlEENdH11pNPtB+EB1uhEckxCWc052GIH4IL9l0rHHds5pUxc+L0Az1E+xI1xgmNB0kJMJok4Wc97zZYcg+E/GUkqm5LLV7dZCzeZTkg2n5XqSpkAO9QV7PsuLSSSnODWa6dyY8wsjI0wiK9TwwBcqEa0m22yuvvdHqVQ4eP95MMPpV5vyBe/+CWqV1TXViSTzwqSlkw+PZhgfioGOQHG1HfMtTnggvqC4d3MJMLag3Zjggk3I5XqpoqIA4mRHIVa2poAVKQNgRQ2GbiNtuw8eixPPn+gwHsqzXrPGPsAby9dvSy98VAASSeRzEr/0+yRAxEH8AnHgp6nnet2yWwHYIofJHyZ2gZss9pPVSuwH6s33e2gvEPHKYzHJMEasML5iPtCkgV8EgBiU8xOB+YCWG/UapROPtw/IANzNBhRiSeXy0uxUJBipSSFSpn+AhICzMDCpsBmE1VzpWVQf1zfxzoImX9PNtXUF2BXAKANRyp37AO4DnzR/ZoHxgRSypH3nTQr1RtcTV3s2QHWwj/RGutCfwr7kfXqiuTTWem329JttqTTaMpkMFIGfAIqG1AcyJCFC9AWyW34PsBKlVCekOGLZDrby5hvoMA2kt60Bu4Ya70rqQA/IA4wHT5XMQ9EWDq9DhULzDb7fo7t5znuPelY83Gje6/TAVy3Ww9YvE7e3aloYVxhbkLlAgxc+HWUsHdKHfALKKWfTLJPwMbNprA+QGUDditJ8BZ/w+eEP4R5YQknLKeA+0byo2PM47l2en05OKlJT0TKm+uyur0tm5evSCKTkVoLJY4mvC6eIxi1WsoCPjy62KGtDrzFIoX5h1IUWt5B1Wos2RLjC+fjuq1uXQjqwn6SAe4BuF5KCyW8l1wgzlqvw3XhdAZu6CNNJ7oGZsvzcaN7pEXXPi2GeNr3LFZ12nWmvhcBcQ18jYKz1u/4rg+y2lj3Y1j2+7MAuOg//9p+klt0j2tt8NuC3//F9z99gRG/JQfO+WHnPeDlq513xnkP/EJ74KUBuAuYQIsYuKctWtHOWea4xQCubvBNvutlPIClGJY/z4WXWLq0zy3rUjerS3zN91+8Fs5hIi/rLU3t1ue0Yw671zYeGsAC8IONWShPxDtjzEc3gZp7bHCVOnhn3esyIGE0GHna2FvmXD/Po1703ZcJNrKfowHX5wDHF93D1BBZglU473y/rADuvLYuY8eW7bPouZYBcBEsKOYQAEYAFuyWMWWjAOQi0IQAD4E4F/w5C8C1wCtDYXEApULmI4BbrbEHBA1Bo7Mlf9UeOxEvt3FAwAX3Y9K+tkmO9s3sHFRgGX1DtpHL0l+mT88CO4PvR22WY1j5bGszj76ahYIELtPYilsyfVbPDODApKQs4M1gEINWauWwUQX79nkB3Hl9BwYuJBIBEpncJ9qt8p8qqTsPwOW9OAAX5wUZDNtobqVd5jSDAUpD4KXJwEUweTiSZqvJ+8EtqrypBqoRDAN7i4yy2ESyuaRUynlmjD8PgIt2BjAJxmhsLIN+R2on+zIYNGU06lEacDhKSGyQltbxUJrHkKhE0DImk2RM8it5SZey0o/HpcO6tch8B0Acg1gviq06QAnZ5ggOpTl/0CfBMyWAqwxcALhgxGOMa8LSdI2l08HacGXz1ygrnzZv/Ebf84NLXDmDoJEORpV4DQHcGeB0DoCLY/y6t/yOG7vRc50W3DorScPGrZ3LgmXoN/y+t7cvP/rwY9ndr03NdwC4kDje29uTw8NDBuzT2QIBlGq1LBe2N6Ver5HRMETA1rEAJ6OBbG6W5etff1dS8bF8eveB/Om/+r4cHjXJnELyGEAjBMze/sIXCLDdvHlL2q2uWzPRH2BDjuWNV6/IxcuXWJMWNXgRPMRsIDsiEZN3v/oV+fa3vkYAsNlsy81bn8r9z59IfwSbkJJMLifpTIqBtfVqWa5cuiyHx8eyu7dH4BhjCPZbE1YGtL9f+MKb8ujhI7lz9470UBeYErUj+ZWv/rr88/9xXg3cs63jPAB3mjntMa8WKJz4axaeJ+Z+sVhksh7aCIYhwHbWQEdCB9nKYNWCtQRQD7UJ+wEg5UKdCt6S/aY14Ay4olQgGcquNpxl/juJPA3oKoiorHFna8nwGiv71tkosHS6/aHs1Vry+ABg/oAMrXI5L6srRY4pvLTO7IjMaco2MjkJvqr54X6SgoKMGBN8Ti4oTkZ1OiMpvAgQaM2+jANwwbbF97B+gyGWiGutXPQnXhgLWN+TcQS8LYEKySvKflFbH2MgHH3FwORYA7EKpAJcB7NQwXPKgxqrxgGwSJBSGeWudNpd1nYulasEFbLZnLQA7AKId4scWGYEKQJg2yQSlUhNudpEgqxg+A+oHQ2mLVaWbg/g2ok06ifSbJwQ2I0DuafkuwOFTArVAfOuEuipYRd/LJ4VXLXP+KTm7H2i5zE7FSpW6H1aDVwwpgCaT+1cJqiJqZFrArieZCwD+P0Bg/ZtlA1otNgOgvOYG5A7JpBT5PMCiMv5QlBJRxeC55AcV5ack4wF2zmb5bjb2T+Q3f1j2TtqSLs/lAwYoNWSrG+uSTaf0T2zK5OhAG6bNscUGwLgyRK3puyAv4c0a+JA9+fZSy5w5qI+oV0iuBSb4HyrOOpCi4K39ZbUakg6QH1GAwvjkkSiSTxOCddcFkw3ZdoiWRGAbiYdMnGhpAAGORJIjNFuczrQFgWAG4vJEeoad3rSx/xNJ2X78pasrFYklopLNpeR8kpFMjn4Egpzsv3Wdqvna/lxThiN9VXx3LmB047i+OT0dXZ6MmGiTAOy2QcHtLnVSpWs0xuffELb+/rrb8qlS5ekulqVTD5DsB+JbkiMwg9ANPpNZPNDvh6Jln6JhFAZDOATbA4lXlF3dIR9x5CJGWgb3qNajwPBmFjjAFuM135f9wIEn2l7UOMTtTR7muCTzSLNgQkbYCnWjhtytLcvR7v7THzCc+PeaCK8H6q7pBPsZwUU1edhGilsNySMAWxC1h2go0tcwToEQB0HAkBGWyCta0ojrrenJGH12eOl98o5hGRZ3LcpG9hwdGuRMeAsqWM81H5G+QAA741aQ/CelgpAskZKktm0pLIZskWx17D9UnBtt8YoYAvWrbaL4Ihrlz8VCfeihMNwrDVrbTw5IIj7A09u1ZJPOU698wa/Y22jfPhEBrBHKjnAayiAizmWIIC7ubou2Je0wb5tNKTbarPP8tmcZLHGkUGKhImUk1+ecI3HnGRZFgK4Q5a0sOtjfFGJydZ7SPdCxhrAITcnCUlmMlJZWZHyKl4Vqrw92X0qxycn9LMwZtVnVttqc0v72pRj1OYGMTdn7miTSE1VJRH0uSUssrxQuE3S/R5eLvMe3a/2HwkXNZ2z7Q6fo05t9XvAqIU9QvmYXDopuRTsU0rymZTkUgC9Id+t7FsAuJTbp6Qy7gdzE3subTkS3OBfHjeb0gZTPJOR6taWvPb225KvVKWN/sDzAwDuZJGhQKT2B/4v/Fy0b+Rk1+FLhQCu2Q2t82usbLdf0qHhQFsFb0NWrHZUIJ/s/b5gWQg+Pn2tD/dXQW5RJAZmJwl8goi/e9q5l30/eg/2vXm+ir+3jh43N87kgbg+cOsnmU2xnmH3HLPeP97vA7XfCfrv5gPY+ktmPmJLnQ6TM23v5wPD/rX95F2LlQQxEzdn8Pe/OGfgLjvUz497wT2wNI7ygq97frq/5T2wNIAbbBJcttNMv03vuBaBWFEAd97CMnexiVx3mWOETvziB408wJf1s1w7n//qz3J+9SO9+jMLLjvv3POe76JnftplljlXmE0/DeBGJbQ1Nz2IKU2DuFMNCAfEvMC4OeH2lXkB52X6/LQ+iX73eftuXp+eA7jaK7+sAO4y4+b5LcGzM3DhUGODV3D16FDzBw47GAidXo81gLj5ZXBba02SMTZXXktZM5hd2HwjOMuM3nRSga34hAFgfTjTbs9MgM0BuNpfmvmpG2Zl4OJnHjNPzdv0uZV182IAXLUc0xyB6PX08mcrOnATonzTYPNubcdnOKepDeDvKSkiZ8N5FWSao+bhEmtcAFpG7L8/JnFdBEpCBq4G7pcBcDUQHILSACv7w4F0el1uuMmAQ1DPdNzcs2J9VGz6x6g+pfUOEVhR2S0XVCUjCWEE1E8EgFsgs+V5ANzAIWCQDmMVwH5Xjk/2ZTgAuw6BRJEeCH3DpHTrI2nWBpJK5CSRSstAhpIpZSWVS7EuYCCC6vpJN9Fa+zkI3GPjixqVQRY5QiyjEMAt5ATJ8wA/bP3xx9W8dcp/b3aNcsHwqRp080FYC+wxYDnDbJ0P4E5dz625fsAA49Xq3gaB/DkALucxgl2OTe+3wQDg6JyOjlf73NqE6wEoun33gRydtByooEkBAGpXV1cJ3oJpBMJHIgnJQ62vubm1LrXaiTx48JCBXzB0AUoAGLp8aUP+8A9/V1YrRblz6578qz/9vtQbCLbDe1R2JQJgb7z+OhlAd+7clVqtwSC42isAbBN59doFefWN1yl7fHhSI8iGoCsSAIr5nLz91uvy1a98QcqlHOVoHz7elc8f7Eiz3WNwUeu1DilzCVbXF995Rx7v7MjNW7ek3QYrsavyhWT0jKWSz8u33v+GPHryWO7dv0/mHlqEAN2vfPVd+R/+l//1mZecaQD3nwaOl05XV994KhFg+hI+4O6POfxuAC4ALYBRYIgiQAlpTzDDKDOJ48AySYHtAWlLSC8qIIUAIOwHAoZacx3BYFVs4HuQEGRykcq7hQCWxke1bQatuiC+kyHGrOJq4kBRMFJqjaY8PW7K48OmdLF+TiayAqBrvcJ6dLCllP1FPWTWcQ1tZHAVx4bSMay1ObUO71CDok6SDmAtmLXKsAY7ywG4qC+P9+Ngmo/IENMxrZKe6EuAqmT4A9iFQgHuEyCxC6pp4MyBCACZAVgPBmTT4jOcB7VTi8UC1xwGXMmYVlsN2jPqQ1Ier6uyiAVI35erks8XWHu12WpJs91WZQmwqVGjOIVAsUopW41gMOdGQwU5cQ8G4LLGMaSc4xNptxtyeLhPALfVBNMejHkA7irXiOPQ72SFEZzG/SqT9eyUTh2rywRYTwNw532fgW0v+Ik+NQYuAFzYpsDmw9cigG2SyVpv09ZDrIQAjOATAbxt1OpcYwHOG5BhAC6klJGkpz4Egut9jkWArrAhtL+YDwTTE7rGjcbydO9AdvaPZfewId3hWMoreamulmVlY5UKGVQzmShQAkDNauACmLLkG4b+z7ADgafmfgn26sts2uf4eov2mVNB72CD534xyf4kEtdi0mi0pF5ryfFJSzqdvoIa7hlAspVlGQiIZAjgwq7kc2kp5rOShhIHwHCAtwBOAKAQVCQkqIDZOFS4mQD8jMek0RtIE3U/B32JJROyub0plWqZ0q2QTgaAmwZ4bj4uB6CBsKo0g3v0g+t4prCpgUi5OenOZ6QUOkpYnNTk+OhYdnd2yewul8p8/96nn7He8tWrV2XrwpZU0AZIDYMFP+gLpLzxjGEfkDiC9Ycy9wW1E7SXGHv06dSfYwC/06FyAMYmxg/OBTlvtB9JB5SKp01TlQTzgzGHkCyAfwOFDhyDuquDAf1L3HM8DjuZlJNjSPAfSeukIe16g8A7WJsAO9kvaFIiLvlKkUkKrV5HegOVo0VXYb1BgiFQfeyNUPMec5EKCJ5UsiVVWv+jPZSXd6xWyiC7ocZauekUE5TIunXS/+gLrFnow26/p6OFEvrK/jXgCh8g0aZSLlM+uNvucssBW2pS6yPI/qLGuSctreouEaDWjSUDRuieRxL5uKaDrQ17PBpLAnkyLnF1dr+lIE+gHqSbhyBZNbgO7g32KBZjDdUe5I2pqKM1pglAxhNSyGZlY3VNcqm01A6PpFmrSQ9sZ4lJKV9grW/WcXWJK1jrMRcBTGYop+z2WFhLB1DqAMtYE4ExTl1Gi0wA4MbiTJ6An5UAo7dUkstXr8r25cuyvr1ByfAbt27Jw8ePWNoB41bHpc4xHTPYM8HWJhSQh2Ppfvx7V78b6h5g/GOdBwCfYkITEiswMDWBx0noG7BJBjrW2j5LxkDeHAluSLjGeKVaFnwGKjXEJQeVgGxaCgBu0ykp4vec/l3Ipgje+gAuQF+tc69rjibdak36/mAkzV5P6t2uHLc7Ut7YkK+8956sbl1QyWnHvga43O92mVSHhYyxgHSCNgNKNUzthWreUH02zFsFcNX30n5ykskEa8HS1Hqs04CiN7asXA8JHW6nHiUcLABX563b5issC+BG16DT/Aj/OH/vdJYzPu+4YEwxIScMBPhjze6LvrYXP3COjktUma1Xjc8x1uxcvm2bB+DadTAXYL9tP2d7NB/AVQUCTfSN+kV2vWiMZ6odnk35v7975xxHe+Zd3PkXXkQPnA+8F9GL5+d45h7Y39+Lri1zzxEdoPNjxfbu4jqxiwDcpRo1Z4M9r/GnMXDtGlxgWI9mWnJj3qS04P3UdZYInHNRm2ncc37x9IYt9fytlt6sTBHz/U5VkQ6f7vzYxwyf12UcntWo8JDwpqLOBUNZDA5pMJy1bbApGUBGze9DDXrhhxmXBuS6gJh+omCQ/zMvMB4df7PBcU+GakGvRzc38xzEeccs9TDnHHQO4GqnnAO4rh8iEsqYI2ARhTVwR5R7UwBXa38p62cigxEYXMiUh9Sey+x1m1PFVb25ZLWVHNOFtaDInNSMXspYxSaU+NKgnm7SonPR/jYGrv6rgUxj4AZZyi4wFJ0Gs/NJGbiaud8PAkHLzLEoSMbbpqkMLei0zbINkgbqSBpwTFkylmiYQmAS2fyUgsJz8sAPBL5QN9DshW72HTASVHFSe00paWzYFywpPoDLZjjALvoMlIGbZ0BOgxH2TbeRg4RcpAausqWiAO5EOv2e1OoNBooB4DJQjY2dY3PzvhhI03qUCK4wAO8Y3Ez/RgAD/zkAN5NJSLWCwE1yFsBtNaXV7UmMEspaA7daKVNODYAvAjtkPHBd0DGJ3wZDALgHlOjks43HpDfA/SRl2I1JrwPpUMyRpAwh05lGzSzHvnJsaPYp60VBPFzPS9AgBvYG5CkRkDEpMDAuhgrg5rIEKBCsAcDig5g+uBUd1/OAsnCtms+atefufze6Bk4H3EMAd9713HAOxp7NaQNf/Qxsq83qtwG/2yY9ytjyAdzoXPX9t+g94TywWZ/cvCdPnh6oFLzVehuNWAcXAeqnT58yIOVyVAhEvfnW6wR9Hnz+gOxXTssYElFE1laL8u/94e/Jhc1VuXv3gfzrP/0LOal1CNoNJ5B/ixFQff3V16RaXZF79+7L8VGN94e5BAlZXOPVa9ty7dVr8tn9B6yBC0YlJZEhs5mIy/pqRV65elGKxbw0mx350QcfyU8++pnUm13pGaDnmI8Y21//+vus+fvxT39G202mXuD3TKSYSss3vvYeZTBv3bnDQB8CbZhbX333N+S//59/Xgbud5Rh4mpl+yCuPZvo81sWwEUwFnb/5PiY7LBOq0XpZ9ZsdXLLelllc4CRZBKnZNgAkHJ1BmHHVFYZAK4GiFVNwvhsPvgc1pA0r1GXNu1bBmcTCT6/o1pDdk9asnMM6dMx2SYrK2VZX69yXhfyObKtMK7YBtpTDWjPArgqa6kALtarAZOosNqA1V0qlTUw5mQfYV/gEwPYheQmjsF5EfBXUQeUMMhSMhusN7w0EUZVHFhTMWBf6Z0asAtgAexbMLwQYKZMZTYrxVKJwW8OQQB/XJecMgPApy6AQb0WauCWShWCt2DhtiGv3EUNYfTHSP0DALiUUca9K7ig64uuNzgG/UgZdICPlFAeSrNZl4ODPdbCHQ17qnhAkXvVfdDET7euuqqPung/O4A7Bfx5fstZAK7v65tNxb35wUpj4IJxHgC4Vm9PY/fOZ3BtdglNyogCwD6kfDLZ6QMAIBjXYIOCeZWVPJIgHJOKbHSwxOhzIHgOv27IJDvMEwPTIb8JFvkhpDmPTuTpQU26w6GUV0pSrpaktFIhyICxgfMAnoBf1SaohvGlNdgxR5im5mp3GpM9uKU5Dhjvd0nw9jTbMs+vs/6fCYDPAKGa9ABj1mp3pdmARGmTiTEm1ctkEMw7stVTks9mtO4m1EHSSSng7yTuH3+nyL7FMZAxVRukyikMhrsgNEfuJCYo8IEX7Dz2MAWUssilkWUmKZynXJRkJhUom/j7cgVvDfRwdUyxgNEl0TgH798lkfF3K2E7nkiz0SSbG/aVzNRqVSajidy5fYcg0dbWlqytrUqpXKKkMxi0VCJAf1mdbpeMRWlul2hjvh6D71TJcklbSFJEDdNkSroATcGedXL1AHNhI2Cj8QN1EgUSNL6UZC1SZQbCp0LCB2xINpNkAku3g9IIdMh4Pz38Dds3GJJpmEmkaEcB4NWbDWn3urK2tS6llbKcNGvS7LRdrVFNglKQVecu1k7Y2pXVFfb3Se2Ec65cUSllJLBojVsk0YDImeC9cB/lgPtcPkebCL+YCgcAcCdj+sdoF5j1AHFtZdJ1CmAy7Lom9ADALRWLbFez1iTIzNIwzq8neMtNhdoRzvGk7b/C8ib06zyZZwM0FaANk7FggTDXAREDPLX5MO0v6uzz/TP1gadnJb9DkxbX+s+wiwD6wLxmDW+KmfNfXAtSypPhkPVvW5CNR2LcYEDJeCTNUf4XoDxsHcagQI0AwGSCbeYoIgCuSUqq4uHWf+fEogYu98BoViIp5dVVWVlbk80LF6RYqUhv1Jfj+ol8dv+eHB4dKsiNNrrzaAKSKptQJcne9/YHlrfMz2I+sGtsek3Sgc+p88ZKIujVmLTlkr2wzkI+GYmIYARjzFEti7XS3YYc6z/Y+6mk5LMpgralXEZK+YwCuVQPAPs2QSUkZeAqgKvP1UX2HGiMNb3R60mt3WG97tL6hnz1N9+XrUuXJZZMci7iGO7jmECoDFuoj4DXrHHWEYJ0nL/jYV8llDkPoGRkZRt0GdDkBwNjw/IQCuK6B2dAntUV9wBcfyzOWy9OizWH708P3OjStAw4G23Dor/Pin9HQVk7l9n1ZQBc12uBpLrFMnxA1l8n1WaFCRi+DzOvPTg/7FBQC9zFoPw9GPwe2DhL9Ir6RXZejXt4vrh7ANG2/l/nAO48t+f8vV9AD5wDuL+ATj6/xGwPnArgRgLz0wPUF4ac36tRZy16lJ5+In/9wY/kv/hP/1FQS+KsZ/T8oK5lXE+fPQrgQgpoCg5ckqW6bLtm+2A5ADfqMMw1FktYEDqDrF+VpLMOJwsOuDmU9kzmXs9hu6EDNK9KzbxGLL5Hy1oN+ocgRrhg09mGs+eYfwgy4DvM1KVjEMASLkSjmaIuPq8bEDuKh84HceeNvXkbk6gT6AfVlx0L0UD8Mt9bFuT9eQDcZa4xA7q5jdYi+zrvHp+nHxZdxz6fqs207JdOOW6pPp2pp3WabYxuCObPkUXP4jTH2QflpoKOnMN6beyHVGZTa8yificklAl8sA6Sky+iHKOygCg97Gqe6hwwtozbxipaxfMj+x2BGWS4I2BlG2oEuLRurQtSnxmoUwaNyTr6Dv4UKLSUnVZ0wWoYnjbf/L7zQa2pOW7P2ZNNRhDOD9AGwsFWuMc71gKUmvkPMF0luNAmA6yUfaobWaspZ8GAqL3RGAjqriqY6G98oiNQH1FkNY9k3+NzBBsBHiFYbwCu9lkI4CJAj0BZKH3kru3XwJ1MpDcYSK1Rl06rzeZgU1fM5Z28ngZQ4gRvlR2nPwq4QTJTyboAOuKSmCCkM5J0OibVSnEugNtst6TZ6SICI8l0RtLZnKyurJBlS+lUMPIcMxbBRBfWZP3Ek5NjfR5UNgMrABGEuIxHCRkPEIxOKquR9dZ1XYJt0LWVs0IDUsH65YIxCAmNwep1EsqOIRMbg4GrNXBRswwJEyqhrM9o3nj0/RY7xj9ex224N/fHsb922fv+vzZeptc97SMLrMxbE30QA+MBxxr71u7BGDiMXrt7mzeP/fOfVf/x3DiFAAAgAElEQVR2Zmx7EoE4B/ybv/yrv5bbn34eBB+sLQhMI0h6//59ZUQ7Vh4A2DfeeI2B4M/vP6A8HcEHMHlkJNVqVv6df/D35OrlC/LwwQ4llMHAFQQPs2DUIACWkKuXr8jq6po8ebIjnXaP80hrikL2NibVckZW11flk5u3CZJonS9IIg4kPh7Jxa1N+Y13f1UubG1RxvP7f/mB/PjHH0mnP1JZcppcTWyplovy3nvvycHRkXz88U81eOYkmcnAgLR3bCzffP89PpOPf/YzOanXOT8AEP7Kr70r/93/FAK4iz027XmzIndufCx/8kffsaEf+Fen2U97bmbPLBBjx5sdBKCFPsM9ILjXrDfIwAXrBYAi2IMAq8DAJVALJq2TUiaAS0aM1oEzNo8BQ/q3slMUIHBBXRtDDDirZVDbbMFVm98uqB1PSKvTlcOTuuyetOVprctIcSqTkNXViqytrZB5Ryl6ymWCmajf1Xl8BoBLaWhN6ACbFusAgFgElCFF7GgUbBvlRlNpAoCoX2rJUQBxYaMhu4y+ZBCO6u7K5lJJety/78+rwgbaR2ZMv0+2G9Z/vKcgconnU8YRmmL9p3LMYAbhuqi5C+Yt2Oj4F23r9nrS5eeQTHUALuw/1wBjD46k1+0TvMb9+QCuAR6DIeq/nsj+/p4MB6hFiaA12DyQVgXrFnLVWsIB/Y1+nwr6RhRAovbE1mT/XzvG9x8WAbj+eW09NwBXmYRaAzcK4Nqzoj3kWNQ1xuYnAR0+z4n0u32ur8M+7l/ru2MOZFC7O4Wxh+OUBZVMhQkNtOsI8KcBZukL+yusU6iHW2s25bBWl6f7R9IdDqS8UpZCpSS5YlFiADooW66sOYAHrIE7Hrn+1rllNT/PSsbx+2iZvVC0T+c9u3nrgz3LmWsEYJLOTbDTMaq7vQFB3GNISLe07jVtKnwLsjghQargLFRDMLkAhuA9AIws95BOSpaMN9ShzAUy1rYPRT9jLvSGYHZOJJZJE53sgzUJpqS6rgRwIamM2rPxVEL9dJY1Mb1krz6kScIbG24yZk1dA3DpI7qxw6RCx1AEixNjqJAvcI6vrqzSXtz45KYcHhzKykpFKuWS5MGsTcSk1+ty7FRXVjgO6o06EzuQZAI29uHhQaA+wT0E5Lod2AKgEj6PJovECP6DzUimfSpJhQzYetw+5gISrQYDrJGq4lOt5CUNRh+TPUbS7kCZJStrayXazMODE8rFY12lfYwnKbUL6WTMCf6eBVM6JU+ePpWD42O5fP2SrG2uy/7xgZw06k4+VtnJAEkpNYykltFYCmBmXrnM6z98+JBz5+LFSxx2aDfuH0Au9kKwv8YOptz/UJPI8Op2O+xH9fMnaltzWWk2m5xPfL5U41GVENpEJyuP8yJBA/Xfj49OaHuRWGA2w2q5wrZi3lNWmXL1mJtgQ+o+T30zj93vAN1pH1GXHCYucL1VZQuCs6Y848BixlyC8gUqg21sTgOEuQ6S4UnJi6ACcjadpYKA5uxrvw96PWmc1KRda0gPdZobDTk5PKaMsoxHkorpPEwnQ4UfSDyrrHKCjGsAwLa7sPXfFnZN9xFJplErOMNFI53NyvblK7K5vU0JZYDM9x7clwePHsqT3ScE16FEYYoY5ncbwxDjIPSZ7cq6T+SemEk1kGrXPRUBW6z53H9riQgk0hiAi/0WjkMSoErTJqiogVIgYN/WanXaEbJ3Y3i2muCDpCZso6AIAPAWoG05n5FyIcvf8VLgFrLiWqfb/CJVrmL2Mccc/AbMKTBwj1tt2Tk+kdLahrz7/jfk0vXrks7l6ZtCtQbjBMoE8Gl7nRbHeL/f0Z7Gvgn2LAkViR5Z0fDnCEAHwLH6Xcrk1v0g/bCgvrJLRrF1EW20BJUIgOuv4dG91TLrTdAPkUUl+t3TznXacVPxmUgs5KxzzTsf3/MYuHZM9BpR38VJa80wcMO1UiXklwFwrW9xDZ+Bq8ou6ocZM98HcHGsvW/xBD+O4e8l/PuyY/Dv//nnt5eIgi/jKZwfc94Dz9YD5wPv2frr/OgX1ANLAbhRwqWrC3JWE84EcAOSpwK4//l/8g9nmFhnbaYX3frswodgxGzQ2oy/riwANeZwUhch0UuzgBeHxZZxJOYFExb1h31uTr3VlYGz5y+4U/0ROWk0kBy95ry227kXtW/Rcdpu3jmDTQoAOSmyiNNDNhUcZOtuV7+TdXIMX3K1sfx2ndaGaLBaHe3l5adPu/fo9ZZ99ov6ipuGxUNNA0EvaNV5lgDWorHwIj//ZWXg+nMuOp+Xeb5+H5027+bNZWWN+gBun3UScSyCTmAJkeHi6iERhEI2r8u85cbU2LjIrnW20QAbzjvMjaB+js5ThmewR3cZ2wbgIhPXt02z96IArrIklSVkklz+vDxtPk5tVBik1nsxBu68sRa1c9Hr4JxMbHZftuNNyg0bEbQTElEqBelqXM1kpDt5ZADmo2EgsWW2LWBAOekzXCeQtPLQOdojtzFKRgBc2zBF7Vx02kfXAPwNBm6hCMYUgv4KOihjLKyBO+grODAPwLXxh6eHQGO73ZKTkzoDAGkEISFdhnpVGa3lCKlADWromFEAF3JwLkOdDFzYdQVwU6mYrFTnA7itTlsa7Y5MwJoEwyKLWpQrDGIAwEXglQkFZNJhx6vgQ3/Yl5NajaAD6zgjyYlylwiEIFiOOtAIsADAdbXWOa6RzY9zBaM5CLgr8wAJRVr/ktJmTuKQzPKRMnAhu1gqFshAeFYJZf8521w4DcCNrmd+sCT6Wfi34wN6srjROWdrgAWjrOamskZMBjXBoP8UA8EFa+Zdm7bDAn9L+GHWJgOFMTa/95cfyCc37irgCUaGq3u3trYmGxsb8vHHHzMwPBq7wH0iJq+/8SplYh89esw6gAgYo/4yhuLly+vy7X/ra7K1sSr1Wls+/fSxnJy0pdXvS2/Q1fp38bisra5KsVgmQLy/B1a3JpppMG4k5UJK3vnSF+XHP/mJ7O0fsl9UGnHERIPXrl2T3/473yIQjGDYX/7gA/ngxx9JvdkRDE8mjDh5cQTj3n//axy3H/z4Q2k0W0EyAQKAyIlYKabl2998X8qVity+e0dOjk4YsASb/I23vyjf+a//mylzuIQLMQXg/rd//B29ppMAMD8s+lz9i0QZuPbcLPjDmqAZrQkKuwEZZTBwjw4PyRTr97qM8AFsQfARgXjOMcfMpYxiwMDVoCnXBNbXU3uijKTQNwzGkHM5dZb7LEitJUiry0kWl2a7Q5Brv9aRvXqPIEu+kCGAu7pa5fmNdaf94vUCkz+wITKfUgPiKjmjwVywpcFGxe9gfVXKFSkYuA3pxaDmnSg7tlgkIxdzEGs5wF9jCwN4Qj+DqWnsNrKATBHCrSX63DRxC0o3ABixbkJ6G8fiOmDT4loAwsGIJdLj6qoCwGWtyNGE4K2C8TnWpUQAuIf7gSLBWBljKt2rIIIx+VDPj0xAAUivcqx4nggIsz2DntRqx7K3tyvDYY+2HeoJ/V6bwC2Y7pStRl1cV4PP3wcuS/I8LfgaPEWTJFwwaWwu+NKisJdRBq6dlzFPrOlMMLA0I0dO9WXxwdrsKYALIBcgDkAPjHMkLwDEVclQJABkVJqW0qGQ0VYpcZWSdWx1PAMkyI4ByDXlpNmU44bW+S6WS5LO5YAucA4wMOuS1JB4hHU+TDhThjp9Jlc/2WfSnOXrL2N/pva1CzcOoSoY49wuecJzQIMalSpHbPc3kW53IMdHdaoxwOfBdEVfEfBIJAkcQcIVYC0SSGC/ld2vpRkAcKLmZLGg0uOoRw4lEjOgkPoH2Nfq9KULxmY6CUdFGYmUV1FfBC9Jxugr4XflsYUMXt6LGauAkab3ClUAyML6ez7OcE5ZtT/4F3YB54CNQa14+E347O6dT+Xo8IgMYgCVtIr0BcdM9Nvc3KSt2D/YpyTy5tYm2VW7u7s6HjkGFIihHz8e0SaUCkXtB5TacHW2IRcNO7e/t8fanrTbXAOUgYvSLgDmCoUcpakxP7D2AWxHv5bLBdqHer3FZCbYTdjCFNZwY00nNbHBSKcAa1GX+8LlbVlZX5Gjek0abWWHcU1wMTCmuqDWLcqBoP7n6go/bzSb9M9xT/gO9wC0UZDMB4AL1bCwPir6g8lp8IfcWGSfOjlRfMcSOFmyxiXE4RymhISO63W6Ujs5luPDYzk6OOIcB+te1T6yUqiUpbhSJeCeKyB5AOCtJkpybk6tbTobaKfCYInOC0tAdetEAL4GPmGYvGvLW7iWmvS7O8ZNbvVRQ0Uh8yFZ296V6HFawARtnzx4JEf7B1TYgHxy86QunWZLBt2uTFDiYiLBngLfx6iBr4+xAp8MUsxgKCMpCesIVAeoQMFBAIcgRul41AxeWVuX6tqaVNbWJFcosZTQca1OAPfw+JCJerm8qmGgH7HeYX3kGCYQH/7oPYYMZP3bwF3d37hdHNvhUqGcWbWkI1UzMAUOrZUek1q9Rh/z6dNdKpSoj4C1H2Nby3XA9sN3xatAdYCUlFFLO5/ROrjYjzl7xkQegPwsLWF7L/Vb8X8Ye1BmgL971GzK4/0jyVaq8uVf/5pcefVVKa+sMdbabrbZx5Dwh0Ryl8kZYNh3MZMZpKL1QokD2KWxlgMBE12fSThXGH9wIDfBW1OPcIxQM6QBmBdUwp1eFGwd933Ss2Ke098OnbZFDFz73iK/wQci/WudFQs8rb3BvVOFy5IOp//lOIuUveJdYTC62LfPag2PdyxoB8KG+/0wHhNdfs2+GQPXvyfaRlcDF+veMgzcect7cM/uns4B3IVO0PkBL6kHXlAo/SW17vy0/7/tgf29vdl97JydbXSABvVXTumZXyYAd56EchBghiwOZX3UKX8eUGs58G1GYDikyAR9qFlu094fV9ioJzLFFF52cNpZLBPSpElxMpNzwqOfMUZugxV1gKZbanImnuO6ZMNmYPNggz17AsJBLttTnQ3fUXaZyHCOlebGLEYEARG0oOPGOlgq9eb/mFMXvWI0AEnA5BzAne67eWNmyWf/Mg/7/wKA6zuhfkD7tPE4z1GeN2bnOfo+gAtbBwllzVCfKAM3n2WwAXKNlOkCaMognc5t3WC7WqiMDzpwknEHleCirJ/TZANIFswf1k7SjRklvpzIoc2n+eMAcy2sveJnZvrzct58nLXJWlfneQFcP/AIVgSSfdTCWDYSWAFpZs7Dhne6AH7603YGfeBqMrKuEALpbvOBALW12a8bY1n7uJYPZkXHB57NiwRwIXFMBi7uJ5BQfnYAd8i6r1rvrY6AS6fNYDFkzgCggjGG+1WmJeqgqqQn5fIBhiFY6QYHpcqWAHDB5Gh0ID0XUwZuJicrYFwiE58ArmOEMzjnUO+YMGB9wnqlGNuoVTuWwbCvdWtHGDv2vgJojmwQcG9tDAexL096jsEPBh9CBi7AJrAHfAAX99rpdngqPHt/bM+Aph5LN7i2F1AzH+y0cwTBM3+eRs6pwUvHFPTA1tnxp5J11mYETA2MN1tEtt4zALg+43cZe+gDuPgd9uLDn9yQj356k0wFOx/aeOXKFcpD3rp1iwFhvBBsAPvnzTdfl/WNNUrTDQewcQD6IBeL5IOJXLm8IZvrFem0h/K97/1YHj7clQ7qd00Gag/GY7l25Ypsb1+S27dvy+4u6ipTlI+MCwBX1VJGvvb++/LTT27IoydPKdfHOc5kgJFcu3xR/u5vf0Nee+0ag9N/+Vcfyg9/+Ndy0mhxXJu9xVi+vLkqX//6b1Lx4P7nD1gzl7K6COJms5LJpmWtUpArVy4ycaIBMKaHWtMAMhOyfvGy/Na/++/PmOBFIIr5iWDgKoCr/1nyQHTcRS8wD8DFdyz4A8AODCMmU2DujEZkNu0+3ZU6auAhcMv633EGHQGiEOZCcpHJLgLAZTDS1i39HI+JEospBPbV9jCoaklITladY9f+c7KGBuAq9hFjPVcAuAeNrhw0BpLJZ6RSKUh1BQBuxdUb1NqsaEt0bWLATdFv1TJhsFdBNICzqL2JdRo2B2sMwNtyqUSAhTK2Q637CLDA5I1hV+H3QlUIDD8FTpCopQFajEeoaSBIawFT3x6ESRDKksVcAkAHVpjJHOL5IBECYMAQdQBhz2RM0KTfGzi/IeYA3FIg74z2QtJcWR2Qm1ZZ36AGLoHjAZ81rkmAPp3hWsEEKTLYFFCGYsLu7g7X2lQyzjrmnXaTzDyA6AgI93od1nclOOzmznJ7ttNr4NpYpv8S5i0sdGfRx/MAXPSp1cB1jgXXG2tvIIkaJIJ5sqZgy4L92u4S0MELzxaAF5hyeOYEcMdjMkDBrgQQl3Oyv6zrSkaeSvuijWDsYc0GA7fRaUu715NJPC6FcoUymaj7jLEV7GqZeNQlaGdJdj7j9pn2Tc6wLLI//pq3sOPtudNpc2kZ3uYx9Ce1z131elV6Gozk5LgujXpbOh2MayjWALhNks0JCVcw2EzCnTLeSEwA3hoXgow4Fgla5VKB/V8AS57AZIz11mu1GpNz2p0eSzPgi6i1SSgIAG4iJmRTxiZCnwo2CfKjgEG8oLyvNqVrtwbo++MRa4wqOK0v+lkGpqF/nKw65hvWRrxWKlUmukCNAiw/+G6adIDSAmDPx6VarcjFi9ucazs7T6VQLMiVy5c5FvA3EyYNgEHbKUE8pvQvGLhk5FLCHUzQGGWJYcf2dvcoTUwb5ZJvNIlTFT605IDWC8X4whyCfVClAbVXVAEYqSwvfGxmPw1Hkk2mWU8VjGDYDoxlTLe1rQ0prVSl2Wmx9IeBqEoSBQioNU7R51aTHNc3MBRrFNqkUui43EivndYa92iDyQ6rEkGPx/N9Vx8YijXoC8gxwyZYcg1rpTq2Mt2M0VgO9g/k9s2b8ujhIznYO+AzLJeKUioqu3fr0kW5eO2qrKytSLlacYmiWh/YpJR1SmDXpgm1VobKAkHKOdflScuyapyMCQUO7LXPzXYF89H2hgHpI5RhtWM0MVNjNnHHBqeSEJJQwLxEAmi9IXdu3pKnj3b43rA7IHjbabSk02xKr92VUQ81qhOSzeV0f8Gp48olEMRVxQAwPSm5zLGjSSbKQE7QZ8oWCnLl+nXZvnRJUtmcDMYi9x88ks8fPpKHjx8ycej69SuydWGTUuIwI/BHsF61mMCiPon1q9nweX447Y5b76nsw+mqySMoHwDfD+s2jsnlCkwKXF1d5fjC/uTg4EBu3LhBBjjmJ2w2kg9ZTiGV1bEmaI9IKj6RfDpBEBcSyuVc2tmwBMt2YG8Ef0sBXO0Xt+tXM+HicmCft/oDOWw05OHuviTzJXn7K1+Va6+9IVvbF+l51U8afAblYpHrda8LWfau9AddBW5juDfMz77EEJOj36CJWZqorIuAJdvY3l8l1NV3iMY4Al/NgZHR9ePFALjWrkj085RssOcBcRf5JnNjO5aw8xIAXN2LzsZh/IR6f/3193vKFA99XvN/DMBF8prFhE6rgXva2n4O4C72es6P+MX0wDmA+4vp5/OrRHpgb28vuhLN7aNZUO90GeUlyBIOeAMD94fyn/3H/3Cp57JoYbOTzC6aCArNTjFfsgEfYzvqd8a8hXJeQ5dt17wgpP/eaddbJni5TBvOOo9/7XnH2efmhM673rz3lmn7Un0a1K06a6hALkbZYsb6g8wP5QszGW7GkfGnQfvp85zWznBjHzpuZ/XBsvcbPW6Z56d78cVLxfMycJ+3DUpoXhxuOW1c+U9imftbylj8EtfAtSC1zSmTl/EBj2Xvcd5x/vmnHGsmYmi2MQIQZNQg414Q4BDKHUG6jDUU8Tix6abzHY652Egzx/Fj2Zo+uKlQj5M9DqS1lVVjdfds/rC2k9t42Lmm74d5905eyqQVlfnrz0v/b38N8MezBsURlITEo9bAPavvbK4Zk1A3kCojRNYDDwjnI9qAIAxAIKwr2Mij7QxKBzV99JrWXvQjMrvxL4ItaBM2NhpYQU0vldbDCz9RAHfKDkGy6AUycAHg+gxclTZ+dgAX4wwBR/QVZN4AACCAQpk3USYX6oBpwCDsK0gTYyMPpgt+OBy12tRCBi4A0Hob0nOaUU8Ad2VFsgBwU6ilpRL7msjkknniiAtNpN5oCbobL92gKoCLhAcCuWMn4+XGj8ZAHXDlohxIEHJQgQOzjHkJUNgHcIEI+wzcIkcWpNlso+vbw+i498eSH5zQ42YllE+bN9G5ZPMiPH66Bq7N96m2ORDD2PgMSLogls1tMq3J+giToMzmnTWn583vs9bCcJ7E5cate3Lj1qfsUwRAEfhCYPrSpUv8fW9vn3KukGBEQAzA0Nr6Csfd/Xv3pVZrMICv6oYDzulvvP9l+Y13vyxHBw35l//yu/LZvcdkp0GFGc8PdfYubm/Lm2++Kffvfy47T54ykKyBPCQCjKSYS8vXv/kN+ez+Q3n4+DFBOM5xB+BevLAuv/133pO33rpGm3Pn08/ls3uPJAl5wYwmViRQzzkmsl3Jy/bWJsdvz0nO0t4hMOnqj7MOrKv/ymSCAWQlEywUX9nYli99+w/m2sOzVvUpAPeP/itX29DVlPbYNac9q6gf5f+NtmktwAyZKKiBhn5rEsDdk2azQYYTGbgAq5Nau82FTQNZc4BTrK3twFmyl1zSJp4Wg+cIwLu6tHqc8h3xIrgQiDtCXUJl70mOVKxemp0Oa+Aet3py1OpLrpiX6mpZyuUSX5D1xbjStlgwK+zZUBDGAEZj4EJef8Iauwjk4nkCBKAEfbEolWqVv2OyI3AL4JR1510dXDBxaDsBbrAEwpD3C0YmmEjoi0AC08lghn/r0/UTOwHQmCwoZDwxBtdW13hOIZMGKgMAb/tkjauJBCutJOVSRZKQlU2mXHkG8x9Q79wkJVVCmSze0ZA1qgHCIAgI9hwTQFg8VBOCUAMZAO6Tncf0+wv5rHSg9HB8IMlUTPL5LJM1zR9xq/YzuVa+n3BaMPZZAFzzmwzkhG20epk+gKuMJ7fWuBarG6b+m/3QLwH7sNOVFthoAM6RfOcYuFhDCWaw3mKMjEcAZwbgasKCjXflfvGpJaA2MSELEczEdr8viXRa1ra2mBTVaLWl3e2yZinGEb6nDFzUwHXAfMAafEbFoiVLkfjr1MKHqjRCd3cmvekkJ0PyYKgq4xIq4DPCdtdOmpSyb7f6tMcEZcFew1yDjYUvAWAByisOwIWfgRqccGHgPkHhBi+Ca5Cgdqy8ZrNFf5HqHLA1AGvjIr3RQHqQHx0NKX88gt3BC3MEvpJqNDvGno0MBWZZ55tJla4MB+MbCjrCzlI6PWCXqleFzkFiB55nMpEia7RUKDF4f++z+1I7qRGEzmYzTv5UbWu+kGMyCX6QPIc5jrGMcYCxDUPAWe3kem09SDrg0kYz/evJ2KmyJCkVjPGtyWAmQRsm4gB8Nb9YWWShT04WJxNzFPTEuTBHaodHcnJwyPq3SPhh22Ii5ZWqlCplSWTTkuQrwzrDUHDBtQ2ARlVSMnBxb0hocTUcS+Uy7xcS//lcXjY2N2i3Ar/dMV5Zvspl/oE9CdnbILbingf6AIleOAf61dYgTZ5VJiZ9r7HI052n8jcf/UQ+v/+5HO8f87mXiyWuD3htXd6Wi9evyerGmlRWqhwksJ2aXKFgNPeLJj1r7FtvQtlKpeCte6mEhQNwLY3DkvhdcmuQWODmvyVmBMxJfV6spYteAVg7Ugah5dgzlgHAsF6Xuzduy86jJzLqDmQIpYFu3/3bIyO33Wgq2zSZ4vjG/LN1HXOBJRYGUJToqwS0A7G1BrvWQwYAuXHhglRW1yRfLNHuHdVqcuvWXdnZ3SXztlwuysVL21KpVjg2mCzQ7XGsm5qClRxijXAPxDawSpOV3PhEshal5pHcoDA6/Ip+D3u/MUsjZDN5rvcAcMFOx3dx3YODfblx84Z8/vkD2d/f5zqP+QnVC8xd2CYqAQDElZFkkiLZRFxKubRU8pkQwGVyKxLhLClCAVxWOlapl4CFjYSIZq8vB42mPNo7kHg2J6+89bZcf+1NufbK65KIp6jwgrEIBi7FsUdIKOrLcNQTlD7AC+AtEmTpj5GdD7Y8orD6o0CtSypwKg5c75g4rnWgA30UmvJw/AU5cf44DvZseoXT4iTz1xJrlYsDagOnDj0tpnAWiLuMfxFtz1kArkO8A7Bdmxm2M/pdS/A5i4GLc/gALs4RBVv9Nto1MH4MwLX+Rp9bTANz5ecBcO3e7Hr/x7+5tTg4utBROD/gvAeevQfOB96z99n5N15AD+zt7Tpv6+yTzQNwZ77xDKPY1hRIKCuAGw0VBcu4u4yT8ZgSfYkeYws/Tbs6AS5LfvbsTpLTZYFjU4ZAszoE3o14gBkWCjq8kRtfFvha9LhwZTJ7vN7gttNdMHAhXBvsunaP2m7vTu1XUyB2zjoz+hxTAr8Hd0Tik+Xwhq31WWbO85FJTKVNp44K/rR2hDXEguNsk+X1otXgCY4Jy/JGHCQXvHDOmn923RQhkxcsGQR8tN4L+o6bFciy8P713v22B05M5AEF8RInARuwkw1AmsdUXwJgNWcm6vQsGh/2+UKQc0lGbDSnYdlxHL2+SbZM38/s3cxrd/SaC+9t2U4yrPIZjj/r0Ahh+9RDl2XwB3PXc4YN9Fj2OSy6tZmNg4FgLgANaTMAB5TFhewbpQzBJLA4IYJ4FmjVDQuymBWIcDMomPO6eWKQFOdztVI5h1wgkpsEt5klywEJ1ty0uexOZhrrfNW2Q7oU7JBQStVssD+HlgFwVW9UGbis5eeu5ZlI3pBv2/EVAxgHowGZkfweQG0yAtRS874RaEolya7AJrrVbDLIZbVstY6vApS4BySZQFISAWj8js05zgFQHQEw1qZyaxOekwVdDJyyZ2uZyQjUZlBDyauBO8/OzFu/bM4FgaRYjLKAxYICRbjHeRLKmiGuNWFGTyUAACAASURBVMGM4cUeIcipQVJsv5kiABavxLhhA4iL4Dv6EoETBDPBhFMWkMuG57NXWVTWX2Jn28Z7LOk0mB9FyaX1nrFuWYC23W2zBi7rSEESLZOlFCDqO6FOIuTUtJ66C/iBfZcAWDJ2AC7GCJKBACQgqAgJL60bzdyGsOScFR3WZdFWbpNVJpvOFWMHcAsJZhco0/qGCuAicIIaeggMYZww6BnZeEeBXFuHo74Ij/MA3BmZOmNM0IcI2TjBd6yP3RxX2FwnhjKjERzWusTz1wEd86by4d8HA0Kss6ZODQPNEVZv0H4vWSk6v89aI3RuKcsfgc7jWkce7hwEQQOAWAggrCBgWyrJRx/9jezs7MpgqPW9MOeuXL1MlsO9e/fIwsX7kBqexMBYHMpvvvdr8q2vf01qJw350z/9rjx6/FQGo4kMIIWOoPx4IhvrG/L2O+9Qhnnn6Q6l9SgtihIQCCbGRvI7v/078uDhI3n8BN+HdCXarrXKLm5vyDfe/4pcf2WbACbqrAIUiyczDFAieM85MRpJtZAh20sDvVZbVYP3xl6i/fP9VwRKmcgQk9LaBXnnW39/0XIy87nZTjBw//kf/TMNoMVU+nwZCWXf7uDkvmwefkcQEgFFzD3WHxyPaTv2d/cc088xbV1wluMOQVtbvpzUqY5HBaoAMhK8dLKvKiWLgK8L9jqJYwQd1babRCnWSA26ch1hHXnYhYk0210yo086Pal1+pIvF2V1bYVyqZD5VLYoarSqbKMq34S+M20X/1TZZKsPj6MA4IKBi+sgkGvBZiS9IICMJASwcvGDNYLPFOOfQWllhqnEY48vgDIAcAP02QGCIdPMSYaa8+vZC8wb2CaAdHgO8FeYGJPJKrMYQdjBgMHsdqfjZKGRnFSWSrlKW8/AswNBwvVG640bAxcGHX0GViLWQ6u1y/HuapCaXTk5OZEnTx7xfbAbW82G7O8/lXh8ItlcmjLKyRSC4yqlrD/R3eDpQ9/306b9W+/5ueSVZSeQBT85thyAawxcrTnvzj3RUWh1KtUO6vjQPd9EZVp7A2m3WtKsNzm2UelRU53UZkNOFDYDY6dSKpO9DQAXaw7XLUpSKvhu8wLzD2tVq9shUNvu9yidfPn6dcnmCnLSaEjdvaDkgh+ML6zvGCeWyGPjz5/bi/ppWR/azrPUnoHlEtwKHQBLDiiaAnD1rMZ+hkIBQJR6HQBuR9ptSKQCwE1ILqs1pwEGEV5kPw5pkyHjgZq4kCZVifQRpZPR75wPpXKw9qHPAAYCHEqkU8q+jYt0Bz1pD3p8BlB4GMPnRJJKOsXj8MJ6ytHiYgIK3iqbmnteqzEKu+VUX6hyQml987V0xGAOYX73Oj3OYQC5uUyO4Oend+9Rvn5jY01WVqtSKhckm1MgCWUuaGsIFinwD3+Q8t1ICnU2yGwpjsG4UB/XEjJh6wAemzJEjPWyIccM9iqAT/oglMTFMxlSSQIJBLon0Pc5J0boa01yYYmOdJrJIMeHR/Lg3n35/NN7kgZTM6XgLOzSlWtXZfvyJenBTqDkAADP1SoVLGCzYY/gB8Buol9YH7rRoHQt1j0oEaBNYESWS2W5du0a26/+jY4p+iWoaeps0OHREWsEQx2kS9UMPMc4fWHYge3tbVlZXVV2MDdLGqtBUhak8HH4k0eP5Uc//KHc++yenBwc85ljfuPeodRAAPeVq7K6AUngVZekBj9GEwDor5iOtI2jqRJpXhzN7anB/Cb71mPgBnbVU0+DLdFYk0ta9ayv2TgC0oAJcRgW+iHqaatbrTVrY5RHbtbq8tmtO7Lz8LH0W10ZdvoygY8ORvVoTAC3dlxjrVx0sAK2bt0ngKn2EBMbgCH9ASj8uCQC9Df8jdfeAAj5qsThd4jI0/0DebSzIzdv3ZbjkxO5du2KXLq0LRsb65z7AGhNMp51rMGqDsBcMPY7Wr+Vj1aVDsjExvxFDVzst+H0Edga0w/EPgS/93qYD6JgbLki62sbUiiWghJHBHAPD+STG5/IPSejjPmA+BdY2CuVFcmBpY7kPQK4Q0nHJpJOiJRcHdwclQQA3iqAC19C6yQ7ABfjDHt+GydMXhhLvduVo2Zbnh6diKSzcvH6K/LKa2/Jm1/4oiQTaUp6Y65AzptJLFRWQUIG9tEtvrAec//PuYW1x8UiXH1urNnwx80PM0A3AHA9O27HqF/gRmNkmffHnI1J80EWrUlhZMADcP2L2dh+RibuTIwmArbOa5e/T9cm6I3SRtjm1JuH/jWi97ssgKtxhumEe9+PmXcN2BhT17I9nAG48HdeBIBr94/r/+9/dvMZEIjFT/z8iPMeWLYHzgfesj11ftwL7YG9XQfgLjjrQgD3GUewrVMfAsD9j/7RzNXV6Z096Wkbav8EU4uJO800ZGcL/PSCBEc5BAgso9MxvywoFNTGUikZy4o0BzYA+VxwX73XaLIWPtRNthf25YaZGe+Bo+vYDO7vKXAhIrU8Ydgq/LHNUhCwJ+IyI1Y8w0RTQpIyAeyeNGHU2qpBOgQztWaL9SVYS2FNS972nCBv1IkyAtT0s9bgov+e1l4Mx4QFCG0cMas4kSDLABsgyCvhRZlASrsGaj9aIyLi3M0EATwGU3RwBs7InDjQPDBpmQkbdeSW+c4v4pilgiNzGvIi7+d52zCvf5YBkV92v0b7Bs4sNn9wdo19Oa8Ny/bpWZsCbpgdMw7XJXjqklcAsWFqILOdgW4EK4KgsAI+kB3znXH8Pn09kyfXYOvpbU5Qqtbq0frnNAAXmIPub0OgZ9lnGj2O9dqcHDRr/Dp52uhxlPFyGemIIgDALJQAyg4YuKZMtAvCaABWWanWp7qp1+cZjyvzxerimo0y0BXBpUb9hAE+SqU51i2DWy7zmJncoIN69bMs6Ivj7boIWOVTGTLP/E3aDMhma8kcGXh/Y2gAbi6f0yXMJb74NXCnAVyMF7cWeACupfkgKIvAFwPOkHtkYEPrH1JGOZPSGlRkCsUlJWAOJSSbzigojZO7sQbWbDoTD2rgMqjvKTQ0203poJ4SpMxSCOChHuWK5AjUoE4WAldYxxRcxfNEQBOBFtQyQ01UrCNIPOghwQE4q5P44xji8oFxr2u1AkbTi4E/ntErAHtQPxf9SBYgA+Zg7AwZIEQfgK0Xn6g8IX7MF5lr/+YkCtlxCoKGIJqBpPocI+x1B+LaGq/rpGPkOACAbXFjLfp9mz8KHeoabGwvrd04zVIPkvkjwK2Bw0G/nQLg+vd4lj2kHY2J3LzzUH781z8jyxbtgswd2nj9+nWycH/wgx+QBROPgTGsAWC8f/XqNXn06JEcHh4SLGTgIQ42xUB+5Z235e//3u+y9twP/+pH8vDRY0progYfgvuI/G1ubcibb70pT5484Tm6A8jH9YMan8VUQv7g939PUN4DQfNiAQHXAs+Pmsy5XEZWqgUG1zh+wMJyrEnI/pE1imA+g8LGTpq2Zpow4hg2LsgdBU3xjfLaBfnS1//BMy97UwDuH/8zHSVBeYrpUhPzxnC0Lfa3gT/5fIEBRfQpAEzMG9jgk6NjPhMw+U1C2WpaU47RQaE4HxgoBGidTKwyT036H5LEqMXt6m8T5FX2PP5lOhLnvcp7MukAQALBLcVAwcwHQ7bWbEsDCgODoeTBjl0BuJrhmo46rAAATKbWTyB0aRTOv3a1Tp0tI4A7BCN/wKApAveU6YeiDCRwIZOM37M5ghCWLEQ76VJRTUGCahu9HoENs6nB+kyFRgMHnX1gvozZEZcc45LNMF5hJ/G42Q6oKGSz9Kthz1C7FmxQNdkJ1tNcWVll3wHw0Z71/Aa3h1AAV5PDCODWAeD2yChCsFtZ7CAfKhCC91qtJllIOA5JDIMBQMSWjEd9GU+GPBfAXAR9ERCeTt5cDsg9y59yhlq3QcudLqgZb+utz8BdBOAykG6i9lBR6fWk1Wyzv1GvG+sgkh4AfnBOuPnA/orHmSwFhh6klAEmqlin1t5WCWznt4G3jIQy1Krr9eSk2ZAM5OXfflsqq6usy3xSb8jB0SFZiAD5sKZjXsJnwb2FiTTT68BCQxPNWF7whaX2B1MArgW9HdsvAHA56M1Dcht3BVaajZa020iicQzVZJzJEARwwQyncoKT94T/3AfLLy6ZFJKH1T8ggOtqVIMJbWUGAC4CjBziGcQmkq8UJVPMSyydIBMX4DnKdiSyWUkXCpIvl1inEyViTAnGdvb6vEMWrvr7Drwm+G9JW+pn2d8cVfD9ewPpdjusp4pxBQAV9T1v37rDMXb9+lWyDzc21yVbyFHmGesakxtdXVf8Cx8b8shQu8B9qvqV7gfIuIc0NVUBBtKDtGofzGZNbAG4hb7Feoj+pU/B72sdefOPcU0kLiCRgElWYJs7FRwkuGgtcE1cQMIJGMSf3b4jd27cpJ+MZFQFcJMEbze3L0gadXWLeSmvVJiIoyzeuILL9AVVwrk/HEir1ZHjk2PaVftBf1YrVdna2qSMLX0hJib6MRU9mu3vdGR/b18ODw6598Lxa2vrsra2ygQzyAHz2qzbrjaakvcEN+Oy8/iJfPCjH8q9u5/Jwd4hn30F8vrlspSqFdm4dEEuXLtMQBr1eu3ZWLuYuOPkqdXOBdn+UcxKTR0dOgC4LmnABVbmhf9mAFwXRzKmJMemSzzA98GO1QQUfR96GrjMuG8A7l3ZfbQjg05PhvC1egORISJfcRn1h9JlDfAelX7GLkGUSbRgqpPePuJzwL4C/hT2Ihonysjm1pZsbW3J+uaWrKyus2Y0ZOPvP3xEEJfrL+xnqSBlSKGXyxpfcgEonJfJNm5vSYa2S1aFPVRmqZYZQoIuWcL04RIqiY66oKzvDOAW5RCwVoElDD9wVSrVFSmXq5JGDXmX0It5fXB4KD/92U/l7qd35fHjR/SPMD+wzoP9WshlpZjNSD6bknwmKfk0XgkpZpJSgKw3a+NqUitrBTsAV9nBqr7FFcKpfCCxA2o29Q6SS4bSjyUkU6rI+vYluXLtNXn9zbcllcxK7bgu8QkAXCgUKDg8GvRYB7fdbUq709SSEpDqh4w5ElQYc4BF0eRWjHsFefV93XsCSMT6or8HDFxLuDMA10+ydZMzGnu02MVycZVw3xTFaE/7/iK/4bRY9lnt8ff2/rJo72t5EI1vzjt/9PvPCuDimha/UIUq50t7jQmSyh0DN6qyZOx0+As/Tw3cYO/pHsj/9q9vPCMKsdATOT/gvAeW6oHzgbdUN50f9KJ74JcVwD3rPv2FaREgo8GCcJmPntdf0OBkwZFiAMlldFptLJO9mZbNUIc3bEO4gw+ywFhLy22aLMzLiDScemz8qGLnOcdwlsK/DcZkLOUU0FHZcOPgc3yfTAQndepvLhaNHzjPyFz0f/ygrTnxaLMH8bIPDHzC+2FTp4OLgRPFjYCGIsIEUPfNAPj1ZZEsEOxf1QHjjtWHoPujR6iHNWTwDEAumW+uvpmGjbTeStTgzoyjnwPAXdTH558/Ww8sFaB5tlNOHR11mH/R1zNH2MAPA26e95bO2jhoQEfnpEnzcuNJaVeVYtTaUaFsr9lIZumC/eXV0YrahjBAqqza034AXADAtevgPCZpb0FnsG8BZliyhpqM53OVFMBVuSuyKg1tjDTQB3BhUwFgFstFAriQuVNGg7IHgk2T+x3tRuAI5zbbi3vCd3xZQXveCO53WTNpxEA8WS9YexxDAedHYAtBHmzoGXRxwJf9a+dFwOuFAbiQNk6nnISy1vLS/B/dNOsaAPbPKGDg6qbNrVvzAFw33rBJt/o3+N0YOpCrM+YmmSGuhiUCABqwUqhDcZQxAdxqtSS5DHRrpwFcMHBb3a4MhgBwlYELplgOTA4yHBXAdWnxympCgGEIALfFvmYQegzpZGxYFcghCEspZV1JyFZ6XgCXAXNlAyBwogBuUQBvYGMbBDvnAO28aGQeTIG3hr0wsd+rlRgBb20+TYGm5qu4NZWWwjEy/HP53+V4cOxOypw6G2N2Zqptrt/ntWvqvecEcKfPG5ebd+/L937wAQPkCE6xnSJy6fJluXr1qnz88cdyfHRCtgMGBJ4zAnlvv/227O7u8mXJBpM4AqkD+dIX35Y/+N2/J51GQz788K9lb/+QtgUAFVjrpXxO1tfAVFqVvYMD2dnZkXqzQb8OQTuwFK9fvShvv/mmpNOQeVVGFIJVwAch/4rQfMbVaaNX5EnImX209WKejZ0FaqeTYPw1pry2LV98f76E8llr0HwAF92ogXh/bZhnt2fbqFczm0lp9SQAULynAC7rsDYa+mo6xqErmaFSsK6WngOvYBcBnCj7FfVTVTrYglx4T+WllVAUvhSQwRynXC/mugNwEfTWqm1YLyfS7vWlAQnH4UA6o7FkC3kpVypOVUATPXRPgWeg1pPT13UggZQQdram8b6RhNLtDvgv1h2sGWB2kVnGREWAubkAzGWwLA41Aa19i2BxOp0iCAOgBIwYAK5m/qJ2Rp+JrrHaPAVUbZ+DOY01ibVwnY+A81WKRWXfoXwAQJV6g+wh3BdAnNXVNc4P9J1ChuFabrszZQZq8J4Syo0TArMmw6fAIALOWjMS8xltaTRq0m63pNftyHg4YH8PBpD3bRO0ZbIMJJ4nWi4iSDRYwsFaJgjLHlsSvMUlLcCpZBlVXACQhfEeAriqVWrrjD0LbbKrSj4RggRIQGk32/w9GYe0L1hPKutrUv6O283aq6WC1mAFiGsJC3hYWl4mtDXYD7MGc68nh7UTyRYL8uVf/SolRpHsXGs0ZXd/X05qNWm22kyOwYsKJw7A9RMSfd/zzK5/mQCuy93V5+oDuPYAdezbPKAPMBhJu9Uhs67fVzANR2H8wT+EDeEeluccy6gPadcuQQvUvkWdcvQ/QBXUHUbfQ0oZ8vAYx8dHx3JyUpNOryvDyVCqG6tSXq9KtpiXRDYlXSRaxmOSAauyWpGVzXVJIVEQAIe7DwNwTY2EiQsOMLMgfTCGvIRs2miTsIX/P1Cp4cePHlN9opAr0OZ+8rMbBEvfeustefW1V+Ti5YuSLxWkO+ozmePo+IilSdhvbtterVRkfWOD/WMGJSifIDHpDVCPtE+mfaNR5/fg+0G5AK98QeWabZ1g4ptL4CAQOVSZ9d29PY592D0o4EDNhjLhhUKQ1NIBQ73RlNs3bsqNjz8ma5O+PiWuE7KxvcXXCpiqG6sc65l81vmIuvZw3gKgG44EdWoxHiAZDd8CSgB4lmDirlSrVEfQerfKNgZQ54MqmtSv/uSDBw+o1IFEWsSEwN7dvrDN7yh4rL4iQTUyb9WnA9v26eMn8uMf/kg+vfMZlSnik5hUyyX2QWVlhQDu5rWLyiheWQlARoLoVEPRhY9r1NR+zU/esdnqB6HUf9bnHarS2dS1BB0mANt8suMduKRgdBjzoXw3El8d85Z3imMJ4Dbk3u27svv4KSWURz2VUYbkcjqeossx6g/IHseeCoxmrA1goiMhAH42AdtUivMQ9VgxZjAXAfRfu35drl67JtlcnvuFertF6WTUvT2q1WUTssrlsmPviuRRYzatZULwfJFAZYl05vfAb8TYoPqKWyv53GCbYTNMHWM0lD7XazC7RwRwkayUyWBdL8ra6gYB3Fy+wO8iGRE+Ca4PBu5PPvqJ3L5zWx48fMB1GV2KGF46kZQCat0WclKGT1LMSSWflXIhI8VMSgqZJPcbWANMbhpjVmtK6xqjoLKO0/5gIJB7h3x+s9uTSTIl5Y1NqaxvSGVtU7YvXaOMcjqZlVa9xWcHmXKoEKSTcen3OtLtNB0DtykZAMv5LJ8LXugjAoKuVM9wpDVxkZSFhC5dw1XlQEs7aMKRJhdrDDRQR5oBcE1eeTqh9DRANLo+hX6R840isY0XCeIuApTntTkEcJnt/BIA3Gmyk/kw8wBctMWSszmeLKnXxS6s1jHA26iEcpTVG8SLvf1udN9gx5wDuEs4tOeHvJQeeL6o5EtpyvlJ/zb1wPMDuLqRXPoncugiBu5p541mFc0LDPkLoAG409xQt5/wFmEG9p2EHgI6G+vrsra6wuCqlfoIsxOtdUGIw/bVM80mGOtUFKf7y0kRMrvNlaZkcNhjybqAlC/azPtxwVLdaLqzxiA9o0711FZ0DuvWb/0MkEkwYl5v+bcG5w4bEvdtXlNvNAhkONYxHMEpyNXa4/5VecZo9GNaMjO4I/8wtwnlpsMxCLC5/uzeQ0oSQboOgR/eizs/gSAG+GZlsGfG0XMCuOHmf+mZcX7ggh54XtBu2Y79fxvA9YOoU7PsecHKMzYXFkTDvwaewogAwLUNPJm5DuQ0UBUb1QwCThaMcQ097dmw9tyZDFyAlQrgGjiBU2LOIjitYKbWxUFQ7OcdAwyEOgllu6eZTZrTRUBQQZUQPAB3ZAzcaQlDrBt2n5SuKpddbWDNDkZfMghDWUEESMNavgiud9ttBm4QRMBxON5siPUNQAIGcTwQx9YABg+SCNpmlquB6z23aJ8G41CEgQ7UwM17DFydJw6Yj6GWsAK4YUauW1cjAK6NK1wPQT4whVCHigErJ3s6grQXs+Ehx6lMSLIkXGBEZfBV8hUAbiodk5UKAFwEB6cB3E6vw7qUqO+cTLsauNUq5cQQR8ukkNs/pgxcIGuNZz6azAC4kMbFbTOxy0mm4nm8CACXDLjRkIEfBO7BwEWwF4ElA318EGxqvM4BcH2gVHEYBdEM7Pc/tzE2BbI55gM+0wrFKkWnPpSrGRwBgTVLX+e6BbPsnJZwMLUmsialHmvHTbfbkt0izF13v/6x8wId/jkBiu7sHcmf/flfyO7uHm0LgtGYd+vrG/LOO1+Qjz/+KYOvBAhd8sSFCxcYqD46OiL4ChuENufzGSmVcvLq9Wvy5XfeYf9oUH8gyXROYgkkIWCMdgkWQVq01e7I8XFdmmDvi7KOwHB6/bXrslpF3Tyt7wqbRCbSAKycpmSzabl25YpUiiVN8nOJhQz8uUQOGw8GlNvf1gdBUMf5n0HtvIgP+fMDuH8jf/JH33E+sIKTpr4SHXPz1rfo+mfqCGCWAuQwIAuDkEw/sHCPT2R//0B6qG3s13x0DEIEtwFgAbwFwEip5HTSyZYjCKgtIYBLG6RKhgrgKguXIUHWZdTETsx5sGC1JpyWF4C/3gWgifp3AJhlIhkXFEaAPASyFeDRse+N7SC50ynysNwAGKOaOALgtoNaeABwY1oWBLKeADZgKy3git9zOZW8x2cafA0TZIztAAAXLEDOVdg8t375c1bv3GHctHWOle+C1UzygtQqZZn77GMEt+kbTCYM8nJODTXBFckzq2vrDFhTjtExcBU8UhCT8uGw8VS4QDLXUJqthvQHPQLVOA/WGvQNQErMA9w7GgcGT7vdlHpdgVzMLwZ3Y2CIOInGMdRGhqyfThA3LDxsK+JcdzFqY6L7T9o2mtrI5uQM59MSgmzcGwMXjHOsA0yP4ukUwA0BW5P0dlMthrWiK/VanXMCYBjGfQb1ghNJrfPIVzKQzMbzL5AFChAxr+MdV/QAXH0+KoPb6auEb73ZlEK5LF/+6q/K5oVt9iKA3UarJTXI0x6fkA2GOoy4H8zh4Bk5exO1W6d20csCcN0FbQ/NHnYJPQYCuJ4NpKphmwHgUlq4pzK6mIusE5sEQJILGP6WQDKAHW+3CeBCZhn/Yq5lHLOULHiAuWDQZ7IEeQC8gNWJCpjF1QpZuKjHKqk4a+AOYVMh2VwusQ4xkkTAyrX6qLrpt5q+pjjlyiNZ2RKXiOEzxYN5jxXfAbi9dld2nuxIvdaQleoK6+L+5CcfcX5hXbz+6nW5cHFbcqW89McDaXcBVNWZuIF+gh9XLJWoKoOkBCragEFKNiogI1dKxY2zvae7sn+wrwxa1CHd2mIJg2A9cwpavtqWMxzsu93dp7w2bFm5XJELF7Z4bUrFu/IdnXZHAOJ+CgbuJzcoyU+1Gre3UAD3gly4fFFWtzYklkpILKXStopxql1GX8CHxbqPevMq5dyQ/YMDrjNIDKtWK6yDyyROroXq60QTXzUJdCyPHz9hLVv4B0hYunzpEuvf8olGYkeBygnmyFjkycNH8sEPP5B7dz+Vw919zv+VckVQk7dYLsnm1Uty6fVrUt1YY51f23+Y4gJVaMKhY8GkMLto6jdbGVz52+lIUzC77Pma4pslENiFMBbCBNoQwNX3rUaJk1SGbDTKCDRacu/Op2TgQj553B1QQhmfJSdxxnTQHACBWJs0iahOsBtApwLvAyYgo3Y1WLo4DjLVFy9eJAN3c2uTaj0olfDwyWPZ2duVHkBliUmxBMZtRsaDAVO3sD9Cchj8E6pfOL9M/W2tU9ztdZVZ7/ZuZv9Uvtxk8EUGqF+PRBlIacOGw49MpaVUqvC6uRzWhTzbhu8C5MWDAgN4b39P/uqHfyU3b9+k2osyGrX+NewRWOZQ+EH5GMglr1aKsr5SlLVKWdYqJfqrST4gU2LQ+CLagZIdrXZblQd6kIceSBe1pPtDSj2XVlfkC1/6oly8dk1K1VVZ27wgFy9eIWu42+pyiQWIzDrE2Av3O9LvtgnIogYuJNixv2RSLwBsB+SaagzWawC3SMyCb4zfAeoiiRIgrhbo0QRvXbHUjzAQd5YpG66blpA2P0Yxm431vACuzuHwfKf5E9Hj5v1t9nBem0NfP6zzo5edVkGLfjdI7nHxWKv1HfVzfPlkfLaoBu6yAK7PwLW4jB9TmY51+8lVzpp4MaZzAPcMp/P8o5faA8+AhL3Udpyf/G9ZDzwTgDuFxDlYbamRO/8g+KAffvCB/OP/EDVwZ3/mBej8hc2ChtFvTi2YbgE1sY2zHi8WvCHq+UxGsrm5Lhc2N7j5Yr59ELyevZco05XuRICs6hV1UYpIDAMEdf6rfgdHAtDVwAf+tvzY0HU2ONPJZATbe1aWCm7PD8xy0cZnRvUNYA9QDQAAIABJREFUXG3LGvZ6BcGrCKA6+xywmUEgxmPXuoxSf3OomZnT/cVz8X8O4MEf8el+scz06WflM51DxyRsW0wGg4ncu/+IjjACoJohqXJyGhNQGaKXDeA+jwn5eQGq57nmMt85bQ4u+u6LvJ8Xea559xN971TQZNFNL/n5aW3w7/M0cGLRJRbd3zwANwjWOgvCTFgX2LVgepBJaeycM9i1GrSelvKdbbdyQqx+kLXbGEQMktNeak3Fs+327IZrZk2ghB6kiTVz3wIIfn/hMgQJHbsSgfs8GHXlkqAGbsjA1eC9v2lCv6LtCBzhnrDZRFcBAIANInPTyTZr3wCsTkmr0WJQEIEunMMyUg3MpZy0C8Zz4++yWXF/xl7FySjBzSDcC5BQJoCbnGLgupD+FAMXCTNaN1TZCUjWoZU9BcDFZ8iSRyBN656D2aDSYqOYspYRwLOxZvfHfwk46AsBlGRKtAZuJuXkCzXQjZ9uvyuNdpvBl2Q6I+lMToNqGQRTY7w3rU0LHAasMF05CeC2WpRPxgv30x9Czms+A9fWsEUSyjx3VEIZAAORYYAscQY9K+WSpBNxjgHr02UA3CkQ1gBWT0LZ5jy9Cw8InfmeFUogUO5AG3e8gTh2LvO9fADXxmYUDJoC8TwGroG4Nld98JVPM9LWaPtPs5F2HgC1J7Wm/Nl3v88gKcaVBSLW1zfl7bfflM8/f8C+RiAJko2QMq5WV6RSKQc1mvAZ7FE2A2m6FNnpSAYYODYWAlojSVB6ezIeiEzABkLyQUZq9aYcHp7IyUmDLLWDgyMG6t999ysEa+7ffyCPHz2RRr0pI3yXvtdYrl27JL/zW9+UqxcvTnlQ0T72++Q0G6l2KgTgOUcd4I7fK+vb8vbXfl/n7jOkZZrVvf2zj+RP/vifuulnSQNefWXvWfpttOdrdtSCy2abFaBMQzRTg+AOxEMw7/DwWJ48fqL2MgBwDUwb014AwDV5X4AnsLeqhx6W0FCASwHcgLXmalhPAbhg7XoMXDxgA4LAkIPcYnc8kV5MWCsU7C/8sPa3q33HgD3Ye8R/HchCANclM7hcRvSH1pF0DNw+AFyroafAJZIRAP5oTV4hmItaeUgEgvSmSRWzj2MxrZHaalHSELVPAeqxHqOrx6sKQwoy2IJrNSoVRNBEEKtFqRKRXdZ6R1AcyScsAZFIEIw6OjqmDQUICCb62vo6g88AcK1NBmhYYfFwbOu62UGwd9gPJD59AFdZTA6gjCcom3xSOyEbt9lsaL+jrjlYfoMeZRfxEoE0PkoSTNchdiNnZgqdFnCd9hsMOIt+fdZx4ZjBeuLKAmCsYwwjMQG+A2vOB5iKArgWPDZJUrLaHJMLoG2jVmfSD37X2pHaLwDUIaeM54LBhLU2m0pJLp2mUgBenFXwR5xEJe/AMeXwjBvtlrQ6bZYkKFer8qWvfIVstAmS0gDkDwYEKQ6Pj2Vvb5+KBQBPNHFNfSKOZ5ccY8kmITDlLhhYH5eV7L+9wOldZn+geLhutj2sMwBw9eMQOLdkFybXkBXXV+lS1qcEGIQatwnJZ3MEZlnnlYk1MRn1e9LvdCgdCsYtAVzIk1K+VWV+8WwIcObyCgb2eupzx0Uypbyk81mZoHZzXKQ3HskApRdSCcmWi7K+tSW5UtGVXPIC9J4bHML+TtXePVO3/Q5tvfN36VchiRMlLtpdebqzR98Utdzht37wow9YA/StL7wl11+5LpvbW5Ir5mQgI9bqRQIB5h3AfKyX6xuQENZETIIqVKVJSoKqWFoqijKyiYQ8fvRInu7sMDkGrLwrV67KxsZGoAQ05QM555njPx5nsghqzMPm4JlUV1bkyuXL9KcJktHvHkoXAG67Jffvfiaf3rrNuqqYhGCZA/jZurgtW5cuysVrV8jEBZQ+hI2gjxgjox19ClYnZMsRY1AfcUIAd+fpU0pGv/rqq2TfYt5ZbVl7LFpv1qnJYMEh1jKWnSdPmWAG2wpAEKAiAGyCJE6WGveLpAH8q4zvOO/h8QMAuD+S+59+Jkd7h5KKIbGxynUgVyzIheuX5fKbr0l1c42SylRAcDLWZucDkESdLm+2haxFzhp3I1RNs8QV5zTonNI4k63naktcBMg9N7MFXONdHGh6eut90k/DM0IZlElMus22fAoG7sMdGbV7BHBjQ4C7Gj5ClI4KEABDaZMaTMDD86UNYtKF+tpYNxDPw9h49ZVX5NXXXiXwj30eFmcApLc/vSuPnjyWQqlE5isAVSYVA8Dl2E0GEurGpLeSIVxH43Em8KGcAEFpsMvJxMY40tlJe456yi5RC/5hp92l71AolLhmViorQYkXXTtVwQLnQiLX06c78t3vfVdu3LwpT3efMnkJ98gdjdtjMVEWrNxYjADuxmpZNlarsrG2SnAXdskUKqiqNBgy4bCJshCNJpNatUQI/BCFTZGFBhb+N7/9TXn1jTcknStIZWVVtjYvMAmhB3b0GMlWkK/WkjFDALf9rkogj0eSy2e5vyZ5hgmM+LwfSMszgRsAbg/JMwriQlljOAQDGX421nM4RqqvFQK4no33bCLJJMH4ttIi0wCr7XNnVnLNiA2849P8gnlLVTg3puOt9r59Z5lzaix3Nm7rxyKC527zyxY8S8qbikO79d9isq4kVAj+ulitV/8W12JCs0vy9+e7+jdOcQYSyh4D1+w4YhVgc2PNQIKA1UT3AVwfxA32gZb0a2u5p4KGt84B3AWO0vnHL60HloLBXtrVz0/8t7YHAgDXd9zmBOejQfQz4/dz97HTQ1zPFxPUwD0NwNV1SlfgwMmMZDRFN2/+ImhrN51G27hF2uafHyyMGBy+2EQuXtiUq5cvSiYVlwSCAczu0sx9Hy7AbWCD51+LuWDudu19OqUu0zzg2DqZkgDQnAJxbQer7rJlNRLUZWa/W1iVaKOMGTufy9uezTILg0V6TXWUpzmyWuM2/AmdoVAqx4BZJ4U2NxPT2u8Sg6OsQJeFyzbAC7dF2V14XnDWDYQwyOjAb/suyGufP9iRVqstmYwG7DRYFAK4BGkCftHstA/G0zIMXH0IL+RnmSDEC7nQM57k1Oew4Dwv8n5e5LkWAZw6DGeX419EG/xrnAZOnNXti56VBe3NkTb5G/2eZpvjR1lH03aXbXMggDn3Zw+B8Pvzj8O1XDDBQKLARmC+IqjN1iwcsQvv2/KLWUdLWb+2QfBPri3SIDaYEAhuI6CKjT2k7ZAtqrYGAO7suoRNe6VSYQABTAQtWwvmgda0RSCJgRi3wUFgFZngCIQj4IL38T0AO8joRrCIx08mDCoYo8VnsgT3jkAP1i8yt8I+i45bf2TPG9M832TCoCRYOmCJ6Jzg1szJKCvSgBq4FsTSsTQHwEV7nJwqpUsRjOz0GGwbD1wtYtaGCqgGEofklmPjIuBn9ZjIquO4APtFpFopSi6rAC7WPguM9Ic9BXD7Q0kAEE5nBXJ+hWyaUqm4NyQpWT1jBkVYo1cBXDJtmLE/mZJQVhAWrDtTYNUxwG29tykONpwOTFX/A/EUzDGwbp38F/p6DAlllUaFhPKzArj+tcx26ZqnjEKb634QdN7vfM88AVOXpgytBuFoITwJ76lruUnkf37a9czM+O2KngufqbTerC2O3m/UOPjnRZCr3mjLjZu3yNZEwAsBd8xnBHohc4z5xnprlKNNa4CN19eaewgsUQYUfhKSDGIT+hZg96De2uMnT+Xxzp6gcttoDEld1FZrUwISIPGtm3dZ1qHebBPgBRCA8ZxMxxlkbrW6BIL1B2MSUrkILF6Vf/u3viFXL21q+zzlg+hzmGcg568fzm90gQ9LPAQD953f/P0Zv3aR4bVA0u0bAHD/SQD8mMRjdAzMe1b2nvn3fjAIdhPPgVaZjm+MMucIjKKeIQAjBPxYC9jkk53vi0QcBCzBDoWMXzoFMAsMUWNpqK3UurRaA1cBRcN5VIpO10LbPajspAXiLRGnD4CgP5A2GIvjsSRRFxYALllbCrzie4YdWyxQx5lbUlyQzc+dxH4EAdMulA5Y/lHBT/43NRdjZN9C/cFeBL8B3DnAEFKfUD6AT0ww29Xh0/udE34wdmxg4Zyd82rlYn0CgIsf2GusFTqm23J0rHWKAU4C+AMDFwAOQeCkYyxRBjSs2Wl1WpnYM0GdyT5rsJIBPRoRQENLKR8NNq+bpzgHJJdZ/7bb4QvXBoNXWe193QMwJ6wrk3FPBbBjDihwAHUApHONdsCYHwD2Zkg4v3RdPD2AY5/oWPh/2HuzHsvS60ps33mOecoxciCrsgaxKEsURVpssd204Ok/GGi/WE9u2z+hu19suQEbfvBDAzbghgEbbgMN2wLFJkhKlLotVqmqyKrKqqwp5ykyxjvP11hr733Od0/cGDIrpaYaEVUXkXHvuWf4hv3tb6+91uY4N/jDa8GB4YS2hA9AxqIa7jjPwHwv+iyWTASwh3LLGHOQIkQwFPVn+wPWkQTgRIYYAFwylVkLgLLsxVyG8smQ8aV8bpBsp8+FPaDKcO836mTaprIZWVxelq+/+qosr61xcSGACzZiD2UeulpnFHLObdSLBSitMqYumWgjPVBsiMt5eCYzrx+NxxM2V88bNYuOj4Hao06hYwEDBku0PqfKkMdyqPlMRkpIEEMtSyY3xMkg2LEjUQy2BypeSCYBaIEa0fQzU0K5X7CgbaXTJkDXY97mMjJIi/RlLB1IiaZFMpWilObnVOK3XI7WZaecTeVdTz2Y87jVF2MP02nxNd9qqmJ8DtQ/237yjDVvlxeXZNAfyDvv/BVZ9TfeeF2uXL0qqxurUqyWBKlLKC/COrgdHYMYl5DwBXM+ii24HbTyLbgLry/75PFT2X72jOBuvlCg7DIkY2l7ue5OJwPpHFKZWIDGYB7C5uA4JOqtr29wfLMmuI2lTrNJGd47n39BFi4SCSHXq7Zd5OLVy3Jx87KsXTwni2urAt4lXkimxzkgZ4xrYn5hzQFARclfzJGDAyp1YP5+7Wtfs2fX2IMmjytoq/7jdIITngXyyWA8AwhEzeH1jXVZWFqK9im6vmmJGfQZ2J8O4D6690Dee+ev5O4Xt2X/2Q5SnajagSQeMHBXLp+X9eubMreyJLXFeUsqtTrEgQpKlGxv42KqHlcUl/IZbPukaEGPyQS6R1Bfxo/2WJ/7OG4HnaHLEij40HNqDExCoj0TTMYi7XpDPr95Sx7ffSjjTl8m3YFIf0QGbnriejF6VfQo9mpIJsD6A2DQx4zuvUbcD0DqGmU0kDAAmWX4WEimAKj04OEDKgqASY6SBd6HAEIpyxwBuGUpmFIIjoHN5FpkTH2q9cBmQ7MOqgi5nN4jNhLWSijZgmRYqLXg+kgiBIMa43hpeTlilLryDxNAkMBVKsnDRw/lpz/5idz8+GOywMEq1vaO1y/blbFLC/ksk16hHACVOjwHQFwFBsfKMMf9wNZhrFPCGOsvSknENayRaIFEjr/37/+Akt+dXp9s4cuXNqnUhYQi2E3E2hSIHVJtiLVsraYt5OeRNAkpeNZab3cENXa1PERex/8IktpsMOlAfrnTkm4PCUIAxvsyQZ176kFA3cpitJ5IEACujI26YmD0fiBXGPWGBVTVSkbjWL/rhJWQKhN5sLF7G+c6RH59CIiGB0756Um1xMTf4V4/XBmnwFvecjAfI6VDm30J0BPv0k4dw8B1P5/7WEvGiQBc+zu6B4vPa8KO7muTakux3wN2t9Zsxphm4rvVkIZdnXouxG1tnfVECfWHYgW0f/6zT57XIzhpi3P2+VkLnKoFzgbeqZrp7KCX3QIEcE9CZ12mN7j4cwG4ukpM3bo71u++8wv5w7//nx4pkRka8aRUHN2UJDB4CCiMgc5Z28EwYDSBXOJ4KBkZy/m1Ffn61cuUaMyQXwEQFwxOrWXCpDpjyIaOaZTha4/r13Smki6UeFclGxms0AdR/9WygMeUGtQ6Wwz+Ul4ZsMJYMqjpEbHEkN2MhHJzLphlFi/W5sr5jo3BA31mA2/pHRklzK6vwIO5fbbhUADHMywJvegRzrLl/VoZIHsewwKUbWUOktdd8XYn08BAmjh4ppmp8U8sq6jXiB2rcFANh2m5d/8pHXcEWbGRJNvBHFoPtGjFsenx6AFEd2h43hmFraYC4mylw+d5kTkaBjv9+ycBUy9ynef9zovew6ygYPK9Fz338z5DePzswPbJfTjL9ryM+3ieNjgScDvhRtxB97Ht56FDHoB9yTDk89xb8hZOsstHMV6mzzN7np90rVnN4RLKSnrUgPCsH6+BS5MoqLWal0qtQnuEILiCYzH7yp/T7Qfq/THDtN9XGcLh0CQhVW4YmxWwc3F9MDBgYsCOwvfwg++RyZTN8jw4DrKrCAj4RmfWWMQIBoCr4GC80s2chzMePBwT+D5YhmDoYJPtjOokgIsahwiq43iV47a1JWTg2qYPlyR3FsEBSCwigDbQYCaCzRb10TUO7MBcRgqlouSLRa532LQBvMUrnZ6wVujCfIUShZptDjuvTDYE/gHgIjCSygLALcjC/Jwyz9Ja35fLHuRuGRyERh7qNyqAC+kwbiYHY4QF+L4C/hpjYi1cJktZcJE1eBPqGgl/R/UxVFJVM5TBBJsGcGu1iiAorBKges2Z4Iqtu8n5HP5twzQKfvqYCQHQ5L8JmhrIEEooczkP6tqG448gigUC/frhhj1cT3XuxLXTjmXgBnXVeH0b0+E9+zBOPkf4N1wP1EMDkIPgcD5XICAEsAgBZKWf8QraVgSoYmAhvC7k5qDO4gBYs96Qn/7Zn8uvPvxEhuO0jNOQ5gYzSOT8+Qty9ep1+eTWp/J0a1s6kP2j22egAPxJApTGqmByjPscQ7l2bVN+8P1vy+aFZYKLCLThXpLgbei3HLfOcYwH7YjvHQfgst9OWFe8bQjg/uP/2hicXnXz9AzcmfbaWMP0sKIaI7DdmjQCZggYNvi31l1WOVSMYQB6+kK96yyBFLDhEKhUAFeBMMw/Zc3ZyxIftKE0gYfz3oVsg7FBqV8DFiAniAAkAFy80oWCFEolq/dqfU6Wi0viqn12qUC1fQoYU0rY9lvKwJ1Irw8pZdsPGICngWhnO4lUqzWytrCOIIkI4BACz/ooWlcb4ApZqxZ8RhICAOyYRa/zYHoew4HWc4Tv4zuwkUiAcKl/BMERVAaQt7O7S2Cj3qhLuVqV+fmFSEIZLGD45lRUSKcJJhcyOQKNGOd4D22LtNjBeERwSAPJffrbYDWyzy2kakLMmlSEtXc4IFtwZ3ebMpasycrkCKzHbRmP2pJO6c7K2zAGb/XaKnMce0RxuF1H6/Qe5Dg/xfZXsP/sXtgZrW2prE5lafV7A4IuYCSRiUzlDSQW4fsmnYy13WpxAphFnU+MdwBsbdQmBNiKda/bI7jlAC4VLawmaj6dYpIQJHyRsKIM3Jgl5/tTrMG94ZB9CJZtZa4qy6urcvnqVZmHvC36ZzzWevEMvE74LBgPCMpirHmNOwdxPXHN/07a7SmfMdqzHWOETjJQU1+N96Dx236CwydSe+mJPOqXAVxhPfShlj2APGgRAIiVgcBvB3Y8cQRrhcuZou4m5ECx/mPs1ciYrxBkRx9pYkeK9W6H8GNSE+lORtIa9mWQEcnNV6W8UJO5pQUpmCoEn8XGaXK7qnhF/NywPspTm7B8hO7ddTcM4I8ytGDgdXqys7XNuspgcwLMIYB7UJfX3nhDrly/KivrKwrgTtD/AH0Abmv7wGdGIgmSosL9sY6zeI1Vf0Bk6+mW7OzsUIoWazRqtQIMivbENj4j9jbaD8k36TSZlg8fPuR1kdQA2wf2LpJJ3JYA7GyDSbh/oADurc9kAMbzYKCJmGmRzetX5dK1TVk+ty4LK8tkPiMGQ3jX2JNoTXxnCEUEgFu9gfT6PUqYQ8oWCghXrlwhAxcgFPddQeIb5gvmikrsqq+MOXH//gOC0JBQr5Yrsry6QhBY1x5lbsL/VQBXaC8xpkaDoTy+/1B++c67cu/LO7K/vSOZichcGQBgjX2wdOmcrFy9KLWVJanOz/H7uA/3caJkUPdXrU+mQFcPzHgc0BP8kgE1T2pVAzmd1j8jxuixHM0NBXkCY1kvQttutXCR3w8A94uPb8nTew9l0hkQwEVt3NQQcTlVHtK+IsIq3X6P6xBe8BUIHFpyK9r14oXzBG/X1tZkFQkpxipEkgJeUJBotZoqxU1Ze5XRZiKYzXn0Mdi5KPWAhCncPpM8YCtYCgf9rIAt2hwAFIBJV7ZQpyXNZAB+z8pxYC3HON44d06WV5a5bnCt7cGHnHBdxzqL69+7f19+9KMfyc2bN3nfuDbb3pKg9B4UoHM/l34PVQHUJ8Ja6iAdATTuO9X38X26z1XcDJLAFhfm5ZVXX5Ef/OAHcu7ceYLHUBO4fu06VU8A4OIc6BdNhgVjVkvdIJEFzGjM0VKlzPUaawzWQSQzIxmtkC9y3aZqBErfsLQMahs3pd1pSLfblOEQ14BcP/wC2GQaQ+1rdVZssTa/a6L7dvswionG64ENbEsDiAFcjGX47XFJgxNc4yPj0tNxkcPyxuF5Z8VQZsVkuGYHL/rLCV/ffbcw5hPubfzfIfN11jl8DdeE9LisU/Ie8LcnnPs+w9d7+Gh4wT/Ay4/zuIwqmGlSq98vfmONVF9fn89lnP3e//lPP34uj+CkPjz7/KwFTtsCZwPvtC11dtxLbYG/LQDuUQ991II2tRBajO4kABcO5Hg0kPR4SAD31WuXpVLISBbOATkWcOKQraayQOpomrcZnVzBWWeQmAdhUJ9lbplEsvFbdKGyrGfKOap2skzSE9a+wWbCCrEwdRebergoCHZrwBtxRQ0QcIGNaMIa0EDNHnXgcG69d5Xj0kBWlGHl2blRRrrdhyOx4X6QAacIrg6a202ZXW9WGNCzvSKnMmb/2aodMdzoeARMnPheD4+I8Tgl9x89k93dHQaqKpAIMwlld8YYt4+5RlMnORQcPgHA5b3NGlQvMEOPDNS/wLle5ldmza/TnP/seU5uJXd6Tz5Sj3jRNmUgwRx8D4r4e8cBuOEm/LT36PYumeBzeByd1uU5eYKdZox+ZQBXxgxK6kYWbDu1nw6y4rmxUUEAHfeDYB82sAhqRe0/nlAiDsc5gItAMlhMCLb4+ziXB6uwicXmHiDBiwC4yX6LgrWJD3xscZyAqRMwcKPEmgQD93kAXPQ2pQhbbRmBhWiqERGr1oJySFBCbbcRJL8KeckjS7xQIAOCDC2yGQDgTiihXCYD18oaHgPgQuKzCtAgPaH8LcGyCIQxAHcs0mg2lWUDqcQB7kWZuS8FwGVQmFEkBiYAEHkNXID2tVpVivkss+h9o3zknLdNbBTktP6M57e6DP738wC4vq4xyKeGR8G5gPUXrpWzANvwvqbW1dPUwD3G1h1ao4NjQ9vm9lKl+uIAhx4D0EoDhJF1seCygmrKmIRvp4CLtqP23kglMDNZBo3/7M//tbz3y5vSR9JCOs/uhe93buOcXN7clNu378rW9jaDUwD+CQnROMJHBHirCYEI0OI6APazuZR8/WtX5Qe//y25uDGvNcT4uR4TAt96f4dtadImkmUeJAWE53hhBq4ZeQC4/+Qf/1fqVZnUsau/JMddaHaSY9c/83tXF9vayWq0a+AItrgte3t7nKveBrQlkCgFCMgWnhCsymUhXQp2HAK9aHvL3LdAdnLc0M01iXO9l7hmswffdS6on49+hX3ugSXCiDukQnOa6GNzB3X1tMqcyfixH12+zgJ5BuwYZse6zA7g9qh2gJqLcd1xsmKYjDTmuqPSm8usOcsgKOqJs8ZvVhmpzabKTafBTC4yMBpL8ofMKR1vCu5qzVoPqDmjwssB4Diy7yBR2gWDqCvbu7vydOsZQVQkUwKMzBXABtZxWgNDrFrhHAJoWytXCGYBkFRQqyqlUpGsTwSsIeGLwDRsJu5f6xYr+MsgvzHdyPSxF1hUjWZD22w0lF4fdfw6Mhy0ZDRoMgkI64gD4TqHYoUiXQcNtuV09X8fQi0MYJ1OOJ1eXg3E5f4rSDTq69oO2UwkQpGBWylrnyFYCfZKBnWb9T5R35GJwKMxg/dgG6INAeQgCQw1H/EbIC5sCkBctC8YUQAd8jmsnxNBuN6Z5wqUpDhGXI4bz05GVK8r+/UDju+V9VVKJ2+cv0CJT4x3MLKAtzjYjWfQWrEmCZxIlKP8LNjzBwcEG5yZG4FI3mhmzqxLns/1PPLoo0B2B9gPeUq2Tqh9xr3i3hXARQJQSkFy2BVdKWhjANCUS0WplstMNAADFxtzgCLtVlNazYZ+N5OWhbl51o4GgAuwkwkjMoHItwxSIkMwcFMTaY56ZODm5ipSnFcAtwgAF2uCgV9cQxJDU8uCxqBECOBSHcCZrQRwUUcUGYQAcPsEcDuNtixEAO67sndwIK+/+YZsXrsiK2DgVooyTo1ZsgLjzgF7sMiXlpc47rQOuCWAWL/C5mC8OQgA9ioAULAKkbAHpvfc/IIxdJX56jEAbWnLFJ9MOJYePEDZpA7tAuzg+toaE1jQrlRVQFmNVltajabc/uxz+fyTWzKAf47kQyqapeTilctyYfMy69/Ory5JCkmDuYyVs1IZZYJ8phwzHqj0OcBbr/0LtR7YX/jyYBZSNSMqaWG1zSElDindTIbgL3y9R3j+rS2Zq83LXG1O5ubnaAvQHrADxhSIQCGsc5R/JoD7QN5/56/k/m0AuLuSGQvtKe6hhjqnFzYI4M4tL0llfo7PG9pu+gEG8MUWzHyKkPnsz2FtDxsU+RjBZi+MzzBRMYgdTcVuQiaglTTwRC3fo/AarFWckl6rIw9v35W9x1si3aEycHtDgTSFqs/ZIMHzZFHOYsCEW/gJ3j+uboTxeeXKply9ek1ryaPurSlPoRbx1rNnCh6OAVbq3OT+DiUZkPjCpIw0bTDNYdj0AAAgAElEQVTAViRrQVUC4CdYtPgubCZsdyaTJ7DLevQmac9ruS8oKQK3AHGdlYtEAADwAJehFIM1GGs8xjrWf4D7AD4hqXz79m354z/+Y7l161YkXe9+Hvao6rcHyXTMW9Nk1Chp0fcSQbpH1J6egsFER/gII0qFX716Rd54/XX59rd/l3MOcxjteP3aNaoKwFZScQkJI5SdH+qeD+pVxoLW+Z6XHhj8Q1sHe32plKtSLJR4DoxV7NewfqH27XDYI3jb7dSl3QHDuiHdToNM3EIeCZmIeWpScUwacnVCTZ6cycQNEl10MKHt7DebyigrKl1w4pqU9L9jnzY00s8P4IYXDs8ZxZL89JaIq9M1vmYYc/L3PT7BbXTAaA2/68c+L4AbMnB9T+YMXNhPJt7A32H/qj/rMRW/V78nB3A9+SUJ4P6fP7l5csec2HNnB5y1wPO3wNnAe/42O/vGS2iBrw7gJje0RwzlRJDJg07HMXCTC8+sxz1qofRjeXenAXDVq2JANT0ZyvnVJblx/bLUChnJRQAuVkVs6JR940GqaN9pWC4c0Tj5VdtnKqCpb2itQA9Aqo9hbCBjgKCGU0ZklE1RVhISQ9hUYGNPxpB9R7emGoDhoqdeCv8dZ9IhCIDMclxXM0EhTwJHVzPD1SE3YsIUqOuLNsFeY0aMhwYYG5s3dubjXorOZfcy7UxYwAhtxXq6MROGTxCxdrUDtf3s+cz5TI4HuPIPHz+j9A0CFKjFo6wWdVbpsLpM6gwn7LkBXBv6L8t4vyhA9xLMwJGnOA04NuvLv47PknRmn6fdXvbzhI70ae/jq9xD6Ky7LfKN3lHXn9X3kQrRcTdtErOzNhunfdbnOe40Y/RFAVywisrVMm1qs9XUgDk2GgEjyfsSQRkETvA3sr67XcitqWwyzQ0lOzV4g/Ph2FIxw9pcYN/g/ZB1ifMwcAj20QsycJPtGCbDhJ8dAnBzOalUVRJTN/pGVrR1Apvb0wK4MJPYuKP2bafRZF0rcBVzKWVfgcmShhwdasvhvCCCTMaSAnuuUpYcQG9IKVv9sJCBWy6BgXsSgAtwtCbVUtEYuAAuDgO4WAeTDNyXCeBCApUrtTFwKf80UjYPNqcAcMESBlPHs5H/pgFcBy2nGLgBgEsgM5DeC8Gv8F6PAnA1oBzLIoYAX3QuG5iznv15AVyA5fSyOP9iaXb1u8y3iLh8MTg6ix2s6ihjBp8RLMac/P/+8h35xbsfSKs3lFEqS4YBYr3r62ty/fp1uXf/HmuTtVoAcCkmbiAvgu/qnGh8RdnJGNulUl7eeutN+b3f+YasLpQY8Mdzez3JFwFww4Qa70Of/w7gPo/NDdfSTz9+X/67KQBXwe+jxkbsL4c1yaavHtt0SCEjgOrS8+qDAhAHCIRahAj44FraLxmVNDV2JljTAHAhYYp2nGLgWoBzlv9mejjqu5NVrYCtA+gOOuGcZOWDKToR6ZFEBOCWhW4NwLUEEVfusaC518FV310lbnF/Oi5VPnkwmEi3N2b9OTwr1gL36RkYhULDYEDg4NLFS7K2vi4rK6sMpkKyEQE0vMh2QO1xC6gjcA0WZgzgxu3v40NB3BjAxfsekPPELwTeUBsejCUwond2d+TZtr7qjQYTYjjnrQ48AtcEaStV7atcTuaqNb7ma3MEtJaXlshiK1crDHq3OwiK93mD5AuytipAeZUWZWsRuNXSCAieA1QGQEKJ1AnW7gbZev1+XYb9hkroB9LBOp51nfK1WvdStnU4BsDVser6nz6awlGlQV8GjiOFpFRUax3JXqg9iMA9kk5ZBx4v1BClYofWJYwA3PGYQAKC+xjrAHLAXCKIZkAagaYRpJS1lAxZz+hvyMCzPIQORk1MSUXsFt0GY7z1pN3rsm4y9p7nL14ggLu4siL5YkG6CNDj+/RlIO86JhMY4G2Y1OZ2C+MIAXl8jnGCl7N0D/lvLmP+sjZWOkJCeCIwNicDuJj/HnRmrdoRdDm0pmSO4KeWUGAphFye0tRg1gLARbtjn422adYPpFE/IDAJJh/YrYvz85oQhPrsprA1gN+XmsgomyaQ2xr1pZ+ZSLZWZg3cuaVFArhcB+j7qMPtzCs+rbUd1yx7fo1aGAM3YlVq0gJg0gxiAwbg7hoDd2EODFxIKCuA+xoklK9fIaBfrBZlJCNpd9tSPzjgPEV92Eq1yvIEALi05mcMIqCvPWDvoDjqJm9vbzNhD2xHMHBrc/Nk8qJOribdqB32OADmOdoUSQtbW085rmD/4edB9pn1pI3lj+/32jo/bn/6uXz68ScyBniLGqsZxFbScv7SRdm4eF5qS4tSXZpn4mC2lI/IevQ7EB8BOxF+an9EhjLsHZ4D9hbPhbkC8BUgG2wb/Rtj4vqgY0mQTJoS1Y1WQ/Z29/gcSGwhIEiFgpJUkdBXKhnYF/oroDWOOe8fEcB9V+5/eUcOtncIkjEhxoDglYvnZO3qJaktL0p1fp79jzVDbbxK8WMdYhKGK0EE8SomZJn/4WprWKvIvgvUm9x+qlqAzjdN7DC7GCT7ewzJ5U91auKA2G/AGTxZBTVu++2OPLp9T/afbosAvO0OYwDX/Cemx4GtnM1QtahjagCeWAAAF2AjgNFLly6RgRuy/tCPYHMDTPc5Gfq6mLeQ5lYFHwVwMU6RKIW2QTIO7KWybXP6yuSiBC9lGuaVCWzKRJi6vU6PcwxrK8+Jvpubk0WMxdocY2FY9+Hv4H5RGxcsXNbq/ewzAriffvppZHvZdtyjKiTvzxArbRhD18C62B+Lk4tC380/1zVjROnpt956S77xG78hb775JucZkigw3q9fvcY9o7NnGYe0ccDYG3wiuzcm5eayMhgNBGUowPQHu71cqrBNmUg7GEqppIkwdEUmIxn0oZLUlFZrXxpNzJ0dAruQh9bSPprUp8YxXo+VvHJKAJd08BjA5Xfpu/+aA7hci/SZ3UdLxtH9b/wO9/3+nTA2FR7rn3s8+DQMXIzpWQxcjA+At5iToYRymBTv8Sl/DpxLlSo0Gcav7/f4v//LD16qxxA4CWf/PGuBY1vgbOCdDZB/Iy3wXACuBaHVPTsk9J/YFCUe5wgA9713fiH/+QwJ5VlB+ZAtNuVUBJeKsb0g64jZprOb151JLsuUKulDJ0fOrSzK69cvy0IxJzlKKCNIhK2qZuSqg6AbCoKNERsXUkS2OQ6wbd94xGBkHLjTTGPftRrYi6xISCllUzLOpySNADYA3HxG0sjKhASP+RLYpEHs0W4iUgWkWqFlp0cBBGasm1PuW1oHfi0zT6UeHaRWcNcdfA0+o4lQjwzZbmAADM1ZVHDY6yTQSR2h4D0ktpQ5oYJ0qC0IFhKCVgbgel1Bk7fDdyLH3trWg8sOJGuPxvUe0DuPn+6w3l0mk6Kz7XXN3BmLKyXqgIh9vFhKLAocJ1KanW3NvnTHMEE1PB5kSw5CTQKInuPQlDlpWQg/98GWfO+4Y5LJF4fnyGnAsZkzKyGByZ5K0jI9eWHmCU6+t+mvHdVW0+eJb8Hej+pGRxbFpMXipN7nM8xH92d0HnNAnYmlbTNdd3pWludxgMZx9xgHIqeBE5+nR333RQFcT7qebonD60VyxIY9NasVk+9Ff88YV8lnUjl6ZdwlMzfDY1l3ibZY7VQmm5ZiGVLsKWZ0s+YrDUc83hj4NXYi6lhhc4JacIOBZzrH4JH3Oc6NjW61UpDReEBJKjJwx5AVVpCMtW9RQw6ykIMhWagIArjEpI8RBi4ADs+QUE72IQM3Mxh7UwDuZELJUQSTkQTDdS8CcGPlBawJLqHMNiXDCBv2uKaOZprrnbLeb6vN4FMhq0HlQq4gOZy80ZEBAvVYF1Ii/clIJrmM5MsIpBUVwAX4TZlbMIjAwK1IuVRQdgY7ReUvUZOt3moxwJFCvcUcgiJVqZbBwBVmdBMU88CUsRsRYAdry2vgssYvgg/GwNU6tiqhzDFuAwcBwlAclYJbU/QhZbtoDSUFcDV4hSQqZfMQwK1WpFoqcFN7FICrwGM89kKgVIdlHOQ8xMANFEPCNcy/o2yV4NymJMJ3jAVKxtsRAG7kA3m7eGZ/8JvAGEns2lfRi8FZnVezQiTTwG1cJsKfefrZbW1n0NXEq0kE0uARz2WPqe2g8rY8IsEy9vnj34EHk02rjB5AOsgnv/fBTTlo9WRI+T8AiSlZW10hywOBLbATwCIMGbiwM5jTSPCg6Te2FL5bruTlW9/6LfnOv/OmLNUwZtVXBGgVPqevqcl1wQOooV1TdzVol2AcvQwA94/+0X+pjDUVZQ2S7qYltsN7Csdu+AxTASb2jslOm58Km4Lgz/7+AYFJ1hWGNCyYbARqFbDNkX0LmcA0JWTxIvOdoH480tkqUwg337C2VoYi5a7JuA1Z7bHUNm01JBRNZp2jjvuOtKQBYmQgiQ85/JFKCYMN7H4/5oQlQkZAIGq1Q5Z2MJZWG/KCPSYBYG1R31x/EORG/TzIJ1+8eFEuXMDrggJ/A2WLs9Y6EoEMfAK4B/lcSOxqID+WkU4GbsMx48d6EpJLKCNhEhKgqEkMKUUCt6027bDKfqbIciO4Oh4TlAFjKZRQRvAXACOYc6srK7K2uiob5zbIRhtS/hI21QArA8tw/5g8AHKwX4A9ZeCaa5GqEzmTuN5syEF9X3rduvS7dUooI1kiqtvuIAInmG8rYiMf7CbZ7tN+pAHwhxyp0JK5PL3bLrSH+sSwAVhLAd64ZCfrF0PpYzI2aU1lIHMPDCUPSM1CtSONfh4w0E2Qkaw+lbLlWms2TWselpnAhBeSpXA+7W/UJQZbTGVacR6AH71Bn9cHw+z8xfOyAmYjrpnN8jOshZgX+I2x5tKIzpiZsu/m8+Iz3BtrVBoT1wEWnfeQuva5cZRnOv3+6fYozwPghvZL7ZkHrQlOAxyHDRmDzSymJjIxABelewrceyqAm+fxw35fmpgX9QMm/+TzWSYszNWqJqEM/yZNu9Afj2SA+syog5tJSWvYk35GJFspSXG+KrVFBXDRX7RiHEheoTG2DS6hHAG4JgnMnYYzcA0UVQYuHK+RDLt92Xm6LZ1mWxTA7cvbAHD36/L6m6/J5jWrgVspSn/cZwLH/t4eQSb0OcYwJGA92cPVCjQgr2oGsNFIEkBpA8h0I7kCCQuQUMazUV61VGJdWM+iUB9UZa3BsgMAirGD5AWw7/E+2xYs6EqZ84lJHmA5gu3VbLH+7ac3P2GMhmsFQLV8VtbOb8jK+ppkSkXJVYpSWZiTEhI3zW3jWCZ+NSLIBNCt2WjK/t4+5w6SZvAD/xFzc3FpicCW165n6pZJxjujluP/YD9SQnO7qGt9hucAGA7bhj6jIoLdB6XUhyN5/OChMnBNQjk9nkgNEsq1Ghm4a5cvyPnrV8jArc7XuKfA+aK5aYoj0R7R7Z/5Zho/MYU0S6JnyMWUTXwmRoLJkcm0fYIpmMRrVmBTQ5UDXW2jeIjjb/TrRxNpHzTky49vyda9RzGAi+TYIaJV6tfwGfA8mTT3TF7PFsoTXIcEpS1UOhkqFQBzPanESww8e/aMyh6eAODPx3qeuSxrFGPtJPu+WNTE22xOr4c64Eh4yWSlVKkwgQrrC/w+Z+ACwKWUNmvkqpoGwFusAbgnfS2x77FnwXyAn4OEYNwrzgkAF0k0uNYnn9ySH/7wh/LZZ58RwPUEYF3OtFdC+5jcL8zaHx72J50pqvuctZUV+e53vytvfeMtuXr1Ksf4/fv3Oe/AwMW+Dskcnuiibo7OH1X/s/IwsPMZ7Mk1XY6JEaMxy5xgHjM5bzCUaqVEVYMs/Th8tyeDARQ1YE/3ZHv7CZm4yJVgQTZTN5peJTyBahaAG/t70a4uAnDNesbB1iBmd/T6lGzXJBCq3/xqDNxozIdsdkt0Qcf7Ojx1lzPGhJ8Hv182Axe2MEw4xTjwElPY52LehQCu73tDpq8DzVobWQFc+r4m4ezP98/++N2jgoCncyTOjjprgRdsgbOB94INd/a1r9YCJwK4Huhy/8rWuuMB3PBgu78w6MiPNYACBi4A3Fk/Ry2C4bHqUsQ/CuAmQBsHnI9pKq2/AecWdVEGsr68IG9e3ZTlUoEM3BQOgAcSlElwp1Vl44LgI44xScjkJTUQGASP4Bh4IHkqAKvvg307yqUllQd4m5V0MSuC4KEzSzX6pOizL95uTYLr0JkzZoA6cUG/eHakN5s5K1oGyDLSXfbFa5NR+i/YLJpT5tlbDoxjc88N/gR7w5Fm2iFowbY2iZ1RirdPFrD99kAbnD0C0chcJ0FB6zyyzoXXAbPzoFWfbe3I3Tv36dRjI0PJTQ95WRvFwJHXW4miubqFwCZRB1LUfZFUtveRRqv1JxhuSefXQXULB1of+Vcc2tAM7qkTHTVW46K+AYKQmAA6GJ06YPfoAze451MBX9O1HQ89cDTqEkvYjBXtcGB5OhAfn3t6/s5qihBbjx43AB+mLEJwOrcP8W+v5uzthQCSbQhtsvsUO76fGXpKOPfe69PhP2wytQafZpVrcgWy+nUec24SDIsb8fC48vl7jFGzj1TGSv/QIKxmXntmbMJ6Rn8mpsAsTHnmxe3RZnw23REn9/LJz8ZnCoOvR3zltABuhlngBqiAEYd6cQD+slqblIklXqSQc1/7SdmzKicIdhg2nwTlfVjZsfgF28KZj4BTHoGAvCwtQzIOAVQI6GEMQGpKwUMEwvHy+oXM6jfTEUvKjSUL3eFIJWF6c+jNktzA+5iITJltsLEpRw3ccrko6bSOSY5UH0qTVMT+8k0fAAcm6JiyBL4EG89b5YYSwa8BA22Qy8SGDEG+Mdg8T/ZlUG/ynAi19CdDGUP6FABupSjpArLZAeACSEEQcCzzc2Up4zPi7TqPAPeg3lK92ZQ+asynId+JQAukOcuE8QngggXhICLmg4oFE3zwGn1MOmINJw16cS0jUyF2Meh/ACRkfVK9B33iJGBmjEuuhyafjMSokbIHAUZUyyWplYrSHyBAoRJuZl4taUBtjJWRnQnIRf3rpsgBGs8P43IOu4t71AAwR3wkp6iDPwRueJQDuAmAUwHQ2PeJksiidcE+04U1itEp0y1IJjCfZBpCjifzFJBka697H0mQaRqotM6y4K9bXOugCGj39cRBKj+HBw94vFXOQFAYoGA+X5KHT57Jrc9vS73dF0kjWUDludGXqLt8+4sv5O7du5TWw1gajJQdAQagSohqbTaVR0aQV+s7f+M3Xpd/73vflnMr81qv2WqmBi1yrHE8KlnKx0f4XC8NwPXRZDLKIYDjTOvwpkNbFK5vU8GuqN6epkgQBDAAt15vkMUHW4vze2BVJWENwGWdN/UBKZmLoA9kGT0wbckvvmeYSiJwwACMTx/3Nox9fjuojtk0QP/S14W9gL+NJMy05BH0LZWkA2Ct26VPzeQRe1mmoiVxcTEzhgHq346k2epLs9mVZrPFBCK1WxrMh41CEg1qzG5sbMjm5hW5dvUq13cA2wyOZYzdh5qlSAhinXWtOet94KAs6y16gpl1ljNxvY8c8EVgHGylJ0+eUgYUrMqD+oF0EZAeosiL/ufP6awjxekimD+qWwybgPVgaWFBVlZW5MLFC/ydLygIjZq96B8AlviNv7EHwDNh45DOqEXgvgBBYdhksK/J4m1RQaPd3JN2a19SKVY3j+qmc8xF6kWBG2dOypQHN5WLFge3D/vvZoT5ZU/Yje2rznmtvY7Lg4GLpC6MFQQqYSfQ3xgzeEbd78QA7lytRtAQQW6Ma0q8snb7kDLKKM2AoDieDWAiQEWAt8gDIRA5GKldx3xBnVwkkAFshPxot0NQAtLXAJFWN9ZlgczPMpMDULeQ7ZsGSKEArgdfw6SXcN77WHOQ2GtUAjBh/cYe1r1+wPg7nf/3cgFcNbY61p1xFa/lLvOIWqgTAOAjTXdGcgj6gjVwC3kmI7AObiFPoA2ssDZqcjbqBjJmCahDbhTzkC8AQ/kcfR8FcLOsfUsGbnqiAG4NAK5KKJPJSf/S98i6utlw07kQOf4aKWGYg9PPHAJL2mINXDxvf0wAFwxcSijPzUuvO1AA96Aur7/xGhm4qxtrUigXpDfsS6sD+e4DlZzN5RWELRRUBhwsO1OdIfBnrC+MO9ht+NQuuw1lMXyHczaH9qkSBDUUSl0LKyGAMd6oN5iUwnOa9+cMLiSCKEMdbMmU9OCTN1ry+a1P5dbNmwR2i6g9nM+y3QHeLq6uyCSbllQhK/MrS1KZq1FCWUM0tieE6kF/QMn4Zr3FcQu5VyTP4NoAAKHas7S8TAAaz0OAisC1JgJpDEhkb3+PYCFAatg39t0YdVT1mVZWV6U2P08JePyNNqHtZxxkTAaxAriogXtb9re3+ZkycGtMflm7dEE2rm7KPNicAHAN+NC2DJIY44w2a+c4NqIAbujjWYwtzGIMxprvG31P4c8bObPRPsIU3fx0NucceKQviPV/OCaA+/nNT2QLNXDha4GBixq4aFfNflPfwPw0rD+Q3fd63Hgb4xD9tLm5qXL1xhSFHwYG+Pb2DssMYDzq56UI0OL8zOu8diYgyhBAKhvt42s7bDX6E+sxJI5xH86GRbIAEpeYkIsaylRX0iQ+2E+Ay6gnixrOy2CwF1XaGevr/t4B+x9jamFxiXN/Z29Xbt78WH784x/L559/Ho2bkPUdxuOivV4gh50Ed8N9C/7t32ffce5OZGN9Xb7/d35fvvnNb7JsA/oXzGXsYa5dvcbfaEcmm9l8J/vXSBv0sTn2FMDFb5aGw8OONSkIfc9E1sFQanNVqhpg3VLlDMT+IKfclUZzX7a2Hkqjvi+DIQBsXNPlvZPxBpNSjt6ORqjFyoLj/5YAuGEfqQ9ja4DXQQ5Y1pyHriqSAPZ9HHwVADf8Ls4HH4YqDKbi4v5jUkKZkvpQErGSC77GOojrY1ITejTpED8O4Lpf8T//i7+cEXU8nQ9xdtRZC3yVFjgbeF+l9c6++8ItQABXLWR8jiSw41iVBaMd/Dj6oonh7BFx+0L46Xt/9TYB3NNswmYdA/cNxIfw5zTAb/LeuV4zYDuU0aQvq0tz8ubmFVlDDT4ZygQHMGN7wgB8GOCbcozMOY2CrHahcFMbBRgDUGVWEBKbHAC4yMQV1OEoZCVVzGptKJR7iIBYrU0R3schR8w2bSrtdvxwSRMdhqKNHQhcQCuHxdLGvgEMThUypN23J2MJQfVUmqwq1AljoAt1QSwYBwAkCqDSGTeZSTB0bXOK7GBKDtpnbE+v4WtALty+3Sfb8u7b7wuAmFqpKjkE/NkY0dbVNrZBXRAflwFDhfU6jkCYwsDkoXEUziPv+1NAsyoTdQpIS1H14zvQmVbB9ZNJDbrjOclsuODWSZdztOCk8x3+PAzccszxpmaBxtPf9fmVePdUN6Bz0Vl0uHeVCdTrK1iFEKA3MzcbJ90S95BRqoDnBOv45fgzlShKxDoIo2x+izpqUDFKFIlZYUc+lKuOn/DUSdvjIAU3vIEM1mls8Gka2GfaSce+rOtxnk5Jrh++sgO4nv07KzsV/QTbp8kaCNwATMlIpVahpGGr3SAIiY24yqkia1gVCbDp7HZQnwcygX0LosUgKs9pgDzHg9vY1JgSUcsri5LLobYuLKOyFDSwqxmrI9Rmz2gwehYYgpvJEPuN633Oav8QNAk/D9czBouyOYK3FQCkAHBtdMdSFmBBgFGmQCO+g3qNTDrifWsAHQADmbnGOmVdylye7IhiqcBah+PeQLr3nkh/r8FnJRFkMpIhasWVi5KtliRdzFMiL0sGKNpnJHNzFb0/m2AMQSLjfTiQRrNFAHcMAMUCLbVahZv7Es+FwGJ2igWK9lCZTa3VB5UIPBL6ASwwB2/xm2tWSqXnNEjhtssCX74O2BoK5Y702OqQEsBV1hYAe4IRBuDOlcDghvynjSHrJPdxGEy0+sE0KwlW5ZS8rgUK9T3NxWJJAX5PMwCUMRkzO/GZj68IsDGwKJRiS66ByftIjjMN4sX+RMji9XEYnXPGujTz/L6SB20QXjcEomaN++h6ngQSJbjE7OApG0WgX8FBvAqFsty991h+8d77ctDsSDpblHxBGevFQk6WFxbk7pdfkp3QgITyGGwMZWaitKgGno3hYokAVFxMj+WVr1+V/+DvfU8un1+JJJRPsqcnfZ70Mf34ueUNee3b/9FJX5/5OZ7h1s335Y/+0T8wCMDazpIAkmztsK/D8Zs8ubc724jrtQb9aHPJ4utRnldlWDscswj2ow4lwFbWmQTrluCrwho8T3C+OHxnoI2B5B5gdPUW/K31YA3kMIA1GlN2oiFsNXxbMOgAFNukm1tYlPmlJTloNKjMAEYObCbkNrXuaOQEmDOg9hQJMb3+WNot2LMOWTgA9FivlNKXyphEABg1bxcWFuXatWvy6o0bKvE9wIKgs9z7HrLCAD3wec5q++EzlzVNArgO1obrDu4dIAOY5Z988ok8fvJU6mAIQboQCU5cP5U9qokvpsKg6EukgMFgI5OfwKzRhDI0JZhoCK6vrq7IyuoyJZVR7xVrBhQYAMZCypSMXGtLPAvWE9wn2gWgBxiBMG14Bihb4L36wY40DrZlMgbzfRgBmG6aopqNSRfb1u5k4rL+rUB17MxFo9x8dXfUPDHGJdHBes3ZnirF8QvpSDC74GMg0A+gCvVosS4CpCVLiQzqAqUsKb3LzxTc1XUWyhh91tek9PJQZfpZA9qSRMBaBlDr/Yv1B22I8+D8ACLQfxUkPqH8wPwca98WSkVld7Of1e/Bgo11kHXjjZ3q68gsAJfujwX28RvgCYAvJgAcHERA3UnbnOczWEftr5J7F08q9dqtepXQjumcg7ynyvBi90DGPwEalQWHQgPaFIkScBCxznfbbZbL8GNRSxPgoR+LUh1o376AgTuRcS4tg/SEAC7+BoBbQH8szBsDFwCu20o/SM0AACAASURBVDY1I/zLS0a57LemD9juxnZXTC7R9Yz2zXwnGYxl1B0YgNsyALcvv3jnvQjA3by+Kavrq1IoFwngsr50p8P1Hc9Mv28wJJCJoDuT5bz0gpXBwDVZA7HbVWY5ky1UWtiTJCGzDgnhaO9qYwbnwzhrN1uazBFkUrNOcbujSQeQkgcgLCjf0ZZ2oyGffXJLPvnwJiVZK2DbQr46rwDuwuqyTLIpArgAc8HCVdtlezi0IXzBwZAs92ajRfljzNkQwMXcXF5dJRMbc4Xbk2Cf5bZ2dw+y8zu03QADAd5iDrXbUI8ZyuraGpnMrkDAJAtP3iQDdxgBuHe/vC1729sCueEQwF06ty4rkIZeXJAqAGlwFGfVfvcEt4Sfpnuhw/EGJqdGdZcDRRpLKAhjC54U5Rvh6Gzm50Vywh4BMclpJD5MUON2PJFesyMPv7wju4+fyrjVk0lngIWWz8sqyeYXRApvIAsMVNIdTFyfwwBGIaGMdkUCjCvBfPnlbblz514kz18qlwjWsq1EaG8xtlmmAWoRKEFQLFLqmnXaW1qnHfudcrlCFi3Wf1zbiQpa+zjL4/A+9on9PpJWYNMnrMkLRivuD/eJdsea+vDBI/oNYAyz7E61wkRXALsf3bwpP/vZz+TLL7+MAFxfwzl2LZY7K9TjbF33w5I+dtJXY/roRGRjfU2+//u/L9/4xjd4r/iBDDra6+qVK9zfYR9FuXns5+weyF4fjWgfiyjxgAQPqAoSyFXQlj47FY8mZP5jPVtYmCOYPhri7yHV9TIMwg6l3WnK9rPHsre/rSDuoGdKiVxl9JVIoIrD24cW+XhJSfhk0xLKJ688R8Wgp99/PgbucT6y7ictlG/zwQHQo+Is4ftRH32FGrjHAbjh/ksTV1VCGS+srUkANwRxfe5iLcE89HHqNtXP/U//r391hqOdPDTPjvhraIGzgffX0Khnpzy5BSIA97hD47hb7Jd5mt2h7x0P3mpAIf5595235Q//s18fAHcsQxmO+7I0V5E3r16RjWqFEsrwFCcIZFvwNFxEfDPqgR+tgetOvz5ruLhGgdGXCuAaAzfIrvPr8AYASpls0kmjggBuxJbRrR+dbOt9PouxjcJzhZsUvE/mLXBxALhplYYCgItaYYApKC2D8/qmxMeGg7ReZ5IbU4C3AWPHaVABYJEfp6S9tS9/9pOfS16yUsoXpZDOMuhD+Nmy6qJ83aCt3In13/QPZwWS9YAo8J9sy6k29w9PAc7Glzp6KXAg8MTFImBeuxt7CMClb3signsKKFUHV7yJPml0BZ8n7lPv9SSk1ObTc1xm6tCAZaFbcwS1HMA1h5/gnP5bncOI4H7sVZnjToA96ngDdxS4oeM6GpicakoyKcjh6vhEYA3ZpZgtGmIhnHjC9U7G8qdsTzBumRH7bwmAiyzsWXM1bLyvAuBCigzZ0PUGWAZD1iCnaD2DnfitAEOr2SawQFCPiTI+jjRI6JwjvS/v2yFr9wDALRSyBHA1yJrRMThJc9wMRwMGulXq0LL4p+xLSmtCmc08atM2C8hKDjIHcBGkqEHCNWOJSxHQpWA06y9awDYEcJUkNJEW5e2UmYjPwXUHIwLBszKC1WAUQFYO7Kn9lnT3G6xbiMDHUMYyRPAdQXnUIytqcJ6KCs8J4ObyBQafAfhiNTsNgMs2p+Snsm619rHXjtJ+IWEFbLOBMtoQnIF0pypqKMtO117juR4D4CKzGKzN+dMAuEw0mGbJ+roVAquq6OsStiaDbUt7ZNsmceAkWvuMmRyd06WUA7nV4wDbmeCtg80WXP61A3B9drp0oCHdkd9m4BN6FECIyl4X5ebHn8kPf/wT2Wt0OM4zWbC7UzI/V5OvX7smW08eyZPHT+Sg0aIcrqSzWv4CigvsH3JDOUz8PUmNZHPzgvwnf/B9ub557qUAuEeBt7juVwFw8f1PPnrPAFznc8cAeLKfjxobU7Y6SLBSrXL1UxC8JttvBACxT5k+2BgwU3Fl1kxEkof1D1hx7DbaLawRmhCoL5uaDtoHSQroWwJbvvYD4LAauHHNVVMlcGaWrdoA6HvDoSZgkGWSkY2LF+Xi5cuyvbvH2rAALTq9LgELshPSOjfjjDoDcFn7biyd9ogMXEgpgrmDIHIUpB3DrxgymFyrzTMAfOPGDWWuGUsBaxSCpHgmgLcIGjuj2PvHWXIO6IW2wBkSTCoaA2BoC2ST7929J7du3RIAEWAS4RkIxlLdANK6qlygkvPU22V7sOTKyMoLQC6UbQ0AF/KH1teZDFUTELyFpPLy8pIszC8w8QYgGGviotZgOkNWBuuOQnIS9QkB8IyGlPkFIMQ25hI8kfr+jtT3txnoHQ4Q2I/9PJ2Dxt5J4hYO4CZ8ZvcTjwVwLYCsygYOpqOeMCQBwSLWsYikKfyNcYy1BGsr+hZABOWovVzNYMT+BbANUMGZTZQJtYTBKABKVouOVYxdVX8AAAnZzgDABZAItiBZUiOWiwDwANAHaydALsh2liplgstc56jMoPsygMYO4Ppc9rXH/w7HFt5Dv2FNB4sRTEQkBADMBWhBJZJQKSrppDz336cFcD0pahrAdbvlc4AALnwfMOIFcrxguoNJpCxcSvnabzLCUCMbYE2vR3+fSUD2uUoq55goWKqU6PeMwJLOigK4kFBOi+TIwK1IZX6OwKYDoza0o4TjGMDVRkKyoZoXZ+Dq/p32ydQSmMaFL6IsUscZuABwF2hrf/G2ArivvXFDrlzfZA1cgs2oXzmATelzfIF9C3ljgKicl9Wqgo6WBEO7RVBQKDkLWxj5LKZswz2SQFK8SgBYbbWChJ5Mg7kAUBbXcuAHx4HRC/YfGKgb6xusTYu9fLvVlla9wfq3AHBLBHDBkNW6pKvn1mVpbYWJ8ZJXALe6MMckBqqAGQgO9QYw1xXAbdMm4xrnzp+jn7izs01AF+xZ7BmUDellirUUlYLGOdnZ0ZrhkOtF3U+eezSmUgD8z9XVNdYC17kmnHe011i+DMB9dF8llBXA3eE6VytVpDYHBu68LJ9bl1XW9l2Q2twcYzizANwIZLVE/2h62R7dIwUee9C9iY8rTV6ciiaE7Fw2XkLtLDhYAVyKTNveWLucahmQSMY62GzLgy/vyM6jpzJqdgMAd8LkA3yBNg/nwTC2vQmTMXuDaPyhrTGuKDGNhCCrR/zFF3fk3r37yoqvlE0dKBfJAMPeej1P7GEA8LqkKxJZIWfMki3pDAFcgK14BgdwuUO09Q/MUiSdeQ3oQR82eiI3brwmr776KkHRhcUFgls4L5jBnXaXZRLQh1gfID9+/8FD+fCjj+TnP/85VV60vEKcgKk1ja3trUPDxLjQtw39stBXnDrGElU2Ntble9/7nvzGm2+SLYwB/uzZFtvj6uUrHN+tVpP3T1lnS9AggDscWekgXVPIuDcWLm3RBLXhsafSpCSYBCjZAMDt9yDLPJR8Hn4TvRvp9ztSr4PJvi0720+l02lFOgNRDDZSjXJTovv16Z9ELOxvKYBrKTlRbCfJYg2f+W8CwGUd8kS8wiWUQwBXFcys/IUpjTgj18c0kvpwPh+rnoDgPuz/9H/82Ymh0ed2G86+cNYCp2iBs4F3ikY6O+Tlt8CpANxoR3Y6kmDo/IV37ABU6On9+gG4IxmMe7JQLcmbVzbl/HxNcmC3EsDV2nbOzAwzjkJ2Crd+RzDCQkfJzxNtYCyYFB0DNhNkwU7FwLXsqwCkCcFEbl8Zd9fatlOBycSwyhgj0Rm4hJXoYMc/WtMv4QIFwQ39zoRsW7Bvpxi4lMgEW0Er906weNPJ0rpCXLCt7pC3o7Ke4AQbEGLZ+pEkCOo2DlMy3uvIz370EylMslJI56SYhoQSO0TGxqqLxNuOAXAJ1B+Bb4ZB8mQbzAZwAfwfD0yOT8Os1VKECdHwwzZh1j0cAnROAd7izMPEbc98voBdeJyFmvXd5HvOaDjJ0ulYDgfk4W8cBWLhyDAz1ZmzHszz8eKBY900Hx4Mh7Isg2xlT9/w2i5a76nHzHFsZjUHIqOswkyGYFYB9a0JlmFWeC3BY1rilAzcyHz/WwzghvZ25vi3GrgvwsCdW8CmuSD1+j4D0rlCjsFgSusagIssamTkI8Du4LuKHfg20qTtaOc0HKR2biTZbEqWlufJJgWAq0COsbMFAC7q4KocZpIJ5fV8MaBK6fyJTORZAK4nIPm8wN8qf5SXuTlIJqoiggIhOEqTC8hESQC4mJO+9O3u7kmr1ZNsHtLFWj8SgTPUH5sMBgrcTkTmkbGeL1ImjYFjBHQgMYugczGnAC5rIL04gAups7m5KkcB6uYi8O9ydqE9dwYugwgEcCHZr8FpMnApaw0gSAMNB/U62SdgiCFYydAA6zrZjyU6MQHJagNrEH2agft8AK7LHuv4coaEA4JawzlmAmsg3d4KGLh8bgNw2asBeDkV0DFw0wPwSVYVx7EBnkcFgvz8Huj7dQNwvY6agw7+PLMAXGd1AsD98KNb8qOf/qnsG4CbSoPVPSGAe+PrX5dnTx7Js2fbsn/QkE4P7PI0vBzrD2McGBhP5YeJprxdu3ZJ/uM/+L5cu7TxQgDuUWvtrODcFIDrft0p/QP0Kxi4/+0//C8U0IGCgclyJhnb4Rg7cX2PQFwW3FP7YUlHXksWQT5IUx/UVRkBnyt4ErNwI70SMAat7AaVW6wUiCaE6As2geCvyauz1ADXabBEA1DXGYQ2ZxQaUp4W1Aaw1rc6HQVNczl55bXX5fU3f0OePnsmj548pfTh7v6eSqBSF9DmZpSFpGccjicyHE6k15sQwIU9RYJQNA8BelI2F6yfMmUbUd/v+vWvUX4UNhw2Cn4HJZfBTB2CeWmsGKg2mLxpOC7Cee6fey1HnA+1bj//4nN58OAha94CFHabA/uf9I8ZjGeHa4CettQAXAVlzI5Zu/I9ApoprkHztZoszM+TcQqgC+uh130tFYv8DAFvgL0ICuP6rIGLersFlfFTUspYWo19adb3pdNuSrfTYnto2QLrQwK4VsbC7ws3EwG4OnJ1eqiV1/2Ul0BJQh22XnKOq2Sytk+arLt8vhjlUXofAVQiy5A1kIdaz9bYTF4Ht1wqE9guFRSox/gHoEhWHGWRtc6ozkGMaX0hEQwvzB2MA9o7AG9g4GaznGs4D5jtAI4BVEBGGU8F0AnJbAAQfLzTvzHmoLOAw/7Hvz1RkIAlQGJLHPR5Bj8CQAsA3CdPnpCF22o3Yynlk4zFqT4/PYCrQLv5aAngnu+bVLUyn03G1ZI8tOa2grhU+SDArTYM5RLAKuT6kUkx2YSgL/YAkEcFQFsuiuQzfPXTY+nLWJrDHoHcfKVMABdsaMhsR0kmNl98v3o8gKvKMrGEso5HJG0TwB2MZQAJZdbANQC3CwD3fdk9OCCAu3lNGbjFSlEGZLrr3gZzDOMI/Qn2N3xmgGVut92WqO2FXdPv+XPwvidjZXenRKrVCoHqcO+l4xVlMnSMOgPXfR+AY41GXebn5uX8+Qta53sMALclzXpTPiOA+xHl18sFsMkVSD938bysnVsn03mSzcji6hIZuM6e5PlpyLTmdqelNcnh8+OZUQMXcxCJCGBlrqyukEkfgVNUplGAwhm4Ozs7sr2zLbXaHNtJ2e8jznckoOCcYIqqi+eJeOqpMNFiMJRH9x/Iewbg7m7v0LeuRgDunKxfusgauAuogTs3ZwzcuPY14yk2RzlDnLEZkTbiJETeR7ANjnOO3A7G34+mpBtzA+3NYMZSrl6Tk2ZSF0KOD9sB82mHqIFbp4Tyk7sPZNzsyhgM3P5I0iMAuMbAteRsArjoJ5Mqxp4Mazvsl9tDlTlX24nrbT3b4fq66OsI5b9V1hVGVW21KvcwMaFS4W/8QAEDQCv2PVh/0P/4HM9CRQKXdrZ1A0kLAHBVWQk1cKGSMJa33npL3nzzTVleXiHAvGX1eOHvwIYjkaZorHH4F3fu3pMPP/xQ/uJf/YU8fPBQIXTrH/oFgXyx90dSeSpc94/aG/qYwDqB+rbnz52X73znO/L6668TbMb3oKCAubZ5+TJ/4/mQ6AU2OSX+uZdSlQgwnwFwq8R6NpJR5roA1ZGuJpl5TWvUCYdKFd7DHEPCMwBcyNIPRz0ZjfpSb+zLk8cmpTyABDlqYgc2PwJxE4kG0YBMLiL2XT8H1f+SQaejF55DsSGfV1N+9ctn4B4H4Lr/Hd51COirH+G+sc3pxH07IOxgq6/l4W+378pUVwA33DN64sIsANfP7+Ct167G9zGnkNDj49TjFu6v/o//20/OcLRT+UJnB73sFjgbeC+7Rc/Od6oWeC4A91RntIMSAF8E3tq+112+d99WBu5RP8eBMFxwInGg0y+ms46kcimyiFF/ZtyT+XJR3rhyWS4uzJOBO0kBxAWAq7Jf4ULmwY0oKGl1Dl2j39/3BdRlW5BEFifJxaxO3YxoEBZ1APFC/Vtkhk4KGWbuo5gRnG9seBBoIuvLfnyx1OvaNRhzh4SfArG++IW/8XU4TdzIucSSOdTMoue5YmfdA8d4zzdp7hDjN8IiffRRKo0qwtKfjKU3GZN9CzIKa4XR93ZwQx0aZTBbnRfQuRjQVyAkGlb6ENxQud+aRy3dxkD+9E9+KtmhSCmVl1IGoAaYLycDuKGDw+ZyydOpi/Io+/9wDdfDTFRtLwAH0c8MYJj8NA8aHJpCflZtqemqz4dHM8YDmgbZ4B5UsT3O9D0E9TBmzx4EwmJeSHzM9HLlTmN4jpnY94zgcHLh02E8/e1wbFtjasZu8GUF+KeDNIe+F2xQHfjnEIqyMfX7ANtxag/EcB4l7mlWe3lPe2Y7NiwIvEFWt9vDZgObihjAczAMG6NiHrKBBbIwfaycitXsLL/nsM2wLZ7xeJSE8iwA4LSXmCWhfJId93OHx/k9nPRdSsedJKHMYLe2bGi7p+e8sRCIwmG/NmZgLQJwycAdSRZ2GJnsxsDFeREkaDSwWY3Bd8w/Zb3gXMoe83Hqt5uaQBJKIgAXAI7adD3egUJsXj2Q4+0SSiThOrVCOVbjPKKzjtqkT81dk1B2ADeTBYiJsetS97qRBbgJZpBv3pDswQx/SCjLRPb29qXd7ksmV2aQEiwUyAem8RuBpmwOu3Cp5IuyOrcgdQRuEZRDxnYaKg1jSeVzlFHOQUrZJORUZnYktSpYVyVTWDD2H/p4NJAGJM0gb51C4CZvDNwqN/UO4IaBZl+jwd7QWnwIdIN1q7J2Wi9aSwhQ4ms0llazRUYdAAWACKg5hqAl1mesV5Rzs5ptEClEXoZmxWvAH2MJL/wNkKFSKsh8uUR5RjCRo2AW7HRQzsDrX3qfzQrCJN9zABcDRJ8bv1U+mettIrljCoTxALHXDJ6h8jELwI38nbDmli+fthYkwWAF/w4nCobPE503wZ5Lju3w3OG9hGPdv+PpMnGgVBcX9494fa4DKsuL7shmC2Tg/uTnfyF7B20Zo48xz2UkC7WavH7jhmw/fUJWTr3Rlk4PzCIdG4gq4/5UJt0lubWOZ7ValDffuCHf/Z23ohq4yWc5yRYn7fesee/H1JYgofwfRokAsZ8ycxU/dGkHcNUPsDGVSCScGk/OxrYzzbLv8XvO9NFaqpg+TJoxdjwYLg3YDJPqo3SyS3YCEIctGcL7RAKKzlvYMp2GEwZ2KblsyTEqrY6XyvqSVeoAmLFybWDoODWfWIPOKh0MZjDuCbW3S+WKvPbmm/LmW2/J7kFdtnd25cGjh/LoyWO1D7EOJaPjek59H+sK4sco8QoAl0wcAsO6rjjQxOBuuSxzc/NybmNDLl66xH8j4EW5T9aI1b70QCpACIAgCELj5Tbc54krPYSKD7CLAB0ePXost+/cIViBdQ+2BEAU7ZXPb7IzFWyBr0Ywmgwc6zv0A7tAfWn9sX94rUwkN2VSUi6WpEoFhTmqN9B2jhSArFUrsr62Tobu4hLqyGdVv8RY1AAbWUuQLK+RDHodMnma9QNpNA7I2Ol0O+rfUTFDAVxtB3f13RbEDmcYh9XjtTdj39WP9Wc6DOCWimCUlOy5FbjAPGGSliW1gtWFNRHAFOuik02bEgWuF8hMgmQlAB187uegZLKDiD6mAUigRBBq0VOWWdd0gr0c7wo4IDBO+WWrgcuSEfAJ8lkywArFfMSUc/Yt7FgIDoTz3Wveek280NfjeQEcixAEwOvJ0yeyt7er/rzvhQPfPQzgnmQH48+fB8B1ZQS1aOq3xQpXXBdgf4awLQNmrDHJw2SqIxsCoNbWM6ZNk2GO2su6hytkUftWWcj5fJayyKgrC38HiWv91Eh6k6E0wXDFHKsUpVitSA0SykkA19ZoXTptr277VGfgAgjFf1DmYCK3r8sBgDvuj2TY6cnesx3pNDsqodwbkIG7s38gr772dQK4axvrBJwHY1Uggb+CfmHtZgC4vR4lVSF7Tl/WyoJ4nAB9izGG/RHAbowxgJZ4YZ5i/jJgb0oCjAdYsgdsNsYmajxrPWyrqQnJ2h6YsQ3aP9QUBVsSPhsYuABwv/jkltz66CbfBxjl8+T85Yuydn5DhthMZDMyv7Iolfma+qImOUybMEYNXCQO9aTd7BDEVQB3hc8NGXCAFmTgQu4zYhdaUokBuJCJh4oB7CnAWzwrAVyqS0BWeizzCwsE8lS+X8HNWGZ2LCMkPTx8KL96/5dy7/YdAYCL25+rGMOUNXDPy7lrVgOXAK7WjnTQgyoxDpqGYKpbZF/kIkA3ThqkeYwDWId3yIGsqy+WtKlm3z0Jxr0MVa2xVDr0qVa3hSCJtPbr8smvPpBHX95lDVwHcFGDOmOBAO6HPM4Fe8jEkAEZuJ484mug74HBLucL8seDIdcQMD593XMAiTXYrf4t61sXi9zTwJ8HgIs1H+csFEvcA2Ae4G/6+xbLc1AKtZ9xvO7fkMiApKqx/NZv/RZBXAD6OD/t4P6+5HOq1IA54pLfAIw/++Jz+fDDj+Ttt9+Wx08eRypoutZZeSTb67sv6+Ba6A/O8hWTNpp2Op2WWrUqly5clG//7u/KazducNyj/2C3YcsuXbzIe8ceBsm48X5qaPLUWZmbqzHZzIE9ZSa7IhiS1Zqs4V4qljj/UUc8n8MapIlV2ZzGY/r9LmveZrKQY2/J9rOnsre3I/WDPRkNoTKiZAcHtj1yedjfTPq54Vphn3GMHQ3gnhSjiOKmLwHADa916Lz+KLZmhYDscTEdHxfJ38lx435iGEPx98Lf+DfGqkvoh/u3EMAFyM/kyQyUWdTWJkFcn6uwkyED131V37v/D//sx2c42ukdorMjX2ILnA28l9iYZ6c6fQv8tQC4U2itbc3DER6BQhM5DsA9aVGkM4aA7Qmz5zTniQBcbEjGPZmrFOWNy5fk4tKi5BBUR31KU+LyOoO+0CSDax4MjCStvPCcBa4ix8U3pVQX0xpb6qSrXA4dwEyKtQDTedS/zVsN3DT/RmAE94DNH5N8IU08GHDhxPmi6zOoiI0Jak1oJqeDy7EUm25Qta6UOZ6WnYn3wZZ14Fc31lprB8cnf9wJIIDLQDYAXIC5Y+kh6O81cLFYW66lnVwDEJZ9yXpO7oxGwJeHeeChWE1eSpaK5CYZGbcG8vM/+VNJ90ZSTRckDzYxAiwIzpBFjUO1h451YoMN8azgp4abLFP7ROsdSw35oZHkkF1HmdGJtnTn3zdTERAcO5wRA8s2RtqHGkij7Aw2MJC3ioofWozJZIuivuOctIkZ36Sg9kcIlOK8SalsuskJH5h9lxwYUTaBBsb9NXWYMWPC96auZwkJo6TU8qxYc+KmfPxOnduSQMw917ECAC0lDBZi86AZ4ifb1BDARZt0+z2pNyCtpLU0PQLBUxk4x7gh6ipm01Ip5aVULkjGArkzSO6Hb+I0N5b4loMUYdDWHfXw0OMc/uNa46sCuB6EPLnFbW15TgllnN/tn28C/HdqbCBlUAMXrBNkPh/U9zlaKCEYSCiDQhUCuGDPgl1RQQZ+GnWMBionj+CPMzl56+h5BPTGBHAh8Tsc9ckKYiCM7F6VmuRm1eQdPfjifYa/IeFXyqDeWgw6HdWnyX6dtT6m01kplVCrtiQk5iCjmQw7vW/WvZuAIaSyXQxOAHDgmiQMUEBaczREIL9A8BXPmU2nZK5SluVqVaqZrDR2d2XSH8jGyjqlFAGK4pyw05BRnkDirlKUHAImlNtSljrq8lYqkHguM7CgbalrF+okNdtd6fQHMgarLgsAtyzzYOCmJlJBkDSDoPFh4BLBcjIgLDseoLQDuBqnn1BCDwBI86BBGTwEMAF2I6t8fnkpkifEGg2gCYBuKpVVABfgEUYP1zYHCyaa1V8syEKlHDFaENSINuA+z02BwqVcdRjpc/h74WY5BiQ9GK4ggSr76UrLQNkMwC1MSIvWugB8C9fFEMBNzqnQP4oAHjNuybU1eo6EPQ+fKZqrRwC4bj+S6/usQBWP8dGTaAOfF9F5EIxlfFcDSJlMQT7/4o688/4HsnvQFAEDHglw2ZQsLy7Kq1+7LqNBXxr1huzt1WV770Da3T5rWmI+48KQxgMbDtdijdW0SL6QkSubF+TvfOe35Prmea3niqSAIJB8km086lln2feZAG5yQT/mghGAi2fnWIr9q0P2NaF64qdNBqJ0eHiCnMsoe21tV0GGOsGIwVdPuICxhDXQGn0TsuO7nbbkMmmCjAR0KTWrV1bWrSobIGErAr3IyNWXf45/R36Cjz3zhxDoVwZlRppgBTcaUptbkKWVFfnaq6/KKzdek/5oJN3BQD7/4gv58s5tSsX2WUMcNSDBOlO9Bi8jAYWO8QRrC4KaHdl6tk3b5LW70Wbw3yHhiTqKAAEWl5ZkZXlFFhcXWRMXtxmyGfjYkBSFvH23G8mU+jHeD1h/nCnGRIPxmGDDrU8/lUePHlE6FMFnMGMQXCXI4EF+C1gzGRSyosBWNwAAIABJREFUzQCRySTtUlKS8pboA+5LYgUBvbfYkcV6gbEPdRLUzANIzTqE2Meg/MpwSIDp4oULZLwtLswTMCHLDQoSJQ2kIwmLUs54Pw1APiUH+7uyv7cre/uou7ovKcpYO5PW2bSeSOv3ZYBzMBcchFAA1+SX7XO1LabAESXJxAzcUgkAVTlihbndQv+q7LPWmUdfuRwlA+kE/BRQILBdm9OxbnKVuDyDotxTWjIC67Nmua4C0HOwSOXGkUiC9hlS1hYyv9E+DP1qTHHWNK2UeW3sIzU7GO4y9mH6O7k3QBu4ZCL6wmWT8XxUuRgOCfTh3qB+sbe/J/fu3SN4QcAayV62F3afzf+euX840k7FQflp26gzevpcsdR1EsD1tUwB3KEMepocgbWXdsKSRzCs0UQYa2TcgnlOcBwgPJh3Q4ITYFCzVi4YgaUiWa3FuYrkKgXWwu2Oh9IYdKU3GUmmmJdCtSzzi4v0Z6giorINkZwt4wAEcC0xggr98NsmTHJ0Ehk+10QifX6m3YxTMkRJiHZP6jt70mt3yQDtdQHgvksJ+OuvXpfNq5ty7sI5Qc3e/lD9VfQxwED4xnhOgGLoVwUgNblj+mdCmWWMazw3bFgXtXRRQmMKwC1ZQlfM+cZaSNlaArha39mBQSQ6gv2HYP/62hr9PPhvHWPLfvnpZ2ThFjJZBXAzSPDLyvlLF2X93DlKKKfyGZlbWpTyXJVrtYN4ClgigWgknXZf2jhns815iCQStAGBrEJBVtdW2ac+1ri/NwBd15oc/ePdvV0CVUwyscRAHfcTst/xGeZdBkn7nkiHvhuBKd2Tp4+fyMc3b8qDe/cI4KIf52tzZDlC/nzx3JosXzxH0L9cq0bJCDgffWBf0Kx/ktAVP466Tv/B94K1UJfqyPibN6X7EE1QxB5AkyIiv5XhG1X28a/remEJVFxzNL4DgBbqPJ/88gN5+OVdke5AJt2hTHpDIYBr2ekunwzkDsmlXGcMwGU/G6ga7VdGI9nfb8j+fpPqR+UyyhBUyfz2GJ3bM9gtgEdcgwpgFVp8jioZqiAAO4nPYQMou23AJO1nWkvheE1egPS4R631qgzcb33rW/LNb36TYC3GDZQ6MMYrZbB9CxzHcBBLpaI0mk3Wv/3go4/kg199wHEX+lKMTVr8KBqD5tO5PzvllzsxI/D7QjuJ9QGJFksLi3Jlc1O+/e1vy6uvvMo9D6719NkW2/fC+fNMlsU8QWJUvdGI1i9N6ED7VgX1rZ1UoNexJAUR+hlYC5YWF2k/kHCHQ7DHwj2kUkgCG0q/16WtQPwTpY1arYZsb2/Jo4f3pNdtSS4D6617rahtIrUMW9ujKJXBuwEJINwXc5fgm5c44ywitNB1Cdo3uQwl/Vv9/PkYuOH9HPXvMIcsjLGdFANPHjvr7xAMDpPH/f3wPTydM3B9vfa9AOwk5gL22nh5PMN90CQ47HMX/i3moD9LtD812/Pf/6//8hRRumM2MmcfnbXAC7bA2cB7wYY7+9pXa4GXAuAeGr3Tb8wCItxPePftX8xk4J604PhT/3UAuMNJX6qlvLx+6aJcXl6SXEoZuCqJqU68L3C+qXRnhxmm2FAFwTaCXpRiUafBQVNKXpkzrPW2lNmLc7v0BDZwPcjD5bOSLuX5Gk5Gki2iDkaXgT1sICYmzwgHEY4OHT4LWigLbCK5Yl7SudhRwgKLxRT34+2NzUm33eWmJW+ylQiGwIMCaBaxAi2o48+N+442twbO4ekGBuCSdZsEcFlfRrePaDOGbiwAR/fG2bdwdFnDV4NPMdhmAK4NJkg/Tzoj+fmP/lQmzb7MAcBNZSjTCflrvCDN6aCZj6FZAC0zqh2c9jowYUap9eXpmDGBzKU9ozIsYvKBtuPRy0AYYHARGAcCPePa20YD+sLsN2xgKG9lPxiL+J5naEaCMj6mE7ArJUSNW6D9Y8zoKbMz497tfCG7wgN8ukm0uqXO2rDzAYBJ3uvhzb86v+HPrHjzbLsz/T2MaLr3UZ0jzbIGU68ACRgElxCwP6nIqreNTnLWw6k3W9Lq9rTOLuYLNwE4twJgfFaltau8bDHHjSTiHRnW3z2FbT8FgDsrmO+Z8FObm0Qj/psEcN1WnqIFGJg6qXuOq4E7BXglAFxIoNXma5xLB8bATSMKDNCS9eIAButwBAO33x9q5mm+KBVIPaVS0jMAl5Ja2LADwBkieKlyeqPRQBaX5mVhoUrpQGxKEZBHZjcACpVThAXVgH2yDq4HilN9UjwjFo4O6+nxPsvWzQZwM4IauNUaMs0xEGcBuEIQgm1hAC7D2OMJg1P1RlNymaKMhykySLM5BMsyTI5aqlSlkslIa3dXBq2OXDx/mYyG3Z1dZZ+m0VZjqk7krQZuGkAB2UmYG2OpAsCdmw3gtjo9aff6BHAzWcyriszP18jCA9MdQRauPAlWqbOdyEQCYwwMSZMhGA/HDNh2Wx3pA4jr9aXZaGrwEjJrkDFdWpROv8uavQtLSzIYI/ELgassFzCu7xbodxauMnAh6acALvoagU1nRqB9vZ6t4h1BfV23mw4+GuuGQOgUQI3vIaikPogzcJXlMF2z1OdeFOgxICJ8P1w78e9TA7iBxOqsOf4yANzo3gLGZBIADq/Na1p9Pf7bxkQSwMUYDgHcQqEs9WZHbt9/JAeNjgwnGjhEG6P+4crigmxvPZU7t+/I9vau7COZB1OU5SFQfxK/eScW6MX8RgONZH6+In/wd/9d+eYbXyew6Pb6NDZ51hyf9T1/LwJwbe06lI11ghF2AJfJf87qDnyZKfs6g709KxgVA7jOgHB2pOU+IVFDNMjLWtUBUwrrK0AFJlnU69I4qEsum1YWBwFcBegYNoykk1X61AFc/tvlTRH89drjCvdMKXKQ1crrK8DX7nYJ4q6BDXt5Uy5tbsrFzU2ys5HIdf/hA7JwG82GNFgrrk2bR8lmBvoBbsInQJJJRkbjtLRaXUoXwy4gyI16qV6TD92DPQDWDAB61ZoyXFgz1lQLCK4pusM1AYFV2DqvM6nB9hiAdPDWZSJxXUjcouYe7gP7BKxzlSpA1RzXCC/v4VLADManMwRwu/0B6xW3oIwAnxTMOWQrwC+yvEEvO0EPFbYKAHVKmT+UPC2VGLwuFQvsOwTNAVRcOHde1tZWZWVlmV8FoA/QFjVbVaaRBfPocwIMxtysH+yTqbP1bEt2d7dV5BlZvExUjdm0OpecNeYOmf4me9jOjPXRA7Kxfx5LpKPp0R4arFT5/kIespwAL1E/XRM08IMAPtofaw8CnQC+EfD3Goc4Xn0AlRVEUB1tCSnrcD9Kdq3JKANEwNrJTsqoYhPGBBUx4IMMNNGzTQWKLuvhYszz+5gLrBWaI/uWyVhWr1THk+Y94t/+DA5Go/2cceMArkvp+hrr8s1IKED9z4ePHsrTp08JXqCmabjH9LXmNHZw2mw9D4CrNpn+gZW28f2X21YHcAFU4t9a11bBpzjXKsWENbQx9hDY76OdycQdjwjglsEwK0J5p0CgDnv0InyaSkGg1wAGbqPbli72/KUCJZQXCOBWrHa07h8ipU/bq7E7aOB0/NJmWaKzs2+dicvUN0jfA5zsDWXQ6cr+NgDcDm1IjxLK78n23p5cf+W6XL66KecvnpdytWTlPWIAl+N2qLLfeD4wthnvCHZsusanpdVuEdyBb419FgAf+E6uKhYxriwNAmOWDDyCsiMycJEA4Ik16COMYSQhoGQGJMazGTBwhYmBjUZTbn/6OQHcIiWUCyahnJELly/JxvnzMkKcIJuWuaUFAp6IoWh1VlMFG42psgMp+3arS3sGed319Q2uOU+fohZoXlbW1vhb1dZ8tdHkCbWLadk/OKBcOPoeLyRsEpjlGJkQpEfb5HLKyIehxF2wFjwYpr2+PHn0WG5+9JHcv3dPtp89oze3MDdHBjIST5fOrcvKpfOU3S5XK8rAxXi1saq4lCb1qY1U4N/jBO4ShLEJzozQJ/S+DaTwfe/BtTbw+ZKgIZ7DY0oeRWASBGqo47sAcFNp6dSbcutXH8mj2/dk3OnLpDuQsQO4mKMYuyhNgufIYE1RYJXs2k6P9pKMaHtO1hfv9w3AbcjC4pwsLNQE0vTKGlSf2O2YJswogJvLq6KD7x+cOIE2JUPQEmJYQsHsLq4P+4Z5gTGKPnYAF3s87CN/+7d/W77xjbdoQ3HvAGnhF1QrNd47koQxp3EPSBB7//335YMPP5Jbtz5hImnSj4JqXujn+rMk/W5/ztCnj8aDJ9qDKJLNycrysly9clW++53vyCuvvEo2Leb7k62nKkV+7jxBcKwdSCiq1xu043hh7YY9gI8CUBrjQutLO4CrRAAq1tTrrK8LZSOsaxgnqHOfL+S0DACS38j6nzABBDYXSZE7O8/kwb3b0moeiIxRUgBqK7Y4sT+nSyRoGCleG5TEELN2ozWEqoCH41yzgVkHh+MV6DQArs+ZcN06DWg7tX8PMjCS1zzuXinJHpAqpuKN5hvOAmqToG74vVBCOdwDhAAuxkUI4IbgrZ/bAVxfD3wc+/f83P/kf/nhaSJmJ+xmzj4+a4Hnb4Gzgff8bXb2jZfQAl8JwE0gDFOD+IQRHQG47/xC/vDvH5ZQ/psGcBnAG4FpOpDRpCelfFZuXLwgV1HLBE69SyhH+YWxFCc2E7MChGFQhLVw4EAYMxHHq7ySBwPU2fINMJxILFAAb4epsaRyWRlnU9I3IDJXKnDzwqy0XFZazW4ExGLhdLZG5JzhMti4p8DYzUeSFbgGggC4V26+BkPZ3d6lNGapUonkvAjgGgPMMws9swrXYHZ3kMWHfwPAHYYA7mQsfdbFTVFGGazeoYoreVTO4iEWtHMAF4w531PbRwpeahCCMj7YFI7TkhqI/PyHP5PRQUcB3ElGspSDHss4o0Cw8UN0wzKjTkjoyNquxhzhqXTUKefYv+Os4ehvBmttY+RYitdqsYMMU45k7qLvhixVkzdSCc7AMfQISvAeNj98LkgORtLCfjELRhks62eL7iFhUzxGFSndRUBvfKA74CH+HIa2ovYMwAUNdmnWvjak/wqc5GjXb9mRdiLy7WYwv5PmcJYNSb6nNTvjqqTMVEewTbBhyZKBC+aOXi5BC5thf/FMyGwH02S/joA9smYBx2rwFhuIPLR9wGyms63Z8TAPxUKWAG4uC0jFxeFnXCR86wzA/RsBcLFprjfrZE4AkMMg0XqoJhk8SRmYN6bkFepr1XJp9jUCJgOyH1ROGUysdk/rIDGAPR4ZgFuTVrvBcYYgrc5dtVGQlkOg1ZlRYQCTawaC3TC4LwnAxfwCuwoMXBIooKOQkFDmsyQAXNQvw2xCsAIZ42nJoZohGctgJsLiF3JpmSsVCeD29g+kuXcgVy9eZxLSo4ePyZpTAHdEBm6BNXALrCf5ogAusuohjYYNfwlBaMxpq0foQSX8nsXAZeAQyhGQSqs3yUwZ9Udcy8EiIftvOBQA+4VSUZq9Lpm4GxfOSR8ylVnMdaw6GshEUNADCbGEsgYU5yslnhfBTV90uCkOGbgzWIwOOtKUutRekGSkgK1mnylQZIyIAMANg2tTwLaHLszfC8ee//u0AK7GQFy5IkoHiyzaywJwPdAegpmz7lvbSpPy/NiwLUMgIgngFosVebZ9IP/3D/9EHjx+JpNUVrL5AteMWqUsVzc35fHD+3Lv7l1ptDoyGE4klcnTsmfgi0B6kwFeBP61di6YBWCXl0s5+cH3vyvf+uYbrPn1NwbgnrDczPr41sfvyx/9w39gQe5IjHqqT6NxmQBwk8HD6fNbANICbPSnTaED4BnLThiU6kkNCsBmKc+Juod7u7tkJgFAyeUQBEdQ2AJ6VvoD8yFm2yoTFwCWglgKZBHAtYQA6pu4z8CkS2U0IjGnS/lz1IUcyZXr1+XG62/I8tqqLC4vqw8gIs12Sxqthjzd2tI6d/u7lP1EspCWv1AAkYA4WXYFlmEAcAoQFN4BAJzlpSW2DGwW7g3BYwCCWqOvSrlDrFsAdlnv22UKR2NKMyJIis/xPR/zvv/woJnXtIQ6woOHD+Xjjz+hUgICygBdCD7kAXAjFUTLTyiLShmfmUyOdTLBMm80W0xqa0NCstuz+r+a9IAXJcojViCzXg3EFfYFWDuQTEZNPMxZyCwC1F1bXZONjXU5d36DayXaCOsHgEbsjQA+8l4QxDcAt91qSqvZkKdPn8iz7S0mVIDFY4UurQ9UrpgATBQYVf9U3XBLwKNtjeuah56iMzhxvDNrASphfVcgV9m0+NvrLaK/8DdqJcKPBAgRyyPreby/KpWyLC4sRvUaPZGByZye1AN7j7Z1mWtTccAxxNCxFwMbtteTRv2AAFiV4JHWr0MbAlz0moVYzzzflO1giQuRVGWC6ZUEcCMQ1BNvjaHmTN2dPdSj3CGrDGONYIfJvkZ7iRmJIMebriCybeui7zjcx2K/2T1p+RXYBW3r8DM/RpmmPc594uJMrFBWLPf3GIMpBW+hAOASygqso2wKFH4KEYhLsBU1WSsFyZZyMsqkyLw96DQZByhUS1KemyPLvlQum/x1vH4p8OBccANwbb3VuWn7KFPPmmLgGoA7gbpItyc7rIHbZt1plVB+V3b29uVrr6qEMgHcSkn6w54qCVDlSWspO7sKdgUMXoKP0b5VE9jxcgYWgF6wVeEzArBCAoWWEtDESd3rm6oCvElI18KHbkHdaBixOuEvE8DtdhnTWF5epqwr1tdWoykH+wfy5S0FcMG+rZXLZmdTcukKWMUXpA+J8fREaosK4OI+YIPRh/gZ9AZM3gOASxC33aEM+vr6Op97a+upSiqvrqrMLhiDpqymSCZcdJXORQIPAAzUygULm4o7gxHbEz4gJJRZQ5jMVd0rY1xprWrUXu3LowcP5Ve//KXc+fKOPNvaUgYuJGqhBrO4QAnljauXpTo/z3iOxqRARjDZ2nBPa6ztELyNs4jjclFqAT2rRWdRHPvxzjKGrcnRxyox2o5qUzXZ1JV9qE6DucR7Q0OpOc5IWjqNFmvgPr57X4atrgwB4vaGQG05x/ATMXBRdgyJXRHQ3uY4wFqnZRg0MQZjpYkk62bLat8ukAkNNrhL8KuNTGupAa53yr6FShDrmBcLBjargobLwdM/MADX7SYTVMAaR11cJn3pOODaJ2n5zW/+prz++hsK9LIObJ9jRQHcoioTUVmtLHsH+/L22+/IBx9+KF988QXLGXjMj76iAfWh35WMz00dH9hiJ5jgu7xXI58giQoA7vWr1+T3fu/35MaNG/QzMF5Ruxzz/Ny5DSYPuIwyEsXApoWvgTbEPqxCyXBdwznW6IOrhDLsPOTzYRtQXxcALtYjvF+tQv0hR6AWdgIgLnwmvE9W/mAgB3so8XBf6vs70mk3WE6H0Tfb/3jSLIe6jQUvmeDxHW0ns5W2zmtZtziofSiOdELy+2zwdJqB6+vXUec+6Zr8fHqZm4rJ+jydGVv3tWNGDVyPY88CV0MAN7QD+DfmghORwoQALd+gNcwxH7jnM0KQ+y/hNT1pHWxsrAf4YeKl+Q3uT/w3//T/OcPRXmD/dvaVr94CZwPvq7fh2RleoAW2trY0Svy8P7PA2+cYxb/OAO441ZdCJi2vnD8v19ZXpYQEbsjvom6ZMVt8scIChqD6UWBRuHCHix1BT5MY8yBWFCy0xQ8OxjAlMgJeABmwTEoGACKx6c5pLVx1gkfS6yrzy50yLISULnJ2DBmsY4K4WATxuWc/wVHCRhQLLjYLB/t1OmWoHUgHMJ0mGwm7CJwTjiWcVQJfKa1Vg1cyaw/BKlYfgxQYNhwAcLEJQuAfkqII56cA8gKuctDWmLjOYoZTx/q7+uL9OAvXAUAbTOlJRjLDjPz5D38mg92mzAkAXMiLpmXMdpvwhWZwJoL3Txjc9akQZpPPmh4n9XnkkEnO+B7xWfgkwbRTl3t6HiYlMfEVtGXMVLA88SRV04LSnlF3VJCU5E+7JTrTh2riat0wb3ceytvUDvCNHqT+VA5Pf5hPGTBr/bgweYEbOtsIht/zzPfp9/S8/h5VwUK02O/9FGbskBNsfIuIkWMM8PQEcq8ZbvQR0IXE3qkAXMtixgbsoNlm0J59xqAJGJkaSGETGgNXwQOw8BTAzYMlP0H2aFA3+Sj7fAoAN8kSd4fZneRonJ6wCTntEvEyJJQ5jk5FQdb6t39dDFzYYDBwETCvNw4UwE1rsABZ0gi6EO4fC5ky6DIEX4vpjFQRpMtBTmssbbBjcCRkgLM5BvubrTYBvgzq7M6jvktOUANX2d4WzAarj7UDBwwm+aYlYta4NDrGVHf40gBcXJ8SyrWSMXCVZTItoTwbwEVgg9LB6YyMBkiyURn2SXrEBKnJZEh28mKpKNLrycHTZ3Jx45qU81W5f+8+A3M4foCsYLAZy0XJV8qShZw5gNcjGbi4PwRKh5Jk4CJwsLg4T7inVADjKQ6Ch8BdEsAdQdmC/TxiIOFg90AQ5MymszIaoA5bm1JeAGVTOdRAFZlk0gRtltfXpDcaEkAAqIMpzXqTlN/2gL/XwAWAm5f5cpkWBEwkD26o3bf5QIZBrOjg9lbBaANHCRVrkC1+NjXMGsgwCWWXvDX5siTA6XbC7bR/Hq4n/t7pAVytjRmey30pn/OqUDBtbZLHa9BHbXJ4D1PPYDU4Q1uSfEZtP5OYdClqB5J8PXN1FBIDJwr+kzVdkcePn8m/+H9/KPcfb7HeMuo/I8i0MF+TV195RTrNuty9c1cO6pAGH4lkclR8AOteA1o1XgXsCsxxMPmw1oBd/ne/9zsEcAEIh0DySXbY++00x+GYKQbuSV+a8XkSwPXw7hRrJ5Cn9v5I2vfD9t4CXFwv1WljghTBW30pcAtZdWUYqjxllux4JIIgqL315CmPxlJJwIrjS5NeKFtt8uPKxlXJZKhvOICLRC4mzkQArvlA5okRwEW9eyR4dFEoRGvhvvLaa/KNb/6m1BA8r1bpL7Nu+EgVGFxCE2xDyAYiMDkY9iPQEO2kbNui9Psj2dneITip0sVlyiTjfuG74/7K5YqyJjMZq22rYC5AXU380dIqaDMAYwiuJmVtQ9YD1hp8H4xWBGgfPnwod+7cJYsILBoErynnmwWAC6YhVg3UFVaWqYKm2JMgaUWBVdQmP6g3+EJnMKlJ844UwLXgswYjx6qGIspoJ4Bbq8r83Bz7Euw9ALjrq2tk4K6uaT0+VS8QSbPfFHzEXob1AzNZJuQNespqffLkEUGXwbAnQ7a9lVvhaq0ArjqfnmhrCYZWE09zRxGsDyXxzXxZ8NcBQoDZbK8c+kUlMb0vlWHV5zhCDUQADmBgoRQBwO9YKcWTb/Q+sK5BMttrj3pwVMeOqi0xYYfrZtYkdIPEYQRskSQ86BO4Qx16rGcInAMsJwBu7ajJU7b2qNNq+wFvm8M2G+3njBs9T7xX9rUp9D/xnGBiAtx68uQxQVwAAL4/DffKyTXneNN12H/Xc+kKkAyw+/uuKpD0kfFdrOFIFHGJXcolW1BZpZNhT2IGLiaCSpEqKE67ks2SWQYQE3YBSc2ZYlYyxrZN5bOy16pLe9BjElu5VpOl5WXOdfYrPUXdmjggwqRUG7L2eJpY4TVOrQYuAVyzo1F5DKiMdPqy/XRL2o2WLC0uUVXmLwng7snXb7wiV65tysaFDamgBu4IQFiPyQa4H4xjlJQAKIY6vQBwIwauXT8J4CLID9AMoAzBS5NQxnxHEoEDJ/CjVaraGbgtXisCVqyEFOY1AdylZcnnNQmhftCQ/d09+eIWJJRvSbVUkjnYZJa0mMjm1Sty4dJFMp7hc9YWVXKYIJwrI7B8BqRb+9JpG4ALCehCUVbX1rh+P9t+Rpu5vLxi7Nmcst4jnl9cOuigXhe8YMPQBqiti7kOYBbjEQA0bIGJsGuRENSrtkQcAFYAcN9/7325c+e2bD/bZvtAlQBrw+Ly0v/P3psFSXZm930n96x96aV6Q2MHZoDBkJwhxfCDFZZkiaL0pOCzSVuybL/ZjvAmR/jFYTskyxF+87MtOcJ+8pstKmyHJUokNZwZDTUkZzADzAANdKO79j0rMysXx+9/vnPvl1lZ3YUGRiQVnYhEdWVl3rz3u99yvvNfjt28d9duv3rfFpaXrL2w4GsoE3IW44icHU4D2reXYG05pspa5ZED8wgsyhvoyCmvElebjci03w8Qu/hLALi8AMOZc1NzOfmcQ8pC+fjEfvyHP7BHH39ifdxORKJMFspVt5fOAVzmVtqyC9De6eqeAHxGyS+3Mu4WatiVFVTLy9k6Wdqo096sHyLaNMiJ+Zqr3NfiolvKh0sbLZzUjKzDMecx77FekXOL2J9zZF/BfhDXhXff+Zq98cZbmu/Yh9D3sLqen2Medsc9mgRQf//w0L71rW/JEePBgwdaz2PtDgA3Quhp4FZ3J4Hn03NwgGUxz+YALvEQZCEA3D/3b/w5e+eddzTOWLcebz7RWgORAVtlAFrGA9erfn546OUecHVaXJI1stbWKB9XwVLfXY2Ojo+0NpOXZP4gjqOdcPtg3mR94O8cH+CWY/H6kO87PrS93S072N22g/1t6/fPtL45YBtjz39XDivFgQVgG304z2YJvE35mtRxnwWmTseynwfAjfuTr2ezP3/RYStPI15c0y63bI735i4s07nrAHADZI3f87bI/50rcPM+F/FAjIdZCtzITfGTv3Ms+oJIGAnwzXMhvPbf/E//x+dAIJ5jo/PiIy9a4JIWeNHxXnSNP5YWEICbFq0rn0AKsPL3XzHXnjbDZX7un3/n9+w/+Bu/kU7BGaShiJg+nwuAmdb/qKOUDj1lc+uh5AxkZ/qEwxoW9jvJtYrZm3fv2Gt3btq8SoWw6FOvMCVF03l63sHthzxKTyBjAU5FXdGCb5ZIjRyJDYmzDSOY8aRtyZ6WHQw82FDYAAAgAElEQVSZkUbdrFmzUbOqurgkcQFwSTrIGUm11whikp9niqFjAaRRsV6WzUyqHyWb5CYLo9exiAe2QLKvETjgqgev8eUbVNiLJM24VJRhLKpr62sCNAT2JdUYZ+LPig1gPVrFzknMWyUpcVHWVmyYrGqKwCWBhAqukqJML2WzpLNy06ZcCldJH63SG9v3/vG37PTRvi1WWjbuOzQsu6igdE4kiKPHTfW2cr8y8Yeif6YI8EI30u2f7G/qo1NvnKhhGH1+AgKNr03HinpaEXk+dbB6UjvwuEj+TnzkYo7cFc3Z+FGSokiSx6d9ExkMWv/MRWhTm8ypc5wevzkQULy1yDgkgDgpCfJWnT0/XILe5u0eDPRiqKbPOJo6MfeQqG9UqzbfnlOCMizyrjRHykIZFd2ZnXX7IiDU6m49x32Hue+JCgeine2PbTrKGZKwocB9NoBbzjaphZTRKcctryrgTbXlopVCMa/NfFafKYZYPipi5koI0ARYmttr5/cwn3NnDImCADBrji9IFWlcREfSeWT3s5gOZnXAtEktRpEIBm6tlW88LoAIBTPBrwyGLxvHufm2NuAkq7SBwUots5x0y6+xajJJgYQNfgWVhdvPqz4dyTnV5GtKOcAmfYQDwvKikszMz25G4Oor3btUw5BkBOcSdouJzO9KdGdfgHgqAeLEGodRik1YaojQxz2rH9MDW+2GLS1h4QY7OilwHQUsa+BC5tE6wLpSEZCJ9acIP5wWxPRRVdb1crHAc4ESBe26rS3N24g6Xg+37M61l+32jbv2wY9/rGSNwA6Re0ZWo0ba0rw1sM4Uicg34/NzLVteXpQ6gvPzZKYzuU9Ub/FcanhUkQtao1Z06hAlaEe3e03jI4EHgMcAAFGHbAABA7b8+cj6nTM72Ny2ymDkCcfBuR2jAumfa53i/gA611Bg3N6whbVVG2FPib1Xt2fdU68p5+u7b75RfaGIIAkEsLy+iCpkJDKAq65R77t6OwDa4gACHsMmMSUZCivlaQA3wFz6BjGHxwzcZ8UvRdLOF75ISPlPt2MuX08jL9bIqL8bSboZKkv/hOwvivgm5qZY96eTSXkf1dWlPl20Q7Lhj89pnot1ubivKVOTvn4SVExQY0YmkvJiQuFcAia1CrVKqcvpVqiN1oLt7h3ZP/jN/9s++OknQFdJ2YIdfsvefvtt63RObfOzx+onnU5Pa4Gf78hu3rxuN2547Wes5khUce/p24Anf+7P/mv2C193ABeQyJ018pWwiEZiRSuU1eW8Nj2TO+AURCk+uLS+Ye/88q88a0q49O8XAdzJYC3OJb9P+b3PX4/3RhziYyRs8PwUcvUtcSjAEkAhRAlXfrr9Isn2zceP7dHDh0r2UXsSG2VAE0/cOSlFfYaumf5N7OIKXMA+V+AKzCUhm2r/FU4ryTaWNaF7PrRO99yqjaY123P2tffes2/80i9ae25B8z526sTIUWGVNeGs2xEw+vjxZ6rfdnR06LbHaU5jHWg051Qj72D/QJadJMBI6Ko2nko8eO09lC+T9UF9LaHPABii8kLJw2cAb1EfxX0AeOGzeRKYPs5rrHsfPXhgn3322PZ2dwV6YJ3IZ/QenCFqbE8q1iR2SWNQgHoNu13GRU3W0qhvt7Z3bZvjsF5wAo6qFwpRX6MTgCtHlLE1a3VdI6piAbjVisYLQPLtW7dsfX1NCXiuWHXZGcepvqVA6paD2dhxqjQKKrjBwB4/+Uwq3F4PgkW3rIU7AeCW9e/cNjkpb5MS18dmWON7zFbG3r4Gcz2sOY160y1j23NS8JH8JgHN73KtGAylnuM+HR4eFYC97+M8ps9tkrlmEt2ulKa2tpdMUQmYZPutRGeA6RCCC3KPq/gG6dnvdqXARYmL/SwgLqp1kuM6RnIe8Rgy1VQXfFjuNS7EU6ksUJTqiXI99LNI3EY8VswD1YrqwFNrGdtuQFyAAO5jKHVyQsuFvMClM9WssiQJxMwADR8T6brE8yj3FnGOnIcA3B5KsPOCzBxKfv1MRCnmDDlwJQCXmHBO9rruwkXMT58QMEH5CBTt8227QZ3Z5UXbPTqwk96ZYon2wrxdv3FTFsFapxQjhoOQBxZYtTs3NPZmroyHDJF2zIqLwkqZT+tqGXKDkQ26Pdt+AoDbERBJ7PnPfu+7tru3b2999S0pcG/d2RCAi2NEr4+bTEfrGopi3Lv4nT7NWGVeZh5THJXuO8AUFsjxPgd+3cmEY3IyzG+ypM3Iulp3yXMMB6otjzrdiVwe+4WKW9bi69c0jpjDDvYPbXd7137y4w/sw/d/ZMvzC7Ia1rowGtkrr71m915+yc4pFFWt2HICcB3k8TXIFaJJ2dnxuQyCBed+/fp1xbwQcRzAXRfJBmWxtznkHa/HGbXBd/d2bXdvT4Dcwty8rgUAK6zSb1x3C1mR8pPyWP2I82H/MRjYZ48e2b/4/d+3Bw8+tr3dfc0RAnDX11V//ebdO3br/l0B/+35OVe2FuRYJ9MVcV1SCudjOLbjZdzk8ztroUjaeTwSBIHIgRUChRiQmVYkC0tSEQ+RDtmnxp7S91lOuD85PLYffv/79ulPPrYuzladriyUFXerTdwaWk41xOHDodqyL8W0k+XC1Y7ro2wBa2mAQawjsiWHCBa1axMB0AlRToCChMP6xL3ns8y/rEtRakBuAerDI63Lse4wd7HfQ4kacxdud4yt9ty8zS8s2ptvvGX3778iNS0gLgQI1YdutaUiZ6wQf7LOHx4d2u/8s2/ZH/3RHyl+4LglKTQ50iVb/lw5mcfaOQEm5rggV0QfCLWwiIv1ui0tLtlrr75mv/IX/5K997X3NA9REgGyDXMPaxF9j3ZhzNDGgLc4fvAdHJ/1DsBccQHGgFXcTbi+U7lqsP/CJjkAXP0+GBhuE8R2UeaGvSZr08oy61RdAHCv25Hydn9n0zafQAY+TsQs9meRyUhkq3I2LFeMEDEUYgZfH1yBmww6pnIL0aYT+5WpfN9lAG7+mWeBws/6eyzLkX8tRt1UXi8/3zzfN/3v/H05eDtdq3ZmfjHVwGVuDCFRgLIxR9OfY93gPTkwnAO4QSSEGCBHgkRMk+Ao/Zv++l/9j//bCxztuXdxLz74RVrgRcf7Iq334rPP3QIO4KYN2SUYyIWDF701gsFnfP3UcfNfv/ud37N//2/8xgUFqyyNpw47c6NWqXlt1PTIF6EsbLwAJk1vNJU0YCMEoEGCxMb22t3b9vq92zbfMKuN+kYCL3mpuvFgWqTj62OBd6akb9ynF+48Sem1BUulWQBa+UYWNQ81WciQjFsNG6HOg6GLpXIl1awSAOzqn6c9XMVavkMAHYxgatxmrDxtALNFv7DlKhtUrFySJFFvitoWOkZseGhPd9eyoSyTx9ZHyYvapOIArmqXKTjy75sVWOSMsOl7lt9zAdAE8Wd9+9E/+wM7+OmmtcfUlfGac9ovhPpxBnh54djJciVPPkabFPfHb97nHnuXXcdVDvS0JPdVPn+V9xQAGv0jLL9TPw3Ao7hfqa7S9HG/yDVe5VhXSdpMJ3nyQLO4lykBoqSqY2Zu6zR25vwiAK6U7PTcZ0+Qft2+sfV6NwBWYyXuZIsLKDUauQVQslLy5FxViQCxhNk4qubos78v6rD5uE4qdRJ9StwGvMv5pFpZCQhSXWslnxNEr5rdz+odpXIuf+eFeyE8/OnnrqTGjO/L50wBcpFxyr5wum/N6gsXNjtilnu9vdiMzLra8pz8i0lwYCWMEiBY20oaJCSKPqNz5q5DNqE2IKBCOncS/5F0jGQBP1VvDqVQvWpzS4te4xv4prBbc2WFANzBUIrdYHTHpiXWjgL0SEqdp40N+nXq5k+92Vwf9YaWlgFwARGdwKNngkpJSnMdfB99Oeqwk/xUjT3aBUya+V1rFYb5A6uO+7Yw37D15QUyyPbw401bX9iwN199237ywYd2uO+bfcDQczrAXNNa2Gdho0x9aOpToaSdw6JvSQphqTa82rQU76edrvUAcAEvWm2bm5+zlbUVYQXNFiBOYs1nykDalQ1l1KlizAzOPekotnyna4coLbso3ppGffrDzqls76rwIFTPcSyV9e37L1lreck+3drUPV3CauykY9euXytUsL5JnQJwlxb0mupkSXWdXDZicCoBlxIKU1bE+VoV/3bFXanEzftg/vp0HDJxrOR4kL823fdmKXBnvz8l/iN2yuqM5edw2Rowa/2L16Lmb/kzyCyzu3p+rLwtcseCss9Ti40+jgIf+23skudtb//IfvM3/197+PCxzy0kyrHSbrXsnXe+KtXE9taOfkL+YO4hYdVu1ezNt9609bU1e7L5RH0OxQkgCZ8lufz6ay/b7ds3BR7GfcuJdvlVzWrrWVc93X70QQDcd3/5Lz1r8r/077MUuPnSNd0vn9aP8piuiEGT5bE+58wD9UivLR/glIOFAANSf6ZE7Nbmpj1+9JlqaaIsLFTbSZGLQs7XWx8jUummepZeu9IBXxS5/MSVA9ClIL0mQhDJ+9PuuR13era0umrXb27Y21/9qr373nsi7IzlYpNcG7TXGCnhj+JWCc79PdvafKJ6rK6i9Bq+DngAOLtK20GOYREvQCQBnAXoADBxsI3aub4uMW854IvKp2Gt1pz6Fw4hAMhOVPGyKqGOjHhEiuRaTcnkDz78qfopBBeunrmX40iVhDOEDa1ZNWsB4CZCaihO+QnATi3c3vnAdnb3bGdv3067ANh9T7qrzIkDuXKOSWufwKlUBxGlG4QdbBwhNZAAJ/G+cfOmlKisV3IGIpZR7VYHoFW/NV0fdpwCUGig0cgeb6LAfWLd7qn1+tQXTmraAmaPfWiKoSbA29i/+We0gqvMTMSRmtEKpa3suAHeqf++sKDkNhbJqOyI+1h7SOhTd5Q1C+WSyixke0SuLeyUuT8CcDc21GeJJ8Kuks9MlLihri7uD0n1HOs44C2Jb8Ds0eBcNVoB5G9tbGhuqtOGsvZ2opjfGd9HKhIQWfAigJvPpzlAm4/vWJtij1fM4zVX7e7s7Njm1qYACkguYe2Z78OuPmnlIOzEzJnOP4uXC5JslKAh5oj6xcmuVa4oEDEddAyQTWMmFP1ad73OsEAh+gbq+RbWyU0H2auoqBelwkShDog7qI4F4L761pt27dYNO+qcqCwDbh5ya1lddWCzcKIKT6bEDCP+DxVuImBLGZ8um5ZQvJnUlgC5HmePbdA9V+3b/e09656eJQB3aN/69ndloRwA7sbtmza/0LbhsC+wPUgDAFa0B+QK5gfqceeWrJyCFPq1mkB55hO3EPbPQVrjJ31M9u4Cr0rCMLeG4zH2+TxzpJxh0nu8ZvSZxtgNlOnY4eI4AIC7s2MPfvqxPfjwJ7Y0N28ri0uKsdgDRQ1cq1cM1fPCypLNLbjlrqaKIVayWAlgvzss7M1RHnOdqKKjzzqAC3jc8rrTIVSPHJOPaNs72JMLg2qCzi1oXDP+AQB5MA+ovFUCcFHlq757eg95Gda3H/7gh/bo0UPb3z9Qu0FWBORbXV+TC8yN27dtXvFzaZUfI8BtflO+p6Awp/kryPjBFk3nrXuQ1suw7S5d/HJDvwQQazHyXFW4EZR7U59HfK+jAEpzjAicOBSo7pBZ7/TMHn38wPY2t2xw2rMBxGhqwoow6+WIBJAL6a6qHandLIckuSK5+j/2TqH+c4eKZlo/vX1iXop/hypVZS6qkJzGuv+sNbp3iwtyh6Cv0B+J3XmqRvyCg7tBhGKtjzyEv/fc1q9d1/PO7bsi9HkN2GNbXlmxRerJygbc9yZcJzWwWRv+6W//thS4EF1URiGzlNU1xN5hKg8Z863vP/y+TINn+Qyp+ybiQUX9lBq4v/qX/7L93Nd/TjVtGUM4dDCFQGRA/Q0JifuIaxGK2oODQ5GWHYCm3vCqQFvmfFnPV+sCoVm/WI/4LDVwAXohNkGSgQwR65zqvVOOqtkUKZbYjDloOOjZeNi3w/0d23z8iR0f7lvn7ERjXGt7UuKKkJFcXZzQqE5aEBJKXsLPEsD178zXxOn17EIeY0Ze5cJ+P/H+89fzvEq8XryWES/yv0UMGe8TAWc4nHjmx50+91kK3IhfGB/M0/TpnMgVJIQ8RxP1q9fX1wX+TytvY7z+rb/795+Zwbp6vPDinS9a4Oot8KLjXb2tXrzzS2yBEsCNNezZoEEgq56Dm+66KbmRsZDL072I5ALg/nsocKceVwVwlZSfOoULi95sDe7EN7qNVwngNsdje+XOhr3+0m1baFSsQeIZ7nJKPD4dwJ1SP81g8PLlIjRnicwiqM5qF00AuM2GjZtVq7RqVmsC4CZ0Q5trFSosHhcSdUoveG2tWYnLnHkvwDMDcGcnTfm+APi83ocW3RSQCBBPAC72yQHcYhJ4FQCXC8kDzVldvgAuIhAl+O8N7YNv/5HtfPDIWsOGjYYkhHxDG7XLZgFHcayyARPgO5VoVo9/Rv2lC8f6Esfrz/LYsbGI71CyeEodfdWF6ss8z1nHehpIlQfEca+mkz7F75cAuAytRqVqCyRFxTbOlO1PuZ98X4CqbCjY7HuyzK0Ldd7UxDRTkoMkLgGpW9V5zTZPTzsg9exHqs8VAC6bX2V2XF2ojfDAkw4khXWP2eNK5eMWT163h+97luL3qgDuVSyNnx/AfXabXLQWktrgOQBcGsuV0fPalHNPm1ghUocLOHI0FNtbhB0cCAYDawPWk1QYDB1ICFu9ZGnPJkUA3fm5VZsNOSqg0gR84Gfc9X8VAFzV+RQzgqSMqqLjx2BzzYqtzLVsjO3c4z2bry3bV9541x4/emy729sOmGK5j+1Vu2HNxXlrzZEQC4AAEKGlurbUXwTA5TtILE0AuCOzBvUa59q2ur5aArgkRTKL4QDIYlOpJDlcrnNXWis51O3b8eaOdQ9PlDAY1Cp21Dm1c1QgAOOsgbLJbtqte3etvbxkD548sZOzU/WX1YUlu35tXRiUJ0+GenLeocBdXZgrAFz6VqjiOK4DWKVydhoYi7Vpeo2aBeLG9V7lGEWieCpWydfBLwLgTsc9l43vy9Zdn1/BfhJYHRSDkDpfcsBZcVC0y4VYjL4FAS4BuMzx9WbbTk7P7Ld+63dsc2tHyVrmb/oahIFXXnlFCXvmDNZR1APYzrZbc7YMeSHVOlVNOwE9JJkCbK+q9i1zjwgLqe1nrXvTMeTT1t4LceF4bMvrG/bV5wZwx/Zj1cD9j308JUVerprK++OzzjWPO4s1OrlwkGh2NSfxbiqkwO+aX7F39TWNJ0owQMa9HYDRLdU7PT09sX7PgVyAk1oNO05ASldlOiHT10eOHjaobhPMs6GfmtMLS0gUkYCxAzs67dru8andvvuSvfn226qB+8prr+tcB6p150QQEpm8X+Q4JhlUkYOBgMSd7S07ONiXEpfkVq/bE/ALKO21al2poP1DDWWw1+aLZCjzSKgeiDccFPB6fXwWNQ9/57s5bpBVIskc9ydPZJMsfv9HH9jW1pb3/+Q6xPkAPqG+HQ961qiOrVWjRmVpoax6rw3A4aYcMsFADo6O7eDwyLb2Dmz38NjnQmrKEx+5mMrHSwJaR8RQxGMNrMlX7O6d214HVwn0Rbu2tiYHC7kwKEHrABEArvpDPam0a3XVU9QzKdk2tx7b9s4TO+ueWK8XAK4grqSbS3uswjI59Y5iEyFfdbdeTgBuGX+6EtetkkdWrztYsLy0LNAWBTQAbQC4ALrcK/4OKH94fCyAN+ZvjhuqTz9eXQl0Et3EkXt7e7pHPHlfuKzwXtZAQOEKcw3lA0QyNgG29D3AE36fByRfWlAbs1aJ4JDWHScFerv4WpRqVQaAO0UUmo69Iykb15PPZRNzFuc1pMTEia4Ji1BUuJcBt1fba0wyAcv51Hc0FxPlpcETY8ctyD1W5r2MG8jLjCEHP4ifnfzhKf94YinuZNAEdQu85RlqXZLSgG4nuDScdaw7PLf6XNve+4Wfs3uvvmzdQV8WyifdM41bbEhF0pBKPalvi24qBorGkUDatDfm+5sAdelaAW/dlSqRmznj0di6x6eyTj46OLLzbt/W165p7/Cdf/492zs4tDe/+qa9/OrLdvPWDZtbAHR1K1Pul9SxDa/lDDmktK31fELsN2R3L2IIdahPCiJI2H8zN7JuAuAyX2kuSsSMcFoBoAP8ZWxBjNB4Zk+lOqPHmhdQ8EkxyZxzcCAL+sefPrLHnzy0eWrgzs1rHube3djYsGs3r1u93bLGfEtK59Z8OxGCqjZO9VkBFAFQz3pd6/YcqOMccSADjKOfQhaBZAJxREQUreklbTLGwcHRocg7KI1Rh0YtdbkimQm8Zn539xuzVgMwGucBt/7FGnZ/b98+/uhjw4b/4PBAIDMxCMAv4Dk2yuvU452bs0Yr6m6nPaMchvxeMH8UCs5CA1vylDRGYvOfwH73vS9BL5+4k/dSAQq5Ta3XHi0BQ9kjp52Oxw3jRCIZyKVEZNYh7/epeASJlfvd7Zn1hzbuDwXgan+hcl4Qo4ciJZBYg1iBi42IqLXmBVA26m/S7vSzIDjl4C1tXYJFTgwj/uA7qXXPg3vPGri2tqr9O+Aj38va3aIkyvLSBIALSBkkPPoLKuF7L923u/fuC3SnL2xv78gh4/r1awJr5RZkqIYpDVARWYASBP/4n/yWff/7fyAAlxiTe87aLqAay/w0JiKmDSJxWNiG4j3/XXWoe71iPgyVIwAqjcya/8rLr9pf/dVftV/4hW8IiKXfYKHMGJd199qazpt+z7GY17hu5gScxwBwUenKyYZ1vlq3eqVm+wf7bgWttahi165fF4DrLgepbNtoJCIkMRQ9KABc5kPs7KlTg4PZ6dG+7Ww+dDvl/V0bDLlf9Hefj1H5u8NRpHQn+7JmVQ9EfoYKXB8veb5q1lblWbmuib8n98M8dfQ08Lb47FQN3FgTc0B3FoCbC2ziM7G2BjFiWoEb9afpzzwj1rxMgRtAMOQA+tssAjvf+Z/97f/5qunJq6SQXrznRQtcuQVedLwrN9WLN36ZLbC9tXWR0/MM9VRByCt6bfyj7MYXF50ZPqtm9kUBXIGNmXRs1mIXliyXtVuxqUl2XVLgjkd2f+OGvXn/ri22qg7gkoBOCpinAbix7MvKwv9XPCaTnik8mJUYjboruQI3ANxm1arNup8LmY2U0MrhnguJOk+hX1C9xfvEIJblU81rzk71gXyT7MlnT3H4Rp4A2j8fClylQACPSEzi7omNJNay4/GVAdzpZN70/cuTmgokqIU5NPvpd9+3Jz/42BqDuo2HfL+fV9SZnQWLXUgC6LLK+nrTf59u3zi3qyUTnn8E/yyPnwd6sckMwE8bm6TmCqD3aVfxZZ7nrGM9K6jNg0n1yymLtKsAuKS5Ftpta5DgvUIN3LI/OsjCJpsEnDbv2AWSvSTx2nRlSCgptEkKoE/nyqzmtlnPfuQArk81nmt0JUqvh6WeWzWV1nteW081aaT6nbNalfHrieHLH1cEcDP177OON/33vA8qITaZd3t2c6R3XEjIPSeAy/SGfTK199hIilldcyts7ia2mFg5KSFBkud8aG3ULiqU68Au/SJP/skmTkm/keql9kYD/awD5ia7XC7jXyUAl7WHetoCcEcDa9XN2gDW3TPrnnStWVm01++/aUcHh7a9uenKMK0ZYxujmAXAJXHZIKkSCtyWra7Cvqal3BJ1lgIXFQafXbu2KhutVsvt0KYBXMZDDuDKjKM/FIBLbToSR2e7+3a6e6CxOahW7LjbsfM+5C5P9siOsNGwazdu2srN67Z3fGzb+3tKQJEwJNHngFwQlNweVpvdZt1W59v6HVY7/QpQUOM2JdH5IEkpV5z4DJGvRdOvxd8m446LqtynHifUcD9DAPey9TRfV/Nrm15vPXGe7P1Tm4g28BRbgel2i99nKXD5PpRp6mPUeOZntZEUhbtK6qEQcJtUrL1cnRZgl44ttaeDhRAOlHQWDlJxq0AAq5pbNiuWIfFP/fVU8+myyW/W/b/Ke2ONfH4A1yOpH/0AAPc/SuMpTNpDqe9nkvfD+H3WOebzdvzbE31JGSOVJm0SpMX0u2KTsq1IhAKMnAAW7u/LMrGbnvwbpQbqsbRUJgVuslFOc68UcimJ6/bJruwNRZ0rv7wEwvlgaB1UYf2hQNt33/u6bdy5I7tT4l8BPaHkF3jqChDGetgl7+/t2tHBgdTCrhA6VuLz4PBQSWFfRxpKopLU8uRyaouUuHOVLX93JW65niaFsdZ9jzcA4ARE9Xper5akb7qmGAOsUdgffvDBh1JERtkS3ieFHTUAIdWQOK0MrYniUKC4fw/EFYBLQFxUuDw73Z6dnPXs8faObe7sKhne1XzvcboGAOpn5jhEWeesGa6iwpr0jddfE7gIcEPtUMhVIkGksaRxl5TVlaQe9fiqbpUR5+o2pAAgW9tPbGd307pYKPfODCuFAGN99+bOPj5WcvC2JOq5j73XzJ1MyKqnOxlJwEpDwCyWj0tLKwJwQy0YFsqAQ3Pz82q3k9OObFVVezbNJawJJP6xc+WxuLxkN29uaK0g+Y3N9aeffqJ4DwBJ20/AM/oDritVAFyvGQlo67awAGYj9etbN2/Yxo0bdgsrzFWvNexTaAAzZY1KF8J7zUyRn5MiN5+v8rmJdYzYJ0/Axl5iYi83Zqw4yQ0iAwAuoDS/c4xnrRWz576LgaTvC/weXdxP+HyDW0Jex5J7SGxCW6N4JjZwtxHidVfUehDuNbZVezYpbV2Za3JUgJzDGG3VG1LwlQrcrkh87cV5+8rXvmZ3X75vw+rY+qOhAFxqZ3PeuLJAABXBAzefc1euau+eatwGGYI7x3c3ggSUFLhBFtSdwyKUeeysJ+B2NBgJVLl+7Ybmre/9/vdte2/P7rx0R0Dn0sqinEysMpBKm7mAvgRII4td+hdXv38AACAASURBVFoBuibgPyGArg6sKCZiXMTcg7MA86LW8nAOCSFA7N+CID5yIJXGZl4mVjs/jxiTOsNY4LvFO/cXosTJ8Yl1jk7s9PDYFlotW2i5BTQAbgtHgfk5m19ZktsL6ztm92ExnKx7pPikDzLfc5t9Li3Jua7+JxZMYzYGEPGe1gAvYcWTawVEipIMUW9ZSl/GbCrVwL9ZVekvXIvUh4wjc4AM1SJPFMn0AYYlIDLrBHMJ1sAQXKTITzV9Baay9oiU4ACuyp6knJVjsZPFxybyS4k8UNS9Te+fUDGmD/g65zbyUXpgcrw54RcSAErnQNWc8Owx+Jj5k/WPdNcAp6ORK3CJk3D8YQYGwE0WygC4nU4J4GqtVBkdzsEVtIwfwFu1TyJnRDmzfG+geUAW8rSfl7HANpgmCLCcWtFu43suEgEAMQSytdVVtT19mte4TwHgMkdzv1577Q179bXXFb8weJlbWBdubmBHfM3vGwAuAKWZFPjEBL/9279jP/jhD0UacCKBl0FIAZfGX8yVQZ4IsJZ+kwO1EZPF3jT2upEzcKKI15++f+8l+9W//Kv2zW98067fuKE2fbK5qXFBaQXAW+zL+U7ZqXfPdO3Ml1gkQzoCwNU8QBsSI1Trtre3q1iDB39DcQnYS5m4AP2k4k2qYaYT1lPew3nR7vSEVrNm/bMjO9zbst2dJyLGQc4aDin9BpGE9cqt2iPcSJN2ka8NTwOXz3ssKyJrEQtMZhGfli+NODv/Wa5RTz9OvG8653Yhv5Hnay9R4Mb356Ds9L9z0cz03/g9V+BGjjAHcfPzDAJPDuDy97iX3C/6ecQL09bMcVz6NEQLCDkB4EZOL99L/Bf//d+7WspsdoDw4tUXLfDcLfCi4z1307344Bdpge3trYt7l6cBuKmn6sdlAO5U4Jd2vzNPEwD3b/71Xy+SkfEm4ZJTn5gF2qCunFbgTn/RLAB3+ljaeqtOjFkF9vJoaPduXLM3X7lry+261W1gtc8B4OYLr1iYxYWVNXSrMwDCCwnXCQC3buMmxaaqVkWpV+eoY7dKcWnOxKVPA1/oYwEI8g0w7eAWNB5IaHOYYorphGm+yaYml9xzUw0VXaNADf/wbAVu1TBHgQv3LAtlT4yF7c5FQDm/UN8cOIALx/6Tf/GBnvVzB3Ad5HcFLkmLLwrgPi1hehVg8fkSEF9klF/tswEqRSClvhGWq2njFxtr1SybqBU4+R3Tfe9qZzD7XbOOdZV2zpNDsWnO+7D+fokCF+AQpQZM7SYbOO2LZvWc8pzLYzuAS6CqBByJVDmzDz0p33AwXEm4lJz3pJYnf6SST0qHZ7Vb8Z2J4e0ArrNGUQicnHSsfx4zUEzevunl+gmOFxfmrd0k6TCZgLz43VcBcL2N1N7pAJcHNxf/Uiacfc6cBeBedbM0MUd8AQCXGrgB4LKxJbGii4PJy6ZGSkoHcJEYNSo1qxbWjw7alEpnV9EomUkiiLqI1NBjk0+982TZ5kDdpIUyfSaSXbnisegDV7FQBuR6ejdWs11moSxviaQo55qlLkzKIMSkPuYyC+XUpdxCmefQqmPsNis2xxo2GFjn6NSsX7NbN24rKXO0f6i+SwKtB4BLsnNxTgrcegPQwrlLqBnX1lasicXzZRbKJP6lSmva2nUHT2WhLAvxSWthNpqRfAkFrmrfArhwccOR9Q9O7HR3X/U1+6OBrA1laZpUXcwo1Ny9vrFhy9fW7Pisa9sHe1JTYMMKsEQSwccIyV9X74hl3GzY6gIAbrKpwm4XkBuwJ8hSsnt9OoCbr9vTgEys8bkqN16b/ly8Hsn+6Xhgluo2P9as+EF2ZanG7tO+d3ruuSwWKY7hPHkHTkMLqjF/+WN6Hb8Qe02B46rrPiK5BCgz0D3p9bqFYkDrZYUx6qAa41mfSckv/52/MQecp+Sy2y6TcGZt8LnNSX/QETw57OSAy9bU6fvwtDVjOvbjdyyUv/pn/uKzlpoZfy8B3L/7X/+HXk851Y7MFbiz+uP0wbjsCF/z61QNWBGc6gm0Tco/wFrm4VTbPNa8WHuWl1akBCHZfYZKPlnF8u+zzokdH1NP9sgBLJ+4HCBNALuslJOijnOQ7aeuMIEhiXDFfQkAdwD5sda0N9/+qv38N74pK2WAOdS3JPyl5B+mmBZoMGoias4f2enxsfW6ZwKJOSeUrzs72/bgk09sa3tLoC5K1hvUwFS9Pq9ZC4EkjiW1cNNVOKGqjQSa5mmpoMYO8jZbSqAp8ZmsI/N5gWOSGKYm308/+khqyABwORbfI5vTZs2a2L4C5oyHakOtUwIgcPlw4HYOpdn8ouHI0x+O7NGTTfsM5djxiR2ddgRcAeIGyCBAA6Io5VowLqnVZO37tffesTu3bgm8DfUd6wIJdI2FUIxGLe8gU+h4FatA6mT9Pe/b9u6m7e1tWa9HfXtqUAOMAhJCdnXgSWPyEgWug7ry4igA3Lz/qi58AnDdrrNlKyurtry0qqQ2wDx9hPrEQbJzy0xAp66URgDgPv59fS2UitQFXFy0jVu3NJxQrH766af2wQcfSOkEOBNEH+3TZJ9Mipt5jIZNazL98Hwgp5m33njdXnn5vl1bXbXlxYUU87rSU0pjTbgemwVZkJ/s9xiLeT+KMR6vReI2Yph8z8n1RuwndbpiY1NdRABcLDrdYtoBTJ45yeAq+4FC8TcRdnqsPBF3ar51Rxwp1tN4CpUe44XzOT458fGk3XeyYnd7DXfWECAWAK4r+gVu1mt6yiWgncYQtuYqudK3OqTKlSV79c03bePuXau2GzaqmnWwUdY8NrDTk1Pb39uzo8MDkVRoG5SZ57QdsbeArJQTkOWtWS0LyIdSvCcRbwJw5QKOJe0Yq1QshqmvvKH2+f4f/qE92dpygHOuJcMv3FCazaotLS3Y+rV1KeA2nzwRkIQqnHM9PDhwtZwS9wPNVSJGV6kTTy3otrs8QYg79zhaBBVqb0O4AaBGJQ5wH6UcggiVAE4Bmf2hnZ70Vat0dW1e/eT48ETH9ZroXruWcjitWsMWmLuabZEKh2OA5671hwNbvX7N5lcWbe/wwI5OHWxjfVYuimGQwFXGEn0DMIr4DytkgPnrN64LXAVg0/6qQTEutwQOa10NoWpV4CpOHaxRrE+M+3qtmertks/wucfd6Mr+Hop5zfUi7LT0PvplqCr5RDGXR99Mc6PHH04ikvNTo+4K3KT8TZeaqWtj5AR6ldVMzsi6UQ83j2HiWDG+dE0XFO8e7yimYv2AnCSCEpvuqvXOuiIULNNezZbVNEUD4LpS2/NfJpIlpIVKvSaAtXN6pvJcjZpbGAPyue15X32Kfsn6RUxe7M8iNk12z5prRKRzIgcWyszplAMIpSjHoAY79yIHcCEWYaWt9Xw80nwPyB55rVAkv/32V+3Nt96209MzOz3pqN9DTrh1+7ZUqJw395P7y3cCOO8fHti3vvV79sGHH0rFTd8KhS3/1ndkAG6QUDwn0SvWfXf/clIYz4gzw86Yc+Z4XBvXQdB759Zd+5Vf+RX7xW/+ot2+c0d9GQU4YO38wrxANtSSkLYgQlAuypXxJ66ORxm+tu7ODgHg1uqyjibGCMCc40DCYy7VeD45EUEkVMFMCKypOFjQV1DmEp8Rj4wGZ9Y93bftrSf22aNP7fT02Gvcs9eusa5DoEuuaomglNhOvmdIZJOiujh7xQTgau2bypFfNSdx8X1lJHzVYz71fWn7EHHwZT/jGPGz7JOTOddi3CbSScSZ02Br/r5YnwPA1bjJnPxyADdq4HLPp8HhIA/QJwFwNzY2FNNHPBvnEvHWf/k//K8vcLTn2MW9+MgXb4EXHe+Lt+GLIzxHC1ywUC7oxlMHm+qhU1DhxJtnJs0uAYUDwJ0+9Uhe569f2KRpQ3vRQvlCciidbL5Ju/CesFAmkYOt6WBod2+s25sv37GVuabVx33VeYLRreA4q4EbtXCDKRkb22A/e1I77XyVDfUUI5Z80yDYZBLRa7hRk2VMENikDm7Nxg1UPjWr4V0WbFvVZHTmWizaeeLM1/VJBa6flzcOP50ZWFFAfFm7x/tVcrbMaxRWu7MAXLZeqoELexTwln/L8gaWK3kBr/OXBxux4E+DuNMJSD4XjEYOAej2+AcP7INv/ZG1Rw3Zx8qazbfpT63NOZkkTgmLKdVRtNX0ffu8Q++yZOznPU6cz1PHySUHjfvPuYhVnDbK0eZi8qqnBz8xMRHERnVWasHyfJ4TD1Ai++zVEjFJ+f0cn4uPxFwwC8BVm6a6a2wY21JAPAvc9HPy83dmv1vlDlyZhwpcNQ4rVsPyNSVvdQ9SQmKiT80AcGf1meL7CnY9ZIWqNuNY8lEHdEimJrGZyySWnyPHnJ9HxVK3RgJwn943Z4OueQJO9leJbR39U5aGauyiINSFHpMfI2ZLkkn5Nz5tDn9aF5xloTyzr4XS0dMMOt35hTltJN0e68w3ueL6jrVBJfmhs6ROEMQj5kVUQ8NRoeAKBrQn/N1SEZZ4H1Zwo25DkgTNhjmvP83jKXnDvSRhwMmEld80aKNrUc2okuE/6z5KKTql7Z7VDsAVrVbdFpfmrdmqCaQWwcBXC79+gAmstTIA150cnDnvc7MnZ1Jlq6SSHSmZuNRu29L8vB1s7VrnoGPXVq9p3JGwOeucCdzuVUY2atakwJ1bmJPag+SfLOVaTVtfB8ClhrsnS6XYol7UWU99361usRltykKZzwPgsrnMAdzop1yPaquhCBuimhhbj+QWmQvqnx2dWmf3QKBC97xnpyRVZUGZ6t4DbLTn7Nadu7awumy9wdD2j49035YXl9SGJA68bRy85ckmdx7LtYW2gAAl6VHgpv6iZIzIUq5wDIXA9HqUzyGTsUQ5iiL5Pf33Wf1F70mJ03x8TQPA8bd8DZ0FEjuFfTLuyD8T/56OTWatc8XcIjvU0s0k6pl6yPUU+shUKYQ437xNJ9qX9FCK5QTs6KKdlBBqlWDocx05cOZGJamWpBK4aZwTT4btWTpdv7cOtuh+ZySfGKuTsUoalc8gVM36DJ8EwP3KL/2bn2sF/86PH+v93/7gM1s637T/73//21m/DBVuzOLTCtwIyMvzVtvn9efSdWveFHibQJZC5VeTEtcBXF/LVDvVs2+2urpm169dV2Icxa0StiQ2BQ4NrNc7tZ7U8548dxtQt+pVLb5E7nL1nAPvbpvsii+AAkAGXucrAXIqzbbV2gv20iuv2htvvW2ouqTY8cgzAW8kDj2hr7qKqj/rCh3AGCxFEydSwAHnvrm9JZUNyU3UlwEEkrgHIBXYn9QRIgthFZzV7HQ1rD8jIYntMoABBARIZqnZiv0I5+VWqF07PDi0h48eCoyJWBtQxMsD1K3dqNlcq2YUFaiynuUlYyC0oEpvNmxxacWWlld034BEtvf3VQuXn1gps/ZBHkWd5xubhIkO3Y2E89+4ecO+9rV37e7t2wKxVWO+4koo2lFrs1ShnoP1cZdAOhHCalYZVXXPAU5Q3+7tbVuvD9HtTHXaHcDlREqwnYM5WBvnlv+uSGBCgav+mq6hVOC63TVWmRAMiM+IJ1AKAlrE2u3zBuo6FKcod1Evu6pfQEcC1lGQYY2qZHmzKeDo04ef2vvv/0j3jfEU9UYVHjBnyaba48/yiR0p1pN1+/rX3rW33njNlhYWbL7dKiL/4sojBgiLVIFTDmFPkhELb0pXoKLGIt7pQ2j00h1FniAr18P85oQ4VxifdTsCpTc3t5T8d8KYA7gBNuQKoKtNYh6jOyA+NUcltZ2Di14vWrVHReJ04hf37PFnjwWcAEpy7TlwLWKWQEsHyVGk88TJp8E8IkvlilS3Xkva608D5gPALq2u2cr6Nbt1966t3rieyiWZnfV71kt7NKxXAVdkDX98InUpFvEdYifmNGrJ0o5JOS1LeI2JpNBVqZVSM+4KXAdwmecAb1eXV+3G9Rtqqx++/yPb2tm2FurwZt2G44GNK15XkrrUGxs3Nb8xT3FvcUbheiB/KBEvUXKQVhw8EakNm+Bk+wrASt+mH8p+tesqwSAWJ+TP52bsmtP9YD6EUH56ivoXYh82ztThDStY9l7+/XONps03WiIrNKsOXgFgnnY7dtbvWhM3olbDjs5OpRz0yLVcExzA9bWcUgmQMehIxIy+l3JbZvpIAKLFfJ/t+TgqYxcAN65L7aN1oSSku4o79WqtS66MZUzR51SyodWWIjvANqlzIR0lG11XNKd61WkPFmAJ87LbXrs62FfP2PGn3WIsDtngKs6pGMXpM1nyzy3X85q4QcQvYzJX8Kb3pV1C2P9qTdfkQp+s2hJjEqKbKrE46cR5Iz7XQEpQBxCA27fTkzMjNKsZ6zV14lsFeKnzopZ7e07jkLGdk+RycMjb2euXi4xNHkuOVriwVAUuYe0PKQNQGCIDtaxZnyAy0C+0d+x0dI+4pjIfaPbGG29JhUvdW2zF+W6Ou3H7lgBg0cawbe9iHewElq3tbfu9b3/HPvroIylzuZ8CcMk5UP4lkQTiVmp+qlU1RlVWIdXqdWDaCYccV+SauufjOBYAG31ZdZchpIzMbm3csj//5/+8AFzKhNAuEMw4LqQEgFeAZ9qcJVOgscjkx3Z4eCTXDt4TMZ0UuAnAhZTic21NylrakN7CmKLsQlizC0zWut8UoB3gPHINDJmG5x3rdQ5loYwC9/TkyLrdjtZp6tW7f5YyFSVpMvXlMnwp13qtEmmPUQRLU319Yih4RiCNJx9VEZuW77uY28jXr+l9eb6VmUynZ2Ms20voW+ONWWxcEi3K89J4EFklbM7DWSLGrP/MAdyIEWcJbbi3rJ3cvwBw49qirAd9C2eE2Bv5nFS6k8W8z7iEXHD79m2pshUHka9OZMg47gsA92rRz4t3ffkt8ALA/fLb9MURr9ACkwDuTOi1OIovN7MVjJnGtPzWadB2RjLtu99GgftvXTjTL1IDd/pgUbvjqgBulcBsMLDb11YF4K4ttKw66lujgj2OB4uFUVxi1UbdEjd3TBvadCKe1C7Va5FIk4A2A7Hi9SKRyAYTOx429yhxAW+xLWpUrN7CDiu3UPbERZ6ELextkrxBm7dy21wEUDnoqwWfpNDTHomQXUBaKdfCd2vDmOrfehKlYoMx1skjY+sdAO75mNcvB3Aj+Ih7djGY8YTehH2HWMY12/7xQ/vBb/++zY2bNjgvAVyl+i4hEly8D386ANxZSfergqB5kjwC+8IyJ6WqGgATAuqddq9kJUSBVFssEq/Pu4BNn/9Vz/15Pxfd+qoALna4bPqr1c9TA1e9KdUr8w1XYlqkGp5un5r33Qhyy+tyoCN/XLjm2PxKEhF1jVxhwQaTzSI1PMVdny78nAAFt2+t28IcQbLXmprVp8rzmLzTcb8imBfLXoE4CQE/f5KIJApItES9RyVJp8ZikaRPrws4+mMGcLkHJFlIUrHxCBUU6wBXR5JMiRptgKgBSCK7av3OGbtOV3SlZHokHbURTqAn82KlUbPecCALN1n1Rn1FgcEOgva0cfdEwiQwlNmDJ4vufOM2fS8dep59D/O+5grcui0tUYesboMR1ocBvKSEONb4MwFcXz8CwC0SOam/VkhqYv/YnrOluQU72N6xzsGJ3b6+oU3yWWKq0xZdG6rWLADu/CK1qljnXAXZbNRtfX3V2i2vf+gALuqTmp12etbvUSPLFbj0PyyUSXg1mnUlTWNM5MAW86AAXCzSSBKNKtZFJc3KhmrhuGNnuwc27Lk1GKqYvu5nio5GWG7P292X7kutgvgde1AHoqJOvY99KQ5kqec2gvPtpiyU6XMkLEjWMM/6mpwsk6UwTSBuRi6aFV/EazkwGetc/M3BQb+fl437nKwWfSQS1vGZWcDi9Hsc1PA6lfl5TP87+k5+TdPvibWreM8MAFcz4iUq3PyeX4i7UkyWt1E645zK5NcQKFNKfohEF3a/mQIijy90fcQiU/FakdTTUsv/ysTaZfc37sd0W02Hb9PgdP7393eGdrzy7sRHAqDNX/x2Am2nj710/sTePv6HRR8KANonAR8Xfn4B6oR1qSvXAqR1O0q3pBRgmsZMxKeMTd33VIsuB0c1nqRYctAOC7+NGxuJdANQey4QV+Of2oQAEKNzJVXdXtmthLH1FLCakkO5hXLUTeXzqD9dlYKNqLu8NOcXbW5p1a7f3LCbt2/rmmUJmtR8Iuyco47xOV016UdDr8FXr6v2t2rApXqS2BGSWFYt0P091brDZpAkLz1kfn4hgSCuwKJ9eMgqMiM2ch4CoqiVm2yXsdiMmn2Awr5euw1sHIu5nUQ0to/b21v6SRs6eaal+wpYwDy8RL1IkqKomyCfQIBhTEjl5Ws/qpvVtXWrEU81GnbS6djhacceb+3Y1t6+neseunpQe6iBu+pozUqWyCTE3/nqV+zu3bu2vLQk5SpORg5kUCM9aiR79BQAbtjcVsd49LjdIiSh3d0tAbj9846dD7o2GkH6IclLkj32S+xpspp4Y9q3BHNTxcZk41+SchPW4m07GMnWlHuAYghCWEcAbjfZrbrCNuYJxRbnbmkqZR4q5qTGp01IZKOSAvhFlaI+1Gzaw4cP7Qc/+IHiFI4RyjG5fTB+iFsyABeWEveJ8YGa+c988xfs3a++be0iVpN/kZNI9CwJwkXC19PgkwpcEZ09KxCKKtV8BMAF/JctqN8g+lDEROq3AKDJXhw7cfo9FsoAptw3Xw5d5Z3HjBFOXljHUhjtIbCDYDHXBiYWa5Ur2KldueL1ndX2bkUeQA6AxqNHj+xgD7tzzsfruzJvUXdZcxFtrbgQQLJmLdkl+9Ot2U3AkcqX1J3Yg7U4/X/jzl27vnFbVqnzS0tSFFIjGqtx7qHC+QSGMmd1Tk7t5Bhw5FCq/cPjIzulNAW1I7m/qYYq30sOgGP57sLBXNG2Y7uBpbFVbW1l1dZWqGe5rjnhw5/81Hb29tR/WbfOh309h2NqWi7aHZR4Fbd/5cjMD/RBfqf/e5zhsTBgFk/almcANShZHez1fX3YQuc5ANkQQ5hLZEYS+0uLi7oe7gv9mLjKt05OStdcLrxmLAXnQrMtoiAKaRS0qNhPz04F4uL7AnGQOsQD3GJS/V1XrI9loRxuDa12W0BUo9V0RT/qTlnruodpqD2DWOQgmhM4eT+kQp6AiJAEwg3B94bkKnxCUGzF/S6slcPpwm2WGbcA+oeHB9bv9nR82pma7QImmRPpcJk7gdv5D31PRumWNP+nEVIu8ZflS2bs3fIYR+Myat5mhL00wXmsmY5REMaJh2pp7h/j7tMXMN1utnTf5qn3jvT7fGRjngOfH7UX0zOpzgPAPe7Y8Bz75YraGKty2ph1LEgkgN9RWz7Pu4WVsPZs1I9utvREVSpyjezcvZ05BvM5JI1CXdjr6jVsX2XZfOZAKGMi2inKJlFT9v79V+zg4FAgrsqpzLVtY+OWlL00E/M3CnvAWvYdzD/f/vZ3RG4RyJ3mWfqebLQZa6i/03waYyj6Xtwb1hSugeNGKQXW65XlZcUXzL/kERjH1LJlnrh546b92X/9z9o3v/lNe/utt7X2ACgzN82h3AfAvXbNYwSUlYzlwcDLQRwcCNRbWVnR/M/YUJmFWk0KXADcuDe8j2PL8WY0cmvpbq8oIcE1MzdDhOAYcoGgHBH1bSHonR3Z0dGe7e/v2snJkXWkqGfuwKYdEgRrTXJgCfA2rVoXLJSnx0HkKNLaEnTOPB7XfQ7OxRQ4HDvwHMKdzn09DcD1eWEyEr+YKw0iRiJRT1grl7WqOYrHR2U+1YnFuRo3bNB97zoN5Oafjb0I44o19DIAFwJbjAfGXow5B259LQgyQwC4lNDQfiCtgXkb/a2/+0KBO703e/H7v5wWeN7897+cs3vxLf/KtkAJ4F4BvC2IeTH5f45muUQJ8ScXwD23m6vL9ubLd+3aUttqALiSV/nGVJvZSISnhY/ksXP0S0aymiwW+6yuC8eAkZsv+PnGMxiTsqxlU8h7W26hPKyNrTXfVrDL+wQgkPBKG9o8qVos6imaiEAjNlQskiywEyzmGQDu9KZY5OKUznT7rKRATDNZ1NFFDaUauDbOANzcQnm2AjcCAr63CPBn9KH8vDkf0jP7P31if/Bb37XmoG6jZKHM3wLAvWyyzZO6vjOYXQP3YmL3c4yD9NbLkuWf90izjnNVEDR/X7Di8kQ8fbw1rgpEk8BQRnGjVGepYtWUiFFi8zkfF/rVUwD2/Cue93NxjGcBuHTaeqVi7Qabx0aqD/v0ObIcy25xythiE+qM21THTxiO8+LDIotskhQyGndKOyaixdO/r2AvFwAun6OGNckMbIs8IeQpuIsPb0M2MmbtVsUW55O17FPupZLwUw8pdagp1CUxg007G7Oyrhhfw/UFi9nVS8yfs2vuhspHUFWwXrPvvGr/zk/zeRW4OYDLBoMNR7OFssrrYMJaF3CQioLDEAf0Pzs+kT0w7OIAIOK6gtCjdQIW8VzLjrtnnkhJyeuoOSRVLQnWpGKYBuO4xpgrW1F3K9TYmcNCtMXVAdyKzmd5ec5aKBpGqJLSUQo7ySsCuLKi9B4oAIbNIopi6qxhR3Z6ZrXh2G5du26ry8u2t7Nrx0coskbWGQ/svGpWX5iz+cUFgcrUMOJcAHOvX1tTTVsydEqyJgAXBW73zMcegAGJskkAt5USuX5RMadzj0nwyEIZ94ah2RkWXoxZkl6drvV2D3XOJ51TAbjnXE+RBK0oQfHq629YvdW0UbVmgwTWqU6yvs6TZ26h7Co81uCFdmtSgYsiMIHm9F/fuDoQNkuBG9eRX8+stSrW/vJv+sTlAK4SzpPjPj/GrHlZx07Jz8vW1fz1yfeEFXd5b+I7aINZYLG3hwOf/p/HaJrhZsQN09/H8adBzum2I/mdJDDeZzKLdz8nn7uZUJ3YlM4jryyUJAAAIABJREFU2SYLLAhred1Kb/NQvCieTESpuL/xcxYIP32/8981zqYA/lnv57X3t4f2d/6J11d7ngcA7lvHv5n1Sycb6HpVMrOsv+qEBG89V7a6Vak/HcDVOEYNUtgoulqdtZQHQJVquBbrmq81zMMBEgDAAGzxZb4Oo8jvOngkNwhV7hSIKnVJVpdcMWUi5aifS82U1IxpHEq1khJfaudqzeYWlmwRe9yVVVtaWVFCsbR8rRY1D0NpFaRPklOcE2o1an4CJnM9AJTMWwC/JH8Pjw6ltAPQRblAQleq4dSPgigkm276YNT8E8DkFpCsvYAFtK0nPd3Wmbble8LWUYCEQAl3JNh88tiODg8FjqiOZwLguC8A2Yvz81LuwZjBmhh1a9hTo3yKZN7S4pI1sEhttlQ/utPr2aOtbdXCPeudW1dOE06OcuAlgYcJwCWB99abb9jdu3eMuoM+948FgLfbDghB0NEsK0ehUDt5PwTAxfEHwIP229p5IhC338eet5uskLHvBXQqCa9PA3AdCksxHSSi1GdyABdwygHcpiwkFxeX9P1SP0dwlvZQGusQABNAwedkFS3w3ccVQFEkP4tal/Pz9vjxE/vRj36UlF4jjRPf341FDlOLqL/4/MW9osYgf4eU8Mu/+E175ytvZftbb7/wfSjdpsq5TKCgTy4OtLM+aa+bxn6aDwHXAD4Ku9I02RTJ4lSXUyqcpMLt91FxHtju7q5IBNQNLolB5ZoUc2s5f8Uq4K/k1GUBrtjvJqcpzhWbZJEcmm5JC3CAOjSfd2l//sZ9E5lid1fqV+5TKNdwxZIeO63vzO6UTmAPMcdPFOOpxnarjaV2U/tMzom+DxB196VX7ebtu9aem7dmu619luz6UY0nBa63j4OZzF+QvSBPorw+7ZzaaQKLXHWdYi/xOAFtg+3kHLb0V03WAwDIc2rIYs/bsqWFJc0PP/3JT6Wew9lgkTisDYF8bOcjam82bGV1RX0IlR1tRvtBVoGk4GtrEBRwIsC+1gkDblNNu2Mhfq45R/Mz5USIfWNwZBaePm/6ninIPlLcdr3+rto0ESS5QF4b9M4FbgL6UT/1HHC71xN4yxNHsyrlqXA1q1dFOCf+FCiveS2Rv1HHyhIdYo5be9LRISbQj/jucAEIsMxVbWOtPeRoFAMUv/tcJPcryEOKBV0V7OUWnBCg2DHVnVVqwju1nASw0z46PLKDvX2dm/qb1N1z1pxrWxMHOc5L+9iKgE4nSUB88XXXQeaiJxTxTRo8BQkrxtfMHEoQUFJezMHDhGClgClIGx4fOBge5+IBVYxXd7+h46OWxs3o7PDYeicd/PcdxAXQTqCUCI44W6EerWE33LOT41MbDagfXNPcRp+Ule/paQEShkW61x9OtZfNBEaGqpU4hfWS8YAqn/WJ9TfqeXMMxgT3i75NX4A8QQxy6/YtrYPHJ8dpvifOSn03qWJvbdyxmzdv6TN8lvsW6l0IAsIlIRV0e5rXsU/+5MEn9p3vftceP37sYL3KxLTUVyBdMU9AiKL/ysY7KWq1plMfXbkb+oO3d/QDrZuA56h9z3H78D7Dnojv5vXlpWX7+Z//efvGL3zDfumXfkkkBgBc2mNhYVHgLPMEgLeAtuQQAlmOWIL1Ssra1Adijt3dcQvlsHumHaKuL9eFLbkcK1SKwK9XMWKKdzj3fq9rJ8eHdnZ6aN3OkZ2dndjZmbutUCYBgNeMGMYB3CTN98GU8tvhUqJtLnmMUC4k2kuOnGacoEIccyEnFwSiXDyTRliQNNJwzjj7Uzn2QvJ+SfYyHDHS3DIZxyeFbqhzi/JWcWI+TpljIpcQa3Ko44NQlYO30//O9/h8P/dP9YlTfjni1LDxBsDl6XtJ1gVX4ObgbQC4EK4hCUmRPkV8DVLWf/53/v4LHO15NnAvPvOFW+BFx/vCTfjiAM/TAg7gPgOYCEVQfEGyRHzWxybO508hgHt9aUE1cK8vz1t9dG4NfB+d0p1iTR+2BGhKFqSANFJ5nmwtWZT5ws77G4l5m79OMBZsZG0EAG7ZtMO+bjdtUDcbVEdK+rMhaLYaCvxQa2DBGY9IdMaxHWRNQGsC3CIJy3tJcGljq+/0BEh+rDheAF8ENg4M+TGVugzrshQguEkJWruq6jxiodwbocQdGwpcAkyvH1QvLAiLBOeUrdZlfTsHcHWkSs0OH2zb9//R71mth1UYMJEDWPzfQdzZR7ss0ay9R9Z/pxO7zzPuLgR5z3OQqfMqhucVQVAFjYl8wMYh+l0kQbEKnK8CidNqY1len48Gum9SCqqea9pofknnf1Vwbrr9rvq5vI2U5Bbw4gko6udEm8hC2apSIqDAhbVZ7haf3n9IVtCGbNpJtJFYYWfqG3K37ymte/xYwToNkE/nMfU1s67Rz9x7tna/lZoNhmM7OUVRdK5k3TQ71MGa8uB8utEY2eJ8QyqWfM7KT8H7/SSQwznRd6jd06NWnc6lZqNozHSA4vsqVdUcWlhoWK3i9rv5o5hfEkASdWees3sVH/syAFzGhzaQrZaIPNoMZ0zVsN2mtlYPBQz1jxN4kYNOtCP3W6/Va7Zyfd2OOx0x/lFrktySPWW1auc9Zs2Kxh7fF3NRADQBDvM6LPUCYw3S0NS6+7kAXJRVy9TpatpQG9/0eB4AN2MgY9XXOz2z7vGpVQbULa8YZo2rC4t2bW3Njg4OPQFtYzsbD61fNWsstG1+CQCXhJMnh2G8X7++Zm3UtLLCcgtlwJQAcMWSvwTADfZz9HfacsJCGTJCALhYOZNI657b4ODYOgfYnR1bp99VTUeNQpJ8Rk24JXvjrbe8niP2dAH7JZAv7FqxU7+gwJWFcqpzOHQmveNdqV5vQQJLCaepdSn6R76WzQL/Yu1Ph34GgFt1cKYYy/7vWWSCWBvzv0+sqyJFletp/v5Za+KsdXf6PHTLC1eUUvEZCtzpuXRynS+79bMBXGwjfVb2dSPVk1YWvASLVYctWQLzXhGckuKkBHBTbJi3qwDcBOymXGY4Isxqp+nryNsq5oenfS6u/MsDcLkmr9XLU2Dg0McE64bXQiXW8xYMBVaj7na+/D2Y+PydBKDi4THlHdy+nuPiiFDMn9n8GkSIqL0V7H8SSKF+iXNTndYECmospARuONR4ctlbKPor58ax1J+Ihc7PlRDmDShzAOVWViGUtBWLS/WIbfOEsiEs+0oAn/Pl2CQ3Ia6gVOHYKHCLGpFZnMa17OzsSG3Je1U3s15XwiwcGqJeZ4AIMS8osS/A2FUv7C+4TOrvySox1eqNhD6xEdasn8lCeV+KYbeRxqOB+HEkFez8XCgtqgIkUByNZaeMwpiE9LxiC4CyNnVz5+Y0Z54PR/bwyZZUuNTBPT3re63WUM8lANfF2xVbW1u111572e7dJel9U9/tFvTYOLeslcBibh5q6lgXXNFdt8qolgDccyWjN7c+s+2dzQLANeK8itfAzWG/pwO4CRhL98jVwq7SpR+5+tXVbgJwE2jkilSvxTgLiOf8mWe8lrHXIAwSD2AP9537xT2mn2DNjIXthx/+RH3Jj+kKK+1Jk9qSVnHlVSUpz8+0pgJC/PIv/qJ95a23XP1S1B3NiTFpfk2kzgAA3a66rCkfc2n+GufLPjP6Zp7wFQFDzi0QB86Tpbn/5DOor1CbSXUs4CGcRxIJRiBHoDlBGsnUwhn1hu9ywIL5xu8VYxdQgfEB4YC/E8eHIxHfF2OM83ny+LHtbG3b4d6eDbCfZh/EMSl3RI1RvFudyyPQdp4xgvoTlTgEFaJkPlMnXj+X5bEAl3rT7r/2lt26c9+q1dKRgPun9kttSJ8JpSf7bsBQ4lLaQMApYMnpqc5DJO8K5qFpr55q0PoiFk+Pn7odnwcAqQF62s229bt9++lPPrLOScfu3rkru+T162sCcftDdvMOTkqxf+ZERGIgHhwj5k3NRcl5BLBHQH7KNWgfAYArFd+c+vz0+lbmHlIZKoDZgdsV0zbMtYwDACUetBXEs1a9ad3Tjp0cHtvJ4ZEdH6LGO9ETUA8LVmrfrkAGXJy35nxbNYdH1WSNTb+O9MlobMNzLPj7XjpF9rjn1jk709wDwBC1ROX+UdjlD92CO4HLRRBhpjELQaFRcztjAGUp6umDygc5WKn2YJygKk0KXUg1jz791LY2t2x/Z1/Xi3oS4ITn3PKitZfmrb0wJ3toxZPJkIk+FQrdMgoqaGjpFNN4T6S46dzHxHqZulJaNR2ozombU4QybxtX20uEoDxS6WDgZQtqVsVx4KRjn3zwE9t9vGnjngO4lWEiQQNsQwbDnQ6Fc7Wi+3F8dJIA4KbuCf1KivVOJ+233RlCQGNSO8e8FfXIRaxOrhW8d2F+UfPC0dFJUXdWr6smfQbgdnsikOEUwRzG/AUAS1+J8RBzz8rKmi0vrxYlJFgfGD/0Je4hD8YO586eg/rb1KT/3ve+J2cC5qvFhUW9F2IHSvwj7NW7HQGc9CceQdIPkJg+FiAc38X5Brj28ccPbGtr265f5xyWFOdAxuDYjNvXX3tdIO5f+At/wW7duiWLe+ZKzgGHCdYi5tdyn1rz+SvN/1LnZrlR3kdMA4ArVXhy7Yh/83e+O0oY8Xm+y+2/vSQNxzs5PrLNTezt9wTgDgYo0llfKYnTtwoK3DEALrXJk7tEkC8TYKscRpybZwxTP6Y/T5bSKvbb+QC6wr8TNVU1muNRpu2C7Fz8ZeqIQWz1l8sxlkhVadxNn5vHtA7Upk+mz6djZBbJOYlRRGM9PdaIZ7R75GCn13P6F2B+5LRjzymCQ7cr8LYEcEsFbllayL+L9SsHcGPcxFzk3zu2//S/+3svcLQr9L0Xb/nyW+BFx/vy2/TFEa/QAldS4H4ZAK5nEC6ckWrg/ju/fuH12Ff4ChPrTQoXs5VJAMWs0aPPpCRM0I0nFrtJeMTZ0skeh43U4NzWFubs7Vfu2cbqotXH51Lg+lLhAEhKYaR6WaVS1Nm+pQIi2MG+4DjDDaYk2KySKBWS+R4YkGSY2Igq4B5LgVudb9qoUZXNDyxRNoCtuaYAXM7d7Xn8ujwQVaPruHwnCyGfcXDJWaQCbCvUW/JjaIORkllaPMN+TXVmBnr6Ap5UR0pOutqE455Re0k711SXxD1ubAjgwd9R67FR5zUlFGSi57e5UKSUoLjOIdRBupTC/0qfUaKw2ChUrFGp2enjffvu//O7VgfARYEbyYYELxW1LKbDomyDEYy8YhMZ0EiWYNXfZvS9WYnoKwzFP4a3uM2R7Dpl7UdQS30mbJnq+jlPPbVUe1HJAWyiqCEHUw5lpVQz01U1/xgu5ZKvLBM9KfE+tWkoR0h5ALdjxY4bm9aGzbWw6fMNZhH45tNHWF6m1wLApauSaJN1Xao3S4/Hpi/UWXEYJbXqJQHD5yP/tgiYBdY6EyERHuLTAeDyh6qSotT/6fXPy9pAmlCDDusWtDkISP1b6tixyS1rnV5s1Hxe9inWQWoYyQDGfMdo7DXu3I4xdvVOApDNsDacLWs1SjvV6eDf78tsBW5+VnENs25/sUEskndVr9eWrIHyebb4fMHu9Jme47NBXl5Z9rpa3W5KwmAj54lXyAyAOdQ9Iwkz356zHsmzbleKUH+4EkAqs1RTib5RaTZs/dYNgXxsvmFXo3TAQgvmOclw7jkWxrK4BPwtnBacNBPzUKuaNrPFBs3bMH+4bu0Z4WYiI9cbNQG48/MtAbieQIqjlTVwI1FDvXG/j2XiVHNzsuwLAjMS8X6na2fHp6rbiyaljlWa5pqq2yCTKIP0UxkJwK3PtW1+GQCXZHYAuBW7dm3N5ueAf92u0JcbB3CpB0dtNNq8NTdna+trIpyg0JprB9g9WdqA+0lyhvkQ20sA3B4KXFltja1yPrTzk44d7x2oNmSH+lN5PDIe27XrN+zVV17T+VfqdSVONbeqrmHPjo8ONcakJKRgk+ZRxl7L1hfnBZBgQQo5QCUbfKFLTOWyLmoQMSbWqGJ9CiBzCuhNFr/F5jcLy2avW95vBeBG/JbiwThGcX4ZoahM9AVYm1Rfac3U3xPpq+iRKT6KOTnW9/h58fzKhhcAl/p1HFvKGZ1zel9armNITgDJ6dyL88rtj9O5jii+lt1rzU/KOqYXo+imnFHKercxYibWogB5C+v7si5afv5ez9dtcWOce1hXpICyRHdquUSg8ynfa0Y7sSYEvtm9DAXub7lS6nkeiyhwj/5BqqPmYG2oxDXvidBETOHKTyVyKjgyuGJSQIWA3zTrJ9CJv/Hebr8rUEKKFxRWqv1KiQIHbIJcKFJkSvyRUI36W4x/kkY8Y+5njmFFCjVf1AnMuW/eVb2tRA5J8zfzNgBlAGQkE7FNRzHXas95PJTFpbPWtujTfD+fJw4HnCJBy7zCPEECTOtAUknFdQbJBMUuSU0+w/ul4kpk0rCCDVVuJKaVsJb61pXIlQTuYd/IusNeguQ1a4zmzSb2nD17/PgzzVuqHae6jFFDdSgQdWF+SXsXWoz3o3phPUTxwvo5jxIsqX9pK54QbYAon2zt2ObOnuyUT7t9r/2c+qsTHiJ2M1taWpT69v5L9+zll+/bwvy81mWP2cYCiAH4Fb/Wk6OJ/ubjpSqD2LqrFnsAuI8F4Eqhc84YYIwXlJsE4sYe1OcSB3P9HHkkPoLOIeoilraB1Et0oJa+L3BLSe4lvRa2wrwn+rJA+GRzTP+L+697GXszgJxBqpWewDDUYXt7+wL2IUAFWOB1G6kvzFrs+2UHJirW6aBO6soGFzeL9959x159+eXCzrAoFaS5Lo2HohxHmlDTFFisQ0mlHgnbWAtiDAZBNMZexLdSYGp/6Qpcku7c27DffPDgEwEhoeaMvW4eb0yM37g/sWdkXkn9grbyWNcB7lAsujq4tK7P527Zdbbbated7W3b3tyynSdbruxnLEHIrte0pvMTkJwxRlmNVr1mbUgWAPHaY1W8DE2tat3znvUHfaujAp5ftLv3X7Mbt+4mMkwicBMDsv9WezhgEcTpiIE5B1moqsa3gyVQpBlOsiXnmVTlrsINJa7HunxW9Ts7HQEpWIwvLS4LMPzxjz6w0+NTu//SfY2/jds3bW5xzgYjlH5+3/g+AJYAUVVLM8WisfWgPR3IddUy7YMlPCQRXyuqDmDOOdgY5R00zlJ+xoM8X1f4PsBPzpsHcz51EgM0UPkHqwoA7ByfCHTffkK9zp7U536cqt28c9tu3rlly9fWbHF1WbEbVtPFWqwTx0IZ614nU4ZiTKrIfbeGvffSPc3bcVwIMnmuhTkgriVIXg8//VRKShwXaO+l5SXZ10asUeJLqXiGkkjeH7ieD97/kT385KHtbO5q3lhfWZEienllxdY3rtu12zdFfoQ4w3wvQUDyDOB3gbrpS8rdSsQXgfGn6CpiwGkVXxE4ZLuLcEDJ8m4R202uj07kj+t1tR9uOgDnFZWi6Ryd2IMff2jbjx7boNO3UW+gvYPuB3E5+THUoqjVaxVZ00OGgkdRrzYmAFzuF+BiEGOCrKF69qlWaKyjzJ2RI+P9i4vLcg05Ys3t9oqYgDWchxw9lCcbqh++9NJLCcD1Nb2ck4PoZl4bfnFZexvIXwG+Q0QAzOWcOB/OG7D/hz/8oX344YfFPE9/ow4638Ue8dFnn9n+0YGdEKMof2a2urYmwlMQHiD48PRHResq/TdAXsa/2znTTtQyndd5bD7Z1Hvu3LlrP/f1r9tf+St/Vd8L+Mp8HOfuAK47P/g6ALiNxXi/mHOjywQJmWsLADdUtn5vUg3gVOaCtuB1QGfex5488pI4AOxsb1q/17FqdWT9PvPZqQ0ojzDom43OFZPIRjntGb2U02RC56oA7vPEy8WaQnRZALgplpgSX0TsOP095V5oEuyNvbjWhPShMn1+EcCN3HTMrTlAGy40nxfAjXNVbejV1URs8PwB95JxcBUAtwDmE4ALGUIKXKWXy7XhBYD7RXrhi89+GS3wjIzal/EVL47xogUutsDWNgrcZz8mOuhTFLjTC85E0m0GgPvPv/Nt+5t//dcv+PkXSaqMxRdnWQaZbkE585ECsZzRl79vOnmfA7hkbbG/XJlr2VdefcnurC8ZOhpPxbqlRp689ERZqreiJHuZMyzaI3DHLAAmKVok5lKR+1JZkBjNqT7dmKQ1AK4slPEKpg4utaS8pkyoA/PkpPYcCWwVpoqKNyWXBDyQEEsb2EhuEbCy0Q8lBD890HVgWdaSwdRSAjasZzz4Pe2cuU1QSs4qccCzggq3an2sovhuUkFKcjnoxHeiRsPqh5ewkYMBTrLfay95ApInm17BBNiyioHv4Br7UdWf3D213/mHv2Wtft2sj82OM+roK2xcfWNwsdfkCYgiyIqEcwZ6+L2fzA1PvP/Zw+lPwDs868I9U/3bQV+qEvpks1qzJskFVDPkD3CVqmFVZ27NgyXh4NyGtEMCcGeRM/64LzLuZwS12qqEddPUpnLiXGVV5Wkhse6VME6EDGGgqQh0ARgkkIJuiCpLtlspCanNl2/oxJivJEuzwP5TUOu2hl4fS91ZiTofU35/sDf02nzUZ+OhpKXY4WHD6RPP+flQDGTV8WRTqVsdQBUWtg78hU2vkp01bBErSmS5lXMAxXnLkPROKsdsc1BaKEMC4bscwPVz9DHrTSrNjuYM1L7zbU/aT9+TmDM1M0zVwJ11D2cBT9OvMWcP1U5PB3DVLtk6xbnA/mRjKgvls47PRdwXqZE00TlIUana/BwAXNX2d3esNh4Z2hclkZR8raguFQ+pa0lwNxt27daG6mix2WWTjo2mNx45CgB/SAC4LHjilWQFfcUBHV2RJ79GsFhTck/5Of/u4pFIBFcJNjksQOfiEnXaWlKJxEbbk+EOzrMeBNHnHGuz1HFiY1jwlWMdV11fs2Gvr4QaAHV1ZNYaV2yOZAltSV08knwAmRWs90dWaTVsYWXJWnNtJVgZj/WaK7IWF+aMTI2ShCmZQwLHlRlDJVPb7Xlbv3ZNCXTaDtA3reSFqtzt6sZKKPawRtaYRSU2lJrLbezMBmc929vZU+IQVn1hc4yDRb1uL7/yiq2srXmtucSZkMp/OLCDXRIjR0pQCkxut6zarFsFMla7aTeWF6XaoV1IckabR7JbY6UA4xIoEWM7B1aVHCjVqAH+5VZx3sUicTbtFuITQIyjAEMjLouYR/NPALcF4BUq0lJRGuO2XDsngeXJ4yWVbjb15PFW2Z/DDaWc2xQX6Jy8vESRTszdUJJSy9vEgQnx7DMCV6Eg8xPX31xVlUh4I+ISJ66JJ5gCLyUpFGNFgqG0g455TvGTef00xTIpno5xGdfqqefyOiatw8pRjBqyfCRXlMIsJo3V9Ha/5EkXhfe3B/Z3vhQANylwpbh10Nav0W2SAWRZ5+L1RqNl9brbXaokRyLWkDAMhRxrJpbBqKkicRMq2NwxJGJSgY4tEo4LXpeOGoDJ1SZiXtXSJbYcOYFxYmzl9zGB8JFA5TwDDAZI4nXWS76HZDnXx1oAaUXnNgVkRRxSjKkUe3O+nANALHMDwGwAIYAhAnKpuZuUurRTJEN5P/MQiU8+h7qI5BjXRRty7FCERawvS8hQFiUAd3t7x3Z2qRV3qiQrQDQq2aWFBcUdW5tP7BR7VPoRQCXzfgLbAE0XF5aU2OY+Kml61rERMQu13ZsNa1M2oVH3uVdKxwWrNpqqV769u2fbEGKkwO0pfijiFbkyuxKDgUZb3Lhx3e7fv29fefstqc2Ir877bpHNNXNPUP3yU0M69iuQZis4f9ST9ey5bQHgbm/aWZc5n7qxGN6zliQCV+w6inqUvl8p18ASxIzzdDcVTzxzr+m7Xdw4eJ36gqsrUqYEgCvFIy5KiYyg/RZgeErC5gB+OS85kEw/iz0Z45r+wL2kH5TJcrdIlYNHAvK0htZc9U273b51w+7e2bDXX3vNbt+65et6qjWqWTTFw2lmTTWAU4zok7fvwaZUuFxzzP0B4MbvhX1rIhPTb9nLCrIXGE5s4fEM5/nRRx8LoM7n0ZIYWZbsKHLgaY8nMCg5S8V4ABjhGQq7AAxiHo35vGjv5JrCWMK2eP/gwHY2t+zxp49Ug1YDQ21r1mg1rNl2W2DqQzcg7KGkZi/Nk7FZzDsV63Q71j3v2+LKii2vXZP6du36RrHBLGKpqEnoHaVwIQCwzVVQfq+dXKj1nT0coDQWs8xNkNFke60NSwLOHNIj7gHU/+zRZ+pL62vXBIK9/4P3pWh89RXqdd63e/fv2uLKgg0rQ+v1UVOdqs9h3wr4WNTADBVqZvWueVBzqa8PqJkBb9jLA2AxNhaX/N6UMWe5xmoPofsBkHZkDz996MrfBiU/lovvVpwuwHXsyuKTU3v0yUP79MEnmsO4ZZwv4/OlV1+xey/ft+t3NmztxjXZJ4+kwvc9nYfZXtNb1r4C64YaO6wFm5ubIma8+eabWnsiP8F8F/O1j//SrljXV6vZTz78UJa41Pe+cf2G1hKO4TUhvSxAjDvlY1hnxiYA8dGnD+373/t9++jDj2zz8Y7VK1W7vr5iq2urmmdu379n9954xZZWV2xuYd77AQR+9QN30ZI7UVLD5vTOIh4q0lkpiMgcJbLAYyJ+ijEe9y/fg8ffCrApwDMdPinxcU8AMMfFoz+w04Mj++hHP7bNTz5T+ZIh5VFU39bBXkibNez0k4UytVJPjo7dQrnidWpZOwCP6Kus1U6c8vgg7LwDuA1ySKhvaQvvXwBSdYHDxP75dXIekUfjde6nA7gDEa34btWnTXNJtN38AuCpP5mT3IJ4VXFFqGSZjxmPuBD87u/+rn3wwQfq8zzoK4Bb77zzjvYMH/zkJ7a7t2cnXVfT08dfeeUVe/fdd4u59JNPPrGPPvqocGhgj8v1hUgj4gv2UTw4PnuWjx98rGtfW1239957z/7aX/tr9tprrylq+CmuAAAgAElEQVT2YJ5yANfXtxCj+JrgRIYAWnXPUrwd4zyU6GGP7AQ/txzPST5cE3GYHDhaLV/DUtsC4O7v7cj3b2Ghbb3emR0d7MthYzTo2RgAF2cjZSCpoazAMwNwE5Cazi3R/AqBzbQCN+//n/ffvq6WRLDpteey32flOzRyMtfC6JfxevEzU+Dm74+c1iSA6xbTnwfAzc+Nvks/jlxyxDcB4LJe4PwSr0cN3FDgxlgkToEEGBbKrsAtc/BxHS8UuJ+3B754/5fVAlfJqX1Z3/XiOC9aoGiBLwvAjQ3PzKYNBe8UgMuv3/k2CtzfuPCxWeDLrGMXZOCpP06DNtOfnT5fBxlSnRNA2OG5LbYa9pWX79nd6yvWxnKDJHECHvOEIv+O4MTrZvgCky+eeXLQU2quaokNYpzfdBJRCzGJpGbDhs2qjZpeC7fSrHnyVyxzFtnJepICVos6UAmwCVVAWuzzAEpJLQG3WNZ5cJW3UVxvJOvF2A1lmxKQ/n6S3s4EhhWJ9acr1LCZBMA9Z+MhK16S8yJR2nBUsT71D6pjq2GdVK1av+/1athDKcQpLLMcAGILqPpOjUYCxiqysKSm4vCwb//0H/4ja3SrVu2NrDJyu2eO7wAuKq+LvSlv+1n3I3/N2+Nigc7Lgqs/eVPOJIALQAOACzO8Va0LxK0lITVgidQVYv0O1T96gIrcBfpZYvH+SbvGp80hl81XKouiecDzGmLnM84UME72w+n+QPsw6ki+xbiO5K9s8ngyTmtOkIChHpaHXpPLE+uynaxwDE9+eeIZtYYzTTUoJsZwpgKTVdJQilg2fZw0ynevRZQSH5Wqb4xUW8msoUSKgxiqx5dsIqfvJ/29OrHZ8XfExlXfp2wRhX7dti+Y6qhV9Voq5bQwV1fN3Xz+u7AB+QIA7oX5XtqhVFvvGQrc6c+GRVawoKWm5DKlpHULLsYHP3kN9TM1AxepPaU6j/5kzkf9RLsDxqjGV71uN27fUrI55mASmWxyIhlAUrPbZ6ODQwK1x5wk4MhZyR6uDt3yL1wLaOxcG68+PYNENWvckrRqNGu2uDhn8wsAuJB9IoHzeQBct/COcaVzoisOBkqwYNUHoNsYVyzqBwPiAuD2sBYcj6zPutt0ABd1lSefAcEBcFdsCQCXGT4l+7kHsvzqkBA+V0kAAIlr164rSRgArlT1rvNWE0ipNDYxz8XqlkW2J74F4KaaXCSNSGLARgd0CbUVd4Kk2Z17dwsSE6oXtRqfOTywrc1NJaZkuUYJBABpwOQE4F5bWtAcHJb2kQATMBiAktMgdM55wnzidwHlk+/h7zlYpblGHxLdqugbeXJlIm7JAM78u/y45XdNn9f0ujqd5J9ea8WhSJjAhTk276yJSHChTyfC13SMFucV5L3yvEweIBPgdBDTMuCXhOd0HFQkmLP5WHNaqv+bn26+HkFPyBPUs2ItAbhRmy1XBGcH1RoVhJvs9biHxXcWAG55n+PtXxjA7T+21w/+rwRao+zEntTnxUiSutqKOp6u7HQnAl/jSFJHUpzfwwqYWIM4kFrTrJ9O3Ij6ulFn0lX/kXhkrubzJBB5BoAbAIdsZ1mnUuIuxkO0RQ6yasxBeizsfFM98nO3deXYAQSRvAe0oxep1ATrdKYOzvcjARrF/ScG4EEikiRtWAVGIpNEbrQJ10HimJ+A/2FbSlKauSiUNQIFcYBIts9RZzK+GwApFLjEBtSw29nZ1dwH+UsKJYBwbDdtbEeygOx4+QdiAMBA1RKFg9S0ufa87j9zo+pyonaRMwX1aaspxqiqPVEqo4Cs1Bo2qlRta2/fdhKAe3JGHVrih0RSUqkCr4sWCmva4+X79+29r79nN65dS2rsgWpchmoD5RBW0QKNAyyTSp/YvypwknV1a+uJFLgXANwE3IbnUgC2z1Lgkvj3Gn5ui00fApwFUAgAV+DKyoruI0/aO+5VAO8iajGHJ+Ag1ph8PRBJIs0Pqn/a7Yp8FP2Hvh4Ap8ddiVCkEM0dAk5PTqx/3rM3Xn/FXn3lvt28cdPWVlZSLTp35AkajMfEmV18pj4Ocsn0/jUAXPp3rsCNfsnfQ/VVKNRSjftQ4HLu9OtPPvlURAW5P6l+fE7l9nNTNJQ5kARZhL7Ms9VuF2o8xlSMS8ZHxOJcQwAN4ZjCa5wr76P/Q3TY3d62Rw8eqg2dRuelZXC5cjUd5ImmNVDceqEgg9oMiY8a0u7wMrJO78z6w3PbuH3Hbt66I/B2aWXdSXJpX12CXWmm4r6olilK7GGqGRxWlw54OLCVyINSBbMPcOctHF1Qz7KmsRaJ/AZ9YYgt/Jk9evRIdVWJmdiy/MH3/9CODo/tjdffsJdfftnu3LtlC8sAuF53lxqfWKxCcJyba9saVvIaf16j2tfcVLolkaA0/1WqAqVQoIp4sbAgUh5AkPZESX0X66OT40tiFq4BDx9+WtTGJP4CBPX6xTj4OJGte3pmneNTgbcPfvqRE3jISzCv2NjuvHTPbt+7ays31m1xbUUWynm5BGVTABMVB3rfgyALCMG1cx6oFAG6UBCr38S+eHrtTXGUSIqjoUDYJ08e29LSiuqLYmXLHBdzWenoBJyUbPwhyvT69uSzx/bDP/xD+/TBp7azuSeywPramq2sLNvi8pJt3Lttd169bwsryza3wJzr9dEdwNUE488QZaR7pDjHI0yPxSbiLl9zp0ff5D4i7XETgSP6r/JC6bjhcBQENqf6ln2Xa2VvAIB7cnBoH/7gfXvyySMHb7sDG1EzOgdw2RtBUqjhBEcN3BPZmwPizrXntFYzB7E2BpEj3EFUUqBeT6pqJ41wXgHwxl5vZWVVTiIOGjK/+vkGkSZIM/R7VLFuoewAbh7T58QQ7vvS8orcNgC91tfdzthrwDqxl88Cyj74+GP7nd/9HdWk9higps9RW14WyINz297dkfsWRF/mIq6L/gSYFmUfAFx5xhwahKe4FpHGE2hMHHbvnivLP3nwQGpzXDfefvsr9mu/9mv21ltvCRTnmrCi54mNMm0Q8XJOQvF+Uvao6Gtb21sio0EI03yNEwUORuRNkjCGWBGHAL4LgJzvIGbq9VFDo+48s6OjA6lu+/0zKXF73TMbosAdYqnuzoeAt5R3AOhVLHjhEaT4sFCObOes9874+FVeEsG2WF0n8q0X8tOZMjff10zHrXmcOX0KAdLG+vizAHBjj8VP9rgB4HpuyPerPgbZn59p/ozrcQC3jPVKFTwAbtvu3PUauG7u6PthHtFW/8l/+7+8wNGu0u9evOdLb4EXHe9Lb9IXB7xKC/xxAbiRRwbA/Xf/7V+/kFh+GvgyEUteMnKetpDNapdQZulwJOhHA5tv1Oztl+/aSzfWrA2Ihb3WqCol53RyMNSpAnCVQPSkaL7Ahv1vERxL8ehAjhR7gJRsvMIyTJRmZ9uOGzUbNgBvazaoV8Q2JPnbmmtJKeWM8fJxYZFPtTAF5IRiJgG8eQKUf7vpSpnsD9B2MlEq/m6RSHYFsyta2D+rpkkVAe1IGwXUmtgo98cV68EaJ+mmuqqEUIDGI/0u65KkpBK6q1ovQRJOFp3Jhpr3sojzWX7Cjq3jlnY6st/+zX9s1dOhVXuATn5N1LSRIhsAd1bINpWgzttguo28ff8UA7iFim4se1QAQvpeQzWDGtbAbns8tjp9DrC8UnNFIJtXkjGjoZ4A81UsXSdUQFeZeX7275k1h+SBcZkUyDYTXxTATfaPUfewAAtyk56aA+KyaqPdtAn0Da86poaoqzp9OnI1AqoWJeUSWJWN9tLGkwQyllOyNEa1iSrAjyMr1Fpd7H+SrkqCDRg7bOKdBMLGNgdwi/bSsLwI4Gq+SMxaTxihDGhaFSt4LNl652K4Q+zgsoYkQcZjW5hr2uJCvsELVXFZN0lT33MqcPPAXvOJG2Y+U4Hr752cR2kPNq9cH21K4twZyw7Y1mqhtqkqmcYGd2tr0+baJJFdAYUduaDCasUGKKNps/OBXbu5YSuy9m2kpBsuBz4eGWusJ2xKTzvHakfGo2xItQtNZxp1OQeuyCn69cgma5d+HgDXAKerYjEvLLa1sQql6edT4F4EcLGVxoaOxCebcTknQCRINa9EemBOYu1gxobogO02NSHn3Vo6ANz1dQDceW3Eoy9yT8Q8P8N6lfMm8dqWAhfggKTG3FwzU136Jpr7yPIIECI1kOrxJda4ag26lJyxiq3g6bEDLkq+17D+W7DVtXUlbzX3aOz53ILiePOzR3Z4cCA1AIxiaubNAeS23UkDBS4WytT2DWVzrEE56Olprknr5zxxrvf+CQNwL5zfFCA58XfNVZPxTA6UlqNz0jY5X1FyYkh+7Il5IQBwfV8ZreVtncdRzwJwJ+7VJQBusSZRfytXBc9I0PxpAXAX+o/ttb3/MylrncjSalJzDvt1asN5rUNZhmKlnOpPFir+vjtUOAmmqbmWOVeqrjNAgTMH75qlnV4oBYK1z7rImGH9IlFL4iisNHMQKYgxAIvYAJcJRl93CuAjI0zEPeO7GOtO0vSkEonRqGnKmidXAqwCs4QV73e7ZZ8LogZogKkBUqgG7rHX1g6VSdR6I5nrCeaBwCNmAOYytwl2J4SokUeyGEtDnrEeqNbj/HyhOBSAm+I2YvXtnV0pcA/2D1Q7EwBV5DWpgwELqImJS4srl2k/yEnNZl2xRKjCVHc2ysHgGCHykpNt1NZVLLDbespCeWwO4O4f2OFJx0468luwCiRCiHMAfMmWUmsQ8WmrZffvv2Tf/MY3pBalJAOTMzUwaTfqqvG91Eun7i5PV3+7iwxET09Q92x7a9O2d7asiwK337Hx2BW4/saIRWQrUspNx17fNtFMHIjTez2Z6DbeHhtwzWeQic66XgOz0ZA6jv7pCUxPYvIeV+56wp1x4uQM1mEIEe64wZPvYL/IesV4oR+y1qEEBMANFbYDBg7kpV2fwCqeEWuitiS2/Pp779jbb78plVW72VJsWJBAQoUYcI6aJhyRws42OQVkBDGPjdxFhkcAuNHvAxxlTPH08x2IYIW9M/92e2xqNJ/KMhQFbtSnDJClmHdZ0dMYjraKe0HfZ62Vkh0g9/9n772aJM2SMz2PzIiM1LoqS3e1FiMWmBkSvAB2sYKGiyVteYMLkqtt12jGK4pfQLXLP0HxM/ZiyR2QBHZET4/AtJ7uruoSXVWpZegI2vP68e87ERlZlV3VAwNgmW3RmZUZ8YnznePH3V9/X0+vkG2ONRmSnSFHno8998N4616aqHBs2/2797Rete77XSkT4QtQKIbvB5iJZDKrdJJ4v9/XPKzXpuTjcH8NCjP7Pbv96mt246XbNr+wbNOzCwUDN2fXpsDcfQu5I+6flMxB4u3EHE2gs9rc0HKpSmGcg71I0vOS/LFauvh0ps8hYEgAuOvrl1Rc84uf/9L29w7sjdffEJtv4zqyvDPWs541Wicq/OAZAf4yRkuLFJ0gKT+tSxZoEIVZ2ALmRlKCuHPnjt1/8EB9PJFyXV1dEbOe/YB5HoB9USSQAEd+j9z8/Qf3NX+wRawrgJ163aXsq5VJ2anmcdOOD07syy/u2Be/+SzJu1NM63LXG9eu2qUrGza/4n1jUTgDCIyiV3kazK0OgKBLpcOARR0ChiNgKvcasrcUGsquJ6UwrQOBk0m2H+ls2YWGbW9t2e7OjvZMjsG+xf072Okxm/IbSTmkOuF95Duttj159FgSyg/vPbCdbQDcqq0ur0iGGX90/doV27h13ebwnQFwVXlKjgaw33vHDqkOhV+W4sUiB6LH5zbOH+hwHikCV/022RvZ/lEA1+WlyjA3Yw26zSnnLjHTJJpPnZ4d7e7ZJ7/+0B59eV89cAcAs+1hABclm2DgonhwfHRsrUbL2s2OlJECFGefVNsDKTR4u4ewuS6L7cVCfFHIFOOPTV9eXtFecnyUYnFICx2KHrzoNgq7AK8AcOkPy9/Zk6MopCiipMCgMqGYYXl51Rno03UxS5kDYXuwaRT6wPL+/IvP7Sc/+YndvXvXi7PwmeqJka02ES2t3+pUzWbppZt6IXNP7BEULZVS9V6QxvG5Xkl/J584B3q5p+vXb9jc7Jxs8PbWtu7l5Zdftj/+4z+2t99+W/4bY+hMYtpXzBe5BBUPhepNqBcWst2JOdqniKwEcPOCGuwU16+2AoOB9kzsO2Ae82t/f0/+Fj4IBSgnJ0e2t4tCEvL2J2LdDkRQ6FitSsEZq5niMorsSBgOk180hVPZgquGeQuNKDAYzhDkUcfX+3mUgfs00DaPW07ldjMQM57nuCv5iwJwOTdzk/lEUQHXmwO4FD6wXvDVeJYx584P4J5m4HKM//5//j8vcLSvNwUv3v0NjcDFxPuGBvLiMF9vBJ4F4I6dmBEQFjm2zLEbPX3I6rmVHvor/xKA+8/+EgC4Shp7QmeCxE6vZzOTZq/fumYvbazp50k2fHodjmFD8LmS/XRakq/Q88+SdgCUuZMbCegYpCJgBySZrNigXrVBfcLaEwPJLvLC4SMZPFEdGduM3RsBfNm6yJMASgQkp6gEuxwwHvcV73FAFynYqFJLEqmSBkwJa+SGnBucJJQr1qtMJgllwFpT70AYuR2cdJLiSRopggASLcqap3Y9qvzXPBp2pSIhQaUecpyTTbM/+zd/YoODjk20zSbIKYk57YkWdK4uAFz3R5kTsBsUXNBbhMQksl9U98uxdbhAlapIXatqmGc3EDtOnHSCtHMy+76edXqxdz8NwM2d5XifptYLALiqGJZ0Ztn/kPPkiVrZiQQ2lUUmXuyRgw4O4HrwEH3AAPLEyhykfqTF8OQMXJdgjmSZHHotaZKDSLfBBfAEXCR/BSCLPdAteghGIix/AuKwjqlWzeXYlZgh8IaNhKRU6gEMkEaQByDG9czPUW1c9oMaC6y/AIB7KhiSrfJq2ghyIqjM73GcogMJKYL/eF7YW4J5nmX0WOWePeEyYfRq293bUVLMWVRTadwrYn8hP8l4TE9N2RtvvyWpyty2cj1RCe1ARc8azRNJ2yF1DjVeiZGiND5txF1npQUDl4RTJMlibudz/Wmri7k8Wa0kAHdGMprPC+AqfRwys4kJziQlwYL8oOpgUo9YrZ0k8++tBitKRtAugOSWJAmHANxlW5gn8cDO4wAMY+PBYTBwAY3qtrK6ZrNzs0qkC8Clx5myip5oDwnQfSq6W87mYr4CysPCJQmp3rw9/849waImiQcwD3tEjKJuV89dyXYF133JRd//8q6KZHjeBLdK2MAelooBzLSaLc/P2VTV+0WFROwo+KmEQlZsNGS/Mv8iJJRDAthrwZK8e8Gm/u0ycEeB1Pxehu1dWTAWKub5Hj0uaRGgyuicjvfmn8nPWyST0hiKZaa5EOyeJDM8UqiXF7LFzwEs5+CKA1UuBR7JibBHwbpk5+QrQJL4Od6vY/yVYeA+stf2/o1sogMkyP1OO5NC6gQuoyyAKoG0JEYp6gGMabeQ2u0LCBUzE7tKz7ckjcfexP4VhRE5WBFMkUiOhqTxKGAZe3CARYlX4XnooSRyUoMt1lHMQk/UAo5hn+ZTj13WPAUZgEICcXqwhpHMpZ3A6SIErgPbkPc1Db8/2LNRQMLvBYYsLRX9Opl33ANfPrapN3LaMwLIhcmCJGEAwjlAJaahABT33bhKABj6+nk/yhNvlSGpae8vK09f4wR46w0SAKKQooeNgwSliltosZKKUFEScKB4wmqwgVD6SOxU+n2ibtDq9uxxSCgfAuA2BerSB5cCF8Y6l4jFzjJ3YDbRg+/6tasuhUshZ4+51LZmA4YyhUxlfMVcpIhHvUeZXwBYbQDcR7a1vSnwttOB/Zv66Ya+UBSSqN1IDuKWSd6CveYGZCyA661lXFoZhuHS8nLBQjkGwE2ykGEfuB98SdjDuYRy2AnWg/r9zswqYU5ynmfO8+b5BaDga8VBVslYpoJa1pQXHbdUvPL97/+Ovf32mx5rFWW5qVA5bRHOvvV7dD/ZWZtSBEk96XJWTPjBKshiXTDmrbZLCycglKMB/HH/utZB39naqc89ZwAso2jh0aNHtr29ozUoZQ3t23498s3UBtnjWmdBI6ftRSTsubRfiLHETgESoAACgzTWarQyCXvhijQUGvqeoHhZxQId293ZlSQvfgxDA3DaocBBLoWr3OCvwLWlGFav/kDrhpezYHuyGfh0r73xht26/bJNTc9arTadimKTUksun+wtUAtZUYFxSWbcW26klkKpZzcFf5pP5BDSFG51WsYL9nW71yoUXfg3ks6PHj0WyxBGNvPnvfd+bru7+/b6a69LQvny1Us2Q2Gfde24cWy7kiltaw+F/c64aYynp50lHuhtpIHIaahAsWtPnnjvS7Ei63WbVX/iadlVwLJ4Nio0zVoYSBHn6Nh2dnfkr/GMOCcMQD4PIIpPN0neodGyxlFDQOeDu196e6ZBz1ubVKu2vL5iS2urtrpxyZbWV61ar9pEkm9lhsEEFYBLIV/H9y3WGHOXvUrrFhs3OSnwCiYwxw5/lKIEJwmU8SCtUvb2932tqoCjKjtKrAH46rYgvVA3UOGG+6nYWgDkxzBw3//A7t35Uv1w8fdXl1dtcYleuou2fu2yXb553WYX56yuvsJJMjkKOVIfdPWdTSC7YtE0zkULCl/sKR9QypdGvXGsO5dbdf9YLQ+4bgG/ZYGL1+iXOajSD/Jcg9ug1O+X96EotX9gn3/0iT25/5VZuycQt9cGmFO5j3xoPa9Jz5UBEjVOmgJaTw5P1HN9eWlJ+ybzJhi4EUQ529sVjPzluSYHEt2X5/vykgO42CDOwVeoYIRvEfEiICwgY8lkLVU5Yq5w3tXVdcUmrihXtatXr6oIwQveXM2FZw14ClsdGWPAXGw9RUvYJPZrFX4xlxIblbhJDFyULlKhRxTmhH8UCiJhP9wHmy7aMlAUxNoCjMY3o9AAtjn3f+PGTfvP/sE/sG9/+9spzsWmTmv+M4fVLgP/gmLltEaY3+5ylbLIMRckobzjDNwAcKNlRYC42Ay+sONcK88lwHGpI1A03m5as8GeemTHRwd2dLhvNuioHRjf++qDiwoL+dyy4KyMh6NNTV6klQO4T4ucv8bfaLeldTCcjRz1G/PYIOKDcWcp12BZBJ+/7y8CwI14hueCXwKAy/ws2zw4A9elzL14TfYVpZVUqIfvlvv4zjKv2/Vr12xt3RVXlKfP1Hg4xn/3P/0fFzja15h+F2/95kbgYuJ9c2N5caSvMQKb5+yBWx4yJWPDl0u1vSO5ioLOUDiAKdAavbR3f/rjZ0oox2fGJZ8dDhj+GgcGPO09cSs4nooRcD77XatXBvbajSv28tVLNlsF2O1QD1n0ZxpNrBbV+wp4HQzWhpscluK6UgUi/VqV5Mt7taULlQOdAmNVTNIrLQG4fIeBWxGDr+LSSOasACWN08PIqx9VbZl6YYZDMJp0jN+TPInjjE/4u/STqs4LiA/2sAOCOCROVnJQFsYyDNyuTUg+uY1DB5DF7wYV6yQgROeS85+ccn131meAt6pEVQFBYuty/mQ9FSzB2GsM7Oc//JGdPD60WqdilS7XmwBc9Q+lstYHOnc4xi2bs5LAulaSvuew3OcFTb7Gsn3xt8b9F8EV495VUq8OS0bVrwC3qTcdwHgCqQDCAHDFwAXUSJXG+UX9ZbrnEigdbyfiWjUXUrU404R/k4RBii8R6oo1HcfMwQLJMAGQBpu+KJJwZzNYuWKna2z998HcKK/Dk0XBuKEvFecj2SaZ3UK8vLCMQwxcFjqJgrBHFDa43CEgvFfDc26Buen89HvqWhnYenLPmaLlWVyEWMmP5HTzPSTwohiE33lPIU9akKgnwBSwjOxVv2fzi/M2VS/ZGaM2u0hWFBJD5XqNdft1FoEXmzwfgEuwSBKdwDxYMiH9yXUiH+mBpvcH//WvP7BmuyWpbI2TklZu67FjBG2Mya2bNyRNxRwrq3zdfrv9hV3hRRS9fkfV08cnx55wVM6C/2XVzb0yKNb4qf1Z7EHFTux70hi1gaH1C8CfGLiz89NKiBe2LktkB1NFyeF0/mDWyU6ndRRBe1G5j6Q+AVuHXcHHSOz+VKHvOkmMAwwJwB9fDyR3YVTwZzDs1dVlW5yfEwAX1fs8I7HRjo41fjBwa1N1W1lZdeli5IpnalkPXE9u8z4GNu9XRXwfSR1fU0jPFW2Hdc9HRwdK8qqin7082dZgTfD5xw8f2u7WlhI0YuwtzKvfOy8Ki1iH09M1W16Ys5n6lJJ6sSbyPcr3HVfryJ9jvCd+V0pzDauFhI+Q72vF+h4tsMuLzcbMmfwYuYRybhNHf8575kYQHvdZvtfr3vP7O73W0x0mX2X0HuLYT7MRQ/6biseGJcbz+wt7HwAF8zQYZuP8iNEinjhX4aMlGfyzfA7dO75MAg1G1+vQ2GeKKbn/V8wFbEnyU07NJTNDQvl//RNYnc/3tdB5bG8c/Fv1HZV0nnrYuqw8ABR7YiGdXPNeuPRdR1YWZglgCP4ZwBZgi1fnk3w9EvuSQoeQJOX+Yl+KPcqlYt1mjva+jecQcsTOzG+EOKnWLzY5Z97Kpy7Yju4HwFpzhmdT10JCE9lC5Au93ylAI+w1B2+5hzhmXEOwKwNMjX/HMwMwCSlkrtH9D997SLjG/hpshmALBtiU+/skXmHgkhTlFcUg3pezllSCovgO6cFSzpdzH9Gf7AhZ5gOBndMqQsI+OpjL1kNfW2RDKUQSgAsAlwBc3qeCMWTiAbL4mfeRVIbVVK1Zs921E5QJAsA9OrHDE9iIqHS4sov3FHaWUPgc3CfM23e+9Y7duHZdkqEu1er7ZafddSYSILqAr76rHtRnkpzzhPfMbTXV/3Zra9O6XSTzW8m3cvBXEG2xbsLR96SuX05qQ5KYkG5zAFxdPjfWbDBwI2lPUhMAl7nPfILxzMUQzK8AACAASURBVJjHc9RxAN8E6DgQGQxczsq84m9IUTtrcUH36hLYBwLeOG4UIbFnqaCEJGlKpgOKs7YYM5iLv/d7P7Bvf+tt7xvfaqVCnwTURI2PDJ2DuDmAGzK97NE5gBs2OAr8oqgwwL3YV2Peu72yBHQ78M+/UXFhXXB/yH6GHCnjJV87Mby8SNqTwc6wm9Vei02iwKJWp2jLY1sAXeYERXH4VADL+NayE9N1MfZgUXKt6m2dvtwH6Kmoa29nT4Ag0sFSnlKxMtB4FEcDtiGdPJDCCPEULqGeKWx6KRj1FD9RoPb6m2/ardu3bUKKLs66lC+f/KIiQZ8UqNTaIRVLOEvVi9CxVRrHxOgupEwBkgWOT1qr07Rmp6XWHLzUimmCnrAUURzJZsCOupQA3J+9957t7uzZq6+8Zjdv3UgAbt06g44K2ABRuRYAWGdQe6GKq8+ke4m1lMZS8yH1JCWRr77cxJ2A35P0yp7VMyr2sSxP4vbYVQdgwLof6gx9AffTyDHPWnWiZhODSes022JjPn74yL66/0BgrHI9Kp6btPnlBZtfXlIP3NXLl6yO0ksdRRYf1ygylER8pyvwTvLnSQKUQh7sFHaf88JcBrziOhkLril8YK3zalXMW1QPvKiu9NPxI5mfmrOS13dfRwLwqUCWdh6Avl/df2jv//mf253P74iNGwAuADK9dNevbtjlW1dtZn7epmjVkVSenInPfICd7dfJPItsmqvIlVLVBfiT9tmiEFBPp1SviAICt7v+tyhwiWO7Bc0BXP9LSoUNVefLlwbAPTiyu5/+xrYePk4AbtcB3K7v+7qv6qTAW/JNxJsU8hzuH9n+7kFiA9K/FptBYZSDhJG3dLtAEVCAR35N+CP+PopC2ItXBEyqyKk9DOBG24IouoKNja1njmKX86I/9oLY/9fWLtnq2iVtJ8wZYsKNjY1CcSHimc8++0wgLvYPO8gaxXZybfgcnMOB5ZaKQpR/S/ZA6T/tT/4CXMaHge3LK4powteAgY+sOaAwx2OPAViV9O3xia5h48oV+0/+/t+37373u4a0NPaW+cqYyeYm4Dtk2xk/jqG9Bz8hFQWEL4u/Igll5JNTkU/ce/RN5fm4tLQ/P8Y0xhZbwxzy/t/kG7p2eLBnO9tPBNbWqwCJDWs1jwpGrgO4wcD1QnqftVHGFCBumen85hm4BaHdz30qme4GM4+Txnnqxf6QbNboe4o1nFoMnHp/BqprX1GR8vl74A750JWK9l7mWQ7gck1RZMga4hV+XTBwXXkjrUP8SPk603b9+jVbX18twNs83829XAC4zxe/XXzqxUfgHDDAi5/k4ggXIzA6AgWAeyYSFZV3yRkrfbKhXWdoz0mzOa+6lIMWVZjFIQdn9sAd96TGgUKjAG4OrJxnM8zPg0OrxCHAoQDcvr1ybcNevb7hAC5SQ/RxPEP+L86nBMfIJhxJmkg0yRkPpyqhQ6NJx/g37JwBIO3UpFVmajaYmnQAl4rDxCod0KM3AbhxT5Hw0ZiUsffQ0I4bUwDcp395JT6gT1QwCiARgOvJDTmP3jZG/WS6gBbIJ8PKowocAJckPsAUHrekcryikg8hM8q1qU8XiQcC48QY1jgLkEnSYFSVJueDAKZy0rf3//0vbP/upk11J9C2EngkBq5y3w6aFc9rJFGd3/tZiVP9PgG48Z6zHK9xY/yXwhIVfW8igHKIC2gDKWVJf016UINslPeIBDgHwCWOQka5L0b66NdfpnsOm/C0Mc8DddmqrAcuycsIfPJnXazllBwj0cMYxVrPwc9I4gao45XYIZMc4x9BrSeh+Iq+YCQkvde1hLiKoNmvZ5iBm6xYTHD1kKHnm2T30nGVCEhyRqyFXoU1WbIDIzkelZAhbzWZGLg5YBQALtciYGMwECsHcIr3dSRD60CagNxez2bnZ2mJe+orggD+gI0USyjjy+dj+nXW0IsAuATaBLaAA2IvJalMxobENRXHPl49Oz4+svff/1CBM7YG+1woHWObxIr1xOgbb7xpK8tLntzBLrZJnHqCIbfdXtcCC9T7jZFgE4jLPNDfPFkCtzrGz5+Dy75pLEfGMQeAxu619GyrIgsMU9orm4vHUPQepVe5y1tpXqOuqcRNmZxRDFgodqTK4HxvLAyxKwGQeNAVw2ZIoHe+dmBQiU1CS4MJczbT4py38UpFUxEwHhwcuYQoCZv6jOTPSESQsKpP1zL77ckbsd4rk5KijHUHUZJ7UkAZAK5YuAlUqFSU/EDuDXln7cGi4/SdgSHpsobdu3PHBkhgw6hbWbLpuTkxBkhQhIIETO3lxVmbm5nWMXM7UvgCynLF9ZZPLl+Perbx3wjQO3ScVEg2zlaP7nuyiWOOFb8bB+CGDRv9rvmYfJW4xzi+z8skXJadb9zeSjHdqM+Tz+tn7UHD702iaQHcuUh1YlF7IYIsbbqmmPPF89ZjCTbksMRXJO7ifLrnMwDc/JpzADfGcNxzKIo0RiSZh9Z4+EspARvzgOMB4P7rHx59HXM69N6l3qZ9u/n/yA4uLnmSFBvgLGQHU8R+RB5WbDCeW8VOjhsCcR2omlKShs+S1EFaEtYJa1qfn/aEHdcdRSOMazBwc8CA98V4xRgEgBt7FQ6hmCHq1wq73teznmHI/aaemmIPkhSlzcTAlEBE5pMEFcVdrHO+sA8CcQFDW96n1iUzS3sez4/zxDX5nhKqASeJRUnxCX1/q0oCcy7ezzViTzh2AMH8Pk9m8bdIeJIQJTEawB7vU09YMbm8OMaZYl6cwh4DYHZ4dGS7e3vq5X5yfGSzSf0AQApHv9eF0TIhYBfQRlLLIrik/sL4kYC3vKZgHCL1SG+7KS9AsQlrtDt23Gzb5u6ebe8dCLw9abat20tFMknZJQDcSEIzVpcvX7I3Xn/dbpLsvryhuUHcEH4cYDtjEPuhCgmqAMn04/VeebB0nmw+tu1tAO7EzNFmHVKeZRHuEGgbSd4E4gYTlbnmYI3P1fgKAFdzkb7tq6t6pm0BzW3vXZx6CMa8FetEYPtU6hftDDxe4XfMzrpcJXOD35HMhx3F/hUsXLe1ydFi7SAd3eUZJ6nN2qT6HP/ef/QDe+edt+wwsavEgiX2irhdwdLpF96ofMkEDMb1x37EPccajbUX7NcykesAtu/z3nfameXUBHRtb29f9+aAGT0OD5ztmWyx4s3UbgKQAIUU78PoMr4hm8zeKzWNbldrmFdIOYaEM8+NYgkAMAo0QuZZwJR8ALcb3N/B3oHd//K+HR0e+vpJxcqpvDgV7pl64OpF/9K07miToPYQ7BvIkM/M2Esv37arN27Y5ESSbZWD7GoEUTTpUy6BxYmx7LFvFGw6gKxnkvpccw/qI9npumLX7LS1u87APWoe20nz2Cpi5w5UeHjSOJacKcxwgEju+ec//4Xt7OzZyy+/IvlyeuDOLkxbq+eMXQo9uA4AGiYNsTqFIs5gdklw90QdJOHZRTGNS+6WrZLk909OSs4boG1Izjs9c9nZJkUX3otbQBXFrWl/i+c4UalapT9hnWbH2o22+s3e++Ku1VWYiwqA5xVWL6/byqU1m5qften5WWeszlK46ECG/GhJT9FzmHXr4DFzkrlK31uuAb8N8HV1bVWxge4r+jVm/gy/g7W8Qz9RtWOpqS0H61iFilNTOibjp/7w6scaPrGzwNvNtn318Cv74Nfvi4G7vbklP3R1xSWYaTly6doVu/LSdclCi4HrDUCdDYxtoH0XhbbqMV44OV7gE3K3OQEh+evOfvfITPFJwaqM/tQJwM18/3hz4VcF69fleVKM4laz6E5FTom4au/Avvj4U3ty/6H1mx3rt7rWa3m+SOCr6/QrL9FFHYxCnlbH9ncPbXtzT8VltFthr3TglEKyAOjdRnKcAI64TcZ7cRH1i9nE8J4oAFwUAVQglOxxyCczpzkHPZyJGQFx+RuAZ8SuUahDoQPXsbq2LhYu+zD7I+oSALjhK3CdzKt3333XPvzwQ7Fvc0lmngP3xJwnvobZTQEW+w7HZM1HXJnMRwGAcp6QeZZySJK2ZQ/hHPybMWGP4TpaTZjNDe0zAL9/9Ed/ZL/zO79rV65syP+TMoRYuB4rlz5vSZqgYIb+xCFjHc8kANy8wI3Px3WxT2K72TujpVG0teC+wu8jjiQ+Pj4GfD6xTqthg35bPW+bjUM7OTkQoAvtJQBc10ryr5SNyWSUVW4wsvk9t7tcfLCUUNZTOQXcnpVPPOvM8f5xnytyYIkdr/vMWoboM98ggMv+Mw7AjefJM2UN8Yo5MhbApVitOqliKgBc74F7moHL9V8AuC8+Jy+O8HwjcAHgPt+4XXzqBUcAAPfpia5cHjlQrySdVO55ZW8M34uGJHPCEcl3yJBVREL5X/7zf/LcdzEqeVkAMUVwl11kdpaxm1zUXyUAd2rQs5evXbZXb1yxOfrOIrlDRfgZEspxn8hBqlfUyFecUw49CXJJC0VlXCmFlge/HvR7D1yYtwC4lemagj7kYpBeIingHWT9K0/2lU5J9JctTc1Zz/1cAC6QKklIUIoAh9UXyQFcglNGAIldnhGArfrf9h3AZQz5Oz1wbTBpreOGbX712JpU4qb+SiSYSPjNzs9ZDZnMqveRiaCIymW/4QTgpiBgojGwj370K9v+/JFNdStW6QzcT6sMBCaPu7+zxiJ+n38vEqN/5QHcxFqLpLmqbs2o+VXPJkAhBXewP7sZA9fZ00god/6aArgCvKQO51LDznYpE/g5YMJ686CD4LCs2h5ir2Y99SLZ4hJZPofzZHvYCQIngj8CHIBBGLhaa18HwOX9AuBh4XpVvpigAInRR5NCCiTRJZnrfcLCuc/ZTpLR7bkMlK4jBfORSHdwmo7WnrwB6BRjMcmpE/QTWPN+gkoA49GvHMDFUkm4O7PlXzeoKa71BRi4jFn0tiJI9KpgLzBZXPCkAIkcrpYKaXp6KckWuHrewzslg0gevvPOO94nLY03Scqo1i/BIGcBkZYjmYmE8jF9/k4OJUlIz7KwTRMZ6/pFAVyMdpX5ME8w7hXoLwLgxnwpAsnTm6P3TU+yycEYikKnYMQBIACAk5Nm6awC4C6UDNxYR6ydg8MjB2eQ9RsFcNlHU596/4yDCiQa6WHMuoMdDNNBAG56cYn8TI8tEiQkdwDeOQbPEaBAlcuaDQ6o72xv26N7D2wKZtDstC2trViVvo0p8S3gqAIYUrOlBSQfYQbRjzGlPDPQzf2BsyXrczuClzFqW+LvOfA5LvgY3ffiOKPfi7mXJJnHHX8UwB19T+4XeVIw1b+PAMajU0ZeVCQSk00buv8zixL9SOU+zs9loUPObuY9MWeDAROAfvha8udSwnzUT8ivOd6nYz6FgRufCQnloWc1DkRPjl9+76eeF/Yok7+Pogje99GTrv2rHx6essXn/cXKYMe+1/+xEs4USYg00xE8oT0HRgb7Cr4czLNgsSFxjnyyZIglnexADDK+JEIBE7mn6BkdoFgAuJFsDeacy5JzjnIPjntgfw4mjZKu7EOpV632uMRYEbiZgKuwWZJOTqAphUl+n8s2NzvroHKSVQUIYEeLhGPsZbHPB5AVfkEAWQFyRN85ACoSttggnhMsBhLC7BlcO38TiJfuyZknZRFjsG35HUlYkrGwdZ48eeJADiBBkmeEgeVSxV5MgskB4ENSGXbY3TtfqG83IB/2CRYusU0HyVLt8w6EzNNfF+MtP4O4AIB5UkCJAFy9YOBOeRsD+po22nbYaNruwZHt0ruV5HCra50E4IrsmcCglF90ltbEhK2trdorL79iN2/elLQejLtQ7lGfeYBKGFoJ1E01soQQVp2sWOPkyE6OucdN293dVoGUFymd7nXnBVQ5Azf7t2KVxNITAOkJ7HhWPGvAfAoVYv2RgAbEpQiI/QnJfvb+3CbxfACwAMRyUDTmPL4mLCf6Esbz916LB5KjJTEa7EBXQvH5wXtI8gs80/5Vt8XFBfsPf+/79vbbb0gWmGvBf8PvjfK5uHttSenldtGfh4MRDpLnviE/65ypRzXXH+ypKDJQD+CcgawErRd0wZImsY9NwDngWNwbaiSpeq0AL+VX1r0vNeuTvpKAYwIy8c1rtQJ4CxZwAC9cXwC72BHWHMeJe4mWBnwPuw/Yfe/ulxpz/V3FrUVNs0A/XlOTVatTpCIgN4HUyiN4S5/a7IzNzM/atZs3xWoTgDuRlHwAcOUzp3yCJrIDpCoQAQTL5JT1TNR3tezrCVhMAUobdujsrM0vzFu715Z08uHJoR01jlMheN9anbYA2Sdbm7Izq+trshc///mv5Bfdfullu/XSLbtx66p64Da7DWu2mEvey5CCA66J58R4U9ihPqLE7o7yueJYhQIe2oKcONsOME1V1g4kEPsLeAd0j7Yg2d7HeIdKQchx54U9/A7fjII8UL1uq2vtRsfu3blrdz773OZmZqTcwv1SNHj52hVb27gsBqfVJm1+aV7PxItwKOhP7ZywTcj+t31Os5aY8yqi6PdU+EKhCms8AKzIy8T+r9hqMLD9g32tffVnnp5WwRJMcCY/4+XS+bNq08JnwmbT3kQy3qgXfPXIPnz/QwHTe9u7Yi6jSCDbsDBv61cv28bNaw7gzmY9cNMyFoAru18WJOo6k181VMqftRrIbZVsQ+Ynxf1FoYO7sYkpO1JkFsCRANzou5uUsChgE8bWdQnlLz75jW3e/8r6jY71Wm3rtbqaL1yrEhcB4CKET/uTTtd2tw9t8/GuJLXX1hZd1lsFXl6g4nFuahGVANwouOP5raysyXfxPbdvS4vLsiUn6vfsBUJhk5kPzGc+h+3g+bFv5wxcxQVqKYFNchCZc9AHF7lxgKpr165JQjnGmPnFXPmTP/kTe+9n76lfNGCmmKpJnYHzAMTy7Ci8ghG/ubNdKHhw7ACsvdjY528AuBHDP3z4UABxFLTEWMi3wn62YDY3ZfO4xr/7d/+efe9737Nbt17SvfKsnYU7W7CdBZZXa7KRjAW+COdgXPkM/iEAO34Kvk8AuIwRxs5BZWf9MtbcZ7QNyAuIw9YzbuRLaGPU77VV6Mv3frdlR0d7dniwS2Mqq07IE0mqIrHv/wUCuBQ5llpDp/bN0X101B+PWCPPieR5qdHPa2+IIreQ5E/7SLQRCXvH++SnyvGir7r3TpdEesj1S/GiVHoLf5fr4tmdF8CNee7FlCgpUMjSLc4zDsAdLQC+AHDPG61dvO+3MQIXAO5vY1QvjvnMEQgGbmwGpz8QAG4O3rpDlqsXJx/NP34uANeP8e5Pzg/gjk3eRy+3dOHfJIBb7XXt9tVL9vrNKzYP6xWZYuq2xjBw82uDgeauR/mVJ64jeSap5nSsPMk5DsBFQrlfh4FbFZg7Ua8K0NRJ+KYTnpZVjM0x1ZV7/etTGKd6Kudh4AaAmx64Jwii5x/u0fkAXApoO8cd23myZScHhwJvxf6sVl0iqd2yyekpm15bsvrivEseESwA2sbwBoCb5uRUe9I+/umv7cnH98YAuKoZL8YqxueshTKayI6x0+//igO40asspOJIfE2SUBg4SOLpG/+CgSvZWEl2lQAuDOq/jgxclVYk4ERMkqnog3W6AELsH+SuxITxvkfjnOoiEU+eIklw5o5o7pDH5wleeA8JKwBcP7b3Ciud9acwcFXZ7k43TjFLRIBosj08Y9mGyYrVxFyY19rLnfRYGyRuB12X8o3Ajmt26Trv7cShKXRxkI2xQNIoOf3pvXLwYQWMIfqPAriwSHMA95kb2hlveBEGLveF/O7CgrOgCLoI3kmuEIDCpKHAgTH46KOPleiSpHCUkSfsU/eRAp6VpWV78803vXfq7IzGnIQUXzm44rtkCJ65VFa7i0ynJ80AcQEyNRcyqb0XBXArAxgcA5udmxaImxpT+eg+BwNXH0uJq6SbkG2OrnqhvYloG0BERAGKprz/mF7BzkkMXP69srJ0ioEre9UHCCLR2xGocgrAnYUJFrK5idGqe84A3HZX8vv0tiN5g+1D3pN/k5AniQGYo4Ii5NZmZpRkA4SSEkQKlpEi23uyadMk5RcWbH5lUeoZtEBgHfB+5sb0VNUW5mckS0rCIoLj2KMK+5FJKOfTfQg8DO7UCOsj5lexj52xXkb3vXyfHAdSjjJwc9Ax923y/fNMwPFcAK4nP/LzxK2Mu/Zxt1mcX9LJqe4+843y69P6SoopAgCTjHzuv4XM6agvPe6exwG4AcKFXcfXDAnlvCjvlE/yFAC3uJanMXBfEMBdn9i335/+tZKjLiXpsvluy63oiSYmFkzTE5cxjp7hrCES2CRwSIxLBhDFiTTeAv7EmnF1i0iYsraj9y1/k/Rk6r0YNiD2sZDkiyS6joG0v5iI9ENtC8QN2UrWM9cXic7YhyPpCEDEufL9O0AVjiWZ5gzY5745Z1wv15UnKsXET4lVMTLFOGzqGJyLfYa9mS/+Fp8ve/mBnXrSi/PEnPMxbQvU02t7W981nqn/offec6CLxDfPAPbdzvauffHFHTvY37P5WSSIKcqisK2vXpAAQ9PTU2LnzjEWXBzXQPKt1xX7tg5wW3cAV3M4pOorE7Z/dKIXzNvDBnKuXWvQXxL2FIUz7Hxaa17opX6VCSiAAf3y7Zftxs0bdu3qVQGdAoCSz+b7lPdglG0S+MBx8IG6tre7bft7O3YMkKs+bGr6ooIo3hcsD5cHHbKy6R9lP1gxQItohCI4B/ijAK+lOAZmsbO9YXfyd32uD5DjAG6sezGFa85sJkGf+4WRaAeohGlH4UMJ8JruhUQ3gCfHdN8sbdtqW+AMXMl9tpraa7ie3/3d79gbb7wq9pZAtUy22aOAsjelfizUKHoueSvJSwfpR/3YAEkDBI21GGsLcCTWF8AjxydZ3Gw6wMd9wLwNCWatVYEucnzK1gtJ8nRxcVkArLN1Uu9QFWagIOR7efgj0SuYdc0rbAjfxVxNUo6xF8faYu0e7u1LunZvd0/sfIFGqIAQR3E+9U4d2PRU3WYp/MOe9Qnb3c9oddvW6nZsdnHe5pcW7cZLt2zjylWpfCmxLz/LAaZQWZH+TvKjohBEBdwqSunqO064+0rI1/uLgotWo+GM7YV56wjAbdtR40gsXPYj/JpmBxb8sW3v7ArIRRoVkPIXv/il/NpXX31VDNwr1zbUA7fVbcoHFaBe4d5cpYmx8MLXYDwiv574t+n6tA/Q+1X9eX1ty+5ivwbmMsK1WhFPRUwUe0DZC9yVCUaLBACGJKFsMHB71ml07P6XX9rdz79QmwpA3DbxTL9v6xuXbeXymlWmqjZRr9nMvPdMLvJJqkqnx3dX6mBIKLOOopAGwE4A7vFx0bfcAagwF9En2ltAEb95z/FDB3BnZqyRelcTQwoUXpgXqNfrJiUH4qbUF5uxhGGKbPKnH31sDx88tL2dBOAur+qzFL4v0GLk0qpLQk/XQwHdS4CTXDnrQn2Uk4KN9i2p36QCwMwAakYmxnMOFnn+LykgxHu0x5as6GifkefCdAznHxZ9hmNPpXgSH5oYsNtoqv/twdaODVpdvehFLGeDSAE1K/bQSXITxJwAuD3b2d63J1/tqChyfX25kOcNEBV7zEvS3So49rhaMf1UXTLDzCPvN9uxubkFzWlXD3DGaqixBFCLfYuCX54t740e3+F/c4+yg/W6LSwuS7lkedUll7FdrDuNA2u711Pv7z/90//PfvnLX9njJ96fmrXmhQrc27p6U7O+iVMePHxgH3z0kXalleVlW790SYxZrpVr3tzcUkHX+vqagNgoOgsA1xWIkJT3wjfmJzav02LvaApoXVtft7/zt/+Ofe9737dXXnlFgHUAuBTdBQALq5gCK2w4e9PHH39s77//vp4bx+d+ia/FPK9VdQ+MWxQDocDgUs5N/Q6GMn/Hj+Fewq+MIkqeI31wjw4PrNNtkbzSnk8Tt/3dLdvaeiQ2bnUS8N+l1H3/j40+2rMlGWXZ4fT3rJ3DGaHTuX+dRNFTju00BDQ2350dPd9nx8WBscfFdx0vB3Ezxq3WZJr7sQYKCWXFvV3P/SVJ5dgXC8A3K+6I58BzZE7Ir0yFT1xLKG8EAzdiy+iBmwO4XJcAXEkoX7f1S2spJir7cIc9uWDgnnvqXbzxGx6BCwD3Gx7Qi8OdbwTyHrijiacU5aRtLdggcdxhADfFy8ObUTGrvaI2/wqf8N2f/PjcDNyxG9pvEcCd6Pbs9pV1e/3mhi3Wq1atwCc9DeCqhxYOcOqnJRYjzlcR+HtQlQOzcs4yWb48QZe/T4EgvT0mKtarVmwwXbX+FD1zXEI5qnjpg0vVJs8wArvcwdb50zPwfn9JHnA4O+GPPBz3MxksDiINJiJtEcxbB0c9Ue+sW0YseuDmDFz+ppQJzNhmzw53D8j6CTysmffBUb+NVkOSOP25utWXFiQxI8ZDqkLWBRcArifup3s1++xnH9qD97+wqU7FJuiBS26H4Ff5AWVs9dGxc36MkzSatNa//yoDuCmhVUijci9JQnwqVYrDEHcWjM9VqsKdiYY8Nu7wQBLYfx0AXFdxcgdXzzYlTcSoELuAPk45AzeY7jiYVQXaYt+m4DUSqLnNKgAB5RkdEI91PwwWBADsTBJPzFKBnyQfe97vKeQZT0soBw3AJ3LkEbokvFPvmZCnLSB6krGzMwKk+HRIxfFdR1OyrGeoC0iGL3pOpaL6AHSxfdXKwKqJKSOwX0m2xGSk0poLIjAdsd0KozLwWxBNSuJ74sDX8PM4SzmA6/Y6VZiObJOjig78medLn6JFCkgEwjqAS9LG+8/xPPpihrz//gfqwScwRgOX7EypTqZA6fKly5KAHFSckUIgHoBEkcBIiTr1d03y2er91eu4lPLxoZ0koA9wnT0ngplvAsCdAMCdrQvA1W2kPG7I5mMXziuhXASRKSGufSuNffQX03Gx5bwkLgGAenvjgwAAIABJREFU64UkIefm4DbJyUxCeYHCntQ7PfUx5fkeHhxZK833cQBu1CkFSMZzZU3SX0qMnHYHjX9nkCe7RzECNo+E/NbOrtY9BR58wciDAQG4IaZhxyVQH96/r2RvfXLSFuilPDdjxn6tohDvcUeqDDuzsDBj8/OzSlznFc05UKh018jePLo/xXuCHTH6d40jia+hyrtyMYyChPleWf7NZS6VmHNi0FBBWrzvLAA3n+dD1+cIQbE357Yxu0KfFQG4puKItKkX1/I0L7j8bAJwozAvuw+t41Aa6LpUOF/MiQCTAqiT9GeSQM/PG3+XqxIFaGcwcIukvJKoLuuXg9SjzyX2Kj2f6BE4Io2t9yQfadQH5XMfPunYv/p3z8/A3agd23+88nmSfqzJPwCEi3UDG2hpcSntd84KJSFHIpQkKYkebGAw8sR+77oNZTxZS14cVFr+YLMGKOTJP2d+8IrnpmQQtlGSiYAJzn5xoNN7FsZ5g4EXTN1gjEQvUY5PQiqYNcH8irURIE8kQyORFQnG0aRXJJHj8+G7MzbRk46/Ad7mAG7YhmDgxvXmDLSYc8H+JeHK6/69e0Z/O/l6zJPEOIYNhO1Tv/p2WxK8Ozu7dvfOlwL1FuboO+c+0ATOdB/27aSA91l6huL/8Hwk99qVxDJSxfUaoJ6zcAN4qqjNxKTtHBzZ3uGxnZAUbnet2e1Zq+OvTtcBJfmaPWyB78M+Rj0lyG/fvm03rl+3q1evqGWD2q+kXcXHFulWbxuhvqVK6jes027Yzs6m7e1uZb6Vl7jKryK5m86Vgw2+pmMOpg0xhcECzuSjVDQ/AA+ZPzwrALC2WHvO2FtYdL/BpY0rBYAbaz/8AYA/AKz4ivnFc6Z47NL65aIPYMyhRgOW0ZHWF8+buQsgH7K1vo/1rYlEebtp82KrLtl3vvOOvfLKS3Z0dKjCsABwhwpkAMRV2OjAs8az5wAu7Kdg1paAsvtYsR5i/sdajTXsPXu9B3AArgCCsM74G59Xr9NGU2oXAC7u1zooWBbTINu4kECQNVtdXdP7lDxOBYVh8wMM5vngyyHJDQjiCjRJDSAVVKj9h2oAfC46O7Ru+3v79vknvxFrWWA0Cim9ru6BtYnEOE94ZgqJ8Wlncfbo6QdAN2nHrYadtJu2vLZqK+trdv3WTbt85Qq9fpzxHe0nsuR4gH+F/5okmfk39yn/OGtPINYmCfR2y9oNAHv6UwLgcr1tO2oe2XHzWGpa3QHrsGHHjRPJ+wKuLi4tytf5xc9/aXv7+wJwb968YZevXLLp2bq1ui3rSn7c1VNcKtmfOz/L9mXMbI+vPP+ABDIFidFaS0AuLMgE+gECYTd8DZatQvD/8Jmw3ZyL4g3yL9H2gvmAbYadXp2csslK1botB3Af3LtnX35xR/27YQfDvsXOrFxat6V1lFGmrDpTL3vgalGXrbVgfbo8uwO4XJvOReFSv29HJ8faZ7DXzjr23E/hI2CLZNeIFyiyOFbPXACy48NjKZAhaQyQRTEUAJ/nlRwcxSdmL2PMkFDeerxpn37yiT0CwN3dtepkzVaXVgoAd3ZpwWZXFgXekjOSGlpiimOxuEb16hWAWxIKIj7MSRqxZ3AdZf9lt05FnJtJJvOe6HU6HN8Ox14CbyWb7CBuCeAid0M8OWH9dsd2Hz2xY/JEALhtiokTYzsAXFqKpbgyANxdANxHOzY3N2Pr6yuyUbEfsy4AKR3ATe1MUvzp/Zv5zCU9W9ih2Al+p57YA5f25Rmy7jgm84/3cQ5AyfBrwo+IQmePYSb0bHnvwpIDuBtXNuzyxoYKtYLBytgS420+2bSf/vSnAj/xn1ibPA/sDOfhfDBTl1dQBpmzL+/ds5+++1PFP8xFlCpYu1wz+8KdO3ftiy++0N9oQ8NaAmClHzzAaBSDuZqESyJTVNRswjJu2OHBoa2tr9kf/uHftu9/7/v22muvy+4W4HfNi9l57i5nDov5SD7Fu+/+zP7sz/69bDnvx+7yCt8KQJn7CQAXxi73zJixTmAoc0wAaPYNCumCTc13/sY+Tj9vQN9uu2mDfsdoxMaev7n5lQBdGLi04gHEdb8hFMFKADeKlb34K7VWGJMzfVqccdbfSgD3eTIa4486us5ibRZ+zFkAbopx431az/G7AsD1Qn0vgnJ/KuZ0/jmeE8+OOcz84t/h23A9sZ/jY2L/IibJGbj4axH/slfSXgVfb/3SelFcF/d6AeA+z+y7+Mw3OQLf3Ar+Jq/q4lh/7UcgB3Dz8DS/8RSajlQil4zc04MUSGF5xLMA3J/99Cf2L/7ZP87YZMkhHLcihiqh0/tyDzNdyCjQOxb4PXXRfVWWs6nKWe4NbKLftZuXV+3NW1dteaZmNXR4M9nFqCj0jSaxdFQ9OhCLNKoSdaoRMFvgRAYiRuAam1l8lzRVvSawrDnoWq9WsS6M2+mqpH6kYKzkBpJbXu3HZ3FicMqKjVPxIIlfr/7FEcLJ8USZJ/4j+YGTH5V9SgQrOMsfiIMoAXakWDNj4Hqw4TLJFQGwXSSUYa4R0Ks/bkVBTKfZtubekQ26SARV5ch7EnTgQVKnK6CnTQ5yekoSMwJjMgYujyQSKJJfak/Y49/ct09/9oFV22YTHZXIO/ttjIRynhjMp8XppLj/tXSSCM7KoGcokHmG5TjrnOcxOM/67Lj5Pu53jJtglFRpIFARthqgFU4YAC7Vi5piwVJjKHmmBPyKr9I8HwbDx57vzIKA89z1+d5z3nsvjiadWwciXPLRq6NdDNFBJPWREYDrvfv8Nob72inAmXL5MK4hT2INJd05fs+rCqNC22XoyoKCcIqjutHP5YUZBD0kPZxNW0BgQ4PjOQNPGkRSzCv5HQCGeaT7hYWb5jN2BilEArY4l9awo6Z6yrIQSC0n9oUkfFNlJVXi2AkkbqsTPn+cIUHCoGQ8kMgUS1FrOFFwkRISUMK4J8ZL3FoBmjvYpJ7feRo1sRRK6+QoY5l4TYnWDEyN+5Ldzupuy7uM4fSjKll6yZOl3kOYvqfOTpifn1MQwhfJwD//81/rZ5lMepenecQz96P5tV1ev2Rvv/OOCmFka6fdHpMEKFQGMvlHjuPJVyphnWkFSxMJSOQ9xfZg3CPxTOW6ADofyOfpgYsNhh28sDCb1AqDsepjyn2MAri+/nIgOc2blISMkS2ec3reAsMoFpCscFWFI14VT/GIlxmoL1eAhbS8mjRbXl60peVFOgkI9GOc6HvGvKUHLslHJdmQVkTSjIpg7ZXIqDn7XMdMc5U1ToKDvRMJNuommOcktPg3/ZxJgDW7Xdva2ZFtIBFIYQNJeeYH6yN6iDFOOzvbnlyr1ZRYkxx7Ljcp2UCz+tSkJJR9TjnLLnFWhoJWsdhO2VJHUKO/WCDuYQfywF4/h3x6mpPljC+P43VOKZEcEnh+ksK+ePI1AbixFybbqDENWbxgBY1RLzm1z6YkoD8dbxExbs+Le9DfYjwKQDrZvySFj5koC+rS3RbXnRVbnAKjYy67f+dsoeQvpQR7kZyFBZLN0ZAO1BxLSQ0fT28DEYmN4f0iG9v0nE6N9ykVFV/j5TOO3nQ+dm51iqnk78t2DEkovwCAe226Yf/p1a9SgY0rLpBAZbyYw4BtMCyCgQpIhP0kGUryLXrAOtjkUqa8l72LvUK95VNxSmE/EmARIFD4yxwv2CKR1AuGTLBe1G8w9cwMNoCAtnZbaziKaQJ4EhgBe57emEtLRYI1rptzc45IOMU1xbwYTTTF3hSJ3Hh2EQOw9oOVyHu5pkjqcqyQV8974PK+SLpqzaX9N0Dk6G0Hw+arhw/tOIFmMCexS86BSja901Fvxu2tbXv01SPJRSKjX58CQGUdkVhHghDgriYQFwYuPpIXrnoLGfkCk96CQr5O8pvwH3uDiti3B8eAWABHPWt1e9YMAJe5E4oNsoMe4/AlFuvSor1065ZYGdeuXRVb1e2ut9gVcJsAPmY/oAu+08nxgZ0c71ujcaweuMG8d+PAcwSUobguKf0M7Vs5eFtaTOU65fMBWNVSUnxFsZjY5K22EukB4PIs5+bn9F4+Ewzc8PsEzNemtPeKWRwFJJlcJ7Hepcsb8hti3gGqktDGH2EP8164x1prgNlFT8IJl9QFJAXMW15Zsrfeft1eeummHRweCNwV6z31Zi7scxJUZpy9J6wnclmjDt76Z/JiZH9eHmdGgZrWdQI8GJMoWIjz8RmubWt7q+j1GOuLeBDmZqxp9xt9vnOPFIvAzl5a4rWU5kvX+3FnrQdK9q+Dx/hy2CmAd5LOObuf+RAxMvfB3EJtA+btJx9+JFY71wMY2GXew96jcEE9l6veBoQVhr/dd3lgfJuTTlMM3Cs3rtuVG9ds/cqGraytCsAtg+uyV6HigbR3FPFusvtSByGWj30miyc4N7K/3Xbb5udm9czbIwAu4G0AuABG2zs7AvIBhCjqgPnH/b50+7Zdv3HNLm+sW30GALStGNELOKPf8iiA62z/5P2mfYriP7f37rVEDFRxALc/UJsVZ6Cn+Cw5/uyxMJ6RYGYOIpvPfgpDMvoFe/5iRgzcyUpNEsowVh9++cDu3b0rAJeiE2ITDru4tmKLq8tWnZm22qz3Ca5Nw+z1vIE8XuWF+tZr46cHgNuXv8q5GP+j4yMVJTH3pMgEozxtvWGLA/ig7zUvCv9gGx/TOuCk4czlqanUWgAWcCiZetEYAK4YuM22GLifwMC9/8B2t3esNuE909kzJPV/ec1Wrlyy+tyMVek/rnZb7g/IJ0r+jNZz9KEVkO4s3DzpF7Gix8gl27Zg3o4AWyr2zpVKksnUZ1Psxa+YGe4vZ2mypHjCxTLuraMT++rOl7bzaNN6jbZ64NJ/y1VRnH1bqSWiQyGh3LODvUPb2doTALm+vlrYwLBBMbY6RlaQCuCInV5bg4E7q6JO5puk2Ce9Zz22CGCROYwdCluGDxLFIOFLBANXhbVpb+GZA46url/S6+q1a7Zx9Yr2U9n9ZDux40+ePLaPP/rYUPNxv9p9DhWYpxY82G3yY/SEp/3B+x+8X/RWB8B9/fXXtR8hSX/3LgDuHRUKYLsdyHYJW/ZXB7npCezXSzEM97W/u6/2CvSxBdz+w7/1t+0HP/i+vfHGm5p3UihI/n/IVHuhnhcoA/7+7Gfv2Z/92Z+mHvUeYwbjlmt56623xOgNyedHjx5pj4jCOZ4L18S44DNGzMtciiI+FiwqLo2TY7VKaDWPrdNizz+0xsmheuKKmYtWIHldTbQsG5BUpjy9gG+UpJazPGnmQj/Xjx6FuV0c9sif63BFDJD7yLI9ufR5BuDyt8gxyYfIQVz9zDrt6cW+5rmtYQnlpwG4Xiy0UBRMxnUFgIuf4q0RfP/2uRcSysMArvfAvS7GeN4DN+6P7//t//i/X+Bozz91Lj75AiNwMfFeYPAuPvr8IzAK4PpmUn4VmGlU1hV/ytDUU8BqomNkR3oaA/ef/5N/WFQoFgZ5DDtr3F2eB7A5F4BL0C6gAaBE+mlW6ffsxvqqvfnSVVudq1mNHpBjpPY8eEmJMo/mVUmYby5jryFVPOZVzpGISruxAoCJ2oRATIDQQX3Sevjv9Zr1qyYZUs4N2IbjlwO4ODcB4BLgtNpdgZ9RuR8SRDl47AXW9BJyZsSQDFD2ANSHJe45BQNyFHKHQYJlFetOmHUqZu3KhDUHfWtLhrJiXQCpRtOOt/ZU3adK0JS44zqcPeGBBcmd/sSkzczNirnkAJBLa+qRZGAMAO723cf24U9+ZZOtgXrgVlS07T2KztsDdzTpHbdfJOSU1P6LBXCfBd7mcy5fL2cCuMVi9ygRyKlKf2ZVxVJSnY4iBqEXJfSQYrO+Udfv/Ex/BnkiPq+4y8ft+S3V+T5ZAnfnez+IfoWESSEx6SAiLAyX0/PnCxOQ+UPiJZdj5D6jCpbAu+iHloCK+HysMV1Vf1AkuuJ687kWleQBwOa2JRhDeWA87jlH8jhYPqM2So57klokASHAfsJtgyfFchA0BQHqZV1WWzujlz5EKVAXgDuhpC3A9+hxBJwmWwkLx8sFPIiIeRufSavVUclnAP+yAfmeNQIWjs4/PeGQAcsKUYbXjoOUBPWwOlZX14uEZiT3qBQO1hPHI1n66aefpoAFynp5VQJfs6pVgt3vfOc7sl88o5Dj5NnHWs2/l7LZHkSR4GQu7O7S7+4wSbkhyZtYLC8I4HpxEcE1Cb+5zAgkhnqy8+MAXMlHJ/BZ37M9QbYiPc/SRiR/YYB98QIKPlSdqNrEZAmyqj+lyIQUNDhrcmlp3lZWkRtzYKEAcPvmDKR2R8er1aeVpF1aXtYxKVZQUjEDI+PaghHkxQ5JmrTjSTvk5thKWt2ube7tWrvbtYWZWc33BRILCXQT4JSkGnlOe4f7An4l8ZoKAcQqVIGU214YbUti4M4p0ZLLTuVg0HgA1x/REIiX9YcdTarn9mbUUo7b93K/JP4+/D5fpvFsczZV+De6hww0zfeLcdcT5zzrWs/anwubq6Rg6jI16qOm60gTQBQb/Jl8f82PH7YrB91i/vp8hFVEElA50mF/MCUo8jEJ0DZnkObjlK+T/Lk+zScZfv75XEgS61nBYG7rAHD/9QsAuDdm2/bHt3ecvSmJVpclDHsHKEKyr9l06WRe2DkKY1gPcS0B3sa4RpJ1SkBXWcWf24+c3cL5clZqyLnm+1AAU5649QIUrgXbjS0n4YTvK4nZJow/T85KenR+vuhFGyzCSDLm+0BZeOUra3SPPwvADV/bAVxnj/DekBTEFvOV937kOngFgBtzIMCCUdDg8aNH6j/35PFj297asimYsxSeCTD1RBpFVsg0Pnmyabvbu9ZqNlTwMkUbGckRqxG4fkZ9ADlSwJDpWs2mSfyKCe4KCb42/BV9zdu9gbXpdXzcsIPjpp0gm93qWqtLD86+/taJXm3uIAyBQzxz+rbevHHTbty4JkYOgBqbhtZfiol4bs4G7mru8To63Lfjoz39nsRkXFv4bZGgjIK60m8eB97G83Wcg+R+9GAl2czcUX/XZpLp7tB+gp7Ps3qmKkyYrGqfAsgJAJ59iXm6MDev9RG2J2e8ADCQqGcN8RXFESTISYxG72Nk/jl+MMrCxuA/aByXYKwu2ZtvvmY3bl5Xopz5BfMxANUyPvUiOmffuj8DU4bCW/bTKCjI7Xqs2yge5P5jTgbzXfd/dDQEGHN9MKxggopZSjyuJG/XjtUDt5Ox8ilUhOVNP18AXEDYBUlZx9i4dHep2MDnAS1ghfGMeG6srw2kdFdWiiISvxcvUOI56LwTE2K5UZT18fvvq9ABlr98POKnVHQC+xwgnh6evXZHSiLE6ckoWKPTshZtml5/1W69+ootrS7b/OKiI2sp3uLs4Ts6gFsWHRZxQfb8BR5P1xNT3YstVYDd8wQ9vaznF+a8B24XBi4M+GPr9JESTsoujSN7svlEcxLbzX3/+v0PDCnTG4DNV6/Y2vqq1WemxOSloFA+TFLdcZvnCkPONoaFW/ZGjuv2Z0AUmQrPZDd8LnPOooggUypKA6O4g7mu+Uf/3FTAEkA/qg0quKxUVdDXg4Hb6oip+vDe/cJm4ZMxoourK7awsmS1mbrVZqdtarYuAJe5LgA3WihQvIpSQIv146AGcw+wmWtyAHdKhYJ8Fws3yfGH7xDrWMUVJycu212vCyCkvyifERAlZYoAcJ2Fy/iw3hipbrtr20827bNPP7WvHjy03a0d+cxI5sKchl2/srFua9c2rD43K3axG8cQhPU1xe+kIJeBi8WaV34lFYj55uLF+yNyyQUgm0nY5ypHuV8V9syfexSXOsvZ6zBTeyAKNzl/b2DNo2O7/9kXtvXwsXVPWtZvdpSIkH/HusaXRvVmwnMT6i/e6YnVvL93YPNzgLEuqc5X+BauvpMang1Mez5zcnHRlTYCuPS+4kcC3MLW8BwBdmM/DnuPHSE2LPrGppYKMTfDhwPABbzcuHrNrly7bteuX7eNq1cFqrqcc0/F2uzZgJgPHjy0/X1n+DJSITuPzePnhw8f6L5g4h43Gnbv3j3tA8yzGzduqGUPP8NodQbu55rfRe2jYlEvfAq1EuY513vlylURRB4/fiLFARjAqEj9rb/1h/aDH/xAoOvK8ooKb4MtrlYAFIjRAzvJU7Nm3nsPAPffuzpFu63zqVBXuckpAcLExvyeMQO05rqvXr0qZi7v4/f8zgtA/Itnq7zl/IImEkVKJ6nXfRRuGUzcCq0zTgTq9vu0zuhEEjEdyYuQVc+vvJAXB3shR+oLW5z1+X/4ugzcfA2d56zD+QPPeYSEcvil4asGeFsWg3mBVgC4ztD/+gCulAiS4k1ccxRGjgdwKd70As6yoA01AgdwfQ2Xiga5b38B4J5nVly857cxAhcA7m9jVC+O+cwRGAfghmMlI+/Rxgj7tvzL0AmKJNlpADf5fv72TH35pz/5sf3Tf/ifp008VWkm2ZmhrHxyGp95Q2PeNw68OnWcHMBNPX4mej27urpkb750zdbn61bT5u9e5mhScejfCcAdTcSPntOTmadf4WTqb5KUNBtAa6tNWmW6ZoP6hNl0zfo1/xsOOMEhgWUAO9FLKM7J5ttstRUbuhzspJwfgh/JHiWHHGeuDywHKJzYXOPGnB6JBQP3KQCuGLgTgLcO4LaQ0JAMJeqUfeu22nayeyQgQz02uiTcS1AUhwIWVbPTtYnalM3Mz1kNWaEJL1QuWGYBFPQHVu1N2t69Lfv1j35plUZXDFwpFoZ00Bk9fvPEQ9zzWb+T4/DXDMD1PjT0b67YZJLOHQQ6pmDKJ78YuMj5qs9xAnATo6tIKoyRmfm6Duh51vroe2Ien/uzaSJFgoYUjLNVvXhATCmSkCKduHRbJIn5zvwk6avkqpI8Zf/bWNujBRrM2TyZ77bRQVNVcad+aAQjOaAabKGQdIzPjV2fiX2byzdy/EgSx/fC/ihB4UwjmehCEjDtAGLUq161ALVJZCjpqL53niDCua6RsB3xaOJ4YmxUqzY9N2+NZrtw1PN7Kc6tgouMXXfGQ3X5rfKPZ9n7IvGfAbiqBh/rfflcZ/wXF5bE7CAI5dqxm16VvKrkKIl95gFB9v37972alCRUSvpx3rxIhjEjMUuQKoYGMqE1T5gGoDM8/l5tHXLn/Hx4uK+ENCwGEv0kIyerwyz4orjlORi4wwAu0tFe2BPBfszXAHA9WR5A0fkA3DwJZBM1azXb1tC9oCLRt6ma915yKa2BM76U3GD9sFHBxJq3tfUE4CaZaTFwhwDcgfYMwNuV1VUdCwnEkD7Onw/PiSR2JHK6HR97Co3oqVurT9kkPbD6fXuyu6NEydL8vNWrtaIHro6nLJmzLLEju/t7dtJq2jwSjSQWSVoktq4nPPrqGbm4MGOLC/MFgDsKYsZ6JZWQ700xX0o/hL+XCesXBXDz9Zmft/x5PIAbn4sxDnBz9Bij+2y+hnP7mZuAcdcRtquwvQHgjrEdQ+PnF6Z35ftU/nM8ixjLcc/maQBuDv7G5TDXsR1hp0fvafS55r7huGsdvfbRPXfcnPkICeX/+/kllG/Nd+2/fONYxRInTZh9HZdQTj0/SWZeubKhanv1kqPKvtsr2Ldh82Is4tkFAxe7iz2K4p8c6OazAfxGwQOfz/u2MbYBgkRBkzMFJwtAmSQs5xdzqlaTXY8+thwrmLfB7uUckaAMYCeSTvFsC/uWFy5lxUgxH/L75TMkJl3a1QHckIX2xK0JcObLk6Ol9GOAIXGP4WMUa29iQmxBgFvkE5FTlv8vP8avGqAFEP7B/QdK1jIOFGrNTNfEwK1J5taT+i7nOSGJa9i3YhwiH0sCGIWBBNxiqx3AdblOJJKb7Z7tATTCwmgAJNEPFPBWu4z1xXpxYFR+aQYO9ftd+VzXr10ToISkK8BU7FmKYASouRx0u9W0xgn9VAH+GpJUFFswVEWKdiLBwBmu9ihd2XGOQircVT8/pCIBZ+flExQALq1gUHRI/WcBcHkf7ye5TS/MkOJknrIviMW3uKg9JeZurA/mBEVlG5ev6DjyN7peYOSyhEcFgAvoRtIfoJfPOBPZ+/GyPmGr0lfurbdet5u3btgRAG4TFqD7OjGXCjsCgNtzCVUBEomBS/HwKGM3gFrmVSSKnTXm+1IUTwSAW9jHivfJA8Dd23N5Yve9vaVIMHBVACW74D4590iRFkleevsCfoWf4nMJNR0HbEJSm/FinYftgOGzvLxSgIceK5d9tyW3Ojkp1uTB7p59+tGHWk8wh/hCWUN2a8LXCi0VYGx2my3JfM/Wp8UUJaZFQrnV69ib3/6Wvfr2m4ptaWOC46j+7qkYLC/8U4I95QXkU2YAL/eAkg7AEF/BfIZ9q96piTlMMpzetep322pINlkAbg//q2GHx4f25b0vBZ5funxJ9/Ppbz6zo8Mj2XGkUwEIa1PV1BsRllYCcItCdmfuSUYZ33YKXacUHyV/J1h/DgpGj9gUVxMjqU83RXxJzadQSEoFmEVvbFfEoFAjxorCS+0b6T/A23azYzubW7b9+IlkrSlKgRmP7PXy+qpA3MnpKb1q09hFbxlU9Nbue09jYp222qb4nGTMAXD5NyAs18384/PB3AYojgK3KLZg3mEXAPqZv+2kOOY9lKvyExk7QDa9OF/q6+0SxxN2fHAo8BYgd3dr16oTk7aM0syyv+aWF216ed6mZqetCrAv1RkUR1wbCJUg7HIUIHgRWgJIknqJl3ImY5w2t9G9rcwfJRsZRcACYxMwm+xtMHaTs+UAcZJsVSF+FOAmUuTURNX6rbZtPnikHrgwcJFQBtgl7pMyFvehlmKuDqaWPd2+NU6aKvig4AKGfdiDAHA1RxKAyxxm72V/hUELeMtnsMXb29vyXbpd7LP3aeWZAOAGkBjxOX/D54nYhd8HAzfPTwSAe/P2y3br9sv9U5IGAAAgAElEQVTOwL2y4X5okmtHZenO3btqe0DBCHsFwCTAP+dGZvzV116VvYJZy9zivNgJ/AeY9NhRQN033nhDNoH7+Pzzz1VszPWU/pS3xKF4BgDclQcq8tNu3LgpGeT7Xz7QeZDlR+75b/7B3xSA+/bbbzsDV/2a/cU1OYjtIC7Xxlj84he/sB//+CeSaqbAKIqoQnL3Bz/4D+w73/l2UTCDaghj/PLLL+u5RE/1UGzhmFxn7AHsc9wnahKddkvFWjBvT072pXI0Pzdl+3tIKT+yXoe/AwKnBuUxv53JkkgqQYFPrV1SVvyMdMS5f52Vl56bgTvqz4+eLI+bngXg5vsytqUAc5ONwyYMUpGW98iOXuxJDSx8gKwAX/5LKtrJe+CWxdruv4ZSSKiXuQ8DA3cUwHWFBebG9evXLgDcc8+uizf+RY7ABYD7FznaF+cqRmDzyZNT/NkATt1xCwi3QHOLLW78MI5O5eF/F85g+vBPf/wj+6f/6L8oqnLdT0yVgWNAgNHk/LgNbfQ9ZyX0h6+/bxNJKpi4QHJcva5tLC/aWy9dt0uLCcBNVaJlonSYbSGHSLIwpYxknGf0WkNCeTRBGf9WQAsDiVwwIG6talafVA/ciZmaWb1qg6r3sVJNZtb/djSR51BUAPIlAM2mHPJ0GifhFmXft7OeMWDe1wZwJwBwK9aW1BQsXJck6h7DgKAK2oMgArE8SSomRH9gM/ML6uVCaT9BLGMSIEVUgOJUT/Wrdvhw1375p++ZnXSGJJTll40BcMOR5X7HJXDHJUb/2gG4lYFNUoVJ8CwgF5BdkF1REa50Wtb/FkamI5enixpG586znM9vwiznAdK5jpfkyrQ2khQ6bEcl+BRxe3U4Cec8SMVJJVBinpJM5OcAcMMRztdxfu8KvlMSK79GlxjyxC1BE+shT/pH5WIw6yMYHTfOEdBEEjdnNY3Ocf6NzSLhGtc5DCAmGbcRAJcgkz6hrFcFAxqjvoinqW61UFYI20TijOrm+cUlO2m0dK9DUu85eJwA3NMb1PAdjwK4Zz33uLdg4Epurdjh/FPlc3IAl+ewtLicpKUdaI2q3+h7RbKWe/jss8+UPCVwpded+rhmqgIxL6LSHQAX+d2QSYyCGTFOMhYxP5O0dgBjQr19SGwSBHlxVQq2J5wVU4A+JJzSYHxdCeVxAK4v8pKBG0nYCKDPC+DGOPN5BfXdnh03CbiPNG4xV6IK3CWOK0p0zdaRmwbYJSHYs+WleVtfWxHra4IqC2XbSdA6A5dEA4kqANyFxSVbXaOC25QcE4D7DAYuAK6S3qqEf2KT1Zot099wMLDHO9t2eHxsC/TdREZ0FlZVzdka0SJhMBBTBAAX5QhshdjuJIZT/9sofqjVJmxxDqbwop5tqGlofWbsoQLYSIUB4TPl4+qsoW8OwM2Bv3ydlL8/DeCeKhJRv75h4HmcHxXrdxQgzdd1fj1n7SsCrniNMSBD95NaMoyzi/nYhyRy/tlTgKqKJYZZ6nGPo4BdAH98d6DAV2t+/HEA7uizGH7u5SjlYzvumcWxXxTAfWmhZ//4baT923Z80vCkOOoMCcRFfp7EP+sRRkjweZxpQtLQ38/ewDWR9Hff14sc1FIj4oIoLEz9frGJoYgQQDC/Yx1ih6Mvp9tQT0hybPWym5oSYEUSiSIYkpbIi/IsvOdd0/u3zc2J1QQwJ1ZVktDm+oKB62x9B61jrIPNEOfO93zdZ+r5GdcUzz/634ZCjvflpB+kgyAB4HLumDcxDgGajQJvwRhWb9T9ffVN/OLzz12m2K+4kKIEiIe9A4Crfrtd+rRXbVq9bAGmPMlfnUxgbfqOXatVKgJyAXX5u8Bb2W/kOifF+Gqo521HAC4vWLhHjbbAW7qdDCpUIpUy5c7SYi9NYOmgJ4D0ysaG5FxvAeDOzWrdOYOWGMLl+HiuYt+K+X3isokDZHCjLYXPi9K3K/LnYwqXx6dpAhzkGZE8dsB9LmPgNsXCpXBBxVtiXg0DuDzzmL88O3wCgBiAQq4vChXYL5kv7CMbl68WKkn8nfni8smHIwzcfb2PQrSmwOyGF1H0ura2tmqXLq/b22+/YS+9dMsODw/UczFslUDZtFdpn0ns25xhD1AZAG70LQy7mRcEuipHqVYVAGMAuIXPiRxupyOA4lAqGt7Hl/Xln3FwPlj0fPde2vOFDHJIs8ce6GxAX3PcT/hiwQIO4IZxhTUUsuXRXzGKRLgv9febmbGD3V0HcDc3U1FfRexXnaMyqTgKALGLNPxJ02anZ2xhdk7sNeZio9uxzqBn7/zOd+2Nb70tgA02PMXR+iR7/ghAK0ZoYrNzHikipUIZxoZk98zsrMZZdhVApt02VAzoqUzhGq9Gp2HN9ok1aMnSaVpXAG7HGq0TOzg6sDtf3hGAe3njskDU3/zmNyrAYc0Bci+tLNsUrZ0oBFCxRJIZFkPfJXZzZQqXqC0l/R2g8iJZ38+iyKMEALUPJMBdcr6uz+LrVTYhtfUR4OWKQlFY4KmMkuNGv9jmcdP2d/Zsb3tHhYD4k00KILsdu3xlw1Y3LhUA7gTF8pNeNBQKKWKDppxFp40/7vu8ANz6tPfhbTZ1zewb0UKCRyZVGTezSX68JxCfl/oUU+hH3+8ECuPveu93B5EpmtCcl0z8hOYXn2scndiTr76yrSdbtre9K6Aeu0GxIs9oZmnephZn1ddXuZPEKFROiRiXIggx5NIzzPzhiBn0RLLetkVriLSnClyO+ws52JToCzWdaBshO6vjJSKEgmb32wWUjwC4rAAA3AFs468e2+H2rti3fQDcJKHMeFA4AQN3MOlKdbI1vYG1mh2xmpGaZ12Hr+z7oxeo5Axc4jdswsbGhkDY+flF7fHYooN9Wqu45DcxLF+yUYeHqde4qxqwN/HZsB3YMmxzxGbhD5AzQBr2ldffsFdff8OuXLsqUDSKEAJs/eCDD1RwBdjpSiFtxQf4UuwjSCNzbxEz8HnuC/8GkBTwF+ATWWLsGPaW/f3LL78s/KEohomimihgxQYxly9fvqLvALiA2djgjY0r9gd/8Af2/e9/3xm4K6upvZKvUd7PWGCbieWiyOjTTz+x99//wDY3t3R9UZwMAMx1futb37LXX39Nz5BnwfVz3/Tw5e9StWhQvOzFSBQxY18YT9975/W5nd1d+QEogvV79E5v2NwsxXgz9virB3bv3hfWbp5Yp91Ep3u4B64nQkuoVpPe2+yNYTPlocm5fy6tUzIMz/jkefNn43I3RT4hSSjHqfKcRIC4vDeKs/S7HnQNb/vixwn1jfJ7HD/8WvZInj2Fj8HAjeuKdh7RAzd8Bfy1KNYKFi6foTXD3PyslFaCge2g/3CbiwsG7rmn3sUbv+ERuABwv+EBvTjc+UbgyZPHQ+mtYiKOgqenDpdTnsI3jWrk9Ob8yONm+MAMBi4SyjlQ4UBisHjLE48DZ0Y3tdgkRi/3rN+X70ubs6q/LfXA7dn64py9c/u6XVqYsdqg4+DESB+3/FxKOiYQLJzF/Nz59Y5j4MZmFudQsiixTW1q0gaAtvVJm4CJOzVpVnPNsOgdG0mquCbOrcSQCEEpWZOGNiqR+bv3uvSARJWZIyDuKechVciHLx5sM09mlP1Rhhi4yLNZxVqSSHPJNgVyTeSQjlMQQ5DiQEU4SkgTDZApmp9X8Aqk6LibM/2CXcs9wOqdGdTt6Ks9+/n/+1MbHHdssktw4IGlU/UC1hieW5FAy8Hjs5KlEYxJtm0M8PWs1XdeZyw/znk/M26un/pdyM469qqIiqSW+tFo/ppVAVgGqdeqqsLdqdUzRcZVDNzSn405myedn+f6nzV2T/v7OBvx1OMlZnEkBgggxYBIyeVIEjWbLWdVJjqGJ4E9qUrgQLBCIB+9aWIdjoIYXAtV+bITGeOL9xOMOChnfrzEgIjrD8c3ZyqNu7dICOc9xcIORPW31nyqnNR9cL9nMG/jHDjxsK4DgFRyCdAW5m0F9j99tkhSEuSmfqbRiy4dG+BscXk5BXSlhGUk8yKJqRkZxSTPmBCjEspnvT3GewjAHWHglmvM5zoB4fLSShHkC5xNspqMWzBgCKYBcCOhrsQM/ctRFUgycTlDizEkUF2ad/A/QNtgi8U8zgMs3xvov3tkR8fOEhUDmr64yIdOTSi417OWlEKSQX9uBq5J4gtJ36JHc0LDYpwiscm/qXp3Y+J96TyxU0pxj9qgKFhoAPy0kF/1FgZhf4s9LLHgYXxNTVIwMWery4s2NUWyat7W6V0GKzcBuJSesLccHpBYaWs/QyqU5Pra+rrA4Ok6VeGa8UUSI9ZISCgLGIKBm1g/Dx88tNpU3S5d2ZCKBAzc3b09m5thjOZtMQE8BL1KKqU9lKQ484GkmuxBKpri/iRdmtjr1eqELc478ypYQWFHSp/DWTca5RHJ3xivSIi+CIA7evz8XKN7Yvnv0qbl4FTYI33PJJTzc4wef9RnGrf3nXUdYVt1vqfUthfH9GqdM8c0rl82KeQEg6WSga66B+e3nCqEifsLgC2OFaoOsU+c9Vzzzz/rPWE78vEp5095n3EvH8LA/b8OnnvbBcD9R2+1rIlkbKOZen66xCT3t762ZpcuX1aik9dQ//cE1ogBl5K6EQuo3zB9sNNacvvnEn/hn7I+8sRo2NgA5QLAzQFN1gUAG3/b3d2z/YP9QqYVm459wHYAcrGusRuLFGnNzqTWB5y/XH+e8CJpiRJFWejF73N/PJ5BXFuwHPNny2ciQRmFMYBJXFfsDcHMjb0m7GXsy+E3xB6fA9oOZDYE3t69c8cOkGs+OVEif6KC3RyIFQYDd3Nr21pNGCo9ybvDwJ2uIwub2LY1en06WDtFEamAhYoXqADepnYKIXvqQIZZs90RgLt/3NDr8KQlBi7gbQ/fvOINPIL5lrPafdy9bx5A0tWrV+zmzeti0yH3p70QoLSH7XY2ET3M4+cKxXk6y3CLBwewNcP0PQd1x4jJDK0VL/4zAbModeATwAYNfw5AnMIkByLb6lnovqMzcFkTyNUqaZoYLMzNlaXlAsANdlck50nYw8BlbvK8+T3zAvBWc3p/f6gHrgDc1NtVPXkpiu20bHl5Sb0h337nLbt9+5aS+8cnRx4qTVTUg9RVmryVBXsV67qTChbw/1jPFDCFYkzYttymx3iOi0+jB27BGAWIS8x6AGd6MPuacBAEMEBsR7UZcBnset33YNizJHkZW+azS4JWBTDhvwPeCvhMazP8Ya6B47Fm8PE4BoCCAxBTAgR4b7DuKbzb3d62jz/4tW09fqzx5Niz87PqUYrNojgZ+WTUO1rHDZupT9vczKyD6I2GDWh3MVWzt777bXvt7TetgioArM0AcFMBltuWxHhW3IBkbOrxTJGtAFx/8azwJwH91IpFxWdtFQrCUpfSy1TNGq1jO2meWLsHgNlWnAcLl+JAGLiPHn8lOWAYuKyNP//VryWdimQ5TCjkXmGSO1sPKeE8H+TJfq0m2ibxDE8aOrezSp3dXfgrXiXrzyTBtNoKBPg609T3MvclYy4NF8Q4u1cgLj6xAjc/PzzcxnHDjg+ObH9n1/Z2dsW+xxcBwGUu33rltl1/6Zbkk6szU656FrI+CQwWUxSAETBVDEWvd+e5M0cCTI8+xFovGpcStEzusT5HX8koyJCvKLnrBD5GH/PEMA8/WudTQZPrIHM/dz7/wh4//Mq2N7fFwF1ZRv53WXHW4vqKLVxaEQN3sj4V6txFbKXijKrbfSn8RJRf+GqlZLIToON+ElCfANfIH6UtfMj/KfJBo61tkhxzZA1ViJuAX8+jefEd7YsogHioHrhPkoQyvU2ckax5AiBbA8D1dmPKLfXNANoB71WIlVoQuB/h0t7Jk9a/uVNsALYWud7Lly/LjmM/VPh0gP9ypLgGAJf3U+hFvBDtFnie2AyARvkSFLsnWxbxdth5tVOZmbY3337H3nj7Hbt85YrWW8TArF/A0h/96Ef2q1/9SoAn56HAUwXjKU8AS5hzBvMWsFMF5rOzujYkk7H9sHABnGG0sj/wt7Bn4VOGb8V5guHK9aiQoNuzra0dOzxgDPo63u///u/b7/7O9+z1N96QvZQHnAirDuC6DLj3wPUiI66B+3J1iP2iaP3y5Usac8Bv7C9fFKE8eHBf447SBufwohuUp3w/5XkFYOgKKVPaKwBwAR9RCZmZQSEpXlV7cP+OffH5p3Z8dOA9cWV5oju0u6KpJCXRx8kPOwPXqbnPKit/tjvt5T2Ri3w6BDQu/jnrDOHX59+LvFgG4I7mGHIZ5QBwiX0dwA0rdr4euDxvfA7mZhSxx/mYA6wz9gRA3Jh7owBu2HkKjubm5+zaNZfQjpg9jwM4xn/zP/xvFzjas6fdxTt+CyNwMfF+C4N6cchnj8CTx8MAbvKlfdPKvk5vV8O/GWrCHnncc+xxP3v3p/Yv//k/KZK2kbA+C8AdvaNxYNWz77pMxJXvRbjLpaLV11MM3J6tzs3Y2y9ft8sL01av9M1rXoeTp7G5FuCOQLByAHNQKU+qjQNw8+SjBzBemUpl4aA2KdatTafv9UlJK0sGZ6QHKdc4BKRxDAKcpBSo5xWYZuE1J/bt6MMfM6Bi4PqIDbPYsv6ZOPWnAVwTm5YeVzBwGc5+pydZKVhOrUbDA9T0N3cIBzYJY2pm1gY456l6FCBGMEvCZXEyOv2ezVWm7fjRvr33wx/b4KRrE5AiVDgXDtppADeeaf49v+3cgSoSEwrwhoG488y9s84x7rOjQN/zzv9T6yQAXM0Lvw+YbWLdNlsujydmUgpakTPSnAHsN1W5MqywqV3y2sc0v97RdTKalD/vWI1736hDO+qsnnXs0/bC67RVwU1PNMCeKklK+rakZLeZHTVaSsIF0EbygIQEgVMkrmAUyXQkCSHOFUFiJKWVoEvsktxuRNCmuR59o1Kimnvhc9E/UMnup3xx3PwY8fmQhiTwydleOMXTqvwvmShjgwDmhlgubgPV5zZJt8vG9ZBtotfciTNxVeXsbCqBVtWqEuEkOpkv3a4nYwLECBaJJDhhsHISSX49/Usq8s+wWbktfBqAW9pf78ikpODSylBQyvUGgD9OPllJQQLHKSrenbHBHIlKbJ4PPyM7dXltXcFtzJkAeyM5xe8dpHXwloQkSTNkEWFxOLPEmV+DAUm8dpJ2r6iwJfpXFdX0WdHA04LC2JsIngjCOa/W88QwOMW1cc0kypxh41KFYQvULy+TWIrnwBhRUa6ECGwRq6knsmaUbJKO4GX66Yt7IfFWr9dsZYnnMmdrK4t2aW3ZalUHcHlPnw7eg0rqgQugbWIfzC8sCsBlHEsAd3gvZ9wDwBU43fE52mm2layBgYvUIQDu5t6Obe3sKDG7MD9nS4tLkknU/EgMXD4Ly09JexJIAQAmxj+3qAIlZHQnK4WEclTAj+5Lhc0Ykawf3Z9GGbijzzpPro+zpc8C/0Ztu0+rsvVB2LsAP2M+j2Pm5wBpfr9D/ssYE/C0e4jrD7uQu7M6biQPQ6J9hBlczLkRoDYSyHHNp1jGIwAu74vEXT4WcfzRexwd97OuI7/3UR8hrjH3JfPnMfq8AXD/l3+7/9zbcQHgtpBQbqpvGyBRyDKSxGGPCWngYI56mwJPuEciOx8jgbUAuCpQLPteDbP6PKGkrSK1EOFY2CTWbzBPo2+9j8Okzc75vg3YJZlg2ViX/eQrWK4kPrHxJH/VUzHtaTFYw0Cf9wwb/l1ZIBLjHn+PccjXEs8s2CUB1gUDN+4v5Bhjb41EVj4n8/3DQa9Sop+xeXD/vj3k9eiRgFr6LrInkzA9Oj6xrx49VqK113FVDWwTIO7M9JRAXPwFXthi5OPVCgC/I7FldS2JjR7MjS59U/sDB3A7HQG3ByfOvj1uda3HHiKq7jCAixvm9RUuQ8ojmplxpYKNjUsClQCX2ft6vY562qmYLH0H0HV1FaIRdhmPG4oAqGC9l8nU/Bk+fWF4kRJTkGQ/iX2KA0jOh4Qy+5/um8Rlw5WGpngB4NYSCzwBuOH/AXTB+qbvYPgAPPcA4wGK6YEbAC6/53zsqSFNqR7wkmVt69qYRwCeSGJ7H+qm+qEuLy/aO++8ZS8FgHt8pHXJ7hu+bfix6i0pQMIBQwBcnv3sjAO40Xfa12TZOzb8m1irsV6ZJ97z2fsZ8gqfUPtuUqWJogYHUSmKcylQgZa05JieEQMXxg9MMEBUzi8mGjK0xKL9XtGH2f2TBPr1+4VtYv4zzzgOdgvAgLXP+fi9CkKm6mIF7W1v2cfvA+A+cgB3ctKm5xzApYgB6eROYt8C4s5MAeDO2EmjYccnxza9MG+zS4uST37ptVdwFKGZmzdEKrq3F/Yk5qQKtqVQ4MVcYT9jLOoz07KnAeBy7cR287OzqSh0wk6ax3bc9N63sG+7+I79juYnxYGb25vyLwGUmJM/f+8XtrW5JfCW9YakKnOHYxds6KTU5Cs1rbFKxY6TpDdADr6ketsSbxQ+jK9FWjdJlavc9Byci3kUxeGJgVv4QqlfdhTPBouL56t2NfQLTQDu0cGhHe0feC5ALGWXE7/9+mt26+XbVl+YFdjZqyBV7f6nmMRRCAZwq4K7Mr9C8QvAOdcjhnkqMlJUne5naM9N5AT/W9lPzH0V9xfETE4eMOcKQFqxHWAjxS4Aak827Tcff2IP7z+wnc1tFQevrqyoWBBbtHLlkq1d37CpuRmbrNeKti7kUTCmkqlGejiYr2nsi9xUQLoJlYvrSKJbRb/TyCH497Tu0yILhm60CjnleyXSg9rxRs4r9SCt8GyRQj44snv0wH3wyNrHTevBhAXAJcbJAFzWT09dgADEzXqdvnoFq3hgerow5cHA9ZiF4nVXQAl1KwBclENcBctbLWCndnf2lQdYXIDNWwK4WmtJ6j0YuGJhZwBuHvuwPrkeisK+9Z3v2jvf+a6tX7pky6srhe/COZE//uEPf2jvvvuufgaYRPaeoq6yv+yEbLsXrngsyfpyu9WRbXMbOW2PHz8W8zb8rfCPopgslL9C5haAlX0EwFT91Q+PrdloKdajeAoA92/8jd+1V195tZCo9r7CrnLi+REA3Jr2IlcYc+UtxjNsP/cK65lXrj4mX+XBA10D4G4UIUUsHfkY7jvYvjyXw6Mj29raVoZydnbalhfnbGVl3qbrFKKZ3b931+588ant7+/Y4f6u1JxCiyQiTy+28DXpzNsE8gZ4+4Igrnu10fl5vJfxtBj9LL9kbO4miicSgBvvKXJVUYiRclcCcJOiTMnA9f3SVU48b5MXT8qeJcJQPI+cgRvnknR8KshiPscXfkrOwA1fgSIH9g3vgbxyAeA+d6R28cHf1ghcALi/rZG9OO5TR2AcgJtC2yJ3Oj6Bnv92CL71AqXYBZ8x/u/97F37r/+rf1FU1BdARnER5QFOgy/jgNjzPfDTxyI54KxQkr8uodyzldm6vfXyddtYmLHpCQBcH5Y8gTZ6Rm3L2fC4Y1/2jnS/oASHxiUwiwSknFP0wwLArZnNTDr7tl61Cr1xJ4MdOXxdQ8nBAsAtk6xnOgBjGKqj73UJZb+v6COp+0xv1GZ9XgBXpflmJ6kKWoELOtb0s02ya1QnV6dnrEK1qIBFd7kkV5kAXHADmL0zVrfG5qG99+9+ZL2jjk1CE1V/xtRURY2DT3/lydOzxiaeu977WwZwz0ru5tc2bk2Mu/Yi+M/nruYkMkrI5EzZ0uKCDejBun8gCWUYuLrHmLv0PQ5ZmVTtCpNCcrHppOHA5deeJy5j7j+PY3qelR3r7FnObfzdsetksBTIIdk0WQC4WusTFWv1Seq2C9Yj1x8AbvTFE6MvKslTUrlYx0nuRYGT+vYMy7/k4zKa6I97IhAL1uXTxk9BfkpcRbI7En+AUNHbj/cRLJGkQgZvFMCN8xbfJaHsBtATCTBunGnoJasknwnQABYTCzGTfiXI5OXJQBi7Pmvyucm5IuhEai5YuKPPs5hfzwyBTs+EqCGXhPIIA7cEQ7wPleSe5xaS/faEZjAxojchn/nkk0+UOPXeihNi/RD8kdyJxGbI9HH/PIN33nnHrl25Kik0xoAxjWCVcYrjez+iJP9Ho1tzoBwZZbGLSFBL1oif2wJENb+QeEsL80UAXGRFXWXAq2XyuRfV5SSVmPLaD5JaHCPPtecAbjwNry7fUQKQ9dWtwA5ANtN7TY+za/IyhL0NFIgD3F6/smZXLpG4IBz2jtxIcA4GEwWAy/aCNOH8gjNwAaMBcFVwke3F/Mx6yQFcFFHFqqPoqI2dc/UBipAE4G5vaz4vLy4qceaJY2em8/v9vT2BB/TeDRsJ0BE2R4Fw6iEtAHd+2hYXF4oevEO+Qs64LVgpPqKn/ZHxEsrj7PKzbMnQnpf7Ltn1JHcmASxu28LGBXiof2cFcDmDJv/5lK8RBx/5w+h+Pe4+ok3F8J6Z8jLBussUVfJj5PcdP4etin+PArijPXDD94vzP83HGHc/o7/LC29G7zf+7WuwBDZjP8hB3NLOmb04gNu3f/gmcpAtMXABcJFT9lQ8RTD033RZO/avAC7FkkzAafgN+ZgrqSh5Sdih0Zcv+iGmQimxrtx25sButBuIvSuYuCGtPD2DhO30KfAo1C2i6CaYLbkiRjzTfIx9W4yEfKk6EKBwgKz5fpcDuHnSLZJYcU95390AtCIBmxdqcc2j8yUSbcG0iWve2dqyrc1N+/Szz+yupBSdlUhiDVbu5uaOJO2RJZbXV0E5hKRsTWDQ3PSMvmNH61MAuLAOiXuSv5gAUzYDgDMvavK9oNnpWQs/s9FS/9sTSSr3pLLTn6BEllcoSHivXcaWfY3roLAOf3V+fkYSwNeuIfM6Ye1Ww3p93wsBa+MVrBlnr3nhWeHTFkxcj8fKIqSyUPdsv7P0X7o9EsXz8qUAS/GrSE4eHR06oFOtKZFOYnBaJacAACAASURBVFnFBPWpQlqS3/G32Pd4psy31QTghk8UAC6fB0C4fHlDYLEzSn09AOBGv0aOGevcCxjqLvMtueWG1imS2PREdQbuTbHMUPiAlcgXvT2j17Lv5xRH0G83rV3Y2fT81D0DbDpokQO1YY+CJcpxwp/hvVxn3kcy1kiwq6JIrEOhbyrMAHwGUOB5wbgKNRTGZVGyjVXt2VG4wJNi/oSrnxdUeq9k5LaxTy7NyecpEkAmFCAX/8dtAkC1Fy/s72zbbz76wHaQUG61tPqjbyv+dId44fjEuq22dZuwYJ2Be3h8pP6Ma1c2bP3Khl27fcuu3LxhfXraSnHA2fBaA+m5xpgl6n8q7HblLPV+TQl1zs8zAJQsZFt7yJlOScJ5surMeMDbowZAfVfs2wBwjxvHdnh8YFtbmwJzYcUxaL/8xa9sc2vTLl+6JFAXlhzFBb7WckJa5h+mIimeLQAMdgzgye0eflJqzZOKpyisVFF2Ynuf9mnSStTHSjau9uQExKGaEGxpzUF8YJiY9Ng+aUrOGlBdOQMbWBsp8X7frt++ZVeRYl9esJmFOetTqCpfN4HlEWcklqx6fQrUIT5kfbsqBF8OrhMLphxPUvgofIgkFxys2pQtU9/kYKtJNjneJ1aux1ccUT5A3wv/Nh8/sU8/+lgALhLKU7Upu7S2VgC4a9c27PL/z96bBUmaZulZx7fYl4yM3NeqzKrq6urq6n1YRuoZGXMhDKHBNBeYwQyjERoQkhlgXHCFgQBhusAwDDCugAvMhGFjYrnSFa3u6R7NTHfX0kt17ZWZVblvEZEZe3i4e2DPe875/y88PZdaekagjB6fyPJw/5fv/77znXPe877n9HEB0y1JKEeoRg4liku59szXaL8sclxV6xUZmGA/a2bWBADZ0iA/ZIFiBV5HgamUZlImuVSwk4KyPz9XLvHe7vjRYgQiK73TtfV7q3b1wiX1wd1Z21If3JqB6xLKJQNX5wff5by9geZbFpf4M/Li4gRwU44792vYpYcOHdb3GG/fd7fs7p0l2XXsLmNFPM2emUpEycAFbMyWBxkjpZ+edlCSv9NT9rVvfNO+8vVvqGcxMQoS96w91g2AKwDu66+/rt6zxCa19HOdQyBWBNxiXXLu6ZmZyvZhtzgW1woIfPPmzegXSyG1z1FXGplRfI4t5X7Zb2Drcg1I88OWpI+0F20A4B6XhPIrr3zFnn3mGcXK5E4z95ASuoxDs9nWOKXSQaqJ5dgxfow5159+Ua6FZAwDBibLmDFMsJ3jV2pY2N3dvi0vO9MYhZBDi6gpzNrCgWkb6zSs09qzW7eu2rWrl21l+bYtL90p2Le+p2v+aK1EGy0VVLh88uNLyh/uMZR/ic7fUSLxeAjocbmt4bOWPmX13QLALeMEL3Cr1Q0+CYA7nL/huY1i4Cbgy7zKXAh+RF5bDeB6QWde/+QUAO6MCgbwr3wdeawuXzz2kacM3Cebd08/9fmPwONX7+d/zqdHfDoC9gCA65mIykg+jv2UQ7hvAj8pgNsw+8nrr9vf+Vu/XwG4ki2kB2BxHXmOUUndUY/wST734GdqAHdQALgHJjv2hbMn7PiBaZto7Vm7ahO7v5fbvo2Zz0R/lDLJlhvVviThUH+7BxN2njhHFsY6LfW+3ZsAwG1bo2TgjmBWlclaMdnEwPVk18OTtmyIowHO/ff4aQHchnVhlVEdWQVh7sSv3V/1xDfyrqquJHnj0l2kExpjY6pYFxsZJq4A3GDgyuFqqKfQeL9j3ZUte/17P7Td+9sCcBsB4Coo+2cUwM0AQvNCIKKDVCRpqHAjYWEk1u7dt+7WlgBcJ08mwOnMOEA8pL7GpqbUC3JLCVuvQB2VVM73Mqnz6Pn3ZEZ5eP2WyetHrf/hv9WOrShxuucOMmrBKJGMH05iZ1xJrewzk4E6AU/KrAHgAkbhfBKQ8JNySQSBCe5RlFA612IahaxblQAIJpCCiXCssz9P+d1R6zgTvymhnAlnArns7ZejTEKFwIgMQS3OWp8zx0dOOvfjVH8ls7gPkkFZ0ELRBVLo3e62J8uSkWeecOU8JNv8mimSqZmaeZ8JUBDY3bt/z7okEocAnDKQUULjETKpI/eHANmrJMmQ9+XjBVjr4PZYB9DWE1Nic0R/H6qBU9by3XffrXomErwk+MznU5Yr54T+vrVlL7/8sp06cVLghCcNW8Zxbty4ofOQODxz5oyCX4BQrwbn2pzlBVAOS4rAhzW8vn7fdnvbFRhM4mq4B265vzx8D3DGE38nMAbAFQNXCa30DfwfmVxV0lY29kEAt05U1QVX2Ar1w6Ril2Rrc1yFOcj9kZzNhLQ7IvH/BDL4PtZuDSQ3fPbUcTt78qhNjDEL6G3Ysj2kQAfN6E3lEsqtTkcMHQDcdqcVAC6sif33s5+BS9+9YJz3s2fbnlQHdvf27M7Kst1eXlIREX3Hjh45ojWhueyVYHbj+nVbXFy0melp7U8CmCPjyb9dQjllyM1mplgncxUbSeMzJNMbFRT79vEHn+VnA3BHzZNh36S04/7v6HxRgLe8vw/Ajd7i+d20TY8CcMtil30+yD4AeXQI9ag5nvtheS35XuXXDt3LMIA7/GzUq3MEm7fcn4bPMXxP5XWVn31wvOt7Lp9N7hepbJDPoGRqlsf9PADc33lxVz4A7DKklHmlvCHADr6F+/a7VQKSfwM05I/mSSh5ZA9A+i+KgRuTy/sq+hrzZ0HhSva2rec8x87euslME3grwJHrmbKxcWdJOjMEmVbUI7aiF+5sJUuY4G05D3NfV8I3CnVcyMbLg3I/y/Wb3835ngVV7B/lfsa/VfBSKHFIKjmSVZ5I3lDynmOJQTPmgIhLwgc4mWpCwZJI4DqTXagCUFzy1ttv2wcfXhC4yrEBE1FFWLmHlO6WUR+a98VzmBhv2yRgEP37eK6AdowriiWq78Feuj1LNnL2VusJZKJ9yp7t9vdsbXNbr81uz7Z3B2aAOvQ7TI6sijMdwBVkI1+MQqaGQOOJyXFbPDhvx48D4DZsR4VjvUoXyCUR/RWEs6LgzBOWUvsJ4XMHy1JhJBK3j1T2cLCD7/R6A7FhDx5c9Lk1NqaE9+rqfe1vMKLwAyRbGTK2zkxi316v5ICZFzxHSSjTd1k9cL2oje8z3/kOag8wxBzAdRYP93N/dVWSmRvrG/IxmHe1pHbLwb6eszMpuGi2XI3ii18CwD3rBQ2b3meR87J2WTNZHCD5ZMBOqVNwrJ6e/cyUxw9cm+LVqoor4k6xaWHtwnDdv+cmgMvfXUnEn4HsBay2UCHpAfxjW9RD1lk8rAEHzCelcjEzPSOQMEHtZJg5w9P9cY7HNbMmBKbwXkgQc+wskuQYMMLYv+mDrVYpAsK9aAEG7gfvvGVLt2/LZ8kiPBVLtDvW41o3NsXEHXR7kjEG9Ly3el+tF06cPWMnz5y2I6dOCMgFwB0g+9xwBq67CT7HfK6636zfUVAnADekt92XgnEMG92fcT4H1qgrCABINgTg8pLkOPLJ/V3r9ru2tr6q18rKsu4Jn4Yl8ObP3xT4g58zOzdrs0hLd+jJXfXgqd20UFHJ5+yFr1saP55P7c9HAbEYxV4YJ1CUmKKIf8KY7lPi0biUIGfYXeYQPqQY5KEKJF+s53LWyXmTzW6Y5hOg78LhQ7ZweNEmZ2dsfHpSBeIuOBWFQ2oh5O2FvA90DTBI5hkVtNi7nEXKPdT7kVinCVQHw3ZfHBMFSPivztgPNaRsQyJN4CAPiJ3qMs73V+7ZlY8/tjs3b9u9lXt6JocOLip2mJ2bs8XjR+zwKQdw6bHsoFQNUKnPfEgoJyDt7Gn358QS9AVdxaG5r2excqrlDO9jmTdQnBXPw/sGB4Eh2NUOHjnjmGeSbFABxr2BCiA27q/a1Ysf293rt6y7vqWCCJ6pF0OH0hMFma2G9bM+Ui11mSemPs6s9/STagCXa+N+/flloQbFMdjy9F25R9bT7dt3bWN9UzaAvQz7XvaeZV4QLwFEYgsZaeakWttEKxv/712BpQCt3/iVX7Gvf/NbUggC0MUeYocBO6/fuGHf+953BeBSIMz7Ps51LOWx6pjOC6hKr9gD6lFNgZXL9VN8ceXyFcVcHJf3OH8WdGWxsBe8eHsZ7g/54hs3bkrumD1FbGr1Yw4A99vftq+88hXFqbMzczoeOSXGBzvMPOQ6GG96Eas4Vj3ptzUGme/FBmNnKYJNP5f7Yqxu375lq2tr8jlyTOVH7Ha1pngfVS/sG9cFwE5xMEA1+9exI0fs4ME5WzgwY522SnAF3N69c8Nu3bpht29er/yEyncL1zrhXBFFBBTWMstVorza0Yaz5cMxSf49Cju0ykLZ6nEKYkMFEmXM8LB/p6+X67Jan+HjVHFC+JuVTQ0/Db8N9RL5b1UP3NrnrmT9CwUEnlkJ4JcSyiri67kfQ0GA++fs925bvGArJPnDXjAsPN+Z2Rk7RjHVwoEqzkwFmsyH/Qd/939+iqM9ycR4+pnPfQSeTrzPfUifHvBJRuBRAG7lMdYhV5WcGD72JwZw4wsAuH/r9/+GH44epmqajnxNDSTnudJQl+ceTtCVTuSj7v/BYwl1da3/Qc3AnZto2wtnjtvJg7M22dwzODsJWAwnNKtKJAIp4RyeeCqTd3lefgv8GGJ/PJjwcWBJTulYy1qTY9aYbAvAtfGWKcOioCwcgaHzyel3T/wTALieIHvUz6di4DaatoPsLsF8BibeLVNB18bamnWabYFoBFvMg5QVAijst5piUtE3yHvgKpx1J57jNB3A7ey2rL/atdf/8Ee2s7Ru7X6jAHDJAT062fuopO++ZO//hxi4uS40d9WbDBBjXI4vySWBj9QI0Mtyp2tdkkWqtt/xRKwYEdFHmcQh7Av1JG6K9UzylsCDnksKmgqmVY7nP60AbjXPSZ4JwOWFlJmvPdVetseUeEh5w1xvBA0Ak2IpdJBhaijQI0jK+2Xs+VzF1G22KuZRJteHE/wlWyolITW+BUheJ3X2r1SOVTJwM2mcEsrZQ4/3CbIAoEm2Dq/6nDMZ5PWxQwQyLQejx0iuR09P5gdJMBgnu/3uPswVO+g92GaL4Mx10DPpldeY1859rtxbsfVNlwku94Bh212LzT3OasU2IzZPsNSi0ja/WV9HUwlZeqoRZJEQ428pUcWzJOBMsB7QNWU3VbGNzGBvV+NE0JxST5yHv/MMXnnlFTt1/ISOm2DLVWQtr1/XfwMenz59xlmsvYEASLALlzByEHdt7b5+E5Bfv3FZAG6ysygiSgnZT8rAVTIFqeEJZ4R6ktirl0o8Pe+fewLA9bmS4xx9cAsJZd/mXU4y+z2r/1R7Qs+EpDd/IzAvWTxKUDecoeU6AD1rNwf27Onjdv6Z0zY1juw+coota7SQEUNCeU0JOnJfALgkYQ8uLkrOi6Q1v6v9MfbJYQC3B7DANZNIgr1EMpnk8gAJ5RW7vXRXAS5g/okTJxzAlRxyy+6T9NjYsOPHjsnmKkjd2Yke22MVkEtCXX2km2bTE20BuMz/cj7ldcpOaI/PvnA+1g/uWZ8ewC39mvK4w/5O7oU+pxPAdX+nfA0zcEswK9fdwwDc0j4Or/vy/I/asx8oAMm9KZKUfpy6EGV4TuR5NMeD2Tpst6vPBIA7fIzSvox+XrXtGjX+5b3umwtDjOjSTmaSubz+EoTMPewzA7hze/a7X+ypkAvwhzXXJTETMpoAjLKb0csxE6VS20HWNO5B0pDhxzKfJEWq3qz7iyVlL8KFy+exjzUUAC/2SkAV7LgAhVwNgX54DsioJYSYiy4V6CDZni0uHtK+TmLUE78+P/gsoHMydbFL2Bz6wOqiJM/tUpCVzxWSp5ozxfsJzCZrSXYmHiCf5Zh6Rj5AWmMkvLApgGe8T8IeiTkS1CruCfuKPWG/Vk/Ifj9kX8cr5j99KTnOm2/+wt599z3vR7a55QDuOkzRTfW/rWx99FUf6zQlVwybcGJiTKCUAFz6eao40sHnTMol5TEZkPINGXNr2v31Db1g4O7sDqyBugT+RAXgxohUFD9P/gPgdujJOz4mAPfE8aPW6SD/vI30gRQaUFNyhh9lojHHCqWC6tkEiOBAlLM5slWIt2+J1GXEDL42PYHux29IHpl9AVnjw4cOC0xstTryhSiYa9BvsdOJPY9eqYAmbZuccFnu7AcHkMTzktzl+LgdkHzvpNYNyc6tLU+g+54MgHtI85hnn37Lvfv3BbSRbMcnTz8w71d7WLQ9IFmqOTTWsZdffsnOnXtW6xcG2E7X/YhK7jnADyXd1e7G5Q5Zw4ChAHoufemgXrl3e6KY5K3Lpfuc8vXBOWD8su8PSzMKpArwlvv3voyc1wsp19bXBBbQ75O17P1fne3PmHCiSvJc+yZ+3K58s0muFaZZKAghE6kEc4ArPBPOjSwpRV+w2rAHAoTV87RjS3du21s/+6ndvnnD6C3tflesScAEfEB6SGMLewM9U6Sml5ZX7M7ysj1z7pydPXfOjhw/ZgePHrE9fISGF2F4oVrN5K9sfjpgOQ/xZYuEvLM/m7JRWTCoPrBcdyeKYZoN29rZsq2dTTFwe4OewPztrqu63F9dkW3gmQHgYrPeevstu3Xzlu5BhaFZuBm+XlFKFL5AncDJ5y3msqTFKa4hE+A/SsS3WvKXxfxW/1mfQ2WM4wxq7xNbSg8nZ5QzKlbCnwq2avaVZR/BRmG3eKl4GfY3vRi3t5RXaFOoMN6xFrmVqPjIa69aOgVzN2MS2fTIv/garHZ6HweAXbcYDvCqBRHFLQ4cKt9T5W/CfmeR3zCoo/3FEVhJQ/Ocu131a1+l5/XKPeu0OrawcEAFHgC4B44s2sKxIzYxM2lt5mTEPhyGHIqA59hz69KjKMQLIW8922TgBts2/dAyRtw/XxNw9j7ANUvPd+oc17AEVQ7H1Zy8+DEVd2ixtbW2Ydc+9h64u1td6+/smlFUi28PgMv+w94Rhf1RP+k2XaCS912u/VJvpZDPwa/J1wm+iu//CRZ5H21s153bSwIhvQXQbqXWw79VNDDYk/3BNqsvMrUD0QM317CKDLpdfY5n9I1v/XMO4M4B4E6r9zQFVuwdV69dte985zv26quvykfB7mU/cm8JFusnWkMcPXrEnn/+OQHI07NeZMH6Iqa8cPGiS86HwgMFRDyX9BMdRKP9gMeegLow8em966oOKHI4sxwQ9/jxE/Zrv/Zr9spXvmJnTp1WfJpxMjaC3ALKQ5yHcVWxb/Tkxt5kOUIqdFDkOjU57QUMKkDpCowlD7C5sVkxc32FuSIHtpj+qAC12D7GdZVe1+oBf1/29vChQ7a4OG8HF+as2SBuJte4YqurK3bt6sd29fJHnoVENj3nngo4in7bVfHt5wHg+qz3kpBUr3wUBJQ9tLMwsI4VRv1La7OSoi/VYEIqIQuDQgq5KlrLdVrII7uMMkplUVyj/abOP3h/dldhcL+IAru6vRgALsWFfMYB+67AW9aQF2x5iw6fe+5TeG6Dl/t7rtwwY0eOHrWFhfmqiAm/22MYH5d//z/7n57iaI+eGk//+ksagacT75c0sE8P++gRuHXr1oNw1vBsjIDr4UfKnkLxiSdh4Ab49vprP7Z/9/d+tzh0SPIqYVsnNNyHfDI+8KjPZYD78GMoxeDBZzBwG/2+zXQa9tzpY3b68LxNkTjIvqtDSaWUPdN1qqKvljWsk2/pvHrCXvKj7tVpI8IxUxAYlXo4iTBGJSyE09RpWnO8bYOxptlEx/bGm+qL2xkfU38dOb/eLCqkJWJYs5pMDkpcV0myzRkgQNKDjPJn5HiOkFD2LTzcq6gS7MOKbezZNnJFVDHi0FKViARQH2qsV6uur7Gh7wrAVcZdoEVfUspiKTRb1oV5RRXxeMcBbQKkxPnj0nuDvrX7Leut7tpPv/+q7dxZs86ua78qeFGS6cHauYclgIeT1jm2HsCUIU+dRB91rHIMh5Oxn7eNyiIAkkEKapzOpvWD0yPpnolJZ01EktCv2YEH9WgNx61LZbkqvGPcQh6qNdaxZrutMUU+jt/MXSWjtrZUOQ97skzMP8nqfdzYPW6s9s3VEUB9CQZ6HJBgs2rebYx+RgrukQeO3qrqu+yw0QYSwTs7MYHcUZ2fm1NiQwynZsN7nZEIBpSJ4JxkHYlWfgB5CPi8d3CAHVFZL0c5WD0pCZkALvLEngDzxGIGQPWY+AiXrAs/Rt0TN+Vh8zspnUQCyytMo/I8MrcKylmLgLcwQahiD8ltZ0d5EKyk0e6uEglU9Ks/VwQKGqP5Oc277GnteW6SNEVFtuTIfDwYg3Vkn+7fl2P/KIAmCzgePTc8YNJSUB9ft4Xqpx3/1tiFPcb2kryjn5qk+wBwrSG2E89gbn7ODswf0PUvLy/Zxx9/rCSCgHzkhAlIFIzQu3jTWWftlidHxX7p2le/+lU7efy4xornRPIQEMFZtd5naeHgggIebCGAskxzBJNime3uaL8haLp797qtrt3zAqioGK66+pXzrLrHCB5LRLbaMpx9nwAudsH7e5W2s6GAnWSc9qrY+zLB5jkfep078KF9jWKdbtc2kYxkLoUKQKPZkeyqemj2upKcVBJYwahqq8ROYR9wkKBnrb2+nTpxxF58/lmbnIANTn9pMhptdT5bW/N+S5zZAdwpO3RoUYUWJBNh03hSrU5YkWzneZF8h/HTpwcu8z96AolFpv1rYLdXlu3O8pKSwCSwT508KeaNpP/bLbt69ZoqhifFogJs90QbMoTTSLAxJupl5oEsGDlM4gMH5qvqdLVy0BreEzsxwUYHcSMBoPmcSbEE2D0htW+/GgJ6H7a35Xce9rtci/nvYQC3tPslgBuiZNW+UCfUHlQFKYHHh+0Lw/cw/LlH7Tm+h0cqpWQGl+ujWBsOwnsBhVaO2Inhg4QjgkdXP6dI0qQ/HefS4TM5W+e5/Vklw0rXE9oCwVhJ2ULHjWLvKGv44358Xwv2lgAoTyBXLNa4D7HUbM/eu9Wzv/cd+oB9up+zALgv9Q1QkIIbZzV5b0R8BwrEPJnprKl8RlmEoiQ4+20AnfKHxS51ADdqFirL5HOr9jNr1qSz1ZNdw/05wxa2h4OuKTk8OekS9YC5rC9sLmsT28z1HDp0SEUZDrIGSzMAp1Qd0JgGwxFfymOHQuEmkmgVI2tI+Ub3q7UdNrWaS+4Tpz8hZlTs64yrA7gwGSkoctAqfYU8mJJsYhuSgBvI1gFYJaCaEoRvvf2OvffeB3b79h31jFtDzlZ7FM/Q2z2kXCnWROApYAg2dKzjL9RY2u43aRcQYlH0w474Rol8jYnHWPdgAdNTr9u3LmwqgQkoKPhOkXPYgwqfxQngIpnMNSwszAnAHScu6qN6AttWZ6gBXLQ0c1GEUoCDDeHrZBThFaGxMoN6XIFo1VMqFomrTWQPXEBVmFuwnmDd4mtRxKOiN/a9kP+VzWg2bXpqRj6RmN9bW2qHwD4gAHdiQuwleiTK/2PP3PLiAliczE0KyCiMo9BBtsnMZTJv3aokClkLqRKS7FMBwrReoPXJHjLDbXv5yy/b+fPnbHtrUwwperoCAsJWd8bpmHyzGsDdCQZNt2JbAYomA5c5l85kJnx1fmISrV8AEGfkMp8BJvyZeI/djIN5SClvjDy75HF7YWvWNwTawpQDNM92FYyp9xfuxFQUTU9jJPBQPYFhbU3I5+KVayXZlamaks8Bhhk2AcAgZZmX7t6xd976hd28cU3xq8B3zUsvEFPxxI6D8sRTyYJfXrlnS8vL9uz55+zZ8+ft8NFjdvDwIcXdKm7YY30IoqjYdr5vZvFW/E4Fq5zL7hp6SwqY0gD0vBcFu6kQpJYwO0jdb+kZ8wz4N+D9zVs3bGnpThQStOzYsaOaXxcvXhCIwzzAbu31gxEfrY7KTE21h6XFDruXbGjAG4pD5PcmexIJ9N2uK+6gsBUsbgECWdgTsVqCgcMFwYqLopgi40D+WzLbFNnIZtHDeEz7DfZMcv+ASbHJNNtN2aEKwM3Vro1f0HptS9JPwO4lCBr2Qp+N92U/eaD7NzK9lzGgO8eee3FzlyXQKeoQTOyQcGaMJdsce9LW5qbdv7fq7Tzm5109YnrKFo8eFsN7gt7DwcBVn+GII/Ka0kfwCVP7NM097//r5rO2map3Cb+iLCAoi1tY45orARqX348sle9r+WKZViDSnu/9FM/udKXOdvniJbtz45btbCGF3XMGruJpColTtjpUgOquSLLRXsjB5wByq0ZoAdjFGJsXrGYvc8ZQsZSZWKnc58ryiuKxBKRQw8DvccUCJIhcjnjx0EGBp2KRBoArV4/iXsm1dwUQzx9YsG9+61fsa9/8lk3PzipWWFtbVRxIexb61X7nO/+Pvf7aa9pP8K00LhRrKT5yxrIXwwzUUgA7foyikMWDum5+aM1z4cKFStnBC4K2vad3VUS0qbwFsrYA0BQkLS05eIs0vys64I9R9LZnJ06ctF/7tV/3QuSTp6pe4axD7h3WJEAwttmVq1zuvZLSj30wgf/xMfaPMflqXN/mxpZyABTiMr+1ZgXW4xv53EIdYnqa4h36OJN/2tKey/e2NrcVlx2BXb8wLwZuw9iDsD/rtr21Zh9dumCXLn4QNBLvc8se5PFMqhsQm6Vcb4C8w8UVlVeQ9mEUpDP8tyoKSA/wIQ54EcUUdqEyRYVF8lR9sV7jQ2lrshAj99osrmDDKYsxcq8GwM29sSqgSVn0KGYt17+PnRdCCMBfWAi5fAtVKcgNzi5nj0pmPudOCeUSIOZ2KGLjWMzJ+QPz8s+VLy+IS4zQf/h3nwK4D5lAT9/+JY/AUwD3lzzATw8/egSeDMB9/PTc1xfgcQBuJrIaZq//+Mf27/z1366SXhloky5XW/lKOmg0gPskoG4mjHKDGj0S9ErBIXKgRsBCv29T7YadP3XYzhxdzvPwsQAAIABJREFUsGkYoKodr8FZOaDNZsWW4b+9qiiTA362MtEogCJ6YWaPQpwROWKR1E1HGrAhdGJcOrjTFHBrE2PWHzOBumNUZE9RdUzyI84X1fjyuwtgNff3/YnOfL5x0QECl+M0PM4PY+ACyiaAyFju7g2MzoGbg75t9wfWw/lDEjnkyni+sDwB/VQBSQLHM/6Sr+zv9pTMpzJ/F3CWSjuCY+7Pczw+VPr/BGs9a9uYde/v2M9/8Lrt3FyzMeLYvlk/+uYSJDxQozACxBh+bjkeFQA7BODm5x9IIo8oPMiA75dil0j6B1tI8zOStyQVcIZURU01qmegC4YL33NZXI1mJq/KppYxl/L6Fcggd02w1m4JlBeAub1lG9vblcOu63mCm/0sAO4DtmAEjX8/qy/WRswH5gSJSHq9UZ2tnm5RYZ0O8DoAE8FaFCUTPM7NzgoQbxP8x7i7FEw6+w6E8VKfrARwUxYrEhzVeOf1RDFyJrqRzCX44fFQpaqxGgFSe6DqCWCeJ6+UbyZAI2GWzxfH2KWUCD69T1EGmg4UO4CVFZEwq7I/YIJvGDsKAUj63V+972ATUtJRNDA5MelSSmMeTA5X1pfTIgERzss8QhIwGcN5zcNzRGoHj5lbnlTywFOcGu5LKTI3Hpo7SiCEckKraYcOH7GDC4tK8OxI6odAviPbTWUxSUDWyqWPPrKLFy86ONBqqSKYauTs5cspBAQ0m5K/hG3C377+9a9Loo/3CaIBG5LhzXPm+LxIymbFdsleLHvKcfFbGyt2585NJSR1Z+r5XQJMDig5cLWf1aace2FL3caZmCrqW9YOoL4AcJkpzPFkeuyzGWE7SBb1VRAVoBcSV9HLmfSMpM2QG+wPxPzaGfQkT7wXSYmswhf7Py29ntXAWnsDO3r4oL30hedsZrpjrRbn6CsB12wgYYnMIqVD3h9LAO7hRSUAvG8SPaAcDKrAwkZTST2k0UgU97oRxIciBAVC+CXI/d1avmu3l5Z0/3PTs3byxHElCGE+82xu371rx0+d1HwnOXnj2nVlis6ePSugV+BI9MDlXEjvjncaSjYku4nvprx6AqEOzNYshlynFVsk9rJqnxryPx5Ybx717yuSGAWMDr9X7o9PDOBqL/T9KQPxvM7yesu9dPj9UUt91LWVnsHwd/b7Y/n860+NvKYsaqn8DU+gpevg+Cl7B0yPWl2lpjHuv4pHjee+sYnEn49JElQKgCyK8srnkWfKPYUeh+wJXB9jTzGO7+ENe+92z/6r7yw9we48+iMAuP/Wl1Dh2BYIAFAFm1ASad2u94wM8DAIqvv2AWfY+n7l7BIHr1P6lURa/viY1cUKuj83PJXfmazDlEglIejSqN4zkyTTxMSUErXsfUj8wV6C0cd6ZC8j8cTfKs84gHtnHDgQJYaf9lYHdbgO9gY3U3VxTDmXynk9vAZK2542WiyQAOEBqLDtUuIIKVrsGBJzKqAJ8Nh9P/btAHBD8h9gUYVL4Xdgcz748KK/PvjQPv74sgB4xioZTLFcK4lLjT7Pp+mFaOwLALgTY4C4KLu4z+TsR3+m2HiS5imlv9tzn/H+6rqtrnMvsJoDwM1CoKo0032QnPt5bmwl5zowP2fHjtKPEwYORQr+0m4BcKuxC1ZwgstlPFQ94P0ehJ+yLpJhPHODLOPJVJwAdCMZfxQAd8IBXO/5t65kfbfroGTKSTMWJMiZY8hJMjf5HIAa+yGMovkKwHXGFklsLgvfAgAXuUkYWwKkohAg+xyqx9y292XNWCCZMownx2NP4j18li9/+cv23HPnozfutny5/m5fILnvld6+IQFcsex3AHELAFfAKUVRxMChXFGwb51hS7GZS54mOx6fJ9smOIDrLDBxawauWuHy7Nsu3RyACG0qAGoBcClOkA0RwOprgrHhOCrKoFiizTm7trWzLeUh2aTov6lnEz415+T++V76Yc8995yUNMpe2vdWVuzChQ/txo3rtrK8LBWbiTGXZiaOwJb0xGhz2WrGD1/8/v01SZSfO3/enj13XlLYBxcPeZG2ihu8KCALJ3z2R2w+lHtIn6v8O+8JmKWAMNYOsRkghy8rH1MvbHFWFEVrJNUvXuR+ruk5wog7fuK4xvLO7Vuaz1IRwjfj+eIT4Wvy7yG2cF4xvxO0cRufwH1Pz4kClCxUYd8gfmwojiJ+cFuaPVFz3WWRa6ralHulIFYVinhvdN8fas+2WuUV6O1/le0NwFUA7sMiiiim8T8nhBngbDEGlc2Skoyz1sKiaK0yDvl+FlbAAm4BFOb1C+AdaHyrghzZdN/rPE7zPYgiSooI2DOxDeOoMnQ68j/Pnj9nM/NzNj41KWBaIaN+x795RqHYkHtrxmEOoUbcEHegeMkFueo5mjmOzD8VRcN8TTBotVdXW6R8QM7RYijZO7P4FFlgiqsaTdtYX7flO0v2wXvv27UrVwTsdbd2NC4VgBsECD0VMbT96UgxR4XsHmdgL3hpjlSy1MQxPkdmZuYU76BswOcAW7FlzFNuEfAWkNBbNHhxmF5d5MpdpYl2VPSjTeahF1N4wZWKyiQpvmMHDx7S2v86AO43vmmTnHNiwu7fvycmPEoKH330kf3jf/wde+ONN+RfMed53q62ka0jXEWEc6AScPr0KTt56oTWLvfA31CI4lgUJJ86ddKuX7thly59JKYussuAtBSxcW/YSIqXKXDjGvhbRVBR7OH5oZMAuL/+69o7OAb+FP6JF3iP2+zMrAqdif/HxoLtq8K+6Idc7evu/wH6tttjOj8v4kHmtPdl34qiMEBb5OApkhnXvkQrBZ62CgjXaQ1xX3sfz5RiBnrrHpijxy97BP5P13a729bb3bILH75vH7z/jnwFNWUbEOf3VaiGH9MLYJ41y8vt6cNA2tpPfTjXqLbjn9rhDtNT27U4UpV0jiq0yGlU+4hXVO+z1ZmLyZY/7s94wXLpr+T+WAG/2Q+7YPHmsVKG3AHcg1XvadYLvqUKmVdXKxW6LPqQOkYUvWfOi78xD2HgUrCGbaPtQx0L137bf/Rf/i+PSwN9piF/+uWnI/CwEXg68Z7OjT+XEXgsgJvJwOLqinqgdOn2Q4SfAMB947VX7W//jd/16sZCXgzXXWnoP0MAtxlVkriF2tAGA5tq7dm5E4ftmROLAnBh/QwDuFy3WHMBfCm5U+2pEX6Fc5/JHAWLBLNqMuoBhINqQeyUt48ET8OoCiVjsgeZkqrLqbY1Jses125YH9UxJOqotG45I9K/Wjvnw8DZYxOinxLA5bwE1cl0UG9Dkk6NPdtCZhfnACkar6XXyyt/1925jcS0YiQ5Gi7LKj+k0TLYTwC47akJB7MjiPDAKMIEWLrWse7arr35/ddt6/p9G9tpeFKdoBAA/s8YwB21sIdBqM9z8YtpGIl/HP6piXElukjU8Oq0nSWUvmg1Hyo2kjtIvE8So2RT5Twvk1hK1kRVnJIQgPL9npIuSPK5HJezyB/3M2pcnqRIY+RnRvQ6HgngsmYimIOBOwarnYAwZAu1lsQ+3bUtpE0lKYNsnkvUzk5Nq7cTQR5JEoK0dIKTTZBJ5f3j5nYi7YeC8uy5GAB6JpVYMZub6wWA68Gil1LXP7yXYGFWQjoLoxMAogO4aaOSgeuM1BpwLivK06kn4CUYTYYI11v3V/Oeo1QJ48B7MYVbHs6R8nNeKVwUeQxdewIO2JAENHH6XZ6uTuaW9/wkEsqeTncZWyk7INePPSINUczLVsg+UNkLM2J2dt7l5Xa8F5snKAHZFjyx1OnYL37xC0P6OJ9t9v7Je+Bacx3xXt7PN7/5TQUlzI0EcFPuk7HznrdNBda8TyCTQHwVeEWkSPDTGHTt2rUrtrVNb7hI8kSiaT+IUEvccm0PKyZJAJcCBRL1JMMrEoH2eGc0lxKlHK8sRPAirGCCqqdVX/OkS/K13XEpzrFx2+p2VeXdhbUHUyZBKfaECDwdfA92l9bewBbmZ+3LL71gc7PIdCFh1rdWByBozNbXAXBJYjfFwJ2cnrTDRxZVaEFiY3x8ch8TNMcig0ySrrs7zmRTJXIkufBLAHBvL9+167duCbCam5mVHDaFHNhe+lUxlQ4fPaqEMZX791dWJOcFAxebSeJKx462EYzo5BjM7wMVgCtmbvTHHgZw03aUNrPc2/P9Ue/ttxm+gw4fJ48/fJ5Rn3tiALdQMCmD8Edd92P9lUcA1MP3lfOzvLes5q6BoppRU4LiD+4xMNJrcMmPiZSssxSGZa6H7fTw+Obfc3wfAPRirZZ7WDKJymMN77Fu6yiEg0XvPeO8yM5ZBe/c7H5mAPd3XnImPoVbgCw7u90KBCHRRuLfi2TqXo5ikEQfUpJl2dMq98AEeh4EcPffYT4XvycHDZPtlnuXACslXHdc6aWD7R53AHcMW7Euu8x3s38bAE9+P+dN/nfu1XkuFV9G8eao5zq8FkvwdtS/3TEI1ZgADQCh8CcAUvjND/fJPiEfItiNYlyyz8p39jQf95Ty/wAbJIEZ+ytXr9uljy7bGz/5qUspb217QY6UCVzKNWjn4bVrJPSe+hXSigMAl4TqmPtOzqSun2fV0zCK3tQjeXvX7pOcXdtwhQYh+w78eorUgXrvk5JguDNwOa+/9mxmekr2cnqSxDx+TlMFeJJRFhzm38nEI8x1v4Ohqq+iEC6Tr75WHMxBMrK0D+mLCARgzTfbNjs3L+lNJCMdoAR03fJ+rVsUM7qEcBbn0J6BhGT2XRWAi8SlGLjjUt+g6Ehykt0dgWzuT83qe2LoBmiaDGyS7chliq0Vvnu5riKnq7XKc5bf0Gg6gHv+vGSoBaySANe18Ew7KuRK8K1cS3w25TLVIzbnYvbwxPYEozbHL6+HcanvvZY5T+Y+c4w5DdjBeYgtKQpx1iiqKL1gKi+oCMNtvRdR4nMyRow1zGXvU9pWMR7H4ToFtIcWQvpTaVkAIgA58ZW53nPPPiuQgmNKrrndlkznRx9dUq/FleUlQ8UGRjoMdQoMJM9agPbpF61vAJZu2rnzz9m5c+cFQAP+Z/E4RW9eZBjzNHyqUft5uZ+VVjFVe8TAj77KbVpGxPynYIDCAZeO7gmEYs588MF7dvXqFfUzBsBFsYRxAqzmM4yb8hSOjtnerqtkqVgwAcyhgnHmr/c29itMUFUS+RQ2euVTBSKSoJcULnMIVSQBOy5/W34/FvI+OWW3myE/re/7GMp3jOKV8llXPkiCt6WySb0h54UHGBw3InW0AHTyWXk1Uf5f9fcS90mVIX/P5dexfxSqK2dSqB4IzK0AXC8CUUuVGG/mdafVDunYVY0RrH3AW4C0A4sH7dCxYzY1My1QF9UyqbpFfijtgeT2Q9XJa6QcuHW4LkDcKJ5SUVGCskPPeniOVsoQZeifwxdForhQYvkCgAbAJLWjdkc5IWwRMtE3r1+3pbtLmrfdnd0CwGW94XdxFGc7J7Ow2+/LP2+3fJ/0wq3J6FuOmpXnQrzY2mRT5+boPT4t5RCk6LHL2T8XW8Qr7Sd2CZsJeAh5gPsHwAW4SuWDtPlewNDW8biHY8eO24kTp+2rX/+GvfK1rwu8pQAFu0IP6mTNfv/737Of/ezndWFLFBtkSWsW6GDrsHsnThyzU6dP2ZmzZ7z4tjOmGPLWrVu6Psbh8uUrdvHCJUnDY9fSpjtY6j1++SzfI17LH388/jBPnjxlf+kv/SXtHRQis+9l7k/9rpGInk0A10FzqeqlbSsKethnaDvQavr4bG3vqKiOmHBtzUFz1jB+BSQEXuz9gLd81+Ws1wpwEEC2aYcWF+3kiRM2OzttkxO0wgCkRRWhq98ffvCuvf/e29bnv/s9L/oyL6bFxwDAxXahNgeAm/7UsI89yud+3Gc+j7+XMUn6pPsZuHVxY/rfstNRBDIKwE3wVnmaAtDNz5a/R/2beZM+AYUAOZcy95EAboK1uS+mIof72FEkqYI12iLQ/uigVMncNa1zlDkG//Hf/18fn2D8PAb96TGejsDQCDydeE+nxJ/LCDwKwC0TdekYD8s21NVI4bjW/uv+P5V3VzBwfwKA+zd/rwqOMcaZqP2zZuCOAnAnGn179sQhgbjTnZa1RwC4JfCi2wfMjeS2Vxe5/FHFnlBSwQMU9ZKJREE6u8koU2+SloO4YvbhfHca1pzsmE12bG/C5ZRxLJCYJJmS7DIlGMKq/FkBuEoURuWWOzpqWGX9VsO6VG/TuRBWLhs04GB3V3IxvcGuku7NPZeQVi5ngFPflMMn57rREpNLYPX0pO1RwRqBhGI2zS8PK1o2Zr31vr35R6/b+uVlG/9nDMCVFHf07MSROnRwwWanp2IF7klmVGJ3AVp6zOsJ/JzLfI+f0snKz/E7k45yykOmKmWg+Jvi+72BmNVy2OgJ+/CyxMo6PGBzIuB/nHF8MLnOF/eDm5ohQ2xiN1ceJHOMMfp3wMJVQQTBnZ+ZMSXxA4C7yxwXENjUPAWEmp2escmpCUns5jjq2MU9a6wCiOQzWUGu8UrprXgWSmrEjzurVP8iO5MM3NEArgpB4tmlbFT29uFvJM1I1CQwnIGWn+pBAHe/gx5yZJE0lv2KhHcCjSSX3c7V/asAbwnmyvusgo3iwea4MUbMGY6VwUQm58txyq8KaH8CDm4axNIuAuAmU5gRB1RjXVANfRTGxcRUABLIISM36IwBlwZydsprr71md+/erdYOoACVzXyOAJgx53vcCwlLniFj9yu/8is6Tibh+RuBdBZJZOADGJjsByUdQ2q/BPZg07T2umKDUN3qFVF1vx5f36kE8ckBXBLz2ac1hZ8SwOX+Uhox53w+J6/F8aIOrcaBqb/TNkmCVlvsDjE69hpif21QZY7cPvZLvSwjoY/8lpgJ+wHc2elJe+VLX7AD8yRVKa7asya9qB9g4Dqr6dBRZMV4bjDiYa7tl79LZhDzj31nZ3PXg92qaKMv8BYJ/zv3lu3KtatKNlBtfvbkKSU9UY24eeuWS5hNTtjyyopdv3rV5qZJrpyQBKaecTBwxYLZQSZ8z2anYBQdqBL9ORdy/rvdrRkiabfLxFlpz0ubPcq2+t99By3//iTH278f7O+BWxb9ZJJU78X58rqHK6mHE4D5uYfZ/8f/3Rmn5U+5B9TX4fdf7mvlfjGyyKHhfYvra2ZyPjmAOzzGw8+qfLb52dKGVtfuT0+3OPyMcx2SuM1nDXArIGS3L9bE2ze37e9/d/lxW+xD/352dmC//cWeAJWd3R0VLGivDIAG8Id1nteiRKsADi+ckspFyCeXoHUWIlVFIyPur9xjc42I9RlSpzkeHlcMZEe997avIwESnY7sLjYslTIoluEY6f/kzQ8n/8tzCTSN4s1RzzafTznnR9135YsF8Ninj2sAnMkoTAA3AeT0LXI/5jqz3UL6BNqDojWGeuY2Gnbn7rJdu37T/uif/LH95Cc/q+SvE8D1FL6CGp8/8W9XVCDmaAjAnVQ/3I5NCkRty3ciZuFekoWbAO3GJkztLbu36r12BSaEnXdFDAdv2Tf48TnhfhqfZL8XqL9HQVXLpqcmbErSl+OSriVR6wlY7y8J8Jh944MzNgQ7BFAmYMHPnX7bMIC732/xorC2mISTYsbC4FIbhXZbc4F9GcYYSXFP9jsLhd+Avez/CWI6oApT3gHcxUOL8puyn2kqpwAikpjHr2K+JrjA1ZOkh2mlIqmuAw98JgF8r4WivQMFDTsCKbmnl7+EhPL5kDGk+AIAd1fACCxcAL2qj2EU13lP2h29L8nWYLXm3PciRl4um1k/S7e13vvXx2V/EZjHzGJuquDNQRMvvvC+2U42auicjAcgBW85wOB9KBlb7hNZ8GT4A+BSWJrjoaLWKGipbGXE65wb/437AAQA6MCvY+wTwP3444/s1q2bdm95WffpvaAbkrbVrNIFOZAoRny/b1tbgMhdO4+E8rPnbW7+gM0oMe09wNVTme9ECFDGEOV+l/7y8N8Z5wRwscmAGyiQwFzT8qXQehNQZKPiufMZCv8+eP99u3rtimTAeeYAJbDR8ClhJatgE5UmbHYOuNrrpASnn2GYo8b+lExTtZWB0Zb2PNmw6n3rrFJARmIyfhLwL+8zix4zjqrihFzBGc+WAG6AEeVxSvs7vMdXe2kVi9XMBAc7vTgk71fWoACAnUnrrVfy2HwmrzXtYz5Tte5SK4z9vpgDkt43V0xZge4ObvNZVKBYi7Dv2a+yry2/jeJ/CpooLMgeuKE85FBaDai7+SuUXSrw1v0LXVfMH+KmJPxVvmOR1/Pim7roRUW9+v5Qqwx1ovJxdbtO2BLtmgSuRlGGWo1k/25ntDsDty4UEgEgij3JQ8kfQblgZ0dsXmI6ZOux0zwDxdIqvqkBXIBXXvjz2IjlkEz2AgIKqJxN68xbB3IBb3e2t9RPmvsGbELKOPeA/A7Ffey72B8Ke86ceUYFHF/+ytfsS698xRqoKDQast0AuKg6vfvuu/Ynf/In9vbbb1Vysz4/ctZlLtELZTj3kSOHDMn3c+fP2eEjR2QHuWbifkBhlDZu3rhpN2/e0h7C33lhR7lfv2cvvGde8d30xWiXlWD3qVOn7Dd+4zcE4CIvz3gxJuxfxMAJ4GJLAMNZ3M569uIU3x/6KnwnJqMIijHKwifvvbss9q1UQYIkg/2dm6NAZ1b7JLMYdTJYy4yd+qnTxqbVUbHs2TNnbGaGlmHEk4CStItyjUcA3PfefUuM3N3d7Sj6Ii/rkWe/H2oQUjOLNkGfwlMemZ96iD/7uMMPH+uBYxeFLm7wi17qEnQMBbJKAjmKb4JVm8+lYt3GcxoGa8tixvSv0wdPCWUA3Czq8nWDhLIzcLOQLa+fPchzI1EsLV/aGbjOaj8oWe5M9WSOLPft/+S/+d+f4miPmzxP//5LGYGnE++XMqxPD/q4EXgAwI2ZWPXbygMUztt+ELfk42aJZWC3w1Td6liRcGqYwcD9O3/z9/ZVVyr5QBDz583ApW/NXs+ePbFoz50+YtNIpY2QUM5Nq7q9SEx5XjQc4mAUZWUgbAgcTKon0zEWgEvwGICu3qcXgxi4SAY3zDoNa0yNCcDl996Y9zFD0lgAbsjvKLj7cwBws/pLGzosakDdhtluq2n9Vlsg7g5V6L2+Et8bW+uqCubTbMhRWCrwFkcevA0HuNGEXdxSQNKZmrS9dtXlqk4sSVJmz5qDjg229uzNH7xuqx/dsfGuH+vPi4E7nFR93Jr8zH9XX1F/+AsHDtjBhQNKaCUzwntIZtF0zdjmO5ncTqcrA51kTWaSu0x0Zw8wTfcIzj289D7HOGV37txRIuVhjmxtZh7cCh/3HfdRRxibTwjgcu/tBjLKbSWtqKRnyenYe3u2gdQbTDwPA7zaf4+ecG0x7+ipRZKkBgUKGc24wTKhnGCem4khWZhgKkleLK5hfd1lZ1xCeTSAW7JdMnGblb8ci6CMpFkmFCSVNjMjRzn7kXA9JVBQO+oeH2dSMEG7nCtUDg8DuByH4DAZWGUC9GHPlfe97w5yzH4teb2jAPgnAnALOe20izBwecAkOjJoaUoVtaEKdtiTMHABJJCO5i/JgCVgzYIbAmzuO38YU2SbeBZIV5FIZYxSki/H4Fvf+lbF5OU7ksaU1JYnrUoAl7EgEUtgnM/G+wo5iL7b61pve0OBvycde8rB+xjXfYZLYCH/XVXJF4bHr9EllGHgKviN92Sno0CHgJxgn7nAPZZJUCVhFSxmwyyXxCcRiAQagSTsHvY7vovNoC9iVwwD7ycJ7CulhTiWkvpcRzBwZ6YmCgB3IHUBnmmrOW7r6/TjJkHtDNxxANwjVATTAxe2kIPhVQItxpLnJQC3N7Dtza4HwFHggYQy6gKwhFfW7tulKx8LjKAy+Ax9oCYn1c+Q53Xy1Cn19L10+SP17Tp8cNFO0PNY7H5nNJNxhp1L/82pqQk7vHjADh+i77IHs7nG0sd4EgB3GDwaTvqW+0s+5z8zADfUvYbtXV7j8LXm50bZiuH7HLVvZh/g4XtOm5u/8zz8d+55aWscDGxXbK1qr6LnsuQWCxK/ysMfz8CtErqpcDNUsJN2r7y+tAu5xqr1OwTeZmK/TPADkomF1myKzfL22+/agQMHleh7707P/usffPoeuGcAcF9EocDXhqSUYR0GQIPdYl1kIkn2PNUUwi9WD1z1tKKExhPhLjW5vwfuw3ypHBOtrQBwk7VV7scJ4Kp3afpJMfZ8l+tMViPnB0TKeZDJ7mQR6z7iGtW+pCoQq5Pg++ZGFHH6fuYyiGIABWO1nvtVI9boH+jelIriAAUl6+jJLZXiERsEcAUbxYuFXFIx/zvHROBBD9lcB7BhtwDifu9737dXX3s9GNS7EbdksYgnAZ116/ZXbN+GKwhNjrXFgJ2a6OiF78R4OJvWe3drj9E4N20NBuL6pt1f4/dWRalVO03f8fexcAGQ+KqKztSCImMqT7RScEcSWFLdgMgTY7o//sb+gpqG5Gt1PYxbFjbVPuM+9xEgZdhfU47TxzuTlTy3sc64jauf8ox16LsKa0zPNtqQ0GcTAHLLixrUXkQ+2JaS3gcqAHdHYKUrLtQALvu9GJIhocwanp+bU+IdiWXWltsgfy5Xr1219959T60sAGFhdKVSSAX0NgDTeg4M73if1Fde+bK98PzzlVQrAIXkMMWmaXmhVRShZSIWf4b7GQZw0z9JnypbPQzb8lRsSWA7/XiBPfSOFMjsYLJ6MktiFwA3gCsUPCanbHZuVsn/LJ5gTdJLEhCGzwPaev0DRcOuDpB9bPHdvc+2xx3JOpKa1WAgX4rzLh48KDDk5MmTkuVkPrPHA+DeuXVLsqcOeCcLMNjfuVmoVZBLRO7uAi4N7Pz55wXgTM3MaP7AvuSlNg1SLHpwR3vSWLKM2zgebSN4Tpom5sWgFNJR8ADDlXcBo955522xiplTYl+rINXk05Bg9+Jupy7QAAAgAElEQVSMVrSA2Kt6/KbKfbVPR6WWl0M4aOdxhBdV5BwpQT6ujXwH/hvnrJ7nUEsfjpX2zPeHek1WoEMs6AQlS4Ahr7H0QTLGGN5bR4+3+9SpE5ASpX7Lecfhs0aclm2JeKK5LnI/Tjac18hEHKgiPa0IB8zE9E8lAS9GUgxIrNJuuzIDvdGzgCgAU4rcsXiKy6XM4GxfFVZm+4dK9aCIoeOfupuyRUN1574fVVM0QSNfxH7lwfTTvsYzjRHL72ThYBb7xiXXxI9gHsgXaLiyg1oFJNBE6yZyZQGuAeDqHMH0pJ8y7FvWPIo7U9H3fnKSlkFFsVW0TOOyAXdhjQIWYT8AA10y2YtQKCBJZSVsk9uoHdvpukoUF6QeuIsHNUf9e+RAiNe957P2gM0tO3fuOXvhhRftS19+xV780svaH7ll1iZ255133rG33nrLXn31Vfvgg/erWM4dTp8bOVg5bym4QL6ZQtGzz5y1o8eO2qFDhzUvue7333/ffv7zN9XvHoYr+whKEDDtidNv375jAKdpm9P3ybgXu4X/gH06ffq0/eW//JfVA9eVpNoqjuMeUY6QhPLcvOTt2SfrNRgzO4DEbEEBeMuNIVvNca5cuaaCJHryZiEdc/3AgXldNwBuZ4wiu66KUbDBDjrvaItn76OlgQDcaQqFGTRvrQB422z07dLFD+3Ch+9K3Wx7a10ALn6NK3jg51C4jfy9F9fUI/6gbX7UO4+KXz7ZkepPDx+ztr2FUlm5FiO3nDY38zoCZoP5nu9lkUnV8qEAe/M57vt+ARLLLxobq3rgZuusXDfkCwBws2At5+7DGLguoQyrfUEAbp3TcEuS9/2f/rd/8BRH+7ST6en3PtMIPJ14n2n4nn75047Ardu3UlXKD7Gviq4+6j5Htm4HVDmZ6WyGz+kB8JMAuK+/an/n9/+GO76qDg79fYL5wmEtDfUnvdeHAQX7jwPw5zJeKaFMT9z2oKv+ty+cPWGzYy1rsZmHo16Oyb7EIwFmAaKV5ymDBwVo4RwrKEkWQjluPA+xcKmkbKoHrk0gozxmNtERgNtAtiyivapqtwS/I0ldBicZQJVJPj1+3X/2R6s3x+FABuAqmb0eEIRDHMGVnGicZBxHeu4A5uHQwuqkx5CkNNdte2dTPQ0yQa2olcpKVTE7sILza422DXDeYRhOTdoAX09lcrXp5IqomOs0J62x07D3f/im3Xznsk3sqvmtpJz7ALwjJJSH59Rwcnjks5aj9+BsfGCsRn3ok07i+PzwsUc6hlHdiLN77NhRm0byS0GxxJUrmSFvkVlXxCaTDkcKB9kZnC4HnKxBLiOD5rwWl6eKcCLGozM+puAJR58fAoJbd+7sk8IdFRznHC2H50mSFqPGQad+iA2qzhMFFlR7CyyhPx6Sj8jjSjLHAWiOg4xdl8A5eusIIRt4YnBibMwTv+MuVZwVq5kYKOdTOsDOBHJ5w3JM3RYOX/hAgZ3AV+a+1mpT0n7lD4GWEjXRd9Wr13mOLu3M9wkgM6HCZ3nWnjDxIJXrS1AvHXmOpwRqwxPE3GsyfFJqkoQWTjrBT1ZrAswhS5VyUrnO8/yVzYn+Y4wXx2C+UFFeAsl8d3guCMAMBm5W6Oac3peMUXW7g8Hqipd9eBAJUPVvU2wU9ByTITY7T/HDQTGtUQtgpLkP7pcAP+/hO9/5zj6WH8cCwGWMAKK9x5szXfJ+Gbtf/dVfjbFvCJhV3zpVMPu6S4AWBi5Bj4CQKWfS5zgmYM+zu79y17o723bnzm0Ftc488h7qyWIr5+EoG7ffzvncPDA3K2lAZ+Am14/iDK/kTaCGa6sS11WVL/uAI1z0S+P++gAQ3a6KHzzh6UUBBMjrUfXNJCfhBJCbjHf2EqWsosre+j2bn50SgDs/P2VjnYEIBxQ6AeBSub211bVeBPMkFQ4eWlD/JBg7JH9zrpS/c/5R5d/d7ntP4WDPwIyhrzvb1OrWpr1/4UMxh0nanH/mWZuemLTbt25p3A4ePiSG7o1bt8S+BcBF0ssBKtauSzNfu3pVfZsWFxfs+NFFO3rkcJUk0nwtVAPcTtTAyj6/I2x5+V7Ot3yu5Roa3tNyXpVjkbYl7Viu6wS+8+98J4muw9/P+azvqCCjZpkku6a2L56cLe+hSvY+ZM8cnsf7P1b4B0PMFo7rBTEO4vPDf8NSoOAoixJSZn4GVmbB7my1nQno34+9FDYXPP7ogZvjPdp/8HlQPpvyeT3s2ZZjrnEf2irSznBd3IPsFLargyTglv3pn/6pCkvm5hbs3Llzdulew/7gY4p4Pt0PAO6/8YVu1Q+PgheUN9Y31mW32AOwhWG4HLDMPW4fgOvAl+6pkFROee7yvssrzftNm5jzrZxHYo61PHnKC9+01/P+3ax31ivXiQ1zUMyZdAnalufIZ5RrIn/7Nfk8qp/3/v/mthP4lfx1UUAyvG49MAs51YK1wvV6QZ0DIvxOIJd9PhP63Jv3L/VCFQG9oZbiMINZd7dv9+6v2Xe/94f2ox/9WLLGPDt8m1oG3PcbPs9e6wAuLBYYuE2bGu/YzNS4zUyN2fTkmArgkL9M6VLFlAFscFxkk+l9u7q2ZWvr2x7bNBte7KlbIVFaj5v3bs6EO8waX2/OCnb2n0s2A6i6nDOgLj6vWITTk+oTC5DrEonexCWZQDExY3oGwqXTR4BWyEbK5xo4iA5YS5Ia9uTM3LyAZ2eIuvqI+rt3OpXcL0n7rY1NqdHg3wAKAsKKXQrjVcwTb0shCWX1YcbPgvWFrOS2kuMksPkb0rvq4xr+ALHzR5c+sjff/LlYVMjkps+j/p7RI5Y2Hw46uV/PMb/2ta/ZF198McDgPetuu9Q4Y4QfjIyh+jwHEFlKH3O9+C+scV7pA6TvOAzg5vv4d/iMmcjNNZ2AqgO3MN1q8Nb9NkK/lmSTAWqRlOZZAdSwblnH3utyrCoiSPZnlz57IVOtwhxeAKexDgUU9GlfwVwxXV+2r+B50b8e308A7r17Ajvv3L4tJSkAXGHPIZ1MnoBig3w+CXi7FknTzj/nAO7E5JSNT0xaq+29jFX0Sv/XobjxYXFQ+f5wcl1rkLWrQsW4FjNbXb2vojGK82ZnZtT6hdj5Zz/7mVi4/Jv54WsP3x/Py/00QN1JivX6A9tc31Cf3/JH1xMF/6P3Zi9QYZz0qgx7FrI64JdFwzmfSt8jx5RnyJzLeCWLC7L4jeuQ/xDnyPFJW5u2uwSCSz991JjnKMqGRo4qry0shtvI6P+sawhwUdcdqmw+55rqEy/mbPwvWc4ev1CI40VE6StxTVq7FJVS04/vrJZIGV9UsJ7nSIhjYy9Tfg0Gu4ByCpC8uKaWtQ22XkisCuyprHHkqzip8OXCPhY2KAFprxIP8FZFRtF3Nq4z4yxf0ymt67kf5QLVx933ON4Q81s+pLd/kl+uuU1BZLGXovQW0skqZBDLE3UGL9rk5fMHVrzH/VGfpDiZzwKAAnxyjdhfbJX3M4d1632tfY4B6NJPnJ6rCeDCwF3UvPNCTFeRc7+GGBxFhg2Bty+99LLA2xde/KIXhkslhELcFfvpT3+q9fjzn//MLl26tM8cZFzne5g/d/ZA9gOAzcNHDqsHLhLJ3EcWA9Pu58c/ftVW768pLoVtjD0jB0Cf0Rs3bgrEzTxBWQxHHgHiBcotjCnA6L/yV/6KffWrX9VexP3h7/EbsBxGr6tETOn8jEEqMaSPxGe9QBJ1AI/RGS8KRj788IJduXI1ekX7WiBuAxwnp4BfTnEXEvkAsOyp7Hm7XTScfI84cviInT17xmaQFVfrMC+/VyS517erVz6yjz+6aKv3Ye+SbwgAN9T88HNoy1MBuJ8ylzfsP5b3/+m87gdJC7IXBaBZFlJU54jYudwnNG+j2CLt2KMA3BK4zc9nriVzRyWAm34Dz569vgRwWR/53XpN4QcNSyijqMEznw6p99LH9rH4u//dP3yKo33ayfT0e59pBJ5OvM80fE+//GlHQADu0JcfYN+WCYnwhPfnjPLNqLzL4z0BgPuT11+zv/37tYRyVQGUgFCxIeUm+Env9cm+9yCAa1RD97t2+vC8feGZkzY7/mgGbhWsUGWaPX0ThC7kaqvrJ5EZYyTQR71zXFK5+lHG0ytTG/Qw6zRDQnnMBuMt2xtr6v1KQjTJThEo6DiZvY+DerK1TgwPJ90r3djyMoaDSQCRrHyNvpJKiCJdEywy9ezCXUI+udW0Hg7gngkE6/UHtkqyaHNDjCj9RN/bUEdTAk1J9G6PcjpK7XWvrckJ66txSg3g+hzGQQTAnbBmt2kXXn/Hrv38kk3sgk4VAK6SPo+fRcMJ1PxGnaAe6qO1L3FXPMJP6fSNusLhgHLU3HYm814ljUNPMFW3+lQK+TkkiVxSMB3olIHF0UrWJI4Y58jKZq4pAcK8vgRw+e8k2+nZEyjGmHBMgAzOlw5bzrvyPvNv5XsPS1wMf294vMiBPOynOk8Yv+wzBDuZ/rckrcTAjUJoAkQS0+p/W3E4WL++hkkCjU94kjBB1CoZHaygvI8ExZNdl8mHffecFcyVDBUJZ3d+BSorgRo96oovlgzcTFrDTkjpXyofnSXrNoBzE2g5i8cDrHTC+UwJ4HoQ6hLNJE2yQj4BXIJcD9A82OI4fM4B4lqeO8chgakEaMrECQnC27cBIgGE98vcKmgv1xS9xAv50wwq9q3X6I/GKkiZeWd1DpRATnlJ9fXieO2WAeBOT89GUs175WbCiACS6+Z5fP/7369kqzkn7xM4k0hM+ePKJhZMj7/wF/6CqlT5PMABz4UAJ4NmriklhxgP7ptEaY5lnsvnU98GuzsKZL1qeac2+/sAXB+VUbZtGEAgaS4Ad35OCXAPZKOSXsCwS4+R5GRekbQYXpOyDQN/9gTlfRJVyKHB7iEVE4VLec+Z8ICJklL7G8ix7nS9cCJUGkjaNwZ9Wzgway+/+Jx64HY6JJtRqgBYmKgA3N0+z7Nt0+qjQ0U4Epc1gJt2KOdZAriquN/2RFkmZUmw9CgUsj1b727bBxcv2L3VNT2X5549Z+Odjl27fMVOnDxpO71de+/DD5TIm5+ZsVPHTihh6mCIKGWSTr5+9ZqA/hMnjtrxo/TIPaR1xFzgmkoA15l7jwZwh+1q+VzLtTM6uVoXB9T7XDCuo7CjBJ3KxARgZiYZy7WddsaP53L0eexMnGrvKHqYpk0YvvZhe/6weyh23+qf5XPO68u9DbvAGkN+lBc/XFsmkVmLc/Tcoo/a5KQz0pCL7bQkm42Ng+Et9mDFwH24LHU5tnkPw8+mfI7l54fX7zCAm2NZ20hWctOWV+7ZO++8a1evXlMijP5i9JS71zpoHx/7lx7vED3kE6dn+vavP7dVsadYP7DesnUCLEipNMT3dS/57wRwYy8i6aZ1iF3A19N8L56mfNlQ8BkRG/DdEsAtQVb+RtJShWpi4MA6c9la7C97Fb9TUaLcY0btKXnseo7m8y5kKMPe188Psxms2wDvR86FBBjlU9WMJtmfYOYnk8sLq2opSfnh0Wu1Lvrx5HnAojHGmKCGrW9s2Xf/8A/thz961e7cXRLAKFaT5rEHFOznAnB5GPIHsd+45E2bmhizualxmwbEhYFL8VubhKyDGHVyz1lpgLcwf1c3dmwDhYNQF+rtNVSwo6usxi3OSd/x8C2IkzQnMusevdkd9IflxMvnELLKgLgAoYCQrRbAqgMC8gTKeFbHS/ZtMsain2X04lVMMhhof+UeYWvNzy/YgYOLOiJgbDItU7Y3aY9Z6ESfQdYG3yUhub3tTNOcY/gYrowyLSAxCygFtrZa8hkAcUmaZw/n9CEvXLhgb7zxhvwO5nnalJzL7IOsq2RwYd+QEP7GN75hX/rSS1F46CwoGMHse4wpNg7gjuNxHSmPngVnpYRyWfyX4G0WyjA3s98i14jPOLy2EsBN2WRYwrs9Z0J5z2Fss9sUyaLO+J7KNaV/hmQnAHuyPdVDd4fCDWcgZszDvSvujqKhZHph5wFvspcwn8Hno+AFP4fxBMD9+KOP7O7dO7ahlgv0wPR2CzD3fb3Ueyf7ixhqbfc/6IH7DD7DBIWfFI1QxNaSigEgm6t3DReE1LYwn225T2T+pFpzkQfQYQBFIzEO+5aC0APzB+TfAeAyvu+9+65dvHjB1lbvCxipWH6hvsLagjHH+ICFiJm76/e6Tzg5bLSba78H+Q2FWoAblvRFow92FGPwuQoUjXHIPVutpUISv3reAjG9LU0q3VRs1KH8R7nPlr5MjuwoH2k4NgsrFW/HnTt6Uo2E59E8rnLGpzM4VagvhrMX28DOV79qqf/QwgeWc7sCgRWTqY8xa9eLDfjvBD9SBUJzOPfEQJelXiMTnr3FvSAoqggrmXu/ar/+EoypDGQC8h49VGCi324hxZzxahrWKPjhY6xh7EqlGIfKFUUhUaQkEFe2PPI6Ugmri4G9X61nMWSHALalCpEqFrVfmftktm1qt4jL3SY44O17mytSiKNcsZ9Zhw5ozqnNCs8ilasAX1NW2IvaKfCmKMTtE5eHLYTRmraOGMlBaE+QJAP3xRdfspdffsWef/GLdv75F6RWxHVjc5aXl+zVH//YXn/jDXvvPXy2q4q90rdzX9kvu/a1XSGK4h8A3NNnTisOxV5xH+wp9NKlgA8Qlvnisv8uKc38XF/f0CsVgNJ3dxsT8u4BxD7zzDP2m7/5myr+Ybx45OxtjCs9hBk/bKafe1zXmXFwFpzx2cyXeDGag+rYSZjCH374oataRGEae7l6hs/zbJBPNsW89IfPQmkAXI6LssARxuH0aakbqSVWZG8a5jLKN29cs+vXrtjy0m1bXr4jgBcGrhKGki13xY7sra7x/5Se8nBuazje/jSHHc7/8d+a86UCQUkG0N+ieCbyeg7g+jqu8u9RsDyKgVt+RueLAuO8vyyiwk/JVlPpw/D8E8D1lghe/JN+BWvJjz8awJ2e8fZDw34Nx3gK4H6aGfT0O5/HCDwFcD+PUXx6jE88Ardv3yoKIGMajpiNdcol/JDK2y23tNqFry5k1G5XsHyRUP73/uZflyMZllxODPKW2c8mDfwnvrl0rx9gs4060sMB3BOLs/bFZ0/a3MTYIyWUq0RcJEpyGAVijTilGGxF/1tPPDSdURGBmxLmalrqAG5jrGU23rS9iY71AXDHnalU9QOoMmN+jKzIKh+DV1z6hj0qQJTTH5vyKJBNLvwIAFdJ591dARHaxKkOR96HwBHJaNi4ALhUPRo9kLZsfXUNVWhrIZEs6WlnFu719uQUp3yWjXWsTY/RiXFrT47bgER9IROdAC4bf8s61uy27PLPPrQrP/vQxnbcH6sYuP8/B3CpjCbYo2eTAB+Al0ieuxyRzwYc3bt37lYSa4AwfA/HClAPxz+dsnTaMlFYTmc9tghQkjWvHkGFvBXfW753r2I2ZbJ+eFkMO6RPuuZHfW+Pi3nIT+lMC9ALiVTY2Tj59MCFdei9WTxhsAF7lWCaeUcBBGuXNKbAJK8nIBFC0pTk0jATKO2YV5s6EM64PABIZhBeBdPusNLnRX3QGuHASvpp/w3mOTluJggAfQig+BvMMgeBHWzhWqjAdVA+q5FrBn4pSSbMruHyOJK8DUea++VzAHkOAHN9fmEEh8xBfhLcKUGfTD7ne/x3JsZJ7pHkG7ZFJeCh42Iro2J81Pz0MfZkQORofV43TPsMu5ZY0DzT3b6YkbDVFhYXVUmMHYUd5ImLhpL8GZgQWP/kJz/ZBzJz/awdxpR7SMC8vG+u+9vf/nawRZwlRVKXe0W6zp9dR8+b55UBdTJuSta2y1txMz1bWr4TAK4DvuoVGPlwz2P52i+Dx3IPKEGLEsBFak99D6MQRAFXJCa4P559AvX7gQ8G3pmASvZ1YRqY7fX6UbAEUEDixRlLKkSKPZF+0832mK1ukezfsJ1QdMjemZ1mww4dnLcXzp+12dlx67QHNk6v3ibtBGDgIlW2I6YwEsowcBcW56Ofn8svCiwqGJgJfmSPHgG4AAfMHdj3wcBVf+/dHbt45bLdXV5WX9vzzz4r5Q36S505e9YufXzJ7iwt2dTMtB2YnbNnTpxyJjqsSDGJfQ+GxXLlyhWbnZ2yk8eP2OFDi5oHDsJ/vgBuPvvy98NsZAkslUUFKclZFl548Yf3OErWZybFy/nl/U7rgoxM9pfPoQR1ubaH+SB53Y9OcvunyjmZ38tEL1Jy167dsJs3b1a9rFMyTvvkrsuM0h+dpBHr318TkvZiPEgoHVxcsCkVfATzC6ZYKFiUa64c1/LfaR/K98p7HF6zeU+jANz8WwLQd5YAb9+3e/dciv03/+q/Zv/gH/xv9sMf/sj682ds6fm/+qRb7QOfOzXds996Zs2aAK4CAijQ6wkIxP5pn4nEcyW/HoxOxxU8AVsCKbznBUiZlI3TVsDA/mRm7q05j3Lvy/0wE03Z2w1Zd/ZvT8IOBIolCJVFa+W8yb2uTBw9mPyPfn1DTPhRz7ssJhj1vHU//E+3Wctneg9ET24lkMu/c33mc0/gDFCae0tAt0rIVi0b2urH+b3v/0AA7rXrN2xpeSXGHpn3AKCCgSe53kj8Ycfp+Qnrdm56wmYmx2x6Ykx+kxg/qsl0uWWfEzALB7YGgEuieHPXNrd7Ngg/Hm2jgXcxl48l2EFEsbq4jHOzPyou8iBGiVafR164KNWXwCjGkcufYH3O2IEDczYxjl/HnHKJ2/i/ACECwC0kQ+s9u1YNUG909X7t2IySlIt26PBRJbhhAG1tOcvb54zbAMDeBHDZ52FzwQRjnGB0JRiTfpKDuM4aLwGVBKzwz5M5xb6b/sAHH3wghhUFQbBXh8Eo9d1MCeqQqWXf/da3vmlffvllgbQqXKFIQC8v2hKYDKNV9tAlLpOFmwzcZK/nuijB27JYMceBa4RpVq5R+W+RC4B5qyRvjA+9oLUmpXDTqftazsxqrPGVVKglsNnBGh273VL7lvtrqw7TCIR0IIfCTM7HPeTez3zl2WCPuEeB6/2+1tFzzz0n6Wt+sG2XP/rIlpfu6tyDYODC2gL81rMMIFL+TwC4at8wOS3w9uwzzwq8hU3cbHZUFAeAqwLNEXYk7Vxp73IP5b0SwJXfW8Cq3Dw9gWEqUzi9tblpiwcX1GYn+0Tjh1y9esVuyA7cjbYqzr51cA/Zcu8djq+WIL8XeUT+pwi7dA/uOVdsTy/49ZZJLivr6gCKNfCNYn4m+JZ9ZbUWC1Dbiws8z5D7S4JEmnshJ1wXg+yPB0ufINfYo3wJPdDYt7IgOq8p52wZh0qtQ33H67wIcz/jJ6kCjI1J8QDfGPmBRt8ZtRQE5zPWHo6tRV2p4z2IGT8KGwS+qKCBWM5trt6TIkFLtrALi1ALJ/JKAQQK/FPKJQvR3eZWcyzta/a/xW+r4PhgAMZzz/3qAXRL/quDpCgIeKsZL2DED5EyR8hms77VMzgBWSR1w/+t7bBfIcpTWWxctyEo2qEEsKT5J+Yu69vVqLKwBlAwe8J7bEdBs39OdrvZFAhJnOB2rye7zdpJ8In14D2JGWPfr7AThw8f2gfg+tpkL9yTogC2APbtK6981c49/4I9e/45Jz/0UaZbU1HIH//xH0s+GZb/7du3Kh9W8bCeuStReHzsLZ2c09CQdPL5587b0aNHBaIC1GKfYfX+0R/9E/W4Rjo5i7zxfW/duh3/3a72HF8PWYQS6hjhNz377LP21/7ab9nXvvbVAIEHDuBaw6amp9VWJgFc7EW2dXC/yte8/L6Idd2v8T2T/QWg+a1fvGVTU7Qo8AI7l6f23vDcP+NOXkaS/1H0yrpg7k9OTArARfYe4Be2Lh6G69G4EsfSndt29/Ytu3Xzqt2+fd3/TjJHxQTYvXpsh4kwDzjCj3hjOPbPfflxsc2jzjGc86pydUXv6bRZ1XFG9MBNBq6z3gFPkcn29j0PALqFlHK516TNyLwSa9sLzdhbahU/ntHDAdxRPXCRNUdCGf/tgGJ496uCqV/Edv/5f/9/PMXRPsmkfPrZz20Enk68z20onx7ok4zA7Tu3CwD34d8cCeBW30zg9iG1ScNvFwDua6/+2H7/935HJ/ZEe1QAhptXBiyf5L7Kzz4ZKDQCwCWZ3u/a0QNT9tK5U7YwNW4tAo+hBHiCUen8V0FzssSGN9S8uIKpq8SKpOUECXllpO++PhIkTmDgthti4O5NtK0/1hQLtz3W0fd8EOsKsUpOOa5DGzPgRASrBLtZdVUG+t5mcDS4m5c+CsDl/pOBq/tpt62LVF1jz3rtlu3Q14iXEuH+2Y3VNdtYWbOBa6dJPln5F9gRu1052GL9zU7Z2NyUdSbHrYHckwoCvT9i3LZXP+N09dvW6rXt6i8u2uWffmCdLShf/wwBuIOBKiBxdHF6ATqCRqHfLlDXsO2tHSV6mA8CZEJOkuCC93B8MzlQgmjDyXBPhvq6lTytAu3oZ5ZroNGw7Z0du3rlakjF1Q7Y49b1k6zfkZ8Z0QM3z1XbGWemkAxgLUT6UEw6ZMJ8bHD6G7axtWnbVP1GT06N4p4HtX5+QFEPSJLxmtWlJbCaPUESwE0Qc984FEUnXuVLZblLLzWaPtZc06MA3EzqJYDLmiRQU7KpYO0Q5E1MONOjBOo5R7Js8/OweQnGxFgNeU7OQ1IPRpf30a0dbBKNKeH4gH0sbjgT6RlQJoCVrFSSaPxk8rpkhIuMjzkIJoUH4XVfrLQQzlh2M4N9FRin5EgwMgDXBOAOlHg5evy4euAqCaL+aw5KE0ySPOW+kKS6ePFiNZ78nfHh7/yQoGQ9Mfa5hvjNfADA5X45HuMJaOjgdbLI2grmnTHWt/W1dX2ehC3rOsEKT5ia9ba3bXnlrpjLVCT7nup7SBa1K2mdcq9D7I4SIEqbSkIXhgaMCw+avLqXRDlyWgTsBGRcI4nNnNP1s0ATx38AACAASURBVOb0zhjgGW+srdtgdxeRWSW1qx7wbG8kULSB+ZpU3+GxMdvu7doqPTXpHxe2hvYGE52OLR6cs/NnT9n8PD2OBgIUWPad9oStr4eEcgC4k1OTAnDpE0Vyl8TAMIDG9Wcxgth5O967LgFcVAV6zJtB33YGPbty44Zdv3VTyYLz587ZNv2yurtKIr9/4QMBxzy7U8dP2vHFQzV7Wpkz7ykJGxnWNMmXY4cP2qFDB7W+OX/aqVwqn5WB+9gEZeGH1cmVtgJokkBZYFGpDJBgi70DhQD1LJTMnDPK0qfjt88NB1py3LNYowR7S0Dd53BIpo7cKJwNMrwn1Xa+LlZIEI/ny5y9du263bhxPXp+bWjd1z1t6z57fA8Qd6+3KxCDXucw0ubmZgQOYQcmJseVCF88dNgmBeJ6QVp5/7leRyXmy+sf9YyGQb5yrY4CcLl/xh9w6PLly/bOexfE9KMgbnNr237t29+248dP2h/8wT+0t29u2tLz/+rjtuGH/v3EZNf+6sll6wDcUbSH7W3s2er9VVteWdY+VRUnRjJH8yhyyjkHsAU+D4JFGQBuFp+lo5c9FWXZCt+69Flzv815SmLQGSYu60wv7Zok5EU5mSRkP8s5mH5FArg+H/f3q89nnAU+KZ9dzvFHPfNhu1vN3QBfKgZuyCUOA7jlmsw9Mvdx7ok9OMGjUh1EMu57FFJu25/88If22utv2JWr1+3u0lLB8k85S4oACUGc5QXQIiAn+t+KgTvRUT/cCeYBfWcDhHWZSthnfaMvIZLz9A0HvN3c6VkP9xz2bQC4Aa1WBUh+mIKB2wl562CaeIrZX8nY8v3Li0XEIJ2ZtNmZaZufm9RLAG7uZQFUBDllH8Ume2jX7pgX1MhXpp2EWkQs2JEj9Lwfq9ipzDEHKrc0lux1Dkg6uAu71OMw32/Sz/K5BSM0e0IH/FXEZHwGH4MkNoVk7LskS/EJLl68ZK+99oatrCyrN6Mn9uv5KgAs4gH8HhK1+EslgCufN3xiinJ4jtg7yQoXAG4ynlhrKaGc8uOKBYMFnnFnFg+Imb+6quI8Cr+47iwCzLms83R3Yz/xfUWsVPl57l9TlAi4AojO99Y3XFmG62RvV+GgQkrUntbUFxgfMf1z+eHR+y/9zgSF8HcAtpMtjA+A1PAXvvAFtUFgz1tZXraPL12y5aUlgTqwtQjTWRuMq64VYDL6Z2oNbm8bPTgp9Dlz9hk7feasbCb9k70HpCsXAdCNshlp8/J3Ptt6v6sZi7IF+Cu0hgnWJ8UFxDHIPTPnFugnOTfn5SIUpW1s2L17K0YhwJUrlxVzUEhdA7guya8CJ/Z+yc/WilZlMknXH0bbsUPf951x6X5AgrjsBZmYzxYLaXPTN6hivDhu2vu09ZnXGJ57kpAeap9QjmO5jwzvs+Wml+dXsYiK2BlrZ0orTg4GpWSh9/aCDenFrerFuoMkOMx9Z9iTH8GeqhCHwlc3hF7IFPmc9Fm4DhXARu9yxp1e8w7gOhiKnDs2GYnwjI/kryomc/A7HLDqtrz9VeRewl5XY5PMg5SAzuclO+tMdgf143B62OGPeaMmnTf3XpjGzup22yzJ9alJz3VR6CAA16+lel6heOA9gJOQ4Gua46rYM3rgCgyL7kMat1S6CZvqihLZfz5aBOQMjfcBwT22dSCR3q1e3Ezs6QxSbIIrLQCgI6XsDFyPj0zFfDBfuR6et89jB539GC6/DPv2q1/9up199pydfuZZFW4Q87D+iNN/8IMf2I9+9CO7fv2aGLm5DnQ85Rp8deXekb4r10FM/9wLz9mZM2fsxImTFZhMD9w33/yFroc9yW10zzY21r04PMstMm9TzZQAciOGxrc9f/6c/dZv/Za98spXNP+QPl5bXdP+Rbzg6hRIKKOORMF3nU9w4NLnihfT+N6pdmlRLP/d737X3nj9jUqK2eWeF7TfeishJ3k4I9qLGRjvzY1NHZP+u0ePHLETJ46r8NJVO7IHLgUkfbu3smQry3ft+rWP7fr1KwHg9m1vQCE6e7xWg8cXAWaXNuFJ/522o/w9bLuf9FijbFK+J7/vCQHczO8oL1FIKOd+XQG42T6oAHTzM8P+d+Y2RgG4WXTIPMseuBnjcv1aR7QwCIA2i08pHpuZnY5ChOmqfUjec8ZL/8X/8H8+xdE+zSR6+p3PPAJPJ95nHsKnB/g0I5AA7uMm4AMA7j5QNp244s3hA5afHwJw/+3f/Ter5LY7jyEZrEq4uiLwYUm6x933kwBAcirDSVQCWWV+A2v0unZkbsK+dP60HZyeeCQDtwwEMmgo31PwnDWOVJKbO/286cGMVxDCKMvhS2icystGu2m7NrD29LgNxlq20xxYv9MQ8wEQV1WwKkv3sziQVsuRqXfTLr2bXLqHRCRBcgJ4WQUOY2g4gfXA2JMll7OMw+A9Ad1xoAreZcbUh4T3YMt2YOI2rSsQd08vrpTzr96+Z/eW7kkSp42DSB9KMRvdwcNBt6mOdeYmbZygvNOygao261yL37ELBQ16DWv32nbrvct26fV3rb05UGDUCzkhyW8+btIMgfTDCVYPMP7plFBmYAnKcfhVtYa0YzhFCnoj6MTRXVle0RhL2onsQyRFcaSPH6eP51RMp5AuzOR7PZMzB+LStGJdeACrCuiodpfDN9iTPGU6hl6x+vgn8UTrV2SKoUqRRwC4CS4oqFAvJp87sJPFtIoeuBkkcWiSLzsUGDB/IygT0TgAhgzgGHcC9GSqZcKoBHUTzMvk76h7TFa9HN8+knYuoQwDN7+/j2UcldhiMsa4pwxlshFu3Lypam9ZiejL5BJLJOci4A5UOPsDcY2MEU8KZirJLZJ+3C/BGraJZB7Bm5Nh/fpIJkhaFLm1QvZMtjbsEskKvkQfKMa1ZN958qIvhiIsOQESBHlKSjkrEjPQaTRtegI5vRlVWyNFlewkjVP02fJ8g9tEsQcJfpmrSgq6nDR2gr6kY5MTKmCYmJyOfkpU9BP0OQuP+6LK+Mc/+pExpnUWg4rRaUloEVQur6wocRtkS5e9HpDcadtf/It/UWuOQJffJDMT5FLPspBoBoThWRD4UIGK7J0//1qylkTCFrJ4G+u2tHRHn01g18c748/hfrj7Zfrq9ehrCTYVtgQpymTgZtHPxvqm3bp9W0lqroWkgc+zsq8nBsH3Myqj11dXNb7tZtPG2t4vUYGszLmgmQrslZVGet/2bG1ny1a3u9YdeAIdGz45MW4HD8zaM6dP2OLCtHXaJL/8O0imAUxsbMIIpc+xA28LB+clp1kBuEU/VqYG7K6UhRabdJdeW4y/A/vMF2YMwH93r283796xj69eUQICecW1+6vqQYU07Z27d1UIwPp4/tnzNtkB1IhCtWT8I+TV79vmxrrW98L8jBLE3vuMJGtS7DMJmb2+3FaXicn89/6q7hLg3C/typxw98p9BtnP2JdZl6xbZIGp1gf8gJWUtpu1nfZNBQ4k2PsefDNe+Bm5xvXfAeiW/W8zoV8Wt6S0Whmcj0q+ltt3ztlRe0kmF7XepWKwLbD8woWL6q/lxSwpk+pjrERpMKfE8BlHGnnP+rDukGETA4kE0ZxNz9BXzVmHWpsLB21+4ZCkPZ0tpGo8L7BTb+ZaIng4QV/Zxbi50T5HpMRLeU38JN+5K8Y28wag5N133rV33n3PdnsN2TLYCm+//baAo3/hn/8X7fy58/ZHb122n4y/8gQe0eiPHBvftn/5yC3NlcmZac13fFIYahSIKfkasqXYt7TN8nmDYZ0gF3tX2j4S3RWwXxWjPAjWl3tnJpTSf022U4JJjIkDuFxS3X+NvTl79ZJ8SjAgQYTyHPUcqRk/dZzi9jTPP/x7FEAwPL+rYyWAmzy6bMdSFUzUiXpnYHUqcDGPAcjHPGWec+/plyRoTnuStfVNe/31N+xnb/7Crly9arfvLAWbLvaGkNxjLmOvnenqShHYYFi3s1PjNjnWsok2vpOPpTNesuiqpz7y7GWbUUSw1e3ZVrdvXYo12aaRaCSF6rUtVRsGV40oeuBGIUj6QAKBcoONRKTvKUg+eqJ/YgJllDE7euSAHT28UPW6y/lSPr/0gfmtgpnoL1nKQYeplM+iRPHRE1FURY9DV6Rg7tOWhNXJfuPznpf7Rw4OZ/FfbcuzSMfXc/RMDtZcSsRyvTxLAFyUdvDh8PWvXLlmb/zk57Z6n3YW2zp+2lmeVwK4kiOOPprMnW9985v28ssvyy/h5VLZ7H0u4z8M4GaPROwp38/ih+xHyndKADcTu3yWoraUT2ZOulzpbKUyklaGvcbZvt4HV0oY4YNm0p8euHyX41MUkH49xwTYxk/U8wgAV8BvFCCqLyMFmVHULMZiAJL4uAAcKYeNL8Baok8wx+Vzy3fv2qWLF/Xb+w0PtD8A5Kq4MQBcjUPXexjje0+pb/K8nTp91k6eOh0ALv43e1QUw4YtL21J7gfDYEDu98N2kLFQT1jacrRbKrCB+U7ynHtlPszPzdrc7HSlnDMZajo//alLt66urdr2lgPj7ve5TGzlp0fhaoZeuee7TQtbHWGZ+/NRbVmAgaopjJZZisHU8qfugev7se/fFYhayCoz1vy9YraOj++TUs5C03I/Ldd9OW7DxWPljld+DqgdMEhAPcVpUZgEeJqKA9lTPZ9D5TtFEUEeL3u7kvfw3EeE3MW4ldEt84rzqLAz7p01AGjIvqUiuu0d+TrE4O6xRlF+0XYqc0SK7SpwvT6TcgVR8FExJjUPXOY298ZRvhrxnhRrUop1MKiKiNyuNque2d5SIKSmi/Y7rsIQ80DzxqWVFbPHXNJezJ6UPlswb/351v6tyqwbzsDllSAx/obv9RTNsEfgzwE2ekEBBALvYet9crHj/HhvbgdxKZTp7jpQy31ge44dO6p7rJUYvB0Yx8prg337ta99w06dPWsnTp8ReMtaXVq6a9euXTMAzB/+8Id2585t9awufRIvyq2VKRiqGmjuOYD7/HP2whdesC984UXZQEDh69ev69jraxu2sbEpX8jVIDxfwf7MK9dBtcfKb4X5HSnLRkNqBAC47Bucm1werRGyyJg5yQvFAeIjfrKosVzPuW6lRKF+2nuScf5H/+gf6f7Z49jfiMeZ4+xzPKPcX1KdigKArc0t7b3EKthpnsPxY8flryvCkQw/Mub0VDZbW13R6/LHl+zKlY+8N26DNUz7gJ6mnAtCZJ7q8fmq0o8fttXD+ey03U+SBxv2vodzRmnTlM8qCABlbsJtbS2TLsA38l8qQAmQdhR4W72XLN3YK/NcCery/Hk+KaGcDNz8fvqiWeib3/fnWAO4ud+XAC5+Bj5UzstyTP7e//h/P9nD+dSRztMvPh2B0SPwdOI9nRl/LiPwaQDccm+o3L0qEVjsdaPuKPHFkGJ59dUf2e/97m9HtXWyLR5cDqMAjicdsCf+rhJhAwFcHkg5O+bw3KS9fP6UHZ5p25gYjPsTp+no5gbFdZHoVcVgkYgQEJmVpgJ+2p54cCyyYqcA4PrGSnWly4mpQrjTsp1e1ybnZ9Dzsy36OCBZBw4sMm1UHWZFaDjtntpzFm9WMWeyigDaq9lctoQAd3p2Rs5cmcjY72AwNipnMzR/Bnu7DtoQgOx1bHtzYMvL63ZnZcW61lPg2CQxMDlhjYkx26Pn7XiHbJA75N2BrS3ds3t3lqzR7VuzlxWuwaKjinqyY5PIX87OKEEPgOuV5P7jAaD/D6Cwvduyex/ftPf+9KfW3uhbowcJtyG5tif9GU6OV+eqGES/XAD3SZy6kXN74L0ycYjoUwJnIgNM9fUQeDCw9bX70YPKgwocrWouDwZK/M3NHbBGBC3cv/esjIC6kFuS0xgyPtlnKR3ZDDzoOQeACxM3g0fu8YEm3EMPaOQ9jgRn9wO4ShyPOFY6zQRsO1TDqpLXAVxyXFPjYzY3M20Dklf0Ve4TyLZsa2fHucvNlm3vdAUmSs1IBRcuVzvW8YCwfLmcW/3efoClZhFpLMK5LhO9kiftw8DdtrXV1WCaZ1C+fz4LLI6AluBUjGCKP2BBtduSSUI6zZOHDlqqSnaKAMeP6T2BUvLJ7RiBJ/NJTCVkr4jjAVAFaHjSEhaCz1m3e1zH7BwB3IQDGVF5nQF7FprwWRJg/HDNAlSDMQBY3d3Ysrs37lhvd2Db/Z5t92Fi9ky9nQc9OzQxbscPLdpee8Ju3L1n9ze2jH56ksYTs9OfjScE3N4CfGfRiQMtkegMKTdYEcePn1Dw6YAwLDzk3RLAnTOSXX/6wz9VMlJV91ElDxvz8OFF2+luKVm50+1Zfy8ktxstrUekfn/1V39V9wmzg3G8f3+lYkITNLKOEmDa6RJY0q94ViAgew2JVj3jJiyqTVu7v6KEwq1bN5XwrCqHi/0qk2r1b5cOy7Xqzy+6Uu3tKbDn+giifD8qGLjdnm2on+Gazs+1wXxxiUu3JSR6YKljd0gq0XsNAJeih3ECvQ695rw4JPvrKtHR98IiEo+SK97etrWtrm10KQQZSCYZJu383LSdPnHUjhyctbG294VqtDrWCsbT+vqm2F3I2jIPDxykehsAt6WEbFbt5/0r2KQ/++p9JY5Z3ykFmWwT9U4OZsvK6n27ePmKCjpOnz0rVsT07Kx9+MEHaoWwu71jZ06eshPHjitw1jzT2nLmtxJXyCV3d8TcnZ2asIMLCxUQ49cVhQeRjB8G/ob3qVyD9e8S9KoBQO29UUDGu2KKqO+uiRnBHoISAfN1ehJJLGTLnN3uSUtP9pN4USJTMspuJyQBKWYF835PNoeA3Uvafb0lcJvJYO/xlWyxB4HKUft27g37Eq/pC6CowPMMm0py5/LlK/bWW+/Y0tKyes9VDDvtFb4HesGN9wSEqcQ9AEYxFgC18jsGfUmcIss6M4UUalt+DsDt7NyCzS8saL7tCbh1pl0mINk/UcXwBH8NAg7fX7n/l898/1rlON5vFFuJvR/0emK//uIX79hbP3/HNja3bW17x9bo3yYgxHu+sVe9/OIX7eC5r9j/dWP2Sd2iBz53ZGzLfuPgVc0Z2HDy99otJdIkga8iBB9byT9GAsj3XB8DMXQrBQXvSanEtnqxJlPL53G5fzoosD9hVSWe6YNGIVbHwTNeAnBhmkQLEBKyZYEVxTkw+5CrZL900xS68dWdO7OzXnd1YQTHTXA0mbjDz9i3oWIdDsUTCSJpnmVBlHz7OtHOveCve9K4HjsVUPR2tU4zMQogjX1mL0FRwdkuznZYWgZkX5F08tWr1+3CpUt2/cbNKudXd82lz7z3v1QP2kJKf2GO/t6HbaLTtEa/q78zt9hzG5KYdGlUQAcKBbe7u5qHALjb3b7tAOD2TcVx9CuXjLJAXJUDRoFJ3WtNBUIF8OlhQBTH5tyKd1zCGQAXyfxxW1yYscWDMzYxDsjsyjNVGWj2v63ApDoedXZuXejhvd094cmeR18+WEYcbWXlnopEKJDM3vWV91OqTIXj673/fC9IeU/NodgTfT4Fe1G+SO2vp0R2AqiooFy/flMKHDzjvLeck8SQKqII2U9nEjftpZdesuefe077PHKT8mciW894a12oVYO3Q0gJZfV0DQA3ryGT8wl+pr3KdcDYACakDCkJefZi9p4sIvbxdaZz9sLlN+MLaDtOSxCKkP9f9t78x9L0uu87d6+6t/alu3rv2YfDzbEdSTYlUqKcCIETCDCUH+zEVv6aAEGC2PkpQJAgTv6DAIJsyTYkWdSIHIoih5y1p5fpvau6uva6dfcbfL7nOe/71u3q7pohGdlIF1Gs6Vrufd/nfZZzznc5U/Q3bun7/FxOLuOxivwU+5lzzHv2ou3dHRWWIXIFkaEHCNPteayRQDimEy0RYt9wxV1H7/M2CtyVFY3Pk81Nu3n9htRxfdlVQ1pElco8d+Uy8QsEJinD2m3tPUvLK7a8csbWzl2Qy0u9QQ9c5g4Hfd6rtDhuxT3kWSBA5A6xH4rwCHDc5ZzzvOWoc6TrkGsE7QCmpxTH4p7BGmUPZ/F98snH6oWLleve/q7HaFm/wyCTxYboeVZGO9cxnv5VJKNnBMo8Hsk0upkdghP5dMQW2jidlAvHPAuANkDccPyJ++fZxbkRZ89J/558jyJYHHca1+QAroO45DlT09O6XmIMYjmAKOaPjyexFYo+30NiLer1U7sQ3YtQw9BAppWb6mquZs2P3lgbQVhgXreo40CGTYQ59dXlbKi5glTAazpH4szF0j4DuIlF01scI0MXSNtZfpD2rOwPCudkOGSIyJ3sst2xx8+cmNdx7vo5GgOa8uEgFeqaU6/yxELViRBtmwLAFdLm+bNb6HthzUGlRDSu+P7lSnf/wFrZYz7igJpcZiCtay1le7zvQ75Hu72yA7fuqOBAFP21ndxQtFB2Ba6PKvUPVyEOJVb4O3/nP7Vf+ZVfs/OXLtna+QvW7fu5COkHG/M/+qM/snfffVe9qsmPY35mcxBhRNYbHiVrKIUH2vsAcF959RW7evUV7dc4M7H38rm1tW0727vZnhv1CQerC4B+mnQOensOywf/fuONN+z3fu/37Ktf/Zq+Rx5APsg4MgbUFSA3MTcd+H6arMQ9QZTxM8mtthlXyH9/+Id/KAAXRfPyyoq99tprdvHCBT0jahrkk6HY5DyDJIMdOaA0e/W58+ftzOqqra6saGy8ZQJzw/vc8nl4sGuHBzt25/ZNu3MHABeSUAC4kFA9/vCY0/OT03xELaf4u8U6ls+lnOh8mtc86Xcma2Na38V4+HixPi2c/Hfid+O8j/3xeQBuEciNM0ert9CXnD2YM505EHXFkxS44bzG3wbBLWrfseaoK/DpLiNTnj+kFl28b6yH//5//X9O93C+7GC//LuXI/CMEXg58V5Ojb+RETgtgJslyBOYyNNdb58GTZ6+sVS8MDMA3N//p/8kC04mD7XiQXhqIHbiDU/7d9J9juhL6wDucFRWQLE827SvvXrOzs7WrMHB/wwANzsMVXZII5NAVR3YKQDlICNRE4BbKOTwurDCPFkKZVhVRUBZP6FiBbhoNmxcK+uzon6wZmMayaZC77EEIR2seioCMTx5ygM2lJc5sKyCmQrwbvkZxbDjQ+oALqWWUpmx8n4z/d7Y9nf7dvP6A7t564HRd21czlmcJBK15pRVZ6ZsZnnRFtdWbWZxTvaDqJ837z2w/a0dmyrXrARolqbSkOkyO2XN1SUp47BPVu0jjacsVFMvF+xtCeAr/bId3N+0T979ayvt9a00SN0sZMNzuu32P1YAl3HjOVLcuXTpkg1JJmWX7aoGgALm18EBAO529owjqFSRZjQSWNeYaloJVUwquMuCL1kdxjAK0EisOJXcCvMmiot6zf7Q7t2/r2IIr+8zPD3L5+x+pwdwj7+IEuKJD66Ne+DeKJbt7O7bwJv4eg/bitkC/TbmZq17dGiDZN1LUREQDzApwCEY/6xND2JHNk2vtbk5gUORYHPfRRtl9YYrWIhG0KvlmQDGYgFaAWrqL9nvd8WeVxkgktqJuRxJcbEYXqu56ovhoAeus6K93xvfJ0FqzgCyOsuYgmeWIHu6lopoHY0bhZ8Ixj2ZwyoKYMALx5HsRHFxsqdgsQgfCQAJJh/BItY5gJqyPLZhp29bDx7bUbtr7X7P+mUKvj2bonBSKdlXL18wYN+b9zfsyX7XhtgSApSSHJbHVpeadSxrXT1kFU7oduNFcQfhTQXBGr26Bz31JVteXrXGdFPJKiB+v8d+58XMpSVPTEgwgwHMV+6N5AUbXJJ6EtEjFLQwbADMKTIMhzYzPW3f/ta3VOSeaaEcLtn29hMV2L2fjxcz3fq4bEedvqwDmy2sgn0NllKPaXY01M/M13b7QIl6FGVi+j8L9DsZ/JPeSfParRqTykX9qQrs3f7Q+l1Y1/sCqvldErYohmbgiubaWGQokmu+sl+jwm1UITcAEXIwhSLf53fYX/KMmF97Rz3b7wzUQx3AuzXXspnWlF1YW7XVxVlrVEsC7K1a13lJQcEBXNjqDYHxsLmnW029J/1Li2BQ7HGs3b3dXSlmWCcZgHtC/5+D9qF99vlta/d6dvHKZavV67azv2vrj9Ztulq3Ubdnb772ulTrANehqNLRRa9e7l3FyqGINdVyyWZTz+hJYCrWWuwTOVD0NBjkIGleIIi/KX7VXp0AXLZiikR8AsDIMpn9n4I3wGRyFFCBLLG043oEIkEQkSWrKwO0ZyWLdQfCSm5HmQrscdZEr9nYE+Krg7lPqy2fdUxMFriLZwbX9Gh93e7cvmN37txT4Qpwnmer/UoKPp9zvD9rsN6oaf6zhnk2gBisOwoIrAesukcjirQVW15asOY0gELZphotq9HTkALG7JzVpyiqVkQqoIAOiYR9oy5Vbk4EfFaBOgojxT0zxsX/htepq3WEzAwMsPzIbn9+2370Vz+2e3ceWafTt4NeN9n/l52wxDXJhrxiC1e/Zp8u/OqXzj9Wa4f2nbnbKprNzc8JwOWZY1kqcksUAWM+pn+r8AJxTACVz9Vj52XqhcfYB4gb8UTkBV6gDVVLiieCKJH6qwUQw34qC2XaECQ7RWLSY2Qr7PyY61gp1r2wWJxbMUjF4n7+bJhHfi9OSsjB+eI+E2dece8trm0p70f0YXc1sgqbfI5cacb9sJaIBXitaJXgPeFcdRf94uLaWdc4JTiAW0vKm327ffuuwFsOmqNO1z7+5JrduXvP47KMAOquQOwLUjASx0OskfVi29bOLNs7b71uU7WSdQ/pgcc+VpGCBTDLVS8QPP0+eoOhdftDnYsAuKhvu4OxHdIbsDe0ETGVQFwnGqYryeZnMWfSWijkY/EeEUPFGYRSGOLO3Ezd5mfrsj9n//fn6MV+n1M5npuvyQJRVHu122kqBuoPBPi3ZmY0p3hWjx6t2+3bt/38rOexksdmQYxNYUihbs2M8QAAIABJREFU71zs51nsJsW+zyefU8n2s9gHtKBKFAiU/l1UvgXIw1wSqD9VT2BKUrWOza5euaJcYXl5yeZmHUyVU0aKiZiL5BD8m/eI/reAgbwva5/PIAMHGYjXiTkb+xaW7oxPrDuIohR73WIW633mSw6QC4TsdHSW83iiLYf2UVnaT+v5hSIL94eFxUVbWzuntQCAu72zLTt31kVLbhLeBgRiEW0PijELYy7yUr2RgWHEpxAX33zrLQECTBRcNm589pltbz2xIcBUajEhx4kEntXqVVfBdruycWbNnj9/UerbpdVVW1pZleqvPjWtmkM69Hz9ZeBJPgdiHynuIUGAiuJ7sSgOmMi1E78ypgLRBj2NN8Q81jExCCpCcjjAXD7u3bsjEOn+/Xv2ZOtJAcBNdrwiDOV4RqyQk6o/2h8jtznhlIm/ja/lCYesydgl5tHkWERuxzMO4g7zlPiUD8Yp5ogruL0NTKhYizWPydpHvJfXbrw2IYC+5EpSzj1+xvOFuBHEBlwpgmwyeYZ7HleIcdLznowFsgZlCfD1+w/icAL85STl9xL5CKAWc9hzXQfPBB4O+nKGgZAhksUgyHb5Ppe133pGVJCbY8eU9b+dzNWL/445WzxD3TUt9vDj8FjcbmzJXsNS4Kx9wAk+TpLgrI3WX9E7mXsWoVAuc9wvNuW+h8a1hsMCP2dvnp+HTDLr96E39N/NrV1D9co495zI0qVPNmpoB3nZO7D6jZjXH2u09BkLeCT+/NVf/Xv2G7/xHTt7/oKdWTtnHYgi3a5IE+yRf/AHf2Df+973bDgq9CNNsQ6DJkcF3IBS3snZ7v8e2JmzqwJwL168KDUu6wDQFnCYGsDG+mPb2HisvTlybn9WOcEy1ll6wg6Ip3thvN588037vd/7r+2r73xV5yF7NzEG68zBuwXlWxAZo8YY84Gvsf+rbVwQfrHCPzjQNQJgf/8H35f7w8rqin31q1+1q1euKr/mMolzuVd/zu60wCckFQg8l69cFtnGazIO4Erhn74Spxy1D+yovWe3b9+wu3duqZZpCFJGPRvrE7JjTro4LYh7Ys1qYi1Nxn/PWGrP/HZxLI+tqYLCdvKPBdQm96ci0SdaJhS/p9g62bHHPnkSeBvrOr6KuMI522oJdI2YIfbe6IHrDlMeG8ZX7ynNPuaES/69sAARYE6vR+0lHP5iT4u//R/+tz84XWH3iw70y99/OQIvGIGXE+/lFPkbGYFnA7gRiqep+ZRM7mnodvIGnhI7FqL7+M8fvgeA+4+PgRrFgD026ZOCw9MO2GkOUy99laySAFypbwFwhyP1vv3qK2t2br5hUwCszwBwi9eTBZ1RrArGUGIUSmkiw2APhVXYTT2mBI1Gj8pazYttFFBkHYy0rWLVZt1GtTJNOqzeatiwQuHUVbFRtHFmkrMbdT36ery3bRy68Tcaq8RkfPa4JXXymIKSs0spEu7tHNm9O5v2s59+Zvt7qBfdhisLNGAhcm+8fq1sM4sLtnxx1VavrtrS4oLtb27ZzuYTK6NOVn9RnyX8fmVxxqaxPoOpl4DoTDmXLJikVkgAbrlfts76jn387o9stN2xcv9vDsA97Tw9qYh72r899nsqilYUuC/Mz6sQIwBXhOGRGOcUSbqdtu3u7bgySj9kqnmxlP9hETtGOZQSM5JiArModsScIXGkaFIspEayGr/LvwFwAZewcez2e0mh7qSC532cOA8nFLgn/87JZBKuiQCftYH6BEUIlAvsz6brNVtenLfZmaZ16Vl1eOAB5bhkzekZ66FqKJWs2+nb/uGhwF/em+La0uK8xpvEKtQ+/jNXEvG+UWyN4L0Y/EbCVAQz+B7jS7IIgIuSgGsN1mEkmDF+AeAWC+HVqheSsUskgeNnqEnF9pcF4KzNzlPMhH3K3hPq2+hfRHKGuiHZoqpfSW5jE4VPQBe3ifZCH8E7gTf/XQSjoiBZTEBCqRKJnpS9YrOMbdQf2PbDJ4Zl7xG9bsqm/tiNUsleu3DBvvGV16UW+OjabeuSnlXqrnwDy0MVDYALySWBZlpnUjq4Y4HbOiUlGJa9w4FNTTdtfmFRX6s17JpIjN1CuTFVs+XlRSXF7733XgLHvXDOByoWQPEeimn6w7LesMvnfNEmNbCF2Vn71V/5u1YDEEYRhSXf9qauI9QzjBnWT5AdeF4qVgpU8wJVuYrSrZr1oh302ra7vSXrxsm9JObbs74W555uouTkHRS43I9sCicA3HEfu1xXtTGvSKwDwI33DyKAALLhSAl2D0VE6v8KEF3nPnQKOoDm88PPDb6SsLG/HHYHtt8dSDVPMRqniFYCcJcF4KL65iE7gASAi2WgjsFyzaammkYfpQBwuS/WbczDolUf60wWdANn38d8n0xgO72ufXbrlu2121LgNmeadv36De2hrca0TdfoIbygPVdqC/Xo8+JhFGEYY9nXQyYYDGXfzkdYzZ60L8RzjLUU6z8vCnxxAPfo6NC6nSObwoFglt7VDRV0KVwDtgcphYJ6fAi8BVSqyALE58zUlNauiFQAWe5B5vsOvbwpGqa1EgBZgF45KF1Q6TwVSB4/LSbndLFQCKBDUfWHP/or236yI2s2J5vQ5ypXwKaeGSnOwgLMiQWQKVDhyj1Ffe2qtrS0YMsq0AFKDWx+fkagh846zktcBEolqXHpdVitNuSUghKXsZBymT2p0OvtpGJO8YyY/HnxORNHar2ogNtXn/kPP/jI7t25bzvb+9YTSAb5yG1q29x/issqFPxaZ2z/7d/9UqEGf7RSPbBvtW5or19aWfaCGtalR6g+21KgMZfjHIzir0gL7AOAU+kZR0FRxT3OESlxcwCA1w7AgudcBHAjTuH7sY/Ee8YajgJfBZU+ihydM/n5HIX9IF0V5+dJ8VnxrFaPPVQqST0Yr1XcV4pzM/42vhf35SpCyEIeGDGW6otZUKQFMMVrsO/ytXjGRgGN12bPCrs6KWirVdt4vKEiKTFBj77vo7HtH7btr3/8E+1fAihT/pACQM391nRTSlYIKYBU21s7tnZmxf7W179i8zPTOtu6R23FTajUibpZI6jCvSg+0v7NZ7vbt6PuQAAuNsqHnb5UuZyV5GJRqIOckMdJIeJPCujCrGW04n6L+yFzak6KoFmrlAZWLff13/NzgK65spVoMdrY+PsdJ9XFv+NMCxKbip+y+nQHgt29PZ3BfED6CLA3bH993vpeGV+VdiWQNuuBmwDcmD+Tyu2Iv586u4O0Wyjkypacs7Xq/XXlLkBcCblsNLIL58+rVyCWk5zhWP3yM8BMSCo871Ctct3RUxkAg+tgvgEUqe9s1n/bVWpcv8679IELz61btzKiQ7EHrnKIpLALMmHYAAPiMjYAA/yNxgtr4Jr3E+V9AEAoEM/NY2u95mrh9pE92dpUjILN/UxymCInEtjW9p6JUWjmdWdbM6mvo6tp2Tc4C19/4w1bWVrSvgXQcv3TawJwmd88H3II8mHWhkhoxN0DbyFA3gOYfOHCJbt4+aqUuAtLy9aYmraagNNQ9ft5ORljnwRYxn4Yz0Z5llR+HrOgSDtsHwrogLDEPOAT8BaSlsDypMbmeiFtMRYQezc21u369c8E4qJuKyq6NRdPKUg76WybPGyKIK4qMSl1izmfhwBB7Iq1GfUpj+V5hmpp0JgS2Yp9jzOfOICPiN9edE2T+WQez6LMdBDEHSSwboYQTP40kqsHuQnEfyfoJfXrCTWjJOhP6lPtXk77P6Fwpq0z2CUTpbk493TuqN0O+7mfF4qvyckSCcTPSz9bmE8aj/RvgaAFUnW8TfY1+AXp4U2CuPFMs6w71W+K/9a+qgv2/+OZZdrGSaOLhKEeA3Bl1eO1ugBwOb8VYxbrCGlf5zkw99Xqp+Iq0Ml1xrXQv5w1hOOYctZEUucWGK9wB8iIO6m/t0iJ/a6s5t3dbqx9cHFxIQNwXYFbAHDphd7p2q/92t8XgLu6ds5WzpyVwxfrlfV248YN++M//mP1wM2JTPn55oRjJ3+GUtHjBx/XtbU19cBFict+CYFrZ8cJdXw+frxpm4+91/1xcPXZAK7gT5GdK+pxjzUzFspf+co7mu84IBQBXGos5Fu5Atefu8+HqIu4fbXaHSTnAvJJYhMspH/01z+yVqtpS0tL9tZbb9rFi5f0elw3cTxnVJCFJAxI5N6FxQVbO7emfa5Bv+nk2oHq1u+QllDEJrTH6dmd2zekwh0OIbKwd0PI4TMBuBlpKmbr88Pl09ScX7QHvSggL9ZPsrWXnfmF/aLwQs8GcBkLz/mDCFQk3RXJQVHni3izWMPiv9nzJgHcOM8ibiUnizMqJ5slol/au8KNA5cj1qQLShpZa43Y92JP/x//9z98iaO9aNK8/PkvZQReTrxfyrC+fNEXjcDG5oa3TT32UfxGBMj8QoGhl3mnnPwOL6i5ZXYwAeDq1Qu9o+LfDg6kIz99fdE9PXU3p/q7kwFcgq/ZRtW+enXNLixO2XTq6zR5+EbRiPfWYZfZDfnVFA/0AGfHo9T1L4G3Eg+RYKfeFl4wcKtTCZRQtqBobVRtan7GxvWK1GizS/M2EoDrY3VSsc/tEunhlxe34roiOVFAD3Cc+r/x7zicJ4tX1MSJSwmYtp7s2KOHT+zJ5r7tbHXs0cNtqdVoOiv7zLCZZfrwmuAn6eugNrDpcy178+3XbWa6aZsbG1ameOVyYk9qKmWrr8zb9MqCA7SOv2SJjkKqFBjyc43BoGyDzX37+C9+ZL3NQwG4DmL/f6/A/bLB3Gn/bnK+89wAReiNRXGvkgpRCs4oMvV6KVADeD+y/YN9JboZU7+EPSlKSywgKxmjl8CM7xcVpSoilUvJHi9n1HFNxQIm/wbARf0iBt7+nuai5uAvCMB9Kul+xkZBohbWLgBs+/ttJQ+w0Wdb01LfkpRj/4dlMddbr0/bmTNnrd2BzY6FXNcOsMhLPVtQd6yuLFur6VZaUg2kHkWxr0m9kiwdjxUOJ1QUOYjhAyPgZNi3DoD77q7UVmKCawnkdlAx5lF09vdy9RvrCDBKPdkSmFsEcBeWYJA7AOmWX9wDts1+HwB1/ob5fhbjHYWlYtGce6VvDcBfUeFf3OeLe2b0CsoAXBJyLKLKQxE69jb37HDvUBbyR9i8Yl02GtmvfOPrUr+9/9GHtrG1Z1arq08qqnE5GlBUY/vUNkrxypVv2Z6s/bCgdpCF81gK3IXFZYEwJPeuwHULZQA4EnSs895///0MoA4mNPfMfADApZjTPuqaRG8lt3SemW7YwsyMvfbqFWugFO10ZD/NGFBUDHtDHoTPkzSRVYCtSeHXmpm15sycin97h20BlcPekW2qX5L3OCuuh0mQa/LfxfPWn7Or1wPAhVE9CeCCArGfMCdJuKPfYvH8iZ5JupfR2DqpYOo2eU4UEfCF9WhS4Epxl1Sc8rJI/bQ7g7G1+yi46IprKsY2m1N27uyKLS3OWr0GgQAQxQEZ5i/FO4ArK2G32LLFpSUVBDhnWzOoq71YysezANxQNEQSWwRxOS9v3P7cNre37fKVKyqqPN547FbX45JsvrmA5DwtoC0K1qwlWfM2UPtB5jIbD4aGBXfY4OXrvGjNmlt+nwTg+rPMlQZxdhfP8PjvVFvS/Q9k/de1eq0i0JaiPepbFGZisEt95nPSlbMlKQl4PhRJuEfGA0UUKkYVC6UkRFWOuqqbCAdeFC8qX4LgEs9gUoF7EngWz6043yJejLnfabft008+sVu3PlchP/YZ2iwIfNY4oRaMvpT0+a7ofigWqGdlslGmOIqSn2LC2bNndFYwPzk3WO/8DVNNvTxF3KnadGtWKv5KtW4lxlCKh5rsw4sAbhGMKd7X5D3GfWXrV3ucaCG6Vnqc/fQn79vW5hMbDiBrAd71HRzr9gXctgHtiAPo2Vg267bO2MEb/1W2Dr7ofyxV9u3Xpq5JbXFm7YzOR8DbWDcQoShsR9yQEb8Gbq2rOeybsAPoUirWkrWeOymo7+oJsWsUnIo5QpAK4n34GsUi1DLMw1ptSsCP23zndt6hCileaw6gHbdvLu6hfg/eJ46iIud/9EAMElvsH3Gt8bpREIt/e/4QOYT3e2cdFXuwMrbF/qMRc8T4qdVBs5ksaCGiOKAjglW1Yrc+v6VC8fLyGZtfWFKRe3tnx979y+/bhx99rH61/L6K+sTWQwhE3g891PmAfDgNrJ1Ztb/7n3zdzqws2XSjbrvbT2z94QMBuLVKSa0oBn3sPP05YhPJ6x92egJx+6OSbJQPu67IZf3g8KN8JbWS8b6S7uTgZKvUnzfNm5izeTHRz3Tv6UossiTlZPdo1zrtHVsAwAXQTf0149mwNgPY8PnmBVuRDRSvpvMixUiMkatDD9W/cMD5RFFfVvQ+X9xqeZQAUFfkBpAiUD4FwOrlmEBcckDOwbAWL+5rXEcU3vP9Mld7T+6Vfh3pWuTslCCRkglI4HqwmmRPu3jxgorlhwcH1pXFvJ+pAHuhbGSsA8ANe9qY66H2477iDJsEcG/evCmAItbPJCFUY6717oro2EcgcfEs5aIx7arCAG4A7JqtGe07gOfEImfOntUz63Z66iO5vvFI6tuiS0j78FAK3IjLY++YnZkVYBv3EbbD9LmnxQEA3uONDfvsk08E4LI+eF6sEQBRnj/nhgAkAFzWKy4InY7Ut5cuX7WFpSWRBFHf1uoN5cbea9SJz7zGJIjL2BcL7DHHGPe4r9gL+HvyG3It9ZfsD0WuwkKaNQzpiP620b+X1wLw4DkD1u7u7tjPfvZTu3nzuvKgbtdtXLX2wtL7BXWgp+LK5xwuOSZ83CPrpPmcnYsJ9I54PuKIaAHBXgxozv3wLGJ/COJPzL1Ykyedw1mukGpU6u2q3smsXY8biXf0bFJeloHtBXW/lywSkCcr1zyu5/vuSfU0gFs829xKOVm5xwsUWkbo/lJso30itT0SaSxI3AVXuFDeeR6f6j28R5D+0yXGvyP/ywH2k5P3p2oXhWvUSxbbXCQxd9jy53u5/9ckgBs1HL0H81EAbn4e+L7i+6GTashdOXs8V3ayjPe8DQCbWCAUuNj+sr8Q96peIhv3jgBKKZb1yXlKDIv7nPc2D7cItXaZn9d7yclgAsBVn9luTwDut7/9m7Z85qyU+IC3kMIhI3/66af2p3/6p/bXf/3Xcj3iI+aU5wRjxancYwC4Id4gtzl3/py98eYbmQKWHJ48jdxQ/dk3t2wTsUQCcGNdPE+Bq7ZyIj1WZQ3+9ttfsX/0j/6Rvf3W2xqTHMCtav91AHdRdSTOVa3jrNjjdtR+fvknLgAQJmlfQz7559/7c+XX5Gu81iuvvKKalgO4PDv2WY+D2OMZa84H2jYB4C4tL+nfrFc332JOqNO4wFvQaMjtkH7v3r5pd+/ctF4PsssRtEbJTcolB3p9qZGt/scG4MYKSmvpGQpcgbfRD1d1wkllbN7SIFfLBgktB3495oIs7a0NgsDPu4c7QPTAzZwCMoJ0ALjuvOIkX8+31J6p5Y5QTmjIMYG4nv/p//hXL3G0L5q8vfz9X8gIvJx4v5BhfPkiX3QETlbgTiK6KZr7IgCun3fP/AhMtajAjSClWFQtvsBpAK2T3vB0f+cJY3mMvSMsYFfgErA0qyX76tWzdmm5dSoAVwzYsDopXFBeXEgqWGEwqRibKXBRaCQmnQJ1oZ7J4xP1KlX1qtVnm1ZuNgTmTs/N2IAmrwmoOV6wTQCACuIJqChYcOXBshcFUpySFcvywO74yMr+tlSxB/fX7dNPPrf1h1t2eDC0Yb9inQ5BT8XG2DalhEbPNiWn0QuQ6+2Vetap92zl3LJ94+vfsK0nm5l9poob3H6lZPXVeZtanncAVypeB3CzpC+YfamvX6lfsuH2oX367o+ts75n5b70XeqBm/XqecFieV7h25MEn+MvIis8r/j8Rdfr5O9HQqiZlC6ERA1bVtiXYpKmIpeK5vS8SgsTUNDtSZ2lLLWRCnUwUWc9CSo7gBuFmgBwo6+rEgAUlingimIkf1NUnKrQOvDAi0LXk60t2zvYzyw3i/Nw8h6fXr/FRCD/7cnfe9b2Q3LBfZA8oJggoHQlQclmZLPnvTEBMvjZo/UNO7O8Yisrq3Z41Nb1H+y37bDTkfqRD0CYhXn6oqLW9CQv1k4RlCQADRtlhdaFQDQKWkVQJp7vcNSXMhNL3hHWhKkZzWT/0rAk5TWc+ZrUWWO3VqIHLh+AuRmAOz8nVRmvy/WQ9HrfMZKifqbSCEWQElWvpab5n9QdqRjON0kiV1dXlXhlxYwTyCVe4OT9HAiKAormMpag9DUdlay9fWD7e6hZu3aAbd94bEtTDfvmG2/ZQa9jP7v+mXUp0FSqCUDBjp4CqCds6jWaipgB4LIP8XPWi5TpAINIddVXqWZr584LKOVc6A/G1ut6QRsLQoq/d+/eUaId/aYDwCXh0DMf+zkA2K/zYDS2uZlpO7O8aLPT9B+rWXkwsF7HexmSRDFuUkyFyhFGK+xh7XcAQ76P1adbtrC0YjPzi+pxqb6ONrT79+5pPZ9U9CoCDs/7by/wHgdwKfiRMMuGPxEOyqjgUW7t76unXSiui2uZc2LAcyfxH42td9Sxo4NDWc8F4UgqOc5eJdlRbPbVi5UzHxTyURF2+iiH/PwkSQRkW1lZtOXlOavXK1ap8jqpz99gaPv7h7KMHZdgBXtRAQUOIEar5Sqe2DtDAce/KXSIuAAIlhSExcQ1A3HHI7v36JEseldWlr2gx95Rr6tgKOVDOnFC6eB2kxSg3Tq5XPH1IrLSACt2gEHTc+R94lnGvnDS1+KeGc82wIb835OWxGGJlvxHmK84I4wBXrADrguUZA/xnnlTab9yK06+T9GFvWhKNmmQH3AKqaaefmMnvzTcihLmfzn1Iw1LuriXKLzmxfxUkCuca88r5E7evwq0g6E9uHvPPrt2Tddx1I5Cbuqj7B3NrQa4KlILajQsUZ1og125VA6p5zGF7tF4oPW+dvasrSwvJWXyQKQ7WcXTg46iH6qWCnNs1qaaM1arT+ne/bys2XStnu11xXh3cl1O3lf8O3umqUjL93d39uz9n7xvD+49cLvTsitCZT++17bdg0Prj0wkCOxqe8RmpbH1Wmdt/9X/4kuHIkvlPfu7tY9tcWnRzq6tqQgNcUUgT6cjNRoFS7ff9UKeiqsAuMz/VGwVYCbVooNuAlUgd6Q4L87K4nkSYEYwQgPkdKAhJ2eEKg1LUdm6pj7ZKiBSgI8e9QKOq5rDocKJPu/RozTiPZXzMotb750NSAIoJjIOPZN13vuZL8JK5jDg6kFZBybANs4+jUtS4DKWnEsqFBdUuF6YpmVBRe/B2Q4JiEJpEERQ0HtRtR2SJ48HKmW7fee2PXz4wM6unReAu77+2B48fGjXrl23z2/fkd0rBWXflX0nxo6Tcw9Lw+bUlAhKW0+27NzaWfvbf+sbdnZ1Wb2y93d3bHP9ofU6bRv1uzYe9m1MT2zOYUBDAdw5gBsWyuqJS4xYYh9xMinrSE4EycqPsWL8s/l/QpBXjKmI8zi7UJfSP+/J5gN7svFAZwV9q6XwrlS8r7rcBFzNFWoU/VuHbxQME6FOVqRuocx8wv6S/47+tDojs4PQYyUnB9QSscX3J+ICtbJgpEVcCitxyD+ulnVCU277WTyvdHYmENpBC/3Uz5J0Tnus6FcDCQsyAPEqKiqUlcyl5aUl2U1euXLZVldXTMAmPeAFTDqhE1IPcy3OprBR5lmEOw+/FzFdANlcHz8XEXEwsFDgxp4fa8jdW+hZnhxgEvCdKXVGI50lEANRPPK+AiuxDG/SHmFZ9pmQFFlz84sL2lt4lijOHz16qLlAcT/GrH1wKAUuZxvXKNKCbJrndb+TAC4gwuLCgpwyIBt/9ukntrO1rbkDGMC44oQASdbvvyu3Ia4xPi9dvmJXrrxqswsLNje/IPC2CgEqzbXoIeoEgnyPiXwhnDlinvM7PBfiL8ayqMBFDY59tLtOjGT1DcCBOpVchZwCIoZiOxsbwDXrm5iEfBCg/fPPb9q9u3dte3srzUWfX19EgfuiwyUHb9PLTqzrZ8Wz2eumxaZ9oezjwT7oZNREqpAq2sc0VF+xfrJzpCAkmDxnYt2xJjjPWO+s69iDtXYTUKRaSqFveTih6RlKfe9tatQTN8DGBOEeG9d0X76fpD64uYQ1v/1M7VqQrfL7zrJ3pzfiTVm/00YIZW49K9GF6EC8+USqzneNcG8r1PQK4/30s41+vRMufem6o/aXzV/GLJ39WS0l6jkTKlztYemqFS1ELSuRcHXNyT2hWIAkNsUNwZXMxOgO4HJu8qlcIrVYQbHqFuusZZ8/Ye/uv48levS+7YlcHfkS1y9L7Tm3YS4CuGELrzOj37e///e+Zd/5zm/Z4sqqzS8tS726u79vH374gYgTqG8/+ugjrTWlw6llTgC4nBeeQzj5kFiK56rWWZcv2Vfe+Yr2BM9nvM0N4K23vNmxne0dB7YLQo3TALg4l8zOztlXvvIV+93f/V31wo3xYZ/hjIv+p+Rb7MW69sLEdhKWn11OWiHvdVCc/WpjfV32yR9++KH2Ksbz/PkLqinwbHh27IPEWowbY8L74rwAGak12xKpgniD54CDEM9fsUNBgUv+T6p+FwXunZvWOdq3TpcWG+T6xwFc8QXI5pK717P2tNPVm/2vf57aYDHOyUKNpxS4HrtlP58AcJk32qeSEl//HfMp2curDpvWVZw9UeeL3y9+jXxRNv2zs5n7RpxLkwBukCJiDvs15a1RcDPj3IYYQcziriX5NUUu/j//n3/0Ekd70UH78ue/lBF4OfF+KcP68kVfNAIB4EbaV9zs878NyVJM05TMPuPFj03mZ8zsCOLee+/79vv/bW6hXFTBFF/+ixyKk5d1mr/1wK9kFWyBBeBSLC8rAJ71XFAmAAAgAElEQVQqjaXAvbw680wAd/JaJ98zkunioeulXQcivccXgSW9pgqKBPU4q7h6DLvHWlnWyeXpmpWm6/pamarZoBSKvLzwmUIET+qT7cxk/9enAginiR4bwrj24jcpJvUHI/vhD963Tz+5a/2u2aAPEEKPJPcrpdhJwSAjmqYCvRfrvWgxKg+tVxkYMvDX33rT6lM19c3F6kvFPTACErKVOWuszKuPJYAAQK7GJKlvU0qp7xEAlHolG+0d2bXv/8TaD3YE4AqUT+97mg33WQXjYvEo2JHPC8RO+tnk904zR58XMEYQzlcS8MWFRQVPvG6EzioodHvWoIhaLqmwEM9WRShZhlLAxk7ICzXeVw17HHoBhooAi6oAB92CkAcRhRYHAR14CBWu3kdSOJ9fMMMfrj9y++Zgz04o1YtB6VP3fgoL5ZOeMeNDUhGFKE/mB7JSgzEPYEGBXj0P6RHU69mjRxt2/uwZjQkAovoctTvWh3mbGKW8bq2GlWjey0/F+oJ9XICqAbIW11WxGFPcA2Oe0AcHBS5JGCBDPjb5eo9CWcxPT3QoEnvfHoq59GdzRYmTQ3hfMWWXYAx7P1jmggP6Xam4PKD2d/TrzFd0EXAIVYyKEuWSXpeESyzYAnibz31n4TJXAMtC/RAgDntCuTq20nBkh9v7trd7aAdHbWtjwTsY2tWVZfvK1Vdt86htP/rkE2VigHuoVCn8CjzjNUjyUfP6liFGM3OjUaP/JY70TpgBNOV5Yr8MKYFeZVigekERgCf1hZ1ygsO1a5/a3bt3tc68SO5FWhJorZUa1tFuN8hYNuo1W11esFajanPNBk74Vib5x2qy5GpGnpfbQjl5hfOH65UFFLZRJP8DesDWBN7OzM0bWDxFfpSp9JjmQ3tgYR+fBIaOP7ccxIy/ATj1wizJutvtTQK4HDnswNw7yj+et4pmhQ8BuNwDz4Ox5fqPOurDTSEZUN0BXHdRCKWQ6tXpWcX98DooB2Puaq3Otmxhcd7mF2et1qBQjB1Xzq7f3z9Qv0UUuNPNGRVm5xfoX4zto1tx8RFr1fe8SgJwOyruSE0TfSgTMStLcm1sWzs7shukQICVIjajzHmNsXB33xNQ7fA+FFABcJmXrOso0Ago7g/cYjf1J4vnGIX92Bvyov3JqsBiIWZyHhSfD1uy88rHVimNZX9KL2VY6S1AW/b5etVmZuc1z9njmWusrVD6U0wRSFVrSGEr6+Sk/KdghCKX6wfk73OWyI7d97Ao4hcB3HANiOvOztuJQ+B5Zy77DWvu+sefCMRlfwFw8igg2bOWXEGuntLVhgCVXq8jIIVCPMVuQFyKP6io9g9RMnU0x1eWlwV6cJYCLmFxrzOYc5AiKftdpaL9g7FDhVul/2WpYtV6zabo05z1Ss1PqrjXeN5+XPrPnzUOVBkht1z79JrduH5LezbAFApwgEgKxD1UuO0OmgI76Pbsyd6BtTs96/a7Npw9Z7uv/M6zwosXfn+htGt/u/KB1O20beDZA0BGoUZKsl7f44oigKuiUQ7gRqGongBcFVFPAHC1lgr2sFGEivOpeNbE78X6VaGx13WwpJz63yawOFR4ocKVG04GkHGOhspRTyNTo6kQWXbL9qPDI821sBJ0NUJDfS4dLGRt5313OWeioB8DnVkiYrud4qr+kF6Fbnebn/2+b3G93BeFWeYtxdWIz9ibIS/E73FPzG/IR4/WH9n5C5dtcWnZrn123W7evGWPHz+xjcebtvH4se3u7mcFcvaqKYhL9CLDnaVRF9njYH/fzq+t2Te/+Q1bW121mda0tff3bHvzsR3u79jRwa4A3BJnnJx1nEjGHnKAAhflTLJQPsLqm8OsUmM30joix/D2EQPtjeQE0Svd+6brqWfrI/+Xf48zCfXtK69ctVdffcXu3blpdz6/bsMBezrFZn8WKkgmYpDUn4kgh9KnuBYdhGSfKCqxckUtr8P4UkzO42DikNTHFIAy9XcNYlCyE3IyQKowK3amP2kCcd2RINw4fO45uOtzKkDQ7PxOPb193qcCv5xbXDEGiWmm5Qpt7gnF2PLSssYJG2X1hj3qyJGBjyaAH64Mya47HBVY23yE6qYI4DrQ0c0U9aHIjR64Yfsb56/mrAg+3j9dDgJJneNA91jXQEzpPYfLIopAXiNmP7t2TkAlalvIboC6TsKo6nx+8PCB4rboT8lYhQKX1+X9uR/FxPMLmucB4LKm+fkrV6+qTQrjtrm+Ydc//dR2trfdXr8KmQIlJq0Q3N2IfYA9Vhassrgf2aUrV+3q1Vdthn6bc/O6Z0g9GYCbHJMidyraOwcIXiygc738TqifiwAv+cLGJlbpxJRjm19wZRr7AHML8JbrZI2hHJbaaXZWexZx/Pr6I7tz57Z9+MEHInw4mYDbdbWo5tspkunnndWxn+UgbrI5nahDnBTPxp5fPKRiPGI/5wwB6OE84jWKIPdJAG7EJfwsXj9AAs8Xh9Y9cjWmbJtFokFlSAuFXDXP+MiGPnoAp7RJ1vAJOFFOonVPvWlo+A9AAjs2pgWSbxG7jeGZrB1kcSdxzgBSPTaxvkeJZNLra70IqE97jkAUYrL03uo8HrqNIqCblQCLe27hejOQ9oQaYeHic1M8d6fxZ3+8OpXnnAVQOYkQFMUVGPRya5Dtv7tT+bnvIKETx6hpQED03EjtGarhDNOT4rbZnJH7wMLCYnILcctlzgInY7grhc558lD2SGomw35yhPD8hbUDeMU1TAK4usZE/vnWt37DvvObvyUb9dmFRTl67ezu2l/91Q/tRz/6K/vZz34mAoXHM+yxvs8HgBs4YoBnXBv7D2v41ddesa99/WvaL7kG9gFsk6ldECfs7dKPe/8EoUacM3nM6WvLBS5MZxypsEZ+55137B/+w39or732mmIenF44G1l39BF25eRccusJGmvYxPs6DAA3QFHqhVtPnig2YQw++eQTxR3kSxDoiz11iQm0riF0lyrK7RAtXLh4QcRe9l3WGQ+dmBICWhZLu8+H1wfK42ShfMPa7V1rt/etXCb/hYDrvzMaRkuFuI/nh8WnreedZl981jsVa8l5TBjEraLr4/MBXMXPiUDuZEKv3ynHTV9jH4yzJfLfInAbcXgAuEUFbuybvC77MDGpzsRM0R7uff6+nC8R66rF16w7Q9QbToAr3ntc6z//l398ipPohenMy194OQJfeAReTrwvPGQv/+AXMQIbj9eP0eROVhOeND0L38vPh3RJE9844c89OBvbD3/wA/tn//QfZwn4s8CNKMp8mXs+zWH6bADXrFEa2TuXz9iVs7PWJIF5XjEtXeDkwVw8cOK/K4ndLnadWJgewGYArsBJiqtlARAuF6sIwC216lZu1qXGtVrZhsny8qQin67ltABuCtYnx3lyDEnfDg6O7E//9D27f2fbel2ogHWzMdadhOIYApGQYHeZA/8UKCjkuzbEYVfUtBQV6BN37vJ5m12alfqO15CVZsVs6syC1ZdmBeYCCSu5IDFKAG4WwETSQYvVva5d+8FPbP/uplUGFFcJ2fwXTrPhnhRcFYGPeKFMkfEMKe7PE6SdZr4XizayrpmfV1E6AyfCoojgn948qfhJbya1h9R1e2Et/iYAAv4NKzJUqlwPARrBGQUDKUuYl4kNH8rTuO6wQ1TBPtUeAXxJFh9trMu2z4Ga3Cr9RXPPs+pcXXNSEu8px9MfvA8M/gDZKH6j8IniEj/nZ8XEniRtfmZGycL+4YGumbyAIj1EDy8KUE70Hm/OLvWCnTN7HShykNd7bUVvpGIwytVGoZWvOQg31vrwPjbPBnD5Gz2PVGjOVdIO4KIEBUTheunpStFAxapFrI4AcD1JoQhGgE0Bz4t/+TjmQLN/L18Pbnvr33SQl/fH8kj9Uwv9+3JAwp9SALhBHogx0n5YGtqg07WDnX07POzYwdGRHXU7VhkN7cryir1z9TW79uiR/fTOHbEzuV4VxUO9kEBb7X/aBknIBwLa6XNMURn7O65dfcLG7KXOCF49c9ZaM3Oya0LN2Ot7UoFtLwnFT37yYzGaeb6sD+43iAG8/1Qdu59I/ru2vDRvy/MzNuof2UKrYY1a2aZQjAKcdSkw0YutbkftTiJQ5P3MVDirACShzh3Ibq/eaIo8AQhHX9eNrX3b3ts7ceYX963J/441Xzw7ngZweYbe5y1s3MYDQL9yBuBGn5psL4Zok6z2AdyrnGWoYVEAHhxYu9sR4CcLU+3ludUjqh/NDnq+H2tL4Mn0cACrumKt2aatrK7Ywsq8lWslqzZcOcfzo5hAkaKH/Xe5rn7GJPkoBcO6ONZlfOW9KPhi4wXhIQr1UejOEtuwm7Kx7bcP7MnmpuyP6dfcnJoWUKX+XgnUY+CqZQdmAQVR93hBxvdexpU9sYPddipAuYWUr7Eo5kYB0i2NfYyCmR/jnj9H35viNU46SyAsOIA7Esiyt71p7YM9m2k2ZBEsAA1bsoVlgSGxXwVZRMol9TdE+YK6zwFcgEOAa9YFxXaul76HKAwouHCPAm2TKjOzzUUBmdm+F/eXF5/YcYbEHnV4cGjXPvzQHj94qH7mgD8UrrleBb24W+NIUaanl1tyssfSs5XrmZlt2eycXzv7Z/sIB4Ajna0UlHiGralprXHsmSFeEKf5nEdyXhFpYHF5RUBuRSor5kDd+z4XANx4TkUgpvjsnhVD6Jq7Xfvxj39iH/7sI8VflRKgrRPZKLbzDPk3PbwBcNu9vm3tHdje4ZFIK6O5c7Zz9T8/aXqc6nuLUuB+5LZ5i4vqAw1oj1sEVniuoET1hyW3W01qTVMcCuVN6hHHUw71Lc9JqrxQ4KYzJMYiI1FEMTxVfOPcLMYUAeAyH9UTUurHsU1jDZvshmH469nU8zM6B3CdQKO1la4/1pkDuBW3z5WVnytMo0iv14heiFJsOejKePHe0SM41lZm34z6mzk6HIospmIw8QrgfLKZ5cBmDDk/UOCihJ9NDhBcJ6Qgvo8ahcJyqHYA0R6uP7TLl6/ayuqaPXy0bg8fPrK79+7Z3bv37O69+/bkyVYc8k54Ejg8azP0Om1Oi/zEtaN4eeP1121xYd4akBRGAxv2Otbe37GDnS3rtPet2z5QOwNCRUAE7XWolftDqcKzHriQbco1te7g+bgDgqukAJkAIKM3bjHcjlq+g6beToZxPnNm1c6fXxMwiXry8cZ9W394z3Z3tmxvb8eJs8m6VtlEQd0rZRDk2aRck+In2WNn9rapVzDEMe+F6wQRd5cIu87UZzDUZAC449TjHMDad+hMoe24NETeUupdWVR651bJvq+HQtfVupP7RxRYfa0wjyiyu2IVZZPISYOBAEscJF5//XW7cOG89rJ+tytFKz+HjBaqRt4jCq8iYBYAXGLnWHf8LJToxEZB6NjY2DA+eb3J2FgENvWthCDsz90LveSR3l+S3rYUdTmn2b9Qmer7584p/iMmcwKprzM+AXUBcFHzRH9KxgaLfeJ69ddroEg90r60tEirhZYTlgCiO07cuXr1qkAJ/ubx+rrduHbN9nZ2vF2H1jWZber13GXt4dgDaaTnpGMzu3z1Fbv6ymsi9rRm5xQDaX+IdkkcTenMj+ufPNviTA+CSsT+fF/7RSqMbyYwhLFqNJo2vzAnENf71SdyhMi7nHs9kR3IH7ke4m/GAzUcoNLtz29l9tthF5tEkKc6J170SxmAW8ADn3fuRdx6IoCZ1rXm7JT3woWkWxy3SZIjP8tqMwW1Y4xnEGv4uyC2RvzF/NbYy3aedcue7/u+9n/1aPXaQ6xJj6TdmYy/cQtleZtNALiJopJUuHqjrJeoLtr/JhDPzJmMFlYglr4R8cwgcDN3cZman3VwjXgG63HNfcXsyWR9Uo2b5u9xaLbQ4iU94Kjtxddjz7143dnOF/XCBAoX7++EPrj5bbq9v56HBAU4VeQ2rBBlnEDN2UfM3Uy27Mm+t4xbnO9RrdaMQEdAQkBcJ8sAxjtoGuR0gYZqK+Tjxd9CwnTysoNnTqbwuNDrIf5odJ3k0zjTjUYGgPubv/XbslGHzEFs/GRr295993tS3wLe3rt3L7OM1d4Sve51zuSFLH/tofZ09jdA1a9942va19g/cSWAvA2QS1wGQfvwoJ3N93zuvxjABQgHKH3nna/a7/zO79iVK1f0eowNQTU5geKEpMBk70lZSLb+tEZSn2G3UM4dJh5vbtijhw/t/Z++bzdufJZUxbh/LOg1IYvybHg/zknaCM20Zt1didZCrWnNYABcuSEFgJ+I5HJCUiUQ0g1EqZLdvvWZ3b593Q4Pd+3oaF8KXEBcLJQF4GoN/eIVuC/aE5/3818EgJvFB5qXTnyIuZR9TS6KHls5QSLWWZw/Ebvy7yKAGwpcnncxBn8WgOu573MA3HrN3VJOUOD+i//r37w4Sfx5Bvzl374cgWeMwMuJ93Jq/I2MwMbG+lPw69M41AsA3BRwHb+B54C4hUb2ALi//8/+SXawB4ARQK7YjgXrmy8zSF8awAVZHJvVbWhvX1q1V9bmrAmD/QUAbiQix6/Ve3xFoM3XvI9IAnBRnpIIJkWiigtj4Ft8QEtWqqLABcAtmbUaVmrWzOpVqXLHNIosWosV3lxJkHq/eveH4sdJCVJKIZ471IAh2zsH9md/8p49Xj+09gFMNwBc3oe7S4fwRDLgxeKSVSlk8d/KL1CrlKw97FtrccYuXL1o5QaAKxanJSvVyja9tmjluabAXBJhlT0SYMRrqMdggAuEdf2SVQ769tl7P7XtWw+tMqAQQ5k6d3960Vw6aWyK4IdHdMfZ/8/6m5Peqzgvn5WovugaNQwJ7CNwUt9bgCP1Mk5BMaBtllw56AIgKEvlVEAVAEtRPQEDoUrY39vV+iNZCYvYKDy71fKcFGUUbCNhCbAuVLiZZTDiimRXh4IbIJQCb8y3Z5E0Tly/XxLA5dph8FOMURA66CcaRQKKktVdEdDR/dpYFpWbW09cYQUjM/VTFqiCGkJYTB5cBvAStslhERcFah5JBL7F5x9F4wiOFTiPSBw7zwRwY+xCdVtUEYkEMZoEcElMvE8q6gtUjF4mQGnaM5SLXswKOyyfQPE+J4ELXgj1jS0CbBI9rPniIweX8nkrAASFXK+XkQK8UD6yUe/Iuu0jG3QHUuvstg+lHC/1e7bWmrW3r75iH9y9b3f2D5SsMe8rNHZUAu73o5J7pujEIXZg9UrJ5mdnlJwNsdTkK0lwqS5uLsDo3PyiPrHWQhDbOaKAPraZmZbNzjbtvffe03XzEQqUAHPFhq65DZeKzsOeNafqtjjXtOma2cpCy6ZqZWvU6Cd3KAUdST7vRWLaSGxxMb9FrPDknUI89ls8TxUwKZJ2u1JR3dncs529w8xBoQhgFPetjNiRKcpykC+e6/MAXHFgZIsM8IpFa1d952KeZ/M27Mw4mlCfUpzvDQRyqpBEQZ63TgCuJ/VRkE5M7QTgBhjCgxjRexcVcok+ti1bObtii2cWrTJVtXIVtbUr5ygCC8ClqAaAO5UDuFgEsi+Fisnf2xUXocClOEMf3VDgSsGQFEsZA9nG6jG3ufnYkELXSt5/HBKW+qy6p7Lb7AlEmVZxBzDFgUpfL16cKVu34/0zeW+Kv8V1HTFRqFXjWQWA+/SazJXVzzpHRgUAd9jr2pPHj2w86NrywpzNNKdU5KhQAJuZk2oLgCjmEoUa1Mx8z1VTSd9aZp4CkjoA22y1dHYAGj1BCbC5qXGUwjL16XZFBEpeepGFze7z1acnFW6L94ll842PPrbt9Q0BTYw1406RC09v6uWASazteg27ZNYTvc5Y0/TBdvW5+shXKzYY9ezw6NBJNmUvSgHWo8CJHlxD9e0ciGRGP9Tp1oytnFmzmdk5q9YaUlnVuG8sfJP1aXE9vgjAfeosxM2ifWR/9md/bh998Ik1avQuBnh3uzgRlFD6p7NGYNmo7HvpwaH6c/dbZ2zn6n92mlDjxN+hB+6vTl2Tvel0k97hODosqWiIMj/WDIV05or2hyLomuqQfD9ITqHWlY1ssqaUmqKgSI41GMWkOJ9OiquieLSzu2O7u3uyB+50+zYDu199Xb3gGKCSz0NswnOL2nhOk2eZA31YtY5t2CemcKKP98nztgR8xDUoXiiXRSSZm53LHBqC/AZwRJ9KrWuCCtqGJOV6FIhjzfN9Vwf1tA9H8TTeL2xuoyekYwgjWShD5rp85RUpF+mhvrW9IxXuzVu37MaNm2od4Xu54wkUQrk2iE+zLfYCLK4rKnhjb4hikec1Va/qE/Xt/vYT29/eFDEk+tGjphQwBkBLb/kE4O4fda3dHSQFLkQQ7KMBcQGkBnJDQYVM7OoxZsTefoHcGwVyLMxZk/QVv3jxvGyBAXCvXr1ie7tbtrP92B4+uGfrjx56/DVi/2U9QtTyPcfXJueBEwtjfHFeYZzjTPAYbmys+1Blx/kXurLYr8O+1Av63qrC7QDzHMLjHicJhHtI7AmT+0X8XfHn4V4SX2NNAN46yIFyuKc2EBAVACaZdyibVldW7e2337RLly5pfbI3QrTq4UqQAEUAgcgNgvRYLNoy/yIfibwhrMQBD9gTpADb28sUvZP3R7wj4DaBJfStBlBmlLBOPn8e2+8FnRMAo9iBkn+cPbfmTiaoXlPrDwdwqvZ487EslEOBG4Vq+vxi8c68zmK3/kAOC+wJsba4Vwg7ALj0ieVsXn/4yG5+9pkd7O4pT5XTCzl8ctMKUgUALhbbxJScI5evvpoA3DkBuMQrfAqS4TyeAHBj34m8KuZBxCtFcmTMvRh7rKMhZnAGYzE9M8t+h5MGbh/EkSidB3Z4yHPu2tkzZ2x5aTFT1/Ksd3e27S//8l21IuhLuZ72NBHOT8mGPsXpchKAmxbk02TcgkW+1oE2KQcTg5jKuDAfUZoqpsISfOIMiXnguUvu7BCxlCsufW+Ntg+y4E3Wr7xvKO61R3c6uhbNu0TodJA0J9zJ5j+RPWK/8R7vAZ06gJtV0NJ/+HrP9Rax/v3+A8hN45AyHxHm045CDKB8oX0kJwWAes5j4tJQZg7IgXQdqXtXug5qLsWKnlNVnm0Be+zaXvjsAxLO30GhS9x32unjp+EIrzN37I4IodQP8qO7HDjZiXO8OU3bkhmNCj/zGLbsIOxRR64VkDtxEFlaWskcGfhbzoWINcgHfG05gMt/Q2wln/A9faD3JM7kI85/1jXX5hb7fkO//uvftt/6rd+W+pZ9YHt3R+4Xf/Inf2LvvvsXip3IK6L/+vE56mB/MR7i9cktIGG89vprUuCyXzNvqbPcv8/rbaqVSTs5heRK6CAvvAjAHSuPwp3qa1/7mn33u9+1Cxcuav5wb6hzvW0BLkOMeUtkhhx0z3PNOHN9//f8ljWAWwJq/48//tBufX5LZFviMF4LpTTPhL/h/CTWPXNmTc8MgBfiKOebux50dcZpbyeeq9Qye3m5gZRw4SrbVL1it25es1u3PrOjdgJwy2GhDBHISRDamyFbnEL+8VSc/sI18MV/4aQ1luXe0S5PL5uvK8XdkKgTUBu/T2wSatvnAbhFC+UiaJu/7+kAXMhcsacG2Sji4+cBuOSVrIfYx33N4Z4ysn/xf//blzjaF59GL//iFzACLyfeL2AQX77EFx+BLwfgnjBdn4KBn/pGzipMvT+42gBwo1DJ94LBE2qmAI++7KF4mr/z+DcslAmOSlJjcfbVxgN788KKvXpuwWZqpwNwo89oPJHiYZsl3hEIyMbDi+FKArPkHeCoLBUuRWAAXKuWbTRVtfF01YyvjZqVGhUbo8CVYm3SQjkF2b9gAJcR2tvv2nvf/6k9uLtjezvY9MAiJtDBzhlFD0hr2QHXlABEcQI1lqyUVbQz69N/s16xfnlg51+9ZDMLs9LvUkOpTdetubZko2ZNCtwxgCXBa7L7KQK4AiQJCHtmtaORffbDn9nmjfvJQtkBXFc1v/jjNACu20j5a5009sUAu/iOk3Py5wFw+VsCGtbL2tqaireoVlA3KfEAAAoGnNj0dS9IS9mR7N8SMBHFJgIsmOz0DSwmvRGoFcEDioNLyyupr6NfCx/8PR8wIxVGyq8zgJmSrEdJLJQwFopYk0/mxPWbrIvz9fX08zzpUGVvAVCkiK+C2qAvlnLY/7qNWUoyEmta63E8svv37kslSbGFYi0TN/rxSEWvIo7bi8VHgLgUEkI1F4UXficIKwHaxhwKha4CbdlDUUgAwEX9y/pKgDNCr9TDhtcLpV68n98XdXwUZLkCF1KlEuDRSMAMrF3ALB4D6qGD/QMVqUiSInHRMxy7tS4Kk2IvGFey+LiJSZ4scObn5tV/Lu4nklB+j3uOBNfBsp6SrQBwuoC1h3tGR7xKqWa9/tC2Dw9sv30I8mJnWrP2zTfetB9+dtPWuz3vYadL8OcZgHRUdz3hdXUENvmtqYY16hVo81LlqvBTnbIRCrZKVZZa84uLNjXVkgqZgj/jBagzM+MALsVIrps5Hs86ktlKqaJkVmBdtWTT9YoA3PlWzVYWZqxeHlm/B4hyIECT94NdjFKOIgNjCjgLwMQzgDmfMf0BoWGjDuh92Lal5VV7uNez2w8eeZEiKZCL8zCAg5hjxWcxuX+dCODSXqCwcVYoDaUeY5zRxSSu+N+SCANsdHpWoo8wBW8AjtHA+hRgZK3JnPLeVA6aeEFUDB8lo2pG5Wt1VLJqCZBgWlZZjWbDZuiBOzNlZZ4ngCm2mIORrNopuqDqYnxn5+ZtYWFe74WirKiw47+jGI2qR3Oy61aZkVw+BeCOx9Y+OrTNjceywqa3aWmA+rwm5SoqY/ZYCgv0tm3NNFNhg0K4W3e7otltyiGGsC/xTENJFKBWKPO4N9ZTFiskIPD4M8xpZMVzaXIv1cjLEYP+xIdSp9XKY7twdtXmZpsCpMvcU2PK95a6qyJD8YOVGvH4Cy8AACAASURBVEVxWWYYanDv2cn8I5CRC0CtprFk70JlgMpPvXFTgTOcAnIV7nHb0medq8+K62L/3t3Ztc8/vWa7GwC4AxE7UM97f3ePO7xXa8/G5labrO9Ol97HrnZ0QGxGgBpz5rC9ryUly0Ps4lBsitnPNkI/xq51B6nnNarF6Rn1GUVtBXArBS69hWsOdBSJQly3nmv0ZfYHeiyuyM8W32s5Bo/6A/vww0/th9//kc3OLtrVy6+ov9nW1qbuswqpgZiMvR1F47hsR52e7be7drB/aEf1Zdt65bdfHBA94zfO1I/suyv3nbk/HgoQBcCF2IAdnsDSoyMBfK1my+3aCn21vDiW93sUESQ5VciSMmLarE9eOmeS6iTWpM6egr1anK8q9mHFOhwq3gDMAbA8PEJ50xK4oc+kxOV77OcUISF6xXkU60t7WxoLrTIBNjAL1T7aP4gx0/ON+VssjPErzCnm/v7evvdoTiS5AJE1TyAcoHYtl9RPmPcO1aKDxG5TG4Vrfsb1B/E1lEMQXehvyRkIwUAK3EePpGZEIc5Y0C98fWPd7t27b59+es3u3Qd8x+aaG/NiuOwhW00BAPOzs7JbZT/FdlJjiRVtrWL1Slnkq0Hn0Pa2Nm1n67ENeh0bYtmdrLMBWrFI7g7H1h2M7OCoa53+yGpylqgLvHUL5aHAPAqzTmjiNRKIm4DbUOB6b2B6pVJIbgi8fe21VwXkoiwd9Ikz2urp+eD+vSzOYY+qVnAS8I/YQwCRAbpwRhAYnoCcGG+PNvQXIojG38V8DnCfArUDN6n3pQqo/hln5bGz2qFj7xucLFaV1yQyrgMcvmYC0OPnit/5TGdEzD1/D1TnbqGsVgX0OcUCFMBydcXOra3ZW2+9ZZcvXXQCQq9v7cMD3bf3eK2I5MB64IO5p58lwCr6pEc8GiBi7PMQBlCUxVkav1+MR3hd4jzOECw5BYJi69/taayYYxcvXrSl5WWRoSCzca4Ali0vr+jcFzkApbTUbx6LO4D7SD2csVDOABns/Hv0NXcF7t4uNvk9O3v2jBG7otCDOMDv897MJ+Y4++vDBw/s8+vXrb1/IIWyfKfU9scBBwAEznEcYwBwBehNNUSauPoqCtw5ObwEgMvZ70puj4diH1Qf9nAo4lhVnpEDjlxbcR4w/uwnAOZPtrZsa3tLABUxohyBphqJuJCUuj3cXxzAZQ4AAGlfg4hVq9rBwb799P337cb16+qDy/Nw15AE4H7pk+P4H2bCgRTD5xbpaU26NH3iI+odvo6Uh6Q4jnGpoTxGHZsRJvzsyfZk2RknK2jfuJNi0l8vt0onBvSet8RyreaM5pq7SPiajv09+tp67obKz9XrWYuZDFxJCtxkje5r9Hjrk+xmQ32bKVKdnJpLcXNp67GzSRxztynW3pH+DQGH803EuUpZpCbOaz/Dw+Es4cIpztDrBqAbEmA9j+JDyVHXgGWPIb8nzBWI+n5kFs7VglI34Z3+O56+ZcSiIDBpP5Z7nQO2QcAR4Jb6n6qnbXJoEGA18jYP5PQob1dXz+g85L99f3A3hXi2fC/s891C3sk8kCHUW1w9XAdaMwCpfHh+69ernunOctSY/fpvfNu++1v/wFr0256Zsc0nWzqT/82//Tf2ve99T0ArTkCeG+QkHz+ffK7KaUJEI3d9oa6xtLioHrivv/G69msIBrwWRA53P3gskgvAdcyV/Ax6PoBL3YA8CiLL17/+DfvOd76jMcOtwx20PP6AmEZdwdtR5QrcLLZVTOeuEdALvX+7g+6A1li3X79+zW7f+Ty17xroXgDhidOmpx3MZV9bXloRsQenLP4e8BanieGwr/2OGEWOdOT3yRZY9VZywFpFIO7165/YzRufWqezb73ugZl64KIo5nOkHCm8ik7YhJ6a1aepOf+822axphyvlefdL7ZQLubo0QM3zsVMZZvUttrLEoF5Un07mfcX2yloj0nklfj7aOvhzhrRiiKRiZICN66D+yJf41PxMoT4kcd+8b7h5PO/vARwf94p9fLvv+QIvARwv+TAvfyzn28EJgHcF6tvnzNVTwPiRpCcLvuH7/3Afv+f/hNtyFFQjsJHgBFRqJAN6xf4yMAmT0de+JceRzoLUqX+BOhWh3175eyKvXFpzWYaQLOpR0t6xVA6+j/HqjknPm32nhHERYLgRenE6JLlarKPDAZ2YvTCnpRSlUIq4C0WffWKjZs1G07XbTxVFYBbqTiAmwd3k+xIvYkzK1PyHwFx8W9iBPLvOQCUDGLTXztDs98b2707W/b+j6/b7VuPSTndbpUqlpI7Lw6HUtEZxnplKYuVoAkQcrvlMSzG8thWL67a2qXz1h33bVQeWaXZsObZJRs2qg7AeiPLQukk9RrU3TvoXh2WbXjQsc8/+NTuf3bHyn0qrHq8DopPzIYohvh9p+JoAQTJQL3CAhEzb+KFngX6vmjynRbAnfy9uG6CKtYLDFJn1XqBWEESfawgIlB4ST15UMvwKGC3S+GunpslFVkpYmA55j3HfM3lRfSiIjMtePqjTTdkwYaFjV8TysKuAnSCazFPE4DrL2i2f3hoT7aeqCiWjXtiJz9vvHwOe1IaH0r9CNAFSvrr0wPQCeIh8aEgX7czK6sCIkhspXpRQu8sUFcgk1R4Uu+WeF6soujpgaNmcEHN7spT2PcObHq/1VAMaVbGnFKRJx+3KMgR5DowOCPLLwflKQa5zbEsBztHUkSgolDwnpJyXs0L4iOp/0jiAKcCNNW1jc0ODo+UxFFcUq9XsZEZk4bNz9D3CjtsZ8uS1JLUy35WgKDfAwbmcgOAsZ7WIfMEwIp+S1w3U8k1XxSb63bp4gUps6SOBVzTPuSqlehRwzxlVdJzM4pTezvb1j3cV5/JMftFuWLdITaGPdtcf2yLrSlbW1m1e1s7to19KXulxjkS3ihyeF9brklzk91m0LGZJn3PKlZjTx16L1J6pfKJrR0JIvZWU9MtKYWwoKZQPzPnz+nHP/6xK8hV3HT1Ds8rzim5DaT7pT/yxXOrdn510aaqY2vVK1aFotI/EpmCggIgAq/P/cVrAOzSO5P1s7Ozpz66WcETBnGjLgCqPjVlPavZrbv3bWdv36zSEG4qT4cAQFI/4BjfeJ3i3pbtLygUE6BE0dP7aUOoSb0ftbf7vOLaxERPSZ6+kvip7yEV2aFZdyAFbnnAuqUvLkDS0PrY9DGfDaWd93+vCfhwSJD5Jod2d7y1OgW5Us2a5ZrARZ3W9apVF5o2vbxgo3rZSg1XN6KEO9w/0PUxdyg8tGZn9UwpmlLI9OSStUvh289HCiIAuAeHB9qz6BlG0dv7VwH2e6FWRSBsCHs9e/zwofr4TlUhXZmDLvWaHXQ7dtDuaF60pilszEo1TDKKCqpa877NrrCnGOR7EfsNBVjUO1JRUGiruUKVHqMq1NNPlc9U4E9V14zYJHvw7Hzy4meR95IRM6SmHlr/qG0b9+/aVK1il8+dtYVZVOJVG5UqVmpMa80PmAPVmhRP9H2bbkzb3Iyz7QGcRiUU/F48V/+3FEjwPdnwd7t278EDFd2jB2Iot4M85H0fw9o0kWmeDkyzolbxrIjzkGfEeG7cuWuP7z8QgIgqsFaryC6eoq4UuAPs8DrW7vStL1UMZLKh+mwDmDE/cGyYac1YrTK2Xretgh3gPIAtHzwX9Vqs0ge1a52jtlv0DoZSLy+fOWvz80tWg8SDKj+pjL0/YypeiQ+U98/zWmsinBFLyd3V550fdW47xxofjEv24MFDe/fPv2+97tBef+0tAZQ3bt5SA4u5hTmr6wxwZVCPPbTTt+2dXe3xh7UV2371y1son2v27L+8tGNHnbZaDGALDADK3MW2cndv1/Z2d6VcY/47gJfUIwG6QlhJAFQAF+5q4aBVtNvQnip72tzqLQDc+F6m7pUbQ97jlN/DRvXhw4e2u3+gM65BX08BqQ3NaeYxjhRra+dUyFXhaGoqzeOol+d9xjgsnRgDmQWypccGTnBo6DxTMVmkL98T4/65P87a3aQKBkSBpKN1QO/c6Slrtpo2R0uMWlWxWgC42hl5jl1X6zNfULRwHnC9rv7LLUNlZzg3p3iOv4NEQZ85CC3Yewswg7h1cKheeT/92Qd26/PPdT2yRoT0pPOAfXTaFubnpFJcO3tWxVrANGI/zoq69sCxVcYDK48Gtr+zJQD3YG/HDvZ2ddbKzlc9TocCbzuDkVThqHFnZhdlad5B7dRz9a2UT1jRSiHfcYJFqHATSS1T4A68zcH8/Iz63r755hsC5FbPrMiWmJ53d+/cEYj7eGNDxW3OWNZj5ETs68xRYi1ZZqrg7So89W7PYNsgJGJ3HaBaWCenPSwVqCcLnSEcLBYjM+BXV+L0QMVdKnA7klJ8bxWikxpQwF5aQ4BGQbRxdZPHxN4Dt68LBHQQgDsYiPiJsvXtt9+ySwC43HuvJwAXYgHnHnsVcQDrU2dBv685FvGPLNLpd57iX5St/C37PHPy9u3bsgUl9xCQmAg8ijm04fm6Yk4A4joA3JHluYhsw5H24UuXL2ttYs3PtXOWcD76OqlrPUo5SU959dB1BRrzHQvlpcWFbB0OcWAYDAXgcp2oeZljF86d1x5GD1s5D1lJ8fnly5dURGbePMBu/OYt6x4e+nligDQobcvKL4jj6CUMiQsQl7Fpcv1XrtqVV14V+NCam8t630Jo4Fpib2TvYKyi96WyBsWvedIp8hdA08RzJ3ZAwUccw/jNzy/a8sqqYs2os/AqPH/v1YsFas/OnQPAWnYlKwButaqf37h+wz6/ddPu3L0rFyBvb+IAbsqWn1tjUd5/mna5idDmivpicp33f9YwCGj192Zv5TuqIYWTilyL8NKB7Jd6RQtwdRcVXw8x5/wVY+2r/iOXpZHyZ/WNLfSCZJ7PLSxovogQkfo05yCbt5PR3nx0lJH3HFTMawvZ76f82nM6z53z6kaKbtLPtPYD3Ezj49lmfjYdA0xJ3GQZ6685VXPb8tY0ZKpmtuYgC0I8jdxaXyctlON7EPInSEzBYj8GXBWEGs/L53XpgHcAuMlKTfef31Z+S5kdsSvv3N7ccw8IOOSy3BexKXuBzslwR+C/1TrBySn8LUQHzrxz587rk3MfIDfmAr+vuD/1EpdLU1Jlh1MOJMABoCGq9kE/9YBtaZ26W4TXTKJ1gOK3Utl+4ze+Y9/97m9bk/Oz2bT1DVfJ/us/+tf27//8zxSfMH90bhQeakY2Z41i207LGOoFIhxiNTynOtCFixcVvzSmpvRsAW4haK0/WvfzrNN9DoCrwD09Vp89riI2m5mZszdef9O+8c1v2re+9esixG+sb2i/hfDGHs1eTLxHrkNc4nFbEJzymN5rLfH6bvMP8ZD6E+rbu3dva7/hzMftjXubm1sQYQzyKF9nZ+asUkn9jFHL97o2HBP5Egc0bYE+45ztXvjUJ7letVpW7s/n9esfC8QFvO33DxNwC/hObkrjEf9fsdL4vDn9Nwngam2GKj82hthGCgrcYwBu1u/WCUQB4E4CuUG+cxvjeJ8UD6f3KFooE3cqx2btye1hKAIQuaDXJskVHch10DbvgRuEGX/mHoeLtJ79ju/5ET+9BHBftMu+/PkvawRejC79st755ev+/3oEigDui0Gk50/T+GnRliMC40KInI03v/9eAnDjm0XwLJQnAgWSP/9pH1bOKHPw8UUArhIBBUolG7i+0+0D6Zs27NullSV788plm28AqAbN3q8mWGVxbZSBK5GdFy84BbSRiEXxR/csmzhX8CnQSWxrCljqwJiK8AI561VZKA+bNRvQA7cO8OSWIPqIHigTtjfCVvU7eWDm450jYSqCpSQiK/xnGUO8viAjKxn9Gkv27//0R/bBT29apQxIQ1EqAbhcRwJsA/L2/rhu5+wflOBhhCNgQik1trMXztpb33jbBpWx9ctD3V+pOW39sDgiNHNaZAE0UFNSqbvozVgdl23Q7tnDW/ds/d5DBw64rFFuUXbs0ZwA1p4E6hbXyH8oAG4278pl2dnNzXrAmjHURp6Ihr2uel1g6ZcUHEpoAUdISPt923z8WIVXZuRo7D19fFoVCgfFRZ5s+QjWKJSpwFPoaetAEcXpmgI1gjcH8MZSmR2K0Z0+Ish+wUKXRj68iJhPysVdEQthgDlepQBOf1OB/tQgB+rdtrqyLKYuiRD3S4Lmcx3gwPtnegEhllNJBZh79+8nBqfbtzoQq1XrwC1F9qQcDFBVxeQE5haJE5O350XgshIgtx8iCc37BbL/USwjEaPQkhNCPCkhWWFVNejPONOyaewNk1IiCBgASagQxBwnr1ci6QXAJsqa5rQKx6hPYedSzGq3EzCXbMPKEC1wdK8yRj5IXBvrDmCW/zGc9Nhl8VMAunB+Tb23tF5C7QxoGX1MYM0edURUAbyWKrlSkbLhYHdH/12posAd2N7+vubQdIMidVvgyoPHT+yg13fgVxJoV2wWpygAYclqSX3CtgNTGltIijv8s6fnp348JQruNatPTdvCwpLNzS+onyUKJZ43hXCK1e+//76tr68/tTaefrasrYq9cumCnV2et/Koa1OVsdVKQ9kqo+hgLpGcFNneYhN3e24V2Onazu5uKqLnxVnmi1Qw7KjVaXu4+cQerj+xzhBgB0JD/px0zKTzqgje5uSMfI2LjCBQoKrkKQBcVIyaq3zKtb+kJIxigEy9AGdD1S+L8qFZZ2Dj7sCqQ3SOTqLBQn2AbTUqIIpgtAoQGFmipbtU1/x3aTSwCipCzkTUDKWKzVYbNm0Vq/H+rOF62UbNutUY25kpEX247gBwSRpdUd2y5oz3SirRF6kRAG4A7cAOfv6irOaT5yEFjgo5FFcTcJsSXogvWHBvPHxktdLYpmtYiNb0LK1Wtd54bIcJmJ2uA3K0VNxlDU63pq0x7cVwCleA9WLog3n3erKl5tmGSlgWw6iGtUYBb6tWLwF4ewFHRCmRWJyx4fB24SOd/cfMC1imo6FA5/3tLXvy6KEtzEzbxTOrNg/TfcotxUeVmlUbDaNrOob8AF/TU00VAlFzcF8imOlYh4QAGE2/ZmxPvQhGMb/d7UllwNhGf/CwlM/sP9XL0e20Tzp7sqPieKB5DNDl7KPQdvBkyw42t9SjGIU0alT2/1kKS2o94Ar2Jzv7tkvBjGICveKGo0Sk8H6IWEtO1ykAerEBEF3WfcOBVZNdtJRmtaos3wFQuW/m3cLSqhRj9emmVeuoSxtWa1S9T15ST3vsl3pehiUvRTkdZdH8woFcJwa54i96GGMV/rOffGC3b96Vgh8weu+gbQOsTyk4Ax5AbGD9EkPa2Pf4nT1b7zbt0YXvvuDEffaPL84M7ffe6Ai83drZ1rOrTzV0f/w3KlwUcCjaUG7yXFhL+pCixntvBfgEcBHtBtw+Ofm2HFPgOnARxXMVcTJihbeHYF+KuRWOECgA7z94ICIBFu61ekNnHmPJmgJ8xoqP3rAAWhQJAXV1riQ73SyuSopK5SkQeLgXtRzwgm30DI31q+IxJNRUoA/AT2qeDn0yHSCMuDOuHWIE78HPtLqSwozXCqAWEgFWoXzlHKR3KXFWqL+4LwrbXgoeS4mDnaJi8RJ28k4sIE4D1P/+D35gH330sbuwHHU8g0qgDmBVc3pKa+KVq1dVRBWoMTcvdSNEnPGwr30FpwucNI7aB/bw/j27f++OYi4vdnsxnTlMLNKFaFOp2fkLl9S6gPP2EDvcbl9kCmJSKRpFkAjClUMOOolSqwj2GsA2YuE33nhNtsBcF8A8RCr2gAf379v9+/cFcq2vb2R903U8ce7Klpo5lHoadx0MlCNJ5rqTcqdMJZ/vVx4vO5AfGWjsxb5t5eQyFSGTY4lA6eQRGmOOk0fkad7O0skPIvUm0kcEq7GGQonrBDIIAcQM1QzA9XPM7bcpmlLwZ76/8eYbItwJwO33RBhUf1QBuBWNK+AIezOABMXYYwCu4jcHjCEcABSEIoce6NjwYuNLMZ7rUXE/I5ixF4yTdXLfz4v2kXqmuwIXFeyMFLhnzp5RbMb3aMXCcHK+62yFLJEUlzw/1sjmk017tPFI1491rAPZHp/gpgPpkesELGBMLl64KCUbrUQ4lznPIZ+cv3Be44l98vq9u/bo9m3rt9siGYpAAGmNMa8Tr/aUNxx2juygc6R+6Khuz1+8aBcvXhaRbA43EM5s6g5pPThDtOQuBKkPuEDKwnmnHbGI9EXfZHoV1+ta31ihR49iiBqAuEE2j9YR7cNDraler6P8m5YnWsOQMESkI77r6fXu3btjn3zyqSxOYUOnbu+pVUmUEdI+mXIwrlMAllSuiQg8ieRm68EdcjJwNZsXCSbOE7JE4HEnIsUJQW5K7jveh9jBbnISwL1atZEB91kP32NFAK1aB9vYl6T8x2raHUUc/HUCK6BYpV5Nva4d8BChlrMvtcqAwABASFxDXhPxTThQxDkSzzLWuwdtPgccyfU9m/UaxOIsF48cuLC5xM6il4j2UjofIUC4OhISAvPEFXA9KcrJLXXu4tzFfpRAci/hxKHlMYmeaVYTSC5PuuwENWZfXxxWuPIWAJf3TMQuiRt8LuVgcSKP0vpHBL2eiB3sE2qngsWuQJ66SOxq6yQQNcXsCbzP+tjS//boSGfL2TNn7czZNTtz5qzIIXLQkSOLA8U896hBco6HuwBnLPsjYwhYyxhL9SlXGtwEIMv4+DGP2BMoVnBv3/72d+y3f/sfqM0GfVwfra/bnXv37F/9qz+0P/uzfy8yoFvH+8N10sTxfugO4OYKfYFn04C487a8vKwx4XqIB4gRt7ZQ5T/JAdw0f/I8IQof6ZlmP3D252hUEoD69tvv2De/+bfs137t78l+n7oC5yV7MMQUYj3qQRDQIEc5ySjqjsWcJNVPyDEEzA2lwAXAvXnrht254wAuY0E/e8B1ng8xB6+PhTK5Okeit6zo20Cig5GR+rpK1xW4IgOm2idELkBc9cIdj+zGjU/s5s1Prds5sG73wMpl6qlcDwR/d+dSfSF6MRVuIRuibB+bEHZkavLEPkh/e5q69OTq8fc6Xq8tfitI1A4gH8v+/NeSw8Mx8DUjUXqeFlbKAm81753kFK4n4+gzHVbwaX8K0Jo9hLoEcwG3FvV35z0SEYK5qN7wXc+lcgA3+lf7V54l90Bc6QAuMSrP2uu+fg85kPzP/+XLHrgv3m1f/sYvYwReAri/jFF9+ZovHIEAcH9R4G284SSI62dbOlAKTMwf/vA9++/+2X9zzEaqCP4UVblfhNX0ZQBcCsQoSHQIBsyI/eGobxeWF+ztK1dsoV62mpKXYJQmq8dC/oIC18tOkwfo8T4nsLsiCcuC+OinSRJMAZvCVgC4FAMojtQqZs2GjfjERrletQFs99RLIsYsY3MnoMWD8nThx64tAuP0YHifZPviWuQARYJpFa9Ss16nZP/u3/2lffbJXSuXOVxzANcVe7615QBuAm4F5PLSFHBg+A9T38CBzS/N22tvvWadcd+Ohl0ptZS6iK3nVjEc8MHSFCM+/RvLpGFvJHtmG4xtf3vX9rf2Bd6iyAzTp8kncxJY+x8igHvSguY6oy8VAfvK8qpbPA6HSmb4OUmO94NxW2UxixMpIorIJOwUune3dzxR0Az2QutkIT3WotZZ6nnKNCPAXls768zXxE4mCeI9KFxT3CFRlJqkVJLKjSKN21Al1fYLdy2H/YsKXE82eVsHYfVaFOxV8Xa1Af3aYJcD4nqC7xaEKspJ4eCfFEuiJ0uQGAg6Ya46U5BEKtScBVap1B1J6ZYCzEl1RYzls/ayKGZhS7i6upLZz1BAI+il6EryGM9D4GkqjEihmJS8rda0/lvvxz5iJev2BrKUBbhyuNctOwUyjwYCNAQOlbF/CxtlklMKrSgh2SdcZcyzo1AFCK95IruyinrVAupgq4RKbH39oc3Nz9ryypLY/26vzjVhre4gDUW0g71963d7KjBMp+L/oEdhYcv4CuuXa6WHJvPnzPKyVL0kh5/dvmMHPU+ygqjj/aRSHURHD8UoeuA4WWQ87NnUVM2mpyjeA8J1MtAeIJ/CYrVGj89FfVI4BZSBvgN425xp2QcffKDn8bwP30PMmtMNu3jurC3NNa08PLKq9W12umYLSdHCcwwFYnHfYb5RbGGNuDWzgx/RK5Sv/FsF/pHZUXcgQPvxzr4NKXQAhSa7PdFmCr3DohgwubY1B8u+1zuAO6OCK6sOBa7OmaTA5SsFzgBwGfMOdtZS2Q6te9ixIerboUkxW0HRSlGMvYf5UEPVKfjZSR6ovOh9LvIU1tljgexax/SXGpu1sEMelaxV9R62AoGrZpX5lrVWFq3TKFu5UVNhlgLaoD9S0RWWO89uYXlRdlvqRZr6rcYeyLPkvwPAZa2rV1wq4AA+hf2aiDAUujsdW79/zxqVki3NzogMAdA6RKXEeFDo7nTUg4nnpV54dQdwpylwCDgBHOxL1cnYAdwGgBtF+QzAxQ6MojyfpYr2NdmDBYCb7MMhkT2dwhdUuKxdnrGNrQuIuf7IOvt7trIwa2eXlqxVqwnorGFViTvDzJx6u27v7QvAbLVmxW5vNriPKRsnALdSxebK4wbm7cGhF/kBRfjvxwmYdka1E03i09cA+y9K6C8O4BbPJRXeDts2bHfs7u3bApIA15eX5nXd/Dfzi6LG3lHH7q9v2MPHG3aIKi2R+dSPulaXteTCQssqVS+0K7xAiTEAwK36/lip2EyzaaPBwPZ293W/ECjmF5dsefWMTTVbUuTijkGRLZ6rzpukWov1yXwQWJO11HBCodwTILqpyF9254zhyDrtrn384cd29/O7dnCA2qtlR/2+Pdp8oghuttWwpblZ9Trv0jagXJZt7qA/tge9pn00/bdPceqe/CuX58b2j9/xXtBPtjatJ0vBkTWnQosYYAAAIABJREFUWW8tow+j7EtRUMzNZwCun8EUgwFw2Vvc/rUhkLvQIzjIfsW6WKj8Uz9VAV98LynuVJhttwWAyEIzhbaAtyhwRSBBkcx5J7tTeiGPVUhlv3/99Tft8uUrsmUFcBLwwTNK1opRPAqXDAqEKl5jg5ps5yjyQ86RPS/WrgIuvZ1FuAyFw4YIB+nvpCjm2hKR01MnVxs4tuPuHJwNAjaZ11NTbg2fCFUOfrUFTPEMAN1cOenxOMCsXAYODqxdsJKm2Mle/hd/8Rf2/vs/tfVHG3qukTUwjhQ+OZPWzp6x119/XYViFLgQY5aWl0RCVc9ptSoAeGBfG9jnN2/YjRufZbaVUlKk2CuIJ1gjvvHWW4ojd7a5xv20hxzIGYb4hefKODqek1QgCexhjIjnPH7ynq7vvPMVFQC9fyuErZL6oT56+NDu3L2n+VAspvIcAK0Zh1DguW1g5K/RLiIv2/i1pAJ1AdD1mCQFIseUkzmYpWerNhkJJEhkhIjrnBjn+VKAvbxiALhBIFbckBS5/jNXhvP3uE1QAIUsob6nUp4OkpvLSADuufPn9DyxmlYBtdfTs3IAt6/1qaI5YFSFfchJhYoTsM2WotZ7N3NNcow5bGvuQ0a8efOmXfv0muzVmTPRX9pzYH8CzG8Ae8aevwW85QxxoNktlAGauV4K+YzJzs6urlckhAR6KvvmtVBtH3Xs8RNXn0FuRCWunpl9d9PgF1kbXA9qXkCTy5cvC8DltQHimDuAIrwvT+LB3fv2+N5d27p314ZHRwnAxS8E+yfcsqoipnX6Xds/auuzOTMnMuAaSr/zF0QMWlhcTLk2oKHH2Z5zJDtsHATSXljcfYNEF2MX9Y7oN8ycBiyXw05S/nJeK38mVhd4jj0yCsQDrVEuZHllWYAMMQXjwfeiRy6v+ZP337f79+8qXzCRe935xz/C4iMcb/w+iMNY537Nya2oSBwX1qDZ7cCL+tjixuUkJe27Oh8TOTf1ygRwFsleNqzUBMIpwGNuD4OooaC0o1/3lM/9tAaydjB6vRhdzyGU8/QgODjRxImVbqms2LVSskqtLNcR3ivuj3XBnovFMkpuYnbGUVb8PMtCP1UI6MUajffXdHVxkPt9y/A9DktYvuZxUQKE0sV7PpyAVf2n5/C6PuLX/kBg1uLCosaMZyFLevWR9ryK6+TcUo0lkWCzV0wIM89CyyaoKSn/dNGfX9NkfluMQyeL3QHgUuWBHqh9VOGNV9F8iXq8wzUTy2M3zh79/7L3pj+S5tle34l9y32rzNq7a3qZpWe9c4d7MUYGg8EsNn5rWRjbCMlCxrb8b4BlyfJLkGXJ8jtjWQLuvVi2EQYEc2fp6eme7q6urn3JPTMyMvYI6/M9v/PEk1lZywwzQohKTU5VZ0VGPM/v+S3nnO9y4pt5v7y0or2J8eFPyB58Lms9CF2hvJXrSreXEXXWEzjIvgRpC+CPPcHP3ehX7vOcfQ/yG3sjeQKEIgBGzh3GmjFkj+E+GFsu3QlYDuBGre+PYaH8J/6Exps8FoL43Xv37Pd//w/s//sn/yRrQ6R7T8TnIOQoh+BcENnR5020zeHZ6v4hcuN0UKsLXIYkxvlJGxOU93JeC4J5UIpyJAlfz/EsfV1Q3yM++sbXP7Bvf/s79v3v/7YAXZxNiKFQ3wLgqqUCn9+kZ60TVt2FLCDImBFnAVxi2z326mfP7PPbn9vdu19apwORdipniMuXr+hch2THeUOuPmKtJpKoYqSUp3ImycWk2bQquaLOQidJ6k+IjIpNhvblnU/VA7fXbVu/37FSiXXGmcy5Q8zmOdZ5ADcDVM+guM878/l6OAvgOrHr9aGfHGzrEUX8IP1FnyA3JydEPrfO0i9lDjXxe4kU5rGTE7sE5Ca1uWoOxPRyn/Kf+/es/cOs3jIVERCyYLQkUQ/kdO5o7eBu1OVMd6cm1g7rwuPbdA0TdzZwAHfBiWPKF2fClDjzfH80+1t/5/dffzB/5WznzS++GYHnR+DNxHszK/6VjAAArg6RV87Al78g/69ROJ/dUNiuzgDcKAj88If/3P7KX/5PMhsEJaapB5gnzWf7u7zuIM029+A/v/r6nwNwsXVDnTIZ2aXlBXv/5k1br6HjGmeK2IuAb4XNBCse4WaHrdhP+qF/o5rNs6R4aahvZwqpYL57sAZoMuFPlDGNqk1qNImtWKnW1CHmSgMPIJz96geiDtictasf8rPCUBzKBMahmAnLN6kcZKcbwYErCabTsg37Zr/4BKs1QCBPhBz0c0VF1icz78cTyZ5eBdOKHnRT2TWOJkOrNeq2vrUuUJpkOFSN0YciK9rkxjfmk5K9EUVZbJoLdoyy5uDQ7ZNhEAIsovY9N5HyoEk804t+ln/e/yoUuC8C/lQgpJhcLtuljU0VTwMUUqE59XHSOKWeuSoSAqwmAOGk3baD/QMVbjzTlzwrG6mLQFwPmL1wxN9JXm7cuKEEgkCNn/EZXAN2myQeFAwobvObUnj0AHBnFlivE9S6kju+3FIxowqkZKdaLgmAkCgz9S5VCK6amhMjZI/EHpOKpaFQ935mKDqx1C2qFzBWeyR+/gwAuWCVJoVFslsOikTsPyospwJsfsrFz8+TLeL5kITBhKeYEs+WYhlFFCnAZBsW1sle8JDFYalkiygmAYZSj80Y/76sCIcKhGGYUzTl3wQCG2pZf08x0BW0OwOTRI9iGgG89mb1tE4VElUHnLW5srhkN65dt5tXb1iTgnG9aifYsu5su7JtnKyB1X8N9ror0Pj8Nkrs9onbJC0set8m2bT3rUchvlRUQYTEjt+hmFarNe3u/fvWHZuNpZz2Ymnsa7O91fdiADT/95ESt42NFVkSDwZdKXIpWJDk8lWlEEl/y2pdpAC3kkaBMq+klO9PPvlEhY884Sj/jGdrtWCNRtWW55u2sbJoGytzVp4OZDHZUE9RB9q5L9ZNqNOkIpU9c0VrBqCUz3ILSVfExNzSawXile2g3bHH23sIX6We1Eim8yDmW4C3/H7eQSLWOCJ0FYtkmzin8Vbf0ByAG0QlmLQAlFLVU1hRn8DUxw5bzP5YKlEA3ClnyQB7K7xn6TnsQH4kxvSalgsFf1J8VPHXk3/OYowKK4OxVUcTW8AODpIC+zlDUa9YfX3F+gt1K0s5anbMuAk0KVu9iQJ2QcVjqeaSAjcD0tL8YSwpzDDm7A8oUKS0DbAI1U5OgTsZDuzpw4dmw54A3Pkm1qctM8hEEBWKRY2PLHdR1mDdjLpehIlS6o3q61cFZRUKByom5/dQB3C9SA0ZgUIEpIvom8re5T3iOfvM6Kpw/iuf2IsYxv1RgKJPaadtvfaRba2t2vrSok1HAwFQAI/lRtNW19cFXD55tmOH6hHcF5CDJf3mlctWmWsKTAcIExgnS+GRQFtP2rGTPtXvsodRIAuVYQC5/A5rXVy1XxHADbBLhWpUmb2+Pbz/wE6Pj2w86NuVzUu2sbJidcZREQEq8Ikdd7v2+NlTe/D4sR202zoXiHsAFLc2t2xhBas77x+IDbEswTj/UtErCmkAV/we4Brqwtb8om1sbkr9zZ6CaoC9MVPLYTEmO123wsxiDIVxrkKJn5VUqaPdCGQMnN7GVhyMbfvxM3twn76eT6zT6Qp4rNSbdtLp2M7erm1urtmf/3N/xq7fvG77R4f293/v92x7b996/bHt2or908nXn58sL/jJ99/dOvMv1+andqv0UGo81s1p71T3TgEH4AwiwvbOs6wHblZ5Sv0HBeCakywocstaOxGJVKREgXiGROjnTaYKSOonLopCE2dG+/jY6IHshU9XqThAc2CH9JVL64Q9ALBFdoW9oRS5S8ur9tWvfcPeeuuWLS4tSUkQyjXOTYEA6g2fAIdUyPaY3V0/vB+cW8eqpy1nrtQG0f7AyTGhTuA6mUvRzys7O/RzJxmEYwWFRBSsFME4E91dpWrzqH7o25hZx3pvz4X5ucy2O+IStyWmcO/KK0AJxom9kfv4+c9/br/4BaqUL2W9GAAm65Jx9IL5km1tbUm1h42i+gYvLKR9zPfxABvY254+fSzlK4VqrCITWqECO9eFvSxK9a997WuyshTIfHQkEI29cD+BDMRBrkxKRNK0/hzkmAG4XNPXv/41++Y3PxDwxxiFygcVId/0+xWgnwg6HlO5G4KDN06Yir6LmvgZQKv/yAh0OmPTtczyt9SuJQBe/5WYMalGHgBNKFBcTR7rJHNfSsFN2KhGrBifqQJ+IsdFtsu/Ka6QtXZNeytKJPWEFoDrZCtIlwCjt75yS38yD1GVMccAYpkrvBdrOqwMGSeAAOYlik3mO33eyVP5Ys8H5JCzQLls9+7etdu3b9va+rrmTCgSM9VeKkD3EoCLtSnrMnpDE/Pz+YCoqLEAcFlv7DnuYOJkIOKlSLyJTbjG7d1tKXABoBcWF7RGONfD+QDFHfOfucZ937x+Q0AOPV+Jf1EtMt+5duLg+19+abuPHtrps6c27fWMXIMJrzSTvbzs7T56o4G1u107Pu3a/OKiLa2s2qXNLX2vrKwKTHOF6kRr0MmkSb0t55my9sSI9c7Ov2TfnasiCCyvVhUn3/niC81VARiylHVAivmsc7bsuZgckXiGxYIAXEg++kxy71Ck045g+5n95Kc/kf04rQQm40FSqoXqUhWMNPbp76qDhBVYAunTPI4MLhN3JhA3mR04cJtA24CJlXfE/SanL+ekeAPyzN9L7UKYBbA1IQBikQ6ZOWw6ObvdXSqf00Ps4x6GA/ZHLMbZB1IbGTk+jNX+Y8L5S//M5KACmMwZg/JT4LhcjPw8ZG4BbImYJhDI0c/zFSm/DicJeSwQClwHU91SNLUai1HQmj9LZvb3dXBIgKfU3fSFHiiWIUePz3IvjqnOAOaCr2130DpTu0ogctJIZ6B6lqvHzYTa8KyC4wIpwyyEmBaY8+rOnilwNT4iX6crVE95khJXdEd8Nehzpo607xDzAFYydrh4YLHO+xD/Q8JgP2Jfz5S7vZ5AVc6f9Y0NAYOAvpwV7kjhKly1L0mkFG6L5wCAyznkAK7vj5G35RW4vH+4QUX+EETd3/7tH9gf/aO/qznOGX/7i9v22Wef2Q//8Ef28ccfJxKbt+TxPNBjavaEcDeJ/C/qfFF0VLuVSlX3wJ4Y617tAPqeP4qYmlxEVH9xdpg/9yS+8HghHUVKTYq2vLRq3/rWd+w73/muvgFsaeEhAJc2ClgcLwPgzglADQA32oB4fXjWa9rBURzNXEELKZoeuD/76Gf2xRe3tX7IQW/d8rMJspiIsGovBVmMteFAO5dPzgqpslZ3wizPUi5eiiWjVkJsAmm2r+8v73xud7/8XODtYHBqJdZ30clnah2U6kFuYZj2oFyhOwNyfQWnl5xvN3aW2BAx7WsU389F4rHf+o/z8UAQwS5k7qY6VMSAEWPGHq/flQuEzzcpZlUHCgDXhTKyWM5ZF/v7sf/6tTDm3qu4ob1Gz0nuOP57nMdaMyI0sM/iPtNLytqZjfJMgYvjGQBuLQG46a5zvaH55L/5t98ocF87iXvzwl/rCLwSPvu1ftqbN3szAmkEtre3M8zi1YPyS0zTM4ykVErPB3Xprf7wD/+F/Rd/5S9n1mEqrKaAIwKXANLyBb1XX6sXoL1gOTt0X/Z7slAmkFTA4uwzWThOJ7a6MGfvvn3D1hvlBOAmBnU+oUhv7mzN+Mx0tEfAEgxFnbBnrZgjIY9rlK1MWNlkzDWTIhUV7qhUUA/BcQHG6Ox+/bD0fmkZkJQHcHMHrliWiUnljEuAKdQEUT/wApj3mcl9cY/YdI4Ktv1sX73XCKIIdlIH4RT0+O9lM8cRXvXG9eLH1Co1Z62ennRkf7KyirXUvBtAIrwi4YTFhTopY8Gn4mauaOLzhHFNfVCtYIdHbTvcP3AW8CQl2BTvzodE/5pYKJ8HcGNt5EHnpUX6gswrYIo5lQ/a+HkoQMKiiyCNwJnCJ0xd2fTJWvhskSwS3vz7qW9NCg75PfUMnJs7U8zi9eUi1r1JFQc5w6bWPnGlEl+6rlczSdJnRQ/aGUPCfzJRr8ONtRVbW1kSy1IFVQFwU9mdqiemQOeUJKrAhG2uq9hQEA6x46YXqvqilQQiUkREEaB7T8Va7S5JQSCWYVKHx3M6/7xi2sUziCJWEChmz8uLLBSrCIJ5HxJQio1RgJH1c1RBEyBNooJFXFiEsodoDLDLptdcv6+1DHjq/YKdNexAEArZxDamkAT4Dtg/Gkut06WXp9jwALie5HHPi/PzeuZblzbt2uaWwUuhVyljgbpp7/DA7j9+YMtrq2RNboMsdqUrkfhMFf47pwJI6Z0T+/YYe17GfDK07smxik2AWLCAHzx6Yt3ewMbFio0Epkdi9TwD3AHuxHCfjqxeq9hX33tX7OmHD+8J0HX2J4QDbKiw/qHgA4Pbe1lKtSlV7oItLi2qwM2aeRGA68UsrQyrlIu20KrbysKcba7OW6uGTKlvRUBc2Q01ff4n9ngAALGGTzvdbM0yNvG5sgtM67zemhNg2+mN7NGzXTs8OVX3Hle3cv+uHOfZ85UHc/Nnj16LrXTqWewALhbY3nNJyh4p9Hnnotbv6WlPRQiKr92e967jGY8nWJg5GUQwTErklOaSQKvvFX2IANNcScE5rP6tzBGABQEBBasWzRrFojULZVsoVWwOW2SU0qLr814Td6bYWrZSqy6fjONOR4VUAWd1t9OisM89UtygyHERgBvKFBXscgpcxSQ5AFfKhn7PDneeWudg3xaaDbsiG/mqlapV63Mv5YoIDKc9Z+kD3qIA5L7rqOPqDf0MoAfbf1mtJQA3CudR9HHQ062f/Vz2dQsA6LVSNatOAG6O4R0McE3HVOIDjMJ+DvVSuSQL5W77yNaY33Ow1ovW1H3UbGX9kivRzWxvf192b1hXEi8Auly5ccMWtzZgSWgO8OyZA6wlQC/Gk6S93TkViMuXVClJnfjrBHBnxSyzImPZ7liXeXDascf379nltTV7+/p1W19atqr6Hk9tiiK117N7Dx/Z7bt37KB9LFUE+8A8AHapbIPSxOpzbkPbS4QoFTJYByhHazWBq30VJ7AHG8nKGOUyiqvWwqLOE6ynAVR4TnquSQUqWlC0ykgtAhQnad/ywrKvuYnm/HTct0GnbSdP9uz44Mg6Jx2BbSjWwjpP+/Piov17f+ZP2q1vvOc7UsHs4dMn9o//2T+3k9OB/WJ3arfrH9hv5YDZ77+zpdedB2svip8B5n7v7/0fmrOQsXDVYI+neMd6o8fr/v6eCpJq4yCnGHfG8GKQFzk5u1Cyai7E/IbkEwBuKAwE3o5szLokjshZK48Z937fjg4P7WB/3x0zxmMV1XlPnguqPAMJp1clCqpS2Y6PUaL2rVKt28rKmn3wzW/bW299RaAi4CvFY8bSe2G7isutrJMKQS4j3o8uWlO48tAL5uzvKqIncJX3CNV57L0RA0TMMCNV+rmUFdzUZ3qQtVPgGihy0ndb5IIEtjHGqG8B0cPG2fMCJ8WyJUBAAiQVKDocCoTltVhN07P0s88+l80wazkUEdwn106MB+Ab9ruQr5h3ATZFwdnBoor6IB8eHYr49Omnrg4UQUYtIabal69cuWJf//rXVaglJiDmon8pJAC+41oB1ZyY6ralET/yfvQR57zCweSDDz6w733vuwIvuS5XnDkYRZGYewv7R/X6TV9ux5gKmS6FPzP1zwC1cibJAbm5dZwHiPJAUf7vWY6W6yvHz6ROzsXw+TM67vd8fB8Xqd/PxfkCcPlGJVutJpUNJCssIsd2KQBcFcm3srkaPYf5k/dkLgcpgfNG1sYAZwW3DGeeR0wXAG7EJw8ePLC7d+8KvKXnrs8LJ6nFa5ifvZ73JQ8ANwhrxC4o45gnzDv+5Hxhv+MrwFvWYABUYXUKifDJsydS0xO7hfLQ1VhOguKL+cX5e/PmDSlkw/GGv2PJzfeg17M7n39u+48f2nB/z4qDgVUArRXPQCYs2rTkAO7paCgAFwXuAk4Ma2sO4F7a8h6Oi0uJjMI+GIp0V5pKZZdck/IA7nmSQH5exJhy3azfAN1Zf8SvcTZKgcmZ1wEk72gNoVhbXaWv5OJZdbSIeZ4ffvjhh3bv3l07aR/aaNiTSo2cOxy21F8lq7eEsjr5kaWke1aXSeCjYkkHPrJKTdZ/1QG8CwFc5Z3uJRR/el/e6B3tAG5hwjMG9EouCSLFsI+7A1qo5z0mZu4AmgESorR0AJc4h7mpfYF9qziVi0q91RDQCjiKA5FU/iICOrkBdwRiQZyFIE44Pubxsz475Qe+t4tS5yr5aDWjMhQArivnPd/3nMJxogBvg8Ac75lU3AnEldp+OMxi3fTrrsSFYHjq/VbdecgJA6yLyC9V00okI+W81INCrZllOfGX89WVi6KG2c8AcJHcYqEcAodZuBozwlscsR2qb6as0T2X57XN5pwIHQDUnAvq89ua04fIqSI5UuSdFchbQvWOYxQgLr9H/CHQVrbzkEI8NlddMgki2JPIVwPAjR6efB77Y9Q/ggDEuot2D3EWf/WrX7MPPviGAGb2qdtf4FDxhd27e09tRqiJsVcHOJx3qcmTd+N9Q/AS+0GQd3ht7Bn0Aw7ntTgjAljTeRq6k4hDw4kv1QMn44Lio+/91m8LvP3gg29qnJ88xp0Mwti8UX8iJxBpCtKQFLjUHLLTKdUlXWwii/+ityRxAHfHnjx5bD/68Y/s9u3PbXl5UWfGu+++K8KYZn9efA7In+qJsoYvl6xaqwjA9foKax/iksfXmtXetc5Gg64NB12Bt3e//MKGQ9wmek5M0SLBGt3jJWdbJZLFeYJC/HeqhXkdMinHz6zx3NrICJp6Yi9fJLl/vagGGP8c+3vUBc+/6Zm6Xa7mGWdwfr4qzk0A7kQK3HMAbq52nLWsmk5Vn5F9NrFCo666S9TFiM+Y6+w1AeAC3kKw8D0uetq6GwmbHDmEA7jRFmym/A0xFPf5BsB97Sn05oW/5hF4/dX7a/7gN2/3b/YI/HIA7isOmgsA2kDKgnWVjXYAuD/8F/ZX//P/NMcycwY+QWUUPILZlk96430u+tnzh9YZoesLHrjbS6qYlwG43hcXEHe+VbcbV7dssVm2Ml1yk+1VsKQVDKWeAOovee5AdhZ3ThKT7HxnRX4PyvOHs3S6SGnUO9IvW+AJCU0qfgOkKPSn4cOv8OWPLIKKFKAUPJmNrzj0Z8/OrUQAcCnc7+8fitmodCL14+Q9ZUcrdp0nKwoqkiW092KYiqXVatVlm0pPKhpSblxaE4POAQb6JcLmx1bn5dtkpHnRMW4yLdjRUdu2d3YFWtBnK5iprzNU5+dWvhijdxJw8Op3ep15exHQd/7z9KQusCc6fwUEw86Ud6btTJmYCA2ZggBbzDmtN5JNxp8isLIkpZJuper36u8TzzEfCEqFlJQuvCYKeYyNgvNUHGGtwB5V0tPrqgiuAlK6AQftnl+rZ9ZEUr/atKSk3kFMT2QBw+rlol3bXLPN9VUrlKQJtJKxl1DIdTswEo3oNxiBboWAv1G3cq1iKFUPDtvWG0ysUm3KNvfwYE9AztHxSQbghvIqE0vQ5yYl2VwT+1d+zLLifNonA0SP13hB0vvckKyzhiioosJ1YHWsYuNsDgBOc/PpGWGxWSgo4F1aWEgWS+JXeq5dKAmA5nkMGbeiK6MFAKX+22J5YwWVkhxZkmNxjO1St6/CE8ANCSzg2/zigl3e2rKTw7a9/967trGyZlc3Ltl0NLbTXldFrcOTtj3d2bbVjXWBEUAeKGel/E37gpQAp6eaOxSiw6igMJnYydGRDfunNuyd2mg4sKp6xpo9frZrRXrjWsmGmn8OZuqOMwtKL7xQXHHVyVD2tssLLXv33Xdsd2dbSSI9g7l3xoZrAryp1hqaWc3WvC2vrEtJiEKjNdc0LLcoSN6/f/+MgnW2Fn0vZUZLtYTrfb1qC42qrczXrFUr2ny9YsXCRCpgElTGlOQmwNywIpRaSn3YqpkVOox5/p2CaqbGBcScFux0MLaj0749erprIyW30X/MwVtXjkfRebaBndlvEnGDhBgAIBS4FKvcWi8wkJIKKaednqy5AEE6pxT7WZdusT3AFdBLaQJy9YmiSvt+omIVf6b+O7yOZBsnAD8vnJgDhFItFmyhUreVWt3miiWbQ7GHmFf7U8H6xbEN1xasvrxkPeyaJiPr04uxUpGFcqvZkmKUJF+K1uQ+EIBo7NU8B8ANZ3jnLJRJKgFBUv9AEtHiaCggDfXqXLVs68uLejbsrRgTdgcjG2LLieoHAAhL+8FAAO/y+obVUHQD5FZrNjjxwhBzAdAr1PZeyPVCEpa+UhmlYoUKNNSPk2pahAFAsiExh8cO6gNc8CI3IDprwe13x1YUuD61TvvIpqOhLbYatra8KCVxlUIdKqA6FoDYjQMeDe3g8Ej7AE8Zi8atGzfs0ls3rDed2OGRq3NROVHwlnV7uy0FXR9CxgDlTjErlmW9PhOY60oV3wfj7MnvnXkgi39nzefPo6yIgRKYzxpOdB+n7WM72t2xNSy5Gk1bX162S6sr2j8hthx3Tuzh02f2ZHvbhqi9Gw0VfwAKBSZALqhXteZO+z1XGAPI0fewiFJ9XvO2c3Is4AlCAw+F3oebl69KnUhf7XIZZURZhT6ds8WiVRv+d9WMuG3FnRMR1yDGmWGjPrAFyC2DnhWnfZsMOvboyzu2UKhp/ezu7Kp3GHOH9YplMQpM7EDffe+WrawtWbVeV42d/dIV4mXrTuo2Wr6WCyNi3F8d2/CKAHClMBlj09+WyjXWV6eDTWc7sw6mKBnFUFee0ZaAFgcV2f5LZZ72YfaNGYDrRCR3h/DvaJ3hMQBGCihLvHcngKEUqv2+F/BUdPYXjmjLkWybGW+UfhTqmy2Av037xgffUh8yIUMZAAAgAElEQVRceq/7N3ue93v3eCcpcTmAo5d8Aip5jVv8OkBP8Ylv/e7YHS34joJsnP/nAdwosHph04tbsR4ouOMIws8ajUTowJ0Ha+jRSHOLc4S5yr/HWeKfkdQQqS+1zvKkGlZxrefWn7w/Z9yTJ0+lXGYNBMgJIB5kGIBSwLSw182TMgCW2auCaMT1Yc1M+wF67TIvosXG1atX5N6CAjcAXPZg+m8C4nI9XJfAhqTod5BydoYFgAvpCDDqO9/5jv3gB7+tsRao0scauWcPHz6wR4/cPpn3DwvGiJXDQtD3lRnpJeKzM2CsrIpnSr782Xr+7xHDn9+3YqXl3zds+zPA69yZfVEukJ9DEZPr7GBdVUrWTLbeMWKA5xRXaS0CEP/OO+8IROfnAAecP4wZRDfmiFS2iZDAWImQgA3leJT6IC9oP+M6oj+z99kcaqzJMYh1+KyYJ7EuPMadJADXXV/iWTtpkd56zSwmJjbmPYg1FLOlYr1iOBEri3ba7WovwD4ZAHdhcVE23w4A9V2Zn6nrptozWLtv3bipuJt5x2ulMl9d0756enJin37yse09fmR20rYycaPUksndifvHMYb4YzSydu/U2qddW1pdFUi0uXlZCnNsQFH2AhjLTSCK11KdcnQ4gJspldMkOT+nYk7mCXmQVwCB+DcnR/m39qZhKE/J372nNJ/DWoU8DfkheuR6juL7LmvxF7/4RLamO9tPrdc9MXpJunFJzKgAU7IZnXLuIPHnzxQtLJHNcjCdv8CDxNk/aAmm9jTpoBTBO0P6nJCbL+jrDJWFckEAEcB+HLLq6zghOovrFn0qkcq5Z+YQfZ7ZyyGZjA21p4iJ5EhlJ//QSoXrOO2c6LcFAEqBm1r30JomgfB69xTrRssEVyKGlTJxuZNo3TnCL8lzwagd5S2KZ3WhrJ1QkPM0dslCOZGMZ85WeetTryk4cMOYOEk+LLbz8Rd/pxYjoWYAuKlNR1xzjGIG7p4Dui6KKEQ6FPHQJ0JWS/PpkfKrpLYcuYLP+2c6sM68BkTEQjnEHwHg8l6sX0gKfnZ09Qw9Vpl9X7nq9rxnzuRUu2DfcVA3EZwT4Ep/b7WDSudnrEP2R87CfA0zCCPsOUHiYn8B6ARIJv4kZoRAgguUWufo7KRvudcFpGQ9J6RgXeZJYezleQeziEF0rkR9M1fPyWKMdP7LdYZ49sxZ4zkkqQ/fq6sb9ru/80ftu9/9nr33/vtG2wNaLfA8ANKxT4aoIiUzLkcViPC+j3i+7/M99v1qmf7U1aze68SqR/bjnwDg3ralJWKydZ1NEH8ihvF749nU9fuulibH9dZMWJz7nkgd0nNKb1+BjbIDuP3uifaxL+/ctnt3bzPDjdZ2uHTx9yCW+Ln9ugBuVtHK9ptZnTUP7LpVeG7De62AO18Pi1+In8W4xlw8/4b5PCkfc+QB3POkg7BPVsugpMCN10fNOwNwRSZMAG7TyV4RDwRhz+MJWnO5+p31TEs1z+Mitk5t8gqWAbiA8iEymNXKZ3ni3/zbbyyUX2sCvXnRr30EXgMG+LV/5ps3fDMCJK+BQ/wSo3HBdM31W4vYO3vDrDdG7iPSW/zoD39of+2v/mdKpkJZFgxfDhu3CXNby/zBdRG49aIbyItPXnyTwWyMnMADf9kqj+lDiDXtirUaWCV5v61IBsTOz5qqOxsVRUegUQpqE3jofzAgBPhlfcYZXDKA2pSk6GX5Zp/xqWGHnP6t/Dou2Prds8/u+WCAN3KrGn95BPu5kdM1emhDQAyA6wBZKqQmSM7VXm7hk32qVJZ+FQAXywsL6kVHkPfl/XsC0FbW15S8Rge/CEZezet0wG4G4JodtUneHcBVmzTBcfnA6cUz4lUALmNzjoR64ZtdBOD+EovtzEtf672ozRbLGVs+GJh5Rj5vCjMyGPNSdz5+LBvbjPXPWJWcoXxe/R6BfyRb0Q+D6wOE856ZKVgOlSA2K4WCCgEUViigSsmS3xYueMj54FRzIdJ9rOBYoxRvimbNStGuXlq1qxvLNt+s2HDYt26/630lSUph+4+8SCR1jIAQLIlKVqwUrFhm3ZoNxhM7Ou7aUbtnozFM5KqdtI8E3OwfHinZIvrnUgVTAQ5SfEks5bidULrE3pXfswK8zT/cfEEuCsQUScPWkP2RYmMkdIKtJ8729pUNEDaVndTS4kKyofRERTO/VFbiy3MHSAkA1/si0yOJQpwDVLwPoCcALnsdFmGA8ZORF8awGl27tGFXr121yWhiK0tLdmVrywbdnh3t7dvO9rYC8kqtbmsb69YC3ACgwSJY4O6p7e7tCsjn6lFsoY4C9ELx5DsMa9WsfXRgw25HilWuU/2HiyV7sr1vY6o2KC6wXx96kdstK+n55v2QKM46w/zUrd+xa69W7Otf/aoY8p99+qmKm/6cUq+uYsmq9aYSxLn5Bdu6clV9dJ8929ZTX1lbVRH45QDujMFOwlgqjG1jZcHmaiWbq5dsZb5p9aontltbm5rHAF3MjWCR82ykfqLINx6rYMCaZU3nCQJReEf5MbKStU8HtrPfpg24xlfFI51JFwO4ebDMJ5OD/m6h7ACufp37SIzu0MAPhvQM7Nve/oG126fWHwDKeKEHjFBc5tRLijPCLRW9OBnODoAuMxbvRL0kOXtR3kZnMJjQgI1NLLTrdVukcFMoWp0ew4BgJXrOTq1dL1uvMDFMncvNuhUadSvVvMiDlR1gg/rvYTOWAFwBmzk7vegL9qIeuAKeIIMADo0H1jnYE7C23GzYfLMhtUVrfk5EK+x5IUy0OyfWRbFUAGQHwK1Za3HRyrW6wGWUuNOhWzZzrmLfGKBNALhYw6EaBlTS2UpPR+6FgkRa/1OKMb2eGWucMZRyqaE+feqXiv0bvYFRlqOQFUA9lKqzWi7YYqtpa6vLNgcw5F7GVkgknBLkrulUzxrAnj2kWCnbwsa61VeWbQSxbDz13rDlim1ubUm5D9grG9SjYyXtrNF8D9wzCtwXALixV+ZjljNxV67veBDm6hN6JpdtcNq1ztGRYXcNaAvBZZl53WoqvkM1unewbw+fPLFne3tWrFalOJaaywoCn+9sP7MheDZKUtQRtZosimV/bOYFq3LJuqcn1j5uW59xTQSQrctXbG5xyWr0VqvWrYqFcupDxx4b9oqxWqWIksqWAp3Zg4e79sXte/btb37LVhdbZoO23b/zia0vzNvmwpoOottffmEPHtw3nj9Fr5XFRdtYX7PVlWXZh0M6aS20dMbVWy09t0KtaYNiww6al8+FJKFMenWkEgCukx+Z5xRLj9yST1aqbsPqZzdxH7Z21UyBq9hRPerd9i8DeJNbi/p5MrtTv9yw96egpCJ9TgXLOQWIS5EIJTQEC2KbKDCH04bsr2XB6SPOuQjgPje3JAD3a1//hl29ej0jvMidI7UW8Pvye5XqJc07zjcUvCqIp6Ir908xlz005mqAUsQeUZTNF7kiXogYy9WgfrbFe0B4ChcGV9gWBZ77v0+81yG9LEWK8ELmDEQNq2F6PDpIF6pJCsicQZwn8Rl8DkAW5CUK4RA4uH/UvaieAP8gaoTqO9/XOhSBDhA5AQUFLt8PUv9ZHgL/duvW2/pGaQPAx+dzPRcBuAHuuc2ef7F/5wHclZUl+973vme/8zu/ozOWeQNYxfjfvXtHalDubW9vP43bLM6dKZ5T5pLyodh78meFauM5ADcPpOX/niehcL154DJynKxwTpSRbPvjucc9nn+f/ArNvye/F2ov7/1XkI05fbqD0KB4aOqKZYDN9957z65evap8LkAdb6FxonnC82TfZn45uAAh0lXt/Jw5F/GL1K89elEDmnQ11jzLUM+6vSW21qnfXiI4dLsDEYA4A/kOgAR7VABcubSkb++5mwCC1BKEONX7Z7rCFPcYQAEA3OWVZdkgZySKZFEczwMHIu77rZtv6V64XtYIhIL1tXW5w/Can//sQ9t78thK/a6VIJ+QDyRytdomlPzcB8A96XbtpHeqFgSXNi9LRba1eVl2o8QjtJTgTAxgIvgC6o2e1MHnFbj5eRVzJwOYxmOtGxTrzIcgS9VqDe8Fmmzcvb7iZAjAIlTqjI+7rSQQRCCy733t9rEsTQFwH9y/Z+32kZxlmFezL7GPZuWR2erMZHMZgS/ylnBQkFOMf5Z/BdkvObtmGLHXJBzAzRa/Wi3xpf041Yu8hgOBMuUyiTvIvIV4EJ8ziy3clSkAIWoG3kZjJGcR9g61U8FGvl5TqwxAs5NOW3kT44jiFocfziXOKK5KsXMisGd7RwKy/Nwk53L1b9xTiP4CwHUifPSMz248vX5mU+2/n8BoH0YnAiRXJOV46ddjv3CAzwSmsL8LPCQmFonbiUixv3rLJCdDnQeE8vtY3tr1ZVFEALipG1EOwHU2G+ubD2Ndcm29Lr3JvTcx/0aLA2J7yBCAuVyDO1+4q1G4VRB/BoCr604ka87q6zdu2NVr1zNSifPEaUnkPajVIxvCmwgQkFr6dpp64PL3yPVZa0Ge4p75bCcb+T7mJF13gaBuyBqXnXvKvT1/9X0x+tzGk9aaz/qgO5AfhDbuQQCb0PX0XGQpPCPeyxaZcyo5oOSVuQKzGV9aUKSWBlz/rHbkrQXGo4KtrV+yP/7H/x2drbSZYA/e2YHgPtaY03YCO2ueCWRp9b8NANf7WenMcWLayGoVz2lYkzxXwFvi2A8//Kl9cecLm59vKb4IAFcxV7o33IjmWvP6XIBc7VUuTXe1ezqXHcBN/W8T6QSbZOo6J8cHdu/uF/bg/pdWKnl7ksmEnqxD1ZVELpZLoRQ1Xml5qQI3MQ9idzlTgM6JdGKdvrqw+cLlc/468gSui2qFZ2tMM/DzIgBXe0OQJUXsdwA3A29z8Wjkqbw/c1cK3NRuIR/b8rpYB3EWxX/nAdyIfbkHziNiTUglccbFnpnxfAoocN8AuC/bZ9/8229uBN4AuL+5sX3zzi8ZgV9egRtvNpuy5w8RTzRzH/oSAPcnP/6R/fX/8q8p0XI1mCeI0acjAqB8j4nnis2veMKvDeBKbQgoQpSUFJ+pIFKp0B9qyepNrIjS/YnRNUs4vCeWx8ayGM2+ooSepQkpEMgBpdlrc+Mqe8nU6SkH4rohkb/Ow/QEJL4qEMgse3JX9hxD0u2b8qia3vbce/NrBKAkNCSKzob0wDED2BIrWYFTUl+pCE+/M0MpOGdr9BirVgW7fnbnCyvVq9ZcmJf6RYd0snvzS3jVDfKqsXpBer9bks5Te7azm2yV/Tlo/F7jrS4KgPI/8wDx1dvLiwKp/G++FjB7jsTw4qjOA0wULQH2RNIuUK1CT5F52Ymx1hRUdbvqmwQDXcqsxDNAKXQRgHsmiFMxambZpl5o8/NZ8qCCpgB+kuC+CoQqcEqQlx7EjC/w3G3lxyYKsZoPUu85oEigvbm6aF+7dc2uri1YYdy3w/ahFMWamxNAu7qePuAQyRG9CFF7Npp1sX+Hk771x0Pr9PoCb9snWGC69dbp0bESn3b7RFabAlDKbrvp1lLew06khaQqvShYjoQqANwozsU9zgJXZ6iSOEa/MPZHX2sOtJLwu3WQf7mdlvfKoQcuz56+tsq1Cyb1F4VPPgNRF+AC+2oowQSicQ+pKI6qESY55BAKINVyzcaDgkCL3nhoN27eTH3P6gJ693d3pRiLQjG9cbiqu/cfWOe0azffett7y3JB5aksjiiudShwdbwvcmu+JZWYs8cBPYt2enxo/ZNjOR+gdNCUKVXt0c6+FSt127q6JXDi6dNnYi9fu3bNbn3lbdvauqzr29vdtU9+8Qv79PPbKiLKcmowsPfeuaW5j20VvVTpIeh9pugjSFENsLhkC4vLdv3mW+qfqsJx91QWTSSZWE36eXc+hGMPnbkisBuVChO7urlqFRvaQrNi68sLNt/0xJUedKxLitbBgA2Aywv+fd0bayeUVW5p6XsuBTt+F4CoWG1Ypze0A8DUkZ8fOieUwNMzNvV3PqfoOXOuFlzZxDwleQLAld0a/KWkxHdlLEWKsR23O/bk6bZ1OjBpi74etCd4MKCUNvVx5HOiyO+9hbAmdRWPJ4zJGjMVEEigvVbH/02sPJ1aq1yxxVrVGljUovrHQlRF1IINqmU76vfsaNCz0nzTmivLOlcomGItv766ZiX6W1Xd9lYEkFD8pTEJAFeAQF6BK9VfToF7emrFUdcG7SOrFQu22KhZE4BVytQ6aJ8aJQDgokhHuXmK9Rs1BgoXWGej9qCYw1o1vybWN0QXikNRxHUAhJ5SVQNIpWDpAG7BKgB+NlU/W+Y2ReV60Wxhbj65V7CWClYrV+xgd88O9vYEvhaqDc0PQMdapSTwuVGr2OrygrUaKDu9+ogiXUXGiVvSy1IdFYT6wRWttbJsRUAqVIgV7z/MeC8sLqnPpsCY42N7ur2jfTSS+1A8vC6AG7Fm/s98ETF/LjGXNlsLtlyp26N7D2zn2VNr1ip2/eoV21xHMdiSons06NvB/p4IJY+2t+3Z/q7Ns+Zv3NB8xMVjd39fAC4KY/b7uUUvFna6bunO3i/Fabloo4EX6QBwIZO1FhZs49KWLJRbc/MqDpfD3o2WIYWkkAOICGs4lJSDU+t2Tu34ZGgffkSB6an9zm//EbuysWyV6ak9vf+ZLbcattRYVpF5d3/X9vZ3NR9WFhdsaWFO/X6xs+90e7LsXF5btnqrrhYV6sNcKtuwtmgHS2+/9Nx9WZTzDAvlv/93Pf6zqfrf4qYAqONACePR83ggrTXOE+2YAjvdvt7tkytWp2dZslaVAkd9DF1pHUpRP6f8970Y6D0tAb3YdBSLq4exF0dR4VI0lU0pJEJATVQaCUT3ei3Wew31wH3vva/a1SvX/LziWhJ4Gz0/1YZAe773nOWeIWQ0WnOp7QJcCb9e5noQ5VjLrnrrZuq6UP/n8yiPpb3IKXBZdnIO+rE3sZ4oSHP9FLgYTH4u4L9c1n5N0ZP/DlLSDASaEWrC2jzWn8dqzHkHcvl3qef397UfAXbGv/GsIMPwjUIG0p5ijqSkj1gmwGNXAzcUwwAI//SnPxWQS3GUPQ/l7XvvvSsFKDEkhT0+3z93T2c39xx9O6P3oIOQHkeqyDx2AHt1ddm++93v2g9+8IOkvuX8PNb137nzhYCouEeP25K1dxTJ1a7lYgA3f+YH0BLATMR2+T8dEPPYKL6igBnnfRbHpf6D6XDP2Qr6PebBu/PrMtZI7INxDY7PTK2JzXGyrsfSXCAZsSE9lOfn7f3335di37+8Zx3rCqV0nEXe43FBa1WxkqzTT/Vsfc65e1aQyhhjiGfR05jP4fd5H75j3HxtOxmMNgwQjSCvsV54pgA1EfvEmvL/ntl28wy977J/S0l+cCAF7rPtp1K8bVzayABcxgDiSOwrqHUZuxsocJeWBODynIgpN9bXBRQcHx7axx/9zHafPLZiHzeEsUBM0YeJrclLSmZ9WpaMhmqd0Ol3DZvWK1evKS6F2NRqtKxZb8oS1i1Yk4tXEnznFbiM6Zn5keZT5BoxvwJgijUbMSJxA45M2gtTv0718kyuL9i14oa1vLIya5ch4C6p2gqu1iXehfjw+eef2uHBfupXT8bva8XD4ARSpDWpH6k7xiyfP5NHZwRDj3+ipZP3VXSLZl+FTtbxAo33bvUWNomUWCor/pNKNBRzfDTte6RCBxB3wq8ICmPiZ3+v2Vc403A+BVjj+4rvxbiojEXQp3e6yKYFbH2J04hrK9ZMY9nvde346FC9PaMNiGPMM/9X3UEQBwUOBenTdx5vo+U2rgHgzvLKVAeKDSidkxqt5CKnfVGEXD/vlPvgQKWzz+e9hBMiCxRSL/he1jtVvyeiII5oDmTpOaTaTj72ys6vaGuV6kEvix30b6nOFQDujAzua9jzSUsgaF9guhOaHCwiz4QIQbsDYgiu111dPI5mjrP3cIaFhbLnQsnlbzRSLpsHcIPAU0kxt/fFrSqOIA9jLVCz5CwKgUnk9nw251mc06xFJ0VBdHHykxsQ+TPwZs2ztl4il8pFIHI2j39wKyMe9fEJq9m8nez5NmrJSjzla3HPPLvYW+JM0lkNoQOHigRIBwHIBSrOvxiPC3bp0mX7U3/qT9l3v/tbduXyNcXBLuIYa4+h1zf9vdmv1TIjtafyz88BuMy94ciqAnB5Vk4Gun//ns7mTz752O7euyvgDpIaAG7eQlnOWpWqLcwvyrrZa120sKCa6CBunH9Y3KulQ1LnAtKyrxzsbdv+7jN79Oi+PX38wMpl4ifus6ce35Df2Ntxb/M2r6kv82sCuLOYztfNmVq5fvTLQT8vBI7TIouYS3XYC9QlL6pJhfsD8XLEI78sgBvvHe014qwOcmBcW7Q1iLMoCA5eC5u1/Yt7gIwKIOxOFN5yKz8Osf39zb/9e7/cYL5yY3rzgjcj8Hoj8Gbivd44vXnVr3kEAHAVQ/2S73sh/nUOpwx2zIwo+fxv/fSnP7H/9m/89SypyDNO4wAKK6ZQnkXSolD4dSxazhKiXnCnycJFeSu9+opWmHJYeP8RCtfYC7WaWEKkRIUAIdSAKcFIx/QFqllni54dAYc64xzPcSYzEmWkKQr6Us8EJWvh3pvGHNbvqzBJJQCvVOC6RfOrvpzoV9Rz88CYPkSMl3+GmKT6TrYlitMdYCLhxSoPFcxcvWGtctUGk5Hde/LISs26jYsFa8zPK8hUsU32ya/xrKUaI2hN3VCnZicnp7a9s5epwXJ6rlfd4oUBUP6XPGB/9eJ5XXD2lRf0mvNd9596BefBxPg7xROsaBqpXxUBG0V5ihW7OzueaOtZUdhxS9lITmLN5QvlXnjwq2f9UjykmBMKO4qtKhT0AL+6rioT+JpmWo4v8PwMPTsqHrx5fxKnAvjeBdhw6/qWfeXKhq00SwJVTgBM6M0p5qBZreL9OFDkkjiQwJGAt2D31Yo2nAxsMB7KehUA97gNI5WxLNvp8bGuF2CKAgHFb65in/5xKHy8lpwKHtheOnsxAOoIRjWOWX+h5y2xZ4G397AmaEWNEgVt1lq4FdCjdyqmiA++A7iemOAYACN5rtW0Ao4BmHDW6+qReNw+UfEhyiIoIki0CKiDJW7TkXqQooOn6CAAt1Sz8YgCdNduvfOOLbEftuYMix1At0bVe6DRW7dcrdra6rrB+v+DP/gD++LOl/Zv/1t/XMA9a/Lx0we2vrWi8aFAe3Lase6g75be9Zor8CdYQhdlT9s/ObLiZCCQSX121jbsoNO3ch074zVbXJiT6mtrc8tu3rgpQLfZakqNzJzknn/2yS/sn/6zf2Z3v7xjezu79s5XviJl2O3PPzdsnN566y0lEBR26Im4d0BSOrGFhSW7JkXGqoBUipVYi6O+le37SwBcLyTyiMZWKU3t6taatSoFa1WLtrY8bzW5uk1sdWVViSf7KXOEwgDrCGeC9pHbTIYNV6xj1pG3GyhJIaMSQLFsbfp2TQqyUe72UbfNFLi8Vorl1MM5v67z98H9eeEdsK2RroUiT7CyuSUnYXQ6XTs8PLaDAwoVXZsW3PaVPmK8wAlGM/s7/i6WeQXzYz8fxlNP3vNELZzjVNKKHuyp/zIFucoUJW7BGpOJLVVrtgyYS7GHDmjlsvVtaocANo2Kza2vSjHRaLYE4KJKrNTp7UqvY7eZj8J6jAfXAVgg9dsFPXCZmxQB+91TG5wc2rh7YvMwj7EWhXUu0BOSR1ntFCjsAlQBdHewT603bQp4ZgXrDcc2ij0UwLw1p+dOgYi15iq2kvYq9eIq1fTMA8DFxlBqTfa7gyObq9XsyqU1m6+XBebK+ng8Vi94kZfGE/UHHbAP1uo2mGIl1rVmo2qtRtUa1bKtLi+qrQHzFhUxxTCBi6OxDVXE9N6vqIuw462iyALkxyIYZwOUlPWaelQHAAXx48mzbSfPxL2o0OaKgwB+LrJQzp8C54sQeWViXoFGYXy5ULbFQsWO9g/s+OjAWo26bW1uSJVKoRXgm3tso1ja37Wnuzu2vbcnRfTlq1cFHEDaYT/47MkTO0puMM15CoYtFdUA3qPvKb20bZKKbOz1ZVfwM/ewoV6/tKkiV6WReq3hMjA1q7BPUCSSqnsgJ4POiTtVdHtmD58c2tMn+/bNr33D3r62adPegbX3H1lxMrLCpKrPOOm2be9gx+r1qnoYL8/P2db6mjVqdTs8gCAzsuWVRbvx1jVbXV+xYslJQpPFDTve/MbZgzbsq18jKJkBuB43AFxDxumcen/FAHBD9ad9JalJ2Bt0PpsTy9Qnt1p1tZBbpnjrDBUPXbEhwA7b72THR+wiWzaAnmQNLuIRZ5ws37yIC0ktVIXY66lQmpSpzFeprir0K5y3a9du2KWNTS8KV70XOoC0yGcQTemPp3mLhevYSV3VujXm5q0MAF2pZMXxUJuHFWqoccLW+LxFagy5q0kBWdydKICxKB5zLSJrSd1Lf/ueip3EXpwdKAgZOHdqcDJOfBOn86wobPOM8uuRz+e9XW3r9pPshZzT+W+pZ2o1ga2AuHwm18J7uauH2zvGnhoKXD6Xn//whz8UiMv+wFh8+9vftvfff0/vRxwRSqf4/LBRDrJSKDfizIh9gbMHUJu45lvf+qZ9//vf1/gQN+3t7QoIDgA3FMiAQHmQLFPcxMM4p8CNH3ts79TSIDpeBOAGiH0ewOXzLwZwXQnIu+dVNXFGz4DZs5k7Y+AKJScPZGd6iplxYYAgwfmr4npOGcVzo0h+48Z17fduV+gKNuKLACp4juQQ/D7XMRzRs/Y0U+AyJvHsAjyR606yvg6CdhR4Y9+Xo8VwJPDWgZaB1Ls8/wDlAQX4/JivxJ8AOGGd6rmnZ9J8H7Kvo/zd3bGd3W0HcDfWBVJwX3IDqODW48Am18vXtavXZEHPnGMcb964IZICn3N0cGiffPxz299+asXhwOw9jLUAACAASURBVIoC10ibJiI0sZvRC7fP2uV+UCL3+7Z1+bJIQYC3xKmNWkMkUgByzqoZgCtPds8TUp/g/Nw8Pwfy/50HcBlz7kuxv4CoAHBnNq6QWngNABXfyytLAkviPR3gcVIqr2XtEPf+/Ocfya5f/C7N/dSmQ7/pVQtHPPznIpJoXro9K3lYvFI1CeXSZbVccrCE33frYLc+9TxE/W1TmyZxdAKohQRXqsrdZCjM0tuX+CyYuJtQhf3eaxOuMIdgxcqdtbbKcvXMgcyV3BFzY6fM/gJIj40wABK3whnEmcN5sDA/Z8vLS9bv46Kyp7wXNyhqH+4W4WdS2LlmWwzkOF1K6hnsWeUMFM8p3vx3/F5Ua0k1D3epSN/RR1uE7ACuvRcu5xNzWYRJ2ZO7ui0c7/JWwpHHOxkoB+DqASYA8TkQ3K/Qy3OvqCfpeI8khbw3WUhDaEt1JNY/ZGyIUrK3Z45M3bKacweyYKOOCtNdtYiPuW6RS7pdnXOsB7X2GLjjhO9dKLHHAm8vX7niTjUiULrbheLY1NOTMRlALEmK2gBw+Yw8kB35BJ8LgYRcjm//rEmOTODzijXOd/SfzYOqsQ5DSZxXz+f396jRZABessLOQOAg66aex3lySLgPMdGoZeCaECTx2bW4NTouVFtbV+3P/tl/XxbKa2sbVi5V7PgYUj75KO4MC7a0vKIzHHKjuy35vSbWXuZeQt2gSkuRcihw+3LHuHPnjn366S/s3v17Vq16u4Zbt26pbuV7obezkENWix6p/h2xmmZdcpAK8gYEDhzlcCvyNT+xZ08f2bPH921n56nt7Tw1hDoO4PYTgOvOFQpFJ8kePsVOsW59nqc57qzC58HaDLzNrYVfEsB9FXgb13FeFHD+OvP5U+x3agmYi68jj8p64OJs8wIFrtso+3oJgQh1HJGsGl5/yV9bELuinpEHcKPPN2Oo2q/qiQsS++SJjl4nS3eWgIa/9Xf+wS8LY+SH5s3f34zArzwCbyberzx0b37xX2YEtrefvRqtO/MBuan6st+8YEYHizL/dh9++BP77/6b/zpTWwYGHLZkbODBohPQlLNwOHNwvmQQXleB6xXKhCbJeseBMIrLxJFYTC3MNRxQ9DjbbZZzTKdk3vM8gJsC2bND5hDKWQA3Bb7Z/cx0p8HRU+CfrIGUzMAoTeqjl80FBXnnXnARAP5aStdoP2MFOz5qyyLR2WQuS6W45gCuW5co5CLjkoXm1BZaFNPnrIhlTLEkAHcP271K2U6HfWthAUu/ttQnM+L7l891t/30XrkAhIALPdvZ2RXwpgA0cYV94F9+p/nn6jHC2dHTZyVbo4uuKyyEngdw0+dmk+Hi64hn458a/ZlnLIBzfAlPMlNsmgVmub5p/BMBOcU2AmEPdr0fIikjtrdPnzzJLAGZLQS9YUMTSYI+IluH0RPOx5Ngnd5OAWgCkvJagY4DB1NjHHWtwdZNA+g/OzdLc4y7SCC9suuvw4p7a33Vbl65ZBvzdSsMO1bFArhWFVuawBMwCDAPhiYABPZHvf5A98br6vSJq6hSYCOBKhM7OOpZu4N6Z+pM227X1W8CwUqyCT066dgJ/cF0PSXZModdH6xs5pvD1M74hcFJQqEvzb9ZsO/AdCrc6damClrX1ze8GD2dCqSMgpaS9kzqHzPb/+R7aXHJsBEkUSEwZj2hUt3Z3cvWJonu5SuX1SvxDIArAHpo0zEAAQWQotUqDRv3J7IW3bxyVUkahT6K56jZTk/aSqB3UcwcHlmz0bS5+UX7/PZt2V791nd+y95+6209h48//Zlt7z3RfAGk2tmjX+vYmnMUzL0wyHgAyI36XRsA4E5H6st57fp1u3nrXbNy3YrVmhjc/V5HU+Ltt99KfYycHR9JpN6zVFYfW2yZPvzwZ9Zpd+zBw/v26Se/kOqca2M+AMpgF7m7f6BEHhXW5tZVJfnsIQATk+lIhawnTx4nhdNZKX6isaTiisqwdIS1zbVF9Wiu2MiW5uixi+tEUapQxhGFEGsUxVGjRX/wlvfSBcBlDaVeaYAGPC/GjyIgyZBUbaWyHZycWn9stneMZa+rAH1Zud0uhSdX8XhvoEiI43zQPlIAwHUbvQzATUxqfubvB6g8tGfPdgRw9ftj65zS7qDkAJ/63XobAi/S+REhADcVToU5c8bTk1LAlzPr+aawL7U8qjLWnWz1fSzp1VpmvhQKttZo2irkAXUKLUoFOiyandrEhrWytdZW1IuW+Q+Td3Njw2qs95q7fciKmDUpVpKPB7EGBR/UChRYNe5aE6k4zp/c42hg7b1nNjo5ssVG3RZqVZsDnFYvppKsvikmjqYjG00GWnfYigPqSiV90rXjU2yVKUAib6ZQMBHIR0GYoojff1nEBvUHLdI72W3J1MsXS7DJ0Kb0tx4NrYXF9HzLNjdWbTIcShm/0GyKkHP3izs2Hk5c5Yx95NKyHXe71j46tFadlgbzAnKXlxes2aCQ5YoTCiwV+rGOJjYaDAVYUviiSK12ERAJWi2rNLHoxV6wrn+DOCEVY6miwhf96JkD9VoCo6teSATM5zxS7zUVe1yY4NMmnQeyhksuJ6oN+wGajwldmeEsbq6z2Olb4aRrY1TPo4GtrSxrXBbn5mVzWMNGuOD7qlSGR24NzZlAQYjzgjE/PDqxH92+bduHR4q3sCReWFjUM1D8NRppXwDIgPzCPQH+YYvNvoNKE6vlm2/fsqWlFSmv+RKAPBzZ6cGhjQEPmGP9oezsC4YDQ1U2/kfHEOU6try4ZJcvrdlCE6CuYKsrK/bswa6KXcNxT2Sd+fm6zbfq1qpWrFWv2Vxz3mxatf2DQ43rW29ft1u3buhsHw57NmwuW/edP/LC0OpVyenTJ4/sH/y9/z2d+W4fDAkGwP6kfSLCC+OC0i2U7rFbajVPKeqbiAYB4rKXRaGpGHF42PwNBlqrAk0Ecg4F3tKnnT0S0oIIR6jspSByQElEjMTy98K47yasd84knhXznPkaRUGKkajuIDxRPAbQQYXLupubn5PiELISBIxitS5CEe4xvJcf8X6GR2FZfZOTbXHEU3kwLuK2AOIAtJyw5Xa43EeoZllP3BvqOcg/nB+hjpTDytycYogMNEn7XChqGAsKzMQTIoYkG/m47iga8+8ANypCozZmv2i3Beryc64f0DW+47MD9IjnGIXFsFr++OOP7dNPP7X9fQeasGQEwA1gm/cNEJjPZuz5PNYpnz+zpHQQyouOrr7mWnAuQdX7rW99S/OL1zx+/Fi9b+/duysHjVnh21V2WcwdAFOK0SOHzOdLs7g+aQFzRMeLQNz8s43nG+ph7jOA7rimFAJm+5ufuTMypZ/hcX7Plm/+vQPMjZgQpxTIs2ozUQPsACR0oJbnTw9iV0AvKnZy0oSDIAGUh8ImgHqfe8TGlTTnZtaheQA3gOpYDwEaBmgSimRIlwC4KHGJDXnWXAd5BQCuq+uc9MN7sA8Th85yHgcAeZ4CcFFv7+FOsKOYdW2dWMsB3AZEomo1U+RyjZA6yI8gezHXGM+3bt6ULSj7DnHB7c8/s6O9PStB7gZULDhwPmC8cE+YTq3HWhn01fOdXIM+mzffess2L21KjYsjEGC6A7jef1RrJCnVBJ4km/XzRfB47vk5EOuN62Bdc9+hwKWdAePmQDXrBSLMTG0VltQUy1tzfjbl52PkNOwFrCGIF08eP3I75gAjs5ZCDlQ6gEv84gAuDkwZmSRcWTICvvezVA9Y/ZpnTticVksFOVtIRZcwoHAnwCVnQGzGGSEAt6S/48I1lQ+KXwdWz7Q3cMLCDMAVificxalv3J6cZnszhDmuCHAUkFQBip9nUk9OAJMAcMu2vrZqV69cFlg0EIi7a3u721ojuByJ2DseJqtcCEA+LgiCHZicZfyQ9IiNyEvIP+UyoetNymMBuCWRZvk9ESdFniTG8xiNmEj3mHOxEIBbLqd/H+nvzDftF3Lv8nsTuJj2GZ8UCTjR2RmbYzZc/pIU66eXX+iclo8pAisPsUI8Drfvxc3HiUCnHXciCjWoA7h1W1rE2WROAK56EJMTpriQ/Sf63wLi+h6UnLKYB0mBvL5xSf2pOc+9/ZPXIdyVwQmHOn/Ve3dG9uC9+Yz4GftK7On8XJbb6byPNUVMGb08BVKlVjL0Vg4nl8wq9hwhR6S2FFfE3/PrNPb+DA9Px0J2pshFKbWvSUpltXEQ6F2UApc4J/bHOIsdeSVqK9uVK9ftz/25v2Df+c73tCdTD8Fhi0srl6t6FvwcgQDPh9zFAVy/GJmfJwUx91AuVqxSqmhfIoZBffvll3fs408+lhp3YcHjLM4mSDSxF/IcuSbUu5wLnAOyUoZYlHo0c/2MNXsHe4DHfOyz5JpDe/Tgrj24d8eOj/dlpYwCt1RyC2X64Io8AnFB+cbrA7hn95TIVQLcPedUGGvmBRF4xBx54DVeehGom58X598yTzRwENQfSuRQWg+J1JEHcWmxozraRT1wE4ArEDg5/OlslzuGCzm8HuhAr3o+Y9WezuCzCtxQlkdf8LBQPgvgpuWZu72p/ff/8xsL5RdMoTc//g2PwKty5N/wx795+39TR2D72S8L4M5G6jn8NiFK+QAuXp1N8Owv/tsf/gQA929kb5odMKmPQwQ9bPJnrB0Su/hCAPK8Kvd1bSok85wtRQWK6m3pTCAA3Lm5mtICHXwJwM0O09fx5T0z0WYjmGs560FO1CzPDHJiKSYlbqhyZXmc1Ekvm8fPA4kXq1ovGtPz7ytdFUJKA4Dp2c6znSw5IsgnacNOFSVF9NFUj01ZplRsZXlFP8e+EIZbb9i3U5Ld8cj6k5EtLi+piEqhWRaaZ12dX3ibuseEiFM4V2/GvX0xnAEWRAw495wuLsqkYDMX5Fw0fjE/L7qg2fvOGL7nA6+XjfWsmBRzMlW0X3D3+ST/ueeVCj8E6xS2+CbIDdCubEWpEh8/fCgwkkCOgrMXQGeFoigSzFQBDg4KVJlObZ7egssrsmxkXqjATzEd2yaspAJ4zWryqQCl9W5iNocyNGPuoqpOCuwsmE1qU3o2ri8t2vXLm7a+tGC0qO53jgWWUWCVjan657gdsQqoqb8bdriAsKjjKAbXat6LWYl/uWInvaGddIe2f0gRemiD3sBqpYosL2EGUzhod0+tjWWmxgCb4QRAYK3Y7znPE4tY1qys2gpWKTlwHmPmPWFchSTLMD08H3eKVMH8J6AO60SSCpL15xpoR2I9naqfFTZwSljGDuDu7O7a02fbAia0XRcAcLcE4FLgTo2iqSQIvJ0IqMICDJVfycbdsZi3uPc2WvOyS8L6aHl1Sep3VJS7O7sCC7CL3T88lqJtrjln773zrr3z9lfsq+++J8YrIO6DBw+klEUhQU/kilQd7vkc6pBhr2OD0xOpAq9dQb2waa2FJfUbbM4vWLlasWKpIPBcxJFUAaCQVkZl2WraPCzd5pwr/eo12drd/uKOfXH7C/tH/+gf2aO7D8XkJvmnF+9R+8j2D/ZF/ACIW1pZt+vX3rJatWl99Xzr2f37d6VC4P4D1PR1l5j/AptiPkNimdjiXM3ee+uaNcpmNfC6ktuIr6/AWK7L2hZFy/bOto1somIjDOUpfdKSSkOA0GAoVQfFJJIkFeQGIz3jHtZ9qCxPmN8UBOl9DIAxtkqtZGVYxhXmsCvQ3KLYixUav+jtHABuqykWrJSRqR+WZmixoN7Fd+8+sH4fe3RAWOYkd+rJnJLE1L/SOT2JdZ5U6IwUIBiTXiqztNeHdagKflLsojxFScpaAgx1pWOzVLS1WtPWqjWbw36YJLtSEIDbtbEA3IXNDeuOR1ZrAIjP2+alDdmmh4VygNlByFEhazQSQMG+5bGHF8LU5z3ZdArUHQ7sePexjU/btlCryNK2VSlbrezkCnd0Ldi4MLJpaWwLqXcg86992rfj05EdnnLmFQXgTgv0a+7Y6vKaFwkLFCNZFxUr18pWqZWtWqhZaVq2QpnCi/e/HXVPrTYe2kqtbIOjAxW7rt14y65duWyf/fwjGw/7duPKNXt4/4EdHLat3mgJbLJmww7bx9Y7ObaKTW11cc7m5xq2uDRnjbm6DUZuZVmYlq1Ov0L2nGRVyriI0FIpW5+xAUwGKMamc2nJuvQSPzm1dudURRrmLP1RKRaFPXioi70g7/uzAOnUeyoTUyUliltspSUuxYrPswAq8mCuGPqDsQ2PT2xCz7ThQMDmZSxfV5ZtvoVdtKvAD46P7fDgwNrHh7KTZk4AMtcbTas352x798D+6Ucf2U67nYgQDrjLYpJ9HZeJfl/kD64Z0sPcwnyyJcTGfyCbUhRuK6vrZtWWq4JsrP7JR9vPrIEyOZ25rEOpUVVo5RrL1utSVIIIVLISc21jza7eeNsefHbffvTDf26DPgSaqW2sLdhco0K0o/28UW1ao7Vivf7IsHVEefz2W9dtdWlRZ8OwtWjDb/yxl6ZAL0tQQ4HL2KsXG89jOlXhtH3S1nzmm6Iw8YdbQfo+HW4aIlIFgJuKyVF0DpFUKHCleBHg5conzi0IWSfM427P+1KrOMna8D2O1/H7Xuz0XRkiofeNm6gIyFzWt2wYS+pVTDxDUZBnTOEJQIfnzN4HwLW0vCzSUS2tp0K9YfVmS1bKXoB2dX/0u+XPKNhnuVHOyj4P8rkikX57WCi7RXcAuFE0ZgzYlwUeQXxERcc1pf5jvp3PCnVekI1+75ZZ7wfAHMU/d3Yo6vN4joBBFKO5vgBxAVNxoOA6OYMofAOc8mdY3jkRy4HRUFxEfzSAIL4BZgHqvvnND+SCEWs54k7ugPsNK2VeTzE+FJ1hAxsAI3vC6uqKQDj66QLiekF8kgG49PIExA2FUShu4/49lubblV4XAbgR++v+korvImAt7uMiQDs+L97rDIjrj252jiawNv9+fg4/b68bSswARWcWrm4JqV7qUqsFgAvRoCS3F76xqkRF6HMVF4WZapMxC/UsLgv+bHsaS87pAP5DaRP2yXGPAQoE0B9zlfiGNcZcABCgdzoxOr/Pe+KAwtwJdSB/sjYh2gQBQblGOqu59qOjY7lN7B3s2f7BnivTV1ezuagic72ezSXiEdbZ2uqqCtDY/jO+uLqwrhhPYrQvv/xSpKcSuW7BbXjZ+9TPkj6ZnAdDV95yT5x9V69ds7ffflvg7cb6JZ2n7DvcN3uYk8OmarPo/e0dRBPAkiO0hPIuTxIIgCb2FGIX1okDpqG893yPsygDDVPfTMZFSsZ5bKqdfHJ2TnrrEmLdp0+f2o9//GN7cP++9l1iJGIQ5pisSZO6DQISKloR0KRiYw8mVnZQRYB1Uom62qripLfkakzLEVrj1Kslq1f8u6p41a9NJL/ByNod8syJjQtlfUOG0zd5XOq3CXgDWYs43YkwjIETeqjveNSeOMFBGlNZJeW+iYweStex4uWS0fdc63riOQAEtJXlRbt0acOazZpVygX12dzf27FO51jjBXjE61Hqzi/MZVbhzHf6P6fL0bjxfqjMISRhxxwOVooDCuRJ/i3wdmI2GI6tP8DJh36iiXQoYoCTGpxUPlXcQq7ralZ3d5iB1dEzHbKxA7s+F8hXOD/57BkBKqv35YjXWcUi97MoZV0USyQa80zJmIidPJU4AwX6qI7j78A916o1nTdOCmpktuzhWMQZEQpYiCCedwcz0FWczEP6tkLuYN+jNhLnpBP/nYTFV7R40XmbWhlwPkJw4c9wrYhYJYhFPr/dFSTOHL0GgnTq2U3siEpXvXE9SNGzivMwXyvKg3n5c9LXhTuXRC6n30uDHmBxXEPsL9pjKmXFNnwHYWf23rwB8UzFrl67YX/hz/8H9p3vfFfAKddLfknqBwkjA1NTDKLepeUUcygzDNtnz6XKECGKZblhQfTjXAbA/cWnn6g+sELf8rU1u3Llslw1Il+L58h6IXeQCncetSb2/pAeHKyWG4u+3W0HYJYzDZXtvS9v25dffCYCeL/fEXhLXDidMs+g2QZRIanctTe9ugfuywDcrK6X5mHQNV4UgL8IwL0IvM3PixfVe/MgbuzxGYCbA28VxydySR7AzedY8V6R6+cB3FDgBoAbr8krcCGkBBHPydszADdIbfl4Mvqxx37k+4DvHv/D//IHb3C0l2Zxb/7xNzUCbybeb2pk37zvS0fgVwVwX+pcnAuAZ4nA+ct4OYB7HrCLBDI2+IuCmviE50Cx1wVwz10i75MVoQsFAbjzc1go5/qW/EvMr/NA4ove6rVw4chqXnE95w/11wLAL3hPAbgjL84DDBzsHSgxQbUjtVlhouJjowrDGetVCtNuYdekT8Yc/SYpvo0U0B13Toy/TUoFAV5YFEZwQMEvVMqvM9wOvPuWSmCJveegj22OoHeFkATOAhew8g2g4Zzy83ww9DKwNX9dZ8c4Z/WRe9Hz4GwiBbzgBiPxcLsk/4qCUPx9FsycfZN8ck+gTmFrdW0tK8bRbYU+ee3DIwXMMMYBv0RciAQ2JXj5IlSsRU/SXX27dfmKmJBYhR6fnNhptycVmVipo0FOAZ5ArtSLJv4B+DJEpSj3/GumUk2eTPoZMNFCq2FXL23YpeUlW5prWqNcsFMVck+kqqXPLwE/BR6++Dvzjv1ECVe3K3a81J7JZpB3RkWGinE4Kdj2/pGd9odWx4J5NDXAbljR2IN2Bn3roFAYoQpywBv1W7VSspNOW/0j662WFKlDeoJOseShIB9qD7cZc2DCQVzWO3OVJJTEFAA3Cr8B4PpzSO2gssctv0kv2JoJwEVJgcUbKgmK04dHx/bo8ZOMFYltGYkRQLcUt6m3oEB5WLLDka5PNnO9oTWLVXvr5i1rn/RUpEZVsLi0aCtrS1aqYH82tO5J13Z39+3B40f2+Nkze4ZKp1S2P/0n/11bW161K1uX7fHD+/bk6QP78MMPdZ1Hx4cCd9xKy9clYCTPkPdEUf2VWwBSV6zVagiAKpVr1phreZEdhjQM4pOOniPqkk6vY71B36qNmi0tLtvi3KKSfKpCAOrMy/ZxWz1wP/rJR/b44SMVDunHe3h8YMcnFO9cQUmBfnl5wxbmlpUUYjN158vbsmTUXMwVUbUeRVZ3MF7/L/eDqa0uzNnbVy9ZvYA99VhW14z1XLNpK8tL2pOwct07OlQBEPC5jEIMdQLq7XJFiTKFDK4Vu1IYxxQTJsOJrF+xtO2Np3Y6HEv3WyxVtR7bxydWrZet1kCNgT0Z7ggO4KbO4A6gZgAuxa6CAHbmEeqCWEPxZ/vkRADuyUnP+kPmcr6fU4Brs/0oY4Knz+F+s8JRAju8COvWbgJ1AWPKFSX5hqoAm+uUiNPDdLFcsbVqw5YAgMYAGgWbVArWQ5ldLdo8lomTsQO4c/N2aYPiWt2wUQ1mff66QokgAHcwTAx7vxapbiemIrH+eziw04NtG54cWatatpVWw5qVkpQiU651RIFQPtHqK8bcFTCCQpF+4P2RHXUH1u4NVYSkAMe6RhEAeEtxqUhfplrJStWi0ZO8WqxZqVCT2pqElqfSPT6wxnRiN1aXrH+4b9tPnwmgvXn9mp1QzN1+aovzi3rPk07fxpBQUC3Vq24DTGF1MrJWrWKLc3VbWGxZvVm1AcX7Xh9mjfciG7M2XRnHvKWATqEEUgPeY6h6rVqxSaVqzeUV6w5G9vjZtvV73ucPpSIK5DyAG4qqKFSryIqFd7hbJBAqv2dq7xvPeq/niwr6e1JmFgZjm2DFeXLiVvA2saW5Obtx5bJdWluVpTLA4kmnK5XW8cG+nbQPNWFVFGy27Kjdsc/v3LXPnjy2SbkiZT/z/ujYwVz1SavXtS8wFgC1DiiU1S/76OhA6xoSxFe+cktKrkJtXsqvUadth9tPrCIyQskK45G1mKeNpoq2reacLS8uysGg0z7VGbK4vCKbcAhBtcac3fnsvgpRvdNDI/zaXF+0uUZVrSpETKpg6dtSb2rGFgITIO7yIj1LG1ZavWS1H/zpV4ZWL0pSt589sX/4+/+nio+cq8QNzHnu3e1+sRDE7rfsyp6kBGX96LxJCi3vR1lJ1sbhUuGbUfRFBABg7+NP4gMHZkfJarVtAzH7OYvd1lR7sQpuFAsdBOW5cD6jymAscMqQSomeeth/A+DiPoKdssAh73PIecw9cpayLv3Ni7a4vGzrm1tWX1iyUgPwdj45SbidYxRt4++xr11USMsDuK7q8W/mNOuPfZExjTYKTp5zlS3XBShGsTMAWAF0ub5hM4DQx5c9jsI2r9f6TvcVv8/nUczldRTaYm/m86M/rSw5y27dzJoJRWXehpPP5YyKPqp8Vvx3gMP0HQX4iL0/riWui3gN4DaslEM9HJbU/OkK/Imtr6/Z5cuXZbsIacLJeyXbxUp3Z0cWsKjWZ7GxF/XjmQRw4z9LRcIXtnFJsVzmyBN9NJ//M7/IIu/Ix+9xPToTExk1ALsgAgQxQOvnXD+4AAkCQPAe1H0VsOWmo/XgvSNZb2GtTezOumD+oHa6dQugcSMBfm43G2AE1xg2yKi/eVMAMb7i7IxnGyAHc4V/E4Ej5RKAsXwe80X9JTU/6LfbkVNKALg8c9ae91lezADcsOSO/q68j4PJTnrg3GJuq//lwb4AXEg1gDUBbM+3vK9uKOm4RvYAVH3cI2uNuX3z+g0BnLxuf29PeVK7fSQAN2JuOVJwxgnABUjzXr4Cdemjex3ng1sCbzfWN/Q5fBNjBIArVZmQUFw3kiNBbm2qqJ6zxmYsYz5EPsvPIDs8efJEewIgnOeGxC1nlbfxO4DTbl1ObA3pdWaElJ+T7CU4Wv3oD38kkAU7aYiqIvaRA6o2oizOClNyB5SpdLAIH4009+Qs4QBWvzfwPRsbZHJ0td0wtYWolMyatbI1qyVrVCtWUx9L+ocCApODDW3n4MhO1DakaCPayhSrNhZZm2+3K2bu16rES65+g/i/lgAAIABJREFUZL7yfRbABbyH0OCg7dlc13NRKfsAFWmfS+/6pI4ldxNpnXVUZg5hbd+0ZXrNSwg81nw5OtwX+EmOsrFB7/A1OUcwT3e292xvj565rpb1PbWm9irMk51dnG6Opax1FS7gLVlwyUZjwNuJxuOU1im9oQhb+RY+Qb5jWwkALx1iDmLLMtgBxrgGgW/pnkWSrUJyhhTlJP0gY+ncyjm8ZTDpuZrKxUFGAmQTuBzXpFrNZJr1aZ5ZzfterR64nNHzuMa4+pb8jjnMOgpQNXqmOwHJ+86qtpfqe5zl5E0A5RCI6AEOICjL5KHnIVELdJKFW9NDvOB58M35yJ88x7BUjjkUsWnszbFmmftaywJrXRWu+II6AS0isPtNZ3ecEXkwL2KFi2p6clZK50ecM3omAjVnQHKorMPRgP0LAnNYacezcFU4wH7Vrl+/aX/xL/6H9q1vf1exkSzJyVukWGfONpWTh9MGeY8D4Iy5A7iZ9TZqb4k8aAPkPYVR3QLi3r79uT1+8lgAbhCylpaWMyDcldYFWe2zZ7Bfo/xdW9/I8hIfa/IJ9gxIDMRJ7LfYRPfszu1P7fZnn0iNaxlo64IEEVHYw3RniSzhy2RGNEgTOqsNpvrLWQA3aj3nere6P1V6hxdDQOcB3OeAW42nv82vAuDG7zFP8rFXxKlyvsS9BkJ/zgEzm1e5Ojk/C2eM1+mBy7kXgG4AuDMyrhMug+gVcXTsIT7vfa1w3//j//oP3+BoF2+wb376Gx6BNxPvNzzAb97+4hH4TQC4HrNFv4MUArxghn/4kx9fqMB1L1z/XQ6FsCiJuwgGaST5+bv7dQK4vFcw9wkkFhYowM6srP5l5tW/CgD3/Ni8iKX1qvuSInIE1OWK1077xMb9vi0vzVlFgefU6pWy1WV9WVFgShESRmOlTO8lVGF9WW1iO9U+7dhg6r1FUcjRV04ho6yBZLpyVmz4ggvM7k/9i12lSB+l4ZAEy3s/Ak6SXEciHEFPBCwR0MSf59nNrxybc0nLOWwnC7QiKL/oGeQ/I+a4Mw9d1RG/mw9m8oXB/O/z+mBwE+TCMkU5op6uKDOLZauVynbaPrGHDx+qOD0i0ObRyspqFrDOCoCR4FIsHylph41P7ziscwBuUee1TzpZASPsvPJMXAHEObZpTpOeGKixcQRrM3ot0Ut5YquLC3Z1c8OWWg2bB7CtVwQU05uS4gXXxLgRBDKOAbTxzFWYPD6WZZBynWD/ybyyYMMJ1q5Fe7K7b53+SADgqDsQiKSeW4WSrNJORwM76dF/D8Z4SUrRWq0sW06C2ZX1DXvw+InslguwzLN+RU41d/DWbYUCrGauAkLAPqS4Ej3luGYKnj5nc1J9n1WpmOT3CVtVvUNQN0qxVBS79v6Dh+nVzIuyXb16VeASdqmpCZMK40qyRmMpAVAj9DtdW6q3bK65YNVa0zYubQnAxXJtdW3FpoWJ7CX7p32tcZR9n97+3D76+BNZqf7u7/6ura2s2eXNLRv0Tu3nH/1YNsSAUqenJ7a7z32NBQRTCMHKstZq2sJc065uXbIbV69Ynf2hUrKFxWWr1ZsCx1EZA3ZgMXa8D1gyEbudPYSexhTDSChXl9dVFOuPR1JIoKDGkot7Pdo/sscPH9vBwaF9cee2ffr5p9bpdgTgYklWKGHz2rL5eVc3AeCSYFIo87Xoap3ZlxMMpEfQvzmAe2l5wb5yfdMq456VpkOrUyxiDiSwnue2g8prOLTeaCiwWSq6SsXmWyjKmwIFZdfa6zsjXwog+rZPrYr1LnZrE+bvVIWscqVmJxAqjk+kwK3WPaFW0S2pbsPyOQBcqdKV/DqAixoHhXoU/GIPogh3//4je/JkOwG4DmKhqPP9k7M7bOpmo5MvjvE5vG8o5OPMDysyFT7ohyWZLv8DxEWfPLbCZGyUG5crdVupN61ZKFqD0KFasq5NrFc2a62v2cCmVmtgobwghj1AKvZ0ArAyS2nf014G4Eb/Le9POdZeMzg+sH77wBoU7eoVa1L0ghSU1LoeDVHUq6kgVywXbVI06wz7dtzr2gE2kd2+dYdm3YETPJj7rEnZwFYAf+kr7VbKFYgkRVeqo2wpj8fW2d+zpWrZ3r962Sbdju08fWYn3Z7bZJaw4D2WLqZUbdgYyFfK2apNyigc+gJwK9OJNcslW2hWbWEe+yuK6m5lSfEPcC0j7RTAaauaG8xdAGmUQ32KsvT/s4LNrazZuFC0dqdrxycdO+30zEoVKyelRKj+8v1vvbAIEcbrWh4DnrUeC+cCAFzwplnC7/MszkHY4zbge2z7uzuKS+bpyTQe29bGul3d2hQ4OtdsqQBFYX5/b1t961iyWCDTw/CTzz+3R0+27RhwVeugZs+2d7T2pNiUHSlAhhd+AXB1VhdxAHGwDZt01hDFQYCAQrnhz2X7qY07bWuhMIJ4Uqb/8IpIbty2imC1um0/3REJjf6q2DDPLS3L5WB+edUeP9m1f/L//t92uP/MGrWCXV6HrFLXvl+vlgUGFwtOOMJVw20FTzW3KLYtXH/bbv7F//ilYc3LElQpcP/B31Xxx0F6LzAHsx7wFmt47tcV1m7hpx7a7DPqS0bx3G0dNQfyto0UzcZOQqKAymfofKJ4kyzfUN3SAxb7ZL4dHE6W5znrN+5Z3wKTi3othXzAHoAUXV/RbSOZ77Lkq1YzO0VvgzB1W8d0LUurq3b5+g2bX1m32sKy1ejT2Whk4O15AHemMvCYJk8gjH3VFT5u1Yi7QuQgjLErkaJ3Kv/mPW7ZG5hbAHBhhxw2+M8X9pwIGL1uo6Af8XP8Pp/L51GgJvaI6418zEFTL+zxO27N6+pO/jvunfUQOVv8GeqecFcizgHUy6uWuMaI2UINLKvzgwOpoSma51VWfi0ocFeTAvcde//997UPco+uBj20jz76mWHhnL+WmbIrYs20JEQAuNitKHIEEe9CWR4OTenPPDkoD9Dn84yI5wPc1NjkirJR/Gc84+zUOkjk01i8AZJGMTYAXI5jqZBS/+lYY/55DhQwfwBBAfKwsgYAd6DLCRMBCscZCXjL8/Jni62+r+ewDo38KsaYa5cyKo1TFHjjHBCAC+h6cir79Q5/nhC3HGv8UQZToM/Pr1DNk9fw7W47IwGC3DutMDRXEoA7v0h/RlfS8ro5CAf1emZLLmCa1htp3TOO/OzK5Svq58ecQ3n+7Nkzxax+RjkwIeCWPRCQlL7bKNmScxixAnu/+jhiobxxyfcZwDJAIayAdU20vHgewA0FYH7vyM+rWCMxf7hO1PG8nt8NwlV2NiZyXKwv1gvrr64eoOEQdLbOwXvzrHCq+Oijj+zOF1+o5U73tOM9aotTK5e4enIHCDYAuOypuElASPAzsV4HaKtrnVIPALiB3O3Gy8kNhvYCctUpKKeDWIYCt6azgbkMUFqzbn9kO/tHdnzat95oasNpAnBR46oGkBSUSR0r0L9a1VlBrnKeAMHZQD7iYxtgDTEshG8n0RDZE1pw3ovso96wEyvpPlHkEs+PrNWkP+ucgONqpSAS0/Hxgf67Ua/Z6tqyWiDs7+/ZwR7z6sAOD44z1S+fRb4jAJfWNHvY2HeUPyYPCRuO6c0+sW5/7OBtl97zWHaPpMQVd1DX57m8l+VwvXHnK++z7epoWSdnAC7AtwO9AH6+5osaO/qEgulyZocldezlHq05oBQgboxxHvDR1pZsnc/XKrJ9dOrkejmbpLYdyj+SeTO/TgyaJ4EA6rE/hEtEqGIDkPTeuDMAV9cGWYBet6kHOCAuexMxHQBunEdO4HSCEL/E/hLgLesterOzr8R5GrmEnM5y9vf8XXs0cUpyz8sAM2IdtUxwt4Tz9acZWPh8S7QYyyDnKnKO/qSMXSKpyxqbeCyd0QHgsm+xfwUpys/7sPUmfqvZjZu37C/9pf/IvvWt77hLhZT5noNC1AZEh/hG7Ep+BcGRs8Xx5EQ2CzcUHA+4jmJJMSLjSYuDhw8f2Oe3P1eLIkgOa2urIqZRD3EiE7GGg8fExfzJf0PwWV1b1zUIrE4ALvUp5eMTCHi0gWjbaefY7t39Qgpc9ix3UiCupImWO6RBvBARuwAA7ff64ljA15c/n7M57wzQzbVpyADc1wdv8zFDrLPzgXustxfVduPfYx7FXIyYIeK52X97S5dJctOLGDDW85l1rT3EWykQS/Ad+X2cXQHYygUhtQjBOjvIScqxkxqXe6MnO+SKmRMFY+t7E1+R//1P/9v/9QZHe2kW9+Yff1Mj8Gbi/aZG9s37vnQEflUAN970vBJ3hl29LoCLhfJ/lV1jFlDnANwIbEgMI1CMAsJzYG0ObJq96a+2vPLAHu8FgLu42PzXFsC9aKx+VQC3SDAoC2X67xWsf3qKv4wtL7bEmIV1ijqqQqBKUj32gtdE/lDO8CQwlw1t38GKEkUWCtbVigJbgQvpeQJKeC/RF3/lAxIK5gR102nRmd29oYBkAlaAc4IUqUWSsiGCmCh45FmX5xOM/H+fH9OLizjPX/f533vRs8kHY54UeK+S85/Df0ffEg+oZlcZBRd+QrJDYYY/lTwAnFA4taJ1Ox3ZY9E3qo8qi95YYgPPwNMoNAXooeubkM2OFbBvbG6q6OlWfzDp6TVLsjwQcDZL7jwRiwJSLltONfsE2CdFH5+b9cWWe7kDuGvYVa0uC7yFpT1fr1qzXpUFMExS3pdiQfTzChA3FCD0O3RliavBNXaE8NOCK3DHZk93Dwy9JL0Ehz2UjtipjgSMoXYEjIF4AOBKv1j1WgLM6HetSY+tZsuePNuxg+MTqeZQdIpBLDaqB/qZjVdScZCIknhx3aHcYay4PgDceMaezGe7cbLyczs8kh4KVBTtPDieCMS5e++eJ2VJZXTlylUVWbwA5xTTsNwCBMH+lKJOcTy11bl5u371ppIp1NYkxKwVKWWxoqwCoBdsaWHZGq2mHXc69qOf/NT+n/+fvTd9kvxM7vuy7ruqq+/u6bkwwAwwuHYBrinaoskQGSYtyXLIQVG0XznCITscZJiyLdsv7T/Db/zCNiOooESbEiPIUFimuLyWXOwCu4vFMQDm7Jnpu7ru+3B8Mp+s+nVjBoMld9eWNY1odE93ddWvnt9zZOb3yK//keQLBS0uf+1rPykvXNqRb33zTwUrw/6gJ7XasbTaDX2OIuBRnt6RWIWm1fL2lZdeVGUzKmFAsFKwUIY5TWEtQULd60kbtQaWjtmM5IvYWeYkpqz6lKysbkihVJZOv6fW3n1NVE2xRa9VZGPsGRSrv/mtv5B3vv2OtFptBXApBsVjKamUV5Tx3Rv05LPbt6VRx97PSxWaXgXGroNO1o9LlbCqwM3JjcvbkpWBpGcDqdCLVe1S0/N5cefBA2FFxZnHFIy4LyP6OlqBlf1T+xSNUKt0dR2bNSns6qQqIQHONA3VPl0pBeFajbapOdOmCtPkNvQo58op8vpJyXA8DcB1BrmCZdOpPHq0L7sP96TbQ8FtT6KkjGCjjIXweQAhWsj2vczVsL4XOmgx3+8A7DhD2L+FvmfGkk5SZJ3FpJzJyXI2J8uwzyEFyFg6MtUeuGOKT7mc3jvUL9rnLTbT3s1eFPfXeRaAC1GDtaRnBMXaTlMG7YaqOzEmL2B1TAGSsWUcsKybBUvcTFb3iymM89FIGr2enHa6UkdxNJxJd5CQeBJV7MQS1yLqJIoTqB8SkkwnJJ7KyCyekiTzBmh4PJJhvS5rxZxc29pUILZ+fKK9uY3jEZOuEgKm0htR9cpKulAM85J9byBJ1q5MJQ2Im4pLKZeWvO5poT8bVmcJFDJW1aSopzacWGZqX3ORyWysZKwh5AjUPrGEdIYj4SUn05g5HaToE4rdXXbeF9QVuHN7OYpMofeUrSgntpwtjiCE0CKwF9bO9WJi75ph74jSvtFUu+T1alWGva6kcVRZqsjqUlWWyhWJTWPSbbeldkqPzWMF9wulkjw6OJTvfPCB1FsdmUAsydJzO6YtAhSswoZae+BaAd4KC0aOUNcHCtuheIwCFxUZxY0Ys2U8ktbJkSTGQ8nFY1JEaYVVPaSRoCKjcExxG0vsfL4k1eUV2djaVuv4PVTWmayc1Jpy/+5tic1GkkvFZLmcl42VJcmnk3oPId9w73Aj0N6S/aGc1hsKTlOM3rh+U/7t//y/fmpg9azo+fHjXfnd3/nHNte47wpuuv0vSk0K1w0rvAXwljNJT0HWarBl5Br191E7R50A9E+cmFo2AloBcOn8DICu9j7WucDPTGlGkV57hwe1r/WCBKRlbVoZnHNWe+dq32EjtaSTEHZcEWxKOIqe7oBCaZw9gHVaAcC9eFGWNralvLYpCcB8bBFDMuTFXFek+v52vgAW3RMtPsV61QBcV0Y4SO52xAbk2plYrpQVwAWAO1vsChah6trhoLFdvzsb+c1/UpHZSWMApdF93Atufk38rYN0vpd7nOh7K195Hrdj5t+caTzeQSi3Qo7GuP66ruikWA6QBjjnFr2c24wVewJjQIzy2muvyle/+pVAYJxqrAep4qOPPpJPPrmlc9OVWZrNhDEylbcprdQy0Y/2J66Ssz1wo2Op52rEvcafP0o89vngj9N7F5xi1AozKFcd/HQg1cfJY3KP87kHXmR1Jay25pjNFBBi3/aY3gEYVRlpP+WcAnk3b74iOzsXlESg4KwCFwuLQ66f/Q1nDtYTsaPn5NwP7gvX7feW++v7u4IIqoRb9GLkvVvuNVRyCSAu7ijEX5AMWHdYDyvISEw9t4C2tek9XolHWXYQcrh2QC/A1hNAsvqpzovl1ZU5GE3sCCjlltyVoBxD4cnzEn+rqn1lVRVtgKKHh4f6ePILHGwVlCB/CD26TVlqAC4kHy8wX7p4Sa698IJsb1+Q7a0L1kxVASk717B/J1fyM9v3CydD+PqIEj78PvM7VzczD9ze3AFcAPjxJFgGa9sB6xetasx4QlbX1pT0YM4R6TkxgN/xfB6LQYjFBvjunTty9w7gx20FJa1f7VRSBOKzscwm9Cod6ZkEeAuh1fZ1m2PE94AiKG6b3Gf6a2N9rcV7c67BOjlHC4xcVvKZlPbCpWc85C4DtrC1n0ijDQFupCRbVLjTWMrslDU3MpBSFYnxuJ6FhWJBe7PbvAp2/mHR2rwiejMwxkACIyUYUcbHw3I44m3b5i33wdkFogSAkQLNtMjV+MX6RA96He3pWV0qa85EXgUIfnhwIH1cSgbjhR04tQnIp6WyrjFVd47IbbD0J9+Kacxdb3Sk0eqrlXSnBzg1UWI8MbwSM5VM6Z/2Rk0wG4jg8262gPAG2IZH2WODclPjGHWUsDYEqKoXDhMOBoc8PZC4NEeA/KH31s4xbXsR8kyzdbb5z/ywOWKtDxzkVbcbJ6poqhUiEu2BC0hO71MIU1iN23U4gOtnzWKv5NqxnLbX1fuvqtSkxrIvvvii2pwDFLL2dU4S2wXClOXG03lrlSiA62QoxszJqF5niLaA05jHc3Lyct0/7HMBrp29R+ePnSfWi8KNdeGD5h56boXnnd9MI6ny6XuLfk2ntfUFe7kDuBZ3UKNgnCCP5uSFF67LL/3SL8sbb7ypeyziCCOIL4BVUzQXtP4AoVGJDsR5Ce4NLYjIZ3FBIRZLaNwLsapeP5XDwwN1D/joow/l4aOH6hC2ubkxt8r2vd7uN05S7NUZA4z1NUsKyHsbJlXUqxIfEgafuPJB1jyS/ce7svd4dw7gmntAqINAEA7785w08dQSZPhFIJza+W4/W9wrqwnM/61OA2ej6y+qC0ZjL39c9PHR+DE6X570nOf/zsFVJzZ5zd3/rRbKEQB3EUda/Sr6b+aSA7ge1/k5xVfWkrYACeRJ632MG4KdSfba4RyYK3ALuqa43+acYE4OvGdf2//zb/3Bs1KVp+Y4z3/xfAT+KiPwfOL9VUbv+d/+pUfg8PDwi1GxEAD84C/wJAD389P8u995V/7RP1wAuPPXseqO/tOZQGz6fChrdTrVxNsBGT9APEE+e73PPijPHrQe99jQ+OHmAK73ZvS/eRII+rTxih6cX0aB+/krf/Iz/yVdon/w2xr+QgMbivxTAFyRyXCoQVK1lFemLNZSqbixaM26aar2iVpy1yIfSdFAbSTbw4nEsVsuFrTv4wzGqFq5xiSuTE76Aj0bwI2+mTjJoapVAa8AJ8zuSJWN9H0LRQnuxxlAItjrWuGMZIi+HD1LKp9gtxwNpDwwj37VmPkpPXejAdkXzRceFy3OWFHMwU9LePi3X6uyIc+tav97ihEoLgmGLOiOSY7gXRJa7DzY35ejkxMZov4jSY70no0WmhaJr/WxQ6lHYkz/W9SPFM8Bb0n2AZuUARv6zbCuXek3t8cOCRyFVcBXXfkEZxTgYZAHRq8qA7F6EhRhCalWSrJcLip4m6ZfUiouxXxWsiThqMQCI5cEzwuNnnRqwSlYuPR6nbnKQC1SJY5wS4aTmRyd1CWWLkginpQ4xbypqXf7g5GUlpZkbXNDMvSNIuGWmJwcHUqrfqKJO0x+bIlq9ZZ0B8OgODeAndVgIC41QrNzVfVyt6sqAMbGlDhm9UVSyQdJIz/TAgIVJP+Y2/eghklqAZPetqwh7xUJmHP/wQNLyrDOTpsim/vHFTEeFJJUXagWlVQBjD1P/6krG5uSy2TkhasvqN0U10+vQMbWejalJDaj8JJT1R8qUNS3f/THf6JjBIni3/3Zn5X1lSV5cOdTtWFjkn3/ww+k2a4bqFYuqC2zKsSnU7n+4gvy+iuvCP2OJ+OhvqdCsaw9cLFZTsKEp/CKHVunq/cB5Rm2gAAxAMEprLVKS7K6sSGpXEbV0PF0WkkG3EsSNHrN5rI5Hbv9gz35nX/+O/L1r/+RAh4A+dhHrS5vqAXfYDyQ/f1DeXD/oSQSaR1P/dB+Q6Yl0LNDe5gm9f6yZ5YycXlha1kq6amsFFKytVxR9TtzMZ3Kqr3src9uS6PbkQmgY6GgxaF+p6XrM5PB4i6nRU5jS1MYGuo4oS7ldmkfaWx6ScZnxkyGwd5qtIxtDlEm9LNVRU44Z1FRzK9bC18GrqC0oXCKIlMLLaG3o5NGHj7al/2DYy0mjUfsrlGrKF7R5qgXraMFbX7uyg7mDh9RZ4T52UqSyL5GMQcFLqsnhuVbQuIUgYaAYElZzeblAsBLJqUAbns2kUy1LIJyO53RYhjFAIBbFOMk/Q7g+vvy+AKlCeC+gSUUsq1HHWvCiugTVfDJoC99tW3vSAJCDOoEEXUFyGZYDxPt/51BuZDOqi37iN7xI5F6hz64A6m3e9LpDWU8S0hvNFZLtzSqk1xalpdQccQkj3o6Y+rZcSymPWuzlAAGPUkMBrJWyMlauSxpLC21H+tE++TibFHr9KSFVSHWyZmczJIp7dU3paAxHkocq8XpRMHgLPtoXKRCH1fUDMhN9IwJRb8YyXNKsllTtdmciOtzsX9QOIU80BoM5aTRkg7JOYVPLJ/zFQVwfV92oMkLSXq2BSs+OzcjnwquBMLLvN+qkU2sqO39k2z+UTSMAcLQF441jrUqbgac48Oh2rZVi2VV8GcBzVVRcapEkmTolQ2A++3vfVfqra4SKlAXcy5pQSuBIimrr6VWmUMAXOsvxx7Cfq5gIbaK6aSCB6hwtVdXJitHe3syG/almE5KCheGwVD6HXo/9qTb7mh8pCAb+7/EJF8sqcI+XywrqaTT7SqRhX31+OhIYtOR2nhj4Q2AW6EfcyYlhXxOLR3ZI9pqadyXo9O69iemAL5+46b8B//ofzznIPDlU9JHD+/L//HbvxFcdwKYHXpncS64AlcLi6EPHIVgVYlo8dT66mkhLwreuiUjexpFVAVirfWFFn7Z/1CpKnsf1ZcBsuyzbpmsSrx5sYg2GkGVEQBcLRozH4JiFxcDrpOWEhQYVeWutsvsmXbN3H/6U2ucMJ3K0vKKbF26KMtbO7K0cUFiSSuEemHa40tXpEYLbdHClv+cvYXzwHq7AtAaYSwK3rrq1KxrZ3peYnlLMZsYz8EcA90MiPT41Ypki77RTlb0x5yPXzkfsR1e9BAMwHsgEjqg6LG0g7g+1v7VATzmNYoLVzZFrfYcLJqDp+Hc8BjY4yGuBZAK5RPALV+1P3FYMyhxILDRV/ftt9/S/clBSL5i0bi7+2D+92aJ7wp+gG1TOVssTbD2RevBwYDPt0HxsYyemecLnh5Xm7JoQa5SBwH4NhE1M8/nRVUnM3gsHh1n3f9C7KhEVfbB6cR6c+fzFqfMweUFeY/XYg4BfJMnAN5aEd/IjX6O8zPAJx5LgZ7RwTKd+8InVphmaVlRIIRPXwc+z6Jf+d7Jsx3OqnZXmg0UWS1VaDqACwHQrTkXZ4YpvZ2UZvaqNsePj45lb39PW13QB5fYrbq8PM/piWVVVVqv6+sQMwPist9wvezZ+lmu6DjQ+xYAV5XnkzE+v0GRby0VdJ0qgGtzSB1Swryijy4W+oC3W5tbczWf50K9blfXPHsKd+c8gOtz6EwNIQBKHkM5yMt6xd2Gx5LrAd5SKF+opeys9L2N923KfRw7rKc7F+HEC8aSPZpzm/0W0PHu3dvy0Qfvy2ntSOKqYJtIIj6RZBzgEQK2/Yw+sOk0e7vlfdqHU/d9et6mdM1C7nIFs843YnhaXKSTUgoALuAtn0405AzGNrjbH0mbz95IhlP25hRWI7oPA8zRW9diBFo+YLFb0LhfAdwIgMI6cmKAExo4u9ny6c8ZVVHaUggxcnCqUWJpkZ6gxLCQHgaar8ymxAVjVSlz7WXym0rJHCImYwWssKWmdxD/maV4Rsbs7TPa6OTVDULdgqYzdeFJJDIynsa0HcZxrSmnja60OkPp9sbSHwLeapf3wMj0vSu82+hWFrE99v3A7OODZ1DYJ4h1lEiiX1WzG5T7BgQqcOrRmvc2Zh6HOE3vaWg7ovufk/HdSUpkdoglAAAgAElEQVQJpEaeUgefCEhriZXVO4It1zzVMgC3rIpLd43wvcTrIZyVizMOwN6ATc1MVGEMWGzzEvD2ypUr1g+6WDIdJg4z6kJgrlSsG+IOnp99zm2U3aqZ9+dnPeuLfc17yjIOvu8pUDWdaC0MMqpHup7OP+3rfP2HGMOez8bI75tZKAeSnEd2PD4IY5xYdR7AVTWwhPpGxOkDIQTrKJsryosvvSx//5f/Y3n9jTfV5p7YlziF9cC8BQgn56QeRCzC9+QLquROYD9OzIZLF8r0tDpHUeCp1znLzVnj6OhQvv/B+2pVf/nyJdne3gqK3ry53qi9PF/5zGibNuuBnNPXJwaHHKJ20VrbMDtkB3GPjvbkYP+RHB8dyMnRvqpvNf+d5+52rw0Mt7F1FpfX1qK1P/veiVxhxs7VuD7bzJFK/xWU5NG4Irqv+2OicyAaNzzp9z8IgBv9e48LdV4HZ4r5WRaImIC3ECMtFgpW2ErECLF2BMTlnhaCAhe3BXdR9OvH/RCnDVqXEL86GdGB2ycBuChwnQQG8MvrQrBk1CGlQtj8X37n618+aXnWInv+++cj8AOMwPOJ9wMM1vOH/vBG4EcG4J6zkX0ayPnd77wn/+2v/9oiYIu+tXmxzJJRAiEOAbcT8qCIP4kymj83Opqrnl1i56/n/OHpz+mHDs+/VF2S6hIF30WA6YWFL3tH/Pn08VHx3FOewHiTz94efuwArjpHAXvEQbtkNkSpF5diLiPZtFkgqr0jAC7JdACRCFRJUDm0Cfw6/YH0SEryBcnkMjJEzRksNRUgDlEtwi4K9l/mwxi3xsojeKRXDuCbAslYX06tGOYFJS+YGShmwZUHMx7QkNwz35xNbUHz55Vl0aKVz7HzAK6/xpm58IQ3Fv29A7AUhKN9pKKgg1v6AJbbayyelL/n/QICUpjB0kb7K2I5ShEjlpB+tydHh4dyeHxsaiLyv/Aci8R/0f9Z359OTbOWojgE0LNcrahSUgvRXeyxuqogAjCIFjW1Fx2WVljlEvRjtRNTmZ3eA1jEzJHeYCjdTk/VXVyvKtpiMSnmc7JULkoZlRrXOh1q0YACFba7LDBj7SWUEehJnAM2/p5G2KCi7k8YCA4WRwI8nIr0RyIHJzWJJUmaU1rI8wATm9MLOxclU8jpeAEQyGQiB3uPpHV6ogUL7Cvp54WFKCpMFOcdVZ7TnwibaisIU2IlgbReYKM5iOHkEUaZ9+JKBa5B2eDnFLhq54Z1dCatxSh6HVoTTusZxMxwANd7OKHI5l5gWcc8HwQVi84htQ2yxDkdn8n2UkWWyiV566tfkfX1NbUzRpEI6xVQEdJEOpGWbDojh0dHalENCP8X77wj5WpVla+/9Mu/LDMU99Ox7D56KPVmXb757rflpF6TaWwqqUxa8sW8JgyoyL721pvy8rVratE2Ra2Wy8nG5pYygrFQRgWZCAqTUa8frEOxhAbgHCmgmEhlJF0oycrGhqysr0mr11ObS64NgD2btl6YSe2dhUVxW775rW/Kb/7mP5Z793fVQlkkJdWlVVU6Yc1cr7fl1se3JZ3C1tj70dHT0RQE3NppLCGTuNlto8PNxiayXc3JlbWi7KwUZbNSllSMnrZD7XdZb7bk0d6+HNRqMorNJFssKIN+BHu/31cmc2WpasQD5hxKnfFU+wcnUjlV3irZhUKvFgItqZ6Op6oaYQ4ApDHGZqHMPm1qWfNKCKzhQAxYALhLCuSqYiNYF7H+6SH96Se35fCwpiA3c8VJCbZHkuCZasFJML5n+Znt1psOnNrcNvs7/8oZovOYYoc6KfM+bE8DSaFXM6rKUiwpVzNYEKekH5sogJuqFCVGj+R0SkqlimxtbUpRFbhY1LKuQ0ExEGH8Ohr1uiWaoRelArgT3BscUMEmeSJx9in6NzVbqrCgTxvFR4A03ChYN3EZSTIlksphy4u6PyXtvsjeYUOLbssrm7o3tPttWVpeUgttyEyZLHavMZmO+7K+XJZkKiazZEJ7xaOWTWN9PB7KcjYjRWzHUdXHcbygTzA9vGdS79KneyIT1P+oa+LYC1ofeJRD2ud6PJLYZKTq3aV8Vgo8v8xkKZ+32EzjOWOVw2g3K9qk7pl8sNfxO85XfbdTkc5wKLVmSxq9gYz463hC0sWqJLIGMLltmwMX3ndTz9D50bUAcN2CjSKIFhhgac8VhVaQjoIMFM7Zj+nfNKZAPBhKMZuVpVJJZvysP5BMKi3LlSUp5Qo6jwaDjgyGfWN3JxO693/4yafS7PZFMkkl4ShbnPOJNa8giFnRsZewvgD+GBsrjgPkcsaldd8AfCiXypKZzeTo0SMFWTdXqjruXXo1Hp5IE6LFTLRom8nmrLcsxUP6kPOWUImmMxqPVirsBQNVQ/FeM/G42mDTa3upCICblEIWVRVFSuwIh9LtD6TWbMvhcV3/vfny6/If/vf/0zkA9/Mx89Nir4cP78tv/9b/NndE5GxTID84fHgPXD1vg3JPz3pX2wYAV8FbYjfv/2kHkAEdwfLT9hAA3bEy+Ps9Uydr/3YlgTH/sde0sedxFHcgkjnh03IICnt8UpQ2ZbCqgpU4aCCwnnpBKcj99X0rNO01MiJqz9VVtVAGwK2sb6tNuO69EZDM5/h5IO987qJxj+43Q71eI28t9hxiPO8FixMHAABxwcbGmly8dFHBJubYYo81ANdjSSeeeN+waIzpucx54JWYCGcW7b8YVKkOxEf3cv97j1U9/vX91UE2f00vePvjXbXh8bGD1h6nOTjF3zM2FHoZA7e1BdC1/sAjLcDTY/L111+Xr371q4H0Sz9Om18Uik9PKRRbT1wAHZTungtY8R8Q1wv3z8jBQqB8Pq88D+D6e+A9uqra54lbCc+VligkUSIqEQRrVgcmDSz0exEF3J9ERlUCaiAoFLUlRdHUbuEcZ5EBJDBPeC7mDwAulr+q3Ax9U6NkaV6b66VFB6pMgC7mB/PE8yhyDUDB6Pt6Wt7NGLi1IgAuziLYHwPgck95X+vrm6EtSClYnJpa1PqaWl7Eh5LpTF4ntZOaKnAPjw+1h2ipXJJypTLP89RFIpVSxTDriliYHAYSIxuaWwsXC0WNvz799FMFcBXQYQdASRez8XOFobZX4CwBmIRkHvYBSI83blyXjXUslNfnuaTPLPYyVSYFADN6RjrRyeMhXyOeh/p9d8CV+3Dnzh0dN7UlH6N6gojs7VosPySmwzFJe+BWlpSkgvpRr/lM/mhEYa5jPB5K47Qm9+5+Ju99+x05PtpTwBbL5NhsILlMXEoF+vvGVJGLG5e6HShBUKSH3X2vLzNsSWMQLXlNi0nISdWZC4IVeznE4GxacihwIULp2WB2wMRhozGk06l0h2Ptgws5DsJkMpPT/vCQPFGrDhRw6+t8Yb/sdvs6r3gejxnMhtUseLU8o6pmWoIA4EI4MbKM59ZK4oIQSbyXQXWWVzBxOsU1oyW9Xlv6vbaCRrz3Im1+SgXJ5zKSy6al04XoQP/UhpIrGQN32eF8BOggvuQeQS510q3mobGEvtd2ZyhHx02pN3vS6hp4C/EYpzNyDm6jOQSFjwDMPu3fSgaBuB0eoHzUkJtqn+zQT5T3SBzmPXAdvY0COhqPBSWdk2PsjHDlq4GMOoetMGAWtfa/+YerRc2u2tyk/HmsTz12reyRRijkg/vF+eJKUs89DJxeRJc695LJeSzHnkd9BKt29gp7TXOZ0hyEOBbnjUCw8roQc8l7uLJfep2SvY99jd9rLSnSzkEJWQgJiMWd8PWsUp8LGs4x9A1jNAKAERyCZhQgN1I/NPMvU53b/Dbyi4GuGd3PeIzvxTbvia1Q7QLMLcmNl1+VX/mV/0TeePMr2haFs7PRbGluRLyqKn5UmIWi7rWo7bGnJt/kRmvv3/FY4zPtAT5AeT7UM7lRP1UrZWzF33//e/Jg94FcvXpF3SCilvvktIC1EJoBb6nxaT0vqHLNIppPiCKAsNbSiF63fO7vY9N8T+q1E2lorQZyhX06cdTB22iZNloHi9aGyXmdRKpkRCV+zFfR/Lw5q8A1dw//+H8LwPWz5GkArvZnB7yN9IK23uIByA05mCu9WYeA9+q0kKVmsKiT2jkfSJVqofx0ANfjSbPjLqpzCOuR+cNrM8asS2IF4rTf+P0/e9bqWWwqz797PgI/xBF4PvF+iIP5/Km+/Aj8uABcTzTOX5kDuPP4Mhx6Hr8RTPpB6VYJHtARAHmAES3cnX8NC0e/GMD1Qyz6t14Q9NenALdcxYt/cTj/GwvgajUVVRlFr7hMR2aJW8rSFylnbFuKvaF/ilunYBFlBSoLalu9rkyxNiqXzF6FpOAcgEtwT9H+WQCu3wstKklCCgXvnaBGkxqEMg+GE1PXunrIbNUseTYlYZRZu+izwO+9z0lUIeCBlwfFXgD7qwK4Pif9+ble69GTWlgRhv5GXniiCGVgks336LURrJOoU6QALGR+85zZdFrSkhAY4KjOTugt1mkb8BV6EPsaiAaZxvy3hItCPnZkFDxWlpfUHhIAt9Oh10hbixnWK9dAF2NC5zX54m8K+YIVkGZDIDQNzEj0KTZjLXWsfawa0h+ONLnLpDJSKRelUsSym/GYGgCRFCkVCOrNVs0BTpigPCevHwUKCEwVpgxgFqxsyAZDCgOTmbQHYzlEgZsqKDgJo5vrJyHBPhPFLEkrDH4KDpPhQA73H8tsNNDCMBbK2NcOhiiJ09IHpBn0pNPtq8pZzbVCAmcNtbhntmNpvhOCX679PPCs8zSoGyNZsCbWMB8BcPnqVuf0m+K1AHA1/4uZJTfjz1qmWMbcwZpMVQCa7NL7xXpT0afx1as78rW335QXrl6Ro8M9TcK4z1cvvyCPHx3qY5eXlmRIT0FVX3Wk2+/L+x9+KNW1NTmq1+Tmm29IpVCUjeWqfIoFW7cj777/PTlunBo4x5sn8ZpO5OrGsvy1r74uFzbWlRACQxYAeefSFVVAY4s7HPTUThtF9rg3UPtaQHzGjKKVg1mAZ+Xlqmzu7CgINtMeQGkF0UkIAQdRwKHEa7TqcvfeXfm93/t9+eY739ZCUyyellKxqva7EE263aHc+viuxGMZBVF1jSgUj7c8xdeYgmXjWEpVASgxM7OBbJaScvPiilxcLckKczUUlSne7D58qIq7x4cHMo6LxFVJTvLsXgx2rQAK7U5PVbgUR2Dn9+jZTJ9veqwqgGs22YBUFEoapw0tZK1g85lMaA8326cNmFsAuKx8NO6QClyB+2QAF+u797//kTTqbVX7Mo+ci2xnKQDugvDkxXrmbpRQ4QCH71k+78+QZBSgSWjOa72jDGABbMGKKwNAOJnIVVVcJ2UYF2ljfo4qIpfR/qH0Qt7cBMAFGD8P4HqvL1OVqk2iKis5LwJoi11YULDNe1NOYlKrNeRgb08JK7C5AeXod5ylRjkZSiyGGjYuiUxRuggrEgUZTVLyYPdAEomsbGxs6z7Z7TYkW8gqYFfCGr5UlIPDPakd7cvO5pqUS6hn6RWflBz786CnvW9f2MY6eSZ9+pePR6ow74ym0qNwiXqcnlCZnCpI1V7P7TD5nvOCIiNgcGwiq6WCVLEwHw0lS987LMi9xzPOGikUpQZS2pZlQLv3Jht7XzYsvgcjaWBZzp5dKEo8V5ZZgl6FRgRwq7mFFR8K3DMlp4gKV3s2BCvP2Vyp5KqIaLw2/x6gA2KWvs+xxCCboHCJxWWCYnY81X6z9MHlfSpDfzJSkBoAt901a8JGpysHjbo0FAhk7zaQUova6bTk9PwywAVw0EAr1qoB3ezDnHmZbFp7WWN53a2d6L52cXNDEpOxNCgm1Rpa1CmXl6RUsL7tbeIO1B7ETTGRpdU1KS9VtcUBvz883JdHu7vay14gMshMqvStLqKgTkoWS2/isDjF7okRBXoDqTewruzJyrXr8nf+OwDcz0fOXyaTcACX4rsV1cc6Pk52cwDXGWUUYpRYNe/HadZ6KHDnsVOUIEcROABWrmAAsGVtErN02m21M+UxakHNXpC2fqxeGMY2F6DX54X1grOsgL/hrAb45RzRs1djH1MIO0BEzKR/wVxXi0dzhamurcvO5atzAHeGo0JQ3UXjL48Pz8dSFkd5T0JTWDqAy75uAJoBdsSgUdtG5hhAGerb7QvbarvOPHPQ1FTpC+tbt2O2cVhUyaNA44LQYvEIcTqAkBGArIi9KKpbv0jP7/y92A9CITmAhf43Hl/zvNEeusSDbr3MnzvAGQVw/W+j4wD4BkjHNVJEp5gHcIjTwvXr17UHLnEKH+5cozaOg/4cBD49xb6xMbd3XgC4tveHo+zJyyGkluc4y/MxOQ+I+xi5otrHzuxrrc+8F0PV+QSyQ7BF5nc+HgvgaTH+/lr8jvnidoWqnqElRy4rBVX4AbAFq1htT2LzhGviHty8eVMuXbpoJDRV5lhf6SgAzXOYGtZ6HDI/sL50EFgtNAGLA0HK36cP4nnyAPdUXZmwUG51hHuCjbL1EE9pD9yVFeuDyHND/DQyq6sADbDSOF/VaMS0TQX5D48O5ODwQFtqoA7ya2EMIG94j2fAG+LmdgtAYqqxAnMJkIB95uOPP1Ziou5DxOaJRU9sBXC1V7CpfwF8AWVtD4jJSy++KK+88oo+P31NfV0a9Un0sd4Gx9tiOMnJgZYoiSFKuIjuIYw3Vs+3bt3S/JvxMotrs5I3Rb7NGXWDKBaD4pB+xnb+WmJntRdb79Yz0wC0sbqNPLh3W771F38qR4ePtPdtUtW3YynmklIpZdU1BDVuMm79ce1+45zW03sMyMgneREAjDe9x7FJiSu4QOHwk0pKJpXQvuXsyboGJpDAma+A5eRrUxkQxzAXIGtm86oWBMhNpbLS7Q/1NQ2EhiTL+sf+1Qg+Nn6+1iBLWO5FHABIaT2eLVf0NchNI36GnFXA7aJQUAXuYNhTi1Z6bOLsRB9NZgnK22q1oq4s9MGlL/Pp6YmqObUeAVkonjCL8HTa+iHTWzyA6tYSCgczFPMxGU/j0umNpVaHIDyQVo+ceSKDIYCgKXDNpdvu4QLki2xjkU1r/nv9WTgbAHA58tSRgp6/EFEJp7g26gw8lzl++f3115ufcwr0GECrtYIAEttebrFeCCPPss4DCVYJ+cFaWUHA8MHzMyfdpt3J2tw39m+1nA5OatHzKaqciIdesNbea6brnU9yYkBcd96wPdlAfb5HQerKWlf6uhqXPTRaC/Kz/Px5xj0HwAW8nTt2PAMJiO6Z0cMoegZbJB6A9wDg+u+jAK7Nb3MaAcBlr9E2EQm3s6f2Yi4g2hokiWX+qrxy83X5e3/vV1SBy35NPKyOUONpUNfbPgHoRr0JW2OzTA+xO2fNbBr6WCdVONDHcaHVlFazcQbAffhoV27cuCFXrlzWepHZ59untWHJSDLBGUAu4sp+c99SRwYlBxqBBFdAlPHjcV8ePnwg9+/flk6rIb1O08zWA3jrJOY5gDtX0i7Upjrro9bBwRmI/c1IzpZL2lpw0kfIjOcS3v/vALgeFztpzgliJmAZae3OSGAG2vrjPRaJjofHBXMAN0K6sLXzdACXOeRWyna+xVXFjUDA4iDcFIyQyAzn+qhbsRb/yR98+zmO9uQI9flPf8Qj8Hzi/YgH+PnTP3kEfpwA7vkEjn9/97135b/59V+bJ1SeiESLwB58RIMxNnM2cS9quMXJkwIcCxLPLrEoEOWHz/kRmgfq4bCm6LuyWpZ0alG08CTqy86vM9f3r7EClySCpKtYrEqlsCTZTEHZdOVCWXu8EMDwXrVgot9PpdNuyeHBnuzvP1K7FE1YAbqyKckW8ma9GXqdamFNLZptZH9QADeZ4NpITmFrFwVLZe3XoYG6v5JoAOAqW+9BFAUZzjPfCXAoCMDad1ZntJASLdb8MABc3nu0aEYxGMsytWYkqQ5FXAIripioKK3gZOPvnw5cUoygEKI9KilcplKSxY5mFlc7UApgx7UTqZ2eSn+EotVBxQVT2ef6Yq1yn0UD7LW1VVmqlGQCu2440EQHa1vmQy6V1N6kFBQIvPl7FCMUigj0KajtPbwrp8cHar+L8lbiSWVYo8CmD+He/pGCRYDFKAkK+Yzk0kkpFjKSUJuqqZSK9I3FfotCZlL3CJI7L2p5QYzXZ0+hpw9WXTyOoiKWRr3hWPqjqTQ7Ay12JzNlZTQDAMUgCGjhnvcQ10I+wW1sOpba4b6066eSxEZrOFRw3AxVKVSkpA8wPR6pIhf1IipKtRYPtoyKKjHvtc/TIgnwORDdQxUwiUrvNQExmx7U0BSKKFAB4CqLWO2spnL/wa6OPa/LOtGeV87aDok/4K1eC8QHCgcSl1xiKr/w19+WzfVlZa6+8sp1LeagXi0XK5JKZK23dbcjJ8dHqj7muQHE29iunRyLpJPyre+8Jz/z0z8jVy5sy59+489lmkzKvceP5M7jx2oPq2q9GEoykTcvb8qrL+zIcqmo94jCx86FC1KpLisAgaoSwDTF/cYuFhXwxEBexlD729GPmDkUT2tfy82LFyRbLMkEpmzozaZ2mMOR9Dt9fW8ocB8+fijffOcd+cafvyPd3gBtoxQKFe3tC/jeH07k1od3ZTpNymxqvbIobAhgnd4LANyUjONps1GeTiQ7G8jOUlpubJVls5yRSi4l5bz1KaZYRUKPKvTu7n05rp9Kfzw0gEiL8klNmEmWE9qTEXAoK41mQ0GZYSIvfZQJKBS1yGJFKJR8JOnNelNKpSXZvHBR1z7ADwmsqSMMxDX4lQTbelBFLZTp78Vj3AGDveX45EQ++eS2dLuoypmzKbMDi1grMYd8T40WGnVfD6xe9k0tIARLXl+rfgZrQQRwJjDG9SqdiU9H0VhS1RmZyUQuqoo7KZNUXBW4UshKHBViJiulslmNAozy3s4qcG3PdFUZxd9B75yN6YgCrak/TBk3lWazr2psgIST2rEqwPPpuAK4Vy9uCN3Yms2u9GdJyeQr2qtt/6guS8vranut7l4KNA5kOkBJ0ZFCtSqJfFZSKAvSSfnog+9JNhGXixc2JFdISi6fkOx0IvF+R7YqRXnp0kXJKSjflUarKSfNtnSmMWl1hzJm7UMkQI2hDvUG2GrcM43bmTihIDdiEWgP3PVKSZZQfnGGo7YKfRghEiSCJSJ2zg7gWs9jZVmpva8WTHsDVb3HshnpjMeSryzJMJaW/shUhj7WUfBWi8RhD7Rzxuajfdre5nMC/Svbn/9b50NQ4XqfNdYcdsnaCoBi7wC76JnGFYC5nG+4BXCe4ERBEQcAVykrAE/JjKRzeWm0OnIIiFuj6HqqICWAHuolLA25BrWs1t53ZvVMscjBXIq87MkK4qZS0nr8SOKjgVzZuSDbayuSVPJIVybDibUhKC+pXT89II+bDdk9PpQZlqSbGxLLZFWBTtGPj2b9WI72D5W8kmAf7/clFxcp59Jqqcy+CehO8VXjXoqQElcyBxbK2Y1t+blf/R++IIT94vRULZT/6W9oMZw+u9bL0GyA+XQA11V/CuCG/lWqVkCJmwz99UIRzmMnkxBZ7OE2rowtqgAKQb1uR4EVtUmmJ6UW1Y2UBmiucyuRsIKr9rq3+cJZOJlNTLkLOYpipva/xRUV4IF9E4UIfXANvODMVzJTsHlUu8FYTFbWN+TS1RdlZdsUuPQdxy0kWuSKfu/FMc9BnLziKrsFGY9esUGVp/2KrU+m9X2l0NmaE7VWVlfMcUOLnPa+DewJduJBSeluAq7A9bjC16CrPR0o4lqICQHm2A89/nAwJ1qojv7M35vv91FQ2EFY3+MpEhOHuYrQxyE6ZrxuNLYmDlcCaIv+yk29vvv37+vPuGZ6TV+4cEHVVHxazGeEB+YP3xOTUnTnObAw5dP76lrh2qwh2eu/2ELZJWQLC+Xo+49ed3SMfH34GHpfcCc+aD/mYDl+Vnl2lpwZzSl9vH3s3J5QwRbU76p6ShnooYqrQMIM57WBpUl5+eUbcvHiRc0ziCm1TUMgYPIabpPNnub5COOIOpVYm/mo9piBnLAoZp/dZnyc+KpWuv2+grcUZU9OUGO19J6ZynwrACuVuY2yzXNblxpvQVpTm0pT8/scOTjcVytl4oc0to4htlab9FhM5xDvHQUecwf3DYhNzB3AHO4DAPWHH3youR97v6rVFMCFhGn7E/ue3j8cwyCYBACXa7tx/bq89tprUl2qKmCq5IoIWK/zjXkX+m26hbLb+p5fX55/erxi+baRh7BP/vDDDzX/LldK873AFdW2v1r+hd249o/EWjvYAlvvW1M78jjmgfcOJU4lVni0e0f+4ht/JMeHD5U4m6XNQzYmpUJKKsWspBN4DuHMRUwVwBtyLPqw48oxRo3HrpZQgiRkSmJc5hoqXMg52Gxq3KfrwO6VkoS0x7EBuNZex4g1xHiQalECpjM5BXCT6Zx0+kPNuSDhqto3WMgP+iN9vTn4E84fn5dG+DAQ04WberYHNS7jQlzMGNNfl3O+3WrK4eGedDstGQ17CuCSD0A4XloqSwY1cSoph4dH6nil/06TH+Ayg+IeghOEz+BAEYhhjA0EyT69fsc4cSSkPxRpdUbS6mIhPZZ2d6ygLiWA6ZTzyZXPTvKYZ+/2jZNPFkn9uQVq713PKD2nOSWJ23EbYZ6fbVuxAKwCKSkiyFjsiUGBqwRhi+sdxDXSsgG2/uHxnf+9EZkXrVa0hpHN6vx1Ba4DuE7antcqjBszjyx1b04kgnOMKFmD9U6/bb5a71bLX9hPXOWv6zQC4rLPeO9v36+4XheZuHtbtCZDDKl1SyVwQ5g+Izx+ajx2vnYZBW91VQclrrqIuC112Id1SrkCOpDGNPdyAJd1TrykbWOsV6n1J6VdTVZW17bl5s035O/+3f9IXnv9jQWxdQzJZ6xEdQeqAXCXV1ZUycz+YjEy2b3Juq1tRlydi9r1pvP/VGAAACAASURBVHR71nKLXrhY3r///ffl8eNH8tWvvikvvfSStZji3FKrZANvbU3Y7LFzlDkayCac8ZCgcQBI0M4tLsNhXwb9rjx4cFfu3v1Mhv2OjId9jfdtxpGMBcJDqMMYncHiBnchitZhFuvIWwc962vUQnmxCM/f1yf9O3rWP20efJnnsVxqQeB7GoDrJDMDcE1Zfj6uPX9NzwRww7yi3ugKXNbS+f63fp6RC6HmVnt/jeEWJBpiBidf/e6fffAcR/uCLO75r350I/B84v3oxvb5M3/BCBwdne2Be86ZI0Q6ET+TLzuaT6IjR/82/F4B3P/qV88kehqQhF4M0USYYMxtlF1Fx1O6RQlfP/cRArbzh9rT3sbTDj9+TrF3dXVJMpl/0wFcEoOEFEtVWV/blpXqmmQyBcmkAc5IwmCSxiUOcIDFJbau9IQZYZ3UkePDx/LZZ5/Kwf5jtTMplnKqdqF7IvfdVbDYJ2uh9SkA7lylfe5mEtRl0hRLsTSqaoLaATDrmDUill+AuMrupnAU5iIsZYqC3Oss1lJ5rFEtyHYA0K1lKBhh3eZ2OR7Q/TABXC96eJFNe4yqsoT+H/bpCQuvT7BNsc2IyzB1Lej0QIjHK/sbxaUWYUwBleY+qZra+kpTIKzVT6Xd65B7ngGCeS5LhtyKR0NBTbhgH/P8pUJWg2VjTgeGJ6rAYV+L15qgaoGVhGBNti9c0KI149yo7Uvt5EiDMvr1KSO/25MeCjjsQBtNefhwX3pdLGfzakeFXXKlkgcxVZUjVlUE2sl4yvrYhGvmK8/LV5I95qax0aeaUBPsE0Si/O0NxtLpj7VPYCyZkWyhql+xTe70umpDu7yyqu9b+0OJSP3kSA73HsqEfQhAZDxS1ngqmRXUr4lUWjOJ7mQstVPeHwrKqQIrQ0Xb0EIa/1PLQoHp6NPb2b+ejGoeFO2Bqz+wrJ/CGoUotfKZUgg0WzQUWPfuP7DX0uKRJaUx+kbRVRMAl+cMoC3FlWAmKZnERP76Wzfka2+9Lo3GqUwnBtLvbO/IxQuXJJPK6/ppNeuqip2qEpyXiMnB8Yl8+OkteeUrX5F8pSwvXr0qH7//gZw0GrJfq8ute/fkpNOVGf26EklVxxZTMXn74ppc26hKtVyQYi4ry9UluXnzFWl2unJyUtNC/Nr6qqr+oeIP6Zc2QVWXCSz9gaqSIAE0O33thbtz9bLkSiVVZaJSBSClhNBudaTbbEtD1d4nUm+cynvvfUf+9Bt/oYDUdJqQUnFJiktl3Tf6g5l8+MFtmU64+6acodfVDAhaAdy4AriTAOCyvtKzvlxbL8r1rbJUEiPJJ+OSz2TMgg11TD6r1qiT2UjtpR/t7ysjulhCdVJUwPTBg10dV/pf0n/x8f6+WlMfd6cyRjGdSmoPXC8OshejMkzGk2qBlYDYkILQ0pfD/YcyGvQ1QQ2c/ZCumlU5rw3pgv7v+UJOx4kiDr/jPL53777sPtzDvVUmMxjQpt5mX3SmrPUiN7JItBCt6XLow81ewO/s76w3Nx/e588ABhTTgFGmVNK9eTie91BCG1BKxmVjhj1XQmbZpHToLZpN672mXzIA7vraupQgGSUT+p4oTHnfLe4hxBhen+I+qj2KNRSqUGqo9bn2wGWvHMjx8ak0WwNZWd2U+/cfyEntxPbGUV9KmaRcu7QuhWxK+qOkDGYlOTptqA3u9Zdvyi/84i+oRfIf/+EfyOOH99VONzGZSq3eFMlkpbhclf3jI6muLKvNV2w8UkvBUjktpXxccrOxFGYjubq5Kjvrq7rnNlotXVOtwURO+tiDT2USS8oEEFfn58SssNRKjAIcYw6xAztl9iwAzpFUMmnZophVKkoCZwSUnbg/qCUw5AHODytusn+6InEyiUm/P1SizUm9Jes7O1Ld2JR4LivllVXpjGemEsFGkXHFxl8VjexR5m7AXjXX4CqxwIFb/z6AY0FmYDaBoZ94UJ55Dz9t38B7on0Cc2Vi9riT3kDBUrPJxeo+J5VSUXL06gLgUfAWC+OCJGjDkMlKrFCReofeee0AZsSlVKEgC4miKQ8fPVJNZqlIT/CRnGIH18YOearrG5s/zkj2zP7+vo7xFRRfSyV1DRj1B7pGl5cB4ooy7A1V7fXg8EB6sZmUNtfxvFSSBt4NnCkUQHB70CLYaVMGra4M2m1VT6ex4E7M1IIb9YwXv0qQ2grFoFBISnZ9W179pf/UjhnPRD8X8gfQKBxG0YQVAPe3/8n/ruCF2kgHO0C3FARspCingGhQ/imgFsAGCApmpwdYyh7hbgMcgRFQPoCiWk4DKAEw7uHy0da5RG9Gqvla8PeCc4hFrf8eBC9XzzJrbfwAcenDxn2PU/RkD0A9TXyk12sKQwUwAs1FQXAAI4nJ+ta2XH3xhqxs7UhpbVNVYIDYzEFTL5qi1gubrnLwwpcDuE4s879Rhar272WtWozF31IMtoIXa9JsbE3djYrGYu4oSMqaZ6/21zXngIWKguuwVhYZLbS6gtfjT+4jij4K1J4fnQdkXV3rYFI0JPdrcaDSH+v7vxfCNc5l7DWuRTG7ICCej695rBeYXSEMgMvY8EHs43a4gFQGgrni1IGu+JxkgPq2VjuVe/fuyePHjzWOxnLVx8o2oadkjboYQtHXAYsQc/Ibf//nFcieW3jO4OD53JkiKEv9LHTXnzm54ZwKKJore6HV7zmxJJ+65uKc6aZg0rUWVG3sU9wLrhOrXwBcy7Nj857Fvl/z83lBPQfglNaxVyeaFK0KSmdyE9vD7X4uwJTF/eV5GW+eo9FoqRqa+I69lvmMSnRzEwB3dd5X1xR35hCz+DDgSOPO6Ux70ELwODw6FEBcwIlk2vImvS92Ybp/ML4K2C4vK1jLngGgC6iDewP53scffawxGHtZjNyWOEuJe27rb+CtArih96W/Z9S3b775ppRL5gxloMBCmQpQ4so+7lsUwI0qcKN5Id97Duj3hvFiLXz/+9/XPSJLWyMFPzLzfcBVy6wNwGRvY+PmqwBXPO+C4LGI3WweTeVg/4F8591vyMnhQwVqs2mRfI54lrY8MYnPRiKTvloo0wdXz2IFuImfaJGDk8pMhkOIi6x7gHVrRcBYtCChYWtOgqQKQAMPDbSFYOVEAvJ5a0PC3mGWrWatip09bUw6PF+3H9TaxOqWI9uYjwI4YBbcNp8WxAaWNGeUktJ1T0e121eylzpqlAoasxMnc85CTn/86KFaKHO2KCkoIQreLi8vqUsPYMjJcU0tvoulvOastARgnnl+jKMQZxk5FeOW4r1MY9rzdzhi9qRkOI5LZ0Bv+7E0AHLDJ+NpXhIBwI0Ctfp9ZM14J6Qz6yj09Q7xkc4XBTttzTjJ5EkA7twiOaiaF2vzbMXGyCNm8as9W4HhA3F5rs4NBD3WidswuwrXADXmP+C+xRZ+/miLrkCeiJ4/gS8RbrPVGbkGYinmFOvBXcrW1tZVeRw925hTvH93bHN1LWcjewa1E14PkjrX7LXJaB/eObkmENwg4xl99tk8oSfVMc8CuAtAXPeGCIBrickCwI2eTawbrSdRB8FSOlybk5hYr9iRb21fltde+4r87b/9d+SVmzdVFMHaQwXL8Y2qnZiF8ckGRzZI7+zf3C9EBnrPaa1mgbu0yFdwV+vTtqArx8dHcnR8KHt7nMNtef3117Q3se+Hi963FifQLs1ssQ3EVXcVtU6GCGDkZEiVtHPr9ztqW07M+uDBPa1TjAd9m3tacwkEoDBVbW4yN5QSHWpdtuc6yWBu+R3aKNie7irRxbmnEWcosNvXWGhRdpaQ5evlSbXo82BpNCLxefC0Gnb0ec8/5osAXM3JA4Drj5uv/0irED/jHcB1xbSfV37tHu9BzgHENTcEc4cwYrS5w/B4xrkCgFvEznxBIjLyNCS+ngpqWF//8r3bz3G0p4Soz3/8ox2B5xPvRzu+z5/9KSNwHsAN+czZRz8R1X3GkH5JAPe9d78tv/5r/0XEVsWsxIxVZbY2xoAKllrBnkSDDTzw1RqI/gl1DR7CGRwJUI0lf06Ae4Z99NR34t7+IcizQnZZmcsEkdoDJPR1OJ/d0x/2WR9PCsY+/zemMpmDNueYU/74L9ke9lmXZAHeuUKFHsA6sNwbgMG4xFMlWV7ZkKXKsqqIcjnUkGYza8UmCvZYXKFSVI6yMlHH44EWilHovfveu9Jp1yWTNpWNBdIUl8yCRnm185jf7iHJMoGoA2fOvLb6xFRyqYyCUIC3ALcUcqDgHR6f6HsDVMphvZVMGtMZ9aQWD3pzZZkmu/mcJNUqMq3FHBIrCgbOqDw6Ppbbd+4qU5hglw8CF753FvTingUqbWT0o0GNs5yjvVnm93Vuw2JFbMZyDhIruGJMRMZGFSk9FLgwp7kPE1UDMvYsKQqk6+sbWiDWgDZlPX+cWU1xhwLC6cmRDPs9DaT7fe6b2Uij64NpbgSLoDbgNk1F0nH6gxZlc21FqqWcVEuoCpkz2GrB8Eyp8mk6GUgmGddCOVZm1bUN2bnykmRKSzKexbV3RjqdkNrxodz77GOp146kVW9Ip9+TdqurqtzTelse75/onkAvodWVqrKbeZ8EmoA3JMPD/lCLJdxPCkokWHxy/W5NFnYZSWdRoib0fnK/sUAc9MdSb7YlnS9JtrgiKWx5saErFFVphBInqUoi66XXOjmW48cPVXGsxTkllJi1NMUgrIRQo6KgxJqTBBsAsd3rS4dea8HEVosT1mHvzHr1HQXVmPcegrnLRzR453veL8koRUt6UwHma9FkPJU7d3clpWA0NsNm2QwD3nrdasVRrafNNSokRdh7xcays12Rn3z7K7K2vCTrqytqc0yB5dHDPWm3e1qU2Fhbl1deviHdNn2gulImKV5dltv3H8iDx4/l2o3r2if0z77+dcmWK7J7fCJ7jYZ0yABh1eKuEI9JLh6Ta8tFuXFhVTaXilLMpeXqtWvy0ss35c69+9Jq1LWQdPnKFVlbXVf770G3p1aYlNpbjabu1esra3q/Tpp1oRHp2taWLG+sa+9iLGZJHHLZnPZZbtKH8uRIDvb2Ve307rvvydf/5M+kQzPkRFoqSyjMl5T9D+b+7nsfiKCy1Qycc4uG4GajpFUblLcxCkZYzU8kIwPZWcnJv/XqVZl0arIMqD8YyurKspQKGSnmM7K+sSKNdkMePn6sat9mB2vrkVQrS2pZf3hwJM1mW1L5gozjcQV49k5OZAA4lS1JslSRGb1ixvQ2HahdLM4I2WxJJJHV64Eww3zv9Dvaw4zerWqzOh3rV1VZqE2gKQKw/GNtslehuGGG1A4OZO/xvtTr2I4nZcRPkxnt39pBCUXhK1iuuZp8ri4K/fycrU6yx7yNtkmwoo3ZQOqaxXkgnVaQx4uLMLa15x5TByuwWEwqMpOVKu+V9TWWbKkgMYo7FK2LZVnd2NCCG3ui9hdLhWQ/EMd0LUhcwVvOhVGvq/cIC0Jqif2xyPFxUz775J6MemNZq66psru6viEf374rRyfHsra8LMd7u3JxoyrbqyuyduGKvPfJIwU2cYO4cuWKXLl8UXsbj8c9dQ6g0Epv4sOTE8nmCvL6m2/IJ599Jt/73vek3WirMnSFvqeltKxV0pKf9mQ9H5frl9Zla4XeazM5qjfloMZaSsjxACWkqVMYP6za2B/ZizQh17VryTKg+wiASy3uRPqthqpoXr3xklzEHeG0pmclQFY22AKntNc9ilWzFsRuvTcWOTptye5+TVa3d2Tz4iW1m5/NsIobyeNaQ+IZ2NQpBXpt79L/6zVSOHbVlxW+4ZKEwooCOhFAl83UC+BzGz/rzeTgGYAt78/cB0b63rUAORzLZDDRPZr+W4DnK6WClDMpyUIWiCckX1qWysaOlDcvSDxfkWkyJ0XsKEcDaZ5SxAd0jlnvrmZTuv2ejEZ9Pff4r9ZqyP2Hu9JqNhWoz6YSUi3mpdtsSLo7kHIqI5e3N6SaLyjgj6qHs7xcWaJaLbVGRx7sH0lvNpXS5qrMclkZxuhxZ/bN9LXWAwXSDapw7i09pVAyNBoig76qstPEqmPAYYpbtJagn1ROSvTjzeelsnNFrvzNXz4bIz8BrLIOhosP/9fD3XvyT3/rfw3uKdwv65d4Wq+ropE4AkUFsQb7sfZ2DD0riUkoggMAOVjqe4UXi5hfCtgGgE/jKg1IzMoQ23LrH9mTmfYNnekcUPBX1WLWq89iUs75jO5/xFFqYYganL51ul+OkKirZwb7oCp5gzqFYq5HclC2cM0gBti8sCMvvnxTVjYvSGF53QDcoPDy2FL3kQDkugLX35/Hi24nrgBuUJgCMLh1o6tkef/eH5PiNR+ovSmORguEPI/ttws76wWQa1bwPIa/4bUBbgFzKLY6OZB9luLY7u6uFqcd0ImCkV7MjP7Mi+Zn5kvICR2o9t+5bazv/UrimPdnXcQ2HudEYx1XK6P85BodgISkiBWmv5a9PwMsNYcJttIOdlOIRvX5wQcfaJ9T4kSN+1EIaiD0RfmcrfdoHHb+ffs9jqooHdD330UBfJ5O/33OkcJBOsvTFgBo9Ht/bb+3SogK+7qSsiCochaGPNbsxK2g7gpcrKcvXtzRdcnvXJHs5FrGE5Ig57Z+FnJafGUteuHV8xQHk6M5TTT/8fXAPKPlhoHp7B0nGivz/MSyW1sXlCAKOMLP3D7Z3rs9u5EhUjrvIXdprN1p6/4DKKB7k8Y+RnRwsJXn4Ho3iQ2WlqTZaOpcB8Tm38SCx0dH8smnn8pprab7NParSpQDgHEAN1idM78gfvX6KDANxH/11VflrbfemvfvVYJCONOUkBBcBXAigizma9y/RokZuv1F7Mw9VuJ1eDwALnED8TdJNL1Zq9Ul/RvuIXOLx7kC19acgeEAIgaGQXC1gfX2LewZ5CXppEi9tieffPSunBw9lOm4K6nkVAo5rOghSg1kOurKeNjVx2bS5v7AOQVQyx48Vhtg+rj2pdsZSDyRlhix9Jg+uCOpn7al0SQGs163uH+w8RPTQOYrFHFzKuiexf0m/uc1IF9rL9t0RomxPeLR4Ui6A9omcd9pKQLogzMD+yagaV4yaXMQsrlgLRCspYzFiYwB/X85/8eTvqr6sCSvVEqysrqsxGriZmobu7v3pc/YQ9rkDM4ktLXQ2tqyglJqFdtE/d+WpaWSupaZ4riv61IJX7gDJSwO5Tq5dsKfTncggzEzBwJqQvqjmDQ7YzltDaTRHkqrPVJwXF2UIq1RzpTk/AxdLMp5nS1aAJqDg6Evvf9bx0njqmArG8bN90ADWR1Atvgu+sF6nQO4qDGt4czceSpKEIruZ1H3Cttf/Hltnvpe6iQoJzgszgyrbxnQZ+p5PT8DgMvewnza2bmoKlxAQNaBrkE+A4DLXuXOEZwTkDs4H6lDMve07hSAXnd5cHKqvwfWuxJU1XHKjpgvI5WJ1g2jdUH/3sBwA3LV9SQonXXP9eEKNc35/UJdzWdQ4Po1ch6Y1fNU0umcXLr8orz++lvyi7/478tL129Irz/Q+gcxJeRdlPGIJU4bDd1DqssIKMpaj6AGQYziPWLZ46jTtAFw6w7gdpRAdXREOyYIEhm5fv1FJdacfa/hvgQXKt+79KxRcoe5R2E/RgxImET8227TKqGm4pG9vUcyoF426OuZaHGjkcj8TAEAZxVNlZhNezXbe6LiCXvsog4DHG9781klbvRxCwB3sS6+LPB6FgRerKofFMCNvp6f0R6TRAl/1D6JIfWsnJNwjBQYBZQ9JuG+W19qU0pHSds83gFbzb2GZkX+JAWurt14QipLSwLp1Ing7CVG4BspyRpHDNbgn3z06NlF9zO70PN/PB+BH84IPJ94P5xxfP4sP+AI/OgA3M8HbZ+7tFhMAHB/7b/8B3owKhs4FFrU0EyBirNWKm6J4sWM8RSP/rGyw+nFoCzlAP560PiXBXDPB0payK4uac8fS3gBxggSngDQ/dAAXN7OgrXsh+T5sfxhArgKkurHYltCHcO/SeDSmYKsbVyRImquhAW1ZsmFzaexWM26DnCL++gWJBz4FOLMjos+MXfvfCb10z0ZjbEo1e4qpgYLAK69X4pw1r+UJ1OFh5Fy5z/ToHwikkF9m8mqfRLJKYzt/nAoJ6cA/AO1xMSamb6QDhowZ0yNaWqJza0tiafM1s8BB+/V5Uk0j6Nf5aef3VawgrnirGmu2Zmgi/dxNjT3Asa8SKm/PlcgddubOXPdi90GbLA+eA+MvakzzA5qNMLGEsYzjzFLV4J5ipewSlFMk1SmsnFlLGNxqiUeXmc6keZpTTr1utRqxzIErQg9keaWX8G6cs60ncUlGUsoaHtpe002VspSzKQkl+W5sdUxK2FV48YmkkmZnXKpVJal1XUprW5JZf2CFJbWJQeAC5DaaUjj5EAe378ju/fuSqvdlMOjY2mp9bD1/aHYw76xuka/mpICCQSZrFOK9dhlch9I5Llvao9MoTYoTrTfmqpqzBaW99Ptd80yaAZmw77S1V5KkgHELWjRBnZ3G+BoPJESYFmwuht2mnLw8IFahVdCIrj3+JEmuvTk0z5sar8a1FMSk94I5nRfTtsdGdBHNZ4MyklAkbMAroO2tjxDkuErNZKQMRccwMXCMyZj2xJnCSW5fHb7nrzy8utqk/vZZ3e0ly9gpAO4SpoJvY8dWNG1GQOM78kv/PzfkHIhJy9cvCiDblcO9w51711lbq2sKxgK2YXkqNlqKHiP1XF3MJSTel2uXHtJ3v3mn0u7XpNZJif7zabcPTySISphCkkoNWMxycZn8sJyRV69siVrRZTiU9neuSyvffUtebh3IJ1WXVbKebmwsyOFQlmDeaUBUzwHoBmOpEQxOpFQW/AOTNt0SkpLFVnd3pZ8sajFN3qtafE8npIafShRzjUbCuz8+Z+/I//iX/6BArixZFoq1TVdP30UfLO4fPf9D2QwYvOx4j6JoFqmBTY54C6A6VSSurslZyPZXinK1954SeLjtmRRKAz7Ep+NpVzIyKWtDalUCloE0mItFuDTifSHPU0uYxP6LE9khIohnpTOdCyPTk7k0dGBTJMZGadyMs0UZZpI6xpITIaSgUCRykk8mZNUmkQ6Zla/6aRsbq5Ko1kzhSeED/rdqD2cnW2sC/YYANwiNlisFfrvNptyvLevIDlJ+zSWlhGTLJmRISQFipdDknvrMcm+4sWC6P7Ie4xaZvq55sko//b2CDpFNdEOBcXwYEg57IfMGQDcYjJuFtpxS94LqG0puAYAF8tTAFzAt1yOdUnxAra68bBjnHWxpKo/KIDO6I3epYjWl8FkKruHNbn16a4MezHZrK5Lhv5KsINzeal3etLodmU6msjVS9uST8Tlb/17Py+9yUx+/w//TD76+FPJZ/N6Zl66eFH3rE6nLuvry/L222/JQCby0a1bcu/uPXn9tde1516zXpd8rqB9+ZhbCRnKWjkt2+WkvLRdkdde2JZqgb5uAwVv908a0pqlpDY0m3Qv5HuRNwogAXhpUVf7YyP8zagCsdNuynjQlUopLz/z1puylk4pUMnfFuhxr33mpxILvdC4RwOOilRe6v2R7Nc7sr5zScEter6h7OX59pttqXetryfnNM+j947+xaHXoxfmtGCrO53NHYvHnMU+M+V1OFa9kBAFLbSIov1TEecbQM37VAvewUS6rY6MBqjgM7JazEm1kJMcSg6Ul7mi5JZWpHLhkqxcvibJYkVmk6SMByPpNE9lMuxKNpOQ0QCb244MsA4GZISgNh7omh1Mp3JQO5H9/ccwx6SUS0s6PpNxpysbuYIkhkPtNVzMpiWhYxBTIgDOJbVmS27v7skAYtTmhkg+I4P4VEYUsLFDHQE2muVibJZUdTXkt/GEAvNQhhSDux193mwiKdkUFsVxswqkxzr3GmVbNiMXXrwhb/z9fxCIdmFRnaskLv75eRAXNcP/+du/EVxzUD9Yb/U6ZJhaTQFcPk3Bk9D92K2NIdJRHFeVGHEb6rgQb8zBFVXhmqoNEFdVUAqQjhXA1VYcfbMa1r0Bu01V4CaVeKc2yXMnErNCVlvEOUiojTPDJ96UWCrP1ErZbZS9v56pbinoxdTmnwBk++JlefnV16W6sa1zBgcLB3BRJdMjnjniakgnwLl6ychw7NEGKnnxjLgS9a2r5Vxh5Ipdj1m0d6mSxoyMyIfHlW6Zar1wFz3cACYXsafFP8RJ5YqpZXwt8lqcqwBCKB28aBdVJUW/d/B1rk6JKE4stzO1lLl+WMzpdo1e4Pbivedf58lp80J16EfINZH/uSMOr6H9KFlL4TFKHshCJrUdxT7sfTNXUdpi1/vd735Xbt36RC2qiRdtzJ4ljQpqtadUcfx9E2sqMB0ep+NPHK9AhI0Lvyde5G8gNHheEr1X58fF90bfA31cfR4oIAVIomRLWz+uhFeAQgFcawjNPs7vAHB3di4EUisKVVN9O4BLzkFcQFsht4ZnFKItaRxMfBaAq2TH8UgL/wBaALinpw05Pqnp2uE+oopzBS6Kc2w0PRdb2GeafTC5qlq4D41IhgL3uGZEEgZB96CgOHPVo87/DATtZY1zAGwZR1TcrAfmFyQBzmXAXSWxQejQ/cDUgez5pvS3Qrf2wAXADSrBN954U772tZ+w/t+odwOA6+pdiOi6FhjnAOBGQdwoQcLvua8FP9t9b8BC+f3335fT05pak1pP6HV9T1wb9w5HMUjOqJvswwjzDuDa3DOlmOWzoS1SbCapxFTazUPZvfehnBzuSqdVw7tf0ikiXZyQBpKQkSTUQtkUuLZnk9snNcbC3QfXFpxMuj3IJ4wJ8QC9DafSbGFL25dmayz9wUQSKetJy3rJ5bNSXaZdE/0RuV897YHN2HHdEHsL+ZySKMcQZWcxGSohzFRcxATsgeRDw+FYCnnmVF5jWa5RnYtojzM0VzcA/nBxRgAAIABJREFUVtbjcATo0JPhADtmck1InSVZX1tTK2XWGPPswf17au9PvEZ8SQyE+hYAlziuUa/NgYtiMa/XCuBLjMk+RTsH7S0dZ3x6OpeprXDdAN79IcR+QPCkArj0v623hlJvD6TZHspQAV6FngKh9Bz96gyAGxy1fGd0C9mA+EZjcd0kQhuCgHWFuMxJFKFWpYfafFYtSN8Gk0VAVFOJahktqCCp+RELabwQ/Kt16wqOVH4G2dy3GpCDY3zP/ff14HvvIn4MlO3w3O4WYoLImIK31I0g/6yurukad4tm7r+S3acQDILd+WCg5wbgLaQfvvd9hFficRD4IPi5m5DH35C0FDBzBe6XAHAt9Y8GZwbUOqFewdtA8CYOUkA7ALg2WIu6md9Xr6vpeKIsDe3PDCSjnsT+TBuqvLxw7WV544235W/83M/LtWsv6fsDuDXHhbSuHUgzxH6MW7lSUbcj9mz2OXe8oy7B3g5pod1oaj5JrtXttGV/H3e7E6kuLylhhxZbtOZycFFJJnpekrtB/COPsPok99N7VQPgmngkWB/PJnJ0uC+PHj2Q/b3HGpdTo0CsMHd60XiR+2L7gJV2dYfX+gdrGbtzzr9oPAZRWffqjDkQOlnChC8LlwWdp/ozl1x7xnvW0ngxX/33oebpoqInCHn+KgCu501PB3BxbbKzLfp5HsDlas8DuIv1aePgAC57HSDuAsD157bY1ADcZCAVAuCG+az5OaWKsdbhDg8ONUb9V+/fe46jLabT8+9+jCPwfOL9GAf7+UstRuCHYqH8hbP3C36pAO63FMBd2K4YSIVKRe3OPPgIB5YDMJrkq02GJSQEDSR/bOpupzE/+p4QGJ1nOz1pTpwFcO1gWlupaoD9/2cAd4E9h2BXYKMmZDzGai2jytvy0rokk9YDlOAJmzn6MVpfCitUkCyZy41bipgaALB2MOhpEDYYdKXVONF/D4Z9LXQZWDrSQEwPcbXtMesiLahoAKfeOiEFNsssjBdTElfGViKZ1l6vJPq1ekPteAkUeKbJwFQX2jMl9EiDJchrwa6+dOWyZGDrJwCsDTjmKwE6c415wAfB6J179+Tjj29p8VDBhQCkPQvA9QBtwWJ7svI5WowxldPCdtSKUoy5XQ9rw4phBEAkPABJBgR6MQUAd7mK3SZAJNaAae0zOwXEBbTs9TW57Lab0qidyrhvIGlormrgokFVC0ZkKAajyry4tSarFfoJJlQxBmOZsaBYQA9HgCosHavloqyvr8vy2qYUq+tSXNmQXHlZ1SuqfMbOuN+Wbrsh9+/eFoDQzz67Lce1UxkMsTmeSbPVVnZ9sZDXYB/72mG/H9j1CckkU0ERDXC5sOtkLDz4djtU7jXvU4swqqynF9NEmq2eJNNZ6U3iUtV+LhUFGHU+DcdSRHUeQAgsok8ODdRaW1024PBoX5MEkntWE306tR+jxLWg0B1MpIEVa6MtbZSE9GdCURX6Jp3fl+Z9cTWvWFjyRJNs3h+JKCoUEovJuK+KVvqT9vsjuX1nV5Xzvb6tJ9i1MN+NQGHF5CcBuLE4MH9P3nz1plza3pKN5apsrCwrCI79cLvT078j4aOgAQh6Wj+WQjGvvX4vXrmqiuPdx/u6nplbh/Wm3Nk/kBN6u1JET6UVJOd9ltIpef3SlgK4xdRMxoOOxBMpefmNN7W3VTYZl821Jcnmc1oMUoDTmR0Ui1AaJFOquqcAB7sY5RV9y6rr65IvFbX3z97evq5r+vgyT2ooz3uoB8by9T/6E/m//u9/pX1LJzFY/1VV+w56QwVRb316R+rNrvYHsqXB7jRRK29V4sZTMo1nZIpFdSwh8elYtjeW5c2b1yQpA5HuY6mkJ6Z4zGXk2s62DNot3cdg4hdyRVWHUwWj2DvqD2XQRdkxki4qrclYmsOhAj6t4VRa47h0Z0kFcyFPzMZ966OXyomKiONmXYpCYDQeypWrF1UZ8Gj3vrQbp2rTqx3lbJLq/sr6VXtH7QdlCg/U/pr4qoITXkJMP1EGDCmYSUz6ACehpySFUi+uOEvei+u+x7mTAXOQfdEVaZ70eb8o1pEVaq3ozZirzSg2c/GYzhsIBGadJVKslCQNyQWiUaksy6trslxhfcYlm0OJYlZbpmajgAm4kFSr9Ha3JeNOR2Ro1mCH9YbcfnggR7WuyCQjO+tbapWMGpy5251M5eHhkbx47boyvvcfPpRquSSXrl6RVm8ou7uPpJAvSalSkXwuL4/3Hquy9+d+7mfl+o1r0uq05Bvf+IbcuX1HARPtV0h/r2xO93ausVU7kNVCXF7cXpKfePmS3Li0KsV0TK9v/7gm+yd1aUySUhsl5gCuF5UXwI71RHQmFIrCfKms14U1Lf2RayeHMuy15c0rF+Xfee1lLRRRlARsU4XRoBfcMkQBq5N2TzLFilTWtuXq9VclV1qSND18KRrTPqHbkodHx7rmuaeALIAkAC8LENdbA1jPOy04o2oPH+yLenbqiRX20ghIFAWrDSCZyhSAgP0AktWUfR4gFoeEsaTjaVnK5aXEuT2eSKEMUackKfp3bW/L6uXLSNClPRhI+6Qlccg3WH9xLnK2ziZ6zqoRP7HJeCgzrOUBU0Wki/K/dqLnaTYhMuq2ZCmfkxubmzJsNWXc7wunN3NRe6qn0mqzfXRal3EqI/nlFUkV8zKMzWQUn6m6XZ01AHnYtznnp9arcITCmDOX/vP9gYx6fRn3e7qemTeohQDNef/sAVPO5slEtl94UX7mP/uHVm8N6z567nyxKiQme48fyD//nd8MNuQGjhrw19HCJcU4itoOYLp1shVoIKEBBkH6sVjGW1porE/8xcW4wi2oWLWwqMUfs05WFSf2r/TBTqXUDYbCvvbKBVzXQiQxpfWBV5cJdQbBIhmXCrNQBrzlq45ZIJ8ABvMYBV2CbbLakQPgJpKyc/mqvPrGV6S6viWZUlUtO3kNQCTeAyASca0C0koesznua9HmLFiDjZurSp1wRqHSipUG8EYLdQZMU2BckEijZAYryBlpLRqfupWkA9tqjU/bgmJR8gV6OZpSmteiKH3nzh1VU/seHd3DnUzrwKzH/w7c+VcHZs+DvPM+reEaPXb2tXy+MGk5gecYlv957GvxyyI2dcUIY25tUMhBJuHvDfBTJfYIsl5L3nvvPbl165a0W23dT23cngXghnVjUXHYnyKUh0ivQScM+v3QmCX0Y/Xr5gkoukcV2Q7MOzDBY1zh6uPjj4nGgj6GpsZCqW+FWAX6dAwZA7ebNMIqZz0WyvQQ9rMYIJJ1xO/5WwrYgLeutCGXcNDeW7koeTJDHBK1kbT742e/7lthTTP+zDX2jHq9KbWTU22hAqkAAFLdg6rLqvby+N3IDWa9P1eoir0PABKzce8oYe0IAJfaAutZnTySmrexN3AW+Sf7kBPLyFHYM5n7h/sHaiXOcxI38jzkTAYaAOLaWnNiBj1wGTeNexIJVd/+5E/9lJ5r2iIq5K9GvsBVgT3KnIOIXReWobbufd34+J3dB6zozZjzd6jRsVAmvmDvBQC5eNEAeXJnB6oAb/P5QijKo4A09wTrNwgQpisqzDXvBTqTRGwk/e6JHB/cleODB3J8iJqtLrFpXxKxoaRiI7VSLuSS6tKh8f7IetdCYOU8pu2IxFIKzlrvTBSvrCCA47gqTVttyNdDJe3i+JHOJiSbT2vPWVSOAEfcR3oW7z54oOuWNVXIZ2RpKS/ZQkGdajhXic8gL6nVa38kvZ4RngeDsSq8cBEzAvR4vs8qgW82k5WVZc3hOGuwYe12G9pCBrcorJG3tja0PQJWy5Av7929q2AUNQva8ziAi1sUFq6QRNVRCzUzjiYp5iJA7UBjV2pMeubgitWHODHR/I0aTLMFgEvP1ADgjuPS7k1VfWufKHSJy80lDjKmVXLCxxxYtXtr88j2q/PUfftdsLtVhWIIGb2XrBeLnBjzuWAhIsr4HCE9EAY4RrVtghFNLIdifzMVtOWjgcgf1O5R4GixDswRT0kwoVen75NngSYjkvE4PR9UsWk/gyjCHsN+Q/stA+Uyus9BcNLHh7Zabo8MeITyln2BM1uBy5KRIjjbvDcu+5GfRwqCeUyDO9aZE/x81n/uTJkDuPZzJ3brvhDG2HpGs/YWbl3Wls4mgu8h/komivCmr25Db6IE25tQqRfl+o3X5I0335af/umflatXX1AVJMQCWvzwvlnWWOGzjxMvFUtFKZYK6t7Ee2Y/d5tsekXjeNVptqTTol1NWzod+qgf6JhdvXpFLl+5pHUi1jl1QXdj0ppjmrYI2PdnFOjTs0rjO6t5KQ8wTs1sJlOcVsZDuXf3tty69aE8evRQQVxX4BpoCyFwqK1MBsOREri1Pkd8Rg0tMdN1nMszH4y4xJzAKpoalJ+HrF21ew/rzMkF0a+61pyAesZWeXHvF/XnsDZduPKUx/9lAdx5LBJEKA7Q+r3X+FFJSV8OwPVWHE+zUI4CuJCcvG3AAhg2sqHWluNJVXCrwlud7pLqwuXENtbcwb4BuL/3zkfPcbTzW8fzf/9YRuD5xPuxDPPzFzk/Ag7gfqFL8tN+eW7W+j/nMdzTKj9+ssVi8p13vy2/qgCuPdiSWAI5FB6hT01IdpwRxlcSQA1CoHcGlQ6JGgxYC1UXIauXN6Lv/csAuOcTYhR062srGmD/6wngfsltBstCC6FVtYeKFnZdNgNTtCS5Ap9lBf+wQtJAMSTSgLh+b6w/p3InFZDSAAC1wBiFF8EhBcexJIJFIr8niYExDEu1o2CuWWTS9W02xcbEP5gj1pPGCliiKtB0IhVsk5OytbWlgWez1dKEketE5dFEjRuAPu/l5CowisnYW5bKJQWUCfLVojPY4Wjy7gDuaKQB6We3b8vdu3c1sFf7llBgWhRkFsW1+dWHBEMV4zbzA/Hg7Ap1cCMazLF8zMLM+rhq4BqKhWpDF2wxYay6ilPVdChwV9elurSigDs9fgGesFuir06zDXOyqfeAO9fvtGU2qEkyZhaEGnSGxE271AV7c35FH9rNtWVZLuckm4pJPkVxwwAHCkLc72IqKeViVu2T6ZNbKZUlX6pIrrwkpeV1WVnfksNaXS3ONjfXpICtcVyk12rJ/sGeqtEAcXcf7WnPH/q5YkfFc5MgoNjCsowxo3gLgOsAvKkpjNXntm98rxZrrY6CxuwlCuRSeMoWlAXeaLQ1KTmqd2Vz+4KUS2XpacGYnqj0JM7Ya8NWH4+kWT/VviqVUkF6nZY0a8daKM8Dlidikoe5HzOxz3Aq0samuduX42ZHAR5MTK3lE6rOp88FT9b8EdGiHd9TjCLwpVgEgGsFI4gIIodHdS2S0BcWEoblEW5b/wUAbowiVUdB26995U354LvvyUqlJD/1kz+p4O+FCzvKZr//4IH2PMSaCLUeYNCDR4/k4uUr8vZf+yn56JNPVSVGOrl7cCgHkG/GU0GDPzUrBr3u5XxO3r7+gty8vCnF5ERVbwD4heqKvHDtuuxsb8jyUlFBQpjSFDwmI1Niqn21FgJiWgChgEYSPsUOEPUfyrdyWTK5nJwcH8ugN9IEDGvZVquhf9s4bcg/+2e/K3/4x38q/RHq6JQUSlVZXV7TYlS7O5C9A/r1NCSWtL5aasVEYQYAnkpRPKG2xfTChWLCz7c2qnLzpSuSiY+lcfh9WS6I5Ohtmk7L9sqylDNZyWETTCFyTCEShevUlGncrAk2athuD1WRJ5m0TOMJqTV6UuuO5bQ3ko7uASjP6FE0k3ShIs3BRNqNjiwVUdJOpT/saOGEvqqN02OJ0VPRe1CZbYIp3uhFo7baKDoXaldVCoVNIRFLSi5flN4A9eWpTJNpkXRWCyNq2xsKv2Z7aGe3/enCftD3OAc2vBipRJ/QJ4d5rLZgKJlC0UHpPWoTKZJD6Z80a1/egBXYKpImqU5nFKSsrqzKcqWqNq4UnhMpwByKSKa6oFDGWdLpd6Xba8qo1ZX64bGc1BsyjCWktLYtje5Ebn+6K1sr65KPjeVo/5HsXL4ix62OKqNfvH5Tjo9rcnhwLIcHB7K2vizbFzZkNJxIo0kBGHupnDzY3ZVGq6k9hre2VtXai70aZnqzjt07+GFWiSLEH+ViQTLxiUw6x3JxOSc/8colubpeklxypu4Bj/ZPZP+kKadjkdo4abbsoUhuhQgjfsyVdNqfLSmFclWWV9clnc1Lo9lQAJl+9Vg8Xyik5a1rF2R7c1PPRFPz0Xetrfsg62/MWZwtystvfFXWty9JKldSa3ESccDJvPavm3CKy/2Hj+TTzz7VIg2FLwr4vEfsOq1obQk6+7kpMIKVshfxbKFJQi3fA9HgnJ3ofG7p3DMLuPGUvqWof1JSzJVlY2VT0sm09BstyY5H0uv2ZZxIS3FlTTYuXZTs/8Pee/5YlubnYc+N5+ZQt2LnON2TeuIGpiVpCYQMSDYMGBIMW/pm0JJsmjQFGDZsfzH8N9iGAckWLEukLFAmZcGgREqWuFoud3amZ3Yn9HSs7urKdXOOxvP83vfcUz09uytxd+EP3bO11V3hhnPe8Ht/T6qUMJyN0eq11AQtxAOk5lTAD2UNaUQHs0ojAE6VL7PP6WdBEtCI8R4CuoeyXB73Oug3m3jp0jm8dGYdsVEfvU5HgDnfBi3Qj1pdHLXaSOWKyNdqmCYTGBG0TiUwIoFNQKNT+nNNIlCoTEACIabCJAgwpTW8PiwmggQezhCCinzJVKivVarIpWJYO3sev/RX/lpks4kU7s/U8GGDN7I37e0+we/97m/5KiZsFROQGI7GZhnZ64YgqpEv2GS1tYVrM8e2Gj5BoMaWrQEGVPM6E5Rmk883SQUmEZycmAMPwVECU9wDMtyTc1mBuKwvSe7gNeE4s+vDbOiJrKhpe+lVv1L8sIeJmIggaoJShZswdayUKa6iolqdCcqzWEyOEm995Wuorm0hkS26sWBqRNokUh3Wp52muzIpB+A+q17gdeB4txp5CgJAXP89WGrkLRvztm7aPLAa0SnpHRjE2nhJIlwCaGogC/CkapeqZhs7HsBl3UAAV2B6YPEQbMY+evRQlrYcS3x92hMcWKTX7VTVHmT2xBqO1ygQKzDLg23OUYePqXvozpl+f9D1cTnCUQDaA5d8fl0nZ/Poa73wbBjZZzi+BEizvOAe58BLOTxRaTcaodVsK/P+8zufS9lBcM8JaL7QODg9LSzm5nTBtlS82TnAAa46EznD5Yiaxrrq7iTgAE5dS4IRy0ODKcvcXufBZ1+b+/OqP0/4NZC/IwUuKy4C2HRxUBaukSU9qOcBWCrir1+/jq0zWxp/nDMiQei8RgCXmbQG3hK0YsPaMqJNIcPrxoYqX58/K0XHgB/P/vX5PHT+Dj9aLcuTrDeaaqgLVFmpSRFHe3me4bhH2D00BbVIDsxv1B5OBSdVm0N98KwnJ4CTo7Ce8REq3gqVz0HlnZT7Lk+T5yPm4bK239vdw/7BPo4Oj8K4HZ/7LgDXOQKYS4DNK6p4+fgC8DIZvP3O2/j613/GqWAJ2diBSmphrlNcozzRhIBd0l6L9sTo+3vGzjZswLOKd7XR7tNdfP7559h+vI0nO0+wUq3gzJktKeE4xwnc8u/FgjXHtd66elmRMAJ6jSxiyqfl+ZSZkIn4FMPeCY4OHuJg7wF2dx5gPGghnSRpki5LMwRJ6CxIxJTXRcDthHFFc/QGc+eUFcgRgXNw0DMwNUhSXR2IlEmy7uGxWSlPF1MpcPPFPMqVEmqrNZGSeMbleYO5s7QgNsCUKrkk0pksEpk8kAjkhMOzHCNfCBjzuUyBO0OhWJYKl4AUxw7BQ85TU1AvUFupioQ8m/I19tHrtTAec02fgQra9XVmM5d07qRTyZPHT9DtdgQCUbGXy2Sc3XMRIxKTe231PXh8l/tLPKaxwrnA56GLkcA41W/+GJ/Ua603SC6hcp/EUDrf0N1oLuVtqztEoz3AcMz13bs02foeWihH9m4TSZw+aIZ28A7t89DuaTKLkeafXfO8O9RywVyqZA0L9sR795vKaPUgpPvsu3fO5tgJR91DLtWM0f6c/xkb/9YT9HbYYS2o3owRFETg4jrB/ZKOG67utDWtKPJztUo1vhGauOZwffHRHNyX6LpCdS0trjnXqfSnOp/PTwCX15xrJh0FmJttwCJrMM51I5NpL9YH76flt/K6OufykDzhQXRTL1vN68Favl3Dve2c5olglhlt9za8x6fUuu4Xw3OY9RzU/XNjQn0l5XlP5ET28qtvCsD96ld/FhcvXgaj4rgWZ7N51QCc46r7xkOwzskXC1LL09mHayLrIdasrPHarSaa9TqGtKPu0zqfFtSmZGbNfPnKFVy8eFEqXAK4qmtdBArfG9dU9rS0Rrn/WDPymvMWk0xBxoHyphmLtL+HTz/9GN/73oey1KeVstn4jp09sNVdrMelwJ068FbnJrNlNqUt13Mj/nFMWA8xUM1EYhMJ61LVcx7naM3O6B9zFVtONRfxsZSxh/VhdL6ph+Humd9DvYDXE6xtFi773aHCdzlj7G9OOR+tC+zM7UhqjNJxZ3V9dnu/WShbPW4kJR/N4TPcjYDoz+/sTfJ+eZWyryv88/I+SnUr1xy65zgLZedeYXPMejfc29kn5J5FMJfXnIQjPgevCwk2+3sHqlH/3j9770dscH+hnHvxhRdX4E91BV4MvD/V5Xvxy/+mV4AA7g8Eb90h4wuP/zzwNoLg2uHkS15VxJqFFsr/2V//1TAD1XtLCLyNKHD9IcXnJFlRYpmo/Ew7HB4cubmENDNXvPy4AFyCChtrNVPT6T24rMOfpIWyCqofl4XyD19m1HYglqOCnwdiMtfJTi4jm8kjE/DAnkXaZRvIjs4d3M3KxCyU7U+0SW+NAxYBdi/5mWxGhXDq62Z54n6TTWE2VamC6tJehc1eyxnh16iq8dbK3l45mzGrTwJJtEpUdtFoZO8lYUwuNovqRyfIs7Bik8qpGlhYsgDvdLu4cuWK2HW9fjcsFMTUnjAnqx0yzb0agdk7n92545REVqSbjYpjjnrmY+TKqBHj7EhsLEvmemrC+AacL3yi3wwzXJ0lVvTxyJZj4comsrWRFCSIZJpZlmuoVKpIJQ18p9Vyhxa+nT5GE7P2tSp+gXG/h+R4X2xqaxI5+yTaNgq8tbKRhPLVlRJq1RKSMaqaFijLZtPl3MSZJRfg3FoN+VwasdlEIBdthXlwLlSqyOSKsiftjsY4c/YcisU8ViplrK3W0O90cHh0gN3dp3i68xSPnzzF/lFTdsq8B/3BQGMqV8hZI2RqgEAyRttIKktNLa1Dk8syJmuSzR7lI8oWPKU2PItLXgGCURyazVYHne4Q42kC586eNxXe0aEY3ATxpC4uFNTMIvDMZjWBj0w6gXyQQpCM6e/sY7CFzuZ+gocKWXrFUO/2pb7tjKbojiYCCi3a0LJcwiWUa537t1dEstm9JAn4ebMcQ2HjMMZ1inl/tAFKYjRkVtkQCxDg5m3lQY6AmH+M5ytwDUuZSEV9fmsDG7WKgPpSPqd5xINvOsigPxiatXeGpI8k7tz5DI92HiOTL6BcW0MqIGnAmM979Tru7uxikkhhwvthg0ZN85VCHj/72g28evkscrExgytxXK+jPZjg4tWruHzxHMq5NALmoWWs+c9xy/sqNRbnhg6Lc6kdydRn22xMYICHbGUEp9HrmFVlMV8QY7fTaSu/98njHfyjf/SP8SfvvY8BwRIxjatSL8cXCdSbbbQ6fezuH8s2k+sgG1VmxGtAi1dpEWDmDE/Mx9iqFfH69Uuo5JLoN5+glAXWVyoo8xCYTCDhgFHL9ebexrXOnAB4YCbgpoYX2d1Ud1GVx7zZRBbjeQztyQLtwdDUo9MRhvz9TAG9eRIHh3XkM1nZuSWT1tBVBi5Vv7QXXMwtA3fu4gvC9diaIh50kerJvc4YbXWDNM5ubQGJFL794YfozWKIEcyQ7Z6BEF4149czfyD1rHS+P9kpTiZ6rz4/hz+v9ZeKauZROhBYqlJnnezBZOaz8n2BzZL5FLlcgGqlZKzddFoAbmWlhopn15OMpdwnaz7zP7oTcO0YDvuoH+3h4PEOmkcnUjEPEMdxd4hJLEC3PUJsPENy3JG9d6FcxcWr13D95dewsn4G7f4U3//4c7z/wYfodBrYWC3htVtvgHjd7t4hElQ0J5Oyd+TeR4LHqNdRs/Vo/0D1BRnebCYdHx2ifnKMTWY3Y4zUtIN3bl7C2zfOYa2QRDo+E+jweO8IB402jscLNBdpjT81iThGHPvGM8HZ6GEGKq3si5UV1FY39R4Iut1+/wM9Hz37qokJLlWyymnma6LSk03O3oDrogLpUFrbwNXX30R1YwvZfFlW8FT7sxnC+VCQXT3v4wC9UV9KJpKeONf4erjXc8/kod/IVAT6XaZZ0gG5kQxcAldxZwXsC1hPBoj+ezFnc2aKMa3r5ynEEmz+53Hx/BVcuXQV7WYHDz6/gwIzeUcTgPEQ5y4gWypKoT7oNTDpt5AP4ji3sSkF/KDfRUJj2oBU2mgK0BO6N9ccUlM/HhNIyMfpt5poHR+ic3KEWzev4/VLWwiSC2V/EThqcR9o99DiNUtmkCgUMaPqPhnDlHtHglmLRtRiBASbYNyguL6xwaZGm2s8UeUkIECqdPv+mA2zXl8gXOPkBKR9bdaquHH5PF5/8038+V/9zWeK9aU9tf9GZDdyhDP7zt7eE/ze7/22uo7e3liAqkk9MFsQoKD6yvZgA54MfDNAlbmzcxSYVx8EzvbY6kLVF5z//QGODg7RqJ+oBpO1pT+4aM0n0EqrStpPspGWUUNNYLCe28BbU3uORJro9nsI0knt/aZyTRuoxUYRCUFURXPdShLApSNQzBw6JMg0W06C7ldvvIyv//w3UFnbQiydMzcC2nOSdKKML7NSlVqQj09gJuVMgOUHAAAgAElEQVTIjU414xvPls9qDTLeT1nshmcpA219fquAOTasXZYnG6ceDPPERK4f/LufG8rZHBNY5+saa03l+sDH4XrgIznkmJLhOSculxNaKFNJ7S1y+Zk/z+ssxZOztffZml4p7J83qiD1ykJfu6g56NTJ/j1JoenA2xCg9+/XAd38fe4LHA+WobYEu5+nClZ2XdosEHXdBNJYTcsGfLPRwu0PbuPOZ5/LtpSP6UMDT49916xUbqHTPj8TmWPnmCiI61RPoZ2lewxOM5cf6ZN/RM5zQFxUZRsCdRGSqEgHqguWDdRw/QsnriNH62e4NhmAy8c2MoEHX+15OQauXr2KjY11A25ZNzugg9eY15YNWgKAJbqYsDntbJj5PZJaWQfzfXA8+PFs5xwD8DkGfB1AZRU/CGDxg2Acm/ie3FOrrWFlZVUgbr5QRFI5ptwjLO+WtZVXqHtQm/eOBGCBzlPG9TTUtDdLUDsfUL3V6XZ0fjDLVLPp5PXjWZHK30q5orFNS+K9vT29Js5nRQM5EEgZ8q757G0mvXU6baFz2ayu1TvvvIOvff1rut9cnz1mLwDX1T2cn0ZstrNF1O5ZYzrhQdVlbrHGhT89OgUebSUfPXqE+/fviyzF89TG+prIzXRhsnzCrOVThhbKHB92zouSJLhuRQl33IkSiRkGvRMc7j/A0yef49GDzzAdt1HIJ5DLANnMAkmaFy+mWsdIrJTrPxWk7QVa7QUKxRyKpZwIsLwf7Sbr7gGKJC/lqAwu6ryyd3CC45MG2r2e3icdtsrVCirVsixNSVBtt+s6Iybic1RKJDa7/kyCjj5ck1OyG55OzHGIQDJzdQnk8t/FYgX5fNGILQRuHPFkPOa9hlxqCvmsCnJ+jQBuf9DBeDwQCYjfJwmAHxz7u7t7UvQPe0Odc/OyHCfpmvvbANNJH+SBB2n2PLjXzdARaWQkUD2bzVkva87zNUm/KcwXcamGScDt9wlSZVXPEJymu47O8e0+6s2eiJR8X3aOPK24jK5ltg4Q6LOGmo2laDSFLSKnv85zv+9XuAPCKVWge4wQWLJenbUivtgUNN8bApJOlBFRkvrNz78+YVkuc5S1jQe4OD494U/kTkc292RQEYlEOkqq7jYiltujJ2PNBX54u+TV2irWaquoucxt34thLcPfJZGA5BI6trE24dsiwez46FjvhQAu3w/nNntWB4eHztkrgRGjrki011rMccj6ZKqagI+rnoTeoydPcM7H9frtzGSkQYG1ctbi+m91Dmtoiz+wiAgbxwbMeiDQ77thPB33Mb8Huftv853uN2Z7PhiOkckV8Nqtd/H6G+/gjTfewcXzlxGkMghSpoTlHypXeY1IOE5nA+SLOaRUX7leC4mUnHPjicDb5smJSKJUtlN5y+xbXhu+7kuXL+PChYtSv/OMYjfV9jACuARH+Vlnm5mJDOjaxzqT6wL7tFyPCRQy1/6jj27jgw/e1wfnqABhrresP52Xn1co+P61H65+jXXTxCy/HSHBnKCco0UyoTgvEjrW+LG2hkqZNvUF1ZCn7JV1fiV508axPaaR8TSDHHmaZ1P1uh2w6fs0Yd8+0iRySb66VJF2fEh29iCuryVC8FbEcztfsMa1etkcJXw0x1IhaxEBy1gOT6qwz1zLua+oBycikLNCd/u/RQWMRFLmvs8aTmRFBx5zvHmxBS3kbY8qKOJKMR9S5OZFwObvklxFAPd/+t1//sMb3M+ccl7888UV+HFcgRcD78dxFV88xr/2FfixAbjREezrvx8A4FpBBnx4+zZ+/df+mqxmrOiyjYEFouXgLkHAqLWDPwwupIDgwcCKIGNoWfHhNzj9xI8ww04zmJeFa1jwxOOyUC6V8s7y2TZcs/g7/WbZaP9x/WGT4If9+RF+xF0Tb5nzJY9oUiSxb5l5kcsWBdymUzmpcKmwJfCZoGJRdjWWKcPrQFDQ5xH5JoLdv2X2lm8eszDU353aQiCusm6XlnBG1mQBSd0OG0991E/qYtoe7u/LbohKKz6ODkkF5l6VZf3F2l5N+1RKGZ+0vWVhy2KaI4sHdv6RYiOTQaPZwP7+gdjaZJ/zNbO5zNdPuykWGhx/LBQ8WOpVD/ydTz75RBlJ/sDgx4wKMrIqnzMA/c/atfL35TQA58f58nOE0SqYyDdulmNEBT6vy5xjk40GHlhoF5hFTvZjpnIhA3lCgIgalzitlNMGPZEBStCHWZiDbaTBnJMYYkSJXAFNoMM3FpOJBc5u1pDPppSJSPCWoCVfHVmQzDtiVlElkzZl4oIZczFUykUB5EPawrKIpvVvrYbNs2dx9ux5NZDIXmSzgwzKo4MD7NESrN7EwbFj6E8noe0a73cqSCOTy6twHPUHoZ2SVzp70MgfyIzpzEMTC1c2+idqzBDcpsJ2OKSd6AkSSQIdFdy9e98ahbTsdYx1q5YtZIyHFWYNUm1WLRawtbGKfDohMImNfarIqSpmA4hZoUetjgDcPpnpkyn6wykGbLzLktZs2YyAwMOJU3rEYOqHYjEsdP1s9uvl8jNvJjNwCaQRION9n6PT6TMBTmsswVu7767R54gz9pjOjtB1m+KxqcAL2hevFDLIB1S9E6ROq3G+vrGB46MTjRcCUbQc2tvfxSFt3Da3BNBTaU1AYf+kge2DfQxpOZlMY5pIyUKboBYPppVsBv/WV97CrSvnkJz20O82cXh8gskigUvXruLMxhoKmSTK1SpS2ZwOcFyL2FjWeiLA2pSV/DcLfioxaUO6YGOemahBFv1uX+BDmazpBHB0dIC9p0+x/fAR/uib31LObX/MQ2kCxfIqSsUyUok0mgRcOn3cu78tdSdV7VwLmKFp6k9T+dJCCswAHXaQno9wca2Imxc2sZJPg+bPSR5Iye6Nc5bOkPSWhjz8OHcD2tBa/8PbYNn4YM5sdzBQAzAuVncMI4L0JDSN+xhPhmgNh2jN4mjPUzhp02KcByw2x6gS6WH/6WPE2ZhlU4AHMB40Y8Zs9mzg6DpkDPGFlOIc9onZBLVCDi9fv4rNc+fxf/yDf4jD3lB5vMOZsd7ZKOb66+1BNXcizH+/93qCFteFKPDAwyTnJfce3mf/+/o7D+8OPCfgmE7FkFb20xzlQs6yydhg5qE/n0eVAG5tFTGy7gngMv/Y5S5zH+X7l+12o44H3/8IrcNjrJZWpMpvj6e4s7OHemeAfLaCXDKFcmqGYjaBCuMVqOKYx1CqbWA8T+Of/vNvC/znAf/ll6/i3/+Lfwn9wQT/8o++hZ2nu9a4nU1FPikVsroPnVZL4OD5c+eUB8XGcrfdxPvffU/73Uo2jutbZXz19et46ewKKlkC7zO0u13ZOx+2+zgaztDheu7s/31j2oMcnCO0OT+3tYlyqYxqbUNjh1l0ZLXf/uAD7D99KqLNagbYKMRRyOUwnYx0+CbJhPd/tIgjkcnixq238NKbbyOVLYj4RXCfoIjm4HyOIn9XKteOgbi9nnLN2Vjnvy1jkes1XRCMOKa/s8agM4J5650ieFm81dIaNgoWhWDHbCTAYjhZIJ6kEocN4xW8dO0V2Wg/fbqL+3fvYGNjDXEq9FIZAXDc/+bDHha9FkrJGVZyGeTLRtJRxrVsSEnYIO2HzUDuoZbDpaYH6xpmSkqNNcWg20GvcYyDx9sCcG9d28JKOa8mIIlIJFAdd/rYa3TQWyRk2zwxHoXqB6uNrV5SjiWJKWTfCDxgk5wNFwK5VH7SktKy/dgcpAvJUbuL3cMjjS3uzFTax6dDXD9/Ft/45V/Cf/ib/+0X+ZbPMDufBbH8/GWm2O/8zt8xQFWqH+U3WMORe5iv7ZzykKCEzVdj9fu5L8tI2hoSmLYMCEzHY/TaLXQFdLfQ73YFinrihpdImkWsKWVZM9hnp3pwhDS+fg8aD5h1Px4I/GQTUAt/6EJBBS6zeh2AK3IFgTL3fuYkAc0xXZhV/NWbr+DrP/cNKXDjQS6Mo/DWsB40prpGNnAk6Ugl5Nkxbh2VrfPyXnvykfFDo8ojp8KRzaQ5hohQQ0t9Zsp1u2pEC6QJaDFoDigcPwYUTZ2jwViENIK5Atxd8y2by6JcKiGXtzqKte+TJ48F4PocVD4f3wcbanzN/LdX5HoVrlde+Hnp52TUDja0sXTPHwK4/tzn3pd3DLBGvY0f747D9+vXN/8c0TqPzydAn+QQkulSpkzS/qbzxwKj4VgA0u0PPsTnn981wtCIDhYR8MJm4RLMEJBvJ7+lYmp5rjLhzLLyj1pd2t7qHsvn7Lpzamip7EBRryh2zx5m5HrFNolqnnTp1wn3Ur3WN8RN7DkjAK5TEUXBD14n5g5y3zE1qVMmcU3kWSuwJipBinyeaklT05v1rjVVeU94DwQSu7xZX0P4e+eBXQ/gcmyRnMszGj+arabA1/X1TYGOK7VVFPJFxWhQjaPrwnqR5DmBuC5bO5nUODcFLhU+Q1kgExxQbABNS1x9QcIuAVy6NfH9GngwR3VlRQRgWoBy7D148FAZq3xf3sZTpFsRaJdkXClwlYU+lZVov9dTnb5SreKtt97Cu+++q+/TFcYTLC0DmI5CptiXswCvneytzRI5SkhYAjCRHoOrD/0pkEph2igTvKUSl2shbYdJcOb79C5ErGX5+vz1sPO7A9I0x+w6+3HF98f9LxGfod89weHefewQwH34KebTLspFrrusZyeqv/ghJ4M4reGByTSGen2M45MxaqsVrKwaQM5rSABsPBhhpVKV6op1Kp0t6o0O2p0e+kNGEyxM8ZfLoVqtqE7q9doYjkjmZW1L9yX2Iczpi883mfF8x5ggWjOzbuYaTOewQE42BKdy+RKyubwB2G7Oy/J11NeYoaMSXR24drCOIWA8GHYxk41yUkQGAv7sFXA9PTlpoNfpCdwjcVTnIwJauTRm0z6mEwL7JEtw36HSb4pGk2ThgdnYOwCXZ/h0imfUlNS3vd4YJ/WOFLjJZBYJfi+VxXgKOQJRqVxvdnStRqwHRAY2kq4H8KK9KiMVLfeiUOFpi02oEve5teGZUOd/GxducJz6WScBCEkK7ih5CsANyfrWNdJ/luHqIrLcsdo/hdWAfF3L6A+3ZIb9uKW6337W1hgj1NllsDVDprgE492cMwU/gXJbrzbWN2TdyxrZlPlWJ5BIx7M456bskRtN9EkkH42V5XpydCJFMZ261FcggNts4uiYJF8gmU6JRMz57cnmPkLAVO7u3K+oMIO2vUI9BN3cNSLhUxbJjkiogGTfiqA7AeMWZL3AItJAdYHkbl8RgT3ShzsNUp7uu3I8kWR/662v4rVb7+D1197E+bOXkA1yyKStzuBeOZqMQYpbLAmks2lk8q5XqFp5jhmJEyNGXY1Vi/JjMmL2cx87T56I+MDXxzl+/vx5kfmphJai2Wf6uug8W/+9TbiKJI0dXhfWlXRtOTzYx/b2I3z66af4+OPvi4hDIYAcXLifuUx4Iy3YYyzHtJsEfvCGPV2xCMKOnlo/uqb2QSchEuDoTkHijLer55m7VMyL0MMaiz0O3h712mYWF+eJX3wd/rW5bSaiKHdFxxf67OYQE9bpdmQ6PT+jQH2UdPEMgEvSjSc/UY3rnSV8D/7Zms7XW76G5Hv2AG60F8oX47Pede5zAC6JK7KxjkQQyEw/kVAtagCuEb/Ys/P28tzbj46OdZ78W7//7R9f0305Cl787cUV+KFX4MXA+6GX6MUP/CSuwL8xgOsrJ/eiIr3YZeEX3f+iL94dNrgD3r79AX7j1/56aKHs2WVqjDl3WV+4iIntbFDDh4vbIZhFmgdwWSlFe0/+kP3Drt/zAFz/O8aKjoEZJizWVTT5etI4+ace/qcN4Do4LQRhnm2Q24tzRfepc581MVTcKQckjXQmL9Azk6FqjdmHBtzyQEVgSzllVMvqGhi7Sp99EyxyJcwa2yw6PEDkP/u6KLZg4WHKAl9oWmFJwMtUu8xzpCXoTE3gHk6ODrH39AmYo8HmGtUXzK0lUEtwloo4qRCyWQSZLEZkAbs8Wx5YWWCziSYmVzqQIujgYF8HZQLAZIdR7cExwSxdn+u0PBSYMoJFIptmn9+9i6Ojo/A5wmYNlQRs1pyaIHYtjOFmjTNT4C4n1WkA3FvaWANQ08pRBO1TZOw5xbYF1/LwnUEqnUM8RTtTU+7Za+EPEi5ytpIJqjSM5anrzgYxra6HO0jOmfdnLFndH4KROm4xCykuxvNKMSur5TJZ1bkMUgkbUyy6CR5SDVMMUrKsSacSKOayUmbxfvLVkJ3IhiHzKjfPnsO16zdQWVnRnGYWJJ+L93370QPs7x/KKqo/HIm1zDza45O62K4sjEuVqtR2jeO62Kn844ELgrx8LQRsCDCQCcomusYbQW+nqOC7XSwSOtwTxF1MEnoOw8atgNZ8cYx1pTzRYpgtB6ohk3HkghSYC0x7aYK2BPaUtalfjwkAafeHaPUGGIynUlLyoDSUjReti8xiyZ6CkLABuGqeEhAj+BRRo9jtcZBbhJ5J5a9en9SctJebYzzi43oA12lGvwTAtVFpFn/xGOH+KbLJGFYKAYoZqv+AIlW46aTWCl4fWoZRudTv0+6rL9ZxIggw5hSPJ9AYjHHYG2NAW6V4EmOCt8m0AbhsXMViGi+/8jNfwZvXLgDDFuqH+9g/PlaT/NVbt3D9yiVkaNPGfFNmChLI48FVqkMj8vCxeBjh4/EQmEin0Cfjc0p1Jok4cdSP6soYrZRKmC0m2N3dwf7uUzx6uI1PPvkMd+8/RL3VleV1sVRDqcgDfQrt7gCNVgcPHu4oJ1nqX2a0JEhOKOHy1Wv4uV/4eVy+fAHHB7s4evoQsVEbxfgE6UkfqdkI6RkVt2RNx5HL8HcXytohaEXXAN5v3v6U1ldnDeaY2GqcM2dJ++IM8fEAi3lcFr5z2QiO0Bv00BqPpcjsJQoorV9Q7jJV5N1eW8Dg/s5jLmRILRZS4WZkNc9mljtEhnubO9Q766+J9KoLZDDD1bPruHn1IlY3NvE7//j3sX3cRmOyQG+yEADlFVleweUbu/wsJa1rrAqojcVC+yVPcrGlcZnNxNcWWo4qH8xWJAKZ1WKASqGAciEjQgmtzb39E5u/+WIRlbU1ZMtlZJmhls3Rx86WX+43ozGO93bx6P49pKZD1HIl5FNs/mdFMni4f4i94xNkMwWUsznU8gmUskllw8oqi9EC2QrKK+fw93/3n6DZm6I7niBfLeOtt97VHrv9eCcEHaq1qrPYWshtgLlQtBXb3NrQ4T4bBLhw/gz+1be+if3dx7i6XsLb17Zw69o5nFnJo5DmmjAVEeTeziG2D+o4GkwwDszC2pNX/PrAgzX3wDNbWzizsYFKqYxUJi/FLBuPtBT/3u0PRTjJpJMophdYL3JezzGhkpBkklhc42iwiOPmG+/glTfeRiJHuzk2XtPhvWLzVmrddkvAGwFoHtSZy0eF83TGHDo6p0zQbDXktkHymKIZZI9JhaGNH3eD3DZJssGy2Ro2J4VvGoPbQEBr5FOlkgzK6A9juHTlBr7+9Z+XRfp33/uOXkupWpSdNq83c2knvQ6C+RTl+ByF2AzVXIA0XSWyaRFBBDyqWU8gj+4WWSSDjDJ2R2zQU1VFAJJzZTLCglae3Tb2Hz3C9Utn8fqNLdSqRdVeVP6etHp4etLETqONCRvX6QwmnH+uUeT3eRHc9GEMfQNwR3KDkOUZ1/YJ7f2m6I/GUt3uHx6LKERbRa6NIhBNJ8jGZriwvoJf+ZVfwV/89f/K6opoFfsca57QXtHLxwDs7DzCb//2/+YAXLNrZP3jlWWq7bi2SAVPG9vTto0eoDIbZHtvLlxS8+Hp48doHB9hJEKArQ8+606v2WWfe2tc2aAS+PC2vlKuGbjjM1BnVGaTeKlCnkoZCpoN/CYIbuqWONKyUuaezeagXR26R5BkxcplkUji6o1X8DUH4CaCvOos1jzeTcDWPMsAt9dtNfNyrzbFxbIJaNcnNPZxVsIewPe1fdgYUxOT5yUSszpSCRpoSVWRAZf+j68pTIlr5DdGz/h8Odom8+drIqqWBOwQWGNmHAFc1rpeHegBM1/LRsE6s0A3oDVKrPBAL/dJb5num4LPkus0p3m2i9TJfB++Sc9mnget+RxRS2WpOkYkHpodLNc7WpwSgEmm3LX31rdU5I2m6LS6uH37Q9z7/J5TanJfXapLLApGo9nunRS44VB1c8f2SA/c8vzjqm37LFtQq+PtsQxA1pj3zlRS3NjG75vtUbKTQG4RFhyQ7cGZUw3ZZ84F7rlt/i4jiAi42r0ysJAfBLt55qGtv+5fGHdjLiAcU1QaUlXKWppTiGu8qb9SOitxXJlylxazBTWxo3/4OH5+8Of9+OPf6/VjuRlxP+D6embrDDY2tlBbXUOhQGCEijQfz2MHcX8O9UQxXiM6Rci+vdtWfu3+3l5o6+wznmntTgD3DPPOV1f1OrhWUTlFEJfnCYK69+7dkwLXExjcJmQE7iiA6zIy6TzhgWleq431ddy6dQtvvfmWyDZ8nzo/qE5zzgAewJUa3QBx1q8ewPUxPyGA69bRU2RhV7MRsOaZlsozRs9wZSexhXESfD20UFbMCt03igY8ykXIxUj46+kVVNZjMSB/zpiA2BT9zjEOdg3A3X70GRbzHqqVAMk4CUUDJOMkTcaVR0vyF0mpzLg9OOxhb6+HM+c2sHlmHe12F+1OV4Rbngc311ZF/uT5i4RTksqGJBsTACbRdTSW4po/w+vE8bJYTFEoMDuWGYkxszoe9tHrj9HpkXjAcWLxCYpQEHBdUZxFu9NHJptDOqBylyQi7hNGHNd6pwgcqmczAlb5XI3GsbJwSYLkmsI5QwI5XSRIpKKrD+//aDByoFICuWwa+SwB3B4m4w6KxRRKpTSwsN7G4VELjWZPNsycV9yHeA5Np/P0hRHY3O0M0WoNMJoQyM4hmabCMae6o98fo9XpyRmoN2COpxG0WZ/42vnZPd6v0X5uPnt+fN6/jfxCEswSwD39c9bz8ePSHttVFpGoNFfSh+QSAbdO/a3f9Suq61epTtB+b/021jIiwoQ2sLaHGjnbvncKwNXj2MpM9Stti5c1iusZLngUSGJrcxNbW5uat8zEJTlXbgWMXCEpPRbTHkHQttvuWN3eaKJxVNdZkwQE1hDck5utFo4bJxbNlM0g5oBg1sNywhB5ceh6Ly5PW2Rt67qwlxUSrCP57+x78bkEILroHoKS3NsFgtKNiKS4FON9bP76+Bmt9YxXcnP62VLP3zvWVrxGHsB9452fkQL35Zuv4/yZi8hlCsgRxFVMFjAcj0BRTTwdQ4oW5jn2KPgeSKimExDPEBOMBxOR8eh6Nxn1MB52FdtCgJXqc7qabW5tYWNjE5XKilwC5Lgge/S0QHS6bJGcSeWyAbkzc3XLZ0WcOD46kl3yH3/rW/j+x98XkYVz0rtIWa85HPnuL8+IZXwRRlKl65nZxux+ThfOBBPW1XH1woxjkeZEFIAww70mB4TNzXWsrtbkZsT3QccokmKnYyP0qMfiestmXcw919Oo/XP6/p0jWYRfXhJtNOM8PzB8qQZSR9XW+jnnzOQVuJwz/pzuxwfFDR7w9j1L35ePnrf4NdaP3E/42Z/7o+vLct83chVjz7gfqh/q4lC8opp1O8+n4f3XnunmPW3MRyPVu+zl/d1/+b0XONqpKuvFP35aV+DFwPtpXekXz3PqCvypAFyrh9yB9bRnw3IbfP7QdrVUCOA6kqcr9Jx6kCCuY2B7sOvUYUWNITIRLVePh0gCMubRb79rG9kyX+gH3f7nAbi+QPTsqDVmFJ5S4Ior9f8PANexDP3Gegoo1Y0yANeYbC41QvbTxp4nEMKci1RQMsA2nTG7KoISAm5piWF2KHJcdSoqXyxbQW+NiSWbzN0DAYN29X3Dzhpa3Iyd1YtX4KpBYtd0+Zn3liwtZuHOMB0NsL+7g0cP7ivnLZM19SWVdWROkrlLljEzk8jO7jkFLb/GgyoP8CwwVlZW1GzY3d3VYY3gLw+2x4eHYu/xDx+PxTptvXiI9gUOG4Ysvsn+2t3bRbfDPFazAvLKCGVAUtETmQaeec4x7dmXvAdStrkxGx2ny4OQty5yqoDwOi8fnJeYwGCC9ytgNiuV0zksEmkdYk2NbpbKYo/zOQXD8L55VS2VPexoThCfHGI+6YghaFY9VNASwDVwnaDkeSohg6QUhKV8FoUsm+/WfBK4tIAyUmgjTNUQc4vYDCXYEqSo4EwoV5qWu6trNVy8fBlrG1vIlyo4aTTx/vvv49LFi1Ls3vnkYxwcHqHdG6pJ3u310aaCidm945EdWKS8TqPX7csKlcNSWYxJy9nzFkssGse0mhqbhU48ZZk1VCyZEzvzj2lxk8TJQUvZwiF4qyb1EsDlWZNqKTbcifLyMMqDfT4baFYQRGLjn9fEDhyucaxGExv9C4GKbBbx+ZklQ8WtUivZJJRdvKk2eKCayqZI8tJwDY7O9/DvcjPwzUEybjnXlPKngyGzcAXqR8Bfm8+nCQWOXs3OP1LxGXJJoJJLoZRNoZihRRiVPik10wNa3VB1IdbtBKPJSIdWvt7eaCpQoR8PsN+focPrn0gJGFNuKq+pQNgYsnHg3ZvX8NVXriGfnGF/ZxvNThfF1XW88+5XcOXSeSQWUx2uBYhPpzow8BoRzPCZRZxjZHFSTcExQsUbWc25XEH3fufxjgDcaqkExGc4Pj7U4Y85Vnfu3MXD7SfYP6rrtYvckqI1E9AbTMR6b7R6SMh9wJTIr7/2Cr7xCz+L1157FWsbq2pqMot1Ouqh3zzCsHWMWK+LKTNEmZk6miA2GyNIzGWFy+aYHdk9m9at1Y6MMHcNZGOTE3yYKlSZj8F9j7botsZDivLWaIyjSQyx6hmcvfY6JvM4dvf38OjhfTx5/BDb9+9hNugjyfmciCPQem/vR7ZzpbkAACAASURBVPtnhA3s1yhl4cZSsjfNYIx3Xr6CG5fPIZcv4pvf/QifPT3Cw+MWRlQ96J7avsCDoam3XCaha2D6Jr8nWnB9ZlPg1P7PtdGxirkmcj5rf1aOkGW5rpQKuLRVk335YjrEgplo8YWINuby4FLBU2mkc3mUV9dQWVtHJp9X44OWXodPd9CpnyCTimO1lEcxESAN2wMH8wUOmd3a7aCQzaOYySCfWiCXIWGDzYWUbMSp9BwvcvjkwT4ePD3BXmeElnnhKkOZaiIRiUrM26qY6ntvF3t7B6DtIl/vG2+8jpVqWblubIJ+85t/pFy5GxtFfPX6Jm5eOoNaPoV0gnnGY+yetPHosI3vfnof28cniBdyshqkjbw11OLa99ZWV0NghwDu6kpNWejdbh+Ptx/j8cOHON7b11qeii0QJBbIBVzcpiInsPHT6Q9x0hlg9fxl/MKf/bdRXd3CcDxV40XgAsdRYDmFbGjSzYJrK9d6gqQEhAaDrsAUsweb4uj4EPv7uxrDQZpqF7OCI5mBn7mn+qaLjELcfuXrjeieGe6xvO+IIchXZaEcT5Xwzld+Vtnl24+2sbe7g1bzBPPJWNeW7zO9mGAx7KCYXKCWSaMcpFHKZZHOZ5DkOkcluVNY0cVi4JwsqISZJdIYUpnJse6IDgRwCZiO2y0cPtnG1Ytn8dqNM1ipFjV+aXV4TCvn3QPstrpYZAuYM97AN1acO4IcP1QnOHt9fZ9kKyMhTce0qWRTgxmDIxw2mlLdNjpdTOnEEWOuNpCMLZDhXp2MYatSwM994+fxH/yN/+4LraxTxLDnFc6u7HjyZBu/9Vt/M1TgesBK+xRlV84ajmp3WqD7ppEpDJgDaNbCBuCaHTLX706rLZu9o/09dFsts412Kuww08/sAByJzfZdbyvr/87HNrtVn7vrGm50PFAeXkKqLLlSc9911owiYlHREQK4Ku5U03QH3NPSyJbKuPbyK3jnqz+LQnmF/gmmdpLizKyQ7eM08MzXYu4WtsJa427pruIuki1WkaabyYic3aRT7PBn/TrJtYMZ1pzzBJ+Y3cf8ObeQO1W0Edpk8yrr2oGUhaxjLadvoQgRXyvzNbJJ1qYSmg3XycQBo3Zdo2ckD5h60GlpZ7nMOvf1rLdb9rWKB3CtRPXpfSxFvWXf8lTpc0r5u9zf/Rrg5z1rO374r0sRUyyq9mKOnZ0trE5QHc66pNXBh7c/EoBrDUyCVUYEWSrTHHjryHSqzZwCdxlXEgFwI8fiEMh1Ciq/t5qgzGo0DQediVwD1mXnRgFcf4ZSM17RDS7M5FkA1yaanc89OKwXsfyaKTvtPnLN5r+57xK8ZeOZ+4WpzUZ6jbyvPB8RBBT5NcUKgPv6WK/Dg+oekOV15GNwLPlz37PnU29r7NXjJNSQLEB7Y77+ra2zauTTSpkALq3OSfLxatGlP6tlGxO4EGAwn2vM1hsnONjfx/7evrMzNjCA14Q26gRReO7jWdCPmY1NPl9NZ0oCvHfu3BGA60nky2tqdU3Y6HbqW5IGNQYHA4HhF86fx8svv4xXX3lVY4sEYV3zeFxNaH8NPBlPWeciVJ9W4HrALdoHiX7NwOSpAHC+XoIWVJ9xDvE8YtbXRblukKDBfdDbUvLfBE+o2I/m3vr57e8baYMk6476DZwcbmNXCtxPMBw0EQSM4KCV+RSFbEquIjrbBQG6zGhtD9FoDtFoDLF5ZhMbW+vYJ+HsuAG6+3A4ra+toFwqYjCg1SbXaq6pSSwWKQwGUxwcNmUlzDqLr4kuMsnkAqViBkFAIgL7CjrRot0Zod7sC/BJB6bUjsXTKFepsK6h3e2j2xsiQ5exTNYcNRQRxG1lLoCBilsSclnHU4XLupoxClT86vTMs2wirqxUAhe8XswMZTZqt9NTfcrTVCoVR5AiADFGDCNUygHK5UDOYnQfOT7podniazEHCfZTaBuay5UQj6fQoBK5xdc7xoykz4CgM193Xv8eDCdyBao3WrJTlmLZZbWHElW3j/v1IKru91v8l4G4ft/m6kYHqvDg6X5xef58HoDLa2r73BfWI/dl390I+0MRADcc79rreCa3qBxPlPcbnCeiRAFcOZOoFuNnB5C6iCmfQyv7aNZZAt4SAm8J4lKxXi1XBNCzP5bOZpAMUrqcnOMD3uNWS7EUXVqAd7oijpXyBZHG+KgEcKnAZcQBgWMCqiSyyRqX858A1mhgRA6e/Wecw87ZRY5LnHEO1XN7vid/2Pt3GedSc85EzOJ1VoY2zzmMUOAZTgIGI4/56+TrgChHV305D4C7mLPecIxsvoSvfP0buPXmu7hy6TrW17aQTmakwCWxgYpfvupYKoZkOo5kJmnXioz1GM9gZp/M+CkCuFwbR7TMbxyh2TjU+kwRRK22KvKMol34USiGhBPF6ihqjc4ufD8ESbmH8Vo6QUWvi53Hj/HZp5/ik08+xieffB8HBwfOkn8c9tjs3LHcz8Mi6VTzzcYy6FvjiBCnx73//hLAVU3OeCHel7i5PSgbN8fs8bzOe6urK1ir1bC+WtPaQjDe6yr0++qvuQyl8BQeBXDDVvkySSQUdzjA94cAuMv57AuYZY3mLZR9351E238dAJeq9SiAG93zPYBL0gLXV1+rcZ31sSG8L1JTx6nALYvUYqWyZeOqDcDajyRVRmgMh/g/v33nBY72vHPai6/9xK/Ai4H3E7/EL57geVfgTw3gqhpzW1pkFNu58cuHtQdwP7z9Af6LX/9PQwB0aatC2w/a0Zkfv99Q/EYgWx/X/FCWKQNFQFYWc6Ds8M3fUbNraSrxAwfBs+CZL3J9Ycp/r61SgZsPmy3WfPGb+PLhf1wKXLuMz7DCnvMuCMkQHPN5aCpMp2ZL7UpmAaU8+LLRLWatO8TaoZ32ulTeFpBMUZ1qljJskvPAbLkaZnEn+zeBYr74MetSs6K1jVUFJtXRrjI01pc1EuzAaU0DMbx99ooaVS4b12XlisEum0yCWmzUzASGzZgt1u/g8aOHOJJyNm7MxmQS6xvrKoJ5mNo6c0YNtWa7o7HEApCNBzYavI0UraYIzrLQunHjhp7vyfY2jg4P9HP8OosOr2zwtnIElPsEYqbGqPb2XL4R48cP1UqE0aIHJLMkMaYb8x98Jpkx0QgoLq2ul82XJYAbnVunmzsxKRmTmSLSmQJ511gs0mos0ubRxpMFeHhlOi0jQ3Bdw40WkZRrjpFctDEaNKUiIqOa4G1sTjCXUsopsukULmyso5xJo5AJpNjihw7QcdpXkWBBxTYtjYc6zLOhSJtSsrMXVCdNx8jz6+kkNjdXcfHSJWUy5ssVfH7vAXb39vHVd9/RIZh2l8x3Yl4sbZepwq23WmIeE8RQrs3E5YVyvLuilm+ZY5xjn8xXZS+7RigPgrR6ZpFK2zZmQPL4T8CbtlWD/giD1thyiAgSsnlEBS7vEXNqxMwkgLvQYYUHfzaV+f554Oc4p5Ua76sOYw541/XX2unuh8vlUWaNszKTwsPNogUBUargmOvCHBGqwGTFuATZoodjf6tN1c5nsSa+sS9kmCu7UwNwnS2jXk8UwI06C7GzMUYyPkc2sUA5E0c5l0KFVsqZtIB52XuOmImaEROWLHYdtBJxgRr90UQgbH2awO4whu54ilg2j0kiiWnclBVaG9jwmE9xppQTgHt5q4pBryWQqLCyipdfex0Xzm4hmyL7OG7ZOwSPXYYirzHBfIJGPEgUmWk5oV1pVypfsxJPo9Pu4P7n95FJpZELMnISpwqw225j9+kuHj7cxqMnT3H3wTYO603leFHlyoM+Ldmk8+Uv0V65WMJXv/IV/Hv/7l/A9auXEAfHI+2kkogx24iviQpXkmXIFJ/P0e/UMWg30W/VMe7Usei3kBgPkOQcIxHAKX1k68qR4BqwPPhbno7l/HJmK2tS6js2vE0FzrHT58ypbKBy8SZiuSpaXeYxxnBwsIfb3/0O3vuTP8ag1ZQFM62HqcLV+uBsO/UczjEgzDDnWI2lEPC9zIf4uTdfxitXLmh93T6s4/17T/DtTx9gmgikUqPymX8MtPH7hgMS3D4VfT7uTVIhcI1UbiUVc1QmUzVuQIdZv9k85B82k8+sreLqVg3TYR+DdgOlXFpALDNxxa2wmFKBa6PpHHPau9OasVKR1dnx/gGC+ALVYh7ZgKqJALlYEskZ7dRHaPb7GC5mAqJoGR7QPjxF4C+BfCaBDBVeBCljAYLiBtrjFB48rePOfhufHbTVLGQO+YULl2Q7ls9lcO7sBvr9tgDFD7/3CfqDkZjXBG2pu+fb5Os4OtrH6zeu4notjTfPV3Bpa1Xzjz4KBJR26l08Pu7iD7/9Ae7v7SFZyGJja0P7nFehUWlEAhPfC0Ge9dqqbOLYnNjZeYq7n32G44MDZOJxqeyV9RrjXGLOOXPgctrr6sx3WyTw5s/8Iq69+hZidOqgtSViaphTjS/Fm1MB8LpzvZ6ORvrgz1CZz/w37uv86PY6eLz9SNlxSTaGMrQ5TFkjivt72KwycoLuu+6poVqqHbXBGTDDvTWdTGFj6ywS6QIOj3vYOHcVFy5ew9PdXQwGPQwHHfSaDaDfR3I2RC41QyY+QiY+Rj4FEQGKmazutbK8GMXA/EbO3cFIqmW6J/RkfT/HAAlMUjbmCcDK0YKW+7MpRq0G6nu7uHnlAm5c30S1nNc84x5zUK/j/tN9HPWGmGfyAnBJ/Io7zoKyT5m/JrcUmS66ymqO+WQkIgoB3NFohnZnoNzAJweH6AyHsn6PxQOr6WSRHpfl+Wo+QD42xSu3XsNf/q//h1NVpV3GH1J3uiL+yZOH+Lt/728akCqQ1f54UEN1Hu12MwYmGmOfDT1T6AnIE7BPghQBXXPq2NvdVWxC8+TYrOlDtwlHYLNiM8zE8/WXdwrR/uc+BOBKZW+1ejxJZTddDqjIomKWKyjJMObmw2YV7zF7j4xTlAJXdsVxWfCz8Z/K5bG6dQYvvfwqbr39FQTZgsB8jkzWO56UYipOKupMgevtUJcExgh4K7dDR3Z0wK1xwqK2yb4J67P+DEDieJc1eacTAm28tnY2cuRA1yU0whYVbVTAj1T/8kP574O+mmdU47IRx3ko0GnQVw3Mtdjqe9uD/N99HfqslXJYBzsw2wgIc1M1uTxzPoZXcoRnPKfAfRbw8wQggYvu96LkNb5XvievFua1UQM1nxOIRdWpV4TJKpCW0sMxWs0OPvrwI9y/dw8Tqteca48/54TK21BxY7W0Wag7za0HSh0By1f9Ho62n3LaNW976+53tM63x3XZha5pH/1+VIGrJr7WQte49aDtM9PX1s/T58kleOuymZNURtMiuaB9gg1n5drSxQAwUmypJACX15RkC+5VpjC3ZroHNH0esx8P/rznSQ1e8et/no1YjkGSmei6QxCYr9kAXCqCV6WcTKdsLVvm0FpuJO+TESSNKMnfJRB8cHiAg/09AQQcz6u1WpglTXCWpD6SdD2Ay/fJfZL5l4ywIJDMiBwCotFegD+jRRW43s6e6zHfP9ctWoFeu3pN0TwvXb8ejk2uRzx7qJGtPGqXO+gIAx7A9WQ3r2qPgreeMOFVh7IOnRqAS9CCAC5fOwlhAhmVxUr74SqqlarlYyKme2pWn1RWEzD06kZby/371vMpbxyYDltonzzF7s5dPLz/MdqtA8znA6RTc/AosFIpYG2lrPHEM9PRcQf7+030+hOBjRubG1hdX8fDxwfYeXqEfD6GYiGBtdUKCoUcGk2690yQy9GOs4BEIoN2e4J793ZxeNSWmle9BpAUzEZ/BkHaagMq8bhuNVt9HBy2kcowc9cAXMRTWGGu8uq66jEqW7O5giKGuJ8TABO4BqqjWZsYaZxrHc80JIAo1klAojmE8d8kzHAMsUbg6yJ422y2MGUkDh1yWMvF5gjSC5BTU61kUKlm0eu20Ot10GiO0O6MnUqS1zmJIE23lArisTQOD+toNrpy0mD8DUFnXpcgW9TZnirlZruL45OmVMWsCQngzr1FckjiON1biPYPfhB4uxwH7iwZid05VTy4PdaP0/Ac6nNDnyWUeGK/A3K/DMBVz4/QFs8LznEhBDId+cnPB/tZU+AqXm3KTGBb08eMaCDpgicqJ3ow0kzcSNqxOM5sbWJzY0PgkbdwzecLCHj/qQDlusc9dzhCu9kyklm7LTJuQMcHl9HJoxTHAO3b290Our2eamIqcbP5nHpuUuAOB4ozGAxHIuGxDiGpWyRukU6NlMvX6aFCIzlZrIjUni5KISQ0OStizj+///t74vdsT3iKzm9fl/i9VQrcwQi5YgU/9wt/RgDu2a0LqJRrIoBT2JHPFcwylxEFAYHbpP4eTzubYwK445mIUgRwud/y2rHO29/dxt7Tba39rF/OnTsvQg3vA9XQJJUU8gXNLe5JPrKOQK45FDj7/FQczUYdjx4+VATMt775Tdz9/A6e7DxRPefFF0YSNiGJf/+hQvy0B01EWWsRG0Zsj/a1nw/gejtm9i+9+6D9VgzVahlra1VcungBVy5dlKMj7ZY9gU9ZsPPpMn7BK8zdnQ+lte6pfa/du/yFc/gHALjRNV0/H7VQdrVkCN7KAWVi9sZyJjDXQP/xPAWurw981n30Z3ytSlLYOArghrm7RtjjCmwAbkl7Fue9evRhy93IeyQVcq/9v95/8AJHO70Qv/jXT+kKvBh4P6UL/eJpTl+BnxyA+4OH9BLAvY3f/I1fOwXgCl9y/g9fOBw5Oy2+C2sgGEOVRREPdTxNe4UkD/BsVCqH7NmN+TkD4csA3OiP1qplhdTz4MrGpg6wPnM0srH/CJhrlPQWPkUUCnburI5v5H7EbeZ6/67JTrumhSz0CHJys3VWX6FFiEPYhRaZ6pWKMR5OybYtlsrIFxk6T9ULQS6zQUywMCKDLwh0jT2rUUpMB+Cq6eaaOQTLWCxzYxfz3lt/uAJB0JC7Zx7EZaPejEec0sAVKWx4sXCUfTLZbGxYyk55ihkPVZMhpiMyXFs4PNgzdh0VPrkszp07Z9ZdxRKuXLkqoJrNeW7yLDItk8nUmGxM7ezsqAgg4/rmzZs6+NNuiw1GG0NUao5UhLPhQVVDv99zH32zfHU5m545Lbtmd3Lh83tAxBd/1kgxix0d+smcnHhLO6oh+nboi+TTWPEdps9G2pNm3mJ/4kjkVhDPlBGPpzEjcxkpy+jTxxLwo9WNWQb7RjgdoexaM+NPua2zgSxuptMeW9NqZsYIhswnssoq5QOcXWcOY0bWjAGbJ4S2qMAiE55/ZwOIBftkilptBSsrFWVtMhdwMuxLiVspFqTazGaTqNZWsLa2oQbp4dGJ2Jera6uYjIaon5yg0ajLMoqHnWa7jeNm0wCFseX+8DoSUAuYaeMOcRyLBG/ZCGU2FetAWmdnshllFxEkaNACqdl0KkYWh7SjZNbTEIsRG8Uue9NxAEPw1l15rTFxVww7UJUgE221WCC3Ox1TXLnANGud2P9xzvjxYh0Tp5pwh26BvbLMZfYoQeoxBgQ+qEpzCl0r3D2Y4Q2u+Dt8ZN53wisE0gjgujaif3wPg5B5q5+11rdRMLzCaQrERmCkbxpzFFIEcNMoFwOUCOLmMiJazHsTlLNFqXh0TKZyjCMhBgyoZO/2cDiOYXecQGc8wyzIYpbKAAQ+mBHIwj0GBIs5KgngzStn8fLFTWRSBK8XmKUzOHfpKq5dvYJSOqW5SeUC1z0ym9nI52dadnKd4SGZh20y4gkI1tbXnL1yQiAts24LubzWglSQUKOaANDTp3t4uruP+48e4+NPP8fB0YmaJIl4GgnQmiqQRSot2qlI/cVvfAN/5S//R9ja3MB0PEA6aU1/ydGpyHJEV84xjk0qlOkMy5wwTEcYtxsY1o/QOdzFvNtCYjJUviybPsoCX5h1mEgwUt/yn1TE214wVl5yAhPauFJJxrWAdlRrZ5DbOI95toruaCFbcK5tHBlH+7v4f//wD/D92+8LCCKozAadZ9wSPOXzkcgjRR2vM8cqD79IIB2Ly2L2nZcu4eI63Q6AravX8dGjA/zf/+I7aA5mYLcvGTBj29QqzLWcjUlmsDGhBjhBaNeckKppNtdzkjVvy6jLj6TVdmiTa50ftjSobqd1e7VUwGYlj/l4iObxocCqDC2tlSsWKF9TDWOCSMqbiluWq8uFJEhUyueQTaeRp8wcUyRoc9uhSoKAPLOdMspgy3PNkzo0hiBJIDcuS6wUm4QEfYMiRrMk5vEMtptDfLB9hLuP9jGcEtA31cSZs5u4fPEMRsM2xsMBPv74c4FDbDYVS2xalNDrNKR6jy8muLi1grculPHamRI2qmXknXVZqzfEQauH7aMm/uBb38GjgyOkigVUqhWBn+vrNbz6+mu4cvWaSBBs8LFZlYknsbm2hkGvh8ePHmH7wQN0mnXkuPdjJleFIEhgZa2MtVUCvTHlPs8TaVTWz+CVN99FUKjaWAOzOKnq65l9Ld0VSNZxSmopW8gL4ho9HSlDjlly9ZNDkYY4opg9vbd/gBmzpLIEXKz2kFU8Vy7OGdUwtkJxbZk563sRY/gz5BaNpyC0vXnmDK698iqanQn2jvqobVzCeMI50Ec2iCuXunu8i1jzCMF8hHwQQzYN92GqG87VtOolEoI4lW0f4XiQVfGQRKIJOv0BWoMJRsxnpDoomdL44pUJ4gl0jg/QPdnHK9cv4PqVdVTo5II4BoORlLL3dnZxMppgRkvEVKA9TGQap7S17LelZauIN6yTplRvzGQDSwvGHSp5D0/QHY4xjycETjKzm9etQFv/Uh5b1RLKQQLzQRuXb9zEX/ov//svVMTPgmJf+AG3dzx+/BD/+9/5X8JsXq+YtBKHSiGOgUDkC+W1cj/g/GMjlWs2AXrVT64GnNGC0lQUx0eHmhd8TK9SsCaO3WsPZJnqwWour8rx+djKbfREQt8ME0mFP8yGvllr8rNlxXvVp2Udc31xJZweh2tFdzAU8ePy9Ru4fvMV3Hj1dQG4kzGbwk6MLHWngdSy9HdKZGueWhPdQF0Pgtq/1VD3xC41q4x5ohrB1e/+d3wTzQOxXs0QVT365q0ab/4YEULb9riWP0o3GbOUFYCtHHfbQ/W+R0PV2d6a2AOCpm52maT+fBFRDi7BIGv6RZW2/J63s/VNvjAqxw+4Z1Skau5xXDHKJWJF7ZuS/L6PPPHP5RXFslCW4tsa4pzHrBs6VK6dNPDJp5/g0YNHIlRK1e6ahjrjubFjpFKnmHUALjPBQ3KkYzR78oCj6IXkEquu7D7rXqsetDvjyXyqCd0D2HiI/Lw/+7pYBWvkLwkXIcjobnYI3Op1WcPf/8zSOnl5luZ1pT0y8/vYMOe/SXrktSbQ51Wc/LqRZoxcYkDC0sbR501bBqWzfXdjjWPIZ+MScOXZkQ18ZqLznNWo19WcZQN/fX0Dq7U1uSnlCyVkM4zrILmH99+frSLzQ5np5vrB8Xp8coSDvX0BsFUCuMy6HZF8M9Q+q5pwtYZKuWJRK4k41hktUK1qHrba7RDA9bWIP4spn9LVEzp/EyByhDPWTvy4cvkKXn7lZVy8cFFgruYaCUMuIkDqW1qyE2SiQ4mz1jaS3jLX93kArv9+FMDlYxgQfoQ7dz7DRx99JAU1q3nuxTz3UuW2WlsNySIG1rPeqKFcZs3gs2+9Ra1NRrOnj+sMMB220ak/xdPHd3H384/Q7RxKXZrP0fYyQFFngkCqu+GAJJEB6g3m1AZIBVnkCnnt8Y+2D/Bk9xhBEEMux/tdQbGURavFvPMZSqWaVKixWIB2e4i7d3cEBA9HNifTqRhKhTRWqnmU6ZhSYGYsnVmmcmYioJkvZVCrlQTeDUYTRR6k04xWMteKYqmKfLHs7LBddqrIhq7nIAcFA4a5dRB4UpRQGKW1ENlhpbaia8damYr+Rr2hMWCuTPah7Nss45v4OYHRkCrwHsbjBMYT66GwNtNxMkZ75oJIo4cHdbRaPcXgkIgbEMDNFpRNyn+z5qcl9HG9ISCXebo6L0UAXA/W+jU5uqf7vWS57J4mhCx/lsTlZ4GsU48UnlOW4DDPDN5x4hlHAMcpsVPqcp1bWigv90m/3oTfc3ENto4tbeD9+6OSlXOa6zkB0rHmmPUDo8IOdT1EhjVlLzOxaXkr1WSeY6ooEnC+VESGKmz2rUimHoykwCXpcdTraS0ngJvjeYfgMXNy6djTbKDTI4DbdQCu1cUktdFtivs+Sch0/OKZcjydi0jOHkfP1ZmeKLTMSHdZ1VKcWx0hgDuMEDEhhZ/Lfq/0fc7nAffLWsTWUAPs5iLKF0pV/NKf+XN4862vSX2bz5VkcZ6Is2+T15kol88gkBueA3DpsOP6hRMRDI0sNWSdPBxgPBjiyfY9fYiMEYsJwKXjAtdJPreuvdyKSiJhcb8w8jJrcRLi6L7I69zEvfv3FIvyyccf497nd1U/tjutMNrMr9+eyLcc88vK6FSdG4pzWIv7PsrzAFzrljjLFKsVHMhp98b2dv6EkUsy2FhfxdbGOrY212WtnMtTyUzrdAKVBHBNa2GEZ+fyGCVlqWyIxgXa44eimR8RwNX7dUWrJ1d5lax3j7Eepbln/SAAl98nscsDuFHyoB+XXpAlYrYAXNuL+b7Nop9OQxaBxZ5APpuT8INvjnNTEWiMQ2HO/WBooovBEP/gvc9f4GhfOKS9+MJP4wq8GHg/jav84jm+cAV+XACuHT7tjz+K/qDLHQVw/8Zv/Of2o67B4QwS9HjPsny8BaN/7BSb6Qq1N7WdDsau8DBbsK6sSWlt+kP0BOGhNvq6o0UO31m5WBSDilaCtBHytn5SkUqVZCdv48n94D86qCm/Yvlzbk/2XCsVlXoNBFxkh6rdVkUfN3aqQCejCRjQKHs9NrfCrBDzAloCQ8Z8V9wSD55J5mhmEdAKkjkDxTKymSLyQVU2I8ZdwAAAIABJREFUL7FUCpkcM1Ysa9MrDVW6O4sqFV0RUNaKLto1sfltr9aKD9+w8kW2U9ToAB6141kWUmQfsgHGwy0bLsmE5VyMxwRUBxgOuhiPB+j32rKfbDQbsrm5eeOm3jf/fu3aNRUFjUZDxQcbiXzNbOiwiOIYoX0yCwgWiMy/9cU/P/N7HEO9dluPodyRBA9dAwFybHZRMWIsRwM2+HdjtdlsoNJDqg9nTesZcx6c1Rh3Kjce5lnQ0GKSOUa+yeOvs16bDjwOYAszWKlk5n1NIlU4B6TKyikkQEJQh41JKjCZe2tJM3xOAj7PjNOQxW8HyASbfrMRplPaKI+Q4vOz8TocIEhMUC2lcXa9jGwqZipdKkLnMwEZtUpZABOtg/hgqSCDtbVVAX089BCkoxJXmZuppABcWu8wi5BMcDbKaY+c4DgNWaQEVpn5x8b5UADvSbslVSfVnZzrzKgjqEawgHadPISzyKcyhUfE+ZQqnwCZgGM/QJALZF3canXEDp3NqeTn62YjkEXmlM7BzxHCP7ttc2JFc1VsXrOIZXOEyhaCx7zq+p9sdtxhNsI+tjnjVlGnrtBa6K2UCYROxuhNhpjIthmYGQZva6gDf62VxrxKp7RdJBFbsAFhAIQ/xNhrdipd/WwCCz6oGn3u2KjGH60Tx1IlxWdzZMhIz6SwUs6iUqRFEG1rJ1gMpihmCmKk+5gkQrg8MIuk0OvheAw86cfQm8UwSmWU+xjP5BFjg0j88jmy8RjWMmm8emYVV2t5rBYDATtHwxFWts7j5ks3kEFM15XgNq8ZFV5cqzL5nBSOHDcEDmSTvYhJ9UPAXmDcfAap75stzX02qAk6tTttgZwnjTZ29w7x/u3v4cHDbWUgi50fyzCZSk1Ejm1anl28fAF/9a/+Km7eeEmHL1MILm3w2BTUvXDXnc07Letq3tN+PCa72sR8jAHzteqHmHbrmHQbmA96iM1HZmsu1MrWf2l/2Dh19A2CNQQjJ0hglswhni0iW9tErraFRaaI/oRA5QJTzhM26ae8lws1H/7wn/w/+Pj7H8nZgAoD5uey2cSmpKgfTv3NDEU2GGxUMBByimoqha/evIZCfIxCMcCNN9/EH3/yEL//ze+h0ZtyyQH9aecEhrl2UOFOlTzVZqm4xi7fDa+JZb9ZbqtvTNveY2tekmOX6xrFfrK3NJCF43BjtaLMSpJLaKs/6HZdJm4eG8x0zOfUeGMzjf+pgc+rOJurkcvmDccQwSSqz6gyWcyHWkPmY2Ym53Q4pXKV4LKUg3Qb4ITAHOkELZQDgcki9Ki5ZADaIJbEbm+G793dx6fbDXSnWYwXgZTJa6tlTMdttE6OMOiNBIyz8XbpymUMhszXOkE+WKCcjePSZhnvXlnD1bU8VspUI9FmOo5mp496t48nRyf45nfeExgYyxqzu1zO48zZddx68xYuXb2K6TyBVoeqnyli4xmyyTRazTp2n2zjYG8H42EPmSRzy5MoFfLY2KjiwsUtnNTbUneeNHqorp3BK7feQnVtA2M2ybjmuGazmiuusSar2BgwHlJVTFY1IwjozDDGaEJF3xFOjvaQ5d4+HqF9dIzD+jF68wnSzKXL0PI+bYQzEgnkmuDBO8ujnNJOzUlVY7TAG88RzOJYyZdR3VxH6cwZtPoLxNM1xBJF9LpDgeGLcQsYtzBqPEW2f4xqLoVCLiMyD6MBeB+llnRKKZEN3HrNxuBAyqmJMvn6fSp5Buj0R+gT+2L9FGQRT9PtI4fYLIaDJ8zAbuDtW1dx6cwKKqUCCEvzd58eHOHuzlOcjKaYZnJS8VLhbjOD1030D/3PeHlGyJKt8nyk9azV7uPJ7hG2n+6jx32MP+McDaQUjwOb1SLOr1ZRCZLIJRaYjQc4e+0G/p3fWFoo+2rUk+q+tIp1AO729gP87b/9P1ujyZE8SBDxNre0liSJxu9rodLSWSgzy44f1nSfK/+5WW9g+9EjWRPK8EXZdi4TlYCsa/Yp61aqfLMIVI6ec3nh92Zk9Tulr4Bl1b+mjOaYpb07VfiJBPeNtNwSuHjrZznvp0Z0UV3DccaMuSnzhSfYPHser7/1Nq7efBmXrl5HEOTUXGfz3RTgBPhNwcWP8CzhsGMDvJYAblTNGtagToXqCaECdZx1vhqCAkRZE48FwHrVhLft82RW35AzjFwHAJEBPYgmUouzVGYmGWssU59NHSGTbiRjNaJZ4/v3wvHHetgDvR5g5mevHPRKy+XvLKNxeL85NnyGHl+vt5MNqysHXPPx+MfvDVHQ2I9R32Ak8ZJqHl830wLTnAjMrtBbB/MakCTM7O/DgyPcu3dfNYEnbvrrqTrIAbhaf1Rr25mGM1N4C2s6p3D279W/h1AhG9qFRqJkvALGvQn9rnfBcF3cEOx1ZCaRuNyc8ere5ylwT/+eP5It1TN+zHmLcV4XWt8TjGLNysY5/839kWc6Klj5dbNHNAW4V4AZyGw1pweJdT9HPNMMVSuxfiL5lffGq8O1p6ZSDsBtKpO81Wxqv+BeS/C2Ul1BPl+UcwrVWBmBuBkBvMZkcwCun0/qCVjNz3MbCblU9LOxTACX5z5+8H5xrvF9sQYUWS2VQm1tVYAN6x02iKli3d/fD89jNs6p6LR9XuOOZw+BMHQB4xlloq+99NJLuPXGG7JkpdJXjkuDQehA5YnX/D01sJ1rmAdTogpc/zV/brD7Zs5Yvm5ij4SgEVW4n376iWKqhqyRF+ZQw7m2vrYuYNz+xHQ/PbBbra6EubvLro6dUyxbnNng5Bx20G3sYefxHdz59DZ6nSOkU1NUylmsrZaQoQIvvkC72RY5otcnuWshe9SVWg10lWF8zPaTQ+zsHeucnM4ksbFeRqmcRafTk6NMpbKGXL4ikLLV6uPe3SfY26+j1zPCTiGfRLWcw9paCWu1ChhzRcVYr9NGq91Eo91AtVbB5taGQE1mxBIY5vnOrGmTUuNWqqtmsRxLiAwsVbnrXyi6aWEqXFr5s34mWVXkI7mSxRTRUltd0b0gGN9qtnFyUgcJ9tazYW7rHPl8AoVCEqkkyUsELegINUIiyfz0jOqTft9y7bnssMabTRdS4HbavI8cd2kEQV7gbi5fRjyZlmqT5L+jkzoarY6IdiPWyM4eOEoC8et0dN18FsCNnkNP1wCuEIq4hJ3+vp0tl2uPP8vammlrhv/sRyD7YLaS+d/zIO2zJCeRb7yjhOoAA2/9mr4EIUkoNAUu+zS0S+f6M+EZxFvgu1Owt8HnGZHnEM5V5mCznidgpKzoUhHFSlnEA58rO+kP1BtqHh3JWYbERQK47GfwrMFs3G63gx7Vt/0uen0qcKmeDixTN0WiKMmgORFJ7Hy1EIBLtyj2P+rMiO4N1NcgeVa1AbOq5QhCdxMDW/11i64D5nrHcpTPlYpk3toe4Ht3vt/gr13ojufqAuZQlys1/Nk/9xfw9jtfR7W6hiBNNx7OC/Zs6HCRR7FcQi7Pc7cDcPXaLPedZPgxHWv4wVxr2tf3+3h4/zM8uv+Z9pVSsYjz5y9obeIaZn25ir5O8Ja1JPdyAwa9TTFtqht49Ogh3nvvPfzhH/4BHty7r/gNzmGeEXxdsHy/7uzoxqHvWi8/+6XR90ksHs4+/I67JF75XkoIoXrXFEaC0L6dC6bbo+QWMZvZ2axUxOXLF3Dl8oVQ3CCXK4k3tPqovmOdJCJf9I+z0Fv4sNso4d71izTX3K9ZT9IycL8wt8VatBowWjNGLZRZw/4oAC73F+6z3E+eBXCX6tsxJqOxyPfmVGF9Yz2/+/B9LMZSsW/Decm/0ymC85J7LZ3t6NbBeu3vf+ezFzjalx7WXnzjJ3kFXgy8n+TVffHYX3oFfiwArp0BnvnzZUOam4cHFYEPb99GCOBGijd7yOVG44tLv8H4hkOSWY4REErFHPMW53M1NAiYkHUnlcYPGQdfpjiINh5oLbXCXDkH4FrAPMEwyxflZ/6R9eUP+KO919m3WHN6+cN+P3ZlsFNIGnhrjXuqAeeyIOHmJ4s+ZlsSwI0UxyEIFILqZsciqEbZoAmBtDwA+kzIleomttYvIJ3LSTmWZZZHms0tgj9ssHmt59IGM3rQ5OvhAVI5uWoShc5eoXrgNFufDW4DI/0fHjRNbWCNfGMP65gsYIQHqV63jdGIgFgPg34bJ8fH2DvYV1H89ttvW95VMik1rljYx8f6GgsKghMsAgTEjkaymvKsMv4Mxw6BXL4P/l6z0cCg1xWTlgUhD3MEztvdLlrtjipkHv5ZuBgTOqaDsjLddO1d83UBMSypRGUxki8UdXDWbHBUXj++mVv06NGjSKPM21J7WI4PHFFKqhnJplmARP4s5smKjUkBWzHZKMWYgydFj+MCxggInR6nfsx4ADo+p331ELP5AFhMjC06XShbkgBupZBAJbtAcj7SAVV6TwLkmbQYrMzUHI2HagiVKlVdFzYTyFDdqNVkOcq+LDMIaU1J3INFOg9knLftDtW/cx1UaKVD1bgA3PEEvX4fx42mDjmtbl8s0QFzaUZjJFngz2JmtxSbK7f65OTYlLcp2jVnVYxLaQgqZXjQIyGCSk5aZxEoNrsfso0XAnCfv6b5r2qFeVZ679YB2S9lAjWp2ADmGPcN2OiB1isYNJOdstLgELNS9iDCcDpBfzrGKMYDugdwnSrEurQ62CqHh/M7xixK3ksqwpiHbOuwknb0mm3tILirQ4q+7TOoCXZRITlT5qz9HME0so1jWCsXsFrKIZMgpGBNFeZEsvlGS2kxeWVrakpzgg3tSRyHA6A9iaEbS2KYzCCeKyBOsgiBz8UM2UQcW6UCbqyVsREb4+a5DcziwONGE0GlhosXLyLmms60tWJDjYdsMqRJ3ghytGG1OUmwPkkgKJEMc1h5OGQTj4cUzkMxqidDNGgl2RtpTH3v4zv49p98Vw1eKb8nVODmsJgntc/wQuVyGfzqf/If45d/+RfV5JzNqRwhsr6cs9EDdpSUQTs3WUbzMG7G3UjMxoiN+1K/z/ptDJonGHaaGA3Y0JoIWNDM1zrpVGcEgjNZIBkglSsiW15FulDFNJXFCClq5zGe8f4bK5wZXtMx5yw0R/eePsE3/+hf4LNPPpGFNA/X5jk8R0pgpL2XcI0mgYd70WyGSiKJX3z7FkqpKTbWK1ik0/j9f/UBPtuuoztmk26OWdIMpfn62e2Oi0UUwzwZB6NhechVc8xZX8siTUAo2dVkaw9lW50kYcs1LPmauA7HZhOslHJYq5YQJJnhyzUlrgYelZ2FXBa1SkmW7ZPhQPfZ9kDbz6TS4gHZgt1t7sTZmOPrss48xzPtB7l/UJHpG00iKsmNggpBgn7WTGX2thqebLIzezOZxjiewfEgjg/vH+Cju/s47s8xmkGH+Fq1hGGvg2F/IFUI+dfnLpzD9uMHyAbAWiWLWjGFa+fWcfNsBeeqOZSLZaSSbK7PBRw22l3s1+v47kcf4dPP7yNXKGF1tYz1tSoKhQDrG6vY2DqDcnUVvcEUnS6JUGxGjtHrtATedjsNqWsq5QLK5YIaooUC58YM9Xob3T7JcAG2zl7CuYuXEWNWMklLVKHLiYQkCSM0cf/l/SFpg3sh67HRkId0oD8caHwxB7d5cohCmor7KRajPuqtOo46bVmdS10ipZUR9ciFMvHkAkmtj6y97IPK9sV0BiYzF4M8KsUKktUVDNNZZIvM1TqHXneCca+HQesYo+Yu5v0jFBJjrGWhLG+CgaHlJ+eU8kzN+UKNdY57Wc9ShdmXvT6JRCRdsTlIgsSIAHUshilff2EFQVDGuD/C/vZ9FNNTvHXrCi6eqSpXl6rlAQHcQwK4uzimvVw6g2k6g0Wcta3VPf6Dw1OkgDlBA1dnToZod7o4anSws3+CJ3tHmHDPiltdJzcMzFCjW0atis1yARmqqxckLUxx5qWX8ed//b/5QrUa7mtfVst6APfRffyt//V/1BziGu8VuGwYcr5wDabThVdDehUmL6Qyb1lTcI9jbvB4ItC2fsyPY0VUEHTT+uiWn1CBK2tjB2i6CACpw0iw4Bh0bgzWELKGnUiTdAEgOZDGB4TGea1EDEmIUKMqhj9L8hcBShLNmKkNEro4P6ciWJy7fAXvfu1ncOHKVdTWN6Usi81Zs5qrird+NwWuy8B1gFFUjWRsLnO60LriFLrK+JNlqZFTTZ3rxqNt8XbNFcVhoJFZorJpyMxu1kq2dlq0CpUdXO98E9ia3lGAlUphu09mI+1BJf6dzhT1ekPXwJ/HfCb1s4quKIDrgTqfi+ubh17dKiVSEIS1bghk+XXZKU7NBchidfjnWQCX3zPVJ18rz35mwcv3Z8BVIHISzyYWDUPltbngPNnZxdMdqv8th69LQmC/b7mFrNfcNbF5aI1j7eOqbcxVJXQS8iCuXqVTz+pN2xTzFEo14PkYAnWXHjo6bzoQV2ejSNm5BDfc73o75mdnr3uuU4CIHscQZH//lgCugQA2Zy3nVjW7clEzGpu8jz7bzo8Z++zHpr2IEAhyZBcCmRyHrH1JsmVjvtNuh+dfEaGSKdk0E9ikjTfHGh87m8lifW0DZZ4daGWfzSFH1aHcojJyWeEeKHtRByZ7YJ3XsNeny0NbGbgEcL39s898JsGPH56cpfXKK4hyWYE+xycnuH//vsZFeP29Iprqffee5VDiFbgkMrtx8/Irr+hMSutmnju9vbLdWiOtcA6zma36znU0oudqb7vuz5f+dXjyhJ9/vvnO98fr/f3vfw/vvfcdzVm+zv+PvfeMlTRLz8Oeyjndqrq5b99Ok/PubGSQSRA2KVKiJViiLFgAYUOw/lnUOoAWIdsyDEdCsGxDomz9kAxYFiUqkUtJS9Lk7nJmdmZnZ6YndU43p7qVczCe5z2nqrqnZ2dG2tWv7sFFT3ffUPV95zvnfd8nae1HCIqXBGSThGgfBASpUi1p+M5n0hTu1s961Z4AEGWDjzHut9BpHGF36wY+/PBttJvHiMcmWMgnsVjOiXTEbFcBuJUq2Xqy8qfbF62weW4yq/3opIrj07qdZ8EQFoo5pFIJNJt0PWFtTntjZmxG0G73sXXvAJVTWiiPEItFUCykUSplsVjKqc4hebjVbGqwz16f/TcJAOXyotx/TirsGTsCc4PhGMKRuGIWFpdWRBTjE0rVNdWS5kFke6Fs8HnTCLR1+5q76D5o7mPkcLqmyEZcjgVUGpIwaE5tkbB9RMNjRKLcNTjX6Kr2pYtLMJjAeBzF8RF7jYarSUmkSwGTEI6PKqjX2A/zHAjr7zmfSafzmtGwe2i0OlLgUnlMFW6XCmPlqBq5ZB7k84pMPjeeVOWf3/nt5KNzMTFP73eGm5s7TYnBD/yd7ZcPA2+9tnEOwPVbp/b+GclJBBMq9oN2DtjMy3pduit44NGeHRLcrL5vd7jWzEWHSlevwPXbsk0uHJE0HMHq8orIFqz7CeAm4wn1lTHWbJGwqWSp6m029dFrNEWpSyfiyCQTyCaT6q+a9ZrAW9YxJAgb4Tem9W1AbNAUpum0m4HZeUKXrSYJgXSrqpyKdNBot+VgZSeQ4Esrhp2Dx/TcmAMKNe2b2FnJ597PTX0t5q+Xv9923Rw5xe2prBc4UyHB4d/5mT+Olz7/JZEqotGkgFhGfUSiRpDi+k8kY4jFwohEzYVH60tZ9UPLhu700Gr30GzU0azVcff2NWzduS4XBLr80KmAFsoEsKmspONdMplCvsDnm4RIO7s1I+ozT5v78zW8/vp38O677+L6tWua9fTktGakZyM6sscztbKt6VksxacBcPl82WE8pUzNSPDqxz2g62o5N2Ox59tIyNNnTdFiJHGEsbxUwupKGWtrq1hZXZFTVDxmucV6jQ7A1R2fH9fZQz2XdGKArw+u8+OqzwLgeoDWRxb6GBTOyT4LgMs6gevBWyir5nbumT5agDO8eccKPstmR28grtpJcmFDYcUjcR3wWUzRFSRszmsEcCsnFZH4//HbNx/haB/p4h79xb+JK/Bo4f2buMqPfsZHrsAPDMCd/85azQ9Z0n4QNM19BC5/DIDrD1j/bX1T6AsPHgZiucqyzNmWOiaeWX7BLB/ZPBLA/ajW8CPX4sFC1UDEeWBxgnQ2hWKhgGiEgyMDUqVGVY6kMfplafmJcLEVNf48nocwp2x7V6QRhNPhTfBUTKmxbOW8OkpFgZPgPfh656+fxgRzgKoKVjGOvVqWTNwszm0+iYVyWWBKPJWW3RGbJw0Nh2747ZvlB5oCMrU5MPIMT8+any8QmREjFYEbgBiD+v7r7BtGrzBgAUYgkMO+aDSERqOGNi1pGlVUqyeoVI5ROa2oKHruuedw/vx5DW1YROzs7Aio8Y0piz7PtubrYoNPRjjXEz+fvwjgco2RwU3GONmUZN3y/zvtljKF2BC1OmTLtjXwYNPL18vBEZtf/kwbKhAAg8gEJ8ccgPUEJm9ubqJYLLvsJg7B7es5wCLj+9atW/et0QeHZNNiUkCEZTtysIH4CobhAgJUtMniLaB1qWw2Nl4OwCUo9+Bjao+oy2DjV4w54KIqrCcglCxZgrrMRkyEh0hGhwj2ThAaNMQ61bofj5DLpGXbuUB74mDAbIojEcuxDARwbmMdEakIaFcZQa/NPMQJorEIEqmErikLeKqTyJ7l15ZKZTFUOZjgc60mW00NVZ0d9MmMJvu80RJ4nYix8SVLFQJwu722vi+BIVpSsakjiKcsPNlZ096Tz3xYClw2J1QPhAhqjuy6+V/+/+4nXvgCfnbbLFuWQFBIwxtuJyQUcG3Zs2q2yNPv55umjwFwtY/RbokqoPEAPcLPVAa5Jkk9HRuMMS2jQ0i4wSUXILOnerQdC7CRM+KE/WQD6pS0IzW8KcZt2McGyLKbqJgOc1BJ+yhZxw/lQlBKJ7FIdixVs5EgwrEgAlHa39hwj0N2Y0KbPQ4VSt1RCMf1MdqBCOqTIBqBMALpDEahsEB6rgUCxOVUDE8Us1jFAF947Dw6/Q5uHx1jxIaOWWayxBqiUKTNWhIp2rLR8p3MaQK5SccMzuQE0FM5Zyr37nR47S192Ngxj4rXpd7u48Prt/EH33wFN2/f1bPbajREHECAbFASAEyR9fmXP4evfe2XkM/n1MC22w0DCTko9wP7OWvJeSBUGcSOyS7QgOpdgaZjRIMTAebBYR/B0UB7voZ8VGpIHdVXs6NMskgM4UwWoXhK+/UoEEGfVsqjAPp8hgMcOnB9076YjFda6JKQQSmrDaiH/S6uXb2C3/qt31SOkM2RTRnHZ5gbjDlCG+OdMCNtzcuJFH7yC59HMRXAcjmPaquBV773AfYrfRxVe2izcccIHWblkWw05vp0FpYchoT4jFDdYI01nxWpNZ39l0g8vb7Uh2EC3gJtLMKAOd2peATZZAzry2VkaG8cjuqc4vM+pCtA2KyNWRb0e13tHTx/uC71y7GPDfRhvl5Qz49+D/M5moFC/Bx5UXhnDJdLLKCHr1cEHoIuNuAiI59DZjKIQ5E4+uEk9ttjvPbeLXzv6l3U2nwebYhKdjFVmalMGgfHx0hTERQaY6mYxdNPnENk0kM2GcZSPolkmLaBaSSTabP9m0zkFrB/dIQbd27j5Lii1xANB5DPUjE+QDRCQhZVG1R6RJXbundYw3GlKtB+POzLwj6bYZZbFoV8Fvl8RtfpYP8QK2tn0emMMJwEEYmnsbS8pvvJfOsMCVG8Ns560TfrPtOdgBLvI4dng+FEAxwy9znIr1b2UcpEUEgGERg0cHh4gO2DYwHZsVQawWgCwTDJPXbfuU50mhHQ595KYhebfpIrAiEkkxmkMnnki2U0w0kMEjlsbl5CMprC3t17qB/u4nTnJmLDKhYSE2RjAVnBJxwJxOdCuvGJbY+2/C2DnBbQ/YEAXBJ8lF/PYQRVlyNgMAlhwPz3QBCxVAGp5AI6jTZ271zHYi6C55/exPpyHqkYrdhp2d7DzsEhbuzu4YiAcCgiW/kAAUG9U6sxRbIRR0g+MyJmBYZD9E9PpVai8vfe/jFu7x5Jhc8zkHUbQe9CNICNUl57dZo2suMBJqxhJmOsP/ksfu4vfjyAa4/IQwiJbnh9+85N/O2//b+rHuWHnyiRTCdwRiTB8H0ArlcD0PzByCjmLMCh297Orgh5VGdwjxLoFvL5nfa8evqRr5v9ScafxeeIDH3WY/7fjaThANzxxO7TmINSWqjzd/8BPUsevOX35c9PpeK6/nRnIIA7CYZx7tJj+PKP/piUuLFkGmFlQNPhw6zmjfBHRw+X6eWBWZcbO69S9IMrEbvckNHOz7CGVQ/ap6ou1sDLwB851ZAc48BOkVO0J3TRadMS2dTHNhyzvdVHn3gQyKzKvW2r7Y1eTUgAiLUwM0VZK3vw1ZMt/aB8fp14IoRXA3ug1texFvViERt+jfDfBOBSOe2VGC4ywCx7Z2CSHz7P9mLL9PXnO+t5/xoISvLrDbx1trRSLZLYNsL1Gzdx585d3V/2A+oJmi2dt3wttAg2C3Oz1PbgG8FCUqiUNTnFaH3YI1efBxbNIkV/42JQNCh3z5CBuO7Dg7dehTvXS84AXOuxp3bMD5lteAWL7wltwD8bXPuz1gOw/rzltWItxWE5a9ZUmoRKU42xb+J1tK8laGLXVIQ1Dxyo9rEsSdUJUuWPRJTd298TIdZbcft7JCtkZ4lPdyPWVVT+EtxYXl5BPk9rWrqekJSXFNjImica45+pBjZ1tld7aTtRL0YldtN+9u6u1LvMZvcALuNNOBD264RqcCnBmN8eieDktIKDw0Pcu3dPSl6/dv1sQE5W3jzzAQDXPwvPPvMMXn75ZeRzOdmMGqBNW10jsHgAmGp9/r2Pe3oYgGs/f2bB/jAAl8+mz8K+fPkdvPbaa3KMsn3Fen7mSRYXioqn4Yf/PrRQpgKX99/Ij6zF7ZnTe9b6pafTGBNa93eq2N+5jWsF62lLAAAgAElEQVRX3kGrVUE8NkYhl8BiKS+XrHq1okz7eq2pzNZUOicwlh+nPPtrBkyxj+73CbYF5ATGe8oYIdY0vMaMx4rI8WaEw8NTvT/21dlsHCvLRSyW83Iy4TJgvBItuA/2j1T7MU83m1tAPl+0jNhKFSenNTmKRGO0cU5hfWMTq+tnRIAmUEMbb65Ry702C3DrkSznfUx1LAtqRwAcTahQD4moJEtwWbw6Eh9JVMyAZ6QEM0EnrH3o7NLGaNRGMhmzeI8RyeV0/ToSiMvHlTm4rPEYw1Bhtm2Ncwreh5DFeKRo7ZtXfi8jAOgCcnJaFeDH69uhbe1INN0pgOvXlT8j9Nw5290p+eIh+8nsr5y/+3w/PFXUun7ygfmX5+h75fhsTzI4zHbKGYBrcxO33qZ560Y+SDKOgfuK6g07W/n9eK/nFaRc06yRNJPpco7Qli0x67WRImmspvHgtqWTm3PE2uoalsqLRvyJWoyHsrVDrBdoKdwVeET17YBq7MEQiUgE+UwKhUxGcw9G0rTqNc2LSFpnTcE1RPc37q2eSMOcXSp86cQk0JmkoAlJjj00Wm3s05Xm5ARHJKu32gKPCfCOuPzMCsKd2ySTGqBn57ERsPm7J4D4e+3vsylSPTF3FuHA535GCpmg2x8oN/pn/ujP43MvfwXZXEkEmnaH9Q3U45AELXeGJAFIOhSx9yHZcKw+QW41XbrV9JTPXKueonZ6ip2t29jbvo2V5RVZV5OYzd/5jLPvZh3EvqxULiKbpV247fN8Tw3aJt+4hje++zp+53e+gRvXr4kAxNpr6nDm5qcPzpR9/XX/3z9Q5/rz0qtvp7kG/vPs95k61s+AXHCVX7uuH9Q9d/WgZiGjsWzf87kUzp3bxObmBkrFBbk8Wm01+7BZk5sB639d9NmUrDWLvHLYrnttvs39/gpctdMPUeB6++SHAbj+XPD7B3/nueGJXiLJubPYu8Ao5oM1KQlOdL8aWO0qkpxTAYucYQ2X+k8C3TyTSKIWOZguB/2Bogiqp1XNXP/pu7cf4Wjfd99+9I8/rCvwaOH9sK7so+/7fa/ADwXAterr/p87PwBy/8Ri6fI7VOAyA9caUmtQH/6SeQD4X6aw5XDCrBd8EecZqjrfHPvu02bgPgzAtbcyy4EhuFQsFpCgRQgd6njoMKPQQbYGlNmB/kkPtf958yWDClkn5JuWwhxe8f24IeVYhx2zDw0MY4HTG1gRq890P9gIYY7HNVXcea6ZMRP5qRxQG1uRxUIQmcyihlILS0tIFxYQT7LBjam5IgiiwsjZonAY4X+kGJ2ADYxoAaKi2ljzlqNJ0a+xvKcALgfernmf3lyXcehMXadMuXa7KYAjnUpIQXZ0tKeMCwIm9VpV4CpfDocO586dU94QD33aIPOXH0qwSeYwgq+L/8/fWQBwQMX/J9DLQpR/5jXiwILgSZtMyjaHtm0NdrztTrPZmmY1shDh15G9yfXKYoPNHZnI/LzDo2O0mm2BS2ur61haWtIYhgpT/kz+fH7d+++/L9a3H9hwrfjm3TcdHnvT5yh+NYB0Ood+uIReMCt2MdcjrapkFcWf49fm/IzJP33uwZuuSw7HJyGMxgOMmcFIYeY4IBA4PB4iFuojFuxg0tpDdNiYZuASlE2nklgql8Qu5DoguEWAmkU5M0KL+TwCvJfJhCy5qJZjhokaikhI4C2HLGajPVb+Fa232FTze5Cpf3RyLLUk35tyZYNhDdLZ9ISZsxRmnsgImWxKKslAcCISAFmtvAdswmhTZeqWkOX6MLMwGMawz6HTRMBRvzdAcBx2ubH3700fEdw+ROmvAnZs+VNs3KhubLc79kw462z/zHolwccpcAngUnHbZ9bkZIjuhPphArhmC+kbYToAUClI29hY1IZbtD9tdzl8ZoIttbI0KvZhktxPDMC15tqpbwneBjnwHSublpDDKBhCn5Ax7QiDQDYSwnomgxyfMbJN47QrtdxUFt8+RobNNgt2Ni2jSQyZ0gYWzmygOgKuHR5hr9FCnUX5aGiqoOAY+WgAzy4WsBka44uPnZcd1c2jIzQIlqXSSMQ5QAwrZ5jPWjafM2u+WNxscAmKFcgGzaDR6grs5fpmHhrV+fwaPq/8IJGlVj3ROj2oNPD6W+/hte++hXqdVu0D9Not9DptBINUFxqDmvfzL//l/xIXLpxXbhyZ1b2+qX+4x80DuJ7UwnvhzzKuOSrqZC0msoUBNf6DwAVzaaP+3vLznC2WgSA+35G2yRHwhCRIzeeB+/V4wgGqa/apcBsyb43XwZwE+PW0GU1SBRXlXj3BzRs38Zv/7Ddx5cMrGppxUbFRomVcnBng7r4jbKBIEkH82IsvIB8FUomAHPGv3d7GwUkXeyctVJod1PncDXoadJMUYnteGJNYFCOeb2OCyKae8ueF8wmwfY8rknuPSChc21RVh1DKpZFJRNFv1bGyWNQajocI4CSkvmDWqR1Rtp7F2h70wTOUACcHA7zvBF5om8sGUXmcVHhSTT1xTGlHCtO55VQzfK1m3WaDunlAwb9mqlETZA5HwrJY7oWiaAdjuHPaxh++cxUf3NxDt09Chalgnn/ucTz34nMaNF25dg3nL57DV7/0eVw8tybFS/30CEdH+wKmyUjOpMzmkg0zz7J721uyeiRrORYOYdjtIpeOoVk7QaNWMThQFrJApdrE9lENLWYij/rIZmjpxWG95colki6eAmGcWdtELl/C0dEpItEkEums1gbtVntDsvAnyrvN5mwYJacF7p3MWnYEDhHtaL04hoaQtVoXu9u7qFUOsVSIYSFNZ4eKFJjbu8caXNHAO5nNI5MvSCkVjoakGJf9NaMaxhNERyOE+gNEJgENNGPpLHJLq4jni9jvBpAqb2C5tIT64QF2rl9B8+A2EqMGitEBiskgUnHahtI62bJ2NfjTvmxDa+UlkwVPy0cS1DRoH0oNwfPDQGlbu8xm175K1TWHWpki4rEcmvUmtq5fwVIhiheePo+15TySVBRSh9PtY2f/ENd39nDQ6siRYExQIprQtWN96as2nmEc/ESZ1zqaoE2r0UpNpKP6AHj35h3sVhoYURkWolIhpAzoC6Us1vIp2SjTrrrPgSLr6WAAa089j3/3l74/gOvr6fnTzw9hb9++gb/1f/71KYBrdZ8NAFnvPQzc4/eRHwhBBYFXVsMwE21/d1dZ99yXOMShDacs6R/oDbyt7Qz4IlvfwDkBuBr0mIraXz/ZrlMhy32RNXsoBoQiAnAHYygfmiQwWmAauMicwhgKeZKvJlIQMkcxFIvh/KXH8YWv/AgWyotS75I8QMU91QO0zSRQI2t2N7DzvY3PufV/1jBVSgtbb155oT2Fw0vVMgbievKPV0roZ00z72bgr1cBWyYuFbPWkvH887bIvqacB3DpKsGfE406hapTvBIIs1zNQ/3OOpgg23x9qmfF9WKegMl/9wpc7gkzMJfnp8/tsx7LANawPUcEuZwFrRRsLlPXk3vm91t/TTxgzfrQ2zD7n+dfgxFAZuuBvQzP9qvXruPO3btTK2oDcJsOwOUw2KIKePxaz2U9oUBmnrnKcjcV17Qh8kPfBxS5qjcdCckclRxw60FcTagNcDGS3axD9Nfb/RRH5pjxMP0zaT3ozI7U97HzGbgPA3CnQGYyLlIqeyG5mrgsc7OhtnvEzyUYYeCpyzd2ff6sjw9MAUsSbKmKZA3P2ArWctY7GeCr9c29ycVbUP1GwPjMOu0ly+bIESYhJIZIiHu1gfLcu0kK9gA0FXJ8PQbgshZr6UwkMUQqsUxaPQTXMHNueWZ5Byb+vCwBlXxWP29ndxe7e7vY3z9QjWhnvAc0nQrOg0AuH5DgAS0h/Rp97tnn8IUvvKxzmme2J1tMs/4UbwPLXaZi1Ngp06+Xo4dTjHtFrFfje0Wt/f0MiON7Y//01ltv4ZVX/lAAkhd283Ux75cxNcWiAbb+tZIkyz97QvK8AtfvF/YMkMzbB4Zt1E4PsLtzC7XqAXqdKqIRIJuOoV6r4XD/wIglE2bEkuBY0D0MhCI4rdbUv7EP67CfHvGsoNqKGbYRgZEkO5O0y/qYzkz8xagb1h0k/WWzCayvM883i1w2AUxoJV9HkzV9vam1wfvJGINwJIl6o+2A4xaqNeaRJpQle2bzHFbXN7Sm2KtRbc116nyPpiRX7eVDArhjTAYT9TM22ABi8YhyLFlP2tlnBBzu3awDzdFlguGghUG/CUx6pMggHuc6DqNe7aFe66HZ7KDXGRhJQcR5yBmqUWui3WLPaiRjgtxJAbg5RWGxb50BuDWBuO3BUC4vvkuQ5e6c3a4H8r6fAvej07hPD+Aa0cFN99xGN09EnxJhvDPBFAiefY1mAi6mi9eWeZgEcLyzhvLl55S6864SHsBlhjfXGDNllX1NsgVrOvfmdBdd6hXd0dbX1rC8tKznlX201YEj9IYDdPi96CZDMigd8IZDhFn/BoOKg0rFo8gk6K7CdeLyj0XwpD0z6wkqShPO+YLztiyy6Yw5pdHdhfUJAU9aP3d7OKpUBODuH5/IGptEdX0OXy+vC1XJBE/ZA5N0EeY6aMu2nLWqJ8N6Ycv0LHCzTbvkdpPmAfB5ALfXH6JYWsTP/rE/IQA3lc5rvtRqmwI3SpVygqQfgmwG4HLuEIuSIEUXEDrV9EArZn60CE7TXrpRR6txinazqr6Bs7vVlVVFbVEtrb2DAHEkLHty7t1GZjRV7fb2Fr79rT/AG298BySr7O/vWXbu0GI2PGvKr0Fb7z7myoGvbt4xU+HOrXg/vHD+WDOa1WxduxczR9/y0Vju/PXAq4sWsO9udAHVv46Yur6+ivX1FZzdWMfq6opz+TASuM2QPInM3a15lNYtZPur+YrBR7k5EuYnWCj7fcArcL2jiVfgztd3fu/w9b0Hcznn8o6EnljlCfyK+mibkEJ7pwNsVZPKkWdGMhSAOyUNBVXPS9ErQQRJ2czFnegsJ5j7/7z23ieN3D+6lT36m0dX4AdwBR4tvB/ARXz0LT77FfihAbhWJcxe0IMMfqfCvfzOW/jPfskAXMsIdSwinTv29fMHxTxDkJt+s8UcMhb/Puj9fsspESanphKf7vpY0Tn72f6reAixQGdxwXwXuoPIxlJjd8sblQJX42ljO/lf/H7evs0sGh2woSbdhqpsZKV2cgo6Yy6Nxfrj/9P6kkw/2layiYrrMLNctIF+nMvL1bTbZR2462lsd7snDg62vEHdJ1PrWQPI6x9FJr+AxbV1LK+fRSJNhifzvch6NEWhsuCcPaq/VioQWYAOjWHM++OHThxE6fNkl2kWZhq8OCvnB++MH2bZ67XhHRvxbretArHbbWF7644UcxzUE5AgqMsfwZ9LYJQsPhaEbMQ4iPA5ICqE3JpoE+zjwCoSweHRkQpGAqkegCXrmsUj8/BohcPm3FsoMx+Yr59go1dVssDh17MB1poOBQWaHB4doFqtGelA1m4hNfTLy6uWHxakyiNltpODAS5fvizW9zypYJqh6wo0w+etwCPkEAtFUMgtoD7KoBPMAsGYBovMQB1PjOGu/FJnFvRQlfyDN2JsA+RxYGSOzQScxgEpeGKBLsKTOoKdQ8THLT0PbE6yfB8BIJNJCWzn8GtjYwMx2dgGcW5zQ2ARwb/SQkGF/u72Nra272nYaJaDzEKjqmkshvzyyqoAAdpaCTTodrF/cKCMIbJRiRrpvSoHqKmmIjDm+6YVawDxZBSRWFiKTOYEkxXOZ+L0tIZhfygbtlAwbDGDw4n+jtlDZIHrERsaG3rKRPd+jlNLcme25fKe77+MPl+W9lmWK0nlGZsrNtRDWuJ6Czj3u985ptxYKTwmYv/y2RuQwDIZoMt74w2Q3Z7FgXhoEkAiGpWdUzxmlsidHm0/e+gNCfiGMUQYCFl2EsG5qLI8TdmlARhtYSPck7mDErCPINAfyw42u1TEz/3Jn0e33UScrMteD8fXbyLYaSMcpGKlrzWtrNcx9P+RYERNd7m0iMLSGsbJHG7u72Ph7Dlk19bRDUdx2u3iwxs3ceP2LYFVWfTx0loZl5JhPHNmFZXqKfbbHdSZkyqLN3ut6UxWtnAEcLXXMns4ZvadHEBy6Mf332d2shtu0UKOzxvXm9njAZ1WHc1OF1dubuHW9j5u3NlWVla/20Wv3VBDHpTtMcGtEH7hF34Bv/iLv4harSowl88wAVwOf7XGpSaenYNcPzyv+Br4/2HuA2zebdo6PQfCBFOpFopGECOwJOCBYAB/93naZoHtLfH1fHo2PYdeUuoFLXdWX2cKWKq3+ZxpWMjPg7FmadvEfZD3qt1si2xCBwYeNrdv3cab33kV19+7jPbpMSaDHgIRU27HJgF86dnncHG1hPGwhhxVyN0B9g7ruLt/gvpgjJNOE8eNBrojWpJG9DwRNBlTVUWCAZWEXbsmfBY8IYv3xgYPPgee6zqMzTOrSEZDUk6Oe230Oy0kYhFl38bDUSltGq2mXAOoqmF2Y6fXmargqUihjTMBXIK2ZPVz7EsyiQAoArMEcN2QwwO3upNu0M7XaGcKzzJr1o3RHtI1U15cJKp1EKc95QQY0gYwFMVuo4fLt3bx1of3UGsCiWQRL7z4EsrltBRPzJLiEOelzz2PtZUlxCJBdDsNZdUeHB6ppiFoyxVAGypaTBHUFXjRYxY5X1MEsWAApUIG6UQUJwd7uHv7lgZPXH9UonSYBx6LCzxPJaPIZpLKvo1FeQ8GzjZ8gqefekmElv39Yzz11DN6bXwWSapqd9tSS3F/39jcVDQAXRN2dvaUdVdeWtY5xf1uMOJgO4QJYrh37wj7+0do1ivIxEZYWghj2D3GKeMQ9iq4eWcbt+5t6x4kc3lljyXTSaws2nNOxn+cKtfBAHFaeSfTUtmMIjGEOJRO5zGOlxGKZBEY9LB/8woau3eRDXRQjA2xEBsjGw/IHjcYTWqoLGDY5YnLmpZKSio9qB7vm70XFbh8pvgcmarfqyCHsuMlIIhIWGs7mswhFs2h3+nhxvvv4OxyBk89to7lcgEZDtsCQamM9g6PcXVrB/cqNTR5fRIpkVAMwHWAjggIPNc4PJ9g0OmisruPhUAY4XgKtw9O8b1rt1DrTxCImBKIn1vKpvH0WgGFyEQ528yMbtYayixGOIrFS0/iF772UQBXpaE7yKaV7NRFZ2Yjd+vWdfzNX/tftT+RVS8rcWWUWZXFWlCKM/fLg1C0ZvdKdTl7cJzd7WFvZwfVk4ob3rAWN5t/D+BOCUYO8NT8XG6CBs7x5xP8EYBLQNLVnvw6y9ni8DMkVwJet1CUjgVB9EdAs9MxNRhJHiLvRZBJM9NxQc84QSjaLyfSGSlwX3r5S0jnSJ6g6XkAEa6f4cjiAtzHbDh+/9BvBuT6XsmBYFMbY+sT4op8sOGVqYqMfDnNDPPXwe1V/BrZzvdsWO0za/n+vdrBK2g9cOMBIu1nHLwKbOUzTaIjtK9wD6WSkdmaPnrAolJslcy/pplC18BXA4VNjc26l5aRJGTwz76m8rbrAkZ5Hjglrqk5LZvUE3Q/qrSya8LX5Wtxfh+eawTtplaRbqhrg0g7FwkY3rh1C9vbO1OnEKp4qMCl8w7dLkh0YnlE+07LQCeAQJeHLkQQZowFezQ3L/Waspm70IwxScKWzgkHBE+NGacArq2Hscq2GYDrr/P096lq166/f1bv+/epU4SzLnX5vb6vFlFuaoFsxAsRIOIx1TO0teQ5w/xBb6vLr/W9HT+Hn+8tKrln+jXl14QU0b2ual665hC8Zb1E5YwiRai2FtnVAfhUPI/HeoYJvp0/dx7l8pLAMJK+vFJNThcEx6TGtVpLbhcx23vY37LXIrHXWygT9OJr5vnHfyuVy1goLujPfDYIahLUpUqX9+Dm7VvY2t6W+paf7+s5Wzs+ksg2NsUxTMxaldafPIO5pukIRQA3nUrJicMTFLxLhZG9AnpOue8YiWNmHWuAlJFxlLvrrNQNsLYMXANbZrMSvlY+C2+++Sa++c1vSons6QVcVbyuVP6xR/ZZuPzerImpwvWW0taXzAjs9tzROYl1HN1fhuh16qhXD3FyvIOjwy0Mey3FrZwcn2B3e1+1VCoZRzZHsHzBZiWTAE6rVQG4BNcIjAVAQlMUgUlEUS+0WjV3C9ogT5wSPIhOt6Xalfcgl0vizMYiFvIpJOIhDAZttJoVKY5JVqH9ciZTwGhEO/kAmq2OcmI5N+L/kyRF9erG5nmsrp/V9aUyU9FJAnAt/siurTkdKJuWW8JwIjCXgBL7/HgiqtfIM8ODtwLX2IfE4lIuBwN0dqIqs4ZgYIBAkLWbAZT7u6c4PqojiLCiQhi7w/XCfYj1OKMWqGIkZ5PPANXoVOcSwKW9OJ8NukpVTqkwpi11Da3BEF0H4LInsufdZgF+D5gnWM3PGx4cBcz+/NkAXO1NDrw1EoHVyVNg1ytwfZTCHIir0sd9vjk1hOUqxXXPc8GfOX7WNsvCtWfGr13uMaw/TYlrsWoiaWk+5k14TLXK67OxfkbPhpHA6MhF16YO6u2WXL+4JrkWWIdx1kFSId1gOJuLBgOOsMl6gP1KRJFRdAFirWnkMroJ8IP1RQbpFPO2LcpJKmHuiewVGeN1WhOIu3d4hBPmN8vphR05ybIhhGNRufbQJpxgcCKV1Kzp7tY2Go2m9le7BzPnoPuIQHMCFX9W+/PV1gjkOlIqLeOP//y/h89/4SuKNmFER7Pd1bMco7U9yTHMqI3H1KNxRsq+pd+nWrmt57nd7aMjkpzlEnOWE5jwOlqsGPdx7j8kmBhB2WIi+LoKC1mdQ3I8lJtPF1eufIh//I9+A99943Xs7Gyj0TTrcdUULk7CSEv23v055QlHfi06HfZDlryPxTIBhAu5mJJhNJ90sRz27BjJS9/X/W4xPUYymN4D1x9yb+Q+xVlXuVRAebGIxx+7iPPnNk3BTFtw96z4/t+7dUzZB17064qAGQVw+pBPn/XpXNjNDqdvWNl6VkN5sNUrZq2OpSPKYFpzPrhnzM/oeeaxxuPvfq/hv3s3FwG4rbbAW557FldiP9fmFEbo8gCu77dZd3EvsHoWKOTy2h8NsB/i73777Uc42sdv2o/+5Yd4BR4tvB/ixX30rT/+CvzrArgPFnzzw+pPAnD5qt69/DZ++Wt/URv3/C9rXK1xmP8Zvtnn57IJZyHOosxsyjzj6v7H6dMVpXa48nve9x7ci/J/R4vX5cWyFEBsYNTeOAtlASmOTWs5tQ9wuhwN3obAtMd0Ko9wUAxuWT2T3R8IIspC26nj1Dxw8ET7Tg6NOWgmIzUWMzsfNo2ySPNeGrPhmlSxYsbz8wzkVarLNPfPChvZ/ricN2WORmLILJRw5twllJbXEY6mEAyQiWgg7lBDtVkRzrfEBp+/eB9sAEM2sWXZzmfiepa32L1ksjubsfvuv7N+8cM6No0cptDqkfkaw2EPB/u76HVps0s2K99jH6kkc2QMBGABwV8cYtFSmawwqgYsz8Yyndi0s9nln/n5HE7x78hMJvjL9UDbOAI4HOCoCCH7dzxCNp8X85DFFxn7bPj4tWyCWczqvQcDGI6HqNVPncI8pM/d3zvQ57Ho1vUhmz2R1Gvn66EC1yuHPaHAikJTOXtSguW/BMQATUZiWMgt4HSQQmOc1nCWYDy1k7ZSZwCuwV6fdOwQ0ecAeYJRcKTBNhWDjIUMj3oID2sIj6r6iKOPdDKORCKm/Fs2NGy2SHDgkHZhoSBLIlp3bWysq5klaEI1O5mptG69eeO6CnopN8XyH4tJyryklZVV1GlnLSZ5AKFIEDs7u9jZ3bP8wQHXfwCxeFIsWw7dmVurgpWqJRrdhYB4MoVEkhlaHEix0Wko35TKPj57gy7zjYcYUnXLQYMKSyDKHEZZkAdM8eKsjGV/HCLYYQQM3zD6IYxZ3rgOlkU7gIVsRt/XLLaJzHpLyFk+EC2KDX6zX7K3odLWAbj98RhdDNCRAtcG5QQfpPynZRICSEbjSCcSSCWprLThYm80Rp/XtTdEbxhAf6gtxNRGHMwQZOX9DdMmOCT7abaK/X4HxcICnn3yWUQScXz53/pxPPPiC7Lk7VROEe52cOX1N7Bz/RrWFrLKyOKe021TKZgQm5k53Qn+//Iyav0+bp5UUO32kFtZQT8cxtK5c0gWimhyiL9/gN07N3B09W0sB7q4mE3g/HIRO8fHOBiMEC6WkSmVNGjh81Iul1FeXNSz0e331AhSWUHWPtUZ/BiNA1orZP7yOfWqHIKutCznULbTbuDw6AQ3tvalTtw5rAi4olXwoNPCeNAV2B8MRfHlL38Fv/RLf0msYA7IvGqBln3tTkt7Ea+hz5GxfdiyQPnBPZKKsYVCYari5I1SI8/PJTBBW98IG+KIhqrKRaRydRLQuce1bgQcgjVs1M1iyatvZPHGQYUb+PfHE3SHfA1dDVUFuDgLSzbHBHDZcKbizBwjuBpVTjob5jbBw9s38I/+77+D7736bQwntKgMIjwAzpQX8RNffRmD7gkK+aQsD6n4vrd/hEqng73aKQ7rDfT5jEaSykKttjro6OAgCDtEp9Wy829O0cNnSiQgEn3IxCZJJZvGExc3Meg0UK8cyUZZ5yFVQsy0ow1nry/wm0Ao7z0HsPsH+xq08X4pW7fbU5OdSSWQS2eQSsSlWqXyj0N7nuvMYdXg2NUb3E/IyPeZjRqqekk0h02yIA0r71pRAbSXpOKKzTGHFqMJqv0RDlp93D2s49rdQ5xU+ygUVzXoTWejKJUWkMvnZCV2/sI5tFt1HB7uC6TlWc/9igrrzfObWt9siAmkExSZDAca+FHd0htC1yKbjGNtaQmjfhdbd+8IwOXwg+ci9w2uA+Z4cZBI8RKHLiQy8IOfxzy2ixefxtLiEhr1FlZX1zRorp5WsLNzV2Sq8tIiVlc3cGbjLBUthAwAACAASURBVMLRuLLh+TpLS4vKxzo4OMS9rW0EAgMslheRyhTxzns3sH94gslogEImjNXFFDCoK/v08LiGg6MKvvvWZfRYk7F5D1stQ5IQLcbW1paxsbyEUiKGhVgMpVwesUQao2gC41Qew3gKmdwKWqdtHO3cQfvwHjKBAZaSQWTCQ6SjE6RiDmykWwVdSJxC2Ss0qNKwwQNVeGajTEWQ7JI1eDDlnQYaqu8oFTUF7pjnX4QkphLqJzXcuvouLp0t4eJGGcuLBWQSKZGC+L33jyvKwL11eIwqLQ8TtILnUNbIAB5A5bAwxBfS6+FwZxvJYBjlZAa9cQhv3riDd+/uoj0OKzeYA8NYMIiNchGPL6f03rWOh0PUa3VMwnH0JgEUNi7gP/4rf/Uzt0m+erh56zr+xt/4azagctaq3PfEuYDZ2soizdXyVsfQXjys/U9WwbyGPC9abewQMDk+mQNw7QCU8sINxWZECqeiEMmP5zRt0Pl82oBUyh0BHubsI1c2qi6d1XUyk0cslQPCEdVIzEikpadsFklqirAuoyUclR90sWjouS4uLmHj3AVceuIpgbnMoZbtOndgp8Dl188DmbP3P+O2+oH2rBQzW36uL94nvs8YbWM59E0kVBvNA6bToZcbfvl/m7cR5v/7HsifRX7wPd9f8WvNvcKun4AHF+vBM431LbPlWLeYXbMNu+eHeb4/8/2cr13nF5epJpkDSGcUU3R6YMGrfnRWOktuv3a8wtKDdX74Ov8auM+TjMVf/BmeGEegkPm9UkUPWBiaJaofMNLKlffWDy25p3JgzxxDnp9cWzyDaY3JeBAOqvm51dM6mt0OulQZsedRn2XAnmR5LDoFSDggzBOVHYAr4sF99skzsEP7ilcHPQjETlW7Vsn7IadqRUfS9QNj/3f6XUSj2d3wGbh2Lc1FgnW7DWHTyuRjL0TFmM8gth5vrJ6RPQvPOD8Ql9Wsew1+bUoF3iFg1hSxrXJ6KovbGu1zG/UpsdlIRwHL0dbQPihV1sWLl7C8tOpUtqwFeE1dVAGBTQEhcx/KD2RdO5Z9Mn/G4cGhQFxv82l57F0sLi+jVC6pJuTrVAbswoKAONZhV65exb2tLZ2x7PP0fDmg1FXdTi7rFHxU/bbb6vGYm5nL5/HsM0/jxRdfMrVyiEQrKswZf+FzGe1rTbFP8NpmHt7BgHupPR/2nHhwhb2l9k4BuwYCezUd1y6f0++8/jp+7/d+F61WQ+vdAxgEB0k03jy7iTNnNqYKd6pvc7mCA3DNQnke8PPAm8BIOvMEqJzqYjRo4/BgC3duX0XlaA/NRgUN5nbW6qop08mU+jjaI3OvZL9Wo+sSa3H25GNaEMcRCcUQ5ISDMQTMGuc5y7kIARCWgBMCNwRvh/pzPpfG+noZ6Qy/biQAt9uuCXBgjx6J0HIzg06X/dbQ8jdF0CE5a4wg+5xIHBvnzmP9zFm5cPAbn57S+rk23Sc046EC07k2BagWZu9ENa6s+UeK/6EDTzROogrztTnfYIZtQuC9AB2MBd6221VMnAJX92U8xPFhA7XTDpLxFJLxNFLJlNZL7bQqBw+qzPjzvGsPa4N4gjbnecQTST0H7Ae4Tx9VTnFwXEGDtrUC+8zThzOXeVBlHnixsdRMdPDxBQFBq/tjr+6fmc0jSr6BddpFR3T057G+bmotz353HmS0vcorcH2fwrqGz4Rfy1LiuvPPW+sasZIEX3udBuCaApcAbm/Q17zNv1KJEhRFRqVsSLX36sqKfg43cxK5uZfU6f7FuZYDlkl65qwuxh5lMsKYkUukJ9KJiufjBMgk48hn0upPGNNBpx/2mna+kijjAFytdc40CXZ20CfRllFRjSYqtToOqMCt83khATuAIGNZeC1IhGKtE6Hb1AKWV1cElG7v7avuPjo+vi+yaXZf3R7jCLMizThS1bxK2sC3EcqLK/gTf/LP4Itf/lFEGd2CEE4bTRHACeCmaLtPm9t4xAHYlpVN9X+DvR9rGrEIwppNmYMdhSYDjEecuxiRh6Ac93OeLXx2SChj70OVugc0+XzXaqdycPz7v/7/4u23vqf4A0bkePB2Ng+eKW09yOp//+i61VMwu0TTPDs7wz2A691DWF/ylyeEGdnMkQ44H3WOWS77xGY6znnEHSXTZ457BgH+S5cu4OKFTRQXSCSiZbT19HIBUiyTS0J44KX6l63Z1PSMdyC4twt3QK1/zqf1n4sR8rUcz2CRV13t/iCA6+u8h+0fundJElmM5O5/SX3b6cg9j7MLjZDlZmXnnWazdGmbey2ak6uGJxmAk2/orGaUlYh5QRJg6UowxNc/uPtJA83P3OM8+oJHV+DTXIFHC+/TXKVHn/MDvwL/qgDu9yv0pofifKf4MYXh++++g1/5L742BRVZjKlBlO3rJwC44xEaTdrvdKcWSJ+uAP34yzj/9f59zANoLNZoAUv7RlqkWH9NcGuWgasG1lk/6ME2+uaUWesHWCEiKszyCAHtQR+tPoFos5VIxROIqXmSb61lL3LYzsEXeaqBANJxZtsZq2zAImhqDeL0pe7w01CSrCZ+diDoBpBDl8HLgWNQTECpPcSAGshOjnmK5bWz2Dj3ONLZIoIhZoqF1fgM3dBaB6+zuuCASeCayZHU7Gh45Jifvij0ildTKnEo+9H7MS0snC2UbZATtBo1KSEI1lYqRxj0O2i3mlKmUJlLNSeLC6888EoEgkb84K1gscUiyg+Q+Lm02CLTnI03X5csPiZkKmf1+/HhgeXvCRzoqjmk0iiZTotVLlvfbtcUfxnLFJoO16SSlJZL75WDJNrymsrXFCFkl3nVBguU69evOwawDWS0BvUdvNLbbHM1ROP1nUyQiydQzC6gMkyjMqA1YByTAK2vqcI1WzFZX6n891/5/Y+ewIRtyEQWymM27ROzdA33Wwh1TxBDDdFAW2QGDk5ZdCpzjwx2jJRjx4Hm2soyFktlsStpFcNnJpNOCsBlluf7772LK1c+EJuOLFJmQnJQTgCXQBJzsDhU5RBIyspEXFmJW9s7yv9jjiAbCQ4IeI15H2hnSJZ/f9BFgDanXDfMb4wlEWODnM5hwEFCrYnRwIgbnWYb3VZH9pTSvatwZt6igbN9Wr2yQI9GMA4H1BgL2J6u5RnLU8UwszzmGJoEtFNUB9GWm84Bw5HLtrYG19vl2OBuTlUxB+AS3B1MmCk6RJsZuM6+jp8vFRIB2AkB3JgaKuZaiihB6zdHMumPmEM5QKvHgYitTf5KJTN4+uln8eSTz2ChUNR1JHh0UjnG5z//Ip5/4QW89vp38GM/+ZNiCp+cHGHc6yE46OPr//DXER4N8aOf+xwCAsFGWF1dR6m0pMaSWcLRaAKHh4fYPTlGbn0Fv//tb+Px555BZzjCUbWG9c1NZbiKWXl6iHe/8U8QPt3BajqCjbUlXD/Yw712H5n1TVx66hns7+xie3tbABKfJ4J/ZFrz7eQXFjSkknIkRuXDSNbVfE79UJt7AD+oUpC9brelhvnK7R3c2avgpGGKQSqNh50mOOYngHvu4iV87S99DU888YTZK/e6asTZtBhA3BOASxIL9yC/9ynP1SnS2MxwbMCBMDOGSQyhrSmtvvgzw8wep/KKLH6qlzS4iIDK/4jLgCPAJBtCqjDFGDIXBzOAMAsiDoek1qJacDwxay7nBMCmmWuDezcbIqmgnA1obqHEcCOB/tz7IpMhQp0m/t7f+pv4xj/5DQz6bZ1zwVEQ4dEEX/nC81hZTCKXiynHZ8L83cEYtXYddw72cW17G7V2D4l4BslEXoOlvVoNNSpWBhPdG4JZdmTaevRDe+6ngx6TPQMoL+RwfmMNvXYdjeqJiEwckBE0pU3xoNey5TyZmGorTMW9KX+4h3Dv5yBX15QDaw5bggGUiwWU8nmdsb0ucx7Jgjf2ttp0R9VnM+nVfZbxbDZYUl0QsJUSyFQYprAfaWBJ+/J6d4BKa4DdSgt3905R7wwxDkaQyxdx7vwmLl4iaHtegzaqVrhuq1Uq3lpotho4rRgRiKpi5j5nqERNmp03VQNJ7kujMU6oGHJksFQsjnKOlvUEf4/1LNMKlu8rlYwhl06hWa9hd+sOuq26FAQYDxAgOYN57zrjjaTC3F2uL16bbocEFJ5jC9g8ew7rG+fR7Q6Va8fhZb5YkpU9iQhvvPEmvvu9t3BmuSyGPqHE41pLWaTcl5OxEJZLOYQwFHHpRPdqiNfeeBONdlcENU9QIaiWTsRxdr2MZy6ew8ZiCcv5rNbBhPmx0RTGiTwCySxCoyB2b9xA82QXa4UU8tExMuEJoqGxHAc45OO9IlOF9abyRKnK01CZRApT4XKYNuY+SScLncemzQnS7tjVQAbiWi7ZOBxEn8SqOC2lF3Hr6g0RUp6+uIILZ0ti22cdgMta4OCkguu7e7i5f4yT/hAjZjsmU6Y4JIvGObaEOMTpdXG6u6M9d6VYRDqRws5xDd969wruVFroh+MimCTDEaTCIVxcXcRjS0kkAlTcm2XsSa0u0JeZu4vnHsOv/E//y2fuLXzlwAyyv/6//c+mvFUeJkFZD3QQ8Lb9x9dDHnjzAC5/J8mBxIl2o4nte9sC8b19Gm2jbUvTxGeqZJhm5nkwi640BAYTpoLi0G+qePADLCnlAugMJsoIzxZKSOeLylmehMKoNt2QVtaddOagdRvzt0yJSqJOMp3RsH/1zAZWzpwVaUzlAbNlVT+bEln2xo4saINKs0j278Eu+OzPbtt2yl2fC2aEEa8knWZ0u/3R19/eStkX0zzjuJ/y/OH99gNLr/rzA7ipRR4Jb26/lOuDAHD+ThIk92azZCWo4dXUqvWdRba/v3pHcza6/s/z6ly/r/uz1+dt+gUogMrVvHxf3s2H35e9A/duWenNWT6qZ9T+dqJanp/HOtwTNOlmc+vWbUfIs1xz2fDFOfyOuGElnSnMclq9C/tK9i+joc4HDuKXSgtYLC7IOUb7LElo9QZqVJWQ6KHBJy0wRe2TK4wRXel7Y/uGsjHZS8hCca5XdGtbpiLcQ5wtswf3p2t5Whua7fi0gXLOUQbg2nB0/izVwFhkhtmjPgNw7cydgiTKu81g4+yGyHFcC76n8eAiP5dnrtaAW8s2NLd17e+5uQ6Z4pUfvEf8IKjOWkmvdKoOY6/KQbX1KKypHn/sCZGG6KJC8ppiPkivdOSqsPbwGWmDa8O7WvH7Uzl+fHgkEJdnJWsFqV37fSytEMAt67WICLi4KMDaIgC6ePf99+WE5J8bc7GaKbqmCmtrFVRz8WcSoKbKdWVpCU8//bTIWXyGubbZy9PJye8J/hnxP8OeJQNXVF88AOD6e+aB3Cmg664h/8x1zOf11Vdfxb/8xr8U8XlaB46oTE0gkUji4oVLihuSA0s8LjCQr1vuFgRPnLLZ168ewDYyDecfdA+iEneEw/0tXLvyLrbu3sTu9l10Wy3Vs3EqReNU6BGUzChygL1Dq2NAFcFbdjG0xIxGYgjT4UbTFSPbzJww+gJz6WjFWYcA/mwaq6slzWOYfWsfHb02I+4wNzuKZnOAWp3AwUB5niSic2YTCBHAjWHz/AWsb5xVLATfI+sj7nUEinndSKHiXu4B3NAkIt90c+AYKoKCAAwd2uLJOGJx/lwDfBJxZtWSrGVPZJsAbutUYPNgyNqdsSbMSx2g2xohm8kjk8pKaUoXndOTigAw9qjKhCSJk/sKArpHJJInqdaNxbTXc/0dnlSwe3CIaqePJglnpiOexjBN5ysPgLafbn7G9yGfuI+pGT4GwHUmBPPP+sMA3OlaU9b4PLHE3G54rvuYE09MNTcKs/T3AgHOELx6necAgVf2PVxzVLYSxLXt0xyy5gHczc1NZbLy+5NYQUvuZqOJZretep5xITw7UvG4iD107pnQaYCuPwMDcUm0Yz1QyKRRKuQUF8UaletAhKBEHAk6RIjIlNJaYo+q+Cg66eg199FsdxQLdVKr6f/HvPckrjD2g+cgScJS6w6RXyhi88IFTXgOTk5FPrl56/bUheM+grmLJuD1MmHDWK/JyKnmhmj7+ERzkqWlNfypP/0f4Mtf/XFEEmkRwo9ZRw5HUoDTySgVj6kHSTCPeDTAZEDAzhSXyrImOJtIIsJcZ5LRwmGrlzjLaNkZIftjkJyRF4GHogCePzoTAnQ9CivGbHtrS9bJv/EP/wHe/+B9jJxC1BS45hRo9dWDA8bZGTVbwA/7O8ec1/cwIgDn0jxA/Z4s50IBuLMaV3WrIymaa55OYafa5b5uqloPltoez7mikQbPnTsrl7rNs+tYXWHEmu/jjXQ2Pd8f8rb0Pb2FsuN2+fpAz/YDFsrTfcDZF8+fRd4FRfXXyMB1/5zNA7jzNR//3xw8zBVjXsntnce8M4wcwhzSLMKVc+LQ1XI5zny9crIK8bmP6vXzrO51uloTvDWyRB8O8c07R49wtM/cxT36gh/EFXi08H4QV/HR9/jMV+CHAeDKVsI6x7nz8eHMvg/ffw//3X/1yzqUWGTxsCDzUjjmvO2w+073KXA/BsB9sAi9n2X18ZfIH4w2ZLFi1zeh/t9oS7q6WJZaJx4NqvAgS9tbKBtIagWaPzB1KbwSVo0pLYiCiFDZxaYgMEEkn0Yyn0W92RBrlXalUsRxIEhW7mCg/4/w6yhaYv4iB/nK6xtjMCHzzPIdZKHhVFieAWXqQA5GwhpG0vKNRas4/rIuobqWzXMfgVFfKi2QEZvKYXXjIlbPXEQimZXFEf9p5DKa5pn8nqGtIQDzGDnkpQWZyy72gztvp+btqDxYNX9n5u+h5SMYMMGsW6bMCRzsNDEY0pqrJkZzLpfiG5hmfHFor/zafl8NKW2UrcAPiBVMqywOJ1gA3L17V2Ath8e87/wafi7fEwv1Hm2PJ7StzOnecrjD4ppgCgdDBHC9apevl/fbgGxmmgzQ6bV1jY+PT1A5qWBxcVlAljXqITVohXzeGIhRDu2r2Nracg2MFXuyhCGxgYpY98F7TfCWpmGldAaL+SJORhkctKj+SUiBOxyHNUjS534EwPUaz4c/F8zAZY01ClrWMxvIYL+HcLeKSO8YiWATsQhBSoJDI2XHsEkpLeRMtdjvatD1xOOPCVzhe1tbW5HiMJtJo1wuSuV168Z1XL92RZY/BHA51GNjwPd9UjlVBhafSTY2bI7JkCfjcnd3Dwf7h2JWKys3m9dg4sKFC9hYWcLO1pbsq1u0TA1FBUR0+mOEIsyKYSZtHqXFRayvbeDdy5fx3juX0Wl2kI4ncWZ9HWfWzoggwOet3evi4PgIlWZdOa3dyQCBaERq9IHAMhub2WDG5dp5WxpnC80hb4S5mixKWdzLvtjyZfl8GwPZwAE/wPYFrdS3vIu03aE93GQoBe6Qf+uGpvx6fh8CuCkBuFRy0SqZz7lXh3B4zcYshE5vLHbvaBTA2pkN/NGf+WN48YWXkcstYKFgOTTG5m9hdWMFA/QEml+8+JhAz9s3b+GLX/gcbl6/gt/++j/DU489hheffhab6xvax1vtLvKFkmy+qrR/6g40WH76+WcQTcbxW//8t/HcC89LLXtcqWBnawfPP/u8huHvvfot1N97FUvBDnLxANbOr+PtnXvYHgBrTz6LZ597GXt3tmSlvUibWamG4ogm4ojEohrg0opYrOJwSA2SGkSnguXv3IO84p027ONRF61OD6+/cxW3d0/QJwGC+Yi0b29UZEf6Uz/1U/jTf+bPYm1tDQuFBWzvbKtBzucK+vncC/g8kE1L1jafaQ5wuK/w8/jvHAiQnEDyQjQawHjYQ6tWxaBDNaV09QJwSTJI0HovxsF1UoMaATtUCiCEBEHXREKKunaVKgs2UKbIIPhk2YpkdhugQPtlDhC555kKZSDwkUMEP6zjdWO2U4w2rpkMoAzwLsLDHhLDHv7B//Vr+IPf+qeYkHA0GCESjGPSHyKbCuPcZhEvvPAYlhYLUrAzjzYcGKPSauKN9z/EOx9cRTZTxNrGeVRbfVzb2kJ1OMRpb4xmj/lI3SlbXCx6Wjq6RpD2qhiNkIpFkEvGEZwMEA0HkUmlkFNWe1LASTQ8lm0i36/yx5gfSeUL80t1/Zsa4vFicV0QdKJjQCoewUI+j1wqJZtZZn+L3Tsc6rkU4MuhA09BZ+cpdUyQAj73OgXaclgvuEmDELoKnHZ6OG4NUW2SHBVFd0SL7CQCkShu8+zJZ/DEk4/h3PkNERG4/1HhyppISqdkEkcnFdSqVRCQ5flzUq0ikU4jmc3o/i1x0B4Mo5DJyhWg3m8JRF8pLSKXTuu+Ux20u7uDezs7aoAJhBayWXRaDdy7fQOdehWR8QgL6aSyvKhsDkVDqLVbuPz2ZUeMCSgrOpkgma2IpaWi9opwOIVava0cNtoRr6xvoFAsKWeOmV2vvvYd7N+5LaLVMa0zAxOkcwVEZWGdQLFQQK/dxt7BgSyIud9+69vfwd7BoYb2/BWRvXUAuXQSX3z6Ip46v4bVxQXkU8zNo9IkjFp3gkimjNYwgON7d5GedFHORJEKj5CJBxBjpir33nBUNQ5z70IcevAMI1mO1smjoRS2JEhIU0bQuj8CaXsE6KegqghttGb3Aw6jajHXuUO3FFoox/J473uX0aoe4snzy3js3JLIAhmq1wIhZeDun5zi1u4+bh1VcNTto08FLYe+UvJQmRaSUo8EmYM7txEb9lGIxWQn3RlP8OaHN/D69buojiIYhi0mIBEIIh0I4MJyEc+cKyIRJKlmgGa7h8PTOjqTEHZOm1h/4hn897/6q5+5d/DV/dWrH+B/+B//GweeWgaglCtuOMphu48PmQf3WAOzRmKsAK8DI0JaBHC3tlB5QIErwGDqMGPglD8rzbbOVL0EbzNpsyoNM9PBAacePPYkunZ/rGzA3MKiAFwqSgKRGJoEPmXb2Vc9Q3IH60WS0lhn88ygqu7sufNYXF5DvlSWBSf3YhLVmIdHwE+Zmt4K2cNbzmLPXwMPqtqFd/2RclUNAGb9LEUQgfFITAo+r5DxSjzWGT6/09f9/DueMax/qZRXPepAMgOuzBlHw2mnsrC+y6wWpWKKmO2x/RzL/LRa39SR/pdFGMysW+eBAT+o95/r/82Dvb4fYN1NopWPW3Hf0F0We3++N+S5xs9lHTmvEvKvge+Zrhz8d35fglhU5V69eg0ffnhFNTZdYKgupWMBHQx4TUXwEcmnKuCGbhAcPA9J1iSQH4CcZYq5DJaKRawuLeoMILBNVdRRtaroBfZN3d5ACiiRkF1EDPcLkTsEAM56RFPgGjnTLBeNhMe/MPPWWR89fz19EI6uvhtUzwO2Dwdw2dMaiDt//+YBFZ65vHa0GaZrDpVoxeKC3X+5Io11vvH5IvDN89VclGzQz3/3qnI/oGadQQWbX3u8H/zgfaLjke9bDTQQw8J9TGQt+vjjBHDXLQM9FNX1o1MM+ymCNATdVLvoTCawq8BsvS7ef9o1Hx4QwD3QHsVe0AMWVN+S6EfQiyS8xaUlFBdIVg7qGbr83nu4e+/e9BmTwwl/viOqTC3uqaDlmUHFXK0u16ZyqSSFKwHcZ5951gbOpDz1bc7hLSL9c2Fkipm1tw2/+Rya+tbsku0s4Pu0+2bvdz5XewbgtvDaa68IwGWPzEgEG8JT7cpohxjOn78gAJduU/xIp+1Z5ACetez8fuPnKPpd9t5cEyTcDaXEPTnaw92bV3Hr+lXcvH5V/R8dTeiaQgcjRtLQTYa1AAEhOlPpmg17GIwYuWJnO88D1mU6YzUDMpcgnsVUKGqvUqzBRHtiqZQXIaPH2pl+U3RaciRfblUkEbbbBMK4r9O+lXsYpwgBuYNE40lcvPQYNs+dcySFiXpG3kMCRX31sJxBGAmJR1GQAO6YNr5GHCGdmgrcdIY1elI2trQ5FuWa987PcwSuN2SjfHrKnN0jjAlIjwaIBJKIhpJIJ9KIk1DE69QfoEmCeKOlGQQtmwVyS60eVOYpQS4SydkL8Dlk3igB3K29PRw3O6jSUYrOaz6eZ24UN38WfTrwVhvSvzaAa9uaA7VczyunGndOOQaq9kHWCJ5Ywj1XAK5yzB1ZWuCtzX38OSprdZK4SAqIxhwJYCAglDMGgres8Qy8tX1W7nTOQnl9fV1OMcpiZ+RNi44MXQxppR8OIU3L4nwO5WJRoCXP/WathuP9PfTbLQRGA4G3/FjIprHIMyeV1NzQnK4Y3REVmdH2r6idD6Px1FlJ1uIkBUk9bGAu1ywdP0hyHrOfHAzRaLakDObviVRaxLJgNC777Dv3tvHh1avOZc7OF173mWLZ9hJ/Jtsz789Wy4pn2cLndWVlHf/+n/1FfPVHfwLRREpuSiRdd/p9A2Zpbx0JIR4MIEZnn0YN9eNDzeSoUE5mMkhls4gQwE0kBQAz+s1eFKPXuH9aFiqPAQksqCzn/qeBKoUXBL4j6j++89rrePXVV/CH3/4W7t69o1msV2N7otQPE8BljTudYXpw1CllPQhtdakRtqZkBKcotXqNboH2b17wUioVsLxUwjNPP4mLF8453a+Rs1XrzlEndM47p0d/jtiUyJ6EeWDpkwDcqcjIRVjM5vF0ixg5Iub9ZExfd83XgB7A9fWcry94/kuBK5JcV/MyD+Dylaq2pIDLkdL4LPA18fpxD7DeG3LzYG3MPZC/vIXy717ffYSjfeYu7tEX/CCuwKOF94O4io++x2e+AoeHh5/CM+VBL+BPsFrxAO5c8/lQmSWAD967jP/6l//Tqd2sNQkBFSxSPQgzmr3E+wDc0UjqDFkoP6B0m78QnxbANXZjEAsFZv6k1MCxsaPVioaxEyAVi2GJ1re5tKwJ+70OOq2msatd9qKEAs7Lf77xFbBNC1Y2ar0+gsxUY0ZYJIjFc+tYv3QROwf7snpilhZVtrTGJXhL1DTKHEmqDEIhJMIR5FJpMf/EDkVvlv3glLgst8FxKgAAIABJREFUg2bZtlaIkblJNUuvNxSTr82CKRBGkApQDoMGPYQCLG4n6PHaB6NI5so4c/YxrK6fRzRKtUEQQ/deZ4MxzvkJAhtLno0f7wkPV1keSaJgiiqfReub0RnQ7yljs7vH78fDWpYezAM5PkSEmaZx5iGQGdhVLmC9dqpBOlU1Ai9kr01lrilC+HrYuMu+TdZfCeXkLpSKGiJs7+yocSVASLY4G2mpvpxVXCqREFCwtLioxoBA8s1btzQ0qHIY7S09HGOaip7q6ansQgKRgABHDeGPTsS2JNvxg/c/nAI7u9u7GqxZ4xybKnqngzqpOV1Gmu63gbgqcDBGLBDAcr6ApYUSKsMktuvsfFIYBxICcK3pIgjOAYvdC9PuOpb+Q3cOgoFmoUzQeEzLLCqzqWhtHSPaO0IcNbGf9XyEAiguLKBUyEtd2242lNO8traKWCyCQbevZmFlZRnJZBwLBQ4NMmrID48Oce/uHaknaB1JKzPaJXNYvrO9I7YmmzI2aQQrstmU2NjM6bx5+za6XeZzmIKUlr0vvfQiLp5ZRzqe0Guvt9rKqsvlywiEqSo9RaG4JGugrXs706HWm9/9Lq5fvYE/8iM/gscvXMLG2hnUTyoYj3rK1Ky2Gtg7OsSdnS3c2LqLk3YDQypxgxw0UqHs1Qh2QR2J1V1vy8wG85vYbA6ZRBsQ6EJVPUHXMGUXbCiDM1tl/8UaoDkAl6q4HlW4QQ5CDMAVj1g5PDQ3MgUuB9q8hswB5jyEXGwBFMMJuv0RWp0BCoUyXvjcy3jp819EvlBEJl1APldUDtP+/sGUVLC4uohJbIyDvT3tI7/3jd/FvXt38cILz+O3fvs3SSPBmY11PPPMC7hw/pJU0VQe7u0dYjQJYG1tHY89/hR2dnfxlS99UZZTf/D7v2+gfzqpffVoZw87d7dw4eIFtPbvYfsPvo5U5wS5bAS51QV89+4d3Gp2ES+v4bnnv4jlwqJyb1qdhnKAMtmshhrpTEagMIca3HMJeBGI5/oxdmhYezuHiHfv3VUTRWCPNu1XbtzCm+9dw0mzj2GQAC4waLfxueeexl/4j34Rzz7zDAIRMv4HSCZSsiPmc821r2e33bLnUuYJlpPKvY57if+ZZJHKLnDM4U1f2ZSjXgc95myT9EKra9kgRJQBnS8WUCyVZJVm2VcpAblUfwWl+oxg0B6g2WxrOEECiUATl4+sgRfPSFr3cYjftZw2Dgi4JHmd+Fzx2nHIyZDaEIcE4Qgm3M85VBv0cXDtQ/z6r/0fuPHWmwhjjGgwKiVCLBTFZNxGMNzDz/7cT+DsmSXE+TXDMXKxiHJuj5pN3N7ew2gcRiZXwnG9hTfe/wDv372H00AUfZ5NtM1jxpixiTTc4LPPoS3BPboHRIIE8iayBCYzWEPMcERDhFAkjAwtwxmyS8CLimVaUFOFTbIF89mZsecUQpwLUHFL1SmHjdxLM4m4rPCovsPIshi5CHymMRvHJBX+zP4jCMxcxIg5WFBtygy17mCIerspUGB3bx/7VH+EUiiU1nHp8eeRzpaRSucRjobRaJ4iFJlgabGEpeVFs52amP0jzyyqYlhf8Ptw/ZTzOaQTMdnBhaiAisb0ng72DnBydIxUIiUb5nQhiUKugHKxjGatKSVHp9vGweGhXhdV151WW8BgNBwQeBtihns0iEQIKFCtlIhhEg4gkUvj9Vdfk7KIdnCpRBTZFBUEZrvM6zwe0zIrJts3HvcEMBLpLLqDEdbXN3D9xg0c7+7iwuZZTKJhnHZaqLQaGqpGYylZJ7YbHVTrpwjFI2j1urh5+x6uXb+lvVVKZ+dg8NxTl/Bjzz6GcysLyGcSCPNNgMrZALYOTlFt0hUlioV4CIvpIHKJEGKhIeIhG5pQeUPV5TjCHPsQwpOh9malfZMUQwDfMdl5P5XtOCYBztlVMldekkna0FuGlR+C8c/cm2mX3R2yOovh1tVrSIaAc6s5XDi7iKXyElhT8D0x2+6gUsG9w2PcOapgr9FBaxIQqEgiCgfAGmJSYbi1jciwh+V0CuVMWsO2nXoDv/P6m7h13MAglsMAHMBFkKR9I8Y4v1jECxfKiIUG6HT7qDY62D2uYbfaQH0YwKXnXsSv/rV/dQD3ww/fw1/9b39FVsNUaPM547DFD3VsH/pomyEQliQ5nk9OmUYFLs/705OTKcAxzW6c6wMM6JJHhoFfzh2FNn7ZTEbgGgd/bCBYo3qlqdPvojMggBtErriITKGEWCqDUCyONgelHNrKypREK6ubaPPtgWK6iBDAXSgtIpEiSYjKOg70R86u3gb9Zllqagz7NSN1+WHbDMR16ghvJaeBtAG4fAXcc7xKzmfJcv9RreDOf/UWDuw04IpWorbve7CU9SiHZzbotKG3d6kxpavlj8rtweXbTu0CXW1rtpSz+sYP6Obfk3/f/ufOg4+m4pgpawm0+sw0n4lrQMlszfB1Eizlr/l8NX7feRCCPRvft6kJcwIKSZR899338Pbb72B9fQ1nN4wkQ/Im+zyqSKkIZS1wdHQo9TcBL/Z1IwK4Q4IrkC1kNpUQgLu5voZ0KqnreFqvY/vwSL0oSYfNTg+NdseIrkS6qNIJhXU2WMqGORRZbjNrxjkAV9ijIblTANeBHbNr/oDC1iue5xS3HsC9D3Tzuaok8913//y99ITVuMDbcrmEM2fO6Dp2e8wUNSW3H9BOLRIJ4DqXGa17R6YQgEtLYebQOkUZlaceKGetz7PIWyZPAR3N8w3tZpb9448/KQWuFHW0RQ3wvGU/Z/UK/35q9eveGgfmrItI5JIi0VkoqzdlLITrxXPsVbJZ9Vt8f+oJFxbUP3IdvffBB9ja3rqvO5IrSMRiXgjSqUel1X7PLCJ9nM7q6iqeeOxxPPnkk3jqySd13Xh9/GBchFxfu7uhOX/uzELazhp+3fyH7wlnwLv1vPzlFU98xvmeqMD9xjf+BRqNqvXRLkJI1suhsOyTeY+Z98n3zrqSH5aBzQ9eX7PC9GRwA3ADGE3oLELiOC3Gh6idHmFv6w5uXPlQcx3OLahaJzmHcnIqaxkZYEQG1scE2SECb4+qWQHBdHKiI5i9PjljKGqKtTLJ0CNlxnM+ROcg9oRU4fK2kxhKR5V0is9+VuuWOwhrXNq3MjqG4DFra34vfoi8RQXuuXM4s7ExVdPR3en45Eg9AyMiLIaEACF7OObQm80zZCXMMoAqxKgAXNbr7D+4VgVCi9g7y7zudJvotOvY39/C/t42w3QF0hQyJeRTC1IsRxitQJJlu4N2gxm4BHBt3+a/k0Bhcw1m5ZqLEEFcOr7wcwjg3iO5ud6Uy4Y0xLz2D1jt+4U9P1e7b7E/9A+ePvVx5O/vr8DVNfTgrXcLILHeAbj+R6pO45VzufZGLmFEAhWvlr3uSSJ8z/7s4t/554brl8RXKfwmY9QbPBfr0wxcs7un5axFtnGQwetKtzaScwneKtOaKr8B3YqCiDGyY2EBi4slrHKWESPBv43To2PsbW2hXa9KhcvegZm4jEwigJvPkjRE0UVQIK5l4dJVwMgKhgFOVMvzg3ul2YcbAY4NJZ2XMvkCIozuGo7lFrV/eITjyqliS2hlvLiyChDAHY5xd3sXV67fmMaE+fPAXzd/Pvv77wk8fo+x+sJmG2trG/hzf+4/xI/8+E8iHE9pPkgAt03XJEZmsYeiqw37ttEQ9aNDHGzdVb+Wz2TAvTbLHjmdRiyVRk9xPqzFqcTl+zeHCiO2mIsa1/e0xgtwPss5Y0DPzde//tt45ZVXcPXqhzg5ohiCVuZW75ni1a3PH5AC18f6GSnDbH09SOldQ1jHsrZRPI3sjmeq93nbZcXHOXWw1cYkXvRNbBKPIJdN4fOfexFPP/W4yApcL9LQq560aZ7Pwp0HcPn+STn106NPDeA622Jfs3vrZE/sk0uCiwTxfc79NeyMxOfnrQ8CuN5CWcTxXs8AXO58bt0bwdw51pEMpj+7PUDOjowjmtV71idzBsw6eYR//v6dRzjaJ2/ejz7jh3AFHi28H8JFffQtP/kKfDKA65nh93+v78vWexDA/Rj7ZH7H9y+/jb/yn/8nKqDIbFMWa5CWHmP0emSqWgGjQkIsHRum+Z/PRtlnmPrDx//+6RmFBD0miAWC2FhZRjGfw6jPIfpAeViH1SraZMYSQA0GsUzrwlQcKbI82ZQN+wLqBiOzyxy2Bgh2yXC3kQ3rCL43WTsRsCWgSeXSOCgVXzcRQnxtEWuXHket1cX+zg5ikyFiwSFCzFhhoxIICLiNB6kWmiAeDaG4kNOBFtKgmQcfiy0bHmngyME08wt1vQzUYYFKW0gOGsahMOqdPsaBsAaafTJcZXk8lGqIjQ4Nd6OJDDKFJaxtPIbS0gYCwbgNL13j7g90FjG85mz8yJaWaoUKY8fu93lgPHi9nZRs9JyqyRf204xeCaEJeI9kx8r7vL+/h3CY9scszOMarJ1WjpWD225UMBl0ESbjktaHzG3sdJAv5NXQxeNRAYqFRFq5k2zcqfLpDHqYhAJotFpSWLLxrzUbGirS4jYaCGGxWEKWKjUCGpOxmntmbfF+E/Tl62RRzaaZw49sPodeh8ps+48s3qMjyyIhOMmhgnIou11ZfFHhqOKdbEaXKyblF60T3WDOD+JY+PDeWAYSm8kRwuMRVsslLJVL6AbzuHHQxSCcQXtIW+uYVLpBZ6REjNAaFpt+TsegDzynGhxypM2hIuEaNzCNTLoID04xae0hNqojGycjn00IdK2L+bzy97gW2WzRRiwYCgio4tB1bZ0KXLvvtK0m851q2nqthps3b6lxXyyX9exTQcmBCNXIPtOMg2Iq5rjGqHS4fvseKlVm07mBQziKpcUVfOn5L+OFZ15CrVnHQrmE00YDiWRK6r9Wu487d+7hzrVbWF4oIVPI47hexfXbNzXIe/bxJxAdAcHeAEm+1lgIG5tnBfbt7e4K2CTZ4v17N3GCPjpRG6QGGYo4Z5fuLvHMRtmDusomHckWPcS9h/mwgTBiLGn5b6xNFb8zs15XY+N+aTARHKNJ8zE1Ln5Ebr+rgXXWM1Tzcxw4+wyIuTscBxGKJ/HyF76Kf/unfw6Z3AJqp3WB4PwmXIsNqkIHJMm0RRuoNk40qOIQm4P2t976nvY2AvJUPb//wQdaJ7QYbjU6ssv9ypd/FI9felw5xod7e7h39y6++kd+BM12A2+/9gaeePo5BFMpWeisJDO4+s67qKKDpcU0Dr/1e6jfvopcLopJZIJ3b1zDca+HSSIHJHK4cOk5rCwuIBELqilnplU2n8Xy6hoWSiU9S1xHzL4l+MLzhdaAbEh2drZw+d13BKLR+rvV6uDG7UN84/97BbvHRwIuzVw6gPXVVfyFP//n8eKzz6mBpGVaKBhGmLbQoSj29vZRKOQ1+O4PjSE6GY5kg0bwkM8wn3UOirme2cDIenDcx2jQRY/2wc2WVGidVkdNGJ9TWjJmCwXlh6XTORRLRQ0tZXVM0DLKAVZWoGEsyOFmSLaOVF4JuPDWs8xAZqYSCTXdjvZ5Yl79DgcTQ+QKBdmC0Wabil/adtJmmyAuQZ/gYIhYt4srr3wbv/v3/x6auyQ9kFg0RhJRhJkHRjJBbISf/1M/i3IxhXhgiOQkgHycudNxBKIhRzwJoE8r+XYXr7z1PfyLb34H+70hQukCEI5LDc7zeEDLRYLZkQQGwahs2tORobks0G7VWScRaAtFwwhKBRtGjLbF/SHa9RaCnJrTuSLM/TmEKIE8ZnRz6Mv7J1JUyDldDDWoi8QIXgSQyySRCdFmOD61nlJ2lb7WyFE8K1gXMFZxMAyAyr6TagvN7hCnnS7imTT2Do4wiSQxCCZwUqnrrE1lMviZn/5pvPTCszg+2EGxQOArhP2DPd1P5qPTMYK/8xf3v52dHe2b56kUCQal4KZ1JD84DCdQcef2bZ0lXIvF8oJU4bSCo/Uy9y2BP7GoG0gxw7HqVNtBDHodRINjZCIBREYdpCZDZGMhBBNJjKIxXPngffRbbe2HxWxa+bExfm6Iow2yzAkcGthOpQyVuARn+a9U0PLPzIgsr6wglkqhHwCOanXVPLT7j8Yy3A7RrJ9iMunipFbF1t4R3vvwmr5/lHXUeIDN1TJ+4qtfxDMbiyhnSYyKaT102x0p0Q8Pj/UaCoUisskoktGgssDNUtcPVQxU4YCYdoD8j2chXSZGE5LbPJhrgLw533IgZHZnUmER7udwi6NnpwyiYwEjPTiYao+BZs+s5Hfu3EI+EcKljUVsLP//7L3nk+RZdh120vuszPKuzcy0G9vjZ2f9kAQBgkEAFOEEEGDIRch80QcqGCEiRIgBkaCEICRi+TcoQqAoITZgd7luFuvG9XRPd0+balO+srLSe6s4576Xld0za2CW+tK1UVs9VVlZmT/z3r33uFnk8itgDiGBZ96PVFNvH5Vw96CErWIV9UEA4VQe8VQaoRAzzfsYVo7QLRxgKZnE8vwsYokoBpE43r63j//w3XfRHATRQ0wqZALqCdacGOK5M6dx8UQOkWEH9c4Q2+U2bmwf4LDZlXr3meeew+/93o8O4D7crDL64F/+9m8qFoDEOClklItpHzaAdHuXsClTJHglgVlC0oVgoIH1wd6+yG/ehtgsVY2N7/dTRQWwNpLdrosO4Nrl8gY9iGyCPiMB8tOgoQAGY963EWRnCeDOmaUfFbg6fyQwMpJkqIEhh+sE8ZSx65xbVlbXkcnmpYRhxAOBABs0cshmSonpIbX1JHYcPgreTitYTeXr7Zc1jORQeYr4eAyumEWk/+BjvT0dAVx+erWs74Wkgux2tf6zD/HKJQ9wsxbj71ChSmBTfZdT3vLfXpFrdakfxNuQ8vsBuH5I/LBi1gO53pHHbFvjk+fh+Rdg6HLk+X743/5xHliaBq7NOrolsiQBHDrZHBwc4P33L+Pdd9/D8vKSCGMnTp7A+tq6LHW5fpKYQiInVZrFwwNUjo5kK0/CU0AK3DHidGmIRbE0N4vHT55ELpvReaG15f3dPdS4vvGeb3dRa7AfZCdF4ISWlxGtI5bEoWBHU9ZMA7gun9YUOQR/LUbIf0wTkb0CV/eDa9H9I3XdeVviKfB3cr6mcJdpkyz+XR7TVCopkiWPFUFuHm+S0rwrke/fJva6AqjJVnM54M7ByoNFloFLO++egAmeR/Y/VNqTzKe+kOxLB6pyb7W1YYxMOoNz5y5gZXVVaxqJauEw1xmSOOm24+4/TyrwB8Gpmnp9A194Xvd298zVJhCwHjUadQ4mcd03fL0EMdmT8DUelUq4tbEhcqkfRntigs+6J4jLPpO9HK879n8EjanYe+z0aTz77HM4e+YMHn+csQhBvc/pTHCimXbfmH3qxOJ8aATiaQDXH+9pcMXfW7539veYd3r5zncI4P4ZarUKhgNmYbvhvmv+WGOwlj937pxeI8Eusyi3nGpa9FqtaWr8CSGDLlWDPhrthuKMaHbQblRwVNgTgPvBpfcEYJFkTubCsDcU8C57ZCmGCYKb+o/uVN0eI4u6QKCv+joSsZqBNsdqk2SlTDXtUOuzrJC77E2NAKRokM5QPf5sLoOlpQUQQCfYxmszTEv4WNypevmcdDoYyZKWRNPsDIF89j1mlUxCeL1OW21e920RGock/8lVaogxc6+YNe+cQUiMZR/BOteTR5VZTrVsmGCr2X1SxUswvV4rY2/PANxoJIh4NIz57ALymVlESKhHUEpaRhDVKhVF+yhfPmDqd+6x5sxgDkOyxE4l1BPwHDEDlwAuSVp79Rb6UwCunyM8DOaZev5HGUV/NAP3wemgdrsHDPi4jNlTT9mPT8SXtt6xnlKEkJsf+mvVg2ACFyMRqVYt8st5DjiXK29jy/dnH3af85rW+sT8zEZTBBKqWklqFVFPCmp7gZp5BEOqvUkU4uyJ8TQUIYjMTwEFyf/Li1haXNCcgjPBRrWCaqmEylERHe67vTZGtEmXM1ES8/ksFmbzmM/nJbrg3I5zDBLONDjR2mB5yharxTkeY87snBDklVKXpIpEQnUr3a2OyhVs7e6iVKmK1JDMzGB5bR21bh8bOwfYLRwqO5fv1WoQW2+mP/j8HsD1Smd/v9v3eWhCOHniMfzar/8X+NRn/wZCsSQ6wzGKVIcz8mcKwA0Pegh02qgd7KOweU9W0iQ+qa9MJZHlLG1+AYNgCD3nAMj90QO4POb8uyTa8Hzr2nAKTBKeOu06NjZu4Ytf/AO89db3UDjYQ6NRdwQLvj+7hjnx+utU4Gpmpnby2PJf6tCp+5D1C88ds975PnTunOOGrZ3ONcFf53Q3cXEtNrulTfpI1/fLL13Es09fkIU052lWudq7mhC0nFrVvtATgXuwhav5G1A1sD/v9gY+Wqv553GP83uUfaWF8kcBXH/NTBPoPMGLe6tXJ/s9yQO4XoGrHioU0YxCM16SDfs+7om9uN0HxnpzSnwSGbl302HH9RjWJ4zwxfdu/iiL10eXqkffeXQE/opH4NGF91c8gI9+/S93BAqFg49V4E6Rxr1D0wN/4IeBox8pBL9PYXj9yvv4rd/4x46BZQ2g6TCD6PeYSdRV48sPqrhk0+QKNhVkLeYmdCZM94eHCD/qUeEQdz6TxUI+h1w6JSCGOYb90QjVdltZDxzGMf9zeXZONoa0SYmysAiRcNeV5SLzWQadIUIDy+mxAmyqoFWDMLRifBxGG3300mHknjiFuVOPoVrvoLC7h0C3gfCwLevWEIEWDugDAbHA04kIErEI8vkMIrQ6Y2Ml4jMtYCyzjX/DF76+YGehyQqEoJeGl5EYSrWmBlnMOZTyoE+bRWbTsdkzyy8CuDPzq8jmVzEzuyrFAgdWfGMebPXFv2+OLYeIrFlriFQsM7+G1pUchEWjE8st2icS+KDVJQsFAi4cyOo9uCZ2OBjLdpTMeCLjiQQtUlMCcFn/0u5sb+c+WtWyFFEaquoc9gV6sAgi0DSTzSjjh89NhS4b8fUTJ2S7enBQUGYILZM5yGf+FS2qh90eEtG4LNd0fQECeEvlshU2I1o0tZCZyYpRzvfCooTf499nQ+9BbhV7HKI7qzJ/n3Dw6y3s2HSY7VhTl+90oaT7jjm0ZH8rs3ioayMSGGFlYU5Mz3Ygg9v7LbSDWbRHSSAYl5I7OOIA01k8umG19S3WuDxQ1zs7X2rMyH7mUJjNNAvo6LiD2LCCUXMP4X4Fc2kqPVlQBWUry8EWgSgWaol4FJlU2iymImRWmzrbD+HIHOZ74vvl0IQW1vw9DlH4fQIYLATfe+89EQGo8OFwsVI6EsOZw7GdPTYpJYTCMWTTWXRbXWRSObzx6Z/Ci8+/ouHck09ewAfXriKTzUkpkZ9bwGAUQPWoisXcrDFI4zHsHx5ge3sL8zMzWJubR7NcRrV4JAV1qVzCs889i1atIavlWrOG9+/exHtbt1ELkeDBY3xMLvHnzjdOk69uLaRFlnLzaKs8BGJjWg8ZSWRMBa5sPR0/02VBS2jm7HF6wTGaY9pjmfWnX5O9coz3P5tRZpry1rfUItMzUd05QAi5hSX8yq/+IyytnACYk0zVXCwhEInrSmF/V+SIb3/7Tbz73tsYU6lGC3Hm/DiLMy5vC4sLOHnypKzIK/UGzp570uD/PvCf/vKv4unzT6shu3r1A1kRnnj8NGrtJm5e+RDPvfgyhsoE7iFFq+qjQ9y8fwtrs2mEtzZw99Jb6A8bCCeC2KXtWLeHYquL1Nw65tdOCWBLxKkHHctGl3nEzNmhAjeXyyNDJW48Kfs23pckFfCevH37Fm7euo7zF85rwLVfKOIrb17Crfv76DG/R3aDQVljLi8u4hd//hfwxmc+i3Qmgd6AQ6swBr2R8r2oHEunkwhH6B7R0bCHICg/tXc522YOiX1zxLUglYxgZ/Meuk3aNfZkc8uhczyZ0Jq0VyjI+mz9xGnk87MaqJJ4wg8CubwnuIbNLcwjMOQwi43wWM/Be0qkAhJCnPKjO+iDn8NeXwBuv0NAtyvwNj2TFYDL4XcyELYhVzAkBSUVuK3iIb7y//57XP/zNxGhJfmojwSCiPWDCPVNod+N9PFTf/8nEI32kQwOsJBOYzaVldqQ9z7Xal5/tt8MsH1QwMbWLnYrNRQbPbSZKzYManB2VD7CUa2B+jiETjAhJW6UmibaTXVpidfSOaJiMkgCScTsTuOyxGVmrqlwZfvO3DpZiPe1FvG8Ug2iTG9miXE/lFWf5ZVTXRILBnByaUE2abwX2Mjy2mEDqTzL0Ug5bm3amLUHaLcHCMdSGIcS2C9W8MqnPk1xMq7fuo1CsYT+IIh4Mo2FpWUNgT772U+LYb27dRcz6QS63Rb2D/bB/C2ujzzX/PR5fSQN8YMNMc8v10oOmThsIpmI15YnAfErzyPXUT5G4EShoLWX/+0zJCtlWvlV0Go3dX6ixBoGHUQGLeSjQcynEogmEziolHFvYwOpSBQpqpwTMdmlJaJU4Howx2oeYuZUUdMOm4rq4chbtgFdvv54AolcHl2E0BwC2dkFRONpHBZKAjsHww5anRr2Dw+xub2HD6/d0LpKW7bHlxfwxidexNlTa5hNEpglGB/VwITqY64hHOhyMCar1XBAZB9lopMoNmHE2xDGFlMOWajKolCI1wgBXK7nNqzh/icFx5BkPBuqK+vR5SOLcMVBMwd9zPZj/mB3gHqnjzoVr5UyCrubWJ/P4tzJZazO5ZGamZfSSS4izLStVbBXqWHnqCoAt9TsAdGMlApUJPWaR+gWD7AQDmNthorFFBLZLPYbLfzBd67g2t1duQUMA3HlAAfGQcTCQSQjIZw5sYwXTs4hHhihWGvj1m4RH+4cihRBy9fnLj6DL3zhRwNwP65RpQLif/3ffktDZYK4JDlQNaB61AG4rJMEkE9AQD+sNQBWo1gS2JirXjg09SjJkMyL7PYE5kqx5oZ1/fS9AAAgAElEQVRYfG4P/IrI5oZjVMZLVakay2okn9l8DODSPpvK9YRq2eTMLMKxJH3QUW93NZAkeXPsLPsIyLLO5N/ges4BfT4/j0QyLfWWB3AJPAl8cipKn21mQC4BTiNSelKWt3v0X+3n1h9YveiUvLzOJMA5tpLk9ewdZaYJf75u9EMyDzhpuOeVyLRk7HYsz1F1+fGnVEYBiABCK1D+nog/JHQ6i0p/33jrP6/O0/l2RaT/u3698kM8D948DPjyd5VLrsxdGzCqHpYamO4OdCSwOpprFx+nXEl3T1udTecc63249rGG8UTL999/H++88x5mslnkZ3M4d/YcHj/zxCSrjetpxQG4h4UDlIsFDeUxYM9HEiedj4JIhMNYnM3j7GOnMEfCVjiMYrmCja1tAbjM9vYALvc4AroTAJdEAiXZmFsTwVun+5IKN+iynr09LgFce8TxxwMgrgduLUZZH/7nWuemFLn2MzfT9SrVKXsYw5SDOq5cN0+epCpzWcRXHm8ee9Z8fv30ilBzd+HnMWHDv17LIhwJuJUK0n3Sxp/n6u7du8f5sgSP3Gv01uq8bwngnj9/HsvLqwIRCODSgYTZuLP5OQGwUmqqf3F/2dt6K7eUAM0AB/sEcHcnah2vWiQBi/WRes1gUAAu98fi0ZGA/83tLfV5PAb+PtOx5H1OZwQCuAPudQbesochWM194NzZs3j5xZe0n9OSVUDJFICrQbqLO/J25gKM5DxGa00DB/yxngZwbU05/vTn3p8fnzc4AXBFxOw6rIivw3IiSWQjwEUXnaeeelr3jUBxF6vk86mnyRJummEAbovEY6pCQ+i1G6geFXDr+lVcevstjHp9Abjj/gj9DtdPArhufyApNkpCZQjtTtMAXPSAQE81tLljWm60iBCMmxpRnThU/AVtygngMm/a1jWuF5Cl8lw+I6U9raEzuQxiyTiSaVOohqkmDpNcbPv5weGhiNVeyc3uiPOKRr2q3OB+r41Bn2oxArg9kcQoLBj2eQwJaBvxi/UC3wsJIVTgmhOQAbh0lIpxf3HqQoLD1eoR9na39MkemZ/5VA65RFa1K52cSGii6paOALR0j4cj2n88OYn7rNxf+H3Gx7DGUeRCUMDe5t4+tss17FSbzk2N6kAjCPl12M/Lvp8yd2rpmV6FVF88aNA6/chjBe5kvZqsOQ8CuLpuvYuGW7OOX5uzUNWeegyUCcCV0MOIAB6g4n7pCUlmy87r22J1PIDboIVyoyHXFFoosx/kp00d7X7iPUfr3kQsbnsReyfOpFiDBMY6x6urK1heWlRvwCNRKRVRZ452va4YHDrZDVj/tjqKIsllUlian8MKY0645gSgeCPmcbNf5TnjHmb3vrPqduIP3f+K8jKyEdcskg/qzTaKR2Vs7+6iRgGA7JWzyC8sYrdUw6Ubt1EoV1XPaK46ZZ3s14mH56V+vfHrHY8nl1WuuY+dPoNf/bX/HJ/89BuKHukMWU/WlP3uAdwEIycoiGjWUd7Zxv7dDQQGPR2DKJ2v4nHkFhcxu7KMQDyJcTSGMd2baI2v+LmgHWfGSjFCh/M/nZOg7hH24oXCPq5+cFkA7qVL76DZqImMJqcUPy9RDfHXB+CyvlfUm8Zvk7AC/bef6XHd5N7JA8Y9gP2A1azGPbR2Ywr8dRnn7CtN3W2kBxLs+MpffOFZ9Ye5XBbpVMLUt5yMuxm5rthp4NXVTRMFrutvHgZwdYwmxCEXt+eey9eJEiI5dxarD/sP5eDaNTpNCPD7ryfkPUD4oQuamwmyRqVrptn/mzMZ584Eb1W/uXr0GMA1dxq+HTrR8J4hUdPX90bwHOMP3r7+CEf7+AX70Xd/zEfg0YX3Yz7Aj57+449A4eDAapcHmsSp//DuyQ/BvH9dAO6HV6/gt//ZP1GT6oFHy+hhDqnZFxqAG1Dza6Cis5IdjWRVxQ3BNzB/aQCXqr/8HPKZNOJhNupmzyB2XjisITZtabq1OmZTGTALt9duIcB8qTGZVmzqDFxmMwGEbXAuT38FpZiKwDETbWAVRjvQx9yZNSw/eQaB9Az6w6AAovs3r2HUqiJLuxgqoUZjqX0zyRjScTIRQ8hkklITiYnEx8huaKTCwRfpLAz5wUKIAyiy+5oMgE/QejOGw0pN7HBaxzUcS7pcragp44dshiIJzC2dRCKzgGR2AfNL67Jy8VlKfiP3RaFnX/nxBJtUX1hzQEc2o7cK9oWxLKlCYTXAzKBiAyz1gDZus9ngQI/FL+14OVhgQUeW4kwmLYuv/d0tlAoHqNdryufR8RgNBKym1FilNJSqtds4JFOy08Hi/IIabQ7la5Uqtje3lHEWoiUuAc/hWIU5h4gsIqn6pAVtqVKWAoovjA0BB+TrJ09gb3/fMsdcrogNpuLKx7XG2AbALFo4ULehGJTLwsf6bC/P5vYFlb/fzF7NCl3lnfJ3wrTbBpYWaKE8i14ogxtbVdRHSTSHBuASrAmN+bcITwQELND2yeh8k1GPa2SO7/8Qc36oVuE54FUdoF1zB/FxFaP6LtA+xHwmgXwuo6aHrH1aVLek/uCwjSpFZkX3ZTvOgQDfAoFZqbRpBcyMGQdY2/mvGfsyGhUoyN+5cuUKanWqojnEYT5VwwZ7gRBKlRqq1QYioRii4RhG/REeP30WJ05cwMsvfgK1oyNlBFeOSiiVq9grFLF2+jGcOnMW84srUp0yy/XUiXVZIXFwx0xSOs2dOfOErGY5AFpbXweHeyR5bN/fxEFhD3cOtvHO3RvYaVVAUvZE5eqGSdMKmMlw01tIueZQIG5/pHucAG5U96ofk1h3KxzK5S/pJ1RnYoT6kP/Ps3osw6C9Mv/nVbhkr/L5tOY4Jnt3MEY4nsTFF17B3/2Zn0O3N5LyNp+bRafVsSwoFsZDFvJdXLnyPr705T9RfhOfm/cqzy+vWQ4xlb8km29m9kWwvLwmm/bVpXX84i/8EtZXT2rQ8LWvfRUn19ewsLYiBd79u1tYWT2JlfV1tAdcG1roV0v44M03MT8c4NmlGdy+9i629+8hmU8glkthv1rFze19tMZhpPKLWDtF8HmkwTozYgmg8CsHNhykLC4uCfzsdWiDRgvAkPKt7t7d0L1J8seVD64IwL10awf1vuUQGlhA9WYIr738Cj73qU9hdWlJ9osE+6XgiCUxoFNEtyMAlxbl7VZdQGIyntL1eqxusvxbP7zWYLRexsbtmyKJBPjagiGpKblm0XJqa29XA+L5+UXZ3fFvy0pZw5qIFOp8TgK+uXROx5/Pz/WWw2tZOfnhPS3tnT0o11I2yczV4koSJNiTyQgMJggzG4qbDW4kio5yQYcix7z3rW/ge1/9MrrlI8T6IyT6AcQHQAK0Ue8jlo3g4ssXkEoBy3NJLBFAjCfEIJZhu8tmN6fFsFTgyhAddFFptFHtDNDs9kWOuLe7hZ1SBQedIfZaA3SGYUSZGwve8xWtvxyotHtNBGgRHubAhnbkBDoiYqmLdBKJCEAm0DimCmU0EFBNpw/zxzbVvNlTBfS8dGLgjTU/k1cmnqzOaBHGHLuxDaX5eKp1uyRkhaOyIo8ls6g22ri/syeSFPcJDg/5vAf7h2KhkzyyuLyMT336U3jqqSdRqxyh37E8ZCqkL1y4oHPItZBWbT4/2duikiTB4bLOezw+2VNo+yZbZ7f2TAZcgYD2GjoLcEDNx3miFUlTtKHf2d3RWj0e9VE5PAC6TZxamMMCreq7Ddy7fxudegP5dAqpaARJKp3DHPgzi9DlkanMsZpJSpkOs5PGkyErz0c/FJQytVjvotIPYOHkY3jszJN6PeXDQ6lsj6qHqHYbsojeur+FK2+/h8R4jCeWFvD5ly7iiaV5ZBNhJFL822GBt9x/+ZFNpaUgU/YZAf+IH4If253xcQ+oAQXgEtzlHc/9kaniln2rwY2AfRIAImZt5wYMrGWkRnPKQV5PvJya3YEA3EZvgFK1gbt37qB6eIDzJ5dx7uQSludySM3Qbp0DwpGGfcwwO6zVsXlwhLu7h9g+rKA/stwwKpK6zSMsxCNYSaWwnJ0xpU0ygXdu3cEXv3MVR60BRqEERhyE0dacFswhWtoFkUtGcX5pBvMzaZSbXdzc3MdetYkhbRqHA1y8+Az+7b/9339oi/T9mtSbNz/E7/7uvxJoS3WJshodgOtdWJTB7RQCHvDTVw1gnQKH6xZtAZknWq8LvCXISDUbLd+VMTtFkPK/x2dQbmswKOCeAAzz5XyGNtdvr2o1pU1Q9tSxRAaJbA7x9AwQjmIYDInc1ewwk5F7Bcki/A164Q40ODMlCIfCCalvI5GEWbeHLXOXa4yA2wnYakop2b1p33eWjd4Kzw/ZhF+7HGaBtwZMmAKXvYMfYtmAmdc3wQpfa3ugTHa1rZYph/T6g5bJ7Z7Lg2oaGhJYoyPDlEWk2ePGMJOb0X3kgVSuPYwW4WPNitX2fr7Xj7Nd9BfTw0CTv+8eJFJYhue0ylFAtrJ7oTrP14ka7jqXHwK0BBz5XHzPBGH9uiZFGpWjzlL58uUruHTpPRuSD4e4ePEinn7mGa2fVHMwJ5WZ44dS4B6iWj5Cq1ZFgFlr45FcB5LhEOKhgGrss4+fxkI+j1gkgkKpjBt376FK22QE0ez2UGO0D8EmAkxUEgbNQtmyKP0QeIqQoBxns4jUMSJJZALvHkP9x6QTO8LeRlH/dgddx9w5h/i++PgrJ8lOyT4F4Hp7Rx4zHtdTp05qn2B9xHqbNTDtPD1Ir+vSgb4i2cpO2JEynGuQfz0CSZTjyOuNn0YeuL2xIRDX35v+mmH7TxCXw9rcTBZnz57H0tKyqjHWlvE47/EZ7Y1U4hJI5Ye9JqcGZ8/p+m2u6YeFghS4Bq52RWzip14b7xOncOf+yCH81va2HC929/dRrVUn6tPJIqllxBREnE/w2IiE2jSrW/4N2ia//tonZFHMY+nJECKmuL5PtbybZ6hOZO/uFMnT6+TDyji+Xn9O/T3m/5s/OwZwv4Mvf/nPUKmUFPfE+5W9tgG4BD5JMA/h1VdfEYhLYNx6NCOL8FiQaOR7VxvqO0I2n2M80npPAm+v3USlWMD1y5fwvW/9OfqtNpLRhHroUXco9W0kFHX7MtXUAYRIeOy20eu3EQzRTpWEQ6UaSEmne4bALfNg6XLhvipHd+AycTXv4Gth9m1MROsTJ9bw+BNPID83i/RMBhFmjzoVrmI5lCsflAsTzzX3DH5y3+K6f3hIF4ii6iH2QKwZmVMr8iXnUl1uCSRiOPJaiITKqKJgSCJl1AnrAYJI8VgSqVRW/Q9JgwScqMLd2d3E7u6WwG/2zNExP0OIcX8JE+imu9tQrkXMwU0nk0gx4oSgJOdCiu5gjWP/Zj+gPOrxGEecZRwUsF2uY7valIMcySTmpmDqbk9ImOwND9j9/6BywKIjzBr6+304q1dPknsIwJ3+rQmA67I9/YzEMsFtb5+Ql2Qnbu5SAhtlBU4g3TlcOJKSv6d4nmVdTkc2Onx0urLa9qRn1iTeotiWDwPY/PN6khjnVOyHGROVpI3+0iKWl5bkLsa9ngBus1ZDh4QGgnHjEbpU41dqsr9NxiIuO93mI/wegagsoxui5hyk9VFxY0bgYD3D69GyfKkgN1UjX7Mcbtpd2SYXj0roMJItHEWABN5QBPcOinj3xgZKjZb5rk2cvGzt1/sSEdGuB3+8pgFc/i2KKfgzrrdnzlzAL//yP8Krr39W0TrtwRBFOsk5AJe1Zor1dq+Dcb2Gwv07uH/9KkadluJp2KPGUylk5ueQXZhHkgSc/DzGnNmEzFFKDj5OIaprVAQ86Jynk1EMeh3cvr2Bd999F3/6p3+EDz64jE6bxK6+yHMkwVmtaarhySb5wGU6oRhNfffjvjdBSM0JwzOgHCHPmBvWM8qan6SyJHuPqK5P5lWbBbEBk74vs2vM6mQSn3wNxhKR75X7I3vMZ595Ek9eOIvlpQXk8zM2SyaxxwG5k4iJB0Bcp8KdvjWnZ1FT4K2f2+ogTPpyA2X9zMLPbSVMkouNU8i6GnV63u4Ppgdwp2s9nksP4HLWx72SBHH2i57YpXXIqdB1TQ6t7pUq35Hg+VXkCrqQMVKBx9nNif/w3UcK3B+0aj/62Y/vCDwCcH98x/bRM/+AI/D/N4B7/YPL+F/+6T82GyVHU2KOHQtyZp1o43MsZGWau3/7opPZltwM/GbxEbXij3j2uemyGEsyH2c4FNM6kzB1IC2SyLpqtbtolCsYd/uyNGbWJFtHNt3hiNnCCcDla2SugyQdIww7XSkSuQEb09nUjsyX7QZ6ePL1i8idXkVzZOqjXruH/bt30KuVEB8NEOPgaDTS0DSfzSCVpJ0kEIuFVdSZAoFFrKkeJgw+DVjYqJgyi2Bfh7mUw5GyMoaBIKr1pgo+2hKVq1WBkRwmmn2LgdG0WJ5dXEdubh3p/DJmF1YRjSc0GHqY1SdARw0FFboE/VxGjCsguTFz2MLjOlFfypaIyihY9mu7LTYpN302+hwe8fssoMmgZ3ZqPjcj9bHZi8RwWCyg02qg22pga/O+8lezmZTsNvmRzhh4yLzaAsFb2rAOxzh98iTOnTmrTMN6rY5quYyTJ06gFxqgMWijXqmgSvUUcz54HqhE45Cs3Vbhz4KbBRj/nZubnVjWkZ3M65JDAqoZ1HD7rIeRWW4dHOxrIMycJz4vm082YWSok/VNIJNFjEB43wC5YSe/QQvGTDKBZDSiPMhsIqbrYxRO4/q9Ixz1YmiMkhgFYprZ0MqGZ2PI/D5eq5Jtm6XhMT3/wRsmOOZQnwCuvYQwmCPYQTpQx7i1h1HrEJloCLnsjGxo2QS3GjVlK/J9W5aVjF2wtrai65UDCg5KeM/x2HHw5q3v+N+0V2Nhx/NlKoCcrLMJSPFnOncEU2JxAVi0A66WaiDeHg1EMZPO4W++8bcRjOUE4NYPDvG1P/5jJIIEllvIzS1gHIvh1PnzyMwtIBiOY9zrIRkIoHF0BAx72Ny6h0anifnVZbz6qU/i+uXrspGbn51FtXgoMsX9e3dwv7CDGwdb+myM+waMT6lQPu7fRsQ0ZYUfSNMyVtm1tATje+O9KxqLA179gMqpb9k79zBCY9ibDMb9NeLNkj1r2YZ+CqVU001FGUkZ84vL+Mmf/hmceuwMatUm4rE45ucWpMDl/Xj//j2EArQwDKBwuIc/+qMvotGqaAjkbar8QJHnyjMuCdbmMjncu7OJc088iVdeeQ2vf+KTIil85atf0fDhwrPPSIVH++vzZy9gfXUdncAQ9WEDvVIBG3/4JXQuX8OTJ+dRbx2h0i5h4fQS4nMZXL27gau376I5CiKZnUWGAFuStlbLGkDx/XmVy8LyEuYXFgUibW1tI5POisSxtbmpRpl5id/+1rdwUDjAzv4hisMQGmL8swkfI8wlvNfH4twsPvv6J/H4qcewsrYqwHlhaUlZVdVKVXZYIar3BlSLdQ1ACJNgcqwm4jXO4+YV+Fynb938EKXDQzQbdan82Zxsb29L0cx87rv372N3/0DrIcFb2lR7EJcAE+8nDdWGA2TiGQ3avIKLX82q3dRTGvLzscwu4yCV4EjDQECttxwGkckfimAhlkEgGEYomUBnPEaz10a1VMTld76Lt7/5dTSOioiTBNDqIdobIUS1fRh4/PQqlhaTOHVyHquLWSSjYcQJ9nFo4a5nql4tO4z6fiNKBYZt3Q+9wRitbh/tQReNfgeNMbDbHuJ+vYdRdBbRxCyazS72Dwro9DooV0q4e+8WhiMOAAnwDIE+0Od5o7Ue1QnMEM7lkeDgjrnTVNIlE3L94L7crFaxu7MjRTUHFcyIb6rJHCCVnFWjaBaLtHUauIEZG8ehlA/pLId2VHjyOKYE6Nge0dKexeEp1S88x3KKjERw4tQpvPaJT+C1115T3i5z72kDRnu3Z555Vovw5uam1LW0AuXf53XBgTdtuPnfPK/+WuKeSsUJiUK873lOeb65ZvI64OCR+wmHyXwchw1SgMeTiksg8YjZyXQSKR7so1w4QGQ8xNrCPGbiIxQ2byLAvSoWxSztVTlE46es802RKnBICg9eZyTm9MyBwy09HBb3gkC1P0KhOUBwZhGLJ88iP7+kwUynUkQmGsDB0T4qHOpyDbq9gfsf3sDZ1WW89uQ5nFmcxWIyhlhwjNagi5bbf6lM4b1sjT0HKJZLTOt+7j0aWjk108OgkgGBNuzhY70CW+sz90pm7w3GUjxQDd/qmA0fn4d27KxjmIfJ62QcjKDZH6He7puNdrmOmzc+RLNcxJOPr+Hs2gJWF2eRzuUFHJEox+ETSXXFWh07hSPc3trDex9cx+FRTXvfwkIOczNxrMyksJRKI5dMIRBJoNzt4o+++V185/YBOtQnB6MCcAUY0TacijqeIwyRj0DkxM4QOCjVjwe6GOKFF57DF77wuz+0Uv5+TeqtWzcE4BrwQpa8DR55XVBdoiEQh5IOwPX7kgZ0is+wwSnPGfcoEvCaspPvCwwhQG/5f1TCmopV4JEUG2afrAFvMCgLZw5GdV8QwNfwk/m0BE4lf9TrSmZzSGZyiCbSCCdSGAVZ2QSknmSm24D3OoEdWSIbgMta0hQPPFQEHZmfSIArInCf9SgJJAZM21CPg1m+Dl2LAuYMrNbrlwLBKzK4Htp700DZD8ic0lvKXb33BweGUuW5IRZBJE+Q5Pn3x8UAXLs/pfKVGwMHi8zs7KDT7Uj1QXInwVspSTIpF3NiubpSTbhPAXCseV0/4xWxXrUzPbjzF9VH7jl3zjzJxANSk4twioQilS0JvrLzY6xOT+eXtbVX7HqgVmuaU+ZODw2vX7+Oq1evau0sVyp44YUX8Nxzz6nGJBjerNdRq1ZQ2N+XhTJJfJ1GnTkSiDAXncNZ7mMBYDGfw9nHTmNhblZEXgNw76NKx51xAM1e3ym5+2j1SAdhrc34ACa4E/RRJKi/kJwnCu1RHYAbMmXZMYD7oApX5aM7UMfXo/uez8dzdeOx6sf/llnoTn/fq2+lPJP1dFbEySWSMV1erCJ1ZEFubiK+nuB7kY25A1Ts3jYLdX9uDShk5jF7JVPi8tq7efOmIlOOASRH2OVaHQiqTszN5CYALm8FDvmZfcs6jmsjyTO0VuYbkiuCA3ws29JXwmMUD4vaY7lP8jomgZR7JZVA7OF47fK6Z21FMuLGxobcZGijXKdTk1P7HZMwjVROub1cGqgf7fa055NswvvpmWeewadJ+ltZxezcnAGmDrxlD2SWrQ8BuM5Gkve/HVMDsv1awn97gEu195TlrLUVthbyGPOe+O53CeB+CdVqGf1ex2KqlDdpZEvOWOhu9eprBuCypyRg6/t4gvn8ngdwzQ2E96HNZdiv8jzRVYcktFqpiKuX3sO3vv51NCtVxVOQJ0wUKSIAN4Io92a+D+PYoT/g2tNFWIpcedZr3mLg2hh9N4Oh8pazGIFvrCtcTJLPCeV7ItmDNQAVz2fPnsHc4oLicQjghgSCsUYzhTEB1ps3b+lc81rI56xfpdKWAG6tUhIhkwQeq+vtuu11WT+TlM7XSgV3UGB0PBlDys0Z4jqGJNMx65QxDwSHIwLOmKvbbDIDd0efVNelaPXcHQI9+UUL9CaIyB6F/UGn2USGdUaCj41rVsD9xgO4ivNwNsGsYSqNJg6ozqzUsVVpotbpiVhCwoIneYqk68idBsTYJf3Dh9E/DMB1m6TLwtaiMQXg+ut0QktxDgIm2zCCEq/7yf7llIp+r5OblFen896QgtUcPLwFsaIKpH60PyySKM9dn2RRXruGP/sMXJLyR2QL8P0ri5X7vin+uE9PVPFhOhQlMD8/JwB3bXVF+zsdwVr1OnpUFtIVjf15s6XegkU/M9Rpn7y8MC8LaPZDmWRa7mSKbOEco9dVT8MoIZ53IyDaXEiOIiTBci93AC7B6Earo76ahEnWIOydSvUm7uwf4tr9bVkpj9151jl2RG+/jngA189NfU3Gv8fajMQdXhdzcwu4cOEZ/MIv/hpefvVTcmZq9vtS4BLA5ToYY7RZOITooItgu4nD+3dx79oVdGoVEaHYcyUpkMlmEKMT3sIysovLiKRmEE7S6SEu63bb+k2QYqQgkmu5drYFlF/94Dref/8SvvfWd0TCpnPReDiwY8Mscq5NPJVcXHSxPaQ+mnhaTH//+wC4fCxJd9q3j9dbRhVphkMA1xFCeX2y72IPzxqUP6ODpCIreE4n5EOr+fyeqeuy13XOLWMM6HSBEc6fP4NzZx7H+vqqag3FDLAmdQCu+Tk7hdUUQG8RafbWbb+aUtz6Pu0h9azNho6FUccuMAbwE8Dl2uf3fnOIeTAOxNemXFvl2OBJRl5p3OtrvxXJsN3WHI8kX86aeAwmFYoDmd3wxFlQ862bSweV8YoRcTng6gfGwJ++v/HDl64f2uU8esCjI/AXPwKPLry/+DF79Bt/DUfgYQDXE+aOG2lXZv04FLhjgADuv/yN/0EbjoG4lHya+paZDtqAnPrPA7jcOM0aaSTrEAWiu010WrHom60f5TBJSRGPmaIxSKZ1FLl0RuAgmy5uMGT6Mp9w1B8gGY9pQKb8UbGPrfKlbqNPUQ+ZQ+BzBTFgBhAHUv2+lFksNMggZa7oMDrGs59+HrGFDHqykwhg2B6ielhAvbCvHLoEk2iHI8QjIeQyaWVqBAS+EVA08C0cYs6KFTxixrvihw2bNXUh1TEc2nMbDEaiaoyUhTsKygbloHCISrWCnpitxhwj8DFESBm4S2tnsLhyGpncgpohFiAewPWbN796trAUKerGTA1oNlccHtlGzsKXG3F/NESzyRycrp1vFijOGke5CZ0OqmVaQPVUODN7RIAJi8ZoVIPvo2IRmXRSw7bDvV3sbd9HOklwNyxAlIMqXlO0R6INEoeDZBeTpTvvht68/mh/NDc7i0KtgHKjLGvUo72tmrIAACAASURBVP0CWtW6LIzYVBEsYUFf73WkKGJDKYsaV1xLIcFrKRQSMMnH8nX6wdJ08eOVDN7yxxdOHLz7Y+lzzowlHpa6ggUShw0cWo56XbTqFVlackgbjmVxZ7eGu8U2il0qS+JiPxOMUo5fkHm2/HSWa46Jb2Ccp0hY82O5fzZAIqAVHHeRCLaRj/cR7h9h2DpEcEi72BhWlpc1GDk6LMiObm1tVYAKrzsOU06dPolIlE0BBygLUniw+Tg8LEyAXCq2jJHXVzGckxIkJdYsldks/NSE8ppnE5TN6FVWSjX0W31EEUUqlsFP/eTfQyK/gpdffBVv/umXsHHpEkK9ITJkk6dn8MRTT5IBgfWz59EejHC4uYUUISWyH4e0RK1jnIggkkvL8nM+N4/333tPTEgSPEr7+8rJLlRLuHu0i/fu3sBuvYxR2Bqs4+L5QUBX65SruTle8sxY9QYEcblujEeII4gI36MfxLn1V1bJPEvsEJmLErHrkVmhPG6yNJ9S5Oq+84s6CQhUztJeM5bCz//yP0Q0kdX1MD83L9B9cX4RSwtLKpZLpSKqVBAmmLG5i9//d/8nOt2Ga5TMGp7XLa8bMYRd0T43M8cURpSKFSzMLuEX/sEv4Y03/ga+/d3vap3nwDg7m8c4FseNe1v4mZ/+exrwDGNApV/BsLiH1le/g8OvfBOjQQPJ+SSC6TCya3n0IiOUey3c3dlDoVJHKptDNEbGOwfOCVnu6fAHg8jPz2Nmfg71dhu7BwVUGg2cOXtObOXtrW29x1qtLlCMdurlRgvlQBRt+fwOrRHnsJu2ac06cqk0Tq6tK4/tJ//O38XLr70q4IfnkNlbJJCMh12xranM4XHm9cz7mHsUv3JA6pVGVFHeuvGhWPb7e3s4eeqU7m+qvXlvM0/6zp07uL+1JTUV74MzZ87gzNmzAvaoYOceSNCVhJFYkJllbIIjWit5brimUZ3IpkmNmAZgQx0D2rIR4OXvECTkCeUeGKNdfGJGKrNxJKz1meBl5bCAb37lS3jn299Er1lHkM4TvSFCBFfKZTy1tornHj8JtCt4/OQCFuczWoOZpUgQhaxzMxAg1ZjNNZtgl+E4bBrRYzBWfm2v30WPtpnjAPa7wJWtIlrBNBbXHsfs/BLS2ayu9ML+Dm5+eAX12gHGwzYazNKudVGiIoug6WiMCIG99AzikaSGiQTd46kEIgnu4QH9zpVL7+taeOIJqvKXcG9zB7HEDA4KLayfOKnhHm23mdtHcIrKIDbmvW4LAbRlsUfiAAeEzGDn/hSTrWALMe1BDQ2RCPbQAo0Z6SdPPYanSWRIpkScoi0a1z3m0fG8cQDL88zr5d69e3jzzTd1vjzDWRbB3IfdwJZDSH6Peyr3HX54JjX/zYab1x/JMxzQE0CkOpHXCa3/md3K3+XaXSuV0W40tBZmg220Du4gHgggTbIObZXlRhEmKqodQzncLsvIg7as3wjaCgSVrVgX9X5XAO4gNoO5UxeQW31MIH716ADDRhEzUaBYLEh1TuCuUiwiGQ7gqcdP4fRCHvl4CGk6nfQ6Atoi0YT2EcYw8LWLqKZ8SRuS0NZbfAFXg3ilFb9OGPEewBXHygbDtoYGnZJ4oLyxSr2prFqqMBZWljT05b1H1SldEzjoo+Ku1h2C7t2tzlD14gfvv49OvYQLp1dwdn0Bq0uzytzj8NsA3CFa3S6qjSb2iyXc29nHpQ+uoVAoaV1eWZ5TpvR8OonZREoqpmEkgSt3N/H//IdvYLcdwSAYF3hMJSlVQaqh5B7AY2H20/xKO0rOiFmfcmhJRehLL17Ev/kBGbg/rDm9cfND/M7v/AsN2fgpJa6zJqUyzw9v5SLhM/A41HHAjx/UShFEALdWV80msI45gM22CHQasDrlqmWPueegCsc9H9VIfh/iOSa4QJLFJDNUQAzr2TlkcrMIRGKmvqV13zggpx3WxLyeeW4E3oq4QSUW9wSSdEy5xvVd61fAwDaSGZTNx3VOLhU2iCaowNdlVqimGGJdbhbLfO1Wt9t41QgQHsCV/buz4PDqWTlxECxX/W0gtpXNxzEKE8CU6iWpyL2612pX1tp0jfD27NZnQQNUrdXOntPbt9r9YooSgmCmyG1rn+HP/P4/bfM63Xf5/sD3aR5omv46rVDRc7pj5kEurzLmusjXxbWRf29afcxjwnWA95TvC/k3uMffvn0be3t72D84ELj25FNPmcIwkUSv0xawsru9jcP9fbQbNXSbDYzYp4zHyBNkobvDeISFmRk8ceoUFqgAjcdwVK3h9taWFLgkxxLAbbR7qHG9a/fQUwRJECMeQ66FrJusijv+HNMxyMjAslDW9eBsG39AA+stFI8f4vZYp2bzKvVjWMausWNA3XoAT25hjcFagBa0VJnxvPKD9ZHVMEYk8L26S7YWYY73lV9fPbGI52fivuQU396S8caNmzondu0a+KKBuI4FlYsxzObzOHv2HBaXVlQJkxRH63Iqb2UhHrOhv9w0JpC4c8IJmJMKgWdmwJeOSg7AbcmVZXFxQfsuQVfWQHzvjCzgv69du4Y79+5pD+a94qN87G8Y+EnlLlVEGjyzD3QgNQfSVLc/++yz+MxnPoPFhUWRi9i38PvW49k9bNE1ViOyN/UqXB4LD1L5c0Pw2q8fPlfRA7j+/Pu11BO8PIDbbDIjkkpjU3jrXYxhEVWDES7KQvkp2SnLqlU25VYX8h7xVuVyRNMgnTbHfIxlntMFathto12v4YP33sWbX/kqyoVDDBU7RRIR1XQh+yqyDQEMlQ+yuGY0C0mEzPjk/iXYlOR3kshJlFaP01b8h/LpXWyM7dVDzY34WLlkRaMCPc6dI4DLjPNZRRHQdYzKWH5afwZcu3YVvA6XFrmfz2oNaAtgraLbaSoei8QKkjK5XpKE125zNmIERKp5zQmHThxxpDK0bp/BTC6PWDwpC2UDpuLq23ltMKKKf+foiLEXh1hZYq08h0B/hFG7h+L+AUqHRcuN7nT0SRAwFY8hQ2t4rVnxyT7LnkFOFqqtA/qko1qt3cFupYn7pTqKtQbKAvqc+tupAKfjyCZWfFPkkoeXngkWJhuB6Z9alXAsynWmxHL3mvZ4Pzb8s7bUW/wZeGtuGkZgsSgCguN0tjASFL8eRxTY3mmW85Z1PwGYnOMda2rW3d6mVSCcJ1J5BSqvHd7PCih3i4gjTvlMXt7vXLV5bNkj0Yafc6gT6+vq9Vgzs5/qMw+W6lnOAklWaTcxoiJ3OEQ2ncLszAyyBOIZ8UFFdSKJMAHcSNgBzMyn5z3JmUoEcZf5K3K/U2xyrWON3eoYAEY78W7PZnX7pTI2NnexVSxjl3UUawllSbu35tYaEd5YmzmQz5NoBCpyLucyTDmX432yurqOp5++iH/w87+KF19+XXtavddDsVpFs9PW8xOkTlKhHBgjhSGqezvYvX1Djj7NSlkAdJKiCjoAMApubh7pOdopn8Ds0gmJQmLRhPUSPIaslwSgj9U/3bpxAx9ev6YYpo2N23JAIzGF9yXV8Xycel5n+yy/eC3OfzEA9wHxqrvI7XJ3RCoRE1zt5W4BX8fwNaeSKcxkZ7RGqkd095xquokC9pjUwLXLVKRGFuFfonPQY6dP4vSpdZxYX8PiwrwjEDpal5sxeRBXtRPBWe5NAnD9DMoWOg+26qvcWDyhz1koOxWvvw6mVflGwLIc3Gll7gPP6V+PI2B4wiIPj6/zufZJqOHIzbVaA9Ua+2LaMw8nqnqdMokbXL1vqcP6uWbGTiBke6A9jv/7ygebP6xV+QGV1KMfPToCf/kj8OjC+8sfu0e/+Vc4Aj4D11RhH/NEPy4LZZf/cuPqFfzOb/6PUv+QkeOtJnzOiTY8B0B4RrL2KmcJVq7VJ2xgrwb7ONXbRwpRl9fkB3tqaGWPFpFShyqkCDNbuElw+MeNXPl9LABDSMSiKq7IDZclkV4niZMjKXi4aY/7AzB6fkiWO3NQBwMVMbFEXFtSqzdAKB3G068+iWFiLKVTJJxCeBRBo1hGcWcbyVEPWdrzaEgYVAZufmZGgHG3z3zggbOQIrOWtkS0rzMbNO5ufkDE9y97Q4bFCzw2VpkGecyX7XZQODxEq9WRopGWxGwCDcCNIDkzj8eeeAarJ88iHM8gxEwgZ9doAyVnXaUmasqucGyA8nTTyCEAmdg89jzvYrKNx6hWa7IP4eP5GDbEBG+pyKB9Lo/d+tqaVJ4aprnioOHsh+fn8xq8jAddbN65ifpRQdkbLO6aHAIORsrl43FgjgnBPw7PZa2cTgl8XFxaUv7R9v0N1MpFAfrdZlsALq8FFiN8rSxmCN4GMykEqPBwTby3ARe70+U/EZjwIBeLEGO00ZLp2CqPN5+3fSMDmupcfni1ilnZ2ICUf5sN4tzcvEgEg24H9XJRard8No1QMIZ6N4S3bu5itxFAODVn+VFsjkSGYJ5tBGNenWqw2JxQHc7hibP8dv/NPMBJU8O/P+wgFRlgJR9FsFdCt3HolL0hMfc5VKtTvdBqCWxnycusl1L5CLm5vNmWDQaYnc3bY+t12YESoKXFJwtjHl/ZogcCNqTjdcbc4SpzPTtGFtTwN4CM3m8Q9UoDo+4IUcSxOr+GNz7/k0jOreL5iy8KwD3Y2EA+nlKWJwGktVOnUO90cfr8BTQ7PdQKB5hllmLhQI17IBFBNxJCadhDvdvFucfOKtv3ypXLYpBv3t7AqfU1lOoVVMc9XN26g3dvXUNrRBD1o6CtH9KooKUiTWQPB+D6dZfDK14rBOVopxwIyg5WbYgG8lToDzEKBdT0JWeyyi0lgEulwFHZMjD989pFaU0HG1E2oRwo0NbrhRdfxa//Z/81bt3dwvfefhfPX3wOa8tL6HX7yKSYE20A1ea9DeXftVo1/NmX/hjNVtk5CBw3RbzOPeuSCqiF3DyG3RHKhxW8/uon8Q9/5delbPzeO28hkU5hEBgjNzuHfiCETiCIC2efwrg/RLVZwt3tG5hpVTF34x6K3/gu2oM2zr5+EcFkEAfNQ3TCQ4RSMRzVa9ja3cNMNi9LXQ7UV5dWMJOZ0fpDhwHyrKvNJiqtJiqdLpLMLs/lcO/+ForFI7CBIJBZrlRRqlYF0HTTM3pNY67VXPeHQylxxhziOXCCYNFP/K2fwM/83M/ixOnHEYxGpWIkmBcOjqWIV+MZYq6mWSRx8OWzR/1a8OGHH8qynUDa1tYmXnjpJYGEbJoXmXWbyeD2rdvY2Lil5+eAiAO1i88/r6xprl9s5DV4j0XRbXQ1bDP1RFjDOa4fJIOUy2WLI3BrD5smWgVzXeVjCBRxH2Nzl05nkcgx45EOFEOtLyFaiPa7uHnpXXz9z/4E3WYNrTFdG8poHBSQ7A3ws69/EotUohzRVj2OldU5JNLMmczJAUEzVq4xDtxhNqDyAdlsDtrOzngMuferWRyh0QduHzZwebuIdiSJcqOp/PVMdkaDw9C4j/lsFMFBA6FRW8SmRjeAw3oL2+Uj3D0sotYfIpLOIRLLYCiJfEjgbZyqB5dveevWTeztHWBufgm5uUXc39zFYMSM7SxW16jmOKs1bZN5xd2u/rZycTtNjDpUpdO6OqSMJ96jHPqNyKQeMj/dOWVEIlK2EVSayedx8tRJzC0sSJVVb7ZUgM3kZjVA5t/gQJmAK0EHqoEuXbqka8KTtLg28jrgvsHHs2nmzwlgELT35CoOrwi4+OuOdo4EcKm493s191gCuFxrNze3pHik3R/3vmywg9beLYzaTczEQ8hQVe3y6wJUOSveYqShk7LrqXYckahh/w6Fos4ebiAld4tZ37kl5FefwDCUNIeJQRuBbh2hflNuCCNm4dK2btBDMhFCKhZGKhZEKhpEaNiTwoGAfCKekupyApDxmpLSifnHYwyVJW5DTV/rGbDmLW1dnjyHYlqPPbgZEAhbqbdRqjRQLFaU7U3wfXFlGbn5PGK6huICcEm24S9T5dLs8W8SuABKh0f44NI7CI86OH9qCedPkSDDTKsswrJ/5Wx2pNqX18BhqYKdfWYv7qJ8VNEwaGGRe2UC+VQcqWgCo1EElT7wJ99+C9+8fAOtQAbDAOVMYdl2a8KpAa25vbCG0UCR4KRY9FarWsk/lgL395wClzXAZL9/oGj++BaVj/7ww2v4V7/9PzsbNgNfCOAqG9Nl8sl1ZmKnaM8l5Z7iUo6z57hZUfVBoqGIXN0e+h27HiwjjTWMgZdmIWlWycqznqhyDEjS6/BuMGZ/YqOgQFD7Dwf7jIbggJNfeR0T4Ba5UgAuIXxzEKH6yizszNqX+yTBG6nLJZga2aA5SlCejydYQpDi+DV4QNdAGK4fzt7b5WsaqHZsd+ht7aZzzsxmzrkVubpgorJw9bCBLe40uoGhhmS0PpYFnn2yjjQyIV+rKbj4uxyIc4jImoHgBAER9hPc0zhs5FrjXXEItPM1cfBrimcjktr9ZYRAO7/ettxbv370vy0T7Tjv0JT0RhKVNn5kRCjWjPwe1e88v6rHnbWr/zusl9lL2GtPYGdnWySYza0tWabSpp5rOtdA2eODxKEutjc3ZVnKPb9HO0yuieMxcnK6MQB3LpvF6RPrWJybk4Kq0qjj7s6O6oc219ou1fdd1FpdVNlPjQLKxhWAK1KrG7A6RZTqb9lzHwO4AsxVq/uUXH8z+rrL5/CZuub4wwO4dnfr7nIXgx1Fuw88SGIOPATuqSAnydQAKJIv6QLCY8MHELQ3BxEb4noraoJm+uvunvTkIu5BHnBkH2fqaVPfGsgydArcDdfLH6uE+K6pYOf5J4B77twFrDADl/sr7WVF1iEoZjEWssTlfexICLqPQrz3AgJFuJZUyhWUSmVXi/VFkGONValVdD1x32TNOzs3q2vu/cvvSx1s68DYAFwBRdb/+TqKZGep3V1fRyWVYoH6fTx38SI+99nPiehD1Z6OmwNANbB3Z+hBANccGaSSdH0z11EjRTtAw5GFTBBm65mWAnfPitDl1MBvvfUWvva1rwh4JBHFr+++hmA/xddF1w9mDSt6QPnhlqnKfo11iHf3MiKGrRPRMMkeZmNJHvmYa0y7jWtXLuNbX/s6Crt7ioMKjkhEDSE0DiIExrmY3T0zn7lVkRzIoi/qAHmSHDhxUU0xGopASOC2SQv3QRcj1lYexOW9I4WcgbpyIwuHREA4f+Es6MCTnZtHgrb6zJPntRNPOPejMS6//z6uX7smksCpU6dQKhZQOiqCObWMQiEwzfuS678A3HodrRbredbdET0XiZQkvbCeTKQsn5nRLVSKk1hqIC6FAIwE6yuyhSAunVmq1RLW11axuryMGFV9vSFufXgD9zfuoF6rSnlLsJt9fiIakYUyI6P4VSQb92lEXdvvA2EeO4AZ3If1jjJwC6UqDssVWQiz5/EENQHhTrmuauAB8PZYlehVkU6QaMRuJwC0NtMWkgfy2LwbwDHq68gjtjMYsGt9rcAYM9Y4BnCdmp7Xv99bLPfS7RFuv/ezJalvaVfLTwk8TI1Ja2KBuAPOypzrh/kzOwoN155jJbzel7NwtcXNMug1jwkFREKn4wrXCs6juE7VK4zZ6k5mhSJpc7/l/U5AtkdibwyZVBK5TBY5KtsZ65VM6HpVru3A1kgq5anCFYBL0FNkUM5qrFYlyYLgZL3Rko1ytzeUO0y5Wsd24RAbW3s4rDdRI6GEjltT79OD7rr/p0h0qit4//A8iIBn9RTnZfzeqVOP47nnXsTP/twv4vkXXkXPRQWUajUBuKwluG7HaRcdAtKhAPq1MmoHezja30Vxf9dA1hBJlXQfDCCeySIxk8Pc8knMrZzA3Pwi8rNzk3NnlsoU83Rkgf/Vr3wV777zDgqHByKX1xtVtOi6R1HKkO4QBkqynrbT5Z3rvh+Aa+fWbV9uC7Ur2PbJ45m4jz3wz6v90zkeTlfGPEesN7Jp9mmc9XnLYQNpzQHFyDNyGHDEJc1QBeCSAEl3uTDWV1ewvraC06dOKG9ZjbEe4+J+/KrvVLgeyCR4qz3F14fOfeYB4PZh9awDSyczSQf0e1UuI0XMPtneD/dvc3q0v2W1tZN8qK71pBJPyAipBmANwdqx0WiKMF2rNowwqz3WnDwMi3CZ9g5wZr9HVXMyFlf9b2vAtIMF8OVHAO4DHduj//iPdwQeAbj/8Y71o780dQQI4H5f8Nbtb66GeeC4eZD0+x1M3zROfj4t7Z3MiMa4de0q/o9/8T8pQ4fNHTcJFlwsNHsED93izo1CW5csQD1jlQpcU7ZMGiJnKTRt7/Bxr3Ea7PWFEYelcTJKwzGEHeDFhoMFNDdVNj/Mw6Ut3Ewmg8X5eT2OStVOrytGbqffUw4Oi31wiDMYoltvytKXxyyeiiORSQsA7bT7iGXCeOLiSZS6JYGouewi0rEZdMpNFDY3Eeu3sZiKIsP8VG72/T6ytCFJxNEb9NDudTTQpp0bGauWRxVz1mKmuLNhig1ALI+BKiwDj6jCpXKITGRaKHeVXddFvVHXZktwdxgII51fwrknX8TC8ikEIszPtYxfX7xr8MMMMw5znArYWGEsWqw4lo2eY8fZ6zD7VxalahI5yObgpEe1c1ADXDaYjVYTHVqZuXwbK9iZ62uWe3zuhfl5xOIR1KpFjHttFHbuoV7cR0S2prQyrGk4OwqGEM2kMBRYaVZdzK0gk5JWyqPeAB9ev46D3W0Ehn1n+WtAMpvIHpsC2irRvijKAXjEckJYVIWCGsTKImw40PCdz01LJxbEvM+8+s5f617NwCKZFowcxjPbiblLBKbdAVZxL5skWfOFkErboJ7Wzxj0ZV2VidM+mNdJCN1xDO9uFHC/PgJieSYC673yeh7TFhkRDZnVMAX4U2Y59xCkD/GIdtFs9qkm77ohEIkMlqObio4xl45g2C1j1K1JxTYaseg0FabygvoDy1AbDbG+uoad3W0NyDnM4DU6xxyUTEbF3NFRSUx3gkw+A4XHhQ0FmfIcEvIaIaDI80Bgh2gQ7bbYTFH5QtVecBBCMpzB0+eew9knnsT5517F+topvP/WWxg06pjNZJRLQ3uq2dysZWsLYGujW60gERijUTrUOa902ph77BSuMwvrqIjlXF55uDfJ/KT6ttPD0+cuoEtAPRHGfqOKP3zzS9gq7EwGZn5Nsjr6mOnI5u5hAFfFry5QA3A5NIzQTpnDjjEhSnMdEHBNxm48qnWEZBB+VBt17B/sG7vfAcP+2vHNCFXY7NAz2Tz+y//qv8P5p5/Hu5eu4WtvfhMry4v49Kc+IYszMuUJFLJx3N3ewtbWfTQaFXzr299Aqbw/GQ77ddXep1mnU6m4NLuITqOLwCCAX/xPfgmf/uRncPnyVbRpwRcJolA+ciDIEk48doYh2xqevvu9b+Pme9/Ger+F860uhve30BoOcOEzryE5l8D1+zcwTAQQScfRGXTRbnYwl5/VupGIJ7C+vKr1mMMrklSYTdrodXDUqGOnXMWIuYepNO5tbqNSq6M7GKHdG+Dm7TtSvw24lqey6HKQMhggzAaF9vdtqkM5gqWddBDLs3m89uLz+Pzf/Ft45VOfQr3bQ5228Bhp4EO2NQGFZIoq0aAGhB5cYxPDQSH3uRs3bqBWrmpNODg8xMUXnre9o9fD0uKiVIU3b9yQBSsHjel0Sms5FbjPP/+83AII3HLNpEVfq9rS+qHW1eXg+n2Q5AgCuVSycbjI9anRaqHeNGIRVZmictCmntaEuTxy+Rmp69FpIdhpol85wvbND3H7g8syg6wHh3j36gfY39zEciKNX3njJxAr1xAly7ZewcLaIkLpJFL5WczO5xGPcRBJ8MWGqyI8+WZ5QNsoohdcZwJSPnO/qrTHuHz/EIPsEnInT+POvQ3tUxzIjrgnjHp4bHkGq7kYIsMmhv02+ohjFI2hNRphu1zFh9t7OKh30Iuk0BoEMAhwGBoTCSsQYE4kUDjYw/bOrtbFmfwiDopVBMNpnDj1lBQbHAiWyyU5MGxvmwqXNv618hEqxT2B99xT5xaXlB/JvLlxvysF15hODaM+AlEbuKWTcdnJnzx5AksrK1LsNugKwQzkSFQ2/1wvODxlbcLr59atW7q3STLy+x/VQlxPuVby3PIak51vOj0ZsPN3ec2IjCUHkJCeY3V1dWLrzzWbAA/XwRojBgoFjEcBnDpxCoFxENnwAM29uyjtbiI27iATCSARNsUhp5t9Ms3Z3AsgYqPvrA+5TgshCLtBeAC90UCEh3GYea0J9IbmFhIOjhAPj2TDnQgGEOU1wKzSKGsMQmsjRKO0k+SONRRgm44kZctopDXb3wTasr7pc6BDP19mThpA6FWAHmDydQr3Fu4nPH99As+0S+4MUay0UCg1USyx/hgJ2OC+FUsl0OwzR21guciREGJUNGgAGsQwGEUwENGAh7m+H7z3PUTHbZw/vYAzJ+awspgTSYIZqqZsNCVUvcG/VUKxVNaeWDqsaD+dF4CbRCYRQywcQ2cQwo39Mv6vL38D94p19ANJ7e+GkjklnIVpGiDG905beDmqMM/PWRBr8D/Giy9cxL/5wu9OhvtuLvQxZfODbaofi12/9gF+65//Uxt0EsjxQKoshL11sI9psOGM7nVPzHTDJHOQsZpS5D0qGmldzpxG5VqzxuROeJw5xvWOhDdj/DvLPREILcbDf4/Px3VOBCjGXeTzUkETJBg4AEbXgBQcpjDksI0Z0XzXHKwqzoLuP6zp2Z9QWUGigXI0SWIysNYPqkSIc1lnfO0eaD1WGNnASupVpzY1Va0RDnQ8eE1JmegHfxx2TWXk+lxgjc84/DOlkh9myp6PpIJmQypKqRxZWygz0cBaT+LgfTCp3fk4ZzvurQFl4+gAU6oSmU3M9cVy+wxwMvDYrjsvyjj+G6ZC9g40HiyW9S3jANzzTzIPeR51Lr3Tj6lq+Tf5HBPwXsfWzpn/9ARfa3T/AAAAIABJREFUgikkFu7u7WHz/ibu3b+He5ubOPPEE3js9GkH0kPWpLTW3968j8LuLtr1OvrtJgKOyMXc73iY93kA+UwG6ysrAgDn8nnto/d3tnHEiA/2K4za6fZQJYBLMsIooIH3kCQ63ovuPrUD5Aa3EwCX66FdF/ZYpyKajJptsGz3j1fXPDigttvKkSQeAHCPbRK9slrXJMkwzNaMx519dgYrK6uYp92nLIqpDjPrakXGEATqUH09UH/uXpBTbVrv6Z0h+PS8H2z/sfPjXYaovqUympmi/L6/bgjwSaVJp4tsTkrp9bV1BwgzB5LXEb868oauSa4ZfQMfSKDT9R3S6yUZlOvp4eGRc8cJqF+k0xKJpdw7qb4kWExSHI/JO++8jdsbtyfXpF+bdF3LRtplsvZNVcWDqD20Y3FAnEmwRvv85z6P/CxrH6rCPfDth/m2xFpvQOCBe6gBT6b4s0G1yB4u61T3LNdAn73qiOf+eezxtt+zp2Lu859/689Rr5Yw6LTd9QYj14RDqh34ep9+5lk5f+h9ioBh7lisBZO0A3VrpOI2nNuOSIqkT7r8cWUyDga4feMG3v7Od7C3tY1KsSzyTXDE3pHuQ+ZWEeU97Qb/lvlp93OYjiKOZMsaVUTpwcDmKu2mSOtmQW6KWzqe8d8GhrAvDAgMWz+xhgsXzmFpfRWzS4tIzGSQyKRMMcs13c2J3nn7HVy98gE++7nP4eWXXlK/s7O1KaeV4mHBHCzY3/Lc8Dqmm1qri2aLs4ugAFx/70TjZtcvQpFTMPPnBNz4yXPDe4X3DtW1VA9WKmU5V7H+psNPLBjGe2+/g+tXPhARuttqydGH4G2MwoFoRGuVt+HVOq7XaFEWrKul3ifRIBBCvTtAudUTgEt3D5LEaLtL4j7t3vt0GOL6K1cc7wLhQBkHbyqEQginzXI0B3AALslgvPY1C3JRTE57a6WfLVb6arbGVjOZCNxgZFmE8+/zueg44ffxKTKPzxj1wKLIRiLJmqLbr/8kSJBcxXuRObEkrHGeyD1dAKVbW23FNKc3I34Z4csha2aZTHKGcjg9mcIIWXos6/h0GivLS9q7ea/xXkhRvc7nUdyDRa70GRHWaemaZ34x+4a5XE4gMONT/CySxA3+XSlw+yR+RhGPRcwumwAvI9vCEczOzUv9XqrURBpqtLo4oHPL5g72j8o4ajQV48HJjZwfXAYu378nttm7p4kXCTBROUJwHfJf+TN+8t7jPXPmiXO4+PxL+Om/83N49uJLcnDrDIZyQGTcDOdedK2iCjcWtM8opR/jAUoH+9i7fxeV8iEatbLINZFoSFEzIboVZXNIzcziyaeewZlz501gwjkISTHMcz4q4uatW/j93/99vP32O5hbmNM6VVBOdVmECK797ONMLeoslGVz7M7zx1Wzk8G2uYi529NqJ63pjo7g9mz2ESKDOiGHqd5tn9WxczMe1iyc5WmNdc6D/jltv7X6l8QJ1o2scbleK4pPcXd0SAtjeWEBq8uLOHPmcaytLuveIaHau9D4atwA1GNylt9P9NWrbT1w7ABRA5GPgV6rL21fmp6dexCYAK6Rt8w9woiADsCd0DZ8HIjV9tYHWE1pQHxPM+VqpaZZX6fJtbRn9ueM5dIExYBguSaxT+HrGg5E+Fman8MMe1s6gXA+E7F5qD8OX3zv7iMc7WOu80ff+vEfgUcX3o//GD/6Cx9zBH4sAK7Ldnngzz0E4HpQ4ea1K/jX//w31HRJueEY3lSBBsO0oRyj0WypkFDouWMuacMcjaSK8Hk8vii3odjxBvURMNk1tdOPl/WFsrMSCAejGsDzMyLWLxlpLDrHYlCriMrlsba8og2tqMK4oaE4B5TKHOz3ZH+Kbh/1chkNKUjDSOUyiFG1yQ2rM0JuPoG5kylUeyWBg7nMImKBFFqlJkq7+0ihh9UZDu8Ser5+x9Q/aTaaQQg4pk4gFI6pQfYMaDYR1hQbsMJKRgUDjyOLHOWSMds3qOErh8YEx6hAqDfaqNFCjIpoqgwQRjq3iCfOP4/c3CqCUeb8mQLXD0Ptb1g+EpsxFrRS9TSbyg6lqoLDJJ8F4cPquVmzEM+k08hmsrKE5vc0mEskdY6pFCPwGiZbPh5XwWy5JDbQIaORg5reoINarYjK4Q461SIW0nEeMOzv7uDgoIgwmbDJFEYEh5lpNqDSkWzBGFbm5jGXzKB6wIH8EdDvKec0GI2gPR6gGwEGiQg60SBakTH6zDzmUJF5i1RSuxyWrsvp4rXA4TqvKXHKlOHR1zHj9clChtmvXk3AQsfszgICcPn+CW764pDnLZHggCVmyl3ZI0YEQgy7XbRqZeQzSWSScURHAXSGYWzWxriyV0dzFEMgHBNaQiiQw+VAkOAF/yLtfthgd4F+E4FRG6FRl/xn/WwYGFqTo0TWgNS20eAYiQh1vD1EggOB07TwmeS50aqx0xWg6wHcar2iBpFsZR4rvkf+ngBs2pTxPbRYiNuwlueHRSZVZlTe0r6cTSCV233mvdCOi5aFsTAisbAG1MFRGCvzJ3Hu9JN47umXcOGpl1AqVXDv3h2k0zHZ5K0tLSE8BNrlhprl4GiE4t6WMhV7rbqsswiMgoqLxWX8+aXL6I7HePrsY9jc3lTDWy5XxCo/vX4ai2trAm+3yod479YVXLt1VUMj/+GJLh8H4LJYlYJBuTvqsgzAZaNFCyEOWhFEVNZjVhSHac2diErNEY0bS57nh+q5XQ4eO22z6HPTU7/GseimNS6vgQtPPov/5r/97xGKpbG5c4jrH95EtVbG66+/LAtl5gTzGp3N5QTqXLt6BZ1OA9/97jextXPHWTY65qpnSjpygoYZ4RiCwwCeffIifvnv/5Iyib/y9W8gGIsilIghmIhgZ28Pr3/qM7hw4Vl0RkCxfIgv/fv/G4H7d7FUKmClU0ecTVkijblT6xingyh0yghkIogmI1pLE7z+I7QRJrOameRj9JpshMyytUcl93iIYq2CChVT0TRC8ZSY6DVmB7V7qHd6uEG2e7uLQCyJQZw5kQFl9hBEH3RasobzhAZe4+fXl/GJ557Bi6++hmdefhkdBNFmpplsH8PottqyFM/OzKJB9X6rJdDWlMohDWvYwPB8NWtNrRE8HhdfelHZ11xDma8Uj0Rx+8ZN3L17BweHexq68/gy6/eVV14RCOEB3OzMDCIw8ICDNzZL3AtEhuH10W6b0p2WRWwYmZHW7ei64e9wmMl1iu4TzNhKJeNSPfbqZfSqRQyqR+iWD9GvHWHUNVVAEwHcuL8tkDnSH+Jvv/gKcv0g1vLzODgqIDo3g2A+h65skkc4sbKATDyMCHcU0u3ZrqmRpLKfgJtZkkplx3tjBOzWOvjmtftYf/Y1jBIpbNzbQKPBoVYca/NzmEvHEW4dITGoIj5oAP2Wcj653g2Y+Y4wtisNvHNnE3crLZTHQXQCEUQjccQ4dCIIF6C9bwt7BwW02hxYZDEKEDg7gaeefRlXP7iGz3/+c1q/6Yxw5fL7OLG2hhMn1gUw7O3u49LlyyIMLCyvYH5xUc8XDQKZaAT7zGTv1BAI02EjgHw2JaLN7OwMnnn6GZx67HFTXe7sWr6by0nmEFwDVlqwMbdXqibGLPRl9UiCEDMduY+IOOOUVR74VdZQqyWwltcerznuK9yXCOLyd3iklZs86qNeYwbkHo6KR1KP5GZmZYO+Op9THVLauYdueR8ZAq0hey+ycB9D1xLXZ+7N3A9JvrOBHo+xs63TUNEcOrgesYChLa5ZpdGGnSBdAFG6w4/HGvSyLnRiCQ2x/eCayrlY2GoO2W767DanpOAeKXtKzuQcgCtYw4FM3uJLwG4gIPtcrRe9EY5qbeyVOAQLIZycRTBCsDUNjqt5f4/CAfQCQ+wX91GulJGIBJGNx5GWKiaKQIhEpjiS0Zjs47735pcRHtVx7vQcnjiRw+pSHjPZeURjCbPflcW6Ef94jpipXavWUCk1pDibXWDeY0JZ0szVawxC+Mbl2/h33/gOGiMqfV3twMM9ZQ8oZTNLD9ZlfbNqFoFOtBL32DHwwovP4/e+8K895nNctj8sXHjIosf/+NrVy/jNf/ZPJmq/B9SvLmrDKzKPrfwMyOWrk2Wwu3bNTtgyfEUglJKaRDsqbi3bmO+L166Bt2mz+HRAsSlJ7bEcPGp07EAkDne9Q0o+n5OKX0od7req38xOnENpDgT5bz8w5rHj6+B7Y+0qkp7L7rKhFjMrDWT2gyoPlhowZUNm+54dYr83m7qO+XZmB6mBuLM4FGBEO3+qEr1lnMiY9jc1sKbKh+QJ7oMOwBFY5H7GuttiRFqTATRt7amqlb2zPgmKObDdOeAcEx4I5tjjuAbpGNDW1IFEAudc3M3xOO2YtOYHeAbYmsMKPzyIKKCKdtfKdTRwxRMPZMdN1ZUjJPlsT9bD/vf86/HDW/7Mg9IiUaZScigpHBzg9p0NbNy5g9WVFdCJgEN1Zg0SvKVkvnhwINt2RgRQTcg6jF413CvoghQPheTEsrK0iKV5I9BQGbhFAJf3bast9S0/q+0uKk6BSwB3IMKSU36p9vYArtkGc08lGCYAV2pdb6HshsSO7GRqMBs4Wx/ssg0nw2F/Czs1ruvHp5N0jwFcUyvxXmKeLIlwVKOSWMSYE8sIjprFKAFKKZsdgKtBuc9V5DpuZASveheoRjeqbs/y0B15QtE8/b6yR6cBXA/cCMDVADggIuHTTz2DEydOqvbh+srHhYIEIHnPGIhj5579lcXXRGOsESMCy7iuHhaPUCgURbglSWo2n0NuZkYqSPaplombl3qK8UFvfe97AnBF6o6TqGtkB4FjIiObclHqeynxRwL3rIex4/LCCy/ijTfeUAwM76+Jvaty4o/XAbM+t+/5T5EibdavnpG9nu5RrhNTwIFUdI5IrT3PqRNJCCJhg3aj77z9FhrMwGUt61T4ImqQcCwb9AGeffY5nDt/fjJsF/EkEhFpiZnAvN7437yXDMS116Gagz9Tj2gxO3c3NvD+2+9gZ3MLRwdFDHt9AVqhsVnkxpiRSJCWal4eQwG4Vhvr3IYNTLTID8Zp9AXE0UKZUSFS4HLfcKpbM1F2w39HfllbX/v/2HvPGEuz9DzsuTmHupVzdQ4zOzM9aSftzgx3l5RIQ4RIWbIpOQC2BcE/bBgw4ARDsP3TsGnANAzJgP4IMmWKSYSZRpu0u1zu7uSezrlyujnnazzP+51bt3t3SFgmVz/ctVvonqrqW/d+93znvO/7JJy7cA4Lq0uYWZpHPJtGLJ0wu2MSPvTejfDh+x/g2mdX8ZWvfBVvvP66rHAJ3N67c1cgrhHSHDGNxGSqyRlBwvfYIjOUx+ipcNmTErxRlIm3p/J8SmfSnuU9HSZYlzVQLBZECnR23ulYQjXGxx9+iFvXrqNRraDXbiMZi4AEEsZxcR+ibbsAXX6NgL6LK/BUlTr3CegSyO8Drd4QpVoTxUpNdu+FchUdF6UwAigmJpGS7aeqAwF5Xh61FLL8mhF/jI1PANcKC+MZGGmMf1rsrCnV7cPIYmZ1alEsLkbMHpNk14CIt1rvSlBzFsonf44B3PE5eZKxrb1SMy1PfcsZDF0y+gMR/+XsRwBeTmi27h3IpfXmKU5FFOKaFILkvVZZutunHdoewDQaaR4jy3W6H7U7eh10GwtxHWtrJ/hEMiEz5ltmDe+DxB9T2TTSac68kkbGYY0i9X5X4C2vld5nntPsm+n2QwWxP4h0dkpOK4VS1XtP6zg4ymNzdx+FSh0tKW8hhyuSgNhXGTBGZwMC3yfZx3b+M2DDAEDLBHZ7m5EkuCdevPgMrlx5BV/92s/j8rMvYOQLiuxGC2flmoq4QpJbX24vzMNNUlAQj6BeKuBobxv5wz0UDvfR77elJnUnRyAUQTASw7kLF3D6zDk50/C+iiUS8lh/tLmJq599hn/2m7+Jq1c/w6kzpxBPxLG3tytwl85IAnAlJDD3HR2FLgP3x1S247fSg6nNbURzYu99dmvdLt/Jmc0zWYIfjzjgiKFuHi03Eq92c9nlAii9D1dTKV7O+ApjANfOf85DDcSdzU1hYW4W58+fkRLXsl6N8mxkSe9E985gw5ztvp0EZB8Da7UmLWrDCQxOgN4fB3DH80fdPwRtCd4aSG5nmCdMcFnsY0Cb9/GJE+MkgFsqltW3dps99Dt93Y/cq/ogmdKBuLz/DMCVsjsYxOLsjADcdqOOPucbHoDrrsfvffLUQvmkeXv6t5/mFXgK4P40r/bT3zW+An/hAO5PAm9tWjExGHL2DsDta1dloUxLW1dEGFg7RCgSFVBVZB6asi9PrCfcAcQCgkMYs4+hrYV3EE/+To9NdfIEnO2QPZ7sGAIcIDCAPinLPwJdVKOR+Ram2tJT4LIYIrDLbNzZ6Wl0CNDWamKIunxBNhv9XkdWqVTq1csldNothOMRxDIEESIaKo5aAyyv5YB4C11/A35lyaTQqQ7g6wCtYgXxUQcr0ymk2UiSadznAQ41qWSaWuYBAS8zpXEzNhYPHOBy0MMCjU2uWIjedZnMBKHyg/miLLzJxiyVydaveVYmQH8UQCIzi7UzzyCTW0YwkhBTVsNVr6Dh20tV1PHxsdSjZDXX68yRoYrC8hPGFiIuEsVbEyz1zXbP8srYmCuXkTYzzHtJJJHKTgsk4aCIX6f6lu8DA+2Za0owt9Wu4eBoC61KAcngEGuzU2IAFo4Okc+XZGnKAph5woNGG/16C9EekA1EkB4FEWz14G/1kQiGkeF7TDWfb4R8r4lOIoThTArl8BDl0BCdaAANDieUe0SwU+IxNLsc3lAFNsTK6oqaub5nrUMQWwqJcFDZr7Rq5jVxigkOF/TehsPKn6qUy1qTHLbxdct+O+wsWY2xToudYa+DfrOBbCquojnIYQvCOOyE8NFWEaUuh0G0C6VKKYyAP6SCiYGQzLEM0Wy2W8WwU0Fg2ERw2EHIT2Wa5WkQVLEcNZ+X0TpSgR4L8/fbkJiFP987Dl3V8DmLFQLZuWmpRpg7qUak29NQgPcw16hTI4tU0POaLKoVhkO9fj6mLGZ8PiMAEKzl/UlLuwgHDQGSPxELJfHCs6/g+WdexsbqOTQqtHitYnqedolJWRPlkinsP9hE9aCA2VQGPVoAFfaRTcVQLheQm82hNRwgvbCA7WIFNx5tI5ZM4+zGIj699ilGYqiH0ag0MJObxdmLl1HutFBHH7VBHX/8zT/Ezds3zU7Gew2uCFbx7q19G915rE2nl/AslDUVoq2hAFyfgOaQz/L1CIL6I0EBuCFli4Y1VCLjmIBgpVZVwzEGcLmTcR33+4hHYoiF43j33a/hr/+tX0GrC2xuHWJ94zR29rdQKB4if3gstUOWGY2BAJKJGHZ2NmX19b3vfQs7u/e1Rt0Q1hoYT/zl9yvThzbGueQU3nnzHbz5xbews7WHfLGMng+ymE7msrIy/IWf/zcwO7OE2mCAq9c/wdYHP8JKqQJ89jEygzqCkSCWzj2DSCaN4+oRqsM6BpEhwkkO8n3wU+UdiiAQorUUbUL9CAx9iEVisuml4qWNAYr1Ko6qTRxW2uiO/FLIjMIx1HsD7B2XcPPhI9Q7fQwCIfTDKfS5tqjFpH0b98EuAdwBfAEytoFXzp/CyxfOYHphCRvPPIOZlXV0+N6J2Q+0G01MzzBLLYVCoWTOC9Go1jmBXAKvbGA4OGzWWkgkksgXC3jmueewf3SodTM/Oyvy0IO797C/tyu2Me8hDloJ0K1vbOD0mdOIxMyaj/t7OpHRENHlzvFx+Dvd+0Vl5e7DLVSZBdduyr2Bebjco5jnR+Uwd6B+q4kkugiPukCnCbSr8HfriPq6CPt6iATM4nDgi6PV9+G4UMDB9i5CnQFOTS9hbnoBNT7u8iLiK0sotfs6B1JUoHYamIlHERsNpObXYETWpDzXvEmPbpKRVEs39wv4ZLeEc198F7e39wSUbm3u4NK583j3tdewnE0g1ioi0i4g1K3C161rjxAYHAii5wuiNgzg6t4hvnfnITabPdSZBx6IyKJ8JODY8uiOCyXU6l1EEzlMTS8gGEpgZe0stne2ceWFF/RcmcOUPz5UjIFsrtNT2D4oYfe4gMz0jNYcM37YbOd4foWCaFUqiIRG2N27j0GngYXZLCgsXV6cw1tvvSES1dVr1zRsYQ4UB5bMiVZWfKslgIpAAfdO7oVuDXBYTGU1v7+6uopqtSrSD9cb/+6Uai+99JL2Cdowc00QuGBGE+sCDjkIklDFMRx0NDQ8PjySE0mt1sLxcRGriwuYz6bQLOyhtv8Q6UAfEV8fQUpqAj40SAZot5FJp0TCIpmHBDySbCwj2hQa2iu4r3EI1utJZcuBj0AL2sqGg6qBAv6RAH6CKqbKphKSKsWIQF+uE1k3RkMGUHpMbZU2HgnKDSkEGEpdwd9vNaIDL3g9BTLAJ9UtwZajUg3H1ZYcLHKLZ7C0fhnh+LSUwo1iWWug3msjkoyi3m3g4HBfpKY4Vbz9PpqNhuDRZCwum8P83jauvv9dxP11nD+Vw6mVNJYXcsimZxGO0prSwEoCI3w/uScw+7darqBcqMpZJTfDTL24Bp/9gR+Pjmr4zW/9EB9tH6EbiMJHwoks9rk/mbrdFDF2DsiKUkpNq7DtCtq14r8yAPdX/5UB3OvXr+Lv/7f/uc03Ne+yIRfJWqxdTDHnge1eFrPUCtqYVC08Bmo6Fa6s8LivakBsIKcei+owL7OSeydBXOW5KRfXsycWkMS4AAOIZcfcNRUBrwXzxc2C3pQHAr5V4xghwLn66LV4fYUDmGxwbYQ8V7vw9dhgj1mYtMo0YNX2IlUD4/rXAF/Wwzb8cjX05JCPfzflqvU0vEep3jGFLustU+wRmK1VqwKquoxU0esjmNTS9/TfBIC9gTRtv/me2CfBBwNlVWeythCAfqIqsXbBlLV2/Q2EdaCpWeMy89NZ7Nk6c0qOSRcS9/rc47g/3WO7/zZioaspOMwkgGsK+hM1JwH2oWfNa393NQl/D/dIgk18nvxwZJZbd27j1u3b2jNTyRTmZ3LIZdKW+10uK+++x16z1VTONkl0pB9xL6LKniSKbCopdQz7P0aBUIG7vbcDxvnUqcBlz9fpoNxoo9TgXgJT4EoRxSVvg1e7Bw285Z+TAK6AbgfgeoCtp7EZ32dGTnD5dqaOO2kBT+yTnbrIczkdv59SQ3uKbBHvPDU79/B5EpFmZ3UNuT4cUMwel4Af1zZ7Sw/tMBKW10fb7zMAjsN0Ar4WmWMrgIAKeyEqcB89eijSJtfsuH8f53cHVIdevvwM1tbWkUyY65D0fwJ5jOxlWIkp06VUjYbloiMCVMtU4kfHeRwc5rXOqYak/TYdTWgtTLIVFbisqyx6oo0f/vCHuHfvrgGWsZh6rzFQ6uUsitDK/OyBWXsz+qJer+m+5rV98UUDcAlC83E1/J4AaR8ndz75PVvPk/eeA8bH+wW/P5FlaeQc7xpzHTbquHPntghnjBZin2j2vZwL2PWyaJ6R7J4vXrps4LDnCsHXy/5b6lGCruHwGNA2UoXnasH7g//OA3A3Hz7CZx9/IgA3f3iEfoeuTgbgEvhjBA2dDdjfyI2IcwmpHB8/grjHsSfkPIUkFPWHzIz3wFvLvbUsYp0h7Hs8wtLC0gJOnzmDhbUlzC7PIzFFADfpgapBOdF02l18+AEB3M/w5ptv4pWXX9Yey9rh1o2beHD/vhSyrKUM6KYLjxG3SUzj+jN1tKlulUUbDGg+MTvLSJKQzpZMNu3Vb9yLhqrRaB96dHSoeQkJncy49DMru9PFrRs38PDePblFDbsdJKMRxOmsRrePAFWcQc2CCN6aAtf2ZCNvmfOGAFQSbbjv0JGrP0S7N8T+cR67B0do9YfoDCGFJh1U2nSRo6KeBCYSCjzIj7WabLd183rgkAe0GvPYajT+PovoImDr1R/qE029auYoXNMDnWmqN6U0H+iK8n8kKD2egWsArgPMnLLfkZ3c2eT6m8kzR+fzYIAWieF0QfDIW9qbvP7Yzl6n9rc6WAQoz01KxB4SJOS6QQW2OZiQVMB7ngSomZmcHNa4hnnvUNGq9S11Oi+ZWaIrQ5ROPJ227NRTqQRyVOJOZa1egh9N5sozSmVkrkC0W6bFstVQ5vRHkTIJKHSKKVUbOC5VsHdcUPRGsdpQhIepqyGFtcB0Wb97rh6eAtmpKG3tWs65m+OoJZN9uRHrWF89++zzePGlV/H2uz8r0jXXleVUj6xfEXmFOfIN1fdxgreJmMiqJEA3KkUUjvZxvL+DWqmAWrVoYDXJEfx9Ix+yuZw+Z+bmMTO/IBIRI5eu37iBjz75GP/i69/A3Xv3sLq2qn56d3dbfTRrH74/bt5yosB1la5HNncFyEmhdXIGTwC4Vpe6DGdXiDjnDC/GQzb2J84+Dsh0AK4TtrBWdTPZyZmJ1jXPL9ose84hilDQINEieHJZ7iPTOH/uDFZXlqxWMHaBB7fbC3EkKj2+U606Je2k0tbl7zq1rVcTjsHniUi3MVnDe3zWCdxnuc6dhfLnA7gursZq8ScVuMyjL+SL6LYI4A6tpQsYyUAJR6SPaFZGMQPFIkHlf89mp5CMRdGq1zTLs0gDrh2j7/zhtYOnONqTa/zpf/9UrsDThfdTucxPf8mTV+AvEsAVg+nJD/c1171537dDErh9/Sp+9b//b1TsGovd2f0qcEKHBlW2tH5hbSgrZY8FyJNxMPS88lVocpDl2lxTZViT61hLJ79cwK3XqPDvYvjJQiqBYIDjezLVjPXq2KZqFdnQK+8pJGsuFqxmTcbsLKYuUnRLm6kWfEMf+q0u6pUyhsMOogkOHaMYEaijKqk3wNrGLHrBGgahDgaBAOr1HpqlNhZTs+iXqwh1a1iezWjI4KyLpKyVbY3Z0im3zTvXHdAl5TJzb0ZQM8vs95ozAAAgAElEQVRrI4tG5rXy5z2FAdWx5UpVRQSbXypwi6W6Gl8O/iwnN4BkdgHLpy4hlV1COJaUmoigCQvwUrGA/f09HOzvo1oto9NqGdva2Wt5VlCTIL6zAHNMWjV3AuasKSAYKns55volM8jk5tHj6d4fYC6TxVQ8icVsDploHINmWyAArZPr1TxiIeb0BWTzyLw8MunZe7C4jvSBdAvwVzv6d+EBkBgFEeoOBd6GCAARGJYNTh/1bgflXhutsA/9VBjteBDdeAg19JEfdtCOkYkclPqPar+jURsPWiU0wsDc6rIGDswT5JvUb7VlJSWL3mpVmaV8jbJ/DAaUw8vBPQEV2ioVmAlLUIwWVrTvU/HNQocDuo4KN9rs+Mg8bbWQYcFPhStBGJ8fR80Bru2WUGj6MQwkAV8MAalvWTDZwNc/HCBIy+R2GeiUEBjV4Ud3nJdLuxsWV8ymNTkTm+6RrHLSCeaCBdBs1ZGZyqgxYUFN9bmsBGm51umYlXSC9uRsOjlUaWkgwCEpi342WhqYchglm0KzXhEpgwAAgfKu3VuuOCfYTQVYLGL34qgfwKnVi/jyW1/DS6++iW6zi1a9jVadCkcy931IRiIoHRxg5+5DtCt1LM7MIjjoIDRsg8lk/D2zy0vIN5uIzs7g7t4BDopltJjF6OvhwuWLePBoS2p335DNWhSrK6soVavoDftITifwrR98E1//k++gNeS/seLa5eidsDvNPtYV/a5h8CZR1jzQclXsQyAWjiISshw6ApP8+QD3pTiBSssE4tdoE3h0fHTCzLRRlyy1W7Q0GvlxeWEDb335Hbzyi7+AYSiOB9fuYX1lAx108c3vfAPXP/kMr7/yuvLheB8urSxJlfzw/h381m/+OsqlAzXgsp/2MtY4sLXGY4h4JI6l6QW8+NyL+Lmf+6t6Bp9+dgOnzp5HbmEetU5LLHCCDleeewnDWBhH9SJ+9C/fw0yliMzDh+he/wyRUQ+pUxs49aWvKJOwuHkPzfoRWqM6RgnKz/2YSqQwE88iGQ6YzRiZuxpmMA+SNmtsZMnC7uC43sRuqYojsZbr6AUieHCQx+2dA2yTsIIAOr4QeuE4AqEoYlz2nRYGyr9tY9Dv6J6hTdqXLl/AF9aWkeAA9/QprF64BH/Ics05NGejvbq2jl5viErF8vpInqGSYmFhUYPyo6NjNb69tpEZqIQ9c/YsDo9pXzuSQojWSlQCMAuLmVwcxsvWLpvVnxcuXhQgzAafmTKpVHri9LWhiMurY0NZKpTw9d/7fdz86EO0CHSOaE/axrnVNZxdXEC4x3uhCf+IJsQDRIJ+JCJhKQwNULMRNHcgAQv+qKzTef/xPtt6sINWc4DEzDISqxtYvvIS+tEYhqEwjg4OcPDgPpZSSaxNpRQNEBq2ECRILFtXI4mg31RINIfXdQTx6XYe9cgUFs5/ATfuPsBRoYjtw4JIPVfOn0Kikcfl6RhygT5GPQ4QqvCPTB3hD9IazK9B1Va5iu/euo8Ptg5RCUSVF0qrM4FEApMCUil0uz6sn7qASDQJXyCE9VNndQ0JHDEbrVYuoXhwAD8BSA0S/cDUPELZHC4/84yITVRwfPrJVSTjKdmMknAyPZUABjXUy3ksTGekbn7huUs4f/60VDJU+8wszCOWTJm1da2q4Sr3Te7/HKKKrOEDstkptJqmuOcgnWDEwsK89lySqKjC52Dw+Div18ZBMhVGJFVxLVJt7UhBBJM40OLwipb5PEcb9Yb2m2KhpMeYm1/A4sy0apHCw+tIjZraMwngNjtmE8rs3/m5Wa3LZtsUuFS1Cn7zrP2k1OCZw4FNp4sgVWfc36gE5ECYyhibAntZ7GZFriaedROtmWkj5w9aajut2mIRDTJ1lomMxyGgX7a7IqNzUBK275OEx/2B14TKAw6fqJpu9oBie4RqayD740hqGrH0LGLpOQQiafgCUXS6QzSO89pP652WiHjhRFQ2yrJXZPQHVTX5YxTyxxqyRYJh5Pc28ejG+5gKt3BxfQrrS1NYWpxFNs2s45hes4Ao2kS26ULRsAFvpYpqsSI7cYKNU9NTGPj8aPR9+MPvvI/3fnQVxVEEHT4jj/CjwalsBwm4MSLB7EtdJpirzif/5C5OAPfXfu1/+VcGcD/77BP8V//FfzK25zMghlamBqTIzjgY9hAr1uw2sDfFvdXvJ0CU5dtODn54kMpxQ1mQNnBkTUEAlgAus7pVL3hKIP2cp8B1wybeSy63k7+bQ3Xmcj+mIPAAbe6/TmFg9TQVvwZEu2EUN1rFvVAl7A2+jBzg1IAGcrH+mQRq+HgO3HUDZ6fEddeAz/PEVcj6Da5x1v8cghOMZL4r6ytaI9P2nHUjVShSOY2GXu1FpYspoKS8IQAZN6COESzO+tP93Sn8DSQ+6eWcqk/Kak+J6EBcm1EbkCp3Hw6ZnxgEOnDVvV73bx1wK/Wn1JUGRrjrIbIBXdA90NrAeOavnQDkHBzzevB7TnXLx3B2wE6VK+BsOMTm1hY2tzZt/Q1HSLGGjURQLZeUb+njfsg+jsQnxpYQWNUnpIAjcEJiDhW4M7mcgEC6L23v7aLCAXy3bznYnR5KjSYKtabOHwYE0KqbnZsHhWgYa9udqUxMfUs1o6nCZJ+s92Gyrz7JmlMLLbDcbHwnAewTEPzE1lAA7sT+YKCirRf2vrxmvJ8cgDs9M/MYgGuDfapPLdNWoK1QNw/g8YIiXW8/fq/GClwDBRiLQ7LKfc9CWQp8uSgYgCLLUtl7BgWqXrp4CWvrG8iks15EhAFUjuhhCmQ7xycBXNZZiheoVbF/cIi9vUOkkmnVT7b2I3b/9joCcNnPc11w//3o44+kDuYeLQDFsy7WevdIIcq8D0c0M+f+Qtcpgn06X0KhxwBcZx1+osI1Iva4B/BynG0o7mUlPgHg8vzn4zhQaxLgdeCFezzeEwSuHz54gNu3b0p9S5cTqvBZk9j9SjV1VzOWS5cu4cyZs9rjnEuUKW4NwOVersgeT5HM68FlSVWWIjm417V4Lzax9XATt65fFxGM2aBS37Kzl4WyOQmQbCn7ZQ9xNp6Vvf+KRfIyObnW5Nzl5X6z9+XzpfpWVspeNJMehvmarAtGQ8wvzOPUmdOmwF1eQDKXRjyTtH0hGlU8Ua1aUwburZu38MYbr+OVl16WXS177Zs3bkpJzLqaID9nKbymgx7fGxdTYJnEAnE1P2IEUlTuUnNzs+rpuR8S5FtaXrR7ejSUY0qxWFT9tr+/L7cdKjkbfE6lMjYfPJSVM521/IOBAbieAlcqXKp8eR4IfPPOSk8dLoUpHUc8S2XNmVQvscP1y0Z55/AIjU4fzW4fPZL24UOz00OL1sOKFPDWoKV1TwC4Jxbs1sDavuRBuHaGs38X5uUB+p6M3AS5NqRS5IXOSbNkFRAmyYT9eSIKOPk793an7nfnx5Nn1OTo0ZSkI7S4F+u8NNchAc6ew4SblUnlrjxYT/nP854W2ALJTcShV0OAWs/ZYt74ftI5jvuIHAG0f/GctZkO+3fWhho+MWO915ESl4raWDwihyt+sn9iFEitUpVTn5S6fma8k2TE3Ga77+UewnlCMITuYIRSrYGDQlHK23y5pveTX+ecj9FofC9VfzsAl/Whi5gTEEdLZqup9C56mdo2Vz2xBE4kUnj++Su48uKreOOtd3H2/GWBj8qq9giCvCbcazlLZA1CYQHnQ9kUHegGGPTaaJQLqBSOUTw+QOHoAI06HfrqIg6QwMhamPPJ+cUlLCwtYf30aUzlcrhx+5aIu9/+9rcUJUNrfz7v4/yR9lvuPxbNZmSmkwxcI7u5jwkdrC3FCWXuuOaYmFM7EpnWmbMBcir3H1OcntSw7rEma0W3L+t+8RxZKFRhnSrFrItQ4G3FqKnRAFOZFGZncjjnAbjuKbj1pLvJ1c6em5VZgJv1t2oCL3rDO2zs5ycIdvq+I4FNWig74NebeRPAlbW/HGo8G+UJBa6tn5NPzb3GFspWT7Lu5R5KAJeulb1OH/2uOdBxtOjIN7Ja5z2gMY9PM03ugbSYp/NAh04Sva72Ef67Pu2dR4OnAO5TeOtf2xV4CuD+a7v0///+xX9RAO6fCd5ap/LYhXagxZ0b1/Cr/wPzszwWrWelw6KYg08OCMuNBppsNLwGUqx80XacxZQLUrdDmc2c9G3ukJa654SF5QpwAk4c9hOEFeMnEDTLKAKeBD4CQTUvU1M5UzX1B2g0aypQqOjgz7rGmcUlrZLY9DBn6Th/THdGjHpD9DpNBPw9RGIBZabAF5G1Ta/Tw+rqLAKxPtr+NirtDvKFOlKRFFZSOTQPDhDq1jGfS8ryyVn1aEBDNqg3KKNtL1lsfOU8XDW4J/joWfCOrct8PsQS8ccsp4uFgpo4Pn8pfDh4KNc0BBbAwKHDKITU9AqWNi4hmVkkeoSBv4NS6Qi7O9uyMqFVMi1qxdhUnW8N1omVzk++z1hi0jqDh3WQgzr+GNVdXuEg+9iBD+FhGMlAHAvpHFYzOeQCEcyHYkj2fQh1+oix5W814etSPeoXwBgNMpduqCaIti58LD9tkzsjhEge74/go2XvYIQAFd+D4JglPEAfnVEHParwaN3LPFiyRmMEeQJoDqnkGsKXSiAVjiPYG6EXAI4iQ9wc1XCQGKGVCsGfjEmhyWvp6/T0+ByYlaoV7HtgG4flsURMCm02q7MzsxoOVUoVKaP5/rE5ls0UmwoCeWye+31EqIyg0rBeRzoal8UIV0JnOECx08Xd/QqOahwgZTDym7o8EGC+iFlccmAV6nfh75Tg6xURGBqAKytTMI+InkaeHc3IjJQJ1g17XUynk5iZyujxMtmUBkkc+HMwwMEHGxwOEfi8mafKQRkJEY1mSw2Cmisv+1F23toDrBB3TTEXEQvHLm8Yz6Jb+luqtUNAOh5FyBdCJj6LL7/5V/D8c68ilsiokS7sH4i5TAvzXrOBZCiMSiEv4kQunZH1TjoWRBQE+Qmy+xHLZrFbr8Kfy+GwWsOjHSorqnj1y69j48wZlJg7U66Bwr16pSYr14PdHSlCU9kYbm3dxXt/+h0cNMvo+20wRYWWnywL2cOwDzSq+WRRb4xHu28MJDcFLot2XkuXKeasP2WBGIsLnHAN7dHxsVR2zjpd13Hkh38YQCPsQ7zvx9cuv6Qsm2d/+efRicZw6wdX8ekHnyI+nUKz20CzWMOVZ6+g2eogFI8ilU1KKXj/5g383u/+BqIxv1jpVNxxXbIB54CGze6w20PEF8T6/Bp++Rf/Bt7+mXdx58EjlOsNzC4vIzs7h+5whEa7g1Q0hVg4iaq/i7v3b6C3fR/BOzcwuPYpUp2Wcn7PfPnLWHnzbdRoa/bpx+gXdxCM9eHLBhFMRTGdmkImGEdYgL83+KeST8QW7iNm0iRF0nCIYtNsxKr1NiqdAa7e28IHdx7i7nEZjWAMvXAMnVgK/lAEcd5f1Qp87Sai5I10muj02shm03jn2Uu4tLyI5OI8MqfWsXjmHALBGFqNlgYz8WQScwvMbmb+WsfLnhzI+mphcVH3Ay391Px2+8qzZiO1tLKM/PGx3r/19XVZdT+4f0+ECNprOWs+qjG5z6+srAiYox1opVoD85C5TnSf9KloMUtQNk1qsIZDfPOf/9/4/d/4p8gXdtAf1jGfSeD5U2dwfm4WKV8XyXBbpAgCFs4RgaQLIwuZ5xOVG+MmlY3WiI0Wh6U9bB2W0Y5msHzlNfTjWSCRxnGliof3H2JhKoe1mWlkgyOE2xUEqJwdNJS7PRqQFCEtJDdmscdvH9Xwx+/fwMzZZxBMTuHwuICZxWVEcgTXUlhKhYGdWzgbB1KjjvbDSquJgI97iCkkuAw4+Cg0mvjg4Ta+fvUeDnp+9Dl0o8rJRztfnyxy01OzqFTamJ1bRq8/QnYqh41TG7L0Yp5W4fgY2WQCQf6egz0cb27i0fY2outnEJmZQSqZkJ0/1R3f/vZ30O2PsLJ2Co0WCTE9pKJDlI73ce7UOl6+8iwunttAtVLAJ598iHa3jUQ6BV8wLNULVdrcO2XFx3vLq4sI5nL4mD8uSH3rLBv5vrtcW9YGXId835WhOjOjTxdzILWi9lIDW8yejuuG65EWbrTFD+Fgb1+Ps7i8gql0Clm6T2zdRahdQmhgtuIdgtuxBBKppBQDHAYRxKi22mi0qZzpG2gg62QjxdE2cdQbSLEaC4WlPuFAT98PWx72kHaYfmZbh2VJx1qL6gUCs6y9aFPfHQyltuIQUwpuqXg4HA5qGjAa+eWYQAIS9wEOPbm3khBCLQ1V91Qt1LtAPMesvDXEUlMIRtPwheLwB2NSBpCE0m51UDk41CCvRXcV3muJqADi/rA/zjHlOcMMPZIOOTSs5nexdeOHmAo2cGltGuuLM5ifn1FWeJyxGKwrpXYwEhOt6EyhU0WjUsOg00cmO4VEOoNBMIJP7jzC77z3HTws1NHwRdHnoHZosJABl5bZKhKcBxa6QeXndTov/n8EcLl+/7P/9O9aBiazv0T48jJrpRAy5aypXD3VoAY8Zruo1z/OneXrIHHSLJL5d/YBPBtlyeb9Dt4jVLYxOoOkSxLheIQ68NflKfJ8IvnLKUUdmJjOpMYA7uPXhQCSgbMGFNK+3Eh03BONuMK1GtD3FZdC8pl3f9p9ZGe7KQ8tTmH8ugVgtcauIm7QZWRSq995T/OTYAgVKlT/kXjAYTIB/oODfYEA/LuybZUJSwWKU+2SbGdDMBuiWb4fAVwpb1mLxWNyPRKY62Wfur3G1RiTg3R7EUaQcECp+9Py3DikNWBvEsCd7Osm1Yf8O/89fxcte2WD7QG4YwB5rCq343wS6Hf2zQTNeK34XMeAtCxvT94jFyNAx6JKtSoiC7Pz+Nki6NpsiqzJ8yfAdamajX83ggm/RiUuwRMSJqenMlhdWtLwnWAQ42Z29vdQa7bQGQzR6hk4Uqw1kK/W0R6cKKLk9+DVgTYg9pTzUjGaktGUYCc6eW+yPu5hT9argZ2OEGE5lY4n8fhA1RRYZptOgofL6nTkA7PUPgFwSdohgOsslDXk1aflv5qFtSn+Hc5sA2XLbh0P0/um2KVCu91hBh5roqbUqs5C2ZSpptQToUNEXiASCam2uXDuAtbXNjTMT8QTY4vWEwDXbKC1/qnADQfVw4tM1GroPd/Z2cPW1i6mp2cUQeGG6wRYCPsxqoVgPO9N3lvXb97A9va2CKcEK7m/ODW3TRm4H1EByV7M1Idch9y33V5A4tQ777zjKXAt0sjdH0695O4P1YJjW0ovV/gJ9fukAt5dY6dOdPuLA/GphONz2d7ewoMH99WvMfrG5a/KBlvqRDog9bC2tqb6gdalBKW5j7Hv4H0pFbaX9ToGcOn8hBG63TZq9ZrqhPzRsWI6th49woN799Cs1eXERLcs9riWC+o5QRDU5V5C+2WRmG1/48/yZwjIuP1CA3qBUQbO8r8FTXmqLcXtcG/ifwtQGmBufl4ONczAdQBuIpMU4TGdTItofHx0jNu3buHBg4f48pfewhdfeUW1erPewK2bN5WZzX2Tz4PRBiTK1GsNOYpRRS8AX1nM1oNR0Z1jlnJuSiAu3xNmpy8sLuDUqQ2R1Hh/5PN2ndirbW1tYWlxSQDuwe4uDnb3cMi66zhv5GqfD2lGmpD8TFJUwDKECeISJFPdJLDWxVQY6GnrlW5RPHfpuBWSI02+XMVhoYRKs61Pzne6Iw/AJQDIOkSkDvu0+9lZJ59kZhrxyvYfZeI61wQBSPbzUrPqnrbZlPYKujkonzpklsdyD6LKleRw83GeBILc2cnX5AgMbv97EiibBMzcntmms0mrJSXu5FksoM+bC+oM9twQBOSydpFK3DJrCerHSeRgHASBpkFfAgc3g+MeQet5uSZ4tQr3dmYms2+jcwrfe4JyPKdZr3KPyqbTcvKJhmOIhKKolsqoEwAlyB3wIZtJI5NKat5j4oq+QC669HD3LVTr2Ds8xr1HWyiUa+iNGHzFeZ3VuF0JSgiQTUCXHjnCxNQkhxnh2QG7AqIVYeHea59qrBdeeAlXXnwFL77yBk6dvYhgOKp5qeopLT2fiDkFOm11uqrd47EI0sm45nAh/wjDXhv9dkPg7dH+LooEc/N5AexUSZNoreix2Rndv7RU5l79cHMTN27dxDe++XVcv3EdjE/hS6JwhtdXex/fT0+UIqMZVsQUHXgfjwMsbhbtZdzKQWzCudFRpgR4G3arN36sbj/5WTf3fnKW4+rMyX3Z7c0mUGDtwwgLi6RQ7yMiLTCgFfWwjywB3OkpnD93FisrS/br6V4khfxJRKABnt7XxwrcE/B28rmZvbLnkDIBeuv5/hiA6x7XbLX1qVrdRXicfH8SwHVnk9XJJ4Qj3n88X4sEcI8LIrhzfKQdxlmT83VxBkj3PboNBINIRSICcfkZobMayWOgQ2dQAC4FU9yzfv/qzlMc7fOavKdf/0u9Ak8X3l/q5X364J93BQjger35jzPwvU5lgqw0fhh3GHmzoidYwl43NflLnwRwvf++e/O6AFwBj1Qq9ftezmlE1krVZh2lWh1NWqBMWChTASdkSafrSfC6A3CtZvEOOeVXOZs2s3vhoSlVgFWXAoRo38ehkcAS2f/5VbwsLi6pkeVzO2bB0bBsUhZWqUQSyysrWF9bk3UwWbt37t1FrVFVsIjARP8QqaQPobAVDr0+LY+ZaTHC/NwMgjEfar0m7u/sIhLLYnVuESkyIYtHQLOK6XRCDGE+B3c4csjHxoHPlYUPGWxsxl3B4Fj+rsHjwRuNxzQcNva0DZj4OPwZN7xpt7sqwthks+htd/sY+COYWTyF+ZULiKVmxfLb3HuAu3dv6TV3advJyoMDeI+NLWbXyeI4KaSeVGmbZ5113wQGacskxrsP4d4Isd4IM74ozgYyOBubRi6aQGLgQ7wHJHs+xLpDxAmKMk+v20VoFJD1KBufcIANBBFoWnUaIKZBk5jNflkWiRU8hLJnQgiOs1066KErI2TI1qNLuynfCP2AD93ACH2uO1leRxCjGrNn6uZmLIidaB+PUiM8inbRnk1gd9BEpdvCsGt5blSOkLW/yYwdshUJkAT9shieyk3pk+odDtKppOJAoV6t2nvP6xKLaiggCyXmtzBTt1pDOhZDOp4UG603GqLS7WGr2MBBeYj2MAMEUlKl+QXeeuxMgm+DDvydCny9AgLDmkyVQKUumOdH61jeJmRQ85NaNQLuIyzOTuPsqTXEohxC007QBgL84HCafycIwXuN4Irdg0OtVRaBzDbm+uJ7bw26xnQCcam44ZBJw1QpcMkTNktIkivYoCZiIWSTcYFHZ9Yu46vv/iKSiWmBj2sryyjt7mEmmUa9RjVTCa1G1csa80tVn0mlMZOKoVc4UlY1yQvhdAY7jTpiywsoNFvYO84rp+iZl54XszWZotI4jYP9QxSOCxr2dah0H/YRi4fRHDTx3vf/Ja5t3kXbx2wmz2xoYDk6NoT4HADXI7GYfY+pMjjUkDpFTGACLVSchQ2so+WhZ5XJe5jrhEMxFslsELinmj+RD+2IHwuxDH7m7AtYXFjG6//u38QwN4UP//Qj/PZv/C6WVhfxzKWLoDcTVbSb27tYWFtW4xnxsjwP9zZx99FNfPzpxxqkiMFLS+xOB1EO6PtDJKMJvPXKl/C3/9bfQTSRwGGhgHgmi0LNmLY09J2Zn9d1bDTbKDfqKG1vInqwi/oHP0DkaBdB/wDR1QWcfut1pFaW0M3nEdjfQWpQRyQ+AJI+BGMhRP0hxEYhDAMh9Mh41nDdnAkU/+gJWKyBoY0i85B6qHCoOvShNvDh9s4RvvXhp/hscxetQATd9CwGwSiGnTaa5QJCgz7SUQ5P2IB2MDM1hTcunMXZpTkkFuYxc/4cZjfOoNnsolG35mRxdUVEGTJMuZ9ynXPN8pyIxhP6bw4wySAd9kcaknE4x3uagx3u6xsbG/o7h4gc6LKpcXs6h0Pcz/nvlpeXdS7wdbNx52De2K7MkLZt1TIZexpG7N25i//zH/zvuPbJnyKb8OELp9dxfn4BC8k4UuEhEtEeggEqTqMa/vB5idwji1IDX8TENWhc+2tQeygHMCE0BwHku370k9MITi8qd/iwTvVyGNO5KcSDAbTy+wg0CpgP9ZEaNhDsdTAaEIjqwUclLVUwwwD+4EfX8IPbW7j86pvYOczj0eYOWkMf1i9dxqXLF3FxOYeNYBvT/QrCvRaGvZ6yBy1pkAMs7mEjqUNKrRZuHRTx+x9ex91iE70grbfNjjESSyI3swj4wmg0+4gnsyJZ0Ep8djqHWCqFVrujvfjC2TOYy2bg77RRPtjDn3z/+6iFImiOfNonOLDin41GCyN/EBcufQHHxRJCvj5ycR+qxSMszObwM2+/gUQsjO3tRzguHGutkqzW7PZUc5w+fVrvIweOvP4uI5zD1IO9A+zt7es+5/lNEIPv09zcnGUZemo2fl02iInEGBxxoIxZjFo9wT1Xa8jn0znDwS/JaqW85etyvc3OTCHmG6BVPAZaVfj6bYyGPTkvkDFPLI4KHw5Aa822XgvfC9nfM4+z14GfgIis5XzaL/g5O0VF6oKIIHRKoBq9VikjxPuNwKTUt2FFVtDuWmozgXJs4g2Q4PttxB8DcP0iH3FgZgDuSG4OJLWN0OoNUGpQNdxDPxADCNxnZ7Gydhq56XkR65rdISIxZtaxPvRrcMuhMgenrIsK1TJDBxBOUK0fFOlKeay87qMRioeHqNSbyjMuHW7j6vf/GPF+ARdWp7C2OIO52WkN7nj9aenplEQcXlFJ6QC8ermGdrONdDaHUDyJfL2F3/rDb+CjW49Q90XRHIXopwefcpwJylj+pANPHGhpZdiPt5jua1euvIBf+99+9cdbhMc5l4/V+JPf+uij9/Ef/71/bwzgylGEQ3kOth2Aq0GyqeZrt1gAACAASURBVIPcv7U8Y/lT6IMgCItAy2QlgEBVZkhDUbPpN1CYIAP3Pu6XJL/I4tPLzZWjiQcYU91gICwjWaiS5jqxoVOKAG6SVg4nHzYINK6p8hdlYd62eiZu2Y/22Ka44mNzfTtQhsN0B37y3zjAxg2WHSDB+1ZqLk+pOrbb84gVzu6Xqi/WVM4qk7ajXIv3H9yT4w1BEwI1HGIq11jKa4IKVLGa2smpgu2+gABcWluTREiS25MArrv2J5m8BlxNDtXd63HPW+vIu2buGk8CVG492vDPrqvL9eZjMR+SdsZPArhU1vAsMJtQpwo+AblJcOIex72RtSKBYCkmvZxevgdO8WjkhqD1Sp0OSFzl587WFg729rw62ocQQRKW9lT+cpBOdyaq99nvkUhCQkxuCusry0h7ZMlypYLdg30R01jbEcRt0zWk1sRxtYa27EpHIiATMJHrkHoQD2z1lMamvjWgnUCC++6Tw+XH2mqpwmxdmzOVR1T2BtJmX+osNK0v51njMo1VdzP+xANwY9G4ZeAuLI4B3JM9xUBcuomItKD91muhvfXmai27n83VxjJvSXYwm01TTbfHAK5ZipsFswH13HXZk54AuHQ0oRqXAK4BU55trKdo1tPg9WNPFmEUj2U8cz9lv/7o0Rbu33uImdk5LC4te3nUphbkfcMzjvsBXZF4zhNcIyHSgXNmeelyPT1nHWX8cb/1aZ1RrUlyAD/4+x2AyzPcKXAdMUS1+QTQ/XkArt2/Zl/uANxJBS4f40lFLq8jSR0EHRn/sPnoIUZ9ArhGkKVKkvuhOSA1Barz9ZMo5DIxWTNwz0skbd/jNefjunVGJSzzaJudNqq1CoqFopEiqC7NF0R267NnoxrZs5R1AJ2yQaWytkxcAX1a9wFb+16mrvJ+Ccp6drh0DRPoRyDLAwTNycjcqVRPk9ze72N6Zhqra2uYW17EzNICUrkMktm0co9py03l6+7OLh49eoS93V28+/Y7eO21LwqcpRL2zu3bysBlvSIAt1jUJ+t7OpSQgKwZEnt37/4i2YA1fipl9byzmF5cWsCpjQ0RcXjPM8rk4OAAW1sEcDexuLAo0vbx4SGO9w8F4BaOjuSGwj47rQzcsOVwB019S/CWf1oess0F9H9v72C9LrcEAswEz3k++gIoVGqy3a00Wh6A65MCl2Q7qnC77LU9231ZKXufYwKN09G6c9upqj21nOZdVMtSZeuRUZRHqxxaI5uQhM51Roc39vbWr3FxPr5/Tc4YJwHcya+79W8g2MlZZZurX8R5zbGcAterhTQH8tTuIrjJyt5T4vp8eg2KavAc+GIkNbAu0TnEs90RlUYiO7Ju5ToX1i1zh6HmYq1mw+pSRbBx+2UNbE4d6VRKIG40FEMkGEGz1tB5zgfg5aAgJJOmAjeKQCgAE2oM4acKsT/AYbGs3uKoWEa10dI5Q1KjRAdefrSqgLGy1twySLQS0cdTklu8iGcfTZGDRx7ibsxaLp3O4oUrL+K5Ky/j2Rdewdop5tRGNUtSbamcepIqrbemOxznPVyjjGCKErBmrAfr1FFfLkaVYh7lEveMgkj83IfqzYacqDLZjFxnSHxIptMiody5dwff+953cfv2LSOijkYi55Dc7BWP6guMHGXOP3Sw8CDaxzwsXM8zPkefAHCdc6MJb83RRrbkGio8DvQ+WTRPkszGILgDw70/XRSHuR2YcEY5zCK4+sYKXFkoU4F79jRWlg3AtenoiUODyyw+AXDNRtll4OrrhmjbeaPg3ZOsW+eK4gDcyVrNsnM9he4YwLWZurlm/NkArnPSc/XLJIB7TACX2fHs0bwaQipqPfeB5mp0zEuEI0iEQohx9sV7kv0D54MkocXpSOdHh33naIjffv/eUxztyQX59L9/Klfg6cL7qVzmp7/kyStwdHjozrjHvuXmPWPc9ceGOToOvH/jLd/HVvETS/pzANw7Nz7D//j3/8sxgOvsr6jU4ECn0WmjVK+j2abi4gSEJRWN3/cHrUkns01DGrLOVABZwcTDxtoEy2o0ppA1BUGCWcqxITBCOzsbOtlgy4Y5HA5RvcJ/w6zYWr0u9QfBEza6Fy9exC/90i9jYX4W7733dXz9G19HsVxErVHGsGeZguFAH4vzSaTSZKz1Ua2yAQhjFIwjm83JEvfWw0foByJYXtlAIhBAathCoFHEoFFDMhbDrGdn5Ro9NoosWgUsDweoN5oCBlgM8LU5tqFT1rJxzExNadDhBk6lclnXRwxb2rMBymZ1rHYWvVTTIBjD9PwaFlfPY+CP4c7DTdy+f1t2yWqalNngWdMMef1NOWgD/8dX3JPDCMXosaEMAD1aIFEww+veHmKmF8SZaBbPpudxZRDHQn0If28goCjQH0mxy0+O6YM+5rsye4R5RWRCUhHAnCaC1RzoG1NUFo5UcJIFJ7sbGyiLHezY69KgDtBF1wpBgu60gfGNMPD7BeRyfMx/Fxr5ESJw4gsjEYhIhXvs72ErA9xO95BfiONRuIv8oK2cZBYrAtEHfRwfHWlYQLuTNIs1AkKzM2pyOCzimq2UK9je2lI2ChUTLMxZxLscxEwqoWKnVi5LbZqMxqzAwgi1fg/HjT52iz20B2kgmIE/SNCiz1djLHKqmAZdBHoV+Lo/CcBlc2ysWA7Exd73+7CyOIevvP0WcumkMlKPjg/1RvP+cYofDhA4PKHC2zJ6AmhwsC2G70j3k8uOI3HQCLgc5PD3Oca73Yu2nu2edMrzZJI5K8z9TeELl17BS89/Cb2OH/VGA889cwnFzR1k40k1RRx4rq+v4vatGx6zlgBuAhuzM+geHaLbaCOZziKYSeN+uYhuIoqtYgnJ7BSqtRrmlhd0/+wfHAuo29zcRjaVwcLMjDJd2HDnppKIpaJ4/7OP8d2PfoRyr6l1TbBczGLl+ZEh++cAuNpaB7rWHAbwHpeFGRtIWUOy6DclEO9n18SyCWKuGNnlDsAlA577X8s/wuXlDbw4s4FMNI2X/8ZfQ+zsKVy9fhu//uv/DKdW1/Bz77yLTqONGzdvoS1r0Q6mZ3L4mTfewKff/wGufvwjHFb3pDhRSpLyLH1S0ymjF34szC7i3/rlX8FX3/lZ3Hn4ELVWU81msd5AoVxBo9vBlZdfQTgRQ3o2h8L+EZLtHsoffYTd734b4UYJ7eAA1Wwc9XgQ2Uwcr587g+fnppHxtRAMdNDztzHyDxDzhREZhdD3h9DzAEYb5HFe4THR3USQ1vYC95jB1kOt1UG9S1V9BJuFCr730af4+O5DHIySaAWjZgXfbsg6OMI8olAAcb8fq3OzePH0GpZnpxBfmMPacy8gs7iC40KZPBEUSxWsbKzrTCHwwKwr7s0cLJ86dVpNLge+HOByyMd1z/eVYATvaQ52eK4wp5R/57CH3+dwl4NPfnA98MzjfUDlBBtaqkfqrZYeg2QaKkb73Ctlo8pBnVmzjxoN/N4/+Uf44Td+H+cXc7i0OIfFVAqpSBDJmB/RGMFZJvYxN5153TZs4T7PDpJL1yyqhrKUpgqTcFlAhCoOZYLoBOM4rHfRCsYxjOWAzDIi2SmE41HkC0c4eHQfFxenMe/rIFjYQ3TUgb9PpRsH0dybAtiu9vAPf+uPEF1cx/qFS9ja2cPm9gHu7x7h1Tdfx7tvv4ZgPY/LU2EsoIVgv6O9viX2Ml83h1chERgI4Fa7HdzNV/HeJ7fw0WYe3VAC/jDVJjEsLK7AH4iQwyFyFSkqfD82VjeQSrIuCKFYrujcv3zpkhQRBDDrxYKs9qaWV5HKTWNvb0cDwXwhr+FUrdGGPxwW+LuxNIuXLp9C6WgfjXoJ589tCHhhrUDrMA73j/IF8Ezm+0oAd2Z6GrNzc9pTeW9zKXMgRQB3d3dP68GaaYKfCamIOGwlAHRCyGprnRHc5de4jxLQ59e4t/BPrhGtm0BAZz8VaRxkGoBb0lBhJpdGr013i6DcLNrNut779Y0VzM7NYNDtoFEp4+jwEHsHh7KBlvrWy8Piz/Z7bfh65hpxenUVq4tLSEVjWrt8DbFYRPcN7Uw59OFwptOkithslAeDru2LygcNgP+zSA2eiebcYPkA9h5yRk51Ce1LqYLeO8qj3vMhlMxhemkDy6cvIZqZFlkhReVRkGtgiEqN9ZlPoBJrhsLRoVQFsURE6luXq0vJHIeSIhzRto4WfQSt67Qn96NBELt6jJsffAuh1hHOLKawvjSNublpTKXTIv/xPaFCmB+s45QPSceObhflYkUK/lg6i1Eoiu+9/wn+6Ls/RKXrQ30YRNcXxJDnJAlVHDpqaGy1rYbenjJUVe9PAHCdoowA7v/6a//zjzdHPwHA/UltwAcf/BD/0X/wK6Yq8ABOgojcOziEZy1vClwDk6xzcPaIXm6trEGt/pb63wMspLJzigopbI3ERGtPAbgJDjiZ0Whq3hMA15S/vR4tOAkEegpCB+CmkkgkHYHBgSCmpHMKBdbJBGW4Nk15RnKn5c47QIb3k7MPHoOlUjmaotap8Rzgy581da0pd50Cnq9X5zyjJ5Qp1xKRglbJHPiKSEVb82IB169fl6puZ2db2Yw8G9TvMENNyg7qRm2S7NQd3oxMfYuztubfnWrVET/4387p50nLykkgd3JNGfBmIK57zZMA7nh46F2PSQtpfu8nKXD5ddZtHOopfsNzIpC7TKera8PamdfSvT9UvjmQ3db7iUpF1tsEDdQn9pQbTLDps08/xZ1btwwU8YaEEZEi2VcYeMurSZcbfp8uMlTFbKyuSpnF319ghMzhIaj2ImmHms7uCCjVW8hXayKNsJ5ibiGtLT1/qLG9o3YsOhR44IsDssyc1LMjfcKy0S72iWvVGMD1vm5qac++3iNOmMjN/ucshG3PNMBRwH6EKtwUFpepCrQzwzlAyD5RStETpTU3SPbb/J8BK26H8PahMYDLdU/iQtuzFu/i/v0HOi9Zn5ii19unPCv8aDSMXC6LC+cvYmVlVeeV7Hylig0bGch7bTZop0ovJMtRvh4SFGQT3Gbe7gPcunV7DOAaiaDv5XEGTd2bTGB7Zwe7e3uqoVn3OzLKGCSdUILL9lVK/KFAUJJV2fPwXueaZvb822+/LbLJ5L7siBxPDvufVOC6XtnthQ7A/bMAfQdkcT7A+2Nn2yzDR4zH8JEMYeQYB+prLyIB27OcF5AQCiOdzhghQi4IQb1nrA1IGqnWqqi3mvbZboqMTPtXRwx3AMJYiemAWvXd3prWIeBZ8gpUGKln5znPeywRjQmwjycS+jleG8Y9sQbjWe9UZwJZRNoxdwb2xnyuBIGo3ptdnMfM4gLSuSxSUxlMZbKKoCBw+vDBI7kZEHD+yld+Bm+8/obsWFn/0N6bAC/PApJoCE4X8gUcHhyiUqlqH+EHr5UDtmmbfO78Od0vvFZ8L0iUYLzF6uqq9l7e44y5YW1PYGpnZwcL8wsCcJvVmiynd7e2cLi/jz77lUFP9qFU4DILkhaidH1iHBHrKM5ZLAbEm1/QBthz4jAnC6qpIyKWkIBMADdPZ69WB7V2R4EorKjUD7U4Yxugoz2SmZf2uDqtvXGec5BiV8kvCngX0YWKOb+ibFLxGDKcKens9+ta8Jo1SOBodRQzQuUhKQyKzPXqAg928/aRx+3FeY3duetqGQcguf53EsA1sM1v0RTMo/fy6h0A54g9Zj9vrC2+RK5Pkv8JxgrE5boScERwzVTPJFWTVGX3tLmFUYEr0pNHJOPjmqW69Q3MwFXeLl3hvGx72iOz9o34Iwizh6XLYMfmVXxfGfNAG2XuwQRwCW6SNEGibrXVwu7hsYBbkvjYY1cJhBKo5n7K91DZoJ5tvidaYU9IkiUPIc+wWtdJ/xNJ3wN29d4GdB7kpnJ4/oUX8ezzL+L8F65gae2UYoaCVI+SKCDiGskTIxHyucczZ5vXLxlnX+FF8DDGKQA57DAPuNlg5m/dCIvMKq/XBMrynhcROWBOgtzDSFr76KMPlJkulxMCuJwttVtmn+xFIoggb9M+fRqr4c+GVzQjnjxfNZ6xeaY7V2RD7dWuTiTzeWiCq4Ge/NP9vBMQeZYYus7ad6lU5u+h+4ePsTtZzM1M48yZU1hZXvAIXydxAS4r9jEg1QNvtQe7zNvJeAWnwJ2IuZgEbycB3PHjevuAqXBdjWe1rTvDnlTgukgEvi7nwuhIyCTB0IGMLlvsX4zYSeVxT5+MhGE1z5i8bCyOiM+nT7mjeBYjXHN0QPJHQ+iT7OsD/sl3P3uKo33eonz69b/UK/B04f2lXt6nD/55V0AA7vhDVKSf/KM/aXLzxI9ayzw+ph5/nM9V4F7D//Tf/dfjgQb/kYZzBNb8QakfOQgju5nMZu3f3O2HZL0OMRgxa9IGynYQMzPJLDR5sKvQHtCWyZGT3eDImGaO9U8lRDBs1oIGQHl2f2oM7et88CGLHWe1HA7jypUrePXVVzVYuXv3ngYrjUYVjUYZPRarGCIe6iOTYrPXotmY7GBHgRhGsRxSmWk8eLSNcr2LuZXTCIWiiKCH2XAPsV4Z7XIZsUhCzQwbKilu2201UnyeUuUG/FKksOHU0GPiWjsmvayD0mkNcFm8shkik1TFUixmzDUCwbW68nEJgnGYyAIb/gjS0wtITS/iMF/F9dv3UGk2TthonirL5a9NDmyeXEw/BuBS/UqrvyDQCfGQ9iHZGWG+5cdrmRU8n1jAXGOApUYfyWbHa/oISbFt4H8y1y6MaCiCsC+MEAfwVKAOWaRaGSfUT4ArLcoCCMvax7Pz84adZCNOrl1lMjhrEtN4C/IUiEs1j1j0xiIeEsRi0a+80RGa6OE46sPdZA9HcyHsTodwGBqiPuqhPujCFzKVMK1A+H6xAY3EYrJR5pBJ5AIOI2hH2WoZkLN/oAGLZfdZrhkH57znqhwaUNmYzqpp4j3A/M9Wf4ByF9g+bqHajsIXysIfimFEOxu+GhZEVOAOe58P4Po9u1RXvI6GmM1l8Qt/5WtYWZhBtVhA/tjYxCwtk4mECl82jQSf2PxzLbGBisRSqNbNHtBUgW1Tjvj8psDVOhpq8MvmiIMR2RJJPUnLTnu/XSZcIh5GMh7FbG4BLz33Fp69+CqC/qjspvn1o80dAfMEN5RXk0ggf3SAnXt3sTSTkxpwjYA5LSuLJSyfPotRMoE7x4eohHwo9Xqywnz99TdQa9awsLiMG9dv4eHmFg72j3Bm4xSmUkmtxP3tLUyl4mi3Gzg4PsTdvS1cfXQb5V4LPUq8qVymNRxVGB5b+qT4taLY7T38k1k7fO1U3uu+53vPobgyAJnRbRY51sAPTFVSNPUA/873QCx/WVz50PcDrz//Ihb6EcT7IVz68ps4+9V38NH9+/gH//Af4fTCEl79wvM4PjgS6PTocB/nn70sosErz1/B9/7oPeWVtwdVtHttDMh6pB0U1RBiOAyRiibxxZe+iL/zb//7iEQSeLC5KTZwsVrDHpXk1RqefeF5XLh8CemZLJq9Fo72jnDzT9/H9g9+iEgpjwR6yHfqqKSi6MbDCA07OJPN4MvPnMeFpRzScT/CMTbaI+VVR4Zk7JNdLraOR7cwVjC9vnVEefeLGlqqU+Us0JVCsOMLoNEfSZF3d/cQ33+Qx9WtAxyWCqi3G+j3O4j4fZhNxJEJBnB6fh6X15cwP5NBZmUJF7/4OgLJDA4OmVHr02tcO3NaWcXMtz3cP5AKJJXOYG3t1NjCkWcIzxzeJ+xeqIAQgMtMrMVFZR/RIpcDQad0ElHGY5lzQMezgMAc7df491a3ZSo4PqbyeGm7bv+m2eyoUUS3iWt/8m1c/+6/wDy62EjHkUtEZXeVSIURjPLa8bDkgDQkBZ1rXn0ESQhMeP8bMBPXT/AoIAW73xfGAEH0qGTtDJGn8ja1gOT68+hGYtgtlXBYLOLsqVXMBEc4/uwD5HoNzIcJ/bb0WFLs+CP47rUH+D9++z1k187imReu6JxeP3MBD3aO5CCQiY6wmvDh5dVZpEl26jalCOa+z6Gt3x/RgJcdJ4E15rQSwP3+vR386P4BaoghEEvJCiwWTSIUoRoyjkarJ4X9+QsXpQRJRsIaWt99+FBOHLTlS3Aw3GniaHcHB/u7WF5dx/TMnPZkDm3K1RIebW9he2cXH332iYZo89kE1qaTCPqHIiVsbKyg0WqYdVhvoFxmy48a6v0kMYwsdILuBGYJEpCAsLu7i8Mj5qwy+qCjM90Bt47Uw/OC36MlIvcO7p3cDzhg5Vpwg1bWDslk3AYVHEYNBmg3uc96zXmfwBXDCfpo1UtotgdYWz8j0FvXli4BAt076LVbGkBRFbezt4fDozwKpTzCoQBOr60gnYrDN+zC16prz11eWJBym5mSVDkUCnkNZqig4r7Fv9MhZWd7B0eHR3otHHAMhl0Byjxnwv4wRn3WgAMNq6hQoAKBrO5Op49SpY69YhXlRgcDHzPms5hfPYW1sxcxu7SOcGIKIyqxvWgFgtMkDhE0pVUiz3YOJRvVilQDpWpRex+HwrSMrtYbyrFjPADJel2+l8z0IplOe0obAV8fpb3biPTy2JiJ4tTyDBYXZmS/mqKqMxbzXGTINTCrMtZfPBuZE9Vs9xBJZZGvt/Hr//wPcX8vjyrjOUNh9DTmoNacW50ptfheOpWXI1I5YORJEPf/LYD7E5meAD4kgPsf/u3x0EsDT0/xKBWVavmABn2ydhwrdC3PVqChp249UZmZ/Z0Iiz2XmUuFHR0pYgLXmWVJADfqAFwN4YzYpN9BMM0DkLwCfqx6pdounoh5ZT2Vq6boozOIUyzwPiEBh7WKe54CjCO0UjabQQfeOkWpEas8RZEHSDlQxb0vfG8ngV++L3w83o98bCNpEjw2i0DaKZrFXkDq/jt37kiJwk/uN7x/COJy+sphsjKhdfCZKlfvM2tZ1pUcqnMAHTFA04G1plicyMX1gFyBuATiPcXjkyDuSbfnNYMeqDipPrH30Z4PP9x1cAQDU/vFx+ecgWIkOB7qrOYZx/6Hz4VrmvWjA8v4c85lgD/j7gHXZ7iBpFtzHKbzk+rmSrmMq598gts3byIWCSMeCSMRiQooGTGiZtgXcKvcyWBAdu+pWFSD1SXa8AKquYqlEoqlsjIHlbvOdeQLotJsyXmk0e3JVpnxET3ltVrem+5LoyXqcwzgau1aRqheh5cN6ojFk/362A5R76+dzNYjewNoby267NuRemUjjzm7b37P/tvAWiovl5ZXMDM7a8Qez8LfuaOaI053rGDj/usy8ixTz95pAZUe2Ks4Hs/KnOQgZkjSLebRw03LdqSXop6zLROuMzovsP69fPkZAbg8R6mqdUQKl0mtmYFnQ8nXJGU5LZRFSmYuZx+bm1sCcVOpNKZy0/r9fA2KaiEBLmMRRbfv3lUEklkLG/HU9skTQoBZvtMpRAmTY3Wxs74nYMs1+8orrwjA5dqeHIyfALUTNpge4capAt29YipPq/mfBHAngQQHQhiJJKi6kXXA7s4Odna2BASGaNHNtaUceAPzjdDFuoBAjDl68TrHE3H9aWSSjsAV3nMkTvDa9AY9tPvMem4LWGJtwvqBV0nPgdfN073Z1fNo9GpOrXcxBboDdOmGZSRXgmgkMPO9IkmHBHrWIbzvSWiRhbJX05vQ0iNr+gPqSfiauAYyGYK29pmZnkI2N6Uzgypc2iPTLa1cLEmt/Oabb+Lll182gm2vj91d1h2Hygu2TPoKSoUiDo+OlE/PM5rXnOvDnVN8z8+fP6f7leQQrkU+//n5OSwuLuqx+e/4GKzzCeTSTvkEwK2LiL2zuYXDvT2R4mjtntC+ZPtTMhZVVAX/zhmBA7edm4OBhLam5Z5DwF79IoFaoFxvolSto1RvokyiGiNEfAHUWm3UW12Bt11afWt25s3VBODafqKJiuYf9q6KeEJnldEQiXAQU8k4ZkhG57Wm/XY8JjCP/QojUA6OChb3xXgXZqiy9/eINnZWPQ7cToK0T6rQJ7/nalj3XtiuyrSkgUizvO5cy48BuFLB2z3o9mBDqOicFxAAGQmz52a+rYHVPGcZZ0DyDolSFilAstoJoUQOHl58BderO3PY0ysT18MU5dpCx5xAGBE/nUaYXWrgLc/7TDqFVNpz/nDuEb2u3h/a9R9RDU6QPxA0ALfeUKSJAeOM5KD1uNneO3KZFLh9b4+WBbY5n1DIwE9+n5EVThVPAJf30cVLz+DSM8/hmRdfxcopRgZFEAhHBMarnqC6nE5rJJnyvGu2td5Z/9P5jg5loQDva/YZdOrpKnJNnzqTLT+b5EVeF5JwOGPodDj/olL+Ad5//4d4eP+e6h05S9H9ROdQX+pbqn5Zv/GMFYjLudyfA+C6usTcYLw3xlMsqy7zzk+dARPq28nZzbgG8mbnk3v9JIh78nPud3kukp4ThwNwGaXA6zQzPaV4mdOn1rG0OD+OW9Cse0xOm8i6lcKW8x5nn+zVBBMArsvE5V49qb51SpvJrz2myhVpxgRUJ8Qjd3658bjLl/aEU57NvOs7WPfy7CgUiiIri4rrRavw3h9Qud3peoBtALlEElk6qvB+VJSFUXP1P44imKEWCWLICB2/D//4T54CuE/O25/+90/nCjwFcH861/npb3niCjgA19pK56LsnSiTPzsJ4E40nxP/aPzTTun62K/6cwBcDiImWbjK34vGVRAUa1VUVJywfPRaXvZ7KgK7sp/V8I8DIkk/OVjpqqlkMd5pEciwLBMpAVk4qoHgoMmyXliAsIhwHxz+cGjDp62hiFj3IfhCnp0kTLXCPELHtmfDZzkpJYYmwj+gveQQIV8b4UATwWAbAT+VETyREujGsig1OKirIje7gkg8p0I7GezjzEwUkU4Bxzs7CAZjyuHlgIK/0wZLxiDn8yJIwufKptRl3znbK75eDmao1HKZXTxQ+e+dBbMYuT5TOcrKpNVAu9VWS6XbswAAIABJREFU8SfOky+EYDSBvi+M/eMijkoV2bVIy6qBPgtWU4T9eR/uMB8PGHh9MUKT9iqxMILNHla6QbwRXsQ7iVXMF/tItfleMZV2KLCICt3AMICQL4hEkBYtUdkg+zmgFjPWbafGCCf4qsZSz9fY7ixOCMBaA2nfde0kW00Ow8xWxxa+Ay0E3Gp0TaYfwVygFfShGTRmXJCDiP4QrcAAB6EuDhMjbC7FsJ8LoejvoTTqoscXoexdU0goVNYberrhoIAxb7BONjibOj5nDuxpOUQAqlytyPKSz5xMvYWZWeVEUIEnJvJohMYogL18C6VGGANfCsNARODukDmRuo4G4IYHDMrNwz+oaejMDFyCOMyjdM2R3jMM1aD90i/+Ai6c2cDDu7extfkQDx/e1z3EQTt/juuRQwQyePn3fLGIXp8N9lBsSzZ1ZiNmxagbOvkJbkfcoM4Uk7TE5P3Mnl3XxMfhTgSpZBzJeBznzlzCS8+/hbncOnrtkVif/a5Ztc3MzEnxyGa3Xqog0G6jsreLFEbIhoOYnZ3R4H/vwUNsXLiAfK+Lg0EXBfTRj0QRT6XRaXeRzx/hhRdexObWDlrtrj3/bk/X4twpuw7tagX9VlND+Gq7gffe/x4eVo/RFWF0BF+3L5D/JwG4rvF0Tanyh2jdR/sYzxaVAwKRTmRfTIV5D10OUJghM6HqGTfbsrAbSp0+8vvwtbffBg6ryPUjWNw4jdzLX0Ark8Rnn1xDeXsHrXxR9/3l55/DTrGAw0YV7/zsz+G5LzyH3/mnv4kbH39E/aqsokulgnFdObQkkOoLYW1hFf/mL/9NvPvuz+GTT69pGMas5+zMjFSp0VQS84sLKFer2Nx+hKvXPsbuYR6tah1o1JBGH9ERyS0B1H0B9ElW6LaQIFkhGkDC10M2HsDMdAazU1kMmh0kI3EsZRJYnJlSbiZVVbxvk/GEEXm8e1f7lN+nplaKuYAfFVpfh0KoNNroDXxoDH24me/g25/ewPUH95Sb2x10tYdHhgNk/D6cmpvF6aUZLMzlkF5exMvvfhXlVheVShOjgR/lWg1r584IOGhUqzg6OJRihdZ9HBIeHRe8zMuhp3DgcA84d+68hsoEbS9cuKD3lwM4Z4dtVn10jTD7TpIjkqmU7odLly6KzBSKhtQMc2DIhlT5u8zJDofVVHOA2m/XUdm8i/t/8k1kGnlM+wbIJmJIZFIIxUMIxzhE4QSY2TxmPSsgnOAQO0uvkZXgipsu90gSq8SA9htRyk9GOBvpAI4aI3SSq8oWfpAvYe3SBb3u44f3EasXUbp1Dc8sz2AhycGdMf/bwyD+r69/H7/7nQ/R9MWQyE5hfX0N7371ryKTm0c40EGoU8BcoIfF8AjRXkv2vaRGcF/jIF0ZuDTGp3Vlr6t8+c1qC5/sFHB1t4x6IItoZg6tdk9W3szGS6dzcscgQ/ill19R8zykyqTZkqX46bNn5ZDAYSIziqrlAq5d/QTZZAYLc/PjHDYxx0d9lMol/MEf/QFOnz6F0sEu8pv3QdeAL3/pNayvL6PZacnh4ihfwc7+kYYyVA8n4nGtAe6lpuBY1Fl/+/ZtKYPoksH3k/sCryXfb/7phu2spbg+uP+RGEDFGgffqu98Pv2cgUSmkHV1l8v/0s9QGTocarjoG3WQP9xFo81zgdbTxr7ndUgled6QVMO1wnPHhjgEvrh+Dw93Mex3kIrzjO7hVC6OFy+cQWA4wuHuDmYyU57avYXV9TUNiTmMCkUT6PaG2Hq0gwfMoqOVWzaF6ekMuv2OmPv99gDRCElPIY+Q0ZJTS6XexuFxEaVyA4XWEINwDCurG3juuedw+ux5TM8QmIiLoBAJR6VOr1caiMdTyGZyOq+GVIQxn41KhnYThaN91Gu0HqxpjTKvmPcCh04ckMYiUQH+BJ0q9ToCiTT6gTBarSr2H3yGfukRVqdCWJlPY2VhDtPZLNK0/yVA7t3TvNfMmt6seXd299Ho9hFIZHDt/jZ+571v4bjeR5t7o4IM7IO/V44i3jDZDXMnQbRJ4G0S3OK/f/HFK3+uAneyO5CqY6LQ+/DDH+Hv/d1/x0AKL8ZDqgIPxDV7PgfqEjg08JDvAcEi7mMOGJU9ntxybF0S7OE+RrUcB4SsVeMJyzJkPZxMeBbKcmCwHD1nt8z3R0qbHmtTA2Kc8iYWNwth1RdSSlk0AfdqU9WQ6NBHpcKsWesLWEdzmGmWot7Z4j3PcSaoV7O5mmnyujvlnbNWdkpUZ6eqwWUkov2dHxxeOuUOfxv3f/YXzE28ceMGPvjgA9SqFcR5b/nN3pTDZnPdMTDMnIh8GhwzI07WmlJHGzDrVLaTttV8fdxT3PNxP/OkhetJwzexGLwBH78yqdBwBDUHOjnw25T39rrdNeO157l3//49ERzPnjmD+fl5U5INBpYPPZF9y+dKEJh7ID/4M3ysSdtab/NTbh5V1QJwK2Vc/+wa7t25g2QsYsoxOp6EQ2gxV7jTluo2SnWu3G2iUpZRPU8Ql+AynV3K5YqUZczDVjYgVXmhsHLAS3RtIgFZ9qRmcUkSmVT83oeAK8/uWip0T6HF+9oUpmZvOR4we/9O19SRbSZtGh1xwFuLsllVLqaB/LxJXAaulLrKRjYyGffxaCyOpeVlKXDdmWJ1lCnnWWsYEdiynwmadT1Cn63xEwcA9t8G3tKzyGA8ghrc3wTgPto0IrYslJ0C10idsVhY9fkXnnseKytretXcm/leO6W16jrer559OPsCnp8c8pPIYAN4Hw4ODrGzsytXDgKTzOMlsML/ppqXewqv/SdUZN+7N7YdddbBUhlzb1bWIm3ZO7Ii5V7BPUrDaa8GJ+DICIzXXntNAC6vK3t29ZwT2a4ng/CT6+UAXNkCe+/fnwXguvvMne28d7juWSeQ7LW3t4uD/T2puggKWM6h5a1zf7P3auDt1WFZVJNU5Bx8WEccH5OMReVt3QPBGB8VVv4gQVyeh2PQQgAUlWQk7TgVm61ffZCkK8C+7xFdzPJdBBG+VyP8P+y9Z4ylWXoe9tycU+XY1Wmm40xP4M5sDiZXWolLWSQNEgYtGDYsC7D9y7BhGzYgJ4A29EOQZfuXIBiwf1HJIG1S5HKXS+56Z8PM7ITOobq7crh1c47G87zn3LrdnCUpwBz/6QIK3V1d4db3ne+c932fJAIueyveJ6rqb9x4Fetrq5N1w2vPc0bnnVy+nCPMmGpZRuF09Bq4xlmnhGJR5GdnMDs/j1yORPac7JG3njxVjjjX8uuvvY5r166p3uI9p+KWlsnF46JmKo1aXTWY1V9UG7Mf9SewrVsS7+icwjf2vgTyqb71JEu+Lu5dVP0yAoN7ULPVkIXywtyCMlCrJyXsbD2VAlckkvFQxJGU4rqobE0in82oz5edKskU/f7EzcHvewQXtW5IUKAKjvUZHVbaPak2jytVHJcqGEkkEUaDAG6nJwCQ7x7AFYnd7U261iT6sf5wOakg+Xs8RGQ8Qi4Rx2Ihi9WFOawtLWJxbhbzM7MiQrCue/T4Ke7efySlL10JEGZEU1SqUto2K883bGf/80pAXlM/r/JnpP+86ZnStPMI51d0IhJ4yz+dalrnoXsOfC3kAVzuVwQ4SdwhgMv9hGQQI9TQAMZcpwjg8t2rgif7hOs3+bNFLBAZiUAk46XokmeOHuzvvTV6PESL2IjmYKQD2BnOSICUCJasxUlsZFQH7zVjAFjn1psttLo9nSl0+eG/WXtzfkL1dLtHt4Oh5o1SyVL+6kBbguijEcl+dFMYIkYBhBxLbF/QTk0iBUlLmQzObJzHS5ev4uc+/xWcfemK7hsjaCLOuYGxFiLrcfYk1bqtSTnhDXrKdaX9LZW6rEMGvR4GfSpxewJ06Z6kmS2tlxMkljEzvItet43SyRG2t57g+9//Y9y/d0cOatzvvd2uLOF7Pe0b3d4A3aHFFQxVDjoV7lSJ4v/qR9qqZwngTnpbp03WWM7qRl/HTb526rz1e6//U0IEB5A+T2SzteptmHXqT2yK2V7zGpE0kIhFMD87i6WFOWycXcfS4oKJUYz+5eaap8/J5FmQ4ZtX3zqbY1khu3dHnlFm8NS+7ffmyfxpCuC1Z9G5HjhihNUeVuO5bX1C8jh9Lj2R0Z5pPgN0ieQs8Oi4iBGtu0kEcIS1Ifd9ii8iEWQiURTiKeRJKhuRrG9xhBzvD0YDOSL2qdoNBxGIs94K4f/40a0XONonrPMXH/rLvwIvFt5f/jV+8RM+4QoQwPXNtTW5zrhpekU+r771+O6fsWqplHvm7WcAuI/u3cY//M3/Wg25ZzSyKGIWDwFa2vQcMvS8VBKAy+KA4CpVl2QEDQMDROPGNlTmiPJwCU6ZfQj/3m2P0O9Z9gsbNWUkBQhsJi3LSk1mTwAAD2oNLKR0s6ECwT0VavwZTgFgIJUVydNsfLIz242aLCHHZIez4Bu3EQ13EQwwm5I5nvTtD6EejaPeJbs/gXR2TvaT41EAhVgQ19cLiLSOsf34kQDUTCY3UdrwupotTVUNFa2fLT4soMEHmwR/iPL34fCDwy6+NjZQYua5Rssz7NkEs8BsdTpoiglHyxcyDEPoDcayIuTQsNJsodbsCMBVkaqhoxXEoVDEBhMWuqHCf1rX+nyho2uradsY/cAYsVAY6VofbwRm8NdSZ/FKO4652gCJcRDtwAhtgqpUYNKuNUDLsxgS4aialNGAwHgP43HX7LJVVZxafExAQmW4mhpXxTtzcJ3tooBcFnLuO1BNa44dHsQ1uJEgLhn0/O1oZ9MJjdGJBdAPDFWoBjj0HQ3RCvRQiYxwZyGMJwsRHCfHOAz20Q2MNCCmIpPrbxxhIRNRQ8DhA4cC0VBYGUIs5Gk9tru9LTtl/h7K0Gy3VMjwpYep4MvmsLKwoGKbagG+5iFtqYNRHJ70cFgdoztOYxiISUVsPE2zr46NBoiNngdwmTNCc2qzUFYuCqsnMilpx/vyeXzmjVeVq7S3syVLOg4Ec9mchoN8HbT3M3a9ZUc3WgPZvBIkZAGeEOufQACz5cj+NNteMkyp/mZOKJndInAOR8oL4cA7k0gJoONAnUttbnYFV156E/OFM5jNzeP65ZeVz3xUKePLX/katrZ3VdwXEklUtrfR2t1BtN7AxsI8UjM5PN3eQqNSxYVr13Dc76ISDeJBqYjC8oqUZHxuzp3dwObmUzVko2EAC/PzODzYx5c+91k12Yc72+jSUrw3wKjXRzKfwe++81380d2fohLkuhwjSZZtp4eBBg+nTMbppmDCKnYKWj8YZoNIwESWoU41Titsn2cyvdf6wY8GRoMRRv0RLly4gPPnzyLZGSFV7uLcygbyr17CrcoRxt0hcoMxHn7wU9k0Xr5+HemFBfzz734by5cu4fNf/QX81m/9Mxzv7QODJqJRggVArVrS7x5ijkl7jLdffwt/6zf+bTXoH9+9KwXH3MICnu7usDPB0ckJ7t2/L8Ci12liPOyi2Oqgx7WQiCA87GDUbiCbyELkc0S0Vqm4S4aBTr2MVCSAXquJC2fOoHhYVI5mNNAGhi1ZKlEdycZ7plBAMh7Dkga/ZLAnkI4lXBPcVr4ZM8/5aDNHqNUdWDZUKI2tch1jKtzEOB9j1OsgEQRykRDOLMxhKZ/G4uIMCmur+LkvfQXVZhflUhWJaFLg9NLGKvrDkQgDxaMjdPs9EQli8YSeA6ljpZ7MKw+KA8mXX34ZJWUCVfDaazfEVKXFuld/mTqClsu2p3GwxuEqnxvas/F7BCN0YuggnUqLdMQ9nHZWtKZlFm+v28eg28CguI/iBz9E+OAxcuOurGET2TTCSWuco/LijCg3S9uoAFx62/PjHsQ1QEG55zbZtX3f5e0M+2PZSVZaQ2wWezjojHHlC1/DKFPAUamKJFXBe1v4+I+/jbV0BF++fhbZKBklARRrLfyjf/I7+HinjIP6AP0gX0sQmfws3nrzM/iFL76Gl1dTyA8bCFVOEOKey6Y2OMQoSOUAWeccQEREoiKAW2m1sFPv4c5RA5u1IdqxeQRTswIJK2Xmvtal7uc5y/OcZyZB43Q0hK2dXRwcHuOlly8jk8s6xwqCOyXcvvkRVuYWsLK4jFbHsi27tAoOjPF0exNHh3t4+aULyNAuu9NBo36CixfXsbK6gHFgjJ29Q9y+v4nD44rGNxxwMJ+Sg0CSw6j+WF1ZUf2hvLa9Pd1XDkwIYnFI6C0aPTjiFfmsD/gxDpZZJ3gyiM/UtRxOU5JIgRU1azLeQ+7fI9ZFvR5WVxdQLR9LEcpcZ5IJqICkY0QiaUAuX89QFtoB2fDx20TjplLod1s42HmK8kkRZ7NhfPHGVexv76BTr+Pl8xdEQuE5RxIYh6OZmTlQCn73/ibqjQ7CsRQ+unUH9x49QKfbwig0ErDTbtHSOaL6h2cTnTECylqNottnvEYcvXAKkcyMFPA8vgqZjIaLZ9dWsDQzg3CAYEYMCBLUDqomnMkXkEokZOUVGPZ037rNmgALLvRmp62lLqIRM/54dg1YY3ZRbzVQbrVQ6Y5Q6VAN1MLhk1sYnDzGajaItbkkVhbmNITNpamwyCCetDrUZ+GaXWRL665HK+ZRCN/+wU/x/Q/uiJDV59B1cmhw/7Uhkwdw/yzr5Gkylq/7/1UA3E/gcWIawDVXCDe4cQN8H3KlNRZnzjHXDdXfGWXYcq1ZTrPV0rJqdVmpGsiTmc/zn+4pcVq8pvU1XP8EgLmv0tHA6jhfvVnVZuDQ0NnUhVX78vqYku8UNCQgJIWni2nxKlBaP9rzM9DzQ/tN7rtGBLUex79Ws5p8Vvno7wk/z+/dXrXr7cz9/fIKWL4OcyDhQJPPp7nI0FmGxDGqcAngfu9738NJ8VjPmI+LsRxe1u2nAC7VPOqHWKPTdlM2ywQ37Hp7UpB3b/BqXE8cE7hNZV7MIhz8UHOylqbgfOd5oeswPYj3a216oOmvg7dtngzTAwEN/G/e/Fi112WRWZblRsA9QsrkPgEgU45y7ZjtNvsnZrQaOOTXEntAgky8TzxXeT95fh4eHmDz4UPl4FLZRteWTDKpnFup3wZ9uatQgUvr0nQiiRk9t2mRB2m1yv3YCDUkhYUdYETQKI5Gt4cq+6V2B3WeCwRwSRBQbzTtVsUWyDI1Tb1oGbhSpGmw7F2jpu0gT9Uw3Gynr6u1gqfZorzfdq+Mf+VV2bqPymNkbiz3fxumcg8UgOsy1XnvbTbAexoQiOnvHYEIqdx9PimVUC5fkuCAyAq9vuz09RpHkD0478Hm5mMBuKdKOhd7pHxR1oQxzDOy4o03sb5+RuAF6xpmRxJkNhcIc9rS9ZMVdESOCFTJUdFEcg1rWoKPjCfwUS1cB7QOVgahSNkRgTzvvv8+7ty7Z8Q1lwupteyAGRGCHYjLHo71NfsbkU2cqpeAHettKnCp7OQanVbdehLJ/xcArge6eB38mvcALu15j44ORSoizZr2nLaPjDTzUG/mswzd/eUakGVyn8S2llSoJ6WSACIqGfks8dqEneqJzheWlUryjs1eBOA6Eso0ccNPhEzld5p9yvvIn6k9i/dTIBr3q7GIJJdefknxN8yuNdKNKQRNbW+9oQgqOjN6BjIT8AvxTDXXtHQ2g2yhoL2Cluy1SlWALNcmz/W11TWpZP08h7bbBHfLpbLyfQninhSLcjiiLS5BZJ+Dqp8VDossR6W4Od40pSDmWqCKnP9HkJ+gLUFgEjUJ6JIEMjMzq775aG9f7+wry8Vj9XacVXA/ouKWJLisA3DZ21DZyOsoNfxUXIJXYctVgopc2UyHNbuiZxjViYfFEvaOTuQK0BtBREK6BNB+t8P1rGeaz7IR3dUHcKogADeIAf/kmpNLwRixwBiFJAHcHArpBDLxmIguc4UCcqpTMzg+KWNn7whPd/f1roRfWgeTUEASQcRIJja3O83p9GvIn1WnoKntl/4s5nPK54znqrk8DLXfyi7du/G5de53X4FH6ump4jRCCiXCIoQEgrLWVwY7CWn8WXT4U84vnS7M7YjgqiIcuE84m3leM+6prHUIDBII5zxDBEW3Ru35J1jsFIYOwCVgTOCY4G2a8QEusoHrTdbWTh1NkJa9QL3BeR3VtiP1afy5nH5yjkJyKv+f95JCBjmhMJ5OwRtBPdckyCmaiT2v9gVnVyjxiglA5uaXcP7iJXzp5/8qrlx/XUQlZeDyWZdiP616n45NIrX0qTa2vYbXllFOpiwOGIDLZ5QkFTlH0M2A5wOFNqxs2T9wP22j122h026gXDoWWXbz4T1USiVFc/FzBeJSdcteVwp9c7rgXG6g/t0T+uhkYTWJYjKmzl+dl8qSNpWtV9pOCGXPOGDYUTit/vZzTV+/+D15+k9frvua8dR7gy6QRnoKBamE5lwsojnG4vysgNsz6ysiExtw60Fck5SYc6KPL7BfVqIT9/x4h45TAJfX69lny//fhAymGZNT6Do1L8/5Z67blBpXe4NrDPzvx+9p18NqD/5b+1+zqfOEClxmcgcovqHSmTs/+/heX6pbArdZkgdCEXAsEB0HZBnPWpaz1e54gPZogC5GGISD5I7jt25tvsDRpgeBL/7+qV2BFwvvU7vUL37Q9BU4PDh4Fp71AK5OJfeZP0t9+7NWrbNQmnyD58DbyexpPAYB3P/lf/xvzc7V5UaJGaRsDLPGJIO50++LXdXuMgeNkGpIoff9UU/AEZlfGmKowbIsXB5sOjxExSLLPmF2qkGzELKcTbMuK9BqJ2WDGRYs/H8qljg84hDcbAdhQ8sEVVOWMUbVK4s7glZ8I7u4reFiA8PuAAE2sN0aOu0TjMcc7DLXIYBAJInILPNvocEIlSsjKoYCIeQjQby2sYjUoCkAtz0wG1haJdqgi4pEU+GS6UkwkcUXL4BUwLWa/uQbf5fVVbJXu2g2GgKmPVDuM7c02HC2ZBxOtlVcsUGyjEYW9LS7GIciaA8Gyohr91gcm0WHrKVlQWxWwmZ0MSn5n3ngptmS9vexBtm0D0yOg9joRPD1zFl8aTyHtZMh8j3LojIeqNPL6r6xaGbBbz+LBfp42EdgbENWFRBS0MroZ8rCibNeDi2ocKXFpmOR+UwQB+BaRWL2s6a1MNY81asD/elm3Sx0+HOiYeXmNoYttIdddMZ99DFAKzjE/VwATxeiOMgGsBcdoBkaqaANE6/g4DYeFqhFQJr3i/eWwyI2d3ytZHhTact8U4HzusTsyhzhYjyWQmBhdg6z+ZwYm7KbDEL5oCeVIQ5KVLYl0QvElBnBV63GczSWAjdGBW7/ZEqBOwXgOpsqNc4YIRWPYCaXRL9dw5WXzuP8ubPK6OW65Jryag4NjlxuI+29j47Z+HIIE0Quk0E+nxO7lQU+wTcCDtUWFU4cvpudIYdjbFJlbahilRkqbAAGiCXiIhGkkrNYX7mEr3zur+Day1fRpd1XsyzG7+e//BU0ml3s7u9LafTu7/0+kt0WgqUTrOVy6I8HAhsTmSyWz57FTqOO1Nl19FIJPNjexkmpglevvoK5mRmx+B883NTQmDZcxaNDJKNhDLptZFMJjFptDKp1ZXcwb+mffvdf4g9uv4tGMiD2L4kIge7gLwTg2rDLFedcX84uy9Y1mb1kI9peNz0k8YWz30tHgzGyyRy++MUvYxAaIdhsYqkdRKLWR/zCKu6UD9HYP8ZbG2cR77aQitDSN4TkwhIOhgPcLpXw1V/5VRw1WigSzC4eYHtnE5uP7qHVrCgrLtAfY31hHb/2N38dn3nzs/jJBx/g5v17mJ2bRTyVxO37dwVOsqni80P164gseel5gQFzfEkSQBcxtpWDIIKjmAgEfaoeaNhF/xzuQlS/McuuYwQTroNogrSdjjI62WCzOeTzQEKOFMJUmDATdQgptuvNmqnY+y4Tt9NHJptHuztAnQ0/wctQRMQVI3QMEQ8xC2+AdCyE1dkc1teW8fKrr+KVt97GUbGM470jsc05vMwvzKBDC8xyDcXDIw3CqPCcALgazg81hORQRUMqqr+LRT3fb7/9toBA/tusOc22n3s/93E+Z4eHh/q9uF/w43RYoDUB/9+fERwqs2kiUEEVOZ89DHroH++hcvsnwO59ZNFFIpdAJJPSIDPNAR6BW9oiK/NWgXQIEOz2IK5cLhiB6h0KTtUVOpy5F+u8HKHTG6HcHqM0jCG8cA6daB7x/JJU7OFRH3/02/8cjz76CX7j61/AjfPLstn94OOP8C//5IeoBFJ4WuriuNFDOJHE5StX8fNf+jzO5ID1dA85EqOYr80NkcPJ8AjjkBGLRiOqOcJSB496XVQ7HWxXu7h70sROO4xGZB79YMYcAVpty3ar1bC4uISrl6+iVq+KCU17eA40lhZXsLy0aiSuELO16HZxjL3dHazMzWN+dg4D2t+qTqG1VwvVchG7W48wm89qQEhA+cnmfVy9fBZXr11Eu9PEoydbuHv/CYqlhgZa2Vxaw1ESrjhQ5P3j/SSYKxXDo0d6PfnCzMTKVSSqIV04jAzAN74O/k60CSQQw8/xgy5+T9YurHlIbuCeITWAy13nfss9nCoYDoFfvXFNQOTDO7eAfhcZ5rGxZhkNpZyghVs4ShVdColkGmFmdnHAQ3BI9psDHB3sot2oC6z//KvXcLC7i26zhRtXr+p5tXrKrO7mV1ZRrtbw3vsfYRxKotEa4o/f+TG2Dw8wCIxQbVU18OPJzGGUFIW00yKwOQ4imcqjUJjH+pnzWFg/i9aAoA7P3BG6jH7odxEa9rGQS2M+nxXhodOliqEv9RHJgflsVgODYactV48Y/SeZhZpJIRyPidQgoNpZ12qIPBjKTrLW7eGkPZCFeL/bxdGT2xgUH2M1A6zNJrEyPyMgmUAEQchEKmnrSkQ8U57yLKTqexiMoNQZ4Xe+8w5ubh0q+5aDKTuLLe3LNLintr2e/e8HStPDo2mQzH/8Lw6WJJ88AAAgAElEQVTgToNOHqqDANy/87f/LauSnF0fnxFT57nBzwiK62DOZMbFeXDATTVUKm3ZlqZq5Vo2FYjlVPYFjnFbMftkA3D5NVzr3FMj0bhb2zaEY01vPASLZNBwjGsxZHUz37knkjTgB8AewFXf4dTMpvasS7HpnRBYg0u9rcxes8I7BWSsppoM/txw2AZcp00Ua3PtE8yrc8NmXitvZ2zqQvYoJJ1yoEpy6UADT7s2fdy9ewd/+IffksrOLJ85MLMeSoorbclUEtuAW+UiQTxnocp+SQDIlEWgVwTx2fev5flsXK/G9ZbT08Nz72YzrVZ5HsSdHsx7G14PEE8PQNnXvPfuuwI7rl29irXV1VML5XZbFq18drgOzHGCw3sjplrfd0po4GvgzzIry54cCR4/3tTeeLC3ixO6WSQTSJFcwOE51ZvMpBOY1JNLDT+eTSYxpz6R+Y5h9VO0Qm0225bSwAEjyb90dEom0WasTbuDaqOFKiNpCJBIfaXOYsJ58vmLAnDdPm1grs829krcKQB3CrQVYVX26y5T1MWSeEDY7ofdfw7QuT58nUjwQZnIfHfg/DSA6+t59WpTAK4ASTfkJZGUoDkBQQMqndLUA7hO7cmah8CcXJ4ajQmAe7o/2d8sPy8gpxfaz37mM2+rvuE5zfVKFXwyYZbbAuypbqWKi+dWmLmNJPXSctycJDwplj+fzkUEIjlIJqDCmidI4GIwloLtx+++i1t37kwG/xPbTF0/6zfN5MvUj0MHTPPaeoXt0tKSCFhvvPGGajkP4Ppnwatwp/99qhy09ftJClxT1ttAfHpQ7vcWv5fxc3j2c28g6Ei3HK42rmm/DryNue4VnWacilMeS6ORXIv4DBapOG007Hya2leVG8rrQFGfFGc2b+H94DUSqcnZQvvf0173qXOBJyh4IoFVkRaRw78rzgHA4sK8SIrXr13D+vqaZRxzvdIRja9X6+5UwScFvlPVMfeV9VKUttpUbjMT1jmO6Roa09vZU5PQYuQJuw4klDWkxj3YP9Czzrqbziqc8xDE7bsegveGdskLC4t6lvg7k2TEuo0fZ9Yp922eI1z7rOU8yCjFeCyKJw8eYevxE1TLVPzSWWusPFaCt2bvzsighMhfAnCZP00At2vng66zHTbOMjcsgEyZmiLsRBFPppFIpbF3WMT2/iGa3R5adOcZQsCXB3BNsWpKbZFfCAhxe+F5x/7FkRoYZcOImVQ4gEIqjoV8BmE6iDQaSEUjKGQzeOniS7h67boAm1a7j3c//Bjv/OR98Fgf0LFF8wjun+b24/eyaQcH/loTgotzLJFFNPfb50QUIlF27YwlkKi1rd/B2cBOyA6n9uQkEfadcptuJpZLTvDb3rkm6WyWiFKpyutqlvd8trl/ErhkZ649wIHeiVQKuYI5dpAsxXOiWquJOEKCOkkCXEckCep9PJJNbCrJPSsh8JZAnmUJE2QmsGkEOdk203Wv28cxiZWah5BIydcTUd9KEJd1NK2raa/MuBaeT3Q2ZK3M+8GP8/nmPkg3Qt53q9nMmlc1BGek6aziU77xzV/Ga2++jUQyg2CIroUDra1cviAiImtxfp0n7HgikZUjBj56Bb4INmHu4QbchkIkZozQapA0x5kp4ytaCAe5x3dwsEvV/CZu37yJvZ1tXQ/L2zYAt1lvaW+nurivqCofS2J7Ep9tr8o+JeQYMcFngtv88vTf/kzW3u/9/Z9zF/H78Z9V9/i60IOZZjpnClxfP/JZYhtLtT3v/fLiPJaX5rG6soz5ucKEyMc6zwsALJfWZmPWlFtPburkKaDWz5KkwDVyzDPP1yeo3vU5jvBj68Gst309Oz3WnwZwT/f7UwUuf29/7lOMdXxCAJduMHGzzmcPShex4QjzqTRmkynQSy1B4HYURJyOHI5cRCfG7miAeq+DBm38R330RkP89vbBCxzNF1Mv/vxUr8CLhfepXu4XP8xfgT8F4LoBxCdeoalV6h1xPvHzJgDuczTjT/jke7c+xt/7u/+Z/ocbPA8zGw5QcRRHmAPGcARJKj4yWan3mo0WalUCQkX0Rj1loBGQM0amy9FwTCWzyWNmmzFLjXlKRj4Zk7NiRs7OzmN2tqACiuxgKwxpDWjWkxzscojDwacV+z5jyhh/LBQ9S5lFfbPTRLlaRbfdx7g/RLNeRrNRRK/fVgM5HkUwu7SKRC7LCAAEgzYIjMaSyqFYSCRxcTaLQPUE208foTseaQjLRoDvUlsFgxogKH+pWtEgi787Xy+bAwNwrYng1/BjPNA5rGRT7sE2slCp5uX/K/eHdljKfoggQLUH2X4UN0l9HJP6lJaSrVZf+Rs9Kg5d48CCkJkmpm+1xujPVeCqsjFWWLofxCvI4m/MXMK1WgQL9RGimt2NxcKKj2WCLDiWwAIZhZwY+iJDRb5rAg1ONuiWGZn8KhbiLNQ0dFWTRstPY/AZUGvgsyl4TWXrc3zI3hP/TepVy8El64vFengwYqKiQhoqaGNv3EARVBYO0RsPcJQM4mAmiu0csJMYohkxcI4ArsCsODPJ4ojRNjxqGWjJWFz5O2b1HcDTzceyzpPNonkJ2y9r3noqZLOpFObyBakIYsyG4GumCq4BHJVH6IxTDsClWsnypCcWyqMGgj8DwNXAwg0EafOSzyaQiAQQGHZw9dIFXLp40WzMaDnkwAK+ZmMAW840m78eZ5BjY8kTSIuGg2qAqY5tNutiLbf7PdkCcdhGNTqb6EqlJsCLTRmb306bGUdpqeGi8TSikSzOrl3B2298Cb1mD+//6B1srC4KoL9y7QYe7+5Sq4rPfe5tfPSDH2AhGkJndwtzMcuOo71qJJ5EJxBANQgsXr2MB0eHKFM9UW0IFP7RD3+At976LHZ29rC6tia2Zygwwo/f+QHq5ROszM9hNp1BuNPDQiaPeDqJv/9P/xHe3X+KViKIUSiAWH+MRCCMLp+XP0eBqzwz15yIujCVr6Iu3d0PM/K2qtoG4DZA9q4A40EA59Yv4stf/DKenuzRnwzXY3n07m+jm4lin4raehdfOnsGkXoFsVEAkXAC/VgCo6UlHERjyF69jN/5/jvYOThANDhGtVJEsbiLbDqOYb+LbCyDX/jSL+A/+Pf+IxwfnuC9mx/i6f4eNp9sYv/oQHs48wZplcWMJe6VtEaiUpn3Lxim9W8biXgAyXgErQYVeVkExmH0uk2a5SAQ4/4TUqPGaUMhk8f+0TEWlpdRazaQSPG1DNBq1DW8G1DhqkFrRPtkKpEUiYcuA3wt23vb2Dh3TlZmyyurqFUJuJURS0bMWj0QQbcz1BlgIHkPkRDtOFtIBEZqrL7+zW/i2ptv4nD/CI2TMuZnZvS9k9kUusM+WtUmDnb3dH4UZma0R5dKFTBLlneMzwfBL+4BN268hu3tbd3zt95+e2KRz2ba7ODI9OZ16mn/5iCJZ48fFnHIHYoGpDBmJACJOtyXaf/J88zbkdISsnOwhcqtn2C8fx+ZSA+xXAJBDsEJIAaZJW6AugBcBYfTISBkAK5slG2f1NSFHvKez+yY+hgypLOLEe2xOMwIhLFf6WK3GUF+4wbaoRzC6SQ++uhjfPv3fw/H24/whQur+Hd/5RsI9qo42N3CrUdP0Y3N4P5RE3e3DhFJ5/CNb3wDX/y568iPTzAzLiNQPUKwS0PyCMa8lhEy0DmoMXswnl88vIbdrvIId+pd3D/p4HF9hOIwi9aQcQS07DILTzXSUvx1BA5kMmTP05Y0gkg4pux6qpip8uDgu9GsCQSlIkvW5k6dw6HMeNjB4fYm3rxxDXdvfYhUuoBkeh5bTx9ibjaO125cRr1RwfbuPsrVNuqNvmIiApGgWPv8+VQB842vjWAuzwVa/3HIRjtu1gE+KoHrgnujB0U88EuQgiAR9wN+Pu+HSAEwQI0qJw9ecejK2QAz4biP05bs7p27yDMvPBlF7WgHyWEXs6kwYkGCxD3UOz00+yPZHrPWEUubdrVcr7GEyC4kqPFE7XfbmE1E8bkbN+ROsre1jddfeVXse5/lTXb1/OoiHty5g1u37mFp7SW0BmH8/ne/j/dv3cYwDPQDAxsk8lR3KjLWHRwOxxJpXLx4BRcuXMbC4qocAEgeKlfqAlkIHs5ksmA6YmDQRXg0QDqRUJ4W1Y2BYFi1HlVbSSoPCSQos54xzz2Mad9GC+BkHO0Bh58dDQg5IOJjIHVNtY4WomgOzLKysv0Aw+JjLCdHWM3HsDSTw4yzAE7RMYN2fMyajJqDCe8PyRt7+wdAJIG9Sgf/7Fvfw8PDKtoiYHGoSP0Ek+gs5kIBEdMESDHgdRpMzoTpQZM/J/jnG2+8hn/4P/99V7P55/nZ2t3Djz9Lgft3/vbfssPdqTZUaztlns0BA7JKpuJYdSwzgDN8xrJS43IN2nCf8Sem3DOg08Bc/h7KwGRuHIc7LjeVeyo/bhaGziqW0SoaUBFYcK49GuAZgCsFLjMyaY3oQFbZTRIQ8Bm6slumaoZ2u2a7yzcBzs7C1atrPXBjdnJ2Vvvv6z/HD9j4pwdPprNwufdM2xjz9XBQx2GbrAWHA1OrcGA3GuHBg/v4zne+ja2nT2XjrVgAl503Af+cJa2AHak53WBSdroGcDL3lM+nf33TIC5fj98bpkFdD+56a1cbchqY7f/09cp0y+fBVQ/ielWiVwD7z+X/E4D68Y9+jMODA5zd2MDy8pKufYxW8FT3R81K19sv82sn9rN+QM914K6XB8ubToH74OEDbD56hGqlrKgDy8CNGZDLjGM+VawDhgPQiYegLuvqmVxW+wWz/bhflIpFtJp0mhnKsYK1TJTnSTKlPZEASaXRQLledwAuFW0krE5OTXtCnWL2FISj7an1snpuHVmAfcjkzZH5bCjsHF0meZIOiNLX8iy0ryJ4q2gJp3bk9ZQjldZESCBuIpnC0vIy5ubmJ4RMu58k6hoxwt9D5Y87dRtBXNqVe7WzX+emwOVzdwrg8rl69GhTClz/5mcKfG6lwE3GZUFLEHT9zMZEec3nmG8CaDpd9ewkG/EcIekm6QisBuDG5KbAmoh7BYENnh0kghNEidKFKxpTLuhRsYSffvgh7j18ZNdbDiQul1dzBfeua2dOFTzHNDR3AC5/Z0Yf0FHlxo0bAnF5ff2w3O8V0/aVk2vpVOIkbkwTMaefST/j+CQA1/cA/D/F7uzsKGOVVsB0sYmTsOKU+fqZJB054J+gF4nqdE3iHIBnJoEd3ifuw1Qo2/li91/7hQcSVPcYKDB53c6uWb2qmw+Yw5U/JnhqObcClxvuiS9SNAaDZqXMCJBYDAsL83jttdfw8ksXZavN+AGqIPm96bDCLEzukwQ0p049EMDleuQ9jtCOU+CfkXkINp0+TS6cywkY/FlqStyWlLjMzJZ9e4txXyRE0gqcNveMoqDlt81oeB4RLDJb96zOGYJtnA1xzzdSEt3eDNAmQMbr9vjBQ2xtPkapeIxatSI7Xd437j0CcBMx7T1U4XK/IlmVakaSp3mdRKBx4L4B2FSEUllKlzbLxU1lskhnczipVHF0UkadCs12R7bIrCgYP6IMUSlJRw7ENZUvQTn+P3mtAxHXqFKlQwGkwJ3NJLE2P4NAv4da8QTxcAj5TBpn1s/g3LkLmJmbRzY/i5t3HuC9Dz7GSbWOUq2heYpo97RPDp4Sr/xzMd3TehCXZ9e0tbjvfU+JUUZYFWGHdr3u2bJZlSMsso7jrC8cQbvdRLfd1r2gwpZzCypwJ2MW/q4EMulU4NYnn0WSAQjOypmLa9ErZEcjZHI5zC8uCFRlz0fCSLXWMNcDEoCYr1xvoNOs6J3nDVXVUuDyficT2ss4FxK5Ui4DVAVb9Afzc1n3kdhCZwTm1fIspyJWebQBoN5so1yr46RcwUm5qnOH5OSh+pUgqiQo1OtyjNK9dYQOI+yYgyHvM+NF1jfO469/85fx5mc+h0y2IOt5xUsEQ0irjmMNG9P+yhqOX8fnwIgaXJsGm5LoOFAcnhHeSAJnPi4reipvW40Kmo0Kup0G+r0mwsERhv0Ojg/2BOAyt35766lmdwJw5bLUR6fVVW/Es7hHUgprQOeqp7iXbGYCLpuddWsSC+CJOuwjTIVrZ7LFf9jrt1mgk6ZMg6au3pg8e+4gmwZInyXZ28zOi158XWSAdlCRDclEDOtrK1hfXcbi4jxm8jn6d8th0smUnKDB7eHezt0rcL1y1s2Q/LNkiuVTZ8LnQdxnrJ+dstfOCLe/+27f1fq8f9NArgeo7ffleWnuQPw4zxLunyd01DwpiSQeDEWVe06idTwYRDIYwnwyJQA3NhwjMQKy0QQyYWZMk9gTsNnKoIcG9xk65nVa6sV+76T8AkebLrhf/P1TuwIvFt6ndqlf/KDpK/AXBnCfW6F/IQD3WW3vJ174uzc/wv/wX/0nKmypdrUiOCtwjQUjVVuxVAbzy8uywBHbqjfQQIVN/v7xEZpt2npaVuSkgZCbo88A4HDNNbmyB8zi3LnzWFtbU5Oq3FE1DGZ/aA1AUA2Obzw9Y0kxW8wA6nUmKlwWt7RTYfHGYUqLVno8rOpNDHtUF1JV2EY8EZHqKhRKIBJLyEKHPLFIjGxyKqAiiIWiSNPyZzRA+2gPx/s7UnuwUOTgnkpAqgBYkLBApZXu9s62LI35/2ygK9WKhrY86GkXFArbIDEZT2J2xjLeeFBT5cFGjwUgX4tuF617CSrQHrgvkxwV/2IqKwOYOXcQk7Jeb4m1TFCaBRkHt8p0UG6u3W41un4dUH3nF45vNFiUOrA01R3j7WEB/0b+Ei42wuC/PZuWwFKU77SAYYNPxp4sZ1iGWjNI3m07SMapgbxqCPWzjWlrgxIDEz1Qa1AE2fYGDZ9amxD8PGU6i33ulMJijFLpRwyDOSEE5qgaDQZQD/exOapgP9BGKzyUErcbCqKSDmMrCzzJDFFLGKwdVq8ZwCARljVgLEj7r4QVPGPIlpgN9ePHT5R9ZrJxUxwLtAsadKf8s8FARX4unUWWihYOZZh5Eo6g0Q2iWB2iPUhgEExYs+bvD3PTmIE7aiLUO0F4VENwkoHLht+UyMa+pxIhjKX5ApLRIFKxINaXF3FhY2Niv2aDDLOxE4gbCquBpfo9FKZlIawBiViOCYt45bh2mFnb1UC8QTV4o6EBmVkwD5VT22ZWYauJZqONZnOAdDaPS5dfwauvvI2luQ1UDms42tnD7uZDxIIj5MNJWTQtv3QRr3zus1g8u467772HQLWM4t3bmAsFUMhlMSJY3h/gsNHA7KWXEZqdwfbRERqdDg73DmQxXDkp4bOf/xxuP3igXFzmQp3fWMfNDz/AuNdVNtFiNotwt4fluXn89M5H+D/f+Q7KcWCvVxdIFxkAHA0yDex5ANezFid/sqjlo8OhiP5CkaFrLpyih8Ai9ana81yTpL9PsdjHwwBm8ov45i/+EqrDLirFI1xJFJAtt/Bg6wF6YeBifgaXClkEmzVZPANhdJnfmEkjeu4cyvE4vnfzFk7qdeSydAAAbt+9iW6vqYy4QjqPv/LVv4ozC+u4c/s+Prp/z6xtuLtR3U3GfJz5gn1rqMIEFDl8ayOdSMuCGUMO1c02khZdoWhSdpbotREIjRFKxLSvkuBCoDYZT4miweHDzMwc6rU6EvGEWTMNh9ovOczxOdZsTqOptGz0Utm0zgzLdgqLZZ/NFtCqNxAmq4K2cFKXhrSfhmnRQ0X9sI1gcITgsK/1+6//6q/g6quvoHh4jBSVtLRzTCeQSCfVZrVqDWw/3VJGHgELDh0IBpiDwkADJJ5v4+AYn/nMW7h//4GYzK+/8Tr29w81UOMDYwPzuJjbXA8cqst5wTFs+QxdvnxJ5wgHWQRE+PlU7ZIEIicLNj7dLuLBMPrFPdTvv4/ezm3kYgPEs3H63WI8CiKNGGJSIGvBad2Cdnm0COPZJwtlx1ImQKqJiw3pZH8lC6yB7ic0UOvqdbaHMTw9HqCKHBIL5/Gjm/dRbXcQjEbwJ9/5A8RqJ/j1b3wJL68WsP3oloYNrUAag8QsHh9V8XBnD5/9zOv4tb/+Vaymhgi3jhDuN4EOwUgDlsdhvma+BpJc+JCE5HRAW3sOMnaqbdwttnHnqIWTUQ6B5JxcOPhsddot7aNcP2yWaUscS8TsOtBVrT9Co97UWUlVRT6ftbPMgSzcyXmucJhHiz1mxkbQxbWXz+HerQ9RmF1BLDWLQaeOZGyA9XVmc5ex+XQHjVYf0URW5KdKraLnneuAgAXXSC6Txdraqqm+mP3I2AXaTOWpoDXrUJ4ZJ8UT1QK02ifTn6DHzvaOahiqPLhu6OrAN9ZKGs72exqO0i4zTfXuaKTsWu7b9UpVFqF0cijkMzh6+hCVrUfIRsZIx214hUgMo0jMCEk8izlUZCwBrYw1JOWgjXmnMXQ4MOn38dq1a7I+f3T3Pn7ha1/V15BkUa9XNfCibdhPf/ITHByVsHruEsrNPn73u3+CD+7cw4gqVd6TMFUgVIqb0krqoEAIsWQai0uruHbtNbz26uvKyq7VyqjUGmj1aCEbR44EGxIZ6jWBuFT9h0fmdhGOJZFM55DOZjVUYBYmrVQDVLqw5khQXRzBKBxEs9tGj+xv5RsOBQgYgFtDtTtCo09LtBA6x/sYHD3GQrSHhXQA8/kM8umMMq6SXGdU1mTSyhMTgDsY4uiIltUnCEYTeHJUxT/5/T/GTrWL5jCs/TEQGCIUIIRNGps51djA1tup8WEVDc3KBg4/BHI6a93JQOoUwD3V1Lr6Yqp+d0KlSSlnQ1Wr8d5790f49wXgGojEIblII8rn43liVLqsgNsc8oWC5demM3r3BAobBhHANdB2AuAOCE5S7cLcWgNwpQx1+xyJnmYT60DEIN07THkrEFeAkAFUAg2dhTJzMr165xQ4I6nLhk7ct/i8W1wJLbTNCcfblptKdjqHzPqNaSWcB3A9wGNqNbPztZ6HSi7Wz2bRfAqaWiQMbx5JbjzrfU4frxOV+N/73p8IhCyVT7Rv8fNtYEpwliTMU/BeaiJXP1hJbKpOU7GmBCrIatpZKvvh+LTi1luw2z2wM4Z9l7dUVu6xW2O+2Zseavrf259bzw/o/fCP14IEhh/98MfY2drG3Nys9igqG00BTUDOMlv9/bOv5aZvv5e/ByLlDAeK4mCPU63VUa1Vcf/+fTx89FCqq0GvK1UVgZI8AY5EHOMB6wgDb0ne4H5FNVSedt+0hg+TTNZFQxbbrF17Rhkl8ZivL5USEELVLcHbExJ6OVgmqYGDfm/jKAMjA0O89Tj3TPZstBO1ebIDYX3P5AbMws/cfbTz51SJo4GzB32dhSEPKA5BCWAZ2M7BfFKguKl3zbGJCveFxSXMcH9yjjq6vu6M8wNb9tck3OgaU4Wrwbz929uKC6xi/q/WuLOxZgRMs4nNTQNwn7df9ABuKhXH8soSPvvZz2F9fUNnGusnKsl4XohYXa+jSTUjCcvDoUBKgvBUdpkdJe1I45iZnVGvz/47lkg6wGKMRCqDaDyBnb0DPN3Zw807d/GYmeuyVXa27N4W3QmgDbsiKD6WwwuJFXzj78zfk2rRq1ev4vr163jllVeco9cp6D1N+Jh+Fmx4/rMVuD6D+nmg4Pnega+FVr8kBBaPj1EqFZUHzPWrNfHcJIZfz3kKQVueX6wtZTHdZfSL/W48X60H9AN734WqSZkQQCZElSmgw7YbU1Y+v07Vxro9S+4AXJ8k1tLlhKAhybydDjLpNN58801d04sXzmNudlZnK2t8kn35LPI55gvkGrezxAjWit2iPT8zV9299Pubf21U84mA454DP6eQHTj7z6l92tTGloPcajXUt6qed+5tz+eJeyUy62/u90YSsvNM+ci9noQJjx8+wtPNTRwfHqByciLyhtawMjGjUuURwKUSl+ucoBcJrZwNcP/X/uvyJHX2yyqb4HbX9sNIWFESrC2ZeVsjoFhvotZoKcKJfRn7M4J7Nu+wvGuz4m2ZcpT3hJmjztqd6kjWfeHhEPO5NM6tLoH5NyWRfQMiN87OzCpC5uLLl3D5ynU83trFrXsP8GRrF4939tDjGcdKhfa6jhQ/UYE6ArtmCVOuF/x9PPHHnz/8HP8MkuzNZ5H7Musyswu3HE/udeqpEtzHGcdGkq8RyEkK4BzFsoNJ/HczLK4hkvl07elWEBHhjupb72Thley8XtwX87OzIntT+UxgtNkiUbMpEiEJvexZ+ayVinsoF/ellCaIy7OI+xfBW6oOOS/hxwgoM1orGU8oqzqbyiDBuYpy0+31RCPsFaMiInI2Rfc89gtU4e5Qcc3rwX2akWhjoFxvoFSraS3UWozlMpUyAWaeQ+rZx0Aymcb6mXP4xW/+Tbz11hdQmJ0XWFuvN/X5IuEl+E6STEi/r/Lc+X0cEcmTkZRZO+Ac1+5RMs6M54hcFIbDrgBcunv1Og0Mek3Nowa9For7BHAf44P338P206dGoHEALp9RReExA5ckXD6zypvnORqRjfnS8qJ2Jc5N6SxweHxkcKhzBTCXPec04cT5qildHrB1vacA7vM1zvR562vZ51Xkfl8ylblvne3cpnVyPBYRR5oOYufPb+DsmXXMzuaRy6adgtmT+GwtSxnvM2/d5uwVrToXpiK3zNnSAFz/+vQ6nsvM1b+nvqe5WtrP9ZIc7eWu3ve/k99b/Xl0WotZPc0zX+u9VMbJSVn2DXRQUrM+GCJLsUA0irlkCjPxJKL9IRKjABayOcwk0/o81oaNbgfNXg/NYR/VbgfHjao+9q128wWO9tzZ/uKfn84VeLHwPp3r/OKnPHcF/v8GcO/fvom/93f/C1nLcHNmc87i2jd8zNyIp3NYPbOBbD6voRAPCg4iWbi3qABptSZf54ciLMY8w5vDeA7qOUik4vbs2bOTPFkeLPw8vrEQ5CHnDzc2izx0fDaUsTKDGnwtr+0AACAASURBVABxqELQyedX0W6RX8/Gh18jew9XLHDAQlYdMyizuayA0wcPHqBUOVEzSqtRDlBp3cIiLooRoqMBqsUDNE6KymAi+5uqReaKFPJ5ROPWYLJ4PCoe4+CkpOwi9iDMd2JTwezSaIzMyyA4rJovzOk6sVmj8pZMKDbVYutJJUnVaVC2NlKHuTcNScTA5SCBrKkI+sMAOt2B1LhUG3NATpCEX88BrrdS1rVUM2WDLRsEWPPHN87cmW9QjY6RaA7wa5Gz+JXAGSzXLcOVQ4rMIIiELDEdriALbft6+27+O/L1U7J7+lFjpbqm07FrvWJFxoP6Xl6pa6NG49kxO2fKsswxTt1I1IYZUgE5IjLJgLzfkTEO+hUco4lqoIsm+hjFwqhGgINcEI8KAexngH4ogGiPv38A3RgzHAJ0QNXP9sM9n7uj/FcxPM0+ZzI5daeGNcYG3LGYz6azshkj2M7GrDsi0DVGtcEBShSBUJyS6oktL22nI6MmIr2SrJTDQbZTIQzJkJNdzEDgDRmUuYxl+CXDAUQDIywU8jh/9qwGsXZDApNmia+JimIO+qkEL+QKYhbGo2FZ0/U7zJYjO5YWRyPZpDOThfZmfCeAy6aRz5m3JeJ6HY1CSKRmEYvlsb5+CTdeeQudWh+V/WPUDvdQ2n2CcL+LZIdrKIxGIo6565fx1V/6RZQPD9F4/BShgyNEiiU1n51oCM1QENVAAGuvXMdxp4tirSpjymNa7BHE7Q2wsrGB2miI5Mys9hMO4fe3trD1eFPs6KVUQj93dmUB3/3pj/Ctd3+AZnAskJR3h02h8kfcevWFs99vJuQGNxz3gwg+N2zONMzo8npxgEB7RVNnnsaN2zrg+CJGNYUjYiTSOfyNX/51jINRVMp15MNxrMYTuP3j7yPcruP6xioWl2ZxWDqRmpXWf6F4Qtm05W4HpW4bXQLKyiiMotlpoN3vgg7kbNKYRx0eBdGrkwQSxCgSxyieQms4krU4bZFC4z6iAgHj6A1DCMcj6LZqGlhL/c4mzw0VBRoShOZAgRb1kbAGH2TQ0tKSexkttXm9yPrlADUSDWtIy7XGZ0VgZTyua8Sv5f3i1WFzy2ELHQeSHFwPBmrU1ZhwGDSgRb8NfNS8umZHQ+AeHQf4faMC0/61r30Z169d1uBodXnB1KbjoXId2ZgQ/Hn86JFy/HLZjPY/EjKoquL3FhtZ2a3ASy+9rCY7W5jF9VdexcHRsXKNmDVEUgd/Z+YdcaLLwQ/Z2wSaS8eHGuSc2ziDbCEr8gOHrhzCUnHCvZ5Arr6m1cSo08eoXETz6U0MD+5hLtLX2hUrGwQvIhoOcWotFQrvmc++5T7q9kERm13WuZuUGXjrcnH1d2Uf9TGWrVUEjU4QT49beP/BHjqRDILZOZQ6ffw/7/wQrcN9vHFpAxuLCRzvPsKAuUzxLC5eeQ3BRBof3bmJK+eW8Ktf/zySwZGAffDcHvbl4CCxTNgPWxyWzLXIYUqPw6q2lIwPTjp4Uh1hv5tEbUi7sZjZN4WCLncqLRWPwBAO6UcjrSuy+EkQmJ+fn6hepWziXXQZixxm0BWE5/3K0iwWCgnUS/uonBwgEE5iMI4jE+phJgnMF7KotTp4sL2PeneETH4Gw9FAxAJO7mhRFk+5jFtZd2axvDCrY7PcaAARs+zja+J6F7u5UtGAm/UFayLuxbT74/nGzFruGVTjcE1zTYmcNhpibX1dObscivL/nj55inqtigZBz1YLsQQHn0Pc+egDVA6PUD05xrDL3GFnlxiL65lIxsOqcwjqMM+dLhJUw3OATst8Mu8b7aaeW9qTBgdDfOULX9DgnUNmnm8XX76IbHYWf/AH38VBsYzkTAGlVhM/+uAjZUqGOJxSjTGiLl/EMX4f1gnJXAbLG+tYWlvHxpmzWFtYFpudw+Buf4Q2kyFCpNBwIBpRDnM2EUV40EOgXrXhJAd3qSxGYcshBffbRhNhnrFUgFK9G+OzMlTmMQe8lMJ0e22R6ZhtTWLCIa13u30NmYaVMhrbD5EdN1FIDLE0l8VsJi8VUSqdlNIsnowJSCAI3e+PUK5UBVBwmPrksIzf/eMfYpMKXJJKBFxbHpZpVrl38gGwGs4Pyk+HNJDtIW3zNDymiwz/PSTpK4w3Xr+Bf/C//gNX+Zw2CM98HzeleUaB6xDcCYDrPsdAQO7RZl/I18afy6FlYYbgbQH5ggG43CtloRthnrANo6je8FbH3Kut5me2mwG4tDCmhWo8aco6ArhS5XnFhOpZArhOgctzyIF6viegMo9r1VsBGxDmlFnMC3QALutoGzxV9Jr487m3mtLKYlOeGYK5OtcPlX3N+/zAjL+n71V4VvF7e/DUq165bvmMDehmoGxJZ4McDEhd99577+LevTvKxu522hYLIvDWW6WelorK73OqQp6vBhaR4Enbc+u5pvsfD9xOW1TyWnmA2Stf+VqpXPbDdA3ZHZBu5eApoOqv0/MArh/88fP5uriH0WHip+9/gMODQ6wsL8mNgHsv68jprN7p++d7uGnVs1eBmoKsj53dHb1v7+xgb293ksNHq1IOzQsEcJlbqFxV5kszo9Dy10jQyvJ5JXDMXrHfR4uOMARw211THEWieo6jyYT6ICqBKo06KrU6Wr2e4mlM6eS1NI4kKlWnXSuCt7qHrLk9KK976j/XXVf1NpaR6/ssr3a0Y9qBdROrWLd+poBgXk+q2WWJy/qIeYbJlJwLCgU6LxCot6zo5wFcqclJdiPIJbtcA8s1TKeiyw3oWbPy3cDJsZ4nU+A+MgWuI9kakG3IG/9g3UfAnqDd6tqqrq/tDwOBLexh69WaiK6swXjPaC1L5xXu+zx7+IzzYwQYqCxmBjcBduY3hiIxZGj9mcrg/qPHuP/oCR49foLdgwP9H2tA32ud8o7ttXEP5Z/yUnHDboJofI5p90zg9tq1a3r3Lim+3v9ZRAYP7GpQ7vYR1f60UHXP3vMWyn639s8W/82vIQmL7hv7e3s4PNxXvUoA0JRwp+C+OYgNBI7zvCGIq4xpZ6VqSu3T8aSRn0/3FQN4nXW3A2hPQdzJqpwcKl4p7tebAFznCKA9OkQXjbjuvTLCnc0863oq8S9euIArly9jaXFRgBot5llT+xgGAl3ck7RzurxLvmbWwKzJ5TzgwGi7Dqc501p/TkXs75HfPyaghn4T+51lb688UwMH/f7jFdOsuS2O69R1weZF5g6hfZNOC6ohx8r2LB0fq2fY3nqiGozEQgK4BLlymbQAXJJHafeez6Ynjilt5xAnIp2zoOa9oUKXsyrt24mEiGl8b7W7mt1QgUkbXdqI852cWYK4ynRVdiuxlaHqSQ/qd7lmXJ2heRWJIOEQZjIpLNHJbtBDvVTS88ieb6Ywoyzgs+fO49z5i2i0eyhX6yJMPNnekc18jSRukuBcLe0BXL+ueW/8+fg8cDt9xnrnDoJ0ZpvPqAJnp6w8eauP5OThnwdAwotuu6U6RIpXztac6pU9DWtX7oDmksZ3q3O5R/Dc5SxO7mgEo+mawYiS2VmsrK7pTGBeLa85QVzWDwTS2YOyVj/c38LhwbaAO6pR6f7C789zJhmN6U9ZfzuHtlQ8gWQsodqfnxsKWN3CmkskMMapidDIWR5J1GMBtKUqSYx9dPok8w/R7g9xUq2gWKmgSIVutWL2yePRMwAun0uSXy5ceAlf//pfw+uv/5xIAPzdlf8u8oKz4o/x2bXZpN5Vl/l9wIGfzpHNorFIuqE1NS3X+xgPugJvDcCtY+gA3H6ngW3GHjx8gNu3bir6QPsS6+s+7w/XOgU3A/XJIkrpwbf4Ic4OSBwkiZCktf3DQ2zt7Njnyn7c7MEtBs67Y7jzSPW1l3yc7ml+XjNNqJn+2HS980k1OWe1lkBnsw+Ct3wnIYi1yMsvXcD5s2eQzaZlq00xhfMGNCcWgcCnaloDbEciFRnA6khD05m3U+CsHV1TX/9c7rRAXFff2s/zwO+p6taep9Oewf/+PgbBk1U8eZ1nNgFcOpGZC39Y4hnWX9lYHDme3+GI3uNDIIkg5jnPZG80GMkhq95po8HZ/3CAGski7Lv6Pfx+p/4CRzu9FS/+9ilegRcL71O82C9+1OkVeAbAdV3KM4vxE1bmX0h9+6dr90+87B7AZUPni2A1FbKYCSIUi2NhZQ1rGxuIJzMaorPE5DCCeWnM0pOqS0UYbYBO33m4GBs7gnQqo2aQhzcbUrLoWQjyADO7YWskPAuer4Xfiw3ZM0zmkZnWWeYKi0P7eQS5ONSQRRsz3ahsdEOROpUeAcgKgw0xgbk7d2+j0ajJli+bzRvgJkbvEPEwB5xDNMonaFVKGiCQyUjwNscMsXRGQ0QyKvn9CAIUi0c4Oj5BtzsQKKwBgZh0QSTTSTFYycgn2MGiSwxFNROejc/8OFMtUN3jbZrZRHm2o28w1b4GqCIzO51Gu4vjUhmVRtPUILIucyoO3/Hxx2iA5D7uVgPzCyOBIKqREXKtEX4jehHfHCxivs4sSh7vQH4Qkn0yZ5YEfA1wNbDV1w7KpCV46yzErMt8NnvMDyFkI6PvY9+LQJ1yT5xKV6ClCjmDifV1jnV9qn61n037H9rXeEeRTnCICloCcSuBLoaxENqBIeqhEY6yITyYCWAnB/SjYcSIFfUGqI37aPW7CDorGBb2fJf62DUuvPZiADqb3OmHSa9vSgmyurSOldUV9EcDZREyQ7nW7OG41EK3y4I6jtHYrMSUU0gW7aiJWL+M2LCBcIBqAlrw0G6NGSUDodSRSAhzMzkszOQRCQyRioSxPDuDRaq3aCNKFTsH3oOBDb+ptlWjE9PgbWF+XgryaBho12toN2pqMDn44XCto4xrI2ZQcasGfmCW4GwgOSSyHKooEqkZZLNL2Ni4irXli8AgjH61hV6tjOOtx2gUj5AYAnsnZYQX55DcWMcv/Zu/jma1ioc/+gny7S6CxRISgTHazCtlXjDVuIU86sxTC0LZR+ViEdlYDCupHB5vb6FNYJQs5sKslFwfvvc+arUKZnIZZAiBDbtojvsCcO8ebKE27KPR75rSiAPoeBLtTsvlRnm2ve1TvMfcMzgc5gCPjaHsu8plPY9s9iyL2zEi3fWYBnC5Kj2AS9WIMs4SSVx59U2snbmIdKqAXquHXDiM6vZjHD24jVde2sD62VX8X3/4LewfHmjASJntKBiU6qznmZd8HkhgYTGvXdAyaKJUZlMpGI9hbW0Dg3gOJ12g3h/J/p75NRh0sDA7g3KlhXA8K5Y9GbY+g1MM61AY8YRlQGvdcx+R3WVM10F73WikAZOyzEMhZ3ebQal0oo95azpbiza44NeyuWXjzLXEfZpKA34+32lDT1IMB+rcR9h8i43P53tgzHq+KUec59RoiHQ6jlevXcFrr17D/OwM5mfzshnitSHBhYufeZvbj5+gUq6IAcyhAM8COj3Qf1jNjmzK+jh3/gIq9QZyVENfuYZiqSwgnWAFHSM4KOJuxeZYYDTvwXCA/d0ttBpVqeDnlhZ0FjELiWcdlSYWSzCS0k9DjWYPvdIxunt3ESk9QSHUQZIKW+WHMlc8LLW0ZNbar4MG4GrDNYuzyVBTKK410TpIuE+wKyPoTfCWKlx+vM98cg6sYyg3+niwW8KDgxoChSVsvPIm/vH/9r/j8P4dvHX9PBLRPoqHW1K9nz37EpZXzmLj4kWUqsdYn0/i0kpBCmhaF5p9IfcE5ipzmupGjXw+BkbA0ZCt15XKYL/SweNyD5vlAZ42IujFCrqWHPLOzc5oMGNZVy6/k2raelNDjY2NDctaJInLrQ3tyVSc0tKp2cLm5lMpe1566QKiIQ4WGujUizg52hMQv7N7hPiwgWy4h0Q0iGAsiUpnjMYgoHgCAri8znTiYFZZOJqUNRkHrxxwzObNfpbscrLq+XoYicA1bsNsA/24BrifUtHJprvdpP0rr8UQJTpuNJqqg6j65O9DYG1tZRVn1te1D927ew9bT56gWW/oexdmc7IL/OH3v4+j/T3UyxVdVwJ0HNgLQhTLPqD8Xg7OCXBQPULVAAdQHDpx/YfovBAIiPwym81iPp/XMHJj44yR0iIhbO8d47f+xf+N7cMjtFmHUd3FfT/GGAzL4tP5wrNpQPXHSPl+c4sLeOnqZWycP6sogWQogk6vizYV++ksdvePsLm5pdywlaUVvHLtGmZyOWRIFKk1NIhtEGQgQKO9ZoAEVRj9HnqtJgLBKFLpLCIkgdDCq8nsMA7Pgmh3W7ru9f4Qx602ThgzwXxEDnerZbR3nyA1bCAT7mIun0A+nkQ+l5XleiIZQyKVEGgg5QRrqkZbQ7f2ENg+ruDb77yPB7vHaA+DGGgAbZUPFbhGUrPzVmW3RFFu2OJmUBwg2qDISHAcFAbHQyQiEbzx5hv4zX/4P/35AK4b5qi0mmoCLAPXLJSt5jaVH8911uiMK+Egb3ZuDnNzc3IjoBKX+xr3ZGU78ryRfR9VbKf5twa40mEipPWswWvcQEeBuLI/N7cBr8AVwC8XEMviFEnRqZ5EfhoORSrgc++tjj2o4V+r1pcImLQmb+LkpOTOE+sduL+a7bNd9IlCYdJzmMrKf5/pGs3Xal6RZZl93Umt5wFcA2R5BnW13/ssPn78+PgIt+/cxs2PP8ZHH30gReJppq8Bd96ykD/PrHND2lt4rVX/9/tm302CBckgicSESOtzaXlvvPLJD9C9nTK/zgO5HBr7HNXnf29/jf26eR7A9f2V78V4NlP5f/vmbVmXknBLC3mqtn1Ex3T+of95Bl6btSbBQh9vw3NP1paDAe7cvYPbd2+rB2NdxUEp1bQcmtI6s5BJiyxr7j5mo8wehAAulVdU51KFxf2NeyDP8k6rg06T7hxB2WUyA5x2rayf+CzXWk1UG3U5ujSo1qOSREQ+M5G0NeTtTw3AJdDE+8fHWvumU816kFP1EYkRjhRr7bbvhjy59VSB7b+/V+X4fpfPIs8CDXwD/Fl0S0hgdm5eA+/nM3DV17mhszKmBeA6W2h3jU1pa321X+P8U/b6YwNwWcOZhfITEW7969Ew3A2luYXxtfBsoBKXr5XPPd9Yq5mtbdkAXPapo5HOEuZu+hxjA3Dj+hHqh7m3ExhJZ5HM5FCYW0Aym8eHN+/g5p172Nk/QPGkjBBducIR9XZuV3VUGXMksvRCyyjlwJx7ilnj9rReafdLFe6VK1fcerRBuV/73qryTytwndLpOQDXK0Y9gGv7vLvPrv/j9/LPAp8fksRpsb69vQUSzLNpi17y6mx+LxJmdS3LZfUXyubssf5mzXeaYej3rOmfaVi7s433MUoexPVXbXq6PwEDniUa+dcsQlw4qLOQykbZntNy2M1nMsk0VpaXcePVV7GysqSefdjvGWF+ZDFaJKaRGKXoHirw3CDAagYjFnl7fzkOTO0Z7JW8qszb2/tICr+3PGsJa+Wvvzb+nvLayV7XEY74Enxfwu9v4KKfK5Fk4GzM6VjU7eLjjz4USLX19AmKx0eq/UiypFsUySUE+ngvV5eWtCexnquWKygeFwVwcL8wTgcJTOyvzZWHPTgjG5gbzvvebHVQJYhIVyBGXkRZg5rtrEVTGPGKHyM5jQBuiypiPteyQ2d900eMVsmpJHKpBPKskYd99T79TgeDTh8zhYLu1/LyquJq+Owlkmls7+1ja2cXh+UyDqtVVLtd1GiFzfmfz/R1jhU6w5yzhz+bpoFb/zw8A+CyblMtQfKt7UW6V3Kmo721kRp5b0iAIjmXildZERPAVa1vRGllXbM/5x4fMZIAVbhSjbPmdecqc9ClxB30kZ+ZxcqKA3BJUO/20SLJOEb3kNTEUnZnexM7249FOmEPwp/PNcHXkojFZQHP+plqWwK3/DsB3UiIas2wZlhUo7PGMnCb5HwDcEXaC0dAM73eYKRZEPuHWqcr4PyoVNL7/tEhDorHkyxrzhZ5BnH90OHnzJkN7WVf+fLXcP36q5pnkFRHwgdJ9tzveRaxP2VNxutL5TGfOXNkO81jnQCerkbx1sEggEsFbrOCtgDcGoa9hpxmSPa+f+cWHt69g0cPH8hZgOefuSMNMOwzD5rZu0M5BwiIZo3sowGodo/HcWZjAxcuXsDO3h7uP3yEWr0ht0Tb0U/BW7M3nhxNep5E3HHRA8+Dt34eNw3mTu/tzwO4PlaM5ynnHnxmCd5yn6blOXunq1cu4eKFs0jETXEvJbPAZWej7PdcN/P0AK5644mq9lnnB5+N6+uAyb7u7ZKfU/T61y0L5Smw1m/r/ut982F1ru2Jdi1O62CvwCUZslyqYMThMfNtWXOQkJwggBtHggQLZkEHQkgHwigkUshEYxjRmafbR73dQoOzmOEAjWEfdT7bwyF+r1N9gaNND4Zf/P1TuwIvFt6ndqlf/KDpK3B0eDhNqn/24vyrgrdueDT5Jj/7O08+hRm4v/lf/qdqfPxAhEN2Fu6yYIjGsLS+gWUx2WwgyYabg38CIY1mBz1ZNw0meS1+WOIbg3CIWU7MlTP2FT/u83Y9aOsZ8yzqaJHIj/PAYdHnwVyBmQEOQAgcePWtDfs5vOSQXUzvXk/sbLP5MpY+/6SdMYshDlsJ4NarZQ0c0ikDlWkhQsZ3igqoYR+18jGatSqoHUvHE5gt5FXEZ5jtyCwozjDJzCWYiz5qlTp29g5Rq3dAg2EWbyxaMvmsDv16vSJVo7c5a3U6CJNpzOLPWd5JBU22sssy5XCJ15MFKhtU2S5SCRMkEBiW7Q6Lw+NSBQfFErrEUKnmUl4HXX5tcGiRCA4AmGqJWWOx8WoHRshX+vh38tfw9f4cctW+7Dpj4yAKwxAi1oGDgK8ZPLtsIqflZR6t2QVaoTE90NBgw69Ffhv/9Q4I5vecBnC9AtcKOvcQODvlCYAr9S2t0MhM02hKA4J+BGiEutjtltAIDzGIBlEbdtAMjnCcCuBBIYC92RB68QhiwyDatSaO2jX9rqNub5Jf7Bs+XyhON86ftINNf97ywiouXLhAergKWKonW90x9g6olGbzHMdwbJmNAnExRHTcRnxQRZwK3EDf2JtS9MozHMHgGMlEFMuLc5jNpxENADPpJJbm5gR+cR1zcMMbzcaGwzyuJV4arlEBuIuLmCNDl2u7dIJK8VgKBlrfiLHP5qJPC11NiCY6bQ6BuSeIKKF1RTUOrQznsbZ2CWc3rgKDGI53DhHsDxDodWW3k89l9LtXMUJh/Qze+sqXZMH9+KMPMSqWEKhW0Do8FHu4Ew6iFgmin82gHY0gkIijWCppQHGys4srM/NqoPbKFbRowZTOYXF5Bbdv37Y86WgYzaNdZONBHNbK+M57P8ROrYTqoCeAmOx/FqAkUviBqLeZ8w4AnixCpQlzNKtkxLqMbU828YWxL9afV+ByuXLgSNW+GkCBcUEsrm3g4qVXUKl3EY+mcI77aa+D7Xu3MZdlwxXBH/7RtwSgE7CTlZZgRs839waODsCiKnw8RIQgR3CE1bksPnPjirLK7h408P7mERrDEEYEXPjM9dtqQgKBKMahJDq9DhOXtE641/L38cMpTxiR3R+HoBrAe0a9NYJ84yCde60NUcxeh/uoH5TxehrI5gek1kzwa/g5vP5sNP3fucd1SShwbHo/fPdqMH/GaDMJDLEwW8DXf/5ruHhuA3OzeRtm0YaXa5lDg1YLO1tbsrTNMutSKuGOrGQNgCHQ2NdZtHZmXYOzTK6Ay1euoVytiU0s1VmSoH/HWYYm9JxoP+61sb/zFMXDA6wuL2P1DM9IyzWUo0MoIsY3zy0CgfyJ7WYX7eIRhkePEK0+RRYtpGNhAUccSXIgweGZAFw2yC4vXBfZg7iGDji8SEFJDsQlYGugPofbsrCWPRJZwc7OaRxCvTvG/f0KgnNncHvrGP/it38XZ3NxfPWzr2Imn5CNVr3eRiY1g3a7j+WVRcQTAZxZyiA5bkvVq8un/Yb312ydpQ62SY4JgZnzpMEqAdwm9sotbJX7eFweYLeXQiuUQzJFi7eCWQxzMM9BOaBnjypI5nbxWvIsnx6a2pFCe9MeKuVjbG1ty6Jvbe2MKb+pmhu00K6doFI6EkBCVUWsX8WZmQQwopXZGMeNPmp9oDMca3jKJj3FnND8HMbBsNQS8/MLlls4Yk6msf51r5wFKoEN3mMOsmmbaMqDnqy8+X+0aqNFH68FSSkcfnA/pupWuYfRKFZXV7GytKy9iSAv7fxov8yfsbg0Lwft9959V4SEvZ0tkdRk4cVTkMMNDvw4OHTPrOzxne2WBSvQgYDgbkgW1WdW15CMRjGby0k9zp9/XDxWXfTT2/fx4f1HUgvQXo822ySSiJoiFaJZgPIORANBREZjJOkwsjCHmXmqxhKYTaexVJhFPJfFwKkjDvb38YRxBLUm0pkC5ua4rjJYW1xBcsi9KYRYPou5tWVkZnJSdQeZf91ro8+csSHVEcxFNrcWrnGztiVnweyCd0tVPDwuoUpLWl6D/gDBRh3dg20kh3VlTqfjQWQ4sNBAlcow5k4mjJyhfMeQsrwqrR7K7b4A3Hfev4l7W/vogtZ4Bi7a2ufgyoOzLitzalBuCbkERZiXSxCQYFQIaaoJk3Gko1Fcfe11/If/zX/3CQCurzROoaFPqj3ef+/HEwtlgfnK9QtOsjE1WAxFMDc/LxWlB3ClwE2ltZdx3Xiw1fZbA3FNiUNBiSlwDcDlNeM7wVsDcE3p4VSKIkNxf7c9XnWJGyaReMl93OfL+bpfFZxIQwY2+7OIr4M1L+2sWX/w41QoWoxJ0uwTnTLQkwc9GDz95/R186oHn8vK70vAgG983vyAmr0C94MhM8UJJEo9Zs99pVLG06dP8OGHH+CH7/xAxA0P4PqkBSP8WZ1sClxbH4rhcBZ+/qwVoSOdnpyznijmbYo9kOvVgH6Y7sFmc1oxIMIrpCaguLNG9cNNye3RhwAAIABJREFUv496wMOraD1Big5CfC8VS6oNqd7iPsaf5W2rfd9mlr8GTPmznj/H100imci1xRQrt27fws3btwTgsg8TgEuwlAC5LD9TUrmRNBtW/6JOSp+XIICb5CA9qgG/ANxWG712R+9yI3EAYSjK/iwoElGDxI52C1W6JDRbOteVGe5sSp29zQTEVUaiMooJqHJ/NiKeKQcdcOetl59/ICeiId8jOWBYQC9jifraW3w/QVIF17LelKHMQXJcAC6JPX8WgCsKn8Bbs6n1drMGlg8NgHO2sVSy+3XPeoekiIkC15q1U4UxD2/Xw3lCI/Ozqbj3kQFcOy325yQr93sCb0lKSZOMwAiZaNhq4HhMAK7UuyJ60ZUojGQmj2Q2h9mFZaTzM3j3px8JxKUSjUQ6fo7VRKdvToOs16YKmX86wpqpMY10yt6Ldr8EcC9dujQBcP3v74nQzxMZ/PMwAUUdedc/c9N24XxV/vtN18baw0Ih1QHsTZ48eay8SIJOBP38s+ZV8nI4arfleERXF281ayQ970BlyufpAb61xd5P2V0lByi4/5ncQ6/impwm3HsmX2tKcXP3YlwTSRBRrXfZfzpgnMADz33m377x2mtYW10xEn+vKxttAnG0wk0k4kgnU/rZ1hs4NamjfHvih6lgbW4zTbIhEcX3WlzP/vfW57hnz5W/5tLiiD6+5+CyNbW0AYGcO/F7cG1MHjL3sNn9p0sVI4bMlp2H3eajh7h/7x7efffHeMjInpg5hsSZV00CHMbIpJJYXliUKjcSDKFRq4P1DUHrTCotAJB9eKNFm94TEWM5/+KfJHgynoVkfgK4jCuiKj0aSzgxPK9Z2J4VrvTx2EjVvb7WB4n/UmgP+oon4b44JyJeVL0nyZtDEucaTTQqDdXXzPNcWV3F6sqqwEu6A7G/Pi6eoNhooFhvYr9Ww1HNAEHWr/6++OfEr21/Fvk+ekIAmLJQNvtkKriZg8t37kUkpttsIZNJaxZotQZndl3tI7Qn5jvrVN5bEgRY6zJjm2RifoznMtcZFdSMO1G9w3OEZKgko6LC2tvzBdr2ruocIHjb6fQFLsbiSSRTGQkpGM2wt7stNwhZJbvZibJ1BezRKtvqJ/uTzgJ2FhDA5DOh2ZWICKYatoxwi7JiD0dbf8ZmMXCjRyCX1v4ElAcjNEUqasslgu5beqx57rm6gfM0xp9cu3oVr1y/JreWc2c3JIrhmuc15r1SjIiinNh/xgzAFZBsKm7FWTgAUHWAz8XlM8RzR+rSAQIjkmFLaDfKAnAHvYbIsL12Hfdv38L9e3ewSQD36NhU9mwve0OBgYwAkhiA65RrkJEnBP05g3ViDCqiz104L8eBw2JR6++oeOLIVB7APf3Tn4uTZ97VidNA7Z86gp3LgV+3fm+Y9I8O4DTQGM72OqYzhWRkWt3nMilcPH8OZ9ZXRSgOhwnSsz83ENmi4E4tlCf7syySbQ6n+K1PUtW6XFwPvj7ztdOWylNuPuYKMeWd6H6HaWB6wiB1OIAHcH0d6AHcSrmq2ovgLd2QUo6UkI3HkKHDEufs3R4S44AUuPl4AulwVCp4xSe22gJwqdhvk6BM9w+M8butFxm4n9SfvfjYX/4VeAHg/uVf4xc/4ROuwJ8CcH+GvNYf7H/WRTwlW04BZn/OVWcG7n//n//HKrYJGno7QLEuaWuVSGFuaQW5mTlZvLCINYu+KJqthhQyXSp8nE2Nb+ynD02CrmyufX6VZ8r6xscPTvjzZ2ZmUSjkXZZdTYUfD0IOBNicRcKmAuCAl6ASB2gGCrBAtDwr2v5YzpZZ6PD1+neCuFRu3Ll9G81aRUqAVDItiyNWI9RuRUMBdFh4F4vodpqIRswOlczwPBniBHATVGtYoRGNhhEJ0uIlhGq9g0ZzgEx+HsFIHEHaL8Vi2N7dwsHuU4F1LFxZdDJPlEMxu2/W6PD6U3HpBzH8nfkx5ef1ehoUUZlDc11+LYeJzBn9f9l7zye7s/Q87Lk539u3cwAaDQziJMzMptkdLkWRu5LWRZYkUyq6ynIol+QPllSW5Co5lFlW2eVv/gtc/uCyctksJjEsV0tyucudmZ2AAQaYQU6du2/fnH83uJ7nPef2BQa7XC+9/ISe6gHQ4YZfOOd93yfVOz083NpGgz6FkbjATapiOGpWTU+mo7NoViPkrgu5nLBZGwxwshnGfzr3Cj7fTKHQGss2Nj0OoxCEZS8sa5cxN/3PKnCZnaK2kIqgSe/55LJqkANZ7169YtbJsuxiretUub4BNY61Aytcoyf+tVMgsiBlhqUXGctuKB5CM9rHwaCOWqiPJvpoj/oIYhGUUsCNVA+PZ8NEP8Go2Xa1jvqwryKaGZy8dvwwyl+XbOw92/TJgunJm8uDuLl0XkMv2TJSLUTW7zCCoyptk0IIRiRCUCltBSRtkGKjNhKDKpKjJmJTAC6PGBW6sVgIuUwSJ1YWUMxnkU3GMZvLYi5vgzVeiyww2XBotM6caA5WSFDIZbGwvCwAN5dNKXtwn03Lo8coH5bUSI6ZWym7H7OkpM0fH5NgEodiPOYEOHh8ZBXNxiWSRmFmBWtr5xGP5BF0xkhGExgyF5ODpTgQUMESjuDgqIqLL72EIjP4MkkcbW1iQIuqg30E5SO0aS86GqARCaPFdSef1ethQ//g5m28sjiHXr2NcSQmi+D2aIziyooyuHmd1itHCKoHmMnGUO408d2rV7BZLaNJiy/luybFSCajl03X04D88RDYtfmuifIWXqYq8XlUNsB/loUyl+8Y14RQWGxdnrMYFxWqzCIp1FsB5pfWcGL1JJYWFmQpnc8k0GtVcO3q+xM7PEl/yOJ1S7maLwfoUilO1VtiNEIuMsLp1Vl85Y3zePXShpS179yp4I+uPcZBc4DkzJzO26Db1vCTs3TEUhr8jQfdCeDK98djwGuJ6zMHh7J8tOmPU3aZwsa7NXCoK4tX2SLbsIbrlgfE+T02+/64saFkE8/G34OyBLK0rjvbfuW+OpCXX/OuEF5NwvWPhBPaPcXCY/ztX/6beOXFS1hcKIq9zOud6vFmsy1bv93tbQG4yuR1YA/XT9rbyw6JNkDVKpaWl3V8qfB74dx5ZfWRRMEGlCpRrllp2o2mMlrDaP9VKx9hZ+shSvu7yjZfWz8pZRvf5+LSogBFWZ+1O7JJZGPfbvfRLZcQqm0iXttEDi1k4pZF49eYMAdJYTa9DsAVeEvU6tiJ4Alfel4kvDaluKXa1rLc1EgSXAqYWT4QiCQL8XAcpfYIt/ea+NYPrmP/qI5f+fpbePONiwgx70iDgAT296qyOuRCWUiHkU+OERm0pPTl8FRKX8W0c7DtMtoIILGx5TUTosMGs5Ys+3Cv2sZmtYftZhgHmEOosIbi7JyuuWw2o8EMG97Nx491DXHgNDe/qGuVygsSCcyyyoboPN+lo0Ns7zzWOkGWOi2ouQYSmO91mrIEazQqel9B6wjZUQMX1oqYzadRqjZw/cEOto4aaPWHGqSxUea5m19cUTxELJXC4tKKrPak0tNQ2jKwZJcViUyycFmP7O7uGhgUZu0U17rD+4KDbl7DrKsO9g80LFxZWdV1yYEQayP+nWsr19gOcwobpkrN5FiXhfDg/gPs7+7iw/ffE4DEmSiH4lRlc0jE3FsqlnzOIvOHBwHrJ7M45lCI4CGHj4V8Xs4bJ1ZXNRyiJeInn9zAd//0e7i7uYMGFdsa/hjfXAx/D9A5W8dxyGVUDsfIJBLKzp2bL2rIGeWaS5vCQhaZ+TkUSWIb9NFirnw3QLs3ZHwyStUWUokcVmdXsbCwjCGzlGMRrJxcw4n1NQ29u2To06JzREKJqd+513GfU3aey1XlOkPr5HuHJVS6jJQYYtjtID3oI1I/QqJXQ2zcRIoO5aEwMqk0svkMkrRxjtIm3xQLvN95aTND96DRwc5hBR/fvId7W/toDxgTcUxgY/0pFZizg+Q9zuOs4Y3LRuf5iIe5N4ZFomGGHvdvOmhQYbxx8UX8rX/6qz8CwH3SNWW66uAxoAJXGbiucNJrIYjm8kdl7ReNqyZhDSAbOxIRnQJXYKmiTIyIqQGcA1qNyMbBvimaWHvTxeIYwCVJMqXjZnay9qkBPR1NpgBcvjzvkENVO5UtHsC1/dhslDkcFajsXhP3EWbec9/hj7FPIOilnOxEYkJAmgZwpwd808Cl9m0HhshhhLa6DsD1AKRlKBoJjvfdeGz5t1EXM8DHa7WaUuFe+fBDfPsPv41qpezIULwWTP0gpR2zcJkx6f5tzjgG1Il058hK7Alkp8t9NxJRnc91ZFptO22nPD1Mn/yMlEPsd+JPZAs/aVN9bAXs7ax5DL3FHp+X6kG6VnAdJSjsj7Ovb/1+LvJrNqtYHJ4rn+PrARMeWz9E9TX9jU8+wcc3rsuxg6pDroOMIOB+QoVzLp3SADXB3sWRUAiY0AqUqs4sFfNUzMVjylen7SbB20G3p+uGhFlZSLLoUvxARKo1qm+rjQYqPK6ysaT1v7ngOK9kM+UVicDOGddKkr58z6v7RL2Uy6jzansXoWKtilfyHlsya19XPReWAoz5l7oGAd2TBHHtqc1OluDT3MLCZyyUBYI6zE49ihS4TlnFv8sa2oh0vl82m3BTefpz4XOljzNw7aL051f7mpTsx+/F3EDsviSgYIRpI3Kxz+SxouMMFdIFguyxqJ0zggmplPYo7lVy5aDla34GmcKsZgu5mTm8896H+PDadTTaXblbkPxlFZr1kMd0UoXrTNyyQqwJuAcMvSNXD+fOncOXvvQlKdb492nypScLPg3ePqnWsnmGB6a8+nb6PvKPM03o9H0irxMqm69du4b79+9Jhcv5Qk41jtms+s5Ytrhcf3rHIIxfC7VWOdDFD/t9PzA5Hs5W0+8Jvq+f7lP97+oa8yagTgk5DdxrLSZxgZa0LqtZ15nLt2TtztnM5z/3OZw8sab+oN/rKgOW54AzIdnOplKav/C92Two7kidY7eema2xP3bmomL23lz/uL4rl1frpvWh/tr0pFA5Wbgc1uk5Et+h2cwz9oR7U3KSy2r357HLm1fisn/h7/C1c6/e29vFg/v38Pu/97uyyU8lqMzkvW8TCXZ/vM6XnaPVbGFGpNDNx5v63tzsvAijJCUymmJz+5F66Bn2Bk4pyvvR3NgMwCXBmJnykxgCrjUOwOU5lzW6WzNUU/MeJ7jZ64kgsTS/IJeCPu/zIYG4ERrVOo72S5ibncGp9RM4sXYCJ06saY1kz9xskcjRRKVLoloXDw4O8eiwpK8TxPV7syez+/PlnSA8icg7PIhU58By7q2ddtcRSIzQSOWwBye53/HTSCZGAmE9T/CfdZkINIxqowKcEQec6ZEcLjEDne9Suq/12ngRh0OqTRjzRpCctskkwLB2Zy3XbjNyrY9Ob6Cs2Ewmp56kWqljb+8A+wesyW3fFGFD96j9Z44qTgQxAc5MHmr5rD46wWoXftrMUgFfk9rcYnLorMacY0Zkcf8xklGfBBSnYufeI2SUBEGMkMtl8IXPvY7XXnsZF85tYGlxFv0+a3sjOPBa4PUUqFbjrMjEKso31Z5hMzLXyk/iLAx0ds9FsDXEDOAAreaRA3BrUuAmYyEMuk3c/PQG7tw0APdw/0ARPqrx+iQMK9/H+j0S/0TEHogIwvNCwgFJC4srKzi1sSFiOq+JzZ0dbG5u6ViY655X3rosXLewqaZy++vT+fKqLabs4/0ePL1G+5pFP+fPodtjFAuSTKlXGg36WF5c0Oepk6tYXlpwjg/sOawuYE3INYkzVe8scqzwnwTruh6Ax+bY/WGSG+zWvwnxZEqBe7zWH8exeFLRj8rA9fWHHQ9fi1i9x3Ote51OD9UaatU6OMmNhxPIKc85iyxFTvEYgmYDg2YTidEYyRGQZ4wUe0taKNMlqd1RBm53NAb9OAcUHIRC+N3W0XMc7c/AW55/+6dzBJ5feD+d4/r8Uf+MI3B4cPCUyc2zf+FH2iY/rbz1K/iPcfSvf/Qh/sd/9F+pEOAglQU0NyMBNQRd8wXkinNIpLMCI7nZiWkegrIxaQOjjdc1PJ4Rzk3DK0a5ubMpZcHFDzb2LJI4tOTzckDDDw5lqHZhccaCREpgl6XoB/zRaELsO2XOya7QVLrclZnLw9/h7sUGgkU5QQYr9swOja+BP097nHaDeaNUdcQ0HGDRy6EBBwatJpmTJRXDHC6zmGRDmmF2l2zNzNoyouxdU0HR0pgZk/niEi69/AbmltakjuXg4O23v4eHt68iFacaOCEWOI8DG24eZ9n+EBin+opWJs6yhhuvz73isZL9Vb2h3Lp4LCFGXygaR28E3Hn4CNVGB2MyAMMRWeoUM1RUDXFULqMbDMzuWk20tcXKmeVQujfCa6MZ/PLMeZwpj1EYRMRyz42jyPVDshfmf1LLOgB3Iqzl22cdKGa0G15NWYs9UTw5xa6/ND2Aq+ZAYOaT40kbqpiSdcIIdfkTLN01wHA2W/zZfnSMdmyAw1ETB0EdjVEPg/AY40QMlQRwLdrCrXQfWJ5RAR50eqj12ihVKmIT+4Z2usF8Ftj39K01/TOxMAf3ccTiYSm1NXKIJNAN4uiP0ghGtBSLgvnSlp83RHTYQrxXQWLUQMxZKNO2km89EWU+RxhzhQzWTyyhmEsjx2aFNkTprBpmNt20oCZowyKLv8l8xXgqKTvnjbNnUZybRWg0QPlgH5v37yvTZH97TxmhdEPVtcGBJY+XU6PQyocNH98HR05kw/I1USFBkGc0TqBQWMHc7BoioTRC4xhioRhm5xaAfAKlZs18cMZhPQ8bs7n5goZ29UoZ/eoRRs069o9KuLe9JQunRL6AlbWTyGbzaNZaXDCwFAfm0jkcHlYQT+ex32wiuTiPw3oV8wvzeHTvDtCtYm4mhVK7ie9d/QhblSqaJH4MB3bNEljlUO/Y83hyGqcJJ/ZFG4z58+ptqaebA13vruGw3+G1DylH4ggjm6KtVRKJ8NAUTJk8as0++uMI5heWZbfOHGxmrcTQx+P7Nyc5ZVwP1HgZZmz2d2GaJjuSSTDAQiqB186dwlfeuIDzp+ZRyALDSBjfv13G7757D7uNAQbRLAIi4cxKIjgi3a0pgNIJY/Gy8fY5YV7RpGGVA3D5Hr3yhsfEK6G8IsFssAYTZbMf5noVkTXaMis05dzUAJ17gFYiNkRUzlI56obsfHx+cL3mHsE9gc/NtZe20Myg+pW//cu4fOki5h2Ay/PDdY45LxzuUs3YpBWtcnw7Wqe5tpPZTLY1rcZajYZl+3GIQ8LSwoKGDWz0qbakuiXMYTbVZ7TPJ7s/lcLh/i4OdrdxuLstZcLCMnPrinocApNUl9qArit2OAfizXoLvXoZsdY+Eq09FCI9pGJm+SYQRFnXHAPFbQDtry9HqtAF5j/9Asxm0NkmG4jLa3fo7MeEvyIy7CM07IoswrWnO07g8VEfH9zZQSo/h6++fBrFHIfMI1l+DUZRdDpj2aq3uy1kE2PkknxVfQNw+TwaMGhxlmpRf6pBpuUuRw9RXcPKwK03cFhr4XG5g8MgicHseUTnNgwUd6oxDqg4VObwg3lrswvzLu3OrLR5rZKoNVHlHZWwv7eHfCGNEydO6LywKeVQgVsySQWjcYAh7XarB2gcPMCF5Qwun15EMjJCudbAJ4/2cGvzANVWT6BzIhyS3fbc0pLee7MboLi4qMELbaCpjKBCYCbvMjgF0ti9ynqIDT0JEwRu8oUckvGk9i0OObnf8zwzs5HHiW4AHBxM7LYISHS7YtPz2qRNG9831fK8vyyvaxfvvfsOKtUqgmHf9l2SmwgchuJa26QSdPbVslqmJTnvKzHGaWdnw3y+tnwuj5XlZSzMz0tJUzo6wn6lKiti7b2uljIFju3BtgYCo8hACqgEOKyPY3FpAasnVjGTyyBGy3FmU457GMVCSCVjAjG5/hJgoXvIIBRHsztEvUF3gIzUErQtf7y9g1Quj89/4U1cevElxEhIYy5rnyoay3b0pC8Ny7jnMeeZLjDdNg7qZdR7bR2bYbuNYiyMTK+FoLKHbvMQ0QgBALN5jcWpWCB5hQN7q4l8wmIwDqHW6aFca2Fz7xD7RzW5YvD1c8BH2zyuRdzTDKyzgbOV3zZ84X+8RxLRsHLRWV9yf4iGqF6GANyTF1/Ef/BP/qcnbJGfVcI/rcP1TetnAFy3q3mFAAeTvDc8gJsjWJjPaX+VFb7WHgK4Zneo3FupfAKtyXwHHAYyG1HgbcrUt+oFBBgyo5P3v1NxaY23nEH+Pu9r+whpDWdvkXdESD8knpCjRAyLTgBI22+6slBWNmQw0PcIHPpP31f4PVjP5PNKn/F3v/+IUBEE2lO804+vu00pRkWNs9INjQXs+Qhy60/quHLlQ/z+7/8ejkqlSQausLpJ9uxxvrzUYk6J7C1Sfc6ZH4ZzH+JxnVaP8P34IbkfMHuQVv92UQ1egcs/p1VSXpHrj8v0MfdDTp5v9lM+PoTHhkprAsK+JvCRItPP7W2cebxNbe2U27LedspbZy1LEPPO3bu4dec2tre3sbe3o+PEtZp9GFVXtOBVj0UAMMrYFubgji1PleQHDlsFuERFIOozf7NLghoB3LAAZ1pHEsAl6YBKTubeUnlFlRMBXAK6/Lfqcu2l1n+5zdeBygSMI3pOknxJrvE2ygIMlfHswVMO26158Xbqpiy0wT4/vdq31m4r6sb3M6xdmXUra3GnBmQNQlDXWyj7DNynAVydO6emFJjrc3DdOThW4BqA69ckr8C9e/eeHBGOwT7nqiRG7FjnRPXtVP6uOUZwvYT6DNbVBCdZSxoxJanehH+nKwP7WSoEGSfTHQYI0Ro0FsfM3II+CeJGkxm8/d6HuPLxDXSDEXqDkQG9E5jTaYuc6pTfkfKWNQ4bF0VucH8wm1aqbr/85S/j4sWLUuN68qW/p55ln2zn0ys+nS3xlALXq3BFsJ6Ky/HrFv/0PcI0gLu1takaheuIAEJZrNItydZYTx6hkxTrzON137INzerTyC0GYloKo8/pNWrPcdOsv00pcf0DSp33BIDrf85fsw6cEFBvNQTrWJFMmDPbJ2AYyMHhK1/+Mk6tn9TzUIVdPirpe6xZOJvhPcrjYZa5Vs/y2HJ/Zi9JcNWU+RaPovvDhJlyV+CaQnCE78u7Ifg1Xo/J2BhZmhqhwvcvJCpx77A1zQhn3u3M1j4LfvLEfjqZEUTih8htmlFFlH27s72N3/+938F7P3hXXkje/0hK6gyJuWlkaYvMz0xWAO7+zq4A4MX5BWQzGZEK640aDkr7InLn8znttX42RkCc2a/sEUT8cvW+iNPKMTXhAw+Mrs2pSaERay0blvMr2lazHvFWwyRg0EFhZ3tPr3V1aREbG+s4c3oD6bSJGugK0+600aClbzDEg8MjPDwso1wpo1qrPwWyOyKF29c8iOt7QL8/+fug1yVg2kWv65S4tDfn7MCBYNy7udd1e13nTkPb2aEiSXhcjaA3NuIjAd5eX9cPTzjtbkmg1X3tskElLojHRZSNu1x4WigvLC0rUmdAd7EegU6LLePa0mi05QbTaHbRaJK4b6p/1XHeAlmzTX/2/f3na0RdORNA1ANlUubySuM40BFfLBM3igFnTlpdCXo5kJ7uJwJZ2Ysbgcg7DJCYkkhEce6F07h08QW88dolnDq14vosq3O4d7BGEoHKxUCxRuP15AkftkJY72h7ndWr1iuwX+LMlCB5B91WBd12Rfm340Eb8cgIQa+F+3du4d7tW7j56ae61tV+EtgekLBogWhyXdHeP1CkEQFPOWv1WZt31VuvnjghcgLHErRSZhauoOpJBq63U/YVrsULeBWuP87TNd40gOuKzc/UUMc/Y2sfSa/sm1TDyLUp0JxkY/0E1tfWMFssIJ/LIAiMYMDvqU9wAhUj1XuQ1UBSy+qdMLtsbjMNzrq4o+k9RH//IQCud5ry5MRjgo6rdn9IBu7TAC6PFetnKm8J4NZrDYTHJMTS1cTWsUzcANxhp41xt4PECEiMgWQoDHbWvJ5Jom53+uiQ+EiRCF0PObtBCN/qPFfg+mvv+Z9/sUfgOYD7F3u8nz+bOwIEcLXe/4gj8meBt88a9kx1Aj/yWN+4egW/+o//vjYfDg68AotWvyokk2nE01lkCzOIJ9Ni7rHIZXYmi2w2vT7v1RdxfoPlEEBZogMW4ma/pKKbYGg8bkPzWEzDeTYyLOoIuHpLLs+O98MNvpF0KqvCg5sem9Ld3e2JBQsfR8x1NvXOQpkD9UwmJWC6ULAsQ2Y8MbunR8uifk+DRQ4KBIqK+QdZy9bqNH8dCQAmmEmGI+29aAulQeLQCiYOBMahCAYjskaTWD2xgbd+9muYW1zVQPLw6Ajvv/cO7t14T+AcFxufgcWmzfIyDNyQhUvEM1LZqMT12r01qZjVZNt1CVpb4iYBW+ZrPNjaVsYTC0Oex4XZIpZniyoMHzx6JObUgMxAp8S1AQbz2GKYrQ/xjfxp/ExkEQu1IdLc3BFGAVFk+yFE1FyGEGVR6rJqJxm4DsAVEdJZ+Nk1Ky3oJHtpesDmNSXGYXQf0w2KZz9OVW5qYJ16mGNFDSwmAK4VpwHzXeND7PQrAnC74RHGsZDURLU4cDPRw0exBjrzGeVkBe0udsslNNqtSW7d8cv57F35tJrjWTdXaMxcnTjiMQKvMQ1r+sMwekMqpvMYhjMC+jl4l4CNUMeIAG4Z8WEdUQQaLg1pCccBXXiMQjaBE0uzWF2aRS7NLLAUCtkcchnmMSfUzFGREB5REWSNKx87lctg/cwGTp45o5/rN+rY3XyMOzc/wdbDRzjcP0StxsHoUKB/LMHBF4eWbk1iw0VLqmRCQ2uuE+IuCHSjQpLDqQRymXnM5JcwHETQ7QwF4OZOraA7HqLb7Kix5PMx06XWqGEcASq1Mvp0ddYpAAAgAElEQVSdJkKDHo7KRyhXqroPVpZP4PVXPydmZ71cV05jNhpgY34JNz68gfzMHGrjESqhAapBR8PkVrWMfGKMYjGNx4eH+N6Vqzggw5hEicFA2TkcotPuSIO6qSH79N/9cFcAxZSFF7/uCQTT51xt5vEFPGFpJ0IRsRrzVOGBOUW0Yy0qa7M3ZMEbxubOAUdROHvuPNKJELYe3NZwm7cBWb1qTkmckKPdWI7po1AfkaCP5Vwaf+mNV/DlV8/j5FIBhTQHEwRwo7jyuInf+v4t3Hh8hE44g3AsjW6nLRswNnX1dlsNKtcHrrtin6eMNONzxHmdcxjBARxBCa5N/PBDMK7NtKXleksGuwBDAmCJxMSO0gNWfqDCoYQ/jjyW3Buo3pHSKJFwFt1cce15PKjM4YVXJPFnufcQRDy5toK/+Td+EV9643Upyzlg9XaCBHC5xteqVXCYwKa/3bJoALK6+0FPNp4iETjVPd879xoOAcQcppUXs19GdKVnbltOTPlMLisb+3qtiqPDfWw9vCdr8sXlZczOzSrnio9FyzRaYne7fQ2Tude1qg0EjQpinUOk+2UUEwTSLB9MmVfOnRVjrhs2vNGax8Zb5AoPAriLzqlv1QCSgU2g1g6g7GW5rY0HY4QHfUTHtLQeaH84qgeodiNoIY3FlQ0sJDmMbSOSMDLSOJxAfxjHw4fb+INv/3tE42G8cuk0Xjyzjkwiigj48z6LzgZjY0Wgs6sPEIhdTit/Wmx10KjVUaaasd5DI5RH7MTrCM9tqL7g+sKB281btzTEpGqG6kA7GLQis5wsXkccUtBu8OGDB/pzfn5WqpBYnMb+hG851ONAwfI8g3Ef7XYTWw9uId6v4M0LKzi3mEQ6TGB0gAd7ZXzycBelekvg1GyagEVYOYocMB9UaxiG44hncjjkuaPyPZ4UgEslI68Tnjce8la7JeDfDx45ADDa+0jKXA6jpOxSfhYdP7j3U9Gb1MCPA3Eq3ziw4j0nAlyzhU6/qyxZDrGo5nlw754GX22ClNwpuF7T0nnEwRFBRSqZyQ4faDgjEI2qjNAYAUZodtoCmb1VhpQszF6OW5wDo5F4djU05n0dWM6uj182NdkYg4iReVKxDJYWV3HuxZewsLIk1SzZ23RY6HSqaHVquvdMAW+2jBxsxKjcjMalQpClm5TuPN9hxJM5LC6fVAZzPk8yRN7e79hAbr5eHrN0KqPrPugaGBf06ApTQrVZFWgQHgwwn0wgO+qjU9pFu1lCJBrCIDCFqqKmlZfM7Pi+5cAStCT4OB5JGcHaikS8gTgoBmAowsKRnKQQknrUiIwazj8BgvLa1ahPg0kBuNxDCX6HIzhx6WV8/R/9M3PN/GwpdPy1p7qEzwC40+WKGwhyDyHAymt2aXlJClzaodI+mfU2B+bTAK5ycwniUkHBbDOBryTwEMB14K3+TInEIsvaWFxDQQ46ZcPJ2kPkIxtKykrQLQ0i4nTamCkUZGE9DSby52yvoQWmWWland+X4pyWhxxUcm8y1X5We5AHuJ7VJ3nl1rQy0u/x3gXCK3En6q5JLiMtFE1xoRhylZj2Xng/cX/78MoH+J3f/m3s7+9NgA+vbPEDPVl+y0LZ3psGq3oUpzJx6xrfq7dS9nuRSJ4ODOVv8Hjx/fqeQICQU/MSMJjOzp0GWqdB7ul+SgRakkJbLRFEmOXL18a9n9cIAVyBW7JG7Ov52Z9RgS2bSUc8sjp/ZBbBXu3pBpP8Ovdm/uyjx4/Vi9y7dxcPHjyYqCm5P7NGSvO9JeNIJ+JS8ofpmEIyq4i2JM9QZUyry6gIt+yDhsx37TJWxobFBJ5IhiXhmOsL72FZonOA2WygxSzJThfDscVUGIGWbhd27Spjkc8VN2CSOYh6r1zrnV23B6uNoOBiY6Zz56TUMWKErECde0qJJJlaXfUA62nGBdG1g0ASzzPvx1w2h+LcHGaYI55OC/wRMcQrcCdgnik0FcWiRINj9a13uTILZQNw/Qftk3kv3b17V64ONkyeIj1QgSvnH1vTdL1zXXOZpsxZ5xMOmX8eCqmuJOguS3jel1xvUwbkJtk7SAVNq9AWYuyl0xksLK9IfUuXqgARvPPeFXx0/VOQekrTbB8d4hdFv9b5XGmzTh7Y0N2R1qYB3LfeegsXL1zE6TOnJ+uIB2ifBeAef81AXO13Dnz3pAnvCuCH7wbgezDfahSvjKcC9+rVq1oXuHaJkkdSpFy2wgK3TB1thBaxhybFn+ubBeDyOdy5cTbcfG2yF5Ybib1Wra/6/GzP6l+v1kD/c2ZjYn2F68ClLnPOFnzvmtdEI0Y0p5p+OMTS4hK++tWfwemN06pruF4cHhzYnswcSTpLUHFNNycCSo7koLXWxXRx7ZBTmiO0+ePK5/SW4XSP4nvnWsOveYcgHi++B6pb+XqpouV9SeDPxAUJ1ea8vo30B/2u7REKMxAxkwAXjzvrKA+ma72UOxBnRCV88/d+B++++7byWWUTjrFmP4vzs8hnDWTkOWVUDve0o4NDJGNxLC0sipjH99PqtFCrV5FIxiUEkEOFy+SVUMK5sphbhgpobTRGwuG8zKyUtWc5MhLFBOxn+Sf/I3DLPTjMV+gl+mPg4KCER4+2kYzFsFAs4OyZDVy48IKcmDifoPKVn22E0BoBD49qeFSqYG9/XzMrv/f4a9ZcNuxO1BxAPY1lvk72cZIE5ZZnwG23w2NspEvVo3zdzEpOM4IpI/CWPahrHkRqpApX7417f8cs8nntWA1rIgzFodGFQe0KVaiBkaSTVo+QZFcozmJhcUnW1Fzfez2qQBlD1kWzTae8Llokbo5iGIxJZmYdb7M43Ut06vIdvYgssroxZywpRrV5TGIRtGZo9kKSXlgkd4G57ufZ87O2DgjqKY6E0WlRkYON+EPCjIGpnEHyGegiFQ6NsDA/g9On1vCVL1/GhfMbcoaI0elGvdNAam4dIyf8sDg8izXwzhLeIcX3lH594zrPepRug/1uE91OFf1OTeBtaNRFNDzEoNfC9qMHeHD3Dq5dvYbtx5vmHDjieWIvYwRezivUqyk6yRTI3EM6vQCtThczs0XVoTw/BFC39vawub1tLj8TBa4nDU0VxK7u8uTR6XpuWoEvkNZbJDt3imOC0pP1tfK4YxY7QZcNTuNIsDx39gzObJzSMeax6bRZd7Zcf2DiGllPOZKgORZYfy8LbcWiOQKnt1L21sj/HwBcW5/tNU9yd91aPfn6xGb5mGDha207RjZQmAZwCd4y1ifEGW/ISHF0PSHhis4ZFEyEgz7oB8U+LsK4riHjCmiVAJHf2Dt3SdIhWYbrUyiEbzVKz3G040vs+d/+Ao/A8wvvL/BgP3+q4yPgAVxfgD99bH5i8NY/0J+h7/3046v4X/7bf6yf9oon24Dd8IVlYTKFXGEGWdq10p5Edoa0oGItE9Vi7ocCnvXLopjFgzGzOcCwoQwLeRYXBFY5fPEZiJ4hbMMPK0z4erhZ+q9JjRoz+xc+Br+3uflIthAsulmM7u3tSUnCIpIFPbM2CMByMEL7GL72x8xFrFU1GOh1mK/WQLfF7NGRVBIcCBIA4DCWz8XhsFl4JcRWYuHEYR+tmFmcckg/CscQjaeAUBznzr+Ir339GyjMzqkx39mnauZtPLj5EeIhO7Z8bL1nqlqUIWhqTFPwmYpVgw9nn+yPhW+2bWBpOU4cBhCY3d0/QI/DnjHUaOUzaTXQHBTsHRygUm+qeOQnhxcCP0djZCNJnKoB/9HSK9iohZHvjpXrQkZ8bhSRAlfALZUYHsB1IK7qCwfgaoj5Q5gITzLkbOTgm002HobTHi/DKmhVi01R79xzqXySfbKz6jTtowG4kbEA3N2gisNBE32CXlHanYzQTURwO9HDB7E6KsU40oUCKodlbB/s6bGe/nhW4ecbmB+1htFahozrTIrstrgaoVZvhM4ggVBiHuH4LBBJCIzhqCQScgBuv4L4oIbImFZDYYyVvxKRQm+hmMGZ9WUszxeQ5eMSIMoVTMHlKjaBtyMC8hGpMnivzi4tYOnkGnKzRQG8nUoZW48e4uYnN/CIAO7BIRrNDojfcpAVT7A5og1dTA0ljwEHvGw0NIRTw0Zo37JnOLQdDnm24oiEU+j3xmg2yNAbohWPosN1gCAq7aLqNStGQzwWfdQ51Nf4ydm9CowCZgtzePXSZczNLODooCIlazETwsvrp/H4+l0MgjGG2RRuVXaw26wgFBljNpPBykIOiWQEtze38O7Hn6DSHaBN5daAdrshJKlSlvrchmF+sPH0n9ag8n0ZS3z644nz7++BaQCXa+JohFQ0hplcHukYc6QHUviz6bSBeVwNTa3VRW8wRiqTw3wxj+1H951SwhpDfngVkw0fhkiEe1hfKOKt1y/izZfPYm2edtpUp1DZEMUgEsfD6hC/9kcf4rvXHiKIF6V0E9vdzYi4XnGITz9lszgz+2QPwPJ51ZDTzs8pcf0A2MDYoV4nCTi8tj3Yzd/zVu9qql3uFJ+Dgxwj7xyD556B790VaAVF+2BZhU1Z2PnsW6/E5d4zCno4sbaC//Cv/yLe/PznkM0kkcmmzXIuFEK90cTR4YGy9gjgcvDCYRNVUxz8drotDYbq1bIAXQ7ElGdM1n88IbY8AQK+Nu5fUa79uRkk0mkBsxx2d9st7O1soXSwqwHm8uoylldXNDhg004gWGpRkaHM3rxbb2DULCPZryI3aiCfhOwgLfPNMvY0zGBT7ABc5jypWSRxyQG6k8GmFkOnFOdQb9A3FwN9jQqVMUb0cNd1zJzQQErC2/e3kZ1dRXFxA83OAKeWC8inoKzbEEHgSAztXhSf3N7Ev/h/fh0Ptrdw4ewpfOnlS7h4dh0nFotIRoaIhmi9RfGRZ9YwV7hnKu9IQmShfreDJjNtmx0cdYbKvk2c+gKSay8KTOY6c/PmbVm3vfzqq1IuE5Tw14HUG8r1Jfu3I5UuLYZPnDwpwhe/x2uHVroc+vD983qLxqMaGt+7fwejXguvnFrA6QKwHO8gH+UAdIi9Sgv3do9QqrdlJTWfSUityiH/6voGhuEo7mzuAMkMyo0uGt2+yGgEDqmSStGqjAPEfF6xBawJOETh9UDAwZPJxHwuE4Sqm3o3Frdsr9FIA3wOEepiRtc1ROQ6RaIZwZUQ709a7wG4fvUqKkdHugdlPcfrltMXga1UsTH3igAlc9TNBlMKXOWoh6SMbnAt5ut05DFedxwCktwixQqBVN6n/D4vfmZgc6dydYmQLM7wI2Ssh5DNzuGly1/Epde/gFg+j3Q2izgHp4Mh0uEArUZJA0GCJo1mA81GHb12E+OgpyxiAZrRkCnfaP+WziGXn1VOYjyZ12cskUZv0NeAjvsQAUkOYZk1x9qSwCtvnSRf16CDeruGCgHkZgMZng+C+c0aBoO2VLckOVDdEOJfQrx2qPBg3tpAA+BBn+ClkRR5fllL0nuE6513TCVITlib59vPzXk+ORjmAFMZdc4iV1p1kZ+srrKMYg7qwlg5/xK+/l//qhu0TKILn1li+JppumH94P0f4O9NLJT9xMfnZZFUQ9ArJZv45eVlZLIZZKj+doPsYwDXFJQG4lpWLd8PyUQcuNGBQAQW5lXz2FPpEqNqyaz6PIA7sVDWoNI+fBvC65/X9FyxKBDXEzo9QUMkDJIJnFqN1zVfCxX8HMpTReD3DW/fy9dhw8hjq00BE655ehrEPQZg7P16ANcPrP3+T6IqPxmhIts8p2Kb5NNhJAvl3/yN38D29pbqBVOcGHCnrDTWN1QHsZ9RT0NnFh4vy0S1wbeRtXy9ya+ZrR8tQAk8hGwI7kA+9UG0EebgccoyWVbKJIc4G0hvrWxq4vjkeuLr0H4uF/yh1hlmc3sVMh/XHsepTp2NpAGxtK80QukTg3spGA3UVuyNA4ZUQ1E1LUvqBPYO9rG7t4cbN66LsMMIA95HVJERwCXYQIVtNp1UzcQMXAG4ckBi/xe1T2Wlj6XAHDEfsRfoeJMYw8w9IxzGEYnHQXUjyRy0Lm7Smt4BuCTj8HtS4ApYoH1mVM4HAiVZs8VpI00wmfaadl55VXO98cCPZfx6hZwBYgI9XO3E32HuIT+3j8rYLJUENrBvW1hcEIlN+9dohDTtPQngFouyAzUA12zC+bjs7abVmIoqcJ2U8nCdZTmPu8+x9mCZ9tHhcJL9eOf2HeXg+nvTFMO8zi0DV9e7SlGLsmGPyf9IoPZgIIEKngsqbnPMP00mpOQpZNKYyWa1trPeqjZqOKpVkSvOoDA3h7X1DaycPIVGL0Cl2cUHV6/jxq27CEUTzgFkrOc7/jB40t69WSiTxDceBNqj+G/OAFiXUoH7M2/9DM6fP4+NjQ31MrwHRc4RGewYeDWrd1dfuO+xbjI3Hbs/7X6yeYSpRY2s4B9nGhD2Q/M7d+7IfpdZ0lzzRIYkgdKtUwRcSGbxajWRCHxkirezFjjlnRyOzzuPggdwtb48Bdp+pgV3ilxTsBk45cFbu0/tsX1Ot0AIuUvY9aBrirnR3a5q39deu4xzZ88qdoH3HO3jCcIJLOL95N0n/Gt3ZHvWbN5NzF+T7FF9trYXAJhq0SKl/D7giZ8+35N7B6/x/b193YfsZ5jnzvuH9X61Sucns5MVWJhjTemBRrOINgtlU22zLrZ1kfVoIOLnd77zR7jy4fvqWwnicC7Ea72Qz9pnNiOCK+vNbquNeoWZ3lHM0oWHuacEOIKeCHgkYcge3x1Tn4FsTd5YcWSMW2HNwOvUbPydk4JzIvKjENaBBIkEEioegaKKmGoxc1shmXOMSqWG/b0DvWaS6jbW13Dm9Cnl9tKKnupfPm8QiaEfiWGv2cFuvYWdvT3Ni0j0YL1teakUJzhHILe32v5oe4lIRIx+ceRbHleCt7RRljqUdYUjQdtMiw4eSUdi6JjvSQjIE8BlpvoUgMvzSQK42SVbFj1/V06A7IkcoYoPMNmTIlFdq8X5BcTjBNNjmnNUKk1Fo1CN2+vz/PD+4QwlJcIpPzV7UTwaAV0XZaTwU8ZeedvjY/t9Wx/Nqtjeh3OVGPM8WU3NOZ9I+VLeGhBMUHkSO+EiFrj28tM7tbAuZT+YSoQxP5/H66+dx6WLp7G2uoRi0eon3gfsM7gHPTE7pWMas97d/a2INqcAN+DZrQeyoGe8Di2Eu+i1SXquOgVuSwAuGEVTLWN78zHeffsd3L19B/0erzXWsASgWU+QQGCxJlyXwnRyc2AqY41oYZ3JZVCYmZFDBte7UrmCg1JJ4K14x06J6zwQJgpiu/adi4CfFTonINsPp3aKqXzY6bpqenbD18X6QPWYu4Z5T88Ucjh9al0Z3wp7Y8RSraI1oN0yIJf1DYUImp0Q9HTCJ9XZqhVI8JyaL02pa2Wh/JTiVoShpyyV/b+1VFsFPfm/rd/HLj/H73xCc3K9xDGAyy94BS7B20a9iWiYYiE6g7E2NXcgxn8xeT46HjvlbQihYIQw2auM1RmOlSfNWgYkSqTSSJNAnUzh//zwT5/jaM/s2p5/8ad9BJ5feD/tI/z88Z95BA4PTYH7k3xMY7PHisfjPIDJY/4IEHcawPXKWRs+GLNMrKhIDPmZIvKz85ZTJ5adDbdoX8umkkU4P6iq8hbJng3O/ZwLv2+A+Dz8HgEAr8K17C1jIXND86xJ3zDZW+DmRwULLSoJAOdRqZSxubmJvrMFJIBbOjxUEeGZ6gROCOSuri7r+Ths2dvf0yY46vVRK+9j3O8gNCIXmEy0Hqq1mgo5Mc0TMRXMZD1y+EbmJYv8ZquBPu2FBiPHzqMqI4LLl9/AW1/9qpjg3V4H2zubuHr1CioH+wKC1fgPRxok0NpFNntk+7G5ctaXHrSWEk7MVju+LGJpZ9enJUmrI4BYttXJpN4Tm0q+17UTa+g0W+i1O7KQCQhaKPtpiP5wiE7fWOlk1hdDKfxMZAHfiJ3EYrmP5CiCUMxAwOwwjGwfSIzMOnkawJ1YNXkFLt/9lD3t9BBtGsBloc5C3FsCefahB4PVTpKI6qxrJt4pUyxjA2+NlWo6MLWnCCIjdBIjZeAeDJroRUagcbSsfRJR3EsN8F68jqPZBJCM42BnD2XmCXKg9dQu8CwA98e5TwlIk0U5k08LbJXVeGeI7jCBcWIeofgcEEmaZYwyt8bKwKVCLD6gArdv4A2L7TGwPD+D1YUZnD45j6W5PHJJ5vXYANvy+lzjHDBLNyRwlyzW4vwcFlaWkZrJIcTGkQ1ru42dzcf4+NpV3L13DweHR2h1+lIX8V6PRUMo5Ag0Ghim+5HkDm8hJ3shryYxe0E2i1oHBiG0mn1Uqi3sHVRRDcboO5Bz2O9pSMnCl6+FDZIGTrRiI7NW59yGRvFoEt/4a7+I11/7Iv79t/5Y9pj52Bg/99LrKN/dwqAXIEjH8MHOXWw3S8hkEliaKWBxLochBrj1eAtXbt5FtTtAZ2DvgYUpMwhl1evzOp8ump84ufw9G8B7cFODhSc6BTcImQZwOeCiPTHXqFzBqX4HUpRkU7SZI7BDcHxkdnHukwOJg71dWZUZFsbj49TragaAJEa4uDKDX3jrDVw+t4LFfBhZBwBGYmkgmsYwmkY5AH7t22/j333vOnrRWQwizLzlIhyIQMzBGAe0zCxjUc9hofLMqKZgfpVbO/mkHFwSDOLXvUUcDxMVsbTkJJBJBS6bSP4eh+ocTPGxOBjxLF82kt7ezKsU+HN++M59g2ttp2fZS2z4/UDHW815AJes5GHQw1wxj7/xS7+IX/i5n5UCV9lsGjKQ+d5FpXyEg4N9lI/KAnAJlCqvi8x8aTzGYtd3Oy2B/GxsbGAf0xp6nO03RDSSRK5QRDZvOVZceKjeffToHtqNqpj366fXpXAjsEcrKQ5eeZ4JJvP4c6jTq1cRblaQRxeFaA/pmFl/hWIJQKpMdsA02fJsb6fwngC4rpVzUgqfUWwDVw4pLZeO95EGkbw3Axs487rfLZVx7ZM7GIdTOHnqPEolZnC18bk3LqOQDSGdGCA+olonjGYnjEeHHfzL3/omvvvhFSzNzmJ9No+TS0W8fP4kXrmwjvlCEjFaS3kQi9csbbiCEYaRhIhCtLImkFZvdVDrj9EMZRHb+CKypy4rv/3Bg4diYV+49CIKhVmtNcxM4kCC14/PGWq32rh7765iBM6ePSvwlkOAkQYHtGruo99rKy+LgycqNh9uPdb5unDmFFazUcwMj7CWaCOLDkbDPiqtPvZrHdQ6fd2zc6mo7BmZj7V8ch3zayfx0c07uPloB40BBELH4mkkkmnkSEDLZZFMp1AoFpHKpjWFEqA3sLWWoAsHlxyOEqDd293VUIfvix9UihFM43C0WiYRLdAwjMeT9ybvlVg6jXQhL8Dvk2sfo16pyDqUA2upNgy/tYGzs2eUpTkHXLQR1hCHxDHO+MJotnsCN3skcJD9z8E9ARKS0Di0oi2bNlYObgYipMgajOwsukboHxzccN2OIJNbxOU3fx5nXvsCojNzyMwUFU0QG46wko0r0707GKM3DKPZ66FSOkS3foRuZRe13YfoN8qIcCBC/QOthR1gmi8WkSvOyjI/Lks4WqqbGoXWvSTC8GVyGCj17nAo8hJ/X4IA5WhGkOIGRuCmWkEw6KA/6CIWdBELE1gjWcVGawQEhkHgBo8dqfQJglM9w8GMLJpJguP64XOtpOKz1yTFNwfdAtuodj8GAnSOpHSwYaesEYkdjUNYOvci/so//O9/nNLimT8jAPfv/h33PTfokaTOvsTjQ8IBAVx+UvlCcsnEFWdioUxA04O4ZoUrIg1BMdnGW/ZtJp3VY2rwTuUP1y1RuryKzylwaevusj39IK9er6lHWJib06BboBFJnk7JJiU5s0yl7CWxyOw3Wy6vT8QZKTzHIn9Swci9iX2JsmadHafVnv5wTeWSThG3DIQxFZQN8plT7RUWtDOkyojDZioruMbwPjCrURteh/HRR1fwG7/+63j06KF+n4CHBssTpZXZl3OPJNlAPRFBWQI2VBo7sNWTh7huieTqVLYkuXKYL6US9yqSjYZcFyM2POR5oELUP7bLvxVoK4DXQIBjlbLLyKZqgpEFQaDMRyrOpOaKRlHI5XVMBZnJMtMTr2gfbpl2/tz4/Z2viesRgRBP6tLaLVV8315LMolKrYpypYIPr3yojFCRsYYD9UUEP6h85b1Gm9J0MqG1mDoo3s4EA2mlzP6LA0cSh7zzDF0CRDB1ykFl4SrGJO4pgkaa7fVtb6Cyy7mzaIjuYiTUMzob52wsJlUK6zWeJwMHHAFt2q5YedG2X3kszSuODYwKo0vy5GCIe7v7uLO9p6gSnv+llSXZ0modH491f1FNyCE3HR74b/Z2HvCxLEPdJdb7uIxykWinbZ3d6zMg1/JhzRo9ELhVqVRx+9ZtqXD9QmG5zCTucKMgqdJUmh64Ybelnk17AV0brBcmuM7jRACXQC5VPMVsDnOFgs4f3Q0Oj0rYO9zH3OISFldXsHH2PE6cfgE7pQq2D47w8c3buPPgsYg64XjS1MR6HX6e4QFc6/hUEFN5y3qH9yUBZmeHfvHCBVCBe+7ceZw6dcopcM3KfQK2evtrKVxt7ZbalV/ne5edqQdwTWVogKbZ/aqfdOfck08mJx8hfPrpp3j77bdxeHiovGyuT6xBPcmEgCfrAq+ZNfCc5EUb8Hu1o8BiR+6w9dUA5IkC98nMoR+6h/heXP2LA3S9baeWSYFO/LTMWg71BfDoERmdwzW4pdnL6dMbOPvCC+BxLuTzWpO05/Hep6q4Q7tui1zQsRozJqslAqUHxM2lIlDtQ8CO645qFxE6uOcmnIWz3W9cl/m78/PzmJ+b07rPe/jWrVuqk7if5bN5zBRmtPeS1M/n5/pI8n6hULS1NxZ32ZWegEFVJtfVntZzO7+Mqmri/Q/ew42PP8bB/i6q1dSPvNEAACAASURBVLLU3ix9SO5gfMvSwrz6cNad3VYHrUZd8yE6Y/G48ZgMxkMR+/h+WCce56uzHzEHAwJ8FBTwk0Cc7SN27fHxFQ3iCEGTHF7ZyptrCqO0RPCnSwiJV7zPgyGajZYIgQST6CSwtrqM9ZNrAqmYx0xnGsbJjOJJDONJVPpDlHuBAFyKARi7xTrYbIo5kjAAV9ejc2nwAC6vb66R7K95rfF80cWv0+qi3bJ8Vt7PRmyxnFlZ6xI8l+MM67CwAbjptF13DvgnoU5kCdVc3Ps4urGcej4vn5OviR9+P+L9QyJMYWZWKksghnK1gYNDCjNI+GRrRPIdibIZIERXtAQQjpuYwoOuAm5ZTxqhdiy3HVPjcoahm4Rfd8C1CC7cM3kP8/2yJneuX1LwipRrZF25Pjjun4G+dDEiCXWk/ZCAGte48ZC1ZBfpVATnz53AxYsbePWVi1hbW9E9w5kh+1heG6wzDJA09a1qVVs4jFDkyHaT4ohRM5y79gJEQoEycKnA7XWqCPp1DIMWoiFGpdCqPsDh3h7+5I+/g09ufII2if99Ep9J6Kc1ON+POf5ISSynRLvP+Dq437IO4J7G/ZbHjr1xjYIbB+DyT8G/xuV38XzHzifTWbi2bDnw1rkLHK9Ytm/oujB7CScK8nncBJiNyOEfY211RaRwCn1WlpZ0XbJ3rZaPdP+T5FYjmEsCar9razqFFIW85h5ca9LcA5NJ1SFa27Wem6OPXotTyHsXGHNYcOS9qXmUJxkeL+hTAK6umWOlsbtV9KPH8ymbh3rFP78nALdWUwQf1wY6LyZjyckab8StEeIkCNIpim5DrKqCEUID5wTnnYhoPZ0rIDs3h/nVFWTyefzP/+J/f46j/cRd3PNf/PMcgecX3p/n6D3/3Z/4CJQOD59OLPmxHutpTPZpZeBnwKcfAuLSQvmf/Tf/UMUum3Nu8so8cqZ5tDsqzM5rgWabZOwjszIR4EorvLix4dgg+jxbb0tBEDAUoi2NKdk4FPc5uyyc2dRzEDMZFk2BJNNNh2e9sljg32mbSjUBCxYW6+Xykb7OzXVz87EKYX6wOZidLUpRxUY5l8sI8KVlK5ugNplVtbJUuJGxqQUNhA6UW8gGg/YanVZL6tJ0KoF4NCYAkg1Nn8oNWr8JgLIG6MUXLylrhCDvCEM8fPQADx89lno4Hk/quHFzJROQqgKCsMrZcMWxMWUNrBVTTACuUzo4ddxwHFFh3Gw2pDAu5AvY29/V8Th/7qwa7Yf3H6qZYqHEASiZf81u31kC0gKau/EYqeYAv7z4Ml4vhbHWkX8zkLTBTzoIIRMAqVEYUTIKpcB1SltXyHPIqSw+vraRNW3W9lkxawCY+4oGawrPcNxhzw90zGC3Eus5TOc5GQL6x5RNKj8nxiI+LymEQWSEXhw4GjWxN2igHerr53he+rEwHiYH+CDRxOFCEgedJo72DlT0B2zg/38CcInAcdg9N5NFKhHRAKsXAN1RAoNwHoNwDohSrU3QmEPdEWLjNmL9KhKjFmKhkdR2tH2mJdn66gJWF2dwanUO84UMsu4a5NA0oBqVzEuSIkJhJMk8zWSxvLCo7MZ0IYeh0PAQYjxm/QAHO9u4+tEVfHrzFvYPS1LLDmm3wwZjGOjxCwXm9ZAowNceiMVseb5kxlteE3sR2t1ZfgqHIyE0Wz2Uqy3sH9RwWKfCnOpwByCooDXbdQ2eOHQi1qFBkQ1HeQ9Ho3G8+ZWfxc9/7Rv49h9/D+XDI2R6Xfz8K2+gtXmAELM3kiG88+gT1MZt5PNpLBRymMmnxHa+/Xgb1+9voi6GrQG4HDSloixoqUL7rALXbNOOP0x9SyDNXcvOmugzizML9CkAV8xTKr7iCcxk84jH2bCOkaAiOxFFNhFVgcxhnwdvmSnCAYTZTVk2G4d7uv+Vq2bNyLmVRfzSly7j9UvrmE0PUeBlFBnJhi4UzQKRLEbRNLqhCH7zj76P//tb76E2ygGJgizC4zESc/jzBDvGmMnmUCqVsLS0JKUqmxBvXcnjQaCBx82URND3LNfKcnP5J3+HaxDvdq/klWKIVmcEgggAqZkxJRUH/56sw+aHTQWHMVQo8o0qC2jKLozPa8My5hfZoKhDYMu4zPhLb30Fv/zXfxGn1pYxZpPpiA8EoLiuMn9se2tLTS0ZthwYV0pHclFgTimt0ajG5XvkvsHBANdaDqZmZgp6j7VaA6lkHkvLKwLuSHyZK85gf3cHjx8/QLNeQSGbxQvnz2noyiETB7Ik2vD9VKou/5TDjXoVUQK4kQAzyTFSiZCsHiEAl8AwQTO6W/jhgOStYn5L2WaTjcnQdWqxVb6t5dI6yZtsBnk8Q2Kb1xod3HqwhW4QxsmN8zg6quOjj67jpZdexfrZM9h6dBPnNuYxEycYTOJWFtVBCv/8N7+Jf/Nbv4v54gzOLMwijh5mUiFc3FjCm29c0voU5/pP9S9fY6cte7IBLdbHYYGTnVYTrW4f7WEY9VEK8dNfRGbjMvZLFdy6dRcbp09jcXnV5RByfTAHCml+pJju4tNPPpUdIbPtaC+pJlfKAJo9CamUTe9w2NfwjXnRuWIBKVp+RqPIo4+5URmnsz0UY10pjZu9IcrtAPV2X0OTE8Usctm0Mhpn5xexfOoM7u3s45vffQdBLI1yi0M5Y9QTyEhRzUgi2kxBAzpmc1H91W030SgdaThH62TWPBwAlEtHGrJxSC/VIuMbuP+QXMVohL4pHzlE54CPipIwBwKpNA52dvRZPSxhoCw4Gz4yyiGeiiMcNzKPfl/uKO7acWCWvj4MKcOoVK2h3SehgxZ9vM+jiIVpjR0GKzW5cwxpT2kZlFQg6jbmeZaUnyxtgiZR5OZO4vJXvobF868gPLOARL6IXqcve+BT+TRmM3GMo0nUe2N0hhwY9ZAMDxANaihv3UFl8z6a+7vo1ioY9dvUuSIcHiKRjCJCqziSL7IZpOJUvrB+5F5E+2Xun2ZfzYE/wSO5QYRjGIUjCJwCPRONI0ertJhFS0RiI0RaFQw7rPOoMODgK6KhBVU2PF/Mze70OrZvxiIC1Ll2NJhl3O3r53iQuQ8OYBbgGlI5MFCKYAdeqjbXeSZuYyAAa2KzLgGWzl3CX/n7/92PVfc/64fef/8H+Lv/xd9xznhOeSoSkA2QmHlbyM9onZ2dn5PzDdcpWQ1yoOdWFLPaJqBpgI9XD7O+l7qAYCEZ96mMrn2qoD2AK1ttvkEHMKn/4KdTxUrFNbTamsPxhdn5CYArBctU3jxBiunMSa4DvDeoCOI+IbtA5+TDNZpWv7y/CLD4Pui4/7HjMf3pwWSvSBTw2A8mIITZopp6nY9JYhD/FElGvAD7Op15bly/jm/+/u/hwYP7stT3uW8CSdy9yPs9n8+iOJO3/GQC5gTxWdc78FVZdJ7U5s4Dzwvzi72C1pTN5qIgVRLJZQ50pcKL1zZ7Aa1Lzt6aa4gstAmIE4gnCKmMvZBAFUbFkARLVbxAY2aYsudJpZzi6NgyUnNQKVXNCnYC7DoSnlcIs24SSUu5yrRO7UmBxmuI6ziVZj947z2pl7n/6ucdCEeiG22UM6mEFLgevFVOrgBcKth97rTf5+gUcNxrGHjN921DfilGvZKQdpMkFHHddIRhD7Zy31c/mkxrCJuNxeWkIpDd2SGbgtHZz9LJSLWwy/t1avuJYs3t2bzfG/0A9W6A64+38PGDLe3jBANW11ZUf4lgRx0YCRKZjAhBvG8F4DqXAaubvZrdeqpJW+9qUMueNrDDD84Fors8a5JcDkslOe/IQvnBg8mS4skUDqE0Jw9tJOZu9ITW0wN+IqWERVDMyzI5omzvYj6HpeKsLCi5VtJmd3d3D3OLC1haXcH6OQK4Z3Bvaxf3tnbwYGsX2/uHsrwG1+/Je3P1r9EJnKJdmjvtTVRgc23m1kSVHuvD8xfOK6f17NlzWF9fF5AwUUnz2DhbS+/q4Yfok6G6syU2y/Nj1yHu5ToO/vgqt9hZGBtKMlG3Xr9xA9/97nflCNZo1CZrCbObeX16sN2TTEQiUP/vbI1t83DKLD+wF9XbOQdZ/+zXbt9xT/79mXmP+Vu5hzy+ho+b9ck9O7lv9JrssItE2W5Pan7GViwuLGJhfh5zjA1xma/8cVPgWX4y90MST5T1yt93Km5T+9Km3ax0rWQd23U6YLSBJ7kZQMPjw7WNMx8SJOl4QnDxxo0bONg/0OsrFopYP7ku0imf1yILoo7IQjc2Ewxw76CjgQFaUfUgJAj5GASec85uHj9+hPv37uHGjWvYfPxINRnvAq6ftCFeWpyX9SgdSnrtlmoDXu9UuIrs1WoJjEIkIlcSvma6rXhyBoFls7+P6vhQ3cdZFol8JJ+2SGp1oLOt2S6iypJXRaBQ7jnJVYy64R48Iim1p+gNEp9ZI/L3+Psry0sCcGmfTPDJCDc9jNinRGNoj0NoDsdSRZbKZewdHso5hY4tdG2SKtV0idaB+H3QkRNka619coQuLYobLXRaPXTbnCGYcCDKWWGCYgS7sAxwDkRi52skgMvH8eQq9sME/lyyqHoj9n2s5UjI5Trve1FeJ3wMnn8qdElwZ63IGUmz00et3kWl0RGRcDCKYsiIF8SBUNI+wzGEIgbgsq6UhbKAWhLOnSOS1gBzzDMLXZ+d7tdiV3+5xZkzLG9/78FeAZ3OzturKR3cZhmryh83K15jXfKTGdPA3GwGG6eW8cUvvoEzp9clLpHSleRsqZNDIjDq626vUu3j7LfUkw85EzEnLZHBdK9qmoQQ+mi3jtBpk7DA+7UtUDc0HmiPLh+W8Pafvo1bn95Cs94UcaHP4RYFmRHORW2t4J7LfVMigCCYrGvam93XWW+SaE0ihgduA64B3FPJz/HJ0wJnba1zHFL9Xe/Lk1e9CndS6xmArTgUB+yTXH3y5LpENySg656jC4JzAXnhhTM4c+YMTqydwNLiomJ/uHYz35r10WHpAIeHB1pvWDulmYWdz4gAzzkzr0fer4wP4J4ocpkDcEV8mtgpm/OhXCE8wKvtzWfqHv/9eIM/nkO5H3WCpmObZTcoNWGSU8n7DG1eX1zj+L5JpGk3OWeMIMG6xkXYKNpG4LtZs4/l3EXyHHtDOpGkkCK5bHYeMwtLmFtZRYF28TMFxFJJ/Of/4D9+jqP9xF3c81/88xyB5xfen+foPf/dn/gI/CQA7rOw2D8TwPVD3ade6afXPsL/+k//iTG0lW1mrB0WLvniPE6sryOZych6qkFFZ9AzRUwQqCAPh1ksWSYWmyQ/9NHwgTlCabIrHRCk3DVIOcOBiwaWQaCimv/me/A5VF715t+XV6yMmTPr1CvcOBcXqXYayZqPoC0Z+ts72yhXSiqiydZcXKBNVRGzM0Wx1tlMMt+23uTm3ES3WUP9iMDQQHlKtFXmgIWvnUNZqnuPSiUNW9isyP5wwCaga0o5spz7zAwYIRMd4Y2XLyCbYDEzFnPv3uMtbO2VkM7NKkeYAygWcSxSSkdm1Ww2m8bk45BF7DkBu2YX5S2lWSBLcRJL6Hg363Upg8n84tAxP1PA0soydnb3sL2zKxY17UqYX9an/QWb3D7tbAxACw+A5VAaXy+cxtmdHpY7Y2Q5XGTmWSSB5CCCzCCMNMFpKbv4Z8jAXDW6IwxCQwRRFkphRAdmo3P8cZy745tM5TlM2Tp5ayDPXlcjrOLT8mII5nqFOY8pwVvqQqWjI+jjPq0I5tfGqI472Bk10QibtVokFkE7MsZBPMC9IvBhooVPj/Yw6gykWh2FxhgQKHHZFT/shn76PnvWzynBNhJCjgVeMi6GeuAUSAHiGISSGI7iwJhsSVrDBYiNuwgHXcRp4x3lADOMdCaJEzNZzOZSWFtbxNLirBpHfhKr6XUC9DtkTgK5VELqBf4uh5qrKyvIFGaksBo5myHZRYbDKO9s4/pHH+HTTz/B7t4B2gQNSUogaNjvIRYJIc97MpPWNUaLdG8Vw/uCNt09Dt14vSdZtHIITOVZGO0AKFVb2N2vorRfUz40z9OIF89EoW1NBGFdPr7wZV+QU0URj+OrP/cLeOW1L+D7P/gAiVAM8YMSzq+exMO79zQ4rQ+a2KwfYEwhdTomEJfHheAyh0K3H+9IgdsbhYwlyuwjZZWEMQybrZANeT1L0rEOvKrBOQH4QfD0effDYDURrMsnoJqbOo2GSMcTmM0VkExw0DkSuJ5WXpLlpAzDYzUvPVqh0+LXDUw7wUAWphz0UgFHZ4DoqI9zp9bw9S+/htdOzWEux+aU97TlIxn4l5B9O63cB+Eo/uBPr+Df/sEPsNuNI4hktJ4Pelx3TFHGcQCbFw5ePMiqbDunwOV704AgSiswDlRInDl2d2DzTxDNZ+B65wSu4xyOco3mMM03WjzPlpXoBmC0Gu33tfZzH+Hj8+fF9I5GBL5y/5BhHofWfQMUCBZ3W8yrpu3dEBfObOBXfukbuLAyj3wiinqziczSCkbpLEKJlPJadrYey2qvkMtofeD6T3YtLSpp99tq1ZUNSytJZh4ym5EKXGbkkqFeq7Uwv3BCLH4SmLhXkhBEwHdr65F6+Ww2jZOnXsDsTAGpOFn1HBrHMAxFUSbo0KghERoh02kg2WkgHQshnaE9P/NW4xryCNBjEzXoS3HEvVgsbwUwhqVc54I4Yd86Wy4BC2rArXFTw89hPy2sQxF0uyMc7JZw985DlI8aOHP+FUQSeXzrD/8E5XoLf/mv/jVcfvOL2jODTgN3Pv0YG+uWPcos3P/jn/9L/PGffA9L87NYns0jGaGlfoBcIoJLZ07gjZfPYWN9Acmoyz1qddButtFWhmYIrU4PbdoukcQ9jqLaDyG88RpS66/gytVbiMczsjuMJ5mHChGLxoiJZIAQh88D3Lt7X2qW8+cvSFEhFQqH1AI77Fo1264Q7ty9jd2dHbzx+deRpCqWe0IvQLRbR6L+ECfjNaxmAjHL+yOg1h6i3qbyDji5xOFgBjc+/BDr6xtYPnkK1WCEf/tb38Rhe4BBPIUeLfOCgYZvtHvO5Zl5nEY6mxF4m6QSPBxCu1a3WIAxVXlxNOp1DdfYMHvgptUlA71mFnVUIlKp1WYmmLmUsFYax2LYKZWxt7UjC+5+k0MVKt46aLbq6A96uoa4x1O53O/37HrQwM3WOB4fDi2V+9YfKE6hQ9/8aFzrDckGuua0L5s7gljjGgBa/aGaTMx6bylLoDiC2dUX8OpXfgHp5VNApoggHMcoRCVdEheLKWwUCGqnMQgnNSAsN9uyciYiw/cf6rWR7NbROdxDeecxanubCOoloNdEPBQglSDTPS4CkSlHk5O4QNZMEdq5StmYVN1mQ0bLrKU7imU3GbGMawvXpmy0j4jsXfuyh4tHINtrVmAk63GNGY1oq2iWvpblykFtW6z8oNuxNWgwQm9IRwUCvKyteranuUwzY8DzPnY51so3s/w6G8iGsHT2En7+H/zkClwDcP8TZzFHoJhgO8EeY/YXi7OYn1sQaMsB8oziS2Ym+aX23pxLics6JeHS3CfCSCZpl5wSaE6VQYoAbtLyBkm2Yo0hME/Paa4RvqHma+E6ZgrAvoblHH7Nz81jdoZW86a4nSaceocG78CgwT7zoFsG4PIxTDFlTglcD3ifSI3jSGB2KTty4GcAXPu62c0eKxS5H3ng2tTTFiWQStMq2txQzMHeQH0O7G7fvok/+sNvK9O1dHig98g9Vko+PX6gQfrcfBELC3OTXFSCt96OmMfUbChJKuL1CxEvacPN16i8ZxFJeX2TtDfQMeA+S3WStoqo2UpyD/cW2bJBlvqWFtoc8tufZj87MmVJpYJWsy7lHOunXCajYSSBQ/YYIdYhrA09eOhUuTzOVL3748yekINRvmfeFx50oeMKwRDZHlPFzgiXwRDvvPMO3n//fe3D/OQx4mvKMEOT9zkBaRKKnR0l70tvo0wAV/urJ3s6sEhEMxIiZXtLdRqzLwmYmx2sFTAj9HpU3HWknKPinueSg2We5zTz4JIpZGiTLwA3jnjEajYb1j95XfExpVBz9YiBQBPpoq5H/rva7aPc7uGDOw/xg9v3oTTwcAgnTp7AyuqyDZEJ4GZooWwK3FzBlNBS4NEaX5mGRnrk/uDrMU8UMVDkGGD0yltv9ezvcYKKOzs7Am8ZJ+Tvk4nDjORPDhB3lpbuKe18u6ZHvZkIqGEROQvpFBJU5GIk++T5maLOIb9fOjjE/s6euQItL2L97HmsnjmD63fv49N7D3FYrasWEWCiqbxN5p3e2T2rN4s2lawOhvoHut74XOoA586dw5tvvomzZ1/QwN7mCpap6pVNvn7wGbYTq+KJ2tX2OamMHWFBa5lT33qyC8/99PDQE5WvXfsY3/mT72BnZ1vKSva83I89ScDcArz6yx5BUSSTTMMnO0t/jqZfv86FS67wJ8XbKT+xntqj6xgaGdSdQ9//TL5gCkbus0YaMPBJefAEcLneKIuUBA2rYThbOfPCGf3JWp5f85ak/JMzHhJ2PGlC6yIjZlJUq3E/sfxJDyaxdpEbkHttrEN4/lirc/9aXV0VgJvMZFGuVPHRtWsi5DeqVRRnZnHh3HlFVBAAI3im3lJK8ahslkle4ntgJjN7Fa5zVAESbPTHx+8jXGNJin/n7e/j1s1PdA2RxMUa3WfhEsBlLUZHlFbdAFzaE3sAl3tjgrnWMzMozM5ilgri+XllXFPMYIQezns4U+vLoWV3ewsP793D/s4uks4BgD2+Zd66qYhb5whW0vKdbgWenNNpUTVY0THk79t5DGFxcQFUGZo4gE5PVhuS7EZ3nkEkin4ogjrz0OsNbNPuniBuuaL8cAJrcj7zl6YA3LBIMplMSn0T13leYJ1WB41aA+0myZvMzBzKhSCWSCGRyuh8cx/zjnMkgZNIR/IQrwtPPuGsKhhynmIxP2AW8XiIhAMqRchza7vWogjXoiTyOdpbm+jBSOVNNNoDNLojBOMYglACo3ACw1DSbJNB8JYKYgNqzRHPAbju7yIHSylv8QcWg2D20tOKVn945M7v88onwhS/jzxJ0PBkGa4R+mQ/4EBJt6qLfB2NDLC8VMRX3vwCzp8/g1yeMSLsN1mnW9J6Ih7RPFCuJJznaq0hOcT2jn7fyOMkvFCpLcCXZEhw3thFq3mIdrsMjOlKSMJ2HyFHBKhVqvjgBx/gzs3busYa1brqZZLVCMyKqC0AN6J9S1QbkmxUSznnNhJW5dQRGBmN9xUj3Qgfk0BJYNkrcdl9GA/VzY/8MT3mONv88FiJ61XYXNNZa2gfCYexceYMXnzpJRFKSiXWPqasJcGM9x5dnV544SxWV1YxP78Avlf2bLKo7nZxcLgvQg4J4ZwL5AuMOshrJsyaia4gqXhcMQKcoYmUOK2wdTXptPr2M+u5q1kn67dbB11rdtz7T9W39hh+DzGo29wNLcrBq5I5ZyGBstum61gHsTEQ5/WrupPnhCRUioYsDmXMweqI8VwZpJLsc2dQKM5hce0k5lfXUFxelQI3wloxHsPf+qUvPsfRnjUQfv61n/oReH7h/dQP8fMneNYR+KEA7jGe8MSv/ZAvuwbALuPPqG+nH0E06uMv3Pr4Gv63X/0f1PizEOLolJaDBQ58Zhc1UKiRrUT7LoKbA2YccfPtmTXfOKIBEYthb5FsxdmxJSeLLG5a3gKTmymLfQ5ePGDL3+eQgoWbt2GWApSsPuU8mMURNxapUsRGZyYTm6woiswRCvpiMLJp4mbLZp3F8uL8vIpl22QNTGbhuHOwrQzEQbeFg+1NNCplx/g2xj5t4/j4VP14hZoNipiLaIxpy6jkIC/AqNPA5XMnceHUMpqVkhV3iRQe7ZawV64jHM8gEksItJENSziCdqcn8LZap4rNAEsqHgjcEsC1x7YCiO+Zx0R5L4W8WcvV6mIi8zelNOTvRsI4ODqSzTJtBgnyRKIJdGnrR9ZViqzutAZu4WEIK7EsTo+SWC11sRFEMNsDcsMIkkFYn/EAsqA1kCCC6DiCGDECWYZR5zQQgMspZXRoQ50f9sGmwcFn+hE23hN1xNTFLe0yQWI9oykGfMMq8FYgLsHaMAZhlp60cuHrtEa1Nuphc1hHNdRX4zMKj9GNjtGIj/BpsotvB/t4PO4gQesXxozQ0TDs2NnPYki4N/TjALhirdFqKZWQmovFNBsD8cRDBGto/ZggX1JKoxB6SCYIio8Rk3ozhlw6pq+tFXJYmi8im0sjmYkjTxUHomiT2drs6VzMFXLIJmljM9LAeWYmDzKk07m8WbM68C0U5XEAqru7uHntKm7fvCk2PlXZQw4OQ1TLdfQ4vFd4P3JA3tVQMmLWebQ3pdpJ12UPiQgtpYwFS/Cwjxiq7QB75Ra2DgMclZto18uIBF3k2EwMB3qcbmiEJq8fNtccErj7m8NMKlF/9ue+htde+zzu39/E3uY2FhBBNhHHzbu30Og0MIwMEMvEEEmGMYyMkErHpSgdj0K482gTd7Z20QzG6A7H6AeWi5lw6pOhTrjPlnLTDF1ex+x2Ay+Oc+mmr+dnA7i6Og0sAQH1FAqZrAr5EAK2h0iH2SjF9J65AlDhNR6MMOrzmCQxloUYCQpKhUZ0NEBy3MOrZ0/g5774Os6fnMdibqzhJhV5ITbLzuJJ9rskhbDxiSTx4e0t/Ot/96e4sdPCOD2DTC6PI1m4G0nH29BShcG1WOtKNqvzyEGNKaAiUsNw/fFWQ15hZsrbpjLGHj16NFEJcQ2i0mt/f18DZzY+/oNZSFRLyVqMjPliUes112aCczwGUtINBvpdNhwEsbzql//mOWk3GlJ1RuIxzOXS+Ktfeg2X15bw2rkNbO/tIlKcA2YXES8uIppIoU2CTrWsXD0ONEh6oc2+1DljkmCqskQiUYfQjwbZyswK6+cGwxBmZ1dcYw9ZJnG9L5dLoCUoB7/cywhSzeSyeWhRLAAAIABJREFUiIyZDRtCKJaS8vCIeeqtGnLREfKdBjK9lvLQYukEYqmoAbhcvEhokFqVqkA34GP+IgF3vlYNKqYtBe3vyjqVXVIUYzbiHIZTRSBVWYDHmwf4wfffw/7OAc6duYQ33/rLuH1/E9955z2sbLyAxZMncPXWLeyVDjXUJvDL+/DixUvIZbL4V//qX7sBUFGEDdpVDrt90GIyn4piaTaFy6+8gMuvnkdsFCDOAU69hVqzIbJQuz9AfzBGn+rLYQjl9gChU6+gHFtAtTrA+fMvC5gbMx8+RNCXwBsH0QRKW7qWbt28jRdfelnZ7h6jZpNqmV9WG/DgXL9+XQMBDm/nFxa0RzLzVIPYoI1w6SZmuo+xmu4jyRxcuoqMouj0SCgIkMukkc+m8eD2bdUNCydOYhhN4f/6td/GfjMA9aHhNPNYCZRykJfWfsy6gq4gAhmzZGbnpJLVCFpqtKhUEXw9tMWTTWEshnqrhkq1ouGHcippOd3tygaPQyJeo6VaA+9euYJsKoNUJIFOoyGizmjYQ6/bQqtTV80WSRJATum+kaIulbB1ecyoBCrPGNlAkLGPSq2BPolRJH7IDpMrlHdIsGGPhtwEY2Stb8CSsd6PFXC8vxbXz+LFz/8sEvOraI4i6I54HcZ1DV1emMH5YlZkuHEkjiAcxX6tieYI6Eei6ErVOEJs0EZiHCDKKIxGBYP6ERoHW2iUdjHqtTEedFHIcq+QBgmDQU/rlEzW+HqY45Qwxr+wYWcNHY0lVcclkgSl6DBAZSEw7neVeUtAtttuaF9KsJYMjRH0OrLhppMCh1s8tqzzCJZp+EkwIOjqU0OoES3kRyI1GinRzp0bqWjQpxxGXqHOhpeDXq4RrFGXz72Ir7kM3J+kS6KF8n/59/4zJwGxgTfBBv8nh1GLC0sTYI/rPa9ZswVlPqRZo3pAk2uGr8tZcxqAayAu/7QMVAJLpsAlwG2WgN4y0wOnptIxANfAUWXgCsBdmAC4Xn2mHdiBrR689YCst9EnQZOuNdy/+D2qsph1R4ImB4YTi9upQdikvpy4wRwDuMcqXG8z67J/5X5jKlwSnniv+kE4XydzcQk83LtzR1mJd+7cwu7OtoaBpnIzFaSpZ8Yozs5gbrZolnbsC0gmi8Z0LNnP+PVALkh0tyBQ5+1dnSJXPYnL4SQQ6pVWjGkheEqSHY8H11LmQXI9UaY0c1UzBrpz7aEV6LDfx+HeLkoHB+h22hj0ulK2Up3FOAeCJfFMFokMLeKziIo0YQRTuWSobrf8Z4K3T9gAMrLE5YxabjaPow1vlS+IEN599128/8EHaNZrUppxDaeFn1kos/5NqfbgfcJa2qyUIVtJDqU1mHY5if8ve28WY2ea3vf9z75vtVexuLPZy/QsrWnNaEYaWZIlO4bsGM7iIIkdxVsSBEiuEgOOE9gJstjIRQIYcG5yEccJEsmWb4Q4Ho010kizqHu6m91NNpt7kSyyirVXnX0/we95vrfqkMOegbt1EcDkzEFVV9XZvvN97/s8z3+DEGGAjVnTO5mH9Yq1E8WjZXoCwLp+0QAobJutvxpizerrB8ovwAMsk1G05VOQIh0YsZxJ1gIeJ7LH9qY7gsYMxA2W4W6fyP8DmeKw4wDu9z66pT/48GOPT4nHdebsaQNwUcJxLpbKKPVKdvy5RqmVHUzzbMYoLu9pADeABJGNZFDhTpMT+D5c35ubmwbg3r9/38Cv8O8pANdIld70eVUbRTkcA7ghtMZLF4iJ1LxYKBcyKQNyU5DACwVVSyWruciAhwyOm9fZlwBwL+rdj67r/Rs31ex5nWAaR+pfWz+5BTKIsYcNCLVry2Ibxqa8DtErll/e7xuA+9WvflUXLwLgnrbrMaxn0wPzaeXtcwFcajADcd1a2kCbyBHmKevLiPTLY4R/V69eNQXuxuaG6vVDOw+M9GFKdIiMURxLNIsJI5kTYunTO8EnArjHfxZZakb//ckzoKm/ixRfoaYMZAPsx03ZGNnbs34ZkbeLva/X7pZ1K49cqVWr1jtw7bC3AJKyhmBnbPslatR2y/oFU7jn825rXPZegJvVHpOJAb30oPY5RQ4GvC7+nudBRTczO6tCuaKDel0fXr2qR+uPVD88NFeTM6tnDMDNofSMrltTqbLuRaChW4HLCBKo3OlLmG0ZNTLUlFb3YDta1wfvv68bN65r4/EjHR3s23rGGoXSlvqA9RQlOPa35hRgDgGeNzo3v6Cl1dMG3NZmZs3VjXUERS7xG9RFrP9GQJxMdO/eHa3duaM7N29a1JFlg1smsVvsehKDKz9ZT1nnHMDNus07du3ttmX4ssZzXCFjE1cwC4A8U7PZHcc5kfR1D6cvZkZjI3snzQWq1e1p++BAOwcHerK7p92DA9WJoej2jCTNecpszN0OUkZ2BcCFNMNrNQUuWZtHTdUPG+byRYwGCnssjYOduSs/mfO4oxKAOCQjc8DC1YS9z0B4iIZxz7zGHSqO4pNoByIcXO3I8+LQUMDWtliw48M+1OkO1OoM1OpN1OxN1FdGg1hW43hWo3g26tipYeinIYEFBW701VS3Dt56XnqUXfsMMSwaIURzhIhoY2topNZlzwq0vVCLRGMDI3pGObhhHQ41pJPGPOaDWRFOY6+9elmXXzqvM2dWVKsWlYhzPaK4Hiidjluvy/5nriQRoYhYHyOeYMxk40sXV5ga3vaWjkZDlPJ76nT2JaJ0Jl1T3/LZsMeiSv3wvfdNgbux/thAXHrGIDLh7bgDEMAgTiPR3mzP4ap8Pm9z0qLPiZxZcMzi1qf/57qP8t6t1ohIJ24k57tCMCgwFbQXjsdfw3w7kAmZGbOGcA0uLS/bXtC0PFvPtKWep3ZnHgEpvVrBsbES5Xn7/g7BotFq2HWFqxc1EwDuzExF8/NzNi+wuoH6JcQ7RLb803tO+H56/5he2+10+Ikgri/y4bH8+2cAXIgvVnM5+ZS9PwC4Fu/CrNgAXK/jKJz6g5H1tTh24RC0ML+s+fkl1arzqlXnVK7OKJMvqTscW3b9LmCwpAKipnxe/+Pf+EsvcLRP08C9uM9nPgIvTrzPfAhfPMCnOQLPBXCDx/0nPuAf3el6+6Nr+p/+9n/lOarYP1RKZgmITUI8lbNhyd7BvtletTpt9U152rNGyZvilG18DAgANyngXSnVtE2aAjHkL3nOlDcAVvjXaraxMojjPtyfRgCWPbeQYUtBYxkfMAptkERxkjagFwtQGgYaNR4XK2UaVKwvaLp4PbXI1pJC1jKjbLCR1KPNdd34+JqaR/s62t1W8+BAaQCXCNOxYaBZTzRVrzeOLcqCGsXsCgeADWl1W02V0jH9/Fe/pNSoq70n6zY8yRbLerJX1+OdfU3iFK9Zz/OgjInUIs1WW40WhVNX/eFIuXzBinlXnXlOLS+EIp+Cv1qDCVW2Rudw98DY+gOGbgxSADQnMuWZaWfiaduEL1y6rHJlxkC9am1WubzbuWWSGZUSaRWHYxXqbVV3m+pduanxxw9VawxV6ceVGFpiralIsNMANExO4kpgE2jFBoN3inqOnTe5n/TPFLSgtkEdMcUneIrJbGqfuAO8U3+DahgAGHtEU3BSMPIH2BwyOLNjMFYzNtTmqKUD0RzyN2P1uCXHup5q6tujbT1MwuZMKjZGlQkQcsLQ/qTX/5MAXF5KehhXhGcrnUuqUPThJ0OJfCqnVCJj7OAEAFxSpk5NZlMajftKTlBxx1SIj3R6aU4XTp92i6nYWPkSw5y0Os2OGnVUWAkt1OZVhQE3GSrJ3+RzqlZd0Y5tdiyTiey544rnMxp22zrY3NT9O3f08P6atnd21Oh01afIM7aks5+x3uM8pAnFPok2yxjLBrTE1EGtgqITkDEacg8mMQ1iKcUzJU2yM7rXnVW5tKjU0b4Whx1dXqhq7/5d3X5wR9c2H+hRqyFG8IWcq0DbXR/KovK+cOaizpw6q7nyvKnI9zY2rNh+tPlIUAdLlbwBuLEk5xPqzoTZR+Oie3f9se5tbKuN4nyEeoexkDfVlhxmzQ6f9YmaMXzewXYy0ub6cPsZe+WfBODScNcYkttnDu11oCSWqNFrYHA3iAEs9+2lDDs9I1WIvLaxbGgZG/ZVSEz05VfO6Rs/9ZrOL9U0XyHTLrIqxobKHBMSkXrTAXjeKfbqNx7u6P/65tt6/+GheomiBlj1oOxkmDUc2mfJEDyspSFzKQyIec800jRdDCTCID0cj5DLHYYyYa23/NoBTWTa9oBAtLFcnMhK2SzLI4tOwFtUvPy9DYJRW0XWTgY+Rcee18p92CtwSGACA3BZyaf1J978vC5WMvozv/QNNfb3tcV6WKqpsHJOiUzeBhao5tIwZKNBB7lWgAHkPZOpe3CIBT+5b05KmZut2TmFkhMCQKk0Z/ahqJsY6rvtZk8DPieuC5TL44k1b5NRzwCxZLakVh9b/4bGvZbysYHK3SOVRx3lUObnUkrnswbOurJnpFa9rr3tXVNE2gC3WFAqj+MCauuIYBD5C8ZgRluQZshWSpnqMMEeMxzroNHU+t37GgxiatXbZuG/OL+iQX+s3//B29o5auiVL72hjd1dfXxvzYCYn/nazxhhxjK0Z2r6zX/0jy0rb25u1qy6aOYhHeSSGcVGI5ULGeWSIzWOdvS1r31Jv/wLP6vMeGL56wCTDayUzbbQrdJxfsCGuFE7r/VeSadOv6ozZy7ZOtMfotx226t+H/b0ROsb93X79h2ztpqdnbf9z9UmfixcXdQ3Wyjs9BharKyuWu3gNn5kaPpAITnuqTbc1Pz4iVYLA5XtEoJ9zECJOoS8rrYBB1DZsFROZHIaJjL65h/8QPu9sXZbfRXnF1Uny/WQ8xt1XNlBXBTmDJbSCS0sLtiQj8En5xlWqJa52O9rtoaNbdma60azrnqz4UqmCJxBJWu201EMRL3V1tvvvmfOHWfPnFM+k7O1t99uKj4aaIIrykQaoIRM877dipDhGIPuYAXPeVin6R4MbRCHvT0DKRsY2fALNVXMajwIOqbuMSVW3MChACDZcMZAXazb06oundbLb/yMZlcvqj6QWkOpzxBAMV0sF/XyTM1yzSCpGYhaLKk9HKnOe0QJwpApFTfrsflyUZNOS639HY26DVOEN472tL+zpcNHN6QutoJJ+9vJsKfYCPu9sdmr2vAU1XGkkrPqLSJChKzf8H75oEI+aBoVCSo8ZqijofpYPrbb2t890P7egTpdwLG0ZaoxfCdmACApZlnV1EZJq9HYO3FloRYz67TjfEWUExxnV4jaFhQNYlnfVi5/Tn/6P/9vPk37YPd5990f6j/6D/79KGvLM9vNTtBAQgYxi1paWnZrXYCxSHnkoGGUCXYM4IZM2Cj/FgA3UtxSe0NYQG3uCtysAcCmDoxUKSbuDEpVl47YuWWKi0HfznezUJ5d0Ex19hiwDUPL8NUteiP9XfTaAMc5h+08ruOaMLZ9g/qffYS9jP3reC9/RoHrcz5fN/h3ApC6c9BJVqiDuGHvwfEjZNWGbDPPac5q7d5dffe7v6+bNz7Wwwf3jQTkURAO6HE+oszgescZJZLw2nCT690G+NRqweY4ygb0vFWAXFcfs5fy1VSBBiZ6Nn2z5dmSzVbD1Bn0NW6hnPd8xHTGejPADYACQJZeC2vLpuXZ7e1sGdGETHmG4IC4M+SvVqvK4sJSrtjgjr4hhcI9nrA1PIC4NmQPlu3UIgaCOJmB14tCy500vKnifaMIeuedd3XlyhVTLR/s7UU2uBO7rlADMYBnmG9qW84hyLpRFq4BugbgOgGUwbKt1ZHSzGyWIXSkGPA7IG6WhnQoEQHEQSl6q8Fxnmuh4MfHwN9E0sDuTATgGsHGrEf5XCBeOrBpp7gpM10deqzICk4+0dD6sN3TXqur73zwkX733avmGsTaBIC7srpsuZfsU5DDLFOvzJ7iWdP05b52MGT3LDrf/wKa6gNq0yFF5zfnXgBwgwI3nN/EA3BDfcvX8O9ZADc8psPekUTUP2G7SwDE+UkWABzlG0BOIW/k3lG3Z9ESRC+g9iIXnVxiyACnLlzU4tmz+sP3P9C7165rYORDCAEeh2PWoxFt1wf0EXhrnahnYZIJD8mGr5wfEGeoybBOPgFwV+21hoimaRXu85RQ078PSq5pMgmPNT2Ef3Yt4b85bhDJ3EJ509y+kimIMCjiPbfzE/vjTyAPf6JS62Sxe+ohpwHcZ8HcTwIMbF+39d5nQQHYMVBz5HENkJg4lmZ9a+o2rG9d8c5aA9CKIg2HBeyV6SOZw1C/Q97B+YHfo9hFEdo0S33Ur056MYKPuV+4es0cCJIJAyCZF0HUR51eqFRMKXrjxg09frxhajmAzMX5RQNwIbtBujC3jTzRC2U16k0jUxrp39xN3M4Y4II1jFrJXDYAloYDI15D8rp584Zufnxd169d05MnG9ZHQMDk91z6AFisLpBfDLhFMZzL2fW7euaszV4gUVVqMxqM3KWDtTSTw67e3X4sfkYTfXztmj6+/pHu3ryhjYfrrsC1x3QFbnCqcrCPmiVh8yxIOgBIHCv6IxTJfEVZuLSwoLNnz9gxYC/AxYhz0sgExCIBgPIE7J3JpNXpqCAPGy3t1Rva2tvT9t6+9o6OdNQkNgySpbuyUG9TaxcLeTvurgRO2jFs1I+0t7uv7e1dtbsDdYdghp79Hlw/rL+kfZkQ1UHPiVVr0msnIxBG64Flt8Y15pxjLzASD/bm7kzAVIh9l/2C1wBxxGZovT4ifSPhtvtScxBTf5JRHxe0uIO4mMRyMwDX7I3d4tgJ97y4KaI0r9/IF8FC+eQzOXFCoAaCiOJOcq7ODTEO7ixw7NQQraTh90+BtxHIy5/YHIGItxHOUQmtrizq4oUz+vzrr2h5ec6ilNCwjkZdU+CWijnPw00HVxJAW/bqaNcyZwv2TOLyfG8eDloa9AE199XtHmoyps/uGngbbJ1bjaauX72mm9dvaO3umvZ2ds0pjMewDN9I1BJE/dRn1GXBEpq1muucWg5RkK1rFtnCTE82/+Tc8xgXd2MyN6BorwtZ8E+BtlFdFw5lICQe71LRfdPYakMkjXJ5IYHSO0Lm4mYZ8PGEILBkM7ljlyQIPKzpg2HPgNuDfVftugK3ai6Q1UrZ5sDULoCiNmey1z2VcRtykkNM1DOZt2Fved7XcACO6UzPgLzTAO7x/c0a2cVPLp7q2FprJFIEAqY793aaksLA8yEObQXlC2VdvPiyzp+/pLnZJdVmFpTNlzQYx3TnwbruPHioWw8f6qDbVWVhwSJu/tn/+t/+0QETn7obenHHfxmPwIsT71/GT/3/B+95d3dn8lSBHZE4g03ic19i8I76jK+fh7n10Uf6n//rv2VWMtirkemWMdZv3oquw3rdlBuWY9LtqsswfMBwZxxZc8H29hwAlFd8pWFkaMkmHcBXXioMIJoAinPLTEl7HlRQ3fIz8oD4G4DZ0HRR3JJf68x/z7agQN7e3tL6+iMb3pw5c9oa9SdPtrS/v2MbMo/LkA5geH5u3lihDNtRFVHoNpqH+s7v/Y4e3b+rXqclNBIUK0ygsEaCiUij4sBz1xoCilW3pfCm0IYEyYQ6jX399Jc+r7PLs1q/c0NHezsqlcoqVmtq9YZ69GRH/QGK4bQNP1A0ArDBwm+2KWZ6lj0CiIs9kFmRkEWGspcNl2I1mTRlD0VDsZixoc42QFWbQmSi3nDs1siUcih4BYA8o4sXL+vlV18zS8xSZUaVyqyx6lGjwAjl9TMEzcek2WZXw3c/1sG3/lDFtR3NNIfK942zapt8whS4ScXHKGPj3kRHzHY/dX+cRtyb/08CcKdPZ2P/wviPPMPC0MCsERlQiyJvbEAYgxAGrCOsjMZ99WMTtRMjHcWH2htAOhiaRbLdkhPdyXT1O8MnuqW2qWGx0TQtVgQsfzJ72QeAP+4fLyc5ct3wEMZkOqYiwCt2tOOYCrG08pO4yli2pWIqzFQUr5a10TxSZ9LTK5fPqpaLa7GY1fnlRQOYsZlBsYGlMedD86ipTruncrGilbkls0FJxSY28KqUC3aOMLilUQIUBJTCIjleKmgI6WHjkR7cuavdJ5uqN+qqtztqM3CL6P32eaJqwDoMtbnZk42tsEXZEUsmvRHtdUwxaM1lKqkhTUs8pXShokRpWYfVN1XKLap6sKc3a3mtllKK7W+qPmjo2tZj/frvfEu31h8ZONxB1WS+3Dz7RGdWTmvcGauULurNN76sh5uP9WT7iZpt1GZSrpRRroCKGdCP7FNZNm5sktD6k23d39xRG0bhOG62MMbnN+UE1mh8ggGs93M2nLXHg5Io9ysML7gGw2f/kwBcAO2ZUlk5hn+mwB0qziCCjgSbVHf0tLUljgK3O1CuVNGIZhSrolFfpeREX371vH7pK1/QpaWq5oqoQKR4Lq2YZaaS3eO2uz7JpAn1jDSYtg92W/pH335f37v+SC1llS9VLKfJBrUxcjC7tqYG++JAtGFts/wo1P6W/ebsb94zjRgNAM0Aay6Ww6gdGAK6UsvzvVlvt7e3jwE2fsfQmQaC33F/Hgd3BIg6DOB5LJRD/F291bSBhg+A3YYtgLe8juZRwxoosuew7f23fuXndDEf15/4+pv4iuvOxqZ6haoyKxeUqcyoUW9oMhrb9cOnwddup2WKqVmGOJWStraeqNNtm30x6rvaDAqCkrZsAEdWe9nIC2ZjGQ2PPetPtufxftxOkD6bfK20EtmSjprYMzHMbCjRPdLsuK3ZBFnAgLcZJbJZKQ2LwwGg/b09PXm8oWyupLnFBRVR3JuCP7JYhtVr2bZk1biNubPDUxLWtamcut2Rrr13VVevXVcuW1CxVNX9ew/0pS98Ubs7+3rv3fe1c3ik+VOnlK/WlMhmtLSyamrdSxcv2nEgJmB2dk7/5X/xN83WjHkFtnHlUlEH+4fqtWFmSzPVsjJJhuFt1ap5feWn31AKy+0IpAfohjTF3j0Y9Oxzq/dHWhuUlT//VV26/GVlMqUo+7hntrWudExqa3tH71x5Vy+/8nIUseCZX4DjtgdHGcvN5pGuXv3AzicY1CFnedj3wZwN6m1K0NZ8bE8XC22dyvdVSo9s+GXWuxCfGAD3sOzNaNBt23vEInmv0dLak11NMgU9OWpqki9pp9nT5pMddbrYy2dVrs04YEoeeSKm06dXovgFt8VDsciayrk8Ozev+fkFO9exSyb+wdwzIotslGEMPRmy7e2h8m5o48m21h481JnzF3T6zFl1G02lUSAxCNnb1wBr0GxWvQkkHgci2rDLad77XatT9vf2zYp5wN4UbOmwIDbFSMys8FHoN9tNtbAzN7WaZyJBrEONG+q5dCqjdCqvxaXTylVnlSnPqLp8RsNkTs3+WIl0zkCm2URSp7G4LZa0tblpg7XlpWVToZBX3uy21QTYg4OVzWquWlUCy/QO+Vuu3On0UKSP1X5yV1v3YP4/MGCXyIFiOq5yOqZyNmnZ8QxXTY2ciCtlSqeYZbDzfFz7qLPNSo5rhYEWFspkqjGQNQtVFEI5W7sa9a4ePnyiu2sPjWBnzjQV1D0pzc9UDfTFepkIC8+78mgRi76IchKDswTnFhcRdY3tIziYoJIfjCwD91//G//dp67m3333bf2Hf+3XImDSs9wdwE3a+rm0uKzl5RUbzLOHUzubm0YAcCNQwlTEUY6v2RuaAtWdN4IKFwD3KQUuSmcbcPn7eh6AC8plWai460QA7tzMvGqVmacA3ADaBuAk7LdhDw77RgBwg/U/JE32IwdC/TOfHoI9tV9P1W+BjMTeHgDc8P7Zx0xpRnwJnzPqCgBirtEoHgYA98H9NbPYZOiOesocTDgOrOe4jWSImMm441Apyr02lx2Gq/zOwVazqEadhWqM50KlH+Ua8host7HTjdYKQA2UTn7M6c0M+Oi07Hu/Rj3apkAMTGShzPcM2vd3trW/s6Nuu2XXGQCu2fYzw0+iYOI8wT45Ywrc2ty8arOuIMtCoDGSqNsTWr9hiL2rFVkj7LNGcd1362QjPbgs2Wp1htoffXRN1z/6SOsPHto+zH5hrhMTQO+4OSHY6wCINYB0ZL8L5rpuJOKqmzTnaATS2uNEAC7XvNlIWg2DTbcPVP3ficOKAVVJInPcItzB+rQD4Fwj0Wdin1kErFMDnKh+QhkWc1Wa2VE6+cUtccc6aHa002jrux98pO9cuWr1M1EwZ86d1qlTKxbhwL9iqaBiGVvwilvScs6ZyszXLyvRj99CSAZ8PoAbFLcBwA1qx0ePHpnylq8bG5sOOgdFc0QwMfVwcD2KFLiRxOkpANdAcQif9CfptMrMEYgSwAZ0PLa1kd6HPdUAcdyfUMjNLyhfm9EPr17TlRs3zMofhwYAXFNMRfCtA1ahRnfw1q3hHcAlnx3w1tSa2HH2ek8pcFdXV+39cT0/q3p6FoidJmsGIDaoUqfXpKeVTyfnUYiP4j6Qyb773e9qkx6rfmhAV64A4cXVvNOP8ezCH547/HwacH32uZ933+mfPQvWTq+Lz/7OHLmmAFy7HqdUx9QqHN8A4Np8xq59dwdzINdnJNQfkLbC9QewDkEukG3Onz+nixfORznV6chStWfZr6YejfKkzZ43lzfQF1U614Plr+dz6vR7lqu8vb1jQBI2yahMK6WKyjj9dPtW+8/MzOrU8ik1mk3t7u7bPogClj4Z4p2TUCAudU0Jbxbw2JlnqRGGenj/nu7cuqn3r7yrrc0NU96yjrKu8w+wknUB8Dq4W0DMYf0FuIU8VaQfzBfM/aTd7ThIFGWVs4+441pP77/3nj768ANT3x7s7KjI35lTEL1tFD1lOcJOTgRcstxNehPWJ/o38uLrnt3JY54+dUovv/yyKVM5/9iDmc/h0MKaJwh0NC4G5DK3IH5ioma3p0a7q/16XQf1hgG61EHMqpi7+IBFAAAgAElEQVRJwJRj3bQZW7lioDwZttjIMsPbP9jTo43HWnv4QEeNjto9d7wBxD2OWojeF7breLxk0wnLtw1ApgFWZqsOpTJmNbo570XzsBQ2/9gDEzfE58ZahMKZOIwoE1gx1LUpdQZxtfpSZ5JSF9cUFLhYKAdqUATeuoU79snGsjGhhSlzA8DLNCHquw2aNTA9zIacWGS+MqxlURxYIMP4qhq5cEQENQdv/Wd+c8vjk7qF71lncQXpGlhbLuV15vSyfvrNL+jsmRXlcoCPOF/g5pZUuYztrQtVrC6jlme0abE07u5EX881Dtl3jENSv6l+j3iKQ/V6R56BO+q48jeyim/Vm7pz87Zu37ytO7dua29nx37n0T8QGnl4B7fZ7jk3mLmagwVkWmqDyCYdcgHzTyOjQaiajNXpD9TG1Ya+ZTgyMjcgrrtKTB3jsMg9Zx53YkPvbkHHDgPB1SoirOLEAUHjxCUkOu+izyPkU/OVz4MoCGp77Ie5XkslREtli8YAwMVGnHM/y/NEbkZec0Rub1PA7TRR6JMINU///GSuGjg+J7+3ox7V/cF5x91wIFrQczLnYe1GFGRnN7OKKJ4CgNyOcURWuHT5VV166WWdOnVOS0urNotIJDI6aLT0eHNHb73znm7cvacGey6uLzUUuDm9+xt/7wWO9qm7uBd3/CxH4MWJ91mO3ov7fuoj8DwA15bqH2PjGq3Un/o5bbmPzvg7H1/X//J3/wdjIqJSsCyxbEZdLI06PbNLRnELiIuyAcY3/w3YCkBp+UrZrJaXl23IRxFL8Y01ZmBWBnWXWfs1m/a6GbS4xZcra2HUM8wABKbZYqDPz3gsHp+f89g8Lw0CBSJNKM05z83wln8AB25B2DsGFcgJMVufkt+f7xksHBzu6ju/9209vHvLFIy1csmKJApjVDF7e/u2cTO4DhZMvGae0zfDvr3nnScbev3yOX31y2/oEcX+jY9MIYOFULlas6Z1/6iuer1lzQKKJIqWUrlmoMDhERYzA3s+8gKTqGhicdtsjTWNhTIFHvYwxYINggo5AJG2Nja21O2Rc5vTcBJ39iSDJ/4+XdLM0hm9+urndOHCJS0srhqTKpMBOKbwxc4XC1pAAWxexyoNBirsHqn79odq/cF7qqzva749Uh5b4OFYyVFcCXx4o6wimm1wT1PKHnO5PvnUfB6A65ZArnz+kX8MEY9ZYm6nQsYs4CgaYxijqWzajlGHYiyTUCcxMgVuOy3tNht2DAFAbag2GWm9ONLvjrb04eBQ/XjC2N9MrwDvQ8H1Se/gJwG43I88GayIeC6smcmGKmABPJxoVmn91PmX9Kd/7mu6uDyjeLGo79y8oW99dEVf/9Wf16VXTyuf7Gt4uKvBwZEGTYZ3rrrkvEEdRRGNSnVhdlElbDNjMVWLMGDLKhayPrimGbMLLeP0OhRp6ZTlbjV3trV27aq2Nh7bOVTH3qrTs6KZf+HzsKGF5Z+hoBla04nlFIAHf8kAkPw0ilqGZhSAqLpQnadLS0oufkMrlbPK7WzopeRIswUaiI76Glo+5rX7D/Th9Zs6d+GSNg629c3v/542UUKm4vrGz/+iuo2ORp2hlhdXzHbtvSvvKpGcqNtvamampEKR5gtrmJYNDm0wr7gebmzZrTPAjodrwsFXF0oA1PtXX2aD3eOUeoGfoTrFVuo4G5Br8Oki2dbR4wxcezS7wZiuonix3DnAhInio6FiA29EyGjG9hugMDWUSumcCpUZ7RwdWR5jKTXW17/4sn75a1/SufmiZjITZTMMSGOWwZlIM1x1RrIDuCjtvWBnoEKTu9eR/tHvXtH/+9YNTfKzOmp1rLmnOSY7amFh0dZY1lQG3wzF+Z51jTWNtY3GC6UOzG1+zrobrPE5Fvwd6/zCwoKdRxxL1nAeKzgpsF66kpC8JLee5/n4e56DTKubN2/aVx4LQgn5gNyHdT8odfl7/hk7fzi2vO9sPq1Jr65f+9Vf1FdW5/T62UUlxgN9dP1jdXNlxZfOK1GsGcDQ7vQ1MztnDR3EA2yS2y1cItqm7oSV3mgeWSYeazfKIayRyAjc3z9SPOlWrKhyeU8cC15/IBfB0kcFmAWMhUgymiiZKyuRLtqAsX+4K9V3tZTqqZoamrVjpogNNmA8Cj5UDT1riDcfb2phcVmz8/PKFPJKMAAP1zPDSuvEOaeduOA22uQNZdXoTfRPfv2faO3+hv7YL/yS7Qff//4fqn7U0OlTq2ZVfXB4qHyppJ/7xV/QuUsX7TnazZ62tnZsn2dodWrllO2///ev/7o14QxIGO7zfhmaMCTj3Afsxe0CUsVw2DVgnGEMA5QRBIpORzO1sl5/9WXNz1U06Hd02OqqVb2opS/+iorlVVgJtsYMR9hIApwM1Dhs6pu//S299sXX7XOA2ITiAJAJpnQgfwEUXL/+oSrVklaWT5nKDGUIfzPswUj3YU+731W7uadc+5Fem5WWsz1lJx0VcmkbNqbTrpBsN7qWSc0ALDEG9C/q9oP7SuZKWjp7XjuNlh4dNPX4oK3NnX01Wn3FcLAoV13BMRqYYn319Io1/EG5wrnDayEuASBkeWVFmXTWQJmjgyMjwFCXMFSoN+tWu7TbTbNgvH3rjra2ts3qvlCt6OXPfc4UT4ODulRvaMyNQWI+p5EBJj7UgnSG6sc0osmEjo4aerjfUG3prJZOrdqAqd5s2RDv7OlVFXIZG1DeuX1Le4eHUT6pu58ENSSkD7MLy2RVLJQ1v7Bs+du79abiuaJKs4t6cnCkEU4dDNcGQ+XJyS2X1T48UDYe05nlJRvUjUcMcOJKkf+dK9k1g92i7VzUYK2mHm48Ur3VMPIVziaDTl2DXlvxQUejxpEONh9q58EtjZv7Sk36BhhABGG4YoqnlNu4pYkYiHvuqQFkhZIN6QBO+NwMPEzCWPd8uKOjug4Oemq0hmq2e+r0AZM7tm4xqFqcn9X83IxOzc2omkkoZS5kHgXAtcz1GVS2fEV9yvAWlwHATiNGRTZ2S5df05/7z/7Wp67nsVD+a3/1Lx4DHUHtyDnFe2WAfGpl1fZvzg0DZC0jzfP3ws4Vch2pOwN4yaCP7Ntgn+wArtvxsg4wgLMs1GgAGQBcVztG1Kgoc489GrICCtzZ2pwBuN6LeFZX6BOCXf/zAFz2BXoI1iaLQiFyIiKQhgz359VoJ8PRk1Z/GsCZViyG2j6APgAuHufi4B7/OK8YvK+vP9C7P3zbAMlbN2+YQiMQOTgPUHWSx2fZtAXyuL1KQOHGzQCJyJralCqmHAV85bMKgI/nmDGIY8/mGHCcXQHlezI1EGS8w6NDtzBkN8g6gGuAJAAlFrcQXzc3tbv1xIeyONn0e2ZNiRLd1vjIAnSCSjibM+UYIO784pLKlarVf+w5EP6YBwcKpwG7WLTjCBCpWx2Mpp+JWlq4CzHp/tqa3W7fumVfPSYF8hPX/+QEwOUctoLNh8goLiNX7siSUcrEE8pzLACuDcCFuODqc46RZ7x5zrLl0kUWquGCY6/g7yAxG7nhGFwp2jVjoLo9VsoAWgfzHEDx84rDQVZ2whSWKHVdgOPEACNmNVraqTf19ke39IfXPlYfothoqMXFBc3Nz9q6DzKLWw/KPfaCchnFv7tNHRO4RgyDT5S3kQb4KZVXACKDPXiwT+a8CX2zq283LNMvvJ9jwCB6/KjajaraKQVudAmZ+5K5VE2M+JNLufV1pVCwmI9cKm02ruSDmo1rtaZiuWL2txMIt6mUPrx5Sx/dXYuyltMO8NBTRgbKx9mG9qmxk7lK0up3gJwA4DLojxy+Ll++bBm4WChPA7ghhinU9OHzfxbIne4LrB+KgM1pIsjzQNWg2J8GcMlQJWYDEgPRCp59633F84jC0z9zQkxEi576+pPA3+n39ez3z77u6fdq7xNFJwBpZKHsWdMxt6LtkB3dteNsIG7kUnD8mo+NtVDlxq3fsOvQIrA8a9xnRBVdOH9eFy6e1+wMWbA4sfG5jx3AJTMYYjizF4BgW9/dnc3IGFFcAkICehnirfZ39wzAhchDbYqyFcUtddPszJzOnj1ruemHh0RL5JQvFvx9UnsY2CZ1Ie31AaxYYwATk5qMBtqC8Hzvjj648q62nzzR3OyM2T/nI0DenHdYJyHHV2uq1Grm1sP+iPq3XMLtDKeKhIkCINkYeFvAJcEttVkjcJh656239MGV93Sws63W0ZEBuDlUlFHmsxPCHIzjmGEjjKsQ2eXHAC4E2QZ1EjFnA507c0avvvKKPRfrH1aw7BXsMexp8VRcMYhJLvO19ZwdpNsfqtMbmHVyA/UecV+41OAUByEN0h3RIdmcXduon7FRBlCGeLe7v6s7D9b08Z1b2t0/0mGjowGXrV3jDnLieMIN8Nb6J5TqabeGNqe7SAVrGanEWGD/Sm1lazYW+V7r2rUdKSkhTdN3p+JkqBNfkbH5WG8UV3sQV3uYUHuU0DCWsdtk4vDxsfI2Ut9OK3CPs3HNZcJVtKF2CSDu8fpgvwqyhkiF638dqW+nAdwToPZpEDfKUj/OwaWeYs3oKR4bKpmYaGlpTj/95hd18cJpVSsFZVIA2X3lcynVqiUjGJiFcpST7eSfE4CPfZSPfDiA/ILrUVODPgTtI/V7DY2G9NoRgGtxaRO1Gy09uHdfd27d0cfXP7brgT2ZzxA1K38T6jezWOfcLBZNHU8dQj9Ifix7Ha+LWiKdyRmZic+3RWZ2t2+E/g6uDRAKIYrRG0TEhVBDPasVOSHhewZsUDkHW/owHzEFvtXf9Nz0IMwmTkhQHp/lzkPT8R6sYX6OeZ45xxegnPVrpgYRvGz5t2ahbAQu36emAdywN08DuNNr8CeBue5sctIi/Cgx50TlHepo5l5GGMHhsdmMIg9RSkdZxHz+uONAXjGRS0LxVEpvfPkr+uIbb+r06fNaXDql4SiuVruv22sPdP3mHf3grR/q7sN1JSoVJctlJXElS6f14J/+gxc42qfu4l7c8bMcgRcn3mc5ei/u+6mPwM7OTmTYGz3E8X89/eNP9QQ/Ri14DODe+Fh//+/898owmCmVVapVrThi8yVDtdFsmX0yti+0vmwEVqxWK54XMhprdfW0DfHZlIKFGYOuoNZiaMQNVW3IM3RVljOVuQ/NAYN9gFqGFACxQXnF31G8w24MCtgwxOG/V1aWtbJyKrLpadjgEltM7mOM6XjcGIKWBRVl7WJptL+7rSvvvaP9nSeWZ5YnlxAFCspW8gCxdS6X7WdsxrzmwNQPzRpMRixfvvGVn1I+m9IHH7xvQ1DKYJpwUwfUZqxgoKGwvJU+RXzfhiH5YsmAL4ar/LzR6lhRw7Hl/TNgtawIU2zAEi+4JW86Zq9z/7CtwSipZKas0SSluAHDZVNUzZ86q8XVC1pZPm0/y2QKSqVQAnHcXbE3jE/UT4yVnUxUovAYD9VvHiq+t6vKo131vvehYlfXVD3qqtKXikMp0fege0BKS1nBtnMcMwscxSILP3Qtx5OGyPozasKdP+qDu5AKwvs9To07ZiLSo59ULZ62OzHLZECwcSpmQBgDIx4wWyqom5joINbTTq+p/V5L9V5TpVTRmjvLpYxPdDfV1rf6G/o41lIvljCTZTJyveT+0SLpx117zxsWDrm4aMoAWUZjzeSLqk2S+tzcsv7tP/6n9DOXX1Omeah0rKt6PKbf+MH39Tjd1+d++Q2dujyrVKJL+I66e00Nd8nXcVYmBVm90TTwCobxbHVGhXRWlXxeVRrjEnk6KAQNybOhCDdrTMgwJGMxGVd7b1eb9+5ox/KZjlTHgq/btYSVMDQALPEck4Sx4gPwhrUbABvFNExK7Ps6AKgRS5LHIAt0ZmZFl898Q0u5BQ0eP9DZhaJio5ZUyGqMEr0wo2FX2lvfVKvXUXqmqLc//kC/9Qf/XPf3dvQzf+wXbGg+GE007k/05hfe0G9/859KsYGJT+fmysrmsIxiaIjKrK/ucChsnO8+WNeDx0/M7oXcTSv8o2zEiBt7/JFOD4lPGjDP7TM1cGS1F9wAzOrXBqQ+2LHOHzs9Uyv5w3J1McwqmAVfUulM0oaMMFD5B9O0i91mu61yPKPLZ84ZOWN985Em/aY+d25Zv/qLX9MrZ+ZUy8VUSE4QVyJz1jhdUAzVUwBuo0xKhqJ+BZkEV81RSv/4Ox/ot753XZvNkWVdko8cGgGs8ckTZZ02+65oiM4azLrD4ARrMFMjDvo21AyKp0C6oVFjjQOwtSEPxJSo8eZnHJ9AfAlAAYz0MDTknGL4curUKVvzWfuxfkcxN52ByzoXlFGmKARQIR83l9Kgvae/8Ce/oT/75dd0tpTUeNCzbOcjGvO50+rEyYBOqzMcK5MramFxyZo2lHoQYXb3tjUzi/0mgGzPskPBSgFTsS5nWIUC0hSusbgDIJHSmPcP6M1auL7+0HKHOm2yzGV2UIlMScXyjGKcmzsbynQONJfsqZaT55My2M6Qh+2DZYA8jgNKEpwoTCWHHWHGc5PNppHBidk8+xyBrCAAoUk8q0frT/St3/l93bx5X69//qe08WTHAJZ799bsdS4vLZm6lWtl+fSKFpYXjYixs7tnVlqGAsakAzJ7e4Cx7rgRrBd5XTSvrEOhQQYQB8xgtAoAa1ZU5BCaciphzT3W7ssLM3r15fOWqYTaP7H8ula/+CtK5hbUG6G8ARBAHemuF+tr67p1+47eePNNDS2vEDWc7xk93kOvb+vg440NlWtFvfTSBR/cM7QxpC4akLJPjYba2dvR4f4jvb6U0/lCX/OpnoopWPvYieeUtwxxzteJ6oc+OEOZtruzpZu372hhdVUzC4uWFb4/kD64/VB31h5rkqBuqplrhjX4475ZmEEQQ2mB0sPzE1NmIQwgkEiltbS0ZMq40WBsz8feb7bPManVbdsQpNnp6M6d22ocNtTAKrXXsfMA0HR5blbJXl/xRkvD/UOLN4jN1ux8Chbf7D/YezEoZYhiCveZVeVmV5TJF5VI581ymVMJgg7XOwAqubAM/2xvZuCMawATQ/bHCCBBTb+9/UQ7XLfzC6rMzmlr90CJXEGTVEYPHz9Ru9u3HZUhDtmIuVhMtXxGRRQWo4HZ5qWSMVO6FQoVG8ZxDkIQpO5pEBEBWNdp6ajd0g5W5IAxDCEPd5UcdFTLxJXqN9Xceqj129ctysIsKiO1nQ9mjDYWqVLjgtBXKwPOYGnpKoVkGrvVlFsKCqC9q8P6UI82D7S1DVDftdgA1Aqmtojy2lbmaro0XzPbULLgbbQXKQUTlk3NkDOpcQy14kg9hlIDrl9qkYQGQyyUX9O/8df/9qcq8bnTOwC4f+UvHJsx2HCHQVoEYqG+BcA9VuCi0M7nHZCyGI9gC+qgk50Lw5ABGzegEQV5sFB+FsBl/THkO7I195ItZMw7YGb/m4w9e6zdNvC2UiYj8WSAGQZPzwImYQ8GUKVPCETQEMfCehxqbWp+A9KfIcBOP8/0ns8rnbZSZp9h/wsgLvsNf29KsAIK35QrnyJl6ebjR/rww/f10bWr+ujaNXWwNTdBNoqUoam8sOqkLuM6cGxsYkQlt012oDYAhw7guoqN34f/5mfUwmbzbkTYhrkF2NuMbKp53Rxf8g07EF6ijER7DPblSHHTPCJ3tm71OucqrhwAuFkyOslcR50BkJt1shgkPtyCACaIX0GNmyuUbB0DyDVlFPZ7pmSDdEqV7rW0289GVtg2w3bl6sHBvvb3dvXxR9d1+9ZtW29QjkG+ZRiMirNIRrwpayF3elY2X50YcaIiYWBaIqqH14wSMMotNeAWlXIE4DrDIR7lL3rkCz8jrsDsrLFQLhRN6QcQMzO3YD0agNEJqcAvU0ADU+5GYLHl4wIaZHB0cGUemZusqfSi+9i31hu68eCxrj9YN/IBKjb6UM4XFNTdbsuJ0eWiWcYyEOY8cGv+6BgaYh596P5KjPwUstb90o+yPKMoimcB3AcPHlj+bVAvOqh40vmE744BXFOSBcyC54tIj9F1zmeCyhbnmQKKq2xGM5WyuSl0Wi0d7e9bTEq5VDESwPzysg7bbe21Wlrb2NTDrW0bHo/jrEUOINn/IvtpVwI7fGskKc7Z8dCIcewFRDlYvukUgPv1r3/9OAOXl87xDoB2AHL9dDx538+qop4ldwZVYFionwVSp/8+KHABcPlsyQnFvt6Af1MMen0yDQrbqhl9ds9uBs8DjMPfP2/jeHb9+yQgePoxngZwIwvlCLzm9Vp8CerLSIU7rWgOYErIEg7XZ7j+XQ2OY5mDbtSjENznF+ZMuQkJ34l6ZODiGOJKdu7v5Bns+yEMObDHft3pdQ2gPTw4tNkPZJWVxWUDiFG/Mm/Z2dm1OdDc3IKtBZDWuOCC5T/fByEB6tsB2fZGphhajAb9xOHOtp48fqhbNz7S4f6u5mZmbE1nbccSGoJLoVR1V7Ns3tZNAD/OY6xjqUupq4yQT4+KPTO29mToRkIGVI79Xldvff97ev+dH6q+v6dOs2HXFOQIm62Yq8coWr98DaC2ZP8j8iSL8whESDJuWy0DkcikXV1ZMZIq6xWfgRE5cNmJyCYJ1nwDcWMe02JuTsQkDQzABbilL6NWAbhF1GHqyjR1c94AdkBzrPfJ4oUwiYvLzuG+bj9Y07XbN/Xw8ZY2tvbUwa6aWVYcQl0yAsSwTx7Z8c4ZgEuurws8zKqYaKagksZBBQAtypBnbQxzOSN24GQDgHvsHgVYR52X02CSUm+UVGsQU6MfE5KFoei/kC44gIvSF/GDT4MiG2X2kMhG2Yg0UwBuWEOCAtf78ij31mZsIUM8XKWW4Bq5HkR2ylPK26frlBOCkD2kuS3huoTz08iIsa++clEXzq9qZXlOpWLGwF1I/LMzqNURm0ytbz4W8kgt26B8LyH+A1L0aEiUXVv9Xl2DAbn0kHm7Emut1bQxcyV69HBdd2/f0ZV3r+jxo3XrtYwMFosU4qbW9bxbZq4QPnE9pAdpHB1qd2fHwFxqHvZKc88zUsJYzQ4AblftXt9uAIsAuPb5W3SDb3/Bojl8dRfoMDN3MHNaCOXH1QFZahvWEK73ft/J2risHNs0myuRu3ZwP3NCtMgn+jsHsvk8uJ+DuCXNzlS1uDBvdUse14+oBjTC2DNWydMg7vT6+0ngrf88EHlOVvun13h/z/wLs3XWm1aLWtHzx/ltMpmOBBpeP50AuLgXMl+VLlx6RRcvv6IvfPHLuvjSKzqst7W1vaf3PvhI1z7mWt7UfqulNK5TxaKGSfbuuA6//RsvcLRP3cW9uONnOQIvTrzPcvRe3PdTH4EfAXCfFd/+GCXuJ5nV/sjJ/Bwg90SBC4D7d0wJWptfUK5QVM+a8JENSOuNlqlDGHADaFLwzs7NHdsSUVifO3fONjwGCBRdbCyoqRjOs5mg2qBoRP0TmJthMMGBo2inCIU9yf2xdgLAPQaT4myUqGRgK6asGQM4pWinIWDYDVDKcwSV2HhAIVNw9lcmo1KhFLEdMzZIoR+uH+7rzu0bah8d6PBw1/LU2KR53bCjeT08hiwfwYupoEBjI+c98lpeunRBs8WsMcnXHz0yi2nYl1jywXgng3emVrVivtvtWBHc7Q8MHDdwCQuwfNEGNFibUvBYhmS7o/3DIx3VG1ZIU1y6xRoseTI0R2YBM44XNUkUtXruJZ278JJZLGK/mStWlEjDwIel6EO2uIG3XhRTDAGGjlMTFUdxleNJjeJjs7htNg+0OBhr8UlD3beuqX3luvJbR6o2hiq1h0qjEB6PLcSex0qOE2ZBTVbrcYMbDfEcyLU/PL5FRjI2DAupuYGfaJ87/4syaf2+MVPhTMjYjI3VHQ3UoelJel4rA7LWqK/N3pH21FczOdR+t6FWr6nl+IxZPvOZJ9Jx3cv09duDDd1Uy9S3fbNU9JyRPwoAl+ai3+0b67CYzKgWz+kbr31Bf/lX/5yWEjlVTTU7VKe1o73hSG8/eaSrrXW99sdf0fz5giajuuKdiXp7fY13e5qYhXVcvQGA15GG/YFZRVVhu6bSloFbjTLDaF4YWsPqjaOUSGdPrHYZICbj6u7taWvtrna3N02F2Oy01R30rXExcAZrMrONgZGd0oDBc69v9skFCjaayMgOJgxTrcClESBHLZVWOVfWcnxR1X5KC+m0VmarGiYnSpRLGqWwxitr0hhpDMKaSanVONR4vqLvX7ui3/r2t7R8+bKOUHGkMtrbP9LFxRWtP7yrbq+uTDamShWGM+8VC3a3ZopnMjYke++Da9rGKnTAtYX1EQrVkFPmQ8BAHvAZXjSqijLU7L8tX3Y6Z9MZ5PzObdAA1DyLjcbDbJ1Q6qD4YqAFy9EsaiaeE2S5ajSCsJsnZv8FqHt+fkVn5xf15PF9NVq7unx2Rb/ys1/WpdU5VbIxFbMMAOQWV0kscvNuWWm+ZbR0/l4s99HAA7eUG6aK+s3vfKh/8FvfUzdZMpAJRR82YTTi1cqMZbkAmgZ7aD5vlE1BicuaBWOWNZSfQ9KxDJXJxAYqltEXqW5Zs1HRsh6yLrKesx6zhgLmBrtOzhfuhwKE3/H8169f1xtvvKF79+6pMjNjx5O/Y5jJOs9XHiPsFaPewKxnUdWN+0f6i3/yG/o3v/YFreRilge6+WBddSV1mCpqrzPUOJVRXynFUuRD13wwoLGqpYJly6IMc0ISe96RWTfCxg+fJ2AVbHSaTXeY4PWhEMaSLOWZ7QdHlonD+cDn3WEPHZOVlVeK2IGth8p3DzWXGamQjTuQh1KejGqNDTDY293T+sNHBm7QEEHs4fWx7tk5zudKLnpgoadSplrEAoyhyIcffqxWG3+CpPKFijqdnjH+IQQBGHCe8PkzTDyq13XUbLgqkKGHADDd1pV9nHPJjfNp+iJ7VJ4rCri03D+fKjh4b/lhNPGuXrch+iQRDVmHmq3m9eor55TJ4L0jBOcAACAASURBVCLQV2zmvM5+8ReVr55Vb1xQZxTTMDZSf9A1O7w//P5bevOnv2p2izCEOc8cSB7aYO727bt2zM6cOaNSuWDPnwNsMEZ5XxnU3sOecpmc7t69o/rRtl49N69Me0srmZ5eWoAtjecCoANEBc8PSyZz6rY7mq3WtL25oSvv/FC1alWvfv5VJRkgZjLa2G/od9++okdbRxrF86a0BtDw4zRSJsn+NbYBBHn17Ln98cjUC/a5J5Kq1tzylaMOEMP55Pa+7Htu33aXegKLeWNJY7k50YULFy0nuYIyg0++3dLg8FC5Qk7Z+TmlzLbQBxQZMpmyDMJcQUsdFK8sKlVZUKEyq3xlTrFMXpNkRqls3oeOUZ7g2KyAsUh0BTNALucJZDJWS4gAu/s72tjcdBVksWD3j2ezanYHauDeMhybtXM6m1IWEGg8UiGdVDWbUY7MckCPBMSviTLUNlafOFmI2qfVaWswmWj36EC7jSPtj5LqMkibjFU/OFDzcFepYVd59dU7eKK1Gx9q3O8Y0GYW60PycQGIUdDhDoFVHAOYsRJjt0q0oU+0pkOYSGfTti6hxtvd7+rWvcfa3N4TmKuBDBASIB4C0I0HysYmqsWluWpFs7WqZT4WUfawaEeqGd4jZBP2ZSoMs4ec+DXCXrt44SX96n/yNz51D/HOO2/pr/7lEwDXiB4G4KKCTmp5+ZRWT6HAddUn6ykDZN/jGTIGJwrf74ISl9dmKh+ruwEac8rnyGzFBQdlYNatXaeGmsEaMdjVUg9w85lmzJSiKJAqpapFQDwLrAbwdtpOOVz7wQKWfYV9iHUq9Bysy9wAckPEyfSAKzxPUJKH3mIaNAkq3GkAl2G7D8pZU70HQWHv6tektre2LP/26ofv68qV99Qmz9pqDfe6BYTD/tNIrICwEZiNIt+Acfvq4K6RUw1sRcXJ79zpwZ4TEI9rYzgyl4Sjw6PIxcJrEouwiOzSOTb0bhBhONcsO9HIZuahqAGE0F7PBuYWGYM7yHikdDJmdsXULIAO2ULBXCcg+UAaw0kIBaUBm9WaCqWKZTlSjwDe+pDfiQoGxqOgimyOfbjq9o2cDJBqIIYxCKZvshzfel272zv2FWcECBFmiQ6AG43Crb5hi4nUQ7y3fJJIkqQpXwzwJcsuOi85NwFwDcSNo4JDbeUZhXzPzT6LbE5F8ijLZdWIApqd08z8gkoRgGukgKiHCWRA2+MiwN2sYlELs49AlKQ+BrTiMxj0LaaELPONvQO7OdA9MKUaYPzGxrp2d7etz4ZkbCq/YwAX0oDXqJatbWC290QBhD4hUPi1fKz+jUDc4ATBtbO2tmY3wC8ALgbR06SHH5kfRFagoTmi1rRnj9o6XoVlF6MGTHNLaa5W0/L8vNWP9cNDI1ZlUllzflg+fVobe3va2N3TDp95vakh9poReMv7oi8kiMasRJ8CcAFvAbGGdi7jksH5S7+PywHg4uWXXxYA7qVLl3Tm9Gl7rcESnTrKAdxRZIHtCmpXYWLF/KN2l/bb6BoK68izAOn04s3vqGmxUCbmiXxqyEG5vNdgpoiL1uh/EQB3Gtx9dtj/7PM/u5n8eHDAX4+tvVjishZlM2av6lFGrhi29bbj5BbPwB368YquDIPZw2UeWWuz5tu5hRqdYx4pCl0l74pZetnTp1cNxPW4qJjFXRFtgqMK10TYD7w1c2IZwgKiTzyuq2dg6tnTZ1Wt1GxeBHixv39g+xRucaxVzGVYJ1mnmL2wX/G3vF/cOHCAweGjjxq3VVenWVf7cM8isbY319VtN01lCmhDL8w6sbS8qsrsgvLlmpIZLIndChzVIGAjjjnUlObeYWugDPxlrXFHG5S+Q3vO7/3+7+ndt99Sp1FXv9MyNyfsyG2XtogGJ1fRp3vdkjJrcoCyNH0pbhfEfuFglEmb8h3i5unVU54JC3GEfqTf9Sxgi0kCwOKzZx/BecodNZhRdem1uj3rfwxk4z1ZTZiyXHUUxnwt5QsG0gHMAfRBNtxr1nX30bqu37ur22sPdXvtkRrtnkUbWa2YTHtOKADgeGiEPlPg4m6BkhF1rSmzPRvViGXUyOwvtgc7OHusaDcr9aEJLpiLBPV4ivo2nbO823E8o0ZPqnfH6o2Z/bAnM7nCaeyTAVyPqaF/fw6Ae7w+nFgg2/yAx4uyyr3GcgPlZ5W2nuH7rGVyFPl0DO5G+e0xnMCoH4cqFrM6vbqk82dXdOniac3UimavXCrlNBcBuIFU7lmshrVG+wPlaeRI4d7Kpu4djwE1cVWr2/eTMQAudvUeQzWg7t/e1YO1+3r/vff18P6akXTY45wD5CQDvmfeCaDv4K3PYsm8RmXPdc01EMit9Pyc0wbeRgAu9QTnIKRHyPkhIs7eQ4Q/Rxj0MVgbSL7mpxftwb52OygbZjd8D3jb7RGNAkmE3sc/o0BCt/o4cj5xsqDPhwNUSq9LxjDWybOzNa2uLBtxqYDrGh+pHdMTi307OhGg+y+qwJ0GcQNR8uk1/gTAtXMMByYs0BtNU+BSM/KecX2yWoL+wNb3mFlVM7PuRvnDM/OQrFb15le+ppdffV2bT3b14NGmPrj2se6sPTD3POamyUpFyuU1YAYWk9q/95svcLRP3cW9uONnOQIvTrzPcvRe3PdTH4GfCOD6hOFHHn+aXfQjv4ya5qd+/gyI+xSA+3f/rllkLa6cMlusNkrQRsvYVgwRUN3RgFAwlirlSFmpyEbZ86coDPnHJsGwn1xEfkY+IAzIra2tYwB32joZVS6bE48BQMD9YQij0grsxDDAcdWrD7tpJmgg2JwZclgRHqmjbIA1HDnzcnZW1XLVgNjA6DVbrZjUaze1vflImxvr2nz00O3Ehn0bHNKM876LWJkZi80HfRQeFJD7Bwc24KTpi1tmW9PtpfuAW249y2vFlrlWKVlj63aqzvSiKAacNWAg7VY+AGgMX2tVz1I5OKxrY2tbeweHpmbhcYOFM9UG1hap/KwWT7+slbOvaGHlnGbmliOb24wSZCcxxGN4YaxCL05oyowpSwNj05CJMpOEUpO4xomYmuOeDhsHKo7GOjVJqnTY0vD2PbWvfKTk9Ycqb9ZV6PSNwWcKsElcmQnNQ0yTBANKin1XiU2li0b2MT58iTNAMYDLG3QfSnirboBAHM2MA2NWfHI0o+zQAUZaFA3ZhAYZBss9dbot1Ydd7aqnRiamR90Ds2UpJDNaGBeUAsDFRjkd08PSWL/d39C1Hn+DwhQAl6LnBHwOg72fdGFPM7iP/3bCMCyhSW+kcjqvn//CV/Vr/+qf19nKrOLkKtrALa5hQtrr9fTuozUVLle0+sWqxqk9tY92NDgYanyQ0LiOIg3mX9wzqQ/rSsQSZmubyyRVSGdUK+ZVLsCGJQMHlSDD+4xS+YLiWSyi3JZM+awfWzIHtza0vf5Q7VbDcwYBclBiTQG4vuzEDKinCGSoXSpj8+kALmAkAyHANZpTwCU+RxqrXDKt09l5zY8yOpWrqozyu1xUP51U3ICLpOKtoZDIQmhg+JKZm1W8UtJbVz/Ue/fu6f7RkVK1Ga1v76iUzajVgFjRVLmaUb6IYiJr15llVZs1OaDHA924eccsc8m9sUytMDSBXMAgeeznnhWyNmBg6EdzFv3MAKmTQU5QMAQ1DtcQQw6uRa4rLPMADbhmWVda9SP1Wm11my1na4K9WhPuQyIgNuyZs7Gk/rVf/lN6cueuuvUNXTw3oze/8IrOLc2oVsSOLq1EGlAI5kHKMsIYDlj2ml3P/j8HcP1Ks5wkhrSxnL79wUP9+j9/R/f3OhrH3DKI1zyeuD07DXIAb1k7g8LWrACxGApWoDBpC4Wn7I9dGeLr2bStchgEcV64dZoPcwMYEJj8NowmmzmywIQhSj4uqkNXzvjQiL8LoLGpKACRGi31uz0l0gC2df35X/qa/r1f+ooWY6R7TtQ4PNJBb6SDRFpr2wdSpmjA94ihQ7nqijtUVaxVqORSSdunYCzbgGDIkACLsLGpcPnMAN887ylrWbHeEKbste3vHdi1gPsBwygAqy5WrZm8YqOJOtub0s4jVYZHqqbI1kpZ3mciC6icFjBSt9OzPLpbN+/YsOHBzpF2D46OyRVBQWIdeNTBMvBkqMC5z4/IQR9ic0+m0NBz1hlU+eDBbTtdeWBttqsrGdCxL0DsiYZxNNNGXuAzsuAh3/4YwrFdcJ048OXnHr/3DCqiogCcowQ7VIYMBgHIS2m9cvmMSiWAhr4G6YoKiy9rfvV15WqnNUjm1RuPdVA/0A/f/qEW55d06dLLFgdgDhRYUGhiOa4PHz46zgi0oQ4DWQDkIfbFOEIMFRsN1ek0dQhJoVZRatxSZ+uWKpOmXl2u6vLqvNmMkb10UD9062PqgnhayTgD6Kru3rqlne0Nff61V3Xm7KpiqbgRfTa293Xj/oburu9oY7epQSyjJHal2F3HGHSg4JDSOQAQ1FPkg4/VjdQL2XzeQAIA1VGXrEhfvwaDsb1fBlv7B0e6cfuuEemICugMBlqYndWp+QWzIc6RVznsKznsKTkeqlDIKo21MTavDItR/OVy5q5tebCR0nIEsB3PaJzIKlWeV2FuRcliTUrlzQrZiDCsVZafRD3kpBzWQ+oG1jMU0Wa9X2+Z0gPiA0QgswYsFG0QUG/1NMGWtJhTASIbgHM8bkpcKiMfg/lnCpCKqhz1BAAYQ3+zodVEh/VDu41iMTXiGR32RmZlTP2E2nHUbSoxaKp7uKWtB3csk5ahZePoSA0+16hGtDxNCBMew6l8OqZUtLaaUpH1lbV5ODSLcdaj7jCmdk/m5MDNAAZy3yxEndcN8WEsKBhk1FHXADqVC3kjhwDkYiWKQ0sqjrrEB0VpFH9cJ7w2SUuXXtG/8h//9Z9Uanzi7w3A/Sv/riukrXDxP+XcY29aXlrRqVOrUe5qygbPkAdcBeODLgelnKTIvu8AkEvyUSeimjIFbi6yUM5wnjE8JR/OLX4dBHH7OVe7YU/tg3tTA5uFJDmKXZUKZRXzpacA3GmgxJVbvg+E+t+Hz32r/fl8OAeDgwR7L/sHfcSzAO4xQSsAmVPKu2kgJgzbeI4AFhsxzWIXEjZUhgxg2apmJ5/U/v6eHqyt6f0r7+kH3/+eEYCCopHhGNaf9CAMtqmLjOwFqcGsA92ZKKgs+bxcLesKXK5fSHN8b68tZBRb1qe7EKBWQ8lpdqZRtW39EQQIyHnNpg1UTZHOV65prKdxQdDY9stMipzSmO17RlZl+AoYl89bX2J7VZJBNwqtlBKZrEqVmmYXFg3Ihbzi9oc9i/lg3zBlauTs4aDOiWUsZwquB7wv7FIB+Bjs7u/u6uqHH2rt3l0n/lgkAeQLVMEROS1CiHgMA5opaxNxlSCEJBMGYphyD6WJgbdRfiGgbipje2MyDaEJkCpvVqe4IOWLZVVNYTyj6gx5mzWlqVPJRw9K3uMZabBn9LWAz5W91LZC9tTIuYXPKxL5WpYfIAR1dgsnC8AYcyA50O7ujq5d+9Cs67l4eb/Wt5IvzzUc5RiydgUFULjeLKfRnzgCz/xafhbADXUXdRlEOW6WHbq3d6ySfloVejJ3iPySjhU+0wsRhyQooqEGQ1wBwKXnnZupmQsHr7vXJcO5p7nFJS0sL2tzf1+be/tq2vEYahSDsMb14VaR9DhYPRrB14YVruAnlsYBXD+XyUuXZRkOTcXNuU/e59d/9mcNwD39IwAuIJ0rdqljfM1zYMXXLgdxPXMx9J8nStlnVbgci0AKCQAr9wPA/f73v6+d3R2zxmWtyOSchPE8ADfcdxrYDcd5Gnx9Hoj748DbcN9nCSvT/e3x30TqdXNqgExiOZlONOKYsL8bgHvsUODncQBljbQRKXbtGEb1vb2+aMJqr59605w86FX9ucyNILITpte4ePG8Llw4r/PnzpkyF2Debmbf7CAemd+Q7SEjUodDzrx44aKpbUtFYl/6Rn5nHcrmAmEpadch/U8g6eLI4XMV1piRmvUD1SGnPVzTzsYj9RqHGnabFrOVjHnGKo9pudnFsmrznNOntXTmvArVGSUyeVkVOAzqxpE7R7TaFhmBUp+9ivXG9oqYrJaBlPadb/9z/fCtH2jU7Wgy7NualgWstIgpfxwIf6y3XHn23tIZA8qo8VgnQx4pOb2ztZoWFxYMxDX3om7H88mHg4hLQ44tN4haWMADipK5nTJQh14H8IcanF7CyN3EKuCaki/aPAwA2VxWyA/HbYaIseFQ9X5Pj/b2dG9zU9dvr+najdvaPmhYHrgpXqk/Qp5sVLMzv2B2Qh3F+UAnwfpj/T2EgRFzJ/ov9ihA3Iytz96guGY2nWINyti6RA2SSOCygptEUYlM0cDbw9ZAnVFc3VHcnOuGE+abXssA5Fos0SSyQTaHIwdknwfg2hpwnCMeuRnY37qjgFW5VmP9eAA31D/+9cRm+SQPl3UIRxD2xrGy2aSqFbJwl/T665e1tFCz+rdUCgpcBxKtBrN6zLNOI26ZjzQjogX1K+reyYT6igzcujTBEpnj7WQZgPYRPQy5yLu7loO7du+eHpFxfHjgdbwpddmXPfucz9DU1NSQ1APeSEaz46I5Pzk51PNuzZ2Q+isSuVDnU1fYDSXsaGJkZatRp27HzhPRlJHjF/ZAc0wJyn3r8XxPgcwMgItDGqRmO+bhfJTXMNzXFbh9q12ZD0S0KVvTXIVLxF9NZ1dPWa+ZT/t1GADc6bV9Grj1eXYgT/6kr76vHy+kz3QDRKqF37E3MjPkmm0128cxVLwfc1vjhTOns/U9Yce8Tc3I+gCZIpVVOl/U5z7/JZ05f1EP1jfNUWlrd18HjbZi2byUzWqczmrMTCHLXCqpxj/7P1/gaJ+6i3txx89yBF6ceJ/l6L2476c+As8DcH1Rn3rIZwDcH8f+DPf6EWDpE1S4d2/e1P/29/6eTp05p2Q2a2wc2E7tJpmJSbMeLlawigHEzVh2Bgs+THcGDJaHhuo2skJmU0KNBYBLUYzCigZgc3PTlEpsnhSvQZELgEt+LX/HEIYi7c6dO2a3bEqIXM6GEDRmziImO9ELeZ6L5wBMId+Jfwwz2JxpHCvlipYWFrS0uOSPzaCDwQWsxmTCANyj/V3du3tTh/s7GpKT1256gxHZ6zHYYEhHgQrDnwLW1YYDa8BhjtePDjXqd4xxOVRKmMEwGDbb2UxKtXLBADZYygAsvMZmq20DkcXlVSv09vYPjLmOknRlcc7Yabt7B6YkPGq21B/ayN0Ka5pcLG7jyZxOnXtVF1/7ac0tXVKuMqdcHlZ8lC9MHmPMQRAvnDyf4kQh4IMVsxjEHnqMyjVuQ5hOs6kcDZYkEk9nxgOl761r8AcfKvbDm8pu7ivZ6SlO1uM4ofQYhmJM/QmFmA/uAks8LK4BoDX2fABrn2JyO4BrDP3YWMPILssGUwx0jekVMxXpOBlTOz5SfYLSp23FyDid1H5qpMO89NGTNSvIZjNFLQ/yysG2jE/UTY60vZTVt4db+uHuI02gjmGrRk3zRwXgphi0DJQeJfXV17+kS8sXVEzktVib1c6TTbNazWZyqjc6eri7r43Wvv7sr/0pfeUXzmg0fKT23pb6O2ONDzNGROB4droDHR1hZ94zqygG4gmK+GRS1UJO5QI2SjRSqDZcMZ8pFJXIFe26AP9IoCY3lvlQ3YN9HWxuqNNqqNlpqd3rGnkDdSZzJ4ZSIWuHn3O9kYWXyzmQZ1l+lgXddZYfmaa9rjHhyWrFym42P6NXqqtaTVRUTpY15twtpJSuFhxUJf+mM9CwN1K/OzCVBwxm7FnevnVbb9+9p1Y6q/X9fWXKGbU7B4qnhipWUkrl4soVULOlbEiXSdNI5g0Ae+sP39HRUdMaRBoxV7UBmnqjGrccmMiiLcqkCkMYr6hPGPKhCXCFrQ+Vuf5ZT+bn5pSG6Rs1BUyqWF/6nbaGna767Y5bvRl465RRs9AiZzse00tnz+tPf+OXdPUH39crp8t68wurWp4rq5KnAcXCMK2Yra1JTZJZTVCQmILFySQ+DHHmPNe5l/coVCjEU/r9axv6P775A63ttJXMFm1tRQHFcJM82O3NLVtjTYGJxXa0ZoWhMo+FBSCNF59/IOo4SJ+0Y8AwHTAA1S1fAdSw2zebYTJ+02n7yjCV37Feov4KyileO+cOj2XnFSAhP+t0bG2314vCB9s2jh1gV4ccroERTybDhv7cN97UX/qVr2spPlAKskGzrU48pQPF9D4gWDynZGEGRE15yDx52Oo0LxMdMeCOSwsL8zZsB+jBXhIFLvbiAC5YLENYoCGyPjeGeiBt/429MqtWsVBSPJNXrpjXcDwwsAdFT5fs84d3VWjtak4dFZNSJofiMWvWyGTOYA3VaLR18+YtPXjwUGvrW7q13VaXGaWpn9x2y0AWY00ztHT1AOusK1YYrmM7lzI7LAPSGS7TsKE6sowhhusO6BmYYJZQnoljGeamtHFLcM4v/p737f+86QvsXXtllvsZKdiNaOMErqEpFZ3YwzoPUFAqpHXuzLzK5ZTiyYkm6YISxWXFc8sqzl0wW1+awivXrppd8hde/ylr0NkTufaIc7Bog+1t+mItLi5Fw7yBWbp5XnzP7EBbLfJrsVIba3FuRvu7W9peu6rThYHmM2Mt5OJaqpZUqVaVLhTUGw3VbNVtiMAeaKI09ujDPa0uL+mli+dUq5VMoTDSSPVmW4edoYG3H9y4b7nD6RxAS0pDMtQYekB6KM/aY7Jn0yCjuj+sN83tBKtOU61ix85AeuSZY5Y71h/p9p0HerD+xOz5crWKzlw+r6XqjOL9vvJjKTPqq5xNqJRFyUpGugNtlrUWjxkRzLJwzdo8yng1ijx7c0yDWFptZTTO1pSqLCpbW1QqX9EgxrniKhcD6jkWkXVYIJ9xijDMOzxqmRoaIBbgivxjVCXjOAM8aqi8KpW88hlXd0/6A3u/lhtuw3FXwHKOjQC+4zENe131Wy31Oi0D1anHGJywJrQGYx12+9pDfdjzrE2Ic73mvpoHm+o1DlTOZy1O4OjQrdoY6rOhYV/JoJNj7YAM9qVJX78NmHZLVN4b5xgg7mBMXZAyYKE35KBEA75ITkHdZGOTeJT3ap+lD3mp9cxSNJtRKZ9VJZNUMZ20bOi8WeZmlGXvio21dOGy/sx/+jc/dQ/hAO6/4/d3gY997pb1l89rYXFRS4vLRsI0q1jsKA3AdXJQAHCNzBGsWs2J3wdM5voyDeDmyMB1NZPn33rcggG4ZoUHkQSlEARHB1tsgJZKmvKHYVghV7T9OoC0Tw8vHRgLN9YyH9y7apG9w1SmqDabTXvskINLHxEiAcJw7FmV749T0U2DxTyXgaPUKYBT0RCS4xgsPtkjnmxu6N13fqjf+91vq350YGukZZxn0qbeR4FrWZC4b0SKSIBDwFHqNAcPXJEWyFMAG3xO5Cfy/TQgxz7qNwdyXVHl6n0+B9TxAC2W617HDhHikytBWdewSzarSTtPZT0KyiesNyH3QaoERHQlXs5IIQC4gAZDnHsUUzZfMoUqxN/qzJztMV0DuyNSHEAvCtwoQzOAimH4CbnWSWHek3Vabbtev/fdP9DVDz8wpQ/XajbD4NfJoexRjlJ6b4FjDgB0LhFTKRk3sIPPyGJzDIRI2usCuE2ks8oXyK0sK1csKcfXQlG5fHQrlswuuVytqlQm2qaoWDKtGO8hIhKcDNKDE7Tb4Qbw1ggUkSOF1VKW1ejE0aj88z6Gmw3Vx6Ye3Nvb19Wr75uSG+IJdTTuJ5aBy/A7yjGEDGXZr2FPNqciiFZswlGuZARCPg/ADYr1u3fvihvqWwdwTxS4TuQIqtSTvT+QOZ8aIPvp5gAur4R+PLJSLhUhsbhtJgqsdotaqakilrMzM9o6PNT2waGgfWMK6gAuEUVOLD4BcKcUuBzTaQAX21VcDgBwzTHCiRcAuD/3cz/3Ixm4viY5gBvImAGQ9X3SAVtzIIhqqDBw5/Pj2pxeS7wqcgJbWL+Cih8A9wc/+IH2D/asRzKVl4EE0TIdkWbC808P9sNnENav8PUngbfTf//s989uLs+Cwvz+RIHr7gDMf4zYGvUa5kwwpcJl7QnH0bmwJ1nmQYFuQHg4pyJHI57brmeLf/FeDACe486cpVgqGHB76dJFfeHzn9f58+ciZw76h5YB4oAv7AFHdSdb4WACCfP8+Yuan19QuVS1fYganbUL5xOLGsHJqoeytG8kfSfjOLmGvgnL5N0nj7W9sa7H9+9qd+ORJqj0JgOV8xkjTR/b5UL8zeSUK9c0v3JGpy++rJnFFeXNQQeLVkBHJ8EFUpCpXtMpmyVh1c4axrrRbbd0dLCvb3/rm3rre9+1eZJwhoE0atbwMbu+zGK6jxqQnpY6PuUOZBCCTIHrWeKeI17QTLViFtX0N+agAtHa6jnqQF9PsNl11y6cH5yslaAviWyfETQYcGzAOXbpPCcOczmbY6D0BTAlbod6ivOG+Vd7NNJOo6mNg0Ndv7OmD67f0vrWnjZ3j9QfxjRA6EDkCQCskYzcLQKwmscEWPc+FyIphAqUoH0D0hNxVMBuYW9Am52nTgrkOOSxsYds2O/bjABSbCpTUjJbVgMAtz1QeyC1B/Q5SbNX9vouGa2nEGIcwGVd8jWWOiciVD/l1ebnvhPAA/Dq5CHONwdwgwQ38p6bio4IZJxnayCbUUT75zSIG49DKIPoI2UzCa2szOmLn39Zp1YWVMynVCnnTY3L3snaTr/IZ+4gaSRfjeQSgQhlduETZqy4mhw5gMvKbAAujejQ+kojgw0nRkbY3nyi9YcPjXi0ufHYyFjUEJDVyaM39bidnw7q83nxPUQ4yK7mbhgplKmLuPWHA7NNxm0OAkGr1VETsij5y9Q6YwiVHE93EHQVPe2wA+QnW2ME4A7pfchUjl6DCVh89oPzzqJBewAAIABJREFU0gACLI6G5EwHEqLtAxhJueWy59gPPZoP4oNlZHtLzLUDOadWrWj11LIRf5nFYXv+kwDcaWA3rM/T6/L0z8KsJ8xUn1rPI6FFIG6y1lheORFI3Z4dEyPXRJ9BeJ/mcBGLW19Kf4oTIbchq0cipcVTp1WZmdfjzR1t7x2ox1YbSypdriiRL6gXT1iOfSybUSyVVOP/+d9f4Gifuot7ccfPcgRenHif5ei9uO+nPgKfBOB6AR497L8ggPtcVeDzAFxJD9fW9Jv/8B9qZm7eihQYTgC4DLUYHjBkZLDAMIEhgQ3qrfl2Nn4xshWzIl+yonp9fd0UqhR4gKgMGlDpUUAyVKRZwU6Zv+N7rHMAcRm88Hewg9mAsEfkX7BeZiNtNCguHMDlOQGDyf+gsED5SxGFSooiEiuqWqWmleVlLczNRfkfbWu6/z/23jPG0jS77/vfnFPl7upQPd2TejbODFekxF2SomSSAiHZChAkGYZhi7Ysw0nwF38xDAiQBQuwDSXCgiEIpg1IUFh5SS255NLLXXLDzOzspJ6Zns6pqivXrZvzNX7nvM+t2729gUvyWzdwZyreuvcNz3PO+SdyNvqdpmWa3L1104CseuPIhh00LzTZ5AAy7ChgqwcjO5W2PAHeO8URA0bskbD86rXbZiM2TeZso0MxG5S+ZEvR0AJqOUvNQWAYmKdOr5td4O17D2woSmGwslAR7EnULQyuLX0iQZ5pTrFkToNJzIatK2vndOrsJdVWzqpQWlKmWFU2VzyxCZnlv/kgLhQuZnMZcmijoQPZcj3LDYwJHHPY6RuTepqQOt2mqtmUTscSyt7eUudr39bwtfeVubutfHOgGBa/DDvNOBJ15tjAAAqEkABiTEtjt0WgU8SWjMxjvOWwXtgtlbHTRIGbINyPIhgbyYREUivwSH86UBttUjapAsx6xXQ87Ws7PdJmuq/rB1tuLzxNa72fVXaSUDs1UaecUOtCVa8N9vWNuzfU63Otw8CkIYJNfPLvyUSJR7eKR28rn2hQ2ABSrC8W9d/9jf9MX/jXX9HWVsOAfaViEqBcIqtpoqBUvqZ8Ma8/+dOf0M/+5BnlR/c1PtjS6Gis7hGFKTbZZE/3VD9uWZ9TYaiXTpmtDQqESgGbmqwNimnaGC5CaMiXi0rk8zYQsWES9k7giAz+Wk2zDm81jo0UgX3nAKB4QMgxw0QUmwxfARb6dlawYWVdACxhmMdgiqKWBpqBW7/ftRwzH7DFlEpk9eLyhp7LL2t1eUPT3kBxVGxJSAyAeq7ERlmaSOQ1OERR1dcwFdfOqK8vfOt1vb25o73hSJVzCxrFh8qX08qWMvbA0hCLVPK18pm82Ra//9Y7+q3f+oqO6uSy0pQlbKAJgEuhTuNpWWqRGscbJJqzaLASWaj5AMLVQyF3yNanRsOG4AwfeS7U/axhDL8BOs2G97iufrulTJKi2eQsdvymIyxwURv3lU8n9HM//Tk9s7ys5XxKl9YKWipOrCHLZrDiSyrO/ZdMaxrjeoGN7EqEUMR73X4CuNn3zLZzpNE0q99++67+r1//pna7cY1iSQMkyUk2RvNoYqozzrFZgs4pCRjcGqBriktXwjBkZv0nm401nrUfFThrLteKuSFgx9Mno5hMG7eoc+INrgk9s5FmmMGaUCpVjNCDWpBBL4MhhroNMiyj32cwbQrcjhM0+l23++0Buk7HGsUmltfz869c1n/7539eC4OW0qOh4rmMYoWijgcDvfXBR9o57mqaKSlTqJmV9PLqKbPUBtDn/oJNDMsftS3NJYNvGOrsNbwGvgeAUW80bOCAJVuvNzC7e9jqKyurKhRKlnuLdTIZpjR1WcXV3dnWeO+BqmprITVyFV4uq5TleSUUSyZMsXhw2NTb77yv3f263nzvqlrxisYoNyOljg8AzINpZjvGQukZRwBtgOpulWt57TZQ8Nx0FnFTBcVYoWFwA+7Kh1eptF3frogEzPHmFZWCWcAZqAuw5SpqVnjLO5qBt359mOuFqXMTpvZ2MkHc7S4BcItpXXrmtIoFVDYDxVJF5aqnNFRBnUlG6eqKUsWqrly/pT/2J35GsUTO95QxNr7epEMUYejMNbG8tGjvk3sCdc/RccNAt26/q0w2oeVaSWdXKrr14Vu6c/19VdNDnc6NVEsnVGTgj61vIassdrB5yDRNG6STMcmgiFxvsqQ+8dJlnTm9okoxqymvOz5VgnU0nddho6trt+6r0R2aspu6AOARIhiuAvFEVq1215S32PA2cCvoDgwQZBCEvXLObD9RawxNLdLqkJfY1/ZeSwur53Tp+Zd09rln9dwnnlc+ndLB/bvavXlLq/mCKomY8ikIaW3FE6Nor+RODhndnjPmMjD/ekwozCGDef5XL5bWMFVQvLKiZGVNscKilEJT6nlSQS3EcMUGGgb6uZVnq9XX/v6hqU8hBaHuSLN2AJ7gFMAAhwEHKmBz6pgai9/PZ6QoZH2FKBLHUYThHIrtiYaw49mXep73SV74aDQwJXMTdWGnq2anrU6vpWZ9T42jHWncswxG8oupnbBjxRWCwX6IWeC+YFAZz3gdQrzEeCQdHhyrR25oLOF52wynWSdtAIdKg13Ds/M849WPjVm4he3DBtOuDLQ90NBv9sKpWS1DiKNuzGPXmmPgmbJz/9zHPqH//H/8uz9yDzEP4Ppq4HZ8Zilcq6pWW9RCbcEAXLNDjux6A4Ab2oywF3r/4IAGeyMDcI4TlvGmWMy5hbIDuD4UnwG4kQI3gK0hs9KGR0mOLYAo7g8A6ljQz+eLntRWT1LghvgVgIQQ3WA1fyxmRE8G+PQRs/0rArOCLXMYkM73R0+q8QLIEwAf1ERG4ALYjLJvzcUhCfkIB4YDvfH6a/qtL33Jcl2pAbDVg9zKHlmtlH2AmYjbusC9Xii6BaeTpTzrL7xOd/iALJe3PZEhuWeU+jmh/jLCXGSlb6CTke9wM/GMQ+xDuR/ZV1GN0Nf0O20DCqj/cCvIJsmDTlidgu273QiQPSCAoISyfGjfnyGhAGYS98IAlX4ES2Wyr5fXTlsEjH3f7peTnElX4jo5zICpqH5x69BUtG9MDMQ9Pqrrq1/9HVMzQ7xgfUeBa+plAyYia2rbXah1/K/hSFBIxpTj3JjSOQC4kIVY58n/LptimPzwUmVBRfq5bF7pTM5VxUnuC5yQHFjHUhnQF1cNuy8iK1j2Wx52PuaAu5kQNrIKn71fA6g86sLsZqO4i6CIghxDjXH/7h3du3fHFE17O9sGfLKfOCBt1eOMhBtVqj6vNSeWk5xFJ+EFxZUDlQE8DwAu/XUgSQPghlo4LEABhJ7l7tkwwofmj84lTtS3bm3txJWgoMvnMuZIsrK0bH0sIG4MglEqo6NWyx4j1FcMglHLscaarMprkahjdMIPlYcpcF2F60pkdHyRhTKW1BGA+8ILL+izn/2s5X4S68H54ziENcnzWEez+y2AsgG8hRxBnTo/TH+0XzixOw3H1iyfjRRH3EzfFLivvfaagRoABWb5ij3tExS4fkxPHH/C5+F8PAls/V4k/icBAI8/3/z7nf3daD7AvZ6G/AsYB3En6g14XwGEBBgIObhca/OgdCAP2f+jSMqwX3p/77uNf9/VuO4c5F/nXAGm0r9Cxvn0pz+lj7102SyWS8WSjhvHajUbVp9RF0Ce57pm/YOQt75+VrWFRVPgml36BJvTjO15TuaNRTniPWVyWcuFN8v1eEzd5rGaRwe6ff2qNm/fVLdxpFGnqQxE6cRURSO6QHJyMJ/njVErJTMqL65qbeOiVs9uaGV9w76OG5sDU05utPSRSK7Omu8Eu+gIjFE2dvTlL/26vvG7X1Wv1dCo17E1DQCX5Zl+32ZftofgjOIqQdYIagpbK3Eg4LUl4qbKhay6tLRo7nbcH9RFRvqMoQ7GvQbnGQAu+k5eU0T+J1omciRB6Wz5xxB86Bep66KcdlxkUMvytwxEtuzZpN3POOo0cJprd3XtzgNd+ei2bt7f1q3NXbV6I7X7E1t7ETCE6yFknNvrsH7arxgXK6LsHCkVGykZdxCNmaUdA+JBiBQaj4xEwuvhlwAUUeBmIItBGs0U1e5P1exO1B5O1R5MNRgTceIALpFLnoUb5d9G+xkgrvnGRGQZtz2O6sCIMDdP7gjkobA+B3AtgLXhZ08IMVFXHwG74ZlDTRaU7bY2W7oTAPZEyeRUK8tVvfjCBZ0/e0orK1UtVKk7ckbmZxZk9uW44kXXotcaVOT+15MJ1Ji4QDXV6zU0GDY1HLas39EUNyG3UD6xXIYzM1K/29PRwb7u3rltMTXXP7pmGbfU+wC4aVxL0mkjZdh1YddYypyHEKowH2b9GBEFZ64KTjLmfjFL3/7AYuaarY5aZOIORkb2gUTG5WCuU4hmItKgg/zhpDjh2BXjqP1PHF3MNcPk9twH0cyP8scypn3vZD4SyUmivc+/bvbdzlFz8rI3vzZrXlle0OriglYWq1bbB0/m+bX9caLOPCnn8fV+/nOz95/LTA+E7vD7ViFEzjk9+kxETz1iZFx4YGr2yF0n5Mvbng5xmFxsakL2YWaX1ETpDOZ4Zlvd7AzUHU6UyBIXVFC6UFIsl9eA2Rq/g6AGN77f+JWnONqP3MU9/cU/yBF4euH9QY7e09/9kY/A3t5uGAdFzzEnvQ2Z7FFx+72K9vk//kTw1icXT3yNDx880K9//gs2kLFMIAtc9KENwBIlNoP7wIB3W6+C5zIB7MLEKzjIa/Zzx3Vt7+wYWAArjmEKGzabhRWB/b7Z3vCg8KaJB4RF0WvDegZv+/v2c3yN3wEg4h8baLvdNJA3AA+ry8tWgDOo4Phg18GQiYYpIQqGrNaW13T+7LqxHZutY1M9wD7vtRtmIbvzcEeN5rHqx3UbUFMDtKOilYoAsAyAiM2OYqhSKqpWKYo0y16/pWazoX4Hi+OYeqOpWj0AI9h8NnIwqxeaO5RFZsFB1kcmpWc2NlQsFbV3UNfDvQNT2XL2K9iL0SiQGWcs/YKSmbKy5WWVFk8pA1hbO63y4popeTh3DHs43saejLI2OQZub4lK77vPv18SPoygcWOoivWGqRCwxMYGMpO2vEksFWulogrxsZL3H6j//72u0W+9rsKNHWV6Q1PGopg1vmHUsbn6imbcwVz+YdlsebM8N0pPY5CTfwi7y0smUlTcEjamBMreaUx9TdUm+zaOPSxAxEjDxFS9xFgJVNWjqRqJsXaqcd3NDnR1f0sLuaIWxyktdWIqpLLq1VLqnsrpeCWrj7p1vXb9mnbrTSWSrnAA3PiB/+asSmiCXMFMQ+8NOAX3YIqlSlZ/46//vDbOb+hv/91/oVH2gkrrF6RyQbmlNXVSJbWSOS2tnNd6eUGXClNdjD/USu+6Sv1tjTttDfpYXKNCm9pwv9HqmmUQzS0WNUFFgWUjA+EihIlSyQbU2FYC4KbzWQPV7WgmstZYcl77x8dq1I+sAYbxb4MH7MwGQ+VLRbsesDyjUTS1Y2SlyKCC4hqAh0YbVm671fQMqn5P3V7HrCFNyDdJaTVT1sdWzupUvqr4YV2FUlnTbMYZ99wfZIoAdkxzik1TGqLizU7Vzcb0r37vG/rVNz9Qav2cUmcKSpWzKlRKylYKZs2JoiqLVR7WQKjiHj7U1StXdPPmHfWYMsbJ446ZyoHqlgaVXGpP9nSVUrBbDJ/bNWqFvL/vMMQNQ92g+kcxytpWA8Adw4ZN+7Bjihqtrl63JWJrTaXIPQkY1x1o3O6a7emnn7+gn/2JT2mhENe51YqWC2kVkMOghsimlSwUTPlhvl40libdICsosh2F6QtYFw0HPZOUXmIsDQfqjFL61a9/qH/9tfd0rw67Mu4KbYgrQ6yUATm6NiBmzWWtZcA1rzJw5iqAjQMvNnBAiZR2+2TWNSxeyVXp9ftuqW35qZ7JCynAWL9cK2bL6uoR1lOIAMERiL3FLJtpnGhU4rKBM/cXLH8/FyNpDBg/VIe85NhIo2RMw15Tr5xf0//0H/1lnVJf6jeVrOSVYT+RtH/c1P2DIx21yaQFWMxqce2MlCtogiICq6/DQxu001B2+z3bwwyUx46XnFFrAFEgjS3/EZITqk8UPNXaotkuogBod3qappMaaaQMw4S9PU13HyrfPVY+2VcmO/VcUo4fjF+UewyOBmNt7h3pO1eua++oo/c+vKVRPKcJ7JkIHA2AFw3kTBXCImpLfJTLZLb0DB4mpjTnvKWTaSWx+IXMkxgpX0yqVMYCs6BSuegqVFi0tuYzZO2qftxUvd5S/Yi9rafxiPskY+xtzg/nxfpf7iNTAIeBuu8nWJH5UDlaHzVStZzX88+cNbWoDVmKC7afsQ6QidUcTLTfGmrxzHO6/PJPSsmyuj2skB1IZmjVH4z0YGvTrvGVpQUDysyCfzzVnXublsuzdu6cagsVTbpHinV29fpvfl7x3oHWKglVcwkVMgWzi2ZgkYiPlcu7GgK38P29I7t3WdMYEpMr+/KnPq7VpZoySajJPeXIZqxUjVgBmWN3d98Ay9rysq0BnYYrAtnJOI4Pd/e1c4iTRkOHKMNH0lGrZ7UCuWxYCmfMvdrXUTLC+pOMMqUz+omf+UXVVs+qunZeldNlDccDNQ93lMDXd7+teLOpfAILsIbisZZiQzJePcfKlACYFU9TBrpYnnw8slmdxpUcx5Vgq5bUi7s98bi0ptTShhK5BQM0gvWpAfdB6R0pAvgmAxaUrqyNYR0NCkI7BtF+7soxH8CFIUNQO7n1tufJutIXgNfVubO8tr4fm36nrvGwZyx9SEfNVkPN1tHsQU2QZbAYZx8ZWh1pwC/rWjym5eUFd6jIQowZKolieihtbe1r5+Ghhn1UwA4o+mDe6AozgMTIDFaTh0E86owIWIqGYV4/OH0hkG18ABkp5yOQl6Xe1SJxvfzyK/pff/mfzH7zkRokGtp8v7okALhBDWZ6/VhMtYWaFpeWVC5VPAMwslS2aBIbHkfkpag/8DrGvxZUV3zM9R0A3GChzP6BC4FbCgZYDhtSV+4C1JpLztRrjwDgQshgWJdOAhCwLvnxflyJGz4PFsonGZYoIfqPALicK94TfQQALmTTYDscLPzDvvb4cZzvqcIwzK7NORtaiG1mh2u1vA+6AXCpm1GCYf8LgPsbX/yidne3jWhQpkdAjRGpENlL2UeslxoOTX2FWj0MzA12j4a3PpB2C3TyBfk/oGQYGvP+IbOwX4erjauJ/stquEidTH9lQAsPVBbEZbSaRkrVaKRsOsqhjvohX0897oF938FQ7gWfVgJmQmJgqIfNZCKdUaW2aABuubagQrlihDmL1LMAGUhCEVAbgVTzTkBOCIloaZOJrae/8ztf0VtvfsfU/JZlDuHAQAG31PVpqptFG2iIBbSRI1ASMyym//EhPDbJ6VxetYVl1RZXjLjFo1gmv7dq9shkKLrpY9xUu6x7ADPYLGMVjRItAOvUA1j0A8SxnthW53PiwF+YKXAD+Bm4MzMAl3dgWcZcU+46wBPU64emQEbNtHn/vq2BfAu7Vs6FvcIQWWBgcGSYHalwg8rLAVwHbn3gfGJdbTaunc7MQpn1EUL2vAr1BLQNO3h0yO388VrnxhRB7R+dC+rTGfgf2VlDtFpbXZ2p9XECgui2e3SovXpdU0CalKu7UVFF/GYlqGUM2EN5OA/eMuQPAO7YemQjLUZrDvfE5cuX9bnPfc6Umzh1hDgOakojn0ZK3Nl5jfa0sCcBKFC3Pg6qhuMU1qawRtoaY1nhTmTkOH/44Yd64403DHBkX2OZ5Po52R9OLDPDmjQ/zH8ciP1en3+v9ezxdW3+58I6E8Dn8Hd9jcZOFAUu1qcZ62mCmtuJTf1ZDi7Hmu/NXv/cx2EP4no5qRAjx4qopg2kP3MRikZUs/c58WzaF1983s4nQC5gPGsEAG6bvb/RMIDciZ5xW08hU1aqNRXJ546cDSAp8p6CLS7XAOsk3+dhq8pkrL2t+9p5cE8Pbt3Q3uZ9JadQ3CbKJyHKxVQgBgu1HsRcs2n3WJtJPKV0qarS8prWzl7QmYvPmwUpLSjuOigF2SeZrzkhk3rJZ0Lc437PEG001O9+9St645tf1/72lhpkhWZSBuLC+zb3NpvF0X9TI7mdMfU7gCUKWLOshcgCcSVaD3GBYF+kDuphzWw1PG1i3/os5gX2e3bOnbRjDlzyew3FM45EHGeuZfZArgvIt8yx+LuAdKy9BvpTP5nr10Td4Vjt/lC3N3d17famrt7e1Ie3N3XQ7KneHkhxHIKCta6dCAP+2Rc5b3aNRjMXmw3FR0rF6WtYc4nzmBhJh7qE/QSnCf4+ClyOF8p8FLjElBERokRW3WFMnUEsUuBO1Z+kDMBlZgeAG9S2bsjsxD1fDb8bwA01rsUazQO5dr4Bhd0dwTujcP9HNLvZTDZAqT6TOJnh+se+TkEcOHEAALx1EHekWjWvjfOndWHjtP1/ZamicgkAF/KT20uHtQ0SEX26ZcRH95w/F26CR2q3jzQatTUadzUZQ6JiDggpPJrrUcdGLgl8jfzb/b1d3bp5Q++8/bZ2tx+aih3aaJYYBgNrc9bz46QByYDrjGuH69ZcTqLoLauTzbnC+2vuUZwKO52euiMyi3HqiRuASy/KDIqe0PKRoxihkIkb5t3mCjWzdvf61q9fFNJ+amzmC3AMaTl6sKY/ArrPE9Dsno3I08wtx8xAUhbJg+PTmbUVi94z2tYcMWe+vnwScGu13GNirahr8vMXOWDZ9RHtw7b+RtbcwR0Slb0JpmyWSy3noLk9l7k3Ro4bo6mReftmnTxWAtJaNqeJxewktXdU1+FxWxNm2cmMMsWy0sWyUriNZXMmVBnE456BK6nzxX/2FEf7fo3a0+/9kR2BpxfeH9mhffrE3+8IOIAbLIuC6vYExJ1Zb3yPxT089/cEbk9+4AkvY6qdrW19+d/9ujPYWLhtoyCjqKBkOmkNCBkjbBRmVZwn680BW8tqwkqzXHZr0dFIrU5b+wf7psxiwzHAN5836xsGD4CxACohN5O/y+CF57ONMMpiDCBuKDyCtRvDEcBfZ2omtby4aJlnMGbJfaIQzRXybu+K4k8xLS8saePsWVPdNhqHxlyjU+w3mwbSHNYpXFrWRHfJ0Rn01er4gCTYp6Up/iKbSZ6nVisrl0OFyzClodgEdmdcbZRZffJFKOBgesWtcEEVx/um4KGoWl1Z1ulTa1Z47Owcmm0sA3uKRwocGJccW95fqbygQmVZK2cuaeXsRbNKTuYXlUDBEA1IPL/PC8UZUwuAJzBeg+VqVCDMXy+zwVGkuptn2wLwMGjotToG6OeLGZWGA6Wu39Pka2+r8RvfUO7etrLdntngoKcJQ6XwvCc63KnGFEyAVOS3RKxKy7MFLGEVHk1MuWbqXQDeScKObZ9s0dhE7fhIA9E4DjVMTDRITpXh56bScXKirYp0I93VjeNdLZXKqk5Tqk5SpoaILxfUW0jpMD3W/faxvnnlAz3cr2sK0GfM+EczcJ943z4RwD3hR5iNz3isP/WnXtV/+d//x3r9o039089/oKWXfkH5i59UK5dXsraq/Z501BurlEprPR7XRv9Yl6f3dXbwkar9e4oNGlbIjmPkxg1Ub7TV7cOWzVhjTc4N9kA0dgbeZjIqFwtmWwZIiYKb85UtF6BDeh5RIq04+RUoIxsNHeztql4/snvHB/LO7i2WSnZdWd5RH4UAVlkTu9+5pm0ICYOdptPycdsamSreVVOWx2brSFK5cVzryYLOZYpaTuW0srgKK0BT7JGyOU0hB1ieMk1fEkqllI2rO+7p9du39W/efFf7uYIGSwnlannlykWlcmnLEGaAl8Y2vdnW/sNtyz7tdgfaPzg2y0tPeIvp6MizEGkKOTYMlR8dWp3kWAULNI6J5ctFVu3z7EeuCwDPIiAyNkVxGM/QDrCdnqjH/U8TS/OFdQ8KcY5H81iFyVCXVsr6mR+7rAurJVULcdWqWaUs/zqnVC7nljSZtGcLGgnDsyetiYry7Nwvyhtls4eOCMEGhgxG2qkP9P/85hv60rdvqD4mtw4rU9aVKATS2jcv5FmXLS8zGmSFbHHWlFwepRXXAtaw5OuUjHmLnTLHFJcChgU07+wTNIc0XzT+AC2oGQwsMPUMLzlh122tWtPu/p6BZzw3+w5rPzZJ5GiPUBFHWXGAtoCLyXha7XZPg1ZdMcAoltVBRxcrOf3t//Sv6lIppVHrQLFcWqVlt9KcJJLqKq56d6idnWM92DpQIltSaWVN01zO3svxwaFlDS4t1UyJyfs/Ojw0II+9yexCbWDDgCulTrevdC6nSpW825wpd7a3d81yMV/KKxYbqbGzqdjBjvKthirxsVKJkZLZuOWgQTiygV40tWr1R7r9YEdvf3BTB8d93bjzQJMkWeue/xiGsGEgewLghoY/YocbsOTPS5aVBHBO9DWW2RUtLJb0zMVzWj21rEQKm+OJDUkMfIO8QyNMpiyM6JG0u72rB/cf6uHWthpNVPoM41LeSNrgOagvTuoVy+KxLDtXhfEbWL0vVot67sJZpdl7yQgvLyhTWbT9jtiGNiBub6pptqLV85d1+tzzmsTILCWLa6xmp6ftnT0jh509uy7UPVMGo/AaxmNdu3lLzzz3ok6vn1FsPFROfe189Kbe/PLndaoYV7UgFcsce1wInJRA5pNi5McWlU4XNBqxOfmQkXuKXNdLG+e0ulTReNCWRh0tL1SVLReFY0Wr0TSCAWq6FA1tl1zWnlncA/AQN/Fg66EO6w1T3nYGxFNMdOfBQ4tHID9stVbWUrVouVX5vAMHw2lWo0RN3WlJb71/V5/86Z/TJ3/2j5vV87DXVn6aVuxwqMHuoaa9A5VKfWlSl7oNaUgmbSfKjIwAXKPsA+COjTE9naaUwsWDYc50pAHDG8W3i4jyAAAgAElEQVTVThSVWjinZOm0lC65BVzkFhKUXGEdZA0MSib2+fn6I6wjNoyIJiqPs9DDUNjrOxRPkc2rAfYObnAfUlMyiEBNOB601Gm5Y0RvQPY6HzfVH7bU7kC+4z5LWsY5CgHqRIaPXCM4oKysLBogArEtncfOd6gH97d15/YDdbuQzyBVeC6UkQ94bSeJV565NZPRRDnkDEMeKxSeVIvb80QyertbqTWivNFXXnlF//D/+Ccn86KTif7smb8fMRMA95ciC+UZaK6YFlHerK5aVh0DzgwDVssb9MH1DMCNBon+NwKI6y2x1dmWEZi1DFzUt/QGEAUBFSPz1EhX6bZ1nlfnAC67sAG4qIgsA9bBF3KmeQTw9nEgdx7QDXvyTBGLHXlE7KTP4Drk59mTGVTTn7CfhWs0/I350/Q4OPNdg7ZANrDhpyvGzdqVWBHIq5Z5CljmCso333hdv/7v/p0ePty0aw5CEK+lRBZy3hW0HFEjv+G+U60aiBtUrvODW84LJB9UuNjw8174OQa4/GPNoY+yHEf+mduCOySQI8f3OC6dVtsUwuTF09OQL91qNWaglytWE5a1yLWIEhdwguEmSi6UVQw7bd8BN8WhaTJVpzc0UgjK1lK1ZgDp0toprZw6bcp7akOrXSNLfbNSDsrDyEHCM+ncjtKvu6kBM1/76tf01nfetEw9askA4Poxd9WQEUEiIhtj9RREpdjEhqbYDnNNDoZjIwtiQX/6zDmtn91Qpbqksu3ZeaV4pFHZZiJ1PYNyCMwAzlklzUbUe2K/FrFKdqvRdDqocGf8qiCsOjE7MMAlSA0DCBrZPLIrcozMccmBYMBqBq+bD+5ra3NT+7s75o7jijbWJC8FLUKDgbPZejvJ1Ui60foS1tX5WiFcW1wX9N23b9/WnTt3DLzFBSXce9GRtec24oWzVWaaSV++5mAIA3QjMNmIN/5+jACA4pQM6GrVokZWVta0snLKXKpQ+9y+f193Nh8oQZRENiKH8RwROGAdok/07TFTaFnMhrs8sf9z7eLaELBRwKmXXvqYfuqnPmcOXsvLy5ECF/CLjFxIhV6XBlvJAOSeDNh90P04EB6OYzheIXYkqHm5Rx8HcJkNcCw99sSJbo8P6Z8Ets4Dto+Dt4+vY0/6/EnElPBz4f2ekKi877V5hQG4Dngy9AeQC/t8UDFD6KY3sigponSe0CjbThIUuLO7NihwHxUpBKKTUf4C2Qt1NfOP5WVduHBBP/1TP6Vnn71kez91GWtF4/jY+tcQ0UIdB2mJ/OpSpWJ1eXAQMAIMM5mZgtLV3mb5PxoY+fjmB+/pzkdX1Tk+1LDdUjEbxR7gdAKIm05YviW29wBg7HP0F/RW03RO42ROi6fP6MJzly0LFycT3FZG07gpz5PptPXYZAl7ne6ODsyHjLA/nejKO2/ryrtv69r7V7R59465vwHiYskK4cvd54azPFruRs4RACqgpSliLXcUYBVQNmNqfvYjjrPFGhipI9wPPVPpMtcDvDVybUQ2IsaKCCDAW9y1iCihVmPvsz0iTVZ7BPwG9a4pgI2Wb/2qEy/H2to/1t2HB3r/5n29d+2etg5b2ql3DLxlzwjXopNysAaG5Io7kO+9BmCavTIKYEjEFlis3mBo120+T55qwtYuXh/ucQZdGqkEkhgua7hHJDQYE4mB45xn4A6U1nCaNqDKHhGhx69Wd5QwMDeyUsaKe55w5TqIEP/lQK3P//yaY2/27z8K4J7cNieA7gm5ImztDuDy3nz/5/kgErEf8MoGKuSTWlmuGID70ouXdHptyRS4zCZSKbcLjraZWU1nsSH2us2Py+ySG40DtZqHGk+6mkwg9aO47ts6a7OHSLHJx7ZOm7WwR9dsbT7Qu+++rft3bqu+t2cEsXwqAPtZux6pvf16OcnCZT3mmp6BirbcO2GX65zZF3s5ylAUojxIM8HhsNPrq9nuqcvPALzyEoMjRbT3GgAe7NojcNyvX2p9Fj3fRb3PcZtpsz0355wITJ8joNo6CdGNc2AkaUZWQ7vmEE0A4G6cWbfIPKOuzImvQt8+T6p6wtL5XV/ybZAajHMVXUVRzFdUDtm54fVD2qOOIJIC0iHXDHM79iZT7c4A3ISBt+MBjoaQqqbKV6vKV6pqDYZq9gbaPjjSwXFTqSwzt6Ipb3mkiiXFsjnrJYcBwI3FdPz5/+MpjvbDnNCnP/OHfgSeXnh/6If06RP+MEcAAPfx4cx3FfRRvfskdk74G79vADfaWPa2d/Q7v/llz06yDDjP1CMjCwsVhpAhI5FG1ljhxaLbX8GIM4Y+hZwPhzq9rmWINbHCTLm6BZD0YH9/BtDSON67d88GPBSODF54bpoBbNDYcDe3tgzw9MGFD4Z4/4BEgVXP51gjk7HDxwzjzd4lR15kzHIamJMtVKs6tbKiaqmgdvNI4wFWeVONurDSu9o72LNBB0MPswli2MHgYzhUZ9A3IAYFAhskGyWMspXlRWXSSXU6TR0eYheN8jFvxZ4NaQZDA2o975Usjq41HTQlC9Wa2SfSVDQ6XR3VMQOOmeUOGXgowbDEgb0Po3R55bQW186ptnpOhdqq0pZzWzAwwZUAkR1KBNKaeiwCYziHXl/6AJHvBVbffGPI10NjGgZmnm+ZtefqNJtmrURmoOmr9o5UvL+jzle+peFXvqmVvbrS5PehlpvAiHPrXxSk5MvyMcdxmIipB05n3d0UKFbDuAzYpajKTRNKdkcq9KaqjFJKT9FRJ63I6MSnamlgAK7F1qUTGiANxkoOy9O0tLOQ0J3cQPf7x1pYqGm1WFW1XFK2mNMkjYp3oMZkoL12U29c+Uh3tnasaLcM4B9mF3gCgGtFnVmscYzHWixn9Tf/1i9p4yde0ZV6Wm8/LCl5/mVdbSa0NZyY/UinK2Xi0ql0XM/Gpef7LT3TvanV7lXlOrelScttYqYxNZotU9/CRIVJiqoOayBsu7G2KaTTKpHRXMwbiItCvFIh06uoTLWMpEITBuQMo1Bqw5zrdrS3s6ODw8NZM0JzDFDGPcu5wE601x1YUUhBjYU497qxgIdDVx8IoKOtQbdrjF6scs2aiRxWiL7DiZanGZ1NF/X80mmtFBdMUTphAIxig3uq0UaqYTrhWH9og5v+cUOtbFa/+v4H+o3rH+jeuK50KadsHpUEDRJ5oEOREJtmgEMrM4lrt97W4XHLmmZvxBI6OjyKAFysj/MGzgRlzzwTkus+2KwBGvA+AmDB/+eBCc8wwuYwaY1MCovjKeBATtli1TKRSgvLlquWGA7U2Lqn1oMbenYxr09fWNbz6xWV0ijspWyRtTZpuaCZYlHxTMZIDnRprrqJGJfGfmUNivKlPbLxZHhogz1yduP6ztV7+pUvfl3v3KurF8+bxSGDQAAbGlAaS8C7kEXLGs96HYY7BsowXMi4Soo1nNvD7AxN6c816NcArSDDAyO/RAQYs/zh/rfsYHLo0m75lUy5pSk/DyhM8xDlX9HomobfrLGwUSXryRs5rsvJBEvmkUadhpIAuOa13tOZXFz/w3/4F/XymQXF+8fqDnsqLy8qly9IuayUL5jt/NFRR9eu3dP2fl2L6+eUKJa0d1jXvTt3ValUdfGZC0Y0YnAOgLuzvW2D9mqtYlZUALm8fiydMvmCqgsLNkA1JWKzpdrSKVUree1v3tT29StaiY+0DICaZOAbVwxGdI6MqIiwxbo3lertnm7cfajvXLmm3jCmW/ceKgaAOyWX3NXgtnabQiVS1ZiloO/+zswO1wrrOGoQBhwjsy5+9tIpPf/CJZ07f8YUwLhjHBwdmw3tgCxRSAqmkiPfi70uZeAiyicGKuQb3bx5W1sPj9TuRrLyx4CeGSWYAW8E4FoPzboel1YXKnrumbNCn2zWx7B4sWLinLOvc91OE2oPyTqNq7J4WueeeVGlhbPqDSba3jvUjdv3VCpXdPr0KQPlLNcRNWa/o82dba2fOa+1lVVlUX71j/WNL/5LxY4eaL2aVbmQUbpYlGLY5hUVTyUUS2Hhhp00dP60sjSqSYBJdpupHty9rVRsolPLVS0UM6oVM1qslZTOJjRNOuDNWpZEhTGGyNI18BtlNsd/NHZAFysrs2AjJ7I/1IcfXtV7739gzPAXNs5q4/SKqoC45bwROEY4ESiv1iir3/3GOzrILOvH//xfVqZE3RVXfbuvSX2sVHesabeuag2nimPFWjuKD+uajpuKT4ceRjD1HHAKoUlirAGZrkqZAhdSSWw61FAD9XE/maal3JIyCxsa5xalBBZ2nmc6X3uG+uHx+jbUoI+AYxGAOz+8CGDwCciATT3KKM85xb4Ym1mGKIB9PkAeGlmj06rbusH3OziodI81GLbU6R0rkfChS7ft2XyAVZAFFheqVsdkMg7O5nJZ289u37mnO7fumxV0HLt9rMZN7eBKP7ctm7MnjfK6TIk280wN3iJz47gnuN2YqmO2VPskjIEtqsdXXn1Ff/8f/fL3BXBDDffIMY/+TgBw5weJHIel5SWtrq0ZeGtZdTkyTbMzEDdYop6485yoQMOAMgC4mUxO+RzksBMA1weKbksZjDHJsDTbSBvskXDpZAjLgMWW0az8RkrEWGv8fMyrth3YczLiPCFx3gmDPWYewOWaYahJXAu2m5CMAHH5F2rheaeNx8GR7wJvw9BtJnRwIqQ9VwxrYV8n3X3A9WXXr32k17/1Ld29e1s72w/t/ZLx5jbKRR+ionYfQJKLANzI/cByq6PhortSBNVE1gFcFMUAiqbsdwAXBS7PE/nWuxuHZcF5TiLfJ2++1cRKr2tEq06rZURVMkMhlGYYwifi1g+h3Mf6FkU4tR/DVghffM2P49TAWwbmuASwNhTKZZUqNQNF19bP6uzGBQM+UcWYFWKUZx/OpSnbIwDXbAytvolURjGsTTt6/bXX9M47bxuIWT86igCOlCvDDAg+AUP5kEEqWrEkttV5ANyyXePYe1cXFrWwtKLVtXWtrK278rZYcXUtubj2SM8AXKw8AXFTaX4/7fbJ2CtHGbHwnJIpB3AxW4n4sidRRydCqpm6aXa/ht4iciLA2pC93L/s15IRxw4OdbC3p+2Hm2bNTW3J91gnZkkfZok5dPefiKRr6lX7+onydn5QzHEGvH0cwD0+9p6Uc2H3Ktc59+jEbfj9XolefOh9IsWPfdVMONyJw2pks5AHYEEN7faZPE6fPqOzZzds+M6c4Tq2m/fuKpHNKJ5JO+kjqImoEyHG8PfYA4KtJaQ++7l5AJdrmarxJJf44x//mD73uZ/S+fPntLQEgBuLrI0dLJgHcM0iPrI3d8cJ3r/bUM8DnKFv5jjOk074+XmVv0V89Hq6evWqKXCbKN6jdcJcMGZZGH5lfC8w90lr1OP77Q/z++Fn5v/OkwBcvm/9PzV/2hW4qOcY/hshN4qToQ8AIOA9/igAbgBrT94LJDK/8qIjYh/6uh0zBwKA+J/7uT+tyy++aOsYJHgDcOt1q9N5LayuZL4jJiDHGuKGEV+sf3EbeDtvkcMGx8Czjp2seXSwp9tX39fmretK4hARm6hsxOiU8sm45WxnsWlPJ+16DgDulN4mm9conlJvEldpcVmnN55RbfWUygvLmiTS6nMdA2qmUuaOAEk0ks1ZLQL5FbAV+3HivG5ev6a3vv26blz9wG3ukwlT4UKI8P6U/tszgzlWNjeJMmh5Hv8YABcXh6yrc3O8Zgf/IMZCGIGgCvhWLpYM5DVVLWtBlJXJ9Tqe4niBfTL5nwNNyZ99BMB19a4TkRB1+AMBAvnUBhINx9o/buvhYUsf3t7Sezce6O72ke7tHHmmerjv2C8iNTa9Fn2I14qoHd3mmroJF4QsMTnmXkSNATE2bzE7lukbZbCyDnnCkIOfw3FM/ZE0NMtkOpGUhrGUBtOMgbjMgcZmys5eGmWLzwG3AcQ1T7lQz80pZr3+8qvYAFxTF0fK2bBZ2Fr/+KDpZOP4XgpcB3DdWcLs2s1CmjV6oGxaqpSzembjlD71iRd1/hyRcQhMID1FOe0RgSyAkuYbwwzFlljIk301W4dqtQ41GnXtoelA08nQyULWd1JgRLcqwDp7ROQUcXS0rxs3run2jWu6c+2GBp2OA7iRAtfU3ZZnD5DrURqQJszZbDSKZo8Au/4PC2MDUo0ITExJ0sFb5tTjiVqdnprtjo4aLfsYki97C4QAriKP+3H5yjyAzftlrzNXi8gLOfTWDuD6fWWuhTMnGluoo52aY+YALjMBO34QiS26L6mVxQVdOAuAm3eHqhkpxUHisCc/3k89aW0PX/P4AO9H7PjMwFsHp40ni+DAnIqo93BewekRoN/raXdwIcbGL1LOPzXImJxui6yLW3/MfLfe7are6em43VOrP1QmX1IqX1QyslBO0LdncxphlQ4h34D1uA7/5T/4YSao3++tPv3e0yPwIx2Bpxfej3TYnv7SH/QI/CAA1xmwERP2cXuFwJz/YV/E/GApeq6dh9v60q990U3fIqsOBuZYKVNnANbwL4AXAKwAuBSSNvigkJxMrIDDjpEBAsoHGhcKar6OUoWfpyijgSJ/h+wdvhcsmfk/myfDF77O9wFwAXjZeBjYsPn5wMT/8TvlYtFz9iiULA+vp+FkZCAiAe5scJViSUvVqhbKRWnU16jbsoYY5Rj5uvc2HxgrssPvRjk6pgqDLUwWGswnigfLe4mrUsGqZ8WKy6PDA9UbLeUKNZ05t6FyuWLni9cLO3gy6mnQblrGLoe8WK6oUqk5OzSTM/tIwKZcqWwqS8sOzuacubyyotXVU6otralQWVKmtKhkrmxKPYoQVwHMM/u82Q4bPd/j3AQQKhy3MBibt9iaDVKiwRk5T1iXUHcy+AM4twY9mbWhNTmU8aMjLe3u6vD//aIS335XKWxsJ+SoDjSgeAc4TMU1jE1J3hMCJwDcbmKqzmSo3nCgHgzPuCtzKd+qsYyWkjk900rpdCOu9Diu+BiOYEyd2ETdGONmmgjPFgUIntLUjEfq5OI6XE7rXn6gh7GuFtdWtFSrqbxYUTqPXUtPrU5DbRTW/b6u3LitD27e0wCWrJs//+B/jwG4oUAzG2qGYZORfvyzn9Ff+Vv/lfZr63r7uKR9rWtzkNf9gdRhyDydqBiL63wxqdPjqdabHT3XP9KZzm1Ve7c17TzQONbXJJnUqO+50xSpKAPI7GKwYZZ4WIuPRiqkUiplMyrkyMHNablW0+IiLOSiUoWcplGhPk2jKEjbpINcpv29fR3W68Zg5fyT72zZzBWuMZrNrtkocx9RHGLrxz0Mi9ia5jizk5ENBSFPkFtIcxkyY7sA+b2BKpOkVuM5fWzlvM5VV5XEpojcN4gbMPmOjzTJpWRdHxbD9a5GBy2Ny1W9ebin//3XPq/NcVfxHExCBgwoVOLW3OZoTEYDs1k76o200+gC70cW5ikNR1N7nzSs/C4ArjcFDoSZVU40SAn3Q/SFmW0ix+Zx4gPZ4AXU6EWydqbKZYs6s35Rzz7/CVWXz1h+Zba8oFIuIx3c0/bV72i0e1vnSlOdryS0Vs0ol6ehnijDmpEpaUoWJVY33DcmsI3slwwE8SaCY2t6CwOU55jsUR7jeBLTQXOoz3/5G/q133tXx5O8hnEfZHDdWT6RWXrFDVjifLLGB+cDPuc+Z93lGkBNg0U+6yr/sKzFlh5rqlw2Z9cCwzNXlcbN1owvGHCbjJuajiEQ6xJ/l7UdYgDrtVnj8z7IZwWEt9cWgBMU0J2omRtb3iwWV53uQFMj4Lg9EFbFi/GB/ou/8HP6zDOrWikm1GjUDRRnrU2UCopxzlHl9Mba2jrQlas3lS3XlCxXzc727Xfe0+rqqi49c0n1w7q7UcRiun/vvgGZ1WqZ+YuqlYryxZIOj+o2+MU2EqLK1sMdA4vPPXNJ/eaRrr7xNWW7+7pQSmsJ0BarNay+c3mlUGyTuwO2hvp0PNZho6P3rt3R21euqbKwqisfXlccADdqRH3fC/azUSMdAbiWGW7NfVAyTQw8jMXHWlqu6uWXX9Tly2dMCYa9daPR1O0793X37qaOj9vq9rBkczA8ZqqZuNn2L9UqWltb1nKtoul0YEqHBw8OdOvOvrpdGlbUmfxNV7nPJuvGevdpqjWpDAZjU60tL+iFi+cNWKThRf0cy+fssvb1ArJPQuNYWvUmjgMdJfI1vfjyn9TS6rrevvKhMYEBCgw0iqx2GWQPRl3dunPHyE61SlU5CEcHm3rn935Ta0XpdDWvpdopFYrnbHhTqCyoVCsqU0KZjqtATL3e2MD5YglAvq1hr6sHd2/paHdL9d0tFdMxffzFi7r0zFkVSwxR3LaPEAB/E9hROUsa1ZYP2912zAe47rOJnenB3r5u3rhppKON9dNaWqgolUXhHbdMZNRtE2U0jRe11xzqV795VbGzH9dnf+5npVRW/dZYrd2RevtDpSYDLS/nlFZbsea21N/TdHik+KRjThC2qdmLmRqAawnUuB2MAVN4VWMNpkN1IVMlckoXV5VZOKtRpmbnI9QFTyIIBuBrHiiY/5qtq5H12vwwPKyz8wAuGbpcF4B/8/l6AcC1YzgZqN9rGUDFfsN56vaO1ekwxK0rnQXUn6rZ6BjAm07FLfMbtTbXCRaXEE3IB7364S3t7h2o3aSugQ0WpUBH+zh/z96Lr7bRx75OGQ/ejqkP+YIuMBQPjw7h/Ks8h4F+flAsM9gGjJrq1Vdf1d//h//wD6jA/Sszk75gpYwCdB7AzeUBcXEMAMzOzBRIYReZV+Ce1IoJU+C6GrRsanUU5mafjNqBPLIAcjOMNfDWVdR2n3O0LKKD50lafcDwzjxWbLDq6pKQiRr+P6/oDvv04wpcwCh6hNCLAN7xnvk/PUrYt4PSLryn3xeAa+oNX+O4FsMAkP9T+9iwGLX98bF2d7b10dUPdeW9d40kQ43G3rG0uDBbnyG4sWdWqUsrEIPIhnPilL3eSPXoSriMHW9Uz57r60M4A3AjsqnP4zwYL1purccKADd7rCnWuygz2vaA/McDIhFW8iNId8O+KTwtw9SGrMTjkPlIzeVkXer6VrdvZEIGpaXqgkrVquV/r587p2eefd7Azz6DUFNKuu0fx9ttOUPWoRMeT4bgEMO4NoZ6//0r+uD9D3T16ofa2tr0+AKzcyay54SoateUWUG6ci0+GZkyDiCCvunUqdNaWlnT4tKq8kXiEUoqlCpmnWzAbTJjmb2xOLEKrNSRAjfuOdGe4w1463WNZRDiJGgKXP7vOXh2O89u/OiDMMQ/icmdKXODEsrWQ0Muor2D/YPsP/Kd223vKw8PDaQCMPNhcAQqsk6imo6U7dxjfm+4PfC8W0IYGvP3Qm40ClxycF2Be+zkCgManGRCD+PX+mxliN4oA+A5sCFYKkfArZMUXEEH+XhhsWbDeZTUqG/PrJ/znORYQrfu3TUVriCa4b5loCxZjE7qSFoAkjsHsa+ynnBNGTGYut3WULIZR5Ga2cmE1EIf//jHTYG7sbFhfTr3jFt1nkRBuQLXyQMn790VSuYgM3w0Tmd+Hwz36jzBxG/DmB1/7j8A3Ndff90JExYHxL0QntOP6/cCb+e/9wgZ6gnd6Q8CgMNzPYmAFfbk8DdYnyGTBAAXpyfAvLD+cmw4hrwn1pNgofyk4aldJU9Q4D7+Fk7oUfMidgfQ+Yd7G/m3v/ALP6+XXnrJ749OR63jYx0fHenw8MDuD3OISqdtvbTc98VF61vY72ztsXUWdaj3ItEJsPd26/p13b55XQdb99TY21YFJX8uY2rbQgrwNKEsrh0o/S3H3kmtVlexhqSzGsUS6uNqgivBwrLWzm3o/KXnTJnbHsnmF8Qt1I8bOjw6dHKYOYMUbIaVhxyfSmp/Z0db9+/p9W9+XR+8+46RbYieKZBLTJY494k5Hzm51YB3bP3Zo015C4AL+J62Oh51bYi7MVts+nezUm/N3DAqpbK52NHbEc0ULJQdOILg2dNw1Nd4MrR6MazJ9HJmjYtTA05TBpK75Xs6Tm829Rp0NDK75INmXzc29/XR3R1dv7eta/d21Or21O7157Sprqa3qItU0t/jxCMSWIeD2r0QxTz5fA5iDd9HMMEa5Q57FuEVIiGIGBgb199UuEOiRZI5KZlTf5pWXxkDb/kt6hlAXK/xvB4/ycWlFjxRzIb7Pvx/BuJaxJETgmy+MuvPHMCdvx99FBtReeYB4QhAZE3zDFxqpgiIMyQVAhfEq4kK+YQunD+llz95Wc89e04b51dULHgusOe1nmxWVieQMBUlNHlN0jUyJA+ycAeDVgQSQ3JAIAHQ6ntWgr7AQEMnk0NsIvLg4HBXNz76SG+9/rqaB0fKJqi3syrkIbpDVPA9HFCZexYlPeeL9wZhygjkUYxHYKZ7jQCxO2Yq0X7k4NBsd400vX/UUKPdMatuCM8h5mFWf0S27u6A4tV8UI9zPXFujMhh5H0HcMP58BgaB0jnfCicZBABuMwhnWwCkSKu5VpVG2dOq1TIzQDc+TX4cQD3BwqvogXTfWxOctLNCptYM4t7kQG2qG6bjab1T3zR9tEEhHsnrwRbe7s9zGEC94GJgbconKkohjGp3u2ryXOkyMLNKpnJey5uKmufM8eIZbKaQMrH5pwYhHhCB//8f3uKoz1hj376pT/6I/D0wvujP8ZP/8ITjsDvB8B9pFl8tFec1aSzPzE32/9+B37rwaZ+9d98XhkGO5mcbWKtdtsL3owrMMwmJxazoQ/WmRRqIfesF4E+fA/bGmobWIYocYMtMow/hv40Nlg3bW1t2UuiKLMcSYYZ5fIMLOa5Qs5VqVyyjYrnNACRjZLMHBRjyaQVqXzfWLDYONTramPjikUy2QrYMqdSqhULWq6WVSC/ZNw3iwsUL1evXdWNO3fUG43UtqZkZHmGo8HIin2G27axWwNJLmLCMlaWllds4L7H/VoAACAASURBVHt83DSb29MXLuvyxz5pzH+GlgMsZ3pttY8Ptb+9qSb5uvGU8iXUt4vKlarKFkrGakplC2ZHBnO912ubJRggbpGMPHIHckXF0nnFkjnF+T/5TnFyfL1pDMVjUBvMF4ehYHh8qBiGW6EJCLlvoaFlaON2UyOz/RzHxmZlmBzRAKXUHg5UP9rV6fRUvTe+pWv/6l+rd7Cnh92mqWq7sPzTSbXHA/VR2SaIsPRBP82LFUzTiXoaq88QCVXkeKriKK4zuYr+RL+mF/YTSg9jStAAYfGLhVAcJREqsxNlwBT22WSoTj6m5nJW9/JDHRWnqq2vGCEgVwbAils2B9k5nW5X3fFUN7a29Z2PbuqoP/JhdbinnqCg8SLMLcRm/yJLLD73YQB1fkx/6T/5K3rhz/0H+r1WSTenZ9WcLmu7PdWwkFCyFFMaC9nRUOvJuC7G4zpzfKSN1rZO97eU7W+q29kxhdc0lbQMP5j4NCrZXMmUBdTug15X7WbTBlewcwFxGU5jI7eysKCFWkXlSsmankls7Pd3oWiyAYpbjsFR/VjtXs/udb7O5wxvsKGiiec+aDXbriCbTO3+p1GjeaTop4pnaAQbetCFTQlbk+EH98rQC+5uT6nhVMvxvC6WV/TiqQ1TzJNfOi5mlVquaZSaqp8aK5FPKjWYKFUf6eD9u5YbmTq7rv/5V/6Z3t8/sHxRawCSNPYZ5ZIJ9dtNkh6tSTjq9fXwqKHBhOslbvfbaDS19wFYQg/DkILhT8i4exK5wZjKNAxYQM5lmIR7iK8BBBdRO6N0Li3o8kuf1qc//RNaP3vJ1JPjadrs1EeNXaV23lWqsamV7FCVWFsLuakWqgXFcxlNUHiUKorlip7Rw4ALJTcDu3CpmdWpg2GcB1TXPnIMIWTOW+Y9N9p9vXbluv7Nl7+lj7aONUxXpWRWSdZvgOFJzLLfAOvNWigagnINB2WBqW8ZdkQArjXqmbQNDrgW+D1cCLBoRB1ERqkRA0ytB7O2bzlxMzaysWDdiQAGPwMgGjMj/lD8R3+bgbdpcGNkJAKquG0/bPPD44YNjo2xHQF+hOVmFFc5PtRf/vd+Qs+v5vXyC+c16LRt+Mj1n62VFCtkrQEcDSbqtPr68KM7Omz3la7U1BnH9fobb2mhVtPHX/qEdnf37BoHdH1wf9OzFSslJZJTc01YXFrWYf3YlZfpjCkq9w+PdOnZ5+we+/qXf12T/Xu6vFLQeiGpSg5VQ1YThgVphkk04diZx9yOcjTWXr2tr37zTd2+v6O19Q3duHFX8VTGQU2zmJ3LGYuuRx9AuaP2TOEEAIiWNjbU+pkVvfrqJ/XJT10mPdzAhXv3tnT79n3du7+to0Psf53dDDkJAg2TE9ZSVtZiPqPVlZouXTij5eWKshms0ye6dWtb9+4/lEWkY/k/hbEeFHiwkz3fz8D4yKqNc7myWNWLzz6jyaCrEYxv7NHIAbZBnxOPGIxgg9XqDHTcamv7sKd46azOX3xBIyX1yVd+3GzgbRAD6BwpNMl8fe/Ke6byARjBMnrcO9akd6hybqzFYlrV/CmlpuvaPewons5peX1BC2tFy1sGhOm0x+r2hqotASZNNBk6USA27OjuzWu6ff1DHR9ua/30oj72/BmtLxct4gDiiNkuGxoaKWwY2HLOhhF5inNCuJ9Zj7k1OMML3rvZN0NmYTOfiZshoKQ0nSQ1zRb1nevb+s237+pn/uxfUG39WR0fD9U7nqiQyKiY8iHVZNBXetTSpLMtDfYUGx4pOYaFbb5iRuKBax1nCIdKcpJRf5JQn9/F0gyFfmlJqdyypumyxolM5H7s5zT8exy0nR9IPOl7wUJ5HsCdWexH5DLqAdj8BuRH1sluo4wdr1uNAqhi6TYdD2wNYU3vtOvq9cjC21G3f6B8AVUNylvAqLgq1aJZ7Y2GfQPJAHAH3b6uX7ulmzc2Dcgmw5s1kQuB9xmsUt2mlHspykGzzMkoouIHALjzQ73ZcYsG/D6YYhDjg1DulVdfeUX/+Jf/0fcs3X9Qc2oK3L/+V2cWfQGIXQ4K3Gze1lHWah58DIiLymEG9sxImu74MKsrGa4R25DLq0w9Wih5vEpEyjFXfwaekc2w59+6TTIP43ZEAC4gLnUDD7NQZu+LyCfzwG0A+0JubehBgrow9AYBwOVzvkethwIXRx/6ieCyMa/mffw6nt/fw8ezgZstTm4Jz2kDkOZTy7o3pSLWzTHrL3ivwz7Kuw/15rff0N7ujhGJALIWFxfsXHNMXfXkGbjU90Fx7CCSgyX88/2XyAe3gwZAxwGFfZP3CxHHLKpZO2dDX78+eX7Pwu1Y32TDUmz1uv4AvB2jjrZsu5FGffodhn6owqc+4EwllE+h7HJ7Tg4AazJ1KNmO7PfpXEEp1K6ZrDaeuaRPfPoVcx8g894GqLZP+z1t59fyJp1w6gJ2DrAPIuk3qMlu376l69eu6zvfedNARmoNjrGBAzR/Rqb1oa8DafgMsP6itF/QmXWUnud09tw5izgAtMU+E6CW15YvkAVN9m1W8QDgRkNinBj4WVfsYe3pw3cnGQQLZeIJqJWieMNZ0zDXkAfgdg7ADYP92b0c2TKaZSj7uAG4UwMOcTbBAarVaGhvd9eAKogP5gwxy5x3QJehLtcl3w/uMXZM5yJzwteDhfLdu3etD4ckjXtUUBibnXVEvgOomYERnKFIdRsZhPoaEXohUytxTiK7ynhMa2srpoBlfWu1mqpWF7S8uGIxMK1u1xwztnZ3FMPywuIcnCyTjCUMRAoK3GmkwA0ALn2g7SXOaLTrFbCGY8M9RL32wgsv6DOf+YxlprIecI9YHBKW/JHtb4gJ8TU/kN+8xxsOHs3AnQds54nOTyLq2L0XAbgocOcBXKvpI7j/+4G3Yf2ZrUPzNd9jw5wfFsCdf87wnh8BcAmwieKYQka6kSYiANcJcw7gkvkNQSTs4z8MgBv0a3N0B59bROcxvC1XmDmAa/VRPqdz587qz/yZPyOU1QDHEBy4J+qHRzo6OLA1DjcCVLaQlKgBF5exr2evgjSJet+dg3wNcTcE6ghstT+8ckXXPvxAw3Zdk15L1XzWiLf0lyhuixBZIDlMIBjEHLQMMQQ4R0UACECIIDals1o9c04bz72gdLmmcSpvBHF8XdqAz62WX+8xtwqGeILlOGBWv8N7O9Tb3/62Przyro72d9VrNc2GHxtaakiIQx5rFAG48bgpZ9mHLM7GVLgO4AKA876pa+jf2fvbHazUj+1r3PulQskIT/SI3Hv0ZOzV7GlE2TiAO3C7XcOsPf82ncmaMwTHF0IX62dQ/KUTMcslj7OfjUbqDKZqDKZ6sNfUnd26Prx5Xx/cuKe9o0PtH9UjFb/nWbPb5rOu1AQ8pIYkp5f7kF6QfZJZI5bUkIUAcEEjzYaX+dJ4qHHfa0C7hiP1KmZfgyEgICrOhANUqQIaVg1jWesxRgoZ7u4kZG8YsmoAcaM+xbfdR0HX2X1gdYPH2pgCFxLQzFEEkohf7X7vPrqBnDxnqEfn9jkDFP09JnAOggg87SsRGyqVHOvs+rI+9YkX9OLzG7p4cd0AXPoOak0D/qPa2kA7+ryE763MfHjEEBfERuq0PZoERxtydh28HZla0wHcCNiMehrFiN6BINbSjY+u6lu/+3s63jtQNpZQIZsTZHdU5tls2oiL9D8QyVgbjXRg2c2e3zxTjEZKeRTzHMsB1/xorC57IwQ2nAsbALjHOm53DcCFGIQohnM1nEysBmJWZXNjXK8sk3Zi9y+vx62tIQWMrWYJe4QprI0Y7UrVIKBy8pW7TPCrvm96DWPRGqmEFmsVnTu1qmI+qxj2j3MWyo+TW2dr3veYN84v9dYjRSRul+D69cc1jsrd+qFWW+1my2fzEN8SxC9QN1HXUCc5aS5EJXnGc9wA3CEOHdSViDNwWqEmQ3nLXIrZTgpXOP8/MWyxTE7KZD0OjXUpkdD+r/y9H9SqPLZ7Pf306RH4wzkCTy+8P5zj+PRZfp9H4PcL4H7X088t/uEiDrmn303p/+4Xt/lgU18AwMW2kyLTcl8nyuYBdJ0VFZpBPmY4Mm8l2ok2DApAGwqRfTgYmCKSgsEsOgEC+gNtb2/bg+/zHGw0DCdOnTrlVsvDoRW380BCyMf17I+BDeb5WwwkeG4yYinQsD+GnYnat9MlT5bcnEhFMRpaMb5SKWmxkFU5ndSZtWUVa1m99d47eu07b6k9HJnv/2jMIBm11lBZGn2YleSu9HoOOFAUlypaWT2lxeU15fIlrZ4+p+VzL6hcW4oGMFNjtE8GPXUaR6rv79jAdhLPKF9dsiwmLClixgJPK5nOmfqJ4wzugeWm7dCWn0ERmLKBrlHAKSZhFlJqRgNHLwKdnfVIUxnhO4GFPd/EzatwQxM4X5AGi2wDeGOoc2BSTpUbppWYpsxmY7uxp8VqWqXekf7v/+Xv6P6H76nVO7b30gPAi5S3WCRPYKrR4CumzDRm1tsUUIP41CyUDcDF8qM7VG2a1k+NFvVKM6fCKKFk39VnZOWi6o2ZfZmDDeMhDf3YbJU72bgaiyntlCZq1lLKLJdVXsI+MW02a7C1ySdrtNpWoNw9rOu1Dz7SdgNFAYzvR4vyx5tjP34zXz1vaKJBFEUy/7D2+ev/9V9T/tUf12+0Tmm79CkNVBRpcK0E73OsCoze456y7aGeS8b1sSn2yZta628q2dvUaHCoaWykUZR5s7dPNjN24xVT4DIH6PIe2i1Tt6WxLKNZSbrt3VKtqpWlBQMYOXcouyzjNALNzBqc7BGGGYorlcsaCLOHZVtCWl5ZMgAXO9lWuxNlrTnbz1VkQ8vFYcjD9QGA2+92PSdFUwPwaIwZvnBPjvojLaQLOles6dnFU1pfP6VEJa/pQlbDWk6DUlKtWFuD2FCFeFqFfk73X7uuD167ok//2B/Tb3z96/o/v/RljZM0bH2lMyljFsNc3tt5aFaFa2urpqq+u7WlRrvrttixpIawRg0AxYYuapwAB+eYruFesIFCsPRDzd9HZRcBhhBEZjZIrv5nbaqUF5TN1/Szf/rP6YWXXlb9qKPJcKxaqaTW0b76+7e0Eb+v1XRPK+WksjHWFalQLmmaL5rydpKG4Yg6mns74ghErH0Dt7CWCkp6Y8+OTHViFwINKy1vLK32YGxN8b/6ra/pW1fvapSqaJSAhV4QMClAWrPZVqm6ZI0Ngy8GM5YTZUxOX0P4mDWWwQjrLaA3KgjbIyYTa7zI1Xv20rN68GBTsUTaCn0G2lwLxWLerLkYBHM9oHwe93saNBuqHx2YLRprViaXNZActwGuo1qtqgWyQNNxGyhbni/H3XKmstraP9C1W3fU6A01ADgcxpSexlXLJfQzP/aixo1N/eTLL+m5jXOaDvpaqOVVWiorXshY8wMpZzyY6uCwpavkXgLapIt649vv2r3xx378x7W3d2iEHYbnhwdHNsig406l4zpz9ozW1k45MA/4gSsA1/d4qvMbG7pz64Ze/+0v6dmFnF5aLWu1mFQ+n1KMJidBY4miAftv8khjnvs6GOve9oG+/LvfUqc/VW1xTffvb9rAeTZgi5r9GdkgkAqi/jA0qD4E7+vM2RX9iZ/8jF68/Kwxo+/eua2rH13X9Wu3tb9/rMkEtWdWiXg62l9g4Dorl2uXZn0ydveIaiWjixfPaGNjXdVqyWIJbt68r83NA41QcSqtseW/u2W21QZ2XbnK291mp1pequns6TX12mRWDoy8wDVPg8l1CajI/m55RpCmUAwN47q711e7P9X5S5f1p37hz6q8sKp2b2SWWX2zW5/qYNfriovPPaeLz15UdTFviulMlgxqrELxHU1qcJzVcaNvzWqxllNtiaGTO4qOALNHY5XKDI0m6rW6KuczKhfS0qSn/d1d3bp1Vdc+uqL+8UNdvnBKn3jheS2UCkqgpjSNBa4k0JdQDUiJIao4B29NLQRAYoP1KC+QF2n2zXGLuWZ5Aku0fcbY//79Rj+mL7/+ge4dTfSn/9IvqdnL6GDvWKcWyzqzWtGwP1W3OTb7+UKyq37jtqbdh0qOO2aTzOCVPLMRx33UsZzx3jSvXrygeGVB2aUVxUtVTdMVjVXQxNSorhyeV9eGjwPINA/ezn8v1Bv2c9/DQnmemGB/B8cObFej/PT5/MGg1B2Neg70jmDLkxnZVKu5r6PDu+oPD1Qoxm19glgA4z8e5S1j3+bLZUL37tzXjRt31GmTAYdNu1+rYe23wUxk0Y+aFzUG4Iq7rwSbUZvQeV2MDfATBjA/DLOea4H39uqrL+sf/6N/8PvsHE5+/E0A3F/6a9GFE/awuFkoU1sD/mGhDHibL+RNlcTXfGAVLNkjF5uQjRYNFt1COaNcrmAWxZ7JmjegK5xeyzs121FAO0BhH5S5xSvrnStwGSK1UYF2O0onURS5raPb6brVW/j8cRB3/npgnXCb4KZleJql9nBoexaAjdneV6uz/ToMT58EdoRr9XHwloPp96KTDu0aGHmMgCtFWC9dxefKLt5DXDeuX9Obb75htvOHh/tGdILkNRsu2z01VR7VlQHhgZTme7DZFM4BuAz33f76BMDl/QPgQrB0dT8gVOTCEPVV1Hj0R7jocKwMyKWP6bSN1AqRBFcdXFNQ4BLxQjY9w1qzB2QAD4ibThkQwOvaOzzScDxRsVQxpQsEpMFoYpaGz71wWZ/96Z8x61KOpdtoMxjF8nNoxyzE4XiOa/jnPQu9Ju9jZ2dHd+7c1te//nVTMXK8OdZ2HUVWzjbAJtzd3AQc6EE9fPHiJb36yo/pwsYFnT69blbJrK1+bU4s+zZjj4LF3QD4uFuCx9BwTVutEamm4vQaEYDL3/e/i1rYAVwnJ5wAubYMRI/vAmyjbwWbXntPPB/DYLNh5PoCT/d7idoMpdzDrYfa39sTWapYTjqYDVCJAwZ7YM/P47A/A3EDAS/0e5aLhy1ivW6Pzc1NPXjwwKKO9vcPohPh5BXeTzCfDMtatNrNFDw+4LYRd0QqNL1alAsIASqpixefMcCN50SBS352IV8yt5J7DzZ11DxWvdVQLJ1SHBA3UsPSA2Isw//JMjfSkznmRI+Zabn3gABqPkOfWH0KYIfy9sUXX7S1gDWBfYV7Zn6PCnvYfL9sa4A5ZkBIAXdCiXwSORSAz7CehM+DPTu/bzVMt2vX7ptvvukArk3bAexOLDXnF/sn95knKt35tenxTeKHAXBnd1pUN4b3/MgeHK1rkJwgWhhp8zEAl+dhjoPbAO8x7Ms/HIDr2uzvBmyD0mD+/cIl4bhLxULeiAC/+Iu/aMpq7glmPEf7B2Y3jkqdmRHWytSb9BQAuCsryypXK6bIhyBncyxb1N0GHz0a9xRzo/ffe9cA3HxqqnyK+QvklYSyZk2cUjmXUw6SM4SdKEaGPh+FL+tFjz0UkkeaLFWpMxiquryqM89cUmX1jPKLpzROJDVgJmXXWOCBey1ohHYIGqyTuBGNhrp+9aquX/1Q1z/8QDubmyoV8/ZaTuxsURw6KdBiTyAvWC2ddBVuZIGdz+HcgP0ysSq+BvO+68dHDh7ncO7Km5sSv0/P5oo9XLo8r51jCyEbVz5AfsQYOMjZI4OTHIQYB3CxnDcVN0plQCPeLK4q06R605T2WwPtNHq6cu2W3r16Q/c2N+1h8zJz0hooMR0pn0kqm4rbPkXdDOjG/U5vwHqNTTZ/H0KH28f7lcV/Q7wU74c5gYHMSSd+9ocTdQdTe6C+jSULGiWxwC4YeEuMC6TWkPluhXlkXWwuF5HryA8CcLnWmacyv7N9JoqKCOrXsDYHst28ApfvzchJEblkVk9G5zubRVHO0tKz/mQ67mh1paqPX35WLzy3oeeePa9czl3nzBmNyC2iFLoQ6NyJwIhJ2AmnkybWWVwsq1ItqNWqWzyJZ+M6sdJy0Zm1jaMZoxF4uJap+QYaDXv2uHXtmr75td9TfXdP2XhSxVze7kHAW/4OIC/Z7u4K0rXzw/ex+7brKgJzmb2y/vjMhXi5vkU00R+i2AbArTfb2jtqGIDbG00US6aUyQM4knc8VavT0TEZ5KixKRCsJh0bIa2IM53Ff0AGhvAWCXWsxvM4ohmxJ9gnR3s19ZHP/Xz+F7KsURgvVss6vbKkQg6ympOMwhr9owK4phs2NxOf98zmVLYHOxGFyAwAXPLJGZZ61BX3PQ93tXAHoJgJm3BBg4QXT2fEO+5Ppf1mUwetltkjx7J5pQvYJhdMoDRingaAm0ybZXw8m1M8VzAlbiiIdv/p33mKo/3IXdzTX/yDHIGnF94f5Og9/d0f+Qj8yADuY0OjRz6ds13+QS+MrKEvfP7f2oCCB4Nrs1mzhtqHOoAVYcBvOYBRU4vSbhgBmwCwNH5YbgaGbGhoGNIf7B9YsRwYsJaV2O+bYhX7ShovGk2KcYpt28gzGQOM+ZxmgYENgzsyYoNyrEQRLc/3MWYoNhJNhsQjKyStecOCajTQQj6ji2vLOr+yrJWFipKFhN5452196au/q54S6k6k/ghbDYqJogrZgrESO+2mjuqHNnRfXV/Xyql1La+ua/XUWZUrS6osrCieKSmVzgfnDyt4AAxR8UyGXSvOlcwoni4YcCty8+KAsl4sUGSw4YMXoJSLIFybEDgY7TbOpiqICtWT3KwTufWjAK6VkLPshceb1iepD8LPeKZJdPxGAw3iY2Nn5icZJSYJHdQb2q7vq7pUUK2Y1D//p7+sr/zbf6HcoOXKRXpvrghA1xCMFBWj1kDB9jRbIYxgpgb2mhKvP1JBCf3xYVWv9ksqDuJKdsZK0tjTINj0xBn3KFEn2CtzjuMjtTNSoxrXbnGsVi2lxHJJhaWKSuTfkTc5HqrVbqoB+28s3drZ11vXbuugM7ApjOVMzRVIT2qsXYF7QpXwWZSDyNwXCwsV/c3/5i9q8uLH9IX2JW2XX9V4kDHg9gCLM020Wi6o2hur1J/odK+ry5MjXRptaXGwKXU3lZh2hKoMpqIVqYdH1niUyjVlswUrorGQGkc2eBoNlYoheE4qm0hqoVzSmVNryhcYYvvwlGJzhFURACw2YQzXeCeoDVA5TibaPzy0QdnK6pIV067aYEDkeVh+bbnKqc09ZjlZUwPtUArbaTZr3p56nbbiY1kWdrMHGFLUs8trOlep6cLF88qdrqq3kFI9NdQgjQq7o8Gkp3Qio2pySdvvbOv9L72hzz73KR3uH+rv/doX9P6dh8oV08asJFu2VKpoe3dXa+vrOr1+Rq12Qw+2NrWzd+iW2Mjr4kkbOjCYhMHM+hVjoD8His0THML9wxkGwJ4HI8K1wddYE2vVmk6vb+i5yz+mT33mT6rRmWh3a0fLxaxeXF9UZ+e2Uu0HOp/ZVzUFUFnwXOx0QplSRcqXNUnmNaRhID8oDZhD4+fgialsjbkwVoyha1TEGxA0s2VNajTFviulBztH+tXf/pp++633dThOapQsSEkY2EktFPPqtpqmpuoNOSwJO0dhneX/rM9hyGoEDogRw66d1wyKUJQ0yaTZ6boKt2B2mhAMWGlYc2mSYO3S5ADUsVZjhZXg/hgPtRJlFHIMIQkEJjmWkzSKGRz1YAyTgTkc2n2F0jVV8GbhzuZD3T+oqz1KaDJIKK2Uyvm0Xvn4hq68+TW9uLGmv/YX/n2VU0ktlhOqLZeVLKb/f/beM8iy9DwPe87N+XaO0z0zPXl2dmd2NiLsGiCwYA6SKMukSUklFm3aLpfLLtty+Yf/WP7jKqskihZp01a5rCqVZDOAhEVpCYEgsIvFhpndnZxD53RzPDecc1zP+37fvXcau4AMmvg1A9ydnu6+3fee8H3v+z4JAUFTKvn6HAIAj7cKWNstIhrP4YNLV1AuVfD6F76A3f0iSuWq2EJaJVGtWhHwkkPJ8YkpAW24HpMRTEs/Ahy04r978yM4lRKeXZjGcjaGyVwccQKAtD5zogiDg3/SHjjQABrMhmq6+ODqbdx5uA7fiWNyeh6PHq1Kw2Wb/NE93JKpxPpbCDu6dxA8oL1jNpfA519/GS++9ByqtSIe3H+I61fviqq33eohwushmkRYLFAVqOMJ5q0i4AtVo55efx1a1LarGB9P4OzZYzh1YgnRcIBCoYbbt1dRrnQQ0HqMlrxWaUdWtzgsMCYxohnoCJAfy0pGULtZFRVyPEkby5hYbLF5l8xpaaR7sp5z32BuMVW4VCb74SROPfsCzr/0OSwfPSX7Z7vdkf3+8f0HOLy8jOdfOIfZ+UmEYhE02j48cWvwBMjttbroNxyUK23JmU3x3CR8JOIOHC6EXSUQjeWi6HEm0usjmQih2yEY0ZN1x4OLjc113L9xFdsPHyATDeHZY4dx8vA88ikC1y0EDq2+qRqA7JPmJKpyive0taUke51Hn/u5MMHVqktbfh2ic08SRYEfwkahiX/2L9/Fz//af4lIfh6Valss/qbGUgI4l/d6iHphJJwOOpWHSAYFRPp1hPocjDGXnqB3WyMkegG64TyiE4eQXTwMJ5dHx2HubhxBEDejec1etENvq9Q8CNp+Gog7AH7F6kvVBnY/HbVQls/bvFkzpFfbZP3d1hJU6xK1CRXVLGvPDoGpfezs3EGnW0B+LIpUKg4acNJilBbzsXhEFAMEb7c393H39iOUihz48mfbrEO+Pjuo9xGLUxHWR7fDoUlEhjxi6WiAJ6mqbMHN4cgTgJSe8n8rANfk8L300gv4n//RP/hBpfqnfn0A4JoyUIAFJ4TpmWnMzc/LcJaDVqqThircpAx+JH/ckINEeWiRKfPbqECMx6jeJYA7Jopx/iwq7DXOlGpurh10aFF70yHor2pJsaA1dnWsvwgmJglKxrSvsA+1qh1m4lpiEWteCzbw2jkI4IqldqcjPQQdgujow4cFVj4NwD147Y6ut8P7UDWirMFVtUcAl9eUumRYJuWx1gAAIABJREFU5aHkx8aiePjgPj766ENsbq6LCpcDdDpBiApInqP3t5yHZEptHzl8F4thdTySvouKcRmWsw/iYJO5rCTThuT9c2DHQayt1wUgNiof6RdInpM4GAWU6LgidVmno8NYT1UwBNeowKVj0LCOC8RKOU3wNhFDhlnyQSAOLQRrk6mMZHqTBOj2qIzxceaZc/jil97A1MysupyIElsVj3y94pwyYpE4qLNkEMpcYX1vCjBu4K233sKNGzdU+SOOI1pn2z+WOMkRJglhVN+eOnUKz1+4iMWFRUxMTuk1Gui+RsKVqmtjQoKkeoxuNqwtRAnOYaYlzLLOZa9CUq3Jv1UAl/2ww/mwALiDIa4u3wbrtzfhiLbKknJG7mABQM1AWAFcfVhRE184+yjmABcKBSEE8HqqVEgw6wqJkcdDAPgeFeiMJlBCBu81sas2KlwL4Nq/aZ3MB+s9EgEGpEVeP8JyJNhoyamquZXry9iKWmtJUewKoVD7JtZ8ki8YjWBxYR5HV44a0KUr9WMykcL27h42t7bh9nvoeF0EBKw4XLd/qJaiwpvLrYC4JjtQojWMhlV6SwLO6p4hTjLGIYx1+fT0NBYXF0WBaSNBeC3aP3YtObhGa63Pu93Ydkr+5pAULUQ5sfQ2lpQDFfhwfMi1iMf17t27+PjjjwWo4LXB48kcer2/h9fxJ/aYA3XecN/8Qd83PHxDIPTghmH34E8CcPm9EYK3BN/icekD6EJD0q7d+/k8knOrFcYW0LbYHJ9P2JnkdpB6xiZBWnNthbZGTvigm1aww9znWpbKujg/P4cvfenLeO65ZwWMYwzF7uYWCnv78lrEJt5tyxMI1o5PTMhMiY45uRyvAb4fZtyrawIJAnxtnH1trK9jc31VQNJ0HEjHTTSPdR8gGBqNDdxWOAOhGpRqQc7JuH4zKIALQphCBRIPOx3EUmlkJqYwd/QUlk4+CyeWlJpfeGTm7Yvam2skaxq6IvR7YlnPW7BAscPmBu7evIH1x4+EvOGJ7Y1ZJAxBSvotgu+iuKMzG+2UNTOcxDUqDRWMVwCU55CK+Fq9Ki5SzGjne+H9SfCYQK+9L2T9prqfMz0L8EuMUgqxeEoIMux9BAiiFT1dzAa2wepawLWBe4EbhND2Iyi2+gLiPtzYxoO1DewXCvLoug102w0E3SbQbyERBmIhJd2zn+RMTHrKvlHgZrIC4HJgJipCk8VNkKvLfY69bjgs5COCgTEqCEmz9EOSg+v2AiHVEsTthRgzlBLw1gK4Gi9scnBHbJQHNjkH1LdS8w3+Y55LgjD3fQFw1QJZt7GhhbKsoYPh7XAdGY3FGX5dvY85AYzSeSfEj+my48L3WshlYlhamMbC/KQ8ohHmHbcHRC2u/xIxx9q511PSF2sPksSScRw+sohDh+ZF3csHyagki2vkB/tCXn5q9S/rotT0/JhkMFoi1wTA/eCdd1ErlJAMGaK9xOKpCrReq6JSKgjBn7FWBFNVKc5ZQkqcB1mv8sHzpoRX2tp30SEI3emh5XbENrnM2VhFAVxR4IajiNPVkHFRkShqzYZcW7y/Bvua70lNRmKI1PW+ujmx71SFshI8njgvZk0SsJYim4gqb22kBvtZ3mvpdBLjuQxmxvOSQU0Fru19bG35SWScH9Qr8DkSGWDcRwavjZ+nKxotj2sNuK221AxC6OD8lkQMR51LtEfR60sAXLcjpPhIMo0mAeBuF+VWS4Q5oVQa4WRavkaHSI/Z0ALgRkWBSwCXDwF644mBArf4v/0PT3G0H7qLe/rEv8gReHrh/UWO3tPn/tBH4AcCuIN61kz3RqsE4/D1Pb/cfKu1Wvh+L44M3z/+6lcl55JDg2yOeUFkFlKJogMLNkFWiTvKQuXQpMdsQmYmptPCNLMbDdW4bHqlWSyWZMBiQWAW/8yu4h9rd8amyKpsbe4tv06Al00ZfwefQ1sygg2S7zU7a1jjzEvkJlYTax0WqNzIWDDQsqzP4r7rYjwew/njR3H2yBIytC1MxfH2B5fxtW/8GSpkP0fTSI/NYOX4M5idPiQABduPRrOC3cKeFLMEcBeXjyKZHUc6N4lYIisZDdEwc5Oi0lhaRawyNj3JPBSrRcmB1HxOP8RjxYJXG+TA66l9jAwNNHvOgkw6aOLP0SaZv4IFq2WJjRYH9vxIw2eGpwebO9vYjyppRj/m161NDj9us9gKPM2GorWjF6CwpxnF8/NTiMfDuHHtI/zT3/mfUF27roOFTleGcQpE6UCThZEABWFV4kZ9ct1U6UAVLkfaIeaJhiJ4oZPGhWYCGddBsgMkofk1jlizalvIgpIFOTVP3bCHRtRHJe1jL9lFeyqBxPIUYuNppMk0pR1xt4VytYJGx0Wp3sa9tS083i6iyb5IBjZqFS51uM1wfOLmsXnDQwDXqnC1MPNx6tRx/O3f+CnUjp7GHzTP4K57DJlwGnNTDh6WW2j5AcZ9B6ejYZyMOZhpFLHc2cRcbxOJ7g68XgW0pGGD2XM72NgriHUdgchcfgKxWEKUYq1aHQHVEgRmu64oJsjCJSg+kc1gaWFe8nWkcGWWdc8VUIxMWVrgtZkbHDhaxKWS8m9me/IanJ6ckGLadcnsI4ORtjGWOKBMxkaDJAnaVoXF0qrVqKtFcTgkLEDaO8edMEqNGgrNGjK5HM4uH8bJxTnML8/An0mgngtQc1w4DpsJF17QQd/h0HAOrdUu7n3tA7yWX0as1cUfrN1C0fMxNjGBzZ193H+8LgBPoVrHa196A4tLh/HRh+9jd29HAFwC3jxmzITl6+u4bQG4OThtERi0VmyDjBSTJ20UuPlcTgBcO6gYJUbwXHNNpAJ45dgZ/PW/+R/BSc3h5t01VPf28NzyNJYTLlC4h8lQFVMJF+mEg/z4OKKJuBxzFshOIi2sRmkU2UxxQEsVLot1Y5dH4JYP0C7L2GcxrVlgXgE/yOyOYbfaxrsf38ZX3/wm1ttddJI5IJoRW+UY2ddej2mdYhObzE6g3XGRipMY44tajQNhNvIcxHO9VVGDhwhtlYydqAxzeppJJHnl6YwMgGlPzcaf35/PZZFJJzQfMEyLsKgcpzBfq6h+9blsIK0tPvcIrjd8PyQO+Vy7eVT6tF6MyFCkQ2vHbE6Yn3c2tlBpe0AvhhiYsRPHxHgEO5t38drLz2Euk8Hnzp/D4ZkEpmYziGQM6YPHrB+C13XgeiFs7pXRbgW4fPkK7t2/j898/jVs7uyhVK1jcnZO2OQkJJEpPDUxJntOlErpcAwO2erM++t70qS/9da30C5u4uh4DqemJjGTjCKXZV4MrbqoKnEQ8QnIAV2/j5bno9b18GBrH29+6x20ug6mZhaQzOSxvr4xonZRcGmgdrAgksmDVytJR1jQdPZ89TMv4POvvQg/cHHvwW1cv3oLt29ugo6ZiUQG4XBCBy3igMABha7PNGgSO1QBtQiY2PyrBrq9OubmxvHiheOYnUrD64fw4MEOHjzcRa9HcJqekobNTfeIbk9+Ni3USc4JxaOYXZgVEHdrew1evysWbzFGChBYiiU0P5agHZvqgFZZHbF3rzX7WN3YRbnRBeJ5TM4fwbkLL+Hc+ReRyY5hf68grgMXnntOcr/FuhlAodhCPBtH1+8I4afdbKPTClCuNjE9N4tonEB+DRPZOObHsoh6EUR8R9TfVLTGY3QcAFquh0qjh9xUHLEs0Gh7qFea2FvfwI1Ll1HZXMXZI7N4/uwyZmeYN8a1RTMLw9zsuIubIbSRger+IuUAh0gc/hkAl6MZY0tpB7YEfKkyrjV8/OG3b+L4Z38GS+cuwOP+RCCGSvCuh2rBR6SbADoNJPxdcXLIhEhc06aeNnitbhs9Ep6cBLIzKxg7dBJeOgeX14/sd2E4fhQhed1DFaUMEMjCt5bHZs20g3A7lBgFxAbXq3EBMZvqQLFlFZXyHAFwzcMAgAPAjtmOhrxCVwoZPnV6oqbvkWDQKmB35zacUB0TU7RgAwKy8R2uJQqMMcO0Umzg8qUbKOxSycYBntro8+fx9atdbwDOKJJJ1nIEJ6JotfqoNVqajSXnRwLEn1Dgcu07+OcHDWX4/VJj+wFeuPg8fvu3/v8BcC3IwOEcVUjzCwui4JT8eiqJUkkBOjn8VGtVdcrhfccht1ojyxUq/+Vx4cA2lc4gl81Lb8AaRO1+LYDL46gWdHw/oyDFAMCV6IMwavUamo0GUgna6qUGRExROwgYo7mmVrFps3AVXFFw+CCAKwos1x24YlgQ1z73iZrYvDv78+y1O/q3PZfW8FR2W7Gztxm4xpJukPkZCIGGGYaPHz3E1atXsL6+ht2dHaRSCYzlaZVs7DvNoaUlNR/2tYlKyMQJ8Ft4HgTATSSE6ERirQXleJzppMF+yQ5T5Xoyx06uPdriiS2gZnLazESxou3TbletUFskxXZdcRkiQFitlGQwyzKbNqJZAtDcv0MhNBotsaykComqM+bQdXntIIRnzj0rAC6vtyRjZAzgbXNHlXBr7xO17tR7ToFn7vP8mIDX7u6eALjXr1+T+kvcXOS+0/fINZVAJZ/HY3No4RDOnD6DkydO4sTxkxgbG5drnIRPJRwqMKdmABzAasatVZDxeubx1bw9m3dNciPdj4yVolHdsKaJcD8XANeQUywgJaCnvk4LUg1UucZZRe2jTY9oQCqhAlBBJmYrtAClgxMdITRHmoS527du4dbNG3JMisV9Q7RjjUZbZYKTCqaxVrBqdtvD8BzwGrAAv117LTnGggu8hnlehuCtIWCIbScfw9xqBXEHhtgDANeCxyTuZXMZY4fbRyzKDMQkqrUaypUaQjGSFgmY+OgZJxhRGElEiAFxjRpX+1sDBhoDJOtUoXmEmlGsUR90C0jK3EDvHSWiWyDWfjxKZrZ7rd2/VIGlYIut++0eyH9bcvOoxbv9+QRvSea7f/8+bt26Jao39mCEnhV+llcweE2f1Jvb12j//qSh/8HnHfy3fU+j+5L9OXZvsmug/R7291Rp8hjyPYoS05BnZF8hgMtBf7ksTizD4/U925/2/AMA1xJXlBzwJBlDj8VwAGsILMati793bCyPV155RRS4S0tLQiR//OAh9rZ2UK/W0aCrg9uWo8rXPzE5gbn5WSHzcL7E/kYECSSkcR8nauN5uHH9uqhvaX1PF4J4xEci6ottMtWuQi6M0b1LYyq4z1PVSbCGRFYRMnBdpzqUhQcJWSQ+CjmBPQuwcvYiLnzuS4ilcmqjLDnOFDnwnge6xqFA4of6vE845wghoM1so4HVh/fx+MEDeRT39qRUZP9n0DS5MbhqUWggtqkkw4gK14DMAuJqDinBa+m7Wg1RhufzOTm2YtdvHMj4s9T2XhXv4gghezMz2Ul8SYrKkSRQJxTTWRYfAXsGvjLWSNqh0lq6Q7I4Cee9APVegGKzhyLzcGsNFKsNWdu7vQ5a9RLa9RJ6jRK8dgURv4NIwJ61j0jI07x2rqskEYccucc5Y6T6l7YIekrVPYhuYO1mXY4Lzx+znOMki1FAEYnrzIivNRSHH0rARRIdJ2mycbUmE0t7KvElikmVt1TjWlvlUYBP1ghdLAYgrqj4SUAxIKkVX8iVPkK0058zrB/tfTsK4No1QygQ7NfErYbAbQ+RMK8qDrAYS9EDeT10+EpSsYAePCFsqjsDAVP+LefUnFfWCbGE1oZnz57C6dMnML8wjZnpMZnvEMBV62Dez1REU4XPn0lgV/c7ycB1Gyjs7+DBnTu4cvlDNEtVJEMxUGDDWYrm1/uylxULe+JewvcjziWMpcsyiionZDEqwlOM/YgnBgAoxQxCBhP3uI7EKZXqDeyXqyg3WuI+5lOBnsogzrU/nUG1Xsfm1hZcRuGITYNaViWpOuf9MALgSiSP1K5mrsp516CW1TVb1ba0Sua6SII61eAQQgedVnLZNPLZFMYzKbFTttSV0bX54Fr+b9Mn8PkyV5e9TkU81r1H8qwZlVFrilBBs29Zi5r1W/ZsFczo76YKXYnS4VQa0XQOpUYDhVoNLVqdc9bE+Q9BWpN9G/A+N+pbhwAuiYdio0z75DgZjUJgqfzuUwD3e3fCp5/5URyBpwDuj+IoP/0d33MECODaRuGTiu6Rel8WcFMijFa8n3xULYhrGN2fduhpp/QH//fviw1JNpuTbCayj5nDo8qeyADAtTZELPD5h4AprVwz2aywXQlgkilFJn08EZfNtkzbrV5Phv3cBOuNhjTl/BwLYDbaNv9Jm/6eNF/8XRzw0wKJP5vNAhujcrkkRe7ioUM4srwsmxcLCn7dbTZRKOyLkofscmF5kXlLZVjXxWw6hedPrOD00qIMJmpBCH/61rv4N+9eQn7xCJ579TXMHjqKVGoC0QhtZbKSC9HzXSkCfNqJcuCcySIUTUnGJm0OWYiT3yd/mDkqFkyqnhNVJzSvlqAEm3NannLazu/jcJKbK5mGLMx47HtsmE0Op83NkUbVsO/4ORbNWlDajXnIFB4UBSZf6aDy1ioaRMV1QIk4WmBYpjHPKQf8tNplMUu7kdJeASHPw1R+TIpkAnp/+vU/wFf/8H+RjwnYiJUmmX50q4HaeBDBEBtkDgx9ICr5fGrh2eF5YtEdieG8G8dz1Sgm2g4mgzjSYWXjcbjP64jlaZ/2J2yKAg/diI96pI9SsoeduIvmeAzJpUmkp8eEXcjjRxuWhttEreVic7eAxxt7oshqdwIBhoPwMHf0kwBck941NIIyLHWB0Tjg6fv4ype/hNf/2mewsXgSv/twHHs4jcX8OI7PUQzpoVp1MdnxMbGzgfijK1hCFWfHgPmkC79bgR8K4IlNdhT1ahMb29tod7uIJpi5mtM8No/Zsm0BcDnEJ7jPBocALX3YpsfHsTA7KwWlsL9lGE/7TjJVPbVPJjAYjSGWJmlhTLJFmP/Ja3RqbExsid1uT6xDZXjIJkmAJJnayv3FIjyeiAmI16zVBwU9bfr476gTRs1todBqIJFJ4+TKEs6dOYqFY7PojjsoRlto9Ag4MH2mi77fQz/KrN45jPvTcN9bw8z9KtK1Nt7xCwhNjiGayIiF6r31TbzzwUdY3d5DZnwaqWxGFawAVte3sbVXlCF9KMQBDq83kwVDg1MeQxmWGVajaX5VBacD6LnZWS2MTfb2KIDL53E4ROXHqTPn8Su//p/j6r1dvPvBVSxNjeFLF44gvHsdU91tTEXbmBhLIp3LyHFm/ibt01kEC+Im0z614rQ+qjyutDnk/U7rZ6enWd4CAJmhMYcQHAR0+wGqrT7urO7hq29+G7fXd1Dj9ZPOSu6QMKQ9T+zjK8UCZuYWsb1XQiqTlvuTjRI1oTocBqYmJoVxzfNNMHYsSwsqVbHRck/tguKSYx7nIJS2j30yntmMu8I85YCjXC5I80g2uCqJgQQbaLGgUns0ya7q9gVUJymBIAMBUZJxeiTdkOnLYQIHR7zfw2EcO3MGdza2sVtpweuEEEVCrvOWW0I2E8LhuQn0q3X8ys/+JE4tJrF4KIdolg2GApXohzVbNJJEx+fAJYq1uw/x3Xffx5GVFQFwCaZPTM1oo9Ppyv3OAZDmXqlqJ55Mw+0H6HoBrl6/hcsfXsYrZxcwHXZwZm4eY/EI4skoKCkO6IRLdwsuXb6Hdr+LRh8otHt45+ObePNbl7B0dAWzBHCTKdy7d1cGzHrv8ikmT9Cs10qGUTs6gvpU9fZ6LZw4sYyf/bkfRzIdwc7OJq5cv4rLl67B76UQZQavw4yquMllEuoMvIDAFO8THhzeJxyGcOhNckwPPY926A04oR7OnlrAMycWkU7msLdbw/Ubj1BpcICv+wIVwByuCLuI9xnVT1yXkjGcuvAMvvJTX8H9u7dx+b130anUkIkmEKMqivsCFasyKKLZfYBGu4V6kzlJLta297BbbiKIpNHuh5HOT2P+0BGcv/gSXn75Mzh/+hTiThpbqzUBXzmgiqXDOH52CU6M+cxAremhUiUhgY4NMbEUDkXaSET6mEzGEe9GMB6Lot8I0On0kcsRlOZ118XadgnJiSSmFnNwog5qrQA9tw+3XMGHb72L1RuXMJUN8PILKzh3ZpH9r9qPcRA9GE5yeMCBCA2reM/TNpKTN3nj+m/WBQLgWhDMXLMkXrQ9vH1jF9v9HH7sF/4qnERch4VuD816B/WiB6+agNNqItrfxEy6hnC3AKfbRNdtodVpKfjcd5CfP4rDpy8ilJ1FC2F0qAknOEX2uZAMwnI+JafNML+fVOAqqWAU9NLhhwIlar2s1sSSg2rAakkWp3rKEBKeAIVNLrkAgOZnqSUvh4l9eS20OiOBRHMiu+h26nDdAkqF+8iN+UhnArHoTkSoGiSLPybX1P5eBe+9ewV7OxWgTzv4AA3XE/JRKBqSjOv5mRlk00n5+NCRQ+h6PdTqbdx/sI6Pr9xApVo3w0lj1UdgXdZtggdPgp62nreDN/m3AaAGw3v5pA5XLjx/Hr/9W//wh+6ORhW4OmhXUGxmdhbzC2qhTIBQslRF+UkL5cRAiSFqZ+OIwBreUNjk9RBIpPo2nckim8mJlbLYJco6bgBcT4FwDoWMo68BXLiusJalDTMzXSOoN6jAbQh4S2B5sJZxYG/y2Ln32ExcPld/l72+fCFlkiRGMJiKzQbt41otA+COy+Ce9qkWwB1Y4Y0o22zda6/bYd1rVWBWLWWHuaqcU8WtAl1CtjRgnVUfbqyv4datm9hYW8XW1qbsG4wUkPxFo+bk69EsYi4UCuhZha3SPA2B0rohxeJCTNHfxxzdvpDLWJcTyJS8bRGBUYVFG0vNbuU5UXtAVa9Y3ZsFcOlewDqOyi/WcGurj7GzvSWELNaB+XQSaeYzmuxZ/l66TlCFKxb2tOAWO9AQTp89i9df/wIOLS+LhSlfJ+9fmyunQPVwiGgBXLV/JoBrLaR9VKsVfPe738XVq9ek56NajEA1L0xxBuFaQIeEZBJTE1MC2l547gKWlw5jZmbWqMTjcp3yGhBikqiGFMC1gCXrGO7nVGfJfmvAVc2ntEF31i7RlGohuiSp+lNZOHIljahvddBrfRSeAHB1YZBnyODeEAP4wpS4Q6KA2vdqvrsqn3iOdna2cf/+PVy+dElygnntMw6GLgSMO1C1j/aAkuMtai+9Z2QNJRl7JDvY3muSG8p8bJI7BBSJy3uTclRL04HyVk2TTTajef1ytRKokOtYFUr8PWrzrCphvoYwreZDYVFDE8TyaYpAN5KAgQNKUJP9gNczXU1Am1vzswdAoHbDOsqWoziw1ua/SNYRe3iq1ukUZpwtBMB2OxrzYMlIQkhSUojsW3Y/01tpQKR6QizKiJxEYpCzbWcXvMYtgFsulQQ0kCzne/dkrRLigpzeIYB7cNZj/z0Krh7szT9pg/i0n/P9AFy7Pw2dEhSotjnVFsAVZwQD4Gr2NB1JuuB7tH2RvO9PeGFPArhGkWi+70kA194rdqRl1NxS42qPxpr4+PFjOHP6NJ5//nnkMlk8vPcAu1vbAuCKLb9L5xMCuBFZ/7nvMXucLknpDO27EzpnIblvdxe729t4eP8+Ht2/J/eNhIFEPAFxCb6Q8E1nGNq48jZnjSpAINcpqXV1rZVoAIK5xkGJ1XCnZzI6Gy0cOX0eFz77JeSn5kQdSAt6fl1cAegmIWRWtallryNrOPcYXoOMJ6pVsL+zjWsffyzuDrSfFcJ2RMn8rCskbdU8h38TFGPfxfuBszKCS1QcsmYi0UmsdDtt5MfyolLm3qQ1uLrvCKjcZ7Ni+lKZ29AtTh8kbHL+RAEC71Q68EhybcC5Bd14wmq7GgrLfMZFCC3PQbMPAXHrXRLISdLU2YXY8LpV9FtVtMrbaFd24XRqCHWbku8acfqIOD6ifMCXyCiC1FSKJ0Q4wugYjj6ooOyhy/fXasn70eNBu2E6L6QQS2SAUFzeQx9RIYy3gwTcICHqW7pZiYO92SuEtCfCA9ufa26qgrZDsr+KFOwFrmpzrukK3GoUmpKPjJW42feHZB5DyDYKfV3D1YlPUUz6GFF9Tbsgij0IgPJBIJdxVTzKXURC7N19RKXfZe1NElBXMowJgvIha4OZD/O7ePzoTLG8vIjDhw/h/PlncPrUcdkH2FuajVMt8+m2QtKfycXlJ3gvNBpVrK8/xsN7d3Hn+k10602ko0lkUylksiTy0AWDjhIlFIsFAwwHgwzc8fwYxvJ5sVQmiCuZuAybF5tmJe0RfOa+zzqTNspU3hYqNZQaLdRaHXSNICHJOfb4OGokQGxsCLnDZqZzBxH1fIITW3VWIfmQ74ngPB/aW6vTnMxOjaOllgSagU2hAuc0vF8JCPP+ymXS0nekaW8tmbvWOcTmHT/pRGTX4R8I4opy39SfNiqDTnqMHBTnyabMqnhOOKdhrUiCiVooyy5qCPnan/Xp7sF7I5lGOJVFqdkQ+2TXEOUDUdUm1CpZMoWj8DlHo2uXUeAyAzfg+YnFENA5JhxC46kC94fu4Z4+8S92BJ4CuH+x4/f02T/kESgU9oNPBW4P/kzt7kf+2AJi+KlRC5qBUc33AXE3N7fw+7/3h8Kyk7zZaEQ2SuMMK8xdNsEs6mlTzNdKUFXYu1TNdFWxxaKZtogsEMny5s9pEdhp1DExPiFgBwHfVts16jdtwvjQZlJtyYThGo3JkIdAEDdIFgDceJkFRPYnawoOpw4tLiqrkg1fiJmVrny912kLs5wWixwGxsgehI/pVBzPrSzhxPy0FLd7ThYfPtxGaHwR04dPI55lbpbanZBZKMWogA0srFno6GCEzbcaARmetTibmM3aWiGaQabNbhqw9HSaqcOvwXkxTZANvB9Ugnpe7XOHRaI2rvbY8ZxYQNwWA/I3ix9rd2LAKQtMWntC/m3zNtiw8Xzz3FrFtbW340tjoccalGz+/b19KWamJyakoanWqtjZvI/vfPtr+PNvvAmv00Rggq9PAAAgAElEQVTI70rAIEVGclwFdA7J8FxZ6pqmJKREU6SweCKL9GwvhYv1BA7VQ5gOOIhlEaHAb4gZeAjQYcauyQrtoYdKtIvdVB/bqS7aYzEkJzPIjmURSkbhRzgwoH2OL4y9uw/XUCzX0Xb7aDRdsewkgPvE8Ttw/7EMCluFlEMQPRDAlUVSvO9gOprGr//SryJ7cREPlo7g/7wXRiNzDosT41jJVfD8sTAmgzYmGj4233ofG+//OVZmcjhxaAapMNnBnYEqp9vzUapUsbVd0MxjDlqSKVFB83XQCscyasW+mc0uwdy+h1w6jfmZabGmUbagNuIc0pOtXKnXRUnI5ieTzyGZzUixWyyXBECYm5mVe5yDUQ7Q2CixoCYhw+aSdtpNOWm0YeKAqd1saFaVKAYqAuZxGETlW7XaQiQRx+zRKRx7fhmLZ2bQT3bhRz20XVUSR0IJBOE0/FgG6dwEpiN5VN65jcydCpKlLu74BbRCASam56SYrLddyUQts/isVLBfLMAlQzMANnZKeLReELBHCk8ZNmnzI+CCgCXMtWPzOLTNtusw76uFhTnQ1pcAnh2623tnMHBN5LB87AL+xi/9Bvb2m7h78yZOLOSxnG4hXrmH+WgLh/IxTE/mEc+kEcnkEMpkAbIbqWISVirplWqHO9Bt0LaIxBOj8JCPPd5LgqrBC8dEWdvsdqSZWd/Zw5+9fRm3V/cxd+SkKH1JWmi2WrJe855KklUfpaonJk2QDPWjUbgEdupk1FOJ0xFFiwzaaKXLwafkpRBI02uB12E+Ny5NLhXaBJ042CFbm00DGbu0Z+RAkaoQDjtpGx0J0UJYc3YJCqpIaAiA9HoBXLeLJi27aZ9MgoFpmMQ8lT8/HsfKiRO4ubaNzUqbUZ7yWgnO08Lp2TMnsbu2inMnTmIiDvzC58/g+WcPI5riD/IEJBOL2HBKGhQwR49ql34fpd19UYYV9wsyZ5PzItnJ3Fe68pr4esRFgmz8RAZbpQbevnQdH956IOrpn3z5KE5OpnFkahJ5svRpxRohOYWq9RAcntJ+R8ChvWYPd/fq+JO3LmN9v4azZ8+h12rj5PIS7t+7DS8S0oxqY1MnpGmy4sUVQ63Me13ViEWcHsJOEz/3c1/AuXPHRV199/4mvvXtj1EstRCNqGKO507AEaoKZMCvGYpDgo8dMOjeJMN3ZvF12uh0Wzg0l8dnXjiBmcmsNNQfXr2Hzd0OgnAejsORK18HraziiPBw+4AbBtrZGI59/iL+yi/9u3ArNbzzL7+OO+99gFw0hnScDPmoXIscLvASJ+mCOcOVSk0a9UfbW9it1uBHeC/Tri2Osek5/LVf/mX81Z//K8i3J/Dogyb2HnaE1TM2H8XJV1NIszyIhnDntotGJ4R4Nga/EUar7mO7WkZqsY8jpzOYTIQRKTrI1GIo3uujXu9gcjGBzFQUkayHxztFjE+Pi815fiKETtRDsdVBqwK45SZa5U3cv/Y+9jev4tThPF68cAZHl5flfhCr814HoaAJOCQluHodcghGe96oI3ZfoRBjIfj+eOHxvuIB5MbIWsMXFfrdtQrevbaKn/zFfx/pySn0SbSjFXejh8JWC519D+FmGNPZPpzeXcDdQcRro1Jdk9qrXEwjPD6G2RNHcOTsRfRi43CdOLpU3LKGYg0jwx7uryO1zhNuBcNBk6oS7WM4Vn8C2OWYSQbzHDRxPdC3KGpKY4kp+5ZVfRgVNq/sLkEiWmrb9bFH23TNVe10m/C9Glx3H563C6CEXr+EZCyOfGIcaQ4xQ0Bhr4J337+Jat3D1OQMpieyyKWi6NZjcOJRjM9lEIl0kQ75SJPg1PGQHp9AbmERoVQSb333XXztT76Onf0a2l0O1ZQk5DgcltDlgUsIM7ZNKKZO6gfgh4IadBZhfaj3K4+UZHsxXzdwcPHiRfz2P9YM3AOl36AC+X48zMuX38N/8Ou/YlSiWs9xXWSNvLC4MFCiiS0d7emo/hQAVy2UReFMQh0zqcWmdzCJlP0inc5J9m06kxPVIi1nRTViAFy161VWvw4tTTYmSWMC4IbF8pX2lnTH4bBJbIGZDS7TMaP0M0CeBW+t4lSBDDv84jCPgOMQwGVfQkCT74sDe/Yi4pZA9bVxs5GafsTGW/dyPbxKPFCATwEnC7+RQ+SrhaTZRy3grEpDDmctcKV2rtvbWzJoX19fxeb6mg784gRgFfAliE1QnOAP+yaBdOhyFDc2jyoBkbWDhCG6AMmebAe+tJYngNvimkwAVyNrWHtF2ecQtCTIEAnL99EqT1Sw7OkERFZ7cRl0d7oadyJ5qy3cvnUTjx89Qsfl8NvDRC6DJJ1rWi1Zmyk77XmBZNEx951Dae6FHPWfOHkKn/3s53Dk6FG57jTPV/cWSxTlsbOgkYKow+tMLFuNgpKWz5cuXcLVq1cFCGMuLs8Bn8/rln/43nmuj68cx7PnnsPFCy9iamrG2E1TQagRPLzOuEYJ8dDcmwMFlBmuR2kdzjXYDOZ9636k6KVeI+oTIIojKiq1vTJdoN7yRn37CQCuuYttv8trSTPpQmJ/z9dmbXttb2ivS8mjlxzWALu7O3jvvfdE4U2L3p3tTTRqZQF0aDOqebz2Bev6qhnJeqELWYHXiZApograppIDy3EO0LO5rAzkQ8wBt8orQ0MSvNr0P5bMqsNtAkl2qdLfIcfD3htUK9FeveeBGaUkkdBhg4Rabj1U/FqQmc5NVCLSCpbDaDqXWMtRrpuSd8m/xdFeiQ5K/KZ6MSpOYASkCeASDNa8aGZ+VgdxHVLXkAgkgI9adNv7X/YkUR+yN9BjZusjHjOuLcxapkUzAUJ+jjMP+z20u15dXcXjx4+xuvpo2EuLK/MQ8B/0GgcW9r8sAHe077czhU8CcO09yL9tVJYFMXhtkSxfLBaFMGPX0+8P4Krd9fDSMTOr79nQ9O6wsw6ud1weBPynQi+fx8rKCt544w3Mz87h4b372NncQYMzJRJR6O5Dgj0B3MkJLMwvyB7Ac5TLUQSQVlAzEsG1K1dw+dIHKO3toVwoSI9C1Ws86iEW8SW/VdbfKJW2Ubn6STSkCIF7FntcrvUkLxP85CsnWSGV5nruC9mfvftuoYz5ldN45sXXsLB8DNMLSwKcUEFI4FbAW7kGuf+qOtAaTbOaIHEmnUhI1M37776DKx9/hMePHqBWKWssVIx+W7pE8fv1ElNVI+tpceQKhSTGJptOybmjG5W40vW7AwBXyUFh9LsKZNGmlq/NEaehKAI6WSGMbp9ubAGarod2j8paBz2PtsQ8BhbgVXci9t19OhhFYuiG4+g6JAoS0I2i61DRRwKjhGhJbx4JXIT7LVR3HqO2twq/XkDQKgkoyWeFgx7hVtDQKE7VJwH3aBTpHKPLGP2hikj2NFRU00aZZD8h/rAmAUlTWaQy44jE0ghHaZkcQcdndFoMLT8GL6DeV7yf1ElPWCycBeo+p7YLOvvTbVuBscF8zrgvDPz02fOJrbQBceW5as8ubiMjzi3ipME6zCj1xTjNWPOr2xb3gS68fgsIugLghxzW1S78fhuB15b+S8FbXgMax0buiE8irrhu0GKfNZqu1QOVNXuMgFEECYyP5/DlL30Rn/vsq0KA5PyIx1UyqXkc5VjS/YdE67aJOGL0QQn37t3B4/v3sfrgIXy3i3zC2CInE/L7OSfi95VLRZlV8X6nS1wum8XkxDgmxydkZkXCAe87IRUY23PNeu9I7AevTc7x2COW6k1Rc5dqTSEFUIWbzo1hanYWtWYTj9bX0Gy3VE0uR9c6VChBmieQc2zeg+LMQTtwQ05SpzB16LFVAGs4Km6ZFc0ejXbKdKtTADcjrmYEb61wZyC3PiCUseu82v9/r4PPoPAfqR34oSU08sVzVst5d71GIqurs24Tg8L7WXp91ur83dzH2FvxweuQdbHYIKfFNrnEGBJGILJOiBCUjQnASwCX9sm+ExUAF9GEfI5Ars9oKJIn6NoTCqP9T/7eUxzt4Il7+u8fyRF4euH9SA7z019y8Aj8fwJwR578/Vg7o4OIwVM+ZQK0tbmFP/rjryHBPMNMRpsRzxPrCwJDbEi4UbBR4YbGhomKWJsp47mqoJqanEIilRB2X6fTFtYTc5c45JiemNTBPW0bIrQoUYYrGzgOYzgMIiuKRTN/Nt8blba0b2X5n0iyCfdks6qUyjIQYCO1sLAg9on8GnMN6tWasLvIOmNOCm2hyeNlmRjxegMAd2kiKxlI+7FpeGNLQH4BbYeKWoK3CqgQoGAqrbDtQ1qyqQ3HcKkYBd4tA9cebzu40GG7FmujA6TRj2VjHskesc3g6LVif45tvuyMTZ+nxdgo+ChfZ3NtmNx2IGB/r319fJ59bTynVmVtX4+oBaSgonVoWApHsm9pp0a7ItoTsWimnbLXrqJV28bv//N/irs3PkbIdwXA5TBoaEtFANfTzER9M2aApmpgFogsas4hh1c6ORythzHZZxPhoCvWsgEcskSdAG1Rq2pZ1nU8lKM97GX6KI2HgekUnBSHYLShUzUVzWZYgGwWirh0/Sa8UBitTh/1JkkFPH4/CMBVwFlIiQRvBcClQ2oI8Y6Hzx4/hy+/+Bn4R5KIvfYy/q8bBZz9/M9gLBRg79abeP3iJKaSLpLtAJXb+7j73g1MZ/OYm5kEPU7JvGWxzqKRTdTO3j729itiW8T7zrLkRW1OogQL2Q6zc4yKWwo1qiqTmMzlBDhLJZg9lZShCu9HATr7PWGRZ8byyI3nBdApVSpiL02QfWZaAVwORgna8Xdz4MjfJ0Utle2djhT4zBhidlq9WtUhfL8n10K330U8FUOr0UK93JL3MLacx8Jzs1h+bh6RDAe9PlpuQ4ZY8SgtyecQxDIC1EfbfWz8+RW4l9dxcXYFG91d7NVLmJyeFWZgo90VcKfVdSVjk4U5rZE3dov44ONbuPNwB61+BIgm4UsjQPBZM+P6/jDLVwBOc+/Z+46fm56ZkrWMgwr7da47NlePa9bMwjH8rd/4uzh96iLuXr+PK+9+B6cX05gI9jGBEk5MJ7E4nkY2k5QM13AmC4dOBLR9Mvbicm9wWCRqUwUMFWxWZc1AwUGLLVoBUaEahNHywmi4XVHFXr12HRPzS+iEknjvyi1RG9AuideFXa64jvF9KUFDB/ZcI2mvRMtu2iDxXomxePdo40d8kysnwX8H0bgqdDkOFDvGHrMiaRnLDNRAQChxQuj3pcGR4YsMZDiAMdmGRolH216xcvS1QZJhMDiIC0melKyrXDMl30jzb3jdcf1ZWFzEzfU97Lc9YZKSBRuLhbG0sICY46CwvYUzx46j8PgO/tN/78t47ZUziKVU/UC76SCUhEMvXLpIMEub4DjPBV0GOOhtuXJcpKUSJYwnedP8HO8nYRKTOe+HcOPBGv6Pf/5H2Km6eOnVV3FuPoOViSzmx3LIxNQylABiXxq0sICLbruBltfBRqWFjx7v4Z3rD7G4cgaF/aJkBD974ihufPQh/DDt1qxqyIgYjb2jrBJBSJSi0VgYfq+KE0en8bM/8zpS6TAKxSreeucqrt2gAmxsMCyw17EdznGt1+tfwQzdYwz73AAZVMjwfLfbDYxlo3j1+eM4ujwlw4Hrtx/h/lodHS8tVuVhnzbOtI6LIuqFEOE6HQ7QyEaw9Mqz+Ou/8ssIGi6+9dX/B3ffv4QZDtaSau/GgW2r1RZFORXAzXYX1UYbxVoTD7c30eK9EEsIy398fAZ/41f+Fn78538eE+NjqN/q4sq/3sHO/S5euLiM5TMJTJ0CWtEWQtEkbl6to93sYml5EsXdvmTP+xkPkWkfyck+0iSvBXEBcXevNPDw/jrmliewcHwKqXwIqxsFBEECzQaVqg4mlhKYORxHYb+FRqOLubkk6rVNXH7/67h15TJounfm+DJePb+CI4sLiFB1SzKT31Rgts+rmoOuOIKwsBDghJNwIrwmeeH15J7kdclBksOhS6eH3XIfb390D89+7scwdeQYek4Y0VgKOzs1uLUAfjmCfjmMsVQPfucm0NuC5xZRqa1KPrjfPYS5laPILowhSIwjN3cMLXB9jCkD3esj6vA9Aq7Jluc1wfV/tH4YqJYkK1nRLqtgGl1DZT8Xe29P9gwObVTBqOsIjwIBTMnB7vaE7c8fx9fCe53rH/c5ZlhxGB/ud2VwxPWy79YRCTqIB0303CIS4TYSUdYVDloEEr0ecpE4glqAoBZDpxFGu++jRRA96cFpRFHttpBczODsSyeRijvYvvcAzf0auq6P/PQcsocmUeo28PU/fwvf+s4l9IMEPE/dG/iHZ4c5uyRxiWKPq4ao0XT4ZlXKotwMxQWMV8WhqtoUYAGev3Aev/M7v/mp4K2tAz8NxL186X38ugC4BG0sgBuSiBGxUGYOXjQme3gqqfbJBLfsfi7gVsBtSaNShvWnI8NRWpUTvE2ntW6WfcEw+/lcBYKZl86hnO6tWswNLUhV3UVL6pbY5Kpdpw6g7bXFf4h1Mu1t41RFGocK/Y5B/czfRwCXtv8ki7FOoY0y6xySUCcnJjE5OSWAMYfTUhePKGYUp1U/I6uukLpYHFz15I6CbQIucT+WOBBVOIqiVmyR9Xzzb+5ze7vbePz4EdbXVkE1Ln+SAGYkzxC8pSoiEpbzoACuqjcJrHNd5qCRz+EgjmBBOqlqFKPFkddFBaNLVaGxFBQAXkisOrhX55yIgJ7cOwWkl+xAtS1WdbwSX0Ul29X4mavXruL+vXtybOnsQtUawQwZhrOWEFU+bT85TFYVqc24PHb8BF5++RUcXVmRvozveaDKNyq9IYCrSkS1G1Y7QLWJVttoEgXv37uPO3duC4i7tram5MGAVtUKPpKMtHRoCeefu4BTp85g5egJUYhTfSzKOGPDba2RpfQwmaU6ejcqWJNNaEmscu2Kst7ITy2Kqc3JgFSm7ZV1PRqqVfWat1eQuQ3MRT4YAw9UrQQdSLK1XxnmoNvrUpR5hjzA/Oj1tTWsb2xITvDe7g7KxX3UKuyVK2g2anIfiMKO50ys0Vkd69UsOYa+2n3L8WG9R5KA2Kqr7bDsxfL5qABUvPZsPjOJB5LlLIRQtXKUtZ+vf/DmhlnnPBYyoJa8QL3eeN/zviQhjtcR+yjZB8TamyCvqhEFwOMPkFmBvgNZL8Vu34DRJj/ZZnty6M91gyA/H5VyBTs7OyiWSiiVygJe2Gx1OTZira1rphwbc07Vbpu1l64Puh7qPsgZyewM7Xmp7EzLtcZalvcUjy0JKqVSSaxCqSTXNY3E5YPk+5F1zwz37TpvSSSje+7wa8Nra7gfmDVrhJBifrp5ml6Anzx/4DWsikK1rVfr3ScBXD0yBBrYPxDA5QzAboRDOMv+VjMvGVH5mUP5CW9jCI7w/pLrxSjh5R4z2fTcE7iuvP76a1heWkajyrisCkrFkgAY7G15zsLRsGQgH14+jJnZGUxNTiKXzYgLQs910Wo0cO3KR/jo0iUBRrvciwSwDSER9hGLEPxiJBbJNgbAJWEzTKU65yDck7RmpruCuCIQbKXIgXMGRkT1GbvQRKlSQ3piDtPLJ3H8zLM4/ex5IXNKfBGJQcxrJSDVVat0FSJoXiWdlyhKIKDFXu7O7Zu4efM6rn78MXa3t8TpiLnrkss9AuKSEkzgl+AtwWqCuczB5Xys3WrJOi+8lLCDVDol9zxBWlokt9sk/PTR7noCkEm8TygmZD56MnT9qACeLjNkPfZqBDw5m4mJnTIBX3GSEQVuSB8EgCMxIR3zY8KwfFDRKrFBhhQT8dsIeS10KjvoVLbRKW6gV9lB0KvD6bfEoYvPTIQCxAyAS3AxTectRg8YohDnD0IE5YPriaytFF1EEI2nEU/kxD0vFEnJ6+/x/QRxdIKYqIkVwFVSirVNphuNoqkK7lr1gZ3JmbvLOCDoTEuuYgPgqmKXdYiCufq3uqQogU1BVolE4ZwiYJ3MmZlYNpG+LPML36fTIO+7rtSdQp2S6DVV5LIe5axSHsbOn1A0axe7RkntbmtvAfW4vygwy+uJCtKf+MobeP3zn5O9n0AynTrcZgudlivOjAPtsbk3w9GQOKtsbKxhh1nt2ztAr4d0LCHkXJ0dq/qbZPBWsyHvi9ehgJ+ZlMRMkEAk+xCFB3S8sgpcuU+UiEYnESUL9gXALQt4W0ehXEez05UZnwC48/Nwe31s7xdQadBmvYWu1xcCELOqxVrf7NPsS7gfMAZPCRu6BokyV2IMdB/l97Pmo+JWQNxwCIlYxIDOCSFbqGBClcs2RmF0TqxuG8P9XrqGUdbmgAj15FIpZaL0TsqApfsa17xypSI1Nc+vCExIGjY1jGRiUx1LglPPk1k2Ad0II7ziCbSMtXmTturdHnoOo3RCAwA3FE8BjDcS8UwUQTQuPTjzvJmF65M8RSIGZ0ahEFr/+3/3FEc7cNqe/vNHcwSeXng/muP89LccOAI/MgDXDC0OnoDdnV18/ev/BvFkRjZyDlfY3GVSCswRwCUgw6EJmyMyIQmeat4Ereyo5iJza1wanHqdObVVaWQ4WCDDKs7ilg16LC72MdIIRuNq8cVCi8VqOCLWGVNTk9Ik8PfSirfv9YwVE1CtVFCrEtSFWLxS2ZtKMv9wXArZvd1daZrIqOTQgUAGCxPJVOz3cHR6As+fOIqJZFgGhPWxFfjjy3ATk2iH0lKgsaBhaSosLDP8oc3Lk+Cogo62KbLH1BZ0owqUg03Twe+xgNBBQPeTbpRREFdZ2UPg17L5hq/TDKnIJjYqXH2OAsr8fZYZz2EPv0bmu1V8yVCVRY0MhGiLmjB2144MzljI8HzzeuG1Ic91G2hXd1HcWccf/+G/wO76QwS9tha2UiRqjqowkaXAtKWv9v+2kGEG0hlk8Uo3j5VGBONd5pU4cAmYmoFHh1ZFVK2GPPThoR3yUUn0UcgBrek4QtMZ9MJMZAHGmalBy48I24AQbq+u4YMbtxDL5dD2A5QbTXjdrgyGB6/BHKeD58GyLfl5KomlqGI2qx/FT7/wGfzNn/oF3G5v4mGmj9bcDF589bOI1XbQ37uBIysJINFGyAf27jZw//0SJtMzmBrLcWot9qM264NZpVs7uwIuM4uT54L33kD9zqK815eBDVn6OljRfNpENIaxbFqKUDZuvAepIizXatihDW6U+XgzyOSyGJ+aRIQAbrUigwfHd2QAykEofzYBQpv5xHMsdmEc9IccYTXzvmdBXioWpLjv9Tpi6+L5fVBQRnsXt9GXaye/lMfcuRksnJ1DYiyKUNQR6yuCNfnULDLpaXRpw0QVEAv0O1v4xu/8Hr54+iLiuR42dzfFwok2SE4oig6La1rJ+KowSWfzaPeBP/3We3j70k3Uu7TrTsIjOmnsS2XQQothWgEZdYOqQUy+oVGHTU1PigMA7wM510apbq8HApcnz72E//bv/SN06n289a/ehF/dx4mZGNK9HZyYTeDY3Bjy6YQ0y2Fmp6bTAG0Tw1TgsS9ToFaUWYJc8N9qPyrDeKtekaEGv7WDgExaJFBs+iiUGrh18yaq1ZLkzj3Y3IEfSaBNlZqRjkgza+57eR/SjOi9z/cmjFwqfuk3IA2bSNUFiAiTdUnpOgcWEQeRGBsEWtASZlUSDu9HYXBTYSvNaUjW/UFzKwNuVVPwuun3O3Lf+LR2IuBPQF0UdlTxMltOLatsJqYM93jsTWbezNwcbm3sY7tOFjvXpzBS6QSmJydR3t3BKxdfwHtvv4WxiIf/+Be/hDdeexaJdEjAWhq5O+EMnESOfnvwQ7SMNdN6MoLlNar1vf0jA+pOG06fCug+PLeFPgkMng+37+Mbb72Hdz68imfOXcBsOoFD+RxmMlmkTH4ereE9Hk5m3PU8uH4Hu+0a7m4V8P6dNVxf3cXCymlRBy7NTmHn0X3srK3KWskFnjb7CpKZwbIZaPK98zUk4iEkYz188d+5gJWjM9K83723im+/cw3VuoN0ZtK8laEF6cH9iv+2eW72a6py0WuQmV68x2kx98JzR/HMqUOSEXvvwQau3dlBq8ssxxhCHCygZwBcRyzy++EAbiaC469cwFd+5idw/9oNfPTNt1DZ2sJUPod8NiMDJlGDUfnpO3CNvZrbc1BqdLFVLsOPxzE5t4ATx0/jpRc/g7MXLmJsbhqxWBLpGnDtG0Ws3wkQTwV45SuTiE93EMvG0GuHUd7ykPB8ZGI+vHgYXtpBnTZkSUeuASG6xGMItRxECh6q+2VMz+WQn4iBmGq77uPRnRauXd5CLJrE8XPjOHEug7WtCh5tNDB/dBLTizG0evv48OP3cOv2Dew8vIt8t43nTp/CxXPPYGluCok4EOqRIEfVm68KF+6DLF44rKA9KFXhBARlKkdrOiDSbCPoeihXPXx0fwcnXnoN2fnDaPV47pPYWSvj8e0G0phE2I2hVniMqckK4tFduO0NtDubcCIOvO4spudnxNbbj+eQmT2C5OQhtH0OoR1Vd/u8LzWeQO5NDtmNCsbanIq1MT/PSbohFdg10tYPg/tHbN91eMz8TEsQExDFWMLKc7gOSdY36y/N+eK/fdqmdWj1Wke/XQT6TaQjIeQTUST6XXRKRbjFfSQCH0cXFzA9OwfEI+gEzOqrobbVQKwYg1OJCjGgEemi6rTgNIG12h42nTKSR8YQH4/j3PFTcPcbuPvhLbRqbTzz2nksPX8MX/1X/xp//vZ7KFY4KCEAxqGIsRPlEQgTcB/aY0o2prFYtSQ1AX99zRQk2Md1h0Mp1r0vXDyPf/zb/+CHBnAvEcD9tV9VNT2H2AZM5ACbQ28LwghAk06LKpF7uh1OCXEIIbEepXpT7PFkzwgJYJvJEazII5nKSP6trveqLrEkMrW61utByDeS06U5kjJCJYAZiaiFY8eVjOEwlX6GgGivM5t9q4CmtabWq0n2HMlQ7wlIxfqkWvyOZKQAACAASURBVGG/UZNoFtaoowCugsD8GQZioD2eZPcOARvreiEOMPL5Ec2EUWLShUDUPYyoIA1IlKx8WDtetYwlCFDY28Xa2mOsra0K2CaZpGEeR82VlPPvhERlwgd7H768ZJr5gnH5HXyPBGKZDc6eKBEl+K/3EMlSdKNgvjjrH5eKIwJTPc2hj7O3skpbuU85+NU8Qxm8cj8eKMQ1T1acJ4oFfPjhh7h9+/bQhUfsqwm+KTglu6Kt2a2zoqkDjh5dwQsvXMTKyjHJqST4YYlYw99nfpaxWOexUVUwM4/N8JSuAnTEKJWwurqGd955B3fu3DHqSSV50iZ3fHwCp0+fEdXv4cMryOcn5WdYyawMRg04KxanI5mVcs2JPaXJo9WbVAfvxt1CVOT2Y9sLjFgEax9gjufgeXqdPqmiV4BfvzAkNDyh9palY8TZwBxbUR9ZG3uTFc4fRUCeSjpa2ZIwsLW5hvW1x6L43thYR6lUlKxZ9u+swzl8lt7Pwg8WTDQDbLVeZtxGRIkDAvjQTj6HXC6nxA+jGBer70hM+0IOb411qewFxkXGXCjylgl0WZKDwCImU0DuN8n+1TVLyAQkFhjCsUDsRg07sOu3lcwgL11rFLF5TyQGlul8jSRIUAV77fp17FJpaYjfetyH9qf6WgcQt64zA7DVkHLMM3gi5VoVpZb2W6qko/W17pVyr8h1zTWBKn0lbAgpYLAOfS8J/ODMYLh/PjnRfwIM+B7g90mrTvszhn8bdwHjOGA/b5W2So7grIbA/QEF7giAy9mMALiDy3qoRNQDqK9ZM3DVKtuuHXq4R+vrwcquPYjsGyOZoMbimtcX5zwXLz6PYytHxUaZ7gE72ztC7G82uTcryWR+bh4njh/H3PwcpqemkM1kBGTZ29nCxupj3Lp+TbJvWWew3CIQEws7iPMRgsyPCJ5KDnCUa7bOi8TJyljhi5sCCTzSM6m7gijXpd9x4HZoo+yi58ThRdI4/9Kr+NwXvijEUZd9hACc/L6OuiQQfOr1VCVsyGuclnAP5PypUNjDw4cP8J2338ajhw/k9fG1i90y91uJqaJ7mSOEct0LeC6j8jMJLHEmR8ITwTECZVQrc38MHBoTR1Fr9lFr9qSHprq278TQc2Joe1TPRtEPp+CFE+iH4uiHYvBISqO7D/NlGdXDYpnvS5TrZs/hMWM/z69HEwYIVptiPqxNL0Fap9dEpFeD45bR2HmI5t5jeM0CAreCqGOhX0+tlMXKNiKEE4nxEZWouf9M9I5Y57OXdRRcFpJkmP03CdQJ6iflffMc9cBIEmMFbWsNm31rAFwbiGLJPXKuxR3dQL4jRCWxm9cifgAgEyTXeAOCbAri6v3MdZAEYj6opOyINTKBWpLO5e+gA9AqGQRwXbkmWCNLCgvbB8k/VtW6vJ6RNdX22bL/GNBYrOhNf8drR15pECAVi+En3vgKXv/s5xDi17s9VIolVAollPeLEo3F38G1n/uEuJxE6Nznolgpo1atoFmtSh+R4J5rlCQSA8Q6hbMDztk4EyEAmqCdMWMm0gLkUsVOUJfXJ+fKOo8LpMZhvczakfdL2+2i0XJRIYBbqaFQqqDRdqV/TBLAnVuAHw5LXNp+uYydYlFiwhj/ECU4zJwbAce55+hrIjFRs6B57kJKfOux7mO8F4neWufRkj2VSkjPSIGEukipWpnnQa4Ls9+PknF0PRyxd9HFUv4/IDLarx9cW6VMVICW10zTbaHeaqJar8ka4pha1BFHACVMcc3iOk6BBGfhPJ4kuaXSWSQyWexV6tgoVNBjv0e6AGtjzsaotCUoS5eyaELIF0Lm4L8J4MYNgEsSBmfk/P5QCPXf/btPcbTv3XSffuZHcASeXng/goP89Fd87xH4YQFcZbp/whEdkGGHWU5PfJdIbYafKewX8PY3v40e2WIh2idzo2SmToBupy1KWAK43DTYxBH4IYBr//g9X4DdLHMOmC+yv4f9vR2x3OQf2TTStMnIaY5Zv49MNmfsO7RB5YObE600CFJxMEPwhAAumV0sOPlzqtUyOi3ab6rFGBmRmXQSM9PT0tAWC/tq3xx2xK7DbVMB6iPK/MGgj1OH5nFmeRGZMG08fQRL59HNHUIrNo5uNCtqEG5/EU0702LHHKuD4Kn2IUMQd/Tro82YPU6jjdcoWKQZTToot8qWUWuV0ec/+Tt0YGgVhKN2c1ZJJbYZtLkWBvHw9dqfb38fB3WiTLRsM5sLZEBdfj8Hd/EYi6q4FFKaAcVsvtZAjd1qVBHquyjvb+PGlffwZ29+TZQyIRY/RnWt+VJks+k5t0phm7Ej5azn4USQxqv9MQFwx9oQALcbpuUgvx6gE/Ll4YU8dBwPjVgf5USA2ngE3ekEIrN5djSiCM1GmUuRFptTskvvra3jw1u30GHRmkyj0mxJ5maEDYW5qQYA1MGbbHDvaGHJYjnuAxm3j1/78Z/HL77+ZfzmH/8LvNvewH/43/8nOLwyhvFuBV51G7mZFBqRDvoOsH+3gc0PXczlFiVrjBaLIVrBspEjg7fewvburlgzCljkduTeo0KdBAf+kQyMBq2LA2Ha8RWxGGXRlkokRIVEFi5V0jIUq9dQKpdlADs+OY7xyQlMzsxIoddyea+XxfJ4cnxS76lWC9vb26ZppULOWOkFPlKJmKjf2CDzGtjf20WnrQxLMn3Z2Phh5jOSudlDihl681nMPzuH2VPTSI4zW0PVJGx0k04WufS0sPtoH8trwNtp4Nafvo9gu4rTh8dRLO6hXm8jGmcBnRUWMwkgnBPzvu/1A4Riadzb2Mfvvfk2tspNbTTZ5ojHm2buUIFr70FLIhgFHnhPHVpalGJd7PtMXrclPfC2T6XSOHr2In7p7/wXuPnBFXz8zT/DS8fmcGI6guePT+Dk0iTymYTJVqM/ZZQelaRq6y3NQQ8HwgRwBaAzducDxqdaj3GdorKJgyovoJ1oB20vjgdrZWxtlXD9yjWsHF4QK+oGgQ6Pg7gUPDbgAph0VF0pQyYdfosKV4YdBAg1Z3ZoNcWBgDaYVGNHwhxi0EJK2cEI0149jFhCbTQF3Gdz7CnLk7b1EoEqOcPGA0rTc0TaKUMuDq1DCuJyOK6qJ0cAPGUr6wBHsFVroyb29cx1nMO11W0BcCWbKODgryfDnCOHFjGRyeDK5Us4PJnB3/npz+Gnf+wlpHMRIQs4ThRhqm+jaSKWot4XE2uxV5Rpo05fdapgWNdm4EQAl2rlrotA/u5IplSpWsf1W/fQbLaRi6Uxk81jLJmRIYqo/pnzxvWX59DtodxrY7Ndw+NSHd+8dBN7zT7OPv8Spiem4VbLaJT2BIiOceggOYI8TiIfEtWTcVrT/UvU+nUcXsrjx994GfkMhzQNfHD5Fq7f2jDWxlEZjvKP2CpJ1rEFNIwyRoagGh0g+4QZaVp7VbFRbnMRdvHsmWW8eGEFmVRI7N0vXVlFpcnnJoQAQ5+DnkMFLgHcQO7xfiKE/NIMZg/NobK/j8rWLva2dpDP5TE1OSF1heTG81xQyS33awSRRBpeKIGx+QUcPnkKp585h/n5JXQ7Hvokm/EKccJYSifQ2wnw0bsuditVnHtlDImZLlrNLjrlANOxPCLVDubHk8CUg3qyg2q3K4OCKGJo9wAvThtTYMx30G3Q4jVmlAxq21/fDLBxt4MkLbomSR3v4c7DAmodH1NLM+jHPSDdAlJ1FKpraG4V0bhbxN7GuoCOS7OTOHFkAYvTOUzQ3j9GYIfjHWNHyykMlwYBcKkUF5mEuAtEqGyvNlGu+fju7Q2c/8JPYmrpGPo9B+GOg42bVVx5dweJ8ATSkRz6bhGHlz04oUfoB2todDbBza1Ri4m9YCQRQcdJwk+OY/roWQTRnCokhJBhrI2NdaS4chgSiGa/KRAnajpR4LJuseCDfqx1hbHmFlKUgtEdLxBnCV67fC4HqGIJxiypPg32PHhdF+16Dd12HZ1GFdXSHhqs+5p1+P0SomhhMpvC6aOLODwzhYQToFmswmt2MZHKIxskgFYPdeapZ9JALI/6ah2Nx1Wkg5jsodFUDGEvitXGPt68+V1cqzxGNxvGsZMn8RNfeAPbD7dw5fJVpOZzyB+dlv364eNVfPf9y9gvklRIggmJLnocaKes9si8HjWTWh2GFZzgH6qteU3z+DIigllfYsLW6+L5CxfwP/7m37fCjifK9dF/fJoCdwjgCt1FQZOwkrQWFuaVPEm7QVHYpQSUJdglQK2QZ1SNyBqb55b7hgA+HADFk8jmJ0SFawFcDkytaosqBaoiOCRS5Zoq5BSojmjeMdcXo64kYYvxDxwe0z1AVaw6LFOHC15j6uyi1sNqNWvLMP58Drq5h1F5y5qFxE5apCqAO4HJqUlMTU2rildiPyxoqXuLtZJ9AlmzuIKstUPETQAIk9nMQZ5kjpshneTUGYWhwjM+9kYA3I21NQVkjVKF14oo0B1HiHjsi5LpFBKpJGgtS+Wj9kIQADdBAJcKXJPDKA4R4iDCsxyg41Mp1dP7s9tVJWtIrfN00Gf7Cr1P+d7ttTEkrUEIt/t7e3j//fdx4+YNrUHZRxlnkqGSXK5kQwC1ij7FYxYXD+Hs2bODhyhpxVJb+1CbeavqXwW5bO/CPkvWFQ62zVBba88dvPvuu7h16xbK5YrULOwRp2dmRIW3cuwYTp08g6npWaSSWbFBloG5DLEtuE6igK5ZHDTL9cTrV4AiC+DaXOuhW5IqcU0tMgK82nM4UHU/kWV4ELxVwHbwZ8R1SD9nsggNnjXsGwddn3EnYnSCKmkt4Zf3Cm2vGyRMU+1ZKUr/y/O4tb2JzY1N7O3volDY14xQ2kgSzDfWlTrMVwDa+iHY9yZqQlrCMkec7ksEgEYsqVWhqcpcqqTEttsA5BrXMqwx5IqRGk6dkgZQqVEiKUmMBAm12rYfW3W4KmW1RhzttwdkBhJ+5PphDIHWL/yYr4nuQWtr66gxTklUSlrnyn1gzu2QRGx6eV0MB9eQvd71b5N9aTLGxQJcyHm63/G9sb6WCCoBAFUJLtnXct09WXvZnvzg+/okcvho/z64Oj5hQxidMxwEe0d/n50JyDm32eNCQlEA96CFsroBqVvGQIE7AoWPEpv10h7J2bQArqktB9e+eSPGC0EPu1HkD1+7BpLy+mCdePjwMpaXDmGRxKRoTDPQG03pj6WHA8Q6+fDysux3fD8kt3Q7LirFAsqFPZQK+ygV9gQEpd1plEAoAUGeM5btAo46smfZungI3ur6yt5QlOwjewDXSwvg0h2h1e6g3mHuq4MLL7+K17/8BpL5PJx4DC7vX3Gt4PpNAEndxah4VAWgqpE5y+I6wRgTZqp/5+23cOf2LbQbNSG3EaRVxS5thQnchmUP4DxAcmLpVmCuW/YG3CeFoJFKadQBe0ABMiNouAFaLveVELo+M2zj6IViQsjshQjeZOHTejjE7FgCuArs0DkmxGxMiThRBavWgZbIywMcBVhjMjtXJmw2I5bvk+2gi7DvIuY1Ee7V0SlvoVPaRKu8hW51D063jrDXFvA2FvYFbI9FFEQnAE/FKdc29ruSWUzStriccB2PIcT6SwDcBFN04RnQmu+7jzj6BNoFwDXxaMJhtipc7QWtwbW0t7xvJNPezmGN4tI6GZHgF7C7tPsIlcnc39S9RHNxhZZtyDsK4Ho9ZtLTJllBXMeh4pUzoZbYJMNx4YS410t7KbWEALeWuiTMGGOdb+d4lhxkUEX1MRgWPOQ2h1m6UrDhhPD8c+dx5sRJEb702x20anW061Sru+qUY/ZWHmOJgWKEEmdXVJZLX9yRXtDqlRWg1rXdzsxUAML5AV3ymGccQzwRFcEBbf0pOiCoy49Zx5GE1Pd5T7XE3bFNB7a2i0azjXK1jv1iWdS49VYH0UQKY9MzSOfHkMjmsFci0XYDpWoNtSZdmSgCSMARIYmSh8QdyDhzRBTCNQR61ls6fyFLguc8EdfXmc9lkEslkbHKW5O4IPDtYNs/MIc/KPwZGcdbYY0StvUcKZfIuBIYHxbWyrUmVcWa/c1aja9L1N1SPyn5VsQlYVpgq9LfCnGEbBGNodb1UOlQ/kItd0jspyluUDIxZ1WahSssZn4cjcuDc6yA7kb8/jDva9qhh1D7X/+rpzjap3ZvT7/wl3kEnl54f5lH9+nP/tQj8GkA7qcNa4b94PCSPXjxDlqRJ8mbn/gayoUivvOtt9Bs98QbX/OwlJHL5pAABsFUMnHJbueDTZ21E+13aGEZE0UsGzQ2kXs728L2E5VJKCSgk7VGJsucoztuNrSz0D/KxOdQg0MkNptsiOqNmmQmsNhkjgmLdbdBBYsq1vi9+VxWlAO1WkWymsggtXlTLGr7HBg1Gkg5Pp45chiLE3nEgx46fQ/NiRXkj72AdnwSDdAqwgHVn3HHl+JIapwRxaptKgZN3xN2GPr9dhMegqPDQYJVvB4EaA82bJ/WeI0CuFIImUwp/m1tDu1rEPa4yTyyylv+XPvxkw2hqrz4uqwyzypw1VaZ9oZhJBLKjGORzKEdFZg8T1RAKOuU9qMtyS2pF7fw4ftv4e1vvom+25SiUgZn/J+1IjMZuIKtjbADqTA45iXxcj8nAG6+xecAPQGc+HMANxSgFw7gh300wz2UEx4K6QDN8TiC6TQyCxMIx2PoEGyBg0Q8hXSKDV0cWzt7ePs772Fnv4CxqWnJU6WdEuu5HwTgiuWXZd+z8OV12PMw6Tn4b37pb+OlpeP4h3/yNewsRfFf/9Z/hlrnLjJeHYHbRSgzBpdFjwesfbiO4rUajswc1jwb1vk+AVxaxfRRKBSxWyiKvRGzAHneqKbhvWftk3mO+LEM7Dj056Cx35MGnAW+5Jb5VCmyeXBQYwaJsVAamxjH/MIipmenB0qrRrOJarmKifyYZAhRcbu5uSkAps3MEwWV1xem5vz8jNg0Mud6d3tbQJ5msy4DWoJ8La+BerWBoO8gP55Hdj6PqdOTmDs9j1guJjYwBCxc5lf5CUxmZwSYKbl1LdzbDv7Z3/8nODt2CKensygXC6iUmcPNYYhm21obHCpZuK7Q0mm31sEffeO7eLBTQjdMBiEBSTaKZpBJxTnJJEZlznvhoHLsK1/5Mo6uHMXXv/51rK+vy/G3uW68V2hDOXfkDL7yc7+KtWs30Fp9gM8cn8XpuTheemYR05MZaUpUOUmad1TBWxlmceBPp/c+gp5mfvFjsl0JSuuAlkpXMqHJtuyg3mxLbljVbWOv2kexyqHpCh7fuYtkJMDuziNEkyFpTgI/DL+vdsk6I9T7XlwTuL7L7/DQY1NkssyJM5CBKvZ4jtqHiXWegLfMV/OQykQxMTWGuYVpzM1NI53JymAqEjjotzrY3y+CyvFiuYLdnT3JlhbARvJ0SY7hkC2sQ+owmyHuAZ5apNrXJ+xtnfrJOihDMjbL/F4f09MzuLm6g11aKMugoI90RvN86Rqx9v+y92bBsl3nedi3u3v37nk483jPufPFRBAgAIIgTIqixMEipahiObbj2KnIlfJ7kgelUn5K2ZWn5MHlWE+uip3EjuJYsWQNtCROAEESAAngzhd3wj33jH1Oz+Meeqe+/1+rT9/DC0iqFPV0T1XXmXrce+211v9/0927GPV6AuD+nV98Cb/+1ddQqnpIpemokFYAN+Fp5jULMqL/2mHWm1Gl6Lki6M2ikza2pKlqpjd8gpkhxlynmAU0CnBwcIjW4RGKXh5ZWuOOHTBLL6SqnkD9KBB75sNBHw96PXy4d4Tvvn0ZG089j9XT56WOT/gDbN+5jYjZQib7TZVpfAdUJhmbeTJfOWZpkRk08NKLp/HKyxfgpiK0GgO88YPLuPegiYRbEvKHqiUVeLBZg3YtsfO+XTcm65dYFWoOLttiYl817OLs5jxe/+wlzFcywn7+0U9uY/+IBXBamkipRIyQ4D8tWcl+5+hLO0hXc5hbXpBjcf/uPezXmsiVqmLXTtClUCwjWyxibmEJ8ytrWF5bx9LyCvLFCpI5tWvyQ6BxNEK3PUCp4sErZdHsjpCLIyQHHmp7wO37e4hzQzz94qLsI47uHiLV9vBU5RQWiy6wEmNYCXDY6koebsEpojsIMSSpuDzG+pwHlxZkyQTCfoiEn0BymMTgMETccRAMHIwzIbrOCD4Z9mkXkZtAK+ihM66juJRAphSjf9DHqrMBZzzEe+/+CLeuvIfu4QFmsi7Ors3gzFoFS4szyBSrcDMeUl6EhEvQlcQHXnOuOIDEJJ30OvDDMR5st/DO7V38yt/8+8jkKog6gL8b4ehmiKMdH8HYRRQkEPlNLC4MUKzsIpHeQnf0UOzDuj3apKdQmiljEKcwcLLIza9j/tRFxF5RM81EgajXnjamde7QPChmaKkVK5sqCrbovmeagGZ/lj0i5zrOM9IoE82LEDXY5OHcx2yzZDhAYtDE4e4W9ra30GvUMB51kYio+4jguQmkHQpruS8jiNbHymoVTz+9ieVTy0jNzCAehRgctjH+sInczhi9no9aHKKb9dAYBug3+1h0i7g4s4x8mITfioQA8HBQx4PREQbFFPaDPrILs3j6hRcQxMDdrR18eO8emp2WOMs0uy18tLWFHt1GqKhnxIaTFECW6kvtY4xFWUoARJpStBxOJkRZQHUb9zqz1Tk8feGiNN9a9brkdX3tb/3dR4iVj+Vmfsx+XgHcvyfNQBJapCGfUgB3eXl54qChyoackPE4v1vCnjbxCdZ60vjleRYGfyolez6qG6nCJXNf8lgJgMkYURcLzn9qTaoAI887n8/ai7LhpNapnuwRuGdJZ5gRThtlNsmZx32c9833n82pDaoShBTEtXtWPh/3Sdx31htHotasHzXkWFeqzL+dx/wC1flGIfKIde5xDqs22owaz+7prN2yoE62ZFLHCvseRWFtm7jGMlcsYAMf+/u7koH5cEsVuFQKE9Dh/MnHCz/IccQukDeCkTN0QTHHQnI92YAXAJcWyjl4KU/28jbLNaQS14llrzCSGAIlMPE+OhaPSRbWso8fRYEaS8I4zjomCE6r2R/84E1cvnx58jlVRW3dho4Hn64RBsA1jhBclzc3NyXP+dVXX5X3T0t8HWPMXVV7VrEKJYBrVUusBadAJFVk6znief3xj9/G1atX8fDhtjzP2toazp49i2eefgara2uydmSzVIZnBSCzoKt9TnstEIyxal/5XBxTNrZGT+bENUT/bsFbfT/T6+M0ufPRmuzREvsR8PZnlLkW2DR15hSIO/0sOv9y7CmpwgKCvGZkdeX+RNRYYwF0GTt079493LhxDTdu3hAbagKZtPQdDfpCytYdIa0kCfQT6NAXt84vAqgQ3DIqU9Zulqwn6kxaFNOqmOr8QsFYX9Lq2wC7Un/Y69WSCNTG07oEWLB6el9q96c2yseuNwrsGkKQISIrgEv3FiWIqEJdx6QSFRIYsMHf7RpCkc5VfE7Z4xqywHQt/kjd/cg5t2PgWBmqzXGu1bSQ9w24rrmEfE3OEVxrbc4z3cc4/50cLydrf9s3mMw8JxpBJ3sD072IR2v6x7ecpo+7vYdV4Fqrd9kjEvgz14g9/gLgjkZyXbI2lGvCqpMnPgfmWYUFaKyvDYBrZxD9DAbwmj7OZk6dBjKsAo/kUO0R5bG0uIiLFy9gplKV3oTMfyRIGvV2uVzC4sKC7I/pBlXb3xdrV9b44agvtqdZzrcm+5a7afZ7COBS2SngmCFBWaW1kASMPbsolQ0ApSQQBVtVPazXteaPB6h3RzhoDfH8K6/iS1/9KmaWlpCrVtEZDtHq9aQHRlcF17haiIV4QBGC5tdqrBPEGppr3Q/eeANXPngf+9sPMGRsAElKtFUdG8CXDlVuGhmXSnm1mueYItFK6vtOVwhcJA5N1msoqDoKkhiFyYk1cpik0pYgLlXEOaRyFSBdwIiGxo7aJ49pDUzyRJJKTAKlJidWCMkkXpgYGBKn2KOgwxOtuUymrBKfYrgO4ztCePEALm2CBw2E3UM09+6jc7CFcecIGLY1ozgVI5viuRL/duE88pyyL0HhCOcexkhxPSCJ2Ekw/ssCuFmEcRJ+RHEG34+LMPYQEdQ1QJbGYaiNvoxUsydQkqlRUZrrXyy0TfSMgUUnbnOJsbqUyBxjrKUJcIuFspmjeH4l3ofk6JhuM20Eo/YEwE0lCYKTgNBGFPaQSPpIMudWyBY6RmRWsnFpEqeg+3bhTZr3butpS9yQrqvZiyS5b2Dd7TNGZYyl2TnpAfm9Pvw+nfV8cY+iypR7WInyNnOtXOO8ZuhM4GkmtDgu0PWBda/JYFfCFmtQVd6KYwkV4OJSwHOkaw7VuCTvlcsU85QwMzuLcqUk/QJWET1GEBHEHbD35aPP66jdFQD34LCJWr2JsZNEoTqDpfVT2Dx7HgeNFq7d+hAPd/elp8Y6P5XhmOD7Zu+H9uVqYa4ES6pwj91jrHW/nN8Ea1xHBAxzs1XMlEsSAySqedNbOTlHf9zvk37yZC+poLGtuXQt0/0p6wwJ14o0Nq3RaqE36BlxjvZS1J6bPVKN1NO53pH5Rcjx8joJ6S+xnoy8LMaZvByviH0QAWRTxiaZoC3BWirsc/I3ZuOOCdzSXYVkDQPeio2yk0Dzt/+bJzja45fdJ3/9OR+BJwPv53yAnzz944/A4wDcjwNv7TPonvfRITv9m2VX/Xn4LZ+HAO5b3/4eDlt9DHxfGisE6Zhje3R4KE0SfhGoYbHGTb0wokxBFYyUbarMWwctKnYbdbHYYVOBCziLxEKxKOCvMqRpx5mWBhg3N1xwuCmmHSvtPvg4AoS0gmJTqlrl4yBAcmKclCYYF1q12IiFXUvmlwVuqRJlNicX2lG3g369gVwixnPnzmA25yEadCV3se4toHr+RcTVU2iDHVxtPJPHbdljuonT5oktvk6CoNLssuqlkwyrqdNuqPdMGgAAIABJREFUiyfbOLCNio9b4KcbBfaxdlG3heH0Y+17mBSJSoWcZN9YkMre7/hzHI8ebg6sbawtoMlwpW0UM9C42SJjvzpTErU0rYvIlpcizyHgFCIYtpDGEA/vXsOb3/kWLv/0bd3QidKNyR6itRLWH8EibRJprixlSWzvrEYung/yON1yMDPQZhpt4+QrdjCiejMVY+yO0UiGOCoAD9MjDGc8uAsVZKtFZMsF5MtFgJkV+TzmSjOYLVZx8/IN/O7//bs4OjjETHUW/aEvLHWrlJg0dk5essLKVMocLVYISTHnMR9FWHFS+Ef/+X+FF5ZP4Z/+8f+LxW++gM/9Fy/hwL+JaiGF0E8hiEuInSL8Wh9X/+ynGB+OcW59UwDcHIt9acIM0W53sLu3j25/IGqs/mAo1xyvQb43e3543PkzmXU264IqS8sKHQ0HAuIKqSGVQKc/EAYuxwxVKmvr65ibnxN7ZY5xAq/ME6IdLW2o2GilDRmvZclnI2t4OBSOaj6bwcryojSJWTTROnA0YGYsGaShbMhbgyY67S5ScFGqllBdr2JWANwl1NqHor6dW55HvdOAF3soZ6sCenXHqoDrbjfwr/+Xf4nfeP1r2MhkcLRXQ6fTR69PtmpCrPQI6nFDb5vGbraAdpjEv//OD3H53h66cVJsmzj+CLpxPiI4alU2tqDRZswxy//5T38KFy6cxzvvvCMZbPYa57UlbHCOp5XTeO0LX0f9/gNg/yE+e2YBp2eAV54/g6WFshRq5EXzHFLNxBtfPWJuDceSAdfCoS/202wA02aUFrIdNqj7Q2GUEkyoN1uoNTpAropPvfwLWFp/Cleu3sK/+zf/B545t4rGwRZcj41JhzApUgT8JN9O7aWp4LDzggAvJENQHRoRFDF2l1IERlJcsdlKi0i6Tc3MlbF5eg0bp9cxM1tGJktwic0cXxTxkhojFnoKvrKZ0my2cfv2XbmxgRgFSTjjrKpIxXZuMsMKkKrHnrb8EECAJA4BKc38xWqTv6+sruH61j52ur5YkHF9oCXzwvwc8lkPl3/6E1FJLuRc/K0vfQa/8StfRGXGQzpDKy+ybrMK4LLQIYgsRQ+bCkZ5K1WvIQaYHj7XKalDJX8zBEJV4kp+rthLatFM9nTAHNc+2cgJdPyQRlhqHcU5sttHvTfETneIy3e2cOOjXaRLMzh38RmcPX1alLdbtz/EoNOS4olNZxaVzI5nY0cz7OgOocAoQfhEaoi/9volPPvsiigNDg/6+P3/8BZ6IxdBnEKKqi5ej1OKJNvc1qatrl3TzebjgtXYitL9wPdFXb+yVMJrnzmHU8slsW760bu3sL1PxZbmNHIOY4a1KAKk2yHebsjOlVGcr6IfjHDIOShTxOrmRZzePIuN9TPSmJ+ZnUMuX5LimuA8Aa5gFIFcdPK+eej9HlnhPjK5NBzPwT73Gu025lnsl2bR7iTwzgf3cdC+j5de2sT55XXUbgzhfxRirZpH9UIafjHCYBTAbwKDWoxUOon0XAKpWdpvaROOVtTiyEB1bivG3u0jOCMPqdhFnE3igHsRz0Eq46BQ9eB4CXQJ7KdjZPMu2LzJ+C6yOe4pfNy/eRf3Lt/D4e0a6h/tIDnsipt6ai6HyloRS2sZ5Iu8Lthw45hUq1rH8dEfdLCzf4j9zhhnn3sVn3rhNTihi97DAMlaAvF+jKDnoiPXFtA83MNseYjF5QYS6TsY+HsYBhDLsSAaIV8uwcnk0R+nEGcrmNu4iMLCKQRJT0BpEWwbhZz0LGSPpoCuKnJp96fziSjnXJr3KbmKc7/NEZV8rXAoxCQqHjgeReHA64ZW0oMOekd7OLh/Hb3d2wh6DaScGJkkXZ5jeAkqLYB0Uq0CXScj4z6RDgBvhPJKHudePI/c8gyiTErym9IfhUi9eYT+3TpGPtAvpJE6v4TquVUMej107+1jJcgi28tjWGNTLISTSyOxWMG+6+Od2n0Ei2XMnt/EwU4X968/FHJS7XAfxWIW/VEHt+/elMyyTIEAm4dqOY/VlQXMzJbgphNCNlxcXEA2kxcHBn8QIOOk4PeGuHXjQ4wD4JVXXsH8zBzy+SxS+QLihdMnt/QndviPOE8+sjM5BnB1DhWAKpWYAnA9aT5bK1SCqSnm0hlgRAEN7utVgasALp0c3GMAt1hWAFeAe21ucT/HBrrmbWqj1hj4SROVzyl22zb7Mp2WJjL3E1SdZqg6ZSPdzHPSvJJ8QbVzTjNnTCyBp+YnSRoIwbqjTUeRo0NRhB0eHQkoXSpXJP92bp4ArmbgyvEwDhQKgmreprVrtUpkAQDM++V6KdlozNETKz1V/eqemFaAavFtG5M2e49Af0MUkQ0BzSTCQEBLVRrauZf7OdZZ66c2sLy2ijTtCHkzuaRUl00UuGyWyfUXy7Fk05977ZDZcAIghVL/0EkiMdZIA+75BIScwHO61lmFsyom1UaH9snb2zsK4H5weSpaYlpBqnvvY8DIjEejsC2XK1haWpJx/eUvf1mOvdiaSv4u9xT6niZKnGmRirUynlj5K1DGx9M2dHtnR/aRPI8E55eXlmS9KFeqMmZdl0C/BXCPgVkFrI3Km64BBsiXfZD92az107WWBXANq3TyuT8JuD0J1k4fq0fLCN3rPO7+k/LG/GDJ2ry/2vMenwOp/2RMKIDLddeqPznuaHO7v7+H3b1dddFi/FBbiSiN+hHqjboAjb1+d6J8tcIhoabIGqjKd63btEYXNalkgpJkQPUUgVy9cUyTJGvduCywJsQHcVpRcrg0qO136z41BdIKSdf8LqDulDuVJSRKGahis8lzGuHSJP+YZNdcriDkcRLQLTnZwo76HIbuPtV0kfNvLKYUqOX8wXH1qIJWCUx63LV2BGq1A9y9d1fIY2IJLNEfqgKfVuDaMXHy9W3z/nHdopN9gr/sfaZfy56HafKE2sDznD4K4FqiD1+P+0Ah0p8AcB/bQLUAriEMTPejbD6kXAdGMT/d15qAG5ZIb3oH7CWVSyXJv2bWLXsQvMYDEkU5L8u8rYC/KtQ7SlwYDuQaYQVG5SYtk8U6mQASzU8MeEsAV4EvdawRUNbUK3J8kjw+XJeMsloAFs3G5n7V4mUkGQ1HoQFwR3jq+Rfw2S9+EWunT2NhbQ2tfh9H7baAKxzDsl4S5DQxOpJfSwKFVXBL36WJ99/7Ka5deR+3r19D87AmgJpYPEsvTYncySRrt7SpbZITwIZkWu57XSoGszn5OwkQjCWKaZEcpxAyTiNm5m0KkVHa+lTbshD0CojdHEKCnryJZ4rWt2ILLC4+CiTptWXzVmXXJm5iMYEiqbf0ftI7pAWwQwg5khzcZNSHG9FSuYt+cx+D5j5GrUOE3Tocvyv/T/P+dHLjOSVZgiiuxEpRnUoCHS3506IKTkv2bQHBOCF7wkCIiuxiKKAcxi6imCpk8YQ5Bm0NeGvpBuKxYsY0a0TrOiAuBo80YDUuzCGAK2IVtVE+JhcpgUjnV84bnEPobjZA4HcQBV1R3SYcq8AlEDo02bckoGhMhlwvVq1pvpv21LFy0xLUlDk+daMpmYK8jADjjT0DKnCLFGqkPSGU80byMiM/CFJKTJJRjdoIASFD0T5ciHbWxpmHxERDCRlY9z+WLKTxE2ozz96U/Z050uzf0qI4n89hdnYG1ZkKcqUs0lmOT/ZIRkIO6/WH0hujW12j1cZRvYWDowb8KIabzWNmflGIwMx33a0dYWtnFx9t70hvwaFDiYk5kf4ub7LXY59I/P0nPXYjO9HM+wQkK7hI58e5WVRLRbFS5rwhVszGeWAyv5/4wYL8k7ncrvXW7cSIbqwIS/ccuk/TOY0udwOJvaBt9bFrAS1/lGynays/hhIOwnAscVPiechajlGBiZQAuALiUkzFXhWBWNacknVrVbgeEl5WAFy1UnYxZq5uipbkjPxx1THKcdD45//tExztcYvyk7/93I/Ak4H3cz/ET17gcUfgsFazW4LJv/88APdxxeFfFsC1GHDz8Ag//Pb3sXfYFPCNQEs25wkQ0+kwb0FtkAkesUDj4qGFSywWZgQIyEDl5pW3fqcz2TgPel1lnSeTAt6WK2VlGBFgEBsLFt3MTxihVKoIK5CFDxWe8tyBj0qF7ycjwBJ/TyfIdnKl6cMNEAvSfofFPdUltHpKI18sSGOMiyoB3FGriblcBhdOrSLrxBh12wISdLOzKKw/DXflErrJsmRlSr4DNzXGSUkw0KlCj5sOBX30iNuCyx6Tk4Dq9O/TP08zcaeLtuPC5ZgRPs1ItYNEbam0EWAfY+21Js0BFgemmOF9rALY5h1OA1bSeDONAptTJ6qr0UgstGmlSgCX52Bmpoj5eYLtjrEvYiZHLArmPvMYaPfit+B3arh38wP83u/+X2KDqETvBJIsgJIuMkkXHpUahhHvpJKICeCSUTnwsdKOsHkYY77vIBEBAQEL1huA5OH6VHu5Dg7TIXrrJQxWywhnc/BmC8iUiihUyyjMlJEoZJErFpDiPrjv44d/9n18+w//VKxhMmlmj2XFjsQnY3DKLu2xM5bJvU2I+SoB3DEK0RifWVzBf/2lr+Ll9U283biBylcuwHsqhwZ2kWVzeZzGKMpj7Odx83tXcfXbP8XplfM4s7GBciEvAC4LkF6ng8PaEWpHdVVijiEsQ46vjY0NeUtsmPIc8xrhOcpmchOrFG5FFaCPRf2hdtfKFu/1+xiy0QdIfvTG5oZ8J0lD1Lu0MyaAOzeH1dVVeR2y+Xn+pclKxceICvgIRTYf11akaUe7cirvqYCnVRXvR5ub/cYBup2+KEhm56tYOD+P2QszqG5W0BrRAqaP5fUVNLsNjDo+8h4tU6nYi8UCuvvgEH/2v/0B/ubnfwUzSKJxUEez2RWrnFEYI5PNiYqA9s+0WqcKgaq+9jiF3/veO3j35kfoMVPXSUuRKNboZEeLpFGvXwvgTis/+PfNzQ288tmXRZFy+/ZtaaDZ64uPoT1XOsvrIYnCGHh6aQ4vnJrDSnGMT19axemNVTlmmuuqKiPeaAM0CmmVxMaUElQHBGq7PfQGfSETDH3mEEU46nRx2GyhRYswNo7HHr7wS7+B517+a7i9fYB//E/+MYbdI3zltZfQPHiIREKJJhk3iWIuJ9cbm+U8Z5JRNjW2RV1pbSslv1atYvkcXprNuQSqs0VcfPYszl06g/n5GbgZV44Dm4EPd/eEaMDigJ+FzQZR7CaT0lSZn5uV3w/29iSn987th+h12ORnC0WtrZiZaBUUtFMWMDZKCFtc1gk2D83qKPOr42B5dQU3H9aw1w/RJ/HAYUbrSGzV9na3xQo9DgKcqhbwm1//An759edRpQKXAmgvpxlITloVuEkqgW1DwdopioeaTDKmXSqkAjJZxUaOc38YIEHbIiJd/F1AXJIDmAvmwO/H6Acp1PsB3GJZgM6j7W1092uo1dvYrrdw7d4DRKksFtZP4/W/9guo7e3hyk/exaDdFHvV0uyi5FOTxXz/zh00DmsYByNpLwgtgAoT30elmsLrXziP5aW0ZBffulHDn377MpCqIGCjlY1841gxDeA/TrkxWTcMaclmNPFY0R6LJJdyKY2XP7WOC5szcpje++A+7jzoYDRyFT3keUvYHGFzjbFhVi5i7vQ61p46j8Uzm1jYPI/ZxVPIpfNiY+wmkqCbx3BIlQyQzlKtQuA8EgtbNnySjDgIYowHzAzrI5VNYDBWVTr3Jcuz8/ASFdzf6uPh4X08+6klbCzOofVRiAc/amHZK2D1YhapUizK3WtXamjXfaycmsXauQJS5QiJMoF+jsEAec8VEDoejjHuOBi1yCqnQy/XHlrOcv8xQCIZS1b5KApQmEkjW4xRKKQEqCwUqWSKEbYTSPVKOLg6wsOf7OLozh76gyPsJ3aw7d+G49WQ9AYyN7gele05ZApZ+FFXmg3lxVN45vlXcf7Si8jlyghaIZIdB9gfI3E4xjhM4X7TR7aYRL9+iF5jC5cujZHN3Ycf1BGFHhrtBrqDNkrVCrxCET7SGCUyyM6tYn7zIsbZMoYx3QlUlaUZt4/agNq9ijbDVf3CvylAo5mlFhiUWATJ+43gj5mNRqu1BGJ/gMSwg8N7N3D/ytuI2nuopPooZak6TJnmKnO99EaRmKy2Do8LL+QIfqKPcWEMbymLwsYM8uuzCFJA4SiF6tUIzvUWErUQI16zZ2cQn5vBVreG/Xu7WE3NYSFeRPzREdK9UNQH/SSwlw3xdu8hrkd1zD1zFolkGfv31fWFOaSb62uIoiF29u5hjAEuXNoUEL5QGGNpqSrEliAYIIxIMGL++0BsvDvNHuLWGJsLm+h3R3i4fYBiqYqNzdNYXltBSLvSs898IoD7STXBu1Tg/oO/P1G3yXo/AXBXBNhMJUkmIGiaFVBZyCECjKjdIElgYlnsphD42oji47jGlkozKBbKyBeodPQku5jrDIE5Zmvx2iP4KT4BBjSzChOryFXlvyd7CVqa5goF5Ap5uFT9plWZrF/aDOfaoW46Sgyd7HvN+GKjlvsWkkwPjw4FsGITma4QjHiZnZvXGkHAXyWKWqBW8raNIlYiY4Yj2efy7+Iuw9/9kYCiBIr5f38wkv0Q11J+5/24Fw4j2tKycawELAF9jV0g3SG0oWfJn0qG0Iau5gKfu3gBm2fOIE3HEVrWSvZbVgCxnEd7vhw8ycA1Clyu2Ww20vlfQyFUWTiyTh6RNFnV+lPBTK0P1H7XWqDbn3nOCDrRZeTNN1WBa4Ftmyig68aju2HbC7bKR5IDuO6//vrr+MY3viE1IwFYC+Lp6zF/WEFv+5zToCV/tuOH3zm+CBZRScnfOX7Eeto4Osn+ilbsCY4VEl5ol62gh4L2CuBKs9zkkCpgpB/G3sda5to9oK2PNH/+eP77JAD3sTX5yYNmrCwtGfhxjzkJ0umarEQ7q86xdZsSx5RARoKifjRtjPM7xyivTapyCd4eHtXEUvne3bsKjD/cwu7ujo51KlOtJagZL3LZGQWwqKdMrcnriO9BjpcWwTKuOH9QNTU7MyPnma9Na1vaPFpyhrz3KRXtScWR/fzT+3GZpyy50swTav2szW2rvDVvRQBIjj/WMBsbp7G2ti6Av6xZo5GCZsYp4OQxFcDW2EHr8ytJSUkR6iAjG1NzrLVu0mgWnifWCj/68Q+FFCF9kSTJkMbN5WcoOT8LID9akx9fcyfHxXSfYPrKPHm/k/973PNPFLhGuc8+yrQCd9odgfMk512SfWX8nrBRnryeOV/aP7EQiF73elzNY6cUuPrY476K7W/Y++qaEwowV52ZwcryMs6ePYNCviBzts7fPupHRzKumcfJaK2Mm5IM3HwmjXyGlsIxknE0UeASyOWNfQgSxSy4PMmrFwBXnQ3Elpj2/5bMIOk8umaJGtc4C1DxRuesetdHrT3E6UvP4PmXP4tzTz+Fs09dQqPTwUGjIWORJFgBw2LeYlkL6Sgka6Dk8JIA7AhR+s7tW7hx9QO896MfYvfhloK3FrRNcHy6ApCySrB1Fl1V6OTE6CA6XKUyWbGZpYiB9ZeT4LyZljqZN8aphazPSLqjY4rkxFJ9RxVeRmyTlZBnAE/Jc1U7XbvmSF/KnFsVQWjNJ2RYEotknqZtvpJBRANMkn/QA8IBsrRJdgJEwzb8fhO9Zg2DZg1hex9xv4EUgd6xdbSgglqo0nL85TxyvfDo4pETF59isYr+MESr3aMZEgIqcAVQTql1Ml1vrH0y533VCdgdiQZkcC5UGE/WcJ4XBa1tVJCOX9aKfDABXDtHqTG26elZy3KJoiDhjnb4dC5TlS1vyUSApBNIHi7AKCzOsSTWhPIYiUcTwrNmh8u1YghQsu6JrbJxt5B8Wzu2jMWyyDRZz8ZIhBGSUYRcOoMsrbD5N0k5IgmX6mgFds0nEIDTvpao0tNUYB/vM+S9mHNg+5TcC1nyljgmGC2zzY5WkosjxH0617CfwJ8J4LJ3NLdYRWm2QK4BxgjR7fbR7fGmNsqdXh+NZhsHhw0hKRCUzBXLqM4uaCxPNMZHOzu4decuhnRe48cngV3iTrTmJ0max5MRIpxnjok+Fk5VcUQu46JEJ4D5eVRKBXiu6nUtgGsSwY8NXOzO1m52TO/2Z/rBhmRoezV2jyKgKx3jgkB6fv1uT+LKSMwWxbNYqGtElop0OPz4GJJqHQFv6QjAPoYQJ9IKyoZeBmHaArgJA+AmFcCljTKJg25a7kvb5HHCFTc7gri8MfuWtalYDzkJHP2zJwDuo7vkJ7/9VR2BJwDuX9WRfvI6jxyBWq02Sa01u4Wfmfgfd8g+ToVrlxplqn78lwVwj/YP8N0//I+odwZiZ1qqFOBlyZxnriYtistS0NjmHBcQ+0UrHQK9ZANJFkgco9tqSqPEZ5ODzHwCH24KWQIeZO+zqUwAL022vym4yaqsVKTQs5ZjXEBtuD3ZWywG2dTIujlk3YwUYNys96mw7fVk45aXBkgOZHFxQ+FygR72kQpGWCwVsDpTgcuG8LAnCpI20kgtnEZu8wV03FkEtIEhk5KNBHsADbvumA1tQZ9HAdxpIHW6uLI/nwRm1QqLYLBROT3Gjnn67Nnnt00EFo52gbeKSxN1O131CavMNlntP6YBXP7N2m3wuUUxIbbJ/kRx2Wy24I8Csd4joL6ysmAUdKouU5tPbh5i+EMf41ELyaiLXnMHH7z9Bt747rcEPKMdXL5YEpVVpVTBXKkibD9KfvrDkYAmyVwGAe27ex10bt1D+qcPsNJPIcOCxCdooh6rAbe1zDp2gXoxATy7jsGpKvyyh3QlJ5mr+UoRGebgUcHDzfMwxNatu/jRt9/E/Vt3hLXLFy1RScxmQzCaXDOPY8gLj9Rm90pORhJuDJSiMX79pVfxn734Cs4ViqivBwhfmoE/56ITtERRRLuRgeOi1Yzw/d/5Dnbef4hLZ5/D2dNnUC3lkaGN4HCAbruN/f0DYRSS4caPy+uCxQIBXJ5LKm95vEXlHgTIZvPGQlkzmNjcYKFBpRQBVW4A025SxjwLXV47VN6e2TwtDUM2VUVBFY3R6rQwPz8nDQ9ei3fv3pOC3SpUeR2yUVnK57C5sS4ALl+DSpgBLXckDy9Ao9nE1v4uRsMQxVwei6vzWH16AaWNPEobZaSLGSRkY+2j0WqgWWvBHwZwCx6Kc0UUqNa5vY/7376ML194FZk4iVadFjlt1I6aGNDWm81kgv4JgtxkWfeRzubRiV388Vvv4707O+gTwIUCMSwQZfs/VXCdBHDtdXpqYw2f/exnxQ6RTc2TNm7ZTAbZbA6j7gCEoC4uLuCFs6tYKSdxerWIU8tz0mhkjqwluNAyiCUgGaDMDByMCFbF6A1GaHZ7cuvSHsgPxVaa1t6dwQBJbp4dZoQv49e++ZuIMyX8z//rP8O33/xTrMzm8bUvvoLG/jbiMEbgU19McFutLtlo0WLEWh5qM4y7fBYEwwH1jZollM2kUWBubyrGxsYKnvv009g4fwqZbBqtdhP7B8xUa6DVohU35/0B+gNVy1LFSAvjcrGAcjEnP2uhwwZ0Cg8e7ODq1Xs4qDXg04XYZ7ORihwqqliEqr0eCPJItqZalVsHBL5/FoDMwP1wvyEAbsAiluZX2bSM1U67KRzqnOvilafO47/8yuv41LklFIps/jpw01k4zHKihRcB2hRBXBexMMa1SSONQavAtYWXaWRK49molFn4CpjLm+RIRoAbCMAXhGkcdR00gyRKi6vSQG7t7aO1q2qYBwf7uHzrNvLVeWyevySfN+O6qO1sI+zTFi0jQBoJT4uzsxh2W7h17TI69UP5ORoNpGnLwvXcxWV87vNnUCyOMA4T+N53ruODKzUkM3NiO0x2d3LKhWGaODRpYD9mmyAml6bg5M88R5wjmRP70nOr+NTFRXipJK5c38KVGwcYjEgCSMsxidh0UAmD3jwPaxcv4Bf/01/D4jMXEBazkqPlxGmkohTccRo5x0W7PsDRfkOK6NWVRZQreXFdoAJdGqtjHuIxxlwbGjVkiykkCy46CWC/1obT97BQWRQABFmChiSaeEAfaFwZIr0HrCxlEDoR7uy2sN3uorRSQGnGw/yiiygxQLqSgZd3MRgNkMt64sjRaw2Rjj1GAKN1xHkGKBULApgPegGajREajSGixBCl+SSWT+cwt5CR5ksQ1uFlxkhHeeCoit4dD60bAYKdPnJZBzvONr5781tIFmtIV31c/+hDrJ67hLnVDcytLSBI9FEqzGJj5Rkk0wW4bl7WnbA7wpyXB5oxhnsx6nUfD9p9ZPJAe28Pw6NdPHuJ7/MholEXUZBHo7mP4agnObi5YkkUFgOkMEhkMLdxAcWlDfiJjCgw2FiUa9CAuNPNBgviWrK52MsyL4uWyaY5JY1bY6HMxgbtmcNIVQBJf4C9W+9j6/23kB7UMJMZo+SFyGdTqrykra40JthvIKPfWleyQam5qiRfRKkQg8QQueUiVp/eQLKQQqIZIHN7iNTNHlI7zFqI0c9GqOVDbEcDNPsREmEGmX4S5R6wgjzKzEEeB9h2urjtNLHl9hDNZpBZWEB7OMaoy/c3gzRz0gj+BR2kvRAvvHRBQPi9g9vI5JKYnauiVMrLXNTrDeGP2Cxz0W30ER4OsVRcgO8nsLvflNxlZk4FzhhzGyv4FVogP6YKtX/6WADXcSAA7m/+vSkAd1qBu2Jsj1MSv6AALglFrmZCUmlLBw/mXHoZ2evrfpGESCoh8ihXZlEslpHPF0ArUF6LXDe5rnD9EAcWw/BXMNioP20D14DBfA06gBDAzReLQrTUbEhjY0+Vhgn5VmBIZn0TDcF9KUFS2gkSZFXSVrNBpWsTjVZTPguBFtYAJFipAY060CgQxZxB06ATS1rN3RVglwpHo8AlIGP/zv0z7QO1ucfGHpVe/D8dEayiUJlYAjRZi2BjGTjDiquLAAAgAElEQVRR4ImltMYA8NoiOY/EmNWNDSyvriJTZB5uXpTJ/F7MF1DMFVHKF5BlDhk/go0ZMApcgriixGXT0bg00H5TVDAWxJTsPl371fZTs0KlPnI1f5vZinRa+fGPfoxr166aTGtVFErPT/rTx4PzuKY57nJz7FAx89prn8c3v/lNFEgQEZDcNkMtbmpJISfVvPp3XZPU4pYvSXcYmUdEiU21vxINOJYJXvCcE7RIMdeN9dsJAFc/K8eYAueT9c/YNmvz/VELZSHqCXnIpnPqAnkSwLV/O1mnffzvj+bh2WP6ODLV9HNMANupSUDnZjpykESmRDJRvNkikAC/2HoHJjOwJ+fDD7hWNUSF+3BrC1sPH6jl98OHAvSSjKm5zia9YnINKflRm8TqsEOyNIFS7oU5QNUiXMmiat2tcR0CUondsWaUmiXlUfWrifqYVtjqntUqbM11rAfd5BfrWLHAHgkCHIfMQGXczNLSMhYXl1AslmQ+sDboaqWs41IUm1O1N9+/2rrbfHPNEeSN146MSwvEiEOLzYFX+/qbt27irbfeFPcw7ldFtWnjOP5/ALh2//4JLZ3JHv/k2Hnc79P9CEt0UGtgVZhaAFeJAMzg1BqfP1PVal2g5HRMgbiT1zKbA8mBt5mbEp2kxAoLeJ7sUT0Kxh/vQYU8YFwfeA54Pnluz587J8QRzt2sU5kB3Tg6knUh8Icy3xNgyXkusrROJvjK/FRxjZOWF1yxR1YFrJCFjMJQbJRlPlI1urWtJbjKaBnNv1VCuXwe63fAPSv7U+EYzV6Aw46PpVOncfapp/HcZz6D51/+DDrDERrdjlibBgTSBGBTJS6fh3Me34fkuHtpqUv80EfjqIbbN6/ju//xj3Hn5i3jDMf5kjUNLYPp9ER1HF2GGEBBS2TeaGGswEtCMmszAmJxHeLj4Gj0Dgl2BDP5GN6fN1olh6xjaZnM50gR6FU3FYLEYgss865RqvPAco8wsSG2pBkFlQhwqvqWwLlaAQu0y/pq7MOJ/YkiF9EQcTBEOOwi6DcQtvYQtvYRdA7FSY/XHInbqsJlzFdajl8chTIXcB2anVvEwuIy+oNQ8lIbJIE3e/pe5P3z8xv4d8pFZFIzmzlLlZpmreA+V2z51dlBBomuEvqccj75Xf+uoJ7aBPP+PEQcP/GY6xsJNHQs7GEcMZanDwck6zK3lOv2WEiMVN7GQojUWlnIcXS3MdFk8rwcx2LlrdbKopaV+FZ1RBL7Y1GYjoXYS3VtGnTtcpBNpeGxJ8umUziWPihdiBjLINEMiZQA43J9mJpM1leqb0VRPS06MRnzxtbBOpUQdLZW/fxZlbdco41tP69PcQ9RYiHtkyvVMmYWS6jMFZEtpuFmkhiz1xiSJDQSJS4B3XqzjdphQ/opQRTDyxVQqlQRxI7EUB02Gtg/PESz3UG724XPXgyHpgDx7HnrGmUB3GOyiX4uHtu0m5LeV7mYx0ylLE50vArEscjED+qM8OjX8TxnNbhmXdNZW2dR5WrpSLFqfhLwwASmQCLqKLCgk1BslMKasuyAYnR9rJqS89pjf2QUjBEKWM16PCVgdiKdgZPJIHQ9BK4n6lu6ZrEPEpNUQLa7tUjmHjFNO+W0zgfGZlkAXAFxCeDqfqnxz3/rCY725y3QT/7/czkCTwbez+WwPnnSP+8IPALgmll+GoT9mcdbxqLdOX/cCzwOwJ0wgMx2wgF2tx7i3/+fvwM/TiDpuciXMsjkuJwnUSnPYXFpWTbubNK0mi1RyLIglr/1uvI7QV3mI3DZqtdqCKj4Mo0RXlhkEboGUCB7UpVVQD6nLHzaKxNMaHc7UmQJA5+5umTouykBb7kBqJSrKGYL1D1ixOaAP0Kv05a8XS+dEssxLrKuxw12Cs44QCIYoeK5WCwWUPFSSDCvhrd4jPooQmJ2A/nTL6LjzcFPZaVg5JKplqBjURuohdKx+4hVG/CzWWtBKSqNUsCypY9VuVYtaxnSZqOVJGB6bAFlT6UFlaYL+5MAsGVbWya7Mt2OQWVTzaktyJQdFZ/HMm71OU0mGAEJbiiNUtfmoBEk7HS6aNRbyGTzOHN6A+VyQTcccn+1LOK5iIYjpJn96LfQb+6ivntXbJR7rUOsr6xIZk0qnUF/RCXTGLEfIhgMRdH30YMt7NcP4dA2L+ehjRHCehMLD7o4PUhjhsrrsYN0yM1KDEKtw8QY7VSEzmIe4+fW0ZjLILmgqls2B9PZDMJxiEGzie7BIdq1BmoP97D3YAf7O/tqBTkGCpWy5LHKOPuEC5ZbI/JalVWZghPTHBiYcxL4h7/8dXzt3AUsVYuoXwSOLuaQqlQRjyLkmdeLITpJKoJS2Lm6jw/+9ANkwwyeOncR5XxWrFlH/a6w6w5qNdlg0v6Hr0h1MMFA5tnxfNgMXLUu5AZfG9scpwLuGlYhQTF+Rl7tzBXhJpyP5/hiRtDmxqYU6myAWoC21WlK7ggbIARjP/rogWQe6f8hjVPeaB15enNDAVwq5ptNbayOaKPcF0vDrb1djEYhSoUiTp1Zw7kXN5Bb95BfyQKeNhlZ0Hf7I9y5s433P7iBldNruPjceVQzWYw+3Ebqdh3nMitIjB1hWO4d1nFwWEefDVju+lNkCscIItrMjmTz2XU8fOutD/DBvT0MxizMXClG0kJ6GCP4BADXnv7FxXm89PJLkg137dq1ScPC2o6z2VHKZjAeDuCNUzi/vIrnzqxhuZzC5nIRi9UcKqWizHHhaChEFwLf4mREogQzFLkhZh5PCAyiMbq0uBqORHHN4p7qsTbnW9cVtunm2iW88NSXcP3+Q/zTf/Hb6ActLFTT+OYvv47Gzi7GPgsQ7bhapwBVPugXm3lsPosq39qdhlQIMquR9lsR8vkUnnnmHF586XksrS2i5w9wVD/CzvYObn14F7u7VHG0UG/0MRzSalOPfyKdFPUcgdu5ahFLc2WsLs9jbWkOszNlKUh2947w3ntXsL1bB8ZpRGPxOhCSAhW4wmCNDKmF58o0mlmMsuwhUMym3M3dQ+z2A8SpFLqjPr7xa9/Ahx/ewvs/fRcIRlioVPD111/FF86t4tMXVlAuk9XLJgcJQ8y/JXOUFsoOYmMBxNeQ+XYiO5qeCMSI6NjDlJ0PDUMyAK6qcKMk32MKw8BDP84j8CoozC8Jy33YbCPsMNvIR9fvYefoCEh56Ax8AUbZeM8lk8ikHCEy7B/RJWIkFrIbK4uSJZpgI6PXRG1nC1sf3cXWzj4+9cJ5PPPcHJKpNrqdAL//e2/j8JCFVgEJWhFHI2FR27BSSwSy6garKre/a+2oBBBZH2SsarOAil+yxV98ZhEvPrOKfNbFnbsH+MnlbfT6bP5ljAIhlBqW1+eYDZpSCZ/7yi/jy3/nN9DKptBNs0nkIMVzPYqRGDnIREkBSUedQIhX+SyJZGkEtMrn4aWFYxDD5fVx8BCHO3eRdEOkZ3IYz81iOMqjuw0U0zmcPjuPVCmJ7YM+yuUsov4IBz+pIfswi8ViBY12Dwd+H8ULBZTO5RGkfFTyDjLpMZJZMo+Zl6zNe5JegtEYg66PQjaDj+400d2JUEoSzOJhJdmJ4JKLVMZFuuDALYyxuJxGtZzAKGoBqS5SHOuNIsY7Ofj3I4Q7geSn327ex1u3v4/F8zH8Qh0/uPoTPPv6L2D29FksnlvD2BtipbKGvD+DXo92+AQu2IyJkCUzux9j1HRw81Ydfe7ZZjMYNBrIBUPM5vbhjm8hGvQx6ntotw8QhgNUK3Q7Kcj5CRwXvXESidI8Fs48Dbc8jyBOq3rDWHZPN9V1W2RzDbXRYN0b2PiQvYYACcpWp4JWnBuCMYKQzP4IQWMf19/8FuKDO1jJRigTvM0lJMuapBgqJ8SSz6gnBUyhCm0cSnOKYn2XVHw2INlqzCVQXakydBkM+vUOBgLWJ+senD4dF0K0EwG2+308OOyg69MybIz5VBZzgYtypPvFZtJHv+xgPOshUXJxlAsRzdI6eAGNvSHu39xGv8HmCZ1hXKxvzKAy56Hvd3BQ24Wb4jrrodnsYNgnQJiWTGIvkUGeyvE+FVl5uJky9usdHHZ66PhDrD6ziX/wW//QTDgftwN5HLqr+3hroSx7NyrlaH2fZAbuIpZXjAKXebYEcDMWwE0J8MfrmkpbyagVUmVKlNW89MUStVBAtTqHYqkiYC7vyy+eU+4R1c6NqhEFZwiyEQSwtm+yPzVqUz53s9UWALdA67mC2UcKUGNyLiWHTBWtJIIRLBKVrChjh+Luw8gU5hl2e10BEzr83lWAiuubNhVJWNO8MFF+GOKfjF0D1Np8NlH9UlE4sRvUUyFqKI7jKWWUNiIt2GjsAk2zjY+XBiUBLjOPSq6kAUTY/KO7hnXYIDlldmEB1YV5sTXPFYuiwmVNVC1XUS1VUaF1dSarCmU65BAgNuQmgre6l6ALRojIDwXI5YmwCsbjGoSKalU1a82geej8PwG8O3fv4N1338WtmzcnlrTMduTXtBLXgolaX1g1naoUCfh/7nOfw6/+6q+iwr2vOPoogVTV3goKqyWpcbyYAun0tRS8tfaUCi6xqau5qnb/pWpI/s7eISNCaJetObfWEnz6GLCOmwC4Bsi1/7dyQHtclMilKvNp4sQ0gGvXyenvdsdwkvz5ODLoSfDWPvYk4XcavJ0mX1lSggC2xgVErhsDtOnz6BpORwCeA3Go8tLmXIQC2m5tPcC777yD9957Dw8fbqF2sG8yPY2ikPmlhsgjYUJCVAjl/BQKVOeXZD3hddpqNaVWZDOdAAWdXKh8Fotbo0hUFdtx88KqlY6xTUu2UNtNC3woUDoN/mvsB2se1tu89jlfkYx75vQZPPPM02AuM629dRyqlbe9r8wVxkFCz7NRyYtyTwktPN4KLlApaAFck2EpNaCZq6X2ViXu9evX8MYb30OjWZf/W+twWSf/ggDu9M5zmjgll9wnWTE85v+Pu//0NWwBdwHTOD+cAHD5mja/W+Z8n3FDjKxiOMgxeHt8RqeWMVFbiznppO6xBC/NjrV61eMeiL63489pXcPstarniWBqWuzUz507L44L/P9RrYa7d26j2ahLnA9tkUke9dyE3phNT5CPN4I2kn2rmZaqtlVwWRwTYuISqmQk0Mb70O5VnYbU3ngC4BrsxQK4fI8EZblvbfVD1HsBSnOLWFzfwMuffw2vfemL8MdjdIcjDP1QYnMUFHMEtCL01u8NxFXBy2YlZoDzF+t6ApP3797G7/8//xZX3ntfnOQIRCaZTUk74LEDJ+Uhlc4jZnYtVXMOgde0ADGOm5W6U2pPyXyV1VmsjRlfw34UQV/aHRPEYa0USd5tCj65qubvAhYbNa21BlYAV28x50/2loz61oJhwtGVskJBRoKusl8QAJd7Rq7DBLTDCTCbdPhOJT8FUWsXo/oO2gcPMGzVBdBk7cVPkvHSKBZImqaQYCjkklKxLLE7p05tqqV1s4Od3QM8fLgn9STfS9IhMKm2zyevPR2LGg8xISJwfRBXBwvgEsCyimN1inIIpAuAq8pIVezrnliOkXymMcKALhV9jEM6m5GYy1tfMnAJ4GYzJKVwrHH2IFFLCfKcG21dJu+LrykqVroIGvCUL2tiFRIRVecUp7B/pichQZA2jJAh6S3pIk17cIJ4XEMCWiqzC+zId+bCkmRMEHeyE7VGZkIYs7bQuv4Kw0cICQpYmw2VqR3oUqJ9CN5N8m8Nxi92yim7zgOFfB6FUh7VhQIq8wWU5goo0E6ZoKKTlD4wQVy63XBveVhvotMdyLlOeRkhqvIao4sZ+yqDkY/a4RF2Dw4wiunkQ0MuFwmPYgl1oQtIiAupjLb7FO3X0q48m/HENpkAbiGXlfEr58Pku2uzRfdFJ9d0mb8tmWUyTR47Uti9hLWmlmvG1OI9iju456X7QX84OTdUShOgZyOTj+M6xePC+noYRugNfUQ8H7z2qbx1GT2UQSKThU8BBS2Rua9ijcVzz/uKlTKJGkZdK2pckj9SCuAK0Kv3cUhgSCl43/ztf/QER/uZWeTJH/4qjsCTgfdXcZSfvMbPHIEJgDvVt5EfP26jbqSzVkH7cYf0Zx7+SCVqGGEOsPPRR/jdf/Wv4JN9h1iymLL5jCzCbNzMLyyIBSRzdRr1hixwVNCKSpNWrsK8HSGfy0kToX54JLaPXLjJWOd3bkK5uWBxzQWGlk0EnKgEsRkmR80mgjiQDSyZvdLIc105DGRFsXk0MzOLvFcQ8I9M+JGvqis2dLiIyuYEEBa7m04iMQ7FMnmZ9o3ZDLw4RDzqS5Ofu4YW983VdWQ2nkc7PYsgndM8EtmtqT2VbNQEaLKlpIK2UnpI7WwyV7jtNjYiLBLJipONrOWnKt4pX8cbg2PQdXqxVxD7mM02UREYhroFbafPvQV0bU6SFDpWImNs54TNPmZ+xnFOCZ9DLFiIlyT1M05b5RKMY0FeO+qgUpnF2TPrKBQ9YW7KBp0baAJTQQ8JvwcvGmLUqaFbe4iwd4hBqy6gZLEwg8Ewxm6tgQcHZMFxo9WW/FJanpD5lSkX4eZpQekhUcigmEyjctBH/NOPcC7IoDJ0kKZtT8LBEGP0EKp98uYMRucX4VdzyFWLSOc8jF1aCPfRrh+hu3+AfqONJG1/ghjb23vY269JlhgLLdorc5PJz2rB85PXldo4sWSJRMHJlNFkzCIQOJVO47//xb+OV+fmUHx+BXfP+mitUYU4h0yQRpqgTXCEUSYERTlR18Wdtx+gduMQF9bPopjJIOh1EPBYDPo4qtfRGwyRZIZbKi3NydnZWcl2Y74aG6wkPNjzKeATGa0ObZZ6skVUi8RIWHvcmDI3KJtOC9mC45IA7vqpNSlaCeBKQ425Y4OeNEFomc7CY3t7G7XaobHqhqjt/dEApXwGp09viFqXjdV+ry+bWL4em6q0NqRis93tIZ0v4fSl83j61YsorKeRKARw0ty8j1HKFjEIHbxxZQ9v/HgXn/rMKzh1fgWziSTcm1ex0W5hJkxjHDmot9rYOThErU6791iKYOanRnEkQD2bt8y77cLDn/z4Mm5u1zGkHWicEtvZlGSwRKJMnFwak2asUWKYlhELoaWlRVEns0mtWcMEHM017DgoZpiJOSZCgPWFBbx06RzWqx7WZzzMFlwUCzlUK1Wx32ThJe4C3OzzOk6lkcmXZKMtAG7ooNXqo1Wro9tqozXoYZgCWgTtnBjtVgcXNp5GMq7iP3z7DdzYuidWonPVDL78uRfRqe0jERGEVFsnFnjSzDMKJI5vjhv+TYqqpCPHK4kMEiQikOmbDvDU02v4wpdexfzSAg6OjnB3axv3H2zjw1v3cOf2A3S6tO+mBXpWFNRsmspFYA4fbX1o9ZtxgdWVWVw4fwqnN1YwU6X9Zgq7u/v48dsf4PBwgHGUBeKMNA/iOOBKIkJWnV21OpR8XpPt4sfMTF7CtQc72OmNMEolUd1Yw3/3P/wWDvZ38Qf/9nfw4bvv4NLKMv6TL76GZ5fyeOr0kiiI1eZJM49YhIBjgPMdbYCY4STEKGOFNVEbGUKMQztnzVuSUlQYyvr+YlELs4keoxU4cDNVdIfMDp5BslBFzEazAwx53XTbSCWoXonhsogSMssIh/UGbn94GzMlNus9yftjEUo1zGhAC7gkqoU8Ts3PYHUuh9hv4KPbV/DBlSuozBYwv5hDFA+xvdPEH/zhjxGOK4jAYi0pzVvOUsLMNWP9uJl+3ESfNCuNClmWQGmg8uMqMDTy2Ywf4NK5Ml769DpmynkcHPTw9jv30O5xgSOXWxubCrmJoTsShRye+vzn8IW//TfgrC6iw7WZShcBR4AE1ZldyrIJSDKDKQ8vyeJYbblCZuGGQHI0htttobd1GYOje8h6DuJcHrlzz8JJruI7v3cDTpjAZ7/0FHIrWTT6IUreGAd3Wrj3owfYyG5gYaaK4biNgddG8UwR6bki+qGPUiFGKU/AMSM27iQl9PsRcp4nlt5sWqYzGVx5/wi16yFyQRarp9PYOJuXhtFHt+vwe0mUSkVZG0uzDtbPunByEfrjBuWWKCRLSHZSwGGE0XaA9t4Ab/3kHRwO7uBzv7SBFh7i9978DqrnnsXpF19FYWUereEhnj37DLxhFqN+gKxXRF4cUminVReVqjMu44N3duVamt2oIuFGWGZ/Y+caEs3b8PtttDojdHoN9LtNsSHNFormGtC8s+44heqpi5g/8wwSXlnUG6Kqop2usfAUUM4oVET1J2PfALqilDTWlNIsV8s03ZOxkZcS4MwZdbB99W1s/fQ7WEr1sZAdo5xLoVDMTSx+6ShBQFEaP8a+nO+F+VeyTo0dJGnFHqgynAr8TJ5uDDFSwxESh2047THG3QSCji9Nm0EUoDHysd3ooDUM0MFIHBnyURLllIcisxJLJZQrM5ifmRcA8ae1j3AfPvKrp7Hb6OLmhx9i3I+wUlmW6zEat9GJdlFaLyGTYSREQoD6dpPWpQ6CIIWkQ0s6Lqx0JQmRc/NwE1k0G10gnUF+YQa5U7P45d/8dSs5/YQqaapMnSJyvvvu26LAlZwxNkGFdJgUt4KVlVWTZz4F4FLNmKLKWu9PS2UF95hvm5jsK7xMRvbdBOMKzL9Nsy4gYHLs0sJ1n1maNjdXVYHG7tcqRiegEvH1nuz5BKCTdUqVhAL6k/QpubPmRrDSqGHFojhkVjzzl5nprmpYS0qSdVVyeC3Io8DmcS4Zm/WqVrDgl0IqCtyKkmqi7FOFnyTYcQ3ibk8a+TpvcVIU6z+bY8dGn7EFVQto3ftzb0VigAVGCJ7WWx3U2x3U6bgxGCHLa5Eg2MIcSjNVWbt53CvlGczOzGJpfhGVYklf11jkyXlmM1+axsbaMYw1lsHYXyvJcBokjVVZx2wz8z8CXrwPbV9v3bqF995/T9Yhe3zYGZRjZBS4xy5E08CmXt9qzeyKa8nXv/51UUESdFU3n2MAd9LAFgDXKmKN1aPJmrQArBxvGcvcn6hamGPPgk28n3CMJINR9yLTAK6uaeZ1TIdY8wqPX1uykbVzOjlex2CRNVM1/eep4zkNyv55gO1JsPZYzPyoNbUO3eljewxmTQNxj4C8JN5KPap5gzoHm+gcowKXvZQhHtgsQqkNBnRQ6WP74UM82HqAK1cu4+bNG6jt7aPZODL5utaxxYwFycZ1kC/kMMcMwEpZMm/5fCRSUwWpkTsJ5LIZAyBHhpjom3hBY71sVEdW0aoKJP0MlnQsa86U5aQFpnnFWcWSqHuDQK6bUrEooN7zz39K+gXsI3BesHEhrM3V1ptzx7E6XLlqBBuU/ML9vwVtOa7tfMWMUQH5zIurK6Wux7RXv3btCr7/xvcEzNaMR+tIcGzdfXKCfxxoP32fvwyI+xe5rwVw7bhUNzAF0iTXWNYC/cz8stnf1mmD9RCPn1w2U+rCR5qoZizLuOPYNJmd08QMJbwoqCFjdsrWWiadKQeFYzWcfdWErE0E6Qny8BwwvuvwYF8yb6lMJ6mftskEbQngStatE+vvovqUVFb53DxPk3FogCmCegruakYux7TrWgCXNr06v8gaYdYOuwciMZwqwNYgxGE3QKZYQWluAa/9whfxpa9+Rfodo2iM3nAoikFR4IoTkmsA3L6sw1R5EigkSCKE+fFYrM+/8yd/iivvf4D9gxqYbUt3oUSSTk0pJEjy83JAMiPALQFYgrgC2tL+mIpc2hmL7JFrsFHFMjxM7Jf1yDArU5S2BIQcfUwkZDo+TokM/K79B3UvsgpTsXAV8En0iRON9kSJauzPVe1PgNxmwhoJopCtdS0V4rw44/lI+S2gf4RhYx9+tyl1NevNcUiiOpW4PIYWaE8j42WEkL64sCRrBEu3g1odu3uMd+oK+UzVv/o6Mp4n5BfdT2gNfZzny14L+4J8Pn6X42iRSPlOMJg9IvYe1LXAcoMJxHIJGhvlbcTIDQK4EevhAcTmJx4i7dJGm0IWzkcxQvMZxWnBOBrolcU4BdNcNMRtXZG1j0mAT5S3BHAZN8Dvpu5idIgbO8i6aeTctOzVpZSXHqhaKMvjDZArCnX+PEV20HNviS4mI5fHhzsijulH1kzuVVSBq31T2kHbQ2euJVHkagwLj7m4beQyKM3lUKhmkC2RKKsKXCHjyD6QvQ66NPpipTwY0ko9QtJNw8vmhSDBv3Nc81pqdTuoN5roRQF64wBjAsaMzaE7o7iqKDGOZCcliimJQwBu10UunZa5hcp91n4T8HbSxD3hfjkVkmh7+7bdb2hWugexsQQG8LbzIteudq8rEVsBHfRoI89xzs/Dc6b+3oZQp8QJqo4J4HZJxqQtdj4vObZgzA0jOdIe/EQKI17jhohB0sUEwOXcT5IG1bWSecufzU1ydO38odcCx3//X/yPT3C0T6jenvzr53cEngy8n9+xffLMn3AEBMA9gbb+eSxLrXsM7e9jnvtn8d8pSe4UCHyw8xDf+p1/jXp7gO6AusakbIy9rCdZaflCflKUUfHHApAFDRnxVNyRyUi7Tto+tlvMcAgFgOVGPSaQyWaP2HyMhRHHBZFgCBsJZO+qXZWuPbEQfrhBTkuuJxm2XKhZhC0sLoodSjqVRZIbSlqvNg7R67aEcekPqPpVqQ4ZtGStUdFUzXiYzXkokljkDzEe9ZAYk43sCdAzyM4jdepZDIvLGKU8sZWxAK7mx043GgzjnpscqcKPM2Yl280UHFb1xsfKRkSyKdSex+aRqmJWFbATJvhUwaJF4nFG5+MZ28fNKunvWNtDC0qZBhSfx9pGqfOyZYhpg0I3LWw6KRbDzz2kTaexRiSA22wOJC/19MYSvAwXb/IBed8ACb+LxKiFdNCWDXY0aMIZNjFqHwlj7Oioi9v3DvDB9Qfohkm45RlkKwXE6TEoTEpmc/CKmllLi5RCmXZseXhI4ejqHdz83/8QL/cLmGHNpFsAACAASURBVG+GYukydB2MksAgEWHH9fFwJoHmUgFepYgcGeZxgEFMW5oBksMBUsLaTWIYxDhsdbG9f4h2bySbEGkAC2EgO1G2nryk7LHnZo2syBEVWnEaXkRj6AiXMln8ky98HZ8qZRH/4gZunhngIO1jtrCMufwsRiO2izuIU74oDFNBDgc3u9i92sRcYVYUZ70Wx3BfGirNdlvyc7x8ToBZZvtQTVMslHDUqCMImK8ToE/lniiq1e5NLA1NNpEdO5rTNsbCwoIUrQSpuSleWJgXgJKNB+Zj2S0nmZG0wmPzg9dwvd7AwT7znFSVw2s8DIaolrLYOLUuzRsW+JbBzmtbmji0NTw4wO5BDchlcebTT+O5zz+D2c0iUvkxWt0m+t0+wk6AXpzD97cSuFs7hRdffQ25GRcLYYTK9e/h+WgbVbJNw0gA3Id7+zhstmVTSdvtIBxNiBPDIEI3BLYaPbx5+UPssnnPSSVmMRXDpd2SAeCndU4nG512/mVutwX1rfLDjg3JQqGFHC0n/RDlTBavP/8UnlubxUoxiUqGDYaMZHuXCwrMCRDCC9BxRIXDorjZ6aHdG4gN69F2Hf5hCy4LrryHg7CHhkPtdoReu4vZ8iKu39jGB3ceSH4JVa+Ls3m88uwFdGt78BKusERZ9EojgQ1tc+3reqHjRBoloIKZDN0sEmEC2SywsVnG57/4HFZPLeKo0cL1W/dw+eY9XL1xB/XDDhDTWi0vpAJmKkrTluQWqSCI+DmIqDSTJjzHxBDFUgqXLp7G0xdPYZb2tBkP127cwdtv38RoSMVmSQpeXrNOQsFlFk+BKJnGUnCmZA6mqVSE0sIc3r/3AAejCH3XxV//u38bn/ulXwBZ2oO9Xdx6400sODF+8flLODvnCjgkDRCuM4ZhypztMa23pXGVlrlBr3FDB56yixSHAhZpbCRIDhzg0L4oiISBSoWm42aEOHDUSyFTnEefmakJqtqyYnGZy7kY9smc7UiuKm1YuS7QKpPrTb3ZwtbWtlh+kdhEQk2nRZs65s1TBRrKa84Xszi9VMDiDAvxuuROk1jVHw3QHfp456c38eYPrgHJMpCk0wUVT2xOaHNKa0Q9/7IKTBXX1pXhcY1p2xQmgNvttbC+lsHLn9nA8kIFgx7ww7duolYfISToJxZ5JLeoSlSsS70USpun8MyXv4iNz76E/NqKFJDKPSZ7nko3B+EgRrceIOonBcCdY76Qw9yuJAI/gXQQItXYRaJ2GZ6/L5mpYbqCTvYcau0SfvLWtjStXv3aWSTmsgjiERoPWmje7sMduVhamkFl3kNuJkK6EoDy5lHIBhZJX2MwNppm+6NwjGE4xtF+F4vzZbHZ43hs9ELcud1E8+4YiX4Saxdy2DxfQOT7eHirhnxcQC6RQ68XAV6ElafyKK8kMUoMMRyNdQ7oB8hFDpwmsH+7iW//yXdRqYb40tcuoBNs43f+6I9wGOXx6lf/BqqrG4iTIywtLsDvh2g3O5gpL8BLpNDpt9DsbqNQzsOJ5/Dweh+pQRLeeh5xeYxkfQuVnS1Ue3WMhg0cdhto9VvY39sVhWuuNCNgkeY/JdGPEhgX5nHuxdcxs3JOMsJ4Gfhkl/Da85X8ReBW7M3YaGRmGs8gATeT9ykWs8wCjbVRzuxQrnlsIhIEG3f2ceutP0K0ewOb5QTmCylxKsjmc3KjTS/XYlUK6p7qEfW4dMSoxuU8o/lx8p6SCc0lD2MMd2to7Bygc9RCv83GxwBdf4hBHKHPXQubb2zgCtvfgZdKIe9mUHIKmE2UUR0X4fouWmPg/jjGgxRwKzjE7nAbhbSHzfwGNkrLyKV9tLGFpVfXsbhQwajZQTx0sLs7wPVbB2i0qVgCBp02CukQnz5/FpVxGpkuELWH0iBdfvYckhdXMPPZpz8582TSLjcrkCUUTlkoSzNPAFwFDbhnIIBr1YpU3xLksJmOooajRZ4B36Rh7yQkZkH2RZ4SKUuFEnLMmyfxxVjvix3rSO2Tu52eOH2IWtbX+A0FR5iTrLmytCydKGnFFlezYsWqWIBXbehNAFxxY7C5n8aezmaNS8vpeC+tTXRVnWhOp6pmVAWru13+nWsVLRvt39X6UtVVqqbS57ANSgFgTWOZ37m2aqaqAjOTnEgD9krEhihG9bWoJLGZswoSpLBTO5Lb9lEDu422NMaSnofFtVUBcdmMJTGK+4a52Xlsrp/C3MyMyTnTnDUBuwXA5dbGfF5ZezWPXqx/TW0xmc/jWM4n97o67yekQcmfr1+7jmvXr0tUBPNRrdpRQEGxPTXH0dQ8dh0RK0wzLhUESuEzn/kMvvKVr4gzC69lC+BqQ9Yen+NcYgvSKmhrLDgNKKDHUsElidsxAC7fs6qH2XzkZ6HqRwlakndrVLhW5WuVLNNK22nAVurPKcDbPk5y780Ysevl9He7F/zLALiWaDtdY2gtqH+xCsTj/z8K4lrwbUJUMHjHMRHB2pubJjn3LKbBzuuQmbTaQGc9zvHgCqGa9slvv/22qHGvX7uKj+7eFaImlZb2/gKQJJn9nsbMTAWrqyTmVcR1QDJvJcaiJXsSKhTpoMXaheSnjuQUsl4xFqOT4zrV5NeSWq5dsTcm2diQpyeuD0YNp1ivAr0W7GVdwx7BxYsXZRxSfUsSAWsHm+Oq5BMloNjHTpM+dKyogp09ApJaxKFA8rSP1d22vlIygcak9PpdXL16WRS4rKms+ljHtVF3PqZf80kA7l8EkLXjZvqpP+lxJ/8n1xfnRqPQtwCuPfaSD25slDkerAPUcSfB6KjNvvl4bBoFrh2DMm8ahwZj86pr0DGAK8B6SJKjUTWeiJbi+dGahuOakQvaU+JcHQU+Rn3azzLfNiH7rWIuIyrcNIEhwonjUIiBAuAKITOeANb2GrRAruTiigqXwC/fuyOKO8YREcilneykr0Nwy2ZEi104bZSBZp8Aro+Exx5HGV/4pS/jq9/8hsz5BEPb3T7aEgHGGpWWwp4QhXo9qggZRcL6Svdo4oYTxzjYr+HdH7+DK5ev4A4jjrp9pL28uJs5SSWGJtM5xLRRTnpMl5Ub6boEb/0x7VU11ok2qCLgF/Uv6zrWDWqNzBWUfS06tSggy34H3XP0zPP4y5xrwVspMY2ymnO1PA+fw64Sx0C3SYed7O+UMODK7wKjmjlZawRVeLqJGHlnCDfqIeo1EA46CIdDcfwLOFfJbQgv7UrEiSp7HSEsVsp0UilKb5NOXlRhUrFdrx0iZnRW6AuYLw5rEuNwfLOWvxOij9g/G6Ui7afN8VEQl+eJ9SRJwdZKnqIJu8fg/pkOI1Sx9xGJ+pbCAVXgOlTeOoG4G1F9S/CWljODQRfBiKpcreWE+GbAW+4BhGVgcsG1FlfFbYrqbP4cQRS3iYBZw4700dJOUmqJHKMyXE/2W7y5JM8LikrJNaF8xuNJg1GU6dxDKblFAVs7t8n8KKQsVZEbWpshjGnbUW3+7dqkvr9KgtFzrFOI2vSL2EQcFVPIVzLIll2kyPlOEKwdCsGBallRoMs4pmUw95k8vnSiceWaIMjbHwzheVmx02fvpdPvox0M0QmH8JMxgiTgc/86DoUswdqI8WLsbVuCBo8Jb3IGePwjkga5r+Hn0LE/mYunBVlmYrFgrToaTa33U6pcG/dg63QVaozQ6nSl38fXJT3A4zlykmJ9LQ4xyt+Sa405134M9MOxALhg5nWpLDV3RFEUlfXs4dP9jeuxkGUsIMu5Rm2RRWVrbJXZKxFFLl21BMC1FumqRueY9//l//QER3vM+v7kTz//I/Bk4P38j/GTV3jMEagdHExjCY80rD72gJnReqwJ/dl7PvKkk3+blWMy2h20Dvbwxu//O9x5sIvOkE0XZeTnaI9UrciiSgtVtTHW5i830VZhQQC3Wi3L6kxGL9mQWWbQsdEzGgk7nwsPc6loA2tZllosqE2R/Oyl4eUzYh/GTbldkLmwFEtlzM7NwktnkEl60lQhcHtU25NNEIHGAS0yOh1p6pGBx6Z5OZtFJeMhhzG8KABGPSAYIp2EgMn9cQr7UQap9WeBxXMYujlZmKx9sjKZNQfOFtbcNB1vWmyzKFaLG8ExbIiBAqpkS0nGoylEtHmkLN9piy97iiwQNg3g2r892jyw70mbIrYZb4tZ3teqCGyhy8J18pnMptpadOjrj9VyWXJtfW2URpEURd1GA6VMChurc8j+f+y9WZBc2Xkm9uXNe3Nfay+gUFgbaDQa3WRv7IVNiqJEebTaM5Y0dnhmHPLIL/M2EQ6H/eJw2OMIh5fHiXDEhMeazZyxIsayRM3IFCWTTZFEb+xGA421CoVC7VW5b3e/ju8/52Qmimi2JkLSE8AoVqNQlZV589xz/v//trwFy2HoPUHpBOlwhEzQRy7w4ATMLOnD7zUw6FNJOkKjO8L6dgOPDgcoz53B3MolFOs1jGKqENpI5SxYVMiRJeuooSpfTxxEWLv2Y9z/V9/Gq4MiFlqBsM2Ye+tZEAvlw2yI60kHzdkcMuUCaszGIlZTYJGZwPZo9RRJcdYd+tjkcLc/UhkvbC6EHZmStcnXynUuyukpBsSYqcyeh7Yr0gxmkA2pAAhxpVTCf/vW1/FCNQ/39Xncu+ChW0tQrSwhn62IsjyMhkyQQTFwUBzmEB+m0duN4Q4D7B3tot1vIYh80CqFqlVaI7PxkMGSZYl1rG1n0O60hV0oedGepxsmSwYtakCqBu2mkFT3aSyK2hyHNSRd5HJiOzU3V5fhKlW7HDZy0MPCmYO9CrOv07b8G7NOyarnY1ENPBx0MV8v4/TqigzSVF4171k2ngPJ2BoNRhi0htje20OQDXHxtQt47q1LqK1UUKjN4PadLXz7317D/kYHw1QdO8UrcGtfx/LF57F8uojVsIcXWj/Gy9E9LFg+fLePVqeDh9s7aPb6wqwke5mqVq5bNvA+Gc9ehA/vPcKH9x+hG9sY8aoLQzGS60/LLJOBa97X6QGOucfMmuB6MIpFc02N/VcxlwU/Ai8E4ajXLl/AG5dO4+xsHpW8GqIXCiVUSxUBujnYFQVAEsswq9UfotHu4+CohX7bg+3ZKPgJcmx+M8DDUQsHiYt+GGB/b1/AgPWNI/Q5rM1xPy1hea6EV567gO7utsqyYbaoFghwcCV3dazyyTiQNPuvWG0yB9FPhJW+vFzBl7/yAs5dWEJ/2Mfag228+8FN3Lyzjk6XjOACHJu5ulRpKeCW+6C6V3UGTMw9UKsmIw70afE9QrFkC4D7/LOrqNfLojj+sz/7CBsP2gLgsiWJ4oDIqLrvSazggJrZumw2yY2m9Spt+Wpl3NjZx4BWuVdfwM/92q/JXlLi8C5JUPRc5AZ9rFZzmLGHyKSUG4TkLMpwjj5Sau8StgpzcQV41NP+J+TXKIsqlXEl7Gzd27u+nAZwihUgX0KvG8MpVDEahUjSGQGk2Fw6TgLPHcgHVeDMuuZ9WK3ytafgRzEajZbYZNOCUHLd+NalqHr1JBqAOYyWP8JcGTi7kkc5r6IAqH4/ODrA5vYu/vCPvo+79w6AdFmszwjgCuCsmdBPGvSZe8BkvpnvmT5zDIDLfWcw7GJx0cZrr5zDmVMLSEIHP/jBTWxudxBRgcsBENJK8S4gSiJK4OL8LObOnsbq1eexcvlZlE6fBqoVUbpGBNU4IKMhvZ+C3wvhdj0kzHPmsN6ZRRY5VJl8frAG6+gGFnIuKjkHw6iA2/tVjKxVuKk8+nGEuTMZzJ2sI/Z9XP/hFvxmRoDz5VMOVs7OI7Fp+W2BsessuCoVC/ki4BSAESL0Bha67Qj724dYXaliYa6ATtcX+3aeZ6lhEf4ghWw9jcXVkuRYBW0PNbuEcKCGi7lKCsUFB1beQmTTQngk91k89FC388h4Fg4eHOB73/k+Fpfy+OrXnkGUtPCtP/4urt3cw5d+9jdw+uIXUK8XkatYEhnQanZRypXQafpko8FLjjC7UEe3m8PubQ9xK8Tc5QpQj9G+92Os9A6xEFAd2UNj2EWz08He3gEcp4As16zY4Cn14zBM0PRSWDh/FVdf/ypy5Rk1TJPNU91/HM6TwMNhNWs9rgc1QCVJQgFWhvzljlwh8njDkdSUJAfK4KJ/hP7Gx6gGDTwzX8RsOSv1Y7FURqlcQoHErSyHmMZ2bdKaGbtvAZK1ywnvH1qokaXOIU1jZxeDowYGrY7EM4iFnAm7y6aRZGj5ZYuThwyD07E873w6i3yURTHIoxjkkAtzCMMMmk4BwzML6JxKoVdpIpcOUeikUenbWCyk4dRcuKt8zBijVhdWnMX2no/v/fAu7q234LoWgpGHleU8/v2vfQXP5hfh7HiIDgbwCHqv1BBfPYGZl65+DoB7rEWdcoQRBe7f/TtqEK4BXKpb52ZnMb+wKNsea1i6ckjNLSpURepTgLxRaqq9e1r9xmvOgT4HdjK0FEtWlRsrYL3HbC5vrJgg6cZEiIwzW3WEh1gXa8caMyCVx6J3o1YJGgWe2FjqGlZt20pFKLEmMq9Uw3OxnNSKEAO4qrqXwLRSlSlwlkCtyYczGZrqCJDhqlYCKUWQGsYrq8MJsMu+Q+ryqd8/vnYKNVZKXq2EMeoiA0Ryjz3q9nHY6ePBfgObRy1xF0hlMzh55gzmTizTKFIGagSOWIMRwJ2fnROSARUwkhMv7hRycZRVvXbRFTcIiUNVZ6caheouMQWtsNMZuFZawHw+zMfXP8Yn169LVMTGw4dqHY5BW+02JEDu42tQxxVr8p4CqF78wov42a/9LE4ReJ6bk3VB0NDUWAaQnfRQug8yALoGLARM1wCuUeTK/artoXktZT1KfawBXNo7Tq0H1s1GIWRQaHkJWmmpXs9EGWmAXjUH173dZwC4x6/FdAf+0wBdtV6e0K8fa9in+49pgM8AuPrNVQC6LAdN5tUKcwH5x3bf6l4ag53638xz4X5KAsajR4+w+XAD9+7cwfr9e9jZVpbK7OGFvE3wy7FRrZYxPzeL5RNLKJeK0m/xvmbPKMRu35N7iiBXt9tDo9GUencw9GTATBDIXCMFlknVPXGdFNct3gmMWSJxJK1dcFgjauKZJjeL1bpWaxFoJfnnueeu4I3X3xDlXTaTnSIRqMxbceoRFe7EKYL9lgHX5R4TkgDz2BXpgb2XysKd9O2GkMC1SBcyZnJTgcsMXAFwTfzSFIA7vTbUep688Y+9t1N2yJ8H4h4HgKdnCdMr7fjvGve1mvDDs4F7vVgEa4ty/rwAuPzgNdN9prE2NluRfgcfW9jKYZrVM7MuSWZRILFyVptEdPBNVfalqt7l+yK2vJqc8viDqvtS+nY6IwiRTClTVRZ0iEzaQj7rSO5tIZeBI/u7AudYlxorZbFHFvBInQuiKFU6XFkLGYLNfO9osyyZnLRRtUR9p66R/ncNzivykFEGxkIEbA8UgGsXSsjX6vjK17+Ob/zyL0nUjx8nAiQJsSHibI2/k/Mt5tMrEFhiPGhjTXcrP0B/4OLgsIG7d9awvv4QDx9toddnrFlGsm3TTk6RN8Ua1ZYPBeDSO0yraAWEJfBCAh/dqAgI8hpwT3WUI5KQavnuqX5MQkrptkRQVi9Z5fo1saZXfbG6jTlHI4BLyrSiUqn+SRGkJtCeXG9xUdCucPK7+KFBJJ2jK/mufO/gwoldWOEIIEmYRAyS1H1X1LhUqhJkL9L1j64tYSgRBGVGNhSKQkhjvTIcjiQruXl0iEHjAMPmIRy+RG1TzZxZIZYKeZy9c6RqIPaOsgkpQrA8Tw3g8prx6/xM8Nbmv8n+TLJBApuLLWHEAclvBGT7SnkbcrbqIoldZGwg4yTIZVl3kRzJ2op2777MwxQwarxDmG1KcrEico3PNdU6ioqWQK0VKvVtWiyTE2RI3tLgbZbuFgLYprUAhmudxDVLx0eoDFz5vaxvWC/J2awdSfTal1mAmQnw9WsL6THFayw60kbUomhWlvxCttM1mnL70IeabskJ7joFC04xjVzZQTpjCaF0OGSP0YPnBzKTkJqW903IvUSJNkg2FxI2I0FyeVkDJIjTJWlAZ7zEh5eO4VsJvDgAXb5IbOfGIFnoJJKKQpvXQVlQyy4hymylEpa9bAzJ6ixsc8hr9a0hxSlx91QO7lRUkVwDfb6o2jxUcz7XlddIUiT3LILIfN/kvRNVtLKrVl7UaVCL7kYJ+mGEHmPquN/mCwg57xEbZJVlzfgu7gPm56Tm4fqVe93c88YuWRHeedgry2Wh9ynwV2piC8E/+5+f4mg/Wdo9/cpfwRV4uvD+Ci7y01/xk1fgYBrAnZbNTh0AT7xuP3XFPg7tfiaYC6DfOMRH3/k3uP1gC+2+C9ePhWEn2bTVsgBCtFg1tr6mcDd/r5WLmJufVaxJkKFIwCSWwXJXgz4cytXrdTmcOPgzACZfl8qIcaTZqs/Nio0dDwOx66HlHg8sbalcYhHMgp2PP+oh8mg54mNIS7LDI8l/YhYvrTrzWQtFKghYiIcB4A6R+CM4qUiALH6PH1t42IuRLD+H/JkXERRqMlB5jMGuBzNiI8kiWzKAJnZLxjuUgySxSmGhKliBKkzFYkMzTNmk+JLLpfJjDDvfMF2lbDFZPFNsVtPsTAZtSpkrhY8ZNE0pdseAlBQahqmsGiQWAWyQOOSRHBJhU6nnyyKVNthiCaL8odWQzx1ieLSNfNzH+dV5zM0U4ORo1coBGW0DPdj+EGkvgDWKEfk9uIM2Rm4Hw8BDc+Bhq9lDcxgjWz2FyuIVOIUaAstFe3iIUdRDkub6iaVIZjHIAoEDwpvvXMPm77+DlwcFLHYiKaQGaWbgxgLg7tkePrX66M0XkSkQsGdeWAw/xSJ5ACcIUSxlYWVt9N0Q64920R5Q/aKaGjWoSVAoFOQzm9WfBuDaVLqSFZ7YyEa0dw3w4kwd/+UbX8WVSg7d5/JYO+8Cp6kkqgNJVuVzJQlKsY3a0IG9F8Du2AhHDo46XdzZXsOh28EoFaLvctAxgpVYqJar0v7amQyWl0/Iuut0OUCnVbEvDfXY0lLbgqlBi1oX/GMysQjgFvM5UcxwvRE8Iouew3gBiXJkmjMXj/nQibDXOSAjIMuStdFoCOuRFszdThPLczWsrq4owI0WzdWq3Mcc2h8dHcF3Q8QDC5vbWxik27j85lk8++Y5lE/UYOVq2N6O8Hv/+oe4f/MAex0LveU3YV36DYzKp1GrJ7gUrOPXihv4avYBFtCH745EFUqgqjN0JcOR1pjM3GUhzYaatlXtkY9rn67jg/uP0I5suKISU8xOgZYIGIkFkh7ga1KKucf43hswi6A0X7+5hmYflvsQkLzXcqGAwA1QstN4+ZnTeP3SKs4vlFErZGRtOWR9FksoUOJK8D8IVf6RF+Cw3cPG9iE2t/ZRztSxnJ9FZsDmlI3FCFtBBy0nwV6vh9u376Hfd+HFDqxCnZJBlMsFzBUdvHH1Egb7O7ACMmQ50KRA2ZZ7XOVX6WxK2cOUqkmwXRbikY9KxcGrr17CSy8/iyB2sbW9j/c/uIuPrt/F0GXeWQ4ZKhFsBd6afUh6RlpCMZ9HJBEyNhfXgjAKxPKUytogHKJetfHKC+dx6tQSqrWaZB5f+9EtjEbCJ9UZPmyYmQ1MAFftW2yBLQEFQmmyaicWEczMwV46hWeuXEV9dgGVUg0lknuSCLPMW/c8lNMhyhgiZ2mFpzB9I6SownY4dNBGBNmc2rBlAqUHumMqvjo5JypADtBTQETlfgp7h20kTgGzyytAroj2URsLiydFPU+Bbq6Ux8gN4NCqORVJ7pE/7KHTOJKBJ9nAMjzVioPBYIjdvX0ZeKfTOXk6BNqpWiZxCd4I6aCDU0tZzM2kYZGUFEUYDnu4v/YA/+gffxMHhz4suyIK4FgUVIo1bQhBMlLTw331kvVwRZOAzH1wfNjHM4zMZjLBq5UYr71yAZcu0II9g3ffvYW1B0fw6Zlg0zZRjxgEwFVZQsVyEYsnTmDp1ArK8/PInj2D2sULKC7MIaSVqkPlMYdsFhzmQ1O50x2h1fEBP4tquogleoHt30V++BBLhRAFOwUvzGHjqILUzGVEs3NoxIHY5Z5breNos41H9wki5uRarJ7L4sKz8+j1EzQOXezv9TFTd/DM+Qqq5TQdoOE5MdqNFJp7MfZ3m5idd3DiZA2dvk8dPArlCNl0Af1BCg2vj9pCDpVSHukQsBmoJG9JAidP9UGCw+YQhXIeTsFD6PcQuyFSozQqtLAadHDtnR9gvprFl9+8iLTl4b13b+D3/+1HuPryL+LCxVcQRXlEBR9JlQCMJTbKW49aOLk6CzhdFGp5jEZ5PLoxws7NJs6/uoTiSSB1dBeL3S2Uhw340RDN4RCHh21s7xzIQI/KDA4QOXim0opOAPsdF1G+jm/8B38TX3j9LXnfvJGLne0t7O1syzB/2KfLCl0bunCHIxmg8uyg+pXODSSpsEZi/UclljcYyfUYeqGoscpWgJnUAMtZHxeWqpirMmO1hlKlInmrSn1L+2ZzS6r1KXWOsVUUEFHFVHBYw3OQuap37t7DxvqanP+0hWP9R3UBFRk2wVs6Z2QUMJzxlWVfTEaYpTJ1M4kjyttsmIXX9rG52cKOn0buhbOY+fJJ1C9ziNNGvNdHvp/CfDGLJDdCp6zeb0ciDHhtbHx64wjXr20gNcgi7cbIZEdYrpVxMjMPqxGjnCqhH3jYsbo4++99CS/90q9OyvzHCvbPLvTNvfvB++/ht3/7JwFcnsm1el2BFj7zd9WQTUBWrUojAGKcW0QJK9NZRVqUGlNb8PPJif2wUQny6wRfxaaYLjNGQjjBF9UpaV7MZLjLr8rgnGQqyWRnbq3aftUQ2ChhWV9qZaYeDEt9rdUsrLlFBcLPHDpSRSaqWdplUkGnMj8F7B1bIivA9nHb5Il9srHENCQthS1pS8Ix4Gf4Pnpt6iEcr5UBgdS/TFIvma4qhgAAIABJREFU5TkyrsIL0R4FuLtzgLW9I3gc5jk2Tl04j8WVFVE7RVL7xshl6XKyisW5eeSpBpxSD4vSSUcXyKBdOfyPM/fGbjwGkhAFmbleCoii4wPfIqouf/zhh7hz9w42Nx+p16ttpdVLVmvi+D2pAFylnpOawLLw/PPP4+0vv41z586J+ptrijWpqRkk31ZUzNpuUfcg5t9NT6JA8Im6x9gtT76uwXStBFP59sbSU4Pverg8sU2eDLnNa/xJAHdyJqrB7OTvY9BxyrniSb35TwNwJ2euri2e3Jyr1XMM3Jv+2rjHk3zmyfdOyIjm8bUbi1akm8dgf8c9gHWVyihMQNINlbibGw+w8WANd27fkv2UtX+n24FHNyPbwmy9Lj3/4uK8qHHZMxDcJdwj2IssfkUMOjo8wu7uLvoDD0M3+EkAd4qIMqnBVN/Ce5D5ujwP2p2OrCOuCTPs575BYNGou1m3k/xz9fkX8Pbbb0tGKs8TowI3Q3FjoazcAZTik0QW84fPm3+4dygVLhW40wCucmzhtVbAJGOhCCZ0JAP32rUfodfraLctFa1kVLjTNdf0OpkGb3/a+26e43HQ9vNA3vH7/iRislbgGrBagEnJMVe7GHti86EU2cYZQZMGDKB37GYwAC4J1NzHxZ5ZA+LGfUGRL1hPq1kDwTXOR0x8gnoOkzNQ6CRKYKiWC2E2Icr7su6otKULV5GucBlbHOLozpOKo8ctlB3mniqFrfkja4vqSU0cEpBWFLjKwncawGVNkRVClLGNVRbIAlez7woiuD5dW3wcdX1kq3VU5xfw5le/gq994xuI05ayUB666A+pJiShIEKGvRbzbAVkZX1L4FbNBai0bVA92uhgb7+F/YMm9g+PBNSVHpc28o6KpKEKT4G26oPQNR9PdUPKHlndS0p3mgihjYAuh1cqR1PlVetsVyHrMtZCfd2s43GuuHEw0LEEAuCK4lcBPXKeGNcME1mgneCk59MBVQooZsRNRuVwkkyvUT1RHyY+nCSQOR4nOFJhUK0psQrqQ2UfO1JX+K4n9zHdAOhAQsKhOOclCXrtFjrtJpqb62huPYAthNcIicQx0FNJmUkTIGbvbhw3ZCQ4ViwqENeA3nyu/G+C4QRwVV9Mgjn3CtZVtMAdwXd78hEz85bKW8JuKZV5m88q8YFlxfA8KnU9NoIqt1YrcMVNi6QcEgY4Y2QNYqyMZSXSApn2ycy6VeCtHQF2lCBn2chbNrK2IyDg+HjnOc4ezFiCc/LDukrU5UZTa/z7VD3HmnzskqFnd7bEixHE1cCibq3H5CWxxVa3tbFTNnWWnB9jK26RYSs02olh5YBCJQ8nb0tdwTkZldSM8ZDroesg1iMKwGUNoZTdPENY73ANcJ5Ga/KRFWJohXCtCG46EkKlh1DI4yHnGuzbWWfx7BQ76VhUzbSWVtdMg9CqYlbnte5TJhN4k3FrauvHeZpSPwmArYgQRs3Ms4l7Lud1PPdUT61IiMwpzvP12I78N98bbRuBFB0ukUI/jNELI3Q5K6S4wcnAT9vwpb4kscORnGbaXkptpe8zuQ+ljtKqfw3a8p4k6V3ybx8DcI0HdgrBP/9fn+JoTyoIn37tL/0KPF14f+mX+OkveNIVGAO4TwJvJ9X6n//i6ZX8mMXylGXD5IHUF912A3d+8Ce4fnsNjd4QQUyeooVsIY+0Ywtgw0PEKGZ5qEznE8zNzqBWrwrYNhoMpWDiQEfYQ8MR8rkcTpw8ObaoNQpBAXxTKdCm9OTJk8KMsjNZGeLRvoJDbXr+8/cRFK5Xa/K5QDaRFDQeyvkM/EEPD+/fE6UHgRICuBx0ptMxOKvLs8rwXITDPmxm4uYc5LO0xYgRJgnWGh682WdQeuYVJNUFBAT22MBpkNYMeiRiQHJfFcuL1oJUD/Dgk9wSyfylfRkPY1WE0HaHdjtsevk0+LMEpT1PWcsRWDFgtsmGMU2TGbKbwfukMdejIcP8MrkJouol8K2aK10fjZt71XQxS4MD/xFcV2V6sqES9p4MDFSeLwdzBsAlwJcwh7O1hYx3hIun53BisYxcTh36YjeFEJY/RMoNAT+NxBsg8AYYjXoYkZnsB9hr9rHb7KGflFBeehmF2VNANkHPb6A73AfSzFNmZl4aGasgIIsbenjvO9/Fzh/9CC8Ni1jsKVsYZoMySdS1E9wNWriJHg6KKVGYZNiHczBhc0Dhop7NYuXkPPLlPDoDD/cfbqMz9ISlKhkv+oYQIHsK2DANigHU+Xc2IGTghWw6eY9QOBZ6eG31JP7+134Oq1mgcyLB1vkQ0ckCFsoLsFwLRauMcrqIYpCBdeAh2OwgN0oj8GI0/T5u7W9gN+iijQBdj++NJ3a4M+W6vDe0dDlx4oQombq9rgz3uI7kPRVgRVm5cBjLjDnTrHMtmcwwWtqRmcp7mV/nsL1Wq8rghd9TLhcFKKKilTm8VH+w2JV7386KqpZ7QbvdQat5iMXZKk6t8DmFsjfMz8/LWuL3EMClnV/Ky2Dj0SZ6SRNX3jyPS6+fRXYujzhThB/V0GrauPPJNv7Pb34b66mzcN74bYQnryKbCvBScAe/Xr2Ht7MbmMMQ7ijBQaONnf1DaXgzuYJSAnH4i1j2GS7Gjuvj1qMDXLvzEHujGH46L9k/qghnJmyEgeeLolJIIjLAVoD39D3GpoSgPotnk/dk9k4D4BYKWVRKRcReKOvspQurePXCSVxYqKBaZE40e2EHOQ6BbJWTJcCDZaM1cHHj3kOsbx+gOwhxbukC5lBAjfdz6KKfDLAd9bCbuFg/OMT9tYdwvQh2roTS/AmMQloZAcvlLF69dBbdnS2QXMBmmPckc8DZxnGfMXuCamyUrb1Pjx02oUkfq6er+MYvvI5yJYNGs4P3f3wXH3ywhn6f17UoBT5JFbJX6EZFBtwyrFONqdqn0ohjS9itYczcMQXiBhH36z4unJ7Byy9fweLCLFw3wve++wF29/pIQKthnWkWshGiUTkBGjbpKSShIqswp2bl8kXMf/GLsJZXUCnPoF6sYaY8g5yk+aaQ50CN64E5s5GLrEUAM4TDh0/I1h4hk2GDrXuUHAcF+p0dA7ha5aQNvWRdkPUfQjKAnWwJmdIsNjf3cNAZ4OorrwgglhKLqxRo5W1ncwjiGHt7+6jXaEGakQ8q9luHuzIUyOUKshczO65Y5p6aE2Zx46iFdpuZPQB7LDpaZJlvRavyURvVgo/VlQpyBM55nXyl3P2H//B/x9r6ESIUEZBdy0dgFx9zsDoZVB0f9snepv/d3AfT+54Z0nPtMlc864zw8hfP4/KlU/Lcbt5cw+17exh4bJYL8n6x6RaLzxQtrhRLfq5WxbPPPINcsYCgUkRmZRnLFy9h/vwziEslxQ6W+1KB3rzeoZdB2Pbgbx+iMuyiNNjFibyLmVwIh8126KA5KCG1cBHh0mkcJBlkcjZykYO4O8Lmoy5GQRp2PovDZh8nT5FIkYbbSyEYBpifsXB6JYcCh7CDCIWSg6BnYdACel0fLjPTZjOwyzHylQCVOi2t09hvedgfNJCr2FhZXkAuZaN3NIQVK8svOR8ArK0NZP9hHm6alrtdH1ubLdRoJ+4McfPaj7BYcPDWa8/KUGrz/h7+5Te/h1LleVx57mfgj0pwFi0k8zHmF3LotAioNnD2mUVYGQ9BKkDaKePuex3c/WELp184iVOXbZS9+6g078Pu7cGLXLRGPva2Gvjkzl1sHTXUWTyinSatapUaqc9MWbuA17768/jVv/GbsDM2PvnoI3z4/nvotBpwR30ZbnGoyaGZUt8oK1sOZ8UGTdcSHDqJ6p/DMKmbbLhDF+eWZ3FpqYyFbIRzizUszMygPjODEm2UCwWtdpqQRCbADol1kzaNNRqHNBxuco+jcvCjj6+jP+iiNlPFXL2OCi3QbDXEdbIciNJqWQHM6WFKhtS89yOOKamYgIN0lEY6ctBp9PHBrR182nBxlE9w6Rvn8Qu//hwqpRYKIWDRAiQVI874SLJ0D0kQcxAURPBGWfS2YzQ/aaF4lEbmiDXUQJwXQuRw/dYj5OrziHIOPnl4E1/+la/jr/0nv/14jS+FyU9vS8cA7gfv4T//7f90rMDl8IW1GcEMfrAuINChlBN87zjp0uCsJh3KUFOcZrQXm1YKKCWsVqyyFjHPSRRUk9xNGbPrgb+xoFTWc0atoYAMY3PMobiMIKXvIXFPWRMr5SU/G1tPbdU3Vk1OwFZl/amAW1HH0lwh4dhY1Wrj/Ek98ZcxsdTL0wCu0Vxpg4bpYeP4wJcpooJCNZ4wDezKf4siwwy2x6yfMfBpVMKMeOiHCW5vH+De7iEGJHRZKZw4cwYLp1ZQoPNJNoces/msNE6vnMLC3DyKOQ72qZ7WOX3CyuGcXQ056fRA6Yhy2TAZqOo5maEgFSVGWcevEZzi3v7uu9cExL2/toadnW012B/XQ8ZRaKLAnYBNRq1GxbAakD57+Vm89uprWCXwvLikbI6nSKkGiFUKXAPQqt8nQ36thDPP2XxW/z4ZcHJ9KPDAAL3cM9Tg8XEQWCn5DIj7mBJXgw4ajRjff2YdG13NNHA7Bi6eJKMdlxGP37fHAd3pHnzaOtk89qTtn6C7TwL15PsNti6OSlPfr2sX0wsYUoZ6HPWeKhLwZJiugE4fg14X3XYLu7vbYrlPEPbgYF/+Phz0kRNApCB9P7d7WgfzjBe72bRS2BE8CUIfBwcH2NnZxdD1pX4Va1Zjd873amrfMKA6n2FAEC8FIX6z7jQAriglWatopwDairIHEIeBMYB7FW+//RXpSQjgqoxcpWiS1xgo4JaEIgPiylll7mMh+6WQyWoFrpMRVzKlwNPrVpOJTCTSyGXMUBO3b9/Ce++9KzUd97OxCleDK5+1fo73np+3Bibv6+NA//TXjw+NzPt9fJ0ZAEYysglKart3swdMA7hC+NGk9gmJQP2m46eVKCuVz5UCcDME2DNyXUkiYnQTgS6CgqKK5gxp5EkNPLlPzaM+Tokx9ubaJgQpuvVYKeQcAmBU3zL7lpbEpB8r9a2oaEnWEiWtOjP4/kzAI6WclH2I778hqJsMXJn1WMhNKXAnmb78OQWq8cNnlEMQodnzcNB2MX/yFE5fvIhnr17Fcy9cRZy2yfWT/FoSkdvtHnq9AfK5ksSEDUdUdA+xd9TAUaulYnYGQ7R7I3QHPlyfMTwEimk1zjpb5VAqyFEpXwU8pQWyvuek35P8WgWKyn4pwJfq3QhEUpEralgCuIawJYpTnt/6Nerj0OzJ4xptrKZX+ezKQlk9J6XMNVnzyvlCYshk3xLIXAG1Yt9K4JaAEVXEWgGsnZHS2jtNzKClhlDuA3z/qZqlMwjZTPytrG3pgMc1x3mHrG0KLXQPqxS7LtpbG2jvbMDrteEP6ArFCxohxXgwrlEB8HVdpAlRqvlVOaFjAFccbRSAy7NN4oXk+0li5fpk/83M2wF8twtv1BFAF4knqlv1wbqUv54zHfburJ/5TiqTbUbNmFpEjnxRSSsAV+2fVN4qAq3JvaV9MvNu6TqThSUALq2TM0J0U64qRkmvRCe8Z0yNxP+eIsDpCtDs2wqU1+Q5ZoWnHTi0j44tWCINVvWJIrZNPsZlJB1ZxnEX6pxWgk5VK6oLSPlrjJSTIJ1Jwc7ayORysq+3Wx1xrlJuCtphUN4qdcUESJcMc0ei/VijELzl30fpAAMrkM8Ec306XqUi+RzIhVDnpDhUc42FkZDJ2VIT0B3rboXJrh1RBNdVLl1S3prv0i4Z5p6Z3t8V8GsI5Go/NwAuHeB4TnFfYm3MmTLV0soWXqmn1ZmoVOEkhoziBP0gQi+K0YtjuNxrSBhOOwjYYzP3OkUhlA0rUdEUImSRtastlfl40h8p1a26Lw2Aq75HvbWKcM8X4P+z/+Upjnb80H3697+SK/B04f2VXOanv+T4FRAAdxq8VdX1sWHOT6HpPumSju0qplrF4w+hf2fYb2Pnox/gk9trOOqNEFlZjEJaArOoDgTAYXOjMiqorlK5NPxD5UWBQIGlQCQWT7TgZXEuTM0wEqtWNlL8OaMO5KHExyVAcurUKbHa4qFVKFawuLQk2aq9QU9Yv3zMYjYnH2zWvGEfpWwGZ1dOoJix4HfbuPHBB2JtQ6tSlYfCM4cjQ+Ynxgxyk5yLDAeNzDcQrIAZbT7WGi68uWdQvfwG4vIiIiqIhVWu3gcj1DJsbNMgSTwEreHMdfSpsFLZFMLP08xigrdU+/LgNgUxhy1GQUtAxbCAjfpvWpH7pOZfDUTUe2uGI4oNrJqPxxpzbf/M4kbyfzhgZHaEqPJYiZDsyDwpFvLivyYgdJwoIJcNWxK6wOAA6eEezizkcfZEFYW8Grjx8JZ2QXJEqOCV7hsxc0lcAvCuMETbvSEO233sdWNg5gpKixeRrRQwiPpoDXcQoSPsRzuxkUkVpNMa+AN871t/hOY7H+OFQR4nhjQutuDbKfhxhGEmwUfeAT5J9bCfU4VTLlSsw9Bh9RRhoVTCpbPLINjW6o5wf3NbgNx0riD5GGwWDYN7GrQ4DuiNm97EUgpO2txJtoiHF1eW8Ns/+7M4WUhjMBNha9HHzMVlLKbLmA8LqPgFhO0EpfQM0kML/k4DDhUTCNDyOrixu4714REa0Qgdj9aUIeqlGqqFKkJEQqZg/jC/7knWHDFqZTvKxpfXWBpikh4Gg8cGZvwa71veg5z18R7kOiEjldaVkjkXhajWKspWfDgQFj7zqfP5oliXpS2lrCVI1KPC9nAfM9UClpcWxvbJzNilCot2awRwWT6nIxsbDzcxjEe4/OplnH3xFJyZFIZsWpw8UnYZOw/7+J3f+SN8dy2C/cbfQfrSz+FkuYQ3g0/xK7lP8bKzhWLYR3cUi93w7sERRl4gbGOuX74mMiGFdZtxhF243fXwvRv3RYXbCVJiFyN2NwL20ipH58c9IQ90mgnP1zOdk/X4IDKFbNZGrVxiiDRm8zm8fGEVXzy9gLOzzGImEUTZTnEP4FBLBsqZDEZRgo2dBj64tYajYYxidQHnT1xAfNBDJfQR9psYJn0cWiPsxB4+Xn+Avf02MpkCUtksEqeoHjeJsFiw8fOvvYj+3janBqphkoElAWO1t5g9RBwENJEjjgiIkMfQx+tvXMQLXzgrA7e1tR386Xc/xsGBD8cuI+cQFlX7DYdzE6WVGuATuKHtuQA3bNhjS9jnigJCpVwIP/QQeF2UcxG+8vZLOL26KM3ox9fv4t33bsHJzsJnrCyBRp82Yg5S9I/SjSTZx0I+sS2sXr6ExddegbPKTN151LJllKw8bAK/zCIuFUV5xUFL6LlwB30E/gjDfgfuoItqKY96uYAqCQu0a8+k4AdDpfbVOUL8eTEPkwYlkTPId330+7Q+TmDnKkg5JQwpDk0s1BYWYTkOvFYD3mCA2twcsoUSWt2uECpm6lWxXSsX88Ksdoc9saPlvdhutlQ2fCaDublZbUHro90aoTfsY+S7MjjJOQWxk47Y9PtNUZjWC9wNqWCjjTjww3fewze/+S0MPUfyaHk9hfGinRqeNPQzNpVm3U+G6IrQYD7YLMte446QTrm4cnkFL1w5g2q1gAcPdvDxzYfoDQm3F2CLOjJCyEGEkyBMAnTaLaSTEJcvnMfJ5UVkCw5QyCK/uIzy6jmcuPICcgtLGHDwQ5a/raxAM0kW+WGIzP4hvPV7qHhNLJcTlBy6MbDegKjSu04N/epZDPIrcJwZlNPMNU1wd2MPmZkirFwB9++NUKkBOSeWzOqUB5QcYK5ko/UoQOOhjzk7g2Iqg1E3RneYYNfvIVnyceKFLOZO8AVRvZ5FZxSi4beRLWewODsLO7IQDUJkbaru0xi0ArhHI6zd8zA7X0dtOY3SnCVkput3DxE5Q8zMhNi58QHOVgv40tXzyFlAt+Hh9373+7h718elCz8HK5rH7KUZlJ/JoViJRWEyGoSoz2SRykYY0V4ttHHjh01s/tjF6eeWcP5KGqXRGpyjW7AG+xhGLnpujM31PXx4+wau3foUG3sNhBbVU4Fi+wuD30Zk51GszuPFL74q9d3dW7fQ7bTAg50EGOZxiSrezFZE+WhJvmahmEeWGc8aCGANQda6EGSsrLh7nJqt4NxcEScqGazMVjBTq6FWnxGLOw7bOaw3NpWmejVrVCn8VY2lLBcTyUE/PDrCBx98KOdOpVrC3PwMZqoV2Qtocc9BLl0C4phDekVgsQKdLSeiRTVwlCFizCGZheEoxJ3dIW42Q1zbXsfMC2X87b/3FmZqLdTJnAk4nAS8aABQeZ0F/BwzdmOMhhaSQwvx7Q5OtRws9dJIHXlI7CLCmUX8m49v4tqjTcyeP42bt6/j6otX8Pf+q//+Jyt5E3PxGW3TZwG4rMmUqk4Bi6zFFYBLUiGt8NRMzAxRRZ0q56gGVPVnA9yKYnWsDtCZlWZwasBdPfQeA3FaiaDAVcZiKLDVALQyVOcA1gzItJLW7D9ih6zdeZRdvwbixipdBfYaG2X+DouEypDrVK1nY8Orzn5t80/wfmyLbEAHDWIpBEcP9E3DpCwK1R/1H2YQaZS5AmpPy8LUhVdtne4HzOtykcYwSQuAe3e3gY47wpC27ydPYu7EScyfPCEgLt1GeN+cXDqB+ZlZsYGkpaekCprHFMGpAizlWSdaXaVJWiT1SY48gTVN1iRoazJROdDmvXTt2jV8+OGHePDgAfb29saRLKa/UaD1pCc1hDeqaXm/MtqGtRJjSM6dOy8qXIK37P2UcnEC0JqB/eOZtyYCxgC0xqZW/13bqSrSmMnZM9adk9xclT+ofsZcb/nv8YBzvGnp93Gqzz7ec8tAc9I0PwnEHfcEx+7P4z3bZ/VwTzqPjz/mT1VWGrRIZtzTM4NpS8fHQeAxufcnJl4mN1kN8FkrK8v8NprNBvb39vDgAdW4h6rettOSD0iiTqvdkNpRRDtaHR+Ks4+L/f197OzsSM1OZ1yxZGVvwPfREDqmyGWiBEoSIbHy3pmZIYCbFXWrciZR761EgRD089XcQSxOCeBmsrh69Sq+/NbbYE/CM0WUaiRrEsCVmBkVNcM+mMNx+cwZgbHCHGfgZqQuE/cZycA1Fsqq/zNAH/vgwaCPRvMId+7cxo8//EADuLzvtPrW2MtqooLZJ837O+7Zj6m7f+r7P6XS/rzvM2tt2p3JLFtz3rJ/MnMe7rnmZwyAy2sk84Bj8yqltP1sAJfzAc5dSJwkSZggijnDFYkjLS4aXkAAV2VbCqDw2LWYBnA1iGWyzjn7SEFybdl30WGNpC2CtSRz8t941sjfaSUvWejaTn/saqAzXWV/UWcLZ0rsIwgCs7/kz0kGLgFc42ZAa3sB9hW4z+dN/Ib2yaLA7Qdo9H2sXriIK1/4IpZWVsQqn3mSdFvwmRMfRNjbPRRrZCfNSBcbrQ7XUxub2zvYOThCdzhCd+ih5wbwSTLLVGBnSnC4n0t2rKpHqP5VOdMKwFXgrrI4VWtWuRQIaCPALL+X7zW/7ggYqQg82lpVFLhaCDm2LVLvtsm7NW4VY4KT1FQKeFXKVGX7a8BWkz0vuv+xwlqDwwRvqfYjGMoeltMlDS7x8UkY1lCT6kl1/AE/E8QlcYQOMUo1q3YbArh0wFLWzapvJWio3tMUBodbGOxvo72/hc7BjtS4KUb6SC0RSE3P+JOIa5/gsCYN8TkqAFddt2kVLvcxEgRktxP3JQLBJJIMEPh9eG5HQFwqb9OpEPl8WtS3FJbQNDvwSRxXGS8KG9TnXkxFqHlP1Bmlygx9E0ptR8vfCYDLvpHgbS6VRs5ytH0yY26UKloB2joiSFS3Wi2tazoRLpg6b/zZwMhKhasytDPIaAA3zTpa5UGo1zDe/wzRTz1fY6GsailFAFUg7lQ2upYTJ+kIMa+jkxanRu73I9eTjPV+n7NGugPwtWjQmNCzAOnKUcCxjR0+I18UgDtM+xhaPgaM6aLi2UrgEsS1YsQE7blvkCTIW4UALnOEtRparrupjQTlVfc+597ixsh7T5MFxgQGHRUxJolN9dhCZdSuNqzXZd91STIgOUopunmnsoYXNwNTW4tFP62PUwhSKYyiGF3ardMmmoRyOyMAbiAWyo4ICBICuIkDO+asQ+0NRm0vgh7WTFRn21MWykoerQBbub/1/qH3Be+fPrVQ/oxW7emX/5KvwFMA9y/5Aj99+CdfgYP9/Sejs9MN5XGA9/MupqIUjm0q1EF5/Ie0LHfUw/D+R7i1vonNgzYGITCMVCFo8jMJzrJRN5m1fCQ2RARvM1lHmjcePPzDAt8buhgOBjKYXl5eFpWOyarhYxK85R82WFTgsoFg87+0dEKAqU6/J0AVix+Cgiw8yHzafvhQMvjeeON1nFtdQTp00d3axM76faW2yNLCUStBWOgR6GR+BUEMqrnEypKDacU85mB/sx0hWLwoAC4VuNRQjedY+pJJJq6+oimdzaj+SQ28+P0cJlIZSUCQwIUaUNCKRg2/hNnE56Ozu5RShaBrSqxzqIhlg8oGS3Ji9PWeBpRMcz9mUU+zl3URN60klWUwBnAVQ43PkQWBzJs4lKcCgCpKDVqoIlVCQ+W1ScPP4a3bQtDaxIlyjGdPz6JWdkShI2i5vs4Rs16p6CGQxOvA4mPkiTKbauxWq4vNwz6a6UVUVp5HvraIJOeg7R1gEOwhlfJovoJMUpDH7Q7a+Pbv/QEG79/FC8M8Trm2AJ8ei1zmreZT+KG7i4/QxWGOQ4cERZBVRovlUNx4FopFPH92GaVCRgDcuxuPxCrcyuSFVTYNcP15AFzRvJGJxiKeio/Iw9Wzp/Af/fzX4LZ30beHKL94Cstnl7Fql3A5t4hoo4+wmULRmUM6ziAeuXByacSZEIetHXx0/ybud/Zw6A/Qo7o8lcZcbV7yDgOEAuDyPvE8ZTGlhth8azVApocYwp7+cvZFAAAgAElEQVQfDMZrSKyptNKdeXhqrcZyXxLApeqWJAYO8WmpXCgWRH3bajdRyBcFxKWtKweDfFzm3/Jzu3WEaiGL2VlaMKu9gfcyv59FJy3XpbECsPloF0etHk6dP4uzV1bhpTuInBFS2QSFSgUbD3v4J//HO/hoKwXn9d+Ac/lXcTpXw8/jJn6xuIbL+S4cuGi7AzSY4XjQENUVB3mi/uVQhZY3vicNWYZZpMji/fVt/MH3P8D+MEDMTCCyWMmqpTogRWqHaSAeH9JxDRiLMA4l+XcD8Jsd1AwIHcdCtVIGdTGzOQevnj+NF1cXsFLLo0iWeSqDkMW2NPwWsrSboyqz2cUn9x9hfxCjE2dw7tkv4sLqJTz48CbC/S1UnQDDsI2DqI+bBzv45MEWopj5XkWkc1SOZ4EUnQhcLBXS+OW3X0Nvb0tsZ9m80FaJvyeSLJhJHrIBcNXWlZa8oNNny3j7q8+hWs+i3enjR9du4cMP15FK15AmMAraU2q7RmrVRK1MeyGVOSO2phYBO7oJcFjl6CGCym8yzPooHCEVD/Dmm1dx+eJJIXfu7DTxx3/ynlaMOsp2mPc/XRZsxQC3afUT8TWl4CYx5k6v4sVf/AUUTq2I7Wk9V0YhlYEVJGgeHGFl5aQ4OHA4SDYwFeUcPLIxzjpp3PzkOk6fXMLPfPUraO7voVLJoJCzxYqbL4WgFZ+56/I+IkkCONjflyZxhnbNlXkMhiGixEE6W0KhXEViqwzdo80HKJcKytGAgyHZ/yGuEPwSz0ueQXQG4GNvbmyg3WqKQpt7Li1PCeIKcWLooz/q4ajVEJu1fK4izF+/T5b4Ic6emsFirQAm3iDFXKUInaMe/tU3v4UfvfupgHM+BxicWmkFlKoDHi8EDDg2TVgx65v3tgFuVKSBGo6EXh9nV2fxwtXTY9X29ZsP0WinEAU5FJilDdrY026eFl8RhqMe3GEf1VIOc7UyTi9UMT9XQ7pYRX5xBUl9DrMXn8XypStwMzmEGWaExXDiGJX+AIW9XSSbG6hGA9QLFrKOaf4jMnbQTRwcRnNIypeQyqwgDi3E6QDrB/dROVFCefYkuk2OITxR6RWtAtwjFzXbwYxdxZ13PezeHKE8HGEhD6yuzCHJ29iMXCTnfJSedUFH/LxdAeIM+r6HR60DuR9na3Nwmz7qWQfVMhUmKYx6MXbu9rC1PsD84iKqixaccoKNoyF2el2kagnm+bXODubh4/xiFYUUrW6BP3vnU/zhH97AC8//Cp595jk86iWYu1xAvugKgGvFVLtZyJUijAjAZhxsfuri4ccBUvkIlZk2zpU7qIw2EQ0O0PK76A5D7Kzv497uQ3z4YA0f3HqAIE2bd45nlIsB75uUTVtVkk6yqryJArGn5wDDYt0kagANvOkaiMObaq0qZwgH1iQEKdv5GIlWNkVUB0YRlitFnJ0t4FQ9j8V6GfVqHbVaXVvcqUH58TVpiG2Sz0ZBubFQJsN8MMCHH/4Y9+7dRy6fE1LR4lxNshlpb88MPA5guPeLVkGrRpVOUykVDE7DfZP7lQw/EwutkYN37u7jB3vbOPmVs/j5//g5ZHMPUafCnxbMxLMF1M4gdIAwl0KQycCLbDh+FvZWH7mHTcw2fOTXA8T9LEbFMm4PR/iDj36M4soyOt4AhUoZf/+/+R8eL9DlNv38tpT37fvvv4u/+5/9bTUU5+COCiruoWagSbIeiVw624yDHzL3te5Gzk3u8crWWKR5CuDVQ24BUMcDbzX45sc4L1ZnvsrXtApnDG4YOz6trFUzH62KMvLBKUKiDPpYO2i758fBfJ3VO8bh1N+p8hXbPw5XQ6pmqPsxttsaXDVFvSEfaIKlXOGJDFKPM3Vtb8B9o200PzMFaCooQYMLvG5T76Lstbo/MNfDtxx4KRv391tYO2zhqN9D23WRq1ZRmpvD6QvPYHaROfQjOUdrlSrKBZKNHHmPxJZALF5VdjPrdgWQ8qzhXq9ceFROsXYo0VmySpGd02C6iq7h/fDx9eu4ceMGHj3axP7e/jiPkvcwiRKCzGm1qjk/CJRxiDo7M4v5+QWxqyURl04v7PlIzjXgrcqq1R2UqC+V7bW5z9V5o0hgBBgmf9cZttMArh6eG9s/NRhWg1p5/QZYmwJxfwLAVY3UY/fb9KkoZ6He20RsNvW9nwXkTj/YkwDc4+euOYt/Agw7/rw+o/d/fGCviQXj1WdU05N1/Pjm8vjLV79CA7haLcV93hUHrJHU+KOhUpgOh30FkHCPjwIBeA8O9sQun+4H/DeueQK4fuCJAnd31wC4qiYUAFfvKUaFrUcWioyQJNIvstas1WuinOr1+wKyco/howgBmeuTpHHJPiWorCyUr1x5Hm+9+RYWFubF2UuGzex1SWTRAC6BX/Z+/Jqx7R0rVHUuqvTgzMEVC2UN4BqAy2Q26v2q3++KSvnu3Tu4fv0jAXSNdbICnY1yfgJMKNL0pA/h7592QnlSvfakdfR533f8dxwHj819qPJpFUhtMuj5nCQDdyr71uRry+MYUsv4Dtf/YZTd7LmSCOyV+Nisr5m9bY5dY6Hs+p7EAnEGwrzHsW2uvlcn+JQGb83S5lyHfZ9jI59RubfstURtK8pJbX8sYB+/phTiQviZyq5VhA8V3yTEID4mwVohHqn4Cp6b/D1irawJRyTGEAziB1Xa7Mv9KMKAhM+BBz8haJLD6vmLeObK8yjV68iVS0g5GfmgW1EQJnjwYBMbG4/QbHTRbHbR6als3N7Iw5A585wtkbgt8Rd52Lka0k5BFLNCnNVWxawBVEYrHUfILVZyWbVfTtTjYpVs9vRjAO7je+tEaTc+KscKXG37OkVKMKQmpdBTmZqqxtQRCkZsqBW4YwBXlM+WBm9VDicd0kS/Lfuxtr/Xync1q+F7qohhEi8gFrqKpMG5Bq8K+y06BtB1T7kQTPYuo9a2Rl1g1MHBowc42n6IUacFr98RxSxtlVORLzMwusnQycso8afB28dBXKU4VhH17Jc5SyOgzCzbPnyvi9Dvy0c2w+dnCXiby7End6Uv5/PnXmqATBFpSv6qaF6n/BWmqkQ1FFKOSxQXxCoDN4M0sikb+bQt6ltm4JIKJvNRAfj12azXgwJwJ24p+vQfExsMwGtOUH7m+0AnQgK4GctBmkBzqJSoXJGKfGWuiyZHjc82wwCZOL2o79d7pcVM5QiJDvYlgMsZVjafRz5XkD19/+BQ3KymOYgahlZrRJ4f4xuUEInxb74TwXUCdDGSDwK3o1QEz4okF1cAXIuE8rQCS5UQWK6rzEbFYlzV3OwahLTOeSsdqMSyUfcWWlA1UaFPn9fqe8zMyWSMy34rcz3l6sjnnWadI3QLlS/PNW9qc15bAqqkqBLAZf7tMAGGKQseAVwni9DOSA6usVAmgMtecgzgatIMN0rZK0iktxWRIjbgrcw+FcCrEjsUqY6r0P0n/9PnNyzHC5Gnf396Bf4CrsDThfcXcBGfPsS/+xX4TAD33/2hJj9huqFjjyGKonGnqg4Oy+0h2ryBta193N8+QHPIDDmVv8EmTayFkkSYrPwjzNcokgN0fn5OLLy63bYU+WQdsfDotjtSTNEauVQsCouIQ3kWzLRYlcasVpMmn4UzgRI2/hw6ENylPR6bQ99zReWYg4W9BxvoNls4e/E8vvS1r6BC54/Qx/oPv4+CBcxUytJKiIOoHESKqZ4igBHq/9aKKrEciSMEnoutQQrR0iUUL7wM0EJZLGf0uMFcL93UEhiUQSAZ/QQsRLXFZlRZUnBwQqYxAdEgBgL+nx7kE/BQAq+JzaBSM6siZdre1GRuHlfkmsGAYlGrN9I0fOatNuxkKXC1AkCUt2IvogBbAjs8tPmz/Lcum+OAlsqKNahsdUmXVuoZ2shYwQDDgzXMOQO8eGEBC5KD6yh7DS4lWiUSwAXVzjFSzNJ1fURkN7uuZOkxE3nrsI3NToz83EXMnLgKlOrog/m4m6LCpaWLHeekMOn12/i9f/m7GH54D69EVQFwi4kNO89MTgdHKR/f7m/gY3TQKNiIwwSFhPkbtA2JRLAzm8vhhbMnUCk4Yj+0trmDVn8k75cwRPWAxjS50wOaJ32NxWwsIKC2j44DXDy7gr/5N34FzcYWbtz+CF//69/ApQuncbE6g2o/QrqZhjUsIGiS9FAHQh8IevBSQ+x1DnBj4w7WjnZwMOxhGATI5guYqy8ia2fh03SxWBA1g+sGMshgM8PBh1HF+T5zDFVmhskbM9ZOhnHN+43NDYchvN+EfJEhcOXKGqByiQAsWZ/NZlOK3Hp9VhS1vJB83G63JwDuoNdGOe+gVqvIoJ7fO8sMa+btRZH8jK7xcHjQwvZ2QzJ5nFwK/eAIVsZHrmxj8cRJrG8P8K0/vImWX0XxrV9G6Yv/IZa9DH41cwtfq+5gORsgSTPPo42jZhMHRw2xnBKgMkqksCZYSnWYZOAkKQztAjY6Pv6fd97H2kFLbNHlfmAzZaUQilJloi5UMwI9hJ0CbLnHmXvE3Feq0VfqJgKz1WpZFIezORtvPXteANxF2uXmckjnSkjsLFLpRO595up0B33sNrpY2+vgyE+jmyriza//EvKFGQSNDpp3b+Bw7TqGfhOjTIx31+9ir83ssQpyTl6UBiGbYtjI2ymcrOTwc68+j/7BLlLMAuJ2RwcEyTNUu4LaW3j/T9nmJdyf+vjyVy/jhS+sIow9PNo8wvfe+QQ7uyPkijOwUhkwz0appEg+4a2uVD2KsMKGmN0bm2llQ63Wm8rFMTnp/LtkLbtdvHD1DF566RxKxTSGgxD/7x9fw87+CDHVabRdEu965gJyGMK/0+opj0ptFifPXcDJixewfPlZ5Odm4MBC3s4iHcfoHjXRbrZRLlWwsLggAzc2wGzu/vS7fypd7rnz59BuNnD54kWsLJ/A5oMNLC/UUa0WsbXF7L8EtWoZM7M1yTAbjgai6m522gLg5otlzM2fRK87EjVJKp2RPF9pYpDA73SwsDiPVDYtymPaoNEmrl6rStsdeiHSjiV5XRxwHh0dwqMbxaCHGskSvZ4Mzk6fPq0smKwYfXeAZpeKXU+AbIdNpd/D4kwO8zMFpGNmWtNrmDEBMdbv7+N/+0ffxH6rh4jNlmR8TYaGhqAwfXZM73lmsG5AXDMcFIUEbXHZWLo9rCzXxEZ5fqGIwWiA9z68j61dErlKSNMcjvcZawU24WLtz+FcDxJvGnqo59Kyb84tLMAplVGaX0JcrsFePIFTX3hJ1Li0giIUnN3fQXLnFhaDEZYLSl2dcjjg4V3Me5rD5BQGQRFhZhm5uWfQs3LYHXXRjjoozGZRm51Dvw3sbjRRzlQwX5yBexghblpo3k/w6GaEwU4Iu9/FiaqN0ytl1FbzKFy2YV+NEc5HiNm9u47kbPrwsHFwJNbZTqqIvfsHyAQpVAoZnFqtI5vPork7RL/jwx8kYqPNzLOdbg+ZBQv1M0XkyhbK8QhOt4Wq5aNkhzIU+PTuI/zjf/IdXLn6K5iduYSDro9Tz9Zw4WIOwcjDzsMWZuplnFwpSm4TlS2t7Qg790IEqRFyhQYWUwfIdx8iChroxEN0hwH213fxcH8Xd/b38MPr93DEvHqd3MZhFcEgixlqZPiTxEdSXhyLop37LFWs4zpDO5vxnuH64XksynXmcdEWjTWS1CAqJyplZQTMPb88h8tLdazU81ioV1CvzqBWm0GxkEMua8CoCYBn9ls5z/gYsu+r3FsOevcPD/GDH/xQMnAJIJ9cWsTJxRkhUrBm5XmnhimUA3CfV5ayMUkXWq1A5QalKlLvxnQPoEKDhgY27h56+Pb6Q3hnivil3/oSlucHSPUPMBNlUUgyMsPrpiy0Wh10mz0kYQaB6yCfrmKpVIPT78NutJC53oH/aIS4WMZuFOKHDx7AWpjDWvMI2fk5/Bf/3T9Ql/YxfoUBkh4v5KebVR5b77/3Ln7rt/6WAraTRCwqOSQ3sQoxazO66AiAm0Yhk0GeykkCHgLmKmWSALwGwOUJo7Mbxd5YQEAOv3XmmR5+GzB3rNKdEjka1Y0CdSeEUr4Hki8n9bWK9jCkShkAiwLDAHkKJJBVpFWGx7moolBJEjh87dTsEMQeWw3r30tLPX3hpp35Jtdcyxm17Z16K7TVrJGYmSGyqhqnMMApkNjA7oYXMAXg8pmE6QyCtIOHrR42mz3stJo46HYRUelXqeDC5edwYvW06kGoAuN9JXl6auAqQ2RNoqLzhWT8ciDJhajtKs15byxjBVhn5i3BKCG5MtZFAbj8s76+hgcPNrBLu9yjhgwO2fd5AW1NIxW/p0msXAf8uUq5IsAtwVpm3S4uLsrfScQ1fR3vUwUWKbWiKKgEJOHzVaoRkw1qzhtjfzy2QdaWpuZxpsFdecxpZZnJShyDwRoUNgpcrSZTG8Hknnoyg9oMtiffdxy8na4bp+/QzwNwp0G44z3G43f6Z/9tGsCV56HvDROdJDvHsamWul7mPtT/OAXeKrKw2tg5NGY9zX3c2MwqsqcvSjSPriYa1CVweXR4gKPGAQb9PtwRY2D4MRwDuC7XFGtSrQ6cEDTUOpBbS9fh3Mc4jOf5U61UxN3BOIHJ3i3OMp70HpJDKK5RiQzoFYB7BW+88YasR/Y6Mg8Y21KqwTj7YJOFK6ChjoZiTyX7D10lhEStbJSVs5dWW8reZNa16h04A9nd28H9+3dx8+YNcTJSkQJ6DWrIxagVDXho3uFporYBWE3tNb0KPgvAnX6cJ32/eXzTD073O+a5SEyWgBzq9RnyqrKZVk5VAnKbiCYD3Bn85dhyFacAA+DaKk6KPRWJVka/J7a8loWR64qajiAuz3VFxtCeq2OOjTkPJ8Qr1hcEWAq5LPKSea+Ut5zTGJcHnm2SYavV4cbG39QWoqjUMTGisibAq22Wxfo5TTCXitwJeMs9VHK8NXibptOAnZG9kvsm854Jvjr5KvLVeSytnsHK2XOw83nJqbRI6sxkMfIYFebh9u17uHN7DVtbe9iltf7Ix8gPkZB8zLgnKuzSGaTsPNKZEuxcFZad1xbFKmdWaVONay1JaEqIISICvU8axbOxilbrgPefslAWG2WtlX2M+KK0AIpwoIYmU24Hxh3DEKzkRNYqavV58j9FeFKArs7XndrHRd0n4K0iyYsNtJ5nKlCfil7lHiUOTWP7Xj5vWreTuES1fyDvubxvVGRnSGhTM4KQjlChL2A/CX5FKmAR4ODRBg62HqK9u4Xu0T4c5tbSA80bSoyYRUcZuvrpDHcBzxnPlKYCV9s+jxXHugah+lZ6ZhckMRO85UcSj4DYRbHgoFigiwWfZwoeXevckfSPdDEi+Ch9daT2Zs7HxOnPnMeaQCYTCQEPaf2s5p68IhlR3drIpR31mWcuCTQahJQ3dXxuahWssbg3riqJXhGGLMcaUEB5dWNyTfB9MAAu479on5wK1L7Mfx+TJTQoawhDj/GVxu4qxpHD2CnzpTGSh24iam9mzZMvFjE3Oydrf3dvX83GqEAXsxVdo4liWD1f1r5UsaqfT8PPRPLRToboxAOMrEg+fCdBwNKI3Ag7pRX9jrj/OQTRJXdeA7dJLE5XjEehK2BE9zFxLdSv3QC5em+UM04dstpeW11DArVi76+VtxTZ8GvmTBTSG2shusvQRUDs3VnHabKNkKYTBHSviGMMOYuGBZcq/zSBWwXgRpyLyOyT/Y8DEMDV9xUBYJmfi2WyBctmf6NtzLXyVt2fVOHq3Go96OMadX/nKYD7563fnn7fX+wVeArg/sVez6eP9ue8An8pAK7qLB97Bo/91QwpNIBrbX+Kzf0mbjx4hN3WAGEqC5eZaP2+NDlsygkAmQKeD0y1EDM0hYXLYfdwqBS7PIiCQJjZpWJBHoMqOTb8BIEODw/HylzTxBE4YuM1HA3hei6GLhW6Ccr5HBzm7jXacJttpKMYX/jyl7B68RxssoCHXbz/rd/HueUlzNZrAjLwYJEzU2hNio3GmTc/c6CsClwWQJHYW+4OU0ivvoDcmasIi7Mqf8PUp9o6hq9XBkKSD+vDor2KAJyhMPNk2GLn4WSYt2kLQOQzny2IFJArebpkSykbn+nmbcz61WAsm2V+jQ2NZG9S5Sn2JIo5ZppRVXhPcqnMMIFfZxMqjZr0T6owUCpCgkgEXhSYI/UXLWWDQBpvWh6S1aUYYSpXVewGkxjZyMNg7z6K4RG+cH4WJxfKyBZykvHJYkRs6oSH5iMh844ZrUGEUOz7aIvkiq0UVZTbRz103Qpqy68gO38GQT5BY7QJNzwU1WwqyiBvO+j32vjdf/ovEN7cxM/kTuJCWBCLZCnowxj7cPEd9xE+RhdHBVuGzrlQWcC4DqGmCIuVEq6eWUTOhgC4D7b2JANXmKya+f8k+ypznaeHNHxcDgl5b4VcZwTf4wiLC3X85t/6dRRqWazd+UQGyF9/61WUEaKeclBNz8AOqkA7hdQgQNQ8hGXHSGoZNEZdfHjzY9xcv4tGrwc/SVCp1lGvz6usxthDuUZl3jyGQxedbleKd+ZF8w/Z41TNEsCl3bEBVA27m8Uz7y1mxLLwU+CtyhrkQJ5DGb5+2l/yPmfmCi2U+TJZHHMdDvojWXccqvB3UEmXSceolJXFMNcnAWZ+8A+/R9SZVhrtdh8P1h7h8PAIQTBkeCC9aMTyaX7xFBqhg++9exfdQYLouauov/zXcSUzg9+sreH1+iFKOUeK0N6wiXa3Iypu5gb5PtcmLUXTKBXyMoS2olAIFK3Qwo5n4Ts//hSfPNiBqwFbKTn5vrG1l5nrZHRn/tsQVPiZwwZjG28GIGa4ws8EcMvlEtJRiIVCBm9eOocvnF7CHDMwuUyyRWSKFaFsMn+V90C3P8Beu4+dtoddN43swlm8+Y1fRaPnYffBBtKNHSTNR2i1HuHe3gPc3t+Dl2ThpKsC6HMP4R6VQgZOEmK5lMHPvHQZja0HshbNEEGykbRlsgxSZU/TJlaikPCQzYb4a7/0JcwvZmXfvfHJQ/zo2j24QRaWU1AD1jitBzZUL6tjhQQQIaeQD8y8G5kdqyaNhJYyradFwTFSCmkrLQ4DnX4HKyslvPXGs1heqiLwE7zz/Y/x/kcPEGeqSKwM4CQo1IqYXTyBTK4EK8lgZek0TqycRa42g/LiEuycWvuj0QA5JyO5Vw/W11ErlzFbn8HS4iJG3GsOdgVQ3dndx36jIWxS7n31Sh1nTq3izq3bmJ2p45mLF0RBwhwz3xthYWEOI28gjT/7FboKBEmEo0YbmWwJ5fKMXAOqlYrFPGbrVRTzeSZoChCRKeTg03qrkJX7pt/ty6ZVyBVEOcUGnZaA/MyMJgK4RkXAmIBatYr52RkBcP0kQG84wsFhB7EP5KliSEco5RPMVRykEw4KA2GJJ4MAg6GFf/17f4L/78/ehU8FvjTYmvGrB5mKAKQGj2afM2fS8X1vbLnH912y5AL4wz7qlQxe+uI5nDk3I+fGtfdvY/2hC8/PIUy5cvbQrp9NZz5Lwk1alMdR5EkeVKWcx8JcHcuzNZQLWXg8R3M5JJW6gLgLl57HqeeuILIt+Pc/RXV3C6fTCcqMI2AWs0NzPDWwIiDE3HNEFjw/QVxbQK82i7v9ETq00T95AtVSGW43wfb9GI1HAZYqc6ikCmiuhdj6ZIiDtR5milUkgYWo52F5DnjuyxWsfMXB6FSEph2JDbblJyjlU0jsGId92trFSPkZBK0Qw4MRYn+EZ5+dR30xh/aIYLuLNMuZYQEb6z3E2RCnnqugsGzLaVm0gbDdhj1so5wj49vHrfUN/PP/+/t47c3fQK1+CQ82Olg9U8PZs1mxjW4fDFDKZ1GtUaEQiKLN7abQOwow8DvIpBuo+fsoewdIp4cY2qGo2weHHewfNHBzYwv/1x+9g/X9rrgT8CrmM8oSk2xrzwt0zRDKgFLqH4lEUvZ6Y5WFHswo5pxM1CROQ7mOqBEFCRlqVpRCKZvFuaUZnKnlcKpWlPe+Vp5BuVpFOc98qkmNY2rDifpW2/wxgz6M5NzrD0ZYe7COjz++LuDl7Owczp0+geX5OkpFusNktVOAGiLxaUpmFPcBW7uLBIx/iJDIfqmsOMOElUMkM8iDYQrfu7+H5NQMfuE3X4FjbyJD67t+gOZBE0vPnEa7lMX+3W00338EZzeF3LCCvF1HtphHaTaLrOUjd7+N/DCN0LFxkPj43t1bwOICHjK/q1LHf/0//oNj4O3YzHdSx0+dVxMwaQLgUgnAD2YJF0sleU+oUPOGQ3jDARxtoVzJ51EpFDBXq2GmUhHlKklv+gprAFQpllSZqcAgGXiPh2zqaalRrfr6GBiVUbIaUI2/f6zMnczlhQxnAFyNXQs5SlR46nw2J7TQr7TriBkkSy0vX1SkyrydRoWKawGDJoCsGRZPeiC9H34Gcmc6J+XEp167eiaq5jaV82Ngu36+CqZ8vPeSAaYMsS2JaKHy/WDoYb/vYn13F5uHB3D5U/kCzl66iJWzZ1GtzyJfKMoQzyhqpGiXGIhYRzIoKz1zzeRVc4Csh6oq/oGqPgUkccCqnHbUO8fzjcNoEvMYV8OYDOn5mCsdMK4jwsj10aODjnYHYk1Esh4B26WlZczUZ4X4x5oyl8vLHqEidiZnDv97bD8rgOwk+3b63JnUVsZq21jVGkvkSQ7uGBTWwIQBcmU1ju0XjapXKUbMGj7+tn+WUzmt1Y//mQZnjwO10997/PueVGse//7jwN3ngXW6gdPLcTIUVmCoYStM7lN5/LFd8WSNmvUyBhHFoUq5LYh6SoN5RhXGRov9s5CsaUXsjoTwRjeRfWbl7uyI1XKr2RBLbuYqE8ClGlBdUQ7hOXjWNsqSaauWjNg3U4E7UsRSOgWx9+XsgKCr6m8jeC5jY8IxiMB7g9/H9fncc8/h9ddfFwCX69IQLmmxSTK5AsWRTtYAACAASURBVG6VSwQ/87EJ4grhgY8pAC6tcmm5aQBcWoEr8oEhHag1qPYz1o/bO1tYW7uPu3dvC4Cr6mWtPBSWsyI0TMAMRQSdrrmm+03+9/E18Hlr4rO+/ziAa/pD8/vU/sC8yAmAy9rP5CIbNzapHfU5ND6DfpIroN8XBaSSPOXYKYksIXjLfUIdLIpYwgvFPpNn+nEA16wXgxuae8YAGZJ7m3Gk/pZsWgIPhP3iUNmNanLSY1a7YycFTRYiOKKtVsUKlso2sU5WFsoKvKUa1yhvFQAk1skEcAng0ZEoRctfrk9JPRWnp/LMImaXVlGo1pEtV6V3sbJKfUs2487uAbZ39vHJJ5/i1q17GAzYx9MmGfj/2XuzILnS60zsu3mX3LMys/YqVGFvdAO9N9ns5iI2JXGksbZROGTZHsaE7QiH58kvfnWE/eCIsf3oJ/thHCN5vMVEeKwZccShlqao5tIrG41Go9FYC1WFQlVlZuW+3XvzOr5z/j8rAbBJToREvwBUqhqFqlzu8v/nnG8LKaRgXqVLwDcjrmEpL4OUR+VtFiChjUWK2J1qti2PqziJGCtZUcuZvk+vReOAIA4aug6r9bwBcGX/0HtUzq9dSy35hfFfFoAiuGhmKJrBaYg6hqxjNOfT5xJF5EzUggV59VowdqwWIDLgrhCtzU0mwK1Svyw9Sx04hAik2lRLBOPaZYF4j7EmjP9hJm7M2paxIyO5XrKBh3wqQS6VoHdUQ7d+ICBu48EO4kEXk1EXyXgAJx7JjEFcSmzvxMaXNrPsW8XyWdWKqmjknj+Rep266WjM3NsOxuMOonEHnktb8QnyeV/c4USlixhjsU4mQd0A5laqbjYpWTGMMGMag8H9lfegSq4FvKUCl+Bt2iOZ0Jd5GgnPtFOW37OugrLuGoW0sfd9iOAwBRq1opMYDhtpwd8VwHQiIKna+vpI83rlxyGAK6QdnQ3MkoMVwJ0ZU5u9Vms0a6F8vH+Lc444f1ngn25ZWVQZX+P7aHe6QrLmOsL+gAMezeA2dai8dyrrTe3hpkSBOw4iUd+2MMDYB8aBg6Tgw8n78HNpBNkA2QwJjwRwHTl+oi7miJP3mQC37NNj+cr9ZdjpY8z9a4YoJHEWwqBXZ0j5lOY8khAjpKKREmV4/s0QW9cY3hMcekojxWPNuDCSSRTA5f5M0RMf40kiM8Rx4mDkpDBOeQgZleOlMfECJARxUxqxFMMXJzG5ZkXtbmar4qrm6GyX9uysxwnaSgautVBWxa9mQet9Pfrj//EJjvZYxfjkG7+MI/DkwvtlHOUnr/HYEfj/HcAdtJHauYrD9gCf3NnF3cOm5Lt1+kNRZXKzsDm23FwsE5aZmszN5OCfGTndTkeK/0K+gFw2h8WFeTTqddmhT6ytS9G/t7eHer2GQqEgAC9/nk0SmywWVbRs6g76knHAzM9UGKFXq8GnkrPZRDGdwYtvfAXFclGz6A728eH338S5zRPyXsSYg4UkBzpk8RFENHkE3CQVwNUmloO6fqeP+wMfuWdeR7B5CQNP83IIWGo3yc2J/xfDnYRwwiGccR/JqKdZdx6MBdMYoZtFwAG9m0acChB7GckT7o8Jxo6lGZYN1xTElkXGQkPYZXasQoCJG71DoSZBH204OTil/RntnGTz55RKOzwzsFGARgAqfm7TaEkWoQwnJXRVChspcITFr8UQzzGHl61WQ5XUtOJgpjEDbScRPNruEkjYu43caB8vnVvEqdUyMmST0guVHkNyzGhTyOfWwk5YZcLWHmI4HghA0ut10Gy1cfNOG0n2PBbOvAxUy6iPDtEe78NNMXskRiHIoHF4iP/jn/4zeDcP8I38Bk51XRSjFPw0bR4dPAhC/PXwPj4Y13Do8dynEDB7w5kgdCMB9AnuP7W5hDga4bDZwd2dfXQGIcM/heUplkMCsNseYoahbgaItgkX6xIWvyyuDYArA8p0Ct/6L76FF774DH78/b9AejLC73zza8hnXQEn0k4GziiNeW8RyU4byUFLmMlRMUA7HuKtt3+IT2/fQJdqWDioVBdRLi+ABPPeuI+FpUUZRnQ7PVFLC3CZzkyZy1TF8rzN2iezWOb9yj9UIvEzFPM5AXAJ6NKChYWfKKUmtLhSeysWi7QB5/lnccxzeHhQk/uUlmPCVh/2hJmaz2VVqc33XKnIYI+2flw3WKNSMcWs1Vuf3cHdO7fkHEwI4IDswTyC9Bxaro/3b97C3kEbvaUFbLz8Br5x4hT+wWINF+e6wlLuTBJ0Wk10e330B7Q9ow27DmOodGW2aMD70WHO9hiH/Rjb7QhvfvQZLt/bQ18yYxy1vKZ6zmTgPjow47Gymbe8f/Q4+XovGfeBWQDX8z0UClmkHQfL+QxePr2GF04s4+R8WSwPR2zkjcVTklDNEqLR7mG71sSDXoxalMWl178Jp7iIXuQgHg2R1O6he/86jmr3cO32dez3+ohTWRTyi0hRxUzQfcI1w0UQR1jIufj6yxfQ3t+Vz8eCmqoZsQKVBknXE30oqMah1SQa4NTJMn77974MpHoCiv/gb67h/fe2MEnRBtjkd1GDy1wbn8CH3iQELycTNs6+Zirx9icAINdTJF8lazIiC565kmSlT4SYU5pL8PWvXsS5s8uSrPPhRzfw529exsSvIPFyGDtjLK4v4wuvfRkXX3gFKysbcJ007m3vS/7T3OISDh7sI5ShW0+USRvrq/j44yt49pmLAuDmMzk0ageoPdhGNpvG1u4uNk6dxulz5/DgwT6uf3pDrCkPHxyIwmJjcwMHB4f45q//Kn7yk/dx6vQGaAdPdTUXTVrFd4cDadJzuaJYmXM5zedyAnzduXEDJ9apzFUng7lKGX4mkH2MTdrOvW25N9dX1wQMP2o0xImCAAltJ7e37ggRgAeKQ/H9vV0sVisoV4rwMx76ozEOD5oY9seIx2N0mjWUCh6eOr2EQprgbVvympIhh4R5bO3s43/+p3+MWnuIYUg7be2U7aBQwCyZl+gA0Q79ZolFVn0xMAp9VcbRBneCeDTCXN7FKy+fwVNPLyOddfHh5Zu4fqOBWj1EZzIQ5VjGC1DJlyTDcblKm9wscjkfaWb3ZgKxtM5wYDroY+feHXSiMcZUDy4swyuV0XU8fOWbv4p0s4alYRfLPlVkgbg+MCdLjFIFU2H+pVqdTaIhauEQd+MEo8UNNOIczl56FUU/g6gzwv1PYrzzl/tYKi+ilE/Di3yUHB9bH9Xx2ZUWElSR5j6S2cdrv7WA5393Hp3yBHtdkrWYwT5GoegglVXj4T7jhyMHJc/D/Zst+I6HU6ez6LPSyKdQdBP4XRf9HaD1IEQ/bKO04SI9n0VzGCooPOqh7E2QdUdodw7w1ns/wm5jhJdf+22srm1g+26MlfksFuYhQ4Ex30sYodM5RD6nbPzO0UDszh0/Qi4YoeqNEEQdtOr38KPL72B7ZxsJ8zEmKaycfAr/9kcf4nvvfyxqQDbrJF2QCBNGakusJDpH7Hg5tBFbLQ4wvEBqDCPHB9lxOqBRZryCeGrjp0PjWHLvWIO8cPFpnJjLI2kfYIMK4vkK5gpzUg8WsoFY3SlIbFSexkbXfi+W3G7GBsToDkYCPH1y7Rrubd2TrEKSDE9urGBlsSyDf0Z3pAj0m0GTDKmZh+X7IO2OylQez8koRDKiXdlI4GauXWTfJ16C7sTFwcRH5fwJbF4sw433EB01UHBL2OHekgaCFzaR7TuI3z1E/2/q6F8ZYi6oAiUP3cII+fUiCsMR/OYQSZJCy5ng/cN7uMf83PI8jiIf/9V//08e6w1MGuvx9x8CcO2QFXiXCtz/9FsyUOKD4G2pXJZBI/f2XruFbrMJQncEcedyOVTyeWyurWFtkbEOrG81r5gPHUHqmFQ8F1TSYIB7XTsUYTVEEGuLaGJLLPSsAK6xxZshRWoBq5I7HVQqejNrxyZ5lTbL1TAq+WMmfszOt2YA3AiFDNebjAzehdQxq36dgi28LnUIenw4LdhogC8zRLRTNgviapFu6u3pYNV+byoTe0htNK3rTa4cAVzmkLWjBI1RhM/u3cOt+/fRIcnS87F+9owAuBsnT6FcXRD3GtbQoqqhfblk8CUykBZQwmSCWttMAb/NkFdrW7PWG1tq2j8qYZGWs0qYsHuAZK5R2cgagdmMEYQQ1+6y7qLt/0R6NbolLS0tY2lxEfl8QZ5HcxP1np914TAtigJD/DkD4E4VtkbJrYCBrDimj7Egrs1ufBy8FYDBgBIcQM7mOlqgTEFL+3PHir5ZgrPBKx6//6zF98+ZW/w0IPfzgN5ZpaV92tk61P73LLH3p7388fNPpd6mH7TK8EcJ3DOZghacMU98DODaa9m4JxjbX10+lbxF0NTG64jLlSFQ8drpdzui4r53bws72/fE1eTevXu4t7UlJGFVA+rqMDvMnwUT7X8TVNWYppxcO3x+UdyanECSITkU5z0g97kAuJ6s+QRwv/Ta61hcWJgBcB3JSJwCuFxfJBOX8UVUfw7VXYSRMyICnAVwFcTlvaN5pwYEMGsK31PjqC6f++7d27h1+6aQamUNsgQzs17OXpfHqvNZssPDZ/vfBcD9WeCtvccFbDEDd/s9e809CuBaBT97QesKNq0XTSyHnP+fQoSZft8AuOSNCICbycrcYAoqmrzVgYC3+pgqcKWSsFQcs26b74j7mTgUeKK8zWczkoHLnFGukTK34Do5zUgl+KaA0EPkEgKAkiXpaW0gyjaCIwbAJYjrq5Wyzc61AL/m3vKh6kta/lKNSeWan8kjnStibmEV1eUNOGnOgzxR3rrpAIMowiAMcf2zW7h+/SY+u3EHt+/c4w4NOIFkVE7gIySwQkvaTA4eHwRx3QySmHWNRnRx1kVSmrihicMUwV8qFlXNao+1HXKo4thaRdtMXIKxCuQoeep4j5ZYBbPOal1nrFPN81vL5SmAa8gjmsuu+7yY8hqAV4kPChJNQVxLxpT4GUOTMsQpbWsNwKv0Ja0XjIbRZt3r3qFnV55ZlNRc9xRMZQ9OMkEUq5NAmrFGVG+7KeSYXzroIWJszd6OALjd2h76R4dIRn0BcCULV9TdhqDG40XFMtW35hoQINzsZa5D+3DO0OiOxgiZFuKQ85seMgHnMsy99ZDNeuJQJOAylbcUW5ikX856hAxvwXHJEFESBUFSqdU416BK1ihv3TgRQDed8pAlwdkAuMKttAWUuJSoybBVSMtrGMcAOab6SXQNMz+roLjpCUQgoo6MAioyA9dXAFesmWXOoLMHcWoRO3IbLXdcL9k6a3blk3ts6qRh34OpPTnipeOKHwj5k/0FjxfXDjrxEAzVokaVsgLimmPIGZ46vBgA148w8CP0/RiTvIc478MppZEqphXAFXW0L9cJAVyZ/xkwVSQrBE3loepX7i8DzgH6QwFkuadwniYRgpzDGut/zqXlQWCXIhsSnOy/xaq8lfNjCI3UClF8w/POuQHdiuigR2t6XvO8bjjfZq8vFD9GjAl46yEiYMtZnFyngXyfAO7Y8RGmGPVlLMt1ZxesWEgTJKVIHrWSQxJDEhEQ11qki7uJEkfGTwDcn1MpPvnnv6sj8ATA/bs6sk+e92cegb8zAFc7h+lrz84kdPagjZ876MDb+RS1zhC37h9i67CJWo+5G2ozwqaIwAxBIA6dWcyz4OXf2fiMhwr2sAlgBi0LdKpz7WCAgzRu3J12U1RHBIyoxhX7LjNsIlBC6xCy1dKZHPx0DsP+EL2jJjJRiAwtTI7qKKd9PP3lLyFbLMhg4ujWLXx2+SNsrq9ifqECN52Cy1xW0yyJGpjsJhYZBDDE8lhVUgnVwoMIe3EZhed+Fc7aSaYJivUvuUkEXsZUlzkRvHETUesAbv8IxVSIYoa2czoAJCspRUZpugwnnZOhx1F/gqMoDeQXwWcTlQBZf/FIBk/ayNL+jFZC1l5MwWJWXrSGZOFpdlLJyO33BgjHMTLpjGRpxixMNd7QNIkiBp4yX/l9qsbGEbOESdyPxEZP8iukI58I+EFAmQXEsNcWa89BFKPVG0p2ZzjqYzJowU1GcCdjNPfuohS38cVzq9hcqkqGqsc8G0+VN5onJ6EXAqITzGHjR5vQ8ZgW22yWe2i26th9cITtWoTsyrPIb15EP8hhv3MA12vCiZuSC3mwU8e/+qP/E+mtI3w1vYLnoiLmB8oAawUJtooTfH+wg896NXQ9YOiyiGLRPEbOc3B2ZREXTp5Ayndx2Gzh4KiNg3obze5I7E/pJE1lEK1VWLo4LLjNPfPoUEVvJ56gFFzmixhVxcR1EXoxLr18Hn/wH/w9BF4Xg3ELT108j3SGarEYfkAFM1AOc6i08gge+Ii7CZyij9a4g3c++gCXP72KerstgGWxWEYmnYfvpsFsIKodCPRQfdvrDxDKYCMv1xJtY2zjS5DIqrUtECn2NnK/ZlCZmxNAiyAIr0myjKnQ5lBGs4nIBHXleuM9zUabDL9Ws6XWzMZyW+xjorFmlZr/VSplye/kEJ8gloB8MZsED0e1Bu7cuYN6rYbhYGjMnlLwggCTvI9PD+q4sRsidAK8eGEVv/3iCby2UsFSLgse36E7RjTuo9fpixqYc5x+T4kNVJFkZfjPJpugYYhuJ8Gd/T6+e/k6fvLgAE1pqDwEBB0JYmpnMlWqTIcSBqS1gxC7znF4JNZtjygXeWwKxRwyvoNKkMLLZ07h4uoylnMZGRwE+TQCDixk8ONjGMe4ubePe0dd7LRGyC6dxYtf/U1ZOxInwLjfgRs3cPXD7+PO9SvY291DSGAXnhAGuI7yXh3HKbEbZj7oSsHHa5fOoL5zD1RvatPM/9PGajqwkabFk4EVGyPPGeGrX3kaL72ygZQ/wv5eG99/8xPcuztEkKmQ34AkpVnDIvwxz2XBYAsOy8A21swcUd+5ZMnqsdVrQH+fjgQRaDvfwjffeB4Xzi2ikM/gxp0d/Ms//QFGyTziVAn5TB65Yg7nn72EX/mNb2LjzFmx33bdAKMB1aoD7B/U0KJlaqmIDM9BNo07n91EpVzGysq6DCcO63VcvnoZQSbAqdMnRdXqe4HkM9NqlQQi2oX/5J0PsL66ir29XZw6dVIsom/duoFnLj6FzZMbsm6RyMIlLZPLYxzFco+2WyRNhJgvz+Nwv4b11RXc3r6L5dVlAWhp47m6sizvMRyO0G42ZXln00UQmQNIkp+oSAgyGSFGUf3Ee53HOBwMsLG+LooSOlMwU54W9NyP6WRAUtG5E1WUMl04SVOz3rvc23yM4j7+5F9/B3/5vQ8RJkXEXgKXbCMBXrj/8LpQ2yv+4bXNPYmKbe4PFp8JJ6GstTGzbLlnximkQgfhsEfoEi+9sIlLl06gPBegXm+i1eIANECuOo8cQTkq/QX442sxxycRO3HZt5hRnHjwezH6hx0c1o6w22ogSrvwghSyrotcOsDS8jzOnzmNSqmEYi6rDa198L1yv2FMAptQ+XgTcK7FfewwziJauIhubl3WPfdgjLs/6KJ2I8KJM0vIrE+QWXLRbyS49v0GGtdcuKMsFjeBU1+McfKVHEqnPHQSoNGdIMgQIBsBrlr8+X4OkzglVuCZwMFRoyskh8XFAlIBz1AMpx8i2/Lgt1IU1yLIOxgFQI02/yke0wjOeIi8M0EQhzjYvYvDg224voNsMYt8qYicx3zcEor5QGIj4uEQSTjCaNBCOOqi02xi+94dPHhwX1wruI8TGKZioEVl+UDV5HTD4Hp0+ulncPPBIf75v/42+rQFyxdRmV+SAWez1pAhiKqlCMyqusFeJxZMVbCGdpPqAiIZf2ZN1SGp7q3CmE85OHNyE196+Tl0DvYwrB9ivVzAaqmAxbkiSvm8KJ1YB1oFH+s0sY9lDpOx4BtLzraD7mCIbn+EZruLT65/iqPGkVxrdIRYqMyhWinJ/U5gmDUpr8BpbqvN84wTITjR6pNfuQfGdB0R6+eJRINwERwzl6yawuLzK0hVExnihQ+6KPZLSG73cNBsovAb5xANu2i8u40Hf11D6XARmZGL3IqHxS+fRn8ljX7vEO33b8LbCVHIz6O3mcG7rY9lTZwk8/j9//K/eaxPeAjAnQFvzURtOlp799238Z/8o//IZHEBBTrmVComvy+FVq2Go4NDYtIIHKCUyWAul8XZzQ1sriyDlECS9Ghx7URULml9Y+toTfqy59lir/rvMrw3qhSZsRpkVIeodsSqlpfTdkTEBLRGNEQAa+1glDWs1SUPUaw7qdzj/a3KXOOFY3LbjhU94i6SdlHKUlV6rABXJxC1aT0GxzSrzGKw1nZ2qjoyA1gzBTSgkym0DWHSKkjMha72hdO8weOx50NDSX5mj4oqDwMnhW6c4PrWFm7u7KLJz+sA86urWNncxFPPXMLy6poMAOnSQMUZzwl1EnJpGjWQgkTWitKoqWZ0wiIgFhDTEDz1JlXSjrmvWFfIHiCgudYMsuc7HqmroiizkSu8RwmqkaRrFbd2IH8M4HK4ygFjemrDSuBLHYQ4QrX2yXpOVCFpLGkNuKggk8a8zD7/Meh1bM05Vd/OZOBOiXbWstEQmKaSSZ1KT5unR0FYW9c+Jos3v2JrxEd/7+f9fbbWfPSGf5RQ+Hlqy8cB44fYCNOPdYyraU14/PxGXffwiEAv5en/Z9+g9/qxkwsVbKq+5SOmos3E+Yhal8SaXhetVhM3b97EJ9eu4vq1a7h+/bqssbo/a3agXeft+X/0eFJhK1FN2azsP/z9KYBr8mz5mgIuiYqfJFQfuSwB3Et47bXXxUGI9ZW9vriWEMSVjExagwuIG4tjEB8kL/BnROlFEleawK3uS4GvZM6pknxKPNCzWKsd4M7d29i6exdb9+6KfbRtxsXgVoAEu4Yeg+nT69Ren3JOjuc2Pw/A/VnK7p/2u0re03vOAvf2PbCfIXipKjUlcVsFro1DmV6/UwD32G/goSGqcbywClwSbGkTy7lRJpubKgxlXTakYa75BHIFwOVeYLKoLWhoX5uvwz2KoAqzTQngCvmL24lEWxkF7tQ2meCtEl7Y+5hdSo8zeyEDzAtISxtuXx8kyVCBqzbKnJVoNq7O0rjmshb1BLR1/TTcdFZA23xxDsVyFaXKAoJ8GW6mhBQJ135anGMSz8O9+/dxZ3sHH390FVc//gSd/hg9EstpberQujQDuHSz8cTylJEybpBFNleAR5EAzdli8Ts9tjQ1dbEQ0w0ow2bMXHkzYKlCd9Y6mj2erLWiJj1GT+X6sGp+m3VpCEICi5nXlvXXAE3H8KlWAMdLrIELBYjUcy5kIzuYNMirEukl28JMFow5tHEAkWNu6oTj6sLsBcYK2+an6j7JOpXrFGeUpHxyDsg6L0Ig1tjMh00JCZvOeimSSLtN9Ft17N36FLXt2wLqJuFAyNO+cQmYZrqK6pbnjD06eywFzAkYMz83mYyEVMr4oOGgJbbJDobIZFLI5Ywrn8vei+9JgUdxG+H+S3EHrZOFOKkRdAR5SU7QONhEwVsCufwaM6M1EZWon6SQdhmzxPgTT8BcZXAbBb0FNK29NWt1A8axVpY9165F/Fkh4/H6VytiWXalv1eHP/YOMv9lNIfPSCsSfY2Tj6ihU/IZeH+xh9V7z8xgpG46dluRXmMapWGvU60hWafLGsa5K98HoyGyGRRLJdlX6CJCEr/Y6tv6VC4pBatFpy0tpIOxF2PkhXDKGaTKGXjVPNxKDnHORZQlcSJBnNJ0abFq56yQpaip9axkJaQClvuksfefjCIktDwysSwkskv+OsFdkmO7PQzoakL3He5rY+Y1m/dn7KnFepoxf2MS/7nv8jpWpxuS9hTA5fXDs6ROCWozzcKQUTiBXJeitoWHMOE6QocAD3y1EVyMvAxGfkbAXl67YmYjEpxEPo+uIZy3GnKIRDLp9/Te1VmsqvCpwP0fnuBoj3VxT77xyzgCTy68X8ZRfvIajx2Bg4P9n8JftF3i38IBM1f24wCudmveqAt/9zoeNNrYbXSw2+zhsNVDj1YQ45FYbnEYxkVacpFYYNO+SGyOBsj4GWlwuOFzY6YSj7m3HMJYlu14TAtdbZDYPBFA4hCAig9at3KzopKPNhVRpDmyZCTlnBRKHDoNOojr+8KuP/XSi0jTHm4Uijp33OvK7zFzjkH3Kebjib8FswgiAbfITrKNCxtHDuj4b4PBBO3sGgqXfgX94jImLhAkY6RlrJbCkGrOeAh/3IQf9ZFzRshiAC/m9qf2wtxcWWgFmbxk+VEZ1+hMsD9KIy6uIwoKAkDw+LBoFBsqUcPyM5OZxo3Y5lhx0DIR3FaGTsau1HS+GBEsH49ls8zlqVbRwYtu9gqYsaCasu4dFquaWcTijV8jgu5U+tFmhQwyAkIjNsK0tSxKE3I0jFDvqgIbYR9Rv4lw0Eb3YBuLqRFeObuCzeUK8rS3yqTheCz+ae0xw6pL2NDzPanNFoE1Nvh87W6vhf3aEbYedHC/6yK7eQnO/BoaYw7AqarridJ45+4evv3H/xdKez18LbOGlyZFVHs6fGr5E9zIj/HmaBd3By2MXGDMatZ3MF+dw5mNFSwzn3QSod3v4ajXFwba7a1d1Jo96uo080UUgjwPPOaWMW0Yf4811Vq00H7GF8tBR5iXoRsjKAC//w++hpdeOIXIHaG6soDNMycQgurjJnIOUBmlUahnkNyZIOokcEoZHHTqeP/jD/HJzc/Qp61PPo98voxcpsCyHb1BV3LGlleW0e1SxUxiRYQgnZXhSbvTFnUEWYcEhCwb1VoBcwWR3KFMIMSKYiEvx4/XIRVwMoiJmI3rg4pSsokJ9NnBDFmOvOcJGnHYIdlpvIcmVDgzK5sD71hs9KrzFSm8R7xuaOEy4GCceVZ9sVLbv78v177NXyNwhXwaH27dx/WtPlZWN/HS+Sq+sO7hmbkC5pj56rHQDiV/huCdALfjVMRV0gAAIABJREFUCXo9riljwXL42QqFDNIBM2AidPsObu118O13ruDK4RHakgPqIqCwigxFY6c3q4awww6rfLDANxXLBK/5x9rJ2gEL1zfmp+bStGGK8cKpDTx/Yh2L2aw0g34+g1KljLSbkaFEvd3Cdv0Idw+PRIH7ytf/PhZOXkSjw3V1AjcJsbv1MT77+G2Mei20mx2MqTjP5oTlyXPFKzOMXQxGtIxMYa2YxmuXzmLQqBkwntmNzCBVe0nNyiGoyvWH6wOB3QnyQYh//3dfx8Iyi/Mx7tw+wHe/cxntZgAvmEPsjDFJRqrqIvPTNHN2SMuGwQ5TUw6VNQQBaQpLG2dd77Q798T2Koz5L7SSquOLL53EF144g9JcBrV6B//qOz9Cc0D3gjKK+RLWNk5g7cwpnHvuWWycPStACgcXIu6PJqLm+Pjjj7F/fxcbq6toHdVx8OAAT527gBdffAl/9ebfyFCjVJ3DUxfOyx52f3dH7Y2GQ5w+fQrz81Vh3DNTtHXUxNFRQ0gOfuDgypWP0O11cObMSTz99FPSWlLhx4ESga1RNMFPPvwIrUYbv/b1X5XmkEB+hzlqkxD7Dx6I2p2Wa6urK+g1O2gdMaO3IcpA5haSjEFglvboou6gDVS7LUx63m/ML6KK+8T6CSFW0Nacn6HVbMr1TvLQ6dUylisRUpMGQDvmLhtjH7Eb4qOPr+GP/vm/Qbvni50zh/Tcp+U8GoWjbXK5B/Be4jkThrTsVWqIT+A25rAqRQULSUCxALiY9PDCcxt49tI6Fubzso+Vy8tI+zl4k74QeCQnOebMIFZV/yRCb9hDj7XAJIVwOEF4NES/OUSzO8BBrwM352NlcR6lwMXp5SU88/RprCwvSaZnwL1GhlQzVpAWaLIDK5mh6L6233cwnDuHYeEkHDePxo0hfvz/7sPt5TG/nsGFr+WwetETa+rOXQetLeCoNQYKXZx+IYXCmougEGBEK/s+Bx8kBw2QikfSoJfnFpSgEOugiBbzYTSUayiddVBvH2Jw2MWKN4+lYAG9oz6azRacQhr+QgHpuZyoRIbtLnpHDTijAQJSvlzaYY0QJWOMmG0cOhh1Ygz7PXRbTRzs30ezfoB2s4FoODA5s2qtxZzSqbMCmfFkjXu8NycCiApYE6TRhYO/ePs93Gs0ka8uID9XxqA7wNFhXa4FOzy1alhV2aoy1kY5sN23FpvigilDXZtfpYPocDLE2toi3viVr8GNQ+zc+BTueIjVYgErxSKW5oqYKxRkUO7RpszzhcnPWlLtDHXYI6QGqZ8i9DkMiRIc1Jq4eu2a1BQkb5QKOVS4bxTzoo5nzrsATXxuqqbMYFzW/TGvecYPMGuRAz4CEgrgKpkrBcQuOJyJyjEqz1RRPTOHVCpG/e4+BltdTGoTNNtjdOZzyHVdLMdzKGSXcf3uAbqNIdbXluEsAPVMC7nAR67u4ODKLuqNI1z87VdQfqWMT298hNXyU1h7/vcfK/anjcHndQhGbfLOO2/jH33rD2X4Qsv0YmkOlWpVVEm0f6vvH+Bgbw8eVWpIkPM8lNJpnD+5gdNrK8hywMdh2mhESxkFCFl0mrxDBXAfjiW09m865DNWyeYTWN2UjnDtw8DRJpZEsu044BVWvyqJZCAkLoDqpKGqLJJC6Kij4CQHzKSFaQSeZuWyDhYllp9CLk1CnhIHrOOMzYBVoNY6UpiBoUyoZ1xXrOmeObY6SLbI1gyIa9FfC3lx0GptCWcAGFu725PLARhJaZHniW0ywdtb9/dQI0FnHCJbqWBhbQ3PvfQKNk+dktpU7EKpnJOq1eYHaxaa9DozQPhUN20BFPteTB8ouK15M6LQnQHTpPYxNrfyPKlAiI5UfUkWqCFYHIOqRpczrZONOkvUMb4QVMWGlTWfrBvUgOuoUntDa6VswVgLyJs1RHqghxW4jwNeptawSjObyzn79TEFrlWFmYvX2Nw+egMeg7gP/8ujwNjPA20f/neTM2tb/EeIGfZnH1LqWhDFvg17vU7f1iOS8pn14qE1xB4Tq7oyoIjpdo4/pHpPirESyTesF5XwoGoqJYcS7KdLkzr48A9BMv6dfePW1l18ev0aPvzJh/jg/felf2ANoHeTkkrVHlLPnx5T3WP4hzMG1pjc9/k9dYTS15F8Xvb0EhOk+dn8uwC4uRwuEcB9/XXMVxek5lEVkyM9kgC4Bri1JFcL4Iq7EInGxm3AZkaTNM39ib2QEJiMhaitfzk4Zw7wzVs3cG/rriiPOe+YglEWvH0EMH/0WrZ/t8dAPusj18fngbKzV+jnAf+zgO3DAK5UhcZCWTMVZe9+BMDlORO4wNRc0/dvSeQP3SZK7rEALolP6UCJ/wTlNd1KCWI8/6zp+ZAcXDpHCVB4rMBlL6HrsK57Afs+AewJGrFuYGwNUa9QAVyxGlXLWyW7KIlLjq0VrZu1RW2jCdiq0pa9MJ+TObisnfiVQAkVv1KLiMsAnZAImNAGPEA6X0BhjqDtPMrVeRTLfFThBHlMUhlRz/q5PIZRjF44xuWrV/GTy1dw47ObuHXrNhw3Iw/aIjsuZypZ+SpubrRKdjUzN53OiSMSKCbl7WDWfgFVZIhBdxoFZPjeFMAloGuBT/2q67D5n3HXUXW5J2RcBblV/SnH3QC4cq8aEHxKqrLgrf2+2fXZF+k9oApcAW4tEcsce1tnWtt7XjTc08QFRZzpbD1m9SgGPBL0b4YiZjN+jQudOH8IYM+nITmPboIURvASUkBXzinPMeisQ6o566MJ3MkI8bCL3RufYP/uDfSPDgTUpbqb9bpmKmsPIvWIgO4EcDVPVGZEDqEydboS++RRV0BcOszRPpkAbjbLc6AncpJofIclFYgNtxEYiGOBIVXws4gLh7FB5ixKAFwL3E4AUhbFPjlFS2MSOV34Us+qpbH9Y7Nh6ewlAKchulnlq1USC/mHnbwo1U0dzRGrKEpJhqHrVkpszBnVlQkyMn8lcTmKFMQVYQFnR7SlZwa0WWOULKbugLMQ7uxaKH2HJRbLzyqhjz/PWpFzpOpCVXpn9mDs84WUaS2LRYGr1zqvbTUQcjB2QwFws0tzyC7PwV8sSV82DICRP8EYEUJmIHOeEkcC3vIhJ4azFP4n1a/cI0mAMy5FBNKpjlahjJKrxK6f/UaPIoQu+p2uALmMmRoNNHKIP6/21K6oczmXY5QAPw8dzwjgErwloYRrFNW3nNtKVIo4Y2h+LWO0/DTt1tNSv8mVOHERJ5zXpTBKHIkV67sB+rLGuIhdY/8OB6SrR5w9GyUvFbiixJWFVNW68ngUwP2jf/IER3usi3vyjV/GEXhy4f0yjvKT13jsCBweHHw+gPs5Td6/82GcDiPsE5qizAC4wd6nuF9rqbVnq496d6AWymNmoKkCgxu0DFKSRJRCkk9TLCAb5IT5I6ouWoqKpZaCpIodUKXBPS/CoN8XxUO1UhH1Jjd7qgClOEi5YjnBwjKbzSlIFo0xRzZst4nB3o4AuBuvvCyABljkD0cC2Ii9Cpl1HMClmDvBIYdaCYsFWURLV82hkuaEQ7kowYPuGP7qMwjOvICuPyd1bRoDpJOx2NDQ9tOPI+STIQI3QsZng9BHTNCbx5QMOeZFDUIZ2lLlRIu8fhRgf5TFwaSCe20XrdDF0uoK5opsDHRDJxDB4rbbaUshxMYmS8Y6WYLG3lbeq7HBE/BIcgVDzU4c9mUTZwYji9AoVAtqKruEDc3mIhoiHHaF9cVj32XOVbOJZl0tr0MyjmNahOZFvbK2vo7ljTPILa4j9Ito9XqIRwPEox4GnSO09m5j0R3g+c1FbCzNiYWun03D81mc6Yzt+I/JwSVLm3auZG0bAHfY76NWr2O31sRn+210MhWk109jQJZhOoafCqVZvnXtFr7zv//fqNRH+JK/iOcmecwPKfh10PUmuJpq43vhfTRYFKczKC/MozJfQaU6Jwy14aCDfqclgGKmUESUuPjk+m00On2kMwX4QUZseQksyzDaFtAzYJX2LpYFwcEhFbgTA+BSnUZWGqcXQ3z9a8/j1ZfOwit52HzmHNZOraMX0S65h3wSozLOoNjKonO9gzvXdrHXaaA77uHgqI5Gp4kxbbZ5HZDFmy1IzHLtqIb19XWc2NhQ+2JaPfL69jxRzREQEJJCFAl73A5Y9B7UQQkBXA7Eq9UKKuWSqAp5PXDoSSUthxa89oI0s1yYt8x83JQpvBXMlYzQwUCuUw5JeERYNLJQ5vMVCwUsLc1r3umYo8mUvJ+QZIw4FrvL/f0DUZGzaef75UAwM1/Ble193LzXx+lTZ/Dc6QKeWwLOFrIospFNO4g9shdDDHpU+1PFHWIwGEnuL1eyIM37IIOMivrRG6bwyU4D3/7Rh/jsqI2eKTZ9sRYiq5KTqZ+twLWED6q4xFbc5pbMgPosposFZi+5yKYmeP7kCbxwchPzgS+q0Ewhh1gY2z7avR6avS4a3R5u7R7gfquP8y++Dq+0hFxxHs4khWjQxScf/xitOsFG2o2Pkc6UEMKV3yXBgO4Fk8RHpzeCl8TYqOTwjVeexf7WbWkKWLxToS2WdVyvzaXL60WPFyTn9dR6Ef/Zf/gG3HSIGCE+unIHf/ZnH2A8LsMLSkioRk+xKVBLRHs8+PtWjau2iLrmSTPoUrVAW3xPLX2YLcn8YVo+U9Efh+i27uO5p1fxK199HvOVAobjGO9dvoPWwMfy2nm88upXsHbyFLxiAc1uF0kQCAGGNrmBn1XQNRzhqHEga7+AuCdO4M2/ehOnT5/DpWdfwK3bWzL8po1doZRHpVwR5TevYTabJBsIWcV1Rb1467Obco8dNesIwyE++ujyFND55t/7dWkOubiNmMHmeugPRjiqHyEahTizeRpHzGjv9XH6mXNo9zraoHIAElN9Tza/j1F/gA7X31ZT0A6+D1o/0abcAqscVorattvD3u4DIfyUSkWsLi/LsW0dHeH2nVvy3OFoiJPLJZw5kUHaaYoN8WTAxthHOOnjfu0I/+x/+zbu7XTkeuASxudng8j1zJ5DDj15f/L8qlPqBBxccmjLvcHNMJ82koaN644AsyH3lSOc3JjDc5c2sLRUVAAulUUunQeGNaMo5jCOUUgOBuMIrW5XIhLEMSCMZC1IQkcAyn40QZ9AGiLkUg6e3tzAb73xVWyuVsTK2mUecdpXwGcWNRLWsAGDhNBEhS9JUA72j4aIy6cQ5jewvZugdnOC5s0EQZhGZTXBxV+pwK0o2Ox1c4gHLmpRCwO3htA9wPxyQRTwfjIHMoSoWixmHCQD5mLFyOdLcBIXUThBs9WULOOUT2JbG4nLnL0+gsRDKVVCDnmkCAjyvuSQKuejHw4ENCVT3QnHoqIe9TuoHezh/v426m3uCbQuTSEaG+WMDDI4QKCnljbvZHDzHB4DIppVJVl9YhnG+kqvObkmszn45Qq+/8Fl3K01UFxaEVLC4f4huu2ODvFmLFHt2mcBXB2+6wBF7OlkGGMVXmLcq8MEJ0Gh7OFLr70gNufN2gFGrTaG9QZKroeVYhlLVItSKZtVm0o+mJnMYSqfV2wdXWZXk4w3RH84FAXuKEqwX2vg7tY9eS/Mss5n0yjmaKmfETVALpMVFS4HS9yXpEo0dvI8f9y3xJrTZN8qkHs8UMrEGd1P/B6Saoy59SwWF+cwaPfQrQ9w79Y+6s0Q9YaLcj2L9cIycueX0FrL4sqnW6i6FWysV3C3+Ql6RwOg5WJ3a49JZ3j+Gxew+NIcvEKEk+WnUZz/zcfK+kdFtzK/tsd2CsMB777zY3yLAC7v4QQozc3JukKnAa4fhw8e4MHuDmhdkYpCsATNOi7Ob67jzNoK5jIZFLiOj4YC4EqevHFT0YxaBerVRlHfpljTTffEmZGwsV2djlbN39VKWX+XQ1szlpX1dFYlJP9G9xha+JJkaQBcVTuxdqdSQNcvvhmJFuHAPUOVnIMgReKoqq30IxwTD+TtyuzNZCIba8gZKebD50DerwGedYo9o22dbdtMbImJKXlMQSemNEbxyyw+KjWYw5xKYbtWx3atgZ3GEfY7XTjZrMQEvPKl13Du/AWp0agEI4Crg1tVg3AN4IBagFBZ0xXw4BptiVoquzz+SArQKjlBiVh6p1p7Rv6eAPVykpmfTnJXgHQmj0wmN1VDChBkhv+SHWlU8gK4GNKYED3o0MJ6i/WyKG/4d33u2fxTuTet4tYM4HWAa0AGc57ke8axaBb8ekgBZhVFdj0y4J1eu0Z5av7NAvdWDaRrlrlGDRd19iw/Boz9tIxcq4ufBfHtpWOuILmqbMazuYc+D3TTm83cc9P/eBRytYCHuUJnFo7pdWcJD/ZYzoK4U5qF/eyqemNvbvNvVcluelchXBsQV8DQUK6r4yMHIaPV63W8/faP8eabb0oObq12qB9HiECqoFLQ4FgNyu/ztUm0o6UkexLpRQTA1Z5ZsV69lkUNzFozioSoR2eiZy9dwuuvf1min0gEtgohUeDSUUWsKw0YTbLIQC2U+ZoSWSTxIxOjviX5lSR19lAK4Np5iN53vOYn2HtwH9c/+xT37t3F/fs7srcoOG2A6YfOvV5VtqY+BiuOQRR7LR6fSvs7Dy9RFpT92UDv8VVsnXNmiQJ6qVLldzzr4XqtWcH64PkWANd8Xn1/xvb8IQD3+LXkaU0+edo/BnBpc821RvO5VUF6vN4rgMv6bZqhKuuUUZHzumTurahvfeS57otqmHuSOqvJ2qg6RjWiNUpMdeFQhamuc+xbVN3IfHA+L0E9qnnpWEKgRIhfRnlrwV+CRmOCK6OxkPddP4O56gJWT2xgYWkF5eoiAs6oXNol5+Cmi8gUSsgVSzhoHGH3YB8/evtdvPXjH6PT6aPbG4jqVpS3vubcTmihTCtlKnGZextkAS+QvY9rIAE6zXxlvZuCy56DDgcef48BRyYPnRbMJDeah1KzrAWVuQbNWqCW+v40J1QUfaamUALXwwCsIrOzLhoGJLZqf+OmIOCsIe7IPm4dN2yEixUsiNOLbtIKHnPeSD0g73tzNUwV1BbAVZ2vtXGeEgj5ilIf8BnVDY51AbOY+d+My5D4K55/ik/41ZCj0i5B0TGa+zs42ruHw7ufof1gmzuiCDcExDVkE1EhOwTLGUXCvFAea76jEKnJAHFI8Ja5t31EYU/mZOk0e1m6MSmYnFAdLBwTBQWlzUo4azIqZ5KjJfaMr622yaK4FRB3IvExBHD9xBHwNu14SBMwdRS4Fc8L6aE1WFfvfc2Elf/NAriSi2yU6lPikM5O9R4xdTQBWs53TNwWa3SKAzgbYv2eRDFGfX5mijd47FnLq1iFcx8hUwhRWFW803VMV0bjGnKsvhVyj5BMWCsYcgnXFr4vIfAXxG2L1yjXXp1vGuGOqG+txtVEehDAdUKMUyPkVisorFbhzueRqubQcSP0Uoy0SDDhQeZckMc40mMt+cHmviDJOSSIax4kFfiTlDk3Rkls4zuME6I4QHCfYewAc3u7A53d9imsMXtTqNF33Js49xMl9sSRelAesg8pOUHmloZ0yvXUD9QJ0w+y8IKMkLrFu0WuKUaIOSJOakdAi1nbAuB6CDmjYW6uw+85iKjYTXkyL5M1RKKLCN6qrfJE1LmM0OJXB+H/+t89wdEe3p6f/O2XdASeXHi/pAP95GUePgKHhz8FwH0E0v2Zzd0vckB/BoDrjjrwdq9hv9HC1oM66oMRmv0xDhttmQ9y6MsGnKAhSyiqhziYZ5GVzmSFBcgmkRszbyIyrGyhb1VazBDh8I2bPYGkcqkoQxda37CoItuIvxN4afjMW+RmnyTITCLkmQ3RrGNUeyDDmc2XXoKXL8DhUFpyBGjfYUiFLt+VKj+ZCcFNN2T+al9BOg4QpGig1QY/J9JYuvgqksoJjPw8UqkJCm4Ef6IsXLKeUuMx3LAvYAZVpgktUAg6C4AcAeNEAcB0Ck7giiXieAjUBj7uj0vY7mfQmWRRqC4in0sEwOU2KnantE8kQ10UixMtttiYFHJynMUeUlQttCMlG6uP4aAnvztstRHynCQspIaSLdtqNuTf+XyieO51MOy2hc0sNsYCZhPYIUuVGVhq7UqLHhZo+WIRJy88jzMvvIalM5eQBHllTvd7iIZtNHZuwG3dxzPrc9hcLgvom81lkaadh8dhkhZfanVn7JTN0IgDZ34G2ogMu1QiHeGg2cCtgzpud4fwVk4hKS/AyQRIuSyQU7h++Sr+4l/8P6h2IzwfVHHBKaA0IGNxgqE3wXZ2jJv5MfxKCdXKvNqixpGoUgfhCD3aGh4dybW2eeokWt0hPr52QwBcgqS0Pep2e1MWtxqIHAO2s0xoy4xkA8Wi2U9U3UT7JObmIRnh0oU1fOMrL6CwUsLTr72IlVPraA7qcJMBCpMQ1UkGzU9ruPrmp7h5bRsDWlxTlZhEGIaqdkwbhnI+VxLFW6PdxNLSIlZWV6WRJiDG+jHlaVbNUbMlLL2xabTtgNoyHDl84L3JIcPa6jLKc5pbzWuJTS6LXQ5BqJrn/UEGNJm4uXxOTqEdsNQbDRnKUNlEVaqqonQITntXvg6Vcmx8ySrkHzboLEA5ECHzvdVqS8PKZl3UvFTiLyxgqznG3kGIEyvLeGrNx4WFBCeyAQq0pfJZIA8w7EcYjwgopjDoU0l5bN0uWdo+m3jNd2qFKXx0Zx//9r0r2OkOMXSotGZTpiQIsYT5BSyUue7ys+pxnxlMmEEg165CnlaCngC4Z5fm8fKZ01jK5ZHmICBHa/UAvWGEUUT14RBbe3vY2jvAQbuP5ZNP4ZWvvoEklcbB7j6a+/exvX0dyWQgSrNWe4hxxLwSFs6OyWLS+5X5R8z8nU87ePXCKTR278n9zWaSKiyCdpIBY4ZjXF+5JrA5I4nm9Rc38Hu//hxS6QSdwQDff+syfvT2bXjeMly/KE5QLu1u6TRgWLR20GSPhVXiWQBXh3Oah2lZtdp4cIgrATwYD45w9lQVv/tbb2BpqSKM9Qg5wKdt8xxKi6twgiwmno96q4P2cCzWYzzvvqeNn5eaoH6wI2SUg/0HeOPrX8fbP35HbLJX1jaEbco9icq8tdVVOYf9wQD7+1SAT5DL58UpgsOcB/fvSw4m77E///PvYmGxKuoRnnMChytryzj/9NOiDhzTJSJHBbvaqdX2DtFutFAtzKFYLCJTKWAwHmKuWDTxAkNxm+D6w0FSr8P875YoUfx0oO+jWp2CU3OVirwub+w2ga5+X9ZughN0qyBR52B/XyyaK6Uisk6IE4vMb2rDGXbhjLlncMwwRHsU4tvffRd/+b2PJHOLILEdzovtVcxMdn863OQ/MjOu3x/K/Uv1bDqXx9LaumT7dPo9vPfBe8ilfZw9fRLRqI0UOnjq3DJWV0rSuCeTALdv7wgZpdcbod0dYTBmPo+jzgEh1+4E+Vwa+TQtvmgznBIwjqxg3iOIRshhgt/4ypfxjde+iErRRzZP+zmfKOQ0l54NI2cSMqpz1JqTqjsq35NwKJ9v5KQRZxdRH9AxIIuwlmDSTAMDF6V5D/nVCGP/SBVugxxSqQwayT4ir40w6cremowD+JMCgklaSBnJoIWEltpiZ+UJyY1rG0kFUcTh7xAUmtH5YhKPEQ4jDDojTMasc6C2WSFVhSN0el20+ySiaP4oawEBzlJUEIeinJ6kVKnC/GyxUBPQlvemDjI4OFFVkGZZ6kBErS55H/La03XcqAwnETK5Avy5Mn5y4zZu7dfgF+ew3zjCwWFNSHSiRjEkHvucs2Wmqh6tFZkFWQyIy/fkqdtIaS6PV770NM5fWNVjGcYYtTvYu72FVG+E5UIZq6UqipmMWFxTAS8MflpW8vMYwh3veQ4xaM/JaI9uf4jBOEat0ZT3zN9bEMUp75M08tkA2Qy/6l5FW01xyxA3AXVOIfGOx4jHVWoiAwLw3/h3qUnHLlJkrQchxl4PmRxQymWwvLQKP1NEK5zg5t0aHtwewX0QixV08dIiDssJfnLtDrxegIV8DqncENkgD98rYoQYDw7uYPmEhxd+/Sk0UIfXL+PMxrceq+QfBXAfNpk7Nih8++0f4Vv/8A9V2zZJJAt4fnEBFcnRruDwYB97e/cR8b4eDuHHE6QTB2fXVkTlvljIo5wOkBB0iEJZX6lW4Tljrcy1+xjYM9eRAXCNwEbnuKYMt3bJUpcbxZ1Vw5gCSxVY8guqqpVRuxkGc3hPpwMCuL3+UIgzkrbJoR+z5rgrUU1irLFZ33CN9GnfzwGrKGsk7UxeTgb3HDzxc1gFyiygZ4683eEfbr+sBOn4eE+HBfY/SOQ0g8jZkygKTnlNA75YQJVrl+eKs0GNkQDtHm4+OBB3jjFrr0oVL7/6JTz19NPSK+VYE7PeFPWNArisgcXenGu4GYTLMZXBopKupEA052AKGEoGpgF8rUu2yQoWAHeqole7PcdjtEZBom1Y47E2VAWeop1uSrNtj/PU9T1YNY+1zBUAlyQBKbx4Hq2NsgJ4AuZNwVslrk5BV5vZOgVnZ8FY48Zggdpplq4ChVKzGIWY5f1YIoId9isOMQOK2lm3GaZPT7MhT0zP8U+ZGs1+69ia+/iqmALEBLrNcT+uLR8mBcyC7w9Btrafnz6taoXlkMkX+7eHQb9jko3etTrHV2WS/K69DyTbWiMWBFw1wLaAZNxz5TpRAFTVrMzG1VgGS96x6+iHly/jhz/8Ia5evYrrn34q6y17ETnnFsQ1Pbm8poCERoHLyB8zsJe8QJtnaD4/a0wOw0XlJQpc5knm8Oyzz+IrX/6K1nhij6uEI7VQZr+jimIlrSVCemYPpUpcVf6KY4UQirgv6bX/qIWyfa98HoK2Vz+5Ijm4+/uMPhmr3a4FcE0G9sPAvSU6meNv8lht7/aLjHaOAVz707Pn/CH6wTRuaXru7fVtrn8eIyFWmIvUKnBFZW3u6WMAd8ZGIG3ZAAAgAElEQVRS/xcAcAPfRSbtyd5OgEeINAImqaMKY67YF/Z5LqjU5jVhQFv5ZFJvKTGNsRy5gI4L3lQpK8dZZg06m+L+ZSMAlLhv9gFDCrH7gpLENAuc+xX3DtbKnL/Ya2e6DhmVP/urcTTBkJnQ3IP8NCoLS9jYPIXFpRXMVakGTCOkQCKdR5ArCZBCW9Nbd7Zw7cZn+PDyFXxw+SMDGVoVJ1W2WTheBjG1oAR1/Zx8j0Aw1XR0MuKxEMWxAdMFhGT/y/kW12cD4Cpwq3+fCMjImop1ou7UEiVm9nY+p50HWSDfXlsmenNKslElrVFEy+KpoKyNmJL1wq4vUwt8UykYhaoqce1z6DzDRnXIaiby4uPzqaAez5rWm2aZmxKJJLvV5sTOknjEGUbBYFFS03WMWbMkTBrnEAoC+OBKp9bcjtglj3pH6DcOsHfzKho7t5GMusC4L05ZVOvK78jnoPKW4K0CuMoyGQBxB1HYEQB3EhGEG4kKPZOhuhvwPLXJFVWtiX0QApbZXgVoN/ECVLpyzig5rGIFzDioROoBzjXoLMb5YZqENnl4MkPTjFzNgFVjBbPeG/DWgrvyM3IMFcBVstSxUwWvMZJh2Buoe6CxBaYjI3sGz8NcqYR8XgHcCcHHHmeRnDcqgCvuOtKLZhQ8FgBXAUt7rcneJSNEC7Tqz1kBDtd4vhfOuygK4tpB4UyaMVrsH/I52Q/YP1O5yhgnpQ9oNjGLTtl7CFamxhinxsivlJFfrcCdLwiA23ZDdF0CuMDEI1HR9GYhCZAEcNUVRRS4nLU4iapWzTrlT1yxsdbcXY2Qkb2U6Lv8DHs07dNGg5GCtH3OuKjWDhGJzX8sBPFetyfOczGz+Thm9pVYolbu3L+UsMK/y/pNNx0D4PI4B1x36GKkV4L0rSEfsYNumKAzTjAm6E3hhUNzbwcDfpXjoxm6jNHgDIrOMWITzjVGHq4QEXkxU507/F/+2yc42i+yaT/5mb/1I/DkwvtbP6RPnvAXOQK/EIAri/4jqO4v8uT2Z8zVrU2xwdbMv6UGHaR2r+Kg0cL2fh3tcYTmYIz9WhPjcALPD6ThYf4tv5LppExqLf6o+OJmxA2fGwgZsGJ5FJGdpUNHbspUFnHzXqhqNlfAYSwtQQ3LTy02MjK4E6WL5yJDG1JaEfVacAYdOPEI82fOID1X0cNBEFfsNDgHcgRAtcM5bqB8/nDQR7fVkkKJGxqLz/4okpzXytlLqDz9PCZuVrIC6KUYOFTD9AEO0jnsYfUq9hRkOrFRHKnikhvqMEaKtsXhBJNSXgoyl4DzBOiHAe4PM7jf99B3CgCtpumQ41KRGmI06KPXbmPQaYv1H3+JA3uyHskk4+A/CmkXS9tkFkl9NI8aqNc1R3TUHaDb6qDX74habzzua1aWQ7a70FFNzi03b2Yb0uJaGaUsZJWNaq0omYWq1ljp6hrOvvRVXPjiG/BLS2IPxNza8aCN5v1baG1dxalqgDPrCyjPFcWmkExY5oDq65opnr1meX7EykSbbSoyB21mOrbQ7NSxVT/Ep4cN9PLz8Fc2MckWhEXKIeOVH72Dv/72d1AOgbPpEjaDAtJRpMPjfIBRJY1+NYtCZQ75ICMquL29B2h3e+iMBnhQr4nycfPEKi6cP4+jTg9XPiGA24MX0I6T+V4K6hla9/Fs5jH7ZJ1iCIBLsN3mL5GNxt+KRjixmMe/92uvo7xRwVOvv4RTF8+iG7WRjDooxRHceh+3372Jt//iMsYDMtxYT7JgjzEY8tzHCuCK2iGPwWCMVqeJynwV8/MLUtiTXcdBBgs1vi4BXObiCmOdAIj5w3tSyACSY0sVbYwzp08KANvjILzfk3tC7GGSRFSJHKj0en05gaW5khbwSYJsLicWs61WS4YZtIFlw6YDHBaZNORMsDBfRS6bEUCXx5V5KHxffH86ICGoQ5W4NugEv1PFMnpeGfv7QxR8B+dWHZyqJFjLZTGXySGd5TEiO5GvxfEfh/lkytOaW218ZfjHU8gcGSeFepjg/dv38daVG2iME2EX8hrULBPOD7WYt4Oz2a861NEBE+8HAlOz2VuyhJprg41OLpdBLhcgnYqxmMvg2RMnsFGpIktQORMgOzeHbhij1enisFbD9t59uQ77cYK9Rhuxl0G2MAd34iDqd5DNpFAq59HuDNDtxnD8vNh0pwIyK1NiLzoIEwzGE2QcYCHr4gvnNyVbUu4zZhjTssfmgk64lDH/h1+Hkk/Lr7/1xrP4your0vzs1Tv40++8hc9uNRCkl+GkMsrqZv6L5AWpdZ0lNFgrab3FdRB5bMmlbF1rYaWDZlVf8fjTheDLr72AX/nqK/J5MvkCRmEK6cIiHL8A5IpwqOL0M6g3e7izfR9ukJH7leAp1620O8Fk1BFlWe3gAM88cwG7O3vw0xls3z9AdX4ZuXxBAFOxDS8WJSu60TiSBy3OTp46KdfPnRs3TBPkSIbo4uICtre3hZhABRvtAOcX53Hy3BksLC3JHkIrezZTZOJ+/OFlPHP2ggwwvVJOpGhqO85mbCxKX14jvD86bWa91sUalJk9C4uLojDhfcphkBxPOc6qZOJfOq0Wuu22ZOlmg0CIVFSykMDkhUOszwOldA/uqAsvZpplCpEz5NaED67u4V/8yd8glc9Lw8u9nNbRzAGmcp57Oa/tpaUlHB4e4uLFZ3B/exc3b9xCp9tDdX4J//k//sfYqx3ik0+v4dt/+ieoFPN4/YtfEBeKw/1bOHt6EWurZVFdt9sj/Mmf/TVabhHzyyeQ8qh8DKRplsz58VDcHIppD3MBlRQTDOIYHeY/yr+PkBoP8NqzF/G7v/arKGUDVObyogKWiYfxxCOZQR5cj6UpDZRlTpb+mK4RVGmO0BrEGMW+ZJ4zK9ala0VcQBL6yPKcZCNMPA5GHPTrMQa9ESK/i8QdotlpIuFyGvO505gMqIPnzw6EiBERxPc08oF7NgFcWvCKRZsw/kMZGhAIF76bw6ZbwVRRQrL2cVPokwndH4kLB9Xl3Pe57BKyIqDNMkajFJREQiW95zEjjXlYRgknKhFarnGP1YgG/s762qo8ODhn/SWD4TjC/MISMuUqru/u4fZBHUeDEbYecN/sq6WqqBr1utTMOFXRieLJZN+J1ZeJcLBKOdZ/SuCg5biD51+8hJe+eBaZPMlvKYx5Tg4aqO/sY3jYwlKujLW5RRRFdeuJCjefU2cWIRcY/InLC4lkrXZHANzBMMQwjHHU7qBx1JSh0dLCvJBpChkf+awvz0FSUrFQlH1Ixh1T+88YkxEt4rXm4b2uQIQ+eG+QvZ9i7hSHiLz0EKFKl49UBtXqCpAr4MO7d/HDq59ipXoaF545j+6wgX48QK1J4hiZ8wlovzlXKqBUKaC0Oo/KWgVBMEYy2kf1fBE7UQ1ONI/NhT+YUXeaOc+jRM5HASQzKCWA+w//4z80WGkiwMXi4hLKC1WU56uoNeo4ODxAn/VmuyPZ6ZkEOLWwgJMLVbGyXmC+dBzClWgEMvo1U8uYZBs1lMkqNefFnp8ZrZTR8hH8sflzGrEge8CMQ8usNaMMcgkUiVRcrdkI4FKJ1aTV3IDkNnMPSRYcyWuq/hHnHyFwkYTIOjPUHEOxwFTLP7Xv5eBW1R5TSz6LOpua6RgGszCUrsgy5LbDT2tf+wiKa2NMbP2lKlWNLNA4Cv1js6IJXlOJ352k0BxN8Mn2fdx8UMOACo5iCReffx5PPf0U1tdWUJ0rwuF6wiw5U8MIsZN1j5+WbV9Vg1ZdM9PoWSDDfEuGmTJU5/Ew4LyoZrmGkdxgBp4pT4EDX1Ucns97UqNedPhuchOnFsezyqoZSNA4WUu/IW5L+nOWGGjtrfU9KQnEymBlhGwGuQIQ2GNo1aNyTSkAZCwAzEE2bcgMgDt9bkvQlF952O59epKMXatxxH5IxWyP7Cy4+rmt+OcpdKU1Nc4mtk+asUW2ZInHh1Kzjfz0StPr6qG1YWbhmLEAt0rL6WU/q6iXY2p+z2QHTtXOZpA/xcinlQpn0arEtaCo9P2h9v0ctt9n1uedu3jrrbfwvTe/JyRQqo6OAVw7oFebdv4OrwkS19j72uN8fCwUXGDvyrWbdRYJUQRwuQ5wvX3uuefwta99TWo/PgGfkzUZf056D5XwTlXQBHXZU5DMSwtO7nUEF0luJojLHkAUTZKBqwAn9zML4PKe3t6+hw8v/wTb21uo1w/lmDBKRF+HVYoq3nSMY220j7/as2nvC6uSe+icParqNvW3fU57KdnV6+Hv/zRg9xg41mOqimvhXhvbT2tbreC/aD5lX1Bi+SMKXEMWketxyh3R6Am7JrOGpduTAEbWIpn1jji+xFJbEcCdsAa2AK5RdHq0hfV96a1yBIRJGje9hR5VAkFKPph9yEjC2N4qCKyzD7s3sO7SOCp1KqEzDlWCJAuRlS5Wtny3VHOz76YLhAWYZQ0OMFeuYmllVZwvinNzUqPxrPuZPNLZouxh7AE//OgK3n3vA+wfHqJWb6gpvlgdpwFXH4mbxiSlX1MEcNN5AXBlrTf2x0LCESyIezXV8kpSUEWoZuAStKWtr3w1AC7fu80UF9W8ITEoQK8ZuGopLWx81cOawzmrcpU9e7pAmrxy+R1d+601srpmKMhrSfAWvJ3aHZBkRaKFEHymV6/ep2Kj/Pjs0wK4OtNUBe40l/YhMg5nNqrUFwCXzmWxRpmJgwXXKQfiOiJugQRmxTabGa9DiQ6rbd/E0e4dDGs7CFuHcOMhPNYZZq5GE2aqHCWgQkB+zha6mER1xCGVoF1VcRIcFreQQN2uZbxilMYCmir1Rls/Da6wwlmCt5w1+jFEaUvwlm5iBBMJOhOWD1IpZFgLPaK8lS11aiFsXSxITjS6aD7fFMC1e6J1W9GvXJcEwJX4LO5dsYnUG4sYgMBupVJGgeT1IBCCJJ3/OPPjbFHtyH3NyeW9ZYy6bfSbWXSmZ3rqsPEIMG+Re7lOGBHHeog9B+Mz8lnMlefkfFOBO6CL5Ih9Ne91XxSsccT5hAKdsRshckNkFgvI0j55qQRvsYiuP0HPjxG5E0R0cxK3owhuGAuA65Icb0BntnYRBTYGwKWTGgFcOZ7Tos8shnJ7HF/h/HeZV5s5M5cu2k6Ph2NEIzo7jnFUb6B91MJkSGJyLMQNksc1/kjtpMVSXvY4Jcnx+JPQSCCXx9wSgiwoz9qZxyKKOKcncJsS4LZDorY8HHRJqE558pAMXagSl4rchCp/PgIfiXnwhmn9T//1Exztc4vBJ//wd3kEnlx4f5dH98lzf+4R+IUB3Gmj9zMO5udhvDNX95Rla56GAC52r+GgTmuXOhq9AZq0e+wTrNTCi8UO1XNUbrEpYqFF0IZMxWw2Lxs7NwlaZpHByaE3mzQdMqQk/5EFSalYkGxAsWiTjSdBIPWOI/aeZJwtz89jpVxGEIeiwM3EYwTxGM6oJ3avXqGI4tKSDPUlCUs2sgkcMnXTBJMjxMOxMKCSKJShVa/VUpYXLSESVwamEzeNzRe+iMLqCVEBcLCDcCiZFXG/g0m/KzkGRoqmzUo8Qk8UrX0BIpNxBDYVEy9AsriMUtZFxgmFJTpOfOz3Etw56KA1pMIyFpsJEqGENTweS6bdqN8V5ifBV9rashjSJphZPcoUJLA7HPUxZsYiwRgBHqkoUFBEh0JqGWTnGdokCnSrdiky7NCiQgsyU5iJHYsq7ZitMkylsXnpNbz+m38Ab25FCn9plAnitg7w4LP3kI9beOrUChaqZRmaZgMX+YBDX2/KJJx6XZlmTwBc5kBQOUkL3M4Rup0adhsH+HS/ju1xCoXTFxBm5+BlcwiiCX7wb76L9976AXITYDVfwokqcysdAbOStItJ2kPoOtrsU+k5GErh1ur20aYVaRiKJfHp9SWcOXUK3eEYVz75TAA05q5JcTzlo/6UcckMiGsnQwIhUr1MBEfsO8kk92T4OZ918ZtffxUr55fx7BuvYunsBiZejKh3hKDdwfDeId7+7tu4f7cF1ysow1jU1cyV7sshYyOWof2S44nKdBSNsLC4gGKxJANNGaCJLTKBxVgslGn/RYXhNPfD3NvCJKZqwgyyTm2eEEvXTpvq+liuCV5zBHOL+bwMK6h64fPOlcsyoOBghuAuCRy9Xk+GGLRo5Log9pNyfQ6EZECQic/T63ZkKM7rgceI749gdBglAqRxAM8BLa1V3eoyouIa7tx8IOr3kwsx1koTLOeLqOZLyGYTpDwSKgjSKhDN1yWbnk0/C1HNW2Umyxi9MMRBmOCdWzv4aOsB+pGYaJkBlzb39p6YjsCMpaIuscf2ivzsHN5wIPXwEFaHSGwY2Yxlc4HYN+dTwOlqFacXFrBYrgiAm3ieqCG3d3ZFfckBQG80wlF3gF4UI/EIyIYML0TAoQIVx1GE/oD2QDk4Xk7Uh0Gea6taIDGT00ml4U1i5DHCi6fXMO4cYTwYijqUzYRyEtS+WDPMSO6IkTihWE3+wW9/CZdO50BO7+2dI/yLf/kXaHUcuB5Tx5lVp/lRHIqrisDcAWJLpZN4C3Srl4+MZqV917waYdjoveKRfevgxNoSvvqVL+Kpcyfh+wR5PDgEV4K8PGgVhkxeAdwgj8NaBx98cAV+roC1Exui2CbTnDmh4+4R6ocHcs43T6zj3XffQ2mujHqzjcWlVXS6ffgpKiTHcj8VxHpabWQXl5axdW9bAKG11SVUy2V8eu0TbJ48iZs3bqDRaExJD/L7uSzWN07g/NMXBDwgiYGNFrM1++0OHuzsYnlxCbuH+0jRMjmdlv2EVmxLiwsCbvJeOzg8xN7BoQzEV1ZXRIHL+5kZsXwdWguXqxXNWubuxqZdXIu5bg6RZ2Z0MsHO9j20G0coeimsV1OYzw/gDI7ghhyqu0j8EIMEuLUzwHffuoYoX8TW9jYKxSJeffVV3L59C7du3RIwem1tDS+//LJYAJ49fQbD/hCfXLmCYnEOh4c1/Nbv/A6ufnoNb/3wB7j8k/dQzWfw0nPPA9EQe9s3cHKzgs3NJXieg8sfXcNfvXUF889+Cc+88AUMhxG6zR66zRbGnSby7gTZVISsO6FhhTTdg2SC3niMfqcDZ9jHpc11/N6vfx0bK/NCImGjLZJWTlRk6qHTODJ+BSKRgVVGhhtOOEDcbaPXG+D99z/C1u6BqLF7gz6iaAA3RQWbiyQyV6rk5XJv9OHEPhz26aOBDFtYy3CdlT1UNgkqllWVrjZ0bIzVwlUHR3JHaGaXDBG5JvkyDB5LVpoBKDgK5EBDyEBAO56gO1a1vL2n+NvGC0IZ5twXjJ2Z3FVCnFEXA1kDWVZwoOxpppfUKkmMxcVFfPnLr+PqlY9w4+YNBbIALK+uID1XxfXt+/jk3i7uMCP1qCn7JdWWdFGg7TCHAXZNtCocuw6qqkmHfcfqOQLMfExw9vwGXn31BVQXee5GUgeS0Nc8bKG+e4jWziHKqRzW5xZRzReQS3O4lhJSAUFXElVECUT1fhTL/lM7OkKTLg4czDBbnQz1Xl8IRSQPkQjHPPJc4AqRiLb+c6U5UQRYtYoqwyIkIQf5qiBTBTVrLg72NCeR/x1LajfXTAde6GA+SmM9VUWpuATSnG52jnDoRMjM5bD2pXXsNbdx9a/ex0K7jGpxCfn1JcR0ExgzSzlCcTMLt0Ay4yEQt7B2cR27oxZKxbOo5L5pVtjjtfbnKXDtmvzO2z+eArhUBgiAu7SEufkKStUq2r0ump0WmrU6WvU6AgPgrpVKWC+VsDlfxUqpCJdZ2QRwwaGXArjTe2wmN4+vKzoYM6SSUbudqJrkQlEEkKNJ5TXJbkZMoj+myishqphhr2SaGVs2gptUZD0K4IrKfnq9qXJX1bW0Gea1SvcdKt80y5vAPYeF7EnE8psDaxLbRPlnAUEdrhlIx9gKm3NwLJiQQ83P+9OBOyWDSQ8x88eSwWZrB/Y8fMQGHB+7GXQnLq5s7eKzvQO0wwmSdBanzp3FuafO4eLFC1hbXkBCy8cJ+w3DwRVHCypkA7lneW/Je7SgpQyxFTwSUGN6MZk1SyIyJqJQYX0g9wWJqLQIFEAjEPCB+bfMUiNRl99zabEp6q9jRcdUtWuskI8B2GMwlgRbBRhmHgYwsooYm4No1bD8pFM1kLF9lM/4/7H3XkGSXWea2JfX5L03fVaWr662aKC7YQmAAEiAnhMzO7OhlXZ2I3Z3zOpNK4WeFKGYd4X0qJB/WT0oQrERo4nR7DgOyRkSBOjgCNMwjXZo3+WyqtJ7q/j+/5zMrOoGCFKctwYiWWB3VVbmzXPO/f//c/I/Bty1qKIc6VxPBlgyQO0EGDY1iyUxz1owT6yV7Q60Z/GMQnFaAM0sgV86Nbq3IbeAnEadaMakvp2pPbn9/5+y2GZXmPnZmT+6D2hsV/cEFLQfi8G9pz+tL2aq1uI9zIB0Fqyb+Rl9LwLxGEUuVfN6fvJ3sZdhP1urNfD666/j1VdfxY3rN3Dz5i1V3/JhgBclAWp2MvcvnZrYA+veUTXw7PrgeU4ghjMJ1k7W7Yv3rscffwJf/epXkMvlDZBMIJZkK42ZOUzY1BiYnsS8MB6KSlC1ayap3Jd7EkmsHIyL64xZt3xNGt00FNeWd997Bxubd1CrVeTPhCdqMnoVODSg2CHb7NnXM7sup+tgShqd/TP7uX2aQ9vsnx9+z5bsMfv7pI4xwJyuTxLRlMw6/T4FnfQMn65Q3Qpm/RiRgEC08r2snTRKJPTZKxnCnfqNSB00IAluOEKTMQm8Nxt1piXOEGyNO1TcxgXADV3a5bM8Mr/TdHZKOTL3LbOmZgFc9iYEQORB0QDvHROrZHUPInhLJzmZEVCBJgWWB585tmEksyfWpALqsvf3A6QyGcwV5qVmTSZToobl7MiP82eSuHtnA1evfoILH1/Ehxc+1hqDRD6Sc524sUxmrUTgNpQHvMhYKFOVGyDmh3C8uJz5jBIQy3q6uIkCz7hlGXKNALik+xC4dTVD174fVcoamwG5b1mSEWtpJTuJGtaoMC3ZakqykSmSAVj1RLZEagVnZ+BzsVk1FsfGDcHeAw4CuJqJbeuByXoVNsF0bU0IEHpSTe8FllQ9scmfHs7WlYz3HwVw1WVFiFwC4I7gSWCpmaHJ2cQOjK4xbdT2NtDYvYvW9k109zcwbJQBEkJJGmH8mzgAEcAVY2UDujYwHOxiNOBXznb0DBNHJgKYsneMCwDnl+Z8VdqX+XOeLUKQVsUne5xgGIM/JOBKAFc7EdYEPtctQVaxTra2yVqzyKdtrLelbrPkK6GYqr2yAI4zriSH74k8pynAIWlViJB8sHbu9UQQQAC3QBecRELmwZxTthu0UFblsOxfki8CddgREoyJuFBXFBMxYQ61KYBr187Uvl3OLnFgYrc1ADijcIEwEcj+4+fK87zdaot6lR8Ie7wpgEtSHyMs+qLCDedTCBfTCJZyAuI24yO0mIHrDtF3VORAcYDHSCHWRxTKWACXamQh3Gpac2wUgzdScHzqhsEebYwR37Ci6YZvZgtMXUMez5reQJS3A0a8tLvY3S6ivFvCqN3FuDuQc0vuOuKwxvNKZ4YkBvD62nxcsYH3jbPAzNxXz2RzuYcU7jjo0gUr5qCBMRoky45jaDInFy56pC2PCeDSMYbXzMOQMwuSl+M+hnEfo8DH2HOw8T//d7+0IjpQID/4Pw+uwG/oCjxYeL+hC/ngaX61K/ArAbiHnnoKxh5qFO8H5NrOdbbX43+36xjeuiDDsa29MvZrTclpZAYHBwRyI6SKrtkUlirzSzhEJwjEQmx+YVGyZqz9CYsjWhERZBF1A8FKDiw9qiKohKDtx1BAPw7cCOZSVcQigOrd1YV5ZPw4Iqq1fBcpL4aIBEVm6DYbku2YSGcRMPOAAIBYhI4QY7gElcHGHo+FCe3i6uWSWG0yN5NkrPbAQatPhewYq6dO48SZh2VoS8MwFmz9agV1qhVKexh1O4iFCWSWVpHIZOR9D5lb0CCY3REQm4CUl0ghuXIUhUwEf9xF3HfgJtJoDh3c3NzBxtYWNjY3xKaa6jkW72JnTEYwbZDFZlSbYGmOHLUoUdsQLVMlP4zNINUAtJgbq5WZFDMsfgi2mO/X3A/+HYt4ZowZBZyx3bCWQBbsjbM/MSzZLuJYOPkEvvit/xSpxaMYyDqgRRyH2zVsXnoLzZ1PcHp9HsuL82KjnIrHkRZrGLL2aVll7E+E/W+KbxY6BHDZbPf66NBms1JEsVTClWIJ1+oDBEdPoZ/KwEsm4XT7ePWvv4uP3nkX8XEMc5mMKH5ZBDG1czBmYTXGqDsUq1TmevIzIZDYp7WMsEFd+EGAEyvzYvvZJIB70QC4wlLVl6d5OdqUzP5zuIiVT0IKYTEVkW9lKgqbKVp+J2IDfOXpx/DwF47jud95EfkTR9EatRH0u0BxD9ffeB9v/5g5oxEcP6XKRRnKUSGt3Fq+ItoJUfRNMDXmu8hk0wiiUGwkxSbJ8ZBKpWXQQDUdFX3cc6Icok0pxhPlLUEaBRocHD2yKkAD1Ux8p2xoqPAjK55AfCJKqG1huy1NKK0nyWzPZLIyTGFBzMaWLGMOT6m0FfUSByAd2sUykyiUz7fdaoK5R7xmLPI7XbL0IfaXnS6H4o7YsTgLR9BNr+Hyh1fhNPexnO1hOQ0sZuaQS2aRCNn8NxFHKAUui3U2X3yfYtnGNU7mIgvfXg+N/gDbI+AnFz/BtWIVg6FaKXJvMNeVhTSY7Xbosz6sxuUnwT1IBbOqU6hi1fUx2+iEtIJPBfJeE7Ex1vNZnFpcwgJdAug80O2i0myKUpqfGwkFtITc2tsXADeeTKAzGKrVtAySjGVkjMNS2nwnBWTyQwdRSKYvC2pfsmPjsTGWkj4eP7aEdmlPQD42kLRvUwtFM2SV3D8CwrSba2FhMYd//nvP48gc258E3vngFp1lIBMAACAASURBVL7/8lsYjCI4big2vAQ/2SzwelsGtG2EZwdHokIQoMtMYtgsiW0l+xQ6JNA+aYyHTqzhK196Go88fErOB4/MHQ45/ACxMEIsnpDhBW15OLiIxdO4fXsHP/jBTxCmspIJGCapCHIlL3TQrGNnawPdRg3Hj62jWNyWQRCV2XHJ2OJr8FEuV0S9RRC32xug3mwJGHz9xk0BfJ995guSQ877GYkKr/385xObPX7mYg0syncfy6srkkXN9c88WjZItXIFH757HmceeQTlelUG8ysrK7K3OFw8ur4ma4ifyfbODprdPlLZPObmCvI9BKU5yCFpp9lqCUGKzTGvK22ArbXXmHlwtKFk3nmvj1vXrqG0sYGTyyFW8wM47TJ8ej7xnPW76MZcFGtxXN7sogwf77z/Ac6eO4fTp0/jRz/6kShi+Dt+//d/XxS4VG/yfJ6fK+A7f/VX+OqLL2JrYwMPP/KwZN3/6Z/9KT58/z2cO30SR1ePYOvOLRQ3r4sC99SpVVG0Xr9+B9/70RtoJZbEfr/bYz4riQkuFjIJLGVCRMwrH/fF2YHNYHvEIUAHo0YDa6kE/vm3voLHHl5HIunI3sCYqgcWACKDVPaRtVKW44VDtkAUyaPaPnrVOi5f+gRvvX8VrT6H/C6GtDceu2iPSdrhPjCkL3MG0pmC6jCPA5F2DH5Ms8B4Hx47I4yZh8TXzHxd3mfZoA91GGttKeXkNraSOoxwhGTF+odKW2ufJVwTY/XXH4zQpiU+lR4cSAsgS/qFHZrrgFMAXAMmqFUrByha5AnAYQbKYq3F9UHCidh9h3j6C09J9vn3v/tdVdhghKWlZYT5Aq7c2cLbF6/g4q3bqHQ7GJhsUubP0rJbBi1i2zyW4bfYnRk14cT5gOeEUQDzusbDMY6sF/DCl5/E6loBMbeLsaNWg1QjV0p1bN/YQLfUhNccYjnKYzGbQyqiesoX1SwH5hbA5f2W65L15x5zQnf3sVncRZOqZb6bMUQpT2eXdDJCMvSRiPOsDJBJpcVOOMmhq7GSt5afBHDFgtMM9Xn/4HBfHz0FIsYDdOWe4cLvuljsRVjtJhGNfPSiAMWUg/1gjDa6WPnyEQyCAc7/9euIbjjIJucxnE/KQCTppLGynkBm3Uc472CY6qI+KCPIReiPgGi8gsLi7x6q7q06a/rH91Oi8G+ZM/lHf/CvNN/MWChT3Z+mIiKfQ497bNDH7tY29ra3BcANRmPMxeOYjyI8sraKo/MFOMOePGJjRnpwMGYmPaY2mgxeZ9QcdoiqWI4O9tUiVbes7gkD4NrYAlKEREnOIbhR67DGZNYbLenGzBgcCoDL85p52bL5Dfgn1sFijaqKAw7jpP+g5TNdOLhWhwOx0Kb7ggATM0Q9rYeM0syADqp0seNTC0WY2lvAXh1Yy2NiOzlB32RfiFrNqmBNrWBV66ZEF0IUQQfZS1RtxBNow8dHtzZxdWsXJarLYw7mFhdx4qETeOnFF3DyxFEMOszq7suAlu+FAJNcD5cOSRT1az06AVvExYHnBPcsr4vJmZNMYKrNmN1NFY1mrQmpQVgjjtjGxoMI8TAJVyw9WYuQPBWHb4BcIQqJyY+6fXBt0E5ZCkwTdizXXJwyrWLRgLfmeto+RP7eDPntV3u2yidwH7tr+TNj9WiaJDMcvbdG0+c3pB1T4h8eVh/cfLparJZv0hVMfvbz9vgHG3EroORXBc0tgKuEhlm1pb7vz/t7rAX0QeLB7Mkh4IQBwacK3InY2XQe+o4nw2ezzy24MK1/9Zn13qfZuPrUvE+QYEkijK4p/gzrvcuXr+LDjz7CT3/6U/zkxz/VnsSoWXVvaZ0phCCSxtlXyH2MY3GrMFSnCUNhMOQbkjmVgCNAr+visccex9e+9jXMzxdkLYuql5aPZo/qPlaVrf0z9hTlsvZC7LN4HxDllucLEUhAXBKLTSavusrEJOqAFsw3blzDe++9i53iFtrtptTb0oebmkBVnwcBXK0Z9EyZrakPf+qzfYftP+z3TMkO05+635/Z38X3O0tStXtjttdVVZyeZxbotcpgm2M+hehsJ2Wyws3LkLUh60ct3+m6pgCuL/d2AkZcZ5r5yTOfhN6RgLcdWnITuDIQHc8qOrMFrgLAmu9p4DKTjaqgIX/GkAnMLMXOUMRm2AB28pWOZBbA9QnUEyDSdSxCBN+X+kLIvoz1CiIkszmZPYWptKhuCTjzJkd3oATJYtkcomRSADoSXdjvKfklxLvvvotXX/kxtra2sL9fMvsnJhanfjwUMjNdXUDglkCtT0JrAj1QAefL31GR6yfSYsvs+KH20OK8oE50oigl6U7uoxQr8Ksj3+vSyornswF+9c6mNtOsOzWSgO9XleWzoP30DFbikyUb2nWrZCx1wrJnjMabmHu7UeBOiTrGbnnmgLO/U1OLD55cSkTSPztMVrhfT354bjMFcBWc5ntVwocqcL0Y+ywqOe39yhIW2Dj3MGxV0K/vobO3gdbuHdS3b6NXKSLWa8MdDYVYQEKTAOZySQm8NjAalTAeMb6NedgaeyK27FRyGwBXZniSS2/y2Q2VTFTDAt6SAGeIZ7TQHTmIk/hOy2vWUU5MekLaivvyXrT/FsDX2iZPMmBNFqyJK2A3QELDpwG4k2stc0XH2Mh7pv9Q0J+iEpJeeF3Z01KBSxKOALiMi2FONPPJXWufrhbq5nahtZSNe5j5jKdkHaPuNtbnk5m35AUzMG8K4PoBLfQ1Moz7gBbKtWpd3C4Yd8M8GoK4/Kx4P+iOu+iO24gW00gsZxEs5xBfzIr6tukN0HdHAuAy7oauiVQ+06raGTATV89G1quqwFU7ZQGLhzG2QvJQAqR5TD8Qc79V4iN3IqMD40588nPD/kgUuDsbWyjt7GLY7mHU7cvnKoWa1HE8P3wFb/mQmppKabWW532PtbFsPyEJmDpBim5D3KALC8l8jitZuD3G1VB9O3bQG8YkL5ckaPbPnHWyZ++5Lnqeh47voscHnS9dBx//r//Tr1CxfP7a5sF3PrgCv+wKPFh4v+wKPfj7f5Qr8OsCuAeaO2O5ceAFHgZxD3WDdsEPG1XUL72HcrWKEi0eKzWxNIxHSXh+INl1HG4TxGWhZxtnAkcshFbXjshAkH8u1iuep2AP1ZCNhoBqojRksSDDywFC30GKyjU2VrERquWSsGk5KJ5LJZEPQ+TDALnQRybwEREUjI1lIN5vtqUoiDM3LUl1Gge4RCDJmlNWPouC2GCMYbeN8t4e9nf3UWu00e47aPYddEY+2sMYcssLOHXyCNLxmFg1hlEcg3oDlc0tVLY2UN3dQbi0jPWnnkF2aVVursP9fbFXZmHV6HdQLHGY2EImmUUuSbb/GEE6CS+VQWcYw/beLra3buPWzWu4enMb5TrZwlpAWptMVfloMylAC7N2ZTiijZQoPTkkYb9g8pz6ouDR77OfJW/uao2sLEix0zFNoyklTONs2M+0nWZjyaJvNBAFYGfkIbV4HI9+6beQXjoOl8AKh+Agq6yP/ZsfYOf6eSznAxxbW0Yhn0OWahcBcF24opJjc8RcPjs400aBzTjV2fJoVtGhJXSpguvFKq6UW4itHMMgnYKTjtBvdfD9P/9L3Lr8iWR+kAlN8GZkrDN1ahXDoK0AAAs5ZsmOOXQX6NZFbOwi8OI4sTqHh04cFQD3o0sEcFvK8DVNnwK4hpU6s4nubYS12KW9IB/SpEhD5Inim2rxR0+s4ukXHsFL/+zrSKwvox8bIec6qF26jjf+9ofYub0PeHmMaY07pJUmr7uqL0lskKzAmKNK2OEIPvdJMiHkAQKhVEEQEKDynQCuWJIxu8nsTwKubBQ4uOT6oh2UgrUe1tdXpYjrtFuyl1kI1qpV1GtVGZwTaCJBgqomZj5Zi1U2pPyH6zGMImEak3lMlT0HLcw7adFGeay2ybyStM/xY1Tz2HwjNogsBGNotnsY8OPjp7R8DIPCcVx87yJa2zeQDxoopGMopOaRTWSQDIdIJ7pI0l6da4A512J9SVUsX5SLfp9sUJFDo+95+Lhcxg/e/xjbjR7GQ4/bSYCLUWwgmZKx0b0A7uEBit2Pkh3KzKMeLZcUYp8d/okdfCKOKPLkvDqaY65jFjkOP11XhhG1huaeppIZGQS0u31cun4dXe4Juhl0O2Kvxe/pM1+Tpq1RDr5PpTM/7xH8+BiJJBmwAQbjAJ3+CEFsjJw3xNkjC+iU9zASyznN+JFh8kiM24z9JdudDvr9Bh57/GH89reeRD7soNkL8PKPP8Cb71wF3IRmzUqWjropqEmRzQs7aAc5YeebnDQ54w2rl+c1z3bXGWJleR7feOmLeOz0ESSSZJfTdoz2O8wIDoEgQCweqDWPZCHGxU754oUb+Id/+DEKS2t44ulnkM5nECZDyXIctzso7xVlkNNqVOXzJZBEdfgeVWZxWt6FYsnWaLbk/CdwzlgAWi0THOC1OnFsXYhBzMCl1d/+/r6sfQ7xZLDUU0taWvO1Om0cP3Ecq0fWxHKYn295b19IELzSTz71hFjcc2jY7XWRSiVw4sRxaaR6gx62drZlID43vySKDt6vOCxiFiqzOgkacW3LIIT5sAOOkIilkOkd06aM147Z13t72Lx6DSm3jrW5AYJ+DUFMs66HsSY6Xhw7VQ/vXKmg6iSxUdzFmTNnZO1eunTZ5L218O1vfVuUMLVGA4VCHuXiLr73N3+DQiYj1mIvfvkFzC8U8O67b+Pi5Qt44UtfRLm4j/Nv/wLlvQ2cOrGIM2eOIp1OYW+vgu++/HMURyn0YyEGsQDdvpw+yCYjpOMOknEgErzSQW8EdLneex2kBn387hefxu+88CTyOQ9Bhhgor2okZ7MRRclXXhsBdQ2Ay/gDAiP9UhG1rV28+tNfYKc+RnPIYcMA415biBxtJDB0ewIoyo8OKRHkEw4xdLpCzInGCcRjgQz7GEcQ84ZweT/mHZAWyBzWjJS5LvcHnkUyGLZkJd7LdTBJKJZ/T1UsE5L42VAlyzmdDhs5tOOgjfdym8/Kzt/YGRrQSM0EzV3eZCdOXTT0b1ThwzqJyjod6nGtHDt2FOfOncNPX31Fss8pZM4XCohyBdzZLeONDy/i/JUrqHKdc7hFRQHvHwnDlDfAp7XIJBhkFXeqzlK1htiYuUPMLybxla89jbPn1gGni96gLTXZgNdoHEOxuI/mXh1Oa4TmRgnJkYeVXB65VCgALO85ZPFLti9VvqxhOCjq91FtNLG7V8LdrW0U98qoN0lYiSGTSYk1eC6TQi4ZIhVQJU8LZSpwM0gEoSqnWDMxu4vgLUkDIwVtSagj6EC7NVVzDeUsJujJ30DrMK/vYqEX4qFYBsmYh8TRBexkR/hobwv1Sh/HnnwYscjDtfcuY+vjLezWuiiPx+K6cDw/h299/VkcfWQe3grQX3dQSXbQHXTgF9uY7y6jcPL3D/UXvwaAS/BwBORzOVFfJzJphOmUqtXpALC1heLmlsQ/xIcjJAHkPA/njh/DyeVFsQWkCpcDRxJveEO1YI+sPpstZ70WxmbQqaaJ+r8mEoUlOes/S0q0Qkk7FGQ9InZ8WqgaO3TuBx2KCZA7HKLFeyKdKkQ1ZO+/OmTW/FW1XNW4B1V7ddpNIVdymCiOQQYc4/2MShCr6jwAiEstaBTBExWMfiT8eSsrmoC4Buy10+YD4NDMCHrGSE+BTAI7BmTg7x/4EdoxX+yTrxVL2Ko2UO32EWUyOHJ8Hd/4+ldx5pFTQi7lKUKLT2t7KTpoUcTQDo8WjQbANe46umcVvLX71tpBE7xipAUz2Piz/F6eb6yz40GIIIjghUmpVwgAsBf0fQUmLFCrVnyaeStmjALgGoBtAu4pOKuWs/wedYk4PKJXe061xJbhrT1fzdBRswZtrzOT32rtk2U4Oh3jzNZoBxWEU4DX1nKzX/V13QfAnZkQfT5g9dPUt/oy1RXFEAImdrRTsPre1/TZ44fJa7rvJMuoy2ZAgimYPBmJW98WM/g318kos4zUzX6ZfNV9bsFczZRlf6tOBiQ9aT7n3t4etrd38OqrP8bLL/9IXE4q5bICP8amX0jIZv2Q3CzqLRPfYVWBCuAqkCM5jOKaoApadS6J4dHHHsNXv/pVIabRXl/Boemas0Qkq4Lmzud/k+wnjkZCQO9pRBTJTKm03JdI5mNtZwkgfKnqNtbAtWuf4N1338HefhGDgbo7EBC0tr4ClnwKgHsYmPo0Re3hFXAY2J39+/uBuLNg8f0UuObCGovUKdA7AW8n2Zi6nqwa0nwiMqfQdaX1ioK4miEZGAA3YA4mAVIh1Wq2JWslnvsk7nQI4NJFTc5XrgcqZT3w5+Kur18JvIkttQRomLVosr8nAK5VhivQITMOUd5qfqQCuCREElSjeo1OImrzr9EcEHIVf0OckUaJNNL5AtK5PFLZHLwwFGKokLfjAYIoIY46VO9KHq3MPzwhmlWqDbzz9rv4+c9+Jg5hJBpzPUsuOEkxflz7YTandCHiw6X6NkIfcfRjBHCpgCPhNSFkVydMiypXzgllz06IMiMhDxJQYhRBTMBbknHYs3OzWmtqOeUknkPJJJqhbs6giXXtjPpa/kwteM0tX2uCiYWxsUk2wK0Q5M29Xc/9qXW+rE+T3T45q6WP/FQz+Kn9+KGNID8/6cutVfP0JdpeXlwChchBwNrGOrCWJ4l+qPcfUXbq/V4iWXjfHbSBbh2DahHtvQ3s37qCRvEuRu0KnH5X+iStMVRMIpngoyZGoyrGYF/RV7KumY8S4JTWwYC9PGcsyUzfmrGONlnjAvDy/jwBcBWo9bg3DIAr4C3PWrMeOAu0TgpaHalpsXw1EQqaQ6tgsNLcDcBnrufkvDBgIQn+7GVtvcA3IM4F9brU6vOFgvSxrCFICqO7G4n9dFck2TkRRkiEodTjekyoo5jOQY0C1xJa7OI0NSf7AJubK3X85F/O4YyNMh2IaK0ehhLFwtq+WmEOMQkOai9OFzc76+uhiw46SCxlkVzJqgJ3IYOG20eT9sreGH2XJM+ezFQ8ksINgMv4vgMArpxjfC+AQ44wzwYh+hkbbAPiWm95q7K2LjY+ay9xghI7AqnL2s0OysU91PYrGtnHGk8+Vz3zeG9SS2pmtROwZX1LtzM90wjmam0sA+TJ7MrW6HofHIpdPcmTnMtIti1PVrpVDtkvkSQr0xVR8w8cX2ZsXd9D23Pk0fEIAAM/+B//twc42meXaQ/+9h/pCjxYeP9IF/bB0372FbgHwL2PevaXYLGThubAb/qcAG6ztIdrr70qN1rm3tVabbEi1tyjQEAkZl+yIaP6zhb+HFQzL2ZuYUlUDryZUMHE7DEOvWt1WhlqFiYbOlGijNXqJRnGRUSTTYTod5qolfel6PHjLnLJpFjlLmezyEWBZJoFZOV6vGmPMaa9RKOp7HPxj1AwgMiODHYtEEcGf72G4vYWisU9NJoDNAce6gR0UvOIcnlg3MGpEytYXcwim0/CoZ8/LX73Sti/eQO7m3cx/9BDKDxyTmxw+tU6+vtlYbo5cQduNol+3EVtrwiv2UZIFQ/zLZJpjP0QPcRQrpawt3NHwIZL1zZw7eYuWgTbLIvfvF4xb5HhrAK4/EcYsLSG5PiG1mpKaVTWMLMZjNGiNsC00yG7X9mlOgDQhlgKS/OvHaQIuGqLVYcgl2Z6UKUcz63g3HPfwNzqKW0imOnbG2LUb6OycQmlux9jZS7CsbUlLMzlkI8ipAm0hx48fl6BZviymNJCTSF8NuM6GO1i1KYlcw3l/SpuFiv4eLeK4cIyetk0kArRqjXwd3/2Fyje2RQwXhQWbCCt4oLWuWTUCUtsgM6wg/64L16T/D20JKFSKnQ9HFvK4dSJdbS7FsBtSJEuakzTAN4PwL3fzlV2OokMQ5n9s9AZy+8iO3KAQtLHl196FC/8k+ex+uhp9N0xMnDRvLaBn/3HH2DccdAZxtFnQzboSyNK2CritTJ2g/zEqaolw9eLe2KhTEZhuVKRARoHZlSrcznQ9otkCRlgcKgxGkkzKoMGsVoOZO8S0F1bW5GhQocDCq5BDsUrFdSqFbGhpOKWKkWCV2Sac2ChSg+9Emw8OBDN5uekGeTvZHYjn6dWLmPU74kq3ieTr9MSYIaqNq5bUYzRfgUuqq0uuhzyMEdy9ThG8ydw+YOP0dm9jRAVJPwRsok8UkESmWiMucwY2ZBDxUCsWlkEc/guClyxgSG7Og7PjaPtuHjl44v4yeWrqEi8rwd/IIa0GAlQwwL4XgDXDjxmlbjcf2Rzch9xoHMPgCtghwM/8iUHl/ayxwpzWEpmkKF1NcHZNpXhLbmW+XxBhqa0q//o8hWxD96ulNCggpyZaDwLZCBJACKHMJxDjNY6PgegQxGsileQnxBrw2GricSoh9Orc3DbTWnydJg6ElBdnYmolOH+cdAfNjEY1PHVr38RX37uISTDHrZ3+/jO936Bazf34XoJOS/EjolrmkW8MSSbtYGUfmCiNlTbRu4kbRKFOmEcDfrIZUK8+OVn8dxTZ5FPk4ThAfHAALeRKHAR0Gqa9mFUSJJVzpYjxPnzl/H66+dx4vQ5nHzkESSySWnWAsdFs1TF22++hlNHj6BVKyOfS4sNr0ervOFQLMdLlZqo59qdHkqVKhoEfJjz5HJ/RDIkItA8GvY0J7fOppuAnTap/NzrdRITxsIaptUxmfnJdEpII7StpAp9njal1Sq+9MIL+OjDD0T5UamWcfrh08jn6U7BBM2RgDmZXAG5woKqltmUk61MVQTPXu5hqr6p+jVgEz8Psuy5p5h3RKIF93en0UTp7hZq21ewku0iPW4iTvyC+8Lpou342GuFuLzRxyvvXRF3jRe/8hVpbjk8pd0VyRcPnT6N3f0Srt+4jheefw6fXL6MLskY3S6qu9v4l//ZP8ONG1dx8+Z1DGJDPPbU47hx9QY+/vAD7O7cRj7r4/RDq0hnEmg22viHH7+Ji2UHPSeD1tBDP8Z8+bjMJGhTFrhj+M4IvmS0k8LRRzjs4vmTR/EHv/U1PHqkgCg5hpslA7iPeCzSe5tt9qkRYFNqLN5YUJA5TOJUb38PGzfu4B9+9Ab22x66zK7l7xiRyBHD0AkEwB2MO9LIe+NQrJMlS8ntSect6lreVwQQGcLzeE/lsMdF3GPOPZUPvA0bu1SpswQ6kf3Cey3BXN6T+qwAxnQb8ZDLpgRoTGdT8KNAIh/42mlh1esOhAxTr9dQLpVl4CHjFFHqmqxEPrca18qOlBBmQ43T8QyBfVUvqU2a3ncJZJJUwwxcDsWZzbuwtIhkroCN/Sreu/wJzn/yiQC4A15TkgpcV16zsLet6tlkXY8GmlUooLqA3/xdtDQbIJsP8fSzZ/Ds848ilXXQbpeNkskRK/nt4q4ApdkwjeZ2FVuXbyHeGWM5m0chm0CG6ttkCimxYSOjnEMICRWWmof7mBbK+5UqiqUKtov7UrNyWDGXz6OQzyKfjpBNxuU5CARLpm4QqJ2YOAUQYOij323JvuK9jmcyHy1aM/M60L632xdXhx7tfHnthzHMDzw8nl7AfCJEL+ch/tgyNkdDXHmTqisHi2tr8CIf569cxCvvfoS9el/A0rMrc/jtl57DyYeX0Sw0UDs2QHPZQxjzkLlWw3w1h/yj//qecuPwIP+zFLh/+Af/SmZD/LjmcnkBL+KJSPKj3Tgz1H1R3+7t7MDtD+AOBoj3+0g5MTx24gQeWltBwPVO4HbQFeXJNJpDB0bymFnvOsg1A9wJjVBncWqZPM3VNCIco3LV9WOHuFKfmkGv2P9zqEhgkrbbtDsUu2ClMeg10VcjFoi8H9rcejkbgGqF9vq7Us/kJI+QIK/aoXJN6e+1TzMDmqlcVEeD5l4qZFCtptVC2fyjw80pyCH7VF6HDoft8FNIOjYbkL+WmYWMMxBFJNDzQrThYaPaxN1yDde3d7FTq8MJQyytruCrX30R5x49g2wmgdDX4bMFYTmMl+vEMmhgaLIzQKeqe/harI2yDoeFsNDpiTqF9zeJYonFEBGoCBSkIojrBQl4YUKG/wRyFbwy+cNkoQhoy4Ew6ylVZqmiWq8t359YuxNAm2SGqlJLX9vULnIKuKq19gEAdmK9acFXc+ZaRYnlXpqPZ/Zn7X8fVJTp+50qyA6CunZx2IgV+5kfBm7t/z9sdT7Vb9/bQVgVjCXEzIJqVg1pQcopNfezZwhTMNZ83z3TrOkwQOtco5i1A/vJ0xvj/kl+qaqD9J/pXp48/QxIr+bVtuekIlzBVVEaG+cGvue3334Hb7zxFt57912cP3/eKPEJ/E82lva3g4E8BAhlnT3JW59eC3sN2d/0eur4xTV17tFzeOmlr2B5eVnqOs2qVQtvrj1+n32oOwD/HocA3K4hrDtIppJ6H4m4B+LT3lriobqo16v45JOrePfdX6BU2p9xrdEwBFWBmrNq5vyY/VTvB9rO9iKycw9ZL2uP//lGl7Pf92n/Lc9vAZSJuYC1x1WFuK4e/T5dShPZnJkN6Rkja9lYKE8VuB7CCYDrKIBrzgvrvNAh8E9yrorZJvb4VO1Shcs6WCAYArgms9ReY1XtWsegqRpd46N0LmLBWwK6BHCpWuO8gqpIiTqh7TczkenCMWDP6CCZziGZySGdm0OGj7k5hMmU2PnTmYAArsS7UPlnoiX0q4cbN2/jowuXcOXyZXxy5arEgJFKQDIm1cjWxpfAqaSZSgYuQ2LiQoAc+wmZwTATlzmUjR7rkQBucg5emJLfLetbYT95sNceDMYC3pI0R+vnIEoJoMwbpLVEFkCM4I3UmIzuGcrMwVosayYyyXmWqKXESzlLDWlK15JVj86sRd5HDblGiJiTn5tV904J0RM5/4RENTl1Dxx+9iSbHW9arE9ex8y9w+4ZBXCNuMHEQin5WAFbd0yDWNpZ688LLcAKVvP3FgAAIABJREFUG6jIHtM+t4tYp4puaQs71z9GZfOGRIqNO3WpmXxnLGQA9l90gxsMWxiNGuJ6FXPoQOjK/ERAXIpOrJuH+ao2x9MaS0B5A9aJVS5f/wiivvXHjrgaSaYvQVwBkE3kEe/E5gMWFahReFrgXXoUq8A1MVBcPdxT+u/B89X2Xfx5grOso3neKgCuVsXsfbkGF+YXpD/leySJlI5ttNBnLA/ngfw7uuHQpU2M0EzWuoC45v3qXEHrAj1J9B4kedWchRh1uBql08VEJxQcwOnuZ+xVhHw2LzURBQ7sr2SsKgQ19oSqOu+7VNn2kRQAN4f4QgbefBq1WA8Np4ehH8PI40yNgHxf8m+pvI2RbSGkOAVtxT6ZRF4djMgsUD4/Q0KZqHCtDYsRjsj5bVTSHjwhvw8YL9buoVapoVGpo03BUqsLn/2z1Pfq/MBzjAQQEssZ4yUALh2YaAlOZwG6ShnnRVGE09LPnNUq/OFrZ0AMJxNKxhFHDBIrOQ8mUZmgN+O6ZBZkrNgZ2cGoNd9H23PRch00Y2P0Y2P8+//+f/l8N6PPLmce/O2DK/ArX4EHC+9XvmQPfuA3cQUmAO69XaCZMBxsBz+tXr+nAficAO72xl28/Nd/iZTjod8iMDpCfmVBANJBh8wmF60uFY5jBFE0uemW9kty6Efp3AS4DcK4yXJtolmvyu2X7NhGrSENO20oqaKkpVLou5hLJdCultCpVdDvdeR3ZZNJHF1awspcHrlEqINEjzYwJkSLJUaXNmm0zh0I0OywqRIBnr5p5hCAeWulXdzdvI1yuY5m20F9ECB37Ayyx0/h1vZdHI33cebscUTzCYRZWoV5QKOL1u1tXP7F27h5/RqWjh4Rm2U/5oo6N04rkSiCkwjhZNPyYHUwbLXEykSegyAbM2/HQKtew15xS4ZKG8UKLly5ibubW6CpIAdVtMvVjM6pCtfazvEJOHjizXNEu+ABGVG0IhyC7LEB7e4mthgyVRa1kwC6UvloNq7aPRlm+ySPRAmQYpvD5gYEEmljBASpAh5/7us4evYZtMfM6BzL0H/77nXcvnIew+YOzp1cxelja1jIZZEKAqSjCInIRxCq+oUFG4sIy8LlaxF1GO1CWQASdGw0UNor4WZxFxe2iujMFTBYmMcwlURtp4Qf/r9/i+LmtvIHycDzlbEq+Vu0/qAywxRRVC4ysy7GtWIUu6JYHgOrCxk8RAC308WFS5dRrddl4KTjCjN4OFC6mpGFXtwD21wLYsNAnqg2NFeCuSRkcp57ZBnf+N3n8eTXnkHP6SMY+6hfL+Ht770Ov6tsTY4lqBzle7MgrqjFRIELNDst9AYDJJNpGcYS3CnuFqUBYwFHYIgFJFXuLVp+UVFrWJ1sQlmMsWEIo1AsWqmuW5ifk4Eeh9ZqZd0TC1iyggngcjjRaTN7Su34OLjg+yfAxMaGdtSFQkHycfn8tN8jgMu9WNrbE2vxuO8iCvj5DIQM4Q5G8Fj49oZiO0WLlr1WR3IfBzEPqeV1jDPz+PjCx2g3SvBiHcSdkVhlZcIE0oGDQiZAljmzYSD5x8pX4NRyBHfE7BcPoU973QS2Gx383etv4qPNTdSpTGHxOXYlL4aTSrWzsdPbQye4ZZ4KI1+bCmvtpBZtVmlgmx0W0lSdu5KDmwnjWEmnsL6wgEySJvBjUXFlU3k9I5NJbNy9i8uXLqFWbyBTKODjm9ex32xq8y7FMvclmZVpBGHGDAgURKZ6j4AUaDGfTGLYaiPe6+L00gKCUY8hwDLw4g4gACU5e4bcygay26vDdZr4vd97CWfOLMJ1e7h2rYK//c5bqDXooJDQ3yNR3QoYjWLGSu3QsMgOkrWRl+Q5UQ5TlSN2ZeSOx3p44uxx/Pa3XsTq8rw0sQStqbhFFIGhomMCuARpqE6Qr7yHEEMY4fz5K7h89S4eOvc0sgtLiNIhHOaouh46zTY+ePcdHFlZxMfn38P62goSYYBkKo0GSUjMaO71EIQRtnd2UdzdE/Utr06z1UE6nRNCUhB62Ni4IwMnrm3+HJs+nrGivhb2sTJZuZeE627Aa64RkiGo8iDw+tjjj2Jr4y6OH10XUsTK6irCREIAFGagU2WQSGVkOM79pDlrOhUj6Mx/eG5yvwmQYOxqBejl0Ls/lKYtm8uIoqBTrWHzyvsIekWsRH3Euw0B9thw8tyu9QNc3mjhe699gN16B1/++jclKuH98+8gFYV46okn8NDDZwTofv/9d/H1b34LW1s7aFQrSJLV3Kzg6UdPY+P2TVEPZwp5eFGE7a0d3Ll5E61GGamEg/UjBWSzHGwO8MrP38abmw767jwqbRdDP42h5wsYy79nY6sAP+CPBkiO6jiZjuGPf+dFfOOJh7CQ9uGFjrowMGOKAwfjQMF4BNmDPAPJBNPgL7Xacxw0y1Xcur6Bl199HZXmSOz/ZUggA2Qe0ARrBxhwgYmFH5W7qsykVbJ03gLYKBlK3LyNilB3vNrlK85jlNLCYjd2ooxCIEDI4YYfQ24xg8WFAhYWcliczwnInWBsBAkMAkATBAX6JOsYxnqFKqByFXvbe3LPJQt7wOelCqOn1voMERijAzgDA9gGAF0FOJQSMxLxbpT7rOaY2yE164kh1o+uIZHK4vb2Li7f3cCFW7dRY70itukKcIlIThQIOgWSgRMvj8oqpM4Qi3aSmdweguQQZx8/gedffArLa3PoDTqo1yvCKJesrOFA6p7llVUwYnXr2gaK1zfhtsfIBgmpI3KpFHKpNNKJJBJBHBGBJAYP8zwmOYn2/s0W9qpV7Fdr2CmVhZjB+xvtkglc5tMh5tK0T9YIABIvuKckH0pIUtxXXA8DcXLh/qVLTK3eFKVMrdFERxQpBCFIMhqh7/FMjKEAF88ur6MQD9Fw2kg9ehRXq3V88lEDbiyD5bUjaI17eOfSR/jg2k00OgMkggCr+RSeP3sapx5dgvcQ4JxyURk24e2PEN1sYTU8hswX/sU97YRUs7P2mgfMBaff/uabb+KP/pAArrLz5/JzWFpcgh+FcII4fD7CQEDNUnEPg3YLo1YLcbrexBycObqOkytLSPE+xs+93wFop0xVtVQqtMG0Sic75ptmmaoy14CfJtfMOulOB6pc7jooskO5SRafAU65rDjI536mMwHvCfxsVb2t5DQhlAmeq/amHLzLQJn7jkq8bkfqGbqKJBORKLBFDUXFlUcHAyqjFFCUy2sm34pLyzvFkPW8uN9ofWnfsZL8tI4QkMnmRM6AVAoMEaBVa3PeQ4R4Zgb7PIuohiBxiLV5N+YLgFvqDLDTaEsu9Z29fQxdF9nCHJ5+5imcffQsjh1dQ5YRIjZnV0BNHcZKvAkHi+beOwUWFWQ2L1ppJjEoYaHVwd7evhBGOKQnWSOZSAmI67rs07hmEmLXSTcmsVT2SQqkTb+xsxYAV4EKCSIREMLEuhiLY9aiHDTzqwJpSnJRsNsMEg1IZwfw0qvYjNt7VFvTdS+VuWbMTB82A3fGdvmwAvcwWU8/+lkQV5/wswDc2bbg1wNwp+rbWSDZgte6pz7fPwdalE/9IdMbHwBwD9k0y3nPM8Rci8kMYYKuTl7Q5NdYzqGNoxFLZVXea06iuk0pyAPcvHET165dww9+8DJe/tErZo9pfyHKKg7GDcCq/ZCpLE1u9ewVsdddbfBp1amKoocfeQQvvPAC1tbWJN6J54TUcOY5rKWqBXEtMZMKXJLVCQYLkaev9QaVlQQFuDc4w5D3bvrubrctP3P16mW8/fZbKFdK6iBu1LcWVhP9myFW2/dwD0HH2q/bHXsIsJ39/vuBuQevzeEBkK7x2XV+YB8YsEGAWbPy7L5RBe7MwjJnigVwDwC/pje+P4DrGgCXGbjq1qMODOpWwjO+M+yjJzESeh6LE4fnKXhLq3zpl9nX631Jejo+hHCj8K0lj0yIHEaBKyC62OYapZohial6zRJ7xgLg0olKOikvLrbJrNsDxgqlMqLATaYZa5QQpwIhuxjbVsl1Nq4lvFdduHARr7/+Fra3tlAps78dC9GfIoZkGKjlrQCJrCs9jEwebrMPdAYOerFAiIfwI/RjcTR6Manth/EcnDAjr4H1JM9lBW+53wjGElDibnaEfBNGyUl+vABYoi7XHGBLzyJ5mzMHe8uQqAL57I1YwjA0psCuySedHMD2TmMIV1IE6HxJ15Il/FhV7xTAlZ58pi+foZyYZW3Wnzln5DZ88G8OkH5mCSGKDarKlfcgBXS1VpbZmAFw5QwSAJekfK3r+dl446G4k3j9JoaNfdS2rqOyqY9ebRfeqCP9Lmc/7MEH/Q6GQzq8tMU9SyKDqI6k8pyzGc78DIFJ1bbaE2kMr7qoiAWyUdFKNBrbF846xjHQ40zU2zILUtKeEBrELUSfxxxBWivZf8WG2ADoEqdiFList8w9UM4E8zoE6DPxbnxeuhBwRmTj8QgUUphDsjL31OLCohAwuaZYt9HJgDbKzUZTlKKZdBqpKCEgLus1cUzQhnoCaEtNYP//hBREtTF7E+OgIvMz4w0mkTiMTLNn7lh6BkaA8Xk7FORIvBYdlEjYCISoQJLsKD7GKBiLfXJyOYtwQUHceqyHJvNxaaEcI4GQLlx0yxvBkcaA12WqwJXaVDya9ByydbgCuDpftCCuNrBTtoWQStgHcjbRH6Fdb6Jda6FZa6BVb2LMe9BgjCDmyOyZ11YfugasWGYWwJW/p/pW9pOCt+rKNCUciosdBQ1CRNZXKDWq2NW7QpRxx4482BMS/JbsbT/AOB5gGA/Q41qgMyAJ6rEY/uRP/ofPW7J8vsLmwXc9uAKf8wo8WHif80I9+Lbf7BUQANcWzwcqcFudmGbKHvyf8ut/XQD39p07+LM//X8Q73SBVhOL81mceuSENOXlYgUd3ug4xGQTTvWUwGOQgHo2RkEiK5mAVAW1Ww2xQx502zL4ocqvybxNAlsctiSoXqFN2gBzmRRScUeyDGMEb8VekN79ceRTKeRTSbFYDnwXiSQtakLNuRXGPTDq9NGqtxHQhlNYhBZdkZki+o0W9otb2C5uo9YeoDII4M8fx+lnvoTtWgPXrn6Mb59ZxbHTa4jNJeAmPWFV9fYbuPWL9/HWT1/DzRu3EEY+Hj5xFKvz8/Ka8tmM5J04ySSQiDDi6wri8hrY3BG85fsdd7sAB4S1Gkq7uyhXK6i2u7izU8TW7q6EvnsEpGw+DwsaUzxzaMtMYD5oQzIgg4x2qFQOjjwZaA3GffSHtGqalrEcvFgl6YRlK3l/0+bdspHt0EJ5a5p+QiCR87F4lMG5p1/Euee/iZ6XltzgdrOGRmkLlz54C7evvo+TawU8+chJHFlcQJIAboIDUw9hyKwMKiVZcBnWszD9TO4QrXpoD0zlS70uoOSdvT1c3N5GI5PFeHkFg0wOxWt38ZO//B72xKqUjEW1hxMrLObi8XlkmKW5TcJyNoN9a78mjZ/vIZ8KceLoqgy0L16+gjoBXA7dZ1ir99tWsw3v5931bJlyiRi++KWzeP5btN7OIB2msfHhJq6+dhFua4iEH0MUBZKPIzaUVEmIZVhX3g/zfSuNqjRTiwvLkkFLy9YSLcdcVwaCuVxWBtBSJHcJXmumlDQqMjAj2O0rM9h3kc2kkcko0ERSBQvnXqcrClwCCGTy8R9msVKBxEI6Rfa656IvqkTmCcfFfjOfz8l+5hCw0+pKwU3AqlYuibouEWfxR6biGE53gMQQSBGsTafR5PcORmgQvHYDzC2uIjm3gO29InZLRdzduo1avSKKew5gmfuaSUXIpjwkAuZ9GCa2sI51fQkr3vXR8yIMojS+/5PX8cYHH6LJwaq0Jq6wV42wXdTrM2Ka6VBqZsAhqkgzUOF7t6oau2/sgIIKoDEJKVEcmbiHfNzHIvOaMykEiTiCRAJzmXmxufYCD7u7RWzcvIVjR46i3u7g6sZdXN3cRE/sl/Rso002gXuP1oUeLbkIXBJoUoyTowXiKGHMQQrAibkCvEEHo15bGkCORmS2YVTidkrd69WQz8XwT//pi1g9ksB41Mfbb9/ED/7hPEbjNByXgwDN0hEQS2y49ISwipUJqDhj+6dEa7KWOUTQppL22SuFBL710lP4whMPC6mDnzfo4sDhfMivVONqxinvC0J+kcxtF91WHzc/uYtSbYTC+mkMmf8UMUdrjKQflwaH5KP5Qh5v/eynWFtelLW7zPNDjjsH9UZdQFoOqveEcESAmOzgkaiJ6CDhBz4q1ZLso6WlpQnoxSZ1doDFZ7RnJ/cVzxL+Pdce10mn28aRI6tYKMwJiWHU74uNaSqXExY/QSGqjCe5j+ZM5nNYNvOElc3fxQ/aqC70/HbQ66g6MJfNIJ1Owo/FUNu+jdrNjzDv1pHs14BBWwYyPYSo9T1c3aii2I1jq9ZFZmkN1+7cwqULH4rK7tvf/CZWVtdx+ZObAq6unzgp1rR/8ed/jmMLOTx7+igef+iIuANwuMnPamt3H9evX8desYhUIkA6FZe9mclR7Q+8df4CLlTTOHn2K/jkTgW3tiuodTvoE7UTAJdkF9phMdV6iAIa+PZjq/g3334WJwoBEoEDJ2IOWFztzmWgDDADWEAKM52j2wYBXHGRkLXooVpu4MaNTfzs52+h3eUeN4puse8fm3VhcueMAwaHOjqg0kGiQDjmHLBDQZ6r0gwLS1mHgFoFaW1G23pmGPMr7axWVpexfmwNS2tzWFgsIIw8xJkPbwgYQ8kIVFtYOwS1IJSQJsYQdRzJS9ev38Dt21toNnnfDIFxoM4bDglvPSUijQJRGHN4ZF///WxD2cATOz5x/Igo7e5s7+KTrW18fOeuALixmA/+y58duRw5WP29ZnvKp0FF/4hAKEFifkA9BIkh1o5n8dI3nsH6iWXGEqPRaqHRaMNl3livg1K1ingUIJnOoLi5i261g/Z+E43dOtDuI59ISc59IZNFNpFEKgyQimwOr35mrBs63S7261Xs12rYq9RQqtXQaLQQxkMBcOeySRQyIbJpZhaq+piqSyptRGEj4La+HSrQGSfAvU4Ad79cxdZuCfuVuqhvuKaGzLeKk2gXw7HcHL588hGs5Qoy3Nkdt/D29bu4er2DRnssavoGwWASSGiLyLqXkQKxMc4dX8PDTy5j/ek84oUern90CSv9eWR7SYS5VWS++Hv3lBjTIaaxl9MT4cD3cT+89eYb+MM/+tcC4HPxFAjgLi0hbgBc1s6MHCmXSijvl9Asl9CuVMA7ftpzcWJpCUcXC1hIJZAJfWCgAK5SCzmQMopRvfmpusooOQSEZU1uAuQkX072qapwVaHJ/WUGbObly3DYEB/ssF56A2OfyT3HP6dFKa3vORCUWAkZRGktKDEPyRQC5lx6rkS97O8VxXqVNy8qPphfqQANh4A6oNKMQx14c10J0GRUH/zKekdeBwmCQsozqvYZkqXYt3LPi4Urs+X1NfLPeY/kMIz3CRLjaMEqQC7vdRy0stchQSY2lgxsPlpjD+VuHxdu3MaN7R106KSSSODEQyfxyNlH8NQXnsDK6oqxZtVaTwggxrmHQJkMeeXzsUvEgqn8VrUR5cCa98lWs42trW3sFveEFMlrmIxSCMNIDVBpDRolxXnIDwgSMJKAdb3JdiTxxVgxiiXyjEJaBrNG9aaKI80eFKDXuAVNAFyrdJ7pUdQ1yGZ7TzMZLdA23QB2Um2tH6d5MvdT3lqF6+TqHEJep+CWcTT6dJ7fgT34qwK4s8raWSWWVC0GRLAWtJ+375gWsZ/2EzOQiMVCZtaKrhkDftmh/yEMUOuQQ+ePAUEsoKlHBMES/ahV7URAaSCOJcyHpcX5X/zFX+Mv/+pvhWzBPld7O62FFMSlakrV41bRaWvQaQ2uoBBBW9plcg/y50+ePIlnnnkGR48exfLyEoIZC/1ZsJsqYYkakXOAFsplVKs1o6LXfS0k9Sgh6ls+JkCfOYvprlOplHHlymW89Ys3US6XjIJcPDQn18uamB7+dO6Z23zOD9yuG0uCuB8YbOvH2ae0e2BWhWsBWPt9lkBxbxbqVKGr7gy6kKROkn5JM9Dvr8B1EDCb0fPlwbOfp6q9n9hKo8fZBvths4BEuUhiGUEJnsNG3SaZjhPw1hBuJsjjrJW8Ekrtg2CJtS8WVS+J5qKk9aQO6PbpfEUqOI2CaD1M++QU/JBzJh9uPEDEmIc0++kcEqk0QgL7dK3j8xiFIJ+r0Wzgvffex09+/DO0Gw3hG0ZxF4m4J+5zjHuIu5phaq2URzEf/ZGLcrOPaquPeg/osN4Kkhh5EdrDOJqjAE0kMfRSCAgsC7EgkLs1XztrFwK4mpFOi2eq9CJj66wZsASxBLCR9+7L97G2ojuD5OGauC77fiwozbPLzmEErBZCjlkHs4QDAW/ZbymIO60D9Fyf1PEWaTUuHAcJ8/ZGZu9pxl55BsQ9sLYtEWemj589X+0ZY/9sAuDSbWRMpayCyLSKpXMTQStxtOH8gyrbYQdur45xYxf1nZu4e+k8Gru34I1acAYtYNAARho/wd56NO4JeEvRClW3tB+2fcvkNRj4XIkJMcTU+xqOfQhZgeIAgqwEb5n/rDmnEvNiSHsk5sv3SV1lqGYWELY9kxF3WCBdhRFKpqWK1953LctOI9x4FpNA7IibAWsYkh7Fncz0wSStcJ0sLSyJUwH/WxS47baAt/VaXZwZ85msxFokSd7mjJTv1WTgTj6nQ/WAzmnoCqYALk8N/pGdSzAyjcppkjMdz9aZKqgQ1TeFNwRsO305bzzOiTg363QQi1w4KVcycKOlDJLLBSQW82i5A7ScAdrjLtpDdQykaw8rRoo0SI7n9VbHRBJPlIDCuZ3MSuQcNI/JjNFAuVN2nXyL2MK7cSGkd5odVPfLqO1XMej0MOwyAZvnniuzHmZ/y5klSm5H1hTzb3l2yHowClxRZst8TB1YxHGINtCmP5DsYAFw+VDXGhFoUL1rv0qsnqp+425cMnolz9sPEAsixMIII9aKYSRgLu2X/8W/+28f4Gif8/794Nt+s1fgwcL7zV7PB8/2Oa/AbnFn2v/NgHEHGzLDifyMVfrrArjXbt7E//F//nsMa3WkRiOcOb6Oxx59WBQM+7tlFPd25eZEsFEwUlE3ehj2+sKmpq0Mh+SDbhfNZh3dBjM+uui3m+i223LjpzKKQ0kOkXjDYIFPu7uQtiPjARK0LmE2lGR7hqK+o22y3FB8D8lUhCAZqW2iZJA6GDKgvlyVm5+w9U0uB8FNKgxpP1HZ3UOl3EBp5KGdX8GxZ18UJuP1Dz/GSiLEs2eXkVnJIpaOS7NFhcedjy7jx3/zXWxtFYUJSlvYtO9iIZvBSiGPlcV5KWQSuSz8bBou89qSoQA1UgDyHzLn6IDYaqNVqaC0tyugYWs4RJsWaoGPZC6DeJL5Umo3wvc+EEvODpr1rgDffNRqVZT3ythn5lutJZmftO2hoksUkDaTzqgDpL02CoVZJqpteu0QZDKk5suV4k0BXBEqxZM4efZZPPr8NxBLL2DsJmQw7A6buH7pfbz2yncROT08dfYUHlo/grlMWgozWihHIYtLZpVqo6SsLi0ohQE25CBeAdxGtSrr6265giu7e6iRNbe0CuTncP29i/jZ33xfhnKaLaLDAO0YzXU2zaJka9ESyVgS2fcqNka0hvOBQi6FIAyxsbklTboMvzQ2dWLXMtvU2uf4nNv4wLeRLTe3kMTZL5zA2vF5xDiw3+3CrVFaO0AUEOj2NbPZFs/MTiGAO6bdeBe75T0MxiMUCovSZBKEolKI11NyRuK+WCd3ab/bH0oTxn0g6i8D8tJOlkw7DpGTUYhkKpSi3zbszKnluhQglEN72lQyE40yL1pHJcnaVZYlB55RIkIun5dBOT9j2u/Vmy0p5ru0yyETs99DFBsjMEphdPrIOz5W0qoKcsMEECQEWHXdABGByngoxW9nNMDW3g5ee+dNfHT9MpxEHPFsUoDQMBggQ1WuHyLtBaKsoqIXUYBB5GMYBhjn5rD2yGP47t//CH/9N3+HerUl5kDCJCSj1Swf2igfBnAnbG1jrfd5AVyxGSarOvCRj+I4ubiE+TBCg2B24CCbzyGTzshnwC5MmKxUhXkhLly+io1yGVc2N7DHPLoRAcEAqVRGlS0OP1Oqb11R/RNsEOZtIkJvOEAQiyEDB0cyGXiDLmKiyCdz11iFjvo6DBF1El0LGjhzdhm//VvPITvHRr6Hv//7d/D6a1fh+XOI0YbaNIZsk0QsJKe/XjjLXObX2eGOsE7FApNECyVrBO4ITz92Er/zzRewVFAVqhMkFcDlWvPUVpW2yQ7tk9l0kqghlpBqGV/Zb6HZJ9sziyGB7DhbsB5CMn/bPTRrFbSbdZSLOzhxdB03b9yQ86vZ7ko2++7eruTzlEplJBIptfAeQoDbdCaHSrViMnwq8n6ee+45UYdwUGezj2lty8EM/7/YRdVqYofN71frvp6oPJgvur62ipWVBXQ7bWGxrh87hiARSe7zmJbjYpNtAUdDzDLDBt4DRIFiVLdKljJgo7CVYRQh+nNiyZ1Lwe210bxzESjdQHrATKa2AA89+GiPAnx8cxd3aiMkFo9iHGWwUy4LSaRWKuKxc4+C4ph3z3+A06dPoNJo4c7WDnY2t9AobuBYLsS//Zf/CRK+i939fUTZHLZ393D50mV0Wi0cW19DLNbD3u4dJBN06BjjxsYWfna1glOPvoTC8iO4u1vDnZ1dVBolDAYdGYikojRyqbyQHRb8Lp47nsfzJ+cxn6CjtoNYSIWqj5HNtuJ14AsVT3Bj2yvTF/OQ9elit1jG1au38fbbH2hmD9t9YzHKgRXXs+xzq66SJnvm6BbVjIJPPN/4VwquK6OZX7nfrcMFB8f9IQd1NdknR46uid3pkfVVpNLMEHfhBox5oCK+h0a9KlbJJGTxtcj5L9Sd2hhuAAAgAElEQVRxUy8MlRRARXc8rnZstWoN16/dxYWP7qC43UJsnBabO1qz8SFAyFhznQSSMkQmq/zTM10HLkI4CMY4deqYnC0bu/u4urmFi3fuok4AyImD/8ognYclw5zkDjklgXFvEsDVGoNEgyEKixG+/LWncPbx4yAnqdlpoEGHDb5P1omjkYBiyXQSO8VdyebOhll0yi3cunQT1WIJSTeOfDIlAO5cKiNkuXQiIYMfFRTrwId7rtyoYa/KRxVVUc7W5TXnsznMz2VRyJDww0iAUO4TBNU5PJbBh1Enc9jZ63Uku537tdnuSE42wdvifgXbe/ui1Od55SQDAZ+/9sxz+NKjTyE5dtEdD3GtvIMPb2/h4qWKEAeYtc2aMTdXQCqdERUPa1auk/UjSzj7xBGcfXIe+cwIt965gFw7hcXMGlrZNJa+8VkArhZ12h7MADFm+PnWW2/ij//430wAXMnAnV8QANcLeI9NyINriWqx0s42qrtFRNyLnotl1ra5DI4szGEhk0Js0IXDPFzxVFDLX2FFalGkQL7sQ7XRFfqfARMtgGvBoAnpzuoQrPWwyT5TQEFJaaxXtCZTUJUKfA7CuXftYFft9bQP4fCZA0UOHrk+erS+7LREncA/l8+d6iSz5+Wn5IdVNsjBHuslUflyaG3IjKICFtIHiQvqmGLz10wBekCBy/OWdfgsyYvKMdaj7GdoiS/qX+YsikKDJxPPmRF6XEtw0XV81AZjXN3YxK2dXZRbbTA+fG5hHsdOnsAzX3wW68fW9f5sAAc5Pww4LZwOXhMZWlpFqQVT9P/rcRnTuq1Wx852Eft7+4jCSAb8oVHZynWi8i1ISg5uEKYEyGD9THKZqHisFSPPRFF/Ta04BcCV+7kOGfm+Nf9vCjrP1hIWhLInsa3DVTWpiiFLnjoAFkyAyBkFrnp8T0g4s0QW+9+zxfrhvlmf38TO3AfAPWTIY+7RB57xs1sGm+N7KGdw0rcJpqWD9c8lwT0EsuqbP/wSpvXbZAuba6SKX/P98iunivMJw1Xf5aQesXvAngdWPKc1tCFuyL5WPI+RAppVSytK7qkBfvjDV/Hyy6/i6pUrQgjTc0L3MetJgrdiR26UQ9PP7sAN2yi/bfaugsRLy0s4deoUlpeWJX6GtRIJqhN1s7lIVFVxz0oEyJhuRnW5P6u9uf4e9lSZdFbUZwRyuacVbFC1VbvTQq1exeXLl/Dmm2+IhbL8rOzBKeBtVXD3Wxz/f0Dcw3vnlz3/lKRw7zBJa6NpjTS7d2Y/c2v/bp9LnQoUxLW1goJDJgMXI8RdByHPa3kQwFUFoCrNY9JDSTCE+WoVmQJIMd/TkGgmAC4h1gPq26ntqlVSqm2v7iW+VrVQ5kyJzg16HvNctu+Djj29QV+tkeNxRAnODJLSZxK4ZZ8a5znJuoQuIUmei5GQWrhO+HyS7e46MmPYKe7gg/c/xC/eelscqYTwGMWRDn19cA7gEdh25T7Fe9bI8aU3bnTH8qi0B6h3x+hKzeGjgwgtRKgOk+g6CThxntFqcw9Gv4i6VkSCmvkpRCI6mZhsXo/kU1Wsi5UuFXdhJCCvxFv1VbHIfSf1Ls9ekzMvp4DZfnJtjWLPzpQOlCdGfTsBcGds8HVONs3Ltc4Lltwzkbjbw8yAeLPn2n2PvRng9vAZbwn+s/cPXRtcoz3E6GBlrKIVwCV4y7VBB6+RENK9YUdA3GDUQLe0gY3L76GycRX9+g7GnZIAuI7Es2i9NB4PhPgn9z+uDQK4okie9nVSPbGOJsGcxwaJgyS+D9UyWeyNx5xiOKRWyj4ggCvRBHy/YsFr6n5R4BoAdwYoNLva7DVjfy1qXFMTyM9pbSD3HfNBEri1AC7/nC5iXKMUlbDmoaqWJLZSeX8C4JJQx/XAfpZEMZ6p3AvMvp3L5pGmjXIiITNSOrdpwaf11kRFP6PItXMaIXzMEOms3zTbJxUsUC2vNYfUFkMSFBjrFsl6ZrwP+we6M2rU2BhOwkUs5SGW9shkRFjIIChkMAgdDEMHA3eMvkMF7kCi7UT1z3OOAK5kRmtklQC4nLFQg8s6mTEkBsCVe8VEhas3Z2OCIa0VZ1P8JOqlKmqlKlq1Jtr1lq6D4VicBwK+D883gqYpWMs1pdbvxprbECVFNS5CF/38BMDtM9PdWifzevOs1SAeAuAEvxlr6FMtblzYRPoQU5CZAK5LAJcPul4GCcSCBIf6YNNHAPd3/6v/5gGO9tnV34O//Ue6Ag8W3j/ShX3wtJ99BSYA7gEa78xytE2qsZr5tGf7pQDubOc20+Ndu30b//v//X+hXSoj5zg4s7KEJ06fxFKhIDkgpUpZCjtasHHEwSGJAI6m0Gfhx2Ku02yi3aijUamIBSP6fQlTJxCcTEY6gGE25nAgaohMmgpbR4rYyGMpMYIbd2RgF/eYZ6kMdtq2xgPeNAx7m3d03uCpxiC4NxxprhViUrTS7rnaaKBWZbZuA9VuDP38KlKPPQ1nfgVbN28jKJXx7NFVLB9NIygkBPsdDXqobO3gvZ+9gfffO49qq4Nqp41hp4N0zEEhlcRcKkI+ncTayiKW1laQXSggzKThUamYSojqalCvy7CZBc+AQ8FyWdSJVBL0WVyQNZVKwIkCjL2YvN5Wp6XZUrS3bffhMwdFMjq0qGo2GijuFLG9VURpv4JqrYle18NwRBteBWjUxlFtSWzmkIKaahE5+480aaZYZaNEiIYO1XHJxGWmcITVE4/h3HNfA5ILiMXT8H1HWIZbt6/i9Ve+i061iHOnjuDMiWNYKuTlcw7ZkMShjFb5/FQBK8WmAXCZ+0pFDsF9sq93S2VsVGq4WamhFiURW16Bk53Dh6+9jbe+/0MpArVJNeCGCdiyQw4+tx0QEei0ijgZ/FGJMRoiHbFpVNUCrWsJfE4B3Gmy3OHr9OudXfRD5aDcQ2rOw5H1PJ58+CG0NytYSsyjU27qEECG4tqECgOXBahY83EI0RVwaRQbI53JSqFIJiP3Htd6NpeVwWOj2RTgiMVYwKKKa4gNAZXsodq9KhjL4juNVIoZTpq/onaUzYnikCpaZU120KeCRHJ01c6V64nNB4cYzBbNM1cODkrVCtr8/RzYcdjZbsPv9BANR6Lu4f53e0MUggRW8wuYn1tAlMnBjZJwPdrI+qL0oKzUGv2RFXhrbwevvPM63rz8ETpBDF4mQiIRQzaMkPEjpDwOHBOIshn0ojiGqQjR4jzmTpxEan4Jf/of/gzf+cvvYNgawGH+LdmsdoDMAcH9pnCifjC2imaAy+skjf+nKHB19KANGQGXfBDHc2fP4ulTp1EtFlEp70pTUSjksHZkFQkDKgzbPbFIvXF7A59sbuJOpYrNdgfl3hAh2f6JpDThXPOS3cdzkLky/b4MUMe0QyYjdDBEYgw8vLgEJiSN+10hS6g6ThW4mvNMxTqzimv48pfO4rnnHkY8GAho8R//4lWxUfbjCuBKMc81pEGfAnSrkmIWxJmy7yeAIxsGIUVo3nAqdPDVLz2Fr7/4NJLxITxazicyDFLGmOuUTy+dK88nVZuKgtw3wN3YRa3SRa3ri11YX4g6LpxhW7IAu60uGrWKgAvV/T2kqWjn2eU4uHztugwtmDWu2aJ1GcQQ+OIgY3NzR8aUVOgyJ21/f1fUsk8++SQuXbokBB2SJQgqaFaStfzieav5PxyAcI/Z7+Mg78jKClbXlmSIRdB+/dhRWdccAHEoQKtzDlgsAG5JA/Z36IDE5AEZMtBUacGjTMcWBDEIPiwtFsT2tLt1Dd3Ni8gMK3B6DTlThhz4xEJ8dHUDb1y8i9TqKVQHDkrNFlJpgmMBHj1zBqORgzsb23jo9HF0+gOc//Aijq0fxXf+7D8g1ijiT/7r/wLOsC/AtROE8j2bm1ui5lucn0O/3xQA1/U6mCsksLO/hz9/5T2MvAKWjz6OML2IDodKsb7cQwighW4geb3Mvj27ksPzp1dwLOsh6Q/EjpxS3rFYySk8JC6+8saNdHJim6nrU6dKLjbv7uDS5Rv46MJVGcAI/MT7hjSymiVv7VDlSprhofD6+WvEJULPZI0csFaeZDRz+KeqQIkyoFJvyKy0JvwohocePo7Hn3wUy2tLCNO0c4/B6RMcbKHdbUttQOa3DLJ7BCL5YHqSDhfJIPdl2BNDPM5zqC/Zu6l0hPHIx40b+zj/7nVs3K6j1dY9LTaNkhOgBBzNLNK9afO2uHbFXlIswePI5hM4fvwIatUGtvfKuHj7Nt6/eRO13gC+HyHpJ2WoSQWuDklUKThVMphzQfJGB0jnQnzhmTN45vlzSGZc9EZtVOpVdLu0eVbFDBn3BOPoQkKl1EJhEQk/gfpuDTcu3cD2zU14AyDpxZFLpDCfzQlhjpm4CQ4XOVmQzaH3s0qjLsrbXVpe1lsoV6pyn+K9aT6f0RzcdEJycGnZRiCYmXNSJ8wAuP1+F81aVW2Uuz20On002l1Umy1s75awVdxDpdtBLBEilS/g8YfPYS7IINYdoT0e4E6thNoAKO2OUK22hAnfbLVliEuik2ZAqpqTyp78QoDj60mcXsnAK7Uw2utjOAoQO76Kb/y7//KecuPgkPLTAdxfvPUm/u1//oeT/UHbYJJKCLhRGUS1UDqTkfs9Ixe27tzB7uYGEq6DpOsgE/dRSEZ4aH0Na/Nz8IZ9UZyQAiEK3JHWUTqM0l/Do0i/cn+ZfFrW4FTgcsBlhlaaM6dDNbXGU4Vqr9MRBxGCehymZ7IESTSvknuaCgnWFjxf+TtpX8+zmzZ4/MdaHAt5rMv84pYMslKphFHeJtWpjoM6Y8PLwZtkn8lQazhRHHFoTXWvqEi5rYw1u7UTZa0j9pvGHlMULHZYfMg9SQFpBRwVtFT1mNSW/DtRylCFSzcCKiA8DBwPPddHaxTD3f2yPDZLJVRabbHAXlhZwTPPPYtjJ4+LnWvAXGNRtvpCniVYrINb8zoNcKFAklrQ6uhQ2zCqsGnPvr9bQqVSFRUzlTMcePK5dPDP3ORIFLhhMiNgBusSqT/05i3fR+Ig1z3XglU0SuSGyRyV2oUDRgFLpkpta2M7C+Ta+58ezQZ0MdbTVj11AMCdvCn75mYAM6sUN2e4vYfPqnhn1Vn2d+pX/XwVRJpuy8Nlo8y6TZbffXsFAwLe7+90nZgcXvMclpjA33kAWP2MRsSKYu/H/Z4cmubwtO93CrQaNf09IO5BC86Ds4XpOWQ7p1ng1u53C+ra60PXE64PHuIk+F34+BI+/PACXv7hy/jpT346AXDtJeeAnDUro174VTNFjWOFqYE05kQ0gUIiYE/DfohAay6XQzabFdCBfQvjYDTT3dxLSBIRpyElaOl9kj0jzyS9HxOg4M/Ozy8gn88jijTfUfJ5jVU6fx9BistXLuGNN14T0qDm9jIX/jCW/uuPGe8H8k5qxUPrY3I2zfy5rGdbW5o6c3afaT89zTqdfUr7u+1nagFRu34nSj2xP1VQRkFeocrJeUcAlySqgIAEVfyGTGMJE6y9CChItATnJGbepR2WAlnsScQeVpS2U8Wv3GtmFPwT23679+2ZLHbvSu5hb8uaSdWCSuThgzMuOqxRWcsH1a2cK5EImKLiNp2WHo22yTz7NOpE3b/krBO3AQ87Ozu49sk1XLl8BZcuXkLgOpjLppBLBsgnA4Qsc52xkCOpyuVa40NiPlwfQydEb+yj1Oyj1OyiVOug1hmh56bQiqVQGaXQHIfojXzE/EiUuDGfnjYkU/GcVXKgkg+NDbXEWsVlnsc4Kf2UHCSSaYnkEZcLAm8dku96k/umWv8yhkDXEK3FebmVSKS/Y0J8mahglSQlxC4T26XryxzadjGZA9YqdK2d8wTEvecM1j10v/1wv3U/+32H/94qcKmaHVM5q1JETsNAJTQJjXSlmVgUD7sI0EPWG2Dc3EXx+ofYu/UxKhuX0KttwRk14aIDj7m3AuDSVZAkpv+PvTeNlew8z8SeWk5Vndqr7n57X8hustmkKFKkRFGWZCmyxobGTuIJkpmxnX/5FSCYSTIBggkQx0l+DCZ/7MCOERiTYDKIPVYSKZEUW5ItUTT3pbk02fvtu691a1/OOXVOBc/7fl9V3cvWyBPEyp++ZOH23avO+Zb3e59NHT+4B/J1SYyTcbYSniTHt81OJXAXREhS/RgBjihuE0jFVImptYidV7q+yFwSJa05Bxhl7dTOZfZ/c5iXvVHFA3qUMiDyEQBXYxnsg/fOAri9blfqKPZqWdvW6gcylxbnF5HP5mX/FAB3wBgVArgNqePpDFPI5aUu1wg0yYOR5zG2tTd56QrmTnpzZkcyylqNnpN6zKhu1QCGpL4JgEtXHp4JvIGPZr0lDlYhY4gcRr1lEMslgFwC3dgAXXiI59OI5zNwylk4JboyppBw2aPS+sKKT1hHCrh9BMClcx4/p3m5BO+FYGKIl1KZWGGNOYVyPaMQauj5ONjex8HOHkY+AXzSjwnUJwS8zSRTEnlEp0P21NQxQN9rVJ0CuGJzL2dXC8QTyKZrTSDEJuuQYHYnpj4jJIDMa+lwLeTyy7WMUTt8kHusWeFqZc8oEPZhXOnfsU8cS9BVk+tgHF//B//w//0G96+ocR5+6eEV+FlX4OHA+1lX6OHX/0auwP/fAO6d9TX83r/45zx9I+N7OJvP41NnTmNxtiKgqeQoShObzZlA1K1U/Q2HvoTUs+meoR0lQdN6He36IWo7uwKszs/OYG5mBsViHql0ShrYXcmKJesvhZlCHrOVAjLS2B2J9Z4CfylhO7I5wSKZzQTNjDPsf9pXku056GPY81R5IADuCK1OD/VmB42Oh8P+EEFhDnNPfhaYP4vV7QP0drZwqZDBY3MlFE5k4WSTwqoaNNu49977uHt3BW9cu4aVnR00qKSKxTGfzWOpWpYmV9lNY36mjNO0SFxeQmGmikSpBCKgQauN9mFNbPtoRdFttSX7low1FofMAhzG4+iHAWqtJrrBAP3Al0Y1gQEWYQQFeO7nx7TZXV5aQCGfE0Zyq9nE5uYmVlY2sL3dRa8XCruMuXRsbNlmiOQeCDtVQSlu7rbxMf1evp82dWEgz5eHDILssYSLExeewFOf/xpGuVkM4xlpviRGHg631/DGT76P9v46Ti9UcPH0EpbmZ9RaOpNCNq2AFxulbM5ZZrUcm4W1PJSMEGZj0Fb2sNnBZqOJNWY/ZAtIzi8iXqngzR++jHd/9BNjUadZSHpQIiOXxYoqewUcNgpc/l2+cbxaOy02C+YrRcxViwJ4MguTIKXFArTEsoqF/y+mOG1wlGkZTw9x4fwynrt6GU7HQ9XJorFXEysSHpZskS+KEbE/IThgrk+/L823VCaNUJr/Hga9vjTbWEj3B320aLHtDeR60BJTimFjn8zDgtiRke8QjbCwOIdsTlnoNjNKWLimK0VwkAc7sUyPEUSgKh3SHOUcZwGXpZLHdVHK5SWb4+BgXxSeHBvUYGTCEXLM6/ACOF6AYjqNbCyJuTwb8lXkShUkKxWxGRf7aM5rHvI496XHqHZLfiKGBkL8+esv47uvvYTOyEeu6EojmjbMotrN5uAU8iguLGDh7Fksnz0Lt1jAzZt38Cf//I/xwZvvYdj1EZeugM2+JeAhyOYnbrRl6NrDoRbc2oTg/LEZuNNND33GekAlgFtMJvDMxYv48qeewcnqDEJ/gH6/jUw2gXK1iEzWlbVha2UNkRdiixamW9u4ub2DbT/AzoAcTloupU1jnNg2SRE8TGpjkeBPxxsgzXxwHug8H1dOnIRLpmi/q9aFcjgjJYYgijZveSwdhW380teew5Ury6TiYHOnjn/5Jz9At8eGcEnvs0MQSKJUlUQaY4aPHoqmFUZ2no0BXGmO6fxjzhNVcF/54mfw/KcfQyoZIeGmALLEOa7M9wmQLkxgqvo0qztMJhCysRJLoNkaohOkgdwsWh4PXkmkYkNkU8wDDbBy57ZkqZMwVC7k4PUHKJbKAjK22z3cXbknjflcPi+2yTt7e/KeexhdDEiqWV5akqYibfeoVFxZWcG5c+ewt7cnaxc/x0agHQt8zzWaYMi0Qqjb68BNObh69XFk3DTyxQLm5hfEdYJK4067h/6ASnYeCCfX0zb8ed04xjjvCF5I1tpU001zDk1uEPN9vUCa+fOVPILdFYS7t5ENakj5zPfm98UQJTNY323h440G3MXzeP/eFn7wymtyYPvaV76Mxx69hHsrqzhstJHNJPH851/A9//iJQFW3n35L1GK+/jtf/QfYdjvSLNz9+CQJsjy7431dRkku7sbGAZtzMy4KFddDIYevvvy+7hzv4l4Zh5RMg8a+yYzHJdqD5aJ02o8jsdPzuMXP/MEnjy3hNlcAomwjwTjCLJZyWOlm4YQf8JISCkya03WtygSxbbTlgVJAXBv3byPW3dWxe6OjRjar4qlqzT+tElp8wXVyo1gkB7IpfE6BpwsCCHhSqrkEGY591zN9gvCPorVLD793FU8cvks8iUXyQKdOEYYtBsYUdlJ5w0ChH0P9VoL2zt7ONg/FNtfyRrn+kJngUJOiB7zc2VUZ/IoldIYjQYC5NJOPZObx+ZqHa/95DrW1+sYhoTX+NQkHEv2DlpTkyplVWscq1y77NwtlopYPsFM3irW1mhP3sVHa+t4985dHHRJIkuhkC4IWx4Ore6MM65ZLm0zTBoBsQhOJsTlK+fwpV/8HKqzOYSxAVpdgqotWWPT6SwKuYJc493dHXhDX7Lbc24OlBd2DjvYXtvC/ZsriDoBnCiGvJPBfLmC2WJB9hk2fKik5B5pbVdpz9zodHBQb+Cw2Uat3oDnB6BVcLVURLWQRamYQyGXFRBYlLwp7pG0U+Y4IgM/LoSYboeNnb78POtTxhG0un00Wh3sMWOamcTMcncLyOXKSIQJuf8tZh8GPrLlChwwI7EgaxibW7yvZMATfOA1E4vmDteLAMuLWSxXXWT9EeI95tzFULx0Af/B7/zOA4uPCYhrgRPZoYwGVX+ECtzf+q2/ZxrnkNzXarUi+d8kQFIByrVCwOQgwNrKCrbWVpFJxOCy7hsBxVQKl86dxJmFWWTooCCN91CARgklN/aUvAckwtD1Q6yNCbQImKsgroC6XMvZXJsCMZU/RecGzfwbEpgJSFbU+pRrqrU6Ze1KsJ/zhmA4iQd0AyGAK2uiBXBNs4+kAF5j7g/ZbEazjzmGDWBh1W+qKJlk1zJPmX9DQgIEjJYERVkfLdAjSl8D4Eota8CAaTXndE1tm8TTgKP9uuzDxkJZAFyCHUKWcODFEuiFwF67g+1GC2u7e9hrteW8UJqdxZWnnsTJM6eFBCZKWMcRUJsAE2sEvgA21tmoYz0miq6MI2Oe11wavLKvxrC9vY2d7R1027SzHUheXNbNSi3DGoNAboy1GRt26Rzy5SryhZICWE4Ko8gosLna0NqQAC4JLWat1Wx3PXtwH+PZj/eY90fPcAbQF4s/o74Z57PZTqfW5ArcKUigoOYExNOZcCzwb0qhbu/B8XsxDQJPg7j28/be2v3lwacCdU3QevEB3yFfm3zP9HfYRu5P4RHKt1pQ9Pjvnv4Z+zUlRpi/YAnf42+0X5iQcMyznpzNZG+zEQL6VT1pTwv+9fcoYDxRO+pKZMA6IRKRKKsqI6s0EmU7nyPrF0My3tnZw+bmFr7zf30H3//zPxdiCUkYcs7kWk+AVGyXaf2oES6awyq0jDFwzjpHa6iEzG2xuqRNb4a2sRlxriEwxjnD8c89XzLQ5XvVkl1BqLgBZkmcYvM6JkQJZt+WyxUU8kX5XWya29cgTie+h36/h+2dLdy5exvttlow23t/9B4/uM04vT4cB5zsuJn+/IP+Pf07JuPnaObttN2yrQ3smVlv7tS9/8Tg1Ds9tp0190JsOgnqmXslltSso2Q4qRsPzx4prgVU4TrMtqeVvIKx4/knZE7GqAiKoAQdk7vONZfKQznVcKEWta/aldq3ybprXvN0BrZZs3UNIhlWM291HNCBQcFbuiRRLOCy5hCXK1qGpoTGJDWaZN9yHKhlMV0K+MbfIX0WkuWl/xBic2MDN2/exNbGJvZ39pBNJ1Ep5lDMJFV5G4+QiUVwU3FkHQWV+WDfiwo3ArjDmIPOMIa2F+GwPcBhx8dBN0IjSKGbqIqNcn/I81Ia8UwOiXROXI5iybQQo0X9Llmvap/POoBrPc8XnW5flYNRTMFqup/xXMJ4tH5f9lMlR5Bjq4R8vhe1tCiuTTzClNW93gNrj2zCsY0V9oT0ZD4/FqTYGl5/djwC7QJiVOFKWJz0aWSoPmDhlXlgxq6uFJM3JTCNLRCMUwUHoc+MlnEMBGFTukkhxh4IoTSSoqmIDZBCgEIqRMJroLN7D/X1j7B7+130aquIBU3ERz0k4fMqybooLnSM7uD6pUX65CHxMHTMomSakVMh4sMREiHEKjkNBW7TMboRJmUOaOPK2B2btZjPT5zuxJbc0FTlPkzvCdY1xRBXzdctiDvmxIoYRJknUi9xnvH8RbeWfE4EBKwZSKrhHOIa3Wg1pAZZnF+Q2p7XmGdZBXBb4iKYTbugM0wxT2JmXgQq/FmbeWv3HBIIuIbL/KeToewlemazqm3pcZnrqZ/W/YjfNgZwh5Gob7l28zzbarDOpwtZpAp8njPdOCI3hrrfRt1rIkgCQycGuEnEsg6S2ZQ8Um5K9gLXxmBYFychM/IcaAggdIygffaIdb+qdsf1jdlVNRrBVKQjiNq21+qgRteVvQMkmTnLex+3ZJcUXAFw0wrgSm63kgEEiDYW8Bxbdu2x11L6rSZPXuMAbAYue0OkZvIMqcpw6dUSvJUH+/0cuwqIWzIieyZJxmxxvZG4LYowKDbiGTmOb/yj//ghjvaAUvDhp/7mr8DDgfc3f40f/oUHXIGfK4A7qXbHm/vK5ib+8JvflGY22k2cTKXwxNMzjcMAACAASURBVMI8lmcryBZpJUmmIkEMHnACyYnpdNsYeD3Z4Av5gig8aIfLZuWgQ+vkHgpuFmdOnBTb1FgswsCnRV0HzQZtBJnVGIlaYnlxDvMzFbG7E9UKCxHaotHySBiOZPcpBYq1CwueiMATrW78ACHtPATEBLxwhHqrj2Z7gIO2h062iOqTzyC5dAG1NrB6YxXV2BCXZjI4NZtBZZnND/anInTub2Dl9m288tabeOW9a+gA8CK1McnFkqK+XZopYSbropRN4dSJJZw4dRKlSgnxNLNsYwiMZbQwKaNQm7edtjLNCL7EkvBHfD/C3fU1vHHtXRw06vCNNSSbMlQQFIssPMpwMynksmmUSgXMzpQlV5MWj1tbe7j+4SpufHxfgAqmY2CUhM8sVBbXYozBZhkbWmwuZg1jWA8aWvsaFR0rIKp/mK8pjc0RkukCLl59DmevPIdkaRFBXBtntH3zWgd499Uf4XBrBfNlF9VCCtViDguzPOS6yGdMs4beG6a5bm2Ux5kMwUDsYKVR2unjoDfASq2B9MIi3MUlhBkX3/vmt3H3/Y/leSp4ZtnBhg5n2YZkiZkDuD3EKjva5BuNIizOFHHu9Alpvq+srmJ//8C0HdQg8mjuytFJevxg/NOYn9M/xcOpcAoSQKmcQyWdxOOnTuCJM6dR295WW564o6ovkVoyE02OgkhQMUEm7IAArio7mS0d+WykRlIIUyHIJnmr1xFrSjLjUgRE+VKElaiNMha1tD9m83N+YV4KXbEvksxO5u0Kwi/Xlw8e7Hj/repdsh0HnlwjsqZ5nclu5yE86PVEWc7mLsHnbDyBQiwJdxgh0feQCWOoxh0s5EqolCrIFUpIlCqIlQsYsXjm4ZeKtkQMYZy8YWbAcBzHBPCKUg7qoYePN9bwzs3r+PDuHfRZUFaLKJ85hZlzp7F49gyWFk5grjyHxDDC2q3b+PDtd/DWa2/izs27GHq0tGGmzQjDuD74H+f0T9vwxyz1KfCMoNp0JqoOGWNMxEzIBJBOJwXAPVsq4wtXnsRjp89IdmhEa+N4gGI5j2KlgFK+gJC5wV4ogNgHd+/gndu3sdLpYa3VQ2sQIFMoiYKSax/BJTJWCfZzTBcKZUkTbXZaKDhplJJJzKcyyDtU/HekqSFKGjYo+J0yzznEAuSzwK98/XM4f76Cvt/HrTu7+OM//nPEExUknYLYfQoHggcnUdhQyavAlgVq7WsXpZRpxo3XZypvokhykM+dWsSvfO0LePTCMpKJEDECt8yREitpw0QWK1sCxsbakn+aajuC+kii3g7QDlJCIukFMQVgYkPEo5E06a+98xbSyTg2Vlbw+KWLsreIolEszdJYXd9E7fAQrXZLrMFJTmBTllaRc/NzOpbTaVEjEcClypRNRK6XbGKwAciv8aDEN37M/Y/zjw0rkhn4MQkVPFAF/Z4Qe7gvLCwvIiPWpTkZg61W16gSVdljG2e8p1bhzQYTf69aoStpxb6JA0E4adQSwOVcpeVpAW34WzeR6e/C8ZoC3UvGdzyFRi/ERt1HJ57Dj6/dxHarL6SOTz/1FBbn5/CTl17Ba2+8ic9/7jP4e7/5W/jd3/9DvP3GG3Dh47HlGfzjf/gfols/QLPVlut62GhJ34TN17v37iAKe8i4VJlnUSrTSimOl9+5iw9v7KA/dOGN6DThIByxMcqcRoJDMSxlR/hbn7uKr37+M1gsZ5FPEjAaIsZrzXx5WihzHBJeIWjLsWUPwaYJozlptPuk5fYI+7s13Lm7gY9vELhnJhGbtRzORoFmLPh1juuyf3x955+YWMJps8Tad/JrNj9sEHhYWKzimeeewMVHTyNXzSKRIRFhiE6riX6rh0QUx+b6Fm7euI319W20Wsy0p8pHyVXSfzFNKz4nAi25bBJLixVcfuwsTp+Zh5uli4XmgSfjRWxstPDjH72D3d0eRvG0uoeIWpfOXUre4DiS3cQo4aw9N8dpruDgxMkFGY8HzTY+Wl3De/dWcNhnpi4NlNNytA9jqnpio0PUKox4GKqKmmuok4phZimHL331szh/4SRi8SF6gzZanYbY8DnJlKxVdIZotRgF0UA25woZgvOda/OgPZA83JWb9zGodREPRsjEkpjJFwTAnSmUUGbDNKO5T+TdWPW7EvVaqDWa2Duso02rcyeFcqmAKucE514qJUrcYi6rmbpZZuKafXcUl73R63fh93tSw/YZA9Lz0Kb7SreHRrePnWYb6/uHaHncPzIYDtmaS6JHUhVGYpE/X51FkfnunQ7azRbm5+fFznl7ewu1/X3ZO6KA2X4+ovgAjkPHiiGcEdf3GB57+ln89u/+oamXjCpvqqAw0Im6Kkx93u5hb7zxGn7jN/7uWGFZKhUxU62OG81sSpMMafP+7t6+hdV795AiQYz1hh8il0ji8rkTOLc0i1LKgUuwIwzo224AXM0aI6nC83mvfXTY6A1oMac2clbRwzHNv2VtvCX7VTYhwM1QacQGvgKYJPqxwWz3F7sGbu/sCLhK5RuJBySuEQy0jX02zmTuc58WlxA2GTlXNf9LM8B0j5a5Zhqf44nPPbTZRLvbNUTRpKiP+Hu4lkuz1TSw1exzAt5asOBB748f8SakB0OkEjvGkdx/vn66M8SSKfRHI/R4fhl42G93cHdzG9skJiAm1vXnLj2KhaVl2U9ICiIYWigWMDs7I84AgRcICMbIEV57Zv8yK71cLqpVKGt82jonEli5t4LV+6u6n0QjUd+KY4tcI6oP6cThCIBAC+XK7DyKpSqyokBUQEOvqVUbO2KTy/nEGntcK9CSL8Umo9p3TvJDtUFsSXJjEOcBebjiLPAAFe40OKhkHhOGYogGlhg1bcFsaxf73v5dC2wdAXANmGGVM/bMdKTOn7JrPnLfj33eYmEyBYyJhP191tZ3AgbbvUlB0LHK1NgTW3zC/h55DeLWMkHf7LicPCdTAxpCg63nLLl2QoI1xg7mB8cg7vRaZFWc47XINM8NYM/XIy4wtuduf5eZS3SM8oNorJr/9re+je9997tYW1sT1SLXBo5XOb8JmTUwblQTi2X9lbr6iRr8WDVvAfujwL9pnBtwwcZf8L0dIwLoCajHulmVWpxLYi8uBJO0zA2tfbkXqS00QdzBoC/27bQUFUthOheMx4E+Y32u5tlbkGnK9pX3zSrRpteW6bF3fD2xHx+/59NEEjuuxZ1LcoV1rPD18HXZ3G4FbDTvckxgMecgSyiwRJDpMc31m/snyUusEfj71a5d7dxFySXEzhiy6YwQxERJSz4f7zPXQYlSSSBGRV0iJmsx9xoLPjom25O2ogQlWB/rHmD+jnFHEJDeXtOpa8zXY/cktTlOyj0jEVqjqCIUudeUS8ZSOG26KAQxUrLmMvOWJGLJvKU1vyGiqlsaiXjqktTrdbF2/z4+/vhjdJip7AfIuymU6RSVBNyEgrfpeCjgbdbRWLI0ARk3j5SbRRhLYUg75URGrJNb/QB7jR7ubNaw0x7BzyyhnyiiM4zL16N4Ggm3iExxVmKK4omUANME0diLomq5WCyhUq1KNASdyBjpEoQQQjRBa0sMIiGBP2fHg5DRWQtKHZicWLHaPXXKdUJUtmKNbZS3lnRj7ovNwx3PXzshTP0wrseNA4IFhO3nLUA7HetzdE22faej7x8078wOxORgxGJ0w7GMRfYd2Q1TIFfOwpJFO4QTGyKXHCIVdTDq7qK1eQubH76K5vZtRIN9xIYdJGI+6ClGK1oSosUFT9pWug5LfrSQZqDOZXTH4tnUD5AMY0gSVE+k5CFAXtxBiqIFilQCxq+MxvWNRKMgJtmoVOhy/1YFpgHSLYhtiG9jZo6pxwSglzlqHe5IXtH5r8p6Pf/z9+XELpx9RuPCaKySOe9Zn8/Pzcu5nFWXrAe9ntTEnXZLLOxLRa3ny3SVo8iCblYC2DICTIla7EvxQWEAv0fV3yZLmb1gARr1e3m7RKlrY54I4ErdRoe5UOoajnf2h7utjkYQGREIe1lRGgjTI+x1DrHXPkAn9NAdevAQwGdPKpNE0nWQLxVkXViYn0e1UpF5IDViXIkmdKpk7UOXoYjKW4m20ag4iQHgmqVFh1kTDUl+NEKz1sDhfg2tWh1t9kCpuE2kRHVL4JZrAu2TeX7JSSSInoXs3sQMXCvQ4X2ya7nsGcYRQVTUxuJeah2e8OjSRoICqQKiDjcAbjxCzAC5jKyiI5btKfJ8xdgzzotYjLgAT/IpRCFr8Bh+/T//Tx/iaMcPAA8//rlcgYcD7+dymR/+keNXQAHcY52Z6QOJZdSOGWsPvoafAJYexAqeVDHjv3Br5T7+6R/+EQIWHEMPy04CTy0u4NRCFcVyVvNnJbeEVmcssrVhShVuGAYC4ArjymemaRu9dlsKiGqJbKuCbHbDUSCbeK/LwtCXTITAY/ITbThoCVtEqUilBdmHSTgZF3EqUaXRrwoYE1aqhyuqVgd9RN0uor6H0KfCLonOIES962G71kXNTyL/6KMoPPoYDjwHW/draK/t4fJiBecXMzi5mEW5SjVUAt7mLrZv38G9+yv4s7/6CdbqdXgEXHmgkUyKEHnm9RWzWJopY6aQw8JMFYsLC9Ls56Elig1F7aGHMLVPkcNnGEoOltjMJMmqTCCVy2Lr4AB/8q1v4976OgKKiWmdIU2NIZwkG6SONF9On1zGiRPzqFTyyGYdzM9Xsby4iINaV7L+3rv2MQ72WsKCCkMFZwm262GTyj21jWJBJWxjkykl9YRhJDOHF2GA0BtI42aUSOPRq5/F6SvPIlVexjChFthJNuCHfaze+ACrN95HNZ/EXDkjuZRuJoFyPqfZcxkD+IoaUJV7LKq0aPPhez1hVvN1twY+dpsdAcyLi8sonTiBD27fwZ9/7/ui0OH1lJ9n0UG2Ph8CeOvBjU1vzZ5RFrUFlURtIhYtCuCeObksH69vbsr4EzDH5K1ZAPf4HJq2WxufM6ZsqLQm++TWQftBgishrxvVDIGPJ88s4bnHziNsN5BhBlCcIA3nzRDBkDZhajnusmnA60ZgR1TvA7Emp61K5PliCUk7sCbtyqlA5yFBbPRYSOmBlveVbFkqanmCnpmblWKW85CWinzGHA/CjCdAzoOeP0C3T0V9UoAtFs3ewJNiXezMJQeHAK4LHqb7zRa6jTpSGCGfSKCQSKLAwpNq8GGEbMLBvJPFfL6MQrGCeDaHUaGAWIUZI1RhanM1ZFOYynsqP8im54N2aAT32MhJp4RI0UaE3aCHvUSAoFpAcrYMx3UFCD1Y2cTenfuo3V2BT9XU1i4+unlHGvERc4ESMQTxESIBcIGksaJ90Eo6rcgQBviUAteCbuPDpFHnRASWEzGU0ynMxON4bGEZF+eXAN9DOBygVHZx8dHzmF+cw0y5iILDDNy05CXeXLmHH73zNm7s1bDbH+LW/U00ej7SxQoisqhjBM9pX8WDlTIdfQLwgYcTs/PIDIdYyuYwm3cRDqjAFRNtJWgkScjQNYhqqnOn5/ClX7iKmQrQ6Xl45Y3b+Iu/fBu53JJY4ajFkzLcxZKRJAMej6Tpo3NuumHEfythJCZNcDZlqL5NxUI8fuk8/tZXv4DFxSIS8aEojQTAJUAnjgrK9lY19ATA5alXLaYSaPaBhudgmKkgiKXkoErmOl9LqVzGh9fewcLsDNbv3ZW/KwfIXB67+wc4OGygRiXT+gbu3r0nSnUe5i5evCjrIhVpO7u7OLHIdSGURpZVWYsag6pNY0Vr104LjPFpE7gluMBDKgHdnZ1tnF5exuLyPGbnZ3H24jlkiwUhSBDk6LS6msEaT6hVmyXQgJfEkfnI92ycyJ7JpstUc29oQT9pHPKe0M1ghGwSKMZ6wOEqMoMDAXCp8tKcR+buJrDT9HC/7uEgTGOUr6LvB+LswD347p0VrK9vIpOOo1iuYnVzG/fu3MHB+l18+enH8O//nV+DQwLWwEe+VJTM69XVdVx795o8v9NnlrC7t4ZYwkeFIGbawdp+gLevreDm3X2MkgWEVMeoYZPkOTnREFeW0vj3vv5ZfPbpq8jRdo5qPx4eSX5itjXHujwIaAERLd9MvjcP8NL9YOfBrL9DP8TO9r5YKH/88V2EEf8mLY/jcsiW+WCrHtPA1H1FAdvph4ALBuyVe8B12NjhsrnghR4WT8zji196AY9cOo10IYlEJgmv34HX7siavrO5jxsf3cN71z5EpzMQgpVaovPwq01GzU/Shj3XFh60e70WAr+D6kwOTz11CVeeuIiFuTyy6Qium0cUc3Hjo3W88urHaLbYvKCdmFpu0oNQjNTMnmmbtdx3pemQTCJbcPDo5Qvo9wbYb7Tx0doa3rp5G4fdPpJOBq6TFaZ/OPIRsCYYqkcF7WkJpHIa87YUii5e/Dc+jSufuihgbn/QQa/bgud7UusUCiWk067MD8mRdpKoVooy18PAxzAYod/1Uds7xOrtNbS3moj7I1XhplKYI4hbKqNSLAq5T7JOp9TE7XYX9brm4O7VDtHsdeWJ5XM5FHOuZL7TdqyYy6BSLKCSz6JUyAmAK9a1I5IlQvgDJRz6HvPkaaPsoTugYrYvduMHnT62ai2s7tbRptolQWtDukZoXcX1lmpfrpu08GSeroJLmpHIWpCM+ZliVQDsYTxEEPfhUfHBt3CEy49cxX/2X/yTib3g1Do71d80yrfJrvUJANfkmFkFLpVComqlxZrksaoabW1tFVsb6xh6Pa35ghDZeBwXTszjzPws5vI5sVVmna0ArqpJCGpyvLEu7nsEcAcY+AF81iaGjCPmltwH2CS3aqcpBxjaaefcNBIxNjhpcq6tXM3HjNSiNAxxUKtJU2xmZkbWV5kfVDNzTyUxQS0pjKWz1payJBhVvWVICDHCZB9KXpi1g4zHxd6PjkBiD2l+P39nQppZjDQxBI6xbeEkI3Ks4n8AECM1hDnT6b+tapGZZ0piIXgrD5It4klxKRiMgHYQ4KDTEwB3s1ZHl1aKuTyWz5zF4qlTWFhmvnZB5ruqAzmnAK83QL3ewP7+vtTFVCKXSyVUq2WpI9W6VpVYtf0DscAXsoconDNyXZRMGFPAldlmTgaOW0CxMisKXAEunIzUiDaTXWyTjQJUACqrmDK2vGLfacBbdZXQ3OTpI+40kGobjba2PgrGHc/CtdapigZNLH2tglUBZuuUcQQE0Gpm7OwzXfvrmj8ZX5PaX39m8jb599FjgEErbd7dMY6oAnnTQC3BxSmFq/l+PUtOSFtTorQxEGzJCdMK3OPEpMlzs39DgToFudXFSNeyCZfVwqIPaoyJ4tdebRnf+rv4d6YB6YkNtMmapIEGnSsCztdQ5vxLP35JHteuXZP4Cp5dOYetOlIycFmPjm3Ix00M/ccxANe+ds0/VRLiNPjIr4tlLhWjhrhq1Vw69oYYGQDXqr+p6CVwZQHh44CokoVJntaGveQgGvX1NOAupN5jb8fH5PEz6HQNOH02GRNNx2rtCUB9fO7Yjy2AawkLFtC0Z2b526xFzJw5frYV61aj1pasTDU6luvLcyKtpLWG1lpLXEsMVVqsOONxuKm0AEHjoFYzjggiSEwWzwWxkZCp6FLFcydJJwJKSUiuEvpC5lJKjIOZ45LHOsnMVreESQSGjnPNqLUgoM0t5/rFvYUK1XQ2q2CyEIxJhqbTQRbZbF5y7Wkjr7b17B0Zta+NrhrS0aODRqOO3e1tbG1uCDDnxGJCbC9mU0gnRkhTfSuPEbLpOHIpPV+zTqBlM/tfzMIVgp6TRZhIoedHOOz6WN1pYKs5RH2YR2eUxSCWQX+UQn8YR+TkkchXkXQLSKZcWSNEzcg5NAyQyxfk3ETyVbs7EPA2iGLI5NQen44OfG2s10hg5Ryx8S4CehurVr2rNlZHBzTnmTqhWQDX1OZ2DpprpbEkZqGZWjTH5AZLyrIKapNHru1P8zvNojTeY82arF8336dP6gi1YwIO2+8xxM7YUC2nxs9L6AaqwmWFQrDLuGckMEQ6HiCNvmTh+vUNHNx7H82tm+ju30fQPQD8DhIIwDQYjUVhb0qoQHKeJilVH1Tfah1AbTOD4Kzy1hnF4TD7VhSZ7L0lhPjIelyc6MaCBgUFmZUqmdLsn4jy/WjGsCVMWZaf6un1zQK4NiNV1j1zBmatxc2ev096P4mE1Mk2z9y6ubHfODc7K6pXvkyuB3SpIrhLQoNrAFz2hEnG498SlzwCnFMLI2s+5lCLfbIA4LQLTmIkeXIkBeh73kvtX3G9NfFOVPtTsWv6xXRhYZQRLY/73b70DyRuwliph84IQycS8HavdSCOiHywNveZY0wXIs5NN4VMVgFoqpDHZEhLaOBfNBnu4l4e5/rPnokCp3Z9UUW7WTPMWkbw9mB3H71mC71mB7lUGlkno04FSUeEExkKe9J0N5wAuKyrBMglgCt7o/ZmFMCd7PO0tLdKaq0lRKtsajASK+lySXIfx6gqb8VGOUEDFq7J/Ad710nESVph3m2cXT8KBBLo94eo1Uh8H+Af/w+//xBH++QW//AzP4cr8HDg/Rwu8sM/8ckr8DMBXClEbPHy06/gvy6Aa+ob3Lp9D//tP/3v0fb60mhfTCfxqeUFnD8xh8pMDpViHrlMBlmxa0iiUMghmebiPVTGJBlfBBrIfLKuJuwfmwY1i1xapPJQRAslsc9iM5pMTQmHp42rNhdUOKQWOnxoIU3FhKEus8HALjhBCbL/6w0E3T5io6QwFpkXsn3Yxu4ggdzZK6ieOYf37qzgnQ9vo1P3UUym8fknHsXnnjyDE/NpJLMRRp0u9q59gNrOHl57/x28cv0DeLSx9COjaKXlRlKsOqNBD5VsGmdPLOPk4iLKBrzmoa9UyksTT6zhqA6mPZ3YNokJpFidFctl2QhTuRx8xPGj117DX/7kNTRaPVBgSaYnD4JgdiWtOQICQB5KpRyevPoIzp5bQiYTE1B9YWFeQI4P3ruNt9+8jr3dNrIumW0mX0NsjFgsTOf+6PgRux/TDBXGLe8nC33fE9u9CClceOIzOP3Ys3AqS4iSVETRwoVqjR7q22u4e/0dZGIDnD89h3wmhkG/hSjw5JrkaNWTJROPTdquHGhoo+JR4UmrIlq8pdNyeOh4AfpUOufySJWKuHFvBW9euybWbbXDjlpbCTPYFiXaTLf2Phw7/H32sG0PttZCWQDcahFnTy8LaLu5tSUWymKdJ8oRlWJ9Yv5MHYztrJs+QNvPHT/kinYw7EsOjZ+sojPMoJQr4NOPnMTjSyVk/CZK6RQIOHhBpJZRoMrYo4QKhFedkdSOYmkdEcBtNzHyfIRegFI2L8Vtu98VK+4oEZNmG1W4UpSbjoFk38ZjcmBjw48KexZjLPhoISsAUSIuh2T+nIBUtEOm8p0NfALgVLhL3rUektnYZxHPudprNhE0WyjHE5hNp1FKJJEje9DRnB2SMSrpHAqpLDLZApArAvk8oryLIQ/qPDjw2rNZY1SXYgJjMq71kKgsXoK8/XQcKLro5xzUEGCn28bqxjp21zcRtntID4EMs4oQwytvvIv3b95SEkYsgSHZwJYIIxfpAZ0Uc0PHzURrv2jYxcJ0tSxiOzaElUtrdC7QISpuGmWqCx0Xp8sz5CYiDGhxPcKJUyfwyKVzuHjuNGYLReQJVCUT2K4d4K0bH+OjzR1cX9nCezfvwYtnEKVoh0UmNm3VVRXH696oN4QAUqyW0do/wEIuj2o8icfOnwKGHpqtpuQQCqNVhKParBr5fTz79CU898x5ZF0PzbaHb3/vLdy+tQs3NwefZ44YwXxPWfgjMsJ5H1nkT4Bb2wy1TR854LMpwnvFJoHroJBx8MxTj+EXXngG+YKDRMwoK9OuArl8OJonOt2A454xIoiXTGAUxiS/vDHMAFlj48572WvCTWtD7eUf/4XksBbStJ1nxi/ZvBFKMzN4+5338OY776E/8HHm3BnMzs3KGBfwD0CukNODpZOTtYivh+AplSBnz56Ve01FE6+d2FSSECE2nWptLLm65ueWl5dx5/YtVMtFyZd94lNXcfbiecn95WGJ60231ROVKCMBOBZl3pkxRoU8D8QWyOXz6/Z7qooajeR5M7OI84rNU9/XDDYCE/lUDL2d+yihhRK6QPdQYEvTspeMxe16D699eA/vbxxitxehPDePF1/8PFr1BtqtLi5ffgy1gy08euky/vR//zb+6uWXEbZr+I1f/SVcPrWEU0tzYo9J0GZ9YxN3794XksfMTBX37t3CxtY9zC0VMDdXRK5cxF4nDi/K4ft/+TbqraEw/ZkVK4DNKIZ8Mo6//dlH8O989RksVMrI0GJMGigkBfP6xEUlzP1QAH8D4IqFHw/wYp/HHoseLLlXet0BdndruHVrFTdv3Ye4EyfUAk3aJrSzsooY29wxTV4V8hoLWO6f8lA7VT4nNhUIHvMg3O13UJor4Ku/9EVcunwOqVwSKTcJr9PAoN1DLIrj/Wsf4qWXXkO7Q0AqjSjkAZuNA84ltQDlg01IAXCl6UW1vpK+ev0mDg93kEqP8PzzT+L5py9jthzH7FxJui1BmMGrr97Eu9dWEQj7RQGDWMim5WS/t3siX5vkOY8ilCouTp05ge3tHVF13N/fx9u3bmPrsAni2em4qlSdjO4VLLckY7TflbUknUkgX8jgsy88gy//8meQcKmoGqDbacP3BzJPaFuWSVHFPhCnCDYCGLFAljeJfkOSljie+kO0m21s39/G4WodYccXMDE9iqHsupgtljHDbFRaAGddaZyIg0QEdDs9UYMfNprYrddR77RFCUqbS0Y5uE5SCHUEc2foYFIqoFTMIivZd2yfOdrI9/vw+n34HnNwPbFSZp3Q7hl3kHYPtbaP9f0WNht9NEm6EhcT3jG12uQ+yz1ZYsAJTIrdoNbDnIe0f6ZCl80rNgnDeCSuE2wT0RLy0QtX8A/+mfxElgAAIABJREFUk985AuBqLT0BiKZBwHHtYf4xVuAaQKZEwLpCVxs66Lim8UrSikYg7O3vYn9/D636ATqNBhLhUBS3p2YrODVTxclKBVXmlPmeArgjkknU0UX2a8TFpp4KXFpOe2z0SvxBQvO5TaSJBAyYPC6bm8h7WchmtLnJRpFM7mhMMCRYwjeur7ymM2wKuq7MQTaVqZhlnUI1AC+YWu1pZIiooAwRgvPIKoioYmDMC9dxAvw2N0zIBVQoidSWSittFoqlqtReKpcUC2XTtD5yAjtm4WhrQQvgWkBkDOKKLbXofMYArtSevKZU0bKuGkY47PVxZ3MbGwckDYwwSrmoLC7hxLlzuHzlCVRnZ6Q5KJbRbkaJH90e9vf2sLGxKfl0nGtU4M5UK5JLSZIgrRBZD7OhyfWMQC1tqWkpysYmf46XgkCtAAluAalcEdlCGW6uKEBvmrm4Ka5ptNpkRARraU/WT/4uAbuEODrJV+W1FCtlieUwDfxj5EcL3FoFiR370wCsJWlO6jAD4LKem1I7WtDLvre/YxoMm65pxo3NqZpPya0TgtD4bHtkXtr5OVG/6vg4yp62AKJ+bbrVNP3vo2CwtQuefm56dpv8zFiFaxW4U0/3ODAoqi+zzymAN6mBJwCusT42z1K+/8iAN6/OEBT0Hk3njyosYIFce59kLJi8RaqRuM+oujjChx98iPeuvY8f/vCHePXVV8ZuL1ILyljVOmmSP330nhhKhXnGFpCxVttqrWy2+zFgrefJqZgdqzgTpxnOAXUdsPfNqnztvbDv9RpbgN261Gg+q1w7wal0HshZ0xBHf9pZU5+nXvFpouRxENfOFVs/TpPPHjT2FahXRZ11pmJdq5mtWs/akcl/K4Bjr9tkBMg9NADu9Jjm53m2p10qM4T5vKzVPNk8rKVon0x77CwBinQGI57hA0Mop2tCykGCtZ84iozQ6XWFgMweCoEKZYyo1azYa7MGlD1JQVsLsCuIqwpbC0SN5zJhM3FkUXtmtQ4lUGdeIwEi7ilGT8F6g/0QWieTwEL7YcnONJnJFrwWgvzAk9d/WDvA/u6uuFP1Ox0ma0nvLJ9xkEsnkYqPxKHITYzkwc/lMrRFVRCX7ld0D0KCzgwUNGSBZAbBKI62F2Kn0cdW3cPaYYhDP4UoXUIvSqHRj9CPZRBlSki6RaSzJD2ZvHjJwPRESU4Ql2KB7iCQ38lHJpsT8JrnDb5mAd56vXEM1fjaSp67XjPWsZO16ShhRsfTFEhrwMTxum3P0WMA187pyXvbx5gez6YRemQZfRDhYfob7J8YQ7m2D2BXNvlYQhR0sTP5sOJgJLpxViha75H4R/Iwo8QydNWilbLfQG9/BY3Nm9hf+RDd/TUEnZp8j+uMwFZHiqryGNcELtQEbOmmxj7mUMi2JHXlMy7yVKcnU8jwvvkhRj7nCGXq/B51BKHSUcorcSdiH89BMp6UsyDJ7+yxCkjINc2AvNPbzjgWYHwdSHBT1wS7nlgChxCNRcWpvQfWYXIOFmK/L84D7DMxOZpfm63Mis0wtwWq20lmYMweVe7ZTFaUtxS8UNCi66H2nnj1rZ09a0fObRI5OM9E6cp+gIC3akzNs6HsDSRimr1MXZbURlmEHbSeThH0ZH3EXq4v/YwcxQlCCGHfJsQwOcReqyYAbp+RV8EA/miIgK+KdXpMHzyzsy4UQprUMrTX52vRB88dvAZ0zKMNMYmd3HPHdvuy9nLfVYCZtRgftE7e296B1+3B7/ZRdOkWlBXwlkIPkvcJ4FJ9y4gm1rI285b1n+RQW0DbEEnsnLBOG1aBOyb9yHzUM2kszvHDCENa1HMscE2VozWSmRQS6SRG8kESYJ8lxUiojPQVBkGE/cMWbt25h4ODOv7l93/4EEd7QL308FN/81fg4cD7m7/GD//CA67A2EJ5rMJ9wFCUT+nB6F/19tcGcad+342P7+B3/qv/Du2INiIeThRdXF2axyMn5zA/V0SllEeJTRfXRT7nIp1nActKYoiIDVA2Se1JUthRWjTKGzddFtoRMyEiAXtHkWHoSdOECAhfmiphEFEBZu21lFUvFqBisUnbORYTpgAiQ7PZQvOgLmy5fpjEfstH3QOy559A7NRl3PzoNj548xroFhtJ7qiPpx85g689+xhOzWQA/wDd9TV0dvYkX/bPXn0ZK806+myk9AMEAx4SjAWrN0Dk95BPO1goV3BiYQEz5aoUP2J9G1egVzdT9rLiYufHhhEPGdWZMnJ5MtuTgJNGP4phZWsH3/vBj3H33ibiSapcqT6gvRQzhlU9OhpRmTBAPO5jcbEsipyTp2YlJ2+mOo9G3cN7797Gh+/fRadNJiE3ZmPRIsCkUeOZQ5zd/JUJb/Jf2bBiC05AParjMjh18SoWLz4lFsojJ6/AM9ltgYdhp47VWx+gV9/CyYUiZqtsyCkoT7Uy33jo0l57KFlnwkYLQ2n4tNsdUXKxcd0PQhx2uhhEERr9LgaBj0EYil3QQasvBer0YYGFl5ICDRNRMjoVwNWDsh6krQKXxed8JYfzZ06K2mJre0eGa39AK8tAG+j/GivTNPN5+sBtfwVhgHTUFzvK1mgWkbuML3zhF7FcclAKanBaO5jPOtJAa/Z68GmlF4+LuimTSmDEazXwkKTFYiwulj2R15MCj+qkbCojmUtdz4NP0COVHFvGqmpAwSE2o7MFZikWBdBjM0qIFyQZhKEc1FiUku3IIlhAIlHaphTg9X05xBPE5XOV6Uxlh+uKaob5rrFOD9VRDCfcHJZpjSPZQXk4OdqJKhDMdNy4k5X801E6gyEP6RwbnDNyZhLZjFHbWa6GSKNl7kvjNBmH54ZAxkE8m4Yfi9D0+9ja28HKyj006nUBbjnW379+C2988BEabPgijiFZtKOkYBzWOjlMKLvz+Nv0vR3brtrmxhTIbxsespJFBKAhxX7eSWA26eDpU+dw9cw5yRek9TFn2mDI3GUfi7NVnD+xIDmPBBGJv6zXa3jv9j38+PUPcP3eJlpBDN1YClHKhZsvysGB44MkC2lQ03YaIxTpWNAfYJ5guZuC321pBgtNoQjgx2jzm5Z8a6qtvvKlz+DJqyeRcTq4v36AP/nfXkW3F0cqXcGQzF0u3WQjyzmTd4YHoYnVrF0zLIPf7je0COb8y/CwFQWYrxTw5Refw1NXH0WGvQhefDZhJPeY95v/TmAkIAcPyBOmdIw0+1GIYTyFvXpfcp5SlZPwIwephIN4MEAhl8Hu3i5ef+VlPHrhHO7duoUXP/dZXP/gAzkgvXf9OmqHLaTcHBaXTkhTpFwpyWrX6/cku5lqXFrKDj2musaxvr6O8xcuyNziuCdYwMMRXyuBXf6bIBjBLN3alMxAoIGNaVFEkQ2biuMzn38Bpy6c1sb8aIROpw+v60k+KYErBSd1n+S842FXct/N3+D8dbOuHDqtSoAkKQEUhPlOXCXAoNdDyU1gUFvHCXeEjN8Aeg0kRAHC20jwMg4/iuGdO5v4o//jB9j3Y/j6N34NL37hRbz68iu4eeOGNHWq5TwuP34Ff/g//jOs3r+Lzz91Bb/+tV/AbC4Jv9tB/bAheyEBFM4z2lFtbW9ie2cT/rCDOe4D80W4xSy2mj68KI+XXr2OwdARi1Df6wqZgXv4o6dP4u984QpeuLQkzhaprCtNDJlXHHDGvjKSciKlfAupBbQOkn3RMLH54aDXlQNks9HF1s4hVld3eBSVBowAS/xxHqalVTDJz5sm5EwAA81b5Bs/p4qdIZizScA/V8ziuReewtVnLqE8kwcxZq/VQL/dRrvewbW3P8D1D27BpzVCgpl5qlojt55jU/8m7w+NvzgWJLgc0ZC5oJpz3O8zamIPtcNtzMwW8MKnL+PZq2dw9uIs3JKDIEji/moHr7xyG/u1wTgLOAkCMSY72Vho2b1Q3QNGqM4XcfHRc9jb2UejN8DNzU28fv0G9js9qT8SQzaKWAcQDFXARlV0dPEYIBh2cf7iGfzqv/V1LF8owh91xHqczRiuTbahEQYRet2BvL5sPgM3mxb3DdqKcQ54A1qs9dHvB2jut1FbOUBnjyrcEE4YwY0nUMnlMFOsoFjIo2CyP60LAvOsmCtbqzexV6+jRocXQ4JgA4wNUeZGVWkzW87L+1I+Kyz2rMuMcRIDSJwaiIUyIx3oCkLrRma7dg2A2+h6qHd8bB32cXunhsPhCAEbbMwXpmKUBDPuZtIAI4NIXRsEaGGzlo4yKY5DqiwScn25xPlBH0Hc4wjA1avP4r/5J7//CQB3Ag5MQUKmXpnevsYArjieQBSrzBuT+IxMVps8NsM+l0W700a73cTW5jr2d7fhjHi9Y6K8XS6XcGFxAQuFIuLTAK40x1T5zrqNyttWtydq5R7dTLiG0/acKgA2F00uJethXiPbiBUyKGNZYiSghGq1aazJOTfU5YD1d09eNNdpNs0lo7jfR7PVkppJAFzjuGLVgBwbbILLdTPrBa8TVQxs3rFxKPWLUUtwXed6LhnYtHZnxhjz5qUe4VlF6xBRtDyoYJguIMZFpNaTFsTVD2Q1kXey28nRh+chVY4IVYS5j3RrGKkrzcruATZqTdR6PgZIIFMqY/nsOTz17LNYXF7SWBtmJ9K63yd40MX+3r4QMwhCsc6fqZQxNzeLcOgLwMJzBd/zflANx4Y+QdzpjGD+m1bJGTePdL6EVK6EDMFblw5JrgAaBHgJRjFDuNvty4NXScBgZrKRJGGyTBVcokMHG4/a+FcQd5LPqXvapG63zgG6/lqb5glJ85MArsmanQIppxv/9vst6DQNPikRzWS0Trvr8O9KE9nmMk5utuL206eGsR516ow+/fUpEGx89p4AdZNz+wQAVTWbAn8TUu5EIav7k82kNe9/BoBrwTd9zRNHlTHALeKmKUj0pwG4Vl1uBreCwRY81T16AvTp/R/Pc7HNtWTcETbX17GysoJvfetb+MEPfih1F2siKjb5+nn2EEDQKpzGObimLlXU5WgpbzMGTSanflHPxPI7xXZar4GNsODXrHMWAVzW7Vr6y+xXSpzJbBUusd6q8V+2+7qqwRTEnc5oFRcRg5lPGuyfBPrtC5k+i0yPX3vvpokOllR5nKhg5449r9g5ZsESmwmr+4NRuXJuGlt7+3Pjs62QcaZV1gJFyJdZN7OHwnun6mPN3FbQifskyTWagctHKp4QW1gq2kiscQgWpJJgvn2720GtfiggLpV7dH6TGA1mhIorAonXCrhpRqNmcdvXoCCjklJYk5iwU3XFEqcGigPiAlrSkl56B1QW+r7sM7YnQAEBVacprntpVwAbvrduJorf6/Oh0vCwVkP9sCYgbsjzs5CwY3ATcbi0SmYtkGAe8AiZBJBJArm0gywBXIeKOn3eQoBhxqTDfpErQC5rjEEYQ2sQYbfp495OFzvtCL1RBh0+ohS6URrdKAWkcnByJVHV8jmz70JFJM8cXKMHwxF6HoM3qBNNqvqWIC7rvTQB3B76vZ5a2YprmzpUKDGNtRXPO+qIMc7fNuSQscLwGIiryltdy627gfY0zToo7+3HVk2u+7Cs18fUt3ZOW2KbfGwVt1OEBP0+Q1A4skxM+qnmVDAGcFW9as+mRkM+zowliMurFsCNB0iFXST8OoLGFtq799DauY/69grCbg2JsCORP+kkgTGjuqXFbjSUMxrBYJL0GQNkAVyXdUpCLZPZ/4n8EEMvMHn1JPlr/5TuGTxPWstqrVEMaGsUqPZ6mmVMroMtY8Qsw6yLkls+RRyx642qR5W4yvWRLm5cKwjuj2snEts5l1xXorJINud9GPT7ci7g97HPlnUVwFX7YdaJZr839Q97UiTmSdOQtdeYy29c4gjy0tWQ32/Gmh1LYxW+2SPMy5LICDrOkNg96PXFOY5EPt3jYohn4oi7cTT7LTTpfBT68MMAQTSEHw0RjPhvEhR9+dhuNWrhzEiIlJDfSMoWEpxY7ieRyXBOpYR0ygga1qpct0ku1/nBxqgCuLtbO9jZ3MRw4Ilanz20EvtoBG6N+pYAblZEREZ1K0SK4/WQbknWOUqPyYbcaDPDLc9MrlPCODCyQye+TdItEM25WatJqImnaeOeQMTazc0iclJo+yEa/QF2D5vYPjjE5tauWLK/8e71hzja0Urk4Uc/pyvwcOD9nC70wz9z9ApMAFzz+QehSZMd+K8B4h67wsdY4pN6Rnfwe3fu4w9+739CK/TQ69Uxn0ngYjmHi8uzOLE8h8X5GVSZAVDMw0knEXNoKWIbqDynkKnKZZ/MeW0SSsfVuh6zaCPQxKalHMg1V1FoPjycETQ0dlUIBPnUbIOY2hmJfQcbQsIOH0F8XwhOhEMMqZ7d3UenH6EbuTj0E8jMLCN75greWa/hYGMPpWQWxXIF9WCAmyu3sJRP45nlOVwquXCG+/BadWG+3Vm5h2/+2fewN+hhIPaGVBerzScZZASsmUNAMhIVkulEUtQhpXwReRYvlZxaTNOqh0xTZuUyu4tNQzeDHN9neUjRJn7XYwPMx4/+6nW8/u4H1Lag3WPBrIpSNll4EGRzfxj0kUiQVT/C7GwJjz1+AafOVlGt5OGmcqgf9HD9w/v4+Poa+gOaMIeiAJaDChU5wqq1ln+qZuZGzwYFixE51LC8M4BrKpXF6YtXcOKRp+CUT2KUoXKYv0stX6jM2Lx/C3sbd1B1gdlyCqVsXJRxrLyEmTf0hTFG+xixSwl8NOsN7OzsYK+2D2bYDcM4z2RSJLlFF/lKUVQ19XYPG4c91HoBFhYWROFNZm+j0RznIUuDzjCChS0sB3PLMFaFmtigIsJMISMKXB4Md3f35XcEQ1VYi7JX/rc5FWYI2+lodwYzL6cP1uZYoJgCp5N1TvMH0rAaOkV0owU8/ZV/E6dmSqi2VpGq3UI5y+LLEcviAZukcYhFCxXutC2MDTykmRdHe7vIR5YF7cCXpnacdjC9Hjx/IMzHWCqJkCxiArJ8tWEoh9CAh4N8FrG0g67vozxTlSKz5w8kY5oHtUF/MG5ksGhNpAkSqkKD38sCvnag14tzlQUzxzKzjJwwRMYbSs7t2VIVZ2bnkc8XEHezgCuonWRfgpahCX7siIkqPxfjPBHwUw9dhrKv894c/uXyG9W1qEZcMjBHSLgpIMv7TWZkiE6vI9bnt+7cwZvvfYjXP7iBWj/AgISNpIshs2Qjfb4pCQuLEBA8NAcYI9zQa2cYkxN1tx7yVAFAi3IFxpSoa1j+I823GcV50I2wmM3i1z7zAr5w6QmMBgPJKVZGdyRgV6d5iFwygUsXz+LU6ROYW54FLZh3D2pY2djD2zdX8MbH97Ba72GQzAjxJC35f1SxlcROO5nJoM0MXKqJ+LoCH6dnK+g3D2U9Doxa0Ekw79WRTOwRPPzK11/EE48tIRY28d77q/jmt99BKk2r0wJGkudCxu1QMwmp/JHQcelSaENGcgWtOkAvIKcFGw5cX8g0TkYBnnjkNL70uU9jab4kuC1p6DFpuDNbSIIKMeLv4rgV5wbbJOXfG2qm6TCO1iCObiyHMFvFgGge85pIhimXcfPjj7C7vYVLF8/hYHdbMth3d3bhB0PcunUH80vLyJVmhDnf4jVLJoTYQBvTre0taRwd1upYml/ApUcv4dXXX8PczOw4T4ZZZnyjJRSbMwTw2CgS+7RkEgcHBzKHeGiTBla3g0q5iKeffgqPPH4ZCcl0d0SN1qi3MOj70lAS+YnYTpumpJOURgnHH0EjZoRKQy4eN3bKVPEqKEJyj9hHWRsrrw+HDhbtXSzlgIx3gKhTF2BJoIIRmywx2W/ubR/i9VsbqA0dnL3yNOZPnMaPX3oJb77+GtqtOv7+3/8NXLr8OP7r//K3ERsO8Jv/9q/i3FwRJ2ZLWL+/IlnCzActFEtoHKpVJ+cFbajrjX1U5rI4/8gyCtU8tpp9pPKL+M4P3sC9jToSTha5dALlTAyLhSy++MyT+IXHTmEhqzlQLmsLqiuTcTnUarNH89HEQYLAJ8caCVyEZqnk4tgByU4BDls97O0dSI3QrLewtrYlWaV+qJmdUncYcpnk/5jMMnvAlexOoxoUhnRc1ZSSnx0CA495bAMMwy4+/ewVfPYXnkOxSjADGPab6BJE3Knj2ls3cPvmKqKI60sSSTKpM7QLo/WZrnXSuJB1RHPyFOzhPKLiLyZ29qp47eCwsYt+v4tzyzP45a98FpevzGBmns29JDqdJF57dQUffbwjjhl8rgSblOCk6iK+Tat0CKCcOreIx69cxObmNtZ39/Dh/Q288fEd7HZ68hxSMTaOeL1Zf5FnQetdssxpI5ZAPu/gK197Ec8+fxWdcB+DoD22jqRtMhUz3FdpuS1gUM4V0poqrkLZW+gGQSCp0+nBD0IMWh4O7tdQW99DfBDCoeP6MELOSaFaLKIk9WdBMj/FLkysASMBgOvtFvZqDew3W+gMmOOrdmA0RSBQOFcuYr5aQrVANW5G7Hu5bkZC7CERYiDNJgFwJcNzKCAuLcHq7a40OulWsNca4PZeDZtsbhriIglB8eEIQ5PXJj1Gm8tsMs/s58jiJxExEWjmLAHU4chDGB/hmedfwO/+wf/8QABX76FtV9qi5Ogh4Y03Xsdv/ubfVUAhRqML5p9SuZzXpptRI7mSyZ2Vdd4PPNy+fROrq/eRjo0EwC0xx6yQw+OnT+NktYIEHQtoiSm1O1UIls2TQN/30eh00er1JVOPrSlxFxCXS90v2Yym6or3g/sG9xU276kiGEUeYpE/tky1+6kS9mKGKBOT9ZAEHI4TEvAOGw1R/HJt5T6hihlVnFhAwipIFDxOiL0g7SlJKiRAq6TSUGM8aNlHp5swlGY3G5ByD+3cseJOAV1NMWhrwmO14biOPKJQnPo501mU+kEs3UnYYA2qbijcE4fxBLrDCBsHDWwctrDd7KLhRRilMlg8cxbPf/5FnDp7GumMA+7vVEwQ9Go1WzioHUp9y4HNbDTm4y7OzwvAy3Wk3WpKRi5VMlSmiKV2KiPKWwFNeSZg1l02j2yugEyhiky+jKTL3N0cMmmrOMlJ3cxM706nK/OYg89x0mDesmYuK2BrgTcqgqmmUQeCCYA7DS5NqwMt2PQgANeSNe3aJmoXmylogQQ7LqYIeDp8JwpRe1ImoKhAqTY8x8CxOEDpXjT9dvRIPQFvj4KYk5+YJlZPgGubcat/b/xaxrbGJBJZANeqdz7ZHBB1qAVyfwaAa7Nu7d+yr/WIUlb659Yq/Cg0aq+DJTcqwUSVstOv3b5GC+LKGDAKXO4pYqRlnC663RYOD/bxv/yL/xXf+tb/KbnUVACSmMC13tp6StPdgjlH7qm5OfbSjKfoNCBkldpHSQMKPmkdNgFwmRdKUp+NsLC2sBYo5jnTAkKTgaFqp2nbTLVT5uf1/oth6lhZO33P5UwxNcgsSMv7Y6/l9Ji388QSHcQdyYKwU/bHP40kYa2jLZlbiSt0ptAYovHyZu1szYCXuWgAXKuwt+ukddri2V+uqbGtt1+3Kj+uxSTUFFw6MeQwPz+Hubk5pLMa4bKzt4vtvV1s7WzjsFGXdYr7R8R9KKTtvo4lJb4ZAFcsUc1aw8gb1gBJrdN5jhUSPgGgMJSzkWSzZzLiTsUMeyGcOI6QgzqM5SJIJGwb1kGqeCRgRvIKzwMC5Jpcd8m4DAK0GeWwt4fGYU3Ut2kngQrzcpMxpBEJkEugjs4TfKT5+WQcWQK4abrb6d5k8z3pPkMlLt21Ek5aHL2oegtGDmqdALfWD7G+38NBP4b2KAMvVUYr4NdCBAkX8XwZ5coMZmdm5X6wptRhGMNgCPQYb8/fF3PgZvOag+tmxHFJLZQZfTEYuxZZNTP3Z3FaYBauIb/oWJ6MYR3LvHYTFa5dxy3JYFysGNDWLGPGgnmioB/XU9YSeDzdJySQ6bXZzqPj5INjXdGp+aZjQ7pJskGQQ2oBTQsuqzJbziUyoCkiCZAIB3BjPkrpCKmwg7Czj/rmXWzcek/slKPODpxogAx7dxQasC/KfmkYSCwNH1RW5jIp5DMZ5NJpyT0liFvM0fnQFQCX9r8kZtUPm9KTZAxLKkkgMimKW3E2ZG1JlyYqt6nSZfTJVEzPBCg3V2KqhpH+oFHg2rVIyUMGZJXsn5g4uXFO0ZmKazRreP4NxnJxTjBOL836KRGXmqRBQofnyzqYc3NCmGZvVE3WdM/lKYhkDD4I0CZ5pk45+rHky3qSMesNA3gkfxJUprUy57a4QiphjPEYQhoT0RDB0kDWMxL3WOf1Ol1xu2Ff1XYbMvm09B0H4QCDoC99EpJ8KWrgwxt6GNBdaNATdS4B5lDIt2Z8CyGXNRyFRdoZSqcdFAoZVColqb/YA2ZuNr8mQgq51iZHOgyxvbGJzdU1jIZDOb/yvMN1Q5S3ySTclFHekiDPHGrGUbAumYr9mV7nZVZYR6lpANfGqxkSBdcZUSuzhjTihiTPeyRRynpKB7cUYox3Yj+GtVy+AD/hYKvRwNrBAW6vrskZkr3cgRdgd/3gIY52fKF5+PHP5Qo8HHg/l8v88I8cvwL7+7vT57tjnZrpzXYyRH+2EvcB13n61GkB4RiwtbmLb/7pd7Bb30entoNC1MeFch5PX34EFy+dw/zCLDJpWhorwKdWFnwwl4AKsz7iUQKxIZncbNCz8KUFhiqNxH5EhAkKponCSyyCFfDSFCy1YlbVHRtFtqRSljr9EEeep0Jdo8YZcUMNCIJ62DzsYacbhzt/EYXlR7F+2Mdh20e1PItcroB+NMS93XXU67tYYBZJp4sXz5/FcoW/35d83r94+SV86//+HroE/thIofKGGy4LFGmoa06R9IwMqHxqYQmz5SpKhTxmqwUUSwW4mbR8L5lYhWIOqTQboGrfRianWBUHzATuoNvr4sbd+/jBj1/FQcfDIKQukTmSBmQ9wgi3+QaR5OHhpGx3AAAgAElEQVQ+emkRp8+UUSpwo09hf6uL9z/YxMpaDQGfo9gqUkHHZA39j83jaVauHsiMPTXzNQSEJJg7wszMIp56/ssonriCKFuVrxGU5b0SIGLoob67ho2b1+AMmyhlImSzackl9WhH2G+L4irw+uh1O2g3WmK9knDiiKfZuE8jiTwStLiMeYg7PnrDHrxhEhvbLXy8vo90dR7f+MY3pDh86623cP369SPMfRZCtAKxwO0w1JxfviQCNixyRuEQBTeGpYWqACTbO3uS2UZaAYthyQyRQmySoWVnjy2MxodtC149gBQhBbL8r6+NSqVY0kcnWET+2V/D8596Fk8Gm0htvIZB2MFolJHOrEdVUnyElJuS50qgMRtPICdWoynMOAnJA6wye2c4ROewBr/TRTBg0yxCjGrMlAMvEZeGNucEpwnHgMfcVwKeeRduIQ+/R81uTKxdqdD0e33EQ2220kabdr1ixTNipmFfAPf+QPMLZaYKIJiSxnphBMm8LTtZLJVnsVCeFds9EFwhmEz1YSyNEe11qQpjY5bNMLE1Nc0QaXxTDXs0n9IeALU6Fs8rUfYTwI1l4/zDAC8fVd98nX1PDjg/fPkn+P7Lr+D+XhONIIEej84c/yxKR0M4omYfCuAt9o5mDeI4iGidxRxDWYZUJaNtZyVw2waVKKtM40e1tQ6SYYC4EyHmhLg4P49ff+YFfOnC43Io2z48EACdFodscBN8v3v3NtLpBHJZB+cunsIjF8/ATcXF0nOr5eGt2xv4szffx0qtjSDtYpRKy0GH4Eg46Av5gOpdfkx77WrexYXFOQw7dCTYk2YAbZUILpBwEsV8VOdcfPFLn8a5ExX4rQP86OUb+Mlb+0IkYCOXgAhHL/M7Jc/WHL55kGHDR8c31Tlko6elGSI5ygSL+NyyWQFWvWYNp6oZ/Lu/+lUszuaE8DMieOukpQmiF1RzbMRKWRjy3FwMjhujWp+9mjTa/Rh6cDFwXISiYkwIK5kH3FajjnfeeA2VUgE+G/sH+9jZ2pZGBBmvuWIZfhRHys2odeMoJoxgHjB5uCQwQPu+c+fOgJaj62urOHnqFFZW7kvWDQk4BJpo1845wTWIbGKuoQRueVik6pADRdtzEU4sn8ATT1xFuVqFk83K52nrWm+0pGnJxjXVbrTW5tcIKNMeStTSiaR8rAQnHqJIDCDBxbhAsMFstki6B7DZREeJ2UIabthEGW3k/UMkPeZlMzeOmwBV9iSFeOh7Q7GAPQgzKJx+HNudEHv1Q3FOeP3Vl/CFL38dP/jen+Gdv/oRPnf1Er7xpS8gGfmitCeYvbu/DyedExvgrY01udftZgcffviR2OQunqpg+WwZc8tVNHtDbDU8/OiNG9g89JFIuMgiwlI6xBefOIuvP/8Uzs0WxSYe6QTccgnxbEqAaYIJPMgKuUPmIdWpvAZq1S3qZYIwIFFoiFq7jw/Xa+h1+zi/UEVnfw+3Pr6BKM45k1SrPAKy5BnHXCE1MUeTh2Cu62LBJUxzBb0FCCWJID7EkBZzPoF1H/2gibklB7/8t1/EmdNnpAE4GrXgtQ6wvbaPa++s4O7tQ/gBn+NI4h84XhXEUpDfqmbEBtooZKXJYpqFfAYBgSXOrWGAZrclwHliOMQLzz2BL37xAs6cZcOP+1oWN27U8Rd/eR2tLu+12gweV/dY21G77588M4NHHj2NWr2GexvbePvWKt6+vY5an80JVmNsTtFRhLZsqrQQS9lkKBHWX/7Kc/jFr34OKTdCMOoiiJh5yzxOqlPSsv/SwYHPQxqCtNySZVwb3CRCsJkoFsp0oGAOYT9Cbb2OnXtbGHV8uGECLu/YKIZsJi11FRX0Ra55tPEyYDB/T7PTw36jhT0qsAkkiepG7cA4vqr5LE7Mz2K2XES5kEU+l0ExnxM3Ro4vPl9RFPTpemIAXKrbCaL3mIk7RL3ZwUF7gNVGE3frDTTYMEtmxLI6OdKGlGVvTcALY6Fs1k0hYRhrSTaYBpK5q04rz37mOfzeH/zRTwdwzfZzBL6ZqkGmAVyuowUCuOUSCrmCPAiE8D6muRaaBhsbUbdv38La2gribChGoeTYz+WyeOzUSbFSdln7ityf6zxXea0pOU992okPuK4E6Mv+QBtMkshYw2peu6gEpJHPGkufPZvxVEIoQKIKXAvMcM/h81QLPoKqkcwzrudcC/0hCVt9aeRJc1hAnan3Y9DVIFomv03AA5LOTM5gyjFKXaOWGzLehSpk2nWmU1NglJWBTIGwFkwfH8eM36ZxkTBt5aMK3CmHiXFtqSuA1HxybfmnaBEYT2IwimG/PcB2o4O7OzXstQey/81wf/nU0zh74Tzm52eQy6ZpvC4NVWYGH9YbqDeasn8QPKV9MnPpCBJzrJFkxFqcADobgWknDSfh6LpEm0bew4QjVqEEcNP5CtK5EpxsXhW4GdpPa6YyHRgI3JJAw9rBggNqVxqXPZLrAWtHAZdEKUeXHLVGHJ89zGH2iAJXsvF0XdalkWrYo4oTObcI0Ki2iTIcTGd2AtQeBewm4O1RK2IL4FprXbuGcm+2kQv2Z+39O4oXWubmUYWsPcx/UrE7/bwm4K2NieHP6bqtDWIL6B0H/cbwqmkkWwKH9HCnQE792NrNfhJEtN+v19AA3MdVbNNqUzN2ZQRb22GLfxg1l5Iq9Hwp99qUd7IXyH4wErcJ3x8IseBP//Sb+M53vov1jQ1xSCHJgIQLS9SV52hf17geP3Z/7TfJ87OuLvxmC7Jb1Z0BZqztprlwap/MNcmo5UyfRK+lGVzjzF37O6ZHhKpvLagtBK2/JoBrf4teUyUT2HEoTX/jMCU1iyEnTwPw1oVqApBNbG3tWLBzzAK44qxBoIDrnuQ5TlknTz8h82+9/kdtlO3z5brCXG3rUMM1n3sA5wn/LvcCPkRZyL1ILEKTqFYrYvefYURC2kGz0xbgZ2dvB/VGw5xl4gh9Arih1P8cUxKHIbm2Uwp91iqyhk0UuKxjFAwiOKOnOCpOc/mcqG9JaCLhhGsa93wCRobTbdT3MY1wkrQfo7wjgGIIhoHnSR3TbbUEuPUGfVGNkzxW5LmbwC1CcS8TAJfxUXzvJOTfdN0icVsAXFHe6jpHQErJoinJ4eUCpz23FLreCFsHPaztd7Gy10HNT8LPzKA1cnHYj6EfORjG08jmiyhVKgJuy1gS1d3/w957xUiWpWdi371xw9uMdJWV5U377mk/0zM9djmGdmlEiVxC4koiAeldTwIWWkHaxQIL6GWBFeQgiOASogiasTvTHNM97X1VV3VXdflKU+kzw8eN60L4/v+ciMjsbg75wH6qHgYzK11E3HvMf/7PpTBIUkKIHciDdUFR1vdSUcUGVOvyPpIwxTOPEpo1YkD20Ex2ZM+s93/sR2CoDbogj1SzRnlrFbj7MnDtwjLuCdgaSveKCTB3kuRg90/7AnQR0xP7L2iQ7v8ZErdZjRiiDtdJnjGMu4DUmgJG68MSxsRYOQmRQYhiKkIm7iEVtDForKO9cQvNO5fRXL4I+LvIOoH0H8SrhUT5JEQu5aDgOSjQQjuTlmgPCh4kB9lLoyjkz5yqneGq00Wnh267j36P59KYmhJ1MOOaRPEqzxskzMu/xzvUvsthSNfaq9JbZGMuRtfN/IKsmsnQuHlB6gKOTyHZ9Lqm1+ZIzcQ5RLWrWIBn0ugPfOw1m0okJZmSDo6MnDNxIxawZ83DhwC0zL41JReVtkJzNv/meUpsfJVBYhw+1NJbwEhDzLKMWLV9VgIf3eRI0uQhnHWouAIKCdBBKst7zyibSOYhifKiBqZAaEjiLj/G8iC4y7qEJFsSxUnKljxgOtAIOMu1x0U6TUVyFkVDmKS9ss5lAs5ZiaLgpOF+s7W+jo3VO3AokBgmqJWowC2KmxfBW4L6BRJO6F7gcc3QNVv3aXW30Pdu59uYiKDPYeKALJg/AnA5t9TqmX0wklGZt8yII66ZkgHuZaR3E3gpIa22wgi7/gDrzSZWt3ewtLaOnb2G9FNZQzXXNu/iaB+zb9790j/+Fbg78P7xr/HdZ/iYK/D3AnA/pij5B4O4HwFwdfe+fesm/sP/8yeSU9bf28Lp6Rqeue9e3HffaRTnytIXtJZ/ei5iocPmMhuiPGB2AQK4wyxc2tIJKmJyXOXsRBYtgTLh5qtdMhuk3HR48BRWqtrKWYXNiNFL5S0BRWZsGYsJKgV5yIqpSiW2m6Rw404TG4Mcaicfg5+ZRoAMilSDZPKyga0yG2p7DdPTVVSo3NvcwFMnjmF+ipVajKUrH+Iv/uLP8d4Hl8SeNWDuIDds2qoxk4KZTwmzJFUxIIrgeIjFuXmcWDyCfC6DqXoJs7PTolTWQ+sQxWIOZdr/UWFEaxGyj2nd6/exvb0pzY/eIMQPf/Yyri9vYABlizInyx7S7JCxhzWCBskwxMxsAQ/cfxiHF0qYnqoi7DtYXe3ildcvodUPVCmtLeTRUVbtI/czF/laBTAmkMrGpyhFEpRLU3j46a9i6tgjCNIVeLm8sLXIPmbDhnm3veYWXvrxt7Gz+iHqhRQKeebxufB7zL5oIol8yT7OpFzJsZuZqqNaJ6OfB4oU3DgnTMEw7gmo6WRTWF7bw5vnr6ExAHJT03j00cfw5JNP4k/+5E+k0boPgBbbXL4eKgcV3SdjnkxWFk+8Zt1OC7Wih9l6BY1mCxtb24i1W2asuR3NDhlrcEez9CCAaw+rH2Vc7G+YDBM2vCMMvQS99Bk88p//CyzW53F66wKi97+HOG6CCKSA6ixTtQcpuX2FVArTuQJmckWcXDyKxfqUqGNSZPlRIcSsv15X7Kqt2j12FXDd291DyHkSRejHAUJ3iDjvoThdQz+MVMGczSBdLUpx3Gt3xZpZcvx4cMxljZVnKGA7Wbhsaku2HFXhfH2FAqaoisrncOTQYVSLVWRAEgFZuZqNpmxcFoA5OJKbR5tnHRu0CzXhUKqaliJdrWVkebGqW5F3mkasdAGIyruIMxFQdOGW0nAKHLNUyUWIIyql2jh36RKef+VNvP3+NSxtNNAX0SzvtVqXCmBmTHu55nC5Mv0eOeATwJUejXV3P9AII0giLE85uJLtnRYlkUurJDfBP3nyCfz6019ANXFRp3oo42Hrzh0M+j6KlSkhnPQIGoQDfHD1MnZae3j4ofvx9EP3YHGmjk6SwvXtFn769kX87WtvY9cPRc1JZioBRRJcypUK9lptUZGWi3nkPRfldApV5kgNY8lb5AFuGBKMCRDHbZw8PYvHHzuDqYKDbnMHf/mDt/D+KhmjedTr0wLS8o3zkvPgzutJhisbH8JIHTCHlaQWVSFzfaLlGJn35NhkvDSiwMdsKYt/+rXP4j/71a+gWqRdMpAw0ylNUJiNez0IS+Nd8nCNbb7YVnIA6N0Jowxa7QT9VAFxoSKWynzqmVoNfrOBlZvX8Nbrr2K2PoXLl97H8aPHkMnkxDJ3a2cX5coUXIK+VBbHkdiJEkij+myPwGUmK4fTBx96AG+9/SZWVpbxxONPiL07xzsVtjyYEoDS98sDngIJnBPaWACmZ+poNBv47NOfFSCYClU2XAgku2nakYcC4Oq4N6oa7l+S4zrUxpHvS/NKgSldowl0kdnM5hGVM6IWNes3m/G0q1u+dgVe2MXDpw5hNhsiHzTg+E3hT4kdf0IAk3naseZ6BkPc3OkDU8fw9vU1+TctNrudPRw6tIg//9M/RX9nHX/8e7+NfDLAyvWrmJme0kZOGMn4TRJmu2fEEu/9Cx/gwoVLsn7NHa7h0LEqpudLYJL382+8h4vXN+E7JaTcLMruEI8fn8U/+6XP4cHDdZTZJeHuT4vvIhUDjBCA2F0xG43jl2APawPulwTIBCASC9cUBlTbtru4trKFt65u4+ixk3jg2CG01pZx9dJlyflKxFbPZdyyrPXxkAf0zIhZzuaCtVHU/dV0N0gwc0P4Aa1+IXb/+aKDZ7/yEJ565l7Zz2kdEfhNbG9s4u03LuLDSxuIggKcVB7DFB0w2ExMy5i3zdFJVRk/55xjs0/WPqP24HxjjACzOXtsgjT20Nnbw+njs/it3/os7r+/ilqFudJl3L7VxY9/fAFLKy1ROXN8svln35PdK7V81Ib6wuEaTp05Ija6t9e38PKFD/HWh8to8HpxpWTGl4z4lOzzkpOXoVNHiFNnFvBf//HvY2qaanofg6gnBCKSHdiU4LwQkkOSyPxiY1hiFIzCj/s0gVvOCX7OfCyxU+6G2Fraxer1FTjdEBU3hzyV13EsBJRCIYepehXVMgHJoir7HDqj+Ggxo7bVwQ6dO1pdacSxqcucMSeOJGt8cbaO+ekpzE3zbxTFMYVNO/7HMUBCh7V6s/aSXNsEwO0HaLb72Ov5WGn1cHV7B1uDELEoHVJI0anF9E5G13liz5Aa2Zwu1XBiDB5QxcDnffyJJ/Hv/7f/y3xv8ig6hmzls4lGqbx4U8t9BMAtl8RCmZm7FVrws/FMQJVNJJJ76MqQcnD9+jUsL91EPOgDgY+S42Imn8e9i4s4RvUA1zFOiYB1HLMN2SVUq2QuMWzcBCTwULkp2WCaccr1WxrpRrEi70iU8AQJhTqnRjvGcUPWAWuzzEx52oj7vjTJuFewAU31E3/JF4U0G2qJ3ENR4RrQUNTTxvaRY45kNjbv1K5Y1RckY5aLBRQLeXjS/Oer09Y+QUeOd54/FKjgK+WibIoCcyNHNbS10TXqo8l7a9WJtrgYN7aFlmKgBCJZmocnynwqgVJpsbZshUNsNHu4eGsVq7tthF4Wpek5nLrnPpy+5wzOnj2FqVpZmsLNZgNr6xtS39KClH+dTT7mTk9PMwM3URvlfk8ABmkyGrAmRcqGUd9yD2eDURW4FbHhpIVylmrcAsmptFBUpxexlO/2VaVPt5YhxwOdb9QFh+AtYwBE3ZdlnAqbjUbNaJV+EzbKBy2UJ9WwshoJoKkg8Fh9YtXXHD8249Vc8QMKXFvUjwGocZ9fAVyuBSbzz9iUWwvlMaAwtt20NePk0dz090d98JFy3gCFVokpcMjoAK9z3J7v9OP4/U6eOezP7D9/WAWuIZCa5ePvAnDttbCA8OjaGMHcuClsv2Ov6f5/W6CS+fLWpWXSznL0Ggz8KaE9ZkkjeCuOIsNEzi7f/e738MMf/giXLn0gZDpabhIQ0F/Yr1DWa6IOTPbeTN5fO+fGr3Yyp9eur3YOTjgcGKcBcZoSVpW+2DGh1IBMIwWWzb+118f+vHnNI4vp/QrcSSD+4FnS/ntSCT555v0kAFeb+naO2ab+/o+2p/BxAC7n6SiKaB9TyDruGIGiAXxGc8LcG+5ltBAm8Mfeh1XgSteHGbhUbrKWcOiOwbxOzQMn2Yg9EgK4JBjRwpQgKh1emq2mrFMClhoAl7+rufPmGClA8Ti3l8RHtU7mmqMWszyzEBxi7U4QslSpoFytSgYuSbUkdUqtbZSA5i6aKA2eRSJZGwTIlRzLIWISW0nyEnJ6Uz5yfeUew72lmMuilM8gT3cthwAu1beuAWtpvZqSOoYOZWmPX9frY+8Bazl+zebPKlmJZLqcuEo1uzGWt7q4cHMDa50hBvlZtJ0S9uIs2gMH/X6sDjDlijoiEBwmGJjOim1ygLSocPshkM6VkKZCskTHjrzGT4WhqCzZAwhDXRd5D/l3pJ6VHNzJ+TB2ZrJ2x2qXPwF62vV/4utWMWhYcAYg5b2dsFz+GMt9O0QPzp/xuqpzcpIEMbl6SV1mFm9WvImcz1Qnzx4YH9xb2aFhnaEgr55dXRlbJIAnAsxmhoE4pWWHA3hBG66/i93b57F84XlErTvIJD2k2CNIYni0X05Yl6ZQyXoopFPIpzV+iAAdSQ4c85yPjDiolCsCnFJ1GwYxNtZ3sLO1h3ajDcaICNhGuJmlGQE49mbZ22LNMlFvjt67tRyb2CcsmUqu3US9qj2OoRB4+Tl7P7wvO3t7AuBKLizJBsaVSlxQ6LyRy8kZptFmpJOehXgWoBuMYMs8+xogVkj9Xkqc4XokDsShRGSQLshdJZNjDnUO+RLXiIKcl1lrqjOGjhFLEFUimjag1Fpa+zscy5yrQgSmCp/xY0LGDkEjceu4xJgWxgSqNTjFASZT16NbmPYnWHfSXYhiEEb2dNhD6/fk3EoFtJBvYva/1UlK5jhB2EJBxETFYlEeko+bJNjb3sbO5qZECNFTqlLIoyzrR04cH/mRawnVt1kCuEKIM9bZo/rJqMMnVeq8l1YAZEhgSojgWY5jmPdaBVV0uHIT9orteSYt2bixl0HkZTBIe+gkwO0txnrsYqPZwuZeA5tb20KolDHI2nxz/S6Otr9EuvuvT+kK3B14n9KFvvs0+6/A5ubGgXJ5dG74u09Pv4Botk8k+DGKQUu/2t64g9d++j1U6lXMTddw5vACZvIFcbtM0myCKrtYinIBQpT1JQWC0KP7AsYNQQUum/FsQ9A+j4wiNj9oVadgogZKEcBVi2VhCBmMRnLu5EBnKX1D/TE2F4IQiR/IptuJugjCHtwoQDmbQRinsLITYiepITX/AKLSIpx8EXHkI5U48HsDbGxuI18uYH5+GsN+G2g3cLxexlwhRmNnDS8890O88OKLwuzv+l1R4gmoZpQLtChhY12VM8wwIfg4xNxUHccXF1GpFFGsZFCfnhLWO1mMPGCy+Tg3N4NytayFRpiIuqXbbGBrY13VBqk0XnnrPbxx7gO0BwkSMlWNJZLYlJjMxcnCVLPWAhw9UsEjDx/DTL0g1im7uwHOnb+N60ubAmyz2WJL7I8rZoXZy0ONAXAJsNGSTQpXJ4t7Hn4GC/c+jSg7BcfLSi3O5jmvhaipkz6e/9Ff461Xf4JeY0NyQWpV5tXlUSp4mJ4qo5ynYigjTVMyb4XZxrxgj9mcWXi0BhqG6Mc+NhoNXLm1hqWNNjq0UcwXjSJDpwgPqWzS2Waf2pfo4ZzvJU02qxxWeDDyJJ+y02lhYbqCciErKoVGqyXvQdS3xhZPAVyjopmYdZ8E4B5cw+zz24KZ+X9ezkWQ9tDI3I9H/+jfYDpfxak7byJ/5fsopjvStyOTj8UimwXUhGYBHKnP4PF778eJ+cNiZxL3eChUO2HpNVKtZ4A8nSzafEzYGG93kFA1OPDhD5ivGyJJO8iVi2LlS7XvsJBFtl5B4EIaf7ub2+h02sgWC3AzGQS9SLL6qIQjUMRCWRSdZN9mPFFD0fJqanYa9bkFpItlsfChUs6JXETtAaL+AMxj5KFDc/Oo4DfALQkbhnWpjSy97qMNWCnbul6M1gJ22ql6chB6IYZ5B6liBqlKjl5UMlc5rggycmo0Wh28+sbb+MFzP8eV27fR6A0QDlMYcH2h8k4OXyaLbiSeGrM9daCbdZivdfIgZApjfpFHJ493LjNEzh3iZK2Gbz71NO47flJePi2DfNqARRHm5uYRJi7W91rYavewvLONdy9/iEa/j5Tn4KGj8/j8w/dj4dRZXFpax5995z/ixvqWZN/5kvnnwac1N0HFIgF4R5jqPODRrivsdTBVzOPE4qJYGbX2Wui32nBjH7m0j88+eRqPPHQUGTfGneUV/Nl/fBOXt2kjNiXgiyrjAmHDb2/vygGoVCmL9fv6xrrMLwIuBDt4AOEcFEVrJiM5slFvIKziz5w5gt/75S/hmYdOIJ8O5RBEANcRBa5RHprcYwX1CfBzfOgBaZii9auLwHfRG6TRGWYQZEuIOJYcD9OVMsLWHl59/m/x1huv48tffFbACq5Jy6tr6Pu0WaKyUokmXA9E6Wos3XiAabdbAuR16cTwxS/g/Yvv49bt2yYvMBKrKCpv2fggAMj32u50DBBHJrorWVdsuh85ckQa/1/4/OeFmTw7NyvqXwFraeM9SNDq9AXk4PALqfKWBrY2nEk8YQNKbH259sokp3aDlksR0inmzQYyXgmNyOGQB9UwxO7Kbdy6/B5OH67jxGwR6aCFZECrKF7WPFIptV9OYSCHVlqwbXZidDPT+Isfv4afvfEe3HQen336Sbz1+svo7+3g17/+ZTx132kMdjexeuu6sqpp4cbGQr6EASMMQPCti9u3lrG8siaK1nI9h1P3LqBazyGVLeKF18/hvatrCFCAizRmsh5+64uP4/e//jnMpCM4zBoj8F8uArTWzBH8MSobWmARwE4TbI0R9fvaB+LBnXm6Qwc7nEPrW3jj4jVsDMr4pV/6FZyoF7F66TyuX76EIKSTBw+WoquV/TiKaY2sbG3+x71kpHYRdMw0A4YhoiTAgEpMjqdwIODlL//6s5g7lEM6w7zaAN1mGx9cuIrXXr6IXo9ZSGUkPCR7Skjh+1b1iTZXJ5U1IzBXlB0Epe1qPpRmo1iHUWHabIo9X6Xg4D/53S/g0UfmMT9LW9wCdraHePHFy7h4aQ1uqqB5TAbAZZP2YMOfa/iR47M4ffYoWq02rq/cwfNvX8T5m2voJHTCYCuIB3olp/Ciex6zNoFaPYvf/p1v4OlnHoKT8hEPaZurCknOMTZPRJFvckzFqlY2VTZV2ACNEIXa/BgMIoRBIqpX/ru118HazS3cubGKbOziULmOkse861AALi4TlWoR1XJFQEmy+dn4JPhLFeBuu4vdZkceBPYFD+cMSiIhRc1NVbEwM4XDc3WxJyuzEUUrN8mlIqCsWah8/RbAZcN2EDALdyAA7m6njzudHq5v74mNcjRkrZuWDHTp/U2AUZO1mm2KCUB/oKHIa8Ya5aGHH8H/+r//3wcUuPuPBR8L4GpRBwK4f/iHf2AUshACz9RUDRVR4JakmU0lgkvgW3K6SZxxsb5+Bxuba2jtbsNvNVFyHNSzWZyYmcaxqTrmSyVUMmk4oc8OuqnfyX2j7tORLVlXA3VVENa+SUXUpDajkBQylNYvqvbgpNT9VjIj5XvWqpRkFa59VEGQ3KfKKTZNuYYyb9en7fDdwysAACAASURBVDFVFHxe1qxUeIpaT++nNO6EICrm6OrxQ/6XgMqO1DO0aCWoyfWUtaJY02W0OWb88EbKBjZGpcgwUiO9FyZyw2RqSxkzoVyxdsqmsByDetI41hxOvncZp0IWNco9OjE4KXQTF1udAT64vY7lnRZ6wxRShTJmDh3GqbNn8Phjj+DQ/DQynoNGYw/Lq6toNNsSy8E1gE5A9amaEHAI2nY7HQSDPoKBL/Z8ovYSO1KT9TtUEhaVX9ZCOWsslLPFigC4VOASUODcICGo2/WlPqfFOoF7a/8uhCQqSIxbB/dHiWsRAFbVHZOgqD2bWHDKro2TIK4FpyaBXN2bLRnA5OAeKM4PApmmZy/7ggVcVaitGXX7gGNjh/4RwHgSA7SCl1FDfL8AzCpo9wMN41xdBZQVQNbXoCD4pHOCNqknlbpjdabZMfdJ4D4K3upFGefS6udWGTxSCI/STCzwN76YFm+2H+3vaJbhRwHcg/dXFLhmSRs9n8lHpdr+pZdfwssvvYxXX3sVH7z/vlpj0rVHXsInAbjWulVfp97PAzfHgLCTZzSrXB79qG25GCtoyb8d6TXVOcVeZyWaTjB2RpdoDDTbw8OYMD0GcCfH+ieBtx8HSo1cO4w6d3JvP2inac+h9h7Y7wswJ2CkPtTmfr8C11ooW0LtZN9gPHfUSnn81pmHTQB3+yMKXJ5vuY7zeURVarJvowHdXQIDCKblXMP1l6s9SWyShRwOjIuDoD5qgWpdw4x9kvSljNqXdRYdBQT05BnfAIz2lJzJ5ZDLF6Rm4ed8Htq05owzBUlbJKtqfrfJ1BUV8dg2W+OgWL8MJHah3+mg024j6PdlL+G+QrJ6PuOJ6jbvMp4gQZo54HKWVmcC7jkEoygIEGWyALhqG85rpYCu7kfqoKGKZo0p8NAPHKw3fFxa3sHtRoitMIcWyuinqwLgMvaBMREk3hNA4vv10jmk6IiSZpZlAb3QQS9ykM4W4GUL8roJFlkCoK2LOD8Jgunz83WrPbUA5BP59vs1ImKtMQZwJ35OVKNmH9TZbdWzBuzdpy7UfcNO8I+jt30SSPvRsXugzW82gNghIY17EvcQAri0PCYVUK3UqT8hcMuvCNDrsvZjD4l3IkHOoVNJCC/ykY17yCVdtJbP486Fn2CwdwvOoIFUNEAqiZBzE+kVlDMpeTAbmQRsqrItQMe9mWOUAK7kE+d5lmN946LXHqDZ6GBrfRutZluijqQQYh0qQhjzURTFJjvYTFRd76xbhMYjWWKZ/Ky5R7b1Ygn2BHAZi8E9nbUYz/1U2AqYzT1dohF0j3IZlZDPCQDbZ30l5CsCmRk5P4uVOQFc/jzd0+JIzjsSpUSBCOsv9oo8xi6l5JwuD1HJU42uY84uQJYINHIl4DohZaHmzCYk6Qpwq8IUiV8JA9Mr4nmFZFK6vQRC7OPZYERC4tmHoKmsD4y/U4W8tKrjobiVMS6GfelBz4ff82UtaDb3xGGHQDWvIV8vX7tYj0tmrq1/gLDfQ9DvMWUKGToZUY2dzQiIWynkpG/KOclzDB0LJJpC7I/H93dM8NlPmNi3NUkMlgFwJYbJALjsJBlBi+jOh3Sf5MPDwPHQc1LYo/J2EGCj3cF2p4dGpyfk6TajoXq+qHb5N4LN63dxtAP1591/fjpX4O7A+3Su891nOXAF/t4Arv29yVPHJ4G4k0z9jwNvpWAyfzDoAo1lpIos7jxkWUAKm4ssqTHQKhuGsVLRTpQBZDGQxh+tSql4EYB2OBArPlf8SNnU0cbOGMC1JbVpWoinEgFbfpT0dbUVpM8dG8ZhJAHv/U4Xje4O4rCHVByiSPBgmMFm30MzPY9u6Ti62Tk4hTI8l43fEL1WT1RUtVpFrMr8bgMZaoTiHir9Tbz8sx/h3Pl30el2hCnOzANJxGAxJ4WjFu+ThziPLzMMceroURyZn5PmYqaYlqYZn0cs45i9Wq9hdqauuRDyfpQd1tnbRa9NFaaDIHFEffvTl9/AyuaeWrkYAJdNRbUEHrPphBFHRlkcoFgAHn34KM6cnkOlTGtQ4NZSA2+9cx27zRDpjCpgRo0lk7s1KrptjoKMkZQAawrg8r54OPXAU7j3iX8ClOcRQxs+oqiUAy3z7PpYWfoQb7zyY1w49wYGnR3MVgtYWJgV4Ha6VkQxnxabN+bqsYEmja+UowczXtuY7yXCJnMVNnew042xstVCO4iRyRXktVv7qFGRaAtN0ya3U0Nt2rSpwwMSm99sHi/OTkkDcnN7Gz6ZvPI6TPHKW80xN4l0jwpebWQcZKpPTmH7vcl7xCkQU32bzcOf+SJO/v6/hBe6eHDrbSyu/BgVbAngSpcbafAPh9Kwnq/W8OjZe3FyYQHpQLMb+aBySrKipci2DSJjCCXTin9ICRDM0kDoi9VuHPTBgAvN9QikoHQrBXjTFfhpoNOnJU9Hm9e08qPSFiQnaAYd85c59HiwJoOSOYRUQhUrVWTLFTi5HCmScKhSpNqWir/WAOFeBwzakXWE98jKbQxtWi3YjRJT02fHJoMmn9kSRfV0p+sDr0HiDTHMufJIVajcy2KYcYU9LRc0jOSe83C9srqGn7/+Fn70/Mu4fmdHmqAsTO3BRVrqprlsG0Uy7+VwqaQTsU2yjHs2molmMJ84l0e1WEExX0btyCyOTE/hTL6MU9U6KvUamghxe2UZjdU1LORzmJ9fwJ31Lazt7kkhvLq7gw6tYvM5Vaz5HSyUizh6+izWGx1cvHYTAQFiNkfZpPQISEZincwGNsEo5gpra0gtn2SVpcVvmnbcQyGZpId9zFeH+Moz9+CRB49g4Hdx4cKH+PYrV7HsT4lVIpsVbBqGQShgrm0kct5ZNwSCoFR2sxErbGyqc6NI8xWHLoJ2D7nUEGcXavhvf+/X8NCxKWQcjj9gSCVsOqcDV+TZutaMsnDFZptfowKaSl8X0cBDL0ijixyCdAGkBBRIzOn14Td38PqLP0G70cCTTz6B7c1tLCwewYUPLsPLFtHzQ7Hz5hpNRRGb+VSR0mrS/lcul+V98DVt72zLeyHgfufOHVSqtGutaBOV6leTach5wPWF+xMJDmTOz8zM4PiJY5iersveVyjm4KUy8IMYhVIVvd4AuzstyYghYMm8zIQuBX5P1mbmBhPcGEaBsPJzzEMimUKyfDQzqd9uIx740ixgtmeKrycK0G/sIfLbSEVdJH4DtVIOza1NNBstOG4W07MLqM/UUS2mxPKezao9P8H17QDvLbdwdY1M2q6APJfPv45vfuULePKBe7BQyePdV36OQacl89LLZIX80GHm9eysKOYbjV3cvLmE1TtbMj6n5kqYX2SMQBa5UgkXr9zGG+euou2zXZPC6dkp/PNf+xq+9uhpTDFeYRDSCxlpbmJkOFMmaxR7HLuh7yNTKCAK+uI8wHWEyxwtRht+hJWdNj5cWsWVlR249bO45+x9eODwNNavvIdbH36AKDSWcZI7xcgGAib8GzrnR+u6afBKLIDEBGh2HVVFjAKg6wOH7je+9UU88ugp5AtsGAYY9Hq4dX0Nb7x6CasrzLkuimW1w5N4KlSgiuuhsai3426yEStNZSEfqe2svDZFn8Rul00Aquq67TYGfgO/9U8/j6eePIpDcwQwM+j7Gbz52g288dYNBJHahNv9yKqLlQ6gIDHn7Kmzizhz9oQoey9dv4WfvnUBl1a20XOyMi/pT8DVT5R1aZKrfBw7No9vfOtZPPXZB+BlWO+R2DMUVaTYWtvMXS5JoixRy2hpMichYrLqmcsexAKI03qs3w/Ranaxt9vAJlUF6y30G13kEhcL1WlM5Qpi30vLOdByLu/JnCQ4ScVvIUcHC6pwQ+w229hptLGz1xZbX5amUrrx9xhBUKvg0MwUFqbrmKEdc6kkjgYWwLXgrVo7K/AtFvFhgk5XVb577T42ugPQQnm51ZK4C8elCpcfbX9xrKzbB6IYVYPWk3pdLKDP5zx7z734d//+//g7nf/sNjhqeE4UIQLgMgPXWM7xGhG8EwvlQklsDwniErTmg3EJ/NjqNNFo7mJteRmNzQ2UXAe1tIfDpRKOVGs4Nj2DmWIeqcgXu0ACG1K5iyKFpAPdx61CZbRPCjFOSVnykdbcJmdNGn4c3+J2QUs6A2RKw93Cvgrmcotj/hkVt3RNYfZtt++jx0w01k98NQRwmYGWJcFQ12rOZQEjPVfWVDb9hRRp8u2kd8UGY7eNwaAnqguSAiSnVdZ7JZJKf1doq5bwpwiUbRjrvqD/1p81REAL7o7OXjZeQxvBvG6sxahMY73Nh+ZlkjjKrENa1qWx04/w4comlrZbopAPHA+ZQhmnTp/Gs198BsePLaKQTWFvbw+3l5ax12qhOxgISEAllVgoT9clIobgShSyER9oDjFjEkzVZSNWqF5j85j7bIFEicoM8pVpsVEWADfPetwVole/T4tNXxqTlUpVmvucM1SmkJTAvZN5wqwbVd1nbA89ghaac2wBFi0LFKSbVKJay3mtQaxVqoLAbKzyb4ojErcOU6ZN3hs55hprxfEZaEJJaGyXjdO2AE1U2Mnzmj3fNmCtpfE+deoB0NYCwpMg5xjAnVCoGdUQX58kSBhuAOsuujIRCB/lOI/sIQ3oP5HTq8PLvIhRPrPWr+P1x65N4zVKwCBxwND/9NorSVvILyNbxoO/u+/ko+45rIVY2EiDWBXt44by+Nwq25rlpKj7rbGhpdtIhIvvX8D58+fw3I+ew+uvv67vX+xyJ1+jeW9y5LH2xFaJ+/Ekmo8DQ827shz28Zuyqlujirff0GtpZ4uuTUo+3Q8n2RgeHa8H4wyMZFTKjzEgPXlF9V7oCv9REN6cUCaA/EngylqKT77mSQCX49cCuPajtVAmsMLHSMFr1wVLSDHPace3OoxNqBsBdLsd7OzsiAOCOCoYwiTrGM4rzllRb6bSyKY8DGiF3+2NiCv27K7kXhJ29ByvOeZUh+lDdwiOUzm4G/IPtwEDfHqMsNKftHOPNQpBpmK5Iu5FetZw0ONe0u+rU0A+h57fV5IsgWZRwxr7dwMK8z2xJueeTVIM3Yf6vQ56HRKyqWvluTCjLiFUuRnArphinIMqhcVqlmAqQSmruGVtZhS4XNe4ZymASzWmrnHcv3gtuJeTyEo3md1OhKvrLVzf6uP6XoTGsISkNC8A7tYe46iGSAiYZ3PIFgpIZfLy8PIVpPJV9OKUPDx+LcOaKos86yKzxkhmsIn/oSOXrA1UUPN1yzquIDfXYXu9R+N5cjHcp6DVXpouBcYiflJJv2/9GCvKbXG0f86Nx+D+ubp/zZicY/t+X16jCwFwWbvL2Z9nLKopaXnMcwf7IlrzcF9O2M1yee6ms6ASCvK8Z3R8CXzkhwNUUgF6q+exfvE59LeuIe5sIhX15WeKnoNS2kUp46Ik6lv+vivgndhsU3FKknZOxySBdzpLMRPZFbevNHrdAVZur2J7cxc+Y7MCkhsoqpEDNFySvcwcGAO0pnIcKXC1c2C/z+/a+T8yIjKkQ5IaCLryWvEjz9IktyqPhT1BrZnEnYvjNZ/FMO0hYcFlXQFkPvM8oQQNIe+5jvSg2v0essU8sqUC0nzPeZKAM+IUw9qO40yeZwQwaz0ldXqopBSSObkPcezyHpOwSPCWRFtxTRNSp4pV2MegW5C4ysR0JunC73cEvC1J5BIJfnQeSktPuFhmRnTB3I+sZMMKEMu+hSSMhOJmt7ezi63NLayt3UGr3RKHMumbGFcN6WvEiRDFtK9JRxhG9A2l704AP+fRKtmVmJdqSV8Plbi016ZKm3Ubr4dVH8teK/uu1s/S2zJuS5MkHHt/Jb6C/SRDFBebf+OCSeeXcOjCH6bgD1106AQTA3faHWx0e2iFMdpBKGc3CqMG7T7iXgCHTm/xENHme3dxtIMb+t1/fypX4O7A+1Qu890nOXgF/sEArtQ9+4frgX9K88GyxD/xips/kU4CVP09USVKrpTJonW5EdouhpzupCMmBTMz3tgNiR2CSgqIJbT/FRUVLSkiyR9zLIArBZzmWYoNmxQRbJKoHbJtmIj1o8nBlW4tAVyCnvy9KMKg3UFzZwNhrwWEoeY3OXls+B6a2XkMaifQy84iyZARTnDQ0UwJAhpBiE6rhYw3RDadoN/aws7Fl/DGiz+VZrS8Bipvyb6Vw4kFzFic2BwOBS8cbsBxhMc/8xDm61UpuDIV2iVrBi6fM59NY35uBlO1qjSGuMGBRUMQwu8QWGS2ZCQ5jWu7Lbz85nt479I1BENXGlX2YG0PYfawxiKLBQGbWsOkh1PHa3js0ROYmy2K3eTGVg/nzi/jxq0dOB4B3ImDpsUpJ7ITJKNMno1qYFXg8sE848OnHsGZx78Cp3QIw1ReikoehggE8H6GQRcDv4nG3hq+/72/xIV3XhGL1sOHZjEzVRYFbi5N5XEg9482IwOflq4RMmkH89MVFLOeqCnWthtY3ethp0droD30w+G+Q8Ikg9peE2k82VxNqSX14KuNnRQakqGTwfxURbJCdxsEyLXotACu9CyM4FPPFOO5NXntDzYCJufVQQYolZk+QjSzRdQf/+cYfv6PkIlTeHTrLSze+h5q0Soy0gBV8LWSzuDY7DzuP3kSi/UZ5MTZhHODikQqutjw2q8QtWxRE0wt81cmvVHocnwO44GaNFOxK+3OBE4pB0yX4NTLGJLxLLaWgaqnxD4ISMgsDJR1S9A0l9Ni1R4uaA1LUG5IS1PanAmAqxbqzmCIuNlHuNuG2/fhxlSZsBFjrLwNmKsMTLVQ1rVm4j+xW9QD3oTnmgCz8gLTtFJ24JSySNWKQCmtdjdUAnNeELiOdZw1+yF+9vIb+MELr+Gti1fQI6gsuW8KjMt1NM9jj5XCuDaWt9YSksDtzMwspmdmUalVUZ+qY66+gPmFoygfmUGF7MiNXZRDoLIwi91UhNWtTbTWt9BYuYNL778v468bDBCnHGQKOUTuUAgFVKrQqzVotSEGph5tFF2kc3mBtr0MLespvB5ILg6Blnanj0K5KgccsTP2+5JPzPWHmcC0ds5Tge/v4dgM8JUnj+OeUzPoBxF+8uLbeOXyLqLKGVGZsWnJg0Y+pzmv3W5PABc2YKl0sw1ZNh+o5BGlpFFS1Wo1dJptTNdqiPstPH3fMfzxb38TxypMB/ZlnwDXYwFwzT02+YWSk0wWt+Qjc/3h8k/Wripwmx0gylQQZkrohYlk6KzeuCW2VVcvX5TGzpnTp3D+3HmkUhk0Oz4OHT2OazeXUa3WZN0p5nNyffiexF6JSmJanXnMCJyWgxbzZNlQP3b0mNiQk2Vr8zC5phOUon31zu6ONFfYiBFrN9fB6VOnBCzhdZqeKWD+8Jysc53OAKVSFTs7TQGACAbZvG4uOIFPO3glSjFnlnsD2fvlMpWGzKvui0263+0ioF1VMJAsSs5rUFkfRWjs7qLd2hO3CcQ+ivkMep22AGWOk0E+X8L07DTuvf+ErMe0s9qhqmu1BW/mNAZeDX/93b/F+XffxT1Hp/F7v/mrODpTRdJp4IUf/kCyc9n8iYYOOoMQqWwOiydOIBqG2NzewgeXrmBjc08O3Lmii0OLtOwsIF8q4vrSBl575xI6Pue3iweOLuCPfvubeOLEHKpugCSMkcpqtMDIXp1zW8hRkVjBZ0olhIPuKD+P76sbJLi52cCHazu4sdlAcf4EMjMnpUH20OEa7nzwDtZvXRVmOhW4NOKSdUMWW4KNChLsI9wYkhCfnKpnrjlsBgRBH93eHo6fnMNv/NYvYXqGagbmVvbR2N7D229ew3vnVxAnZaZAK5jDXG4n0CzxWJnWSoSwe5MyyC04IQQdaWhpHq+8LqPGZeOk1Wyh1Wmj1d7GN772OL78pXtxmCrgtIM4yeH8uyv4+c8vod1hM8yuYNrY4nPYZrooYDLM3F7EyVNHxaLw4tUbAuBe32xjkMpJk4pAnUZdcH1McPTYLL7xrS/js888DMftIx72JB6AEQUkiLEZQeIH/9OsS7VJZzNHQKmEDHdmUDFTlqqVEE0BblvY3tpFu92TTK9h6MCjawgd8h0PZUZXSBVC1D5QK2Uy5KkKLZUExJV8qyhBo9nFNkHc3aao3UPatonCLBL3iulqCYemp3CYAG6ljHq1glw+K/eBzR8L3FrCnDS4xSI+EgC30+6j0fGx2RvgVrOFW42W7CO0GaPzhL23B8eUvfb2fgqAe4CMx+cigPtv/5d/9/cGcA/W9KrA/f2RqrNaqQh4VyoUBYyz6geusQJ4ig0dm2msx3q4fuUK7iwtCYBb9lxMZ3M4VCnj9MJhHCqXkI58eEmopE6OK5MLx+Ycxwz3cnXS0bEsjUAD2Bi9qYkVGQNqo1J/gmAg80DwGDaYGLMBDAKqbRMhNIRsnlO5L0QqOjfo8/N9saEsdnziKKPNbmnacf4ZBS4/CvVQIhe4RrfQ73dRrZZlXEl2spAvTQOY85H2cnRTMM1mK3VUvZ0+RrXLJNnPgLeKK47+4oiuxrlOEEqOTCxCjRKZwHjssn5MoTFIsLLTEgvl9UYXrUEsFstHT5zEs198FqdOHke5VJA9bGl1VQHcfl8Id9z3FMCdRqvRwM725kgFzb1LFNm8zgKaaxNQyGwOFbUEcCso1+dRrM0iX2JGZUniFvhuCDJSOU8AhGOLoAjVkrwW3Gep0OEfo2sIwVvJwjVKMrHxljgFvVfmSk+oQcdALtcPsXc2drmqjCFQo2ANgQ0CP2IJOAKB9zf1PwLgmvgM2XstgKuXX9YSVfIYJa65bzKeOTbs+DDxCZbbJ/fYAMgWt9AD3IiDqYCwATCFPGTeuZmSSoxgNrZPsku0D8BVu0il4pAQJCph+/dGdbKpl42KVm1Mx8eZkfrKKKJs1q1dS+QMY3/X1HcyakdnxgNtB55HDIBrbWUt8DgJHNo60bjejsBiq8YXJVMYY3llCdeuXsV3vvMdvPjzn8uewjmqb9tm2FoAV8lOMi5I7JxQ306C16N10lzsEcatBz1DupgQL5v3Kn6k0p8Yf8+SU6wCdxIIGp8NFcgWArgdAPYzIVdNgLCjAbJ/NTcUkX3khoNq2BFJYQSDWZL2wb6QeY8mS/SgTbnEIxhLXAK4o2s3jnTWVzkauIZfJmukuSfmZ0cK3IAWygZU4L7A9dYQ5jiPCOBmmMlKom3A/G+da3aeitqRgK3kTyu50eYny/ptiTUiLjDEAeG80RaeILFmhvKVip17lAhoSgCmWqtJJiz7F+yfELBlVAXrCtqzsj7muqwAD4Ehrj0QhwFeH1Xf0jqefY8+IrrahIHU4uyZ0NmAfR+Sy8RxdRiL4pIqXAGhHZsNThcXBXB1HSNoy3thPzf2yqLO5fvStcfa63IN5OmqMwDuNAPc2PZxeb2DrSCNIDuNVuRhtxuhR9IPj8yZHNIFEgwZ0UVVbllA3NjNInIyYp8sNsqZrIBWltDBsSz7ZLsjhGjNo6YqUVWEQt61AK4Fj8yCIfQt8zXeQa1rjSLUEgNGe6oZvxZ4MjXEJ2bgWlLHx8whOy/t+jp2yhjv03aOCSlDyGieCFC0f0RQNhYVrpomK9go1r8iVCHjRgFcrsUcaVkS39kvDAPkEaLqBfBXz2Pr/ecQbF4BOmtI0wnLiVCi8jbrqaKS+6NV3hoVbj6bEvW2zZAngJvO8kGHnRxcJ41wEGN3aw9bmzvYWNtCu9mV6CsCuNKDMYQz7Y+p05xdyZSko/1Xm32rfBPjTmRqVDUd4bWBKGQpsiD4GjLihaQ6RrlJL1i7wjITKbzh3pzNwKFzS4auPrpSaK60woWydhsLZbod8ncJ3PJBhxhRutIthmcJozYVcozyrRX4NyQY9q/krCF7tqUF6HpAu2SOX3V0M45rVhShK4Q8eGbudVpy/s5l0nK+oJ0yydRU59ssW64BdApQ5bwRtJjeEc/8gR+ISxmJ4lwPCXTLg0QPn7nSJL71Jc+YvQhxaWS/1YWQAHQ8qKV2pVRApUgAN4tCLjMeL7Ju6LnSutlIrWvsyWVKTMRVjGD6kcJ6DPLqzuMgYCSRm0I7HMqjN3TRT1LoDl10Ywfb/kAUuP4Q6MexgLdBL0DSGyDpDhB3+ki4X2+8dRdHO3g4u/vvT+UK3B14n8plvvskB6/A5sbGhH/oR+r+T75gfxeIazbL0Snx4/6KGfGeH6C4sg1QKZOoFQIzXrnJxtJcUDNAsTtOxRikYgyraaRmS/I5G0DMMWVBI335dIJSmQyyjNh6RLHNDKTQRrMoqbSVPMohcxfZMI20piCoImpCtRWT0EOCt3KoZjbeAHGzid7OHvzOAEmSQi8kU91DNzOFuLKIKF9HnC4gdtNIWNDnMmr51eyqfUl6iEZzA1c+eBsrbz+PqNsUpaHkGrKYYJi8yjeUJSyfWyWuuZBRiGI2hWeefkyUpmwklOqzYi3KBlA+mxXmVI3N+EpZmJRDAtEE0qJQbG6pBiYoQCu+tZ0mri1v4GevvIlm18eAh3SbXzBx7+xBiuUIDyFR2Ee94uGJx07i5IkZZHMumu0QN27u4e13r6Pn0+1lnD81aXczsl1iQS6sLbJSxxm4ztBDZf40jjzwDIrzJ5EpTAkTkLdJbXQ8BIMu4riPIOjgO9/+S7z64g+RiptyeKmUcygVMnIfaf9JhiqBJTZyeV/np0t4+rF7MTddEsDhxvKm2HvuUCG2uiGgAZt4B63E9jMwTdfEHhDFfUVVgxwvLJzYzCxlPFE898kOlkOlAoO2lpX+2cQOMAKIP0Z9u//5DzSLzOElTQDXjbGXKeHsN/873Dr6TRSQwzOd93H46l+h4t9G0U2hWq3g0PQM5is1HJ2eQb1QRIajTWxgxFtTLWZ5cDAdUcnuMwcdcXgTWx9PWKQaBhIL+Cs5QSyXOa7JDhVwJEFC9epsGe6h6ZFt6cjHXOp8BW2loWgKX/m3sUmTUeIIPQAAIABJREFUxk8qLeq5oechSXuIpJnqCfPTSzw4wRBxo41oa1dCdpxoKCpNHmBtBq61URYA1ype7Fg3KjmrQNaPBANMY4SMz7QLp5gBqnk4tTxPUdp0EZ9aXx88jCdDAX0uXLmNv/r+c3jx9XfQpb0qubVUJNNS2TDfNe9OS17azRLordSmcGjhMObmD+Ho8RNYPHIc9elpUap6kneZFwAZzH7aaaKMFOqHF9DNsglLdqWHqOvj1Zd/jnPn3sbN29fgMGNzSJWejlOCsuEgQrfTVzYkmxGZLLL5AgISVeQ1EjiivSnzJXNIhnz9kMMdLTG5hvHlU3lD+zBa95IhnIla+MyJPL7+9HEcms5irx/jL3/4Oi4uD1CYu1cOPbQBIhOduWOiBoyH6HS6Akrm81n0el25JgT6aadFy1yZZ1SPpzPy9fpUFXG3gd/48lP4g299AXPZABknUMvqLG1yabFvDpI8XJnsQo5vEhR4ilGmM3MPXXTbCRqtBE6hjjbX+WiIfDaPtVvLWJibwZUrH0iTms3opaUlsXMkO5r2xbvNrlyzxs6m/AyHD9WMYrFtNsWjR49Kk5D7EJsyVN7Ozc/JHOJBi4QGqhStA0LM9ToYyGFupj6FxYUFadTMzkxLA4f73X0PHhc7fSoLQtqopwl4M2Na7T+5yKSY68n7zr2MFlNBAL/XRRwwoyeUrzNTp7GxLcAuGcQh7dnCQLIqqUZls4jNHwIbtKqS7VmAytg0mWm3RaZxIvbcx04u4JFHH5JD8+3NPXz/pXeF9JQuzuHy5eti4/Sb3/gSjsxU8cSD9+HNF36Cd197RZS+BBTmFhZF+TVIEhSrFXT8DpburOL6zWX0B5xDBIRCzB0qS8YqD72372zj9XcvwQ+UEX7P4Tn8s299BU+eOoR6hrbCVALmZZzLRmuASykiTBMtlc2KvZW0+SNm5QVY3+3gg5VtnF/exI3dHh7/0tdx9MyD8EIfh9IBls6/hs2l62KbxaYM90l1L+B4VZtVC6yRwKEcNR2ZcUL1Je22CH5SGdRFEDXxla89js997iHkqWTmvQt6uHVjGS+/dBkb6zEctyqNMc09EpMwJQgNx1ahB0k+FsAdgXzSQzHqf9OgZ2OTYMhOs4FOv4XPPn4Gv/LLT+LYkTxyWTbx0/jwwy385G8vYnOLRDq1+LLvxyo9bQYv5/Ppe45j8cgs1tfX8fbFSwLgrrYCDLyCNFIcWuU6IbwMML8wjV/91a/i0SfuA40AoriHoUPCSVbWLK5VEgPA/WoEgusiriofVd+y+cf89b29FpqNNvaolG0z/zYWsCiXK8jSnTCHtx8h6fjwwgR5xxUQl/lQzA9z067UWMwWp0qdLHnaynX7AfZaHWzvkqTVFoWmJiTQOj1BrVTAXK2MhfoUFmo1ydHO5pXJzmvEuU7lrf3Ir5HQ0pd1cYBeu49mZ4CNbh+3Wx0sMWs0VpIPAVwFHI2l2URdPlI0mfE9AvwOZH/e/8CD+J/+9b8dgSWfVPR/kpnOCMA1oGCtUsbM9LTkbpF0JwqcbM7I3qzlsDYJuf5dPH8et65eQ8EFCq6LUsrFbLmMe44dxeJUDfnIRyYOkTI1gM2fFScNITvp2OVeItm3kv8spwapY7TnpipV21hlhaNYrTYZ7fXTDHBuB+raQ6Ut57Co79lApGsFbT+5z1HlYTPVxbqcD9Pc4t/mXBebYjbTjSIYEJIS9wNa6XPfpHMO63TWTNIU05erDg18LaOsNYPoGACOM30SMNI6wgBL5mbL35oYE1x/9L1oja/boP6wNDgZB+E4GLB5Fg2x0w0EvL29voOtZhf9eIiFo8fxzBeexekzp1Gv10XFsnKHAG4TXb+v+3Yuh+kpVeA2d3exvbmhDUraGY+E/lqTWRBXAQuqgPIolqqozR1BpX4IhTIB3LKAI/w+yV0EcFkLKIBbNgq+FHrdnkRzkBDFeooKFsmYtEBFOiuODqN4GhnU9jEqANXGk04IbBTbBqxV5LFJLBakCuZKTWquPdftybV2BOAaKeeIbKF9TpPDrKWzALgRFTIK5PC9ctRYS0VR+0oWpVWp2txdGwViYD4LMEwAuFKaq8xVX6t5qwLgKoNW5k+/rxbzqlQ3qmWjRuRfFwISm9UGwLWEB0t4tA3uMaBsmtqj842xnBVQeGyKor1c+7P6Gkdb8gSwO/45BQJENW2UT/L+9AeEHKkqYhLeVEnLh85vKjR1rvF+sQHfbDRxZ3UVf/lXf4Wf/PjHaNOms8u6c2JsCNnSzBXTiB+Dp/b9jIGiMW1iPK7GhAsLbo7BdP68Dfmw83H0lkaIEP+WBdS1nrWq2dFrHdkHmasxymk0oL65+2NcxbyqiYFhx60dLwomG+jpwEYw2Qqa/Nbob9jK2/QURP3PnGpr52vAxNG+M/Fe7byyILm8e7nERrVtCBE8a+/sbEuNLAovQwoRbMiu++RyUuXv0pWL+zqPdTzXqFpZ5AEmXscVYgZrwVhip2wXRtZxIZepWlIAKUOioYOA2m6TaE/wkXt7jFK5hGqtiql6HbXpugBQdHKgDSwf+WIReSpUuXe4rqxhJKIQbOFawEgaklDoXjAgwbXD/FGSJsVUV8BZgi/5TEYAIEbaaGTmEFlX43UUwHXERlVywal6NgCuAOnSU0kbC2WjuhXQ1jyEADPOLieQFyQp7A1SWNr1cXFpF3e6Q8nBbccZNMMUOoMEnX4EJ51HulBGlLBeI9e6IICtm2ZUWh6ZUkXqe7okOVzj7drEXkkSi/Ch3+3JWZWDXYDbkfp2nEku6j5hxmhfRuFNdZzQ4kZnl9YB43k3qsEnbHy1HrCqy3HeqbEBnGhtmldrPnwEwB1N/fGgtrutdZ4gKMtazu4H4kLHsSUVCgmZOrPFdUQATtYmOsbU1puuSCrqyDsRKqkQ4Z3z2PvgR0i2riDVuYPcsI+iG0v2bSlHsF6BQDqFEJCjUwwfhTRQTLvIMA6MsQ60wGYNR4Cd5yWXRAKg1/GxvbWHG9dvY2tjD0GfjnhUarPnxti6sWOArB1y7tFMV2PXZlxRCHSqDTMJcOIMY+ZgkhJBL/woEBA3SCKxPA6SWIBc1oEqCyBZVtddgq4EYOnm6GaV1EXVqSWsKRiu7CnJiKXgJZdFKsNHRrNmxU5ZN2cBgCVzmoIE1hT6nwVwLXA72vPHLHHNsRUSqSH6yL/V/UYU7Sa5qdtuodNqyv3mHKVrIs/4JImyf0CCB1X6EiNmSC+sO3R9tWRB1rz6Nb4WKtYZu9RstiTqqtXuCLDbbrUlvobrSBj48p7Y22L+sc1BJrgvAG6pgIIBcHO0X+cYkXVjDOCK5boFcM2cEhKjjSwbqd8l52XCUY5XkaIPF20nhZbjYnsQYTuI0U889Ice+rGLXuKI8rbDfrPrIuR76/mI+wFcP8Kw48PfayLq+0jWXr6Lo4020buffJpX4O7A+zSv9t3nGl0BAXBtBTo+Z/ziK/QLAFzZ5D6p4zMx2t1dH+mX1uB1HHgxQ8zV0jSi66LHIpvKCBZbMfpeiG7Ng3u2jvhYGb081ZURgo6P0NfGcrHkoVovsFKHn5C9RcXoEBlaankZzaFiEZcwdYLALZvoCuqxScuCiN9zBNhlQ5XML9pQkK0ZI8tNo5dg0Bui24yxtt5Bq81Co4BssQ43V0KUSqPnOvDTHvrMWYgCFJhHkgTYXLmBS5fO4dbND5APW6jmc2js7RnrPG6mYysRqUkEyBof+6T0TAY4NFvFE5+5D6W8KrKKU4soF8lEJ4NKM7ZofcFcBQK4cRDCiUNpRBJQY2OTQAHBtz1p0vTw3PMv4/baJgaSl6hMay14J5i7PISRFUfmJ/MThyEeffAEHn7oKAolRoUO5Zq8fe4GlldbcD3ar1i25LgQVvWh2hLxyCOMQskJU+B6mHgozhzDmce+iurhs0g8Wszx4JGVgwcbf7QBDUMyznZx7tw7+N63/wxJuK2KsIR2q1p4scDQJhEZgi7cKMKJwzU8+7n7MFNJC3Pt+q0tbHWG2BkkuHZnVfJCeUixAO4IcDZZgmOWqDIM1aJN3xMPkcxv5fUrFYvw2JD1mdWcyHtk80wOooaMqHy+j24BB8HayXsxPheMDwZS0MnfpULUxV62iMVn/xv4T/4BgmaALw2u4vDVb6PSv4XDlRoeuf9+HJk/JGCuF0ZIy4GQhbT4veirYhi1KE00ho22M1IoS+NNCRe09uFskoOQfSckQIgdsQLoZDSySg8zQOrINNzDMxjy5CHMRP4duwhpnpX5Y7bjIEWmymP4Pb5K9X7j66FihINGzFJ5cOCP+RHi7RbCnSaSXoAsAVwZzpqFqwxMvfKjzLlRPIu5pqbZo3ZkzP40VkFkwbLQzzMcMQtwvSl4xqmdDYFQyBLy7jiPIoIxMW4treJ7z/0M3/3JS9hutMS6VTiYxjKZ6hNeaM69Uo3KxQdx8tRpHF48Kha9zN/M5otqZyQFMhvIaeRKeQFXo34PhVQa9foMAsdFj00OsrKdNAb9Fs6fewt/+if/J9qNLXg82FOZTxDU86Rp5weRWhOLJZ0jB31zWhEFdIaK6WAg2SuVal0yrrvMX2EGaYU2P3mZkyywC/magFZh8w6++ug8vv7UEVTzQ1y908LfPP8+VpppZMqHxfqMTQqCKJxjbMqS1Sosa1EKBtIklXk1CKQ5w+aP5Nx5aVH/sJGachJkkwF+9xtfxO99/XOoez48ujNQmZMtY8gMXJsrZgFcAW9538YAbuyQMu6h24qxuxcgydbQDIA+SQCuhxw8TFWKuH7jQwE+aZN8+dIHkstMiyk/TESdzEZrt70nYKidoWya0CqTDeXp6Rlcv34dDi1eo1BslPk3OF7YuJm0cuR6Uirlceb0aRxZPIxiPi+K4yJziiRLty3zYmFhWv4eyToEg6hU6vCwNgjkMMfGUNDtChAi40WIPDo/aRnMXFlmaRFQpq06XQusppJrqLZFVFXJe8OsX6Y0aathKGu/UBPEHp4OFOp4MXOojkeffBxeuYh3rtzEd154E+evrQq5KhUn+NZXvoRTi3OYKuRwZKaGn33/u1hfXmJHW0BWZl0zjzydz8sa1A993FhewsZOA0M3I+tAGPUwv1DG/KGqKLdXNxt4670PhUREY975YgHf/Nxj+PIjZ3FitoxKmU2krDSDdA2we6yxDzRriqj7aL/rD9Dp9LG63cXtVoBXrqzg8lYbD372i1g4dARzhRTO1tK4+c5L2Lp9Q5v/bhaBcMB4lfg/ZtIOR9lvwr436g+OfWbd8ooGPpshQ/R6DdSmXPzO734Vx09Oy34mTfZOD+++cwmvv3YdUVSFkyqYMUb7YdYudn00jSxjDWr3D2lWTu7t0tGaaDDZnLsoRrvTxm67jW7QxX1nDuN3fuMLOHmiiEIxEmv627fa+PFz72N5uQuXuccGwJI2jXkOriP8nKoWqrEXDtextr6OV94+hxfeeR9bA8B3CfBxf6b7h4+FY3X86q//Eh57/D5k80MEYVcaHvl8TkBXvlyuAx/3n1qaKSBK8sfW5ibW7qyj1W6LfTJzlqgMrVUJ9ufFiYQkEM/xkIoddLZb6FLZTTVuKo007xmbRQ7XqSxqlQqqpRLymSwc18Mg0DlPG+Wt3SaavS4isfuN4aQSyZKqF/M4VK3gcJ0q3AoKJdpQq9UzXytfM1+vBdZJriOAS9JAvzNAiwrcdg+3W13cbrfRjqXdY8bVuIlpr8eIJGAtzdiQ2ifPM0v7cCgZuP/iX/6rvxPA/aRSnn/lzTdewx/+F7+v8yiJUatVhVgiyiKud5L7V1CQlVmndIxhI5lqmyTGhXPncfPKVc4OUTznXAf1YhH3nDiOo/UpVJIQeeaw01pUSB180EFDElwxNM18fk8a89LAVzxoErwV3px9mNVMrPEmLN/s+5S9WJp/amfLphSBXO5P/I9KITZAhbAgjT6Sghx1LLF1mLHdFAKaEDMVTGp1u+h0u2C2G1WwtM6n4kIqGOnU6npkW6Bs6im3y6r9zL+18zxSkgoAS7CZ+7exjhYrUQtS85oZgJoRCDI/XQUhZOVmProoWpiV7mIwBNpBIsDtjZVNbDba6CdAfX4BDzz8GE6duQeHjx5Db+Dj9vIyWr2WRKtQac99jjZ8tXJZogZooawKMSrUTAVHgiSJdwZgoro5ioaitKX9/8zCcUzNLqJUnREAl4RKa/PLPY0EKNYuJFVQ5cZ6gIA4c+A4n+lmwNfCOWuVZikCuF5G1inJTLYolgH4teZWS2na2JOUxHvEq8JvqbsOG6ljAFd+RwB3dU6wIKEFEe1ZZzw3DdBqAFw9K9O8Ru0NBcCVvdNeKQVseb5QMNeAvykD5hpLWatWtQitVNH7VLh2zptXMqECtud1rjdU4MrOYaJ0xC7akkDkXKjvVRRH8iSGyDqxGMs1EcBzEpiVZxln/JklycCCo99W0vbfD8CVM4bZr/SaKbA3Ui3LnGP9aAgcJiLFArhCFI/Z8Paxu7OL73//+/jZT3+G5aXb2NzYVCcsnk5JznA0I5jnBQXttVku798i1uYYc9A+cvLeC8Csm7H5spnXoy3YAqV6vQ7+pxbKBxTJtlC3ylTze+Ozu8kc3o83jce//kXzf1Y9ra/v4Ml0PxS1//uTr1bfo/6/ETbM6z0CcLNmL1A1qJJwTGyWeesTmLJ5LdYufj8xhc48O9vbkls7stE2dSlVdnI+pPOQ4yHLdWfIPpB4M8n/ZNzI2ZdOPDyDkURhzpy83zbqhkAZyfUpXTdtDI6Ma8k4p9OT8o2FNJE4qE/XMX9oXpwCiuWyELmpvO0zxzagywyVp2qNyj1C44MGBsAlwTYvwCrtoQncEnhh7S57iqjoIErKnAByKcklJ2DLh1ik0jTKKGmZA0zgnD0UAXEld3ysxJU+hnEQs59rVrFm4ZKwyvlE3zSe+f1hBmvtEFfWmri96+NOO0EzyWLgltDsJ9hp+nByJWQrM+LuFEXa6+GDmbhCFC5PIVOqAbkSkC2M5oR0/RhbIHVbT4iVXIbEaUWsWMdjQOY7iZziTKR24eIII3OFAKkZ/zK0J2T9o1GlT2tVt9ahYQTiyu9oX2REBPsoQ2PcKzND3+4N9oyha7IZa6OJrdQNOjnQWl4taS2Fw7RARgui/qxMLFl7TM/SkAxzboQyHYbWL6B3+SdIN6+jFGyhhB6KboBMir1QB046K65UjAnLMOuWpKtMSkDeQipGJqXxOl42j1TW2F+ns6Iy53zh+YTOMGt3trG+voPN9Qa6bVoCswLj/clI9SM0gpEFuq796noYiXBDyGlahpjajDWUPiIhkw3RjwP0wwDdwJdc28hJEA4T+OyzpByJVqCriySRSSY977cS7lQUq8Cu5CYblx4bnMVsWaqMVWlropWMcl+T9TRiQ4BO4wqpzpDmPDwRxWCXO/kdKlyl1rJ7kvZxhcBlVkQdvySw+yJE4kcSphcPH8LC/BzKxbwQ4klYzYmLCDO2Td0xijbQetOSlSwZjoC1RN2RgBjRzYf9AO7tjJIJpee8u7uNxs4O9na3keLcGg4l/7bIDFyjwC0XcwLipknaTsEAuOqeok5gnumv6hrP9841TJwIbI0lbnKuirJkjefQ5XxMIRl6WB74WPJ9bMfALompmTKSdBFhSDdIoBsn8Hn+oiKbtRlZIGEkJNuk66O7syeOYdG15+7iaB+pFu5+4dO4AncH3qdxle8+x0euwAjA/Ydem78HgCs1uLB+P/mPp9YGKP7NLlL9nBTVzL0dpkJEQuJKIU3VEAFcJ0Y35WN4dgrxozNYqkXoVz1UM3lE/QBxb4C866BU9IBMgkbYxXqvizDFfKkqcqksPCr0ho6oDCmYyzBvQiCUgVTcVP4K2CQmmgrgBlEfftzHINFslapbgBumkUrKiHppfPDOEvo7AxSGOZSZVUK2lzdEKz1EMzNEw43Q6LcQ99oIt9exefsKGrtr8NKJWJ+QzbSxvimMfCWDG2bdCIxjQ5ZFgAXEqQ4e4N7Th3HP6QVUy56w13Klo6iWp6RBwkI+7booMg+FzC2qy6hGEavMQDJh2VQiUMMGc+hmsNHs42cvvY73r91CN7QMcMMmt6xte1jGEEHCbAdIluCJxWk88dgp1GZoX+JgZ6+PD6+u44PLa/Aj2vKoVdJklqwWywrgMtOXGzqbciwSePDAMI3K/CmcfOSLKB06LcA4GYDS1JLrxEYJFTZk4nextHwL3/6bP8XaykX5urWjZuHOYl8RSTaIHaSCAPedmsXnnzyOSjZG0Bvg5u0d7PRc7AqAu4KQanDJJVE22eTDjmthQBo2tDYB1TZSLRHVykmYrSz82FyQ5hjt+FQxpACuFnQWwD1IephUWNhr9omzyTY+hi7CtIPM4WP4zG/+97i5+GWEBHB7V1G78P9hKlzDQ8dP4KlHPoM8D0L9AVyToWPOO8ZOlhZ7oskdgbcETOW1830b4FXH5pgmz6WBoJQ2D0x2NYtyDwjzDrzjc3AP1RFzjhNAFOU939W4YSXXWKTJNgvaZPLuA1tMI1M6tRMtE+mGDeH0EoTrO5KJmw4TpELObTMWLIArzV9rOWZEAPaeWJY979owkDzsFLMH+TfY/MumgJIHTOUxLKcxzKsyV/4esyftWPV9UTqyoN7c2sX/+4MX8Nc/+BHa/b40SgmTcSWiOjiXyePQoUXc88AjuO/Bh1CrT0vzm8AtMzR5oCKRQdihZg5VC0XQ2JEHHRIGpjJloa52XSBIp5CNEhQ8F+3WDv71v/ofcOXyBUxVqkJqoZWswHK0KIojObzz8MHCXw7qfKQ8aSJkczkEIXM5+8jliigWigh4wO51JXt1emZKANnGXhO5XAW5XAm5YQtff3wBzz4whaw7wKvvr+C7r95CI6nCy1XleQjG2jWCl67dZh44iRoZJPFAWdcec3LVFpUHNH7O16dKuwFynoOKN8RvfuWz+LXPP4wpL1CHhXQWSbaCoVibEXwUzbUybNPMYkwbAFcCCke5iNubXezuDRCmymhHjgCImXQOxVQW5ZyHC+ffQL/boZs2bly9Kk0QNmgIrt+4uSSv00ux0QeUaI9JtV2cCCheqpTlGjcbDdSrBQgDt9PGwsKCXGcqB3lP+Du0t+aBMZfxBDgiQcc6QxA8ZlOl124LOJuTg3Uof5sgLNchAli0bGaWFK8VySo8JPL1SQvSjHHT41IrOO4fKcfYLKm1rrSw2dTi2sXGLhslAqINhRUrgArfo6jXuLbRUpzzJkaxWsI9Dz+I9FQd795awZX1Bs5fvoHNO2t46OQRPPv4I6A+2olCNNbXcPndt8U+WVYPsveLZcm4nj+8IE35tt/BysY6OkEsB7z+IICbigXArU9RVZvGne0WLl9fQT90xUKZEOfjZ47hlz//OB4+tYi5mQqyzEc3Wb+aXaTNBgFPxOKVeekpYfsyM4221NudCLdaEd64vY09r4yZ42cRd/uYSUf43Kl5LJ1/FVtLN/WQ6hUQkV1v+f5CjFK7dptBalWqvKYkVZEo0u34iAa0a23hqafP4Jd/5UmUa5p1moRDbKzt4cUXz+HK1V04zpQ4EqTYUGR+rDRD1GItNpb+XEstmGo/t/bGtols3QV4PYSGI64VEXr9Hva6XfRCH7NTWfynv/1V3Hu2jHI1AVUqm2sBXvjpVVy9uoehq8q28f6o9oQ2/45j//6HTqA+XcLm1ibOXbqCn7/7Pu50IvTdrFwlZmouHqnh2a8+hqc+9xlkc7xmPVEWM7utkK8IsYrjLhmqa4llnVuLRo57VeTsYHNjW2zJyT5Pp7MoFgpi7c05yb8nar5BH17aUbvfoYf2ZgtrN1YwbPsoOmlkhkoyi91I5mQpn5fmSoHWcukcothBrxeI+naTKtxOS1QDCa3wPKCQS6NeyONQuYz5SkUA3HK1JOASX7vapirpwgK4bLj0pekSYdAlAWOADYK3rTZuNltoc0KmaAVLKzXLxtf7NlkzyLWRxvRY22Xvj22sPfzIo/gf/+d/YzqYH9Ow/yiGsK8EeevN1/Ff/Zd/YMhYCWo1WplPiaqIe0auWEKuUBRQijUnVbm89oz64Fr1wfkLuHntmjrEJJEQLKvFAs4eP4ZjVCNgiBIb1SQgsha2ubcC4I6VYbbJbtqbCobas4eRfQoRTb5mFcvG0s02dXVTlTpT5oo5v9gxTHIN75E061nb0W6P9bUhhTGewM4pIYuyKUiVuOS3q6PLbrOJBnNaze8TgOS6L7Ut1w0CsFTWiIJQ7UIFVLTZtmp9ohCNlRYaBaVagrLZqNm/Cioo2U5s/QxAzPnDB3PTmSmeSJ6jEgw1bw9CzqESd6fdx/WlNazvtUSBm69N48iJszh59n6cve9B+FGEm0s30em3Wd0iRxvPvGYaFhl7QMJBY0/OOiSXqq00rx8VXzavmnnSAwEPaY1eKNUwv3gK04eOoTI1JwAu7xkBTgveRqxRWJvkOZ5UVcZ9jrbUBHIJynEvoDuFKGaloUjwlg+N5Rj18mWtNICAKDUj2btERTMJ4LKpLTnb6gLksRku4AAdJwjw8exE4iJBHgVDlPw5PgTbo7NJctAxavZSAXCZqycgPBUqZv4KeMz4jQkAlwRnaViP7XgnJ+YkeGt5AYYbMIYOJtSt3Ke0yRuN1hG1WdWcSQu0jwFccya1rIiJJ9f3qNd0koyp4ifrGGAVyPsXmJEKfRJnGZlkWAtOVXTpWmbyCDnPZPyziaznNiVNWLBH9/ZJBa69HpxztGp9/vnn8eKLL+G9c+dw48Z1WZ/4PFSVS7OdTiWs7ajQlPlkFxS9v/adHGx5WCD14MdRj8QCO79grbVj9GO4OObqT1ooj2+Ivk7dAw7+N3nmPLh32J/9KJnYvtBf8ILNH5j8fbvfcb5aNSjHmc3lnohTPvBS9bmEJDyRd8yLzvp5e2tLXMVkfJk1nOAts84J3rLc081yAAAgAElEQVReEQCXRC0BcKkeIwBB9yiz7lNdlnJFGTsgoU4KubGLAsEn6Q+53AMMGGNutrg/sNfAOSuKQx1/s3NzWDi8gEKxJGARQVsCuKIqpKONgEq0Bc4IiCTkM1O/kzAgql66+EgdPxAwiQ5qQrCkDT4SAeUEvCX46pIbTPDWfM5eF8FXxljQJjWtAC4dRPg5HyTXjQBbUd4TUFQbael9GAAsTbI3z4S8SXSZSxew6w9xa6uD6xstAXIbURZxbhq73Rgbuz2AZ8HanNSHIpsImW3L85EqlrOVOjKVOlCcglOojMcx6yICd8yK9/saRcCemazjes6WOlXOJASElZjD9YqgLV2ibBSR5ZrI+DGTZzQmR5ngGsEg+/8BBa7AvgbAteySAy3Qj8wrnUuccxOZ0xO59ZO/wL3aXn+xqDbne935x049o73DdoyEsKU2vXJOdCIU3QHczfcRX3sB5e5tzGAXZaeHotNXgiT3tXReot7ShZKonwsZTx9OgIIbIo1YzrapTAGOjahKZeRcqPE9aYRBglajj/X1Xdy4vortrRb8PpkLvAd5ia3imjMGcI04mrrZhLbf6r7H/i7HEysQAfjIY085CN2hBBqxr9GNArT8LnrRQL5HYHfAejDjoVSpirWwnNd0gZAajfOIhyYhn2czUouq8pikXSUe00qc65Cq9E0mspBMDCFZnDjYc1WAUz7KXqT7+qRDn95P7QFy3loHFQXsx2NAz5jjupXiIJ79OnRk6XVx/NgRHF08LApYnjNIdORDwFJLorCxBhOZzSS4Sa1hxBW8EDofKHixhFft3a2vrWF5eQkrS7flkdAdLAxRKtC5MCfCH33+Aor5LKkXYrcs2dhcK2ymtgVw7awVMQvnYlbnY5oEa41H1H4z40N4jYAgchDEKXzYbuFSu4mml0PLo916Hal8DdEACAZDDOh8w9pUlNlDAZtTFGWxhu35aO/syvk8OP83d3G0j93h737xH/sK3B14/9hX+O7f/9gr8I8N4H7sgWGCVZpeClH58xbcqMTUIiRuhMgdIHZZmCqAS2CVAG4n7SP10BySJ2fxYbGPTiWFWo5NLMBLgIIwDR0EiLATdNBk5mk6K4WjN/TgJimxQONGUuAhnJZtGRd5N0GGRXkSI4MIGVGCKtjWDVvY87fgh138/+y9eZCk53kf9vu+7q+/vnt6ZnaunT2wu9gFiGMBkARBUBQEUSJF6rAlJ4ydoyqpSpy/nFSlnErKZcdJJanYsURZJVXiSlKJZZUsOYxFyaVQkWiLp4SDBAjs4tp7576np+/u70z9nud9u3sHS4J2BfE/u6zmYGdn+viO932e53f5uQJqhRNI4wKCoY9+18fKe/ukDeFstoITwxDO/gGQDDDIAw13iM3+IVbbm2j2dpAdNuGGPQWDCEYwZyvj4eDgCEGSolCbwiBO0R8MRC3os3fotNFvHWIQ9EXxxI04k4T42FNncfZkFfVyTjLcKrVzqNZmhI3OIYkXJyh5WQFWqNyhsifs9pAGATxW+KYw4esm2SL2OwO8/PqbePn7V9EK1fp1ZKN8TJ0jSlKxzCRVP0Ux5+Dpyw/h1JkKqnUfnW4PG5sNvP7mKnYO2eyqXeDIknhCDcKmJ5fxdajCgYg40fL1HdROnMHpR5/F1NJ5OH4ZQ4bVMxOGg1MO2KUY4MBhgL39Xdy6dQX//J9/Gbu7m/IZWRSxsFczIaWty1AtCnH54gI+eXkJZS8Qi8I7aw2xwm4MY9xaX5Fs4DTVXB5loOrwTZn8HDHq4EC1HvxvMt4CtaUW60bCcmw4qAolMUALNrV7MUPWCQBX7xPD6DbN/GSzf7zxt3ZWOiSx2XaqQuXPBm6CuUuP41N/6T/Htcw5ZAYRPok9OG/+AarJAT722JN46okn4Ha6cFotIR6wQJXmhD0oeQEOLV3UEkrtZdUCxcCyBkgX70/DTjUDAlOwKvtU+YYEzBIvRVDKIndmDs5cTRT2MqiU+Ge7BXKgR8aeHb7a0CEjJZCBmrY1On2zLY557/KUmh3nRC7SZg/RbgPhQUsUVVlRChs7JYLKEwCuvKQhSshMzU7AJB9yINnTbsSfYYOlAG5ayAC1HFDNISllkeaVbSjFM8EQqnbJ2g8GSAZ9aVzX9rr43d//A/zhn/yp3GshlbQuLYsreOTSR/DEE09h4eRpAW2dTBaVGjNOfVUbcSAljSrzhAiSRZgqFIWt2kxosVvCCb+KbOyK+j+kHVKUSMaJn03wpV/9e/jzb39bDi8bAg6MvWxOBpZqq6xZtzzLtDKW9cbcu2yAhlTY+GSEFiRvhQBsoZRH1iMD2hXlucdsRieHKA6xWHXwc88/hMunfQT9Fv745Rt46VYfQX4eB4ctaaxkkEs1La0MGG8uf8/q+2BGS8YVoIVsbDZb/UFfmn8d4hBwDlHJe6gixL/zsz+BFy9fQMUdCKhFlnFCQFsAXJMzzuuYDZCXg0NlOO9nmY6ycdTcpvVb22gcDtAZJOgnKc49fBGlfBlxP0Q+C6zcfhfhsC9s1WG/L4QYvifahTabbRmq+jlXhtlsEnktkfnKwQM/Axs8NlrMG9LWUS2wqB4i6Mp8Pw6hhcnKYTrZ+v2+DHGY4cVzR1sxDmY4yJYstoGCshwy2sGzkCnEPUIzl4X5arJ6ZN2SYbOuU+oAThtkDpSUMcv1ik2X2FCptGVkOZwz6xqtvWi7KdamvJ+pmOaaIJm/KfxyETPLp3AQJri5d4SN9gB31zZQ8TL49FOP4eLSglhusil8+VvfwOad29Kk8b3nC2XJXYzdjDDFmcfKzZlm1K3+EEeS7xuiWi1gqu6jXKJjgIPt/TY295qI4EsWfTYKcH6hjp//9LP46MUzWJytolCi6sG7V8oiGbiB2iuK6hJIAyqUmVmW4KAb4dpeF4PaEpKZU9g86qG1tYFa3MTHz85h6503sLuyova+5rhksswkcxFH/Xv2VLV8VCv9UaYeYnTaA1FaeH6EL37xM3jsiQV4uUCGkEE/wc3r2/jTP30dBwc0sNaM0WyOQ5BQzqEb54QMEsu+b8YKxsljPEzgkI8DOgO4WiWwURLp9RrIvdbq99GLAnjOAF/8Sy/i8UfrmJqG7NdHByle+tYdvHllQxpyrlEy/DIrtKgXzX9XaxWcv7CEWr2A/qCDrYM9fPed63j77jZ2OxFNE7CwuICf+dkfx9PPXkChQiv2Dm9dyUGnatMloUiY23xWEh3MEM8wzgmwNRoNbG1t4fDwUKzhWX8QICsyIsDYNYolIQHqXk/u1Uq1KNcgc7x6jS42bq6htXWIXJCi4hYkVoCArJt1xKqwTHszvyjWwEmaEaUsAdy9xhEOeA8PBwKgUzXnZxzMVspYrFUxx/V5qopyVQFc1hQ2a1McUaj8Y9YqyRfM+iJJoRei3VUAd7XZwZ3DBo7oX58lK9+3BhJGTHjvoEgHnLo3ak7YeHhkge/Ll5/Br/zab/yIHdL7IYo3vv8a/pO/9lcNlpiiyNwuURizpvNQKNKdoTxi31OVm/dpTs11LcTq7TvYXFsTIkrQ74k+p1LI4+zSogC4J6l6pjolCDTahOuYWN4bk0EZXlrL5Perb2Wd4z5PDp8tSUzWrVXYWOhFS10FAHTQqwNfS7jgNUOHCM1G1eOqqg6PG6o4c8hx5jrI/UBUnnKDG6UgcNg8QrPdRrFEJXtR71/WlSYXlmAS1wQOtwlGSJ1rlGk6ChyXVfa/R6r6CatmC2SPojp0vqj1qvDhTB3FY8NCQMhNajlKVxA+IjeLo+4Qt9a2scWMZzJm/BKqswu48Mjj+Ohzz5M/itsrt9HpMst9KE4dtPfnoNdzHclqDKUuUAtOycDlscnm5DNyzyDw2e3RzYORDb4CuKfOiwq3Wp9H3gz2CXCKiiSMEJNQR2elPC26zSCWRAiq1/tdIXEQaON9poNagu10L+FX1vOsIYxqx1gTSxVKhTddKjhoHtWaBAl0zaTjhwC4Am4osigDUnlvjKVQ4oqqZsfAyHHQTV9rvP1YUF2yMwmuSw+itsWqXGVOoJaXXLPk9QniWgB3cor0PvtkjeIzl+JIqWrfk9j5c6+XY8sYE71QbL8jVtEmI14BUxvtpzUiIxPk44zeg7nQjqlw36/AtTX8ePmx+bRq/22O0ei5FcBV8HYMHlr18yjbXe9iQ7zV+0haQdubKIXDrJk8fwmG/QGuXHkLr7/+fXzj61/Hm2+8YUhVJCFJRSx56qLKNXmadtWxTJHjBNzJRdWCo7aXm/xZC3LYPvA4jUaPq7Vd1jXJHmtds+yxkA7znmOjN/y95NgPWux/GOA8/l1rF/7DQVz7ue1ntACuzaeWPTlHAFfvm1Er+D7u/3EAV0kF/EMXmr29Pdk3lRih6j7N0hQfeql/PScDGigTvJX/UY0rbgt6IzI/0/UyEulCUj2JyFLbi5OBOrcxW1aimUxvQlCUCjkBRtkrmefj+sJehhbvzL9lb0CgiaRXErSkviQxyfZz7FAkboVEFtYCalUuRAG6P/R7Qr4U3yjWCYxq4IxDwDCdfY2UtwTaSDaRz6z/zb2I75XE2HsBXLVOtrm/MrMw4K3kABvXAZl/iAKXNGj2e8waLaObZCR+6uZ2C1dv72C/72Do1XDYTbDTGCDOFpEpTpns2wrCiLnTqkjkfeuVp5AtT8GrziJTro8s6TlH4b7R63bkq1g4E6SmGID1tFFyi1LaqP5kTiMWrwbANbMfBefMLMGAuBbIHd1zExm5Vok7siu395sBzEb+7mbRm6DnjG5dsyLaCtyY3Jj6bHQTqWhEZiom69yCxzJv0VX13rVVhANGzcq6N6AAhWR7Bz4jRtI+cgfvIbv2EmaCDSxkWqigg0LagyPCixBpjrFPJWTzRckgZk0r+cluhIIbaWwIXzablzozzeRkFkFFN0FXucZZh8cuGo0uVu5uYXNjH7vbhxgOGVHDvFz2tvw5Myuz7taS762fgcu4uKY4rtSHElPhMJonwTCNMUwj9KjAjULpQQIBn13Jt6WDEjNr2RfxOPH3GUslLgm8l6Ufp2U45xNqu62EdF7rVONqvBtnhJx3imLXrEFaK483IDGl4xhLlPa6loja1aw/1j2AhJ9JANeuearANuprQyLSVdpMBdMYbcbzdds4c2oZp5aXMFUpC4jq51grkeygD7U1N6RNUZvz2jFke15DlmxgAFwBqE2NJXuim8Hqyopkvm9trGN7c0OcLNmvW+vkEXib9+W6ECU/SSIZKvzVkYM9rdgny9po4x3UkUbIK5xD5zh/p1pf426GYSjOQoNBiEa7j4NWH3eCIW5z1nNiAe7MPFy/Bscro99mvFOIiPMP9i+yTKdwKfpIE+RJDqC7WONInMOGL/2TBzjaB23sD/79QzkCDy68D+WwPnjSDzoCO9s7EgnwL/3nhylwJ/uJezqYUS1jbAsBbz1A5f8kgFuAE2tmQepGwgjXoYyynlInEgVuslxG5skFbE87aBRjFMox/Gmq0rKi4qFtCsPOuZHzGdqZBDvtDrIRsx9KCDwHR8yl7CRo9fooVnOYLmYxR4tjJ0IeAUoACsiLNredtnAUbYnNcjbxkWZnkFKVNQBW9gbY3guR3UtxOa3h4W4Ef2Mb+WAgRWjoRGgHR1jPbmG/vA8n20GfQKzr40RlHrnaNNxiRYqpyPcRlio4SjkoHiIfxVhio7G9i5tXXsbNlWvYOWyhf5QgOxjgx54+hTMnfRQLHrq9FKXaImaWllGu1ECoIjeIJEssV2QGZEzzWqTdUFWIHBrGtBgkUJ5B5HrohDHeePtdfO3PXsEB7WfF+sQUHJambNRDcrlQKSzOcARWejh75gQuP3kWi/MlOOlAhqhvXdvDe3d6olCh3SsVecrIcsR+rlKroFY/gfrsKczOnECpUpJGma/b7Q6laJyaPYlsvoqjDsFRaKPk+6aAT4Rlz8/R6XaQ9WL8r//bl3D92hvwqEiimsO1TEwOPghikE0b4pOPn8MnLs2hCObLDXB7u42DoYdGP8Dt27cRO4T0/dHwzipwlZGuYK4cBjMI48BnOCTrf6jWS6JwMzGyx3KnxmP1cZtuh2zHG/7jfxdMVGpBHbgRaOGsh++Dg2qeFzrfDqIQhfpJ/MK/8R9j7vRjqLoOHiokCLavI5+N8OiTlzFTqSNYuQv3YB85Dg05iSNbTixsONQjCK3NkNoNT7QpdhBsmg8BdmSQpfetkEblZjYAMwHcbIKw7CN3Zh6YLiMhg4IvaVyzxAJHAGgDBE+oFkYHm4NQHTOOhxQyJLJ0fQusm8ZnECM96GC4sYdsNxBgU5t10kvN+5SGaOKP+Wz6mqbMjofCeCaIKxalJCHkPMn0TUo5ZGpFoCCyftKdBRQkOChNI6ddYYiYNtpUNwxjXLt1B//HP/k9fOu1q+imHrLFOi499hSeePJjmJ6eg18qydCRzQDVYrVaTTPS2ECIop2KNb4XtYdnsdwPh9KYzNVnkPd8sRnirSdwShKjXPTxB1/5Cn77t35TrJDJrmTzKIMK2g36yuAkUGgzATkoJXDChoHD1e4gkPdTrVTVEofWnyFzKWmHZYaxYSTDDDft4pFTRXz242dxcbGIne09/F//4gre2s2gtnhJlHF8bSpTrRqOal6qiKmqUSthsrVDUV7yWHDwz1xO5iuO2Ndkr8cBzpaz+Pd/7ifwEx+9BJ9s42wquUrIllRpKyxbJU/w2nPI1KYKl4N3sV0i2BEL63Nn5RCdwy58n9bRKaZrqs4btCMM+h20OoeSW0NlFYc0bOoki5P3j4DfHDAT2I0065aNIfMTjeo1GAzl0srSGUIssVP0uy1R7pOAwM9Lm0vxgzBDaVpuEqylasD38pIdJHlQYtvmiBNBltk/NofU2mtyGE9SDBVwMvRRO09pPo2LgAyJyGg1isks9yMOUCJmQFJ5q5ZU/G82YfxDopAdQvMz898VUFfVAj9gRKusUgFOaQrfu7aC1YM2+jFzvYr4+JOP48LikuRdEkCgUuqb3/gGVu4wQ5ZWugTvs5KrSIsrmcDS8q1YlGudSjZeezxHtWoR5SLXZkeGYPuNLpod8nZziDi3SYY4WfPxheefwQuXP4IlUQgW4Oa5p3PN0yGZ4BghoxUIDEYI0yHiMINhP4MgymOrNcCtwy68pQsYFGawedgC+vuI9t7DU8uz2LjyDvZWduF4LgKXGbYRHKcEz+GuTHWIrjNcVWzOIMELJf1wOOCh222h2d7B+Yfn8Jf/yucxM0u7Vs2t7nWGuPrGDv7sO9cxGPB4mzwrfgaZ0POcGlLRyCJelzy5Bo1Ck/sXhwFWzW6VmzJwECtQZbBTvd0ZBqLATcMm/sLPP49nnlnG9LQq0HodDy995yZe+y7tnNVFQLLjTH3IfZ42tPweFZkn5msoVzjwTJHNRWh0j3BjbRuvv7eOaysHgFfFpz/3KXzs049iaorZtCHqUxUU8nyvWhuQPkbwThTgcuwiGdyy5tjZ2cH+/r78nWtIkfaDQiDj56XKRS1bJWuu15XLtFIpCeioYLYjKvXtlU3s3N5AfDjAlFtALuZ9HYtDjM+hbLGEEq2B/YLsJUEYodXp4qDZlMdRpyeEOw4TOfCghfJSvYr5cgEL01MoVhRMlixvsRUbD354n3Lt69KhIWQ9GKDdC7DfHWKz0cbt/UPsdvoISCKiwnukrDqG4FjAdlx2jy4+uw7yG089/Qx+9Tf+5x+hBTg+qNfXu3rlDfyX/8V/qgMuJ5XIDoJ4Qp5zM6K+LRRLamfoOGKXL8B3xLU9wP7ODg52dnGwty9DLOojir6HpROzODUzjfNTVcxyXRsORgCu3Eh0CeA1YFXt1tZuzOUya75x85i0UDZLlAybJuoMC6qIisEqYEe9joImXN84YOd1Jzn2HGxLflpG1hJb1anCiJaDareqVt0hGiaTrDpVk+G+VQmqPaVZP0mqMTUm12H5jOZ+JlFGaiAZ8KrtqIIfdKWw+WqajSYHSB6q6lU8zP5vTJITQEyAXF2bCN4mfC8ZD61+iDtbe9jYP8J+p49hmkGmWMWFjzyBH3vxp+Dlc1jfXJd1K44HAhoQKOBr0qqfKjH2cTqohVGAEUSgoscT8JbreLfbl8Ee71cCuAunL2B26Yzk4IoC1zo+0BaQLkHcT93MCLwlQKslWyKuIO12U84X733GFrDGYCQI10zJS5xQx4p1pdSweo0TpJP6So6zBVBJZlM7USoy9XeMPWxKV78EwZD7rN7LVqEj9qOsNybA2uM3m1xXk/bE4thIspVe31JXmwxB4VARrBE1sAK5Iw7n8TLWAK2ToKu2c/dm9dp9SfZ7guPGA1ZBKAWsSaSz/YcFgxW8HW33Y8Wt3eW0WTS/Z48jQWcz8DUkCQtA8jNa9aT9p5HqzHiiW+Wt/o49X3qceG9yvxEAWvhmPE9KSONr2t/RO8D0CKbOZ522traOa+9dxx999at4+eWXxLmBfZ0cc1FRcR9Wko3MJ6RXeb+y9X5Arq2p7SmyPzP5Vfdh0wNNLreGSGKBW72W9BOMX8v6EZieZeL3FWi+vwJXjsL7nmv8vfuphsevO3YvOv657N8nAVwLkEgGrsli5VexUDYqNQtBjyzwR9f0fQBcY2VNAHeXAC6zYdkXSy6jkg4cEoWlGScA44oTm5oAG9BDMkhVLelRbeZ56A164gxEcIy1KEFQoYKLUxvPfSzrHMEVug1Iz8Ksd3EY0Nqa1x3vGwGR8gSR1Haf16ko7IU04kgmN/cPfi+MlbxFIoUFCWV9j9h39IXwROCY/Zw46TAGhUpEGhSTYCLKOPYVJMvwoUpcVeASfGHerVXfjlW4dl0TK1ajuh0BikIUsS5kNnPThdjR5ysI3TzaURZ3dtp48+YWNpshWpGPg16KvTYzSz3EmQL8yjTytVnEKeMIIEp/7odusSr7Sa56Al51RsFjicwZIBj2JdqFBFY5lqIgVuBNAF6uV6KSdwUs0mNsAVzWBzJBHO3J9pa4R4U7Am6tGwd/3IJz40VbrPDNnGME4I7s3i3I+oOHqcqzsOuVfSfs8CyAa0BB65Ev+/vE65vGQd2T9Byzv1QCcaIKbITwkx4KR9dR2n4Nc8k2lnNtVNIO8nFH+iABcf0CHFoj0yI5V0BBSNk5FDIJ8oxVkDkOW4k8kkwOiURpZeDRVUbiBFhn8Foqot8Lsb11gPW1bdy5s4F2i+9HVdAa52LDIHT55VKjbg7qVKEZ5do/srYZxBGGSYgBH3GIPuPeOAdw1EbX9bPIMkqlXBanJCrlQ/bbnHfI+q89OUmbJAuyz9NoF7OuEtw196LUj0adKj2yIVDqUFzPt5BBRPzB82P5y0rwsyRIIfYZ5a3d/63r0QjEnTj3lkjLtU576BStowa6nRbOnDopCtz6VBU19gkC3PLetSCu3ou2j5H3YfLeVYGrhS5fg/cC5zd8aXEHYb8Uxrhz+zauX7uG/d0dHO7vCXjL+EC+Xq1ckvgLcRnKK7AvCn8h4Gl9qdm3mqstMR2y3mpPqHbJHPl64ByBAG6UOhgEocy2m50ujlod7By2sc1HNoOdXBal0+dQPnUWscPZu49ec4BBlzNquh8pB4lzAtaTXpqCnjVk23dbTXCeMvz6b/2rIBk/Qt/z4EceHIEffgQeXHgPrpB/LUfg/zcA9/2zJRk+ZNdCBXBjTxSyUqO4ZDjafB0ZJ4jVV5yJMczFCOdL6J7wEc8VUD7jw1nyEVMJhwyaQYJGRFajFnlNZ4BuOEQ1dVHN5BAx79HJIBqm2OwMxdLVzzuYpvKWmQq01UhdzGYLKDtU0QTopm2kDlVNMQ7gI8dH5OKwPUAn9JBdGeDsnQAn9weIGweyyRCodMoFOOUMOtUetv0d7EbbiMs+aidO4cz0Obj5KkLPwyDn4Qgu9ZEY0GY2jlAIY8wlCUrtA7jdLXQOdrH97jpaV7eR2z7Cxbk8sqU+mpk+9pII5flFnD59FtXSFDwWKlEKhtHnfQ73me8bgH7JkvErxVOMkGzibAZBmqGQFrdW1/HNV1/HO3c30Bsyj8pkSEimIbN3tdhSm1VtfhOHzf4AxaKD5559EufOzMJFD8NhD9dXmnjjWgPdXgzPK8Ev1DC/cAoPnX8Ypx86jfmFBVSmTwB+WZUoqSP2qWTOE7yg+mpqqo7DRgcbGwdIE7X3VDWvNqNsdjjsZCNAy8lf+dW/jWZjA0houUO2LIu2rLJ6Ceq6MXJugs88+zieeWgG2bCL3YMmVhoDHMU+DtoD3L51C9Ri82HVF9YqRfOvzHtgoSJDFx7LUBoNDiRVVaWNrc6yjZrjnuHKvcNQm4c7uQjYxnncCOtzGUMWGWLrkMNY0bA5dVxMl7N4+qkn8dSzL+Dxy5/CVLUOn9Y6WRY/AbJFH8X6HNDoY3DjBjKNA+QiXhucUlCNyOEdrxOyfQl8qaWPmRboV6uE5Wcb2WZqdqoqb8dKIDlXAuCmiCp55E7PAfXSGMCdiNKSwcoPmnQpo0B5i1TimGHbaABxnInCv7M670VINg8Rbx8iG2jmrp14iYr1Xvh2lEGnn9d2TYHYkNNGWX6enymXQZzLICl6yFRLcAngMnDIJ2kiC8dXNaCobzjUo0Kfdq/M0+z28Pq7N/APv/wVvHl9Fec+8gyefvYFVOqLcHNsqqjI5ZA7kuZ5cWFBrBUJnvH4kM3Nt2EBAPuVjQQB1ul63Ri3klmq4A1teG/duI7/9r/5r5BSUSdszVhsj72cMlTtPcVzxgG0YL/Gko4KeuY9WuBBQCCzzvL+U5KDKluCQRdu1MAnHpvHTz97HjP5BKvre/idP34Na/0avOoSKqWSWP9SBWezQNl0iG0YwUHJk+b9pPc5B7DWolwUumGotolch4Y9XKz5+I9+4UU8+5FTqJR4XTIDmFksBc1ytvaWYvfLzEKer4wA7ZL7LCzeGMNOiJ3VQ0TdAFNFDzsbN/n2zpkAACAASURBVHGwsyFWpoMOHRKYcakZx3bQT6WMAMMmB08bUzKR2XWQtUwrca6h+hCVlVyvtH5SFU0cD4UQo8NGqoRUjc5ZjxCSjCsCCRVUTQsD2CjcBTQlSUeyDLXpH7FyM8wOTMTZQYaRjlpS8zrm8eQQnY2dnANZU1wEHAwM1U1AB03alFnAQBtD2quP1zex5TXqS7XMpxotEQC3Gbr4f156Ayt7R5g/uYgnP/IIHlpawFS+iN2NLZw9fxZvvPk6rr71NtqtI92bzNpKxROHYKVKFZV6HUEUozPoS65vEA5EnVkr55ET+/JY1pr9gxa6XarufAEikAZYquQEwP3cs89goT4Fr5CHQwA3w7tAtJzIiMOFAT0IrIV9xAmzmR3sNRK8decQqC/h7Mefx51GB/0kwPBwDY1b38Pl5To237qB5lYLg3CAINNSpnZagUOShqv2fnaIaUFTm5mUxDwfDnqDFg4ad/HTn/0EPvszn0S+GIsKNQoGONhv4c+/dQs3rzUFhND7RG37dKhsLJDtYNsMeCeHsHaQbIcPk/bKdhBhhxBiRxyEohqMwwa+8Pln8ekfewSzs7Qs9RAEebz26h1875UbiEK+F8JvllnOmQ8HLMyx1j3YL2TFFnmmnsfsbB6FkscAC6zsNPHGe2tY3e1g7uwiTj+ygLn5GZyYm8HsiRnkSIqh1auAV3ov8Pog2NBsNrG5uYnd3V25nknuIHirRC8FtvkZ7d7N487hLD8bbeArlTJoDShgtuQcxmjvH2Hzxioad3dRijyU3YJ5XVqJuSgXS6iWygLgcn3m3ce1maSC7b1D7DdbUkNxiMFIi3Iui8V6BcszNSxM1cS1gKQX3kNWPcn3aLNwuSbyfg3CGB3ahA0iIZfttnq4vXOAzWYHA1Et8D7nOjEeKP2ojYQd/BPA/dJv/E8f8Gv3U1npmvnW1TfxN//Gf2ZM6WIdJJpBDtciz8/LfiWDaoJ2zFLjBS1ZgVQetNA8PMTG2gYO9/bEKSGfzWKmWsHydB2Pzs9ioZhHhgAulZFWRWsVuEIiM44XoxqBz67qBLnOzQxX10a+rskjMwCuwZlGOjYFb/Vh36fUc6bWkaG6tcozU0lCfgTtSbziXqVqJVWgcA/gesprrt3potProVwuoVguCZjt5/JmkKkALgf2cv45pDefVx0UUukPrLKd+5Xk9LK+SGIBjDmIzed0ICurgbH0FYKRqXY0M001iHpojN2tsRKk+ofrZuxkxap+4+AIa/sNrO4coBUkcItlPHTpMXzix19AfWZG1mGuTyQtkRxKAlNAG+N+XwFdDhwNhESlu7joGPKRzXwUAHcYyvUhClwCuFTgzhgFrlGjKuFFwTp+BgISYvufU7CR54g1TbN5JPsh11xaLNO6m5nVXKNYv+nQU4FE/T0FVLSMVJKgEh0mgEeCphxieqq+HZWcBHBDgi98b/cCuAR7uYfZubw8u7md7Fd78ynQanJmNXZvpOhVIJQkVBKb9D0LiOsZIPkYQGzBVdnO7HOZ575X8anZvqr21uuJYCaH4VIH8n5m5jNtVQ3ZYazANcreEY43Bia0OJj8uz2O1lpa3/e4/NZr8LiF8ujfbeaonSVYda8t0w3YrQp5Y31pCKGsqfj+xXLa9jKj+l5dSbiXHOwTiFjHt771Lbz6ysu4cf06dna2jL2p1mk8eRp3wFJDc8hHPYg5kcd7t8k6aXyu7wVzxkCu/LT+2MhPeKy61Z50fO3pa1kw2xJcx9eYPpH1KLj/Mm9rAXtdvL/3HA9wxv92fwXucfB6sv+1ex2vM7sfWyWuBcU0u1LVefcORicB3LEzAq8XAu2qwB0Y4rQBGXhfk6BpOcHcL/kw/2MNJSC8kCAyourL5LKi4ufayzUsGgZwWNvyfmB0C0iadQXYoBMHwVuu5T4BTQ0vHdmn8mizVpaZgXnImSKxxICNoswlgMtrkA9zD/JYCdhLS2WJU9CMTHEH4B5Am1ZehwLg0i1LwUBxpOOaZuxuRTV3DMAlGEQgVJS4xvFIienm3rTkFqPAtTbKvH/kZzgH4j5eqCDJFNFPfew2QwFx7+62cWeng4Me0Aqy6AwhTkbZygzy9Tm4BA+zvoDVAZFcvwQnV0KmVEemWBsR5HnsCeIOBj2xUpbcXnMseV1IxidJrQLgZkTdzLqCQK+CSARw9WHvgdHVP5ldai2TTXyIVWMrsGYKB/mifZAQvuyMwsxf7BxmtCGYW1JVv5PXsb2vLY3fnLNRH6VOcdZVTYkFxgnEsOK51wu5lfWPAPtdYdCIJbYTwY+7KDRvorz7fcwnO1jOdVB1uiimXXigk04o7lNuLq8uVFnNWCWBlm4xLLVVLeqKM1js0mKYx5RqbhKyNOBZKBAEdxNHrJP3dhtYubuO3Z1DHB1RNU0iDfcMtSm3e5v2zBotM8q8psqS6tskRo8W4+FArJMJ4pLKK7x7ukD4HrIFVd6mBPHZr1PNzg2O78/zBLRlXc14Bt5jJJZLfcBeyRCXxaqZtZTUEqamnFgaR/Hu5ntau4iPnyqTJ/peuU8Nacs6sxwn5eief8wdxzjy2Vz7ZuNQbJQJ4C6fXMK0ALhlk2utynNV4RoAV64TowaWOkaFJVpz6tqh+zdn4Uoq2d3Zw8b6OtZW17C2uioxUKzRrKWGrGeFvLyugrhF+XuO4y7e+yPlrZINdQaiZBUhe9HRylgmMz+GwgJOzDhfbvf6OGp3sLWzh/XtXRz1QzQHCaKFeURLC/AXT8KfW0SnRzeWCPEwkSgh8UIhuZDNOde4NBaHLkZGOSQZtzsydw3/5Dcf4Gj3394ffPdDPgIPLrwP+QA/ePr7H4EPDcAdNUfjXuSed2BAG7FQ/p2uam3F5iwSu2Sq8lzKx6zazhRCtLGL80Cn4GBYy2D2M2cRPZRHN+9gkDi4e9jCylEbM1MzOFFhzgMkR6FEUBQuBpksGmmCXMohNdATVk+EWZYJSYJm4smwbCmfwxkOjgkoOEAXPWy0buG91iGm/RKeqMxgOnAQ7PbQfnMb5Y0hnM4QN/fW0ClkcPbpp1F46CyiqTIypQya4SG+t/YW9pIBMl4ZZ+YewqXT51DKZtEDcJSmaCYpBsyeIDATBFhduYXt/Tt46KFlnCkvoHC3hamr2zjx7j6qOy0ME7KXmljzj5Ce9HDy9ElUazXk8jl5zyxqK14BhchFhjIkV0ZMkoEhGbJiR5dB4ngybNxrNPDurRW8+ua7WNvcQUg1krEgJrvKMum5a3NDFas1mp2kAYZRDx959CE89eQl5HOaT3tnq403rh2g2Rzi4iNP4ZOf+kk8fOkjKJaqwrLqDyL0yPY26jcOXsOQBfsQ5UoFxQKVMyluXNvD7tah2B6xgGGRYocvbG5a7bbUzevr1/H3f+1vEQZHGneEHUYGIO1cZUyVoe1MhCnfxWc/eRmPnqzDjXpY39zFVnOIjlvETqOLWzdvI2LOnmTgasMvr2nslK0NI48J/7CJoN0prX44eJPfkZGuArj3DAzMTXC8ydWm8of/0eGGEVmpj5qxaE5QosVgHODypYv4Kz/707h06WEUarNAoYIMcys8VR9zKOeVa8j5dcSbTQxv3Ua2dQSPTRCtgVmoc0jBYgkEz1Tlo7bAZvJkh6TWksiwKaWoNZmStmDlV1E2iYUyEFfy8E7PI50qik2zam7NU+tfxwpcOx2bnHb9iACujN/kY7AzcIHDDqLVbTjtIW8DfVXzvicVOPJORsFY9nxQxhAqgBtQnSeTXLVL9LOI/AzcCgkVOVHgprmMALhuPidNh/xhBjJBcjYL/SGi4QCtTg9//trr+OrX/wwnzz2B+vJFRJkqvNK0gIps/HntUB3LIcH09LQ2rcOhqFfEKsoMIUdqHaOOnJmZEcUbD2HAe59Dh6wrVlS//mtfwit/9h1hU5ZLvlyz1UpZcp9sJicBDjYj1Wp1bDXqevALZWG2EmDge2FTNEV7sFxOlG9soKfqdQG+2ns38dnnHsaPP30WVT/F96/cwFdfuomjzCKmFs6h2TiSHFgLBHKQyz/1el3UdLyPCMQQoKECmZaofH/8b+Zb8qsoBanqclOczaf4q7/wGXz0kSXkPfHLRsrmJZOHk1Hl/+ghmcyukg9kwKPDfjYCh5v7GDQjRL0AK9ffxcbKDWGg0sMnHPLnyJQfyNCP7Faht3CfkME7h4dK6iD7n82WNDnKRxYusloOqZqQAwxJ0ja2bxzQSm6osPiZEUlQmXaWquyV+4nArWQkKeOYjbCoDdJYFAEcYBCgoKWjDAJkuMys4SFi2mRnDIlHchWNalbAWx3esLlVtZf+saxeuYoMyKSD7XFelF0HxV7e7O1iIekC+UoJvWwJX/ve23hvY1sG/i986jlcWF5CY2cPN6/fRH2mjitX3kSjeSTKSH4Gnn8Ov+v1KQHZeD23uj10mZnM455h9mgXQdBDRhw7Qvh5DwvLJ7G5tY+tjQbiVBt9Omgs1Qr4iy88jy88/wnMlovI+p4AuDz/orcyQ0PTJ6pnE2PjEeLwsIF37hzgxnaKix97EWeeeQbX93ax09iA2zkCDm7hZDHE6ptvIWpSqUwLsKaqfpKCMNLdjKqKJy227N4g93VA1WuCwZDg3w7+7X/353D5qfPIeAE8KnoHA6yubOPrX7uK5pFajwur3EIwwm43A2UzcJLlzACYdv+y37NDB1l2hXxgLAw52AhJ4NJ86n4Yo0E1W9LGT7zwBH7yM5cxP1dAoZBDFOZx9c11vPSdd9Hr8olMpqU1f+Pzcu3xfWHIp9kYrfY+yqyRzizgxHxd7ISdXA4HnT5Wd/YRZRzka3lUZ+qYWZyDXykimyeRSI8daxfap9J5g0Pb9fV1eb9cq2ghz4Gw/TxxOM5zHLsKUFmsLgPy87RwFGv6rGaA8j4ehNi9u4W1t28DzQBltyTXsthnMq7Dz2OqUpX1iWsgyVRUgzSaLWztHWD38AhH3T5oL84sUEZ2zFWKOLswi7mpCkrFnADNBPomz4dVE/P90UqRgFa3TxA9wWGPGcxD3N4dA7gcKYmdnc2An8yCnygn7qcIs9+7/PQz+JVf/2EK3PuBt2azBvD2W2/ib//Nvy7EED7yzB2lIpX3HfdzWtVSjWSAXA79RBEh120q7PkOs31v38HO5pbk4FLxVM7nsTRVw5PLC1gql+DR2pzZpAKY6uuL4Jx/tcCMUZDLR7eyRDsElaVQB7Jc95SYNCaMybsxH1W/bwFcXneqbrOg7pisE0n9RwVpyL2ILhH5vFxXvD+FQGCUJlx/5X6iWiAIZN+jMpTZy6IOHWWX6Xp9REs9ulCYws8CuFSY8P3rdUPATRWTJAURaKN9MckB/CoALl/f2PqqapDrKm34zd4k64YOJ+0x5eA4oQ27k0U3SrDX7mFt/xDXVjZx0BsC+RJOnruAJ599DkvLy6hWS8iShRgNMeyTlNVBr8NHS0FlUaZBwJOSDAWLBvxyhcTVFSJXX1w+mJ82slBeOisAbqFUNdmSkH1W9jdDRqXLjlj9itotJ/cz9wUCuBIfQEIAj4kAuEr01f1e97vJh5x3naHrHxvRweMj4AVtkVX5OokD6h6rAC7PHUEFa0VKYFkVuybzdQK8PQ7g8iVtec2lTvPilCyg8iUFce8FcBVYnRSH2eexQKt85fNJDrsZJE9EKQi4yRpdhtG0ax3K57DgNi2q+RnuB+COVLijDzMB2o7AcHlHCjyMwCED4BqcZAIT0WvRAh+j6Zj+/gg0Hw3SzbkyAL/uryTDWAtsfR1RK48yMi03U58kNT/PHNyD/X1cvXIFr7/2Gr79rW/i2rX3ZHAt5136QHWekTZAVF3mUjHrzCRZyu6t5ifG7/0+a7Oqsix4YkOu7XV4L4Crg3tdBscArj3G95m5WAbLxOve7z+PA/vHf+b9wLQFjvUnj6uK7e9PgriT9QjXU82wzouaTvodkmMkBucHA7j2uNq8226nqwCujV0RJwISJ7gmKBlUb2cFcAXQJulS8jwZp5IVBwWXPRfjmUT1GiLoDxANBkiGISVsyJDw6Loo5jyUCnlUyiWUikVx8CDhldWYVcwSaONDiK5CgPAETLY9G9cqtXj1RT0qJEJTO3N1FzWhuIvQWj4QNbDWZSESPkRpTgCXPalaOo8BXLanallPsFYAXAFxFQSiEteCuAT+JmOi5P40hA61UDbqW1kjlCgltsoES/NlOF4JoVNEO8jgoJvi5vohrtzcwF4nRS/N47AdYv+oD6dUh1efQ648hVy5Kqo8zuDgFZB6RTh+RaKyLEGf9S4B3DBgrxWNACxLVmZkFY8P91wCVDyWBMJZj7Hj0hgwXpP3B3DH4KyufaKuNfWBXiwTxHuzON2rwr1XpW5dwCyhw+aejteAewk/SkS3jgN2vTPk8Am1qAVw5b3JXq7uEKJajUIMDYDLmksA3KSHYvsOqgdvYT7ZxVKujZrTRTntIu+GyGdIEtZr3SFJOOOJs5Vch8aaX4FvFxEBXM7C2EzzVCFAJmUkjyGDETR0Wefk0G71sLmxg42NHfnaafUkUoD/zlgE2uxHEfdR3nNZrcG437CPdUh+03PZGfbRDQaiwqWNMmcoDud+jFvK5+QrSbeSIR1bAF/X9nyhiEqZ8ST+6Lrl9SvWw+LCpZuK1Gq8dkI6iKnlspK3DBHb7MM2Rk7I16JKtnXS+NzzuIysl42wwRJijq+JkyCudu5aV/DSowKXAO7pZQK4i5iuVVGrqgJXrM/lK4+lWplbMoHOKM09SrCc81RZP9Tqf+RCkcni1s1bsrdtbW5hb29XZ1KsJY2lhtTufg41cVkrq41zqQifbo6ypqp1sswbjMW3BXAZS8E4EZLkWOxo/eggoqtRCjTbHew3jrC6uYU7a5voJRkEro/8hfMoXHoYmdkTcOuzaBx10eR6wSF2yBkz/8feUe366IJAi++cuGWFGFLwQ8LZH/3DBzjaB+zvD/75wzkCDy68D+e4PnjWDzgCHyaA+z5lm3kvozwAFgRrCab+8UBUtgRnLYBL1rgwGY3tpcSYsOCWrgkIs0C/kCD7iTrw9Bx60z56roPVfoCNbogyB2xeBgEVFR5QIisRwE6a4nqzhbjLjdNDmIaY8bN4rFZEwQP6qYv2kAYOIZZyGdQctQUN3ACr/ZvY7O+iPohxvp1iZqOD3B7D33PoxinWkibWM23kzi+jcPYCeuU63j5qYRimKDgetgYtbBwdIIqBcxcuYb7ioHDUwqOzCyjnCuigi0E8gMfBUkBF5wDbgwHuHg3R2U9QWO/iqcMYz227mLsWwAuAVnqI3coOeie7qFyYQ365jqRMu8chiq6HWq6MHHJqs0mHXYcArtqaqeUiAQMH7f4QzVYHK5s7uLm6hSvvXEerT/Z/VixvtOGxdtYJYoJBtDxBiNiJBfc7fXoRTz75KGanq2Jb0g9yGCQ1TNXncWLuNLJ+DYlLxRk3+JwqPakG81x4PlsfZtYQjOBMXTMZG4ctvPvWKpIhE5JtptGYgcYiRbOusrh9+wr+0W9+Ca3mDuKoo8PzlINCqj1YoNHGbYjluo8XP/44Ts1VEfXa2BA2WILQK2Njv4nrt+4iTJm7qI2fBXCtCtcqD6UglMzJgTCA2WzY6QubKRmYGwXu8dvwfQAugZ3jfONj0x3WnmTZynCN51OYjQ7yDjBf9vGFFz6Jn/7MCzh/Ylps5UB1InO/CizWJdBKAY1cDZ5TRbx6gGBlBV6vLQAuM03kBwV1ZmcV6PcM+1KKXxaotDc17D+rtLVNiopNrFJWP7UCuBkhU8S1ggK41bxYNUvBbEc7E2zWe6Y3Zlg5el55/h+uwOX7iHhtsRGisH6QIN1pIN5uAH02IRzEGEu1Y7svh51i/TyaW/PvkdggJ7RXtXmi/Fz5LEICgcUcsrU84DtISGElgFvwRzbK8hLSlSs44IQDDHsdHB0d4frtdWweBehlauhn63BL08iKNafmwXK9HAwDzM3OoFatYtDryeeX3D1aGRlWMl+C9wPZ2hyIEPClijeQ2R9tDBOxAXr15T/HL/+P/4Pkr3KwSutdDpI5KODvc6BiFUZWba6DAzbEtOjOC2jLYTSBXA6iCaZa6y8ZxiQDVDItfPaTF/HMpQXEwx6++dKb+Mb31+DULyLxasITIDhrlYi8Fngv8/UtyEWQg026/RmrECRYw2NXqVTQJ5CcRrhQyeI//LkXcfn8HPI5qt8YDEWGcYHeh8a7ydhfc3PhdW5UuALmJyk6rRbWbqygnKtgd20TV1/7HhLaqHFALg4RBCaoYHVkKMNGhsoqza8jW54Arr5fTqzFZlHspjhMMaAF7yFeQ7K/UU1NwEnBAdojS2Yfs/poVhVDVF0hm2nD4I1TDuwjyePkJSzsY34egscGeKPsmioDqoUksWo0EFCbaLGKEht2i4XoumLV/XbdU6BCnRuk8R6Bz3r8BFww9zyvETso0/PFHEcX5WoNJy49jpVejG+89ibeuHIFZc/FRx9/DDPVmrCgb966KRnIBOVmZqfldwl4EDALQiqTxfJBLLfJ0la3d2s/G8JJI8HhF5dOYPncsgwTrl65iQHj5lOCXAlmih5+6mNP4Zd+8gUsz04J05xZSshRHSqwkCzfOrN34NA2t5NBd9jF+uEhhtlppOWzyEyfRn5+Dju9FvYau8i2ush11jDrNXDt1ZdxuNGQ8xY4PQEt/EwVGTeP2OEgSocWOqw1wxvaVwsBgMrQIdrdfUzNuPjiX/4cTi5PIevx3iXLPcDVN9/DKy/dQhxVlcUuQ3jdn4XNbux0RelihkN8HcsM18GCZYObPPEJK7DxsEmBe/4eSVb7jUMkYQuPfWQJn//8x7G0RFtcH0mUw7X3tvHtb1zB0SEV2Dl5X5MWc6I2YWOfdTF3chb7jV009raRz2WwsDiLhcVpTM/W4Jd9DKMBDpttyQ+eXlyEP13DkIRyPyvDAA7MkyAU4sdh41CAGj431yOuG5MKH64VZlQr145dU2y+nLD0hdHOfF11bBF1J89NkKC5c4TVt2+juXGAXJxFiVml4qgA+K6LaqWCUr4gayc/L4fHh80W9hst7DZaOOD1nKQoFQoo5bKoF3ycWZjFQp3MerV3tmCzvm8CDpqH3O/10O60xXKsH0Tohyn2Wj1R4N7Zb2C71cVQVAyaNzUJGvwwsPZ+7cCTTz2Dv2cycCfjHe7bOpg9UW97vfcJ4P7Xf+uvq51kPodqqYRataJ21aLAjjAUJwkCt8xS4/BpIoKC7gDdngyXNtc3JDMVcSQq3LlKGU8sL2C5WkaBY0SxNp9U9akaRj6/SCPGuXE6pzd23lJn6PmVn7HPMwl82zpgEq+2FolCAkllaM4/ltDHHyXYznOlAzNuOTm1B+VwPueP9lJVUVFBpfemzRnlfiokJvkIqpjgv5OYSKXugPELVFOIha2u0XqfGqW75LUqkMJBpShxRHGSVScjo8DVXF4FoUSRyn1Hcsx1KKmAiYmVYLVAhbebRT9x0BxGWD9o4O3bq9hpdxHl8piaX8Lphy/hzENncfr0MqqlPPysg267haPGoeRSDro9eU1fMmM5eHRRK1dRKdOVgGVMIus+Pyv7HVqH8hoplmuqwF06i9rsIgplA+COQDqeCwWx5cxKNq1mUVJpS6eJTrctmaUEuHk+WJdYvZMo7wT4VXtQUX0KpqtfBagwERsWWLTWxQpi3Mtp5Pu4B8Dl9S7qFwVveS7EUVz5VEbhZPabifpTzqkpnwXANUQsWb8tmdkMfccKXANAmNn/pE2/nc0qkMt9QEpQ40owtlFWBbIigjyuPXMuLOmH6izaok8CuCNepTzfWFGm68bkPWrU7gbMvVflZ4A1i1vYemQcVzm61sfPaVYmU6CP1j4ZpKt62YK4Cn6TyKYROrxGhBhpLFLtjIJ27lTgdttdtFttcXO4fu09/NMvfxmvvvzy6NgLcCEAOtdc3StGp+8em2NjUz6yOh6DA5MgqH0OraHM5zIA42gZGjHptKe0S+8ER+seld8Y4J6cwOi+f78/k/vF/fYOW9/Z3x2//3vBW/tzx5/D7sm2prS9hX0+ITKJao4AJ9e+D1bg2vVPntP0Dft7+xgGg5GKm/cfia4kdIwsRy1JxtR4BGstOESis9SWxqJe3vdwiIT1PQtJxsmALV8WZYln4PqugKgA+SpbVDBHwFvW+bG8B663msNpMyKdiWxuzQDmAqEkSnUIIMBEYpDUvIxhIXHNxEVwXdPXIJjLPp2EkVS516K+1axKgtiaPa6EHZujKSBuZrxX2IgoS1Cy9yht5vmQ9cG4FOi/kdCQkz7VyZaQZkqInCICp4RbG4f43tt3sNMM0Il9bB/2sb7XQpQrwylNozB9AsWZEwIMhiSfeUUgVwS8snzVZSIVO2ySlQneEpjmTEPAKbHK1YgPcZ/g3sh9zyiZtWdWNyTLxR4tSZOKWmWLG7ciS9bSGmKClWFqK1NnCNA74RI26p/Gluz2/rR1tr7ERJ1i9loL8FrL+NH6ZhhEmsNrWBp2lTFkLGupT6cLAtwSpUSQDwRw+6gONjHduYnZZA9zbhM1p4Myuii5QxTcIZheRW45Zwh8KPjtSwnF9xqlJPK6iBw+oyd/5/2QRYAsPa+M64lcry4zlD1EYYJuZ4Dt7T2s3FnH3t4hjhptEQHkspwpKICrPQpnUaq4jUiIdhIMowAD5teHQ/SjQOKfCNRSFZ81ebfceAM63vHBPdEo2fOFPErlsjq7pExGykrtJSp3Xg/SXymxisQes0jIms/+0zBhRufarmyWVCPgrcyENLtX1x+7d417YLvWTQK1k+vi5PdFgTwB4LabR1IznV5ewsnFRUxVS0IQIajK+onrmCjQTazB/QBcAWuP5SnIKMJECbz7zjv47qvfxf7eHpqtlvb18gY1B4HzIc4q6I7G164TRK6UUaSy2ar1LemFswGzqQiJn4H7DQAAIABJREFUlDWyFklCCmDv0+fxJSEYjlgnE8AlwXVz9wChVyC7G8WHL6D0yEUk1Skk1RpazQHa7QHSfgQMiQvQVSyBI8omZuBS4BUjy0KGxJZuDzGdCf7ogQL3/jv8g+9+2EfgAYD7YR/hB89/3yOws72dvp9V+SMcrFGXoD977K/vtyWdeEptYLXh81ZjTP0OgS8Ok03ukNTBMWJXcw+4abM8zkYE94SGIzVAkI3QWRjC/+QZhOencZAHrg9i3A3UItJPgQ4L24qLCvMiohQ7QYzdIELdp20ksNcOUHJiPFkvYrGYYooNfJjiYNADsilm8wUUhf8T4L32TRwFm/iIU8Qjhzkkb25jc7+Hu1EA/5El3Ei3cLV1HVMXzuDM6csol0/i1jBBG3kcNQKsbO3CczI4e+Ectrwe9ldfxtJhA1N7h6hmElx6+iKWF+cxH3ko7PWRaYTY2w2w2vDQTmpIBiFmd/bxsUMfJ95J4e7G6Pd3kMy04SwAvSUPwZki4lk2AkNUmTNbolWtJzavKiFJJMNCDEw44BSLHo7yHbSpgNncRqM3wOtvvYsbazvoEO/N+HA4eKOhLu20WFCVCihUK5g6MYPa7BRmTnAIOy1qKTY2BWHYVzAY5tDpUp3AzEkfGQ4tizm4Ho2dddnjGeV/ZUQlqr0/sZegF+H2tRXcvrmKcnGKV4Cy7KTYJLCeGCvEQIr6rY2b+NOvfRlvvfU9xCltZVicZOEkNpeG9skDPHGmjuefeRT1aknyHza3dxDRJiZbxNpuE+/dXkGQqPqAF/YkgGsHGmLJYgDc/qAnAG4Uqq2qKDWsWsMAucfvqB8FwJ1snLVxV4WLKFskyysjtibnFk/g3/vFL+DF555GJcfi1dPMz1IBqU8wkVmgzLjkMxQAbxZuXER4Zwvh2gq8fheeWNCwcTRWswKREPk0igXT+JD9ycZRczZ1cGOLWSlOOeCQjGW12RG28QSAm1QLyJ6ZR1ph9qRpaszB4TONBxQTTRQnMgYk0uNmLarHAwTbINnjLAxEA57zfnaiDNDtI1zZQdzswosIBlAtaBGb8RmyAK4KHuxrEElj5hCV+gq8UMEJL4uYnyPvIUMAt5hBmqMy10OmoOo++Vxm0CiklGGEpN+BE/QRD/tot3u4s8tswyEOwwJQnIFfmTL5Ny6yuTw6tLlJU5w9fQp5LyukAT4pQR8eYwu0SvNl8lioAqrUpuB6ObWjjUOKhtFqHOCX/+7fxc7WmtgeDgd9aY5Ze3PIzGaeDTIHnvxvVcY6KBZL8PMlyWXk9W4VbJYRzSNYqVRlmB31DvHoyQI+9/xFPLRQEQb57/7Bn+LOgYswv4jOgDnXHSwsLJicMVXfcpBtrUT5mdik85zz+3xPfE2+Lw7Y5ubmRKFE5nw+A5zOxfhrX/wCLsyXUMhFWvBLNmFB7he5hFUSL9eQXLm8r2jvatSsm2ubWL21gqliGfvrm3j3zatqw007KZAYo0MadZfmMdWhobUpIiuc2U4yuPV5j3KYosMT/p7YP/IzMbOIzabJC+VnpgUbmfH8GavGSiKCtylCKvwSNqDM+iFQmqBYZtNaFBJMFA7VTlKG5DqgFFXJkBnlBADN5JgKhEQbL35mHZYpF9iqcZmja/MUZVBpyAyiHjbMW8mvFMtplUlIrroZXAmwaixGuQ7OzJ1A5fwj+Kd/9j18//YK+r0+4k4T2SjE9NQUqvVpuZ96fdraDgQQo6NBp9OWa5NgsyoreT0wC522zmpby5cXK8s0FOXeyeU5nHn4JPxsAd/77lW0O8zg4il3BAB64uxpfPFzP4WnL5xG2XcFBKc1k1hoi0WpkpGlxohdhG0XWwdd3NppYvHRpzFz/hGsHjQRewUMYxd5r4xq5KK98SaKyV2sXP0uDrYPMRzSDq8nVou5DFUFeQyjvirnzNDRqm9tU0+QpjfootnaweOXz+Czn3sW9RO+KH9oENJuBnj526/j2rUduCTgENinwlSUaARbCW6pcscCtqOs9ons23sGD/dMge9llfMo8P5r9wmqNjHsNfDQ2Tp+8Rc/jTNnp1As55DGHm7f3sN3vnEFB7tUGDObW++ukUuGqB0Tsbhb4NqfTdFqHGF7a1Ms3BcXp3Dq1Axm58qo1jhEyqLVCdEn+D1TB6pFDGmXZgYGnaM2jhpHcu5qtYqQOHi/WUWxZJMSQJGcKHdkQWi/z/XMkrB4LER5kKUiwOSKinV2jGFzgM0ba9i4sYa0n6Ca9UdWsEx/rjD7juohWnG7rubwNts4aHZw2Opgt9lGLwhF3VDKe6jms5K9fJL1UqUsCh6+tlUGWxt5vieCgodHh+j3BxhECXpBip1WB/utPu7uH2Gn00OQIfHA6PqPZbHdr964p+YwZCn+3BNPPYW/86VfHwGDP7D6PwYA2OvovXffwt/57/+GqJBsfla1XFagJJMVELrHbEKSzgyRRsZgwtHUNSUcBrh54ybWV9dEucnBLVW4s6UCHl08gVNTFVSzVAGYPdmwLWT4KRmGRt8nDiVqDGwB3HEGnpFVGuBF7kXTh1hA2pLJeC4ElDLrm+xxcr8FUqNQPSXqWgvgchjG7UaG9GoRKPZ9JvOQpB6x/ZV4F4KZjACIxLFBh+dqUT8mbUGOmQD4tLIfZaqa7FCrFjF3mwUZOeDWPcBk4NoFzRwvC/oRUOBAUMBbUwLJV63mdABuFLiB46IbO9g6auGt2yvYpD04XOSqU6jPL+HMuYfwyKWHMTc7jalyARxE7u7uCHgb8F5zHVWCmfzCWrWGWqWmts9hLESsVrMlltEEKggM5EtVzC+fVwB3blEUuSbIRdY4UeDKemfBQQKxHOL7omwnwME9hKQKEoBYP7BvkMrcWDiq5Z8CE+yLbG3J8oCOByNwl/uL4QJYFe1IrGUUc/x3BXATVeBGobEvnABwzWxzBHza0tKAALaHlm8bUQwBXNYDAgZx3GvrXwGZFVix9s9WyTN6b1ZFZJ5LAI2RLbMCTfb4Wetp/i6/3+0OhWzAP3wdtXt/P4Cr9wvr/nFP/z7w1gBb9vPZPFoBi4TgNsJRRvaUI/z3ntnC8QXI9B4TxNcx+G0IdcZOWWucREEoWlrLPTK2P6ZTA4f5vU5P1l4CZetra/jHv/Vb+MbXvy61Kq8nfp+fj2CjkCmEdDO2H7cRMNLHyEPvJ7vnj4CcCQBgsmfRnxZbMHMIJj/zWJJqj+XE04/VuBNAsnn1EdlmEsS15370+scQ3g8CdsdZxPcqb4//3iSAqwQyY51qXpj3Kx8KImkW7gdZKJvSfaSY455BByBV4BpSB/sJIbPo/i7qawE/VE0oH9fE+2TytJT1MAiHCHiO5TlSuAT/wxjJIBD75Hwmi2IuJ/s+FXGybpiMWlXE6t9ZP1v0kOQH5uRKjrRkcWqdJS4I1t6VTkEEgsVJQK1e2TMN+BgMRuuJzDxopczsW5IwDYjLaYpk3xrSqAVrJa+S9sIjBa4CQKrC1YfNlLUEdZ13GFIIayibgSsgrrFQFuJLFhkvj0y2CNeji0oNbq6Gu1tNfP/du9g46ImN8vp+RyIy+m4BsV9B6cQSygsnEWd8ROzLcmqhTCA3zeT1+MXxyDJa3ItMrrrYvJv6js4X0nMIN92Dny8ICMn3JXvEaH2zUxm94NR9S+sESzS0rkZ65Zhx/Ah0tXUDiUIKaI9mpuYGHM8/J0b5o71J3TzG9vyGtG7+XWsYQ8zi9yy5xJCM5L3K/1nnBJOJLsMEEoZpoa3kLBKZc+kAtXAfs+EGZuJ91NMGqk4HVXRRdvoouwP4bgQ/k4xyhUUdLsQxJRBGEqvGGRgB3Ky48UkMCYbIIJKpkL2OWQdppA97QAdHhy2sr2+JCpePICD5N4cochCFvPe5vmUQJgkCOhU5EYaI0A+Gev8x3o2Kct4TdK+gup1kM84lkKIXDCRGgn/nvUJnpqLYmDOKLau1P8kbYqOsJEIbTcJ7m8QI3XtccfMQQNeux6YfMuWSIVspaGsFLDLXmgBvJ+fndk2d3FsnZ1c2rkaBYbPOGXIR1beDbkfsk08uzqNSLoqFsVXFUmEtNuKyThjngJGFss3FVTKnfShZ0aqeM3jn7Xfw6iuviFtBs9lSZzCKMQyAK9FOSaoOLmKlXJFcXBJVSyb6wqf9tiFL2h6cFwOvHRX10HUpg75EHQ2Rck3LF9Ds9LB32MDeURN7R22JznNLdZQuXkD50kVE5TLCQgmd9gDd9hBpd4i0H8gIUnp0T2OxHBI6qMLlew1CA+CGSP/v//0BjvYDm7cH//BhHoEHF96HeXQfPPcPPAL/2gBcU0Fn12LUfrsLDoTJkJWNh6o/ZuD5EZI8i+0UST+AG7EBIwfSZGq6Mfr5FrYWXQweXcDgzCLeQowbaYz8dFHm7s00hVdy4fcjRI22sLuorKy6eZRqJTSFTRtjHimW3QBP5jyUwxQ7CbDjOyhmE9ScNpx0gKv7qxj4DXzcm8Lp3TzWrh3ilWwGf3K4hseeexwZv4Xd9k0M+j0sByfw4sVPYZA/gVdabXzr1gr6XQfPPfIIolIeX915E0vOLl4oluBsruBosIlhPcWTZ87hx4ITmH+jgdzrO8gdsTCaQ1JfRGZ5DumwBXz/JrzrEZwjWmVyI+zT0xiNXB+DpQxyZ0sozGbhVVLkah7SagZxOStWNS4zTbkBpjESgjXaostg6bDRwC6VRo6DW5t72O1G8KdPojC9iKnZeZRoUSjNVgF5sT3MIxErk0BsT0RN5uUkF4ZF3O1rm8hnKjh1egHFUlHsexNmPXK146CAx55NVqyjGWYfk5bPWTrtOvY39vDNr30djCaeWzyHrF+BbywH+a5ZDBFwYkNGS9V42MF7V1/F733lt5CkPcn+Za6rS7UlB8iZBMvzRTz/5GlcOr8s9qVvv/Uu9vYPML+0JMXq6t4h3rm1hiD1NPfDWojazDBjo8zBHD8rGwVmYkqOZ6RgkxxRww4n4Gr/TBZ97wNwf4iFsv09Fvlsmtm4scHLezmcO7WIf/PnP4+f/tTHMF3IIJNnkZNFQuVHPoeUIJJgskKXAKIi4NaAyEdwex3R2gpyQReSXMgfJEFCegWWYYRovHEOkwyWjOrBWG7K8RGb1jFlXgZzo4EjrYYJDNNaGAirVODOwankRakqKrSJDFx5GxOqGFNZj2UJ0niTDUkg5F6l7+QiNwJwed4SqunICIiR7BxhuLWPbJ8MPm2spIq1kx/5jOZ5R/Rdsu4ZRBqp+tioJ+UziYKTmbcZOGUPTtWX/6ZiDIWcgrzCUuUFrwC3YOVBH+6wi3TQQziMcNRLsHLQw8rBAI0gA7dQQ6FaY1suOZ7MxQ0iSXvFaSrTfE8b+Zg5Lmrbba29eRzYsPD+qE7VUSjXVE3HxgUR4nCI3/3tf4R/9pXfw+z0lNgqk8mrxF+1IrIALe2Mea3y7/1+QAM8LC4uyfO1Wi0ZPnNoSgUc1bQcErK3cYMGnnt0Fi9+9CHM1Qu4tbqBP/z693EQ1jBz6gncXduWge729jZOnz4tQBEHuXxeAjIcxvC/2ZTx3iJoy3uu3W7LV/v++N80s6sXfVyc8vEf/MyP4eysj6kaSQzs7AmS+kh5XXPobQBTe60Ie9vPIaG9ZRjjnXduodVoYL5WxdHONjZuryIJ+Ku+ArhJpPlnZIG6LoIhB3o6FrA2SrygZABC8J5gr+T/jVm6PA+8PyTDj/mZoj7JiHqXClzeT4VSQe2MycJHjL5DEkwoea8nl5fw8KXzqE9XUaqWxFKKNxHzISWrVgjFjgzQ93f2sL21jbXVdRzu7SPn5FHMFJHGzGQcmoy/8Xtj1q4sFcxxJ7AgObuGYCN7s7ntROHOTFNVPVoXBF6HvH4sEM8+j+qpdrWOr759Dd1sDksn5vDOK69g9+5dGaJyTKxDDHPcJKuOFmi0jyPYRqvvonwNhgR0Cc44yvYVS2r+PhvPUBSdD11YwEx9Bm+89g7WNvZlSMShiJcmmM37ePGjT+Pzn3wGZxamRAVK948g6CNXLMDJF9UdgsqdgPmqKb7z2iri4hIuPfccCvMl7LW2EUU55J0l5OIaBjs97K28gnOLLbz7/X+BndUtRLJ/cP3kXpuXgQXdKnSWO7Zm47GzwKNkQQZdDMIGfuEXX8Dlp86gOpvXdSf0sLvVxtf++DvY3mboQtGof9Qii+sYlzAO/GUNNeovnkM7TJh83ZGNoZ2eTxBk5NoUpZFmIhLAZS5Vu7GHk0sl/NIv/QTOnZsWsDVNM9jcPMR3vvkWNlZpwc7vWR33GFTj89Wmp1BfqMtwhsBVr9/D1tYGhsMmTi5O4fy5eSzMV1Ap0Na4jF4c4ygaIFOvwp+qYa/dwe7BAXJ+AVO1KXg5DhRV5WY/myV/WMU2rysO5jkEtbbQvFv5OwIq22wsO1gWUlKCNEwQdAIcbOzj1ts30TvqoZx6KInawEWO96iXFZvfYqkgIAoB+Ha7jwOCuK0u9lodHHZ6MmSiMrVW0MfpuRnMV0o6GCmVRjnmqkwiABQIiNDtdVS9GibihnLYC7DX7mPl4Ai7nb4CuGKhrDba1g74BxEy7XVgCTf25x6//BT+u1/++x/cJR3DT+zQ6/at6/hf/sEvS91Xr1ZkWGxi1GQAxsxqDs54D/IhNq6y3/JmyAiwRkCOCtzVlVVRb/a6zGtzMJXP4cKJKSxPlTHDoRIBN64XXIdIzDD1mAwded6oIBSRNAFIbusKhOgA1K5z6lrAIft4zZ5Qn5ocdpsLbkFcubZMbAAdIDgYtNcU12lmzJeLtEJWi2bu17TnU0vQWGzxOewsFoqivlZB5TjzkGsvf5bKEn5l3cASRIBfm/PLIS2VzSZ/bCwwVpjaZpTJEN5mlMmnVzBJQD7JejUiFK4VfCl+HbkPKAVRAFyC604GA2Sw2+nhxsYW1g+bOBgMERFordWxdGoZFy+exxkOHufn0G5pJjXzGoUAZ1SKkn2b51CQCtyq1BwEbC2AS7BXbHupDCtUMHvyIcwsnMHU3BKKlSkZEKtrih4X7p/2/AlxxSUZI49SsSDHn+dqEDCSpa+DarH1Ns41ZggqtsAc5BrQlQQpkod9n2AwQQGq49Qbx0Rlap1kJjbWhZjHlkRYBXCp8mFUAdXOChKr/bCJQDF3mr2dJnAE+RcpO0c5uBrNIADuhDKQv6MqOKMiNpankvFqDBDkkufg3ZCSxKBhIleXa40ePxLQrKuRqtN7Xdp9s95Ty2MOdHk8RJUsbgYEEyzgPwbw1BZUmnuFdi0BUoispo4wal8FivS6lIcpxeUF7rPW3AsMjzBJPZqmZNfXZi2mx1DWGnM/MWNRdiYnlfxSWkUKUMp7jOdfXK/6EqPBQXnj8BD/7Cu/j29+/eu4ffsW9nZ3dV80qim5KOQ5Feyz0tgRGWSCJGNJnOoWYIlSY4BXyLDmMwvYY6IvRo4I1l55pP6yLzdx/Oww39YXo1rDrG2KBOnhMiCq7UOP96PHv/+DwF4L4tp/vx/oe/x37etbwJB7IB+aYeqJMu+DANxJgJw1KQH2/f0DcXDR86IXvdgoZ7ImE5ygREHAYgvQsJ4nMdJhrZ7NIOCaxDXAnGc/Q1UjSf2JfKWzW5FqfpLimdfZ7WptMVSXGAs+Sv9r1LBc80pF7V9U/a0Antq+22xLAmgKLlt3CgFvh0Opk7iPiDWwiXlhDyLrqvTBtKlV1zJZEyZUuPL5RYX7fgWu2iuruk9tbW02tXU6I8FxDOCqCpfArT7k37LMsyf4XoXrVZC6Jew0+ri5vi9A7t2dNtb2OvLowEc/W0JpfhmVxdOIsnlEFAcwA9fjowgnm9f7lUAbjynXUbtvGVBd12r2t7ESUVnbU+VcKIqtM0E86f+F9DLuV2yfJjulJVeYRclGKtk7xS5KqoA13Rt7FHEPGefS2ud8f/Fk1kED9gmZ0dyf8hrW6cVaKHOWYJw57GKo50QXc71e+ZzGOc9cnxp9YABGrtVpCC8JUE1bmE0OUIsPUeUDbcnBlQd6KGdDlL0IeY9zJAtIO5JLLDMFZAWm5UyM9sn8PmumTMqZIQHS8R4oThMmz54CGxKZer0hNta2ceP6bRw1e7IvktQaDBXATQQgThCkCbrxEN2EMWwBhnEwskzmepChMwkJVq6Ct6yRhiEbcheVWlVUt5wNSKQU605zD8mKbEjEEoli4mE0+5Z7qa4RstZMiBCsEteuD0rwm1Decr4hNv6TIKk9N+OMW3s9TK6Lk+vgJICrFCi60HQwHPSwvLSIxYU5yZ7luiGCGDqm0NnFKP6thbIlfwrJgg5fJkJnTOzRe1lyh50Mbt68iatXr0oG7ubmlsZp0BXAALhyb3EOQXA8m5XXLRV8lIvMwy2hWma0XVEt1lnPGz2y+PVFEXpBIHF8vTBEL+DfI5Sn6jhxcln6yK29fSG3Nto9OLmyZF6XHj6P4qWHERaKCP0Ceu0B+q0+0g5VuENV89BtzBMbTplz0EEyxy2X85FeX/bu5Cv/4AGO9sFd3IOf+BCOwIML70M4qA+e8oOPwL8ygKvTm9EL/MsocCf7s+xqiKnfbSl+4qj1pBtlkHpAr7+Lw71NdHpdLJxYwBSbeJX7IMm5WN/fwit77+LtfAfp46dw+S98Ho0TM7gVRijVymi3QrTSGIVqFstFDyWkYnu42+5gNj+NjOtjmEaYLmZxLp9Bpt9DcXcTddqELpzEXsFHP2nCj3ZRzWaxsr+PQW8dlXYHg+0hhtUlXKlW8K2DHZRKOZwvZXCmAERUq6x08Pzsw6ifOoeXkgAr1SmU8tOoOxncbjZx2z3EZ/IV9F/7LvYHa2idSbFR7SC31cJn7hTwF7cWcH7Fg3NAYWQNIdlxuQy8vAd3vwMcRMCANjtkAA+RaTEvrYvED5BMpcBiBoVHa8g9VEBaDYGyi4j2NBnf5H2k9KhESsaqm8WwP5SMSarZqHQ5GKSonb6E2YefQMBhauIijGkXTPtcDshoy6uWGVRSUlHLYnpn+wh3b2/Az/g4s7SMKgf8POFKKrZhkGKV7LgsCAGP+YBiDczPwgc35xRXXn0Df/jl38f5cxexfOEynHxVCjTLYmMRz+KN4AEtB4edFl5/+dv45re+iuFwH9lMLMNvDy58J8XJhTqee+YiLp0hKBVjZaeB927clabv5NKiWMbxe1dvrouFsk27sApcFm2TalyxZklo69mXIdFYgfv/HYB7XC0lg5s0gZ9xsHRiGv/WL/48PvvC86hXCpJzmyEgkfcR+HnEuTxSsZBxkGXRQ0lqTKu+KuXrCG6tIdlahxf0keFkR/JQyF7lCWOuDgEIomCqHhSwy6jrCNJahZUowMx6wPuXgzuxT5wM5WLmaM5BWGUG7gJQyyOhj49RgEjBbOQvClRPbIniOzeaPKgXsbWN1WnA+xY6mY2azFNRM5JkyaFTN0K0totkv4XMUBt8DRYeg8H3BXBpoSzebPqQBt+wt6WboRVrxQOmCOAqoJsKgJsR0FAA3P+XvfcMliw9z8Oe0zn37ZvT3Ll38mwOABYZBMEABpEgWJIs8wfLP1z66fIP/5Asl10OZVKSbZm2i3JJLJZMqkiCpiUmwJQIEcAudoHN2N2Z3Z2Ze2fm5tQ5nT6hj+t53+/r7pmdBVBlEr9mUI2ZvaHDOV94v/dJo1MBq90BJeZmDjL/MkLLjbDf6OHucQN1F4jnp5EuVSQbKERKclA73Zao58+srKBYKsAdBMI6t4o7C57x+pHcwAZ5sTIjtoIyx4Y8lg1x9/Yt/Df/6L8Ui9t+r4vAd5GgGsLkQtrf5/206l6x8xvqGsAGtlW9WbCIQG6Hc7HbQSUb4CeeXcXHriwQ9sSdwwa+8tXvoO5PIUxRrb+I4+NDMKuXebds4IjywVhAE7gV8KjdHqlv2YDlnOff/LrNjyQ2nwg8PLe+gP/0Fz6Piwt5JJMDjeMUq3badastmSgtLcPaKMblIOcH2N07xOZOVYbC6lwBuzfew+nOEeIhiRq8/sxzITO8r00RsZ/WLEMefITbbQ7dduhLA9SQP6wNojauxnlf+nu0rFJCAe2CaJMcEDl2hkgU0pg5M4+1c2exsLiAYjEv902R1nE2njYztNPMJjiZtGTU8rPRmrd2WhM14fbNHXTaXcRok0VFsBcgleBn5PLsgAqpIGCsgTLhJ4EM2Z9NQ4PWrnzvvO98WIUjAXdm1vJrXDOyM9NY+OjHUS1X8LUXv4u3X3kdg/0DRJ2OrPVsE6s1lfljcgepWuPazOvL8cDxy1wsNQNXMEiaKTzXiR91iMWFKVy6NI+lhUVs3dzDW9dvwXdS+hphhFQYYj6bxY898yg+/7GnsbLArGhmoJqcapAZ7ohtbbU9wHt3a2iHs/jCl/5jdOJAw99HKjVArJ/F8fsxnNyII+gAudQdXL3QwLU3v4bjwyN4XGsTJJwRIDFrqCWombVNATur4HEw8AdodWtI50L8vV/5IlbXmVXO++sg9DK48fYOvvWN1+C6ZJ7ntRErKkFtWssSRtTK/OFHuteiVzPVdKl2FFgSoEhZ2pNNBwvgihprMJBHo3qEYj7Cl7/0OTz62CrKU7Q8TOD0tIPnv/E23r9Wg+9rntpIpWAycDm+ZxfmUJ4tww0Gwrwn4Wvr7m3cvXsTU1NZrK/OYnVxBvOVMqYKOeSKRbjOEL3QlygAnyBMqYBMqThhn60gxP3vfdSANiQcAm0EyPmz1mHArm2aJ62fX/YN2qwNAvhugF69j73bezjdO0VU66KUyiDLzDiy1AXATUs+eSabkqaG6wao1ts4qNZx0u5Kri9BWIJ75VwapWwSC1MlrJYLqJRKMq4nAWjeH9YznENBqGrzvhei7fqodgc4anaxU2/htDeAz/1aLM1Nc9Dsm7apM7kpCqg4Qb7iZ7d77ONPPY3/+tf/px98WPgQAHf77iZ+73f/uWSulvJZ2Se55mjTjGoOjjO2qJT/IuY9AAAgAElEQVR4IaoHY/0tRLR0Rrb07e0d7O7uCamn1WiInVsxGcdqOYeVcgGr02WUMhkkTM0QNwAu1yPqcAjg8rX4sBZ73K41jUWLT+XTcbyz+Ttu7FmA08YqiDqWbgcGOONvqQVtKOq7QqEodbTYdJsmWC6dQpGxCabR2GfznSQrUQmRQEj1BLMT8wIkCBlmSGdObUgTuCWAQLtpNhapiBH3EjOn+R6tLS9rJPlUprlt7TvHzW5V9YweVGbJDyv6LZ+dKhcL4AqIy3VYsyEFwKU+3gC4XiyBuuthp9rAbq2OnVoDHSogMlnMLS7g3MY6Lmys4+LGOjrttuRSc+9hI9DWjiR/5nN5sR4v5gv6mT0frWZDbGs5P+0+mszkMb14FtOLa5heWEW+NC0NSm1ok6xiCFOixNVGPu8z9wqCjdwX+Lr9QV8AEFEmc94mWA+nVAUtIK4qmqk2Zb3k+1wjWGMkkckmkc8zn5NOGve4cZsG/L2lJ+0hmfknTdBQVT6auUqAQQHcSZXtaLubUKDacWaF01ZpbIFWXdc0+kAzeSczfE1GrwHobWlsknIMqGmycEV5pIQRqetHGXqqBOv3qMBVQioBf4JQqXTCAK5qTzoJ4OpnsaCtBXQVcJCvmwzhe0EiQyaY+Px29xJupnnK8cpsX+ODS5XufQYmFXTEumkYJS7XBbPfEYjIZhTA1ddzpAbiHuH2XYmhIGHM7fXx7edfkMdLL34bt27d1NxRo7jVe6mfz4LWdk2dXF8ftLB+mIJL92YD4BrQZnJvs9fZgsAKJFhS2DgL3Frh2vXB3JpR7TtZe/yw4OuDwNl7gfoxkKFj794NYxLAsIRTzlfW/gRVSXQiIeEHAbhCL5HPbPKHh0ogZP+CDi4ca1IXMX9W4kviosLlo1wuYWqqPJqIA9YWzJElSJQwTg5yX82OQZJlQBVugGTkoJDKaJ43LY49D612S3oPJJ9IdIoQL/R8qKrRuIAudDiS/EqJXdHzoNjZJ6ytMdclVcba8wn3hQGBkH5PssFlL5AyVfskQl8U3grVlwrEUIEbi9loDnX/ScWTQgxVdwarvtXXtSrc8bw0WZo2p9oAtWITTQWxqHEdxFMkqPK/CeAyRoKRCXlETg6NbojDWg83tk9xbesAd4/b2Kv10QyT6DhZ5BbWUFhZxzBNd7gcogTtk2nFnJX+lBLASajwBMhVjFWhIl5XEnNs3SxALEHqVFoUuOqEZADcibrQFL1mlTJnwJH9Mb9s8m/tAi3zyqpmTYSY5KOrrbH8mCWamwlq1ykLDtrRr8CtySk3zKlJANfO31EtrzfVRGPopjECcM3Ykr6JiB30fKn7P/fzQDJqC+ihgjYKYRP5oC4WylOxLir8m4/4AOXEADTmY3ScVY2TLEhhQ+AQwE0IeEsSudZyJPd64pojrQ+zbgvpm+NLFO4mQiWK4/ioiq2tHRwcVHF03ECvx14FCUmsAR1jrTtEO3DlwbM1QVqqbQneJgjgkqAtiuBI6iMCuDzjptIZVKanUSgWhQBoSYkkyHEd4Voj5DrjrGBBW9tnGhO/rMvKpFvCRKvGEpCMW4s9p04CuPz3/UDtg752/zqrLlgK3nIfUQC3j9XlRSwtLiCbToE1ZY4gbjYjAC7XHpLROJelzpcH933OW12XrIpczvOyHmhmLR/b29t4/733sbV1G7dv35F1lER62adFEKNOFDq2ScZWwiDr1Xw2h3y+IP+W2sm46WgyGC2wQwFwuwNPIvkGJKNGwMzSMtbOXxQ17t7RMRqMKei6CuBmFcAtXL6IQSoNL5mG1/XgdQcImx2Enb46qRn7ZGEbSg8rEpFPLGRPYKCuc3/wvz7E0X7wKe7hT/wNXIGHA+9v4KI+fMoffAW+L4A7SQv9sKcyVB/L+BkdStWD5gF/jBWI+U5yx0fp92rwHR9BaiDNBTY8q+1jbB3fQLV5irlKBU9cuooC2Xp+IIf1ut/DK7ffxxvxOmrnprDwiSex8exHUEtksddn7zSFmWwcDW+A3VoHy5UiFueyuOu2sd/rIhtmkHXSKOWymHWGOIMYKjlmOHRQiMcxXSgIkNkN++j0T5GJD9Ft1OB5p9g5voP9XhO5C+vYCh0MshXs7ldR3z1AwnWRoc3mTgOX+wmcnZ5He30J3QsXsTJ3HkuZvGxsbLxf3O5g//ob2J6t486VIfbzHUzttPGZVyM8d6OIi4NFxKNpwMmIYg9UI3kxOB4z2gZAP0DkxhC6LLPakpvLnE4/7KGX7gHrSaSu5pDYSCO5kgPKRThi/cTzSYig3cbQc+WAM/BDsOFULGTRajVx1A1RRxHRzFkMS4sI0iW03QB3dvbQaNQE8GMh/8QzT+HcpVV4HpsgAxzs1zAzVUKlzAMwVYHjpoXYxFjLMWlms0XE8xZZjarAHTKfF0P4nR7+6qt/gTe+/QquXn4cixuPwovRrkcLRQuk8m/aqbKAqR7sY/PdN/G9t57Hzu41pJIB4qEn2XNXz63huacfwUIlg8hr4aTRxXu7Vdw9qEpzZePMEoaRg9sHNbx1aw8Bc3qNYmPEcjNAzCgvhtZ9ESR3hwfHv24A9x7wVk/2UsjnkglMZ+L44uc+jr/3Sz+HubkppGjhy8YV728yjpCFb5LAFS0aaT49REyo+FTY5hH1AP/WPqKjIyR9GuKFor6lUpGAWIysZFBpyEKRBd4YwBXAyyhseW3UclgP7DxcyfUhW1hP8faUKQpcr5xF6uwiUFIFrgVw5UcnANzJA9e466UNopG/3KQC9wEgrmZxaNNYilqq00wW7mCvhljXE5WPALE/CMAl41ksiyyAaxrggqibLNVSEqhkRHk7NAAumwIkRbC5P7oeZIDSipFWsLQnJntQGkihAY762G4McNQOESRySJVmkchPIxIwMo5mvSZduPkFgnllaXpI83MiK1bUJgRxCdgks5iaqiBF0I/NyYSDTrOBf/rrv4bvvfGaqklIZKmUpJkyeW+pbCfDnA2W6elZHq/kv2u1uoC4zNkl8MqHKGaLRfS6LSyWgJ98ahlPnZ8SNfcLr7+Hr7+2jSCzgrabgDvwsby8KO95dnYWd+/elc9ggUBeKypxCWRY8IFKHb4e1bf8HTZshKmfcJB1hrhYSuEf/Cd/G2dn2Cj37wVw2Rgx+UWyMXEu8N7RCth1pQnz6utvoeeUcWZ9HTG3itvX30T3uIGYl0LcyYgltx958ANPcn9ovcSGTCadk/epHUebRRrJdVb1DS3cFcBn01yBXFXd0nLKsrx5KuZ34uk4hrEATiLEyvoSLj3xCIoLs0LOYBOeVmu8jzy4ydxjzh+zQCXjzzSVBQzm2OTnTqhynN/0I7SOati8cQubNzcRG8YRuAEQxOB2+2Jpmc1k4Q260gjiekt2O8eYZQ3za/wMA5eEK4gSm0AUx5yoSF1X7g9f3/UGmF5fw6UvfhGJy4/ghe9dx5/+wR9i97U3EdTrYpc3YANKtN32j1o7EigXADibQTZHazVdX5jDrACuKrJ4qJbpNQwwN1PEk48tY3luASfHTbz4ylto+w48o2ZLhkDSD8SO9ekrF/HcU49jdWFG9nsemOn8TrvaZneAmzs1bJ3E8dyP/xyWrlzCIO0jlnaRHvoouVM4eM3HG18/RLPqYnmliSceb+L6tT9HtXYMJPOIUmx0GPWb5Cffa1EsvhNsNAQKLnb7HXT6NZy7sIBf+PJnUJlnQ44gUgSvm8JLz1/D9bd3mcKma7UB4cRC1vJPDAlA9keTR6DAhOYTy1g02baypo9FOSNAb7K5yyYiMzh5KO80q0gnfHzpFz6Dp59ZR7EcQyqTQrPVx0vPv4t33jxBGBgLO5saKECtqk0Wl5dQrBTQZkMyCuDHHRw3quj0u0gn42hWT+WcvrE0jbX5AqanS5iZnRWXg+7QR2amgliliH4sQkClCY/xogQbN4ptY2bU4JPsZl17rR27BXI5XkfXwuSJcj1hY3bQ55rMDLwI9ZMGdrZ20LlzgqlEBoV0Wkjh6XhMsqFYM7HJwrXL84c4rXVwcFrDcZsq3C4a3a4AuHNTJZRyKXELWMqnJf+Za6i9J1bxzLWU9QTVg7QV70tTZIhad4CTjovdRhv1QYDAOICI6s6MLVur3K/CtQ0l23gicMPmMf9cfewJ/Ff/4z+9pw35wcJ9YqDc9829ndv4oz/8bWno0fZYVAui4lalrSpQCTop6UJt+vgkxp0iTiJchGq1huPjE9y5cwfMMySAm407mE46WK0UcWl1GTO0yWNjfhiBhHybSyYtMCeCGxDw9tClBXu/b5QjYtRsbOkN4M0GNd1gBIjSfFkLYsl+YxQnAnqbKIh7r6EFzghAp8QOOyNW/lrECDFlGMBj05H2/OLEoPaVbKhTERWRfEl7e2PJyJ8l8Exig6qI+b7VAlM9HPhfttE4zhVVUaQ2t3UHsmrHMYDLxrvMAyNflgR0OpmQfEfw1riKxATAVbSSIG7gxCSP2iN5LISAuHv1Bm7s7aFK5UM8gXKlgqWlJVy5eAlPPvqI7M9UePBtMYfO1o6FfAGlYgGFfFHrDALXni+Ab4fNy74rQAjHTYxgy9wKKgtrmFteR6kyJ815aRpazZHUoWZ8maxTAUTY/DVNzv6gJznZ3CckFzLNeWobkDx36GDWNZIgLoEYX/ZtKk5LJYJLzMrWbNwHcBis2A9hQLtjtWQkgCtADd8PLXsFKJ7gPE8oLu/5+kgdyftLFZEqyTTbdZKsQgKsvierZFVLZdYcCjDwYcFbuz9YC2Wqha09s2TEcmQZUIkjiIQvNnNlbhCIEgCKikEFIsaA5b3HfNukVlWTqoZ1UKrKlw8FntUxwERhW/HqeGWxF9pYeiqYa5RT5vks+Gr0ryZKQJ+Xh4mR8phjhDnwrL8IADE/z9iME/ji+ilZiF4gzeBhEIiKm2vYna3beOP11/Fv/p8/wquvvmqAOv6+XmMLqNvPOSIOPeg8Yj7d/Wvz/XWBEE3swHzAiBuDtuN6wuJOek1t9rLu9bqeqeML/83zmZAnWEuZMXU/uHA/IGFvzPhMOgnSG+jKWLzKrZr4/HbPseuAfW7WjFZ9K/n1pl+kOmmbyT0xJAyYYrCzsX4gitDr9dGo1w1JSxW0HKQWwI2xWqAl/8wMFubm9DzG68K+A9XhBFZTCaRzGaSyBHvp9AY0Tqpo1+vwu31EAw8pqTpUpc7r1x8wt5vEE4KKartvBJ5CsuScURKN5nJqJm9SCCJibywkD1UJk9xDQNXacPOXWI/03YFawXua+SrbpsnsViBbAVy1zdfxrIAnzaGosM2oEtkoJQW45XtJJI21slXcqurO5jvzvsm+yJ83a6r+t4NkWs81yVQGyUQGiURWrJQJ4vb9GBq9ENc29/Hy25u4fdTCfmOARpBEK8ogs7CG/PKG2Kc6+bKQ5YVmHyfxhkRSXeeovqVLA92O7EJGEJHuBkowJCGXJBwSCaneJomO/Q1d1Ed8DtOL1LE7bkrKCiVjVtdQVeWOgdwxSGe/ZwFcC7CavdhMPhnXnE8m317XYAPcGrBNs7d1lx47FNj5Yt4b+zwGQBtD1/wZY6Fv9nmCt6ryHv+UBv2ESEcecugjN+wgH7YwFethJtHHTKyNWaeNCsHcWAe5eIBcwmYp++JC5dLm2FHgNhg6Qiw2FQYgpH5Vlyt/3RIRdNxQgUsVKAuNft+XLNPNzR28c+0mmm3OFZ4Jh9JvVH8ioB320Q760jOi4pYRbUmxTKZAxBFCmzrR8Dcc5Bk/Uiggly+A64ZEoIj6VM9TY2cJ4zBhnSas+tYQbkZr3EiLNDk2FFod3SOznpjRIa91f619P8FlvBfqfbMOOKM9Qtwg9Mpyr2T+rdvrYnVlCcuLC3ImImDLvYgqWEZe6ENzt2V8GitoiYOQvqhGqoxV3jpuJMYpmcT+3p5ElWxtbmJra0vuq7g0mWvE2kXci8z4sw4jfH7+nCpzuX6xxkrqPaJ1stSukZDcB4x8YbQP15xMTtS3q+cvoOO6ElfXbHXR6Q4MgDuF0qULKF+5hH48jj57FexvD4ZwT+vwGi1ZbyTtLEaHnRCRWIYPkRbb7pj0uMQd53f+8UMc7YMHt4df+RFcgYcD70dwkR++xAevwIcCuPZEoNX497901ipoYhQ/6JByT/FknlMA3K/UMCyFiGaAKBPB67l4a+8GXj+8Dj908dTly3j0zDqmmIHqh1Ks77VqeOtwG7W5HKIrK8hcOAOUZ1BP5FGLsiikilgoZtAB8Mp2DcEAuLo2hSgTQ2sQINHjhgRhDfnNHh4r5XBpNoHtDouJEJcqBayZBvlpt4NO+xSFqI10OY5q/wgN1HEQ1nBKRc/0BQT9Ak6CBN5uNXBwdIIrQRqfy85gue1js1lF7OIlXFw6h8UghVgrAg5qiN86xHFvH69N7ePrmVs4zXbwqdgCPr8zjan3gbg/hbncWSwMM0h6bbGTSAxziA/Z+O/A6bmIu1mgG0OUbGkzyHfgeFRN9dHBCRqVNrIfn0XlE2eRXJqSwwob/qHnotOoC3BHdjVzMnnUprWy226j2gtxHGQRm7+IyoVH4WeKqPW5OYfIpAmya3GdK+SQyafl1npeiG7LR5bgUcTCL8Qw5qm9Cou6oTah7AFMztmGwyyqXgbUxyNQ+9o8OsLv/J+/jer+EdZWNrB2+SlEmZLm5EgjR1Un7U5Hmi9s/Ozdvona0R1s776N9957CeWCg0tri3j66kVcWltGCi5a1UOcHp9gr9bDTt3H7nEDMzNTuLSxKk2SrYMa3ry5izBkxWCZzeNizTKbLauNH5wZW2wKh8ylMeP6wy2UTf7JfQdzNs5ML2k01yZZftoEMYcphHjy3Ar+/q98GR957CJSmTicbAZD2n+mmVuqFnnDeA5Dslql2NTsCH5j6KSBVojw5jFwWkUi6MOhAlcAXJb/FsDl4Ukt62Q+2+bsBBAhSlRrZyfZQWwgsbDj/TbhW6z0EzGEdHAuZ5A6uwSnnFUAV9R3+pE5/sZHLCWAGHNtbQqP1iK1DdLgLbM+PWiNGgWW0XiYjckIziBC1HIR7pxgWGsj7qvF7Q8EcIcBIsOwVham6Y5JBWws3fNxAXBjhSwiobamELG7KlZTasetr0PAjOpwkd+QASCK3IgW3KLACXHUAXabHo7bPlp+HE6ugnSxglS+KE9Dy7CB66JcLguoycJebCSNmoc/I1lPsQS8SFWStONJ0waLSsZ+Dy9866/w27/1L4W5PQwGqs41zWSqW2lH6Pb7ym4cMhM3j3gic491OQ9QBFoJpuoYZbNiiI25FH7m2RWcm4+j2W7iqy+8jfcPQ3SdGUQOMyuTGHj9ERmD75VKXP7h4YBz2h6S9GCsqiH+nAWjCCoT1C1XynCbVfz4I+fw97/0BSzkQiQFwOW1py0485aTas00WnQU8aKNPPMXaydVvPjy65g59zQWVlcwqO/gvVdfxKDaRsYpIJUowknE4GMgJBMeUKlMffojH0Gn0cLmrVvihqC4sBlrJKMY5YnN4pHGD5v6IQ8dEZJsfMRpUxXJWKEaIJZxsLy+jPOPncfcmXlpKoEZXZxXbGy4A4SuK3PAo3X7YIBBvy9KNtofSZYnHKQyGZmHfLf8t7DoDWjDPbZxXMPNd27g9KCOoEfTrBTiw4QoUKjmJ/DOhhEt5YQ8QrybygKOlyHtsEjyUGCAa3Jfcms70pRjQ59AbqffQ2n9DK78wt9C/OIjaCOBzTffwjd+7yt47+VX0Gy30At8pMQKTEEfPfjyOtE+zUE+T3VGXFV9BOysAlcOq9oJp/KAa9h0KYtnnziD1cVFuO4Qz3/3DeycNuGJu0ASsSCCgLhUa0UO5opFnJmbEWVfjrbzUQyZUgWNTg+F2YvILzyHZz73UVTWsxgkuIoEyLhApprGwcsuDt7p4+5WFfH0Fj71mRC3tv4C7V5dkqI8hxbVnuQnEyjnGq/NHW3y6HIQqQo6DNBzO2j3T/H5n/gIPvbJSyjPxJBIhhgGMZzuD/CXX3sVJ4cukqmiMPQFkLRKRtO00vthcpAEvNRmu7D0edhmjqfniz21KHulsX1vxrgqSLQRycYvM1jrnTZ67QbiTh8/89PP4ROfuIyp6SQyuRR6fQ+vv7yFN14+QN+lrayOQUteSJFY5DgoV6ZQmiqh5/fRR4gObdOcCMlMGq1mB2+/8RYapzUsVVK4slHBpfVVrC4sYnZ2GmGc2dkxDKdyCIsZycflNY0L2GQaTKZJwusyAnANo8E2U6xdteSGGzcPaa5owqTcC47jIanjYUz+7rVc3L51F43NfWR9B8VMBgU2L6k+j0HW1Ww2jQwzz6M4Wh0Px42WZIYSwK222rK7lfNZyQidLeSwkElitlxCqVwSBYFku5kmCte+fr+HvttDl+QYzwc5FvWeh9PuAAftLhreECHBMWi+qAX2bM3wYQW7BbMtSYc/d/XxJ/CP/od/YhpJ36fUtx32+35EANw/+C0FOi3gaewArZpKzQxN09wAcFpTGLBwCHR7PSEG3by5iaPDQ6mHUohQiIVYKhdwdX0NC6WSuLPwwTkcMzWG1JExoO8T7HbR6nXlwTWZloAkOTBbWUA1AqIE1DgfZM/SJpbY0Bk7cqk3zDokVYhkdWodZMcS5xkJPLTUJIDLfN4E6ygZSbSYj+Qhc0x6vua1WevxWvpsRumextf1hsx+G0osCT+LtRFNOwkkBDawqRHjxqJoZW1dZlQiFmbkzwugI44MCjhzujChRsY6aTAGBGfMhNooywoyBnCFxhfDADH0IxJaIwFw39vexkm7DTcC8sUi5ubmcfXyFTz9xBPodXsC4HKsCTAjvLdIlOqFAh9FEMxlgz4kgEvFOTNG+31VU9DdJZ5EYWYJU3NnsLC6ganpec03lAa9JPAZshRBOZMtT7UWyYpG6ZZKJ4UI0e0zTkXVy1Rp0Y1EXDHoJmMy4Ena8HxPSJisdQi4CoBbziOfSyORNADuROatnQbC6QvVVpiNUL5/O78EUGaeLoFPU0JPGIBo/Ttawoy1plG36nXTa2dtIEWlZcCZsX22Ud6Knfz4tczWKGWy1s6qvuVzEsClYljzeuXkJ3u5KoUJ4PojAJfDi/m3ktkpltMGOjXgkZlCpoQe5+pacNN+Xv4un0Os3pW7IY/R79+3rljxk4Isxj5Uob0R4DuGqvTzKbClCmHeEwHUeV+E4GG+bmxLOR+SBL4SqsBl7UTbVtbgtIMn4EVQ8N3r1/Gvf/d38e0Xnker1RbATqIlqPSUc4kBqg0YJHfI7O8jkNmQU80hYPRJH9RZsQ34ey6HxXbs2cvw460S0J4t9LpyDBCkY5aq2r9aJxVLfLbnhEkA19YjPwwIbT+H/uz4U4yBXzPgJohFkyAGv8v6fRLANVLLUZ65je4Yv5Y+p00Hti0qzgmSnlrNpsTKUL3JQS7rn0RsaBQIQczlxUWsra6YkoGkcS7+kBokkU1LP0MetAl1HBzvH6J6dIx2tQa33UHEGB7uKZKl6Yvt62TkhJKALLmHykRGmijoqC4ACTmrZWhHzvcksSFKbEiTYMIIFZtBK+c3uqzRicYXUgVf0zZQrI2t8DSpwB1ZKJtTM/dIArgpBXD5ejYLOE0QhvNZVLm671ngX87DBtTi+YH1Ps+PCRLeqL7lGpPW/F4+dzKRRkIerNPzAsj2/BjeubmDb7/+Lm4dNLHbGKDmJdAMU0jPn0Vu6RyS5VkkSrMYhHEMhChO0rESE2Vd5hlp9FDlO8FcW9sRrBVHhSRJg5ohrMQjXVHs3wp0WVcvXWPVmEUzSJVjboi0E72Oe/ovo1xaVTxKb8LkgFpChazXxuLYRgkpgGsfBgAeWSjreLZzxu5pWmZZ1S3fp42B0IXcErQ0OkbpTPqWVJXLv6mfZXptZthHZthFJa4A7pzTwlysiRk0MY0G8rEBco4roFgU0saYPVHyXwjgakYs9zXZa2SlU4c86/QhY0HWUQX4xPnJALhhyN93sHl7F2+9/T5Oqi00WySqeui5PuUB8B2gH3now5doFEakqfKWkgM9bxKgI7mN+zzJwySJs4ZQ++SszCdxYaGrCPu5FPlM5LtbVTy/r/d7gghkN5/79x6pkMw6btlP3DdM5TEJ3j6o1z0J3k6usdYFR9ZN0widVOB6A1fybxcX5mRuEsRlbUkFLrOqRcUvNYVGQkimNnduUeBa8sU4210BbdYzatXOuvru7TtipXzz1k055/F3tb7QOA+NnzEOFvf9LVW8xHWxJjLRaCTH8uwiCxHJGA7cIJSecrpQxNzyKlY2zgmAe3h8gna7i26HAG4RsewUyhfPY+rKRbixOPqsv3k0HQzRO65iUGsibrJvh44KfNiX4PgjOZCqY6qz+Y693/pvH+Jo3+f49vBbf3NX4OHA+5u7tg+f+ftcgaOjQ3Ku7/2JSfBWq/rvfw3/fwC4iV0fuX9ThTvnYXAxBWe1gH4/wDe/9wZev3OdjqS4enYeq0tTWE5nMN9zEJz0cLvVwWvNYyQLOSxtnEViYQ6dmWnUZuZwiix6boRSNocmYthyQzSbPawVszg3k0Jy6ODuVlcaEsN8DP4QWEnHcbGcxH4vQMvzsBBzcDmRRJmZDa0e4t0TxHp72PL2sdPcwTA/QC87wPLqCi5MbcAL89gaRLjR7iKVyGM6TOOR5BRWDrpoHOyhXnQwlS1itZ7C1GkCYSNELkiikRvgteQ2/vLkNezW7+BSroJnZi6gVuujFSWx7E/hsV4aYb+GVuhhObeKtXABSTdCrOvDGcTAHrHDzS0Rg9MP4XRDDDttdAenaCRP4G0Apc+vo/zkCpwsVVu+ALX9Dq2rQ2G0xdOq3goGA3huT5oq7TAON7uIwsazCKZWUfeZ+ekgnXKQjGnuChsTrIjZDAhDR7J02RsWwUWCmzpzO9lEUgsPVeFaCyRlpko8KA/dRsiYGoY43LqJ3xe3FUoAACAASURBVPyf/xmCXh9Lyxs4+9inEC8sSOHAQzeLVmbO0v6VB6bDgwOcHt5B2D9Gp70Df7CPRy/N48LaHHKJGLxOG6dHhzg8OMVpy8dBw8XdowY6gwHWmSm5sSYI4tbuMd66tYtgqDY8epC5l203CeLytMkDIwFcnyCcsQKV3qQpDtkYU788A14L+GgOo/w5+b5RPuhJXA+qEzkb2qd2kHI4jpL4xZ/8LH7lS1/EXCUnttoOG2VZqr7YLFcFBu1jIycpNtdSgFuLVZ5Y6x6Gt44RsUBi/qnYstFCythJSlOfnSmVxkrzX+6dWgdb5S1Z6pLjJupPZgoyZ8xYwRr7QWE7JxIIUg7CQhqp9UVgKofIjJ0RgDvZpBi3acwBZwzU6gHGWLOZ4nqS/TgqqAWs0q6ZVfdScYL+EOHeCcKDGmI9zR3VS24YrhMFuzSl+d8Eb4VhHY4yUCTTVgY6GYIxDLMxOFMZOJXCCMAV1Sffh4DJ5maLGlLkAJDFhyAuwVs+CMqEtKIBGt0ArV4I2iof1PsYZqeQnJpHpjJLDyFxCwj6PWTTaVSYB5PLyn3hoYu5g2Ixa5mpw6GoxAg2kL3IRvvRwS7+ya/9GvYP9hFzyKod6mEoFkO325PDPovkVCojo5KHZB6+dPw7KBbyUsS7BKARk4OTjI3Qxccuz+Hzj1Uwmx1gr9rAV/79G9jtFYDMnKwVzFJJZ/KiXCXQZ1W+vI8ELzjPhRwgc48KY1cPrzFahSUF8OLrFYoF+V45Cfz41bP41Z/5NPKxHtJZtXYX8JysYAJ4AuYaGY10XD1xIAhcH3sHp/jGi69j/elPY3FlFe7pXWy+/grcWhtOyEZY1mTwuBjS5p1NAD/Ao488isbRKU6OT+AQEOI6ZlSyXFs5bmj5mYmrdRqHI5W8zP7pcxz4KSTjaXGg8GMeSvMFnLuygStPXkF5viKEFt5DWTJIEun3Za4O+j0wHHww6MmYEWu/kEPY5KGSfU+WLAF7IgtyIA2k8cLMXMmSj6XROWnhrVev4/23NzHoDDFbnEUSceQSGj1EAIZNKpcsaNqayUFNrfvjkYOF2VlkMmmcVmuiXOx2unJPqMBlM42s3NzGWaz94s8i2LgAL55BbuCj8e5NfPUrX8GL33wB3XYH8ZCANNsDml9JMy2OCTaZmDHKOc/D+ZhrPtENt1ZRBHsySXz0kQ2cP7cirN3vvvE9vHNzF55TkFxaEgckK3gIZJwMplJTyDl5tE87CNnUdiKsP3oexfkyvvCzfxuH1TxSuRye+vgK/HgP8fgQ+SiNopvB0Rsu3n++ge5xgJm5KjauHuPGra+h1TrUwzAG8MUOO4VYRMBP13a189LdxQ9oW6XqDddrI5bu4Uu//HmcvzSDfJH3PoawF8PWrVP8h794FV6fZBDmyY9rNlXyWjbUqGUs67W0b43CgHOHVqHcq2Q+0z3hPmHluJmk748Hey5RTQJirTqCYRuf/uQj+InPP4n5+TQyuaSMhbff3MYrL+6i10kgCBUcSbLJl46JooUWgBxzU3PTCBy1zW4xeoB5iwMfO3v72Nq8i267J84ZSzMpPHFhDc9ePY8Lq3PI59MI0g46mQTaqTiGubwAcglnrCimg4jkOtvmOfc9UYAym04/D5sTAmaLMonNVbUj5ZyWz0rFcX8gmax8fkoh3b6PnTu7qN09QtDoouDEMZspIBs5yDhxZLOqGuDn5Oemu0C10cYRH8zBbXTQcweSt1wuZTFbKmEpl8Z0sYByqYB8Rucp1SV8r1zXBNTq98WCt0+b/BBo9HxU+3Rm6KFJkp4AuHEkHDZ9VYljrV6Nx5+tYMYVvoB97G9rg4qj5ZHHn/whANwPV+CKhfLv/KZa8JpSR9YrYxFnFVWj9yRKXKN2MYoX3jIq/prNFm7cvIWD/QNplNPpJesEmC/mcHF1GUtTUyglksiyGU3rV+4RGvot9aMb+uh6A1Hftvq0oVa7ZtWwqgqJDX0hMgrYYYBbybZTsEPqrhFJbYyUyF5ksrpVRaiqBzbUqJzie3XYCOVay3WeCl/hLTKvW6mLonBlQ5Tja8g4DENpdGgpODRNzUj2CFHLkSTA9x3FRC07qhtNI1FKTEsGmawr7Z03Cg3Zsy2AK3sU13E2JNVame9D235KsjRtYQQRAVxgEDksm9ANhzisN3FzdxcnLZJvQmQLBczOzePyxUt44rEnxM1if29frk8un9M1exhJ5EEmm0W5xAzcoihwSRZiHUMLVJKQxMkmUAA3N7WA8uwKFlc3UJ6ZlzpELTJ5r1TlI8A9SyifIIcchARwoGKMBDQv8MRGWc8gBGVptZkxtbkqE4Wk5DN/V8Fb1oGqwE2hWMwhSwBXsRRzIBhTkS1HUcpgowYWsIx5gVZdlyQwamrwiaO2Bb8sN1IJDdZBQxv3Ct6qytgSa0YArvl5zeY1wIoBcS24q6WsHTd8j6rqZU5h4CsJi4QbAUXl+qhNKq3gScjlmsRBZ8HXVFoBKn3Ppgk9en6qjMbkAj08GTW4uDCowm/Sjnp0Tc2l1WtiCDm25DfkvRFYaPoNYyXbeL7afFHZV5m7SFWtF2hzmWCauBgRdFBAnypJ/ltIiiSIMV9xGKKQz0o2KOuszZu38Pu/9/t4/lvfErcnKsaVUGrBgHGzX6fiJMpvb7h+zdC29NNO/vc9LRYlJ4x+dnQQHY87vbYjDEDVYhZMFZWtzUTUnxEQgU11e3YzoLgFOiZVsqP98/4oG0M4G4O0vLf39oY+DMC1xBdzm+Uvmz9vLZSlXqWd5+iSjcftvRdMX1fmixnfAuC2mkqkJoDLc6rJ9OaaS5IULf7PnT2LC+fOi026EK4JwseATC6LDO3SScbKZwVYJumyUa2hdnyKo9091E9OMWAkgutKtIFknPPcazKR1b49K8CmgBsECCUShj0VWjvrPBUbY9oPy9qrzgAEwWgJmqJqzcwTcRxIGDvgiPbsvtQnahmv51ALpAmIJtnSBI3HAC4VkXyeURau7FcK3op9MvcwsWNV4oN1Fxv1H8RNi3ngPAcSwGV0Fs8UBsAVRXEaKap8k1l5hEjDi5K4dmsHL7x2DTf26rhz2kN1EEfdTyI1t47s4jmkKgtITS3AixLwJGaEZzMq+pQQoapxC+LavHqdc+KoQMVmkmNGlbfcEzgaqbS3LUtrgyw5tmYPHhFbDIA7It1a9a2shfc/zO/bIHM7/+zPmdphBApLfaV/hEBlzsxad1oZg9F4GoKyHfc2TMakfygxxiwYsoyN6pAPAri6JeiaK44okYf0sI9SrIvpWBdzTgPzqGM2qmE2qiKHLvJRF87Ql4faJscxdOJCZhW1M4lRutMK6UvGu5DCdJ3R8askNCFYyX2g7TLPiQ4OT+rY3j3C3Z1D3Nk+RKvTlz7CIArh8RkTFKDQzScrDhkky7E+1Dxq2iZTqeoI+YoCDr4G55lYKOcL0nPiOkb7e3EV4BnVZNsq6D8+c1kV87i3N3Yx0CXZXGlzRtO9c0wJYK00rg3HAg8ZDpNK7AnF7YcCuIZUQDKt5DkHnvSXFuZmMTdbQYqEjmQc2QwJH2mkxaJa9P8CxpbKZZmXEoMjSlq1NWavVddbU+cbFw32c+hsc7C3hxs3buC9995TFxaeAw1RjGc5XnOpOyQ+gQ5eVGJzXlniFklPdr7pFZN3wPeWIBk9Bo/W81RT5xiFsYTFtbNir3xSraHT6aNPC+VkEfF0GaULGyhfOg8vkZRYmOEgQNj34Z7U4dWbhmxJG21foqUkjiEeE6cwzv9QRCkOur/5Dx/iaJMb7MN//8iuwMOB9yO71A9faPIKHB8djStwizjdf4m+H4BrfueDv2qtvj54vSefLrbvA3/RxPHFCMeX4ugs5dDuD/HKu7dRbbWwMOhhcPc68vEOfvzCBTw5yCFzHOJ6u4NvBlUJNl9fWEJmehb1mTL8c+cQn1lFsxuh3o/QoK0j1USDATIBcGE2B7cb4dqNbUQ8TCZTcoitTJVQqOSksd5qtBBVu7iaLONxJ42leg3F2g7ax+/joNxFUIojMV/EcD4nCh7v9i58J452OgcvoAXPLE5zecxmKljbbqN0Zxf9VAvxAjDTTCCx76DVSyM7zKLj+Gike7hxdAs7B1vwkwGi5SLcjQoOnAGKRwNcOgzgBV3U83FsOIv4gnsZc80Sol6AIOoiXkrDaWt+VqzZQ7wZECGQDEU3auAkeYTqWoClL1zE7Pl5o4yJIfRdzZvNZgRgk2Yu82RaDfj9uti+VYMshnOPIbfxLPxcHiFDa8VCRatKHhBYMrKBMRgoA842IpQta7NEVChjD/7CwuZBkzadTij5ngQGJO7Ac/HOSy/gd//FP4cThlheu4j1Jz+PeH5RWaO0PQqpeHVp8gK318HJ0SGGXgNzxSEWZrMoFTyk410Meg20GnUcH9dxctpCteHj7nEftw+qaPV6SKbiuHh2GRfWV8XKefPOPq5v7gkjVBpv1qbSFN6TdsqW+ECgiQdH2zy+n5Fnolhti0IabtLstNdDCkejdLVgr7C6tVCRA4exysk5EZ66cgG/+ne/jKcfvYhsypHGsQC4qTSQTI8YomxYsHFIVa0cYOzBgf581R6izWNEje44f1Lp3PJuRBHImoy9UQP8iprUNAA0C5agEYEVZrZFcriTzDPzxzYHxJKJDepUAl4ugTQtlGcKIwCXALcAYhNNSXM+0j6F9oTGpzJRuZjszwnbLvu6Urzy2tIyeBKhsLusHyE6aUoWrtPwkODh0QC40rCSRjTZrobxasFW+ZK1hbOZPNo8JtCCtAOUs3DmShgWknAyagMk4G2SIC4b1/SbUVKDZPLS1oyTh2ocKjg9fk8t0gPXQ98N0Oj6OO0G2G/7OOxHiE8vIj27iGyuKEreTqspzYjZ6SlMTU2ZQz8zNbUYt1ZdPGyxKUk7T95T33PxR3/4h/jTP/230mBMJWMmx4mHPwKyBJMjZcrnmG9E8CiFdqcljQLmw3HIpDM5tDs9JBJUgAbIoo/PPDaPzz1WQSpq4vr2Mf6vr30P0dRlxHMV9Fo1aVRESKFYKo0smNlEo5qYts0cOwSTqYwQix+TF8oDC/+wWcsmi9r35pAcdPCl5x7Br/zkJ5CKukjkEwhJaGGDTuYZAdy0qsw5pkIP8LuAP4DbcXF7+xRf/86bOP/RzyKXzyM43sP+9XfUpj5iarAygtk4Inc4mUlJvnae8y0E+n1mszpGdUWii849LpdpxJDlHCTLldaasUgebH4PB0kBYIK4h9kzZTzz6SexcXkN2VJO3rusP64H9FwEBLs7bWHhU7HUatbFzp55wPzvgccmr3KECYDTrrJSKaMyXUR5Ko9sno0OgoIQu+V4miqDDOjO/84bt/Dyt95A0I0wlS1jikxfpXeD7r9+FAkg0um5Mg6y2Tzy6RSyqaQ0wzqdrmmehZKhW54qw+WaGA6R2VjH6i/9PPob63BjKZSjGEpBiJ3r7+L//pf/Cpuvfg+O3xEL5M7AxYCWwWyCY4hMhk2xlDRywoDNg4kuupnwtpHLeU+Q9KmNVTz2+AYyxRje39rCS6++By8sYxBmEcXjyBezkuOTHGYxlVpE3C2hdUpr5jjm1xdx+aPnkZ/PYHplGQe7HnKJGTz51AKGiQZa/RqKuQKmEnkcv9vD3qsesu0c8pkDFBY2cWvz6+g2D+EEHhDzxWLUdwpwCB6Lctt0Fc2SJnlTxv6z7zaxvJbBz/zcc1hcZbOCh+sU/E4cr37nJl5/+YZkMQu/flRE6ZotlCY5sZtcXG0djXLTLAmJzT9rJSx7mbEDHAFuXMdNV521gWSXRhG6nod6q46+38ATj63iF774Mawu5ZDO67y48e4+Xv72XfTazGXNqV0lP2/MRzwdk6xu5qSV5mZlXrb7LuqtFqrNpuQiHZ6cosf1xiib0okhzs8X8dMffxQfvbKCuYpa7tccB7eqTalFMnyYhs6AysseM7QJvpBwoVmO0sgd2YkqODAGNHSvE5a6NEZV6ULVFi3SmZWphBLNj+7WujjdPkC87WIhnceUk0Y+pnaIyVxGH+mk2ClW600c19s4bnZQbXbQ6vTkPdGStVIsYCGbQqWYx1Qxh0I2aXL11GaNTdp2l+pbF73BQADcvj9Es++jOQhwRFtmghK0UI6nZP1QR0h+Vu7DlrBkpX0aESCf1oJ9I9APeOTRxz8EwH3AsfTefr2Msu07t/Cv/9X/YQDKEf9sbEE3if2Oih7r6qF5pmb7lXt4a3ML+/sHkkE59AdII8B0Po2NhXksVyqYzxdQiCWQFCtlkjEIwrMRH8EdBugHCuIyt1mzUVVVShBXYFyTmcu9mA1yzSRXUN8CM6PcOvN+VaVjyHxGNTUi8hmLzJi8F5J7IgGTA1qzctnnGiooitYyAtzSBYBNaNJWpOGoQG9Acg9Vu1x6CcIQwB06YN6vAL8G4BKIdSKDT+qJEfF24khnGJI2g0/rQWsdagAgsyQJQGzUn6IqpVnPEPCGEQUR6A+H6AVDVNsdbB8fo97tYRCGSGdzKE9VcHbtLC5fvCxgWL1WFwCVahkh0EWQpms2mxPHjiIz7jnnPF/cRHqdDlxXwREBcGMJZMvzKM0sYWFlA1MEcNNZY+evOYcK4hLkVADX9dQBh/NMgNpsVohezBa3LXPuiwQibLOWc5XrIV101NlDXQuo3mWtZDNwhX/HMpqvaKaVlIWSwSs8rXtsjllHUp0kirckrevHtsb62sYSc5TnOc4yHWGAVoFLBam1UB7Jac3tNredzXSxUL0PwB071+hmydKZsQ2+N5QHwU3fE88dAUWotGWdKN/zNYtSLBhNji8BXoLbqsgyxblBGEYWn9YCd3TeG+f1EpySeWSu4SRXfLQ22ZOS5NjqZ7egjh4Ixo1zq8AV/bAhNfEMOxiE6PV9WbupXGTzmfaOqtBTW2vJJ+V9FrBNyZkkBdPJQy0rEwJe7O5s40//+E/wrW9+Czfev4HTkxNzSjLAgAFPdb+xYIu9Pvcg9hPNEFX+6b2+b1GVRrllAOv3LYAzArHld8ckXyGGGbCdT2fBOHPXdV6b/He7v/N7FlxQ21wDnJszr60ZJn/eArSqJLMHM/MqBrQY36+JJWl0T8frqIJkMeRyjCAgUSKHdIZuXrofaK7nZP/oPuKzbt8yNlh/E8AlWCoKMmMPr2/RGbkkbKwRwN2QCUvyiEV5+bo8R3P/TrPmzOfF7tjjHtzu4PTwCPWTqvy711FyFQljLqNwuN5k0nIeKRYLSEhMlZICeE7hmkZ3AdmDJbNUAVvNrjc2ygTBpLJjJqVapLKO4UPBSYJpodQGQjQRlZy6L2iWrgK4QkyQfUHrGiXuJISkLGpbC+AaG+UkXSTk+cd5mTqPVLVKQhrBaJJeBDyjgl76ZgkkUqryzqTSyMjanEGMpHHm2MYyuLa5i2+/dg3v3j3BrcM2TvsxAXCTs+vILJ5HdmYFmZlleEO6T1B5a5SxnIdy3guEdCDzUkAl7YnIuJT3peAt6zRx/JJ93azD44VCCdZmH9e/tVbWh4kqsLnTMt7GC9e9QC4vkhwCR88pe/BIvWue09TM8kzGEcBaKdvnG1Mx7Dpg57hV245NwSb4N/LS6qphxA+WajUB3Oq943ulQ42PxNBFMeqi7LQx59SxgBrmoyrmcYpi1EYBXcSGnji0hSb7VlyOeG2o+BaCv84pxkFIb8XGiYlaXMUZ7AVKTjMJcnQgYk/Qj1Bv9nBcbeLW7V28f+s2Gm3WtjxFk7A2RJxq9ExKbJN5P3lGlnMyx7qQ89g/SsgaQRCXgC1rCQKYBPF4bTk3JL/cxEiNnI5Gjk7WLeHeNWu0Po6aR3Ytu5fMP6r9JnpUk0QXe6/t00wqgO2/7d+65GudQgaG5D2LQt9BKh7D9PSUEPLZvqI6ntE+jOlgBi57ORSKcF5PVSpyTUb3Qsj63MfpKDeu9e06wX29Uavj5PgI7777Ht6+dk32BNaZmgzGOB8ltLG9J74cpvAhkY/ArBIi9J7zmohtPK+JRIUpUZ7UEp77HVq0Z7OYmpvH7MqqOMvVmy30ugRwB4glC4hnyihunEXxwroQUsNECn7Xhd92Mag2EDQ7Gj+RYA/CR+iQ3Mc6h6SSDOLJNEJGUcVi6Pzv/8VDHG1yu3z47x/ZFXg48H5kl/rhC01eAQFwzejTsu8Bfz4MwJ04fT0IwP1hrrRzGsF73cGNJzPYXB6ilorQdIfYp5XHYAjn7Rvwv/syZpqn+Kn5FTzVTSBfd/F+0MFLpR6qZ2OIMnG4IdCOxXHlmU/gyasfQdLJY8cN8BaVSghRiqcR+DEkc3HQ2LDr9ZFPJZENHQR1F+VKAbedoYBKhShEpRXgQi+Bq10H5bv7yB3dQTI4wfBsDEzuc1bPInblnJiLZW5vwWl1UUvncSdZwp3SLK5nkljO5PDYbh3nbuyh0GsinneQLBawfXCMk8BHp9FA5/AUs4kssj6kePdycRzmQ7wxPEG9HMd8vIjHurRn87HjdDHl5fC56jLmTpKI5ZPwFhwULs/DO27g8PomEtUBpoYlpDopxJshvOEA13u38W7qAKsfX8FTH38EpdmivNjQCaQg58YrKk3efzKXuy2EfkvsSw47QCe3hvKl5+BU5uEJGsIEQjJcWbzGBeeimGzgqs0Nx5O1C9OCYnzo1oOlPdgZS5aYJxkoTozKCoZiNPG13/9dfP1P/hjpeALnLlzFlac+hVS+wi6WmLo5ERV5zO8l29YT+81KjsoY5j2wqdJHs1XD0fEx9o9PcXDSwMFxE7d3jnFU7aPv00qOLK44Lqwv4cLZZfk8m3cPcH1rD14YF2aXLcwmD7MWxJUizBRKYuNsGki2sDNHgbF1mjybNuFGAK45D5iTwXjKUCLGS0k7ZLmAkWCAc7kMvvTFn8R/9OWfR4mN30wc8XQCYP4lbXSpMJODIcms0gVURqQ9aIhUxUF02gE2j4GWa/JlDIPQvJYFcBOCrJo8EBZpxobTZsGStc7CVA52zL01itXJYlWuF0G4hAMvn0Lq7AJi82VE/EBGBWTO2aN6enJDHAG4o2YHr40BQ+4DcEfgOT8/369ecv1jgHACbqj3EOycIDppI+mJp+AoW1eUk3JqGoPE9KHVS8NGj1HiCuFBGxlSjJN9QDIFP1spA+TSmrtKKaPYzZjDorGdlhOSAOGcQGqpLIpmNh/o+c5mBDNpBkN0vSEaA+Cg5WK/5cJ1UkgUp5GbXUYynRGFV7/XlwM6QbtSPq/KdgICIQ+sOiYkl8nkL6UScezu7uI3fuOfYefuLWHs2iwvMrZth4kNMQJebKoikZIGHxubnu/K80v2UIxAnshSUU56+DHm327kAL+JV67fwZ9/Zxu91KqoajJxzUj0KDyesHwmI98CtaISpM1tIjmyzLLZXfYQzyYGVT3D0EclOcTPP3sZv/zZp1Em8JWhZbdee8mNpZpOMoRp0E4FFAHcPqI+rWEHuHX3CC9+7ybOfeSTyGezQO1IANxhl/ZSXF3UfpmHiZAN+nhc3tezTz+D7778ihxgeZhhg0WsL8XeSxs0XFnZKGFji2sqG/shLXBlqUwgCDycOb+ET3z+I5g/M40kwX/mfHoD+L2+xAaEvZ4cvghs7Nzdw8H+EaqnDXQ7fYEmOMRdqlYHquaUTC1RBKQxVSlgfn4aa2vLOHtmHrMzRWTySQW3xd42A7/v4Mbbd/DSN17D0AUqqZw0fXiteJgmYMgsIhI17CGaB0xaTkrj3eQXk42fzTEPKyFWmvyMpQvncfHLv4Te2XW04inpgSTCAXK+h92XXsWNf/dN9OsHotg9rtdQ73RxdFpDz/fkoJhK8doGAiZw45qsUUakFNPvpNr57FQWH332EVTmp3B4WsdfPf8m2r0McoVFTM8vojI7jdJUBc2ai7CTQDIoITEsCGDx7KefwZWPbqCLvlix1k4GiPkFXH10Aemyi7fff0eAzMvr6yiGFYQHJQQ7HtzONSyv1bB163kcbt+Bww0x5sl9DpHjCBDXC64tyg5XOy+Ct1ybFURo49mPbeBTn3sM03NsqnmE4tGpD/H//um3sbfdBKK0HKRJzLCLmoKwOl05FsRSVRrVqqiwa7G4JjyA8MLnsWDUZANilJNHENMjkaSFnlfDpfMz+MWf/QTOrU0hm1Niyp3tKr77wi3UTrgfZDDwQmFMs8aIqPaL2DTPI1WZQ8P1sHX3rgAuzMOldSyzS6k2Jdte1CSRh+VSAn/np57Dp55cx1QxhSiVxLEX4WvfeQMH7QEyxSzSWSrt0prRKOo6/ptNz3ETWDNGIY18gbrlOujGoMCIKj24f1P1zbUsnyuIcoX3haplEtMGJNBsbaO7d4rZZAZzqQIKzDMlMYZREsW8rK2cf/VGG8eNNk4I4DY6qLVa0qRh7l8pn8NsNomZYg6VcgEFMuzZDDX25mygsEHc6vZESdobEJwaoumGcu2OO300Bp4AuLGRPSL3N+ZVcrs3dTylRRJ6aip7o9CyY8COhyuPPo5/+N//4x+mXDfPde+Pbt/ZvAfAtWx+LWBMx8vkRcraaxw61JFEsyoJ4rIxTKX2zvYu9vcPxb603+0gAR/lTBKr0xWsTk9jtTKDqWQKqSCQPFxR4DLTlcQYRoBE6hbgSpaXNp3kf5HMDlGbDvk/A+AqqGScOmyTWABda5s8ibEYUqJR3PBKKAgiO4SonwjeEoAlEDuIRfAjzgW17WNZl4xiYr+diWkWLkFEsQ0mGSZJwsdQ1g0BcCMHSX+IeKC1grq1WBWOxohoE1mt0wX2IJht6h6uLaOmswwOLTi1Nhxn/ar6kDaybCaq04KoGAPu0yHcMIJLl4DhEC3XFVtw5pyRtMSmKxv8c7PzWF1eEXUGf59ALYFdUbpHEDC3VCwil8sLkMvmsCpwlYBEFR0tBNmMpX1CpjiLUmURC6vrmJpZkOxa1joSOjl7yAAAIABJREFUocI6V8ijJoPNALiitmfdwIZnLmfqH1MrmkxI/r61R2T0iuRL0kEn8AVolVz7TFr2TgJ8SQE1x5a/NrNW9nPJvdWH2BsbQEks5A3oKRbKzHGbAH7t66uazIDxYi2sc0Kfx4CX1kbZgLgfbByT6GnUUAkFcce5ujbLjw4/ptQPHVGnegOSefTBdUJIDmLnTSKfWi9qTmooz8/Pkc4kRzbKMmUmLUBHluMK7Frwwqr71MbbAtVm9zKF/oOIJULsMCoiBQzVLeEDoIqxQOU84HUnmN7rDSR/kU4y3W4fnpDCiOXxHceRySRF2VTM50RtKyY5rJdDEijD0XrMXfT05Bjf+sY38fw3v4VvP/8Ctu/eFaWTxNQYJa4e7SwIMzpujMEj2/jnRZuIg7EA7j01zSjDcPIUNM5AZg1h1/BJ8Ij3ySrGFOSyZDc9c/L+sx5gnW3/iPKYRBix4ByTb+1515JbJs+8Y/DLOBCZMWBrdxtTMHkO1suj41nHA0EDzXZmDZ/NZlAsFZEr5Mfgtdk+xruNXqWxhbIhYBkL5XarJXNZroOVxhu8hiA9AZAztFBeWZFeS5xzT0Dw8fxhTUyFqUTI8ME9lqZNBG3bHXRbHXRabTRaLbS7HXRdVxT/JKIyDoEEWp6RmddJNwHJs2eGLRW45vXEItmAt6LSF/CLzgyBOEoQFOWDmaBiBy8Wweb8IG5frEcIqvF+0r5WwVuSEvg81k5XNgHZaxWklQcBXJLgCeDy3wLgWlKF9hosuV5qQv4Ms4ENgCs2yhw/PFcZEJgALi2nxX1L2aFAMot3t/bw4uvX8c7WId7breKkG0NjkEJybgOZpQvIza0hP3sGg2FMQFwZPyMynVpVU53Is6ISp3Xzk7EqADedhNRVx/Y4xLXAcCLkbyGPGcBVBs+9kRu2PaB9Kt1L7CiTH59Q4gpZyOSWKjDO622y5SfIEBY85M+IUtFaOBtlrw5iwz6wI9qug9Y62e7fhsRitn35PQVwlVivfgJGiWs5H3xuKicJbA8D6SVkh20Uhk3Mo4ZFp44lp4rl2CnKThclp4tYOJBYtEFER0Kqb7Uu49dijFaSIB4T8WCzV+lews8v8RT8t7pdkYTJMwprVtauzY4roO3NrW1cu7GJZqcnX5d2AWMNsmmk6AzGcRgn8Et7cp73QhkPorKm8x6JAgRuiyUhWbPu5z0jCYl1i7hQmTEia5QZM2NXCHNRJ5pCupaZKK5RL86Cn2MrfC2XjGRjBP6P7a9t32lSvDFJdplcM0frmdTGDoKQpFFf3NEKXAeLebHwlzxjBwLgZkkQyaqtf7vdkvnP9VLtpAtC2Lb5zTZJY0R2MOpvfgbazNerVbxz7TreePMtcYth/StONSQTsz8hMUWqgpYWFce9xKsZha8B7Pk5uH9wetE9gWsFxSI887NXwH/HU2kUZ2ZEhcuvd3p99Lou3G4f8VQRyWwZubNnkN9YQ0QXyGQK/UYHbqODsN5G2KbIhutQDD6FPhT8MK+ca2M8JYpf9jyHsTi6/9t//hBH+yFPcQ9/7K/3CjwceH+91/Phs/2QV+D4+Nhyzqz47oMg7oMA3Enq7MTGN37ZBw3pB8DDDQe9WxlcfzKPmzMRavBRDwJp9A6aPTSefxN4+wYqtQYu9Hx8MpbH0zPzOHK6eAEHuHM+geOA9n4dxMIEPv34J/GFxz6JXtPHy9v7eKl+hKrv4+zaOtbW15HIp5CZysHhoZrqqMEQw3ofaTjoxWK6ifrAfG+I+WMPhTs1pHZ2kWzsIhmrw53vosECdvUK4ucvIfA6KNzZQmYY4nh1EW+fPYPnsyW80/PxRDqF53p9XD1sYfrOKQZ399EadnFzeILqooPbOEHrpIYz9TR+LL2Bi840mk6IV/1DPH9wHZ2gh6XkND6TW8V6sYA7iTZ6kYP1WgbJRoCVT11G+rESMqsZ+N0ubv/ld5FxU5jJrKD/Xge43kav3sU7g0PcSJxg7kwSn/jYI1jcWES8kEK8kESymFNryogxpbSXBII+1VA9+MMAVdfBUVBG+syTyJ85Dz+dQuCwWcXCUXOT2D/zBpo3pJl7qi7Vg8D4oK595ckDPJUGIYZxNnqVVZ/DEN7xAf7sd34L+zfeRTmbxdmz57F45qyAMTFaN8eZcUngiIcd/W+CuPHQRyr00Wi2cXTSwHG1haNaBztHNWzuHmLvpIpOn4leZGzyEUMuE8OFsws4v7YgtsybO4dy8HBDKotMbulEg3uy0U3lhJThJntUmx1je0w9bKpqbzwbHgzgavFlA6GM/Y4waE2DjnrFGHBldRG/+nd+GZ/95EeRJrM/HYeTSQKZtDT/QrFYkRQzZWGyMyFqR8MUNQDu8KQtAK7TYfaqUZ2a7MRJBS4VIgRr5QChMh8DWpKdGUrTTw6kZB2b3FseuHgdbDErDG5pbDrwC2kk1uYQX5gG0grgGrq1FPSTgOvomlnSpF2HBGD9IIA7Bm/1iZglJ9ffLDuS/8ZryhfqeAiP6gh3q0h0aMVovPhso0hey9hMCpZrspdYvBuQVRoxYtWlnQZmy6GYgrNQBqYLALOhqXbl5+e1MdlzowxdIkZKfVQAV/IDDZAcugDt3FgI0wbOp5VQAh03QLU7QLXVw1EvgJudQYrZuIUKhrEU+gMqSjwUadFZKohCzUcKVPqJXWLCWglSuUVLVRd/8sf/Fl/76h9j0GvLgZPMczZ5NB7KkeaDNnKYN6LqlLn5WfldAh78o5aIQ/RadazPJfBTHz+Ps3NxdNo1PP/aDXzrrRMEubOIpYtCnKFajA1iNkqouJWMJR4AokhslW3WrWY7OrJG8Wdptcj3xkaNPUDk0inMpIb4u599Fl989hKKmRDxbBIhs1MEwOUh0wC4BJoNgOv4XQz7HbSbPdzZreKVa7ex8ugzwn7N9ho4eu8agk5XAFw2iyUjimrUWBxN15dGxqc/91l89S/+nZ6gQ7XqTDpxBCRzQAFPNsDpLiCZQtKHjyQzhtbTdJC48tg5fPbzn8Di+hyQYl6Ng4jWzmwadXpoN9qSKbh5cxPbd/fRFdIFVdQ0O04jEaeyOI5O6KJnbNzZYFSrXrVOBgKUS3lcOLuEqxdWsX5+CVMzWaQLanlFi2hvkMQ7L1/HGy9fh+MyszUhTWmbPZTO6iGbhzZauFFtH4a+KG15T8iKtvfRAl+JdBqzly5h9ad+Gt0z62ikMqDpnAMPpchF8vYO+q+/i2jQxmm9hq3tbWzu7mHv6ARH1brk73IOy2cxzO5RoWIaITLHjaMDszE5Fp564qpYYTOP69q7+2h3k1hauYzlM+uozM7ipN7AyXED0SCB6fwC1pZXcHzawaPPPIKF9QLCFJtKPobuEAd3fUzPZuHkW3jjxjsYDDt44vFzyCGLbG8e/p0ewvYNLMw3cOudF3D73Vuacel4iGJU5NGyk5Z5VLSyKWUBXMJIen17/S6cuIef/tmP4smn11EoczsIEflx7G+38ed//C24HWGlMLlSLSFN5WbBGjanmAlkszotoGP3pTH7f6y8sU1WmwE6shuT+x7KvGNDivZXbZegdh0ri1n80s99ApfPzyGXj0sttX/YwovfuI6d7SaGYUayr2T1jLEJM0QqnQecDFphArW+h72Dfcmam5qpIJFOotFu4vb2XcmrTMZiqORSePzcPH7pC8/iytkyirkEokQaO80Af/Tvv4Ot4yaC+BBOnIpb5mLlUSjlRUEj1s0ERGnhxcO+ALZDUenxc2oj2Sg6TENYiC6+J2pIKoHyuaI082yeLq9p6EY42NzByeZdTMWSWMgUUaQdYTyOTD6DbLEgIDI3gna3j5N6EyeNNk4bbPi20e51xCKOINZ0KoZpZuKWCijl0mKjnEkZO+hhJHOq2WmjxTVgwAzcCO0BSTw+Ttp9nPb6sg4lMjmkSMQQhxBFCG1TTS0JDYArm+C4rrDqLV6LK48+gX/w3/36h5wYxpXLhx1S72zdxG//i/9FoxZM3iltX23j0mZeShOLkJ9pKFl01zZN2YxlDXl8corj4xMcHR6h3WrQjA+FdAILxYIAuOfmFjCdziAThEhI05t0MwKyQ3hOKNZ8kq/GmWKaiiTnSc6rZL2OAVyu6Qrw66cbgw5WWWOruLEaTNWuerkmm3RKnIshIHiLIfqMKYkCcfUhiCsxIrSpdbhqx8VWP+UkxHqezcoY1Wd0KRH1rj4/HRxSBHDFdtkAuAZGH5FXbBPYvEUV0pJ4o+p5m++sI2BsSiLkHKotJNPRH4O3/G9RQNE+nSSTCB6z6Kh0jSKx0+8OPPmeuHKY3MdivigABrPYCTxMTU9jdnZOLS5jCVHM2O9TPSEZuFTOGwDX7ffUxUGaggmk8zMoVhawsKIAboZjnSCuRANwrlDtr0QVzm2C/1Tccn3lz7DZK59R6letywneEsiwWXgkH7GG4evyGhCwJXiby9PuOWOyXxUQnXyo+oQZsrx2BsA1daqWm5MAruasjsbMKCNVG8Cjs9Iop9EqCy3opa4KNh9eG9I6LnXYWgBqbKNs+Aia02qdkKTEZYSOkm0J4tr3Lwpc2nRbpx4TdUNSC/cBPg8/A2s/uhaRZCOKZD0AjYBDa+8sJANjyzpyW5KjyMR6MgItxjaVoxJfntZYSAvZyQC4BlQZn8PUEtpeXMm+DSL0ewN0Oi66PRe9Xl/ABLoYqDMELXUVwC2XCygX80in6EDDPTWEEw2RJpAv2aBAq9HEO2+9hZe+/SL+/M/+DO9df9fcYWOBOtExuYe8O2FBfH+D/37A+t7FV8/V9rpZAq9VyypQa86Zo9cwAK+cvUiAsLE/OoYI7DFvleQE1vd23eL95R5nAdzJ9/kg0rJ9n/r+7cOOU61rbCbs/QCufs/GolChqnmL3KO5VxMEzRPAFSIDx6M9P9sxMz5H2/HNt6D2qX1xoqEC1+7to/MUiRsCdMaxMDOD5dlZZBMJZEQFq1azOrc165wgLtcPIYGQMML1guukF2DA8dTtoS17cwftTkfOvVzbisy0L5Wk3unQLWfgCinMkmIsuVnXbb6uAmBKMHUAurYM2dtQpazmzxJspXOOBXBpycw6xVi0W/DW5OgqgGuiDGx9LIpfPqfJzzRWrPxcrBtYb2ltaABLk6Ms2bwk+5LQks5ITASBtDgdDIy9M98rnZKoohYgVcDDFJwUAdxdvPjadbx1ax/X75yg2ouj5aWRnDuH9NJFFObPysMNYxiEjqzTXGvkeol1sgHiR9nufHqC1WotLUpgWsaa3FWesYSwZEBc2f9Go9SulUb+P9K027Gl+72MaKnddU0ZOXEYRgz3Ddn+jWOHqJUtaceoPS3JRFSp7FmNBqtS6XTFHv+/VQjbuzYyDTMEFn1P496pwf1knRICgukcyX036wHBNgK4QhoIfWSHHeQJ4DoNLMVqWCaA65ygjA5KaIsCl2At7az9KK421IyeGPqIDz1R8vIMydqGZw+6X2htRfDfPNjgEOtlR2JXuq4n4G2t1UW12cad3QNsbu+i7Q4kI5X1HoE4zjOuS3IWYs0d+HLuU9t77jlZsVfmfp7JsjbXOpufleu9Tzca9lBkX7U12fhv66oyWrMmClmx6pbrOLrl994hc93lOo9YcWPg1t6XDwNweZcn1bj3rPMWwA08AXGnSkWUS0UU81nkMmmEsh4EMr8I4hbFFSAh/Rh1UVLyvAC5kgecQ4IEdY4bQ/YaEzK0RdFjNF6rhbffuYY33viezDO2HlnjsSchFsoBz1WqaLf7pQVwra27xEExAoguBnQNSLOfquA9o0CotrURXjnGnszNCaDLr/d7LvrtPpLZoohysmsrAuJSgBImk+idNtGrtoB2H+gNROkfJ4mbxH8SbPhaJOHxczIzm8BvPIH+b/xnD3G0ewuJh//1I7oCDwfej+hCP3yZe68AAdz7sNgPOPporTEBvpriZvKZ7n+OsUXIqOR/4KUftmNobaexdTmNd4s97EYtdBGimC4hduri7nfeQmt7H0G7g0KjhZ9aXMMlsUrp4+3ONjanh2gRiQ0dFJws1vLzOF9axvH2Ma7d3cExQb1cAVcvPYL/j703i5EsS8/DvrvFvTfWjIjcK2vt6qreF3ZPz9Iz5pizkBRFUyNLlm2CFmUDNDwSZBimIEP2g0xvgB9sQID85AdKMiAQIq0xSVEccvaZ7unqfanu6q6qri0r9y32uEvce43vP+dERtX0gEMSGL10DWKyKjszlruc8///tz3y1FOoLbcxsl0kloOK56A6LlA6TFDqpqizGCR1fpjC7yfw98bwO0OUoh7s4hBFeYhRZQd23YdbP4E0C4QpFCQTWPM1HD39AF5aruJbVgnvHSV4JCzhuVoJj4xzXPwwBl65hc2dO7iJTWxXj7CzmGDo2Hi4WMLzoyXUbo1wOx/glWYfN9IdlDoDrPZD/EzSxvkgxHYtxpWsh7yXIkrGePJvfRonnltCuZLIsLnzxjXMNZYxGpdw89s3kL2wi8HWEHftCLfTA8z7EzzxwBpWzq9g/uwSKssNWAELLsB3fZTInGRBNO4D+RhxEqEbA9ujErBwHs0Hn0BebyCmcoFsXkGtbMZ3IknU9EisC3OqLHRGjYCfqng2rPDZ4pW2d4WjhvPMtg2zBPHOTbz7gz9BtYgRurRYqsANyLg0DG4O5lhsMKsuRjQeYjDso9frozuIcXg4wlEnwfb+COvbR7hxdwu98ViAA74JAaoJtbg2KoGFB08zK3dR7JyvrW8rBW7uIssVU9kUxdJszVhN3Q/gqhxY1Ujfc28oPpt6Lq3AVZG42kZZ56SozkAN2KY8UAHR1KPqe/i5TzyJX/+P/wbWVpbglxw4gQMr9AGfgJUjdiIcUArwJdmzZDVyYKU/hwFwd/vIP9yBM1DNIH9AGJD3K3DlDU2R6Cl7nOeYg0f+vMeCilWgXiNoO2bYf1PQgM0RWXSVEpwTbTgrbRQEn00DZNSxP8K61ofCDK3kNfh+Vc7R/QOTWcYAM+jkujMAriET8LniHMXBAJNbu7AORsoqWsBUZYmsqnjT/knvYvznpt5GtHZSQwI1yBB7ZCobl+dgLTRQ1AIFriupgii+5fMa0NoocA2Iq06Sfs5UydqzVCyXCzJMU8VYH40SsUfupwV2hhMcjnOM7DK8xhKcSpNuzKKKpAUuM+jKtTlhsRp1iJyzkspTYSG+fucWvvZ7/wpvv/GqNAUqs4f25ionjMM6XiO8Z2ihLMSHSigNN4ffVIqWfWbWFiiiAS6sevj8s2fQrFvY2tnFt166ght7Dib+KiyXTQYP7URUZrQd4znkIMeoAczgSIBCMs11U8r3ReCQDHTVOFJpMYTv2jjTrODv/OJn8ekHllClAjd0ZxS4iiUMu4SCAC7vOzZHUR/0D+52Bri5vo+X3r6GlYeexvJCG/XJENvvvQMrosq/JMeP1wMzZw/7Y+z2xlg4uYalk2v41ve+J80nyQ5lL0SrXEOjUoFXsjBOE3THEca0WaTaSiKP1dCca8EDj67heSpvV9sIqDLMIxSjAfJkgv5RF3dvb+Ly5Q/w4Y0N9LpDUc9XghrKfk0s34uMIwFlJ0nQgFoaNr8Eo47Hi7TSTqUhDJ0Ci80Kzl9YxiOPn8bSWh2lsgsvIMBWwahf4KXvvIpr76wLOEwr2ZweoGKfpA0LyfIhkUbY+SUZWnGgwcbQWJGmSSrXhuQeLi9j7Zd+CdG5B9FzCWYW8DBGJephcuUaJu/fws1bN/HCyy/j1sYmuqNIFF8TydLh8FjdYgawuGf/kAG4uV6VFjmwEqwur2Jp5RSWlh9Aa/40HLcN2GWMY0YGhNg/2pffq5dbWF1cxeOPnsDmVgSHuToVoNoMZKCfDAq8eWkL5aqNncE6xu4A5XkXjKHO4wTn24/i8N1duMM7KBe3cePyq5j0CDpTFRABNj9FSe4dSfbVqhMOOQTOIuAUc9DcR2u+jF/4q8/hgQtL8AMymIHJIMflt9bx4vffgV1UBJBTy4TOKp8uVsbe3tVT9WNbZZULp6INhAwxS7DRy7uAvjO5umbf41cBmOMYnWEf3eEBWg0Lf+0XP4XHHzmBesMTAHfvYIwffvcKrl/dRTopcclStvrcQpndTvvkxgJG9OP2fUyY+1Rk8MslqWU2dzZx/cPrmGQJ5pstPHT+NJ7/mQt44nwbdT+W4XqcOXjz6i5+949fxu6wgFX2UAo4wCMgRxURHdItyXym+o1Wn1SiGyWE/FuTRGTOSBBCD9eMEo5EBA6KOHyTwZDkRyl3kkmUY+fWJnZv3EaddttBGXXPRygWgz7KtYoMmBy7JJbRB90edg872DvsoDMY4rDbk0qAIFbdAephCXO0Ua4EqJcDcTkQVWxeIEkT9IZDdJmFGzGDmmVpgU6UYqc/lGxd6omZM8X1meCvWJsStDSOAwLKcLGlA8YxIWlWAcaN6aHHHsd/91sfpcC9ty39cU3q9WtX8E//z/9VChcFuqhBvqmXJI+RpBQN4MpxnwkUNQAuQT5e24PBCIeHR1hfX8fR0aE4qrBWb4Yh1ppNXFhZxWIYopzlYqNM5RJDHwjgpsgQW3Q5UJm4Yh/J/HNu6wKCqpA8qTuPORCqXJNtembQq21KZ/+b+Zl7wAmtgJXs7sKSXOdxnmGQJfIw2bYETqjoCqkuJUBpufBoWZimMri2dR1HADeljbJk6uYIc+H1KMXNVOVJhYkpRQggKvcHsWPXyn6CwlTqczAngKx+CJBCcoZYtxPwNH/XOYOzg289FBcLWj0u5lc6Mqixp3apEYcYF75HC1JaJYeYX1zE4soKyuWq3Bdzc000m02UPF8IPwRq6eAwEgC3DwXg0gZR2Sb65aYCcFc1gBtSdUMLRWW1SLKK5B4WVLFkknfKvY/AEEEHNeSVykw7HuRaeeapY5FlGI9H8jDZmUFINVmASrWMcpnvU/UJRoF7DIwq+0DmxIpyZSryJclR1fVKgavUtwbAVdf6rOpHkTQV2eFYmHU8K9b3jcmzm57z2Q5DZV/L++T6J/eX2QZ0Xqg2kdYRvwLgxhHftwI8BQbIqYpUuys/Nz+DqJt0pigBW4K38pC1lSpPVc+qjHHd42gwyAC4qp5T4rf7M29Vp6PrbFOn60x3pb7VZBtRnRr3UgVOqjWEKnJVMqufVZnBcUT7ZDoq8EF3hwmGBK15ziaM56AFo4vmXBVzjSrKAVWXjoAiBEJKYmep4BaCg8wNfO2VV/E7//Jf4rXXXhVVJa+5aW2ve5/7B/qz/ePsnqpGKjMzlenpVM0HOzgFqqrPKeCSdu7gdWuAB/OcpoY2dpz8vlljeR4JCIoKlcSXIJDBO+trQ17gvmgUuFMi7H0KxPtBiul5vY/8MktiniXGmBrfnEeSLvgeBCh0HQFvw0pZg3KaHq6f24Ces/efOiYqhob9zjGAqxwR+H0hEpjrERbatZpk0DcCH3U6dxDA1PbjQkogwVUsO+mgw71DHRepIwgY8X4hWSSOJaf+qNuRq75SU+AzyV90Fun2e5KTy3VG7Slq9xSyr75VZJ/WQLVUc3mKgmpH7f6gNiT2YCamiuo49g5cbNjaE5Rl/roiVChbZn2vaVGFkIctVfdQcavySnUWvMxCGDFj8l7VL/G9qhxeR3p71vjK5SSAx+iVUiDRY7aoX234JU/WTFEJ83OI+tPHFbFQvoy3rm7g3Zs7OBp7GE5CeAsPwF++gNrSGdQWzyCaWIjohCcuO0r1z9pb7g+5H5XilMeDdRnfj2St6gVFrPRJ7pT1gCAu+0RmZpLApKIAju89bY88c7/pcAl9WnTzb3rOGYtgyQrV7hYqokPNRWUvkSxk1aOIyl3AZR3NYIaj9yn0zRqg7m8NPptJkY4dkMmRtno2pAvFWCGgqAFcQwKiktwAuAS2GDMgfgM5yuy3MJwCuCvYwyr2UMs7qOU9ZaFc0ELZx8RipizX0RxOHsPJItg5CdOpihXjnEgT4yTKQABckq953Jl7S5JXju5gjINOH1sHh9jcO8DO4ZHUw3RGIRFM1QnlKdHH5EpLf8x6SKvQGZUSliuo1Rtyf4nrH2uQ9NhW20DjQuDh+jidthmC0cweM5PbbUjOZuSjTtUxMcpcJoa0r1w21Hxvdq03vdXs2mnO1/S8zW7Zut7kLc5rPZ0wAquJdqspAG4l8DEeD5HGYwFt6R5AAJc9Av/NmnF3b09IIgRvWVstLCyiHFbU8RElu1Ekk/Kr5rB0GqErwLvvUYH7Fsayj7EGpDsYECWp1FGGHMErTOpayUVmnrZ+aLcG9vmsHgjA85qQGCmSYUU9rQB4v1pDpdmCXfLlHo1IgumPUKo04NfbCE+uCoib0bnFcTDYOcRwrwNnPIGTZELKpc22CD4oiPA5x3Gkx5qQdBaUWZgg+Sd//2Mc7f5r7ON//1SOwMcX3k/lMH/8Ivcfgb09pcCd/fORfYX55keBt2Yz+pHDe8yc/HFHfpK4OOpVcGc+xTvWBjadA9TKAdbceVTjELtbh3jz6nVs92l1OsHDfhmnkwzJ/l1s7K9jVHeQhWRbl5FFOawoRz5IMD4cwJvYWK618PSJczjbXEGjNo+SX8M49USZM1dvwI0KZHsjeL0UlYTCPuZQJrDiDE7M4oeMzBgIRijmIqTBJtL2BEnFRbo/Qq0XwJs0EC0sIPn0g3izleFtv4T1yEPNsbAWOLjQBx55a4zwtR0kyRBd5wBRtovdWoJB2cP56hpO7bvovb+JW9UYb6yMcWR3cSoCThwEONktY8n38GG+h1fibVFM5aUJ7Ed8PPCpRTzz4ElEdoF4cw9ho42DCNh95wDrf/Aebr95Cz0ONyYxzoY1LNfKaJ9oYu2RkygvVlBpV0FlVRBUBAggUJTFA0wmIxn402p4f2xh7C+ievZx2EsnkFCdxxwvzsImloC37PFnQXsBcLVyStkm68ZCg1lTDqIeaHDjr9F5Jxng3KyIAAAgAElEQVQi3b2O8fb78CddgDm9kgmmBr4syMkQ43C11xuKPRaB235/iEHh4m5/gs2tI0RjG6NxgaPOAJvbW8jIILRTqfkdi82YGvxWSxYunlkUEJegMAHcd5lpnJWQF8dWU2ZgYJppKeC0YtKwjg2AOwvimo+rrJrUsIP2ySoPR1tNT3mZqoGSJoHHTA5gLgxZchTWFufxa7/yC/jy559HOSQb1oVdcmCHJQFwc8/BRKtARHvKxoAAri6s1OtTJWMj2+kiv74DZ0iWnwqfmTJF2ajqRoXg5/HmZHIFVXGvrNUcYVFKxazBzFmw4J6Clgrhsgcsz8FZnYcVEuQ4Bq0lc+OjAFzxWNQkEq2MFQWuHmiY5kxeyzRL2qZWjrGp3UWMRAVCBptU0s4I2Z09YKcPK8lhcyDD5lizbBU2opdHDgOkn8xR8Gc4oBY1ssqulfNLDDt05fMRxEWjDMwAuGx+hLlrGPtTANd42x2rkVXvyveTCoNWAMeUnsNqgJCL9V0iw0qSLDZ7BXYTF0O7Cq++gFJYU7Zxk0SG97QzLFercnhUTqQaTJD5zqHPO2+8jt//2u+KPZyy56LiQg3xyAal3WGJdp0uc0dcpZaW+5okCF/WzCKbwMtGeIxK/6dPwnYLfHBrE9+5dBU7/RAIlkVFXK0SrPBxcEAQjdZ8ioHPxoL3kKh/bVsNczkE0eATv8f3ShYof5b5Lxza1AJPbHO/+pUv4emTTfh2DLvsIStRdUvVEy8z/t0Xooi0d5MYVjxEHikF7o07+3jxzQ+QV+fx8IUHcbrm4e7bbwiA60muk1aL5xMcDWJsd0f43Bd/Dq9efht3trbkPbqWg1LhoOaHWG7Pww9ddMdD9OMUY4qsJRdIAdUcXF948Bw+9/PPYOlkHT7vhTxFOuojHY5xuNfB5TfexdX3b2B7p48CtJajvtdCOQjFWpqXZolWyfp4MS+VAwyCY1E81upO1QwTEBJbajL3rQxBJceZB1p4/OmzOHt+Va4NWp8Vdojd9UN8/09fw/bGIfKJiyIjU59grh7a2hn8wEFYqYpFZqValUFgp9ORYbjYyceJDMCoAC+vLuPUX/8VpBcfwtgpoZ4BlWiAdHsDu2+/g2svvorvvPQKrm9sISUA5Pii9uIgyHAaePOJ68OUtKEAGMmUlCG+VsHLupqjHM7h4oWfwYMXnsLDjz4L16ti/7CPbm+Evb19REkP7fkGlpdWsTi/gIceWkMUs/m0EE2GqNZDdA67KNsVrF/v470rdzC36mHhXBP+vIXU2Uf3YA8L/iomWwnc7i3YvSvYeO9tFCOuuT5yJ4JtTeAWtI3m9JrEFmN6RsUBc34nGMdDjMd9PHhxDZ/9/CNYPTUHh3sVbAw6KX7wnbdw49o+Sk4VtkXmsdpLBIDRgDCbZiq9eRhkTebgkbZXmhzBNdLsYWagIDaGAvaogaAB3MzvmEGsashz7Hc7GERdVIIJfvlLz+CZp86g2Q5heRY63RSXfnAVb71xG1HEz+aqHHVLZdK6Xhlnzz2E+ROLUjjw+iRonaTMkmOm3BBJEqE938Tp0yextjKPxWYJc+EEJTuS3KejQYY//u47+L2vv4JOZKNUrSKslpWNYMkRO2XHowpNzfZE3ywuFsw7VFao/GrUYQQhjL2yUrFxCGq+p/On9eBDUtETYO/uDnqbO6jmwEKpjAbZ8R4tl5n3WZU8cMfxRZ1H9ezu4aEoyQ97fRwc9cR2VjKifQe1wEWLrPtKgEYlRDUguYEAKNf2HMN4hN5oJEqGWCtwu8kEe4Mx9gYjRFQeinMKZIgqdq8cPhtCGK81ugdwNRcAV4FHZvikjo0tCtx/+Fv3K3B/MvCWz/XBlcv43/+X/0ERhHJ9XXL4J9l8BgDj8VRKWQF0tRLaqCaMjbLkmU4yDAdDbG5tSa4h57KBa6NR8rA6N4eLK6tY4UCPBuOsQeT6zZCT1KdVuGJdLra3agjPKa5FYadICsg7ZI2lLVDNfq8HsGYYqFoedcSUta2pcZXSYwqEa0UKh1yp5WJc5BjlGYYkKeWpgMl8PwLguiVR3zIX3ZNsW+aRprJmF9yvGIcR+rBKVDPwY7EPSYFxLHmMKZWvrNFFnXQMWnGwz1qAQzixoZQH4xO0bb+Atko5ImuqthhUYK5SoRjFrjHdVfbLCnlTlnr6q5IgqZJPVNd04yGAawtIoOxHQzTbbbTnFzHXamOu2ZIhI8kL3L95TkSBy7ziQU8ycONohDhijjWvEwK4c6g2FgXAbVKBG6r7i8CsgLhio6yHubR7Zk3E3DweMyEXHWdhmzVP5UA6cgw5MB6PRhhHIx3TkIuVq2RyUlEfMmORQIbqXY5tiVU3y+NNAJfrcE7irwZcTBl6L4B7XMJOh8a6XD3OR1RhxEZFxPVfKJ/32Smrz6KuRnONKgBX9VnHFsqqxxBAWf9PQH/mGse5ALhcZyZUphouYq4AHIKbfC7JyJUcSkYCGFWxjRJdDoRQq5T/sidNAT8FZKjjpYBpHas5Lc/vmTfMEiV1/qtpJxQoq4g0Zt+b7cX4+RUIrdSdKiKYji3qc1FhzHNEYu8Ro0eSDFHKGpOKW1vA27lGBdWKh0qFlubKtIhiXPJfeQZ4jfa6PXzw3hV87Wv/Gpd++JKQS/q9vrIiN62JIWZOGa/6U2piiObnGqaIaYHVDxngYPoPBdwau2HpbbRds/QgM+pXAZbE+pLqRQUGTPd7DehwfyDJh8p31mSsBfkw0T+zFsqzPdv9c5t7wV391rVy855zOpOja8ANQ9A0wIdENEivoWxhg3Ioawf7C9Yvx/bwBmDU1rH3vJ4BcCMMBqwnmIOtYm6MKs+s3awVW5UK5mtVzIUB5oJQej5aKZOMIHsnSRDMR6YjkACFxmGASkpFrqIbk8pZjtHrszaH2LXTZpi/Q/eMTr8nSkKuucpxQuVS6ptZuMGm3lJ3Of8bQUtVi8k3pB3UilLJ2yZgpaxhebwElNXrmVKLG9KtclkSdagsRsrKV3J1je2vBrYJ3lKZPQWgtGqePRitlqm6lXgKUST7cIMQbimE7RGwpRJW5WYHAe2MCULmEj3FLNXLV2/he5fexNvXNnHl9j76SYAINbjtc/AXHkB18SxqS2dFfasAXKW8VBb+ynlHiHYC4JoMcV4rqsBT1sjK3YokdZK11PepHOS+p6ghKmxEzz7M/FKD+ia6ygxBDfBngGxVS6t6Wsh1+n/i6XDfHsrrVSmmVX6xAVPNfWEA33sWQU1AFTKCns8oWFZdKsopwqhJ1Rqo5k7qYWyUpauYRpfp40KFN3dSq0CISADceauDJfsIK8UuVvIdVLIOKpMj2MVEIl7iwkWUORI3wh6u7OQoewVqAUmClihwTZa4AW5JTi0K2vACSVogSkiWSXHQG2DvsCsALh8dqj+jSH6f8VYkBPB+FzEDI3rYNzLfWZ83ZuKSMFCuVOVRqdZQCgJl7y+gOffeY/cGtVeq+mZKgJpa/Buy//QM63VbuXOYa81UeVOWhfopIYOY434/ScfcO3KV3UdmMT/7kWQdLWzhHCdJY8y3W1hot9BuNtCoVdHrHEltRIKGqPIdB2EQoDU3J/vu/sGBzD/YRxIIX1xcQqM+hzCsqPpayF4qQ1rmjdpxhffWtWvXxEb5qNOVNYz3Ckdc7CFJ+BNShMwN9f3Ec0wHGUNo0fFkVMvzs4ktP+2gxQZdRS7JWJFEk6AsIK4XBnD9QEhVdBbzCOA2mgrAPXkCiW2DO9do+wDjvSN4E0vFjQS8DkoihrA453QZqmKJy0bKaLBaXaJk4v/jqx/jaPdv2B//+6dyBD6+8H4qh/njF7n/CPzEAO6POXQak/qxB/YjOaYzV3vf8nDFraHnx9jLdxHZR1j1HLTtFlLMYX80wasfXEc3zdCs1DC+fQfu7g78wRHywRGWqz6KkoWjeIwu8wphoz8YwkoynKu08bnVC3imfRqt2IXTs1F0beSRLzZ/bqkidiFJTOChQEB/Sxk7SliOWEhKUeClyMoRkrCPfP4I+w+nuDPfRT5JsHTXR3N/EXnRgv/YGWytAjdDB5HdQikHKkWBtQ6w+MIBKld6oqibuGN4xQjDsMCEzFMEKPUzjPsDHLWAzQbtvHpYHE3Q7JbgpSX0si4+GG3iVtzBYrON2lwJLydvovKki8984hE4QQWDvQOcPHMOllfF+rs7+Ma/+CZuXr4La5xjxavjweYafMtGWHdw+qFVrJ5bRNj0Ua5XQKtLkSwQFMsS5MK4U01xtz/B3tiFu3IB/umLiMny4uCGGz4FgjGb7GkXqq14dOEjAzvFaGMDwqaCw1YBC3VZHY0nAqa26w7y/hE2r/wQ6N0CxvtIogHiLMUoiTCKxwIUU0UVi3Orj8GAoCwthkqIgzl8+/It7B92EXhVsVjrdzrY2b6NNOrAIbAj1SKLfRbYBWolG4+cXcaF04uiGr56Zwvv3lpHklNRqCyU1TDimAk9Lcg1m5aF3TG7WA/JZlS4JpNmyiLWzFIF4Bp26bRnk6EAB4zy34ocAVmnzGd89GF89df/Izx4ahUlFjQcnnAI7ZeEmVaUHMnXtKnIU9TjqQJXZpSa/k5VTrZNAHcb9pDMy2NmsKiwONjXo0ulFOZ/1wMEDg9Y6Rkw0uQs6YmLGfrP5ilNFwcy7EIHxUId7toCrGrwlwJwBTzVxJLZItqw4iVHjufPCKJFBavseF0ikMMYxWYH+cYRinECe8JhMKeieprFNsBkKYrCQIG/WRwjpx2nsHMt5BGZHzls15E8biw1YK22lI1y4CmgSdi7muFsAFxZbrSkQk2w9SCMADrBF4p+CeDGsAXEJXBMBoMOnU5GKOKBEA1GRYjNAXDzIMbmgOq0Fkr1FkrMgSuoaklkuEDFK7NkWIizyZTMM8dBGo1x6Ycv4I//7R/h8PBAZSgzP4cZLGFJ1NaB5yPwKzLIHcZjYZyL8oy2j8Mh8iRCiDE+83AdT1xcwiDL8fr7d/DDt+4gsRZQuA1ECYt9S3LH2KiLxdhE23A7jgxFzL0m2YACUisQl9/nz1LdQ8CQn2UwGEg+4oWlOr76lZ/HQ/MBfCeFU/GQ+Z4Ar2IqTgWu4yMXiycF4NoJAdwhOkd93Nk8wqV3ruPWwQjPPv0ULi40cPjhVaSDgdgO8pCTWMHBH4HYFC4ef/op/PDVVwREYWNPAJcKXA5EuCBOClpNRhgzxzhlBluGOEuQTCI023X84l/5Es4/sQIvpNKYFlYFov4Au5v7eOu1d/H6K+9iOOQggxk3BPWUiiKk8p7DVAI3tDV01QDGyUrCSs7AwX0qCi5ppgToE2RP1j42yoPRHrL8CE8/cx6fev5JLJ9YgB0w85MWdyVcv7yJ1166jDFFv2kJjsU8Qa5JhVjW+76NoFKR60eAA51lbJQdHBixOefAqLK6jLVf+UVkD55DmhaY60awdnbQ29jAlTfexB987d/gw71DxLYnTF/uybRsMiCBIsHkMmijEbUa5BpQRQFU4npANjMzVIM5fOlLfx0PP/QckphNqIOg7AtRaXd3H7dv3xF1bLPl49y5s2i1WzjBJlLUkzYODg8EELv14R08cOI89tcn2Njcx0NPLaO2UoZdL5BYXRzu72OwU8AfunA615HtvIajG1cx7qTSWE7sSN6vnykAt3B5P/H6U0onDismRYIoHcCyJvjkpx/H40+dQGsxRJHHYpG9s9HHH//hizjaT+HaVIYqS2ACJTwIHGSw4eb55dBqOtSS1UoBZcdqpeMyzWTwimWdACbH9msq21HFAQjXgXbDFrDX7SHNItQrBX7us4/iZx4/ifmFEE5gYzgq8PKLH+LFF97FcMBLLRA7QhKvSDQKghoeeugJrJ1ZhiXHgeeP1xqvKVqB0WkjQL3OYQ0z3yawLcYijDAhyWIY4+qdA/zO738bL71zFxO7CselVSuv51jefymgIpdW3szk5EBRDd0UQcTT+X8u3JIi0QipjOu7oN7GaUOrKAg8anWZgFwk9k1sDDt9JEc9+HGKhVKIZhCg4nmoVcuoawDX5jojVvBjHBwp1cFepytfqS6vVOpolj3UghLm52qYq4QC4FZ8XicKAOU9NYhGkhFMW3zaf3bHGQaTDPujWBS4CV0IaHcvYD0VfwQJdSaekBoI1DBDjvrkY+s/MwRUg2UbDz32BP7BP54FcH9y8JZX1HuX38I//u//W7mmOVAzgAqH4RyKE1gSFwetuhZQVwZMyuJdBj109ODalSnbY4JGR0cdcVig3QvdJCq2jdV6HReXV3GiVkPTcRFwxEQLGCuTmimVBzNkVQ4tPyOJJwrAVfEJJHRJvpcAuAq8nKZXantLAchkyz/O8jQDQjVQ1cNUXcVyuDWxS5g4PsZFgWGRI7IKRHaOwnNkYOlJXrILL2MGOPmELKAJMMUCJk4YsVByUW7PIahXBcggspZ2ehgddXC0f4B+ty8RAzI4M4pDbXOvOGasHfRDlBNKgWQMaI0ajNmH3K/MOkDCnvqZGdvJ6VRTZezKKqzV/6JGI1hMuz3ufQTZPVfIXqLWYi5ilRltdSytnMDKiTU0Gg0hLyi7dkfcNaYWyoM+omiEZArg2pKPJgDuCgHcZYRaySsq3BJVuArA5fsSm2cBcNWDtRjXBqlnBQxRZ1jIkI6NMV0xIpVRSfWeIplyDaIqiPbJVJ0RxFAKWplnHpvMqDx7EkkFTFeAqvjezChpWeeIgpexkK7mSWoFj1L2K2BKqSx5FFXVbdZdk8sotscmd0/KRTPUVyiPImKotcyAuDb7B3FB0k4/WtVpcL8kLoR4G1GJSyULgdwJrx4FNoWhAmiTRNkqMiqBw2D5LAQ/fa6pJABq+/GpOtZYJx9zKTWGdM+MYHagLdbvM3+U6szYJ/+oAnd2T1MWmsdZvgoMpCpM2RDznuD52TsYYnuvhyHX0ngi1yvPSb1WRqMeotEI0aj7CEuWRNOQZCsJ4ho45f129+5dfO+735Yc3EsvvYTNjU2dqWvcBY5VWfcP7O/lvWuYwPTA930VJ4MZMMD0jQb4Uc5N92aV8ppRmfUkeCSapMS1T61/xoZTiEyeIkDyYfJqZ2uE+wFcc+3d0/fKLaWcFtQ1NqMynfk8s2C7cWa4H8AVRZvkViuwUPINxXpWKUplnzJqVZP/qbcoeW8ZnXFomU3iOfcCBXIRwBXATS8BBIna1QoW61U0/RBztHEnaZRuRRrApYqUxA/GIRCUFQtcufHVORYyaUFLZk9eg0CXrCu+rwBE28Y4idAfDpGIFbCyjJb+T9vSylrELHSt8DWZpsoeYnJsuarJG1LbCUlEAcdmreIxmgK4uhelota4Jsm+x3VayLi8nxWoKApfPYOQn9dgrwJ9FSmDgK1P4JYAbqBUuPKgTasAuCEcV4G2Qp4j4YMuG5L5Tst94I33ruFbL7yKy9e3cPVuB6O8ionbgjd3Gl7zDKpL51BbPKszcC0kAuCy11M2+HxfxgXKzIskGkDI4xp2432uM9Fp7azUmccAruR3zhC7TfyBIbNrhou2jlekPXPvyXWn96pZAJdrtyihWRfr3FVZxwmo8xjJ9cs1SNU1H/XH3GPH95oyQ5b924BfOjNaWecfg7fq7wRvZ0BcqaP1uiCx94qyQ/CWj6CIEORDtK0jLFiHWM53sZTvoJweIkwJ4PK6zpgshV6Uq9prOESrUsJiI8TaUhOtuTISkguF8MX7QVZI6Wco5IhpUx+l6I8Y/zHGfqeHbapuO13sd7sYTVJxJ+F5cgnmaTWn1GZ0RuDaJUpmNYPyaZnMOBPJvKVtMkkDrnawMnM2IyZQeyL3eyH0ymiF71Nn4WoypwFmFWHi+NyoHlPNLM1DXQvG8oIArnYZ1Cf0o9a8H10jP/r8y1xR7/vsX1iDLLSbAuKurS5jYb6N/d1tdA4PZa9iGcNYJq4ZaydWJYaF6zezuHd3d+WeaLXaaLfn0WrPSyY1739Zo6WX0zMtzem4c2cd165/iI3NTSFKsn4i+Y8KWVqRqwxkRTbmQ+ZRVFrL/sq6nr2VhYx2b7K+UOzCGoxzB665dKNRIC7t1m3fh1+pIKxWESeZRBu4lSr82pwAuMGpE4gYz5FliLYPkOwdwbd9+E5J8pH5cBgx4ntIGP2V5RgO6KrowGvOwy5XMP7f/ouPcbSPIa5/J0fg4wvv38lh//hF/6IA7r0NydQ96b5G7McfXyOU27Ad/KtSKOz5mgcsOgmWU5rDBdhILLz63lXcvHEX8802QsvG3avvoujt49mLp9HKM6x2++ilY1zr7WNCq7ScapAu0nGEB+sL+HTrNC7mLTRHAcIkgJfWgCzEJPMF+BMjYBYQbNg4xHAYlC5aQDi5C7uwUTgTJKUxolIPpYsF9p5IcLW5C5QmKG/kmB+cgLsTouxU4C03cFj3MYxLCMcuaraP8siC8842wvU+XLLHLGX5xg6SYJst+Zo58hIwdhOkSOAmMfxhLFmd6/EhrmU7cEMXC2EDLTdE5kXYeyiB85kyimaMty5fx8HuDv7qpz6PVlLGa9+7jK9//21sbA/g7ad4rLKCh84+jrBOtVeGhaUAq2sNeJUCduDAK4dix8fuhANVqf0L5m8miEcZdroTJI2TKJ15DOPKnMpVlexbbcHF46SBsmN2sBpScLDAojxNY9now5AAEgcX6rphA86hQLVsobNxG9//o99FdrSObHSEcTSWzToTRSgHNRwylVCptlGrLyJJyNxl/kwLb11bx9cvXZbhDudNzDgadPdwtHcXg84WPCuCxUGfWK951BujXrLx6NlVXDi9JL9zdX0L795cR1LQzpRv8Lg5NepbYUtOc5+UKtPYUhoAc9ZG+aMAXKXIPVbgKj2DGSwqdQivR7ew4GY5FmoN/MovfBF/6z/4Apq1QJopuX445JNphIPC47XKSbQa7rOIEgUulWy68JJZNQvu7S6y+wBcKfk1gGvmlzIcMkLUCcFbDaCwQeFr8/XEv0wBkKLe1M22fEBznKRgdZGGDrJWBaW1BdhzFfX72j5ZVJ3y/u5bNz5KgUu7qRkL5R9piPSAVscCqieUXFwOHRWAS5JHQSvpuwfI+iPYKdnYBHyJWjDbg3ZQOtNZZ/rJ0JS5YDGzg1Ol2JIJqbIoLQIXWKwDay1Yi3MofKWkUZk5+pzIjaJ9YaXBOAZvVVPBX6CqmQrfFJZ+cBql3pvIDsT+F3FfDVbhIcpL2B4W+GCrh/VOihECoEQ7wAC1akUaBp4qDoY5DFVKFqpMmIvlYTgY4NJLL+Jb3/wGDg/3xR5LrkHXRsjBrFtCEimGJrNWaZFYqQQC/np5irjfw0LFwmcfqeHsWg274xwvvHMLb394iLB+GkG5LUBTFA+lVWUWCkFYDqQ5lCOYy6aOwxi5jziU4l4gjbBSF86q3PnzlUoZziTCJx48ia9+5ct4oE67IWWhnAcl5ARwScYRGUhJgEE2dQTFrYhWxSMc7nexsdPDG+/fwXonwpOPP44TZQ/dOzcxOOzIuaD9j1EUkl3abLakYVpfvztt0o19H58/znT2oWS+JMjZHXGgSil9aYKnP/k4nnv+GVRbXGjHyGUQZGPjw7t46YXX8f57t9Hv89jX4Ni0VKog5PkSW7+JgOW8qx0qHB1L7JVCuyJDo6yYiPqQX7nIqojlAuNkglEC9Knoi/vI0g4aDQef+vQTePoTD6PS8ICSGk4NjnK89L03cPf2EZDVUORkSnMtoWJzDMvOZFBBwJdrH//IMENbu4nqUjP+y0sLWPvC83DXVhB3B/B2DmD1+uKe8MLLr+NPvvkD7MUZIqZd8laiclQUq2rQRDqJHm0YYYIeYqlcMGNpJcOd3MXDT34Bf/M//A3UKiewfmcXm9vrWFqtwysV2NzeVO87H2Bn7xbOPngG5y+cw6mzp9Bo1JBGE/SOBoiGEQ52DvDEQ4+ivyOiOJTnPKBsYYQYSdHHeBhj49oA4cRHNb0DZ/91rL95SZ5jRIDWisW+LEhDmo+joA8qPw3tSKk0TGMkGRWWXbTaNfzcFz+JBy7MyXkgcSPPPHzwzjq++803UUzK8JxQBnAkCBh2P69FlfWl1hYeP8mWkwGYss4zg4YpCKDXZBlCSbawWh7NgJV/N4QJNdJQKr4jAkd5iuWFMp55fA2PP7SEhcUQXuggmTh48/Xb+OEL7yCOHNTn5iWTtlzz0WjOoVprYH5hFY1WBXapmFr+yTCSNQf5FeIWwTfD7O8BsoTD1RijwRg3Nw/xJ99/HV9/4Q3sDwE3nENQKsux6A8HKkPYkIpEjaYAHDNsIOAgQ+xygLDsS21ARS4HkByESka7ZqmT62Fs8TksV7lsOusymiDrDuCMIqxUapivlFEtlTDHPN96TXKoLJfuHQRHxjjqKAvlvaMedjs9HPSHsp4sNELUQx+tWhnNahkNgtflUCx2uT0wH7s36mPA3OEoEdBhkAK9lLXYADd39hAVFsqNOVTLNQQctnoESnNlCcljIbVVKkoK5pXKMGtm+KRmWAUef/pZ/KYAuH8+4Nbs0u+8/Qb+0W/+PaUuF6WQsjLlsZc9ROcL0kFFgUDKul+Bh2rAbXJMCYrxOQiM9fsDcWHg+aAyLrQtLFVrOL+0hBP1htgoh7x2JqkQJbh5s06cUAU0A+CK+kmkOLQgVjm4rDVkPKczYo3q1LyX2RJE/i7btbZo1RbRCgjXKp/CQmJ5QkIBLbirFWS+i6zkIOe+69rod3roHXVhxxOpPQjg8qtYCVM9x0Ir8FBfXsDc4jyaC/MqC204wohD0N097G7tYGtzCyOSVKW+0mIcLURRSlmqJfiVH1tZ4GnTRVVa0GuHw3EZzulxpfysuj5m9X3ms5uBtxpIqyGe5KMTwGXGplUIKUvy46lG86nUUkrZ1RMncer0WdTrDXECEVBH7EgNgNvDcNhDTPcGAXAplXbghVwLF7GwdFIAXA5yVd3C+lfZMBk8zXUAACAASURBVLOm4Q5hAFwBVZmLTIBaryez1vBa04rhcCSPOB5L3UHQxmQ5MvuWgASVZcb+WABcjekbu16us7xO5ZhIfqwG1aTnIUCjLJTFfpmXoCY4qFx6nVU9VVkqdxu1Rqt7wGSZq0w7A9wqsqycqan4SLm/GKcjAilK/aqsldVwWv1vCuAmhfRutBcej0mkI4jLXE21b4chgT4qlQtlza2HwLajnFkIbvs+VVQEuNRFJP2Mfh9Txa2+d47Vp8fvfVrlawDXrD5TAHeap61y2AX4EwDKEGoVyEuFrSiqGWUkOfAktBiSiNoTt/cG2NjqYsS9OSL5ksTiHLUqM8kDNJsVNBvMHrQFxGU/IyQfnU/KWvTw8BBX3n0XL774Iv7w9/8AV69elX1c1hBhNihVpekHp57PU2DAfOKZvFED1E5VulrJrcG72U7ouMcxpGIFmgr4T8UhiXRUcyWsmS2lZOVxsG3ZH7iW8O98j4wvofrc1AZT5ZjaFI7Rd7NnaLBjet3pn1PZxMfkp3ver7YONkQFtX7qIYFYh6p1z/RxCvhSRCsBzvSxPyZQm0xSffzkDCkAl/ewANIEKsx9ZICvmdiihUYNS3N1zFermK9UkY5GSMcj1UKL5T4JR0qBS/tgQ3AV8g7vWu3ERPILSc2i+uZ5Zw6rKEEdcQCIRFWnVP4EcXmceI3yodR8zCVW+evGKluAeTa/M/u02k8VYKk4WIoMJep+Ud/qr9odR1kkGxCXvYXa+qa2vkIaMT07c9nVWuzq+0XqJiFf+qIoFvWttlEWRaSs6yEscWIiWEk7dcZVKPU/SXusNcaTHK9f/gDf+P7LuHxjG9c3Ohijisxrw6muwKmdQLm9hnL7pDju8EHgV7W2ygbf8IfETUwVqGrPEWBI1QxcWEliE9Bf5j7abnrG5l/0lVrdapS15pqVvUiuNWNTflwnCZ2FylsBq0gG4l7D96Ay47lP8bzw+hSAXOdLyzUjxKIZm3SzV5s8co0Y8nd5xcoebeoLnV0/W28YFaW23dDqWxJajY2y2uG5D8u1XGTSk3tWBs/KEVgxAozRtHpo2T000h00kh3Yo33Y433Zi9lzDOICwzjDoD9AGsdYbtWw2m7g5DKVoVUhBU/o1kFiDN1WcmZZQ8Bbqm57gwid/ghHvSH2GSHS6UoMSI/uITx6fG9UVIaBjkGyUMhcSYHiQgjR5HK6QhG4DSskigczZC1FzpBPrBXp4kaiZydKKa3dSTQIa3ofrW1Wa9Z9AK66yMz9Z3LddTWk1c6mgL5HMDCz6Cly8XEd/ZHKW1ODS+a2chrjo9VsoN2cwwNnz+DE6jL2trdweLAvs6U8SxGNRnKvriwvoylOJoqMvbe/L2RRvi7Vt3Q7Ya1Vr9Y0cZLHayJOEqpGcLC/v4/t7W1sbm1jY2sLh0c9HHX7cq1brqtHeqyTRcOtQF1RWqu1XkiYeg7KT8v3wnMn+dz8IanL1DVNwj9tkXxaYddqco8zAswuleGEFVRPraF6eg1DCnXSFNHuAeL9I/ilMgK/LOefQL5V8lC4LsZcX1LOVWJkBHjnF+FUqhj8z//Zxzja7Ab88d9/akfg4wvvp3aoP36h2SPwFwZw779i7wNdfjzvSL262eNuOi7+qRtgc5Cg5vq4WCmhncTY39jBzs4WNu7exdHOLhpsQErA0f4tnFqp4ytf+vcwnxQ4uvQO7kYD3HEm6AzHwFGE+KgvirOl+hzOeg08G6/hYn4CFasOF8xcDJBIdiBB2hweUUHZaIDczZE7zKbjgMODU1BBN0HmjZHVU3gXHUQnBtixtgGfFmDsMudQ3QkQbFARNYdx4CGnQnREBVJN5WseHsLpHmHU6eBgax+BW8Xa+fOS86ACNlXjwQKJci+H+FGUYmu4ge9ZH2Ld7+NJfx4/k88jHOXI6gX8v3YWzvMldNx9/H+XXkZ/0Me/XzuFpRsxPnj1Fr72wS3c6k2wNC7j6copnHrkKVTWFlAJMlR8Mr5Y9CYyWHaqZdjlABYzTTh049ti/iYtT0YpdjsJjpwWSg88BcyvYiLZXcwamoh9mBS42vpF2fxk0oxIlpI0mKo4U7ZiSt1ChjjZWMyKJNBIt9nXfvAivvGvfwdu1CeWgNzy5LWUvQyzFkJU601UG21RUPt+FUGlhp29A3zjWy9g92AkVkxpEcMPgDjqoHu4iaO9O5LjwXK5IFuMtkJFgYbv4vFzBHBX5H0SwL1MC+XCRcFqcwbAnQKT+gZSeRia7auHej8RgCsNpR6waAWuAkl53SmQ0ShwvcKCXwCPPXgR/9Xf+TU8cn4JlYBNpifMNhZbUixJUK6m6pEdzMLLKHAJiBiG9D0A7o5W4Kr3I59VD8FFBawOuWroCUAJRa9Qyl+h4uvX0+pbUebq5l/UvkqqorNsxIsSqe8gbYYonVyA164rv7K/JIB7P2Pc/JvHUsDgGQUuB7wEAx3iaZROHo2Rbx4i6wzYhcBlQ2Y+jwx3FduVQPrxsciQszEfjUQhQzai5OeywaTqkwrck21R4hLQ5bEXq05R4YoU/bjIN8fHXEu6ARDiiJLgCpGCmbFkYIv99oRKYDIrExTpWJo4StNZaEeFh81ugvc2OrjbSdBl1q9YaLHJZZOphp+lMEBIUJAMV7Jb+X1h5g/xzttv4dvf/gbu3r0j4GAl9EWVQkb0JFEZYgQD24sLCAIPk2gIb5IgGXRxfqWOz1woo1ae4MZRjB9cvoutrg23vIRqpY1arYpu/1AUvVw/WPgbJS6BW7HiAWQYQ9VcmkS6YZ6gUi5L7hQzX/b29tBut7GzvY1WuYRPXjiFv/c3fhFnahxoTBSA6xPAJUlGDUML2s8aADdPYMdDZOOBZMsSwKVa+G4nxgNnz+H8fAODrQ30CeDaJWS2h+5IWb1yiHnu7Bmxzj7Y2kHgUA3E82xjTEvIKEI/iUWJxcui6oXiHsHz2BsdYOXsPD79xefQXKElFHMOI8m83d/p4Ic/eBVvvXkV8diH47UkvYiq20qpgE+rWCoCkMPn/SX5j5moMTl85l7F48kZhkM1fjHBYDQWK1cCQCmtygraD1H9liFLaB+9jeXlGn7hlz6LM+fnUWkxrzVDOnbwwdu38MYr15HGZSBnRq4nxKMsj8RCmUNyZs3xOlU5Zq40cKZZVgCOC69WweqTD6PanoM7iuAzk9UusDEc4d9+6yW8/vo1HKUTYeCaZo8NuQyExTY5k88szeQ0c0lRpk32nmLm09p5Dp/72V/HyuITmKufojYCnd4mHnp4Hps7t7G9cxeNZgO5nWDz4A6ai3N49MmHcOb8GZVLnNsYd2Ns3NyU8/vEIw9jtGcj9HIEFRd2xUFi58jtGE7hYPdWgr31DtzBVSwXH2L7vUsY9PpISx4SN4WT2yhPykIimLjMDFfgtFjFMu89HWIYdXDmzAo+87knsHoygF9WxdWon+GF77yF9y9vwbXq8GjNO8lERcZ7UdmeamxKL3NmECSDBNpLGdcFXXCZAaoMjuT39YEWRd0xEck05fJztINlTi8JAOMBahXgqUdW8NnnLmB5tQo3ZKPvYX8nwt5+DNuroVKbQ+A78AMbJWZJlpidVlaOBqIOI3CrHT9YK8j+R6Urs79HmIwOkYyYDTzBB9c28OKrV/Di21ex0YkRObSYDTFXqaFkOVL3cF1QSkoFIvJvBjRQqgul0KZqjENPgrjKBtSTvEsqTeQapmWqZMkqaMuow4SUEWeYRClSDjqGY6xUa1imBbJfQrNWRbNOgKkiihAe/5hKnD5zcI+wd9jDXneA3e5ALOYWm1U0tfK2TRVY6MtzMKOQLx2NE/TGA3E6GIwjDEYJhhMLvSTDdm+AG1s76DFnukTQNxT1b7VSQqVcQoXqOcnD4/RXDY6H8URed5qHrLd2Kkae+8zn8F//o/9JDURn/vykTenbb76G3/z7/6UaDGulpgBQ2o7R1PrGOtbkOor6S2pCDkgdGdryvcbM4YpjIfZQ0U9AqkSLTRtoVyo4PT+PteYcVusNVFhHpgmpH4pLxvxb1priYqJjJLQaWeZ1UmAZsEyDsjMgpiG+mbLBAJzKrlzZFIvyxii8SDLS+WGjwgYf1cUFzJ88AbdWgVUOBEym9eD196/i2nvvIx9FyIcxHPJr2D/IPg9ktMAtB2ieWMbS6TWcv3gRS0uLkvEbD4YC4N66cRPvvv0Ojg6YDcy9QCkNpWaRp1E5gOpzKEKgosAo4EzKPE2Sk98xNpuGPGgsIo3KU4Mhmoun11s+vQJwZT0RUCZHs9nAytKSqG4JtFKhQ27P2slTOHPmAclKr1VpfK1cZyQeIU0wGHQwGhDAHSKJR1KfUUlVKrdQri+guXACc+0lsesvV2pwWasIsMAIDkWIIYDLaBWCJbOOHsaGdgoOynnLxHpQZWYmMogPRXkbagUuwWGCt8o+maWuycAVQEXUtxow4+BbwDsD4KpsbVGmiQLXEBhIouJ702eCSqRpxqkC4oz6S/UV6v5R39eXyGz+sZyX44GzcaRQrgLmNTVJVNt/fxSAy5xYkxUrRFqXRJASymXapiqClrKKprUlgXEOb21R57EG4PrOYyNWnnK7zVgnf8QConCMH6FHTFcd1XJoNZq+tFR2s7pXlQJIHxuSbuhAITbJCsAVgJcqd207KUrewsLmzgDrmz2MxhOMI7q58LNkqFZLqFV9tFtVtJoVVAXAVeQSvk0SYcSKlsTDaIz9vX28fOkl/LPf/m288fpbslYZgI5rGHsBEjIIokqvpNFtM8hXa+ExgKtuv+Pc7eM1VCk25QzPAA3Hs5Pj3FID4IoqnMBhFAkopbJClbqbBEzmlPJJ+dmMAtdY5aprTGdFi6r2x63+mmhsemClV9QhQGoRUn2L7ien71+bz06tlXk/0PJdEYKlhhQQUgG3U8P6mSxSQ/xQWdEKxOcf436lak9NCDKgupAhlGqWJcAS16j5JpZbTSw3m0jHYwFwFTyhagTZHTTmxz5b7U/q/jYqWBKBFOHZWMwrEFfihLjfUCVGi/Y4EktlAi1yzEdG9axzfSRvmhET+jV4/3It0WwRQxLieZN7T7uvsIYxubeiwtUP9b3jTFzTtko8hK1Uc7KmECxj/6B2j6kaUkBIEt2ofgzpdKCsk7kWGACXGbh0M6ICN9AkF85yjH17khcYJRlefed9/On3X8a7N7ZwfasrJr6Z14QVMj6pDb++KA8nrMMN6gLGMH+Vez6Bb+lxNWgr9rUa+J7a+hNEp2iDymISkUtaBU1nCe0+YchLKmBcXS/T+4/AU4nHnq42rEeVo42o2QUoBmyXTmckCjFOSMdAEAxLYwHFBKsiOEWlMpWlEmejlIra+kHWpOk6rgFf45DG76fMGp+xtzXn3NwXPE9CENeqW8npFjciflUaSX6PPZ1r5Sg5QJBHCCYDBFaCwE4R8uGmqNsj1O0hvPEunNE24u4uos4u0jiSfNQozREluXIYs4CTS/M4udjGykITrUZFXHMUoZNE3gKxWCZnGJL4StJrd4CDbh/7nb7Ehhz2+2JZnwhzXEV60RK3FPpTlwWprQji6nPD+QQB23qjgWqtJtefOD2xXtRkBlmrZhzLDNgtS+WUADFDijpmO80At/dOqWXvmQoOzDqmGXKmH5hxRpitlY9/T33XrE3mZ8wafrwPaMcC5tImkfQKjXoNrbk6Hr54EWdPn8LezjYO9/dkBkJiG0l7vBZarSaazSZarZYQ8AfDATqdrgC53KtJIp1vz2NldVXilkS9y5zdRLmbcY+iMGY4HEqc0M7uHq7fuI0bN+9M7wehBbCP4r3EuY+o2o9Fy4ZEJTFaWvUvAG6s+n+eZ95vsspp54FSWEZQr1NBoJS9EjPkY+70GppnT8nMpJ+MMdo7QHzUkRgwznZrVSqwK7wZQT+yYUIBQSbXXc5rZXEZbq2G7v/4n/ykLcs9fc7H//j4CPxlj8DHF95f9gh+/Pt/oSOwt/sRGbh/xjP9WerbPwu8PW5CgA3Pw78oV3G5m6LbLVA+mgB7HSQbH6CFQ7j1Eg4HffhpgpqTwMoO8ImnL+CZR88j2zvE9dffQ8ezcSceYHfnAOUxbZJHkhdV9UOcrS3g+dEZPJ2fQb2oo4jIOAxFpciCRxhsBE0lJ0AmxqBzLpWMzHZgeVtQkRsWsBZDWEGEZHIXUdiHNW9h045xO8lRietY6lfQTCpwxwXKQxt5RvvSQIHVXow0iLF+8zoOrtzGxYUH0V45pXKvilQNqTMLBW3Vclu+DkZ9XBq9jW/W7iBChi87p/H8eAGlOEW3GaH2y6vwn/cxrvXxwt1bAuo9Mayj/OI+3vvG+/ijK3dguS08PHcaJbeMw+UFuKeXcf7MCpbCDOX0AIEzhF3OkFM5KLlStEFz4fB9aZXfJIpw0I+xHfkITj6JYPUCEsfHMFJWGLQx81xfNbpip6aRP5FTauYqBxYcwpXYSOjjjAz98RBhmQpAH3TU/Z3f/n/x5g9/gNApZECeFSVkVMA5HBp4MhxSQ5wQpaCKRrOFYZzg29/9Lj744EN4NoGqEmyPA2o20QP0jjZxsH0bdkZUnQw/Nli2FMHMonv8gTVcOLUiRfb1jR1cvrmBJCfbTBfh2ur4mHWnC8P7AFxTxM0yjfn3WQWuFHcCSqh+QuWWUC2j7dM4lJCmUIGPPgq0whBf+Ozz+I2//auolXP4JRtOyZNCiGCqamiUbYlYGxPUZRPJJ9f+beo5FQjpZBayrQ7yD/dgj1Jtp6QZvppGL42psVOmqk+yYY29pLamU72Q/J80hNoKVxqWHwFwOcxwMCGAW/fhrS3AXZgDfJ6Lab+vmquZ5l/+ix6m6EpQ2KeSyWUk32a6qBeWKZtcQIwZEFrmt1rdwF6dxI1+jGKng+yoj2KYwCEzUNtPcxjAgQgbtZLtKfWrTPCU4jYnuSGmTao+h2SY+g6w2IB1ogVroYGc+cS0uJU8WTUV4POpXCY1GJKiXucQm6mNGrZpO2fN+hVVAA8Wlyqx0+IwmQAaE0FSseAtMgej1MF6J8b1/T52oxzdQY7RKBLGfUIlBRt235fc62oYYm6uLs0SM00JjrJZXl+/g5dfuSSKAw6jOLSrliviS+k4HvrjRIaoVGEQEpwMDhHaEzx5fgWPrdJebIR3N7t47do+YnceLpt2uGi1GugPjkT9QkAxKPno9Xqy7kRjZWWobJVTUQUzE4qXGIc7Al5RqZumQtJQ2Z05SskQX37mYfzql38Wi0GOwCdSY4n6WQG4XPN5nbnKnpzni+SUSYys3xcm5/pWB5feuYr3Nzr4xLOfwEMrbRzevonewREyuBimhdhAdYd9BL6LE8tLYnfsEIyZa0muWDKZYK/fwzBN0aOK2HNFtVx1fYS0f87GcMICz3z2MTzw5GnYAXOUR3IdjnsTvPbSu/j+d1/FeFjAc+twvRpsh+Cpar7LPtXFPtpk2NI+mizpcYSQVnCTDBHVgWT6T2IEzMj2XBx0OmLdbDklWS9Su4RhQvYq98gB+r19OVdf+PIn8ZnnH0ajbcGhUrQoYffOAC989z3sbNIinHsZB+Vs0CaiXgykOVQMdjM4I+jCAbQaKKuMVSf0ce7iObSbNYRFLhaFI8/Bqx+u43f/zfewsdHDgEMMyerj/qDIHzzvVNYZME1ScJ2SsioXVZJqrqVBpPIOBVZPnsfPfek/x1z5PErpIoqhB14O7baNuwcf4M7hFZSaDhZWF2HTsaCU4eGnLmB+aREb65twMheliQM7mcAvWQhCD2HWRHQUoVz1UV8JkZSY2ZWgtxdh/1aCnTsH8EYf4oR/G3ff+y7SeISIBCcylQsXAd0+yFx36ABREgCAOXUEKqKYjfUQzzx7Hp/41ANoL1P1wbvfw85mD3/8B9/HwR7ZXMw1Yl41BzQ2aIGqLmS1phil3DEgQ4BFM6BFN6As2JSSSqkjJStQJpbqPIlNsAzMtJWttoDLsgTD8VjykeI0gucmeOTCMn7+i8/gxFodxGXpxjChStuuwXF53ZZEpW2RvUarZFEksHFXA3wZqJrmngMcZvdRKRrFotDvd46wubmH96/dxWtvf4gbG4foUjFGpwGGJ5TLaDcaYIYb7d44xFBzY2Xzao6HArLVa4qNGFc/ISkpiE4iHcRKXlknim2gZL7RYl6DOFTX2BCr0WQcoxiN4UQxTjRqWJ1rYC7w0apSwaUUuDaJVRyaZBMMhn1R4O4cdrDb6WO/O8AgjtGqltGu0z45wALB34qPRqUs4An/EMgcjIcYEsiMErGl61MZkQEbh118uL2HPsFEx0OeKWIH76tK6GGuHmKuVkElLIn1MIf4zHZmHmocJ4jHsVYDpaKIfP7zX8Df/rv/4B5Y5c/TkL795uv4h//NV/XQX/2mjPW1gkoNMPVwbMaqWwEz6v5VoIIadPOccSjPQS4HVlwOPLtAybIku3C50cDJ+TZOLy6gzsEygSXa/bOO14pyjgPV2eaerxTvotyZJiQohwfJW5NhrcqAnX2oPC+VtyZgg86ZNe4QMkAkKEcVIN2QuTe5HpbOnsGZhy/Cb1RhhQFyxixYwNuvv4m3XnkdfmbBzy3UvAAVrssCVOUYTmIkNlBdaGHl7Gl88rOfwQMXHoTHbLEkRuewg6vvXcH3vv0dbNxZVzWDZPpqFodWaKk7SxNcprm1GsA194aSdE5rEnPOzP15PBydrc2Oh6NC1pTlVwMRViEA7cLCvKjty+UqPMYJuAFOEsA9fQ4hs9A4jBXVF8TBhETb4aCL0aCLKBogiUZSH1GBS5V9ubaA1tJJtBZW0JpfkBw8DutJRqM1O29Myf3VGW7KElaBOKJwMxElmmipbGZTAW+V5arKcGMcBN08jIUySaZi46oiFhVIqco1AXGmAO5UhXVMWGCtREchgrd8GPGXApoMcKNITypDdhaoNfnKx7nLUzxMg2wK6NV1oxl7ayCQbkcKpDEKXP1vM3jWXtoxY2joehElosLlVwKgHgFc2l+HJPoRjKS1OUkVCug2udYEK4LAQRAS/FGgl2kxDEh0/xjhGBP88QCuAVgExNXGPkrRr4fHxrVI1nB13xgAl2CqAN8C4DLvXDsRGQB3gzbdOWISpG3mJOeoVj3UKh4aDVopB9KflmT/NUp1rfrkejJJMRoN8Mbrr+Of/7N/jpdffgWdTl8AOgW483y7yHi84rEa5Mv9Z9gVKuNYKn8NEKo18tjlSZEvlKpcjqruue49lgo0Ve2OAX/VT0xIfhmPpMdVAK4iSxPArYSB7P+sryUDly5fJHOWPG01qtwmFCFBff4ffV3NYzX/YXpStaOQVruaTWC6G8hfjD2tet9UqnKPVMo7pQYV29wZhxHpjfV9PN1HplCPyQpVqnVDnjbEPrE7NnQA1qR5gXajhsVmA0vtFpZaTVmD6LZEpyGBG+TzK9Iu369RA/O65xExAC5LCalVxb5X5a8KQVcUnQrIFeWmVskRMOkPBrLumGNPEivXInFnkjpaq0EJALKm0y5Ecm9ZjEpR17TPrySX0PZZakGtwhUQ91jRy/VPLiO5N3WchlGaEqgkYZHXHyddOueVYBnXaBJagrCsLIGlHlKKZI82tgLgluSz+yXea4osJuseLW5zYJTmeP3da/jmC6/i7et38cGdfURWBUXQROHVkHt1OH4Vtl+DU56TR+5WkbtlFSGhiziT3i2fwhBYxGWC9wmtDZRikCCrHHOyV4UoTdtX7T4ht4vIq7UdwTG8auo9uU503cF7QOoF9o2eLyAuX0dqS1rJs3ZnznRRaPcqZTXN420U6rw6hMhj1L2yninQ0awtyio5F/A2tQqxj+b9KdFQQmJSdzkNgSXpXYBbRei25H1MYLH20UmlPAeeeHFlCIsRqlkfFTtB1cvhFWPY2QhW0oEVHSEbHSAfHWAy7iONBvJ6rLWU5bwEvMt1dXplCSeXF7HYamCuFioBREEXrgyxELkVeMt5wGFviN1D2iUTuB2gN2QEyFjyUDmbEpU0XQF0ba2iM5Q7FB/sEXgPsK8keYCRC5VqVfpLXqfiMEDFvpm7TStWtfYoNyZ1jNUcRc3ppoDulBFjqh2z2+jFTIO303N4zKDRlaQZJunf02vf/eCsrPuaXCKvNEPAmQVwjcRcnJjSGK05pcA9f+4sTp44Ifm3w34Pg14XQ0ZMjMaScc66hKT75eVl1Gp1uYbYdx8cHAqRlVESlXIF8/PzaDWbmGvU5bqiw5qQAaY1gyVxg/3eAFev38DV6x8K6YQPyTdWtkgoGGkivl+6z9SHS7kI6v1L7k/Vx6nbTe9jso6pe9cNAviVqtxPjLDLCvaMDponT6B95iQGKYnvEUa9DsaDAcJaA0G1gWpYRUCXTqq9cwvjCRBlQMTlOghRWliEW6mg+1u/+udpW+4vTz7+98dH4C98BD6+8P7Ch+7jX/zLHIHd3Z2ZburPvgz/rJ/48eDt8W/Okjt3PQd/WKviRlzgzs0O7ly6BWerj7n4DlZWIuSnF7BnWVguN9AYdJF372J5qYpGLUBOxs5kiHGWYmNrGxSqLTUX0N/rItrtwxtkWEENj+038Kx7FmdbZ2AnPuyJBxu+VgsSyaH1I+1JNUtvaiNLRSQtd3OKsGCXfRT0sUMH+akc0WqGd0opXreB5tmHcNoKsXJ3gNa1LoJN5QRI2mfhW3BOzwGnG7jzwQfIrmzgTNaAh7YqLIsElmQUWJBARW6EVoztZBd/MHgF3xlfw/ywir/ZfA7P2Sfh5GNsL+6j/ZVVhM96yKo9XDvahFUq43S+jPQ7u3j/997C5s0xTuULYuP8zXQbl5bKaH3yOTz1xGNox0M8aNNSpQMEQ+RkiiOAVzDXyIJfCqX4zLMx4nQgao+tbg63dh7t009j6NVxNMrQHQ7gl5lnQdVngSxJUC37Is50PJUdSUUzC76SbaPCwYhUOMDEzZEiloF0yIYgz/B//1//E402JwAAIABJREFUD+7c+EBACxZ3rsvMlQqCkLavtOwJUCpx0FJDs72Ebr+PP/3Od3B7nbmGzNzjkwcCMlkWz2kfg+46DjZvwqFtKqsJXchz4FcLbDz6wCounFoWoOfG5j7eu7GFKFNZEAYMVOCbajxVY62tO/XwcZaBZwBc8z0D4KpizljOGSswNSAQ+IHPKe+NxZMLJ89QyidYa9XwG7/2n+JnP/MJhKEN13dhE8DlQZZmX5Wq6g6Taaf6jCyiXFfy1/ISNSrKPtmloPPuEYoPD+BEWkEwY3UsxefMg42mYJpaHSlDAz2AN4Cjajo4HD8+ZqqJN4MmtUpRoZqFHpwTbdirLeRl2tqqn6MqVuBtvVQoK2U9cdXMSvHtlmmOsm1VbO97B5H3rIdm+jX7Vb8veR56yu71kO33UPRjZWtokHWW/8ypjCJR0UselpF1aUZwTss/5rbyv5GL4Vuw21XYSy2AAG6FajEqpVVWG48rlZEKtFe1NPNfZBAqtm0mjEXQk+nxk4bO2DtLQcxrm4OPCRIrFVt25ni7EQHeAD24eP+og+vdEXJ7QbIQx/0jDEdd9McxDjs9dDo9lCxmi/Lay3Hi9GlhbS4uLiIIqbi0cOf2Oi5duoQr778vn7/sBihXyaIsibVemg5hZQNY4wO0azaeefQsTjYDDAZDvH51Ezf3JqgunkOpuiBqBc+1kFL5ORgimugRkSjvJvJ8cTQWogcJAePxSFQf/DuzUAhe8x49c+YUbt+9g8XVReztb+P5h0/jS09ewLMXz2GuZKFcoZ24JeQAWglQ9UjLdMk95HrMhpiEhCjBZDBCNEywvnMgdv3X9kb4pb/yy1j2Ldx+50109w4w1talA1p7EYBkPhQztNMJKq6NGrOXyD6dZOiMxugSvHVctBfbCDjd5JB02EM/7mLt4gqe/+KzaJ+gLTGto2Nkowluvn+Ir//hJRxsDVHxKwgDKqTp4ODKYCFgzlTJQzkMRcXEPwS+TR6iyp5RaiuCOQSU2fzysw4I1lI9VgDjiYXD/gi9YXeaaTeOBjh7Zh5f/tIzWDsVIKwTdPPQP3Rx6fsf4p037iLPeAyNgwItJivC9BcbMU2k4DCKKgPTvIpqwfUQVMt48MIpzDdDWIXKMu8mOf70hTfxvZevoJc6GPm+5HfzXnB4H2RKUSfDOHnwk3FQRHmxK8AK90tHkx/cso/EsfDYc8/hK7/6d2GPm8g2A9x5aR+1ZA5hycVWdA2d+m2Uz3FfL1CvtBE2AzQWy7j46IPY2+pg+8N93HrnfXzqyfN4+NEVILBQy1ewc32ETidC82QdtRNlFG6OZJBhvD9Bb3uCYngX4/0XcOPdryMa7guYOUkC0BfVJlPfGiHjIlIEoJVsDua5F0hGjmShfv4LD+KJZ9uoNQmKM389xPtv3sAf/v63EcX8zGXA9QWQsiYQC1QO2XmeRfUkAKW6j2VdERUC7fwmEk+RTGJlE2zTVpeEHN4HthChqKRgBiLz3NjoC+ghQ8MCk5gD30iGUWI9naWIkw5OrrXw81/+FE6drqFcyVG4QGpRBdFEyZ+T/F7YnHJy0JXIMl7we6KsSJU9PEdPPAYEKYcRut0+9nb3cWN9S4hUN9d3sbnXR3/MbCQHE1HRs5agGj/EfKsln/3g8EgGFwRxVBiFyqSUZV4P/fTuc+/WYPZMvayboY9SkSkrRQ4z+eD3YqqbxiPUfA8118VSrYJ2WEK77IsNclsrDEmkowqDFua9QR/7R13s9/rY7XZx0OujN4gReA4Wm3NoCoBbQZsWyhXWNv8/e28aJMmV34f9MiursjLrrr67p+fEDAaDXWAX5x5cYm+bu2teQSmkL5ZlBx2STYqkw6SloMJkWArKjrBDEfYHf5AjZIVJhS2K5y53V3twd3FjcQwGM8AM5uyZvq/qrjvvdPz+72V1TWOwxNr4OEBU9ExPdXXVy5fv/d//d/Fnlbq67/no9YfoDz0MhgG6foh+ZGJ5r4PrGztoM/sPOWHH81PzmlGBQS4eX6tZq6BOdW+FeapUQ1KtTxt2GxH3g6GHQrGIT3/+i/jK3/77arxG0MAHP1XQQvl3/9t/NPqB8YaV1AoSH6DUL+M9NAFOk0SpkzwPnXZPvmbqRz5flH3KvE3KmlIhj6ZbwuL0FE4fXRAgvChe0aHYyme5lVwfCMAyr41fqQqiCiRTQXL+C9inv3LtJtElZMZbrP+cfaWiTuw+1X2TqfMy1QebzWJRXbRhlBycePgcHn7iMRRrFRgkcHEhy5l47YVX8OPnX0KzWEKzWMZMrYHJck3IWGzMbbX30PaGsKolzJ86jq/84s/j4088Lvan3O/73S7eOn8Bf/7v/wTXLl9BxP3LDxB7oZC6uD/KVB45oCpbdaVozAB0bZGs8/NGVkhjl1s1QZUCcQQu6tmRgTp3NS2FA2LALZdQrdVRKldRciuoVpuoVZtYPHIMx46eEBJWRtAhiTPl2hQHAt4qAJfgRl8y22S1t2twKpOYmjuOqdkjmJyZRalaVWoogqu0pgazEw9MVkQZLbm8qr4e3dqaYCh5czovkwoUIXgYJiqVEsqVElzXFbcRBeAq8DUDcaUa1Zmq4wCuIi8dqE+ZCSlKf8nPVWRM/pcpBbOhVqCJak4LwSGL28sIjBrkG+8jjwO36hpospSOP1HEKfUbDrJSFWAuBFsh/0EcOUj4Cnyq3RWAS6CWAC5VPcyD53pPq0oBcOmaQecagkQ6R5XkPccxJJogJ3m7SiV4QHR97xpydws4+/e7G+Pj4KUus+8CcLPPKB9HA7hKtR+OMpq5hrBOE9WcYWB9o4/lVSquCRjwWEQ3pwTlkoVSyUK5TICT9r1KdSuqIp3BKrmhAgSw3g7x9tuX8G//6N/ipZdewerqupARud9I9mg+J/cyFVMKOONPZjEPinCmQLMRljQGuOvzXMr1X4F6mXpvXBE7vr5mI5gpUnlWo9Um/06Sptjp5nJwHRtltyjKK+aKK5vaaLS/ZfEJ2df3V+Ae7KRy1fSZ6IB0qwEqPWllLdKK2YyZqwhUhtT7JJSK4lJs8LUalOOorZ+zXFYBNDPLe03GyIgMHKPseWoPUwQgfj6eukRFLQBujCqjDiplTDYbmJpoyp4iJCedFZqQsCtkZXWuPCBEqJWE9wMJBeSY8NrSuUhAz6IjY8E6nPt/oeigSnJXs4mQ4MlggP32vkQqkGzWG/QFUOEapNwdGFulgGBGX/Dz8kzEcx+VkARmGaHikDSrAdyC2CcTwNVALpW3OsNW6pcMwJX7Uv09Gyf1OVgzqP4DP4soSeWzFMWyNANwMztpfrUI4OaVKpVqUwK47N9YfI8kweULiFIDgxB48/JN/PCV8zj/7m1curEG33RhOA3EuSIig7Usa1QLhtsAnAZg14F8TYGzvHKyxlu6lyMQpuxjogTU2ZzSK9FgkwB98pl170O7MyiHe35fgbsSzaI6JRKlQbIrwVDuRzJvJFpEVR05uwgzX0RqkuRAgoSHJPTluby36GBVpNV0oSC1t+95migIISDbHC9hmuheiLYQ517NeSHz30gQMjtYMmAZzcR6ORwBwMUcHUgkbRamuHHRectH7A/lK/tYnMc27az5nNhHKemjnnZRy0eo2ynSoItgsI/u3gb2d9fh9ffhDzqKUMJ7QMfdCHmCtXlE0rqJ40cWcHR2FpMkebs2kPggodMnYZjOLgRvvQD7A18Iius7LbFO3mfsA8mCYSjjTdKtylVmLa32Jo6xxPtwLHiWk0zcPNySKwBkpco6gsRh5QyQ5XUfVrsqdXOWiatstg/2Sb1CZv2jQ3VOBqaPxBe6SB31t3Tdk8UeHOy59+6Eq3riIA/88Fp919+1cIH58lEUyHo0PTmBhfk5zE5PK0eiMMDOzpZk4XJtD3gm6PWEKHH06DFMTdEFjeBmImeN1t4etrd3ZczKpRLm5+Zw4vhxOdfttVriIkFrbKfoSH8gi3W4ev063r12Hdu7u9jd25c1TGVcs89oITRMhNqaWoZS9/tGAovMgU5IlFJ9aGGJzg+nZTwt1x0HVp6KahtRZLBsR3NhThxrSGDsRR76Xh/D0INba8Ct1uHkHRTMAnhb8PlhkoNv5OAxGs5xYTebyLkO2v/87/1N8MQHP9Tcf+b9EfgpRuD+xPspBuv+Uz+8EbgbwB0dB97zC+4u6A8scsafONqc7mm/czdTNPu5O8jhj0wXQwvotHbQvnEFuaWrKLTWcezh46h+9DS2EMPvDrH8+lvwNrbQqJDxRhZSQQ5WcS5BK+ihMjuJY8dPItruY3h5E+6yh5n9PI63SjhjzuPY1Ak4ZgUILRj0NJNuFTsfsTQGBcDV9mOq0OMBJUaiM2sTFln8Xr4HZyHFdr2L71odrH30Iew6VRTWe3iqV8BT20U0rvkwwgGC0gDmCReFB+ck87F7aR3OzSEqPQdWZMtxI8mFktvFhnQ+MGD4A/QKA7wV3sJzxjXcjHZwLp7HV41zON6uIecPEZ7Nw/rqURiNNrq776DldtH4yBnYQwfpj7aw940biHbzqHq2ACHfNtbx72sRGl/4WXzqiccx3e/j5LCDo4UB0lwHIQ8BAuCyKRJKo49gARU0UTpEL/Sx1YnR86poHPkY+tWj6MamNBiLDJgXFm8sNh+Si8ImYoXSHCDO0XY3hc2GKAt9Dr0JURvEZgTbMGDncthY2scf/ut/g05rC/lcIs2UolOFaVJNBhSLFopuBfX6pKh5Lr5zBc+98LJkpxDMpMpI8WZt5ED2sQJw+wRw128iF1PprDJrCM6SzVgpAufGANwbqzu4PAbgZg2urCgbV3dmjN9R8TcGVo7YwBpcHalFRX3L5jgP1vrwJI0aZd+kwGXaUZsyTnYa4bGHTuF3fv0fYqbJ/GIeKnT2La2TM/WqzqqVSSvouSYjSDauhSSfQ8yDGjN1eQa4swfcbMEkgJsBiGOKmYwizkM2Dz9k3xo8pOhDjgIg+WAukDrwZvbL2eH38NogzMacibCYhzU/gdyRSaRlW6wDyY5WgK36TFkjcgTgarWdUsor9ZSqrcf5J4e20cOgbaag1YpdAoMGm5+tHhICuG0f8BWAK/bLPPjymuqGDN8jC/ssF0veJVUkno848AAjlDxps1mGOV0HJipIylTt28pyWrp8uqGjDxkC/PLPIRVEmiDAQlnJkkYEAtq5ZtlF/DPnl8nTD+1ucxEiI4ZFhWpgwogssdu8sLGOF68vY7tfgmkW4Ni0eiIYZAgg0O+00dpaw82rVxAGQ2k27LZaKJcrcjCYnZ3D/PwCavW6NFnuLN3B9voWVtc30et7sOw8/GEPZtKDm/Nx9uQMTh+dRtGIsb29h/PvrmA/clGdfQB5p6ka4/4ARhxIxmMoGVLKbo6HE14PqhwIFrFhTVY+HwScqFyhuoANmQKbZNFQGqSfePox/Kdf+zzm7QS1HNCsOCi4/IyJjLvkXctPqXFPmB/L6xpGkkWY0pq052FlcwuvX7mOFy7ewpnTD+KLTz6CW2+eh98bwLTL6CcmPLoIEES1i6KapXWnw6YBFdW0TA1jtAdD+CnkAMvp0axWRH0bR0Mk+QCPfPIcPvL0WRSKBLFofx2gvdnB89+/hCsX1jE/dRwlm7bJyspeSAMGgbhUmm9sPhMklaWCzgcFnRlGsomVV+pKyc2K5bDMpsvmzrY4HRDMCGJTLJQNiw4FkTTz2p0WGvUC/tavfBZnz04g7/hyzwd+BZcvbOOVF95FGtNuluPIdcqSv/M/NjSzBrXnURtJm1ql/OBayXXWqVZwZGECSdxBHPVRLBdRm5zFVifEn/7VD/D629fRSkz4WinN60WwVslPeCDmfUBHBjbaLKQ5glZKjU5rc6qruX8WamX8/f/6t/Dwk/8J3nnjGj7z0Bm0L0fYuuAhFxWw0l3DsnENM4/ZcBrcb22UmzMw7ACp1cVEbR47N0y8/oPX8blPnsJjT9QxDLrY23Rw41IXp46cxKnjdVkvt7cVyLCx1cHtmys4NpXCCi/i3QvfQLe9iigtIKQi1eD847sNZB4ySzgxQkRpVxo2jLE+feooPveFUzhxxoYjxDQGdZfw7HdfwVtvXodpVmBYtjQ8aF9O/DMJVKNCZYyq7r+QPHRDLivBRCXv2Op6G6aAVJIXGRB4ZwNc2U+aBvNg1fWlclYAXNMUhY6oGgyC9Ql63Tb221uYnHTw5S8+hdOnJ1EuJchZrBPo+lCCZTdgmo7KC4t9yfFmg3LQDdDtDbHf6aHT6aLX7WO/3cXeXgfrG5vY3mkJG7zrEahM4YUGwrSACHlxxBDwmhZucYRyxUWz0ZQ5tr2zOwJwZYkXQr5q6igGwAeol8VaP/PaV8/PmtnKPpGvSbt8E8fm5zBZcpCPQ5TNVMBX2iDPNCdEHU92OX8piTrM593r9MRKbnN/Hzv7HbS7Q1kvpmmDVnEEAObr1cqOkDRov0oIymeDrD/EYOiJ2qEfMoc4xNJuG1fXt9Ah+M3rIuHxKguN9Q0JOczGpkqHqivask1M1FFyiygVmaVcEJCLSqz5xUU8/TPP4LFnvvIBBum9T+HQvn3xAn7vH//W3U20rIGvm8Oy/+n/soac5JVGETzfE+CWIBLnGO0bCWTLNYgJNA0F1KMStWjlULYLmK7XcHR2GnW3iKJ4xIWIqHqjwkCUNHxtArLMRE2kRuQjy+dVMR/qecoyUT9EhUvgVwHAkjEtSlyl1lXqLK1O001BPofPR7EAo+zg5EcewkeeeAyFalk57EgchYHXXvoxXn3+ZdTyRdQLDhrFMqq2I4o9ZhW3qbiOA7GcX3jgBL72y7+Ix558Qog8rBP8oSf2yQRwr1x6Bx6b/16AJKD1+90ArhpqDdxmSpHMjEQTCe91YxxWk/ykZuSI3CiZr6Y0/ml1Vy5XUS7XMD01h5mZBSwsLOLI/KKMfRRGAjLwQRcVkjmG/Y56DLvwvZ7UAHR7yBHArU5hau4YJmcW0JyaQrlag2XTYUe5wIi6OhMha6s+AuKyP4oVq9qeCMrQFpL3I5Vw3Kv4UMo0C5VqWeIdqMBl/iPXVRXzcgC0cUQFvBEFbmY3rzI8Vb+SalQq+pmhyWY0AVythJY9WQEEcmXE6lcpcLMNdCQcOgzgSp2ry92Rokc1rLN1fvyrxv3kBzJAVWWmK/CWGADrPz5YWwXMyZYaixbKyg1J3YMFAaz4fdYdEj0iNvPKen4E4OYVgKvGStXg9wYAD5u0j30w/QHVx9SkA23jnSWzZOtHBniLmw3v74gkEAVCS0lM/4p8HkUCuJpQurntYW19gDCiiodkpESAZ9chEcoUgnDRZtWhHJMEvOW5h6owmUfarcsAbt26gW9+85t48YWX8NaFS+IAwVos2yc4f9kkP7CKPgBwM6ItIaQMiFZqXJVNKjUT91FCa/rvB/fg3ecbfYyReZBlG7KOJqmPY6AcJHit+Nny8mAvoN/vjdSqvMZynbV1rFyR8TPVT9gV5GrKm9DntUzZNUbulftP21CPiCF0i+K9RFIhSTNU4VJNKMA2xz1Tzx+o0zMAV90jCvAfgTbZOe+ueaeU7ARveQ1ZR/NWrMg+60pWNx0zBPzkm5QbI5YoGrGr1XflaK5lexedj8QwSSlAqVLjzsv1gCQf7qkcE4s2xCSDlMuyntDVQ+o0AXmVAppALkFckllJQGMGNV9nlMcq7yMVkJbqWwK4Rd53XF8IiPEh1sgayB3Lv83iC9TtpGo5BeKqeZrZ32eqZwXgasKaALgkzTvKPlkeVN9ShctolwIMgjvy+wx5D0oRTNIL9Z85BGkOF67cwg9fuYA3rizh4vUVAXDNUhOhaUtNx9gNibUpVJHaFaBQlz+TcEuwlU4m4/mz3BMyoypCz4oZoK6ByqhVsS7iSqZCwUcmFSpSStm68gbP8pVJjioWWQ9F8lA2vez5sQ+RE7UxPyvBXHF5CBR4y2nPdT4DbyVvXav0+e88uxPgpWOUkGc4Z5j5TnISVaSSi6ziGHiGZ59R9kMKF8SeOVBzNwexRC5wfU15coukNyZ0fBEk8HsJ8rq/Foceht020kEHuWEHdsozKvNaBoj9LvxBWx5ROEQSsmeh9ie1T2jiBAHRMJTreppuIgvzaJDcREeG0EMU+ao29QO0+8y8HWKn2xfbZNa47f5QXGZ4VmFtpNxtCN4qW34BQ3nvk/hGdwWx6bX0PCuiVFJEKvYfeYbN6sVsjRrvt2XL02HRxD3XsEMgruyfmfl7pr7Va0l2/49eX0dpHfIf+Klq5veAuYpqquqHNBbgdmFuFtVyGZVyCRU68lg57GxvobW7C384xKA/QK/XlfWTNsmNRhO1ek3uO9YzfUYmdXviZsa1qFatYmZmRpT7rF35PXFU0+QCRWMwsLG9jY2tbRFCrW9uCWmL58RcgY5Xefq7iaNUFsWmpo2qh7NcZpUprJTQrBlGBB/RYGiCCt2OSH6njTKJdxFQmmygMj0BHzECIxEnrjBnoFiugLbL0quXZZn3MwUpdGW04PPOIamEZy7XwfBf/tZ9HO2nmpH3n/xhjcD9ifdhjeT91/mpRmBrc1yBq3/0HgDsew5kh4r892yYd73GQcbLwZtTR7V3BhH+xVofk7QwKg3gb76B/M3XUNjr4vSjj+P4o2cxsELcXF7DhRcuo7/UhZNYqE2XERR89KnaCDoIZ4tYePxBzB2ZR27dg31hD2d3Kvhk4QSOBNPI9/PIhRbgU4LCfpdU7bohTStODUqLIlYXegK46PAUWiAiQt9mUd1GeTpGu9LBX+c6uL64gLg6i2Yvj3OdAk6tpWisDrG1fwM7jV3MfukUrBkXrfMrqF+3MLHdQMGviMqIcpo4H8Nn9m5swulHMMMhtgq7+MHwIl7GbQFmPmecxJPBIupJA1bEJtMA1rQFz+5gK7eB+lMN5D99BjcJmvy7N/HAjQKcgBlxNoZWgB84u/j6yTJqX34GqTfEiSDCF5o1LKR9xOgIiFbIFZEHVTbUdRgClBQFDImFMdodAjv7BiL3CPzZR9E3XHS7Q1TKZbjlohzgh2EoGZGlsgUyB9ldGZIxaKWoVNhsAyJPb+6FHIIkAntck5U8XvzhVfzwe99DLg1h5yKVh5nyneThUuUyWYddrGBrex/nL17BO1euo90fwC2X5bAaEKBlIZ2waV5AzqTFTEcBuBu3YNFuRuxcVNasUuAaosA9vTgjmYE317bxzvU1eGwYi+3juL3VwZ8zgPZeIC5/ZrwZLFbdUiQrSzcpdGiHIwdV3WTSotcRo5SWSQAabh5/5xe/il/+uS/ByRsolvJK0cnKXqyC1IFSDvG6ICWASwBGWaCYAuDGBRbJVKyZyAUp4tu7wBIVuEo5y/crNk5afS4fXKw+U1H75oq2ei2xsFEKB9m0JItVgTiZQld7It5zHWIeXFywYE7XYB2ZQlpzRB0s71069Kop9x4Al/eKdHJ0k12e/Df8lwG244X7uJyBrxeEwP4A6U4XSdsDhhwHDRZIM1yxDaMkEEa0AIwET9kcEKsvjkmE2BsgjQawigaMelnAW9RLSMtkHRdIcR2zcSKQo2y6DsYxK+Q16KAtJ/n6yrtPBkfl7GoAl6pPYbKaVOyHyDG3JkhgRJy7ebSSGEv9BLvpDAICIXEIb9BDf9jD5voqdjYUeHvtytuolYtoNuvodNrS1GaRL80L3Uiq1QgCTGJ6ckqAwn7fx363i63NVVipj8XZChZna6jYpmRw3bqzjjtbfeRrR2BVpmHaVfjMYOx3BdQhIMxDNQ/LbNDznmCOEhWnvu+J1Y/YU4axsuHN8/uBgLa0CvX2Wnj0odP47d/4NRxr2hhs3EDJABr1CiyX9uKqoU7LXYPyQFHNk+DBtSeGkQG4BLK7HpY3tnDh+i08+8YVTDSn8Auf/TTWr70Lv+9JLlOSd9GXBnAb8WCAxPckl7FWKouNK0HEnG2LgcJAMn9SAalrrotq0UIYdjGxUMXjzzyKmWN1JGkfphkCQYTL56/jz/7d91DKzaDmNFEq2CgVqfLV92Bqoh+nkoXJhk+90cBEvSmNIGU5RSKQiXaHlks9RNqGVLK1mB3ENc8y4BMsCVIM2WyK2WhSdvKFvIludxOf++xH8cSTx1Ft0CqZpIwG7twe4sUfXkKvEwq7Xt0+BKQhh0HJDBXgjzaT6us4G5rs6mKlDLsA3F56G/MLDZx+8CRK1ZpkX+10BviTv/wPeOnSNbQDxg2XEcRsT1A9w9nHZgWVFGwLEShQlk6RSDrVesb7kDu4OzWB3/7v/yfE1sPYXr+FLz19Grkd4MbzLcTtGu60trEa3Ub9XIrSnI+FxaOIExehMYRdDrF+ew+3LyaYKx/BV794FNWah5qTYGfLxcXzXThBjI8tTmL7coiN5QhR0cRSexVrO7fxsXNVTJfWcP3iNxGFOzJXSKIIRPQUikK7kBYRxwWECOAnHbH4ZyPt4x8/g098+iimZgleFZF6OQx7Br73zRewt+3BQFH2s4A5wQGdKdiIK8CmvRvBbJ3LyTkumW2ixKBVdQIrXxAwZMgmfWJIxhWbLwLksmlFdayQf/Kq0Vsi+JBiaqaJE6dOobvfxzvXlhDGptjo9eSeX5Yc3M/97KN4+EE2HJh1TyCD95iDGBV4oSnK73ZvH7u7O9hrtbG90cJmO8DWfl+cMwgaDLXyS+y5CbgFBIJ5l4qBIWJmosW0H9cJnuKqEaFaK6PZnJD5uLW9LU1QscPVnB6VhavR3L9pn9BNzvFm0HhDSBqeXDviABMEDudnJdog6nVQLeQwV6+KinayXhcAl01OAY2os/Y97FKB2+5gc7+Nnf029jsDWccnalVMVkqoO3lMlV00qyWlwKXlLijcV6oyUXcViuQWYX2/h8srm7i0tII2xyqnssFkLxYCEEdN8beybFLWGGW3gIXZaSzMzaPkOLKX0kb6iSefRH16AU994Rc+yCgTezGkAAAgAElEQVTd9ZwMF3/n0lv4Z//0t+/KUBb7yiy/kCoaOhHo/zIlhajmghADbygNbQEdLKrhaEVdVDnCvo+9vT1RtqhmvMrDrbkOpmpVVBwbLusdyX4cqlxVgrnMxWR+p6hq2UjUFsqjHC/VolOgglANRg0nlZ8nu4RSmOk82YwMkAENan/k6xL8jQFHA7gPn8XDT3wMVslBolWivJ5vvPIqXn/xxygZFlwjD8fIwU5NhKJyD+GnEQX7KFRLOKIB3MefelLUErynue9fefsd/MWf/hmuXLyEfrsjmcz0ECaZheujltqOiAsjgp9Wyh085W7V4/jcH7/I4wButraP18QKiFRqdTYF2ewngFut1rF45ASOH38Ac7PzmJmZE4Bt0B+Kuo6gA+tvxj94fcYYdOANuvBINKIKjvVV8QDAbU7PC8GsUqvCKbnSWBR1MT8y+S5ixahxmIwLqYmAotQkQBmEaO3viUols1LmHkkAS/J5mUFNV4MiwYksa1VjVLrGVgCuAjVV7a/tVnnfEUyxuE6yGc05bwjAocpPZeE+fl9kWdAfCMAduyhqDz64fgdnc219K6SnuzNS5ZoJkM1HKtE3gwGJc3RRoV25+jxWjvsAM3CVfSrft8rApfKKtsMq614UrjYBDIKlXG8OAbjvWU3UanF3/u3hJ2XPUd+XOkJKIG0rLYuc/lyaaM1mMYkaSkVMJRPvZ55d83Idswzk7d0Qm1u+gLdU/QmAm09h25BHQUp0RYSi8kkBfnQzyY/IBiSSUWW4ubmBV155Cc89+zx+8Nc/wubGloyVgK+Sk81sZ+7Tem5kbk2ZKlqr/4TwOrJSVnbLQh59HwD3MIk4U56psxsB27wQISXGQuppzkUVC0DiEWvnQZ9gYW80P7IaMavZ7g28/4StgUCmtp8dBz2UIldpJuUa0M1LAFvl2KLy0NXaqyxredNmOdLatvqeQoC7yQGizOO5TDJdsxzmzEb4IBtW7IctCxVxuqCLjStfLVHeMo+bylvCFDpfNDur6/eQ2bOqPpcJg+ovmLK38F7a2++KEpsuJuLmljOUU4CZF1v5hYVZ+ToxOTEiNxC0pZpua2sLW9s7Qmjja6hTlyZ5MHZKlK55Dd4q+2SqcEmIF9XryEZZ5eKOcr91UcC7SABaDd5KnZ7lDvPcosFb3tcC6NP9h8o2rgHagURljmsAV0AdRY5gxAnXcof5rxITpM6eiWnjrau38aMfX8Dr79zChWsrCHIEcCckxiUAFw0qeZkR7yLJuQrIzVdU5qxW/5FcI9bUvDJCOOR6oGkQBGsz4JbPI1iqQdyMeaN+hv0eZaucsSYylxVxU7ILijQkqnS1RguRnoporTamdatkXROgTxMB6CUvWM5Y7AOQxKJowrKvkZDAWDSdVUunIObmhoxdCgNZH8SxgNbTAmfzfKMeUeghiXyJjbAYHZFLYDGOJPZgGRFKTg7FAvOQSYbivykAl+vXoNeV7NT2Tgu9vbacUw2xWvYF8OXJyTKo6lakm2yNzbJ/ef4WK+gwgJ0zcO7B0zh1bBHloi2E4tAb6Kxc2iYz85YOMx1s7nXEOnmvx4iQAAEV3rz7ZQ2iylm5y4jFPAkbjEwhoVvsEOhSQsIDgVtGGSgAV6JNJJ5nTF07BrSOA7mH+3GH65aDuugQQWUU5aLHQtswjxM41Ep2EH3wkxih70d+eQ94K3ub6kcowoqBk8eP4/jRo1LEsGaZnZ5CvVLRAC7Xh56cv0jAYf+kYBclAmV6ekbGSwgGnKNxgvZ+GxsbG/LOy+US6rUa6vW6nDfpJCTLc0auNHNyJvTCEEt3VnBneRVtEmz7A5UrnS8osj1XJr2+SFa5nDG0I15GeBEyC/fjQOeb8+Motb/s3dounms9e2gmXeMqDqyKKyKTlGyFcglGyVVqfwLT3QECOuWZtF62YRVdiYOiujumfXqjDrgOkn/1B/dxtJ/6FHf/Bz6MEbg/8T6MUbz/Gj/1CHwQAFedm+6hbtO/TdXqh2QOhwHc7ASZyXU0W/N6mOBfDRLMNMvo7i3B27oEd+MK/JVlnH34QTzx+GnUKjYu3b6Nl75/Fd7VGCcrx2DWDNyJNiRro+3GqD9+DPmjFQy7feBqC/PXDHw+Oo1P5B5Asecg8XOwDFpdWmIjK9WgqIkUA07QI2n4aRVuBuLKZ+O/UUUTS56VkXZhTIRImgE26yaC6Xl4XQuFvQS1HuD0Y7RWVvDKjRdx213H0c+fxvTMJCbWcji2PYXS/gQMvwwktFnyRS3mW1RsAMVOiKTfxm3/Fl6Kr2PN6uFkcQJPFI9hcujAGBiwQhOFAcFKA1FuiJ1SF1unh3g1v4uX3jiPp70Z/FLuITQ95lmm2Mp18G17Ey88PIVjv/Rz2F65jTMw8HPz85gcdhAZAwQW7fcI35L9yOFgkcfiIhbVCy3pwjgneZrrAxu96SeQqy2KrYXjsLinqgtiqWIWDDilHGxas1B7xLEtcI81RX037PSEOWmXy6IW5QGs7hbw53/yHDaWl6XANFNPDtIlh6z4shQLrb193FrewNrGHrb3aMGayGbOg3B/0JdCnHkSBHDNlAeTEEa8j277DnY3l5DT9sVCGpbY2LsBXHaDbqwQwF0dAbjjjPLDaoTDjMAMtM0KS04dBdpmcbIKwBUQjqDuGICrlGbSgte5EgYKaYQHTyzid379v8LiTEOsqfMOAVxL7IV48lS/S6mxFIALpFTgSo6OCvDKAFyxsklMmH6M+PYOkpvbyDNIQreD5LNm2beSpxoLWEJQXAVd6Q+SrQdU7krulAKCRGWj1wH+bNboy9YO3YIXwDapOpKDa0yRfWupp2gAVxsJ6zqZnnWRKGsI6nFOqHyNDMgd85k7vAYJ4Du2No0kDtk1SATIQ2+IdKcP7HlIByxTVX6OHKT5MzFzY5WdlTBoA74fHop4wFIM2zQIkIRdmPkIRq0ENCpIK0UYVKHTeojZhpmNU+Zxp1W2wgTV71NMQGWcCfKqXB5VKR9YKnPtkqaNXO8UdAZICRKFPkz6CRJ7M0wMkWLNA+4EU+jGRfRDKuA6GHT3EHtdvHvxTbz83LPSuKiVmUGtwFMeJthsmZhoig1du93G/v6eFNNcCqkGC9mvdkuoVl0cXZhGo1oAwh6MJECn6+HmnS3sewamjp4R+2Qq6NikDocDyeiiZZACbGg5pdZi3hsqa5nWdq5kNebYDCCYEYeI5QgRw7UMnJqewO/+xq/jyEQD5byH/ZWrcHM5VFwHZolduTzSfF4yIqkuFCBcWLS8llTPRmSbIKU1aXsgAO47t1fw4oWrSMMUf/srX0bcbWNjdQPtfoC+n4o9O3kTtE3m2kb2Nht8YkMYRthtd3Dk+AkM/BCdAcHWIZx8DjWX7O0uPvrEaTz01Gk4dYL+BHBTDhn+8k9/gLdeu4HZxnFUnao4EpRsqj/U9hSbeQxSA90BG0QeKtWKHG4DX1mbU9VEKzbayjLXinZYcgjPDrsmM1tDAdRCEjiYV54noYOqsliaSP3+Lj7zs+fwzGcfRqXGOcdGr4Od7QTP/+At3L61jbxFW30yqLmEqf2eh3M2fjL2PtXBbICIjTIBem0L3+7uot1ex8JCA/MLU5idn0alXpcmSaszwJ9961k899oldOMC4nwNw4QNsrxil7PdQ9tx3gUWQXmqrhThigCuWGuz0dRo4ld//XfQnPsEJptFHJ+0UPYNxGvA6rsxri7to1fsIDfnYdu7gYmZGqbnj6LaqGMw7OOt1y5jtnFaSByf/8xRNJwEbmJga8nC7nKKcpxgcDtEsGKg08qjn4thLcRwj7F5v4Vc/23cufx9BP1V2e+4u8fM2SVjnhbsIV0q8oiNFIOoi95wH6YV46mnz+KjH5tDpRqhyPz2pIjb1zfxwg/OIxyYcAt1FPKObv5z6ywgTk2V3yhNEmXPLn9mA5h7AZtCFjNEgcEgQm9A5TmVrEzL5lk4D1p92pYB13FhURURBig4EdxqilLVFhXEpUvX8dblG/CoftDACJtMs1MlfOEzj+LJjy6iXkkFLKZN++paG5eurOPmSgut3gB9b4hOv4vA45ppSRPPS3PSDOP+xG2CyhU24bkeKAWFIhCIspQtJzYmaPnMfZPvPg0l12lyclrm4ubWlgZw2RhWFsoKnMss9v/msni07o7AFtVgzvZ8cQMIPczPTmNxbhYGVTTtPThmisWJJqaqFUzWqphqTko+N2sS1ou8H2ihzEaXWCi3u2j3mGUVoeIUMcnsXDeP6WoZ9bID12X2pMokHNK2NE7hOCUUSxX0ggi3Nndx5c4GLty4jZ2hh0CyoBWAJ84VmX2uqEx0Q1yUuRFsM8XU1AQW52eFKHD27BnMzs1gGBv4+b/7D/7mQRp7xni1TwXu7/+T/0aDVGpfFpBTq36yTGISPth4yh5ilUpAlmtInlb3WiXE5pBYJ+ZEmbqz25L1jZ+TrVxxJrHYNLYEzKUyVyJIaFWurd3EGo5gjlxPlYUngJ80fzO+plZTEVaSjl0G1ioAXf2MhiFGTif82cz6X9UWGYBrMuKj7uLEuQdx7rFHkS8VEYsaSL3uGy+/itdefEXyb+2EgSU5FFJV/zJ/WnamnAGr7GD+xHF87Zd+QRS4tEkvaCDp+rtX8Y2/+Eu889ZF7O20EA48sZ2nswpVg5wHWc0z4qopGdzoDDeC0j6g0i67B8br2uz6HgC4zES3RbXFfLaSW8Xi4nGcOHEac7MLGsBVVunKol2p3kSBOyCAy4w3KnBp78qRgChwS9UpzCycQH1iRogRtIWlCwazGPNF3isF+TsbxZkYRI51uqEoakpGq2gAd2tnG9s7OyNJKxU+JAuwEVoul2EXlUpoPEUkO94qG0f1ULV/BqIqpwiluKXaSFkoCwgsJbGeZ5yb2kJ3/P7IbqvMQjn7e4a5v/+Nqa7k3UfzLH9eZ9NpkDBT8EZBiihI0O/Tlt0T63wBLcQanJ9BAdqlEpXIVGaqpjDvXX6lO4CyUVafkQAu3ZEIRGRg5Oiof+iN/2TwNjuFHDTLhVahQdyRzUdmfiofmkpCBdBw7xl4XFv4fnlcObBQ5ivvtWPs7HFe5URZV6CFcj5BQYO3jA1S2bdZXa2cdgiQicCfRE8komLtdtq4evVdPP/c8/jzP/1L3F66IypuOcII0SeWmlqIKiPHoJGR+Sju5kB5my0Ryv86lcPpexW44wDu+D0pVrg6y51r64E1ONdWkioK6vqAucfjynOlxswiL8bPumrOH+rp6Ot50AnSMTBZ814//4B8q1VaGYAtS5NCTJRLhgJNshzczO5dsmC5f45nPuuzrbL7PQBoWefKGkRSCLOPBezMwLWCspAWJaMCO0dqUQ3cZoCtUt4q9a2QqzM3qhEhMSMfKBUoiZq0kO2xzpfHUPYqyfLNkUjH+4PKVa5RdBAroFYto9GootFoyEOcH+IIrd2W5Fdube3InwWMouUoQflcTmyTiwTiSTaRz6A+h51XYO74Z+PzhRiSKe61wi/bW8evt8QWCZlGjRvfI+cKbX+5jtt80B5YFMTqodZbpcrLJP0kVlHtLmAbz848s+WKOH/5Jr73PDNwV3F1eRue4SAt1hEiDz/NwbJLyNkuItgIGWmWJ4BbFlCWAI3kCouTj1Layn4sJEHOH9aJJMkom1eJrRCwl6CuUpPyHhKPKiEKZEQQtf+r5ymCA9c7cUcQIoAms4udNesQLm7M6lTAGF3bCPiTpMO1ngQdCbHi3OEZRVTc7AUEklNLsiFjLVizyL8liszJvU9ZXxtSQ7omIyL4vETcsKh05etRYUvlbRp7iPwukmjAYBQYKdfjIZLYQxr50qvj+kXyE+//4ZDkvxQpm4oStxSJMwsBdz2Syp9DL9oqQ57zQUd6RT7snImHHnwAJ44eQVHnHBOAJkmhx6igbh/bmpy42+mhTVIQiTRCmlN9C14jsU526GrB8WLNTwA3UM4oPAdYNow8iV8VybgX9a3rHsQ33AO0PSycONyLy/bX0RY01ge6a13TxWCWqys6nlFO8fiCN7bX/wRLn3utmfcCb/nKjIeKk1DyyR3XVgDu4qL0mLgOMSKmWinDE7v1LnZ3doTMSBKOxN0wYq1gY4LEtmpNXDNIoODZwmPsSr8vfVESeqjoZSYuPwX7MMqpiBbWdJpJNbk7xPLKmsQCkPDLnoa6B0m2IHHa0tngymVEiU8O3E4kdoDxRoxFIYCbudsIEZ/xPtIQPbBtp8U9+2kZcEunKNeGMzGBYqMh4D4JZv6AduGxnIELtotC0ZV6j04qPuupalnc1uK/+Nf3cbSf6hR3/8kf1gjcn3gf1kjef52fagT+/wK4d5X4XKHvyZrMkpOy0+bBT61aefyR7eD27hbg7eF4zkNl8waG+7dRqIc4vlDE3ISL3ZaHi9+5g9LtKk5XTuHazk3cKe4j35xAUM+jcKKKrtEF9vqo3QlxZrOGL7uP4VQ0D3NgK8tHHo4YgSoaBXWgEfBWvmYqXCpwtQo3C+OUQoddAR6wCEn6gNOD53QRuwTSVLc27+eEUeSzGXz9Lby0dgnr+S4acw08efwhnLMWMdGvozgsAynzAH1pRtJ6Ncwl8NIUtp8i53kYJC203B6MvIVG6MJo+0j7AfJiswzkBj6iQopdJ8Tb5ja+t/863vLWEBUsPBJO4O+WHsXZqIF8lGAt38O3S1u4cLyKuZ95At32Fh6bbOBTjSYm0wSe6cPLsRlMLNmAzYIqDQSsiIKBKAxpB8SQT+a3Le0GaDeegDPzIFJDFf2iAcmxGIjgVtjMSVGkjSmLNILeSsCJghSpLDYJQlryc1R5eoMAX/+LZ9Hv9BGHAzg20Kyp8Hrfi6RJe+Hty2jtD1EoNSU/MwKLBbLJyUgjIKRsZxDnxG5TTDbiPbT3ltDaXpECmtZVyqKQx4EEZRs4d3IeDx6blebX9ZVtvH1tBcOEKlalGhlvVmWs50yhc7iQHDVjeDgSlppi17G4yYpMgpAi7Jb+pWq0ZJZQqhGQwEpTuAUTn3nqMfzWP/xV2GaCUqkIiwCuLZR3pQzJAFwNAvJ1U4IGUigpAJfqT2G36e8Zwxjx0jbSW9uwKOvRXSApXDXwwkaoFP7SnVHyYAInAtKqNyxAJgFclUmmAd4stzXLesnWAykWSQZQrxO7BVjzk5KDC0d/HmnWqNZblqmkOjQ8wCjrTCkYVe9m9L61v+V7SSQiyVBPUyCplt8oWr+yfyEoPPCBnT7S1hBpj4cmBWQTSJBuA1njwUD9Sjby2SGiRQwDOdhU1hamcdhFagYwqy7MRhUyuUoOUk5my5JmmDDOaZMlOYmmKEulYZBNHD3+PLAKS1rnCss10KB4dtgQS2f+nElVNJU4IQwW/7wubGqlMTaHwM2ggVZcQi+hLaePYNDG2o238dIPvovW7o5k8OWNCDVHzVceSgmszs1MY35uVqyeqDrodvtITDK0S3Kw9QKqpoBmowo7T8BfgbM7ewPs9SKgUEapOQvLroh1LxssoefLc3ggIdmCDSf12UmtFh9IIQ6oJZeKrIKo5ROLzXQqRFIhuPzBP/kdfOKhB8W+NB5uo71xE1WHluuOuj8cGwkz3MjQBgFNuiocEHFAy2oeDPq+uAgsr2/g8u1VvHLpJqIgxlee+TRcA2jvtTH0E3hhKuqG2OujiBiT9QpqtbqMAy2j1ra2JS/JqdQkX7jT7cP3I5RoF44BKnUTn/7C4zj20CxyDg/UQxhxipXbA/zh//UdJH4B+bSEiu2i6hbg2txLVLgfrXP7USDAVMZMlsybTkcUavweFUSSu5aSsU1ChLIXZCYXs3G4uhdLrspFpf0jdaFUYbIxgRR7e+t44PQkvvq1pzE5YyNnM580j14HePXFK7j45hJMw4WVY965ysqSjHSt3hcFhLZoEjWIVtwxA73g0k43wu07V8U54sjiFBYWp8TWtVotCxGg65n4i+88h+++eAF7gQUPDmKjKPeslYSS1SzgVN4WEhXtaeXfUoLzlqgTK9PT+Bf/8n+FWZpEu9XGQ0ePoJba2L06QGfdQ2wkuL23A3ehhF1vC/WJEuYWjkgzgiCiY+cwP1vC97/7Cr70+U9itlKAd2eI1TeK2LoUoRiGqFgJrKiMzr4lGe7VUyGCIx664TKmCi3ceOOb6O3eBMxA3CW41rFpTyJIgVx7MvmRwzD00fP2MTFZwGeeeQSnH5yVPZNNncg38Porl3H17VWYaRWOVRFbS2m4sUkjecZsNFGlqbKjRcsvuatscFoIE1/uFSvnwM5X4QXc8wpCeuJMotV70S1IhnBAgLfNZv4AE9MWFo6VsN/bwIsvv4bWXoDAtDGQ9VxZW1MxMFUv4os/8wieefoMmuUYjm3CC2K88tq7+O6P3sLqrg/fKCDO1jPexDHV4IZYcXFdlbwx3TgSpSSVYGx8c53Wa6+0xzQCyD2Jlt1JEghZq9mYkNfZpUKTWaA6A1e1WvQeNaZ+UvuA2mvf+9/BESwDbsf3eBn7JMDC/AxmpyaByEd7ewd128LRqUnM1GqYqtUw0WzIGsQmKtdNsuVb7S72uwMheGxTgdsdiPLULdqYLDtoujamqyXUqQqqllVDEVT2DMXKTNZAmJJdvdrqYmmnjWsbW9gZBvDZVNQ8Jb0h6hw4BeRL7cL7EZGQ56jsX5ifwmMffxQPP3wO65trkov9q7/5ex/43HB49C699Sb+6W8fZOBm2Z7ZV4LzXIfYWGQziSQUAkJsbjNnb3JqUlwFCN7zPzanuJZwjWETaGub5I8umF+aZQKyYZpEgShdKMuRDD7WJ9qOVAdnS0NLSAHaajGbF5kCLCOVpdreUjWMFXCbqblH2otMvZs1FDWRSqxAkxj5so1is4ST507j7MceEQCXClxRKuVMvP7Sj/HaCy/DChPkwhR2ysw6TSZlXSClqwkCwXPHjuJrOgNXsvQK3BOKWLp5E9/6+l/h0ptvYWt9E35/IFEKvDNJJpPaZZSlqq9UBk7rHOKsHrrXBT+swMuaj9n3M5JiBgRkAC7Xe9oPlytlRTgolgTAPXniNGZnFzCbKXAHbEyrgWQ9pyyUuxgQwPV68L0BEtZ7LGvsKkrVaSwcfQCV+qQ0GZWttSEZkyQA0X2HNnti/55lDQqAm6n/WM+YAsAxz3tjcxPrmxuqmSzv2UWJmXslpfxhQ5+uEhkYmQ0Zx0Gpb5VCa1yxKFmzVEuJytGSn6faMYtiVOuIJlqK806mNFRfR2cGfd2yv4/+6X26Q2Ol9UGNq+d/BkCPXG6V6Q8CL0HgxRgMPMnAVoC0+mz8d6XCy6NScYSYK/xFAXAJSCZaba0AtEKBttnc61X+rfyurCwf/UnX3z+h6X0wD9XKTeKL2IpqGsUBHK9B2wzEJRgrBBY2pWMMJNOXmb08e1lChOGNnCQGuv0E+z1alSqiaZ4AruTgpgrEzZso5HX2u3C2VcomVW08j3nDQL5XcqnWC0QV9fxzL+Df/J9/iHevXFX3nTLEVI5GOg6EJCvZjRRDU29A6ixyAJiOAbjCD1Ek8nHANpsz2feyv6t5qQhzklEfhrLGZkpvjgH3SlrREzRReYvcUxRol83jw6//fuDtaG7qpUXF3oxd98xOWe+zvA9V3m4owBrvU1FxCdin7gkh9BA80yQbk9nTY+dlzju+H0lGpf26fu9KPWnDztMGtyhENLmfHZIPivJvokgVtaGyGeY4EFznGcSn1XQyppQkEVrnzqpxzghgB0pFAoOsWfqsq/tD7O63FRGCZ012SMRCXdXHfC8khXR7PnZbHRRtC5VyASdOnMCpU6fkObwGHWaG7u3jzp0VrK2uy3gQTKSyVayTqYilAlZn37LHoQBcEhGUsnj0b9pGWVniakKBVmiLlbUmSWUK3DyzbAmy2SrLVxS4JLVwDGmhzHHUY6kslAvIkWwlZwy+vlIQElymCxEJdCScJlYRr168hm/98GVcub2F5Z0ehmkRYb4sZF4/ycEuVeXhk9gXW6K+hVXSGbbsM6hHBuDKmVgIDgqANfO2KATzeebyEsRVAC7fmLp+SrUrXT6dbSvkU9lclPWy5HkX8jJH1RmGazXxKhLXLVWTkGioicUk1RIoLTLjXMQc7EtQca+AVKpcmUubhEMg9NlAE/tjJhcVcuytqYQrXkOS0AiM1vImqnlT3OnYHwsYkUYQN6Ja10McDRD6PQx6LXiDfQTMivfoWNGGp2MH2EckGVP6K2IX7SK1KqpfSdIuT376HCIxYnJ+IBlekeXocMP6WRFxUqmt+P7OnjmF44tzEsnB/gNJw8O+h71OV+b+dmsfux1m3g4xpAW4KDVVN5XrLGvXgq1JJBocVmA5FZoUhSSSMWwWHOWCUa2p6LRicWTzPr4W3avvlvXgDu/L2ZqmNscDIv/dAK4iAo/IzhkJJbOBv2vBGwdx9bqnN+HsNd8PrB3t8WOkGPYrmXlcq5VRq1cEwD22uCj2+wRx69WK2ChzrrC/uba6hu2tbVnfCcz2en153xw3EkJIaKV7RuApVyXe1zs721i6vSTjOTM7Iys1a3HGTvBepeqWTj88RxK0XVvbwObGprgPJlL8KCe/XMGRnhWBWFGgS/2k4gVkTRZSl9pT2OOiu5KQciWjXsU0yH0nefI61CrwkAsGCJNIelVGuQSzUsLEkSOoTU9jn32Udk8cGzmpSk5FBD0kyPK1dlo76PseTMaU8R5+6Vv3cbQPfIq7/8QPcwTuT7wPczTvv9YHHoGfBsBVRxT934gZe/fxa7yYH38TYxDuXRX/bSuP/8228fbOFibiAT4RefiY0YeX28V2uQ3D7qK9u4Jwzcep3klM364j2fDxxvZV3GkMEbslWBNlJKUUnb1tFHcGONmr4TPFh/GE+zAqvQrgM2tDW7FkDCuda6NsTBXrkk1m2uiq8FsCKJm/ET+1KtBBJUwuQZIfIjWHMA1f7IETxweJuF0AACAASURBVEJCparvIey3cW3lGl5evoWt7hCnGyfw+aOPYd6ehBkTFaVzssrujaI+hqaHjc4WVna2cXT2KKZyLgreQBqGuSiP3NCCwU2ZmRdmjNjvIypZWC97+Kv+u3irNsRO0MXm5jqC0MdCr4Cftx7EVypn0fCBvUqM5yc7WJ51cfzpjyIyuzhZK+GBogM3itA1IgxMbrAhzIjFZhE5I0Ihrwq5mCBdqsbPDzxsdCNsFs7BaJ5AuTmNJF/EMI6QL4S6wRZj0G2js7MGbzBElHMZGIJSyUSlGKFqx2JfVCrXUXArklO5vNLB977zvBR89XoVrmuivbeLm9dvolquI1dwcenKdex2PBTcplhsiiUk8+F82q75yviOB73IQC5JkQeZjDvY3rqGQXdbMVp1RgqbbixWS4UU507O4ezxeTmEX1vexFtXV+DFVDYpADdrVmVM5azYO6y4zYq38eaWNAN1lo3UkaKWyRi+ujWRNV10Li6BOBb9jbKNv/d3/hb+4y88I3aqzLDjCcCgH6k0HHXDQDcURYnGgjKzUNYKlzQnpwcN4OaAYYT41hawtIOcr+e1Oq2O/OKkKSDArMqiE7CYTXWxSTIUoMp5wf8F5OVBRxXJki17jxWIShUeiGj7HDHHd64pNsooFZSiWKvqxLaQv1LqZQJ7SoGbKZelUSS36YGqRBXpGUCrG4S0Fsw+lx57Vn4jtasAuInKwd3pId3qIen6chA1eMrKmi58HgFtgqMCCqtOG22GMkvnJIkQJgOxR6Vlcr5WQeLkkZLcYELsg8kY7Ha7qplHe+yJJiYXFuBONGFqMFRdVy0R1/kkCtPW10efRmTuxSqvS5pdbERwnOQ9KjY579t9H7gRVLCDGvaiHLwowtrSNbz2w29g6d1LoiANY5qU8740YBeofIJk287NTOHcubOiJNljsTwM4FEPGaTo9QboMLupRyUpJEMsTTyxAOv7EBvcgluFaTso1yYQx+re63W6whgfMiOWNAqyzdkQ5Z/1IVmZsilyg2USvEjhx7QLJnHZx5c+/TR+47/4zzBXKaNsAcPOOrzdNZSkAWHDKBYZdoXUZs4SLdVVtpYi4RAaSWBSUcHMtL6PXmcoGbjvLK3i5Yu3kM/b+NTHHkbU7aDbZmM5RtFWdmvJoAdyxuemJuBUqmh7ATZ29tBlU94uotMbwPPZJGMGrYOJRgmht4tjJ5t48rOPoD5XgkGQn7mgwwA/enYJ3/rWeRStOmyrrPMcPXHcrleqyFMZSXW3EcJx2UyxhQne7SnLtqnJSWnQ0V6XDSpOWTYPaTlKcJfzP88M5oIFj/k3BK6p7iC5hPbKJNDEzCxehe0M8Su/8jkcP9mA5RBMseAPgItv3sIrL1wRMLHk1mU9FAW1EAoyEslBc1uysUhY0ISQ+kQTuYKFm0vXsLJxW8DNUycXcOTIFObnJ8UmKl9wMYhz+Pazr+FPv/M8OqGNXkAFiYuE9o60jCLpgXltzE8nk10szmnFlEeaK8KZnMLv/49/gNPnTmJ1uYNC3EAlLaK30UYh9nDq9Czu7A6xvLuPO+uriGPOihLMfIr5YyU8+tgCuv0hbq9uoFq3US2YmEvnsfrDBCsv7MPhIdQI0OrbKLrTmJk1MXsWiM4yVmCIhtHFnUvPYuPWBey3VqXxNugOUbRod2zA97rStCCU6wcJdvZWcfS4i0984gEsMjvaYWZuivZeHy889xaWbuzBdWaQJgUUbRf9bldUT3nHgh/5kpfGtma1XkOlxpzqWJRpBCLagwEiw0QxX0XOKOOl59/A0u01USo3Zydw8qETSI0ImyubCLox+m1a1AY4eaqKY6e4n+/ipVfexPZOiF6UYkjT6pQwEQ/fCeolA888eRY/98wjmK6mcIuMQ7Dwwqvv4q++/wY29lMEOQeRwSY7ZwkJKASY2ACIRbXIeUywlnsxG7jSxGWjjYqnTE3I9TphY0oBMpIvKJ89EmtZrqW8D2hpl6kqVJslo8Rk2baqCau2icMQpAKUx/99HLDKSFJm6OHEkTlMTDQkp2x3awOVvIWTc3OYr9UwWaF1bAVu2RVrPa5vbLQw87fb99DqdEWx0Gr3MPADFPMWJqslTJSK8mhUytLMYRyEZAazyUzXgiAW+/S93gCtQYT1rodbu3vY8yLJ2xaXCL2nKKUlm3gKwpKtlM9JQgFxpyfrePDMSXzmU0/DKRXxyquvwnJq+J3f+1/0Np8pVPVYHd7H76HKeufSBfz+7yoLZVGfyf6oYiQ4dpJFS5KBKBgP6g0266p81KpwS2XdVMzALgVw8PO3Wm209tpot/cFxBWSHhc6uuJI05WqEnLVRoEEWuKlrO35UICIcrVQCh6lmhR7VlHgKvRJNYsVtXPUrpPGkz77ZM0+Hc8gObpi+R2jUCnCmSjhxEMP4Mwj55Dj3s+GqKiicrjw49dx/uXXxCXDDFNYVOULoVSdmkjDYNMsX3awcPwofu7nv4ZHH/u47NFU4ZZdF8tLt/Gdv/oWLr55ARsra/C4/7LhLBbKvDuzN66USvLXrH6Qf7ybqHD48r6fCk/ZiKs1XoG26jMpNaYC/Tj3G82G7J/MMVxcPIEHHngQkxPTaDYmlYXyQClwVQ0ZCVg7oIVyvwPP6wsJibWUDG/OQak2iRMPnENzclaajn3PR6vdFktMafZWKiiWSkqdaxVkBJQKWdVoAvkZENvHYOhjd6+FVqul7C8LeZS02oc2g27JhW0rm0d9SVRJK6Ccmpdcq7J5LbNN8j1VPUrwRhqbeX5l45NT6SCrU60vylJ2HJwbL13fi3NmnWRdE48V1ocB3Oxa8vt8T2KIo+dDBtIGQ9YGkRBeaDusAAutVueZSV9LBeAqtw2uRdKAlRw7lXcsgBjjLIp09ODvG8vjvUft/17KzF3dhLGfOABwNYUi03ceuEwoY16lwNWEBYK2nk/rRr5XFYNCQIcqfP5bb8gYoFia0EppCNgFArhyNJV6i9ePy4Io6vRXsaJPE/g8I6QpyiVaJScSZXH+9fP44//nT3Dhzbews72jbeC5rCi0XIHjGsDVYKXKOzxQ444P1QFgryeUJg+r21cpT2XeZPa+vMjZPamBTYJ/Q0Z88Byc3acW1z3urTyfK7P47N4dJ2hk59t7XL73fusuoDaD2NW4yfuVr+qqq+xnqrk4V1QfgeRY+TzyUJ+JE1bWSiFBKAcGRYJWKuE8QXmCt5bK9hXrXz0WGTAp8REC0CswQcYLdEpS9sI8x3EsvMEAfr8v/Q1GIxDU4nUTUomW8su+L/uqBnnkT4Yow9rMmhwMpV6klSevq4CttPR3CSY7KNoEkYsqQ9rj2FOFFqPRqGOiOTGyiiWxieeofdnjOvJnZljyvMueBZ11WEtShcvfIZm48tCqYgLGGsTl2UrAR00MVzmrvB/UGVJIw5kDFNtZVl4eSi2sFLZim8zflylw5avKwWWdJdeQi4vcwolcA74vybU0ctI76QUpXnjjbXz9u89jabODlsc4EQehVUJk2Ijo9lYsIe+UESaW1I6pRUc2V7lP6QxbUaKPbJJJetZZtwSQR+pbWqsSUNZ1zwiQ4+2hnAUkx17IqsqRQ4Bezh/OI31WUaZCqhbM8qNl7snHjGAmERwzgG2EsM1ILI5JuFSWybTg9pgPJm4nedojxySYeVJ7UTVLgJWALVsLtDBO6TQR+ihQjavVu/wdjBEgkYlWymKnHDO+yUPo9xFTUJGQyKbmbSr/xixcAukqb1pceEwbcU4RdgnUsUYUfbSO2pJ1Uzv28JrxXMJHlqBF62a3mMeJYwuYnZ6QzxcFPnrdATqdvsSCEMTtcO56PjxGVkgtpKx2Ja5LwPGCJjVxT+VeSNcN7qGRAhF5nrBd5G0XlWoV5UpVSATj5JJxcDUDcLPvZQvTvRS4d5HRfgKAKwTR8f903ZBtngeVsNq/76lRuse54ieBuaouZoSBh8mpJmZmJnH0yBEszM0pO2+KZuzCSH3PdX5rcws7O7vodNtChmRtLKQqk2RcVyySeSbKIVsD89Jv2t7ZkvMSnfSENFl0BDgnabk39NEfehiKhXKE7Z0Wdlt7iHUGtHIPsIXUIPcRowEk+k/XVqK6VaQaunfIdQOk5pd7TshrijQhSnmuyRIDFsEY9mAMukJ09tm/KhZhOEVUZ2ZRak6iS1v6Tg8J7Q5itj5J1rFhc/MGpAfiRwHMYkEi5fzLz9/H0T7Q5n3/SR/2CNyfeB/2iN5/vQ80AltbWzpgZuzph3Yode5XEOz7Abj3aonddTg5DOnoGX8tl8c/s2xsdTt4qmTh851dnN24ha7dwa15E+tWHyvLd2DfGuLLyVl8tD+H7VsbeG7/OjaPFpBWyjjz6EeQ5IH1qzcQXl7HA90aPjPxGGbCKRgd1TjMrGGz46EU9gLeqiKUajbFG+PftWWpnIT52dmIiqSJmBRihLTETBPYzJwkY7NpAh+fR1RNEe5uA+tb2F5dxdu3N2BGVZwrncFcQDWsiZiemJKNEWBo+bgRrOJ86zJu7S8joC/pMIdJ1PHxxgk8WJhALbJRCHLI+dJqR5oP0HGGuJbfwV8767jykSLuTOWwcX4Juc0ujN4QM9spfsE8g1+uP4qpIA+vbOLGbITWdAHRRA75KQPHFxqYsYuiwOwggp+LRfmaF5Y1myEsCAlos09GBjvHhUCLh+1BgJX0GKzZMwidEnZ8H8utXWxsbSLqt+EgxGBnA++efw1JmKAxfRoPP/oUmg0HYW8ZjrGPqksFTiLqD8OdRM6qI04c9IYRlu7cwrvvXkKrtYWTx05gdmYROx0f7QGZWjbsUlMAon5/KE2fJBwoyxnqVnh4DhLk0xROPsSwt4q11XeQxAMU2FQhS1Ty9Fi+JqgyA/eBBTywOC2N4qt3COAuw49ZBB9k4L4fiJvN8cMH4YPiUYNsWY6HZHsq1qqwZHWDiW+bzRMeJHMJDwAxzpxcxH/3m7+G2ck6Kq4tbFgBOpkTIU1M3afUHSB1aFYArrLdZUUvnU2xUabKhPqpdBAivrkJ3N5Wman6/laoKEF7lUDIQ5FYp7AI46+TphQb8omoGfhzYn0oQLem32cg6j1WHwFw9eGRNsqYrCK3OA3UHNAvVh2U1cFitCFKw4MMvDEAlxcvp9XCcpDU4KaqMrUFlVImja6DHM6z+1w1+Ph3AXT9SGXgru0haQ+RMy26Jo2UAPJR/FArj1VzRprUgp6mitWd0gIxQGjEYoNI5U3EJoVtC8ORYJeythliMOjLIWVqdgaVZkMa/kXaiWeK37sAXA3eykQZ6XQ1sK3skRTIzXVF24DFCmhOAx8DP8VK5GAtcrE8MHBncwfPfu8b2Hj3NeRjnxdVLK1oWFsrmkISYDbOoN9Gs17BJ596HLVqCe32Hq7fXsHbNzbQ63mS78rDoepSqrHimLFwT5g5S+Yvmb3MVWPGDWh56YgtsmSWalU1Fxg2KVTzSBEbJB9Pf4/tJma98tAQ+R4+9vBZ/Np/+Z/jkQeOS/6kaSTobdxE2t9Dkc05kgl4n5SKYqvDwywbutk8oIpXlB0kH/C69330u0Osbu8IgPvqu2uYnjmCjz94ErfeuYTefkcOSJO1BqaqJeSDHkpmArfoIICJm+vb2Oj04TYn0Q8iAbVpS0iigusUkc/xft/DE596CI9+8izyJbKeA/ndftvDH//Jq7h6rYdysYlKqYYqLbclI3goa6fXIzDLJo4Jm9bjYk9EkoGpMgepuohCyc8iO55NLn6PjxEIxenLA5JkZtEujGqVIbpDNqGoxAngB12kRhu/9Es/i48/fgo5Zr1bOVGDXr+yjheevYxg4CBnlnSWMBUp3BcPLPjUMqRVf2NNas5v0y7g5p3bWFpdQpQGmJ1tYHaqgmNHp7E4PynrG1m+g8TCyxev4f/+y7/G5p6PEEVECdcX5przM1tCiAjTQPZvKnBTArGFCtJiCf/gH/0mvvSlz6LbNtFvM24gxrGZEuKhB7dkotWP8Mr5WyD3YuVqG8tLHh5/+iF84WszqM2Z+O4PLsCuVtCcMzAxkUNpMIvWywGcNReFbioEhNcvbcOtTeDYiRJOPV5A/GAOW94+MNzHVJmEglVsby2j5pZx/vnXUYiocgDmjzbEqtn3EniDEN5wAydOmnjkoxOS3cyx9EIP23sDvP7aTXhBGanRQKFYx8TUtKwbvW4bzemmrJWdThdb21vSJGk0mygWXVQqVWmUpjk2yRwU83V8++s/xKXzV6SZXZ9s4vFPPYqT545ieW0Jrc1dDFoBertDmPEAi0dzOHGaGet9vPTKeSyvevBTE7wSMV0pCJEw2iAf4ulHjuMXvvAYjk5acB0qLxy8+fYK/vjrL2KlFSMwCeBqeIrW/QkhJjY7+VqqoSbqRTa6dQ6egLm0VdTomSiV9DouyyLXg4SKnkgAfeaHer4Pu0jbYrUXZACu2pN1DqGem5kC9zAOOb5tZXP4LlY+M4wTH6eOLYhalIrBrfVVOKaB0/MLmClX0HBLaNRrqNWr0vDkksZ8766QXYZodXrS9Npr97FP5aTBqHRHVLgTThH1iot6rQJLLJSVbanv+RgMffT6HtpDH61hhI2eh6WdPeyxaca1TdcW2R6cNTJV31mRmWidV3VtHDs6j0889XGcPL6I5eUVvPLj1zA5dwz/w//8v9+tBszA7kONrXsdKi6/fRH//Pf+saisMntk7nWjP8v1ZeakyuRms5iKgInJSTSaE3BcWqPZWuUXi3qO11HAiKGHTrsvTaX1zU25BwgiqaY/PxobRayNlTprJHLTxRG1J3wohZxyQZGGXcbTlFz0MXNXDeQqLtkBqJ917RQGp8kAgsUQ/GV9lMCuFeFOlnHswRN44OGzYlMfEFzWGcBvv3EBl147DyPg/sMcdtY1av/j/3wuG58OM3BPHMeXv/oVPPLxR2XMOF61cgWrd5bx/W//B1w8fwGrt+9IZEwG4NJGOQNPRsVhBjxnXw8rIw/dCOMAroCsYzbiGYDLOZCp4FSGLPNGbTSbdUxNTUmTneSSxaMncebMQ6hVmyiXqgLg8noKMEOFxwjA7QiIS1Uc1UdiVy5rgAW3OoEzDz2C6blFqUfbvR6WVlYx9AO4tFuskDBRQdEtCWFKCJp8g5nDigZN/cFQgK1erytEOr5fUcmJas+RnLgMwKU9ZnaeVWuAuubSJJbcXvW9rEaRuESxTVXArZTNWg2uVIZKaZiV2XcDuO/hHY6ukPycLv/Uz94N4t4LwB1XDmt8T0pEXo+IICetNYdq/SSwlNk2q0zfcQCXOZgFuTOUs4Yi1wiAK8C0slFkdA7NNjIA966muV4sDhrgWV0/3u466BwoUIH3k4410jQKnQiqNdX6vtR2qjyr8+eYfUtiIQFc3+c1Yl3C2I5EwLOBl2Dgx2JnK+AUubBFDd7SAEiu4QFnU/L5ZMzVmYJuKgTjCeBSrcuz67vvvItvfeNb+PHLP8aVy1cEfNPLh6ztGaigFqVM9cY6Xcuh9dwY66qoEdMkkmyUsjEdJwaPq8tESafrZbVmMryBnyc7v/LXK9BEAcCKlDyeL3mXWu2DdI70ZcuckjIrzezvQirSkLvKMKb9tlI8UoGr1LhKNcm9kveiSfIo9wjWsWLly+9zvPmghTDtzdXfeUaQuSLqcaqL1YNKSSEQj84U6t4VkEFuCEXA9fs9eP0+okCBZNxD5QSqo3rUV53TqzcVWf9SYBgEaHV76A48UbARpODRjfU+HTRoV1qhHTtVoSOQ2ZTrwrgSAVdzOdSEwFQVsiVrGM4pqtX2WvvotNuimOb7EocA14UjauO8nAfyBE0F0M6hMA7gEkjRFtRSL0ldReW5Xq9IEte1Oa8PFXsyvgRwCdaIPb3an0V5K1bK6s8C4FJpKyC8Ihrz/XFsCZhLLm4uj84wwlZ7iB++/Cb+7Ns/wkY7gJ8rIdSP1CoisRxYBfUggBuShEnw1nJGWbUqs1YBuEK8IGCbJ4CsAFtl70qVrHbX0+paIaXomlIIZbJu89qpro8Q2wTA1YpdsSvgza9slblucA+QKBoay0mubYR8GqCU9uCkfRTSAWyKHOQ5BKQUWEvlLcn3JWag0/qYAKyc5UjkNOCSuE5wF4k4Twx7XcT+EDGjhAiShgGGAwL4AwH3opBgLUkFJLGTtMp6QrWBCOSTzMY1Sj4VF3PhfpuITQuBYSswVTtScGeUdU22Io6tynGmLx0tjwXAZY+Its5FC5WSjbmZCTTrZQTeQEjXe3tdtJh329oXC2WfNV+sMob5IIAr5EEh+NCtS0Xs8EwioC0tc/U9KEph2tk7ZRTcMsoSY1C5a22SrVz3dN7P7S6rU8bB3fH9Us4BYwDuXSVtVg+OkWVUD/hAmaspXBq81evaoR75TwJrs3Px3aU096shfH+AhYU5LC7OY352VlzPWBdlTjO8l0ngICllb3dPyGe0UWaOeZb/zrWDc5bRFWVmCNOJrFCUNZNqW9bM++029tr7KFUqmJicEhLKwPPR6Q/Q7vUxJMkkjIVs2un1ZE7werqlCgq2I6reiLbIOr+Z6yxrId6fsrZKbU9ylLJWH4G32hGKa72o+R1XHBDC4RBpv42kt48gjuCT6GTx3JmHOzEFu9bAoN2D1x2qhEPGUmuSIokrXP1J5ozZS6djimlisH7+Po72Qfbu+8/50Efg/sT70If0/gt+kBG4J4CbnTT1C7wXwM0YiQe/4f8rgLtk5fB/UFkYhFj0PRxfXsGJ9TVUmiaWFvO4YAykGDyzU8QXNko4uQO8c/Uy1h8ow3nmI6KMWjx2Spjr3a0W2q8tYWbNxOKgjsKeBfg5na3JyoVljrIqExWSYLNakSeUbw3g6s+vxLiJHCipVjHyMcyFEOmpCjyG3K36cJbbiNwYuf/oLMJFWzYla3kXOxeuY/nyCmqFWUxbc7C9olgsG7Q3lRB5D+3cLn5cW8c7s/u4Fa5jsLGP4ZoHfyXG7F4JzzgP4Geqx/H/sveeQZad6XnYc885N+fbuWemJ2OAQU4LgJtXGyhS5EqkWFsyaZpkSTZpmqaKtsoqS66y/lguufTPNkVX2bJsF8NaDCuG5S65IrjYBTAIg5kBJuee6RxuDie7nvf9zu07vQBXJXn/zaBuNWa6+4ZzvvOd932fNG3lQCPQVCpA1xrgfHkHr50c4p1jLu5P+9hpN+GsA9bdXUSrOzi+ksJP20/ib1SeRtl1EFgxNsse3ONlbFZ7yBzJYuFgFZWUjXSURo/DDicG3C7SLOTI4ErT7lbVWpHvwBspwO0HHWx0u7gbzmIzVcQKsx8tC6OMg8WDi5jJpTFlA9fOvIkLr72KSraKY498HE88/XFYkYfu9mX4nasoZ0Zw7AibzSE6cQXtvoVrNzZw+fod7LZbmFmcwUsvv4BSoYytrQ6GQQapfAOwCwiRRas3QrdLe40+rHAozEeeJ0LM4chH3mJO5RDNrRvY2rqBtBMKO55DbD4U2Akln/LJkwdxdGEKURAJgPvB9fvwaf8ox3xva94P4iarf//PJAWbNMnCENarQ2x6mPtgsE5t9o1psMmrI3+NxtLp2MWPfulz+Ln/6Cso5mxUaC8i4K1Mh8wAUjNpzdzDkBDoJZgwuBUMJTUzMhZzHGbSiju4ta4ALlWqyec0tqtsetjcK8uWDE61tCSgI7k9PtU0oWYOEZwTa6NJhej37jw6VNdrje8qpI11JQ/n4DRS0xVRFqtj+Z6qNiFXCDhpAFxhUMuQh8oWZXBPWiiLfZkpynUIY2gnMjMxAO7EQI4W36lRiHirg+D+NuL2QEAiyX0ORwgNUESbVvmcJHGY3FkeD4LSXuDC9T2xgaHvOEHLoefKMJaKzNu3bmN9bV3WEvNOMimqAjxQmXjkxAk8+uRp1Kan5XcVv+baVNWQHC0D1svnNIMLaTDEH8pYDwuznoMrZZgz4zXFzEEvxFbo4EYPuNWz8fp7F/AX3/gaCkEThVQAl1bkdkGGyNWcjVqlKM1qp7OLPC28P/EyThxdQqu9i9ffPoezl+8jCI2aiSMPAvoyL+XAVQevPCcEwUV0J9aoBJaNlxU9dc1wXJpFLk/DmpdBgFhbGR407WQRYDgcwIlSqBYK+MWf/0/wuU+8LMo1khxSuTR2b1xALmJmDxnaNlK5DEJeJzk2+2r7KuiyXHA6sOexSY0ChL0RBr0RVrd3cP7GMs7d3sHjT72A4wvT+ODtN9Hd2UEcRJgqFnGwXkKeGUSBi1KxCLtUxa2NbdzZaiNIZzEMCOozey0nwyZePoHXRqEY4OOfewbHnzgIOEo0SZE4s9rE137/LXTaBHoLwmDncMbz2JzxGrOQT1dQLdFKPkTgDSUzi+AtM/v4lU2MZB6NRjIM4Z5DgDwZyImVsW3BDdloM+tOH8J6FSA3gMf9EMxHXsUnP30af+0LLyJbsojByy1x9U4Tr716BZurtHUrmWG1GW5FewrcyaZZB2i6fxaKVABncWtlDXdWV5ApZFCp5BGHXcxPl3DyyDwWpwtoTNWQyuQwRBpvnb+Gr33zDdxY6WIY5eFFWbHCTnPfsGP4kQK4NlWhMRX8RdjlBr7yd/4ePvbEJ+GkS6ApXz7nY6GRgdvt4+aNVQzDAqJUAbYHXHjtLppbOSwuTeGpV0o49lQRl+5uoHGgjvKCjanpNHq7fdx6fRWFrRqc1Sz8dcDvxijVC5g/ksfUIxZGizHW+m2Evod8HtjYuS17wuLUPC6euYStG5u4eeUaZg8S4KigWqyh3+kgl2nhmWdsHDkUoMJjhDy6gYd7G22c+2AVmdIR1KdPojJzkIGQiOS67MigbSAgPteKJ6QQghMcqHNIyWFboTyNmbnjuHp5Gd/58zPYuLclDOZHHjuGlz/9FPK1NFY27qC1s4ON29vYXe0AXgcL8z6OnQSKlRBvvfMBrl5twiO9Q+IRNOOMu1Le9vDkyVl8+fPPKFC48gAAIABJREFU4fh8FqU8J8YZ3Ljbwm/9/mu4sTqAb+URCqASi1LajnlnIyubD1qRqkJJLKFlwKzDRmFty+RG6zOxaRRbe3MvM/a2vLJDDm6DUO5VtIAT9Sn3Z8lKMyiwAQImFbZ74KyOmfc8+R+0U9v7uQjF2MfxIwdl6NruNrGxvoqiY+PY3DymckU08gVM1WuoTdVE3cq3Szs05k22On00uz1R7bQ6Q+x0+2K9Vy/mMFsuio1yvVxAtUo1elqOgWfyCmnROGBWtxugOfSx3nVFgdui4swEgIwHSHKYTMaozKF0v+Xt/+DiHB4/fRJPP3laojHeffc93Lp9H4tLJ/DPf/3/1IG7Ae2khnlw4vSR7cSFc2fxD/7+L+leL+4PD+bgcnijAx6jnBJllSPDJA7sBDgTyzwFi3RdaCYyAQkCMK12B6tra+h0u0LA0RqAtbkqpBJFoyqpE6dSDiy5XtVNh+46cpz4/gyAK3eDsZvQXgTMHqCfIBVjOEUBPaN4lupCnitGoVFEeaGGQ8cP4+ip40J6o1U6VVj5fAF3rt3ErSvXkWJOPS3mBiP4Q1eGzawNSaoh0atYq2Lp2BF8/kf+Op54+ikBPThQr5RKWBUA95t4/+x7uHf7LgbdvlrSSWSIqk+16hMtqs4ik1hcM5f8fn3hfnVosi54bng++H3JtROAJas5oVYKtVoVs7N0hNB7Ge2TH33sCWR4X0opqEuCl6jlJKubIEkg4O2gT/vkRIGr6g3GLmTyZRxYOoaFg4cww+EmgHurm2JLTsUIHQfoPkAb/kwmJzWpxCWY8ywKOtZj/Z44GHCgGdDNQQAik/eYo2qO+dNqvUpAWhVryV6wB9oLcc9cGeN+gKCmAW3ldmuybw19Qq7B5PpM7ol6f9Yzkaw1/aogg2JGus4nQfXkXEyCt5Oz5P0A7lh569H+MhT7ZObFiguMsZzna7FG43Wn9q8OKhUFcPknUeDy+yQxJ/asjKLJZqliU7toeW3z9sf7h7l8kn/eI1QmDkITmvDxz+p1nUC1iSoueU7JOZfjYxistB6nQU7AoS73TfYAWnsQsO4PPIwI7vrQ857nOQayWdpek4zAr1SV8/0bUm2iVTfrR/PZCdJR2anK19X7Kzj79nt44ztv4Nuvfhvr6+uqUDekXFWcGets2RMNkC+ESyWBKrC/5w6h53fCWSixWjZW+JPq2wSIkzVjvs/1LepNE2MhCkRxPdizceaa+jAV+IeB73/lXmFwkXEPa5Sq5tIZ97asVakOK5bUplyIhrTilYxRVdwSyB3L/9jXUa1rlN48I1LX0vKWBCACuLyXGMKO2FWLTSdVgux5VCWmwE2yqKQqUNV/EAggRRCBIFnos5YiUMe0HLoCMMPYfJX8VN1DeB1w/yKA2+E9mSr2gGRsS5S35WJeMisJtKpS1uTRmutZ7hlGMc0anHsNH8lmIxOWMMLOzo6ANPwsXCfiEkAQdUKBy+cmgCuZuJKFq4+9DFwjkDW1lvKrjXOC7D2ak5sAt6K8NVn0VNkKeMv3V0iycFWhq1bFaoOtV4qSsnl/F2DVyWGz1cetlU18++338aevvoWtXgg/XZF60LMKSKULsDJU2ppcTTsvDjrMzeUjcRFJ7FsJ1EoNkclqJq3kWJsIKdMjKydC9zQe54Q0MNa6C0hL4NbYIrNv5esLlMqiScnq7B+57mhPzV5DCPUM64oDZII+cu4GimETNcdDwWambCTKVDpI+O5AAFtm4IrTTGKpHLiIAld495olq/FdBMMI0Oo92hCEuM4YI2Jsx7kORREu+4dGLWkkl7qtqRmJqkLZw8t8kyRIqiC5LwoBx9iPE3DnviiESAJt6lAVpTTKjOCrKCtZy+TTKOYzKDMWImOhTzeqXg+dNgmJI1FtCjFdVLeqpA2N6wtvBpxVcU2RnCGzJEmiIsGPShDjQkDJsOUgV6ogX6qiUCyiUCBB+MFpcmKNnMzVkpr8wfJUr60E5J3sRccArtmfHvg9MyuarHl07rRH2tL3o/FO+rwfvivuf9/731/y/s1dfwzgLi0dwJHDh7AwN4f52ZmxAjchnSQ57MPBEP0eyYy7Qt5lz8/9SGNCDPEgTdVuVgjmVOPyD2vLbr8nNTTBdSshYdgO+iNPFNTy1fVkTxvSmcOA61Tf0rFC7ouc8fAceoZk4JJ0wBVG/oPZy42gQmp5WdcW0hnuI0XkiyWJvCCptd9pw+80EbR3JRIposiEBJB0BoX6NPLVOqzIQipMwR/6COiWxlqZ8Src3wVI1kiVVFrvF97O+w9xtO9X3D/8/g/kCDxceD+Qw/rwSb/fERAA90NubJN3KgVwtQBMuOrfo2DY90L7F/QDFsoT39x0IrxadBF7MQa7A7hrHcz0Uzh2oIbN+hAXUwNk83U83criucttNNZ2ceHuFWQ+/xQyz5xArueiUZ+Bx+Les5G+O4Rzvon8HRdWM4UU1bfCTKM9GcsmfXGxSZU5k4GWyMAUFW6MWEDbxE1FGcGRFQDZEexHevCfq6E/OwN7x0L57Cb87hD2J49jsEQwy0OxOcDwwn10L6+ikK4iV6gh5WdhbUawVoew+gHitI9WZg1fm7mFqy9Z2Mh30L2xgsHtIdo3fRTu2jixnsdfcxbxqfljaGQL6Nku3k1v441TIT74oSK+G92BVQUKHpBppmGvtzC4cBvPL6fxn+dewovxEaT6gJV24NdsDI4VsDM/RPZYGtmapdlZfhoeVQB0wXV7yMYp0IwYtg+LoG6KoCeVLhT5MWe2i5Y7wNVhDruVKeDAAXjVKuJKSZqyojdCensL3/2D30OwtY3FxhKefuFvoNo4Cm/QxcbtM+iuv4N6foBaJYNWz8el5Q7OnLuDtV0fTqGGdL6IUq2E4ydPIIwIkmWRLs4gsEtw/RS6A18yJnudjmSTOhGL5pHgaywirSBE3oox6q5jY+USAn8XuSzPfYzRiAxd4VTCin3US2k889gRLM3VJXvt0s0VXL65iphW2fwZMxAWJYJpJJPGU6zgREW795VMQ22OleHM5o41DQtxqg9Y/HBpCYg7CeSyoYgi5NgYeQPU8mn88i/+Aj7x0nOSu8RhE21IZeKQ/LIZaEtZad6fXKic1gpZwVx1HJZJscy/O0DPhX9jDVgmgKtWWyxgpfcRexRLmLjyXGKDomuIyl7fcwXAVYuhjFo2J6xL84ofxcKX92maCRZtft6BPV+HvdBAXMiIazlZoTp8nLBQ5jXK9yXZqDrUouIlOfbJ/pU07LJHSb3N7ElzkI2Pi5zHpDinApe2cEMP4WYb3so2rMFImiPmykZUiwn1j6+gilL518CDF/pw41CYg/1+F9u7O8JkpDVdfzDAUHL8zACHGbNOWmy1aIvjxCGGo6EMLmgH+9iTj+P5V14Sm1sBFwX0p+pQDogop/UwTyhJ5ZwTkDb+NLKLqz0whxQWLXNcX2yUO7BwfqWD99YH+MZ3zuD21fdRiGgr6yJMZeAiJ2u1XsygXi2KPVN7d0fQu8986mU8+8xjGPW7+M4b7+G1szfhkQHD5jdFZi2vT0gmJ215eOwluylNsF8HtARpZMjihXAE1TWWaSZnisc7sT4jyUKOv2rn4MXMrhuJkvLHPv8F/Mzf/kkcnJ9GoUArOyqWQmxcPYdqOoWcWDdaYqkTUUWTUeavqL7l/bLx16GZArg+gu4Iw4EnCty3Ll7HmavreP5jn8ATxw7h+oWzaG5uIHI9NAp5nJyfwmzBQYYAueWgNXJxc20Lm8MAPapucwVkcgVZjj4zOQnsu7s4fKyOz3zpRcweriK2ZHcFRsDt92/h3/7pORTzCygVaohDMlc99MhK9V2Uy3WU8nUBseggIMC8rAUx+ZPrkJ+P15sovGOqYnR4xOPNYZ7YHcdUn4zgG3s4aXQ5rCIAGAAjl9f4CLvNuzh1eh4/9ZUvocT7Q5r7v4OdtT7e+u4N3LnRg4WScghSfG4lGYyZ0bIk9zL+dE8Jkc2xSS/j5v113NvahEO11lQF7d012KkRDi9O4dThKhbna6g2amKtNoozuHB9Db//jbfw/s1t9LwMoohDIqpLabLgIUUSScpBxspjFNiYXTqJn/mP/z62r9Uwd7iCpUezqE2H6OxuoeRU8MG5e9jZteD7BTSXmxhtBgi8LAqVLI4+XsPBxwroprqoHSwi28hjdt5BKjPAnRur8O9l4F6yUNlqYNFuIJ9NwcsGcBYDDOsBBiRDhBFy1Twq82m0WBPARmt5B+++eh53r93BwaU5zMyUUSlWcPPK+5if7uLjr6Rx8miIUpZEmQx2vQgbXRu3Nkbw0lUsLD2BxsxxtDueOCBw75H9MXLQ7/ZlaMwFVWTOdhSgxHtnpYoolUa7E6Gz00dzY4Bzb5/HkcNLeOXjT2HuAO+7bWxs3kd3p4WN5V1s3ttCONzBdL2Do8ciTM3YuHjpFs6eW8EwUHINLZTjFEkSQNbycOJQFT/+uWfw6KEiKkXdtza2XPzO176L92/swE0VBMDlcnEEM7PhUxXF8ZXJJJN1y4ETc8S4TxiLx0RKmShwBfAxazaxWkxLTrhmNGrOGXcMJZPogD+xO9ur8WRfMda+OvBJKlpVbyZDlkngVghMUQRSx44dWRTyRquzi52NTRTSNg5NTWO6UMJsqYJ6tYJqg8MoglYEEzypKwjgtlizjFy0u0Nsd3syPK6Z/NupQl4B3AotlNMyhHPdEVwOikcjM2DhPgOsGQXuzsjHiGCGIUfpkF5VFpoVr+NL7jdU9j/+2Ck8++yTqNcquHL5Ei5fvoLVlU2cOv0s/vm/+JcPVPB6KCbQl7+ikTj7zlv4pb/3swq+moE29/EE5CN4mS8wp1QB3GTQRTUcLd042Of3E/CYSk0ChaoKpGIWQta7v7oqSgJPcpJJzzAyObMHivo6EVvIvFNBW/6nA6i9vFm5tVoKqMiqmVQ7Tlgwah9kQCZT6+ga0rUl9xsOetMWSjMV1A40sHDkAA4eXZJ13R8NReVJoHpzdQMb99c0o97zMez0REFLe1rWDd1uR0CIcr2GpeNH8bkvfRGPP/Wk2FbSQrNcLGL17j38xTf+DBfOvoe7N29j0O1p/q1UdvJJFboVEF/JDAZvflBRvA+sT07vfgWufHwzsVQylgK4BG7zeYKeBRl4kzhWLZcxOzONYrGMbL6IkycfxeOPPy1gGh07qIrULtIQDIVsFwp4Oxj04Io7wVBslQlkuH6MVDon9smLhw7h1GMnZAi4vtXG2tYu1je25J5eaTQkd5cArtirUpk1rvFYg4QC3rJf0HOmADSBWlUQa4ZmPs8H7UJNXZtkYJprIdkTkucQoFbyjUluVABQ1agm4kOIJHsWygnwqcPWvSZ4D8BN1L7aZyfA70edkwSs3Q/gTiaLiPI2oAUwbZMD+G4IX1x3lLSSPHdyvfG6pY10tUpQmwpc3S8TBW5iCy1thmOJpb9NQNO4CSVt8961uLeHyJo01+h4dzGHIRmaK91yTxE/gQcrJm+uPSXo6MXJz8v9nu0BMS8qcQ1eisHARbfLQTez41Oa85nPSjwQxUK2TQUh/5/qadPL7VEnEQd7lu5soXI5Ksu0Hu+02rh/ZwXf/cvv4vd+9/eEqMnrV21lk/NrMnE5aE7+SfY0tZrn+leXiEnQIqnz95TeDwAMiRWusRee7LeU8DKUfUliLHhvlWtWiQXJukp+JyEhfL850Yd9X++qeiYnFbjJx5T2NJXCgQMHJPeVzhXVakVAQT7UQjkhIbNWVJUkd2R+levN2O5LXUlbVgICYvtLMh9zVzXOh6QM9tYe7VxJhCG4JJEs+s5FpSsEauaVqh2sqG+p4vI8BcUIMpn8WQJoCXAk9zUSl4MQLsELz8fA9+DSZSKMZf+oV4qolItCtBYXAGN/LEp8vocw0n0mk5P9ntFPunfYxp44KypQHoOt7W0BcEn+4jqRvpHE33EGrtpJT+bfihregNr8LLJeDIGLBv+y7xpLbfZaSi7nPVqVtyQ2EHDjPVr2RFHLaUZ9liBujvm3BHMUbBcA1+yPrM303s4s2jzubezi/NXb+O7ZS3j1zPtocjyTqYoji8deM1NEOlcSlxXyea1sEVamiNDKivVvAuAmufUEcIUAlqarCeMl5HDqvILrRfK798BbDds0Zl5i103AmSpeVfKSPCbgLWdbtPxlcUv7Z+YBs//kOXGYM6wzIifyRH2b8dvIdm6j7G9iPh+gaJMMNBIlbbu1C3fQN1bDA4kgImhLMJfKWZL1aEss5mmcQspMUtnsdOmSaBhzJSXXekI+kgY7cXyYVFDvYYpyXSS1lWSrxj78FOskErpDtYYXFFVQXaQsRo7weDvSKxDIDdkf872lIuRzaeRzNmz22KGLdquJdoexPT6GLvcuY3AvdTmPofymnDuCt+IOZVT0iTU7wVvWvDKrogpZzoeDQrmGYqWuay2XG+fMT9YdWsub6IWJe+r+ev0jAVwzT9oPsibH+HsILWZONLZmTs7OGMR9cMKdPG/ydf8MbP/3eUI9byDxb0ePHMaJ40cxNzODmekp3aO4XkhsF5KKuqzxvTIKYqfZRLPZFhCXsTlUybP38j0SCjSPmgAu+xRe0/xsJIFSWdsbDqUmzeS4BxcxIiHFD8RNoDtwxf1IOPaGXCH7hmWDeePcc+h2w/dAIvGANs4uM5o5IzP3rMQFh8+hNx3kCiUUK1XpS4uViqiHW7s7cNu78Nu7sv5TZD5TDOJkUag2UKjWUcyVkUvnMeoO5OF2uvIYdbvwmV9OsgSV6ZL9nELY+uAhjvbvcyN/+Dv/wUfg4cL7Dz6ED5/g3+cI/JUArnbvOnDet0I/FMCdoBR/KID7Pas8RjfVx2X7LiKniq41jY1RHps7wJBFc9FFqRTjZCGLJ0YBDq53EG7u4vr6CmrPnUZ2cRb1OJJ8uCiVRXZoI3NzALyzjfT9AKk+80fZTQeImVsrjLs07NAG8Vi5KVo+QicQz/+smxegNkiPEFuh2DNaobGQdXyEuT4wtQn3qSzCJ+cQZ20UVkO4WwFyxw7BazgIUl3kRj1YW0OErQCpQg5hJkDGdeBcjIA3O7C2PMTpIdqVXfz20h1ceMqHNxUAG13cvbqF7RsjONdDzNy38HSvgi/PPIrT1WncSm3jT2a3ceGzdZyfHeDuzh0sHpjDbHkKVtdG/+49BG9cxA9v1PCr1U9hZiOPMM7Anq7Aa2ThHWrAL/WQnx4gqkUYwBJVMBVlsUPlhI90RHuoQIAOJ6MWNbDSCDwOAUYIggE6vo8Vu4qtpXn0GxXJqmIxiEIOxaGL5ltv4uZ3XsNcpYGlY8+hsfQMLt1cx+3rl5EerWI6vYWlKWC6loHvR1he7+LMpfu4vjFCdf44MvkqKvUa6tOLcFNFZCoL8KMsOt2hNM39bgvesI+Awx7JHFHLLSoiCTQGww5KjofNe1fQ3rmLbJrWWTZ6g5FkD8ZRVofK8QBz9Ryefvwo5mcbaHcHeO/STdxa2YGVzqpqw1hAyiAhGTYk4GzCsDV2VEkOjwCLkn3L4QctVJX1m2TmjoFbk1EnxR4B1zhGgfbHgx6OL87hH/7ar+DYkQMoFNKwab2TVTVdYrElvzM5rZECV7OEmFdLK1+L+Z9UyZHlJvMzC1bHRXD1PnBvBzzt8vqivtUmiJm2FsOheH1QPclBsMN8G5JKRzLwZDPH4lu5HyQ9mFGLiESVoT75hy1+FBN40BwWycFNi4ck0odmEFdz8vfYSss4Uvm9quoVkJLDXDbkZrzD8a0MzsywWiDfRJXKA89pDjtyY5NOSyyVhIqfnFhvMYeD/58aDuE1OwhaXSE1yOEgAGgzJnUoVt2eH4vNDBVAu9vb6PdpoTUQKz+qIlVdrOdcWMAybNCBA5t4AvBs7Km24bBVlRwh7IyFoyeO4cVPvAyHObIiG2ZzzEwftfKjkpcNMxUHe8dFAVvJ7zaam4TtT5VyyvdBn1gy0wdBCn/8nffw9Xcu44M7qxiOBsjGQzjMEQXtq9Qau1bNYbqREdB3Z7srhfpnPvM8Pv6x00iHId5+5xL+6NVzklVKeCqTL2iOIAeuHHjw83OcLErjtKx92h9zuCJGqmEs2d+xb/KVBahWRrEw7CVLRQFcXmq0dRrxfPkuDjUq+C//7s/h5eeeQ7lEMIBD8xSC9g627l5FNU/la1bzDrkucww3oy+eNvBs0Nmg8riTHW0xH9YNEXRGYk+6st3EG+9fEQD3kVOP4xPPnsbdy+9ja3VV1l4xk8FivYLpUgY5WvdS3eGHWN1tokMFN4cLmZxcJxw8CMk49NDqb+DoE/P4oc8/jVKV1zitsGxEIwtvv34e59++g2K6gVKuhDzfP4FwYyNJS0gOv2UoKL2xDuQ5kNPhF62oQ2mUZQAbxaKyleMsBzzJGVNbWdFoC3Cm2akUDLs+FeQEf6kMXEelbuNnf+4nMLdowcnyOnXQb0d4782b+ODcGhAVkXa43/OwMENP7fsErDXAmLBxzZ7CNVqqlpEtFnDj9l2sbG4hlXZQb9TQH3TR3N0SMPTUsToePUELqTqmGkU42Ry8OIcrd9r4wz97B2fO30ZnmEKcIShoCYGCQxBizBk7h1HgYG7pUfzSL/0jrF3O4cRzVeQXR+j5OwjdGAeqC7j89greO7MOJ1xAySphqlJEf9RFYzGPk89OoTgLrHc20Bzsik391EIOpdmhDOt62xZyzRlkV2rIb+dQiCwMwwFubi9jkI00gsCKcPTUIRRqJYwCH9VqHrWcg3NnLmPt7ipmp+qiavIGKazf+QCnjnTw/NM+FqeYsUznixDr3RSurFewYZeQP5gXV4u6cxz97TRCO8Iw7qHXaSPtp7Gz2sTFK9dx4OgSXn7haaDvYdgPgEIZ6UpO7pW0Xb17Zx3311ZgZSLMzldRcGKU7AyydNZoxbhy8TZuLt9GCtsoZddx/GCExbkcbi2v4i9ev4Shrwx9/Y8qBQ7/QiwtlPAjn34Szxyvolbimkuh1Y3xu3/0Bs5e3EAvyMlQTu6LMjVS5wsdwOlAlOtXlC0csFI1I4CqMbU1Clo1gFAAVxT+MoDUh3B1xgMdveMY7EaH4uPs0gRIMcq2JNLA2OupV4PeQxIikLwLUbAogJt3IiwtzMlgpNtuorW1iWLawVy1hkaxhKlyRWzn63VVE/APgTkObGmtLqQzKnB7PeyI1bqHcjaN6UoBU8U8GszALRXFek5BE9qbD4Vp3xt6GHghugHEQnl5t4ON/gAuj6zZF3RIR9VIAuByrwsl1/zooXm8+PyzOP7II9jY2MTb776LlXurYqH9wguv4H/8jf9jfLsewycGDN27j+/d0ycJmefOvoNf/S/+7ngorCogzeFKsrEk+8r0E8kwjuAtra/zxYIAaDroY7SGqm8VwGV0AiRzcnV9HbvNXSFI+bHWe6raUnKeDv1N6aH0/30A7l6NwPusuHgknp/7m6exKnfiGwLkqoqXxBTuv/x8pUoJtUYNhakystMllKdqqE7V5D3xvqhZjg46u210dlvwSeQbjkRVQFs6rmO+b+aVMae8WCljcekQPvmZT+ORxx6FnbYlT7FSLGFjZRWvfesvcOHdc7h1/Tp67S4cUd+qQk0AXHOaJP4kuT7McFg+jaJkYxtgPS17zdlHDR+TYSbPE8EIgp1U1FG5yugF2hBXSrTcy8FxsjghAO5T8PwIvf5QagweBxL/BGQVBAAC2o5GA/R7qsSl8pzXDB2m2XsUShXMzC/g1OlTmJqZQhDH2G52cPvOGgauL7Z82Rzza/MyZCQwoeAF53uquPWGJEMQ2NKcQD0ne9lttFQmgMt8OP6/EjH3QLhkFSTgbQLCCkDDesVm5IgxxxEbSt2Jkj3ILP3xc+rh3gfiJvnMYyLJngI3ucdOvo/kvCUtQALoyisbFZpH5a3HoSsfVHbpzFNsvUUZpdecqBdZC9PAJ22hVuO5pQKXw/lIhsPcpxW01rcuttFpVV9z0U2sIH2bE59Rgd19Q+8HL629/SdZtwLSmAw9Kr3ELlfBNHk22WN4DpVhIaUiy16fLktKsqB6fzh0EZAcFxurRyGfxrAdxntoucjPzPUwtgRO0EnDfuB55HaTzxNAVLBx0BugubWLN7/7Bv71V38X165ek2tY7C/N2lEQnj2n6St4CIRdxM+hTkaTCu29a89cpOOjoqDxHphvFKpmj5Udn+dJAFxX1h3Pi16zCh7Lmku+Tlzz+9fW/q1wb81NrNcEIEtIDqbPUkKv9pFUjdJK+OTJk3j88dMCzsh1wxpfHKEMR1jAH0M0kTZBXTqSzXxMzDVquURludfvGfBOXCtccSMhqCDKRbMQxVJX+nAlihHEpYqLf5c+0ABdBIMFXGddQmKYAW+5l/C+RGIu92iq/1lrB2Es+eSNegWVYh6FXFZ6gwTApcVtEnzD/dkhAGkcJrTvNkRvgqIm5qjb6QrIQSUx30uS+zuptk0AXCpxxUZZ4lG492lPpfufUiFIrlHyBMkHCtCKtTMdtGjJnFYnggzVkgRiqegl0YEgbqEgWbj8HsEgfo/nb5xdbAjHVLbaTg5OtoCb9zZw5txlnLlwHW+9fwNtz0aYqSC0i+L2BKps7Yy4pBCbhMNoKFXfMvpjrMAVV7LktbjPaM4t5wjshZWspT237rZKnJf+WR7qIib9iPk3IZZIRivrSapPVYGasjPSu2m9YiOdiuRBm2SCt7bXRcbdRWlwB1V/DfVUF5bXRqfdlPsWrf+FOM1+OPBFXUnCLUmmrMHYp/N7zL4V8FYQWR0qCYDFrGTJ6mVNYu49xg1A9wut7cYKfLMe+e8CxFN5mctpDBfnHnQQs0iEI6GBZAWudx+BRyenUM+VUxC3vZDEysgCgyjkvid7vMCyCHzGGgxA9SfXPu/lvC/LcTcW13x7dB0TgjlrIgFvdS3JnmpqC6o3CS6rGIIzJFV558tVucfwO3IaAAAgAElEQVRT6cnfTeoMmaGN40EmqlAzW5oEa/cIlw/OnZLf0j3EOFyY35c90sRX7K+BZO4kZX+yM5kOekwKfbBmkvW3fyg+sZE+COzqeyR4Oxr1cOrkCTz26CPiYFKrVMYW08YkZiz04HOQtE0yY6fbE8t+EQqY64DPyU5LXJhkPSjxQnK4SQj1PPRJBmUtRBeuMBRCaU/+HsuDkyyuAzuTE0W9qKvFwUfrJV206hhDwsyIxHDJAOfPJfulWpiLooYW+VTelqtCvssSNGY/0+/SngwW+/gM138WKRLwqfjNFeHkSAzMwqZzixsgdH0EUjOzdh7CHw3hD3tCwiE5Qpznrv/lQxzto27eD//9B3oEHi68H+jhffjkH3UEtjY3dVTx4fc9wz5PKOiTN9EHn1HYNpMN2b6bmTRvHwLgeuii6dyCVVrAOhq4PMrjbDNAM3JQyUQ44Xh4NutjadRFlRk8KQdtL0QvTiFXKmKhWEQ2suAMUnB2QuBmF9GtLlKdlNgnk/VtR8ycZdGQRirOIBWlpQCUPKOUJ2o7Gtem3QJiO0CYUQDXjtKwIiq5AL/kwS8PgVwPo0MB4ieLCKeAUlSGPSgjlavCdwIEqTYcdJEOyAzNoW8FGDlt5PsB0t/tw/qOi/wui9c+uvUufuf4Cl4/soNoOkZ+GOL+nTY2rnYQXxmiuAYsNDP44cpxPDs9i4vBfbz9nIULL+axmhsg6rRxeGkJ+WIFubgEZ72NhSu7ePJCHz+Ko8gOsxjMT8NdqMMv5pGdnUfJ6iKL+xjmB+in0sj2gEI0QmiPJAHYZiZtRIvnWAoq2m1wQKEqAVcZYAMX9/N1bB6bh9sow4kyyNpFRLkMMjstvP9bv4PCoIdcoQGrehTbQQEXb6+g39nGU4crOJDvYjbbR72UQtax0O55ePvGJu708pg6/AxK1XlUqlMIrRx6UUFA3HZ7iNb2NnrNLbi9JiK3B0syNTxRq9B2kIAdgVq3tw3L28H9mxeQjqmAsAW0oEKSNpAp5GBFNGLu4+jBGk6fOoxavYLVzSbeunAVOx1XwLPJoi4pQicLMR0CJfYlWqhOFpwKiEaCIzKzZv9gbJJVLUJRO4UC+49BHz/2uU/j53/mK6KIzFKpmk+rNXJC7zegL/8u1x5VeYbRzPceOSl4TgrpKAWbBTdzKYgr8b20R/Av3UW80kSac3Uppwm6JgxKyrGpvA6QCnyTqaiWdwRC2cBZGQK65vOaRiSx8ZLjYFqqpIFWUSwtUTjr0QYmoNK9nIOzNIPUTBlBlrnDHEESAFI1iWwZbKp9BcJZKSr0adSILMLFOVNp+CmCszL89UXASnBRGdq07hHUSRSVtMVlUxPTBqvbwaDTgTcayWvyvLnMSXJHaDV3sdtsYzAYwaNNF3/e9RRMEyWkbmoCapAQYaeFrSjFLoc+BJtcV3B3ZoSwIaA1DButHEF5B5iZa+Dpjz2DYr0k6n9x/E3xuiMzVgFcguU8bFT17aESgQbayBCOTa1RYnPozUbJd2WQ0RsE+PX/6//FH79+Hr1UBoRtpW2jolOG0WotVa3nMDvF3FMfm5sDATY/9ckn8cVPPY16OoML52/gt7/xOnbdlOwduUoFocn9IeM9jrUZ5jVRLRc1f4VZJzJ4iZCiXTcVz+Fe4yTALdUrAuBy4E/WL5vyEG4QwYss2KGLH/vsK/jpn/xxHD64KA0JAVx2WKON++ht3UetRKapWn4LoZr2QdwTeM1wMEIAV9Y410sAa+TS31IUuFRL3tnYwVuXruG929tYOnQULzx6FO2VZQFwuRLJaq3kMyjYQDYOUBJ7qLyAuL2hi5EfITKZTNL0kCDguRihi0dfOYZnPvEI0hmqMzixtjDoxvizP3sdWysubD+DnJNBhc1sOiPrVwZLxh2CQCuJNFxrVJ/RplTBXCYP6F7NoRAZ83sDPl2XCetelLhBgBFZ0GyuJPXYlvxbL/TghgP0hk14YRc//ws/hWMnM8jldT/w3DSunl/B2XfuYtijdV1B1mAQ+dK0ca3z+ROCStLMJkqabCkngNbaxjpW1zekSWxMT8P1CWx1sbW9gUoeeObJ4zh1fA4LcznMzVaRzhbR99K4dmcX/+ZPX8eZ83fRDrMIrCx8yX6O4fDBHGeScnJT+PEv/wIamUfw2b/5DIJaGxsteh47mMvXcevsDi6+uYNMtCjr89CxMkpTQHk2heqCjY7XRbbomHXroVThUKqLOA/c32yhUTiM1E4e4VqIWrYodcPN+ytI2TnkShkM/T6yzMjLl9Af9TE1ncd0o4Bue4je9gCNYlWGh1v327h98R0cnV/B808EaJR4r/UxCAe4vpLCyugpjOYPwp/axdx8BoXBLLLuPFKZFPpxD+3OLrJRBqkh0GwNUK5P49j8LLKdCK3NITp2GpnZPFJZX8kLVohbK9ewtnMPlXIZVauCejgNbz1C634Pd1dWsdq+i2K1i2xqGcdmfRyYyWN1q4k/+ct30aOTH/WzMvDgQI0W8zEWZor4wg89ipcem0GjTEa9hd7Iwh9981288e4yWqOM5OIq4Mo1F8jwSnLrmKPOPdgMSQXIZZaWWG9RM5IMX40qbaK23BvG6UBB77n7K9w9MC8BdPUn9n5WgLgxgGsIQ/IzurYEGJ74L2/HmJ+eQiGTxohDu14PpUwatUIRpUxW1tRUrYJala4ral/mur6sp/6A1nM9Gb60uj00hyMZ4BfTNqbKCuBOVajOLsr9gwMQWsf3h31RL/aZhcu6NwQ2+x7ut3tYY0YUiRMkbBnLGALdcj+UoSGVYBFmpxt44clH8cLzz8rA8t1z7+P8B5fQ3GoiGLp4/vmP4Z/+i/99QveWHCk9Xh/1JwFkLpw/i3/wX/2yDJBJouGgWgbJpuZJ7pEKxqjajPsS90+Cb6p6TKz29D4mUQ3GxpIqbA7lNzY3xT6u1WlLbpa4gpDYxNqG60kGSAmCr+CgKHBJUJJFYABcIZBxlVHVpXukghvJ9/fIekkdk6wvdT9Qi2e1kM2iMTONhUOLyNVLQCkjtZqT1SwwGXeZgT3z313mJtKpY8CBr8qIeD8joNnt9wUcyBeLmFtcwMs/9AqOP3JCnDoIEhDA3V7bwFvfeQMXz1/AjavX0dlpIqbygkM2WuklNZMhs+kaN2okvSHoNWPyeydr0A8Dbifr2eT/RaFkFLilUkkGj9NTVMHmVAWW5vA2i2PHT+Kxx54wFthdyS8U1TUjBjggNO4YArB6LrqdNnpdBXHpVkNwhPsOrTPr09M4eeqUEFoqjRK6/SGu3VhBqz0QcgmflxngDmMUEsiEcTAcGpvhNclsAthPAGFJDc/PQ+A2sTUVhxmxA0zWQpLtblS3QtrUQbskiBDANeW5RiomAJxRDpnc2D2O8541crK2hLxiwMsEfBFYYpwnLyfwgWtS2gDj0CLAqgGuWQ8EfgRX+jaqE5lJTVSTdbLmE0oeqVkPBHD5EKDSoR02c4EJpmg9zN/lvZ6qWyFOitWm5iXqhPlD9glD7NJLaxzCPN5O5DeSXxuPINgz8ZqRUt1YI8eyFmgXmajyeRjY81EBnM2okpNPxSxcgrj8yvuLgNcCPiuBVM63w5+PYNm0jKZrSUpAMKkpx/uHIYLIHqJoLrebQp51Kt9bLLmAo94Ab73xFr7621/FpYsXJaOQfROB5YRQqTb2iWLfPB/VpuxfSf40g+/xfvlXAAHJwRNATmpn5srSjUbBWg7TeR73bEcTe2YFIOScmYWyn7Sx//r/sH0/+Rm5O0vepqHUGuIr+x2JsQlDiRqgouzx04/j6WeeFtBW9nRzDxYLaYIBJnol2aIJ0IvrhXlIJWushzXrlte0PsQxykTl8Dpgf8ZIEVp7aousRC/JsxXAlSQG9oQK5moEDS2YFcxNwPUERFIQVwm5/H8q2YSUxX1FyAQEqlnnVVGizTH3DR4agvi0sRZlryrP1Z47GYLp1+TeKNamJMw7thC2CLYkds78SSHNCFDLe2xmbNEsAK5k0CphSmy1x3VO4ixBVxwFcMUVQ/pTApV7sQYkrhBM472GIJraXGcFwKXCj4AcrzeCcuL6k+x9cgNVoJX2yXa2gCu37uPVN87h7KU7+ODmGroBAdwyIqckj5DzCbq5GN12ZGUQpzJCgt0P4Ca9bYL2y/HSzAKzFxq7cQFuyaDhMUyL1XJKAESd0SiArXWF5nMSsCTZPSMPBXCz0pdLDxr7SMc+inaALFzE/R1kBpto+PdQ81aRdzcQdDexubkh9ytRlBonKakPuJbMnEOB22SzS4gJ7PP1vRO8JYhFNbeIGc01OgYXzX4gAG4iqOH1QJctgnWZnDhhkFioMQC0upZhnpCjqJRkrq7bJxBLxfBIBBe2k0cQ2/Jw6V4QQa3NHcYdkEQ1wKDfwWjQQ+Ar8Zf3YyGUy01PZyBS2YtzG/cW5qKrBbf0qOO9TK2dZS5jVj1jD5hfT2CPDk26jszqnQBZP+zfJgHb/eDtR9Yxasszfk/8vSSjOnmf4/neJOAr73jCAn9frEEy90v2y0kgd3ImuEeU2QNwGRvx+OlTePKJ08Yqnc49yktMrLP12lXCAmdwBOQH/aEoolkzMsuWvZNkDUv9z31H88bFWYTuNlSoRpH8LFW4zLptdruagTsYCFGbqlsKmSIqbvMFIVHznJNYkJSOQvCQOY2e2wTAlT3bkKs0+iTQdcIcZNonl9jP52SmTOILI8d4rXE/4oyZ6lshwGfoRJAWIQcFAbxnj92r2TtwDVJh7nIdd+ANe5IhLbnBr331IY72kd3aw2/8II/Aw4X3gzy6D5/7I4/A/38AbtJcmrL0Q/u5ZJnvfTO0hxjmNxChiNVRGm/vDnFhFEqQ+fFSGQeiIebdNordJmrZPIrVBoZxCtvdPrL5DGZQQLUVIrsxQnR7B/21pmSFDXR8BSu0kUcWxSiNYpSB41kCoMBSIIMICVWnVOUiYgEYCohLpEmYenRFnrOB4w6ihofIibGT72G4GMIpW6iFBRSDOiIrB9fyEVldWKptReiX0EcE12nD7u/COdtE/j2gsJJHNAjg1br449Pb+MPFZTRrQxRGEYbrHrbe34F/bYDsNlBsA0/kZnCiWsF6sYf1j9XwwcwACycO4MjUtKj5rHwB9dI0Dg6rWLwVov7mPRzd8hHV87j7xALuTtWQTjewWJlGo7cOp3kJXsTweAvFToxKxHAgXwAOAdioWCaj1gBxOkxjfoWCuGsDF8u1efSPHIRfKYgqJ5ejMsvB1pvnsPbt11FO22gHaTSDBuLyPJArY9jfxdFpG0ulIdC5jXouQKlgC4v+ymYIe/55DLOHYeXnkM6UJJuxOwrQ7A3R2WlJHuWQ9qL9NiJ/IMwrab5olWvZyOVtVKsZdHfWsLF8Bd3tZdRKaeTSNnZbLYw8Wr9oVoQVuagVUnj8kUM4sjQnRevVG8s4f+W22HGyeNB5yIPMZx06aEMn/5lGOhkCmm+N1SRc8Sze2djuL/T2A7i0QcrGITK+i3/8a7+Cl597CoWcjXQ+g5Sob1VJK4VuMi3iOUpAXWMXJCY9tCh2UqALNkF51kHiJk7opjmEd/EuotWmZIsqgKtWKZJdatP+Voc2NlVutMOltYoBc0VNQ0BxbDGnma2JWjlRF3zPFsCqlOpAIlypCGEqQpB34NBGeXEKUYGvrb5A4zZXQGVKfzXkShjSRhklDZKAXWSKMhfDVxq+NDdkUftGiUi7sw56XarX+hhQuSRWWyP4HML0+/AGQ1HDaM5HIA00ASYCCXKOhTxi3pUM74zFtE7QTEYTh4ccpCQ5WMqK59FNVEkyYDWDZFoV0b5teqaOZ154GtPzU0aBy6dMC2jHIpjnVwBcye3Wh/5hE6iKXQXgld3P4YHYNlFZ71OB4OF/+Ve/gz9+/RzaURo+AZhYAVxlpbLxcjDVyGF22oE79LCxMUC708dLL53Cl7/0EhbKZVy9eh//z9e/jRsbTQTZCkqNBjx/IAU0r0OLOZ3gQMFGrVyWQUS315UhixgnckDJIDKSGjjMkB6Ww0RljUoG7jgvJ4Dr89pO4cBMDf/pT/9tfOql51AuFGSYoHtTgJ0bl2H5PdSZqSoDUD1eTrFggFtLhiIEcCVBiOAuFfvuSKzEPQK4nQFurG3jvZu3cXc3wJNPPYvjM1WsXruM9eVlAeU5GKb9VTryxEK5USqjUq2JFREB3N12RzJlqRomu5uTx2A0QK5m45nPPo5jT84j5dBOi7JXB1vrPfzBH/w5/EEWGRRRKRQFjCyQDc8GmsplDpqSDYU5RQkAYuaeqspm069qMDbOHNwlIMkkWMKfE2UbrZvYBHEftDMYuT5GvosgGqHd38HI6+Bv/cQX8fyLcyiWSXah3W0ayzeaOPPd69jeJBmhoBbfwpnQ4dBko5oMD2V/c2zkimq/tttqYnN7GyPfR7VeM0OwADu7TWxtNlEtZ/DyC4/g1IlpHDnckJxcNnT9YYRrtzbwh39+Fmc+WEPXt+BxABQz+5EYPa+THHwU8cRTn8InX/wyXvn8s8jMxXCtHjbubWDt8gaatyIUo0PIpMqI8n0cfryEg8drcArMgI+wsb0hQEQUOhh2PaSCENOlLNK1GLc2t1BrzGFnpYPuZg8L8/PIVqi4BtIe1y0RFA+3lzdQa8wKKF6bspHP0nUgi6BHQpmq47zWEMuX30fZuownjg9QKZIQMkJr5OG9aw4y838T+RNHsRbfgZPbRc2qo2bNiUIjylhou7T9CzGbKyIexfD7FkqjHDKbMaJBiEE6wnAWiOYc+IGLYtHBlZvvo91rYW76ANL9KjrXQ6xfbiLlRYgcH714C+niFrzuORyeHuDgbAlbzQG+8ep57A59uX/wvZMRzfsEr6OpWgaffvEYPvHUQcxULaSzHARl8G9fu4Q/f+0itrsWAq4VUUFwgB2KMoUALsE2BW0181SGoWZYqmPdPSPNyeFKcs/kviEKgDGAmwwZHhwA7VkkJ4SGyTrVMOzNvjEGa8ywTUEUtWXmXptDjLl6FVnaxrsuTfWRty2UsjkBdYv5HKZqVQHJGUEgKloOvoJAANxef4Ber4dWp4vWcCQEwmImjWkCuKUCpqplGQJTTcHLvjfoodvvysCYg5e+F2IQW9geeljrDLHS6mLI61qs7/Q+bhK/TbIb7RfTeOyRE/ihF57BoQOLuHLjFt47fxHXb9/FaOiKI8YzzzyPf/brHwbgfjR4ayojOTIfvH8e/90/+jV9fQPaJDa+Mkwzqpf9aoo9C+US8oX8WBEoIL6x6+VXlg0kQbXbLbTbbTQ7HbGBk/sz90Qhv+lQWe+NJkN0AsyVuJQkJ0/Oq6TDJSKYsQuJwpsP/hnb6Bl3Ecl7D0NRIxVLBVHfTs1OI1XMwM+kkKKtLO37TdZrsuIIIIYElKhkcT3NWqQjh+SXpAQcoBK9UCpifnERL73yMk6eegTZQk7UNflMDr1WGzevXMfyrdtYubuMtbv3sXZvRYAkWiqwfpHYCIOOJQpcU8qOB98GkzKDuT2yz+TwMTlfCQmIP8y9XYbG2SwI3larVTQaDdk3CR7QJrFcqWFqahYHDh7G0uEj6A9cNFtdyUIjaC/Ka1Hpqt2xAD7MqR1ywNxHu9UCVWi00pbjnMmgXKli4eBBLBxcxMLBOSFqbWx3sNPsotnuSf1DFS4VblLPci+Rh8Y4ELwRYpTJ2k4AUvPJkTFWylyHBKIl2zdDu3jjYmFA3+TviYKXoBRPn51WZaopB8d1ZwIYqyPFHjFgcoU9ANqqONOo5zT38MEeY68fmeRMJwpLHfLSfEUtk0nwopKPA17WR6zv7dQecKM/Hys511OrXQ5nyxWCAiTFKWDMoSyvGgWteZEYINzI/bRM34v42Pt8e/vuA9eVwaHl9VmuCo4WIhTglfEQqqT1A9byHCKrkjTJjeVA2qFtbNYRtxcCuQ4dWQIOlUm+pPJYSUF6X9GIGD1/BJ6pmCZ5gjayCoBJPIM5TrKPGHt+IYqRDOvQSUfPs7wnknOGI5x5/U385v/9m7h48QOxvuU1QuBu7/pJjo32NYYuawDcZE2qQjeh037fkdV4PSpwlyhw1b3AZBxP2HAbNsv4HO0HRXRAv7cPJK//YSCvwtkK3IoNvfSBxuKYtYFY6Qdq+14uYenQEo4eO4rp6WnZKxgFwfNHIqLUuCbKWKMP9PmE8GuInwnRSomgSopObJPZ+yX9HntA9nZUQQu4JVbvtEUv6p7OdT4aidqfgC0fJJTxkWTeav4oXR9Mpqa5+7O3JVhLRwwCKCRFiPNSRFCfzkU1lGjNTcCQu1HMeI+UgKsC4CazhL1sLvkXVTKar8Yli4QvHhv5nEYlyOfgGhWSFPcqgqyG9MrXENKUEGISiFjf/5jnLXnCqtSUOCYBcAlw6tcc97xcXq2KaS0vClxV4fKh6tu0krf5OuarXvP8xFS7MsMyjwtXb+Mbr57BxZuruLPRRS9w4KbyCKwc/FROYjjIXBZ1LUFAO4PYyiBycoidrJGJ7xHTE8v9sVE3HcWU8S6grcxC5P8VxGXfrOpb85XzHtl+TWQC9xIDWCXqX93EeVw0XzZDy2T4KBHADQdwd1fg9NewaG+h6q8D7WV4nQ10mOXpe2OQWEaK0qfpfpnc+5UbpvVkAiKOVcJCiCRhWxXEYnFtW5rjbO5XXGjKu+B+SAemWIBaKtynphpiTS4AbrGAQoFAGYFs9m6MiQkwJNDX62FrYxsb61sS49Htu0hR8ezkxF6eZGmee1pWuy5nJLwf8z7cN+AcsXMCuAZAFwBXx2GimBc1uaPZt+zRxQFgLwqA1wuVoKJEp3NJuYxSpYJ0Li8P3Wv26vdJhe2D98u9WIL94O1H7ZtS1yRxKRPgsNZoulfL0TVfhbSTKHYnAFxl+OifjwKK9++lk3XU3vvjPkaFvYdHT53E46cf1QgHAt/i5hZLzSIONEmBIM5tej/jvZquJuwrSJL3uF8YlTbnFeK+MlZFa8TSHpG0L+5xBG/ZVzDz1spkYWfzsFmXZXPiwEe78WS2FIhbhHHbMoCyzAS5j5r5qxI/srJ3dXt9IVxJBi7dUUplVc+PSQC6VqReo2sZrz+6/Bkrc7FwpvsjH9wnSFQxDgBKoAww8gZiyS0ijSiC+6/+6UMc7fsWDg9/4AdxBB4uvB/EUX34nN/3CHx/APfDLZT1ZjdxO5pcwcYdZP+Lf9gidx0P20Qp4wxa3QD3+h6a6Qxy5TJmMhmUvD4Kgw6KMVDKU+laQt/zpalncxzuuggurWJ0/g6wtothykNntoBePYPAipH2gFyqDCdwUA5slIYRGn4aM3YNWT8Hy8vD8tJIRQxRtxDaPmLbA6WJqVyEqBzDXkrDOZVHVPPh2ilsWj108z0QU2uEaRSCEnyqghyOhQgd096xhDCoi1rIs9uAv4rKWg+lGzmkzsXwlwPYxQ6+cWoLXz14B/dnBrB7Q6Q3Iwyu9dC70oTTZtBOiKpvoVHMInU4j+6pIlqVEF/5/I/i6MyMZh/m0mLpOrjdwQFvGk+Pqpi528Ka28Ibj9Zw7dAiytkFHEuXMb12C1PNq7DdXRkoV3pAmYVEhrbJjqgVqEpm4cdGjNYUYo8aBnJjpkJgxfWxPH8E/sIBdi+IbUuGTE5vhHO/9TWUmdeXy6Gfm0ZcPo50dR6ZYgW7O6uoZ4Y41ojQXTmHXNRCjUImO8D1zRid/BOoHv8sPHseA8+WbNFOpymWyf1mE73mruRkBaMeQp/ZC8yT3BvcVstplAshdjfvY+X2ZYSjFmqlnLC1Wu2OsD7FgjHlIZeOsDQ/hdMnD6NeLYklyfmL17G8tiu2j2z8jQvpGKh9YEBhWLVJ5q0UgcbG6oHiTobeBHDZrOiwJKGds6AZg7gcSFgpZFMRFqtF/LN/8t9ioVFFLmvDKdAOloAJbZAVMJRi39gpiwJXGhYySoX/K7mpfjoleCgBXLEYI8jAIm+nD//iMuK1NmxOP42aTwft4v0mjEsWbBywsaFh00DmHBm6Yn8lFlhacHNsTFb/AxZp+xT5UpfzqUWeaEBWK5b3aNWKcBankSrTSonMVQKLamXFvoBAMpWbnOywYZd/F5q+niOCAswK7Pf66HPwx4KWDO2YAxxl7ZOtSNYis0MGg6Fkh8jzJkA9laGyb+mnEJaxBJopSGX7I+TMYF2bFgW85XiZRkVYhzzeiX2a5FupCpesXjn/zJsmW1kY2RwyRKhVS3jq6dM4cnwJVkYVpNLcSvFK0N4S8EbkujxXSc5IYldNC8bESooDiZDHiyxzT5S4XP+/+bU/xb/82rewGzhC+GDhTbtofmIqcDl4mJ3KY3rKkUzYrS1PVC6nTy/ix7/wIk4uLODO3U381re+g8ur2wizVeQqVbH5pA1OPmtYkxHpHCmUiwVpLDjQYkNazBfkHFJ9NOz1Ebk+BO4mS51Ns7DHeQ1wHalyhueI7+8Ln3oFf+fLP4zHTh5BhuuRTE1aCbs93LvwLupFB7XyfgC3qACuBnFJYyCNgFwKIeLhCHFvhFF7iJ12H9fXt/DB7XtoxyV8+jOfQw0Bbpx7Bztr68L4lms1ouGUh2wUopTJoVQpS24PGaq0JRoQ9OewVHo8+sR6mDvawHOffRL1pSJStgu4zD/M4Nql+/j6118DwhLy6Yoob+0oQtbiscrLUIk5OCRN8PUJsIstt7lGE5UCbUA5fFW1IK9Tqoz052TfFvs8VUUIvm+lJKtVHI4sR9W4Vgq9YQdDt4Oh18XLrzyJv/6lJ1CqqMIojtPYWh3g7Tdu4N7dNiwoaUcdyXWfkE9s8m+F2ZzYp1JVwGznOJLc53aXA/cWytWyvGcycYck6bRD7OxsYbpu42PPH8PTTxzC7HQetTozdy2M/BgXbzbxe9+8gLcv3kE/sBCSNEJbRCosZNySx8HDj+O//pV/jPLsPNINC1FmiEFnG8vnVp4cVa0AACAASURBVLF1NcJS/bQAA35jF0derGLhUENyh6n5dAceYo8+HUW4XR8ry6s4cnQacdZFa9RHtd5Aa6uP7fsdxEFanC9OnJxDvZSDF4zQ91to9wIUilPoDoeYmo1FHRR5OeSsvAR+tbdH6PMes7uM2fwyjsztopCnimyItXaAK/fn4OW/iOKxwwgaHXRHVzFXqWBp+hAcO4vmIMCur8OIRhwLMS1speHfsRHdoprbR2bBwkp9C9vzA2E8V/IVtFpduCMP5Xwd3lYKwZqN3ZsdjFoesqU0nMYIXfcDtDa+jWNzHg7PlbG5PRQgdpe58QRgZb9NnAdilIsWXnlqCZ994Tjm60qgClN5nHnvNv7g629hfTcQ2zw25xyWUw3K50gGPsLUDgyIS5KY2Bcq1z2i3XKikJ2w6d67XxrwNrEKTAYvDzD4DaFjApLToeZeJSrDFWHmc5DKf1cHBKMr0vuM2KkxAzfGdLmIrEMyh4ViNoM8B1FU75FN7jiolkoC6vFa5fUnDPYgVBUtQdxeD00y5yUjnQCug4YocAtSh5SZN0cWOnhN9tCmOwSHNKMRhn6EEWww+3ajN8L93Q76BD0k61TBS1IuZLyWonWyjbmZBl568Tk89dgpdFttnD3/Pq7dXsbqxpaqPVLAs8++gP/pf/7fdIC1T3G7/++TNX1yv7908QL+yX//D5VcJfd2VZmNj7NsugnpaG9IJorMNMG5sij0OdBRJb+STWjRJgCuDC0DjFzGGfTR7nWlXuOQiCAuyQC8D8vQUmoq7nc6SDVIw1iBm8REiFmcRG8Ybc8EACVrzDQ4sgYN2YD7J1XmXC504yBhplIto1KvoFyrIMxYGNHNRzJRVQ0lEQpGkUxwiAUC1wNBAn5GDuMSgJvDTf5/uVrBwuIinnvhBRw/eQKFkmbD8d5H6+XW9i6aW9tobm7jxuVruPDOe5LH7PaHUl8llZhYAJoc1r01PwFwm1y9D2sS95MmqOaQujBR/VARXKkIIMPHVIPEl1DOz8zsPI4cO47Z2QU0pmfR6w2x2+qKxTGzcRO1FxVgzLGUHEyWhiTOjUZo7u6i3WwJEON6rgIMBQLlDcwvLuDI8SMolMtCyNxp0lp7W6wduddpPrhmbIvqzoBA4uIitSABGm+svE9AIt6v+BmpYKKaSQANAToMMDJWwSqgyxpY1I8Z8yCwN2EvnMyiE2A12XImvyb98xjATUCjcQZzAuByWShJcAxAGtWt3nf3ziDrS/YuBJiSLGn2bkpEpYqP6r3kc7FG0PpYf5Z23iTU2SgWqdxhXqSqbbmP8Y9aRptr2IC4sn7FPlPBUbOR6BczIxh/7ok9RsSPopJmv0H1KImYvO4l/UMfgSH2jDMjDcGTta9k8DooFGh/7Yi9MZWxwyFrjQCjkdbjUuOaY6vtEx1taKEMccGhxTxBawJgCvrTaUIdifh+eA8gQJzJpGAzb09sUrXnGHR6ePO7r+O3f/O3cOXyFckGZO+sMTKq3uTrqZWo7jVU5AmXVa7/PVLBxDTle83KPmKSo/dD3VsTK+akx9S9S10PdD3u5UgmTzdJqtkP4H7Y35N/S4xFFcDVnlayUEWBy+MTGJehLOr1OqanpnBoaQmHjxw2eappnV3wWElNS0cXo7w1n0eIM+NjZJwbNLlZawP2W7yuCSTQzpP5jr2eZEMSzOXiY/4688fZc/FeQCeHYZ+KQtrKunqfktehm5dR98rv6q1D45CU9M1jydegJbfY0or1ciz1+nS9iiIBT/YyBsAlwJoRS2NVf4qlv4HwFU7UtclrR1yleJ1RkSzHRUnAul4ShyISDfYAXPZVJLwK+VV+ZoJAYTaVZO0lkQaa/Z15ALzl/sr7C9V6nKs52YxaJvOeI0SWjPw7e39R3oqK3Shxk/stSDB2EFoZvPv+dfzhN7+N6/e2sdWL0A8djJCDG6fh085O+li1cZb4AAK4BG6MjXJyTKQQk4tGQdoxYU9E1wRrNeJLCIVCKtR4Kbn2+LzGkUlmIwKKmSxRGYII6wZIk+ibR8TXtxhEoDbHpIPm4KFs+8j6XXTXb8Hq3sfhfBe1cAODzRsYtTfge66S4jkrYM1n1rBeEck5NufZWOorkKt7ulgixwT9NdtZLZx1n1cSL+9VrFXUnpm9K/sV7ntTjRpmZ6cwvzCHRqOGIslHBSVHkWQvx0cI47E4f1ApvLayjuXlFaysbWJlbUtUx1a6oBbKMSPIqEa2hUg1oGp32INLe2jznnlMmR08BtOFfMB9Rl3QSGyXDOUslS+Jhbs6lojyOQpVBc76oVpFuVoVZw6J7DKCiMm6f5JQtn/P2g/eftjPjrdNOSEPgrR6VvSK/HcHcM2Z3Tffmnwvk3PCSWKzvJ78nr4PapdZp588cQynTp0QJT9BebmtSl9CEgfvD4a0YkwJSFqkuwT3IFoo94VU4glAyz1Gss8J8rqezA84txVBgvQgA/QGBG5HGJC0JXOwEE6+gHS+gFyxLDbHMmNi3cpzw7rTgO+JgGVcFxsCDvcIzkKYcctrgCRV1iCsb3luaYksNb3rCVHCSnOGY8vaV0cntTPn+qICmG5mzIUmgTumvTwjO0pFZOhsxBrcYjtN90VS0nUN9v+HX36Io31EnfDwn3+wR+DhwvvBHt+Hz/4RR+CvBHATRqbe6YxS70FW/vhv+1yY/90WtAI4OxUHXmxJFp8oqMikTVG90Ifl9lFMpVDNlGDbRXRcZo9EmCpVBOhptvp460++hbUz55DlIGepgvCRaQxnMkgXM7AGLsIOi3SCkzHyQYhZP4MTQR0HmkXMdKooD0pIeRl4zE/NB7AaMezZGFbVR1zzgQaAKQdRjoqeFLatAfrWADmEqEY2nDCLTVri5TmQoPaWRVkFDmZFGTSKm4jie6jSVnGrDutNYHCmh3S4g28dXcdXj9zD7SM+IncIZ3kA93oP1m6EuBOht9KFNQyRrWSQOVZBdLCAUi2H/+xHfgrHZubh2ymMUjH6oy3cvHYD+VwDp3MHcfBehJu3N/DGiSlcP7KIqcIMTiCHqVtXcLRzB/nhjqiRq0MLudiFn2YOsI0UM3BpqexTnRFIc8Amyw0CDDwfg8DHepTC2uGTiOtzYpeWYv5k1sLm2QtY/dbbaKSryCwsIZ57BN14Ck6hKjkI/W4T8HYxmx/C7t1B0FlGPd1Fwelio5/DtfYMFp/+CfRSB9F2bbR3dzDobsLr7aLX2kW/05GCOfJdRKErNkhksZGZms9nEfsd+P017G6toN/eQqWgSsN2u4nA5zCXRT4zZVzMTpVw/PBBHJidlubq7vIKLl65ha5LRUtas2AN+32cO5KobY1NkQxyjIWyFDSibNNBh/ZrSk90DKtSAVxtOJNiLmnA+fMEcPNWhE889yT+m1/9ReTtCHmy4PMZDWpiQTwGcA1gK9bJCYBrQrjIUGWBQ3CUBR3nNxz0EEBlw7rVQ/jBMlIbXcnHFYCL1zcLJb4GgR+fDYMNO5vlZE0tpgjMiPpWs0X3ZLLKADel8Lg52bNmN7sEI3PJKpVhkCpnfPbVtByslZEq0j6FCRyaX8TjxOyLUX9gKNksZDn0pxJ8JPZABE3ZrFNN1Gl30NxlJs1AWIF8VRavysInI1aVxbRUEztnwlAcrHDKw0KTf09AdTbDkrGnuaNpBJIrIgQAFph8Hr62GULIIIoKB2NxpUxZVbKHvj+2ixEAITbZXfIuQpQKWTz66AkcO3EEDgF7Mp3HTamg/2oHLIAyi1wDNsjAjNa6auUsYk0ZSKiFMlW4Kdrjjnr42jdfxf/623+EncBB6DBjkbbypsmMLQEiFqYLqNdt9AceWi0gSNk4eKCEL3zicTxz7BjWNpr4N2fexXJriJZni5J3NBiKMrVSLMDj4NDzxdW5XilLQ9FqtUSRVioUEdJ+ujfA9sYmBu0ucmSKSk4wj+ledpOYVJLxGUSSCfmzX/lJfPFTL2G6VhZww2ZRjxSGu+u4c+EdLE5XUCkws5rXnK5NWbd8pHm89N8lv5DXNK3zhy7igYt+a4D1nY4AuGdv3MbQqeIzn/ocsqMuWst30N1pinpDYN/ABSIXOdr30YhdcqDVVozvn/bEbKoUOOD683D08YN45tOPI1Njg8uJZIxw6ODNb1/AO+9cAVCCQ3AvjER9y6xdYdMLoKDgQeirB6YMV2UNWDLYFvidjb5R3bKpE5DBALiJtbIMF4x6yuP1I4M9EwdNsCSO0B/14IXMKYxw+MgM/taXX0CjkVYrLjjotSK8+9YtXPlgFYGXBmKjwE+aUWPLx+Y9AXDFusy2kC8XZfizs7sjlksbG+sC4HI/6w56GLkhhmEOPYIzzftoVCx8+uNP4dTJBcxPl1ErqwVUa2jjjQ828K+//h1cX21iFPJ9ECjhvq52veXqHH7j138DN+76cJ0QswdzmKmnYLUtNG9Y2L4dYhSMUHjMR/EEUJsqypCEwEc6tuF1fFSzU3A7ITZ3N+FMs9/U81nIFJAaOUh7GTTv97G9EonCZO54EfWDNrpeE0GcQTZfA5wQdpZgegS3b8twj6Zt3c0R1i7fhtNZxmMLfSxO7SKd6WEUev8fe28aJEl6noc9mVlZmXVX9d09Pedes/eFBbCLJUiCALEEZZqkTflQhGiJshwMmgyTPxhWUBYph0IRlvxDdoQVDjPksCyGTBMgIQihBXES52Kx9zE7Ozuzc/RM3911H1mVWVnpeN73y+qaWSwXIk39mt6o6Nm+qirzO97vfS5sNoD90UM4GDyKdoYZuANUlgdA2MGx+UXMlRcRRlm0hyx9xpibjJELs+jdsBBesxFvqOq7ep+HC6V3cGVhB6XiItyojGphkcsBsnYGYTNEfuSh/m4Lbz1/DbX5OcydzGC/+SL6jedw9jhwfCGP3f0evvqd82iPuFaza6Z2hWTgc8yQV/T4vev49FP34tici1zOkibcm+/s4g8//y1sHoaYWHljaccmpq5UUwDXgJuaa2gslGVNMjb5bPiYBu6sCu3Imtfgc8ZCWcESNrOPGPppU09UeaaZrQijUWnKG9LmqiphjvS/3P81Kc2Ca1soWhaqvmaNFfM5FHM5mbN5LyvkHqlDmHVOq0jDeDeubbIuEojlGKdav8v1RxS4CuDWinnUSkVUy0UBkFh/9IcDsQumcwSbNArg2miGY+wzB/ewiR5BD2FGae5nuspx65qrFnH33WfwsSc/jEq+gDdfP4c3zr+Nrd1DtAeBNPi4XnzkI0/iH//T/0WLhKmrxtGB4YeBuEarJT9EAPd3/8Fvq7LEOGDIAmM+VCFjNEjGCo7f0ry9LIqlogC4BPS4ZkitIsAO6w5jeWnIULyuBG0FyJWsQNpMD1V1Ns1CPtK+aF6zKn0IMOgY0P2FtYQ29Ywybqpe4iswdrbTHGQCR+z5qhPCKBwLEFGdK6NQYcZXERPXRmRT3XN0XkpVyQoIaf2lZJsUW1ZwieOR2bdsai4sLmBt7RjuOnuPAJYEqoQoyD2AL4PWwuEY4+EIb79+Dt/8ytdx9eK7qO/vi8I39emYjvkZyz8DV+t4nwFw06bjrU3Q2a+nTUq1bs2gVCphfn4etWpNlLiaORpg/cQp3Hvv/ajNLaBQqkj2c6PZEbcKOvXQOtGn44TksCrhUC6Z2JTG6HU6aLfaaDYOJV+Q32SDsFAqY2FpCSdOn0JtviZAA9176o0+ev0RhsxKI/FwrGpAXnOx9ePY4DhivTYOpTGeNiAFQGPtR/KYnCNo6e0rgMtaYwrgKkApjVdT9xPopErXz5HMQ4WasRdOcYfUXdjwF7TsV1Wc/MtMEVMumNc0s3ZNR8mMreYMiJu2glMgVOaMISaSwMiHgnnqUMRrTftUn7aFRi1Lla6CvSNxWBIgW0BRKhdJsFBhG9WHfJ0K6Oo6qRfjSEEorkTmvaXnf7PM6r4hjWjNP9f5rTb6rMepGOZnvv6YebUx7x3nhllpCIKKctPMTa7TJFbSxtzPSl5vsUiimIUhnayCsTyOAFw+J62NqWS04Wap4KX9KIH7I3BclMpCglArdyERJhN4Htcq/pzmZnPtYB178fwFUeB+/atfw+bmpkZakMhmLDA5vpRQpzaYaoepx6c0C1WyWc36JnPyaOn9wH8dAQ96XaaLuPn3LIAr+NYtKulbVW63qspkS0j7QLPEJ9lDVdAv+zXfs5yneKBTBwUvy5ogJ3UyAZ252hzmF+ZQrdVQmavq93JUC7pCvtGd1ygY07XcnAPTqIOUkKFuOyagcWqvHAkBRCyI5aFZwAQKlGtgIWa2NmvncaTnXEYw0XaaWY4kQqaED/O+NT9V1ym+T84TnjWpxKWdMy9BMa/OGyR0MbGF5xlxrrKPFLi6O888DMNjaiMsARPqJkYiD+eIuBYZYhGJQJp1ayyUqXYzOfNCEkrnnlljZJ0xinMCglyvJUvXOA2k9sn8f35PM28J1prPRnkrAK6nNqdyzjEA7jRXVhqDPCe7AgIGUYIfvHoen3/2z3B1t43+2MXQ8lWBa2UxRlbO4QLKGjcqgjW0TKUCd0JLYyEJHtn0zqpshTQtatUj4PbIzje1c+bvKxAkYKPEMXFOGxvcGQA3cQkI5RCzFqKAgfeOzipWiBxClO0hsmEL7c2LSNrXcbIYoBwfoL3zDoadAy2ZTI6xAPHmbDUFcFOSu0QvTEsA0yOROyyEZ+bYkxjIe6wRHsbuOyaJjes4rYdjcQIoFjzMzZWxvr6CpeV5VKtlIdyQiMLbIcTImACXrqFcz0RpjgSMcSCR/crGDbx7ZQNBOMGQxmXIyMPKEGB3hGhIxS6VuFQ5yhogbmAE2kwGcUqelAVL83MdAaF1TPFD8qxnsqQ5x8XWN5dDqVwWZw2NeVFBgJDvZqI2ZmN50sVwFmydJaC8H4Arrz0l8926ot6qtH0fBe6Rj2+6hx+pdnUvn923j9bZWwHco6fnGskorwgnT67jzOmTKBTyKOYZA6HEDJJ+RAxgCF1qTcxYKq5x6gJAYmhAhx4KGGiRzXWP7gAkNhrHkZQoyHWF/TD2ZVhHs48uzkd0biFwzzMMVfheTut12jB7niFvaN9vai1PO2wR9ZCwrgRKKvgJ4DLygrsB+/kEjtWFiGub+ImIUp/5ulbMSLM0+ssIYHgthdThCGgLebjSy6GrmpP3YfsekKVC12ykxnO6/3u/8u+zdX7g3nr7B25fgR/1CtweeD/qlbr9c/+/XoH3BXBninXdn4/0dbMNnZsB3KMDxA8d0LOSXfMuwoyLvXwJHTsRe2JmgOaTGKNkiE7clzxWn41rhyoXF3sHHWQdD8tlWtlZuPDOJXzlT/8U3XYdhcU8xksuBgsOnCUu9EDU68Edqz3KmOt+xYc7TrDS93DXfgH3bZVwx14Bc70yEpQwKVtw7vZh35NBUmtjmO9hlJ0gZpFJv8TEQccKEVgjeFaCYuxg0IvwnYvnUFhdwuryCorw4Ft55J05OYyGSRuJs49s3MJSp4zc8x6Cr3aQ7TXx6skWPnvyOt442UeAEcaX68gcTFBCEaPDATpXmwhbI9g1D7k75+As+JgEffzSj30Sn3jiY7BzRQwsbti7aLV30csCSd/G3G4RvVYRb59ax1vFLFZyeRwfAGuXL+FsbwPFYR1OBJTCDFxnhCA7RkSEL6JyJMBkPJKURB46mTc2iGN0ojH6CdD2czg4dhq2X9MspYILLxnh3L95FpnNLjL+Isp3Pwos34PtViKZgDlamtIyd9hGHj1U7CYG++8g238Xy+4eBpMCXruRQenOn0YDx9Ea+tK4jPqHiPp1LSbFDmykBWVCa70Yrp2glPclzP5g8xKGnevodxuiyPN9B51WQ5RfibDy2QRIMD+Xxanjy1inDabron7QwDsXL2Nzr27sZJQBqSCKya9JQdsZwJZDWGyITL4kCxn5uIl2niowFRxVe1E2H2b/ttrquhbV4jH+zt/4T/GLP/NT8J0YXt7VgoWNLhY2BPNMQ1QLX2M1lCpwxcJqFsAFMlTg8nDMN0Rgeq+DybnrsA/78rzUjdM2WVSeZI0zCytmc4TFPIssFoPMwjVFVRrSIZM8MQCyaUrKgVlz3+TAYpRUsoSwphfLKv4fQ2EdxATY+JNEAcnaJCNbQFbN5KIaY297R9mbJi+KX4+SMQbM7jAZb5JJJYxDqg6pAFRQTT+UPS1seLHsI7CrzEbHovI2hssDsihlVB0rTVY2J6iuTRIpqMXWKFHglg15FqUCPBqLY81s41skYEwWvoq52OxR3F2LVbJUOWayvATWBOWCjzvvOCVWyrZrCYvWz+bksE3rZOmi8XBmAOWJjAEyF/UhpBfTHJB/MY+GaI1R4Q4HbfzRv/0yfv9PvopW4mJERSnHtwCeqjQgcLi+XESpBHR6I3T6LrL5MmpV4KlHT+Gp++9DrzfEl15+FRuNAPWRjX6YiFKmkHMxVymL5TkPFPy7zHIkWEcAl01RNh4iZrUMI3SbTQTdviiKpKVh7NrFbpCWYbLdyDFflGN/85d+AQ/efRqlnDYY7Ayzkiw0r72DncsXcGJ5DnnfkC7Ios6q/bQU/lLoH6mONMeZZJkRrCBGu9nDXqOPtze38eI7lzHIlPDMp57BnD3B1vlz6DfaYm8liZKTCDYieFQNU7Wc1cMq71M8UUs1zm9+hNFQnBzuffwuPPDUPbByzL+lLW8GQSvG1//0B7j4zg5gF2DbHPcTZC0C6a40EMR2jSQCCW5iU8jkbdM2mSNaQH4Lg2GgijWxFzTs8xlGsagEzBrGuUK+Km252dcVxaNlC3DQaNXR7rUFpJ5fLOA/+fmP4Nh6CRlPs+7CYQavvXgNL//gEoI+ldI5sVFT1rW+NpnVZi1Mm9xcBSrzNQE7tre3JXtyd3dXGnlUOO0d7MvhsxcTiKaSYoB2Ywe1ioePPn4fHrj7FE6sLcgYG4wT7PUsfOEbL+NL33sDh30uZwS72VjKYmK5sN0c/v7f/12EyQomWQ8PPbYE8kKqyCHYsnDuhUOpMxYez6Nd7GICNvCorncx7g0x6Y+xXFrC1rVdFKoFtOwuCr6P0+vHkEVWohbijoWoMUFnC9jfDVA8aeHUw0VYfiyZy1QUZHwL/VGEnM8MYc1C7TK7NvLgtJuIdt7EiVILS9UubHeAbgjs9SoY5T+KxuAMrjUClE5McOKuPIb9NgqujbliFQgLGAxs+PEEcySmNBLUrwHDTQvjXUju7fyHMtheP8Db+U3MV4/BHeUlB1jU6/YE3YM2cmMX/c0hXvvGBpYXV5BfirF7+BImwWt49K4sFooWbmw18NVvn0OPSwldEWi5ziYogZEkAWM+H7pjBT/z9IM4seQh509gZX1c3eriX3/u67i22xdFLu3qtHFMlY6qXYVFLg0EBVDYXFCVlMbQyWFfmj9HluCzIG6aAf0e5vyMAleaKqYpxPVWGlDT5lDadNFGKRtpqmonQsbPGh/gkVTlZlDycii7GVQELMgh75sH1bckXbCZKmspm6/aKOF7EyhASHATZb/3+qLA7VAtmUxQ9LOoFnzUSnnMlZknqlZ4LCWC4QDNVhOdblezy6IYwwRohTEOBiPcOGigGYxALwNRoUgWoLQ/hRR08sQKHn/8ITxw/1lsbezgpRdfwaUrG2h2+hix/pCawsaP/8RP4n/4B//oJuTg1mbYrSBuCuDyMy2Uf+d3fuvI6o03cJqbdeRUcRMYKA0/qhjdKYDLWpL1VNrEI/BGVSDtk7mHSsaX1DucTyF6Pea09+VzagHLhpI6xpgmeLo/C4DFlVU/1J5Q7TPTek3f05FKQ1Un+h/XMcsh6KMALq3nvZyH6kIVeaqycz4S10bMc4wAGmZHNsBBmmFmfO50XJr6jc4mvBbr68dx7Pi6qG9XV1exvLIialwqs4R4xIw6O4NC1ofPfcdycP61N/HlLz6Lc6+9jo3LV8XSNU3CTZ9TvBmm57kUPVQbyh8GzsweMNO8zHQe6lFQHR4k43JxUcDbQp5OCY7MoVOn78ADDz4k4C1tk9vdPpqtNrIela155AvMvStJjSb7hrEVpZU0XyZJYb1uB4f7u+i0G5qbZ0Fy2apzCzh24gQWlhcFPOf+1R1EaLcDtFo9BIMRolGkdqEZVx1Y2LAchZKFqwpcRhMoAJhmqvJ5+V4FvPVVxcT9fRbATZE1ff+2jAX+TL5Aq9gcsj7tR00u7q0gbqpaNRd3dn7dqsCdjjtDLtB91bhvyH57dN8EEDU2wQqGKnAr6n/JATWvVZRdGVmrfC7cpkYYDEJxXOH8YXOYuXSqRCaITbWego9swgs5zCh/ZT1Q1N1Y4JrZY7gxqRBX5hoJE1zvqbKlotYAtwRHaXPM5yWAK01eIXdyTHAlU+KFNLKpeHZVqSnETq6xES2fdU4SwC2VFfwZhVThjhEMSOqQEatKpjgSRww+RFFLsqSAW6qOFaUua3gCHlxFafoTkYSZwPP5/OoOIzN8EuHKu+/iW1/7Jl58/gW8+cYbaDWbhrmrsJyowEVVr04HSibhQ0l2/J6CuARw1QIz/bjJzWh2Qs6MnxQ0mAU50j0y/ZV0v1Nxoo6bdM6/3+//kKe75Uu6Jgp2Z8ARIYSKm47W9HwzBG6pCtQxEAtIyPk1v7iAxaVFlCtlWd9kvkluJ+s3XV91DuiHvs4jIChdu9MNS661IXvJuI+ovh7K+ZA5xeGQbkTq2MQ9hYCtEon5s2qlPAoCIQWnAIXmHnOP0jVKzmGwZG5x7wkYuRNF8p4ZezBfLQuRi/0IQr1HAC77CAZgNWc0rv3peU13awU2xDFKHlqHTJ0UhOR6BOAKIE4A1+RR8nt6jprJOzbncFmnSFgwPy+f5XGkxJX/52vPMveWlsme5t7SOjkFcLn3CoBrLJQNKUr00EKadTEIYzQ7Qzz30pv4/Je+ic3DHiK7gMjJI3IK6mzGrFu6vHHvMYTjFMCNGcFje0p8F3WqXcAv1AAAIABJREFUOeNOrZBVcZthXqZxVEpzWGXuyi3TWo5qvgmjVQTEVXKwoTkrAYM5m6nql8Axc3kt2svz/k0EwC1ghLIdIDtqoLnxFuLmBk4URyhM6mhuX8SoV1clsrzO1IFNVbdyf9P7bN7LNO942iLSWU7fCD4kz1h6BLoejGPmIFOBGwq8zxKWpJqlxSrW1hZx+vRxLC7W5GsEdkkI5BgmqW0wjBGMuG6zJE2QdTNCLpSoADeLK9eu48Kly6i3+mh0+piQAGvx3KwAe7ejkVNhSDEHnRlYx1H5aHJvpcQz401uF8lLJLko2SFVrCtZR3OH0+tC8FbAShK7S7qH6z0/AnBnQdzZ9epoPbg5yzb9+g9bu6Y1zsz6Ov0548DznnPELcCusXCRsTP7cevvpWtq+pza8zl6rUevM5GeZTQKsLq6jGOrKygW8pKDy3tE8gtrC943Jdsp0Yk9FRLiSAZlH0p7UWM5Q3fpPkBnmm5fQNrp84p1dEoaNOuqGZsaVzKZAvOqwKZ6WtXhVN6z5+LlCezSGSh1dVHSLQFa9j0490jGzBWUnMfcW65gI7p70LGA6yXPdeJe4skcTiKLLREh3LEmEAIoN11ji57wvUsPRwFcK+eJ46NdyMPmZxJLqNI1BPr+7/3ybRztgzfv2z/xV3AFbg+8v4KLevtPfvAV+KEA7q3grZxtbj5S3ATiGtbf7Nb2ngPIDwFv+We7dgZvuAXUkxBePoO1bBZrbC4nIepJH+G4j4xNK9csgsjBYXOA8ShB0GwhG41x5bVzOHfhPNylPBbOrgHzLlroYuRGGFkBoskI3lwVIQEBZt1UfSReVnqRlUPggW0fH9ou4O7tEtbaywxIxGTdBu6yEZ8IMVycIHDVGtBK8qJmDBCjPQ5Q9PPwYxsvnz+PL736IpxaFevL67jv2AncsbyAPK0soiEmCDDJdPluMd/Jwv7aCJmvRyj0xrixGuDfrd/ANxa2seN0MdpuITNwsFBeQtIeIbjcQHu3g6jsIH9mHtmqj2G7hcfvOItf/NlfwNLyCQypjomaGA/2MHBGGMJD+9BDN1zG5tIxXLMmWMq4qF5v4d6d63iwfw2lUV02TuYCM5txkKWFliO2ylHMUPhIbAKZ0xbQGs2y0ZoA/YyLUamMzvwyHKcIn5ZoeQetdy/gxle+hTLKiKqnUDjzOMaldXRDc7hgQcBMz2QM3xmjkLQw2r+ITPMN3JG7Lrko1xouduM1NJxTaI1rCKiGDXqIegRhB4jEyo7KvFAOSnmfTekJwl4LB7tb6B5sIBkeolKmkrCIZvMQrXZDMzhtG4U8Ld8qWFosYHG+IraunWYbl69cx+b2LkbEMbM5jCfKfJWCfybjNlX+iErVgLVpU1EbJmpfeusHGyA8bKUAbvq76WGan9mYY87qQsnD7/72b+D+M2vIexZc34XFAkYOGwTxyLKUDoA2bdmUFPuyNANGc535NQrlmDWaEUyJNrLGwni7hclbG7DrPXlNSUaZbPy+5G7QFmgcS/anGDlJ8c0GprFOVmR7yr4X5JnnW7HPUgDLNuw/ZnOQiScHUtdG8/AQbQJ4QYCIbHdT4PIg5OZyYuFNhYnYwQCSaVSv19V+ZczGnAFlaU1KsI85HQQVUhCTBzejnlELXsOGNDdlqvIxAAFZuZKOKqdoAy6LOpHWlArISl6jWELqc0p2o1HNiAWUsbGjdYwComrdp5lEqccdLUS1KHYzHjwedAhoTMYoF3M4fpxKG2Z+hSiXC5grV1AsFIXVKEWqZNooyJ1wPBhLP2GuGlvTVHEjyls2hKKRKHGZ0/PPfv//xrPffxNdh7xiWkVRWSZ3VQ4IRc/F8ZUyCiWg2RmhM/CQ8YsoFcf4sQ+dwY89+IAI8L7x6qt49d0tDKwSgrGDbrsl9qF5P4thGIkaKqElj2WLGmEQDHQO8SJR6cJ7LlnGxs5N22Z6mDdWbELst4BasYCff+aT+NlPfBzz5Rzy5bIokByXB4kJrr/xEoLmDtYX55HPeZpdJZkrzFJSFqeA3q5RiEsjcSLWaUkYCoGl0wqwXW/jtcsbeGtzB43QwVMffQqPnT6OK6+8gm6jJQpUqotps2uTVEGrUmavCluajQjNMla7YW0M9wdduAXgsR9/BGcePoHEDdiigTWyUd/q49kvfBe7uwMkNoF6XxTQvGa0XMuxkcU1hqfvVOguTps677h+sMnCW8cmlVh3yTzTHThtQqXuAOkcEPW4NGC0SSaHaoLG+Txa3ZaoYdudJjKZCf6zX3oa995H63sCuAniyBP17Uvfv4R+h/fHl7mnto764OsrFAoyt0mySAExi+CosMhjlEoFbG7dwNqxVczP17C/v4dWu4V6t4eBZPbx4Bkj6HdRK3n48CP34vGH7sbyfFGIJlEmhxcv7uH/+OzX8PZGE7HlKfxGBr153PfAI/i5X/o78ErzOHPXAkpeBnk27+rAhdcbGMPF/CMVdAtdxEmIvKeM50kQortXR9728OL3XhCQ5qmP/wSCToD5Cu3KFkUhv82ohlaMsjUHe2zDq0RYOO7D8pi9bGOSiUHOzCAgIK1kD8ezEQz7sLox3M4W8v2LWM/3UMr2MHZC1PtZNMen0LXvRyuowCrk4c4FyNfYDHFRztkoZV0k/SwmPRtWK8Jwo4OwnmBQ97B7uYOClcP6/WV4Dzm4VGzg3OgG1hZWkU+yss4USp68hu3ru6hk5tG8NsC7z+0ily3i2D01hOPLyMQXcP8JKhC6eOfiNXzrhbcxJGhNK24D4JKBzwYZcYC71ufw0x99AHeuFVAsRLC9nFgn/+Hnv4GLGw2ECdnYTIs189yoX7l+SvZt2uARFa4Sm6iikmzTGSZ+2iiZ7q+y/0g7xDS+08/p7mssYTSwccb1QhsqaSNFFUjSqpUmBMcYVdOuY6FA4Jb5mxkXZd9HJe+hkvdRLBaQo5qQjVSZA3StUHswNtC4TwmRR960Ehz4/1TvkCXfpFNEh+SpWHLzKgXPALglAXDz+YLsMVQRpY00Aix0QOmFYzSGIdpRjN12F3utHkZsiopah37/E8lqXF2aw3333YnHHn1A1qmXX3kT5966iN39hljPcq6wwULg8VOf/jR+87d++z11y58H4s4CuK+/9jJ+87d+1TRkU2GWsZoVa2MqrJinqWtEavFJFQ2b9ryeVOBms540l1MANyVxyVqSWkqaekzWHDaOTXQAnTj4c1wPCeoye73TYwNSreXE3lZy+xTIFXVSikHNqJZSG1IFEJSQp3wz/r5mxHFsBuEIWT8rWd5+gblhdElR4lza2JR4eolK0L+iRBtDDDP54Ny/R+NIrs+DDz2Es/fei2NrxzC/MC9fY5auZEYSxKKWzKhwSTijg8W1S5fx/He+hzdefhXn3ziHoDeQ93WU7TaT6zYD4ipu/d7M0lsbkrO1Kv+thCDufS7m5mo4dmwdpVJZ7h3HbaFYwvo6My/vhOvlRAHVGwTo9AZSy/C8QPA2ly/quGBuorH3lcavZaujyqCPVmMf7VYd/W5b7iGVHcVyBQsrq1hcXsLi8qKMX9Zp3e4Ih/U+Oq0eep2e/B2+RtYEY8YaiAI3OgLVxCFDm8vpe+Q8JqmI74U2j0KgM4rXqfJzxj1HwRFHLNMrNVqn5+DnSepSoNGIr9QFNM1ANA49s5NtCuBOrZO11S2vy0gyU4Ww7ukmc96AtwRudfyT8MDoCe6hR0A7QVm15qT9qqpOheMXJ+j3mKM3lHlCAJXvmc3jfIFZwLS61MxXZtHyb6YAbiomTCM9xQXITBZzNND1OyaZjY1ermd0KNHnEfWtKHN0/ZUpZixVRZnNa2hIFwQnCJ4SiOI85L7B2l7/llqQUyFbKPqyJpAIJipcArhiU8I5yJMMc1kdeUj2rWfA9um90Txe47SqamHjFuRmDXBOgkZMxWaA1199FZ/7w8/i9VdexcHuPkYkFotiSomI6VoikI4cl8y5UsjB1jR+gva9KdArP6jM1w9s3qQgR6qiTc+qKZluVhUm9tYG+J9VhaV/I32ylLAxffJ0rzRf0PXBvD/zWd+eklzFntfYBhOYpSU5r4XaeOu9oOMC40eo9KaCvcDYgVJRnEBKtaoAhUIONBMonaOzamFe2+neLdE0CuhrbAHBeiV+0b0mDmMBcqk+ZBYo7WGpvhVirbG05tpAMFczbhnPZCzYzWtmzazXzZK5NqTjmtjJWyjkfCGwFryMKHC5sxLE5bGaKlyq6OTslwK4xjZZAb0UVuSJRi2k2XPh+yO5WuaFcdVxnYyCO54nczQFcKfhRWlGsIGHufHQYYrkMgJBR+AtwSFPc74J3pp8W8mwFOXtLICr9slU4Mp9kfVHH+p2ovmzFDcQCLyxc4jvv/wWvvzN57HbGiLKFBE7RcSZAibMuRUAl4QKJcaLwpCgYcaVuLGxzWg0BW55zfmcJDzL9Z/aJWsPhH9Ha8WUJDL10hDCO59PcjTZWzHK6JSYL/WPrZbPY4egsSvvgUtMhr0la4gChqhaA2RHdTSuncO4fg2rhQD5SROd/asIBy0lnJnYBzkLqsz9CKCfgtFp5IfJxp5xKGFsjidWyqqSFTEqmOMdIAoDqUlZ01WrJdRqZSwuVLGysogTJ1YxV6sIeBtFI3Q7LfQYpUY1ZjBGb8C1lfef44bkHUfIgXzsHhxKz2tz9wCbu4cYJxl5CBEWFD500O32hPTE9Ul7FyRvWuIwohy9mZxlY6stgLYBZLlUsN5JVcma+UuSFK2eSeRSN44pYC99rJvr89lF8Ob5f7Pi9YMWy9l69aa9N50zM2cCmfLvA+BOfVNm3QhmANrZ+ulWskx65tC9gWfDAOFwgFqljFqtIg5vQgo32dasRTjHZY2W3FtGNDFyaKQCAhOXQHIogVyS52mN3BsM5VylzjPpXqT3QYdjGmmiLixSl8qI4z2d0hyUwGLO9qzTuQ5kc0rqYL0rxG4Sxug8xnHCfpyxXRYiSK4At1AUxTb3fGbtMnM3k/UlSmNCN7KQQPZYnGOkdyiRT1rf0G1QI7DYx8lI78vK+bDKdOsrwmZWr8nr5Xox+Kf/9Qdvmh80UG5///YV+AtcgdsD7y9w0W7/yl/+Cuzv75u09pm/9e8D4M5YJ8+CujcBuO8D3vIZ6xkX3y5SRTpBwXFw3HZwMmbC3gRde4hR3AYs2r3ZGIwdvHbpMq5c3cHujS14JOscdnHQPEB+tYqle47BqXnooA+r5qKfCdGzRkjKvrAZ8wTKWBxV8uhkEkyGYxzrOLhrJ8FdF218bPckFqISJszmLI3hnMnCvqOAsJrBJFeAlckzoQSdhA20CL6fR/uAuXxfwqVuE5GTw7HyGn7qiSdw9+k5ZJ023MkADplKVMk6I1Q7Ftwvt1H8egyv6aBfjfCdY9v4fP4i3socotPuAYmLlaU12O0RhpcP0Wv20PPGyK6W4JayYt83X6ji40//OB6+/wkkto8EWRTHIwRRB7Gfx37ooD0pYt8tYjcBuu0BStca+PHuIR7sXkEpPJRGlJcQ6BhiYIUY05pxyIzEkVrJkHnNRrRloQUHDTuDPrMMyJojuz5TRKFahRMHeOWPP4uF3Tbs4jKG6w/Bmrsf/TgPWnZaY9ocs8HlY0yWHyYooge0riHeeg73la4hn7XQG/t4cyvCob2OnWgO3aGHZDQBRgOMJ1SakOk1gec68Hk6GgdoH26hsXMNw24L3mQA3xpKLoiVmeCwvidFBhUzzN3yvRyKxRzKJdrNuOh3A9y4sY3d3UMMCfZRnek4ciCQQ5dYKOshX4vzlGV+VLhK08mxERnW+3vxW7X+YhP1ZgD3iA3Nr2dtF+4kwQP3nMLf+83/BrUcUC1qA48glGR4EriaAXBFNSsArhbGqdqIlRhVdmKhDMY5p/Y3gMWGyY0G4gsbQLsn15Pt5iRLu2Q96Ni0RKFdMhtgJiNVmncT2mzT4jwjrExmqzJ7iHbb4zFzgZQFKJlLzKVlLtGI9oZalBEkZq4Zv0+FgzBpja2xqIeM5ZGyN6kQpFXiQBmdBKkSqnC0AcuDP086w9EIfbGtFX9DsTEW0DikvRUzv3jw1oKc9mksitnMSZsQapmlgCMPKdIIMEpeafExq0qUXBQE0IqJLFQtfKURJRlMpkkkNknmgCbFrKpLee/Z7GcjjeOJTSeX15EqXcSYqxWxfnwNYRRgFA2leVbyPBQ9NkC0uc3mp5vzgbzP4C71YBPwwoD35rmlY8U5x6ZQSHVmjIuXruAf/6+/j0sHfTRpfUv7mkkMh8prk/9IdevJY1VkczHqnRHG1jwKlQWUihEeurOGp+6/F1lk8Py5N/Hc65cwzs6j1Sfjl7bAIwx6HclvUsavZlmKLbeoGvg8bGpYdDAXhbDafut7kAaXOVxw3okyCgnOnjmF//LnP4MP3X+3ACdsNBCos8neTGK8/YPvIBN2sFyrSOau2CeS0cwMWdfFhHNDT+TaJJZ+KBuHzO1NMBlNEPQiXLy2hTeub2Kj3cONRoATa+v45OMPo7+1hf3NHUwmDkY8iNI+z46RoZI7hoDw0tBEjKzLJolaY7Pz1+03katm8OFPPYH5UzUkzkBuWdIHrp7fwde//BKCARmkBWlku8JIVxUu1VUc76ndoqr2j8BZBV55rrHloCaNK7Gp4m/wAEzLRLVNE3KI2DyzaasRBWKzxQYXm2A0ep7EkovDQxhzi5NkiGc+/SCe/Ni9yJfZj6A6JIvrl9t44bmLaNWptsiJjZm082b2dzbwCDaJElmc3ZmrpBntfL0Li/O4fv0q1tZWcOzYClqtpgK4zSaanQDdId+LWjTaVoRjCwX81Mcfwx0nl2BPAsnEud628b/94dfxrVeuIEy4n5hccJOhQ8LDr//27+C+hz8sIAgttqN2C62dBgZND73AQ9vvIKr0USrncOrUmlhsZuFgf3MbxYyHC6+/xVQqPP7oU8CQLgQJBnSlqLpIchbC0QS5SQ5zWQ+lLOeyEmScEoDcGO0+8zrz2N/rIVdKML+Wxf5hA8WJi9zgCvK9c1j1BvCsEYa08D/0cP3wOHb7x3H5Rh3H7yrj9ANzWDm5RkM3hIMmyl6IXFyA3csj2AjRudCGN/KR90po7oWirCqe8RCcsbFZ6GOjv4/jS3NwR0oky5d97DUPMRiMUckt4N1Xt/H6N97CyuIKHnv6PoTjLbjxFZys9ZAEm3jtjTfx4lvvIowZRUAShubDjhOuWlTbAKcWSvipDz+A+89UUS5Gcn9aAwuf++K38drbNzCKaYvPphxnv2lOsiXFpi6Z1yYnMAV0RV1lmnKzDeibAY+04y/b8nvsy2Z/Vl0YjmzZ0mZw2pjQ5+DfUTCQSnqSURYqJVRplWzbKFo25gtFlIseyqUiSuWiNMXkd02mPe0aaetLAFeUt1O1r+4NbDiyycIGMQHcloBMlpB3qgUP1UIOZQJBlZKQIDjHQzZq+oHk9nFOdfoDdGkZO6CF/RitUYTdVg/dsYLPAu4Y9e3pU8fwyCP34uTJY9i4dhUvvvoWrt3YE6vZeMLag5Z5dHvI46ef+Rn8+m/8d+85TCjueKtsIf3/tCUGCID7m7869YDQK66KQQGODICbPsHUFts0aenOQpcGNvy5fqitLlW2bFQRgFVynAJt2vT1sx4KuYLmqjLaQOxjI6k/2p0O6s0GDut19JjlRhIR12mCoASzaAfJ8czqg6CKeoaY+6nrojTZZlSGYh1JUIlkTloRkkToZ1GuVgREZJ1GgETEg0bVkF4H0yUzpBnuIwafkYx2Wyyh2Th/8skn8cgjj2JtbQ3VSlUs+VnzUJXGGpJKKxanzI+nAwQB3L3Nbbz9xjm8+uLLePn5F9BtdxTANYD+dH2+6TZyj1UAV/GJo5olbTIeqfO4Z+jYkqYjVY+8/p6HhYUFHD9+HMViWZrstbl5LC9TObyKpeVVAW9p06eNu9Cou3LIF8qiwnVd1kTc0+l6oha/YnvMWpN1XaeObvsQrWZd8vhY52ZzeZRrCwLg0l6aVvyZLGMfIjQaARqNDlr1loCTApJR1UkVpQF1dJM091qUlCZ301gbz4IcBD6mua4qK5xmycuJQCIsbAFuKzXaXxdQKueR9RSAnAK4yuMwgNNMYO10xmk9KWWQTLl0LJrcT5Pbyua4kAKNrSLfYxQZC2IBbo3ynIpuIY4Y0EbAHlWbEgjgI4r0d3tdEh4G0/nF+0Fgh6pikuIouuESGoYk2BgA11jxTkFcRZiU6KBvQB6sSfgctLYeDhlzohETaqlJgFqbx2k+p7g5iTrQQYbgnlHHSj5tRvNn+TEe08I8RhBQbUwbRxK8mcHuy/XhuB4OYwz6KYGTIMYEGTtGPufII0syNy1w9K7qnDWviccD6SXLHNEbk7p8CpgdDdHpNPGD557Dv/wX/xLn33xLFN4CuhmndEWO9XfTM6FsA9NMU1Xg6n5kADujAj4CcN+/LTi7N6auL+8H4Moc/xEA3FlC8XRozqhhp3Weub+aK0p3GLVOJkiUgg6MAdF7yTxGzZ4WQJU1LkkSHFgqG5XzTb5YxPzSAqoL86L2IlCQZrWq1HeGiGJ00LOuACnB9+hrChCSKDrheBmMJAe03+2Kup97BQFYLtlCvJSYILXmJ8BL4p3E86SxSEYdSHCR74PnHslnty3kfQ9z3Lc9V4ykUgCXBFnhRhNETUkXmsZqHjO5rmavlT3nFlcIJbfS9YbXeBbAJQGGu5jmnKZ5wHJ+MkANv+86VJynylu1t526DIi9tSdKUp73Cc4ogEsAhvbW7EFo/q3sQ6Ku1HOs2CALqZn5qRa2d+t46+I1vPTGBXzv5bdQ78WI3ZKCtwbAFaCU+86E70eBbUhvKIsoBXBFgcfXo69JAFzJSlerXdqqazSFEv2kdhSgUE+TQgCjwpZ/l30TmwAwn0st4Pm8arGcQUQAl0CvAXBJ3HOdRMDbIgJUrT684QHqV95AWL8i8V+5pI1BcxPRsCMOIhzGaUa45NoKsK09I91glbiW/r9On3RdoHWyI2IJzTuNpznbI4oWwpGsg8z5Xl1ZxPLyIpaX5rG0tIDl5QUh2YTDQGLCSIZtt9vo9QP0BhF6A5KtOGay4lBVzGdRrRAErqDPyKl+H1eub+PKxpbYKI/IOiXInjhot7tChOLeyXF+BOAS7EuvddoH49qsuch8pGroFLgVsJd1m5CI1FY9xznu5yR7Oa2PZf2Zuqa9t7ed1u6zIOmtJMP364ibDt57a9wfFcBVWcDMmn7z2jz7OtK1+f0A3DQeTBS40VAcngp5XwBX6R+YkcL1lOuqEp5Schb3u1j6XHJdzVzgeUFyccdjsVTm7sNzv7YRUrIL1wWtWZQMnu5/SoIQk4KUZGgiNuR9SS+L9W8GXiEv6nw/nxPyJZ+XNWEwGkrfTQhP7Jk6GfjFMvK1OWQoQshkMeL5ZziSSB3Hy03jE0iw4TiTvhUfZl9RIYY0BrXfRSc67huFIpDLw8rmYDHvOeuLIj/4579+G0f7y0NCt//CX+AK3B54f4GLdvtX/vJX4C8F4JqmQNobmB7gUgbgj/DyGq6L71fLsoFkkgRl5ozBAvug2WQEJ+nAsvsI7QiN8RjPfvd5XNtpiO1kwfFg77bR3NkV1YSTc5BZKMBeLSJ7ah7xYg57YVsC2JNRiGqpACtrY5SzEHkWShkPpWGE0nYHx28keOxSFXcH61gcLcINXST+GFiMES5MkFkpIbM6h9FcH4fZQFSuVKEcHu7j7evXsEt1oFPCsreEs6snUazSOncbeXTgTVgo+ujbI9Rob/zCGO5nD2HtZTHJhjh3rI4/8s7hlVITQcZCSxo3FvKDGG5dbWL91Qpqp5bQHXWFvbq3f4jHHn4CTz7+FAahi82whMVMDXO5vKiE6IZMUHI4cXDdsvHyfhurrTGe6R7i7OHbKIz2ZVPMsJuEAYZxgLifIB5Y6NJCmY0jHvQJnDsZNDNZtHIFDEtV2OUycgRD81XkFuaxdf5NvPPHf4xH3BImx+5E69SHcBgsodedoB80xGqalrAT2ui4JSnS4s4+Mr1tFLvncDZ3CYslIIKFt3cDXB/VcCOYQyeqwoo9WMytifsIJ4EAr4W8h3HQxd7mFXT3bwDDNnx7jFIWWCxl4eez6A46cIwdba7gG5suzcv1vawczuoHbRzWWxhFE2FqqpWLZsWKOmPmIMWhfCs7WQ5VBiRJme+zRVs6/FOmfgrgpsWe/qw2ZFxk4CYJfuYTH8Ov/I1fQMEJUS6y0OGJkJaxCryBilNjB0nwNrXh06xWY0NDMMECwqyx6JHCnIcawIommFzbR3xlC5NBX8Atu1zAMBpid38bg34PMYux/kBz1sR2lQz8SAo02v2NBPzR/DheE8KwzH3mQZNNV4I22tzW3Di1U+XhUAFWZeYrO5T/jUfMI6IeyBGG3ZCAkjBJB9IMr5TLYrcjhwMehLVylYKX6t4hVW5k9CeQApbPwTqSdoLMJiSwRmsi32ODeyIWuiQRkBVOixfOY+bLpUoNHjDkPVA0KgAuD+pU+2qTn2OHFpnpgVEb/2rFaQQTxlpZVZp8aDNRmwK8FpbkriWGWVvA6uoSBswhnYxQq1ZQZhONVnY+5xkzAotykLZzHizfE2CS9tSs0KXhTfBKmM2UVoxVLTeO0Gy18NkvfAl//JXvoBH76CSO2NhQNO3QFlVsPi3JkD2+VoGbmyAYZ7B8/BGU5jiHr+N4DXj6/rOo5Yt4/cIF/MHnv4oBSogSH6ViGVZMC8MGojiCCCKM5Y+Mc9NElR4fgc8JhUo6HqNpjHKaG02LVW0A0nrtJ59+Ev/xJ57GicUqKsW8HEacbEGPN24G73zvzwTArdHCkBbt5hDCxoPt+6JcpxJXkVNaS3NG8jATIRmGiAYRWs0Bzl+9geuNHq53u9hsDXH2jrvx5Nk7Mdzdxea71+RwP+SYogU8yS1sOk60IaATTb6oAAAgAElEQVSHjRgFqlXY5LAIJAwxGHZw7K5lfORTH4a/QBLGSMgUYSvCi99+C6+9tIFJTFKQNk+oiXYmQJaNqvEYZNtLa1HsM1W9Ia9eGqNq66fHSbWJlcwh8ShXsEqAWwIVjiNrX9rYor0cx6Aq6lNiByFojQLtSV7hHh5/4hie+cyHUVtg84MWljns7wzxg+9cwOa1NmxmmzK3aporeqT4SQGB1DaLf7c/6Il93unTJ7B5fQOVahEnTqyj3+uIRWyvM8DmTh0t2jlObM3bSfqYr1j41E88hrNnluDEPVErb/V9/IsvPIdnv/u2kLq4jnDxEQDFdsQm+sTZu/DLf/fX8dijPybgeGPnEq5dPI/VhXvRH1SxM9xGYW0C13dwnPbIbgYHO3tC6rrvjtPoNEgaGqNUK6O3HyLsxijPFzHOR9hptzFXq2LBq8DrWcj0gcYOsLHVh1Ma4MzD3IM9XDoPvHluAw99aB5nnyij3R8i3G8i2HoOx3M3sF6YCLmpHRLAreHK7hkMrfuRK7vwKoeorVuoLC6jVKohGPRQyw/gjQF3UMF420V0OUZ0aGM4sKVRWZ6z4K7baB8HrllNJJ6NY5UiDq4mQlS4sbsPr5JDlEQoFkt4983LePsH7+DxRx/B6h2ruLF5HlV3F/esxRjU38HLr72Ii1u7GMdZOAnXSCUORFwrReWXYLXs4xMfuh+Pnl1GpRJJky8Y+/jiV57H91+5iAHjKywFcDn+uW9ILpbJrZPGm7gbquJMGghmHs+SA2abImnTfQog3MKAT3/WdM9UnTqjEud80H6p5qwKCJDmdMVjaXYdX1rEycVFHKPiL+tjgcBtxRe1He0eSdgSa7DhUNZ8ZlITPOTf4+vm+1Eb3zTz1FLLszBEtz9Au0NnGQslknXYWCv4qJQKKJcJEJdl/xnz7/cG0nROAdzeKBTwtjkMJdJip9XFbpd52MZi0c1gbXkR99x9Cvfccxq2HeONN9/Aa29fxkGTr4/AgdrW8p7kCjl8+jOfwa/92m+8t7l11MW/+Xum4E8PrczA/b1/+N8ryK89eUPI0fpGM3C5b6o6kM1vXgcVmtGKXpvIkolo7Gt13VJFPgFOiTxI/y7dDxwXec8XJTRrUQW1EskAIyDVaDVx2GigP+hLfnBi5LZU0Yq6RwgJLH8Ym6AQrigdDFAsygUjJeQ6qWuLUZ8wm1wsfX0UK2V4eSoSqDJmE5Nq7LHY+LIIYa0iIH9KAuN+yBqTF4prHAHc8VhIR0899RQeefRRLC8tiT1xSDvohPWJgmOiCmHdFMWy/1C50z5sYPPqBl554SV898++jXajqc8rAG6an2b2CZ04BixUEHf249bGqM4j/aFp7jTjJJhHWyhgYX5erJ4J4NJmj+DtiROnUZ2bl6+FAt6G4gzBmswSJZWLUrmKYrlqFNdqp0f7ZHkOUVSryjEKumIfTxvlXq+DAUEyKv/zRcwtLGBt/RgqVdYsnoB6/T73867U9bQ4JQFCQH8+d9qINM1REsC0Ya4AruzjrKUMQVCsk43qSOt0HQ7ph/5bbeG9HPN5FcStzVWQy1PBq5l+xuNEFbgmTzlt0Gqn1jT2ZU4Z+015rQrepgWlRF6YNYw/KSpUKgu5Dg1VoZ4SHCTWwFbFrVoiswYloesogzUcqSqWlu50uRH7ep65qe5j7ZljTiHBIjbVqWilA45mBcvDUUWWrsE6L1I1j2T1GecJnevMuFWyI0k7qt5TIuaU5CHWqARqafdKe2rWL6xr9NpPlb/G0CYckyBKK3MqcSOxXE7ddfjzVOD2e3RE4t9z4Gdp6Zsg55H8wechX1frdVlWTD6v8h9JLtJm9vReWXoG4OsbDHrY3t7Ec9/9Dv7ff/X/4OKFiwrsi1NRasmeIvIk/akNdDr5dCkhCHXUWBeIQ6xej8D8m0CgW1bnDwJwZS0zLlEKjPBx8zye/Rs6FG+2WDab5E2OFfoyNOaEdTwJsr7rwSfoR9U681RN1irX+CBQECrNVxayYlZJNPqazCGAY4ogo59FnjECVKVVa2KzTJIRwdwUBNPaV/8Ti3SzZut5w1BCOa+5p4/5EEs3qZHC4VDybodU2tIFKhwKWYRW/VQbcj6RlCygidl/uAeJIldcl7S+5jlYiJIgp9ZDrVKUDFyPBAmJf5mIjTJP5arANap5c/V0xbkZwOUaJQC/Af1JwpD3rMxMmf88F3B+EpTj3BZLbllc9L2m4FAK4EpurpBLbwVw6YagxHaCaEK0JOGDqj+fIC6VuL5m3/J5TAauWgZrr4RzmP+mk1YwHOPSlRv4/kuv440LV3Hh2g56EVVzFcROHmM7hwnPC0LjZa9Ar4mAqSTkMuLMMQpck28rZF1jx5vaKZOoLTbscklS22KjvE3VrjK5aZHMvgn7JVTJcs3ilkuyAXshmrurAC5rVKPANQBuEUOUrCHmrB68YB8Hl17G6OASFvMj5K0uht09TMKe9CBk3Tb7iB55td7kPeMYVGbLdOcwe4lGSMgayB4M6wbj3sS9ScgOY1onJyiXStITSK1219ePYWlxQex2h8EAG9euYXt7Cwf7+zisN1BvdNDtUxVJ4jxxLxvztSJWFsui2OWDIBxJY5evbeLS1evo9EN5wPYwSTIiJOl1+jLuSciW+kpqF9GJT8+esndKfrxmJAvRS9wFZhxHRHFOwgzJQbTmVwWuKr/pHpMS4D8YwJ2t7W+u841D1XuqWPOFlFh06/f/PAvllJws27D6sWmNZNzDZgqCW4Hk9P/TnuHsWpuuzZpLHEs/kvbW4lxgRASpkx1rlzQeRM9HKihQBbQq0Pn3OMx4zSOSS0xPR+MpDEHIOI1M68K0fknX4Gn4ilHimr9307krjZMjEZL3zpBCuIZLn5A1CftvhkhB0DbD+10qIV+pIeuT3OZjyDgZ7g1xJP26tJdB0QjPmOyvUACS1s1ikUxFPdXIJHAY9TznLHujjp+X7ObwX/292zja+43/21//K70CtwfeX+nlvf3H3+8KCIB7K8v+R1HgzvzOFMCdKVQMH/cDL3zLtfBq0QGxhBxB2UwWvu3ATxLk4hC5yQBZKkTtIbYwwLPnXsJ2r49ysYbsyEb3nR0EGwdweiGifgCr5AFrZdhn5uAcryCzWEC738bu7jYWVheBnAOn6iPOJMhaE+SiMXKDAAtDG8tXJ7j7nQoePrgTy+GqoHgTd4CY9pf5DJKlEqJTHbw730V9Po8RN9wgQCbH/AwLJbsCL/HkYOM4fbhWG9k4gG/7Yg/DxmR5fwLvzxrwvtyA056jJBIHi118rXwV3yjtoLXqoZ+30aX1cm+IwfV9FGMb991/Bx588ix2hgfojGN8+2uv4EP3P4lnfvJTOByHeGnPh+esImsXUS5lsVKzkUck9mxv9ft4/bCDR+wSfqxex6n9S6iEDUxstaS14xHi0QBxwEMMs25H6LMxkNgYZLIYeDkM8kUMyxWADZNiEWWPzauqMGef+6PPwTl3AWtOAcHanbjgrOL6YQG5bAm53FgOMzwUR5MMLLcgKr0o6CCHIQr9KziD87hziSDvCJvNES62fFwbraITL2IU2Ij6fblOVmYsytuw18DB1mUErT0BbgvMMrJizFVyqORdBEEHQdBDtZrH4sKcKEsJEhwcNsR6hEAXM+X6ARuKtLRTNUraZJPyVApvZaypxZs28cSmcNoQ1oYPv6YWZGM9lBrmpbJpiSloThOLYCmIDcAijQn5TxufHhL8F7/4Gfz1n/0Eim4kWai2r+xUNvqkkBEA14BSqbVIyvpM559S2zGxTKHpZDBmI4SHtCBGfGUHw3c3QBlhmCS4dmMTm1vb0uiUDwH/mL0SI0IGw4g2Kcz70dwvXothOEKPatuYBpm0fc2ikC9oQ8ZYwLIZweKULGQekNlo4e9Lg5usc2N/SNCPLF5RKdkTJK42ftnAHI3YEHfkoCkHiJhHQKDm58XaR0B015Umb7PbQ7vXp9GtNAupUBALKWHeJshyzouSheQKbSh3+xGGsR62+HM5z4VPda9kWBGwo50z7WDHwi7XTF9tSjMb+ogdblo9xmYutblLDWl42Ceb0iMTcRjCEoWBA3s8RqVYwNLxZWx3DtDsNbFQqWC1UsF8sSh2usyuzPFQzYKZObC01ZaDNLN0PbleMa8bD/+0Jg7ZfYI0sr/7wsv4v774NVwlcMQ1iAdl5htzbLA5axRk1ZKPk8cX4GapLnJw4o6HcNDs4urlN/CRB0/iUx95BGuL8zh36R38wee+jM6ImeSqiBX4b6KANu+lMnC1wSJgnmnqS4PCWFeKQaWAk0o24DekpUHldzKRzNFf/Nln8OTDd6Oaz2qTQazVmHVLTMjF1isvone4I/bKnsl54oGGjYdMsQgry8aAkjLkKbgAm/E96g0Q9EMcHLaxsdfAdofgbRe7/RhPPPYh3Le6hGBnG1tXroml+pAkD5vKj4G8SWfCwzdVomzQsCHnGBUHrYBCBk/j/o/chUc+di/cYgzLYf6thc5BiK/+u+dx/UobkwnzwagIyWle3yhU2zU2UsQ6yQDbhjErzRzTB1R1C22LdI0SRTgb96bBJI0Dca1WooWsX8am0GFDl6o4WvwLQYE2h2rJxLzwwaCD5ZUMfubnPoaV9QJsbyTNmk5zgleev4xL5w8RBboOCUhg8vmojifoyeaSWh1qHjXNDeqNOoqFHO6++05sb94Q5viZMydFsdjpdNBtkjUeYrfeQpMq/QzJISMsLXj49Cc/jBNrVRRzHCEOrteB//Pz38Oz330L/djVnCtRHRggOzNBbDv45b/13+K/+uVfQbc5wd7mdQSDBiqleYRjFwOnC69mYThKsDC3iLn5Cnr9plhIe9k8fK8qSq71uQrsPi2zPbTCCQb5CJOCjWRow23aaF/sobcJdA98NA+HqMwD9z1YRHXeA80jru53MH/axbGzOTSaLTSvnkdu+CbuWexgMUfVjo2DMI9h/mFs1k/i6oUcVpaqsK06ssUx7n78GPxaFu3BCNnJEPTaKGaKGDddOC1gUJ+gvh/rXLb6yC27sNayuFg/xNWtfVRyVZS9OVy+fEMsX+88exK94Qi+l8GFNy7hYKOBRx55ENmyh7cvvIxato67VmLs33gFL7/+fez12pjEHlxR0nIO0IiSTUxH5ul83sHHH78Xjz+wjlolAsfWGHl89Vuv4Js/eBttqn+F4mPBFqWRGtNKzi0b+pL3pnbeAvgbwFMzcI2ni/B1jI3/DJKi64tpKUtz1fw7bcrIUsRs20QawJxP3J80g5HZTNyT1EVinIxFDRlL9qItoP9SsYiHT5/E0w/ej7vXV5BxmOPniJUtIwboDkEAhABcEIboBH3T4DGZkdLv1YYvXwPBRYIZbMjs1Q+ldqBqp+hnRIFbo+q3Uka5XBFlIi1Gg14f3U4bQyrkR0N0qfQdT9AajtAIhtiha0CHoR62rB2VQg5nTq7irrtOYmV5CXsHh3jjzbdxefMQ/aGxsRRFhM77XKGIZ/7af4Rf+9Vff0+tflPf0XQhpwfVmW++c+E8/sn/9D8eaU5SMMMoTfT+EgQazjwIOmtvU5uYRhUkAK4npCTNvVeb7VRhw3WNbH2qUbmXUonLh9giG5CYrhzMAmt12ghGI7E7nvolm0YkgVU6MrABKxmCqWJawACpBtUdUpS7+uDez6pF7JQJCjHHrVKCR3cIA+BmshYmJMkMQyTcDBkZYPIXjRem5uRSTMtmnWUjIkEzX8DHnv6YALgkhzAjjsRTZkOn9nZ8vUJe4/7NzDzLQdDuor57IOrbr//pV1DfP5DnVyAgBQRT8HAWwBX0XGtVQa8VmNFPR5/ZrJW/JURDrXt4f5jXNm8A3HKlBt8nCW0dJ0/dgUJRLZUDE6kgjUahzmk1VKnOo1xhBjpVdnTWIIir1tmSPSoFYoxkzIy4Pvq09+91hSAxMk45JdZIa6uoztXkDMIGcRRO0Gn30ah30W510Gm3ZaFR61pVWmsON0t7VRbN2jKytE9BUrXoTgEtlp6ak6qPo6/zmlEtSutkZvIy271Q8JH1CFDplDJ8NQPgzoCC+l0z7wyYmNrGpxnK5t6kNUwKNnL9CkeRONCwnpSIEqnPTb6lAWw045W1Cs+k5vWQ6DiiGmZsFIcDrZHEQlrzSDULmHbKfP2JZCpSTZuCqQI6GNcfzSw3meZ8XZITqmQV1tg8+ykYraOSZwDWN2kuJ+sQtYZWhRzxF0mLMUcduUIz643hMUhdQQCXjhJq+KFvUAFcKnBJllT1IePzch6zIEma5L5hwL4poeEIgFYLZQ6SNBqCf3UsJg0Eg9vtFi5degfPfee7+Ld/8m9w9fIVg81qszwFOFMSq4DvU8ccBf2U7HkE+HLG6ZnBSHgNoH80Pm5envVsmaqGdSVVsoyeUVNVcXo9FCw159iZXMZbiVF63jWASqqASlFuTcnRrFsSdx0HuWxWiTQEhJhhThWZ5BVn5HzYaDRkv6MCl/ebBAG531RZG6vkVGEWTiJZX/OVoqyrtdocKtUqSgQADOCTkhIJftEVQSJRqBIUsvARoUBqCyrCCOBGhEo5Ohwh1zADm8CyOFsIkDtANBpJ1jpJvOJowzVc7EEJ6NKamXnFJBFprSLRD8byNpd1RRxQ8LPwWVuLEQNdrDRjXQHco7ku7hypY5LJwNW12Jx/xFpYQX8B9EkuILjB+S1KZ80yVQv6NKaH5CND4kjrfdtSVXRWrZdTW3j+njiSiesFAVwlLEsmfZqFa/JvScgTG+OZh7h+yVrKr2cRDGMcNrt48/y7+PZzL+Hixg72WgFGiYfEKyO2fUQW7ZMlHVgVenI/1FI8BXBjxwdzcCVTV84WBF6V7GHYBwJY0c6dtcvUrtgQ4UXpKoexIwBXgFwqcIV4YtTQ3MsJ4LIvYtG6mT/DhU6vJ/sAAuBigLmkDT/YRePySwLgzvlD5KweoqCBZDww/SDjumEIiEIEMgCuxPpM9bi61iuhPVWsOhq7YOt5mfttGHK+jJGl2MDPYn6uhsWFBRxbW8WxtTV5kNTOMUrQ9vz5t3H9+nXUDw9FkFBvdNEPQhEmiLDFBhbmizi2XBH75YWFKuYXFjG/uIirN7Zw+eoNHDS6OGz2YLGfgKwCuN2BuiXEujZxYVAA94hAITW4xEKpy5OMDSqjTc2mR25Ve3KcCUkvnxcAlzWeCBDM8i4Wy7MsKQOgpl+7lXAyC+De+nu3oOaGpTPtVE8XU13rZ84RqS10SvQyrl3s/6Rruy6PM3WTqQlM6TR1rVHijCkCUieDKVFV1wWq45XkT/K3rva6bhHY1PpX8ulDkk6VsCCg7cxnIQrIHkyeCslyxqFL1nldB9VpzihwpzUHp5nucamaPs1pTpXtapOdXi7WssYNzOSCS60uZByNLiMRliBySrDgmuwXSijU5lCq1FCqVKXn2IvH6E8ieQhhl3WU6YPaQnyk0EL7p47ngdm8zMrm7inW0STkcI8mMZhKXLrvfe4f3sbR3nOKu/2F/xBX4PbA+w9xlW8/x3uuwI8E4KZsnZnfnmUcmbP/TUSzHxXAHbgWrlVZ0GWQtzzk4YKpSHIgTcYoTSK4GKFudXEuOcCL/U28eeMqMpGDdW8O9bd2Md5swWvGSFojAVL7eeAwO0Sy7GHl7HEkHhvIB3BcG34lh+rxJfSdEI6vVs3ZOEbZy6LYi/DEa2U88toi1gbrgF9Chgc+yagZIyg5cO+Lcf5YB5cWbfSdGPlwCDcbw4/HWHVKKGWraMcEEA+wYPlYzdaAkCChC2sAZK6MkDy3j+z5EdD0kE0cTIojbK0E+FJpAy/Pd7CVHyAsOFg6tY5Rf4gbr7+LmpPFQx+9F6U7azg47OIL//zLePKOp/B3/9bfxsVoB68FJSbsIozzqO82cd/xEk4uThA7Ia6P+tjYbeCBvo2PtAY41ayjNulibA0UyOYBZxggHo8QW2OM4jEaYYx6nEHDzqHvFRFXKnDYrKqWkCvmURYrjSwa1zbw+ue+iJXeGIP+BBtJBTvZE5jkz4gtXjJpSQHCIokHPCuxpfFA8IGHilx4gDP2Fdy7GGDeb6MdjHC56eFCewE7QQ2DfoJMMhZVcZJEGDR2UN98BzkMUKSjsMWGwVAs1Sq1Mga9FnrtOnIZ4PjaAhbmq9Ik3tzdxc4Bs1QhioBOjxmsxGLIxuRBUIM92Gbi5xR8nZ0wqYonLcI1V0obh2lO26xSIZ0jPJOzycOinkW39gBNQ8kUg8LkzQC/9st/HZ966hHknQl8WoX4OSQu2aRUmLFAdoWNJgpMURdqXowUitKVZdMwAti0pAqE9sulPEbCOnfh9CLEF7cwOajjsLWH119/Ezs7DUwmVOspG3I46om1SzQZY2xlwJfMglzY1SzWhEGrB1jJV+F14GF6ojl/LAI9n8BtAp+ZW2yAUsUbTRQ4MlmhPApEVFwZdTGBmHASauNLLJNZWKt9UjhipgttXkdwqDYzzW8y9Nkw63bbOGgwE5PsQGba0FKtIJkgo2FPWK7MauUBnqpRAviD3kBIBeMJs2HyKJfysDmegh7iMBSWMME0HjSY/8GmBBvCBJapIpBCWRSQOkqEMSwA2pFNHxuRPIgL9MTmJ+1xCQhmaEsXYtzuY65cxtJdJ3Gps4uDdh0nlpaw4PtYrJSxXKsix3s8DuHxAJphA8qBl6NCNy8K9YkHRA5t8yC5rhjb6A7G+PZLr+BfP/tVXGgEiBweUI1lzsxhQo9XCWoVHyfXlyTDKQhCVBaW0BuMsLV5HY/ccxw/94mP4PjxBbx19TI++ydfxe5ehMQuaGYKO8ts9Eq/2uTkmEOZsMi1YzrN3JNmMEtxHnipajIKLbad3GSCnAU8/uD9kn97Zq2GnJ8RJifJC8LI5kDLuuhsXMGVt97CynwRGYzhZT25LxkvhywBXALuRpkuAK5MeAKsCUZBiFanj2Y/wGa9iWu7h2hRkWLn8JMf/0kcK7jYe+dtXLtwEZadlSY7swhtHoipYJNz+UhcffiaaHs/jtIs2j7c/ASPf+J+3HHvEjLZIayE89HB3tYAX3n2BTQbnCUFyQ0rkqhBRTIBXNqDm1xlIXqI+l0tRNXS0VZ7YrESVMtEIeAnnF+aAcb1iM0a2lxKoyDNjWTTxHWmbG82tySfmjZIVAvGE8mPHIUBCvkEn/5rH8OZswtwckPY7gRhYOPNl2/g/Ku7GA/yQiAQVQebrmKv5ggQJllJBB4E1Kd1LKSRx4bwvffejZ3tTckYPX36pOyrzSbX7CGara7YenWDLkbjHjJujCeffBiPPHgX5mq03szKmv3ORg//+x98Gd985V0MkvRgx6YZD8NUIo/g56qoVU7ib//N30C1vIadnT2Mwh6GoxZKtSzOPnoaBeZHORWuVqjN+ThobSOImUvsYXXtFLIBYG3EaG60UZurYY8klEUL/VyEbr2P4N0eRu+OsXdxgvp2jGycx2K+iDPrtBK1Yc0N0S+EsI/5qK17sMZtDPZexbz9Lk7VOij5AUbwcGM4hz37DC5vFVAIT+NkrYrgMMaNnQ3c+cQS7nqqhiEX99CCz3st3StgEgH9doIkshAGbPDRNpRjNMH2YYx6ALS7bdxzdh6dfk+yr2QtEjt5YOPdfQw7Y6ytr+Cgc4jz517A1sXv40Q1Qtnr4sKV19AKe/DdEjIxHTRYT1D1wvnLOg0ouhN8+NG78MTDJzFXiWW9t+wcvv2D8/jKd8/hYEDWtCfEDDdRwJrwk9ikikJVQVxt+KSAStpvUbBXlDaSVatEBAHRDECVgiy3NqK1a0ZyQUb2djYEuEAReGV+omNn0esG6HT70nhK7BDhBBhbPmIqhicO3DjCStHHf/6ZT+KjD96LpaqL8aAHz8qIMpZAGXPCusOBEO46w0CUonSS4KaQNum4R/J1qx1wiF5vgEvXr4jlNQHcct5HNe+jlM+hWtYMXM4tNlGo7GUeNFW4QdAXG7J+FKMzGqHR62GvH+BqdyQqGKr3l+eKuPPUKtbXlyQr/NrGPi5c3MZ+i9bOvH4E5CJM6CaQAPlyFZ985mfxa7/65ylwdX97T01vGjsXL7yN//mf/CPzMxyfvI9qpyZKQYkaoI3qUEBoKgZJpNMmmNk8DfkiVXGkuXJcS1KbXTapuMZROcVmdQq+KqlOX6E012PWhGMhdck6xOY3VQOiDjFjSsBVVceoiFBfB1+3OIcIuGK+KeCH+BIL4YVOHLSZzJfyKFXLYt2aoW2ua9OtUQDbScTBxEWa9pwEI8dILFprcw6pAjdUYZgQ9ArlGp5++mk8/MhDKJVyyGYzCCPaXU8kl46WkmI1LP/RtpQnJkcstjv1Jl747nP40he+iP2dHYyHoZJ2Zs9rxvbQcApNXrFRpk+vH39B3/OR2u1IgSs1q7Hm59ilhfKJE8cxP7+McmUeC4trWFk5Ls1ZArK8x1TgymWmzaY4o0xQrS3Igw3drEfgh01AtVJms16FpxOJgeCZhFaSg4C5xrTDDgQYJsg4P7+AuYWarM2sbUnGHAxG6HWHqB/Usb+/L2+HNVwK4nINIJysuaN6r6ms0+hCBb+k2W9AWv2sgJsqq8z3UoCXtT0Vbp4rCtz5hRro+ON5ChrwQwBJcbswQKZi5Ar6pTMrJbSQXBISXGYOt5IL1J1Ac0R1z08zb2khrLl4fG1U5PHMJdmCkl9rIh4EGNeplj5vMOS9iSQzmqQteY+OZmJzPPv8fd9lmSUvlIpWKt/U0dAAFFJb8QzF2BJaJTOfjyQVBcB0RhL05N/hPVDCF68Xz01sXvPcwLkuiRpyfZWfKg/l0qSOzNO/l65DnKYh73lAxS+vj+aqS9M7JECtBGVPnl8JnDaJwAz7kPrEZFwbsb2scAZwYOQPVeEKLuvro2KXyup6/QCvvvoanv/e9/HNr38DmzduCGFWAFlDiFThJMcZdyslJ970fbn3ZhCYrCMHoqUAACAASURBVG29XkcgZLqmzUzjo3+arrqCxIYsacYo18zUpjXdBtOxyxs9C3a8R8WWgk0GyKUSTNZDnl/MGBNQUJS3rgC4vL5U0QuJRm6crusk0dQbDXFvIgFHQTSSBzX7lopdIcUaEH0ch0IApEsCCTKsYUkEoWIvX8iL2r5c0QfHuOSqG8tRdaZJIxlU2cz7q2pqnunNfDORObRQFrCWJAMBbvUz1ehBfyAZtwR0p4pWs7ekargw1r2FazuvB500CnSRIMmWYzhhRI0qlVmPpfNPVPmmnyZAbnpHZSgogMs4H9b6aVyQqrvT+XFzni3HJu+LEJvM2UZqI0ksIoBL8oLaootylznz8m8SNbj+kmziSU+BQK2AwlRSE8Cl45OA7Cb7lvPA2MpLXBPnRzaPVjvA5as7ePXcJTz34hvY3G+jH9kiWphk8hgjg5BRXUL4UDcO+c9sr6qU9TBxfCQOLXUVsCVALJkEEgprFgTuD/I1kZNPH5KjamJ5pBciwC0tlHkGzOp+KcCq/gr7hDx7ju0MxpKTmwNs2ti6cv0LkwGKcQ+VaB+5wQ0EO69j0ryMgt2Dm/QwibpIxqEhYqjaPR0rfH9y7jVuEkoGSu2mlGRKwDMFz9hnYYyNksPVFYFjT8FWVcwuLczjxPpxrKwsC3jLj/39A2wSgL18Rc43LWOfPKCLETPHRams606x4GKu4mFluYbVlXmsrK5gZXUVO7sHuLG9h63tA2zvNeBk6HTlod3uodsjgKtqz1SBq0CzOuikBErNPdXzn1iMg3PROM8Ie1udkWQei5uYArhp7Td1jvsh4O0PXftSZezM56M1LQUcU7Ws+QvpUjtdc/Xr6rxgLILN2Zr3MSVwia0+M2bHCqrLS7wJsFVQNM0d53oja64h0qQ1gBBXzVotSmtGSnGOi0pWX4sQyqb53SZ2TM75qbuGEuDU6lhpQkosM/EvxvWHxD/Jv2aPUKyVjwDclBgi713OUymAq/uCrJnGjWP6mo2qPGX6me6ozmMh9WkmduoCqER+Q9jiXKB6P+shVyiJM0uuVvn/2HvTGEnO9Ezsybgz8q6su6rvg2Tzvoec4ZAzmkOjYwULguH1SouVF6u119ba/rGyLduwFljDgH96f/jHAjYMS9rVAVmH59SII5LDGV7NJtns+6qu6rqrMivvyIiMCON5vy+yik1yhrvG7K9uIFHd1XVkRn7xfe/7Phe8WgXdXIpWSvJrhCCMdO/K56zYpcpQIQeLwhDPl5xsIeoJAVc50bAX1r4/SP/sX9zD0T7thrn3+Z/pFbi38H6ml/feD/+0K6AslFWTtv9nfznqWjNrLfa/8hMUuB/9HZ/wYz/hSQRWDpslFr02fMOBlzNh6cY2TodwEMLMxdhCF3/duICraOH67iaGu32UBibyrRhOJ0FuL0K83Ud/tyVZjBFVvdN5uDMFOIMI+SBBt98BCjacmQqc2Qr65gidblsGX06Swt8N8fT1Cr7Wewin/IeQszncJZDcQ1KMkJ6pYHQmwcZkhI7jycHhIkE/HaC1uYJrr7wJN7WwnUbodHp4wp7HI5hCOSYkbSAXGsg1TXjdAozAQ7PdRmW7BbvdRjSRw835AK8XN/GBu4Nr6S6CGQ9Tzz2IllPGtas9tPspZmaqsDe2EPzwFuz1Ph5/+lE88/d+CasLc7jRHSIYjLB5exmtOzdgxXuYPVyHNVWWpvbhZoznOyOc7PdRRYCcnxNrUCcmmkR26QiJSbugCHtJim2Y2Ewt9PMl2JOTcGlnRKZpqSgs0JIB/PUf/N/oXr6BysjD6vYIDXsGQekYYm9a1pSFgYC1gwGVLiM9GFE5V2zYzaCBWazg4bkIR2s9xHGI9V4eH2y6WG4zJ2NCmqGdxgburNxAOmhhumyjYI1gJoGAboVSQezVaM/YauxiNOhibrqG+08dQ7mUF2Xpxas3sLvXhuXkZdjQapPNz0JUqSDuBnCzAufuJZux7yWHVavY+DozBW5WyH3k+2iV61AtSfWPsgxRWgMFbIpyDAlqnoP/8b/+z/DwiVn4dg6OXwCoNOW03UgEKOEwT6jptilZtFQYCrNaaJwc5sdIhwOAgPwgFKWmRRC7QDWiiVw7RHxlBeleG+cvvof3zr2HUcyGgoxIrmYOY4bIGYmAnu3BEJbtjcEgBT7Too1ZWirvhM+fRSIfLMRY/LM1pdU1neTYcpEFPExykgGY8OeLAldNt5irOxJFq7j/wspZqExUUa6WJftshAg9PcQzHQPlcgFTU2UcWZzD1GQN1TLXo2o0iUzIoJANBIcnyUgG5psb21hb3sKN6yvY3uxgGKTw/YqAGobJPLChznoxhUntU1FDUC0M0et15BpkBatk4Zm0eM3yYLLmjfaUyjqaDH82jOzbFAisgF1aJ8dhgoHJgj6Bl+RQ9PIoH5tDt2RhaWtVgMYybblKRRyemsZctYx8yvt0BJfNA4ccma0zAVBaMXKwSzA6BNa29vDtH7+J733wHrbZxMUeac5jldHdQxv2vQRwDy/U4UpOcR9xzkahXMXW5joOT5fxK1/9HE6fXMTNjVX86Z99H7du7SFnlsTSJjVVZi2n29LwjIcUmVpF3Q1ZsyAqbYKJbGQI9mkFFJ+HlcSoFwv44ueewRefeQIzZQ4byLJ05XfJAIFtjGUh7LZw/ew7ksFd8WkppiyaOJgwXWWjLApc+e0GDLLxh6HKBx6N0B8McWtjF9fXt7HVH+HKyjoOn3kMTzzyCLygje1rl7F06YrsYnyOTNgl8Ogw05OKD4ODZCo8PKQJVaAqZzYc9VCfK+IL33gK9XkXOYOq3QBpaODqxQ289oMPMRhQiVAUsJZnjCiTMxCDnxELLbVXZKdzpjLj57L7jV+X7UUjYezGKg+OqjTeU2EoTHdlp0gLMw5auScroFexdVVXysaMTTvtKh1niK/9wufx8JNHYHnMnuX76+LGpW289eo1hF0+f1/ZAErHpQAOrvMoIYCiGl4Obbjf0sqbJIkHH7wPjZ0tAfxPnDgm9m50R2judWXv2NndkUz7YsnDE088gEcePolKmUo7YmIpOr0YZ8+v4v/4k5fx9qU7CGXwQ9BWQRsCLboGgkEMz5qA59bxa7/6H+O5zz2Hq9duy8+t1HwUJi1MLUwIgE2bPjbJ/V4PvpPH3GQNjc0Ug3UDzQ8ChNsDTPPcnQeCuRjpQg6GFcMPAGvLxOUf7eGNH9xGv2Egn/g4MbuI48d95KcTXGzuoJcPcebZWSweGqC79jbyw4s4VO0i70boJi7a9jG0vfvRiqdRcetYv9KXeAe/lGLymImeY2JoBbKP5oYUu3fguCEM00cuLSIOLVz8YBVuUgCCIjaX21ha2cDciUVMzftIcyPkiykKZZJ0LBlCmwbtBCOEfWVpvLmzg63Vm/jB//uH2Lv9PiaLCaqTRZgFV8gurMlofSDqQWpZcjYc2tIjwsP3L+JzT57AXB0oejYMu4Bz52/jL77/DjZaBKw8NZhMaF3P89YaA7iyjsVSObOT1GPtA+UozyTe92LVyftCuyNwipFVqpktmZytB6xGqZ4vlcqYqU8gIFibAFQM8n2/vrSMO1s72pJMWe9bXgFRoizgpuo1fOGZp/Dic0/j+oUPYPaaePGpJ1By82LBHg+HaO3todniwJKuJbROD+T3+/mC2PuqYZ0ib/G5EVhcXVvDtaXrYr1YYv6tn0eNYCAVnX5BaitWCJJvzeiCYIDhoC9ENdow96IRWsMQO50ONto93GwTOE7g2yYOzUzg5PE5VGtFIaldv7mBO6sttIe8vsLvF8cEuh/wejrFEl76uZ/HP/3tT8nA/VhXcLBPULf95YsX8L/8i3+uAQoFjon6XuwtFTBPUFUslHWMAIftGaiqBl4kmKlBcbbf8ft5LWmrzIEnrx8H6ATN+bN4r4/fd20HnKl9x5nKH1H5qjNbBmm0Is6y2rX15hhkkQGbci7I3CGUDFXb1bu2uKMUaXddLQuZSjJwJW5PD65GDItm5js/ctDEroTZZJFEdBDEDUigoQrYYa7rFF744gt47LFH4FLlbbEmYYY96zAScWi1T1BQOb4IGAYD0SBEv9XF26+/gW//xV9ifeUOBp2u1CDEnBUexBNm3xFDalixu9aDZj04HXd9OvZCVMkHVHh8L7iWGWOSzzMDty4ZuJOTsyhXplCrzWJick5yieXsGVFtTicXpRDhWiBRqCYAbl0Idm6eQIwGcGl3mQG4Wo3G92EUcSCtMqZJ4uv0unJ2FUtFVGllPzUhIDB5TVR+DgcRtrd3sLG+oRQcVIvINePKIvmJACmHmszl1PWa7BlaqTuuRxSgqFSJSg03fmT2ypnKLW9LfvXEZFXAU+bgZvNoWu+KsFLbGSowVlvG60G3EFoiArOxELmo3CKQwPdIssJp9U4gTMgR6nsVWKnIEbxvCHgVi8qCvVjksJygmgJIlYqV+6ekZkgWXT8YCngbhIFSRFJJnPfEEpwAtFjdShw177t0DOAqG8Z98JYxJIwxIYBLgoZyGdJ1iWUiT2DLY72gskAFEBXgSYFMGfaSzRpIluDfFVSwb62vcmrVvSkqJca5UIE7IDlEWeETPFa20nxtyoKUABfPO4sOEozPSNX3quzZTP6lpyB6WO2RBOi6SinMBwFH14Gfd9BsNvDee+/jvXfP4d2zZ7G9ubmfW6rrNd456j3iPqLB3bG6eh/syShKB9B8FRNzF5jxifMb7XBwkGw8VoZlJIGs+tXkg/08zuz16voym+do4odO1xCAUs5ZcYbhe2mLqxJBW497gZCYla0uQRqxT2V9mpIk3UVjryV7/0E3DV5PkmFJMCSIq0hnJO2T8KfCPCQeRvfG3PfowFOplEWRW5moyRqnko8KUmbqqn6M+0xGBlNkiczFQd0zOsNa9v9YSECyjpgdTbIPHQO6XfS7zMHlmRtoxZmypOf7SRISa2rei4yM4fezT/SlZ3Thi+MU7flZJSm1/zj1NgN+SKTQCj7tdaB4MwLg0gmKVsnKyUrsflVWj5zX3FcVcVzXFUIu0EBNFGk1oSKaSFa87ci9J9ea7hbicJEBt9r9gAo3OXtJQtLWqHRF0E4Y4tzFPYQOZIppIX2bWBNbeaxvtnDu/as49+F1vHfhJhpdEseZe6sUtXRsiaQ91N93QPUuJBbLAyz2avkDAC7BQBUN9JGHzsfNwFs+DwHCM/mitoSlwpZ5rrRmpi2wlaMyOiOKMA4nlVp2REcWcTQrAAYJ3PxaC8VRH4VRG8VgBfneEtC8BKN7C3a8ByMmeBsop7LM8l/Ih/u1kYao5f9VPcouTJ2w4jzgUGmszha65PHB9U/Sa8iogCRWQOtMXTJvZ2emsDg/h4laTfYsuhbdurWE28srWFvbQKPZQr8fCHGFcQJCqGHOOeutUSz9U8EzMTtbw+LCJBYW5rCwsIDdRkuc6ZZur2PlziZMksINArgkTPUVWKidZFSEhIr1Yb0urgGSd6prNwHaFeFIKdTVuhWBAfcO30ehUJL8WypxebXkaxQi+rEt7qBIKPvPu8knd3+T+p4s+kERjsZ/5O8Za+rAfFqeozrT1JmgyW96nfK+J/Eyy/GW181zVTOieL4KEKuJFKqe1bWVzqvP9mg503RciwC/kqmtzzit8t8no8pP0tba8kOV7bq8J7KJaOWsjmsQTiLff557iQJwuQdqAFfNCjI7f83Vywg9+vJndQXfEnW5PtqPKZW0dkfSVs7Se8t9qQjmCmTOgHRFUuEOytlMPl9AaaqOyswUgryDvmNJHTyU2A/lTUGhB2shIS0yl7tUgekXxGmL3QvXc5yR8aNYZmpcpMkf/949HO0TC4V7n/xZX4F7C+9nfYXv/fxPvAL7AO7H//ujZ+pdS/Qu2+W7xjp3AcJ3H6L7/x4aMbbdvhSFBceDb9pwZTRhSvHBxots9YuDdXxn60MsOwFQ8NFZbaK7tIVJO4+yX8ag0Ufv9i6StbYAtiOM4C3WEFUcdFY24XUisfrxij46SYihB5ieI40Dh6XuEPC3EzzTm8HX689gylgERnllSWl1gOMjjJ7Oozk/QODZsHMEVQowIg7lBti6eAE3335XfP1vU20VGThxJ4dHhlUUIgN2Po+SV4UTUpVaxjDnwIxD2NttYKeF0aiLvWqAxiED74a38aPBDVwq9rDxwCz6J5/G3ugEOn0PC7NlTO4sofvd76PYaqF+qIZf+Ce/ic7R+zDKxdhorKKxtY6tpTWs3LqNo6ePYf6BQ/CcBE/1E5xZbWJqextFhEgdA2HOgh17SMIUYS5GYnCwMUQrB6wlQCtfACam4E1OwfV9zZrNCzt5eOs6Xv/9/wvucITYqOH6polOMoOBWUJg2qIgyJG5xuJH27pJs85jWhQqBjwjxITdxJFiE6frfRQdZru5uNFwsdyysdkMsLm5gTQZ4sjCDPJWgm5jHUYcoFRgLk4qeand4RDNxh6iIEDeNnDm9HHcd+oY8p6DRrOJ9z68jN5wBM8vCjtwr9VBj9ZjYFHAolP5OmYKXFW7fHxVZyuXDRQben7k17GxE1D6k2xgcgRwFUORTaMwbRUHdQzgGqMIZ44u4Hf/6W/h0ISPgmfBcD2kBIdsNiMsaDhENJGj7I/MZX6ehSN/J4czZL4PAuSYQzsMEPUDlRk2VYVRKSk7yb0+4qt30Fpdw7nzZ7FD1WpMVR/vNw6aWIQx60kpBlg0ZQWmKicVjT+zdqK6iJ/iNWXR3mp3ZNCjrJtorhyjXMgLs3+10ZDr5FkmqgUfjkk7lBgDgl5U13ComHgy9GRznOYi5GyCdQkWj83j6InDWDg0i9rkBAwCBQSZ2ehTSTGKpGiWupZYA4fm2m5QxvyphTQx0O2EWFnewpVLt7C0tCr2lAnBtZTqWB+e44tKNpHcoxCGodiMjuNr26ZMZakVRCoIdWydSfsgVthsdNmIc2A1Vn9wuBCNRIE78pgjBLiJsnirnj6C3JFpbA5aapDQ68lzqDgOFms1LJTLmMrn4VJxGTGHlWSIEFFMFZ+JYWIjTlxcvHwLf/6tv8Gl1VUEvo2hYcGMbLEP45+DloHZWuaQsl7N4/DihNhTD/p0MnDg+CXJ+K7mgV/5yvN4/NHT2Gju4P/5i5dx4eI6cmZRvO4I9osSU9uPMs8ns0PKCA/j/GittFDcatV4Kzsxfj+h0gRH52bw5S88hweOH0XNVwMjkhYypS6H5UkwgOFY2Lh2BdvLNwW8oAK3XCqLCoUZqrTeyZHkIAeZpRRRUYBcHCINA3T7AW6s7eLyZgu3dvs4d/02fvXv/gbm6xNw+k2gsY2lK1c4f4cIqkQRFCLh1J17hUl1dTYY4nCA7wGHUAMcPT2PF3/5cyjU2NcNRC456gNnf3wNZ9+6gf6AgIQL3yEyyfdSD7HYZIkSRA+wMqYsLevIiNcs4QzMzXLOJDNS7Pt0VrfkOcYyfMxyb9hkkilNCIzfJzblXOe6gZXc6GEoecb9wS4+/+KjeP7FB+GVYrGvR+JgfbmLV7//ARqbzOktqtw7AUD0IJDDV20XKPbNHOSTDLS9hUIhjzMPnJYMOTaZx44elmE3z4mtRlNZneZS1OoV3HffcczNTcA2aN2ubKlpFbnVDPGDH13CX/31Wdzc6qDNgbfOJrOoCCY1gDbppo1kxH97mJs5it/4e38fE7VpcYk4fvIo3IKN0qSB3qiBQdiBa/uo2FPor6fItYAJ20Vz2URuz0CwmSLoB3AXUhj3xzBPG7DrJorM/9pI8M53buPtV5ZgJ3XkUUHFKYjl89wJF96igaiaYmB2UCmvIdp9D3P5TcyU+rK3NMM8MP0kzOmnsB244vjR2zExkafKL4f2MMKAr6kUoh/sIOoBrcYWpqZ9Ue012wEss4ph20LRcOAGNlauxFhb7WC728BXvnZMzr2llTWcvH8eJMBQTd3pDoTtT6CdxIdep4t3fvi3eON7f4lodxlm3JPsrOr0pIABBpFjg1UV31Pu68xtzgnB7tTxabzwzGkcnbUlz5UK3Bu3d/HH3/whlrdDRDlPhpnM3KZxnlipimJGqaDUwId/V8MT9dDMfYU7jDNy5XtEdZ7JyfZrSaUyymwvVb0aJzk8+fjj+I/+g19Dd3Mbxw8fRqPZxcuvvoo//uY3sbrXZPAjLCo1EkjkwuzcDI4cOyKW01S3Xb95Q4g8l998Bw8fmccv/txXcGLxEIw4RrfVxO72Fnqijg1lPxMFHIFYsUUzpGbiCyKwweEvFVu7e7tyP5TyDsp5F5ViXqz0mWtGMEoGYdSKjag47SNkHjwHfVGIXjhCoz/ARqMhGbi3ewOEYYISM6YXZ3Di2KxYum7t7OHazQ1s7QwwGCnmvpiVZfmaMpAz8NJXv47f+Z3f/fgA7a7P7HcAH62LPvzgA/wP/+0/E8IGr5MMxcWiVrH5x4oFrbjNFBeSy+coK8ixvSbdRsQlWFnEE4iUIb9Y8zHzMkCn1ZGBmlwjAcNI1FJPViyXteqX/UOmyFPrQlv7a4WBDH2ynNexJFLBRqKoE1tSPcCiels2Vy4XG4WSj2K5JFafVONaDusyWvszJsBELrFgxKY8xA6Y10J09IG2T04xiGLQ1dpyS6hOTOOlL72Exx5/BJYVI8d7bTSgnFdqbbqjEOik6knruuReioKRuPS89/a7ePk738PKzSXsbe+K4jcbGQsQq+d9cgZwIK/HZRn3ZqwF1Va6mR0rv5dDTSrUhJjg51EicFopSwbu7IxS3/qFCZQr06hUZ2X98lqrfGmCpEoJxPeFRJlKdQLlag2FAvMty6LOIHAg7jIEgSTXbZwWoH4/yYFUyPX7QvgZxZHUeMViQWyUuYeJdaNkV8ZoNJrY3toe7xUZWZJFAJ18YgFvI1FwCOlD7x37FsrKzpYgiFLhKjBVqXT3Fbpc0sz/LJaoECyiVmNsDMlS+84BYtkumbVKgS/3iVizqjx6cdjgOcaH5MVGAigJwCSfoxWxIkhyNWZ2laoGUAAtQS6uS2abVyoVlMqM0inK5yQrU+JfOBwFeOt0+wP0BnS0CRCOQlENi3KYpMs8+xrWCvzZ6r4KSXYdqbzyrMgmCB1ESkFDC3mxmU3oBMOcSRJclTUk7fqp2HZtAw79ZWUwruxTuaewhSFgmFHVBGgTIE6B0/Jz5RpRWRsKuMZ10Ov3BbTIHvw8icJ89Pj6+n1RshEQJ2lFYgYkozZzetAD/o+oo1Smo8ridsUSmKpFrvlSmde2jCAY4OaNm7h5/QZuXL+GTqu1r7LMoGdRWyklv/qj1llGzGM/rBwn1HuaIQ1SSqk59mf+c3ef+jGQQ+dUSlZqpoDUw50xQXAM4JJMqEBvqcq1TTB7Gde2hHRERafk3Er+qrKhl31JSI6pZF8z27A7GKDd7QlpI8u55+9T95jKzxUwV/ok1mw6F5X1G/sCDUJnOZs8KySjOZ9HoVhEhRm5WpXLM5f7sDg3aCBXzgZtQ6osQRVwnimjeTbQkUMeWvkWDqj4DxAIgEt7ZaXEJRlYMu15H2olPMlVI844mB1NQNpmLruK0BKoRfr8cVKrVvBnikT1Hu8DuKIrlesuNtQZQVyfewKE6SxjXu9sH8/2K74usevVLiXZNWbvJHMvAXEVudXN+8q+3vVk7yVQK+At6xXbEUtUsbXn38X1SynnRdmqYwVSUxFvw5GJ67fW8coPz+H85SUsrTakF3WLdeQcura4GJEoqk5V9dD5xGMxpO0jtek0lkdqUQnLntIWC2UhBojScKxnHttPs6/jqaxMyxXZStyeNLgs4K3J6A+C6hZsWj7TQp8KUSPByKD7l4FYZigKwM0hDws2SkmAYtSG172BfPcGvOA6nOEyEDSQhm3lcpaqOlR6IK6lg6p4WbyKGHsQwOWnuX9T3ZzNmKjApWqSzkckkhfynsTNVKtFTNUrOH70EA4tzmOSfaljo9HYxerqGi5fvSYfW+2ekFXEgUDIhzkRJwwk55w24HR2YkQZMDNdxcJCHQvzs1hcmEO3G6DT7uPmrTu4vbwGgyB6zpGf2e4NFIDLhapdsujcIo44Etmiek2V5cv3TB0WYokrpA21xsWa2yLprSBxB9xbSSj4JAD37r3s4L8/jdTy0e/JXC7282rHG6kGcNXbpE4b5Qa2T1TLfgfV+Txz1NxCxQHJezSkk00s9aqy/Vf9xkfmftpdYeymoJ+Aqh0481LnP9W6Uh9LvfPRfkbqLl2nZ6pYZRmuiA1ChBVnE7Wny0dR8fK8ZOQRwVp1qLJ+yoBZEadnueMZpeAAfp6dveNrpmdbWZ/G71XPgz9637GC9+fY0lxH5Gj8Xs8PU+Vkx7lpqQi3XII1OSEPw/NhOB5CxuyNEvR6Q3HpMfMFmH4JTqUKs1CUbF9x8yEgTXInnVNIBOW+RxeQ//Of/Vucmp/5eL33hfeuwE+9AvcW3k+9RPe+4GdxBTIAd19p+2m/5ScDuB//rv0hz0Fe2v5hqj4bmkM0CluiLnRZRPJQpe3oyIWFghSUG8M9/HDjCt6Pd9GtuTD8AnqrTTRvraJWq6A4WUOSGMjtBrBu7yG9tY2qV4A7W8OuE6HV7SDYbWG414ExjJG3XVFgMSvSDYFSlMOEUcIR5xBemDqN++xpOFERGBUAWhyX+8g9CXQeHCKsQMBbdzQBO/QxakWI15voXLyEDz54B++37qAz4WIysfHAjocjo5KEuMeehUpooRwWYCQl9BMLdjuAzZm19HkhwriDvtFFeiKP1Qc8fLe4i5c9G2v1J7E6nEdnmOLEIQ+n0zvY+Paf4LAT4R/85q+hV7RxacvH7OIEmp07YiV7+04H5z68g5njJ1A/XIUZ7+JF08Sjux1MNndRtRIYLkE7E27sIpcYCKjK4QB5GGCX9ha+h2R6GkadNpoFuI4HTyxmmH9n4N0/+tfov/8OrJyNqx0LFzZ9BGFdbHVSH+gHfYQB1W6x4mD3iQAAIABJREFUZql60gSy2eFQQRo4M8GwfRs13MHDcyFmC1QqWFhp5vD+zSZurjeloVicn0HF99BubAm4SdBtOORQc4T1jU1s7jTF8iuNmJs4gSceOYNDczPSCN6+s4oPL18TVaHrF6V0a+610ekGSHJUbOoi9TMAuFmBpwBcssqV6u4ggMt1nX2dzJkFwFUFn6g+sizQAwCuE0f45Zeexz/4D38F074lgxSCY6mjPjKvVjIIOZYjMOW57ASUAlc35imby0EIo9+DEQwFwGXh5U5UYRR8aYxGO21ES2vYXLqN986/i3af+VcWkNgKwNU/jzUahwu0juXQlAMHAkh5j8pz5vIk8r6S/czhGx9BGGJtfVOKTOYWSbsWR5Ltx7zYnW5XhrFT5TImSgV4vB5JjG4QoDMM0B0yt4UZWB4MDnvyJmbmJvHEM4+hNlmB41uICQLQ3swlEULZhkqAttjGKHZAjixuFncjNbVMRdLPRn0oSg5R/xiWKE1vXL2JC+9fRGOrgzR2YKQuoqGytyn6VFKwGaGKhINTKhZVAanURczY0sxLRTUds8ll8McRK1mQoqTUWThJiqJbEEvr4Yhg+0gsreaeegT5h05gF6EUsSx22QnFVCB32kh7PcyVSqLGLXkOcsw/HRJ4jtHPWRg6PhKniDff/gB/9id/gebOjkgtONiMuYdlBb62Ih0DhGL/k8PkRB6H5qtSEIcDqtFo0+0KI94YdfHisw/hmSceEGLMN7/9Q7z/wTJSIy+2xqbNgR3FzwR22PArW13JR9WWcAL466ZJbHG0BaqwuWUwqga2BcfG/SeO4QvPPo25OvM7dbPL/BM9iKYCOgkHMD0bYauJnZVl9Bq7sp+UiyXJlBW7cPr/SS6Ptm0d8RaKYEQDRFQHtHpY2evj/J0GXrt8B2mhjqeffR5TRQeLBRNmZxeX339PzgDJxpTXE8POOaKcNUyyXLPZG99tSzJyE/Rx4swiHnvhDJwiN/eBqLBaOwO8+cOLuH55B9GIim5HSAxcw3zuHLDwN4TBUDeXCsiVAbM0wRxoqCY5A27VkJzrM5EhCZnB9YkJYfZurK3J1x/Mv5IGm9nWVBBEkcoE19nSbEw5QKcdea+7i4ceO4qf/6XPoT7jIEdQITWxtzvC669cwAoV2GlBLM55WaSxk0wy6pQ5fKVlKLcCU5SJGxvr8At5PHjmPiFlURlPFrjP/Ejmanvc8zzUJirwfaqHOeqhbTT3mQDDfg/N1gCXrm3hm99/G+evbaKfOGgT0BoMVK4z07iZtaXVjo6dx3CYwPcqMHMlnHngWXz+uZ+Dny9jeraCR5+eQ+x1AHuEXOKgeyfF9vkQw1sRsDvE0emjGNH5epsXbYjqKQfWwyNs1nsweU1gYcJyEa7n8P4bu7h1rYVcZMNLYxw9VMVTX6ijtAiE/kjZ7G5ewmj3PI7Wuii7VLmb6BgzwMTjGORPYbs/QpB0UHanEfc44DRwZ60Bt1TF4ikTESLs7nRw7t0LYtU5MTuB9cYW/GIZlUIdda+EaMvE1vUONtcamJqfxvGTvrDx+egOunB8E5V6UfbcVqctQAhXbne3ib/91l9h+eJZONEeEDL7lgP0nCi5KlUSOtj9c5/jQI9W8BxSDnFksY4vPH0KpxfzqJSotrWwtTvEH3/zNVxb6yJMPTUAFFWjsv7K1LT7mXIKyFDDPTXoHquJxK5PM/t1bqVYgY2VZXpQpJVzyqpMAW4cclDV8sjJ+/D1z7+Ah0/eB9ge3r90Ef/qj/81fnzxAkLLQ6U6hWcefwJf+vyzWJypYxQO8OY7b+M7338ZK9u7OHLsJKL2HvY21xH3B3jk/vtw6vAR5MIh0lhZdVo29xmeocwu80RFw3pHMs/0kyEYs7m5iWg0lCEd7ZMJ4mYALlUKBMAUkYr7NvfjAQbdDvqDrgAY3ShBs9fDRrOJ9WYLa/0hBsORkKKOH5nHsWOzYtt6e3UTV26sodki7J5lzytwXPZ/sdpM8fwLX8R//3vKAvngn7vpa5/WpL737rv4L//z/1QGXgSflIpBqdvk12jWv+TsyXBWDYOVEkXZO3Iwz1qCYG6mOiCZhIOzcXygKJjpiNETUEdUVwIM7ltvi42mBgqFqS/WkrRLUBmQKmOZe7J6NfuKjQxEkamYHvCpIaWoGPh6JO8tJ9Eh5UoJhXJR3Ggsl2cgvXRTpKyrYcFIbZgEcRNL2XeL08EBADdHAJfKAy7HEmr1WXzpyy/h8ccfBXIBTWuBNKB2SVvtcbhOYJ+RD8xqJtBpYhSq8/ry+ct489Uf4eaV61hfWhYSmAJh1Nkqr5UOFxJ3QQBXYURKmanf9YNCmAMWwnzdtBzl8LhWq2KiWpWP1UpFwEK/UEHer6FYnkalMiPkGSEs6BpJgA+x8lNAZqlcRblSRbFURaFYERDBsBSAKyo+uej7KkQZkIs1NkHcQLI1STzhfc6oDoKWrJeydU0yY2uvhd3dXTUoJbFS19oEb9lrsbYV8Ewv0gwIURaDKhZlX5GrgVsBEhSJcfyR4I1jwWekhe+iUKBamnukUqErsFaDs5HKhBVbb1mXWkUrSk1F8FBqW35UYJECLjlM5kBcka4IynIgng3PRZUtmYrKprLgF1AoFFAo+nJP8X2TbEcWaSnvL0euIwlToiJELIQEn19P8JnqYVHJqqKMy4P21FR2EcQVIFeTJAjeUmkd6lgHpdLWNq/MQrVIYOG/uRfmJFNX3w4H1qACOgnQ831lxI7YzYdK0UsQTZSPJDMNAol54BpgJjL/LV8/pPsUFWgK7KYCl8P2of4oSlK57yU9cByRk9VXAjjodcrXS3Iu9yepVS1LrietP/mR711jdxe7O9vY2d5CSNeFDNTXe4qqzxQYqu4/lXnLz3OPFKILCYGyBg/ehMJu/swA7mdRqe0TFPQ9pVF5BT5p2PwuAFe5Vyuwi/uIev8sFDxX1Le0v5b9RexVDbl/WZ8z/5DgLQH9bjCUOoP3vLL81Ladet9RymhFdBXF6TgPUqnEstzpsQBVwEMFGFFJWiiXxF1DiDTFIvxiQUBJqnt5fxCQlDNOVMHMrdUgrLzXrDO0C4NWcIndKN8bRjxxLQYkByggV9mCk4iuHMoU6YI1NG2WY7kWVCPnaVHMa6PSvGXvzxS4KuNYzwYObMACVQtorgi/+wCuiu/JwP2DZFhxL8vAI52bzPXLrVMUzToywGNGcQbeui48j9FXvlw/x/NgkTwjGfL7AC4tTyXP2FIW1criXB8OmQLXzCEgUaYV4NK1Fbzy+jlcu7WB3Q47RBdWvoyc7akekqA6a3JN1lVKaHVPiOrO9uRrqdillTKVdzwHTIkNUJ2iNJWM61GeeOqjALjKU0FAe32g0fVHnByEVMAzZR/AzdZ0LABugpjzGwFwOR8pIJe6MFMHFQxRHLVhNS7BaV9DJV1GfrSKUXcbcdBCjjMH7faiQDI118lqHnVfZQAuX4t6w/lprk3uLULoECJjJHFVjAqIRiGmJ2vi/lIu+xIBdt/pEzi8OCf3B8kjzLtdur2MG7eWsLNDi3KejUqVKY+Es4UU/WGsMtKHrCNI5k0xPVXG3BxVuLMCCofDGIN+iBs3lnFraVXA2yS10Or0JUKJikcBcKX3lvCBsTOCKMK1rbY4Y2lLcHE/0eQ4fitrOpJgBMAl0YIW3azzZDimy48De1FWg36Wve0j9epYcJGBtxl5Rn/V3XsdCRPa3lr6jqznYA+u87DVzqzV/JzzDRlrEe/nSeue/LMAzaK4NU0Ve8Cfz3kdmeGZH59YzKt7TZSsuvcn+USpu7metGUynQM1QUBsxjXpm311HA+1iGD/6mRuEPuuIAfrK3VGjetE/XsFotXvKWsvPgcBqrVIRc04s4eag4ng6QDxRvZu7X4gdRNfH4UdngO3XoM7WYdTqcEpV8lkFOtzOgdx7VmsDYtluNWamvkHgYrkoNMAZ3h8/3j+jDibSDH433/7Ho72swCJ7v3Mn3oF7i28n3qJ7n3Bz+IKEMD9BPeKT/hVPwXA/dgK/uj4J2MIjX+wPkwDo4816zZGKTNRFUOObZNvV2EaJbSiId5ZuYwrYQOt6Tw6vi2Knmini92bK8iXXdTmZ2E6eUTbHUy3cjjUt1BIDOxFA6wmXbTjAFPlCtxghN0bd5CPDfgjA7lOgDm7hGOlSRwqzaNuzaEWm3D6QxihjVxcEGAzrkWwn3URnOLBaMPrlpHuOOhuJmhvd+DstOG227jdvIPXd66j5yY4BR/Hmjbm/SkMy3nJtM03BihsxSh60whhA90IuT4PoxiDcCADINsZoVULsfPiPN54wMOf9i1cjE+jY00gtSI8sJjDo+Uebn33r/DU4Vn88hefRjvt4tZqHvOLE4hyHewEEb5/fgUfrkYozx9GanZxsm7g666B4ysrmGhuw08YyJvAztkoxp6UED0zQcvKYTuI0bIM5GYmYc5OI2WepOXANWx4OZvfhsbKOt79wz9ApbGDVpDgXCOH9fgQgl4RQ2aIWvz5VMVV4ec9OGR0s/inxUc4xHDAnA8OqUgJb6JubeOpYxYOV1mOJGgFFm7vBri91UI/GsG3XRTJGiUgRvYjDenCIdY2NrCxuS0gmG0ZKOQtLM7N4NTxQ5iaUHYzl65cw8VrtwA7D1fy5Qy0213stbuiwKXyM5vZCfiXVSA/4YZjAcrBo+Q+UiUTEExTBc8+eKtBK65psVsmYKmKQWGey1VX1U7ZAv7hr/0d/PKXP48SHZKLeZXjwqGd5OwSoGROiiGZuALiuszGzRhxlMGmDPhFSou5fh/JkOzLkai/DX59zsZoq4nRZgMbq3dw+fpFBGxIY0loFRUqGycW3/sALm0cFUjEPwSDDA7XQFWqYuiKci9hfmYfvUEAw7SRLxRkkMsZEN8XWk3GprKZqvse8sxrTBIZfkUEIeOIEY9I8g4M38XCoQWcOH0S07MzAoKarinKOtL1RYU4HCHha+Xz57WXXFo9CBELtpw4HMl1dg0FQDFH2FEsYjbfzDBkH9ba6eDqpWXcuLaK7Y02oqFqLAk0yTCOTF1aId5Fi88UX/ytiiXJgS+bcDWMECtbz5buMgj6qglmVqHhIPY5JMvBpPVluYzDLzyL+OQCtgSot8USWwBgLsxRhDQcIOy2kYQBaLBZoEKAja/hIebX23lRkr/2g1fxl//mTzHY2obPnMAUGFoWRnpokwF/fM7KUodri3ahPhZny7CpYqGrwIipso4w3JOojYfvW8Tnnz4DmCP84OW38dbb18R2yvHzsBwOuXTzoRUIXB+SAzQ+XLJBkbqpJKNJEw/kOootH1Ap+Hji4TN49Mz9qBULKDJLmWxlybLUZ4o0G7xOBOlD9DttbNy8Lip0Xpdi3hcbUmkqHVvWDZsdKrAJ4MaDHgbtNpq9AJdXG/jB+SWsDi1MH38Q95++D4u1Auroo7t6HRfOnlVs15QDUg5CObQigMV/M9NZZTQS5OW1HIY9OPkRHnn6Phx75BDMPNn9A6RhgvXlJn70yofYWqdanzZmvux1VKNyeORYBEO5RtT7wn1BGssDjWe25rL3kXuJ2NByKMW72LZw8uRJufaXLlxQmVcaZebv4JCXb5FqCtV65Sdkn7AJTJSxubWJZnMD84tlfOOXP4/ZRR+2y73NRNDL4Z03r+DyhyuIQlcsx9QbSjd0KoFICgrl53Nw7BaohiYjfIhqtSyq2yqz1B0TRQ6MadPo0A4eyNnakYCkAZs+o5HkTBHA4rB2aXkbL7/2IV5/+yI6IbOrPGHRs7ns9wIMB4SwbQFGLceWwYjNwdCI72AJtfIhnDj2OE4cO4MjRw/jqeePIz9JhWgPFnNwMYm9D3NYe6uBdGOIhak6zn2wgbpbRrVkC4AbnurjWmEVuXkHtck6ylYZfmhjbyvEykoXGFmYr9vw7RhTcz7cWoy11jZG/Q7c1gaszjUslJkrG6GXOGgZi9hJjqBvLqA2M4lChRNzA+tLbUQdYHszxNRUBbVZB0YhwdpuE+tbTbGYn1wsYZiLMGBDG6WYzJeQ7pkYbkfYWt/CydPzom7ioIDAQqs7FDs77oG7LbpWDGB7NqrFPLZuLuFbf/SHuP7h67CTPeTtkZy1tErmIC1nxvAKFvyiJ2etynkl+WyI6akCnnvyBB4+RmIOrV49tNsJ/vw7P8b5mzsIUk/OFJIVxF4zs77NBlg6/5bvo4Bl2tpWDmWFlMiezwFgdi+osUFmSpdZte+Dcsoik9ZnI0zWJnBq/hAeWDiCh46fkgFmH8B333oD33vrDRRm5vHE08+jUijAHvZwfKaOIzMzcma9+vqb+N6rP8Kt1Q14lQL6vTZiZkZGI7F6Pza/gBNHD6FaKirSCusc2ulymD0MEQ0GMgymm0JOFDwKaCgWPJQKBQFuS74r+xzvCRmsksgh+522XWX2MkGLXlsy2KnA3e31sdlsYqvdxUY/EAXGRKmEk8cWsXh4CnEa4ebKOq4vbaHd4/3OPUzlkO/X4szJAp5+9ln87j//Xz9W7XxWAPedt97Ef/Ibv67AAJ0rqXg7GvjiNdH53fI+6iF2BkCRuEL1lKgaxNFBkVSEZJJlFJKgJXsWwTBl/879iushU9pmSk/JPdT7phoe7c+ZMoXBuN7TGacZkKcAHqW8lcxSfU4KuYAr16LC2kN1oiLgrefnZa/iWZ4YMWJDZSCbcGCmNqyUZznz4QngDpFgCKqX+AhodZjk4HhFTNRn8OWvfBmPPf4w4lEXadqHaQawzVBIjqKmkFxkC2GslE8kX44iCMlk+eYKLr53CVfOX8S1Dy+JtbKl83KFPKWHcqxLVMyHAhYkR1jIAuoeyoaV8vWZRaK2AywVC5KbV69PSA6flyeB0YLnlUSBW6rMiAKXZ2NmcSvgraiiSQZRClwCuArEpRVqVXoLAkA84yXvUBM89u/ufXUm1wRzVgnUCflEnClc+QL+bL4WrqMubfmbTSFDKbttFVEgZDw6cGiSQZZCKYo2Dd6Oh6h6nY5dg3T9d3DfkSEnHVdE4SmrRRwlSC5lf0IVuTh36P1Iai4NuHKQTwcbghSSIacHsmptahtIffaPwRudjZkRYBROoN5fpVRk3arIXkIaFcBeEWZZBxSLFRSKVa2GUzJnrt18IQ+vwL3dEJcGsfEVwEyp5qjapQqXA/99q2Jl6ywjaNa7MqhXebcE/PYVlTkVPWEJ51S7dijVLclrvJ9J1mg0Gmg2Guh0OmKT3u335CPB+HabGeADpb4dUHmrVLgql1BZyPJskfpIMsfV78nUkpJDTYKaGnWrYbWY5agMxCySQt4r9i2Sx6xsc7O+LrvOGaAmttbsYbPMRMGkWGdm9sxcG1lPyC/T+xfBacmGViB/9mdcK8u+c/fu+/Fm9G7wNVsjdwOzQmDQYOndCtzsp44BCA1wi7pJwFtaJxvwJLPWlo+OJoBkilFlvWsLkEaVFKMw+iEdQ4YSbSRgjgaB5LrrLEiF5KvID/ZMBINkf9I227J2JYNYERQyrECuDF+PjrJhzUvrb6pySRymvXKZj0pFzhWex4xpoBJYsm9JqNUkMfX+E8jVOdOaNEFyMusmqnEVCYCqMCpzqeomoZlgriJkJOzPJLPaEACXQC6vkewHsua0EjfbTzJbdoXHKLyeQFdmkazBbLU/KOckWa53zRbk27VzgHTkGlCUPV3IEyY8Wymm6U5EkhQJHp4GcKlkpquDgLi8zkLGZQSGIojw2ou7V9bHaZRHgDwjh71uH7eWN3Hx6m2cff8q1re7CBIHw9hEEPGMY+/lAHRHYD+mH0pFqJSEVNmSuEOrVNoei/WxBoKExKbzcAWQ1ZQCBeAaEglFAj5PXBUMQVCX2yiJdOohc40c3WIsER5kiuhEK3AZP7QP4DKSRJ3bVSNEadRGvPEBzOYlTNmbKCYbCFobGPVbyjWJz0LOK0VMGHMg9N/VddMKTckpVe+kRAhZqp+VGnVE0jYjZ0Ihvi3Oz2J+bhq1agnT03Xcf98pzM5MotnYxfr6Oq5dv4bl5TsC3rLuE7ehVGWDKi6CAnADqnAJeg36MnejY9lUvYCZ2TIOL87j8KFFsdOPwgTXri3hxo0VxImJUWyi0xugG4RKZcn9VQN5BHDFRpmvRJwf1DxGxAkaSBcAV2pNtXCzdef7ypmGX5uRpHh9xvbqB7a4g4Bo9vdPUuDeDfJmhLxx6PXBbfNTAFzeLxmAm32U2l1cJZTiPttTWcfw1as8aUU+5P9lJGpphbXN+cG9dXxvmqacY7RqF1eNiKtX5ciO6w+5PpkwQ9M/xJWG2yVr28zYgd/H/VERjeSsEmIaSWqacJj1TppQp84zFU2Sudqo8023WnpeMz73NOlEkSHV96kZhLJLVmCu6lnVD9GWHWL9rIB8RZrMpmfKdY37B0Fck44f9Sm4kzMoT06jPDGFvf4QnSCC4RdhFEtwy1UYeR+trorQoBtMOuKZpogydNrjedX7l//4Ho728TLh3mf+PVyBewvv38NFvvcrPn4FPjuAq8vIMcvpwM/61NV7QIWrGe8feQZpisagibMb76JcKaJWLaOQd8Wah4y9dhzhxuYqPtxcQjOfQ6fmIq0UZEAQNrpI93qYnazBcB3JW0nbQzxSXsRxo4ThdhMbjR2sD1qiRqAN6YSZhxckWKhOIu1HsIMYU24JE5aPfGQj7jsYUc0zHMAkwBuYGFEhV3fgPlTEoBog3jPhLhtIVoGwSwDNhjEYyJD+6u4yzq5cwUS5ike8Gcx0bFgRM2RNJEULdqsPZztEwZtELu8jjAYwhEk+wvmlS7jaWML06QV0Jw14P/8w9j5/Gr+/MsTbrUkMHB/1GQuPnfAxnbSwd+MO5st1PLxIgIt2RTlUyrYMkLYSA29uD3CeyiHLhR028dSUjV8wR1hcuoFqaxtu2pXvs1MDpVhZBbadGCtxhIZRhjNZhzc7BZQLSBxaFVtwDdot5+DGKT54+Qe4/cprmBgBV+/s4nLXweqwjjQuwbVSFCskProIhoaqPKicTEeIgj563ZaAvGwOXdvEqLcLD9t49oEaTszmYbMAgYtmP8ZmZ4B2MIQRG8oCR1Q3bPoV87vX68tQs1AoinVZwTdQzHuYqVdRr1YQRjHOffAhLt1YhukV4RZKwvalfViz1VX2qBxqstL8DApc1TsqVnamwOVzYXP3qX/EkpigHq1PVAPLgotMWelnkwQLFR//1W/+XTzz4GkUPQNW3hNmKgjgCsGOjb4CcAXQpQUNFYa0K83yVehdQznxoAf0eqL8DIMQFos8MlETA6ONXcTdAbZ2tnDlxiUZwKiBuiHWOwS6OAjjAGeUjNDqduXvkn2jc3vJmGbjyNev1Cnq0ekHkoXFZsxk45bS/lAproPBAM3OACVmGTkWamRhpiMUinlYzMJIaRUao3hkEocfOI7Z+XkYotT25OeJooPD2nAkAFzcayIhqCxqAKVWGGfY0eYnR9B0qGz/Cp4Cb/WQidfOcjzYbCJZjpNA0Q2xurKLc+9cwPWry5Ily2xTDoXyBV+AfhkAaUBBT9f3hy/S0CgWs7CpqdThayTonAJB0FODCFrHUTnjkrWegxHF8MplHPriczAfPY0930FikiRBlbu2g5KBkxq4MluJD5mVg/tPEX5qwglG2Luzhle++x28/O1vor21JZm5nK4N2aAcYHRma5gFucqHSzEzVcT8NAFcuv2yGPcxd/gETt5/P7qtLbjGAI89dBiOFeG1V8/izbevImfRtkwP/SQkU1mjy92kB1cyxteDh4PD4bFqk0AomxcO5HPARKWIpx5/FMePHEKpkIef5QVRYSOE2gzE5bhIte1xGGL3zgo6rTZKedqPe9qSzZQ1RNUUrx4zIBM2y4NAyBsbe338+MIttKwK6qceQexWMDMxgboDuL0tdFauYPX6VVEWx4m6R6jkRqyZ4wYbO6WKIcjFmzmKOqhO2vi5X/wCKvMFemQLCBn3Ilw6fxs/fu0Sgh6Z4VQKuOI2kcggWu0HvJ/4ccy6zwY3GtTgFciazKxZFFAkywUeRTh16pQoRS58cF4pdhUSpJi9okbOwFsOE2xRsXBH4nCHTfba+iqGYVdyVr/81Sdx34PzcD3FZo5jF9cvr+HsO5cxGJhw3IJS0eU9ATO43mk9WyyVBAz2S1RG+GIhz6Gu5AFKU0nb7ayrYxAkH/p24lRBK5TCQYBGYw8bm7t44+xFvPLGBTRazGr3MZL85ESBJ3GKQTdCrx/Jfs4GkdbeasBFEKWANC6g4M3gmadfxNe++jWcOnMIZmmIxO6jXKyhGPtwdg20LqUYLI/Erv9HrzWkTjhypIbpR/LYO7KDHw3OYTARYvbQPBZqs5j2i9ja3EWjFcGxfEyWi5iu2ALIW7aJO1ub6Kyuwlm/hXm3gYUqyT4hGiMf2ziCK5sFNPpVHD42j8NHarAdA8s3W1i+2IUdO7jv1DRc38CdZoiR38HUkSq8sg3Hz6EXxVjf3EO/M8BUsYJRy0Y6MOAYMaanDXTbA8TDHMrFggDsjfYIhpPDymYHCe2/cyGMUYgrb76JN/76rxDs3YJltWBbQ3i0wCTRjJQRuZ4RvLwllqWO5YmChQSscsXGEw8fwlP3T2KqzL01j34P+NbfvI23LqxikLpyLLkE95ldJIQIpdBTmaQqA1csDvVwNyM6jStImQ1kQwI5NRWArIFctaepGlVMcDWhhoOHhblZPPvQY7CGI9x/9ASK5TLsUhlr7TbevX4VHQBzR47jzs2beOflv8FzDz6Ab7z4RUyUqugNQrx34Qr+/Fvfxbml6+iNBkJGc1K1Xx2em8MvfePrOH3yOIb9vjqPJbeOazjGoNPB9voG9ra30W7sIhoGqPLe8PMoF31US7589D3WBnSGYPYd1Yh0m6DyMZSfywxcqn1Y83SHEXY6XWy32tihErfbxTCIMFmt4uSJw5hfmEQ/GuDf6KWZAAAgAElEQVT67Tu4sbyDDud3mqSmLNcyc90R8i7whRdewH/xO//zR0vzTyhmPq3Mf/edd/BP/tE/HNc2as/XyiydbSvuAVRrSE6aGuxllquiJtRWkQJEZbmrtOrT1rOSPybrReVJyvBGhqAEabSi6oD9ttry9odH6uTQJKIDx4jsiQdUFtqXbmxjqjhXKpuU30+lrV/Mo1avKsUibTtJKpS4CQXg0qnAkEGwJQ9lpcmaJAJyIVJ+vZlDGLN8MeD5ZdSnZvHSS1/Eo4+dQRS1kaZduPYAjhnAMgYwGG8CAhE2homLMLYRjmyEIVW4OWyu7WL5+gouvX8RF86+L+4rrG9U9p8iA/HliwsmAWRRFOvhoQax922UlVIiy1aXDGfTlDNlepoqW8YUeGrAD4gNcqkyjVJ5WlS4BCJFqcZhpyYYifWdBnCLJVr8VlCmlXK5Ji4eOVOteaW+ygbfCirNlHtilym5p8yg5NBbgV9qEMmjmY4YzPh20G61sLO1LeALB7GikCcYQlYfSaMSJKcU1kLyE+BIDSf3OWcKRBW3GQ3CijJWqzUVUKdAqBzJJwLSKrJjGAYCzkmmpwbDMxCdFpq8x0lcYIYn6wveA0pdo/Y4AWf4XrEuOABiKWCSgKOyYxcloCid6aqhHAyE9zK2dlTgl9h2agC3VKoiX1RqKNfn2U1bWmWdbDokoWggRFTbaghLJ4thGGPIrFmxc87uuQQGz3xH2aHLR2bdCmFXAbRChJS/K1hFbD1JLh0OBAxjD0dFLVWtzJclWEvglkp7ErfajLvp9dTrFdBMqR8Z/yD1kq5tuVfI9dLW0gpwVftFVgNlAG52XmTnjCileS31NcycTkQxLepdRdLkPsS/8/XJ14jFsAbX9L6SKW1VwZpJzPatLPkzOYTmXkZCSnZujRVQ2cH2EwZWB8HbgwDHQZBP9lJ9pqo66OMK3IO/QhGLVe0uubepAiWpqCYIqMBbpbyVvFaqkwVItWA6jgD5JPKSFEzglgBuL6BiTQ3wpY/UNa4CcWl9zxgcrebN7Mp1v8lrrPJe2U/qHNax/ecBkNvIydqje4WvH8zHpjo3X/TlQTcekquy68PaRSnglT23iLPFjl85S2W23bLmJFdZqeYG+iymOjeimxOV1BEfI7kutFEWAJfnnQC40nmo3k3vLdkecxA0ETWZtpKW161Brszufh+cz8BC8YnWYIrKwRWQXoODQuDgc+GD9TkBXMfRAK6KNKKdslgl86HBW8lZp4KZxBKSqcbSvEyFaYjyld322tYu3jl3ARevLOHWyjbaQYqcU0aYWOiHVDwrm+WU4fDc40nUYW1jkKzD+DISVpWTwLi2077q8np1pqqQekTZRzBWuSml/JzBWB1LPQjkEuTlg/NDUmOzzFCYoLcfCU0ZOYv5t+RkJwSBOSA0aN3sK+eM1MSEGaEUtxCsnAV2L2LW20UZOxgIgLun7JPvIinvj0azSkkpEtV7pz+S3qXfW+VMQVVnX+yTSYImoXV+fkZq1oWFWQFzF+bnJHP+5s0buHXzJpaWbmNjc0us4xldxVkL70ZmhypVpim1BbNF+wMSXboC7Jm5GHUCuNMlHDm8gCOHF4XUzGP0ypWbAuJGIwLBOXQHIQZDujOpXOsMwKVbg9x5+nzJSBTKYYvLXRGJBLjThAW60WSxIiQPZHurUnZrxeYnRJbdDc7evR1+OngrFcPHY/w+AcCVOlKfH+KOIKp67s9U3Ku/Z3MSOl+QHMIemYSofSW1Aso54yI4KxEvMqdUtUS2D6s1bWAg511HOTEwUksDuCq3WrtpCGlFgf8ZkypNtF33gQxcEhwomBCAWcBSVYPIQ1t8y3wgI4NrctFBAFcpj1Wtke0zGeFM3HKEU65nBmMiiVbmy72r/AYy4p1OENYzKl16aiWuPA9eE/ZIsunlYJUrsMpVVOcWUZmdR8BIMJI7imWYxZJk4MLLY4/Erl4fo4CEWJ6bdDZSAC5JMIP/7R/dw9F+Qs1w779+dlfg3sL72V3bez/5J1yBzwrg3o3bjhfsT125iob1Sbgvn9by2jL+6Fv/RjJmDh1awES1LI2CUcihOergTnMTfTtFAyN07BROuSjNBK2QC6mJuXwZo2EkDXg9X8LhYh35IMGAeai0iIwjVEwLVZjy9Ry8GbGyQut3u4iDEeIgAgLavXKQYMOjXRJt7Poh+ntd2Gx0K0U0mg2EDQMTuwUUgzJyOR9hLkJqjLAVN/HOjYuI+kM8fehBTIVFFPouciGtD2NExkgAFSsmwGMhZpNiDoDcEA2zg7/eeh+vDK+jXTMRWile+jvfwBO/8A18+9Yu/uDcKuL5w3joqWM4Vrcwb+ew2wxxeztAkORQ8mlZC/hERB0LbdPBB50UFATl4wjT3SZeqtn4cjrAzNptlPsN2EYfOTtBMozhJy56cYS1tI87bLSnjqAyMwerQFsbZuax/FVFsJsz0V1fx1t/8icIN3fQaYb44MoGGnEZoTcLt1iDacYYDZsYBmRLR+j3uohDDqJSyaeF5Bn2BExhIqPPrL0SMFtNsTjpo17MI5fk0A9jdKIILQIMVE27VGw5MjhmvhGLH2lYHAfFQhGOQ4Z9V1SLc9OTqFUqaHe6+PHb7+HarVXYxYpk4DKbiYD1XquLQRgj5sD/3xLA3VfgsnDeB3A/qehMCTKwEBKVocqHyrI3WDyygHrg0DT+m9/6dRyZnkCtWpCiDC4zYWykzBRlHiw5zlJpWUS+BcBVdkEsATlMIAidAMGAPqxIoiGSwQhGmAgADlrjEsCl9VGnhcvXL2EQKvBG4mK1DQ+ZyhzyspllpnNA+r2ob2kbuj80d7N/W7SoitEd0JItlfecrAlaWXEAIMxt10Oz00PUH6Dm2Jgp+XDNFMVSHuWpGoyCi9LcJCpHpuHUfGECm54H2kJTSZwwyyqgeqmP0bAHK+3LExZnYtoJCpBL61/aRXKopHLfqBimzR4HM6I0DNmcM0eMdmhleEUHtqcAdebJbW+28OH5a7hw/obkZdpWQRitBIk4TGeBK4O+A+AB1yAbdg4gZQQiVqH8XqUEYJ3K58ZmJ0e2P20PXd6qBmwqcIolLH7peVS/+Cwafl4UtU5KdiHBANU8qfdYZ69Ji8YGlcBiDqVOH6Nbt7Hx4QW8/fpr+MEP/xY7nZasDeUeqZqJbICohleKsSmFvAHMzVQwO1mEFZPNyIHeBB545Gk8+Mij6HZ2sbtxA6eOVlEqxPjxj87hnbPXkRq+2EfaLgcHyrJUAbjjQDN18ggOrXJTpEEQKx01UBLFDFX9HF7kgKmJKh5/9CHMzU4JgEv8mwobk0OAjAQkhwnfeCrxCeBG6Lda2FxbR7VQhMuBpZAs2ORnxFA2pjG6vQC9IMIaVdd3trE1NPHs134Fueo09gbUHOdg9ZuwWmvYW7qAjaXrcCxHrGTF7kgGWyqnj6pEzrCV/aEYTcK0Q8wuFPGLv/oVWFUGHhHAHWHYCvHW6xfx/rklGKk6OzihpSpFMhJTNcgS9i5tJEWpw0GoGpJnbO1sIHfwSFfKKeLKqnk+dPiw2Ehf/PCCrEEOl2RQKJbeylYuU6ix8WJ2NRtBAdCQQ5/Kl24Dlj3Eiy89gs89/wAcj5albAQddNoJ1tZbCCMTfrGKUrUsintmyjPfWtSzAjjvK6bF/pG7bI5nr0g3dW5uZoJGNINuDMrabjSMBXxsdwMs39nEuQ8u4+0PrmKrzXucgxtbN4IKyOf6yMU2BsMEnXCIfsjhhh7cczieUC1cgJkroFKewue/8CK+9NUXUJ+vwyxwUJhD2S6ibhSBXQvd5QhX3tlDvFPGdMFEecKEdwoYPRjhSv4mrvauChCyUJtCPe9hp9VEP6LYwIfFAVC+gIpThmfX0O2M4PX2EF99A/PODur5jthWbo4qWE+O4majipUNqpTyePLJY5iYcREODLTuxEAvhZ8D2t0QScFD/T4DpQW+fjpQAMMhsLPVxvZGF4OugX5H5Yh7ToCTRx1M04ViaKLfijHoxdjZ62FyrojtVhfbey1YXohgbxvnX3kFy+ffRinfh+V2EcZNUQ06cGGCbhBcN9z/QrEsrFXrYrEXBF24HvDImXk89/AMpqtUfHuIQgvfe+09vP7eTfRiT4Z5JE7RRpUbwRjApXLqLgA3o/LLHJlD7mzwIiQZpfQXwoLswftDh/FwVg+t5b4h6DMa4fjCIhanZzFTq6vBpV/AXhDixuoalgmuBgS6Awy2t/HYiZN44cmnUSuXZTARxAkuXr2Gb77+Gla2N5S9psEhrYmS76FcKILqRA54qRAUsDtNBeCtFUvI8xwQBS7zzxOUCj4qzDnLU33roJCnMwUBzixPmoAgtfm0cgvQ67RFhZ6mBGtSdKMRmv0+Gp0eWkGA7V4f/d4A1XIZp08dxexCHe1BB5dv3saNlQZ6QZZ4mkl+OMjm1hii6ANf+/pX8ev/+H8abymfpv36tFL/wofn8Xu/+98pJVNmv5YqUIyALZWyknXLYTwJNRqpoMKOajqxY41jUdRxCMZhOfciDsnEdlnbvitLZQ14ZIMxbS8nAMEBsosQy8bsf52rnA1cdS2mVo8uaHTeGEFivg41bGONruoIqlv4h24TBHCrE1UhdvH8UzadiYC3vC9JlMsltBg31UOUbNz36OHP0FsF8kcy4DZRKNYwNT2HF174HB566DSiEQfEHfhuH47ZhZHsIU0DjEj8godRroQw9RHGHoahjWFgYG+3h531pgC477/1Lkb9ITzDgsd+xnQ1cYz3j3IUoUqDObByDhDMoJWrduRQqlpPqdr8wlhlQiVNiYoIl4TOLA/WQKFUQ21yHsXSFPKFCSlB+R5m64HAmIBuAjQmKBTLKDCrtVoXFa5k32rSHz8qS2AC9BzwqpJWMpF5LjAzloNV1npaDZMNgnl+8rxjzbezvYPVO3dEQcd6lyRCghm89OxDsmzPbNFneaxq/SpgLQN3CBrSulINaPtKlcd7XfKeIwFqlNGnUuBm9wntgzMFYaZ24fmtBr8O/HwB+bwv++gYwNWIstSZVk4IQLzeVLfyunDgT1BalFVU3jPzlcNjsR9W942oXXTeXqaQoUUqlb6SgenmMTc/j7n5OVQnKyjXyuLcwQexFSaqSGaxXHeVS9cPeA0IZEUCxLNeEMWkgLcks/I1Kctk1pPq91OhRuCKhAsFfvL9IyDbIvlke0seorxtNkSVxAdBhyzPliRMKpmlfpc6UoFUopLWpFLWGXyvsmH7QTWVwp8UOU5FeqiyY6xw1Y5IWba6ymHXDijSLwyFxKkG6ZnKaT9fcb+u1tbrB5R4GhUck4kEHJR1xQy/g8pb9Rz3deZ6T/opAG62134agJvVij9JgXu3qi0DcIWsqgFcWifnxTqZKkZlDUyyBMcN4jakAVzpN+j4Q6vzMEJ3EMjAnfetuDpptWi25WZ+s/s9ZfaCtWpZ9l+lKGfvJJb7ApyQUMJnofZp7tGi1pWzRdWdGZDJjPJyrSqOJfxI8MXP+2N7c5JBeC+rHEpFjuT7xHVOgEUpsxVRg2tX7QN9DHs9sVammxhBXD64rljjOKYlZDXhI0q/oIBxDXGM1d9yBmduFDxbRIms9gyZEWglnswKNLlk7MojFtAqlidT7kmeMLOwdaa8ul7q35ybsI/ini75znzQGY0OPTrvlq41WRau7Be8xplUPQPxRPGaE+eIqzeX8a3vviwAbi9IkVgFuKU6EtNDlJoIQjrLcb9QVFswxoF9nEGbZMYBcLNxxtcnR/ITCZ5CFlQ9r8rdVcCterC3YHQUyesKCGbWbcqP/Nn8vLg5kLS8r9rlKcyAH3mTuHKoKyCxl+SfMYCblymXkzIaJURxtIfu0ltItj/EvN9CxWggaG8i6tNCWSXvSl+ra9CxxnCslOZ+se/Kpt7HbO9iLcwzjKTTNgaDjohYKpUipibrmJ2dwYNn7seJY0ekj+UM7f3338fVq1exs7MrDnLsO4WULOAdCfh8KnzfbNm7g1Ese2mv21EArvFRAPfokcOKuD8CLl68JiBuGOUQjnISyUGLbJWHpE82TWaTLpHvkez/KiJEWf6q7NuM0K/uTRN52vqXSkIe4Nkj/ap2i1C1vNoRPhmQ3d8EP9v/HwRv76pkPxHA1fMI/ZwIwNIhR1mlK+cMvjDeP9VqBffdf7+cm9l7zjOF72Ov30Njt4H1jXX0uj05hxUJS/Uq2V7Mp0ASCM85RUgiFUJXollNpW3isz0gix5RTh3c45Rbh/BnhRijXEuEniCZ38qaPxanwozglmWwq/PnbgWusktWz5fvjyIyKcGC3IsHiHTj9yHbl7imqaQXMH6fcMcfyPWuZmKKdCb1u7gU0SmLExM1e+Pzz8/Ow5udh12bgM3+slyBWaqKCjdxXLRI6OoNVDRcGMmMmLezuEWkQPQvf+unohE/4Ui991/3rsC/8xW4t/D+nS/dvW/8/3MF9gHcbAl+fHzzcfBVc2zuQnHHDNJPmAB9GoC7tXkHf/PdP5JmgZlKVIqIDWaRqrkEQzKJXAuhCYRGCsuz4Yt6j9hnjKQzRC6M4XBgzwKCGVxRpJih3NT7A6TDCLlhBCOMtcgnQRBH2N1rKCZULxBgJaFthemh5FcxPz+Pw8ePgmaBvTsd2G0fdqeIXFhAPvRh5vKIaZ2W0A54D+d3ruNmaxuHyrM4k19EMSnAijwYCYtJ2kYwp3OomvuE2WacSnWwhybO4Ta+Y1/HjRMGzMMTaK1u48z0cXzpuS9joz/A7795HsHRh/HUS8/jgXoeh4wYQZLgYjfF2c0hVqn88EcoWA6K+So2eyluD1ISFHE46uKxQRdf8XI4E7dQ62zCC1uAGWLksXgzYEQumkmCW0kX/akaCrOH4dHqhMxWFmkcjPCQlrjRBOdffRU7P/wBhkGC87fb2NrhNK2CfpxDMwkQRD2kVIEOqUwOpNHLpTxwQzgmmxzhUEq2Xjnvq9wY4pVuDM9O4Bm00HakaIhyMULm10jmgWIyEogh+5oFse/nBRyU5oWum0koCu756Tp8L4/N7QZ+/NY5LK1uwy5UJQPXdS0Z/lCF1+3RVlLn8n1GBa6ybWNDRAthQ2U1aQXuJwG4tJ1hhaFykpQSQJh2GSCXA5576CR+++//GuZrqogXMFByYdiQsBBiocdnKrR8yAWTIkgxY8WulpQ2qnCjAWWUch9w7aMTwhgkyLWHiLYbSEYpWsM+Lt24hM6gd6DoUlazvL689jIspj0pm1MqbqnE1psNByKe2FbbonRjwcjmfZTm0Gh20AtCNYDVQB2Z0XB9hN0ezOEAdd+GZwHlagGHTh3F3KkjKM5MArRctbk6EmU3uddAEvTFatZMOaQJpJlpt9rodfpo7/XQazMHK0bIdRFHGKUxTJcDO0eUIsyS8fM2qhUO2ovynmXFJVmVXtGF5aoMD9oJtRoDvHv2Gt47dxODHt8rqkxZMKs1xyZbhkBSpOsMJ9pa62KVjHXJRmaDFoZyDWgNxrdKMTtTjNycDERcroG8j4UXn8fcN34Ou37+/2PvzWImO88zseecWk7te/17998LeyGbFDeJEi1bGkmxZEsTOZNtYCcTIxnkLkBu5i4BcjGABwgyCJxl4tgInIuZXE8w9lgTi5Ysy6JIiUuTTfa+978vtS/nVJ1zgud9v6+qukXKHhuaq5ZQ+Jv/UstZvu9932dD5HrSbGr2n7b+DiFb2irHvBddYR2GtOjb38Pw9k2Mbt0EBh28f+V9/PEP/wKHQYiJQ5Wcg5Sw5c0Qe8GSz16rfL9rKxUsVfNIhg4KmQpWV8/izMUXsbF5GonEFHduXsZyDViqxXj/vet4+6c3RQ3EwbwAuMz/k2xnwxg1pB07INKB2/yh9nz8VFxfdDBEwGNtdRmXLp5HrVYSm1FaFkseE5ICDkuTLHR5q6RRWzSyWttHR2K/n/c8AXE5NBcbTGNtyCar3Rtjuz3Gg8MRjidJTHN1nH/lC6iunRTCSDgawekdIT66j6Pbl7F375aANVaBSzWTKDpFAUbLe5N2FQGTcIxkOsDpc0380tdfg5unYn4qtuadgwH+4vuXcefGEZIOB6Z5+Sg5j7mtOozhgEgGlDajzDaAxh5xzqI1dt3mXrQseTZEbKSr1ao01gf7+/OBpQkhE/a0VURLZpLajfJeF5sko1wcjnqI0cNrr53Dr37js/C8CAku3sxIQk7ss2UQw/XJKFHIzebAWSdVxirV+GrpOZC0Kv0as3UjWGLyq2lFx1wgf4rRYIxue4TtvRa2dtu4c38f97cOcDwK0QmY7WSY5gRLEjxmvL55JXliMTrmniG29iNR7HDQQQcJh3eVS/CBSqMczl54Fp97/XWcv3QB+RIH6gksV2qoeXW0Hrg4+HiM3G4JZbotFBOITkQYPNPHR+417Ex2Ua/UkCegMmIecxJxNo3xdAw6UNbSWaSnGYSjHLKJKjLdfSTvvYmT+RZKqQ4oct+Z1jCqfBZj7yJu3OqhkEvh/IWmrH8CtAxCJPvAaA+4/3APzQs11M9lMEyodaUTJuFOkui3CM7G2N33sXMwwiRiXTLE+RMlrDXKONwaIDkl8O5j/6CDcrMAH0PJz22uuQj7u3j3O3+K43s3kM+OkcyOEWCIyXiCdJhGOpkXu7pYjId9WdtqjSU0G8vo9luI4jEunqvjC59ZwVo9By+ZQRim8edvfYwf/PQmOpM0JrQvNyxxO6zhtSY5maK+1WtP1xBzmRg1pqp0jW3bY1naSgyZZcEZu0FRahorX6puCBDTgpgZvLxbk8xakkFkQgZ+soe6sdQ6dEQoeTms1huSc0pgwk0nMZ5OcPXWHRwct+W+VVBZ7RctCGaHUfL2ae0ZMpc2jwoHV46DYsYTBwpm0lX41WM+XQpZj/mCJnPSDEpJMmJuPAEEHRbTLpR2rCRVxegx+zmYYjCdihq33WpL/fzsxWdQXy7huN/GRzfv4e52G+MJ3TAsPqC2a1xzHIxRLTr49W99A//Rb/8Pi/rUT0QQPrFJdYAb167hn/6T3zExFCbXk1bZNr9b1n0FfITEZNYfyauc0uace6crAK6QR3qacUplvwyhqbSNdBgpwyczbJNcLgNWCcHJqLMsOUnXMrv+60fS4X9SB41i1a0P7V0025PvW1RQtIL19L2JTTP3HV4nXkpdBUgkFZKQqoZDqmRdPp8LJ0zog9e9Se4jgCsgLhW4BDv4EyeJSrWJldV1vP6FV/Dcs2cwDZkv3oFHJbzTBiYHiMIhAmaxu3kgVcfULcOPivAnJFEk0Ov46BwNcPvjW7jy7mVMekMkma8buzRzFgCXagW+UyE9gceOjznozmPAY81jLgBuJiOqNta53O/4/SwVo0kS1bim6jEvluqoNdaRLZIcUZFjTnDTnn+bta5WyhGyuYJYKVaqdVHh0j6ZD3GkEIWWsenTxkEJPbOHnjddD9R71JLqbHYk6+v9vT08vP9AQBbWYXRDIIDLmiDJmkDUf1wn5ipbuZcFGFaATex0BXwmyEPQlnaqY2ONTOtUHXKSMKomhmqnbIEq1r8ET6wVrKo9OW+lwo4RLBl46azmT4rtrxItLIBBniavQ2uFLINVWtRKJixtXan0VSUqB8G8Rq2lMl2qdBhrFL3yb35Ps7Vr9TrqjQaqzQqqjSpyxbxc04wboaLW5qYTfKOL0Zi5oLSX5dTYXAsEbtMp9kIE1/gZuO2rI46ql1SJPGH8R8AsUc2y5VrVarVxeHCAo8N9dLod9LpdyR3kfa8KWwXOFDzTtUTVtXMFm9bx6mj0WN6y2HXz70l6tVnGVHmqvaPUIjO1vipkFfhWgJXXhGRWiuW2ArpKPFQb5EVlqzyfsUa2z2vK9pmlvIKCNn9ViRKiCp6pmebApa5CfzsA1yquFuvFWUavAcbmr/34qv4kgEuSEgn1WdbU7OeMke0sg9AqxFkHiqWtK3nI4wldwUjAGxhr1zkoa9d/qeZNnJCq1A0gYd6S1rV6itWW1FiDy7Wm/RS/kjjAfUXiQYQPaYEHV6zBeW0zL5eZ5SR6061LFOImN1uOhVHMsQbWfFtee7yn5tcgr0uCvVxTGAEl8QgEcI3dqqhtxUHH0R5Nu3UheNjPaZJQDZnV8LEXiN3SO5L8LAr2+b65COBadTCJmeIKYUB09udi6yqgLIHb+f5J8g0dszwC8ebfmjvPR0b32jRjZ6i8tZEHaosr9ZrUJQqi0vq/3R/jw2u38cd/8l3cuPMQoePB9YpI5ytw0nmANSBVocYUTNS4BBlDPkcasUP3LtYlacTiFDWRmCh5yBxOwT/53LLHGiCR4BXPmwDBdDJS8JaETv5bQF0CuIyfEktmkfkpcd54bQjhQ8Bb7sMGDCagzD6fYSqOi6o7Qn7SQv/eTxAdfoT1fB/lRBujzj4mo46QboUEtKCuXQRw9R7U9WJGdhKy9FzVzD0y4IzDZ70zQIPZt80alpeXRHX73LMXsbG+jnarhZ2dbXzwwYe4c/cuBv2hrP0EX0kkNvpu+Zw2L5hcY9qZ02qeM06SnZMJRiXlsbxcEvXt5skToKqT3JiPPrqBq1dviQKXIC7BW59PIn2cAvlSOcQa1aPkNr3n5Dzx55Lnq/UwCRvi/EDyBzPZi5y7mXgQC+DOnLmMuvuJIfHPA2w//Wf/dgCuFVXY9ZlODwRYuaark5or98vKKm2tV7G+vi5W7YxXoYiEaznXC+5rtP4nGcnGqdk1dnG/4F7AGoJAMQmJvAZ0U1pc8x93sBF7ZcYgUEWfIukiIyA9XWFsXSR1hTjrGNIr53FCEjJ3sBnO6/5m1seZ1Yh9A/Nr1SpwtRnjZaDzMfksdv806ybBWwssWzK5fBzWh0JAJ4BLx52pfl72WUkSLEhgNCRcCquYdVthLm4TXn0JyWoNSdaHxRLibA4DX50dJiMf0zHjlRhNQsGB8jKmv/sPn+Jofxsw6JXSyEcAACAASURBVOnf/o2PwNML72986J7+4d/mCCiA++TlN0dg53uqNp+Lv/r4vx9/jicB208DcEftPWy/+28EFOFmL3TraQgvTiLDJKlMVnIMmaHX6/dmWSHjQR+Dbh+97hAR856MlVXfH2LMnCMynWOIkm3CTZZs0tiRbBIyuwMnwiTiQIWWpqIJwTTBRiuNqa+2QafObeDM5iawO0XyQQbl7gpSk6oMrqNsCr4XwQ0GaD+8h9tHj1A+tYmV0irKwwSSUxaOBCE104NcIwLS2mG4iKkEDLv4s5s/wBvOTXyw3sfw5SYKp5YRHgyQPgrQ8ErgPPzjwz6iC6/jV779bbyy2sQpJ0DSibDneLg5cXA7iHF1DBwfTNBvRThs+0hkYqzmJ/hs2sdXElO8GvooT46RDrtwJz0ECOCnaDuTxcBPYHcSoVvOIXFyBS6HNm4CHnOLaMNG9qJLCCXC4dZD/Ohf/Ut49++iNwbee9jDw4cjBN1Y1Jz9RIDQ4eA3gscMQgTIpMnCo2UYs2E0BymTpt1xBlna1AYRxmQ6OxwQ+EgQzC/khc0au5GyJUUdpgM5FocsHMkezedyAiQSIGOtwgIh7yXFWjuTTuP+1h7+8u338GivhWSmJMA03wsrnU53gE5vIMCjzeVjsyXFm2n0f2ZhluxOF2lPmyUOFQTAFRbvY1XYrCJjZghnB5r5ZLJCjWpW2Psu8K0vfx6//fe+geVaQQa8biYrzYXY+yQJ6pCBTuBKaHKc7MiB1MwXjn2o+tD8zJhEgXiKkCB3MEXUHsHpjoHOCMFxVwr9o9EA7318GQPmIAoIK4lGmmcr1mQsuCL0w4noHPV9s6EydkBiyWqY0cz2jUP4HFpzOJxKYzhSRQCtXLTwAxLZIpIs2kY9YDrCUr2ESy8+i2deuIB8kzYpaTheDtFwjMmwh/Gwg2BEBcoEYTBCt3WM3d1d7O0dYWevh06bxTYHaeLJIuAzr5KAr0mcm0NLl0Az7f+SqNXyWFurYX2tieXVuqh/aflGYIpDK9qA8URNAxet4wA//ckNfPDeffijGClaJRKg4vngq0ShWBkLr5gNN5m/hn2opAJPh+9Uj8dUXfAYRZKLGPH+T6t6gec/8jyc/PIXce43vomjDHM9FcAVg2fDgGaB6sUJIau4Yx9TDrn39zC4/RH8g13kBbQa4c/e/jG+89bbGETMpMoAIYFffZ8zdZSQCVT5zaente3aShVNKr/HMZYra3jxhS/g9PnnUazVkc65+PDKj5FOdLC5ksa1a/fw9ltXJecoxeY/w+vAZrbx+lBQ06of7JBVLcRMtovwEHjN8vJ2pbkmmHn21Emc3jyBUpF2aLT9MjlxvMIFwFX1jFghStbLVIp65qIn3TQGB4dIO0CewAsthGIOYFRFfthuY+d4gLv7fTilNXiNE3BLDcSpPEqNhli+dQ+OkI1GyI4PMNq+hf7eI3i0yaflFwfNkpfDS4DsatorEUhW9nwwHSDlBXjlCxdx/tWzcLJsoCaIxhM8unOAH7zxPnYfjZFMlpFIZzT3nUMaM3Si0oNDaK57dmAohAGCHuZ7cl9ywGzXKLvKkBzAVSzhopDPy1okQ3Q23ULI4Lc4ANa/tYoSFe1zSEu1gSqyVSlFtfsRzp1v4lvffB2lSkJyqDmYiZ0skCrBIRDG4YrNvWR+M5npYvluwXYl/ZBMwqEH1w+uCdOJZj6JuiaYIBxO4FNR1B+j3e7h6KiP7b02DlpD9EYxeqMQxyMfrRFt+aiy573BdZXnmE4MSbhU5pJRLhl+JKNow6gDaN8MPHQgIcBzgkrzMl569RW88tpnkMyEOH36JFaaZ5B2msgMSnBuTxH3J0hkgeSGh1ZjgCv9G9j1j1Ar1bFUagoezWOTKiTRHhwgl02iREBikkJ310ctX8Nk6waavQ9xougj7XQxgINDdxmj6kuYZM9hb2+K5aUsipWssOfFfj6eIOsn0X9EopUPr+likgeijLKukwGjJGIM2zF6/QD9aQJtP8Reu4ulZgk1L4VJN8KD6w+x3lhG57iH7Z0D1NYaojpOZANksod4dOMdXPvRm/AP9+A6fUydAeLEVPb8UqqEQoExFXwPAwSTngzmG40lrG9s4OBwH5NojNObFXz+M8s4uUTFqYcoTuHN927je29fR8dPIYiMzems+Ve7QgvcEhyzyikdnpiq1oj5ZxWpWMdrHSCD3ZnSjCQZoxqxdmHcC7nWmex5Ag2cQlGlQsthVQOrG4eo50Xq6ciaJGQTGSTS8ivCNJ4i5XAPoBpE91y+A1FsyQCWwIICW1KrMI8xCpFJJFBMpVDKeKjmc8gkqLp3UUinkKdiPZ0Uq2rm38pQWgYldL9ghhnrCh0Wc2gsw2KqVWMX3PICUTtF2O/1ZXBUKhVx7vwZZEse9lqHuHLrPh7tU01tiFdSvyuAo4P4APWyg1//u9/Ab/xn//0n5C4+Odx/otMwP7598yb+j9/9XUPuIgmKGY8KMPG+E9vZ2dDIOEKQ1EQCU9oTMKlULCKYBKLIPTw8RH/Ql7pEMjW9tAzK+D0CQzwvsmbJ8MtYeMoAX4+/Kko1d1X2vAWwUdTTKYKemm1IlZVa5KmiT2MSIAolkr8E1EompP8QoIzrp1gIakaokDP5mlTgknRGADfk8xDAZT1Gshf3Xz4va6GJZuC6zO3jOpXG0vIaNjZO4rOvPo8L508gjgngtpCIDuCE+4iDHb33ohTiVBmJ3BqiZAOBU4E/zWA0TmHQm2LQGePBrQe4/dE1jFo9hMOxkIekZhBnDdZhaq3HujoWxZMSIMRy0+Smal6qqrf4EItr/k6KmW9qnTy36E2iUKqJAjeTqyHlFbVGFzBR79rZdWCUeKICzeRQqTZQrtaQSJFQ4yHlMZORdpBaL1rliqwRYjdpgFtjRThXM5nPwN5O7kVgf3cXD+7fhz8ciXPKbF/ldcjnI/jKjGVR2KldorVMlAx3fk/2SloFW1BXr2MB9PTUy94tlTNBGtODWnWOKOqMPbjmDuserLUR1wuTLy7qUL33lejAoTgbDTMoN/EJspeHoQx+Bdg0SJ9mRusAXdXLWjNpfqbWkAI/irKGAFUoIAmdlcrVMir1KlY2VtBcboiNMr8/8pllSqKQPuzrySCZQD5tl9PswbjuqgpSRvyRDrM5COeQm0Btu32MdutIlGDDwQDtThudTgc9PnpdsYbnniLkCRNYrS4t5rgohmSqa+PioqIdJdGYPUVaayEC8TOq7a2NjlCLWZO3OAPtbZ9nssal95s7PggxQIBCAiXW3t98NfW05tryfZss1RlB0qCRJrfbAgSiJDbkn1l9bKkz1r3AAJc/b66zqL4V0pMBQ+xXPRbzPZWHi4TsxQzcxd+1r/UkgEvQln10LpMWFbvoqRSZ0sG+yQGl9S4BXFrbBmEEn243MwCXoIHWhGrJqT2wnkKzsxvlsuzqhpQskO5jNtBq86n2wrx/dGaUofo7raCnqrJNXcBzxx4ryX2c+3lCFKgkoZQpFihXkMsXxN5VlYQJo2bXfcXmq9MyXFT/wUSV7tzTmINLsgFJh/KVNsoTcbsxVlZKSpX63gC4wifVusXmMOuplhVBjq9VGLMHsIRXsdw1pBaea+tCIFmQBijjPimkGwFnM6LatwCuxD1Z1S1BXtkD1QVAvj8Dcj0F4+Q4ap0wg8OMHTGtirujAPe3D/H+Rzfwxvd+iHuPdtjcw0nn5MGoqjSjqrJFpHN5hE5S3CYCGuwErI9SiPgIScxKSRQS3cKAgNre2TljfSDnlIRGAxSKGlfeF2cf3O8ZNZGSOKHQIYirsWYK5BLkTcp1qWR5vcrFYYFkA66bAvQaJbCblrlXxgXK8QDZ4BCjh+8Cx9ewlh+i7HYx7OzDp4WyqJ9/FsBVookSmz4RwJX5gc5SSTD1/RGiyOfUAqsrDayuLOHEiRM4efIkTp8+hWqlips3b+rjxk1s7+xK3crIGIn0oSm99NQ8Z0nT40VyD7InZj1FANd1SGKK0WwWsbpSxckTNgOXzlIxPvzwOq5evWkslJmhy3mOePHPal0dL4WSgauxWk8AuFRZkmhlSI32uhNr80JeiQIkaM0IxObeN7W0XYM+DZz96ylwdU9QRekTSiKzNi8+j9kZlZjh+2LlTyKhzCSMepj16SuvvIKzZ88ICMl97cb169jZ3VW7ZRJGWU+YAfmi08CiY5Zdj22doTWyP7P3t+9cfk9I6npEVMlMV5ScgOGlImN2MqauCiQHmb0UyQGy/sm8zTg9mH1rvtZbNfA8212vVSUVzbEAQ1Qyf28zbx/fd8yabq49IX/YmBteOrJOc/6tDnCadU9LfVVp854mWTlhcriniSSmdGIhcFurI1FvIllvIlWtCog7ITmIxIRRIORi+FOJjONciOT+6T/9B09xtJ9XNDz92S/sCDy98H5hh/bpE/+8I/DXA3C14JgV+TOG5OL3/mYAbn/7Hm7+yz+cN2Es2Ml69EMkIhfFckXsVDutFgaDvhng64BAAQgqrQgEkBlExZNt7NSyjxsxc1lopcxidwYUS8anDrYlQzMMZFgXR1lEsSccdSc5xNnNFZyrncXk+hTl1jIKkw0g9jDJRIjyMfZ3HghoUF9ZR6m6AmeSQIrKGMHytAieyR847NHJhAy6O/42fv/qv8J7pSPsNUNM1guYFj1UaL920Ebv6EjimgZRFt75F/Grv/Wf44WLF9FMutRASWHbd4CtaYx/fSfE93+0L2BWNefibD3G59cdfCbTw+mgjaXJGG48QhT7iKZjAa99x8UAKRxOXPTSebi0Ta5WZCKRdiN4MgcnI17zQr1ggFtvfx8f//l3kemNsbvXxjvX7mNrrytKXuOSgwStcb00SrQ25kPylnIqnuMAScBYZbZyuBNSPRkEGE3GMkTNmLwdqrkE5LJsaNqHEQAjM44Nl9gqpZHJUMGrwxAW1svVPFYbRVGM3n64gx/+9Aq2DtpIprIC+OZznhQW/eEIrXZXbH9njYqo0iwV2PJPtbTSK1yvIXlNAfx0QKU2TPZ+MMx3rb4gPHBawTrMIVE2m2jGmOkbhfAQ4b/4e9/Af/D1L6FaKYjlb4IArjDMeRIsccIAxDI5InuUg0DLUtYixuYNM8Q1pm0jc0w6fYTtAeI+gT+qwJPYbbfw1ofvoj8eSzHo0Z46pZm2dvBJcGrM+0w+uLLR1a5FL2lrucr7T5jposDTIo4DHR1uqGKCA+kJbZwl+22ETD6Blz77Al589XmU6kVROck1MRiKBXQU+pIb2x/0sLu9i/v3t/Dg/g467RH8IMYkouaB1wbpBcwcpK3X40WnFKOGAcvhBdUBngeUSx5W1io4dWoVJzcbqDfyYlGnOWwpOeZBEOHoaIwf/+gKPrpyX0A3J2ZuD1+T5yFAQmyteSapaFLFOEkGNuuI17cd0nA4KgM0sqYnsQxxmd8ZEIzIZ/DcV7+MF37t6+im05i4KaRiVZyKFQ4fzMjxA3qpIjg4QtjuwGkfIdk/UiVJMoWt1jH+5Ac/xDtXr0szKw2uBo3opWlsn631GJnPMthMuVhbLaNeyiLqxTizdA5f+5Vfw4kTZ4XoEnohPr7zISbTfTx/toa7tx/gJ29fwWAYIuVxwM3cJOYOGaWEsXtWgo/dLCThbda88RgT9Gbj4xE8B9Aol3D+7GmsLTdRyFGpxoZP8/fmzCG14RUF5zSQIWxrPEGy3EShvIzOvS2MOsfIp3m/TeBGAYa9AQ66A9w57ODBYQ/dMInqxnlEXhkbZy/QtReDQQ+9bg+7j7aQCHrYLCdQCXvo72yJFSUVnIzzHkfMxwnFGjPJDCfDruf7mTK3sBDiK994HctnmnA8DoICTIYT3PjgPn78FzfQbVPVVZEc0inYKDLvOCl7ELcGsU0yqjIy+ZVdr8oRobAIgKs2iTN5guB9kYAIbMIkf2vBYpQWiJKdTW9Ee5WyQZRGnECaKmuYL52hbbtk+fqYTnpYanj46ldfxup6XkBMstujiHlRJTgkwpBhRCCMbz4ca8YjoWTe+1OuCwR0fAFGQn8icQe0QmfuHW1TORAb+1M40zSmQQx/NEG/P0Jv6KPb99Ee+DIwGk0jdP0xDvs9dAZjsXCjnRrBFV4HKQ6R5V535V4wUZ8mCwhi5cbZGh9UA4gjggzLqSBnpmUVpUYFX//mN/G5L/yyWJXm000Mt8ZwJlzDJqivVoCCg0fdFg5Gx+iOO1hdX0Wt1sBkMkLCDTAYdpDNFpFNlYGRA28SIx9HOL7x5ziRuI2lvFr/dZHBuHoGYfN5HAVFHHcCeJ6DXCUpzhaTXoRyCmgW8uht+3B8F4VyBnE6RKLCtSqJVB8I28DOgyEOuhOgmMEoEWG/3cLps02Ucins3OljfNTFxVNLON4f4NbdAwyjAImCh3Ilhe7ee3j/L/8ErZ1tZFxaUXN/5lBpLHl3ZzdP4fyFiyjXyhgNe7hx/UPs7+/i1KlTqDdquHv/noBamydrePX5FZxs5pEXwC2Jd6/cxxtvXUWbAC48UXkL3CX5TArC2v1hbhFuFXaGBGAGnLqMGAKH2Z7ttxScMIMOybpUlYMqn6jqUNWbDkhTOlgTO0u9n3TIooN7HSzriNXavKuNc4iI0wPZ91THaIfSwnwXFbpRYkaqQAuGQ1QLBSxXq6jSapmAbQJKjHOZguCKqklyBfk9Acr43mmND4wnPkbBQKIoSATi8EMybOnEIPuJKyqLw9EYuwf7yBez2Dx7SiIX7m7v4vr9bRzQdYO6EmN9afPkeIPQtaZeSuBbf/dr+PXf/Eef0ibM6/pPIrPxj+7euo0/+N/+mQ5mCBAFE6mHCOTwYdWBSr7RTYjnR4DCdFpcMZivSuIT92EONlkPEkBTsIyuIFMMR305VzyHPCd8DdYr1u6R55jXk9i/mWxl/VBGxuVwSK6gpKj7aIlplBCsVzj8Yo3DtZPWtvliXvJemXNLcJkg7ohDN/6b/YRRolgkj4NNgXe5NhG4ZU1MEFfcIgj0MwN3IvWUYLtU6ibSWF8/iVObm3j5pQs498wqHHTgRIcI/S1gsotkfAxEY/ixhzhZRaKwgTDVhI8qxtMcxkEK/e4E3dYIew+3sX37PobHbQTdPqaDsQC5JK+mpA7gtW6UwiJdULKCKLfEalOtrqWGMznDqiBVIJcAq6hFJatZrTkLpToq9VWkM2U4yazyq4y9J4++ZEfSyphRA1Esg1yCuNV6E5VKTcBbyWFMZwTM1d8zqsUFhbAacCgQIyDn7H3aaBLtA3ljHuzuYevhQ/S6HYz6PY0RIHgm+eoEZfWhe5/aZrOOUtW2zZFTtcrsYd7LzG6QGKtUobEAuLIgGPttVjtq9TsHYkwFZGxejZ2mUcVKXUklLutZa50qzjs6kJUBrPSPJGQZkNHkRMqQ1IDeCuBqRIvshUJ4nausxc6aREsD1BDgog346sYqltdWBNDNFPJimTwK1Kaaw1Ze4xIVMrNnJajE485jN0EksThDiSUiONtuE7htod3uoNtpodtpC5DAB0EFqpyEkMJ4FnN7iirVLBH8Kp9F6m1VJNn1R1dZC6SaQbS5ze0gWm27FcCV5zLHQwbQCypau+hZwoD9mRbLJi7FWicbgNe2ebOvpnmcW8ib82Oyd20mLtclXm86A9AoAYNVakv1bwngPhmnYVWaVoH7JIArfYm1pp3ZvOpaPJvtGLDRWihTfasKXDpxsNeaW0XPVKVcK4wTC8Ek9tMEgAbjkVhesl5VbrO9lvVkKQVq8bwaaNOS/xTqUrW8zec1a672c+pspNbBSnQkkMvIHs2A5R4pvgpC5OJbkHvLVVtX5nGWSmUUy2WT0ckZhb4ruc9IgiRwa5S4VoFLgpJYJ/vckwnkak4uvzIbl0BuNGFvRcEAj9lchSuXlVXkWnWxAZzFzUjIM8ZC2ZBrbGaqqNskp1OJiXxNtb3n+u1JbMrMIplqPTpkGQcLrrf8zEKIElKOrukEcDnLSGeojjQKXJJFjXrfEtU0e5akowQOWj28f/U23vvwOt55/wp2D1pK7ExkALoopLNIelmkcwWki2U4Kf4sjZhAa8z6iz2EJwBuGCYQGgvqOCLZmf0D9yUCUspVd+hOktL13pEIGK1/JUtXQFu6AvG5KTHQPFwqdPVBi2Tr+qFrgWa4GotlY8MsVs5uSsDbrBuhEHaQGe9jvH0ZbvsW1vJjlNy+AXA7s5gkdaFQYrK9fxfJFHp1G5cIs29ZRT7t+PlIp2nRG2N1lcrbJZw+fRanTm2iWq3JGnj5/cu4evUadnb2hBDDGnD+4AHSOaPuAyTgatzAmApcA+DSPjmTjrG0VMbqSg0bG6s4sb4m9smcdVy5ch0ff3wL01AzcMcTgsBS4ahFsxCBDHmSt6+1N7cq6U9Q4LI+4DXHqAl18vCkfrDrlCpTjSpoYQ2yAOsi0Przvjdfw828zthk/6wuaS7MmP2NqReopiW5SInMU+QZb5IvYGV1FcvLy2g06pJX324d4+DgAI8ePsTR0ZH8vrVZ5mcU96tUambpL1ESC8CxrMnGIcgSHYW0JLWFKral3jD/LYea6wCjMHgscwUUCmVR4QYBHQECjEZK6Jq7bVjym3V9UMWtHncdBFlC0ZxsMHeF0LGlzb41bkaGfG9/Jg4oQo7Ua58qXK3DTS80I+LM6xx+TtYT/Nx+4MtcP8meKF9AJl8EKRycTk7THkIvC7fRRKJBELeOZLWKOJ0VQYs/nmLCueaYDT1XJZIkHUz/x998iqN9Shf39Nu/2CPw9ML7xR7fp8/+KUfgbwPgLs5GbDOy2BAtvuSnKXBbd27gnd//nxbKeFvQc1Ng4aXDa80i0dyY+Wakt80i40m3Jy3U7BCPAxebl2SzUSwj2jZOUcgcXT5fFpHkTHEg30GzmsFnL7yMya0AmZ0CasMNJJGD78W4t3cPrW4Lm5tn0KyuwPWp8ODwXG3XbHaAInuGWaovCEI3x9jFP7v+x7hSbKNVmCJTKWK5WMPJMIv+3g5uD3bhFwsY+A5QqeGXv/kbOP/8S3CmEZaKFVTzSYyGA+yNQ7zxKMD1Oz2sVBo4XU7jXDHAuXwfy84xcmEXyXgKh4NTYwXnxzF6UYzDSYhBtgjUl+CUa1KAM6Y27YYyFHcSntjdUA09enQXH333/8Xg3jWg5+P+/R18dOMOxrR1zeTRXFpBPuOhkEsjy0aBw0jJi4xF5dLt9SQrYkAbMlpbWpUE8yOlkDM5DAaE5/lQZYRaxQyHY/QHAy2IqORiAcEhimUCOq4Mj1+99Awunl5BMp3Etbtb+OE7H2P7sCvWiblsBsUslX1p+MEEx50uxrSjEcatzRPRQbGOaQXjMCC8VVyqfTAbHv5vJDlNmjeh88lFAJdqGbXZS4PKabLqqRZl2ZFAxgEKiRj/zW//fXzl9ZdRKOWRzmbgSraaXvuPyd7tf0vkrQ3REd8UG++iKjgyWjnAIODd6WPaHjAUBTGtlJ0kHh3s451rH6I/9hGGHMRwGOfNMy/EWpWaPjayqswTkJYDJ9OISD6WDMIiRLQzIVQoNlbz7AyxUxMFINW9LiIeTC/GpVeexYuvPY9qowiXyveJD3/YRzjoitKbjc3Ozi6uXb+Du/e2cHTMZpmM6yISblrMWBVUn+fCKjGUagxtmHhARH1IEJMKXRnY+0i4Eziuj0oti2fOLuH5S5tYXuH1kkHSY5atWgdNJgnsbPXw/e+/i7u3W0gmCqK8pDqfz5FMcdhL5UUCMdnEcl0u2svbrBdB09T6j4xpqto5DEm5AuS6hSxOv/gCaqdP4cgP4HhZ5JK0y0kh8GkBOCbPGDWSBpjPctxG0qd1PDOY+ugGExwOfVy+dRdv/PhtHPXHyiyWHEWqDlSJYQkIcm2bgSUHIB4VuKtl1EpZBJ0IJxvP4PVXv4zNk2eQzKbh5Bzc27uDw8NbeOXZJexu7eDttz7A8fEQXqYgbGey3GMO88w5eZL8+qRCgPdzKqn2WWlatbsOTm2sCYBbL5dk/SDzX4gaRh2lH8BkIHItC1TlfYw0aqefRcIpwG8P0DncgzPpI4kxwvEABzsHuLezjzskxYQukgXmqzSxsvkMzp5/FkfHLdy8flVAxuODA0y6h7iwWsC6B7Qf3EOCPmBOAr4TYhTT9pN23sy58sT+mcdSLM5TPnLVBL72zV9Gse4BqQmiMIDfG+OdN6/hg3ceIQxKSHtlOGlabg6RjJPyXAaRnStnxM5d82t4jgh6cQjOYZLcaRY0sl2qDAUJwGkmFlVDHJByTRMbMRJxREmsP6P6lag5STIy3BLFPRXmHIo48KMA08kAxWyIL7x2DucvNuEVeCsRbM4gQh5xxvwtm36fedQBJpGP8bCPYd9Hh7ae3SF6Ax2i+/0h3NBBMZuTNYG26hyiEaxykZE1KJww33wsedrM0j6izb0fYDiZoOuPcNjvotUfwafKjbbIQtKKUcikUC5khLTlMysypAKHx8tXu2Fm5iKJ0WgqA0a+vtjPmaxRHm0y8jefOY9Lr7yM+soaXnr1V5BONLF1fxun1tZQKRQFYN8/6qE36aPUdFFaymGIEK3OAZqlnM5lI9oIVyV7vLu1i+x0CLd1GWcr2yh5fE9AN1zGpPwSOulTuLHfxYiKtcQQS5s5Js1j/+EhmuU0Tq0tYdJLwG8lkUlyAOciV3UFNO8/GmPSAgb9GCim4NbSmOSAEd0vctyjHAxaE7gj7j3A4d4Ix8cD3N95hFHoY2W5iLsffBdX3/keomCMUo5Z8mlUyjn0u0cYD7pYW1nC8y9cQrVekfN6784NpJIOnjl3Vggbd+7eQ6vTwcZ6DS+/sIb1elbUpU6cxOXrj/DGmx/haJREmMyJPb3inDoUmD/UtnJmNcl/Lw6VjXXXJ9V+nzTkUeWUyeYj6GEADPs93csWXl/APrVFVqtGQxoxBaytPa3iRQXCOtTiXs+1lTUImeXXCgAAIABJREFUPwNdSIbM0mXOVbeLvJfFyRVm75axVCmiXsqhlMkgz8GzZLGqap37iKi9aJXPazVyMKLt6GQowC0t1zis4c8IUHM4y+xM2lVud7rY2t1CsVLA+skNjKMQNx48wu3tA8n1JpmHREYpb6leNXELdHmoFRx885tfwa//1j9aIKA9Vo7Pdo6faSFM13r39h38X//77yHwaVvOfZrZXgbE9XXNIlgqVqgcVpkhkgBTxvKN4PrGxgnJfssXclJj0FaVqltVy44xDsZSU3MoSFCE3+eeqnu9vhne91TfybVi6gABsiRnmeubgn8aY+Gi3+tjOBgaYIPgmAL+XJtK5RLqjboMIMW6NvAxGA0xGA3QHw/lOSU31Nh3SqaXgDacdDLPQ2wRZO0mcZHD6QiMeKBKhRmjrFOSOH3qDM6eOY0XXzgr9UjCbSMODzDu3UEc7KKQIjkkQhBnEKZqcPMnME0uYRRXMQ5zGAUeup0xWoddtHYP0drZw+C4hXFLQVw+PCeJLAlqMk+mhSSVNHofcu1X5RbtN3l9aR66AF9GRUqS32z4KnaWvAYzkilZKtdRrq0gkc6DqdmKT1l1kqN5rWJ/rdaKqsDNolZvolyrC3grIG7Sk8G8Kt4UPBSSrqid1XaP9QDVwSSNiR23IU5I9ADvdaq9J1Mc7e9jb3tLvh4f7KPP3oNWkqxTRelpQTQlFJCUKZalpt8ggGCzcGcDVQuEKgQgQIzY9/OrAWasCw9rfOlLjS0yD7zNQOQ9roN/VU1J/yLXZWo2BOV/izWsAR/kPJDMRpKqhb3kuCggZXPm9AQrmCCW1VTQmiGzZuOp60EmlxViQqvbQX80RHNlGUsry1g7sYFqoy492miiDh5cE+m0QmJpJkNwiTWEkqgZaRL4dAigfeShKJ/39/dlyE11LeNOxmNmW5OM2ReFk9ozhvI8AsDRvlWsFhW9pX2tDsX1vlYrWVvTc8ita4mooa3tvukddURvrPmZR26UnQJeynExmK5R2i4O3nQgrf/7GbWXVeYuDDK0x9deT+BIs6eoWlytkrmx6Hsw9tyiTF+0bbfD8nkGpDEH/5nldvEbn6bAnQ/kdT+1D7kq5HAqKmZB2ydVuE8qcC2Ay1qczhF0E7Bs/scAXOk3BN4V4Ic5uOyLB6OxEp7MuVQSwlw1rephVcwaS4PZ3jrjfkpRZSnWCnbwv40htq5Tsm87yOUyKBbpspWR/kEiVHidCIDLus/Yc8u9EaJUJoBbETvxmsQmlATMJQA2s1OW86nEZs3GpeJ2LGAt+zPNwp4iGNO1Zihfp74va4rattPljX2iFBlGwWwdROY9rKiISegScJVzJL32uebZdUABXFUDi8MOAVxj88q1WIFpKnEJyBLApdqWGcYEf0jSNq4KZh+0Wee0VuZ6IOuWPIzy3CowHXWMmEYuHuwc4Xt/+RO8++F1PNjaQ7s3QkQrY6N6Zd/JayGRySGZp61yCalcEak0HwXAIVCeRThVAFfBb/ZK3COYP0pih888NCU/pdRG2fWY0c2eMC1En2SKVrL6ECCXEQOSBcuqihEZScnBpVWy1o6GqC8OKqrg1Rxd2iczyiaFrBsi60yQnRwiPdzFZO8jJLp3sZYPUHKHGHYO4A+7UsPKNWjvf0uYNcp0O5MU5aIhJCgQR3cVzevm7I6REcViCuVyGisrTaytLeP8+fPY3Dwt6zzjJN5+6yf4+ONr6PeHYmWvec06rxKCtiEBiT2zzIzUxnw0mWAo624PyUSIrOdgeYnxSHWsr63Ig+pbfxziykdU4KqFMh/+NBIbfTodiUWzWGib2apZTKhqt3nkvIkljse6n5CoReV+3lyTuaxGIRlHCluDqyX/wmz0ifX3yfr+k4Bcuy7an/E8f8JTztatxeeUnNvJVGpNWiBrlnYK9WoNy0tLuHTpksTp3b17Fw8fPhQHuNbxkUYpUI1PsobUKC7q9TrOnDkj9x33ObpQUM2rQiNjP2zdqjjJIFjMHt3EeNi12sYY2bWZwKiSLbRuymbpGKBEN9ooM5teM2vN/mXOk4gxZI+eZ+HafVSiIqTW1RmrJRnZY2nPq0ZKzAFl+32rcdFjqe4hvP6EzG/2F7HUljgCFdpYMpvNAGYESSZP16kqipU6+c4YxY5kpw9JTmk04BDAbRLEbSBRKMlszGc8WBAiHk2MApc0OgfTf/KfPsXRfm7V8PSHv6gj8PTC+0Ud2afP+3OPwN8EwF0QVS2IgJSxM99MF1525ohn/rHwi517t/DhH/6vs8wy+1dsNKgIFGWQ2YC4wdkhnmWfagOg7CLbeFl2kbRyssFwIKjPvPi79m9muQCixmWOXgpTDjdSA+SzwGvPvoz0YRLuowTK7QaigYsHh3sYhlOcfOYcGvVlwI9FScXBTSLpaWaADOgsbGJAXH2TCDFBx+viDz/8I3yY3EMnPUEzV8YXly/ilewqeuM+3ho9xFW0cBQM0WNBXK6gWG6gnC3hmZV1ZF2qm8YYOTGO0inksiVs1pexmkliLRmgkRwin/QBGdYwLlCt/cZw0Q4j7AUTDDIZJJYaiEplsXIVmzSCVC6tB6kQ0GGsF4S48+Zf4N4P/xTlcQ8jsqup7Ex4SOZK8HIlsfcQJVQcYtjvoN3q47g1RLvTEeCVIK5kE82GeNqWiYGqAdz4xQ5OtKHWZo82mD1mf5jMCC0mVZVmTqw0dNVCDl9+7TN44fxJGcZ8fOcBfvTeVewe9ZFIEFhWgJmsU8bFMge319cc2L8OgMtzRwAvK4xVT94fc0Y4cFLCgBgqzogHbErDGYDLDFVVjcdET0Ig58Y40ajgv/2Hv4WXnzuLXD6LVC4r1iJik2w/32yyYAagLAhldmyuLw4y5bX53yFplfRCNgBuDyEtlAMCuw7cpIdHB3t4/9qHGLBxmgL9PtmvmhFns32Zwyh3zyyrhDmfyppkIcdXEwBX8mD0Deo9pRa9AlQbRQPvZxZzqWwSFz9zHi987nmU61m4CdpOjTAe9MSWijnR/W4H16/fxrWr97C11cJ4xEahADCRmsPoVFKyRdVJmg0v1deawyKDAMOUp6Wh2MFS8Uq1CxV7CSpC+piGQ8SOj2wmxulTS3jxxedx8tQ68iU2iZGo8RFnEPgpXPt4G//mO2+j150imymKDWfG4+DJZJ6JAbAqu8RiyOY5GhXJDNQ0OTK0qBNbMmFDJ4QIsHJiA4lcDsf9PrLFIvL5jGTAkuWNcIJCJo16sQCXCqBuDw4VQLRkZpZmq4PbO3v4/k/exeWbdxEkPIQEuQ2Ayxw+JbQYBZxVABCYd/hZUlhfqcp9gdDDqY1LOHvqEppLa2gsN+BlEzg43sL2gw/w6nN1HB0c4ac/vYLt7SMkU3kkUswr5+hHwVU7JHtySGQbEkvIoAKdDTotngsZD89dOIfTJzdQzGbgJWkrmhLGtaij5NwS61A1JO0KxVZzNMKotIL6+VfgD2MkqGadkAXfx3hwjF6rhb3tfRx3eri/vYMxF0KvgFMXnsfGqWeQyRXQ7XXx8YcfyLCR6pze4RYubVRRiYY4vHlLstOlQXBiBC69GQxByJAwdPg0RboQY+VkFV/86ueQytEiSEHU7tEAP/r+B7j6wR4SqCKVLMBJUTE7ElUUTep51xKYkXwqKszYCLMpE4BCFcdU9RGEEKWOsSbSuZgOCSbjkeR4CoHB5rkJKUWHL1xzxP5SbGV5/XJYHkgWDRU3oiVPZeX3+xNabx0hnwrw+mvn8NKL68jlBWnFdJKEP0lhGAY46HQxGsbodQMcHrWxs7uHo+OOKOW7HR+9AQGckVikEbBaqdXxzOYpyf+sViqoVatywVg1BhtSMopHzLsZT3Hc7cka1fd9tIYDHA8GaPUHGE14/DgoYpa0g/XlOl56/oLYNI9kPetJox1MxjPLMiqM+dwBG0CSSUik4P7mcvATo9vrY0wb61wWlXoDZy++jJc/9y2sL2/g7PpJBN0Qfp/W1BFavQ6aqymsPlPGOB9ga38L5WwepVwVo4GDXLqIcDDGw48/Rm7aRjN9gDONA2S9XUz9BI6OTqMTfA5b4yVcfvAI3XCAc88v4dIry6IU3d7eRbkcIpeJUS+exPA4g84B1dUJNAoOonaA1oMR/G6ERM5D8WQWUc3FIA1MEhygMvPKQdZLUbyHvUcB9rd66Hd72N6+j3TGQT4T4cMf/RH6B3fFhpoZ9aVCBhcvnMHR/jaOD3bFmaRQoHVqAoVcFqc319FsVGRISvBq72AfN2/dRr1RwMsvnsBKxUOOZI44iSs3dvC9tz/G8Zhqh6wq1zksMBbIVvmqzHMl+shwn5e7sbu0NduiusF+78mBtl1vbG2oijGCHkoCW6z97LBEVACGdiL8G6NGtAQ/Cyrr4Jf8cLWV4z0nA2fmkFHZGEHqiON2C51+X5TlMlAJI8nkzqcSKGXTWKqUsdqo40S5hvXmkuSzy91J8ovEHtAaXm2AmY8mgOREgVEOlBkpQnAxKXl1KXSHA9x6uIWdgx0sLTexenIdg4mPm/cf4e7uAbojOmioO4mo+YybCQd/iTBEpRDjG9/4Mr79D/67hcNpi+W5OmrxX7NfNL9259Yd/MH/8nuyPhFklgGz/NsqcEmm0P1qBuBaho8MmSby3jgAo9Kh0WigWCzK+eL6RDUfh2sjfyTfy+YUwOVwjNcLl19VbKq9sSok53adXFzlPBrrW77/lFELDPsDyRS1PY3UMtwivLRkJdabDbH/Yx9BIshgTAB3iP5wIM+XEGWQktoEwJVaiHb/Sc2/lSGrZn2L30asazhrTyGuuGk8c/YZnDt7GhfOrWHzRAnpVAdufAh/cB+RvwsPQ9n7omQJcXoJyG0gSCxhGFUwjvIIwgx6PR+d4y6GrS5G7TaGR8cYHB1hQhVufwiPtBBmufM6llgMElTVDpgPq9RScppVE2lfxeEhXQo4nLMDfro5ZAhyl8pioZwvNuBw70BKgbeZY81cgWuV2CTtsFeoN5dQrTUFHCSIK7b2TkLV0eIyYQiUAqzObTTVKl1jBWQtmEE+MUa9PjqtDg739nCws4PW4QE6x0fG6jRQe3RbQltRoChJVdGna4iSNwX0tzbKBgyTjmPBzkTtUdXNV4Eo7r+8HhSYVZcHBWCsZbIlJj/2O0Y5O/8brl1pY4NsFE8EA2b20qYzMICtKG2Ni4cM0+W/F2zpzXmm/XzsRAKaJtMptDm4Hg5QX2rKY2llBeUald0TuZZnlqrGnj5hHDvGJFgRkO21Mei3MRy0xCb56OAQxy1aJreEhEk1Pe9vWlJTdUM1th2ua97nPNPWNPAzoqM5/TPzBXtm9Jo15ANz7q2Kd3buHrOh1L5IAVwlq4lDiJkNzJ2TTL9jzq8Mp61iz/ydnnyrPFIA3e470trbTHSx3rbKbnsedH/T7GWbu21bOPPphJT86ePARfBhUYH7JEHSrtGz3zE1luxdfw0AVzLc40jUt+wPsgTZCYTZXs/0e8IH4XOKSw4Jo3Q2o0NShBGJd08AuKqItaC2oulW7fXpAK7Wh9J4yd/yVeZKYCOWljWSmfUC3ko8Ad0C9N6Wr3z7RpFOYi/XGAFFshkUiiXkC0UUigUh7AhBRPJgTa0ttv2xkJOouuXDDzQXWyJACODSdULycfUhebgmC1dBXE1Bks+8kItrwXUSUkiolCxbcRRTq2gLfAgIRNK71CIK4Coh2FGwTNZVVdoSsCU4qznynHcwEiCrz21IOtJvZDyjwFVHsdn6LnUC2aDq9MEOiIQjupbefbSP/+/7b+L9j25i/6gjdTrBWwKirKkF8OMsgsQcZqZn8khlC0hly/JIJItIJgvidEc1rjguCPA30cdU41VICKW6n+sVF1iSna2Vstq1EixKiWMJo8oI4EotFrO2pwNVShR7tEtWzouSdQSMlMxc7jcEb1V9SzJN1p0gizGywT7Sox3ERzeR6j1AMzNGwRlg1DvGZNxXRbgAhfO5o9SSPwPgquqRt4tVUs/IbeORkFvqtRzq9RzWVpewtr6CM6fPYm1tHd1uH/sHh3j/vQ9x69Yd+HREoNsRa09xHVOyjtajKngRBblEazCHmvffSJxLZgDucgVrqw0BbzfWVzEeTTEc+EKUv3HzLsZj3rdU8Kqx0icCuOSAyP6ra7fuN9bRRsmQvFt5PfF6pHKUD9YRiwCfrKT8ZaNgns+O50rZRcB2Rvz4K2b61jrZ7jOzNXNBCWufi0As3W1IMOO9W6pUxF6dTn2lQlHAW9aiW1tb2NvdFXcJ9pbcxzSzXckbPAYC4J49K6p2grcC4vb76hjIeZmZS5mBJSgaEsKgoYJam/7ZhqfFjXHl4FyO9yjFJxmpJXipsZelsIVqXDkH0s/M5+QWwOVrK4FAyVB2Rq49kSXVzJ06FKi1mbesg/S5Z/uMcSoSEY3cVOogouRXrc90HkZwW3O9FYhOztZJ9oIkl+TLVRSrVUxTaUySKfTGPnpcUwtFhOwDKhXJxk2Uq3DzRVmHSNKI6YgkhDwdBoe/8588xdH+invj6Y9/MUfg6YX3izmuT5/1rzgCfyMA12wssy82iPznArgLuWY6gZN31r1/G1f/xf+psJNhplk2UYoKp6Qy1iSnbMbqNspEkyXB31FAiaJDHRwJkCY7uMmCWWga+H2rsuCmJ0wkAZ+opjJ5GlQFJkeI4wEubT6DJbeB4GGAaCuNvVtHqBQaOP/sK8gms0i4DKWj9aVUh1JQqb2uDgSkHLFWgDNboCkOW4/wZ3vv4W6mDSeXwMXaBl4sn0EjymMYTfDI6eJOtIufHFzDZf8Ih9kEMoUSNjJVrCGDweExyo0KUlkXpfQU1VoFy8sNNKs51DwHFWYU0X6T7FgW2FGE4TTEcRDiOOawN4tEswG3UsDUS4BCMC9BAFczmCSjgGoPql8fbePKd/41/FtXUfAHGPbbcD0PtWUqPlx0Oax+tKVNe7+LQbeD4YiD8qSAfGyfxb6QogRjWag5UMr2VOtCm+84zxsK2aiHEUa0ZBpp1oP21RxEzEUjUsBGIcq5NP7O51/CCxdOSm370a17AuDuHw9lWEZQiEojArjMa+0NCDB3ZaD2VwG40jSyME0mxK6IAC4BOxZrNj9SFCELAC7fVyhNPtNaJmpBJRmhtNmOqfXGr7z8GfyXf//bOHNiGV7WQyKXgZshM1TBUO1dZ9TxxxoRGRoYxMyhRaUwvkO1Tw4mcEa+KHDDQSAZaDzJBGr2u228+9FldPoDKQhD2uaMaWKioKiAPFRA899UtZlMOzKTVf2gNnoKWFIZb6ZiiiprEWcAXB0sRYhTwJnzp/DaF19FqZKGmw4RTweYjPo6YJsEONg/wDvvXMaNaw8wGjqY+CmkkhVpzjQHhHbPbNoUwJUmlwNH/p8n0Q4WeN9TacKsPF9BXKpGJKuUAB/VMDEZvrTtDrG+0cRnX7uEM880kS0yszaCm6AdYB694wg/+vFVvPmXl5F0C9IwEmBl/pcOZ9ldkjGtSh8OrDiwJllB1xWj+hELKGZ+JMQ206Pyg5a3DrC83BSG9Mgfo1gtI1lMIZ2lvWYCGRa//D3eKzHZu4E8B9c4AmRTx8UwAr775lv4zg/eRMuPMUlkMKG1VMwMXEl4nitwDXCrg5AY2YyHjZWaKHFTmSrOnH8FjeVTWN84g2ajhqk/QOd4B3v33sPnnqtKo/POe1dx8+YDuMmcWHCzOabNqJKNlQW8OFSyAMocRDFkB1piOsBKo4bPXHoWS/UqchwyiDIjiZj5RzzP/Ay8tjl4oaKSLGM2qLQqO3UJ6fVnEYz4XSp0qOzgQGWA0WCEYW+Mw/1D3L17C49299AbT/C1r38L+VIZYcxrbIT93R0cHx7IYObmlfdwZimH51aqOLh5E/HA5+outvqRG4IJrALST+kIrk0Jh/O5cgLPvnRGHm6GduO0h59i+/4xfvC997F1t4+kW0EqmZNoJv6cmUsJGfJrvjKvb16javFJdq9qzS0xwrJ5Je9Rrjfxh9X9lKCdkIaoLFUVolh7cTic8gSsXl5bFYD3uH2MTqct6km6ELAXqjSWsXn6LMr1Jh4ebOFw7xG6B/dx6XwTX/ql8ygWCLQQwGTmaojtoy4+uHYPh60AcIu4fX8bP3nvMqZUx0ZJyZKeTCIk0rG4OuRTKZxcXcH5zZMo57JoVEpo1muiGo5jWtBHor7xx8zOnGDoT9EdDtEbj9EZjuTRGo1w3Otj4E8QyjASaNTL2Fit49/78i/J/fHw0R6uXrsqFo5cK5grVatWxKqt3+2i0+riqBdg4EdCEisVaaFXkL1ua2cHd+7d023cq6DYvITnLryIr7z+NZxZu4hBG9h6eChK4+X1AqJMF9mTHrxSFsuVMhJRgZHlQJhC0B0Lk//o/mU0Mh0sVw6RStxH0Pewc/cC2t3Pwc+cwI3WIfaGPaxtriJXBLysi3w5xsoJHyH2UM4u4fhRCnv3J6jmStgsFYHDEN09svinSNdTqFz0EDYcHCFGbxqiN+qgWPLEcmvqA4/uB9h92KHMGq2d+0g7Yxzu3MT9qz9GLsHssRDjYVfINJVSDknJW58K4SidjrDUKOH5SxeF2DUcdrG6SqVkXoDKm3fvwk1McenimriCpF0OshK4cnMbf/nuTfRDD9OY4FEkYJdV2y4OoO1AQb4nrg9s0nVIq+uIWhTLkMwM0a11si1x5feEiGUUdsaql/uDZnmqNawdtM1UTGYgr8MS445g9xQZ9Gs9EkbcH7lmknBhbJpDRxjhtP0+brXQ7g3EPnJqQDoFcUNZ47LMvs2kUabyPHRRzuawvFTHudMbOLG2BEZMJ6IJJsMhxoOh5EObcbcOgdIesqWiDJ19grpBgL3DQzza30erc4wmLfhObOCo38WNu8y/PcaI5CUOKEWxbyw0BcigT7qPShH46te+iP/4v/rHehhnPENDPXysM32iTbUA7s3b+L3/+fd0CGsyRS2AO6IdskRMGGtEnk9jjSiljQzUVVHHdY911eraGlZXV7G01JRztru3Kxm/BE359mi1zN/XuovDM1qja95uIkk7SaMCUN7STAGnYDwBzEiAI+7XzMHl+7OVpNXg8TrhYL/WqCNfKMiQkXUs92cL4ooziYC3UogIoEs7cVFRk5rDvUGGraqyJniroQlaSUYR618PF8+fx/lnTuPkegmryx6yXhcp9xjT8RbC8T4ivyt9RTK7BCe7giizDt9tYhCV4ccFTOMchsMJ+gRrRyOA75E5wvv7CAdDxKMxUpGLdOwK6E27wIDXWUQ1j4IiYhcu179VFKpnh5DeBMDNiPJJImG4eTkJ5ApFsY/P0dIvWwJcOjOwNlvMG4xlyMlzY7Nws/m8gCV07Kk3l0XJm/RYQ2g+uRH/ynm1qiUOBEU5aB76uwYMkQtJs20P9vbx8N4jAW8Pd3fQ73Qw7HWldvI4XBTfG557BactaGtBJbU3DAW8VHvlef6t1LC2jjLqcdvK8q2IatYoeKiQoVKYQ2sOXmX4ylx0upXI685BXh2+a6agVebyXvCYDSe5hkqanOWEG5WTKBuNwpP1gqiBTLNpgcRZpq695+gQQyRJ7g1HyAgjrgP1Giq1GkrVKvLFgjrc0AI2o7mYYn3IzGDWXMOhDLJbx4c4PNhBp3WAfu8I/V5HCEJUlXEgzvVLbIwFYVOgnf8TUMsonYVUYoHU2QTfkFJFwGpyaU3PqDl9ulDZpcpgKAYoWbCCtLbLYsaje4MFZe2w2+4ps5c2KlzbUz0GIGizZSgi1vpT+50FHvFsf7EW3WrXPQedVXGldd18FGJBzbnV8OJ7mv3ygjp4EdCwtbY+nx4/+WpBC0uklfvHWsou/J55AcmklRiridiBkwBGIJRALgFcOuZoTvGcW2xBYc3XpfJRzxudrYbi8KS7poVg7Z427961fBVNrZBcLaRhjo8Fn80zyDNJLRAqEGrWAQvk8voiMdYzdsokRBIo4PeshfJCN6R3tFGzc27Da75YLMmjUCKwWwDtjflCJPsIMYnZ9AGBEyUsyezKxgYM1I6VCjvu/YwYohpXcljVaMxk4Sr5Q1omfnrjOEZyOEEg6xah6vH59WvVcwrgqhW35FJnMrJ/SuYoH2KZTGt6A+ASrKYVNonDXNNJfqbrAjNxhdBhAVxdh9lXOEnOIZICyjNXdRjEuP1gF9/5szfx4dXbor5lVip/LwLXCQXJ5b7hmk0gKJ2Bm8ogmasgla8hnamI3b7r5uC6WcmxpWpXaiYhzlgLe34+ZmOzD9LsdgGnbBkime7S6NskcomJIcmbytpYbJ0VxDU+1ppZL+C05t4KgAt1fhBrbXcMeupk/D14ox1R36aHW6gmhsjGJAV3MA1Gs6xlXqGLZEC7XszJykrMsKR3Xock43F9ZEwN18jlpRJWlkvYWF/B+vqKOJHQnWJraxcPH27j+o1beLS1Iw5JdGahXa3sw8ZZy7r7WYIK12p/qvFXJL0RJE4mImQzEAUuAdyN9TUBcAf9MXrdIW7feYA7dx6h2xujN2CtRkIaneK0ViHoLeMj3mQkztN5xJB6+JnFGUoARO3/eZ/xmiJBQG26GY9AUoTWB7P1ydT2qhw2y8onAK2zWn3BAWG+fj5el1oA1z7lIoBra397zgZ9zjL7UkfyHt44cUJqT1k3zXUs82eSNgjWGgtgq67luWSfzuetVCo4ubkpn5XzMgvi8me8P+21otudzUy3ThQmao81GO8ZXrNmr+G5nhPBeAxZQ2jese9P0O0OMCYBW3oUdaZgPWfV3nzfllgwm5ULOU33IEta42mZOTYYYFfmNqx9pa43VvZmtiDzPeNeRDKBALWz+ofnmdNOo9A1kRISf8I6nE4UhsyUK5WQK1fg5vJwsnn0ogg9uja6CfiJJOJcDnG+CLdah1OqIE56MtN2eEGS7xowTitC/FSBu1gmPP33v8Mj8BTA/Xd4sJ++1PzYfCUaAAAgAElEQVQI/G0BXNuAaLNvd+DF0txiUE8AuOYPew/u4ON//nszqwcWw7rhakOr1nRzFe4nMU0FJBX7DrUmsVbL1u6BAxaxcxD7Ih0IWjac3VSVsZ+U7KqQ9mdJBxEtMDHGcqWCzcoa9j7eQevqFEvOKp5bvYhmZglxZCxc+D75+ZO0HWZmB4tIBTGk6Td0MENOF6WX32nj2OvgoDzG3Z17aMY5PL90HsmAqlcyHn30k238sP0hvjO6h9sNF1E1j1qYwokgjf7dbZw+tYl6pYgRgdV6DsvPrKC+XkalWkAhk4OXzgMJT5Rn3WCMlh9gwAK33ECiVodbKiFOOeIk47g0mXSRpqVMisxFDjsceMEEd9/6MW688QYqtGMZ9DGMRjjq97HX6uG4N8ZRe4AxFZ8carGAoC2gS2vV7Fz9YoYus8ZbjjktggyL2QxnrerFKnQ4cBv4U7HVFHsRYSlbda42vDI0ikI0i1l8/Uuv4dK5DYz9MS5fv403372KI2a/0iY4mUQxR7aq5m3R5qnV7ohdjDgcCctVs0ztVWwtlOcAbhLFQl5YhSyOqOBTwoCydK2toj3nZKU6Do8tdXBkk7I4cwWUKroRfuvbv4Zv/+qX0KwV1T45n4FDANcUzJa1K92RZKkZ3bG94cSeCWoNZxneBHDHARLjAGGri+nARzqdU0vdCDgcdPHOR5dx1Oogmykgnc4KE3Z+L9F21BTuJguIoCSbOMukY8FGMN6hfSzVusbaB1S3yb/nNnRMh1vebOJXvvpFLK3W4DgjONEIsaglA2mM796+j5/89Aru3NnFxOcwrISEk0M2UzIFqURwyvBVGl9rS2PVimJlq+uGMm312iA4zeaHAwKxUhcba9bnLEr5+mMkklOc2Kzj869fwMlTJeSKagnjII8w8PDgYQt//Ed/juMDHxmvIoXqNOQ1xfOtGal8UQVvdWjF97EIHMiAL82snlDA+wQtb8MpsikXJ9ZXBBT2/REK5QJSFbKW08hQEW+yvKWn4PtOODhst0RdUkh5qDebmLgObm/t4o/e+AHeunILvSiFOMXhroskz5EB+Wn5J/mfRi3A+Vk+l8XaUkUGCPXVs3jh819BIlvDytomVpeX4fgj9I92cf2dP8Ur53LS+P/4Jx/gvcvXkPIKyOWKBmjk9RmJkobXwiJoaxsF27xxHSZYR8Axm0qK+vbZc2dRYl5OKgnyTqjqjcSaGfIZXA7CAg7ICTc56BPoC2Msv/IljAsrmAQclNBaiw0kB30E14FOa4ib12/j3p2b2N3bR6fXx6uf+zzWN07KsIPqb+a3MaeNaq9Baw9LOaCRinFw6zb8467Y1hPQipirm6AjgI8EGd4hyUA8r7FYDH/+Sy9i5UwdToadxVBcwG59vI0f/eBjDLpkolJZxuaGDVSAFAc75loWRmoyJQ2g2MuzqWTjxK2TTHMOH8RakMMeHbJQTc9jweaYWcalYh6ZNMGyibD4ea/TgpgWYZVaXY7laDxEs9kQVVtvNMRw5MtxLFQbeOHlz8rA4/D4ELtb9/DRO3+BZjHEv/+NV7FUY4ZkKHbp/UGIa3c7eOvdOxiHeSTzTbHS/7//n3+u7HveD5HeF25KHR3SToyVWhVn11exSrJRrYxGuagq0ZD2qFzeIlDdQwCXKtzecCTvsTsaoTsOcDQc4ajTE0UuPzfXwvXVBpYbZXzulReQS7u4/MEVXL9+UxpZ3nPLjboAJCvNGohmUnX3YOcYtx/uYTSaIOPlZFhXqdRRKBTEIvXRo4e482AXg7Ao69CZE8+hXDyBJBXU6TIqzRKee+kM0qUYubUSSpUmwlGM7iGfL4GTJyoYHG8hObwD9O5gqThFMd9Bwt3HqFXBwb0XEU1fQaaxhHv9Ltpkzcc57G63EUwGOHMhh5df91CpDeESCD8qorcFpCcppIcpTPanGLSniJMJ5DeSKF5wcZAOcK/bQ0ib0TyQK1EZk0O/52Jna4CHt7dwemUZRw8I3L6D3sE9TPq78BK8p2hLRTvAIeLpWK4hL5PAqZMn8OzFU8hlXaSTjlhlxhFVuTkhMHEP5Fo0DgZYX6sgn6IKnmBCjA9ubOHyzS2MIk8Y/cKSEntWddlQMtY8C9ey+M3YVvd585hlzJqcRKnbjEJqLljSYZk1qzBjItkDrDXyY8OjWblqLFHN783sCo31pb4Maw4FC0VxF7I2op040O/RJnwkdpEEcHvjQEg1oQy9WE+qUwPJOox4yFGRmy/Jmky3gEI6gTNrS7h0ZhNnV1eQCHwM220ZXMrrcV2gUqZQhEMSXMJBh/duf4gBFUAA+owfcCKUqhV0hgNcu3UbOwfHatNL8h4dPyyAa/ZpN5qikJ3iS3/ndfzmf/07etzmhiaWdbjQLn0agHsXv/+7f6CuAbRun1DlrrbPJPSJpTIVuKamkjk/9+eZ/akOsHn+OXwvV8poNpuSs1ytVoRYRgeXdrcjQCDfJMlRmqUVyFosdT9jUAyAK0NTqZUs0KMfTIkCWidItq5YUU5mKjBVFOh1xwFktVYTBS6PHWsdgl0EcflgFSbgLeM8OPwS0J4XN+uThKh8OSiXmo2DNRBgC6TPUPIbMxw9PHv+HM6fPYWNtRxWmknkM12kk8eIgj1Mx4fw+6wvE0jlV+Fk1xB6axg5dQzCEgIUEDo5jXalCiMYA/4IrZ0tHD64j2g4gjuewJ1CHgTfRLmsdCS1gpR7UK1JBTA1+bcKJlI5odm3dOPhUF+t65PIF2gx3RQAN5kuCFFAAFyJtZiNY5X8FwRipcxzSbIMQcLl1XUsLa/Cy+ZEWc7aVNWH+tCezNgQ22uXx3rm12BdRSIMej0c7R9h++EWHty7j0GnLUQIxiwwI53gLYEcGfqxNjGDS0vyteuMDqHnmdiq+LPKKr2GlIBgbWhVwWLXF633eLxSAr6KKkXUJ6roowW6zalVZwAFbS35xJJVBGzkwN5mdRuFk9bUZtA9q/9JYFCrZOmtjAqL+7BYL8ug3RGel5ukGohOOlQgsrZQvQ7XDYJVCU9jK8xhMrm7rHcIxo3EFrnb7aDLbNtuC/1uC70evx5jOOhptq3pwSXT1oJtBvaUutjm8RnSgF2THxvgG4fr2fDd/FBUziYTd74wGRRMwBTjCPTYkMcoaVU8+5gC1AK1c1TIKHStza/dT6xy1xBqZVVZyAXUtdOAunbfsHmHYsFrYwMYNWFyBQ0B3QIOcg3qFTZ3VnoCsFg8Hp8E4H7S/qZgp2YvKgFiDuAuHnsDm6u7jZCuY8m+JemZ5E7mqDN+Q8PfzTVo3qs+D+9fJdLzHg0IIvlcl7kvqFuW1S/Pd2l77vQzWy8W6yUlR+MxANeocYWkpQCEOM4sEJn5eUkQEHtuIVVwLWb9ov2XKNvZY4jiXwEKAXHNjIbHiPcxVa10GaAlMUFduuNkqCoV8iT3oIkhphDQ9dVWVWyURxgPTY77JJgp9CUvm0QCUd/OlbiWwMB7lO+Z5HK+lsyo7LmyXm5UmhliidqMW/toBWX5t1TaMlO+UCDZi0RjT5S34u4jgK3m4PI4KKDL45GSHoLrlebMKlHH5siyn2cm9kG7j+t3HuGNH76DG3e2xNSLtQVrjDB2ZY4i59uQ6GTexs/A+BavADdbRNIrIeWVkfLUVtlN5QTgJceaDxK61O6dwC1zfjm307mHJYPIiSfAJg9BGJU0THqOOJ55iBMeItY+VNsm+D4iBW+5ZxO4NeAtv9qs7YI7Qs4ZID3aRnq8jSwf/h4ykzaSQQfBqC8K4cU+1oJetnhaBG/nrg66bnG9Z03U7w+U2IUIK8tlrC5XsLm5jpMn1gS8zWYLuH79Fm7dvovtnX0cHbcl6orqYtYPkn8zG3LItHSekR5RfTvBkPWRUYp7qRi5bGLBQnlVANxuZ4B2q4c7dx7i7j0CuKy1JmI9LTbTdibG2Z28W86vHIknk3gjY53M/ceKK4QkwX6UZAi53jSPmTnZ1lJ6NscVlHW+3tmZji6njytxn9wLHlvin1jvdZ9Y+KYl3hgnDe5RnNNwvyLZQu6FTAYnNjYk95agLqM1FvcyvdZ0xjwYaI47CYpCpAgjUe+TfEj1u9anuj7wfc9VrsYNwjh9SC9v8rz1mFD0znqBfYMSR0kG4z1M5xKq6TnLstbJ7JUHQ62vOE+RmamjdZwQy+0cQepezmR1XmGPr521WmWuJdVa0ip/l8+lDjcGeDUiD7HBVpxbtgReg2JBbUhrklltz288j7Wxr825H49dKpNFKpuFmyWAm8PU8zD1Mgi9jOThjlwXAQHtQhHCcM4WxEqZswWHDkgT7lcxwn/8Hz7F0T79pnj6k1/gEXh64f3/7L1prFxpeh72nNpO7fvdF/JybZJNdpPsfbp7enpmLHk0M9ZIluyRDEdBrCAIECBOfmYDjORP8seAIceGY8mBhTgRLEi2NSNpFs9MT+/d7OZOXvLu+1a39v0swfN+31e3yO4ZCAE0f0I2qi/vZd1aTp3zfe/7Pttf48F98tA/+wjs7+1pCuPwfcwIzBA4VVPzmT/6rNU4iWq6h4iZapcY/O9zH6OysohP/+U/HjCgJNRe/8rjz2nsOpRl5ZFCQLFbzRBOKTkVaKoUnvy7YVhJQ6AbX9OEDxonNtzMynQAl5t/WFkdJ+wwzh2bw/78FuLbRRwLzKHoxBH1aIWZgc/niDD7SUYQQMwGmGFqAt2HwCSpM/kaaP3Q6sHN+FjsruLtBx/Dajr4wrErmLBHESaILLaCB9gKH+B7zgrescvYylCJEcKoG0FgcQ+vzp7DbLqITz54F+uHqxg7PYLZC7MojBWQSOfgRWJowUeDIDgbmGQK8ZFxxAtjCMSTKlPE8hEJ+qK6kYIzHIVP+2o5BD6c/S3c/f73ULp5C/m+B4tZYFYfD9Y3cGt+CfWuh45gBBGECVoFJLZEDw5UkafUMsZQWn0G8nMD4OqJj2KRacsOaXTJ7nPR7PZQFwBXxk5quGsEI8q7TADc6UIGv/Lmyzh7fBKVWhnX7z7Eu5/cQ7XD31LKx1QsjGQiIUOpbt/BYaUm6gAO6DhwFVtEdgXa5k8BuCZ7B2LLmEmnkUqnxKKGoI8pXtlIqIHMUX4tgRa2iCFLZd2RJcpmg8d2JBaS/NvXX7iMWDSMSCKKQDLKJ4GvLUzEGpnnuNgrqqJfQEhFW1a5OlqdyE5ZGnXazLa6AuI6+2U0DqvIFMckw5Lvc69WxYe3bmDvoIRYNAHbTojaQimUVKMUChFu5uBSZdryGHFIzUtUmksOxAQspT0gmdks5AgyWcoCz1NDVYK3iXQMX/3GFzF3egYBqyc3KoDIXqRKcnVlE++98zHWVivwvATsSAqRcFzYhlQi+FQvB3sCtAqX2Q8L0M7zQSkV1fBEXpcUqBwgMPuDTQ+ZglzLlNVXXw95HI8ALlnS/H2qd7q48PQUXnzpFCYmMwiHOfSyATeCWt3Be+/dxYcfzMPpUU0RF8tgvn01nIvofDI1dOMfURdoRRgLYymqZaig8gjJZidQOTqSxZkzcwI4Vir7iETDksebTmcRoepFq/pJCmn0eri7+AD3Hy4gG4/g1StPI51JSrZw2/VxfX4Rf/K9t7G0W0PXionyjW7QJFQozYUeHmg7Yr7GVCKOibGcNMkzZy7hi1/7DTihFGLJHEZzBQT7HXitGm69+x0czzbF5vKTWw+wsLSBja0DFAqjygpPLMpcsYiU9z0Y0KtFzzQTRlXDRigaCiGfSeGF565iemwUyVhEhq3MNRWRmAQ3egjTrpLKtg4tKC1xEmj0XAQTacxcfR0N2ku6bB6UbRqCuuH3g1h4uI6b129jZ3tLBgO0b2TO6nPPXcXM1BS6nTY8p4dtqi+XV5CIBhFxahixLYQ7XWwuLMNptsTNgDlNBP1lMESWN4esvot4IohMMYJXv3IV0RzdDGh93US/G8DNj1fx6SfrCAazMjQQNrYMyi2Eg1Q40A2AxAoXsWgc8URc3ruobdm8+BY60rwzYtkRi3GxIgxFsL1fQsiO4dmrz2O/tIV2q458NiNEkUwmK9dnNJFEKpsXBS6BWTK/aV9MhSptX8XKMxZHdmQc5688h929fRkE3fjwfazcu45suIXnL01iZpwsf7X+UF27uObi07uHqHTC8CN5RAsF/N7/8U+xf7CjiCoeeUC0KOM5T5NxD8V0Esdp4VXIYaqQFVvwBBVzJJTrc5P5Nu02My/7aLTaYpNNFW6t28NBo4n9ck0BuGLd5SKTimFqvIDZqVE064fY392RvCgqj/lYBIhnpydw5sQMjk+OgDaQh7U2btx9gKXlDcnNCgWoeoihWChidKSASIRMeQeLq3uo13s4efoS2l0bH11bQLXlIZFL4sLlMzh/+SlMnziHuWMnUd7xcevGGgJBF1efm0Z1/yOgdgunRwMYz4UQjHTQc5polKdQ27kCyz2JkZkMNppNLJe6aPZsGURx+HXuoo0zF6m4ryCFJDrrNg4e9OGU+0DTQnm7gfJhCxNzI8iftdEf8bDaq6JFtTMtAKMeUnkCCTZKJQ8P7qxhb20LT81O4tOffg8HK3cQs9pIRFyxg2cUAzNuleLWwuz0FObmZsXGPRSWcSz63aYcS2rRactGS0zacLLOYT5iPp9AwOvRYxv1ege3FjawstNAy1GqW5JWlJ23sVxTjG4DkKgaTdVy3B/V+nlUg8oaMmCuH9WVpi59BLjV6iNRkggZULt9aNLP8KBbKVN1XTY0TDLgjSlIuW1zCBImsNXzcWLmBM6deQq9roNSqSxuHgfVGj65ex/LW9viGiKmy2L16iPEiALqPUisiFHZAiGrxDng7DQxEo/h6ulTuHruLHJRW2zHOXQMyjEmqOLDD4ZwWKsKkYpquZBt46BcxoPFBbHEzRRyYou6sLyK/VJZ9m8hJmp1owF3CDDyc4pFe3j9S6/gt373fxk61gY/MBI2c4SH2tShvy4vrOBf/pN/JcdGBleitmyLEo8qBMm4YwyKkJ1kIi/EJ2UnShU890+q9VXEBl9jNpPGuXPnMDs7i3giJTXhwWFJxXE0GqIG5GPRorXWqMk+zmNMADccoRKIQHJ3AOcbxd9AYaBBQrGldzjYUiCaKAr00It1RCaXE0tNrmG8LmlL2HV4I7nTF3Cd5x2BMAXykwAomC1s5pbRiYf3lH2RNWYP4TBBAFtKOdYN586cwtmTxzA1HsX4iIVErIpYuAw4B+h3yqhX63CcMOzkFBCbRD88gbaVR8NJoWcl4AfjouzkvkmCitdpYGdlCesP7sNvdRDigKvrwutSZU+rwI7Mf2mWohxE1FCSdSP3pZAoPoy1La26FQDJRZrZghzscyCfTGdQKI4hlkgjFOGeRXKawBQqykJbEXO4yP1KAbgdDeCmMDk1g4nJKUSTSdgx5udq5Z2OBDD45IAcrBXVJDTpck/WK+YDb21s497tBawsLWNzdRkBz0OCAEwogJg4nigFrrLr1NatQ72qGQ6r/tOAc8qpSQ1f1TUgw1YSdEki1DaCKp+WN9qVagBXhtvK6lLVoBqIlhgPpahRSlzTK6g6RyOwUkM2ay10Wp0BiKvqcq0cFvtK5SjA85bnu9iUiyHHkSpUSNA6hoLLUChsgbgVB8u8UXXHLLpEJi1gFc9vDuPZX4iinFbofV7PHdQbNcm2ZTRBrVqVXFvWTe12HfV6Rb4ngGVI0pLnSSKwiXPQKlCz0nK2a8Bv5TCi/ijQWh8L8371sTLWjup96zNM15mqxtQ2xdp/eVi5ZWYLw8DAQOWkFqbPgAaDvWWITKT2JGPTfmSherSAaphST7ZNXq8ocrW1sppZHJGEzWPKV01ieByw+HnfG0BE3sURo2lwTMW2+TEA1xzzR+6viRwkHLGMZm1KJSt7FvE54rmh+0E5XoZwYV6zJmFwv2EPSKBBZcmqaATZwx5RMWuoVj5LE6RhSBz6TPkcAFfZ8bOS0Io1vVXJ+q5rCBkLsFcl4CC1tiV1rbETFltXXq8k2+vXb/LuRVnr0OUpIG5HBHEzmTQmxieRy+dEWchrjaSGZkvZpYrqXPa+rlwH/Mr1TmUhczZkidvOAMAVJbYC1/nv3LvYRxlQVSnVVS9rCB5SK4mtu3In4TrLNUdFJFB5rNzFaPvK+j8qqluVhctrkeAtH5+qavM8BHAJthBgExA3xO9Zc4SFcs41n3MDOqAtr+/gzoMV/PTjW1hjhI6dkL2M+4FYLPdcyV/ljQpkj2Rm3Q+CvUDYRiCSghVJIZbg3poTW+VQPIWeF0DXo9pPzQ0YlUMwV9UNinQ9IHDwXNToEUmfR/wQZZXOTFwvYMMjqUhyblk70RVJJI6ARceHmKhvJZpJiCUe0sE2koE6gs0NRDqbyPqHSDgleLUdeM1DuL22sr0dyjQVcoT01+rak9nWYy4DR2Rmxrs0UKvVhHDLPoPg7eR4FidPHMPx4zMC3vId04nszr0HqDdog0yFJc8FAqtqXzEERkVIOoqR48+ZX96gPXBPZQqzxk8mwwrAHS9gcmIMk5MTqBxWUTqoCIC7tLIp4G2z5cjnLZbohlRBcYKQ1BSASyIEI1RMzaRU6IpcJDn1POc0gCs23jzHTL6yPkbmOBmD9M9bt8y6+PPA20f/Ta296rGHRUVHfQavHV6XJLKxFiLhIpfLIZ/PY2pyEqOjo9jf28Nh6XCgrlfOJBZoLc+akb+rCIqaqOE4QpwojhQFwJXzQ+8T4oYhLnSqiDjqRR7tXEw9ILVqkNcB9wtPHjceTyKbzcG2Y2g022jUmqhUamgwokiyuR3lcsN1RpT8Sg2r9kS9j3e7ckyG91Cuc7xRGU6w1uyXvAal12EEzZAdstSJdE3TznyqXtZGLkIiYAwT1xYSR5hVrQh9vM/ATUUIgpZaK7k+sjfhrNyOyi2Sy8PO5hDIZOEnkih3u6jzeUMR+ARu0zlY8ZRapwJhpcD3LfT+h68/wdEGO/6Tv/wij8CTE+8XebSfPNfgCAwDuEfg688AcIVh+tjB06Dc5/QM6o7DwO8RNjt4kMrKAq7/we89MsgzrCBh6OuiSAog5cM02AiHN3cp+XUTKNkzhsfNn0nDr4LkzR+jsjAvUXAwZgN0GYxOhpkNixmBbh/RiIXLT51BdWkb46tTyB6mkbBo+xVHOxpBN8nMSQvJSAK2GwI4S4rENfOQjD+tCGTxyI1d9+qU0xGUut94gO8uvouO6+BS4hheOf4MWtUWFh/OI+S0MHdqAjtpB39RvY93g3sojYRkiDi56+Jb2XM4FRvBn63dwu2Nu+gFGrBsH5F4AonCKFIzM4jOFpGcHkGemVO5EURTHLgwd4pFfUQsH2nnGtaMd1fUw1EZusZcB5s3PsT9H/4lwqVD2F2W9EDdcnB3eRV3Hi6j2bPQ91SRz9dF3SLVOuGQJSCFsBtN0aZBfqOgpMouQGsjo5rUGTXKZoPNiosewZp2F/VOWytwtQr3cQDXd3F8vIhvfuV1zE0VUSqXcO32fbz36T006NAp6uIAknZQMvwidkwajQoVXWTbUWXHz+pnAriKLcfihQNGWqbUmw2x91N5U0f5twbAVYWctqezjMWsGnIRljw1msM//Ad/D5fOziEYocoijkDCBiJUQKssmQBtmcmuY86unMdHuhIdNCEALhW6vI/ndBFwHQTaXaDZQW9rF5X9Coqzs7DIDvQ87Dfq+PT+fRnyhmlvFIzKe+AfxdRlU8vjzHzMtrI9kRsZsmTkK7a/ssxxJZZF9aHMZlE2SlQZOl6LxuZ47qVn8cpXnxOlIrwuLL8Pp91BrdLEwsIaPvrwNrY2y4CbEpUih5xihWiRkczzg+xxNk4EcGmdQhWjYntLcSyVsRoC8P8sfmk1ZIZnOhVEGpK+5NFppr1m9Tp9B71OHVEOtF9/GhefnkYqTVWjsrtmDuf2dgd/+m/fwvZWE6nUiLCcAzzHJSeIaizxfJN1iK+JhbFiUKrmWtQ/tD8Wa1JLZXsHPGRzKZy/cBqZbBxbO2vSTMYQQ5hK+EBImuLN3T0srK5hdXsXzXZb7O6+8OJFPHtuApkUrVKZQWSh3nXww/dv4N//6EPsNzw4VhRBDg01YGhs7JQCl8cISCYTmJooCMP5+LnL+NLXfhP1Pq3PAxjJjyBtc01r4fa730UeW5g7OYdPb87DsWxcu35XbHxmp6ZlmMfnYeNthrbGpscMzo2VEAcl0rDAw5m543j+6hVkEjFRqEXYgOhhODN+qXwN8fNkQ0NbqJ6Let/HXrODU5cuI33sPGr9MEJB5uxQQcImklxhDjoCeDi/jrXVLWxtbQlIQIYo2bUjIwU8feFpaVLI8qYt6eLSKra31jCes2G7LTjlKvxWV7Kk/X4bwQCtf/pyTO1QRMBvt98FrDYy+SAuPDeHWCEMhDhIb6JZ9XHzxi5W19qIJ0mgCCAaj8rAheDm+Pi0DHrL5bI6PzxPhkUcqqrmLY5wPIloOot4IiGvYX1pCaXSAcYnp/HTdz9EpdnFf/nf/ENU9tbQadfk92ulAxk4JZNpBGMJHJSreOsnb2PvYBfj42Py2Z+am5Mmi9mE+bFx1Ls9nL98FdV6U6ykH9y8iQfXPwRau3j52Rk8dTKNRIxgB9eFMBYW+7j9sImtso/M5ClYqQz+8sffxVtv/QCW30OEBCpa6ok1J68iD7lEFLPjRUzlMgLiTubzsPlvtrL45/VOOyQCuIYw0ui00eh2UCWAW29h77CCepcACifAXAD6sEMecqmo7NXJhC3s3K5HgMcRpjQH+cemRnD14mnMTI2Kunt1YxvvvH8NlWobEWbWehz0BZFJJZHNZBCPRlHIjyKdyYrt9tLqAT74ZB5bpQZ6tMSPBRFLxzFSPI03X/tbeO2V11A68FCqlnHhUg7ba99HpD2Ps+M2MlFfIgpq/SD2D6awdG8SvfoMZo7PooU2thsNbB2WUJhIIZlO4MyFAmZPhhAP9zP2UlIAACAASURBVGHVwqjNW6gvO+js95CJRsSOuNt1YSUC2HYO0Mp0MXqhALuQQNcJwE74LGPUetz3cPf6Q7T297H98A72l+8gbzuIoE0jcoRCFgr5LCbGRjBSzCFO0Ja5yG2lqPIDHvb2NyUnl0A4B6G0oW93mUnfRyQWw8joKBKxCNr1quR27x1UMb+6i4OGiy6V2EIycuBSVc/BkGbCfxbAJYirqjcz0ODXAQFvoFL6LKnwaGijABcZcsrU7ygDd1g5YepHAh4kKz3+b8Mgr1IfuAI2uq0O0uEYrpy7hBeevYpkIomdrW1sbm+h2Xdxe4mxDdexyRxSEuA0g512ukHPw9TkBHw7KOcJmf4RZtFxWE7QyfJx4fgx/M033sDpY5Pw3C5INGKeYJuWyqEwEum0HPPDagXLa2u4c28e69vbyOSzGJ2cRKPVwcbWFlqt9oBUSQBShufCS2M9FhZSmB3p4wtvvIDf+t1/9Gi9rgGNR+t9Xbs+0gJYWFlcw7/6vT+UwTKBJBJiOh011OaN0QiS7Svlr/aQlAGsGkKLrZvO5SLYwbWJ2WkzM7OYmZnB1PQxUR9UazVUtEtCq63UEbSybBE40natkiEYo/OAyko3xE4zzBtWeYvLjbbOUwNyRRAwtQ4HkVQDE9jiRskqo+c5oiwjiCtEJbH8JNilLW6N8ojODMxg1nEUVNv4dIQgiY9kLw7HHa43YVw8/xTOnzmOqfEIxgoETfYRCZQArwTPaaDX8eD4MSAyBi8yBic8gV6giI6VRaUJ7JdbMsTPpVOIhSzYlou9tWWsPbgPr9lBoOvCbTtw2vxsODQjsO3CE5t0pcKVvHWCCEO1utiJ08ZXbDRVviAdPViTBCNRJNNZFEfGEI2nECTpUyg6MkqWZVnLzHT8BpXLCtAggSqeTGJ65hgmp2eQSJEslhBilhAOhsieqk9QJ5zKd9MuOfoclNzlDt1blnHj05vY3dySvY+W5awlolS0UdlGEpEoXRTYoZkEg4G7yQUdAGF6YGvUsQMSCM9VyW5VGbxyf20zaGwOFTirlbXarlzNboffm8mdU+ebUo4q9a+ch66PfpfqcJ2jqo/DAFiXvEw1QFeKcQVm8jyg9bf8XNY/bT8vrjOsjsWqR4inBNRpAS4Dd1pcRsKqbtNqdg5xeX1RZUTXjkajhnL5ELVaBY16Hd12S7IqSf7p00lHn0Om52ftzNczEFWrQzBQ3quP+Sh7WAh/JstXNRaKZqEHvoOvupc0swBDFDTDalVzKl76QK38uYparQM1ANNgXRvKaNU9plHqKj66VvVroEZ+JLMK4zKmBh3G6td8tko5qYBUyU2Uz011Jobnbn7TnPQ/D7T9eQrcx0dcfH1cn40C9whQemygo6fxAhUFLESpoKMiTEotTwAMLbdS73AA3PKwGCWr2nNVS8pekY4cqucaqHA14X6wv2gAV71uw3g33xmIZ2haIyf8UUb2ka2y6cNVHrUhrEpSPWccoqwN6+zX6IBwoa578zn4g3NZHAC4dkRUvEk6lRaCJetzsZElWZguT5r0M8h+byuASBGYenDp8iDuswRwVdl6FItkQCclDpU8cg2c8D3IEdGLoHS3Jk5JwGsF2gooY/Hv6r1RfZtJZyQXl6CPUtx+PoBLcI1uZLTKV7bHYYlcsUI2+twjhVQYQKlSxye37glp//7KNkq1DsIC4DJCLCT3oUkY5wP8tAVoljVBkyoUTCqzJStgKwVulNm4aYTjzHePww/HBjMyru1y0znkIqk0p6tCx45u+oQ3VtMEcH3LVq4QVOBSfRsigGvmcXyeOIAo4DMhnnufi0y4hVSgDr+2hFBzDcVQAymvgt7hFpz6gViLs1c0i9qAIKLjtYziVtWuCsxV+csquoPXPzNUaUGfSMSQTicwO1XE7DRtjccxPj4qzhytVhefXr+N+QeL6BAUJwlLA7gctihiolIeyxqp11Ez62z3KHg4AnBjsSDSKXsA4E5NjGNychwH+4fY2y0JkXVlZQtNZuK2eZyUrbWKe1DXudgo8zvupwRwpbZRZEwBcLWdN0E7AngEcanAFZKEjtxSeb1HILdE/AyNiYdrblOfD399fF0z3x+tk0fXktL5GBKoOldMVIvYG9frcm2S+FQsFFAoEnxlRJctPyfx0JAM5XG4ZpGkSGcBbYPNa5xEDd6PvXQ6nZbfHwYrxVZYHyvzetXrUvN0cRUkuUYLk7hP8JhSEUz7dlpqc9bIPGQSRen402rys3UUMYYzORLTaHEsALECS835x8c1ucsmgsAAvEaJrOFmrf5lhJPaqxRpwiik6WanySODukfVexRHqJ6Lrh8hcSxQmb2Mb1Ez+IHTiP5MOHNjjaGqEkvnVYcQSqURTmcQGxlFJF9ACxbavDEOjed+PAlEE0JgVyCuqk97//0TAPdnXR9Pfv7XewSeALh/vcf3yaP/jCNgANzhE/DI3mbYxmIghfgMiHu06T72JJ8D3g42XP2X8vICPv39fyIbjtS0j7GVhpuzz3sLxgpZGlbdpJliyWz8xkrZFA68n7FTNo/J4RZFr8wkpD0ec/7EHsaibaSPC6dm0V7bw9ziFAqtIhpRDxvxDrZHQ9hPK8vkdN3CdCuGGa+IRJ9ZhyxUA5J7qUBcTrKVWpQbVte3EO22UA+U8OPSdVzbX0Y8nMDxE2extr+Hw81tnPOS+OLUKWRGkrjeWsMf736Ke9kOmpaHS04Wfzd9AafjI/gjZwnvrXwCJ9pHMBlFYfwYsqOziI+NIjyeQHyMBX0BsQhtONiMqEwYgrfMhKLdl1jGigCVxVoMIU7eK4e4+8PvYu/GB4h32rBIfw+G0PSoBFzG/eV1YoTokXlv0TaMgxLmN3F4pXLXRHk4lK0lIBebGDkerBVp86eGISofj8Atiy2lxGWhQhtNZqCZ/FwZ5piTVhfKnMCfmpnAt375DUyPZrBf2sOHN+7i/U/vo+1yaMxBDrMYaTWalKEgMVuq0GqNhjSaYrHzcwBcsUvlYC+dQjqTRq1eF/BFsbs1c1ircE3jpWBdNpBU1PHYBmVQFvFcvHrxDP6Lb38Lc1NjCEfDCCbjQNyGZ9O+SJ3TQaq1OcihykRyRvWFpQegqlOm/xCzIHjrIMDsqVYbfqWB9toWDnYPMH5sDpFiHn44jN1aDdfu3ke51kCcTVQ4LgUXrzcOQ3nrdFsCarBZZVHK7LQalW16OM6mT4ZIEnmqhuY+gXydUUyw1bM6SKUj+PXf+lUkCzwi1CR5ksXYbXaxsriF9969hfkH2+j3qEbMwA4xu4dMZA6ACH57Kn9J5o1ULxItVoMprlUyPJXsDwXsi5Uhi08iJpLJq4knBAZpYazPF55LzM4TtmHPh9OleqiKM6dH8eUvXcLUTBph2ouGqcgPoNUM4/t/eR337uwgHMqozDaxjtauYrqZMuuQaW7MGqOGNypXkueKWNyI1biPyckiJiaKaLUqODzYQ22/LlbukWQay7s7kuXcIguR9Ag/iGw6g9dfvICXLo5hJB9HNk2WdQgIR7BV7uCP/vyn+OD2Mjouc42iSs0mwzM1QBJ1p7Yg47k8MzMiA76zF1/EK29+E5v7Lcm0m5yYFIvnAPpYvP5jRJsLOHZ8DgurW+gjgkbbxQ9++CMUc3mMFwtwexzk9eW4qixzpagbVt0KUMfzxXNlwP38lWdFhZSKRRENkwTCZYHDbgss76lUDhLs1jZBLcdDzQ9ht9XF5dfeQCR/HLVOEJEwBzI8H30Ew3wO5rV6uHn9IbY2d9FsNHDn7m1Rz8/MTGN3ZwcnTpzAqVOnpYkolSt4uLiKeqOMkWwEE7kkiokEetUGDrd3AKeDqfGcKFF2d/fh9PqolcsoZuLodks4f3EGZ5+egJ1w4AW6cDoOlhar+OiTHQQj08iPzWLy2AyanSa2d/Zw+cqLCAXjWFvZQC5fkPxEgkAjoyNi4yQqdt+T4Wo+n4Pb68Jyu+i1GpIJFUlmcO2Tm7g7v4S//7u/g60Hd9BlSKvnottqSfN0/NRp7O7uod7qYHf/AAuLS9jd3cGx6SlcfvoCjk1NC5O67/uotNtwCRCl0jKk3Vxexfr92/AaO7hwIoOLTxWRTfHY8noKY2PTx7Wb+9iuW2hYaZx/4RXcnr+DP/iDfwanU0ea2cgcyApzm7YWPSQiQRwbH8VUPoPJXBbHx8fk8w5wYEWiA23Oe4rlzMFxtdZEvd1E13XQ6DvYqzWxW6oIoMqMJq4BXNPDlotoiHm4KRQLCVnX/WAUtUYX29u78tyj+QROHxvHc88+hZGRFFzfwbVP7+LTGw/gW1G0Oi7iUTXsol0gs5jzSQ7sIsiO5BFNZlBveaLKfbC0hu3dbTTaLSCYRsAvIJs+jouXXsA3f+NVzBxP4GDnfViVeRzPhpAKWXBCYew7EfTDF3F4cB53Poqgug8wPvL4hTgCGRfjJ8Jigbu6t4sXXjuNSMhFtB9DbzMAZ9tHt9SHz2z5lo9INIR4IQQv66Cf8+BlAzhsNsQqP56wUWsBEcuVDPvy5i7e+/53UF5/iGD3EBG/idF8HJMTI5icmsD46IhYDRK0bTRrcHocSvRl2NTsdXFYq4gWY6yYQzaTEhBAFJO+L2Ai1R78rKulA7TrdewcVLBx0EDLjcCRvHcPlktrYQKaJpf0KPfPDPkkZ2lQA2iLRHFVUAQZKi1lbddDoOEBt7J8VVZyXJQli03n8g2AmaEi8kidRVCD0QBkrQ9Zmj7SlVliLeg5LmYLY5jJFTGVLeDc3Ek5TzgM2t7dwcr2DtZKZawdlPDpgwfY4pBIogbUvhV0PUxPTOCNl57D3t4eFtfWsby+IWq3EPcnXu/wcP7kCfztv/kVTBczaDYbyn1a7E0jqDRqWNvcxMb2tljxlcjGbzRkbwvH4rIfkjxE61TWKiw5CQJzj6RQhPtH0CcJgEOnPr7wpZfw2//5/6gHgoNJqKpnho6BGtY//sfC6uI6/vU/+39kTRJbybZS3hLwodKEShxRrSi34YGR5sDWXwacR4AH9w1+FhxaTU1N4+mLz6IwMopWuyODz4PSPqq1qjwHYzKotCXA1Go1xNqPBATWSAIGizL2yHpRagSJFFDTehkOK09v3X8cgTccPKYyBHCjUotxHeOx5TpNALfPx1L6WhXRIgA2lawEpy2VQy6DNAWeETcU90MSy6wQeScIB8K4fOkcLp47iZmxMEbzjBXYRhC78L1DdgkIBBPwrDS6fha9wAjcyDic0Ci88Ag2d+u4M78sQ/+p8VEU0nHkkjYONtZEgduvt4GOg36Tt762s1ZKYFpUmsEd92JRb2i3HCEOMgfYpkqNVMOgDOj7LLqDzMSNI5XJSYYtnR3oVCL2qXQ5EcLikQKX56Ko0bQKl3U3c3Bnjx0XEDeVZWRFUgO4R6CbOj9Un8C/EgySyonERq1uaTbbODysYf7ufVz76EPUSiWg3xPgNh5hHreFiLx6Qgc+YrEEolFaYqtBslHCEpQVi2OxL1R5u6ofPSKTSHSIgCs6T3vofgZPMD2AIgTwOXQ9rHPuTT4kv3It47kuw2KupSQWEtXXE21RkmnLJjOglzWKNRJVkaIc5ACYpABlmUhSYSqdlvqKteUgckYVzwK4Og5tF5mF3JaHV+RH8cwQq+QuI02Y89lR5Ai6LTS5DzSPblTXU7nUp0W1WG8TqDCKQVWnq2gJdTxVrp/6alSocoCHlhQBOEnSE2W+Vrhq9aHppYZXH7N+G6tJk3ErxB0BfvWD63bpiPj66P7zCMlcP4Ehfjyi1tXnnJkrqM/EKHDVGmLuLzNvDeKqmAClwpKaWN4nbWGPnMPUYxpGspYaDr2Wz3vfj+59ChT5vOMk57HuPYYB3GEF7uB9ytroqT6e5AfuKbTRFHcUWlXqDFxN8BFgZwhHI+HXZGAS0CUpgwRBOl1x7dQ+BUcq3MF+cPQONSQ1IP8b0qn5gfnebEcKXNeKZqNyI3lQSP/6mAo5gHu8UtATbJGbVszzVOFHqezOCYYq0rXBLgYAr1gCq9gnxq9kaD1OAkqchH1F0mXdSmBHIkpqigTHa4X1kZYhqNgUzXFR5wmPIzdnT65jOebayn74fDP3NfUMrzEh4YuqX1k/s1cnqSydSiERSyLKKC2uW7SRFwWujVg0IuC8ZN/yGDArN6xskEmwC1JFGI6i50HmYD3Xx+buAX741ju4cW8Bhy0XHY8ZugkEaFcsfb9Whw7APqqudXY2HSuEXE7bZ1o1EUhllqWNcCwlIG4kk0cklRvkrTN6gTfJqed1I/0+5wD6Ohuc74q2PfxZSdNOirwocWmh7CkFruTVc/8lgJsAfAK4MYQsR265CAHcKvqH87Dqy5iIdZGx6mjtbaBbOVAOaMKC045y5iQUVxEDpB6BlFxzjHUy62kCZqyJWMfk81kUizmcmpvAyWMTKBayyGRSqNWbOChVcev2fcmmlc9EXMSURbnE02gg1Fzvcv7KtajWGhL+6FrEPZcEm0ScooMoxsfySoE7OYapyXHs7BxIb7yysonV1W20Ozx/aTVNx5dHM3CV+ISFqCI0cD3neSg1EUkK2pWA5Hub+cuiwlUKd3VfReww566p183M5ujnfzU45PPJLerckGirR4ba6udGYV+v1cRFwuw3VN0Wi0WpKamqTSVTSDB7VS9uQtDRN5WJq8hovD//bmpWqmVFEU+HLl0rMI+a0TxGNDSYceu5lMqXVfF+vAko3OtJjMjk5CQuX7kqquAf/+Qt3Lh+E/Uan9NBOMJ8+rBcE6rW0PSFwbqlajhDgFVAswJm1TpBO2Y6d9B+WdUgdCXg+mCAbtmr6cYg6mlFQpDjqPNzuWawLmKdw7qXYLiocEV9TSEIZ09qXmf+8PdlLqQ5LGJQ4AM9ui3ys4vGEKTieHoG6YlJuPEE+hEb1XYbDa4DYVtuzP1jvnYwGhcgt/vfPQFwP6dBe/KjX8AR+KutWL+AF/LkKf7/dQT+qgCukEsNnfWxs1VtlEN2FaZofqTr+Oxx5QJeXV3CjX/9vx8N+1mcaQsM2SxkmKeYRTJo0UWS2eyl2dbsYwPiGtWX+n0qOXVuoLakMQCvARek0QsADj3uHAc2wogEOQij3awlbshz00VE6h2M3cgg5ubxkbuOn6b2sXw+iq1iEMVMEcfqUYzPt3FuL4dXYpeRDqdVwahzN6TBYqajsPmD6FohJJwePJRRsQ/xTmsZG9MJhL90GYv1Erbe+gSvrIbwq4kziHp97KKMP9+4hk+cXWw1Kphp2fjt4y/h/OQM/jSyiE8bS3DGE7BnJoH4CFLJSYyPTiKbjSIc9REWq1wW81QHcHjjSEHPnCsyIpljIk0pG3IWuG0Ha9c+xspPvwe7vAW3XkEoFEUgGkW738TdBwt4uLKFWttTClyERE1C4JbZOdzECVxLYy9qLNNQ6cxWNm8cbhHb1lkvasABUd8quzMWSz3U2RC1GsrmWAZnpitXllPqdfs4f3oO3/qlN1DM2Nje3cIHn97Bh7ceouuFlcLK8hEN+ALgxhLKqobFbq1OS0g2Ccz5MYpt9RwmA1dsEGlxRKYdrT8TCQGVH7FQ1i3asAJX2PsC4LL5YxFMi9gAwl4f3/7am/g7v/w6xrJphGI2rGRMLLg9m82QYtez77D6ngymRLYhAKBMlyQzUtS3fHO0UKNK11U5aKg24O2XUd0k+OQhVRxBl9ka8ZhkTNxZXsPq+rY0U1QmsOGW9ytFH/sc2icrta1SlFIxykGMsmYRlrVEGyqgSQHfOl9D9CodUZh/4bWruPyFZ2BFW/DdpgDRbsdBaa+K9969iQ/ev49uP4ZorIi4HRUghqeObTMTlOgPLxsbdOf0PZWx4bhUFym7bQ5UaWFolLgCBtE6NhgXBaBYqHt99Py+uq+2+ZVBbJ+2pjxuYQTcMPx+F4m4g6//yot4+ukJROP0funBC3pod2zcu13Cj394G80m55hRGdjynOTrUEpzWuEqtb/K+uLxUsM1W5pkWlE1pJGVf7PIcg9hdopAbAqHpR0BUEr1Jip9F3uNOu6ur+OQ9tV9WtcCKTsB2wrh1EgMX3vhBE4fG0ExQ4uvhIQEt3wbDzar+LfffQvzq3voeVQkqSEzLy5+ygROJZvPd5HNZnB8blKyY89ffBEvv/Y1bO41Ua52MT4+DjsaQqdbx/LNt5HoruHSxUtY3TlAreNh9vhpfPzRp/jRD74vA9NMMklDyQErWKkMfCSSCRQKBWnISXigJV+n3cKJ47P4yhtvIJ9NI5dOysCVIAbXILI8qFPwmCNFNbPYk/XR6LsoMdOvMIazV16CGx1D12UWOZmjVJUBkSg3CioGLHzw3g389CfvSM7wzRvXUTk8xIkTc2KZxObp3PkLmD02h63dPbEIi8WohIrD69YQ44XQ6WN/cwO10i66rQquXb+Gersn190Xv/CKZDmvr93Gr/3al3Dx2RlYwTpcv4t2K4CDUhh9bwqRxHHs1dpY2V7HxOwEnjr3NOxIEq4bwebmnqiDY6kkHi4s4NKzz6I4kkOr08DiwhpOnpjF1GhRsnqblZIouJkN2Xd9LK1v4b2Pb+Hr3/w60m4Te2tLynq/1xXwIxKNiu352uY2llbWEbGj2N3Zxunjx3Dl6Qto1ZVid5MKvpEi1vf3cOHSJVD1urqwiMONNbj1XaQjdTxzrohigcNjXvVBVBthfO8nd7Cy58FPTqHSD2Hq+DH80f/9hyjvbiOq1z3JnxJApSc54FPFPKZyWYxl0jgxMYE4SRVifcp9N6TAW1p90ja5UUeDTHID4FYb2D4oo9amzWNYiD9wuwIC59MJHJseRS4fEQDXDSawtrmPzc0dIc8koxYmiglcvnQKly+dAFnpe/s1vPfRbTxc3Ea1xhzeEKYmJjBB4hOX1HoTYdtDMOwIESsSVpm442PHBAy7e/8O7q4s4aBM4GUcB6Um9pqbePbKBH7tG5fx3Mk8ZpIR2LQ1QxBrTR/18FmUDp/G/Ws5dPczKJf3MXXWw1d/cwyjJ8PYKDmouoATqSKZDSAeSsE9sFBdLQPNBvolDzEvK0rh9FgYoREL7ZgLPxlAs9MRZTgHgKubPtxWFwmvizsf/ATbD67j3GwRqUgXsxM55AscPEZRr1ZQr1XF3r/vdLGzvYlSaV/5wFo+ISTEaN8VCqDTqklebjweBQcTzGZlfiVXlWa1idrhISrlQ5SrTdT7QXRB8Csi6tsgB1iWC4clmxmMDA2pheCiVVjMc+Jggd8bBrsZOJvhwuMDHLN3mUG2bJEcfj0GAgz/ngx7DAdchrgKhBCLVLG/V/UnhwzBSAz5TBb/4Nu/jXC7j+2HD5FhBnk6A+ZubO/sYHVnF7utJg7aHdxcXsbt1TW0lK+prPW0UOR18cL0NL71jW8gMTKK7737Lr7z4x+hSeKLAK19cSF4eqqIr73+Mk6dPCmZq0srq9jY3BQlo1geBoJotKlKb4qNMmutaColtuMcyCTiCbGoZ81Cpwd+brJHu0FYjopxsG0Pr7z5En7j7/+36pMwPLTHwFultnq8hlc/WFvawB/+8z8WANd1egL4tFp11Gq0ViUZoKdtB7UCVyNUJtvQALuqkOc+pYBEDsPGxiZw8dJljE9My2CIqsFypYzDwxJKhyXZR1gNEryt1stSa8ZiHGwpW2yxCNYWh0cuIgSySQw6ynKUt66JaVKDMj4kHEIyk5ZhpNRigqfRwUNlzPGr1D6q/VFxDmLtzL3fgABqH5IbP4MA6xVpMySuJWbH8eKVS3j2wmmM5Bxkki3AWYHlbyMUbCAUciWmxQtm0PVz6AdG4Ecm0QsU0HbTeLC0g/c/uo5YLIpzZ05iZryIiUIWld0tbC0uoFNtot/owWl7cFue2NbJYNyhglmRrUSprG0+qboj8EFrf5XlSgIYKQVHAC6VWZFYAulMHvniqNgfy8BcWztK7aOPibihEBTs9ZRqpdsRq3qCuNMzs5icnhabah5nY6FsXIyF6MmdRk9iud9J7rBEe/iS+Vap1GUIvbywiPm7d9GslCX3ljncYd9FxCIpV4wnpT+g8pnDPsMmMHm0BEC4zlA9pCyHeX2pa+zoPgo0lbxIPo5kKSo46cieVzsOsYaWzNshFxgSUoWcqtY5AXB1ZjSBVSFYaCtOdS0quEbcU2ivymuZoDQtKQniEsCVc1zZr1LtJMPiVFIen/aZkj+sFULiTOUrUKVepzqehFjanrtSw8p5zc9I28ISwHV9ZgV2JLah2aih2arL9yo72QAnyjpRgdJ0VlE2jXydHBLzHFARJ2p54fsWK0adzSpKSQ0+qH1BrTOi4zZrzjAZfEgVK/MBnU9rApyU+48BVw2oadzDNGg6lG9uyBuPPIVRiA6EfgpdVSMQc0+lHjZKWvPaB5jOAMBVStvBUJzqJgJaotZX5JJH354COh4Zn5jZy9B+aYbp5n7DJKXhPVD2QQ0aPw7gPn4/vh4BcHV+LInYjAsxAC4jehQpRr1iBeBynzTrp+oLlTsSwR1+3iTKqmiVgQqXx1daO4NaHx1TxU9+FHx/HLw9+gzMu9ePczQW0Fa6gwOmgTeFvRHM5E2BpcomXXHrVd9GtarYhGolt9iaGrc5ubYNkUKBoMoulrWQmqHwnGTet1ityq2tMnJpX6+vG7q98CbAvyx6yl1L5feqGsT0k6ZekpggfW5LPcF5yxCpRJS2ti3K2ySdDmLqJhm4JO4LqGIjKkCuyinlGi/5pLQaDhHspIOQDYvuC1E6uvhYXtvE/cVlfHz9NhbWt9FwguiDaykBGlvI0vTY4V4hxOYBOs0enX03c0IVOUNhoLxulXKP5J8gYwWiSYSiSdjJDGyxSFWzKY7vOIfjCIRAMgkBPKfMmaMSl83xM7wzCavgLi6sKfbvfsjRAC5fY1wDuDEBcEkAjQQcZMN1pAJldPbvwq8tYjLeQzbQQnt/C73aoc5jVoT1z5ACrZl/uwAAIABJREFUNbHeALnq+uRnqkaArGeHlZvj4wToxnF6bhInj48jneJnZUvm7cbWLhYW17C+uStzNcmdl2MbUirm4TgyDQTyGAgR0tEZuF06KHAP6CCZCCOXjWnwtojJ8VFMTIxhc3MX62tbAt6ur++gwzi0ri8ALsFiXr9iVK5BeTE94jxPA7i8uviZqvWc/0bSDvNaFYArNrokI3DeoONM5OrWzhBC5Naf3s9bv1R9dkSQMd8Prn69PqraXhN4jqJ11VqliY28DptCrqjpvcNHOp0R9ax5DbZYjisgVq5nnreakE7yjeTnElBsNGR/5WOzd5A8aU0CMy4HrGMNgMv7idiAj6ffD+dr4samdwLTn8h1nEhgYmICiUQK6+sb2N8vyblPMQqvDZ4LamaqZ6CDObwhzqu92HxGQhRz+mrdC3PmpwFZHV9iei3jkGRi5MTofoiwxNfM1y/kEblOOWOihoSuN+o8GNRRSuExiHswyPqg3jOEXbHpDsAjKB22ESsUECsUkRgbRyiXR91x0HBcUeP2ZY1hJkQEAVHjhuH8T996gqM93qI9+f4XcgSenHi/kMP85EkePwIKwFUFs+FMP9o56PbCALg/A7xVm7Iplj/nOD/WgKniHzhceogP//k/1nZHQ7kyA2soglRmsGeGJSrLksWtTVa0pTKv1Garmbc6H48NpVF8ysYixbfKj2ADJYxY30M8mYBN5aPLnCgqENlwES9zBfDkYDjOMcCyhbVuAB/ZVdxNl3Bo95E/cUbsLvIVFy87k3ilPIPZ/QxCVhIuCy+qhBjizmqIOQPBIDxReoRgdRvww320sl3cmfJw+1Ia3SvH0SK4tLCJC7t9vNyMIrq4i52789hslbBjO/jw3nWkexZ+7ZkvYHS8iO/4q1iN9dCbyMIfLyCQLSKZyCEbTyAdo7IxgFiEliZRAeaUU04QFv+uWX0mO4R2ODGyZ3d2cPN7f4bGwj3EunXUyiUJm4/E42h1WrhxdwGLW4eodny0e8p+jRbFbBRo/SlMcQHT1DCUBQAHREYQKc0jPydpWhTwZ6yIFYjLgZgrWXs1ArjNhgwbhgyEB0W8NGUAnrt4Fl/78svIJILY3N7EOx/fwLU7y+gL05JWjlT9AZlUQooqAqoEJsvVKtpd5msGJF9ODY10XujgdFZMcw7LqFqMxxMyBKlQgaubMDX/1LZqMsgLKPURm1UZ+ARF8Ry3fBTsAP6zb38Tb750CYl4DMFYEqFUHIhF4YfUwJB/AqxHqQ5mnoygmAoAl5BiqbBZOdH6m0oXAoo9RDotWAeHcDd3hLHXT6XRjsfxcHVV1Alnzp7Fg/Ud3F9YQZDK6XBULIdpv6QYe2TldSVHkuA6gS4WrFI86hmLLBw671dyfjXrUQp/vi6rh/xYGH/7776JRJYW256og9nBNcpNXPvoId59+z4qNSrdeV6GBMxRlnccoAaFJSyEDOm9CExwOMthllIn01bSkXycgFIbEOylmoKvoa/AfhkgcpDldqVwFQagtmJX4D/V2ezJCAYxU7eO11+7iJdeOoNklu1LQwYVLmJYX2vgL/7yGhYWSggGMwjx9VDxSYUNj5WaqA2GMypbJCSMdqU8cGTYFqU6kQZOwowOClidzSfR7TdRrVewX6ujY4WwU2thfn0bO9U6+qDVpLIpD7gu0kEHz54cxRsvXsLsaByjuRgSMdpeBdANJPCTD27j333/bew2qHmOSFsjbEk2TDymPjPvfGTSccwdGxdbw+PnnsfJCy+h64bRavWQpV0nm7WAj4P1e6gtfYSXX7iM+fmHooLMj8+Kwu7mrTu49sF7aFYr8t7YfFBRZobyCsBTLFPZKzwHiWgYr77yCl584XnEwxFkkgllOanVInx9MnTnwIskAubWtJtwrCA2G32cuPoqcsfPoe3xHGH2SkgGJvFYBNEYVwOeRxbu3V3ABx98jOnJSayurOD6jesy3Lhy9YpS+Hd7Yp/EgXI0kUG73UUk6KFRK8Oh6wAZqwGgWS2j3axi52ALG1vbuHtrHk+fOY9k1Ec23cJX3zyHsVGuf1RZuKjXfHx8cxs/vbaFrZqNUKKAM0+dw3NXr6BQyJNvAccPy/PR7pRrUaGYl+F2o9HGxsaWHK9sKonxkTxyqZiQM2IR5XKwxzy6Wh237y/iV77+FYQOy5i/cx35kbys7XY8JjZW9UYH+3sEO1wkmI8atODQ/rbZFNb35uYGRsbHkR4ZQbPnYHRyXNQ3G6sbKG1sw+pWEXZ3cfKYLTmNdkRdM+1+GDce7OH2SgfR4nnUOhxiRfHTH/8F7t34AGFanhNekcG5Xh/gSw7uBAHcdApnZqaRitIqXNssc290XDke9WZT1J8tfu69nrBvD2pNbO6V0KQ/MkknNG+j+jboYSSXxOkTU8gkQxSdodz2cOfhOuotWntbiFgeMvEgnjoxgTdfPo+psRT6no/FtW18/Ok8trarsozymj12fAr5VBKFBC2xCC6r+QMvm27LRa9Du8qYZKlHYswgBHZ2mlhZ3cH61irGZlP4pa9exfRoDGle6l4f7V4AwcQldP3ncPtGCksP4mhUgUCkg2e/YOPZ12PwssAnd7cRL2ZhZ3wUx+KSbep1XGxtrcNyPARaCSTdUcQDvqjjD8sdtPpdFKaSiCRsEpNRrzpYvr+FbCwIdLYRdvZQjPeRjriIMOOBrG+eo/0+SpUq9vf2cXBwgHLlUD57KqtkwMzrNRQUwYRhlnNvTCVtZNIJpJO0LVd2nVTIHRwcCqhSb/fhBWNwLQ40lQI3wEbdcuGKa4GR7ag60LCyZVAikRcc1CnikKktRfmiByoyCJFBhmHcK/a5Hivr33k0o+/xAZDUoJpsQzIWSREcgMmwlax0Dtk1MYd7E+sPWq395t/6NZw7NofDjS3srqyJqjbo+SiMjiKZz2N5dRV3FxbQQRC3V1bx4e17aPQ8sVemHffU2ASeSifxjddfx4XTZ1CuV/CnP/oe/sO7P8F2sypOJjT1OzGew6Wzx8XK+4DK5nZH6lQeA8WApyaaPDsfzXYL1UZDKUG1lR2t8cPMzuV9RQGm7KlFcMobB9V2EK+9+UX89u/817rK0UX8oM4/+v6zJbwBcLfwf/2LfwdPcutoHdlAs6XUt7zRqYCkDFGjyK8o0GKQeGiycY1SVv5NATCFwgguXrqCmdk5UTrx/VXrNRzs72Fre1MGlBwQNkl6Kh/Ic3AwzfWP+6wCcFU2r1EfSBQEFWGOO5Qjqs7BwTlFriUVuOmUkGAEqCAozGMvWbgcSrvo8/EFs1D7O8FQksciHGppYqFY+fsknPC+zPfui7V7JGQjFU/j1Rev4uqls0jHG4iFS+i3HwLuBmKxLsKMj4jm4AZz6CIHJzAKy55G282g0rLx6a0F/OA/voV0OoUXrj6Ls3MzmJsaR+NwH7urK2geNtCutkFOHzlvAuB2qIato92pi1U+bzw/CKhLLnsoiIRYb1LJzCGhyr6V2phkv7CNaDwtuer5wggiNvNvVW0rqhqjwNWW2WLfx+G1Vq1wjyAoPjE5ifHJSWQLBaSzWTXlZka2Pj/Fdp3jazlpLCEscWwfjCiSXIfEqv2yDKA319extbaGFhXfnTb8bhtep4UICZtU3XHUyTWKlqAi4+UAkGo8pQpVg0uVAaksHzmYpIJIKdPUfYz6VtkwS2SPBiWNGQ6XNVHac5DNx+DGoS1h2csoVyFlK6psCglGMPuZg0+eHwT51aUohDsDJlEJaROciQgYI8omk89Lhxrao0YjiDOGgq4hvS4aTWVhrmzMeQ1SBa+uq2pVXZsdqqPFNlndJM+z2RTiBfcB5jR6Xh/1Kq0bq0LO4OtUAJBS2Eg+shWUOor1F/d6ArccXNN21qh8hOBAYJnnIEkdWg007JClSI8KuDoCdh+zNB4oPod+PuR6ZIbpovwx5B2du60si1VfMLwfPE4G+rzvP7N/GNWbsUI2BMlBXJA6f83vGeWV9GiSJajUTZ8BIwfZyY/OUR4nHpnHFRKSsZXW4IjaM9X6LHur2DYrdRT7OaPMehyEkv0QHsJC4lAuWgRzSX6Q+B5ZT3WepMn8FnX5kXuWKMKE3Esg05I9R/pGWf0U9KuAXJMbrqA4Yyxl3BE+O0XSvYPe5RVQP2QvPFADDxpUNZQSkEg/q1brqkgZ9pEKoFbf61gZQPZc5sRyo5TZAvs43s8AT6xTdUY0r1MeV+7NVOQSdGEfrUgUioxIEJeKv2q5omoOIdGGQaBIiBVSh6jjoJTsR4CHyYRWYD/LMa1ot0jEV0CMWCdrwIwgUtSOShYngVxR4ercWwK4/DfbJhFEEXQI4hp7iCAzJiNRcbdBKIpUroiO4+Pt9z7Ex9dv4eHqBnYOa+gGbLiWDUh9F5EZQpBfWXyKxa/KrCWRyvdJSqNCkyC+munwxjrfJZtJkHzOTEjItBHLjiCeLSCRzonrDfhcCAuQ3O7R4rcnltwqypznIqsgHTwvZCn+A/tIvjZauIdEfesRwKUbHq2iqb61koBHADcOO+DCJoAbqiJhHaC1ewtu5SGmkg7ywTZaBzvo16tCvFduVny9RyCuvA59rRsLBQWCqZ6Xn61RbHI/ZG1JF6i5uVkBcE/NjSNm08HOwoPFFVHebmzuY++gIn0OxRWBMB39DOhmznttJa4V6Go/UYr3Tp9grHJSSCYiKIjjThFTUyOYGB/B+Ngo1ta2sLK8LuDtxsYeuj0f3R5nT3SAo1sCHc40UcPkv4dIKArBoiuadjvje+Jqx59zf2fsBPcqsfcmgCsOhEIDGVzWA0BQDW0/4yAwTC4x/cHja6BZ346+HsH6ah6lPiOzZgmATveJRgOtel2tJJwja2IDQVzOBQ15TABo1nzazlsJgo4AXO6h3M/MezFxWcOOkqKITyZlzR04MXDv08R/gqHcD82azT2Tz9vpdWVvVj8nOMyfRxGOxGTPVdbJnG+pPsi4p4jThMkIF5KHiqxRIC4to7uDmsfsA2ovVtnOUnvoSACJiqDgSPZL1QNyrSMIznNDAGtxAKDPiYokMQRIWXG1dbLs57ouErdFRnIIKSCgMu9dT5NIwmLb3ucewvioVBqjp04hMz2NBidxno8aM4hlbs/s3BCsaFwAXO8f/eYTHO2zm+aTn/wCjsCTE+8XcJCfPMVnj8ARgPszjo5Wt36ezdCw/ZEZsqmOQT2WIas+Ogt69FQ/WJzH2//0f5UNIMwGmoHp3Jh0NhMLMxY1CmQkjuWiq+1UuLkkwzHkMhnZVFmsGFYzWWc9ZhMKsKZsgsXGQ1seMbvE2K6a/IJoMiasaQ4QWh1li0H1F21Bx0cLGC0Usba8h3nLxsNCEKVcR7JJ0U3h1MlTmMvmMNNIYGYvi3wjgngyinQ2AavtIHDQRbgcQKjHAkwD0F4A7WAfvXwI9VNxPDwXw71TIZSzAYT6HrI9H7OejzN1F7F3l1H/wU30tsqIpFPYONxFLBzGU2MTqAb6+JPkPjqzRfhTRfSzSYQzaQEFkzEb8SiZ0Mo+Ryz1uJFSAUrwOxgSNYIw0Pl35ly5FmLtFjY+fgfL774Fu1lF63BfBpjpQg52PC4Mtk/uLGJxr4Vyl269fdisjUFWVgiJZGqQn6NsCY8snoxC0RQ9Yrs0ZE9lTh5R33KA326LhXKt1RwMdE0hZ5p1/g51Ai9fPodffuMlUMi6trWOd67dxI17a3AQoyRLlKgUkKYSMcmvJEjIc+2wUpWcXeaPCIDLc0Wy+Mwfld3G4j0atUW1yAFFg0rJcmXw+s3rMuw7pbqhHWwADgcdtJf2fKR9Fy8+NYff/vVfwplTEwKMB2MphBIJUeAaq215YDZ42kKZ2bGK6kbLZAXiWlTlEnngANWh3VAfdqcDa3MTzu4O9lsdOLPHUbFjuP/wAXKeg5euPI+l7X3cvH0fvsdGlrmRapDF96gyAYE2bYWFda3U0FQrq6wj/qeHAZpt7YvhLVv0IHp9KiU8vPbmBTz7/DhCsQ58JwKfg89eB+tLO3jrx7dx794hrGAGFgtlm5xZD2GSHbQFljSbkYg0uGx4ecx53vBap61ShwWptjJkI8hzWdiN9H2S6A01bBAbNzZvBPX036UJkfOdljDqtbvMG2zVMXdsBH/jb1zB6Bhtl8maZlNj4+CgjZ++ex9vv/0Q4fCoWOAyE9SymHFEVY8G/iX3MyCZKmIZ7et8sggJHQp092iNLUVuH4GwheJYDsFoAAeHBOYaqDX72Co3sLZXwX69DZdKNjZRXBNJeoCDfDSEV64+heefnsGxsSRGssqypusGUar18O9/8A5+cmMVrhVHt+eJ5Q7fr/SgviN5lmzu5mbHRQkzeeYqps5chReMI2bH4HTb6Hc70mN3K1uoLr6PL1y9gFqFuTlr8EIJRDJFyejZ3d7Ezsaa5MtyOC7WUQTjBbBWbO9Y1BZyRzoRRyYRx9TEJMZGRmRYkqSiz7DejV0bmw42TGygul20mnWxhupFMjj36tfgpSfhkaXdb8uwkGQMUWCJnZkabNKqdGlhBb1uH1ubW7h3/76cI6+8/DLyhQKufXxNZqyvv/5F9B02fQTiOVDyJfOIf08n46hSWXh4gHJ1Dw8XH+LTD24j6IcR9Kv48hdP4Ju/chG5pAJ//a6P/b0u/vR7H+Htu3uYPvcannnui5icnMFIPi9gTKVaE3C13mxJI3Tu7FNCCJGhcTCEre0dVCs1abSpUKYCciSXQtgiuFzB/Px9YQ7PLyzi6uUrqC7dRz4bhwMXobiNSqOORIqAdA92JIZ2k4N72rvVMDsziX6nJapL2pEeP3UGKxsbyBZHMTo+IeqsxfklHGzvo18roV1fwlMnEzh9IotUTCmLOv0A1g497HcL8GOncFAJCOnjxkdv4Uc//BMEAi0hkwSpytdTaa6HSdsWx4HpfBbnTxxHitawPJ+F5cJhH3PPHVSbDXT6DurdtiiCW30HpXobOwdltHoePAKDkkrgIBZ2xTaf53HCDsC1oljdPcTthQ30fdVchnwHiYiF0zOjeOO5U7j01CQi0TDKjSbKNQIMITiOUuwzq3tjdUX2AHFriEVkgM6MTaoNqOwmwYEqw4BHJwsb+VwRiUQSleohev0mpmZySKVIzmB2Zg97JQfzd4DlhwW0m6fhuFNwrDDiBeCZF0dx/oUcIuNRzK8eYGQii3Q+JIpVL+ijZ/XR7NbkfUS9LBpbDnYWDpEJpOE2aJvfx/GTRYRTYQQTLrrNFpo7DaRsF2m7jpC/D7e7h26zJDb7zWYPWzslLG3uYOeAoC3dEuh4wIGXGngoxSLXcw7+Jf2KvtQyXCShYTSfwonjE5gczQqYy0HfJzfvYHl1C10JPqb1Km2xg+JiobhbmoD1iN3k0PNx7db3MkMHUy+YQTW3RDUgUbXi44N1870MI4yl8hCD31hsDg/W+fnRpiyTzcpwgi4BirCkhhrioBCNYH9vB3Ozs/jya1/E6dk5MFatelBC9eAQySgVo+OibqMtcn5iCr1QBP/nH/0x1g8qqPVdRBJpUXLbjRq+/eU38fqlZ1Dd3cLDg3X82cfv4P35e/DcAPJ2FiMpZqTR6lE5XnB9M+x+GZhxT4aPLi0OtR0rKxZV16raRWW9+5KDzExNUYGZ2AGCW4k4Xv/SV/Cf/Kf/ldx/aLx2VPkMlezDAzhT6K8tb+Pf/Iv/IOpbx+mgTQVusyYgUK1eQ79Leza1jpoMXKO7kN1SWx2robWyARSSn2Uhk8nh9JlzAuCOjI7LHkKQqVIp4+BgT9YzXq+Me2i2GvJVFIJazWQ0XwosUcoHIQVo12TWwhwuKfBVEzpptSmDSFvsaMPRyMAumZ8dyV993pcEUFGjCZaus/5IWiFRUYMCJIsyb1ZAXH5lTUvbXJIEQ0hG43j1xSu4+sxZZBMtxCNl9Frz8N0N2NEuQnYAXjgDN5SHGxyBExhB3xrBbhl4uFLF3fk13LrzAOOjo3jphas4e+IY5qbH0amWUdraQuOwjuZhE916H516H5XDMqrlMpqtKtrtKvq0/6Ozi4AzBHC5V3PYWxBFCgfyrBlEgaszcAORGGKJrAC42XwR4UhUgBpJeDRKcxlwK/zE5KyxlieIy/2Nqv3iyCiKoyPIFYpI53JK2cpBnAboVG62OuNkLCtkT3WS8hg2ml2UD6soHZRQIplpfw/dRgMu3WcISvc6CBBQp1W0Vhbyc6OKy2i2DCQ0yGfThEXlCKTcZqh0UWpk1jC27lOPAFzWM5lUVs5X1h+KhEoVOYEyOp0odaKx7x6oCfXxMcRHyagVwyYFDqhDemRNTELCI+COBqa4CsjvhRRwSkcN9sGdTkvWdR5zsYoUJyp1MdeqNcmUrtbq4nLBYbEM+0Wxy69t+doj0avLx2nBYTyG2G7TFYFAP/NEjY0j3U+Ua4IQdXWNzVrbWGQKoCF9BEEGsw+QFKvAKvVHzCC1Bbdaj9Q6PdSKDVYp0zealUuh6Wq/UCCiIZUPw4ayKg7tP4PHHh5NPPacR/c/UssaAoruMgbe33KKDngv6sM3+6lSyKmICLMmHQ1LzJnBY6Hf2/DbfqxHfnzf+5kKNp57osAlgKtmIMraXdtummOvwU2+XhJOlQqXN3ZJKrdVbJS1TauCX81KrpRgBGvV8VSqXLbQWtx/ZDevs3ANiGsAr8GnaGLSHx8w/ZxjIYDasGfqET9MEcQ00cJYxqsjrAjlg5uob1VvRFCXILYiHSlSi4okUPnXYimq6yR5WQRdSQKRGlGr9LUtu3xOLgG8NjpaiSs55K5y0DKqX5WVqggMxuqZzyHED4mWGIqU0CQHyVkneCtqdxsR2tfy7/r7eJQAbgIxO4p41JYagiCusmCnJTyd0ui+FhYQRAG4JN6F4Vgh9DwL++U63v/4E9yeX8B+tYFqu4cOQnBYB3usTUhoYQ3PPEoSl7RVrrir8cPUbHPxjVb9OQloyr5Wp54LDkkioIVAOIYAI50Y7WQnEbBTCNh0l4rBD0YGZCKSQcQ5gHMPAqUCliqCButUyw9Lfy+q1aCrFLgSZzYE4PpxUeBGAy6igT6SVgkxfxed/dvwq4uY1ABup7QvAK4hlRgFrl6h1Dk/rMAd2LfrjHmXpNQW6o2GJgX4mJs7hpMn53Di2BjmZkblvCMJjtbJ9+YXUaGLTbMnoLYAt1p9+9kazGgZVc1OshrjwNp97ajQbkn+bbGYwtRkETNToxgdLWCkWMDy8joWHi4LWLy1eYCuw1qS+49S/Uo8Fd+b9hgXVXiIN61M1XMh9ue8Bnk+kdRjFLgkGkksARW4A8qeWeqHVcwawBXr+cdJhMoGwZA1+dsDB4BhVe7Ag97cY4jgMWRPTEKT2Jq36OKm6kyjFs5kMkilUoOIN2OnLmRSXXOTcEHLaM4lScogyMpr1qhXDclU1mMhzVOtH1ZukOLmowFWpbnX/K6jwHYhkgUpmlAkQSV0USsWRRa0qGZdwbVWEcfMcTxyODSW8sNqcFX7KqBWTlij4tb53yp55ohwJLNVkhYlz1wBuCb3WAgYQm5RwCyve+W6oD4ZY6ShBC1qLx6Qhkis4pyfjyuRdYpQSnGBqjVJTA3CI/mN6uWxccRHR4FkEk40hibdDejswLqdzxmKSPSd/z9/+wmO9tge+eTbX8wReHLi/WKO85NneewI/H8GcB87Yx/NGzgCb83TGZvlxz+Aw9UHeO/3/ze06j1RthAAEdspKYZcqRvsSBhxW7F5CbhxiMKigpZPBFCZW8ehDdlFur9XEUa6uDBWWNwwlP2PYhJxoKAUnRSkOKg368KYTGcLYvMl2QY9Utf7GC3kcWLuGJaWt/HxTg1ruRiWYlUE8gm88eo38dUXX0cy6KO/38X+Cs0SLRl4j8SbsFsd9Bd6aN/qIbgZQrIZQpjgWzCOVrCPw7MJbD+XxvKpEDazPRz4NQR6HcyFkpgNJTDS9ND7wW10//gaTpciyLlR9Gn5HOawxcZetIffH99G6OlZWMUcgvkMwokEkrGoKPI4pA7ZZCqRKRVC1A8g5gUQA9V8yupCDUcsGQTbTh/b927joz//M0TqZSTcHnY31+BaPvJjYwjZEbQbddy4t4yVgzYOWszccBBinqfnCAhDpQmZ4GwATUFjGsaBPYdmlqnmSzXwYlei2WL8noUTbdfKdTVoUExH/UfnnQroT4AMHl5/4SK++vrziAT7WN1YxwfX7+L+8i48xMR+lkUY1YS0qiGISxYqH5G5I7VGU/JeqMqSQl0PQdWzqeEKz2MOSTKZtABRBKuqlaq8ZrnXEBvaANQBArhksQlrP4iYDxSDAXz7V76Mb3zlFSQTFiKJOKx4GoFYjLJMVTCTEkzVEofIfVfUw75HuzsXvgZwLTZA/HdalzB/jcM4WizW63DW1tGpVbFcqSBz6RmUwzYezj9Azvfx/KVLeLi2jXsPFiUTj2oyabpl+KHeI5XanhcUkFQ1lSFh7PekeNP25tIZ6xyoAIFexYxttTrI5GP4rd/5OhK5FnxUYPUj8vjVwzKufXQX77/7AO1WHAFaBLLAC/uIhSyxB46IFY+ysWHBzIaZtktUhrHx49GWAarnynCVjFNTv9P+jxlAzEojeUBUt9qCXdT3Zogrn1dAskZ7koWrSBtuv4NIqI9v/eprOH02i2icBS/BANofB3Hj9ia+850P0O3GEQompOm3yOAlo5k2R2KnYwlBQhiKLIIJg4jighl5DnptZgFrq8GAh/HJUUxMj6LeraJcLWNv/xB7pSpKjT42DuvYq7bg8zMS5wGT6eYh7PUwO5rEGy8+hWfPTGFqJIlEPIoOm7c+sF938W/+/F08WN5F3yWgGpXhsyiO4cgploiFMDczjkw+h7lLr+LMs6+j57Mht1Da25PzKhqPwW3sYOOTv8Srz52HR3vfxSXJYY1mirCjCQXCEezxXRkAspFU17XOgyOoKnk5HGB5sMNRjI+MIZ2XR1VbAAAgAElEQVRMIsH8WzsyyIgSFS7Pc7KJqd6hIo7ZzN02mp0edhoORs69iJPPfVEGsgQOFLhP+211nrFR4n5RLlewtbGNeDSBGzduYGlxSVQpzzzzDHL5HB7MPxAg9+yZs6g3WiiXq6JOFpu1YADpZEKuPSrLCBxU6gfY2dnB/lYVlf0yOvV1/J1ffxGvvzqDhN2UddDtWdhYb+BHHzyElT+DCy99DQE7h27HkRyxWzduS5ObzY/g/vy8rHOvvfaaNEPpVBrxeOz/Ze89YyVL0/Ow51TVqZxvTn1v5zg9PT2hdzZqGbW7IimatkhZMgnDlCFYsOEACAIM+IecAP8gYAG24R+CZRtUoE2LFOVd7lJLzg53dnZmpyd27ptzqFs5nYrG877fV1X3Tu+ShJf7q+9M4d6+oerUOd/5vvd7n4TV1S2ZUziP0uJ2cnwMk9kkuq2GACRra6uS1fPW997GL/61v4ZU10O7WcHB8QHylSJSYxnNWpds5x68pubf7e5v4fy5RVFF8ppxI7aweBb/5o//BDdu3pKsz3aPem8XtUIFpaNtuL1jXDwXxdmFuLgb0Pqt7YSwcdjBfi2FlruEeich9/bDj7+P7/zJv4LPXxcLRh8bM9Ymq99HOODDZDKJM5NjuHFuCTHeI4T6RDlP9X8XHrOimEdE5W2jgVqriVq7I3axbCjVva6oqajUD/i7SEb9WJjOYGFmQoDutuPiw4erWNvNox/guKBqvSNK3ZmxGL782mV87uWLiMZDkmfZbHKjHIOPtutiHe/h6ZPH2NzckaZ5IhkTYgDnxVCQCoaoMJ8P9/NY39gTRvT05DgiYb9M39l0BOmEi1SCrh4eah6wl+9jdbWG9fUeCoU4Gl4S/nAG0UQSqYk0zl47g+mrM6i1qnAjAfQCPfgjfoRpwRwPITsWR65YQbATRb/iR8DrwW370Sr3BVANxYHdwgFKrYKSOwIu4m4Hbq+E471HyB2sY2trFcVyDc2uI4oGyV7iZCBCFV2rRd1lbPIlH5yuDwSgBD1RFUrA18fUeAq3XriE61fOSZ4X78vv/+B9vP/hPTSYKS7APS0CCeCKIbFmaI2okoZLuTYOpLknhBxt9p9m3J8AZ2m/59PMOm3eavN4tL7QSD6Tl25VvwYQ0oxUVetYog/PgarbVOnAZrsobEhXoqMA1Ze1OnzdHq5duoJXX7qN2Zl5RKIxtApFtBtNuZ+KlRr8jKxIpvEnb7+D3//Wv0HL8aHSbEk9E+138PLZs/gbP/dzSAQDOPYq+MHGE9x98hgtr4eUm0Ay7CIa8ctcwDWM4IglI4mzDNc0B2iKrWB7kEkmIAyZ+wLwmPPRYtNJFcXiJsH35jBHOYTPfO6L+A/+w/9c669nWCdr9WOroNEKXr+rAO6/lrml06Y1PhtkVP5R5VcaKO4UqDIP6Qlql13OMZ1RxLJOVQpqPeggFktifmFJANwzi+dEyUBrWKoLS3REaBJkVwUjG7mlUl4ycvk9yd0WJNjalKoKga/FlVdtjtUdhraMHOti201rOOYERpjzmpAokCZfg+PA5J7aPNxBwi5VDyZfXmpAto7FKYSNKo5mVR8xd7vD+44kqj4QDYbx+Tsv4ZUXLyGTaCIWLKLVeIxuexvBsAdf0IeWPykAruNOo40x1DoJLG+U8c7dFaysHeDgqIizS0v47GdeEwB3aW4a7XoV5aMcyrkSKkclVPN11Ap17O3syqNWK6JeL6FLgirrRzPGOf/SYWZ+dk4y4QgI0HKYzVxm4rGx5g/FEI1nkEhlkcqMwR8IoWNQbKkTLUBkrCM5Nrk3EwVuiwAuHTrCSGWySGcyAuCmsnSeoO1iUMBg6S+qFF8zD3kfCxhOK82+qLBKpToq5Srq1SpqlTLq5SI6jTr6Hom1HpyOJ0rcvuzh6MTUhScEYF4HVbhqE5SqdFPPmuajPQaNwLXqW1XkulZVJJtMB9nsGM7MLcjaTecItS0mKK6gtk471pWF84haIotNq6tWrCQGkejG7wuAy5qR8SEydxlA0OaFWhBNnlOJCZxz+B+fg/MXlV9ql0inBc151mxmdcYX8LZUFheP3PEx6l7D5Ekr2YJgCO+zQiEntYaAxE5fwDzpudK9RXL+QvA5msMniiADMsncZIA+AoY8Nyea7lYhatYdAazNXMxpQdoLJ2wxbc95pFktc74FOxWhkzlbutoW0NM5SvSeBtwxLeYBwVznvROo63BdsGR0s7mw65FClxaSsOvUEFrRfodBEc17UeDTAriaSc5/D2ZWS2QePPPoXKvvbfAh43doAa+uT9qUOQFkmsP4tIWyAoV2bbTPqypbVeLzIUCufFaLYc2l5jxq1mc57QrYiYW27C10nIl6T7g4eqYMtDawUdYRa+qBwW/pa5ywUR68adt0ssC9vbbWktWsYCO5vAPLZrHAN+m64mqvDB7RBAoJUK3aJYdeWQMCVg8BXirqaUEcFJcgJRgrkCtxC4wm4j6U+3AhevvEZYAxBgIOcR9r1Hu1SlXmraaASE0BhdXOWecCAXRNVi8Pjsp5cSEywIsCyGpbzjqN+bYk3UhdKlbJmu/LrxW4jSIWpjuT9tCoDhawie5oAuAGxS7Zx3ktGAUJOiQWNrrA7lEBa9v7eP/je1jZ3EaL5Oy+D82eD17PQbfDyYAkl5CocJW0wnWVRAFde31+znl9qav5vgZkqUH0kN5/vRb33nTAYk3Ai0RgOQI3moYbyyDEfNxoSmyWaeNP4nZL5nNd+2VvLflXNmdXYyII4g4AXK7fAwVuQsBbPiK+DiK+NsK9AwQ7O2gfP4RTWRUAN+NvwjvOoV1lfIi5z0wzyN6S2vcxtaYB4RWM5zmi4rYl4C0Jn64QbQIC3l68eB5L8xNYmB0XIhVB3vfufohP7j9Gu0O9gVpMOz6NhWENbklHepPoQ+pTuf+1xvEI4LaYZ0vFaQ2pVASTEwnMz03izPwkxseyGBvLCHj76NEydnbz2NvLo9Wl04UCuOx3WNtzmfSNlT+FMKqoVVISe6hC0GPtbFwZJAPX5EwLgOuyp6tKfZ0OVR2rTBetz0fnYCFHDJRA5j43pJrRdcTO+fI96+4lCtShffWoApf7flHNNj0hr0mPjgQNY4NOAJfENbkHR4hEBGyFzGncDPh+ea2YZcyaUV07VA1v3QSlDjK9SUuG1RgDQ3Kx9zD3v+xDmvVL3zt7bwr2cn6R6I6WEjMDjG8guC5kGbVRF/c3OYcaGzi0FT8NyuoaZHusNofdzj/8WxttINfIuJ+YYMMRIY6u11wHpEQimdo4Ayh5x6yQNpfXXmMzjlhH93z6MMm90vf3C1FBs7Q7VIDTySYeRyCZQnRqCm4mg2YgAM8fQEt6EOwpmf7Cf/e3nuNoJ0uG5//6CZ2B5wPvJ3Sin7/MyTNweHjIteGHf/wwBe5fGMA9/Qf6kq3CLnb/9F9ga3UP+YMy2g22CGh/ycVBrYa4CyAbkosUi05u8sl0JJGHBSxBOGE7sTHDjRuBHWlMECyhEs8lFKwbO2nomGwdMqa5yZVmvy6sbMSxeKHS0AK4kWAA87PTOHd2CfefrmC56sNWMo7u9Wmc/dxLWJi7jiQL5n4XXtOHje0yJmMx3JwLIe0cINppoHfsYOe9CroPHcwUs4hXXfh6dXRDHZRfmcDaawk8mmqiGmlhu7aHavkYN8fmMBlKo7ZXQOeNx0j/4RO8vO1iqh6R4qmaDKI1FkNuNoivX2uhNZtAPxpBhOBiiOrbiCjeAmEXPrGV04zBMHN9ez6ERRnDRkEAzT6ziwIINKtoPX2AH3z7j1A/3EfS10fpcB97eztIjGWQnpiAGwqgUSri40fr2Cq2cVBmU7Ij2YyBXkeKn2g8iUQypaCWqDq1mOGHMNFNIWOZuso0VWuSQXOSBfrA3qstSrzR4s8WZpZ5HIu4eP32NXz+1RtwnRZWNjbw3iePsbqdR88XRruptj1spjF3NBGPIRqiDRBQqzdQKJbFdkaaUQMWsLk1DDOXBQ3HWyIRF3uiRr0pRZwFcO2NNGA3CzjdEwtK2tKwXIn2ergyOYF//1d+AZ+5dQVusAOXrL94gsgp6b9GgasAbp/MeVbzwp6jAlcthdng8lHFKSExbcnI7XlN+MgszBfQPDzExs429ntdzLzyGqpuEKuPnyLR7uKlq9fwZH0Da+tbosAlw5ObLp5jaYtwI8sHN0qSf8uMLhZrprg0DTBpCtlmiYQFE8Dtodlq4KWXr+JnvvY6/DGqIpjd6aLVbGNrYw9vvnEXT58cIRiYhC8QR5/NzqCDEK1U6dopinu15lT1zggzU2x9mEvpKqDputKQkw0ECz4pvXUzJex/bjBMc5WNWmUnmraJsQgiU1iaK8Ku9NBqFPHzP/cyPvfFK4hGTTO8xw1VCKvrRXzjGz/A3l4TAX9CLZ0ZG8Txrd7Mwxwj2q6K6pjNdwXH2UxyaYUshTjPdR8zc1OYnptAoZpHvpTHwcERcvky8rU2Ng4KyDHHTpiGVPBy06GtK95vMX8bNy5M4kuvXsHlpUmMZ2jhFRTrWQKx7z46wB98809RqLTQ94XR7fkl25gKXDbRo2G/KBez4+NYeuGzmL1wG41uQK0Wq1UBydgs6tYPUXz6Pbx+8wLSIeDRowfS1E1NzCAQjEgzMhENot1tivKq0eQc2kGjyc0OyTJ9eO0e6rWaZP9dPn9JGs8koQjRxOW1U7tDyXfmOJcMbA+NJsFb2nNWsL69i81cFclzL+Gv/tpvostCv9uU5gTPjWa7GMao34darYbtzR2E3ZDYeb7zzjs4OjqSfF/epxxfk1QBRyLIjk0JO3d7e1OyYnutluZdRyNiG8g5o1ApiL3veHIKhf1DvPvW1/Fr//aruHkjjWioIfep13CwvdnAk50muolFIDaPwwIVxE2MZzNynCura4jTsimRQCIex40bN1Cr1ZFKZUXlz9+hTaQ4EFQqSKfiiIaCQioiqF44zklz++nyU/zcz/w0Dh7dg0e3hFYdCa4B8agoWXnuY/EUdrZ2kDs+wOVrFxCjQjeXE4Uxba4SiSSOj/N4+PgJ3nzru4hlkpgcn8L5hbNwOg047RwuLsWxOBfBRIZKJL/YcucbUWwWIzhqZNFBBrmDIzy+dxdv/MkfwOdvAj6u50b3oGRjhPw+jMdiWBjP4PrZJcRoxxhQu3Su59wUUslEoKtcq6NQKaMiCtwuCrUGjoplsewngMu5NRjoYzITxZm5LMbTCXmOQrWJu588Qb7aVua+6EC7ksEbDfTw2Vtn8bWfeRVzMxnJ5uV16bR9iIRo2cb+bxf5UhEbm3vY2t6WRhRVuPF4VHIG+WAzhUrWcgWoVuqIBIFMMohsMoRUPIgIm/KcEVtdVFoh7JcDyBdJEvKh1XGFDFKoAE0vjEAwg4vXr2PpxSUw0Lfnd5DMxOC4QSQzYVS8DsIxF/njCkJOSNbvbq2N3E4RxKni8ZAAv8VmAQgz9gFwO034WzW8+Ye/jwfvvSWW1sl0AtF0Ft0Ac+yV+MPcaZ2XtAEqNqps7Lk613S7LXTbtFQmnqCRCLz6qVgIL1w7hxdfuISJsYxkZT1Z2cB3v/cu8qWazDM9yUQ3tZ+ddAcNlhOyqoFKSTLKB3Z02py1CqZBE9uofCyz29YAo81rC+QKk3yg8Bo2NIb2zHp81srTrt383ol13VHHBDZvuSZzLuHYTsUTAngtzC8ImBOWXCgaVTvoBQLY2tvHH3zzW6L0rrJx1KVi2sOl2Vm8uHgWrE6LXgVHrTqKVMtxyLYdhIV8ZOzMqIqiO4FRA1sgl/0wElhIqiIAKRbKYqFHIFLjDqRmImjIBqkAuFw/mXOmANHtVz6Dv/sf/wO5TAP1gxkLtp75swDcf2oUuO12A61GDc0GbVhLAuBSBUiCpa0pdKTpuRQwQIhpbExZBa78QMZNJBzD+MQMFhYWcfHSFaRTGVEb1+s1cQ6gGpfKJt6zgaAf+fwRdne34bUaQiaz+bNKshq1XCWwRnKB5pcqyEgA15NrTjJQNBY1ClwClD2pORjXICQkk32rNnCGACA5acby2zR6BXR0eug6et6tXbjklsra6+L1V2/g9gvnMZZsIR6uotVYQ6dzgIDL3AgXLV8GPX8WCIyh1gxh/7iDJ6s5vP/xOvaPKmh4fVy6fAWf/9znsTg/i4lsEk67hXa9hoONbeyubKB8VEAlV8Te9g72tvcEoJNmt9S6Cj5zsPDepn3y/PwcxrJZbaJK7Izm78nuLBRDIjWGeDKLWDwNHwFcAXHUGo/1P2sGzZRkuaoW1k2PRCwP/kBQMg8TqTTiqTSyY+NIZzNyvrmGD6++AeSotqAVKxy0OhByCB1/qtU6mo2mOHNUS3mUjw/hdJoIs1bvenDaTSFTKaHKk7qOIDwfUsfy2IwSW62NtRmtXyuoK5m1fauKU8Uaj59rjM2oTKczmJmelfuTxAnNebT2jSavULvTChYZJa2ANBagNcpbMTmQfFBh2Nn+tipRrRXkoMlq9S4WLFWLZAJBGuOhmcxCwjE2hQJs9h0US0VxDtre2cbewb5m8UqtUEOjURP3KsnQFYKEZwg+nCNJfNDjkjqURJ9BBuoo4cbu943SZ5Dpqv/W6cUUBIMVwgBsdst1SoFpSeB2rreNf87XonA2ymc7Z9u5bAjYWrBQFf6ja8lgJbKHNsSPB3tOSzwaNksGUIIBa3WlG3Y6zCbSkoSMXbIQUM35lv7GAOwdAShPLo1D0rJ5cQtQWNBb5m5jQ6rnx5Jx9CxYANeceB27EmsxDIo00Iq8F0ktNHmrqsZVENfqpNWi0zo8WMBB3VMsedIa5Yui3vzuKIhrT5a8Vcu+NeD9YPScANB/RKNqRE1m36PM7RbiGrkwUo0OyFwWXtb9lOx5DRlMDDxEXKtWxdzfSfY0gQqJZ/GJK5S1iOVo4H0ko0Is+JXAa90Y9CY2a02rJTaufNBdThR8BFSp9BfFolqXEqRTC2XNHpa9pYmi4vOSJMx6Qx7MHqW9PT8HVYlLAJdWyjb7Vqxi2RPiPMbXC4YRYM+BDlxU04fjgBtBqd7GUamGh8sbeLq+jZ2DIxyXqxJfQ9VbRyz1SXziOOAYI/CssWAD+3ONvlTXKL9mp5KUIqu/uIfo9VGwvi9RNYL490jW9qHDGLOOAx8BYubkhhKSk+uPJeFGEwjF4giEGDdFNXBfnPk4h7G+6nbYP/TpuOMLMb7A1+bkqwpcHy2UY3D6IaAfRNjfRtjXRMDbgq+5Bae6Are5halwC2mnjuZxDt1qZZCHrm/IkEcGwORQUarECP0VIZiRgCqktgri8TDSqZjYJ587dxZzMxOYmRoXYDF/nMeHH90TUJW5vyTQc331+egipLnSShsZ9qW4B5LzZ+oQjhWv1UWtSRcGZuA2hEg6OZ7AwtwEFuanMD6exVg2g0ePVnDvwRPsH5RxmCuL+rZNkFjUlEq6sTQLuY5GTWsVtaw19Xx3hcQg8QghjVCiO8OoAlfdD4fzjbnsg7rztPLWijWG79aQdMy7V9LlcO7Q7cUQ1JZ+i1lnSH5g76fGWIFKVeNZuP8Ry3729DQbWiyU2Ysz87idcWwvmWOVcyndeWr1ujhm8bkIooqVeZAqdCUh8sOq93keIrQvD4fF2YLgL3sw7FuJy4chjAoB1aieLYGVNRUPqNNWANeCtSZo2pAlLAhu87SHFbuuERYEV3Kkkok4t2gdKO/XuBhoTaKiA+nVyv7JulcOr4YFnBXA1Z9rbMGQVqAqX/OfsR3nvUPFbI8gLi2QzbrFvp3OIerYRWc1WiR3aMseiiAyPoHQ2Bh8yTR6sRiaFJQ4jPVgTQfgv//bz3G0YXHy/Kuf4Bl4PvB+gif7+UsNz4AAuLq3fPbHswDcU787BIClQrX/D2n7ZhE98WfmHz4vD3fv+2iUm9hZ38Xuxi4qpRoj47TlSn9/+nooZRodMot7HXR6bFZ1EQwHEU/EpWBl418AStp2SOO0Jc14ZkL2TF6eMBm5sDPYvdeT5j4XXOafUY3FbI1SpaaAAW2lajWEgwEpsC5duoBHG2t41Aoh8voXkP3CS/DT0tKfQd9po9llM8mHVtnB1bE0FlwHqb6HvuOh2G7hyZNDVB+2MLmbxnwhgrnuAVxfA+1zaRxejmNj3sFBqoONXgFVr4q5ZBa+fhAHD7ZR+t3vYeKNFXylPYVr7oQU+QfjLh6N9bF9KY7VKzH4xhMIJWJIxOJIhWOIBGhnEhTw1scCAn5RN1q2GzcCLLbZ6GNp5VVqKCw/QPl7b6C8vyvZhNVSEQ8fUFHTxOT8HDKTfG0faoUcPn68jp1yD/tl2m91xa6MmVNsBrFBw2KIKgYp3IRSr7m20igzmRK2cTLIhjAg7WhDVhq41pLGbK5sq9EyxAiqppNR3Lp+Di/fuADXaWN5dQ137z/F1mFF8lq6Xlc2Xz6quIVN7pPMVV5/z2sjV2TGU1vUoMJiG9lEi3LEFOV8LebL8b15DU9z3sxx20bxsBji2FMjP7LqmYiV9vnxlddewd/82s9jdjwBN+zAl4wDsTjlg5YOrA0OHoNk3HbEfpgWO6LAZYOIdq+0YKLSkYobNh8bdfhKFXSPiyiVivjW995G9PwSzrzyMjrBMNYePoFba+G1F29ha3cHT56uaF5tL2DATmZw6caRTFHmrsghsAnHprVY2WjzRVW40lmSEo2NSgK4rS6b/U388q9+BecvTcFxqwDqkuNYLjbw8P463vzOB6hUfIhGJiTjRkyWRK1HkMUZMIlN90RejxtSKv84Znj92eQXRUzAj1anh5ZH8J8tRiULyDwhDSyTQ8O/6dHa13TGTLNALW44H7DIVwDXqxdx4/oMfulXvoRUiudEs0/ICD468vDWW49x9+4a9ZFSgLN5LKxoyW/jplZbFdzwU03Molgt5BQk5vsggKsnsIeJ6TFMzY2j2a4jX87jYD+H40IFxUYHa3s5HJYboipEICi2M1a9y+zFkONhPA68en0Jd166gKXZLMYytCN2UGm0UOnG8UffeQ9vvv0Bqi2ykSPC7KVSlrz4cMiHswtTmJqewfmXvoiFy6+g0WFjro8uVTONGnb3duFVDtA8fIA7185iOhnA+tNHaLbaSEzMIBhNynvmJrVYq6BUq6FeJwGHTR0H5XJD1K0E5jioL59dxF+5c1ts6dlcoAJX5yPTJBKSBxXlbVGzEMyr11TZ9fGDhziodjDzwufx87/6m7IJ6PfbAnryg/cnX4O5W8pKBo4PjlEuFFEtc/PWQiFfEAeGnZ0djI2Ni8qNY2rp3AW5p1utBvK5I+xsbQpTl40dgozlMpWtWbH5uXH5urCyVx58F1/+4iJmpnoIBZtid14pA3v7fTjxRTipJSzvNyTnmQB/7uhoAGHwWJmrSZvU2dl5mddzuYIozTKZjGQylipV1D1P7LgjYZIgGjjOHcjxcI2qVio4v7SE//e3/wk+88pt3H94D6VqCYtnF7F09qych2KpglarI+Msngih3faEFEXmPi1OW00C1Qksr6wIYBlJp1Cp1MShIewHGuUdTKR6eOHSOGYmXYTCvHlCKHlxPNn34d5GG+H4PGYm5/DkwYf47d/+X7mioA9aKppmrVFAUK+TiYQxl03jxoWzYqmciIURIguCV04U1V1RXdeaTbGCLrLZ1WqhUGvisFBGnZbyssXsieP8wnQaZ2aziEWZwRXEKt0FVrbQ5LzmcNblPcMkrR4C/TYuL2bxi3/1dbxwbREhfxteo45GtYVoJC2EkBBV7K029vZLWFtfR77ADGFaXQdknHH+Z8ONzSGnx+vaF9V+NOIgEnQQZP4miRJtKopdbOxVsX5Qh9f2yCeDPxhEB7RETwBOBp4Xgtd30PS3EE5EEU+mcGZpSQDcWCqpGWV+jr+qvJOALyA54vmjvCg04skYEtkIQskAEKQzgSegRTLgoLi+im//3u+i71UxOZZBMBpBnRmStP6ic4Vp4g7URcZKlU0aNiXoICHrjlSKqsD1Oz1Egw6uXFrEK7euYXpqQs7bcb6EN7/7DtbWtsWOTZpAZEgLMKFKX2kNnFLXag+XoIMq1U4DuKrKHAIEsuIYUEChPts8M2PNqmoFwWRzy7aetcy1dmb8y1HAdhTotXaG0jAzudyWTBSh7aBxdLF2imwI9eiUwUYE1ymTERiiarRDQgIJNA7atBolmaDVRswBIgR+um20qPzmYdKFpuOTvDWxq6Z6wYDJXDtsppWw+8VqlQx9A/wY4JAgOJtMJCiKHrSnSh6+tihgxL1Cr8e1G7fwn/2D/+b/F4D729ZCmQBusy4gLsFbzpcEWAmosm4URapkfQ5Va7YxrU0jqyDTFhoba8lkFvNzi7hx4wWZq6nysqQWuuYw2oPnKJaI4ehoH+sbq3Kv9votadyywSkZ9dpbUkCjz+Pwy/wqdY3JISNZiMfDrPBYPDbMwKWSpk+FVQctqhPZqJfbQZ9U2nWUyIg1rI5Ba91JpTMfRDXZ5BRbTh+jYbqIRfy488pV3LqxhLFUB4kIz98OOm1GSxBkD6HtjKHrZAAniXypi+W1Izxa3sP9R9uoNnoIRlO4dv1FfPZzX8D05ISQocT0uNfBxqPHePrxJyjtH6B8dISD7T0c7O7DZb4rgVRrIS0WnTymAGJRArizsicikMf7kQ1/h3nKPSrL4khlJhGLZxCOJMTikXabVOnyfBC4lYgH+TwkTDRYS3i0hNRMv0g8Ke4DmbExWeviiZiswwPwicQxqSgdtHqQ+aTu9VFtKIDLPRrJcSRMVYs55Pe3EOy3kQoHEOi34LQbCPlJhPDJmtms18RlSG2YDbpsICm1z1YLbY6HtnxNcgEfhtpCtyK/gizyWeo6HxKJFCYmJkW1z/tOn1prPlU5KjFBLARNviXVaNqg1gxHtf5UQEz2qLQDHVFY2ca3KhtZX5rm9SDjj/UpFyNVYlkiC+tfzl41K30AACAASURBVAFKTmTVons+WsQXCnmsra9ic2tT92a9rtyzFVoq8x6mitnkCKr9of6tNPJHgD9pBJv5WYf+8PXtcYwSawY/N/eIEAjYJLbN3hFG+ejfP+t59bjUgYkNelXYq3pf/9Za+o40tG2PYqCqlRVhQOq072G0ITK6NtqN4RAq0L+XYTXYM5ovjMvAgEkj+2MlMJMUS2LnpwDcU+Dtsxozo4Qmq2Yb3XOe3j/TxYkPq7gSFR2BfnOuh6fcvCtR5CtZSQhd3CMZRaHRyhmSgBJgBECnGk/WF0PQNs5a4vZglFoWUNUtpLEKt2/QjIOTJKLh/DH8NXs/miaSfQ+DEzUEwu1cLFfIAKgGvR/2qqxyj8C1AXQG51LiGtQSXLNndV0mV5n9g7BR3gk5XZ7f5PqKhb8haJjjkucxudk8ZNbtjBnQ6sWnaljmbBP0FcWinR9MKLgBp/jaqhb2IeR3EQ4ogBtxQ4gEw/JQENdm4WqmpgBMBNbCYak/SYCmZTIf/QCJ4yE4oRg6/hB2cyVs7OZw95NHeLK2hSY55CRqCPjil7WAI4T7ZQLMSlzmPacEnoFSlesd50CjUlYHC+P2ZjIw7fWgI5C8N5LJ4UOr5qFdb6HfaIvjGNdCh/bKsQRCqQwy41OIpljPxsTdrNnpodntoilALsciydOcF1k7cuyTEEVQiGQkiiCiEodC8Dns9xDyNdCvrqJfX0PI20aku48Jt4lEv4YWAdxaVdWPdPSS9zEEm+jkdYK+IWNf3UZIfqRzVKNZlXiJsbEEpqeyWFycx9LSGSEP0854b/9AYnMe3H+MleV1yZxnjeL306aeewX27jjXmRrWZMxrLIVxGRHwj9m3HdQaKkJptxTAnRqLY35uAmcI4I5lkc1mce/BU3z48SPk8lXk8nVR4NI2m3U7Vwvur4Rybmp3WfvMOOVRiABG1ivGjgVkbBEIlZgEo2olGUHuDwMCKmlE83M1+1nv1+HcaQhxxm1vcDebcXXaycH69eocPQLgWnWyRBvQZYk9hJq4b3HM2tfmGiLW4uGw7LtjzMA94XagQCcbXxzbXJ8JxJNsTccNznmcT3l/MfKL70ecjYyrSTTC541K1F8mnZa/Pc4fi2tci8ijgJ/af+PRs74l2d3OlbLP4O7VEJT0fCn5Ru61wbqp1e0AyDa113DAnDo3xv2G4DTXTan/jGOdVY8L0M1IOQojuN84RWwaAPK6yR84rhnkXEhnMruZesH2chXADaBLANfUSCSW2c6W9KgNaZARMawvg+kswuzVTM0gkMmi7rpo+HxokIDJ/d5zAPdZpcLz7/0EzsBzAPcncJKfv8Snz8CPAnCHa5iCsp+qjwfNlmec2dO5NaObMl1n5MPtlJCofCDWc7VSBceHR1hbWcf68jaa5R5C/jCCvpB8ZnOByxo3HmwINdksInglOS1+tVomk4osMWFOkjlKcIcpbj5pWHHxVtWtKhpoF+aKLSKtoGgrqCAOm5tkSdHCMxYJIp2M4eqVS9g43sPD6AQSX/23UJ+dRsyNwdcJohXpo+400a760Cl3cGE6iWSHvdQ+6i6w2fdwf3cHncMmxvccXCz68FcCbXib63C48UyE0XhxHjvXs9jKOMh5NZQqZdTydTTfXUfsW/dwJ+fD64ExzLV8CPb7WInU8cZ4HcdfvoTelTkEEjFRkTGLLRUKI+ZXuy8CuFTZhvo+adbS/o08UQExuWi3PDiFKrbu3cfBxx8gWyU4oNYUj54+xb2HDxFPJzF7Zh7ZiTFpmxfzR3i4uoO9ah+H1baw/ch49wvdUYsSa083LKwMS9pknNlmrlzXkYLp9KZ9sPkakvfMpod1oOYcsQiLR13cvnkJL1+/AH+/hScra/jo8RoOS03Ja6QKhdc7EAwIiMPGT4Rgv9jzMge3gkK5JsWUqrVPbOEHFspsFiaTzPiNiAKAAK4UQCZrVYa3ZbPR/sTnoEMlgB+iDjibTuPXf+Fr+KnXXkHU7cMXIoCboFcqQPCJ8oVBZo90Vhi6Jjm3vW5L1D9s4JDUQPtkH4FF5pRSieI14OTLaOQKuL++gX/9zjs4/9k7uPzKbWH5rT58Au+4jJuXrwrYdnR4jKbXRqNOxboqENQCWJUCyv5U9TqBUN5Dwri1IKgUZ2rfIhZPDm2NqhibjOAX/p2fRTJJ4QaBnDZ6dQ+5gwrefecxvv/2I/SdONxAXDYE0vBkydrrwnVYUBPUi0pBrIpWzfrhBwE92vDKvWpslNiYHhSvLM45nvxsorLg1qa1HVda9BoVvjCauXlWyx7aG4pi1isjk3bwa7/2s5ibj8Pnqj00U54r5R7ufbKDr3/jHTQ9Au7KaubxkUDC12GDRvKUqFYzjTibk8JzzEKV7Glp7DhdTM1MYGJ2HJVGUcC3g8MCcoWK2FRtHxaxsr0v1lW05SQrkcU+/5bbz6Cvi4jPw/x4FJ99+TJeurEkVsrJqNra1NouNvfL+Gf/zx/iyeYxOv442l2yHSlB6SAS8mFxfhITU9O4cOuLuPDi50S5qzbiVBW1xbKy265g9d73MBkDri+OY+PpQ+SLZSQm5tF3o2IbmisWUWpqVilJOIlYBpFwHF6jhXwuL+D41NQEXrm6gBfOZER5KvZfZIOLsk8BXGGI0kWh3ZJGbb2hVuW08zvKF7C8X8Tktdfx1b/5d8RqhzM8721ZU1xtnrZappnq8+Fw9wD5gyO5z5kDSOUJs3H39vZw7dp13H75No4OjzAxPSugAUkS1XJJ8gKZ68ocYALZ29tbohzyu2GcW1hEJuxHrfAQ55d8GEtTkU3gzEE+18W9xyXkWwlkF19EPzKJ8ak5ycpr1BsC5NMG2A30kc1kBXDg2Fpf38Dm5pZkEF69dl2a7CWuWVyHaCXkd8S+/vBgD30SAZhhHI0g6HdQ2t3AeCaN3/+Xv4uj3AFuvngD07Ozwoiu1ZsSC0B5OzOXhVjgukglU2hLI5y5jC15zmgshiNm+7A5zgY2s/AqOYSdCi4tJbAw40c00pbGfb2bwkY+hMfbPfTccZxbuog/+L3/C9/8+r+E42+LMl3aUIKfKavX7feRCoUwl03hxSsXEQ0ExNI+Egrq0sGpraMgTaPVRt1rolipoNZu46hSkwzcmteSBoPjdBGL+rE0P4b56bRMnX1/HB988hi7hwW0ac7McG2jA+ZICaCDiZSLn/3SbXzx9WuYTAfR92qoluvw+6Ni0RZOJgX0PjisYm/vAPl8XsAoqpII5scTUVFj006P8LDr8Fp01Z1N7C/D8DoBVJsuDg5r+PD+GnLFmgF99LZnXdKj24iP2aZRsXbrBv1wJes0iCBtyKJxAUxoY8oNrYAJZLqzbnHDCPiDcr0S6Tgi8SDCiSCiiaAAgcyt9DWayAL44I1vY/mD95AMcmFpwevU0e7QFYDrtDpkKFvaKJMGbGwlevC8kagiCguprfoI+fs4d2YKd165iTMLM2Kf1mx18f77n+C99z5Glc03NoJ4PQWcUEa8BXBPrK4j2UvWtm0kLGFQH5yoE7SAGDQwBl+LnaOyzE+QsIwCTolRChbbjZe1NRNtnihctFmrzHN1gtBpXMEGWd8FjJPZSt6KOMTw70w2L98vX4DgLdu64jBCQIWfCW4BiLBuZTNDVJ1KkGIjI9CndaWSy/S59TPrDFlfbGQDp3DbxzYWZpzz5fmM+o4NJo5/UZq22kJcoVKQR80a+NK1F/Cf/P1/+OcCcKUWG1w4/UoslP+3r6sdb7sBj1m0dW1OExBqUcnXaooCVnOQh4oRfT7dXwwFeRZ8IeAbRCxKhfMZ3HzxFiYmpuQeoDUga3k6IVTrValVOP8fHR9ia2sdXqsucRNwCP/xnCmQq1lebBoG4Tiuyb2l4l+zP5l/zNqKERnxZAKRWFQa6mz+U4UrbiQ9PjoK2lL9ZxplYj1qxoiWZ0axK5g8AVy12+RAIiGMzgHxWGAA4KaTHcTCTXRaR+h1y/q7vjC8XgqdfgI9xLB/WMFH91bweHkX61s5uJE0FpYu4eLl67h6/QVk02lEwkH4GWfSaWPtwX08/vBDNI6P4ZWKqBZKqBZYr6qrsMQFStml9S7VWvFYTOwVCWLTmprXi81ZNmDpOhCKJJDOTiIezyIUSkj90yWAa0gmAvg4fQFvXWONy9NCQkzDowqKNVMQbjiKUDQmudPJdEqdLuKMpVAbZlsDc79ClUXd66HW7KHS6MGjOksUz/SZbKNaOMLx/hbcnodk2A9/ryVqXK6LJNNQSUrLUrUaVgBXCZmqHBlmpmpzVMhBWmINsDduAGjzJ4Q9AW9VhcV9ANdm/ltz4QjcaA2izWplCuqewBhAmaxnmYNs59rcAARdWUsLsGsUMHp/KEhgATMhxliCtYUPDGhksxAVkCb5xtTERo1D1yDGQSwvP8Xa+prcn8zArVM932yI3beCylZJbBQ+I43YIUBqbRt1YngW0Gq/f+Lnpidg94eWhHNq4/VnPqcqcNV+3+YLajN52FYbBSj1Fh1m08oc9CnQ9OQ3bFN8dP05DeBqhWO2v3LUQwWu8pf1OYWAa9ylpOYy4LGBMQbA4rPOg/3eKIBrv/dMANeseazrBMQ140DsLkcAXCULmGMcAJojKlwCl5K7aprxFkSyrSGjgObeRlXsJp5AiL5GIS7EGRvDrJv50Wt0ssWkZ+MkcK7vdPQa2LV8eK4+3UpVEFfrjpONLHONRl5Yh/cQFLHjX+1Q1bKY81OAyjkzU1hgVnKfZV4wa5kA3rY+USBY9p7me81GQ4gSnCs4r7hULgbD4mLAhZJqXsmLNrE7sm4Yq2chu5o9JImPVN7Sjp/Oa1TdhtyQqIMlE5uZpGFVGMprUIEb5CMo4C1J2r1AUHJvq60eCrUWVjb3sbp9gO3DPI4KNXFAYA9NtNmsiWgNIiAcxzMzfq119gjJTgO9hWQtD6qK2Q8RsrcB8YSMbAg13KMbEhEduHx9H7fG6BOEbZGgzXHF+p7AcxSheApuJA4/RQLBiNhAww2iTwcmrkeS0cuaiUrCNjp0khECDO/EIPr9kNgrc9cZCbQQDjTQLi+jV1tFrHuAeP8IWV8d8V6NaDvQbChpT0hAdNYYjABj+6/VrZkFDVGLNVdD9o7tFkkxTUxNpQVIXVxcwNLSAjKZLFKpNDY2trCxuYW11U1sb+/JcZIwRfUta3SJI+F6Zdwj9IZVZxGl/mj2Oh90xKs26PzFyCkP2RTjihJYmJ3EmYUppNNpeXz0yWO8/9Ej5ApVHBfqaJN0SnIbr7UAhxYYNjErRi1KogHfKgnZYtFPAJc9xrDGI3APTadEjRvQPoRdZyUWgHO2yYIdtUu3+w+5JUfi0nSM2B2k3rcD9wEzJ4wCuDbr2taWBHAZt0EAl6IdIZQQkDVZ4KMALvdTo3W+fC0DTy3VOY+WuR8VknpTAU7OC0aBK0R+s5cSh7NIBEkKa0gIjDMOqYzj42M0W0MAl6QImRuFB6jRDrIPsm4hA2BWT4QluWkvy5IezQw+AvCbCXO4wJ0CuUXZb0hP2rPSusg+74BkZuxA7Cqhc6Sx4JfxaMa9ZF2MEmv03xZotgWQRsr55SFzBK+DAYCtgl9ydcXGm6r/AHqhqJI3xiYQoDtMMoVOJIKmz4cO3cr+6+cZuD+qZnj+s7+8M/AcwP3LO7fPn/lHnIHDwwPRz51W4J7c0HwawH3W3xjCq25TRi2KbIE2chx2jne7JaTqH4slZIeFTr2K49wRVh5v4eknGzjczSOIMLLJCcRCcWU6EYBjbl27KU0vNkpYSmkOCHMoyQJXYIaLgjRK+S4JRHFzwaZ0vy8NCimUhS2lbFOGxtOOjoUJF38CfPIIBXD16iWUu1V8z59E9QtfRWN2Cal+GG7XQTXShxfooVv1oZTrIJzsIx4MIBQAGiEfdtHB48NDBKtl3HCAlx0Hd9oBPPrmn6K3fISZxCT8d67i/o0sNieD2CgfY/fgAGPNEK4tt3D5B3u4fNBAptFCvNVGuNPBWqCKdy8HcPzVF9Gfm4IvxoZIGPFwGAk3iKjPFQBA7DkEHOHaL2lcUowE+blYRHtjG97yJmrr2/BVC3D9NbH8PShW8PbdD3BULGJiagrzC3OYGM+I/VqxUsJuqYHDhg+HlbYAObVSXppGaiWmeRE+61F2CuwfBWnFkGhks22HiVXGSGF2ArzlCLMWNcPGczQSwMu3LuHWlfOSf/V0bR0PVnZwVGqi0iSDri8bGgJ7VFxwsxANBwVI40gplqsC4vb6CliONpBt3ggPcwjghiVX0gK4PO6T1skG6JTsrh4CTgfhfgevXbqIv/Mrv4xriwsIBPrwUzUWjwFUAYotsKo3TH2u6nMD4LLrxpxiKX7FPpnAeRuO1wAaDaBZQ+e4JJuA//tPvotd2jV/5lW89tk7Asov33+A7dVNnD9zDoloBOViBY2Gh1rNEyDWbgC4KeD+hOfCnnyxdhHGpGXiaZms/SneW1Sq9uH1S3j989fx0uuX4PfX4aN9Ub+HdrWC7c0ivvPGfTx6dIRwdEyyIwl4yMbXFHoERXgfi40n79k2m1CUc2kzSRprosjoakPV5Cbawk/75moRyYc2dRRM5fuT/B82U7m7tla9VElTQEMQm5uSdh1Ov4hf+sXP4fbtcwhE+U7b0n2gTfraSh7f+MMf4OCgCX8oLuAFx0WIQItYllGJZfP+jLrANHp5OUk4cXhuqTh2fZiYHsfk7DhqXhn5cgGHuYo0K6k8OS7X8ODJCoq1JoKxhGwc+Rz8kOwm5rU6HUQDHbFQ/vJnb+LquSlMZSOIBH2oNztotAN478EGfucP3kCu2kfHCWsDstNBOORgcW4ck1MzuPDSl3D2hdfR87GR6hfVtwCYBCF6HlYfvQd/I4dXry5ie/UJtvYO0Y9kUO668PoB1Fs9VDo+VBtdAXCz8QxioSj6zDItHMs9cPniWdw8N4apiAeyU9loYJNVAGU2wfnGyObna7c8UZKRTFMsFMQik/m+26UGInM38Nd/4++hGyBbuDOwUGajhQ8qTnm9eV1KxwVsr25IXt7W1pYob23DkODt0uISqvW6AGYcB80G7Rnrogzmg3bFB/vMDqwiEk2g1e5idmwMOyv3cHbWwfklB4k4x3oL7aaDzfUq3vnoCJ3wLM69+AVkZy8ilhiTdYpNu2K5LEzn6Uk23MMo0b7da0mucKlYESXSpUtXwEwegi2FcklUUJFoRDbl6ysrqJSLSEbDGMukMJ5OwWnVcLi/ize+/UcYH0/j5gs3pFlDIJQMWmsbSRVoPJ5ALJYQMGlrY1PuMyqO280mzp0/j0K1jngyjlIxj0a1KuScfiOHS4sxXD4XRjLeFHClhTQO60mUezPIVf0IBqL4n//Rb2Fj44nYWrPv4KMadTCfEUAFYgEfFsayuH31EsIEJF2CwhE5Dq7DvU5fNshULfL+JohdbbVwWK5g5zCHaqMlTSDiCmOZCM7MZjCRIfsZ8LpRfO+9j1H3OugQIA0QkNfmndgBUvXo9nHnpYv4yk/fxoX5FAJ9D2XJ1iWqFUO51cb61j4Ojmo4zhUEdKfCh4x22tgTwB0fzyAeCyHK/CyXm3i9IZkl1vVH0ezFsF9s48HTXeTyRcldYmOEzPpulw06o+4S99E+HCr0hL0eEbA9HCMhK45QNI5AkIBtSMBdP63CaTfNf7NhF4shRnvtWBjhiItEKirKXeaUdWoNpAA0dnfx5N23cLD8AO3qEbqNouTYdghwjwCFsuYYhf8AdBCLLWaY0d4vpBaCVDWig+nxBF57+QYuXjiLaCImmeLra1v442+/hePjkigdCR+ymhLNtMkHPV2SWnWtrD+mHfWjAFwLomppOdw+WRszUR4wF9Zmaz2DbHhC0WubthxTVNuw2TgAgnXtYJ9s8DesR0z2rv0ej1dswGwmvDRfemIxJ41tk/XK7zJVWOIYuBaxUSYqlmHur4C4bFQSMDLgrW3aa29r2CjtSdatIqBiUyiEKzqdqCJNGypqv8e6gQ03PRYFmy5cvo6/+1/8V39uANeU9wOgYWt9H//sf/8GesydbTFzrYx6tYxqpSw5uARwqeYbmiYq9GEb5fY6jyotrMKAapxwMIq52QW89NIrmJqelrWPJK4qwVt5VKVWYcPwuEAL5S20WnX0egSu+CBSyfqBX2stQktGPlR12VWVcLOpdsyAqFOSqaQolqiGksYaaWgEXvoaySBURTZzTTNRAEujytZsOK7f+ntsMHG8aHacKiXpXJlMhATAvXljCYlYF9EQG64F9Ht1UfgLgNtNwGuH0PAcbG4d4b0PHmB1fR+5QgMTM4u4efsOls5dwszcGVGQcB9EIqXTaWH1/id4/MFdtEpF9Kg88droem3Uq7Txo7VjV3IHJWvN8QsxkU4MsRjzaDVLVUgNMgZJNHBEdZvJTiEWzyIYjAuRRwBcsacMmMxMnguSy/Qc8aPZ7gjBo+eji0gQPrHvDGuEAF83GZcGJ8lcdH+RccaSwNdHq9tDtd5BpUlrSIJECmiSYNZve6jkj3C8twl/z0M85MDfa8Pptsh1kdxWArhKnNK63jYfbYa2ZtgNHwRRBEix+WpajSvYYoAatTZkrcF60gIaeq5Yf1jAVmYBm1c6oqrV5qxRi5qmNl+FgI21bOS8IHsRcbI2ARPGkpYArjgWiDKI+bk6V7COYr0mEUAGDLZbcMlp7vWEWFEsFvH48UMsLz8RFTtrmxZzrLsdPX7rejQAZRW80GaB7r8GakYL+o0AYKfn5tPEXPtvO5eNAr92jju9TpzeJw7mEHMe7N+dfi7b5B4FBEfn0GetR6PfeyaQOKL3GgUG5ezYJogocHW+HpCFBMA1TlQm13x0PbOKstPHdPp4BuuOJRSNrGFDENKAHmLrraowjkVr+6vD2q4f5hgHEr+hIlXrJo4tHV8j0LjepyZ73q5zVoE2VNwqFCTE08FmfoRIe+LNPgOEPYWwnwBxT4O65rlOCBCesf4/ayzZ5x0dV3w6IeL66IbhinMN53r2D3ifCuFZolvUMpkAr4AgBsAdqO+FaG6dQth3askeR9W9VC/GBMAVgFP22pznND+c/S7OxRxMPA6b0cnrwh6PxNCEowrghiMIBoKSq8t4FAFxqTAkITDMmtFkeZMcTeUt4x6Yadt1sJ8vY++oiCfrO9jYyaHRcdDssn/BNVDBV1lszVomBDchJSihhu9HLJ9lvpMiybhkBQyQawBcOalqpTro85j8WoK3JPUTlOb76HcdWaMataY4BYmilvWMHHtYwNtAJIYwrZVpqxwj4Zr7W7Ud5ppF575Oj+eR+0rOmQR3A7IHZ+8i6noI++tolp6gU1lGyldAyikg2S8j1q3B9Zrw870Ze1vSwiQnXTysCGSzL3FKhStzew9esyY1EaNIWIvMzY5jcXEKS4sLAuLGEylEo3FxQ1teXsX+/iGOcnnZIxDAdSSGRNcXrYssQ8AQRCyAS6ccjpnOEMDlGCORbTwdwcxkCgvMwJ2bUoJaIoEPPn6Mux88QK5Qx3Gpjk5fATOxKxkAuIYMKZfeEJiMWxJrbN7zvG8GAK6AuBxjIwCuVVmOfBanMmUgnVTfmhv39D0+WC8G9/eoNfBoDvmQjGKJSxLDZPoI3Fdax4hnArjR6Cm3HyXdMJqP9xvn0VK5IgRC9s7Y9xLlPGsIm4VLEZGxnI9Fw1LbWJJypVwRq2wCuIyUEjKABkcJxVVIB3L/2wgHQyKzwgMzl4lRnqzDJk/Y1ChDhfZgxTHC5FHKkc71ev4VzNZYO5MpYV/D5CWonbNd5axrER1FTNSZLQXMMYyCuIO1yBy/REFwj8I+FsezVehbK2XWMkKWI4GVZAwXPSeAFq3bAyH4k2kE0lm4ExNwUmm0Q9xvB1D6h3/jOY72o4qG5z/7SzsDzwfeX9qpff7EP+oMPAvA/RQb9fQ3Bvkqw2c+waQ0M/2nmJIjBzIAcDtFpCrvs78ky1e3p1YX5eMy1p9s4eO7DyTnLR7MIBFJaxPBqjz9VHZIMNvA+mbIEFU2EX/M7IB4NIHJyUlpxrDpQwY/C2Qu7Cw8RNHQpcqwK9YWtJdh0RukTU3ALwDuhQtL6AXb+L2jDjZufhnd668i4oQRaPVRC3QQSAaQO+jh6XIDrWgP0xNBZDM++GIBdIM+FEpVTHbK+FLWhxcCTYS3alh+6xPEy32MJydROjOGu+N97KQcNFgyt3q4VHBx624Z899bx9heCf2O5gpSnVaYCGLvs2ew/uocOpk0/IkIAnGqAYOiagojAJfZJFS4yua/Cz8VCVQgl4vo5nMor66gt72DTLONQKWOVrOMhtvCbqGIB2tbWN7ZF/bl1NQUFudmMJlJigr0qFbBZqEmCtxKN4hqvYlqMY+z8zOS60LVkq/bhWuKO8uyNJdklKcoipVnbdRH7QwtGDb4PcvqMmw3yd2Nurh18xxuXjqLTrOOR09WsLx1hKNKC6WaJ80ebqC6xs6W4HI0RHA+LI1SsunyVD2y8Smg8ei0rM0WDiibgUtmqzQSK1VtlJ4CcAfWjLJJYW+/jSja+MUvfg5/+2tfxWSKrP0+fNEwnEQMYP6XAXA1bZZ5Vaq0lfAv2s9a6YSwXlWV67Q9BW8bdfQqZRSPjvCt776Lb338CP2Jadx45Ta+8JnbiLvAEyoyHi1j6cw5zGTHsPJ4WZSKwSABO80OVXUP3y/zglW5I9IZscxh49fkdDBH1VFmNjdC0oOmui/i4Vd+7acwtRiDg5o8V7fdR7tawNPHh/j2tx/i4KCLaGJMNr2Ov6dgIWtHgsCSN6zWK8KSZFFrzi/vZx4PM3upBmZ7kUCOtAVocccNpd0A8KTzepuNAptS2oQzzG+pXYXiK++ZDVdm+hA8cvq0Vd3HZ+5cxNd+4fOIJHg9uAHro9cJ4ujAw5tv3scn97cRCKfUFtBxxFKLTXnJ3W2rfSzLc81/VhUW5lsBlAAAIABJREFU7yc2Q1R5zmYKkJ3ISAZu12njKH+Mzf0ivC43vy4qtTq2dvewsbMrzGO67rDQJ/BttCLSUAg6HSQjwGduXcTnX7mKs3NpZGIu0PXQ7PhR7kTxj//51/HuvXV0fbR+doUMwLzMM7PjaqF86wtYvHYHHSeirgRsQLc9VV73W9jffIj8xkN88aUr2N1aw9ONXTipGZT6UTR9MeSrTeTLdVE3JdnoDUfhb7UQaHuI+FrIxgNYWpjC/GQEKWY/GwBD1G4ccxbIoHqMedgGwK3W6igVmA28izaB9kga7cQ8funX/x76IVpw00I5LOdZWOp+tfciiCFjrNPFx3c/xOEe7SNdrK6tYm93D5NTk7h69SqmJqeQTKdF5cwmM/MbOdB5XkPBgBwHr1+lVJRGS9trI+JzcLh5H5fOBLAw20I4UgU6TXIosLxSxscrDSC2gDNX72Bq8SocX1B2Yly/coWibGCyqZTYBzN/dmNjUxjhjUZTMhjJyuYjHA6iWC4hHAmLdRl/d31tVfITJzIpaVSfW1zA8cEu1lefolYpYWZ6HNMT43IXF9i8l02/KgrZ/E5nxyTn6NGTp3KOCvljtL0GzszNiJ18MJIQVTMbSCQ0lI4O4fPKuHYugZtXoshmmgjSBtI/hnwrjUJnHO9+uImJiXn8j7/1P6BeK0qzQmzVxeZVZ27eqT4SadDDmfEsbl+7jJDDrEva0sfhCvnKh26rK/ZUVG2RoFWlArvRwH6xhM29Q9SaLfSprgr5MUNGOx0vogrm7ReA9z58KMAkgQXadbLZwjuR84qoZgM+XFyawle+fBO3r88iEXZQLzewuX2M73/0GDvHJewVqqh5fslxlgKFG0jaazLH0e9DJpsUoDydDCDFdTcUUhDAjaDjC+O41sN2voZKU9nrzVpVmjydNtXhVP0ZdQWBJUKctMwTSylasrsCsMcStBlNIMrGFJsDtMajEjsSla99VFIYEERcIehCEmHufQgtLh1eG/52D67nIb++jLt//A0crdxH0CvLfCEiPGnCWTXr0CpTe7sKfMvkTIVpgNZ8Srig6jgR9eHWjcu4ceMyktmUbLrLxTq+/UffESCXyxbtrahBlegK89/p9X60GW0VuEabeUJxc7rprku0BROoKNVGCoELsdOXMa/Wn6LokwwpBSBGM3L5PqVJO1DRqKpL1AVSwxhFwAgZSHIERf1v7YtNh8P2SeT7tCpWRZK4W7BVQ7Y9v5I8zIAcI/Ps+VAli4JMJDdxTba19ahN6eh5YN/QqoysNawAuKKOUEtfjn+qJ/nOlcA0tGU+c/YifvM//S9/JIBr+jMnLput77c29vEv/o9vosd1wqujUa+gUS3LHMqHBXA1hkJz4ZQ7xaYQ36t9dp0k9CiNRZyPEQQRzM2ewauv3sH09KwAolQR08KOtXy5WpHnYQxCuVKUnO+mV0On3UCHJM92E9QPEYKlUpeuBWSWsLnLuY9kTZJ1qNDgOWNDaXx8HMlUSvYBomhmzWhAXCpxCeTyOKyyXF5fFKcavyGZoqwBeN3N7wkoyDrHgIiRcACpZBSvvnINN66fRTjUQdD10O/RVtOT9yPgKGIolttYXdvF6ro+imUPPYQwv3QBL758B9OzC4inMohG2MSnhTIQ6Pew/vABnnz4ARr5vIC4Lg0jmYFaKKNUKEtTvNnwpIlNIGB8fExs/sIRNl9Zn7AG1OYd7142qsORJLJj04jFMnDduKhpqdFnIUN7SZ5fngcCp/xsrWu8Tl9sLkka4YNzlz8YUgIKXQTiMbEaZNZ8yOWugHs4VRaxJmccBEk5JOTy2tFBQuDzdguV/CFyu5tAu4kwcW8C9V2mUKtqjXtKrqvWCliso+VepyWy2iFL7WAspW0O2yDn0IBOqpbTv9W8NzYxVX0jQJgBWkcBXM2i1uOwvXfZ7cr3jdOPTEk61/LeFbCN84BVlUqenqDhml0nymkbY6KkRDbNFeRlrjqJFHRZYL2uWX8CyBoFeqFYQP74GB9/8hEePrgvbjwNqgElG9WoI0cA3MHqbVTAoxPBkKg4nItHwdrhOjKibhzZW40CuM9aF35Y/8KCnqNAsP3dUQB3+Hv609G15kc99+jP/mwAdzhDPgvAHRyXgF0nAVw7rw96KMNO+Q87vBPvYfQ8jL5v+drMpkpUpQLXkFnlOg/zChWTH+bBWkmyrItiha5WymrBbQD8QX2g8zbHpZDjDVnJ5idaKrSSDUwOuFFID5yQ7Mw/IAh8+q2fBnTsb5y+Ns+6VqPj4sTYPUUcP00yGH1N3luM8XFpM8pVi2KAtqrbLcArxGDznLLWiCWpRvRwjyv51OaD+wDNnzSguOMaNxSqowPiRkDwleSnBuvfUlHuUc4TogY2ERckOtMFIBrRWKdINIogyX0mn5evy7mBKlwB1YJBAYoJ5HIubbZ7yJdqOC5WsXdYwMFxGZV6B9UmnSaYL8v+kQFDpU2m+dqcK4KhiGb3GhKaRBbRzYdgJ39Pbv7hok8F7okiwAK4Zt0UkjatVAmI06WBawpreBIf6Y41sLanI4a1+eW6QzVxFD4qisNhIWdxD+oEgmIN7YZcBMO0+ef6G5B8XMabaM+BetwqXJTROH6AdukpxsJVpN0KQl4eIa+MUKcDv813JrgmSlwb8mvtlNXiWO87nifWoIxxI5mtKET2gOvgzMI0zp2dw5mFOSycmUMkEpPz+Mm9B3jw8DHKpSoqlbpaQIshGmtRnft57pRcpE4euiwZBS7FLKbWpCNepaYEHqffwUQ2htmptAK489MaARaN4v0PH+EHdx8IeFsoNwUoI1g/zPg1mal6JXV95P5ECMFsP7XlNfk1xyOJpwLejgK4Vn1rwVuxxz2lwB2V3//QWW/4A1tz23lqtB4eXY94b3I+0vVfieD8PMioHVHgcs8djUZl732CVMQ5m3Yl/Z7c+7RQLpZY31bFgY/zmhA3JFqB91oQ0XBE5ksS9COREJJ0a5L8bJ8QydgjrUs0VFuTN7iWK61xQJQYgLgmF1fnJrM2WxWu0V5p+WB+rlWPrnXDSdJ8ZciTyioafE8iv8zcLS4/I65CmpWupIHB2mnma3VRsGQ1q7Kxx2lrGkta0b2Y3DdCfFTgWh0HjJrXxk/Ivk1716zVGYHYC4TQ9QfR8bvosa+UyYqVspvNwheJYv+//dXnONqf4955/is//jPwfOD9+M/p82f8c5yBHxeAa5to1mroUwpcWf1PDnP+M+AdI5l7Gz4qIyX/U9WPkqGVy2N34wCPPlrB7uoRnB5zbll89QSkDEdCAt4QeGGzmAuY3YhT6kQrTTIb+15XckKYlctFkZtbYYhK7qaxHWHjzCpxXRa5ISmSRK0T5MLrSG5FZiqBf/ogh7vTt+C98iW0wkmgSUveKubOjWFlo4sHyx7azCYJ9xCLd5DM9DE7G8Fs1MGLkT5u+RuIbK3i6KMVzCUmkZqdwX6gh4O4H8vtInK9GjKpBMbrfcy+e4Clb29h9nEBiWYPTbeHA7eNejIM59Z5VO6cx8ZMBJE4wdsg+nEXvpBfgOdg349gn3nAIqVEoN1EJ3+Exv4+Ogf76B4dwF8rIRHoIuh04bVqUoxtH+Xw1vsfYb/SQJXCVV8Ac1NTODc7halkXBR568VjfLi+j9VcA51AHLFkGolIEFfOn5Vz/ujRYxxubiJkCh8L4Kr1iQ5MZSUzgeSHALhKmza8NM3UsrZLg0wFPoPJlonGXFy5soAbF5bQrlXxycMnWN3OIVclgNsUK1hpqCrcJ9c2GtLiinaF7VZXVLi0GyVmakGHQa1iqIJsbInSIRQ6AeDaJvDoZ91Qs2lIBXQT56ez+Pd+8Wv4/M0biIeZp+JDP+iHk4jDIYDLxqpPGXiajMMquafgLR9tW9Ub8JEgodcEalWATZjjYzxYWcHvfff72O26qIUTuPXyS/jyqzeRCvTw5NE9PFxZk4bomewU1p6uotkgC5jNH82S0gcLX+YB62ZBAUjL+Nfj4xHK94X8QOWAWhXNLSXxlV/+DOKZDnxOUzZNnUYHXvkYH72/ju+8uYpqLQo3lITfJXNTFfQETrUZofbn3LxJI0yAbP0eP/hyBB/ZlKYSxjgB6mUiE1bUJGoV3mMGjbH0ss2tQUYTmdPCaFYKqLAge37JC+Rmq9U8wsyUi3/3b30V6XFuXHgzsLEWAvG9Dz7YxBt/eo/mvWCwJYtTNiypHhawlvlWIsob5pJJkW4yg8kulrLd6SGeikk+aSDiw0H+GO/fX0O53sXk1LTck4ViCWsbG6JEYXmtGyxV+EpTkg1YqpCcNhamEvjSa9dw68oZnJmMI+J20fB66EUm8Y3vfoJ/8jvfQM/P7LqgKHBdfw+LcxNit7v0wuewdO0Oml1XANwwlWiSWcjNZBPFvad48t6b+Ok7LyB/dIiVnSNE56+g5MvguB1AoeqhXCpI83iK1lAEIOplpAM9jEeBeMDDVDaKLMGeYFBtc4TBrpZktAdn87LTZi4rGdcN2Sjli0UcHexjd2cL5XoT5158Dcgs4ad+5dcRTCTQ7ngCcBK8UdWtjmUSLNj4DPr82HiyjA/vfjAgKbz55puYmZnBmYUzsnFbWFpCamoOR8dFOQZu1rgBa9SqYofN65qIxWSD1fHaKOcO4OXXceNCCFPjNQSCFfQ7HmrlPtY2Glg9DKAfncfitdcQy84qi1oss6nkIvGA6jtH3ietnNfW1jA/t4CtrR0ZN2zMzM3N4/z5Jcms5UkiyeTx02XEY1Gkk7TJDonzATotRCIBHOztiuo6EdN5jbnBJQIcPj+C3Fy7EXI+RAVKK+LVjU0k0imMU3GWjCEVD+Pjjz5BOj0hjaNQ2JVGcvm4iEZ+H4uTwK2rEUxNeGDkcA8JFFppvH0vh1qHmedp/C//0z9Cp9UU2EIyP01epPQfxGa0j2CvKxbKr1y/Cn+3K4rWVDIpAC5vx47XkU03nRxoQctIg7LXxG6+iK39AzSYCc75OxbC3GwW0+NRRF0y5IFPlgvY3D0WS0/NZeSY8MmaPjk5hcUzSxjPjiPsdrEw7uDFyxOYnojDq3lY28zhH//zf4WDsoeGL4iWG0enS3CPygrOkZohzzzPUMhFLBlDLBNFNBZBxA3Ddci8dkGwothsCWvYRzUt53bWF9J8JzBIxvPQ8kybuMpMFpUTCRlstJGUEPAjlojLZ4KSoUgYkVgCkXhCwFu+TzaAmLEUY8YZmwhBWrwpCclrdtAmSNOoY/n9d/D+t7+B3vEewn1P7JT7kp8ls+fAUuxEI9P0joTHQ1IYyWGuHyG3j2gIuHx+AS/duo7JGeZAhtBu9fHBux/hww/vo0rVBAFcqhYt2/4ZdeloU10avZyPR2yVTytitLFqmPYjVoynm/qaNW7cFgY1h/6lXRdON8B1jTHqAPM38m/pcQzzFaXWNFap1sJm2DCxpPe+gHgC1hhgVmoerk98Ic6vnL97APPMWXgIiUrmdjaDDcN95FzY2mnQqKZvr1VFmWx61rXSzJOmDIEiBd+GJnSOArl+P5YuXMGv/0d/f/gctuB51nUa/Z6xuNveOMDv/J/flHu+7dXgEcBlNm1FM3Bpz9oS0gMVwkqu4Vqp4PgppxOr7jOffY4L1x+WeuXOndcxMzsv48KjtXqjjkq1KlEjzAzlczaaNVRqJXjNKloe7WCr8Bo1ycOlGpdNNOZYi3qRLh5indySBjnnG7ECdF2MT0wikSQxS5vPfbqo8JoZO3DWkKyBCObKfyRiWctgnnfGOxDEZXyD/I3Ir+SaWkVlLBZGOp3Eyy9fx7Wr5xAIsA4jUagOx9cyAG4AXYSxf1DEe+99hJXVLWm2E9hNZaZw9sIV3HjxNtJjE/C7SiIRC02fT6zdt54+xeq9eygfHKCayyFKu82Ai3zuGIVcARXWu9U6/E5ArPZJ1BzL0hqZTVo2jhV8JIFLFUc+RKIpZLMziMbScANRJcpwl0Hwggo1E2nDz6pG06xA5ut53T5afT/adN2hOxAVYpGIRr/EIohHw6pUCZIg0iHELgAkLRAr9aaoVmgxyOfkPKQArodKIYfj/R35mqpfaUAa1QhHGMdLs9kagCiaZ0mghKpbNgpNU3ww9g2JwALQpnFKwNeqcLWpqQAun0czsU09Js+nTVUL1Aq5WDYxcgcP9p6WqKLfNfc/gVYha+r5l7nZWJbK/cyMPFqBmnlB8vcIXJgamU1qKmrVhpXEVWvDrjUjLRyPckd4//338MknH6Fer8k9GmJ+clCb86dduQz9atAc1nazbtFYH8mfmD3+pxWwQ7vc0z870Xw/BezauW70s52CTs/1zwKN7RxpiT52zRh9zWdMcydtekcUnqOA3qieafgco1m4I9IyxVqM6olryVCBO3A9su/9xwrgGkKMAY15/BxPCtQr+Ugv3IjNt57sgeORArjMvR+qby0wLOfcAAdC8uDzWxtlyY/m2sfXNIQFA+qx4lAirVETjgAQQyDi01fmzwPijl7b078/KjQYvPVngLjPqjd4vJwj6RDA3gH3BtzjCenUkDPU8UP3sQRr2SugY5x85txoYoDsOZfZgPtBnh+CdV3dU1M5mxnLCNBGG2Xez8f5nORTy87b7whpxE/HuYDOoST5ySMel1pf4rPMfCBrvXl9BX41o7RUqaNUrmNn7wi7e0c4zJWQL9XhhhPwB+NQnzaCt0p44nWUjE7Jx6adflQBO87FXFO55jFP3mvL+idzlZ3xjJpPnEuEzDSivuNxit2CKeuEM671FY9XnLqMjTDtZRl1JNFodNcTOyo/+syJ5Z6a+0ofIxL4dRg+WkjHaHMfkTXSIRDU9ctD6q1uH/5uCb5OHrXDe/DyjzAZ95AN1+HUjuBvFEEDLsaNaS1FANeycRTQZD+C5FrdHyiAyz0po3GqJLKV81KTx6IhLC3O4uKFM5ibm5EHrx//9v33PxIQl4RRkur53gjiijBZbJ/1NQdrlSHEKYCrWeqWKEiCa6lKe18aX3cxmY1jbjot6ltm4NLJidft7geP8O579wW8LVY9Wcv5EAKTOLsYANcQjRTAVYKBZiAr+Z2XjuMrbABc2nOrIjVoyE4GBLRAnVxvWu9b0shfHAI5fZ8P53p9TsFPDaCt6yHrQQVy7e/afjHXTgK3fPDroUJXr6UICAjgsj/dZT+mqAAuXZV6fVW2MydWIhVCEkPB2kciicJBIacR0GUvhaIhur3UmySktWQct7meW4UrSQZ0wzNqbyVMmMVjQJ6x1slm+h78mEerbjtCWB00MdX96ITc2fxb5yCd7zVyQd3uxFnA9P5IzLNRBbKGyDGZXq7pu9sYihN9frM+WJBXibTWclksq4aMzoF7h84L6j7EcyE2XoAbQc8fRKPTQ4ukjngSbiaL6PS09IC2f+s3/uKD6FmL//PvPT8Df8Ez8Hzg/QVP2PNf//GcgR8ngDu6iXkmgKs7vBMH7jaPkNh7A04wACcckYKLDVeqf1qNKsq5MnZW9/Dgw2WsP91Fn6o0X1CYhnwuNm64SLK5SdtJLsBclKWQMVkzfcpApPGmeam2uLC7TzaRBNwxC6gwghQ6k02GJCy2PaRSMVy4toA396p425nC8uRF7AbG0PFPC8h26fwMnq5WsX0IdN0kEOghGGxgfqqPWxciuJrwsFQ9xpn9PAIPNhHaLGD+ykUUz2WxkumjmPYj1yjB6zZwJhZHZrOI6T9ex/w7R0gfa8F8EOlhLeOD89JF+F+8iPKZCVSTQSRDLtyoC0R8cILaIGROrp/AWaGC5nEe/uIxOgQdjnIItdqIEzgK83o00XfbqHVrqHWAtz98inc+uo+OG5KmC9m3S9NTOD8ziYlEFK1OE5uVMh4de1ivODgs1qVoOb90BmPjEzh3/jK2Nzfx8O230MsfwtdrC4hFhZFs5HhuWVjwmph0Qm0WDJsACkoZ5RYZrrTEHqhtLVtLmwK2yIhE/Dh/dgqXz59Fo1LF/cfLeLS6hcNiQ/ImNVeKx2Ea1U5flNVJbnjYgOk7KFe5oalJ/u9wrA41Ijx6FqbcWLHQoy0mN1ViQTfIjjB2sMJe5rugJVAfMX8LP33nFn7jr/8CZrNpaSyz29RzHTjR6P/H3psGyZVd54Ff5st932qvQlVhRzeB3sneyCYpilooU5QdspaxPbbGtiY4ml8KexQxf+eHYybCoZBDMaHxEiPLMxMjOyRq4y62RLLJbnY3gMZeAAqoKtS+ZOWeL19uE98592YmqsEmZZExfwBGshpVqFzecu8559vgC0fgY4NHtYdcjMZykvbJbltsaAngin2yyEFonezC32wA9Sr6tRr2dnbxpXcu49vLq2gwozcQwnPPXsAnX3wO6RBw49pVLC3fx/zcAo6Pz+DOjSW4TSpFCSaqRRbPBa2hOGilRSenPxxCyTCYOXocShrbGMm+lfekxNp2r4HnXzqL5145jXC8BX+/KcVot9FCaW8f3/7WNbz7zga63Swi0QyCYQLwJneXLFNzbixbmQMznptOmwQNrWL5HqjA5XtiTicfFvDmvczMWylezXTJqhx4rWjRT5xcB3gymBB+g2b4iEpJGmoqmMrw+ar4lV/9DBZPJeH41QIJPQdu3Yfbtw/wla+9g3KNC0VUGZjMfuNzi83VUMEmDEe+exb11vlI7gNVJTG/cnymgFg6io29PXzr0l0Uqx4mxsaQiIXFknJzaxOHlaqoci2LUYBP+T+1QQv4e0gE+7hwclpA1g8dn0I2EUCTGYTJDK6vFvHbv/eHOKhwohcVdq7f72FudgJTsws4/dQrOP7kR+B2gtIYR2nHqE+PbqcJt7KDd77xBXzs6VPotOpY3jhA/Nh5ILuIkke2th/tRgVOu4FMOIhI10PArSIb7iPmbyHsbyGbiiKWTKHP/HBZEGhPJF2qNEoy/G63ZahOpup+8RAbu3tYWVvD8v0VVOouXvz4pzB7+mm8+lOfRWxsEm63KwzzCO10OlRjqTUXBwls+AlEu5Ua3n7zLazcvy/3Hq2UX3jhBYQCjgyI44kUeuE4On7N4+VQggz4ne0tyValCjeTojI1gOJBCcWNFQTaK/jp1+aQiXvwO8z9beFgz8Wla0XcPwhj/okXcfzcM+gz45RDELmENUOJAxEeVw6B9nZ3pbGMxeJio8z3Ew5FxEKZTb7MYXw+bGxu4t69FUxPT4HWTFNjY+KIsL+9hQ89eQrX3ruIMC0n3SqSsQiYsxUg+z6ZQiAURSpdAOO/H2zQHrgIh24NiQQKY6qGr5aLeOPb3xJCBtUGU9OTAjLs7exgffkOFiciePX5AmbG64hGu/D5U6h4WVxaqiI3/SHJnv39//h/ytCAZAfeh1RfDtpMWdN6CPp6GE/G8eHz5+F4LbHsJABJdayw+duMMfDk3qZbBq2Uq60WNngt7O3DZQ6400c2HcXcTB6ZBK3tusI6f/v6JurNrgxzSD7iwCaVHcNTzzyHJ544j7GJKUQjcZQPtlDfu40TkwGcXhyDr9vGzn4Df/Anr+PGRhl1JwJ/Mo1AMCLANwHcQCCCUDQmWU/BMAdEAXT8MnYX8NbPtUOcCBSco9WcjxEMHK5zraQiisowO8iQbF6bQxuAn2oGGViZPYq1TI+ENR0OeHRcICEhGEacGZ3cN0g0CwRkSMC4B65fQkrxq2U0LePqDd4HPTSKe3jn61/C6vfeQKxVgcN8L9COWq1O+T/JV5O8LW20VXSlAyQhFflIrqHakPunH7PTY3j+uQ9h8fiM2PexRtt8sIM3vv09bO/si02WSws7GYRweP3wsF/nB2oFyq8EHwn82z9iEWr2fjt4sS4RR6tg+3P776WSMwxxBWy53ukwSV9PFaDWUlVAChks6TU72Plt1puAsPqcatXOc6cM9JFfGNiNCfgl2YNqFCzvj8NAgoL8O22z+fskKCm7R16VERbD0Yx+X4Ec8zImy1AY+8au0ZIodfBj92tLErDwwfBTKfjsx+Kpc/hHn/+fBvXOqEHmo7qMIUit/7VGBe7vf3kA4HpuXQiY1RoB3DJarabky1oAV4JXja2sBeIHYLTgCEZl0OcaTkCQCtx5fOQjLyuAyyvWZJpVCOBWynJeeZ2q6oWqW1qeNyQzvV7je6iLlSHfg/ByzBBKbZNJFGFMQEcGjlSRZDgYSiSEUDEK4Ip1olJTJK+YD7XlFfM7+MWOjqpHA54L8GmVFQTzeN2poD2VopI1j2efO4+z504Cvhbg8wS89fmpFlZ7ZkYgcL1+5+2LWHuwKbZ76ewYFk+ewfziScwuLCKWSEldQNKb7FscJDL7fe0BNpfvYWdlDbsra7IPRp0AapWKZLFZAJcERhK2xgpjyGQzRmkmnhia5WtIANzDBMDNTwpZJ+AoeU10ZFy3CFYEHCFMifJM8g91sM3IAI+27tTWcijHmpuKeRJVqFqJhmXAnYiFEA8zG9oTS+SOx3PXQL3JfaAtLjBi3SgOHS46tL82qm/uOQIgk4TLTETJ7g1IAgnJb1zb1J5P710FB+h6oPfwkFxqNChybyupRgAFo9pVVYqukTrAp6Jd8z4VqDVgl6nLBnnbMlTVdUdvd3P9mAG5tULnBcK9gr2t2iTaNcsST8yM1TgCCOgjwIUuHHR/4XUtFsqsrwa1qDrcHBQPsL+/j3ffVQCX4C0Jm3SoonJQd7ThGmRBNcnAHFFJaomtuiGpbwevo7XvKGBm//4ocMwSY/Q5hmv/cF0wK/H77MGGsTUf9LujY4cfBN4+cs2zrj6ja/AQaxr5lUcDuHZN1TZ3COCKgs0QTC3wY90eHvU+huu/JdqOnKURC2V7LCxlxwRdq+vE9wNwjVX6YOsx1syaeW/qAuuhYW2bhyd9gPgriGv3H85h9L/52uzd1FJcpOoDAHdI8LbXzFGyv+7Lo3/sdfKoa+To944ey6PPNQR/hhbHo7/Dnws4Y3oMOi3xLmmLTbmnswUhZ9rE4WcOAAAgAElEQVSiwahyZb3QWoHECHuPylxJrNcNIGZiQ/p0f5JOnACtruWsy8U9yuCbHehsi9Ei3IfYCwajUcRTKSSZJ57NIhpPCKjLTdHarOs9psdcMrp9fuzs7GN7ex/bm7vY3dlHq+NHu+8gEksjFOGeEkWvH0SzSfvhvgCgfCMklLLPlnrRAM4DZw+ThyxArsdjo3uhVDYmeoJkH1GRmmvAKjv5XBZn0rxmrQfk5wOAVO2c27RWJmmcrYbYF5NEFJK4ESdAoJZ21FTpag1L8gwJQ7RXDobiCITiCPqDCJGA01MA93D9Euq71zGWaCEbacJX30egVUXSCYDykQEpTs6FknzozEMA1xK05Bbv02FHAVyJk6iVpY/PZuM4vjiHkyePYWJiHBPjBSG+t9pdXL58Bdeu31STNZqrCYBLIo/uK+oCZGpNQ/JU+1yeElPnGcWpBXBZhzg+ArjJhwBccQsKBvEOAdx3r6NSI0GqrUprOkWZ2l+CT+Q8CAVN3IF4Lnjt8i2pw4O6LHHP5fyV+zlJcANylFHgDtSapvexG8xgjTqy9h+9Z4+SLz4IwNWRCK8PBSSpvLUALq9J/u6o4GcUvOU9Ogrgyr4u93dX1kE+H+MHarU6vBYzzBnfwd5Q5wbsmxkHxLkC50vsbTPJhKz7nCHY7Guecz5Yl3hyHatlsmQPy33L+s9kiBtyl+0JtCYwf7NflealWcmmhtZr0XCxBNO1DAnTi4wocQnwcv7ykDOROSdCUhvpdaSfMY4L0j8N7mMVXMgqZpfwgUJ3VKnL+a6q63VQpjFLQl42RA9do+y9FZRevucLSv1IFW6HKnASSDJZiRU6/MP/+TGO9kFFw+Of/diOwOML78d2aB8/8QcdgR8LgGvD5x/RbGmXN/g/+KtbiNz7C0TTMfgp6WGuRTCCvrBDe/DcFmoHFazeWce7b13B2uouvJZfwJ9+nyqQrtgvsniQ5txYXPErGwXJsyTQJbEdzAQZ5hSwQNSmiVl6HBwzW5c5Hjpw4x/NctGMgFA4gAsvnMZ7xT3c8MfwoHAKS/0Z3N5PIuAfR6TVQ6PswiOzL5VDrBDEzHQQF+aCuJDwMHewjcLyOvK39zC+00G2FkQp5Ufpwjgqiym4KT/KnQpazRqyVRfx65soXNrBxC5NTXyoxf1YSwPFM+OIvXIenZkCuokkgrEIImG15yDA1Ok0BfxuHB6gvbeP3v4hnGoNEbcGp+3KJk0bYFqDxuO0qaHNXwMbOxu4t1/Fl6+uYbdSgz8URM/zkPD5cXpyHMenxpBJhNFqN3HY72O5FcdyPYxW34+DzRWcPXUSx04/BSeaxf7WFtbe/i66G8sIdOsI+FjoEJZnQU3rM+ZUcZivwwWtN2wumubDafC9NvQyFDH2YAMVrrE/sT/jMHl+roDFxeOoVOu4sbSMa7fuij2MJ0W+Ftw6QOBLdpQVGY+KLSSHX/W6i8MSFR1szwatrLmFdKghAK7kE0bQcFUFYlWjYmAmNYixABSQzkGg38GxXBi/+nM/gc987FVEg2SLBtALAP2wHwxEYyYYMxCVLq9NPq1bfO0u+mT6tdpiS93tEcT0wUdr2kYd/lpVFLheuYq7q+v4v956D7eqdfjCAbTRwoefv4BPvPISEpEQrl29hrt37mFheg4np2axsnwfLoMf+7z+9byIaqDbMdZPAWnA3baCKdqAazPNEqzHBoPgLQswp40OqviZz76G00/MIBhpAz2XtGK0602sbx7ga199G3eXigj4qfKgLSjVGXofknEnjGzDeNTBvQ7NxE6OK4IZAnAwZ4dfmsFCvETVSlp86zXFQZqAqeZnAjw7DsJca6Tv0UBdAQ5N8SoZZG1aQblod5r46Z99Da98bAaOvy4Zv/y8zDnd2Kji9b+8jPXNJvxOWpm0Rm07sGkeKWR1SMCDpTIedarmm+wjHAtgfCqH9HgKW8UivnHpPrYPm8gmYpjMp+DVy2Jze3BYEsVdm+ff5+idJJdYH21BAXyg6eJk3MHPvvwMPv7ceYxnEnB7VfhTQezU2vidf/vHuHmnir4vCb9D9mwd45MTWDjxJC489woWTj+NLmKoNzVDkgAuCQgcTHfcKt7++n/BcyeyYlV4lwDu3AWEx07C64XRoRV7t4Vgp4EoPMR9HuJOB1GHsk/mLPcRE2uwOBzeA1yDma/LjCdRKHYFpGq6LZSrVbEa3tzbx+21ddy6v4bdQ6pJgzh58jRe/ehreOWjH8PU2Quodjm05XoWFQCXdzpVuBwytDxmBBMm6+HWtRt479JlGb4wD/fCh84j6PeBduhc+w9dD4lcAaVKVWzGksmkAL3NRg1tt4652Rkk0nnUax20SzsIdS/j+Sf8iHGgK1HVHh48OMSbFw9RxhSeePZV5Cem5T2LbSdBPgHgdfjLY0uyhL32+H6Xbt+WvF+Cc9lsVppQrtVcd1ZWVrG+sSGZvTPTMyjk83IdN+t15JJh7G2tYXdjFYe7G5gaz0vTmhufkIyoWDqP8cljcN0ulpbuSNM1c2xOVJ5s0Kv1qjSmX/7SnyOfjCCfHkcqnUE45mBldRnb65t47twJvPShDKbz+4inuvA5KbheDjuHUaRnzuN/+d9+G29degchAiVcv/pddMTtS1UGSrJnlhCQjUXw4vnzCHXIEu9jLJ8T+09NJO/LkJ55vW6rhUarJcrr9f1DrO8foNFtIxTxYSKfwPxUTlwyaEW1trmPG/f2pNGTYx4IITc+jU/9zN/Bcy++ikAkAY8ZUa4Ht1JEeeM6JqMNPHUyj3Q8IOqDr128j3dXq2iEM2CIvWTNktHv51AigmCEVm2sUwgQa1PMgeWgiLeDT2Gqc6hEpSNzvUNiaUvWtl1nxcWASmxjdycZutYej78n4ICSCcROShYtvzwnwY5IiEMDkkZ8AoA4QVpkK1GKe2iU90EHqLUYdUDCi4e9u7dw8U+/AHdlCbFuBT000WYGuNggEKLR98T1hapDiaiQZtrkuskWJ95zCAZ8yGbTePaZJ3Dh/CLSmRQcZmFXXbzxrbdwa2kZ7b4PHkk1Ym1Mhb0Om+zQ1hJr7Fch3hkQxA5pRgeyw+8ZkHUkD1bnyUPgQHdx3e9t7qtlkusgUwckNqfT1sryGkeUV5L2Zl5rlDj2PgBXLO+GA3be2/L+9dflj9Y2xtZUNTuaA2b2LRm8GFWbqitMBtUASDADUbFi5lBNrz4ZcpnJiQUG5PUH+q/hS9jjtHDqHP7bz//WQ3X5D2pI5WOY9yIWyr//ZXSZn+k1RPHKGpYK3HKlBK/FDFxP4yKELKXrwuBzDdSS1p3FjvS494QQCsYxO7OAD394qMAliNdsuahWqyiVS2L1rqKYnjzkvXSaaNTLqNVK8rVeq0iMCDdfrql82Oxbrv28DmLxOKIJqpiSCEViQsAgw4tAbo+5XXwGsX+jhSPrZgJxJl5DbHupXtB9bHAN6MkUUiAJYmpK40M6mxOl79PPPo0zZ0+hC9oit+FzuK7q5+D6VyweYmV1DRcvXcbe3j6CoQhm5xdw4ZnnMDN3DCnayJH4au5R9kEhnyMAbnlnH8XNLawt3cXqzdtiVx+mUpluLfUaalXm87myzpAwlM/lxbaf7gISa2GAdgvg+vxhAXCZgRuNpuH4IrKnkZDEoXyAfQjtfAlOiMKVAAVtqEnuctBm1IYvgC7XZgPuEqigKjoSCSIWCSAWDkimeKBXh69dhUdSa5MWv7oXUE3bIpjbqKPtNtBpuRLzwBqCtwHrxXAkjmg8DV8wKj0l7xH2HpaaqyQVza8VFxkzELfggda4lnCs6mmtRRXw1YxYk0kow0uj6h4ZDNsa8GEwVGtYDtYtoCG5c/Yet/cwyQGSJ0nKgPHi4VCddouivrXZqsbJyPS+1iKa+wxBXBlg8znMQNskkeLgYN8ocN/FtWtX1W2HQK+j0RzW/cACtwMAd5DDaNYbrdbfB+DaYfsPA+AetRB+1KBel5tRAosFjG0e38Ng8dF9Q1fdIQh8FMCz6/7R1x7dD973Hv4WAK4M8w1R0aqeBsC2nNuHwUr7Ph7an46AyqMA+WAflDZIrbNJlLRgnliAc10b7WxNdI2QAMxzG4hKcq1t7qo6IpnjP7LnWBIUfyRmEqJ+UxUur0clACuArKCPKth1u3rYfvPodXP08w/2uiN79Pe7Tr7feTwK9D7qepUr3JDICHyxzkpESejzCSBDQIhgncyKDAlNc7aHcT38b9bvnLsIECIkk6AobS3w6TNWUmKIQhKWydeN0nGFAC1VfWFGBxH06aDJPpVvLhBEiDb0mTSS2SxSuazsYWFmeZI0SAMvrpmMgbHEdDl9Pmysb2FjfRt7W3s42C2iCwIlzM1NIhSm60uM1ETU6y2JpCE4yvMsERWMmiKxmm2nQ7VxSGpcS4hhncc1jCAf676uWPySsMxF2tyvUgNpPAn7Z9bBWohwv9RsdpNaro4kAogTYHTQI4BrZiE2f5buNyRZOkGS4QngKmGKNUePLn0EWgN0tknK/CFM+2m6MPQrcLqHONy4hNruDYwn28hFWkDjAAGvjiRVzty3hJilwLlWnwqYEdhUywVdp8RFsMV4Au6vNXlkMwlMTGRx4jgB3Hnkc1nkchlURAVdF/XtLfZlYvPMY8w1QucN/LvNXDccQBMcqwRwrsEyDzGq94bbFtc51iHs3cfzCcxOZTFHBe7MhIC33M/euXQT33v3BmrNjpBeGYegdtlGYzFSqwn4J7Wm9iT8o3WTihcI3FJYQxKczFPNw5Kj9F434gtDNNKr0NqyP0zeOXrPj9b19j4/2hfoUmIcvdhbd5UITACXmbV6r1KwoNefVeDSgYsPcT0KhQb9uCWCch9Vu3PtSyulkkR48NrmJxBr8gGAq4RdjdNykEzQLSspDoCtJutjur00pQ/1KIgQAJfnWs+3xnKo0IXEBJ0aaY9gV90BHXMEvFUCpyGWmXvIru92jR0FcIdrpRGLGOKBCESMoMH2OwKkWjW8JZ+a601m5fbcWoWtOXm2H9HjbWav8j4ZlUTvRQK4GnVGErHEodl5sAFwRX1PwYZYLgdEad91gmhxjyEJMBoT4Uvj9d/+QW3Lo7aRx997fAT+1kfg8YX3tz6Ej5/gv+YI/P8C4Gr1LW/X3V5G8a/+A+ZPziGZS8mQj3aPDGb0M5yRbPuai4OtItbub+G7b1zG2uo+guEM4rEMYmEynbnxtQWAy2X4/RhonScFRpvWWU1pILgZk+nNIpzFMzdy/lwL7YBkbDC/ww76Rps8FgIsvl948Snc2F/HJaeL6+OTuNbKYmM/D8e/gHa5j1wihfkJevKHsHg2gsXZAOYjHhb2iph6dwPjVw6R2mwh0qSOK4hqtIPefAb9ZADN2iEOi9soHewiVq6jUO4g2eCG5mDX38LdQBUHc3HEPnIWsSfmAVr/MtS970ejXodHy6xGDd1WHd1OHWjXEXQbSHV7iBLUEJtYLXA4LAlHAmIByT333soy7q2tYqPZx5UyUKYyodUE3CZywQDOTBRwcnoMqXgITa+BXbeDO500tv05FCankAl34dZqmDzxFOpeCF61gdKdayjeuIhenSrcppQhmrFB9qpfbFaZVSVDYhm8DMFVvkdauA0y6UTJ+nATr8Xf8FqKhX2ixpo7tiAqvRu3lnHlxi2Ua8zw5PDNsCXltzTRjAPoaJSFZxDhQEjsJkulssnZMgPzI6/LAo/NFEHABhmWzYYBNM1g1oCgmhckXFpEnT6eOjGBz//qL+DcsVkZmNEuucscyQiVuGQtEsANGRYa2xahYQKtNvotT3I8+WBDRrDC57YQqNfgMOOyUkGpWMab15bwx9fuYEcKnja8TgWvvvwCfuK1jyEeDePmtRu4s7SM2fFJnJyexc7mNho1Fx2vJzm1VCyKVZQ0mmwi1KqUloEyFJJBslKBCYyGnJBYT3OACqeNSKKHn//FT2N6Lgk/kYOuC/TacOtN3Fs5wJe/9Cb2d9qIhsfg+COaR0e7SDmXzKTT4no4ZNfGd3TIIxZMhqlrs4d1QE4QWNUDZmyhcwEDqktTyCwbZtoJQ9aT5pMKc/1jmiACzm1dG8igPffkIn7pl19AIOCKYlhyybp+FA88vPXWXbx3+QF8/rQ4A1gw2hbHtkkY2s9wsNuBjwQBNmVSsPYQiDgoTKSRn8piv17D1965h/W9OuJBH6byzDl1US4VUSpXxZ6VLgU8MQS7fA4tR6HZzhwUoIN4v46feuEJ/PwnX5Hfb/sa8Ccd7Lk9/O6//1NcvnaIXj8BX4BD4pIc49MnL+ATP/lzmF44CyeaRqvnF4tqsa5mnmm3jUDHwztf/884mXcwO13A0touAoVT6IQLuL20ispBEdPZFJ5YnMV0IYFksIeIz4MDVcvwPEbiCYQkd1ozfGl7KINYo0aoNZpiGS3gbbGMm8v3BLwtuW3JqPUHOOiN4WOvvIJPfOw1PPvJn0alT9eGPtKppLovtLuSpcelxXXpAOBD0AdUDsu4vbSEg91tbG9u4cTCAibyedSrNRweloBwFOPHjuGwXEU8mUYqnRWlCnPimKf4xJkzGJuYRjAQRa+6C7/7FubHi4iQSdp1JEfx7so+rt3pIjHzLCbnzwhrnUNussL9ZIYb+28B76iUNOobC+Kurq7i9u3byGQymJubw8H+vlyb3LfK5bK8z1OnTosdMM+bKhp9CKGD7QfLeHD/DmYnCEhGZUjLvNRwIoVUjjabcWxu7aJcrsj9QnUvba/W1lYVbO10cefOTbzwzDnUSi6CwQjGZ/Io14u4d2cFs9k0Tk90MVs4QDLbAfwxtDtZtHuTqPiy+Oe/8ZsoU23H98uDz2GTKHT8Yo2sg4G+qODSkTA+8uSTiPv8cBtVUZtnU2nEIhGxqKOCiNl8BH/qXgulagPre4e4t7WNRreFdDaGY5MZTOaTCAeDKFddXLl1H/u1vqgIyLTPFCbws5/9e3jlE5+CL5wQ8IAZx8wh6rVqOHxwA2F3A08tpjA9nUW95uLKehVv3Cmi2I+jHeRgxhEANxwmuzwiRBvmahHQ4X1H9wk276N2sMNmVb28eP+LxZbPL1mMamupcIKQzvgzRy3LZBgSZA4kWd3GKYCqcFEgGDWY4yARDSAcpKKQx9MHh04OYllNcEmJzNE+EOkDjTZQ7vTR6PZFEX/79b/Cjb/8IvzVbaDfQJuEIe6JjFoQYoGyoyU72WTIap/Nz6KgtSgO+RrRiFjAPv/8aUxOjiHoD4v4+ua1Jbx76QpKlbq8J5JuuIcIiGsUrqPrunw2yQ7T3E1bI9p/e3QoPxC9PkIdZQexVERasFSynZhTHuEQ0qdWZq2WDg2NneSjAGO7lhPYHq0JFSwZYZVLaaXWDzJkGwFxH6X4sb87uleM1vAK4D4MOhxVHWiWLm3GhgCufV92PbGkJ3tNasmkRCf+2vyJs/iHn/+th2qpQW31AU2F/Uzrazv4L//pa7JHME++XjlE+XAfpfKhPDj40jVO4wK0CtUscAGyjh4nserV40jVezScxtzsIp5n1uvUjKzzowAu8zwHAC6n3z7uVR66HRetVk0eDbF1rhhgtwWv1dAHB3qGmMYBaTKdEWty7jFU6zgk1klPchTA5YB5COCykJC8WBm6ixfmQE1tm3tRCnWpXlLVUCY3hsLEJJ5+5hmcOnsa7Z5HbRVnpCLH5sC5Ui1jZWUF9+4v4+7duwJgFgpjOHXmDJ57/gXkJ8aFzEGVK8FSwzoQEkaIee6lKprFEpav38KdKzfgdDtwej00a2VRJ7eaPBZtsX0ngFvIF5BJZ4QMJRaAHNIxv5pDZCqcnAhisTQy2XFEIin4BcA1Kif+jiEaWQCXIC4JSwRwabNMhw5RUrD+pY0mrehDBI8DiIR85MvAz0zwdg3N8hbc6i68RgkerbBbBEtIrFNgk8NpPx/ChmNNxkVG4yWi8Qzi6Tx8oTh6Qdo8h8V+T7J5jc3p8PYayWg3Ga+iIrF1oSFFvA/ANcpcJYWyptT7Xms+JYfoSmkqUjM01utebSelZjX/1oKmai2pPS0BEhLSBLA1FCFRcJsaXMAyA/jxX2g2psZHEERQoKUtewt/JkBGr4u9vV3s7G7jypXLuHnzhgC4XHdFWSykFlUGDwEtC7CZDEvT41htuY6YhwP4owDu6N8HQKVZt38QgDscNOtiNLqWjoKW9jXev0+MrtvvV67aJW70PT5qvX7f+/ibALi8hqwSSrLgFQgYBXH/NgDu9z3e2v0o4Goyl/nZxLbfALjaO+leMyBJ64cdkKe1JjCkaqOx0s9jeq1RYMYo2cUJwgC46oimefBWnWvY2UPi0EDZrf3Y0c/0w863vt+5e2hvfQQZYPT82mvI7tF2ryRISQA3lYwLeY7HVd2C6DLRkr1E9ztDJDM26vY+F/DWqNU0H5eiApKUguLgwgiRIDNGJRNWASNxozLrO48J4yhIKqLqNppKIVXII0HVbSaNcCIm32e+uD/EWQLdDtjHKzGW9adV33LNOjg4xMF+EQd7h9jfK2F/n/1FFZ0ugU/Wppony75FMuM9Y8lu1iK1fu6hS5c7Q2JkVAldakIhnbPxGiDQxTqeBEK1+SXwZXF7BUAJ1AiJ22TFM15Kr1El2TGKggCwkepJkSshSHQPI6hosnJBNS5tgOmYE47CYd1OQlI4IHEGJMBwm+aDcS5BRrr4agigglbpNnr1+5jK9FGIddBvlOBvNRAh1ETyEYlfBKK53w8AM91/1aVG7XY1d7WJZqMKr9VE23MxPp7F3NwkFhdncXzxmFxDdHLb2qZ99Q6W761idW1Dc3RF7askb7XB5SxMbfqtE5qFti3cp6BbT9zIaM9bqTOOoYeQA0wUUpibykkG7tz0hBxj3p8C4L5zHU2vh6bXHyhwFTQ0xDTjLqInTMF2rh/8N0qepyW7OkAwCkEUuOxVTL685vUqyV8zfHWPsX/kmhyxSPh+5I3R79t79SiAO7T1VxCX6yvvSwK4JPvZNXcUvOU9aAFca3M+Svbk/aq1tIL3JGtUy2XpIbmmCTmDTiK8lxkvE+Y8kQBuAOGAg0QsKue6TwDXbYhqv011NsnlnZ4AuIxUIhjebvO/+T0l4ZL0J4pcDYsYKNIVrJWjMCQOm+tREX2xTRoueTZiRXfQkaVwSOExTzcgqcqxNbW51hisx7Uffah3Me5Mlnih5E7LwzBkzBF3COlDeD0LgKuOg3QRGgC4YtBoXRLVoUruCSHBsxYPoMtYNt4LJN+J04qD6pv/x2Mc7YfdJB//ux/pEXh84f1ID+fjJ/thj8CPA8AdFNAfxCI1G3Z5ZQlL//e/xtTcGBZOziFVSLKqgi8WhI8ALoecPaB5WMfhQQ3Xrizj3XeWUCq3EY1klLlMtaDjIJ1MIJ1KIEzbGYI8htmvjYM2bsoU1LxKZl/ZjZpNst30RK1nMtK44UvZwiLa78dzT13AhlvCn7ub+OZsAgfjxxGuz6K44aBRC2B6ah4vPTmPE4tRzGZayHa3kT7YxvEHPUxf7iF2qw9/xYGPHoSdFrq9BtpuDb3SIbrFQ1EN1NFEMOQgxGwFJ4ztnotvH9zFe7591OYTCM8XEMsmkYhEEQ9ERGHSYxPQ7yFCVUyfIBzVbh5CfQ8pFldk9Pm1mCXQGXa6CDg9tDoedqs17Nea2CiWsXzoohQtSN4gFYit4j6y/j7OTo7hxGQBqVgQdeZ6BBOo5k7h4m4DsUQEi5NxbK2tIZ4/iWR2AcGeH4HqAe69/U3srd4UFS6HWjzMMgjq+6VwJvjeZ+6rsSRU1rqSGcWSWP6u6i1lEhsWmh3amoaeA49oxC8A7vTMHCq1Jq7fWsb1W3dQbbZlcCTFEAEgufZ0oOg4zLYMCLjJQTwbnUq5JlZt/b7axNg/9rrm9UNGLIdVrqeNm13AxZbQMAptQ06wOhcP4SdfuoBf+8XPIMtmwqjxerRQjvB6YB4uwYGQFGo9Hwf5gI9DqRazb9sC3sIomPg+fU0XTrUCX4WNRxnrOwf4wl+9gXcPGqhGojg43EEi5uCTH38JH33lRcTCIdy5dRtLN29jOk9F9TTWVx4IgEsosM2cVDZhPh+iETIRleTA/oF5svY+4pHj+eDnYo4rM2TEHtvvYnI2iU995lVkshzOqeqSnVK1Use1W1v4xtcvwm2EEAkVEGSDxfvA5rhSJeHxulWLYwvk8qtlTZI5qnICgr0EWGn9ZhROYnk+bP7tkHrUEsauAdJ0SM6G+C6aIbJa20kerrDHadXnIZEM4B//2icwNh6DP0CVjcdgaNTrwPWrW/jmN6+h6XJIGRnYasoAzQAGo2uxukbxDuAapAQBNmJO2I/8RBq5yTRKrosvfncJa9tlJn5jMpcWlXy7perwutsSAFeyFEVZLKM7JUdw0NJvIY4yfvqlJ/HZT3wY45kkfOE+EA9io9TCv/l3X8DN2xV0+7SI7KHeKEqm64UnnsPP/NwvIJYuoNH1IZxK47BakfudTOFcKoWw5+LiN76AyVgbp88cx7XldayVerh+dwfFvRJOzs7g1eefxhMnj4mKM+LvIERVUZ9EmgZarbbkJgWY3cRrnHchWdqthuTC1BtNFEsV7OwfYG17FzdXt3B79QEqbgs9gtZOQBQ4iVhccrk/93c+i09+7u8DyawwwpOphBwXru1U9bA58zhc4Plmsx7w4/aNJVy/egWpeELOfSwUxFi+INfA6uYmgtE4IrEE+pItFZemiSpcvn/mtE5MTGI8l0enso6AexGTmSKibEC6AZSqLq7f2cX1u21Exs4hMz6HbH4M8QQV2lRJGVDMWChTEcb3JLkzhulP1ez29rZc2ySK8Bpklq0FZsj8XVhYFIBXV0VDFKF9qMtBRBepeBhb62uoN+qYnJkjLIDV9S3sHpTUBsvnw/7eLo4vLsg1dPHiRRybnRGCw9nTJxCL+VEtt5DLjaHjb+GweoCD3Z9lKqgAACAASURBVBJC7TaOZVycmKkjm6PlYhjoZ9HxjeNLf30Fv/Mf/h90uSYQqCfo0WmjzXWc667Y5yuAy3sgGQri+TNnUIjFUa/SYiyKyfFxjOcLElugtldVeN02mp6Hw0odK9t7uLu+gWavjYnJDBZm88gmSAZwsLF1gKtLK3B9Sc1yckJ48aOfxD/59f8B/nBcshclEYoKelpru1VUtu+itXsL56ajOHF8Ar1OF3f3PXzr5ha2vQhaMYLTPcnFpm0xiQe0pCbAw3uNdUU8mUIqmTa3ORtutcHTm9vmBOl6w2NNwIRAjAxRZXjBe9gCgaxRVJ1BNYPmt7L2sPadmlvHNYOOE7EIh3sAcWZRN4oy0GSocx3v9REhWNkngAuQZB/odFFfW8Gbf/ZH2Lj2FpxOAz4fh44En3pqYy25lYIkaS8umawjedUC6uoAl59pfn4CL734JOaPzSASTcDXd7C7tYt33rmEtfVtccDg/tsSSz1db4W8MqKeteu1DHlHQI/RYc37h/cPV7qjz8efUOFv6Tl2zed5YIY91wbea7TobpPgJufDAC4DmcNwDiIV5UhNexSUGMxGBFyxatKHv9r3p3vbUDVm+EcPfRg9z49Wjdn3ITSvPtf+4cB71G56AJQbPHx4nfGzqIaEAO6v/PN/8ZB1qX0jH9SY2vewub6HP/3Dv0Io4BdHk+L+DrY21iSzr1g8UFcKkhNEAUYLa93CBaCi8s8CuKZG16El3wHriyiSiTzmZo/j2adfkLWXA0oZmrc8VKoVHJaK8lzK2SQ4wiEzLR5J3HQFyG17BGub6Hi0VnZRqxRRr1K5qwNp/haBUKpZI/GkZpRzmB6NmUE4laNWfWt0vNbuW9RWmrdGkpOoi2X4rtEfdjDGub5YI3q0JPYhW5jA2OQ0nnrmWZw4cwZez5PhvC/IgVYPrudif38XN65fw/17y9jd25Eh6YmTJ3Du3Dmcf+o8Upm0kKw48CKAK+eEOb4ctlGd1GihW3Nx+8oN3Lp4hS8OX9tDs14WENdzSayiQlMVuONj4wLgql2eycDjUZVFQB0IBMDNjItKCyA5idefH/6gI5mMMsiULFxGSRjiCUlLVFDYfDcZ0msmbCTkIBKioV4bvl4LrXoJjcoeSnsrqJe30PNq6Lab4qYh10yHuxnt4X0IMuaDMWq2D5DXCCCWJKgxAYRT6IW4l0fRd6IIsxfi0E9kWWrnzuGkjYqzFqPqBGP1KkqMkf2XQ2mx8zT2rzKZVvtOyTA3OeK2fhUA3IChQ+t2Q2Axg2zasrLW1iVHwVtVr3myT3Gv4DkSpYuVp5jXUlzOKq/UXYbPpWtTX+pml4SqAAlEdGegIq6Nvf1d7O5u49atm7hz5zY85ld3dE8SNYyxaJc1dACs2ew6axmvZokDg/CH5sVDQsnwOYbuCHbttzWP3Q8G687IQP9o/zW6SD5qDbZrrLVlHgV2rdLZ7ilHX28UJBhd60eBgsH7+ZsCuKZv0rmEKnAtgGuJ5HJc/isUuLbXPHpszPh8AODq9WgiCQxBw5LqBMC1g36zzwlhS4ixCuBKdyv/xpx3lakPrHkl19QCWWLJOcx6FgKwVeVyITTnWJZ6ZWKbe0nf9dHr5uGd/of/21FA94N+05IJ7Feug7Yu4fOwZmBvTECGESZ07uJ96TbdgcqPIgAFxdUFxZLM1VVsGP9k63kL4IYdkshJZAnJVznubHVtNWn2Sao/GbURSSaQzOWQnRhHMp9HjNb3JPUzRsw4evUDQXQJeIjCj5En6jqg78NBrcaM1jrK5TpKh1Vsb+6JrXK1wsxQTwhH9GQJRuIC3Alo5dHLQD8LPwNduNquh67XRq/dEWcl9k2RWAxRulgYQghBXHkIccG6DrF31/NNAFYtVXWdDUZCsp8IWOiDuLgQxKV7hSK6rCO5XimAS0CIhRCvOXbYBHEDkThCsQRCsQjC8YhWB7QsbnbguXQ38+AnsN07hL97CJ+7ikBnCzNZHwrxHvrNKtBqyjzL4X5KJSZtijm3ElBK63MBcAVo1r6fn89tNoQ41u144l41PT2GhYVZLMzPyENAvnAId++tCnhLIHdn98DU3pYQpOCtuEWYnHVxCRQw29gbm1nWAMDt9dH02qg2PLlPI0EfJsfSmJspYG56HLNT4/I+eZ1aBa7b7qPVYd1BBS73auNAY0h31D7qmmmifwywLgR/Mx8lYB+JafayxsAQxDVW2XKK/2YA7lHA9ujafHR91r9bO3+tu3ge2EezzqcC11rWy+zHRCiMArhWDW/da0bvfx5v7p2MA6lVqkIwllkYAVzuu4yuCAXl/o1GSDwMIhoMIEkANxFHv9uG5xLMVwDX9TpoMg6i15c+Uq5v2irzK8+x8Glt3NKIdpZuVg8V6NojiH3yYA21XY+h2FiC58jiZ2ebOj8agXvlMFoZhFGUM7KoO5yZiYPDiLOdlWDYtslsC+b9jO77uprJ2gEFcAneDgBcrhUDANfE0+hEVZ1cCOCaGpIgrpCoWfj7/Shd+oPHONoPvy0+/pc/wiPw+ML7ER7Mx0/1wx+B3d1d7V1HrsD34a5Hv2F+4ejv6QY/ukOM/uXIezIbSuneEt793/9X+AMdTM3lcOLMHMZn83DiIXSJ1bDJZ2HU7qFadrG7XcPV9+7j3YtLqFWZ0xlDLBpDMqn5byw0yIxMJxKIRyPCfmPOgAw1jUUqN3oOSFl8aAYSM3PZMPdlU5ZBK1ntPt/g51LQ97oYSybRT0XwRaeIbz6Vx35+HFPFDPaWq2gF4kjGMnjmiWNITXVxLuXDQr2EzN1NTCy3MX4vjMSDMNpbbTRKTThtD3TPRaOBaF9tJdtxH3b8Vdyu76DYqWM8VcB2+RDfLt7GRq6L9kQY2UIKmVAQWRZMzAFwfGg5DmK0Au12EQ/5kUhy0ExGPv8eQiKaQDCSkWIzF/MjHvLQ7zZRd5t4cFjHWrWNG+tF3Cu7WGt0UHObyCQjSPl6SHY8nC5ksDCWFdVPjcVHfBL9+WewH0qj7h5i5fp3sHl/GdOLz+Kllz+DQCeAYKuG1etv4/7V78HnskBm8SshKNIAsEwUVbDDApwNxchlKLa6ckWZ3DhaDI7kKpiSwxZt/BoO+TA3XcDUzCwODitioXzzzn3UXabGsCBWJpvQw2SArAM2Kn0T8Sii4ZA8a7VakyxFArijf/Ta1sEzVTscPnkszk1DzKJEADXLwjfDHI7AF2fy+Ae/8Gl88sPnOfJCgFY1bDLCQQFwCUxRMUZbZZZONOkhu5dqCankWi3AIyDaEZCBjRKvG6dcBpHE6mEVb1y9iT9/611s+ePY85if1cSx2QJeePZJvPDMU3Jf3Lu7jJvXlzCRzePE9Aw2VtcFXGXGo69vzEv7fVEvchAkzRbVqsI87Zn7iFlijrAOeU5UIdBGz3Hx5NOLePHjTyEa68DvkJXrod/2UCrW8d237+Obf/UeHCeLaCiHUDCCQJCZIp7a8AgjT9qgwXFWsoXmFVpwVpoX9m+inFF7c/tHVAdtDlH7MuwUu+2Rk2ifg9+ymSUER7Rht2ogDpo1w4bgmdeu4Zd++VWcf/YkfP0mfOC904fb8uHu7QO8/vp72N5uiN0UGzq7ptjG3w5X9GsPsShJF2qTxOFhhzmxEQeTcwWkx5Kotjz8xRvXcW+9KOrlmfE8UomoWO9sbe+K9Q5dCjgkFPBbZgVsfPU+cuBiItnFL3zqObzy9HEkI0EEokFRE97dquDf/Ns/xtpmB50elSkEcMsI+EOYnpyHEwihWKrK9UilbKPliso8V8jhoy+9jLMzU1i+8gbSgSbOPXkWb167gy9/6zIOqx5mxibw8z/5CTx5Yh4z4znESULxq0KGQAotD+vMZA1FESI7lSojNru0IWNTVG+I6nZ7b1/AxitLy7i3V0GVCm/ed4GQsJ854OIQNhoM4uWXX8bf/8e/jplTT8j1QJUqrc059OQfDkd5jJlVow1WALvbO/jm66+DA5NCNov9nR20Wx4mJ8aRLeSkkSrVmmK32/S6KJUrWHvwQAb0vCcmqIA6Ng001jGZ2MZ4uoyI04fXDWBrt4HvvbeBizdLcFKLSGUnMb9wHJNT0zIkD4VjCEWiwrplE8SharG4L+9dVJpUe/X7KBaL0nCSNUxAj8piXleVCvOU6jh79pzk4w4mz1RcOWTIN5kwKCDu3s625HPTpjMcT6DSaMIJhbH2YA17uzuolMoCz9UrVVFCZxJxsXoq5HPYO9yG55LcGkM46cCJUBUQRaTbRyFSxqnZJsYKbYTEpjqCVi+B3/l3f4RvfO8GPF9U1tmgZYQL45YgrmGoi5dyB8mgg6dPncJsJieDDr7/fDYrAC6VkzrcbA0AXCpw721sY3ljQ6znJ8kon8ohEXFEZX373jrWtkpo+RMIxhKIJnP4tV//DTz14ZfR7gdElUuggbZrXP87zSra5S0crl7CbKKDM6em5PrZqXTx1u0tLB12UY6Ma16x5GbTHlQjGMgyZ9PIxjuSSGEsP6FW7yR+MeNXhmRmECnqPCWFCDGMlvQubWU7Q4DDWAnyXuawVF7LWHCJZadxF+BexRuez0XQNhZ2ZEBDXovtwmVtFN81H8K8Zuk44POh2gGqnq4XTrOB5XffwsWv/TmqWyvwt134ex6YUClqLQ6lCFRwD5S5C5t32l6pywGzRMWani4MgQAy6Siee/Y0zp5eRDzFOiOAZqWON998G+9dvYkW+Ql+teO3gMMogDs6IJchnW6iAxKP1pYP15OjM/6Hh/TDf0vSBoFmPf4kbOlAln+4P/B8cz9pNJkXaZRx73sdM0weUYraNd2CwoPhkuSbHn2f+vv2Pdj/HmWxSwl+BLQ4CuDa3xs9VoaGNsgMHh3kj/47ee4je6FawALHFs/gl/7Zbz4SwD3SGhyph/Rz7m4V8fW/eFus4nLZJDYfrGJp6Tq2t7ewt7ej8RIB7vMc2jJnlnWSHy2CRm3d+631JNdq1uL8ynogEo4jn5nEsbmTOH/+GRQK46qCoLNOq4VypSIgMbNvaSNuzI0lA9fzGvTgYWIfHH9P3A44ROsyM3xnHcX9LaOOZL1F69gA4lSfRuIyWCNMGIhE4QvS22BIjFATZp0hq5G19k86QFVlKL+yF9GHArx0+OnR5UfESj4UJqYxMX0M559+GsdPn4bLAR/B3wBVVh1UamVsbKzjyqXLeLC2KkDc+Djzpp/BqVMnJZ88wqE01xeZ8w5rHaqF+ECrCzQ7WHrvOm5cvAKf14Kv46FVL8NtVODWafPYgo+EykAY01NTyOZyA+WFHeRpjiAJUVHEYhmkMmMIhwyAa0hJProFcG2kJTLzG2mjLMQTurkwPsDEksjAm2uHktkiQSBEglqzBLd2gIPtBzjcXUe1tAGveYhwkMQrdRSQY8xIHBp70qZfgCUDPIkilq8TRCQ1hnhuCohk0Asm0Q/GBcRlNi8fokg0hAFpBwbySB2C6tpk05rtAFLXu6ODS+7rHC6asHDpDRSQ1fxrm5s4fF5diyQnl6QBZlcmEwNChwC+VKzRMrrpyn5P1waJ9pG1RSaceuUZ5FmsRrtd2TNY80id62OLwCzqqtSKtMVuug15lMslHB4Wcf/+PayuraBSKaHWqCkz03KPBvRVW0EfBXCt87QdnL9/DRsFWO0a90GD+IcWmCN/Obo+jv746Lo3SpQZ3Rtsv3h0Pxl97lFw+Shw+xBo8DcAcHWJMFahsjf3Btm31gnMfh4pj44Qm46+p6Pgxejnf+izWIof+11q6UciAFRFZ4Aao8AdQqc6zHkfgCuDd7vOKFhiNL7DHHmz19iccSUwGEW4qC/1MdjPBpexAria4zjs2o5eQx8EyB49j4+qG47utUevj1HC71EAV+odQ/hOJWPIpNNyr5Nwwb1od3df1Ljcw8QMQFluqpyza8eAKKbrDtW1XCe5J5IERetV+6CzjGR2E0i3NYLJiOxxvQ+FEKDFcjqNZCGPdKGA7PiYKHJj6QwQioglstj3G1Wc9qWq7GQNygedx1qtjlgl12pN7O0VcbBfQrlM61m1e+206dKlswc6A7AJt2o6iQiQGRrnDkSeKHpgrRxCMByRnoekXXHTMrWYZM+3XCEPd1rcN7nmmvPOGVw0jECEJO+ArJPCVDSuNcK/aXdlT+12SXpQlrl1QKEKtycgrhIRnWgITjQiymCJQDFgsZ8ArtdCo7QKt7SKYGcT4f4OJtM+5OI9wK0DXgvBflBIqBr/QCc5A9DL0ErzeXmOZf5giN8k/LLnZa9DocDszKTk387NTmFmZkLAPu6V12/clgdtlCu1hmaqmxxTCQDh8xsAl/cFSZCsf/g6ovY2zmHqaqKW5U2vgzqdp/wQctT0RA7zswRvxzAzOaYxRU0X715ewtsXtT73eBz9ISFAGYMHcUzhg3MybgeMgJDwLOl1NA+WfwjYEsCNEsANhQfRBHLeRqNCjNqW+7/cm1K2PKzAHb0/R9e9o3vDo9dmaz8/dDkYBXBHlbWjAC6J0lThWnWpFQXw9XnP85yLLTbJbySaV6sCDNseheIe9kEkd/CeDQcdxCNhAW/T7KuZgcsIKrHVbsijTmWw6ymAS0CdlsryYH2rMy65lYzCdRDrYFbdoZLWArAK9mv0m+k5BNC1JarpY8yBHJLWhj8f7JumqJUelq9PUgSJt8Yi3q5lCtQrAVn+nXXZsqwc2VBsZJ0lKZt5gPjH0T2I+YZ+dKmlEDDXKnBJANRrX+4HxoaRQiTuLVpPsrpWqqQPh9f/8DGO9kEF1OOf/diOwOML78d2aB8/8Qcdgb8NgPuBR/aD1Le6Q8u+cnB3CW/8638lYE80DkzPZXHuwglkp7JA1A8//T8kLwvoeH0cHrjYeFDCd954D0u31uEEs6LoSsVjkjcQZlPPnMVIWNS43CgJlHGx54BOm142E10ptLlBJBJJ07Cr0o8bNm32+McqGGSY7LWQiQeRnBrHX0aa+NZTeWyGAkjdKiHZC2LXqyMRi+CTF55EIhtCu+nBvbeHwk4LZ5DAidQ45sLTiNxpwntnC85GHTF/GL5mU1j33W4TtVAHG4E63ty9g+1+A7mxcdxaWcbd9i4aeQfRXBhj8TCmaZ8TImedClYf4pEIxuMJRPo+UeYmsmk4ZEEm2GDEpME4rJTgh4uFsRgSARf9bh37tKWsdXBpvYQ3lh5gvdrFAYtwf0/ybifjIWQ6Hs7kczg+mZOBca3Tw66vgP3kItqFGSRSfiR7B/jqn/4RKs0QPve5f4L5yTnkIkHceu9N3H7n2+iUd+DrMINFCwyWGAGqDTjkEEYVN3ejNuFnYmH6EIA74OSOXHbaPBJs4+eLRB0pUscnJrF3WMH1m3dwe3kV9RYVFrRu1qJTXkfswbQB5TCa6i+CliyK2FSUKk3JwZXG2DbqI82vLfRoL6c1iuZUcagtfxcLS2Xmhf09XDh9DP/jf/fLmB9PSB4nra+Z4dwPBuGLhdCXrERac3Lwo/Z50hwzM8ZtAy1PVLhsJrocerY8+BsN+Os1dCs1Aby++M4VXNkpYbPjYLdSx8KxCUwVkliYG8OHn30a8UgQS7duYWnpLvKpLC6cPI3drR0c7BURCsYQDcWlWGLxSktOq8BltlmpVlU73UAQzEPjkNrmWhLAbXdc9AMuXvvUc/jQcycQDLmAn1bBHXRdD3s7VXzl61dw6eJ9hIM5hEIpyZ8Jhglk6uCcbF+BQEwmGE+0vBdmQUoGpA7PeJXwqEt2GS3WjRW6HaazSRwdsNsiXG1LlXlp/4jageuCAPrKMOz2tDGSe77jodks4+WXTuKnP/MxOIGmkE3IqG23gI2NOv76r69h6dYW/A6Pn2Yc2QeV2nx9ZeWSce+pbbQ0q/x3bIZ8iCTDKExmkBlLimLxi29cw617tDftYaqQQyqZwM7ONiqVqpIQjOKFo2e/KG4MexlANAy8cGEOn/vUs5ifiCJkVO7FZhc3V4v4vT/4M5RqYbR7YWkWXK8hOZVOMIogm0XmBPf7sqbQ1YCW9OFoRNSaY5kEEkHmMZdwWK/jq29ewv2dOny+IM4em8Gv/NyncWpuGmPZFCJBBXpk8Eob3HpdhgRs5DkE4cOrV+V+qTcbqDaaeLC1g+u37+DS1RtY2dpHpRdCh4xgPoexbuWwQ4bi3S5mZmfx93711/BTn/27ahHmOIjHYwKicTBBy3xeO2Qbc4JBAJcyqPt3l7Gxtob11Qcmm6Ypn3N2dhqZbA6heBK37t7H/kFFBhDXrt8Q1d7x4wsI06awU0U+WsFTJ0LIRAmEttBsO7i71sDlpQpurdYRzx9H3e0hm8lhanpGyCuZbB7jE1MCPhCgvX17Sc7/iRMnZD/i9UL1LRvKjY0N7O3tDWxqeU2xyYzHk1hcXEQ8lhioA9i40ZadSpqgvy9ALjMOaS8aTyQRCIUF1GOm78bmOirlkjhX5NMZhGiDGwpifWVF8oCpih+bGkPbo+rMQTDhyB7TJaOq2Ua0s41jhRJmxjuIhLk3h9DqhvH//slf4z/9yTfh+VJwAlGAtupCRaE01AC44ozKwWAfsYAfTx47hpPTM2jUymJvmc1kkON7Evt2taMjgaTWbKJYqeL+5hZWtrbgRIOYmRnDZD6BSNBB8bCG63fWcNjoo9UPoesL4ez5Z/Ebv/lbiKTzNMuXwYRCqIbBT8VRq4Ti/cuIejs4d2ICmVwaNbePKyu7uLrXwn5sTrIbxcqNhBqzDlFhxuchIBkIxzA9M4twiNQcDsfUqtcO7K2qk+uKTi108EGVOP+NWqPplM8xeeLcR6jMlj0k6AhQznVD+2QCXlzLqB73I05wfYRrRIUis5X4nEE6cgjDI4BWz4eyR8IIz0UXzf1dvP2VP8ONb72OQKOGSJ+EON37nZCDcDCKiEMbvIDauoo6bKRDN0xtvu9gsI8LH1rAh59/GoWxgoC9HLIt376HL3/1G2AmF5ywqCfFatqqSYx7gq2zZLhoBrqiXhmx0/9+AO7oWq/l3RBAPZpkb9d+C2iKysXYvfFzSF5WsynnR86gEMtoZziQhT6kHravPRgcCxj5EB/SDKn0erA57kp+HAJuNjNP9PQCxA2zbO3A0w6WR+tuVVxzkGEU0iP5v6P/Tl7Zni/zA4msgA/HTpzFL/6zfzEy6Hl/Zf+oBtUe573tQ7z+5YvIpJMYL2SxtnoP165eVgB3f0eKIZISxH6wR9Kk7gsywPXchyyUeW1wrSYgRVvfRDyNqYl5LBw7iTNnnkQmkzN2jMz081CulCXPk4ApgWHRxva5z1oAlyoUOvQQ8JOKQkhRhwdbqBzu6WemGpjDSd5zVAwFQqh7HdkTaT/vY81DtT2HbBxSEywTa2ED3Nqvck0rKYmENo6WaC7MtY57oNiJchDOt9B3MDE9h6nZeZy7cAELJ0+h1esIgNv191H3mtja2cbqygpuXL2Og719xKJRLC7O48WPvID5+VnEExyKk/xn8upUDyLYR6DPdDGHqRbwt/uiwL1+8Sr6bhNgZqzLTPcaGrUGmpKVRxvAEKYmp5DLMXd9aHOuQKbGzASCUcTiGaTS4wbAZQ44LZHpuKKDdlXgKoBLS1AZ5BuXHalbjLMOv8W1iYQzdBqoFTdR3l/H7sZ9FHfpDHOAXqeOeIz5uCS0qKsSsyFJCCOXhVb7PL5Sb8lgj+8nhEh6AvH8DBDJoR/OoBeIyYP2yVLjDOxsbc9hZ54WwB24UavW0KznolAkaCyqDx2Yir2fj0oxHWSSGMJ93ObvDdVSZvm34JypRXP5HDKZrNpWB7huKkGHwAYB3GqlgnqdynGTJSmESQvy6Z2pxIeO2LFS2cUamIrsSqUsBDHJBQ6H0GzV0WiqGqlarUgtsLnJOmMHxcMDtVjmNStKyuE6oEvqwwCu/bnMeB+yctTfexR4a5/xUSDp+1edh7/zwwC4R4f6o3vDKNn3g17rKGgwCqb+qAFcrulqDc5awBw3ywkZOQFHP5fd5x7a60bchwbPNYBX2a/ZiBi1UJbP+QMAXNl/uZ6IGtQ6hui+NdSo67Uhx9qAi3JNynVp7yMD4ArApQCuVbnK8TX74UClN4i1efhasp/rUSDu0ett9Boc/fff77q059kSrWw/aa8H7RG5TvoRjQRFhUuyI2t1rnkkeq6vb6Baq8u9KuCUsYrV/dlGLmhdJ3MLAcnNcWUUhh9iu0oANxYOI0oXFrF95/qm50AszmnBTSIzy0auuczwzGSQyueRHRuTr4lcFsF4Gk4kKU45VMayl1eioYIt3MsIFPE8EQgVdxqvi/2DEg4OSjgsVVEq1YRc6zZcdL2uqG2b1ZrkkDOqRux9A2G5Brq0J+be6ZLYrk5ZoXAU4WhUolrCkaj0aEJ+bLcFEOu2OugSxCVALICs2XuCjEHhnhMQJa6NM+B6y+uEFs+8yAT45YEQLFNrJwKNfPDzMVuU8xXQqj8aE3elUCgijwAjBboeqrt3UN+7gwh2EPMdYCzZRybW1f2y3YbTDwmZUWdUVN9ajapRlcpMQWMpqNIkMa3ZrEu0Gfc5Xi8EbgngTk2NYXKiYFwuIATHK1dviesb+2PdT6zYYOjQw96Dfx4CcGU2agA8cQHR+4vuJDVXZw3RcACzU3kszk1ierKA6Yk8Gg0X5UoVl6/excXLt+H1fALgqosXwTEu6twkLYCrc1M55gLgqjudZsAquTXE65UAeYjRL6q+tefa1tuyTti1x6pCjcp/dE3+oLXern1H14IhOcfMkPqsJen8pep4zh9GAVw7V+L9wHuYj6P7xeB98PLqdaVvZ0ySRNaxfzPvnQAugVvOnSmUYP+aiEaQTsSQjut8mgBul+IXc100qAx2W2qfbABcycMVBS7rTCX6ieBc7ldD2jL/PXSTsACuXjMC4A5cMx46qupuaBPrB7wsA+xaB5ABh8u6BPnlMmDvJwp0LhLSG9H1RQFciQMaOCpodn8duQAAIABJREFUXMDgPVh3IDMj1WPMGTCJdKxf/SJIEACXTj0y6+G+oypfikW4RooYvM8Zq7rXSb61ZGWr7vrg1h8/xtF+UBH1+Oc/liPw+ML7sRzWx0/6g46AALhHrr4fqMC1xfYHPfkHAbg6vZImoHR/GZd+73eFGe8LtBCO9TE5m8Pi2TlkJ7MIREjf74rqhAt2veLhcL+Fm9fX8N1vv4fDGrMPmT3gSDNP1lM8EkIyGkEuk5ait1ytw/WYdevXYtDvDDZzArX5fF5Y08r8103fFpH2qzLNugiHOphYXMBf9iq48uQk9kJA7707yDg+xOeyOHvmBF47/gTqXg9fvrOLUiWKj2QW8dHJHHKpNgqhIPb+8gbcP7mNsztJxJuaddL06qiH2thul3HnYB0rrSJq6SDaqShKvSYeVLbRDXpiYTydiKEQo92uH17Uj2gqjql4HKlAWIC5aDwJzwmhwpzORgfFwyZajRYyiQ6OT0cxkw0g5muiSlvMuovbRRcXN2v41s0HqCCMbtCPWCyECEH1dhOFfg/nZ6ZwYnIMoaAfh60u1vsT8GafQ/bcMwg4LSS6O3jnm1/DF7/6bXz01U/j06++hhPHZnH76ru4+t1vwN3dQID2ckLO5MSpD0eygHpiaznavXIIpvZ+w0Hs6PDRQqq2obJFaywWxMLchCjO9oplXL1xB8srD1SBy6LUAPm0bTZzO3lZ9lixmBZeLNAJHJQqDVFKjBaS9vXkdwyYqAS3oc2zALjG8lkUdVTPBfr4xEfO45/+w7+LZKgrAC5zZQgq06bVn6DKg/awIWGZigKXrE0BcKnQdolSKojbaqLfaqHntgS8RbmM6v4hrq+s42tL93Gz1sZquQW308GFJ04jE/Xj2FQWr3z4WcSiIVy/dg1LS3cQD0fxzJlzKO0zd5kKzIjyJPrKEieoZDNEWFBVmnXNshHyA4cBJu9PCjvNnYumfPiZz30UJ85OwiFBwMegmQ68ehvrD/bxhT/5HjYe1BAOZxEKxsVmj8xUXgFyfntq2ye2g7YYNLbng4GEYQSygbMNtw62VeWiwKmCvZo1puoAW/Srkk4LQ/2eThlkuCyscM2DsjllVAC2WnVMToTx33/+HyAc7QBOQ6yhu10/Dg7aeOutO3j33WX0urRyjUhRaxX8lqE6HAKwafcQ8pOlGjJKiT5CsQAKk1nkp7NooYevfecabt7bFKYzFRVsEEgssC56AmQLmE3L9B5Chi1PRefJ4zP4uU+/hLPH0khEFMBptro4aPTxncvL+I//+WvoBrJw22on2+l1UOcpDEVA2kqs18OJyQl8/MMv4MzCAuLRmOS2cAXcL+8h4mfj0sKX/vo7+Mr33kM7mEI8EsOHjk3iv/nMp3BydhyFXFbe90BF73loNZoCqqq6kMNY1Y/xFLDh3CuV8ea7l/H6G29ibWsH9Y4PLX9ULMB4TkQFKA00STpsKqiyDuP5l1/Db/zmvxSAlSzZWJzZ4AE0vZbc3GGScchmbTPzOiCAX8ttobR/gOtXr8qAZPn2bQFOj83NiQK/7npYXn2AaqOFD51/CvvFIiYnJnDu7BlQOx9BBXFnGyfGekhFme9dQ8N1cHfDh/fueih5YaQKC+j1FDwmKMx1KZlMyfV5UCzi3r372NrZxMTEBE6dOoVr165pPnOvh4WFBdmHaN1c531u1KxjY2My7KWVKIfEcr/KtUzAkxaKfiEaUdW8f7AnQK00nS0X09PTSKVTkv1Yr1VF5frEmdOYzOewvrqCPgcqRqGTn5hEPj+NGgfI7Sqa/Q7cph+Ngyp89QdYGK9iYbKDRLQt57LnC+Pb7yzjX/3uH6LZz0jmIJ+fRBQqWGlBzPMlt5tkXvcQ9QFnZqZx4cQpVMqHAsqn4lQBp8XuXe9PAsB9cYo4KFcEwF3b2UI0SbB9DLl0FE6vj9WNfdxe3UGzSwuwMFo9Bx/7yZ/BP/qnn0eT+cgcMNGC26zV/EoQ02nXUdlYQnPzBp5YyGJydhxeu4fl7RIubdexFZ4H6E4g9pNqQafAmwHZ2ED6fBgbnxDgg7WF3KMDCyoz1GSOpAZJDtjRtPbmtTEY7PFc9mzOrFG4+qga1UxywUCkL1YFM+/reDSAaIiDQb0veIQJKouiUIhSHQR9Xc2z7TuotoFaWxzgJcJh6/oVXPrKV1BfvYdopyEErx5t4kmKpq1qj+QqDhg8fetGtcZnFi2OKEN4DXawMF/AR18huDSHoCjQfCjuH+IvvvR1bG3vo+cLSrOtBhi6JltQ0g5zhcVtNmc76BkdoD485NG/2aGLXeNH/42MNGyWnwFM7GtbcNjapVq3B5ubxaG6zVgXYNmwz60bhH1fo68vzh4DJxq77xilmmWoy/sZXgfDOmckMsLY8ynmqkPN0aiAwfHjaeQgwxzP0fcyetxEayXnzgxfBLhWNbICuP/yIdT5UQ3p0e/Z97C9eYAvf+E7MtDOZVNYf7CCWzevC3BUrpQGKhHZumXb5brQRcttosU12twrAhR2CWjQurEr+2MmncfJxXNYnD+FY8cWhbxiB5gcHtJCmQAugeEgGwCuNz1aFtIOnDn2DbTbdfS6LY0+oK6234W/z1z29gDAIOHBozKezhp8DxxE002Dah0SMxzmt9LGsSODcyGxGYBfbwvrAkILR82LFwBXojAIRisZjQCuCpQcTM/OY3p+EafOPYHZ48cZoY62rwe33cJB+RBLd25jefk+Ntc2xYFofm4Op0+dwPnzT2BiooBgkApOjaXjGinuFOY6EHM6vv+uH07Xj7vXl3DrvetoV6vo1Grw81h03CGAS+GvE8RYYUwUodL3SH1uAEIperlvRxGNZZBOjyNEC2UfcxaD6NFCklm3AtzSWcJ85e+wHjJ2ipq/qMcjEoK4cLTq+2hWdnGwsYzi9j2U9zdRL++i01UFdShMW2B1qxAAVyIseB6Vksnnkgw6yUKLoOtEEM1MIp6bhT9RgC9aQMcfQRsRAXB5bKTOtJ9ugETKrjBcT2yGrVHwy91MFyAOLo2FoNahvP+Gdprcl1mL2HVEzrt1oxDyiq5QYlPs80nucC6XQzgckXVzUOvyvvc6Uo8QyCU4wgzgeo1RFJ4BepWYYQmCJF1qnl9U6gPeG5tbzFUkESiAtlgo01KyJiAurZTpxvFgfRVbW5tod6mI78KhHbYhLY00Z8Y2dHiMdD/Snefon0cBao8C3t73iyPg7/d7zh/0/dE1frgvDPuAo7//fnKQXvdHwdv3AbiD4cnQKt8SeFVfOXQHkutNiFqqwLV7nyoR1TFGdgXj4DS6H9l9yO53cv1I3zNcz0cdHQZ9qxnGW9vmwbEYueaVoKAb82hfbP9bezLWAxbE1dpHsFqz35mLYEBcs12XdPH6AprdSWcVA+BK1r0hcykZxpCWDIA1+lkfdY38Ta6bwbE9Mux6FFA0es4f2ttNhUUCEsneiUQM2XQK6TQV9Em5T9cerKNcruj9KbLbEevTkZpRapzRGlEONol/zCz1y0MzNIMIO3QrYjauOqDw2lFSjVopBwmK0hGGdsMkLzNOi6TbRBKpwiTS49NIZfNIpDOIJxLSHwkR0VFHFEaE0J2Maxh7CIJHLa9jHl00XQ/Vah21ag21Sh3VYgnF3T2U9osolasijCCxh+5NBFc6nT5aLhWiJDoZIiOBF4I9XKcjUQQjBFA1pokADf/Xduk60BaAzCWw1WH91VFMn+ttOCS59AR2CEjTHYiRJnSOCDDzlkWrxM+TpChpU5ozyjqb6kcKBnSFV5AxRIJiHxF/H97hfbTLK4j59hB3isjFu0iGu+ix52b+R48KXIJV6hzBvtuqMoXEY6yCeXpEgevpGkvHJM5dspkk5uamsDA/i7GxHAr5jFHhd3D12hKuXr8j+afirmW4gpYraSNWVPWqua6MGeH9I7bnhhCl5HOdX9abLsr1poiW49GgWCcfn58W8HaikJVrdP+giGs3VnDl+n0hq7UJeFuhgy7qGq0i8zJTr/d59Bw5j/yW12ENBXElEverSFR6cgvg8rioAtf0TUapae9HxfnM/GwE0P1+9/sP3j/MymMc1SRCwHWFHE0A185zrfrWEu25X3PftOvj6PxJvmcAXF6bfC4+2kK60XlZiI5l3HujEYlkInk9YRS4MWOlzJqlxzmIqwpcl+AyFfBU9naVkCFKd/63IVYQwB24vUgEnKyKSirTNzuo+aTeV2q7ma8P1bcD+cso62pATDNHW1tIcwzMXmTWLCGumfr8aLyC9mkm29gCxyNfh+d36G6iURUk4gfQZ50hClzaJytgrQCuPi+du0R7yxgmEcmoWMF+VtZQfOt7t/7sMY72w26Uj//dj/QIPL7wfqSH8/GT/bBH4FEArtkXRp7CqC5Gn/Qo6vu+F3zE7wyqaAPf+oDSvWVc/L3flUFvt9dCn+CA08Gps/M499RJJPNR+EIS3Ca5Um3Ph0qxjb2dOr77xmW88c59tDw/UomEKE9pVxEPhxmNjng4gmQiIfavLDSELSXKEAbRMyMxpDaFoZAOV2m2ZsBbvlVr3cr/ZoNVq1XRQwNzZ0/gcqeBW5MxLDf28PKpk2LhnFmcx9z8SaT6Uby3fYC/2PEQzpzDT+aP4bWID4VICZXKCi79+evAV9fwE9uTON5Ly4Zej/Zxs7KNq2tLQNgHJ5fAndoeHnSrCGcTcHwdRHxdFGJR5NNxZDMJRPj9TByhRAz5aBTV8qFYsNx6sIbLK2s47DmI5cnUn0AqFMarp1J48UwOcb8Lf6eO/cM9lLw+lg5cfP3aKu6Xezj0uogkOMhJI+zrAOUD5NHHh6anMD9eEEbffgvYDp1Ad+FV/H/svXeQ5Od5JvZ0zmFmenLcnc0BWGRiCZIgxCCSIpVMSUed7nx1Zal8Lv/hUPb5L9muO/uqbF+p7LIs+WyVpTtJZ1sUKZISMyGAICKBxWLzzuzOTk6dc/86uZ73/b7u3sEuAIlinf/YQTV2d0JP9y983/u+T9psBXD6xBzc+Vu4eeGH+No3vilDt3/wq7+Mjzz1JLZXV3Dxxe9i7/Z1uB3NVGEIPSsiArhsQ0RfbdS3hq9rioh+8yuF2yApQBzQdCAuTNZOB9GwHwvzE5I5uZvO4fLVJdxe3UCtyTaazEItgDlQE8a4UL2UjxYIeCWzgnMoqicKJapD7i6OBu13bVFim2bV3bLJNbmq/DttgNzARNCDL/38z+BznzoPj1MSMM7lCqDD4VcgpABumHa2mmFGexkqSlxUcrELqTtEuOASALcidspdqrYLBbQyWWTTGVxc38Xzq7t4p9zGRrEmarAnzp1CzNfFWDKAZ558FNFIAFevXMXlq9fERu7Jsw9jb3MXmxvb8Hl57wxJocQGgaAMwSDeJ5KzRzKt1yMsURaagiEw34iAHDMbAy4kUgE899mnMT5Nli2tg5iJQ2u8Nm5cW8U3vv4WWo0w/H4SKwh28vQ5Yn8o9pweqpIVvBVQniool0usYi0r2g4teL/aPD874LbDDLvM8N5mIyG2QjIQplW6qvkHAdb+YF6bMuaEqTWRUdSImqaK//Q/+02Eo024fRXAxey4LkolF65c3cJLL11CPkeghDm41lbG5KYZUF8uc1cXkUgQbYeDSKOacjPCNYrJuVH4ox40XcCLb17DymZa1iSuPYUCrXT7yl4ZrrFho323U0bE3Ybf3cHioXn83Oc+icOzKUR8TQT9tL1ykGaGeNWDL//VK3jt8gqa7jAqNVqa62C2zow6DlubDZyeGsOXPvNpnD00j1a5ApfYgXEc3UW+XobjFJEp5vE//9G/lcxsd3QMEX8AD8+l8I9/+TM4PJUSy1+yruWu4DEnK7neEIstAuh8/Ty//lBQms5CpYK/fvkV/OV3n8ed7T04zEPmYNhNooMBrdhMGpsoDptpQ95qOIgkRvCPfvM/xC/+0i+JjRlVt8ziabSaMqAIBKkiDKi9V6cjJB8SK8gm39naRL1SweuvvIr0/j5i0Rh++NJL2NnPoNHsIDGUwuLRo8IWPzQ/j8mJccyOj8LbSSPu28R0rIOwj8B6DplyBzc3w1jNJeGO0Mr9KALBKDLptFirEbwliMrrdm1tTVweaMHOfYl70OrqqjTBvEaHhlQFJdm7tRry+ax8P4Fer9eP2dlZGfgSiOZ14TRaMthgI8qtmcQDZtytb2yIFTiff3JyUmxOuU/k8xkBWOPhEMZSwxiJMz8+Ihk9zz//Azx07gkkhyawm8mi4XbQ9nmQzjTQKjUwN+zBZCKD0XAGiVADXl8bXY8Xd7ar+M9/+39HzmEuo1/2CoIpks9JANfkglLjQ7aIv9vG4vg4zp97BJVyQZpbWtAn43GMJBJCtuIAp9FsoFipIFcsYXV3B1vpfSRTSUxPjSIW8sjxuXJzDdu5Bpq0b2Z+cySBpz/+afzyr/8jlFvMGA/K0EeGkVx3yBjuAP5uA+38NtYvvYTF8SCOnJyHq93CTr6Cl5b2UBp7CNWOG75QUAgMbLC5VjGPkTnmXGOYh0XrsJmZMTk3vNwlV/Fgc00bOxm4aqYc/0rrZ65lAghwLxIFgSEICfijUQIBUSL0h6ZuVxsBcd4gsKEgpR0WUuWqee/8firVHPgkvc6LStOFPLcRjW0EikVc+Ktv4+bz30Owlke3U0LLSzt8qoE98Le48HfR9Wl3z2GbDDfEIEPVqwStPa424jE3Pnz+MZw5dQLheETWWQ7kXnjhVfz4wiW0+N4Ecepnv9qBiV2jZS3m81OFekCB++6aVodK9wIKeqUm84tNDIPdq+0+YUlYCnTqWi2sfMmR9Mu6ROa+HbBbe/OD9mp3gaaKTt+lLrrXkPhe9skHCWIyoDBgtz0+B4FkXk2q8+yDE4O1ib0Gafpg7c/sMbPfN3/k5LsAXPmeezQR9nODgzRm4H79/31BIii4t+3vbWNtdQUF1qOlgrL2aSks55SqgpaoKJ2mRhT0CA8yIFKVA4FOgnKpkQmcPfUIDi0cw2hqXFQz/DrdFlir0x6WLgPM0qWFsgC4bYIhhLWpaCmjUafdXQUO88E9BCo1F44PhVhIUKCFYBfVZgs1DtAIv3qoPA9wOikALskHde5jkkGnyhNRHlgwTtgpvK/5Gli7SOK2WDez5pThIRW8JkZkduEwZg8t4tCxY5icnxcA1+m2kC8XsL23g4uXLuHOnTXUSg6S0STOnjmDY0ePYGFuGrE41SJtujdKzAxpLhxSay1DxRwBXC98XY88Vm7cEhC3sLuH4t4egm7A72IWYF3uUQ6/uZ/SASEaifTy9fS9cRDP+4xrUFAUuALgBuNSx0pmHi2ExeZS7x9RjYkCVwFcC+JKNqyokklkbMHbraOS30I5s4Hs9i0UdldQzu2gXsnyrMBl3ADoCiEALt0HhAjKflBtqglqSGwFXW3cQXQEwJ1ENDUHX2wcnuio7AsOAgIUiHGftYI1ZBwFsPgezTDSIJNcg+S0WptlOQ5cJ9RiXtT5An7w86pECYcjYolMYENy8mRtViUY9w07eOU6zTWbez1JWVQAMf7BYqEkqZF00aDdfsMR4Kti7E0J4oqi2zxUzdaUdSsajQgIn0wmhMS1sbEh9yBvaCFmetyoVMuoVsrGSjmD1bUVbGyuizq30azBQ6IzFw2r3O8tCMb9xazNSl41Oc/3Wi8GhvKD++E9vrX3qXutl++3zr/X8+nX+r2c3XMGf+b9AFz79YPfR3tL+/z2ee8H4NoWV9XKxu603b6nApfHwLoOiQ236VvscbD90CBQ3Sck9Vdu+ZuAuNbZaPDV9hM4DgK49hnkOQ3JmXeuqnCNM4aBEnpcJGOVOQgwSAdv8prV3pXKMpPhKaQkowpWOkwvV1SslA+4SdzvHB089/e7fno1wcDs6uD3vtfv0O+l5bFLANxIOCDzpaFkAiOpFKp0ENrYRKFQEHtaEp37iZw6vtCRha6n/Q+jdpSiiqQfVeJyDWX8RcBNZzmCuG4hrqq1tdaIHoKgQUYvcQ2mSwTdJISlDJcvgMhQCvFRBXDjQ0OIxGKIxmLyMwQ/ZUNk7UkiOXtAo2aTjUXmEW4BlAhYVStVVEtVlHIF5PbT2N/Zw/bWDvKFMpr8xdwf/CF0ul4FUFtAkzMCCiP4dc3iEDcgArjMCWVPQ+cHn8fP5Vy+r+FobeA0tD7oZb2q577aqHoJUkcQCDCOJyh7F8FjuVrlemNv7JHf75Aw0GWmKHM82+hKFrBasfpJEEITrdwKOsU7SPjziAeKSIRaiPgUcOuwOOiSkErCuZIlu12Szgmi6nVLMFz3CmbLKmioJJmSOJNMTY6KhTIfqdQQUiMJzUwulXDtxm1cv3FHgTtRIGsuu7l1Dclb6UZK7tcca7lWhbSurhbclzi3aBDArdakp+ZsJhrxY25qHIsLU5gcG8bYSBLpTA7b23u4fnMd126uC3jb5LnuMoBHc9AVBzQArpANeBy4B6urBr+Be47cE5yjSnwRFbjqeiXZwMbBZhDk0/vcrEOGrKJgcb8veL/78v7rvd5x4qxGRxOHSug+6GoBXBtRY4FcJT2Fe3OmwV5B9i0C8x1GrVTl+Uio4p7Lt8H+R7KrWf8GAwLghnxu6a2HYjFRQNMZssN6l+QE9hTcZ+nCxPWflslGecs/eR1I5B9JL+wZJZZH83BlDTGVuf5d+w31IrTAru4wfX8f0yMdAG/7Kl1d1+z1ZonAtg7hnJT9qjz/QF/bT8kVJmP//BmFrSXk6HnVr2vvp2C+2JiLe4sCuFy/qMJl/8d91QK44mbI1yB1G3tNvQalgRXHJr1W96//1QMc7f0LoQff8VM4Ag8uvJ/CQX3wlO9/BPb3995NnbUtiXaad1f8d9Wd73XZ3vdp+xsLF92b1/HCv/zvpbEUoIhbkquL4ZEQzp07jMWTswjEXYCfTbva8NXyDkrZJm4ubeP7P7qJ7Z0CgsxfILvP5UbQ7RVryGQsjjCH5BwCM6vUDEYHQSJuKty4ubHn8/meZZ8tIDgksvmEbNppLzi9uIArhS1cqGzg2CcfxUMfehwXVnZQ8UxibvGjKFU82HG3kE/G4feEsVh243FPB57WDq7feROBRhvz610sfnUVsVs5Ubddy6zjTreA0fkpjKSSaAc9yIe6WMrtIJ1OIxUMIkbwdG8b2XIWDgWbAb8AdWQkVR0HFaeKYruOYqCLciyAKoup5BimJxexMDSCj88GcSblgrfDwjGHEjM1S3W8dH0dLy/voOiOwhuLw+fvoOmU4Gs3kHR3MR+N4OTEJCaGmG3nxn7DjdrkeWyHT2OpAMyMJXBi1IU7V17CD19+EbVqHh9/+hyePf80XI0WLr74PWzfuAI3ARTJIfTLpqtltg7z+x+GWya5garElfPF/6SA6TfigxZMvE6j0SDm5ycRTw5jdz8jCtw761totIw1jChwudfr8K0P4LLfcQtT0R/gQKaFcpVZF33Viy3oBtmCVjmlhtAsJ/pMQgUK3GJJenw4it/60hfwyOkFoFkUYJdNTscVhCsYgScWgisaRZeDQpZe8nU2D00Bbd2NJrq1OkCwhgrcWlVyb5HPo5XNoliq4O3tDP5yeQsXqx3slh3J2liYGsHhyRROH5nBE+dOIx4J4PrNG7h46bIAwx996jwalQbWbq/JcJ8PafYly5fHuiMDIVqY1puOKk94LjiwZ2YPCyk5XWzKa5heGMYzz51DYoyNH1WDzOvtwCm38Porl/DX37+BgI/2mmH5XRxA0jqddkRsvjodj6hTCGDbQTWPKwdb72bCKxhiBx0WqOX38bhrfiZV9/p9VjXF5+O9rkN7vZY044R/N9ZNYqWsVqg2t69WzuJLv/55nDwzCV+AypCqABL1ug/r6yW8+MJF7GxXEQwkBdSw68cgS16uOVGSduBipSoIiuiREIz4MD0/jngqipanixffuIyLV2+JxY40mx5m3tI6Ru37+CcV5WyOI546RqNdPPXISZz/0BOSrxP0uuAhIcZhw0E2bhdX7+TwJ1/5HjI1oNb1oNHqoFpn5iWVMxHGKyPQrODZR07jS5/5BFJhP1wtzZVlJkvNacp1WW1WsZ3L41/8q3+DvXYIzWACYa8Hx4ZD+IdfeA5PnD0uzYzP5+8BuJKfIgQO5n5yNkD7cK80Wo12BxcuX8b//ZWv4ebaJhyXH01avjJ3xexBMqymbZVkSfG4sVnVJoA6nJNnHsI/++f/XNjlvF4J/rHZF7CQgw+vXxsHWq0z+9LnQbfVQSGbFQvlXDqLzQ3mQZfw4x9fwLXrNwXkO37yJObn5rG/vycD4ycff1yt3xubmBsrYSruRsBFNcw+dotdvHHdjbL7KOqeEI4dO4tIOCZDjncuXRKgcTSVQjgYlgY/m8uKSjiWiMt9RqCeDeXhw4d1sGGswLOZDDY21uV+1EYzgsOHFxEKhpDPc1hEgLeI0aERhDjMcbswNJLEzZvLyGTTAtxGQiG0mg2sLC9hd3cL83NzmJtlQz8qWYilfFYUqZn0nhy7kdQE2p0gCpUqat068k4d/mAKR2eO4thUFO3SJbhKV5EIVuDzNySHPV8L4r/6Z3+IpY0WWq6wqMNazaqoOcX+iOx4cQ/viArO12ljJpnEJ85/GI1aWfZBZhFTbUAFN1UNPGVUDRHAzRQLWN3aRqZUQGoihbHRBIJe5gXncPP2NoqtIFqukKiyWh0Pjj70BL5EBW7HC384Dh+JXVxbhOXLYZULTLcMOAVsXH4Fw94yzjx0GHQlzRbL+OvrG7jVmcT4oSNidU+CA4FqKhRoM+fz+GT/5drHHOu5+UkBP2jpJsN6A+RpZ8w1hmsKG24duPA+kNwj5lQKqOsGCJhqP6z5mSQb0cKQcel+NryackQn8JDfBcbcazaaDli4loivBQcxNC5xd+ETABfwwgun5UHOAUruLlpeF/zNNm69+Are+upX4EpvwNUtw/E10PZ24IMP4Q7Xsg5/IfgGAAAgAElEQVRadEGRPVheqbG1UmsrDs28Ht5XLTx09hgef+wcRsaGxU6VA7nr15fwre+8gHK1KTmjusf090q7DvdAXKkB+wCuXUvvxb7vzyTuXYsyA5cOJ4Pg6MHhENcFsUQ1JevdRBklVQmLv143hpN2+PRu22JRuA5kug6+5sHXYAlEg0Org+9PbQ7VWtvaKGs9pOorGeLLcVKLedlLzOfv3te6MhS2FpqDJTz3vrnFk/jib/5T/fSBw9j75yB57kBbsbm2h6/86fd05ufqolopoVQkSSSn4CqVNMyGFYWogp/W8ULAzgFlM+8broPco7l/TIxN48nHzuPwwlGEwow68cjXqcIlkFthxmepKMM6jVVjn+AIeYwKXMdR4LZaLaBSyYs7T4h5eN0m3Pwe5fCJVTwfLTcfXnR9fnF+oLUgzbSpsqcdI4mgVP7yPcjwzthQK4mM9r6sNVhH8H7h9xDIZZ1iYiJojytTVy8OHTmGQ4tHMbd4GGMz02iijUqzhp39XdxZX8XFdy7JkDUaTGJh9hCeevIpiTGIRUKiNibRkHMsqiUJ4DoknhlbTg65SDDx8wEPNm6v4c7SCtau38T60jISgQBiAb9aoncgA3S/j4BETPYVWUmE+KZuRBwgEsD1EcClAjc5jgABXHdQlLcdj4LcfIj9u1sVY1TeMhtOFLIGyCXlwNVtolXLo1nNoZrbRDW3gUZhC3WCudkt1MoZ6Qa5uNHOne9RnVMUpJeeQQBcTXxTcIDHwYcW/AgPTyE+egiB5CR88QnZFxTA5Sqo+eQcCPYUJ7072+S1WTWgUd/osFQ/LNFDB9Rq5ykqLKnLPKJ8Zc3K2kysceW+UHUUAXybQ6rKJLVvJPGKgGs0FlUyMcuWXmaq5tvyus9m87izsolcrqiOOE2qvdROnA4trNUIKo2kRiQvOV/Ii5W5EFEaDUSiYVHhib2nWDkSZKCV8jq2tjewn9lDoZSXzGr25LommXduQG3NtLO5djomPkjsOEiqGay3Dywf7/rn/18B3MH1Wd6POTKDo2/tVS0fua/AlT7EZAiKFS7BNgPMarSKjVfoH8tBxwXtHfQoD+6X9uDZfWSwTzXf3ANwZf03PyB/GqdLec5BBa6orfrkqLsBXB2sC4hr3C3EHccM0dXNQofwSnxQgIvXjChwSTgwNq+yroj6U2uXnv7XWOTe6zo4eA7+JmDt4LG619/tsR28IN9VK8iar4Q62uJGIyEhvYyNj4s6fntnV9SNBND43lShr8eBYJ/NdxeCnzlOSoLgMSPJQjNNSa5kHUu6mwC5tGY3gK6QY4zLkzjKiXW9T3NiKVCwdv/cazwBwBeELxQRVa4FbkPRCMLRKCLxOCKJOMLRGMIRWi2TxO6X7FpRWZq1jURhm4NJu2OnUkN6dx/LyytYXdvE5vYeqo02PP4wvL6wRKgwgqrRMmpYEpuMVTPNYvSaMoQAyUj3IxAICyAr70UIU6oypc0y1Y7Neh0tp6nkRFG9qpWqWq3y/TMvl6reoBCNGAlEW38KBlx0FPDThUatvDlbkUc1j24lh8b+TbRzyxhLNDAabyDqdxAikZEW0dJnRuBCQGoozZxtaj1jSD88VnxuzgsI8pUrZdTrjHGoY2IshUMLxjp5jH3LsKhwd3d2sbW5iZXVbdxZ25Eem+4/co3IXEKdwnqzBDOv6MkaBAezDkx61YptP+OKanUUqzWJXolHg5ibHsNhArj83SNJ7O7sY21jC8u3trB8exvNjhvOIIBr6iJVhes1qResZgoTsJZJWotW4RotQ+VtMMQMXF47fQCX57IH5Mq9bT30jDzfuO4M9gQHN4V71f7320eUsEmyHPdMVd/ahyXCsLe2BH/+yT2bD1uL2tdi5zcWwK1UFcB16nW0W6w/XEJYo32yEBiDAYR8GuU3kohjcjSFWCiAgNcNp1ZGtVhApVxEtVxSBa4BcDkDkTxqkgONdbLNduWf8neTW637Tl9d2ycXKUmkTw4xKmqz/sp1ZNk2ViF7oOjv7Wl29i/9nqqM5ecHNpCBysCcigPP36sTjM34IJAril29lihE0AxcYxfN2Za1WRaiHVW4bnhIsrXkO6m7NHrPejVmbnz7AY72fsXVg6//VI7Agwvvp3JYHzzp+x2BPoB7b8C1N7e5Px777l9hNon3vKjNF7O3l/DG7/+OFvhkuLMhbdNet465mTgefuwIxheS8Eba6JDR7vahWXehWmhjayuPt67u4UevXkStXEfYH0bI68dQJI7x4RTCLAYlI6wp7HS+BWsbZ4sdbt7BQFAGQZKJa1Ru/Do3b/67n4dLdmAHvngYtUANtWQNz/yDT2M77Meb2200Ao+g1DqK65stNFMuhMd88NY6ONRx4ajXQTe3hpSniYlqG2t/+h1MvbyJeccPhwVGyIVGyIOxRAJ+p4VO0I3WaAj1mB97u/tolyoo5dJY2VxFwV1H2duBOxAAtcbeOhn3fnQ9bVS8DWT9Lez6O9j3dIFwBDMTs/j4I+dwfjaAlLeCbrsuTXq6UMTSfhFvbuRxbbeCzVwdwVgEc/OjmBxNIurpoLa7hUC1gpPT05gYGRHAZbPYgjP3HG57juJ2OYB2vYRnz0xj68aPsHT7HWxtL+GxM/P4tS/8POqZIl78+l+guLnK8lcAXNoZt6Ux4Blpw2NsoDQ1Rz9EF8GmwQz37JBgcEApjaxpaFm5xONhLCxMI5ZIYmsnjUtXb2Jta1eK056FsjDW2CzrIN2Cwhz+UcEbDNGao4V6nWy7phT7kvcqrDF9bSxkxCpZ7OA4ZpHLVwYu9n5hUeeFC0GvG+ePzuA/+LWfw/REDO5OXTOYWwSXfALgeiMhuGNRgIxYZuAKQ5f01Ra6tQbcDgFcArcOPPUqOuUiuqUC3PkC2vkCSrUGfryZxjdubeOS48ZuuSZ2qJ5WFQlfF5959sP41LPnkYgGcX3pJt68cFGaoefOf1T6xc07G5I9Q+Ah4AvIEEgsvow9DrNvWcKzXaHdEu0DZRDFYSXZrGynPC08dv4kHjt/HKEYh7VVGaC2Gi0UszV871sv450395CIzSDkj0l+J4et7Q4VCrRJ8qDVUhsfDqMlP4UMYHMP8hjr4MsMrtvE4vR64bG2+TByfuQ8qFWXBWvt/dy7vsyJsqpqBWqthbIOZvkcVC8SdKxXijh7dgG/8MVnEYnTOqcig9iWE0A608LLL1/Flcub8LiZg6tsXF5iXDs4zOWgjQ0pz724CjFvqO2S18hBZSDiw8R0ClML43AFPHj5wjVcXloTlqYAP4ZTKVW8sMCZtRaU4d+xuSE8d/40ji9OIhwy9oDsAugmUK+jUK5gfbeMr3/3dVy+tYeaKwDH5YZDBaDDYToHrmG4ml0MB9z4/Mefxqc+9AgSBIiYV+jzolSpSoPB48JB8Va+iP/mf/u/sFpxo9QNwNdpYSHhxy99/An84mc/IdZiwpVmgylROi0IQsw/eezF95Cq2CbSuQL++M/+DD968y1UO8zYpn2lV9nNtKI0wIDwRAVcJ8ObII8ygZk7nEgM49d/4zfwc1/4gmQ18ygJgCTD+a5YZnFArU0XxN6IQzSn1hDVacDLdXYPS8u3UKZFYbOJa9duYHJyShQyBP7efP01ef3HD81jbsKFhYkqxmNu+GjV6exhdb+Bt28FkGktoApmtM5jdGRcrNUky9btFrvETquFXC4vl+Lq5pow4gnaXrt2DalUCslksteYLy8vS3YdlbNk+HPQOzKSwtDQsLxeDo0ILiUTQ5idmpZrn0OPja0trK+v4djx4xhNjUhuF1m/2xvrkstDJTGvqtWVW9jf2xJQgNaWtOWcm5lDNl9GNldHnUrTmA+RkRFMTR/BeHIUMU8TtfRFNPffRiJYQCDUQNfbRa0Zxe//0Yv4q7++gaYrgo6L919NIUWuoSqlRkcs0juSPzUeDuMzH3sW2fSu5H6xUSTIzvwgvlfm+fG+KVYryBQKWNneRsWpY3wyhWQihE6rjs3Nbexma2h5k2hQ+cv7ljVEeAif+sVfxaETZ2WIxQFVMKD2XgQd2l03uNqGUUdx7Qqc9BIeOj6FaDwog6cL6zn8ySu3cfZDH0FkJAUEI5KPySab6yVZ/7QLrdfZlOcxMzuN8bEhUTjxUhdAp5f3qjldgyaFtp92HF1TBUS0SJy4ORhwgkQXN/ObfXLb8PORgAshjWzX9Ze272YMKgbVXVo+K6Dm8xC6YC6mV1QJVODmXUCdGZKtDvJXlnDhK3+O/NI78LqraPkctHwdeDsehFpq095yy5OJAkfACtNU6/CMa04bfm8Ts9Oj+PD5JzA3NwVfOCR7Z7FQw9e+/m1sbO9LppOysN9dNsrAV6zheMWoOu3ggGrwpwbtgHUP7ufG2u/zGADC7htytIzLw11kLOvb3FNq6WvkPcv9kOQZAriqDFH7UlXw6u+U65aDKJmy9OsYrWWMfbGZfsgA3EYtDAzgDjpI6LVi4iWM6oKqvt4wS7YY3k8cZOj7koGT2N8am2aj4BVw09RTtoaxx2H+yCl88Tf/y/drFd6lyLUtwebaLr7yx98TEJXKWgK2zHqnOrZULMgMmGq+RqOGeqOGFgeyLUetkB2qbS2gS9cNWjbW5fhGI1HMTM/jQ098GPOzh6X25+EVVQVzyKo1VUTUq6LI5D1CxTqvRX3QkrGEer2EdosWtHX4vVSGutBt1dFtNTRviw47zMojESEShTsQQpNAcReo0kqSihgzFCdwq/mNBGc5vDPKA7E27EqOnwC4QkokUMm+gw8dRosKiPeM14/Fo8dx+OgxzB5awNj0JBqdJorVIpZXlnHz1hJu3lxCqVTF7PQiThw7hccffRwzU1OyBnCkJyAxyWBULoBWfHTU6A9/qX4VANflxe7GDrZWN/DOa2/g8utvIuYLIMohPTNhPV4k4kNIxpOICoAbFICdTiRSF5koip4CVwDcMQRDCbg9BHDZe/g00kHUQFSKKXgrKlyvD36qrGRoSoubpqho6+V9NEppOMUdOKVtNPKbqOc3Uc5tgoQ56Qd4Tqmu5QCemeBSV0nymexfOsrXqo82oK2uF82uD6HEBOKpeQFvqcJteyJoe0LwuWm36TeDwL7xryqa+kiknXP2Bpq99YquAySEKcig1oGqCNEeQQFc7l1cc1j32XVMACwB+A2h0OQE8rjQTWN0dATJoYQuH0Z1wmks7w9aijILN53OYn19B6UiSYQucRWp1ZmhykdTYiuo/mUs0OjYKCrlstgoc/DMe4XgLV8bs6d5P0pEiFNDOr2Hvf1t3Fm9je29LYmrkMLNqIfNITaqLAPg6kJizJPe7bg1COL+uwZw7wKibc84sOLdDyA4SBy1P/K3BXC5NnPNkKiLJu8vJbAMOlBYNyfb69r1erB3Gfya/XrPDcrEw5hGWs6hgq26L70LvJUnMBCqAVcUhNY9eBDAVdDN2I8LKcgCveZaMGCB4R2Zjr4P4IoDgXFEkvvBArhGRaaqLR34H2QT9YGKfsTOewG4B0kEgxvcu0lcfXD8Pb9PLNuZg+uSyKVQ0I+hoSTGJyakT8vlC+KWVCyVtOeT96fqOQFwCapKVJeS1BQANIAW8zNcSnKi25yAuN2u5A/TXELyu/m7xaLeI8QY5lyLA4rXJypI/im9NImxJAZ06UPBfHIfPP6ArKV00gqGwwgy9zMWQzgeUyA3FpM+yRcICjGRQByBOnWZMLbZPDjsvVptFHJFrK6u487qJm6vbaFca8Ljj8Djo0VzWIj6VHQSipaZj1GYUgXLGl+fUa3nWef4/Wq/S+KWvA9xmdI+X2qEhiMOBqpKNDm34tqhjEc6QRDAFXtkqnJ9QSEnkzToCfjgDfhU3cdrrUUAt4UunR4qaTR2r6OZuYnp4RbGk00E3DX4XQ1dixnt5I6Ku5b8MkPOEiqWIRpKT0r1a6OOckVJZdw7uYdRdXtk8ZDk3o6mhhTATQ1j5fZt3Lx5E1s7Oezs5QW8JaHT9gxSVysrTckQnEUN1MV6r/SvVt4frE/EZr9eR6laE6V4MhFWAHd+EhMpBXA3NrZx6/YqVtf2sbq+jybVyh23UeHy/lMhjSpwWceYaq+jwBnfr8xsjTMA90I6XzFjWM+fxlgRuLXvQx0rjIOPedmyvpoB2sH94uCs5n0L1P6CJ6RNmduY/Fv+KW4YdmYkMU5q+0zyNOc0/LutoW1vYGsfAXDpgGEB3EZd+nitnwjgMsqGAK4fIVopez2YHGXu8AwS0ZDMAR26XpTyqJRKAuBWGnV5sMYkOZ4xUnxw/i1KbFvlCEhp7JFNDq5Zdc07NqIW8r4MUeSu68Ts00qk0Vqp9+j9Wz/fA2Wtulf2AdOH3TXX1+eyxDZ7efReV09NbYm4d1to6/El4USJ9qwdxT7ZgLdK4NVscDFYN7Na6TxNNi7JKuoMp5Pj3I3vPsDRPthN8uC7/o6PwIML7+/4gD54ug92BBTAfQ901n71bwjg9uwb3ufKzq0s461/9b8o6CKsVGZWNNGsOYiE3Tj72ByOnB1FaMgFd4DNv49J53DqDtL7ady4s4cXf3gJ2+tVxCMTCAUiiIX9Yi/IetjnCajCTootHchx86CtJgFbbtx+nx/5QkGKoz672t3LORL2rDRZrKQCGBofhme4g/X2Oh779U/jHWbmtWaxXjyBl98E9nK0fWY+YxPj4Q4enYzgeKKLIeQQLG5h/YXvY/87P8LT1SQWJmfwVnUHt5tlTHkS+IhnHEfCSbTDHbRjLricLlw5KsUqSJcLKLVKqLoq2Ik4yE8PoxZJItD0or2xidrumqjuqh4XNj1uZGJhOIE2jk3G8MVnH8HJGWZSstFvI1/IYT2dwY9WC3g9H8Tw/Fk0yyUsX70oxcR4zIuxUBvhVhUT0TCOL8xjdGgI3ZaD3WwDm92jWEuexk5wEqPJccyFgezOG1hafR3BgIOoB/jEuUcRrNTx0re/DRdBEmmcJfEULRbmnOizQTG2kaIGsCXJAFjH69PyrHoAnrE104ydLqpUt40kcHxxDpFYEpu7OVy4fA2rGzuS0cWhmYifhBWr10IvbE+A/S7i4SCi4YDY3jH7sVipGZtbqpB0aK3DWiG66v+65PGzRWEmF5+SDQsLDw/CtEcL+vDZJ0/hVz73LKJxgkYK4lEE3CFjIRCEOxaGKxQD/GHJr5GRL9UhOq0ECCLW6ujWm+hWy2gXCvBUyvCWymgWiijU23hheRXfWd3GcteD3XxFmhOBiNt1/PwnP4zPPPs0kpEgbizfwqtvXkalWMHHn3waga4LuxtbJqNMh1FiSccGq9VGx+9DueGoip1qdJOZo8HZClh7uy7yBPCxnz2H4w9NweNtiZqv26qgWa1if7eOr371FayuVJCIpjAUSyDMLJuO2kVxUMRDQUVogwWoKczkMFEty0GpABpk7eo1IjnKBlSXc9ph/qdXrgUOtVh48zmZWcdrhsWg5IR1qGpTGxc2RwLED6xtLOo5oFN1Q0OGpKqMq8HjbeAf/uMvIDVBu8CaKLXbTTfKpS5ef/0aXn1tBdU6s5SDYqkj14n0uxJsKWxgWRfFD0e1I2K9RBWNv4vURFzyv/3hAF69eBsXrtwWy2q+Tg6eedEEvUDQA4wOxTE7N4FHHjuNw/MTiEe9YmMqA05psF1o1pqoVhrYSBfxyuvv4MVXLqDjCaPadqMuSngvyrRR7vB10KrLDV+rgfMPn8Hnn/0oppNxhH18Pqo86gLGCKDtC+D2Xha//Tu/i2zXizpomeRGxOvC7GgCn/zIU3jumfMYHxpCkPbachx0mE1AVg64UdHSAvidm7fwe//6X2MrV0S1QztLknk0Z5l0Cl4HchVQGSXXAAEyHgu3NFFCwglFsXBoEf/kP/5PMDN/SGwqW/w+3q9+O0Q2DOxWCwGjwmXLUipW1DrV60GuUBZbq1q5gEqpiNX1DWxv78tge335Fgp723j0oQWcORLFkSkXEn4HrlZVmrDlnTYur7qxV03AcYVx7ORpMLOWFmGFfEF+RygUluFIuVzB0tIS0tl9AYiprLVgEfca/tz29jbS6X1Uq2p1yEsnlRrFsaPH5fVo1rPaddNSmk0r7wOCTKura3Ld63OHJKdLbaNr2NlcRblYFDvO5aUlsXmKRELY29nByq1bmJ6ZgT9C9noA4XgSY9NTGBobg98fFutcqtdKe7eAvQsYDaURiFQk4qDmhPDdF+7gd//gW2j74qiTwEFFXKsLd9tYOnEvlQj0loD+w4EgfunTn8bK0g143S5RD/H40OKdg2hRMrVaSGcz2C8VsZXPiVJhfGIYwaBHVES37myg0vDAG05Rm4puU1XrJCgMT8zgY5/8DIKJEUSHRxFJDsMf5JBBh0aubgBBjwut4ib2ln6EI1MBAWK7jgs72Qb++PlXUA6O4Ngzn0Q3NiKWdZ1mXe4JybD2+ERxWK0UEU9EJINdnpvkEwFwlbMgfCGZxKgSQYeRWiXpYKstwyIhmPGzHaomXWKl5yWIwQEs89G8boQCJAbp1yxR2i5idinj/dIQLLElVqlBPi/vK7hQcroo8z7jvdECqpvbeOOrf46td16Ht11A21UDfKJxENBdGnhrmWnAR+vUoMxsHTmz5oqGfXjm/KM4cXwB0SFarHrQcbr44Yuv4/UfX0KLG79dtwk6045OFDxWuWSUxGa4K4QXk59l31u/pBzIdJVmv8ewMq4dGmMgltk9JqKSe+RUmCcU8pUMEfX7bG66Du9J4tNhD8kiQmDhgKzCXFWut1pPcnjK384BmvwuYzkmVDQ75bA2cWYiZ7MOhezT17D1C/cBlrxapZGTY57fvFUy0NUu22RqDtg3957I2tQJKU6fxwIq/LXzosD9Lz5YwzCoxDXHmwrcr/7J92RgZoeWJA5wr6BqkFmBjBjJ5bNiBc8hJ9UpxWJeBp38Hh5T7tl8fxyS8XiMpagaWcTjj34IU5OzQppgf0Dgg2AUh+QcynG947iLduF+vxtBP4fbzEXtol4rivKWNoKxWBCNWgVOrSLrYNshgKt7TZ5OA+0OEqPj8EfjKNUbKBI0qzXEIYKsK4K4YucovQDrAg7yVc0pxBmCEwLgctCq5tbcs8UymnZ+7abUI1QO0c79yLETWLQA7uQ4Gh0H2UIWb779Bq5ev4qd3V0Brc+eeQynT57F8aPHkRoelnVebYi51bfFoUAsIqk6kf94z3A/88Lv9iLg8iK7l0F6ew8vfef7eOm7P4C/BfiYTONmdlsQC/MLmJ2eFfIQAUirHiIQrYA0rxmPDMVD4YRYKBPApdLKRZUXay8O3A0hQRxaJObAJ/0VIwz0Tx86zFltNdAop9EoZ+BysuhU91Hcu4Xi/gqquS3UDYDL60gVZqq+VYEf10JdD7UmVKKDOB8IgOtFIDqKcHIKnvAoXOERuPxxwB9DwMf9lw4wOhy064L0d+baVlqoERzZlGQzLBfypnFDkbXa5L+pl7WCTnTIoIWxqrLZ7RgAS65dJRVKpIesKVqzcl2ZnBoXZZbs6Xw+7gsNB/l8CZl0Dru7+8hmcigWy0IWkLiFVgeVCnOeqQjrSD8biUaQTCTkXCqgUBZSBPOmOVwnSEJwntekuppwMF1ELp/BpcsXcOv2khACRAFtlZkDM18FpHutmm3Z7o64GVCM2mH4B1tg7v9d9wPkPrg6q1/oH/yZez3HIGB48Ot/KwCX60KbfYoCuCSiiELb7Dv8u7h9GftIm7M8CNYOvqaDajFLdnoXOClT+X6Opb22e38KiUVtvntEKKskNjuT9jJ98Fb/3d+37QVhSVQWCFCHWQVlrYWyqnCVqCWAZs9VS5VXfQBXQQV7fA7+aY/F4Ps9eI3cD+C9H4A7ePW9+3n1+hGiI51NvG4Bbqicn5icknuLs6tisYRMNi8zCare1ZZYM2bpGiQ1hgWse7+QB1SKLeNU0ZH+mMAZjzP7ZDENNURx7j3suQgeiWU9AVypU/zw+n1SDzRJHhT2lIKY4n4iJ86lKlcfIwK4tnolcoaRNwKgEogjiMt8WVmj6EKiAxfWPPyT10Kj7iCbL2FvP4/17TRqTheeQBRdVxCtLi3imM0bgVuUsEEBJ+uOkst4TKSeokJWiODmwbkDDwOvtYBfHwSfCVZLNJG+D74Cm9crqkXazopI1Fi8C53e9Nssx3weuGmtY9Yurrd8+Jol+J0SajtX0UzfwMxwExOJJlztIlxtxkDxqFPpGyMdX2OteC8R1BTCmCHukY7e1PxeWieTvMZXEwj4MDszJQAuc+sJnqZGaKGcxJUrV/H2hbeRK9SQK9R7ub2aC63qbeOYbWZChtRozqG9f+9yMDEAbrXRQKlal/zd4aEo5qZGcWhuAuOjwxgbHsLKyhqu3VjC1nYe27t5A+BaEFetmumMBqMKtwButyNG6tKL8xxpPIDOVQmckxggCtyBvZHzCyE7kZRvI1gM4VBnOcaM12wq99ovPvgarzCkkgktgFvpxaBY0qIV6rDWYe+tecz+ngJXVh5T78nxFQcNA+BWa3AaqsBlHBr7as57Qj4fwgE/okE/4qEgFmamcPLIIobjEemN2o0anGoF9WoZ9WoFecZ/lEoo1WryYPxdqVITUr0Q62VMaIBbY2nOOkPXy/5KJefK9C2yxg44LfTWz952bUlruq72Sa+2A9M111pcK0FYP7QE0OtdSScG8O2tZ/3v0v1gINvYEFztz+tzUOhAMjWdLQni9gFcnbPq9SLWybzmJO7OECaNgIY/pxpwIH/jBw9wtJ+0yHrw83+rI/DgwvtbHbYHP/STHoGfKoD7Aa7q/MoyLvwf/6u8DW4+LIIaVDg0WaC6MHc0jjNPTiE1GYI74AO6tML0yQCgXMxic6+A119fxqWLu2g7UYSCMYRCbgFxg1TIuAngkvVlhlcD7FsWHdaqstlqSpFom2u+FtsQCfBjbI7aLRcSwwkkZ5K4klnB4WjfMIQAACAASURBVM98DEv+ON5KR3FpfQjrO8Poesbh9rsQCTRwYqiLJ1IuzKOA4p3LWL70GrZv3YArk8eRqgej85O4GWmgFPEhsd/Bx7yzODSSwuThcYRadfiupxFab6FZc6MR9KHr66DVyGLNXcTN2Ti25yeRqzjwXLuCwM4m4p0Oym4PdqNRVEaH0fXV8NSJJD5xbgrDiQ7cPjdqkqO0jysbO/irG1lcdEYRmTyOAHOUChkBaqKdEiL1NFL+FqZTSSzMzGA0mUDXqSGXqSFdm0bj+EeQmziGQDSFEb8Hmd03cfnG8zg0N4L6fgaBTBGpTgerS0uisvVLscsMMFpsUlGthYhH8hGtXZde0X3ms7aCfQDX2i3xMx0ZqklGaLGIxYVZLM5NIBCOYWMng4tXlrC+kxaLQbHaMNaGUnYI49hmRWjmDC2Gh6IRaZbKtSqy5TKaDgE/XndGeWQyFJUkTOWLF17a9zGvSyLQCOBSSeZBuNvBzHAMv/GZD+Pj5x+Cm7a2JBawmGG3QYlUMABXJAKE4uh6QtpgiWKHgDCtdqnEbYp9cofNYKWCbqUMT7UKV74Ip1DCXrmB71y5iRe397Dp9aPc6KBarIp9T9Ddwuc/8TR+7rnzGImGcfnaTbx24Tq2N3bx4YfPYTgYQX53XwpRng92iGwKqV33dbqowYWayS0igMtsDlWjaHYxh/c+uJFKBfGxzz2EmSNDorZkL4pGAY1yCSt3CvizL7+Gai2ISCCCBC3mqMbo0h6K+Z8+Ya+W2fw0W6iSbcvMC1/QKKwJaLTFSopghiwrXgLddoqtjaXae+rxFdIG73svM68JaumAWBSAAw2D5B2aIZq1LJNsIQ5s+XPG9rdVL6FS2cPf//c/jxMPzwDdAuAmy9MludxXr6zh+ReXsZfuIuQLSnYRGdQy3PUQ3leFnAw2u1A1KHFdNt5sLN1NDI9GMDkzBF/IhwvXlnHp2rIcb7W3CiIZj2Gc2Z8TI1icn8bkZApeL69dVR6Jw027g1q5CqfiSK7dfraCly8s44evvoWaqImokgmgSltxeNU6iYNCGUh34Wu1MRoO4YmTJ/HE6VM4PDWBkM8llty0vS2Xymj7Q7hwaxW/8wd/hAqZ1T6qcGjrRZsvYDQewsMnjuPR06dx/NAcZsfHhBzhleNFQFqJFFRl7u9n8Rff+wG+/dIrKBsllA512vJ1FYEYlZnJ1OG16kUTMaLZLea7MjcWGBoex4c/+jP47M//MnyhqKh4aYcJH4FOHbbzfFM1zrufFmhU9dTqTTSdlqhXeP03qnWktzawtbmG/UwO+QIHpB1kt7awffsmHjo+gicfHsWxSV7PDXScKgpVN65vd7CaDaPcGYYnNIzjJ0+ZTFo3MpmsDFgUePUIgMs12OYBc69RtXYHmUxG7IO55+zs7sh5LZXyyGazmJ6exfFjJxAMhlTxI1bSClQZmFuvA+4DZQ5+98W2eWQkIZlS6Z0t7O1syABxanISpUIBkUhU7vlsJivX59z8LOrtJsLxOOIjo7KeqkUl8fcm7ty6hctvvopzEw0cm2ogHK/B5WU2dgQXr5bxL/7ln6LU8qPuasPpOiBbx23XeDJsBXhsy7o55PXhi5/7HNZu3ZDn5tCZjhh8/fFIFJFwWO7tUqWC3UIeG9k0/EE3xsYS8Pi6KFdqWN9KI11sIBQbQyiYEHUXLddIOmlyLxtKYfrwMcwfO4X5YycRSw5L5jnBiC5icl5CrhI2rz2PVKCMYwtz8CKEYrGB124u49uX7iD10EcxdeYxBLg/dB0hMlHxBbcf9WoNtWoZgYBLhiSRCGsOA6q1aZ1oHD9Nlhx3tF5OrhFr6rBfc73lXHJtEPs8iE2yqGg6bQQDHgFwxYbcLn/3KAKJGZMM0yXBwU2rZQ5c6EYClJ02ahRB8Pph9lUmg4vf/iZW33oZzeIOOp2KrG2idncpmCCcCwM0WtcCO2gREBMuydn1eTs4e3oRTz15FqmxER3QtV1YubWFr3/9O6hWqTAh25pbqgVw+b4VsNYYAt3/bV7VvYawFkAYVOHagYQl3Gn91rdEta9bCX16THuDIZs5NmB73atBjOMGpxokF/DDWl7aP62zi9SJxiXCAkH29AwOplyczlj1zcDgavBU9oYoA58Uyzpr0axQFjpS2/QjAQ6qs+yP92sqM7gxX5hbPIFf+SAA7uDUSF+8PMPayjb+9P/8ugKb3Y4MtWUtFfC6LeQRKgsLhSxyuazJhitid4/xIPti8W/VEQRwSaykkubQ/CEcWTyK0yfOIjUyLuAX7WK5JxPkLRQLards1Lck4XFN59DS7yN5s4NatSBxIZEws0EDqNG+rlJEmwM4pyF7M+uZYq2BegeIj47CG46KOw1B3SptDekeQNW+qHesM4wBcI1lMPd5EjFaTaOQlmJEyYKqvGWMSxMNKjINgHvs+CkcOXYcU7MzGBkbQbFSxM7+Fl574xXcXLouZLOh4RE89tiHRIE7MTaBGJlypq7gGk7CQM2pi8OQwLdGia8DSq/UNgG3F5VCCaVcEd//+jfxg298C51yA90KM8e9iITCOH3yDI4eOYpkIikKXGakEsRtdxy9D4WUQBtjArhxxBOjCIWYUx6G2wK4srYbgJNqKFpxivJW3S/k3z7aNjcVxG0U0XGK8DTzaNf2sXPnEtIb1wXAbVTU0p/rglgni22JXnJSuQuAy3rK7H0kp4hFv19ycH3hYQSiY0IkanmiAuC6A3HpD4PBWG84aEeO2mXogLz/YdVBRl1oBpc2N09fkyrICOQKxOVyIRaPY5hAe5ckBqrNtX9Uu2O1yyUxkcAECXz8N5fWqelJjI2PyhpDcLleqaFcKCOdziGTyQt4WypX0HLaAn7YaJFKhUrapgDtQmajjaOxhOS5YyajtakVUICKOFFrK4DLuqFWL6NQyuH69cu4vbqMar0sylxle7C+NCrNgeMzeKQGSZCDa5hd83qEkZ9gYPGTAbh3M9DfD8AdBEptP3rwfVmQsg/3674lo2vDrFIih/Ylsi4L0ZS1slrB87zZD6vEtVbL9v3adfvgvw8CuO+yT7Yd0j0ycOU9mYtf/3y3AleVu9pl9VS4JjuaIKbSFWwio7XrVPtkfX4z4DfDexKjrOpW7ZP13/L+zFGSZ5P92ThPDN6NA/u1AhZ9p4t7XRv3u17svnvwfL7X5/vbnb4rr6sjTg7c6+KJOMbGxqWOJvmiWCpjbz+NfLGEUrksfZ61Imbt08uwNMen9zqsolIAGMaMmEdff2fhHLkfLRGAfTGVgKzdxfGAyllT4wjoSeKwuAUQKDHnSYBQzipYAnYlv5QPmw3KdUQJN+yZFKyTyQT3QiG8M0qkjWKphr1MARvbGVQFwI0D3ojOMjwhdD1huH0kpodkNkLXGxLc+bDRQCSys2/l3ikOI5yLGNIUwWW+HwLU+l6U/ETgp58TqnVtU6xn+WBdR/KhcQfgNkz3BjanZtHivkFVs7eeh7eeQyt7E8jfxjQB3DijhwrotsqqEiQptEtHBbVQFmW0R/ceUciaPYlrPYllCuCWhcgZi4UFwD28MI/JyTGMj6XETSkSDuLixYt48403Ua61UamxTiBISBcXjVuw6wv3uR5pxhAmhePZA+7MPWRqZs46RIFbq0tO8+hwHLNTo5ifHTcK3CEs3byFdy5dxX6mjEyuCqfDWQABXLqgaayTzINcXJ/UZU1lwGxGjKCBBCizhvBe43kKhSMGwCU4ZwQP7A84DzGuan3Q0Dro6XsZvF8Ha/6/CXirTFnOg5RMyBqG8QFKElSyDD/sjId7KHtta6ds12D7+20PwjWN9RiJmzUD4FJJTvCWc4UgAVy/V/JvNfs2gsMz0zh1dFH+TktlF2ueZgMt1mtOA4VyWQDcYrUqD64X+WIZ5VoDFTqDMV5H7LSVeGstg/X6NgTgXg+oxFN5/fzPbHd215NryZzCu8HfPjNLz6VZuwf3efNzFsDt9THmeywBx67hfXWveXEDatxefWUAXFFys44SBa4SAC3hR8Bb+zDZ1sb7Qb6fNyB/hqlD/N3Fm3/9ARCHn6AAefCjD47AfY7AgwvvwaXx7+QIvB+A21vs7+5/7v9a5Uru6W/79J37/ET21hLe+L3fOWAp5xGbKzaZ3lAFR06PYPHUFEKRkOZZcNHvNIVNn85XcP36Dl5/5TY2NyqIhJMIh/2IhYMIM/uD+UwyLFMwRdhgkiHCAYNanVKxx1wrKcQGdjfbINlhItnUHmbD+bwYm13Ajb0sko99CDfcMfzlO9vYLMbgCS0gObEA34gXY5EmTqGIoztrSGzdwcWLr+BWIY0CG6N6B88sLKAacLARbiBfLWG6Hsa8exjRuXF85FPPIJzOAy8sYXyljWQ7KqBVw6miy2G+p4ELU35cPTaO68U0Rm4uYWQnjaQ3gELIj/2xYWQCwGgC+Nwzh7E46UIwoGqcar6AO1v7eOH6Bp5fq+BWKwFXbEayrYajEUTdDQy7qvAVtxDrVDAc8gmAOxKLoduoorxXQr0wBPfx86ieeAT1xKjYTq7deg2vvfFNHJ5OYcwVROX6MvzFAvK5jFrSguywJv+vLFORrLJ31EJQDn2vmTNFipmpaAFpCj5TNPJ8EVRkBiJzP86cPIpDs+MC/K1t7ePK0gq29qjYYpqMZtGIjaBJTRgEcAna0mI4FY/D73NLPnA6X0C9zhxVqtsM88sAuFKbEokiW57glwFw+bcuLdo6QMwDHJ8exz/5ez+LU0cnRS1BGx9h3ZNx2mDoaADuaBQIxcRySGsitjc6fHdx4CcAbl0AXDRqcNeZgVtFN19As1TFyn4O37hwGW9ki0gHQmJb1KxSpVKGBw5+9qOP4/PPPYNUMop3Ll/HqxeuYenGCp48cQqzIyk0CiUBcBWjVoUxlbkht0esBOskVrAgZoNAVSuHQiYPVxqLTgeHDqfwkc+cwchMSKyfPQLgFgUgeufSFv7i62/C7UkgFowiEQojHggiHgwJU5F5uwSXSixm63UUaRfNAVU8iY7Hi1K5JgNKqiZDwYDaarMpMyxOMiHZ9HGwxsEV87B5pbAApuqA6gN7f5MhKtbKtkkywTyDAyY7oGPxzsEyszmJsTabeZz/yCl87GfOwRusK8ghjkpebK7n8P3nb2J5uST5vpL7ZoANueI4l/AS4HAjyDxsNxtgvZ49fpfg0WMTSczOjyGaCGJ9dx272TQisTgmp2eRmpiQYa7f75XGkceMDTwczYal+ojq1lqxhNx+WrJ76tUGLl1fwUtvr2AnW4HL6ydsJgNkNmvM96s2HMn1pPpZ8th8XkQ5qG3UMT82iicePoP56Qn4+ftcLgGH3eEovvXya/jyd36AhjeAJpWxkuulRIgQB8fMbHJ1cXhmCh956gk8fOYUpidHEYtwUOCFy2kIKeHG7Tv4wz/7MlZ291ClClsacFWFGO8xtcdiVoqSx2V4MjOWxLlTR+ClkpNZTbRm73jgD8Vw4uHHcfzso+j6Qmh5/Gh7OdBQyzFeQ/zg4Ix2wcowd6FSoWrTDV+A5Ate5A7293Zw4eIlbO9mMJwcgbfpYOf2EhanvTi9GMB4jBB4BS3ms9b9uLTRxE4lDsczgeGxOczOzQqrl/sHh68cZNO+kEMKXlf6oTnT3Itss2i/xoazWCyKrXI6Q/VNFouLR2RQxM1KrWutJZVRL0gOkyPnIb23h+3tTcxNTyFIJX2piHqtJJmQtGOcn59HIklgpSjjttOnz0hOL4cmITa1wbAy3TkIoYLdaYjt1198+cvYvnMTf/9nT+CRYz7EyVj3Mpsqis1dD377v/sDbGQbaHp5jTWJFAqAKzFKBEFIwuC10m4h7nbhV7/wBeysrkizTQCX54lDzHAwJKA273cei518FrvFDOJJKozCohJS26kuVrcyKJTbGB2dMsB2V9Ys7hH1Zhv5ah2j03N46plncezkKSRGUvBSQeZLCrgQDzjYuvFDeMprOH14DuHwkMQyrKZz+PIP38alfQfP/MKvYWrxiFi10gZWCCIuArh1AXBdcDAzPYLUcFzuURl1mdwvrlfGbUzPupoGiIqAagrmDRIA4jUvtqw8w1TI0TpPHM2oNusgFOQaYvMH9Qqyg57BEkuWX/6eVhM+l0uAnB6A22yjSjG8KNBc8NZquP3KS7j+o++jntlEvZZDu2Oyt0WlTCBXSTHyusy61hvO894n9ErChauFqYkkPvHcecwtTIvVKFxeVCot/D//9s+xs52V+5TgLfcbAZwEKOb7Zt1HZZxVwqqa8X4fulea8bmp2+wQ2zLtB7/HPo/Nn+3VeiZT1gK6lrwnzz4wNObwQGyuDfDK5+Feoeo3HUDZfNR+uax1jIxbBnKkeKzs89wXmLhPV9gb9AvbnvcUAdz+a9XX3D829n3Y/E1VMJpMK6gC91d+6/0tlPViM+9sYMBz6+Yafu9/+jfGUtqNeDyGoWRCBpistxOJGIaGEqhWKyhXSqLCzWYzWF27g83NTc3nJFhIZZbkljURCUdkPaLbwOzMPOLRhABXVDg16qoqJGmPdR+LAZI9A3631P7RCGsK3lctsTYn0ZPXJW2V67UyGvWK2DF2GDPh94u9pEMFLdWo8QQ6Xh+20llkyxW0ZbCk6hHWOkLDkpuX7iEEiZVwQcCNx5eKSDnbVmjO+5pkt25H4mH44F7m9gVw4uRpHDt+EmMT44glY9jZ3cKdtdv48Y9fwdrGKkbGUlg4dBiPP/EhHFo4jJA/qH2Liwo+rgOsITis5QCWAK6xUef9ZFQvvO/9Xh9adQfNWh3f+9o38f2vfRO1dBGNbFkUstFwBI+eewynTp1GIhYXm3kOoVk/0mqXdteqtHHD4w0ogBtPiQLXR8tMFi9GccM9mve8T/IIaYepVpY+LzMJNV9RM6nb8Hsc+FwOXE4OzfIObl19DRvLb6OW34ZTzsDTbcFLkNb0bDLDE3WNguMCIkndwagNWg1TrRuCLxiDN5gUElWt7Ue5yQzEKNz+uKiH2eew/pL8RGtlLsCGWjTr+mbAYksAsXaQpockqKyWyfqwdpH8HMHb8YlxuZ65n5YrVSEckJjsNNQ2l+sE3Rs41Ob6wdtpamoaY2NjiETCst7ube8jvZtR4LZUlvuCvSzXIRK4EomEvEgSIKyKnc+jrgPGZcbkJFKtGwiGRKlG4MWqwgmmE6SvVAsolnLY3tkQC+X99A4KJdpYG7BccjCMaVFv19FO3w52D67TBwfyH3QQf7/vu9c6eRBofe+9ov/VDwLgDq7993pvfxMAV9tXEnP7ClwF9XXv4Ida9XtlfaMzjbVYtvuEJQkNrv+De4ha+vczM3vrtQFw+4bhdtccBHEHFLgDb5Z7vwK4WgPYXGbrLnSXhbK+mN5Pq0WwVdWqWk8UYj0FrloKHwRwRTVqsnTtkw2eC/v3QaLSQZLX4L8H9zr7fPf7/vf/vJLJhabtgfRj8VhMYk0S8QQikbiQDbd39rCfySKTzUk8hq4VBL7Ugpb/Vvv+fuySdfiy8LcUzEKwMA8SWkxchgK4mqUsBsc64hIgl+s9917uD36fPoS8xtdg1jcShxmNI+eEvjUmE9ReQzafluucZJd7lPxqgS+v3y+ZrYxa2d7L4s76LsqNrpBkfOEhBCMptF0B1Nus9RgNFYIvEIWPMSRuLzpujciR8k5el6HoS2qOqic5l+Oeyt/N98U1XixVGY1GEJfKYtr1st/3+MRxiYRNOmaI6RVBXBON4fa64fJTSUxwqw0XXXpYwxe20clvw1ddg7++oQrcmIOOkxMHMZn9IIBmK4R229dTRKvDB/dDBSl5DOk4whqHIB8foXAAwyMJzExNYn5mBjMzk5ienpC6gfn1VN/++I030Wh60GzzXFBdqS4fGoOhtQTXcjkvJq7BnOqepfLgWsbemXuLZuBWpRYaSyUEwJ2dHlMAd3gI165ex1tvXUS+SCCRzmpeAXGdNoFwXhP6nypwNfZIxnVdr8nBtZa4FgDsgtcEAVwlAtDKu/89moGrIG4fANT1QslF+vGTrPH6DDon5KyWJF4FcCvSP1qypf39PKZ0yuA+ahW5dm21NbOeC7lIZW5Ee2yC9C3O4ihK4UyBVsxioexDxO9FMhrBaDKO+elJHFuYF+c7mZ8IZV5rRw6OBGSvE7ytoVStIlsoIpsvolCqoFCumt62KQR7riEkP7De14xk008YZ6R+r6IOLKrKNb1hL2pO66e7Pi+9T99a2YK4fTB2YDOws1hLIjBsCKnJbCdmEX3LtpOTav7X+1OvGVXYKpFEwFhZE7UOE4c8cQOkfbKYKBtcQb8ue4vJzWV2Lv9dXnrxAY52vwLowed/qkfgwYX3Uz28D578fkfAArgHyfXv+v4PAuDeh51rWW/3eg35lVu4+Ae/q4zBQYYlJRpkHvqqSE37cfLhBaQmRgQEUV9SsvUcFEo1bG4WcfHCGi68tYJm041IKIJoOIxYOCpgjh2IDv5+bti2YNCmgnrCfgFhi6JB1isZy21U4XV7MDFxBLczDu54Ynin5cfb+Toa3jhmF45hdm4cHU8eyW4NJzNlnFvLYaRUwVvVLfy4VcBmtoDEfhO/evYp5IM1vJVexvToKGaaYYwOTWBr2Ivkw4cwlYhheDmHsUsFDG224Ms20CrXZJi76a3j1QkPLsxEcKeSwcTyEma2i0j4I9iO+rCWCqERceHJoyl87NwokskqvP4uXLUaMvs5vL1axA9WHbxd9CDf9SExNotQfBLxSATDyONQ3I1RVwXZlavwOjUsTE1iiGqoWgWN3QIC6Qgq8Tk0n3wG7VMnsN0oY+32Rbz60rewODGGE5FRdO+swZ3bF8VtoV6BI8dPEwuEXW8GjRyQKXZrh7GaEaP5S2bQaKtWY0Oo+RyQIR6VbATuTp84jMPz43B5/LizsYtry2vYTuc1M0WyI6zph5YbdwO4VHwFRWXMbJtyo47dTBa1agMeN0EYC+CqJSMBCCESSIHRFltRftCWtgsvPO0OUpEAHj48g//o138OU6kQun7auSrrXiJu6y3AH4AnEoUrpAC9PklblLcuFo5s8Gt1AbvETrlZg4sAbrmCLpWWNQeX17fwtTcv4nq1iawvKExOT5fD5Aa6zRo+8uQZfPbZpzE2nMTlq8v44evv4Mrl63j82HGcnJtHt9qQYSYbBjJV2U8Fum7EqATwB1GXhqCmDafLLSoSh3aHhiXaajZw9twcPvTcMUSH1XLT3QS6jTKymQxeenUZL7y4hFBwCPFIHLFgCDG/XwBcKnG9BOuYSdNsivK5wsFqIAxfJIay00GmzGuHQ0mvAmwcKJCla+5XUTRLc+cSQM5whWVYJcpbNkPM7+UxZaNo8gQVz++KDS8/BjOk+PeeAozDXQ4ymwUcOpLEL/x7zyGW5KCPWW5sQj3IZxr40Y/u4O23t0SLRqBQcUACW1S+M6eIDSSHkg0Z1ASDYYQjEQQjAclvnpodxfjkMMIRWl514A0G4AuGRKULn1+zk3gcDMhBRZ6HFn1U+DSZJdhEtVxFMV/E/l4a165cx7WlNexVfXC6PgGRaS3spgqGhbPXh/1cThrqBrOH4ROVPPNbgjweTQexoA/TE2OYGhtDNBgUcNYTieMvX/ghXrl0De1AEE2CPKzBOVAV91Bq8ahs1qYl7PNgdmoMjz/2MM6eOYnZ6UmkIkF4alW8+Oqr+PNvflPAW6qv2XyT6SrKOpMDJ3lHZvF2dZvwwsH5R0/ji5//FKiMbjALscxcRAfVRhtdXwTzxx7C3PGzcEeG0GJOH1nqbpJYAtKsSfYY7duZcR7yyeC93mgKwUIUvsY6skqr/mwRmf0MGrQA3byDqUQFC+NNDIVIVKgLsLBZ9ODyhoNcewwd/ySSw1MYHR0SdTn3l3y+iHAoLOdcFDdm2KZ23WrFyj+tjR7fLtnB+nn+fEEGBIlEUkBNzaXSgZ1YSrc7ohTT5aMJd7eFYj6H3c01jAwlpP3h50lO4brAj4mpSQRDIRRLBSSHhgU85VCHGVhg1nxTLe5EsdN0sLK8hO9++1u4ee0qYgHgs09N4KmzCQwNMaeQ6vwQsoUg/tv/4Q9xfTWDlj+EJocQra5GKbFZpPbWzaE8bdqbiHSBv/cLP4/szhYKuSyGhofl3uGxIPNf7iNAVHnre5uotRuYmEqJIr3ebKBaZ4PrlkGEWIF1PBgdnxBiFgf8zFjm0IpDiVqzg1A0gUeeeAonzj2G+Pg8gpFRBAJh+FFFZecKqltXcHphCsNjY2iWa9jJFvDS1VX8/le+j7lHP4xP/sKvYHhsXNY+MTJl7mKjJY4gTaeCkZEoJsYTMlzTttWAuCxZTC6ubms6uCNoy2EonRmEzGTWMS6JJAHxabij8N5ifGTAx0FOv5LpMawP1Ge814U7TwUun2MAwC0126i1KIxW5SadN1ZfexkXv/dNdEp76LTKqNXKanPHJluGuHSiUFXMoNKH70P/7TavvYNIyIWPPfM4zj50UvZl5g+3xUb5Fbzx+kU0nI4QPrifCK5vFF600GZ2ppSRMnTov6l7Abk9srYh8vRB28F2StUJPbDZ2n8Nql6tpbWpP9XyuK/OtXWpR9QY+mHfN8kX9pgI+EjHBqvAtc9nVEZ3DZL/LgBca10mqhYzCD/wuu3rtYqle6mWmIH7K7/1T/sX1cDf5FTc8yv9T964ehv/43/9e7LWKbAUl1xAZneTrEM7VwK4VPQxr3Zvdwc7u9tYXV3F5uaG2ruafDLJ7oUbw0PDOHfuHBYXjyIZ55oQFIUOs0A5HC2XyyhVSrqWQrO7/QGPgLgBDmq5LreqqFeLqFcLkoHbaTPPXvNX5ZrmG2PtycxADpV5j3A/c3uQo/qReWS88jkks/aTcnxJ3BoEcDUbmuCaDF6NatFF1YUMpnT/InjL2oljPLc3gDMPncPJU6cxNDKMQMiPWyvLWL51Q1SQhWIG8+RBCQAAIABJREFUR08clwzz4ydOYnycg1+jtBJVggLHqsBtCKFOAFybXSeDepcM5jnQl92iCzz/l9/B89/4DjJrO8hvpMVCORqO4qknn8bDDz0sAC6BpEqZ1tMlUeISxOU1zWPl9vgRDMUEwKUC1wK4ovDi++U9TJteDuwJOPtCAuBSNcXcX4KWBoZFwEsQtwVPu4hOLYONWxextXIJ6a1bKKY34W7W4O404ZecR6vMI+hjciINKVcAXA5tW8y6jyAYTsATSMAdSKBUdyFfZR9JADcmoLNYP1sAV2wqTY9h1zLZO/S9WCBc7GxF1azuLALgisqtbynIrxNgH58cx/z8jOzJdIjI5QrI5vJy7RLEJYGLWY6DClxeirzmub8zS5C9UXY/h0K2IOAtf5YLJm2iuasEAyHZr1nvCiGs0UCtWpVjo/esrgfcZ/l6A8Gg1B60VaWSnb0zbZSbLda1dQFwS+Uc9jM7At7u7m+jUFQAVxW4Skow29ldq4IxNrz3+nEfd4H3WlL+pgDuBwWGB8XVHwTAfW/yUD8v0HSt8pZkr+nZTtrRtr5bqgz5nGJ/Kw4/Cg6QhMGfo4ozNTIivQE/n86kkcvlUBWLbEfOI0+A/NzAzOJg33IXCGlI0QZK7R32Xt3Q2yo1yuCg7rUP4FoVrnE4MqrcXvTBXUN6836NFacCsgMAbi8DV8kYss9LbWgBX/3+/t4lR8/Mh+zf1bFtcD8+CP4MknIPnu/3A3wHn7f/d7P3iwqT6jsgQMVdLCpRJUNDw/Ko1urY2d3H7t4+dvbTcr/J7MFYhqpinzMPY78rb9/eRQNngK5x3E2Yi2tBXFnzlPDGQyS1owFw1UBL9yIqvCUn18TvDIKA7B1os0y7Zbv2ce/mPmHjADS+gwRXAsD8moK48v3ibOWVeJ/9bBFbuxmsbu6jWGPvFYUvNIRgNAVXIAZ4Iuh4gui66W6kDzqiaRyOR8lRdLfg/mqVeNxDjdtG22mq+wu7EIkFoPWzWvbLXId7ktcnJGQSsEhK5EPs/jmfMSH34vhC5ydhkXbgbtXhdupoZdbR2l+Dv7GJUHML00MWwM2rAtdNMngATou58MyMd5kcYlXg8njYSrXR1DVYQNxqBfF4BJOTo5gYH8Pk+KgocedmZ1CrVlAsZHH58lVcungJLQTQAd2AdJ6kMWEa06DXuCFXmNpViRFGvT5IDJQ+sA2HMRS05SWAGw1i/P9j771iJEuzM7Ev4kbcG96k91mV5X17Mz090+NIaWdotLQAJS7JxYIr6EEQZIDVgwA9S6vFQqIgYncFcFfCkiuSIsXh7Pie6Z5qV+3K26ys9C4yM3zciBsRV/jO+W9kVFZ1T4/AAfRQNQxWV2VUmGv+/5zzueEcpsYHMTUxhNGhAYwMDuDqlRu4dOlDVOsd1F3fgLeWunEx+oXvH1goM+9L7k7+pmTpQJuv8R+avcoYkTjtiGm9LSpwdc1QRaXpE4yLlsxsDKHgIYKjFtePbA+fRqZ56MnSN3TFzYn9cqPB86ERA+yFpG43RIQAwOU+GtTzjwC4vBaDOVe7Iw4YfM023Vt8X8DbmDz2AdzBbBrjQ4OY4jkX9zFH4p7Edl2chgSvlLmaSwJesymPUoUuGFUUyzUBcWmnzBxjziXonkbCBG3IWevJfLRHPjNrhumZgtloANRqNdCnwO0RUw2ROADQ+xS6B0nBsn4GBiXGPlnPU+CyYF5fnmcoKP17v2DE+7WS/knoQArgipshHVy0lxSyoHF/IoDLyAu1ZNbfpaYOh9BhfW2p80tt/q0nONpP6dWe/PjncwSeXHg/n+P65FV/yhEggPuZGqCfNsU5sOk+ckF/whW+d58Wyv/LIwM2KkMkTyzUQNh2cer8LI6fOQw7QeCBUz+akoZRrzVQKNRxf34bF9+6jtWVPaQSAxjMDyKbSgtLjgpBlUDsa4MDICRouoIGIZhW9Rf/+10CByScwnZleLELG1c7IdyMJbHIgnhwCImYjVyqi6FUC6ntCsYXapjd7NLPEBt5G3fcEjbml/FiaBh/cOhVNDp13C+vYnxqFMl4GtV8EuWTY8g/fwSDIxmEl7YQefc+kpdWkbizi1jZl6yu71QX8d6Mg/XJLODWEf/4fZyr28jHM1iI+7ibA4Zmc/h7zxzG6RkLVqqEtt+CW6rhzoNdvL4YwgedGSwhh3TGwdHZKaRzY5I1mnaX0d64KwBuu7AMx2thdnwc2ZiDTq2K9noRAxtxuNYQNo4fR+HcMSxHOiisLeHSxR/j1MwMZnwH6a0tRCpbCMci2CjvotH1mAgmO72AnmKVGpIsvmDgEJwPDj8eHsgG0wPDBIcveSPMhuRAL5VK4vyZozg0PSLg1P2lDdy49wCFvUqPuSaXgEzPTcttChC+O9VNLLSGclnEnYgUVBsGwI1EqPpUi7TAkjFssYGSVBpq1BCR8RmH0QRsaD/cwfRABi+cPox/9Fv/AXKpEBAjEMfMNAu+52scqB0HqDIjWBphQ0VZEq8X2vi0EGq2gCYBXCrZPPieKwBuqNaAXyeDr4mLd+bx7Ss3sdYJo2IRwKVyi3Y8zKJt4YULJ/C1z7+A0eFBfHz1Nr7/xiXcvT2P508cx5nZWaBOm1PeT3QEtWTwGrOicFheSc5jGDW3oXmyZPzLIJKADQt9NtYunv/ccTz1uRlEEy2E/QjCrRC6zRrW17fwre99hGvXd5CKZ5HgICnqIBGJIkGAhiamUQu5eAyZOK1wCS600Y04qPthLKxTmUl1jKQMa7FHxQ2zbGnmw+aP59QAH1xmWk21/ePggPcxLaT4SyxVRfmgQzsW8qqaYZ4lh3KaR8YHi/vA0l2aKFGounASDfz6b34Ns3ODCIWbRg1MW/IOPv54FT/+8XVUKs0ey5oNJxmpsYSDbD6LbC4FK9pFNsch96AAVtl8Bul0HBGHCxS/pXg+iVWRFMkcjvI7UG1E9iaL5k5L1PChTkOGxmy6qq421HfuPcDV67exur6tSltwcGfUj/x+hu1Ma2aex71SGW022NG4DobZ4NIeiNczs2/bLcQdRwD34WwOidwA3rt2Ew+2d9ChwwFZ4ASYlKIrDS8/Oy9lJ2LB4aSjS7tGH2Ojwzh5/BhOzU5hIpPEh5cv49LVy6Syi4U2Qch2YBFkblWxXtMQJkStDpywhy+9/Ax+7etfBkgS2CqIUoVPKdddtJnJmxzA4TPPYer4BVjJAbTlXqUtf0QG1PyleYaaU8RBBdX2fO9YzEY0pHagBLxbXPJbHhq7W9i6fwtxbwGTuSpSceZEN1FvdLCwE8K1lTa82AyiqWkkkwNIJKJi1Ut1DAew2WweiXhS1g3JAjRANUEIXn9U3tImmapbXn9Hj1LtGZYB7u5uUQBdDor0mjfMZTb7PGaiiOdAfz9r2KMyq1FBMmbDb3vCEmYeZblalgHO4NCQ5OU5cQW4pemOWmjR5pHXC+28yP5tNnH31i28+foPsTB/WxrRmNXGM0cdfOGFSYwOMy+L58hGsWrjn/7Rn+H9m6vwIglRVMvsifeP3KY+2swuZIYrbZp9H7/zq7+KenEXiw8WRG2s2X28h/YB93K5hMXVB3BSUYxN0GUhgr1yGU2Cw1YMpYqLwk4FW4UiMkMjGBgclKa6QxILkVPJog6h7jZhxRI4duE5nP/clzEydQyJVBaRjotoYwurN9/C0fEcJqfHEOK9sVfFuzcf4J/9yZ+jaGXwi7/5D/DSl38BVjwpgIzYoHO9DZOBX0csFsLIcAbRaOBCEhjmqUrSxBTr4LJnTcUhuzb1ssuRpM3c4C7bW9r17YO3fB9trvv1NAZk66vRhKwhPDd6QlApqKiv5wMVr4sGz6tRuYTrdcxffBN3L76O1t46rBBBSCogSAxRyziuScGwhoQB3Qf3H6rO5Tqgysezp+fwuZefx+DQIMKJJPxGG6tr6/h//uo7KJXqmlukDs6amylDDaPkDb5h4BHdR+56uJzVmIv+YewjCiST+9pPxHvs0Nccu36gs78ulj2Ba4gB3wMwW+5Fsw/xPaiA4JN4H9JVIlAJ8e9VxayDe6GSGWBZZ1YPfw+pg/pq5n1yW5B3pfWRKiM1F0utzEyte6DuF1BZ6i3+OzOINs+ZPnoKv/WH/+SRTqG/ZP+08v/GlTv47//rfypZYplMFulMWlRJ8UQM8bgj4C0fzJRveS6Wl5f0sbKM9Y11eE1PbV5pq08CUSyJsdExPPPsszh06LAQgngwqFYnkaNYZM1HhWhDjiUvEwFwbYL/bdlrGo0S6tUivFYVHa+OttdA26vrUDtiIc6cbSpvSXzhwJKWjMzNpo6eYGzElvuj7rVByFXy6+V+0ZuYAK68LwE9GZoTXAsAXJI7ugLeknAq+V6WhaZHgJ8/IRjo4JnnnhMQN5lOyfe+dv0ybt++gc3NFXHVeP6l53HyzClZp+ncwL1ZcsACMiPrL9kvufYHQ1cFcY1sTtRTBBm4f1PB++Z3f4iffOeHWLqxgNU7S0K0SibS+MIrr+KZZ54VFVmMe3G1jGqlhFKlKANLfmqpfyM2YrEUMplBA+CmRFUrNZU8GInhIEYCnq0PAW/tmObmEcA1s9tImPbudAVqwOpWUd5exM76Pdy78SHWHtxGt14SEDdmzhkXSK5+BLyYcSdKKhnsaxg4AXTbSSGRysOy0whF0yjWOtgte0A0KfmMUTsN206r+laAlD6CqIjBzJpmFE9qKRpRwIPq56jWiQIkGABXRsY+weOo2P/PHprC8ZNzQs6pVOvY3NzB+sY2GgLgNo3SnE5OajEd9DryZ2bZ8z7m+uF6cm+QBMiMSLFAFU5nR2yWc9m8EGRY37J2YN1A20i1lTeAnFFviQ0pSRAkyHEILPciP08NbrOGer2Maq2I7Z11bBc2sbO3hXK1pBbLBIuEsCorlVmXjKuAudT6PLf22+UD4O1B0OyTRhP/fwBw+923+j9nP0gYDMXl58ZNqkf8lr/cB3BlbxDgvt0DcM1TpI/lPn3q1GkcP34MoyOjYmN++84d3J+fx9r6uvS58t6imNoHcAPgoR/EfQSc7IG4+4Dn4wBcVVsbErvZJKRf1kh3rU24h4l6KsDzjZVyMP8xvxvcTPeaQGEpoJQ+AitlPc77JDdxaOkzZtZjvw/e7u+D+2elX1F3kKgVAN39at3Hnc/+muCTft4bcUm/ybULknnJfPd8Lie1ztDQsLhEbBd2sLG5hbX1Tc2zJIHRuMcpgMu6wajJTD3HpEfR08ohVxWk/H8D4GomqYK34iRmFLkCCJmYB6nCpBfmDIAgrNo9U8RA8gmJA+w12JMKwYr9KRWENlWEhhxNCjKfQ5Ix13KxMI6IcEE/V0h6cVr0bmzvicvZ8uYOyvUOPE4N7DQi8TwS2RGk8+PwI8zEjUhGbq1J4hNfKyok7XCMBD8bIRKvyVDkg7Ux92T2ISRAe4yTAhLJNJxYQu2Tu77U8lqD8xjRUpX9i40wFaB2DDZnK2Kt3xUHL4+W8Sr2RaTTQrTjorX1AK3NBTgEcFsK4I6KApcWyjXpLfyQArhd30GM5CTZ81VFKdezUcpyXyJBjYAhHwMDWRyancDw0ADyuYwAuIdmpiU2YnV5CffuzePe3Xl0wwm1mhZgm/uK3ltK8FArYEYw9IBOo2wVpyqZ0Rh1a8iS9Z0kQgVwa0inYxgbyWFibABT4wMC4A4PDuDyx9fxzjsfiHtRiwpgzgk6lvRTrIkEwO1X4BoAN8RsY3G70r1A5qSsd0lMoXNTPC5ODyQMBbEHvWpT9lZ1ZQkcKwKlvSwTZm3pgb7mRgxmMp8NxNUamA5JzKmVc1GrmYiBrnwm3b/VPYcKXD6CNbN/3RdSmAFw2buxTw8A3E6rJUp83hsK4EaRMBbKFErMjI9iNJ/FQCaFdMxB0qErGe/TwHY5LFIWD6oYb7YJpLtC/iB4W+SjXEGpTKKii2rd1eu92ZI5HMUJyuBQskLPPdLUVg+JpkxcXAC28rAGjj1iu2wyqbWfUFFDUNMETj7iOmMENbrfGatj478hS7jsTf3uPwrw9mqqXr9oZrnGfUDXRX4HKmsPALgyXw0jLAIanefJHsH9lA8SKFhjWyHUH7z3BEf7pKLqyd//XI/Akwvv53p4n7z4Jx2BzwTg/jTwNljQ+97kswK4pQfz+Phf/a+9QVewSXMjYEFEJVrTK2Pm8BCef/kssiMJWHHRExF2Q7vpoVykZU0Zl96/gyuXHwDdBDKpvORFkZHPQpQsbQHHTNg7CwiyqGUzMwoJKRwPSJF7DZkZvnFILoa8kS7qSQtXbeDB5Aju2RZiIwMy+E92a7BLBbSuLSK92cJschyTI3MYSo1j88Yatj5cwJemL+DLzpxkAe5GGrAODWEpG8bdfAjjX3wKqbEkMokQ7HoV9WvzaP7kJpx3FzG5FUKt4uFfFW7gw+MpNEcyGCnXkLpxHZ+PjSFlxbCc7GIh08TJCzP4pZdOYChdRdspotaiIrKB9+7V8ebeKC51j8IbPgwnXMNk1sbs9CEZmEQK19DevIdsaxeRyjYGYzZmx8aQdmy0KiV4y3sYWU0j5KZRvnAaN44MozE3jqXb97A8fxcTw8OwVrcx6paRRg11r4GVnS24HAprmgPCXV8AXBagrcD6zVgZ6gDCsLi0A5QiRZ3r2AwRiPNEIdBsulKwpdMpnDt9FIdnRgRwmV9ax/U797FXoXpArUdU3cHaYx/AlaJArqSu2LsSwE04EdRbLawXdtB0yXx2JOtUik8pQs1Ag40YiwsOrVV3IeoKtrQxdDE3lMNrz53Gb33ji0jGfPi0juWDLXCbAz96MMUAZj6KHaexv+L3pyLFdREia5C+NlTftprothuUoyFcJ4DnYbNaw7c/voI35xexG3LQDMUE0OOwWI+uh+fOHcNXP/8ihocG8faly/irb/8Ye4Uinj9+FKenpxFptWGzAhO1CJmUETgc+LeobrFE8Uf1KkFcNkpsmqj6YCHVIjAU8/HqV87i5NMjCDv8zBbCLQvtRh33F1fx53/9Fja3LQxm1B5VLJFMxq5NG9VoGDNDAxjNZdAkY7LlwbfjkrV688EKdt2mAIUEcYmj8xzGCCKwaSWbkt+VNlWE0w2QIMW3FKPitSwDdTY2MkjnIFBwUc25DQbpgSo/WIPI2qQiUgYMXapZqPYr4Bf/w5fw0itnYVm0we0IGN9sdrHwYA9vvXMTW9slRJ04srkhAe0GBgeQG8xhYCiHXJ4WU1GTE6OfXcmoHF6TBEBLZBapDjQokl+CmUCUzDUp29Yhcqct4GrXa6Feb6JQquPBegE376/i5sIqCmUXHinHvGYJpqopt/7PDGnsmIN0NosdgoZuVyxldT3s6LCGYCCPX6eDeq2KrttE3LKRGRzE0mYBpVZbhtO0EaNNUCZmC/O16rIp0bxAVazoQ7kJtGPqIktV7mBGcpobZDIwi7bpyiBaANwgG5SqJmkm5ZNJ9i3Bw9defApfe/UFRDp1PJi/j8LWNoYHNXOTGT7VVhiR1AiOXngZE0fOAHZKlMJsEiT3nGA9h8G0L6SiJe7IeWYeLsGAGD2zeXbFlou4ehdWq4723jqqq28jF91ALMLvAuyVPdzbBq6veLCyR5DIzCCZzgPMSmVucLUmtum5XB4O2cm0lzTAD9+De5E0h5UK1tfXe3mQZ8+elZ8xP5dD16EhDs0TCtyY61YG2QQUeH5pzSnDBSqhec200KxV0PVcYY1TKRCLxwQ0S6VTov7m5whHyYZX6y4BA+S8A77XRbvVwsLdO/jx97+PlaX7sEJtOBEf6WQEh0Z8PHduDFPjzBYkQBlG1Y3ij//kb/CjS/fQsjKi7Ob6HChw2ehzF2DPSZILzaB/8+tfh9Vt486tmwLe0oJSbM5JIjDWbju7O1jfWkZ+NCOkB97b69s7qNSaQprZ2a3AbXJdaot19vDwEPLZlCjKmcndA+ZIGOL1FUvj0Jlnce7FVzE5ewR2KIQMmli89hZGUj7mDo8ialuo79Vx8f1r+B//xb/BasPCU1/5Zfz93//HSI+Maj4RLd7CVP2F1VYZbeRycdh0W3gIZjWJccZSWWywRIWpQxC1AhXKhqKxtMqkdTUtlcNAzKYNst4DutKZ/bGv5uov0zTZkPulKg645vLnBHXLBMI4IOMa2vHhbm3g/sU3sXvnGtrFTXitsgyM+A0IOPN78TrjOyrxjQPc/UiBgNXOj0IbdSvkYXwsj1dfeRGHDh+CnUnLXkJG+Tf/+rtYWlxT94YwG3Fm4er4X8gjMh42KLYZ6hysXfcH1CZfsA/8PAgqS50oB8bkQxnVTv8g3owZHnKACQbN/cBpkL90cEgc7B/BYIiqXN63VGNQGSdqf0O8EWKQTHMVwNXS+VHwVn+gl0L/Z5BvYkhGvd/FCtuomQLwxhAWg2MnGYy9AXpAAVASwPTcKfzmP/50ADe4LB/XR9y+Po//4b/7I8TjSQFvE4kkEgnanzsSeUDSCLPg2p2WAEfz8/dwf2Ee21ubkvctJCoSUDpqhz85MYmZ6VkcO34cw8OjQiZpeZpjT7IeAVyqWMQ+mQQHKtqocIgyb5r5YrQw3EO1wtd2gW6gvnVVmcSoBTuOWDQugzMCuH4kig6jBJilx2GSHdM/kxzF82SGpkJQMhbKes2qOkig3eD4SgZZP4DL/TyMFt9LLJYtURE9+8LzOH/hKTDWgaoJ5t4uPLiPYnFH1p5nnn8GR48dRSKZkGE7h1iCoQkphmCxsSTlmsoHlcGBKsgsEazlCEDSeYKPq5c+xOV3P8C1tz/G7Q9uyBqTjKXw6qtfwHPPPI+BHElGcbl2qcLd3duROpvrQQDgOk4SyWRWANx4PCMALQFqybkjYcuJIxZPwOYQnXaXBHhpqSg2y+qgJIAgWF96sHwX6NRQK22iuL2C+dtXsLJwG+7OJjq1EpKMnRBnCLrXBApEDs+FBqLrhUwQw0imcsjmh8W2s9WJolRro1hhfUHbzQSsSAIRKy4ZspalkSUPgY+m35B9lK4dZtArFouSxavDXx5TGVBL96CVP4lh3FMPzc3g5Kmj8m+Ze7y2vo2V1Q1R0lAdpVbhrI2i4oygiKiC0GK1b+xDmZcrmbnm35BQxXNOIJC2/+l0RuoBrjcc8qvSiMpaHhfWBEGfwogOrTnpNCIK4A6daVoC3rpuFXtFqj23sLW9jp3dLdTqFbitugKTovYziF2gqjQLVLAL7e9ID68Q/etssNZ90iwi+PufBuAe/PePe/6jYPHjhhj81KYX7LOd719fP+2zmm1FnxIAuL2dWVfM3vVp5gw8d7p/mgmJz1ZPFe60MD996pQQ94aHh7G2toa1tVWxmd/c3ERxb09Aep5nkoPENUz6GM43lFT1uL1S7w910Xjk2OlmG+io1PHKKGLluQdycPsBXLlqg7fs28vEpteQo81mLutfrwYzAO7+HmuG/2a/43Be72pDcnvI0cJsjH37ZuAAEpDKgtpI+igDwgTv3f/9f9brTK9fvWRIsCBAGnMikmlKsG6IPezosJwXxpJQhbu6toFqnUQJJeUSoBMLlcAmWkgghjQsfZoSwuQaNLnEgaGtKut079a6Rol1ak6gyltZjQjgmhThXtYrHW8C5yZyyYVsYiMVj8vDpnsA12ch11NZbAs4FScYR4DV9Bxcv1hjkyxcqjWwU65hr1LHXqWBWssXpyc/khC3AyeZRyI5gEg8g3BMI6JIdfdaXXEfC0VjCHH+IQ5TUSHxhuiAxLWZCl2xxe8KiUXIOcxRJxmIblRmPxVrWbH8pQpPszTFqpdqXbGsVqUv7VZ9iR7RY2e164i0a2huzKO5cRdxbwOJzhbGM22MpEiUrwKsHSxH1MOez/7Q0ePEeiNMQhwVkW3pmXi+SIih+pY1DudUw0M5zM6MY2xkECNDeYyODGN0dARLi4u4feu22Gxvbm6LYxSiKc3blX6d/VtXiKeMQGH9zfVd+2Cu6apWlPmGEI24L3I/UzcGzgNo2V+pV5HJOJgYz2JyIo+piTwGclnks1lc+fgW3n37MlptEtVteJ0wWp0QmqyzmNluYh/8wEKZDRzfm+dXrJ5NmoaZM0lfwGPD6yYWFytlcRzr3a4KNkrfEMQRmExcWTqEIKkznWD92K/bA5v1R+ezwfrSW06lPutIxmzTbRhFdF1mhjxHYssr6nSStqOSf0sAV2vjvpg2Q4aUrG6T1836kxbKjEWg4IHfjsQHUd9GIkKUziZiGBscwKHJMQxk0gLecp4Yj1pgBDN7c1tqVUPsY+/v+2r93WzBJfhOYUatIeAtH+VaHeVqXaIYBMglIZw1gXEt6K0n5lhTXKLL577zkOk09kkAxhVBtQ9KzuN6SbIYv6esjT3rZQVvxb7dnLue+jZQ4RpHKfbtgcOUrJNBr2IUVEHkQkBeEVKa1BT7wK1EQxn1vNS8JgdX9ybjxCIgLmPf1EqZ11Zp5cMnONpPK66e/PzncgSeXHg/l8P65EV/2hH4qQDuZwFve5Xtgeat/4+fcIUHGbj9CgktXnVYyMbZ9z3EEz7OPDWLuTMTsBMhhGIOusx/7AKNWh07ezXcvruBt9+6he2NJpxoBrl0Gum0I5usGX1ocdwXYq95CWrHStViUPQfHODJkC1soePHJHcxmQa6ow7ecHdxa3wQy/kUrFwS2SgVrE24i2sIVWuYSGVwJDWKp5NzmN3OwHt3D/5CF7OJGYz6SdRzYezNpLA6mcD1QWB10MLk4WHMZG0Mp3xhqN+/ehWX/vJb6F68g9fak8h0Mvir9haWnp9AM9ZF/MY8knfn8UJqHKmQhWKiDXcqis99+TxOzzDTtYymVUGxVsL91Squ7aSxOfAy/ma+g1p6BMPDKSSsNqbGx4DyForXvodoeRkpt4BBy8P0QA6zExNI2VE0y0U0F/cwtjyAdDmF9oUTqH7tGWxMpPHWd36MTCqJzcIGCtdu4EQtbubGAAAgAElEQVTOwdiAjZ3iDh6srqDlq82bXAoyBDNqItqESh5KkHmnhZY+TW1jOZxh89BqNkyBrAMczWixhOF4aIYWNWTAdnDvwRqu3VlAiQN+qjcCEbZEeT0M4PKKEAA3YYuFciIWFXuT9UIBjToBXFtyIoK8STYBaqOs7Df+WzZSorAK8VoLIRHq4vBAGt947QV84ysvwba7QCyCsKMNWsjjBW4BEUdslKUIk2pKwbouAdJmE2GyT2nBJPbJLR1INj1YblesO2+ureFbV67gSmEPFcREBceJJ7+jAHVo4+mzx/CVV19COpnCd1+/iL/9wdsCSD51aAqnJiYR60Dybjm0ImYoJoAcOjc9ZBJsLLT197ocdpLN2pVCk78TSB8dT+OLXzuD6WMJhAhqtqNAKwK3XMHVW/P4i795Fx1/DAPxmHCMxR6FNk603Wm3kI+GcWRsCINJB26dVs0WWmSTRmJYLuxho1hG24qg4XliQS1ZJh0f6VSql5FJG2TNKtHmk4Mxta1io+PLwINgbJBXI2A+C78+Akdw7/fnUrFgpTKi2WDDXIfXKeDM2Un88q++BrqDIuTJsfKaHZTqQKHIIhyIpfNIpXMy1CZoZseYuW0y9AK1ipwfbShVdatgi1go8ariutT2xEaQYBwVlW23Idd8x+ugWq5he6uIhcUN3F/ZxMp2BYVaG5V2GF7Y5mhUvr9Nay0ZEpoBQLAWh3xRdUYdB+vbZYSiCWNlY0aS3Y6wn5kv3GZWrudJjh5VNPU2LXt1aE3G6Vc//zKOTY1LtuDmblnU76ubG3A9T4bgtFfiNc7hIoeMISp7G2XkchmMjo/A4/drq900m/KAyUm7eOWh63QnKoB5DWeOTOMLz51Ht1nF6vIDGUaODw/i8MyUnONitYliA0gOzeLsc68iOz6HZthBm8cirKQEua75HQlYhsOinhHb7WYLibgtKs9OiPdDCD5JDl4dzcIymlvvIxvdQMSnUtFCodTGrfUOri834YaHkBmYwdjYlFiGEqDmgG1sbEwaW34vJY1wuERVWdvYILZlMLewsNBjA0tjyZwdqm1yeWOZ2DfgkSBoBdS4Z7J5l32U7gYhqH0alxg2jVHai9qSU0QSg4BNZL33mLQUydJ+i4PdNiLMxvM83L1xA5cvXUJhY0XII/FYCOm0jVwuhqRdx+x4EuPDGVk7eb02PAt//q238dff+wA1pNEOxTTPmPcmAQdCnKJupnGYj3w0il/92teQjtm4f++uMLh5TQqGaQZ9VDatra+h5hYxOjkIOx6H6/lYpbJpaxd1VxUOVjgq55eZxxxQDeYyGMymVIlLi3gBvekYzszLMJqWg+mT5/HCq1/B5Ogk0lYIm/cuA40NnDgxhlQmgeZeEx9cvoZ/9sd/gqWyj+lnXsOv/eF/jqHZw2Z9JTiqedRcf2iRnkxEELVZcVA1ta/ANXBtj6ks2GqPoKSqFp4rmdMJeKv2eBQl6HkUGLJn/f/QMPJAoRcInwkUcK/lmsH3J12h3O6gYbLHrKaHwp3bWHn/XfiFVcQ6dbTbNZSrFZRp00/LdbEope1mW9ZQBZz3rf7437zGNT+dA8U2UvEIXnrxGZw7dxqpwbx8OirH3n3zfbz37kcKfivjRtbn3mBYGvbAg3K/+AxAzoeHrrreB3bkB9W3CqxqxRcMEvSe71MiyWBiH8IJXv+gAksHGvrMfgC3f/9QO3O18Q9AXCUMduXeplWwHisqGB4epj8OxA2s+foB3EfAXFH/6bBGhtQ6DeuB1j21rQxYgnV1/725Hk0fOYXf+MP/9pFWob9k/7Q2YOHOEv7l//R/CjklyEDj92f2Hmtv2iiT5MPcN+ap3rp5HXdu30a5VBSlZ3Atcd3lGnn+3HkcPXpMcgVj8RRcryukrjoHW9UqqMbncI71Hy9DtYvkPUieW1Usk2u1XVQqO0IPJKGARDbVDfEyDSEeTcCJJNBqkzAEsU7mAJmQsEeyYCQqlsptkr8YoWBUC0qo6gu25nouf6fJY1SFBgP5QIFr8FYhpbBm4j7IdfjZF17A+aeegk3yUCiElbUVbG5toFKviB31qTOnMTU9KcdR8geN+lYFWEalZAaM4sBAZTfvQYmZ0VwzDiu5jwXK0dWFJSzPP8DF7/wI7/3oHYQ8H3E7gVc//0UBcIcGh5BJZYS4Q9JWYXtTLPZV2cnX5uCT4HwKyURWiEqWHUeXjByCtFFaLHOAS9BZVV4EPSX7ztg607KA9Wm3y3q2JfbWbYLulV0U97awvDiP9cV57K0sorW3jaQVEgVLMhmHHWTUs5dgnSwuGjyBvPciyA0MY3h0SgbTpWoLlXpbbCIR5ueIASHuebZk85JIZe7oHjATEF4EsJVBoiHeCHiz7+jCvVMIf0K+UFUcFeccCM/OHcKJ08eRSMXF0WZ1fROLS2s6GBc+HNdSVjTcIywFLEIRdTxoUT2kqluSPzTblvWlAXK5wbEOithClOD9wmMs6xBVu+2WsbymbpwAn9YIBPJ5T/KYsaZTeg/zphtw3QrW1pawscHrbw17ewWj+lOAUFbQvkGtqnAD2ouur/vg4MMrxcG18lFg9dEJRbBWBz/5JILLQQAuINL0v+fBtVP3g/01/ODPD677wfODz6LPD4DFAEzrHaZHv0zf3xz8XsF6zHqYv44fP46TJ0/iwgVaxx8RIJ/7xubmBpaWlnDr5k08ePAAhe1tsZCXutW4P/Ryog1R6eCxC/oMczaNnaUhL5hzHAC9iroYexDzQj3NlAzRdQ2VPTvYV1hnSGtnMsFl0K93V2C3GnzfoM/vqRfNoF/qfOHKqspbl9qArNjXE/RIb6rkExJvYL0p/dyju9VBUP5xf/7Uk9f7YYAyq0qSdXU6FcPgUAYjw3mMjg7KnkSniK2tAlZXNlEs1VGpkdxHEgvja4z1uqCrzHYl6EFHqQDADegQxm3M5NTuA7rm/BgwV2rMQBAn16Yq8AWMZf8qaxkBXlkkxMlLFYNRAZmoEmSdKZ1FR52tEtzLGXFEgkgk2nMRqtRdFCsNbO1yntQQh4omXxIRENJqEdyjm1MkLmtuCDYSuWGkhicQTw8insqjWKxip1Ai9CykU+bX0gKZTmQhOkUkUqLilNgCP6zElxZnIuo+RQcdy9FMdY2xUncbyZonOYVEymZbCeiRGMKxFGxa+ybjQmxhHRJqlhFuFuGu34a7fhPJ7g6S2MNYqoOhBCOsSPxqSayVH6YbB22OIzqzEOcNEvC7aDSbAuLy2nWbDVQrZamBE46FEVoXS/bsKKYnxpDLZsRJ4+bNW/joo49FWUkbapKL4aSFACvgV6eNMAnbBNIEwNV4pA4Vv0LA1rxQEjB53JhLzwed4lqtLqrVuihFCTbm8lFMTWYwNZXF1HRO5nN0OLn68TwuvXMDfpfniAR9iIsXIx7oFMIeXEiWIUbQ0HlNAVzOJeRBYq6ZpfZAWhMLxD0plc4IgUk/r6rwA/A2AGjZM9DJgmpr9oZKQtkHePsJHzoT0ZpG7l21wnmkFue9xJqA6luXBMoG9zfWiqb3M44U3AtZn/B8cM9m78zZhHxU0yNIT23qKwoYqKyn8wvjPhjBwWgaOozFohZiVPPGYxjKpjExMiSRc7l0QtxDnAjJt7Te1txqqVejSgajs4vMDaU/ok2yp0BusyX9V6VC8JbWyqrKLVVrKDPeo+HCbbOepCCavZfJFhYsU3PrAwC3V8MYkhK/l5B+osbtI/izFRGyORXLwQqqjj76epq7rcpltQ4PKMo602PvwXtB5+vqjCf1Bo8t/96QgfT8kXgUFXIfyRkkIEp9FVZwnfESdB3hciVqaeNYoDbM+jxxxAkA5XAIW+tXn+Bon20Te/Ksv+Mj8OTC+zs+oE9e7rMdgU8DcHXB/YyX5mNyC3pNhPZMj/1FC+UP/8X/rPZpPRse1Zko0GML0NfpVjA8aeO5V04gN5qUgQsX/nCbKqqmMJVW1yt47937uH5lDR3PQTIRRyZtIxFjcUMbGG26A6Cm/7+F+WUyavqbuP5hJS2xqIyz/BayaQvx6SH8sF7C+okTuGF1UA81EG3sINOoIxdPIjmVx+RAFk83Uzi/FMXwnRBiKwkky4MIFaPwYg6uT4Rx50gahZkcujNp7FrAULSNMwMWhtIeCrUdXLx4Ee9989/DurqCb+TOI16N485IAsVzI2jUdmF9eB3WxjpOZ0cQ77Rhpbo4/MIhnHtpDslkG6FIA7V2FRs7RbxzfRPR6VeQOf5l/NvXP8JWN4r83Als11oYGhlDtr2LjYt/isjeA0wnuxixuxij/cv4GOIRC43iLhqLRYwtjWBsO47aRA6Vr5zFxmQGP/6/v410LoMP7n6MjN/G5y6cgJ0MCeNwfX1NmOTSpPF8isjI5Fz2qW1ZUHEASpUFhxf7dksskD14LVcVRdEwEvEYcvk0EhwU2VHkMklMT42g4bZxd2EF1+8uCJAjClzzHlqgPQbA9TtIxqMYyeWQTDhit7u+s4t6jUNXZR3uq46U2c7BNosIS5p62s7wxTWDNR0BZjM2fvvrX8GXXnkWkWgXfiyMkM1BHHE/eqHxP1h8RVSBy7KUgzIWoVSfE7wjKMNCnqpUYWG2EfZ8hJs+apU63rxxHd+7cwdLHHL6MYR9RxoAUYZKV9fBuZNzeO1zL0gR9X/82V9hfrUIO2LjqUOTODU+AbvVRpq5MiEfjXZL1LZs+khoiInFW1uaag7hWJ6JaqXNxo32Pm2cPD2Fz33pGHIjbSDUQKjtoFu3UNkt4q33r+JbP7yGWGIOSVofs+CK2AoedTuEnDEStzGVSyIRZiZaRJqJGtV0fhieFcVu3UWp3kCVmS5ZsiXJdlXLHhantBtLxOIC0nLgwcZKC00Wx4YMwExIglNGkcsmImgEBMw1oASvtwDA3QcEwnDrVABV0OnuYmTUxu/8zteRH3AQDuuxZrFZ9ygrTMNJ5RF20ghFaLvERq8j1oJUp9GOOMT8NDbvvP6pbDGqVLK6Cb5pBo6yb4WF6zXh8bvV6tgtllGputjeKWJtcw/rGyVsbhdRbXSE/dwJO6JWpi25ZPcRUCAYZCpyvf7NfManGsAScLBca4pqVvIAJf9Gh3Y8lrQP9tyWDqqpZG6r5U+z1Rbm6YnZafynv/sf4+j4CKLwUW+1sbxdwOLGBu4uLuHug0UUimVUXQKeJK920KxX4dXLGBrKY3p6HG0OcduaHyk2fyqf1utY7i4eLzEYA1oNDCQdTI/kkI3bqNeLcJwQxoYyOHfyCHLJOOrNNrZ2G6h4URw+8Qxmz70EKzcuw3hes0EDx5fjnwO1J+06BfRCB5YdQci2pbniPRVtVlFevoNQ5Tqy9jbCXapdwiiUQ6hYoyh1h1B0Y6jVfGmmi9WSNIVUlFJRRnBSgWnaetFOLyCncA/TXNytrS35vb/pHBkZkdeQoTLBf+lh+D08OWb8M69bKgLYGIoazVigBeAiBzg6cyXjWi8CggLBAJPDQgWXeQl6qO2u4cHd27h/+zZqezvw2w102zVk81xz40imaKVVQy4ZxXA+hWyCLgUeaq0uLt/dxL/5yzewvENlW0rAdeZbhySrkwrcjiipBlIJDDoOvvjccxhMJzF/766cFwK4opr3lSDC/15aXoRl+wLgMmeczgr3lzexU6yKZb0d5RCbrw+4bEhlCBXByGAew/mcNNw6tKOlOm08fbhcy6IJzBw/jxdeeBWHxybhFTewtXQFR+ayGBobhFcLYXFhEf/yX/9bXLqzhuyx5/H13/vPMHPmvKiI7QjBcVqb8tYgK78tttmOQya97jXEUsyOY7R6get7oJo0w3CTQScDUj7T16GaHdXfDaXpkwHcvrmlDEJ5bfcBuDIkoAKXFsomVyxULGHpg0vYu3UdCbeMlNWWvcrteChWqMwqiwuFqGTFBlKHDIGKVAao4vlmmukQFcm8Fjs4c+Y4Xn75WQyOjki2OkGnxXsr+MH3f4Ldckn3SwEzlX0vR4EgkQxndEgZXJ+PBTg59DQDmf0hrlnX+7JgpZo0ivV+4PmhgboBQeVde5lQ5qwF6iLKG82vg4RDKXHl5tHBCd+HA6IekGvWGdY0Utf0vU4/8NBfJBuoQP7qEeC2T4Uf/BsZizw8d39IVSz7irFMC4AJ/t3k3En82j/6Jw+V6J8I2O4jwr2PurKwjj//3/9WiE7MP+O+rIN87nkkPiqRwW1yoFbH7ds3ce/uXbiNmjioqH02AbokBgYGcerkKUxNTYvihvuR63VQcznQqsqASbI+OWwjMMWBmFhD0o3Dh9ug9S/rtqLsCwLgWh1YYe51aiVJK8gIbFiICgGH7xGOxcTKsdHtoMnBE6MBWD+IK4na3alFtVE2mMGWLKbmnBO8FdtDM3APrlkSFISMIqoWX8BbJx7HU88+gzPnzyKeSsowbW1zHYXdgjyPpK+ZQzNiKa+5hJph25uaBgpccQEwlqqB6tcoEoRQITbOVJKqOnZ3Yws7q5v40Te/h7e/9yY6bgfRsI1nn3kOF849jblDc2LhStUPB3lbWxsolvaEdCV56BbVp7TMpwqX8SsDiDhxdDlgI0mLdpxOTBwtxD2BtY5sWPsfvuuTTKOD6Xabw+km2h73fxctt45ScQflnW1UN9fglYtIRoCkrfb/McYdUEnFg2EUz1ov6aqZEAXuCNymj3K1iXqT2fai05Zau+WxDuRgURXMBE+5D+o5VBcAAZ3MwJcgrtLstIGV65rHwCYhj/Wn7rd8kBSWSMYxNjmOmcMzSOfTiKdjWqttFGQ4zkFlMwAk2grCi3Uqa90WAVza1pMo48FtuTI0FlBCoj6oytKeifmO4uYh9qYEMrSoo7KWIK4QCUIdc+6p0lKXB67fAYDLLowWyo1aGQ8W72F5+T52dwuoVEtG1BPE1QQArgGzxeowAHD1vCqA++iq0b9ufxIQe3AwcBCY/TTQt/+5B/eKg2t9/4yhnxC0DxLuE30OrvO9Ndasf/skoODK+Onzlset4fw79hs8dkeOHMWJEyfw3HPPy+/iNOV5ch/u7e1ieXlZ1Lgb6+sC4jJug44EYtXPvdC4+fT2sF5fY/al3q6j5+mhc6Pb7T5wG6zzwT4VWGUb0Db4t1LbcL0z5FlehwLEcN0xKi99if19+SEA1+zLfI1OyCS9Su/xMIC7P5NR0DkgjekMZ98NRL/7o+eiH7D9NPD24LX36CtpMcdIJa4UJOWm6Nw1mMLQUAbDw1mJZOGH2N7ewfLSBnb3mGtJpzDmvJKsI9Q+zcwgqVd6Pl0Hwj7nAAbANfOw3sopilz9Zajvsq4qmBWEagS0L30W1y+SQyQ3N1DRoSvONHywV8rS4UHInvwEasesAG4McScmAC57DRLoaQdNRfFuqS4KXBKrCCQRWyWQ22KMC0FZgrhh5t3aiMZzsFPMxc0jnswLwbnmksikgDaBQ45DhMguVu+0QHaM3T7tkpX/yfValmkBvqKwaJdsce0za7b0Lqpc9YX0TgJKRJS+VO1adEaxNM/b8sqIeGXUV67LIx0uIR0uYzTZxSCjcTrMOPXgE3Cn+1eIql8L4S4jSTjH0Os5ADu5Z9MKvVIuSVRQJh3D+OiAzKOmJ0YxOTEitvf8rDdu3sbHH11Fo8XooxC6kTg6tJmWNb4j4K1F0jMdrLjHce7DWUuXnRM3Kc0OJoDLz0RVNwHcaCQm6uZKhRm8rij7cwM2pqaSmJxKY2o6IxE+TjSOKx/N4/13bgmAa9G1jb0T3YlIzGZ/7tHlroMO41TEMUnJPAoy83EwA9zsESSMCzCaRtSxNb4qUAsbgmGQKy8kYoL3OgzU/jZwOjECHtarPUKikfv3AFwD6PZqcT5T4i24fzYVwHUbArgG63Uw52Ftzv2a80bWncEMoL+uD+zX2avTSaPZ0hkMX5szP14DvG8I0iZJGE6nMEYV/kAeowNZpOO03CaAG5aH9uLao4uDB2d+7MHNOqmuTB0hukqOca2BWr0hYDyB21KlLiDuDq2VqchttmQWI0B+AGaKQFXrbcW4Hwa5g71O3QTDiCeUbBe44DCuieSg/V+6vwW1fECWFTfLHrlNnc1YHwYArhB6hTCyb5svNZXkn+u1Jeb7hsyiPGbNuOW/lagZ3u/sDVmfmwisQCksIK7YMxswNxzCduHeZwQrfvpe/eQZT47Az3IEnlx4P8vRevLcv7Mj8EkAbn8h+5lA3E8BcLVZeFxRDaiF8h/1NthgCEWtJotcWnZ0xcOyATtZw1MvHsaxs7MIx1ggRiVbr9vhxtrAVqGOmzcKeO/t+9jaqMoALZuNIZWIwRHGteYWybBbWERqUcr/iX2HYXz2f9KHAFwOa0ijcutIR6PIzx7FTxo+Rn/jt/GRW8LN+cvYufcuJu0mDh8Zx+SJOZzKTuL8ho3RiwVYt+vo1hy4FbLVM9h96hT+NFXG2uFBJMdHJBs0krEwkeviaNxDt/QA93dWsTC/hOUfvIXWR/dxKjKBbjOO2AtPYSvZhvtgHunbCyjXixjkAMFzcWQmh1/45ReRP5RAJ9aE22lgr1TF/dUd3N70cfqVX0c0PozXf/wGbq7tAHMvYDs1jdjQFHLtAtwP/x3aa7cw4bQwGg9hfCCDqbERKVaqtFR7UMbYgxEc2YqjlAxh+fwI3mtuY3d+FRSArrULOH9iDk8/cwZ3Nxdx79ZdbK9tSFHNYZPYpEqGgbYjESH36UYd5FOWSiWTF2WsWyIRM+gFEnHahyWQSiaQTjG3k0OZllggk+lYbbRw9/4yrlOBS6tho5FVC47HALhsfv0OEvEoRvM5pJMxtHwfG4Ud1Kp1hMO2FK1aRATRE0ZJJ/lnrFXId2dRExUbyJwdxkQ8hN//tb+Hl56/ACvSRcdmPxFCmDa+vKbp9SxMRlZdZtAl1ayCKLRpIYjLqRPVj6Jk45iq5cOvelhd28R3Ln+MdzY3sB1x4CGOaDcmuZzCmORwyfJx+sQhvPL8s1hZWcO//rO/QiucFjXe04fGcXpiCrbrIYaw5LcQuA7bEclMo90xLTypCBC1VJh2ssyM46Mt6koW4y++fArPfW4aTroK328Ano1OGdgpFPHt71/EWx+tIJE6igzY2KTQ5PCMhX4kjJQVwlAsgtGkjZTlw4lExBa1xkmbE0c0mcXmXhEtNjS2LQONFj8DQTB+tjYBE9rUxGSAwQaIrEs+jwxHsaojC9nhOfQFBOYvDjQFuJU8WB1s7y9S2ijqPN6XoVrLC6PTrqPdLSKT6eBXfuWLOHZsDBHa6IbYNPpodW0gMSDNKi38wPwco4INWRzWNdF1a2KjI4rADk19Wcaq4pnFLYd3HJ52jAUQB9a7u2XsFMvYKBSxsVPBbqWFcqONcrONVpf20LwWmVirdjQW2cHiWavqi26X8I+CTIHaTIZZHARaUSTIsnbiMiRvhwCXDRBBVFkbQ4iGqPilwpkKH1XSseEr75VA2Ozw6DD+iz/4fRwdHUI6rnlGHVqI+j52ajWsFPZwe3EZH3x8DYvL66jVmBFUE6vLwYEsJiaGZQ3nQJeqKn6fQFVG01chfdAOWlTwYbF2tv0O0nYIx6cn4Ec8eJ0qhjMOTh+ZxrFDE6JmKezUsLReRjeaw/TZlzB59kVkh0al0SYIxcxGqlu5F2izxuFooI5tw+fg22E2tSWZwKH6HooL1xF17yIX30W424bbDKHYjCExehbh7BF4Iea3Mg/VQ50NnzSPVMwYtStVVMI01sETvw+v1YBXEJAHtKFsy5pD1ZEMiwWoUGWDAiNq3cfBLL+DDGGiOtziXqbNlio71VKJ/xeW4bWQHHh/y1qjmY4ENmr1GlYW7mLlzkcItV051o3KHgqbywiHW5iYGkA6x8xcfr4mknFbWMcZWsN326i22ih6Dv7sm+/gg5sFuB0bnsmh9UXqFkIkFkEyFZeMoCRCODs3h9mRYdy+c0sAr2w2K8eoQeJCmwMjRiSsy/tmB5Lw/AgW1wtYWN6SaHBmMomyVmZrITR9ghKay8zh1PBgHkP5gZ4CWgbg8NC1fNTDUXjRDAaHZ3HmyCmMZmMoF+7i2NEcZg5Po9uOYWdtHX/77e/hm29+CGv8NL7wG3+AY8++ACviSyYzc+95Lr0WAXVP1tZkgkQeI4STz6WDCLUyN0NPsfvSuakyi00uqiahyb4iAK66jiogbF7pICPu4NAyAHAVVFYFLncPan3KrS6aQkrowl1cxsqld9FeX0amW0cy0paMbp8DhqiNSrWBnb0i9kolYYWLkrfL65t2uAquix04P7s4GhC85eDJw8T4ML7wxZcxc2gadpLqNx+lQh1v/ugd3Lp3V+5zWq8SDJChbJB1JFl8QV7royDu/mBeSX+BCqd/IC31a0+RqnCp5KIbYPcRUMCodh6qe8356AEDKiV4qJA9+PwAzAtAWYJYarmqqtyA3c91gcN3EjwUJHr0V5A5HFwvWhiYK+kAgBuQErU+0c/4SUPr4LMFtfDk4RP4lX/43zzCsXxkDn7wIjPvs7lSwPf/4idCjOBQVQg3cpypjuSwRq2TK5USyuU9IWo8WLgvYBMHk5JDbtuSdzs7ewgz0zPI5wfQZGYoB8SdrigO9oolIWhJJp5cd6xvaGeo6ls+arUiint0TimJspAEK8vi9U9Sjb4Ps/4orvHbBDg1N8+Kx+War5AoxYEpAVxe1ybDVqtQcx+zbjDXF3+X/za5xzyfksnXRyAIVByMp+Az48kEEukUzp4/hxNnTiGbz4mrwNrmBvbKRTCTnLm4jF5gRrkoVAzAKK41YtSha7g8eB+ZVUTULbJHGAWcBiSqAtYKo75bQrmwhx/99Xdw8ds/QrPeYk4AThw7hdMnz+Dpp57G3OE5eK0WqrWqKIKLxV24jDfQIEexsXSowE3lkMkOIhpjhl8A4O5f69yjpMUSlSzvPZ7rDlriTNEQlQwJmZ12C36X0QVU5GhEDXA9D5EAACAASURBVNottMpF+I0aElZI8uVSybg4YzDrmMCJznP1u3NPExeGCG2bU2g0u6jWmBdHy3wLHQ7Ku2FUa01Uay4q5SqqlZqAFBysk4DHY8ycYJL/eO2xhuhF7xhQRQDciKpZSULkvS12o6yXHarNo8gO5DE0MojsUA7ZoQzKVRe7paq41nAw3mgwm8/V7OcmHU408zwAcOmuwn2v4blClAxQGxN9KUNR1g3Szxr1oez1rPtEmeyBeZlU7NkxkgUcOe4dAgCsL0VNrQ5GTbcq98ydO9exsHAX1VoZrluX88DX61fgmrRTVRCa/PRgjP9pAG6wJn1WAPfgSnhwrX4cyNa/1gV7QrBPBGtjv/PCwUH9vvuTrpv9g+/+zxO8dw8QeAxo/bi1/CB4G3ymAMDl73Nzc2Ib/9KLL+HkqVMCPKhDi9ZpQf736sqykKLnmY+7uio29CQFqUpKFanB9xFHUgM29XJJzGd+CMDtcaYeJi0F3yUwxdgHbveBgcBlIjjPAamqH8Dt/74BGNsP5Aqw0AfgCoE0cJUQEOBhFw0qvEjaC5y69o/5fhxB/574aXvhwfP76SCuosucB7BmYcmTTNoYzCcxOEACUhKpVBzxeAw723tYXFzFdqGCvWIDHYKzYQUCJbOVa6Ns/SavmqCwvK5Wekp80fmA2ozqJw3IgMF+pK4sxnOlv0QR13ON0JG6oav5m8yAZ61OUiqBJ3E3kJzOqBI/JWKAa5raKAfXH9+bMzmv7aPWaAqQWyHARGeMRkOslV0qOUFwkW4MCVh2knAx2l3a66ZhOxlYiRwi8RwsO4FINIF6g31SS2IM5GEqZRCcZd9EpwSSLkl0JyWLalzeo7L+qbuDANUSH6MEVx4O9ht0TpMUIHl0xQ3EiUXgdKuwu1VUFq/IIxepIWfXMRIHBmNEi8n6acs8h3tbhzMgnjOqd0l8ltkVZxBhAZhJzKk36uIqwviUgXwKkxNDODQzhonxEYyNDsm8gi4sN2/N4+rVW7I3dfyIuI3REYgOJNx3rbaCtyRHx2j9bPZPj7b3/N6MvCHxUYhlCqiyjrGjcQPgUiXKXsRHfiCKiak4JqaSmJhOIWbHEQnHcOXD+7j0zi2AAG44pvm7/J6cQTBWhSpQOm51STb0EIqoaIF7qIC3wcNceUEFwquQADx7awKDfLC+9+g+IgrTlrpBOI6xflc1L5sT9rDSi5tM+f1a3RA0DIm0dy/3eiG9L6TmEgCXFsoEsBtoigJ3H8AN1keCt0K4SiTkEVgl9xN7AgCXdY9LQLjZRKNRR5sAruRLA3YojEQ0Iupb9rPTY6MYzKTkXiKBmD9jHJNDC2VD9CKpjY402sCHTbSEiY4xDgIkazXkvnDFOlkslasN7FWq2NorYadUQbneQI01hK+ZsDLfJCbKuU+PciarsuwJrJf5nUig12MIiRoaGxuVupr9SLlcEZKk/HsTtcW5GtcE3l+9XsjMz3vZtRTJsC8U8Yja+qsj0X4PLERDzg15bblNvSboRGKstPWT8td+3NB+AbK/LgZroLohKeDLumyntPoER3tc8fHk737uR+DJhfdzP8RP3uBxR+BxAO7BAvbnAeAGs6Dd+3dx6Y//+X7BKoMnDtM184GLOQcUXdpVhuqYOzmGl75wAckc8zIs+J4OCAjgFYt1rCxX8P7793H92qJkOzCTKO7Youxj7qGw9WmhaRNN00EIcTmxfJA5nxZmso30Al7MQCzko0XXrGYD2bCNmSNn8U4lhEO/+wdYTztYv3cVuxe/i9OpDoYHCEoNIltLIHPXxfANF/aGh71oCKujMURfvIAPp+bw/VATzbFhYXSP52NIZ4G808ZRp4vW1gOs7C2jUamgdXMR8z+4hOZCBY6fx6EvvYZlr4zm/QUMLm9ipbGKjtNBznfxa6+cx1dfO4vwYBue00KlWEFhs4rLi3vYSUxg9tQr6O55WPrwClZvLyNz9GVUnv48lnNDCPm7aH30F4hsL2M01ETer2NmJI2psQHZxDn8qS5UML44gMOlDCpWG+/ZJfxg5y4itoV0Jo7jzx/HzJEJUWhSgTd/bx4rD5Y0v4kDJ8mWpC2dyX7hYJWAUmCZzHNizgIZ5qlkUuzI2EjYZPjbZPcHLDbmpFDVUkc2ncHEyBjK9Sbu3F/Cjbv3UXWpGVVgS34Zdq+eYx0CcQBHEC1uhzE8kEUumxJW6PZeEeVSRbJJyFgz3N9eYdOzqePAWsAyXkhqhzbg2Bh2fPweAdwXmJfKZsBY2LLZ5hBShveGjStIimHNUYWkcl74rabYRnP4ReWB9HtuF7WtGt65cgs/uH0H97ttVBwH8CNw2izSVPHJV0/Hozg+N4unL5zH2+9+gB+//RF8Jyv3wqmpYZybmkS4WgWtNOW+tyJwOCijoq7dhuty+EpQramKaTkOVMmqXZvthPDFX3ga55+fgBWtMzgTfhNoVdpYXdvGv/vL72FxvYt4fBqT+Yw0jSxIeR7TiTiyTgRZO4KhVAJxKwTP62KrWMZerSGM3G44igbB+XRalPQsnt1uF9uuK00flcTkLFPhR/CXjSjBb1E5RXiPc3inyhgWigK1G2tNAmJUw3bEckZVFzLcEtUpAUuiQ9oMMgqm5fIYtRCyqvj8F07ii185g3CkqcBRN4IO4ggl8gjFkmK9RKtheroyx1hUtlQxtqhQZhHrStYrbV/JPm1UyZptoEYQnXlmtSau35zHxk4ZFbeLBhXWDdrjddACG0oH7WAI0DMC1KtaATu2dmQ5s/mP6KUlf9wvNdjssgEmwJ1MJKUYZtPG4ULFdVGuu+h0ORyPIBanrS0VkU3UGw04sQSqxbJkM0eaLfwnv/JL+MZrX8BIJiOZoBSrSa6gHYUXiaLieljd3MLC/SW89867eO/yR9ipFTE3N4tYjC4LOujnseewRpdiMaU0eSzKehcdIgkXnSaGkxE8c3oOCJGZWhDQ7vihKVw4fQwJJ4xqtYl7C9u4tVBAevQoJo6ex4UXX0JycBBVWg2yeQhZyGeYXW7JwJYTFQ6UrbAn3wE2bRtpm99Fd28N5fsfIuGvIBEtCrC7V++iGR5BbOgswokZwM7CkuEnz0UUHXGI4FCf30+H+/3DJInGNAMaMnv5/QMbKRkkBnZ1RtkgSkNpeEKqYudMgSQFvqc60mpWjWQK6Xhbrm2TccssbwLhtOSSxoz/joMKz0Vhcw3Xr15GeWcdfn0DqRj3zSiatboMemnfTgVudiCOlldHp9uUvMRsKoWEZAUClaaLWH4c3/3JDXz/jRsoNyNi+dRu8f4MI5dJCQEnHneQSSVgdbo4MjWJc0dmceXjDwUAGhwaQYvDDtrlt9vYKmyjUikjm0/BSTjC9J9fXMPqVhGeZOzy3tVrWwgXAlwrnYGqAq4bY6MjmJqcUBtJkmI61N924DsxeKCtdFQyunOpGOLRFs6fP4zDx44g4uRQLazh8scf40+/+TqqqRk898u/i2NPvShNOW20ef1y/+a12mpS6UeSEXMftQkmZMtahtbwevcZNUoAxog1r2EGmZk57blEdWuEGsFdq8ZVBvDt0zz1xDPBNmfQt0ANSAUtCRktZu61uQ+H4JZqKFy+hvLt64g1d5H0a4hHOrAcOkVQsRCTYaVkupXLWFlbR6lM6zsFTXWwoXWaZkVqrjQHXHwkEzZeeeV5nDt/CqnBrFj3tVwfN67dxhtvXBQVP/NNJR/THBna9uWyzOLugiQuqovkfjHXsQ42+1p9owAWJY6Bt/VYBINoJbGIwYpYl2qtEQBegc2jYkH7CpfgHYLXkt24J4XpJ/uYarFXXuh/9AMCAWud9QtVc4H6n8M85l5zUN8bVJhMTv2+eqZ7dsu9nEa9rwMQQaISgrwpU1MpQBHk7Orxk8y8QIwleVZKGhubPY5f+r3/8v8zgFtY38Ubf3NJB1EcLBrFKYc1XPdYv9CqdWe3gN2dbSwuPsDqypL8jN8kk0pL9urhuTlMTk4hlaQLiy2ECA7Nqo0GylSDy/XQMoM+k0NqyHOqbAijXqugVCyg1aQVOO3rqbJUcSjxWGbyEmzzxWudAy9V81DmTtJRsVFDlbnFjPVQzzhxshBAQc6sXgQC3PZ+N9eOEAb2rd8Di1CxkKOThgEbk8xdy2VxhgDu6ZNIZtKIxhxsbG+JyjiVTSPJdTKZlEGngLUGMA6sk8UmVNYPA+4apUVPGUkFHAduUu9qXASHXO2qC69cw1v//nW8/8OLqFca8NwORkfGMTtzGC+/9DmcPHFSPi8JfYWdbRTLe6g1mDnsyb5M2zsnzs+XRTqdFwWuAN1UK0vWveYxiiqax05s9BgBQdCWQ9UaWm5D7EejHGpKpqBRphj3CK7dfrOBkNeiTlp4szL4jDLSguAlgVR9LyVFQICFUJi9QRx+iESCCCIOIyJS4qDDNU8sCct1bG5sYXurIGQ/grVCIAkR3IgiGqbdN88xP79RyhjC1T6A6xgVblSAJIkniNLO0kIilUQ6l8bgaB5D4wOouR6KZQIezLCryWC24bbQkgejCrry6Lb0d1FrkyTp8/5hTaJXXtAT8boTUiJJISbLT8Ag1ijGWlrzMlmGRoW8yP6Y9YWqtTnAVUC9Vi2hVNrBzRtXMD9/S4gWna4n5y4AcOWKN+uJrCk9AFdXXIV1gsXx0SnDQRXQzzqJ6QfiHvdvHweO9hOvdWnfXy+D1+gHFft/3g/g9r9f//v0BtmfAcB93Ofrf12SobhWHDp0SPJvX3r5ZZw6dVrAHO5ZHLzzsxLMpWNBvVqVPNztrS2sra9jZWUFW5vMEy8IaNFPVNKywpybHgHHXE/92fE/I4Arx9cQooN6Vt/LWCuLpfGj6q+HQdl9ZwxZKw8AuP37aADgBu/BWoMODdxbzdKo98iBPPmfBtwenHX1f5fHX6fmLuxqvcFjG49HkM/FkM8lMJDXPNyBgTx2d0p48GAFW1t7AuK2OySrRaW/kvxGEnr4MP7UFl2+AgA3yHuU2t3Q9wJiVj9BS6pOY9sf7E1BE8jXIGjs05pZz0WgpKOyk/0ha/JYoA6kKtfiQzPHHZm3cG6m67T8zrqQe7y4JHEG0BGQiQpBkqzEOatNly76DMcRcdJodSwhunZDMYSsBKxYFlY8ByeegR1jTAxrUz7YLqtFKrNdResqMxUCllQva0asrjYS/qx2qmKpaoir5ro0omRZw3kMBJiU3or1gI9op4KIVxIL5cbaLQw6LgadJobjXeRtVeASrPW5F8hDz5t42Pj0cVKHQBKn28yObVExWUe5UkQsHsHoSA5TU8OYnRnD6OgQhocHUGVm8G4R9+aXcfvuIjpd5vM60uuQMC02yXQq6lCF20WUIKFh3rKOl7PMcx/l5yGZnrin9sTMm0/G09LDlo1rDsk6+YEIxidjGJ9KCIgbtRwRxVz+cAHvvX0b8DmvYrawLWQktfcGGi0qTj20ZO7TFBcVzq/Yg2sfrm40uvprfWlKEqk12JtKlEKS5PCYvL5cL4wBM8RKtVDmN+S9pIp2qU/N63J9CazRpU5/6LrXdw9IhrJ+sz42IKEAuLK37wO4wZ7A65duWHwEQG5/vd6/L3DN5SMAcAkGc0YkNtq8X0IQK/JsgoTknAC4VLU7FmM6LAVx7Yg4h5A4IfeR1D0KOoq1tOnpZe0K0uUkE1ftlGske9ZdlGuuALgbhV1s7RaxJ/dcU64fGSPo0EGI+zLX7Dte/M6sF3S2Tpc5dXcYGRkWAJfkIJLqxUK5TtGKHnt1UYlIfcbzw7qQSnE53gYm1o5U3a94jwWAcZD1rmsOgVatsYJepNagqx5jerTE0e+vETe8ljTCwsyuhKCt93qwjUmkR0+xG8bK1vITHO1nLa6ePP/v5Ag8ufD+Tg7jkxf5WY/A1tbWw6ZrZkcMtsaHwFvFhB7XoX2mt+2/yIOXIYD7zv/2z/eL/SCTUnJpxbhMh7JiCeUjkXHw0ufP4vDxIYRs5lpxgeeQqyNqyUKhhhvXl3Hx7WvY2fEQtbNIpZJIOjbidlRAHoeFQ7DBcdMQVEzzTPsLev53kI8rmwoVLJyQd5qItbuYnprDjXoU+V/6+7AvnML2veuwL7+PU+0a0tUKUoUuwtuAXQhjpOgg3olidy6DjVcmsPX0LG7nDmEvHkcxFEGt20U00kHSbuNQJoLhdgOt7XWUSxvYXLyLVL2F5Us3sPruPQw7E7BOnsRa3EK4UMbkcgGbezewG6/h2ZNT+AdffRGzQ2FU7RJqnTqapTYWFnbxwWoVS7E8ErlpjIVzyGw10L26iHx8DJ1v/CIujeaxG66g9ME3kSqVMRsJIV4rYHrQxtRYFjaD4rfL2LtTxMRSFqPVFPyYjZ+Ul/FG5T5Sh4cwOTaAp18+h5rVRJFWH5tlXL12DQtLS8oSE6a4DnsDtiTZ9ArIMrtU2ZQsHGK2I1ZsjjBtOdBkYWIsk7Rbg+tWZVDHwUMum8fwwCjK1QbuPFjCzXsLYlMjti/BeNdk7AhbTYr7AOxgMxPC0EAGA/mMgGs7xQrKpXLv2tgHcE3+gigdCd62RXUkA1cyT/0whlNJ5MId/MPf/lW88NwxhP2GgJdk7qHVRId5rCxbY3Gx7lMLpCCaKowQC2VmXNRrYkFq2Rx0dRGiBWPJxfz8Fr73/jVc2dnDjhODG7XE1iXOQZA0PGTeekhFLczNzGD20GF894dvYGWrhJCTlRboxOQwnjs6i25xB2G3KdkozLIRc5MI41dd4nOSqeXDQ9RhI0g7JWNdEuogkbLw+V84i2NnhxFmXgqH4y7z6pq4eu0e/vqbF+E2c4gnRjGcTaO4sw3mmuaSSWRiMSQjFnK0Oo/HZLC+U25gs1RF2SUAq+xXKlJYBCZ5DOCj0nCx2+6IjVCoE4bFrEjfFysbZs9ELcYFN9HoEKtSAJfrjQy8HKfHtpRCUsmf2jhIHirBVjZTmq8m6w/vfQ7+WxFpht3WHk6dy+E/+vUXkUgzd5RNDe2SY/CjMVG5MQuOw7Ww25ZzxkzjdqsBj8qTRhN79ToKVbKXmyjulFAvV5FKp5EfGUB2YACVahPfff0dPNiuwvVpb00FaluAOWFwC8vZ2I32Bhf7y3CPPWmyofYZ+doIcW0LLORFeUIVc5zAXEeaVjYFtOuhGpqNK1U38VQctD/c3d0ToI3Ag0VSRrWK2YEB/MpXv4ovv/QixrJZUYqK1RMH4Pwwxs66UW9iaWEB33/vHfztO2+IRaQCEaqmDgZpCtoEnBpfVOtkGsvgQ+KCG5jIWnj5wlHYlou90g7qjQ5Ghgbx0rNnMZyPC9i/vlXDG+/eweqWi+lDpzB3+ixOPPcs0hNjaHb5ehGx04yFeb6o0ubwls17RS2rwiSOJJHg4S/cg7f+MZLWNqKhKvxIBOvVDkLJI4jlzwDOJHyyym1m/gK2H0OoK6No2bsExBO9NxsUNlI0dtcGVq2TDGEgAKkCxwCz1j3U0PLcMz+Hlt/MJaXlkChztLUm4Mwhg7wf30ssqUhE8NH1OnLuYgQZux6KhXWsL93F1uoidjaXYXWbSEY9aTgjkRgYjM1mziORJNREJsOGn3tjXfL3krEEIrwm/TYaHQ8zx07j+vw2vvW9S1jfaeHOgw2pG8aHchjKJmUYH7D7CaiNDQ/hlQunceXDS3K/ZweH0aBSqemh3WlhfX1djk8qnRIr3kari8XVDWzulsS6TbNJ9RdXUWZxCbch5Mt6S+vydDKBmZkpTIyPCaBD9TAvJHXhUDWTkLsYxWWHcPr0UZw8ex6J/IjYKt+/dxv/17dex3Inh7O/8Ds4cv4lIYtEfU+HR2Z4z89Aok2YZJuIBFrJ59ChU0AC6uFAYh8mPDWzBokzFc8fBwQqnnvIgpnP46sEfO3eAMPcKwH9jDNbSzLZ9UEaE68uDoqaBAo6VOOVsXPjDhqLd+E0t5BiirrFa9eCRWU6yTFy/NSlgGDjVmEHm4UCKrW6MPZ5Dcqgh1nZpgGXbV6OvY/Tp4/g1VdfxND4kCSJkkCwtrKF13/4Bgo7RVHGaf67IhRUsLFe469atSqDhoBz8rCiRhv64J7oZWeZYb1cC4YAogCuAtGBVVpQ5wU2+TLs6LcHfowPI90oggFv/3D6ccVv/zrWb9/GGkeGInZUgES+P8lG9TpdI3SQH6x9srobq7qAnNCvwA3capQSp6BxD1gQW0HNA5SvRkWeudCC7yAAbjiE8dnj+OXf+68e+RqPK/UfOkbmX+xsFPHOdz4Wm20OAJnFqpmsVOl7YpvcaNSwubmOzc01rK+tYnNjQwBcgkQzU9OiuqUCd3h4WNj5AmrwWnVd7BaLEqlRKpVlHaBjBF03eBx583Cv5n4Ti0XQqNdQKe3J+0oyH/PHZGhGxW4YiURM1FGcRwrobaznOlYYTb+L3WoZJTp4SFY3+TzMmQsAXAPeGk1UXwKYulvIsFmHxbSIEztlHgszBCQBjmtxJpdDfmAAZy+cw/FTJ+Ek4rJ+FHZ3wKFWdjCPVCYt9xaHofsDKwWhqNZU9a3mZav1nKoR5BNyPRTrZK7Jat1s/NwR8XxYbgcfvf4Wrrz5HiqlGhpVF46dwODgCF774pckg5j3e9NrYq+8i1KlKJnYDdYwJFpGonDiScQTGQFxaXfpE8ClswivM1EF76u9mEnIeqxeKaFWLqJRraLVqGEon8dALodU3BGSjTiKWgYo4MBPanNOqdtCyiMQzB5A1NZGxSL5aCTh0dDG4/73/7L3Xk9y3Vma2Jfm5r03fWZZoKpQcIQnQJBsuiabTbJb3TM9LmYnZrRamY0NPehFDwr9C9KLYhUbih2FQrMT0oMiVqPV7s7sju0Zstl03fQACI8qAFUoX5WV3t7Me6/iO+ferEQR5LSZfhLYUV2FMmmu+f3OOZ+jbSOtjDWfN1eYQK44JfUT64datYlqtYHlpQdYXn6A1ZVVbG5sBuu/IesJ9zIzQetQghWM3SGIG35Exe5arItFncYBZwIG89xk8Y7AMHl8LEzOFHFwfgIdh3bOA1GQ81qmAkWGsx0FcdU22RXBF4kFAlZx5xbTET3XQtwJ9oIw95mxMVxDeD3zvJMApwpwBXR4XUjMCKNvSHhkvEigFlcZtyvg7e7uFq5+8TkWF26pvWiMpVugnh6Jm9FNNrjqA3LJngJX743h+jNCFBwF1cKh8tcNDMLfGR1Ah+v56N+NDtrD74+uywru7a3ZQ8LLiMI2/LvR3/uq9Xz0Nfy8AO7oXGE/yBhGBR06dEhUuC+++BLOnD07tEYPzxlfP/diklB4nbJeZOTG4uIibt+6hZs3r6NUKg3Psx6/MBNViX1hlaT1xoha9RcAcENCwehx2Q/ajgK6+8HUUQXuQwCu7CN7oLv+np7H8PFIKqV7jlhthgSXkWzj8DUJGTToL/af4/CchI87rBke5cE8vCj0XQswKgQpD5YZRSaTQD5nC4A7PT0hZMFKpY7791ewsVnC1lZV7NsJ2rEfIgCnSkMl2fIjFomJXlYVuAqAy8Itc4Vg5iCNXbjOK3Qm+0owJwuEePJ4Mo8Q5yICMJo3KoUW7V/FuYIkG9qx0xHKgTdwpHcmMGUaCuTS9pUftkWnJhOZdFI+q5owJmtvz3F01iP5nF002g6aJDvHbRhWDp1+FA0SXV0DjkdFbRoRIwM7VUQyXUTCIsiXRLfHnFFXckHZL/ZpyepDgUqi3KLGNdReWfJVScYORpLDwlevaz2KdI+KCyGHpDKZITLOxe1J/m2sW8GgvIRBeRlTtoMpq48xy0XecIFBD3AdIV3KDEEAXF6XdJ1hn8q6nv2RLfOQVssRq1vaz6czJmZmJjA3N4m5+UkBbwvFPEq7FTxY3cCDlR0sP9iBD9pEs+fuy9rNwE/OIGglwdkPpb1iCS1ZwdpPc67DJoUOdmKfSxArFpfZTT5bkDlFtVJFr02yuIN8IYYDMwYOHEziwExKcuK9QRSXP1/Cxz9dkGuDsUEkFbImlfiLWExiK3rMYx10hLwvDHZeO9yUSDII1v9g1RfwlMdYwVly43x5TCuZRDaXQy5fkPuX75UE8Fa7jRgdN+hiwT2WxzeIgwjrGXG54OsZIYLs1fXa7YX/H9bbrBEoPHD2AbjhPa4xRArgqgMXHT3UnY3rxEMgMa+ZgRKvuUZLJj1nd6w3xYKcClzOpeLi9DRJAHdqElnbFEc/Argp3jeixlXnEAVxlRQhLikBeBvOYnRP056QTmfsf9gHt0lkbLMeawoRfqNURrnWkGgxIcJy/RZCgxL2hEQnFsdaT/A+JdEsJH6yxiZoOz4+hunpSVEp86PT1sxg/j4JaYwmkz4lEDvxONBdjMeENa64tImrmKrjef55/kLSKv8urOm0ViEhntebgVq9ilJlV/oeOs9pLxYb9mhc3w2D0UyqFhagO3D+CI8Rr0NeP/zbO8v3H+NoX1dYPf7Zr+wIPL7wfmWH9vEDf90ReAjAfeTEZk8c8OjH+Xkv3YefpHx3ER//8R8O2Teh3Q+bVgIpbNh1CKEFwsDrYf7YBF79zgVYaXohBvYwzKPoOahW2lhe2sUHP72Om7c2EI1lkMvkkOHgxkzAjMVgsQgMXnbQKmtRLNkOYRPKAXUwZB9pRgluiLDPGyCZymOpa6B77iJw/gl0BzXMdes4sl1G4doGDmxEkKkmYPVs2EjCHU+j8vQk6i/PoX44h/XMODpWClUHKDV6WLi7ihPzE5hNRxCt7sAa9NDdLeHSe29jkiz19R3sfHADVrSIewfH0ToyA3+9gafXW0j176Ex5eMHv/ttXDhUgN/bRqm7IzarpZ0+Prr2ALfbPjZSWRjJcZwcm8MR18KB21toXlpE/vd/HdefnMGK1cPiO3+LwcoGjpkGZkwfR6eSmJlIyzC5slPHxqUNzK0WcMibQD8ex6XONpYyA3QKURw9PoOTT5/E7a27sBIWSvc3sL2zA5Z/iaQtwA+HXBwME+jkKhMEQQAAIABJREFUkM0ZaNatZrSxeNHjLqCZABGqdlBBNIsDLUaMRFyAWwK4rXZDlBsEcKv1FhaWHuD23WWx35P8zKE+RwfawmQkw56DPHl8Dpx8TBSzKBRyUhiXhwCuPqc2VUFrwGEdAdyoArgGYcAAwB04HmbGCki5Dv7bf/ZPcOHMAUTdloB40kK5zP/qi3VfPJNBhCCuKGaDKbygLVHNve2plY+wqDtt9Kt1rK/t4P0rt/Hx/XWUIgk04wn0WbD5HhK8fiPKlGXj5fW6ODJ/SNRUH3z0KbxoEkikZSh2ZmYSL507AdTKiDuaUdnp++iKUrAnwEe7PQhytAIlE3N8wJwzKhB8jE+l8Y1vncDknCWZMWw+BrRXanbx/vuX8daPL8NKzSNu5MRypttpIm1ZKKRTSCdM2DHND6FFLYe2jb6HZt9Hh//m8JrDMyOGQa8rtnps2wSkiTGn2EW/O0AiSqsaQ+5vnkNajlLxQftPMlPZJIj1cr8vX4dOmNLAC0ar2WBcmaha4eBZ7GoNNqc91Jp1xJMWEtEMop6BQa+K4lgXv/N7z+PgoZwQAeiP7RH8i0bQ6nQRixgw2OzUqXhpoEkLUipwozHcXd3Eh1evoewOUHcGIKiZT2Vw7vRJPHHyGIpjBck3/uGP3sfiZh09UFFCMyxXM3GE7ajAaNDKf4l5Pjo4Ca0ywwFWOLwJwQseBzMeE6U7BwVUn9O+qu9HxbqnUqsLoYHgWSaTwk6prGux68LkvcjD2GxgOpvB91/9Fr77/DcwNz2pBXmgepZGi9bXzAlqNvDZ0hL+5Mdvq6onuN9DwszQYi3QdkSZgyJDSd6lan0d87qYGzfwzQvHkTKpEKyhtNuU+/ONV5/HkbkCXKeLetPF5ZtrePvdq3D6BiZnD2Py8GF8843v4ti588oUZ866G0HfGSBhWaLWikHtixptF7GYhVwCcLavwmotIGPUEEFXjs9mK4Lk1JOIp07AjU3CM0zEDFdstBKRJKJyvyhRQIYsga213OuiHovK8FayjwI1Qej8MGwmhxa8+ySXgaqQDRB/l5nVbPojBHIDJaQobZhi5HvKIq43sLO2JmspSTMPlu5hc20ZPWapk3rQ7yDik4LAJpVqZG7DemxarYZYwXMwURzjfjDQPZUEGy8CZ9BFKpfG/Ikz2K4O8O///B18zn3nwY40ggcnCyikbVjMDUtasiKzkRwv5PHr33oBX3z+qQC3VjqLLnOW+300Ww2UdktIMafLMtH3fbFqW98qY2u3gm4/zD9U8rE0kXRMCJTI3Gck/yuq9u3zh+YwMVGAxYxagozK+5b9iP8mO5/v/fDhGTz9zDeQH5+F161i48ES/urdT3C1BJx47fdx6Ow35DUZhEYFoNUJEp/XtBKI8/ybbGhdGZLptRsM/4ZTh8DqLQRwNd5KgFtR4AYAru4M4bBCTNkR59o4wlYPWeuj1VUQgyTXnNLhopJX1qE7v1x3A6DVQaS6jf7GbfTW7iDercNkfqvBTC1DVAACgAbWoXyc3XIZqxsbWNvcEsIH8zrZyHcd2nQqsETwluD1WCGL73//dRw5chAxOwHfjaBRa+Ojn36Ca1dviWOF5iGprb3051T0BurQcKgyOvjfG56HkQh7ANaea0q4ne5lM4YDYw5lwjVGhn1i9RUc5UcM98O6NwRwh/8O/na0Lt6rHx+ulsM1Tu5TMtoD8gX3UQ41+B8HKARZuA/qGq3gXfjehfAxWouG4MSI1fMoUPAQ2MxZbgCwhMMsUfvHYpg5cgq/8V/991/ZJnxVWxD+QXmrio/+7orUVEIWkDqd+Zp0RumgXq+JteDm5pp8lMu78r1CXpVKBw8cxNTUFLKZrAzlmTNGm3tenwpua+4tB0s8V3Tj4DCIQy+NHeiLUoiqfskA7XXVmplKcN7jVI4EgBX3dLFeDpQ6tKjtU1XAgajvod5po0mgkmAk1aMEEzR+Xe5z8UwJ8gYVyhpVRqpaiHa+JKaENnTsX3j+FdR2keP7HhvD+YsXcOrsGXl8rs9U3/b6jihyOfiUDHaqWkMHZRkyat6kXL8Sg7BntSmrBGesgUJe/pYDfj5AoGBJuBEYfR83f/op7nxyBZ1WD06HmfA2Mpk8Tpw8BQJJvKeZndtx2mh1OZivyxBRyH1UnNopWHZaPlR1TYWTC9enLXBPlC8DKpkdDsLJpFPyGesXAQhiUWSSSXFhsUjWZExBsN5x3yFhL3zjoYUkLX/57pQbFpFBqGT7So2hGX5h1q1tZ5FM5wTAzRcmZcDI2ob5gPV6C9VqDZVyFffv3Rc72naT+cw97Sto3RlEplCBK2RTGRLyMwebVLWS4KID73hUh9AyBGfuHy1v4zEUxrMYmypKTmKz7aBOi8JGM1DYEjThvs8hvRI35VyKlFavN4/ACnfv8FrmmQ32Mtb2tGEkgYrXPa8Hrh/MjCeAy6E+VU9irOoFlphdEjFDpYvS48q7W9je3sC1q5dxd5ERBprnGw3rlLBPHqJ16gGxPwM3BIZGF5H9QOz+f3/dXGI/0Du6roX16yiAG/58lJAT/nyU2KL3iAKB4X+jQN7+1zT6s0f93h4o+tXvZv+esB/ADRW4Bw8exJEjR/DyK9/Ck08+Keuarvl6zvg4HMpzrQsJPcwrJGhLBe7Gxhp2dnbEUpn5uJVKRWwxafup69bwHQf7yy8P4Gpp8vAOsR/EDc/J6PH+EngrClwlbFLgJ9e/ALNhhmL4HHuRCSROhDWzPvaoSi8kNO2pfMNzP3o+9gPr+6+zL5/VsIZT0hnXJuKiSTsuAO74WAazM9NSZ9Jpan11E6trW1hd20a7S0CGeyQVpoFVLB8kiEWhBpEQbkgU1wZBAVwCGyRpKkk8kOwG6kclhAYmtuqkqv0gZxbsQd1g7QpiXCSCRYAjdTIgcVGU9306EbDDcoWQHpd9jnRID4l4BGYiJpEpadtAyorDtgiis79hGhSViq6Arq0O17oe+gSPoza6bgwdJ4pGx0ezQyDVghuxkbBzMJmPa6dhWGkMqMQlqZZrudgD89VozqtLAg7XcK7N0qARMNJ1KMwQ3XMxUXU4K3uplal4DshT+n4G8Nu7QKuEQem+fEwmXUwkBxgzPeQSVMA6iFCBG76WEMClMxPjV6Si5vli7izQbKjSczBwUCikMHdoEnOHJuSjUMwgk01J5NXC4gOsb1SwsUkymgmAxG/Wo3T+UgCXdv4ErYjl0rKY792lCpixDsyM5brOr7kfkVhtp5BJZ5HL5NHv9lDa2kK7UoLT2EUh52NmJoGDMwRw06KedXo+rny+hM8+XoTvcd9lFADrIj6eEn70XDDTtIs+o5/orEYXMwFwg31K7L2DujKwPRYVro5U5HG4B9FJJM3aztTYAQFEHZKNgn5BfaYeJpRIvrTutyG7U2r0h4iWgRNRwL0UwlygwKVzD4mDWoPS4UYjhdRKmLWiKnDDiJNH1e1SswkYTOczkq4UwCVALPsvSYOcX5kGsraNYjaN6bGCCBMI7lJ5m+K9wj2afXLiYTW7OmkFFuBsEoM1TDkWrPWYosY+mCCugxrzb2t1rG/tiAq3XG+KjTJ7ZtbcnKtKDS7uOhoxwv+E2E2yhoDh+iwyD3N6SCZtIcyyZtAc88C5Q3oUBbu55wiRQMiIOpul8l4zsR35HtcnJVQ8DOBqjIY6rPB4M284m0khk03D6XfQ7rSGOcW6zkWkB+K9NLRSDvpjycKVCMSwHda9IARwb95/rMD9uprq8c9+dUfg50XBfnWv5PEj///qCAwB3K+b0gRXZ6hz+fsGOl/TynxJwVu+t4iP/pUCuMMBvmSVhaRxDr9ZhFMJSMvWOBK2i29/9xkcOj6BiMEWV0ejtJ+q1drY2mrj+o01fPzJbTTbQCaVk5w6k8xxDiepwiVrWzz4mSuhgzFuEGrnoO8wbDyk2OXmT9COMwSDWXIOEDfRMHJYyuQw9saLaNt9xOpbOHy3gvNfDHB800SuGkfCT2GQsdG6eADlb89i/XAMuQNFVKwo2pEk6p042j3asDigaCc+qMFr7qKzu433fvQj3Lh0CRNeH0dbLg7XucklcSlvYzA/i8Kmg+80IpibrmDyPzmBqZOTSKINv1lGqVbF/bUmPrlVxrVyH978LA69/Dz8WBJzhWmYm2XMX7qP9p+9A/PVM7jz/Ay+sBzc/OAz7N5YwKl0Gk/NjOH0oTzG86bkoZa36rj/07s4tj6BQ+YsKvDwRW8XpQkLk+cO4/ATc9hpbWGjsYVcMonebk3qajJOa62GsMUkk0SymHSQymwPNqtsAMLBFIsx/o7mUmrxoFa4vC6iAlBygB6NsdChCsrHgakpjOWLKFXquHNvCXfuP4Ajjh5qoaz5gYFtkVDVaB+q3xdmf8RDsZDB+FhBANxKpYF6nQpcLRTCIjNUAVNxQluZWMSFIQxFNh8kFMQwnkki5Tv47/7Zf4HzJw8g4bUFUGLWKa1yIlQcpzOI0iKPHSDtaySrSO1ABcymXSDtdKhuajXhUZlaquHTWwt468YtPHB8dI0U+h6VoYHqiQJxz9eCOR5Hq1HH5NQktnZ2sbFdQSSRRMSwYUYiODVZxDfPnUCi04Tf6Uhxz6aL+b/MKBM7ZD8uNifMvLQtWrFRmevDNJl35+LwsWk8/+pp5CaYsSo/RJdWL+UW3vnxZfzko1vIjx3FwDfFEjWTsmVoV8ik4XNA22yKqjZGBTqHYJkc+jED9V4XtVZbAAe5Rwd9+buUacLp9RGLmWJPS2tWqj2Ya5eyLWEQR6ifYffTp7iZhbOpihIOxsVKVocFYunT6dMpSYfBVN34HvocFMajwhTkSkAlSsJOIA4bcY9gcwemUcHLrxzH2QtHBNj0B1EpaGmB3Kw24VQ66JfaMJoDpCI6SIOdgJHJYqnawf/2b/4EnUwKHSMuoFTOtvDkiWN48uRxzBwYR7fZxF+/9WPcXqvAiSbluqDV7c8C4IbDqZAFOTo42T+wCH+X/AHmCFspWiVHRNko9lWxuFhVlytVdHo9acbIoFV1JBtOX1ioFgvrdgupWATPnzmBH3z7Wzh34qRkynFwy27UG3RFzb1V2sE7t27jh1dvKHM3UMbxHIyCK2H2k6jkRwBcNhsGejgyZeMlAriGiyazdjd2BRD89svP4vzpOSRizE8dYHm9iU8v3cOtW2todwcYmziAuaNP4Nip8zj/7HMozBySgQFZrFyLPI8WymwWDdSbDgggp6Md9EpXkPGWkYox65l5rxE0vDTG55+DZ8zBiRY0+ynKoQ4bvKTmT4miIADgAiWc/EvUslFZ53heJEs02FxDB4whMBeqSbgA+szm4/rFAbDeG4qX+WL9TYU7AUA2syQyMNOuVN7BytoKdlZXUN7aQLNeR6PdlCbX7XfQa9fhOi1YBgSkp4UZz3HfocIgJUNsspr5vrJ5GzMzkxjP2cgmbbGCTzC/3Irh+KmjSBcnUKoO8G/+9C38h7/5CWp9DoriODwzLQ0um9u0bcEb9IXxO1bI4TdffxlXL32GarOFuJVCL8jZ3tzakGtibKwg9yd1dZ3eANu7NaxulgTMDW2/hkM8DnrEflgBVV2mmYMZRTqdxKG5GczNTol9HG9MYSpzOBoh2EpVW19A3meffR6TB47JOlheX8GbH36Bz9e7OPXGH6B49AzMVErtgsnID9xJCAbR2jOZtsSdQEghYpVHFYGe3LCOitD+WU5nwDCO+DBjEHDDpOAgaGGVpBHa/pJcQHVaQN0IQVwh7ugR0DS0EFTmew8pShG0idm6Pjiqk/hgeMj4PUTXF1C5+hGMehnUvzJyQuy1xVmC+59aiSpoHEF30McmLdGXl2WPjFC9bpiyBlIRzsfl+yYg8MrLz+HixbNI5tMyUOy1+7h5/Rbefe+noprT+HFB3AOrZJ67vSy/UaLJEATgGx0pRPcP/Ie/F8w6wwENP4drTLguyvsL6s/R733pMeVm3FOZaU3w5f+GAPMISDBKUgl/Hg6PJEczUJRyLeSgSPJxhcAWKEpkcPHlYTSfXW3L9urW0fcwBGs5XpGhjg7FwoEOn5cWyi/9xj/9hfue8nYVH795JVB7M9dN91G+h2azgd1SCbulHayvU420JkMb2tA9cfwYjh05Kqpb5l6LyqHTVRu3Vkv+rbavVGAy984V4Ja/S+s7njMOnTiMkv0/ldShU5Rqa80QV7tYDuEYRUGioJICad9LFRJrm1a3I3uw43toc730BgLculweZECs4K26O4ZkwoAkE1ieC4lL8u6NAMClooBOMqqK4LUUksjyhTyK42O4+OzTOHPuLNq9LjpUjFCJwJw+WrITIDQNUeFyODcEcWmXJ3WwArjSp4jSSjPgZLbFa0acbkh20npQvdwjsP0YGPF379I1LH9xCyQbUtFLBZRpJpFKZUT9K/m72bQQFHtuTwBcvkYeD6rzzWRKlVOJpDyvw7xyggBuTyxeG/U66pUy6mUSg1TVVaDDSCYjhJ3xvDr68PtiFcl7kLaeYv2v7jh83byW9u5ddURREJMghGbJS50jKllD6nZaJSfMFJLJLLL5MeRy42L7TBCXNpcEVkK3pYU7C7i7uIjVB2sobZeQstNizSrWxgPusyFwq3m3BHJFdUsCAR1WhIzKGIq45P3x2NFliD2lzUFlLoseIzGoeGGGXrc7BGIC08gAtuH1yMfZU9pRxeSC9S+V+bTuVEgjVCEz7551OF2KeD+xBtK4Bg9GwpLYCxJsRNEu+YOaHc21Vtwb4YkqfnNzFdevXcH9uwuiYjcTJI7osVaJtwJqgc9/kMepa9/QOnloWR/sccHa91Ug7tctNvsBzkeBt2F/roNudR4I/24UMBwlznwdaPtVzzG6bzxqyP+LALhy3EbUryGAOz09LTbKr37727hw/oIAB1zDwjpe/iaISJHTMULc4fkncYUALi2Vqcq9c+cOdna2Bcjlmic1o55NPXe/pAJXHiOsaUYIUKOPHZ6L0b0yPI77QVylGnJWoGvu6M/1/AT2zFSqBko6fdyRPN4gNiBU3upjiMHoQ2rsR+2X4ev++o0wAHDZG3FtdRlF4sFMRJDPJTE5WcChuYM4emRelGql7TIePFjHvaVVyd/u9OgkpwrTMLlW7O25loW60eHNFs4cWMQq2KMgrlpqaz5uuO7vB3ADlaTHiB7Nj+Xfak49exQl11IJJ0R4h+t3Fx7J9K4jvWbUU7Uqlaj8txHVmKm0FUUhwwgkQ8iKYg8rSkbmgCdESUsSPXPIey6tfqmmTaBc76NU5T4XQ3dgIJZII57IwLCziFsZIG7Bj5lihS+R5ALY8iMBP2YIkEkCNL+WmY6AulSkco9V4DtgxWrNynWOJCfZJ/VocztOxH14jW24tS30t++iv3UXE2kf42kfRdMVADdOwhHrAFklSeRScrYXZcTQQNZ3UR66CTgdD416S4A91syTk3nMH57C3Pw45ubGkMnZMJMG7t9fxbXrC9jebmJ3l3tlAp5L5wmSdzUflD0bM2hpy8x83AE/GJcUTcCJmnDjJjwqkBM2YlYSyXQW+fyYqG9JgOs2W9h8sIza5hI620soZvuYI4DLDNyZrOTitpsDXL28hEuf3oXnssZnlrACbSSNiQqX2b+Euj0CrRRJUHnaF2c4JRrpsd4jkWrHymMSCiSU+EaikQnTtpHJZpHL53XdosNOm9muTQGKacsr+yrzfWUIq/PXkHw+/PcjnB3CdV2c0tjzuozt6CkwKDUkCc76eCF5MgRww3UkvOdHSToymxSgMwBvez25T/gcJD0wQof2yWm6UJmmWCcTxM1YZvB9A2k7IerbpGmKAnfUjlyJYQrg8mO4Bw0tV5TASbCUvXi5VkepUhUAl+Rl2ikTwG1TESvpZgqisvbme5Xs6mAd5fvTul/rJpmvsq4OHBrC45BMJcXRg39LN0SxTObM0mE9pC6DPHc8XwRvm822ODBJVczaS1x+qApX4FfJsVozU/GcZf03XsTExJgQXzgrYa3fajWD6wcSncOeUpS+7O+HPZDWRhIfEvSMCsirAvf63Y3HONov3MU9/sNf5gg8vvB+maP3+G9/4SMgAO7XWcaMgrcjV+nXusw86tV8xR+UFu/gnX/5z4e5LWGDSVYNG9qoeJ3pUKLbcRAzokhYHo4cn8BzL5+FXWThxlEkmcw+Oq0+ysx3fVDFhx/fwsLdTcSjptrxxtXKImMnxU5Z2JvCUKevPxtjZSzpwDLYfILPw4JwwALFRQ+OWGi62XF82mnB+sZZuCkfdq2G00vAK/fHMbtjwm4SXDPhFBIY/PopbP/gEG6mq+h1ymL36cdz6A2SaHUiKJeZNViD36+g19jG23/3l/j0089AFPKgF8Uz1jieTB5Eqe2gfGgSTa+LJ2oeXnGBc28UED1fRN/swe614FcaWFut4dKNMq7WbFQOHEPs0BhOv/QUHqxvw+97eO3MBeD/eQvxf/sjrOU6uPlcHh/Gm9i5t4vEbhMXJydxomjjiZkcJseSanG7UcXiuws4tjqBA7l5LEUclGdyKL5wBt/4zit45+0f4uOP38PBmQmMZVOobG3KoLc7cGRAxiEC7cOYZcbiSLJJAvYmwVoZ3ggTnwWIWqiIKEes8hQwEhsv2dVpm9YRmzwWBCefOIZCLoftUhk3797Dwv0V9MXeQ4G4IYCriREKyLIgla+ppHWRL2QxVszLMK5Wa0oxIb85zPRRNqwofXj9yGsdiPGw2JgS5rPSiA16yERd/Df/+Pfw4pl5WFFHsnolV5XDedrmWWxYYjL8JrOUoAnZx9p8DhDvu2JtHGl1gUYT3VIND1a28cMrV/Dx7jYqZhJe1BJQkaoKydgVq2VanyRlmEOFIwdh26UqoqaluYaxBNLRKE6P5fHaxbMwei3UdnbEzrLPd0L2q+tg0Oug63iSp8tcFwIg/T4zh33EDB5XB2cvHMXFF0/ASnLARIDaQbfRxfZWG//xP7yDhXtlJJITSOdooemLApN2eblMGjYLdp5vKt1p4cRMRddHl0WrT/skgqm+qlJSKVH6kURAwKjPRtiDWP+yKOY1wse1TDYf+jxRPyZWzt1+T86VnmUqjMmgVQUpQbt4wgqUFcqQpKojHJCGWZq2N0BiEEPco7c0lUB1HDs5hqe/eRaxFHNwXBkE18oVdHaaaCztorNcxlxyCtO5KUQSBpxEDNFcAetdD3/47/5fLPs9dFImunBRTNl45tRxXDhxGDPjOcmJ+5sfvYsbD0pworZYBBokC/wMCtxRBrwy1PeGW+HgIhz+DIdeER9GLIZkMi3DAocMYLFt0qEl7f92yxWYVkqasnKtJUU8VTdcRWknaxkx9Bt1oN3AiZkDeP0bL+Abp8/gQLEoTT6Brna3hS9u38Dffn4Zt+ttGUKETFe+1tBGWYY8gTZ+FMCVBsVzkYj0cPxABi+ePwYrSsvuLhburctw9pmnTuKNVy8ibZH008dufYDtnR6aDe4RMXTbfVRrLcTNNCJ2GgdPnMATFy4gmc8LK52viVnM7iAuhCCv10ZisIu4s4hsbA12nM1sFOU2hdfTmJx/Fk50StZyP2YFikVaGKnbgAxLpIPcU8GpO1pErNTJbh0F28NzMxw6yRCBf0xXCuaLqoqJjHlmPdLaWOxGO1SeqX0lLbTKuyVsb65jdXUJyw/uYWd7E71WQ6y12JhFDfoGuMhlUpKF5/W7KOTSkuk6oE0WrSFpUxeJa7ZSsy5gCF0wMpkkDk2PYbpYkPzgyWIBTxyfxdz8AcQsG/V2BG/++DP8yz/612jBkiZrspjH4dmDsMn657rJRrDfEwLHb3/3NdxfXECXqlAjIWqvWrOB1fVVGQ7RFYEkDIYmOAMflXobD9Y2UWsqqLCXUQlEZU3XfSSY7w0VKBz+53MZHJ47gEOzB5CxU2IlJ5lWHMZRmxpxkEzZuHDhKcwdOSuZ4K3dXXzw+S18utrE4Rd/DQnupykO60k+6YvilOdZ1KTMazQiyBWTQ8tsnj7ZQxSl1MxFOcE8paqsY6NrRwGbzG6CbcFISpV+IYCrqmEBZR9S4O7lQbGF5jBU22qqddUmmmtdq++j4QPtSAQOgRDOvmq76Nz8HPHVRRT6XaT5+mMEUMmWogSbac5Um5HQocCQMq6BRquBBw9WsbKxiYaA6TqIGBCM4uAv6uHYsTl873uvI1/MIWrYkvW4sb6NH/3oXaytbSq4IkCZ2v2GGpdHDX/3AAGtCVgY7g2ilQQYKlCCYu6h4W1Ymu5XZQn+/vcUtTK6GAFwR+/T8HFDaznJWQ+rjKCGlP0ncBvgOjcKpIodcGDzr6oDxosrSz5cE4fA3RAs0QtIiGTBtST1K+3dWDsZSmSQ+kWGtQkBioUoEvzH95wdn8E3vv+fD7/3835R2a7ikx9dFqCxL1lz3Fc9AW63trexvbkhlskk70jURZ6WejkU+TmblYES7x3u/3zPVJVx8CY1t2STqocK3yZJVawFSAjhexfyT5+ErqgMoxXUI7CrAyp1SOZayUEUFW0K7FLFRhVnpV5FvdWE47ni6NHjZ961AYAbhCgogCsHl9uDaH9GrlUlm8ogNJqQe5ngu6oDglwynk/JIXUwNj6GiakJnH/qAk6cPinOCD1mxJLkRCJJoIKhgoU1odrU6XOz/lW1RKiY0HUlHOQPKSLh4iezrmAh5DDVA+Kuj+3F+9heWkG37aDX6ct+R7UPYxwy2RwKY0Vk8xnETRILPXR6bfRckl0JqqrKlzUJwVIqXDqtlu5FThseCUmuK3aB7LlIrEtT8UKXFP7bMkWVQjckfsjonYTFgcZXkHhIYLQvOYuB+ln6Mj32obJZ3UQVxOU+lWAWL1dwj/0b1ysTpqUqYUZAqCJVh8dqLwrJCyzvlnHz2g3cXbgHpzfAwOEgXRVQuhopGEIAhbbyClRwT+OAVCNfOIhNpTMyoOZ54yAzYZMQZw+z4fT6UVtpFn26AAAgAElEQVRj/r5OLCOy/4sCl88R1DySJxfYfhJYYT3ukyAJ5i9y7WC9FoFJJZxtybHhni5ArTOQ90uVNOvfer2pdodU+warK/cavoBSaRPbW+v44otLuLt4W7LbqbSTFyRZFXvX/R6AG5yM4QoXSMRH1tBRsPQhoHBkAP9V68x+AHf090Zr2/A5wrX8UcSZEOB9FCg8OqwPQcXwMUPAcRRsfNT+8LMCuPvfa1iT8/vsg/ke6EIwPz+P115/HU89dTFQ4CqAK8v7kLAx1BoOVWW6dipoQQXT1tYWVlZWcPPmDVy9elW+L6TWkY3ilwJwR95QCCbLaxzZQ/fPUUb3HH4d7mchUPtoAHcPoB8CuJJ7ryDuEMyUB9f9X8/56N/tRQuMAvL7z8noNfvVe+AogMv9R/NQeT/mshYmxnOYmz2Io4fn5R5nvvbygzUsLNxHpUaL3Z6Ajoyf0DpN44ikrhraJ4eMiRCcDt7nMI+b644qcfcDaMFhkHVGckUjCURB61SSCbkZ0h1AcyV5OZGME0skpMcXkzGSlwneygcdtRTA9ZwO/EEPUd9BIjpAxibhl3beJHyQ7BeTWBSuRSSzcHXh3kBFLUFI1zfQdoB2D+A4gx/tnod215M83LidgxdPwYvb8lpFdcu1nIBg8G+feyvB23BeQiA8UOXqi1dXNb0S9mJVuLcErtQwSK6NDODVt+BWN+DuLstHMeWhkPJQNH3kCeD6fTkGYgQoilKqgAE36mDAv5dejIuuAa/ni4uFFY9L/zQ1mcXBg3lMTWfEocy0Yxzv4O69B7h69Q6q1T6aDbp+GfAGpqzrPgUhsjZG0CeR3oui5xnow4RvZeUjksojGn7YacCwEImTSERLa0aNWRh0WmiWttBav4PWyhVMpNs4MpfAzEwaB2aycHou6jUH179YxuXP74vYgHWLZNxKP8D6nvWYEp58KHFOFMK0Y+LlESogR2KOAvrAsFORboWuHyQecIZAkiJrgGRS3D2YjyvXCJ+B9ZLniaUvc2slGgJ0MrKkZpUILIkHClS6I+ST4RoWEHkEAA8slPl4rLdY9/H3QvVtqMAlCTCswYcg8EOEMQoZtGajIpQ1KfsarqOclTAnmgAuaxl+ztimiFb4Oc061TKRthgxpCCuWCgbtFGOC0GW/ZQAuKGLiBQIgSd4UGzySPQHBEv3ANzNnRJ2ylVUm20BcFskaNGVReaPSqAUlX2guN3bF7UWVpciMVPWfoZm3qzH+D5SSVHlhsQXRpgIAM6eNbDr5trD2oxRENVaA50OFdphncl1RNdn/cw1SGevYqltmshmU8jlMsjlUsjlOVdW8oIQ9lxP9q8WiZXNthDuKNjQeCmd4IqoB4xGSUgkGs8j3aJ+cnnxMY728zZvj3//H+QIPL7w/kEO4+MH+XmPgCpwQ1LmiKQhfKCA9Tns1cIW4BG/+rXP/RXDse2F23jrf/mfFKwNGUIBq1k7bbVB42Ca/T0HIpFoH1ZqgFdefwbTR9OIcSoRDPNcx0ej6WJjq40vrj3Ahx9dlYIlbWcwlitgksxysvcDWwnuTFT4EYDhf8r40qEgN7oQUB4OE8mXpr1qLCKbWDuVxJs7K4icmJXcwVMDC89tF3HuwRRyjSQM2qT4cfhFC4PvHcX2D2ZxtVhDubKBpBfH1PhRtDoJ9F0W4y5WV5bw3o//DPcXLmFj5R783gBmJ4J//PIPcDI/L+y9TzbXEJ/LYyzSwQtWHN8/MYvkTAe1JEPud5Ds9NHZbuDOnV0slmysFk+hdPw0kHBwbG4Ch+cP4+btO0gOojh6dRMTb13G28sfY+mFAu5PRLBzfwfRrQoujI/j2cPTODU/hrGCKZXs6vIW1j5ewfnGcfRjOXTOzaF6ZBzNCRtWysSVn3yAsYiP41OTcLst3Fq8iS+uXxdrup5YyHlqs0jVUZBdwwFMOFSkWjLMhiNgp4M6Wolo7oLPojncyAfMI/GRzaWQTtt44ugR5DMprG1u44tbt7C8ui3MSS1EQ7a4BGjq4CRQ4YoGV5rbAQq5rFjecHyuCtxawGbjcC60aNJrQ5RfLAyp3JJSVA2IioUJdOoVTNhx/Ke/9ga+88xppKIkCThCFI0xIyMRMjoJ4DLLR7OcqTYXl5hAeUsJeaTRgltporRewicLS3jz9m08iPtoJZOAn0CiByRcDmkj6Mc8FPPMQgFaLeZjeKg126JMiBsW4lQOUC3gDfDkeAE/+OZz8Fo17G5twhlE0CVjVo6VG1jQdmDRPtgMFOv9IK8LfdhpHy996ymcvXgMiHcR8dvw+z00Kx2sr7TwZ3/6nmSPGsk8Mpks0gR2yhUB6bPptCjhOXrkwK8rWb8eYmQq2jZiCSPIoFPWMJtVMgCluOPx6HmYnJhAsZjXrDlaUtNyzu2LfZ/YGfksNH1R4bJI5vXDa4/KBjbNLP5iJu2YeA5pE8PGDYgza8r1ZPiYpsVMPIZjzH9t99Cu096ljr7fQH42ibOvPIn4ZEqy3zh8ZmiPW+5i6/J9NG/t4EhqBpnUmKj1PSsOZNJoxE38x88/xb+//BG6hRScqId80sCFo7N45tQRAcZo1fOXb76LGysl9GDJQBJUhoqdvAJ6LNbF0E6K8n0WRCPs+tF1eXQwNQRvWWQHA2kOQnm8CM5GSCrgBRthTqOD9c1tRGI6KN2tNtElOUCIFL407wTlabU1aLfRpJrF9fHsydN44clzmJ2egJVMoNGp4/1PP8SdzU3UmW8SDFpG1WUyZJEcOL3HqL5VBS4JDjqgj7hNXDxxAGeOTMCOMcutjcX7W9it1HHu5CH8zm+8jIliQoZg1UYfpTItOaPIpwuIuhFUyw21+uq7aNAqis3W2BjGxicxOXkQ2cIU4vE0WtUOajuriPU3kbN2kIzvIBahY4CBciOGePYwxmefghPNwTeyiCeoSjJlwMJBN9+DsGtloKFkJDnuVOnIEL4vVsX8Hv+9X9XHf/eZ493nuycQ0VVLYN9Dr91AWxRuWxg4Dlq9HnYrZaw+WMHdxXvYWFtDu10TRWlc1KXawIm7RcIQRmzconrHQam0JZZpxXxGgA0ytWkFymdNpdMy/K3UagL4ijUpbdUiAwEaE5EonnnyHF59+VkcPjoFM5NBf2Dgo09v4X/45/87WpEkrGQKbq+HY/NzODg+Lux2KnF5Xtu1Kn7w+rewsrSMCrPji0XUmk1s7+5ge2cbhWJOlGxi1cmhVMwUS8qllXVsl2lNTgtUMpD1mJocWj1ENhPz6qBZ1enDRCGLMyeO4fCheWTTqqRNUIbuEgznRw9PnDiF009eRGpyEt1aC9fureP9W+tIHrmAwvEnES+MS9NpuH0kZG8g6DCAM6A9PgHcjAbRchgux17JQqrW2wMq5aVxmAYFcE3ac0mOsSYOSg6uauuC+asq1MKyTRWCYearfpZhk4Dk/J+e874L1Dk0I7iboJEckOgPUFu8icb1zzA1aGIs6sGiqIFShTjB6AHifgyGz6zmQG8lsbXB4JEOBY6D7XIVC8ur2Crtyl5OQLI/IGO9I8rs3/ytX8Pc/CwMK8l3JpZzH77/IT79/IoMePiadXAUDt+UQLd/8D66Zg3VX18DvspgZp8abJTQwutF7PNHlEQhMLtfcSV5nCNKHn4dgq17vxvUJ/uUSaPvIwQV+P7CAdLofc/f5TEUoDKw/yeouZdhuaeekscNrM5CdS1BWn5o3TSQ4Ye4JQTDqdEcYP79+MwRvPLb//XP2zoMf7+yU8Vnb18SpQBtzx2y9j0Xq2trWFpaksxbrkXMsM5mMzhx4gnJeuTQhgOxeqMmLHwBcT1PAFy+5iRteiUWQa0eEzECdbRt1FpMwXAFZkNQT/bCEYVBeC1qZqwqKvj7tH7kNbxTLqFcq6DHoR8deXjMqFrgY0Q4gNb4FgVwlTSogMVQ7zMcFsejJBxyT2OEA9dykniCDHSOaB1mwTqYnJ7A1PQUTp87i2NPHJP1guuG5J0KKMl9T69u9RcKTATle0ruYz/Ea1d7lr3fVeJKUNvKIhOQRgIiUZSva+CiubOD5s6u3If8YDZsu+OIcwsz65jRmytkYacsxBMx9L2+REvwvHJw12x10OTwsN1Fq9GUbNteu4l+twkzFhdiHR1xZg8cwBizbnN5IerRTplrfsxjRlxC7JMj3NvZGzg9+WwJOGqIOp8EPp4Hvg/uS4K7jsTcCFDBYaqVRDqdkVqfAC6fSvCuCO1m4zASNgzTgp1KwU4llUATUat49iIf//RjXL50GdtbJdQqdQWG6I4h5JoAy5TMQw46dQDNulQeh/1LzBCFUaE4JgA89xvJ+DO19mQNwFxc01LbRn5IjUO1Fa9JEpd0nio1EWsHx/PlXur3OxITI4N+3xHvBCq2uJ+TsGizPg/yCwngdroOYnydVkpIqKVSVfbvIRjBQaxC/iiXd7CzvYErlz/Dwp2bSCU5ENVsaXE+CoDeUNwWtv1KVNn7bxQMlcvuEUqp/d//qgVnFKQN19vwb0dBwVEAd787QfjYo2ttSGYcXcNHAb3RfSHce/bXpftf888C4O5/D/tB5RDAnZycFPvyN77zHTz99DPqFBFYKMueLvtUQHIOXgjXNw7GeeGQHMP9hANtrqFU437wwfv427/9IWq1qg7BZV8KaB4j+6IM6PWFDve40fca/nx4bvYO8EN79Oh1MHquwn1y/3kJCU3y+ZEK3CATOpjJ7D0mSdSqvtf9eg+8FcBnhGgVMCW+pMD9Wa/Hh8/5HoAr54SglriweMikTIyNZTA3cwBHDs8jk6aaP4Hl5RXcvLWAnVIV5WpLeio6K4hzOhd8yc4m0KEffC9aru6RRwQI4yxDSEKqptViaYTI99AUOVgzuSfFaNOr1qOMF6GydcC1te8ikjCJlMGilT3ddALnlBgBTK4zVP4PetJrOJ0m+p0GIm4bVrwPO8G+LwaTOfPMyTW1X86kU1JTE5xiLBlJ7VQde3SiirJ2d1Fv9bFVqmF7p4ZosoColcfAyMCNpxE1mA2bEBIxPzj3c8lsj5vi8kLgEjHWN2qpzO+rAjfMOgjOWAiISW/AOol9PinqjoK3lTX41TV4tTXkk+zBPRQI4JpeAOAG8T5cp9nPcVYY7cMlgMuncCOI9GPyER1EUEinMXtgHFMTGUxM2MgVDKRzBOh4bfexsLgkAG6rFcWgZ8Htsz+lY0dPIqui3E8M5gTH4fgGOp6JXsRGJDOBWHYSieI0zOI0EoUpxFI5DCIJ9NwIOl3uHwGg3OsArSq6q1fRWnwPU8k6js8bmJ3N4ODBHNokL5fbuHFtBV9cWZYsZxKNqSomWKv1DcHOBKKMDaAjkURQBNm8jKwZmd3tuX4o0UcVy9y/KGigypvRBQoqiuLUiGt9UciL25eZTMrPSPwT+/dSSWoA/seoDNtODtfBkMAha8CoqELWLSVHqhikL2RBgsEkzYV9dai+5WeukfsBXD7uKBmIX4fqW86TqOqlCpk3Eon+CuAqeGsnFMxNW6YocDNJgrdmQFYzxAHSYuSBALiGgLhSrwe1gZBjw801UCCHFsI8NiSiU4G7W6lha7eMUqWGWquDRruDJoFvxjFQnRoAuLKeBGT0vX5mz70kJDbqGggBbVMpfijATlIeST900SEJhTnSIqoS23oqs0m+cLBbrsmcMXR54flVYFp7m1EAV2zNo1GpL+jmd/DgBGbnpqTGJwmEJDOuSQKa93qoVKoSddFstKT3kT2CH2T1RaJI2gSbOftNC/j81+9eeYyj/cJd3OM//GWOwOML75c5eo//9hc+AkMAN9gEv9SghFfmviv0H0qBu3tvET/5I7VQ3muwdCIpTKwI2Y2BdZ2rRehg0IaHJs6cn8fT3zyOZI4gX2CT4gHdHlAqdbBwbwsffngV62sNWEYWhWweuXRKWOBk5Ynak5azQc5K+Br2Dw1Hh3t+nKpNHwYLpoGLbjaJtysrKI+lMJXM4qleFt9qzOPYxjSS/ZQosjhUiJgx+N+YRvn7s1g6GkPPHiDapWI4glLVQdy2UKlu4623/hR3b36CM0em0W1Ucf3KNVw4chZ/8PrvYuNuCW9duoZyxsT8XAHfnR/DN6dtHEx1Ab+CerSPVqOBZqmGpXubuL89QCUyi/7519A4cwFFG9hdvIbb164ik0phduIgJu9UMPn5En50/2MsHPUxeCKP6tIG4qUaTmezePnUUZw5Mol8zhAVw/Z6FdXFBsa3xuFNzWDz2Bh2JpO4V94QG94CPJzKFjEZiWJ3dxsf37iCq7duBDkNHKRrToIc00BNyQKCAw02LwRvWVhJY8qsYrLIApsPYf/L4ErhWCpClR3ooFjM4cSxIxjLZ7Gytokvbt7CysYOPAJfYqG8B+DymlK2bjj5DhhpzCuUrBdl1jtdKiK8QNmhWRwqbAiGtMFwmGktBHGF/Y8YCoVx9Jo15GM+fuv1l/BbLz2NfILvwkXEiCBq0RIotOZRNq5YVEpvrWUwONDp9eC3ehhUGnBqLSzcXcHf3VjA9VoFlUQMHRkgGZBcM5JMoz7iSRMpOyk2xt0BFVI9tHoDxONkG1IdbMGIRjFhGvj+0+fw3MljWF+6g631dXT7tAbXBo+vlQO5dqcnlkt2kgpKZlaqchoRB8XxBF589QKOnzoEP8IMnRrcXgud+gC3rpXwN39zCW0nASOZFuvziUxRBngcBtDeVG1LI4iLakYLPr57Aq2dXheONxCrOja8BG543mkJR3CRtnUkUZDRKP0v9XkkYlD5Ras46a+Yn0uLKFMsYVhM8mux/GM2GxVPbOwGmtNmRqIoJNOwOMzokfsaRTJuwIr4SPttsbKWXGa4GBguohMGDj59BMahLNyEqs+ohvYrfZSvrqJxcxsHYxOwrKKonsG8oLSNbjyOnyzfx//1wdsoW1F0oi5yqTguHJvBM6cO49D0ODpOH3/+5nu4uborAK6sIVT6hQCuz4ZSB3GjAO7ooGv069HhVNiojAIkaqmnd0kqlZbmi6xOzVuiSsAVcJQ5TlYqLcqYnUo1AFVpWWiI9S6bLoLhXQ6ES7tw63WkY1EcGC9i+sAEvKiHarOGJrMKObAfscALB1vDoVqgUyRwwiEv/yPLVC1xW3ju3CFxBzAifG0t3FsuYXO7gieOHMAf/O7rmD+YEeZwu+NiZ7cOh/bJ2SKSZhL9Tl+UnNuVKuocjCVNOAIIUOWVRXrsAIpjs0glLAwau+g3VpFK1GFaDdmTanUXpVoMVu44osmDiKWLSOc4vLUQJ8idsAUk1WGLOj2IeUAwdKEyXqxm2QyKGkyVi6MKBh0QMXeILr60C3fRo0V3vYZWrSbKmQfL92Xwfe/+PWyUS6JabTSakqNElrBpRGAZVOsQLO5Jk0Q2ubD/+XrEJokWzAPksklkUpZYC1OFRJcEKsmoLCJkW63WNcc3YO8aBJKZddmo45knz+B3f/M7OHpkCqliFoN+DLcX1vE//s//Crc26ppPOBhgZmoKp44dQ4ZNGwcDtOXsdfCdb76A8u4u7i4vczMQ9na5VkW1XsHYOG23uPbyRidIYsNl/vBOGYv3V1DttCWzkqCLgF8crIwUMvKKxV40tOP0kDTjsldMjo/j6PwhHJqZQYq5uD7VtFxDWkhl0rj4/PMoTs/A6Xm4v1nFp7dXUY3nkD/+JIyxaXE1YAZ0jECDqMNVgRhJRDE2nhPgVpSlUVrY0n5M7zEdlhKIDeapQWQEj4kptqKAQTKJWEEHtq3BewqB1FCHow+hjxtAjBrtHT6T2KgCvQFtYrnG00JZ1fyx0i7qN68hWnqAMb+HdJS5qBH4DOCNE1WmnVxEnQfCuRiBJgKuAZtbgCZR97rY2i4JcNdoNsWykUfFcdu4ePE8Xnr5RcSZ9xo1ZG+9ef0mPvjgQxkACNCkjoHK9Ba2/aNJKcN1KwC1tRYN752HC1WCYeHgJ1wPvwTgBgPfYam7L1N2+PuB9EDu0eA5w5p1777Voev+/8Kfh0p7PX57Li/ha9v/Pa4NBHIJ0LQJmLVIdFJIjyAX6ybuSKPrRvjcIfigRycA/IM1hT+T7/s+xmeO4lu/84sDuLubu/jpD38iOV0t2ut3u6Iq3SntYHtrG8zoJkgltnVJG2PFIvKFnKx/8jMSq2g9LmpVkkcIo0KACe4lHJpxBRW7R0OHQ0rqDNQhYveqGY8cHrEu1EEPlbkkgGmeF0miBEFE/Uz79AidSUoolctodNpic+uKC0pMBqmifqU6JFDAPsRZFcAj1DOq3ofEOCFaSe8SWo/ztSpbI3zu8YkxjE+MY27+EA7MHAgUy66srQRxxaYuiHgQJTfrozjtmMOhH/uWIBJE7JVpQ07FcZDEHcTHyt8GoIDeX1H4VPtR7dtuwWm3JQ7DcVx0uR86tJYmgYsfhpA4YnGtW2mR7PDv+hyOUpHiBLWYL31QVMhvHgx4kveWtCzkMhnks4yvsaTuZBSB9F2s+3g+qQonaZckyOAa5rMZMVWYkXyn4lQdCrNe1PfJmp9fq9KEYAZJRrl8AYmE1krcb1gvih3nwBP1LVWpHB7T1pi1MK+HBJXvPrB4+y7u3rmLlQer2NneheRrEnSQzGEFg9kTcIBJe2Kqg3j/hQRffubgkyAyh5i8GAXAla/12MeZkSsqcd3vWafymgjV1CGhVawI2cdK/h3tG9tqb0rwlgBElD2xqv54yxDYpvKNg0y+726P9TkHqZYoZEo7lREAN6jy5Jr2UKvuCnnr8uef4c6dm7AtQ0BhXTEClY7mswyJMKPryVAxFO4N+xSY4br2qLr0q4YW+/vv8PdGgd3R3xlVcoZr2qMeOwR8R0Hb8PfDn+3/vB/g3b/O/qwA7v7XFe4pWlsrUEQAd44A7utv4OLTTwdggq4jcu0H+xT3VelYR9wnuN4ImBigANvb20KeuXz5Ej755BN02q3APn5vFQsx9mB5kkMWOGY/rKQdJZsFX8vvhvXICFl0tIYdBXDDPXv0ehDyVPhBEq4oHQP75ABMUYCXClpegkqW2CM+hba5YWakqm4VhNEXp+8xqJC+CpwODsQo+Pzw9bOvpggIJUq2UNcAVlupZALFfBoHD0xifm4OE+NjKBQKWF1dw61bt7G2sYONrYqAgarAJbAVZLgKaKY5t8FSF2gSqKSjQpIOHdyzQiCXFsK6roiCdySPVAUIgTsBe+BATSn2/tJLs+ZnrUoM1AQSlqz5MTpcBZEjMUZK0XJYXJ8G6HfbcDoNdJt0iGvDSngSt5Ig/5nV5qArvysWy3YCmaQFk3uIkPkSMAi88j1E1d2Hyly6IFVIBEYCPbrUxVLox1JBf6JOCvxd1vquT/tkUyyWBciNKoBLVa68Bzk+AYgbym1DzzWxlFWxbjzSh8H6vrqOfnkNXn0Nfn0d+ZSPXAoC4GYTHghgSyRUQNrjHCFKS1qTNsPciw2YcRPJeAomTMS9qOSgkhiayVDJCCRswLCBrttFo9vC4t1VXL+5hG4njsHARr9noO8kBFjmXChC4FoA6iT8eEoBbSMLP1mElyzCTxfhJ/NAMgfXSGrcFY9Rn4RnckWj8DstePUd9Fc+h7P4NqZTFZw4ZGBuNoMDM3l02gNUyh1cv/oAVy7fR8RXYM6XGBjNmNf7JuhdhXiq8xWpd5R1ILPZsHeXz1KDhLsG7+MgtkEyWTXOXvZqkqZsS4BZK5mEmbRhcCZlWUrEDxS03BulzxQ3EyWsSayYEL6VoCHrS2CVLf2dOHYogCtuBD1mEuv+KmtGQCyVcxfMGUPr4HDd3+8KwLU5/OBsqc+ZHB3AZD6pIK7ND4K4BHQNgrh6/We4J1N9SxWuaUhdRCcyxn1wtjkEOgMCZrhUhXWAzigZkUIXuj7qjRYq9YbMXXarDVRbLTRIpOv2RKHL2CHe06pxCZySAsK7rsshRSZ0KcJQectM2kwmHYhUINEnVMGK+4/LOR3BWHVG4RrEc0oL5UqlLiQ+6WWDWpv1arj26vkJyY66DnPex9nd1PQYZg5OYKxYECEGQWqqbfX89cX6nyBupVJDo95U1bvMYOm2kxDLcBGGkCiTSOBP/uLdxzjaVxVVj7//Kz0Cjy+8X+nhffzgX3UEQgD3770AfwYAN2wIHgnufgXiu0ML5f/1X6gSgd1oMBhj06yqAQfRCDd2lmdBkcaiOdLG+LSNV753ARMHaVvFCkGL6cEgimrdwcZ2HZ9/fhuXLy3Dc0zk0znJIkjbSclfGlpJcBgkDDEthMmaV7aPWvaGwy5h9rPQ8gGbTo+cM+WS+Li3jfr8OKanmEnr4dmtcTy7Mwu7bWIQt6TAZIh75FAa/V87ipszbQymkygks1jbqeI2LQi31/HhJ28jbfbx3ReeRmdrCx+//R4e7Gzj2ZdfwtlDJ1DbqGJpYxuzT57CqbEMnk3GMGt3EMEO/E4XtQ6ta6t4sLGLu7t17HYtNJwJjD39PVjPfxN097x15af44Id/gc37i5gqjOPZ7DyM2+t4a/EjpF6eRyftobm+g2y7h5PZHF578gTOHJlCLmug1+lhZ7OG2nofORyBc2gON6w+rmwuUYaDJw/O4nAxjyLVVbUmVjbW8eZnH+PO/fvCXuQgxo9proMSvGmH62ujEGSzcdBjJiwZHtEig4M3aV6DPCaxbhQgz5FBXblcRqtdx9mzp3DmxHHkUkksPVjF1dsLWN/eFQBXDe/2AFxeT1JS0FpS7JiVMS5qDpcsZtoQE+RXZTBVHxqTuFf4SE+tusXAdpMSWDZmzD7Mwuu2kI64+N5Lz+D3X3sRRZuDHE76gYhJdQeLWjZvbNoC9blQZGlT49JvD367C7floFltobxbxU+uXMc7KxuoxRMYUMHH5w+s4FhcsygSOzXmRLZ78CIGSjVajLJwTEkGNAtJKkxPz0zh9157CQfSJq5/9hHW11bh+HE4bITiBKHYk3UESOG9IXVbhMMGzS2OxBzMzufw7EtnMVxvrxkAACAASURBVDUzDt/vwumU0O/U0Wn4+PiDZbz37l3EEmNIZGxxPbIRx1hxTJjJqjpTyYEM8MjWpfJgQEu/NjwSN4y42BITcHIGimmLPZ7kH3HIx78lM9QRgI+2srxMvD4Bdap2Yshm0mKvwuEnWYRkZTbrDc3NowqRtsG+D4vgdjyGZDwBm8XqwBWrQQroCJwa0a6oBsNsRteMoJv0YRwtwH6iCC/lwk9EEWXeUN1D+14ZjVs7KA6ysOJZwDcADvOSNhwzhhvlXfzxm3+Ndd9BL+4jm4rj/BOzuHh6HjNTRVGH/sWb7+POOjNwbXhkypIe8BUA7n7VwuiAa3R48igFLveG0FKPX6vNUVLs+ITNHmSetNoOaq2uWDZR4VGtt6W54HWfsE0kM0kZbJKZ7JHgwuyYRh1tKqzqNUxO8tzbsNO2MGRD4syXgNvhoCXMqXYRIWgh/+Qa7cGMO3jhycOSg8uh8NZuHXcfVLC2XsbMVB7/2e99B+dPz8i92e25KO/W0W33kE1nkU6mpSnhdURngFK1Ipa9tDtMWcz9S8BhEx215D5MDDqwI10k7QH8OMGJLpotGitMwc6fQC+SgUeChKUWjWYiiaSdFSWz5E2J/WJMBsi8pvuuK4xSsQIKNk11ftizepN8drEN4uU9QHmngvt3l3Dliyu4cf0adrY2MVbICwgyPjmOewuL6NAA3dRhDJcasXfzXZgxHVr4blfdD2Sgo/acbKppQ0/760I+BTsRg2J3EVFxOIMB0tmsWEHv7JYDiyzdpsXSlEB/q4knTxzGP/qt13GMe0U+wxUdm5sN/PG//nP86VufoM8Fz/VgxgwcnZvDsbkZpBmH4Lvot5v41vPPolqu4N7KA7lPeD5K1V051wRw1bE+hnQyByORRH9A+9MWbty5i2XasxLGMpQAEqedfDBUDIFbbf2CoQPXHN+DacSRTiYxOz2JE8eO4tihg0hSJe9yT1X73/PPXsTM4WPwIjZ2dhv4/OYSPrq5hNyR05g4cQ7RdA6JGIc5apfN193qdpEpZDF9oCg5mlyiCUCEkak6JA2slEcAXE45aBfLTGnm4Fq0MladgYykRgetQ7J2UNjpCFH/CyMvhZXOATG5ZrwdBdAQmIiOfYgStLp1E4OVReT9DrIxrqH8aRSuqGH5mjnMYs2jgJdupAEjX/D/PcUfVRZk7RPgebDyABubm2j3WmInnS9m8eprryA7MYloIiG5mxtr23j/vZ9gdW1D390wY5THRlXpo6Q6WaeGqtwQrt4bSD8KxFRU+BED2OBYDdeeANAMn3N0TdJf5TUTABojil8FcHVgrMSYUK336Io6tHHj44fq0HBNDtW48mxBrRECnKGqVhT5wVApXC+4joZH4VEghTDwxQY2OFcBUYSPxXVm7MA8Xv4lFLg769t458/fElVmrdEQkFnyzZiDSgIPlbe5nAyLOMxVJxPy0zSfjLWfZNcGioSQvU+3HQ7r2q22gLUk97Hm45rAYZQMz6UuDAa0kvGrKl3+HYdPYiUXVVUaayO6eAgAznrUc7G1U8L27i4qtTrqrZaS10QpwqEws/v2LIO1NdEaIyQNkJARmFUGtpYkHCpmECpF+Bp474fnSyykmYM7VkA2n5Nah//T86hgGc+/xl8wz9QQgpTFmAKbtsAmDJODV70neRzEVlkGm7qlUBExBHD3fORFpcc8O3EFkDxZoYjAZTQMJft09wjqa7n2GKVBBVZP8+T4931mk2lIoQCaScNE2kgga5nImpaoTljHExzluQ2HeDpe13pPaj6eL8nBJbiuzkZyfwcXM5+CxBC1amZfx+GeOhzIPsZDFQwNqRym+tVmNi9VtSTTMI6j10eny5pe7Y/zxYKoi1UFqw4/PE+7W2VsrW9jceEuNtY3xY6Sg20+N/kBsqbSzSCIFeAeG2av8WRzuKhZ1hZiJBXydQkArgok2S+DHlfeI/dNkhR7vQBf4rCaQ3CurSQgQPLduZ+0Ww30HJJcSEjgvgXwYWNRCQIRe2WSPMbGxmVf79GxQ9ZrA9VqA6WSAriMSAm3G1nKfQ/1WlmItgLg3roplsy0F5fcOlGdU4Wrw/ewVnmIyBDiYyPr6eisYRQQHa1Jw+8/ai7xVb+3/7HCdTIE7UZJKY96DeH39gO4Omzey1GV9XLESjN8nvDz6D7z8wC4+x8nfM4QwGUW+NzcHF5//Q08/czTw9cwCuAK6VX2wL2MWBmyByBimNlI8PbGjRtYWLiDxcUFIcqEO1K4tzx0jML6Iji54Xvc4+8/TIob5fXv31fC9zlKRholi46CJaEbhAAnIXgrxC+SGEKyht7rYssZWCfrYyuAu9/FRzISR1Tgoe36/vpgFETff218+boc3c+D/Fm5h5TdwXuJ5Id8NonpyQnMzR7A7MxBzM7OYGNjA7fv3MHS8jqWVzbVOYlkIsmM1PqE+3M4AwtGYFIjyfs2LERjtObXmQMdS7hu06VBcm05NwvW+HBuxQtECHaSl0vwir2HJQTzvheAuBxGcCgUN5UgLHbEGvlCNx7OrCzGnUR9eIw/6LTQrlfgOm2YJt0LSIDmAt1Fv11HxO2KK49tACkrjpRF5aEh+26S1sqi6IwjLgQhC612D612B9WOh1rXgxNNohezZfzBmpWgLcFmgZIJPoMAdIIDFOlh2GMIgMv3wM+yl3G9VZBJ4zw0A5lrpdjOE8CFA6e6hl55FX5jA35zA4VMFPlMFDnTRyZBkpEqkHmfcV+ic4Jpm0ikEuJIRgAyY6dRTBWQiicJ4SJFUImOFQYVuw68WB9ubIByq47tagWL9zeF1Npz6NKREvDW6SUQT9kwUrbk2kZMG3Erh1gyh4g9BtgFDMwcnEQWXSOFXtxGL2bBgYEewVs2GJKexXMWk/iiQXkd7srH8Bf/DgdTZZw8FMPcbA4HZwrodFxUKl1c/WIJlz+/J3uaIfFdnKlS4c8aIqgLhCxAG1zu1Uq6YnxLxFOC2lARGXwte1eQixvueQLsBnSgULghQF80Jk5rQnrK55HO55DNKhjH2R5rjXZzT3kptVNA9mDPGzom8q4Ul5OAmBg69XG9o4uZuBYEbosC4JJEFQC4YZzIqDtASCgJ95RwfZLMWJLXul0hBioIy3sjIk5ySQK0RhwJksmsBLIBgJthBq4AuJqDy6/pLMi/J4kwGteYDXEgDFwQBKwO6hsuZax16G5Dx5N6s43dWh3lWgOVZgv1VgftniMfJFCShC6BI0GNEZJdlOCqNTNJcKGTDEFbgrf5HJ1XMnLcqb6t1qpoNOtqVR+NC4DLayVghkhTy/q0XK2JhbLEygVW2fwdOV9DgqPOChSAD6IZfBfjY3lMT41jdvYg5uZmBLSl05tkGFNxXC6jXK5gZ6eMWrWmFt90/EqY4h5WLBSRy+VEcEAA94/+77/4e2GMR9Ubj7/3+Aj8skfg8YX3yx7Bx3//Cx0BArgPl+aPepjQX2fvZ/vx2P3RNl/Ca78SwF3A23/4L4aWS2ETps0xF32yjgPVHsukwB7RSLgwTAfHzk/jiTOHYKfiiMQI4BJgiqDV9bBb62JhYQ0f/fQuSps9YcwxhymfziCbopUfG3NuNNo4h65QOogLmWh6a0oDQgCXTTOzpNwYrJ6PRNLEtUEZt/NA5Ohh5KxJPL2ex6/fG8f4DkseCx4BSYKVuRjw8iF0nhvHRrqNeC6BtXIJ/+e//RNcX7qFSLyL3/netzEdt/DZX/0YKzeWMUgmceq7z+Opiycx2FiF3e7g0OEZHC8UUKAywalgYHTgVDsoV1pYWa1iabeBhUYHO6UBMvUxHJt/EdmnXsC9vIEbtbvYuv0pdm9fEWVhMZLE2uVb2E05SJ8Yg5kysL28jlTLwcXJKbx24TROzBWRzZAtOMDGWhmray3EcifgHT+GK5UNtCo1HIkl8dT0DDJ2BG63hn61gnvrG3jrs0tYWl+Dy6aMIIXYFQdZOQGAS9Y+BznCiqOiKbAY42cZbsqkRoduZKd3uz10Ol3YtolSaUdsXs6dO4Vjh+eRS9pYuLuEGxzElKoyjNPScz+AqwMZRVS1DWeRxqGWaRkwoqbk40rOHgsRxfaDD7WNFXtZZkV6LPRdYaDFrZTmzDjMEnTxyoXT+C9/4zuYztlq/0aggU8bl1FWONLSa88nSukg1huQ3ga/OxBlxE61gZuLy3jn2nXc6LlCCjAHEWFc0lK2H2dmmy+MQCpxRZXsR9EbRFBre4jF07BMG3Y8ASsC5G0D3376PL733AUknBaufv4hNjbW4cVsdLyYNAack0b5ODRsc8lC7Aq7UWJQBg4M08XZC7N47ptnkcqnxH66197GoFtHreTgRz+8iVs3m0jYEzCztG72pOHh8K/VpC2LEzTkIv3UvA6eZs9FMccctvRwqNmmGtAFulSLcAglcS1kBfow4r7awzLLT7KtLXiOC78/wLgVxXgurbm5bLapFKEtXbcr5ACLDGEPMKljDoaIvA7ZsBAAE9ifRA7HEYujCO1umRlDtSSBOAvoTxiwTxYRKQCexfMbI7cEzkYHrYUyrFoUKaTgezHJzI6mknDiMdzrtPBHf/WXeOB00DdoKW3g3KlZnD8zj4NTeVTLdfzl372Lu1sNuAaVpGQPE0xRC2U2/hx4DLP4RoDA/YOu0czDEBD58ipPR4JgnYtGkEylRD1K5RSV72yYOBhs9gbodl2xxGLDT+YnbawyuTRS2ZQMU/rdPvpdFuJUFpBJ60omMddmsdmybRnI864cHb6NApg6BFJLLILzvC7kezLk6SNl+Xj54nHMjhmisl3ZquLecg0b2zWM5ZL4R7/5Kl594QyMOG2QPFR3afPYhm3ZUvTzeosaVNm3UavXUatWpEFM2ybcaAwN3j987n4fmRiQt6ho8cWinJkzzY6PVO44MmOn4Rt5eAZBL1eG8FGPwxYljYj6y2D+jSqA2ORwKC0ZiYEFOy2SwgZUwJnBQBpFWkrdvXsPV764inv3lmUIzTWS6gpajs7OzYpVeLFYxI0b12HYOiARFZjACrxeOALpwoz2YVK1QxIGh7lij6hZkVy7EnEfhWwSKdsQO2C4MVQrFSFw5PNFWbvXNjeDBp1nTnx05b7qtxqYny7gn/6T38bpJ6bFzj5iWKjXB3j/kwX8H//uTVHKykBq4CGfSuLcsaM4NDUGk81kv4sLp0/Ke7p26xYGXAvjBiq1MnKFNFLp/4+9N3uSKzvvxH653Zt7Zu0bUFVAYSmg0WBvIJsU2aJEioukGdHyyJLCs9hhW/PkBz/52X+BI2Y81jhiHuyQFB6Nx5JIUaIokhK7m703Gr0AaOxb7Uvu282892Y6ft93TlaiGr1Iop6MaiZrQa73nnvOd77fRuCFQI+LqYk5pNwsur0+mp0e7m/s4N0Pr6LSaWJAq88wRIIKXDNZK4B7YO2lTQRVq9BcNE4rJjeBhdlpnDu9guOLcxgrpoQsAXg4eWoZSyeeQDQ9jla5iZt31vGjV97CXhDD9OnzKBw5BieblwYZ86KZG83rMj8xhpn5MQFNmRcu3hPWsnA0vNY4IwupSZjsvC4iSBF0ikHVuOZiHTFGFQDENuPlujh0o2qbfDZiMoRresaOlcrs+CBApOuhubkOrN1G3qsiHekiKQ0c2r0pUY7tMK7NfLskXw2RFWXfHMqjVAtpqtbECncAua7urt1BrVZG2Pfx/C98AcfPnZHcNT5/o9rCxYuXcOXKNWkGSIeZE68BjD9JgauKS/3U2kCWlu1HpjVj9DH8+6NAXmnWHwJwh816aUQY7ILKamNVPWzGmwwpq/IVXaQ0ZQ9AAcvytxbHtmE0CuDasWEtJSXblVntRm3A8ToEDY0yWZpjQqbSzNxRAuVhIFp5NgqK2/duVf/js0v44q//N3+v/QMftL22iR/+p+9JM7ZWb2heWK+ncQetlqwlBHEVRE3JHEY1LRX+jC9RazttFoqNtmk+E6jgudGmTmgAPn5OXsMErnyp/agSTYgqRm9K+tOGkT0vnH/Z+FFgfqA1pOdJtjvB23KtJlETBA39AdVJVP+wQcrhqEAl10PWe0pAtBEgellYVbxgBxINok04vU703NhxRmBPHGaSfE8JBPwsokAzVu/C7aAlKvcyHHMRIaO5tOFLu2KZS2vjVJp5YlnJB2dmNwFeUc1KE/4g7oPvzoL+Xb+DLi3iSYqN0JovQLfL5qSxzWcEBNeHQK3Fubb2CeL6PVnLRUFLsCFK69Ykkm4aWSeJbDyJTCwuhDipQ4VkZxvASpZVBZ298ZgqcGtVNPY61uYlaw6C7Oq6w9pTwCmzPqptckqUt3T9cFNpJS6JzagS/Lj28jmo5tGMXFfGIi2U2cTlHpMNSp67Bhui+1UhSW1tbgloy7gWPpfSZwx4JMoZruWqpFUQSYFOfl5R2AoZ1ShgDCnYAipC5pJ/i6DTbguhUAgNxu5cVLkcg+EAbc9HrdHEzs4W2p0mshkX2azeXIfngPtWKo56ck3xOHBPwXMqdWjUESJns8Xs6VDWfSUkK97D1xQF7t4u3r30Dm5cvwbXpWJOXU4E+DJjUffJZpIxc61k3JksX6sO/aRJZBQktfOjvb8FTUcfP1rHHn7ewyDrx6sndR4e/ToMzh4Gb+38aHsA9rGjr3EAcH4Ezv7YQ2Bf93B9ThIL57fJyUmxUP7GN7+J5567oHbvrL8lt1uzvmW+F2Wa2sFbxZgsnVFe5z3Jkrxz5w4uX76M+/fvYX19XeYhmRd19v/IexRy2EfbPMO7j5LHhufM9HRGj5/9jPb8ak7tw0QsC+Zae3/5bCSKsqYx0UTC9xtR6PIt6zrKa866c+g6Owrg6hyr49SWBHr6D8iRnzRGR9//x91Pqg6JYBqi3aDCgM5d+WwK05PjmJ+bwdLiESwtL6Jarcg5uHHrHm7cvCvXtoCLomRTAo3k2ZrnE6CTNqV0yxE1re61pK4XNzFDhTEALvejmgWu6+VBVIsd+wSMSSZ1hdDepwpWQp+ovHTkJgpfycdNCLjM/TUJa7RGJqFTHBICH167KY4/dAFwElFRHUumbK+FfreBfq+OSNBBfNAFuZB0tWGsDs2nhFyViAsRiyQkvk9x2woicqOqNGAGrhyLmNo+MwaJmbCh9jP8kMdMwdwBq1N5/7RQ5nd7fBTEVScxHe8kRsZjfUTDNiJhC151C15lE/D2gW4JcxMpzI4nkXUHyNAaOgEknRjS6SQy6RTSdO6jWtQlETcmsTfJOAlLWaTjSSQjcSHIkxTO0+PDR6fvoxX6WNsv4/bWDu6ul3F3vYpBpIC4M4lYvIBYLI9YLod4NqeSXSeNqJMBElmEVOHGM/BiKXSjKXRiLrokF0eZjasEABnrQjRn6FcEkXYNYXkT/bU3gds/xJFMBaeX4jiykMf8wjhN3dCoB6K+vfj2Tam1pQ6MsP4mYVhVmvpsXEsNEY29B7oCcW015FNLchS3EwKcXKsl+shCdzaS2BAehsRH/V2iBWhnTNvebAaO5MRyDTfONMaV0TWgq+3Lcn7TPFqd/6xKl4AtwV3WCAIC97qyv+UXrxFrocy1n/WgjRk5fJ1bYsdoDU3QlmSrZqMhcUU295nHxCXxn8As1/8IJAtZrJRTrjha8Wdm4JLYxvg+KnEZ3RBPmDg+U//KnGkdyYybCqdYuU7CvkQjNNseSvUGKrUGyo0mmh1P4j9aXg8N1hOsGeX6ofBCiVdiYyxOJaY3SGK3qcPGx8cwMTGBtEQnuALc0m5f8oi7nh4z1lJ09KCoRfYQGh1HBW65XJW6X0nDBKTVPcVed3bd4F7tYJ/Vlzoym0mhkEvj6OJRLC8eVZeUeBydju4btrd3sbu7h1qtIXsJ15AYs5kssjlm6BaRFXciR8bw7//Rdx/jaH/vXdzjB/5DjsDjgfcPOXqPH/v3PgIK4MrS8fHPYSnRI/f4CIA78hQfg9UO81VGX2j/zi387Pf/rWHF62LDhZwT+UCY5QRwyYjjvzmqwmVTJEomUQvZCeCZz5/B9HwBMZeriGYl+n4EtYaHze0y3nj1Dq5f2cYgYE5HCuP5MaSTrtmk8rmM1Zg0j3RnKxZ+wmpU6M9uuhwnIk3RQT+KZBhFLpnGdW8fP6jdg/+5U4jOzuPc/Qz+9d0lLO25koEbxFxhrkWdPrz5OCIXZtFbTKIy7mOrvYc/ffkvsd2voRW2MJ/IALd2ka300S61sXhuFc9+5ytwij3kvH3MRUIU0rQjk48KL+hix6uitVXC7l4bu9UQVzfLuNtooxCbwNHdLM5EV1BYehJrX/0c3snWsXblZXh330e3sYd+L8Dah7exH2ni+JMrYkm7s74H7JTx/NEj+NrnTuPkkTFkM3HJyLq/VsKNBzW0xlYQLCwgdKKYjzpYjaRwPJ1HN6yj1iljf38X1x+s4WcffIj1nV1VnFLxIU1qc1gFwO0j3meeE7MR2BBKCjtNijZh70tKqtrWDkJp5lGRwfPBhbtc3hXA4NSpFZw8dkzYbzdu3cWVm7exX65jIPYwWtBoA5wNNeGoaZNDzrdV6dBqTW3jYgPmsyqDUxiJsldUBa6lysnzCv0hFLCT4EkmVxRrOW6P3H4Xq0dn8N9/51s4sTAlz83GmfTCRUliANx+RP7OLJRYt4cYPcDbXfQ6PirtHm6s7+DV96/iQ6pF3DTN55D1SSKICHDU45iMqR7YNQeX2b91L0TH54apiFQiiTQVbBjg9NICvvELX8Cp+XH49RKuvPs2NjbW0WFurj9AV8XEmrvI646Wqn1lxSm5OUAyM8AzF07gmc+fQsLlK9NytYKg08L2egPf/+4l1OsZpPOziDpRdPyaNB1UCcDNVBxJ2jZJA8x8GZCSx/MANKdlUVI2uX3ZRnJMxJDihhahWjYl4wI50FCaQY9ULFJRm+97KCQdYRIzL4N2zQLisiFLoFaua2VysyEYYfEpbGZzjnnuJZvNF4vlGK14RI6gDF9/0EOvCLgrBcRnEwhTIRjVg24UwX4P3v0aYvshMkEaCOKIOA4iqSS8CLAZBvgPP/whbtVr6MWBQsHFk2eW5DYzXcDO1g5+8KOX8GC/Kdmq3MhK9qmQTYzVmCn4DzeErKLLbkC4cbaZZdroMd27kTlfntsofzii2aDkPCz9aLEtD9ANQjS6odgnCvuZEFgsASeZFiWRqEt9H16rjS4VpoMQTAvitSvK6nYLGddFis10Nv4I7kpDURtScq0NmyI214oCKxJ4jIaSH4CW6YU4vvzMSczkoqKav7tZws17NexXPcmi+tYvPYtf/drnkc8kJB+oUWmLkp1N2+LEhLCpg0FfrIhp3Vve24PvdZBNx5EuZOFFI+iGPmJ9H/k41dlkvEfRCgfYbXTx2lvXsFeJYHJ2FeNzy8iM5VCcyGN6egq57DiikYSwZtmY0rnKlY0ON57cOIplGVms/YHkvRL0qDcaKJfKYrl2/cZ1bG5uysYlQpVTNi/qIW64SqWKgLgTk5MCQhBgvXHzptgla9PKsGFjJCIEiPY7kvvkREOk2JCJslkfCHgijOt+T5rCE8UMkomo2Ou36r7YnybcBIpj4/LZN7e3ERC8YGNE1kdlDXvNOpyBh//x934Xzz+7imyRqmjaeyVx824JP3r9Ov7qxy9hY2NHGuOcK2eLOTx1+iSWZqcR6XWxPDchl921O3fQ6HbQpkK738PcwgxxUdlMJiIOitlJZDN5JBLMTopip1zD6+++g7vbG+gKqSaCKPOCTdPWJseqjZeq0jimFSBj9iIB94GAuMeOzuHMqWWcO7OCqckc4lEfU2MZHD9xBm5xGn67h/3dCj68vYa1cgvVMIpOPIV4roBUvgCHalyCuZkM8pOTGJ8ZQ4fWorT6N4plnenUxcMYEAzRV9ngGtksCSkyp5HhbZwFpLFibROtJa6B6i3ByD5/lKxzNlTELrmPruSN+hjQOr7dQrdSARoVjPdqyPVbSAy6ojogaCGEp34UiX4ECYKEEaBn50RDhBoSm8QFQQFUVdVR/aiAOf/XC30BILa2NzExPY6nnn8WeSrF4q4QPW5ev4033ngL9UZTmgoassDp32R3miaOInIjSikBhJR0os1ao+C1tSz/bvIkdc1SNYscX+3AmsrO/jo0nNaGsyGOPQTs2pgOa3VuMG0BE0x2GFV74hJiMvusbZuAVQR/RsBWUeCTq2AAH4I3agHHxq026rUxRjKBfh47P6qFnWlKW2n3cCE9qFdt/arHYPTvB8dycv4YvvCr//LvvYfYerCGP//DP0a746HRaAnwyKaTsPk9D65YJzOvKiUALtWC/M778fOK+4rUevqeNHfzAHiRLG5zzMVKPcY1g+BGV0g1DnP4aP2aZCPHNKuGLg4KnKpt7YGWnXZ0fK/NVltubIgRwKXNeNfvo0O7+l4ogC4b6K6bERBXurMS5WoUkwT6RIVrVKJi78s5tS/55gRBLfFCrhkC0rQjFkCU55avofmyCpJpDq4SehS4kdxYKg/YwEq7SGeTyOUzyNOuc2EWx48vYWp6EmNjeVE5K4irx0EUMbRPZ6ZZx0MnbKEdtCXLrzegLV9HAL6wB7VTJkGwp7b9esEEmlHLdUTsjWkbSCUJyT5ZZNI5ZJ0UsjEXyUEE3IKx8T+8DHn9ivLUKGwNsMnf9ZrQ+s9CStoUNtaqBJFN1q/mo6mlP10/HDeJnGT1jmF8YkKuLTY5NbOWdttsSKaGCj3ZW6ToBJOQOoWuLKxx9GADPa+HVqOFtXtr2N7cRqtFdWwgKlwCKlahZseRjFdj56r9bNb/atMopC0DolsnCPud45uuBQRwG6JWb6otOOuNbk8U6YwIYf4vc973S1XcunUDjWYNszMTmJpkwzWPJNERUJGseXG0YyQ5TRwXmFPIHWfMkUgI2khLthybu8b+kjUAx0e1onu19999FzduXDM23aw1DSFEBOcE0wPZu+ncqG1ZvqY0wUniouWlaMgdxQAAIABJREFUIcF83ERi61F7bY8Cq6MA7hActYSnRwCwMmZGLHEfpaa07+OTANzDtbP9/TCZ0D7XR17zEWDox33+UQB3FPSUcx4E0kg/cuQIvvXtX8WFCxeUCOMRfNdxYe/Hkyo5jwQxhGRBBwLtnfR6XakZCeBeuXIF29vbKJf25d8JXBxYCj/8Lj8RwH0UuGvB20Pq5dHjY4Ha0e+jP2seuVrai4rYZMEq0VtJjsM50KyTes0pKGxzb+25sspbuabt+mGJCCaG6dMWuc8K4JIAOVxPOU0ygicRQzrlYnK8iLmZKSwvHcHxlWWZeyuVEq5eu4n3L1+TdYW1K0mwCjoq6cSC8SSa0DZZgDHOZwFncSr6SQDl3zV+iRtV2dfJXG+UuOq2beoE68xB9Jt7W9oNJyVDlsBnSCXrgHbzBG/N+5B82YSAguzNEKDi3MRcc172on5kHRmGAuDmc2kkaT7T94S432nsI2hX5GcHPlIJgos9RAdd2Z+4BEWpSkzxs+gcJLbOPBYCYFqlrpII2amh2w634J0uXSlIrooh5PsWeiFvqsZVuqEC3HJs5TNpbUbyczwaYhA0MejV4dV34NW2EQnqiIYNLM7msDCVQ9oZIOMCmZQjhJliMYdCnlatOSFOsV0h0x/rekSRoSiEZPBoAnFDXuSK72GAmh+gxBp3ax+X72/jwW4Lm6UeYu4UUtl5JNNTSGYmEckWEM0VMEik5BjQ+Ym3LlW2zMIdxMEdnBeJo8u+Ax0zuP+SzTm1DcyU1/1CpFVFv7wJrL8B3PlrHM0SwE3gyHwes/NjEm3TakXw7qXbePvN68algxdJz9xs+Aq7KYYYKCNNa20qTLlvlf2VIZ0OAVwhWrE/YSzMbW0+3JwY8qBxNZSeIDs6rFlcKqg1D1qIfiRnZdLIpJltnxXFJetEfuRmqyXkp9E5kXOhzJesOc1cyTrLrgvW+caCuBbAHY0ZGZ2TR0mXnLO4xvI169Uqul5HwEQS1aQmilN1m5A4CBLs3WgMaScuFsr5TArZFF1JCOAqmJti5jR7AKx/DOHQOg3KlSsKXN2nsB4kKM7j2vUDcWYrE8DlzQC43B0w/qNcr0v0Fp35RLlrHL7U0YZ1B/9uFOkEmxMxifJgz4J7VJ7T3d0diT5R90n2QxXAjZMAElWCOOccsVDudlGqVNFstiWaSdwIDZnkgNCqRDChGytLWfv34rqoZL/FxSNYXlpCsVhEPl9Ao1FHrVbD2tomtra2ZT3jWpHN6lggAd+qtTlW7Jry+3/0Z49xtE9b4B7/+z/KEXg88P5RDuvjJ/20I/CwhfIjhqEFrA490aNAWtMz+5SXfJj9Wbp9C6/9+3+nBbdgWqqAUxuwwDDY9XdVeCjjWTb5gQc31sX5Z47j5Pl5xDOhKBsxcNAPyeTxUCqXcO3qDl5/7TqqlS5ch02HAjJJFgRkgGt+qSxgYrfLLzYX1FrL5qlYUIR5iwQSyX6LxTTbY7vXwotrN5B46gQ6+QzO7Yzjv9s6g7l6Gk6flraO2I4QdfWdDvy0j3AqjvALR9FM1/DHF7+Lq04Ft8plTO3GcaGRw7KTQi1SxcoL57D8uSXEXQ9jqT6yfJ/Mo2uTWT7AdqWC+6UNBJ6Hzf0eru91cbveQy0CZAYOJjZCPBMcxXOrv4g7X3wWf5Wi0mwTifpdNFsbNG7Di//392UDvnT2FNxsGrs7W/DX1vHlxQV8/dwKVheKyKTiKLd6uL5ewd1SiFJyAU6uiKWpMRzLpnHUSSBJS7BeB/VWA5t7O7i6to5XLl/FTqmkAC7zzUSdoM2hYZOIPFSTz8rihsrbJO3NWC0Lo6+Pju+h0WlKI4K6QyoOqApo1EoYz+fw5BOrWDm+LIy7uw/W8P7V66g3PVHTGUcl1btKk98kwg2ze7RZLHshY+PGv1gQ4KAR8PDQJluYuglh8YdkqzoYK4yjUa+JdVDY62BuIo9//s1fwBefPCV2MWK5xLFuAVzxwmKzjgG0VFR3MWg3EdbZUOzgQbWJl6/fxaW1bVT6UQQCXMbggPYtmo1Ge2oh8fK/PpmxCTTaHhpkrEZSyGcmkQ4jyANYHivgy8+ex9NnT8BNDBANA9y4clk2/B4zL6nuJJPXAtY83lQMckNt8h2jsQD5sSie/vxprJyeRzSuCtWB30Oz1MTdO2X84K8vwe8X4SbH5ToOgw4Siagw5pIGwEs7KaSojBAgqK/sSWbP0NlpaLMXRYRAdY8NW1XNuZE4kmyQcxMZjyDrOqKsd2ibTFs+yUdW22troSjKHmNTK9E/ZtNLyyhm20iYmLUaDNTGmpvUYTFNGyoeBZFHqLqmO/Dh5/tIzLtwjySBHNCPDTDwI/CrAXpUqu/3kWy7iPoOok5W7B6Zn7s5GOAPX34F72xvoOcMMD2ZwTNPrODs8UVMTRRx/f4afvTSq9ghgBtNi20UG2hiHynsDWVBRCXI9KAZb+35ZDNihqtlwY82tEY3K/bxVvGkcztVTQlpRLIxwkaKx6bRQG0JqYhmM4E5a6lsHulMHl2f4G4XA6rFTBYNldsytml76HMTT6ayql7ky2wCFWAxc8MI2GLtSa36TDT8YRtLs3lcOHcMY8TGfQ8Ptsq4fLuEchuS4fbFZ0/in/36C1iYLso5bFebaNXq6HZ9ZMen0A36AoTu7ZekGbK7w7zGHaRSDlZXjyPl0pKcLPJQNmUEtIKBi0orxJV1D99/6QrqrRC9XkQUW9zATM3M4KmnnsaRI0ugpWMyQ0WMjrXpqUncukE7/4uSo0OmNm90+93aLQnjVcDeaBR1sfhmJlEE4+MTSGdoQTomgCstNPdL+9ja3sHU9LTkF05MzuDDqx8ileA8KqNCmhbSbJDj1QNEQd6jHwRyLhvSdL1XO01aixWKGbFQTsSA8eI4tjYrYttM0GVyYkKuo/WtLbF1FFcDXp/G/k1UWr06fvs7X8ev/8oXkS+k5fwGSGJ9s4n3r+/g4ns38dLrlyS7x/c7IIf8yOQEnnviPKYyGcxkQkxPjeH25g6aPtVxTbRbFSwuzclc1Op4iEdSmMpOIZ8tIpXOic3aTqWCty9fxns3rqNDMITKAY5N0zw4aMhRtW6UcQRHJLqRajNVJPFy4mb7+NIsVpZmcXb1OKbHM5jOJXFy9QQyUxNy6df3W7h3bxulckOOs0QDEIiPxNHmJnd8Bpn5RSSnZpCZnIIvrqSaN8ZN9OiX7NEtwmyuBc1Bt86wphoxAJHYuREAsJlCRjEjgIlStYd58SQ5DAYd+B6t7VsIOx2ErQYGnTZ4dpIk+yBAmuB+30NkmOXGK188n80Uo6ASHR7kLZomvpDc5CATwNVMUqLzqobRaVIAczBjM0CpXEa9Wcfq+dNYOnkcToquBBFsrW3itVdex+bWrrC32QyyFrsWrNSGrW3Y21rQuA/Imn6guFYgWVWc8vpU8RhS02EFlP08tsnHf5d1nwofUdISMD9gsdvnlraoZJwaGpgAg+rmwvxOAbFtY1+AEmOPbuZpgVdI/tJgTZljLbA76khgm+HWFpGqSJk2zZwpYBfH9CNyfrXBrYNKn+fA7FNrWX0i3m9ibhnP/9q/+rStwsf++87GBn78//6pNNzZZLLzuDTmfV/ANFrrsyltG2i0lrefT7NtdU7il4LW2kDie6XdorWrJZks4ZCg6aHZqAlxzE3GRMlK9SBfj6pGNvcIiAlhzFfSGJWlrNl5friGeZ4Pr0eLfV+UDW2vR/6X3CQvmrnjdA2Q/QAbRWxqqgJXVaq8EWTVeoDZ11LrEMSVG+se5ujpRW1JSlwPCYjJ1SF7Cb1ZJyBR4rLRZggmrA8Fio2RCBRDKuMiV8hgbKKAY8eP4szZk5idn8bYOLNddd+kdsO0TdUmuV1vO2Eb7bCNcruMSquKhgC4XLMZTcLs874QXTmOCdaqmpZ7MjqdqOUxlUYp1m5uWm5sXruDKBIhkOAcZMadBS0F1KTilc1Ah0CCsUo2NZmMYzNOR62S+zy2AuKoNTQBQxKfSAhgxAO/07I44bKxrio2zR8eiFUix5wC4aEQBtgEFmKGgFlKEhYgnmAFaZh+iN2tXakF9vfKaDZaAt5yvKgCTrNrpYnJOcnYuUs0JckkAuDqtXxQc5nJ2uwnrPKFb7VSLovahU5CbAhzPaZ6iNcRSaDtTiAqlDfffAPl8h5WVpZxbHkRi4vzMg4qlT3UaXXYaMh1zM9IFQvHuCUZWuCZ10HgKxFAY0CispbU6zV5H1evXsbt27d1nJk9vyUUqQNLIGQgzdvUJUquTV63fJRkFD68tz88YXwcWDp6v8NA7GHw1d73MJBqa9jD//6oSWsULD4MIts14eOAvNHXtdf1Z5k47fPJGjOMAdB1ywKzbEzPzMzihV98AefPn9e/G5UZ51JrOe8LGaMzbGyLUpWEPBJDZN7rolQqYWdnR85vq9k0tqh8vUefo4+obw+dy0eqc0dAXPuZRo//6B7jMIjL34fZkjKHMiOL+05Vd7GSUQBXyUxy/Q+vqwPlrRxX6RGMCostgGt1Cbao+uTxOXruP+mcCqhi1lSpTYyDB8X2zMacHCtgfnYaR4/OY2lpATG684Q+rn54He9cel9AmK7POY91gtoh0+5cMx5pPqPuAJzr2PPy2h78XohoXJWyQj83pHMDjRj1m3E9kJgq3bNpHcIaQRW/EYn0MrdYUsBbvgeB/wgmxxwh5YoLilaCUhNpXWOOe8i9Ot0YSJSJIulEkXK5H+ii363LbdCt05pHFK8I9EYHINoup9wYki7XFdY+mhXO9SHq6I354+yr0eFBXRUcyWQV0LbPWiqG0IC4tFkWQLfPY0yBAK23SYhXEJfHikeVmb6JKPdyjEJqo9+tyY3QaCLSxdRYCpNF9iOovCXQTNIWXR44N+taIfW71L+EiyPiVJTiekg7YK4R7BDQtSPqohdPodqPY68Xw92yhxu7bew0oyh34hgkJhBNTgHxHBDPwnfS6DlphCTcSA9SyerMuPWpQI7EEPAWZa9Hrw1pBXA+pvghCBBnL4SVSruGQXULg/W3MLj7YxzJ1rC67GJuLo+pmQKCIIFOOyoK3Lffuq5WxBx30S4QZb3AGpM9KgXQI8afUU2+VfvN3btVycpawXLYKL9ZCwkh21rQy7quhB+dDyyOZ+Js+BnYD5D1W4p3E2+gNSGzYkkk53quPVnOGyQ5kfB24ODFuUQjHrS2UnC3qyRN7plM/q11vbFuMIczcA/P+wR6+Xgqb3ljLAijD8SpgmClcQ9kBBH7GqyVkrzFYwbATQtoK+pbo8JNiwo3qbFehmynRDY6xZn5TP3StdaU9ZcAro9Wp4tStS4gbq3ZEsB2EIuJfXKpWhVFLhX+YtNulcycmGSvYNb/WMwQKdPidJfP56T3xlgrAqcEUKVWM30asWA39Q9rH55L9gI73a447rRaHXH9UOW/5C0Mz7XZhutYNXWwXEOGEMAaZGZ6CjMzM0Jemp+fFyBeSUh3sba2rsKRfjgkgLLOITmPNT9v1pXhj/78J49xtM9SjDy+z8/9CDweeD/3Q/r4CT/LEdjb3X2oVB821h8akR8tfB+9V7P3e/RwPvjrwfPt376FV/73f6tgi7HY0k2V2nLw61EMTrkP7RLhY+5IGqefmsfYfFoBXDgMKJRGeaNexcZGC6++dg0ffngfrltAJl1EJp031jAB4hFfmFBcnLQwMkwiMo24eTChctYcRL7L4krELwG3OIa3b17HYKKIgZvCsziOb1ZPotBOCYCbQEpqIrLYWSj10UUv3kN7wUU1uY+X6m/jg1wJb63dwbFeEf/FzFmcXRiDczSBzMlxZIpZJOlBw7y5KG0/QwyqbbRKe1jbe4Dtdg2lqo+d3QD397qoJbMIpgqoeW1E1uo4XsrgV1a/huK3voWbJzMod9Zw+52fYPPBVcT6fay/9J7YUcZnx5BdmEWz1QR2d/ALi7P46qmjODNfQMqNYr/Vw4frFWzUY/ALxzE5Po3FfBaTBABov+KpwqxSq2GrVMKVtTW88sEHqDQaAt6yASDps1TXSJNaNxcCgkao/KLVrzu0tqT1Le9D4MLzuwijbMxo9hQX9Fajjr7fwdT4GJ48cwrLy0fRC3q4d38dH1y9IQx2Ari6uVPLRclikN3+w9Zaqrg+KExZWBwexR9pJljFEBHHMCL2vYVsDq1mQxpe3DoUMg5++5cu4Fe++LQwCuVLB9mwYOU47tPbhlZatIep19CpNLDbbOO9Bxt4/dYD7Ayi8Li5CtmAMU05YfMbi6qoqsrExi3hYr9cgxd14GTGEQviyIbAqbFxfOnJVTx37jSySZIXtFlT2tnDvdu3JfNSQA4BpgfwqBKR7CQ2m41llLjJ9VCYTODccyuYOVoEYj78bktUw52Sh8sfPMDfvnwVYWQMmcykbIDSiRhyDjMsU0jSfk7sS9WOR3NmteinRTlzQTJU6lA1ywNFRVLXBxt6HDdid8zzI5v6iGR2SU6LNMN5HiWcUZtYeqL1eGsQnZEWmGYUwVsDRBB1GAh425f3I/c1TGexnRsQZO9SbqC2PYkI/HSI2GQUzoILFCPoM4ubm8lGH/5OB9HdEG7TQdRPAbGUqk7dADuDCP74zbfwyr1bCFLA0YUxXHjyJE4xGzSTwZtXruFvX7+IWr2LaDStTGOxZzV24jxOYtd7MEpHM6dGx+rh5optdtkGi23wi9p9ZGLXscRrTXMDqVgNaA/FZiCjn3ilRuNIuBkknJT8vWuKbdn+04416AqIRJBVFTy0qz6wGH0YZDi4PIaArlUcs5VAJRXNvwYdnFgYx7NPLCOXHKDrtXB/bQ+X71ZR67KJEcGTq3P4ne/8Mk4fXxDVdKfZxv7WLu7cfYC9Wgtrm3vYqzSwX23g5OoZVKp1fPDBFRlbF545h/NnllDMDODGqVph7h5t+YE7D/Zw8WYVW20H5WpTNi60VGT2HjeqJKgUCmN46uln8OyF53WDHFET9421B3jvnbdx++Z1dDsdsaRMZXMoTEzIOOOxIyi7ubklmyAyjefnF2TOZyxAvVGDH/aEfcpGbyabQ7vlYX5hETdv3kYkbKpFMsElydzl1UMrNFpkdhB220iEPrIJNibYguD5akue3uRkXljCyVQcuVwed+9souf5mJqYxMz0tFjVb+3uwqONHxtEkSgc5lHJRpFqsxa+8txZ/Mvf+jbyhRSinKMHLrZ2m3jp1Su4eX8fN+/v4vrdB2i260DYhTPoYzo3jlMLR/DC+aM4d+403vrgQ1TbbXS8OkK/gePHFjCI0Qq+Azeew8LkkuQUEwwimFxqNPDO1at46/330WSzk0MoEMNfo9I4qDUE7JKMIFVp8VyJwE2s8snSj+DI7ASmxrOYny7i+JFprC4v4PxTqxibH0fESaJZbmOb4PZuVeYHNob4WkEkgQZV1+k8IuMzyM0fRYJuDIp0ymvRetQuKkPF6FBdpM0ycrrtl8CD0rxUEg0faw09yeEQ8JSbYdnlh+gLSYJOCARuG4A007qS3Z0i8YUNN1r90cNBNtEERtjkUCW8XPsjNwWXB2K1Kgn20oDR98dGCAlJApSaBjJV9kJ6IaGBlqeiPo9JU4XXV6frYfn0EuaOHUGuOCHzc6NSw3sX38W1azcEUJPGgyVZydSt6/Jo89/OX7FhJv3D+YWjc59V54w20C1IoE4E5rHGuldqUGmQqe2+HUe6fCgxiI+x1mz2vdjmr1YNut5IE5VzoJk/+TjOqZyyqWSwc600mIwy1z7PaO0+nH+5NhkQ/eDzWFt527R++FiMPo+UXAI8P3w8RwHcj2txf9IGdX9rCy//xZ8b3oGut2KjZq43yRplpqyMdQMkG2WmVfGxmSXEzAHnJFWoErwgMJfJ5pFKZbShR6A2GYfntVAu7Yo1N9WIzL0lIZM27LVKFa1WG+12Z6go5djqej7iMVfUBARmCdRyHSORg+SjHvOhSdTpc/wCvUABXM69bCBbO11eIgRXCYhZFRkBlAMAl2uGqse4dghQbx0mJN5Cc+ZUf0KwVv9mc3CtNbYlj3GNl6PG+jcRRTLtIF/MYGKqiJWTS3jyc6uYX5jG2ERermWv20bXa8Pz2pozy8YiAYF4Au2whZZPJdAGNstbaLUYR0KQ2UFkEBcr5Ug/Jg1G5tjSqUgdM+haopocNvOTiaRE0vAW70cR9fuI0Z5dQmMNEcso2al6ZQOWltEJKjYlq4HKKBNdYq4Tfm6ulxbYYS2m1xnJVHGkMhlZ83KFooC3sl+TPRprOTrnJIS8IQ4rbI46CalbuH+Qz5JOaaNZgAfNY+Y5pCrVpfIrGkO1VEVpr4SN9U1UytWh6kSVf6q6VfBW37+uf5oXOwrgHtRcdsOh84cS7PQxOzuqjmQTNZNJoWeU2XxPVMt2vABr65v425/8WO77xBNncGb1FE6eXJEM8wdr97AjCsuSXHvpTBrZTA5ZqrlAZxLGp7ARrnalJByw6czrRGwVIxG02y1pSpPASZtXHbMKmvFYcR6T2Z/nhiQFjmueX7N/kjxW4yjxaf2GvyuAe3i/ZX9/CEQdUeIefv1HAcqH15GPe8xnAnBth/3TPvihOVv7HNYqPjpU0tKZgGryZ595FidPnRxaJHP+4DgWcNbz0Gm3ZJ6jzST32zxX/DvPJcEN3tcq0vgYArv2nOru96OzvIzk0T9/VgDXELpGQenDa9gB2HOwv/44AJe1kvQKJGZEP7c9j1bxbtcWIc5IvWI29COuDboumxNjyK6P+tyPOv+fSEQYrutK+tB1WwkM6l0CjI8VsDA3jYX5GRxZmBGyDS1Kr3x4DW9fvIRao41mm9E0VL9yn2ryW426nceGdUZGnGZcIZJ4HdZpCkoqM9OqkNX5QWh3VMoJKKQEMlFnS1SKjRChlbIrIG4kkUKUSlyjXqWzFQYJcSwjSDwUS8gUoIQbyRGnoxkisjfgmkfSHlW1uRzXA6ptPQVse01R4QZeFX1PQV3mzzoxZuSyVxIVW2VaNNNBg4QU2hMzCsElScd1kUlnkU5lFKzh+5U1mDeNxRIgl3nhtFoWAJfjhsQ98USD+KBJ3JDmhVN8EY8wPbaH2KCDSN+T/Z0bC5FJJ0SkQJVwIqFqRZmv2XPjOiU5r7qms95O8n1HgcQgEJca7rtYJ3gEkeM59NMTqCKHnSCN+40Y7tSASpBBY5BHEC8ijHNv4NIXCZ2Ig3aEdMooArOe8T3z+fhdSA2GeCRrp8m7jhCQ6wdIBD6cMIDL99GpAfVt9DfeQf/O32Ah38DqsRRmprMYn8wjDBPoeAm8TwD37Rsyx9CGPxLtyo25K+qARgCXVtoK5CsAx76IjnNLOhxd56R/Y9S1D/1sRBu2lrabIEvwlBnJlM2q4jSuaNa+2bh2CIAr/TwlHtq4Db4W16VhXi3FALRQ9jxVGBv7ZM29V/tkkrk432qcB+MxdD62tu32uQTABVCpVIQsxR4ZwU4C/HF6i0tPgjVRRBT4jOUieEsQl25jjOojgEuRAWspycKVuopjWgHcoROJ7MkM0c+qToSXy72q9lZINNyvVEVtW6ejF93sHEeA3P1yBfVWW2KtRLPPesiQ5Th2+Zkk/zfJ6A1aEBeGBAXaFvOm8SddsQ7nsWFtpM4GtnbXzPFewDqzi0aLOcUeOh3GoTCWY8QlyQoL1AdGplob/CNjyew1C4U8xopFrKys4Pjx43I/ns/bt27j/v0HJkpmIO/b2mnbyBVVVhPEjeJPfvzqYxztM9Qij+/y8z8Cjwfez/+YPn7Gz3AE9vZ2P1Kv2ubiwcM/A4B7GNE9ZHv0UEGtbSj5/72bN/Div/lfh6oLy9ISazECNrQ/EfabFqwPbRS4eIY+Eskuzj51FKfOLyLuqq0neYNsKLbbTezt9XD58gZef/19tNt9JJMK4IpVL5nlVOEScBNgwRarJlNEiFCqtiCA4onlaxSOiB6V2ehki3j30nW4yOL09Ak8kVjCYr2IlJ9EYpBGPJJUBa6Ex7NJ2UUvbCFw2thP7+HO1D4uu5vY6lXx1JHT+NLiCczNphGfAgYpfmaX0j5pKrWCANVKDf5+GfWddezWtnBtfxs7/SLCElWWBUQzBVTzcaz1W9hc30Vs08f5qSewdOHLSF5YhjNooHP5XbQfPEDgdXHjjQ9wv9dAfdrF5OpJBF4f6U4bp7MJPL88idMzOSTdCPbqbdzaqKMZ5uCMrwiAO+UmkAl7SPQ66HktUXGSHbZVKeODu3fx+pUraHW70mghAKTt7ohYQOtecgCfRXAsjrFCUdSjksvIQtCnCoPHLCJWnvGkIzZpbMxxAzvoi5kM5qYmcO7MaSzMz6Lre7h7bw1Xr99Giw1hyZkZwnAK4FrwdGTDd3hTbRWgn3QJSTNAGIhqU5dNZaTAoMUKwREnEUEyEcE//8aX8Y0vPYMUvYYsKViKcJMxxaZXr4M+sx/qLXhtXxReNza2cen2fawR0HCS8KkAYGNUiiplJ9v3LazgIECKygQ3i/1qC7FMTqyHYt0Bjo9N4MtnVvGVp85hLE07JNrDaQEa9ALUSiXs75dQI3hMMJl5SrRNDjxp7pOAQJZpjLuWeA/FhTROPLWE9CTzPrsImk1E2z56lS7eIVnieglOZhZjxXltLCXjyCUiSBOAJ7A00JxZUQMQbDJNJSnqaN3C6yoeR7/Xk7EhjXjZzejOnOeVzE3NUbFNMW2MEeSUcyPWUyNfxkJZWbQKrGijXRWjzOeUDYolFxgWpOQTCTG1h0jQI4KpuWhuAqHro58LxEIZkzEMHFXs9Nt9BHtdDHZ6cOoJxIIUIgzJ5ZzhBCjH4vje++/hx1cuYZCNYmVlBs88cQLH5udko/zXr7yFN9+/zihkRGmpRLa2zEF8aSo1tQC2AK5tyj+KUWrdAx41lgWAMZuFw5QF20jgd2kG8JDGeH+ynE1GnTRROEexscBNEAEKZYgrm5QoWkKMAAAgAElEQVSW1mTGdmW+FGs+sdAZBdis8nZkxbGqJWnqq6qUFxktgbntXT02hafOLCIZ66HTauLW/R1ce1BHy3fFYvPU8rgAuE+dO6VzjBdgY20bf/bnP8A7l2+iTXW6PFNMwKRyuYZKpYZiNo+JQhZnTxzB7FQGOblWmL0MbGxV8MGHd7BVCxHPT4s1IRutBGxJLGk02VTrYGZ2Hs88ewHPf+kr2C+VMDZWRND1cPGtN7G9tYmtjTW06nVRSLFZlS3kMTE5JeeBVqMEbnn8qKIYGx9HMplGtVqXfBqv25EspvHJCWSzeXQ95vsl0W53Ud5fl+sok8sJMEHrtrFiAfl0GrXyPhrVMoJ2HfGwKxZhZMIHgYdUMobxIu2quLFNIpPJ4s69NbSabSwuHMGx5WN4sPYAt+/cFUvcvoYlIxZxJBtHrBQGXZw9PoPf+1f/DFMTWUQdqp/i2Kt08Kff/Ql++DdvoB26qDS7qLXqiAyY4gREfWAqk8Xvfv0Cvvj8c7h45Rq298voBS24sR6OLc8TWUXT6yGVnMDc9LJYmXLMtc1a8+o7F/HOB5dFgSvXNC1HDeN7tLjRpoIqSsVFQ5oNHM9sAEWEIDJeyGJpYQZpN4pMAnhqdRm/8s0XMLc0CyeXQ7fexe52Hbube5KFRADXlewfF16UKlwXAQkNxXEg4YpKWBSYAsYebG61HlI7SgEdTE6RTkkKYkrOrWxyDSAtTRQebqMMlchYbaxIk5dqP1Ea+oj4XaQQjLgSqNValLmhfLxYnYXwRUFs84nsfGlZ4AbwZiyFcY6w75sM9uL4uAABZKaTkKDHXdn4LckxIiFI7a+pCJyencH8ySU4zO/MFsQaPOj6eHDnHt59513s7O6Jw4a8hnFjsfOaXWvld4VNTBzCx4O3h+e9h4BbM9XY5rKASULyUkWskFnkmCoAxyWBzTs2fdjUEWCIub3ma9SKjY+VNUpUmZrfySYr37tEg1BlYAFOuxYdqkVGQdZRAPcwEK29FVUV2nMzHFsjQK2ojK0qYqRW5+vQQpkK3E/TJ33cJrW0vYXXfvh9ATDpbCBXmNhpEygikObASdAWUm2MBQCLReU40haYQBobMJyv2l5HiCpslFFBwa9MhhmvWZn3SAZLxKNS1+/vbYsahtZqbFrz3DUbTVTKFXhtWssG6Ad6ffu9PvwuiSZcy5nfRZtazXKX9VpU46b5248MwVuCu8rfNLmDbBAbMExAW9pA87ucY5NlKwCtKoi5/omlsgAR+ru1lKP7DUk8ARW5AgDrTdTHct2rBoo0N9aV2Uwa6YyLVCaBbCGF4ngWR5fncOr0MqZmx8T5gA3Ynrhe9CS7loQ2Ngl1DAWoNSuotcrYrWxjv7aLXo+NfpLfSMZwRInLmBqOcxLoUswrJAArkRMij1aCZTQutwQb6rxke7Tq74uV4whDUuY3grYOm29iY5w0MSqaTW7VbKrgoT2yacQaBxQC0DzvfD+5fEGybhW4ZfOeQ1+BW1FhxGzzn4pcbTrTTpHjivOURIFQPRaGYtPouilV3Ef4OAVwJQu3XMHmxpZ8HypP6P5kwFu5ltQkwViVKihmM2E1+3fEZcTMEWplqPm3LD/X19fEXn5qahyFsTy6XSXASvO554sifGN9Cy/+9KfiDnLq1EmsHD+GpaWjMo7u37snMQuMU+A8li8UMD09g9m5BcmWrNebBoTVuYxRGKxltOxX+wer3iRIRACQqkcC3qJ6wUD2EwTeWWu3PU+cP5rtttTdUjubGtnAuJ/acXhoPj8EuElXwKo6P8Y+2b7A4XX98As/CoD9JAB59P6fBbzV1zeEp0/91Pq5Rt+z3bfxvFkrZJtjvHLiBObm5gWA4ByocQ9mnmEGdE+t6enaIgCMubZJeJFxaNStCt7ShYBRGbaJ/uhZfqiwfRQz3xKZDg6+dnBMA/4jfZmR4zG65h4m4tsMXJ0/Q1kTCExaE1dV4KoqVdc0q+yyStADd4nRte+ht2nAW1Uef9oKdzD+PumU6pylRGBR5wuAa6xBBwOMF3KYm5vG/NyU3CYni+KWcOPGTVx67z3slWooV1sI+3QcUfUtFbBiTS7XFOu9CDI5zncZIV5Q8dqhElesXHg9EpxR1eIomYuEKLGGN3E4Gh1yAOCKyjYSl3qVMRYK6KqVsoCi9t8lh5dgqbp1CFwt+d38vARLNVqHpEG+DToXuYkoEoxy6vcAKm993lrotSvoNSuA3xT3JPYC8mlazg7gRHkOe2IHTxA1naKThqpeuf6kqbajSxfVx3TCiPE+aXH1EDcNUetSqau3eMKVeoLrOp1xJNOe894gEPJvdNBDhG5EcvOQiJHUos48cpSkd6A1LEcL1wSNAFA7YbneRDjCGtoTcDrsNoUcSwJYrx9HJDMNZ3wZ9fgUdsMi7jYc3KrEUA6zaEQK6MVy8GM5BMwijiTgM9OWymrWjBJ7MMKjVF2mdo1Gop24JyChfAjg9gMkqcb1GogwGm3zHYR3f4qFXAOnl9OYmspIvRCEDryuArjMwKXggVE10WgX0ZgBcGU/RxW2nusD2h0HksYZSd1s+rH6s3HVkLpZ9w8qftF1x/7tofnd1Kd6ZWp2M51IrIrTEp4kb17AW73+rVJX7XrVaYfnT/d2uq/ivNlijJMQqJVowdrbOnHQEpsApgV1bd/EkseoAOW8zH/ne66US6hVa+h4bdkTMGqOtZW49AiVfSDuYrRLTiXiqs5OxAWwzdI6OeXqd2OhbOsqOm+wdhVA0vQGdU01c5XURarApcq20Wpjt1QWALfV7ZFWCyeVlrimfYLMzZbYKfNYsudqhSpSuzOfN8n9vVoRZ7MkRyTlpoQFdTriTQluca0HSCZj/IasOZ4At6xP+Huz3RGyZLPpyXvQOexAbS3uSMbVQxW4fBtKApA+3GAgxDq+J+a/88bzwnpvbX1d6ptWsyXAso2hUeWyuvloraVW8v/5hy8/xtE+Qy3y+C4//yPweOD9/I/p42f8DEeAAK4W4wd31r3T6JD8hwO4j8BzZdnev3UTP/t3/0bdS62NppncraWMnaRlMR75kvYGmx0RD0srE3jm+VUUJjNCUGSnk8AMF/JqNcTaWg2vvfoebtzaQDyWQzY7hmw6g4xLK0s2JJSBKhtRWRB0IbPFsTRhI1E0WDwPokiZIi6IAl4/jgeXN3E0nMEvTj+NOZ/gLTMOabuWZNlpGOdkL3fgowPEOhhkaghORLG77GMrVcfk/AzmxueQoSWYEyCSoA3iAOKu22zDazbQ8prYr1Yle2B7p4xbd9dxs1JD/he+gsFOGwtdF6tHj2GrW8Ol0jqu7+8hnihgYfYkBukCTj1zFs8igemLtzDrAc1EBJe31/Efr7+G5pEMFp84i+ZOE8l2EwuJAM8tTeDkTBrJBFCqtnB7o4Z+dBzjUysYz40jF48i7nfRbdThdVro9fuodrvY2N/Dxes38d7NW+gK+DOiwOVRtjsL9oRYjBLISGekYBfGI4s+8WE01mSJuIAHtOygNR7PB+0+I30fc9OTePr8OczOTKLVauDW3TXcuHkX7R5fl6xVQVmlyDJug8NCz278bGNBmKa2OD00aA8zHQRL46ZSFDuasyqZLkFPGiUUleTTDn7vN7+NL51fVXWoAJQKTLMRL/SAMAC6bQFwq7UOKs0AH97ZwLu37mO91oDHzx6PoU+7IW5KfNplcSNBS0AtYKzNFDMkEEnBC2NidVraLWEhP4bPr5zAt79wAUsTBURomylKdUaccSc2EOVpo95AvV6XRlosnUTo99Ahk7bXQzykdXEU/bCLbqSN3GIOM2dngPwAfs9DpOkhWvfg73Vw890H8NppZMeXUJych5tOwnGjSKVpX0gWsFGZmcaAbQawyI+KRbFpfhplGRl2at1m7Vm40WfwjgT1mqnK2A6KHaHacEbF/nlEVSZyAtPIELs9fm4eRyrHTKqQUfbKMZFdqs59ZCIK+MGLUTqHMYBkg1gXgeMhOhVDfM7BIK0K5n53gKDcQ7DlIVoGXD8jAC6ViYj7qCcS+MGV9/FX772B1HQap1aP4MzKUcyOj6PW6OAvX3wTt9Z2EYSci5ShLVsFC+CaXBG1sdUvC0aMklwElPhIRuJBo2J0828B3FHwgOOLxbyAEYO+KAoVY9c8Yz6eig5eB2wayiXLrJSEKyC8ALgB1VRdAchMj+IgF1DmettaOch90b+ZrZ0I8XntcKMUIBULce7kLJ48uYBYn5uHBq7d3cbt9Ra8PlXuIY5MJ/Fbv/FVfOn5p6XRzFy/vZ0y/vN3/wKvX/oQvVga7dARBnStyY0rmwMOpidmpBHtxHyknIHYaXEs1eotbO1VUW/0xM6qMDEtGx5urNxkSpS4VMWm0lnMzs4jmy1g5eQZARTOnj2DpOvgZy+9iA/efw+ddtNk+jJ6irOSNkqPr6xIQ5pZudyc7O7tod3pSNOCGyfJrJWJk1FRLhaPLmN8fFLsZ8fHp3Dj+mVpkD/3+edRqzfx4MEazp45i7F8DjevXcP9O7cMM74qbHTamZE1n8s4GC+wURKTTEVu/t59/6pYi2bSGTzz1NPyt9dffx1+n+9BSRTRCJXvjrD84/EB5sZc/A//4r/EyrF5xJIuBlEX9bqHv/7Ry/iD//g9VFoRAc67bNKHzMXiNRVDqg/8ztcu4Ne/+XX85JXXcO3WbTgOcHSuiGNLsyI7bXg+3NQkJieXZCyQ7Vup13F/YxNvvHMR9zc3EVIhxk0d1/GRuds2Ee1Y5/ulck8M5gaa90rwhk04no2F6UlMTxSRYb77RAr/9DvfwMnVZeTGxxB2Byjv1LH2YEuIA6QHpUg2oZorGkcvFkcQS8jPkhMsjX+zRgxtxKwC8sAOWJvLEbFHt7wgu/EVMpHkGWuhJuuYsTaz65raqWmOtappaBdnlbtmDjSuAnbzzDmNmcZqRWbnSaNcYQNGbGAJyAVDd3k29kURF08gm6MSOo6ep/maXEM433a8DhqtJjoem5Sh2KbOz81hYekIctOTUguwERh1U7JuVvb28f6l97C5tiHNAoIuo8obbRCPNAYMgMuCTT6rHF/z3TRrRBkmqhE9/naNkecyTU82jeUzGktEq6pl1lbcKI21SW3UtJJnHBP2fjqTOWiUG+u2oWqNhC7zn5qIqArXztFcH9gae9TXYYDDvu/D1spCRhBAkNEUI42aEeDDAhbyGczfDwMkPDZU4F749r/41N3Cx21SK7tbeOsnf4FeGMJjM541q4wRRxqvCrApUMtmHBURnDuFUZ+kowqt8SDzeL1Rl9iTar0qNqF8vylmrWayyGTp0KJgL+fQUmlPlIhUE/BvvH4JRNUqdfQ6zHJlg0iVJH2fdVNEgNxelzEAtHtmncAGumYQiuG8UeyQnCMW60J0MCC5KJh5XdgIFwVVBMiVjFDWHrSQVmWtZt6yya2qRiEjsu4zeHs48Efsjgne8nceOa05+N7iUYKnSaktx4p5ZHMpuOk4MjmCuC6m58ZxZGkG45NZZHNUt/I9Efj2RUlD8JaqZboR0fqvUttDpbaPWnMfjVZFGrVUNcWiacRIFOtzLXdk3udrEjgWhxOpi5RUyXlG9l6DKKJUkNGG2GdWrph72mpkqJxnpqOT0gxaAXBtVp6Qs+zNWFCTgELQW4AbKo7jcn4JTuZJ8HRTYhFIRwPeOK6Yh2sbvFRrsfknDk6MfOgxG49uF3qtUznCGy2YU8k03IQLN+EoIBCJyXrNRu3W5haqlapZ49jY5E2JaQreHrxv6yIieweuP9L0V2BnFDNiza3KEd2P3Lp9A2tr9zAzO4WJiaKJNOipZX2/L43YzY1NvPTSz7C9tYWlxUUcXViQuZTz4/raurxP5pzyvRUKRRxdXMTKiZPSZGX9wJpElLRGBc5MY45BezwOmvAaGcT5l4+hXSNrkanpKeSLRcScuDgrXb5yFXulkmQJ86LlXkTXJJ2DP+lrtK48/LOd5w4/3s5hh/9+eC92+PGPAkx5n9H5dRTQfZRTw6M+i33d4fMb29tPmzxHH2ffh63TFWj1ZR4keEUbZY53KqII1NqcW1kTBRBRa3oL/Opn17lG9sXGNYfPK4pqIQ+Nklk/2s/RmsF8ikeAuCZB4eBjmvsoMKzH9SFyvQF4NZ/XgjsfVeCOZuASCeTawC6PKnBVCa5fWitp7quplYbKMHOP4Ro3CsRy7dN9xMfZR4+eu0eNq4+MvUcAuGRzWKeFYj6LmekJzM1MYG5uSm/zU7hz7y4++OAyNrb3sbVTRhgSwDXWxSTPGJyO+25eU4ymSabpPMF5GWjU6uhQiUuLdImvUTt6O/aF0C1zkAKOqlbUNU2thGXzKM5xYq3O50gkEXNcQ2RiNatALvOzeZP5jvt+Q6KV57VkJs7BPfGYEVK248TNWkHAlEBpT7Jx/VYNXqOEoFMTVW4uGUMh7cCNDeQW+C2JWMpmqIJlP47XQUKViq4jjl2aNwoh+BdyOQF8WHPTQj/NtSqt9QGdOrjOcP4lnZAALkl0dCHi3hEB96EkG/Yw6PfUVSJGkqEvAJkFy7jGcAkS1wUqjyV/NSL3YU9xEDDzt45ecxd+uwK/U1dHn2gSTvEIMrOraDpHsNOfxr1GGjcrCVT6eTSiBXRjaXTpqkViOuM26MoiBGh1U7F47QGIZ0egJY2wzmZt7yPWp32yD5ekpAEB3CairX0Mtt4VAHc+28Tp5RQmJjPi2kEAt0sA9717eJsALp3teJ5iHmJDAJfPrS6G6gskrGslisrr2utJa2khR5kMZiHoiaDB5rgaMihrJtZS7HUpqjgEfdXRUG36JVrC9J/FAlgIaI7YbFvgVocxhTo6F0i9ZBq2sgbHoqoObTSkJ2F7INwLELikgxXzVsfGxoYgIHscPMechzlvsg9GhwM+P6+rcrkkClx1PGB0l1HgylLObOVAFLi5NDOh43AizI2OIklQN+kil04hl+ItKbFhjBFjLZtMan3FOkevTtuMN/O1VeAGocQI1ZpN7OyXJAPXY++OziRZxgn1UapWUGMubotkAu5uLRGAdRLd1OLm8/P64TWTHiqRhxETujgNo+Q4P3PPR7IQAfFarY5Gk3u7LtodT/7WaLZRr7ckPsVGlZmn0XXhEICrdBIFbzk1S56wm8Ds7CxmZ2bFSnl6ZlqOOUnsZcbv1OuqdyEJ1hwvG4Nh1/T/9JePAdxPq0Me//s/zhH4tNr3H+dVHz/r/++PgAVw7brxMGalG81Hb2Qe8Vdb+H+q+vbgsZW7t/DWf/j38gdhqkvzYyRDwQAQhwtrvpSwe8TLyUd+LI7Vc0s4fnIOiRRzFbh8aTZMsxmiVOri6tX7ePvtD9HuRJFOMdeVeZxxyUykdWY0VF2HfpnsN3lPYvyLSDyOrsPQxT7cnseUCnQZR9uPoXq7gSdxHF9OrmKs5SLmZATgGcSiCJl9G1Pr1Gg6RCQXRawQQX+6h/jJOJqLcQSpPnLxFGJMKYwx74MSKg8DLpS0qahXMahSebuHnUYN77ebeHO9gjt3m3jimRew8p1fxus/+ynmU0n80rNPo1Wv4aevvIZ7uxV84SvfQH5uGdfKFaysHMPTG20s/fQaFnsJhKuLeKOxjv/r6ouILRaxsHAEl998H/7+Dp6YLeBLZ+axMpuBEw2wX2rgwWYTbmoGU+OLKKRySFLw5HXgNZsC8LQCH+WOh3s7W3j7yjXcYIYBbbcM+PSQAteCY9Ls0vw5ql+GjUebAyF2XtQrsLnFoo5NJhYGTAoJsTAzhc+dO4PZmSnJlLp19wFu3r4Hz+9rYWwBXFG7jNgXj2zoZWtoGH4C4IrCTMfCx27qxBbTZu7RSlbZegRvmUHIfNb5qXH86//qN/C5k0vaqOR46hEwJEuVuz4Wfz4GXhvteg2bezXcXCvj0o01rFdaaJFNSLDV0VxaUXSIPZ8qeljEiBZJbGoiKBbH0PXJ7Exhd3cHEd/H50+ewm++8AKemJ9FEgS/aeWtUmQ25KI8DwKY0xawpwVqNi0/+34Lg24XMUoQuxyLNbH/zp0YQ3qliCDNBkEI1LsY7DXQ326i9qCJbOoI3IllUacz73eQjBAtGtrmaYPbWoSqXRs/Q4wEY24AhnPIQHK9ZEzw8/PT2nxGO2lxfEiOkuai2GYCm1W2EShWzNYeneUjj6OA12xoKfBgGxFGWmEUMxLmKNc8N3/cCKocS4vjAD0EiS4SkwnEFxwg36dYHn2Gm7YG6G21Ee76cLw0nGhW7KsGUR+1QR9/e/ND/Oj9NzBzYganzhzF0tEZpBIuPrxxF3/zxgcoNXguyFKgVlEVD1rl6xjWgv/AjniUhDDaINNi+qDEONzcsuC/nepHG1t8rGWpkogRDNRulqohHm/+ks/lUCzkBXipVGto9/oAG/c2z5wKWGOLKSQZk3E+VIKYa2z0fdmfZXsmgIi1UPaRTvTxzNklrC5NAUET1WYdV29u4cFOF15Iqy1gfjKBf/KtL+KFLz+HVDIl56uyV8IPfvQi/ub1d1HzE+hE0mj3YnDSebHK5DiLx9XaiBt812ETieBUG6VyTS3ZVYckylY2TamUoPKWF2cqk8XU9Izk6q1vbCGXH5Om6onjK6KCIIv3zu3bkjHOQaSqIJ4XWh5HMT0zi9XVM6hKzk4PtUYDGxub6rguG2VeF7SLjKDr9zA9xczdZ7GzWxIFaaNRFfX8l1/4qmTj3rlzD0fmj0jz4/6dO7h35yYiYQP9XgUDn5lUIbJUmiZjmJzIw0lEce7cWbz62hvY2adCeIBiYQxnzpyVzeyVK5fV8H5AQG+AOEkUbPhEmM0YQTYR4r/+zW/j88+eQzyTEiC/2w1x6eJ7+D//4E+wVe6iE8bQYcZf0IPf9RF0+3BC4Hd++Tn85j/9Nfzwpy/jT773fUxP5fD8M2ckk5bZj3vVOvYqAeLpKbkUyfylZdTmzjZ2yiVpnmirTxVGMs2PjHnZ6A8ViCQj0MKO4B3HMzO0SAZiBqSPtONgZmoSywszGM9E8dVfuoBnL5zD2NQ408DQKrWwdn9TNpbxCJtQ2sBgJ6gfZS4ugVhVYJE8IOz0oXnUw5mt9trU69UodY1FmEx5ss5pjjLPvyJ2uu7IY5V+Z1jNvB/XRgMwyCXDzGxVzBP0loxFaZT04TOvmvO6gFTmeU0zhoQWC0xR5egkaU8aEXIBx6Ywz416mN+ZVUm1j7wbkpecOFLpJFKZJHKFrFhxpzJpxHgtyppM1TJJODF02m1cffd93LlxS7N3mSnMvKdWS96rgLFG1WqbWgroms8uGVcKorMRwRt/t7aTowpWcfcwgK/YrlFBSdWjsX3l0xLIsbm6OofZo622wDwvBIpyuax857kjaM2sQc1r0tVN9ADGRnYI7vJqp6uMsWl++PwfzNGHgQs7di2J8QBwkKltWKXbtW8091wa/yN1jL2PJTb8QwHc6v42Lr30V+rQQFBHXFXYuFeglvMhyT7C8GfTUprBrF20McqmD8cTFdtU31ZqFQFyrT0oiTVs1GbSdBfRdYWkoE6nJWsJ53eSv3zPR88L5OZ7A/jEMcM40HcAKp36CfS6CuCSGCXW6SblT+sNaTWpFT5BRmMjK9saQ+a0qhJVfJicW8lZpno0EDeZ4T7G5Pgy/zCkOk5qBwVaONDl8QTUhJem87q14RWrv0QKbiKNlJOF66TgigUxMwP7SCQBNx1FvuhijM3ZsSRy+aRYGvgBgW/mnvuinmWT0GbytltVdNpVaWL3Qw+JRErWPAK40UgSQaiKZVE3MfeQygwzBxnmlsnH1r0XyaxCdjPEOIE3h8pvbdSKAlualZpdpmSEgww8W/vpvGTqK5Oxrbm3tP1LIp3JiQI3TqUVAdc4CQGuuF+I4p3xGlS/OHRo4N5PaxRROYtSmsBkgC6z5JNUc6eQZeOfz0lF2yAiJEYCt9tb2wLkyhgWIs5o7qTJ/LPEF72IZV9Cq2c5bgRIhjEsel3zWFrVDtXaly69jStX38f4eBGFYl7GAK1EJycnhRxD8JkKlBdffAkP7j/AeHEMkxOTmJ6aljmKzdTSfgk727sCdhEoX1xawpmzZ6UW293blQa2Tsp0bWC962NAFw1RhSuxROYW4cqS2EArRDZiE8gVCji1ehozc3NCuuFa+8qrr+HB+rpR4GresESZyGf99DbWaG15uEYd3WfZucksc7rWWUeKT9qTmQcc3rMdft3DNbGdT+1+b/Txj3rdAwD3syk77ecYBXLtPGxVX/Z3RliQ6CAArVHYPvR+rOOGtbo29q4ER6TBTeciIViqg5klDOja+fNX4NrPNgrg2mP2aQCutaBXBa7WUARvuR5r/q1Ovg+LCoamrsOmvt0K2vNnvyvW+9kB3NHx9nE/i1uAhnUosUOIwYYc3B8gm0lijCrc2QkcWZjG0cU5HFmaw/rGBm7cuIE79zZx7/4WAuaO90loSiISdYR4LHWYWXAkt9Nxkc2PCYhLVSCtlKn05DESkohRIQqhy4DdatFuVKNU9woBWCOFlMuhx5RrHedRzqEEc7k2ix2x7DVjJjeXjiEmX1ziLJTIoqR1df3Sud/kjMq8HJManKpXgrjcawx6bQQEOdtVuJEAbjREOhFF2uFzcZzSEawvsU6JODN3o6LoJak0RWtaAsQExJwYMumkgF9UQSZdrm9qj08SbCpFZwUSpdWlwR4Huo3RPCzsdeCTLE/idkDSBEHsuDhy8MZs4q6NVzDRCawR2G8hSbfe9lBvNdFqlOE19xG2dxAL6kjG6X6WQjI7htT4ElLTq2gmjmK3P4u1dh73GhnUBgU0YwRwXXSjjkTDsDYXgNyQ8HTttOpLg8DZ36lWZlXJngX3YNy9kCAZBnCYgctoAEbitMvA1iWE9/4W85k6Ti4mMSk1Qg5hoArc994lgHsDPoHoPqMqPER4I/ErQpA2Ychv2nQQ0qeU3MZ3Qsap6UEYUlQw5e4AACAASURBVKSCuOqEIs4W4m5h1LlGpa5ENl3/5fqxc/kwRsHWzHylg/pZen4EOcXN6KC2Vka4Kmx5HkWVGY8J4FipVGUNtU51vA9B24mJCQFwqfTk/S1xhuQZ66xDwJA3zsF8rmqlLNmwfD6unVTbkrCgGfADia3hmE+zVuG/cfyaG5W3hUxaAVyOU0djKQhccvxKzcI62BxHC5ArCVkdX+j0RfVttd7ATqmEKuPO6M7CPQ8dtwYDlKusnXmry/0JcMs1SrER3SZdVz43Pz/3LiRF8njwZhWt3NPSLtpaSfP1WbewXuL3aq2Ger0h74VAMd3C6PRRqTak5rBZxgfEHtO2EgKAHdda/4qRFxXEBLydOPK5PPKFPJaXl3H06BH93L2eZLnv7+8Ps+K5nllhgeSFG5Luf/6r1z69APksE/zj+zw+An/HI/B44P0dD9jju/98jsAogPt3ecZHOe180uMfrcAFCOC+/n/8b3YlV1XBiN2Q3bjYzZ5dkGRhEYahFhdxJ8SRo+N46pkVFKdcRBxuXFWh4HkBqlUPm9s1vPb6Fdy5vQsnkUcum5eFk5ZstPRNRJLSBJR8IzYAxPYsMOUCLbJiGLDgIz4RdBCEHbRifYSJFNobXZyPr+D51Gnkuy6i6TQiKQeRVAwUhYW5ASLZEPFiBPEJB5FCAsgm0B8P0c7TCthHshti4PXRYxOM0pi6hz4zvTpNtGtdRLdbSJSa6KTi+MmggT+5+wDre1H8z//T/4L8E0fw/Tf+ApOLWTy5cgTR3Tpe/H9+gLVr2/i1f/K7CAqTeGVtG7FUCufv1/D1222cCZMITs/jD669govxEuLzeUxnsrj2+kWEtX08dXwGF87MY3k2jUQkwN5eA9vbHeTyC5gqziLrpAT863XakgtB+5dKu43dZh13t7bwztXruLu9ix4bxGJ7q9wrKe1kJ6EFKhu+cp5t7sPBbleVstofMeCFbiYUvA+RiPZxdH4WT6yewuzUBCrVCm7euoubdx4gIEBpNx+iWlLmF4tmu4G3G/vRzacwhgWY/WhD9SFwi410qUm0CJcHSR5KHy7Vsv0A58+cwn/7W7+B4/NTwr6XLLRuB32C8yZj1u96aFarKJfKuLOxgxsPynhQbqMRRtHi9kZcltigIkBpmoDG0kjZsGoDpyz8MXhBCrulFkp7O1hdPIIvnDiB3/n611CM0IjXF5s9YTlSfeYb22CTw8sCm4paqjbE4i/sItLzEe1RJeyh220iSAZInxxHYjGLMMUG2QCDWhfYaaB9awe1O1UUMkeRmVpCNJ0DknFE0nFEkiQ1kD1MVq8BaU2e1kHTz9pkmU3DyERj9JiqXhSbQqMsoALE2PQIVCI2qgTv9RoWxRg3ngbskHFn7H2G4MeQSW9VEzoeBRbiRo4vGXQRCbsCaIcemZ1R9GN9DJIDJIoxxKaJ7LFPrFlh8CII9jwEWz04nRSSMaqjybQOUAl6eO3BLbx6+wMsErxdmcXERAGe18PLr17Epetr6LLpLIChyTk2LFML5Cqm/TCAOzquR+dM+7NtVA1JEpZJb3JqDoO7lr1KtiaZ3CRF6DYuEPY1G9lFse6bkmNN1Ue15SnbWzKKdQMnGwKxXzKNavMsVr0y2tg6eA9mdpfzZlR2fR9Zt4/Pn1/B8bkCELTEkeDyrS3sViMIo3mZF4rpEN/4pafwta9+EYWxcTmK7XIJL73yJv7sr1/BVmMgVlad0EEwUOtFsq1ptCUNJGa0Jqi2S0pDmGzT7b19YZvSTtI1yuSpmRkUixNq6xuJojg2jnarg3v31uTnyckpUTKRWEL2ODdImxsbxoKKzTXaGPqawxOL4cLnvyAM8u3tHbEpunX7jpxuaZBaii7j38WZII4zq0/g5KkzuHjxPSwvL+LD6zfwhee/BDeZxtraBuZm59BptfDgzm0BcKORFiL9hjDh2UQhiDuWTaJQyKJYLCCTz+Lll1+TxhKZ+Ol0DlPTs2JjVNrfQTTCzXcXsRivKQU/CcIxDygdC/Dtr34e3/qVF5As5oQ8Q2D09vWb+MM/+i5u3d+HH0miSyVUSKZzILam8f4Av/21L+KrX/kyvvfDH+NPvvs9zEzl8dUvfQ4nl+cRjUdwf2MLb7x7B7WuA8Rd2cSTdSxqTbK3+8w9opo+kI20Jd98ZJyL4ovArY5HUSdYhQHBi4BqslDY/yePLWJ5bhznzx/HL/7is5hZmEEinkSn2sHm2rYoBXkliA28WGOqElKCArgZp0LN/KeXA8E/HceyrhlQSFZEUYzSJp3XvGn4S2aiKt/EUcCSNoS8Zvkc+mwH+VzGiYDzIccJ5zXa4VsLrnYLrU5HGNRUpoVch2i9LA1Bulow50zgxWEuroD1CW3aaa4aGd1RuWbYaGbDjCANiTokMfFvmVwW6WwabjIhjGkhNckxcUXxR2IbG4Zk0hP8vX/zNq78f+y9aZNk53Um9ty8uWfW3l29A93YCZAgQSwEMeSQFCmR2kiPJYc1GlsjORShD7Ylf/Jn/4ex7NBMeMKWwwrbo4UjUuYOURRXgCT2rQH0hl6rqmvJPW8u1/Gc855737yZWd0QgflUBVRUV1bmve9913POc57nPPc8es2OSuCFrJ3Ler79TBa9JldpPSztU6lNK4AXQSJldBJIpfPPWqoSCCYgJ0k+lLBVA0OTnlQOURJ/3JkvEshmd4idSeDF2ZqJjKMGERi0M1ll3otyYsKWJ5OAc02kVfnZVM1F2KkzANys/Twr6WZ6n9Rgdyo06bLUvbIjFtxVqTlNcJJavC7gu3r0zl+Igbt38wZe/vE3pU7bOB+KCgvXuPRoQIlQssUitZFcbU6pzynShKp2wzVJCVd+N1oNdGhTytjxJGH/50VKURiMAuQoQCf1Thl4HozR70bMu0E8zGHQDzDoEcAtIhiXkJMaryWRDB5E7AfubwQ6FPgzBofUV+Q8F5aizgsNO5lMn0voFD+Fe6FKHpv8MRUKuDeLbKDIKLva1JQ1d7XA1J5VZhh/MtmBLHWyZcn+ZiCSa4CgbblQk9rfeZG71PIJCCME+QEC1u+rkqmVQ32RdXHLiINI5OfHw57Ybgx08wyT2qe0uwjcDjooBiP5JnjL7yBgeYcSBkMyThzjSpJj7dk15C8xVQFuXSaCs3+V4ZZ0o2PGqL3P9cgAYblUQblEaX23FrRXXd08JpioqowybxiQ1fnBZvCsI9OWAG65WhdpUZ5xBDgIQCiAq/sS54gqfzAYrX0tY8kgvGPgMnDP+pIL9bqwjfPs3BhoNVqTAK4DbwWQchuHsupdaQexEXWeqwyjSvvJHur2eg2AayA0ZNBeyp8M8L1//C6eefaHUv+2UmUtvhD1hRruv/8+HDtxTJhe165fww++/wOce/ucKHEs1BYkcYvs4fFwjF1hC9+QPZ3PeObMGTz84Q/Lvnf9xg1JgJHS6wbgDske07qpwkimJO9AbXhhlsdaO2957RCOHj+OBx58EIfX17HbbODNc+fw3e99H+cvXpSkKgGKLFB/Gwxcs02zNmrq7rmVlgkuZJNZZEb6DNA5wYVJEDgFAdO369mp89Glf3nX9dsrfqreOE2GSeIUs0HRefEQ24/NJjcWqtnmwgbPa+14qTPqvtQGYC1qt2ca+C5BemXlKmCbBu455wgQqHy7nRLT7U1xzlsAvJ5vnoyD6zN7Hlm/DmznOjGWtwHUxsg14NqenwnyCuAqu17UD4Q9bKxbu7n55WqTuGFJxtKfTwbg3q6E8n4xrOS6msboUpBphKiimO2LJAWwRAkB3DtOHcHpu07hzN2nsLm1KTUd33jzAl4/ewHDIZObmMBEALek8vHjUaI2QmCUa3FpZQ2V6oLIJysbjjXimfijqlQJE9FJycpcliR0Ary8dkXlkKkKw33LJexJwrQAmGTzFgT0JHgr9jBBSwEWFcgVxq7U3nW1mx3JQoj9wq6kHcazSxNrhB0sqjCU1qfU7wCjXhOjbgPBsIvcoCvgLb8J2HLoJRUtGEn8hN951q3Nsd6sVCtCOU8AN4dKiaQLllgKUOK/ywVUyiVUaYtSGr+oqh+SUEOAhwlETPAjmWLQx4B2ryhnjCRRJZcrgmXgu0OgFwXoUqljxBJSPHCZcJYTX4U283ari+29HWxvXUW3eQO5aBP1Qh+Hl/OSiLNy6Cgqq6eRX74He7kTuB4dwZXuKi53ltAMFtEJF9EPqdTDvmR9VrefuMMzTfpx2tcuFVDlAR2A60o0iL3KclMEcccxivzm2d7dQXD9eeDi0zhW3cXdJ0s4dKguMv1DArjdPJ5/4RyeffYNUesYxwMFb8O+ALgsr6UArhS5MZhV7WZntyQyv4nd7BK9AoL3rg497WZXRkPjL2lpFrE93e9uA3aaNZzWkrmqJW6kHIcY5siJeovWvBdwV7It1VYQG6NIX4PjGUoy4M2bWyLzS5tfmbkhDh8+jKPHjgl4SxllsbectDITAdgWtm1vb0/OVpYt2tvdxd7ejpSK4ZlMW5XxMc45MsHZjE67hXiojO4Sa+AW8hIjYG3chXIZi9UaFisV1CsVYZULgEuwl+QhArhO5USTfdXWspgk1yvXO9UHt/ca2NjeRrPbFTW3fKksAC6jXARub27vCEOX5zrtSK537q98NrKPGY84cmRdfBa+RjYyVft0j4Woedy4sSFnDz9HQJ4qOeuHD0tSGcHbRrOJ3T2WdGrov3cb2N7ZRbdHAFf3pCRun6SKGHgrhqOqRdAPYYIf/UYmaEiSX1kAXEopE2Qm6Mw2bW1tSuk8lsPQs9qYuAUZQ/bVX33jmQMc7XYOsIP3vOc9cDDx3vMuPbjg7fTA5uZmImB5O+/P2O+3/ZFZPhZfEwnl/4U1cGlwqpOlGeziPk3VjTE2hfyVwT8nc0IZ1OXlIh57/B6cvncN+TLr4dE5o0MwRmOPB02El165jB/98GX0+yGqlQWVCKPDnQtRCFhXg0aLBlZECE4kmlXWUGQumMnHQ2ocCfsuphRMfQmFqIS7SidxX+UkFvILQL2KXKWAoJ4HFkIE9RhxbYiADFxqRjLKHFVApZJBoYtct4V8kxmKbXSYyT8MEDeHGOw20LjZQrQTotZeQHlcxEZ9jL/uX8KXb1xG+cg9+B//h/8JG+M2fnTpRwjWOji9VsepbgHP/L9P4+yzF/HgE59BY2EVL22PEZcq+PClm/i9rQAfaYzQPVTC/3Xtebx0eIT+kTKq/R4GZ89jIRzjnhNL+NB96zh5pIp8PMLmRhObW0OsLp/CytIhVGhQEcBlrR7Kz+SArWYTG81dnLtyBc+9dhbvbO6oM+YAXA3iORalAbY0Cr2kQ8ezTA5qYxuKLLYApQ62oiGVi3HHiWN48P57BcClrN7rb7yNcxcvSzA8YeCKoelqLzhE2AdjzVhKfhrZ0epueEGDBOx1Cc0SzBEQV9lfrLVSCYCFYh6//cVfx6986p9hgSAmH5JOWruFqM2x7qDTbGBnaxM3t3extdPCxWsb2GmP0M2V0aIk4ChGxHmcZ+spNc0gFdeJk3RT61acJ66Zem0Jm7sjXLmxi+VaCQ/ecQKf+8jD+NSDD6IsAU+6nkxKoJ2VRzBifVuyS4eIKQ0kIIiyRXKUSRsNEEQRwGAYM/fjHsaVEcJTdQRHShiXyWwYI97tA1d30Xz1MjoXGlitn0J59SSCSgUj0rRLIXLFBYTFsjDTJVNPAg1aS0jr0ZpuuXiFWiPD4A45IV2NIIJIOSevJX6Nq8FKI1ST+6QeY1ykse9AQy8on8w1Y2RLYDKV4ZFbmqSoy4IUm7PXkgxijls8ZPZyFUGxAMY+c7UYwVIfwcpY6laPAgL1Y0QbXYyuD1HqVlDCosgS0WHaC8b48cWzONe8jhP3n8ChYytiwL5z+Qb+/vvP4p2NFuKwlEiGSajMMcekG6Sv0oT6LJvBD5L5gagsM2ECEBCfKg2i+awErVdYQY91BUdjkcyKhgOpTUL5G7JG+EVQi7XbZHylRp06doaaCCAsmaaakZnUrsnUZ7TnkQQJARyUeYVRH9XCCI9/6C7ccZhqCG1c2byJV87dwG67hFJ1XebqONrEJ5/8AL74G7+MwydOIB+MMWjs4oUXXsOf/+XX8Oa1NhbXz2Cz0UeYLwsILWdEuyO1VRkQoyNJp4UsWwYBLl66KBmoVGvgwUNn8eiRY3j0sSeEuUJ2D2vpkZHLGnqn7rhTQZJYJWeZxXrt2lVsbm5qPTqZ/32WeJXx5D55z7334uGHPyzALR3Vl195RSXdvSQWy2ghs42SYU987ClsbzccE7CPlbVDkshBEPj+++7DlXcu4fxbZ7G1cU1qHYVBT7LhC0GEQjzAscOrqNYqqC4syNJ5+9w76LR5nq6h32c/5LFEGcUgRnNvC/3uHoaDjqgfSBIVa2rxfAz6ePShM/jd3/kXWD68BhSZ0TzGxpWr+PKXv4lnfvY6+qMC+nRIyQSSyFsIFor9L37lU/jkJz6BP/13/x7/+KMf4vBKFZ/7xKO4/64TUhLh7LmL+Psfv4qtTgFhqYJCpYRCmYDMQCUfmVQxGAiHrsA92OS1PGaCJQbITzBYpvKoIu/vGJgYqZQyg+NL1QruuuMoHnn4bvzar30Sd91zChXWFd/r49o71yQrmACDBMqSzHmrcclYhwYYOXqWfGLhUTtDGAiRzzoANw7IdNX+NOZIXvYgDX44qpQqJrhkN1EZEcnijqgmMHgfkJFFQM1JlLLuIxMCyD7jc7MdlO/OFZhQAbF/GARhkoGw//IFVweJGc7cX/k+ZaMqc1IDYwWpSUqJXF6LATyVCJVgrYC0ktWkzBIBcMvMuRawj3UrhHU8HGH7xgZee/5FbF29LoAIFTvYrwwecA7xGQ3wkz1KQD/rA5f0ZyApa0mLjF4OnbbVwWLXOdlh22scgCuMGgIcAvxr8Ml1uUIv7nWuAwmYGiPIMQ05ltwf6zWCSmUJ9DVbTZmXvK6asuriCTOKkuMeWy2ZC3OAi1kJjbZPG5DkA7i8j7XJmLjKctSalxZItwD88pFTeOzz/9Utbfl5Tmpz5wZee/bbWnMul0N7EKHV7zs5wFBqzTIAKsHfXCjzcBCNlKnDgJyT5iNgOxjq/CVbUuSEheHngCKpr0bWNINLfI9j/1ChQYU0MOgyoXCMYT+HURTKfAvBDMqCMHEFnOT3OMQ4JoitYFy6Bl39Ys65pK6aE8Rm4gcTOmmbSP1aBeLIpqQiBUH7gQN0Ewlwznsnn2yJAIl0XpFrrCAsdSY9SIkNCVwq80yEtuO8JD1Ish2zTAng5gcYBV0Mxm2ExQFKtQALSwVh447RR7/fxCBqYxB1UK0QpKxgmbKBS4uohECZLKfRQKQXiQ+xBu5wRDCbvo+rHyj9outY9y7dp2QNSjaKZKrIGZ9guGKKur6UGtA65xhQVcYE6+my1q6qDdiXgOSU42RyyJjJIgyqsgyDSqoqSJGX85aMEzL3hX3L2oj8LpdlP5L3kLErcoS8Ju1lZSCKn0eGjQOHBMQYx5KEwj1PGLOsq95qo7HbEGliJlsZRKkJOM7+9MxDTcxQ1rZKbXK/VBBX9xG3F0oiCPuPP/mhEb717a/jH773tDKqMBSbamlpAU88+Tjuue8edPs9YdE+9/Pncf78BXTaPQHBT544idXlNQH4yTLi3/iTspF33303Hnv8cTkPr167KuuJJGkCKbTf4wETR5l8zISWkdhvklwhSUKUTD6KYydO4YGHHsaZe+7FyuqKrMfnX3wez73wIn764su4dmNDJP35PD7D6nYYuAkEl9TJS3eVrG06kSyb2Z2yiSz+df23TibBWOJu+g4/WVBedQCt/yypmZ2W+PBtiXms1lkbKtvj78Ni97n6tso4VbuSe4UAuC4Bldey/YPnM21o2f8Se10lw23vt/apa+We263kme1ybDq53pzsfJfLIR/XfzsdJUsMcj6KJFeLaoWC4+puW5KaJmCxTUwcMKCA57sCuHmNF7j6zFyjnJfm7KRNM8a3AbhZ4Nkb66T+bSrHPN0H/udnnXTp3xWC8M512QtVZYV8XPHRczGOHVnFmdPHcfc9d+Le+06L9OjmxgZeff0tvPTKWfT6rLWuJXJikIGr5X/UxtD9hvGocnVByggUy6xxHqLV1gQ8qgrI2eWUG0zJgklFWhKDyRg15IuLyIUa20qSueTs0uQ+sT0lmSovtXWFiesAXP6krRYQALa9WOaRA+CkfjxtZpmhGlMQ2WESIZwdxRgC96FBV9i4iPSbZVwKVHdh8lKRtcwJskkhA7EA6esxzsaauiQ4FHNjinihUs6jUsyhWAgEyC1XCqhUSsK+ZQIfVTqEUejqZMqeLGeQqkVQ6p/7v0j5DwnWAp0oQGcQIBrTPymgxyQwUehgLVj1ZSlLu9Nu4+buTdy8cQmD9iYWC20cXQpw+jhL56xh7chx5BdOYFg+ieu9QzjfWMaVziqu91bQCuro5qoYMklBcrMJ4HK8FaCUGsMWH5Pl5cowOM6pSiyrz6yzUROpWHeeAG4+jlGKOij1t5G/8TzCS0/jWGUXZ44XsLZWx9LqEiIqT3VCPPfcW3jm2dcwYsYbre1Qa+AGARPNhontoYnTbi1LTFQTF2RNe0mOvvy6+TxcC5rcGqp/IWCuS0aX/cMxjL09R55LWMmapCx+Gd/G89cBu0yk4lwUO4GgLe1Il/gmdkUMYctubm6IBL0mdnGOFUWm9+Spk1hYXBRFF77GuSLKPeWySo8DaJDJurODa1evCgO00diTEh9R1JM9muzZeq2K1dUVSahpNnakhBzLjTFZgLVwBcTNBVISb6FSRY1JBqUSaiX+ZKJBXr61piv7x5Vv0y5IarvyfoNoIOxbAWl3d9Fhfd5yBUWyvmt1YeDuNRpSH/fytevosuwZEzIkGX0IqjoQvD527BiOHz+upd7oE/YpCc7EH7VTaDcw8dX2WV6DoCpB7+WVZbExyLplDGNri2zdXQGNN7cY9+m5RGSbGTZHXKA0GWfnx7qBFcZ9wSX6FfPSxmPHjsrPtbVVSajba+xJmZ5ev+fU31SpRW1SBXD/8us/OcDRbunFHbzh/eiBg4n3fvTqwTVv2QNbW5tx1nG65YfcuXs775t0piY/Qefi5rm38JM/+zey04ssnwRfVepFDBQX+LI6MOo3aMF7CYbJ8Z5HPiYjZIz77j+Ehz5yEvVVzcAjgMvKjTx4d3YiXLvewXee/hmuXN5BqViXTGYGTiRDnUGDXIAjdx7Hhz/5sUQCiwayBAbIknJOuGWJSQBXDK+QlUMm5bYcTcZhbO40M+OXPrtjntJglZNW5ddoxDPBUuQEyZDsjRBSaofsnFIRUSWHzaiFrU4Hi4fWsbRySAKz0ZhBHUpjBqiHRQxaA/R7Y4zCAlqjMXpDcS+w3B/g+CBGfRhjnI+xOe5im9K6lEkcjhBGkWSOFQo5qUlC44IBkcGAwTPWpaIz4GrLiUOqQDsDk+KMjgZSu7HRYi0GZQS5IxyDmEEZx0JyB7CCU3TwaOC5TE8x4BjbZyiXc0IDOPxFHA/HyeP0oOGlNVEKksXPDFUaJho4tkxxqxNkTAFlSzELU1gUrh6e2o8u49fflY2x6dhQYmy7QLW5dmTucRjpbjJ4tFCv4diRo5JpJ460C8qTuRj1uhiwvhElXoaUvRtJHRaZ5zShpS9HAiaRzSlmLA1RJ59rUTMNhDlmhGtTt8egYiwsMsq4HFldQZGSSm75qdvtAtHOEVdpP1f3VQBMZULIl/3N5HPoeLB2p0vQZPBNpDj7A4w7ERAxg5aMrIKychLHQwM+Ah44J38iOG2tMmaaxMuMBWKMNQ2GW50U2yOcsE/CXrP4uIAeSQ0OAz61jqvVmzEM2cZRWF1egFHaKJFeXZ+q2kO5L0kbdkmqnMwDxMKQUTBfhmUQYxyx1ifrxeVVPTHgvgU0+11JesiXuFdpwJPSNO12T1igCnDpLQxHlgefxG6VVeXtlTa6JkXvT2NjGyQBVNfXOs5ugrg911gJztOS9UnWsQZu9KqU2+P6kYClyGWqDL620QB5A3CTG2iANQHo7b7p+aD8azX0DUimTHbUZ72kPkoi4TuSzFUGDAbIo1hZEYYz9xsGLOu1EtZWl1GqlJURwBqN/QhXrm2i1Y1QrNQka1SCJKWS1MyxYL6wjC3TU9h+GngT+SeXdSzgiIA3JWVqucejMyjMAQTiDDE4z7OFwSrKMalMpAZeeD3uIwJUyDlTkKxYc6JarZYOjVxcg+M6VPxd5zHbQanmbqcr7F2TP0qCgyLDR6fcPqnMdQKylMclW4h1BjmmzKq1z+s57PZlyahnO1RunMBFwH/bkDlQnnWAjh1dx06zjR+88DouXbmBRx44hQeOLeBb3/4J2t0YhG6jIR0xzhWC8oEoFPzr3/99fOt7P8CX//bLWFus4J8/8RDuvfMocmGMs29fxLd+8Ao22gXkSlWEpQKCQigsItaK67QbCi6yneLte1JkNrU9EItZ1BYIMWaiszjcnqeCqgQvV5fruO/eM6gt1KQWMqWfo/5A5IQ5ZsKedrXZXCqPs13simmdJq2Hy/i9Kybg6g0R2JLArsdmUWqgSm1zvIeRnq06DspK40+CXRLsdXNOk+CUAUhQgECZqF44toYkQsg3z0bdWwS0LWrgmCADGeUiBSrBRLNT9HygLUVnmiAA20AGB5MTVL1EGYz8Uoarrl+rucjP0Y7gPXUGu1D5OEaffxPJMz37TC5Y3+xthC5wzLkpZ4Gf6OcCPmLLhayVzNlmUWRFXpS1y/PbyjWkwd6ERZTmnOj7dBdOt8gkxJqyoUX+Vph3+mwCPJOJK/aLC2p7c9DWmdTi5Xq0Wr6EuCXhoyQBr2g0RNexE02hxs49Y2zQLKAFSoUYBsLvWj6C3/vsl9Bo7eGbz34P2+09kTXujUcYMDFRcDEGnJWtfvjYaUmOi4ZOblmjP+cByAAAIABJREFUIy54rqarJjm42lWONS5zidLaOzcVVOc85WdFQ5ESga4YiRAm1Gbkt1ybtoCr5atz2lPfEVsmh3ptEfff9wAeevBhLNWX0KeMvcgR6xiSGW39xhFiTa4Xn3sR3U4b1VoVW7s3ceXGFfUtaKGzBABXtq0RVxlQ0iyE/eAA3IR5y32Sko4B8kGEMNdGrQIs1EKU8hFyQRf5oI9CnpLNtHuBqK/2JFm0DE6zxtxg0FOZ5CCUuqt6HlB2nNKRRVe3NdC6l/2ezCFhrcgy1b4gcB1jBaX6SVTX7kHtyF2orR9DZaEmEpQBpRRzBUkIajau442Xv4etK8+hMLyBWjFCsUjJfrKYNGmVNch5TSZfcp7Rx9GAmAMFnAIAWSW2ZYhpKPOabCmOH99Pdpcy1G0P03WkG5VK5Sk4rYiOfitoqEku+jczQSSirUke9C8cd1mZr+7bJXVwbVI1gO0QVR9KyDq5ee7d/Lf8VLK/fLMPaIFJ4oqrWWu2Cs/h0TAW1SbuQQxoEuRkkqKA6JzQUIY0bYpWi1LUbLgmo3Cv5ZlOUF9ZaYEoefAMo+w3SyYI46QYYq+xjY2NTSdjzO4kE5uqBotot4Htm6xPyBUVoVJVucV+1JFr8vNkHPG84R7HM4DjWCmVJelMzFJBVbiXqmSyMcC1prqqYwwGbJdLrqGPJQA77RnK29ekXuKlS7uIohbKtRC9YRPtzp7UjW/1yji/WcRWMwXjUwuOXcL607pvJjaLleN2dkwClGYiYElC4sTrCmvx/wfPHMb6clV9CTtF3Hv1qHDJny7R0fIz1ZayXNHJWvR+2xOzxpJ1rEBp0m53folPlzZSFBccaGElBmTPc/4yp48ASwJKKvjFuUWVFl6HZzD3APqlrDNs9SVNLUF60/mdqQypqwXp7PIs2zQBsTNMWXtGOacn2LxWg1r9eruP2aFmi1ofp2e512u21BNfIj2/bWyTBFEbL7febfzEV3E2gl3ZYlX6TG4+uDnmDUM651yuyTyQ3Qf4s+Mvf+M+5mTCzdiVpBY3iQSQdwoYAlJb5les9bvJ0pNSEhUqD+ieRylkKvkwAZM2gsFhime5hD5n1+j00sQnSVIxtRhnR0z0h0xDs77UZxBI2dQATE3A1qMlsjmAXQFXM3xUcSB1CU1GPhkJr7tsLDxQPUk2dvuyU7DQxGzRa3dt1T1SxtmSOviblItSph5jKdqtPAlcIpErKaP5/E4BR4BmVUzRpAWXPGMlOMxHtociTCy1UzieOedzq33AuBEPCJtnepRpnVb6PsNBX3zMQhiLvHO1TKCrhEKpBIRFjIIiesM8OoMQfYLBKGq5FlGE47XNJuVZm9qX0hZno8pwJravrR/fTed5nYYVhbXJxHv6elETQW9HSp9VSjnxA6yOL4/uVquHVquTxEbUo0zHJIVnbb9Uf0rmVDJOLp6SLk7pO22TKQ1ZbIoJKNpeeyx/j03+7daW+MbJuk4Tp/R9Os7SDjdnLX5o689q2eqa0yQWzhOqBVWqZKS7RFNJMNf5Ivu0rDXOCzK0h+h1yfqkChDVEFyxEjFt1dbnGpdkGsZu6bO4eCXtDk1U53OrHS36MwbSusR2VVVIY5Sm2qEJL2p36T6oUshao9klLrozhWeLxUWpSMUYR5KUKPNHy1gwxkE/j2C32iiqwkE7R8dkuo65vBaGAuJabXUrTcN7UXlRlJIkxqClBtNpmyw0Pf/t/PHWOgf5j/7gd6V8kyRw5ENRAltZWRY1kRMnjkv/0ybmvklGtSR3si/oq8jY6t70f//dDzJWxKwT/eC1gx5473vgYOK99316cMXb6IH3FcBN4/VJSyaNbGD3wtv46b//X12QjxmllFZTVovJwvI1HjIikZgEBF12VpEysDkJXIRxhEOHc3jokRM4dddhYejEBE3AOg8sTD/AXiPA88+fx/PPv4nxKC/yWQy4Ly7VUauXUa9VcOZDH8ThM6eTQ226Gw2ONGMku3xnO7T+dfZ1HFywfvbwWdBy3l/T3OF59/AB+/3aMXHouoETKUQHH0hA0zkaSWskUGdgRvrT9RQGmaCrumDqplk2N4NcvK7UwREPnQe71qoQBq7MK/ecNKSk3ovWxzDrIclATmeeBGwsA1CkUsQJUuNFgCf3b7OZNfBsNaK0docGQVJnQ/rIjCFx6py8s2ep6jMak8EFKnktcbD0epbbSJ+FRqCC1AywEepTiWBxfmhmS+0+NWJSAJTugYaY5TU1mfTpE4JpOk8T08rPtvamceKk+oaXt3jTzO/0HvMyt7U9bpTNQE/qpE2yPs05yCaVWF0YS+yw+WQGo2ZETxuMch2pr6yAiXxePAytaSaz2YGqSV9NxmRuYxfV+eCD0f6HZFq4fFX/PfPWXgLSJRJtqaNkDtTk9Z2rkw2WeGNn7591/8mgSPZxXcDVriWBSg2w8ksDS5YU4QJ1Xrsnx2t+V9pz+axf3X+cVLYEmyP0ex10Oy30Oi0JiFJih7VnyYxcWj4ssr8EPAyzscDXfvuc3yd+/+7fL+m89fdJ//O8p4FQNj+SwGSmK7L3yq6vW+3l5nxl2+KPuz9H9Xo6bv5XOvfc1uEtKf8ZBICWJIXJNWfXunDlBr7y9A/xxrl38N/+3hfw8Q/cga989bvY3u6I3BNr0LKO75BgXhyglAN+97/+Pbx58R381d/8DdYWSvj4R+/HfWeOiXP3xtsX8c0fvIwbrSJiSmaqTrKsq0HURbe9lzILrTbjhDOpyh7KciGTTvfS7FmY9rPuzQQv6tWyZFoPRzGuXtsQprUwyw2McmvDHyMd59l9K+eHAG4ahBC5OdY1jvogU1Zec0Ed5w7Ltew80jEmwZmBiLw8k8kD2x2VzUGJOA0QEPiw4IEAbY6FwDNQQOIwFOYCg1AMIhMcKIQEKVwgRtiQ7L+hgKz9HmX8NKBAJm6tXkeR6grC+nUCBvIPTcoTiceINdRbIt0skvdWd3wi0OZqq7mzTdrnTzFvj9OXTeItOeq8Tk+DZF4ekAO/Xba7sKddIEyOBRcY8oKhEiBJvtJB1TicSS97agPuvYlaDEsXCDimihA80yUgJCxApyQhUmKsnan2TMlJQjOY14n66Epilwu0O/tDgEsHiuVGMYoxmYtkoizg8x95Cn/0K/8C569ewl98629RXqwgKOXxzs0buLK7id54IF2nosZ8Bu1Hf78S6nsSKLekAK15yZclKCXJeARq9Szl6wqgsW16zMo6lWAW64NqIJHfdn744IR1s0q6hVhaXMJjj30MT338E1hbXhcAl+x4sZuCAGXKZpcoE8lXhpJc8M6li2i3m2h3m3jj3Gt4+9JZjENyiVTWXGa8sEmsbiCVU1zAzSV2aWCQr5EtHYuUY6XQw0J1gKXFHOoVfqaLIO6gVBihWsqL/Hq7GaHZ6AjjmGdTrV6RdvX6rOfM5AsCikyKLArQyyAqzTquHQbImLjDoJgoVEh/cu5wbhAYJNh2CJXFB7By6mNYOfNRLB6/C4VaTQLKpBKVcyWU8gXs7l7FC898FZde+zbC3jkUgwaC3EDGg+Afkx214ofuh2T5MxipACMTOtw6EEBKE1nYFo2jM/gnhrmAgG6QVY7eJdcyOKhBek1MEDBa7AVN+GISWxI0TVRuuPZ5be5vLoAroI7uKXxdriuM7FACe65qiYDKeuZr0FTBW02cyOf4DJRRdH3JuovhWKT5tcSDgmn6pWxaKQ3AhIaItZa7UlOebOVBn2PAPtKAKMHeTptJJzqXJKBLdmEUSftov1AmkQAs5wHbQMlPqpbw/hqUlYpwGvzOFTAaBdjZ7ePmVg9RNJbxry/wDFoU8KDTacpc4roS2XtXi4+JoEyw4Rpkn1eKrMmre46e9RqgVVY++zSHfkTf2tXe5HiSaRbF6HbH6PUC7DSAS5ca8pljxw8hX2bAlvW+R9huVfH69Qqu7fn7Y7pTxjlKW2ufqrVhBvjkXu3eku6wtq+5MzQ1MUzuOMZnHjmN9eWangCJVPXs89baoPmEer7YWW32WNa+yr7HzSwvQJ0Gqg0o4vXVXXVJKq45EmB2LMmxrGetkywJJaKclBN5S+6PnBeSVDEYJHULWeNbE6NHkuhLF1oZ3q42aWKGOUA6ocMlU1r+Yedttr98G0htDK2JzNeVRZ/6mfZ3pd87Q8Y/G91g6VinCfhZv8P3L+UyMxjZth7t8rOukZ4Xs0OoiQSrsxtuFe/wZ5C0SViOeuZZO/178j28hxQM8Hxa/5ms733wy38m/5638jmy1822yf/dn+PWl+aH+j7mrGtM9UPm2SZXWuqfzvJv7LVZvqe1I2sDWP1Ovz8mPu92lew63q8/Zj2TKkSkCRDZ55o1v3xfywc6/edM26W2r98v2TnIPSA7B7JzZfozqbrDrDZP97Wu16yPYq/t56enbZGZvO+zCLiamSuTY+hkO1yj9+uXWXNJ19L0WrcxmfeZWeti1hpMPz8Z482u+VntmN5bJnVxsjGtWeOWnc9pSFPjvjpXJ2ayG1d5wolEV0sAsDXv70P+PuKPz7z9cd7r2TjFvH1h1tqz1x7/4L2SnKZJBvQpAjkH7777Ltx56pT4onzmxl5DEjT1OSxBOI2t/e9/8+0DHG3eBnbw+vvaAwcT733t3oOLz+uB9w3AdVlDFoBMqToTCavYOfcmfvpv/+ekHhc3bwmOSkoRZYFU6pD+NX9SwljBPQrKAm06M8Mc6qMc8sEQYW2IOx44jA995AyWForCMIJwfpghD+ztRLixwUweoLq8gnKd9ZQqKNaqEvwiE3ecL2MQFJMumz68Zh/u6SE/GVS81ezLXl9qfM79SmsxzXuLBthuf0t5d+9N4Vtnzk01w8C2qT+Io5lmdTqSh8dq0U9YzFbzLY0pqQYMAx1qkGjARdgxLuiZ1mhxgU0vMKxXdpl8AspqtNEYADRETNpJQFIHyibPkMhFadBLGeDKEORnRZrQMUvtM5LV7H7RrEqX0StBMcfcSRhOUgFGAXEn7SksBSczrQEqB8u6zLkEXGZSgzCIBxgzG9+y01zAV/spcd0cXJxEVNxlXbDbM/J9J0CvkSYmZP+mUdFpADXpiwyAK6MxA3C01yeNXQModQzT20iIU24xlnWefqXtM9YQAfNkhUrdTrOEdU4qkD/vK7tGssZ49lmEgZnUAtFAgLX7dp307D1mGdrZcUjvOfkk/mezznK2PVOOhutbeT0D4GrIahIIm+7DdJx0fc8G2tl2a1v6HkugUIm4BMBtt6R+D2URa7UFBXBXD4uMF6WubN3Mut+sMfYdEX+sb+V0+Z/z3+vPB3OA5zlKs+bSVEDDOcX7tWdWoCT7rJOA9uQ5Nu38OqZ6ZrxsjjEpIrvm7HcCuF/9+x8JgPvHv/+b+MKTH8R//Jtv4uKVTfTITHZZ9nXWHepH6G5v4vO//AUM4zz+4i/+AksrFTz+0Qdwx6nDAiBcvrqBf3jmNVxrca1TZ00zg5nQxeBmu9NMzzzV23KJKy6hxe3R2n/Metd55c+Pied3kvsEAhZqFaysrops3fUbW1JPVhUYJgO1k8GRffYSxxoS8IwJSKxVhFiyiwngGrOQJx3bmAZNNXii6zBQKdGQMlkEFVI5RbO1CFIp/qZ7pGaY2xmo7A+RqRXWhwaWqWTBbGuRofNYuDznuP40+3koMtOsy0TVCEqZlatVYeLJmZ0wZ1SSmCBJRHA6ijCMKNnZkyA1M9Z9cNb634BPjo4T20g70ygHLrNe9+70XJo0e9xYSwmMSXsoZWoYgKvZ7nJ5yYjXW1pgaNZo8m8qI+oACjef2M82bpybWutUr+DLZfrXZ4a8gGpuTrHfeF5JRj1rwTqg3zUqqSvIJxSlgMEIxQioh1WcOX4av/er/zkeO3Uvfvb6S/j7F36Chz74AVB/8OdnX8XLF97EbtRGnFcEV1h8BHlGWps3lCQ8s7dUYlzaKvab0dcMqFDwZkgiPRMeAq0PbpWcxWTgfWT/ImChAK5JO9v5NXl+msRugOWlZTz55Mfx5Mf+GVYWD6Pf1bqQYu9QJtwpFpCJyyRNgoORZOu3cPHyebzwys9x4crbGIVOyYUSj7KGdOqpqoKz/bhtjIdig6miBE+TEcJ4iEIwxEp9iCOHAizW+EayxZuIx6yVzrp8JQEp++0e9nabUste1hNLqYRAv98ROVtd21p/dRAN0Wy20e8RdGMCBaWSGfBVlr1aylRIIKDqQMbRYSysfBCrp57A8ulHUD1yJ4ISa9dGoBpjMVcURmqzeQMv/ewbuPjKN4DWWyhiF/kCGfkENll/zBRdyPrLC9jKxA3OQb5HGOO6OSZgMsFIzXazRDjWtqcKxwi6lLVfCe6KNCoTqUTJhRLGZBNSBYP7FAPaVq9W5e9sf5K5NCLLRFWWNFGGKkqUXOV9uD9yDpWFOar7iNrJDm6R+7DPCHwSgKckJAFcMouLJSpm5FEsU5lA55nZZjInHO5McJOANPdGqaXdH6LfH6HXHcl48XypUr6wVEOz2ZGxZJKx1LMrkl3NJBcmDhPIz2NxifKeTNSh/KLKhUrZXWHUaM1PUTJiMkkuFLC41SLAz72Sewjc3lxCX/bQPkZMRmBNVNbcKxdFlpk+gCsNiFKBMqNOOcMLvJu6DPdNlsSQM0A3I2WEshb8OIfBKMRec4Tr11tot4ZYXl1i0UXZk3Z3+9hpV3DuZh2b7UkAwvbKmPU33XV9ANcHcsUN894j/3RS4k6yaMK+tP3iMx/xAVyzr6dBNJmr5mu4vd3aN3leT4KN/nv0fY5d6PZ624ez8Q1lk2uQXWzQ5J5OccVJjBv4KqxtMq9Zk5my4ExSdvuslDQoFiXB3F7rk+UFiJQ2bV8m+xCApwymML5cYowfb/HtTv7bohO+vTNho+pkSO6pf3N+eaKIQ9Bfpd51TNSeUrYufzcVFO2hebaxnYGzxkRfmzy3Z10new27Fn/6AO67iXPYNWXkTTQga0OYTc5Qlck4eX6t7y/7dvetfEm//bP+7dv5STvntM3uJT9d/GVWf81qk91n4hozGuT/fVYfz/Knsp9J1Fbs+k72e65v6g7wWW3crw1ZH8zmfWJXZ57Pt0/8e+nYpn7ttO/kxzc0KTM7x60tWQA3u/dkr72fTZpd6/Z82WTd6X5le+coKSSs2zR2O+t5NZFFrzFvzJOEbPeQBp7782Gen2z9kgVw/XGxvsmO2357hL8/pc81P8Zr50F2b8rOOz8OOs9vn/6MJQa58hWZZCORAbc90XyVmRuGn0B8e3vovD6atzdk93W/GfvtCdnrffzDH5BSHyqFnUM0YJ3hIU7feSdOnTopjFzaWpRRblO5QGx2SwizMyLA//ZX37j9oPetNtmDvx/0wLvogYOJ9y466+Ct710PvC8ArgNvE0NEj/SJ807tmRg7597Cs3/2p0mSrNZ5cLJI4twqgCuhDEXIVKaNmeNBgME4QHEQoEiiYhBjkB9g+UgFj7AW7p0rKBTIlpGKaiyNiE57iE4/Rm1xFeWlFeRKRandNmYwWIS+QvR6OXR6k308eej84gDufkbKfgCuOdpZ42GitQxm7JMFl509swze/WZYlumYbF72j3m7mes2/8/T9zaupgaELBgss4XAvf7DA/Es40+DhMLQtVpdLiJLp9rkUE0WiAEzrY2iks1JprGbl4ZZWD9aFrXc3gX9/GltBqPJyzHAKGwBZ8zy0c300gC8yrHSxbT+UKlHL4PRnH/n0Cd94X5PjEKrJSrSKsroUQkVSqQNNcjF1510q89yTOahxxH2nZl5DvPU/MgwpbIGq3Prb3vjmvz8PAA3dTjIwJ0VtNDrMINaAVx5Nud4yX4iA0r2QxbA9UHGNLhjD5B9PpvH9voEAOdY5xmCcDo35rAYs52Vdbr8tsz7WzL/TP7SA0lnDca0o5HKHeq8nWTgarAmBcPsfum1J8HbWff0+8q/v/7bseCZUCEygWTgttEzAJe1JxeWUK7WsbjCOrx5B+CmUmQyxJ7k2Lz9bpaTNc/xmjcPZgUczImeN2esfcl5OYPNbfvQfu3x52DquE/2uCUWuIlvWRzJXJzsGwcjZIBOGWP53g/AvY6v/v2PFcD9gy/itz77OP6/r3wHL75+Ht0gj7Xjx/HIRz+C44cPo5YP8f2v/i3WFpeJ5eIrX/07LK1V8ehjH8DRY6uydxE4/cmLb2M3KkjgWiSrYs2eJ5C41dhNE0x4PjAY7mowpokuBmgqs83Qw9l7nO4ZlLtcXKhpjeRWGxubO7JjW6DAd1T9ns7mT/l7qoWDRfaWbMQC5SxHUnZAAVxVo2AT7Tyx8TTmotpTqeqEnT/JHHLlG1z4Wl62Wnj+3FVwmAF8XS8aMGYdMdaGpNRrXmRqDcDlGWIMLzKR252esAlZC1dYXSJPq0/IgLIw74IAvV4HERlprBlKdq0oXmgilck3+uvUEqiGBhoKZm17skaT9chRDmkynw1sdJwvFWBVFrCMlaIHifSaSqmZtK8GPdJv97uXuJQmq2g9UJVgZW3WVK2DdzAQWlUytASCMahtLMm4NEkzkeH2Epr4HgI3BI9o54aUPyuyj1MgwaQHFcAdotwLcNfiUXzu0U/is48+heII+MYP/wHb/RYe/egj6I8G+NErz+HF82exHbUxzAcY5sgLHKHH+piU4I1zyEtd+VjrkFECWZjGZK+6dB2tIaCsMhewU/sqRjGgGg4BXJ6zY4zDACORUyZQ5hi4TvrNXzsWyNOzwEk3xwGWl5fx1FOfwJNPPIWlhTX0umSosobuQOqN8f5kx7PGKYFBqUk7pJRxC+fOv4XnXv4p3rl+QQFcYWNSFlwfSpLqLNkgeQ7hUgnjldYmZZPzcYRKYYSjqyMcPxygWhmj32+j3abcPIET1l0toVIsIx72pYYqy3gw0FitklkbYjCkDJ9KFTPRge9ncmq73UWHZScoc1egYlCstbxF1pygLcFWMnQVEs/Hx7B6+BHUjzyM+okPonz4JMAkGKm7mBclIo5Lu7WJV5/7Ns6/9HUMtl9FCbuo1nIoV8iGJUCskrp8Tsp8siNEQl3YmW41eYozoliTlBlxQI3Me9ZxJDOQ899AXNYVHGkNaIKP8RiVMuWkuY/wvsqGTdaP3FOTKXXtsBrHUGol84v1cGnX83cCVew/1ljk8/Z7EQZ9JpRYggqTVKAsYpbUJPtWAOuRMJBLxZyoDLBuorHi5SQT1qHOB7JpCUhTIt5sm+EwRr83RLdDIJe2CFAIWTuvLuAux5GSyQRwS5WiJAL0+3xtiFI5LwlJ9Tpr7OmzS2KxO+cVACdgrSVfiPgzqD8csoY3JZz7Ysdzn6NiFBOXBFCm/HFMed5AQGGWvBmzbmRMsBoohkws4J5hMpjpT30xQJdlT6Tz9FQXAFdyRQlgh2j3Rmg0IrSaTJ4uotsfo9mM0OnE2OtVcHGniptdk0qetDXisOLcfuf7J2IKbh9P7F63z1qCqyRxpxr2ZsPrGaf796cfvhPrK46B6wx/21enfF9nsGSDynYm2/nvA26+LTbxuSQJ18cWUw9OQQx3Q/HBtFRPwlzjJuqBwTK/5YzURAUpiyDJCGobcI2IMoOr88eiFQT5WbKAiVYsdcAzhgkjsrcUuP41aYpAu+TJJRKzBHuZzJCCA/bMWXtRkhqc3SyneVJOxxJ9rTxC+jNRNxG7S32FaXt+OoFzwjay89sl2UzaVC55zU57D9zwxyuxb1yqspxft2CQZu+TXE+kyN2IJQm5k4xhY+Bmr7FfXOV2Yi6+rZ7tI/t9lv1pf7MzNW1Xoic9E1D07UKbD1mAbW4/eeMms9/rq8ldQX/LtnsqqXhGDGnCx07zzafY29m+9X0n3z/L+uzZv5lN7feFP89MulVz2ky5ZRqolRiPZ9tN7zuaVGb9Ymsyu1/NmuPZvp0fB9iPFOL2q0yyRPbaZhdbO2f1c2qLzwZxtSyTxXMmwUr/erPmdTqvpieH3//+njavrbPmpD8vLTF93vvURuX+5q2uCZDe34Wc+sGcPWi/5073ZT1X0sQBm3M2drau0t+zPij/Mit+MGsv2m9/ys6xeZ+/1Z5rn/vUYw9LcpqoReVYRqQlSjrrR9Zx5Mg6jh87JjY+2beUUe60u3q2qd6KHsQx8OdfefoAR5s/YQ/+8j72wMHEex879+DS83vgnwLg3hJvMADXi7epT+NPcw2m7px/G8/82z8VwEn2YSebxPCJVF6VjG6tJSYZwoGyGLQwfYi8ONkhxqy3QzYK5cAKQzzw0Anc//AplJcDFJh9PSZrNwc6lWG1hlEcIl+rIxAWgnMwGWgKcug0gHbTB3AmjZFbHe6ahTZ/SWcP0azj+F4AuJPGyGwj43YMwikD0enxWhXMxFlNLnar1WZBVGdw+G/3gupibLhMf5XTc8EdZ/zZHEzcYQfMSZ02V1NLg4tOBkrq8Iq2mANJ6TQXxABQOaucsFAkadrVw2BtSEqUae6BBRm0YWbcmwwcjREl5Ko0swR+aKs6SUbNaCaISvaIzmcFVJWhoI/uvBJv6iUSPyJNqX+QwK3XhmRZpensOv2kPqLKNQqDl4CLC5grg1jlHCWAz2/KskmyhPVqZhq74Mlc43dyyUy8bRaAK33o3pVdLdOGpgEuDv5wIIHVZ4qDlO3sG6piRAqAm+iMJdCTg9fdQxqAO+shtHU+qL/fLM+CKZqcnQKZvsE7y6DeD6SbBcz595tlNMvcdFLgiVuR2cTn3lMe3atNOAPA1WunDuLkfjYN4N7qmSf/7mpoSvCY7Kouel1KKLcxiBQ8WlxcQqlax8LSKuIgrzJzHgPa+tv6YF7/z+vbW421v49mnZspJq3V9rV5nwFtbPyy4+UHIW61w2bn/7wxz55j0wHMybGbmmciQ5x++eN24UoK4P73f/BF/O4X/zme/tb38f0fP4fKyiF85vNfwJ133oGYNQa3b+LSS8+j3+yi1RntMdI5AAAgAElEQVTi69/+DqoLIZ546kM4fmJN5t/165t49qXz2IsoRamsU3Ydf7Y6XVzd3nYONfd7iWEnAO5EGxO57xTAnd1fUilTANzlxQWpEby9s4ut7YYE2P2AwexARrqP+PMqCQY595PgLROJCEgTwI0Gwk3WoRE2WJoExPNM5KRMeD+lieojZvZnkZV161yDL3oepkvfZN8dUOGATquHWyoSxNU6fHI+sP631HRU4JF15pvtLkoMJBc4LppAJUoYLkjNO/J86XC99vuOIabgrsjsOlDV5ruBnJaExOQ9ZQkr0yd9n50druZucvZ5wTQ5TiUNTLrHbBWLr/PeWvNKmdRausNAWwsuueC1JTG4g8DqXYqN4IKVxiIh+5BtFVlrkS9N90/eU4LyUje4LIA5f+eX2bWy445Za1jrGrMuJut1E7hJwQGnqiGFPVl+fYSlURGfPP0w/tUvfREr5QXc3NnBf/jaf8SZe+7Cg/fdj91WEy+dO4vLuxvYG/Zws9fEbqeJ7rCPdhyJTSLsWys3wPWVUyBX5Ydpf6sNTilQ2izCII+B0miMapBDOSwIeMvTuBeM0cnF6OdjxKwXBiYDpOxbHRMnI241IpP5qsD8yvIKnnzyKWHgLi+uodumNC0ZiBGG/UjWODP0F+t1AevIvm0199DptfHO5YvCwL269Q7G+RFyzPDn/dlulnA1HIntFfvR6jdr7dQgjlDK9VEvjbBcB9aXI6wu9lEqsuZXH6xPzhrqNONyuSLqHKMgQrvRQrejsroc43KFwCwBvb6sP7aBdW8J0hH4azba8qw8yzhdKFFOu7DEOt8iWxyLxByTDovBCayufRi5+j0or9+L2tE7UVxeQr5EQLMo7F4iDu3mJs6++F2cf+lriLZeQiW3i1otQKVGUA8oFVmTTVnnVjPWgD5NZlRVF61D6NjXTKgVpr8mCQpb1NULJIBLEFLKUgROircfIepFCmKW8ihXCEaRla+sXh/AtbmgC5Xg01CAS9rzMu9Z516YhgzcaS1BAt7Mu2s3O+h1RgKky35FgQaCxOFI2NHVKtmNZFmzDnDgZOLJ/NXEDV1vdl5o7Wref8D1m0jaFzGIxuh0CCKrjDIB+mKxykWCnZ2GJBTx/gTtuQXSPhmNIlQqBSyuVFCt0J+gBC4PJy3zwB1KpHGZqCx+gfovYYHjWZZ7Mhmg36ftw/2XtXApyx2i0+M8ZGICgWM+V0GAaowHMq6FHMdZgWr1P9JEO+5fXGpdqZdHcFs3SO6UI0luYLtidKUfmEhURKsTYGsrws1tMt2LaA0quLhbxnZ3NgN3HFbTPTfJnZm2r5N92UAQ15Y0q1s/kwAqAD798CmRUJb9w5J8vP1kKqgsB+BsIM+uu++Z7g4Q376eFSCfUC9OakW6eyfgbmqRaP1DS4rUMTA3kPPT1gX9UKkZThWDPGsvsp4h17vOYz6c7G0Ee1krNRdIsJvX4hmjihoF9Po9+TvH1n/eaTvO+twSmtKkaQUSLKk1VTjxXQotScTEaK2XzT62n7Ps8AlDMvllErCdZbdnxznrW0it83cB4E7ZcgLgOpUNL7HS7zv1rN28nhP2uRWYMev5fV+Cn58Pzk3Gp+wZpsZXmpjONQOI/Wv77fDbnAUV7X1sk/83/97Jes34mrPs5ayfpOz7yS/7nNjQVpTIA8Vm2+Hpmp/lJ1ufZueNf69kDTpllclx0Vif/9zTfZUCuBbPsf1MRsTsZfcsWeB9ai+bvVgmXp3+zC8G4Krfku4FE+e1u7Pec5LFm+1H8zlnPVN2vvrv8fvX7jExHzwAPfu6b2fuF1vx35dIxM8BPXXMfeWfdL4mPp7M4f3iyNpx/jqbXvOTiQHT54/PtFV7YjImO+nnzps6s/bW7F4w67PzzpDsc837LF//3FOPCQNX28Aa4U30+h0sLi1KLdxTJ09ifX1d7CvafzvbO2i22i5JyNUXDgL8P9/84QGOdht7w8Fb3vseOJh4732fHlzxNnpgc3NjH9jFu4D3rlt+wGfg+oE1u5w323fOv4Wf/rs/VflYOgVW3H0UI2SQxWNPGdBlzEZmqA+HLUSFEFGxgnxYRZlqy8Me1tZLuPfh4zh0cgHlQgnBOI+IgRoySxaWENaqLAblirWR6sKaYJFo9nUaBbS7qYTypLFiT79fL8yWIrmdw1OPYM3Ata9JoyPNTJ53PcngzWRE7jcV3p2BaAZB+vwTm9csrzYx8GbXr0iB/elJ5mc36mWUoeFMH/23c9Ak5u1AwaxBIsa7Y3GrBAsdItaHklw6CRJpANqxS0xGT+S8nPSkmlvO4E7yCDXLmcacy8ize0mAWiRPXM0GAZEVSFQnRP6iQXUJ3jCwo0wHPrfWe2awSwPLZLSkz+/qtxnbOpFVYTTXsQnc5YWd6jKxNUinoDYl30QO08leEfUgM0rBXWUISz1eC2SpoLVznSZHYaaBls7gJJvbmml9lAK4ae3m2U7VNICrtcpcYIcRWfdlARBroRvtFLwQdpEv5W1968/pVDEgSRYwH91Nv+Q+XukRbYJJCqtBynaKoTsjqcNf277jkd1d5jma2T1ipmPEueOCsrPGaZZTM7F+FPV3+JA5qxbQcfN3Rr3e9F4+Y94HkFJQxd47HdxxGf4iC07mVQ+9XhtRpy1ZmmTALSwQwK1hYXEFyJGBa+z2NON0MkiROlap5JuOW/rc6gjtl6w0y+nPBln84OB+e7A/jmzDLAD3dj7vX8ccyVnBCG3ndA3cyXtkzVKbz86Rd9nUNq/9AMnFqzfwFcfA/e/+8Ev4g9/+HJ754c/x7E9fwmMf/yQeeOhDIql75e23URgMsH3pPBrbDXT6Q3z96e9gYbWCD330Xtx5el0kMa9d28RLb1xBZ1zFgAwpARJ0zBrtDi5sbkvThQViSp/JerUEDLfvSp6WPX/6N//Z9QyOUSrmsbayhEqlio3NTew2OhP11rPrzfrcd9yzTrmcInJmQBgzDLCSrcYMYwFw5cGcBKHL9DZHmaCHZX5rCy3dxnae9Cm0em06hsrATUFbfaetBbfOGMxnu0KCIU7WV+QgtY4iAYparSLStZ1uD61OD5VqVZ5BZEAlecoBIxI9HYucKiVtCeBycOT6lJIlu9cFqfWM1DPNAmBswxhMMNLgE5OQKOFs9QBVvlGBBksgyWbEWw8oaGugbFoH0aSC2TehAHyuhr0c29q3bKskDCQJZZp9r6oclIzRPc3WrLBmXcKMgCbujOcYSr8WWWtYwVsL1kmiFYFfYV5RDlj7jTZFqVxFvlj2AkZKZVOmlZNjHY5xOFfF5+99Ar/z1BcEVHrl/Fl87dvfwK985pdw6tgJ7DQa2G7tYVwK0R728cbFt3H2wtsC4jbHPUQYYIAxRrkYo9yY+sEq/yxlbEOxQxgMZysl+Mv6xwSx4gDrcQ7rhQrq+ZIwlqJ4jN04wiYi7IVjDPMh8jkCacrytPHmmMszuO90/5cK0VheXsXHP/4UPvbEU1heOoROq4cu10mftTiZmDZCtVzB2uqqsCtZY/n8uXNyRuy1dvD6W69gY+ca4kIsDFz+R4ZxwR5PVF3GAhRSmn0cEJCnDg/loPtYrIxxZCWPw8s5LFY6KORYa7svbPBev4/GXhudHhmzRWFHlgpj9Ls9YQqzlqnVls7nc8LAJfAsQe8gj2q1hm43wtbmjgNaysIqZVIdmb1kxxLopCx0SRI9iqjm70S9/gAaw1XkV07j0Jn7sXLyBMoLC5KQGAoDF+h1buKtV76Hy698E6O9l1EONlEsRqhUWVe4ImuYLGupperUYIRhK7afukXKlKdyiWNuiSIA2bZ9fZ+w7KkCkBfWptR0ljq4AYZxIBLHvW5fzu0wHGNhgez+UAFcV3ebiQx2Nid7KWvPDkYK0ouBTrl8TRARRRneRxjKRZlTnRZZzz3wUcgmJlgci5x2hGIhwOJiGdUKJapjlMrcd3Iyn/V+tiemAC7XIqXhqeygIAflmEsCSFE+mQzc8Yi+A8GQPBCH2N7ek+cnU5qAvdQspj0dU2I+QK1OYDePsMi9gsxilSwXIBVARHWRSMufcMcgy7hUrEtycrvVxWDA5ISRALr5sIRiqYbecIBmuy1zkW5GtVIUsFpZzmPknIIE1RT4rLT3VS7f7DGyp3mOjhHnXK1y8TuUiUt3xOqcj1FEt1fEhQstbGwOkAvLaA2KeKdRwW5vNgNXAVx3/rjgbCaerVuyH3znHqubdSI9n/XluO9/6uGTCYCbZPq6MgFTNrCpL8xQpZoFAuhRkbV9DPDUtul5PG2RTZafNUUHp6rkzvTkUw4ItbIGco546bPCQnZeQ5JU65i6wsgVuW1KsmsSmDF4CfDydZEbZ21rnjeMe5SKUrs+VyjruV2pqKS7yDanyVFqx/lJT+lzqj/uA7h6TmqfWQIU1wbPKK6B9FxXhq76uXam+/f1zwSzdyxB11owacfPZvn5o8K1dLsALq8tyViZYeV5JkLrcwBcsSS1YsfcL3see8OtgKQJWzQTy5nlM/p7qH+viftKA1MA179O1m+x+5st5jNx/X6wtZJ9Pvv8PLA+O47ZjptR5nSCxaplK6ZZr9l+m9fv2T1l1sBlPztrH+L89hNfzcab3D8mGbjZ9zMxy7/XLCWAfaZWup14G9L0/vXuAVx/jHx/0a49fY9JfyO7j2rzvBjLjPXkfyY7j9O/pSp1vo8u6zdT5stv663mnD+XfaDZ92vTcZiUi1afLC0lZeeDhhPTg2K6z/SK/jk0uabSJJ5Zn5237rwdewpEzo7LrPvPWw+z1tdkv01/8lbP/GufelLOIFVbG6Hb64h6Ce0W2qnHT5zAkfV1Yeny6/r167h5c0cSInk+UCmKdvZXf/DCjBP5dlbOwXsOeuAX64GDifeL9d/Bp/+JPeADuPsFq/XyHhq73/0yEsrZt/qTfefts/j5n/0bB6AZ0BVjEAYi8SbOu3O06ZxLtprIwcbI52IUwgH6rOEVFxAOcggZ6M91UVyNcfe9a7j3jnVUi0uIgwqGuRwGxRzCWg15l/ETUCuLScujPsbhAOGIGc+LaMdLE82edwj9E7t97sdcovD+AO5+UieOLfpetWv6uQ1Im32HyeyvNGua755nmE7ew2bHvC3Rd5NmSNveYieddLLU4FTGrM5tBoT5O8FTecXq5IbKLGDoiXNQHOhQZe1U8srVQwxCCUDws8retVpixi6fzNZMDFovi1yD5doO6Rtz7MfKCDBmhLIjFOBN2VfadgmEMwCuCLWr9atrOCWjpnWKpK2UJ3dAsvSBsHdZ22soYQVm9BvgK463gGquHp0JE3vzT4dC6ysKMG1AsQPdbSykr5wMSgJwu+1Gf3eB5ARQM+DWG+wc2+gKYxAwNUc18QRdcGTOJmf3sZ/7rndvTCzAMsW0nHBOHOvbLRnf0M86znZf/3pZ12u2QzG9Hv1r+wBw1lkwhrldYbYzn0Lt+j7r+7QuZxZ09FtkgRwZVm8M1AGxJIc0m1/u4IJ+ymZn0JRBzh763bYwcMnGJbtkob4gAO7i8hoRMUSRCxCllOmpztE+ZFsm5Z9TQMuArXeXjJO9UTZQk51X2b7OBlVSQHC29FzaT6lMk/Wxz97035eOwSSAOx1Usj6YloASBQwBtdwe5UBnCXgjQALgnr+MP/7DL+GP/uWv4cIbF3D1nQ2srK5jdW0d71y8iHA4xPHVQ9jbuIyt7V10BjH++qt/i1E+wkc+9iCOHVsWKWOCHGfPb2IQLAhIr8oCKg+/2+rg9Ss3kiAkN+CAETU3R+1MStcNJXQnzzFz7pPxiWlfBCL9uba2LMDllWvX0Gz1hcHig4GT8zxdD+a3T60nd97wPGRwlY5qL+oLY2YwYn1IB4zIPuaCuFbD3AV1dWd1CUszGA5yjYSn4FasKFnonFfwM225tpWv6z7KzxO4FMBYJoxKuTLou7y0IEDcXqOJdqeP+uKCPAeZ75QBDQSMUyCMAFAU9dFsNlQ2mUoqCvNq4NnJp1pLeF+rkUrWUJgbo1B0Ms6EPSg3ynHn2SPnj2PLUa415u/uW1i7ljDmkrJs/3U/TUpS1oYAuAyGE3wWEqD37hT4FTuGgWoHQvJs4lrQZKg0QG1rTBOvdK5ZsFwZzsq8tfkmdTajSCW1i8WkTAh/L5UqyIW0fScz/o01nCeYPBpjPb+Az9/zOH7rsc8iGozxzZ/8I86+/hp+59e/hEMrh9ClhDXHsFZFq9vGi6+8iBdffhE7rT3sjjtooIdGboh2foSoMEaQD0ATXKS+pe50iBHLlLhyDHnWXB0HWM6XcX91EcdQRGkEhATwEGAXA1wd97CBCM08y5uEMjeMWWb7E6U/yUSfPBu0lsrq6ho+8YlP4onHP456fQXNRgfdNtUXVIqbNgglRpcWF1ErFUSq+6UXX0Cv20E06uGti2extXcDQdHVo0SAEiDfRTl7xojiAYZcE7R/HICbi4cohQMcP1TEqSMlLFb6COImRqx7Gw+RL2j97UajhWazK4A5x7NeJyhP0K0nMrdkVPK9lO3lTGCSBgNPBD6XllaEVbu5uY1+byBzolgoiz0pbGiRqOa/I1AcqFgsY7F0D8LcHbi4ESOon8DJhz6Ck/fdh4W1QxgTwBVmLxB1d3D+te/h+tnvIGi+hEJ8DcViD9V6EQu1msglc06SHcs1Oh5rbWEBYd35TjOU+4QAuJK7R/twJDVYBex1yYysxU27eDSMhSXLGuFDSvsGefS6Wrc+DEdYXaWMcEEAXPZFsr8wQcIlacgc4LXGWmNbWLAii0N5WQWECHbK3SnXTdnpUQ6d5kDuxbVZ5trK0Q6OpBZuvZ5HtZJDtca1RDs9BhWMnfnskmV0rzD2cY8y3QMHboodTql0yl4HAuCSCDwccv4ogLu1tSsALBUbCOCqr0rQNMJo3BfgfHWthkotxHDUVY46mduuZAqBVLIjuf+b31EuMjGmInXfokhlm8nEJVBfrS4gimPsNpoYDMhKZl3UApaWagLgig8hcvxkb2uAUxj+rp91LwmJIasNJJLOYwHM1UxnfeOc1OJluaJRHKDZyuPtt9vY2Y0RFgncBrjcqKAZlafsK74wCsmQdRZyai56h46dSx4Qk3H/EoxdjyD1bUYjfOYjd+DISl0v4ISLLJg9ZbvvA+DKfu72Vfl8Jsrh+4v6tvngrfw1g+JNtol7Wir3r75lymRVP49Z62mypx+g5zmjybwuNUsOKQUzdB45BYHQqUpJ4kNOzmo5c0pFTUjIl9EfUTJdgd1SqSzrnox3ZQQrW3veV9q/KWBhyWFpf6oNY/2lCWkuidolN0lZH0kS1jHl8/ngrtamVkUrftb6Qn51fuE8e9o/vcWTT9jQ6VNNeDTmI3tzQEfbzS/3Zt+Wk3u7ZANRcvO+zL+wl9L3uil762Cb7sIZ8NY/I7N/8+fabP81tSdtok/6YtY2lz9hc522kSWszWAdZv2MyXN8vmyr75NOzbVJobaJvrD1bv3jP7f/PFkmq7XL77d5vvS8vSSdg6YIk9rRup41iUHnfToLzb/I7jf6u0qom58yKzEk2z+zpo+/V0yP//5xO0tkSuerzX6fYW+JGinLc6Ktsi4nA3B+X+vequ3Q1/W9vo/rZmDSfxOf9xQNpL+SvVPbqntpug71uu457AyYyrJIY9rZ/vefbYoh7hi4CtC62F+ibuQTaGYlA+lTzlrb2dd9NcdZe52OeTJq7h/Zh8xEPTMTbPZeMbUiJ5IMJva1mQlP0884LxbypV/+pItzatySMZ5o0HeJcyEOHVrDoUOHcPjwYVQqZWxsbGBr6yYajab4TJa89PTP3zzA0aaH7eCV/wQ9cDDx/hN08sEtpntgY+M2GbgJkGIH+/69OR0MtkQgr3gFgPaFC7j45/8HKgwCjGL0yUShI0sDrkB5IGZLByLRV6BksqsFw0AdjXpKhvUHYxTCIsb0qms5RKfL6KyPsLaSw/2lClaDkmSmk1nQIVBbzCMssU5RjAIPwJFm04/yQD4aYTBew6h+cuIBb/eQey/mWJaBO+Mo9QCU2Qfte9GO7CGtv98qk2/yzn4G5u0BuJ6c1G08xJRRc3vT013ZY9lpwrcCsgZy8qfbmcW5dAFhASLl/Wq4MRNawVYGX0sIXa06cRydxFDiXIveoQvqutopGtwNlTlry8M5lGqEap8IqCwBDAfculmQgKkjgq3M4ld2Gpk8ZKnQiWdQnIwZjdqbIe7qMzmM1IJXvJ4+VyDOtTB9pNZfXq5ngSDeR2UiRX9OqyY5cIJBQbaFAUKJVCX9mzJ4xSmf8KINRE8NTnGwnNFv45JmcfogorGb3eOJ7JVCGPLETm6VIzxrb/KdSXv+25h+yVtuBeD6jsUsoDM7jycCmhmD+3YAXHuPOUf+81m2qPSFc6Z8dvBsADftDesf3ylNGWd+oGVyHK3vJ4MGHMMUwJ0eH5MjJ4g7wmCgAC7r4Ea9tguaL6BYrmBlbV0AXAY5pf8ce2cWVcLvH3+c/f6SJAgnb/Vu5oL/3lnz4t1cSxlA8xzdyStlx82/t+/c27NrHdjb+7J+sTEnoC4VB5zzJvuTY1fwiheu3MDfffcZvHHhMv7kD/8z/PG//HXsXdvGq8+/KrUwF5aWcfPGJvJkDlICu5LDOF9AIxrjr776Fbx5+U089s8exvqRJWGKbW7cxNsXNjCIywgoee+CJdyPNnb28ML5q2kggDLfLotG57cdCi6EQDAynAxSyl8yNdUI4NZqZayuLMleeOXqdbS7EXKUKJwTWEvXROrEZ/cWGRfaLvm8sFfJxmx3O+j0urKXSoIQmW1UGNBFmjjPdl++Tx7R9ltLjrF2UVIxYZnpGPvzyF+DaaDD1cMVWX9jCWufsSUENxfqNSwvL8q+unVzG70+azyWkKf8K1l77EMBfnlehJJ4wcAwgTU5e1hr1Z0TUrOPbF1fBi+nwC6ZsATmSgWy6pwEJBl3ZHIS5HQsI3YlgR6CYpwLBDPI3BMwJGIdzbGyyJyMo42Pgp8GoOpY8dqJjLIQa7U/dBtRNqXNO/YZr0ngVqVPU+UKf1/V+oY6BzW4p/dg+y3AyPnQbrUFrCqQKcWapK4GJIHxfIFgkDKs+GXsX3uGAoG+4UgA3F++5zF86eFPodnp4s//7q9RLxTxW7/0BSzVlyVIL+0AsHXjBl5+4XlcOH8evaiHZn6AnaCLjVwPm4UIneIIcZ7lR2IUpCZuDqMgh6EDcIPhGOVxgKVcEWcOH8VD9RVUdjuIG20UWfwkF6ITBtgrAJsY4Br62MwNETkyp+CBbr3ZeFsinb7OuQOsrx/Bpz79aTzyyOMoFWpoNjvCImNyGe0g2YdyoQR2qgWVmL65tYlWq4Gr1y/hlbMvYruxgRwZuLkApTBEJReiRHZ9qPVRh/EAg2CIMUu0GjgSR1goxbjjSAWHlkYIsYdhvytzil8EZQmwsi2NPbLLtaxLpUYWZB293gDtZhf9/kDuSwCXoGm310W73RF/ZGlpWQA6snWbzbbYUoU8fRVdN5w3nAbjmDVr1dep588giE/i/NUB4toxnPzAh3HyAw9g5cgxBPkKCKYysbXf2cH5V7+HrXPfQdh5GdXwBmoLI1SqOpdkCZosuiQADjU5gvPYao0mzNtATDj9DIFVykO7JCkC3sKOJcOYa43JFUwBIVBfFFC11WyjWIyxvl7B0nIJLIUrtp+nLsA+tbOO5i3XXCItPCS4QzBKmYXRMEI0IsOZksVlEOgkiEvAnN/ciAphDsUSWbc5Yf2Wyb4tcdzUwhd5+iHrzrqkP1eux0Bcvs46a2rXcB/gvlSmU4pej7WLI/QjMmUJjhaxtbEnczPMx9LHy4uLsl90uxzXPhYWizhydBHVWoho2NZzc5QCQEPWzI36TkKf182hUi6jWq0K85Y1TgmQsxav1DouVTDOFdHuRWi1OxhSSjkAFuqUdFb2fjyklDJlvLk/55OESxMgpYQ3gXFKKHPECOKqZD2fmfV0Q4xHeUmMiUZj3Lw5wrXrMXZ2x8iXK9jpxLi8V0FjHwA3SWDdB5VIwRI9p+XsSd7vrH/n91ARiHvu5z56GsfWFvRc82wQ385J8s0z9876oROfceaQf1banusHymc/zrTGThpgd6COD3CIEoXu6ebTCENaD+vkncrE1eNTzp/E7lJf0p6TnxAzQM4aJjsoe13UDURyXKWVR7k8cgU9TyjHXSwynSWHKBrKHkO/UereA6pyIHEWPXfVD02BW2dZJEC0b6/K+pbB9BjIHnAzhjLCNZlMg/e2rwhIa1LuTg1Kc6xTny8tTeN6MDFnfb/D8xYTwDXtcruknIuunTYaHv7m+j+9ru+viW3A5CSv3nGWOUwWcPZrZozMmpaRJjb7zbclfRs0XUOTrNTJe3jz0/rRzRf5ixrBGiLwZKcTe0P6T6W8/fUxDW7ZeKSA3/TTT/rhNm+S9mb6K2mfXcgNRfa57c/+mvbHKusjJf7MVFJx2oCsb571pWysFczzwVu1nW3sdA1rbGWyfWl/Tu4Xs3otO9fT98x75nR/2c/fs+dN25x09dR6lyeacKulX02Jzm+2873s6qKfpxu2p0im7dIh0HiP7enJeDpgnL6CKuynSnkG3Orzq6KFdnoGPE1Y28kiS5JY/bWUzqH5/W9javdMfUwXw3MPPOu6E92TUYXIrulZNYUn17SfhL0fjDR7LWbntj9X5817WzPZ59i/t6b/atf/7V/9JS9hSJMXqQxDX47+F5OGl5YWcfr0nVhbW8XeXgM7OzvY3NyUBEojB/z49SsHONq7HYSD978nPXAw8d6Tbjy4yLvtgdsCcGene+17qynjdE7GYbC5jcLTP8Fop4PWXkszgBngGudQGuck+1+CGQzsFYpSx0qYHTyfwwLGQRWsLEWZKspT5e5exeYHF/B8eQsx+ri3O8aZTgML4w5iDNAfRuiNImERMNA3iEYiyXGcfeAAACAASURBVLbTbKNBZ6Xdx+k7P4qj9z8+8XyzDrp329e3+/5sDdzpe6uROO/r/Wzruw36cx6YcT4rI3LaCJjMortVn00Y50mG3/xPZftmwqD3Mn0lzOO6WABAF2xMpFLU1hSmJw1OGvGUHCNbQBgDwsClvCGBWfkFYZ6BlJLIZoYuU5Dzmv1DR5nJC3RkpSavyLbRyVaHjK+RAewoVM4+tfpPGshUgNMATzWSJdAc6/XH/YGwoIR1ITJtVvfPgGhXi1cATye1yYAJA9UDBnacVeyCywR1CyU6/AwIuiA2AV3HgiL7gJK3AuKaNJhzxiX4KgCugrgappk27A2g0CpDrpagA3RT1zzDJBSg2tUtMgDXfjoHNRuAyYIs+62hrBN4K0c8m92aAmg6wbIGcfrM2iUi6+19zXOY7S0JqJPZc/12+47rvmtixlIyJ3Te/bIyRv77pi9nwSmfBa9JBtp8x5DluEnwLlIAt91Er9sWZ7i+sICSA3AD1vnq3R6AK307p4/Sv713DFzbQ7J94LchOxb7Abjz2m6OvD+Psq9pWyYd+nnzwOaofw22S0XnU3CRr9ncPP/ONXz1H57B2QtX8Cf/zZfwJ//qN9G/2cDFV9/Etas3RA40Nw5QyeVRL5VRrBfRiwNEYQk/fP4F/PS1n+PM/Sdx8o4jKORC3Li2hXPnryAaObl7Ay7jGFt7TTz39hUjQ0hwnuCnLBvdCpL90vZIF1dwC0xD2pbMoP3K/TFAvV4RwJJr+Nq1G8rykjqTqcS6P7+tD9NgI+etStEbGMD3MyBK9gudU4J0DMK3e11lvLmkIA1VWOBWZY21rrtj3iYyva5mpbFmEsDXJei4Bsq6dHutDX0SDnXPrHNGk7SkTqW8QfuDsqCsBcz+IDttc/OmrDWrIStywklwRRlBTDoSWVDRtVYpdhsX9pXHk9aACz/vkof491I+QLlURJE1O0UuModatSLtILhhQWlhwTJpaKS1YwmGdDo9NJs9tMiGjAYTLD+rv6ntVVBUz0NlLXESSQKSk5RNgtdjvj6UzG+eqQSReN5b4FzGKCSzTYFF3QsdgOuC7/ocCuTyq9+LJCjBaxRYT5h1jvPKzmZwndcjm8mkh01GW9tLaeIAheEYJ4rL+Oxdj+LT9z2KnZt7+D+//Jf45MeexKMPPIyySMAyeBhIndjzZ9/Eiz/9GbavbwgQOark0C8DN/MDXMIeNot99Iq0RQJU4hxC1sSk1CulWMdjud8h5HHfyiE8eOwk1scFdK9vIWpQZpg2T4BxIY9BMUQvDHAzHOKdcRsbURd74wF6HGjWAqasstRSjTHM2RpRBQ0Gr44eO45PffozePhDj6CYr0jNWLLux0NNZOM6LxWLmig3GqFcLUn/NRrbeO2Vn+Pll55Bo3UD+eIYlWIey5WqgNI5DFAokN0dA/khxsFIWMMKPI5QCPtYXshhbSlEMddFPNAazqOB1tg28Jxt6HVYk5egXluee3FxWZL52u2erBNO6kIhj1JFmdWtVhsY51HIUxY7RKVakbpfjb1dBDGly8tJYgYZnUw2AaXERzEquVMohadxZSOHKL8mEspH770HK8ePo1xbQsgEwlyAXruBi6//Izbf/hpK/ZewutDA4mJefCg+gwB8BoBzztPeEzs0ShIAZb+nfTtWZqpokcreoyx4AVsokyonARmejjXrauESaCRISmWBSiWHlZWyMHBJ/qXd57PqeC8BDkWGnffg3qF1oQUUFh+Qa6Yg9233tG/ZPsrbl4oV9eW6lFIeoFQIsbBQweJCBZVyAfmQcrJDhKETnhc2sdXnVPYt723+CoF8sXvFnmW/aP1Zgrjc83Z3mHCRR7FYk/Ha223j5s0GUVnUa3pm0F6hdDyn5/r6AlZWCZYBg2Fb+njkJGbV1qH/wKAlmScxigSeRZ2hLEAbayozeUDOB0p850sIwjIG45zsc71+JKx79g/XjdQPHg1lD2ctZcpKy57GtSOKQaxHXHBqPQRwNYmF85MMaqnFO2YiQV7s/l5/jJ3GCDe3gc3tAfLlEna7OVzeq6LBjWPG11AYuKmNO/NNGSZSAoK4c0f7xZVySVQXhvjCx+7F8UM8lx2o6dWRnRV49m0l3w/12zfPPjYAy2zCec+0XzDcnj37HtvTk75xvqPZWtk+c7hF8ty38vX9Z7JzYxio/LmoZLjEoEKhLHNCANyQCQJkseeUhU7FAif7T3+VEu9StsCBw0x8sgRVrk1RnbBEYfphlBcVBq4ft+ChqyV5EvspKT0jo+pUd9SmtG/ZHxzYq7dIfSNbu36f+fZY0lcCejvQKGPDzo616BXn+Xnqn+tZ7/tVyXOlCvTzlsDE62a3+8zwWR+cYI57PuK8uZN9Bn8ep/00CVLbs6XX9NjeM4G96b6aNUezPq4my5L1z0SUaWW1ecn/2XUlNqVfU3qfHvf9mdtd29m1v5/v77fNnxe2n8zap/Ybu/0mD8+vrN/tXyvr692q3dl4iN57OjbnjyP/bXGt5Nm9RnNmSXqKnQm6eduEUaa9/dn8ci9ZhfuK2F0uCdFY9UY2MEYuz+6Ece+ub753Mj+s9Ja7z6yxmDW3pvfj6bma3X/m7dHZsfbfZ3+jfeh/TY+bSd2n7dgvnrDfeZGd27PaN2ufuK1NbZ83/Ze/8csTAK7G+Zj42xX1Jt6TCZqnT5/GkSNH5Mzo9Xq4fv2GALlSamM4xE/euHaAo/2ig3Hw+X9SDxxMvH9Stx186BftgfcLwHWn8oRM3+QvruU3Ggi//gpKTepDsRZPLgFwy+NQAFz5YrCLNWsptUY5W77mslfHVWBUGiIuDRHdWcfr95TxNDax0+niwV4ZTw5v4sR4C+GoB1a86vd66PR6OHfxEi5f38Dmzh6u7uygzcO8O8AXPvNbePQTvzrRtbdylH7RcZg49GfIF03e//0BcH1nb57R4Kn4zXzkWaCCGU8+8y9rHOnvlj367kCTxKhIAMz5ozHPUJM2MgjoAYm8ioCzLsVZDBoLOLh5aVnRcl0GhSyTX9IRc8IGoNybsFsl0GVBdQUYpN6a1DdTIFTYS1Jzz+UixpRNIwgaI8f577J8lb3ArGhlMGkmsQaPeV1hDom0YyqbFoxVZkZrLlEqzdUUjGgAkS2rxc80iO4cgkSeywGiLsNU+sVdX1gbIr2mNaxpxDMIUCiSNe9kAB2IzACSBL8jBatlvrhsa5XyswXvy+nyDSORUlV4Whm/mmHuWMUyMaVYowPWNcNT7yHZHhoUSByDyWx51iuT8fac0v2cHN+4nQWo+g6b3dLHCmc5anbvqTVk7cpM69txwmzt2bWz9/Wv4Tttt9rv7PnmrbRZf7e2ZD/jP7ffbxPjYQDuoC+SjAbgcjouLCyiVKlhefUQJgDcJEjjdhfPmbM2zOpDCyawLQxkvldf2aCF7HguUWLWfjjr/fPa4r/XH2N/T/fHV++9P4Br/W/t9J03cdYzmdL+9c8RwP3uTxTA/YMv4U/+9ZcwbnRw/c3zuH7lugI0lBcd51AtlFCql9AP8mgMgRZy+OELz+Ly5iWcuesUKsUKNq5t4caNTZVgDbUmqcrujSX56udvvpN0jahBuoSbCTaBe4fE/SThJZ0XvgFujP98nrULqxKMZ2CJdXjJ8CLjigAuaw9mv9hHEmxM5DgVuGT9zQTIo3RyPo9qqSjsVdoxZOBRXlXEhRNZ8UnJXGOAShBCNnkFbhX40L2U/eEOAw2OJPERzfw3AFcAL5FoTr/8PUIAbGEAGtBPUKGA5eUlAU+Z9LaxoQAuFSj4NRE447y2euteYNafQzJGOsnSsdPJlrCQ8kGAYoHgpe7t/FmrloVpxj4kMM77sB4mE4qMtUdQtR8N0OsMMYgm6/tZW9P2KnihASIGY7XfCICwH5TMr8CtfUtClJMbZQ1QKsSUymWUKxUUSyWtq+qY1mMyCClNLeM0Sut/MrkLgQB9e7t7kqBF9i1rGJIhxevxDOWXsJUdC8rAZFvnNI2LwxHOlA/h8/c/icfveAgbZMB//Rv4zd/8DRxZW0dBJG21Zu/mjRt48Zmf4cKrZyVJslIsoV8YYhCO0S4Mca3QwcVCCzcLEcaFGEUC6mLbsAZujpqqWBmHeGjpED60so5T1TqKUYzt61uSiCDsL07PfICYtnoYop8HdsMhrg+7uBK1sTWK0CfLi88qYt+sVUhZWbUHtCRFiDvvOIPP/NJn8cEPfhgEGVrtLnpd2kNsDdcB2WU5dNtdRJ0mqgtV1Jfr6LT38ObLP8P513+O0WAbheIQVdZvDllvuoMgP0SpEiAsDCi7g1FMuV6yPsncHGNpKYelBSYQDAEmfEY9DPuRAMdsIO9LsIPLjXVsOdSNRlvUH6qVmtQtJugnyQsuMBkW1NYjYN+Real1Y1dWF0ESXLO5hwETRFCQ56MtROC3WGJCH9lqMfKjddQq92Nju4jOeAn1o3di6cQJLB45jOXDR1CuLSBfzCPq9nD57A+wdf5rqI5fxOHFDuo11kLNY9CPxAfiXKYqiyUvsD8J7rNWr4KrLglD6ttaJgwTTLQ+rtSiHYeSuBgHrKNJwIfrxMkrS4IG7TiyKFjzNy81aGkTCqU3UTxQW1hBGuXfcHTZbew/JjYqe5x7P9c8paj7kpTBtjPJgSoG5l9wLhULOakJyxrmXB+sph1Q+jqnCSpsu7pZasdqf+u32Cmcl2EowCiBYbJfCYyyFi7HdWebY51DoVBBuViX56YU9mg8FPnkxcWKyDfH44E8+/JyRdi3BUqJD9roDyJEZLXLdGKyB2VKuYcSaB6jQPa7U73h2h9SKl4Cldo+9kMuX8YYqjhCJYReRAYt9668MMC1hu8IxWIO5TIl7WMMI9Y8JpuYQB1lr/uyh8r1nN/B/hUm7pBlVALwI90oQKsdYLsxxG6DLO0QO/8/e28aK1t6XYetqlN1arzTu2/uft3sbjV7INkUKZFUFE4iaVmRSIq2YkSD4SAWEviHY8g/DMRAgAQIkj8JMiBIjACJEsgxhASx5UmWLSmyooEiGZoSW2yyu8nXfN39pjvfmqtOVZ0K1t7fPuc7p07Vva9Jwflxb+Oi363hnO9849577bX2MMCD/gZ60/MDuOvsRjkbxCfS44DjxD2UgKFIaUvSgPozn//Ye3DzipY5SoPdKVhs98kHnP3P2nv5zxgQYuehD7gU2bBFtnyRPWdt9W2GRwVwzYbIt/0sG9XayPNN/dG5JEQIw0vmQyjri39rglFFzlPaWmwjE6VqTA6h7cX5IeeBnrs885hYJSUUZrSPVAKd37c69fLsiXy0ZdSlvp61XxMJVP3JB3fNFvXLFKiEflp7nmPD1/wf7ad14dVlwLLIfjY/37+2zYW0b1MAN/O5cwK4+bnlX79o7uQBXN/WP8t/8+dn0Wf9dWJ2p15/GcAt+r7vV+XfFzvVSz60tsj+4xSH8t/JA7j++/l7rQJw89csapf/Wn4PWbfOk/lbQFTJX8fat+r65x277FzM7n1+P+r1NAlzXTvz7/k+ZRrnykoU27rUDVv37OX15/ZzSczSdvpz1T4vKnZc/6J+owncviyy2OaiTsQzwotPOcDelHxKTChxh0h+3iRgrx8LWrN5+mO+ap0Urc38/r9ujRXdPr3vWbHQZQA3f713Mp+KkkOK9sWzzp3zvP/vfPYzXhzEkTFKBGlH8islR8olPP7447hx4wZ2dnbkTKKU8tGRSikzRvrFb14wcM/T3xef+f73wAWA+/3v04srnqMHvlcAN5m4uRmc2jEOoNFTe6lF5YMIzd85Qr23QJm6yRLwKWFB9oIngyhgmHjiKiUrh311hlJ1H5PLM0S7ZVQ2SphfbuL1qw385qSLb9/r4Kl+HR/DIZ6vHqFdmqJGh3AykUz+22/dxZv7h7h3dIw3jw4xa9RRmszw2U/+ND7wgx9faYjkDbkiEGDdIZr//JJhuab+jF73LKcke/fzHOB+8N03epaN3uwYnvXsj+ZU2CRKJ9N52p48rXxtmRm1bhn47dc8YRdUztVgURZkylAtvKaXYcx/aikUJ4MpycKso2tSRWqkChPVOa0aZmLgSsEJSp8JIEsZRhqp5aqrIaefEQaQSAgqW4VBNg1ykbVhNZG0Fi8BYpEldIyo2XQiLAAa3RWCrGIEa20lZdMqG8PqDMaU2KPTL9mPrj6iYxiJI6K6XQKaKhtZmb4auGZNLpUGFelIMpCdPLoCzWRacF1Ok9p2bBv7gD8CkMZTlCTo56SSGSB32bqJY8lMb0qrJytEGR2aqO0MYQPe3X6kwHcKZpnT4q+HIgPdd26K5oIE2dgek6RaG0RYzwQ1JrUEgnOg3ypH2X8OcxSLnsNvu/9MqxzkomdNru8zqQs+mHcA0r3BGIVqvCum73S9ne8pLMaZMlQonTwa9IWBy8+3WQO30cT2pSuS5EA2lMwZFyhIakl7bA9rnj2z30f2Hl+zWqF+QCPvfBaNQX4e5fv5HEdzMveXnXH9tj9Hi86UomfKzoGsU18UoPCvm79HWerp6TxX5oXN9wXu3N/Hr//ul/Eaa+D+1c/jl/69L2AxmODwu2/j4d37kohC9l0wL6HOuo0B0BlO8bA3xrzVxhdf/hq++K/+CFeuXUaz1sSYtWfLZWxut+TZVbqde0yMk/4AX3v9TnoMiORr7gx00qj5cZf+yL9njNNqGRsbLWxubYgTef/entRAJANX6sTlb+LGROpIUi1YwH+CjoHUcdX8Ae2vkABuvSYsS4IU3d5AksqECyx7VXrG27j4NVP5GndbqYfu9gWTILS5J7F8C3R43SGft0Qdr5+yZzX3eda9VcYsf2t1yr5uodVqotfr4fDgGLNpmvm/ZBdJ4NJKEuiN/DmiCVOpzFmRLcFkIA3WKCM4rAZoNQjYhBIsJuhNyVeCpkyAEvCBgWQGcwlwi/SrSh8n+5tGo9yZ5+Ja7hkleE3WIw9vLQsvgM1gOBC5XDtcFDBXlYx6s4Vms4UawVuRPK6KDcvzWfZRB7AzSWoaTeRcZFkQAsU8n/r9oQD4XBNkSJKZGoRV1OsNYZNa0JTjz+sT1LMAqK7nGOEsxrtb1/CT7/lRfPDm87h7+2185Sv/L37qs5/FRqMpSVVkW00GEW5/41W89tWXMT0dYLe5CdbQ7cQ9jBcTjKtzHNUmeLs2xMNwLFLKcZXkSwXVa3GAHYR4tr2LFzcv44mgjktlyn0D+4dHOKWkmawN7VD5P2368gLTMtALFtiLJ7g3HeJgEaFXXiASQ0nVdlzmmtj+1aCCdz/zLD71Y5/Cu194DxblKnr9oUjbknlLkKFKFZ5ZjMPDQ4wHx6i1Qly6sgNMx7j76p/i4XdexmJ6jMVipJLvcQnRbARUpgiblDlhPdURECgDiOuz3Qqwe6mOMKR9RJR1hulkijkRV2GQu+Q53ntRxng0EQCX7PzhUAEyghocT+4BnIf8T8AQKWsxE2Z4NOGZNkezVcfWdlOkdicj3o8sN1UI4ndarQZKgSbXhbiBdvN5nPY3MClfQrB5BeWNNurbm9i+fAWXrl5Da2MDk+EEd7/zJfTu/zY2K6/iUrMnua9UUuE9CNTKni0BeQ2Mch7Q5ouisZbOcGCOsFMTWWVOON3f+BzzmEF3qWgrNVVpx0VSj3ohYDzL3tTqFdRrAcIa2dIEhxTAlXPN7CKetS4RUE8lZXGzHQqEU+LXSSSWuLaUTcr+lGRB1vlkwiCTIWnvBiWEFe7VJZR4H95vFmEhSRiR2zNTtpbtnZIAw9lI9ZswFLCd9YlZC5bjWq3WZEy7Hc5Dtr6KesgzqYqHD/fFvubetLlZR6vJxEzJURApZ7Jv2a44nsgcjsg65xnBRKZKGbUwQC1km7jvMklAwRKrb0o5boLWsn2JT8CEziqiGYOdZCmTHV/GfFGW+TUacy5y3lHCuwKW6eS5WSGTmAmj3NtmVKZSWWZNuFEZXkmEmcWYTwngLjCaAOOois5gjsGoJH8f9YH7vTb6qwDccjNJBrUyMGrfmbqK2uZybriZIGPPsZL7a7kW8UEcG5pjwzH+/Mffh2uX2hllJLNZV/mMvK9vxxX58f77lph5FoCbBwl8y2PZf84GSt4JgKsg7nrml9+GLKDFhAVNTNK2aRKRKnvQfssCQfbsmuShJawk0bhSxaKk5xHLQFAenkm5kvzIesvzGLVmS/5mMoEmGtMG0sQMObcsu841VtvjgUxS5zong+rmS8LKdQCun6hs7/F6VjbA7OXEh1phgK+2gbP9or6BnQVq966KmyRK9GcY/flr+LZ60Zz2X8v/e9UaWDUfi14329Hmj9hnYjrl7KkCvyr/qP71Jb6R1EF2CSmuxu4qAHfV81gf+bbrOgB3Xb/k/br8Ovbnxjq/KP/s/r7jA2M2J/Ng2bpnXTWF7Iy2MTNbN0lqcr6H7/+svpauQd+/1L+lt5Ov+b5zsr6SBPzlqyfmndv/rV/8JFMFgDV53/pbQVeNaamt4mwWISuock66b5clV59/+6x4myfWP2dVDyo6K1b111l78ar3V+81aVKS7cd27+W5kQVwz9on/HEtmqer5nz+3Czy1c7Y3la+/bOf/3MyBdI5q/XWSPSgLUplGyZuaR3cq7h58wba7ZYAt6enp2L78zO//6dvXeBo73QQLr73PfXAxcT7nrrv4svvtAe+FwB3Gby1V/xMLzkyXHbWMoAb7M/R+u0RakOgRL+C2fuByvPQubCNXSOIrME1xbw0RbUeINgBRtfeQO/xBYbbZdRqM9SqZby+CPAbB0O8/N0+wvsjfASn+LGbVdxqAVvMcKa83niK02GEw8EQdx7u4VtvvoW98QiXr1zGZz/xOdzcflemS89yxN5p/5thkTk4/zUDuPasvhGTGhDLY7ju2bNB4bO2uWUAN3/tdcZtzr585CFROV9nvLqmyP0SJpNLpU0eIweAkPnl7kqnLelH77FNDte5g6k5LICxZkCLnyTgiFQMUWMaKl1Ix1hZQiqpWKLxKs4Ps6VrWjtsypqzC6mnpyAvwRUCu8rwTX4lqEujWO/CthEQoWwJAygCPEitQQLLxnzV4H80IQMicqwiZcPy+xZwkv8Lo4l96uQOhTWsoJjI04k8s9brZdsoq0p5abIBpBahyfpFlI+jNB5l4YwpQdYvvXcne6cFikUWUPpNO1FHwwcRnHSOP8fJ6GU7kwC/57ycZ24XfcYcUTWYs8GW8xi/mc8U1p1KDd78msg/x7r17Bv0RQ6sfy17Tj9QkXHyNEF76cd/Fr8tem/Hoi50GFP9WwHiY7KWCOCSgdvHaNSXldFqtRHWm9jZvSwSklGkCQhcy/4KXdXvviNqDm8KkGTrE+X7I+/U+/2ROKhej+Tfz+z7BUG5/P3OGzg4TxCgSA7fv99ZjmlZ2J7nAXB/Gr/0i1/AYjTF6f09PLzzFiLWko1LAowwgE3Zy/54imnQwMlsji9/6xt4/e3vYufKZbTqLSpTIqyUUW9UZc+Q5BIB9Wc46vTxtde/m3QlgSC/wlLRGVs0J9MzTnfcSrWMra02NjY3RAb07ttkDmvNRyWuZDPafQCVwA5bQZCOQc6gwnmUBiYoR0yJTEoVTgTQIStrqgoLTsXBbV4JszUfKKZ1ZGNk9zaGisxfBxabvKHJ1HMtybjZ2ZKr/Wt9UykTYNEgKvfjeqMmDFwmFqnjfAIWDk2D856MlwvFag5evmaeBe0dU7pgA7U2EHiUZxSQgUBIFe1WXeScmZ1N8JNbP5lAws4jHiK19BzDWljGyzXb/PWhfajnBINDUguX4I/UfmcdyIVIHPN+8lkClC5QRZYsJXObrZYDkcmMCwS0tKQGmX9YSAIKgTMCTzxzeR+Z9xz70USSszj+M4LrlaoCwjWyJjX5SMFlgkJkPfpMhwVq8wVe2LqJn37fx/CeS0/i9jdex+3bt/ET/9ZPok5JZiZ2oYrju4e4/dVX0LnzEJulBppBiNk0wvHiBP35EFEwQ7c2w4P6WH6P61MMwhizcowaSrhebuDZ5mW8u30ZNysN7KCMNsGkSgV7x8c4PjlV8I7AmWNh82HlCUpAVCmjW4qxv4hwPx7hYTzGCaaIGNiPSe1UwJ9zs1ap4MnHb+ETH/0YXnjxfQhqTan5SdCT9gXB20q5IvWD9x7uYTLpotoIsL2ziTCe4ug7r+LwjT9FeXKCeN7HDDNWXcQcEWYYoxTOUarOEZcjVGolNMkSrZex0Q7RanF1TcBENzKoCUYyGU312TWITblaghJSc3lEW4iAgYK2HCeua0rZCkjn2M8EOmhXdbtDTCdsDfcHSpM3EcdTROOJklO5N9KOI5u0VpX3eJjVS49hc+NFDKJdDBZbWDR2gFYD5UYV7a0tXCVDYfcqxsMID978GiZHf4Dtymtoh0eYRyMMhxNJlLPzjeuLwK0owQiAS5CQ4K6CEzKGNPksMMstjzZdORCGO8FbZdWo7UrQj6xV2ndcI2TGbrYaqFYJfnLOlwRIlIQsL/nE1qPKrS+0FrFb+7R72ReU9uUPEyRo91ryI21hq9EpIDklxSlBXilLqzSBYoqpsI4pv+0SEQWQUrYO2yogkNiMsuHJPi+AdDQT4JsMY445+4Os62jCziDDl7W5GzjYPxb2Mlm/m1t1bGxQgYYNmGvucaAy9Fzm42iCiasjLDBwlZL6lQTApWQ214zWCNf7cmxYC1dxL/oJ1MCoYDpfYDxRViwB9fmCbNkJen3KvGvtZ8pI897sd64b/pvnURQNNNnTSStxLLn/sC8IkjNhiTmRg0mMaFbFaX+OaBpiPC3j4DTGvU4D/SlrqC7/zEt1sb/ExxAZeDefjH3nbD59T5MnOA6aRKB10/l/Sat1SaH0R9qbG/jcx9+HSxt6Xz+47Lci77/mg/L+d307OG87GYiZt9V8u2KVvZU/Z/K9tA7ALbJbjEln1z2PnZe31ymGr3aum+tCeXN+pvNVNNksl+cEZwAAIABJREFUW+dSrSoZUEkmZr1tMnOZhCZ+otSRZxJFVeZQ2GzLPkNZc623W5dzWvYSUShxAKjbG2UMxO91T+n5Bv5YJX6K2EmpqhJf53P5YC6TAOTzDjQUxQ7nM9p9PMy4cB6n7MPU3tJ9MU1Ky8+NzLhIIpN+4qzoiW9z5+fOKv+l6Dtnzbv83Mrb+vZ3PnnBEgst8SbfJt/nsT4qmqPmZ1iShLXH/36R/2T9nF/L+b/z91zny5zl5+T3CX+vWLdvWFutLdaX2dhACvw/yppenqh6TuvytNIrKRBrYSy///J7ZdF7vj9oycz+5/yYgfjakszl7H1RBHKNkn9TvEXLjfGc1e9aGxUh1gIK+UQb2r0qUc4zhCVDaKtI/Mv9X84WiRlxbzJVEVWtYb8aqG//9/1Dfy2vWsdFSTr586Vo88iPadG8LBqH1PbKBlSW11JaPqxoHq87H4rWrj83/bb7Z+x51kvhRupetOva/X/+Cz8u54rOr/R5SO7g/t3v90QymYnD29vbeOKJW9jd3ZXPDgZ93Lt3D51OB7/7J3fOCjCva9bFexc98I574GLiveOuu/ji99ID+3t72QKSRRdbIQuSfFQAoCzzcSnQ7LOqvHtUH86x+RtjBDNHeZRAGuXUhKuC8kJyxCWDP67GmIYRyvU5qhtlxNszHLzrTTy8AjyYDRBFB7hUr+DhtI4vH1XxcLQptXVv7r+Fz1xr4D1bMa7XJgjnI8SlKk76M5wOJ9g/OMSrb9zB7ZMO3vexH8EPvfhhtCOtr5M3wtYd0qvGIX9QnnWIK21k3b2lk8497Odx8vLAghlueef1PLKb6wySsxu9/tnWGiQaAjj7Fqv6lg6jBaoMgHUsIn5FjT5Xk4I6nQk8ZLJ/eYBX/WLDtZaeLM+olICVXl+cUZN8de31zF0FG6VRKmWlbCO7v6uxVyX4SvVgBoZZl08lNFV+TbOhTYaThrb1HI1iOuWi+mkSVM6hV3aZC+557WJgU2ToKPHmgnMMZrHmrlTWWpBVoIEcso9MHkflMim3qZn/GlhUR95ACI45ARCR9BIpSQbNGIxaIBopk1hk9kiTWDBbn3JrDHiqnCgDrxKEtTqMSYBAA+sakHUgdG6vU+NeRmTtvMrud6mslzpOaaVHG9tVznjh9uuxx6Q9epElGSLf2bLrmJPhO1r5eyzt1WcA2Kvannei/WfNOztpW81pyzLx7P3ExxMVbdako4SyMXD70gcK4DaEgasArjIzlaqi/VXUN2xflsmWAlD2uslI+v2ZOhnFe7B/r/x+ld9n8/t8/vNpO/Re5mDZPVY5U6vG279/3qnX7cQCeTrf1+23BHD5aZ4RPhue9/AZuCKh/O//RSymc/T2jvDdP3kFRwRDZ7rn8LQja2p39zIa7R1E1Sr+4JVvCIi7eXlXpPtClDGLxsr+cjXDRWJxHmP/uIOvvPpG0l7RARA5Lg2y+X1kf9vcTB3l7PMyCEDW7NYWa602hHG69/AQAVUQylXudrJvyOz1arTxuhocdTKCAYPzDGq6Wugiv0r2YCDAGgG60WSCbrePiJKmImuoJ4VICeZq+/lzK3RJPDYvTN7XgBHuj0UMloQBs35HEwZuILRIrZdOOemdnW1hQB0dHeP46EQAbZNdXNpXXOKTSSnn31dTzyleuDfz808TgpSWz7hUs1GTGpNsD513At9c6gRbmPxjDB+VrXX9aMcY55okAClrWT7jsr6S+lo8ZyQhCgiqKh1J+5P3koQlCQTrmAvIX6mivbGJjY0NOTMJLlFdQgAmU2GQ+zO5aC6JT3NK1PK7ImkdYzJUYIn2LsGvCettVjg3WB9ZVTjcIZUEsVzYywFvJdTmwHu2H8dfeOnjeLZ9HW+88jre+M5tYeAS9KaizXy0wMHr93D0zbuodOfYCpqIJ1MMJn0BcDvTU0xKU/TDOQ7rEwFw9xtTdKozzMtzXK6EeLF9BS+0r+J6tSnAbb0coEZAKAxx0uvi8PhY2IWJDqqzIcyMiFmDtwT0SzEOCeLOBngwHeA0nmNQCkClWplxpRKq5TJuXL2OT370Y3j/Sx9Ao7WFcaSMPMouk3VJR+H48BBHh8eIpmOUQ9ZIrqM+m6Bz53WcvvEKKpMTUJg9CiLMKnOgMsc0HiMOWMsTCGoc6wUa9QW22iVsbTRk3scx2ZcjYWGq3UHw3uqkSnqGjD+FQliHlNMpKNWSmtBk1FNWORIglvZWIGPBBIh+P70u95l6nfMsFoBfAEZQkhgqFS2ypQT9y6iVbmCj9Tz2Tps4HjVR2bqGymYLsxLr/9Zx87FbuHTlGkr0b/Zew+TkS2iXXkEY38Nk2MVopLVvJWFPTR9hyQrw4gBcytExUVCHTvdQkWl3X+Dcpg0mzEgCuAmQQrBvLsAugVzuC+1GQ8aDU5jywOxXrmfaapTG1U1b72NBUg3w6uu0VblDELwls55rmmuCyTX2XdlvPeYP1zLPE9qZZLuTdUvmK5m4tAtpB4pd7MqEsF+5j1vyi+whZJmRlRqzhAlZu7Rv+QyaZMHXCI7GMe9DUL6GXmcgwCxB6margo12RYBrYW3Leqcdq4kJ0Xwqv1KNViT1ydBl/WMuHQL7BuDSJ+D5GMp+IrVtaWPL6CiAy24ZsY0E/WfKhmY93E53iuGYc0/riDMITjCb4C37Z7Hgc010HTGxUvY29SWmHNsZ+4TXXGBE5vasjN4QGE4q6A3mOOqWsT9oYTgrBnAXZa3lLDa+k/23+WTnGO/JIDvteSNgRlQHEol67tM8Z/Us5Hm+sdHGzccew0tPbaFWLq6X6dtGZsMU2TH5oLR/PuVtWR8U8b+3dKZ59lP+c0VtWAIGcgw2P4iu9zo7XHNWfIG+Tmq5qmRxUTwh7UezA/VbMhbliviU4r3JeekSntxeQv8yLjHZqKLxG6mjWxOlCkk+KpWlpjN/arWaJLlxqsgZKzYS16BLvs37yUmnq7/r+yM+m1Ha73zPhGHvfNNUitmpNOVqYtottC+zwK3fv7yHMf3ycyZpF68hih7L/oLf9iLAZMmm8vrCb2P+uyvbkrvgKvve9mN7tvRrVp++2HjM+yX+8/nfsH0g79/49m3edi/yTfLt9+1l3wda5Sf5+8O6vrD2mt+Q3yvM7rfrrdt38u+t87GKe3lp1zlHPDBlatoz+GNT5LMme7TFZDRzKPGlbXzs/1oNoIS5JOxrIpbFcERdw5SJJBmHdpzFXIzt6yJcIuamxALeT8bUMbS5z9BOYWKlsvqpWsPyAEy61IQssd1FdU6TSiQRk2eM+5W5IPLMaWJn0T6enzNnjdO6M8afF+vGdHnvXq6Bmz0T1gO4Rffy15E/B/y1uOqs8vvE/8y69WVtyK9ne/3nPv8ZPdkSZQ59h3s35w2Tp8eTsYwpffGbN2/iypXLwsJlUpsBuL/xR986f1D8fAvr4lMXPXCuHriYeOfqposPfb97QABcPV1WXzoP4Bpga98w7Na7RsZw88DbvEEXPoix/etjCcRoO+jwkYHr5JUof0fQjLVbKsC0OkO5CZQbwDToofv4Hk6vz3EHXfzxvVfQjfqYBW2Umo+jN2vj+LCL7ZOH+PAm8MNXa3imvUAjZiA4RHcCDMZznJ528daDPdweDtC4fhUfef5HcTm8kumPsw7vRx2XtddzWag2LBmHQTspY7Ct3TycEXRm+9wYG9iYN8SToc7dbN20sUM5/e6y7FN2PpiD6LmX3qEuftCaIrwJwOkBbmJ4a0OcXFe2JzJVAB1r074udTTs+7y3ZCdrpriZGPr8CfSZjItLaFZDxL2tIQj/R3vbxaeTzENFBhxA53VwgqX6cpAOhdE2O9lkIclq4INPLTVqGWUkS1cCJTRyNWgiksZ8LWDQmU65yk5JAMUFX5TVwEC9OusmjWhGNW8tALADzbQ+Lz+nhrp2AM0xlcJjfTayQHR+p9mUIlspbbd+cfPFdZofPOe9pNYeg6Zst9QTZN0lrTFM54GZ/GQXkeUU81dYIcrMMoBYHY0Yi9k4A9LKmksYkVl2rrVbB9cZnoIVmyyZMkv9bMZ01LNrV8dZ970iw1rWBwOUktXqgp02P5yygV17lRMm1/Ucfz/r2Z5R7mN7gDf3JNDrT2LblNKbOrljt76Wsvbt+17bJabp+lSurgkB3iUzTqIi+gxmE8AlS2mI0ZAM3AEQz4T9xpqDWzu7qNaaKv3n5qIEJa02tttX8/ey8fTB3NQ51f1WHRRH7PayRM2hzaxqBxryen5AyR8n2xtXAcj22XyAw9qqa8HV63PzNPtcrpZ1wQbtB+YyG5IfHLLvFSQ0WNvKbl3zvjanbD+/wxqcv/sVvHbnLv7Gv/s5/NJ/8Bc0QHfax1tf/xYO79xDrVRBIJKxZIERnGuhubGNcHsH//KPv4Y//OY3ELbb0u9lyuJSwpRsKVd7myAA/31w0sWXvvVGAjaIc66jlt3svb+szascUspONpqUwtxAGFZwcnyC4+MOgnJNApecU9zPLBDIS1uAQMdWa8LZmVWrkbmbnm9kiZGBW2/UMRxPxAZhnT8NjBp4q1nnCVPF/dv6ulatiqQhn4HtoDNr7BMZ4wxLcz0Yv9xRhAG4LrVmJAHore0NyYDmYjw4OMDpSVf7w/b73EXOkg5cB+Cml1JAVROAIOzbjTYlS2MB1Ql8k3EmjEhXQ17OM2F9MdHHsYjcmcg+srWjY6dAv7JtNdAj51AJIgvJ4DL7l2eJsRB5DbIuJUmIDMpaDa1WC/VmUz4vsscCkCgTQBQv5EyiggDrqFJaGY75CMRkmTEpYTZHlxLBk7kwcCtVgrdkOtm5rexff16LSkYQoDkr4aXdJ/EzP/hJqYX71utv4O2338Qnf+yTqNYotRpgdDjEybfuI74/xMa8jtoikFqonVEHB7N9HE6OMFhMMArn6IZTHNYj7NUjnAQTkHT+7OYOPrR7C08ETdQRoBwyEayKWoWS1jVEZPKenKDX78ucFYUMd8aTXBsT+3KAOaGrAWY4jifYjwa4Hw3xkGLGpQWmixLmwnQO8NiNm/jMj31GANx6rQXKyHLcyLzl3B8ORjjaO0Cv18eM6C8TJlg/NBpg8PZt9N58FUF0hFK5j2k4wiycolQh4j9DuRoLgLsoTQmdohHOsbMVYHOjITsHpXZZb5eytTVhjxFM5BnEda8sMtZEpfrJcDgSgI81ZimHyzq0Io3eHWIwiBDP1e4iSMe+4vwhMMwbMejI4BTfI+OXY0Kfh79kG8uYs84x+7p0FbXaM3jzQYDT6RZqOzdRbjYxjSNZo5d2d7GxfQntzV2MB/cxPvkSwumfoDJ7C/PJQGu5OkNZEk/mc5GqFmlugvzzuWMNE0Q2AFfrP6tNyXrelIQPNZgr4IyBuCa9q/1Ddlxd2Hm0zbQGrUjKcw+XEh26FgVIJTArLHptgwG4KhXMfldmvcqMc96pfoDtuakyizJ7mUjIvuOZUWYN3jqljpkGpHWoY9Kcnc2l69OxPF2wmuulzFrnJUpk047UZ1L50EDmBEFTBXDJRGxg2B9hHI1l/Ot1JhJwvHXvEgDXgZgcJ453tFBJdlUZWIgJG4bKVKaMMpVrxCR2Nq6cn27+ywnHkiggkA5RlJIauEziLFUQLwJ0+jP0h3NMo1jGN6S0ezxDVaS8+bwzGlXiA1gCpUjQz9V+EjWDeUkYyJP5AlEcYDAuYzCu4OBojO6wiuNxG8MZ58LyT7nSSOsaJ9LjUuBQkxOkFBLngwuuu3FQ3yNGraYMT92bKwirIa5evYIXX3wRYbSHyeB0pZRwPs6wyt+2AH/er/SDzfYZs9nMZlgVsPc/Z/uffZbz1bfTMwxc9ssKCdL0nnJ16WwfoPJ7/6xYRWoSqnWvzOj8+Knse9qPqe2iLDfuT7r2LRNEkx1pomntgRlrdpvPybIR1ZqucfqdQUXrNYPJDi006nWZK8PRMDlTRflJJL21DIXfr2IDicuSNty3t9OnsZI7ifWdOf8pA08gWfd09QUtAc4AHu0DvY8PaMqe4c54SfQSBjL95NwPu8jFEpTnoNcq8tds7Pw551/NH3P/3/73rF3+PM2vh8IF6/Z7m7MGfPlrQ6wPl2SuD6Hr2O8r/7nW3Sf//ObPWFvza9Cex97P39Nfa/7znrVe/b4raq/vI+T7MT8G+WutWot+2/OfOe9YpW3NxRQKOz1bmzY/RkX3NDs5naup/+vHEOxaYhKJCgeTm9RO448l3HKN8d88XyzZlEk65l/rZ1V1JLv20gQvWWOBrjONXSlQa3W6abPzfOMZyzVp74n8u/uOrGEDhj3f2R+Hojlz9r667G+eZ24VrW97LbPWcutTr63G3Co/dtX6S3bDfMzHvZF/1nVryF939u/z7C/2mZ/93KczH09DDup70lamb8HYD5MoCd5euXIF165dEzvqwYMH6Ha7+L9++6sXONpZA37x/p9JD1xMvD+Tbr246Fk9kAC4uvMWf7wQwJUvJImbyTc9sMDZd2rnyTnj8SPdNcP7Mbb/CR1ZBV5UomyBeTBHXGJFUJV+w6IiMm0zMnAYgAnmmAdDzK8co/94gO9eWeBLR9/G26f3MY/maNe2MBzNJHMnPr2Hq9NTfPzJK/jha1toLXgQhBjMAoyjBQbdMfZOTnB7MMBoOMcP/cBHcOPW05m+MKPYNyrzh+BZh9ZZY5Ec2oYHFh2mudqsZx2Y572n/7l8fYizDJf8PXyW7lmO9NnvO5lVZ7ysA3AN2BaD0rlcFgDX+9AwXL/V8tnNIBWjRcCzFIUVuTUP6ND2+ABu2hs2V1Y52kVj4/f1WX3jj306ZdLn85/VZWmoTEkSJNBnUUatSsYpWKiMWAK6Im8m8jUMPJBhYQ6usiMYWJE254IAGhQzh144uFLbSu6nlr5jyKkROp9TSnUurAzWUFOw2ORvlPnCgJb0iQA0WodOWHbM9CRrXwJD+pkEzHf7WuoQqJMg/cD7idM+B6YTlWwm28TV27IgtDABnGMhvesCTS6kIcFIEtWk1qo8jd7d5pyOsz9HFMrXR3HSzwmAm8qs2jyUOpL55Bh5Ro/57QV0bF7Y9x1XJZluq5y1pJX5/T43UbP7QaanVzJddQkVPJsDO22d+rey/pMxpcwuM3gJVE1Y322A4aiPxWyKRiMUAHdjmwBuQ4KOmt27wJxzLun7ghWXCwLx2czxtDav32OzzrMFIegk8joWeLI+K3J87TU7Y87as+1zElD3zgrfiZM2O4ZVUYBA9ibNxSj8yQdArC8yTq5IHjqmfE6GVxm4X8HrBHD/yk8KgCtqAYMx9r99Bwdv3CMRTpn0QQnBYoFaNUS9vQ00W/itr3wFL999E6V6qOt9ylraBA8YPNRGG5ty/6SD3/v667rKGFBz+8O6c8vva9851T0bAuY1mjVsbrbFSdzf30fndIBKUJP9kVnmMzL7nQwggwMMkts8prQo90pzsCtVzRhX80jZl2STslYmwZ/TTlelc7WAk9hDJv9l97A5ZTKDDMiTPcX28zNkrzBwkgD7zuayAV6aB2sn2gIBVSZEZlGD6TuXtoVpyjrUBweHIv27DsAVFZU1x+15AFxRYRGGndaFbLeb2Gg3hVnX7XbQH7CGY6A3kuixggGk/EnAxgGy1kciu+rOCa3hmQK4xiLS+DOZflXUaxxv/RFWgGMpjkYjkfViEgHPuloYSu1RSsZKsqFj9PHzBLuYBMDDgclEPEtoNghwx3NzHqEUUwY1QqfbxySKUQpClHgecz5I+QMnIefAYD+gXC9XsI0aPvLYc/iZH/oUrqGJB2+8idFkiGeefQbVep1lXHH8nQfofmsPrX6AS9VNSUjrTwY4Hp3gcLKH/egY/coMw0qESWWGTiXCYTjBaSUShuj7r97Ehy8/jl3WPS6VMKuzTmgNjWpTEhEIqnV7XRwdHUnfMEgntgbBa9bf5KPI2tRzYLqIMVzM0JtPsD8d4c35EMfTMSZBgAHP9EoVTz75NH7ix38S733PSyJXPGLxzQXBzFDaQBb48cGRAqiU7xM3Yo7SuIfh/TfQv/saypNDlIM+pvU+ZjUFo1mTlMTDeTzCPJ4IO9QYuE0yRh2YGQljc5EASQSXOG9oCxG45X5A9upoOBKZX8l5K2sd1HK1gsFggs7pCFHEPmNAsYSQQPCC8rWsnesYhigpU7U8x3g0VKCV7MqZsuXILqFMaSu8hkrlFu4e1NGZ7qK8cR1lnnmLGUKpNxsiqIdoblwC4g5m/a8hnH4dNdxDZREpMEyAXEplRJhFU2WAci8huBQrSEi7SAODai+J9LCAniWUKmQS15UZLkw5J7Ms8uWudqqcC0CVAA7Lf1CNJWa/ETBWpgxBUc4RKZfhGDO0JwVY1o50tpZLGhR7Uj9r56rI/yYJRHp2Uz560B+LPD8tTy491uBtt2qohwEWlOAX9quTWpT1pVaSBpYVKC6VQpWKnrB2tcoo82+VM47RG4xkXS1igvJtYcayVrrK5lO2WAFc6ccFkw5UCp7B5Uarjul8ora3AHfcE2L5TqNB5ZwYJZHs1t3HkhUJpqp0tLwqc4T2znAcYTCeER4X9jVB3O5ggU4vkgQCMniZOCCqCoHW4uW+zrFhXypQttDgO8EsYUGzBjEZuHNMYjJwgWFUxWgc4uH+AL1RiM50A6MVAG67vZ0wpzjGBO94ZonkNX0KN45MehGVDSoYyPjr3GPCBOe81Ot1wfqN9obUwNt742vonR6sBHDVNPa8IueLZI88xwyWJJ/sQeX7+cv2QcrIzB+hdh2xn1zdcN9+zPivDtDPXGNVDUkH/DlXa+3JXfQs/hfyjFs77+QzifPvANwCRrDVZDZJbP/a7rF1TQq65/rV6hyLVLv6lXMpR1GRvYT2Eee4JOdUKmIXMYGJJhTnpDHtaO/wc5TW1OQrl3zh/LbEZzJfQwurJ000u1b9UAcmSXKG+oRc/1zDsjfKXqDgro2h2QBik7h7cP00myrvyTls8yWxoZ0dZCpXmTni4hoZu9r1VT7WoVLvuvb5nvkpefBGAWKNgKTvrfaC8vNF7DLHXDS7I7EhaY95jG0f5Le7mh2+Lu5R1Af+2Phzyk+CzfeT3SuTlJxbHf76za6DdN2f5Susez+/VyR/66Qp3FvyAOXaBX3mm+cHcP0+XhsHcHPb/4zleMv5nMjgm3IF/79Q+X0XP7FECK6haEIQjsocus5WJUswyZFJ/+qfaexP2+CiLZIgQtvLKQHIy3qG8bzgOVGrspY81S9Uzl3qdDcawt7URCb9Tf2DlOGr+6vPuE/lqNfNAX+PX3UmFL1+9l6dZeDa59P/W2RPY/HS9nzi8hk+ftE8OKutRd/J9tv5weyf+7wBuPodP/wk+zRB/9kMo/FQ4oSUUr50aQe3bj0uibP0A+lv/C9//3cucLQz94qLD/xZ9MDFxPuz6NWLa57ZAxkA1xkcS19aBeCmqO0y18U5RPpVBRoMCEvcqsUCAuD+45mr/UanJ8aiHItk2yxgwCBAsNDfUkxQqSQ1cuPyDNgsYf5CFW/cqOErzRleG95BNT7CFlgXi7KEh7i6OceD23+MnekIH75yGT+4vYmt+UwCNJOYjkAZkwHr6PXw9mkf5YMYT916L9rveaagG3yH8NGW7FmHf8awXAPgylu5Wz/Ktc+cEL4PV/Dhs++VBXTOc7+zDJ4EiFojeaLXUEPWB4p8R0GC+3k0K2/s5wFcj8HrKAkZg/wsw9437M7uu+Xeyjs6mXmSCzosOWJLQQkHPrvAghrJBjQq60vcXfrd4vaKq+gC41KRy4E+DKypw00HTwICtt4FhNB6JFbTwvpgIUEylUpmZrYPUDCoJrEDx55VdocGBFVuh4FUq2ekjClxJMm+EplkButsYRCcysrjyHNRIZvXS2ovOedKpCx1/hDwm08V1NXgpdZepTQznefUqWdw2hU9poyWOC5sg+sKl9uiIJu1LF24GspLWahZ9m6ejSshwMzkEAPak9Fetc7Emczt33ln9zwGfBGgp/c8G8AtchpXOfD5+4gDZ4A7x48ArquPxhq4rItMcKHWaKK1sYOw1tLAowNqhOXhBXCWN/VsFj/b5QO4PrhavH7T2kN2bXPgiwIY/t6UDzatC3jk1326btN3igIxkiqQnMXZWqRMilj3k2+PPZd9R1ZogaPP930A9z/8hT+Pv/nXvqCsxMkMx3fu4eHrd1AaTQVM4FoOy2WRwkalhtLOLn7tN/4Z7hGgD6saZI7JUAoQuw3cxonr8d7BEf7vr76SeH5adCG7XpYd3+X3bT/kVwngEsghgMvue/jwIU5PepL4RXZtMq+kXKJmextbyJcKU29Uk9IUwNX7kj3bblIiN0R/OESn05Paoca+1eCbft4PECVnYamE0LLQS5RrjoXdyUxlmb9kba1hINvIr54BhE4JHuk+yPq3u5d20N5oYzgcCIBL2ViyzzTZJtvjtiswsWbVmXUmgEtASBBgBlvnAjpQ0pogLpmK3U5X5KfZTya/b6CPsIKdZJoxSVSS2iUtOaaNkvKTasBy/iiQq7VwOabsc83mZ/BYwXJKmRLEJQgnZQIob9sgS1NrNJN9JIEozu0aE0xqWneSdxPWJcscEIgqo7KYS7mC8XCCU0ppEygi+0+kunmQqKSrBMydVKUyYTRwRTbsjXATP/YDH8BPf+AT2JyU0dk7QFALUGvUhDHZO+7j/stvYHKng924jSutS8LM7Uz7OBofY4BTTBrAuFXGoDxGVJqiMxvgYXSKg3kftXoVL11/HB+68jh2ZiUBa6f1EJWwjlbYRtisIWjUMODc2NtDt9MRFQ8pa8ARJHgtrEIFcIXBThBzMUcUz9AvzbAfj3A4GWIcVvBwMMS4VMETz7wbP/7nfwrPPf8elZgeRwqYV2rCsDw6PMLJ4bHUWZS9iCqxiyni0Sn692+jf/81lKMjBOEA88YQcY1MVbI4OD5jTMY9qTu60a6j1SxqcdxqAAAgAElEQVShUWOyQk1AJgk0Uqad4JpkXgCT8QRj1isuVdCoNVENWY85FJCPUm9zsVFmUqubzGyC8d3OGIMBJWm1JjblbAmmsaayBTk5lgRwa9USognllRnEDJzNYomHCzTDy6hWb2EwvYHD0Q5GpW2Ua02ds/SnwkD6GQHB4AHC+HU0y99CK9hDrTxFUKqIUgv3TdYOJlgr85CsOJFvhwCVWkNa9y0FcCkfPlfQjUHQet2prGhyGdeIsjdZq5b2Ewed7FTOeUr/kqGsgGSN8uDVMKk7mzC9XBCW80LZttxaXAKlY9QLkOnYM8rmYbkETQxUULeE0SBC93QszFkS4loNjlVZ6huzzjH3telcGcV2bwLk/BFGngPoFyVKM1aFbWsyyiabzbqzvd4Ys4hJgGVhh1erNWFsE+g20Jjrpkw57hklsLkXziS43CLLO3DJkGKYEsimjHdFAVwp6RGJ0apnhq53STqhnLMomPC1ioCsw/FMWLhk5BK8pcx/bwScdBXAZfIDQVK2pVyKVbBGZJ3ZPp3rlPCPJKmFDGWOGm31suxl49kM/dEUk1kNw3EVD/dHAuAO5puYxMUSyteu3pAkGK6nep1S2k0Bupjkkvw26mi322iThdlsolFvJIkDWvec+6dbjxxnYUGW8bU/+HWcHLImvafSk8b5M/EGHmBLYJgL/IuvImdX9pzyz1wLTOfPsbxN4ft6Yju5ZPZ131+yKR1YYdaJnP9mZ7tYig8yFNlv+Wsu2fcuQUy+6wAR/Y47teXmVscyD4QzEUXLGljf67M6hQ9L5JNnV99HzRAHMkm3EPwktsu17NV3F7Y198iKsOwrTNKhupIkcTFJooFGoyl/j8YjWfth2EhsKiav+bauJAJIyQ2Va7XEXe0z9RG0axXMFenwqQK4BAT4f57xA55FYyoxaG1mArpqB2gfcT5ub+/gwx/+MK5eveoumQIPPEOsjIQmGat/59vTMkesl0wyPO/fM9EgSUxIawjLM8vc12S0RCrIgCg3SWR0z4gduYJGSbkjAxrTUJ8m0fg/apM6RrQDf+VeiVJR6pdb358Vq0gfXW2eZD1mrckkmd4ARXt7qW8LgFRbl/n1mV8vRevX7pOsU095ysMbZSzye49uDVnltVU2ctH6Xn7NZs66T7va0hbvsQRwXepuh9E9wHwMVZxxyl9ir7lSXUnJGI2lmDyyMGvntB9mmkw6o/2ndUwJ4EpyaaKwZksvBXNtHlmJE/5tjPiMD+uUXeR9SX7yEjSkvUz4cDtLidLtVVy+fBnXr1/D1tYWNjc20Wq2UKsyaUj9Np+dq8p7VmJBk9osjm1jd559184Df67n4xvZdbAcU9a5k77u++T6XbWpk7msN82uz8yfqdpCUQxh1Qw680zxElGKSDapDaN7r8XW+NcvfIEAbrqStK/TRltSdK/fwWg0FLUS2gxPP/0UdncvOZA/xn/9y/9wuQPPt4AuPnXRA99TD1xMvO+p+y6+/E57YAnALTgAMikxbm9NbHJ34+WsH//QUSshwREMeBAAF9j+x67mq+AxcyzovPKX/wkBgQb8AmDtsCoz86eYhHPU3nsLd9/dxm9WgN8b9RDUB3iuNkSl38Xe3gka9RmuNw/Re/ganrt0GU+XKnhqVkKt20WZAU+yCOYBFpMyut0J9vd7qNybYufWu1F56Sl5slUHl//6khNWMBjn+UxiFP7/DMD1jY71DFg+gWXM6dOcdfAXvZ83Us7f12rImmGy/L2zweU8A9fGRK5JS9czyM8aU78d5gidtU6XnO0VXyi69zpHRD+vWcP+uGQMSjWt1Nm02qHyaRGeS9g0JlslPiMDdARmk6xcDX5L4E0k0lyfkSlW1exkMnCVPetlqIpHb21TiS62QwE0ArJ0eg3YVFlRAVpZ21YCfnMPqHRM2OSa5qG4//vOnIyrwBTypNYfEqRwTD9l4FrQTAO6woozZ5XBTtbhpTwmg/d0XFh7TdhrwiFzwQ63JvROrj5TCsT6Too/77LiR/pOMm5m7Obq5Prfz7t3/pj7RnzR/YumX3aOng3gZtaQBybn751vlz6n9qFILgshkEAVAyxUS+gLkEN5xLDRlBqJtXpbejwBcF2tUuuzpfX1fWTgFjlEVhu2aM35ny/67qo1nh+TjHPr9a8Amd5cT5iZ7jVhVGVYKo9mhhqAa8Eov299APev/+yn8Tf/+s+gROZZNEP//gHuvvJtTE8HaFZC1Fnrs1yWgFy5UsfmMz+Af/IvfgPfPT7ClHKoZLey3iSTRapkP00lqK6ySjPsHXXwW19+2a0qheP0Sdz/XbAkE+z1OnHpDJLapoHU2NncagvI8mCPAC4lg6sSVJS64pLswn2AtQ0p8cjAuQtOulqpGklWMMSAQQalG7U62q2mgA7d/gCdbk8Zu8LK0YQYVTDQRA9JAnHDI0TTUlkYdyIfT5l8BkoiMueUFSyBWS+hRef/WadPOv76L7JeVUa51WyIs9xsNdHpdLB/cCRjUGZNYEvycayPZL0bB2pN0NBq4Jo9qYktjq1PAI01GbmXzmfCarzCNrSbGAno3RXAgUCtBXskqOquIWeuySlLHSyVXRNA2K91L0CFAlUW+CPQJlJrbhwIwBJ0smAiA1MT7kMEcaWurVtLxgZ0svfsC5F5dQzsUJiUWoOSUrKsf9pkEKnMOrsjdDqshWwALpmaBuCmQIXU4XQgFqUo63GAd7Uu48df+Ah+4j0fQTsqY0YgiXLE8widkw7uv/EWHrz6NiqnMa6GO7i6cwWtnTaGQYST6SmCjQWa17cxawWYlKeYxBN0xj28dfwQbx89lLnw3PXH8IHrT2CHNT8rAWLW1QzraNZbqLTqKDVDTCcTHD98iKO9fekX7tXsG1HfcFJvlBIXyVaylB1AOsUM4wrr4M4wCIB7vS5OJzGuv+tZfPQzP4Gnnn8Ri6Aq9YFFDk9ki4c4OjjGycmJsDlZk5sM3NliiunwEL0Hr2Gw9yrK80NUa2OUm1OUQpUMjSaso87auBPsXmpi99IGGvUywkosdYzZ71JKgue5JA9oyYnxcIR+byhJHM1mG80max/X5bOdzilm07HUL6VkOoEnplGMRnN0TscY9Fn7uCx1PHe2NwXspjT3PJ5JkLdeoxw1a32rvLICS3qWsf8FoEAdtfotNDbfh870Bo6GNcxYd7dUwmQ0EpbJlCAypb0rAzSDt7BZu4NW9QBhaaSM71IgbOF+f4jpRBlvYuXJ/WifqbqB1h/lWiTrk3LPMwTVMqpkzFEm3NnaJmufyO8K65pztCwJOlzQAlaTSVcuIQzChEFNcIVrTkEbzismhDglFc4Q2oDauKQerrKTy9IfBFi0WogqtvCHyubD/hSD3kj2L9Y0btZZVXiKVpNAJhMiNLGL99aaeZqIyH1UZIolWZgSjQRwqeTE80br+lKphnLdvS4Z+OwfrukGgkod/X5fxrQWBmjWK2i2mLjB+TZxSYgRavUArZaCuKLsIlLJPHPIzqaUNm1oBmZV+UXPJ7VplbXMoLnucwRwCbKOxjOMIwKvDhQrVdEfA93+VN4jK5dArSYZxmAJYfaiSNxKPeNY9lLOdbmTnDslxASN4wVGPLeHM0wXdXR7wN7BBMMoxDDeRBTXCw+Wv/zzvyBAnLCeyK4NGCgPZJzJpFSQzr3vpJLFP5A+4TpVlQKuI1E+IPvY9cdX/+Cf4/jgQYaBa3v3UmP0wMy8bGd+Gvi2U0M/ln8/Y3O7K/n+ln2+iFnnf87aaK/l7dH8+0vgj/gdaYJn3nYxW8x/2HwSos55tVMMDPafb53dmfcxfb/2vL5r6g8YOOGY0I5NryBk2jYydlkeQZJlqnWRrde620C1wblHxnsoJRVkfnFOV0yqmmUlmHxiiVsEaTVBhbajyJRzJxD2uSafcH1RtpOg7WjMRJARBv0+BlRoM+UNJw9r85fgMqW9X3rpJWGFWR+qilOMmTvnLGHH7JUkRuAS7mxsrF/FZnc1gXlNqYfuklONDWxjrsz19Efa4IBhB8XpXmpgu/uoP25U5aCku9gsjvWeNxz9+SFREZe0bXNorohSJvaT92+YUJJfU/7aob/vz/1lvy3r1dr18z6k9JmXzJ30t/d6sge4Nhf5Ytar+bUhM9gBaHnGvYwxTXfv/v730z0gO25nWuleO9M+XAbVrf9kTxE/xcVUHYibSlbr6SK/LgkmKXHkFNo0mU0ZtppUr+oZAt4mie1UUNNSLkx+EMA2UTlT1q7UWPfmL9uvbFyrmetsRdenfokaPofFVTSXRQFc2d+cv6W5DPRLdP9gYiT9rSuXd/GuJ5/AxuaGALeNkGxcKj+ESQ1uKX/COU9boFLSc6padW3W9tEg0XXH5LrVyal6hmSx1KJ9VZOwnLdakGRw1lxgepvMwZXf1TO8SGorXQvL7cyvAVtXRc9g52XROkqfbbnOur33cz/9SZdZkoK4PqCr3bMQ8JYsXNqSZFs//vhjUlKB9jQVov7z/+FXHy2AcVbnXrx/0QPn7IGLiXfOjrr42Pe3B84F4LrDUu5sQUTv39qioopzXvZoPoDoQNzwXoztf0gDJhawVtm1lI/SAOSiEmNRi1FusgAamX8jjMpdnDYitH/4eXxldxtfRRnfGY+xmHRxY9rB9nyCqHOC0vwYO/UTbGyNcbPVxNX+FM+ggcXdewgWkdTkms/LKM0qGPUX6ByN0bvbxWLnOq584L1JR2cMVk8qctVhtmREP+KQ+aSVpXu4/vdNB/uMb7zmHcT8ddYeyGcYJusf52yQdN33fQPbjO/zdp8+YwriLhvdZ7dtFYCrJoSTZj6noeUHFFYbWNmny4/hoz17FjDPOj1Zh6fYSbdkaTXmpSsl41dBBAaU1BA0+V9d94mEnrcP+Aag1M2VOrVkFjhDzrFSGXSTILmAwPpvkXGmp+kMz8SJFakzlVCl4UvnQEAZvk5JNldDRWpBTtW5oGEvLfaz15OAPdmdGqgUuVthSKUOn0kUO6KhPJ20z7FCGFwzR1wYI8IEdqwKAZuV8bsg0CxMEcrT0alJwV0D0AwMlpuYBLRjg8tmmABtJpCVqhoooJ7N6NbL6C6h2fIe6Ovq0sjoZVjYbid3r9ncW+XQ6vXPXlN+W/x/FwWvloNAOkZ0liRoyf6dMSg5wHg4wHw6RshgeZ0A7ibqzQ0JqFqgRIK0mdrEuXrGEthZvQatvf5+mm1jUTZ6mmXvs3mtv9OASwrN++Bq/nNF+7t9ZnmPc6+4ZzLnzp7D35NUOj19+Ec+zzzAKz9uPoD7137mE/hbf+MviRwy5cYnhx3c+8a3Mdw7Rr1UQVgm8KnJIJVaA7s/8Cy++PU/wZe/9U3MWcuIzKxSWWo1kjqUACuUe4ymuH9wjN/8o5d1Lbo6csljub2awIHsHWJpuKQQTyorCXS5azAQSLlgOvwEih/u7WMwGgkLk44+gRm2w2o9CYs41Exu/rhQidZudVLTAogStAsqaNbrLtBXRqfbRYc1POeU6HTS81ybjgnqZyPLfubqhos4qSTEMMudLBPd75IEZrLJkzWaPRtsT/SttiUbQdZNjKC0wOZGC5cvXUJQreD4tIOj4w5mlMJ3IHOyrr2AYRIh9paXP/9kb1pOGNeEHAaGpP5nRRiurMe70Wrg0i5Z9jUBvU9OexI8IrAm4+rqV0pyjWOqLkrKI+YpIFKtniy/Arx6stu+bfus1dbkZyQo7NXPsvUrDJ3hEBPK50ZUiFC2nJx3/g9ZRXId/jJAyhHlvKBaeANbG1sK5Hd7wsQmu48MuqSSs5sHSTkHCTmrrGoYVNGMQ7x09Wl89gMfxYdvPYfGtIwFmYRkTs7neOPb38br33gFp/cOUY8q2G1u4/KVy9i8vo24XcKoMkZtp4agruzNiHVeQdnUGXqjAU46J5hPIlxpb+HxnSvYYC1DrslaHaVaFWGzgaAZolQNEE/n6O4f4PDePYylJMlA2FIMvLEPeMaaVKqc4662KRU0ZogwLOtvbz5Ffwps33oW7//4p3GDAG5YFzYgJWwJtB0fH+Pw4FhAsxLZnoLrcabEmAz20Nl7GcPDb6CCA1TCsdS8lf1hxjXDsi0DNBozXLnSFHldLAh0xZIwwhEicCdrElzbrN8YYBZNBPiMJnME1bqAuAze034hgBsRUKRcLoG4GmtU10AS8qBHRSAC2gQbGtje3kQ0HWM6o4xyJLYCmSJkp8oeOYmEyZkyxufKaiHrrH4Tm5c+iFL9BXTGG+gOFxhHKlNYDWuIZhGCxQxVnCAs38VOax+bzRPUgj5KYHkKJsCxtusc4wl9L4J+7DrOU9bdJWOUdpGYYiiV+ZkpUI4QVBcKsro5nu77eo6IXbYoY05nzmPdERQlu033rgpqlRBVLgSy4+K5Jsawri7rohM8kGTJBWaLGWYMGEsKDBmo3HNVmpXzPxpTcYB7m9YcJggjthBrt0408aNR5TqJESwm2GpVsLlRByosu6E1eXkGSnJNiXv6Qtm2vIzUI6dKUyz1btlXZMKHtbqA3L3OEFHEvYO1thuIF1WVQJ9MnGRzFZublG0mCExAiGU6mCAwRWujjO1NJvCQVcdzgfMaqFbK8ivmcLJzuXOaDGep2akMZ9o5nO/8fxTFmESs5WysxgoGI5VQHkq7Q2HVUqad+05YpbPtyihIbXVNarFAPoeO/T1jOHxGADfGZBpgtqjh8GSE49MIo2kVw+kWJvNiAPdX/97/Lnun7qWUA+eeroz8xAZyEpncf8lu16QPjulMEl1ERrlKUL/sQHCywEv4V3/4Wzg+ZGKJSzzIsY4y+28BgOvbT+JnCnsx/TkrqJ73n33/zj9H/aC2nZEJqzGR/s4eF779t2STCRCT/Sm6h/+JVW01m9OAntU2ro5XHgjz72vjufwkq19hEozZNr6vr9dNkzc1qUuTsbi38N9cg2ToMjGKCYBcv1pjcy7qBqy3K4BRmVL1kdbdFXluriEFmSRhjjasA6MUvJ2L1CvXyViklMkenGA4GAgTl0lDBHYl/db5fAR5eAbQXvzYxz6GmzdvZkEZnnNuDtp4miwoQTDaOZKYQHvK/RTFb6yPDJDn8/jXU3Br+Rp2Tb4jdmkmhpdN2qMXLXLVrq7oWT7BEtBjLF8vYcKfG/p5JWf784ev+/MrJovSapPnyrPoQbMawPXn+6q14c/n/Fpf5e/6e4b1qQ/gFl1H7A1Poaxob6C98Kg/dh3rT5+p6cfQkvmUlJ9yoKer92w+k0RgveR+s8HtWrSz6UtIkpaTFucaknVE5Qbu2TNNfrDXbb8ToNckl2kfOOa6tU3BW1fySBJQU8lyBX2t7ImuOdpFmtitMQ1bD5bQwL2cahacIepvBdjZ3sJzz70b165dRZ3M24qqOtg16G+w3fxhOZBGu4lavS62Kj+n/a0JdfzRNmV34ixJQ+M//s+Sf5U4atm18ChzgUmLFjsqWqsJML8GYTKA1PrCP3+sf5NY0goJw/xZYGs+XRPLAK49589/4ZN6DrjzQL+Tgrm0z3h/lbcf47RzLPYBa+GyDu6tWzeFWf0f/1e/fIGjPcrkufjs960HLibe960rLy70KD2wv7+3XBxjpTPkGYeyy7s7eQdRcu/cjF5if7gXqgRwf22KRXkhwaMFGbaBNqlMg7tFqbYpSvUp6jusCzZEd3GMvcYIzfe/gC82r+I+Ahx1unjjzndxc6OBW9tNBP1DVKNjtKtDbF2ZIJgcY/c4wnPYxOL+fdQrEYIaDWsCuFVMBiV0OmPcPzzFuLGLZ174wNpu9I21s/r7LCM4//18DdqsFaB/5QHcDGC2Ri7GP6RXtft7q4F7PkDH7p13Ln3j04yCdUZQzkRK5MaKn+0cbRPvwuR/clmk/pw/a9CdcXnWPPHnRh4EOc+8yTsr65uV1vNYmnPioKeZejq/rOAyDVeCpcbYs5qslqnvZGi9fUBXcDpLLZvfmGWWeSiArgSSyLjV+rsGEmsGsAYXLaPX6uJymBTIcfJ5Uv+EQamUvWUGvNZsSsFVSjtKkN/tc2SB8G/zOfl5cxzMSZdrCXisdRAlwGXOhWC3ynaULqODIpkAmuXNjOnEITdpQIaZY62xRBYxQV2Rd56lDF8bI8Y5HQc6YUgLUCMBtzR71l/b/twxOMGfKwYsmjxNfv/Ir8/8++nf2Vq/jzJnrT12raL5r++RiaIMXMn8jSaYkEHFWoEEcEMPwG1sJAxcGZ91AK5LTsip52WCIOwHn8GQ3z/z9cTM2bT+y/+tU1kPR7uu//xFQQA/k3rlnl2057sauHbPfP9KSNzYPSvO/HxAKLMXJ/WJ0v3S3vcB3F/83L+Bv/1LP4tysy6BrHl3jAff/A6Obr+NSjRHg4BQvSbyeIsgxPYTT+C7J8f4B7/9LxC222g2GigxaDCJlMngnG2rV7Z/0sPvv3w7cfQ1QUJld3Xf0L3M/U+HW7DH5aCkjQsDx5tbWyLVNBgOcXh8LKCFyuiWBeSQYJ+rlcZ+tHpLvK5Ip8sNrcYhHX5K5ZZEPplSks1GUwBIArjdXl9AOZVN1rqJ3GaSGmSJaon2sFxamP8a4LAxTuYWn597lAt05NeluchkXNjPUoBBgA3KWAI7mxvY3dmR1XRwdIrj054KJuTYDfnzjONge5/tNebc63vuWVyJDZVM17rs3N+lXh4ZNgGwtdnC9tamsKkoNXzaHUgwiCxUObtcAo3t7RwHSjC7kuuZIDTHShi2LlOfLEhfztaCQcKwcRJrvAHHn9eVuefYOdHYsUx5hrjaeEk/SL6PnhlSmlc2Yw0cV4MyNjc30G5tSNvJKO71BwKYEMgyVQsCFgYKq1ycBkPInKsGVeyUmvj08x/GX/zIp/B4bROV0UzWGe3ncRTh1Vf+FN/4469icNRBLa6iWWlgk6VEHttF6/omqttVgLU6SwqUzRGDLBopJyDSedx4Y1TiEsJFCdWYNWjJMK0LaEu9WNaxZmLNeDBE//gYvaMjjHo9YSxNIga89Vhnf7IeGX8ZKOPfKpQxw3wxwWAxwsm0h2lQQlSqov3Y03jho5/C9edfRNBqCyuSz0+21f7+IU6OT2UNCshK8MoBuOP+A3Qefh3j02+iWjpEDNaYHiuIGAdSa3RjY4GdHTJpFUTjecxkKQbsCGQyeM+koTDUdhKAJ6hGCeXhMJKau1XKwzbqIjHO5KzToxNEk7HMEQESQgLDAcbjuTBw+z3uGQup207mwHQ2FiCX64x1sVnbl0C3JHsxoCjL09jhKv1brl5Ba+sDCOov4rjfxulA54tMDSZflYH5pI9R7y0E8R1c2+3g8vYQtUofpVglx8ulUABJlpoBZdAl8UBmlSihWJBVWJAVIKgyKWKKRYltUjvIzkLbf3SjJbOPEvNa3sJAXNo1HCdZm6zvLckHTMpxUqtcI5UQ84XKs7qrS53xiOomUwKorIPGJDhleNVqDdRqTWFETyKygijhrLKtZNlUOYajETCP0KjE2GiWcGmbygdVxJzrskeT4WqMRg0ui4Q0n0GUBQJhxA9HU2G4UlaZIDmlqEdDMoApnc26xUA1bCKK5sKkJ0BKlm27yb0+lOdmzXCyf8PaDKwWsNWuI6wx+YT7BlnAVJvgHOC+xDmpyi8E0Hlu0D6cjAhwkoErJ4TW/0YgSR8Ra3nGtHWdhHJ/hk5vitGUa1mfg4kB7N8aARo5XxSlN/aV/V9krBcLqXsbzYDJlOyrKqJZgO5wiiHn87iC02ELo2mxhPKv/PL/LGci7XKON/dMA/HFVnYHme2VTILR5EuVXpe0G5Gyp5S1JuXxh4k4X/q9f47D/fvJuZdnqmbspAIA1z+X5Jor2FJFPmjeBvM/U2S/+e+f5a8tndM5u0wUK1zX+b6ylaPJ23hFbTVbIW/X2uu2rn27oOi5+H4WtMjfbf3feQDXf3b9Nye5MtCZfKDJYiqhLv4i2XAumY3zVVQS5LwOpWyB7EYhVRu0FjvXrZQ4mM1kD+daF59vQdCJ8uEK6vL/lMQngEsGLkEDSqMTuCWAywQNMb8cCMa5yX2PzNtnn30WH/rQh8S+S/qRdpglC7p6y/asyXipPm2SSGZ+gzy7A7DUhlBmsf9vSz4TxStPTnbJnnNJ6P745j8j4K1TKtFkt2zib9GI2lqS+Ujrxm37+fFMfEanepSfU2IZOZ86qPj1ewvuWgDg2qfyMSSb177d6bOX/fetb1ato6X+8hi4xc9DOzzdXPJ9om16dADXf1Zt8zKE4PeDqVpooo4Cppb0bWWlJNnThWxS4FTHX1i2VL9ySbO0dRSonQkjkmuK526ifOXmoSQouBiNtVnbkCr1ZVnpKZgrz+UknQkOE7SjLWqqFH6ZLPZjknQpNpxaHlzfTASiRP/TT70LN2/ckFIC3Aco128Jt+oLaEIsY0rjaCxlObjXsLTP5uYm6vWmnEPpPplN1MzOjWz8Kz9vtC9SoNKfO4+yi54N4GoiVi5HPcOON0zW5su6c2FV2+yM8/9v+4L212oG7s9+/hOuN3xFButb2aDdbZlMFqHX7YjNTPt6Z2cHTz75uNQf/y/+x//jAkd7lMlz8dnvWw9cTLzvW1deXOhRekAAXD0p058VwdwMXpu7ScERkXwif3ikbyxQZQ3cfzQV9u2sPMe8EqPUrGBxpY3oWh2lSwFQW6A0GSI6fIhg2sMw7uFeqYPFs7fwL6sNRNvXMBxMMRgPsLXbQhzMECymuF4p4UrcQy14G4N7ryG4fYhrJwvsTiZ47HoT9c1AGD3luIbpqITecIiHlMBq3MTN6y+c2Y2PcugWH+DFt1gL4FryofdV3ynkyxZEzL++qg2ZIH0Bl9r/3lkOYp6Rt+RErNBx9B2avHPt99JaRz2p95hup8ugUHY2Zp9dvJWMzPBS+x9hp84aMMVfXNe3jzJnUqNy3bT1swez/SBgBiWssnnobl9g2zUfX19w0kxSm8+iCc4gtct6m1qM0osAACAASURBVIUxl9XHMFDcAoBqxgoY4GrrSCaoOOyprI9KP5WlZiSlbRxlz8nYlKQum8x7XsuYt3IJfSa9nDaKzgjbRKkoqXfi5HeEJZvL9lTHhCCGB/Z4tVnEqSBA64IJwgZOag9p8FsZoOogyFYr2C4BCgYjlY2rqtOurq+TRFVnJRbAklLBxvazERbz33MOC9emAShmArv15xvpPoDozx5zeLXN2XXhf8dkjs83B5cDAkX3T5/F1VdyAK5k/1K6lLUSRwPMZxMJloaNFprtTVRrbWUBuSxfghCWoeQ78HZ9xbeya9PvR/+58+3U+ZR14szx9fsxvw/be0XPbW30zxZzLPNj5ve3zbnM+Lnggn+/zO7gmEf+PpXfPdbt98IsdfMpfw0fwP3Lf+6D+E/+1l9BsNHUJI3RFCe37+L4228hGM+EdVaipiPBmaCGnSefRLcS4Ff+/v+JqFxCu9lChTKOfcrLUg7PZWIzoDCd4qg7xJdfezuZoxIQcUCvBgeclHtSn40ArDK19LxUFnaSCY6FOofb21KXr9sb4rTbRSVkUFDZ/wxU+EAy28Rxslq4Gj3g1ZVpKUx/kX9coFYNpR4gAwhc/6edDgbDkeywOtY6p6QenMdCkKsZWMtrEsClfJ2XFGBzwmqMah3z1CbI7B18PQfgZs4cya2Zo1IGLl/aweXdHYyjKfYPDtEheCqIT1prPD8HMmeryXZ7iTP+vuLvuzaXlTxcEnlh1izd3mxja2tTGHtHJ6fo9sl2JChqLC8Nrlign+t+RqzUyZTZdZUtHTqWCftca62L5Jvb//lZA2/JyFT2jma783xiEJe/ZMSRwaNnSMoKyAQ0nDSk1OUS444g01yYeTs728Ig4nVOTzsYjsYCOlPy1ABc2RNcHW9NBlJ2o6hFLEq4Wd3BZ9//MXzuQx/HbrmOCtmTBH3DEIcHe/jSF/8At29/E/PRGK1KAxvNDVy5fhU3nn4cGze2wRKWPMclVCIyeWRFMlimLEi9Pzt2gTJB9ZiwkYJ4vM9CAG2Cl8fYf/AAncNDzMYj4QLK/JVMBFXZMEl3JiY0HAudY8F5NosnGLAO7ugUEeuG1urYePwH8MLHP4WbL74X4ea2sCI5TsfHJzg8PEa303PJVwFCpjkJ6zzGsHsfpw++jvHJN1Fe7GGBLhYllVwPUEG9XsLGBnD5chXNhgKmMydnzAA2k0m4Dhm4DwhCyRwMpEwDgV1K6EpyBZPGOK4EI6tldE97Ag4I89CxmDhW/PxkDAwHMYZD3muKnZ0tkWgeDvuoUGI7UFl0yvrxh8wvsk0Ef2IXCmOZgdRthM33IQ6ew4PjEJ3BAmG9LfOc7SAAPxmcIhreBebfxbXLXVy7NEajOkJpMVFZY1SEtTmOOEZkiFJ+V5+JjBVhwM9nAt7WamVUQhooXB8EcL2EgmTem+HH5DfukV4wThi/XDOsITkVE1ITWQK06pTXVQlfpggKOMu9WKQZmYBTFgbsgACqMGMptU9LNJZkimZrE6NxhG5vJIA0n4myxq16HZvNOuLpGBVMsNksCYDbbJbRalYlwY7ngoC3Up5D7QAuZbKICITO2E9lgqPAcDgRljOB6aBaEzlgMnwn41jqG3c6U9RqLUxnkDkjcsghJZFZ25gyjaHIbwdlytEvUG9SUaAitZLJ+ua6YKCZ9XHJ9Ka9SUSe64rMcIK73O9HfbL9mewnFWKlTrZIP5M5HDGhUcF87hGd7gydwRQR+ywui/w4Wbo0trn3NOosacLZYrUx9Rwky0oD9iVMZmWMJmT38u8Ao3GMUQTpk/E0xIkAuDpf8z//03//37p60roWJOAvsvsOpOe+6NYVA+hSh5S/M2V18f88ky2hgvuQyKdXAvz+7/w69vfuJZL3PltvyZ5ZAeDaWSnXPQeAW+SPrfJvfWDTt83yNp8BCMm5nAds8387KW2zBczuOA+Aa+3g2vb9aD9BsMgWzD+j/7d/zhVOgjUv+qBT9pq6FgngMrmB57uqHql/J/NdzmKXNDvXOrS0pTRJTG0i9sl0Ecv+TclenjMEcQlMMqHEWLT8rIC6VD2Q5DFlGhLIHbHmORO1KKc8GkviEJOS2F4DTlUFirUyF1Jm4tOf/gxu3Lgh7HFdT7rGNL9muSaq2GdUCHH2aAIMO3+R92H7ODayTpydofKuaoemIFi24M7S/HTekEnk5uncUgvdAbgGFp/lE2RiGJIA5rS5PbvU9720lIlJXBdHB01C2f9eph05ALeojavmrc1xW6N538n3+fLXzV8zz8DNX0skfpOk9JwKTiKF/M4A3HQv0ZiC/2M+ku1xZmvL3PKYtvyi+DGcQxYHcXPKfFmCtDyHRGLc1bcVG2jOBLcsQ1Zkyb0EZZ99q3uW+owpQGyKWK5ElZQ1SOezP7ft3KAtliiXuTPBzgYBcZ1fq3YT9wjIeffMM8/gySduSXKFyvk7tQ+WM3Fs3ITFy2S9gGcrlViYpDVEt9uXhNLHHntMGPfr4gY6FmeDuLYHvtN9lACuqTIVnU/ibVBlrCD8mN5T25qN6aSJt3a2mG9kCbL5tZFfT7bOtF0pWG3f43X585d+6qMJ8Ua9ELUd7Xt6HU3cos3WH/SkhBZLVbRaDbzrqSfFj/rv/rdff4To7KOeVhefv+iB1T1wMfEuZse/lh442N/T4/wMADfjR6SJWl6bC1/U951zXPSACuBGiMvANJgjDmME11oYv/cS7j5WQY9/z6eonZxi4+EhmqenwGSAB6MjHNVL+Pb1bTRf/CDmtS3UwwWOZ3v4yuGb6JebeGn3cbx/3kXn7f8H+2+9guD+ALvdMjZHI3zghcdw6RLr8ZRRXtQwnwYYTYfo9nuIak+gvfvcyvHwA/J5g23Vl4oO15WfXYl42zBlSdPmxPlZhX7tCDPiVrUhE2g9J4C7LrDvqlZlZITsWf0MUXtt2cE19dzlbfGdALjpeC2XgvDbI1nhJlvrnI8lB+gRdmrfGV7V9xnnJ2eFn2fOnOcz6TxLa+DmnRRloyWCVjoLlPrqQgZkKxDA1WCujpnSl8RdFlTS2wNSBWbtUwbMLOycbCYKVCgoorU8hKkrzFIFcc0EFnUpqYMWaM1D+aYaenQ8ysKSUoObwSdx4BkIE/kbMkI0KCVzQYLVaZsZRKJhLuwLOiDCtFPZHAN1zRhXoIdBJmXPUt6P5blDOgB8RpdBLE73nLVwNQCrjrEGstgeV9pVJR1F1srVCHd/CwjtwAKValZJQwGcpY+sDVPMGXh27BbxFR0gruRKB/B4zrSf/Zp3kP15IXPL5JQ9oM7mkzKALZN2zaaV2+jSvUNnhA98JNdO7qcgtqNhS7+zruJkMhR5zvlsLAHPmgNwK9WGYwBpf4rckgso+M+acX5zRYb9vc3a5juc/r6lIFP6gCrh680z138SuJEgVAp6yvh6gFFREDLPcLC9Mn8G5c8SDZJ47MaEuZFuYFaXtShoV3Q25ff88wK4P/OjL+I/+9t/FeGlLZSICIyn6L35EAev3kFpMBHQApSWrYYo11po33wM0802/s7f/V8xms8F8CTHJyYzR1hy+gw2NvunPfzey7eVteQYt8p0dOvRk2k01rrIcXuJGD7wTsYQHcONjU1hOZ6cdnHa6UrtQ72+yiczuGxyYtaHVhOtTNRTlo/W3CTwIwy/RYyQwANrNtfrIs9M9u1wyJqlFtxTxQCCHAmzVMAG3Rt1l1TwddU5rCvTAvOpZGUyd51ZdhaAS3CBCRKsPbuztYXhaIQHewfoD8eJYsI6u6IwqOCSQaT/LTHE1bySc8gB2LpXl1GOKWsL7O5sY3OjjVE0xuHxibaBUqpSs03Z0bLGRe7N1dySM0QZsLIGEzYs5TlZ4yoQnFRreul+bWMpjGr3qwBDtr6XAcUqtpAGsszeSuwuubc7OaWmcCz1Whv1mgR8a2Edo+EIJycdqaMu9UMdgKvHlQNwZUNzLEnBVksoxSU8s3kdX/jgJ/CZ938E20FNmJyLahmD0RDffu1VfOubL2M87qBerWC7vYWd7R3sXNlFa3cDaASYc/mVq5LQJLV9J2MtT2Bzl+1n7T2uIyY+sEavO+8J/PIM7Pd6ePDWWzh8uIfZZIIyz0WR5dUzmwgJ60ZL/7vgjADpFdYkVTCdQdsRJjgZdzCYT1BqtbHxpANw3/uSALgMrFPCmHVvj49PMegPlaFHRucCYJnSaD5F7+QuOg++jsnpqyjFDxEvugiqrGXL+xNAmmBzs+QA3IrUneUYsE2tVhP1Wl3azcA9wVauJw0g8pdzxiULSIIWGc+xBOxjglv8vBwMbj9yZ9x0RgngCqKJAgb8PNc/QQEGJTnfyM4niKeBQyZtTZIarQSuuPAFwK2/B3H1eRz3N4SBS1CTrDHuXTNMMeofYzE7RGl2B5cvneLypQla9QgVSlPKeUXQDwLMLRZsB9mZGnyl9DPvHUVj1OpkiZNlzPFhgpvagLYH+0E/2VtkLZDFmwbtNImuLBLCZOHK+sICoSTn1LDZbspuNRF5ZK4/Y/Jw/lQELOwNIvT6lCGOMZkRJGBttwUazTaCSg0HR10MhgRhgFm0QKsW4upuG81wgSAeolWP5bcaxmi2dK7r+mRw0ElVSDCbYHuM6YLzmskJBBrK6I+YNEaWOMEasvcrAqROJwsMBgscHbGUQxtBEMqc0eAxn3OGZqOKrXYL4+FQEs62tgPs7LA+blneM2OQAG69VpN9QWS8yQycjDGbTVRSeVESGVcCx1omlklP3PM4fpTDJsNV5dd559PeDL3hHNO4hGhewogy1hHlqgMBz1lzWWx62Zxc8iNtYLFdyXYh87aM8WSBaMbrhugNJhiMOAcCjOchTsdtjFcwcP/Of/NfyprRWoIEi3VO6F6oKhUCtnl7vpisEuSnzac2r5jqBJVlTyLzOsTv/c4/xcGeMnB9nzAbNHanHb+/AhhNgthSZzRllJo94AelfZtold+fP+/8z9l7Sza252tmfHHPzjGGGPvEd0Hz1yqyF4tsueRsKkjWX+/bm++nrbBnKjrnz+ObrrVj6dfxeXVgnC+i95WEXCassA2JOonzoWS+6Nyau1q/qWyrq7dLZQ8nqyxnuyR+cd6r7c6/WROaa1lklKeU76R8fl8AXAOW1H7nfj5PlCV+5Ed+RJi4LLUhgLLVQvWS3fxkTP5b6s46P9jG1GwVs1Ptdd9/8/dfnbNqv9jY+OC89JtX/9Ta4M9xvacmxK2Pteisyq8DrVm+LOpn95bPO7/dn5e+D6J+Z6papaB8FiiUM9jt4Xbt/PXyc6uoXxJ7uABY9z9v/Zaf05x/kgju1lHel9IcRN1b8z9p3y2D7vl17a9J+7f/GbEuvdiV/xnpO5nTrrQPx01UPlTty0BWAn38rMkiE6wlSGZMWwFyXeKqbyf7Y2Pzz+ZoUsrI+bn2WZ17BhqaFLImjdHHE7n9RHEhnY9iw7uSSP5eJ+eMKFdo+QHby41hzwSdp596Gk8//RTa7VamJIomBXE/SH0E2qqizpj8qt9HW11L6MjJk/iQ/hpNx1XPMX8s/Lnqs1LPe57k55Cqs6U/fjzBLVBV1/D2+eV75YIYbp/w72V7gV0/O/fSfSB/Xvr3yoPVds1/+yf/Te8sMRKJgbiyy3iqEyyTwfjPGIOB1jy/cfO6KBn9yj/6w0eIzhYsyIuXLnrgHfbAxcR7hx138bXvrQcKAVy1zDIX9v/MZ3vJBwtfzLWtwFmo3ptj89cmWFSrUu92XJ9i9liI/gd38cZjATqVGI1ygM1+Hzd7fbRODlHqd1BtNvCdu3dRe+4FtJ/YRK8yQG9Rwf1ojPuUmsImtkZzbNz+GibfeQXVzTpGuzW83RtifDDDx69fwwthD9eYlT5nrmeTYQ+MB10MStdR3Xn3uTp21cG72lhLjehVDs7yZpBx2dYag/mD1jdQVz1Q3mlcf38Z7KQNzo3zLp2tJaRv+FfMoSXum9m+0ICnGgnppRVPyjLelqfquq10uS5FobPq7rk8XQ0ROdfUSD60zpH13ysyivT5PNDF65CzHOTl9+06+oCZvhWjWMdKoVQFs0XhOPlvJgAkHTwDT612ltVZNaNcDHkn0ao4oghfJcEbcTZcYI/euASLk5xFPxnEyRI7Fq3NpyTpxAG2ZEoII0ik31QeiMFjyR4UeWYGjPTb5XIFVZHCVMllcSZEnqoiTk06DgqQSDCJbDhxajWIas6SSloSTNHrkFHDXwFYXS0XAWJcoIFtECfGAUhinBJ4cuBTWjpIMyvzjht7URkSTobIgdX6PTeu4oTR+WIAOMJipvUZbdVmHHPrSPd/dUT8RcdmGI8vBdUdIUzGTSWgbK3a3EqvsXw0uM8IE02Dev7cX3pmlxggtYpZZ2caYTIZYTwaYkaGTQUib0QGLoO5WofP6jRr27W6m38fgkcWLLQco1SuTNeH1THWwIhkGxtAm8zpFCWzzOZkz/XmrJ4TOsPlWf0F6NVi1X3PD4ypU2mBAT+oI/MuyVTN7pO6gaZ7rfSyi6kn42GJ8i5IWrSrFRzZycdsJ5bnYSDW7R/8wJ37e/inv/sVvHbnLj7/Q8/hP/2PfhHtx6+iRHBiMsf0/iHu/skrGJ90BMRhSkZ7YxNx2EL71lMoPfEY/u6v/j3c23uACutnRpGwZKYxawiqjLEFoB4cdfDbX/uWA+jIWtVfVYT3a1pr3/J1kXSUGtomrW4yxJQMZZ3DKqphVQCF45MOer2hMptYF1G/lZG7s06RDHDW0nZrWlm0TtlBou5ktAYC4DJYLwCOBAUnTDHW5A5h89sOu/qs0Yq+yz+yflzQ2s+8zpx17AfZk1ZfvyS0JAIfNVy7sovNdhvdfh/3HjzU2pluX/WvkA9g+WcQ/+0HcBS8dZoOxsqS7Pr0uTTRhmzVAJcvbaPZrAuIzDq8AuBKXxlj2e33PBNMTUFhRLfvpwEajhOBAGWZsFYspd60PqOcgo6By6QbSTBwzF6r75XIwiXYT5rBvhTEdwCuAu8KjFbKJTQbCuBWKyG6na7Uv2XgSmtv6jxLrSk5OGSdlRdlx6IsIYhLeP7yLXzuhz6Bj734AWxRVrZRx7w8R3/Yx8HDB4inE1QDV1NSEoho7y4wL8XyOZ6NQbkutZmFiTQcSp+wJisBbM5hCXBzD6TcP9vogn+S9DSfIaK8ZK+Hfqcj0smUrpValrQDOMmEieukYSVYrSUJaDdU+Buo1Gr0/7H3ZkGSnNe52JdZlVl7d/U6M5gZAANiJQCCBEiCFEVRosQrXSl0ryX5yjZvhCU/6NERtiMcfvC7/eIIhx/ssF/8YIfD17K1k9S1ZV3ukilRXECAALEDs/de+57l+M75T+Zf2dXLkFDYD9OIxnR3VWX++a/nnO983wnFCsdoPgHqDVSuPownP/d5PPDscyhU68KIOmJCxVFLagYzuE7JTJ7d4WyicrfDAdr713F0+0cYt36CIvaAoIO4NEe5VNTEiMIYVOOuN+aolENOMcwmWqPaglAM6pHVNR5pwF7lJQlGlWSdCktRZP1mCAqURS4jSFirk8xBZzXJZqt7BZmkE9YnTorSLwxCE6Bk7U+CBzLnwoLI6LIdBDsZqOIiZaIB9yWVF19DpfEcED+J3VYF+21WKqVdonv+PGCSUw+TAcH0t7C20sLG2hg1lqJJxg6c53nEOqmsN0q56DkGAzI9KfFbEIm66WwsjNXGCuXtI0l2tQCtnVOyp3gHvD6uRPEXJJRpNxHwpCQp2eZcA5UoxEpNAVw+m9QUF/uLiQSZKguB1G5/gqPWAO02WXEzTGQlzUVSu9Zoot0do9WZgorJo+EUxSDB9noF22slxPM+yvEE5dIUcSlArV5WVp/YZwSILIDJ5A/HZpVEAPa12sO94VgklMnKpf3Iz3MsJqMA/QGwt9vHHCWxQ8g05rOorTlFvRZjpVbFoNsDEX5KdzfXi1hZKaBcVqCW9pnURq9WRO6RSQ28/njAOrsEhAnyBBj0yQakxDDbxjVFsDbEaKwS06xtzEQjArpH3Sl6QwKyBQwnWieZ40OGHaWryerVnUB2PNkHZPiSQBhZY35mwrnAvY3Afk2k83l/7v3jpIyDXg29Eet1H//67/6r/1LmPcFbyq3zPNV6tvplwAB/thrlpjghjERnEwtDjJL1TG6Zc51V8M2vZgDuYpA4Yw5lm/n5AFzZbXOlKE7z75f5X8v+ZjabnX/WLv+stPvkfXHpG68+qH8i+NfJn8EnAc92ttm/ZlsuHcDcH61tfp/k+94/P88DAC67ZnoNHhtim6p/ZLaMb7IINGbJRJ6/JH4gk7GEtaX2M+19gX8sCZeArYBS3D9ltbqSEGS2q6w4ASvOU64n/kvwlqCuJnxltT0p326g51NPPSUyyhsbG85zhiRE6BzPpFptbGUs2CjnE9ocsvmRjwvkx8pep3+kMuWaQLRsTmXvPa405oO352F0+3MpnYsSNjC9EPdXl7CRjbXJ6x+fden68QBcf45a+/Mg8IJt6112WT+YT+Df/Twxmvw9uHsSvDVVEX880/74KQBc/zrL2m994IN1Bo75Ccd2HbG5XaK7nt9q39oclqRosmuFYavSyKIOJjEEp4YgLO/FWrT+XMrupQkEC3a+B966tNIF30nBWlfGSuwvS0x1Caxekg77nPZilqy7mJQp+56UJNCkTfEmWBM3CHD1yhU8/tijWG02VdbfrcVUetkx3kWaWTSYPQAXLJETo1KpSaKdJoRksVy/L7L1q32x7FvXTqa2dNI5c1aMTwXll3/JZy05KwfgZp/Q+JbNG/9csJ/TNXdCHDK/5y97Fn0O9b/smYyB+8//yYuO4+USvLxaw7Irp8p1nH/MYJ1LbOvw8EDAfvpQtJv+4huv3MfRznOQ33/PB94D9yfeB96l9y94nh44EcDV3XvhEua0L73uTwnghjtA/NU5CtMCYhrT9SkGT9Vw/dk6/r4Z4MezoVTefBghrnZauBCOcLRzHTfeexfvvPY2muvbeOKZDcR1HlbrmB4k6L12G/P3B4hGCR5+rIwHn9hGeGUFN+sJ3p0Ad68PUHjzPXy82ceHGl0U5wQ4yigmCfpk4QbbKNQeObH7jgXoTotymw3rHVz+gXjWAZ0ayV52Xf7EPs81/MP4rHlx3uulbctd8HQJ6OUArl5CQQ472P3Mvrxh4RsN/u3zbV90iMXMPOvxT339XvrmZ7qRN29OG7vzOB5nt2OuDqR8WV0tgV3Fp6XjzG8yATqdHo4OW9g/OBRJGbJWKEclAfE4krpuFy9dxIWL26hWGChzRi6BThfUVLtSZfYMLJYQ+1na4dmgH0sJkHihAyGV1Wpj7VikvJ84klpHiUE4YToJS3MuMpBaF1ED53T2jZGdgiHyXifdFRLMyRg2CryoZLJBpVoT1wVVGfAW6UU61woc8r5qXysUo7U7lXmgBe00OKHgmzN8hU2sgtZsv42/guSZnJbUtUlZVMp4YP9qjTdKSRK0ICjJgPwEidQcc21xgGG6T7EmuUQ93Bxx7ZewmxwR+sT+WrOfBUxNR8ucDQtuK9DOTPplgQV/3srrTtZRpfiGGA0HYsiTmERJIwK4Mq5yT5VSU5Aoy4KVWWGPkTpX6WLToE8qo01VXwWdTMJMgHkHDkmCg/uoOXPpeDgwU4V6XeJCegbop0xaPPuM/t3/XWuiZk6PH3zQYF4meq4Om6vVLPVPjU2YTwJxfp3IXJ78ZdP3pHcwuGbBFQs0aP/O8e7Nu/iLryuA+2vPPoL//D/+97H1+EMoVsoICXDst7H72lto7+yKRG5JQNUihmGM2oPXUHvmGfzVX/2f+M53/w6l+Qwxg1Kc0y7ITKfO7nnnoIWvfOeldFwpU5sGgiUj29WudpLpBClYf1SdfBtBJyGrRH+tdxmGwmrb2z9Et8dakQSzuGdwDbJvMwfd7yNxOEVdWAMNBOvS/Y1si5DMq4oATwxKi+oHg+tOPpnvFtgxly+Us8aOOe5ZgEz3OoElvA8tnIVu7p665Uryzgwr9RoubW9Kmw+PWrh95y5G00SAAv809wNt9rPNZQsQ+MFIgTMFwNUMApU7c0VprUMdC4dMtQub6yJt3e51cXB4hF5/LJ9UAFfXmAVuNMDCda/njL+m+B5hO5You8+EGA1Ucc+09WfrzOBf2xPSwJQvKW9HzZLM9SyIIqeKfgdzxMUQjXpNpL84SIcHh+hTRlv6Q8SH3VnszHCHdAdMlEhUHYP/kkH97JVH8Zsvfh6fevo5rDLAVCpgSmlU2rWkL45HUhOV+76qFwylXutsbjLJ7MNYAEX2AetMkcXL/olJfeYsEMUHJ20nQDKTkLQ2OQOAGoCbiRKE1KoWiekhhqMh+qMhxi7YLecZJXT1JJaZLoCqC2bNiQWV50A5xLRURuHSZTzy85/Flec+ikK1ITbH3t6+ALhSoyyBBNYkcDcdi0wsmcet/fdxcOOHGB68hlLxEKXSBOUqUCqq0kilMketRlCbCg5coxFILp1OyDKldC9r3yqjW5KgCNIKqEQgtYSwEMtYyRlKmddiKHVw56z1OiJj145vZVwnmAogSxB3PidYyZqNBMgr8jM/wwAq+1VqwErQivUYx7LXENDjvsUkomJ0AdXGRzCPHsedwyLu7vcwFSYjgeiJMExnYwLqdzAZvovVegurjSFKxRHmyUhl0YsFkRMlo3IwmGE2JdtYr1GucCGRmTlBqRKgUimgVGZbVfmEAL65PMcC53wDl5Gq2LtzXYELrkmOGaVJyQBdrZfQqMSoEFRn0FaSAQh0A7MpGbBq5xBEZQ3W/mCGXn8m/1LGt0dp08kMtcYqhuMQewcj9Ppq48TRHNvrZVzerKGEPgroI4qmKFf5LLEkZaik/QysMc0+V/UXjikwoiQxE7ZoDwcFAboJgCoDtyggqACsI2A4CtA6mmA8JsBfErllMprZR4XiHI1ajPWVhiilTEddt/0sRgAAIABJREFUVMtTrDQDrK5TRpwyq2S0s1ZfhBrtGEo8FouYTWaSPEC7UPeOOYbDMSYC1LJf1H4mUWk4msjcpzQ252d/MBIAdzAJMEkKUsvWageLYoFjKSr72BjVrmQJpaxniSTpDPn5KRPXuM7K6A1YE3QiahnTeVUSCNoDTXDJf/1P/+1/7c5ATfoUGVmufdaYNpluSXR0zDCCIZbIqOl2agK7EyKr5x7iW//mLxZq4J7qk5+DgascOauFvJxleqqxlEu0zVwVY3zqGcTzY5nPZjbeor/qJTK5BZe3Cczeyo5LB8d7SYH5dltA3L/nMgDMtzvz7cqf9eIFuBrw9rkzfWUnY+6fuWlbmSjBetg+W9P5ofLMlrDqkhTz7efvkkDrXjcGrrgxM4K7DmQSX0rBXvpE3INHAlrx/BSHSPYfOf+cVLHV8jZbRj+roBHZeZRYffHFT2J7e1tBi0JBEvS4v5QrrNvNBKBAgGBeo1wuizy6KiMs2uqLjMXFkRT/ziUc6fmZ2ePmo9jnJfnKJZWYP+mD/L5/6fsYBhKeNffT+bfE7nSRhAVQWQq1e1++/6A20+I68f0M+dgZEsr+tW0e2hzJJzcs81v9OenP9YXrEsB1iiLL1o+ZhffKwM18Z9sXdQ/xbWefCaleqEtSyCnBSExCGLjMD+D5qmWiDLw1wJ+JcJTXtzJNPsNc95hM/tjKxyzY8mJru0RnrwxVGhNxUsvJXKXA8wkQwpyVBFaXMO6cdJuXaeKDaD/oPr3AmPXUdXiuSxIvQVg+/3Qi5/ulixfwyCOPYGtrA+WKJhSZv2DJ+XL+iL9YPMbAZeJetVLzStQ5P9611daattlsn6ysio1FdjZkyar+Xrts7vrnif966NRM8udNNn+1zFmegeufF+onHY/L5vd/f19fdk75r+fXnMV2l50p/9avfTrd9/RzGtWweF4qlZ+q+lEpb4weyx1Oxg6ID/CtV27ex9HOu1Hff98H2gP3J94H2p33L3beHjgVwNVT4HyXOg+Am50y6TWngyJ67zWw0QuwcruPMJ6i+2wdLz9SxP8dJ/hOt43xYISn+gmeTWaoFXt4Y/d1vHX9LRQGY2w2K0hGOxjdPcRadxUPD+p4uBXgoWAD9c0tRI/VEH90E8ONGO9jhO/eOcT7t0Z4eGUFH15p42LyHlaH+6hOCohnIfoY4xCbCOKrJz73SQ7YWR2VP9ROOrTz18kbb6c6q0sa4Qd2z2qjHfzned9J7/3pAVzNSlPZ26zGjG8sLMvqtf5Z1p+LhvVxBu55n/MkA+peP59//0kO+2lG3Afx2kI7JJivgVXNwnfyny4rvz8cY2dvH++8+zbeeP113Ll9V0CNTrsrsnh0julAMti7slLH5cuXcPWhq7j8wCVcvXoZ21tbAuyK1BWDZopmuCZoprOabQvkq1O71l8DxrDUZO1svxIHI+Vfup8koO/YmY4lIrJPDswhAEjpRBrwxnBTg14ztxlsYkuF8UPWrwBlmlcq7zMpOqlXRONZa1X6YF8WoFUjn04VgwIzAalEI1MiXQz8Sr9IJNRhwcYi9dhZsvW6LHSRuXRyq+aMCFPOJYDQyaAUmD6FC5JZoEPeo3XIJBgvIO8Uc9ZD5HscqGxgsQFY1ucCSLtRM+Nb+toDcNP8bAnMOWlkccYXM1p5mQWngn0sgLPW42F9QAK4NORZb65UKqNSayiAK31EhpRjKXtZsHpdB+8bA9BLjjHHOA1chOps+n9P2XdezoHvzFp/8F+R/va+fMcza4uTCDJp7xxgL7LhTt7J33ONte7P+cU90JhFx9ugSy2d4UvX2nkA3GV7EfvqnZt38CUBcG/iC089hP/oD34bD3/0wyit1BCSadDp4+Anb+POW++gOAcqjnk5KZRQuXQFWy9+Eq/8+GX82Zf/HMFojBIDn5SUdPVs/SDMncM2/vzb388Y65IY4TLjJSCcZckz4EXnPiowIE2Axli6zMjWIIL+q95irz/E/v4R+gPWfiRQxLXE+aWy5sao9ueVnEeudqjUxxRmnTKeGICNKGFJeb0gFDYpvwW4S4FIx1D0t0PXzrS/T8lDMkDUQFz7jC9sZ6qh/lmdtytUQWGOZrOBC5ubsr8zcefu7h4mrIdaYC3JxSDzskCqH7jw57EGlXT/VAc/+07PWzmXEqzUytjeWpdaoa12Wxi4fTLBpA6eKUa4wI7qZ7v8F9vvM0YK28B6ePzmmCiAS9acrvOFOY0ARQNrXSTSX+tnnf/Sp+nhJhCR1MEtx0WsNVewuroq4N3B/oGcpZJAxfpwwhRyKRpyMLt8KopBOJCsGBSwvbGFTz/7CfzKC5/BE1cfRoX1UwPC7spRLDBQ3e1h3OtgNOwLqCqJL+OR1ooXeXrKG+u5x4ub7L8qWOgZIbKmIjGpST+SjOWSskT2ztV6l+vxvHMJRJMZga+xgHYEnihHPGPdYIKVLmgtQVABo7g4gEItRLEaYVgsYr69jYsvvIAHn38B5ZV1HLU62N3dEyBX2MpzDdRJkCcZYziZYjAaCQN3591/QHf3FZQKR6jVyfAvIAo5p2dYaRRQrZLR1xO0sRRVaAQoKCxnN/eHogCzAlTLiKj8YyGMERZKwpLWJKFElEkogZuQBSy1FLUGIxOACOJRqnY8GWHEevZkT7KOcBgL4MeQ5GAwxmhIdqwmNekepIkilC2mvSHtCYsolS4hrjyJaXgNh/0ydo966JF6qjwb1CsRxhzr3j5m09uol1uoV8nCHgHzsYDJlHgn8N3tDdHujDEe8tmZlBGitsKSBAGKlJyWbyCKWUMykh5gIprG2dzaTxPmXA4e2bMTDRKrbcI+UInC6Xgi/VWpkJVaEhZu0SU2cC0RCCFwOJlqohr3B3YJWbhTMoUnwGA4R39IifAhOr0BSlXK+BZw6+4A3R4ZtSHK5TkurJdwZbuBSjBEMOsgLExRiAOUKjHKVEkAWdAca6vpy5IZcwUvCeIKc4lrgkzlEQaUUGbSBBVcXH3LYZ9JDTG63UTqG1NmmMk+wlKV+nwJ6tUYG6sNZgdgNOygUZuhuRaiuc5zgEFmTQqktD6Besp3M1GA64S2DtvJCcV1JnOEQgFMIhIZbNbqZI1aMgmZwMK5GaHdHuKoN8FoVsB0HgqAS0BcbFauM0nA0JqhZMaLpLGbQZx/BG0JWI8FKNZEBd5TbMP5HEUmH83KuHNYRrtPm+v417/67/8bRLIf6f48ogzthNLhrEXKBAi1z0RRZubAU0nm0IQntbkUyJEAPxnokkg6xbf++s+xv3NbburbW/7vaYvOAeCaYoed4+f1zRfPiuPxkvx1/N/Nb7U2+7/7f/NtC+mbJSEZze+xZE+TB19+OuUD7fnzzMC0fFvTM9mBSQZG+3GNvH176vkYZImVx/pb2LdFhPMsOWCuGYN6tIvhclyi1LftBVAWkDh7n5ypkihCf8Ip6rjanKK2wHOKiUryHgV0ub5YH5d+k9kIx1nVqgjD5hGQfeH55/HQgw8KW1xBYEqJlyQ5gyAu5zWTn7kUqXLBr1JUkntYgpmNi/WN/W7/it2UV/OxZMGctLj4qTy/Pdawv24ylptjKi/YdcdmefYH863cXzJcdXGSqotnKlxWI92/jEtmdgAOAdzjX1lCB/eiLHVVDeWF39PJavtDVm7EZ29mfaoGox/G1Lm8qJyUxS30J03yzoDW/P6jx9+9SSj742yPoX/T3/IAr/5Vn8/mJ8fZ3ss9e8x5TH9eku00Ec/AW5VJ5vmhSQx2fZNYTuebOCmmmpMxS1WFzXxkTQqUa7iEdq1rrgxbJgfavpH6cNpp7lFt3A2kVX9M56r2deQkkvP7mP1u5adoY1IFZjCk8sUcjz32KK5de1jZ/JiL7O7KyoqsV/pj9AelLi6lmIuxxICMJctzkzEGSihbfy8olblxWYy1nrw/ZWPmfsopP/h7rb8O8vHPYwxc86HcuWgFtHx38Zjr6PbShVW+oAp2so/n7yE2Rj5ksOgPLibS2mv/jACuqUy4w028Dkvsctu+gfiagMDyFVqfnPWJmXjwo5vtc4IVp55K91+83wP33AP3J949d9n9D3wQPbC7s6Mm4CkBwXOBuPcE4KrBwUm/Nw3wvU6EJ4YRHn7lCE3q2z+9iveuVfFSIcRbnRHCowEebY2x0dnD3ekNdC4leHXvXUxHPUzn+ygnEzwRXsRHxw9i5e4Q434L1bU1lB+4ilkJuN7fx41gilZzDbu1CxisXgUKc3x4bYiHW6/i4d23sNXvo1gIMAomaCXrmBQvLXRvPkh+Wt8fC4R62WTLDsmzxtEcu5OA2Pz9/OvlgYXT3nuS0XAvzyoje9pcWuDsZMZodg8NotNQOQ8D96z+zDunknHufZ2nP36W9581tieNKT/nv3ZSO09r/7mfzWNjpdl6DALPEhy1+/jO330fP3rlNbz+5hu4efMmhoOR1gpi0MXVzKGjrB4GnWY6sSVsbG7gQx+6hsefeAzPPfsMHn7wKqrVkoMe/XFII9xpd520hk6cowI82zXVydBraJs4KZ0P6bJ3M5loCSRRJtKxnJzvkToMDKiHNOqdhLICt15ggbX35pqBLcEqF7QXKVVh5moiuDgYTirUD3pIrSYnoSiBATosYsAqSERg15ihAqxajVV7Xgbg9encnNEBdX+RoKPVdpIgjwQWyRZhQFgo0vpeJ4cpgbOUwaasY4350REbC5OLAXqVHVXWUCrNZI6D58Qpuzv7VpaxsXD1LFAGr855GzaR37S2OQauArhkMxmAOxFpRwY9S+Wq1ikl+9YYuJ58E+9ke4qtLx/YttcNcBKH2AERVoPYf03b6dchzeSn04CUY4rm17M+tYHoGUNXgSz3qgCBjinqnFgZaefkiMxuznLUenKaoJA5UjYv9DWfOe6hS0uYIYsA8LFgpCQZZNnhWZ/O8c6tu/iyA3B/6fHL+IN/8QV8+NMvoLa5pmyr3gjtt9/HzddeR2GWIGYSCOdjpYH5ShPbn/g4rt++if/9j/4Qs+FIXw8oa6lyd77E2829Q3zpb19arKdqgKBjt7uMBddeSp8RdNEMbU2oUCCIwbRSid9k6Afo9vrY229hOJwCoTJwpaaQsDX9RACvrwy0M1YPeVFyfa65AuIi62EXxQmlJB+DJ1pPXLOlFSbSbxcfkm3PLx+QP8cy88tSVnRu+Qxcba/tiXpO+9PHQBnbNzjn2UXr66vYXF+Xz+7tH2Bv/8gx0Qhu5AJ1ORlD10OpfSk1UR1YzzYzkKr7GcGFTNFA93meL2znDOsrdWyurUqDD1ttHLS7jnFmLB0XwHYAQAowqfLwwlkqMrFxSYI2BG8kIURUCZisksnEydzmXPNUENKAhCWBuI1WFQ6yIGK6v2dL2QE1PCeASinGxnpTgkgM5O7u7YkcsClgaJVQS37RXmRMs5AU5N9KXMHDVx/C8x97Hp/8yAt4/Mo1rFbqMpdFyWE6QkjmwWiEyeERJn1mq5MZOMJkOMKUsr2sR8qgM1mllYqcOzwrCbLxvBAtCal77xKJRDlZmTw8++WMEGCXzPiZMJkk8cixAqTuM88vCbiwfq7+S2BqwrqCbAPnvqhduLOzMEcQBwjiEMNigOn6KlY+/DiufvRjaGxdQrc31tq3ZCvLmcqgkEsASMgYnGI4HqB18D523vku2rd/hCg4QmMlFNA2KrIGNdCQ+qNkWfUxm1FetyoAFevREoSNY9YIjUXSWJ5XjsACgnmRYnoiP6zfBQn2a1kJHmCUI2StbmXlxmXKsXPrYG8SyB7KeheSL7ifRAgRi0Q7wWNJhiNrn4CnyH+y/6YiG18pV1As8nsTQeEBTOfbGEwr6A0nGFJmVwDJGSKCXASKJ10ksxaiYg+liBL0HEuC7RORDSaoenjUEbBvPGKN2jkKUQH11YKAuFFphjDke2ci6xzHZelvAtRydnG9mkGWml5zzFmjdkJ5UiflKWtb6x3rHhiIJDpZuJFcQwFK8XMQYDCkXK4Ct2SNMvBMAIT7L/8lY3g0Zi3hBJ3eENN5ARPEuLU3QKtLUKaAcpRgq1nEgxfrqBRZRqKHMExQjIG4HCnrVzZA9rezFWXtkPU8w5DyyDzbpR51URitgyHXBZ9b6zazvf0ebZQyur2ZzM0wLEmt3nZXExujwhyrtTI211dVNWTQxhollFcDNNcilKucT2wD38s+UdlyYfhyDUqSgoKtUouT6hUSmw9lDx7PtHYxJZXJ2i9EFQFrDw776A5ZC7wg3wKAO7l5zi8GtoXZK6oUassKvEKmNO1ZShYThGdixZyALpML9awkeM353hsVceuwglY/k0X2/Z3/4j/9D7Gy2kStVkelWlNZWldDnhu77QsuG8C1xSWVOXA3TWg0GV2m/SUJvvXVv8DB7h2X1ehSlnJB8FQBZ4kTlg88214vcr1WsiJzNlQNY/EwPXZVP3Ct57luCdkZThtnUU1Fk2V0Ffn2lf+zHwT3E6B00CwxVRegArwKOvm2w2JjF4HTPCjgA4f2miU2Hbu/d+GzGLiLwfzsg4vJIN7fxf7xmZq+UZv5jz6glW5HHqhmNrvs4ymbUEEl8zHU1k9ECYX1bgXAFTUKBXDHY9aYzmp4m61r/oQwhQO18yiB/rHnnsWli9soU25VEny5xqh6oIljtAO5/0oiGRMJo1jWGiXmOfa1umP6iYy7+l98vzyrk7+lcUebhWeQrBMnPZtZDlR50MRq+nkCyHEvFcDNlZBZkFoWsX+930LMKvMfDKTJ97Osm3To8v78Ysmt1K7JxcV8n1hsDpdByn85Nso+d366N++WBs9tDTg/wMbL1pmt83QNpUl6pprl0o4dgKt1ls1+1pvbffPzeiF2ISjvcgA3e4TjbGR/TvOYEga5KWA5X9xf+4kkCysAq/NafXKVCOd5SZuDAL7KJHPeyDeVU4wd69m+llwjSdOu/JLsC47hq4niOi+yOB3/pvVrFUymLcSziT4by2Q4Vqv1qSubJbNFxtbFBNzYW5KEla2S/pYjW+2tdN90sTJT3cGM9onFe1QhhuvsIx95Fg899BBu3LyBo9YhLly4IAkVBADp+zWbTdTrddQbDUQi+V9Oy2YVixGq1ZqoZKhcuibv+V/5eXB8vzseGDW/zZ8zfszSV0uQ/d3JCfvrz+IIvjFm6zTtMxdrcLnydtpLx0sSbmjqE4tnkZ5DOtu9fL1spadnV3pY5s5Fe+bs3LM32JnyT3/546pW4uK+qiag7VAfQ+cabUeebT47nHZMv9cT2+ilG0dLt4Jcg+7/er8HPvAeuD/xPvAuvX/B8/TAuQBctXpOv9w9ArgW8Lo9n+Evhz1cPkrwqdszPNQbYbQ+R7cWYdgN0N3vY9odYnO9jmR9irdLt/FG4Tb2Zx1c+9AVzOIegiFwsd1E8zpw69338fb4DlrRGHfu7CIMynjowWfx8JOfRPHyh3C93MBX94c4wAzPrM7x0d2f4Of33sGHJm1MY9abmqI3X0e3QPmb5SCaggwn90c+0O0f5Ms+l//baddeNgj59/v3852xfLtOGtB7uf+x9+aCwsfvsZhZedzIcYwpB3yc5PSZIZ4fi9P6Qj9zKrp86rjaPc+zrnwD6x+ln91Fz5qHpxmY6WsG4Lr6t0kICWjf3dnD3/399/HHf/qXuH7zLqbCTlIHigaTOI9kpBQISHDcnOSv1JhzDl0ArDVX8dHnnsHP/9yn8OwzT2J7c12cSsn5N9amsajupXO992pGdtrrHoArqziVoBPAzXFPzQWTrcvUbFI5X76qjpXU/6PMlkjdObZGCty5ukYsxKqib84gzuQ8KXVMyTs6UnydjoyCveonC0NQwFStr2voq2W2aq1OMgcV/NDATFa7hBLWxpYVZ8mxcCWYw0ABPV/HFMp3L29HqT4GlZXtoACySQoxoBdGWvtXnEJhgQz1egzWO4efIEgKgLiAvUiYMUiYSpnpGCnYa4GCxTHzQTGVfrKsX2Vvi3MqmfIjYeEy2M76gARk6HCJOKdkPCuDJwOiNUlJAAWp5WMOqDJ9NRtfgevsPeqEZoC59btlH7uxco/gO17pXpvW81nseQl2SWsX68KkjotB3lInWtndBlpm0lHpjEvlyYwVftI5wetn7NWzJJwyUNKeZ2G/kfHPAo8+M/ndWzv48jeUgfsLj1zAF3/tU/j4L34Gq5cvSCAKwzEGt3dw88c/wbTbRzkIxTmOKg0MChEuvPA8brcO8Id/+K8EyIwEKJqCoQCrNWxnw43dQ3zp//lRKrmkpogCoRKM1S0gjaYK5ujY7QLgOilwYcoWi1KblIkmdBi7vQH2DtsSyJO6pMKO5LzyhcEX5cN1CRtQqoAWCb3CrGB9XQbARZqVAUEG+l1705pI1naXyOES7JbbCX4gc2EHzLLWs8NosV3y98UDO7sH1wuZiQVsbK5htbkqe8Tu3iGOjjoq8ZvuV3qdfHKEPJVLPJD9ztmIxsZjnFDrgrr6V7JfWV0oF5AuzKWe5ebqKpqNuuxz+60WDroDTOT4IFtZ14gmp+jDSkDIAUy2LnW+cIyVAc09g2tfpG0pVSvsR6tP7eY1dxKqRrh5bl2ZBjP0bgq3OwA6fY+XtuJOBtkvCRrXWP92fQ2Vahm9Xh/7+wfC/iGIKAFOdx5a/T4Jys8LCJMQq/Umnvnws3jxky/iIx95DlcuXkI9KqsUPeVOJxMEBM9aR0C3g6TdQjIepAxQAXAHQwFqhXVEAFYS5iYoYIaKMABLCrA4xqacocJesv3SJdyIFOVMgodki9p5Tmk3DbYZM8zNaWNAMTDO+49Zz9OVCyBTif0fasLVOAowaVYRX7uEtcceRfPSg0BYRqvTF0aklDkQBqHUH0AynWMwmaI/7qJ7+D723v+eALgx2mjUQ1RqQLUcoFoKUY4TlGMCKtpuygmzve1WS4C2ajlCqRiBLGdM2a9sfwTMY4CssLkmcYUBEzGUxSznHRPfEoKkM1BaICoRMATiaoBiiTbEWGqaEnCTgH6xLCzcVqsr84DX4F7POSqMaJdwxflKAHcelDFHFcm8gSSpIUlKIvFJaUKCs1IZVhi+DMxybxmy2qiwjmWNyLnrQPkwwMFRG91OH5MpAVEtOlldCbCyHqFEKWsMEYRTrQseUTUgEolRfml9OWfnmYqFBNzIkmTweALq+3Luc/8rx5ocQ/YrwVMBLl1Q3vZyPjO3Wta5JRN3NE4kUYP2U6FIdmlR2K2UK56NixiNEvQI+KKAWwcj7HcIeBdQLQLba0VcuVhFOZpgNu5r7emYYxIKK1ZADZfcZ/YY+19qAZJILuULWK+YdW7J9lCWKwFPqQ0dhOj1GCgvoT+cgko1CEo4ao1x2CLTOkEczrHWqGB7aw0jylp3D9Csz7HeANbWyiJ3HYSU1Z8hjjkvFdAp8N4MXLo6nQwas7bueDSVes08hwjgjriOCOpKuyIExSpa/SkOWpQt5ygVBfQmiCs97mwgJhKIDSK2ryYdSnIhE4uSOUZiz3G+MIFB7SC+jclHHEPuR91REe/tVXDYXV4D9w9+59extXUB6xubWFunbGUFcamkYtCSvKPsW0tapIS7lSLxE+VSHR2yKV2S4t98/SsK4C7x0c0nPMvfTQGAnPJDPpgue0zqDSyzrMxs91l+atdZW+QMEqB+EajNA7h+wD61BT2g6yR/z9aP2HeemsXy1p4O4C77jH/909rgA7znjSPYOJ3m6+uZfhwE8Md/WdxDEqI8oMn/WYEA85e4b7O2otYDpSS9glyUVOYe5Ni5LLUgQLACapLQJEoUOgeYhLHSqOH5557F9tYGYoJWojWkibyqyuAUI4RVrr5gwMwSSvOzBnrEWthVlMplOU+NZVZt1OScktrsPDe55jnHHBirfqMCVmxHHNPO1H2aQK7OY/pFyj7mnmJ1TeUReI7z/FiQU1XLKrPt86B6NlvS9eRSUxfmkR8ukxI3i7E1G18bTyrcpF8uE+G88ymbK1ZaYzHJ1F/3mWnsxQ9ymQ/5dbh8TZ3wV85ZJmLlXvYBWk3+yvYOn7gg7xM7KttLlIHomLJMOmLtY34vkUYmo1sTnidSHsLmqwKsmeKMJm/r2MsZYYnLruyVPy7WPo1PaP1U/eZ6UhnmNLHBKUeZHxYUTLZY7QbOT5bQ0Prjap9Yknnqc3q2t/zNleFgm2ijitKZtJPzvCD13dX90nZx/ZBly7rU165dExJCt9/FxYsX5bO3b6uSA3/nV6/fl0TwtY1NNBorwqKvVKqo1xtyPvE81MSS02PiZ+1n/pz3p8fi3DA1heX3WhbvXDj/2Mfi4i0mmKb3FvDWVIIWk4uWrRN/vZx1vuZXxLK28j2/9Jln0gRq7odpnMt5dUoSYDKKgvaiIjBjciEVQWbodXuSkPb99/bv42j3tDndf/MH1QP3J94H1ZP3r3NPPbC7uyORmNTAOA3fOgvETRlhZzTBmAoBsDPp4Wutd3ExKONj/QgPjGcYBV0Mun1UdwKEd6dAsYLoYw+h+2QFb4zewz/88JvYLJXw0ENX8db8CO+2RugfBGjMa5hXyrjVvYvbb/8YzbiIB556CvXqFp68+izKtYs4jOv4/jjED/Z28FithKfuvI3P7r2FJ6Z7mJcnSIIZOlhHL9hYtD9zTCP/xWWBVf/wO+sgXx6YXezDezFe845M/iC+l2uddAifZtSehpEeZw75E87lknnz7KRD/7xOX779fgKbD7jY+87qm9NeP+uz97QwcwHjkz7r3zM/z07qu2VOi/a81vtp9fp44+138L3v/QDf+Obf4p3372BCKTVXw8rkdVOJPGHEUVrQa6VjxTDQw9coGXnlgYv4xc99Bp/9zIu49uBlVMsl4UpyTkgWMcFRy7xbkhByWv8mUnht+Zc+W87ePpZN7+R8nVFuIJA5xf7bZe5Jyy1D0GVJu4A9HSoyFkxSWZh7lAWXurmZTCvvoUEE0bYDszyNnSZycV4dAAAgAElEQVSsCCf9RrBEARB12JUpxc8qwJkGbJzBKwCpgJ/qVFGCVIL1TiZUAsQukEDQWErupmxazfA2H1ayehNlPQr44eq/MSzAYETEAESk4C6dRWF2CGPGBYnEG9RAiUhRsi3MAJ4pq1iluzXwb0EuzTZ2TqHVBHYBEwGKRfKJjLmJXJvsIJG0LkZIZuIWSpCVAX5VB9LWW1DQdzq1bo85oir56DvIdIxTRrLHuJS/SZuzgIZmlCpIpPuTqx/tBeD8NepaqvBTmuXquNTCXps7IMclAzgHRuaAgPmO5OEy5vXvlP92sl4u+O87b+Kvpdc5Xl83W2M+GGY1GRfXF9stmf8uM9gHynwA9+cf3sLvfPaj+OQvfgYXHnsYYSVmhggmB0e49fJr6N3ZR0XmUoxiqYJeMseljz6HndEIf/wn/4eMj/CUUqnWDEjnvW/tt/Cn3/6ha5yOiWCeS2yZ1OkM3H5hAK4kZWnt3Eq5hHq9IvObDNzDVld2F2FjuQQWOpQLManczbJ+1PqGChLPZb1IPcsQMoe1vqZc3M0bAzB18iyaXItuggRFjLF+jsNFk0UyYFmX9GIn+ePPHa5cirC5uYZao4bBcCzsW4JNQUDggXUNdc7n1TL02pRh1XqH5myzvVprXPtyMlYgT5kkTg7Xy+oW+dYQ2FprYqVaxXAwxO5RC63+EBOpo1YQ+V1H1siSV1z94fQ8cfsJm8UgAceAgVCVY1f5ZA6osLbcKpafRbo7A3CX22q6krN6youDYfX6DMSlfHejVsXGxpqwNFvtDlqtjgTYFGQR9FnOGJ3LWqKgEMRYbazh4y+8iF/8pV/G0888g/X1DannHLD9BAWJPA1GCHo9TO7cxqR1gKTfxZzsP/nmnCNoOhFAiPWE9w4O0ekOMEuGmE7beODiRazWNxAmBWGgSu3TUAS13T6qCQySEOPk85jcJMwdl9ggqgteYpib3W5OazBbPisgjgsaEtQRgEYli2dRgKRZwfxiE+GFTaw88BAqq5tSj7TXZ01qTTYS2JeJRWOVfe2PO+i1ruPo5g/Q33sN5bADKlnGcYJaJZRvJANEhQTlKhlSyl7is06GrDE6RIl1sil7iUhYz5jy/CWASxYUAVwdcwLuom4hZ+gMiasjLIFwyjVHcxTiBKVqiEq9AMSU4uwJMCBSv6UKSnFFwNtul6xyBUcZ5Oc6MVk//su9nSzKJGEbCDjzW2WNOTrzuQucEnDmyiSQ7Bg2uluxvfy8nsOc3p1+HwPWbJ0Cw8EU02SCygrQ3CihVGYwlQAua+YqA5eyz2TNa2BZim1ocFDYOfZ3VzeeSWGzKSLZ95QJJv+GDNpKJpeWpJBpoz6o7BVF1gZP0O2zPi+DzwRKuJdQejeSOrDjAWvb8bwnoJygn8xxc3+AnTaD1DFqcQGbqyEubsWoxJTbG2h94SgReei6JOjo/qXAmipTGGOc/TwTGyeSmrysa8s6swQ1FcDliRSg06FtU8JoPEN/RJuvglZ7it39gczFOCBYW8GF7TWMkzHarV2sVhJsr4XYWGe9Wyb+sUbfFKWSnj0CDjNgL6x1BZG4vJWBy7HjuVAUVi1lnckaVBn0EmaIcdgdozMgMMVrM8ip9XK5XpRZyzPH2d1irrga8ZRb4HtE5UTvIwAu95X5TGTFuRcQwOXzd0YR3roTY6+1vAbur3/yGWHgErwliNtcW0NzbV1AKDKimADENaD2kgM5nP1lwEW6sUsipcxqmXvf/vpXUgll2219n9B+Psln8IPcelQtyvfn/RBltlrJibMP29TOcNf2AVy7n99us0/PAnDzd863U+7rznl77XgfnA/ANfvCB2/9++f/7j9z/hmX/b5s3Pzr5693Uq/7gIe9J7NF7cxaLKdiNr5KvxorlSUC6LvNREZdGYpk5KtEuTEXNbFU+1B8MEkI1WRHJjg0Vxr46LNPY2tjQ2rdi4Ulsq3GjlaWp6gfOSdhzoR1xyqkj0XJes4FVWJQwDeqVlGp1CTRt9Ppin8wmcycMkMs7ePl6NvV6zVUKmVX69qpZqhRpl3klEkMxLVnot8qZXO82sLm61jfKvPQeYRiL/ksPStUvGir+sxB8Xtz9jL7z2d7LwC43ho6ax5lcyTzy/L7wmnX8F/Lz+9l6+CsmIsyHFMBmrR5vq+kZX8yn8b62wdK/dCqfDatdUtpfFXDmniyyExKpD9u9ZpN5ctYj7yfMRmtLXngeBGctTqpvnQyky8zsNbsCruev6daYkeqKJWCtmZDGAtXfSWdpzZXzUfJFMZE8t4F80T2OGTCmyUp6EfVxJiLXUWp5E9+8hPY2NjAaz95TV588sknRQGHyZNk4a6vr8kZ22q3UK3Vsb65jfX1dQFvrbSbKm5568jblE6LT520dy3zJ/z9LP/6afNtIbbg/Bg5txyA658HmR+sfto8n3ya+mDLoan8+Xn2iWi+Z/ZOa+/Hnrkif9TyRRpTsjGVPdKtf/HZChpr4iDwPdx7TUL5b169fh9HO89A3H/PB94D9yfeB96l9y94nh4wADc1fJ1xl1p5XphSjtUzQdzcXZdGUbOMoMGki5vtd7BSqWBtPENlTGZFD6PWGJX3AzRuhAgmFbQv1HDwYBn7vbtovfEGqv0xyutNvFwBvjkdol1v4OLVB3Dt6afRnk8xvP02Nmc93G7vYJR08cknn8FKYQ3FqImjsITv7+2gnMS4sHcXz49v45niEarzEZIoRAvrGCTNhQfxn3t5EO94b5/WVz/N9c4znsvec9aYnfW6f83zvPdeJJQX23scwM0/j29En6ct+c+fDiCfPb/PO6Y/7Vjdc1976/EsZ2LZ64t/C9DuDvDdH7yML335X+OVV1+XQOl4FigjQdiLWgNPAxIK3ohcV37Zu31EwoYELRkgLQCbG6v41Cc+hl/9wi/imaceR6NWFtkpAUSdzPB5jV3/fXmH79g1JMJ/bDa4bc4Yuva6M9Idamv1lrJPW0avsfsYYPeYcGnlXXUkNPuaALgGK1U6TgEk6RuCuwLw0gFhUEsZr+b0swYbsz4JfNJ3ZiCTIIQAlCLJrKCPZi6y7RZg0CC7jQ6ZRmSwCcuWwUqpOTdFQjCU3zMGAqHsHycJaeNszAjHo5KMYHkOgrUC7DtGrgCE+kyUCyMozWvQ0UvrTM4UsFFWFwOxrIujIK8GK02WWYPQrMFrIJGAt44xx+Cw1HkUZ06Dj/NEA9VSd8hlLgtkZVn4BMxzWcO+w6xBGQ3qcERVasxjFzpGmV5Pud2a425TKZMVliXg6nzl156sG8HPFLDVOIgXRBQAV4Orusay18x5Uqk8t9BcID1zzDSsL45smjCl71fwV9kusp/l6t1ke5yCuCZllQ8IBk5CygJ9fh8sArib+M2PP4HnP/MpXPvo0wirkciusg7u7k/eRuu9W5iPJzJPCRLMCkVsPPoI2lEBf/LlL0nwTJhwBHUISjjQ2NpDAPdPvvUDbwxcNrtX2zhd2U4uOd27HCzlKnDKXKpUSqjXqhLQZ6Cs1e0rmzskcKJBfl0H2ZjLKCwFcRXA5WrjeNA5LbPeUjEU8JDfMo8ciJGOSRoo0GDGieCglxzg4HzXqrR1Xr/4AK69Ldu3/GAwf6bMdLUSC9BYqVVEtnZ37widzkDqQDL0IkzDVLo9m6e6b3CvUmecX7bniXPugpJkqY1Gmsxh+2HGEGcd0gClYoCttTWRHeZ47B0eoUvWGSVsBdrXZ+XZLrW6HdOJc1z8f5kHLhHDBbclMMo9UCTnnFS7FxSyNcZAmbIFT2YAmcyj9t9xV87UIbI5EGB1pY71taawP/cpCUz2pZNGVXBQGZ4yz+YhokKEZnMTn3jx5/CFX/2nePJpgiOrGv+dKdMxnCQIBhOM7+yg//4NTPd3MBt2MSN4NR1jwvqslO2ejNEdDtDu93DYOsLdOzvoHQ0QFMYYzffw0MOX0SitYtpKUA9q2FrdQKVRwzzmHpvVQNPET7c/pv2r813mhCU5uD1OBskAI+srK5rnErhmxFbl/CIrGMBqGdhcwaTZQLR9AeXmltTlJGDGM1Auw46jxOxEGbiDYQfdo/fQvvMSpq23UI36KEZkEE5RKZN9WcRs2hV54Fq9pPLZswlqpRqqhQpGg4HU6Y7mBUTzCMUkQsjGsO6orH9dr7IXUFmDrGe3fimVqcxlJt/MMackdDFBIQZK1QBhZYLpfCC2E0HRKC6gUi5LbbhOt4OB1EEmSzySMhRkjnBeaeCVezWNJHLOKVvLs9Xq23NfnArYRralAhQEcAluKxBHNqYAcmy7GFsQsI4gAGVDu90BeqM+aisB1jbLiEsc2wEQsq+1zjwZw1JfnmvGgfXKT3R2hwMzNO+KyWNzcNqobDwnK1mflAtWMIP3nlDeUY0ZsWGiuCJAdac7RK/H8577vto9ZHCyhMewy0K7sfZDoYDhPMCtgz5uHZJBF6ESFbBSnWNjvYBqKcFk2FcJ4GKCSo0MN7J5dS8XAJesnYJjqFJGXOy0AFGxJD/TDibzd0JDOAhRipWB22qRDVzEeBLIewpRHcNhiJ0DbXsUUv69jPX1FQzGA/R7h2jWgcubMbY3yiiXObYjBMEUsZSCcPLJUgCYtjbHkIkOCtZMJ0KZlW/KTPcGVE9h8gntxRIGY6DdH2FCtj5rlAsbmnZMIKxCYb3PWHZCg6XCHLQyKFIPnCCWnrHc4wtUnZCmUB1A5wETL3lGtgcFvH4zwu4JAO4nr21JWQvuU6ura9ja3sbWhYtoNBqoN1ZkLONSWe0PLzHKEjrUllFwmZNVWf6SqpACuLZP+zaSH1w+yV/L+5HLgttmM6Z2umtn5gcs/mTX9MEqHzySdjmpymXt4uvZ2Xc8mfWkZ/HtL7NLUjtwaczmfBLKPpt2mf3q21TW/36P3EucJG9DLutj/5n8133Aw7dBdfwyZiN/90GqxbI0WveW+6XshwLeEhjjemCdacdilFqezv/1WIx2HyqWrK008OyHn1IGrtTKVl+C/pwliNmcMtvBZIXtGc1Gl0QL2n9MbInLkgjM5AcrH0AAgyxB+s+UX+ZibTbXxLZg0g/3aEnisYRTtZQ8mzNLdOS9JWHXJfNandS8sooP6ObXjfb/MnbiYqK+5tXa3/Ts8O3P/Dja/LA1kp8fx+dGZovlX/PXZH7enjVnl62D09ZGloS92OIsAVjZnJY4bHuO+aH6rya4mQ1t89gAWCbliJKKJOWNNEHP1bm1+2TJ9tkaUD9XfTy1FzJlKklMcAnJlqSnUraaDOBLj+vkdknSLibEz1rips44FysxhS8H4KoHbUnoji3qTxWTQnelp7TUjaroSK1aqS9NBQuX8BZH4kNyvVg/7e/viw/y9NNPy5p4+523Bax97PHHcHh4iJ2dHWHfPvDAA9J/ZOAy6Wh1bR0rK6sSy5A148QDrXzWcn9vcZxPixcum3v+PD9rj/PPPPvZ5o/NcYlOSOkE85EWWbaWICX5XbnYvr9u8s/qn7EnnYfL1qj/N0smeOrRTU1EdrEsBXC1zJDNISa1lMqqTiJ7gJRyUOUPqU0+neGrP3jzPo523sG4/74PtAfuT7wPtDvvX+y8PSAAbo45q+fxcYPLrrnsUJIJLJHy49lm8jn/eh4DN5gPUExuo1wpYzYnC2OMaa+F1lt7CF6fYO1GjEK7jE5UQa9aFCZBmTJS0xn6q1XceWgTf9uoYPdCCVcf28R8vYnXukMMd97Hys5raN19C80LET722IfQRBWt3X2EKxWM6xewd1BEsnuIK7NdfGy1iwcGhyLn0UnWTgRwlx1cpx3SS/sqJwX00xiNp42vf71lRrH/2ZOcovPOn6XPt4T5ZNdbllmZ3es4gHuS4ZA3fk6bm4vPsijhfJaRcS+vn2WsnbdPz/8si0bXWQblqY6Gkwp+/c338D//r3+Ev/3OP4h0HQOlU5N1ZP47HViXbazyfhoAMhDCX+b2swZhhE+EQmGGlVoJn/rEc/jNX/8neO7Zp7FSq2oNPPlAZmjeS9/rvDpp4um8klofKZfUj7UTSFxYFbksS4HyvDdYSq27roAz2eua6KJ30p+dnJq7gvaLk2F3IBODB0JGkexavZsyeJWlwGCa9DOlZiNlL9DtYZBBZdhcTVth52p7OR+F+StAQCbZbMF1ARYs2C7eiQdCO8eRTC3NstWotco8UxJRGcHqIGpf+gy/zCHUaxoAzA9RIkxA6ALj7gwYqJSTgbzpNaUvKJnMen7KVhxL7duh/EvgguAK6+jxLuxDMlMIfkhAhTeWdi9mDTMBQYOEylC2Oj/S9zkAV4L2HuDrB4vk0i4Ykqb8OmdVM4A55zRQnn5O6gnpl4e9OilKN/cloUEDTyL37TlWUt82BWu1HpBmwGdzWwNv7h5uYvv7vAGynEs6x7I1Z0E7rZVr18hkl/mXVOrb1W3m59lHfmDknZt38eVv/D1ef+8mfuWJK/jcoxfxzAvP4elPfxyF1SoSgmLDMTpv38DOj98U2VfOqXJUxrxYRLS+htlKDV/++tfQYWCc827OumSu7nKaGBIKA/ePvvG9FKQ3NuuywF7alxwX3RWcjJerDR2GEqCu16uyHo7abbQ7A+WZcs3JXsg+WEyrt2DBcftgEcClA0rAhlLKDIozuGbBAT9Qo6Cj7hMK4GaSjPpXm9c2RulSdutN58PCtrbAwLWsgewdFjyws5UAbq1axubmOsqVEg7bbezsHGg9YJOOVbKoBEj8OSbrP5WD1ddsPEwKXILyU5UtNGfe5qbNYWlDJcbm+pqwSVqtNg7bHQwIWoSsQ+nk51xwSZgjknTg6iRLZ2V7gDJNXKDcOwLcCtBAh9vLpCO557lEiZNsuZNsETsw0uppUvMrQSkuorm6gtXVhuxpe3uH6Pb7AhBSJlnkecksFoA6RBTy+bfwqc98Fr/xW7+Na48+hlKl4vqUSNkUIedRb4jBjbvY/8GPcPjOOwjHI6n1SSlfbv9cO61+Fzf2d/H+/l0cDroyJsNWH/PuDEFxiK0HS7h8dROz/hy3X90BDoBLqxexfekiahusDUbmtdtrZAkooLKQNOSmrdVFlzVhh6Jj24nChByQZvPxnCPduoAkUPYTVTXmlRjRVhPJxirG9TqSSh1BqQIWMy2wdiBBOTKkhYUSoD8ao9s7QvfgXXTuvoyk+w4qUR/zgCDZDOUS2UlFRNEUxcIUPEpHo4EkRzVKddSLdUz6Y4SzAOUwRpQUUZxRzlZl+kxeX5hLSjgWtpaCuZQyZKKbHjvK2udGxeLFc4RxAsRThPFUmL9hgeMyQbUWYx5O0em0MRywjmpRwFICuFwr0hcJAV+em8YEJLCm55zOaT4/5T1VrpOgMtcV2ykgb8L3M/hVxDwx0HcOpl/puRmi3x/gsH2EUm2OtfUyiiUCmQRwpwiLgSSeSB1cEAB3dodLEJP1SgY1gQ/Kd7tavjFr3nJ/EKlEOZCl05i0J2UZpioNrKxSTcIqkHYfFNAVAJelEhJwuTOQSj9xOknQbY1QmFPJIFIFkEIRdw5HeO/OEN0BFV8KaNSAjbUCKnGCQbejZSiiOSq1CNVaScA0k70W6XY2lPWDTRWFa69UEUYe28F9j2w8tpH1kdkeArjDfoDhMEF/MEahUMNwFOGoM8NgNEGpkGCjWUatXsbe4QGS+RCbq0Vc3izjwmaEcomLaCxzkwA3A5eSk0A2viSjMEmOQXxKo9IecmDmjNKqJNtT+pJzjrZgAZ3+BIMpgVYm+cUOlKLag9bK5R5AoNqUEbhd8mxV+XeVztRSH3PEUYxSVJJ2DIcDYXjz3FtZqaNSirDXmuP12zH2O8tr4L54bVPHk4HYKMLKShOrzTVsbW1hc2tLfia4qyzzyCXD6Zoym1GS8lyCIMEl3UYCfOvrX8Hu3VveWZf5QnYG+0DqgnW/xP+2sykNfHvyx/ys2ENm25n9lgt4+9fw7YAFfzytNbjcd/NBU7/N9vNpZ5CeV3re+c+R7wdLcjrL9z8tgL9w5i3UP82SJe3zdv+z/NOz/Odl7V0WH/DtPnf0p7aH+iUZAMu5rcmjyr7l3PcZuPZ31sU2Bi4lis2eEaBMbB21OZiosr66gmeffgoba00BcEXzXLP4snER/y6bUVkyqEuydD6zAWyidiJMTaeyI8mqqgDFPZk10kulWMDcrY0t2Sdp50gteyfzLPalWz9aL9Q5CU5NQhQIuN94/cNx5u98dh1z+llOeter76zAkaoZudTUdPrqeGRej/xO4C2XiGl9qs+cyR6bbW1z7qx4mb5+utSzP5dOut5J68NAMjUtF2MO/h5gy1FThPRrcW4qmGqAug+M+/NUpOZ53pofKokFbj5OJppsQOl/V9tW7QEtB2R95/uwlixpvq49j/+eYz+7xH1VEvLgCgl0uLkt+7TbvHN7kLA82QtU5bGyKi5CIiaS2ekce6fcYr6AsDJjTWySRFZJItS5xgQ3qSlNn5E+CGMlrtSCMTqNJRzHEQaDgTByt7ZVEeLWrVtytj3++OMC1t65c1sYt48/+RTqK6sin+zEntOYkB/LyJ8rJ/1+0r591p6Xn2Mn7aEnzVXR8ckpMhw7Sxg/kb3Izt2TY3D2Hjvflp1R5/2brf9PPH9NVQyMVS7zlsoGakfTB+L5S/UPlssS2e2ClsGh7WB9+LUfvHUfRztv599/3wfaA/cn3gfanfcvdt4eWABwncWhwcHsCi4Ev3DJ40bP4h2PEW+XAbjC0BijWtlX55/Z6uEUhcND9N7eBfZj1EbrKHQbmHdiBJ05gh69VWBSANprdew9dhHfCqZoXw5x4bEaXhuO8M339tB/+xU8G9zFk1eqWN2uoxJGaO3sodfdx8VHL2HSuIQf/LiPcWuOJjp4fqOL5+d7YOXb8XQdnTnZDccPtbyBZkblsv62z58n8LfsXssMxPOM67L7LWu3tf08RsRp900/v2jLLv/IQn0VxzzLTAczIU6U0s072r5Bc5ZDqhc/vZFqjy4GtRcfZHGrXvTh85KX5xmtk99znnHx35M37k4YgDRX0nrDsoDJbPjm3/w9/of/8X/BrV3W5EswFjlcY3mqdI86YAp+MKCjjpfW4jHQQcEtDWamQIQAgJSZAlYbZXz8o8/iN379V/HCcx/BykpNwWDn6+lzLY6VtXPZc6nk00ng/PLjNes7fs5nUXp3cIzLxbaY4ysrKK39K/3p3UqUMNNL5TNbMpliufYSkFdrhSmTiVeyPtUYjatvy5oydGycTKkm0TjAUqSpCfoyC1zHQd/nJOvc+xh5IIAu9/KCVL6jSmaM9BcDnFIvcpbWIknBO/esijtldUG1SWqg6xp1wK8EvJULyfpnkl0r7GAHNksdKsp9kqE7FebtaDQUyZx+r4PRcADMJyjHmkDAIGehwMAsg9SOXeOYQry/OsC+/JTV1XUSz2mtLBfYdUPGfhBZMcc45eNpAEQBXF0JXr/bLibyWe70dGitBTOknx1DODtDDHX1MpYNnHVjcyyTdkk9dtsHTW0gA3O17/k6g+cC4FrwzcnHGnCmSQP6bNo+jpG+PwUThaXj6kR7P/MZycD9yjcJ4N7CP3v+cfzCtW088sSjePyFj6B8cR1UJQ0oS3dzFzd+8GPMhiPElI4j66dUwrxWQbLawFf//u+w1+oo44D9Tuc9jfBqm24TwP3m9zOWQQoMuR3fCyZYVjkZV/pcUs1VGPQq914QALfG+88THB4eodMbSnSO8qjK7nasdm+O21o5fs4uSijT6axXqwrgTpkYocxTrmcfwLXgS1bXVfdZkUQXqftMrltgNC9JQcc/q/1mW5DOg8w5t3mSP+/sWhQYba7WpQZuWCxgb/9AANzJVBMluBwKUcEx9rNEAAsMyXrjns8AjMuWZguyIDWfmcCEBg1tbhljl88VJhOsrtYFwOUecHR0hKNOT2RTQRnntG6iYwe4xAzJM5F6gLqzW+1ErV9H0MLmvuPvWnDVshC9I4BJEmzz6XZB9oH8ua2BK5XQ5jxjLdC15goajZpkj9/dOUB/MFQ2MZlz/AalcYuIizE21rfx4qd/Dr/7xX+JBz/0IbCOmIykk88O5lPMuh30rt/Azkuv4ODV11FNElQoVV0MRFWml0ywe7CHt6+/j5/cuY7r3UNMohDNlRWUpwEKnSmCsIef+zyZvTF6+wO8/Q/XMbgxRG1eQ61WxdrFdWxub6JCeXGuhwLZniqXL/XGrDa78x8E3DV7gfaBC8rqXq9ryUWUBawmGEfjYBYwYDlVVQuyVNcaCDab6FfK6JNVWK4iqtVRKMUohpTkpYQ02cUqCdxpHaC3/z56u69i1n0XUdhDQgC3MEetEqFcCVAuz1GKE8RFBoomQlOM5xHKSUkkk6MgQoSiALkFyvILy1YD18LM4pwlu1Fqx3H96ZqcgGBkKIolfE2SgnicCYI5x7xIGV8ICxSFCYqlGar1IoLiDJ1+G5MRz7OyBA4JfEldeahcHGuES+KIyWy7JCUBlj0pUMr+C7PW1UkkeGvflF9OBMANlNUpgMYccUnn1HDSR1CYICpzk5tiOh8Jg7gYkxlL4Jt1gSld7AL9IjGu64n753QyxbCvcsUEIyuse1skuEtBYjk5Za4ImEplkYTSwEyi0j0wtVEKDLZOhMXKWrgEIJn+UCKoXYzQ2u+hSIFr1o3kWo9LUgP39Xc7OOwkqFRirDcjrDdDxMUZht2e7u+cYuWCAKrzgOM4kS2xWIokSMw9UiWG5whEzq8kUsi93lDq7XJMOS4E2NnWbnuCyaiIwWCsgP4sxu7uBIdt/p6gXglxYbOGWqOM/dYRRpMR6qUAV7YiXLlYQTnmPpUgDChRrEwZAY1Y95eJCSZ1KjLGuptxvFgLdzzme4uSYMkSJ6wF3B2MNcmPLKQwlOA++3c4JDCle3GBmvRurbL/aRMSPFbfR8dHy57EMt7j0RDD0UDGr1Ytyd5FJvjd/SneuBMIkJEAACAASURBVF3BQa+01NX49CObWueWz5MkUnO8XK5ga2sb29sXsLG1KdLK3FsoDUsQStlOKvdM0ErOPCbVOftN9u5CAd/82lewc/emO8MXk9xsn/aTnizgnNlGJ/sEeV/cbKS8stR5/TPfLzUGrtl8Z10j//qZ70+T+xbPeX+A1FdaVIpZNoDL7IP8+6w99q/vM/C9lqx1Ht803+8ntWnxWfI+4iLjlmtF7avMRloEcE1q3gG4AubS76CMsvo48jPrh05V0YAyw3bNDMBl7CqQcgbrzVU898yHsba6IhLKOtYq0y+79wm1fDM7zVfbcQo6QQgt5GB+KvdbZRkqqFvE1tYmrly5ikq5Kh8SXSmqH7kkWfVX9Ms+p36hYxea+rF73W9nBi4quOL3J3+21+V8lLMy88V9YFJjBaJ5kNkGXp+kr3vDqnZvdj17T74fF2NDVork+Cw6bQ9YWKtLxsnukZ/ndpf8302nzB4nD9Lq79on9pr4my5piz+T/T1imRHHjOZrxrLV/tbatnYNKcnklTVRMFbLJli5oOy9atMYDqusayZtu0RZ5zuJFK8ku2ZqQBbXyRL13fnhxW2kP6X2ss498fGlHJTjnEvMx+lY8TWRGddyUgRm88knpt4jdohT9+F7aBulgB5BPSfErJixlp2inaQS4Vy/+nOv15Mz7sqVK9J/169fF5nl5z72PJprGwLmmq+vvpOtPz8pYenxt5AYnd8n7RP55ztrnzxt/1+2r0iLcxLKx1pL5ZFcrPusc2b5E9/bX+1ZP/OpJzWJhrFGzr8J91zOcc5tK1XEecN4o84h2paluCQqbwTuaa98+5X37+No9zYE99/9AfXA/Yn3AXXk/cvcWw/kAdwMbMmuswzAFaNULVM1UNP/eZ87hpXljG3xnIcIG7uohPRkgdmoh0L7CMUhDYVVzKMGkm4MvDVG9GYCtGJBb5NiiEG1hLc26/he1ELyWIjoShnfeu8Wvv/6+yjcfQdPVdp44bmr2HxgC0e9AW7t7mNeCVG91MDBKMGPXt7FdFBFnAR4uhnit7YSPBEdAeMqjmabZxrafk+fx/lY9v6lh24us/feRvT0dy87mH/Ww/pePn+6vHLWdv+apwVO79XBPb131CgzI3yZoZ9mrboLLd4/qxt50n3upa/y17jXzx43BgUCcZmQzpGzYH8yx/X3buDPvvx/4c/+8q9xNBgLeCtQBRlBBP8cOMjAkgTD5LPaXwv1oYQpN5eALiUHx8zonTGzUgNDDCAxqFeNC3juI0/j3/m3fwvPfeQp1OoVNeadwenSydXhlNpOefDcg0cXsnyX9f55sgv8veve3n/WGj1pPi9taVqT3PZWp4Pr3izgzsIH1VlPq3I63E1r79CBikAZZmEwkqnl5GfoWAkwJrVH1OnJtnGr9aLgg9bgY5B6LkFmk2HmtRQQZvCS9aJYmzZj1EngzOpkkrEpg6mgtNRQ5Z5PZoXV8nXBA5HpluRkk/iVDwpjkRmzZCu120fod4+kfhxZvXyWRoM1a1a0lhVr/kq9R+cQmFMsGfPKBGKgmQ6DyElZbSEGDC073EmDWkayNt8ymzX4kcr/OWdXXie6JWQZBZL1y2TCNACSylGnTqEXiJQBXgxM2pD7zqCxZOXd7tywYKWNiz/3fIk+WdtuDfPzDCDb7/qZLIudv1swzvZFu4/1ie+MvksGrgNwf/vFp/DFz30Mlx96EI2LGyhvNgWoCRikPujgve/9CP3DFiLCVmQ31WqYUla0WsbXvvddHHaVASt7DsGAVLJbwc+buy388Td/sMDATaXpcgC3Bo8IyGlvCnArQQPduwkIVatl1KoVkSQ9PGpL/cOEc9/BgcsAXH9eLK7pRQCXLLaVRh3MBp9ORiol7oJoPnNBAyyL8sR2Dz/Qkx93+/1YIMmkyBbksjOpOxvLbA7xaWdYX1sVCWX22d3dPdzd2ZeaioVCjJCOc9HVnfIYthYcMiYXAytab3aaziFtp0qeMwBlATrOMQNwGXAqJjOsrTXQbK5gNBli/+AA7U4PsxnrnypTT9tsNbQ1IKud6sRGZWx1L7W+0zmsoJMfVM33G18T9vdpX5Z15N5z7Jx27APugwTgqtWSBHmrlTLanTZ29w6l5icrrhK4DedFhAnlS2NsbmzhM5/9BXzx934PV65dS5UFhNjP52JwrttB++03cfOHP0T7+g00ggBVtpn7W6GIERK8decmfvTKy7i1u4NWOMVBcYZ+IUEtLuNC3EB1lKBcHOELv/oiLm6t4eW/+zHe/N77CDoR1kpNVGoETSPElRJKlRgr66vy74jJNSJD6zIs3FnNftS6uAp+C0Pbydxrv2cy7vyZ9a+jMEJCNmU4x5yBNpETThCUI6DZwLzZxKBUwogykmtNFKsVCczF7N/pCMPJFPtHLXSODjA6vI3h3puYdt5HGHQxC8YIowD1OpmJlIMdol4J0ChThDdBOJ0hnhdQRRlxGKNAMF3IzVqHVJKIJBlImUvc3imtS1BsRDBXzowZJgyzyzlZEGbuyAGEZInSgJKeCmYCkK6slbGyUUIhngHFMfqDjpxH9WpN+otsEc5XC0wKuOnq2JoFYPNV1px3VolUrkgp8iwiAzeS2rlJEmKWsH0h5rNQGcMM+Aq4yTVFUyFRcHM+wSyYOAbuHFGpiFKlJIk2cmbyPKX0OUFNYVqqtPKw38d0TEUFldutV0oI2ZkOAJd9jUwc2iUoCMDI2q4EKLX+M/eXoiSK9MkopUwwO5vSxcJKjnCw30YwC1CSQG6IQqWEo36AN693sbM3kQDwSqOA5ioVFYBBpyeAdbkWo1ovCROXzOvReCTAS7nKeV1SEH4y0dIWZMOGRQVAR1lAkfsOVVBYO7vfI8Iauzq0HOIYBwdjHLWGAqLXygE21yuoVGPcPWyLXHypEOCRy3Vc2i6hEBj7lmtEg8wEb7PalDwHlJXK+sNcO+MRZZuZUEaZ5AqSIEJ7MMZhu4dxQltNgVfOF0pySxmUCfdA7q1M+GNJFK2PzOQDjlMp5j6q4C0ZUlQJIAOcrCcmzfH0o91PeVjKv/cHPewczvDmnSr2OssB3M89flHtVBopBPcJhE1nwpoikNtYXRUG7ubmJjY3NuXner0h48uzhYkqbLPMbZFq13lKe/Xr/+ZL2LlzfgDXzkXfdlrmV+b98dQHdAl3Jx0DJ/lmeR/yLAA377PlA/zL7pN/DpE0PxUkVD/3tPcctwcWmXe+7ef3aZ5VqbXujzMVrR9PGgPfrjnt6M33l28Dqx2in/b3SR/ANQUeZdG6ZAOfjTvhuudep4oDy6Rpde/XBC0m5gmA++zTaDbqUipDzmmz5Z0yj59Mpwm89HHNq1sEyfhMkkwpLxuAJCkwsh/oV4ALFy7iyuWrssa1/I4mQnCvYCKHAGhuPJSFqaoHaodpspECv4tf/jwR8JZnnEP8pP/dz6mCkSTkqY+jAGPmD6Y2mAOXU3tVNaFdQqlLCHfIoL8Gjsc0srbaa2bbnZTwvSyuY1fx19dJ68Pus6wt/jxTX0MjLtKvOZA2Y9kqQO3XpNXEAf1mCZnhWEscqeyxK2XlJrf9je3lPXzwN2PSKoBrbfDvJ0lizj/gz8bQ9Z+fdjJVM4rpfPOTRt0MlADRYhK9uu+W3GlArYNC5ZynchgTiGgDFsTWNtal+pvq17JcBoFfPb9UwUuUjCJl34rCm5TqorQyAb1M9Sc/TnJdSeBVX5C/UxmJc5Y1gzc2N3H5ylWUKlVXAsr2L5cOatnXJxIGXH9YbDxXoshfXSedGyfteScBvv4evDCHF+JpWYzAv/6cfbGErHS60/Ozv2rtfPHjj6WqEbpZu5GRxEipHC5/ZsKzKlalq9XFCnXHeuXW0X0c7WcflvtX+Cl64P7E+yk67f5HfvYe8AHcjHi4jIHrUqhy4GIG3C5nHx5j4ubMwyQaYL5yFxWGURjLTCaI5mOUQCm1ImY8nPtA+OMB4tcjBEc1JCMGV5jNHqGzvok3Cnexc6GFW40ZXtrZx63dXazOO7hWnuKJ7S1sPHwBk2YNdyczvNc+wuHgEAd7d9E+6KOxchUIN/Ho5gP49QshLg9+hKDVRWd8MoB7unO0PMPSP1Tzzs+9HuL3+v6zDIbTjOKznjU/A89yMI9XSz0+h5c5dcsMbDP+7+X5Tu+75QCubzD4nMrj99fsVPs6K7vug+jb03aA4+NKQ8gxVR0wJk5bGKLT6uIb3/hb/NGffhlvvHsDvdFMgpLC2GT9MZORlCxKqLFdIIuMgaQEESVNKONEphVrm9HYYmyL0nzDEQYD1maZISwSwCVYqLUFKbH3S5/7LL747/0WHv3QQ1rP1IE1Xr6wsgVzAO75dz9jg2auaX4enLYGzn+fk9951vVPm/MmsXRaO8SHNs6yAwysLq0GnNXBkZpqrE/D+pBSB7IACINX5YcMVEzBJEpdkSHi6pClgQjHPBWM1dXitaxftlMleB1jU2rLqWPJoCeDvjKWiuZiNlfJRctvVSzeOYiuZrAxJyXJR+SjRuj3ezja38Hh/l0BcEulCra2L6FWY21JvZ9KLjHDXGu7Sb2gMQOgWkt31B9gOBhqsNuk0ZxrJ4yi8SiVDLN6VNo8y2bWDHi2V6XFFSSyvUHg6zR7nP3oMtAdgKuJDxn724T6Mqak05PSLtHr+hnreekjl+osjFnHjvf3o0UAV69mQK8F9YQA7QBcA5H9z/kBED9oYvfh3969dRdf+eZ3hYH7L37+Gfwn//I3sL61iTlBglpZAu4BM/V7Y1x/6cfYv3ET8TxAHEQiDzuJYgzLMb7/1hu4ubuHgIkfzLSmhJLrQws8EMD9o2/8MO172dJcXWj/rLUghTw105IXAFwpain7GuvfssYf2ZFHrbZIyXMfOw3AzQdusr3dAbgiVz5HpawALrOGCSCMOb8IoIiEaMYaUPkwN95eMJZ/92tXyQpKEwqszqtLqnGs0fS5rXRFNosWgrh+YIr3IIC7sd7EhQtbIgV+5+4u9vaPBAQigEsmHIOOOtcyhmraHgeWsy9MYtnfwzhOrM1oJqEEapySgF4vQZTMsL6xilqjgt6gh4MDslXHUv+TbRBGtASjTcbX1a92fcKMfkqs237vA7g6+/U1vzbdsoCPP8+P7eVnALjK/lWWAyUVG42qBHkZ3D043MfeQUfkfwnaErwthiWESQHNxiY+//kv4Iu//3u49PBVkTkju4V7JwNptIGTThu9N9/A7ssvoX3rJoqsUykJClwnEaZJiJd/8hP88LVXcLC7DwoT96sFHJTm6IUzVIIituYlPFCpYKMR4dknH8aHHnwEL337Jey/10Y8r6JUqqJUJ4BbFi3cw/Yh2r02NrbXsXFxQ+ppat1aDby4hSVAiyYHFYRdp3NAkwakrp+ThBSgnWM/DzCl1DPPG54HZJ2MxpiSidiooHRhG4XNTUxYbqVWxZz0RcrzSnBnhHa3I/WRR90uJke7GNx9C6MWAdweZuEUxVKIcp2JBF0UgiHWGzHWSgWUMQOF8uphCSVEshaFmSR155lkMcRsRsl+AuakexalaILUFCWAy/qIU62bOGAtb5G0VPlasrgoS8lN2/HeiFmiEM1QXSniwuUm4hrVkEdAMJH5welE8Jb7m8kDZvaKU36Qw8DKALCsBW9RkCQqrk9lMLDsAJOUyHhR5i0BO2VFcn2RY68yxJIARuZzMhGAj5LJlLCeYoJ5gXZbgqhcQEwGswNwVSpZg8KaBBNgNp5g0O+JjDJ/r8YRGrWyMDwJyqdMe6lvpizzyTiR+rICLlMuOOG5zUMoEtbrYMBAtjJfyzwbZgn2DzuixERcPAhnKNfqmIQ1XL8zxq277DsmSgRoNkI0qqHUNWayCFH52kpFlJ54H0oKcw8juzguxTJ7aRvQVohj1l1jIo+yhAdDDaZzAMnMYY+3j8YYU8qYDPoAqFVqGPYTHLX7YuuQgbuxFkvywO7hEP3hHLUowKMPrqFeJeNkAJYIJ2DKIDbtoNlEkwRYg1ekW7nmTVVEJOc1uU0kJQsxRkmAo94Q7f5EbGvOGSYcELgZ8HuQSB1hYSqxxm5UlHJFytrSpEoBcDETuWs+t9S5ZX3ahFLNA5kTrDNdcclNrdYB9o7meHdvFfu9ylLT9Jc/fFkAJCZZ0I8Y9FU9RUuFQGReOZ5bmyqpvL25LeynSq2OcrUmtZB5xggIoZuEshjDAr76V3+Ouz8FgHvcZ8vOWHttGYgjNtcZOZ3LfMs8WJQHcM/yLfI+4ln+tUu7WzjXj38ms0/PiiWc9Hre7rN2+koafttPAruWPX++z07ro5P8qswe09Cqb5/lAVyrEUumHfdslVJ2csoC4NI3UCByGTgmdaNdDVcybpWB+zRWGjVh5GpyYKb44YMl6bPRfmHiks/QlfmmwLn4U45ta14A/QZLhuJ7NtY3sb7G8ziWNZKID6ZKKfL8tCmlNijLBjBxhHUkKQWvigrip6jx77wM59ssDAAPGps/zoIyMNf6WRQhdLHwvgYw2hgYI99PivXHSPzUxGwESzLN/KZFGzJblP6cVH8186vsMzq3vHafMLnOis2c5s8v2OPOl1wG4FqNYWV86zwzZq39LD6z1Li1sj+ZLLJ/H3sMA8x1jmd1bYWB65UC4t6v98/sZU0kVbA57yeyy3g28JTQ4XYxFflXp4v26zH4P/NDRQGMUrgqd0zglknDjPmIOhfvIeUTNCmUSUiWNMwzTVm3MYpROa1La+o+0l5XesjAFAF0nT8h5SfcN88jXovnPRmcwgh2647victWm13Ls5gvviA5LodBHqw+TjDw59FZc+qks8mfoiftxyfttWJtS5K58+mXkYPcuXrWWfSP9fqLLzyWqi/ZeMv6TZnZOj60p8Tnl/1F57YkihDUnc/xk53OfRztH2uQ7l/31B64P/HuT5D/T3rAANxFoHUJgHuC8yIHipu9xw8Xm9beh92PFugJigMEzVuYjID97lDqGW3Wq6jRX8QYs2CG0iBA9D4wfW2E3i6DWEXU5iHK0xCzoIl2vY/rqwd4ew14dT7CzriFtXCKR5IIz1SuYvORh9DdauDGZIrvv/cWOq09bEQBDm/vYHX7GioXH0e53sS1aIKL7ZdRu/MOxsNS6gTln2vZQewbdGb82IDmjb2zDvWzwJ7zGAInTaazHMD8586612nP5hvldl2pnXmOLzMQz3Jgl41N3sD3DfvTHdbjAO5iU4/XVfGvZ9JU9pn/3wK4dBadWK4yNAt4+6338cd/8iX89de+jf1WT9gszHuPGTQrFNGoVlApF1FitAmQ7HwufQYameZcr1SwvtoUOTQyoAbDgQZpqlWRu7x1dw+37+5iSFZvMVLp3NkU4TxBc6WB3/+938WvfeGXsL624gDcRWdgGQPXn3unjau+z0k/+w6yN7h5iaZzTNFzv2XZGjlpjtrfF+fVGeZBnn0s2dxac0bWD/9zMk1iyjsQVJxsMkQJlixk7ZvkkRaTZNyTgQ06fAR+xbFifUZxmggEU+rIZdoLWGnZuS6T0tVJtqxstoHBR3GuAs6yGWauDqYALPKt91NH1MmuOgdNAVwCsEOMBl0c7e9iPBmhVqujubaFYkTGjwI7dNb4Jc4qGSdOBk0lnZUpmzBjXGTGtH4fJaQIDnMOjwY9yfy0wI0EUxxYpQEI7WOOsYFD9q8CjQRw7fzLghrKjXbS5HaACohnDqMisSKD7IY/P9+1Ldnc8OeMOq4uy9ixUM2ZtT1VQSV9nhSAk/oyXrDJbu4c93xwLQ9sWV+IhPK3vos33ruF/+A3fg7/2e//c3GWZ/TLSkUBcEPOyeEUO2++g+uvvoZI6k5SyrKMWVzCpFpBv1TAd773PclAZ38wyO0D07z/jd0j/G9//Q8yztr3LuvbSZCbjWJnitYRVkBNeOuqIyd9TdlIStsyIYBzoNXuYMJMFAbEjIGrugTpPPfP+eNnt16f8W/esxRHWKnXRQJq0B+gP+wLM0ztL2MgmMywk/9yDEY+N6XCLFFAcxMycNLurTXdvDpvLtgia8GxwyWYo9HC9L4qr6ZBHa6BUhTi8gMXsb7exHgyEQbu/kGLYRYBsbj2CfqwXWbzWI1meVo62AwcOSlFviZtd4FJSdkwsMwlbQgYLNKlqhhQKxWwtbkubE8CdPsHh8JiIxuNACX3JznNhEGiTA9hBcqjKbuM35YQYoxQf59VxpL+RWpP53Z2SSwR5koWmMzeYusz+9TC3i2f0ZqSxZB1myKZX2Tn8JzcP9hDtzvSOqUzSgGThVvC9sYl/MrnfxW/87v/Lh649qCAfnIVguHcOcjSO+zg4K23cPTqjzG5cwvBdKhyslwjZAiOgZdeehU/euVVHHXamDPYQTnlcoB9MnCDGaphhK0gxnYYYbNUwEYcoxaWUCmsYDYqYjZhTbEiCgThVmoolIoYTge4ffcWhpMh1rfWsba9jkqdbIVY9nWp4ymJPyxT7MZI5poykdLjivudk9cLZgRtE4ySCSFDkTUvcl2wxhu/wzkqm5tYu/YQws1NtAsBZhUyKSk5nSAZj3DYaeOo3cG418dw/w46N97A8OB9zGddjJMhirUQK5sEm4ZA0sPmaoTtagkrQSj+xP/L3ps/SZZe12HnvXxL7ll7VVdvM9MzmA0EBiA2gqIAGhsBgpZBUhZI06Kk8PKLbfo/0e+OcIRsU5aooAiSEGlzEQmIJLYBBph97+7pvfbc98znOPd+33svX2VWVc8MGKFw10xFdWa+fMu33nvPPeeGcKlyrNKURipzOOpjPO5hMh1KvM4hwJsGcCcRBqMR+mSRjiYYEIgnOz1H8HyKEfte9jgrec49kxNiAscfCwN3eaMIvxChUgslSNrtdCSQq3KByfou65cEz60wY8II07HraRLsxItLHKjUM9uc4K6jwITMEb7HZwmltblPcf8jI5VgPAFNygqzI6LcGI4/hReydiqTB4DxUPdSUdHgfbH/jGT5aNCXMgu89bzvCwOXtSFZ89tKxqs8LkcyAVyg3+Mey/IMCkqT6c3P+z0CkFyPKFGag0/ZbD+Qfh70hwIqOu4UYbGISa6EO7tj3LjdQbc3RrXiY2O9KBLKraOmrAFkv5creTgeVWJGpk63Ay/QYPFgPJCkGvYRwUWynxW8HWFgpJxZW5b1YVkTt9dVJiyDiPnQQz4sCJu4z5IAvoOlqo8CRaMmY3R6E3R6U5TyHs5vLCOaEuTtyDpF9q30tJBgVVqedjMT7yRJJSLzVqU0+Zr7AOcazelWb4j2gNxvV0AaUQSR9Z8BbO4XEOCZIADnm9RVlj2CQLkCtqwvpwAupcU9KSEQej76/SGGg4EA8OxDqjEMh31JpDloOrh+UMPhAgD3809fMOuwznMyGckMlxrDwsJWO4MgEpUpNjZUWnnz3Hmsb2yiXF1CPl+UpDux5agC44k2Pv7yz/5oBsDV9T4B67Kv02ty1v/OGvLzPp9ngVtbOt5L4hrzs0ynmfOJerXOGVsDNX397HWOxRKSNM34a1nfJ0lGsiUz1AbW0liJPanJS+lkPbsHzruj2V3RKrXZa6fb3tqws+c+Bf1OsXS1vTg29K5P+knbW/bf6RJg1q5KbMMMoGhALWXg6v7OXybeiPQw5WQ5ZuXfswCutfnFt2CSkQOEvof11RU8/eQTqFVKwloUl4vrnVG8SXVc6tFMvxhwUe0ofXbzVlpjSS0V4xepmoWD5eqSJB+KXcYEI7FpjRS5JHQxoYq2GxN5TUIHZUj9QBNb+XwR4Id5YSQKoD3RZN+0vWS8GGMtxQRcc4jGUFTaSW3LuF8M3sXEcO5BCYCpDFCV+VV/ivuTTa5T+92UusiwueOEMZM8Zo+aHZemD1KtnSTKzrxpXiQgb9z+cQPYd7IqWLOjVJ5HGK+iIRKX8OBR1ja3z8+xRUCdCaOSPCSy90y+Ur9TkgoMaGWngwBYbGOx7Y2ktbE11W9mUhcThBSYFxDd/HKfT8c7kllvnjtT09om+QrOF9vIanNrcqJJMhDOt6oGqS9D89wm8HlGGlnLMMjQMH6Xgrh6HBN2mEwurNggQBCGMhYT35XlAQoC9IotrydSErvxk2g3iU/Cc7DshAFuWSNa1Uxon3myl9BWlXlhQWvTV8pET4BdWYmOLUWZesCpPSjrJ2fXST3f6Wui9aftfpb2t2dW6QWKCzqL4nRwXYtinz5D6k9PhTlAb/ba2X0nDlScuGIf//ATP/to7MeKb59SHhPrx/gIGhuy5dusH6F7Gv979vVbD3C0+2z7B4e/Py3wYOC9P+344Cz32QIEcI9tJJmN5cR9xm4IsSMwY+nMGqj2lc3UZ4krv49iZQfN4Rg7lGryfWwWiiiIfOBYAypHfbTfaaFTBw4GQDdyUZk6eKi8AvRcNHNtHFT76D6yiZejDl5uXZfaaY97F/HR0gdRKq/jqODh5miI6/u7WM4BVwo+brzyGrauPIGj6irebk1QyUV4YnSAS7d+DKffix3CtAOWNmQXNXXW6Zp3XHZDnwn6pRr8LNc+zRA4vtHe3yA56funnTt7b2cBcM8KzKWNmnntdH9PKSbVKQ5jYgrZa2fM9pnvZ9tmXh9nAwvp81nDOBuYuP/nyn6DgUB1RBTA9fDccy/iX//bP8DzL76Gdpc1rwbwnCmWqyVsLC3J71K1IEnwlBJkcIsZcc1GUzIqN9fXsbmxJrKQvV4XzWZDsv1X1zeklu6N2/fw4mtv4Q7lIiMHVMwjk4KOhjOd4JM/+zT+xT/7TXz4g09KAEnD6Kns2jkSymdvh+MM3GMtklnk7ndcn/1e5h958hyeHXfHzmAcofh94/BKyMbk14ibk6rhmrifRuB4Jrs79q3klLa2oYIflBWkkKOtVZvDhLVBjRypMmeUVSf1bsjsNVnf4tYJg1Dr9tC5FFkkkT9WZzTtUPE0wiKOgVwdD9YhJdg6GvZEMpNBxXKlq98pfgAAIABJREFUiiAoag0r48SKQyB+2HxZOW4zZOIKQCugLmuxKEP38PAAuWgicrd0/Pij4DFlHXvCJrFMKetopeeq9mlS6ykB2AxrSQLexiW2wK3NljfKZOqZJgHB9HUS5qw6ORaE5XXUcbbBE3U0sxLIqmw4y0DU89jM49nrphNSJMiSYhqn12L+mwzcP/lPZODexv/09S/hf/2NL6m0KPuUAG6RcImLaDBG69ZdvPHj54HuECWPwaMA07CAqFZF6fJ5/OVf/RUarZZx1BXAsNnUvNbNnUP87p99PwbR5ZlSQFwyl5PEAg0uaOZ3REa4kbdl7UkyZOn0EzBsNFoSbBIGlEwik4Ck+uQz9o0NasqbcfCR4RuyJhUgLhXzqFYqckCz2ZGanXaS2nrKEjARvMuAzAYgZaCOgQ7pNzCgroE7tTcSYFsAFau0YKWTDStePhMAx9SENs68smFVYp01t3iv1VIe5zY2UKlU0GYJip091Jtttn5cC5hSq5L5LoFCwxSJpfAoQasKDWzPdDBCdluyzOLa6Tr/VZlBQQY+Z6XoYWtrSwDdequFw8O6ACrCvpUEEl1vbP0kWx85rhRnGMLzAsHx/Zqgto4biy+bzk1LLJtMfRu4sp1/mjAE1xWel4yDQhhKe1bKJfR7Xezv7QhTTmrfIoSDECvLW/jC57+CX/mvvoZLDz2sbET2jzR7BIfsur19tN6+huabVzHY3QWGXZGppTQcQRziPG+9cR3PP/8qjhptDKMRSMSc+C56oYNGboy+MxY25WqugItOCeeQR7k/QR4e8rUqpoZFKrOJkqzFEMh7InHc6bTR6bSklrVfK6G8XkO5WkYlKIoss8ghc73M5TASOccp3GhCvXydHqmcFukzgu4TlUijpL7sXQw+xrKVU/jFAtYeuozqY4+gXSqg6/vwwxAu2VH9ARqdDurtFgadJvp7d9G6cRXj/bsIo4HKAFcjTIsT9Cdt5MMxttdDbBRyqEUeSmMfntRH1kQR0i5ZK00UGCiDzGCoJJUS5tJxy18q+5KFSxtHGLlTTYaSlDGRWVYpac1bUABWxhkTD9wp3HCC6qqHlc0CShUymbkXjSSJhkkk+i1Tv47jSNYE3b35q3UZzb4swB33S6oVW6YtmZwQoE/UjllzmmrFVkaZg4pKRwJaaBKS7NsMpDKJIqeSz6zXyzq9UgvXp3oA71PlHAUsHE8kscDPETwms3UInwCu56KUJ+CpzC/ZzwUJZ/KSL+DnoB8JEDoeMTmXAe+JSA4zQYPs216XgWwNCnMvDvIBjhqHGLHosbBqIwSU3I9C7OwNcWe3JwoyPMf6Whk5d4RWoyFAP+uPV8pFaXv2L+cmE1sIehBk5b5PKekg76FAGf3JVCT0bZ1e3hMTFchkbrW6wh6m3DbtYt+T6uSIoonYsLVaAZWijxw4jvgMlC5m/eMAYd5HxNdDMrxNoJ7jT1WMTd1YylmzfrEjQKoy3JlMQuYtAXkXg/4E3X5f2PlUieB9UXqaoL3nBMgHIYqlAJFDgKCraQQsa2LqDnOE5fNkN3HPHyPnRQjzngDdBIi7nR763b6sv8Uwj+XlJTSaDU2mabu4vlfBYXu+hPIXP3hxJkitDEe1/djWth4j9xzuS8u1ZaysrmL7/EVsbZ/HyuoGqrUlBZ0ZhA9Vtp9JLH/xZ3+InbsqoZxNlJ1nYWftefudRXZ+1p+cd9wx/86sa/O+e9zPU3DttB8rQZzY9sd91JP8zPS9zAv+z40vzIT4T7vD5PNFbXSaL5W9gj3+LACu2hEGUrSswNQJFUfU8KqsVVZm3gBbKomvQCWBRf5by68QwKXEuJGyNUxcyxoVOyolEcw9i+tmIQywub6Gxx+7ghrtSOO60X6U7KrUz1nHXhyXMKoxdv/kqaX2uKhZuJIURvuSCy3Xc6pCcL0ViWSTqE3VCwvqiroWE64CKpkoIDLmGpsviMS5+jpjVWtyCYqp7xafw8QQLNaT+LDcv0WbKYaPNGnLALpWLSqW/ddEJCa0xeCmqPEl4KD1L9I25DzwPtu+NskiDVqlRuzcwX1mkCwFsse2YGosytjkHm2TnMxnNsE3AXCnAt5a1q39a8FcrWFsa87rHm3PoWNX204lrBW8zQK4mtCjCccW8OU4oJ1hQfYZ/yUG+RKpdauyoX2gKlQ6B1SFh4pqvtg3ZNKSZatqEGLrxGo89Pe1HJPW01W/VcBaYdkGyAkrXBOQbS3ctBS7lG8xa6eU5DKAL0se8JpUoRCGLc/Jcxm1OOsz8vjIzkWbuBknTs8OiXnr57w5nKxZekL7vdPWvtNit+n17fgesjhRaNE6o1P2dLgpe9/Z+5z9PJ14nlz5tDiu/fyTH3/UgLZJMpFpRU0CSPmT6aQO6+cbTgL+00/ePP3Bzr6dPTjyQQucuQUeDLwzN9WDA9/PFnjPAK7NOkoBuXp/84a0idrEJIwIPkaoTvfRz/XRq7pgUniZgYC+A9QjjPc76B+0cNDp41Y+h1sVFwfuBJNmE0+sbyEaD3HY3QEqHvztDdye9PB68x1M8gG2ax/FZvhhOG0HYSlAK+dgv9nA0qiHrU4Tm7kQlQuX8OIEeHa3jnCaw0edHH5298fw2ncXbsSLnMG0EcdjsgHvRf12mgM6b+M+aQxkN87TjIj7GU/v9VxnkVA+i5Njj0kb9POc0ft5tvsFcK2hljJZTgSAz+JMp+837Uikn/P+nmn+0VpqjLXQaIy7+NvvPIv/83d/D2++dV0C+JRgWyqHuLi5isubm9hYqaFSDCU4xyAgDeR2q41ep4fV1RVsn99GtVaRwFWv10Gr1UKxWESpXEavP8Tu/iFefesdAXTu1jtoDiYYsoYca3mNh9hcreC3fuNX8eUvfg4b60tajyv+cU0N3Hf75Br0OMlYPtlAPX7dsxjei+72/r97FgA3NQrt0msc5RhLMofMXl8DxLEOUopxycNNy6XGtWWhG2dcMr0p/adLvrIK9HAFdjSYHWeCM5hAMNH15fPAsGUFoDA1E4WYZ9iANn1UAyZkh3rwAwId0PpA/S7qh3sSZK9WaxKMZvBFWYoajOYPHd60g2zr/FjwS5xOSoKPhti5dwftZlMcY8rHLi0tgcAeL8psfIIXZIUJYMpAicmW5t/+oK+Z1HTIhS2jQKcFOwmO2mdhowmobpMHOBfN3mkDRDoPZpkS/Ez3F3V4tH1VNtj2rTrGhulh9iKbxWzXLWHrGSBTs6zpNKfq/BjmZHrNT+9VDObEzEXDQrb73jt3d/HNb30fr127hf/lt76M3/knCYBLEMktspZhDmB9wb0jvPbsj9Ddr6MWlFAMC5iyj5eXUH34Ev7jt7+NewSpWK/WMITTbOIb9w5iADdpt9n6wfb92T1agxBEOMgEp5RXiQF+AqyuK/VJm62WYE5Si+9EADeTUR3L6iqAyxAaAXUyJMqlkgTCGs0uOr2u1jU1QbY4V9qAmWkrisG6WOZc2KWmxqtI4ynoKccIQEQQRlN02ElkLhMBsMAZAVwNqiSsZcGkTaY/gx6VYh61akUYb0eNFu7u7KPV7kndWb1fTnMCuJqYwWGsSQUaGBLmqwHg7LhIBxCEnS4JDhp4EgCXgEpcG8tFrRJi+9w56bbDegN1gpHcM2QFcIVtKv822dkqM2hCh7LH2YD3bLa83Yvl2zNBnNlV+zTby0Lli4MVyfUJbnFPXKpUUSjk0Wo0cXCwL/KMzpRBrRCbmxfx2V/8JXzxS7+MK1ceExBFQDUmyVBicTrE8HAPd199Bc2rV9ko8AdDkU3m+GU/9Pt9vHPzLl586Q0cHLbQG40xdiMBXseBIwBuKzdGLxqJJN6aV8QVZwnnpwXURg5K+QKC5SpGnp5rMmAd1BymeR/Tgg8nyAlbhmtdbzpEPzdFxx2gslTFhfUtrJZryLsqbz0huC7ywQrgCgPTIlFWtYDBRUp2M4ArdVIte9zUhTP1B0n9rJzbxMZTTyE4v40m16tCQZj8g94ArXYb7W4Hw24Tvd27aF+/isneDvLRCK43gVOOMPKHGEw7yBdHOLfmYavsoRa5AuC6HKtRTwOTsmbzvmjvaBKCppRGwlKi3SQi4xHLRSj4SZCUcrbC5JLgtAKWfK2grqpN6IigjjIwdfsIyxNsbBdR5LJDqWKfKhdkuMvOJb/K5rFJDrplyLlZo1eYKJz37BdNzhhThlfmNmWTmSxH6d2pyPOyC4TxLXUI+R0Cfwrscd3gPsjAvvS5UciI3DHgTkDSO9mqg+EQQ0oiM/FJ0OEpAgZiWbt2RAniAfK+g1KQQ0EYnmTReCLrKe1hmKVgrWAycPsECxy5PwKrXqgM3X6XNe8ZkFYAQAFcH4f1PUypty1cbco756lvgIP6GLuHAzS6I2ERr61V4WCIdqMuAeZSPi+180bCvtWgtwC4uZzYvUz8KhQC5IsB8qzx3B+i0+0JUEswiPaK7ysrt9HqSvt7jtbQywceoslQWEjlko9aNY98SMXRkYz5KCL4GAo7nlLbfDYmQbK9BLhIJyyy7q1EyVW1gAF8UTuRxBb26VSYvmRYS15eDOA66PWn6HQnGPVZt9BDueKjWCajmGCtKhuwpAnZzrx3rklUBhAFg2gkLOsC5cmRQ7tNiWhdJ7g38pd1yFu9DurdHG4fldHszQdwf+lDlw1opklDYhYSJBI1FAJeulfZuot8zeB+tbaC5ZVVbGxuY21jE6ura6hUqzLuHCYVuC7+8s8TCeWs/zzPR82+l/bF7vf4tO+Z3i3EIjYs3Oy+YV/LXDWJQLHqSeok8+5z5hr2Iid8Z/b4BFCYd9+LfNL79dOtTZn1ed6NT27b4F0BuHYOmVDTaQCurpcGjDVglAC4kmSgrFuucZYVuQjAFYUN3xUFFya9PXblYVTKBeXwiX2k0rDz+uZsbUbjKgHvhX1rYm/sK67ZZPwWC6FMMvsMCuoxbypReRE2qzgPautrmQMqZ/gCbHHtJ/jF98QvcDgvVWWJTH6y+oMgTJWD0Sew/aY7pSbc2F+zdWnSgvgc9nO1mxWQ5N6v9hj3KJVIVTWVNGNU7cWZ7MmZ14sA2Ixlpy9nT5PtimP9lYzNxDIXeffUzwywLJcwgKeJQViVIGvncA8RlQGTQGnllAXAlfIMmlSZllVWpSgthyRgLUFckUzmWGUiHHVMLFir2WTSG5JkaRn52juWRXtSXEKtbT3eMvxtzjf7lP4FfY/Qo6KCKc2U8R+l7Swj12PJI7JrtYZtXMfW+Pc24VPWDzXo5b6FVSt7MMsvaIxV5ZBDkGGrsstk8SZlO6zfJPdtgFqrh7Jo3Uqvlem1+6S11a5188bIooF10ji238mO5+zeddIae5a9bd69Zb93cszqOIB7lniaPeZTn3gsXj804cKyhnWOKYCrg0DGsE06t0xdQ1L4m+ffeoCjnbiCPfjwp9UCDwbeT6tlH5z3xBZ4PwFcG2g25tyC6yp6KyYPpQUbHYQvX4Vz0YX3eBmT8hheNITfLSO6E2D41j6ae3VcQw/PLw1w+0Ieu94Q1Xwe+cEQraMd5KsOti+fQ5AvInB9dEZtCe50/Sdws3sek6MuzteKuFc/FEf+UxfO49KkjceX1rHvTvHicIpb0xxGjQEeH5fxsZ0fo9y9Gd9/doPMvs46kDTQ4k0mVV9hnpFnA5tnHaZn2ZBPy3yaZ4S8l+ufZbOODaJTDObTHNjTDKGzsJ8XP+vx7ObZY48DabP3e9r3ZzPmssZj9tnTDLd5/X7WPpt3nN4pDaOcBMX/3z//a/z+H3wTd+7uSLAl8BxcPreCR7bXcXFtDasEZ0NlhPg5XxymxlEdXs7H5uYWllaW4OcZhGatCtYUHYiBTuO+2+uj1epgd7+Ot27v4sVrd3DroInuiJmnY0xHBIsDfO4zn8av/qOv4KknH42vZVyG9wzg2mzRtGE+bz4u+jzbhvcPwiZnuP/vnh3AtWwwK5ItY+wEZzdJWkgc6iT5Rt07+b5FfshAFGs6cQJNVWXjaBm50lQghW0vspQCNuqYI6zlRMocjJ00U99MnExTr0llms3zS104yh3rIkLWnQC4jQOR9F5ZWYHrkm2i56SEVERQQAIwluWi4ID9keDGeKxsuP19dFoNdDttAXLpiK6urWNpeRlhEApTmPdla6/SWWRbMdCQZFWro23laKc8d78vNfIoq8hfZrXLMZORYWYmTkuM5dpcJ1NT24K2um3arOhEvjl5L2EaK4CuGfh0YgnKSXtbyVhXAVFbe9VKSSXBloS1a89vWbz2PubNFx77zp1dfPPbP8Dr12/hdwjgfv2X5NAo52CUc+DkKQGZg0PAo9XFtedfxO61Wyi7AUphEQgL8NfXUX70YXz7W3+F2/fuKYuPwKWpa8Tzsd0pofx///kPZpgYdh+wwK0NvNn91vYXQXTLdPVcVyTgBcBl/lijIaCQqDaJXDDH9iIG7ukALoEZsntLhYJIYdablOmmZKlEVjQT3iRQxNLOMcPE1DU1gD1tJwJiGpTR8S5sDAPystaUqE1qlE9ZrYaFbVkb2QCpBf15H1IX0c8hT2AkAvYPG9jZOxQpUZFclUQMrg6kuOjaETvZFoAlW5hBJWEJKlPXyvHFiQoEcJX+a/RDE5CeddXXVsrYPrcpoO3ewaGwlilVK98X1q+uR4rTJgC1BHds5orMgVlA3+6nUp8uFXzMBmuytt28tduK2s7fO5RVzP6kukC5WEKtVhNpt0ajgfphA5MR26WAc1sX8Q8/8wV87nNfxpUrH0DgBXHgkv3nTMcY1A9w99WXsPfm64iadYSTsfB2PeTgOy5GgyFu3biF115/G3d299GfOBgQdMxBQdzAwaCYQ9ufojUeiOLAilvAk84KLkxLWHNDVEoVeMtlDHNAj3K+nb6MyxGB2zAnEujsa8qw9jBCOxriVmsHk1yE7Y1NXFzfwnKhIra4rCUGspwS/jTgrABaZt0k4MiILZU4ZEQJiGvWeBtEn44wdcZwSyWsPPwIzj39QUS1ZYzCEFPfR6fXR6/VwaDXFQZub/cO2tevYbJLAJfMwimcAjDxxuiP2iiURriw5WOz4qCKKfIjjRqPydY1soSaYMM9RJmmrHNIWUpuP5aBSwDUMlyHlL0VMFRrc8mIJshqcnQUwDWvOSqcCBOnBy8/wNpWHrVVD8VyDkGo6gkyxA3sG9svUs9MpfmTwLfJARKpZLYf9zSV37XgLBnCrKXKvVMBXK0zOI0seMt5pFKCsr4yucZRgJoS0Nzup2TXED/zcxiwhMGYvyNVMJhOEFLimPvjhIDkAAXPERCXkst5kS/MCzt8MuF98eG0TjPZwJQHHg4JPPM+WYeXMp8Out0RhgPur1RLgOzJhVIejXYdY6pak7FLlYxCHlMnEAB373CIdn8sCjDLS0VR6ei0W1IvV+qP51yRtpb6t1xHuS8aBi77OV8IUSySEaR1WzsdZdqyzfkMBC+4HrW7rIusICifj7W2EQ0R+g7KRZYdodQxxzHXafZkgMGIY9XFQZ0KHpROT+T7VRFDdjWVtjUyqbLvSLaVguwijyqJMTK5lOnOvnRUErvdHWF/v4NuR/erIJiiVAbW1wvY2qyJ1HO72UC3N4DrBCiVSirp3+9iMOhLogBfT6YuOsKM5oCKUAgoX+2h3eliwDITIx/1fhW9cX6uK/LFD14y8zkpX6L2kjLurG1npfZtUhFLKOQLZSyvrmNtYwPnzm1jeWVFmFUubTDPw/e/923s793TObJgbU/f1CK/eVGwfZ4feppvehYAN+3zLQJwT/L10iU1zuqrZJ8xfX7bdtmYwX+uAG5i11u1lWTfn8fAtRKzcUJMXP+Wigo6TkXKVuS/h8fYj7IvEHwT1qEjUuAXt8/hysMPiXS8zFbxa5i88f4CuJIgZ0A1JoctVctSu5rzV2qmSkKS5kvRb7IqR5q8Ldm2JonH2Ihk55pyOlpblOCaj5zrxTK03E9cL5SEVlFTEuUita+YxEIwWNj1Vr7ZMhtlmVM/R2Bjqfdr+0gTVZK5rPasLblj7Xzd2xL7IF1n19r56WNPt+WOA7jpuTHP1rPzRdvPwp+zvn3aVzNZzSZpV22adEKvfU4bM7T1gq1ct/xlQoEZhxyD9pcqGMPhwLB3qbBAH7Mv+6GtzxonJ4qQU1LqRHwxU3pE2i7WDUmtmjYkYEuwSCkYShNr/1jwVCSLxTfS8juqomXgXuOXMBYkrNyQ9Ws1c5h/teSGJ/sKfQPZ64Qtrr6M9fXk2LiObSAJkByf9MEl8UfkkKmOQR+dmauzdXxn+tLEE86C3Wf3luxGl/48vc6+23hddsyl9wieM+3np/eS9H2cFl86y71ljzntnEmyhrbQorkzz1D45MdZA1dXMnmOtC+ZSsZNA7uxfRSDu8DfvfD2AxxtriX24M2fdgs8GHg/7RZ+cP65LfC+Abi6mxgjzJqVNsMrc2nD/BDJzJ0uit++htzjOeQ+WsJwheGmAYJBDc4ND4NX99E+bOOq18V3/F1cr/Vx7snLWKut4NrLr2M6GCK/HcDdCCVzNxg7KE5cHPXHeL1dwuudDaznl/Hk+jru3rmD1WIRT6+Usdrbx+XlKg4mY9yOAvT8ZamFWOy6uHT1R1hqXI1vep6DeBK7dt4me5JheEwm6ZSxepojefpmm1zgNANlnsGSfu9+NmoZFWewmrIO5mlTl8fbgLyVZDntO/M/Pw2AfW8Arm2rRWMn268S5EgFJ85ieJ3tuW1NFj5PDi+89Cr+7b/7Br7z/R9q7S7Wuloq4fHL53BxtYr1ShHL1TLCvDHCmY1LubbRWIJZpWJJDPBIlFcpSUohJpU5pXwgg12UqW23+wLcvnD1Dl54+xb2W30BBAiWhe4Ul7c38Etf/Cx++StfwMULW6ks3vfGwNV2TweRjgPp2XF8WlvfzxzL9sn9f/d0AFclU43xbJ0z81rir6l5NwNgCrHFjHvrbOsqrr/CBExPWq2jabh95gpSHFD7y8rjm3OIdKzSceU7wkcUZ5JykeZ9e3oGtM1bKvvF1wr4CvNW5JCYeatsHH79qH6EO3dvYWNjDWtra8JKoXSYgsAK6qgUE6Wck7CUFUvttTu4e+e27A39fhfReIRBryeSVOtra9i8cBGVSlWdzrR885gys8pa1RisAotWkkodczK4LJirMm1WdpJ/h6zhK0HTHoaDkcmwJuBMB1wdUJuBbgMU4ieb9idIJ06d0Axs5yvjUv5z1aHmj2YvG7Dc7NMKiCYyVmxnGfdG6ky39KTmr/23XZPsOEo7rvY+r9/emQVwf+OX9QYJ/FCW03clIEtmTzQY4d4bb+Hai6+hghBFL4RbLCG3vIzalcv4zrPP4trNG4bdqf0pQ4BgyniMm7tHcQ1ce8/2nmywJJ3Bbx1h2aetvLGpr0t2LAFcMhaOGnW0251Yfu69MnDJciKjtZjPS/CciTOs7asMXAvemgBGkuWmTnucbWyz38xskjmUOL3SN4b5ztqQ6hdrHVgJdLgMmvCXoL6CnAqsugiDQGr0KvgtRCdhXpABQAWFvX3KF08RORqM5LqRiLkm8le8pEijsxar4GLcAwhWcDymZARNnakZANcEkvhdynae26iJPH+328Pe/iFana7IhNpEEEnukKQEk6hiAlUyVuO5oqwOC+qnx6+0upWZt9Gu1IKdDpqk13E79mOLYaEHx0paKntLAL9SLgsDl713dNhAs96hpjgubD8s4O0vfvaLeOShRxH6ea1ZywQD9hODl50W7r36Mm4+/xzcTguhy5qVgOd48Nkn/QkO7+7i7dfexN17e2hyz51OMXQdjH3WOgcmgYthMYdWMEVz0hcgqOYEeBqreDS3hE23KKC9Wy2ygKkEaIetnozTIRGwoi9g8GDYl7195Dno5Sa43d3DXvsAgedhe20TFzfOYbVUhceliQxjJ8JYAFwDd1sAV/R8DaNG7AbLLlW2qQTIhWFCCdkRJkwsWFnH+Sd/BmuPPY4BkyFCJm2OMaLca6+DfruO3s49dN65juneHgoRa31OkAtcOB6lj/uo1Ag2O1guDVCY9uCP9N54j7Z8g4xtYQVpLWdKqaskchbApZRyhAGllKesS2okD2MWrj6TQHkGcOPMHEcjRG4ffnGM9XMhVjdDlCpkO8WuVBxhJjtJJSXdOPHJMpFs3UbJ9ZGsCq2hynlCsJQM4cFQ68jKfQhLWKWV+ZeyxTyvAKom+UL2NZNopfoBZByrleGGvtR8nERkAI0QTUdwJky8pZwwz8X+GiBgPVWPFbMjFAoM+udl3RizZiwlw11V03CRExuRtieZoUxwkutPXZFPJjuXjGI+J+1MJtl0Bl0Me1OMBgRPyMANMJrmsH80wsHRCP1xJHWzK+W8lDpgglYY5LCyVJE5RXBGWOEin6xJJHyP1w3zAQp5n/rvUqec90XgmzYJAVwe0xfm7ET2LwahaTOTeRt4QLFA8NZDkSrvAtmzSzhGHBwcjXH79gj1xkjakElVugdzGSPYQztCa71z/ZOEF80wkfsj45YrisrvKjOb/TeJWNeWoGuAVnuIw6MuhkNNtHHdMcJgguWlPM5tLYuSTuPoCK12VxRLyEhmOzD4T1BAWHBGJlxUqsn+JXgu8v2OgAkcC6MoQHdSwWg6n4H7i4+fi+0Pu/lL4oeAEhzPvH+jJmJsKa7RUvfXyUmtw2KpLCBuZammIJLURczj5q030agfqkmxYN226/UiW/4k3+okH3uRfyrs28z9ZP1r6/tlYwRZHyFrxyTPkjjRs0DR/HZIn9fey2nxA9k7Y4Ny3p3Nfy/9rPG9ZWounuVsyf2ZNOM5/WvPM+PLmLFkbVCNCSQALt/nOm5VRuRzozgSy3ub5But0arrhJZqUfvcAmzW/rT7kwJGkTBwH7l8GQ9duiBsWEkQE+NDa89m+yPbHmlbevZgm0RrUt9oS1lAJ6IygI+VpSoKoa+gs5HdlWcdazi5AAAgAElEQVQ2AC4TkcQPNv4Ye5nrkmXnWoBP1arUjmTirZTBcZTpKPXdfZY5CWXNUJNe/SvGB8jepb04mk4NOMckV8552gBaAkSSgpkMJIkn6rcSJGYfSKKvrUNq9Yjieshq8/PXVNyJwdA0M1r2a8Pctf10fJ0wBluqbnV6Pp3ko8/0UbaSSirBNu4/qqeYmCevKuocJHmYtULVonTtUMZ0SiaZz2JLD9D+oJ3DusxUi2Cpn4GqPtG+Pjo6xL17qhxo4wGGPxLH3dJz36pcxanbJln4WJtplQJR/OE+J7LEogShfkO8VkktWbXvtexQXvZrZdlq8rAn76mBE6cfGNucyVkx61t8aQVtyQYnAMxfVRnShIK0RLOV2dVnN+B67BeZetK2r81+Om8NSdbZJKEg+95ZXi+cx6lJfdo6fHzMJl/O+uCLjr3fuNaiZ1s0H5L3j8eoznrtT37iA7OgbWps2Dmiz2uS2sxNJkCvvvHdl64+wNFS4+vBP//+WuDBwPv7a+sHV0q1wPsB4MabcSojMNmg9WIzuF0KwM3d66H4H2/BfxjIPVPBdJM1l4ZweyGmVycYvV7HsDXGnaCPtypN7IdtlKus0uWL9BaZPO3VLsaXPNwYH6G510VlWkC5uILbbR/3xut4/MLTKIyAcaODnzm/hRVngvLkEKulEP0IaEYFDJ0KutMpWr0Im9d+gtX9N+JWyjp6Jzll2Y3UGoVZJkd6ENrP5m3KZxmsWUPgtI1zkUN7ls37tO+edr8nL3SJRMai85x0/bM4xdnz2gDtnFEqbx1v2+N3lnU4T26DWbmROENyBjwzdxMb1EmrzR5vsDQzw07wc/VZJIiozCmdkyr791ff+g7+r3/z+3j9zbflhNVCIODtlfPrWC+HqIQ5VEoM7BZNnRICuZSqUSNbxq9k1DLoqgFQOpf8j26KsFWmlKQaod4Z4fWbe/i7F97AtXtHaHVVJogV8yi3919+9Qv4ja9/DZcvnhMQTQK6qVo6i8eFbYsYDcwcerKE8mnjNvv5/YOw93uF5PgMgXbOiWazIsTJTR2VnXNnv3dt/dnjE6adqmTNfn7s3DO3ZrOWZTQaFQZzo+Ym1ZnVHk9YxArWqq+vwQI6cYPRSKRdh9MpqpWSBDwtW1eyfUUGLKeOrgBlRuKVMn7jEZqHh9i5cxP7+zsYjDV4u3PnLrY3NxGEAapLSzh38TJKlbLWkTL3JkERRr8l8MAQroK1VmYt2R80FEGgTCWhtO6PPgvBx5GwmERWVGeonIf3OugP0O0w8KySnlI3bjicWY8IzsbrgZFqTtrf1sFlQMSgIryCAfdEbpmSxHHNWw3uJ0E+BXvTPyLTKd/Xe7XSYTrTdUWR/6MICuA+i9ev38b//PUv4ne+/mVhOQniFOSEDUjmU44O/2iC5t27eOV7z0nyVcEJ4JcqiColLD9yGS9dv46XXnnZ1H5VADd9b1dv7+Lf/MWz8a2mg6TpbHdthmRAKjBKJqvWp2WQoVouo1ypiKTZ4dEhOqxRK0GK9yahzOAHaw0u1aoIyRjs9nDUIJuUjFaVI9Y5YQFcazRl17Pk/mUGSaepY2u1xrR/TNKKBMuUgWv47yqJJwx3Ud6UIAxrVJJFRgYHpchEjpcArDCzhtjdOxQWLsEgBv1tDanjAK4+h9TRlDpXBIy0xpdIATPwE9ea1TvSoJyyVPWZpjJvKcd/cXsFK0tLaDVbODhqoEswRSQPDV1NAApJA7CbWtyCVs3dWp/pAHYcYLEtbob6vKBKNlCeHkdnA3C5BkAAJAL4lXIFo8EEh/tk+w+xuXYZn/3Ml/C5z38Zj1x+FCFVBFhcVfZ/BXEngz7qN9/B1We/h/HuXdQCSsSR9sNAayDSs617h9h56yb2btwVdl9rOkIjGqFH5q3nICKrMXTRz7to+hM0nKGAkmX4eGqyjKfCdWyjgKIXwCnl4ZbzEnRmkkt3MIC/XEN5cxW9yQA7u/dUXtl3REJ5f9rE7fo91NtNkWC+dG4blze2sBQUkRtSbJiBSNa9FO0FWcyVeWulVbkoTuAIwzAJYop0sUgZc50cyf1OwiIq5x/Cwx/9GErb59HygB4BuMEQ3U4L/XYD/d0ddG/cQLR/oAxch/XWHQXFAmBpycHayhjlsAE/aiI3Uuah1HuXOaM9K1ZNpJKvAuAK0MckJNo1BCNNjVmWg6AU4jQnNXF5vFXH17qvuqvNArhDwBugtprD+naI2qqPfJFj3yReJMu22YfJrCXL3Mjcx/L8Cm7KzUvSlTJcOVcJ7hG8FXar1B82905wV2rjks2pjF6yNWWtkOQnC+ASUCMT1xUZZj4bwgAO6/O6ROcJwI/hTkcige0SGJ3QpusJgFvwudw7KJcLEtQVtmhEuV4Ga1X60GXZg+EIrVYb7U4H49FElF0cx5fauL3uECOycCPI2hTm8+j0exj0KBNMeWwXft5DfxQJA7feIoDgIF8MhRHXaXcwHg+FVVsq5aXcAvc+sV097o+0g7XsggScpXYe69P2RZqbey+XWQaM+TlfE2hmmxHUDBh4ZnA7R6DaQ6noo1LwEOSY5BhhSFnoiIDnBHt7XVy/zkQDAJSjlsC2qVXP/TgXgU3r8Zl4PZGy5k5rbABRH1HWEtdvvj9iLd2Ri3Z3gl4f6PUm6A8Jsboy5wks5ZwJ8kwgKRWQ9wN02x15BiY0qOxkTlnjkjSiq6muProw5oSErXu/APnyN0B/WsSYdY/m/Hzy0pKysQy12NZrF+BA5D5VplyVIxispy/B+1D5cYJenh+iXK2iUCpJneN8oSD/rtfvodmsn2pUp31qu/enVZqyvnz2hOnPT/MvNUUx7avN2ik8dzYOsEjhYd5epSaC7pX2J3tP855nniJY+jntnhefK2ZCJUfZtsu2R3Zv5DiyzL6TYh7x/ac8lThJLXk6A/YtjhrMi3XMgnmJD2+TvO1fsTsE7NPazCLZS8B2BsTVOrBWspY2vk0GVD9ApWulXdxIgNTHHnkYly5siy0lGKc4HscZuNKdtr7jCc67BS/mSShLU00jWbPWlqnswflDkG8iUvUcjvzLZyKA6wg70xJeFcBVKX3dc2WOM0fXKGAIlG8SO2WdklIOTPLLZWqL+rK3EsClygJPIvVLQzKCgeFwJMmDBPW4alEmX3wQmRNcI3T98XKsL86a6wlYa+1JOyxUMUgBQXl8wy5O96/tJ7UtrUSzsbKND6YNMTs+bH+kEz7nrQnxezb7b8FKpD5V4kvx/OnxF/dt6vuz/r6uhVpyIAF2LQhspZO5jh4dHuInz/84Zujqsmtsa5OUa4eZfF/q4hr/3dTPtRLwnMPsH0kwMvVqGdPxTF1aJnvyMwuWcz8qFJjIT4UK9butWpMkBBqVIFACX3xpLVlEf4B+rPVDBZgNAkki5FySz420Pu0HYdnmVPnKuKGm5VJxCRmnx+uLS1fFcbbZmMlJ634y7jL+sK3tazosu95l1+J5a+g8f2Pe2rxoDJ4llnNSzPTUDfSEA+KxI+uYFdjWL6Q/O3H+APjUJ5+I+1L9WBMHNn1sFaZs61uoOL3X8hrfe/kBgPte+vPBd999CzwAcN992z345ntogbkArq7AM2ddCCKkMywzDNz0oJ4L4PIK+31437mDoj9AcCEPZ1kKt2HQmmJ8a4RgN4I7zqNeiXA3rCOsRqj4OXgIcURmXw1wPzBFZ7uH5/rv4I1bddy7VUc5X0NQWMXGuQ9hafkx3HjrLh5b2sCHt9ZQcR0cNt5GpUonu4RoXMSY15iOcWvgYuXmC7iw/3rKRjsuv5feFK3MRdpBtJsY/6YdRr5etGmf5ky+224+aQO/3839fo+/n3tOha7la/Ou9V6vvyhAO88QOsu1Zh3YpJ7evOdWIzxx2hLDUA2gsxhj2e+nv6NBx+Qnez4N4avTJuMTEXqDEf6fP/8W/vXv/QHeuXFL5O7Wa0V85IlHcWG1jFo+h7yndfHyYUGybH2Rw1EJVBrYwogTtlMShLfSrLb+C+XqKEFIZsS1O4f41g9fxqs3d9HoDKW+C+vPMQD2y1/+HH77v/2vceXhC7HErMlrnzsekja0QEDipGX74Kzte5Yx+36e67TrnfVadiyedvxpn7+Xdjt2bsH03r15k0hfmyDDVNmkskcMOaYclGo1ke3ud1lPVGURJSAradrKXonrxzkOep0ujvb3UT84wJDs19EQd/b2cfPmbQF1v/rlL6NcLqNUqWDz4nlhgdhHsBn4EuwQQNZKEuv4Y+DABmTVYaSjrJJicVDAZFRb5qwEzU1GswDXIss2iWtvWRCdQRCtgzSU61CemYElkTEzQEh6L5LAiGHdWodKwr/GuVbwbZahYJ1cGxxJnE4biEhGh617Kvdn0AoJM0TANQFwfygA7td+7gn8N5/9CGrlCorVCgqrNeSXa/ALoTCqMRih12jg9e8/h6jeQzEXICiUMSWYevk8bjUbeO65H0m9VQUXVFrLrs8EcP/Vf/jb+MasI50O5KUDMzNrpjBwFTolYLhUq4mkZG8wwMHhAXr9/rsGcDXQauvrAqViQQA8SgM32x00Gh1hMzE0nmXgxnFNY3jJqjYT5FNp8xjeNdEMyyw3AnU2H13njOrZylDWelC6X0lQJuci8MjCzYnEM8HcfDEvIG6r08Pe3iHqzbaAPcomEbmFmbqNNqCi7O/EvWY7qPzgxLA5ktrYApPFSRsGwBWg15UA6JVLG8Jkabc6aLQ7IrnPYCTBKAGtOP84xgWMt8pxScqPjm8dGun9PA6cpqTj5tkGi2wyO4YSmG921YzPZZgLlFfNF3ws1cjALgpw2zzqolRYwi98+gv4wue/ikcf+QDCXCgJDQJmyryiekUf9d17ePO5Z9G8/jY2Qh+lPBUFHEw9T5IQyY7efesW+rcOMW0oo58A7pEzQMedYMxAHgNOYQ79gotGMEHDHcv7hWkOV4ZVfMjfwEPTApbcEF4pj6gYiNw5E2UI2q1fuYy1yxdQb9Vx7e03cbC/h5EboYsJmm4Hdzv7uHe0h8F4iOWlGi5tbuFibQ1V1xcmLuuyESASdpcJniv7VheNOLhsg66GgSxBwjFBwSGGrDnuh/BW1rH95AfxyDPPoJNz0KdUfsTan20MWk3093bRvXHTALgTeA6lbh0Ewvr0UK05WF4aoJQ/gocjuNOeGc2q/KDxTk1RUQCXew0wsuzbKTAYRwKUEcylRKawc4XxqiBAUgdXwTCei+CX1NCVoTpGUJpiY7uAlY0cilUyV5hIZGqLG5UJa/8IYMDattJepq6eSZixoK3SPSmPzCQl/uo9EsSVxAejgMFlh+xbgs6sk6ugHdcIXRsk0cgR7rgBcD2MxkC7O8TADREUi8gFXIupEjOGTxYsWVXTEUb9LsaDLkKPAK6DQuhKPcicT4YoWW1UZiGDh+wcArg5ARMbzaZIFnNe+0wiiDx0u0MBcQlcM2krX2BSgSPy88M+gf0IQd6T8h294RT11gStLtnBZMuybqMrkr/chwnekvnF/hSA1JREEPCGSQKGfSzArhNhNBxgzHrbRg6UAWTOa0mwYl3oSKXmObcpy8y6t5WSLyBu3vcwHefQbExxVB9iMBnBL7Ju7Qi7d6m8EUktaaldSxlosl5F8cBFEJpg/cTYGAR1A02GFAWEqQW/CXDmMBg5qNcHODjooj/gs5hyFWT08hLcM00SZE4KLzui8sHn4vWklIFdJI3MqYAenAfMzeR+YWooyhJrRDqYdjmM8gsB3CeXyZRS/4D7D4FiK3lp7RSCX7w3qwQitpNhGLseA/i+MKTpc7AObrlaE0D38IgA7tFppnMMkM0Gm5MyE/P8sfRJ0+u/ta8X+YVZAJfnmRfUT+9F9w3gWgZl6iaz+1p2r0vf90k+dRy/MIzHOC0vFfzJtses/zvr257Ff862dbZDtQSI8VfnBKGy/gaPtaCS9vmshLKMa2HmJsCeTVywtaZpe1sVBZUqV1UcK2ub/r4FcJWBC+QDH49deQSX6DdQzURUSriXKBt+nn/Oe87GiI6PQQ6mOF1MbFaVrdWyEQTUyMDlOqR1UFXCn/elAK6WAmBJC9lzpU1nAVw5l7S3kTY2CbOJj2BjB2akx8mgbGNV+CEAR5ueTHkrwSxMX641HtfGotiG/SFLFTBRhVL1ea4Asqby32x/h4ohJrHV+imWZaleiwVwZxMmJK6RAW2tZLsoIll72sgxW6Dafi89d9JrxqJ+S0r86BGJv2SScjSdMQGlZHya9jXJlbZCkL1GFphSAzZOkZXD2BbqU5qEDidCu9XEd7/7PRweHghAbg1i+pNGo8dIJWvdcfGPbL0cq0Zk1ixV4iBIz2RprT0rEseG5U4J7UK+oNLHsl8qYO97hilr5I45FnWN06Qwl8lfBrjneX3WtA9CSe6y9Ws5frg3k6nLayZEAW2H7DJgclh1nRC2+yyYGPedTZZQI2nh3mHXm3nratxHmYQLiQdYurM5aJHvMO/8i8570hpq4wynbYL3uw6fdj77+eyeuhjAPS3e9Omfe8okIcvsixN8bVKyxFks09u2rek+GRGmL7770gMJ5bP23YPj3t8WePcRzvf3Ph6c7f9nLUAA125mx+zjzB43byGONwcbQIxH8qwZkt0u7bmGzR7aL9/G9tEQhT6DVi6mTh6TkY9cL4DXL8JBiEke6BV6mKKJQuAgKuUxWCqgt9SFc7GLeu0IzXIOrx/W8ZO3r0oApVioYnXlYRwMWAepiE89/CQeKhYRjMe4fXQVYTmHWqGGYlSBM/TRdYC9IIfw2otYvf5iat+fXz8tvelmHZn0Z6cBuGmjcdGm/16GZXYDnwlgZ+oHpY3QRUZF+l7eb+NAho/dnOfc23u93rwg7SJDPdvm86492+/vDsAVgzyTzZceE/PuY55TmwVwZ2RDjYyq1i/UABE9v0ari2/+6V/i937/j3Hn7j2EOQfbqzV87IMfwHo5QClwEXqs6VVEsVQVYIvsRJuVKY6rMZo5d21GJc/PoNiEgBODr2Q9kIEydXFz5wjf+tFLePnaXRy2+wLEkQXnYoxf+uIv4p//9j/BBx69LMFrrd9qoP1TspSzQZpsu532+f3MsdOM0vs512nHnvVadiyedvz7/Xl6Xsw7t01cmPec2bl3fI5ZxkHKiTX+F4MSrhegVK2iWT9Ep90EpSYJajLIKvJcspYwEA2R9mIt2k67jW67KwzXo3odt3f2sHtYF7brpNfD13/9V1GplFGp1bB5cRuFYjEOChBAlTpDrBPtK0MmFoMS0IqOtUp4qQOsWcpJDcN4t9VzChNNAwvqgBoiq5FktvNLnTUCYSO5f76WmlPCAiCQyzqjWmtUwF+R8SRwTOaZOkACRhAcs7VIzTqrWeJJzpYF4vReYojQsJu1F6U3hAKUBBGU4W8ZuLv44289i9eu38YnLlTxqQsVud9CqYBzD13GM5/+BDbOn1MGFGuk9vu4+pNX0Lq1i6pXgBcUiHjC21jFbr+L557/iaxXvHfbVgoSOlID93//o28fG17Z+W6DezPvGwCXgTYG/FeWl6W+F5lgB4eHAu5rTeUsAzemMcTXnRn7MVPGALgOUCoVsFStSMC80Wyh3uyq1JuwoVWmNAFr5q8Kdn5YVk06YJQGK5XFqACUMqeU9aiMA+P0ms2WASTOEJcsRScS8KFSLmFldUkCNGS57+4doNXpYwoywhg8Yz30JEhlx4QdHQkLWKFkslikFrbNxI/XcgWBLffY1h1lP9eqZTx6eUPUHAb9oUijkwXI4CTnAV9b+TnOITP4UskENmHKJHHYIJidawaCTpMoskEbqcV1wr4jZNJMV83YBIa5FuRyKJdCLC1VRB652x7CyxXxsY98Gl/6/K/gkUuPIS/grejawpXA2gTT0QDNxgHefuVFvPHcs1jL57BVKcIX7eQAAwC3Gw28df0mmjf3UGlFCDsTjHoDtDDEkWsAXM5TzvHQkxq4jXCKRm4sdW79iYMLvRKecdfw1LiEtYmPQrmMUSGHLql3xTyWL27j3JOPobi2hL2de3jz1Vdx+9ZNjCKeI0I710d90sLd1j72uw04fg4rpTIuLq9hu1RD1csLMM0yJQq2mwWH64uAkOw/rYE7G4BVZhSTVqS/GRheWUOwuQVvZQUf+MgziIIQzQ5rVZMhOsCg3UJvZweddxTALUDBRa7UAeWmPQ+VqotarY9i8Qi+ewQXXeHB0z7i/Qjn0SHcqsoiIhcdORiJlLAjdZibnQFanYEEGoOwoEwZkS1WBq5IGBsZZRsyHBO2JWBImMqLsLQWYm07j+pKhLBIYHFi6pKrNqPuna7kXghLijVsZT+xS7N1uBxMmdTA5QQeOB0k0WFEAHdqAFw+lSljoMMMrI0bTbXerX12KWtt6vVKSp7IWvoYTRw0mgM0xwFyeSbz+YioluSMUQgdFMkKj8YYD3qYDnvw3SkKQSQAbqlIeU2V3x1NyehlAgjBw0D+tppdNFstAZnJwmYwdzp2REKZZRHIuGdwn8wcShrvHzbl2TzXQ6HoIxf66A7GaHUi9AVb1cAvkwO73b7sw2TgTqKhJAExWcUjbZbz1yQR2NqQ0uMEbghyUrZZ6uvp+WxNTBv4F2l6SkSHPqrVENUyA9jKvD06nODu3TF294YYToZY2XCxuhKi1x6g0xohl6fcdqQ1ficaMGeSB5+H86HV6sle7gcuytUC/HwoNYEJaLMWZRiEklA5GAI7Ow3sH3YFjJcEG+6T1D02az1Z2yZPRon9BE/8nAA+woQzA8rku8mKJsAJQWCDHRE/UjBK58cIHgZRQRjV834+UFOFEDUhtKSKBOlTiWVcb2mfUCGCAJDuD0w8I8vYR07KZrB2YohCsYQSk7pqSzg4vINGQwHc04LcWV9pXmD+pGB7+vsn+edWQjndFicF9U8818LSOVZK1+y0C/amY/tYnFx/nBUsvWPsPHtPi0odpe/ZrtPzfOp5fXKa7z7P9re2yiKfJfs+z2EBO/0sYT/OY+Aq2Kv1YUUVx67dRkVB1nHap/w1/z4G4NKuYqKDy2SVEI8/+ggunD+H0DDz1aybBXDTbcd7flcAruk37qW87nKtIgI38vwE9oz5zj1IGLiUQpfJb8DAuGyHSVoyvHuuG8n+IlalYdiZUhW2NEW29rT4BMq+5VwmU1JrkiqzXgA+Jux4ZOkqyz/wC8LcpFw+VYckYcPJwQuZODYwzEwmJGm5F/GDxHaYZeFKX8cAnZmBVuklBdqn2bq8gXl1du18mO/LzipOZQHc4zEHui2GVWjILsfjb8eio4lPYWx3LRliEiS4RhpHkeeSOI8D9Ps9PP+Tn+DNt95Ue8r4ADJeTYKtPT7dDroGk12rajyqlGCBU67DlLMnyJqHZ8BWTfqxACwVexTgdZiYZdYa7rnCohXZbE4BFy4B2zAUlq2oofDXJBRLgg9LKkgt5mSdOh5fOC5FHgN5NjHh2IaUaj/5bNZqv9/1at7avShZJ30r9jqL1sLT1kh7rrMed9r+ON/LPNu7s/71cdDcfp4e7+nv2Pd/4R98KAPgmnGucK7WQ45lldUASTzluEXw3ZfeeoCjna3rHhz1PrfAg4H3Pjfog9OdrQXSAK4aLpnvLU5Umj3QLrBpANf+Oynblhgm5kKNXgtvXX8Dj9/OY3MnRNgrYuIWMYEvsk3iFDHTWWyUKSa5LtyLOUSf2kBna4R3vC7udPvYH06xP+mhPtxFv3MbeYywf6+F/YMJLp9/GJ948iPYXjqHMkLkI09rn4ByZcxGG4iBO3ByGPoFBDdfQf7ayQDucaMiyT5Nb1jWMJ/nNGZ7KHaeTgoYnq1bZ46ad69pQ+Ckz+cZAMcN0Pdx+TIMoUX3dz+Gy7ymWvT900CtRYbTTLDW1NNb1EWLGLjpNs627f08w9kAXAUL5FgHIov5jT/+M/z7P/xT7O7uoRC4OL+2hI8+9RiWiz4KlFhzHRSLBRSKFQG2WCdSwStTU1OMfRrdOQluDkZjtNpttFoNDLodMZZ5fLHAwLOPvUYHf/uTl/H8mzew1+gKQ0QA3GiMr33tK/it3/x1PHRp68wAbroPZgGNpPWyxuRJwZOzTLGzjpeznOu0Y856LdsOpx1/ls8XtaPuEbObwmnrRxbAPen6x8+tzG71z23NV20xMp0YDCBDtlE/EAAXlA8bDUSylYAtmTsEe8ikJJOMcrCsa3p4WMfO7j52D5s4avdE2rJWKWPa7+DXfuUrqFaLqC4vY+vCeQkaa0CD5xqiQ5nH8VhZoKzvZGpjEezi+JaxxpqXrNfL4CQzl83awPNYQFXknkVOmbKTSbA1HSCSXHNKnxrWAIPKvAc6u3lKtDH4mpIQs1nmTJjo9XryOYMocg3DEBbA2LIwTR262LGaYXVm+zk9Uo3spn1LJNeEWiznJgP3j771LF69dhufuriGn39kS1htXHfOba3j4z/3CZx/7CE4JR9TArOjMW689DruvnENy34JQS4QsKS8tYH9QRcvvP0GhtyxLRieupU7+038qz/+m/k51SYBJCYYCaCSDsIQLGO8O0IhHwqAy1pLjRYlew8lgK6ApZGeF/lSk2Rko9nmjZlpkQVwoQAumYnsz0ajjaNGW4AhsglEwfQMAG66B0xcXN5KSyjHKQJkUxiwUu6fgR4yqaQfzPOYPpHjKDUrgPZEwNPt7U3JhN8/rIuEcqdP6VECBLbW1Rz0cmYxs8FmBlUJOiT1izUQZ35sDVpBrHiPZCE6WF9bxuXtFTFKBdgRYIK1s8kspLQhQVyyTTRpwyZDKDtdAzQ2B8GmAaUDXtpqiT6AlXC0QUJZbwx7LX6sOMPMMHtNMlTWTI7XRMFAXAnmVisFYeDmgwJ8r4Snn/pZfP5zv4KHzj2McOIiGpAyyX1Qbd2I8sedJm5efwsvPftdoNvE5bUaih5ruXqYBAHuNJp48fp13LhzF35niq1hiAbm2XQAACAASURBVFJjjGGni6YzQN2lhPIUY1vaOu9hWPLQyEc4yo0xoLzqFFjv5fHxaB0fGVWx1s+hXKliVPDQyk0QrC1h+6kPYO3KJalfvXPvLl5/+VXcuXETw/EQw9wUw3CMcXGK/VELt1r76Iz78szLQQFbxRq2K8souiEcSgAbFq4NwzHJRNk2Wi9cesXIajMJhes8Je6nfoClCxdw4emnUb5wAc1oiqWNdWH77O3uydpOlv6430Hn3g4611VCuRhN4buRqIsIgOv6KFc81GpDFAt1eN4Bck5b03winYtSI5V1ZzVHRXwFrkdDU8d2MJqg0eqh1RnCDwP4YcHML020kfEpkpwEf41sPtdfJhgRmMcUYSmHrQs1VNccFKsTBIUxvBxZlyY8FUsiK6OWc0DWV1O3UcecZaWQyam1AQXApZyzAN8Eby2Aa1IlTLIIzycArqxpDLIqeE0QWpM/TCU9mfMBxlMXzc4Ih/0AE8dH5BIw78J1RqiVAixV8igEOZFTdiZDeM4YgTtBPnBQZDFcN9L6fZSg5ponQXhWyM2h1eig2ezI/XMMUIaRtXFHwylGQwViGEAmq4vJL/sHLWHkEiQoFANM3QgdsnWHDqZOIPXVuc43WyxDMEAQesjnuR9PRWaUiSq2hqwqEZjKxwSA2HZjrW/LPZ7sIJGGlX5lfV+VIWU/UYo+8F0UQgLEtHEDAeD3Dnt450YPd+5O0WpxvZ1ifdPFo1eWxMauHzVEvpgMaZYCInObwAVl9suVvKw7fEYmzVB1slIrSUmHdruH/f0W+r2xPD9ZqiTIN5t9dLvcq3wJlCt4k5SskDFsxrTYJKK44Emvyxgy883aKZJWY0sJMq06jRsSJOJsjXIYTgsYRwThj/88vRZKe4lqyFglUyXIb8ow0C4RUNcyrsxr+hL8JeAT5guo1paQLxZl3edcZ2Ld7v4d1BuHOvot8yrZTuJ/6b5vsuJSi3jiYqcC+3P87nl+wkIf1Ch5xPbBPIArJZmbPU82RpAO9id2cdIRZ5EongcOzrv/rL0/49GbzS1ui8SYknFm84HVLDLqF8a2nbEY5yRkZ0fN7L2ZFS6dXDjTR0aNIG5wPRvXXk1engVw0+BV7A8K+z6RUVbGrb7mHkB7O11zlHZ6DAQbGVoLoDGWxHrST3zgCs5tbiL0CWrp+BS7KcXAzfr59wfgOsrANc/NvioWCqiViyLlLraWrZtqy7UYEM8C82oW6wS3did9Fu6ftoSBMhsNkGZKIulsSiV1moGi/Za8rwneljmn+x+TXZngLQlBBHglhkAgjzVSQ1E04Oe+n6dKPPos28DkKFMzVWvAa2kYkRZwWJbGQjmxnlA8pKzNF++S8qya+aTJLDpaNQnV9qv6ecpOTeTK0/ED7Ttz9hlZXnvOZE5IixiscHZsJyoAAramkmXn25JqJNt2jaegsf35HZYJuH7tOv7uO38jibtUfhJlCVNewjYM39NETrVvubcxkYe/jOnIa581bENh2TJhn7Edh0oqQV5r2xrpf3tO7imBF8A3igmiChVFKBWLAtaSIc7SByrgo4k8ouZGgNfMC7uOSw108ZcVTE4nimpC0Gy8MRs3Fax6Vsxed7k0A9eUyND7T+qram5D+vxJb9ixlo12ptfp42trcnScOJtKOsrG27PrX6KxZFo6JfmdLVM4dxPO1I3NHmOfztqSdhpnr6tPMfvkcczAtmHq82QNMUpJ2gE61ySek7TrZ37hmRmVpLidUutP0ndWiErXQN3/9d6+8+Kb72Mgem5rPnjzQQssmmYPWuZBC/z9t0AWwOUd6NqaWguPobqZ+5ypwWa2xIwzlD2FXcAn9S7GP7iBjaMi/GYAZ5zHhDUOCDIJa2AqjqQ3ceEwcBFMMN4ewfn5NexvdvCD6Q5eP+zh1gGwWx8g9CeouW1MDm8iajdx8dwFFJeKqFYreGL7KYRuCUWnhJJfwlDUCyN0Rj30JmMMRswcDFG89SrC2y/HmWRZJy69YWt7WUfjZMMiNnZS2bDplpznLN7PiFjoWJ5ykvT35oErJ5333V4z+9xx26Ss13nnPu162c+zjtJp7Xm/x89zONPyLFmjPT2vTnuWefeaHXuzx8xmFc48i8xoBnZs7UCVbNszAO7vf+NPhWXFQNv5tRo+/PgjqOU9RKwfylp3ZBS6njDItjbXsbG+imqlIgE1kbyR+maUJm/h1t0d3NvdQ/3wSL5LuTo6mKvLS9haX8fEcfGjV9/AD195C3cPWV9vjGjCOnUT/PPf/k3841//KtZXqxBtObMWndRWFri0bZF9nX7/JGDytLHx0/z8NFD1fq49a1jfzzf12PT357V7mtmtdvlxwz65qnWwk3fmPeui92wNnwTA1UxPvmZwkAHMcrmCg4NdtFsNTIZ99LptAVm7vR76wxEGpOSQ3z2d4u7OPq69cwsHh3V0+gMMpg4GEevq+thaW4E77OJXvvRfoFzKY3mdEvwEcAsxgEtguN1uy3ygc8mgKO/DBhZsU9iADANAdFDptIi8MrPOAwYsNJhhJY5tO/J92562H9Ls/PT4FUl0CT5pwErrCFnAdop+ry9sTzrcdKj5XXus1O0ikCDfpywtGQbM1E7k5ZJ1LAE806ChXcuk9w2owL8MbF+9vYNv/PUPBMD9xPk1/IMr5yUow2tWigV87OMfxWPPPAVvuYgocOEOhjh45w6uPf8qipEHDCbI5fMor6/DW1vCc6+/grsHe/HYjAOFjoNbu3X8H9/8WxN4ygRPTKDF+uWWDSThPXEkCSUQVCfht4iVlRUJThw26jg8OpLELtf1JeNfPEadISaIYEA8CRikg4mmZcz5pc6s40id5lqtKqGFerOFoxYlv/VcSbBJ55Iy/7I/mUB0bKeljzSudmpK6rPrWJF/WvKwCeCZEImwPpmCE00pgVvF9rlNyZLfO6hj9+AIPTLhTD1D69Bb2dV564QF4SSAaepGq41jWtF44MqjNsl6BkDOuREuXjyHrZWKBFiFHSjBoRhyULa9CVJJwE2Cr5rgQNCAjETJKTABWakla1jqIr+cYp4nUouGsSNJTrbGtAb9Yvss3bbCXtYeU1k7nYe6jtrWdkRacblaEgC3VlnB449/GJ//4tfwyENPw2sP4bb7IiXOkqIkzhEcG00HuHPvJl744ffQuHUNj24uoyo1Mj2MwxA7kxGeu3EVr9y4hlazh1pUwMVRCcsHA4w7LRygj7bjCHg7dCOQnBflcwLgNosOGv4EQ9bQnQKVvodPD9fxqf4qViZ5lKpLmIYe+t4UpQvrOPfUFRTXl9CZdHHv3j28+dKbuHfjLgbDAbrTDsb5IdzlAIMicKt3iHvtQ5lUoZNDxQ2wWa7hXKmGkhvAn0TICdNSVxj27jgaYRoRhCdsx4QTSiKTdTvGkLh2LkDt4kU89rGfxcMfehpOpYwmJW653nA+HR5h96BB+BbRoIv+7i46124hok2DMTyXUn6AT/nfXIBKkbZMhFK+iZy3D9dtwHEIz2q8dRJNBKQiGMZAJFlMo+kEI44hYfqS2TpGX6Qq1a4S8NlIVgoAIGwuHq/kd2HmCvt2DOTGWFrLY+N8GaWlCPnyFEGeY8eMGZO4KkwjsicnZNha2WQGxbh2mzVCJJM5v8mkVIlGSiOTqc6/ZAtTeldqiwqQr2x/snn5OVFqgr6yDllGj0ly0SGscscsV9AdTLE/8NAbOej2h5IY5TgT1Cp5rK+UUC0FUgqDTFyPyQEYIsxNBeAkw58y2CSZEwzWOefL3O60B6jXm8IUZp8SCCGwNx6Rbc8gtIMwLCCXC0TOnWAtbU8yNfOFUGqWt7sDDEaUX/fh5UNp63qdNXXHqJRZD5fsT53TIudN+5ITLqdrkoIempjEPBKyeyl3rxKRJvhoFS6mTP51xV7Oh5SgnwrL1/PynMa4caeDa7e6aDTIms5JW1QrDh69soKL28s4OtzBeEKGGc8dCNDeH7D8Qk7ASj7D7kFHknw4S8haqlQq6HUHkvzDdpJa5Bx3ZFtzHBIAkUC7MupYu1hSQaRPGczn80YSNJcyCkxOsWCGQr4pW87s+Qa4ieWB47WbuSY59CcEcOczcD9xcVlsHqpYcE0WAEZk7zXyau0Vy8i1NYatT8H1l32+uraGUqksawFr4G5fuIAbt69h72AvWZNTW+Vcv9F8ngT77dqsH6RN2LQf/n765Gw6kYs2KhRpP2VejCHt68UAEvdH0wfp86QtBbvf8r00MGivkbW1F/nZ1tqw19ZguTKiFu33M/eRSrrU/TC1hx6zbZI3svGI9Ou0/WD3WAuoSZIl9xJRo6F9bhnd2mBp1mEcfzK1zS37ViWRycA3SgpMQGASEW0KKztrkymN3U27SuaHE0mS8geffhwb6+uiksHEQMUYmcR5vC6njr0EzEv3Ufq5xdfQHUmBLY4kmUsqi1ytllAphGJHWVaxlfHnzE4YuboexACkbfaUXSbApbUVLeieZbdm+m/R+NVnsDbpbOkMZdS6YtOJkhEldT3WIM8j8lg7l0oMlFgOdU0jQ3pMlQofOb7naZKOgswm+ShFFtEr655G9QfZ2yJK/psJZJLF0veoySwKAAoIGqmKkSQHGkA3li3m/pUx0m2ibxqsU5XiWSnwxJ81trA5jyESz7TuiWuTJMOoggLt3/39Pfz1t/4a3W4bR/RfxiPZp4b9nvidTEbmI7IFlB2t/iI/457LX/u+Ji8FsvfwPSZ4sU8swJsuY8Pbpy8emBq44uOK2oICwgSB2Y8uVaN4z5ZVaRI9FE9XL8iW71m09qZ94HnHiO6QZT2n4hPx2jEH5kuvtTYZVtY/s6bE8zRVkiXroGXXRFsXNrufnLD0HftIVDTSP6n7Sa8di84pew7H6YIDZG2wybQplmtaWjxe91MpGnK6VCK0LinJVcR/tUoxsY6NHesmicKc7/OfecZswknCiALJxi9Mrz0WkOZ7luxj3nsA4N7PyHpw7PvZAovm1/t5jQfnetACx1pAAVxZjc1nJoCYjR4uAnE1OngscSm7mR3/ugY8vZ0Bij9uwR3mNADhephKTTMIM4B7Ahk6zpTOpoOxP8WgMkTw9BJ6G2O86TfwdqOL63sD3DsYoeDnUQ0ioLOLYHKE3KSNwaiFjY11PPHQkzhfuwQfRXhOQQyF4RT41kvXcXt3B43uAPmwjHOdW/j5DYrTzRrX2cY7ySFKGwSLvmfPbz9fdL6zDtv36mye5Tpnyfo9y3nmtonJhky3R9bZXFQzKNuGal8cD4HPu6597yyO7eLvW5Ajm7GXfMMadOlzzHOET2u/+WPLOmWLv00mu62BK7VuXODgqIVvfPPP8O/+4E+ws3uAUuhje62KDz56CYET4XBvTyTrhNdBEIISqBtreOjSBWxtboq8rB/mEYS+BFhu393BtRu3cXDYwGA4EseM0qR0qulobq0tC0hyY3cP33/pDVy/dyRShASYKFD4P/4P/wy/9rWvYLlWFEnFkySUbX/NA2zPEmA4rZ3/Pj8/y1g96/28HwDuSdc6CcA9/hyJA79onmW/k9y/lSRPZ2wqsCIALpMKjITy/u49tJtH6HVaaNQP0WzU0emS3c0kABflSk2C3D9+4RX8+IWXMZxMUahUMXE9tHoDAe8unduEN+7hi5/5NApFD2tbW1jb2JYgIn/43GS1tlotWVsYCJ1dq8h4GsVAKWVjBz0ygQkiD0R6mc4snWEJMOUcYdHyl1nKzDRnjT9hH5msZAkOiSyZSg0S9E0HIOLAQsys1AAh5yvnFDdQBkH0R/dcK0PM4ITItNoagAaE1UCXZSJoQMsGvhm80ICGZYMZwNcEtXgB3vvVWzv4xl99D69cvYVPXljHP/rcZyRQ7ueA0Mvh4SsP46EnHoVXYba9A3c6Rf+ohVtvXIU7nApTz2NySLmE0sYqbu3v4Z3bN+XZBXw2gWU6ijfuHeJf/m+/q094LFCSDkono5oSbjKOCVoSYHUdkQ1eW10V0Gb/aB8HhwyAMOOfAC4z/rVypWV2pDPDj+1TBhEQ2WAHAgRQPpcKBqPhGAf1Jtq9YRyAys63+QDu7FHp4FF8feOEn7r+2WlpnF8JLBsZewdjrK0u4dzmuvTl3d0DAceGZOaZcUmwV0AgEzibZxfYgKm9ayv7bO+NjI8k0KUsL5FyjsbwPQcPPXweq5UShmS4IwdiTSIFKGNMWdP8j/NIZdh0XdAkBWUeRAJsKaOCwb/hcCBz1MqMK6ORLBwrBa4NI/FLyyAxDZ0Ohtv2ltqNhsOibZCxo/nwDlWIA6wuV7FUKqFWXcXHPvYP8eWvfh2rS9uIdhtwWh0WVSVyqGifG+GwsY8f/ui7eOXHP8CHHzqPtXIIPxrDDUIcTid4YfcmfnL7Tdyr7woYt+os4/KwhpXdAYaNBnbdAbrC3ncx8iJhKU4J4JZ9tEou2mGEEWmplGAcevhUewU/31/HpruEQqmGEZnxtTxWH7+AlYe3EeUdNAdN7NzbwduvXMfuzV30R310xi30nDacqgdvs4QDt4frR/cwBJNXHARTF5Wch61KBVvlJZQdHz47c6QStbTvJ47KFGOSgzf1MZ70MZz20SPw5OWxcuFhPPzMM7jw5OMorq1glHPRm4xkLk1HKhm9e9REq9vAdNDBcHcfvXduA/tHKAiYOJJ57ZPxQwZunoC6g1Khg1xuD457CMcdaM1yE9DiffHfBGyZREC5aIK4UlNQbp+gLlWvCfCy66mj6Shoa+o0kwVLmVyuIzG7C2P4+Sm2LtawtB6gVAO8cIxcoIpAVi5OAlRTF5i6Iic8IRJvKvXGjCFhJRHE0+Aq9zjeDwE9+SUL18iOC4ArATtTDluWM63ByvVNPk8pMuiw5wIh+qCirtIbT1Af+eiNKYfsCjgs9WVZ37kSoFQg6DlFTtpcE0I8jKXsDesQEzglaKy1d0moz0vSbLfLmuNNlZ2WurYF8Sr7PVtvVsE81kwk0CvMYZFwZFC6KEByq9MVqXbKPIbFgjCQWy2VxlbVmBzGo4moc8hYY2Kwz+QtjWjLGkByEvsxmui8NvuMArls54kkhLFtuY8X8gyATwV4oOz/YOhi73CAO7s9HDbJ3hOoBbloiiA3xepygNXVAkaUmPZhaq5X0O70sH/QQK/HZDPqILjo9MboDQnqckxQhtSubxyPljlnEjLFPjH3y3VIatiasWvWQ65NBJlt7V+uoY7Zt2eDzMZasCB+CohL7yuUwe5PF9fA/fyTl2QdZp+IBPrQALkSpzfrrbE92B8+WbfCzGJtxUDGCEHdzc1NKd3CdXtpZRk/86EP4eU3X8Hdnbv3BeDOBOkzSYeLQBKZAWdgji6yl7P7MFMlFgG49lrz/ib2RUoWO/MMs7ZoApaeFItIXyvrl/J7aV/CtsMin/WY/7wAwF10zfT9p32F9PVOsmsExDIJjWIj2LqJpp1i5mzMttQyP0wYEbDTMDzlHLJ+akIYgVsmIYiUsil3Ytdfec1kDgHLHZTLJXzw6aewsrIkEu1cG2WeseREpgaufcZFIHv6WWcAXOREnYC2EpPYmBhDALdcCHTec83nvVsZ5RiMVGBykX8Y22UpYCYLPi3q+9OOSz7XZJk0CGfHg/omCvghl5d0B2HiGxBXVRB4DGue5xXAlWd0YrUj9hv3DbI85V7FnOKcsSoDCfOUtrm2iPqU+pMyjKWWwGwiJe/bJsFanWnLDE4rJ8mabRP5DIBrfZN03MICuWmQ+7gPncR2smtR1iblOksJ5ddeexU/+tEP5bHpX5KNyyR6ElnoDxLILRSoaEGZa/4qiE4fVN9TcNc+hyQGCetZ90FNjtDSAjwfE/gZB6KvJL6sSVK2yUIEbAUANzjfyWuq9sWiY2w7LlrXLI6on2sayknXy64vi9aYmfVPEeeZZT/7PU0ATZ7ltHVv3h6SBXDnxV5OfLZZxf252xTTQmjnnnR/Un57XkzVJIDZMhTpdXtmnJtETXkvk2/8hc9+JOa1yLOkEz4SdEF9RZN9IHM8Pk6v+t0XH0goL7JDHrz/022BBwDuT7d9H5x9QQskAO7sAfOxr9ngVGxwW7snPsVxQFez2tI/s4wVk/ZmDkiOPHbF+I10VtH86ZO+3swZUx88+8Yd/It/+Sczd/ZPP17Db398acaIOL45n7zhneQspjfKeYbvuwVz3oujedYJ8tO8hpz7FMw12w/ptlpk0J312bLHLXJWFp0vdggWOtZpR0HPcj/XSDs9x793HMA9NmaPAbiO1Df8w2/+BX7v339T2InlfIAL61U8fnkbg04L9XodtdoKVlfXELJuWDQROcK1pSq2NjdEzozSypQRZGBsf/8AB0d1qVfnB3mUq0vIF4potTvY37mHUbuJaqWIiRfghbffwUtv3cTuUVsd5skA//1/90/xj3/tq1hZen8B3Hc7p97t2Lnf772f9/efM4Br713bg46X/k3axwK4miHv+JQcrGB/dwftxgFazToO9nZwdHiAbrcjjJwgKGJ1dUNqw/34+Zfx/MuvYUTz3w8whov+aCLMuHOrKwgnfXz25z+OfMnHxvY5rK5ta0a4CQ4RwCW7l44UHV+p+SSejUoUDlh7dzJBvd5As9lCs9VBt9sT4JeBoHzIzPJIwFwvB1QqRVQqWtutVq1IoJIOsNQYMqxE693QWbYMG1sPio60ZDYbiUcFsMgYIJtNWYEqRaV1ZGKgjUDodPz/sfemTZZl13XYeu/e++Y5p8rMmqu6q0c0usHGRBIASVGkIUuU7FDIFiWHSYLBKRx2+HfY8nf7i7+IoiSIkkiQJijAZAPE2EB3V4/VVV3VNeY8v3l2rL3Pue+8m+9lZvVkRrAS0ajMN9zh3HP22XuvvdZWkUwBw/Q9e58KeGkSiz+UwGKQbvuAiZQkgTVhJUjWW5MppnL/1v01fP0vv4e33ruL3/7a1/C1r33tYZdE+PlDtWQRT+KVn/4Ev/87v3kkKyRqC4WJJtX72iOY8mHZbAZzszPSl3dzaxMbW1sCvJAlRpnjEYBLAJmMtVEiyiYV7EVLcCnBrVb8E7Qul0sCErMPM2WJ622VFXaTPfb7kwDcSQnS6HntnjItCTH2EISNpwwGCzIMByy6GWJpcR5zlYokze+vbWB7j3LPnCjKgJUerQJ0sTJ/8j7mJrTc5JW9NgVwDfvEAMh8HuyFnkkFOH/hDErZtMjxH9SbqBPM6Ri2e4xFBSbhx+RToMkkAjzSdytMMtl+SQrS2PUhSTgmbaUvKyWYmaTtCtggksySvNX1I7wXpxeu8gRUhprAv9yPUzjgjoeweTBEPpvCwmwZ+XQaSS+NJx9/Hv/o134dF88/hf7aHnq7VS5cTVLEh+j3Wnjj1Zfx4+98GwuFDB5bmiMBGcNkgLYf4M0Hd3D13tuoxquYO5VF1k+guz5AdjWJ4soA+xtbWPdbaBC4JUjHggWyUJIeuoUEmnlfANwWz9UfwO/6eLE5g59tzOHx5CIyyRya6CO9XMHsUxeQPlVC3+vioLGLBysreP/t29h+sINWpyUM3BYaaPkdxGZT6BQ9rHf2sNupaVfZARAMh8gnfcxlClhgK4Z4AI8swm5PZYHjMWECoBeHR3Cw10KtX0Mvk8Lyk89g6fFn0KOSQOBj9vQS0vk8as2mMJGG3T763R5q9TY2dzbQru2hu7WNzoNVxHf2kJb+eUNRXSTQFsR9ZFMBSrkYMuk6fH8LsfguYh4ZkZTgVTCPQKcAe2R10R6ij86AjGCyshS0lXYUlHz1A2GgWJCNbEiCkcKENf/SP2q22ugOOkikhphbyqNYIYDLvagHLxjInkC5XdUSNkwSFo+wuHWgPVhDFQWrlsCesn2CizEDLHP8tChB5UC1363g48J21tiLxQ1c9/weJ7n6YColKWtcJ7IwpFio0RsC7UEfdaQwjCekJy7HgPn2RBATkJZKyQRtaR8ILEgxRqyPJJneQ7Y0YG96lfCnJEMsnkCf0swHTexTQpmMY5ARlJZrofyx9s+OI2UA3P39KtpU35DiQCb6YzioNURCm9fLIijKP9Lm8FnRdhMEkOfQoST3SAbZ4/VK3YUCOFwrIo3s8xF0BbhnEUsQeFJA3Glzb1XQmns0ZZPTqQQSqQz6gxRW1mtY3Wig2ujKHOFocI7y+ITAkwmyacnupQKGZ5LoKbTbZBC30OnyO+pTsF+y/WHynHbGsoMVW6cM/ij2tSoc4o6Y3stSNCAy/Ra8VSBYGS7EJ/RJjFQDxguepsW9cn3CwE2iO9A9IPrzi5cWVXbazFm1qz2Vpec6M0ARx1iLe9TOEoDnmqKt5z2WCwUBH3itLBp98bMv4vX33sGDEwK4lkHkXt/kOFbHIhqTT9vfjtpj7TGie7YvSX3DRIwwUqcBCeNx33iPoWnx46T7mxa7TzqGe43u+a2POPGBR16UAhQH/HZ9laPiXvc99zvTfB0XKLAAK1+z12qPFwVwlWFJEFeLa+jvcr7SDtAWShEObb0D4I6kdhXI4380ppRSJ1CrAO6TKJeLxjfQ3q1SBDhBQtn6fm7uQtf5+DqcCuCyQMaLoVTMIRmw0EevSYpxjEQwbYQU98jfOsfH46yR/2bPHT2/e33RZx/6cA4INMluTDqG/W645xjWNPcE7Wlre3Rzn9H+2QKM0ccLVGadAGIyQdn5uEhe01YyVpGiI7OnEfSVvq5GyppmTzrRiw9qGeW2z4SxqWIb1c8NCw2dYERtqO1JrzGq6/PacWYRrX099H0jxTHKPBVLY2Ld8exlNPcT/ds9LpUWrl59Dd/4xp+K4g9BWx47k0pLKywFbClTryCssGxNzGmllUV1wsSDtNcqfx1IwTRjWOllzmJkAr4sXmL7IDJ1g5SsecvOtUWbMhbGn7C95ifbgFHB9zR75drjSZ9xAdzoWjrK7kRt/yQbF57vAwK4J7Gb7mcOA7jjeT76JnJPR1Bsj8qp6lixEHckcOu4dQAAIABJREFUjD6JbCVqObaww9gmeZ625ZK8716EbVVk1ggzDVJsYYEAM79jMfzKL71grt9h3LrMaeXYh8xxeQZWtcnanEcA7sNOrUef/whH4BGA+xEO5qNDnXwEpgG4ox1hQgPbQx6cfWE0jQ9NaOcFK2M4vlFEDPsxt2DgUxNwaR3d6EejU+sC6UZj3zW/mH+mAbj/w88Uw4TwccHQUUFU2KfACbTtlU5zfD8omDPRmZmAxB/nxBw3eyY558d9Z9r7riOqrsSo4c0oUXoy8zgtEJ16buOAuO9/mHuzAK4ez2RI3FlpquiPGqujno07LyZ/LuLcWXDJnFAZuKZyn5cXh/TY+vNv/hX+6N/9Ce7dX0E+lcC5U2WcOVVBu36ASqmE02fOCYCb8Dz02w3s72xi0GlKP8fZ2TnkiyUkUxkBjfb39gTg4rxPZ3MolGcQpDNotTuo7h9gZ+U+atUdpAol3Ns+wA9ee1skUMmoYO/S3/5tArj/AOVCRnohjsZyJL0ZrmQzt6cF9tM+Z536DzpnP+rvfdD1ftSa+jDHPO67HycDV84dStKaANomMsUgKNykiZcBYl4C2UIe2xtrqO5uobq/g+2NdWxtbaBaraHTGyCTLWB+YQmen8Tb127grXdvojUYosMkO+KS7CawNl8sIO8P8MXPfhrJTCD9byszi9KjiadmYqTdZq+5hkqKCxtWMu4ClrJn064UL3Rx89YtbG3uCLucPXj5eQbNuWxGE8vtDnyfkmsBMpmUgLdzc7MoFouSGKYsZJKV0JSuNNJtUpkejoHKezIplM1mpaLaSmnx+mrVquxfPpOl/Ndjrzn2DPRNZb4pzXXkrOT4NtCS56CSndLfyEhp8dqZJJHE1YCJcCPNzH6kBK+F9TvEe3dX8G///Dt448btTwzAFasbSRiGnomz/4rMngUpCAQKw4kSymmcOnUK6UwKG9tbWF1fE/nOONjXmGNtGbi2b6QB7yYsxDEAF0A6mRAAN5NOoV5vYGt7D3UBAnRvcyvp1V05XPk/DcCN3ve0xIf7/TCR5wC4AroMe0ilfCwtzqGQy6J6QEBiG9VGGwPKADoMXM1qMXk/SkhPsklu8orzJty7RAVC+7DJ/whmC/OtJ4Dn+QtnUUinsLW9jbWNbdTbZLdrHzMRrbWZCUn86xznsZm8I3NDig4CT5h3fM2yO2xySuWVDbolSVsFGORfArodBXTrbFIp961JCN62SJCS5SEAGHvludLj+jylCKKvsqVMsC7OzyGXSgOdIU7NncU//Af/DJ9/8cuI73XQ2a2i3+tKUtGL93Hz2pv48UvfQr+6ixeeeAyFtIde0sMugDdXVvD67XdRHe7gxS8/hS98/gqSwwFu/2QFD17aQPx6G3vre1hLtFD1KCXNRCVZLXEMkh56eQK4AeoEcMl+JcO+7+NKPYdfHJ7D01hAKVFAL+kj+/gySo+fRrwQoI82dvc3cef9O7h77S6qW1U022TJNtBCE614F+3MAK3CENVkB7u9GvoCVBG/6iPBBLeXwFw6j4V0Xpi4fm+AuEi3swPuEMPuEF5vgPaggUEmjtPPP4srn/95ZBbOYrfRQqPdQTKbRbPbwfXrNzBbmsVcuSyJWdq9re0tHOxsoUsfZW0dMQFwOUMpLUsQK4aklxC2UiHPpCYZuNsC4CLeUezM9MoTpqpgm5Q+pnxyDx1KPZOxTxlHPyGgrUcpX18ZsCLLTqA07HurIKf0OuW8EkCti5jfRzIbRzIzRCIDsO1fnMzVuDI/LdNfEs1kW/aUXStyjIa1aMEEukkEcHtdxcPZY9ZKNyu+YJRXJGltpIKNvB3BRXGzjMQz5wq/K1L4prSD40H2LYm6ncEAjTj7lvsYEtgVSUWuPSBJINenTDX/E2gYg15b+KTSc3bAuUiGad+Qen0Mhj5arQF2dmpotcgao7RjGqlUTooomlSw6PQQjxGsTYu06c7unkiMB2TaJpNotrtotwkM8/lS0liZRbQFNPMEdlnIRVCdn200Ohj2ye4cIpmgbKf22vOZzA4SyGQzyGRTaDS1FUMykZT9mftorVpDq9EUGxD3hrJ3ZzI5NFtDrKzXsbbZRq0RF7CYEKzK/BkwQtQCKLU8gBd4wq6mT04fgs+JtVIhbs/EKOeCp8l/TabrZ22MJPBuiDWMlzmNAFztRUjWbZAgiKFz1H7VslimgWvKehsd2407KIPd6BHA1aKe6M8XF/Ka9HWS97xcT4AXMhJt83NlytFWyl7heRw5tNpka/eRjMeR9H1kggDnTi/ji1/4Al678x4ebK6fiIE7SrqP38d4DDUqEnTVJI4CESapTtgktwuIhz4I7z3sCzouKexei/3d/mvHX3wEwfbHn7X73bHPGiDQ+gdRP2GSb+Q+Q3tc6+/z70n3Ne04HwWAG51Tk+JeF8C14+/GKO59uAAsj60MXC2ysexdgp8K4FoGbleKu6wfbkFiW0hDe0xgnnawkM/h2WefFuCMbSCUgct1O87AdZ/TpPl2IgCX7NABe2EDhUIGgaeqOypTzhjJtl81O4qRALbxr/XL3Hkxaa1Psw3uc4/6r9HcljsH3e+5c3z8OyEPzyJ/hs1opJDVaZYiHumjHbAtDQFe7anNPVnbH9A/0/EI/CQSgbbD4fMckiEd2AI8OaApxgsF48el1Y2xte1btPDVknsP299wLlplCxNzTIqvRzlKtUOhyQ3TSKPiErEAU/J6sucN+7h27W1897vflQKhUonFBOxvy8Io3RdFpt70u1X1GgK6lPO3IWZc1RqMvDKLhP2AhcL6OQV9CeTS56ZdUtCW+1jUfrnPWzjPYd/g0eoerevjAVz3+JPsMwsz7INz359kY+0VRAFxO8bReHK0lxzPwLXzaZLNmrhhTnhxfFZNs/1H5EdPoEIYttQwO/XY/DMTU/FqVd5y7YGmaxi3ja5BPzsqZrAgb7S4wfo1//VXP6dpDXP/tjg9jI0dVq5rq6Ig7g9ff8TAPem8evS5j3YEToZQfLTnfHS0RyOAEYB71BQ8vI3o0E3/zscF4I4f1wV1RhVEKjM22uzGsVvnXobAb/4f38DL11fHZgIZuARwXaczGqxFnZSxIGrksRhp6XFgW1wUJ9EcdUiizvs0Zy06faMB37TpHXUoPoyDcVSAO83RPG7ZudCn9jeJPPWxP48xnSeY1vKR8P9sbzzHITFO0KRg41BSnUGVtniIBNoj6ayTPpdjx+kQ0/dwYB9+JKxbUAdZnKxYTHq5vfTdH+IP/+g/4p1rN5BPJ3Dx9DzmCknkUz7OnzuDXCYrLERWXg56HWytreJgdxu5TBqLi6dQmZlBKp2ViuX93T3s7GxL/81kOoNSZRbJbEZ7STIB0O9id3dDEpy7rT7++kdX8f4KmTx9dPsd/O7v/Qb+m1/7r5DPJCWbJXMhrOwdH5FDBSDHDdjfwvePAkvdoOKkl+4mM076HfdzR12P/dxHDeAqU9Ee3f5ugVxml0fvayWmAotM7lFGK5sngLuKg51N1PZ2sLW5jo2NTezvH0gSsFCqYHH5jDDCb9y4hRu37qDZH6JG6U2oDGQqkcRcKYu5fAovPv+U9OxZPHMGM7On4HsE8JRh22w1Ua9ZBq72beJ7jWYb6xubuHvvgbDRX3v9DWEFYcjkgoJHDHYzmQzaZPE26iLTmCJIkkkJA3hhfhbFQk4SQaViQf5joKwAMOU1LYCrpoUxE58XAVz2AeZ1MqlUrVWF8UvpcsqWD7qaxPWMvDHlaDFk4icOL8Ue1gzcldksrETp46lSZSqdxWDeh8ekuC0AgSbq9cENsb+3K+eRvjeDPq7fvo8/+n++gzdv3PlEANw/+N3fGmO22OSJG/CNZpj23dQfgpZa1kIAd3lpCdl8Fhtbm7i/siLMKDJwtQfuSEJZgPsJe5Pd82x/HmUnD5BKJDA3WxE5MzKzd/aq0j/THuOQD2BBXMfIja1tqYJWqUz3Hk+yl2tSfQQR646gMtbsQ05W2eLiPHKpFPZ297C+tStsYQFs5L6HMmYKdOk4hPftAuVOgU3ULsl12lwNf2X/RsGtVHo1n0/j0qXzyAQJrK5tYHVjC/VWR/YCu4PJLmb3bdsbyTBibbKZOEHCj8kcZ5KKa5HrkH2tmcwiaKPSzXoPXC/cdyTZwCIPgrgEryilaJO4gqIZoM8w1S34y++5oAe/4wdxVCpFYTQHcQ+tagvFdBm/9JWv4qu/8o9R9kvo7BygT6DYG+BgfxN/862/wP1338TTF85gocJiwiF2uy28u7mJV2+/j9XqBmbPpPHzv/gUnrwyg3wiQO3eEO//5SoOfryDrdU9bCQ72I+19F743Liokx4GxSSalFEO+mjHVAqbDM/FRgpf8S7gc/4ZzHtF+OUCso+fQfr0DIZpSu92sbWzjndffxPvXb2BdrUry6Ida6MX66IV66CeaKOe6aKabqMWb6LnE/7U/sTeMI4EPOT8JOYzRcyn8sghgE9MbzBAe9hHh6zaYQ+xRA9LT13A2Reex/xTn4ZXWBCFabZloN0/qFZx/+59lAsV5NNqU+/evSOJxE6jjs7OGuK7a/D29uC1OEvTpkcp7VaAPG1uIY5koo4h1jGM7SDmdTW5KP0GiSTqv91BV8Elbwgv7SORsslMFu/QbrIXqZUfNgwuYXNqT1VhQKvivEmq9zEgOOf3EQ+GIp3sJ8k8JIjIghI+EyMDLseNoW/RZFPAoBL3lPRUmXC+TwC33RmgI/1lyYCIqXSzYZYqhcEU8RmgWey5SAcPBNTkPFYlBQPgio1RFjofE1mhTYoii6wymRsqP6/S+ATamCiOC4DLZDD9RVE5EGYRWe8s+mHLjI7MO99Lodf3sLNTlT69iAWimBGPJ1CvNdBotOQeWUTlxQO0Wh1pjUCCFm0p2cGcEzwW9yhNKgcCnHLt8b1mq4s+ZaaHcewdsACrL+NcKgUo5pOyXnn/ArVKAQjBAA+NZlP8WO7B5WJRgAGyqHkPbLGQyzGRnUS73cfd+ztYWatjX8Bb9qJkyQABXC03EVtN/5esJzGZ2hFTmdDOXJFxMmwXU7im7C8LKig71/axtIU40USzKmiYfd9jAZYypkRxw+zZ+p1RX87DsYyj2GFiVtcnpYR2s5+YysD9ylI5VCgJk7r0LQgUGLl7Sf4aqU4B17iSPBYHxKXwgX5J2vORTSREfv7MqVN49skn8Z0bb+H+9ma499m93YJT7t+y10RiuMP75CgxPSmmnRQz2z3GntP1Oeye7I6ptCmIyDEfB0a492OZ0w4kHsbG9tzu8aKgmh2TScDzpFhh2li69xvNY7jXQbDa+gV2PKJ+wrQ8ysPEPq5v4bJsbR7FnsN9z14HAdyuFK3o81fWrWkfYgoVafvJwqU9scdw5ZSFgSugmC8tMp595mmRNJb6SimQ47/cIyYnI6LPSeVp1YaP/cSNv2gklGmVRVkCAyRTPnrtthaMCHuSBWZk/aoEvgBnYWLCZMccqWQ7HvyM9V/s+B0FFto14D5f+7u9D3cOuPcTnfsjP5a6BU76RNavFiJp/MFWHi7rUFm6YkfE1noSq/hJKhkpc5QFQL7PXq6UmaaNHoDCAb4UtXgiwS9sXi8RFgnb/UAvxfTaDXOL1u0l03tcFt29R9mHpZhHfyyw5f5OwFXftHbd3ryTgzJtQOxcGQfRlK3N13gtnK/Xr7+LV199BaVSQWJCFjXJWBh2rEhTi09MW6z/SmGNAcQZ/6r8sfGZ6SsH3Ft1v5xkW9zYcNJzVt9jrFXqBLBX9z93Dk2LaabmHiOM1JPkOyed47jvHa0WaPOWJq44lKubZHEPvzYp827v+yS5GpuHnLS321mmsuq6ruw8dO2BfNfkGrSvrfmkY5+kG5ET74XzW9rYaI5Azc9Iql6LeYF/+t9+2YRTOlaSJ3Tz46Go8nhxwCMA92Rz6NGnPv4ReATgfvxj/OgME0ZAAdzjpt/EbeTI8Zx4RPPiaFMJ3Rpn45gGFh++yvEN9gQAru4qY9f9m//qMID7L3+mMAbgRh2FSX+7B3VlrQ45ARa8nQDi2s9GA4/jNuroOY76/EkcleiDneZAWSfruIV13PVP+v405yz6+gc59rT7E7BQnI2RA+kef9Lzcccmei1uEHrUGLrnO2osH/bZjX+eVXKaTOJKkv5uktDz8fJPr+Jf/+F/wE9fuSrMlCcuLmMun8TSbBlJjzJEPVO9mRCApr6/j9rBPnLZNE4vL2F+fh7pbEaC352dXazcfyBSynQM84UiMtks/ISHbDaNmZmSBJ31RhN7jR6+9f1XcOMek/PsUQf8T//z7+Crv/pLSAlDQUGCUcX5UXZqJDdnnUd3LE8y/sfN44d5/2Hn5SQH2618/yjP/WGv7eG+b1Ga0R2MrSl5WI48T6S6WNkimrgwq1J/j1Emskc6B9K5HLbWVlDd2USVAO7GOtbX16VXHuVqK3PzWD5zTqT5rl9/Dzdu3kZrGEdzQEnImABDCS+GuVIO509V8JlnnxBpqKWz5wTAZbDLHwYctZqycvhDUIjXwh7RBJlYALG2vomlM2fwxjvX0Or2kPCS0l+XLB5OZQHw9imvvC+AMIsi8rm0sB2LxawAulwflTIlyhdQLOaN1CAlxPQ6RokVDfzT6Qyy2bwkJ5iI7vW7EmDz2EQRuq0OWmT3dVsYUoKWTK5mFb12C0Nm3hMBBmQMwkOXfSnZr49gczarPa4pS0tWUzKhgIRh4XJ9EqwlOLOxtopA+igx8dTHjdsP8EefEAP31Z/+BL9nJJSj9tjdS8MAU9PY5ofUM0affQFwWZCSzeewu7+LldU1tAjgUuozlFAWlFGZ1xP8JglupZfsSEKZ86aQzWB+fk5Yofv7+9ja3UObcpmOpOKY3dKsX/i83fVvE3FjTSQc+bpptsJNvI4gXJOYkn6bBtgoZrCwMIt0wsf25g42dvbR7PQxjPsqoSz3xyQafz0ZgGvvzd0TZYhCHFd78BLA9eIDLMxXcPbsMvxhHHcfrGJjc1ekzgXAle9ocY/8jLGrzfow4LowGskCNewhm3wS8Nb3kWT/LisDZ6S0qTRBUMpSxzpMnhnpLwEZJAkx6hPdYa/rdlsSv5LgcHpN8xrJEmQijfOLzN76QR2peBqf/fQX8A9/9ddwaf4ivM4Q3VYT7VYDL//wu3jv7atSTHJuaQ6dbht3NtZwZ3UFfjaLtb1d3N+9j4XzOXz+y1dw+bEKZoslxPdyuP9X61j76/t479odbCb7wsCVYRXKYAyxpC8M3EbWQ83voxvXZAwToLlWgBeGS/hi/CwuZRcxe+4MUmfnES+lEcv4Asaurd7Bq9//EW5dvQmvxwxoHK1YC91YDx2vi0aijVq6hXq6hXaqg2FqiFRWJeF7ZEo2O6RxIh1LYDZZwlyqgBwS1GNFq9dDu9tAf9hEdjaJKy8+g9nLT6By/mn4uQWw5ybXUqfdFZtLgI8KBbR5m+vreOutNzA3N4dUEEf/YB1BdRXxg210dltAN4sgzv63BEm1aKaYJ7BFafB1DLEDeCwQELhZpBW55PuU/SUrOvCQzCblP9+wuW0hkVgE2kE7J8SkKFtbwVv9T1PtBlxlMQjnpcfzDIXI7gVkCbGfn8poc9ZR/lblMDkf1XfTJJiyFYVpS5C2y2KDoTBNWaCjYDEBXMMuE4aEYbtbW+GwJyxzS4AJNvZ1GLi8P+40ZOBSfrnJBDgP5ykjkCYhEad8skrR8z+RZxTXjeCGKY8Q5Ym2zPNetyOJ8yCRRrc7wN4+i6IIwpIZlESr3Uf1oC6SxwQZyZ6izSUjlzLUHAqqToj8LoE+nlMkrNUekTnfbKj6Bee/yFt7vkg189lk0x5mZwsoFAtotXrY3tqXIiwlrylzt9ehnDqfWAzJJNldlChVqd9M1kOpnEQhn0W91sbdezvYq/bQHvgYxpIim8yCKZEoNiCKlMkYaXcpHDLtIYT5J73l1aopq0WCkXCP4b1rHlWfo8oP67Xwx03sW5CJAL+ob0hinoVYVtnB2E757mT27Mi0jieg7R7Cf7uDOJq96QDuVy8uCihiwdteryuS1jaZS/BMJKoNiCCxHVEv9l8MAiSSSaRTKRRTaVSyOcwVSzhVruD07Bz+49Uf4e7udghcuGCQbgmjWEF+jxQ6RfdI3ZcO9411Pzcpoa+qJeP+qzt2hwq/TXw5LadwbKxNMy7A4KiXaTRxbueCPcckwPaDxEPRMXZBJHuu0LcfqkqF9YfsHHWv1T3epGNHn+M0v8Y9po2Z7GtusanLOOX7wrClDTXrz742AnCVhSsyyn3aArW5tjhCVGhkmSoDlwAu/XUCuLlcRhi4Oqf4j6rluM9iWn7Ays+O3y+NmFSNqZoEjzegCtAQvh+XgrdBr4t2q6NtINhexsiRc30JGClFNSNmnPvM7HMS39X2bjW+bJTNHJ1fk/JP7tyzv7tz1vpj9nzjz59FTBw3zh8Wf9n1PCo2EWBc7KfZ10KbaVQKCOaSYcsCPSu7DO2ny3hGWt8YGWbGVRwzslKpwKD7ufZDZ0zFwh21x6bIwxScqO858j/dexib9xIrHP7hZ7RoxRSqRySYR88kwgWIHOpQjio2RLNZlzg1kfBx//597O3sYWF+Aaura6hWD2TvpN/L4iT+zjZXqYy2HtAix1EvXO2Hq8Vq46xSNzdjXfHRM7J2MZwfnxSAK47H6GeS3Y4+jZPk1g4dZ3qqWqeGKbo66lqm2bTw9UjfbObYCNLrWpIRHjtEtOZDvMgJgKvYJKvQYNRi3Hlk515oT21BsQPgujZD1WcMe9x+xumP67BaDsmJ//f/7BfHGNMugDu2d9siW+u/RmSUHzFwj51Njz7wMY3AcQjax3TaR4f9uz4C//8AuLYC0I6+swlFd6CxjXhsK4ykT10AVz9njxrZ4sb2vGd/9/86NAVcBq5uxOMs0El/uwdxAVz7+lhAGfp9pv+bk3zl57hpuudwv/tw4Mnh2X1c4Paw70/6/Ie5RjfhfhKn6rj1G72Wo4INcdAjEiHT7s8GIEedf1qAdtw1T5ozdh6exPGc/H0D4BpGhUoDMvEV4PU33sEf/tEf4/s/+JEwcF948hKWKlnkkwF2N7fQqLeFsVQo5ERSp9dqSaJZAI9TpzA3PytgDxMylK3dWt/Ezs6OJKX4vWQ6BT9gbzJfjsE+LOxvddAe4NvffwVvvvcA1UYLuXwG/8v/+gf40pe+qKnO0AHmtdvk1WgExp/tOID7MON00ufxMJ972DUwaZ5Gma7T5kX0utzgcdK8+bDX9nDfPwzgjiUEjBM+Hgy4FltqxyNgmUpdkYmFIIFUJoPN1fs42N4SGWUm81fX1qQPLSur508t4fS584jFfVx/9wZu3b6PTsxDfQDUWl3Um22RuJ0tpPH4uVN44dknJIlx+twFlCrzkoTkDyWCd3d3hd0qQa1P+cc21tY2cPPmLdy5e196EJ67cBFvvXtdWCRJPyUJAOnhZvrmcW3UazVJFIs0lRdHOp0QeWX2ySOYODtbxuLCPGZnSwL6ijyYSRbyWpggJ1DKn1TKALge+wkqAKvJmphI9mniH4g1q2isPkCn3kZr5QHqO5vwMknkzywjWFjAIJ2VvnZDAQwocxlHMpVGPp+XPsNBMqX9wQgaDPqI9bValmyq9dUVSTgL8IWBALh/+I2/xuvX3/9QDNzDMbLxHZxJPwnAtTlb1wa7c8x2YZQEm2HJMlk8Pz+LXD6HaqOGtfUNNJodYX6xgl8btGtBgUgqTwBww6ILzVob2ak+SoU8Tp1aEGB8e3sXWzu76JBVF6nMtkkuNzFkb9VNVAr51LBOT2oX3ATaIQCXewETkfEhZmYKODU/K0zAjfUtbO9V0eGcIIvESAkTbNX05PEArvhixq9zi1JUdcskzYUFSjZ0Xxizy8sL8l+v1cPtuw+wvXeALpeGOb+BOrQPQIT1Kz4En44kOpgcIwikDA4mP/ijSZC4kd8jwBEXKW32sksGBHZ9+Vt6Vst3zHcjQDnPZRk6AsRQrlj8N5VlZc827plMkhFkIqtvd3sfg84QF5Yv4pe//Mv48vM/i/lcBcNuD2+++gp+8v3vwo/1cPH8InqDNq7du4PX3r8DdNt49vJl9Ntt3F27jfRCHE999jwqC0mkgiSKw1MYXAc2XrqLd9+8gZV4F/W4YfcJUAgg4aGXS6CRiaMeDNEToFDlqGOdOB7rz+Jn4+fwwvzjOHvlCSTmChiwf2naF4bt3ds38doPfoytW+tIx7Poe0PUBw00hy0BcJuJNhrpJvqlPhJzPvy8h2QuQMDr6LZFPnxvr4ZOrYsM0phPV1AOCvB6cVHhaHQaaKCK2XNFPPbpp5CdW8b88jMozpwHvKSMtfS1E5lrBXNp41kQs76xgmw2J+fq7d9D0LiPoLmL+kYdnWoSfj8lcqxejPaY4JuHRLKO3mAd/cEWBrEGeuigN2B/VcBLePAScSRS3GOSCNK0+UwK23B91PeO9pD2TwBQC95KUkulbzkLyQCV/1gvYrdFgsRSDCF0Q5F4DhJkc3kC6rIcQHuH6bHsWhoMlRHGthUEb1U+eYg2pZpFLULBY5EGleQ2Sy70uglE2iQgFzGnBceVDFxeP8eV9EeRxTOsYe40wsIdkintoc8x8Mgo1R64lOpPep4wb/m3BZnow4m0ufHf2Dqg02xhQGl60zuYcpbtNvm9CsLyX7Jaa/Wm9JwVAJZA/QBoSR9sFvvx2SVUhUN0LFUJQ2pxhtp7mGxd6e/sERRXWXWOF4s3crmUrMlON47N7To2t2toisqArnPGATF5UOp+SP2D8VW49wYB90baB7Y4INjcBhmpfZGZ92XPtcoOGssZOyXsEiNVaaSMuV9Txjw8ne1HZxOvWmLhMNC00DSELxybZEEB2e9pnYVdZXreyou6J1kbqPZ7/Ccat0SBCftplVCeDuD+fDkjhXAhW0v6KY8KCbT79CS6AAAgAElEQVQHqQJNnCeyBmiDkwkk0inxOYq5HCrpLGayecyXSiinMsgghq+/8yru1vbDOHkcADrsqYflf07/2chdq49ke7JPYUxF43J73kk+8aE8gcIf4XjwfQsCTjuvBY5CP57MbcP4s7bAxszWv4mOhfUb7TmOi4kPj97olaPGORorU93CjUWm5RYm5TrcOXjU9bi+RTTu4XtW7tgdK7tGLIArRTLGZlvwVvZyI6N8EgCXRV9kNM5Uynj66SdEaYc9wMW/kYIuBXBtAZkLJkfvXxQBjGz66N65R4wzcFlySf8mQYWPmaK0EWg2mmITafdYLEHwhv/yvlhgmTTFR3Z8LdPXnRPuc4qCt+48PenzjM4ZnsstOHEB4dEaVB+KporXrp8Z2SplNtuYX22KLW7RnrbcY00ezbJmyeA17GbxG70AMU97uHJ/oSQ/gctQSll6p6fFhmmfbr0OAXRNCx/uVwSJw/VpHthoLqoP6P5E1ytjLbcoQ4u0TOwgCg2cx7o3R/NOdi67Y6zCPNqqhNfMwpk46IcGWF/fQKfDfE4Kd+7cQa1Wl7YxVFFjET731FEBwbjCoexBpjBy5AGNr076FpPu1QzQJ8PA/VsM4B5nyw69HwH/7RyYtu9Ebbu4LybOMjVKIdNW4kHJdxolEAMIW2BY/E4qtRjwNvzbFh7Y9+ULWo3rxthyfFtwbrkYOhHsKpE1/t/90y+NlJUM+/YQw1tiuvFiMvHHnH36EYD70LPr0Rc+ohF4BOB+RAP56DAPNwIugDspZplU5aNncPkf5pxOQdbhNOvh65p+7Mn3EF0k4d+WqRL52ljyN/zD/DKESCf/xr/6xqGTfVgAN5QKsWwct2JvVDN4SD7EOsdHAbgP93QPf3qa0+1+MvqZqHMfff+ozx93vUcFk9EA+LhjTXs/mpCIOpgym+3kD8vfp8xBp6/QNFlt+81pQZF9/7hnMen948b+qOc4AsIofWeYN/EAt96/h3//x3+Kb/7lt5FL+fjSZ57GqXwC8V4XtQNKDAYoss9t0kefMpJGRo5ssspMGZWZijD1pDK520O33RWAij3plBlBGaMhEqm4AFlkLnYYYA59/M1P38Irb95AtdHE6aUF/O7v/zY+/ZlPS9857fflcC/dPhsR+Sfb7cc+y+PG9oPOpZN+b1JC56jvTloHHxTAdZMDPGd0nj7MtU367MN8P6yQti575LnZ0Nt1/EfHN9nTMQBXk6FcpkxMxIKEBJ4bD+4LeLu3vYmN1VWsra1iZ3cfrU4by2fO4vTZ8yKVfOP6Ldy+u6Ls27iPdh+oN1sC4BYzAZ6+dBqffvoxCcrPnL+IYmk2BHBbrRY2NjYkcZ5KpyWoXlldx7Vr17FCuV0mh1Np6Rl94/3bCNizr6vJFCZ3yOJh4Ly/uyuMPZE2GxAY7gqAm89n0e20hNVKOeX52TJKBe1hxN647Gdkg38m8ciw4d+ZTFYYuB4BXHmNMq7as1OlkT2g2UbjxrtY+cEPRXK6v76K5j1Kjsbhnz6F8s+8gPJzzyGer6BPSc5eXxjOTACxKpvJVDJ5GMRxf2OgTmZq4JG128H62ooANLJgRUL5Af71n/4VXn/3Fr72ta/ha7/1WyddOg/9uVde+Ql+30go6/ofHULnFf+2vaUU0LASysKL08aSktivVMrKymq3sMHilUYLsTj7Rql08Oi/8cIECVZdCalwH1FJXgK4S0tkc3vYWN/A1u4+mAAXOzV+wXLxcsnhKUY3FK4No5vyMHbOBbVHEsoafKuMMAFcCPt1brYskr5ra+vYrzbRIwhFcMIG0XY9G0UHuWaRdXau1dyCOy7Sn8p4jzaxEN4q5fswRDrl4czyIuYXZlGvNnD33gp2D2roUxrWJAVUFNB8061St/bFJAIEdoqxg6e9Pptg0msV9pf4ZzoPyJgTMIp91by4FE9Iri/OBK32/+J//F2ZCaQgjuYF14cAtyJ3rpkRsvHIYCDTZ/fgAFtbO+g0eyhkCnji0pP46pd+GS9ceQadvRpe+uY3Ud/ZxvLSLIZeH9fv3cTrd97Hg3oDZwsF/NzjTyLR6mBzdxXx0hBzV0poew1Uqw3MBKdwpnMa7dcP8N6bt/Cg30AtTqYc0PfZU3OAQRBDLxugnfHQDAYiRcv79b0h2p0h5jt5fN4/j69cfhEXrjyJIJeWYg6CuAedGm7fvIG3fvoampt1ZLwsevEB6oMm6oM6WvE2mn4LrUwLwXwcueUMukELA7+LdKKPtE9mK7B3UMf+Tg1+P0AlNYNsPI9eLYZ6dYhqt4ZGvI7lK3O4+NRjyJcWsbT0LGZmLqLZGaBabxjGdAKtdkfYmNpXlhLXLQEs+50aGtvvIWjeQbp3gMZWA43dBPxuBimycGIesqkUCoUAfqKBTm8V7e46ejiQPr+DWB8Bpe3zaWTyGaSzKfhJss8JOJHROWI+0m5IL0RBDgfo9jpa5CJAosO+FRCX9p7JeU09SzECpWKNJK6sB+nTC5Hdlj6pVHngXBIZTN33uD+wyIeJWO4jXbafIIOb/W/7BHB5fr0GPZdh7hpwSnuiq+0RzExkHrlvaC/nQW8oTFNJ7knimoLOFsAFOvDRVzKOqKbwErlWEsJg53ribek6IFuMQI5lkPa7PfS56fa5RnT9CHgsS5nywlpwRDYqe98SoCcLlvcjYH2jhZaRTBbA1hhLMs74n0CdAoCwz6HuhXJtXM9cr7G47Geen0K12sHGVg3bu+ytTOYyF7raAx1tO3IWGlBfSkEYmm3hy6ospshkxtAX+2SYSsZaErRUSUDNpvIaBLB0+sMqs1/3JlOZo7LcNn1qWDLapFkBerHbRkbfHssyTeU6Q2lPHSRhrEkhi7HBhlGlzGy1pmMxi03Wuwlxm6tl4crAEwZuZ0oP3Gf6TVmr9P9F7YBMLxaySO9KdkYegdA8P0ESHp7FEplcFjMzFcyWSpjN5DCbLWCeaj7DGFpb2/i3t9/Bg24r9G3HAAxnLzY3NRZrK7AxXvBpty0XoIo6IiPfy6wdhwVrP3tUfCbL2zIhTU7gWADXsv4s8Cxx0TjQbH2PaX65e0+TpHlPEmdHY2j7nRFQNV7ozvdZPOi+r77ZKAk/KS6PAhMn8W/G/C6HDR09t/3bxkfKfKdEPkEuZdZq31vTD/chANykT0WPuKisPPnE48iwBZD4lQo0SqGEYeBGQVN3/K3scNSX4vqlhdK2GcLvlwI7GvCkALhUtopLLKH7z0DYpo1mCz/84Y/wxptvyhQ9vbyIy5cuolKpCMjMwlD1QWlTRqomKkesa1L8JCm+0NeOy0G4z9g+8+j9yDGNTLSNT91xkGIOw6rlMMpnnKJJguO0v9ZR1nMqK9H6cxx/ZerqnNN5wjHjPXiIxRP0eM13tLc4GbeiDEEZfi8h8aWAtI6CCwuSxAaL3DQVORiXGT9gQEY0FVzoyeqYsmBn7CckhFjZdi14cu2vq1LI6xIlDVEv4BY1Op5lhNvvyhjKsSwJZCjfi8OXa2Lsys9YZjm/L/4sgWvb0NfZB8af5agIzN5P1OZwnrg/Y7ZlCgPXnVNaqKZHsGM+zQZMtVt/SwHch8ub6Biw4M/9UdnhEXAZPab+Pcp8K4BqlDfEvxj1eteYSH0JDVVG74lPY5i0yuAd/R39nDyrMFgd2fdDz8fEhy44y9//yT/63DiAa4rPw+9HcrLyui22ckDcH1y98QhHizotj/7+REbg0cT7RIb50UmiI2AB3CkFp2NOxdjGHGWfuDPYbBjHjfbDbmhyCuc8ZqsITzMOGh9m5BodlPDzv/G/H5ZP5ptRADcauE27r9BRtGles2G5G5l8xiT23MAq6vTac0xzXuw1TXrffe9hx9g6TlEn7Lh7Pu5ZT3vfDeKin4kGcye5Nnc8Jt37cQHh0X0txvs8HKoSiyRAjhuzqQ7ohC/ys2PJlQgTaNLYHD5MWLNv2GT8hCeMmD//i2/j33/9PyEVH+AXPvcsZlIxZIO4Ml16lCMiS4nADQNzD+1WU6o7S+WSArjZrMar7NUplX1kQLQkwUh2CpkliST7xykIRUmq7tDHm+/dxY9eeUv6dT739JP47Gc/g4tPPo5UqSBVy9oD2SIBE4CM8CaPZuAeNz+tUxoFO4/7nn3/YdZZdA5GEw0nPedRnzvueuw5j7IvD3sdk885DnTxmGOfsxFGJPGi554E4I76Q4kcn28YuCv3Udvbxu7WBtZWV7C6sord3T00mg1cfvxxLJ05L2zKd69dx83376EdCzBIpKjmiYNaXUCMmUIan3nqMp64dEaSjWcvXEYuX9YKbNMDk/K3ZOJy3Ajwvf3Wu7h95670xmXQXyrPYHH5NN67dUd7QlfrkminzS8U8pibnUGr2RAp5iblzsiY6vaQzWUFPOyxN2CffUiTKOazyKfjKJdKOHP2tLDXZcUacJbAKa+DPXAzmbzITHKt2UpxTQqQSTTEcL+K5rV3sPvqVaRKecRWH6D/3k3E2i00U2m0Ti9j8Zd/AaVnn8MglYOow5l9nGuCrHkCnJr80AQ0g0up0B30sLmxgX6vrf1D+31cf/8+/s2fvYQ3rt/+RADcP/i9r8nY6Hwe2QI7z+U6DZgrQau1K/zNJHY4roVCQcByBq+7O7uo1Rum6pzMqtGKGCWMxkFLO795LiYzJFk+HKKUz+HMmWWRFXzwYAWbWzvowwCA7kILk/pOZwsTsBoa6WhpTGAAh4eaEFGEXY6cgF7mh+kBzPRM4MexeGoO5XJR2Bzra5tSXCNQhrCkbKbJXsZ4gmHsVgwW4RbqSVJgrAZbmWJ6Ddw7gHw2ibNnllAqF7GzvY8HK+vYrzUwINooDDcRETX2Qdl3DgIR2hdh4MrZTI8xuR4tbOCPAClh0krlwImgCHPNACBMymohhGHxmb5hIjGXoLweZcMpp66ysQSwEslAmC48HgshFC+JodnuYGt3FzuUz273hdmdzRTwqctP4eee+xk01rewcesWZgs5JJIebq68j/fW7mCnU0eykMOVyjw+XTmN+F4T7WYdfjmG9HICzWQT1U4d+XgRy72zaL3Zxftv3MV6excHfhxNxNH1BujH++gSyM14GGYDxBJxASrz6TTSiRgajQ7ie3E8kzmPv//8V3Du7CUB2SjX24v1sVffx3vvvIN3r76FXq2LlJ/GIB5De9hBY0gWbgNNr4lWuoXYDJBeDNBO1NGN15DPApWch3SGKgEdYeJ6CJAOyujWE9hc7WFra4gmZd4zA1x+5jTOXDyN+fkLOLP0KeSyS9jYqQpznZLxVPZguwYWzeQLBQH+Wp2mJLDbjV1Ut95FrHkL6eEBWrtNdPYDJPoFpIYJ7cObTKOYSyNIdlBvPUC9fQ9d7AJ+G0kW0xSzyBdzSOdSCFJknjPBz+S4NOx1mFXaN5YAI9d5t9s2CTHte0s7yh60BHPpaw0HcSmQEblcYWV6AhwaXr/02WbSOU75RxYMJJLwKIUfJKSAgjgh5Y4pNd7rtNBpk6XaleKkbpcgLsFWAlT0sZR5S/lsuTyRX6X/pqwgScpzKfQMKM00HcH+LgFcVXKwwKIAwkNKKMek8IniAQOz9ATA9cnAZe9bArN6DtuTkP4iexMKw5Socp9/aSGEFrsaW6nLxCTXg1DtQeUsB5J8poQyVS9ara4U1whDmcVcXfax7AnDk/s1gWP6mFyD9FuTQSDzxov56PfjOKjFsLpRxc5uTfoGC+hKppSAzQQsBC4PwTKxMHbcCGSoPrR6KQKoG0UCM86Wr6s+vlpFBXBVtYIjYO9dXSCj/mPGQC2c7lkisilsaNPDWAoDFAy2bC1rozSxqUl+qgnYPUiuzgluRvvXOCAT9sHTKzbXPtpMNAbXG+kOPDR6ATr9yRKhT9T3tecv55qnagcsAhOp0kRCXrP9b3mfZGKzwCeXz6JULuD04inMlcvIIo58zEc5mUaGQ12t4ev7q7g/6IR7fjSWcv1aGzu58baOtwH8DTAV9hPmfR8qutZnHT3utNfcfTD83eTVx3tmOnPDALzj7sAoGS/nFkDqMFg6KY6OvjYp3jxJDDoxN2F9ksiNuseLAriHYo1wYZhaNUcW1M7PqBtzKMaQVgcGgDCInzzHcD1qyZldX1okYXxBC+CKTLIFcAnEmd9dALfXNf3Bjawyi3a47vkzUL+J85sqK089eUWKNcVHERl19Tf54CblDNxxsQzdw7GUu349xBkbiwJPX9QkSqW8XgqvnUoQAuAGOKg28Y0/+ya+9/0fyvWzCJTyzrOzM7jyxBXMzy2gWqshnyuiVCojm01JrC4sTKoOdTtasGJafXB/ol3h2rEqDqJYYMAfkXg1yiaq3jDyxd25oTZW7ZcqpRiVIGtfQvUBC9ZYP1P3Cxlbw9jXT9i+nDY+oYW1ayXqler6kb3RqExo3G+vw6gwEISNqXywtWO2eI9y2VKYTsn/IKnFO5Rfotx+Ki3AOAurZPzYi9fnvqOItM4B9SvFF5bXjCyusUmSwwvBKVM2GZoCo9xnvRCRmeZ+rSU/FtS1dk+KfVWGw+yvBtC27cJstxAD4hnLP8q1WiB9zHM3Y3pogY6/4Npc/i7j7SgHhXPC1BCF25o9fHg4Fxg0c2WamoLdb82aOxQKmYKFiTY6PK+z500ApWWuuAHhpNwf59jITdCnPTLnI8NvX+Mzt+CzeY3ukvgYTnGway/0mTuPygVhxTcZgbZuHDaKi7XYwx5f7KPzt1UklDU3pWBJrieS6+Zt23luc2pS1maKtyTuMmvhV/7+82MArrUN4dyRAbDD5cyDiITyIwD3qBn96L2PcwQmpFs+ztM9OvajEdARIIB7yLGODM5EIOwoAPcEQNZxAMOk5xMFmaMc4PHg09r8yNKy5V0ApgG47IH7Lz9TkEtwgxfZWJz+INFrtBvOeA3U6FPyflg5dDgIs+ebBNRNm69HPbvwepx7fth5f1yAd9zcOe580SDT/ds6DO4xjmITfpBriX7npACuZUl/UMDPdWynjZE48RMqlqPz0n7/+Pu35fOaCFBWWgzdzgB/9dffw9f/3R8j7Q3xueceRzEYIJ/S3llegvKPlELTqupup4OtrS1JqFF6Z2Z2FvliSRJurUYTqcBHLpORRCPBKzqFDIBEtlQq7Zls7Eq/tpXNPbx1/Q4unD8jiWsGh5efewaLly9Jz8XYgGuOuarxgozD9uN4APeodWWdVgZo0WMfP64RUPK4ST/h/Q9iD486zXHHsw68O5fs8Y777lHz9fB7Jwdwo8zhyQCuBtl8JpJ0YaIykZAeuPX9HexurmF1ZQUrBsCtN2p46plnsHT2PKrVpgCu7995gD7Zqok0Gr0+9var0nNpoZLHF194BpfOLiKdTouEcr5YkQDeVuezIIESypRBvn79Bq5fvyUJEAb0hXwOldlZFItlvHL1TTQabVQbHXQ6LUnoLCwsYHFhQeQ+t7Y2Ua23TOK5j9mZWSwtLUlS6KC6LyBvNp3AYiUv/TMJ4C4szEnik3lvfs4CycrALUjSQBM4RnKMwRILKpp1dHd2gJ1NYHePdCns/fhlDG5eh8c+uIMYaukshk9ewfKv/iqSFy4Jy0qenCRgrMytBnrKMNRiDEpAb29tSE9DBnG9Tluu/drNe/gP/+VHePvWg48dwH31lZ/gD37/t8Opx/sXJEK2fk2MSyLJSYCQmabrWnlAWqkPYSWUiiWxe+xVTIkxYSFQwlOON0oeyNGdvdXaCbu2dP9S9ielIM+fP4dUMoG7d+9iZWVDWBnan2zEXg0DdcsRNsnaQ+tUki2aONMtYjwxIjcb2czG1nVYms1flElG0ILA4+LiAoqFvLA619e3pDekJlYcANeplD/SDkXcr0mqAgRvRQ6Q3TvjQLmYw7mzp6X/4er6JtbWt1FvEBgzlD8jj6f3Z3uD6lVEn4dlI9jXpZeXk2yQJOJY9bkmWTS3qAAwZaWFdUnYxTAXQxYu7Q8BrEAlFDPJhPR6z+fZA4/yfwSRFBirNZrY3NnB3l4VbTIcY77Mq5yfwaX5JWT7fZybKSGfjGN9awVrBxtANoZsJYP5ch4XMrMo7Ado3a8i1ukjyMWRWgiQOpNCajaJrJ+Ft57Dve/v49Zrd7FVX8NeMEQ1Hkiv2z7/SwBeNkCmoNdYzGRQyKaRCmLo1Lvo7g1xoXwRX/jUz2KhvCCatLQ1BH93drfx9qtXcf31a4j32To7SeQa5E92Bg00BmTPttBMNNErdJBa9JBZjKOfqiOXHaCUhQDFntcFYl3pd9rrZbCxDty61cTGNpO5PkrzRVx5+hxKlSKWly/j9NLTSKXmsbPXxM5+VXxw+hoshGDxy9mz52R9r6ytCMty2K1hf/saes2bSAx30au3MGgkkOoXkRwkkRr6yHtZlLJ5pFJDVJt3sdu4ib63jVQuhvJMUc6dyiTgJ0gx5fPnc2QPxJ6wXwmTavGK6VFrnnGvx3lK28NrVAljyvkq4Ma+hXHpraepdxbAeOgbdi2BOr4qBQ1k7bDndJCEn84gnk5jGCRALg3vedhto9duoMv/Ol2Rzez0BrKfDHtsL0DpTFKXfJEFpqIJWU203WQgK8uU/pwCuJJcIyhL9hkBXLOPaB9eyuaTyTOkGDnaXoCeJCcVyKT8NgFcDhVbqlNGWcFDBW6FJaoE5TDpqRLjRoFAzq22jL6i9AXndcva1nVt616lBzLvt8V9kuBrR8aW7Fth5g6pdqGSmCr3T8bRUHqP5/Il9DpDbG/XsbLZw+5+WwoAZL0LKDsqGNRnYMiwAnzrtVqGnPrvWosbArm2Z6QU6EoKMwQmRrQiZavIsQzu6fpi7r1qMlXBKYWKtI+yMrsVUBdQ3IApCbJdtdW1+CzyDARc0aS+u89YVJnHcfct1wecFPu5vjB74NaPAHAf291Se2yLZAyTJ53KiH8VJNl/XNlstJEs+GRsUCrnMT9XwaXzZ3GqUgGqDfitLvKDOLL9IZK9Af5zvIl7NEI2nnZYdu51u/fmxlyulL97TzbmOgS0RZhN7nldBuFRe6F9z86jSXEFxRyi1+N+T/ezUZ9S93yTYkX11yYXWU2LQaMx+bT4xz2fjdXdsTedr0cFVYcSOCPmtx3PaPwfjccPxSYOeBjd//m3O++tH2gBLrHdYtuUiRu2BxEWrkooiyS+Kd5Udu7oP80BKKOdBaAs6lpeWsITTzwmxY7q+rBAUDxo9Sci7bii89dl4I7PJbfnK+XZFcDlPpTLpqUXt3iz0le6LwBuMp3B7m4V/+lP/gI/+vErcn8sNNNYZB7nzzMmquHtt64hCAjs5pHJJrC8fApPPvmEtE5hvJPNZJFMJdWm0H3qm4IfaRFB4NoWcKitMlY0XJvucxmxR21BxMiuuvcroibjkzvMOKovSknpw2zgcDxNMYR1P9WWj/YbO19HfqG+N1ZsqF6xkZowhTem6I9+u/TRJbjNYj6PcRll+lmckpL4iHaa8wsJX+IkbfvQk8I/3zMyzOyxTmlt2QxcKM669JxgI9a9+ru6F+j6M3uJsQu2OMHOce7jsr+YsbS/uXuO2Dwzui77NfoZc9qxxzK+HkdAvPvMx+wMZawjzyG00XJb+lzd9PK4TRjtqcflZSatNbmuh0Bb3GMcysdpQDj1x+aBLXDr5qdDxqqzb9m56x5Q63/16UX9BE5W8ZecH/uZMJdibY9txWH71FpfRZQ/jG/gnMO972iu055xBNLymWoRnsRTxjeSIkHrV1H1xbYPML6UPceXv/y0Fkmb+1C1ktF/WvB2GFAPRdPNGD4CcI+cjo/e/BhH4CFMysd4FY8O/XduBD4ogGtciIiTpX8eBwAc9/6khxD1/e1nQsfjUGnTNAB3dPRnfuf/nPi8/8ULOfyLzxTGNhHXWTgqoBEncFQwNHZ82ZRsFVLEkZ8UfE2bjNaR+KAOTPS40ecRvdfjzhM93rQAdNL9uPfiOirTnK/otUxKoLvnOerzUYdp3E2YPPonucaTGJFpwXPUGZs2L9zXw7UwbZGEBx0HcFUKMI7qQQN//e2X8NK3vo1iNonHzy8j4/dRyCSQz+WFuaAJxbgkwvZ2d7HyYEUSZ6VyGZW5OZQrFTlWq9FAp9UUVclUggGNyqWxZ5lIBUqgTGm8Fur1JhqdAQ7qbZGMzScC1A4OMHfpIpaeuAIvkRYAl86hALjO/R22IdMBXPeZuWPlzg3bK2kagHvcGngYm/Ywnz3JXJq2ro76rhsMHLdGTnoNk+/r4wNwRQpXWDNxBXCru9hZX8Xq/ftYWV1TBm6rjueefx7LZy9gZ+cAb7zxNt6//QCDIINYOodGt4v9WlU6wVUKaXzps8/h0plTIpF86vRZVCrzRrKZ7CoygJo4ODjAgwcPcOvWbWxt7sh+RxwukSC7JIliqSJ9pZnAb0uSfigsoLm5WWQzGayurgi7s9vvS9BPqbP5hXlZQ5ubm9ja2pbiB/ZyXJ4r4cyZJczNzcj3KZVGsIiFES1hwQ9QKJRQKBThe8mwClt77nmIs4Bi5S4Obr+PzsEe0Orh/DNPYfVb/y86772N+KAtvU9jsQT282VU/t7fQ+Fzn8cwX1LhTbLO+gSEtSpddjfDYGCgRjbU1uaGXNOQya5eF912BzfureFPvnMV1+6sf2IArp3TCq6MWJeH5yUVAmwyx1QfC/ON/YRTKBWLSPiByMBXBcBlAYpvoF59njYB5AKS7joaJQ61LzALWi6cPysS8g/uP8D9lTUBcO0+oJKY4j2Z/zeV1QZIjO5V/FuS9wIsGmZplBVzFIArB1CmisICZFQMhc2xtLgojOvdvQNsbmyj1VGJU/tJvcLpzNuxPexIANemMVS+mCU+7Oc2UykKgMuv3nuwhs3NHbS6ZLzwnGTtaX+zSQDuob0/LFQyV22S2eH+KZX049Jh4/7VUIo7tO+xAXYNM01BKLYCZZKcUrJx2fOYUK1UCtI/l9dIUIXPl2z8zeP+zokAACAASURBVO1d7Fcb6A2YLKTViSMx8JGP+3jizDwuzRfQa26hN6yitJBD5XQZhUoWpWQSqf04dt7YRvt+S/rV8ute0UPhQgGz58so50sYbCRx6we7uPHqTaxX72HH76OGhPTjjgVxBNkksqUcSjMllPJZpJl8ZPEC+7v1PczkFnFu9iLOLlxEOkhLP2xu5v1YHxvrq7j645/g5ls3EAzYCy4hDBTKxnaGLbT6dTRiLTSDBgaFLgrnk5i7nEE/W0cq1ULab8KP0+b14HkDKQprNgPcu9fBzds1VFvse1nBuYsXsHR6AV7gY2b2NBYXryCbPYVu30ezzX6pHWFf0lYy0X7q1CLq9Tquvvka5mZmkU3FsLv1Dpq1d5H0DhDv94B2El43hWQvQLKfQG6YRylVQC4TR7V5G3uNdxFPV1FZyGN2ni0hKLNLKuMA8Dg/VLaYyWv2n+Xf9GO016yoxoe+je1Zy9cFwCUY0NdiuWFfAVxh55q+uD3TZ1bBNFt4QUaoz0a8QCIFP5uBl85i4CVFGpjs226LvlZDCnkI4AqI2+mi3xmg1e6hzT6zAZ8RGcRWgpPyySprTJYssbVA6vnUFoika8/IAvMeKassTGJl9/b6MbQCArgs5jCyoNIOlwDuEEGcbZbJxGVS2oC4huUkpCnTnzBkERr2o2XlcO0x6T0m1T7m1+o4En4mWM39hwA5x5ly2lS1iA0pmZyUZGKH+xFbLcQ9pNIFYe7evbuJnf2B9Ky1dpf2wIJ2StBxAdxIQlESkOPFvWqPDWNW/rU20jGAxoBY26MyzJOLgFQG1cr/E4DXzDMPy9cJ0BC05vznyfhMWRxE0JbHlGcs7Ffeo+nNHS02EkbUZGaN6ydbexj1jTl+tZ4/lYF7ZUcBXGU9GlakackghWi+MtuEqTcYyLpmC4h8NoVKKY9LZ5awRHWf3hC5QQxlL4H8MI5kd4Cvp7q4S0GQCTFPNDaye7W7h9p7sjKu9juu7R87dgTAHUswR/aUafGn9U/cuRb1rV0A171ue+2jVsrjikzh+0eMR/Rc02JQFzCJjln03iaNdfhaBIQ79Kx0oYU/0fcnxeNRX05MiwNwRO/RBXBVTcAwFA3LVgohxIZbAJds3MkArl1HFsR1AVzKtBPAPXfuHC5fuiCFCTYTJLZV8kInB3AtaDK6nwkArtFtKBYyyGVTUiTD9UMAl319k+ks6o0OXnntLbzyyhtYW99Eu90UEJdMYRaUrq2t4dq1G+IPs+gllfJwanEOzz77DPb29nHt2rvI5bIol8soFgs4tbCA5aUFKeLO5XNS8MjCEa5jeQ4C4Kofq3WFhiFtbkSKCSyL3BIkIgCNWM6j5o5Rfzhyzh8CcI9nP9uxHsURkqwbFRK5AJWcnDVZasSZHxEANx4IOMt4Ic5e6NwDE1QeYAG8yjQTzOVnaMPZEz6RSIuvaJnfcv9hr3BTSBgWFPJ6tHDIqjjoW9Y5dcFYw6Y0Mv/KVB8HA8U+c78ykvzR9RO+b55pFFc/bFMm9/sd+dvjAOxYrtCMaQjimoO79kg/P87AjV6Du3dFbWj4jE+IuEzL++h2MH6QQ3mUkNk8Gvfxa9XcyNG5GA0JozYunKPOnn7I1hl/RLfeCLPW7GdaL6eFeHr99lo13rcGmu+p8pfe8/j+p8CttFUyxxF1I+N/yGftegzz3loAx/e+8MUrZj6b40aPL+tuFG+OxW4OyeoRgDttJTx6/eMegROak4/7Mh4d/+/aCKiE8if380HAi2Nxqcjly94UrqjJS4v+ztNTANxffz6LX38hP1Z1fSi4iIBJdkPjpWjPAP1xX7cb2di/kapMvhdlqYw5OZEgfJKDMZ6AnBzkRp1VdwjdY06S/HE/G32e7v3yc65zchJHyz1e9Fj2eNOu1Y73Ue8fNf+EYXPEZLPfdSuu3eM9zNyeFjxHx9YNkKNjE73fac7m2LibMkrpriU9z/p4+4238f2XvoOd9XWUC1nMlHIopFMiMZjP5AR0YBKQjDsGDbfffx/b2zvC+OPruVwOyXRKemGmk0mUCgXJaHbbbXH62B83k8uJPF23xwRsE81GXap7O92ByPIVi3kUAoLD+wjmZrH45JPIFWeo2CQ/JK9MWwf6iQ8H4ApTSoA4ZeC655o0D6Nz+WGe/cN89oNa5uPOcXTQ8MG2hMnn/OgBXJXdYrDgCYDLhMXWxhqaB3vYWV/BigvgNuv49AvPY+nsBWxt7eGtN98RBm4nFiCeKaAX91CnRGyvg0o+jS9/7jlcPL0gkuALy2dQKFRMNbX2EiJQQICVLMp79+5jf68qfaGHw64EPGSWnFo8jQcP1oRht12tC1OIgREZhUx6NOsN9Mh6okwmCxsGA61+z+QkoUKJVUqd5dMppLwBTi3M4ey5s9Ind26ugnK5JFLL9XoNzWYLMzOzKJdn4HsJE+iJNpHK0jbqaN14GwfXryMNYHe/gcs//3lsvvxD1F5+BcNuQ8CnZCxAM5VH8JkXMPflX0By8Yz0lYRIhlJSVpP9VurWJmekP1O3jfXVVbknjiPB5Rt3N/An33sb797b/NgBXNsDV6yAMI1EWNP0qjTSZGOVyoysFTzlZ5nUswxcJuEK+TwyqTTarRYOajVJ6KkU6Yj1Gt3XDgXvYaJE+yimUwlhZ2QzaWxtbmF9c0sBWJPUG7ftlrEhFt4kxhx5LZPAicrTTdr/jtyrbSbIArixIfK5NE4vLwmDZGNzB1ubWmhge1MJV1eScqNA/igbFa12H7cREQA31kcy4Unv5+WlRQGm7t1fxe5eVfYJ7QfFgg0D4IqXJX+ElxC12+48sHZ9jJFkeoBGx2nkQ/EJKAs9mkjiuZRcxtlhQVwPqYSPbCaJdDqJVCqBTJrrUnu/bmzvoVZvh+Atrz3Rj+F0pYxPP76IrHeAUq6NcxcKWDhdRCKb0H6ZVaB6q4nVV9bh73nwewHYEa3rDxAveigt5aVncLJbxtrbDdy5fg9rB3ewE++hHiMjJJC+ksWZsoC32WwGcSZ1KAfPPmiDARJI4rknXsTizDkk4xml/fH+EpTM7WNzfRWv//gnuH71HcS7Q2WdJBQc7g17aA1aaA6baHkEcFvInwuw9FQBg1wNMb+KlN9GgsBtvAfEOnLsdjfA1vYAqxtdtAZ5FMuLWFw4i1yhgP4whmxhHnPzF5HJLWCIFDqUCWYfVZG91J6AfC6UpH/3xjXMzswgk4xhfe0NVA/eRipZg8/ijG6AeNdD0I0j2UkjNyihFBSRS8XQ6t5Ba/A+spUeZheLyObo79BukLXal963WrRCOWz6CcrEld7ABmQb9GMha1Ul6SjPGAFwyb7tsf+cMispoSwKKCLlacA6sr0NEycWCwTAHXgBQHAuk4OXzqNNdi19p1ZT1A4o30/wi0Ale8xS/rjV7KLVGcBPJIXpqCRYrl6Ov5GzFSl8iPQxpY1FtFca5xopRgFwLcARQ7fLvvNDtPwEyNkVBrEpQhEAg8ChHG+IhLCztBeg3I5Ik2siLiYNt83fNulnYiUL9on0vF3WToJflRQ0WSgfoE/Z6YsMcr3Rxd5eHb12H6kghcAP0Op0cFBroMm+ux4Z30Ps7TfR7fliT/T5qb/nssPsuo7aEzems7KX9jMugKsXH96A+rChnOgoWWrtiuvn6z6m0tAqvc0no/8KcEtlm15PAFyOLcciSWligqICRLOvtfbqtfGk7bVq7Rxf530TLJ8WN9jX3bjH/awAuF0fbWmIfPjnqR3ucUZyVvZQ3bhs/3A7PMKMZI/jLgHcPtJBHKVsEheXFnBmpoKyn8RsIo05yp7HAiQ7ffybYgy3E6M9aFrceNy9TYpXJ/n7Th3V2F4je8ARAG50VDgeo0KBw7kJUaMwDDX7jNxnZgFcHcqRnx6dP+48nbY/HxmDjujl4fqYFH+5YxU9ntgUp1D90LOIALjuNYdzzkV4J5ADVAR7lGeInmMSgKvzTYstaKvHGbhkSSqAq0Au95meFG+6AK5lOFoGLou0WJTw2GOXcfbMaSnm1Ker7SHEAE9g37r3bOeSXbPj93IYwBXh/dhQih3S6UCKrYQxzDYqVEVIprG5tYfvff9lvHfzrhSKplNJBAnG7FlpF8IiqKtX30C9Rp8khmTSw9lzS7h8+TLee+89vPXW2wJM0x9kvH/27Bn8zGdeQC6bFYbu7dt30Go2RYmrUi7LMVkEyILO8P6dnJYW8NCX1VnpFsI4EjmRp344h2X95knzXOx5CCTb84wAXNePs2sxZCw6i8UtGpdjhnLPIyDeynUTwBWAlqphbBAgjFoFW6WCjyxbSsjzfe6/BHt9X4BfP0gKqCuFLEalwPbZlZxEQNkUqww2knm27FuxE45KxegWFNSV56ASIKHNcH1gnoPKGzamkb+dYiRb+BA+sGkGZWzPG427+3G5mnA/d9pjuaSXUXgRru1x2zDqAXtUbsa+F43VdFXKaEy9E3s+9187b+TfsEBryiHMhqEh1jhwPvqGMr6n5WrcmiH3GPbZRI/rPjf39+g+PvY8pNWFkUy3bGDbq92oDUmpgCnIs60F1PdRhQ+1W9peTSFgVRlRtSLbN1tfU1ttn4Beyee/8ER4STpsI6VKWT5SCDjOnpfn4kgo8zvff+36IxztyBn96M2PawQeTbyPa2QfHffIEdja2hxO20A+6qF72PM8LHA72hzMlWuWeew27F8vX1/F//i//enEWyR4++sv5MYkb+ymIpWU4sw5P1N6m0Q3Sv4dykM4bx4nwzstCP0gz+coh8ceL3q+j/r8J7nuD3vOSQGtzo/jwampY+S0JTzJPRz1mZM6nic9z3HjpaluBXVkHITVOkS71cbrP/gxXn7pJbSaB9J3sFQsIJ/JoJzPo5DJIZ1MiUwtfF+kk2/dvIX93X0c7FelgnR+fgHlSkmSm816VdhbZHElkglJGiaSKVRm51AoVQTAbTRraLUaqDcVxKUEU7/TxtLcAmq1FuLFMk5deQKZUllk96Qa1/YTsUs7YhyOf66WzTBtRMOSi5MO+bhdeejr+UCnOeJLpg/UCeb38WP1wa/N7TU67ShuYsomT+1n3SBSX9NQS8mEdgFqT2b+R0Cn02lhZ2sNtd1t7GxuYuX+A6yurglTvNlp4fkXX8TS6XO4t7KOq2+8Jay+XsxHIlsE/KRImw76bcwX0/jK55/H2cV5kR9bOH0WuWzB9IFUqTX2blxf28D9Bw+wtraB7Z0dtBp17Y3Y7yCTTuGxxx/HzvaegH5bu1XsHNSwX2/IOiiWysqSkX5VPVkDtXpNwFuyfska9vwApVJReuvFBj1Jzl68cB6Dfgfnzp3G+XOnpTBid29bQNy52XlUynPwfTJwdZwk4GLa92Af1bffxN6N69LPkbKapz/7GXiNOvob69i+dx/ZVBbtWgO9IEA1m0HlmU+hdPEyOoRBKUFpepOSaThKZJqeXrEh+t02NlYeoN0iMN2RopCbK9v4z39zDdfufgIA7k9/gt/73d8MA2WpRg+lkSe51gT9DE9AmLoqLcpJxnHLpjPIZ7OSTNk/OBCWF62n7SUZnauyr09oraCJuL7Y3FQywPzcHHLZjEgzb27voCetE408tUnujXwBc90mmWIzNLI+TCKGyUvbM8ku+3EzNH7vbuIqhBckuaCgd3xINncWZ04vy/xaW9vC9s6eAgUCNrHvpTJJCKIct+foPnOcLSEDljKDfZFwzqQC6cG7MDeLg2oV9+6voFZvoUvlWlJORQmCT8wwcEVGejqAq2ma8eKeses2yT5eZTTRYe0Ur+uQLzfWDkP7ZbL3J1lv3M9isb7sW4VCBjMz2qN1d6+OzZ0DNJpcUwS2YtKfOheL4XOfehyXzlAquYMzyx4WFnwEqb5O03YSjRUfd36yidqtDtLtBDzpbzpALwaRR45lhsgVM0gnZlDb8FDdrWKvt4GqN0Q9lpYkYbFcQqlSQS6fN3tuF91mB4NOF4l2H8VUCS88+wXkU2TfJwVUiXkxxNkD1h9id2cLb738Kt780avo1TtI2P5vUkgzQKvfRqvfQttroJOpIZjv4tRTOeSX4/ASLQSUTY6Rd9oCvCbg9QT87fYSqLfTaA1nkAjKSHh5JDN5dHpAKjuL8twlpDPz6A8CdDqaXPf9hGHBE1hUScdGsyqJ016njnt3f4rd/TeRTB2wGyqRbsT7MQT9OBLtJPL9Ekp+GYU0E6sbSGS3kZsZIJ1nYpXJIjoefe1JK80fbE9YgrgqgEwAV3uEcZ2r/DABATJh5W8yV8nClR6uTIqyTx4BXAXoQu77UBm6ZE2ZpSXHjAmDJ8AgHqBHMI79cDMldIdxNFst6QfbbDakzzv9MOmNS6C5T2YPAT5Ifz4CZpyMYaEKWeOSkCMTNyZgKy+WUsianFSbIGw1XpswuyjLTAAXaMR8UZbQvtgBheB13hPAxQABhkhSeVpARF9Z/kYaVuyOEHd1L7eSoXb9Kahixj1S3CpJSbEVmnCUBKwwTNlOIY6Dgw7WVvexv9tEQDZZMinqAXsHDQGzZZXGuCvSgASaYDfJ1ag/zrHQfUTtgms79TV93S1wHU+oyqfG7IabuLR2OppctucSW0uWvunLqHLJ2ieWLOseJ1Hc9NyWvrJkf2lCXHscm0S/AU8skHUI4HJiouPiPgETjOQ/b6zbj6HamQ7gfmpnJ2Q8cs3KeBmg3AUxdQxU/pVrKxkboJRO4sq5ZVwiUzCTR8VPItMdCPs20enj/y4CtxK2hYBNDI/2UteeT4oFo880tPXT5IZDX1QfqXtMOw8O7RETQFZXjnLivKLNdXwBux6t5PUkANceJzqHo9fl+v3uZ6PjY9+zIMCksYze66R41gqATJtXUd/g0DGOiLdDMMUwcCfFEeJ/TJAMta8JIBsBcC1oq/LJI7lk7jGufPIIINFCQbGjiQSefPJJKYCjL6AsfhO7HAHg2vF15dmj61XVsuy8YyRP/17t4dxMEcmkL8U3bGXCe6KJS6QyeO/WHfzZn38L71y7qUVc0t4hi6WlRSwvL+PgoIr19U2wWKjfo/87QLlSEIYuW8S89tqrMoa8Nt4fGcbPf/o5afnC1775zf+C+/cfIJlMShEqVYLYDun82dPCsCegTLCYPev5GV33fLAW3Lc5GVU8MJ3E5f5oKwSssv61IZlqOmBUIBOdN3bNWBbvtPXvfi+6D4jvbqOIcI/gfmZAKSMTq1dh+9VyP1QBaZXP1xiJYDpBXRYcS6sAfmeoymQeAV0/kPdEclZeU7DX5gr9VFo+Y/vYEiim+onkRKTtrl6rVVvg9zVOGP1oxDm94MMF19w1Y4sWVJpZexpPyh/oa6NnYs9sFQ7cmMk+O/13dE1mtw19oGmRg/YPnuzzu7bK3buj12zL5KLnmLzXj/aX0ecjKLN5wz2PNueZTmJRf2CcgRvaNZunMxLKk+yYBXLt/D5sM0b+i+Lm48CoHR+CsnY/tnMutEVG7pgFBcKoFcBX/w0l4U37DSHs2nknNSsO0G6cJk1PjIrm+OeLn308HFYL4FoijfoMquZyaN991AN32hJ59PonPALHpjk+4et5dLq/IyPwSQG4kzb944b4YQHcQ9jFRABXl9rL11emArj//Pkc/vkLucPs2SkXZIPaSUGMvUfXiVRN/+k/RwG60WDouDGMOk5HXWP0Wk967ElO0Em/G72fsSTzw04A4yyd5B6nXZ8NBCeNs7qnH42pnnSNH/bej5obFsAl60acSt6GB7SbTVz93g/x6ne/i26njnwxh0w2i0Iuj3Iuj1xS5X1YfdvqdbG9vY3NzS3s7x+g1e5KJWk+X0ChWEClXBJQqt1soJDLCuuMCcZmq4HSzBzKc/MiLdXtdQTArTVqaHfbyGRSaOzvYfnUMlrtIdJzpzB36RLi6UwI4Ipj/SGH/oPYoA87j0/6/Y/ic9Fk4FFz/KM436RjuEmfaedwg6RJiZfx+1AAV5x3qWTnbw6AG/PQabWwvbmKg51NbG9sYPX+ClbXFMBtdVr47M/+nLBpb999gNdeVwA3SOdQnj2F1gB4sLqGZv0A5xYr+JWvfB5LcxWks3ksLJ+VpASDbCZPu92+FC3cuXMXd+/ew8bmFqrVKvoDrgMgFXiolItYmJuXHryU+aw1u+j0h6i3uwjSaZRKFSlaaDdbaLeasj4o81gslVAsltBoNJUVQ5ij1UC31RTQ78rjlzEcdIWNe/78GZRLeTQadfmvXK6gWKzAiydCSUjtVw3Eq1XU3nkbtbt3sfDYadQPavAoj5ymzBfQ7/bhMand6QiDZ7fdRnL+FLILi+hJxN4VYE9kYkNpSU0OW8nPQaeJjbX/j703bZIku64Dj8e+R+S+1F5dvaO7egPQAClwAQUjRZqN6dtIX0RK0AxFzT8R9UVGckzfNd9kYzaCxGWGFAWgVzR6rV6quqq71tz3yNgj3GPs3Pte+AtPj8wsdBO04VS2RWdWRLj78+fv3ffuPfecu4peW5nFdCS/XN0VAPezXyKAq+PNjpeQwXU0gMPe5TM1rDoTaJNEAc8Te1ctE7hPYt/UwRWwRZzIkG00OZChwRQdxwrgsrbsHOsjV8poHDawvrkpEqAymg1bitcbBTxMfVtXPkuCSlYWi5CSAyy6cyZcB4ysnQNC2HXHmlKVD2aUgAAqMFWr4Py5M8J+XV/fwsHBoQBQSplQJpjYYQOAn2RHTsXAlfGuAG65mMe5s0uYrlWxs0em+wparb6w/UQzWNAfR0LZAB1iH5z9gv1bV7t4dQaxPcakRIN59nzynXFVuLFbFkDCBjCoessaozJEKEvno1YtYWG+Bi+ZwPZuUxI6CEJKYILMV3+AC1N5/Nqrz+Lxx0pYXvJRq3WQyXSQYK3YIIn2TgoPPhjgwUdNZBsV5PoekkFPWP8CSA2TGCT78NM+fGQx6JZEuaKXrOMwMURrmMMwmRQFjVKljFp1GsUi7RrBTh/D3gDFTgLn587h8tknkPJyKvXLxIZ0QgBcZAmQ1fHpz9/Hez9+C/06a91nBRgmO8RPBugSwB100EUb/VwLw6kmqpeTmLmcRaGSQDaVlKSS4bCFYaKORKaNRNaDl8oh8KbQHy4hGGTh9xnAzKDrp1ConsHM4tNIZWaxv9fGzvae9N3c3IIAkwQxldHHOuVk8AVoN/fx4P772N37CKnUDqu2yv2w/mw68JDppZDv5TGdqWG6nEWt1kNpqoVcqY9EWoPuCc/IsHsDGZfC5PYJzCpwSwA3TFbivGQwVRmSTGChbLIAtgbEVYCXLF39rpXstMAMg+4E5QgVqyyoVKgFPNawVcniAWvK5sroBh7qjbYkHrGGK5m3rOc49FXaWevyasID69BKgNeqDEjegGVueiJ1nJa1gkEyY0ENiKrMG619S/CWDNzuAGgGCfhMoEqk4ZFJ5LHmLVs7RHLoiyS3nFeC0RrEC6cQ64lz7+kCuJSf1AQRzm0BcO2cdZiAVoZX5fx5Ek1CJAs4CNLotIbY2GhgbfUAzcOeBBnZ/2w358kwkZS6vRpcV6aUG7gPJ7ZJGjsu8cOAuHEAtKxCMbVM7b7HXTfcwKzrfymOLrx+aSdVEPisCeAyQYAt5F46L3Vk06b+nHK+RiVnTU1HVyY6GqCerFsT9kacXeWnJwG4L+7ujQFolsUzChY7NZDt2s29RtofoJZL4bnLF/Dk2TM4W53BVCqD4KCBRLONdN/Hf6x4uJUJE3IntXG03k3wJV1/j39bXz66LzWaGGO23z13dI8xyReL+njRf5tSlrrfjWmzxM2deeo2KOpTuv08GmcWZjEgcZzPOUpGswN5YhKD7iKO7q+0VaOkDXMfrixwnD8Xvd9J/vZor+NIlEb7Kwp4uPsj66PwN20u55OVryVIK4k4hs1qa+Da3xbEteewii9MYGF5oeeeew5Liyy7YtNzjMviIO+TxobsCZw54Y5BrjWKYRi5XkmboX32MTc7JaUnmLhDFSwmAhFkoYTyzVu38V/+61/ik09uii3JZFMihXzp0kWRRb516wtsbe0gl6W/XkSlWsSZs4sC1D548AB3794VRR3aELaNwO6VK5cxOzMnMYD/9t/+QmrRC+s0mcL09BSuXLkgiYAb6+s4ODiQ+MDMzAxm5+YEOGb9XdZtJxOYNkwTpjj3VHa13+8iOUzKmq79HE3MOLrrHO33LDhkZJijcyI6Vl1bbPt/tPdjXlOEtarnU3BW5uKR/aMF+0jWIGhrGIkS89Pj5H7Mc5TESFNPXmRnTd1yWTP5N4EzYeByveU6mUImzTq7WVUfEUEKrUdPyeaBPxBJa9kjG1UPtRchgzF6z3IvEfDV9pudN5YZ7M6d6JzSz44qA7g2RlnAmgDlrrcWxtVZ48K6R+2glPNyfibNp7ErRILDk2JJdn10wVB3bI3szEgdY3ws2nsVr8Mk26oZNcQJ57cm6Tk+ncN8lu9L6YpwhXaVGd3zuWPcHcOSImjGqasW4q5bltkaMmyNSopNnjP2KMq4tUxqtUgc6+Okprh1xX3oatu07156+fGxdcTGx22/xzFw7Zi1gC9P8EhC+ahdfPTOL6cHvmJo+pfTyEdX+YfXA9tbm6fgbH21+3Y3DA9zpofF7yxJS1eD0f/GF3sDwP3Zj36OP/3Ru7HNsQCuXazdTV/cZoEBJLu4uhvw6Ml10QlZuJP6IgrgRjdccec9qV9dR/WkDc9Jn590reOOj44Fd/Phbgijm5KTrmk/d+/T3TjZz0+6t+OOl83Rkax6N8/xeLlq9x6ijkW0rXGfn9QHx/a7YeASwOUtMCuUO0TKhFIW8eO33gSBmExOa1OV8gXMVKookRnIzFnPQ6N5iEaziW6f9dV6CCi5lCsIyEWpvmKxpPU5221xLnNk1va72NneEhbX7NISKtWqZN+SNSkM3F4H5UpZ5BxzmTwGwySmz11E9cxZDFNpZSlZmVE3WzNitU56rnFj4aT+fJjPlHPYfgAAIABJREFUo9f/RW2eO45PO2bdY05z3dN857h7j5vDbhuiEvBx9irqgETvIbxGPIDL+oCUH04k0pIwsLO9jvr+NjZX17Byf0WCB/sH++j0unjVALi3763g2ifXsb65i0yhjEy+hN3DFnb296TW67mFKfz2b3wHc7USSpUa5pcJ4JakrhEdU8pUbm/vCgP9/v0VYQiy5hSBUGbcp5Oe1L+khPjt23dV0iygRCbgM6BSKCGbyWF3dxfNw4YERuhw8z4W5udRqdZEPrnT7aLVaqHdagmraXZ2RuqnDnptyY4/d2YZZ88uCXDM+cv6t8ViVRx4G6yVQAABXJ7n88/RWF3F0tMXsHLrNpLJPMoXlpAuFCXATwCAkuasm8eawPnZORRmZgRITgz7wgKmgyYQns0ml+C4wHkI+h1srSkDl/Vy/74AXOusKuPyKGtyNEeFuKVy01or17I0NTOY9q5WrkhgnAzcg3pDs98l+/6oxPpx80kA3ICykUnMzkxhqlZDp9PBxsYm2r3eiIEm2fdSb8tkJzPCQM1mG8wYCwAoyEMbbmWUbaDLgtB6rwYUMUHWIzZyxD5Vidh0KoH5uRksLS3isL6PtbVNHB4yoUDrJCkQ9HUCuFYGi0Cqj2RiiEqZDOAllEsFbGysY31jG+1237DmBCI6AuAS6IiurSN7b9a5SfbMDcDF7SHEljETIubHllzQeaHgCZmbtqYwbQL7c3amIvN8a/cQuwctCRhLUkQwQD4R4HvPncWvvHIBFy5mUZ3uIJNvIJHoCpNuOEhj78EAN97Ywe6tBDLtaeQJRJIDKWxEohhZDDwfnWQbHS8B3y9LjdNu4gBNH2gHWfJFZV3PkV1erqFcmUIuX5Sa3RkvjVo/i8fPPY5CuoIUz8l6w5zrqaGQFQfJoagNfPz2u/jsnQ/gdYbIpjIi28550U8O0EMfvaDP/6ObamJYa6J2JY3axTS8bAf5bApZsk3QReA14KXbSOWARCaPRHIaA28BQz+FXrsjwNxgmEFp5grOXnwVXnIO29t17O7sSmCSADRt5NraBi5fviyS0O3uoYKn7QZWVz7C7u6H8LwNeGjDC2gbU9JnaTL5eh6qqQLOLkxjbj6DYrWHbK6HVEoBf09kkvuSNMPa0CIvLAxBDZqTkWvkDjRoSRtPYBYJw9wik1QZuMqeVEZl4CcNQGDON6pBypqsPvpkvVqGu0CiBHBTWiqAYH0yh/YA2G+0cNjsCsOUgUJlP5i6vLTJoveehDckwK/sRt6H1vVVJg2TN8iS5T5NYEJh4DJo6AuLS2yKANAeepRP7kEkrFuUHk6kpHwG1w/aLSYtpBJDpDy+FBQWBq4EpGWI6M6ZF1B1yTEG7sjnGbGujKQj7aGROebhMs9EdpknIFNX5d19Pwl/QEAf2NpqY2O9jsODDnxTN5v1lskI0d0E5ykZuGrLo8FVvU5ggNCjJW1sO2yw1LY9bs+uAeGRZTHX03/ba7tt0HPbYyjzzDEzRJfMW3kRpIfUVGTN2wylSk15A1OtcSTrLoxjmwhkmnBkn2oVpY5xtt1j3L97ZOB2kxMllL+5d2AFbqXNyqSxMtqhBOPItMp6FCA76KGaSeKZ82fwxNIilqvTmErn4DXaSHa6SA0C/O/VcQB3BDo6ihbu/nmSf2D9Pfs8XN977L7N2IuuM24wfNL19HmGrKNxQEOPsuehzY8mbY0vbmHg2z2new57Ty6jMxyBOgft9eL2LnZcu/cTd9/RJTHax1EA98i1xGiFP0eOn5AwPTZnnRq47vHRuaX7I2V92r8tu7A3BuBqLVxhsw5UPjkK3tI+8hz6W5mxTGDJ5XK4epXs1GmTBGQUa0YGY5xFFrencG2JfaY6No8CuJwr9KVZcoJ7DS4yIvXM9+mPZHLY2NrD2z97Dx9/8jn29uuikMO1klLIrF977drH2NzcRirJJO0MqtUSLl2+gOXlZXz88TVRHGJ8i/dGyeSLF8/j/IUzAso2Dlt48823cffuffmb/VWplHDlsQvo9zu4ceNzSXClElee8YSZaTzx+BOSfPXpJ58hm+P7WUngrlRLeO75b6BSLqHX74ppJ+tPbLYBs2zoRccuAa6j6SejuSX2Rhn/R8aV8547h6JzWRKpLI18VL84nKvyfBw1GrmOSTiShHkjTysKMwb4Fcal1IK3mRgKBGu7TVtddRcmylL1gMlbVjUjlRY5bGFFcv2lygXXN5PZkc1khcnLZHoCgPybiXYsSWHngO2TsG8siDt+f+4YdUHPqOS07ffBQGtMW3vK3y4Yqmo/dkE8ysCVnGGhi062C24SbdwcintvzPaYxI9J9su1HXHnkj5zANyoXbP/NoVXxvYX1vboNXQ7NP6erhOjPrRjxTTE2nZ3rEb/dtcwSXajGoCpYet+18aqmYAnc2WUPBI+Fzumx64RLgzmMeneUXdXtqH6W483i6e7x3Ce74svPj4Cc+U6Zu7Y43UeRxi4MleM/2jO+9ZHtx7haKedEI++97X2wKOB97V256OTnbYHRjVwraz/2Ib65LPEOQAnH+V8YyS94V7YGv+HOlOkosHkoBvP+vv//kd458Zq7AUon/zPXyqHC5D5ll3ERguTeZ9Zu3ZD4wK4dnPkOmziHEUYuMcxbk/qgbjNafSY6PXdzyc5tvYeH+b5Ht0U6pWOO4fbp9HvTTrfSX1y3OfH3W9cv7htitbIdR3J6Jiw55p0Pfe+7XejzsRpn9NJ1xqdZ0gA2qZG63MhY+6z9z/EtbffQrdxYOTtEshnspip1jBVqUrtTn63fnggNTdtfS6yZOiYkbHLTFI6Fdkca7nQ+SUDYigso8YhA687KJSLWFxclOBTf9BFu8vabR3UpmrIZXLi2PSDBGYvXEJlcRk+ZQOd/1xRoEljZdKzf5hx/IuMr+hz/irXixtXceMo7hqnue5pvuOOyei1XYA27r5POj+POa7t4/dvAFxZJ4yDIM6sZiRTRrndbKqEcn0P6ysPBMDd3NjE/v4+eoMeXv72q6jNzOPeyrpIiq1ubIsMZbZYQX/oYb9eF/nj5dkK/slvfhdTpTwqU9OYX2aQQxm4vHy73RbZ5Du37woLncBngpFrygj7A5EbzqSSwl5nnWgCHASalU+URNJkTRO8azUICgZIplOSTc0Mdf5e21hHs0lmFdlkA2HYzM3OCPO232uJ/NnSwjwuXqREGcGaASrlKgp51mwn0Kx9NMrk7nbQvXsXh/fvo1jKorG9jcLUDJI1lghQCS8mZTDKnspmpSZwcWEemWpVauAmgoECuJbZY7J6lY2pspt+t4ONtQfCwBWGWhDg9treL4+B+97P8Ud/+C9HmfEMarmBgqO21tbAldXJgKZ6DF9kUpCBS8k39g2Zh/1BIAxcm33v5o+4c8B1/vV9Ux/VgwSnCOCyfwiGtYg2GMc5DEBrmygTagFcXUM1iDeaN6ampa0BF79WEKAw55O22GCRJSqr0y1BSMqeZlJYmJ/F4sI89vZ2pY4zxyJBBCYZKICrGf9Kwz3ZbTmOgavOupEaHPrCYq9VSjh3dlEYy6wHvbG9i06HIJWy5mxdMWERGsCJbGBrU6J7LpVdH0+yskEQWQqFF3H0xz3PMBJodtdbe7zKJYrQtgRVWU6A0ufnzi7LPfFZs/7tfqONgc8xQfC2j0tLFfzOty/iuSermJ0fIltuIZVtMx6HVCKLhF9A78DD+vUG7n3Ywt6XAVI9D2kC3pThC/JIEKD1+mglWmgQaPQqUv8zSLXQ7nto9Vhnuy/ATiqdQzZXFIUB+yrnyljOz+LCwiVkhjl4fhIprsfw4Q86CJI+hkmyPg/x5Sc3cP29a6hv7iFNlkwyrTLIqQEGiQEGQ4KQPXQSTQSVNqafymHpqRK6iW1g2EE6mUYmTcasDy9NxivllSkRWAOSs/K4DvY2EAx7GHgZVGafweUnv49UZhkH+200Dg/RJ2gZDCU4vLu7LwBuLpfFx59+gEKugEI2hd2tG2g0WAN3FymvjSEBviAlQfdEr4XMoI/ZYhnnFmdQm0ojm+8jle4jTYlnkb0kq1VrmwsoT2CVoKatsW1q4orMsE/QU18Ezdg2PmNKGAt4OvQEyA1YA9dPyj5HwGAD6vC5yF4sGKDHvZNEMZWBK+xSAUyTCMjGTWbQGXjYa3Swd9hCo8NEuqHWPjVMYZF6J4BL8DLQJA5JJOF+TEi9XH+1qqpIfwqAq1KQsrczLwkkSh1fAriUUPYExG30AwGTEyllSRGc5SudCESOOc33E6z3pzXSZNxR+dwE3mU+qZyD1lAjGGtYOfxb5aU18Ktt0Tqq7HvaSQICKuHnY+gN5Lts4zCgDGgazbaHrc02NjbqaLf4DFPCEhbJPwHfCZKnlN08BuCOdj0j+VN3HxS1scIYM/KDYzbBBBTtumNtsLs26PdDYM9th9oy2tqkkdsOJKmLDFw+DyYWEVAhe432RuyOSVRRqxzukyLFfvSqlhFJIM8oRZzWf3HXut6AEsoJdAbxNXBfPTg0d2nuloFiU09vFBA2dfM0K4cJYwEy/Q5qKQ9PLS/isYUFLFWnBMBNdnpI9QdIB0P8aQW4aRi44lM7JQzi9sqTfGx3LdB1VsFNSaZyFnnt46Prnb2PKPA7ye+L+uLRf9Pjcd87ujKFyiJRlphc0ygsue2K8zXDsWnUbSIgcxRIdMd3lCU6yf+MAri2f0f9LElh4R1G++xEBq5RkorrL3eu2b8teDWyJ6YGrkglj+yM2horoRwFcNUm6Yuf8dzcGtH+FotFvPjii5KExlszJs5wCULq9HExCPdZuX/HAriiZqEAbjpN+zfEwAK4nFepNB482MD7H36C9fUdI9lPJi2EfZvNZnD9+g2srq6j22Vpg4T4F5cun8f09DTeeOMN8XkY36J8Mpm73/jGM3j+6jNS63Z7aw/vvfcB6vWmyC8TLMzn8zh/fllqs3/66SdScon9Sd9mdm4Wly9dliTI13765oh9m8ulMTVVwe/87m/jmaefwq0vbuLLm7eljbVaTa7FRFrux7W/TYkD6lWYRKOonZa1zTBao/5mdL9ubV+071UC19SRNUxG97sGmTL7ah3LykwM55QmVnGttUAy1zpd+2x9ULv+K8tfJ4Ru102NVNoiC2CJ/WTSVMr81r9lw8gYTDKJdDojoK0kalAJI5VCMlPEgOUc/ED6j0xeYy5GE5DPP0pAGesru0g7Rumo/390TbPzhYcFAedMCPBG2UMKeoZQYNxccUumuDYlZhs/esu15fJ0HLszbufHJY3jzmm/T8WVo/5eGO/kvswyuN3v2X2Nnie096PzOp0iJcQMsGr7wu45rJyxXa/c7+lYtnEAlTNWRrip32wGmYXtNQk1TCA4bg1Sv82CszaebWp9x40NXTz1FfP5Cy9c0ac+VpYm3KdovHw8EcNe333/7WtfnOyQHjdIHn32qAd+wR54NPB+wY57dNhX6wEBcE2QLwxzRQ3t0WucFKQ/VavGVm93J69HyzsTM4PHg3KykIdHjV/enlrIh/qP4wBcV0LZnii6udOmmcUwAkjYhTZu8yGLrQPgxjlXp+o786UjTk8k4zC6OYme+yRn4mHaYvskesxp22Cd5+Pa9DDtd5+d/Ts6bidt5ifdixsLPs0cOO75ftX7fJjj7YyS9lvakbBxh7h38wsBcLdX7wu7hBm3DABPV6oC4JaKRZGAJKNRJF4HdEjoBKSF6UNngEF9SrDmizmp3yIsB1NrjWDuwd4ehn5f6wNlUuj2upIt3OmSQViRGjnBYIiOP8TiY09gavkMBna+qiEYMV4edkye5vvHjYvTHP+w3znN2DnunCcdf9Lnx83RuOvGzZNJc8o9/rTtcJ2X8WMUYBLbYNjjBB4l61iCyBk0GnXsbq2jcbCD9ZVVrK6sYmN9Q4A3shSf/sZzKFWnsbq+jVu372FlfQs+kijVZsTx3d7dgT/o4uxcDb/3W7+CWimP6tS0SCizNi0BIl6a2egrK2vY3NySeWDHOCWQ2x1NRkgnkpiqVvHgzh2dG5m0BPPb3b6AuYR4GNSgjDJXLCYz0OGmhDId85XVVWHaCFztSu9WS2ge7gszcX5+RmRuS6W8sOosgEuAS7pIApAmS501aXd30H2wisH9B+gd7qHy+EVh7nqDviRwCBCezcPPFpCZmUNhaQleIa/sYmb+i7xuyMC1Wuac8wzc99oNbK4+QK/LWsIKTHxpAFzWwP3XP/whfvjDH8qwOO14OGk+uePxvXffwR/+r/9CM9Btwq/IbIY18uz3w3Fm0rAlwBIycHldZrbT5jExhc9pb29PwHoaNAlsSnDdJhYzmKStHWNaSYo237UBdiBfyKNWrUq7KC3XaLbkOF0jDNhqAdcjSg8mcGjTtnlmqdMY7pvsfim817BN2m6zZzJNM7eubQQkWWB5eVFA3K2tLdx7sIqmjHO7z1GOV7jPOsFtsZnuJtPcyqfpPWuf6V5IGY4E9uZma1haWgCCAe7fv4+d/aaA5xoCI6AVAsfhWHJqLTmSZNIPBtg4NiBhmRROkG5srE7Yg+peLgzj6e4yZHCWC3mcW15CsZBHvbmP9Z1t1BuURc4glwxwZq6HX311Gt99YRbLc1kUywlkcj7SOQKtBMYyUot26KfRPvCw92UXd36+jc0bDQSHKaT6WaSDNJIECL0BOl4XTQTwE3kkqF6RIovVQ2+QQN9I/3LdJms2k8kjlysgXyiiWqzi8cUrODd3GV4/I/Li6XwWQ4+8XR9IK+u522hge2MLn1/7FDc//BRed4C0l5ZA8SAJDLweBsM2ukEbFFLuF7soXgKufHsKqTLr3jdEsp3lGNKZJFLZJJJp2vIMEqkyMtll+MMBVta+RBC0hD1ZnX8Wl5/5AbKli2g2Bug02uh3e1LztdPuSNB4amZagsEfX/tAEsFKhTT2tz/HoPM5pspNpJNdYZEOCJ76rIfbQC7Zx3y1gJlaAYUcg54+UgmywBnI1oQGlUlmXVkisaYGrkgUM6GAL8vI9ThcISVoQaCYksMqO8zr+gRguYYEKQEZE2RFssK4sP85+Gi3AkmYIVObTFyVIuR8IwuTMB3lf7nmpdEfJrHX6mHzoImDdlf2SQLgmtmpUsPGppggo8597smsJLj+m4xI2nAJ7mlBvZAVwqcv90LwNolBP4VWO0CjwyQBLmce0mmVTyZAm0l5yDCAnFT5ZAEYhf2hQK3UGWdCC9+TILzaASW00E5qwJltVwBXJQS5T6Qd7hO8S6VRLBXBsr6aqKNwrNYV5r6TdRdTODwMsLF+iN2dljBzKUWusXVVZ6AkuzwTB8AN7aFJ+ojUarM2wQZMKZtKcEPb7HjPwrwKJSvtce61dMFQIN2mpo0YOYalRYlilm3gmKCkPaWluccmkJHJaM1b6SSTXCXJQHpis3xyRBz9Ga0ZxlectCZb30VvzTBeHJNPALfeJYAbvw78Sr0Zrm/61yjwO/KD3WRmsuaYQNXvKoC7tIjH5uewUKlhKptHqtcT9m0qAP6kEuAmBXocwNV9PvauXZ8yzl+yn9t12IJ8FsB11w3ZU5kTm2Va127zvhsPiOl2s0cYr3nvnl+OdxKu3HU8PF/IYLPjyU0i0PMpMOC2R5ew8D1C6epSOfK0hg1ml9hJvqsd//wt19NN5ygAP0JHzLlt346tqbr4j/rEfmd8P6NjTrdSdiSHILX7rnsf7jyzifViJwwD1zJq7Xu0cVEAV0BdqYOrDFy+XPBWpOVln642lDaQAO7LL7+MYiEnIKmCDCqCLvsWByCxz9MdT/w7jgCg/az2Uc+akLInak4HouwiEspS5qWn95nSGuXvvX8NP3ntbWxt7YufzkSnaq2KM2eWUa1WxVfa36+j1yXb2BeFhjNnFoVt+9PXXsMhfShh/yZl7/r81efwzW++iFK5jOuf3sBPfvo6Go2mqBRRXWhmdhZPPfk4Mtk01tZWxQej7aYyRqFYwML8opSWef21N41tGCKXT2NxcR6/+f1fwyuvvIK/+Is/x2s/eR3ZXF72TtPTszh37hyeefZpeQ7c5xcKaWSzaam9LuPfDBQ7TqS0xShB0FhEZ99rFgNNyHLqmRszpTs5ozZjmbRmsI6+b1BWlbkf7R3NmDV7XN2C2n26qg6Y6Sl7fh0Zdg6F8Ul1ZXR0MCFrBO2KjddkJH5DxwsXcPUtQ1ugdokJVsJkThdlbeR3uWbpumUdF56K+7D0SEJeE4HDxBizXI2QT7UBZk01BkPXcccRcuyDzEn5T8s9SJKWzDtNitPPw5XLMlPH7KixBfLIzP3b847mkXnGcdHh0P0Zv9aobqu17Y6PFV1HrG1RM6ty2NbGaJsss5bJb/oa3bs5r31Pz60tt3bP/S3zPmCSndZLtuPc1qDVZ29AWjMPBNC0IO3I3hivafRvp1dNR6mtsmv0OAM6upbJdx1QWdct6xna+7HJDA4D14w3+6xURQW4evXyqA+0HQ5ArOLf8Sz60QzRFv7s4y9PcEijd/Lo34964OvpgUcD7+vpx0dnecge2Nrc1O2xu+JFAlZx8auvHIiNpl45i5m7iTqe5DG+TMdlG0ePF2YLgGf/l/84sadcCWX7pXFnKFx045xC9xh3cbbvxwG4x53npEd6EoN3zEmLOVn02scFO+PaEj3e/Xd0nMRda8xpOzL2Hs40Pmw/ntQe936lJXERkWMe0CQn+DT9eGTjNCED/KTxMfpcixeaBFADiCU87G1v4fq77+LLTz5GjzLK2axs5CuFkgC4tVpV2LVbZI012/IiC4YoBucTHUOy97KFvDgMknFK1kUmJU5bMp1Ar9sCBn2pocMuJKNAAnO9LorlEor5Avr9AN2hhzOPP4GpxWXJGDUtNuyJU9/pQ3/xpHH60Cc85oCvajtPc/xpvmObOOm7p7UD0eMf5tpuG44EOA3gpzU6R2FOcXxFQlkA0iwOD+vYXl/BIQHc1VWsPiCAu47Dw4YwZJ974SVUpuZw+/4KPr1+Uxi4iXROAFwCHJvbWyKhfHFpFr/3g19FrZhHuVrD4tkLAuDay9frDdy9c0+AXK0BS7aUj3a3I+O51+sLaFstlbC+siI1CRmU77R7aJI9ks4gmcxgd39P6t6aanwSyKIMMoPTbAuD1vb8rAnF+cfaujtb61KjdHamhvn5WVSrZZRKRdRqU8jnWLNdJZTFuZaChuy3PpKdNoK1DRy89Q4O7t/G7POPY7B/iM7GGnqUTs7mgMo0/NklzH7jeRTPn8MgTeCAUq98KdNWJWIVHOAPg/hUbuu2DrG5uoJBj+x8C+CyBu4N/F0AuFGb/e67P8O/IYArjmvo1MatSzZod3R6hnsgrqeFfF6CVGQPUPKassducERrVJq1KaKoIdeVfjJgnrQLwmKgxByfM9mD9cOGNEMdcSlOKf/WPAWT/W+y3jkHlAE4HhCYtHbaAIdAI1K/TAM+4WoaSntaGcBCNovz589gaXEJKysPcPfBigFwo7Jqpp3Synj2VZxtsfPbtk2CD3rHcqZCLiNM84XFWXRaTQFwtw9akgAx0lw1gVD5tw0+OElr7vMdBVSEqRKC3UfGhW7SwiDKiKBsoOqJAK4GPexIUJaEykETSpqqlLC8OI9MJoHd+ja2d7fRavOzLOarKXz7pSJ+49cruHwui3Ipg0w2qcAmQU0JSjLIRuAuDT/IIKgDe7e7uPduHSsfc/76SHeANMEo1rPHAK3Ax4Cs2GRaQFwypwNK7ybIAg0w6Psi7Z7yWEsti2w6i0qxgqcvPIPLy08jERQFwE2mPQQJH8OUMnk8f4igp6oZd2/fwQevvYXG5r7UqiMA6yeS6A/b6PkH6AUtdLwA3Vwf6eUuHn+1gsXLWXT7LQNEEajzBLylAoEwSlIl5PJM2gqwvnUX7eYOfD+BqYVnceGZ30KuegWdjodus41Bu4t+t2vmZBKVGssyALsbGzrGgy72tz4FujcxU6E0fFfZJwSafO5bGqgUgZmpLMq5pACPWgeWdndgADGVwxYA10onC3vEgrfKJNExnZDkMzJufZ9AMaWGAwFxCRqTSSkvPiQCuFKzjgk8ZMWqHDDZzgH6YvsH/UDqTktdXaTgy/EM2qZEFnkQJNH0PazXm9hpsM/VdtFOS01rznexg8pmleFtdlIEPcWGS+1Ygg86tyl1zPckEC6yz5SKJqhsAdwU+r00Gs0Bmu1ATBVJP+kUgdsEMpmkJGBkuCaTjUsJT0osk90rCpAmsG2YjBbQJaBMaWel4FpwisCqJk3R/hLEZPkCWV9TKRQKeaQzoZqABkqV6SyvIIVuN4G9vR62Nhpo1lnXkgFuajdTdllSrzRAbxNtTHDYGhVrR/g7jpUkAIENmk7al0feD4O/BjQzkpYi1Wnk7kXhQO57KGNIaxxTyjuQvXU2n5UaiMJCE9MZyoiGvob7zMddlpN8wTF/R2ziZBn+ng/UO95EAPcf1blPCkFDu7hZ+6uy3c6KRHYdk9YI4CY9PLm0iMsGwK1lc0j3B0j5TL3z8CclfwzAPc4HlUB4jLRy9F517dX11WX02mOtqgmHDMdcGMjWM8m+y9yPez13Pxxdr4+sSzEAriZk2GvYFdeOXU16GF3XJBC5YK17n8qIJ+Ne5cN5EzK+racl2zt937b16HrpPFMbx3HuXfc/RxNuj/jajvyx7b+x/rHZeAbcsUCxez9xvoZYNmP37PN0JV/dOrZcE/kKlQeMdHJf6+ISMOT8Y61cWx5E7I2pdc70EW6tmLgiAO5LL4kksJYa0b2NliClfTVz1h3z5m9+12U9H93XaSKr/iRk/U4aOz47Q9+Btt7UwKVSQSqJfjDET376Jv77376G7e0DWWcL+Rzm5+Zw8dIlAVzJwG21VRmDiSHFUh7nzp/B3Owsrn38MRqHTLxqi6+ezebw1FNP4qWXXpTkxrfeehs/+fFrkozIGEA+VxDp5aeeeRL1wzru3Lnx3PcoAAAgAElEQVQj+07GEqgaMDs7i/Pnz6PfHeCTj69LrVsmMXHPMzc3g299+xU8+eTj+E//6f/A66+/LWOeawilni9evIinn3lGzsnSCdxHT01VMVWbwtlzlHQuwQ8GSKUSkjiUIevUSK+qaR/BRiEwSpUNo0QhCUX2E8ukNfXHLVCmY80k99jkFwMkqp0zK60Tsgpt8lGyh/VVQgD3aFzRjoNR+sIoUULnvwJ2BG41AVSuJ5ReN5GXAG9W9g/8Hp+HXdNEnlbAXCbisXxWWs6jfiQl71V5R+q1SukC/bcoz4gP7u7DDTnAzNdRXNLYNGUzqx6VZdFq+Ynx5FQFdM2cdFWHTIKJHGv6WpdvTe/U8jOqeuIq/6iJMsCqSQXR9d9yl6xPZZJ5bVKXsW1uXGK0htsEO6durbt+jLw3mxTjGi2bYDNKarPjxiZeh8A81zruzewz4/NTNq0ZrbKfM8dZOz7qHjsQQz/GppiObU1GbuxoBqj9d/zbUVKQBZutz2tljM39qe23aisxpW3cJFkzqK++cNmMKYcU5YLaEaBWxnjEm+XlHwG4Y4Ps0T9+iT3wcCjFL7Fhjy71D7sHtjY3xpKmRncbBdJ0jYlkQ37FvhlHjcOTjS0eJ10jRNROBHANo++dz1fx+3/8o4knflgAdxJgEQfeyUY9wpKNArBRRyfa0Oj1TgJw45wj95xHHCvzXEabx1iwXc8Qd48nPbHo55Pud5IDeVx/HOfIx7Ur7toTn6fuA50pcrLZfpj+Oem5x31+0jHj+8YQwJXcfG5UvSG67Ta+/PhjfPLO22g16sjkcnJYPpvDdLWK2ZlZZPMFbG7v4bDewMb6pkgX0p/Mpsm6LSJbrsp3gn4f/WYDgy6DNwFm5qYwNTuFTC4lAXoyDckm0Hpe+qpNEYDKodvtI1koYe7CRRRq00oukERHswGVerhfz89JIONJ/TopKHOa1p107ZPOcZrj3e9Evz9pvp9kZ+znxx1/mrbF3Z8b3Bz/3NSoG4G4/DQhWcnMGGbt5YP6AbY2VnC4v4ONlVWsrKxgfXUdjUYD6WwGL33r26jNLODGrdv48ONPsb65I3UXi5UpqU+7s7eLdGKIS2fm8Nu/+R3UWJOpNiU1cBmUGYoM5RAHB4f44osv0esyUJBCr99DTxhTBGo5nQgCJAUM2F5fg9/vodFu4PCwKWM5VygJa32vfiDMc5G4MvJa1WoN2VwO+wcHEqiWABEdWwQiH7a0OI/tzXVMT1cwXatIraparSLSy9PTM7EALueNR64x5cy3tlF//U1sfPQeSvNTyHUHaN2/j6DdhJ/MoD8zj+LVFzH3rVeRXlrEQJz2gRx/LICLITrNOjZWHyAYaPY/++rLtV8egPveuz/DH/7hvxgLTEyaQ64z7n7HDbhyPbUylbwfBqgsgGsdaQIp7rLorlVq8w1gSFDEALgMurP+GIFcStHX64dGEo6Z8QrgSma6CRRpLV+Nhdp+deXL4+ZatB38jj1mfJ+gLrCsARLcBgjgssbZubNncffOHdx58ADNdid2vdNQFsfIZAA3Nrjq7C1MCzThJwGUCnmcWVrA3Ny0yO7fvXcXOwdtrT9MMNMEyzQ4baToIg/6iN2L1MCdtB5H9xruODlufxSqwXoIHAA37Q2xMDONxfkpwOtha3dT6luTgVoppPHcUzX8419bwNXnspieTiGbS6scLYNpZu9t2RVSAxUpJHwPQSuNg3sJ3H3/AKvvbaLzoAGvS3uYIqcTHcpCsva8BOTSSKYJ4lJ610hgs64fJYj7ZNaTOZRCMVfEE+efwnNPfBNZryb1YocJSoYPjA5kwmBrAfqej52dLXzw5tu4f+MOhj3GpQkYp9D3CSbuoxd00PWG6KQHSM61cf75LK68NIthikCqCYgTDBVGKAODBHALSKXnJCFm92ADh/tb8JDF3JkXcO7p7yNXewy9XlIA3D6Zt9xDdLrCjJ+em1WwsdOVeqGd1i72Nq4h0buJ6TID1030KWlsANx0qoeZ6Qymymnk0kOkPSAtdcAY+CfDR+PtCiwS8KY8vqkvy6AvWSRSI9cwQCmJbCSUycJVAJcA3BB9kW5WAJeA9DBgSI5zp49EknKQvH9eh+dlgoZKMTNpgWAwjxsME8JGHpqatqyr3kUSu+0+NuushdsTacTRUJf5YuqGmZrlmsChwU4FjvkvMqs8UXFQtQJTI5K1eg2AqxLKCfQGKXTaHg4bfbQ6rKtHxRWCtENhf1HynC+pe2skkzmehTnCJABDGrLBR5k3EsDk+AlBZSWzGiCWwVifgVwD5A7YbgWGKRlqt+MSsFXxclNrmKUF0mi3POxstbC92UCvyxMTwLXgtVhWY1/D5A1rP6LrhLUbo98CuERk/VwlJsd/jgaA1aaHhfgk6Ezet9w3QX8FkciK4/gWCdJ0GpkcmfNpE3w3rXdYwrH+Zkw7XFt33Bqi7TwOwPUMgBu/2n6v3jLj0GVnamDYBmDd/bykAxHA7SmAqxLK81ioTqGazSFJ/2DABBjgTys+bjKfIQaYjb7H+7X3+Yv4Y/Z8cX52eD71UaIyy7Tnx+2Jj/M/Xf/bruOWzafXMdDUqH6hJmFY1Y9wvRxPROIeVZ+rAkAC4Mj59Huj/7tJTZF4kAUQov16nM9+5F4lV8QFp48yrR7WF4rzI1wWrlg9VwaZcsm0MbJP0pfUvu2TdcvPOAcVwHWBX17H1sLlukEAl0pSL774gtSmVrasJuIpnm2Y+mbux/WbHTuTx+g4gCtlTZLA3AzVe1TCmIo6UvqE/onv4513PsBrr/8Ma+s7YktZJoPg7IULF+T+fv7z94QhS1UMyh/Pzs7g0qUL4vd8+OGHcg/0dTj2eX9PPPEEnnrqKUkQ/fjaJ3j33fdFoUZqrXpJOf6Jpx7Hvfv38NFH15QBmkrJsZcuXcLCwgK2t3bw4N6qJqTk0sgXsjh7dhnf+c63BZT967/+G7zxxs9EYYMAOo9nmYT5+XlpE69H+WcCuwSFr159XpJNyfjl/rpcKaFSKmJ2uobF+QXxqzjOBZTkXkNSUXVtF5UhY8f5jlgmAaAsoGtUd2RiqKiyVTCT8SyveAaujl2bVBquNXZMR23H0ffDJIroZ65Ncxn4YoMi6g/aDKoz6TzX+w1ritIvEQZvIi0+tYCEojakJXaUKelJQqAou4hChPYlS2gowKvXtbEazjFr+0bznv0ngKPpF6sZYurBquHhHsionQhL1ySuynzTmr42OUUeiSktY/tD5jqftZNIE13TqRwlVnIECBsA17JlJQlOk8at3bU2Y2RfHAA31qc0QKbBjtW+ukCp9K8L2Ooz4ZzQZ6RjKs1km1EpCpVA1vu3I8La9vix4trPqF0ZPRfTtqjtPunfY+fWzYIzf8zcMF9SqeMRzXds/3P16qVjAdwRWG3P5SS9uBHBRxLKJ62Wjz7/u+qBrysu/XfVvkfn/QfaAwRw7SJz5BZjQFy3DuXX0iWaNjZ2qjDz57RX0K2Xg62NHxj6JrLAnAzgFkc1cOM2TrpWjTsb7oY8vLi70BoJKkciwqQ5OdJDZmMTV3PNiRZrQm6YZT3mGI32CeMyGLpnigHA4t5zFspJzqfrJNvNk+twTnpyR1owyvQdZQc43RdmNYZvTnzK42MoJstVN3wR2cnI2DMaMOFYGl1utL0/dlDGOeRx79kxdNoR/jDnnXhucy+awKhsDXGggwB3r3+GD974KeoH+8LA5aaJWayVYgkzc7OolKdwQMbH9i5u374rtUC54WTWLeWPkckhlckL88jr9zBoN9DvNjE7V8OZ82dQni6jOl0TCadOpysOcbc/AIPTi2fPSoCq3+sjV66gMD2LpNS70d6xj8DkL4+6zB2bk/p4Uv8eF1Rx+++k7532+cV976uc+2GOfZjvuu08AoY4WZHR+4m7RnSu2WOOsylHP7MArh0F/LdK2DJIkUxnsL+/JzVw63u7CuA+WMHamgK4hXIJL7z8CipTMwLgfnTtM6xv7cBL55Av10RK8bDRQDYFXFyewW/+yiuoFnOYmp7D7NJZFApkpKnzrwDubQFYOfbbnY7IG0rLCJAwOEDW08DHAWWSW03s1fcE/EtnclJPl04vJZul7qyInGnQr1atybVYt5f1Mm1wiEyoSqWMhfk5bG1toFopSr2oSrmA6akaFhYXMDs7h1y2KAwja6UIJjEDn9fIJYbIsj7t559j972fob25iVSjCX9nR8GJchmJS5cx891fRe6JpxAUixLQQtAXAJeSogzKhwxcfZJ0pfl+6/BAAFypGSkAZIAvV/fwf71+/Wtn4MbN8/feewf/9o/+4EjgIs4+xDrbznpnHWdehwEIPgdm/DPIxX/bYJbKao+zi+yeQH+HAIUljfI9Bp4I4FIOlNJzPD8ZubTIDE6QeSUOumWlOQCuyyJx+8Hek+twu2tx9HO9XbPnMkEMBhzz2SwuX7qAs8tnBDwVCeWOArhH13YjfBwtcusYhvjrusu7JwF7y2KhPPiZ5UXMzU7jYH8Pt+/cxl6jqzV4xwBcDa65ALobpHHbauJrYwH8qO2KBirsPiFuTxe9p5FUn5Qstqx3H9kEcHZpDvOzVXT7hyK7frjfQDrp4+LZLH7jHy3he68uYHkxjXyRdkw1F8dYOFYeT+a1rfuWgt8tofEgjTs/XcPa26tob/SEldkdAj2ul9k0gkQGQwFGU/CoN2tYGrLLGgwR9H0EpKX6rJ+awsWlx/CdV34TWdSQELYia4UqG9WynUWqNhWg2Wng0w8+xPV3P0Gv2RdZXwLE/pAJLYfoB130EKCbGiAotVA7H+CJb86hvMSa5T4GQ7IKeybYLHp48JI5IFlCt9/H7v6WKAOkU2Usnv8mzj/9WwrgDsjAbQmIG/QHUkd8dW0Njz3+ODK5LALKzA58tA63sL/5EZL9G5gq7sDz6hLMJoDr+T6KxSTmZnKoFJPIJMlx1Xp5jLlTQUDARanZypHAfqLcsVBFEIDALeuqOpKaIt/LF2vFErQleAupF9v3Cb4qiEsAN/ATGAgzl3KVQ2RztDM+EgmVqaeiCWvlEgSWl/ztgXK64ioJGJxADykc9ocio7yz30K/r8/JghB2zmqMOZTVU3BHgVCBPQnEprUeHoPgHIS8DzkPZybluQ2A22z6qNd76A0CpNNJZHIJZAjgjhi4aZFOZjyYpeGlRq5IZBugie+RtWoSdCk9Kv1MW2dqWtsgn7CaDZtY1nvKLYoyhQ16jvKJNXnKAI2y4gWsM8z9ZAr1gx421g7QOKR0Y6hyoAjiZADX9l90DRnNz/DwI/bRtT8jCUVXqtmyt8TUK0DK7/E+aP+5NvT6A1W5GdW8zWqCBzvWeH8q8hD6Q5MAxrh912n2y/qd0M5Gfd6efzKAK89Lxp/u3pk04qw+Y3/r5wGyvQ6qCQ9PnVkWAHexRgA3D6/bQ5IsXAB/9jUDuFFbH+2f6L27a4hd7+19Rdfh6FrtHiugh8P0sr603TuPAAMC+wTzaRQUtRixgCmrTf9JVST4Kwzq2zFu6x/yOFk9tfCmmU+hnKqZqbFzw70PC8K7/eauXe6ewd7vkTFnSlxM/Nz466EtC4H4Sb4E2+Puk9z+s8dE69iq2oGVPiUIGogvehyA69b1pN1OJxJSs5VgIgFcZXYqeCvJM0YRIW4vpTZN58ekPZyky43CZMrAZfJnKuVhfn5aEo8UYKZCBCWUk2i2u1hb38a9++tY39iRhEGq5BSLeczPL0gS4XvvvidKRRxSTA7h+xcvXpAxyRq4bA+Zuay5TfD1ySefxPNXnxcFgA/e/xD37t1Xf8hUUSfwe+7CWdx/cB8fffSRMHfZV5RrvnLlipzn008+w9bGjsQCCOCWygU89dQT+N3f/R3k81n85V/+FT7//AuR/rXJrGTgMpH1gw8+wObmpgKKCTJ35/Dss89gY2Md169/JvtrgrjVSgkXLyzjlVdextzcPHZ3drG5sYl8oYRigWofObkWJaNFfcIwMqX/XTa5+GdGD9sptWLXKf3+SQAuE4fGn607psc1EszufELyRNQOjcaOE8eKzkO9lhZYGF03ZOOoLWAJFzNGybqVsjoe13LD1uXvdEZYulYGmmWMCPzrXpx7uKTsOdU8DVWNzQHbwvQQm9BjBKQlMd8CfkxE09rSOpd1PktCMwFcJnE58Vd3ro/mtSkKM5r7Jkkk/Lf6rgLg8twj4NZKOxtlFZOgx3nlArh6TRonNznHlcnW+5OlzoylEajurIfKTuf4M4luAugaANfs25juF9qE8bIM4bg5GhN1x0mcTRnzeY6Ay2E8ftJ5ovbdtmAUZ47Ex/l9SVCJyCPz/eefuzgO4EbmCuffmFKHHVOR234E4EY920f//mX1wCMA95fV04+uM9YDm4aBOxn9NF93R6hrOJ33o1hYuMk+fac/PHgbnnsStGebaCHPP/jjHwmIO+nnn79YxD97kZKUEWA5IgcVdczGN1fRY9W9k+/YLrXnj8hVaJKVc3wEvD3Sbl01R2+PgbUGF9Wdm8l+dpsWA+C67ZsEzIxvQMczoY8DjI5CyOGm0u4p456LbpT5SfxmRT5x+mnM2TR9Gf38iEMpmzJzfmfQjDaeRpbmuNE8yVkf2zA5JzjShmNOHvfd444/9tzmXpkxyc3RvZvX8cGbr6N12JCanD4lk1IJZc1OTWN6akZqvG1v7eLe3XsC5DLjlgAuGRGsz0Y2JJ3XTNJD0O9i0GujUiliem4KuUoB5ZmqyBr1GWj1h2j2fBSmZnDm0mVxErkxTqTT4igIZcP+mGfhjp3oGHuYfoyOldNbp8nfdAMZk4BL9+jj5shJ7XnYYx/2+9H+Oamvj7MR1k6cdO9RYGQU1BLpIwa29QzWnFHakTaS9ZYP9vdR39vG/g4llNfw4MEa1tbWUD88FPb38y++iHyxgltf3MG1T25gbWsXiYwCuF4yLZLImWSA84tT+LXvvIRyMYvZuSXMzJ9BIV8Qm83xurd/IBLKnR4D+tDaTpK9rzUBCZKQ7UaGW2PvAM36AfYOdg1bKYtsvigOGsGcZqMhQRsGZGnvq5WyyJkyO52SZXxP6mAmkxK4KJUrWF9fl2z1udkqqlVmmM9gYXEJs/NzKOQKkmHNtnDuNLrA2u6hMIRLxTyKiSHyzTq8+/fQvX0HQwZBDg/hsQ7l0gLKTz+F/GOPw6/WEFBOzPdFVprMMLrZlGtTAFefg4khIpX0cLi/i62NVZEntQG0L1Z3BcC9ccoauEf3DqffEr///s/xv/3bfzk2bex4ilunovMzzkm1x9F5JwBP1QBbO4q/lc2l67nNgHdtkM3qJzgRVlwaClhCW8f+YwDNAsP09jVgqPKNcrwtdWXWtiiA6wZ+4wLQccHL8U7SPpb+QCAALtkXiwuLePDgAVbWNtDqsAZufMIagza+AbGjNsvt/5EZjzKhbNqd1FjzpL4zAdylJbLNN/Dl7ds4aGmChAK4NtBmlGBGktOWRawBXlf+kobDHVvHraESdHGAlmif2vtw37flMHgNZvZLaCjwUcgkcOHcIqZqRTSaVAjYRvewjdka8MqLFfzg+8t49skayoUsElzuOKSE3REyKLStDOwyLSotjNggyW/lkWjMYOX1Xdz9mwfY//IQ3S7ZtyxBMESQycDL5CSYJsFFZvUbmU2yT+x/IpXbG4ik4ezUEr77yvdRycwhNcxJ8gbrxWrmvDIXfc/HIB2g63fwxY0b+Oit99Hap5IA6+2SJdw3LNwOevDRTw3QSzXgVVo4/3wZ556vIFNkPw0w8HvoDzSRS3hgyTQCpNEdDLDNxBICNckKFs59Exef/QEKM1fQHyTQbjbRbbQQ9PrY39vDjc8/x9UXX0ClVsPBzo6wdob+IVr7nyE9+AxThS143r6c1x94SHkepqdZizqDUp61Wpn24iFJJrkQnHQ/JKDikLKZBGoHavvISh76ItVIEFfl4k39VTJwAw8d1iwdGAC3n5A2+0FKWKyDQQKDfhLttod2x4eXDFAue8jnfWRSrMGrOxwBTSn57BMAZv1ZArkKYkKYuAmpg9saeNiut7G110KH6L2n9dbJWLcShARGw/qznEhkShlVAAkgcg1Stq5AtgIimvqzZn6z7d2eh0ajjwYBewxF7jubTSCT9pBNU7EgocxYqa9HZjeE2ZvOpMbHdlJD/ZL4IIxzBXCVGWyZuBpsHqkRSH8MhV1tA6IimKiTTo5UEXZN4hX5ZT8F3ydreIjtjQa2t5vwBwTpOZZtgcrJO61ooNzalTG/IuKLRNcVsSWO7XbthwJ3GvxX+Wc+70CA226vJwxALuWUS87ncyZxyCa0WiZeaL+j69xJe8jT7pet1GXc+Ykv17uTJZR/7bA9khVWOxnWqrT7Obuns78TlIrutVFNAE8uE8BdwOLUNKo5A+AOfKSHQ/xZ2cetVOgLHueLW7t+XB/FrZ/uumXPb79ngVf7zHW86P7U7glGa+ukwEhMYlT0OnY9UnncvmGGak1k7h2oFEIQS8o9SK1WY5eMwpJIPds9ilnfmGBhJbjH2HqjoLupq+ms+2PzQXzko568e644/zs65ggc2fkR5yecNIaP+CkRoIaf20RI+5zs/jQEhWjPwxq4FjBi8gQTKXg81ygmaiqIpGCO/S19KxLKCUxPT+P5558TEJFrh3EJVDJ/VLf0aDLcqN8ibPKxfYwtX6JnRVJWLU2kWZifRuATcGYbfU2+THrYOzjE7n4D7TYTQoYCfjHJkraaSddMpL579x62t3fQbDZl/1kpV4TpyrH22muvyW9VpMlgeXlJJJS//eq35VoEWh88WJEWpVKszZ2TYy9euoi9/T0pgWH7m3vexcVF+ff7732Ana09WZdSaZaPKeGpp5/EP/2n/5MoMvyH//AnODhoiCoXb4VjnMBxrVbDvXv3RBGH+2QC7ezzs2fP4O7du7hx47oMGfY/4w6XL53Br/7qdzEzPYN3fvaOsIUz2RzyuSJmZ3ncMs5fOCf7+1w2h4xJrmSCJSWhw/lso2syWlU5xM4VE3sL4zsKlo7/hMBb1NfQ404HwMXZLzfh1LVX7nflGob0MT6P9W7C93Re2/ILGjA08ur8zbhMMm3YuZRXTon/LaAjxyMTUZMZTSzxWFYhI03imLRMfyM8b3wnU+/eJDJpXzDxgXtCZebL+DExORnb9I+MlDi/HwVwZb4a5Sq7D3L9IOu32qQpOactS2OSP9Q2hKxcO9ej57FJC1E7pebe+IWSsMYatmF9YqusYwFcy4jWWupaAmgUq40MjaM2wYmfRhpin2s4No8mHI+cI5vo58RK444/Mq7MNXVmGD9R8tLGQdeRfR9JgIeNfe7Zc+oDmFi0q1Cp9lUB/vG9l3Nh8+cjCeXTrJiPvvN30QOnj1b9XVz90Tn/f9sDAuBOQj5P2ysjzf3JB7hsiUnfOq1TOen4uNuITiw6pH/w748HcP/ZCwRwi2PZkO7mKC7TeXxzdXQ6u4uoey7rXI5/Pn4n487p6R7K2EbNOWTkaB7jVB5f1W4crLXyjHH3F9dS3fSEP67jbPsi9jjjIEcH63FjJvqZCzTF9o9Sm+XH/TwOoDrpKdhrR4+Nc2zd8XDSeaOff5XzhX0PbK2u4O7NG/CZ/d/t4f7t2yhlkshlFECqTc2Ik1Y/OMTO1i5ajRYyqYwAR3TOWE8vk8kinU0L8DDod4W5QhAqlUkikU0iV8pLiI3smb4PHHT6WLh4GfNnL4hss/gZJuj1sLbgYb8f7ce4Z/ywz90G+Tgnvmp74ubIw46NiXbyBGMcve+H7QdeNzrX3La4MrB2rrnAibUDOhY0M36UVGKkeKR21TAQB7J+cIDmwS52t7axtrKGlQfrWFlbw8HhARaWF/D81ReQzuZw89ZdfPzZTWzu7iOZK6BQqmHoJaUeaToR4NLZWfz6d19GsZDG7NwypufOSBCBDgQD43t7+7h3/4HU46ODR8lvDeb00fP7ygpOp9Hp9NE8OETjYB+dTguZbAoDSgPmClI3aGdnB90Og2/MYKYDPES5WBSoZntzS0CDbCopGeLMik9nskikslhbX5f5NDdXA+teUQptYemMALj5XF4C1+wXZlKv7/fw0a0NtIMhUvm0ALBl1trt95E/bCJPRqnfRaKYRmZuGvm5WSTyeSQyac0KxgCJoCfZ0HSYSaLSul7O2jQEUskkDva2sbO5gcDvKTMkCHBrZRf/5fXPcOP+Nv71D3+IH/7whzIE4sbSVwFvec73ycA9BsCNy0h3A692DMbNFzrvDJQyYGWBWqnZSQaEybwXIN7IEIbroWGOU5ZVAg7q4vJ5kmnN584AGgNn0ifCdNOMc3FaRVrUMmqOAou2H6O/3XtxAw5H702jBJI9L7WSFcA9f+6s1EhjssD65hYa7fZoPbTBolFQ2Uid2rXSbYu7rrvPfHy9NzVwDYBbKZdw/twyzp1bwoP793Hr1i00ukyQsJJv2mZVU1cmvh1Tk/Y7ul8I7XHULkf3La4dOsnejgIcph6iJHFITTwf1UIWF88vopBLiyz6zuYOUn4XT10u4Pu/sYjvvDqDhdks0skshkkjV2xkt/X5G4k72S8xEJbF0PPRT/oYehkkG1WsvX6A1b/dQf1OC+12Dy2/JyBun6hYOockA2gco0kPQxNQ4fOWCoiUv6Os3mAoAG4+V8ELz3wHS9OXkfUK8HtdAaJlXAuzM5CauIOsj+6wjRXWwX3jPdQ3myJ1TLalP+S63kE36KLv9dFL9tBLtjFItzB1KYHL366hNE3Ero+AEO+Q0pSmHpqXhM+A3NDDQf0QnWYH8AuYXX4RV67+E5Tmn0C376FZb6DXask+5XD/ANvb27j8+BUUSkV8+fktUV0o5QMEnS+R7n+K6dIWkt4BugMmjQHFXBYzM0WUiyzpQPYDMU3WzTWwtiWCELwN+gKKMBifMLVjBRgV9i1ZuBosV/lkBjyso/0AACAASURBVJSH6LD2rfydQK+vr4GvAG6/n0C7lcD+/hD1+hCJtIfa9BAzU0MUMoHIcDIo7/M/guuBgresNUoWrox35gcMldnb9j3st3xs7bZx2NRxIWAvr0+JagZOPTJhGDy0vE2t2UhWLN+X52sAHY59ATN8Aqb66gurmIBzgEaji27XB8l+uWwKmayHbIavlNRglPqDUmOPf6v0prBwmHQgsWCTdGVkHgU8dgFcW5+XIVxTh8/sxkX+c6ROwPlBO2DYT9w4KghqbALtEtnOQQr+IIn6Xhfrawfotvk57TYTImzIMcYyWoZHZGEaA7uUgjM62LVrYpMip3XtysguS2IEAVzuL3wpJ9LpsryIJkJlU2kUcnnZJ+i1af7c65pIb4yhOmn/6e6xJtu58PxRG89jyMA9PAHAlWQII+dtf49JJ4gSkH3KysBNddsoJ4AnlpYEwF2ankaNiXRGQjmNIf6sOMAXFK6YuKdwmUunk1C2ewLbH3Frit3jH1lHzEF8Ru44id/vjMcHXF/RBYZtOyxgKPVY6Z/1+mi322i1mlKL9Mpjj2Fmdlb8NgK7TDgJj+nLMSKebphsFsDVOs5M8jH9b0B2rcsdBs3tejRqp6kvG5WLHq2HzvyZtC7LPiUZso9PGq/uM4nuJ0YxATOO3LnmMufsWHHBWyudrBLJpo9Eiljr34qEsk9gPFRccKWUpW+MhLKyQZ8VKXmRqTcy61Qa4J7cgkLRPhmBcM5EjI4hZVUrwEabIf+JT5EWCWWuRyMA1yS3bG7v4r33P8bK6pb4HgRna9UiarUqyuWygJSaRNgTEJMv7gskgdv3ce3aNZEr5v6Xfcb7e+KJx/HKN18WpaD//J//T2HgsryA1NctFEXq+MzZs9ja3sLW1paAeLwOWbFnzrBWbRk3P7+F/d06uiwj45GdW8LFSxfwgx/8Fur1A/y7f/fHaDRao/LeBGmvXr0q90f2LUFl9oGCymfkvFtbm9IW/QwoFrK4dHkZ3/7WKyBT9C//4q/wxhtvSsItgUeWnrny+GOSsHjjxg1Zq1RCelbq+C4sLEpNd77PxCR5hlYOW8orKEBlwUV3Hxn+reUAomPb9Uf0s+MB3Dh75M616B7W2vZwDOku314nBJj1unIu87kmoGii5OjFWvGMzSSp5GISV+X+NalSy8pQapmlOlh+i3sLJm9lTEIak+KYKJaSTEWp8MDxa9m6RsZdE6vYJiqBGNvuzAn1k4ZIjMrMjNt/sXnyosqLTbQgGMtEu1AOWcBbUUyhXLMycMU2CNtX93QK8IZy665vIz6eHGJ8KAPYhs9RnzmZ3ao4EgFvbQ1bUaYw5teClHadN95ZuK/Q641KYYyUk0JQ1h1n8eNxfE2U79i2RwBcOy5G48Ox6XFJA5q8KoPnSBKT8whj42LfePqsOS70d921xWXgWnB8FKd1Tv4IwHV7+tHfv8weeATg/jJ7+9G1Rj3wywJwdfM8ueNPu4E/6dG5l4ibVD+7sSYA7nE//zMB3BeUeRW3gB1x3o58L95Biy5krlPsXksDvuFP9HqnBcPjnCdZsyOBiSMbzGM6xw18R4Odk5zbsXuJAXCj54y7/Ohe3NTtY9o5aTy5Trrd6NrTyFNzWLbj2W4njbwQnIhuqO2RUWc+7jk87DyI27RNaunRcWSYSwD6rOfZbskmcXNtHW/8j/+OvMfAYhKFXBalakWyVzsMFBvnKp/Ng690KiNyR9ygs04XQSYCuL1OS4KcRH8SBHKzadk50+HrDgLUuwNcfPpZTC0sIykyoqFDYeedey9u/500hk96WnGBlbhrRQNzxz1LO/7/vgHck8bZae990r2e1Ldq60NLHH1WJwG49nixL+Zi1qKK0JjHIDUdrUBq3Nb393Gwu4PdzS0BcMnAXV1fx0GjjrPnz+LZ559DMpnBzS/u4tMbt7C930AqV0AqWxAZ72ajiWIuhacuL+N7r76IXC6FmblFTM8uS2Y228/MXzJw791fEYYMgz0E4LRGD1kzHZUETybRaHbQPmwKgCvyw6mEMGEp30Un9bB+KHPAMjoZ4y4VcxKQOdg7QMoDcpmUsNnpANIxJk1vbWNTguBTU2UsLs6KNNji8lnMzs2KNJnITrI9XhL3tru4fm8P2WIZnaAnrLEC5+dgiGG7h1QygSAxRI/yncUMsqkUypkMKrk0KrkEihnWhewjGfQlqKq1PiMALjPvEwns725jb3sTfr87Yn4RwP3RG9fHAFx5ljGL11cFcK2EcnRcuuuKuxaOg4ghCBg9nn1pg3h2bmuwQjPOXQauu5br+ZWlMZR6k5YZSjaBBory+YIEVskm4DUY6LFlnvX7ykZTEDd0vG3GeTTY7K7Fdr5FA53j92cCNPJQdL+Ry2SwuDCHpcUFYWWsb22j0eKaMJ7QFJ4/ZODae3QDHa79iNoDuSfDwOVvJg1Q9o4SzgRxv7h1Czc+v4FWX5l1NliiuIkFtMN91uR109QsOyYpyz32JNsY3ZfJfUQA3FTCx+xUGefPzCEBH9usHb+/j/kq8L3vLOEH37+Aixe4VhKs57o3ADy+VHjFPm/tIwbTyG4ls4HWhM8qBeznsfbGAbbeaKO90hfZ9Ua/hfYwQI84XzKDNFlrIofngeqx8sM63UhI7VvWQhQw10uhkK/huae/hfnaZaSGGfhdFrfVTHou4UMGuBN9DHID9NDG2p27+OCn76K+1kDSy4stY9CsF/TRQxe9RAfdRBu9RA+DRBeFsz4ufLOI8kwCiXQfSAwEkNZSYxrgHrKdSEhizOFeA71OClMLz+HJl38PlcWn0WwHqO/V0e904fkBugw4J5Mo16oSKH5w754AGymvjV79OjKDzzBb2kIqUZd2MUBXLRcwNVVAsZCU+q1i1wKyb1VCWeV9Gchj3Vsm6JCFbFm5BJsNgCsyf8re4NogoCmlkym/6ZNNbwHcJPqDpIC3BHMbh8Dqahd7+x7SuTRmFwIsL3koZwJkGQT1COAOIgAuAT5bG1avIzLNQRKNrofNnQ529nsYejkwft3ra91GzmtKbKqMsUnAMYx0SdKRtYW2RZNGOPal3iwTgcgYJnhL2eruEM1mH42Wrnv5HJDPGQCXLFxeI0kGLvuUAW+CAAm9Lp+pyCMzdqsBSOlzWlCp/6s1cCVhhWPbI+PGgrEm7cXIJ6vohgIYwvgRZpuyhDShSwEOifOaesPBIAniBFsbh9jf6yoLl2z2SG3s6Lwe+QQR3871CaJFe9z1xhjNUb9aG8rvKKOHaTMMZit42+0RvO0KeMt74Hgu5XLIsoa1BLhti6xvKHCCHH/a/X70HqP+29Hz2AB1uP649vHUAK6wujxR3xE50rE9gAPgclwQwO11UPaAKwsLuDQ/jzOzs5gulEQ+mTVwk8NAAFzLwI2z2XG+b3QdO80+Nt6HHg+Eq121vsvRGpRxa5+7NrrrdXTt1jmpEqIEp7hnIODG8h0s7cDaogQNmXSl0tsq9859KY8lc5TMSu43LZuU84yfk5HJeRNmLZuULsMqdYGmsaC9uVdl6qndiPqh9vtxyXOjuWUYuNG5dtxzkb24tDn8cfcccfsQ24fR3wJ4GplWJhKFoDd9VJ2n/I70oSOjGgVwaQdy6ZSwT59++mlJaFEmoa4n0gcJKjAokGQTAe0dTAJw7XgNgSGt/ykA7lCVe/L5DKanyiKhbPeqUqnVA1bXN/Dnf/nfce3adalTz5qxU9USzpxZFuCT90FZZe5FqTTERGyCsGT8k/W6u7srQC3XVI69fCGPpaUFXLhwXj77m7/5WylVQ+CXigEEVCl1nC8U8cWXX0gSINdnnpfAKGvn1mpT+PjaZ5KARbAsnWHd3Gk88eQVfOtbr2B3dwd//ud/jjt37uOw3pB7Umnqq7h586awetkWtq9UKuOxx66ItPPOzp4kxopKBTzUaiU8+40reOmlq5Lw8MYbb+G9d98flS2pVmt47MplOc+Pf/xjuY6y2Wfx2GOP4bHLj8m9c49UqxLwLkr/sZxNqUwlJbVjUtNdZIYtc1We2ojYyDGlajphEslJAK6dS65P4c6Rsf1hRKo2aq/032yrjsdwTDkszzEA1yYJmHXWqFzItlsIs4ZNPFqHrfyx6GogYB1dAWtVPSpMeuVeg/OAUu/K3hUAV9iaLA2g79Ont3NEVdgiQWNTbUFMbmhEZeMs65mwb1mOwNSsNmx5nfum3rUAt5PBWQV0VRnDXSPt3/rbifdpp+oa4AKdZt0bPS/jy1m/UVMCjHdjnqOMDSvhfcS26p4pTGe3Y208Th0dP3F7mbG1UFH7I/Hu6DizxxwBcNVpGVONVGz4dLAWAVwtEWOs20jp0qYYhzHrMFZAv2t8pXjnk9unu+BpFv5H33nUAw/RA48G3kN01qOvfn098JUBXJt4o2vJiT/j8Vu78Jx42Nf2hdMAuJaB6252Ji2Kk77jdkZccDFuoxXuR8YdlLFN16gnTu5s9xrRNrhB8zHny9YqmNDjUWfNOlN8n9m//OFGd9JPlIHrOmOTg7DOAn4SPdi5cJwzzHZK1rH5GXOuLSfpGHbycW2MOuqnGbRRx/e488edL3r8pAD0pPOOnF8zf9k3e5tb+Mn/81do7WyinE0KM4vPNJ3Nwh8E6PUGSHoJ5AjgioQyg0zqpBKgoGye7/fQ7TD4P0SSDFyiVAwGiwyOj3afgeYULj39LCoz80iwfkoE9HPbHL2vo+P55PkQfebHPa9Jwa3omLLntIEDbm7/vwzgxo2fSWPquPF93DGTPnMDMWPj0llaFMAlM0kzrbOFPPZ2d7C3tSEM3NX7qwLgrm9uot5q4MLlC3j6mWfFQbj15T1cv3kbW3t1IJUVqe5uz8eg38NUpYAnLy3jOy9/A7lsEjPzSwLgUhaMI4vMpL29A9y79wB9ZuYHATptApbAYNBDs3mIdrfLwn+oHzZxsH+AdqOBfJZ8kQDJdFqkyJnZf7BfF6k7Rsvp3OczKVTLRZHQbBwcyO98lg6uAmR0elPpPNY2thjhRKVaxPzcNObn57B87jzm5ucFaNa41hADL4072z3cXm9gbmpK6ivS5OXTZOIm0KE83NBDvdvHRvMQLY8Z9EAtncZsNon5UgpzxSSKPC7oinyogrdhEEDXJOZmJLC3s4n93S0MuiGA+8UaAdwb+Pz+jrBvhYE7IfPo6wBw/+jf/P7YcDzJPrjOqfRapG38tw3U8btuQFIDIjZL/egs0HMZGVNK6RnTpHE8T+TrqGpANgCDRGQ4aJ3RMGAuSVwGbBndi5FBs7bJXd8loMDMdPNc9J7GlQCOzjsjrSZBRQ+5NGugzWJxfl5Yo2ubm2g0W3JOuf8RVccAKwK02Ppf4yxhu2cZD3qEcm3SdhPg1Fp8Q1TKZBNdwrmzy7h183N8fvMmOgM76mwtRttmBbTi9l/jT8QwD2Ikwn4Ru+aeezSGjELAkEAVZQ1TQyyy9vviDPrdFrY2dzDoHuKZxwv43R9cxLdeXkC1OhTmLQEYgrxylzLHNKxjJe9UFCSBwEshEWTgDRNIDtPobyWw9mYd++8N0NuCgJmHvRaagwE6DGElMkgXi1qXzAN8YT9ySBFIUQaPgLcEc5NZTE3N46Wr30MpNYtEkEXA4LbU9yaLII1EKoFhyoefHaDrN3Hvxg28/7dvo7HRQjZRFBCY6Qo9DNDxOugkmugm2+h5BHB9ZBZ6OPNCBqUZIJntw0v5RiJc4HsJDLJ9TD7hvGjst9BuAtOLz+Hxl34Hxbkn0WgN0aw3Mej24AVDDHp92cvlCgWkuOfo9SRAe7D7AM3tayglbmGuvI2kVxd2MJ/XVLWAUjmDbHqIVHIoLAlJxhAQl/aM81alk7mHUfatBXD59KMArgb7tWYtGbgM9qtsct8ncJtEt5dAr8c1ywNLn6+t9bGz6yGZTWJxGVha8FFK+8iY4KgEIA0DlyCqAMK+gnVkl/TJ1hwE6A4SaPWS2NrrY2Oni0FABq6HQY9szp6Mp2yW+zEGT0MAl3ZIpPu1yO9Iql1KAYhccwL+UFnD3d4QjVZf5JN7BM8SHgpZAgdpZHPcA5Jpwr70DHibQsaAt6IuQfa3R1UIk4xC2WYDakjQ2wLLUvObzBveu5YlsGCsBcktgMt5z/GmQcekqWenUouSDCC2kI+KNYdT6HcJnA+wsXYoksoY8tgwsSNuD2ffc5lwUZ9tTBrEWT9sENauG9EVQlQyApXHJmDbanfQ7nYEJCJbjHsOKn9kWXNdgtocuzY+atYWKxntALin9R1Ob/fC9ci1s/Z+uj5Q71A2PH4n+OuNjj5rFYbUlwS6NUlCf5wkPQPgZvpdlD0Pl2ZncXFuDufm5zFTKiPV95Fk4lsQ4E/yPdx0JJQn7UWj/lHcfUx6zx0Xp/PhofbE2dBYv8D2eVTFwr123B5EgQcFNQhccbx0OiGAOz01heeff17YkQShlC2pwKRlMbmsXlmPJSHCV0C4F0ou6zzThEQCghYiibZdQBkreekAFnYfNQbaxAADtl+F1TcCvjV6f1LQn/0ZjRm4foO7l4v6E27ymwVnxdbwvmW/R5BcWbcK4GoCn7BzRWpVn4PdF9p2CJCaSYtEMBmqysDVGI7snen3UlXAAM9RAGRkY5y+sGMo/K1rjwvgcm7lCxlMVcuSaKT1Zn2VlPcgCir/91//GB9++KlIKBNYK+SzOEeVlfl5rEqy64ooZxWLJalTe+bMkgC0PBfZt9ynMpmEr6yoV0whl8tI8gCPJQBMFi+TWTmWCNDSP/riyy+ljI0tPUIAl+xc9vWP/8drSCUU2C2WclheXsCr3/kWXn75JWxuruOtt97GxvqWxBnYx6yrS2D8s88+w+3bt0Vlg+sZ6z5fvHQJmXQOd+/el2RIsn2pRnTm7BK++a2rePGlq6J2RPnkTz+9Ls+O/T01RQnls3KfP/nJj6WMDn8KhTzOnz+P6ekZfPThNXTbXZTLJVQrFSwszOPJp54UtjDL9qyurojfxXtjIgXZxUxgsmCYzruB+F5268xHzMQpO+/1+Y4jUe6zt/Yjaoui34n++4jtorKPaYQ7pkbStLIViNJfjC3jmiqDWffpWq/WBOKMz6IWnclaCgBr2QY9PrR5dBi5JyCjOaUMXlEvSiHBGJKZJyzHRX9Zu8YCyhYkJXA3VlsmTCAxia9akEHZuLaUhKtioMxbCsxo0kbUR5EECM5ckyg6sldOeRWZjU4iiWu7R/bSdKfb7+PzWluqz8DGOMOyPIbKOgasurZDx8ZRH8jdp0TXoqN2xdSnH4HLYQKptePR89kEBMu2FfDcgMCT1uHj3v/Gk+cc5q6W11D/MEyECJMPRiN7lNZr33nnkzunDwL+Ig19dMyjHpjQA48G3qOh8ffSA18JwB1zVNzmH0O1HX3tFxvyRzb4zmnGrhrbhCH+9Efv4s9+9O6xfW1r4LpfmrRhsg7D+EJ5FGU84vybk8e/f3z/6bX0xuNAr7gA7/h14jeMsqmMALgnBQXstbiZYaYm/83N7KSfSRLK7oYzeuxY3z4EgOv2D9tFZ4znsrU5og6zCVdMbnsk23FSIGRSn016LpPu/aS+l+cVQT+i4+E0RkVJTboJ4+ap32rj0/d/jms/exNlSihTyjWdQTKdEQeFzi3nIR0nBptS6axkqko2qmRdDqV+HgMBfC+VJQOELCJKDQ4wCHy0uqx/O40zjz2BQnVaR94xrM2T7iPaD8f1S3TenNSPNohi51DUqYo7/qT2Rj8/fVDt+Gced92Tzh0XOIqzffa9aAb8cfcad+3j2mPniD2ntVTWv5TnSgauZM8HIiG3vb2F/e1N7O/s4sHdB7h/fxWbOzs4bDVw8bFLePLpp4WdeuPWHXz0yQ1s7h4IAzeTK2DAQPlggLmpEi6fnce3XnhK2EVzC2dQm1lUaWJy5ARsI4DLDHBfHI6u1Mnq42B3Fxsba1IvtFiqYr/ekGACEdXpWkUklnPFAhaWlrG/dyB1pAka04tkgLZUyGKmVhXg9vBgXwAD+vi8v96QcyeLRDKDlTWVUJ6eKWN2poaFxTlcvHQZ83OLEoSRvmKgDxlc3+zgresr8IIAM4UcZspZFHMZke1kNn46W0BvmMK9/X3s9DrCjqrkspjLJbBcABYLCZSSAyT9vsiHitSopYiOHvgQmVQSG2srqO/vCoAi7A8AX67t4b++eQM37hkA91/9K+co/XO0dFslp9E3Hm5vQAbuJACX4ym6xrrz19qJ6LiLjv+R02pbzjqL0eRwJwDHQJoE3MgoG0mqK6BqmQ7sgXq9LgwGdVZt8NdmnmtGt8Yx4vcEdj5oYNbWIZKBMHoW6gwrq83tc7kVMf4aZKRk5/R0DQvzs9KmtfVNHDaaYreZLW+RHnnG8lIA17V/Y8Fe027b3+H1Q1YxQ5uqOBKgVCzg8sXzWF5awJ07dyRY1xkIh9mRLDOMTV20DDhufhun32a1mwiQEyQOgyT/L3tvFmTZdV2JrffefWPO81iZWQOAQqEKQGEgRhIQKVJDKLpth61m+Eu2HP5wd/ivv/zpD39IdljqaKn90x1tdUhuq0OiBDZJiSIJEwSIeagqFFCoEVWVmZVz5pvn51h7n3PveTfvy6wiCXZHsLKiIjNf3uHcc8+w9157rW3bHyVft29tjljguuxBH5DgWGuD8dvZqVFMTY6gUirI+pRJVfHlZ8bxO7+xiKWFPrCcmABbTHBSOoAJKAU1uWyQncAo1S2SsQHEOx5S7SSqqx2sv1dF6ZMYWjusrdpEuV5FoVZFhayDuAePiXTcr1mnVYJvKsutoshknKokL0GwkeFpPPPk19CfmkKik5bAa71Rk8BamuBJXwqdJNe9Jsp7m7j07tt4/9W30NhpIZegHGMa7UQMjVgLZVRQjpVQ8ypoxOpoeW0kx2uYOBVDbrSNRKaBRLIt6gJkXtA24CumJD4ZuAzyNktkS6YxPvs45h56Cd7wUVQbHmrVOhrVOlFGdFpUBjDSfAAqpTKKxTxK+XU0i5cxlLyCsYE1xDsFAZc9Jr/0MVhNWfoOkh6DqQkJCHYoo2wYuHwXXLNbTLJhzVgB19U2IvjZNvLKKqWsoAflmUWVgTKnZK9SMrnpodn0BMRlbiPVmAmI7uU72N3TRW9krIXhoQb60y3ZCyTkTyUFkVSPoSE1aXk9lQlmULLRbqHWYBIcUGkksLnbwupGFdU6E+c4FlgHrolUikFy7h8aJLYSkALgChuW92rLmJD+l+doo9lKaN1eAs6VJgrFBspVrmcxqX3bl6EUtQcv1QFFVVQumUxcgreUnVQ55QRVV5JkFZs64ByDJg6rySwM3mqwl8oSBM6V4WxlDS0r2DJeFJjl1E8Ik8fUZxYpSwZjzWw2ORsd9hmfpZlErRrH8q0dFAoNkJUr6sUhCoeboML5baUPXbvPtyv9fcXe09bMCzHoTT1zg07pOizB3w4qNSCfL6JUKYtdTNYSAQGqaZANxiYywYIroCbj2HXdLkg2kL3fF+Q6LIFQA9KbRdpnTPr7iaNy0rUnB3o4/vrOZ1eGm35R2lsA3Gb0fv3Vcs08g4K34lv6p4cAXMu+odZAoyEM3KXRESxOjGNxahYTA4MC4MZZyqDdwh8TwE3oNe7WB9K9MhoiDNsI1m6Iur79LHxfkcx0AuFyDUkQCchZtg2WIRu1d6oZF9RgtP4HbV4BcMnArSgDd2x8DI89+phIKHOMKEu3JkBkkDimyWbylvihYIvmnRm7Qpmoqo7EhMRmoypgIL+avKaRELbtlbEVVBzyQRrtR30nNlHa9pNrQ0lrODbDoOUBydN23Lm2kAWn3T7zf9Yf/Dqsbp/6zyrgrCaNKGCrrFsL4EqypmHg2uu6DFydZx30ZTIC4J44cTwAcE1imtg/Bm7oshvMs2pyXDeYHT5OD3UBXFUyIAN3mABui+/IgvEK4O7s5vHWux/h8uXrogrEvTOdTuLI/BEMUsr48hXcurksr4B+ey6bxcLiPB566AFcu3ZN7C8CnZQ/ZkyHSQKnHjmJvv4sqpUKCoWSqG/R9+D5HHtMDqBC0cbmpjBiOUbJGOd6NjY2inK5gp+89rokgst6kOhgemYSL730FTz77Jfwzjtv45VXvo1Mpg+DA0NyHpPHz5w5I3Vub9++rfdBS2IRlGvme7t69Tp2tnfkWRiTmJ2dxtknTuOJJ89iZ2sH3/3e3wnISzCWzN3xsXEsLC7KGnn+/AVUa1UBdzmHCexS/peM3Z2tXRk/TEyfnp7E0196WkDc8+fO4Sc/eV3UJmamZ+TdH1lYwPjYmMTB+NXf34e+/hz6qHCUSZvhq9K6dn8RaewQeKrv3i2fouu+u+64a49cy5bc8NmL3WuylInw18ow21LXhe7yZHatNImlsleaJEMbB/OTh+RNqq8j5ViCutt+jV2rjKG1Ycz6wzXCgLkiN5xAh2pTXgoJL6UgsIwRWqzsAQWO4/G0o8JjEsPkSLNmSi6eAWYlOcNJvJA60JrEIoksBuQN1ga1lETtxgFwNSfX2DHmTeo5wee+D2nrDavwiP/lQ9F2D5I9z6iTyLPpGuC/WzE6defUIeGC4sZf1FnUgz0brPPuehIeK6ry1X0NnhlOxPH3KncPNWvYfiGQfU690xPdP55+aGE/gNu1rwd+a5DIZhWcgv3/7Qv3AdyenXz/D19oD9xbxOoLbcr9i/8q9cDPDOCGDO39dvdhIK4d8vb7YcdHZGceMmuiYp6/94d/i3c+Wz3wFbsM3CijKcphpLNiHQtbYyIMpoWNLtuI7uBwlxJFl4RH0OjoB3ed0KAtUTUSegO4YjAZY9A6LIfNB2u4WGCHRnfPrwMkv+w54f51r2UT/+7m2F7AlDV4bTamf63ATvaN5cOe/aC/9woshIMFvZ43PC7utS0H9eO+a4l8obK4KAC1uXIbr/zl/4N0vIWBXBaZVBqpRFIcGWNWi/GdTmeFUUaAV6RFm6ROPQAAIABJREFUybigfE1TASphenhqbNJYllpfrSZK9SamFpYws3QcXrZPHRZnWN5T2yOCOIf11b2AmuGAwd3Mi3tt/2HtOex5Dvr7Ydc+DMANX/uw67nHHwSM2ePc6+1rS7gGrhkjrEvFgD8B3K3NDeS3N30G7q3bK1jf2MReqYATJx/Cgw89KLKjly5fx/vnLmJjZw+Z/kF46azIHjNoNTkygKPzE3hGANwkJqfnMTI2I4483TYG5xlsvXV7WYJoHM/5YhHra+tS/5W1bhnc7B8cwq3lNZRKRfTlshgdGpRgNts7OMwARhW7O7sSFGMWOmUSyTwc6M8J62t3Z0fYb41mDQ2yIBIZDA2PSe2gW7dvIxFvY2xsENNTY5iZncTRoycwOT4FL5XS8A7Bj0QWH9yp4fvnb6ETS2M8k8JQkkxf7htk1UFkxVa38yh02hidmUZfLoNsvI2RZAsLQx7m+z30xzVYSlaaJ/6xI7dnGJ5kW60s30ZxdwdtgtImEHXtDgHcz3wA9/cdALdrPZcNttvRDf922NjvJaEcNW5dR/aw67qBe/tcQeDbSas3F+oeu4SMguxuCeIZg0Tqapk9ksEeq1zBz/U4a+uYwKsJiur5dj8P8l10jilwbsPTAoQII3S/XSXP5de8onOskmYMiA30ZzE5MSZB3LWNTZSKFZXpjNG+SYB1XvW59NlMFdvormRg0NgTNggdFWhScIIAbhbzs9OYGJ/AysodSZaoUBLSFVIXNgAb0V1bzH2vtp/tvQ5a3+5mLdPatt1f7vpupcWFZxNrCXt+cWEOI4P92NvdwvbOOqYnOvitr83j11+aA/PbBFghG4OzttVEu0nZWyt3qawgguj5vbwwQbOZPmSykxIUT7ZiKN+MY+98HI1bScRKcbTJyGw0RAWgWG+gxleTSSOWSQmvkf0rPWdYThZU0GSsBMZGFvDcl76O/uws4qzZ2qyhzhrZmTRSg/2IZQki1lDfymP14ie4+NPXcefmTSRbKeTiw0AyjRal4mMdVGN1lDsEcctoeARw6/BGqxh9oIP+SSCeqSHmdRBLJOGx/ALZvfE2WBmXTCcmnXjNNgb7pjA68ziG559BfHAJlXYSpXIFdZFQ1iJl7Xpb7AbWfyzsFlAo7aDTrAK1zzGYuojxgWXEUZbabVS2HMimBIQkyJ5MqYywzB9h33rCSWaiioDeLVUUkNChlf01jJl2p45mq+4H+wXIbcdQa7VRZ9IBgUOyPxusfZsQMJSJP2QpNRoESpjw5iGRYBmAJtLpNhKsFSvsUYLYBHDJhCVoxt/5n7h1R2ulEszpxFBrJ7G518LKmgFw20blpNOElyK4rQkWZGqIxLAkcfB5VD7ZBgWVgUbwwgLGyr4tl5solRuoNTsCBGezHnLJDvqEgQuk2IfxFiiwkkoRwOU7Tfj1dWkvSh8bEFxxG8PkMfijylCqYoCA43wfBgTSWnUmUCpBYMPA99k9KtOossRmTZLMEsabKUvvoU1mciOFlRUmT5XRblJCmQzwYG0M+06S4GBAKOsv2Dlv/Rxb9zzSHuT6JHub9rEEsgXgYzoA53YDu/m6ACuc35SgzuXSwpAjKMAvE7r1Fx67h3StWUYBIcrO0oSN/etW1LFdgWO7nzm7h+0f9961VswwcKP90V83AG7AwLWYuUHYbf6QBTAMAzfdJIAbw+LoMBbJwp2exeTAMLxGE/FmC7FWE3+cbeCypyxHF5J1/V6n48yd9rM8bVDdsn7CNml4XITtB/fvMk4suKGIg7FtDBiiuIx+yVS0SlsBmGqT8GzsIvCtdX9QALcmEsq0Hcj+IwN3bGzcMOp1HjOBkMAWz5fkK2E/u8lWir767E+rUGFSDMjA5ZzlF6/H9VUAQsNa44LJBBoFM42d0ZVARdBL6PVOklXQKcrGVtUF+12ZfSHr0Dm/y09wwCidxQHg7apXcC134xP2Z2uPyJpnwFufcUtpaTJwDZhLCWX7jHwvwsalLDVBb/q4MaAvm8H83ByOHj0qssC+fWUfyQet9PncceSPoQgGrqwDPrgSJD3EqdwRI2M0g8H+fkmW9uWzZZwlsLxyBx+d/wSrqxvC2iaoTwCXNV4JYhKkpZ3FZ2Pf0yYlc5Ug7vvvf4jbN2/JAsJ1hLLKx44dxUsvvYjxiTFcu3oNn3z6mSRxk73b39eHwaEBTExOSAIK12wbE+M4JUOXgBwB3E8ufiJgcrHE5MUyxsaG8aVnnsbp06fx7Ve+je997/vCzlRp4rgwg1944QVcuWJq3Pf3yV7EmMP8/JzsZcvLK1Kahu+VcYmx8RE88shJPHzqYdz8/Db+4i/+PTY2NuVZuCdRdvns409ge2dHmMJk+fKLNjgZuEyyvHTpMoqForxv7lmjoyM4+8RZHDlyRFjCr/34J6hUyvIu2UZKRBPk/uTTT8WnHBkZxuTUBGbnpoV9zMRdjwlxyZSRZGYplTQSHksuaLKETbrRxA+dOzbB0QV1/TGkm4yoqmgCqFkRTUDWj8tyn3DZmg7DUcYik6y6Epp0IgYwmWXf2vhkd+KmzRYRW97se7yuTdr0x7hJZpB5yAQlZlL5bTV+hnnv8v6Z5CekAJWqRsxDzMtKapNtoai7iU9gEhziVCyxNoMCtZrgReatrhNc2iSJwySL+XuiKLBoroTkVVq5ZJOEIyuNdleQxBpi4tpnMxnV9lsQy7VKA9YOMv0l8LAbtKYf6LK1je8ny6STYGYBXNdOUbPDgrLdMeAwi1fGmlVjcUgqLoNantsB5s0iFtg45hm69jd3KdfBFPl1+uSivyaaVAA/+UjGpqLkJhHbmFTOvm/X0vsAbnT/3v/0i++B+wDuF9/H9+8Q0QM/E4AbkSV5bwCuO9z/8wNwbQ1c211uILcXMOMCuDbI6m7GYUfPfRX7gbogsBDlbEfthGHH0nVku9u/fxC4zyQbaOhlHhTkdB1/+3PX9cID4x4B3PC9wwGJcN/1aqvbJnuMOrfdEY7DQMS7Cfi64yZq0YkKCtjgzEHjotfY67Ww3dPxYlgLEQhMbK+W8vjo7Tdw/v13ReYom0qhz0uKtBsZMzQOEwlmx/ZjYGAQuUyfOD8EcFlvk/LJrIOrGaZGEpLBx1YDlWYDhUoNx06dxuSRJcRTOVW0cx7kntp+SBZ+1PsIv8e7ea9RY+gX0vdO9vXPsklFtf1e2nqvfXE3fWWfI3r96n7KrsBMKOtGnZogSVlDQKwBqFJnFsAt7Gxjc30dyzeXcev2KtY3N5Ev5fHoE2dx7MQJsLTcJ59exfsfXcB2voTswBBiXkoAAdawnBwfwokjk3jm7MMiDzk1fQSjEzOmNg+D6QRwCwoq1eoi77W+sYE7q3fQatQxkMuhVC4LS/3O+qaAy/25HDqNujjocc9D38AQypWaSHqxpiQBXMqPZzNpZDJpCQYwyMCABwPZ/QM5DAwMI9c/KIDr2p1VxDoNTI4PYn5+ElPTk1hcOo6J8Um5rzjLlLKPZfHenTr+4ZM78LIDiDdr6PdiGM5lBDASAC4GVDsxef7pyTGMDGQF4O1LtDCeamPc6yDbqSPeqQmAK36kU0dJ36Ayc1du3xTpZ7QaxqmN4fra7n92AK51Qvn9oOSYXnu1O5bJknOxUXe/FcatgAMmtBiS3uL1LTuF4C1lD5WNpgEr9XWVjRcAtgEAbNvn7mMWVNC/KXtb88W72+HaAoE0bEICZsl4XOTxyO5mEs7m1jaKxbKw1KUOK5mKKiKrtc3FqWa6T/DVZfOw9U5N+bB9EPSzMldz2RRmpiYlKL29tSOBt3K91h1YMsxnXSYiahGapoT32F5tvJu17K4AXMrsSq3oNgb60lhaPIJcJoXNjTUUS1t4+MEB/OPfPIqnz44glaoqqMPke9ZmJdtVxkFD2D6W/UP2itTLbjOJagjp7LiCY604Stc85D9JonMnjXiNoB1lfLX2abnOPbaJVjKBTjqJtgUWfDk63jtgISTiKSzMPSISypnUKBgcbsVq6CSbiOdSQrFsFOoo3NrAxsVrWP34E2yt3UK9WZF6oqlYP9qpLFpJD804AdwWKqgJE5e1cJvJOjBUxuDxNoZmY4hlqoBHuVjWSfPgUWMwRul3iuhSIrWJESa/DM8iPfAAUmOPITF8XNY1ys3Wq3XEGVxrtlApVtGgpDJiWL21is3tVQz2ZZFLrGMgeR4TQ8uIdxTATafi6E8nBShNpeIC5LJGrME1KSYNVgVWk5WArK5nAt6SpSBF0QxbutMwAC5BDR6rMsqNdhu1OgODnsoo18mIJRtXAVxK5/NYL54Wpi0TamLxFpJpBp7JtOS7IWjLPYdggdajFRltkeunDaVJcPUOUGsnUKjGsFsEGo2kyB+3mw3pR7KUuI/ofXktZQlr3VQzd+ThpCqmGXcdNBtkUwHVahvlKmVZNTmEjFrWh8+l2silE0hn48hweCQ6wsJNJbUGLkFjjlMCt7QJCdArg8QkEBib0BBM/CC1n/Ai+RlqDeqaa1n32m4FTlSO3tYk5/vymXFCVearYj8m0Gkn0W5nsbPbwOrKHupVTULRQKiuDO66KOuUBIQDFkovm93aWa4fpA3Xtsp6aaSdpQZgjGOhIey1fJGgWFMAW4K3TGAhAM61UPZaX55yv73km0khf8ruURp8DRnVIePS3c/Ce4rplCB1xnkf9jKsgbsnEsrR4atvlGqGH6T2m93R/O6xO5QVWBCGbgfpVgOD8RgWRoexND6Oo1NzmBwY8mvgxlot/JEL4BoWVJTtLO/HSjw6B4Tfm1MgwD8qygcJ+7buuLAn8jMb/O4aF854s8fut727c67sO7KSv0zeoNy2gmJVkcIlgDs6Ouqre2SzWaysrKBA8EnAVbVVLJAryTyGAb8vmO/XnbTMML+lsjaJbaFZFQJycL8iMCisVSMzbJMpmMzEL6kpKUY811oFC00Va38OSz/Y2o/WnzPvTnxjk1xs56rKvzMppTtFzSay+e/CgCu2jrD0p1zLqXlLINrU2RbJZAFwtUaw/s565wFAzGvZerNiGXkseZLG4sKCgH8ErrWuuFlfxGlx0ftgzelae0K2SzimE4zZljDZqV4wQJZnNitrX5ULm+xVTLaL4733PsL3f/D/CZDL+rRkhLLG69FjRwXAZT1Z1rLl/sVzCGzOzEyLjPK5cx9jdWVNxrGU+Ii1cezYIr7y0otSB/bVH72Gt99+T4Bh2o60G2dmp/HUU09IX21tbQuQS0ligqPDw8Pyn/s9/R/2787OFnZ3N8VWXliYw9LSMfz0jbfw7W9/B426Au98Zp73+OOP46233sLm5qas+dxbWJuWtXH5+8bGhm9DsxuHhgbwyOmTOHHiQawsr+Fb33pFZI+bVBSKx6T8DEvrvP32O7h69Zp8RgDb1urlz2tr67q/iIJFGyMjQ9KO6ekZXPz4Et599z1RVyEjmAzlBx54QNr7wx/+0Eg1xzAwOIATD57Al55+Fv/w/R/CS3jCKKbKzfz8LE4/8jAGhweEWUw7iP6sVWDQ9y3pw4b9qoCqu1fp5qmlbLoY7g4oqtfRNUCnWfc1rL2jGfRuwmcgYeuurb38IzOq9y3D7jgOr6n711gqwXXvJzKP6B+RIMC6ufGMJL9piQbrI2lNYqmrG0+K7aQSzSq5zrkc+GNKVNBSDZr8yuQ2y9TV9YmAt9ofYvbJU+m9tJcIAusa4ioL+Ykkhi+vW1O3mkLgKx5O1nETXu1aYc+3DNkun84kewR7kAX2A2nmfe9f7JKQHWSSabrGmlmXu9vkjBF/wYvaiXt/dvrUkpobzn8L2OozB7FBewtpVyh56z6Ae2/9fv/oX1wP3Adwf3F9ef9K99ADAuDyaz9Ro/dVfuEA7t3d3GZcdTWs18wJGfb2nEf+x//r0N4JA7i+MxAyfNwLuQCubrCBrIndwMMbpz0/HEy20kW9GhpmFkcZSFa20f2bOmuHPr6YKWGD7bCz3AB2+FzXSPOTjs1B+ww4m51m/h52cA8CcKPAInH+jCNgM/Rp+NHhsUaO/35DBkH4mXtd3x63r60hyWV3HLnnRAUB1HAJG7LdrCOZts5gONw47v0Wxce2JhQN4U4LO+t38J1v/w3KpQIGMilkE3GkEh4y2ZzIJqVSGan7MjQ0jHQqI+czyEeDuF4to9GoCpNLHfg2Oqyf22qg2qhju1DGmae+hKmFY+gkUr7xdq/jLqpPw/3Sq9/de+0PpHSvSeF3dNDxvd7nQXPoboCEXuMsahx0zbkoKQKnMe69o9pxL227mzlzWD+495Oxoyn18mWz9EVetNUEg1WbG+so7O5gc20Nt28uY3n5Dja3t1AoFXH26SexcPSo1Lq9+OkVvP/hxwLg5gaHwVo7xUoFaWaeT47ixMIkzp55AJm0h6kZBXB1bWZSAiQg9vnNm1i9syEBilKpIgH5HOXTpiaQ39tDvljBjdvLyOSy6BBEqZSQ689haHhEQNZCsawArrC+KPHIOoVpZLIZFAoFYT1yMjCYQlYs6wuOj02iVCzizuoycpkEpieHMTMzhum5aWHgjo9Ny7UJ4NDpbHk5XC3EcWmzLDWq6/UKWrUqpkZHMTI4gEajjmK9jrXtAjKpDIb7Uoh3qmjHtMbhaDKB6SSQi1URa7OOnQK44Rq4fCkErJZv3kC5kEeHNTPp8AK4cYcA7mW/Bm4UA9df3bqIF3exQYUG0C+CgXs3ayeP8Wu+q1KY/2X3GH+/lU00yKiO2ht4BAOBDAAFDre1cngBZWLZ9SS8x9rf3c/9oI+8B8vADYBkex9x/i0bk8Ef+c86ljGMj40gmYxja3sb+XwJDcrVwqOQrwFwNaCkwaDoevI6V/eplHY9T7Auk53WRjaTwtTEGCYnJqVONOX9yo2aY5qqkgODoQErr/sduP3Va505bL0Ln3cYgMuQDueBSJ/HOhge7MPRpSPCWl9duY1KZQ9PnZ3Ef/nbx/DoqT4kEmUJFlHqtlOnVDAlKxt+4JhrgtQ7rOtnXjyObGYAnjckTMVE3cPuZwnkLybR2Ugi3jRSs7xms4Uqz201USGDnywoAUhNDWFbz0ykeVVOri87iEcf+jKOHnkUnpcTmfVabA8NLw9kOuhUOyhfySP/4TryV9dQ2dpGtb6HSqeMpgwism+zaHlJtBJxNBJtVNBApVMB/zW9Ohr9JeSOtTGy4CHeV0YnwXrhyhxJSEID6/ySndiSNW5+fAz9feNoJ+fQHngI8cFjaMb7pX43a9+2Gi3UKzVUy1UBEjh+t9a3sb2zhj6Ci507GMpcwOTwMhIEcGNxpFMxZDwGZLnmJpDOUL7ZjFRhdrK+MIPvlpmrAToeIwkXDNaJpGYDrTbZt3WRWRZCR7uDRrMjbC7Wp+0IgJtU8Fb+8502TSCR7KmkqV/GSdSClySgzfNUzpm4gwKu3Hu48ipIz0QkgsRSB7fTRq0dR62VQL2VRKuTEqausmmUzUrGXqXSQLncQLXaRLVOoNmA1oYNo9xsrfPe5v1Yt7faRqXaRL2u8tAMlJJZRlnmvnRbaghncwTFY/A8su1iso8SjGTCEt+nArj8nYkpQbDSDUjr9moDx7pOKcvfAp+2dp/WpFNbh/VjtX48bXnrexEUoO/EfhIAV/qO/UZ7P4Mi6w+v7KFaUZlyjVFqkDwAj5Qty/HkBsvD60qvNTmw0XRcsc2CdQlzj8ygtoAeVOig+gclpsmi416fTqVk/9XG2+cO9kPX/3D3HtFTkK4zWgUGDBMAN/Rl96mgnbpH9bJZNU/G7EmOigQ/rjVxIID7G6Wqn5ipa6SpgWvxLDfFSG6hCWgBgDuiAC4ZuP0EcFvyn6ogAuAmDINV6jtGf8l++DMCuFFXdO2E8J6tYzOQD+Ue27XvRwC4+99PdyzGAo+2hqMFcAne8j+lWykvSwCJ96M9PD4xLsDcyvKKyNfKvBAsVf3HDpNGjG/qsqwsIKCvXMeO+7wBE1TZ4dyXJCnBAShsEoXK//PeCvAquMtEFyapqHqC2JOOby7y/oZ9x59tkN6+XNfO8QHc8JsP+TpqJ5h1xQAudh4JEEsGrqwbKiGtEsq9AVz7PiyAyzbSVmKC89GlJczOzYkSwd0AuG7/ugxwN07kjo/gXbQVwI3HhMlJ8Jj9WmsQaI3BS3Lf6eAnr7+JH//kDaxvKEjLtXh0fBQnTpyQNfPixU+k9isVtDh+mASwuDiP8fExXL16Azs7eyJ1XK/X0O40cPToIp566ixyfTn86Ec/xnvvfohCvizXSqWTAopSfvn69Rv4+OOLsv4TwOV1jx8/LuxkPkOlXNWauikCcB1kmLg3MyWJ4OtrW3jzzTexu1MU4JjHM8bANr/++uvCluUXZYjJiD116hSWl5fx6aef+mOV/tTS0QV8+cvP47HHzkoi4LvvfoDNzS2RF2e7CEKffPhh+ZxMZDsuZ2ZmBIQnUHzp0mfSBiYgTUyM4fSZU3j++ecxMjyKixc/E4ZuPr+HarUi825xcVHA1zfeeEPmJhN1KNl8/ASf/Tj+3Z/9uS/9m0klcPTYEr75u/81Jqen8Nff+mvZcygzTcCajHrKo9uoDPtXgWv9L2NBwEVdb5h8qRO2Ozk1WNf1eH+t5/xywOBA/szuGXbN378KuntF2G86jFxyN35WGMDtWodiTGZTAoH7bDaGygQBxFNi70ltXSpemHlv12v2gdoKamOI+ojYVqx33RGQnYnVsm6Ivaw1cbV/NYlVt1tN3LOS0T54a5LOBBx2lAHsuhPs42HA/IA9rIcfGAXiuuuHqOI5fdX9N9OHfpkFB9g3YylYgzV2bPdT/zoO0BtkrOyPXUp39dikHz111A5dY4mGyRzGl+wCmU0yg9Nl9wHcHkbQ/Y+/8B6496jVF96k+zf4VeiB9fX1bi/vgGC/Gv+9Npl9rogf4OzGobqHetTteoGMITjr0NcT1da7BXC/eTYn1+dm6zou8rsJdtoGWKMk7NTbv+8PsHY/SS8Waa/ryXuIYPXYdkQ56dZ4iWIedRtVjhSRYzTYZ7kbcDfcvrATeOiLO+CAsAHYKzAefjd3e8/9Bmn3meGYiHv/w86NaoM7dg5jE7vXd8+722c77DgJGdkM5RiDTQ2sfH4Df/+330J/0kOKxiBiyBBwyqQl4CQ1ZfooaZQUuCCVUpYuQdxKpYRmnVKDdOApeasMFNbIYQ3ch596FlMLR5HwWNPkcGP2oP69G5DxXs9Xw19XETp9P8v7PazPD/q7ncdussFhz+muAb2ufS81bO0a6F7roDYc1r6oNrmOzb5dRNNgnTANg60M9FPSsykB3K21NalDu7O1ieXbK7i9soqNzS3sFvJ49sUvSa2jUrmOCxcu44PznyBfrqF/aBRxLyVB1Fw6jfGRPhyZHsHjjzwgEqjTs0cwODoJL8n3npAAWKGQx40bt3D9xjLW1reFCUF5LdalHRkehpdgAkMKl65cR357B2my8TIe8qUSJmfnMD07L4zGYrGCUrmKcq0mwRFmxzPoQBYe3zWDunQGCeoQnRjsG0CjXkchv4ex4X5MTw9jfGwQI6MjWFhYwvjElARh2I8SiIrFUWl2sFtlgBUoV2sSTGAgjfciWMygfbHcQCcWx8hAP7I5D4VmG9dX1jHmAY9P9WE80wQ6DQVwTYBVWFQiD2nYPa0Gbt24DjQIQtWFeUwQ4/qdHXznzSv47LbWwA0DuO4OqPv9z2ACmyBGVA1cueIB2Uq99sGDxq/d12ROMDDob/D6g+zXIvWlYKg9Qt9LIOXn7s82uLC/vQyMhmTKzP2sXeBLhjqfB/NHIBADRmj/Bm2zGdc2McLIhQozGQLgkhG2u7crQbxqjXKKHJOeOOGUHw36qdsi2LcfGyCid+CG4C1trA7SqQTGR0cwPTWNcqmK9fUNFCUQphKG+ty6B1kGbjgoEmX77FtTjNHZy47qstuEJhi2WZ06VdKzFrwlGxEYGxnE0aMLaDWqWL51E5VqAc8+OY3/6reP4ZGTGc481JsNqVsbI2udQKpIvGlgSQLIwhhgQFuZBl4ii1g8q4HbagobF2LYuZgAtj0Qx5A3zUCUSDGzrl8LhUoJbe5bXhwtU1PbxJs0CBWnbG8MY8NTeOrkb2B08Bi8TAaxTBv5xjL2GrfR9iqIlzvofNpE+8MGmnfKqBdKKNX3UIyXUI410ACvn0bHS6GdIAsXqKKJSqeKSquMeqKOaq6C1GIbY8dS8AZLaMRLwixh13oxDciSzc1av1OTY5gdG4Xn9aPSGUU5NY9Wbh7t5IAAlHxGsnD5n0YH1zRKe9YqTZTLO2jXKkD1OoYzFzA9sgIvRpnDOFLJGDyuZV4MmWzSBNp1bgg42CbvQpMZdA1WtpnUtZRfOF8IRLDeYFUT1AwIzv2B/d5sM7GI74ISygmpJ9tsxoUB22yQ6cWXpfcTBrYBVAjecg5IkoSwzAm0KquXa7Uycjk2gKYEHNtodDqotYEGa+bGKKGfFHatLTMn3B2qnjTJpm2hWKwhX2igUG6KPLKoDIu0sgLEAjKSKVyLo1albCrnnfYPg9hJspYJViRbAtxm+/g7x3xbGM2ZVEollNnPLJ1hatySkWuDf4r3cLyznrJfVlvr5NqAp1m5NPFPAUTh7Info8kb3GMYnKRdZtdyC3JJv7J/WQOX/dakegAVLuK4s7qHcil4LjvX7RZky98IgBtKwHRtbrvOuL6dvweYZAlpq4D7KulYr7dk36/VVe6UsWapk5gj85a1AM2+6itdRPvb+3w/J6Cs3RW9l0b5Ku61wj6Fvo9uANfdA2sNYFcYuNGW5m8UydA3vCVhJOq+qJul7KKBRoQFDDsdpJp1DCRiWBwZdSSUh0RCWQDcFmvgEsA1O7ATRHfb5++pPwOAG2UHRO1hbmzA7YVe8tqHlQBSQMDZxY3tYIHRWqMuEsoEiGgvEnAigEuWI+9Jv2xqekrsSNrCVI3RZCCT2CC9rvu3fUaJaRjIHKZTAAAgAElEQVR5b9t/wXw19ToN213AAFoCnHsOc8u22Y4Znu8lCII44GiLykwK6gpTVuqMK7gbSDErs17iFRwzVvY/kjRAm0YTyGyXUdbZ/Wo5dmUXC5esPP+/2mf+3iuy0IGEsiQ6Oe/BrjM2SZ52P2vgPvDgA8KIFuloIxkvzZYcEfuDts5dN+w6Y+eG/T3sywXzkwnW3DMhQCTXXPYh/XX2A/fDWq2JD89dwEfnP8b21p6oMDBpLJ1JYW5uTtbQc+fOCcAvNWzjqpZAAHdoeAgffXheFEFy2T6MjA5jcnIMJx44jhPHlyQh58MPz+OD98+JnSZ7qwC44wLEEvjkf7aXTFYCkkePLgnIefHiRWxsbMleQfngXF8GJx44hm984+sYGRnBxY8/1Tq2qZy8E1VwYKmmtLSXYK3UmO10pDYvQVOqIhHAZWyB/cr7EGx+7vmncfz4A3jj9bfx3e9+T3w4yjyznUeOzOPMo4/io4/OS21dq4LDNiwtLeHmzZu4ceOGANyMXYyOjeDMmUfw4osvChhORu+5cxck/kHQlZLMPI9AOJ+RybhsJ2vgLh1dwsTEFF752/8o+xifi4m5i4sL+C/+8e8glU7jD//wDwU05ld/f7+weZ999llpF5VY2Idk7nK/GB4ekXkueTpMYiKAnmSiEu25QMXH3Y9skpTdt4IxZveL/XvGfklznWnuvrh/r4m4zj42cDBDo/aqgwBcOT4kR27yr2RMS9KMqAJp4rVdS3ie7Rtdo3Q+irIJS1O0Oqg1dN6zrjMT1oLjrCIIr+1PaF+5xd9nbAqVz/I3pW1McpVNJrHlZ3QN7l6vwjup2z+yJpqkoPA7CK8ZvE6wN/Vm3wYKDLop63V0jVeFEvs+TV+a9VTfQwDoiiHv1tE1fe8+Ty8A97FHjvsmgd4tnJBl3pZplM/CtQLfpo1vnb/+MwQRom2X+5/e74F76YH7A+9eeuv+sb+wHtgH4Kp1ue/67kYSBYyG7et9gbyIIO1BxLAoHzTKxDioI8LtfOezFfzeH75yaN/9k8ey+OZZrYnRZQTZIG1X1Z1gkws7/Pb8sLEeDlbvZ+Ca2j6H0GV7BQ/C7Nuw0eZ2QHSbA+cu/PeDAFy3PdZBDBtoUYHz8AsJBxp6BSQOe5H3el6v9+ffR6Ke3aPqXu8R1WZ7jcP65rD2/bxt0Zx/DdpI0LDTRjW/hx9+5xXk19eldosG08i4SErtHdbuTKVZJ1QNZiubR3uONT3p/NJCbnWY3dhEq611lMgcOf30cxifX0Q8zprJvVJDot9y+FmjAi4HGcN3c7wuhUEmetcaeAir9bCxeTd/t/PWlUe1n/WaM5EOUaitd/vs4fWr1+9uW+712raPw0FJ/15dAK4ZIwRwYwRw21I7bnPtjgCmW5RQXl7GreVVbGxtY69QwAsvPYeFxQUUChV8dOESPjp/CaVaE8NjE8jkBlA3DLehviSOTI3icTJwUx5mZucxPD7NUlLiDLLGZD6fx9UrN3D12i1sbO3K/EhmUpLxzoA1pZR57KefXUOjUsFgJoXhrIdWPIZUX7/Usi2UyihXGyiVa1KvksAsgwp00Bloo8PO7P5ajQBBA+mkJ7JnZJvVKmWMjfRjfLQffbmUZG4vLh3FyMiYZLTLvFVtSZE5b8c8NAm8sX6pcbzomDIIuLNTwNpuCSUplknmVR2lVhub+TIWxobx+PwwRlNNxDp14V1KrU6uDQbAFUVlgkKNOpY/vyFgVYsANIGFdhPX1/bwvbev4srt7X0Abngf/5nWLWdvfP+9t/FP/6f/rueUCl//oHW01/h191BN6ghqLGkAwQKklGU1GfJm/eC5vrynEzi17QqPfX5upVRdG8TaIu48DO+Vdj4Z8U7D7GXblBGn9eZs9r5KB0o9WamjRee9jZFhsjGGUCqXhLVQLJGBoQAbAxhk92mRSX4RcArWSPdZJNRhp2ykGoXKDFKeLx5nsC4uDPGZmVl0Wqy/WUW12cLO7q4G7Yz4ogYadL9x14+on6P6Kmw3HbZmdUxAOcqe088E/pIYRiYZx+TEKI4dXUCpsIfbtz5HtVrA2dOj+EffWMBjj/QBsaLshVJvXgI42peqTKmBZHkflBf2yLxgQCqJGFJS3qCTT2HlQ2D7YgLxfAIJBpdFdjVGdE/WKvZPoViSGsKteAdNj6K6LTSpjtFqEotHdjCFgeE+TI3P4cyRX0dfag6JbAatTBVr+UvYLF9GA3tIVeLou96Hvos5YL2N6l4Z+douCokC8qiiSgk6XjCRos6usHJrnRaqnTqqnRoa8Saq6To6E00MH00gM1FBPVlAo8NAbFvWF/K7Jdg7NIalhePIeRk0mx7yrRy224OoZyaR7BuVZC/ODYLf7DYC3OwfqSHXotxjAfVyHq3iZQynzmFqZBmpWFkkIr2kctrJmEpnk5Jwo8xkZd/yv/yLcw4ry0NWf7IuRDGhjVi7iXaHdk1NAFyyzITB1TQMDmFBM4mF7E8m/jBAmFDgWUwhBW6t7LImYWg9VmGVyT0TAvwpIKySxwQzeV2VVYZJlCF42xEAl7KBiHtitwl7TpIOyMHX61GGmdLO+WIDW7s1bO9VUKnw+qqr0OokhZkrTOEaUK8yiUAnr4DsXlzq3RLEzSbbyKRiSGfJ2CdjpS3y1AwqMzDP/pWyAcLC1cCfBlI14Kzy6wRwzfzXWazMYVPLWySdFT30A4v6HhTAFWFYBqudfcAHaATAVSYzA7LNJvs/jUbDw+Z6Efk9st71vft7kbmOZcLJu3eu7a7Vdh2OWjdsQNSCt3xXVDAgaFsp16SEAj/j+OrvT6K/j2o2SX0OU5/Y9TFcq1j3BbdOntt/gWviY6RmjbTttOe6e1mUTde1L+nD+nurC5aTgbtb6Q3gfr1UNgxcBeIk8VlqO5r37b93Y/1LbUEycOvoFwllA+BOsQbuIDwycJsGwM30BnD9PTDoiH3sH/cZJTAe8umj3m0vO8L9XK5lyyCYPS/whU3tc78394Ptwh6PAB2V0dqQ+tdMHKSdyP+sZ0oZWYI7ysDNCIDLY1kHt1gsSf1asr65ZgpIKaUudGS5frptd6/xQmYa57SAfQkmHNDOVJuiKwnP1NcU9pfxKAVsAueCsn8JOonEMsFSJr1IbV+1eekfEuRFu8mVyTAHfbPF+IraT2wHL+y22YaalOhLrWgFJvwEDzOHROrZJMPoOqGSyQK0OJLKbBOv7wK3fvKcye9iCZUzZ04LCKmv39QM7QHgamJKd+woCsDtsqd8IIz2uNbAHR4eFNl68bVN7XYCuFRduHz1mqgFiex+vYl8YU8SR8bGyOyEMHArlarYGOwf2oeLi0dkH3799TeFfSvzNR7D2JjWlH3xy8/JOv/aa29gY2MHXpzJpxkZU5RRnp6eEmnmy5evGhlhrWFL0JjP8uGHH2Fnh+dp+YJsLo2TDz+I3/md38bQ4DD+4A/+D+RyfVg4soihwUEMDA5Ke8ls5XsgCCfrvCSFtwXYJSv36tWr4p8xqYHHzMxM4qmnn8DU5DS++93v4wc/+JEcTz+JwDHB05MPn8IPf/gjeedMgGAbWd+Wc4rXvH79OnZ39+TZeM7p0w8LqJrPF/E3f/MKzn10Qe5FljGllwkmc0xR6pnzkQza48eP4diJY8LaJehdzJck+aLVrAnI/Jvf+LrMiT/50z8V2XO2hc905MgCHnnkYXz44Tl88smn0ucEh1lLlzLOBHn5vGQncw/py6UxPDxkmPgxUW+hH6IMTL5b8fJ8CeVgjTLTycxZi9wFa5pNogrWbNd/2u+7RQO49rioNdRZDnVNCu27dt+z1kC4xJt+rvEqOZb+rrGxpF6toxwh55rPhKHLJBOTNEeFDHX4abtJoRiz90kaiVFysEo2bGfAevYtCUnWMFLV5sH8tcmycY0qgF1T3OeP8gXt38N7VrhPw/tQ+D35e5OvvNTNuJXj+fTGrpLr2TXHAsJ29zavWddaA97K3hAwu/39xDfjzEk2MczsQY+feVAeMUhx6QZwfVDXlAcyr9Dfse1z3wdwwzPp/u+/rB64D+D+snr6/n26eiASwFXL3j9u/ya9H245HMDtHuJ3g3+Er/nLAnB/97EM/sljOT/TzN0oJQNKDPwgc8pmr+pe1lvmNvhb95OEgTvLuLPX6xWkDTuq9vrhAKX7wu0mHvVOA0OhN3DVC8ANOxpRbbbPc69TMGyY3Ov5d3t81LvrOvfnBHAj55EjX3bY/Q96Z73G3t0+u4ylEIArtUbLRbzxw+/j1uXLkqkrDrOE/CC1O/tyOcnqFcOXcUMyfsx1fPEZCU6ppB+zvymTVW3H8PATz2B8fkGAgXvdAMN9cVgQPjz27ub48Pw7aF7dSz/f7bE20Oa2NaoNbhAmao6FnYK7vb89LtxXB/Xd3far2wY3sBhuGwHDgIFr0aCEOE+sW8MxRgC3sLOLjTt3cPv2sjBwN7e3sVcs4aWvfhlHFo5gc3MX5y98hk8u30CzE8fo5LTURVzb2JKxOTkygAeWZnD2zIPIpZOYmV/A0NiUyGd2hPXVRKlUwq1bK7h06RrWt3YFFON4F9nMehXVcgmZTA6raxvCEhntT2MwnRbQxMvlkOsfwur6JgplyhVrPbx2q4XhoUFx+BlwY+Y2HXz2CWWU+3MZTE1MopDPo1ktS33e4aEcBgey8lxHjx7D0MiI1KOWfpQBYFlJJnBlJJ1USonAN+ehBu7bcQWIGAyqt9soVpvwOk0MxOtIoi7AVELq8dE5NrKT8k0By3qtgtVbn6NRLYucKIMkBIgoofz3717HleWdLgA3ap4ftq7tG68hw+ADArj/9L+PHNZRAQPXoQ/2vP2qFuEx6jrQXQCu2feVcaaSnu6xfC9Wcs9lv7v79f45JlTXrmCu+yxuwDLqwTVgrtnyqh6gAK6JdkqwQ+o+STBBaz5JEjVZ4wN9wrhgsI81mfOFkoA7sRhBomgAN/y8MgxDAK6bPa77jRFvFflhZYMO9ucwMz0DL5GSgGq91cHG1haKxaIEdsW1FzDZgrjB07vvNWrNclnQ7trea83yn6kHA1f/btcnZeHmMh7mZqewtDCPrQ1Kut9AvV7CqQf68FtfncWTjw7CS5padUggacBwa1qoEIWCAAys2nrzZHTyub1ODLWNBG69F0f+sxQSRaaMtGSoELSKNWOIt1jqIC0AOOsYV1p1VL06amTFNhuotKrw+hOYXBjBxNwoJsZmcHL8y+hPz0nN3HxzAze3PsJO5QrasT1kakmMrYxj9MokEutxVLfKyFf2sBfPoxiriFQzQ+1cSzrxBJqs8wnW4m6jGWuhFW+jnuyglmsgNV1BZraGdn8J1Q5rNDYILyIZa6E/l8bC/ENYmHkYtSJrjtexVQPWmx46gxPoH59Brm9QQFsFBJSRLcE2omJtsl3LaFWLaBY+w6D3ASaHbiMdV5lHj3K/TKZJJQSItDKcFrwlqs2AJ2uncR6rrawSdJod00K7RYChjrZIKNdQqxN04OcK4FJlpN4gSMK5RcDRSI8bEBfyHo3ktdTLrWvbTVCRewqT4fiRAArCYCMur89o8uEE2CX42iCYy3A+AWcJRtoYpEqoy+9SC4410uOoN2LIl5rY2CphfaOMvUIDDZEaToKEZoK8BHEJSNPPYR9QCpygLNm2ZNrmCN6y9m2KbBX+J4CbEGWWdCopfWtllC14q6xgWy+Ne4mgrJazYhQdTDKRgLcBgOtLABoZQ8G4hDFo6hULUBMw/ZRazOwiZb6y/nCrlUS7lcbebhW7OxW0GvTjbAA2AHIDX68bwI2yhaLWDX9Nl3cYExC+WqOEdUXAW0o/E0QYYPJjH8EP7r02QUAlhG1rfPw6YoHXeytIZGjK3a6KxJ67k1xkzXUAYBdo7GnrWbjMOOxWrprXEQC3DFR6MHC/Vi7pGDJ1o2n3S73roFiL3Dboc0mVQ6rZQH8ihiOjo1gYH8fS9IzUwLUALmvg/nG6gctxVbUwVRD9599nT+yrqbxfMtoCuNbmdu0CN4Eyykezn4W/77fFlXEcPG9Q197ej+tIeC917QeXgUs7kQzcs2fPCgDF8wgmTUyOSb+wzrIAvVRgIUBapeIL2bhcv0z9RkcZpLvfAgljF1LWqUfwUKVEdZ9S1p+eb2WQdS21STC2L1ybJ8H3Z+IofmIAEzgInhJIbdUlKbLuq3BwnVUmqYx/qQOr8RgL3mhyl4IK8rlRirG2gWXTsj0imczrmXqYXMdtWQFeXhm5lJGv+wCu2292XFA5YXhgEE899aTY8TontXa6Sqia5CoDApmUFLPmB2WtLDAVJIG46RuuGhznFOdKByMjVP5R9iWTpIW1mkqjWKjgu9/7e/z0rfdQb7SQSqZE+nj+yCwefPBBZLM53Lp1WwB+JsdxXPC9zs7OSHLJ+++fk+RSQx/G6NgQHnzoBJ577kvC9v3zP//3uHL5uuxxvHY2l8GxY0t48MEHFCzey8u+TFYsn4cgLIHl999/H9tbOxIDIICbSsdFdpkMXI6Xf/7P/xcFG5mclUgIMPrEE09IgittUY5vguS5bEbWUZu4wGMJPNu5QltyfGJY9s4f/MOPpV4vmbQcqwRDWed3YHBYAFy+X7aRIPH8/DweeughYeXy2eVeuYwoMS0szEvf7e7m8YN/+BEuXrwk4y+dTolMNFm4W1tb8owcbyJnPjmOhcUjwmSm7HQmpXLVM9MTAtASwN3a2cV3v/tdYf3S/+NzLCwsyrv4+OOPceXKFRmjbB9lqHkfgsv8XAHpDI4tLeDXfu0lqYfNOX/p0iUBeaU8TyaD0dFhv14sldNs8hP7S5LsRWVM/RYbz3QZ60H9+u4Y537frdvDc9fL/cdGJLDoQtG1L7gxD2nfocn+WoNBlggn0CzesbUVjDyylICRBGfuS9zztdyIJn3orqBJq5pcR/tMFUCMogTrTcsaGrhqylw29XL9Kaz+sroMmvzLtvFa4X5x92jXX3T36Kh9yu7v7t7l70lizphdzgFf5V1LMoj1p9THpw2s9rFaF1L+wCQDaG6bJmKZNCAldgiAS1tT1zQ1URylKtYjloQdlo9hbXFN1nn55Wf1fdv/XTVv9S52VCmmbJIBDXBvn/c+gBsVCbj/2S+jB+41fv3LaNP9e/wK9EBPANcs3U6O8r7e6MoOdv7qL+qBS2U2ZP0g2FN7FKp1ZoP/o6b6RAA90VOn2/TV+94tA/cgAFc22xCQF+W4WYfF3VRdx83Nsu3+XGuTuY5OuOOtMxIF5oQ376hzXYMhfG9ttzo37nP51+0KKQdXjwpmRLUvbKxEGXV3M+2i2h1uw89y7cPOOUhC2X3nUc/gGrP2764hFv57L8Mu6r249z7sGXr1bxSAWy8V8f4bP8alcx/B81JIMkDHumZGkoYgkwAEjmSNOgCaZU0bUOqhWeM1prJI5XoHDzz2pAC4CdYsOdQo7zbGw311N8Ch2y+ukXzYe7ub8fhFHBMFQtjx0utZot793fTNQe2PakfPMXQ3mTnuXuHUz4q6ZjSASykj5YQyE3vjziqKe3msraxg+fYyVu+sYXNnF4USAdyXMD4xgTtrm/jsyue4cesOSMUaGZ9EtdHC7eVVcQjHh/rwyMklPHbqBAZyGUzPHcHAyDgo/8hALwM55VIJKyur+PTSNaytbwkAxoAsmbQ1gq7tFsYnJpHfKyAdj6HPayPVbiNfriCezWBobAIb23uo1BuIeSlxdBq1Ogb6+2ROrK+vC1DFL8qQ0zEf6MthZGgIq8vLaNRYa8nDxOggpqfHMTc/h9n5eQwO0jlXyU+bKazjwAaD1bu0AV3rbMY7hFkI9SXEieMXJeeEEdauSx1sBl/jAuDSyVfGjw1AxRIxVCtl3Fm+hVqlKM9PB41BMQFw37mOKysBgPsLAW/tBuUMlg/efwf/7AAA184Jd62N2ivCa0KvfVf2RtPbbrBB1z2V9bT7uw2CWAZueH+2e3nYUfdZgeaEqL3AtS3C6z/fE6Wv2U4NCMoRft0sATyM+UXJVhUppaPekXqMUzPjEnik3N1enoxR2gVhBq5cXQIRbh/7+/4+AFez1zVYa5hkAjIbADfekcAcA1R9uX4BIIvlmjDpGWRkQDUAtU2ApdtAlN7qtm+CQI6+Xw1c63zQOaKfR6w+JpAUSH85kq5dSQSa4MD+JjN+cWEO87PTWF2+JQBuHHWcPTOKr39lCo88lEE6XVd2YswTSV+mUkhQ2pcwozyllcLjWqegHhc8rw3kb3Zw+70EyjdySJT5BpryPPGOJ+Ct1/LQlxpAo9bCtWufY69aQTFeRaldR7FZQxlVpIYTmDo+piDuxCQen/sqhnNHUGxUcfHzD3F76zyaiTVksnX0t9KYXJ/G1K0jSK+nUV+vIl/cRSGWRyleRaVDcLiDBpNDmFjDFvF7nKTYDjpeDK2Eh2qigXr/JhLTJSQmamgkK6g3WWe7LqzO6fF+PHDsSYz2PYT8Vgyrq7u4tZfHTjyG7MwsxuYXMDg0imQyLc8rgbQmAUcmjjCozQBuFc1KEa3CpxhKfoTp4VtdAG5SmKSsgxvIxQkvl7VvuQ4aRi9BYmF4CTuJQTqVTyZzptmsGgC3bpQSCDYYALfdVOYsCWQihWz4xSKZzHlGtqWpJd1qi7Q9mU4cknbt5q2YFMTxzj2GDF/+LgkMpqYqgduGENhiorQQTyaRSFLJJAZREIyRlc1EHQNWkaEre6YngG2h1MTaWhmra2Vs7lRRKsdQqcVEWllZ+TohaL+xLjYZtgRw01LvUWtlJwngJtsC4rJPCd5SCpjBbo+EbJYUMKUnNOin8s4K5hrw1kgI2t/ZC5JYYhQObNKR4YYEYT4TbA6vn8rOIvpCJ0Zr17OOb6PJd5FBudjG7m4VrZomREgigAGefNeOAVnLSLIep5+rYb1blwkbXnPIBopLTeRqrY5SuYKKAaHinoehoUGRwkxTZtqwYQTIkpxgljExS7VZst09I1jzXQC3e+2ywWHd7xWktmuyu+9F+RH7bD3DXrL7k9SCNtcjgLtT7qBCnCfi66sN2kQiKyC0cfEFrOyhsU1k52HA2H4nA7fdEAbukTECuBMC4E4Mmhq4TdomLfyRVxMAl1/0RVwJ332+gebEdH2F91Oxf5wakeE+D+/b4f3W/t7LN/NvbpKq7PH7+tvkhVtbxH6n/SBgomHgErwlUEPWIBl5ChyS0cj9c1zWQyYcEkzj+ijn1rSMhtTiNtdTxqkClcJI5diX8hDdNTLtc1kZUvu7C+4qGKq2kdRFTWVM4pipgy0AiJVHtuuvuYLI6GtCht8ntDslDiEjzq9TS3UaUamp1FBvVDUBxgAzUrrCgCM8rQWVaHb7045fYdSaMjlc87T2rUpNi/S5AXBdBm6Yhct+ELBwdARnTp8W0EwnssZPqC4i9xa5/CD9PRgnxjZzErkDMDw8r1Uilg8b71D5ICZrCcc/79FsszZ7WxSBKJv8yn/8nsgoE5iOxzykM2lMz0xhYeEICoUizp//WJ6ZY4csWQKGx48fxeDgEG7cuCngbiFfRKlcFFnoBx88ji8986RI+v6H//BXuHH9tsjsc4+kzPKRI3Pi81+7dgObm9u+9DHB20ceeUTGKkFKrcnMMVeVesxkoj7xxONSWuZf/Is/ET+Lz8NnJYD69NNPC2D5yaeXxM8iYEr55KXFRWGfsy85H3gsgV4ClqzXPjTUj0w6h3y+JKVASsUySqWCPA+vUanW8JOfvC4+F0FT3o9tpP353nvvYXt7R9rBBPXZ2Sm8+OLz8hy8Fu2qYqEs78JKNzOJggAuJZT5xXZMTk9iYnJcQOtz5z5Gq9GWRCcypx977DT+22/+Lj67fA3/71/+pYCtvDf7i4Aw3wmloQnGci7TRySAy88/++wzYTrrfVIC4D7//HOyFpw7dx7/6l/9qYw3gtVLS0fxta99TQBljm9emz/Tx7SldzisKI3Ne7AfNNkxKPuiwJkteRCQVPbHG35+AFeTzgIQ140jig1xN7Eiu+dZ6r8uIaovx+VCEld1Y1ALXMtJ8F5G/9DMX/VxBKAUcJKMf11j+HPcYxK2WbTNPNQ1gSXFmFyoAKZL8jFGh65TpoyGumf7PWQLrrsrgc/+Nx+6e/u+mKtZOwPgs/seAtwaANddd+QZ5HltzN0A0EZRgX/zg/GO/8Se4D4gewm/s66wkcnn55VySZLZ8oWilKQqFUv43/7gf9VYcwjADcaAiTmYpuvaaRI4nY65D+BG22H3P/3ie+A+gPvF9/H9O0T0wMb6RhC6ErZT724SZzl8QNcp4ZMPGtZ6YmTczPeW9If9MTr3unczdfQuf/LKe/iXr7x36Dj43ceyoIyy3UDcjEhjVnRJd9kAZtdxDhPXOg+BY7nfyHEdQPf4w8CXqKC0Bkq6a3aGjSDXId3/s8oF2eu4HSah6QhDwzpFUd97Hc9jw+zjqJfjnu8Cy7bPDnqhB937sHtF/j1iwLrvyz0nfO+otvT6LByE4HXDmeC9nj/q3KhxFL63C+BK1iGAWrGAC+++hXPvvG2kYinrmEBS6q6QvWeMKalNqMCtsF3kP1lf+l0Dd5TV079Txnbp1GMYn1tAgtKLoZXgXt/boZO6xwH23d3NODzoHofN08PaF/W8UdmXUdf5ee99WNsOakfUvQ9rz76gVQR64h9jGSYy73TySd0rykUKs7GhDNzdPdxZvo3bt1ifdkOymkvVGl74ygvI9vVhfX0bN26u4satFcS8NCbn5iSL9s7aBjrNFgZySZw9/QBOPbgoLMDJ6TkMjk4ogNuhPDLrK5bEqb96lUDwMkqVKirVujAUGThhpvbc7Dw2NzbRqVaQizdEGrRcb8LLZQUQJvuWNQdZAI+MLQYrGExgFvv29rYfTKA0FhnuaS+BoYF+XL92DWg1MDSUxdTECObmpkVqdmJ6Gv39g1I7UvrMOJr6TkPZvT5rwrAAACAASURBVC6jUxJtlTpDR5M1AzX4JRXS0OmohF2i3UKCQK6E1DU4J9m4wsCNo1gs4M4qAzkVdCgvKsyJNq6v7uD7713H1dVdYeD+D7//+13D7Oea36H9hwDu//zPuq+vA8Xu1nprramofWKHkx+q9POyXMmw7plhs4plz5XrGHBUZCFtQFL3Rw0GKFhoGYLBmA6y2G0/hAO2AqdKDdzAVvDj1Ga+KLtDn0czpDVD3HaPhibMhmWkAm0QQ+4nl+Z91HW2x6fJQJ+ZkqAWGZw7u3kJAmq2OrPReWcb5rAgiMV8jIVo+1rmq8twc+0SkxBgQEyycDPppASxWFN6e2cH61t5lCtVDazKo2h7td8so88EY2xygW97WYDWBG66kkXsuTYqYJcXA9DYLHlpv5lNhvVj9107jjQQ1IQXb6O/L41jR5cEwL1x/QruLH+O6bEkfu3FBTz/1AimxllzriEJFwyqKoCj6hTyPIYBqgENA76Y8SSSwY04Nq/WcOv9DprLg/DKSUm0kKR/xJFoJZBqpTCUHgYaHs5duIStUhGFRB0lNFBs1VBBFfGBDgbnchiazWH2yBxefuwfIeeN4tK1y3jt/VexWf4cfcNNjI+nMO5lMbU7gbnlRQytjaC5UcduaROlVhGVWM3876BGiUyCj4iJjDIBXH5nZn4nkUI91kIxtYnmyC5Sc01goI5aq4h2o4yR/jhOHh3F0vwZpGLHkd8axtXrW/hsbRmlNDB6dBHTS8cwNEomT1qC+WSvUhpUWOQyMvh5FfXiLlqFSxjPnsfs6ArS8ZIGJ8kajRN4ZGDKsAikv019Z0oos+ZwIiXJasJ4JguawKeAAJRKJghSRqtdQ7PFxJ2yMJUsW0tqJwrgSntN9w6CuCqDzEWG71yZaSIFzP9aZULGNwN+DUmC4ZjQWq/8WUFeXa14LOvsSo1c3oOgswC4TAoSlEzHLBludv4bxQeRF4wlBNDMF9rY3K7h1koBN2+VsJsnIMzwqP7jVyLRkdrBrHnL7xnWI0ySdUsGLpCSn3kMAZsECJCTWcV8IknccwBcn41rZJUt0CGzWliSElkVAFeTjByQ3cz3IGGGO6vzZfY+WW/Z+aK8StlqrT1LMLWNDGrlOHa2q2jXPWFs20QOC64o2ELucne1FN/3tcupv1wYVQpTM9eo64ttUak2UCxRqroi4yeRTAgLjlKXTHwkOCUM1cC0UXjTBpojZeftWqTrr1Hr7dqodC+RVcrfP3S/6/beZYUJX8A5RiHigLXL67rJSbVGBzuVAwBcz+p9K4DboSwuAVi2m+xJBokt+8esdkxtyLSbGEjElYE7MYHFmVmME8DluZRQbrfwf8bL+IzpZryGrdnn9IJrX5hUga4A+T7fTB/Uv4L7d9tHdq91/2Z/tj6X+127vNthtIkMdg/ZZwsbGf1wUN6tgctkAAvgUvKVIBbBIraTwNbk1JiMN9bvJFhLEJdBdAFumwRZtV32mmEAV2uwawIJr+MCBvK81q4SaXRVHaFP6IL72ldqG+goYjIM11n9mfYKbVbKMPO7BY5cVrjs3qb+rN/P5jXxOK7HZLu2jMQx67nW67YECcHdutjMytjV/74dIaJQTFaxDFxdt/V5uSbr2kzwVs8JGP5uOQxhICdiGBkaFHCPdnvAwA0AXN/GcoApHSuWrUbFlO64TXhuBuOP84dzMSbqPZxHUgOXShiU2m62sLa2iZ++9Q5u3LglthsTnfh+JqbGMT09LaUxKKFMJhzZmATy5uZmRUKZY+vNN9+XZJy+vn6Mj49idnZaGLiLS/PiB/3oR6/hM5aKqXOhhQDJCwtzUhri8uVr2KSyEYs+pFIYHx/DsWPHxVf76U/flCTHZMITpYapqTG8/Gsv4YknzgpD/M2fvi31c/f2diVBgaDoCy+8IKAoGadsG/uFya1Hl5bkWS5fvoxr167JvQjgEoQ9+8RjeOqpszLW93aLqFRq4mPR16KtRdCT8rmsEX3nzh1RP2INWo51AqRvv/22+HqcN+znmdlpvPzyV3Ds2FG89uOf4Mc/fl2uyXHLOriUNmbdWn4R4Fa587rcb3h0GDc/v4WPL3wqez87bHZmCmfPPo5f/9rL+NGrP8a3vvU3wr7l9QiwPvzww9IOto1tYB8S2J2YmJC5ToYwn5syyhxHRxcX8Nxzz+LY8WN49Uev4q/+6q+EWcw+YbuefvoZvPXmWwL88jPW7T158iSeeuppBRcTZAyTrZuWPrc1tbvjbVrqwY0v7ffjfn4Al3ZPVAwr6rNuD838ZlgW4bicXVPj9HVV9ETWJ023UF+KMuSujL2sBWYv1SJChlkrNFXaUuo5cT+3iiDih7GUCBVhKMssqgRMxNR1Vxm61ucKaoybLboLvA7HXsS3NKoJtj/sWm6Thbv3HTbePKxNWrV7kmGzal+E/CGjtODaRZrsSmUY1jA3+wcTf5qq7lAqEpQtyJjk98LeHvLmd8rjKyNf11LuRfZ9vH3uLR/AFX/Igrnu9y65eZNMECJ03QdwI2fD/Q9/CT1wNyjUL6EZ92/xq9YDPoDrj8BoBNflvkaDuI5nq+lEB3dlSAe/62BHQkE+Nwu5/myPtD8cNnWC57l7ADeQULaOljjwNivdZ28ErQ4bNe7vriFhA49RnRM+57Cx2AsokYBulGcfAl+jHFG958E1cPcbbUFLw47nQcfyrHA7w8dbpyXsDN+tMXfY/Q/7u/sO3ECL+7n7Hg663r6gQQ8gPBwUsPey9+n17OHzeo0PfwaF7h8toVzC5XMf4J2fvAYvlRInkGxaLx6XAL+CsxxvdMaVfUaHnixd/ieQS+OVfotmecaR9JIoVJs48tAjGJmZRyJOlkv3aL+X93LYPDno73Zu/qcGcMNttIb63TzbYe/5sOc/7B77gkwHsGwPa4vt77tpk17L/td1SYO6HExkE3XQbDSEgZvf2cHq7dtYWV7F2sYGtnfzqDWaeP4rL2JkZBTLK+u4fPVzXP98Ge2Eh+n5OQGBN7d20KjW0J/18NRjD+HBY/MY6MtiamYew2OTIMuUEfF6rYatzXUwSLS1XcCNz29hc3sHhVIFu/myBJ3JpJ0YH8fNGzcRr1cw1peUuUJ+XCKTxcDwGPYKZdQZHAPZTsrgYiY0nWo6PQxaSFDI85CMx6UG7tBgP5ZvfY5M2sPo8ADmZydx5MgshkdGMcxs6ly/D+ByDjMgY9dxH8yzAV2fisLnIlQbyNJKfVQGqgwjkKBUotWUgCkZhpRo498J9togMdu8trYi8skSfG/UUK3UcO32Jl67uIJbW6V9AO7PPbdDi8WHEQCu3MPu2SFbQ//GZ1XpPR1WIQnlIPa9f6iSRcoAmgleimy8QXct+4NAjNQkEwBXg1y2TTYDW8AWZ0+2jrmyWBTA7amAIvUiFbjTdVfXXn0OBSzdDHoNVipK5FtE1inuoidpkJ4g6kD/IHb38tja2hYZRguo+HuxnB+wSux8VSiY09UwUawUl7AqAmkyNecC4JhAJqVYp6YmJGhINsPy+o4kSei1bX+4L0drZ1ow1zU95co+EGtsGvvwfqBA63MavUPzPhTs9/db02OaMR+UztCVydRQldIADWHvn3zoJI7MzeLSZ+dRKa7iucdH8NXn57G0kEI2VYYXZyAsKUEexWg1qKGBbSs72R1QkWFKsK7mYeNqGcvnqmiu9MHL9yPeImLXFlQk0Ukg005jLDWOeD2F9z/4BKuFHZRSTVS8NsqdBiqdKpBqIjkSR3oiiZnj8/jKE7+JTr2DV197FR9e+RjFVgkDo0kszA5gbqgPU+UBHFk5grmVI+jsNLFVu4NitShju+wRxO2A5bQp9duIqXyyArgEb4nmJdFMtFFJFFDt34M310BsvIpKcxudRgkLE1mcfXgE4yOTiDUfwN7OCXxytYiLy9dQy7QxeXwJsycewMj4hNgXZGcToKD0o9T/lrmSQqtVQa24g07xEsZzFzA3tox0vKJ2hyiAdwTA1Tgc3z2T0MjcJcjKBAgqjKSRTOYkUcBLkJljAFxhd7JeI9ngZTRbFVQp18zgVIsACQECArMcPwogWuBWvkvpFc5RvmOWjSDAqCxRQlkKGJDB2zASzFoHV2reEhi2gK+R8BPWmEyLhIC3cYKCXANEFZDPos9o4Vibf8B7MbhYqTG5CMiXOvjk0g5uXKuiWjNJujLFuJewv9pIJ1nfOYG0l0Y62YLn8T+ZuKznShBXWbr8LuxbgrhM5iPL1CiyKOvZ1K6VtcommCg7U8YwW2vZMXIekXaTjGOCnrqC2drbNoHQMu+UgasgTEzqP0ofiuJAEtWyh821Ctr1FCElE7i0CjKWra+2hsC4urSoV+SAfNpylWk1mTxyID/ju6rW6ygWyxLMJ+BDdjKl6cm8ZZBcJE9b9s24Nwi2m7Bn28s3Un9gP1gYKCz09ukpoNj9FTywqDQ4HWDXKHs8Gbh7BHB7SCi/3E8KfhtxygKLDniL0V/E2h3E+Z8grlnVZajKZx1fQnlpYgJLU5NYMABurNGQ8znB/gglXCHX39TUDRKo9u+YGsLWPujpO5l3G4BkundYX9ra42Ef3fW5wgwma1O4/RsAuNHvjGuOZXm6NokP4DJppV6TpADaigsLCwLgkl0pAG6OAO64jDkyC5VVqsBl00gEWwDXZd1aoIDPzMQQ1qBXQFP/271Qr6VrFBMQXf/cPqck7QooG0eKCTCekWaV8h0KJos9ZMpR8TuPp90hPiXPEdtK5eytucf5p/aDYcCZ+rOcS6wDy72Iz6ngrgIM7QYB3bow4Ak8kv0l8sympq1l54qaA+vIGnaorh8qAczPrC1l341+pixRysv3Z7M48+gZDA0OgZLKCi4HdpgmnQXJa3Yc2e9yLaNqZfsxCsDVMabzicCiSCjHKNXeEABXawnXsbuzh+3dPam9zf2mJommBVOrNoOdnV3DwG1Iu7iHTk5OSB1XShV/+MFHovag78PD6MgQnn3uGTz+xGMC/v70jTcFzBoaHBFpZIKY/f05YdV98sll3Lx5W0BMnk9m7NLSkvzO+rAsw8R1k/sEkw1eePF5PPPMl/Dpp5/h3/zrP8PgwACmpicl0YXA8MMPn8LW1qYAznfurAqISxngxaUFZNIZATKpjMS+JGBK4POJJx7Db/7W17G7W8Bf/9Xf4sqVa1KHliA1wVjKGk9OTvuSy3xGvlu2l+Nmd3cXV69ew/XrN7C7u43h4QF8+csvCGD8wx+9itd/8qZKL5Plms3IPCT7mgApzyXIyj45fvw4HjlzSurJU5mJZag4d7kfEBR/+qkn8W//7z/D++9/INcjM5b3ICDM61y4cEFrBnsJAVWZJEBZaQLWZOVK7d7ZWZw4fhRnzz4hx/30jZ/ix6/92DDw6zh16hSefuoZvPLKt4W1y7HJ9lEqmrV233vvXaysrsh8ZX+fOXMGL7/8stQDpn/KsSl12hn3YUyHYKVSIHuSOewYDtZH3Wf2hbzc2K4PqEav1f5cOSRgwflhE49swq7uzZrAKwAu56OwbyP+WZ9BkVvjy8RUGcQHc/m7Po/KIGsSnsbCtDwSEmkpXaFJtcFublVFrO8gv5skYJ3fRg+L1wxt3S6Jw65zfndI+5R8E8RhpRiwJqDYMhzGjrXXkvI5RuFAFQm03jrHKcdYpVyWRO2CAWj39vLyOechxyxjMB2uh0a5JTIeamw4d7+0x711/h2zL6s/qEmtwdhSeWd9SmvryPAzfWOveR/APWRi3P/zF9YDh6FQX9iN71/4V7sHBMDdN/r2O3xht6gLxLUZw+5pPcAp6wlrgC/asQw2f+fdmEynewNwu6//e//7K3jn0uqhL/y/eZQArjJw9zlsNujoPF8UCOluVPqoblZZd4dHAXP+5toDiI0CQlwjIQqQ6uV82o3RNbCs48ZzbGYt/66SGwd/3Q1I033P7iu6z9ELEOrliHc5yweNQXNgOChy0JP1AnDt+3WfKeo64Xv1urf7bPYY11GOOi98jg04HNQf4evY0I0GPJQN0qlX8PmnF/H6D3+AVDrtZ8cRuBUn3bAslLVC4JafKZggAK4BdRm8o9wMA3t04PYqdcydOImR6SOSCRuwxgJDLfJddK0xvd/WYUCi26/WET90YTjggMPud9i1w0Zv1PvrdY17vbd7/L2eyza4WaH7xtAha3r4/PAzBY6HdZ40qOsTiTgJmfnKwGM8Juyn9ZUV7G5viYTy6sqqsGp3WIMJwAtf+QrGJ6bw+c3b+PSza7h24zZqrTYmZmaQSKaFXUhwdqgvhS+dfRgPHlUAd3JmDkMEcKXeV0Kkfm7fZl0kOmeeyDTfWmat3Tx28iUJmvT35TA+NoYbV68h1a5jbnxQzm/RIWO9pv4hbG3voVytS1BeA6wdDA4OSACFWeA24CvzvdNBfzaDsdFhbG2sSo3IkeEBLB6ZFbmzvoEBDA4NIZPtE9BW3gvr31qZQyufKQuUrE76z3dC+QN7ieFNyjkm1AsF64y10KjXkN/eQn5nCx0J2JF9RodNmbYsnUR2ZLlcEKcrnfJkT69Xari9sYf3bmxjda/2nwTAtWtxeF7Z3xWU0eCkuxZoV1nPsMeMM4FnAXCt1K3ZF3kuWRBkPAhn2dxDQYxusFOytx1GhnW8pY1Sl1YZYsGXmRPCNmOwQAOIGvxU0N4NuNqgtZ2vrmN/0F7FPX5Y5OjGRHaOzHA6626fBv3YDQAE+5BlB3dkDmhAlcFEh2XCIIr/T8cdGXxjI0MSZGMm9/LatjDddf9jYNbKZdp+YV8E5R7sXhz13sNrHa9nA8K2j8N2m/xuQFtr13R9NwAupQBjsSaG+wZw+uFTmJ+dwO3VTzA+2sCvPTuIUydS6M+04QlBkkEaolws1dkQUFECTP4c1SCOjpcA3CEgRenX4nobO9cbKN6IobbuoVNKaj1PYbTFkW1nMZmcQKqewfsfXsDNzTXsJqoosw5tooNmvAWkWkgMABiOITWSxeLsSSSRwLkLH+Lm5jqKrQbSfQnMTw/g+NQQ5jGE+TszWFhZQjofx151HaVqWdaCCmWUEx3UCEBy3Yg1UYu3hX3bJOPTSwDJFNpJoBYvoZzdQ2y6jthEGZX2NrxOBScXB/D4ySH0ZbPoNAjgPoILl8s4d/My6pk25sj+OXkKI5NTMsbJ8CkUS2JrkJErST0gEFtDo7QnEsqj6Y8wN3YbmYQFcMnWawmg0DFMEq0xTOlhMjo9xBNpeIkMUkna/56Ra1alh3aTQSpKw7H+bQWNRhHVWhGNekXl4hqmfqzECaUKtXyXerYCvhKE14QgZeJ4hn2rx4kMs4AjyvYShm2TiSA6BAmYKGtXEwy4cjM5iJlxBHATDKwyoY6DzETBZPwKg1sTSQQ07CSkpnW1zvdFBm8aa5ttfHpxByvLZVRJo+bg5Jol8sgEIDvCvs14KWRSbcQTLWHnJuUwBr7JxiUQQEaalU9WCWWCuH7gTZL4yBhWYEbkEFn/WpqpsCifUdnomozEc1UkwCblBHKHdk2ywUzOTV0DWceXfaaMkRb4/B6qpSQ21qpoVD3EQbvTrl+aFKJAoEnuMYoTJjfHV3DQdUQMEZNept9FdpVlFRotFCXoWRKwiGADwVuy89LsMMpEEygKeVL7bDFh6+iXtVGj7K1gzep2qbWOcG8fWzn+YQDX3W3M+WaPCvt1AuBWgWoPAPfL42nEWh0k2kws6SBOMJcZBwRxhUkL+RuBXNo6NCjk83oN/Yk4js9M4djMNBZn5jA6OIgOa7cK27KFf9kp4ZokMQV+tbu/3otfJ2NIt9R9X738TPu5ex8ZpyH2mHtcrza5/n+XDWAC1hY05Di2zFv5Xq9j4egiHnv8cSRTVDGCALgzU9My5ksl1hhnML5bJlmSy4xdYmvC2ncrtgLXLu41BsC1WQz2+QIQUwFT7utMpOGXlRtWU8eWJyBYpyxbXoO2CuVibT1lW3tzvz3GdUTPI7BGG9mC5PKddoVlOZspKdKeIuMpK6PGK5w1QdpIsLPRkP4jOFEtMxGnArLEGo2a/0wqjavAhGtDWalpOy9FEndgwEhZZ81zG7/F1vk2to5rdwXzVlm49tlsP7trWpd9wkSXdhvZTEqAVUk2adUlgYjvWli4RiabAIvUQRaVCEopx0VJi9emr0GQnyxUgoRc94aHx3FnZR0Xzp+X9Yz7CUHS0dERPPHEk3jw5El8/vlt/O0rrxhgUd/N1NQkTp8+LYncW9u78p5FRSiblfdGoJH+zeuvvy7gDxM1KMs8Nj6Cr33tqwIask7tv/nX/1YA4Rj3lqQnNWmfeuopvPnmm9LeyclJTE9PYWJiVKSJmSRz4fzHArbW6jVhkRLUJvv2K1/5Mm7eXMa/+7O/wOrqurEfuZ95ePKpsyLB/Hd/9/cKgs7NCQhLAJtMV75vUd5otUV2udGsY2xsRMbsBx98hLffelcSGzn2M1nW1J2TcUoAl3OTP/PZjxyZx9T0FN588y1sb20LQ55/472+8Y1vSM1aAtCrq6vSn2QBcw6xHaxRfOnSp3I9Aq5MqmQNXvbfu+++K59z3lIC+7HTZ/DNb35TwOvvfOc7uHHjhtTa5e98Hp7Hero8b2NjQ94PWb5k+7JmLz9jQsDo2KiAxM8995w866uvvipgMUFlgvAPPfSgALs2wcLWHVY/hHu1Jk644KL0pZFlhpSX2Z9I46+NmqnYdcy+dTNioe76qKs+q1GQcErCRe6IoT3O3+tMwqu1K+yct3urrasb9g3UTjP+iiiZ0EdTeWqx0umvMYGTCYL8LhdmwgTXcU3ikQRU+vUyV1JoNlh6xRQhMO3V9TqIj9gkFuljWRtV+YLrnV0LOH52d3awR6ZsvoBKqSRKYJRVr5rEIAFmrfyxJArTxzKldmSN7VaHMtltETuo+UjMq+6et2PkrfPvBYlYxo82Ob/BGu68YGMGGn2RQM77PoDbu/vv/+WL7YHDMJEv9u73r/4r2wO/OAauA8geBpwdxL513kTXZWSGGPDQ/Bwc2mv6/KwAbhq/+yjrt+h1XSfOz/Q17l444KcnmLY6bTYhCcNi6R5uqv5lJCwls8gGMQ7KcAvqtmm2ZwA22+uFB3UvZ7TbqdCzbMavMns0iGIf7bDFyneqomaVCSgc1Ba3PfuDrsHdoxzie3bcDxur7niMfB79cB8r3ckgs6epdEp4HP//7L1ps1zXdSW4cp4z3zwDeO/hASAJgOAkkhap0ap2dEWV7Y5y9T/o8oeO6O7qqG/9qT50OKJDX9qyLVu227LbUbbcLkke5JJtWZRIkTTnASAxDw/Am+ec8+bUsfY+J/Pk8AbQot1dxmMk30PmzXvPPfcMe++119ruKO6tLdIdiHb7pt/f7ng8CGjr20/Og1XmCJUhK1i5cwMv/dX3xJHTMJdmGnJcCGDbcrAjIqtMdq6tfWs/Z100Arjy3AFkyx7GTsxjcOqEZCqKfJSJO0rWpOkW+5f+m6CW7W9tSI8xbvr3MGDSzerWfuz3cLveOyDf5LDrHXZ293nYIFB3wOywc7ifd7bHjDvp1zYTTYl3/W/8oPs5+F4tyLR/aw/rK/e+hSHaGg9GElhkILWYXqVcwtryfezt7GBjdU1r4K6tYzebA+vNffbFFzE0PIo7i/dx9fpt3LxzH/myh8HREQTDERQKJZFgG0hF8MzjZ3D65DGpOzs5xRq4o8Zh8iNfoFTwkgRzQuGoMBNvL97H7cUVbGztCeOGDNyJ8THcuXkTMX8DM2NDaBLE4PoeDCIciWN1fUMZhQRxREaMQZghASLoRO/u7Yr0FgMnTH5IJmKYHB1Cfm8LyXhYwC3WsGJd3whr5KZTiEbbAK4AP8xwN3JHrSWnBdzaJ95magqIKxNAGbis9cg9JZ/dw40rl3Hr2lVA2Ak1FEsFYSFrcC8gQCWhBK4H6WRCMnEp6VZBCB8u7WF5p4uBe4QEoCONc2fCdjNwu8eXnU/ueS2A273XyHcNc2Lfdhj5R10H29nVdtxKgK9VX1bnW3dwTvZIC7A799IOHNh9wqx8DiOUnyjzQ1krLnjr1tq1kl32Ptz9oN+92c95PpFRi6dEGmuXTA7DDO8OkncHsO196jNgQoFmp/PH1nNqn8MCJoazS5lRP5BOJzEzMy0Bh7vLq8hm82adt9npdhfSPaEfgCuf7FObt7Uf95Eo7bkfBuWF7dK2gez3eX7OCYJjXI44XwdTg3jk5EnMnhjE0LCH48cbmJvaxWAqjyjlZZthEMkUAM9fRcNfMvUGFaxX280mBihD0N4Hn0/Va6JZCSNUTqOyGcD6rTy27pZQ3IXKGdaANAYwEZhGoprCBx9cwu3Vu9hAAXl/HWV/U5iwvmgT/jRQS9RQ8HvwIY7BZAplr4z7m5vIkSUVBEYyYZwcH8R8YgSzuUnMb84itRNFiTLFHuu31lBCCflmFcW6h0qzCg81VHx1VLn2BQIahAoGBdQtIYdSNIfmSAWBsQoQ3UMmWcW5U0OYn2YN1TD8jTPI757Hh9eKePvmx6gl/Dh54XHMPvIYIsmUAGMMnhI0iMXiouhhpYrRrKBRyaOevYKB8HuYHLqHaKAo8yQcAUIi6WzsNVvXzEgo+/wRBEM8XxSBQAwBf1gYuMrMqinII/NQZZTL5SxKpZzIKFOBgMFeK4es818ZuARiFThV5j/BdikLWufTVSltArXClhNwRV9S+5bSvwIM8jwN1MjyFWak1iuXyuS0twwDl0FYsmAl78CyzP205TSxRBl0ZML54VXrqHLABQKoNmLYWCeIu4XV9Qq8GgN0rF3pQzjaENBWGLiBICIC4HJOQABcArlBCbhTZpmBXLL4VUJZABsm7hnGrbD4CTIbJRcmLzARhWxdrUTngnJ6nEiwW5a8kb/X+sJqa3TbTgIEyX2yT30KahB4b4ZQKYaxuV6FV9K+byeFqDw156UGFo1gokm6seBSa92Udihzz9av8AAAIABJREFUV1c6tZfZx1LjLZ+X9YtSoalkUthYZDhJBUuRS+d3OsHTHrvoKABuC8AypQEcwFb3mM6fDn+iH4DrJCJZJQe7gHfbo4cBuM9OxAW4Zd1u+d3UGt4BC+rWycRtwFfnS1mFBHADVQ9xP3B8ZBjHRoYxOTaGgURSAFwmUHBsfzNQxR2f1m4V37krQap7fzvML3xQANeOu35+7H6grbUD3LbxWDdZux+Aa+vV8jf3YY6rFoA7ewLnLzwuIBodqGQ8gYmxcQPgFuTcVgbYMm6ZTGLtBNsvClAY1Q41AdXG497WFeuwYIYdD+7ccNvveQREWZ9c2yBj3iRDWRvAAroE+XgPlvGpcQetQ25BZn5f2Lumxm6IrECptavJw50xEJ0PXAfEWnAU1Gx7pa3m1RD2ahXlctHIgDKZsiAJi6oIoC8XvLY2BgHc4YEBAeMItElCpFk/1GHVhDybLNIdM7Iyyg8K4DLRNJNJoVEnS5jALeeDUX0xdSi13XyWmvyjdpgeY3+0XjH7MCTS2QSCyf6kfC/ZuGTV8vizZ8/h5MJpfHjpI/zwhz9ENpc1alsKtB4/cQL379/H9eu3Rbab98P+4GcEC8lQ5fmStC1jUWkTl9e5+RM4duwEfvzjl/FH/+lPBKyKRINIJBPyXbJYX3rpJWkT74d7SWYgKbLLXH+3t/fEDmAiLKWRo9EQpmcmMTs3i8U7S/jPf/pdLC+vtb+bSeHChfPix/zkJz+R525jGAQ6yUylXHM4FMHkxBRGRgYxNj6KsTFltlP9g7YW+9ozDG8+UwLMBGMpb8zkQyYpEIgls5nt5+cc3+xv3tNzzz2H559/Hl/72tfkewS8KZHMeyYYzmMVYM9KEiXnPdm39BNff/11eXzsY4K0zz/7HP67X/xF6aNf//Vfl/bzhyAuJZQJyL7//vty/OTkpFyL5+LzoTz19evXsJfdFTCYjN3Pfvazcu3vfve7uHjxotwLwXPKLpNRzXNxLeK52FbeD212W1JL1pqG1vvlNVu1XGUv1+REXSvarErZm0zisvoNnQSarp2se4l3tubefdXa0LIO9NkX+8Vf7Py2v+38l/VDi9e21gW7trnrhCxVolZllT3adXdlE+P6xjIqkggclMQ2MrQF6PWpikGNNoZRFGByCtcV2ok2+YVjl88hn8uJXZzN7oly0fbOtiaE5wvwylTFKhlpb5Yc0bI+ymw1GkjGV7LntZaD5qqpVL29D4kxaI0O5xkcEByTzbJdisZ+yT6TbgC3m4Gr63f7UgLgOpErO04eArj7TomHH3zKPXCU8PGn3ISHp//n2AM9NXA/SSccXDq3a981AX7dFQ+8WieA606RzulyJPAFwNEZuGH89+dpiJuNxwFxNQupvXH1C2gKmNcBjjigo5Vfdm9B5ISsNJBWWWh3TScg0n2velxnzYjubnUdhsMcWbllIZ20JYJcZ6vvA+vzHPd9sk5Q4rC2uE6Xtmv/ZdJ9Dg8yhA86Z9/Puu71oBHc29q27Ey/zyy4ae/Vda773X+vI3jwNnJYf+uYtXfEwBSDjVWs37uNH/zFnyERMXPCAXAFsDXZ0ZEwpQdVVpl1gYQdQxYuMzONjJ5mCzeQK5URHx6DPzGIZiiJ4dFRxFnHiaEwRg8MkGJbJAabGevu0iEgJI1kE4HRaffT3U47umWfwXUYKPkgY9I6DA/6Hfd4tz0CgtMhkmCMBXANq6UPA+Owe+n83I6X9kywa5JdQI9Ayu24VTdQ2A3g6pqs4Cd/l4oFrC7fR253F2sGwF1dW8NuLi91nT7z/HMYGBoRsPX6jTu4ubgkdWjTg4MIx+IKQNarSEYDuPDYSZyen8ZAOo3pY3NIZoYlO5YBnFKpgN3dLWHrUnLTq9aweHcJFz++gXvL68K6oVM8OT6Ke7dvYjAZw/BAShhpZa+KUCSCaCyJlZVVlCqeAtA+Bk4iGBkeEYeIWdi72ayIN4YiWh+MYPL02BCKexvCwJ0YHcWx2Tkk0ilx+NKZlEgo8/uStWucwd6Eku5sh1ZYThy01lOkY2rW/u3tLbz75pu4/OH7CAlzwifgcllkPhnoUdaYskGBoYEBowjbQCMUxZW1LFZ2850M3J8WgOuMmPffe7ujBm53IM+OJ9eJV9mr9p5r9xo51krm9qaHtK7K5aZHfNIBWVlDXAE5u3931iNWG0HXKRuA5t/tAKiRQXDu07bXJlXxedi1oiMoadrBseDmZ/Sb1+57Mn5Mn6i6QkTAD2ZsMwAjkoYm+GLb3L2ntP9t+1GDmTZQ64KqlhWuZpYGj1mjlIkQlLpj1y0uLWNnd9f0wtEAXHf/7A42uwuNu7+6Y8O1O6TdXYEk20cKA4qQOwK+ABLRFI7PzOH5p5/AwnwSw0M7yGQ2MRDfRixcQMBHsIFKxwRmqXNbAyvHyt8IKOAkMpcExzSYQ3BSAi1k8jfqAro16wGEmnGE6mk0yiEUNxrYWytje2MH2ytZ+LbjmGicwmBtClcuXsaNpZtYRxb5YAMlXwMV1FANeECigXq6iay/glojiHQqiVgkhNWdXWzmWOe1iXQ8iJnhJE5mhrGASZzKz2E6Nwb/Tg1ekTJqRVTqZRThoYgKys0qKqii3CQLt4kmmQN+P0oACs0KPH8BpWAe5XgBwXEPqdEyjk37cP4M5ZNrUn820DiD7PY5XL5Twzu3r6ORDmPhiSekBm6lRnnDPZknBFcZdCYDVwL7Pta3KwOVHBr5qxgIvYfxgUWE/QXp90iIUptkdQr1U8e6v83AJYAbCBLAjSPAvwMRkTGvsL43+bkMrDGIz9q3Hu89pxLKXkWTNFhV3NRM5LMk6CrPtFVHjQE4C+AyMYB/c04FZf+QWoUEHiXgrgxckU229XN9PhkfUiNXGLhMDmqiTqYqy1uETHkLLVWtyaJmDZBRKrK9ZMn5UCxpbUwm1oVjQTQQhueFsbFew5Vre1hZJaOLdYODiEQI4NYRDfkQEmUVMuqa8l2RTCaY6+eYVSllSisTrORLWLUSq2xLvEubAtxPtA6qMm8FAtX1kJankRtVsNckybRAXFqJnQBuay4bZqGyRxjsBDwy03jjiKBaiWJ7o45yUZQFNSnYXKvFgBcfj8oBulq4AFU7YYfAmwai2Xo+Y2E9FksSSCXjjXKetAnIiqQtTJBIT6m+FWsR72ez2ffdNaqf/d4NqvZb3+x7vce6YVBjrXUlE9m11O4z7vkPk1C+MJNgDogCt00gzCrVTT/ClGxlcgATY1hftMrEEzJyla0bqlcR8zUxypIU6RSGMwNIEhjjMZyHoQD+JNzEXSgwaPcW6wN273Pt9bqjuzv+8UkBXLd/3H3HtUH2v2onsNhhgzjJCRZs5fhisJ7gLV9k5M+enMeFJy4IkMk1KkEAd3RMxiIBI45dAj8uCCwy37IWaCKBjvF2yQWVejcy5Ebav+VRGdUYOyfa9o1hezl15tmn9jgLHlv2qgVl7b/t2HT9eAJ5kqBjQC+rNGKZW3JuG2sxQJBrowgo6dfEq25fugXGcPyZOr8CgpKdW9PSJrl8Dnu7u9KP8jgOAHBHh5S5SKBL7R0DkBoAlzGjnzqAm4yLOk+9XkW5RKl2K7Pflr629639TTtd+8P2P/9mPyqDkrNV1R7kcwP48hjdXyF+zOraOt59932R3WUJFdorQ4ODAlYuLi5L3V1ds6nIEMLE+DjGxscl6era1WuS5B2PxjA0NIDZuRN49tlnMDc/jxvXb+KtN9/BrVt3pB4620PQkKDq3/zN3wiIyVgCx8PI6CAuXHgcq6vr+PijK2KnWrWHubkT+Bf/4st45JEz2NzckdqzpRKfKRMfKD1exonZYyIn/Nqrr8l1FBgOmDrGaWGqFgslCYcQFGbt3y9/+UuYmprCtWvXsb62hUxmUMp9DI8Mqyy+ke3mfONLJcxriMdjUlN3aWlJ+ovvsa++9KUvCbj6K7/yKwLK8ofgKO/5ySefxAcffCBALMcU3yfLl0xlAq8E17kGEKQjeDd3YhZf+cpX5Dxf/epXsba2Js+UzNmFhQX5zl//9V+LLC7vk6xcgsc8hn4n7UsmAxCQZZt4nwTjv//97wtz1wK/BHA5Xv72b/9W7pGJnryXubk5ac+lSx8KCM19j8fyPng/7AuCxVQJkVIu5kf9CAtyGonjLrn7zn1Pbe7D1tR++2rL3zsEwO3e81yfpbXuyUF6lTZoa+pnG/9ZVHFMUiZBV11jbSkGs+7y+6YMA20eJvlZpi5B3UKlho3NTSkXki/ksb62LgkV7Gv6ZVYS3ioqMCGFSWQyp+m70F+zbeT1DSvXKvzI/DdKUa6dYPtK12OFvLX9/Jt2j1Svd57jgY9EawV3xeXsv62EspI4jISyS55qRyfkIvY0Cj23z/vmpTs/3cDfwbf08NOHPdAe/w/74mEP/FP0QBvAdaCoB10GjwrgdmUHPxCA67AX9+unw3CbIwO458P4t+dVkshu5p0bGplKbWZuz8bUUpfoyBPqOZ97H66D0S8w3O9Yd8Ntf952Vtz2u0bJQecyJklHW7vP093/+wE+/QIO1oLp+5lzYvdze/5+37HvtYyzB0CLHqQN/fv64Bm73/n73ocB9l2DxA1IWOe++9m593/Yc90vACRjw4B8FryQmmw+PwqFPSzduIz3X38V8bBmU4pRyJfIFzLQHBYmIf9mwFl+h1Q+2Uos8xqKvzaErSLMR18EK9kq0hOzOHX2rAS6SoUsgr6GBJIl0GrRU5GgMj9uHUfzlkjFdUmS/rTW0y7ll76nPQz0PKwt/9DvHzQnbW1j5YnYbHICuLo+dS/3h7WlF8B1wdvelAZhHj3Ajwu4GZfDtNG0nQ5EMCTB6WI+h7XVJWR3d7GytCISyiurq8jmC0il03jiqacxMDSMW3fu4eqNO7hzbwWFiofM4BDCsZjKUdY8xELA44/O4+TxCZFBJoCbSA9JgJ9OkedVkM/vieSaBkH8WN/YxsWPr+H6zbsoV+tIJtMYHR7AvVs3MJiKI52IIl8pSfAgnkyKw7+xuY1ShYCJOkQ8F51zSoCythSDcgxEENOhoxoPhzE5kkZpbxMjg2kcP3Yck8eOGQYyJa8GkUykpD0Mugh7jwxch324f9e7+5PhhFJySV7A2to6Xn3lFXz4ztuIkPEZDEj7yvUGqmSGkaXBICyDP6EAhgaGMDE2KmxoSqTf2Sliq9AloWwB3MM2a2euHzZ03n//Hfz7/+l/6DjM3U87xlNrf+jcJ7v3GwkNmj7sFyS3zqN7Ufc4Xa976xK2bstRbbCgqNtO42l37MM8p6geiASeZmO7jJdu9k73tDtsXrt9oPXnWA+sIQFMBp2U9avye3a/PWgPVfCmvS67e7S2RZMK7BxnIINMPEqRj42OifTo0toqtrYpVUeWN4MG3bLSEn44sD1277T9Y//db47YNnYMJoKFJsjnfs52E0QnS35megaPPnIWJ0/MYygZRia5g0x6GQPpXSRCNQTJcg0U4fNXtA4XA7rCNqgZwE6ZMQTVyCwlMJlIJAXEFeCQLAbU4dXJaCLwFUEAMQSaUQSqQTS9BqolD4XNBnavBFG/Noro1hjuXL6FG0vXsObbQS5U01q1FJSNkIHrQzVZx0Yth2KtKfW2hzIpbO/lsZEvo9YA4iEfxjNRzA9lcCo2hjO1OSxkZ5FYD6O4u4tKlWBVGflGGbkGJZHL8Hx1eJRU9jdRD4YEwC0HfMjXK/B8BVQCJZSjJYRGqhiaLmF+oYlHz8SQSlYR8oXhry2gmH8KV+8CF5eX0BxMYuaxx5AcHkXRMNBCQcppUv1D2cxS55Tso2YJ9XIWvuJ1AXDH0ncQMQBuNEyA0ZS/5tiUcUwWexigjLKPLKQEQsGY1MJlAoNIIduAo9T4pvwmg8AEcClRSvYy5XpVapM1wDWApqxZkU9uBda5JjBIx7nL8xK0p7gBgXsN7hGY5HcEpBWmFJmdXNuVkStgjgFvyZ6t+SAArshUk0kVCiBk5EsZ6aKNRiUKjlvuORWvjkKhjmKJe0UQ0QhBWs4tLkhh5IsB3F6s4MbNHHZ3+T4BXNa3JYBLyWStcctAeiTiRyjAPUzllAnIBv0E2JSJyyA+9zKVKaccZyeTVsppCJAuqYJai7qp9XC5p7Rqx8mXW4XRZI+jbcrP3TWvveabOp0Ebj1bP5iBzZBIKG9vNlAps//t/mf3ApUnlJXJAM/72d3CpG6qbDmfm1etIlcgey8vMtict8o0i+maaSWiBeAimMJVqxOEboNhnTZU3zWpz6bYvU+565u7H3buWU5ysaG2SDv2yUx195DDGLhnjsWlyrDIJDeaAtxGfH6ECOJKxWqCuT4EGbQmuCTHNRCqVYWBO55JYSydVgA3FpXP6U+EYxF8M7uFO5VyB6PzHwLg7mdjtPa5VgJp55Hdz6bfvujuly7zsdun7LZZxF0yoJAFYAlYEzghEMN15sT8LM6eOycJEhyLZHuPDY/2ALi8bqvmrdTZVZBOa8BqS9r2h9qAwjJru1wO26ydlCbzz3gRAlya+cNz+Tk/DGu2BZiaJDEXyOUxvC+b/NI+1qyJBhCxKhjci+lzigxziOtTRP7N/rPrgZVybhD0d8pMiP9qVMXseFHQlvsq11xTJoR2bqUksreFXK6l/GQZuPY5sq2xaFQSK8lcZNKG9mmnhPJPF8Dl/KzLXs0ETpY6oRKRPFMj92yZyr22Tv/EF/v83T6UZ2gUCKy9xjVda3dzqdbkANorXs0TYHZlZU1q4FKyuGAYpwQPBzIZbO/sCNOUtg/XRKoSzM4dx5e//EUBDX//m3+IWzcXpf4rZYlpHhIYpGQva9Hevn1LQFCClql0XCSrb99eFABX3H9JFPLjkUdO4Wd/9kvCCL18+Rq+9cd/ikKBssa0qRKYOTaFF174GbGrlpeXBVxcX18XCWPKBHN8vfXWW8jn8rL/EcCdn5/Dl7/8BWGofv/7f4P33/tQ7NFYLCrsXAKrBD95HoKj9OnIjOWPrSlq57AmBDTl3siQ/cY3viFALfuS36NUMvvjvffew82bN01fpQRUZd8QyKbsMcc974fvf/b5n8Fzzz4r6wLlpvmb/cTr2AQIsqYJ/HH8E1R9+umnBby9cuUKSuWSSEuzrz/3uc/hqaeeEuYv2bm21i7nGGWh+T6BXf7mufgdgrWXL1/GjRvXpF0Ea5nQ8HM/93Nyrd/93d+V9kxOT2F2bk5AeQLSPFbXPcnENwzcgyWUZW4dEJTp9knc+KHMhwMA3H57rft9d4+1ac/ue/ZvXScMYCs50arAomubTZbRerOaHGKScRuqJiG2YKOJ1998F6+8/LL8m+PSKhm0bIUW0MmRZqSXTfKexKhNrV+N76kty9lLsLiVCEPZ66653u5DnetaVYKJPTbhrVNCWYkT++yipo02pdeem0QOridvX3y7pUBpQVwxRVoxAlWOsz8PAdzDIiIPP//H7oEHi3D+Y7fu4fX+q+0BBXC7vLVPMBoPxc26mYuHfqGbSNeWn93f2Tr4MX1SAJdn7QhaOvr/bsao3VRbgYpOoQdnA+oPsuoGaYKR++6FvQ+n2/GnYdnvx26I3QZObxDW3Szb17MBAff4BwkKi5NggmEuULn/82wzmA46xj6ffscc1L5+weeDAtL9znXQ8WLT7JPR3vfaIuHWf2z0CyTZ8x/1ue5n2LYMIwMqqLnkR6Vaw/L9O7h56V3kN1YQYzCZzrPJiOb5LKBAAJeMQJshS7CHn9kauOLI8L9mDQ1KgOXLKJaauHJ/B6eeeRGnzz8hE35jbQnxaBBDA0kJCqpIoMVx3bFvUxm19TRA3f447Lk8yIL+/38A19rWZDdrxVN9xhbA7SyDftic7vy80x3q/q5ltRy1v9tBJJPtaTrfuDfqRBj5YUadC7ksNteWJVN+eWkZq8urAuDmikUMDg3h/PkLyAwNCch67eYdrGxsC9gaSyaFXcvkVwbdExE/nnr8NOZmxjAyNIypmROIp4YFDBUWg2TkM/O1KEEqyhmVyx7uLa3i6q1FrG9lEQxHkUklsXj9CtLRIJKxMApeVQL4yXQag4NDUgM3VygIK5d1E/kzMDCIUDiCvWzesMJ8qNarUruGsquTYwOolrOYnZnGsWPHBZAulErwBf2SWU1pMgaILIDrrv8Hz4P9AVw6j+vrG3j7jTfw8QcfwEf2EDP36XwSSPOzhiDZaZ6At1zmmGU8e+IY8tks7q9t4V62ily12Z+Be1QAVzaNg3QOgA/efwf/6//yy60h5o7BnvHU3oV7WBnuGH1QAFczmy27Xeu1atP7t93A5S2QmM+pI2HHBEW1m9pSYi4D1gY67XUtq0KuafcRZ8k8bF7b9tq2SBJPAy0Gjw2E9gtS9zc4FMBtOdzWke9O5LNJJIbtQ+B2aGBQgtFrWxvY2d0xY1tmnslqV1BIV7PDAVw50mbGdyU3uP3SL4BjM9hb+6R5VgzmTU5O4MypBZGQY+JHPBJCIuJhILaFTOIukvEthFV7Fw14qHglSV6iZGgiFhBgTAPlausQwC2VGGQLSkKIZSBxvjUoGcrkConMsH5nCL5mSGpIol5FzfNQ3YugsTiBxsfTKFwKYvX6PVy/+xGWfVvYC1ZRQB0lArjhBgIDIdQzwJq3h91SDeRwDWXiKFdq2Cl4KFUbCJEJlwphdiSOhcFBnPHP4sz2AkaWBuDl8ijV8vDKHnL1IvLNIspk2bIGbrApYHHV70fV50fZ70MBHqooouqvoBL24MuUMT5XwqPnG5g/CURjVYT9UQRqCyjlnsK1pQDeu3sP1UwKx8+eEwC3UqUEHOuthhHki2s4AU+qAkj9vxxqpT0EK7cxHLuI0eQtBJETRlQkqExRGZOSHKYycH6yfoMRqaHr8xEMIGOSDNxoK8hlbfM6FQjKBZRKWQFyCTiqDGcTNa/GbCAjUWlkdRsqoazgq7I2+VuFDsjAJRuKSga0YcyrrnLJVfmOAsFcj5U1p1XL62D92iaqXHcDfjQIkoraSUhVTAz7lvV+GSTjZOHaXSxTHrOKYp5JcgnE4kwOKMHvryLgD6HWCGFzB7h1O4/lpTI8j2AsxykllJsCDofChmFLueQAWfNMcIDWvqUcsgC8ysBV6WT15YgFSFukVoYmAgqA61fQVjFagsQ8r2HdSsBV7RUeIFLKZKMTCDdz2oJBdm2UNUGYKE2RHK8JwZO1aQMo5UPY2azD8zjazf7X1NpuouwhwKyuK7bdfMNdxXWNIHjsF2lmqlEUS5zXRUkkiEQ1sE5ghyVENAdRx51l4KrN2unfuIFi+Yqxx/utSe566waQO9Zhw6Bz163uddqtw9uyFZz77bZ93bWyUgf2SvvXwJ09FhfGukgj1xvKvOUzl9q3QCIYRjwUQoxMy2CI6JMcF6pRQtmHmeEhTA4NYmRgAKm4snnJ6IukkviN61dwfXenZ9s5rK/264vuZCfXp5JkLSOf7tpTB/mP3ccd1R9xn6X1+Ri0JyBnQViCMARouBPMnZzHY2fPagA8GJA9cyCVkWN5HOcGgSEXeGRSCNcXGYOGraXyujZBUpOqlPmrYK6wuQzLt6VeoumgreQpMljtPibBeTNpXAa7tVlsbWbOU1c9xN2jeW1Z0ynHatppWcNyHqOWYv1QAkxWDpjAkMhKk1nZxTq1faG+hKqfiSiA1OtmEgfXDCYZ57G1uYVysUiRmpaEstterjnxWAwzU1M4tbAg41Pk9u3EsUzcAySU26x+HZ2H2Vc+vya8DGZSSCRiaNRZG5lsayOzX6v1tTtb7D/nGr3zgQCTMvjcn/a8aktBy/rLOUvglIlCpl6n5zXEhuAYLQkzmNLfHm7fvi1gYSFflO8R/DzzyAK+8pWfFRDy137tN3Dzxm1JZhVA3u8XOeO5uVlhsBIoHhgYEIB0aHgAp04tCEv2xo3buH9/CZubGxJfOHXqJD7/+RcEDH3rrXfxvb/8a3ieKsiQKTs7ewKPXzgnMsRkNBJs5LE8L2WwCaoSOL154xayezmwv48fn8EXvvB5mUvf+8u/wpUr1wTADYWDUv+X7eR84zltcgHryxLYJFOY4Cb9NIKZBEE5Ngn4kpFL0NdKjVuJdH6XDFz2FwFftpHH09/j8Xyf45fXmpmexudeeBFf/OIXpY9/67d+S54f7VP2K8FlgsKsZUvQlc+Fz5OfEaAlw1bB44zITr/wwgsCsL7zzjvC2uV3uJ8R3CajluxasnN5bT5bxoT4XCirzHOx7ArnAe/7F37hFwUA/sZvfQMbm+uIxGKYnJzC44+fl/sigE6m/fTMtDCF5+dmkaY/6+NazyQ9JrvpWmRteCp8qNSv7pL0O+36ymNt+FP+dkrc2PEsX9vH/zxo/+iI5UnN+845Ytcu/a1+m/WpjLCVJvYZP4SKHFS40/VEwV5N9NB7Lper+NaffBt3F+/JMewP3qtlxeoaanxNo+Bo56PuHeo6i3Vj6tfqmtfpk/IuuJe4987jrB8oRZKEJaz3JEuDs57Z9qjNqb6qxP5MeTUrca/2eqBVg9sqKvz+f/q/VKGvxcBV3861R1yMwtplDxm4fb3uh2/+E/TAJ4DM/gla+fCS/9X1QF8At2XVHe12j4DF6om6A3cHfdHitWrSOtk9B0+VgzKBjg7ghvBL59oMXNeottr/3Ua2dWzFaGCtI/HUDUDSyjDrynY23WvPJUZzOx22w5g/7Em0Het2INgaD66R3u1I9hosneCtdSLd+7P94f5uGUddz7THcTVWRb929GtvT1Cjz5jpcLb7AKb79d1+bdjv+IMC4Ac58/3O189QdA0S2+/u2OsONB/0XLufjdtHfZ+VMTgpRUxbzas2kaeBff823nv1hxiKhhCPaK0hGtxk2WrATFm4YozxZQw3m+VMg01YICrCglrDQ61SQSVfQbEE3FzL44kv/beYWXhUQKm1lfvIpGMYHc7ADw8NYbiYOkYHKU/XAAAgAElEQVSiw+JIKduarmJMq4m331g4bP4c+Lm1Xc1BRwFCHuR6n+b57GzWlYfri/aT1NUzRn2rfw+4v/3bqNmk+8+ZXvyte650n9vNbreZti6AK3n+9NJ8fuSyu9haWxFZzbWVVWXgrq3JWBoZGcVj584hlRnE5as3cOP2PWxnCyhRbisYRlXYowywNpGKBvDc04/hxPQohiiNNXUMiTQBXIK8dZEoy+X2BMjlj8gdNYBSuYL7qxu4dvs+soUS4pEo7t26hpFUFNEQRzBrkwUQi7NG0wBW1ljnljVzWROsKRKSw6xFFE9IXV0JtpF9VavC32wglYhg9vgkAr465mePY3RkDOFIFPliQdgHlO+KxRISgO4H4B40DhVktHuSDeBp8IYvMg9W7t3F+vKSsJQliOkPIBBiIkcYjVoVG+sbErDKF/PY3NrC2MgIalUPd1e3cGu7gmzVtw+Aa/fHI8yUIwC4//5//netE1nns3s/cYOj4tg69Q3dVqiL267FeNT5KccZ1q2M8QMYuNI2HmIcZbsf2Kxom+DkJjrpscpoawVKHVCyJ/j7CbwKtz2Uj2XWuAYcLEiqgIyCygc9Q5PYYQKYboCl1dcmG17uXdi42n8MuFKNgYHR7b1tkQ5ju7TWr1DTW7aV1tk9GMB1n60bmHTHiXtMj11gxp8NCDGYxWAf2fAEbo/PHBP5OcrKNutFRAM5jCS3MZS4j2RsAz5fEbW6D3tZ4O5iFou3NwXYmJtL4dRCCtGEyuiyOxmkrHgE01RCmYCcj/dNpiiDywG/SaDguhKS/tDgkCfKFvVsBIGl4whdO4mN10pYv3YL1+5exFJzC9t+D3kCuL466qEmAoMhNAcD2KjmsFnw0KzVMJggmBlCtsw57UnixmDcj9nxGM5MDuKR6CxOrZ7E+J0xoEw2fg7lYhm7lRzyjQLKPg+e1Nqto0Amrs8vIG6Zcve+Kuoog1VyK0EPjUQeU6cqePyZBo7NlhEM1xD2hxGon4KXfwZX7gXw5u1FeJkUZs8/gcGJSQEe+DhogyhYyXquZLBWRd69WiOAm0W4uoiR2EUMxa8j0NwTcDAUpIQtmeSsw0o7mYknmowSDEbhC1CCmTLEDDRFBciloojWc6N0dV3W/1Ipj6pHFk1NmQEm+Fat1OCTermsMcb1gzVwIWoFIucrtXAJ4GoNXAVv/cocbmhCFVnPAjiKJC8DZwbANYwMCQCSdUvWWrOJiq8JVlRvySgHWT9NAVsFJpQJS7UNtqlQbGBjvYKdrQri0SQGBwlWl+APVBAJB+ELhFCq+LG07OHOrSL2dmsCtEbDMAxcwN8CaCmfTFak1sMliEsAl++RmW5r39q6eBbAlbq2woIzcnnkohLclMQIBXBV5cUgv5YxY/7NdbMq8tRtoEHWBxOsFVlzsulE5p+JRexP/g6hVAgLgFv1tESIqgBw5lmJUwuq2oRAWalleTB5MWJj8rt8rgxClyplVCpVAZRCkSiSyYQE3Jm8KE02gVZZtmVf0WC0wDCuT+wkIZojzVLXm9TZXq/a9TmNASwftVKzDsx9sioszupn9iTJEemjz+K29zAJ5eOzTCyDgLLMUCDLlvCYyir7BNANkZXLusp8BUOIBoIin5yJhDA7PoaZ0RHDwI0JEExAPJpM4NfefQfXt7Z6jIeDAvAHWhqGfdxvH5Bz0l4wfdnPl+o+t7uHuG3q5yd22B5OGQbrA1pmKvcurdOqAC6bM79wEo889qjMdfpfyUQS6STrorJWp4Jn1p6zILAkHsg62ma4WpllAR+NwlLZqyC7l5X1j+OZoJNlchHstPVq7ZiQMh4moUWAF2G16nX444Kz9p75mfu+tWH0fa6XqjrAf1spaf4Wxi5l0kX2WF/8cdcE/puJPkw4JohggQSb6MHfnLNeVWWpyUAcHBqQe6X9nc9lpZ5kpVSWZ98NNPPfFsA9Pj0ttgD7hMBMG8A1dlAfAFfmqUkG6zde+o0V6R8jNz8utr8yfsulguwbtr86fKi2wdWXJue2wQL5ut5ZIKozEd215awNRf9fZe+pjqDgEftWnpkBlNkmSr7msqxhv4NqrYKJiVEBC+PxKL72td/AlSs3QHUNLpx8Xqy7Ozo6gpdfflmfUYggvR+pdBKf+cxnsLq6ibuL9zE4OIChoUEBIVn/loAriRSXLl7Gyz9+VRi4tK0oZ3zs2IxIKP/oRz8SgJ7X4TMnMEnmKQHSO3fuSGmG4cFhjI2PYH5+FmfOnBZA+o033sLHH1/B7s6e+D6jYyMiI0xmLEFPjgGCtLb+LPeDH/zgB/K+HYMEVX/pl35J2L8EasnWpdwxQVf2ExMQXMl0dy6zxi6BUta75bEnjh8XBu6zzz4rzOFvfvObMl94LoKiBJEpF00Qmc+O7SIYSwYuf8iMLRQLyOdz0j9kkrM9ZOzyxXZQFpmMYf6mPDPBWt4PgVvWwCUb+urVa1bUVuJBWsv3rADHf/AH/zdWVpYRCIVw+swZ+Q7vgW3ivVqp54FMCncX72B1dUUAb1tjl2xe3pOC34w9qV9iX1Yhh/ejdkN7X+yZR63MrN4d4aD9oydu0eVfuWuXu09qWFfZqzIv5N9suwFwZc1Uxq345Iy/eTXs7ubwjW/8viSx8Pvsb3teu26adM52wq41Uozkse7jtLPccjptYFn+cuysfvOeCi5SJi3CuB8TGxnziyAS1j2Bn0UiLGfSrkPOv/lc+ZKYYVjVbDjeWVecSaq0qQk4/84f/GYHA1cFV9zO7SQYtAHctn4cn81DCeUDLZyHH36KPfAJQi2fYmsenvqfTQ8cCOAeoRcO9A/7fd8Gw3Sn6H8FKwthP23NjqNNk/0OfxAA99+e15oWHQFNaY9sh61spV7ZJi2Ox6w9K5ujG3/LpTZ31XbKXRav8XQO7Pl+AeVOp7Kzn9zAg3Ua3Av0Ogo2eNGuEWiPt86WNXT2czL2O38/eWi37d33Zv9tr9fv3g++l86u7G5vT987hx92LXd89JPvOiyY0BModmo67Ofo9wseHCWgYJ+7e173/jhitBIZUKnWUShW4dXryO2s4y//5A/wyLFJJKLtDOdWVp3JspPsZalXxgCoAW0poUzHjp9Jvzbh1Vivp4RSoYx8oYmCL47HX/wKMhPHsbWzh83NNQwOpDA+OigAbtUrUGNQbEyJhmoOoMpPkkkjmCTribkiK731No6wlO17iIm7dXx+2NjYr58/aTuOej3XwLfXEtzbsEr4noDdzPI0AK5fag4fXFfGjvXe9h8M4Ooyf/C6vd+c1xFjpGzN+BHHheeTIFMQe3vb2FpfFSd0fWUNS/eXsLaxgXyhiImpSTzy6GNIpgfw4aXLuLW4hN1cEUWvBn8ohGq9iWgkKmyfWKiJ5585hxNTIwLgjk5MC4ArtcUadXHcBcD1yiLZKcFik+HKc96+v4ql1Q2R2Fy5exvjAymRlyzVtZ/D0ShisSTuLy+L1CIfByW8KDU+NDyCYDiCjc0NFFk3ySNY2kCM9aNGhzA3fxzxRBhTkxOIx5Jybcq7BcMhZAYHEY3EzLYhKQytOleHjxkXwLUBPRvwq6NZ81Arl1Dzylo/We5Xg9f8nd3exu2bN1EsF7G+sS7zPJNJC9i9kS3j0lIWa3vl/WvgHnVff2AAt3+Ctc3YlpCaI4/cLUBiwdvuTGV37Pf2ra6gOt6NaLlbD64tAt46jZzDZB1r7eK2rJWuc5op3sJJTfKFfM8EX92ggVkcZRfh+mMlvtyA21H3SvmOSCC2nf2+upqmfW6iiEmMN3ndbQaurD1OnV3pK8MUpsOuqoOa+S2y/IEgspQtL5cFLCbbUhI3XGDB1pjrqlPbWvs6gu5uUMcCMv3WJvOePFKNuCh7IyoBLAamGDQjG35ibBzxeEIBoyrZqBuIB7YxMZjFUGIFocAK6thEperD2qofH32Qw52be8ikw3jiyRGcOz+AZJpsk6DML0qxMngjCQZco2VMqWRsOBRBKMJapxEBG/ki3bFJEJfjgUBJMQ7f8jRwcQobP9rD1rVb+PjO+7jf2MJO0EPO10CRYsz8aiYE35AfW408NnMeGtU6hpNRpDJpVBvA7p7WeE3HgLnpBB49MYxT8RkcWzqG4euTiBWjqFZLKBZy2C3volAvouKvoeSvIdeoINskmOtHPRiA5/ehTOCYCVwC8lZQi2Yxc6aKJ55vYPJ4Dv6QhxCli+unUSs+j8v3Qnjr9l0UElHMnD2H8ZkTwrqV8U00UGSITa3YWg1exUOVDNxyFpEaAdxLGIheQ6BBqT8fQsE6fE3WzGwiEOJ8I3irIK7fHxYmLgFckWYOULqa9o7K0QtTzAC4nleSOomUsZQ5IcBKXWSUibjyOAu8Ss1ZqcWqknq1GkEDArhaA9cjQ1TklxXQqzeovqCMBzmHSCgruCuAhsgnK1OXqW0Eb8tk4hLKZ4JdWOeIJHqQxepID/Oc+UIdqytlbK6XEYuwTnMS8XhVWLhhMmtDAdQbAezsNHFvsSTH1j0CIT5EQgRnJR9J2LWUSWbSQsCn9W/lJQCuAXONTchjBTQ3LDcyhV1pZaqs8A4NUVhk1Lkns/22/q2BQUzyWROe1CJuy7eqrd2a9SIvy2fC+rcErIAgPC+IfDaA7B5Qq/oVCW+pKTl/uwxUC2jaU5uLkAlTLJUlIMk5y5sju4hBZ6n1Z5IWbcacVQug3aoAjD7T1tZm15rWLmIYuH1qx3XaYHZN03dbdmcLgNUT9t/LlHXcmeTnHGnrvLtrvLMXE8DdLTZRqvb3448tZHT3EIa6zg0CuUEfmdcBk6lQF9+AQG4mmcIAAchIECPJOBampnB8fBxDmQwS0SgaktjiRywRx6+98hNcX9e6kd172n6+04H7t6WA9zmf9KsBcMlmsv28n+9r33dVu3oaus8brp0te7iRPrasUQKtZOkRwOWAnz+1gNNnTst6GAyxjnkK6USqJaHcDeAqiKvS7gQGWsl6hYIw5Vi7WaT7IxFJyFtaWhaQNJVMIRQOoVatyXgnKMcAPP07sn4zmQGk0ynEY3G9M9qLwuQ0Ckqm7qp81JW04NowLpjL9U5fapu692L7hf6kK7/M/rGMZbmWAar5t30eFsAVG4OgRFjL9RDwGh4aRDgSkpIp2eyeALi1UkWVi/qwhXkuJpudmJkRgEtBFt5zZw1cl7Hmjhv+/UAMXLN+cO+ZHB8VBihtD9rcKrmvoLf6SW1FmPba0KkM0zuG22ov3c+qFWcw012vweQblaWWNZhy/ubuu+1OqwzUoBpCjeA3E7H8kvDC5LRLFz/C0tIatrd2FaJu1DEzc0xAUgKJTNJVhnVIAFuCoDdvLgpTlmuusPMjIZw99yg+/4UXRQ2MAO7dxSXE4ymjZqJ23MBACv/l+9+XhF8+V56XoCUZpgRv79xZlPEWjyYwOjaMz3zmaTz11JNSe/bvX/977OxkEY3GhQE9PjEmQCP3AsoeW0Yt9wKOCe59f/d3fyfgI/uMLFwCkgRwyaT9oz/6Ixmz2q4BAbQpoWyTDpgw6NZ/dpM4pKZutYqpCWXnkqn87W9/W5I3eE8EcAlK/+QnP8Hdu3flPGwHkw3IGr569So2NzdlDoyPjcpawn4lyEtZZ35O35rgOb9HkJvvk7nL+UJmL8FY/v7Od74jNhN/bI3dF198UcBj9ov4RcGA7JG0oQkCUwqac5Z2NYFmjuVLFz8UcJr3T2D3xRdfkHq92WwOf/VX3xMAkO8ThF5YOCltkjiTn4pBWn+6LkkUvfFLs3j/gxm4ch7NyGr9dMde3HVNc7jaNXHVheMa6jngrtr6mhhexsUPP8Kfffev9b1m05RxoYqd4/9ZM8bu8aa0n96naZqTGCZJfUY+mfsFE6JEzSbI5AImHsSFpa5qBrS/QlIeraXuIn1MH60d52vP83ayjfWXOJ45Lqk+RruUbG4qe3HM8RlzzvzON39Dy2XYhJYO8paqsuj6pffT+t1VA/etjxaPBhAcdTN+eNzDHjhiDzwceEfsqIeH/XR7wAK4vS7YQdDs0YbrfoHDliRVv8Csk3nTClx27EZd9999Dqdpmi3aPv7sv/vGkTrvl84FOxi4PQZ2K1vbbihufxBMYn0tDUQaAQsHwG0byPuCdIcErPsZDZ1gYe/zEQmNPo+tF2S0herbUj7u9Wxm536goQu42iC5+/39ANx+YEMHwNhHWrjfwzyK8+5+r9uZOmiAHNTG3n48HETs/o4w3GzywgH3293mo95zvzZ2jCUygOoN5IoeyhWyCWIo5bbxe1/7Kp56ZB6ZZBiRsEpTaTYe693qS1gWQvwwtcsEvA1JVrg4boZBUhOZyCoqlQayBQ/D0ydx/NEL8EUSWF3fQjaXlYzbkeEBoOmhWimiXi0ztVhkoxRmNlCz1BAkc8NEWI40ux/8oH4SyoeBYw9+lf2/8aDX6n+8DYGS5dOAjwzKph+FfB6xcBDhYGdtpO7WfFIAV5eyowO4PWBuF4DLswl7mEBlIIjdnS3sbG5gd3cHq0srIqPMmpmsgXvsxHGcOn0GsUQK73/4EW7fW0a2UEbJqwtThkFwgi+SEFAv47PPPi4SypRvHZuYRiw1pBJODbIZ8sjns6hUyiIDxMC+X+rLMIO/jmyxgo3tXWysreP+4m0kRFa4iWy5ilrDp4GiUBRrG5vCrgqGKQFKyU7NiGY0g8GBYi6HQKOGeJj1KDM4cXwGs/PHEE/FkKDsMxljrH1Yrcg50pkBYeSqT9cGcNlP3X3ZPf87gXXLlDB1VRs1YdiiUYWvqQF2BXDJIAPKpQrW7t4Vya4Sa4Xt7mBialyyo9mYvVIdr19ewp3VnS4A144GByQ7ZHz0TfRyNrMP3nsbLgPX7Mr7TiiVoDXYiyInRuTDgJXCkrL9p3/bn4PnYqfN1HLgHSlLFQNtg6JiIUjSiya/KHBqguimjS3g1AR0JUhhsEU50r1sq1tV3lCZsu355+7PMjO7jILOfxtmrGlTKyBoHeoW2GAbqndmYGwDknc+hg77wHzUsq+EtajPRuu+BkTGsOJV5EgNYhlJUssAbjn17cB6xxVbySPaMlO9zRyiz0LBFNPndr1q7cOQ2rDDw0NS62vh5IJI1g0PDUvAmkE39lmN4CFldcuriAeXMTGyi0R4Bc3GCmrYRa0RQG43ivuLNWxvehimJPGpDCamtMYafNwjlVXIgJYwpEzAWHNrGKCPIByNydrF9ZtsSZ/UApdKk/DVA/B5GTTXJ+G9ncL232xh7+YSLt75EPdq69gOVpDz11H0N1AP+RAaDCEyHsRecw/be9xr6xgeyGBkWIPY+UIWhcIuopE6ZqbjOHVsEMejwxhcn0DyyjSGNyYRKDaRK20hV9lGuV5CCVXsNcrYqhaQbVRQC/nRDAdQCwBlJnCRoYoKqoEiasE9TJ+q44kXgMm5PfhCZYTIfq2dRq38WVy9G8Pf317EThiYfvQRnDh5GolkWuajMI0EFNWgNQG1msjV51Ev7yJcX8Rw9BIGYjcQqOdkboWCBBUIthF4oMybDZ6TPUT2QEgSm/g3wV1NqNC6qLwoAUNlwxH4qAlQywA2wQytuUhklQCurhkEY8mirVUJ4DKwznar9K7iWT54FUrwaj1xAXCblMFUNoYFgVUwk0AugVvKaBPI9cFr+lFp+lBuNFAhABoOIRiNmNqzTJwjw9KAd2TtNhrI5etYW61ga72CUCCOdCqK4REG8ooIBKlMoRzJcsmPtRUPS3eLyO3VZM/j0h4I8BgCrGRhEMRlOQGVURb5ZKmDqwCuMm4pt6xsWwKzAuLy35R2Frk9+klcg7UOr7AvJHCoMny8VgvElfmhUtJVSlXLvFBZdU1aUZliJoWQ7cx6v9ybWXOY8tiVckjA21LBh3pV5av1x7Jvlf0ie2dbEKC1XkvjyKiuqjxooZhHuVKR+4hGY1LnnkFtATP0LIZxa7cbwyQxbqnsMb2Glq6bBgixd9h3MzPNlzXTBHDt3tK5BrqyiZ22GJOMu1bonkvZcgDOJijtFgZusbEvgDt1kjUgzf5qBKsFShcA149IKIRoOIxENCYvKi7EyZRs1JEKBXBibBTTI8MYSmeQIIPHI+MdUhv9t17+CW5tbPZp60Fs5QP28S4WkrvnuhLKKkfZCXK5jejnFz+oj+nukd0ALsFbvgioMOhNAPfU6VPyN0EYgqmpRBJ1Jhh0MXAtsFkXGXfacGSOl+VcGxubwopioiLt5Wg8KUy7e/eXBBzUWs9cZwneUsBdmW6yThIUMuATSwoQXGFd+AjXALOPSqEDI9vcsqUcdq695042rlkHHQautaksG5f1pm1tUSu1bOsEC1jNtjrgr2V9sQ3ClEzEkUqnjOx5TAA0AhkEcHf3drCztY1amQmVCiR3vyyAO3vsmIB1ygTsBHDVRrO1I3VGy/9NcobGZtozt2Wnd9tmZk1RsngD46MjkkxjAVxPAPm21LOsPi31KGX36VjUZ9nfFuRn2hYbM+omAFjFJXsOjgPdJ409ybXLXLg1HySxVK8tUvX+kO4Psh9ou4oF1rRuMl9b4G/uswSSaA/RN9rZ2RU/j8APQU2Cfh9+cAlXr14XEJzPMxIN49y5x/ClL30ee9ksfvC3P8Tdu0uypxOApFTyyZPzmJ09jouXLglYJmoJBtgcGRnGm2++jWvXrgkwyngHa9x+7nMvCJuUbNmXXvoxdrZ3RQWEDMOZmSnMHDuGvb1dmTMEKPnitWgzEohmXVrOMwJW/Iws15//+Z/Hj370Er71rW/JnsJ7JRBKAJf3Q+Yqv8N7tXLMrBtrmd8E28iYJcM8GlZmJOf8xsaGfI/12Nnn7KeXXvqhgLH8nM+K4C2ln997731sbSmAS6Dt7NnHpAYuz/XjH/9YAGbeI0Fn1t/l3CbTmCxgJnxwjrHNnDe/93vflCRD9iXv+/Of/7zIOpPp/L3vfQ/VWhVp+rSzs3jmmWcEzGOCBJ89r8HzFAt5vP3WmwL6sg94vwRv+bp16za+9rVflbnJvYKg+Re+8AV5VgSZ2X6+t3BqHtPTU4b5SZUauxe3/9ovun1QjKzbVzokL73lW+ma1k5kt7nykpRDFq7x4TShS2vlcm3+9n/+Dj784IbMCSryiN9n6uOyLaLWxFIgnH8sn2Fre5vfqpanyXIEaoURS3DWlEDj92njhgneUqmAMQnDouXcYxJcNBKRJPFgRMuJ0C+hRDZfXsWVatcEG44Huy6wvTwnbSIqkElJmLiq2tB+4jzm6z/+7/9bi0FsU4Y76BhOGN8FcbsllB8CuH2txIdv/iP0wMERzn+EBjy8xD/PHiCA25OdexiAKKP14CHbs9l1RkHVce0BX7ucy36Io/uYDmqnLPqfDMD9N48F8G/OhbQeqQQZ2k6ubJxGKqZ/H5hUXQlMGIO1tXm7zp81pnvHnflW3wF5UADZGh+93Wruw3lmraxrwwBqOVU0JwxLRp2MzmdiQVm+3wvqtLPgbVC0+yakT7tDBo4z0X28CwIfBkD2a++DzOpegKM3IN/vfLaNB7F5+31vPwDX9nn3+VyHyw0UdDwjA0bsd72O97vYU3RuC5UKCmU66FFEYkk0qhX84df/T8yOpTGUiSIRj5lsPc1cpjHITD7KrAgrRuYcx4HWuiBjhpKMDRqggSACoSj8gYgEnQulKobHjyOWGkCx4gmLr+n3YWR0DKkkWU01eOUiyoWcyEMykG4qy5kqvcqfYN05n48SWu3n5TrEDzIG+k+63pn+oKDqg7bBPf+Ba2kfoK7/tSzDVoPBXoNs6CauX7+B8ZEBjI8MmfrL/ZlpRwVwe/vloNXMOFRdGfkdS3wHgKuOmMi6MiAQDGKL4O3WBnZ3trGytIKVlRVsb+9IDdy5uXnMsy5VNIZ337+Ee8trmpxQa8h7lDFm4JU+ULNawOeefxJzx8YwNDiEsYkZRBMZkSwlcFko5kRSjQxcDe4HlPFmnDMG3VkzupAvYPn+PexsbKiTUqpItjmD69FoQti3DMRzTpCZyzkXTyUECFhfXUO9XBE557GBAUyNj0l298yJaYTjEc1sr5MN0kCjWkUwEkJKAk5RcfJ0/bPB6F4At3dcuMFbC+Aqo5pBIcqXo+FpTUXZF5SozeBfbjeHO9euYm1tFXu5rDiQYxPjAvzQGVzbyeHH79/pBXCdDFptz+G17Q+zE3oB3MPNaSZZqQnSG8iy4K0dy+6Ytsd3z0l7rvYe1D6vZZ12zGkne9iV9Gu1ycCNbht5TVsL6ujryT7ApmGkuOfpB+ba99p90pZEbN9zu7/tXwexl7vb3m/fJYDLoWFrgrHvrCx/v31+f9vASqTaqyoDzv7YALM8V2uSNjXYyP0rnUlhcmxU6q2dnJ/H1OSUBI/YPmHhS7CS87GGZqUIX30dUf8dDA2sIuRfhs+3AwQ8qaeKRhKVchgkb0ZjQaQyfoQjNQmakCHIvmvJDkr9QcuGZ/IE904mTsWEgdskSETglkA3XwjA3wjDVx1EY2sS5Tej2PqLZRQWd/DRvctYrK1hK1BE1l9Fyd9AIwKkJ6IYPZlCOZTF9m4J2b0SEvEEBjNpxGNhNJsearUiQpEGhkcimB6LYyyQQmJvFKGPpzGxOItkMY5sZRM5bxPFWgFZr4jtSg67BHN9rLXrF7C4HiRb1AfWzdQ6uDlU/TsYO1HFhRf8OPZIAf5QGWEyX2tnUCu/gMt3Qnj1+g1sBWs4cf4cTj12XtQUCNZWCdbW2Ec6z4Th2gJwdxCqLWI49hEGojfgbxTEZg+FqNhRZdU0BXBZS1AYCVzPOd70RVBLaj4agEKeS50AhIKHvJ5lxBHQ0JcyzST5gmCsgI0E+xTAlVq2BHBryrLlv0nYrXoK4BLglVq3IrusdcYUwFVgl5aO1MhlGQqCuI0AvIYf5QZQbmgtXB/tsAilt1XWTke60NrFUGJArlCsY3urhu0NlrIIIB4PYWqarFEPPk6+ZrYAACAASURBVI5TYUIEUfcC2N6qYuluAdubTOKhhDfnYE3B2AADfwrgioSylU4meMugvICxVkpZwXKphyvgLm1DA+DSGvFrFTYBJpw6uVqTsg20k8EiLGYC6c2qArhktQhAS79CWV38X7XuUwDXMg7rCuAWCj5USn40q8r4F7DC1LSVTjJRWdNrZocyoAclrqs1CYJTcpLSq2wzAQAG2QUICKnfaCwVY6902qWtlaiP/9oNqhx1ne9nj/b30TrP6AK4kuLitslJJu2wycwxhwG44/MpsWukf2UusbYx55r+PZgZwGAmg5GhYQwODGiCDhMNCjmE6lVMDg5gYmAAQ8k0kgbA5UMP+nz4vZdfxeLmdmsPP4pv2G/fse9x3RVfv01bMoldZnw4X7Z7XDsp2vi9tr8cv7nbHeuxG0xSlowwDl4Dcrp2iQ2May3RigBaBGiYlHLy9AJOLixIcJ3sezJlycAliEn7U/cQDa6TucZ1i+oKBIxYl5SsNgJji3fIzgtLSRBRDGgA2ybAzutR6UD2R0mysvWhdZ9UMEGZkSodm0IylcDEGBMQjyOTzgioKXEF2eOohKAJgdKXJjFF1jqTOMffApZKgk57zbUJ5HI/hgVsQVUrpczflpWrtqx+n+ufJNsQhK7XxU5lUqQAuJGIAA2DAxkZh15FGbjbZOBWyJLTvdgCx9b2EQnleEzsg+mJKV3jxKYUQ11ukAIAtt62JpoYHTfpN11buGxpoSGTPCJGjlUo0ePJaDbutfQbJZS5wtM3LhVLqFbLkhyq+4he09aV1MKVKvls54qNa7nlMWzpW1W5aCfwufNLan86cRxZ7zriRKbUkZs8aMFqcwNWgUHaYwFfs9pqQk07PMj22X63z5Ydwee0trqOpaUl7OzsSBIC7/HsuXN4/Px53L13H9/59nexuUmQkM8pjpnpGRw/fkz28fff+1B6nedhEi1ZoQQ2yQ7k3JEx5FUQjUXw2GOPYmJiHK+88hP86KWXsbeXlzgIS2fMn5xFIpnAtavXsL2zLWAZ2bzHT5zA7Ow87t1dElYuE/VSyRiGBgZw/sI5PPXkk3j//ffw6muvYXllVQDRgYFBnDp1WtpMiWHuNZxXTCC8cOFJUQch+5VqI7F4RGSjT58+heeefV7GHmvTErCNRKKSJMX9il2ezZLtmBMAmWsIgWk+R0ou37t7T+6VTHKybwmK8jiCrgRHua8RXCXoTLYrr0/mLwFqAroEdvn5q6++JoDs2uoqBoeG8MUvfgFPPfU0fue3fxsvv/KyPF0yqik3fWL2BC5evCg1cLlmjI2O4cITF8SvphQz5yyvNTExKfc3NT2Nq1eu4jd/8+uiUsVndmrhFD77wmfx3e98Bzu7u3KeqclJPPHkE1LqYm19DZEIQfEJuebs7Jwwt+mrisSyyAzr+tL2B0xcVhLJaCPoZ9wfuHdx3Ahb1CgcWTC97Qs5JAyztrV2fzcR2PgaLTll44fKetdsylj4k2/9P7h9Y1nKOLHEEpM8Ob9Zw4JxtUg0KoAsbSRrbzBeYZVLxIehyhdLEzDZO53GQCaNaJi1wRuavFMsyRoryQ+mbjjnI4FlsoAZn6D8MfcGKVsSUvuYa6kkAJUrotDAREqxx/mS8hU1GXtsi7DjQ0wspJ8DhKMRsZdYRoPb3X/4D/9jaz2xlpa1pWUZ1AWztTPb5eYhgHtU6/DhcZ92Dxwecfq0W/Dw/P8se2Bjfb3XjTwMwNVV9cD+0o+dcJ6LhVnIWFFcc55OsFW/fsi0OKydXSDuURm4/3qhhl84pY6ngriaGi5BHckmZ/ag1vuULCjnNsTN8ddbxdwZYJDYuilQb3eiVgaVK3lhzPx2zzl9Y3rJslv6sW50k7OAiQ3ctsm/yiRwz072oso2tn8YqLdgQPv5yefi4VtmLhl7yn5wf1oZUq0cdPMly9rpxwRujQfNJHcfezdo2S9w3j0QDz/GtlnBIPtjM2Ltv/tMjL5j3h5nDTv3IOvAd4xkjZRoD0lyQLsPJcPbZnkb57izPdpBLbDehK5az+YAAJf14lwryHJZJczXoBQV63kVBNjzB5KIpyjRlMIbP/oh/N4uosEm4jFl4Gr9I82+JiuKwCyzas1QF4CKhhuNzFAkjkA8inAqjUgkiUAgIuDZ/aVVJBNpkTfK5naxtb2JFI3MoSExPK1kYamYF0ApGgmLA87M2GDAh3CQEpPEbz0EKCJogkXW2GuPI44rSsBq4KEFCDmyyweuNObxtGbDYetOVyDs8PHYOay6wdLDvn84mGyfCq+j61GddeQafty6eQeRkB9T48OIRSOmb5z6lobZsf81OiWUe0Evy4jo38PdDMLu62i2d8fmoRLKZHGEwthYW8G2YeASwF1eWsLW9haK5TIWFk5h9uQ8AsEI3v3gI6ysbSNfqqLoEfwMiwQis5hDdMjqZXzu+Scwd3xCsp3HJmcQiac0W50M3EIexWIBVQazLPBXVylv7gsMyPNemLFaKhSxePsO7t67h9XtXdGcJNOXckQFCZDVNQgt9b0aAhKx/mCxkEU04MfIQBpTo2MYHR5GOBpGeigliQ2Uz2SAOSiBFUiwOJFKGQBXg1Ra17EtzeiOnd5xZfNdLSPVPEsJetXQrJXRrFeUfWv2c8al6tU6Nlj396OLEuha3liTOTs4NKiSTOEQ1naL+PEHd3B7pYuB27GtmzHRYSv0WWL7zTdnk/gkAK4CG/rTO+ba73WP58MC7O2EozaA22/T0F3a1Kg0+28bLNXvSn2jruQmVwHj8MQOvXJ3cLsdwDOOv5Ettse290NrQ7STtdxgR7++69j7jrBO2mtaG8SCDvbftt6dBcHtPbf2P3MN9x5718v22iPPrwekaDPYOL9o18UTcYyOjGBubhYnjk8Lo2BsdFQk1xvMMufcl/2DARdF2wINDyHfNkK4iVT8HqKRNUTCZQTJUgxSqj0GPyIqiSa1e+vw+xoacDHz1lDpWhKIYl+JZLwCtazdzb+Z/EG2KGXJhMHd9MPfCMJXHUJjewq514JY+tNbqK+VcHX1Ju5WN7DpLyIbqEgtWkTrmJhP4dFnpxAa9LCbL2BjfVcAMsqbkiEnoFyQShx+xNMBDKUiGPLHEc+PIXB5HGM3jmOoMoJCPY88drFX2cH6zgZ2C1l4/gaqVEkNAvWAD/WQH7VACNWGD5VmHhVkUfHtYGCqhHPPN7HweA3BiIegP4ZQ/VHUys/jwxs1vHr1MvbCwMknn8Spc48jkU6LxDQDmGyrZRMRkKiW+V4B9couwrW7GI5dQiZ6E75aXo4LhTgXaszWadVrVeVU2/8EcMnA1QCdgriawEMmlwVV7ZwUILnKaxJI5pqpe4HWtzW1VwngGoZto859Ql9kiIpUco1ykjxWZZMVwCVD1zBwW6lqXP8J4DYFgKGqQ7nuQ7HGGrhAU3SLfSACRpuLCikCODQNw8NH1m4DFY91W33Y265hb8dDNBrC1CSZowSwyIJV+7Ne9SG7W8PK/SI218i6o62nDFyyvgIExIOUpeZ+1JC6t8rQlSaYmra0Iw0Aa34rkMugua1xa0phyDzgeshHoEF9+a6Uo7FMPpWeZj8RxFZ5VQW37ZRm+2nXso9YCoSsNOnvWgBVL4RaPYpKCahXNCFJDeLWaqyy3C3urNms1HwU0KtYKklQnfWWea+UG0wmlYkvTGELWsiS07t+u2t8X2fiE7zp7klugtFRAFzxCZyffgCu6x+6+9FhAO7cuQlhaUcI7EXCYhvxN2sc03ZPJhLCFlXZ36T6E6yhWS4hUK9jgJKdkajUxSXGX8kXpRYpv/fHr7+Bxc12Ddzufj3MZnb3RZuQYX1yd187CBju3kfda3bvT/s9VvuMWiPRmLq2ny1oaH+7EsoEbBdOn8bc/JzDwE0hGUsKyNsGcNsAmCg8NBqiUEMQeGdnDxvrm8JSZEIQgcB8voRSpYoylSAMg7Vtoqkt0I3Z2TgJ3+dexueeToWFuXdsegYjw0NSn1TXUwVN/JaKpmXE1RbjzmjUmmxGlSudbMenAAQiVa+JTprEo+wvV1LZAq8u+GqZuvRhCeoRxCVTjAAWgTfuf1UBcLPY3t5C1SMzVK9hz2OfjwK4cZw+tYDJ8Qll39N+ptA9O81ML0kKMs63VdoKmMSRVt8a1n3L25Flqe2LSVEMsfF1zxobGRYlnlKxKG0l4Mxn5g+G1TZgEnWA6kqUSWXihNqCCp46tj9hTFF/6azJ7Y5vHdtdPpxT/sIN2sgzMse3zXS3ZJgC1xa8dW269tyzcSMdF1zr7Xd0rmh7rJwwfxOY5HGUZOaavLGxLRK9ZIwWCkUBrGz91yuXr+Djj68JMEUglj7fwsmT8iyvX78uyQHsk3QqKeD8hSceF8CSCc/Xr99EPlcSFiKTEYZHhmQMvvPO25IMId9LpzA/fxInTszhlZdfQ7lCSWMfMqkEJsfH8OWf/SKee/YZ/Pmffxdvv/u++HaZ9IDMFwK4xWIZly5dEglz+p2Uan7kkcdQyJelzi7HcIRS86PDuHCBoOuXBMSmHLNNRuA9Ebgko7dQyAkQTUBTS1zpGOC4IVjIeV/zajL+p6amRG75+9//vrCAeRzbJRLHzSZef/11uV/25fHjxwX05lrCdhF0JYBM5ixr7PLv1157DR9++KGwZDnn+B73yzfeeEMAXDJnaV9T1pnA9cUPL+l8TCTkmgSUyaxlW155+RXZQzj+2VZ+/sd//Me4e++u3Nfs3CzOnT2Ld959W8opcazzflhL+dnnn5M23Lx1E6FwAGPjKn1NuWdVkVMwn2NWE4/aq7aV+OU77A9RIzKJB90+Yms8d4ZGW76YPaskotPeMOsK33fXMj77jZVtrKxuiMJVmUYNEwwDIQQIqoaURKFqJia2Z0pmqIKI+jqSkkfFizATCBKIRyMC4nK/ZYyNdg3Va5jYwniLyJRHGOPWhGGxt4zSja4fWsZG7C/5nIk2tGENcOsk0PD7tl+pjML61lQj49pdEdnwBL76f/zHtvKg3QgNK1nXRpcYZHO+rUpA+7OHDNxPYDw+/MpPpQcOjB//VK7w8CQPe6BPD3waAG4/3LUVMzNoZxv0dBAnN55rFu4jPbT9AoWt8+kfZ3/5aBLKn4newc+klsTYkWx22dQ1e5jBkVg8gZBkK9H4Y80HddSto9tgTSgDbtGIpmNE0Fey/CVg3JCYnBjMEjBSETCREQvwPToLWjvIBX5pMIiUEcM4JujKO5M4hHxBg310ktoeluXCGFBWtnM11HkeAaLJJjPF7hXfsuxhbpYK8xm00cFS9lmyxGiwT80yMrVt2tZObk4H0G8Mjs5qpp0jwHWoO9ppDjvccdfAvRv0OKqz7X6v37iUmqKUQtQraDK/qSOlTputSUZHrAG/kYwUJTfJaPVJgEKCw3yLRnZI5YeV0ayxXBto0Cej80cDRxb+7WydPlvNeG6wfca4oygx2SBk2qCeR6O+hXp1S1iGDX8CscwskgOPYnOzgHQK8Ne0vputSyoSWlLnjMFl1vGjEUyWEKVamAEqGlpyLyK65WfQTMGlvV06DiWkU8x4DgnoRjm64ZERJBLxFnBBp0zqubD2VTQqRmKxUBDDlQYoAxUcZZGgX5gwIuEq91c3BjhvmqgT75EcoJowCiVQJ1mU2of2qfV7rv0klA9bl3oCYc506fjMjtsuY7/fMfaa/YCb7uM7gknMQPfZipgsYucTGUavHsDObh6VUhFDAzGkExH4JNPebawdY+07duddL8Da2zPdNXC727qvFJEMeKHJmPwEkzUrfUWHJIr1tTVh4e5sb2FleUkcwt3dbQFwH33sUUyfOIFa3YcPLl7F+uYeCuUa8sWyzC0GYenUBJtNJKMBvPDcE5iZGUdmIIPR6RlEEiliLHJ9Arf5bE6zUrl+mxpTTCSIkGVuQDhm7DJjn2OZsl/Lq+uSrBAOx6R2Yams8qjliidOOsfvyFAGA+kYmnUPmWRSgKLhwWFx0DxUZR+SujOm5g6vTaeImbEEhukM20xiNwjZDk63n0lnkNEmj5ga0pKkTyCiKnOl2dA6jzakrayIJhqVKlbu3cW1S5fQ8PmwubeHyeljErhjsDYaCWFlO4eX3r/96QG41j5oNvHB++90SSgfbE6z/+qyPrQBTHfUWnOi2zHv3je6R7q7p9g9wH6no9/tnKf4p5VN7gKSZXx1AQA2aNgd8Opse3fUoFPusTvo7M7Fg4LV9j76AbhuEHq/PtlvvewNErbtD3u/LgOn3xro9kfvPdj+sM+6Kx/ERKL5PSYfxGKsQ5bB9NQU5ufncGxmBok4M9BDSMRiYitxD9T9XNlEHEvceUPNGiL+XfibN5CM38dAeg+xaNUkAKqdZwEyTQJRdrCtDWrZTO2cRqP+wj1bGKJqXzQJ4Eoylr4EgCSrvx4EaoOob09j5xXgyjcvIrTXwO3t+7hf28G2MHAJ4Jbhj3k48WgGP/PfzGPoRADFCiXNciiVPBTzFc2sr3pSCsRPoI4gbiSIlC+GWHkUkVuTGL0+jXFvBs1YFF66iu3SBu4t3sb2pkqbVpsNAXIpo1wPB9AIRFDzBVBpFFDGHjzfHhKjBZx5uoYzT/sQjnkI+hII1h9DvfI03rm8hzdvXkUlEcaJ8xcw++hZxDMDAt6yDIMy4LTuGUHdWoXMKkoo7yFcJ4D7ETKRm2h4WTGlw6z7G6CB5QkwLfVcTd6ojCELiEufKoArtpdhg1n1AVk/TPKNgAvyd1u5RtbJFvtWJSH5XYKNlFAW9m2NCTw8DwFJI7VMlq8kWClIKYCxbI5ac5zABkVkWXKUTOZCtYEigWWC7eGQyOlRWYABsmgsKmOzRuBBkgXa4Ei9HkQhD+xslREKBjA0GEU0quCrskebqFcbyGdrWFuuYH3Vg1dmEgLXKw1sSv1C1hUmbhyghDLBfv7tEwCXLwFebd1bjiORU6a9aEEEHqQArp8lZ4S5S2UNHsNnq6VoxHcwgAAl/IXdLPsv55AqihgxDLGFuWOR1cz6t0yWYh82GkHUayGEgimpf8sxTka1sNAMQCuJYQYaEGtJrknQuAGvUhUQoMhAN4P7Uos1LGABg/4tkLMrgdLdQ46yTrp70uG+TH8FCXeNtGvo/vaqwkrtXcPx38z+aHfT7v3yMAD3/M8sIB4NI5OMyytFudpEHNFgQF+RiLzisShiESa4KIDbJHOn3kDYFwQ9Zs5rr1hGbjeLQNOHsZERfOedd7G4qTVwXf+tdw/e/87d79kEIfscu/3DfmdxSyt1P9v99tK+tr8NmJhguz2Xyyy1f1vAij5RNBbDwulTUiqEcQPWKiQDNxFNtOrk2r2T3+MP161StYa1zQ1hLObzRaytbmB5aVVrRntVlCtVVE39Wfe+O5+/BXHbwFw7BqKeKdcLJoVS1jmZiIvU7PFjx5BJpwRQYPKSjE/D6hUbw9hBmrikjF8Lmtq26PrLJEjKqLdljbW+r8rc86X33gZ4LYvT/hbZ3HgM8URClKQ4jzOptNhkVbKT9/YMgFtRBvE+AC6B3zOnTwvIpbEXoyjgJCu2PXMLPRpJeaPuxqVHmbom1GJrWNtkbd58QFnJuvYGMTE2KqVdcgI0b2N9Y1PKK7D8CxO9VKGAe1EN1UpJwF6JO0hyDIkI5iUy2FoyoF1vsrM2b4u5a0FoY3/LimnqVxpqcTs1sqMuuWXz6h4jCTqGySjenPO3u2a6f1ulGhkHxmnst0YqwOQTm4CsU8YQGDegr8X+43O+efMmrl65hu3tXUl0IHtz4dQpASI/unRJ7B8mobN259mzjwrTk7HAn7zyKm7cuCX16xn7GxwawMKpkyKLTOCXgCjHIds1MjIqrz//s7+QchTc0ygtfmp+Hv/qX/9LnH3sEfzqr/4qLn70kbBCE/GUAIpPPvkUNja2hLXLczGmQZv05PwpFIsVvPvue8KorXhlpFJJXLhwDi+88Dm5p69//esyTi1rluAtgdDLlz+WfZf3qVLJZ2X94Pk5fqm8wjkgMruRiDBwqWZFwFOB8Yack5K3r776qoC+vEeylgm8EvAlSGuZzKzh+5WvfEW+84d/+IdyL3wuvD9+xmdJJi/ZzjyG7SLgvLh4F2+/9Y60ge1kTWICuJRo5nX/7gc/ULn9eFxAX0orEyC26zfB2JMn5/Dyyy+L/DPbTsD4iSeewNPPPCMg+xtvviHKJJRztlLSbB/PwTk8MzON0TEFmUWGOBIRu4RMVolh0qbiGCYAatQNOtd7G2vtVhtsg4261qlcefd4t+sb7ci618AuY2WlEpbX1rG8siZJ4LRVWVIFgbAkhosfqZkdxqg1uzaBaAmjqBIB7T2Ct/IiwaIV31bwmAnZNZaskdrWWiqDa0XDp6xbu3a6Ppm+pxL57A8bH+K2xrlFaX4FxDXhlInnvDYNTtpnX//aV43V1dJ7V56TCWmrbd4m9rT8PbsWmXXmrY/uPMTR9jd3Hn7yKfbAw4H3KXbuw1Pv3wM/TQB3X8KsYXGp4aVtaQO4Tts6SbiHM3Dd2zqI7WFm17lf/u0jDYXnEvfwXHxRNjzGDySAwyCNcQoafMPUclIZGnVYRIKCNT8DQQV6Y3GR6oywMHyMgFZIJO+4pTJAw28xIBgOUTpKs81ZF0iUvBisYU0TYVpFRC5UWBdikTusNHnPtkBBugBDGFb62QY+zJ1LN0kxQz0HQeWALyQpsLLR+1XGrbVpSgBFQWcFUrqZ0t0PzWZ+iVmuV7U7sYCIByx1lk1zyFNqAeWO1LP6E/3r/bVPpz3lBjW6A9rupfs5BwcBawLgSt+ZQW4YnnYMCfiumr9oMoO4UkalpGBShAZ0OIR6tYbs1paMCzGmEzEBQqX2BVk64ugoCN/9o8/GPK8WOKGMBA3S+AW+JAClzCbDTG3k0ayuwt9cRSRUkCB2M5hEoZZGw7+AcGwa9YYntTIInErCgWFRsD3ikNE4M7XIbPKAPCcBtnQSqfFLB7smDko4GEEqlZZsxp3dPblfgmc8N98T4KxaFaOSz4Kf0wlj3Vb+zR9mygoIFwxIhi1ZunRQaTCqo6igVKNaQsMrKqOQn1nJTJHSaY3UviPv/2sAbncjDxqTMgsZBGFQQerDaaY1A6CVmg9LK1so5nOYmhjCUDohfdOhVyOMlE5Q6B8NwJWpYmSKza6hskf6xAhgrq+tC2Cws72JtVWVUGadpFK5hLPnz2Fi5jgK5SouXbqO7Z0cSpUa9rI5uUXWXmJG6vjoMCZHBzE8kEAqFUcskcT07CxiyYwJ5GvyjsgptWqB1eCJdKanWahkYIlEW10Y4pxfMkv9QQmskXHFNZ/HFYplcYx39/Yk0z8SDiAWDSEZi2B4aEiymMnIqrJmYTEnLB+Ofwm4mOxpkYCLRJFMpSR7uB+4J+oQHQoD/dZesyYKWOEX5MECuKx/K4kQ5vkrnt5AtVjG3Zu3cP3yZUbssVcsY2JqRvoqynrK4RBWt7OHALhOW/Y1HNxNa/9NoRfAld2g7xekn9oVT83e1j2++7Fyu4HR3tN3gqG9n3fvJzo+dK+1wcHWMUYswz7X7j1L9+R2m3r3PrP1OmoN7vXtNfsFqg8KMrvtsXforge2Xd3BfvdY95ju/bf72t333w4OtJ+ve1+9ZQx0ziowZdmRaicwyz8ap40WEUk5ynlOToxhenoSM9NTAhQw6MWEIQaLCTbQTmKMhMEczkUyHEVmjIEJNBDEDv5f9t4zVrL0PBN7Kqebc+cwHSf1zHAyM0VKWtnrFSB7Df8yFqDs/WNhbfiHAQP7wxCMXay08EqWJe2Ca0qySEkra0lRIjUMIkVxGCZP9/SEns7p5lS5Tp2qMp7n/b6qU9V1b/dIpNb29gUv+06FU+ec+sL7vk940bqI8bFlTIyVkE6xGKIrlsIxFmNsxr2Nc5N9rTgKSNzrKWP8PTCFCn9JhKK7hSOICbhlkbLXsoC4ZKKVApoTaG7uxdb343j517+PQi2NG9tLWGxtYyvRMAA3XkM8V8fRh8fwyZ8/joVjCTRaFTQIlDTaqFYCqbBokdYMAzSagfZhRprpTgrpYAojK/sxd2k/9rePY2zvEcT35VAJNnDprbdw871LaNUCrY9BAmimYgiTMbTiVnAKwF65JQTxMjITZRx9NMCDzySQKdSQjI8h1X4IQe1hvHJ+CedvXUZnfATzxx7E/AMnkZ+YUNGnGdAGmT3EewBuu8mifhlhbRup5jVMZd/CWPqSAF2up5ksCSa8igDxeEuKUQGHvJMeyHdEOBW55b5AlwWLngyE9X0Ze/13rXjl/T+tT6sBuNb7lspbFepc/1sCtnquC+CaLT1tS0MH1HpAkrG4bxnAba+p3rdAnTb2QQu1MFQhjKQ563nbRoyqRxbIaEerfoyeRWhDhsds1OOolmh9zL2HwCrV4L6Ib/tYtdLG6lITizfrqFXNQjDuAFwWNAnWphLMIXwPXNojm0OEVLiOY8DYjKCGB3M9gMuCts2LHoAr22UC0ikH4AoM8Q4QpsBVD2FPkGRMK4UI91e7z60OyVlAQPUzQVruwak8miGLsOYAU9wsI2y2pFBjUZHX26gT5LK1wbBcfhZj0FDgLcEuWnczHmcrkdHRTLfIe+e61b/+R4u0ism0N/e7NNwNsPVr37C9YLeUKbrG98du3AmjdqWDLEJnX+j2GX/O/rMaYQfb1c6OPXD/4X/9M8il4ihk0hjNplHIZTHCtZYKXBHfUvabTosEp11bBFYOF74mLd1ikz33KlUUN7Y1J+fn5vGHP3gRV5aXupcdBWN3uxfR5/62AK7ON5Jz+j11t5xy2P4WBY3VzdnFQx649MCkCuzOPpmFcQKPx04eV/9NHoNrAGPHfDavtZuv8XGFV6fysaW1TVy7dQs3b95CqcRxXUFxuyw7d4EGzBfs27jjVkbjBlsybV+1H99nNcIf556o+UfwqoDZmWlMT03KcnV+WDZMogAAIABJREFUblIAgrnceEcUZ3ksIMDqIB689ve7q6al+tbZGvM6vYWyt5y29zE2N2XuIIDLeJrAEfvgcj8nkEU1ONcfznMCuLSEbTHGpyONA3D5OT6G4X0nQP3QqVNyoTFg0oinzDFFZBHxhjlYz65d9ZlIey4SbwQKuQ5cruziUmlDL3hcA3Bt7sxOT6FUKqJSLgkIW1pZx+T0LI6dOI10tiCSkM6ZirhG3QG4tJ73QAz3J+shTGcr/nBJZnxDQFdro9wpGJuY45z6mLtx37VRdnbK5lRHbLVH+B+MOW19NZV2dP4MEhmj48yTBvsIE67+MRhn9kBeI4pHn/fH4T1hr2f2iKUVMEE+U5SOy4L47JtvYm19Te4YIyPj6n373HPPCjT9869+DZcuXkEyyfpeAfNzczh2/JjGLwFJ/tD9gsAvCYD79u3HSy+/pD2kQzeMVgvzs7P49Gc+hanJCfyzf/7PceXaFY1jEpJpMfyhDz2Jc+dMfWvWtrQBnsNDDz2CWjXAuXPnBQbncmlMTU/I3pkKU4Kov//7vy8lLq/H980lOHn+/Fuq4THmpSKVwCdzZV4v7z3H8P59+wR0EpQlQMv7wvnBe+iVoVx/OCfUA75SUR2G76fVMvsD8z2mIj6On//5nxcQ/Cu/8ivdvsVUBLP/LT/74sWLiiuppCUYe/jwYRSLZVy+dFnjnOfKvtJnzpzROP3jP/5j9RLOJmkpPS0QmmvfX33nOzoHfq8ErM+ceRRvvXVOpAYeg0Dw6dOnBeR+61vfwos/+D5qjZqs0/k47zHVzjwXUxqfxNzcrMjg7KNMsJj//eDpBwVWUxFdrlblFse6Lse0F824SNHlZoMAbm88uuzMgbg9wYxfY7r5vEBeizvpmlAql7G+sYWNrW2sb26hUic5nyrclIBWxjISfnB+qT2I/dJFjN+h1miqbNUz2nJ1G2O2D8sVgBbInBMkcIpIHEPH5Ps67agjgl9rpb5tsqbImoitKdqT0mmNHylunaMDa0+MNQmA87z/7W/9mr8dkf3cgwTOct7XCJzL5OC6wv9++fyV+zjavQY/91/3Y70D9wfej/V23j/Yvd6B1eXlDgPHvp97sb4beM+dNdhIMuhJvf0PRWm/LpgbOOu7FXYHL/Iu5/3wP743APdA/Q0cap5DkiwndYSKIRmLO5CViRIbwrO3J5FWcubJPjczKm54iY7ZsHEDlcrPFQOkoBL7kVZ4ZIPT2iaFLO074kA6HlNhgMUXXsrmVlEs85HxSWQLI+oZIEWjsz0mqMu+aAQJZKUngI/sdwNhvEUuH/SqOtuOjSHKak48Zv3TjPpprHNTdwywxRyTi0eKQofRBJaHILPNq0JNOeBoVFY+tc+K/PQVod3juy2GfP2PE8D1SQT/jSYI0cd3Ot/B4ccEjVfLYqpuJYs0LinzKKEUtGT0V8rYWF7G1uYm8vkRTM/PoTA2gtWlJSxdu45sKi3W4cTsNDoESVNJJHMFJNMWMDvNrWOieg49k0DXd0ej0j5f3z37h3XiUsXUw6YKjG3W/hACjdto1y8jnVhBId8UixKpPKrtcdRbxzAx/TgqNao1DEj2yltLlhyb1sqgkR5SRgaw8WEJLYNyBnf1Ons4BcjnqB7MSa3IBIZgFINIgre9ZMvew++dQScZskweyOBjkMjjM8nge6qVqoJtJjeuY5MjBXcQazUF4raadXSaDQFV0t86tvRuEO7/2wDcYQDLruu9yCKmwlXhX4XiNlqxBN46fxnLy6t4+NQDOLBvTsQCU764MeUsBQfnQC8xHrQ4vvNM/sYKXA4bNQ90qvlu3xrRvmXHw76xG+tr+iWAS9UrE+1qvYZHzzyGuX0HsFmq4p23L6BYZFIaavyQKLB33wL2H9gr0DYWUmVUVaJDtdv8voPIj004hU1O85lWZRzzcmRImLW+t0zk2NSazx/nYECwlj2UTMETqEAs5RZBUM1BgrxW9CaIq16YLKBRMA6gETTRqFdN8UNbV6f04d88BpnBI6Nm/+YTWM9E7hXWBlfTiNZGf/p7y+IR1wmzTzYFLm3JIwAuD9XqoFYu49I77+HK5cuyot4sVzE2PmlM7hxVNUksEsB97QouD7VQHjinu+3zd9nXhylwfQHIvo7+BFnJMcfSDr3XrXB4d8D2zvAjCqgOhlT9x+P5UW00qPjp7juOdeyLl1EAYLBYvVPB2Bew+PwgsDkIjO5UAL+zANev+uoWGlxxsm8/d8D04Nox+JpokW3wOQ8aeMZ39Lv07xt2jt3PJKClpL9ntUqiEYt1Bw8dxoFDhzAzO6u+tuNjI5gYG0VOfZwZE7WlQhUZSEQg9jMNZbEoZxbGY67FboIFCdr4NlaRwDVMT21itFBCKlmT6wNi1qedAK78QLmuEogS6BQaiMXCi8BZp52XY4frac2CjNxaHHArlWjkb8SRbKfQJoC7tRfll1L463/xbYwFWazUtnC7sYnNWAMl9sBNNBDL1/DAowV8+heOY+FkHPXGptRXrZDqRSAITL3IdYrrZbVcRVBvIKg1EdQzGNnai323D2N/+zTmjzyG7KEpgafXz76FS6+cRZl2zFz3kjHUkjGEOlVKYNNoxhuodypoxOuI5YvYf7qOR59PIj9VRiI2jmzsDCrFozh74TZulZbQpspx4ShG9hxBfmpGzjfWhs/s4s26jQTLEM2giGZtG8ngGsZT5zCWuoROUJIik1bWuSyBIgJ1gSyVqci1sNzddGeJL/KXAya8RtEIaI6Iw88jUOt6glufRYK01o9XlnJNp76VyoK5Ar9vKhliaAbWZ5IkOgKPXm0rEJefoTXILPYMsDQwg31vG50Yys0WSuxjyYJ+kvlICikWMdkTMUkyKZUZRtbzZCXu6SRy0QEiDBJo0+OayvEE1/jQufEkEWfvYvU462B1uYnb1+soF2mtxyK+U8rKkYgF/3YPxJUal/kHi4aMp01xrmlCoFx95SzOll2uQzcIopv6nN+pzdcU8ymdntmRai0T+9EUzCTRaruiQpPXo/64buw2Sezjfeb9YKF7RMBGpRKg0Wip5UClSEVaiFw2j0KBlrNNrK1tiqgrAqDU9ZwHdMqooVqp6TW8B+ozOjoCxyHsggT965xW8jtynZ3A1HvJ13cCcHfbq/oBt8FYwDLBQRBEe6ajh0gR6/ZJxR0qAtuPFLi1Duokgg75+af/yz9GOt5GLhFHPplAPpPSb5rKnhiQpmqUTiJUObljq9c0reDB/DjDVQ0NxvzlKrY2NgXoEsD9v/7qW7i0eFufOgic+j3fn1J0fxg8zWic0N17I+Sowb11cK+K5r/RzxnMJQfjEH8evtDt3ysnLvf5fs/zfT/9vwRJmAcxXzp+6gT27N2rfULA0cQksqmsUz7VdKxob1gq6N567yIuX7+BlZV1VMqML5ljMT8z/bkRRuw7jV7vsHHiXzOsoK66g3OnMGt1EigSIiSyF+W+ffNYmJ9TX0a6KyUTXB9JIHQOY/5cnMo2GgOZtae1L/AxkpGSTXnrc0YCrx5w8ACuvx+mwDVyPcFKAswEcLkHk1jJe8X8vMXcceA4fk6of+rICM488oismNUAnPeOdqS1BlqVqshdcRK+WDMiAZpkfNaGVDAysoiI827F4BhwxgP2PYiYE0Oaa5JI6x0p1qlkrhFMIoC7uqoWMXN7D+DEKaorRwTEO0kzOu4aRB6P9PO1PvIGcnPtY+zvr5WuQ77nu9R4apdkdTDuLb6FGMdA1EJb8Us39+8B/F0MxvVM9uuZYmFnyxqds4Mxqgdnu7lNtJ7oYvzevOt3nvFzKRozym5fdtcG7lPtTQXt2vo6tre2HWGnJfDugWNHsbh4G1//+jdw5cp1VQW5PtEticAnybjvvP227hHHlO8NOz07g+99/3sim6XTSRSyeRw+uB8/87M/I3D/S1/+MlbX17oKRToqHT16DN/7HpW+F7VXcr4QdD1x4hTW17bw1lvn9Rjz1n379+DJJz+ERx89I8UpAUoCcqyP8J4SoLxx44Z67TKOY/zCfroEifnYlStXNKbGx8Zw7NgD+OQnPiH749dff73b/5bW0QRYaZfMWgvPicAt55qfW7xvy8vLXUCctasPf/jDuHzlCv7Nv/7XIhjwfQRpCby+8cYbApx5vwjg8jG6r926eRtbm9bPloAr++7yGnjuBG8vvv+++rYy3+Y5cS5/85vf1B7lj3PkyCHZORNg5nEIGj/33HMCffn4hfcvyBGOuTOPwT2equbNzQ3l2LwPVFS/9NKPBIbzbwK3Tz/9tH6p+H3z7Fkpm6dnpnVNXHd5H9mTlrkFn2O/2K4yNppriiytAmEf8ZpjM6pstbHqSOPq0mIxD+sIBJBlf79ZwepGEaVyVc9Tjcv6sto5qCbMViiR1mlOwGL2BjbbGJulUgmtKTmSqRibKWMyUjrvceDWjGj84ok0Wn9dXcPipapEFhRXcF2XwwGBXBLlWm3VZug+Rmcyrmt/8sXfuSN6GLqfuFdF99zo/nMfwB0aht1/8O/gDtwHcP8ObvL9j7jzDgwFcC2D2Pl2abRGFRDDXro7gDv4EUNruHcr7A5+7C7n/PKFRfyjf/ln9zQEZptvYSZ4SwEdLUXV51AkdkXQAuBYGuDjZDOl0wmM5nNKQBjcptmvzNkjJtl7RJupL8qxVxQDIOtFwWSFjKdO2ESzVjElL9lUTCICFvyYmOWQSmeR5CbIIj+ZkAJv2QMhY4+zoMckQeAV2U8JFfip3u1aOKtXAgNxC5gJ/HLDj8VoyefAP+G4vaBbG7a3a/ZMS6de7PZ76jfgMhBRwI+3BzEQVwUcdwxTc/kIojeaesccXkQfLMYPJue7JeumvnW2TQNjxQf+wwKHaIFksFgSLQC0JbWNyeaLY8MD576QLvCW1x0E2Fxews3LV1DeKmJ0fBwHj1Dxl8OFt8+jtLqJRLsjRm9+bBSNdhOjU5MYn19AYXRMij6zavbfkwfrHWu5aw3MAl5Mr1fvMBa+knE0QivUdkIg2a4gVruMVuU9tFuLyGSaCkqT+RFUWnmEsQcxOf9RbG7XkWHxzqGZSqbUs8zYhxxv3VvqLJIEoor9Z0k25w5ZeARvSVJIskCTSCoJoJ1POs2xGlMwaCxnA+tl2yz1d6fLQGeSwmMaezAjhl+5UlGw7dm8+q6dslw69Y6BuGFANS6VUU3EBVCR8n+norm7WEScXXZaQHYFfByBw7932GujIPHdwKMP/LxzQNC85LpEBS7aqDRCXHj/hpLRA3vnMDmWFexvQbEVfn1PuOh1939+j6Cx8725s5DZd7zI03dcmwrjnp3vLZTN7pI2YrRQZg9cA3CXlESyFxSThMefeAJTC3uwuV3G7VuLunYWbKX0Hh9VTyCNN7LrCVa2W2iHHfX/Gp2YkgI3RGgs5HZHAAYVDrRNZOIplquzI+dazkKkbMP95ub7pzsLdJ+cae2VdSMTnxAtrv2hqdyazlqT//K2EEfy/Xm4tjNBEmDRCpHJ5ZQo8nnOE1+giiY1HgCLKj19otjteeX9YLluMUnU/QiAroWyuyQHqFeLZbz/9ru4du0q8mNj2CiWRQsis3w0n0U2k5CF8l++dhmXb/f3wB26Pt9tn/8bALj2FUTtnJyyStabVvjbDcD17/fjdPd95S7xz5CnpbTQumnrziAwqX1F/eCMzBIt3vvvN5pMDzu/bqErUuQeNo932lOjBbbofRgsrPG56PgaBCminzkIKET3z2HXE329J/UM3s7dkn0WQERIEZhsJKPRkQk8+8zzeO75D2P/oYPaZ8lGb4dNlIubKG5totmoolwqKr4jU5/xmmyFCeI4Zrm5rRhRj5yHsNpAs7aOsHkFo4U17NsTRz7HGI49WOuIxR1hSKQhM0FhQaPdoc2y9dSNzl3+t+avB1S45zuFJkFotitIMn5j0YZkw04aneYkmsV9qL6Swbf+1xdQqGcQpFpYrG1gtVnFdqyFWqKJTq6CQw+l8VP/xQkcfCSNZnNDQBUBRW697LFqoKGzq6wHaNYaKFUrKFaBxMY4Fhb3Y0/zNPYdeRq5vTMImxXcOvs2Lv/oLEq31xT/1RMEcOMIk3TEIHqXQZgIUUcD9VgTrUwRM4eKeOiZNmYOmgK3kHoSxc39uHR7BdVEDVXuV/kFxCf3Iz0+jUJhFGnaxzl1gtkZ0/a3hXJpDc3KJtLhTUyk3zIAN6wKwCW4ycInLX8J4FKFS0tg2faq6OzsfL0ynnCGE6+6SrjdD6q+BHgwtnFxlYrljFUI2rIgDil4QsZZXFeZMchCmepbA3mbzkqZtspSlhJs6cQE7BImM7Wp2is7IJfQcwIVKh9p6Uv7ZjqhUEmRTEjVqLWNVsZpKx7Kuo7WxWkbq2G7iYAgR4vOO2a9H0cDrbCBeJyKyKz61xJIadQ72FgNcftGHZvrocieAmKY5zilFvvfptgnmZbUzgLZ3IR8n0MSnRyJwt9fFf9N+ck4wyw9TWFm3V94PL6PI99iP1sbnAJdrUCcLTTbQaivZwyNgKQnxohxNJvM0NJIprIYG5vE6PikCvKlUgXZXB5hnYqRECMjY5ibndN9vn79hlRZum+csXR7qVRsXlDSi7jiSxan2YcvJiKAz3P71bR+rYnGfIPrrP/vQWXrbknq4J4VXR+HvS+6vva91inOub94Ilo39nLxmLk59cdu0TU4aHkAd/gZ/9av/49IxtrIUi0m2+Q4Mox91LLEiMD6dZblImFwXtGZoEP1H8kWCXSkuA9QLVWVm46PjeML3/0Wri4zphsOMu62R0S/k3vZ3/06PHjMnfbHwTXcv8+T6wb3YF+Q1ue44RQlbnng1qubPIBLBdiJ0ycxv7DQBXCnJqeQSqSkwCXIy3P0Cl7GjgQkzr7zPt56930puQL1DefYdW4OzrHFcoXdfhx7QhdrwG90qOi/nfuSz06tp7jVAAgYFEbzAnLZH/fg/n2Ym5lSDUWuB85M2NJGc4zy49PPAV2XHHn6bZS9AswrcJk/+GMIjCAw2Wophidgk6E7GlWI6sc8pssgaWB7a0u/gwCuPxYvnbH3aKGAx8+cQSafk6pMoHXQRHVpDWuXryHZaCEXJyEhjVQug1Q+i2Qhh+zYiP6OpZKIZcwCXwC6rp8y2DiasTZaKbZNiCGlx609EMGWkXxOrlOMU1ZWV3B7eRP7Dh3F8ZMPIlcYk/uA8l9ePwHlNoli9n2pz7tbvSzuMHegNl133P32AJ0H6UTQbzWlzGNOrrhUObq3YzawqEvc8eQz90FacpzjjG8XEY15ovPGz5XoeucBY71niCjEx6A+pvbH9uOmn9zqQebeGI8+zz2cPW4JNPFcmfOVyiVcunQZqyvrCBpmG5vP5mQTTrXm2++8ozZOBKvm5xdkF0wC3Is//IGIP/l8DnMzs3j4wdP4hV/4BSzdXsSf/Ps/QbFS1H3JpHN6z+nTD+LSpSvKZXnu3Iu570xPz+LG9Vs4e/ac9s5cPosHHjiMj370Izhx4iS+9rWvdfvQ8hyYtz7//PNSBvP8mPeyN/DMzLT67FJ1evnyJYGjJDAe2L8Pzz7zjAgNX//613UszhECn8eOHROIzPWDAB3BUu6DPF8qdkmepx05P5fjhudNIJhK2/Pnz0uJy/WIx+P7eGyvwOV5Eqjl3KTymHVPvobqW4LAjz76qEBoXh9JFel4QuAu+9/ymO+9956AY342gXMuO7Rb5ms5v/m6z3zmM/psgsDXb9yQ8IU9cNmnmLn01StXpUxnPr1nYQH5Qg5nz74pFS/HHR0D2NOXCt/Pf/7zeOWVVzT39x/Yj8fOPKbrI0jNn8mpKb2O95E1Kb6foggqoqnwJaBpJfSIL7CLcaJrnG1uvZqlOY/1+oVzvyzXQmyV69jaLsnFbmtrWw5ffCUtvjnuzFrZcs0eoGyAsBE0jLQvMpXcMRLOHYPt9cxWnXGk1LYkekTWW/+38pmIQwH3KI4rOfc4wJ+OYaxF8txIDqVVf7Fcxh/8zudcfbg/1hjMh6J79bCc7z6Ae5ct+/7TP7E7cB/A/Ynd2vsH3u0O0EJZi+8dL4r2Mh14MgLg7l57dX1MuhnTnWdikMIOP3cr7PZnQrt+0R8EwJ3uvIuZ9rtdeyAlVg6UUlJL9rnBuei0bPNjTxfx39u0ImNBz5S53ABpNSZbmi6A6fSwhmLqcbKRY60QqRiQTdD2xjzV+FnphAX/3JCZX4UssKtoSkszbtAsInl7T0IzodkDKrikItHYT2QBerWBFHZUdCTTiLOXbyqBZMYVg9I5bfxmocNzjyOZTslClxbQYoyaF3OkuOLAw0hC5/s7eABGgb3AYEu6VTyIFJftiM6+eYAF7b/cwSLuoLLo7rPdgYmRFw5L0H1S3R26O6i1+gvnTGpCxCifaNv3Q+sRWh+7rEnXG5RKuHnxEq5eeF/2YNNzszh28gTq9RrOv/km2tUG4q0O9u7fh3YihiYD+MlJzB8+hMn5eVllMSCTwlYqZ6e0ZQFR7GnPrE8I5Cc4Wq83pShIpJJotkKEgSuoNtYRbJxDp/Y+UqkSEqkm0tm0gONmIo8GHsTCwZ/FdqWFdr0iwEnW27RYkgWKBYZUR6hPp1d7ScHAANHUE5wHTPrYQ5S9PWk/VK3V1auUiZDdb6ol2Jcjo+ObPXmvpQfJDuxbymIaP7sL/LJXaGABowfXpPd2zEAbkjw+lU8EcRtoNerohHW0wxpi3X65w0fPTrWM6He/E7hgQbgL1t3h7wApLU7v+xn2mt3G9q6vF5/CGyGbFo3KnFoQ4ubihsgAhWwKEyNZ5Alqdi1mzfJcszSySPdf690A3B4ZxAf5fcv2gEHz4HWokOOTG2cF6Ut/XBOXby8agLu2iuVlD+Buodao47EnnhDAGIQE6a2HMpVzLGrYeskxykJ6U7bHVB8zeVzfLIo0w77O1SYLYTU0ag2pB8i2J2jCqzamc0aJsgG7I/ZYji4KGVMa0RpQlmRJRybwyl2ziCTL1RNtVbbSuiihqwopLID6wivHOxNWkiD4HXCse0a0B1pYnOLfUQVItHDo52f3Ma3FLOKauk/urkSjBN5SgWvW+X4cU2FWL1dw6d0LYqSncjl0EkkELIbncuqTmUrHsbhOAPcKLnkA97Of3Xmf1xzZIQq4ByXsoALXK2gHkzw//pRoeuWxO3503NlDtp/5n/51fod1InINdrydi6A2K/pVAnYbnIViZM3oP7ceKD14bneuATunFYPF0Gixy5+Df81gIu2Laj5h92MqChZE983o3RpUHEePNfg50bEaLeQNAzH8Z/QpnxRQcJ7b/Oc+SZu6U6cexn/5D/8rPHDsODL5PPKFvNQRtWoZaytLKG1uoC1rdPafzmB0jD0F67hy+YqULvxapyYnMTs9LbWFrG2DFoJKHbXSClYWz6FafR8nT07jyKEJjI4GSFCJy/OItJMwNUyIFueZIDsbMjb8/J7oNwfXS14AIVWjVICk9UtSH8l4SWTRCScRlg6geW4MP/xX30Nis4NmLMR6s4S1sIb1TpPmxWimSlg4Hscn//NjOPnMOOLxkljzjYDnQ1DMWWm64nesSZJhC7VWgHLQQWczj4nbs5ipncD+g88jNz2FoFrCyvmLuPqjc1i/uqjrqNKCOtlBi0ApQYJ4Bq1kGw00UUOIRrKEkfkNHH+8jiOPNJFJTaCQfBK18n4sbm4iyDawXgtRTc6iM7oP8dwk8oUR/TI+6PXcSqBWqaG4vYp2o4wcbmM8+Rby8QtAs4wgAJqtltbnXI73i3F74Ox/HYCrXqxWPBch0itJjaUjYqQVs729pzUulOWo3OkcgKu+uFS+seDt7JMJxqr/rfW7NaKOc1tgH1x+r84iWd4gfL2zzuNWpd8OIcMUtupNFOnoIFFzGmmqGhNxWRczZGrJAsZsMAne+liNdt+NsCHFajyWQTJOYl8LnVZNqttOh+1cHICrfmjsk9vG4o061laamkNm9c1epYzLCH4TwAXStE6Wyo5j07sLOPVtzAgzXmkrsJYHcNQEK+azrzsf53GtP7HU0VT1KtYkeMxfy0PYX5MgLpWyjI+Jr1brbDnQRKnEfrX8yjLIF8YwMjKh1hG1ekO/7CfIN1JVSzX3zMycjr20uKICKNcdFiorVbOXpf0lHxspjAjwlbqZ56t7ZgXWwZ+dAFy//nnl5R3xzi45r3ImVzyNrtFRgk90n+KxB9d1v8do7WZ8HnUeGkzGBf7snJ9TgVusU4E7fD/80u/8U7XzySTj6nlLahuVt2rXQwKVVG/OjUCiRVPSh+0EQoK4SAEEcjlSZHFNS8cYspks/t33vo3rq2ahvNM1R89qcP+O7iHRfWfYlQzmgoP72eC+F339vZxbd+9y5GYLeXvApLdO9gCuVzmxh+OJ06ewsDBvAC6VrROToBsEAVwW0X1c6I9x7fp1vHbuHbx/+YaptmSza72knSTUQrHuPrVT1uGsJ4beMPegc/FRBuHyfhODca5zLbF6A/uCPnD0ME4dfwCT4wRQSZzn3PIOBJazD8YsAmodEc+DjF1LYAcwcn3jOuNBV98f1wO4Ap1IdE+asp4gLm8IAVyqb9nqxAieBlx4kqSPn/U+AriPPYZMPqt8P8GaTj3A9uWbWDr3HmLFGgqBrYmddBLIppAcKyA3NY7MxCjaIqGEyGdJfmSOkhYY3MmmEGaTaGVTAnJFetAa0BLglkun0Ghwz9vG8soKlta2cOzUQ3jgxClkcqNa86SiZU5AG2mKBRxoFCWsSy2raWmTvTd+bZ/zQK1axYj8QwJ42FVg+rlEFS+Bz3aTuQMdG0wB2AVWqeKVKtFyH8vxrYbUr661z4yuVf41/VbLvRDbx4p94K0Pf53gwMdU3vrZ5mYvRvbkfg90cZ/3JACSn/h8o8H6A5XedFcytThdijhOFheXZK/LMZLP5ZWb3VpcxOtnz+pecazMz87hiccex88jEeGbAAAgAElEQVT93M/h7Jtn8bl/+znUg7ruxcz0rIDYgwcP4erV6wIPjWSQFfA3OzuP4nYFt28votkMtDfOzEzhySefwPj4JH73d39XYK0/fwKgVJ7+xV/8hfqQjo2NmvPMwYP65WuZM/MesJXQ0SOH8cgjD+u+U2XKnracT8xtCcYyFuZ7eF58jOpV9pAlgPvd7/619lU+TlCXilUqX9mXl9fO3Jj3kvkr7wttnQl4EgzmZ9DmmMd9842z2oN5DTzuRz/6UYG7r732Gj73uc9p/I+PjOqxZ555Bi+++H3l5xwfBH1p3cyv9cKF9wQ28zv2vXJv3bqFF154QQBurlDAkSNHcfDQIX13tJIm2Et1sq41m8Z7772rc+O585po5czz/PM//6rAXdah9u7dI3D7dSqKr11TrMDv6sxjZ1CqVHDj5g3Fi7TA5jk/9tjjytuvXr0qQgDJowSjmU9ovii2sjEp0sqA6IQz1dY0V19TBSGhfZMWy1TlEszd2i6iVKyo9sGgUMdV3JQym2Upijx5mHswx7G1VFPdmkCua5mm2NKJNaJEGL8WGrmm3wmBJHMT7XiHHKtZcwzRSdJqSuxhEsOv/Yt/1p3Iw3L2wf13p/++D+DutFfff/wnfQfuA7g/6Tt8//hD74AHcC1aurPmOBQYcADuYK55ZwGvvwg6vJ4ZGfrRWXAPhdsP8pV+EAB3hgAu3usVlRngSkXrLDNd4ZV2TsJBWehxJsXccFm09wZs6inAIj2DVF+0db1gLck30DfWarl+KS0kmDAw4A5CgQpUdDL4N8tFO7JUIGTep1IqcFjljxZ/ZJeyMGXqjUyKfXnJZLb38Dx4TPVsJL85mVECk84kkM4lBN6ls/muukG9O9odqSMJACfYayvJz7TPFogsZpcPEpJIqhewUwULvLQCjq7WNbnvJq0RBZKNNSue7fQzOB4HrXd2BbKU7Pfsef1n+GTBJweDyb5/3bACdbeAwH6ttRJq21to15sCvwlu6H65eyb5AoDttVW8f/YtXL94STaM+2hPc+Qwbt64gWsX3keyHROz88Chg1jb2hBAPzY5hYOnTmJqYUHHZHJm2lGCtwzGkvYLqgesFxGt4rL5gpKt7VLJvrM0rYdDBA0y42IIyouorr6ORPMq8rm6AFwSAKjYCOMFJAtP4cCJ/wylRhxhjT3AAp0PmdJmn2xKQjm9cJzS3tn1TGHBlOOSY4djpE4Ln04HI2NjUoUz4CSIW28E6nNLtqruW4p2Q2lHQiCga31tGSTy3BlU+++IyQD7F9VqLNIGYpjyOjmUBNIxNrXR7FTwLMI20ao3EGs3ENbL6LQbBqTtMOh2AnDvNtb84QzK6YE5w8bXBwVw7/WzbVmwYme3PkelKTpS+6yul1CrNTBWyGJyLC8lj52p/b9ZqvWff/9tujcAd1jBzD7FCom7TPhuodeAcOvhxz9IaFm6dRtb66tYX1vDyvISVldXZYXEvo2PPPqICiEEU2V7DOt7yY9jQkuFDdc3Fk9UMCMDnSBFg8BNXuSWoN1Uj6nVxRVUy2XNVyp3+H4m9aPjo7LYIvOXwC3VQEwE86MFtyS3kEzR5cB6WZIMwyI0AV31nSHgyeI0e5Fz7MtqyBMyOkg6QNev77qPhu9YguSwz2hxq7sm6XU9mzlf0NWOJHW60kCz12Z5npakHXOBS1JtT4m+X7c9oCn79xquXbqsXkhJWnlNTKJSq6HVaEgFxoL+7Y0SvvXaVVy6vYVf/Oxn8dnPfvaDbNcf6LVvvP4q/skv/aLDgHcPpX3h2izC7acHRHrV7p0fP6wAHH2VH9/+dX1Aouv9HZ2zHsAd/CQrRPXOzRfc/CM6rosB/Ln3z57of9m7dG6uANqbh+45N7+No9F/78xVdvj91F6ovqC9Cn//a33fShuDvgAXBRR037uWXr3vwmIAH1c5woMr9MnNwZOpIrZ59m6vso0cS4CSFQi5903PzOH5Zz+Mj3zk4+q/zgCuUMhhdCSHSmkLN65dRaVcBG3jJmhHmc3QMgPvXriAGzcXUa8FmJqcxsEDBzA9OSlXiWq1jGp5C7F2gLBZxbUr76NS3cDc/Bj27R/FzFQJhdwW0mlavwVGr2qbupM7eDtGxjwLHGarzMndpmWZc4dQiOSKjXreIkCtGbIRli0tnZkzQHMSqB5E+8Y8Lvz7a2i8XUSi3sHi9jpWOxVsxpvYjjVQS1YwezSOj/2Dw3jko9NAmv21SqhV664HIpWgBFMItLCgTiy8g2YnFFmjU00jvT6DQvEYjix8FOMjc6iXSlh89xIuvfoWli/fQIfK2GQMjbgBbbE2TzSBVgwIYi004gHqiQrio2XsO9nE6WfryI8kMZ56Es3aDKrhJqoZ4GY5ic1wEsjOI5Wb0NqcHxlFmn1e6TwAU+jVynXZ3LaDItKtaxiNnUcW76PV2DR1ZmhK8XyOICB7M1JVSsIlAU2Cha6XmWyUuQY6UNSRWBR/eDcRB3io7iVw1tZkU81aT1wCtvrvlj3Px3k/m3IY4fMJNFvssWpALiMQ0uOaAmwNxBWYTiCY/3ZiqLbj2CJ4SyUEQVoSKzN03rF4Xw48dOLnui1lK515zAEo7IRSPqh/PNUZsrSj84SRUI1sytiJSsgQYSOG0haweDPA8lKAsGW2fCzmMb9g0Y+KuiQVuCnaHlvvW/4SqFPPW6nfLUYQIM7hSyG5eg+bolaxHcuQUuiGsmQu5Dgv2WuWcSA/0/q/81cxIv1EtY9xKnFGJXWvGrSWrjSxud1EqcKsrIB0agLNVgLVWg3l+hbSObatyWkuk43KmDGeyGC7WEG5VNX4JtGQ85rEDd7X0UJehdcsnZN40bwkKWIiSbMH4NxTIrC69U1r/0BPxp3yjJ02v2gMZTu3i9McodacfmwddA0g776P7gLQ9vCPO+Mznnuj2UGxDtStfeYdP9/6/f/ZHKq49jrlLQliUu8R6NHawnFqeXUQEBRqoR7G0WynkEgVZLveVPuJukBJvm60MIo//dF3cWttpfuZd7uXg88PEi53A2l3es4/PrinDT6+U9447J4Ns1DmuRIEYX7Df726aWJyEidOncTs/JzmOvN4ArjJWFLASBTA5TGoBnv11dfw0utvYW2r1F2zSNywMeP2Fm1M9xDXO7XuHdfhxLlq2dJtuWQOSrJNd0AhQQU5hSXjmJ2exNHDB3Fw315MUJmqXNkAXB+f+c/xYC7jdm/xGwVw+by3UKZa1b/f92uMKnC9apC1DdonU4HHMclclQAu3XwE0rGG4Y7rP4vnw1yVgNJjZx5FupDTnGS1JVVrYOu9a9h4+yJiW1VkWlbXCJNxpKfGMLZvHunpMSTH8lrL1y5fB5a3TfmWzSI1kkczl0JiehTTRw+glaEKl9snSUChLG9T8RhqNfYvdgDu+iYefvxJHHngBFLZAjLZvOZOtVxCGDTMCav7nfkYy8eTFmOwzsU9WnuHawklRXCXXGBOC4z7LIcwkjbntKyptf82rH7l4jT13PXzXTFbW73UvSWzXMsI5jsxghF2zYLf5o7tZ1GQ12LN/thUzzuA2sePtkL25952LXe+n6/1bZnUzsb9WEdo79jD28Rc0hzHuL6xduDnqCdZ8K28H+xVenNxScAlc03uY6dPnMLJk6cE4H7lK3+K7XJRZ0kiEUFFHpd9bplf0QqZoOLpU6cE0q6vbaJSpRVyC9lsWhbKTz/9FGi9/O1vfxvXrl0TIMlrJJBI0PAP/uAP1MOd94fjm48R7GTPWlofe+DyQ48/pv6xdJ146aWXZK/M4xCUJRhMINOreXl9BDMJ1LIG84UvfFHk+0Ihj0ceeVTKX1off/GLXxSQys+za5nBoUMHXRuFZLfHLucR79HS4hI2NrZMFZzP6/hUrhLA5XVwTRvJ5qSqfeKJJ/Abv/F/aJzw+ARSn3rqKVy9egWrqytmDT0+LlD3kUcekQqZx1kmCTMWl2UzP4MgM395flQZHz50CI2ggTfffEPkTgK6BKqffuYZja8vf+nLuHXrpsarB7EvXrqI5aVlnZ+A5BMncOHi+zj31lt6jPUBKnifevopVMoVvPD1F0SAptsdj33k6NGuzbTIobOz+v5Uo3X9p61+yn2TRAzXG9wR822djClupMPd9nYJGwRziyX1OeeYIXEvwVqcA3El/mFNWU4zvkrlW2K5+o/IeB2k2eLP15qdq16UzGJrolnY+/2J81/1OQaHbi3hBbHuQoCXreEIKP/2r/1vdwC4g0Duvfz3fQD37uHe/Vf8ZO7AfQD3J3Nf7x/1LnegC+D2gaf9b7oDLBhmmXOH+mTAAndYjf5uCtsfI4j7QQBcKnCn8W63aKaCqYohBk7J8ikSPHKDVYGSmx1tih1QZ0x0VyhVsm+MJPUQkYLSqyoM4FUPGFZrGEDzWSa37JPIoFcWbQwU+bcFtmZBRaajJUWyynHsSPYD4+dIGczgWMUPhp0ypbLCK1WiPpSNhUhnyJAyIEHAHHt0sbLUIcM+rcSCSUE6ZT0Xe2xyK/gwN4inUkhlnR2uwAqy+h3rUiIFY135gJ2MLP6SCe/vicFtXuUQsSZzVj82Oj/4kukdS3zy7odXNs++HgkE9boLjux78UPWBw8Cs/pYCE4uI8V1E7W1FVRXVtBphKYayOQQy6aRoD1woYAEWbUAlm/cxDtvnMXG0rICyP2HD2F0cgLXL19BcW0D8XZHtm75kTxuLy0p6J6ansbeo8cwubAHqVwerXgSIQt+anpMO23aEadMjdvp6Dti8MTzKJZKCsppuZpNZ9FssFBCVVAM1e0bKC29injjCvK5GnJ53u+mFIzx9CRyE89h/sjPooG8WvdRqWi33oMCxhKUKp0FZZcEsf8Fr1XWyAzOCdA2Q2TYZyOfF/jM1zCoJIDrATRv2+QZfBwnVDzkc1klLPzuGCDyh0kWg27+Wyptqzg6UhjVWFKvOtkwO1iBSagjHTLQbAV19cVtNSoI6kWkqHTcQTE3DMC9ZwDVJZB9sMrgutdD5O5pvxos5O1avOI07wK4tIInSMDvjD1xE6g3aT0YIJeO61cEj675grP02kVJ6FU0u524V+L710TPdxDcvuO+uh5FVpe0flHq1cUeuOk0Fm/cwtb6OtbXVgXgktW7tb0pAPfYseOYm5/RuqUCg7NhC1gkrAcq1NJOkqxqrctu3TaGdQvbxSLqbAhJO0mqcYolrakcc2RYc35y7SBYKzBI7ggG2PIzqQpHGMhKSQV42aXy3MmGTTvw1inZ1d/SSEJcpLW+sm9SKqsEiBavWjN57DTXTBbgzW5usBhpBStXOPe9XtUHuQfKcz/zBCIrTvE5I2PICpPFNypxHYDbLWa0O2iUq7h++bJ6DWcLBYxOTKBcraFRKSNJ9VQSWFwr4huvXcNFAri/+Is9APfHuKf7c+oBuP2g7OCY5Hfs1QS6z75AE3FXGJxbO43rYfO/C5APiWvumKO9Sdb3Eb1icS+BtqHv9vyIosGfQ998GmLFFQWXe0oWK2BFl57BczRywJ37bLSgvfM66M+/12t4sJDtAdzoDYheUzfWivTX9cXYwdf1YgJXmJN6xwrRtGJlTDM/t4APP/8RPPvMsyjkCwgJGLRDWdHlswQKqthcX5UlIckhuXxBa065tIGtYhHjkzOYmprF7OwcCrmC2l6Ui9vY2lxDvbaFHIusnTZWltaQy+UxNp5DIllGsnMNucwy8oUKUimqHWndzziO60Gg/rjWdsKbippNonp/mpmui0Z8tOZ633bsv63vPVt7pJBoTSJZO4Dk+mGUXolh9btLSJdjuLGxiBuNVazH6yglWqinahjf38aTP72AJz41j9RIE+VKSYV/gnyhrJOdxZqhZGbH6XphxRoZJLenMV4/jSOTH8Fobgb17TKWL13FhVfP4do77wuVpC1kqH6ljJtZMEpKpRR0QtTZCzdZRZiuYHJfAw8/38LEQgzj2dOINScRJoqo0mWhOYvrmxlsVmLI5scxNT0vBW5hdFxAYMD+5WGg75MK13ajiHjjInLtc8i0L6Ld3ETAfS50rh0ZEhtJQmshGe8BuJ70yDhawKTaQ1gBS5GfAFy3tlrjQgNBBOI6opQDag2w9eCtU9hKRdsRaCu72DYt8Qk2uF7IiAvADQT0EsSlupcOLFaYC1ptlGnxT+DCDfMEnXPSVFVYuqLeZ0mLUxnfcZ2LOyWubPBUjLfCGcegyHDMIRxxRO6UKriHaDViKG/HsbTYxNJigHqD7eGTIhUp53CgK4FXgrhszWJ7Rw/ANftym50G4PIkbU5aDhOxUo61kE4Bk+MpTI6lMTKSUW94EoKSSYLLDsQVY8GpS6lqiyXRphrbqLJothNoNJOo1hIoljv6t40s2rEEVjZWNM5BMLpjrT9StOOOJVGpNlCp1GVBSCVV0KStNKSwGynku+CtjQVOyeEggKJjEa3swocpZD9I/Bjdp/rWSke/8uu7J8n4zx+2dkc/l2cXzWPvZa/zazj/vZsC94df/J8EcifVL9kRVji2aYncpKLR8lB+BzpewFgsRLkBNFpJpLLjQCIjME2WwCTNxeKyUH7h5e/h9noPwPV75I5xaN8+1sspfTgih627qJ+HPR8lakX32eiePbjv7XifnaW0AZfM5U0xyRiPpEECj4xVvYUyc8KTp09hanpKk58K3OnJGZEcKhUSWhvKZ3W/wxauXL2O77/4A1y8eht1yv8dpdzAWz+W/X7vWqjsdrJ9ObgBghp7/v+jbhPebUthl3PhijtiI5VZ6aR60O+dn8HhA3sxPzcrtwwby5Gjuvimq4Z1/XINTGAca//2VGEkQrkeja7XK+8j30/QVgBDmg5nSakTmY8TIK1VDcAtlYqK/4cBuPy+GYuPj47i0YcfQrqQ1xZOADdba2L1rYsovncV8e2qrMhF7s/nMH1kPxJzE4hNjWBy3zxqpQqu/eANBBduQeYJ/M7Z6igd1+se+tTz6IzlwJbljNtp0zs7M6VEiD1wi9vsP7qCpY0NPP70czh05DhSmQJGZAcdQ2l7C9VyUddlfYOZRBmwqXVY99iYNcLyuWeI8G/5Ft9DsIpEDK0XkXmic43WSgjYM2egWlm5CccenY2a3V7MbFcj4pr7XnwfY9k9c/8iAM78TrU0D/hzfzGyj+LPrhzCDVDvkuf679q87PUY7c5HU1w4woKLGt31dPODiCJYr9C49kxwI7qanb8JNyTC8G2euhbR3NNN3c69muTgoMH2UXWMj9LFIYulpWVcuXwJ5WpF3ykHD+2NCb6dO3dOuSznLsfY6VMPas08f/4d3Uvmg7Qfp9LzMz/9GX1n3/jmNwT6stUHxzVJiLTy/cEPfiArcD7OnPnhhx5SnEfV6NbWputDO4bnn38WTz/1JKhUJRi8tLSk+UAAlUAlj0mVse8tS5CRj/M62XuX18b98sEHH5L1MUHLX/7lX5azhbcrP3X6FPbsWdC18X0EOxlPHz16RHk1STzMrdWmIWktC/jDz2Xv33KROWZM10ZV7Be+8AUBxPy+qfglSPrlL39JJG6eL8HbZ599VjbMFy5c0H0lkYvkvz0Le3T824u3ZVdNocHszIzu6/LKMn70ox8p5yaoS2XyRz72cWxubOBf/uqvmuJ3cgIPP/wwjh87jvNvv621gufBczt85Ahu3rolpS3HCS2YH3zoIRw/dkzA+Je+9CX1AM4Vcnjw9Gns3bcP3/3udxUjLSzswUMPP4SHHnwI5995G4XCiEB0qnj37tmjPbDVDo3QRnt1jkHVAmytVNxOkiD7zdbq2Noqyl55Y7uIcqWGBmsaJJMzBmTNjseJscVGbw1n3mRrKckZtFU30Ji1XI49iia4Yvh9Skp1vdbWXhKuOMZ4Qt0ab8bWe64LrL2UazW5QPzR77EHbs8t5I48dGBvjuaf0X32PoC7Y/Rz/4mf8B344GjET/iE7h/+P447IAB3cPQNgK0WP7sH3WsFi0TeN1hE9Elk313sRzHufoN/jMXeDw7gmgLXExZZCDHQ0gG4jsWn6/bFVfZ2STN8tx8V5AeCXWdIamCBMFRDS2S3SWsJ7sJSUjqrKdkJOfsgKWk8uuJA265y0IXRsqQyJZmY7Sq+GbishN1ZZMjCyiXQYpgyqI6zeN9BomNsfFkny1rT1L/8m4E1gWZf3OX5MrDUZ9DKj8kQQbpsDlmCDakkMk6lSbY/LT1YWBVY6wjsvGe+zyOLfALKCSInqCplAYqM+4yCrmw+K0CQrycQ4kTMlujp/5xCRwxRHxQ4EN2pALxyjUUyFtkItui+O6skszbtDnSDAHXbzeLU/eVs9Vxxrx0i2NhCdXkNQblCpNOUdtk04rk0YrRULeRBvuatazdw+b330ajWMDoygvm9e5SYra2uoRPSNjWGmdlZBd1kSNK2lQDRxMw8pg8cQmFmHp1sAS2qAVVHYk9lApmmLuSYywoUtz6xDNKZvOUKeSTiafWKoxUyi5SVrVsoLr+K5vZ5xFprGJ9II1fIiK09Nr0fncwpjC18EqncQRU0642qBW0EaKneUIHcxi7HgNm+2HJBlSHBWo4PBuaySC6wf6hZ0LKAE8iKKewC+D7xZgDqmdJMJNkzicEj7z7BYF4jlbm8bs6l7RJZp3H1YdHx3blYAcTID0q4ZPlMy8u6vqNWs47y1joysYYKtV6m2lsUzUauN8DcnwNr02DQ2VegGwaCRFY/u18Di250Tf6AAG907fU4ke9ppdHr7Klk4Eugg33wZIfYy8QdSd6BPHdaBPYv3ruHLz3o0I4fvR29a++//t796NIoHIuT85qW3FSTp7F4exHbDsBlEsbEcHvLAFwmmAt75qR0JXgrHnXHiubsb0TgWkm1QAsrKPL8mDQz2aUirVSuoJDPYWx0RHMql8ko0eSaRTtyCbG4rnLNojKdLFU6I6TTKoJbX0BVXrrzwulm3ZCy3tAq0hE4kV0jexjSMp/rHO3tacPMAoaztJc1My3unSJJ6yPX0LR6Q7LHH5MmkomESbviWRf8cmAEkzdHI3eqRrEvhEhwblOVxp44vh+Z9bNuaX27fuUyyuWSAGwq6mk12aizh6VZnt9aK+Kbf1cA7huv4r//pf+mOyR3Ko53CzQqXA0HcLXtuvkRHeM7AbaDQYxPLnddD9xmNThr+mMFO7I/XhSwjNrEde3pItfjAYNoYd+/vx+g9uqGfrDYX1MPkNaZdNVdXZVXd1G0PXHYjwChCEDurQe75zZwEwaBWcYd0YR98Jr677Ndjx5z4ExuJK8e82LiHzuGT3z845ibmdGcZ5GWxQQWi6gejLdDhM0GmkFDhQ+y1ln4Joi6Z99+7DtwGGPjk1LyNtnjievD9ibKpS0pStKpBErFGtLxggpT8ThtmNfRCd5HInYDuVwRmWyVxsJoNatotagoM/9RdoU0RaKLGbXpUMXSA3FFuJCqj4uOs+bVf5udmhwwwgJS9b3IbZ9A4uI8Ln/5MlLbCdyuLONWuIZVVLAVC1CJVVFYCPHEJ+fw5Kf3IDXRRK1ekVKD66K6QEgJbF8tC7yyXJWaOoZkmEGyOI09iSexkHkcucQ4wnoDq1dv4PwPX8XFc28bSM1+ohYsqkgkh5BYHAHtk+N11BM1NJM1FOYaOP5UB/OHWxjJLSCXmEA7VUE9OYkSjuPW9ijWiiESmRzGxqe0Jqa5zmUzCNqBeoiT2Nim/WpjG63KO0g23kC2cwlobaMexFGtdwQS8bvOZbl+Mt5tm/0v1aMqZtOQTu0Hu2sZ4wLVkTkSXMxsfURI3Os49zlZQzgVBAu6kf643iLZAbOyp6aFchiT9W+7bfbe3JsabSAgwEuyHEk/tMejdTKJM0GIKolIuq+mqrX+tnR0sH7sNjQYX1NR7OYOY54k9x8DHukEwT1JxfWAIGVMai71c1ZeYIU4KnDL2zGsLIZYXg5QqRGIZxGfalvaUDNuYO5CggSL/ATFY2oDw/tlxFe3dugfnrfdZxKEeEbe7SGdYj/BOCbGMhgdSSGfTSKboWqeTkNWzJf1ptYhjiG3hjv3GZLRPIDbkRo3hWYrhWoD2C63UK52UA8T2NiuYn2jiGajBZr6St2STGuclyt1U+mWqVipKgcYHR3BKIla3O/9XuhIboO2/9E9wlOl/H7i11K/dg/bY4YuoNE4cSBG9BhydE3066H/vMFj/m0BXJ6/X8ODENjexUL55d/7H/TxWtn4PblkWn2iRWaztYuACGce7a2rtQY2y02UONYSWXRidHLyluZxxUC5TA5/8cNv47azUL7bfevalOxyLzWyBuL04SSh3kF22uuj56OcQ7nu8P2xL8awqeJyI7OYVu7pyKgEbg3ANSCIOeKpB09hfHJCh8lkcpiZmdXfBHDDFoFKAmhtkRNefPEl/PBHr6BcCZSHugij//bxO9KefPfztX12+GH4qK0UHt6zHuQCDbVm8MpS5h6lnuPM8eIo5FLYPz+L48eOYH52VkDBwAn2KWp9rBNVeXZ7toqExD20p55Vv2z66ZMwz7FElyySzNNpxQj8b5JaCD4QGOJ99ETGqGWo/1zmAuMjI3j4wQcF4HJBS7U7yNSbWHrjXVQuXkey3AAzV36f2UIOmYUpNKYLyB2Yw8LBfdi+vYorf/0qkkvbSHEP57dOdywuorOjePQ//RTq4zkRtknU4vdKgJuqWvYeLW2XsbK6iuWNTTz13Idx4MgxJJI5FEbGlKvU2ce7XETQrIuwRpKTXCMETDP+4JrP/SCJNiXyzDVcv90WLfm53pNIzZiKOaNTR/N0vKjBOABO1dulBvq6ixtPzslJtSeSt50Ns/9X34vSlTbSOg3ut0315W13qF41632uw8lEWlbh/sfGlO2JHEsSIUgl61rweBIR13Aluq6k6eLFaJztiTB+PbDnup90x3KjpyIgkwHM9qMS1xAAik8I4KZAwzmWmUqWquoabt64ic0tU6K2gg4W5pMwg60AACAASURBVPaiVCxJ0cl+rwR8CXQ+/sQT+Omf+Wksra/i137t100BOj6Offv3Yf/+Azhy+DBee+0NlIpbUkHTReLRR8+oZ+uly5eU//L8UumEQMrTp0/JOpg9cKlYZRs2go+0aSfpmfk154pX3xJEZd797rvvaE1inYaK0k996qc0vz7/+d/FrZu35VjFWO3BB0/L1YL9d736l3bOTz75pK71+vWbYB/v6ZlJHDy4H8eOPaDRtLGxqZgpm8lrLMpNMBYTKEugme8lyHn48GF87WtflUKWc5jq2Y997GNSA7OHLq2h+bP/wAGpcvme27dvSRVLsQEBXBJjaOfM/sDMwQlg8zwIqBKU/c3f/E0JHFhPO/Poo3LqkU11vWYK3sOHZf9MW2ZeIz+DYDZBZILM7NlLgJw9ekdGR6UyZpzxlT/9Cqq1qmzUH+FrDx7EH/zRH0nAwVoGHcU+/enP6NwuXXxftQbuAey3nM3nNeZ8qwmNPedWxDFGYUSxwthnC5vbJZRrDVRqdQS0e0mwxkABCIlUrie9LMOtUkGwuEGSZNNU/HLVYKsour+wBiL3MosZ7XmWEEg6sn7a5ijU1hiTO2UioTiaMS3zrH/zv/8rfSeDtfLe3O5PEu8DuHcsQfcf+A98B+4DuP+Bv4D/WD/+DgXukLjdHupDXy1AGRi1Vqzzd3LAPrnvBtsbBzGKO76De0h67vV7e/n9RfyjX/2ze3q5KXDfsyKvy1FkReYVuJHedaaacgmqbNdMvWqFBt/PLvI3gSQHYEY3LfWVcgow6WRdHxyVjTx71WsEI/dFmydBWVnNuP5d8sY08NKYUfxvF1zzs3U8x0IWU9x1TXXnZqUQ9qtlIcbZzXAjJkOSwLCCYm/jQdvmpgJ7WYUKfDXlb4qsYIIaDoQmAMjXkiEmRZlxPwU0KvAgUCx7XipKU+rv63u66rhUtWbTXetGXgWDSb2eQDOLPASMaQktC96MzokFR35PZCjzu1HxRMzSuFj5tOPj9YSNGjotWhx6hr1rE+GKmXpTd5AbKKiilFO5oR6gsV1ElRYw29sIGdDStjifRUiVWyqFarMl0Gl9dV0JCBNG9uZk8sOpw8CI6lmCk+uraxor2XRGYyCTK2D28DFMHTmOzNQcYpms+tnyl4laLp01JaHsIo1IwCCWAX8q7e1qklIXqu9rp4Pa9jLKq28gKJ5FPFzB6GgaI2MFFMtljM/uQTtzGNmJ5zEx/bj6RtbqZeubJvSbFoRUchoTjwG2nyMEwwiukl1PgJZFBKq3mRCY0tqAkq6altaxbryahTatBZm8GfAqFYzrC0V7GzGC1f8to7FfLJdMncj/JhHC9a/h18WCERcmkS9cIbDRqCKmXp8tFLfWEQ+KSNJO0SG41l/Y1j3rw3pPNY17Wl+GvWjQjayv0DawJt9LMUhn7tV4jnSw08mZla6HrIet27sBuKrO73jddtt2Kwbd2UMuyrjvFYjsc/zXQAUR5wp7Upa3t8WMXVtfw9rauv4myM/kIsuevlKo8btPYbtUxdr6thigsiJyDWdJaGBCbexWcx2gJRTVeUx6mUTx87jWq7hNNj8ZqoRTkgmBu5yDJIMI8ux0xFSm0p3rG99vpBPrV06QRONb8i3bDZns8DmCs7Id8ttujGp1MrQ7YtXyx9uFCXxKWW+beJzvsYKYEiRakqcSKj7zXjDhp8VVvpDTPDQ7SKqZgM2tTa057MPFPldk0BLUyJE168e/O8egVsH1yxdRqVakBKbCuEpbLxYjnP3vzVVnobwYUeD+GPfz6ICzHrj/bXe8DxZio68dpsD1c6VvzgwWy+/y3/4zokWfXReDAevKYefsi0bDivK+MOxjDA8MdKOvIQSTnq1gbz76lgYqNFlA0j3tHoDb36t3t/t75zW7VdSt3dHz0/p0DwDuMJVTFJDufaYBuLwSFrOpDnj4zGM4cuyY5vDk+Dj2zM+JnMCiJpVdJE1oHehw7acS0QoO3CNrJAqxuJvJYmHfPkxMzSKVzqqATuVtUK+hFbLPYFPrBAujlUobMxN7ZSUeBhtoBbcRCy8gnVpEYbSKXJ6kJ/bUpl3xNhpBGW3upR0Dpgzw0u6ovrjWn9rZ/yueJFBHq3MP4vKsCf6xtttGLEwiWZtDbvs4khf24b0/vorkZgK3KrewEtvGRrKBzU4D5U4V6ekGTj49hoc/Mo3MVB1hh/3dGE80EWr/9ONBSKF2CLOsjCHRyiBTmcPh/HOYTT2CXGpK8c7S5St488Uf4sIb55Dk6yjH10XFkSLrP56U+0aD/VipwI3XESSqSIzXsedUA0fPdDAykkM+WwCSdTSTexAkn8BWcy9KDbaNYIU2pZ6wtM4lQM81vkG1JM+vFUezvo1g+zzi9deR6VwBWkUBeZUqSWFNUxKwb2yawCCQTtBhxmzj2ddUylsXc8heWQ4jNspk38042JP6vPrWkX/UrkAWyvzXeuCSE2O/XL9NTcu/gybVuIxHE86hgeBtDAHB27bZKYcg2E375zbqLHhLlefAWZ4nFbgktgkxtQI34zQNEw+iWsNaF74yj7F2AiwCs5jKpzPplIiZukbuhexHGsRQEYDbwspqKBCU+x1vBfcc9YEVYYcxmjkBpRT7ewDXn4T1uDWyH9VVLaRA4BwoZGMo5OMYydEaNyEAV8At3SYIrFMpnSSA4HopCjWIy36PY0pxs4ic1gtO0ZrA8ARanTiYmdSaMWxX2lheD3BrsSx7ZRbFs2k6BeV07+kCw2Iii7AkLzJmLeTyUtdxbzfAyVX9HTE0unYNxmR++VW84uKwYevYBwkY+8g3jhThjz+47u8E4A5+HnO8u/30xaLOyp7vIYC7m4Xyq5//76zFDnNk9SB3qnSRTyzi5OxSL2vag5M0U2tgfbuO7WoL7XhWxWUjptmv/k6n8ed/9Re4tXzrbqce3Rq6e1v0PnZB2J5XT9/+Z1vicHXuvQC4Pla7lxPtQp2cKy5/EflOAG5LudKdAO5pjLGns9yOsgJwGUcyNgvpMMQ4sNnG2toWvvq1b+Dddy9r/TEi8t/uZ/c4wNT1vboRVyW7Qq1fIipxZTVbJJEWCX4mYxjLpXH08AEcf+AoxkbHuk5fXTDO5Y6e7KsaiLM3Vr3D9arl44x5BtWzBAr5HNcw7+DEMTU2ZoCnB3BJfGb+THctjtQogMu/+cN8c2p8HA+dPo1kLqsaRYouNpUGbr/2NmqXbyJTDZFmbtsKxQxqTxYw96HT2Ps435NBZXkDt394FltvXkSiZW1TmNPSbjm+ZxIP/SefQGU0LSIP71+708SehTnUq2VUKjWUtspYWVnF2lYRTz//Eew//AAZoCgUxlAYKehzG2x/1KiLQB+GJB5xDwrQarN/KEFu7kN0MtAuj4RaZ4U0KkDorK4TdC1gycORVUW+UI2Ma7K5InGf6apkfe3I99XVHTMfM/Y47pECnSUz8yl+d2wbRiVfGGp/ajbrAq15nsyXBNBy3XD22rY+WQsE5fgkuJJgFLN8y1jD5gDBfVK1POtL4QjFvfk9FGzdwYnGrw2D/0bnRRQMHgSouvG12ywG12ypKLnnNxgFJFEpVwVMMsel2pPjnJbLVOFeuHQRv/1bv63XUzU7vzAvtSbzvG996zsiIbLORKvep596SsDikut/y3oRW4VQIUrw8eqVK/jRSy9hZXlFt4iK0n379sqamcAr81aOe1oWE7CkqpWWxTwGX/eogMafFqj6p3/6Z7h9e0nEZM6vU6dPSh377rvvqi7FeUewk5/Lx2jxLiXs7DSee+4ZfPzjHxXZ+q/+6rsiVk2MT2HP7JyAUM5fXi+PqxqRq6ESeOV9ItDJ41MlSwD0m9/8Jl5//XWtowSgCTTzHPkYz2V6elqKXYK+BKoJclOhy/fycd679959V2BtvRlgZGxUj7OGRwUyCR8EuwlIkwxCG2qqmb0S+pOf/KTu2csvv4wXX3xRa83s3JxAdtYH/vqv/1rrDa+LoC7P8Y//5E8EjBMA5nX87N/7e/jOt7+ta+HPA8eO4YkPPanvhNdCEJrW0CS/8NqZk5P8xr1TvWdjcdQaoUDc5dU1rG9uoVIPFe+b6ML1yk2w1mFzm1OIxI8wtFYGtUpZc5M13BG2qGLtzqlxuU+FDbrhkADO2C3pqEIkzMTlkkeiFsNlttrjLvHbv0EL5TvdnnbaX+4DuH+7ffv+u3/8d+BvH039+M/p/hH/I7gDK1Tg3sPPTmDrznnAcAD3jp5qQ8CFbu1xp4LvsA/drTgci0EK3F/9yj1cKdAFcI2O5AojZm+pwE92yfa3/nWFj14xlYWqnnKkb8OhujXC6IsqaGzDcr0II4n/4OYWPR6DPt+3Q8kij01QwG2IUlHQilnVHCvS+g4g1pvOwEz7GpylldQfvkebL1rYv7T3lfVa09i9Yle54hXvhXFsyW63vgpS/Lr3ENSVDoCWPLyP7MnAIh/VzTorWu8QVLOmSrLWMmqn7jEBungmqSRI4C+Z/gzWXV8sWcVJYWmBh++XxR5uHB4sxLJ4SCseKscSBDzZF29uHoV8VgXZBM+XCYvulyW63T6dqkAMQFJKeBx4zuebIRrs7bq9he3VVTS2S0iIldZBK5nEdr2OlbUN1IOm9YZVYtdS8l0YGdW/PG/2dKOKmqALK4GlYlGqmOlDD2Dv6TOYOnAEiXxBQBUBTQaDBVomO3Yi7wETVQbqHB8sctKKh/3X1G+T6mwy8yob2Fp8HbWN15CJr2OkkBLAUw1qaMXjGJk9hVjmMew58AlZplUb7BnL75T1ZVqsthC2WfBtSQHMIJrFLyZzDPJ1SwgYxxPI5kZU0PWMdJ4Xz1GBdyppZANn8cfMyhJ0+46lgHGWLv49HqjnHChWyroHDFo9EOwTIiXbbapE7HMIwjXqVFjY91ItbaFV20SsFVgx0tnfuW/WAVg/2S16sBjYVzTzNtBu9eor5O2yovUA3P4X3REYe5lu5Pi9d9wNuf5JALg90Ke7X7i10ZWAlBiwcE2bs5BquGpNyQ+TrnKpJGtkrk8cK7KTIxs0Fsfy6gauX7+lnq2y92EF3xVj6BowMTGunngcR5yLBBM4Xv1Y9T2OpFomK13zdkTAJ9/jnRVURKtUxNTlOhLtqWRMcStiSi3g1OH+nvu1mAm8LMXVW4ZzzTHHERP4VKuWBVpQdU4FLkGBao1JViAFcp3qKtdbinMnR7u38VHML8xJCc/en9ZzK4NGUFcCToVxOpFUQZ+PU1XoAVyV7km6qJZx7dIF1OpVXS/nHe991Fb/xmoR33r1Ki4RwP0J9cDVHInFIAB3QIE7mORFAT+H8fVNir7nI4rRKHjq37Db/Nup2Dtsmnpl/86gr82DYeeg2MPFGIMFdv+e6LlE18SejbKpHGQ17BFc12OZx9BDrngdBYotljC2Xh/ZYpf1qbsWRYpVfcr8gRvkr5mkrijwMew7GLSF5lw79sAJPPfc83jq2Wexd/8B289pJ8l5USmhXmOPQBYHmxbLhAHQCvQaFR5Eikgjlckgmc4iVxhxbQqSVkiv1xBnD9AEC88xZNhrvkPy0BjGRmaAoIxG6Tqa9ctIxi6gUFjD6FgL2bzZHZMkUa9VUK1sqxAry9pWE00qgMNALhGZLAlJVPSTnOYKj3QokfJEjUQNxOqIImcOIk3inlNIbzyAxhuTeOcPryJXzuH65nUstzewmW6iGG+jFg8QH61h7gTwwIcKyM3U0EmwUM0ojEpbhmcq0ToAluCYdzyJI9nOId9YwPHxD2Mhdwa59DSCag1Lly/hjRdfxDuvvY5kO450kuAX7dZIzrP+3+pV2mmhHmsgSDTQSNQQZisYPVjBqadbGJtOIJdJI54K0UkfQCfzNKo4gnKQVt9NgZvsHcu4NhHD+OSYU9WQtBJDQGB86zxQew2pzhV0miVU60C1ZgVRD/6yJUM2kxSAy7AyTUvlGNtfxK2ILiKjIGOHf7q9UPVgi4/FbRHmz7jW8bwE3NqvLJ1dj1xZ27FwLktkSH0bdljUSoCqXF5TwPNX71vTRvG33iZ4a8pbKrKZbog0KscHkh1JwjG1q9RFjlRnaiQqjjhfafPj+0mbMolkyoBkuBi09nsHIBXhmmahXCnGsbrUxupqiEqdhTxzA7K13pTKBuKSIMe/GXfbYyIkyOKY56EmylLfZmNtFJK0Jo5jfDSJsQJ7zMYwmo9hJEfXCdfzVr2dTU2sz+A1C8CPo8NipANwRWAQwYCfRStBA881huPUuCdQDZNY3WzjyrVt3F4so1oJMTU5h7HRKdTroXrFsbDIfbDeoM15HIU8lbcZEUu1HjlVmM+ljN9gZK07AFy3gEaT651INoPv7cUB/TGnV+12X+9y08G9656SXJ1fxGnoLnHksKfvBuC+8flfMmedhIEp3jqcYC3XAE/OVdsXkjqCJupBiO1qKLV0fmwKqeyIKYkI6NCOOZFEvlDA//3Vf4frt67d06UO7vdD98uBGDt64HsFcId9jx8kHuhG2uZNabkQT0T9tNn2w3p8E9BgsZ7F/1MPPYixcbbvsNYes7MzinvLlbJcZbj+cHyfPfs2XnjhL1EsVm2O/BjSmd0BXAPtreJghHIjcrIWYdbdaqMtVytnR8s+vqk4MskY5qYncOrEcezft89iZxc3iEDjAFubD73/9gQ13+vWaiPyqOoDeD2AG23Bw1ySQBBjeB6HsTsVctznW3R3cPlotO8jvxq+b3ZqCqdOnpT7WCKdRJI5dqmGm6+cQ3BtCblaSyR2AcuJGNL7Z3DgI09g4tRhNOlyUwux9foFXPnmD9R+KeXqSi26DxyYw+mf+xiKuYT2Pd2/eAd7FmalqiWoVdwqYXVlDVulGp557iPYc/Cw2ioVxseQpwUteygHDTQbJK41Ua8yrybxh4s0wRRabVPtagQt1mCSQQMt1QCAMJVSy6Z4JymXC+PQuIZDfv3j9+BqTD4PGFYD45hRf/m+Gp6rIQmYN2A3TiCbpFSRw63ljwCkBomiIdok4NIdRSpDrg0G1KvNgfI5a9lgMSxb0pDUztqD2f8bwOt7PvcDuH6d7gKsH8BefVjeEY3vB0Fcvd7V7ZRTuphe095fB3c9T3hw/YC5BnCO817TUv7GjRv4y7/8S7m2kVxMUPHggQNYXFrC++9fRBASUItjfmEPzpx5RGApLXwZ/7LdB0HHj33sEzj2wHHcvHlDzxOw5ZpDQJhkSOZ7VNr6a1yYn9ca9MMf/lBzhfd///69Akb//t//B1Kg/uZv/rbiIIKY7KP76JlHBK5evnxZcTTXLAK47Pd68eJFvPfuBU31sbERfOjJxwXiUgn8uc/9n1hZXhMx88iBgzhz5oxqW/xcvp9zl8CrelhT7elaDvE+UgHL+0o7Y/YI5twmSEpglseIqoF5LK4BBHWpLObxCKZSxUuA+xtf/7qsp5nz7z2wT8AzvzeCsgSB+VlHjx7V+6i0JRDM3tq0VGZ/Xr7vz77yFXzjG9/QfeVraXPN8Xj+/HkBvwSBeb/58+3vfEe1CwLlBHAff/xxvPDCC3jllVdU6+D3ycfZm/jS5cuK4QjqPnbmMY37jfV1OQTsWVjA/MJeZPMFbBZLslFmbNYIWyiWKihVq3K/oCMe49AObZWTadXtLNWzeUbnoWqlojYUNZJbWqEAXMWhjjjBuqK1PaiJkC6CAOspWTqJkeRaQ61OUkYoYuh3vvnV7nY7OD8sTOmHKO4DuPcU9tx/0d/hHfgxhFN/h2d7/6P+f3MHPhCA60dpt0ei3YZeLBZRdgyBhQdtl60M4jmakTd0j7/jBw2//8NAXHdyHxTAneq8a5/hiu1S1bJgQhtLZ4/sgy0GUdHgiyqDaIH1DgBXAXqvOBoNFHlP2Es0WqgcTJQG/9u/3//LwlP0/f2BqGNMuoRCFhdOtamNWhZxBvhaf7W+VFZsYALQLDZyo+amLkWC66Fjel4DwWSloXqlQWHWZ6glRqsKswTnWFfiVy/7DbPubJNt6RS/TD7M3srOQ0mgUyQLDG6ZjZsUEwrME+ppk05SUZB0FtBWfJEttIIMew3YMzaRRjpPRZqx1Xg89Q1y/YdSGdr0ZsB/WYyQWpgWzkkWeNlHgv0grD+lJawddNhziEz+9XVs3F7C5s1FhFSoJeIoNQNslytoshzKxIg9yNodBaCjY2MKvBnc8PHRkVFZLDNRYdBZrTcwtrAfBx/5EOYfOIFEbgSVWlUFJwZII/mCgk9TY5sCkEGlt4nidRM4DpumMqGiMIEAazdfx9at76OQ2sD4KHv/ZRCiibXtdew98hjC+EnM7/skWolJfR7tjGiT1yFLlyBwi0CR9SSl5SSVuLxnTMCYINA+OVcYFYDu+135JJvzRskU7aDDnuLWkm8bxwJetVBYcsZj8nv0AC6PQQCXQbO3mTXw11To+puf45TeHEt1Abim6WzUKiq41ytbSHRCU5g7JaFKDMMQn4EVaFiQGX3JTkW67gIamWeDBUFPuBic07ttQl3AxCMzkeP/fx3AZaXaj5nS9rbWDRXmVXhuKuFh4UYW3fUGNjbZw3Jb6oVbt1dw6fJVbJdKSuonRkcwNsoedwQ0R5DXWpDV/Jbath3KHlhWVrJjM8cDFriliqULAMcVXQAcAzjlAFBavnfYt8kBXtHChv9bBBuqB1rW48zmi5EyaANGcJbsWarIub40Gk1Zaa2srKC4tam1h4VmFkm5ZrEITasrKnxrtAknCSOfV3+xyfEJJcajYyN6nkXx0ZGC7KRGRwtdJq3s0tJ0QLDkbRiAe+Xie5pDXA+5vnCdUY/epFkq3Vor4ZuvXcUl9sD9CQC40fnkFbjR+WFxiRVmhhbYB+ZbNFH0r4/Ok+jnDTvesCLNrnOe5+dCnig42p+w9mIifx3+uqLXFwVk/eO+CBUtot0RE7i91Iqgbn91+zn/S+Vj31OM99Ltnzqm6+lmn207s/3PSGCcI11leSQui94TFWMH1Pn9sZAr9A6Q4fw98seKArjcX+bm5vHpn/qM+nAdPHBIlmTcT1mEYEG2VquoMMW/6wRxgxrCRlUOHK0m7fkJaLG/9YgAXK96JYBGpTvjCKpj2W5CluGMJ3KjSOWnkRtZQDqRRayxgerWWwjr7yGXuYLRsSLyhY4UhQAL0gmQWBYENdQqWwjqdMrYQKVSRAch8oWsbNVIvOK+TbzWYjLOSQfgGrSITptzLq42GJ2wg1h9Esn1Qyi/UsDZL7yHsdoYbq3fxs3aMtYSDZSTQCPRRitbQWFvDSefHcf0YRZtqCY2m+CAzh5Np4iR5a+z+lUglkSyncVkZz8e2fNT2D/yGHKpaQT1OlZvXhWAe+6ll5EIgWwih3QyZ/dMMW9SislAAG6ARiJAkGygkaogMbuNox+qYX4/+43SPaWNRHY/2ulHUWzuwWYljiBMIJXJ07tRrh5UC2fzGYxNjOr4zWZM+3ht8zw61deRaF1Gq1lCvU6AiNfRQp2Woo224q/RfAb5dAK5VAwZAbiBVGDqh6sYlsaV0omZcsiRIH034q4lhCM+CITpArimvqVFsgDFsM2vyABkKmvDGMJOAkGLvD+Czx2R5NiekkRDxojNTgd1xjyMyzUHzapYTgcspBNsJsAva0jXD1khvqmN2EeO+5gWG6fatLYJBm6wFQb3AXNjYE9f7qGM0dtoeQXuUhtr6+yn1kHgbPm0zvhiOIF5Z50vcMb9bcCn63EbDxGPux63mRim8wkBuCOFGMZHEhgpxKXGzWVoaUxwmL8Eb61HseVcpvJiUbFNENd9mNkneyW6WYsbgMuZxB7M7LmcRi1IY22jiUtXVnBrsYTx8XnMzu5Do9HByuqmFKAkT7TRkuKXv/77te6PjtTq1Fs8PtfEwb3BrYbe06Abpg0CuIPr2GA8NyzP69t7nG1p/54xpB2HO7A/z+5x7wHA3W0P47iVAtdc4O/4Ofs7/0SOBbGEuYMEIVXnbYG3/FULD1F67VeENZLQOEdiGUzMLCBXGBPRhi0tGL9xXIyNj+P3/vBzuHLtUnd/3w1MHKDcupC7FwBozxkAcIcBLTt9P/610Xv1N4kHdJ6eDyliiO2hzCe5f1lsaAAuCXPzCwsCcEfHuPYZgDszM4VWhwBkFUFA4CuJYrGOL3/5qzh37l2R/Lq46m4JxD0+N+y+W1XHlPGWfngXI/tX37yI5ube5FW4PC9udVTxjxdyOHr4II49cBTjY2OuxUeP2OnJvlEA1+d80dxSLQgc6CsypLdQdi4Cgwpcr+pj7kwAi2Ov1aTlMp06jADk4w1eO8GL+bk5tWeg+jZO8glddIpV3Hj5HMLry8hzr1EhBAhIFjo4h/0f+xAKx/cjaLeQqocovX4R17/+fcRCuoBwT2+jnU0hf3QPTv7s/8Pem8ZIdqVXYifei32PXCoza8taWStZLLJJiktL3erW7rYG/jE/DMMYYzS2YWAGGMyfAcbGwDBseNHMyIYlzEAaWICmpzVSS71pWq3WdLO59MKlWWSxisVisfaqzMo9Mvb34kWEcb7v3ogXkZFZRTapP6qUslkZy4sX97177/d95zvn/DzWqSnMRgc2SscczOyaQq1SltykssF8YAVNH3j62Rcws3u3NLhk8nmkczm5swW8rXlYWdzA4p01afqa3lXC5K4MehFPZPe15NKFy9rO5gZam+tSnHHyWfiOaCYI8CvzhbmRieukGdU0uitgaskLskv0GxC1JmYUwozanM4Z7pMKKPFvbYLlHqey+fzVa8iGBLWVoK+2At3qF816FOsHkjt5niirqBcorz/3EKpG6LFY+1CmLveY4QbB7cChcNw9bmrY94Xn/eh6G37OHoOPWXszS8QIn4M+r3uopV7YmgbzT6mDsHm3HYgMMAFD5ru81zlv7t5dENnfioCWqhJ14MC8ALQEWJnXsq7FOPlZ3jszs3jllZfx+utvGPWouICJjxx7RMZ4bW3VtdHqLAAAIABJREFUKFE5Ii1MsJHgJdcjbotsECYr9ec/+zm8de4t/PEf/wmaTU/yaYKdjz12Gq+/8boAzswbeWxKCxPgJVB7b3FJ8vd0OonTp0/g7NnHcevWbfzZn30NGxubAsrP71HglJ6xzINZ8+L7CZASFF1fXxNlKNbUCHyS9WoZquGmDf6beQCBWrJnmX+zpsQ5TvB1cXFR8lkyYZ999lnMzs3h3/zrf40Pr34otaxDRw7LuBCMpq8t609WKpnXksfk53LMCZAfO35cQFcyaHl8fhZBZ44jwWUydgkAcy05dfq0ALp3FxfF65fj9Nzzz8v34fv5eVyjSiU2jxwXf2CC02z2JrDOz+MYX7r4HnKZNE6ePIknOT6ZHN786VvY2ChjanpKQN2JqSlssvG93kSlVpdmOO7PtPJgnM06hDRSiNUTlSB8WRvv3VvEyuqK3CdqcxaVMVAvY1+AXsbbMufF05qKaCnJD1nj5D1N8s0br728rXzydnMtPH/svHrogfuAm/bDl33iI/AQwP3Eh/ThAR9kBB4YwB25Q0exUpHICv1sfX74AFuYuKNSm6YYOFTfG8e83flD+89+FAB3oncJE10L4LIQooGeFiwIJg2za8MsWv23eX2IvRLurNN+4wGzZjT4U68w/RlNJO3jttC5FTiSkl5fenbLRmeYbH1pI5Hus7/a+SuArJH0FUsc+29eDHZBS+ei6X4VwNNINxuJU/qk6XlrN3z4eOQUsGtLnzXdh5K5Khirks8adKsvrQptSQcY5Q5ZACDoadN+YQ+pT7CWxdjxRRlmV1i6vFYEc1lAFCmkThtx8QPj4LIYyAIDO/7V21clQzSoZmDIoIPHsoARGQ7W25hyIOxyFnCYUsn0/k0TCEloQavTQW1jAyu3F7CysCCBT9dxpQgWiE2fIwBoIho1Xlt5OQ6DI4JC9NEjgMtAt7JZQaXaQHpqFvNnPoPdR0/ASaRQayiTiBKp9MplMM97ggEUg0ULdDKhEU9c9NBqtORz45Q/jTtYvvUO7l17CRl3CcUCO9wTiMUj2GysozhzAIgeQSr3GeQmH0O1SS8MAsaiQY3AV1mjBAHwbk+KCwrqpI0UVVNYNxlKYTEQdAz7wyTCAnwr5VA78kxCJ40BBoC1CY4ktUYei+/j5/CXwXKtURc/EXs864Nkkx0CBUxUNDnUbna5j1n09Vtweh6am2voejVhpMgZmSWLzQj8sWvauKKFZUfYOTvuNeMKfWaS6weanwcBcLdb24cAEuvlaavO274p9OW2vMZIuI8BvMwKtaVQOXoIlU7b/sP1nLd5Td9vju83vl2OK8kPx4zMdCutLeNmwCNdR7TgwqSTv7V6A4uLy1hcWhEwnwAJmV4sXnPOxuMqucX3cv4wuSXAw6IAH+M8ZIJlu/SZtLaaLZELksKO+MBoE4g0eiTi8FmtN0pyVrpLGkuEQazy7vJeFlNFQs746orcYEfOSaTIuef0HLSaHlZWVnH3zl2R0eLrOecprcxfOY7rivc0mfSJVEzA6XSSEoQqh6zs354kdjMzu7B/fr9IKwvIYmT0FaAzV0VAPdOpRdn16iYI4LIb3rLeORb8sUxjkVA+9+kAuKN73iiAO3qnjQNcmZGOe9w+Fp6/Y98f6gweV+zdMofHxC7bAbh6/sOsrvBnWAUD+xlbY4Dwnq4TdzTGMNyXviKHgGu858wez/WS+5vsh0aWTtZhAW8J3hi5VeNxpFu4Nn9ZmVll9g7HfaNr4GhxXYvpJu4RFqRK4o2ef3h87T7BeVIoFHHq1GkBcI89cgy5ZAqulaOMRISJ0KLHa5fNDk0BTFuNKpq1MrxGVZi4nAc8Fj1W2YQkTEqR7CUrVpu90KNfbkv2EsqmpwrTyE7sQzI3A4qGOf49NDfeRKT9PrK5FWTzLUTj6m/dQwyRLrvRWZhsw6/XUK+WUS6vIOi0kMnEkctnRMKdgLGQh40qirBuhdkYYuCKfx1PhYAc0G0W4KztRfNCBpe++gFS5QSWllZws7aEFTRQcYBmpAPPrSIz5+PpX9mP/acTaPdU8t0LAqPsQYndNnz++mxaIbhISc4eIn4Uk5F9ePbol3Cg8CTS8QlZx9bv3cG5H72Ct179Edx2D2k3g2QsI/tuj8xQRmVuDG02UcGH5/jwoh5a0SaCfAWzJzdx8Ngc8tkSHDeAE59Cs7cHK7U0VitcIzMiZR1xYmi0WnJ7MVwulvKiGEAJ5WZ1A7X199Cpv4VI+yq67RpabRedtoMg6KLmdbBRC4ShmUnHUUwnkE24SEY7iDv02lMJYFXosL8WeLBsXI1ZLC6qTTpcs5WJK/6eZIIaxq34fgqAawrlERdeQG/bCLygh1ab67f639KWjOfGhgECt8K8FcVsArJaiFZQVj1w1d5FAVuZPASg5TFH2LnMzWyzhHDgeHy5YRQY5akzJpa9T6QrLYDroFYGlpe6WFujugPPpYuO2SOtAo5VSJGiuBxQgW5p0qT4ozBvA8QTXWHbzuWjmEw7SCUhv/ksC3+0IXBFEcNK97kugR5KRhPONk2g0gigDMKeGPCSpmsAXGF16tjTHoVFSPURdtDuReF3owi6UdxbruDKjXV47QQmSrupYYHllU1sVmqyLsSMtDaVjFTenF/JALj80rJOEoTU+FHAqpGE16Q0Q1vRgwC44+LG8EGG1j178UK+7ZKrhVQOxkVd/c/4GABu+Pzu54F7/t/9U5W3lu6TqDD8eG/zmvDfEa5tBHfFdkhVBNiIwmsFN4FsaQrxZEZkG/lLv0bGNvR8/Td/8K/w4YeXhwDc7cZup/5LO559lnVowLbLve1Ltvu8MAAzLhbZMQy3AK5IWmo8K36hZMRL8yplZX0BTAgoEMBN03vVALgTkyXJxwh2rG9URZ59c7OBr3/j21hYXNYmYyNnvkNQvu1T9v6ye66NLcJjMgBwda7YBmyy9EXm39q1CLNSm1XEk1eaxYCYQz/sOHZNlXDs6BEBI/hjcyx7DpoLqlqXBXR5XhbAVUBsmKHLPYoAH1/HHMI2N/PfjO3DAK4wcL2W1A24z4fZt7Zhn3kDZWMPHzyIHtdgqnewRlJt4PZP3kbv7irSLe4THVmzPBdIH92LPZ89i8ShOQFw3aqH6lsf4O73XkeM6YJIiiuAm31kH4588TmsOgFiLnNs5vEOpiZLqNc2UavUsLlRxdLSMtq9GD7zc89jZm63zK10Lo80lUPYPNFsY2O5gssXruHK5Vvit75n7wxOnTmIZIYFDObWKnPveA1sXP0A1YWboBPT9Pw+RHOT6EUzCJwEfGMvJAxvgjrC0GPjvmmwt1Gl8X9WBp/uMzI32JRt4mG+zyocSd1FVDrYoKZqHVYS2XbSWHlmRp/M061li1xnqXtZ9TmrTsI51JYc3yd7lw06wtbV/UTqRKYGYdfNcKzZr0GYeHe7ibE1vh5+5ThWr5071o16aA6Faoc2HxjdByw4PqiPKFNfLIBEIC0Q71k29lLdIF8oGgIEBNwjYEqZYd7jxdIkHj11RuLe77/4Is69dU4AcarEETycnJzA9RvXhT3LHI+MWbJgKWX82muvCciZzaZlvpFV+uijZ4TZ+td//T00G57MNYK9Bw/Ni3wwwUaOGVmwj599XLyc3377bVSrNRQLJRx95DCeffZp8cy9d28JP/rRj7G6uo5m3VPG+/HjAnjyO3AuEjjlY/TEvXLlA/lOnM8iO/yrvypsY4KenO/8TL6ebFdbT+K85zlK83YsJmsEx4YMXf6bwCm/97e+9S0BdlkzJAOX3//HP/6xgOE8Fo/95JNPCkBOUJb3Flm9v/ALv4DHH39cJJU5LvZeY42P58THOCYEQDl+XPP4WcurZB0nxMP3P//N35Rx/93f/V1h1nLMTxw/gf379uP2rdsCZvM+I3BNIJvXmOdFT2SC2GRGN0TW+lsypsz5Dxw6hH3zB3Dunbclx5mamcWBQ0ekifDajZsS5+TyBQHEVQ2Pdh9Uj2ljZWUFq2tsBmFtjU2EapkSvtc1JlQbBaouynrPe9TU+njvv/hdVca0++lH2XfD73n9wrWHONrH2dQfvudnHoGHN97PPIQPD/BxRuCTAnA1IBr8hMvxtnssfH4PBuAOoSYP9vX6KItsCf33fBQAt9R9TwBclR9T6WRhnwh4N+jVDYOyAvD1GSoqHWYD0uHgTr08BcC0ksyhAitPmALBo4nRuL/5mA0wGTwoC5QPDtiHo4VoG0APgj/jU2VGSsAqK1dkvEOkYCLMWjJmtYCrHrjmKhoJZTvefK3625hOXCstJ8dmcKkAsySopuYkHy9PmyDc+svqqxXAZTIrxVS6XemGLyMliS49W8zrCKQIm1eZwCLdzKJT20ePknHsKpUPJJOPkrv8TpR1NswG8Txjh6crIJ90e9JzM06WnV43nju761jwFADXpW8lwaCkemaRDRxRqd5apYKF23dQqzYQi1O6OSFsXHbwswaVS6fESyKdykiCTgCX3huTExMSiDEgW1tbF3+o9OSsMHDnjhwDYgkBmaQDznWRzyqLjgESu/MIQvG9/GEgLwBmzEXb89Vnhn7BMRdrix9g4cpLQOMKsuk2CsUUsjmycD103TjypePwewcxOfs8OpEcas2mJHasF3bamoDxUjNo5j94zvwvZW3pNaqgF4Fy+uEpI1ZAf5Ow6SU0XoSG2SWFC+PjbNcKvb6akNtEj9+bSTk9SRj82jlpPYp4bJVqYYegspOZ5FCiWgNN45PU84FWFY3yMmKG8RFezcaR+8ML0jgQxT5v5+B2QJB8/y0NMiH23U74Z3jNHZHy65/TfQHcEaWDoZXWFJJGZH4HL7EVp/HL8zj2w/BY7QDe2rltJK1thzaTp3Q6I0UOArhyFcPSrCGZNSYKq6vL0plM0L5WIyhL2Sj1nub151wQT1smvPR4aTRkXjFJIfuNSRaTPf7y3rYsU2Hhtn1h/UrHN/82LFoei7569Vazzx6wyaItBPGUOT+Ecd+hR3QS0XhcwJOmRxUCFmtcUNqZBXlpluh0pZBZ2dxEXbqeCWYnhU3GMWExj0loNpdFJptENKpJfeB7UrAn+Fwo5sXvRxi5uZx8J3bga1ONyurqD1dFQymTh3S+NDY3cP3DD+D7Lfk83t9McsP73ZAH7ifMwB2da9sBuP17wrBD+3eoKXxL0ck0OYQLk6N7bXjeDvbTbSwitmH9bin2hjxwR+MEPe8B22Q0sR2918edb3htHV2H7N/CexKXiIHtgMJSVjLL7M+2mCQSpmopYOh8Zt7pWOieroocMrYyvuZOCgHYQ+vg6LrXP7LtojEysCMydnYMVFEjKvvl3Owc5ucP4NSpUzh44DB2TU0jzyYsKUwq2ENwssmu8FhMGPRVgn2bqyivLgmISopknIoaVFqRfZ7zgeBYDElh6KeF8ei16qiUV6W5I18qYXJ2HrnpeSTSU6CibSy4g3b1DSQj15HJVRBP+oDjC4gJArgUVRR7ixbqGxVsbqyj0/GQzXHuJhFPqCqFglnG61PAI8NqlMjHMnAJFJp1jIBhPQesz6B9LYWlH6ygfTXA4s0V3Nq8hxU0BcCtc3eP1lDY28Pn/s5xzJ104bXpyeuLiobPNYO+iz5lC33xDA3IbvUDtJptBHUgF8zg+aNfwsGJp5CKlWQP31hZxE9ffQlvvPwyYgGQcTNIuVmJT7oi7UubC41/mmijGWnBdzw0ox4a6ToKBzdx4tGjmN93DL7fQLsXR9lLYqUeQb3tIpEuoViaEibfveUVpLNpJNJk6zqyrjluHK16BZXVi/A230TEv4ZuUIdPADcga7eHaosALoF8xswOStmE/GbiQMINFLylvyvVOHgbGgsMZY7pnLG73oCdq0iocRXROSTSyYx3IsJgJiNI41uCWBA5aGHfdhUYF59cMhFFNlIZpARyFYBSgJa4vUsWt9F15rotn8WGQWHhksamAK5l5qoFCMESjeEVZA75AvYZcWq3wr2I91PgAdVyBGsrXZTLEdQbZLRCmg9FatMsJIyphLFs2LccHT7GdSVGDmCkg0yyh0I+gqmSi5msg0KcLHfGii5SKXrw0afNzDszuMLADQG4AgRZ2XgrCc2A3DBwldnJ78r/Ro0PLhnOjo6xAK+UDezi9lITC0uUSmZsWkJ508Pa+qaoB6Up4+xSrtdkNOIyo57TvDDCFCWbVMB5rnU6EmbF7jOdZUc1W6lpowm9zjQJmlhlXPFyXEw5vHYOFJLCr+3vDyaG7q//lg1nL9wDALijUV34c+7HwH39//unMtYRlxKLCfkvPW1psMP73Ikl+rL0Dj33VANcvIz52mQmj2g8IfFO22/Les11JJPP4f/5v/9XXPngvT6AK9HJdiDL4DIMR7ahmFH2wJEmq9E9+35/h/fZ7cDd0Ws6lEOYPEBmtMjXG0UsoyzDPIdrspVQntu9G8dPnhCrDzZ3MKadmJyQIv35d9/Dh1dvolKhtYiPa9duikQmj6050vh4/X6PjgK444rt/XvZSMNKA7Q0Y3EvFahWgbdeVzxZOS/ZqCJt4JQUdpWJn00ncfTwQRw7phKjmg6Y5vK+7+2A/m3j6zBTVhvNNTbRfJ1NSRqrik0KY24yw5JUvNAGYI4zm58tA5eNUWEAN5y/Crtu3z4cnJ8PAbhdRNaruPPaO4gsrCPtaRN61wG8KFA6dQhzLzyOyJ5JaZKLlOsov/E+Vl55G9R3k2oE14VUDMVTh4Stu+p0kOD8kQYTFxMTBTSqFQG8ymubwsCNJHI4+/QzmJqehRuLI50pIBZNoduOoN3oYOnuGi69+yHu3GajGJAvpXHqsQPYf2QSvQgtZqio1kGvXsHK+TcRWbuLhBMgM1lEemo3evEc3OIcvEQOHYey/x1ZxGzzHpt7FEhXSWQNY20cOMjd+wxsq2ZBUIjjID7jakdFyRGCRVzvef/0a2vSaK9SyHI/GfRTxRgGRASJUKXRjUCmj16HvpwtabrjL3Mr0TMxgDHvB1uTGAfg2se2mx8fFcC1MbvE6SMHDR9L55KNuYdfKKNlJrLNgbV8F8rZhcygtlGMaQWkN82hGrNrM3sn6CGVzkqsd/6dd/D++5dFVYnHJ/BKEJGsUbJVeXwClWR1Euz8xje+IfOH6k579szh+eeex+NnnxBp5atXryMWTUjczPx5z97d+OlP3xSwkvOMuTUZuMzPf/rTn6KyWRWW5rFjR/Hcc8/g8OFDOHfubfzRH/07uZ6ZVA5PnDkD+sl+8MEVLC3dE6BV/HWPk4l6AfTAbbWaUg964okn8Nxzz+HVV18Vj1l+V54HZYv5HfhePmbZxARkuQ4oMzkmawOPw+9v7ZP4HPN6NoPyWPxMgsMEe/neRx99VGSWr3zwgbxf2LPPPSfnx3P4+te/LvczP58AM9nEV65ckdfm8wVMTJRQmpgQuWYCpMwD+N4vfOELiMRi+H9/53cErOU5H3/kuNzHPAeuWQSLT586JXuBMICDQIgNBIT5HN/H45KlTXs2qm9RZejlV1+VWH/P3nmcPP0Ybt65g/PnLyCdzWHv/v2YmJiSceI9lMnk5D3S0+24yFD5j0pFxrJDrOyk/qsNHbaRl/ch185GvSY1UXqM8/fFv/izIfB2NBa6375rn38I4N5v9374/Kc1Ah8znPq0Tufhcf+2jMDy0tIwPLBNZD/68FZAYyvKYJqTzVCaFHbc8c1bB0ewcnyfzFXgRxLA/Xu//WAeuJaBq6zbAYgrBRLbTiignQaW/LHymVo41Q0szMy1iY8Nx6QL0XT/hRM/CeyM1+H9Ni6b0Nj3W0BKpInMBQontQJ8WdDVBH/6fBiEMXJHkkQoA4e/AqeJsqwrORG7GLVgQ2aYRaAM1GbYIrYOrd2X2hlOuWTd1JWpo5659sckrgaos6xuBXBNkdhI5jDwFmavZBBhmMhImsnrVQ6ZiaLKPKt/b08knE2RjFJxwppjn74eRxkIpLKwiMeOYAKd6kcXpxedJJ88nrIYjFOv0CYi9G4h0C+YJgtiBJYD6TBs0IgNUcTiZA9ql20yEZMOuZT4TcZQr6mPpwC4k5N9X03Ku7mxJLLTc9h94jFM7T8EROldycTEl85ZyqFSSpmBpkraaDceA69GgwGpFjrZWcnxEH8/N4Laxj3cu/IqNu7+GInYJqamM8jn01SYFrbw5MwhNNuTSOZPI5s/iTrbiJ0eYiIPq3JHlHHmcZPJlABKZCbyM9nByQBSmyDUk8YmSuGEXJoODKhrH7fJ+mjRIJz88DmRxkJPkgh7vw8DuB2hzQiAazpTCbbxnMTvj53alM3reqiu3IHT9YaSqp2KLqNzcHQuh1ewHYs3PyOAOw4c/iQBXNt0sTWR/ZsAcE0BO+Jo4dhxJVEiMF+pVhVWNEjR6DgQVLi3uIi1tWUpfrHlgwVXZXPTv1l9cjlf2PRA6Tn6UJJ5xwSJSRb/S19c+gTaYtCWa2m8icjY4bGZOEnBiGtJCFBWGTyCIp78Vz672RQPvnqjBb/dwdLyCu4u3JOkm97cZOJxLSJQzNHOZdPiuctxiCdTAtwm0/TrzYm3N68RgeugQ6YBHQCBdCqJiWIRU1OTKE0UZU7Go9pVK4UvFjQIThjvcr2v9e5V/F+lKfnd6Bl9/cplAXAJFFtA2s49fv6d1Sq+99ZNXF3YGCuhPG4ubFf0HI0CRt/7tvHAtfemBQ+HWd3DE0z3swHLNbzG2PVFCx2hvSlUMNEik7xS/tceK3wO4fO2x9cX2xr/ICbaWjQa/tbh9wvoHGIwDOak2Uvt8ZUON3ygkMetSMSGrBykSS3EmuhfewN42+sj49+3g9dxsN9f9nVjwyD7O+8Zs/+Hv0N/bQ+d3aAgJa07OtekWWfAKLbXg49Rsp/FFXai79u7F/P757F/715MT06JH3w6mUKOTVUOLRPi6EVjaJDB1O0hnskK2NOolbG5voL1lXtYW1kU8E+EPW1DgzAT6ReXRLG0SxktrotarYx7S3dERnx6ZhYzew8jW5xDIlVCKt5FvHcLTvs8cskFJFJVRByVZlUvUrVbIBvEa2yisraBTtBGJptCKpuUAi3Z+KpFq59vRXwFwDXArTL/aFLXQ5vAapvrSReopxGpTSGynoT/ThflnwS4d3kFN9bu4F6vibLTQ93x0Y7VUdrn4HN/5xHMHHfQbJNtoB5YKk/cgR/oGtVpE9TjLsmmrS56noN0axfOzH0R+3NPIBUrSky4uX4Pb/7wZbz20g8QbwNZJ41MNCsxFBnMBG8Yt3Rp5xAJ0EQDntNCM+ahmmzAmajj1NnH8JknPivFvGrDw3rTQ4tSbukikpkinGgC9XoLC/fuIUtJ+EIG7cAT2b1EIi0KIZXVS2htvIWIdwPoNOAHDtqBI6Bt1QtQqQdoklUc9JBOxFDKJZEnmBjtCnjnRig+qjGhI7EjQx7Gz4ZBZovP0oypV0fXRwLzjCpUd0Klk6myQBlllVQm6Me9iJKyluEu7DPxd40qq9RQe210LJEuY3eqbzs9AcM7kZ7EPfSl5aHkvnJd8S0UJhXjM+l0NEV2YaOZudqfYVowl6ZEYfuZ+dvuwWtFUKv0UF4HKhWAIgvCoIwYVrA4n+j3F99b42+o65EDtxcBy3z5JDA14WJqIoJiMYJSoodctIdUkuAt42oFm9ksxcZHaQY2nrr0zuVctCutXQs4BrIeSaCtTajq28y8gjOYXssxYdy2u44C5QKId4T1Vm06WFiixQgL20UE3Rgqm3W5bskkVXe6SMTJCFbVFoIJsuZxXvhtNFt6D9XrtD1g6G+K7HKjsFGBd46BY8y9I2NvfD/luodiltGi5fi4ckQ1ItTUIutvqOnH7jPh7EpyJbPea0/TeA/c8Dpv0/Vx+zXlvistssdHd2j9+y//1T8UxZ5UNo9cYQLpbBGpbEEaT7kGOGTgxqhEQIBhcKMqgYzMctpYcO2z9yxvca7FUfzL/+uf44PLF7YFcEfP936er7pTDvbKrXHusBrWIEbY+t3HvbcfRezQCWrT6DCAK83JBDkJYIsEcFeacQki7N6zB8dPnZC8h/NeVKDiCVy/dQt//d0XsbJaRqPJ/DOitiJsao4QQNXGn4/zE97Dx92z/ThGeNdk3rtIsLnZSOFyRnCdYI7Ma0Jv71rTQ5PNiXKz6VqSSsSQTkaxf++csM8Y70s8YHJEifFCDFz7nJU4tiCrxmn6Wht7cz/jeRKUUaufqAAezLm5DloAlwxcNmhpV86AgWuPzbWI+e6BeY07ulRD4HejHdRqGXdfOw/3XhkZX2sRHacHLxbBrrPHMfvcGXSmslIDcMoNrL/2HlZ+/K6sGGI9xbPOxDH9+HFMPXUC6zEgHqGXPNluDiZKeTRqVbFTWV/dwPLKGpLFKZx+4ikUJyYRjSbF37tW9rF8ewN+vYPqRgOLd5ZR3mxKA0o0CcwfmcJjTx5ENMlFij7rbfSqG9h45zUk1m4jxzgBXXhuEkgWkJ0/id7sYfRiSW3jY13HTJs+A7enc1nAXFN7kVxLGhD4q80Yli3LfUeYvIYVK/cH93sBcGlREzcN2zHdB8QuizESG+qNYpppvpf6m9TplECgym30820BXV/29U5AwJKsarXVCjNww3H4dvf36LwJ5y3bzf1RBq79HnK+IwccPQeVmN+aD/SPodt9n12rTGR9B0FI/Y4qj23nL2uUQ0QKeb8Yncl1YQ3MNjuoJ3QDd+4sYGFhUYBdzhuyWPnz4ovfN3LUERw8uB9PP03m7Gn83u/9Hi5f/kBiHl5DzuMjRw4Jk5dziHE7AVCCi2yWoO8sGxGibgxHjh7CM888henpSfzkJ6/h61//luTkqWQGZ06fxsEDB/CHf/iHUh9jjYus1S9+8Yu4evUqVldX5JfzmgAugWYCuPSN5dznWkI/Xp7DpUuXsLZGyWVlGlP+md+PTF6emwWqn3zyM2g06sKg5XpL8kOuQNWXZJ/Z87cwAAAgAElEQVT9z8/jWPExvu79S5cEIOa6cuLkSezZvVtkn+lha6WZ+XmcJ/TEVQA3L+fMsSWLlzL5BLQpo0xgmCDxn//5nwsQy9ceOXQE1c2KgOvVWg2lYlHAaa5dfD/rgzO7Z/H88y/g9KOPYnFhAW+/fU4az5k78bjVWhOvvfGm1EAo6XzsxCm8e+ECbt28Jd/14JGjSOcKCurX6zh0+Ajmdu9BKpORWiaVxMiWlz1cGg21bk6FFBuVSJOb1Aq1PkJVAzat3r17G9/8o3+7BcAdnVPhu3+0TmD/fgjgfpwd/eF7PokReAjgfhKj+PAYH3kEtgC4GhVsOc4DAbiWmGHLhv3D2EKlJmZjf0ZJYKFC40f+UqE32PP+KABuqXcJk733NaFjYMhgUX41MLQerBJEGp+ksL+hBXAlOAt1BdvAzDTPD2QBrUSgCU5Nlq/Jthkvy2K2+LH9ilpM1WIGP4uBsPXAHRdMapexXij1pB0FcEOX31wDfY0tdit4KQVYFlFMwmFBYCn0hzq8LYjLc5FkxYSrCuAq08cGp1psUClkrTQZZl0/6TUFKCnuuMIWMBG9Sb/5wQNPKgVwA5MY6NdmpzXlg9V/J6Kyo8Im0CKWCj5p5zMBX2F9ij+v8hfE4Zd+ekqpUHklShcSBCZA1FUvXvpIsn7OzuMYEz1KMTJJbZPhwXPQz8xmMygW8ognYnJum+WKdLaSHUhfDzLrGDhyTubyUyjM7sPssZMo7TmASEy7AikvxjHLsVMwrr6z/GVwSylVJnlM+inHyOSP5yrsCCb+ESBoVrBy/Q3cvvRdoLuAqekECsU0Uqm4ePokMwU4iQm0MYNU9nFEonsJd0pRnMdk0Op7LWFhELzlvcGAn4VeBrl8nUg+EjA115VjrQkeE3Y2AfDf2hWrP3qP6j08AJPsfR9OrqQzMK5yyvbxcQAux4OJTqdNGW/RqpICJK+qSGgHTdRW7qDn11U+UfoStsrjDQM7D7A62SkX6iAffVe4wDRafBpRp9/ygf3i3UiW98kBuAOQxiaNwyexPYg7KCsO3jH8/bRpYtsfC7LJuqX3DyX3mITRJ1a8V2Vt0WMMuo/NmoieyD6RhavFH2ayygInUEtPZzZMMHnhfcwkiokbmyeYYBK8tffqaOJgz9wuqfLZdj2xsvP0QDRrtBQpQh6C7AJnssxOXrLJFu8to9H05b/06eXrRWrZSLxnM2mRfC7kdc1IpTIi6Sp+3pzHBI35a7x6qRjA1wpwO1HCRKnUZ9uKBFy/yGE8S40svczA0GVR/E6BOM4bgl7XP3hfAFz6drMgYwsDOkYRkIFLD9xri1s9cHdqZBgd43H3xXYArt1rFTgcNDGNO+a4cxgGdM0qZO6rLdd+5PFRMHhcnDP0GjZwSRFluDA8WNfs1ra9JKaVrgvv86NA8vbzyi6zw5LFEkcoYt+XqFP2wwCo5jvtnLDjaAuqVspQWBiyhW8tPvXX8L5Gh/muKphsqGnqq0agyo6RHRtRm8jnpfiwd99e7J+fx+zUlDQ1lHI5pGSd74iCRtKJIk2pxGwOTjKJJpmO0TiS2bwwf7xmA/XNMjbXVrCydBerywuoV9YR6bWRpDdqOiksGYJBxcIuFApTwpKv1ctYWr4Lv+0JgDs9sxfJZBGJRArpeBvJ6B1k4teQzSwhFqOvbduwKbW4QQlmSic3KmsI/Ibs2yyIRBkHUEaW9D/x+VQAV0xwZX1jjKLsW9amO/SpbbIhJECzoz7gCT8Ftz0BeID7YQ7rfxnFvbeXcW3lBha6TaxHu6hFmvDJwN3t4LNfOoC5U3G0gjo8T6V8+ct1hIVW/tIXlY8RAOMa4PpRZNtzOD39i9ibflwklIEA5bVFvP7Dl/CTH/wAcb+LnJNGPpZFnB56BLnogRtLoBOLohlpo9Grw0MTXryFSrKBVjLA3kcO4wtf+M9QLXtYXdtAubWJSDqORGkSiXQBbjQp9xZlAWVoHMYOjIOocEJVhTYa5WtobpwHGjeBTh3tTgReJyqgLUGlSqONVpu2DRrDJmlBkYohn3WQTtJ+IxCeIFvO2HToCPYeAnBFPlkbAoWVK6GrlNfV/oPQqolbAgLfARlL3HdMHClxOhA3ssHxGFVeWLRmIYxzgE0aCl5aJRu55o7KKXciXfHI9XtdtDpdeB1Knkfg07+YV4IykWTfxHhMbQQQn0MTZ2lsbOMqs3+TaS57WA8dsq2bPdSrPQFva1XaYxAIoqds17BZI2gzNjYNDyyOa4OoI3tyrNdDPh7B7qkEZqdc5HM+spku8gRwY/Tuow0GmyuoXkMASmM9Kb0TKJfTtrLMuikxxpS9xvj82gZTzS8UCCCY2gXZRjEERjqZIC4bN8gSk6aEIIJKtYNypYugm4Eby8p48HNpH+I6XfFCpvKOyGxKfmUVh8ie7mKj0sLqag3lMuOIjsgOskmBF7ZrvJ7ZjCv3j5XEtdYpPJ7cezuFPlufHW1Q225fskfdEkuOgL7bFUNtLGUlaO1xwq+/H4D7rd/5J6h5baRzReSLk8gWJgXIpfWLk0irIo+o8rDwO/Ab5vqiajuy8vcVsFggls+P9PAv/vd/hsvvhwDcvjzrmDGzLKAxQ93fO01eYl9im6/Db9kSR4Ty89HXbRfH7BT79PugjY+8WfCHAFxl4LYkv9q7f59IKBO05XrIRsBbt+/grXPv4saNu6IuxTWBe0bQIYDbNs0a2lgwNrbatkITHlfTUBG6l8L5mEwByrKzCcahl7SLOH3imWMx76Q6lUhZuei6Lhp+gI1KHY2WMoR5zyXi3LejmJ4s4vjxYwIshO99G29I/cCAuWEG7iAO0XoCgW/Gqdo4abxDRTI1IQAeGYL8tQAu8wqCIAQ6GEsogKuSzeqrqjEQAY5DBw9i9xx9Z/m9I4hxLV5cw903ziO2VEGmzW/VQccF2gkXM0+exK5nTqNdSmkz32oVyz9+FxtvXZbxEi1T1lGySex++jSyjx5CNU7Njqg0nrPBq1TMoV6rSJPT2so6VlbXUZjdixOPn0U2X0Q8lkY+PYFL71zDe29dRafORi+1EOj22NTSQxBpYnZfBk88+whyxQS6kTY6kQCR2jrq770F984HKLlsDu+ghTgavQSCqYNIn3wG0UzeNPab/MY0+emdYWtKpowTbupjs5HkPJ5aYUljaoAWm9nYZOC3ieqj5Tel4UA8NIUdzyafGGLRuNgzJTNpBY+4Z4r1VR8qAi28yCSl3QzvpYliHvlMUpRR2FTQatbUNmmEeGECTa2l2Xu7T3jQtcj8/2DqDD2vtdNRJr+Nlwdrqq2HGvB5ZCLqGjew8rLO0TansLVArY9ovW60L8Qq3AkzUrxG+SG64bOeZxU0tI6nHV7SAyZNnMMxuzRBiNUP1Z9UNpsxBWuibCS5ceM61tfWsbyyLM0Xv/zLv4RCoYTf//3fx+XLVyR25DwhAMljkS1KsJG5LQFSetc2mw1cv35DmpFnds3g0OED4n9N6V6yWenJSy9dB1GcOnFCct5vfP0bsudTRYoM1cfPnMGf/umfolrdlDrU/Px+/Pqv/7qAtRcvvid1AH5fzuNdu6ZlHaVsM9m/bOCgTDJ/KT383nvvCRBLn9gnn3gSn33hs3jr7bfwx//+K8hkM5ia3oXHzp7B4cOHBaRlbYls4onpaSFRsNmaNTj+8Hta5S4Cux9++KEA1rxGrDWwcfzFF1+UvwmqUuqYa89bb72FdDYrx6UE86/+2q/hp2++iXcvvCvXiPkPvYtb9QYWFhewtromNQAyevmdLly8IHNq1+wsfu7ZnxMG7o9+9CN8/3v/SerW8/v3id3MyuoGlpbXUSjksW//PuzdswcX37uItZVViReLE1O4eXcRd+4uIJ5M4pFjx7Frdk7s53hPMF5NpbKIc1+nVYpRgmFTkWGyaAzLpgyrwBe0hTzCRor/7Z/8w36ON5rr2b932ocfArg7BJEPn/obGYGHAO7fyDA//JDREfjEANxwBGFlcUMA7iDoGH8NxjWm7pTsPOiV/LgAbokArgE4JagxcnZSDDEYtxQXuGHR84Td444ycqVzcMQn125ENjDU/5pv0Q/WjNdbiP1kX2/iYwmkFLQ1RXUTeVmgiwENyxcW0LVBYzh4VGarBcfU28nKgPVPqQ+h8XMsKKpyGKaUq+cvVX17PPWQZeHVgjK269sGTgw8lDlipN+sLK5mq1qwtUVbfk01tdIxN55A4rFlZIa04GulZLTAYkFty9yVoNsxEjmEkBmvGgDPStVZb0jV5BEzs4Esq5EiEzBP4mANhAneEsyVR0UOUYFe7WVktz5ZvCr3HI84SNJ3th3AYVJCxm8EIn+VppxrIiGBMQNbJijsCCwUC9LVxmCPiXuuMInJfYex5+QZlPbsF58b8axrNuXzCQaTxStgMj+TAKvrCoBL2S0GWjEyiiRxiQoDV0Y9aKG2chU33/tPKC+dQ6noo1hKIFfIShDLwCtXnIDfy6IbOYBY6jjgTiOWLMKNJ9HuGLlXue8hgHKz0ZJidjZfkPuB3bIs6rMDkvODHYwyXpS4jpIVaRi4dnKZQsIwOGFnvWGuGGkhr+VJYOlSusXcncIoNP8WCWVh4MbkHmLCKNdL/DiUzUYmdLdVRX11ET2vBjqnmZ5W/dAxC1S4qGW44CEsUuVH+4uF3DgmS5LHR7Z882cYELHfdqvc/DDgqYUNc3z9wAEoqm3S2/bN6A096J4xMGh/edVjG18he86hU7cNGv2nDIA3DHIPF38s2GomtXFbNR85CkKHvEC5DhFWd6NxpNNZYb816nUp6tr1RL5Nn8Gv68LNGzewtroiY0DGuEiDCiudRSMybimVrMAtfwncEiC2Usnh6xwuzMlMt53P/VtTmz6kwUTWLu18FvaO6Ujv49WyDhMw6WB5ZRULi/dQrTEZW8LNW7dFPlBA2jjlkZOYKOXEt5Z/q1+tJtXCOuoysSaL1pE5S2bs1OQEpqYnxEdb2fKm+UZ8cFll5j06uDZMrmUdNNdAmJOh+0PWPwK41TI+fP8iul2yBrNSGNOObt0reL/dXq7ge2MA3AfZ0+8H4o4eIyyhrPeB2Vu2AV9H90Q97+FGDR2qYYZuf1Js04gxfF47h/QCc5ixt9+X77eFYz3WcFNC+PMtc08KMCHZ5vB323Ec7TwLjdHw6xWYUluBQbHXxhXC2Bv57HDRVFndBFRsvKLXJLyeK1gTXpo0FtHYxLLqArVZMA1qLASx6ENPJxZt9uzZK/uey3PpsK2I5qFtuL2OgGtslmKTQ7ZYQipfRC+RgpvOAfEkfM4dgpOtptzTG2tLWFtaFGnkbtAStQ0+T69V100ik51AvjApSg4tv4FGs6rKF/k8Uuk8XDch+2siuolcZhnTpWVkUitwIg1t/JL7hnFIB22vjma1LJ9DXqt4SUtnf0z2SuPVIMCGArgmThPg1kG73YXX8kVetOcRXI3AFxZkD6l2EgjyAhwlb01i9ZsO7r2xig8Xr2Oh08CG20U10kAjUkFmpodnf30/9pyKotXlWkhPeAJzZIl2hbml0nGM/RwBwBhfRIMYpt15PDb7BexOnkYqUZJCb3l1Ea+/+gP8+MXvI9bqIO+mkY9mEY9EZe3uOjH0onF0Yi5aTgfNXgMt/kZbqCaaqMV8ZGcn8aXf/Lto1Xq4efsONlubSE7kECULK5ZCJlOU9d+U5hF0WGTuolGviIKB63YRNO+isf4uguo1dNtVtAOCmzHxna00KG1PxjLvUbN3dHrSaJfLRJHPxZCK07OLsVtX7i2nF1GwVpRXTNOkSND2jUIUxJUmQaVacryUbUtGs0oXs5AajzLmcUQmlFLZSa7n9A8TsFJlRDmWvR49kzW21qZQ+qPTS5hFMo4lIXMIMEkwmv651ZaPJj3vqLJCH1p64Bo2hCreqEeezlXdkxyyfgne2oipE0Hb76HZ6KJW7aJWI/s2At9zREa73SPjl5CEA9+ApgozW0BbmxbziQjmSnHsnY5jItdFOtFGOtVDLhFBJs54jMwg/pfjwH9ro6iy31UdwCiIy9LXZ+IbAmF/vTKa1rKb2nVHfFajIqVMGe5214XHpgRAGqbICvJ8B7VmBF47DiAlgKLINst1pxeyNhfyl8CKsL1sOOUoeF2r+dgoN7G81sJ6mWsFPzcuAG7X+IXrfaOrt9yz5g+HPrBDi/rwHzYnG913wvvMgwC44XXa7nV2nwi/f9weaBt3Pw6A+9KXfxttqhfE2WRGdYGCsHBdrsGJlGGaWzaoaSIIN+EZ0FtyadPkLDlir4ff/j/+Ga68/65p2ByOb/UahY434ic/bsg57wQIDO3B4deF961QcBzKPfVRmfqhffF+12f0eWlntnmuGQvmSczzhEVLC4BGU5hQBw4cxPFTp6UJhfLfly5fwZUr17BRroCe27K7GhsAsRQybFQijeG4L5w56B49iD36+zHvVNtQLcWHUAO3BZy4R5EdKbZDESTYDCHsdQWQEgRxo5xPhoVLJjbrJ46Lar2FlY2yWocYVmQ64aCUT+Po0SPCjLNjZeMMG59pbcGuaQRqgyEZWQV2BxLKjFeZ/zI/VlskKgFwX8nIZzBHtQCu+KWysZgMWrEVUACXxxRGYCqFg4cOYXZmTvqqCFAkOkDz7jIW37yA+EoVSY8qPD56VLRKxjD39GnsevZR+PmkAJi9e2Usv/oONi9c1fu824PTiSDIp7D/808hfXi3rLMcSCoUxONsYMugXqvKtd5YL2NleR1z80fwyKnTSOXzSCSyyCRKuPDmh7h87iYijQR6viNrFpnO7V6AbrSOXfuSOPvMUeQmUggIUjsduH4N3tX30PzgHCYjvqyFrV4ULTcN7H4E8aNPIJLM9q+HKgvYgHIw7wYpkVFskeYa/fWY7weBNHkxntjoeigHPrKBg2zZQ9lpoe41BIT1W54ojPC/BPFoAcWmOqqUJJMqg03loVQmiWQmJfET1b+q5SqyqRROnzyGqYkCW3oQ6floNWoIaKfFGSIAsOZGEgobVTmNw5ljqdz4IEbX2dKft1sA3DDpwgC1ph4XbnKw67A8NpJn9NeaIdsQGxdrfNBvbrEN7qPlBObKIZsqzkn7o9UBUysTdTtDvzBNUXJO/YKjJrlaI5Sz7hM/ZL8wzSYyL9jIS1U5sSaK4OatWwLWLtxdkJx7//59aLV8XHj3gswvxjQzszM4fOgQrl27JoxRxtYkLpw9+zheeOEFaR787l99F+XNTajf9F4cO3ZCGq7VF3cV6XRKfGAffexR/PsvfxmtZlPm//z+/fiN3/gN7No1g6997Wu4dOk9yenZnH3mzGPSBEofV15/smT5N/NZyiGTgco4KZVO4amnn8bTTz2F73//+/jqV78q4PD09BROnT4tawG9eDnWBGkpiUwZZrJ6eVzWEgi0sgGF9ScC3jbPs6QffhdKU1PymL8cP4K8BJHFa3f3bnz2s58VZjNBceuhy8+hDzHHbWNtHbl8TvIi/rJRhcdk3Y/1AK5RrCm++OIPhIHLtY/KAfv27cf5dy9g8d4SSqUiTp46JWPxox//SM6TKg+HjxyRmsTtW3elaXLf/v3ilZtMpkXiudmi+g3HLo8UbdxoM5NMiNwz56KqkQxyP/v97V7+v/wP/80QAzcco4zLYUcfs38/ZODuEEw+fOpTHYGHAO6nOrwPD77dCPxNAbi6KGsAMPozDrxVTGGkmv8RL2OoNv2RJJQJ3pYi75tP0440BWTpt6YgFYMo8ewwQRYDgz4L15i22+dG/zsUvIU2Nlu81fPWRE7KdiKzYhEefWrAzB1hCPZ9qLYbrAGTVpk1WhhUTFILFjv92M4+LUBrUcqep20HFODKnK58d1OKlmKRYZLYz7DH0+SZrFgLFplX2M51KZzp99b6md4bQxLRkqgbH77tCtumECwylAOYaxDchm8a86hNFAX0CCWy+rhl5xrGrpycHls7dTXYZwk24fmINxqI+T4SYHe/ynMTXEnFE6BMMsHGQlGZcgykakZSmYdNFyYwe+QkDj76JPIzcyJnyMS+7bVkbNi9yCDN3l/iO9ftSocfAzrWjURSh4w+MvtiZIsQ0PTR9Texducd3L70PbjBDeQLAYpTeeSylK6KIEl2UDKHrlNEu7cHkehBJLP7EEtPSQLebavUlEp8NQXILhQnEE2m0DEefn6rJQVnJr38/HCCQTZiH/QPXYOdQAg+Z6WxCBazmSJ8X+l7Va6Q/2ShkN+XBWnbaa0FTAepZBx+bRP19SX0/JowsFhuG1qDQr6Vimvps5L8cX0wgBf/K4UYsmVsMnQ/DbfQpAsDR/ZahufkKID1IKDYR1k6hz9/UMyxxwh/3ijIFb5ecu8bWab+e0UWdTD3ZB0Nr/Mjm4HIqplCOe/DLtfWKIHNNJqUO/abAgLZY+pl0bVB154Irl27Lp4vMeNtyc7bjfV1kUeLk/mWTvWBW96b4fV5u2KpJq861cdfD02yefoD36GRczMyrUx+l1dWRJ6q1mhK9+1mpYpsPo98cUI6eskMkruKhTgpxqmcIzvU+WN9QAvsAp6YRKlYQCKp7zP1tSHwTL7jiOqFfI/w+BtGll3PBK7odlDb3MClC+9IoZsNKLqPCP1Ai4Y94PZqFd8ngLswzMB90Ht1p3nfX7fNuVoJ5f61D/lyjZs/4ft4XGFan98qsbzdHBoUdwaA72icE/4+dk+Uu3MbRtRAotmczWiQxPeZxoXwd3zQ8e1PuREANzwe1iNXVlH7+bbZTGIfbYjoF3z6wL/1wFWJ1fAeLwXKPgBu6kT9gbX+rnofCSDDeMD41bGQwUIuO+rpy8VmC/GH5jlxIno+0Ud0WnVEe/S0d7RAl0giUyihMD2LRK4EJNPwI1EEnLtUz2i30PGaqFXLKK8to7qxBr/FPaCDZqMuHtWpVA6pFCXTMtJU1ekGAoaRQKaxH+caQTgPMWcZM9Mb2DVVRjxWhkOYTdinLDRTraIBr1lFr+sbkMgVn7JoLC4gEos2Kkdm5WGN/2aEDJoOvGYbrSaljSmPyW2GMqNRBKIQ00GiHQUC+tAHSC+UsP4fk1h9rY4Pb1/DXb+KDaeDaqSFplNDfKqDxz43hdljPXhkw3pkr3APpzc3GUsK3pL/E3FiEnOwQSXZS+Dw5Gk8Nf8r2BU7gVg0qwDu+iLeePUl/Pj7BHADFN0s8tEMuUMCKHYopexEhYHrR3toooVWt4lWpIVaooWK20QvF8eX/ou/i3gsjxs3b2O9voHURA69ZApBJIpSaVr82tY2NkRxOJfPSANLmwXfFnmpATr+IlobF+FXPkTgVdHye/DaUZF7rXtd+S/9OcVj1kgHS/zrUkWE8YCLbIrWGWST0kqDIwxEqcyiyKeCuZaJa/yk1cmR6yQ9dx1RIdHGGtplRJBJ9JCIkkXliKw9309bC1k0O4xFoKxZUaHkaCsbSyxZxB80JixmrrVd8xtE6PFKQNFBk3KHQYCG56HVbouMHQ8mzWpsIjAFdJH1NwxcArgcA43l5YXwvR6a9S4aDf468FpsGnAF4BcJTLK/I66Ax/y37r9qJxKLRJBNRjA3GcfeKRelVBu5ZCCgbSrhynOphMa/BGX5/TkeBHB1rwrJVEvzpWEGyf5iiuf0NrHS/rbZRvZaXtOOXFfRIupxnscFvOf4cJykcaPbhef30PAiaLVVbpkAOeMRYd8SxDXyzcIcNOcmw8nzkf1fmzJ4L1XrHaysd7C60sFmJYJm20FbZJVVElXXSgddkb3WWNftcbS2//lZAVyJUUIeu/bv8H61XTHU7qU/CwP3J9/6t4imcyqm240IkCtgbiotv7zv+tLJIyOhaZQ2vulTVolHQdZ/QQDXSCh/lNj2Qfbw8J5sXz/62FCMafMV29EXyulHx3d0fx73fDim5r9VLUatNxjvMZerNRrYu28e0zNzuPT+FVy9fgvlzao09hDQteNl4xC7B+v32aqKIaduc3a5a20erYx63bVNo7TEV2oHEB4XesXzHmd+GacnL0HbOJWlbCNYV5WOTKNKkgxKetQnkhLX3723gqX1dQRsdInHkcskMJHPYO/ePSKRytzWjocdI/vfgWSy5nfh5y0z1ypT2YZNHo85oQK4tCrR2J/PU5WHcqUC4JqY21qFWBYuAVyCvkeOHhXvYYk1KFtLWehbC7h37j0k1mpIt7m2BgicHoJ0AnufexzTT5+Cl4uLsoN/awVLr5yD98FtdLkm0rqJsvvFNPb/8rNI7J0R1bAe9wm3J6zEbDYpINjGxibKGxWsrKzjwNFTOHLiFJJs2EykkU2VcPXiXVx840O0Vql9H5V7g803AdqIJFrYcyiHM08dRiITRYeKZFyP2Ti0egcbl88hWltHnEw5J4FkcRrxPUfgFXejK57V41evcTEoHws3+IlKEK9zR5u6L27cw2LQxN50CfPtOOq9BhpeXRiftIgKWm206k2xmGrUm2h6TbS7bd3PxC6mLeolZEcm0inkcnmkE2kUcjmcPPYIirm0NGSxWb1VZ+zVkb2RANMo275fF+sDuNqYsFMuOLqu6LzQPMISKsJ55WiOObqehGuG4WPbxyW3DucOWwDcwfmKBUBk9HqF36AtrxJu6lI7/idk/TJ2jWR8ZIBjXmvrJ63rFy2rIqJGTtY4gUrmucx9WZOiBDABS76WQCqByWeeeQa3bt3Cl7/8ZWle4WnNzs7huWdfEHCYTNldu3ZhcmICx44fF7CUMsmLd++iVq3J31/8pV+SuOJb3/wWPrhyRfJb8Y49fgy1WlXAT16oXdPTIj1M8PjGzZtYXV9DOpsReeezZ88KiHr+nfP4wUs/kHoaSQgEjAkAE1DlmkFAlesUgVNKMPO+5mcR1H3++eeFqUufX647ZMMyj+HzfC/HQNjbJj/iezlG6+WyrEUEZQkEf+UrX5Gx4jjp9zguXsMEslkvJPuWYDGb1jlGpdIETok7L3UAACAASURBVJ48hccff1yOffHiRQG/tXmFjfBpw06+i3yhgCNHj6DleQLgUjmP43r4yFHMTM/inXfO48KFi9IEQmB3dm4O6xtlVCp1JBNplVSWRtQUMoU8ssUiEpmMNqSKkoY2S0htLNRQ8D//9/91/34b2k+2WV+2i1keArifRCT08BgfZwQeArgfZ9QevudnHoFPH8D96Lf2WEB36Jve75javR3+eeODBfy93/6LBxqvEt4Hf+WHRWwD3rJIbYsM2hlu/Tc0aRH2rXTz8dewacfIDA2AWsscHTBMuDmpXKHp8rcdb33GDPMm/XJjA2gDLu/8RS24YAIGCVQHAd84CRh7vGEAVz0RlXVgtFyk6DocBGpQyNcymB0GiIcSMVNg0qKV+TEALv9SqJmg3XhmlJVgHgWV5DKa7moB3Ix877ZjaD56a2F++IvZYEPHRB1ghCVsgmsblMvfLA62PLi1GhJ+G7komRcU6KMkLGWloqhVq1KcYCBWKBQlqFtcpARjTLx20vkJzB09hQOPPYlUaQo+/WQ66oHLIhE9MBkc6j2k42z9cAmciqydkRkWAJfdcUzmhEXcRVBfwcIHr2LpxktIxdcwORFDLpeEk4gjnqK/XBbxZB7t7hT87jSiyT1I5eYRjRVQKa+LHGU0kUHPTUkgVygVtXjYY+GP0l91CcKtVJV4zxo/m3EA7rgkYfS+tokhWZlhMN+Cw/b7iWciWb/GC4nzlEGyfQ8bM7xaBd7mCuDRV1XHRD3L5A4afPQI41VZh8a2zoC4CnvKxDDd7tuvWQ8MupgzGA8YPtDS9kAvCs8fC2QNff+Ro4SLhHZO9RPSMQCuBcX7MK5lBoxp8pHXGLlJriEs9LixhDCwGtUqfK9pJJQHa0Y4GeYFpGwRkxZhucXjkoBph6yDfCGHXC475J9s569lGdq/w1/brg26Fm25K00BaRjAHTCjLfilj1DmiEkfu2Dpmctjc96SYe8QNAkoislO9QBB25Pkje9ks00ykZCEl8kckzUWlHhv63Xrqp1i2Oc0vDEaZQN79lvuQ4vdi4ScFqMFwC2v470L78B1e0hn0ubzVOrQStiHAdzf+q3fwm/9/b//QPfeuDHe7o122N8+91P843/0DwZd8jtIJoa/62hBJrzeD+77waePFsTD+0f4OX3H1vke3q9tY1a4ILP13Aad/lsKvSPtbeHnh/ad7ZJgo4IxTlnAHouwoP0W48ZKGXLDHNrRBFx8QXUD1uKrNOr0jxpq3jAFYmuxQGCSx3aBfLEgBQxKsLFIQna8+JaZ2Ej/1UOP63nbQ6/twe0RhHGkCzyWyaIwOY1saRJOMotuNAE6Q5NBKIW8jicNSF6zhsrGuoC49UpZ/dIoPRl0EI+nEY0mxMdd7nFj6eS4ZAzyEV5RjlcZ6dQi9u6topDfQMyhmoOLSI/7IL0MG/BaLCC2Qdlc9XBTlq31kSLDUoENTl4FcoVBRO9s+mSLT61uSaL6AsoTR+Fxr+p6iHmUVqZ8bB2JxRz8l3ah9kYEV2/cwK3mBjYQoBZpoe7U4ZbaOPx0GntPu+hGWmjRS7cVoF7zUG8EaDX1s7gO0auSvsEMzxJI4uTsWTx7+NcwHTsGx6EPYw/VzVW8QQbu976HhN/FZCwnPrjRnkr4si0qIIAbj6LtAi34aHY9+BEfjVgLm9EG/KyL53/xC9iz5zBu3rqLlc1VpCbySE9OwE1lkE7lhGl7/dZNaVKZ3T2DTsfH8uJdYfqxFtZuLqBVvgS/chW+V0WToLTvoklmKcFcMpwoaWxtPESCmPenLnqUdyPYmElFkUxQAtRBCj3EOx24BsBl04AwcKXBSPf7jksJYlJjXXR9VSyIRrvI5yIoFVzkkgRw1WZD4i+x7tBmP0oN8sZijEaWFe8tadoRAFASDgHq+WmMsflLthob6Cj2zO/jdYFWj4zcNiqNBjw21dFahRL7toguoja220KbJVTFgU9EQMzCaxG47YiMMpmqbY/+bgRxVaqfwiXtHmWJAZ/SoqYhUhjgUWBXIYb52RR2FdrIxVvIxjtIxVxRmkknHSQpCUo2Hn0jyVwzY6K5jyqz2CZZVYA2zaYCGnFqhMwZbDOV8boU6U3JJSglTelq3rdx+B2CuWShqVcuZZBb7QiaPlm4clC5FpROTjgEndj8pPeCsKPlMV47znbTVOGQjdyF33PQaEWxWXawtt7FWrmDci2AJ/KpOodlNVUzZVE1cbpbJfSH92DLegqHnsPBxnYgyrg9fRSE2C7/Gd0Hw7FfOLair/Bmc3sP3De++xVkpmbQCeinTNYc2clsBs3KL9lWbCLlfjAkJt3PdU2kaO2UQo1//1IA3Iv9XCscI4yLp+83TuPGYrtC8WiM0n+doM767LCSxvahz5Z93eyT4T2cawNzFfHAJQPXIxPRF8nKetPDtRu30GhSIpkgTFTY5fb7DOLUkKLUDvLJGrlou4coDVhevmx4plGPa4+U4VXlSPZ8fmexd2ezg4s4m2JpqSP+pWx60LVM5xKbUXrStCw+tKk04sk0Nqo13Fq4K2xcggfpVBzTUxM4ePCANGzZpt9wfmLrEQ8K4HIcrVUKP5sNnMz99N/ahMVxJjhK4ETyeioWsNHL+LgOGLhq5ULJ02whKwpQ0uzj+6jcvIOV85eRqbWQ4trSc+BzzYk5OPjcWcw8cxrNtItI0EX9+iLuvXwO3etL6MYMgMuGnIkcDv7a84jMTEhzTySmTWCpNKWf46hUNrFJMGy9gtXVdRw79QQOHj2OeDaNWDKFeDyLrufiyjvX8cH562hsttFpqxc7AdxEposjp+Zw/LH9cKI9dBxX1jF29iSCOrqb9xDU15Gkt3Iyj0g0i3Y8jVYs0Wdwj8uNxuWnNk9nvSjC7xIEoGA21+jVag1fe/OHWIp3sTs7iV+cP4Fkuw6fMsp+R2SV2802PAK41To2y5vwOm1RMiBwy6Z3NhWx8YkAbiaTRi6vdhbFfB7Hjx1BLp1ANNIVuwoCuCLaQDKGqduF54uNYQcMXK3laRg7DJxuN7P1GPKOvprE6JwMx/7hdXXw+YP6oP2c0fjaHnNcf7g9V/Vwj/dJH+Fj9c/fdp+HVH9Gv5uN0Heqy2hLksb6mocOfNflfNgGx141qf1o3YRrGvPztbV1yYPX19cwOTmFR449IuDoV//0q/DbvszP6aldeOHZF/DNb3xTWLnM6ZkTMDfg+5aWlkV9ih6yfJwAJH/ePX9ewFrOab5namoCi4uL4uvK/ZyvP3LkqNR0yahd39iQ4zDv+NznPidA7ne+8x1cuXJF5jzBYYKibAYnW5ZAM8FfAqh37twRoJREBq5bBID5S/CW/rf8YfMpgV0ehzLOrIkRoOXnEdhlkw5zedtgYOt1VOPj2qQy+nU5l/Pnz8s58DGqEzF+JIuYgDHllx999DE89dTTAvJ++9vfFkU/spAJWPN5jgGltgkqT++aRqVaxTvnz0uOs2tmBocPH8FEcRKvvPKqeW0Shx85KvZpBJPX1jZQKk5gdmZWJJ8dMm8TcWnCIaibLRRFic9lg6pRqeReQvs61gz++X/3Xw1uQ1Mv32m/3m5ffgjgbh9nPHzm0x2B+yFSn+6nPzz639oR+HQB3I9+W4eL4TsLTJlLtu1HhBPdnmHgPhiAW+xdEgDXArdWRshKJBtLqT6AG/a/HQfgjkv4wl1/9t+D/1oZYC11EhztM3CFOWXkzrYpzloJ4nE3dfgtVuY5RBpV8G+74xqJMg3EQixgC+CaLt6hkQ8xZTVI3RnA7XuZGDaYShLrj8jLiQShgdRGkBMjnNkPIPvBrSlcCQBkJLIsA/d+iX04kZZCg5GuDgfjUphmQGqCdfucDfjlGGRwUDq5Xkes0ULOcZChbyslnKgvFYmgXq1J8shkkiw6JpvLy6sS5BULJWSKk5g68Aj2HH8U0VxBinQinUpZZgAZMnDF15ZFJrffuc1Akkkrc2gGgnKNKQsnnXH0u1NGX4IF1Y3ruPz2X6C2+g4msi0U8i7imRjimTTiDpPxNBCZQYAiOsgilZ2DG8th+e5dVCt15CbnMbnvOHJTs4ilEjIiVDBWHz1PzsuyhDlmtjCnLL8Qc3JMIDeuMGMf027+wb1lAVz+VyWz9PvaLmr+m0GyFlHJxmmjur6KXrOMRM9HlOX9SIiBG7rXmITKmLFTWthS5rYW8FYL+fpV1ENbWbiDhWqn7zE2uRqZyOMS5J02sNHX73TPD9/vcgeb5oTtP2H0PUPJrmEP2bWcSUHfr1YOqQVz07Iij2wBo8SjWtFdzjKC9dlcAfXqJsjqZnHVzmc75wZzH2jUG/IZTGx4/YWR7vvif8Vfm3CGAdvw2hFOWB9k7MMFJh4nfG7h72fl8WWer6zg3hIBXJW/Z8cxwS+COq1WE92OL6w/ylQRtJ0oTaBYLCCfz0nDh/U6MlpFOo7SVW19kobZnjJOluEy7tJaMq6R5Nd+InZQB4aBe14K2tlcps/kl/vcAHZ3Qgzcjwvgjt4L292BYQauuWPlHhtXXAofYxSUtM/p42E2bVhCbbh5yN6rWwHU8YGJLXZKt7Upftr7JVxgtwzc7YolSvZR+ff7jVN4rxsUmweganhMwp+nkrB2LPRV+nH2MxVYGixtg3vMvm67AvVgntouAUsBMjKMbkwsBOYPzOPgkUNSjGGRhSwZy6ix4DMbk4h1OWz0EGZkR/x7WUiOsFEpk0WOEsqZPHrRGDoRyqoSUCR7mA1oZHl4aLcacm+vLy+hurlBzqjKukpjHvdNSv2LUKzxZWRNW2V0WbjqdXxEIisoFhewf76BdIrH8MlJlO0t8Fsindwl85b+miJvOwBwRcpW2JXC9TRsdgKNZN02QasAgiHSNEKgTWrLtHLoiadnS8BEH1GfqhoOfEokrxUQe/MwGj9J4Pr1m7hVX0c5EqDu+KhG6ujlfRz8TArHn8nBibO43YHf7qLZIlOYpOYufL+HTkDGYhstMnLbXcSCBE7t+QyePvjL2JU4BtdNIxLtodXcxNs/+SFe+c534NR9TMdyyCAJysWqdyvQpvxs1BUA1wO9e3149LCN+ShH6/DyDk6cPYvTZ57C7TuLWFpfQma6iNLu3YhncnDcuDCD1zfLEjvl8lk0W1VcfvcCShNTyBcz8BsLqK1dQGvzGvxWRRi4ZFsSvBW5YRaxu476pVJWMlBZ4MD8zfVO5H2jtFdQv9asC2QiQIIABF/AfUmkus2qQ7lkkYOIoEdV5wBIx4Cpootdky4KuQjS8a4AuLzuVAyRhgbjX+55BGo45RyRF6Y/rgCc4r1qQUDaCNBqRC0gJGoiM5eSvV1X7mv97aLaaqHq+2h1O8b/VdlXgsGLR7WycPXHla2Yp0P55FaL4C3ZfgRs2YDHX0r2s+BKH8OIyHoSxPODjvgaclVgDFlKO5jflcDu6TjyySZycR/paFd8MFOJpLCb4zEdW14/lS3mePC7qrqRQEfG+mQA4JqiOIvNrgJSEo9LD4n1wKVcKVm4nCcEcPU6dymj3ImiHXDMNYfwgx6aAdAQcJ9MLl5zB3H+cn7q1AftqFmLpqQyASiJWTleXbKhO+odSTirF0PLi6PRcLFZi2G9FsHahofNaqsP5PJchdVHoMeMebiQP7zHjXTCmifHxY9jt/CR/Ghc3LfzHhlam0OfbY9zPwD3J3/1H1CgUlCnJ/O1zXkXdJFIZZBMZ8S7lUDdULe1YoZD7U+aPqmykc0GLYC7XUzwcR4fvQ73yw3DQIuGsRobhHP7+8Xe2+2P9n1h9qgFcVueL+oIm5U6VtfKqDd9aURhQVy9hAeAkz3HMAN3nPNyP1oRT29KHut/OU+0qUUbPaxFBj24pfnEKHFJChSJIOqoTHKc/vMyj2hqoF7ecs+7KklOoDMRc5FOppAvaoG/1Q7w4Y0bwuqKJxNIJBPix0hAgzmjzWnD8dJHAXCZAzPns4w3AjnMCQjgMg8QFhxzQc8TkISgkgK4xqJEJJQJ5hrVm1gM2UwGx0+cQDafk9uYQLUbBFj78BrWL1/FjBPHZDzLbhesr2+IT/3hZx7H9Nlj8NIuYhEHmx/exq2X3gQWNtCJGQllNjvsKuLgb3wWncmc2J04DGrQQSablgYfMoQrlRo21jexsrKBk489hX0HjyKeSSGepn1REd0ggmbFx93ri7hy8QbWFiuyrlOlID+RwKNPHMLu+QkJO6jswHVStoReEy5aQNdDRDryGcPEhaWry9bO9iLj8iS5Vsz5OX5BgFqUnxDBUqWOr732ClaTEcT8Hn7l6GM4kHLQ85ro+R106bvqBVhdXML1K1exsbqB3FQJhV0l2QepQkYQl9cxm00jnUojk8kimkiiVCzi2NEjSCejoqogAG6jqp7mZmEP24GE5+44AHc01g7H7FvjaI0LrB2AfW84Z7DvfxAAd/R94eONArh2jtg6j8QPoReF1y5J2+T/LOtez3v0u6oX8c413VH9Pjtn7Xnw0jN+sGQXsXewlkckVhiZcolIXNodBbh3756Aj8zb2Uw5WZjAn/yHP5Em7HgsjkOHDgpQ+8Mf/hDLy8tyXffs2yug7vPPv4A7d27jtddeF8sk5g/MI/bt2yffj3PIyhoTMOVnEGglOBxPxGXt+fznPy8A6x/8wR8I6Mvz4uPPPfccXnnlFWESc7wJ1vK1PCbPl4Az1xiCumTw0tP2pZdeEgCV53Hy5El5nsAw1x6CsQRwCcKSVcumbCpqPXbmDJ544glh5HJNYr7Pc+V7+LmWlMB1iz9cu3ieBMP5fXbv3oOjRx8RVvBf/uVf9oFefj7PlQBwKp0RdaNDhw/h+o0bUo+YnJ7C/IEDIk9N+epLly7j7sKC7DXTu3ah0WgJKM7x2zM3h2KhqBZ7bIrgvu66SNKvOp2mrAxiqQzyhSIy2Zw0blhv5//xH/yXQ/fadjmvnV8PAdyPE908fM+nOQIfHen6NM/m4bH/1ozApwfg7uC7uM3oblEJ3FFgql9NDB1tGLQdPPHRANxC9z0QxLXSkMoatYU2LTKwY9wGewSB7L/DAO64YG+oQNr39dECsYJrms9akLTP1An1zwl8K8xg/d0SLItE1zAQMrzpmc5ayw42xfn+e3ZI/JX9pcV/yzI2o6OP9xmLOvpbiw1bJZr7gIdJ8voFdCPP3AfplHfWl0faenxTcAitpuFEmK8XQboxY2bvldGifjiwNjhs/7ayY2qDqFEANwzkSH8/Ab+mB7feQDIIUIjHkUkl4MRYDmTRjF4vvhSL2RnH4JVdifl8AaXSpDCIZg8fx+7jjyGaLYhMXhBQVkvBWSYt1veW9yPfz2SVnXkMfDnyttmA527vWWVPRBCnF1mkieVbb+PSW99Bt3YNU/kesoU4kvmEFC7L6wHq1TzS6Tm4TIBTCcRTpLz4aLdoujeNifkzmNp/Cr1oGp2eFhzJElbJWpVusV3MOwG4YUbt6JIRvi4CLkl3+EDqyD6vgK0md/zuHA/+8LUMeHku9ERb2FjH5YvvIut2sX+6hBw92fpd6CaZMSehY8pguScFKHZek0UixRvxK9RJYPrS9c8x9+Qnsck8SDEvfB+OrgvjzmH4mFaWfLC2jgbQfTly051sP0PXMF03BU4M+4raZgqDfUteaC2C7etsGmmlKg2AS29YFnyq5TL8VlMKQqMg6eA7DJo9whJeg/tnWNbYjtXoOrDTtRpXrAiP+bhrpGu3HtX325LwLS2vCAOXrxfvyYB+hcq8ow9XvpAVuajpqSn5L/27eG9rQWmw3w4VFkP7wJaCpGGMyHUaScwNbqcAntHa7Aq40UF9cwPvXzyPdttDoZgX8JjJJAuI8l3pgbtS6Uso/ywA7tj7deRc3z73Jv7xP/pv+5dIShH3AXDHFU6H94BwLKHP2H3DNoeECyqj94e+dtCxb8e4f22sB9WI/9XQnhHy3hp3/9ly9k7nIXveiCe0bsyDGCP8ve2+IGtZqChtX7Nd8mzHZ7TIZKDeodMXubaQb5q9nARHuX5SSeLgwUM4fuI49uzfg4nJSSmgWAaOlUjUBghDaqP0n3jvkQVDlg9ZB0ReHOkGT2dzSFIikRK+wsyTTUAAMkYFZPJTQcJr1NCoVNCq19CjV2YQiNeorGFG1tgWsfnh6vvZQa9NkLUCN3IP++bL2D9fRzxREyYwId4O53OrgW67KSBQjAxLifeM9Lg0zhkAV1gKlLWlggaPS9ZtSySTBTyjBGxHQVX+t9vuKqtQ7Bi6iNOnNAD8aBXpjQJS546h8aMUbt64izv1Naz3fNQjPqpOE+2Mh7lHXZx6No9ogvLD2pzUpm9rm0wJsjMJ3HVA4KDe8OG36JMXx+k9n8ET+74gAG4skWeNF35zExfffB2vfvev4K1sYjqaQy6ShsM6uNOTsWw7gOcAvhOBhy5anQBetw3P8cQHt5HvYe7oIfzcc5/H4vIqFlfvIT8zicl9exBNpgUuJ6hABRK5LFF6tjZx79Yt8eWKJaJo1u+iunIe9fJVtL2aAGj1FtDyu2gGXbS7jgK4LJTLOHZUFliUaBREVfiMoANldenpCKTIzI1FVQZUJIPpe8i4Q25oZcF1ulLEz0aBuVIUe6aimMj3kEl2kYzT/1aDfM4VAo1sfOE6T1Zxs8W1n/Uu+vvF5L+8x7tEvoX5baXFlQMnpFmuy+L+zHvbVdAyEpHvWQ/aqPg+au02vA6BV9MAYBp07DpP5h6B7KBNsK0Hj+Ctz3stgg6Zq332LZvxCFYaAFf8fdV/nb6X+bSLvZNR7Kd0csZBOuYhHQuQcHuIiTx1QpjNAuDG2FTHZgjjdRuhGo3JW4wSkW1AEoDXNCPJ4uESVNHGQ76GF0s8fuVX8A4BZMWHm9eFUspk4gqAq9ddANx2Fw2/gyaZXh3dB2MOLUYiAuQKU1rAW8bOeu10zSBQxiYLZSKqLCDnbBx+O4qGn0IjyKLux7G+6WFxqYxypSHziPeSyGqyo8H8WBBheJ0fD+AO71PbRybbxR2j798SF4R20p2UV/wA2Gxtz8B95S++jMLULgGGiC1yzaW3djSWkF96CTJ20M114N7QX9f7MbORgjagEfez3/k//ydh4N7vJxzbjP47vGeNi4HCe/64/W0oNrHhgsmdt9snd4o7ZFseyb1tw6mV/yUTjWB4oxlgbb2KlbWK+MZKvGPHK+xhNDJAuqUPxzbM44UZaaS+04kYUomY3KdUfvA8X1RiWLiXuIaxu4nnxWZBpFM5RwjYRpEgY5OsVmNpo7G5zm2b7xHkTXKNSyRQmihJYZ/74YfXb2BpZUX8Zcnm2j8/L5Kg4bEOx+jjAFybj9vnLAg+CuAy9xP/7TgVrhTM5XuZLxNk4X8HlkzDHriMAfhexiqHDx1FIp5Go1VHp+0jHYti8+4i6rcXkG13MZsrIOvEUF3ZQKPVRHH/LKJzRTTdHjK8/9erKF+6Abfmoc26Ei9P0ENvtoTDX/ocmrmE2L9Q8YG+6FQNYg2qWq2gWq2LhPLS0irOPvXz2L3/oMQ7yUwS6VxWGkDZcNWqe6itNbB0awN3bi1hY7OMwkQap84cQq6YNPdODBFu0MzXpSmlLTYROjmjcLoxbU4Waf/BPXS/HNReD7luBMM7VCwIsB4FGpEoKo0A3/zhy1iLBIh5HTw7M48n5gpw6ePORcbrwKs18d6581i6sygeuNnJAiZ3z8BNxuF16A/tS/0iQy/jFP1ws3ASCWlyfeTIIWSScfHAZSxAFRRZeU1z3jCYGWK9yvo8qPuF5+52/94aJw/sALaLkcNTNFwfDP87fNxxj2/HwBX2LRsZe6YuEfqwwfdWAFcWgDEMXLs22lrk6PkO/a1fUh6SPY1z3zD0tQ7g9EkQ+repmxg1w/CxLFnC5u3yHNepoCvs0tXVNSwvLUkz9uzMDP7jt78tssoK4O7Dk08+ibNPnMXLL7+Ml196CfX/n703jZXkys4Dv4zMyD3z7furvUhWFclicxHVTfVmtrqtpcdSw4aFwUiCBMmyMYDGnvktzHgwgxkbWiz/k2HrjwQLgtA/ZLXgkVrsJpvdXKq4FNmsYi1kra+q3r5kvlwjMiIH3zn3ZkbGy1dV7MWegesRD4+VSyw37j33nPOd7zsG/Hzk+HGMjioDd2dnW4BTMk0pf0xm7OrKqvgUHDcCpQQ2aQv+9E//VM5Lm0wAmDLP3/jGNwQwZWzC177whS8I+Hrz5k3xdciq/fKXvyzHfvfcOVy+dEkAWLJ1ScygTXr55ZcFBOUxyPTluPGaaY8mpqaEqftLv/RLIp9MEJbPjYAwJaatHDyPx+MyTrIKd3bPkBgDEGYwGcRkIXNMCRDztffff18AXDJyJyYn8eaZN7G9s4PJ6SmcPHkSJ0+dgu/5eOmll4RtyxZvxx99TNbG6toaOr6PUj4nBbOMHdgGhj1wqbBBsLZYKovvWWfxZxhK+5MSW9qMTwrA+7/88i/28g/xWHZYrna/vfUhA/d+3tDD939cI/AQwP1xjezD495zBPYAuBGGRd9p2HuIONjaz77rZ3uJuweY2XuPZY9xry8PA4iHAbj62luXl/Frv/9gDNyR7odgH1x1cOi2mD5vth+tBPPav8lWlkVZtEmyAW2/mBiQah0bG8jwrwVFGVCo/2NkWgzLtR/GW0hIxYT1s/sDuNHKQvsElfVonVQLAhs5MPuhewC40YCJgTaTpOKGmaHXAC8yX2wv415PY2Wb9k8VYTpFANweA8kkmiVpLgCZyuBGE+LWCVTwQCkF0XGxG75N8NiAY7/g3h6vP//t9Q72342PvfThGxLYyDziNQVdOGTL1hvCxC0mgBJlXTPse6eAKx1eJjbojPH6trd3ZBYUCiWMTExj4cQTOPjEM8iUx9Fst9BiLxjfQ7LLzyiAa1m2FsAlUCkMXCO7aoHROEBKByybTiLwKrj18bu4/v534HrrWJgvI5Vm4snDzqaHjTshXHccyvDCSQAAIABJREFU6VwamWIS5YkspsbzyOQyaCWySBQXUJh4FG5+Hqksq2STWoHP3r+ZzIAUlgUMolWq9vndCyywgJ2d40zYEfju/dtI+vG+mehjsC0JU9OXOAqUNNot/M2r38Hm+gqOLc5jqpjHzEgeqYBSnL4k3FlVqOlcJjjbwopk30I62VxPktQjgCzSl1ZW9N4JuKhVvV8QfC8jPuy7n+R48c9Gx91Kg+93fhuc710rvVcMgGu5tgY4IujaVWZtIiTbWUFvWdt2AzHAvNhMSQCxfworp12URsoK4LZbkkAfBuDq+lbjxPuwiSR99np9eu+D9ihqT/ZPbtrjDibDorbFSoQPGztrE3h6zidWvG6IrLMrQBODrI2tbXN9gfRLfPzUCczOzSKXzYr0KwNXrineW/86B2X573n9pqfRMDWCHutFZO9NT1Mmw/0OqtubAuByDfBauQbIlqR8no5daHrg3pQeuD8QgGseyR4VjiH+yR4Al4oIfWrZvr269l9Te8Hb6J4SnWvDkil63P6cGhaURhk70WPEAVx73viepLOvf5phCaXoXIzfq6wN419Ejz2QQJLtzOzPvWUy6JMNntfceS9hEz/r4NOU7xp3gOom7OE+OzMnCZOTJx/H3Pw8MnnKbqmPRFsu8q1Wel9kVTnflYZHRlsq6cov15GTTGmfMzcpiWJVS1BWkGgrcNOg69OlfG1bkq8hgdZmUwDcZq0GzydH1MwH8fkkC62tIAxwR6CXCcZWfRv57AYeebSGxUMNuKm6FNoR3PLblANsCtgrPTXZyoB95Ogrcu8wviaZt+yfSsDOp5RxvYlWk3s893BlihJoEgYugTsmeskgpYVMsb9gCLdNUCVE06kgvVVA6cIp4N0pLC+t41Z1HRtBE1W0pA9uO9fCyDEPJ57PI1ugbnUIn0VhlBQmaJigT+qIggaBOs/vIvASSHoZPDr9KZye/SKmMyfhZkfRdckyruPGhx/gzZf+DitXrmMiWcS4W5YeuOxnzJRwGwG5PfBTjrBxyeRsE8TtNlHLtbCTbWHk0Dy++KWfxcbWDu6sLWN0dhLF6Uk0pcDFEQUGJuo6YUeKKZnYbu/uSr9eXn99dwnVjQ9Q376Kjl9H2wcalE9ud9D0u/BFPpkQrKo3EKiQfxPM4F/KIJNJK/sD7atpFUI/Q8B23ZPIvBZ5XSkkSCAZAGkEGMmEWBxL4vC0i9mRLkayAXJp+iEKONuSMFli3AtFCaWLNoFSknKlFy5ZqbweBetJfSLbVi2yAXDJ+iUIzT7ITNJ2KRcspWfscohmt4sqbTZZZS0CMSp/rPbJypvrnkEJZ88L0W5R8patNbj22b+UzFW+z2ukZLLgC/DZ/1ZA347MwVwmhdnxNA5PJzFd9JF3u8gmQ2RTXaRTCn6ycIHADSWp025SZC8VtKVvr/LCXKMST3Ft27EdAuAKGEBQwxS62PSzrAv2IBZZbDJyCczThrAvMaXMdYwooSzgLe+boL6w6wjW8/qS4jNKsW4ScIV9SwUbwxKmDDIfulSl8Xy0CIz7qPKRRCvIoBEUEKZGECSK2NkNBMRlS5RWo96LmWySetg+PawH7r38wGE2fo8F3lOotbd4q/+dfkI/6t/ZfaXd6aLKogitidzzc+blbyBXLIuNE5a4khklwUtfnTaQQJ3seabXMw8ia0nk4BUosuo6Wm+mvtsf/Ovf+cQAbnQPt/ew3/4djS/jn43v5+r0mNsfEjvv7yPsBVOje7b1BWwPXEnIU0K55aFe97CxVcf6RgVtn/xvTkP+ZXHU3iLp6MNRy2EsgPEBpU1JgtLmaQEV01yHwoBnoUsoxTstyg/rA0RobBb7gPN5sbiXKgUEbV2uHatSYIdFwiNjbxKUKU8hl2bv2ZyoTY2NjyOTy4oKzfLaqtgjAgUzs3MCqtgxtGNi/z4IgGuLhek7WBYzfVb97QO4VpGKYE2UmacAEgs89Nf6f8lUSsAL7hWVrV00CPiylMYB0t0EyokUpvNFzJRGMMrP7lSkiHvu0AJyM2NoOyFSBIyX17H90U0xqi22ZOgCLvtxz4zj2D/4Aup5+jRJJKRQM8DISBmOQ4n7huQHNjcq2NrawbOfeRGzi4dlX8wJgJvvSUJL3Os7CJoOWg0qbHhgQ4MsJSWSOn8EpJXtroNOtwOyrNlnXUuRk3AE3JWAbWCtP0is2QPTu100vBZubG7g3dW72AmBdKqAm1Q96XaQbvt4ZmIOnzk0DcdvCXibaAe4c/UmPrpwCc0KC+tCFMdHMLkwCyfvoh124IW+qDnks1kUcnnkcnkk0mnpTXz86GEBcJPdDrxWDR2fMSPXi43ZB9WJenkRYbJbELefb4ve/LC1PWjLo/3c+8eIf2+/4wzLgQz77H4Abo9csg+Aq/fCoidl1CuBZDB26dnCPSLMtoVKZMcwfenlGKYQW70NzZXSt7Kl7fqZWDyhRnrP/NKwT9UBRaaZhWj0e6WoQWMZrlkCijuVHenjSjCUrNhXXnkFZ86cEaYswU0Wh9LWsScuWbwEcAm+UkKYAC3liDluJFEQBGb/WhZYk23LH9ojShATRP32t78trF/aFoK1fI1MYLJfmYs7duwYfu7nfk7+n/LF7PNLUJjXRgYsf65duyYFJARUyQ7m/ZAVy2PQ/n76M5/BV77yFfzu7/6uMF4t0Etgl2xh5gp4rQSJeT6OA0HlyakpLCwsYnpqWmwdQWKuQ4mDTN6Yto59fOv1hhQRkozw6ne/i0q1imw+h8NHjuD06dO4vbQkAC5zFTOzCzh89CiWlu4II5fPdXpiTFTBCNqK/+amkWMv6vIIiqWS+Fd1FoA2mbP0wLqMTKGI2bkF/OHv/PM+gGslt3t/IxlVu8dGpkcUZzh7/voDoA3DfZWHrz4cgR9mBB5OvB9m9B5+9wcegbW11Vi2Mp6g2//Qg7HKEMaKent7DmB7IA4/csR5GPhu7DhDV0zkGnoXp6+dvbKMX/8EAO5oeLEH4JIV0nPkJJHQB3B5bFvlZkFZJhClqnWffhlR8DZaea0SPho02wS/pDx7TDbba2ZQImmPA015owiryp5DwRbtsSiJSAN0qlRMf0CHyaTYc/Sq4YxssiRaeJzI0MeZkNGkNBNk0Z8BAKjXh0OdSvkx/W4tgKu9evWtKADZC+yME2rPEWVLSWwSYTxFx4j/b69bzh75XP96PxmA2x9fHVtiCg4lUltNdKsVJOp1UGS4mNPenLxnOmfFglbS8afRYPK2IwFJaWwS00dP4NCTz6I4OY2W76HZbMBrtwWcpXSQVhVrUsQmuxm0CkvXONH2fiwbV54te5Y4ZEaQBRQi9GpYu/ohLp15GccOTCKXC7BbW4HXaGL1dhU7m03k8nmUxksolDMoj7kYnS6gMD4CJ1dCxykAyQkkc7OAO45UehQJh/eZ6fUgtuOv466JG/tzv8AoOuclwRn22cXRIJ/3zmOxyprAkgVwOTYEk+n81hoN/Kdv/j94/NQpcUS9SgVJr4G1G5fhVTfIn9KKTDJtKf8oSdBQnlE2k1XpQDJLikVMz80J48PqKgtH6wF29wcJgvezxMPm6r2OFw8Kh33WOvj6jIaDlNE1tt+16XPU/m/2KBIqMmHkOPDavsj8EKRocq5T7tohC6+I8kgZuWxOC2UkwcvOxCTCJSXoqlR2EJCx7jA5ONgD146JXnuk/9eeHmN796hoEm2/+9LXbfGJ3ln/nPrAbWHOsGNY+84kLYFYqfhve1KxyjVMuTX24aFkMtllhWIOBxcXZH1y3VI6iowFBX6slO3eiTYsMdy7nhiAG79OuR8CuGbMRJLSa2N9dRmXP/xAnh2TWGS3T09PI511TWBIAJcMXAK4lQcGcIde675rx7zR7YISyv/it8nA7Utx9wJ7mwxQWYvBWzTv2VP0390rMmgT7bIlGUaJVucPJjx6pzAgpk06RAybmToGQLR7vVwLf21xgYF4IsmMPUB7b2wi7Gs5utlvIsVEZroOHH+/FhW95yCuiNLiez7bQBBtWeTRhI/entxNxG7IJwzibINuW+VO2X/2vDp29Cgee+wEjh49JskMrvMOwVUD3upaoBSnJ36MAC2igGDAVEK4AuCy+jsjAC4Lo5LsK5d0dA90WOhUEHuuewH3hI4gC6w/YBGW12yiVqmgVq2g3WoZm+9LskjWm7AaUnJ9dHy4Jpq1BgKvhrGRCo4er2J+oYZUoibjx+v1vBYSYQcpA07p9wniatERNz9RFwkdeOw/uttErVoX2WRKrhJkFvlm/rJVKkFGgriGiUuwjUlXwnZpskuFXch2DXkUbxxD9vuL2Lhaw62dDayghkqyhd1uG223idyBBj71xVGMThPcYn/FlrAXEwlX1jeBFO6XgnaLskcIx0tjIX8Kj5R+ClPp03CSI8LA7cLD8o0rOPOtl3D1ne9jIlXATHYcrpOGR5nkwJe+rB5ZXGTts/c8k9hk0XQbqKUb2Em3UD44j7/3M1/F+nYFd1bvoDQ5ivRoGZVGUwCEiclpeR4bW5uYnjUJqhqfl4eQAG71NjbXzqO2cx2dTl2YfwRuW34g4LbioZrAtWtamMZk94pMMMdZgXplqbIoRBlEKj3fRcL0PxeBAlO7lwsTGMuGODbj4NE5FwdGExjLhdIDNu12kaTJlrYKukoESmFiU7tOKivYJK+USKdyvwR3xSoRqDV7jXA/ReLUsHA5JwjeEqzk3HBS8OCgGXax63dQqbdQbRLEVZaqsHnFLrK3OYsDuvA8lU32PS4JzjcHXQKf7BncsQBuAj6fYZdMZiDwQqTCEBPlFA7OpDA32kU544mcMuWiKUeccakwpLLJZN/2AFxRL9EiDDWBZDwrcG1tq8mhG4llBXVtURYLdcSsmJo5ZSXrOBBslqJIsV/0EQjMax9WsnDbHYKPBHBDeAHvnT3mO2JXCOxwX5PiPOl9q71xVUKZjywU2VE5MQsupCExU8spGbN24KDeSaGTKCBdnEEqO4VqvYs7dzZw8+Yt1Kq7UjQgxCcpEu5ZzcgepQWDg2Y8ukv1jOqQ1Lr5WnTLM8l1ewIZxSHqG/0L6Lch0M/19xb+nwK4+zNwz79/VtBvFjRLvKmumBa+SNyo+wfbMrDIRVqgSGsBXVAsqKF9puIK++3Zah/O29//V7+DK5fOD3OtBl6L31/Ur5W7sSpUsSNFY3frD9rP3sunirnKvePb7zyIn29jYutP2uIlqrLwlzL2OztNrK5VsFNpSsEHe6MSwGXs5twHwFW+uPo40rdW6p4151DI5lCiqpJpDUD7otLylEsPhIlLpRXqOTGWt125M+wRnnEVwOUa0RInFWY17GCxY2KvqJyQQNZNSTHi6NgYFhYXUSqXUKvXUG82BNCg8hQZWtwfo77PQD5BwNX+r8SCBmi1dt0ycG0vYf5lnG3VqtjKgOezhc9RAJd7jMhIW/CW9kba8nRQre4K+MHpOlIcEcZwN6mS/PVKFZ16E3nHxViugPFCFuNuGkV2z2b+qJBGcbyM8XwB4cYOdm4uqz9RINDoIMm9aLyIIz/7OdTyZL92pfc65eYJ4CYS2gpme7sirLhKpY7nXngRU3MHZc8uFHLIF3Ky4ESli2tM2i1QDUTtOZ9i0CXo3BGb2Q1Tsva6oW9iF9pa5r6MyypFAoM2QCzQfgyMyJqyz4xzoVpv4NzNm3h16TrqbgbJREbaQbWdDrKeh9Nj0/jsoTkk2y0k/ABho40Pzr6HtVu3ETY6onDhFrIoTowiXc5LnwLWWyXY7iCbQZGyrZkcnHQG09NTOHL4oBQLOKEvAG5AAFeUxo3faAgN0fWtdkJgR9MmxFjoGLhobUjUfAzYB65H4+NH7Y39zLC/cXsTP/aPCsC1dkavi/ZDc482P2nP28vTSEwzGJDtySWYeChu72weQPpoRMgnw2zpfvmJ3n1LwbJh80tbE7ZHokqIqlFxvYvSBXscJxLYre6iuluV/IKufVcKI28tLQkLl8BmgbmsYlFeI0uVObTJiQk899xzIpVMoPQv/uIveuxZ9r8l65XsVZ6/XC5LmxcCwQRkCRYzt0Sgl58lMEypZMvMJYBLwJWMYQLGCiwfkX7a7KfLz7O4ZXR8HJ/73OdEhpn9c9lbV2WR5wUwfv3110VimqAy5Zd5Ph6PzFrGUOx/+8wzz8rY8Fp5/wS1qWpAGWSOF8dDxtbRQs1avY5qjWO2K6/x82urK3j77XeEiUz2cml0FFeufIzllRWxm3OzMyKhLLnllBZmUQ2nPDIiQC6L49i7nQBupdbAxk4F9ZaPdLaAM3/9Z7Ei6746mfWLxO70qu4HN2u7JM9cuPkAmbb7ugwPP/BwBD7xCDyceJ94yB5+4UcxAus9ADeKnvwAR445cXvh3HsfM/r1/ga+N0EYP8pg8tUmG/uBrY1+ycD99T94QAZu+CEoo6yuKq+hL5GsbDtKa9H506uxDo8FctOptIIWEQDXgo02gJSNzki+8nv8kX6cvYp/23nX/jXXold0TwYu+7JFQYg4oKoAcR8Ejmq8WmDBjrP9blSOqA8+qESq5QNzOGx/S3tPUTCNx6QMU/RHwTcDvkjvqz6DVq7TSL1ZAFfC+xgDtw+caAIoDsBEnUkmrKLvR9+LA7hRB1a/MyiLuWcuxhi4A462JOI4ACGSgS/grbe1hbBWQ9ahlJQLN5nSAESkULTHRatJGSdIFVu+NIbS7EEcfPIZjM8fgBeQoVOD1/aEFUIwUXv66DyKSkcxqJSA3dw/37fzVVYLe+wQ6GRfPjpzYYjK8hL+9i/+DLMjOczOlBF0dpFKtlHZoAzTsiRL2b9ofGoCo9OjAuQ6GR+pnI/iSAapTAENnzJyEyhPPY7pA4+L4JYG5CoVKzLcTGpLIqU/OaLP4l6Wo5fsYFcy9t6QKk+9d1txrVXWlG1W9pYE/OL0u9hlv5KtTbz06sv42i9+Dct3V7C9uoJkq4bVaxexu3oLXa8mCXSVYea16/E5nkxAsMCj5XWQLRbx93/+qwgZOCRNwonJUYvN7HMj0YSEBlOfzB2If1+e5z2C6v0CpPjl9QPJwUU7jO263zOygZsFcCVRbdija2vrePud7+PWzWUJdggcMGHCanOppC4WREayXMziyKGDOHHyMYyNT0jSmeBurbIjyT9rE+x998fDJiD7V6fvEdDV1/QedW3bsR82nsPHdH8Al/fdK3YZMjhi/5nAN/aPc4oJHGENkt3EZF27LQB1s1GThM3Y2IjKgbPQIp0W8IdJCMtYihYDRfee/Z4NWVP84bmjWGDf7pmqE16QgBWUKm1jbfkOLl88j4ybhZtJS/FCPp8zPbq0m5JKKO8P4N5zjsemfzRpYKBy8/D0z3vn3sG/+J/+qcr68+xSoB3dR/rPelhy5EHWmy04GDYP4skKO4/kdQvkxh7C/db8sDVqi5Hiygn3so/xvXbPnhWxNfdNxAlTavAnep3xa2aK0FZ2WZUOKWISuXvO4QzGxsaxeOAAHn3kUTzy6COYmZlFJtOX2GfPNbXnAboBe9X6UrRE9jcvnfOOa4FgKO2w47hwUwRws5LIlKIbUmKE4dgRYChXzIvcI/0O8T/8QIBbvkbIhADubrUi647nS4WBKbBoaeGJYdC6aTJoE/B5Xb6PFFoYG63g4KEqpie3kUxUEXaYdNcEKp9br8WG7FVkBFPyWSiIAi55ZN1WG8LoaTZa2vaArD9xEZlk1Z7yBFF9Adso58++tEy8hcikHeTTRFITCL0uMt0SUncngDemsX3ex63NTdxO7mAr3UY99NFJtlA42MbnvraA2YNp+J0a6g322iVYRXCc408tZQLcKYRk6AY+HD+Dse5xzDk/ifHEU3ASI6KjGaKFlbvX8M53X8GlM29jDFnMGQC3SaZMx5c+s3yuoZtGkHbR7oZodJpoo466U0c920H54AK+8LNfxUa1itsrS3BLWeTGRuGrZjIKxaLsF3eWl3Hk6FFksnncun0VXqOFQsZFq76KlTsfoFK5gbDbEL4q+96SNUowgoC5I/K9CgaqhDEZsLS9ZLyS3UzLw7HUvpLK/iO4FBggV3vIUlKYUsOhH6CMBI5MJ/HUoRSOTyYwSfA2xX6PZNRy7hipQmMbZM2ZyjVxDzk2UvRl5JJFXSIhjFcCflFbTQ+E102QhRZcCmy6/Kwj4GXCYb9njq+DVghUmz42a01U6p4AloEAx5qoFkYL+xy3OA4KXkuxgPSL1blJQqQwnIOUylY6Hfj8nAcUkgksjDs4MNXFaN7XXr/CtLVgrSPgJ4Fb1ggSzKU/Rd+MgK0mZNXw83MSXklBp6kOpSkVYFdBVXW1bS9gw6TnbfCX4xJwDPhcVGZZpRvN+iFrmIBtSBASaJH55rPHM+0LAVyNxXr9OtnXkqw6Fk6lVFaZT4n1UwK+Exgm2G1Y+TwPCwTITG0GKXTT48iWF+Ckx9FsObh7dwNLt24La46gscwB0xJHkWj9ie8re+3zYKGujS37Fnqv4zlgr2OFt1GfIbo/WV9mIJ4ZAHCHR/sffPCuFAoQEO8BuOajEn8aJ4yAnhYWa4GIKBkRwKWEKu2ym5aCGSmKNDKc//YP/uV/dQA3/jx0tPcCHNFxi/vO8T3TxrbWz7A+ZF9C2Uej5WN9YxcrqxXUG2yzQTY4mejaFdtoYu3rFsQBXIK32kc+IT1pC5kUsqLsT8BVe4MTrGUBS1tUGMh4pK0ngBuyZAEEcAuUIk6npAeukOlNgYooX4mNteXp7OeqwCBHi3HYzOwM5ubnpNA26aqksbBOTR4lOtbRuWljvSiIawuX7RhGGbi2/YIFcDWf0++By+NZCWWyzcQ/EBvbB4l5fBZcErylD3Py0eM4cmgB+XJJ2ixwrFjcWNncwa1rN7G+siLtExZGRvHEgSOY5j7GYia/iWTbQ6raQLBTl9yI7zqgUDEFf925SRz5ymdQ48PwAukbTOl+ti3hnsyYSQDcjW3pifzsT72I8el5uZ8Si8BzGQQBe/4yh9BXImBP8zBgsRbvS9sw0YYlEhlB86WYgvFIoDEK9yfOrZDEABFKijno9wFwpW7DFj4BaLYDfLy6ib+9fglrUhSVlIIgArjpThtPjU3j84szSLP4mntypYb3XjuL3dVNGmtRcCY72OOcz6WQnxyVwvF0ISP5k0I2Lypm7IG7sDCPgwcWkKZpMQBu2CGAmxgC4FpFF3t/WlRnpX7tWr1fvDDwPguSJK/RL/bU9/cWf1o7Yed33N5G44o98cGQlAGPsx8D157D2iNi2QRwe8Co5FFkBZk8DYuooznD4ebFqmHE9y6bB/jhAVzhC5sCILW3tB/KIDYlsMx1RQpz7L3a/Y2TmK1J6BuISp2otGm+qLK9jc2tLfiistaSfrQEWgm+EkCl/zEzPS1AK99/7733JKdEsJVALa+FzFmei0Xmjz/+uEgTk6XLzwpYXCgI4ErQloAsAVfGMAR1jx07jldeeVnsC31cgqy//Cu/Itfx7/7oj6SgNF8oCIBLwJjfJxOf9pKf4X1fvHhRAFyehwDu008/I7aK/Xd5zTw3wWKCzvwswVaqHRF8Zt9xyifnCnnJOfJ+2Oag2aiLvy1jxupOJ4n1jQ0pHmlKLKY5ac4Z7tX8pSwzz8U2YyJf77WxW29ip1bHyvoWtqo1KTbMt7f2sL5lrsdjZvvvnrvR9zs4b//4z/7ykyXOHjRwfvi5hyNwnxF4OPEeTpH/KiOwvk4G7o9i+kWCOFs0fB8UdzAdGL2GPnC711nqf67P6bLVxtEj9jL0Mq5vkYH7wADuRZSDD5V9xMDG9pEwoGsUXGI8yUDffk4qtxlsGulfekQKLDEA7TNaJIHfY2P02bCSapDkhSYuRdLGbGZkmvXA29jYRp1LOwpWbkrZjaYvp5U4ifWkVKCavXX13D2HiNeYZJWbqRY3faYsC0AkTZh8YP8o40KFxnliEGDZw6yUtz27NHCzEiuabFd5YwYIlFDry4BaBpjU80oC2YAyhhkkAYbtmWnRXpO8l6J48ZUZaOr3tWLfwACxPonDnU6dbxpAquMdT25EHUQNb/qSPJJaM+wvqejsQtgKDuWoqhW0trYRNBrIsH8QE15pF8V8QditdL59r4NMOo3R0TEUyqPIjU5j8eRpzBw5jjDpSrVcq9mQ4zLxTWeMFcWcdwRoGLgx8cdx5OOIOkZ8dpZBzetkokXmMu+x4+HmhfP47l//FZKNXYyXcxifKiCfZ0U9UNutYen2HbTbAaanZzB3YAHlMbJu2wi6FbjpBtJ5MmvS2G1NoTT7PJ584ee1zxgzgSKPZpiqpsq3F8AMsNLsNUd600QcOQlCyawS8EvXkQ32bc8jcUIjAC6dUGVXJKWa8dr1a3jr3Fv4lV/9VSzdvI3vvvwdlHJp1HfWsHTtAtqNLaRYSStMUILbXXQpG0gWL//tecimXYzNzePn/uE/BkRGRp9B7zdi3aMBmg3K4smg6L+HJXns9/R+o0Bk3Mvtz9sfbIMxSevIl+NJqPhx4/cigE1SK2SrjYaw5C5/fB1/99J3cOnydezuNgTk6LCwgb20yIAhky5FBlgCuWwKYyNFHDtyCM8//zxOP3UaExNjqO5sCECiy15XtVghMVWUXFd7YsfIFvPo+MurkV9dGfpeZI+JFDz0AsDeDdvvDzL2xW4b1sCgbTBz2dpH0yfVPkthZsllaRpQkvXsQdZqoFGvYnJqUspbJIFt2WCG4WylXfUMZktX2uj+j10S96aw1TBsJNVmCynUyJsWuHocAsrry7fx8UeXJMBMs2CEvTfTLHLS+c5E3+31Kr4lAO5eCeV7JkAie8PQC49I8tv3ycD9n3/7n2rBlLHv8f6wdk7av9bWxJMy0T0gnjQc9t6wJAuvKw6yxtdE1E7Z+4iOy73GKL5PPei6jl/DniTQAzAp7nWuvddsWhoIZmUSVgCy6SxGyiOYmZvH8eOP4rGTJ7G4eEB4VKP1AAAgAElEQVSq4JkcYJJBAdoEUkzoCl2CvdMCsfVtYes3EHYD2fOkB3NKk/yOkxbgkYlVsnAp0UpmhrS8SCbleJTupNGgzyEJYiMNLtAP2UZkzLaaYq+I/bZqu1i5exe7NUr0sk8s17cmnlnAQKCY+4LrtDFS3sHBgxWUS2tIJXbRabdE0pcLWgBl2esU0FB2Cxl8ZLWy162PRq2BVqMFn8gSVSXkc9roV/rfimSt9utkkrhWa6Dd7ogkZaGQR7mYQYb3HNIvSyMV5hDeLqL97TGsv+vj5voabmATG6kmGgTF0z7GjwNf+u8PYeYAK/BrIpXJBC8lYQk4kpeqLHwCoKo+kezkUAqOYip8DiPdJ5FKjAlQ7od1bG7cxofn3sZ7r76GZLWNyWQJeTcLn2PLRDg1LQgIpFII0y68RBfNTgvNsI5mso5GpoPi4jw++/d/Frt+GzeWb6DrJlCankK6UBY2HseOVf31ZlMlNpMpXP7ogshfjxbzaNfXcHvpfexUbgBOS2WqU0kprhIgXfoPq+/J509AnEVYTY+MafoUyji14yBS19bPFMlloUEri9YwcMO2h3k3gSeP5HFiPonZfAflZAdZASuJOzPxSCazkby39t4sKtpNFVzsg7cC5JJRy56zhv2m80eZLARXCOBoz1cm5AktKgOXFFHCKz7IcnbQ6IQC4K5VGqgTrJTeu8pOBSW72x2VTiadSSQXFcRVd42ShWSisRAiJZKVPiWxmcsLgMmCK31vp8o+Cq6PXBrIZhIiF05GHlm3FsDVfrJk41JCWZmuwrq1AK4S0mWNyV5k2EEqqazMXK2GJGCrPTlVDlOT8jJjCWaL3Lhl0MnOqUA8WfFcPyJZbUBc9olsayEGz22L9QTEZRKeAC4Z/3K9CSTpDybY742MaDJ+eVHaEZRjJmBMh32ICZ7ngfQEMsVZJN1RwMlKz8orl69LH79Wqy17vj7TvQCu3Sv27iGWFbufVb43gCtuwhCbPywOssVD0TOxh7AwcDmlh/yQHRSjDw98ao8CxP0KFyPX+h/+3e/h+tXLcjybB4ju7dH99Z7+xpDrju/D1u+z1ztwmTYO72E+0fyEMuj1FfO6uYf9rinuW0fbBoiEvddBrd7G3dVNYeCSTa9daBW81TMZoEVkqPsKOuonE4iz/FuzLzMmNZLwRQHAXLj8DJUXqFJhVCdkXZGFSxln9sGm4gVBRXSRTiagvXPTst41KLHKIPqEeBzmRtKMU9lCgHsae4/7PqjCMTM/Jz0Yi+zdyj3aKB1EQW37uKL+nC1UtiCuZctGfW++Z0FwHkNUbFj45dAOpUzsTLUJygtrD1wCuGJjekWWak/4/sryivwlQPPkqRMo5FJwKLkuRWPsV6uqDF6zLeDNxSsXsbm8isniCJ48cRKHDh1EJptCMuggyfXfVHb1brsJr9VC6AVIj5Wx+PQpeCyiYgGVke4fHy0jDDzsEsDdqWBtbVMKdn7ip34aY1PTUuNQLhSQcdrwG0sIfapIZdFNzaCdHFOVCRYzE4ivt9HerqO1vSsgcSbNWJn9hwsicdpOOehmU/C7gbDzPLaDkK1Fe6syZ8C6AWkaZpuPkxUpZozNJ2z8YFjilGbudLHbDHFu9Q4urq6g0mjJnOokOghbDXzqwEE8NzeHFBV+qCSyWcW733sDjc0KHC+QmMgLfPhOKDLUmbEixuamURgtSRsnFiHQJ8zmCjh08ADm52bg8CIDH512Hd3A09YbEqObgvU4C1cWktIT9H/7tjSuRCA5rpjt6scVVonG5oT6akn2OParNic2UCUZUfKxVqR3LWJStPA9bsatWWIRhPUVND2n9kjWo9lDNYYBao26SO9yPRB8ZGGuEj1USl2V+fRe+zkwfU3PoT415wXXoBTdmHydjYm1rCOiGDTU5msOzX6sb2LNaxFbq4X/5oVIbtM4a0OeG01TLzHYj/ntffUU/+hjdzQGcZK4tXQLFy9dEhYvf8ZGR4VN+8EHH6BRrwuAy564BE7JquXP5MQkPve5z+PkyRM4c+Yszp49I2NDoPWJJ56UHrhXr34scs9UzyuXS8Lq/da3vi0MXp6fBa2/+Vv/RIgGv/d7vycKISR4sNiVbNsPL16U75NRS0lm2rg7d++Ico9l9RKsvXVrSQBcAYYLRQF/ad/OnXtP2iAdPnJUWL7Xb1wXVjIl7cnoJXhNm0b2bbvdErl79gumLa9Wa9oGy0lIsSmZzvTvqQ5GG0jVQBba8/+pWtdotlFvtLBTb2J5bRNblZrkZv/tv/4/Yrvw/fGIvbEsMD+/cP8v7ucqPXz94Qj8ECPwcOL9EIP38Ks/+Aj86ABcCZn0Qu4L4O4nomxCnd6mHgdtBpfJHgC3Jz+49yI+CYBb6lxAufOhJt3IkDBsCds7lpt6H8RlhbDKWtqeuAq0GlCFnzUVSQbBFUfIVrNZ1mD0CdoeuOL0WBaw+StgiA3QzJeiwELPuVIcwCS1eR8GfDLggMUoLBArTlzvXKyuVVBVJK2MzJw4qkLG4rs6xuLiBl2k2MvE0f5cbJ0m8Zs0PWIFImXhjJSSAXkV21IGGo9HaaaW15bKXHEc7TnNZCJxgVkRVoJKXaTxAbsEBI1DyWNKkKNuowYdFAiSa5ZoVoCdYbMvnogfdFLt01E5WLnzWCBug0z7uji7EbavJP9ISCLDgFVqzJyx1972NppbWxLIEQhhkov3byWdOH50hOgwFktlZMsTmD/+OBZOPA63WEat3kCz3pAKQvbSJejL48gzE8TWVg5znNXxFodX2K9mHqpfL1KUkiTj/Op4uHPlCl796/8E7G6jWd3CyHgeo6NFjI6NYHR8FI1GC9eu3kS76WF6dgZjkyNwXR6/jXS6BTfnI3DSQPoQxg58Bsef+6ImBAgom1600kNZ+gra5Nzevig2gBoGOFg5K0mOS6FBX/aNziyd1D6Aa9i30hNXWV6UWKYj/v2L38eXv/xlpFJpnHv3fexsbeLmjStYWrqCtrcr806KC2TuMTlOqbIQGfZM261iDAEWjz2Cn/7Ff4QwmbZqoYZds1e+Nb5m4xZ8GOBjPxO9xwF724v8+sCi2uS+bNGD7hSD4NXw3s7DjjXsuqWgwUkK2PDR9RtIpjP487/4Bs5fuiq9vMiMU5tCWVQNmJJUPWBwTTYMpRhdByPFAg4cWMCzzz2Nz3/+BWHmBl4LjgSi/L4psBA2DMEYJp8GAdx+oBthz/YASyvP3g/W+4HqfiOnYx39nGVrxsHbOHho53XPusSDWbGhTKo30ditYnJmWipfaYMk0dcLwLUvpyT7JRBV2eP96rKsbSNwJDbJFMaIPafZsPdj9lMGvGT4MeFDuVj2il66eV0AdpHf4/eSDrL5LDLsNeUksLS6g2+du4Hry3sllPdNqPbi8H6Av2fUhwG4597BP//t3zJ9KI2FN/fUu1dzoCiwGr2OXpI28gziAG70WoY9y+hzjCbB95tDDwLSDvoFnyxMuJcNedC1ez+7FE927/m8mUv0iFjcRpmy+bk5HD92HCdOPo4Dh47IvqZFYgRPO1JRTilFmi6XjBT2yRSgjD0q+UugxZNfTSBw32TikQkngqSuMDC4j5IlS6YlmbhM2GZyOdn/PKJzBF1TbF1gpVaNnWMSij112X807GB7fVkAXKpdkIFOZpgUmzgsmmIP+6yy4pMtjI3sYHFxB6XSOpzuLloEmimd7Gq/dAvgype7BMNC+K1QEiBMuhCc5Y8UpomELQtSNEFHO0k5Zk28qY2SIo8E71+ZT+zVSeaUrOsgBXTSwJ0yvJcnsf5OB9dXVnG9u451pyEArpPtYvKxBH76fziIiTkCclUjn8gkNP05Xk9HfSeR99XeqEEjhZx3CHOpn8RI+DiyqSkk2QYi2UGrtYPrlz7EmW+/gpUr1zCKLEYyhR7YSTvNhg5kgBLADZwEGoGHRlBHO9VCM+MjPz+Dz/7Mz6IW+vh46WN0UiHK0zPIFNn/j0lygrhOrzc9x7Na20bApHvQxs7WLdxeeg9b29fhpDy4mRSSORcJsqb5bEV6j0UBRhKT0spegAbllfnbATyP84KjLFRL48+RjExGuGGmmOYABDKKTognx9I4sZjHTLGNctJHjkA/k5+s30yx1zuTgkQ9TWxj7I31j9U9NkAg7byoNCgg6VE+nMwokaRVNqJIKJuCJJVT5ueVaUouHhkOPnsYU9a3C1S8AKuVJjZ3m2iTxU2AltLdPqW7ua4I0vR71Yn4gmw1BFuUjdYNUuiwcC6hUoUZB5gfz2BhwsFI1kMu1UGOMslcu2TTJsleVWatSCezV3PvV1nyqmqkyWDuH+Lfi9ti9jHrwpgiTfZvFMCUz5EMdpOM518mFwUMF9ac/iXjRu2wriePBROUjJaevgkBIVkIYQFcuR5eo8jBsqiMfXAVkFaGMAv6FMCV/dgAuCxOsFsz5bDbfhINnyxoAiIzKI8tAsm89OH96ONbuHTpY0ma63ZtGU6Ddn7//cPEuUPiQH3pfgCuKmvs63+YOKcfX/XVi/gdjt3uPQDcN15/fWisFYmmBreLTwTg/v4AgKt7XayqOXL0+4G48f18DyAzhF27Zw+V4Y7lKOL/NgXS1veL79G2v7s9vzDEWLgh/d8DeH6A6m4LS3dXsbrJJL/aJTl1z7m1TGUFbGm7FXxRv1gUaCQG7M+PFIEKhChm0yhkUzLfpe8r+0KLZKkWQPGnxT2aDLaulEWD9cIZ9l1Nu1I8xPUh8aXjmh71LIbR/VaYWdmsgBC0A6229kQkW3JkYgyFUgkjY+PSf5ExIqtH7ueHWYat/cvPR/+f12xlqC0D1wK4tDUsJKGvYBVs6H8Q6LCf5fEkT0GWXhBit1bH3bvLwmB7/MknsTg/JxK9tF/iZ7iqgCVxorR3CbBTq+HylY9w7aOroELbk088gZMnHkUxn5GesxxZmjYpdDc2i88oU8yLqoBYRtpFdDE5NoKO30a1UsF2dRdr65tIJNN47tMvYmRyXHrajhZySHmr6NTOIeHfRhJlhO4ptDNH0HYyWojVCtDaqGHryh1Ur96Cs9sAvSGXfn0ujeLiLKaeeBTBeAHVwMfq+hqWVu6iRr+BzzqXE+CqlMtjhHKpmRwyybQBPfm8CYCz0Im+Tsr0IveNXL+Diu9jpbaLbbasYC6k3ZQCrIPT05jNF+F4HTh+gNrGNs69fhb1zR0kPJVQ7iBAmwBx2kFxchTl6QlkizmJP9h2h74eC0wPHzmMqckJAXC7bMHRrgOhLyoqDjXwLYBrQEwFRAfb0kRjdbtu+8Un/YJ9scaRvNAw31iO3VMc0zyZFi717UbfZNh8qLXlfatu7Yy91j0Arsnz2H6n8dhE+8ebVm1GLeqDDy7g9dffED+XQCJZnmxpQhlq/uSk1Rd9Ic0J0p8lW5s+lAVtWfAncz9J0M6X13tjZm7M1hUPt8lqw+197bGxvff6ueJ4sWyC/sC9bL9UF+hey6NY1UCbA7TXZRXheD/MEzGXZItF+Jn6bk3YtrQXqysrMl4EcCmBXNnZkdjihc+8IMDot771Lbz55puSn6PdOHHihNjAt95+SwBPgronT54UUJb9bzl/+cvPfulLX5Lz/Pmf/7n0t2Vu8JFHHhHywYWLF1Fv1EWFhj1x79y5g6tXr8q98XqeeeZpHDx0ENeuXsW775ItHEq7GvbGpd9BBi9l6mfn5wVQPnfuXdy5c1cA4WPHj+HkiZPY2NrCN7/5LRkD9tidW1gQ6WTpf5t0MDs3i0K+KEqAzD8wDmO8QxIK1yDtGAuPWq0OKrUmtncbWFndQK2lhRR/+K/+9yGPeb9YN5rPMevBfPQhgDtstTx87b/ECHyyzMx/iSt6eI7/JkbgRwvg2iGLSBkPxFTG+O47slEANw7mDnFiIgGbPXI0QW/oTL2zPfHP/v0DPdOSf0EYuBaotSBrlHlr2bOUK1a5rX6vEJH+sXCosCdsHw0FyPiuPdYwqVjtscQkDNMBEUfF8G+jAG40uI4GhVrxahwh0+fGArDiLhq2lHU66aRI3xrjZEnVqUgg9gFcrYrTvkwW+KVXTvA2n3SRSSSVHZLQ2suOlO5rMlQh1T6QpfGkysuysph9bxp+G6l0WirCbEWfgD+UXaSzKZKf5BfwOrVyktkS64ilEg4yrJInW4LMmcBHreOhSXk85ip6Vcp7A/2o8xYHyPrJ+H4bhmiC3j4DC+LaY3Fs49KbIlfFlCCdXAbllSp219aEhauJLQbAGlDSUeO98i+dPcoi5crjmDh4HAdOnUZhckYC4HqtLsCoyE+Z4EB7d2mSWOSTRGZP2Qe2XJOPQAoCTGWvFCiQgUsQjQB4tYoLZ97Ae6+/ik69inZ7F6UCq/UOYm5hTiRSart13LixhMYunf4SsnlXqoOzGaA8mpUqXj8xiZGFJ3D46efhZgtoM0nN5GPQkcDfZfKeQYRxqj+pfDKTA3YNRp8dHU6yuSRxn8lojxQzX/h5vs/Pk1n1t9/+Jj7/+S8IM+zM2bdw+/YSdiobWF27hUZzFwGZzEpiF4CMCT6R0/N8uNtbmPGaOPTIY3jxH/xDdJhUNLkcBt2Gbz7U9sSDw2Ef2g+I6b9uL8zO6x8OwN2bMOz3l7Vzer8Aadi1MjHpByGu3byDV777msjnnH3nA9QaHUlMMwjsSa1y/kZk4rn+KRsmLJ6Ug3whi7mFGTz77Gl88XOfxvz0BLq+Jgrk7oVhYxONfWpI9J7seu0l/SIArgbSfRbM/eWiBwFcSfaY/r722Q5LwPaDxGjgHkvcEtIOPLQaNWEdTk3PgEwwJh1kDUvy1Ug3isyZ2mYBVCVK3j+hKftkqKoEwrJlY01b9MMnQHZctysyj9ev3cLNm5R83Ea3Q/tLFmQNWZfJJ3NOJq/S7IU7hoW5aWxVW/i2ALgPwMCN3Ha0Onv4gtGdJJqrPffu2/jt//E3lBEgS6EP4kZtsd0f7Ry270Vtxn7yxPa5Ro+x37Htntrzhob0U49/N/6d+yWch30/Pl7xeRc/5rC1up+tsce+1zH2XrPxXdifPZvF9Mw0njh1Ck+dflKSCxn2t6P0MYFN9qs1BU8EKZkU8du+7CW2Nzr9Ic42suG4Qrl/sPqczBWxE5yP0tqULJ+M/pLpY5iO9CvYY5pJDD9gEU9GQV8Bw1RJxbLwCTZn0hm02w1srS9je3MD7SbZruxJ30YYqLynsDkdJry5jzUwViaAW0GxuI5upwK/xaQGmcKuSIlJT1W59q7086WkmteifK1hRxmfScv0KHXoiKSvJsCZKOsixZ6+ljHSS/yptC+vS5JMHmG5FBC66N4uwf/OHLbfS+D68hqudVaxJgBuCLgdjB4N8DO/dgjjcz78oCK2gP1v6WOpDaEdpY0gYAj47RCNSginNo2DhRcwlX4KOYfSjTk1TfCwtXYX515/HW+//CpyHjCaKcBNkOFEgNH0e+VzofxdMiW+Wj1ownM9NF1Pkscv/uIvYLNdw5VbV+A5AUpT03DSWQHjKCNH/4P7Cn/cdAZ+0ESH86FOWcnrWFk5j93GEtxMgHQ2JUhD19XujIbYCRYAUkKb0rmU0W2J7C5B3C7aZONSGllkhBXEpLkUlqs25YLDYrBuB4VUF4cnC3h+NouZUoBiqo2cEwprk0l8wYCTBHA5V/sArhbM6LFtQtXadC3IcbQHJeeLgCkqjaxgA+AbCWX6UwoyGACXMpNynbTWBHET8JBAM0xio9bB3Y0qdhvsO0zWdRIkifsegX8FjGV7MFuMsHAFHNa9jQ0HBVjmf0GAci6BhakUZspdlNyOsG9d8T8JBijAI//m36SDTDopxQYK2iYVKJUYSpPnPQDXqvFI00hV1VCbxsikBSZquw4BefaSTqObcE0RE2MfBaosGBIFeQhKEbwme9EjUN91BIxse4H2wBVbQNa0rjORVKYPwssQFiHf59pX5RcWp3HMtPeueZbi1yRFbrrpp1BvpdBNjWJs+jCyhUk4qQI2txo4d+4D6WFnCzeioGs0xojuO307rwzceLzSf/+TA7hxfzTqw1j7bI9/XwD3jdf3YKq2eHYP+1Zv8N7x+QAD1wK4PJI+a7uHDts777efxoGX+Ofv7cWby/4BANy4f2l9R3t+C+Aqe5Ryn13sVOu4ubSMjZ1d6fVs4wv6fGqVxAPUi5JiHispaoqPCYoqIqjAEaVWnYTIzBZzaeRM4QUfhz0/16n2SoQUPzS4VkLRakI6lUTWNfLiZn1IfiSZlqKtKADC1xmLTU5OCEuUYFGt0UROWgQVBRQcm5hAjon/CIAbnZf2WVmfLCqfrH3tFUSyr1t/zzJw+Z4UOosihgK4ysbVwkjuyQQ3BgBcI6HM/WZ3ty7gxezsLB557DHMzUxLj2+xGaKk5ar0t5Fnpv/B2Jb9Hy99eAWXLl0Wf+i5Z5/GY48ekyI1++yYC+H1kZEsc0P2edoV/X8ypSfHRkUhZHe3gq2dqgC42WIJn3rusyhPjMJJEcBNwWldQ2f3DJzgNhAWETiPopM9gY47hXaYhdcMUbu7gbXvX0LroyUUawHcjlFccpNoFdIYOXUUs88/iY2Ej/NXP8K1O0tokxFMY077mEwi56aRS6UxXR7DkflFTBVLSPg1eN4mHLSRSeXgJFjAlVY7aduxgIVbXc3PdMjM7SD02srmlc2tgy4Lq6o1fHzhEqobm2jvNkQFKKQySMZFfpQ5kQKS2TRSGWVSSyspKpKUyjhy7AjIWBYAlwVwrbr0+BVFFsZSIpHcV0yzdjaeD4ragwHfW9ZcRDHuEwG4RmWvR1YwS/Y+RSDDYpChcbe5r3jRanxf4XdZHPLSS9/Gyy+/gu3t7V5PV7IwuR7u3LmN0dERAXbJHudvo9GUeTk2OiZriWPPX84J+gU0LcwvaQGIicnFf1HiQI8KPGD1NW4dFh8PxiBxSerorjdYsG6ZztFPKBFDn1t0/+yf14qn7X1f1FfoH3HOGjUW5pmYt2t7GrsQwK1Va5iempac0uUrV3D9+nXJObEFDMeR53/tte/JOqeKzKlTj4u/cfbMWZE/npyaEob/V77yFZw/fx5n3nxTzsf3yIzd3a3i2o0bImVM8JWgLvv3Xr58We6JMdZnXvgMpqcn8eabZ/D+e+8LQYHg7OHDR6QIZWNjA6Nj41g4cEBAZILHtH28Hkoq8zzXb9zEu+++LzlGfpfXdenKZdxdXhY7tXhgEeVSWXwnbhCcCyycJXhLEFek99uMdXxsVmrYqtaxtrEjhUAsAvjD//tfDim+sr7AvXMY0aXyEMC9t/v08N0f3wg8BHB/fGP78Mj3GIFPBOBaW7rPbDXEPj1btF+aZtbjeGrfaA9l3A7rf9tvbm5O0ruzvlOv59JriPw/gAcFcMm+HQkv9jZ3C+Byc7fgkv1/Snz2+kzI+yqTq8GTYRUK8Km9CkWmlsyBGIgbfUQqJ9YHcMWpsI6hNiExfeT2ym1Zh4RVm3IJhs0hsSUdZ9Pv0EqPKLgKTcybfkU8BuEQMlgpUaa4rbipUgWqhbva45HSyWk4KJABwwQfeyQwyJOeYxpMEViVmjfTa8uybyU1SPZtx0ej3UKbTBVKMJHJYR6dfk/cbDhkHzAUkvE112HkSjmi6YSDnJNEhgwFBp/dUPq87RLIDQJ0VMR5aKV21KmNBvODS8eE8RHZlmgAHgVwbTUvj2XBfnEUDSuZLNw076fZRGN9Hc2dHQkyGHjwl/InyqbVimVKrBTzeeSKoyjMHMTCyScxvrgoiWgCuExiSxWxmSvCYmQZNX9MDx9l7lnAps8mleuTuUsiA1ktjgDm6W6I2uYa3j/zBs6/fRZdryHAzfT0BA4cXMDE5ATS6awwcFfu3MH25hrctEpSEYienZ3CyOQEuqkifLeM/PQ85g8/gtLkHLxQq6/Zr48JAO1eaRJ4kV620fGPByk2SB8G4PJ76iw3JThnpTADcmEqm2Cdjrb0C0YX333je2Iunv7U09jc2sbFSx/i9vISVtdvo1rZlIpnSc5Jj82uyEUyQA/rdRSbDcz5TSwefQQv/ndfEwBXe3kJQt4LEONmeBiwZz8TDRjj9x0NOvp2TmU2+4Yv+v+fjIE7eF1RMFiPbgMYNXGDKgnDASAHtYaHM+9+H3/+9b/E2tYOKrstdEIyhLgcyabRPcMmlLSCXyUPubaZNGWiJZtzkcuxYnUUT58+iZ/+4mexODsl4IXqARvWmgCYrP42tiICog2OXwTo7DES+nbVPo9hMm7RsY4mjeya53eirPD4XI6PXTxpKH3DAg9NSrf6bUxOTit4a5k6Vjaa89Iw/tVcK9DVqyKwsyIGJCZC03OdTGUj60kL64cJLN1ZxffPX8RHH1NSaR21Wl0SLExus082WRZkbVhZV64JFm/MTY/h9OOPIISL751fwrX7Abi9fSqyYcUXysDA7QVw33n7LP7ZP/lVDRxFKpfMLP1SfIzvdWj7efuZ6D5gmTE6TXVuDjt2NNFon6ddL9G1cb9180mve7/7svOS8zCeLI5/Z49ducdg7Xf90TEjAMiEQalUxmPHj+G5n3gOp048Kkkej/u97wvgQgYr9zgCrhxXVUZoC4BLpisru4VtS6l8mX9ks6pkNz/bbrM63hP7IcVHSbYRoIy9lZql+5VEvlAUwFZss0OANisJY0qEiW8mLGCdONxLpfdTs4GdzWW0mpRUbqNZr5reuAriSu/GLhmdBKcamBivYHGhinxuDaFXFQCXZkzVMVzxPkQuucUeW2TzUinAFYlpbXfQMabMQTdIoln3UanUJXEzOTWCYplS0fSrVE1CVT4IpJE92IbP1gw+k6HK0k1SOvFOGc4bR7B7Pq0Arr+KdaeFBiWpnTbyB1r46q8dxvgiAdxtAWBTqZyMo+IAmowTMJE9Qxse6ts+wmoJM9mnMV96GqOJ40hjFF36D6kuWs0aPj7/fXznP/8N6isbGMsUkCXYJq/WVPcAACAASURBVAUfmtAOyJZMuZIMbncDNDoteMk2GmkP+flpfO6rP4dtv4mPl6+iCQ/FiUkgmUaj2cLo6DjKo6NY39gUkGFyegZh0ERle0tkEuu1u9je+QjtziqSGR9JVzRCicCpXTRuYEg2semHxroyyuoSwCWY5/sEKxICmhAnZo9YkRE2wCjnmxsGKCYCLIy4eOroFI7lfIxkfaSpQiKKMAQXHXSTTMCzDzI73KoUi/iIhgjHogIda1sgqUCq9HOlJC8BQdkf+3u5qN0YCWUZU2GK8bPs30sAw5F9gT0ZlYULtLtp7DQSWNmsYY19ln2g5bEnHO9PwWop0DSyjPqslAGsyXfV3CfzT9RI0MHESALz4wmM57souKFIRkuhAcERAYOY61dmOH09YYqb/rdSsEhZa0otk2kv8ZNRHmKiV5RZlH3Ga5Je2F168r6wXwkSJZw0HDcnUtB6z1rCIzuFSbCyzyrlz4VF16EcaKh9bwngBgll4wrzmnA3AR5lCct1iQoI75XP07xHADfRMbbDyChTttmws1Vqms8kBS9wUal1UffSKE0cxsTsETipIoIgLQxc9sDbrdaUhWuYknFfIO476F41iHnu9Y8Hi8N6SXRzMBsbDvfZ+mfcLx7iWhEJZeO+xbeLNwjgyoZ5v13XXtAPAuCaFfP/UwA36kvbUYrGjlYOmLEM5yb7dG9t7+Lm7WWRoOyyKMaoajFms4XSWttn1anMvLJKVWTRDwFwCdwSwKUcMtcs8xQK7qiUqGXTSW9pqc1WAFeUo0xxgy1+kMImttdgr1vHkX2J7X64HnlpxUIBo6WirGeumfL4OLKFAgrlMkbGxyUHQBCIoFt8/lmfhn/jgC2vtZ8L0vf5oyx8X2JC/oiv6LJIiUoBKSl+5g+/z7iQv7bg18aZ1nbs1hu4u7wiUqKPPPooZmamkE6xqJe+RxIZVq2gq76oKQ4TCQYksbqygcuXLmP57l1MjI/h2adP4+ChBfFtNtbWsL65idm5OQGH5T5s9Zp2OxE1BzJwW406Go0aNrZ2sLq+ifLYOJ54+nmUx8eQdLsYLwZIND9EUD8DJ7yLwHfhh/Poph9BkH4Ubcyj0XJQvb2EzfffR/fyXYw30tyipDUF7WfNCeFNlXHoS59GMD+G925+jEu3bqDldKUVAcnf/CTvmdtb3nFx6vBRnJybRbK9gVbjFtLJBrJshYMiHGcEjlNE18kiQFqknBkrsxe5jDU3IbaoYBsN+ia01WT1UTZ8Zwf1ag3NWh0+/SZW9Ut7DLX33BYJGrFQji2nWFTHuXT8+FGUinkpwmGVnNesSVGgtlDiM+/78VHQ0Pq31mZG7fGA7/v/UQB32L1E4yEbp9i5zaK4c+fex1tvvYXl5RWZtwcOLErrruvXruH69Wsifc7CCzJF+ffs2bOyZ01PT2NmZgYnTjwqMsIrqyu4+OFFAYEJVBIMJOho+02rLHM0LxLbIEweQz+zJ0rZA+7G90rVzIjufepXRX/iAG489rN7azQmsvbPkgC08FmvXVPNxt4mEuqHex24UpjqSBxBf58+CMFefp6MXo4tc1S0RRwryhe/dfasgKX896c//Wlh4H7961/H22+/LcWABFqfPP0kbi8tYXN7W+wrnwF77W5uboqEM+3c6OgonnrqNHL5HF577TWc/+CCXOv09Kw8r8uXr6DBliOjYzh4+LAQRd6nLTDgL8Hjubk5UQ748OIVmRM899jEOG7fuSO9ggngkjVM1j7tq6osJGWuRAHcVstDtdbE8uomlte3UK23Kfkncd+/+b/+t9hDfhCHYe9n5ucXH+JoD+hqPfzYj3YEHk68H+14PjzaA47AAwO4UXs5ZLZGq5yiDrTublHwdohxNru0ZXjqpe8FcPcGtf1j7Tlnf1ftjcSDAriUUB4NLw30seO5LRAXTd6SDcHNlz+2Fy53Z8U4FbTVnq6GhcvAJtIjddCRsQlnA/qJHHDEEZFIRPvW8MdW1sWdSwlwLHAk7FuVPiYCJZWNZtikmpxAH8FRgqTsw2R8HXIumCYJmSSVhI425xW2QITZxe+5YQLZMCFALg/fDkO0EyF8qYLv6nHl+Ari8nHzvsi6oWQQgdu61xTAl31kKIcr4Dc/T5BTevSoJDATKLx+1uCLdJywcng8R2WcEklhAotsHYFkgpBBB9WggyZlgyQZeW8HwVbuDmeCqvNpq3VtMj8Ketlnal/rOfwy9tpLOMXxIojLvjLbW6htsJ9nR+6FyWnKJktVo5sWx6pcKqKQy8HNlpCbXMD8yScxdeiQCByyipkJ7LSbkaCbjEYNpPlk+/1EFNwyDifnhAXzI6xdx/QiE9CMQGXgY3drE2e+9wpuXTqPfDqFbqeFbNYVaR0CoyLF6newubmG7Z11rbCemBIHsjRWRiqXQyeRQifhIj0yiYVHT6M8uYA6e/el0wL42mILAtaUr+IPHX+uLa4hCTSEUWH6PEkBAQN0rYLMSHV4v1rSVlLTSeb48TotC4P/5mcpR8Nr5ThtbK3jjbNnRCJmampaJGJW1pdx6cp53Lp1VYJlSWoK6ZuynYytu0CriXK7hUV0MHPwMF78+a8hME67TDMp4uiDnMMSczaIsobqfuCOmtTIHDYgZX9e67rr/2jhwYP87E0CqiRv9PW4rY3f08BnJbhJSc+ur//lf8bffvu7aEr1Pi+JLE8tqhBYksls01tQrlieu5UJZeJUAwMmejNpBzOTI/j8Cz+Br7z4eYyNFhGSRiQ5LJUStqLK0QTi4P31tAR0aIYAuPF73fP9mHTfsGRoL+CLPID454aCgbTBgY/mblV6u46MjgpjUYNFlX6SYRT5SLNrml5m7F+m08+w7s25++flRNb+n6YsQeYI+9pd+fgWvvvG2zh/+WNs7dTgMcstiQqV4mNiO0M7IMAR5aVEZxSZTBLFbBIHZydQHh3H1Y0WVnaa+M3f/E385m/8Ru/uB+bL/XrexiftEAllAri/9Ru/LIlEJm+k3+WQ6vPomFumyzDGbTTRHX3+1vZIctJIg0UvL2rvo6/b5x89fzyZHr/NYfNhz1BE1nh0TG1yJmon7nc+2fYHelvd21rY89lzRZPO/CaLZEqlUczNLuLEicfwk889h5nZKZnHZLE2G3U0W02xpRxLShGzaInfsx36lO2o8sIEfAnqUlLRJkqj7SeYcGXSgnL8BIcosauMWl0r/Hc2RwA3q1LriSSKBTJ+8gLCSE8+kV8lcOMinc3JdTWYKN3dEdCIa6pVr6K+u4N6rSKM3A5tjiildJFJNTEz3cD83Bbc5F102jV0fbbYIDvY9Ob0O2h7vhS6GVRUQCf6OCGBqU6AgECSl0Ct6mP57hbW1nYwMT6Ck48fQ7HEPnttBKHKuQlRxWtLgqjdagl4yxVtQex0KofM5jT87yxi4+0urt1dxfXOBtadJprs9ZpoI7NQx1d+ZRFHTmSAZBWJJIFyrm+1HZb5KEBiwPOxV10XiVYJaW8Oo6nHMJ14GoXuvACzIYm/3Q5Wbt3AW6+8ggtvvY2RVBYlN49UgiAbwUi22iAyRmaiKxzfesdDK9FEK+3BnRrB03/v8/BzKdzYuIVa0EBxYgojY1PSQ91KKDORTtbD4sGDaNR3cOXyRaSTITLpNprtW/C7awLgUtrP9olU9QECnewr3EWH+xF7vArLlDYXAuaRoUlSAc0bGdN8NiHB3kBBUlYfFRJdzOdTOL1YxOHJHCacjvQeTCZ8I7dr/JdkB0j6cAhkWqUDo5igqja21kglkQkik+nGAqcEgXTOTeufmw3NMu0EqqTENnv5sr8rAVyRhqY/pCAu+91S8tTvumj5KVFIuLtewW6DyXJK3AEdz8gkG+atlEQJWM11qH14OWYsjBJ57cBBzg0xPQbMjHQxkukilzJyyS4BjD6AKyV6BHDJbJc+slrIyh7VAqQY1Vdh+kkLBRP/2R64liwoLUECdB0GQgRYKZGeQdLNip/B+adbufbwpH/INSoAgRR5sccxmYwK4BJ85PbW4nj72tqDfgiLH2nipVevsHBVvpRAFa+dGE1fQlkBXCEMEugWYF3nDMeNMsrVRgLVRhKp/Cwm548hnRtDxi1jc7Mi7BqyYbh2bZy4x8czPl90X9jPL4v6fXaLiCb0e36mYnyyxqP2fNhexNfsnmnfvx+A++Ybb/QONcwv2rPDfEIG7o1rV0zRX9zffbC9K7532z1w37G6nw9tCpujxx3wdSJdLezr8aKqaOyogKGqBimAy6KSEBvbVdy8vYLtal37V5ssgcT5PX0s4z+bOEn1yE3sIvr6dLYt0MEi64TEdgLgCuNcVYbivr0WcGgxj/aU1vhAtQL4PS164PeSrumTmlR1AAIX/GFBFguOyEKV9Z/JSgHO6MQESqOjSOdz6tsSwDXM1+gzsX6WjdPtv/nXjpddPxbgtWNpAVzaHGX9O8YeEWDVol9KkxJUicow23NRQrnZ9rC6uibgxanHn8DCwixcyuNL8Zj6H7QhjGsFBJe2JirDX9nZRbVSk5YMt5duYm5uGo+fegz1Wg1rq6sYHR8TIKZYKkUYuBrXcstJJx2Mj42gTeZybRebO1UBcKdm5nDiiWdQGJlAOpPAWLGGROscwsbbcMJVUVhod0roOgvoZk6j7ZxEvZVD5c5NbL37LlJXVjBRZ3sJVsom4LXaUoS/k3Uw9eknMfP8E7jj1XDp9k3c3FxDtd1C4DoIrWpC0EUOSTx55Bgen5tCQnrvXkM+XUGySx8pi7BbRjcxgm5qEmF6DmEiLXpq3G/ZVonqGQnmaHwfTeP7EQhjXqTT9tFutqSQjsolHfbSBSWtad9ZGMXWUwrepqXhvCMFXsePH0Mum5EC4CiAK8+I+6qsH1s4M/h30NbuLYbRjeaTM3DjxZ/xNXa/f8ft1H7WLp4fjK8hu0Y4fs1mG+++8x6ufPSRAHHMl8zNzgnwyhZT165fE/CxWCzg4MGDsm6++c2/k3VeKhWlX+rzzz+PL3zh8/irb/wVXvq7l8Sfn5gYF7bns88+I8Ai1xSBSeZYxsfHpXBC86qWCa0KZzb/K/uGIcaI3dG3eqxnIfLSfxJ3QIsZZa2ZD9q9Lc7C1bGIg7rxfw/2NrbjGY3nbMzEv/Z9c4lyTXrN/VyMSE7Tb5fcFZVfPIlx+EPfh7LolEFmf2vaPgKox44fx5/+yZ/gwocfyrEOHjgghSNk5G5XKvKs+EzY65bfpaIHX2Mu61NPf0p8mA++/4EA87xnArYsqr1w4UMBYfn/iwcOSE/v9957T66DzFtKMhMYfvW738PVqzekoPXwkSMyJ65evybXSDCXLGMCy5w3zNlIy7JMWlRyWCBLMJrg9XalLvvW7dUNsFjSzeQEXP43/+f/GpvCw/Kz9wd1HwK49/Z7Hr774xuBB8uu/vjO//DI/42OwAMBuHHbORTA7b8YT3r3Adz9jLBtWB8tKR4G4IrrYp7U4LH6m6TKnPV+Iv/49T/4a7AX7v1+iv55jAQXjSzyIPjCjTrKuNVAX+WT7V91DQxo2wNwtVeSBS/thm8dgCg4rNJ8BjAWL8sez4C3En/tDwpJjavp76A9CvsAKgsXtZ8Z2Sqsjk8KOCogLsdWEvpdkUAOmAQhICj9a7XXHGVk5XU7iJRQ7nSR6SYEOOXZegCuKPgqAMt8iwVwhQhB4DflSrLK63bQDHwBjKVUUiR9FcAlyEhJnZQJUgloSB82A9DIczcS0QxC0/JLKeUkXCNly2pO9m1pdjvwycqLzN9oAB0NqkWyMMLgUudMe2TaZ2fnnH2G0QR/PCEi/iLHUNgFBM2TAuDmwgD+zhbqG+uSIKSzw3unfCMdoSyZQJIMLwqo6+ZKKM8ewqHTz2DywEF0whANE3CSdSQArklCCXvBAGM9h9U6lBbUNytK55uycOX+TD9hAubdDvsAruLDt19Hq7qNhN/G7s6mOIasoOOcyaYywhBuek3pX0gHkoBTsVyAm3ORoaZywkUjcJAsTmDu6ClkypPIlEaRYM8djm2gY76+TsZfTe6fv/rdhATMJRPY8vlwXOyYM+lnKyL5XDgGIk/peRJI8Hqs4y29WzgnanqdvF/O75tLN3F3+S6KhRLKI6NoNGu4cesqPrjwHm6vLEnfIMlZMDlK0DHRhet7yNVrmE8EmD10GC9+9WsIRd7byDTKtNHkSXTNRm2QTUBEX4sGcfdNft0TwOWbgxWp9z2etbC9CtO+PF38uu19DXtdWfIJNNodnH3nAv7kP34d12+voCNFHNprWdaE9AlMSC89Vv6njQQ9k8WSlOYv5a+oIEDwLO2K3cqlHRw9OI9f+OqX8fyzTyLlhCK3LolrsnXEdmqBx/Dr46uRnthDANx4gu1+AG58b5HES0/CbrCHXBzQiwfumpDy0axVJYGcL5ZMD9ykJNJbbfYN78gYa88cV6UptVrHsHD3D3zCQO2Z7QFEptmHl6/h5VffwPmLH6PabEvS3u4Z7ClMbJQgBMF0pi5UbpQ2VUEqsq+KWRel8ggqgYtdr/tjB3DffuuMMHCZMMuwxyWNV6xoIj7n+4H9/kG8AmT9ntp2/UZB3z2+zhDnwp4rfqz4NcWf//38lPj8GTb34vvQvY4pnzX3q+D/XkcvuufZfc/aAM4l+kDcq9hj6bFHT+KRR05JJf9YuYSEEyLwyZZtotmsC4jrey1ZnwRNxd4zoWPspZNMIZvPy3puk7HbakrCg2siCHzZ92m/KdPF5DDtvdyCgEzac9cWwLnprPR6SqWycHiuVEYkeBPJlNiUdDYrxURM6qW496Yz4uM0mwRF26L8QeaG1ySgu41adRv13Sq8VgMBJdxDH1m3hfm5FhYWK0jiLvzWrqoPJ7S/t/QeND1FjWkyvazVJRFWbcAxAtrNLqrbHlbvVrC6toXx8RE8efo4yqMpIEngWwFcgo4EcFutpoDC7LuVMuxjgrgpx0VqYwKNl2aw/KaPa7fXcKOzgQ2nhWZHAdz0bA1f+ZUDeOxTJSTcXeldR+CPBS0q7avFciIRy38zYUoVYD+HRHsche4hzHR+Enn/EIIwhZD1JKkudrc3ceHtt/DaN1+C6wcouwWkyEQyMr0sVyP7NuGm0XEcNMl+Qh3ttI9uOYujzz6F/Nw47tZWUfHqKI5NYGxyVhjb0vCDzC4B4zryzBr1Ldy+dRPJRAdJZxdt/zY6WIeT8aTvrOGzGhatgm1MHhMUIQNW1KsJ6FImWgBUBW/9kMzjUBhCBHADMiuDBJJhF1OZFB6fKeLkVBYjDqWUCT56IrFLMINFigIeJz0BcK18YE82mUlosz9YNi53JEp1tj3ueZDnySIDKUSgj2Z8NoVr+JiUrctEIPfIFudFD8DlXqiSx4EBcdu+gwb7kTXaKoUqLFFl4RLEJZjLQp62T7AiQLMVoO0riKvH4T7goNtOYCTvYGY8gclygBLZt2SsJrtIukG//y2nLP1JhwAu5Va5/vrgjptWNr3AQvJ9SpLbiiTbA7dfPCdArIBEZPmlkUpnZd2SaaxQksqRK3irrDuCvmYjk0KQtkfwtivMWwK4/OUzZ9JUgOVUQp4bx1ukUAloiX1TBQrZZx1eE30Z3QsFwJUi1gR8AumUahcGt4NmO4lK00E7LMMtzWBy+hCKuTGR6iYD9+rVa6jt1uTJajFMrEhvCMggvstAsDv4HS3e6gO0w/xPxlf7+0Z794DonvBJAFyxd7Fr3bMXySO/Ryos8v1//0e/h5vXrphkf19Ger/9ze7B/b1quF8UH6Pev02cec892qhV7XcNNi+wn+9vzxWNJxnnqCKF15NQJgP31t1VAXBpk012QAq1uUIJVrEPKO2G9hZVaUt+TmTaYz1w+RbhRQK4hZwrDFzOaOnpKrkNAyAaf8ieT9IMtpqQK8+0IbAMuzT7wnKdC6irMRH9di3KqqsYQreLXKGAxUOHMDY1DZfxpOOITVSgQ+d41I+JXo8FaO38suNl/x0HcC1D1zJweW0sCJUiYgPgMi6kL2FBW+sHilyq9MFla5FtYRQfPHQYjzxyFMUi2zWoDLy28qASlSn0E3dEStaxs1VVlaAwwIXzH2BjYwXTUxMoFHKYnZkRKdPyCJmqKucc9WMJ4LJIfWykhFa93pNQXlnfxMHDR3HsxFPI5ieRzaQwWthEovUm0HwPiXAbHvuddzg7RhGmTqGdOo1meww7S8vYfOcc0lc3MF7PIqQKSTYJv9EUef6KC0w99zgOffYZ1DIO7lS3cf7GVdxYX4HPrZxtbbI5TJZGMZbJ48jUFGayIcLaVaQS15HPbCARkHmdgh8U0emW4TnzCPKnkEjm0aFksyk4Cj22zOCv7nuUVWZPcir/8C9VS/hLoIgtjZgroY2nPyIS4BlXYiAWgXO+syCAAG5WWkuxIMBDp9WQYjx+nnuGAuuDP/Hc2n42QSyVMSN78z2DylTRY8T7wg6zKfeK/23+aZidia6VYQQEex02FrFzfG1tE3/7N3+HS5cuSX6TrEqCeIVCUfqvSj4mnUKpWMTcnLLDX3vtdVWgSTiYnZ3BZ154AadPP4E//uP/gDffPCvzl4zNY8eOiDzwK6+8IsX5xWJJ5HmffvpT8ix3dnakyJ4F+1NTk3IsAsW2IJPXo+Nhc7u0TWpP+Bp9UpsvpR+nr2sRiQK6/Vxyv6Bp7zPfOw/6PYKj+8bQuEtS1ybPY4thzV5mMGhjfzX3yh+5SqPGaBKLfaUAzvGgo4XCXeCjj67g9u078HxPcoNT01PCgF5dWZWxo1wyYyHKJxPA5WunTp3CCz/1AqrVCl599TtSPEJSxcGDh0WJiMA8x5i5runZWVEdoAQz74/P7bHHHhMWNQHcO3d5zBwOHT4se8jlK5elfc3c/LxcC0lFVgmPcRRzdgRwWRjrUWGx2cZOtYFbd1awvL4trPt0Ni/X+Yf3BXDvD95yeszNPWTg3i9n8PD9H88IPARwfzzj+vCo9xmBHxWAOyww6m10lvWnXvWQKzKMGT2IeT8qn6Gv3atAd18AV76p5/z13//BANxoJZt1niz7g0lre++svtTqMAOaajNb40AYUCfSA9cGR7ay2R6TTpE4JAaEVTxWAVaB5HqA7qCTaO9URYr0tq10sen2ASdQ5qX2VNHASpmaZpRMwCTsVlbWCjCmB2Ni1U900aEzbJ8inacgRKbrIE3giowQEeHrwjfycBJYmksiA5f/puSO9D4l6ysM4CFAxwC+AigYtjDBWwKxTMUyQGx4LXR4DQRoBOHtA70awGpNpUsQN0GYlKwDTWq1EAiAG4Gf900qRFlz/aS1kSCOsJX2c773OOBybcqEZiDnOimReyYDt7W+Cr9akWfAwFXunYFlKiUODnvqCDuJ/18Yw9zxUzhy+lmUp2cgFcEip6RywArgkkHDuaGDLrC6CeB792JSJX25b8UZGXhKe2QBfhXU1XkUYuPudVy78AG86hZatQqq25tyP+mUi5zLvkaTKI+OoN6sY3NzQ+bO2MQYcgXKqeSRzeQlMGuQlVQcx/jiMUweOI5UgQFrUmRnuIboVErFecCKc19erzfqksTkOfhsmLDnGBXyeakI5DXQtvSCban6a0kCj8A3x5Hv2WCAzFwG98L4IlAmkzzA0u0lrK+uo1gsS/KhuruNDy6cw8WPPkS1sasLyrAuySpxfR9utYJFN8TsoaN48ed/QXrO2X7Swr414L+av8Gqzh90gxoIIozFGc7A/cEAXBvg6fUNArj2PXsNw1iMPfOQSOLW/8vem8ZIlp1XYif2PSIj98qszKytq6r3nd1skd2kqM0jakbwwLYwljEjYDAY2IYNwX8MAfbA1gC2wZFsyJiBZ+QFmhFEjyRSopoU2c1uSmySvZO9VHdV115dS2ZWrrFHvPfixTPO990b8SIysqqbVEuAVdlMVmZkxFvuu8t3v/Odc1Y38CfPPo/nXvg+2h7nHjajJpJYdJFLJlDOp1DOJVHMJJDPpISFw819x/PRdjw0XRc1VnEy6ez5Ip/IBHkpn8ZnPv0IfvmXfg7z0xOIyPylwLHMgwLg3ipJ+TcH4I579qPzBvtvo16T9mC1+sYOAZ1trG9sY7dSR7PVETBXPLMzaUyUClicn8HS4jxmpkvizRW+/3C/sdoFQRBDq+3ig7MX8NIPXsf7H1xErdFS7r5I4EtRvoDr9DqjbQAT2yK3qYqaAhx0WeAg60QEyUwO7VgGThAbA+DKiqm3b5K2++ZuR8KF/twdev2HP3wd/8U//TUjP2+80fu1YFrEom8ffMjoEvQvwf7Fvle52ZowkLlwRDJZxoAOaHNke0STaFCairxncH5zy5Z1HOoAeq6QWsLw5Q4+uO+EoWey0ZOwPvqSnMq86Te4van9jtVvDI1ktAxr8CVFWcZSQYuaOKfRnzqLubkD4sV04uRJHFo+hIlSWYBZMte6PpPQlPlto91sotGoodNuypTK6m4pjJOki/pIMhkzO8/ERA5e14XnkGnalrWOjFy+l4meXCEv7DUBdlkQZZJ+IufFGIDrrICyaQH6yMLlz2RxUsaLiTz645IJREDIvk+Ky8gWYjzGNmACsN1Au76D+u4mWrUdsRTouh1JPMZjHczNuVg61EIM1+F3qgbwEy0TLSwQtoAmnchel7jOyOkK+GwARc+JoNMMcHN9F9c+XBUFjgcevAu5AiX/23C9FigLK5YJEVWi4LMg8EwQV/smgUYgWM+j8505bL8SxaXrW8LA3Yq20aI8daSD7FwHf+cfHsLxRzJAoibJUQFw5SiaSFcJXy2O4UGFAOknEXTyyEWXMe08gWzrKOBlBa2LxAlAdnD5zGl871vfQH1tHYVEEYloUmWUeW0EmCixmUzCj8XQ9ruo+3W4iS662Qjmjh/G7IklVCJNVLw2EtkSJibnkM7mjQyzDj+C+3zufrcldhI+rR6cdXTcqwiiG4jEGSuQq8Y5i4w2ZbnyXsRb1u2J4LtlMQAAIABJREFU5LQwJo1cMotZWJdCgE9AXjKEPAXYA5JpfaAUj+HwJMHbPOaTPeQiXSk+IjOTWwEN/7n+B4gQvI35yhIRQJUMTQKkHbHBEAa4mDsr00rAWBb0Mb6WOFkThFJwaemqBpJW4JIyx5yD1ZKExzaqsgpo8r2UvO+pJDTXVX47BOITKQQCQkbR60aF/U1Qm39vtLuo1F1U613UmwE6LuN/Y6fSDTBdTAgDdzLbRSEBAXDjsR5icV9lh8W/vidgrtog0COSNiEhAFeYelrcKuCp2MyYCVwDZi3IMrLhVO1hAxMcjydZsJCSeEAJL+qxLACuMBjpHcrdiDIF2ZcZ+3UcAtQqme32COKyvbXNlEVH8IWJYgVxyR5WVh2v37D8bVxnAHIB+c35bZ8hq5dgeMeJodbhdwpOkMfSyknMTB5ANJLA+vpNnDt3Dhs3NyUmtfKO4Tk3DACE97qjU/hocjm83d4D4JoiznCB0ejxwsDEaJzHsVGnhLLWXe75CjNw+8vZTwLihj77f/7r38LlC2c08hXmlfFn3nd9tEvowPdwv/grHIPtB+CG26z/fqPObo87bm8YVtTS8GGgbmPfb9Us2Fet7YsCuJ4oAlAV5drqOnaqCuAKM5/rCPfV6CGfimOacvORKDa2ttEmMMaxLT7NOqerhLLJVBDAjRDATUjxXVLSGGTMa9wzqq4hYZsFrkKBk7VGkr9HIsik4jLWWYglhbiplBT8cq0lk7JVq4qEZyqTxuG77sLU7CwCxv1SLMRtsClEuQWAawEo25ZWcpq/y7plPHEtAzcM4HLvpx64avnDL7YxPSAZY9i9ZBjAlWMGVCzwBMTlOnLgwBwWF+cwOTkhBdcsHJN5jB7ffdusmOzrtzZ3RcGC89/lixewunoNS8sLOHH8uLDd2BYy39tCOmtfJVL4jL/jmCjm0Wk2UK1WsLNbw/rmFo7ffQ8OHb8HidQMssk0JrJrQOf7QPt9wG+oNUCP8tJJeJFlOLG74XoHUPmwjs03P0DyagUTragoNfgJ1qN14fR81DMxrHz2Mcw+dBJOOo7tThPvXDyPizeuoRPriWXC/OwcTh46gpl0Hnl2jMY1RJyLyKVvIhnbQKRHMDwBt5eD08vDjS3DzzyASDQDhi2yDlNtwhTmEdzmOkuwimsuYxuybt0OlVh0HHCd4/weUHKZhWv0Hk6xmCcu6yj739TMLI4dPSpqQdSRY6Gd77Zln69zOoFefe7hMXsrANf+rT+2xc93GOgb/X30eKP5xNF5Yty8Me4ax81fHwfAtf2a57t69QaeffbPRfqYsTIlvFdWVoSNfvHiBRlHzEERvD106JC8zsIj2Xem08IUffqZp1EqFfH888/j/fffl+fGmJ5gLfv2t7/9Ara2NsXehBK+Tz75hICI589fkPmBbN2TJ0/iiScek4JOyvmm0ylh6xLYZfG+5m+ikrcRH+NYTH3rzZixwK4uFXZvsrelxuWSB+2uk9rofDY6X/flzc3hNRa3xemcXkesqwwIzfizn18b2rMN1ij5SeZBKoZ4ErPYohKbg97dpRJQXcJ0th/zXYwjKMPM97PdycC9du1DfOtbz6HdaktbHj58VPyLL126JKSI+YVFeT78HMF6Pk9+lgAu+9Mbb/4Q9UZLwHw+N87ZH16/JuOTLGqqBXBPw2/GsXw2zEWwsJbtQascqhbUmw5ubldwc6uClkNbE+7Jkvidf/7fj2ZoQg/so4G3/MAdAPc2wc+dP39iLXAHwP3EmvbOgW/VAhbA3W9f1e+YP0YPDW8mw8DteAzXJB/HAri6GI8HcENJWQM06uI3fNf89dd+69mPxMAtdE9jonemzwSRAEwCPiuHrMAWEwhk4NoqL24E5L02lWrAG5FRjlBWx0gLGbkNqdQ01dZ2URa/J2Hgqi8pg34blLHq3QK4UqltQTbjBythgWGeSdLGAKfqIQsBTWN+IMk3kSiiXC61wOgjYrho9nwKYDIXFxUJZGHBRmIijewa8NQmsFmZHicgK+Cs8hy4ZaQXLjcdg02rPhSen6BvguAw3xv0BBQmu1fgFLNxo7+unJebId5tL0DLp/+JsoB5bO5Bpb2FrauQhLBc6U/GhBdriSMRuEEgUs3igxtmEIc64yBZMQje+JqVUrIV7bZnjSY+RgPvsOQKO6SkyIRmEUUylkKBjJ9WC5XrHyLJYFd12VReRWSBolJJLR6uWTJZMyhMz+Ouhz6F+aMnEE1nhUXSbrZEQlECWgPgWtBGi8IHCXetwLaJY30yEnypTXPfJs6IT2olo0lgBd0Wblw8j+vnP4BT20Fjd0sqgZPxJEqFAiYmiihPTUn1XaVWwc7OjiTDCqUCCsUCspmcVCiLb6/XQzQ3icXjD2Jy8TCS2bzIrCQTSakw5IUxUcfKW27aOgTuffWvZSBLT86d3R0BcKcmJzE3M9uvWrabeAax3LCzMpEbDX6J520QDABvSY4qgMsEH4Plrc1N7Gxzo01Pjx5urH2I0+dO4cbNVTiea4o0hIuCCK+5XsWRbBzzy4fxzC/8koDUBA3E69owRcLB/2gibVTex743nDwbncNHE3XDMJGmbAf9dFAAM+juYchqeMIcsD8MOGUA68F12cSTnkGvxZxDq03MFByRJPDrb72PP/j3X8PFK6si48h3RwMfyUgPk9k05opZzJYymMonUExThjeFdDIthQ5MOPMYTddDxfWwSvbBxi4qrQ56UZXMvevIIv7T/+SXce+JozIHaI/XuaTPRDWNYeesQeuEPLEJ/FowvF89q5Jx4THf/1kQunBbD9rBtIxJLLJvmR1h6FhWxSl8iMEcokBWx3OxvrYuoO2HV9dx5fq6bICYuGmJp470XE0UxWLI5dKYnSpjZWkBdx9fwcnjyyK5xgTHMICpgEwkmkDH6eGtt8/gpe+9inPnL6HR6sgzTEboaRhDMUNwPY1SLo18lgAY1zIzuXPOj0UlQVRp1lFrt2Wz1/QjaERzcCOJfQBcXdMHhJvbBRjhhzA8Gt760Rv4r/7Lf6xMD1v4FCqkEgBAO3XoUYaKnwaoZ7+gp68uaOIOW+1tEVkdR+aaQkCtRWvlTGEA14CmQ2N/6JaGZcr3xmz7xT/7RHemeEvRD91cK4hhsszmnoditNCh9H12PBgQxeR89d60oItqEkz4TM/M4MiRozh2/LhUeE9OTYlEYlIKgMT3Aa7noOupHDKLjliY0GrWJQ/C5IBK27NIiuBWV5KkBxYOIpPJS1ur1Ftb2KZM8HG9Y7KUzAABa43Uvvjiujo2FNVRVhuBHq6jZHBK8Vo0LlXgqXQOqXRWPPuiIv9FIDfVB9GkgIkBBkHkVhWNnZto7KyjU92G16Y/tasxW8xFeaqDxeU2YtGrgFcRawEmGgU+N7GhzBIhiW9do43EJUFEkRSMwnV6kvBdvbGOdCKJ48cPI5GkvC8BShZY+OInnMyQOWzMElRTzlT5R9VjdzMH5y9nsfu9FC5e3caV7g62Ii00ei04kQ4Ksz5+8deO4OSnUgjiVXSDGHoBs/gOIiIdbTxYhRGl/Um1YuMI3BzSkQVMOI8iVzuOZGdSn2HCE2WVmx9ewxvf+SauvPcusrEJpGNpxHhsKbKhBGMcQSKBIB5Fp+ei5reFgdtN+igdLGPpoWPoTsRRIfAazSJfnEGhNCmJfkq+tTst3FxfQzZNBQJ6j/kCqnc6a/CDq4jENoBI00TkXOt7fSsGdksC3GRBErDkN2MMgroiFW28HpW9RGligu49RL0A2QBYyKdwfGYCy6U08nCRifhSkCQ8TJHfVQleMjkFxCVjk4Uvxs+QcRCTYZzjyZZjP6b8u6pHmG/jOcv38tCJGBOX3Gewz1MeOSZAuHgKG9Yaix3U79XMKVKMqclFgjgqC+3r/bGojWxzKT4lyMCQJyr3SQYWWaqNdoBK3cf2bhe7VQ+VDtDukGFM+eQkpgtAKd1DMUElFgKgAaJxqjRY+WF63/J1AtAsMqDvrWGrCYCiAK7sqbiOSVGD+lnLPMTQ38hligQh9wfir03p86RYrghDWQeStp1NfpKBS2qx+dK5gazcKBjeuZSnZQGpsGVF/1gYwMqw5RxD0QujSEMAOsH5jl7rLDZRf08pbyQTXhR0lK3OuIUFaHyNbU2f4XonjkozgaaXxdz8URyYW5SYmOyUSxcv4cqVD9FstsyVakAuJT1mrthvrh5eAcIb39utqVIvsCe24fnsuW4FJrg+Pj6AqwHj4JyDux2+jXGb/dDn/s2/+hKuXPpgCMC1oNdofD0aK4fvb3T13Bubmz4ogFooXBlTxKuR4ODeRo/Fc/3EAK7HsdjC9bUNbFfqIuceBnDjQQ8TmSQWD8yLkgDBPVdY9sqqFyUFFjGHAVyRPo4gn0ogl06I5zN1t2x8MwpAaXAfVraxxRZaQqbxfYA0FVlYmCXgbRLpVFqS/Sy6otx/ZXsb9UZdrmXp0GHMLy4ink7r+BFAXou4wqBUeM8dZsjafYjdq/P3MIArcqVkchqPXKvuxHmHvtycS/hFoHwUwLXFAXZ+5RzKsUnp/q3tHZFoJ3A1PTOFyYkyisWCAtUpKgUpiM1vyrOv3riJ1RtrEgNRUYTzy8mTx3DyxHEpRpG2I/t2DIDL0vNcOoVCLoM2AdzKLrZ3KaG8ifsffgRLR48gnphGLpVHKX0VcF4CWmcReK4UqXQDT0IxF5NwIivw3CVUP4zg5o+uI369hqLT1QJYKjXQLiIRQXeuhKNfeArxpRl0ElHstBp47/w5XF5fRZtqZvEojqwcwn2H78JMKoeU10Jj4x1E/Usi4xwPduWYvSCLDsHbSAF+8iD8xF0CJlPJgoWgfC4eVdgIyIoSCeM/Ry0l+DeP/rW00VAAVwuUVB2M7cpnSAZuhO3MArIYfUHncPTIEaRp98Lcj9NBr9tBJEKVBQ4AlR+3X2Fw1s57o4Dt6O/MSY0qr40CuPsBtnuOZefCMXPfRwV5PyqAa8FbnpL7xg8/vIbXXv2hkdmFgKVk4ZLNSYl/tnk2m8HKyrKwMwm8Xr9+XUBdSiLfc+89+Pmf/3lhQP/u7/6uAIEsrCfj8/jxE5iYKOHdd98VdTU+ax6ffrmnT5+Wb45PvvbIIw/jqac+jbW1VXzlK1+V4xF0pETzwYOLcj28R56Tx6akL2MV3g/HNK8xHqfNEtnVxk7BjqUQ0G7CoaHpfxyAq2H7YB0NF9zsAXBNka8cVOIWzW8OOpj+ZNcjUSaUF0JvGfIGVm9o+xbmwuRaJL7vSdEaKyv5s4wfzxNbMM5fHCdivVYsiKrcW2+9hcou2c95TE1NY2trBxcvXhQwnV7ek9PTwr4mQ5qFuEcOH8H9998vObwfvPyKqH0R1D94cAnrN29idX1N1AHK5Unki3lh4PI/VVEigJsREJfzGHNmLMKvt1zs1JoC4jY7rhTOMnb7nd8cSCibjJNpkHAsY1th0J6jw+QOgDsazdz5/a+rBW4faf91Xcmd8/ytagECuNwA3OpL/voxe+iezeYIarsHxLVs09CsvDdoufWjGUqqjr41AP7l13+If/XsD2/7fEvdMyj1PhgO7CwLxyQaFMCNIUrwk0kQGrfTj0msZrkyM7miPjSWWSsJT0l6alAgXk88ngF2bWKPyU6V1hj41Wr+3zJiFASNs/IqIMuE/lQBfCZ/4gM/LQnm+Dlb8WUAXAK5UqXOP5JWFWcSaBBcSJBifRnoCQf1t+XdOcJihbJwzbOiTy0BXPk2VWcEZQniynElyaEbdxFO5fX4yohgMCJyzQbA5b3r+fU9BDz5Pn5L8qXnyTH5mcBkHyR5alOgIYlg6+srcm9k0/R8Ze4yIWSS+rZbh9lKslEP9fehoM1U9YU70WiyY1wiQZ+clXuOIpvMopzJoruzjZsXzqKcTSOZpn+jbiQZlPITTI5nM1lkc3kk8wVMHTyEE488gdL8ggCFTDRS5pFefdqX2E7KhJMNgoxd7Qead7fVfwr2yobbyGYTwBRwd3hbYxJIPF4XXquBS6dP4fq59wXE9elrFEQkkC+W8hKElyZKAuIyQV+p7Ep1MwHcNJPlkmyn55iPhhsgP7uMpeP3Y3JxRRKKTFCKNLIF500BgIDnpl1YaUj5lmqlIszcbCaDpaVlGYO2at1u1vmvrRK13pUWCODrGhArWMzKX1Z0Coi7sSUsYlYZ1htVXL5+GRcun8f27pZUMkdYfUwqTquFTKOOuyfymD24jKe+8Atw/ECem1avm+SGAXxGN3fyeELj2var8EZsz1QWToDty+gNA7jal2ziSo+936SuiarBe7SgxPbxwXXZ95l+ZS5SYASDEZHVs7ZRwTee/y7+/Ft/gUbblep1XlkCPiaSEazMFDFfzAr7tpSJI5+MIptKIJMi85w+lPTJBtp+D03Px1ajjYurmzh/Yws7nS6iiSQWZ8v41V/5u3j8kQf6km7Kq9U2GGKg2q1BHzXdD8DtPwkDxFlAbgDa6c7LfPcBvfBCaeYy+zdpGAPyhtwCZP21j8s+l0DB643dCl555XW89e5pXF/bRLXRQlcYbMo2Gko6GLl0FrxkM0kszE/h/vuO4qH7T2J5YQ65dFKn4T7AzX4fx5nzV/HsN17EB2cuoN1qSQI9m4qhnE1gppDGLJNTxTwmCxnkMgRwtVApGuj8wendC4Cm00G942CrUsXlmxVcaUbRDOJ/BQDuYB0ct3i//dab+PX/+p/osxalCpXstICZLj3DAOnQpjz0qOUYQj1RadL95vmPlkwffHp0jRhNIo9e37j7vFUyfdz7pVAqJH9o33OrBPZgPhowdKyyuMy/JknN603EEigVJnD4yBGcPHkPjh47ipnZOZn7ROHD7yLSdc28SnaLKywL/kvpZIKsTkcBi2w2J8VKkjomCEKgLEq/pkmZkzk+REadbKKACTgtvFEJN4j0MtdJxloSJziUSWUCUFk8TL5yLsnk8sII4qxAeeZ8oYx0riCArXhq0v82Q3ZuUtYEAnxmlQR8F23KJ2+vo717U9Y/p1ET7zaJQeIOsvkqpueqSGduIh7UpFDFMgMZCwpz2bCawuuz+tNb9jHXZMr2+mjUmtjd0STo9PSksEe6XUc8ZukfmM2mkcqkEGUMJ8CRyirzWLEoE5dAtJqF89IUbn47hgsXNnHFq2A30hYAtx1pozDVw8//wxU8+HQBvQQBXN47+34HAf3rJMlKgJD+XZo8YpKVQF/QzSDem0ax8yCK9XuR7swjFkmgm3DRhofa5i7e/f6LePf7LyGDPLLxLOKB6KkI65MAbi8ehx+NwIWHRuCgE3PhJTykp9NYuG8FqaVJ9Ao5eJEM4qkiihPTiMaT2KlWsLu7hSuXLmBmagL5fEaSVI1aBbFYFencNhLJLSAgS7qr86YpEJQiQWENROF7lA1mgUFPZW+l/zF5RiBBpXUJ6vI76PYQ7/ZQjkexXMrg8GQRs9k40vCQVAFdATc4J1KpQLxeCQAaMgZVY6T4kGwvSqPS99fzJJFFBlGEVDhhmxrpavq9UiHEJ3uKjFDKQVImnsV+BBATCKL0fqXvqo4HesHLWBOJSf18P/EXUJ7U3JNhIrPPG+8MGYuaVCRkSnlnslQpARwRBu7uroe1HR/rmwT3e5gqJVHORVFMB8gnfWTiVDlR0DPB+xdVF8PAJaAbY0xL5qzKJvObxUX6r9kPGTlWVS8xDHPuJ3hfBKY5esm+ZZuxCJIAriCtJrnJ/YSMBY4VXyS2tT05JSmg6nkxuHzuBsBV8JV9Wq1dCCqTlGdBeFGnoTeoAXBZaMjxReUYrsUEbin5yaITMqHFO9hXlrUAuB7Q6CSw24ij4xcwM3sYU5Mzkuhkwvnm+gYuXLhoEtwEz4yraCih+3HXnHFrwuhrowDuaLL6EwFwdUE2Ic8g8NmTYhjN0IYB3P/jt3H5IgFcFhrbOGvYj9JGuBKhmc/aeGm/thwHukobDMV3GsNp25if+5HgrQHcgUaGPolwzkLv3/R5YegreCVKREZC2WUxY9vFxvYubm5WRDnF6GzJuE2gh8lMEgfmZmXuv7mxJesaC+zaZFVSaSBqGLj2fAiQpJoRfQsNgEsmr97duPvRAq6hPbIUDimAKzWcQYBUVJVhZP9FK6BUEuWJsoAsBBgquzsCGHDcTExOYvnwYZQmWZyjEsocU7YIZbQf2nhJAd6B1YUFdfn3UQBXgT+OLWWsSQGIKQITAJdgA5liLCxrtTVm5H+G7anH07JQxhAc+9x/1sjYNfYNBG5FFSqblfvMUE6U4DXnu0gE25u72FzfEDURAo65LIvfJnFgYV6kpPOFvLDihGlo9o+2z/QiPRTk2Gk063Vh4G7vVMQD99EnnsSBwwcRjU6imCmgkLqAwP0Oeu3L6LFYxWebcs6mVVUand4Muu0l1K4WcPNHO4iu1ZF3HcQYs8kEG0ErGUHm7hUs/8yn0Sil0I4G2K3X8M4HZ3B9ZxOdCFVFYrjn2HGcXFpBOZ5G0quhsfUm4r3LKGc9xHstRLjmBDm0e3l0Y2VEM8voRhZEVlnnSeNLTsl73zUFViyycaT/+yyCY991HCnmVlllVrnR8kAM6iX+EwCXcRC7YjyG+bkDOHJ4RTyORT3FacvaaJUx7LgJx7x7QdXwHsvsKUL2ZUJ4YDzEPYcB8KRQ0s4PUoxkxoZRrRmAw4NCvvC8vGfOHZkHdYsYmknsxNmfSvUFywjVXNCwvK8U8pt5kX97/fU38eorbwgAmEqlRcaYNigEAwnWsu+zH5Mlm8mk8d5774vfKnNOZGE+8MAD+OIXvygx92/8xm9IDoXyu5RhJvjKcU7GJ58hpXgXFxZw4uQJ8cW9cf2GtB+PSwbuvffeg9On38dXvvIVuY9ioSi+0LNzs/iLv/hL8cZmIcj09BQ++9mncfXqh9ja2hbAmNe9snJYikn5Pp6PewKSI+RfsWqhSkpoA74nvW0qdWwRsG1/kxcZWjvsGmBIOf31Q73IBolEeTb6XPoArrG2G332EvOYxUFY5mau5dzDL93zMHYyyom2UI/FayHVAatIx0LHyu6uqNPIHicaEwJDZbcisRELVwm2nj17Dts723I+Kjjcd/998mwolc0YeGl5GfNz8zhLlu/NdcnxLSwsiuQ7HyD3VwRv+c25j4qBLARpdxwpNieASxnljd2qALqReFKew+/85j8LNcGQPuLQ64Nfxhcz3wFwP0rEd+c9n0QLfEx47JO4hDvH/NvYAh8FwDXxwsdqnr0bpL1J2P5+bCgYGQyFjw/gjlbsDF8ywdt/+REA3IJ3GgRx7WIcrqAj24jJCU3KcLNFhidlZONIckNvPBt7ptKeiQX1zNVATli0RoJMPJVEYocBBbdMrKqS1FZftii8oexvQlkxS+naLpDqqT9sN+jBZUFWgrJ0pvLMBmgGOCWQS/CWhZNSOcjm0QyLejmZAIMJUqnwskxhAolBRABcZcsSwJW8nnwR/KQfWIJMXCb1CbASMKVsjVSiGfiSiVemQ8WOSuWOLYBLYLXPejIevbxABWE1hcqg3aFHCpNgTDBFNckrDOi+h+8gQFIdpp56V8lWH3DpRxczvr42WWUAbr0ZswkNhw6hCj69ZCvNMgjIwgn4MIA7Kr0pNr+IolwoYb5QRHP1Bq6ePoXpEjduTMRqoMlgiJW+TBIxMM3li0gXSphaOYojDzyM/OQMXMpG+mSTOiKlQqBUGbhM2lHGz8gDyY6Mz3xQWc/gXvpiH20z7mEWrDMJC6ms68ehlGwMsL1+A++/+TIqqx8iJV4/CfX5jEaQy2ZQniihPDkhAX+r1RCPXvWnZDU2E5Vx8Xdr03sunkV5YQXL9z6MVG5C5C2ZPKc0k0Wdpff0/UnNgzFgGDcG/OJmgffCexepMbNZ5+8i3ZXJ9OXAZCNoKhT5WWkzMnx8XxKpDJApy0Pfl2qths3tTaxtrOH8pfO4cvUS2k4TAQdS0EVEANwa7p8uYXpxCU98/mfh9Oj1pgCuldRR2CwUgppNgZ3jRotoxgG9oxPwfqDPaBJOku0hFkcYHB6c39Q+jpFH4PiSVM4IcCy/G+M+SZL12d6a1upF4jh15hK+/Edfx6n3zsDjZt3U6GejARYKSRyaKaKciaOQoXxySv6l9Bp9lSidyrmT22P68XW8rjBxb+zU8d6VDZxd24EbRLG0MI3/7Ff+Lh57+D5pYwVvhyv3x7ed6g6E0VO9xXBV9iA5GD6GtGEfHA4lEEc22wPpWv304LnKb8pEs+aH9tQsyOnFsFNp4a1TH+Cbz7+Iy1dvCCOKZS/WU3ng76NJBh3TZlxLgRErlbN4+L4T+MynHsaxlUVJTHOuJzBBCbFrq1v4829/D6+++a6ARWRFF7NJTBczCt4WM5gq5FFMJ4WdwUSU9b/lvMzzsbXJDmBmhM+35Xr44MYWXrtWw82WfwsAtz/h3rpCbEyfDD8LArj/za//0/5L4tM78sD3ALiDmqL+O/vJG64pAnLrZjJcvGDnix83mT46Nu3J7fWNAr3h2/hJAdzwunWrBLY9J6Fwm3cIg/5MLJL5Pjt3AHefuFeSN5RVY0U85zyyazrtFjynjW6nIQwJPhMCKmxVrt+ca2UNNwAs5Ywt4KgyogQnM7K2CHAozEiV05M4isU6BrBibopADkFgu/6pdCr1+XSY6ZoIWV95Ffw8vZ+KE1NIZQsipcwxQUZfKpsRX3YenwxjATkYA3Q9NGs7aFU20W1W4LdrcGo1dGoNeFwTIlXEU5soTe6gVKohlWgJS5Hj1Rby2UTacPfUBJt4aYo/npWQpryvJ3KT9LkVf2eu5RGVdWXCMk25efF9Nu1hkt5cPAn2CYDbyKD1gxKuPuvi/JkNXHNqqMJDM2ijE3GQKXfx9H88jyd+YRZIU0KZbUFWZxtBzwF8MoL4rcAmn2cQeKoO000h0i2h2LkHE62HkHNWEItm4CU9dHiOagtnX38Zrz3miIzaAAAgAElEQVT3TSScOLLxDJLURYkoi5Seex4T9rSPiPbQ4mcI/cZdRAtRTByZRfHoPDILc0C6hHiqgDwZuLE4dqsVVCo7WF+9jlIhi0w2iY31LTSqO0inWyiWa8jmqohFmnDaDtodT+SF2ecUwCVOSR9dFhcQwKVsMlmTBPxVTpkhpAC3RvKausrpoIeZVAJLpQwWihmUklEk0UWMMZd5sJIkpmxwnH6qClDKPBl0B3Ml25OAvMgks3ggZkiwZJ6RFarsbRm3BkNif2S7KYBA5inBV66RRlWH92aYTCI1SfAyJJ/OHk1wXpLmJvEsKCUL5EwxmymVE/URZSzz/WSsRtBqBdisRLC27qBed8QvM8/1Ox1BLuUjLd63Cl6rf2xPPNnpcS+MXH6TwZpknKvtIn6EAuBybeGaoslnUbeU9YXPoyteamTx8zqZJJSEYSIuyXpRObL7DIJf3KeYOUNYsfyZezPzs/X5ZREk24EgK9tc5Nx5XEpBG/Cd98JjUxKaljlc/wQ8TqjsO9uSMoHCEhPGvTK4+TrPRylutxtF001gtx5DN1rG/IGjSKdzcl2ct1zHw9Wr14TV1GwSPOK0NYgfde42McNoMLPv77dPK/2NAbghP8PBejPmeocraft3+v9++fdw+v234XmUROU8TwNiM4/2mynkfWiL+UZB4ZG2G7fG7rfuyn555JLD6+o4MHgQmVh5DmvxYIsN7aZa1yxZ91gYIHKy2r/IhmJCfP3mDjY2d0XuXjzBWWwdAUqpOOanJkXOvbpTUQUqH2jSjqPjijKWrdmXT0r+IoIslZ5SSfWuNvuV0ThB7kkDWW05u182VjsmypW/J7kuG/ZtJk2P2ITECPlcTu5pt1rFzm5F9mK0UDhIgGBxAfF0SvIMdg7mNYT9PMOxkopBaKw/AG+VkWfBDPvzeAZuTK7LKjOxOJgALkEPq1oikr4CKOu/srbGydLnHj0QAJp+uJQoJejI83AeoRerqIfJfBFFiqxAioK4ZIxSajSGRCqGdDaFCOcaKQ5JIZPLoFAsojwxId98L9udJfHFAtm99HtvgBKqG5s72Nip4FOf/inMHVpAPDKDiUwBucx78NwX4HXWEXQn4HXT8Lw64Nck/qIXrd9cRP3KBDbeqgPrDaRd2jK4kifIIQ6HqhFH57HyH/wUOrN5tAMf29UqfnjmNG42anBoIRRL4KGT9+DY/ALynIfdHbjVN5Hyr6KQYmG/I7kkF0m0/CL82CyS+WPoBvMC3hKgZ5GNPBthSdOAi2uTArX8vUvQlvt67tupOsQ5lkXqUiMoGswS/8maIPsbCCi1sLiA5aWDsh5FfBcu/W9ZpG3iMVuBMABUB6o8+pqW/g6BuiMMSQYRfbIDrciMnPsAwOVaZq3VBhK7UgBhcoID6yM7pPbOK0P7ADPv6DlGwFw7KM3YtJ/Ta7AF/aHzcPb0u/izr30d3/3Ll6QPk9169OhRAefImCWAy1wOx+7BpYMC4l65fEUKF3jvLN5fObSCZ555RgDgL33pS6KUw5wLpXiXl5eFAUoPVzbo3DyZ0UcF+P3w6odyDrLzyex97LFHceLEcZw7ew6vvfaqTDMcm/MH5jFRKuHZr39d5kXG75PlMp5+5hm8+MILWF1bkzzP4cOH8cADD+KZz30Op06dwoXz52VepPUWfWL5L/sIYzPKM7Pf8HOWgW9jLSHRUD2NeUVTpyN/MyCqPHNThMS4TcBUW+djrceMGo5Ol9qf5Es7lSoojlt/zPlMFsMyL4z8vcaihpmh2ZQ+OKx5CLH5sIU3Zv+j8SvnVFvUp0AwC84YZ1L1hYWizKe1O20jaT0tDFwqg1D2nZ62LMS5cFELzTgnU3kplc7INSSMJDILdViMQkUBqp+0HUesnpptDzvVBrYqNTieL2pHbOH/7Z//sxALebSwq79DHmqpcWvyHQD3IweGd974V9wCt4+0/4pPeOdwd1qALbCxcXMQid+iSW6z7xnzSWs4H/6TOVUfZx1wo2xV2VCgMjIqbp3AHHe+4cv6qABu3n0PRe9MH/CxQJjdRHDxpxxan00hIG1MvFoJFpKNpMsQkxa62WeCgfJp/WNwDfbpAUk/JUqnxQTAFMlVI6G83/3K5sAHUj6Q9g2wip5URHpk4BqWowYORu7Q+Oda8NQGIiwr53XxWzdmeu19jxsCAUYemcstQVuPbFmCuOYeJRAhMEkmrvHjYUKftfJ8PzeQtipRAVzjcWuCT76Xx9MklTIYJEjRXKVIODPc0ep5VxkMAuAamTX5jPEP7Jvzmk0mmTxM3Jr9slxTLNKXa5b7NF5QElSN6eijCXyJjUPvsxtI+76wt4j1ENJNQFSqW+PRBBZmZrE0OYXtixdw+b23MVnMiswSNx6swKWMIzc4TNJR0iSbKyBVmMD0oWNYvvt+5CbKknQia4QJn3qt1vcV0ypjMo6GAVzGnLxfCz5ZANc4mhn2CNm/ulHVamqTWGC1rQDBgXjJXDz9Di6//w4ibhuTxaIk4FityY1VMZ+TIL9cLsk9SSUtk+miRhsgkYzKpp2JxEgii14yi7kj92Du0DHky9OIJtPCKtE21geqz2kwnsPPxG6w2NY2aWk9bvkJSskwSLc+Kdxc8IvBOz+rrC0mdlW6PPw8KZO1sbWBrd1tnD3/AU699w62KhsiQ8YREGm1kapV8MDsBGYEwP0ZsCaeRRma4NHnrp7Ee4tTRgHc2yeAhttgtG+GN6N2t6AArH6NA3Hsa/35IgRaWQQkfF1h+SU9qm5FdIwPGLgEbH/w2jv4t1/+U6ytbwpAwvYg/62cimO5nMWBUgaFJJPAKeSzaRRy9MlSKaR8rqjSYwRwXU1cUU55t+ni3Oou3jx/FdvNDu4+fhi/+g/+Hu45cUT6ifgbCoA7zKQfWomkKOPHB3Bt25JpYMHtMDBuz3VrANfSNozMLT9EQCOIYLfawlvvnsNL338DH5y7CJfJDW4eDRPdlI70+5RNrFmFB7mmiLKhyFB++tOP4ZmnHke5VBAWn/oEJvGtF17Ct7/zA2xu1xDxfWHdHpgsYHYih8lcChN8LumkyOElha3Aza9KRlKZQYuPFGBQ1QmuJ1Fc2W7gxbMbuLLT2gPgaj/s90jbMYcXa/vbbcBbtvk7b/9wL4AbKgoLJ/z644NyprZIxSRrBATvg7cKiIwCuHau+bgA7mCcDyaxcH8ZBZjt38KA7scCcM2aZxm449awcQ0+PH9ogm1QwcPMWAyFQhGHDh/BQw89gnvuvR8HFw8im07Juu1Trq/TFnnATrOOdr2CnucqO0Ek7Kn4YQQajTWFSruqJ6yVbSZwy3VQmICGZWNlEPncrF2AXRxUXUHXjPCYE1lto8DBRCHXTI56JvsI4BIMTFCiWRi9EfXIzWYEGOOTIqhM2wlNjPhoN6pwm1XAbSHiteHWa2hsbqBRXYPfu4lEagPFyQZKpTZSqY7Iyeq1qjfzOKCe55W4kCCsgIoDdQP+LN6+HpkjlOMdFA+qfHRCWYByj5ZpbgrMmIYngNvKoPVGDpf+pIULpzZwo9VAteehHbhoR10kii4e/aUyPv/3VxDL1eAjLp63vYDedWTg8thaYCigpgC4yqyGHwe8HHKdY5jsPIy8ewIxFNBL+XBjPjoNF5d/9BZ+8GfPIqg5yEZSSMdTiEcScs0eLTRY8MeikngUTsxHXaSdHfTSPlLzBRQOzyG1MItEeRr5iRnkimUBcJkYarXqqFV3KbYvgF+92kCrXkUsuoNCsYJSqY5kwkGXPuptB01KFrOwgMweUTAxAK7ICtPege1tAL9u6DkQRKAiTNdHPgLMZhJYKKQxk0kgG6dHeE/jdpPw072B9lOyNiUWk8JDBXCZvBWOq/F3tbGvyCczsUbQhnGYsE2p9KN7iAjlp1lWwH4ZTwiQy9fVe5XPhpKSZN+qpJ710NTxr4WaBHwIjpBpTBUdeU38M2QSN9YsvEZx6lWGm+QrKXUZQauTQKUWYHvbQaPuCtsuS7ZWqod0guojKpfMGjzKEDMyoK+mALimPeIio0yWq/rdqmek8Z6VsWDWCGEra+KRiWaCuJxICACz33M8cN0RKWMDQAuoY300jS+wsKtDAG7HJaOXsQLlQgngK4jAWUAlVY2HJYGVuAGY+Zrx61X2L4v0GDv20HEpW20klOU8LAAg+KYArtONo+UmUWnGEMQnMTl9UCQ8CRiJ+kAmh2qlJiDutsiySi/R4o8+eGvXTbt4GlnfPdkj+8Jt0koDopFMo+Pil/GLsr76cSSUQ6H7gNc5BpAeZaj2AdLhA+C557+O9997F7uVbXgufQC7Rj0o0t8r9I8VFji5jRx1eH237bHfujvu9dvH74OU/ejxw2s+j22LL6w8Jv/lfqTToeR6Cptbu7h48UNRamFpNAuAKOGeT0YwXSqimMmg53ryGaoCNX0fO/Wm5CfsZp/DhzXcyXgU6WRCQEYZowIi7LV1sO1jFpv+nsIWuffjFe7zWMhB//lEHGmRUE4KAFnI5wWQ29ytYLdSFUCOc8HU9DSWDh9CvlwSAWeGA76n4Ow4ANcEjkM+t1ZxwEop6+8K5u4H4Fo2Lo/HvSH3sdw/DoBh7ocV+LAALtdeu3/kvMMiENl7cs6lSggXF/EkNvYNnDuiMXgtB92WK21BJYLyVAkHFueZ5NA5n0Am5X7FGgVYWlzEysFlWTuCSFeKozlf8jorlRpW1zawU2vgyaeexszyHBLRWZSzRaSTp9Hpfg+e20AsWILfK8LtVOG7m8wUoRfJAJ0ZVC6nsfqjLfjrVWR6LfSIuvfiiDccOX+9nMTSzz6J4slDcKM9bGzt4M0zp7HVboLO4ulECo/f+wBWCOTEAK+9hkjzTeQja8jEeoj22I4+3CCJdjCNXnwZ8ewReL0pjXWMx6dVi1DJ2AAuGbNiBaCqKz7b1XHh0hbJY1GSL+Ah25zjXAFcA8QDUgx/cGlJ/Im5NsMn+NtSpRSRvldQ1e6J+/06BNjKOjKqcjQK4AZ6Hbp3sHP1sCcux2U4rrZxoM0N2RxHf0f0EZKto8e73d6AeaTR99h7Zi7m+ee+jddffUOYmZTZJehK4sDZs2fF65YgLQHQEyePy89nzpyRy+XYISh611134cknnxRG7R/8wR/I3/i+xcVFYeC+8cYbUpzUaTsCEPP4fHaU7SUYyHMRfP3pn/48VpaX8corrwgAy7wN/8b3E/B96aWX5DVRfCsWRYb5m9/8Jra2tuR4vMb7738An3n6afzRH/4hXn/9dRm3lP+955575N62jLIaleL4Or8Zn3HME3TmsUvlolh/aR6S++gYYiywtHkx3qBYo9AqQmMx9ltRX7SgurE00yJt6WmhQmXuS0a3vmMKgjgTmvfJfNTfF9sfTOLUvEmx39C83Vck1LEmc5jNWUihGX/3jVoJWe6u5Os0huqpklHHldft/EdQl+QGG1uSYcvpjvEQ91XMXVLdiDEr15626yqA23KxXa2LhzvnS+6xuBr+rwRwJQDR/9N7HFnwR34f19/vALi3itbu/O2TbIE7AO4n2bp3jr1vCwwA3EFl0Lg3j4spbpUg70/AI/Pw0K/hX8acYPSl28U1++d6dXi9cW4V/+hfPHvb3pBzCOCeHgJwLdDDdVIqswjg8j+pFCcrN4pENC6ArF2CKP8rCQpWBTLJItKMhCJVRpiZA/rAssJSpJgJooonpzJLw5vJfsBmwCzKFafJwPUpoxwVaWAnqizcHkEPEytYADfMUFUAVQEOKXeX+zH+uqYyui/fbIFmVlhR8i4aUfnkKH1u9U6F+cWEsYC4A7YrWcHKlrWBDX10mYQyoKk0JlNE0LaRjbZ6lKnemTKFFcAlC6CHbtCVpJewd4SNwv8ZwFdip9BUKr646ofL3aBUoVn2sPhqGVTXemPYYD3UQ0YT66OdJwzajiZow0G9/MwnHxCsyuHwwSXMF0tYPf0+rp85hXKR8o/sRzGRsEmkM5qgiyaQyWaRyeeRzE1g5shxLBw7gUyhpHJ/Xg/1Zgu1akUk6JQRQLk9Bp0qxyxMCsHF9X5tgpvVwVKNKvC49clVANd6b/Q9mKVPcjOsG5XK1hpO/+h17K5dFXZeuViQgI6SydxcTZSKmJmeEg8O9f8JZOPlOG149ELsOhrwpXPoRVPih3vg6EnMHz2OlHjcJUR6SS7YSDuPxnThZ2M3Q5Z522w2VdqczF/Kd1Fqz7CTmTRTD7aYbED4OjeLNlFgK7d5LNlg+p4kDs9eOIsfvPw9XLxyHk6vox647TYS1QoenC9j7uAyHv/c58VvyAJqWhRgKjT7smuDXqTjehDYjwJD4wLVMBg0DhDYu1EbBPThREsYHJKQ2Uyg4X81qTT4vAAZhtEz+Ly4O+tYNGxdbnxbThcvvvQavvzH38Buram+lZTnjUcxn0/j4EQORVagxyEyV9lMCsV8GoV8CsVCDsV8UVhm4qPidIVBJdXuHR/Xdpp468I1XNvcxeNPPIxf+Y9+EYtz0zpPGPat+DWy74xEV4N+w4nob4aBqxJ8bHTNLso1MSkaAJu7dbz17gf43stv4tKl6yrtaXw0Na82GKt2s2jRatuT7PGi0QDFfAoP3H0MP/fTn8HRZVakB5Isb3aA/+ff/SHeOXVWGED5eBSLU3ksTBZQzqVQoMQbWX4EiggcCauMYIL2ZxaAcP0iqMs1UPy7xZdRAdznT6/i4mZ9LIAr05JWbd12Pd7vDbb/WQDXJkC5lEj5hNRPjAPNjD1R6D16HQaw6feKwbXZPhMeex/nwsPX0d+DhzyZwuN+dBxqW+1tp1slkAWKkXVz8DVaTBC+fnt94WPyZyn6MWgKwaLixCROnLxbkjX33vcAyuUpSfgSYGRhT48MuS6TZW20yGRpVOC7nsRGjBPIFqUhJj03RWVBwEdlBBIsllVSrCWY9FIbCRsHqaSkJjSsLQVBRAE4fSb1NKBUaVZzHCNbzNeZNKb/JeVXReYrV0A6X5Q1SJIJsQQSrMZPp/uAWZzXzdhBJ0gBpn2nhUjXQaTbgVfbRn39Cuq7FxEEq8gWqiiWHKQyDhJJB9FYV+Y8WWFN0Yg+X30yWvyg92rCIlOhz3doUYwC2F31eDaxpsRc5mej993PqVtcxLJ5o04GnbcLuPKnbVx8ZxPXqzVUmFTpOWjGHETzHdz3s3n8nV+9G4liHeQhkoVKAFcllFlEw+tXBq5cD5k1jMUoxeKlkXEWMdF5GMXOfUgEk0Calh49eE0f1985i1f/7OvwtmrIRBIC4EqxlTBzenClKDCGXjKObjKCRq+NDjroxlxW+iC5WAami0jNzKJ84CCK5SnEkxm5bSab6vWKyCN2ydpxfSkc8LvryOW2UC43kUm66una9dF2OsKWouSlFgWRcavAJFmSBNuEpUmgX6RwBzEiY9u430MxFsF8JoH5bALlVEwS1wyjZb5hvGkASYK0AuCKVyuBVhPfirQMw/8uoUlZr1SuWH0nGf9SXpm+lZxLWTQhyixMEgYsgSS4mEAsoSCmArOGtS0y5W1JtglIHZJR1gvkc1QFBgFwDVDCAk5lisfA/1RhUGBhnQ0FwTVhuR+H48XRbAKbW0006x0xE2bdKFX600nes2XWBkZCWZxaDIBLtjELLqISG1qWmjB2qT5jJOwl7jAArsiDM9FovIB52xwLUoTF++IeRgpFzYxnLAb4O5m3VPCgfKyAtSKtSGllHjMmPqL0Tiabi3LPBLNE/tlcI1m3VFyKGTY1k7mMJ0Upxvh0ejIPaUKUx1cZeAVyHQ9w3BiabhINJ4loagrFiXkZU4yJeax8viig7Y0bq+KR2Wp3FOAw96Nrm1kHbDFgH2ALz/JGLtsWD46JLftrkVVBCi0Eo2tKOEa0n7Nv//EA3JBE4i2Ls24VFwT4oz/6MtbWV6UYo1nfRtclu077qPQC3TbIVz93PgTOjCaIzVZpjFLNfuDI7UCT8X/fC+ByLhxd//lZC+Dascz9CJPlnY6DifIkavWWKNu0W5xFuVbGhM2eS8Qwkc+ikEmLdzrX/VqrjabbxVa1buYVrdcgeMv1mwxcqohRoYW/c836uADuUI6CQ1LWaS3OYJF6NpVCoZBDPpcXC5y1rS3UG025clHQKORxcGUZ0/OzCOIsjAjQkyKaAYA7uj+Srb2RRQ7PdRZsULUFHZcWwOWTtqCt3QPavbIycPcCuIwv7DF5n/w895WSCxIPclN4ZWMQY5FFpRIyfNm2RDnWrq5i5+am9E0WqhK8PXHyLsxw7yKFbT00KXlar2J7Z0ekmE/cdVyLpWI9TJYnpEiHAG6tVseN1Q2RJn3qs89gcqGMeHQK5ewk4vEP4fqn0BM8dBm93gR8r4Wet41u0NRCS6+Axs0o1k6vo3VjFelIB8WZGfT8OLYuXhV2XjsXx6FnHsPM3UfRiwGVag1vn6GE8jboLF7I5vGp+x/A4uSUFFHVdi8i4byFqfQmUjEPkZ4j868b0AJhCYgfQxBfhBtkTBEpC6YG65QFcB2vg66vUsnCxCVTUCSUFcAVUN48Uz4P9h+ZkxlXBoEwAMkKnZ4ui6czuh047abMBgqoEsQdHvP9/mvnAAn5dGEPFxDYeFQnF66ROpeMxs6D4/3NALh2P6TXO7gGe612XLHNL1+6IusOGbh8P62w+Hf6pPKb7yHgSR9aAr7f/e535X0EVymT/Pjjj8ue4IUXXsBzzz0nr5dKJaysrODhhx8WQHZjY0P2u/TWJajL41BWmX65PNbBgwfx2c9+FrlcFn/y1a/i7bffluMcOHBAAGKOOQKyvDaygQnWEpTl+Thu+YzI+H3wwYdw/MQJfPWrXxXmL8cKj8P38ufTZ07LGC9PKtN4bm5OmKYEgeW4i4u46/gxrBxewdWrV7GztYWpyUmRciYLmPlaKcznGiNFzZTvVnsieV1yt6qoYlm8YQau5s1tcZZkUPfZC2sRtt2bKvBqTmMB2wil34d9nE1iQfcbBmTWn9ViRTymjXezzI+i9KBjUCwnrP2GKZBQD2qjQiA2EepDzTYnY3dnd1diHwK3LKJIJFNIZTIIojEFcB0FcOvNDrZ2a6jUm7JeiYpMJMBvhyWU91gr9HfL4e3q2P3wHQB3qInu/PLX2AI/fhbrr/Ei75zq/38t0AdwPyaYGt57jQdWx2+QTB4svGXct1H1uINk148H4A6G1kcFcMnALbin+4lDTSYaz1sCnWTgSs6ASWytAJcKcm5+TKJStlNiUq8AL5OVPq3cmFwksCsyyFGkWEkv2daY+MAysUm6qAYB45O2fDVmGLgpX1mvkvyPBnAJiMaNHFpIn6PflMx/+oEkmpSlZQFo9VPgt/hjWNlgw5YlCErwVRi1TDryfiTBYhLlhinL67LXI35sjJ2ZeLFyI2Yz1g94JelvPGkNgGuDDV4jgT+yZwl8ymaNWxwCuMJeMNKuRmJRjmlkH+29CImAVXNC/9MAy2NSiCxcW+tlmJfDjNNB4l/77HCQbpMZ4aT46ObSBvr2OdIzkj7J0+VpHF5aQiEaxY3T72Hz4jlh4GphAKWUEpIcIohLz45UJivefYnCJOaP3Y3ZlaNIZXPKovB8NBgc1aqykbDJAAZpDCz1njWxodKMWo3MryEAV/qzkfMSYJhVxKwuVcCOiTxu9m2S2e92cPGD93Dp9LvoNWuYLOZRKhXhOh3s7u7ItZCFSxC3kM+J1BL7VbPZEE9Z9DxkyTROZ4FYCn40jVRpGsv3PYip5aOIpnLkQ5nAVvuqSqTtBVXY7naMWgYuKwR53VYixwK4Nvhk2/AzfF03+N4QUCAMYVNxLf8iwNbuFl59/WW8/qPXUG1WRIucAG66WcdD85OYWVjEw599WqsLhXVrAnoCuFIhPyjKCE96ek+DJM5oP7Kg634T5SgjdmiD2QfKQsG/AbXC/Xr02MMgkvYXC94OAFAzLkR+0XrsKAuXAfpurYXnvvMD/Mk3XpTgnX0piQATwr4tYjqXIq9e255V04kYSvk0ZqYKmJuewORECYlEUhLNwp5q0jezC8cHtltdnL2xicvrm/j8zzyD//Dv/Szy6YSM/77/rdWJs5k8c5OD9lUAV3/XjZR+hYWNBv5a49rfiu3u15aj88PQJl+NVpW3HJDR0sP65i5e/eG7eOnl16W6nuwKftMTbJCcZv8a+MAo9Dj8pclsXT+ZjD4wW8ajD9yDRx+8B4tzkyjmswLg/pv/+8s4d+EKeq6L6WwSy1NFzJEVnYohk0ggQ28pK3cp7CluVqkQkBJGAecQshGkj0ajArCTjXRxo4rvnF3H5e3mvgBufw3YNwLY/w/hMRIGcOXpca02/T6cdLbPWdZySdDrdVtgTTa1IiHPx0LwbDDXjGNS/xiXPcRyknl1hJk/Dsjd7zy3TCAbBu6tANzRhJM9twCpBiwgq1UqqtP0OC/jyLG78PinnsTdJ++WwiIBkLj5dzrouk30nBYCz4HbpmxtUwpjel4XMbKE/J4WJmVSHOyIJFPULNbij0AZhMr004cn9hL0rCLoSyCG/myS7FXWKdcnz22j02oKkKfXHYrTjLwj52FblENQjDLJnFfo0RRPZQUMjCdV9SKRTguIS29tsb8gc6HPQqYKSFeklEEfWrcJr7aO9uZpdGpnEI+voVBoIZ2lR3oXiFLu1dX4RarT9jKadNyQjWpjDLNGhCrp2R6ynhgmL0GucHxopy+tvFcJZraDLPP8rJuFd3oC177m4MKbN3Ftp4pdx0Hdb6Me6yDIt3DsM2n8/X/8ENITTUnwU1aNAG6EPu89rt18PvRX5XNkTEAGLsFCIpFJJJ0pTDgPotx5BGl/FpEkY6wAfj3AxqnLeOcbL8DfqSNBy48oFVB6cMgCjpCpy7g1im4iAT8ZRSfiohM4wsLt5mPAdA7+ZA7phTnMLK9gYnpO+pEGBz5azTpazRo6TkcKUZrVbQS9DZQnqpiaVABXLEMkfs1zEhcAACAASURBVFS2ZLPVQq3eRrXWRtsh0BYTn0CycNUb1yS/jPQ2nx2B/HhPAdwDmQQOpOMoEfgwhS0Cwot1hYKT6rlGmd+kALh81BSbV94GAUUHXo+WIIxEtVBMxqDEt4xPGTuzrcRQV45Df+FEPClxocQ8Yq7LvqNM9a7bgUcpTJOQs2u2nUM4pwloa61eWEfKoiyJVfR4jFUkFrQecBr1hVYZgisReN0YanUHu7tNtOouD4RUIoIk1RqSysBVFh6lNhlvDmSIyZwV+WSCpYzDKC9qYlBh61v5ZFqesHCAfY/3yIQ55Q1ZQCtKEBrFi3KRZeGaMk4FqhXA7XiBALhkH5IV6woDl/dABnYEXSL3gY84/Xp53XHKcBJ4UtUJ2mYrIE/wRqVO6cPcZ/yxbxmGL33lmAhlPyJI7LhAx42LhHLbTSNZmMOBxUNIJDMaz4r8II8VYHNjC6urawJssYhCj6X+x/Zct1p3wkn7gSfN4BN2zpd+ZsCm8BoxGl/bT44yLPn6xwdww/52WhDz43791m//L1jfuImJchnxCIs2arL3EEl+kb7X2EfPMZBiueWaOQLwDrXlmAvdb39+63saBnBHmaXhz1pA0rJHubchsE8G7vyBA+J//fbbp7C2ui6FNYx9CZQW0klRTeF+jVYkXOd2a3W0nS62yHg1xZYqca6seBbo8VsZ8QbADe177XX14xWVe9Bo2Xi62z6i72ERHdXdWbTMgkEyfJPIU00qk5H598bGljC8aK1D5lsqkxYJ5ZmFA4gmE+o3a9QvwuzGkUh3iIEbHit2r8u50YK3IpMuuRprVaRFvGEJZRb/hhm4OpcOA7h2X2n3neIYTK/yLmduzftwnRZgkaBix4PX6mB3cwe13SqCrq/7nWIOi4vzWD60hOLUBNKFHLox+sGrCkOv66NEeyD24ZiPcqkk99JqNYWxv7q+CacLPPXZz6E0W0QsWsJEbhqJ5A583IDfjcFzZ9Ht5mW9hl8Xa4RuhKBNAt1WHJ3tJjo7m4ijg8LUtHzm5sUPUd3ZRXyigKWH70G8XJAYheDptfU1XFpdheP7mJmcxnH632az1IZGZecSYp1TKKe2kIp1EIl0JM/i9PLwsIx48iT86BycIN5XDAmzbxWMD9BxqZKhOYg+gOtS3UUlqi2AyzHB5xku0ua4pUfqoSOHMTFRRIJ5NbcNx2mq2lofwB0UeYbjcPuzNclRFa1heWU79sWDe5+5Qd9jlNdM3qJ/bJMH0zETlo0bX6w5eor++ffJKfD9dn9hiyHDxbLhz+/u7mJ3pyKxbiZDIsHAiqtSqWB7exscE2KRlcsKS/e1114TuWS2NVm2jz32mLBhf+/3fg9vvvmmjCcybQnK3nffffj2t78t78/nC1hcWMSjjz4KnpcAKUFVjhMycJ/41KckLnjxxReFncvnS+Ytz8H3E5AV+5NiUQBZfuZrX/uanI/A7t13342f+sxncGBhEc/+2Z/h3Llz0g5k3tJfl9d+/vx5uRb6vlISmvLNZBqvrq7KNR86fEj8Xw8fO4rnn/sWPjh9GrPTs1heXsKxI0fleilfzuIzrj8Ekjk2OKfxmAL0Tk4iX8yL1PqwzLEWBUj725yJYW7r+0JrolFn6QO4RjpZ00q2b4kO1lD3kOPYfA0Z4tZUSpQIBp7emt9ixSLtw1SBTkgyLJigH7XYSnRlzMu3KbRgbozfBHDZP6rVmpwvkUxLfoAAbjyVkj1Dh0UgjotGqy0FR5s7VckFMaAS9RgQwP3vQtc/UMYa7vPDscK4tfcOgPvjRlN3PveTtsAdAPcnbcE7n/+xWkAA3L3Z3z3HGsIS99rZ7mE57U0pj0zHNrl+i6vmRj38dbvN1/j94I8H4Oad9/tBm908iDcpy8iN1G6CGxfDSOTCJSzcWFyWU6nIl01VoAAuK0rpNWt8L5KIIh2Ny7ck9shoJSDKRATR3ZHE7tAGyrBwE2Tf+oEkxbhJoreNRwBXzmMy2BYIto3TDcSHhYCsJK5lB0ZpPmXGisSu9ScyLF2pcuf+gUwZuR+Ve2aoLb5dxv9GPHYJ4IounGGViR8uEzAMUykzpyBjv8MIA8Wwb6Xa3lwXk7HisaZgsnqgEuhVv0Xx0RNmqcrGqayftpIyeQxLxzCIeQEi9MpEIT1gKPdjgEzh91oPnxBQOwpUjUu228Q+/2Yrge2Gdqi/MkkTTaCYK2Jx7gAOTM8A7SY2zn2A6vUrKBeNRyv7j7CBYoiKZ2xSANxUJodEaRqLJx7A5AI3Qim5V9fz0eqQVVKXzY2wdEQGWCv75ct44EpyV5gBfHIQQN5uugnfq+0sE8CDDS83kPydfYLdkowRti8Du+2NVVw6fQpb1y8jEXQxPVlGoZAXllK1WpFEG31KZmemUCpOyDnJfmm26wKzcQNLnz4mwmKxFNxIHKXFw+KHW5xZRCTGCmf1FtEChOH5IPx87AacAT+DSwbqDDglMZBK9cFsbszl3s0GXhnLvKduXz7ZbvZt0l+Tqtyq+Xjnvbfx4l9+G9fWr5EzIwBu3m3joYVplGfm8MCnn5KEqCZBlL1m/Q2Fh2WC9eFpT4PxYdB08I7bAbjhdgjPE4OfpfH6BwyDWtqs4xNpFvASCcWQD3T4Z/m85KRkwuk/JwJgGzs1fOuF7+Prz38PjZYjf0sHPubzKaxMlZCLk/lCebeuPB/6b6UTEUzkkzg4N43ZqbIkn5qOh60dVnpWlZkSjaGDBNZrHVzd3MYXfv7z+OUvfkES6Qrg6hxmTHnHwJu2KSyAazfQ/bKP0OP56ADuuLYcN4fIwaVL8YLpLckkcwQb21W8/OpbeOEvvo8b6+tGlos+W3yPzreSN1PIS7dpljUt49wMd6kCVklVTVgAqWQMM5NFPHzfcTz1+AM4uDALRLP4v37v3+Pc2QvoOS6mc0ksTmQxXUghn4yrpF6KYIEpPpCEVApJ+hOnM1KAQSk4enJxrHRcBzc3t1Gt13Ftt4k3bzSw2nBvCeDKZd+uMmt4sOzpr3sAXNM2Vg4/nDTR8zH5z0S8JvH4NWBsqEyVMA5tib5JhoQvY9yYG7nMoV/DYyycRA8nUvbrP0NJ91ucZOgctngs9P4949wAnDpWBm/k+Tgvcu4sFkuYmprGwaUVHDpyDAcPrmBqZhbpFNcrFqb0EOl5cLn+NKtwmjV023X4bkfANZEFFloj1/6IyuMLVS+FZKGAWIpAHFkTJPFpApTrC5+LKlGoFJe1YOA8wefGe+nSF7DTQrtZF4/Y8LxmC4/kSRoAVxJ/ZI0L+MLjkEVHsJZAblq8nNKZLJIZVpKnheEYi6rMl4xTI1NLtiF8Fz23hV7zOnqVt+E130YisYZUuikMd8ZzfiBpWLVw0FI+S5S3U4BaNsR4f7rIWV8zen5aNkosprJkBNP1HbZiXwe9xmcm8SFTgkngGDA86mXRPTOF619z8cErN0S1oOp30Yg4qMVa6OVaWHioh3/wnz+J/GxLpGY9UfFoa9WXr/66whjtRhH4BHHJePYQUF7ZTyDu5THpPYhp50mknDmwwKvb8xCpx9A4s4brL7+N3k4ToCwi+0vgigdvEw468R6cWARONAE/FYMX76HZbcEJOujmYuiWU+hN51E4dBDzR4+hPD0rbcZrlKjS91CjN3G7hUa9hfVrVxCP7WD5oI+52Q4ySUdiSQGhqR5DVY0ei4I8bG/XxGu81e7B8WPwRC5a42mVsub9q88dbTajBHCjAQ6kYjiQiqMYC5CQ8WKkrKO+zC1csylzTKY3LRxEblNSacq6JRje6Xa0YCTKA5P5y8QZdW1E5kfARloG0IqAktH0FEslOOdmxRt6wO5QL+kefZ9dFlKQgavet0PzlCnq6QON4kOtxZOahuZ5dbyo9LjxzRtQlUwspjETVXBc10ez6aK27aJd82XPk0hEkEopkKsS4vSVJVhEYFQlicX/T74J8nJdSQgbwxa+RajhKoC3Mm/l/piAFCUYzuEKlNvYbAjANZYoDO8JgLtkwXaBtmd8cFkUJQA0wdsoHAL4njKF6ZCdoG9vvIdEUsFaKVBiXS0La2W4KusmQo9pM+50btDlWL13uyKhTJlmx42g7ZCBm0C7m0Y0PYm5A0vIkf3PQhEpgkrKvbdaDpqNpnidtjuuMMVbLarWUA5bmS/C8g35G+tzNvutIZbOsMteeB3kdUsR2EfEUO3aEY5F2a61DsHx8YvSq6+80v+DLSYbOt1PAOD+T//zb+K9998XGfyZqQnpXyzi4ZpAtqIAK8ZKw9RRyrXcLtYYjRX2+8ytjrPf3/R2B0CQPIPQfmB0fbbAlv2X+xoycFttBwcPLmF2dh5nPziPU6feR7PRkpUhnUyhlMtIe3D9pexnkp6pjics9N1qXeZ3WeOZrxBp34jsVehTzbFl95D9KHm0eHnwhz1F7rb9+K/MI+IjqWxferjns1mJGekxu769K2xi9nth4OZzWFg6iLmDC4ilkqqCQMp8CFjf29N0320LHCzIYOc9HRu6n7WSn/sBuBLDdjoCVrGtLQCs8skDAFfHq2HgmgIaHfuqlqEy+oOCLQK33m4dXe6BZMnSonROcWStZjNJYeBOL8xi6uA8UuUiXJIEEpSYZwyie0kycKlsxSKyRqMuAO7aBhm1UTz51DMoTpcRi+YxUZxEKu2gF6kI+991cvC6CfR8FjJRPtnTMiLKkflUGIkgHrDwwRVP+h497zkPVWtI5rJIlQuitsaHyPwBFQY2azUBcMuFEkrJNFiGFwQeOu1NBI2LSHTXEUEd0VgTQawLN0jDxyLS2ZPoRWbg9DTmkzjO+LTbf/m8XLcNzwC4VHBhIQvzG9wv8v6lqMfMg3weXGOtmhafW3FiAkePHUW+kJU5vcfjuW1Z09XOwhbB6ZwwGocrwGZZkqruYL+G3h8CcO34te/VuVI/Owq42j49DsAN9/Fxc8m4a73VfKRzjO4Yw1+MsdlWBGNPvfuezBWzs3OYnZ0VWWSbP+I+gONYiipjURkja2trwljlOOHfDx06JEAmgdf19XV5j/jUTk6KRDFljgkEsz/Pzc0LgPv+++8Lu9dKNj/00EPC5G23miKVzONwzPJayOQlWEjGLo9NAJfgMJm13/jGN6QPMc9DAPcXv/hF5HJ5/P7v/77INvP66K97//33o9Fo4tKli8ajN4sjRw7Le8+dOyssXDJwDyws4OQ9d2NyZgpf++pX8N6770mBGd97/NhxnHr3XVy5ckX8YI/edQz33X8/rl6/Jj684ge8soIHH34Ih44ekSJX2ddJgQd/MHGWUTWy6kbSR0ZLAezEGZpvpVht0BMRlWRx+NkO0vkyHzG+ZJ7UKLvYfZHNbUnelOAtvadlntTYIrz2kP3OcUdgl6/zmTOPxufANmOuTYpdhQHPmDeDWDIJiiVR8ahFALfJYsmmALiSC2K+nDFsEOBf/I+/Ed6lmpTGaGByeyzgDoB7qwzEnb99ki1wB8D9JFv3zrH3bYGNm9YDN/SWcczPoSl2/OGkEyvScosWH3T12+3fRgHcW23Abn2swTnv/Sf/+ra9gQzcXOe9Ppsj7IFrPdVYXZkis44BoSxelNWw3pfKQpMdPRdmSiizWpxBuVS40i83ihRiSFtpk1hUmaH0WxKGr17zKGjYb2LG81KUGSDeDUS6WDYxkQAeAVwxoDL+UOENF9m3BHAF5RCoVgFURQYGHrDyCDXZZZ0X+tdEKVpT1yUybrw/vp0gKQFcoemapLDIHat0sXDIjKytSqIZ+TNjBiFBhpFrZaBhGbjCgDFsElqAhQFc3WRppaoc07BH+TBSTNIyySyfNwAumQ2xCFgXSmCZX2SSyQ7TXPM4QIuvjdvchztTOIAfBd2YKMmmcjg4t4CF+QPIpVLoVivYvHAOzfXrmCgwQcsCgYSAtgTJIwQZkylhP5GtlCzPYenkQyjNHlCQlx5yRhaw3qiLD27SJITYYKMALpE2JiIFwGV7hKSBCM6L1CObgQkoVtvJt8rWyb2J/DIr9TTIa9araOxu4MbFc9hdv4YMQaKpKWQzaWHaUtaZSTrKPs1MT0u/74g8C+UgmTBjUkwDPyYTyETyEwUcPPkw5o7ejVgmL2xkkSCUzdDwMjkK4PJZWGkXBpf8mQE1N3cKaqunh7Sz+eYz1UpVLRywCQDpzoaBqz6fvD7g7MUP8Px3nsOZC6fh+Q6ijoNS18OnDi2gMDmNux99TLyhtT2VOTUAcQebudENl0rsjAdTb5d0GgWT9s4ZYfaMZWcp+2/cOS0QYgFcmwQZBSM1eWpVgE1FqJX8QwRbu3U8/52X8fVvfRe1ZkcKW/KxAEsTOSxO5GTTz3ZngqlQKIm0GuVXCYyUCxnMTU3J32rNJnaqDWEQMGnf6XZR6XSx2XRxs1rHT//c5/DFX/icsH8iPUr4mn4ibWrWorER1kcDcG0bjZsXwgzccW25L4Arc7tuiskSark9/PDtD/DVP/0WLl++JsBEJhlHPpUUNrNH6UdKNAoQoax4SWgzQSV7Q/UZt09anq1RLpCNt8hCAvPTRfzs00/gkYfuQSSWwe///h/j0qUPEQ96mMwkMFtMY4o+xMmYyFqzMEkSKpI0USCLJ2SicGa6jPnZGUyVJyTBQomsmxvbApLtuMBrV3dwtTLeAzc8b+rj+ughsC5NgxhjD4ArfujDbP2hpIdlcBmZXV3+tOUESCTQYzfd+0QL0u6GwXTbgMLenllT9VcF2bSQ2igfmFYI97Pwhn00xhnqj/2CLG0XHlGle4cTT/1QwPQWm0STtV98KHW+ZRKHyZB777kb5UmOQ86jOSRTWaTSWQEceAd0RvXaDTQr23Aau/CadXSdhigsyLzHSmsCt1SNpWJJMgmXYGgqgVShKP6zIiVKyV6RCuZzY0I3JWAqEiq3K1KHZH2zot0u1QR1nBbcVgNdhxL4ZIg4faCDfZIAJFlzPKYwemQsqFQyfcGCCKVtNZlAkJRWBSKtnMlK32eBEZlKTGyqRa+CexHfAbwKes2LCGpvIuKdQSx+E7FoQ4GDSEIKzCgSzJWLsrT6zG1xm3n2MpzYTgOJOwIRjkMAPDB+X3nEY+n+GFGmpz5lO78oCG+K32SdtmzmqDBw/TPTWP26j/Mvr+HK+gZ2/DYaSQ9N+sOmGpi8y8E/+vXPoHCgJUoAnGeCoINAiuOIYVpQKioJXr6ooCELvmKIdVOY8h/CrPcZJOrT2N1cw87aGtLVJLKbEfRuVBHUOug6LXS8Blq9Fhpooh7poBHx0KJ6TCyFXjqBbryHulOHF/HgpAO4xQSiB8qYOH4Ic0eOIFcqS9qU18T4gl707U4TjUYNtd06NtevIx7ZxoEDHczOtJFJKYAragdS+MfvqCSYOk4P2zsNbGxWUG1S3SGBgMEqW9cAuaS3McYkQ5KxZB49zCcimEvGBMxNCbM0KXE+A2AWNMn4i8WQTpNdlpViBLLR1I/RExDXY0I9xlS6L0k2groiG2kUAAiQdYx3K2JJ6aOpVFaOJ4l9FvkRlJWYTn0CnU4LrtOQ2M3uH7Sv6Lwgijg+maFdOJSnZJxtZFYFzSN4KeAowRzSTgniKpCrRaVRRHy1eREggMCGC7RrPVS3PLTqXQmlk6lAmbiidKDgUDyqTDwCuFyPrE0M5UXjhv1nWdVSsBEjKKrsW2k3OysL0OSrn7bMnyy2oWqROSZfFLUZFiIAHfob94C2y/vlfoQewIydY/C8GFzKaLsUDqeTaFcA3HjCFxaxALji12sKHLXmyuwFFAjgnGDXC7Y1FUOUvcJ4EnC8qAC49MBtd5PwIhmUyjMoFick1pekpxQxqp8uE6TCCDaMaAHD5Hkr0Mv7ZtJ0c2MTG5ubIgepRYdGgtuo7CgzZ8DOseumFJ1a8NAUeelaNFD16C+xZt8zykLj352uBXDH7/ctgGvB20EvtN3xI6LHYxbY//13voQf/egtAblZZDY3My1MRSo+cAxwLIkoPYEpiQVuvUqP3WePfCi8B9zvaKPv2RszhtVdhvf34c8O2KNUWVIva5VQ9tDqKIB719FjWF+7iddfe0NYuNynCMs1k1YPW8Ne1+KgGNxugHqjBcfryjgW8JaqKiZVEJMCCgUfB2z2/dtN1kGzhwwXLYfbUveYesxMOil7Q/Zf7iurLS1OaDXpte6jUCxi+chhLB5aRjyVlPslA9c+unGFrBKvmUIVC9LaAmUBMEISyhbAtXs/C+RadaYwgGvfq3tf3QPb/aAFcO3nVJp0UHguY4tzLaXaKTO6tYNI00UyEPF7ZeciKgWnyUiATCKOUimH3EQe2ZkyJg8tIlbMiVIJGXxGJF9UACYmSvC7LFiqoVKp4ubGDnqRBB7/9GdQmppDPKFFd8kUgdam+Kh3uxr7aFGPYfObOFcWq0BZ0hI/2LwTUzOmEF72FwZ/0gJ/iO0B11CqrSUZ2zEWiPDYDiLODrzGBlxnG4jWgFgHfiSOWOIAUpnD8P0iPAFwtc0sYGSfo/q3c//uSl7H94yfO6VbxYuT/vUaj/CZ6zqrAK7dz5cnJ4VBmcumGV0CPJ7T1tJMWdfMGi85iP0AWmsrsNfbdrAn10KR4f2M9tgwcLof6PpRANxbgbj2vPvlCwdj0fqwDopYhMzQ7eKP//iP8d2/fAlO28Hk5JT4zRKE5HOhRC6ZrQRKJyfLmJya7MuR8zUCqVJ8kc3K6wR12RrtVktAUoKqfA/9bAnAem5XnhXPQTat9dIlyEvw9oknn8CF8+fFv5b9gTLMlDnmN8FYAobM4fB8BI15f5Ra5r/Wp/cLX/gZVGs1AXAvX74sfYzALFnC3KOe/eCsNBsBZ8ot83Pnz52TAkBeqwCwjzyCZDqJ57/5TVy98iEy2QwOLiziyOHDeO2V17C+viZknpUjR3DX8bvw/e//ANeuX5U4b2l5GZ/76c/jwUcfRq6QVzKLBXD7/HzNzYpthczPlg0+IpsYKiIe9LFBwW2EAG54nQoTcGx+11h0aEGiyR1IUYoW/imAy4IVK6GshBgZY12VLveNB66dY5lfYwxCVjTl8Kkwo/slBXCpYMR8BRm4rY4r7NvdSh071boUE5G0wfwmAdwv/Q//rbk1EymE4tWheza/7JcPuwPg3jrGufPXT64FPnr26pO7hjtH/lvYAh8VwNWmuf2Gq9+R9/To8V38VsDrOAD3/2PvTYPsPM8rsfPdfem+vaG7ATT2lQAIEKQWipIoyRpLli277HGmPJmpJFVTlcqkMj8mia1kJktV/iQZT9Xkh6ssj+fH2OVxZsqRFEsjxbIsmaQWkrIoLhBFCgQBEkA3lt7vfu93v7ukznne996vGw0QIuWUk6BLrQa77/3ut7zL8zznOefczyPyYMhOQdX9ALj0wC22X9XGSEkiL5NDMIZAUiaRRCGdQSFJSTMCBibPpiKaAl2T92IlQ4k9Y2QBquZxKmk1FikppUxfLXYEphIWFLPg4fycjHm4VUrZ30XP5qOsWxB1BeKyuMQnFJLUy+IGMzPXde8D9EQ/kBScB3BV6ItJ+xGgtsswzssgQcarPXmeD7vy+VPyyAMa0TMwT1l3pqpDfSR7LHK6DlSWengfFPAT4O3rnqqz3kks+wxNAK6HIRxoywTOGBAOEE97Vy5j4ArEcAxcK9iY1w3vE1kKHsAN2Bnr2NJU/Qt5VfRh60YqhpkHMOu9I4lhjp/toG0c9Nqe9N8tsFBdLEhg99weHDt4FFPjJQTsHq2WsfbmG6jfXkSpaLKOLNKRzUFQMxA4nkE6m0fXsVP3nXgY+YlpFY7YRMBn0wpDdeTWKux4Nd9YsgZ4n/XlfDT4TAT+SBrZdQo7+W8vmxUHcNURq468rnkOs+7TYwLFjthIn1nIJFFZvolrl15DfWNVvktTkr5Not1qolwp6xRK42PIZ3I6P4KyiYAysPRFS6qIlUkzyWeTQxFTBx7CwqnzKOyaV3GbyT+fpfcpit9nXyDxsj/qUm+11B3oGbgM0Pnl2bleMsuDulYEtkTSimgOsI517HP8kYF0dfFtPPPdp/Dyay+j3Wki1Y2wO5PB+T27MDYzgxOPnFeRkMUQD+AqSPfFT+fJuOUahEftLLEZH4N3W/t84jtM5hzLf2vwO1q7/Xz3BZG7NSwIENT6YOwXnwAME4ZhA4hrLo15bhLaqdbbePo7f4U//eq3JKfMQkQpAxydncDeiQLSTjIxk0oiVyiqMM11J2o1kUsFWNg9j0Ihh3KNQX/X2HhpFkJD3Nqs4q1b69hohfjMZz+FTzz5AUnp0SPQ1jxXddgBwB3d+3cGcHnt8fVx+xzfIqGsLXLrHnlvANdAvF4QYLXcwjef+St87Wt/iVatiYlCGguzU9hVLFjBRH56BCAIPFA6NkKr10M76qLT7SHsdtFy3jTOtVDv43rPiabiNotFmQBPPv4Ifv4TT2AwSOELX/wKrl+7gVwqgel8FrOlHKaKlH1z6yGfOyAgvVgcRzqdVXG5Va+jkE1ifm4XFvbs1pyhrBQLhATtVls9PPv2Kq5u1O+DgTscufezvdsTjQO4F17Eb/5X/9nwvYLKXHd/fP5sXbvv/ChfjCQY4EbGcP33SgvDJh1DeocHUdND/JCipW8t1nqAzSIpaxoxXMQS+C3A7Tt1t/lmD793e1TTnYM8mCj/O5RmHzFZ+Olitck707FCKb+YTGN8rIRHzj2KM6dPY/++PVrLuU/TD42eRplsEcXxkiXrHFP9CN1WHWF1HWFtA51GHZ2OSVlafwf3sJTJ9pOKl0oqXpBUMWVwU2k1KIg1qjXQgbXcE7I5k9ri51KKMMviL0FX73VJJktPfrTdVgsdMmdadXQ7IVoECsVGJKBEyUR+ToAEzzudVfGA7OAB931JtlL5IqPiQ75AELekxqlUmuoNWbBKGRGcYyGSXt7dVfQbryOqv4xEeAnpRAWJBLvYWcSMEFC2z8mziw0mMD3pwEGuhNYdr+K2RykMSAAAIABJREFU8/P0XfHcu/hvXjPZA2QDBwSbPUvSD39nK+H9tbTWEG2ljG+QRo/+gf0UBo082q9PYfWbCdz4q01cv3Udi71bWEu30aJkbLKHXUd7+E/+6RMI5lakcNCPMpKK7vVbklOOor7YUPZMWRA2SVf+5L6QigLM9B/BbnwcmdYurC8vYfXNJUQ/6WButYjdyQk1B7SbVdSaK6hHZVQHdVSCFqpBBzXKLCbSAvZ76QDtiC64Idq5HlrjQHrfLsyffghzRw4jM1Y0lRWOKTbsJYAWOug2qmhVmmjWK+j3bqM4torp6Spy2SYC+cuOJId9p4uatjo9bJaruHG7gpUyC99sxsyjzyKz7Dcief72ydLsBxgLBpjJBNiVAcZSPWQdMMlGxlTAIhbXWyDFJhiqFLDhgaxvNQxo9qmQ3qWPMFU8KKFMSctBF11E4uiSOUr2Jtd8zg82t3F8JtMm8S2pOs4NjgUW56k8ErYRatzXrElOEnUG9vM643K/nS7Q7PQQDSiLn9WYTSb7GrcmT2zxmJfqthqhbw4hu4JCrOanRqYpa+ONSg/1CplSfaTTCWQz9LhlI0kPiaBnTD/5bSaNievUYgjoCDAmo3aon8E5Q+DAmrysucb8hYknD3Sujn2uWuhIDpNn2pPXLWM2CLiiNHanRznqpFmP9JPoRARuA0SheeDSC45yz/LqTVPi1FjE3g+X4bSlccZUVCMFhyD5nmwQEZhkktR8dpJm7lKWO4l2lEKzk0QtpBRPHqXJGUxOTKuYrb2DeZliXRbVjeXCRiKx7sXwtiZC/rdXlOH203GKM3HWDIvnZO7y+uhNFwe2fAFXLDZeL0eg+7fff4Z7nHJP8+e2LXfUxMr/JoBbaffRIlV8h6/nn3tuy29jEeh97fP3etHvf/5fqBBfqdZRrTXUcHPgwD6BuJ2Q4EFdeaFJnI58Ku92zDviuh0UsN47gGsNENu/tueU/l77uD4O4NJKhDYiCwv7cOjgQaytrOKVly5g5faK8j3WJ/IZsrotXzemJZsbkmomqDfaYnfzM00u2XnVCrw1lS2dT1wla6ebpiY5+/INVtuVp7wVg+odyQTyUkJyPjwcTynuUX20NVYjTExNYt/Bg5ia26WTomynM4LesZGdnx2vX3hGZhzA5Tro1777AXCZO3r1ppEqizUr+f/m/ZHvpe4zG5rM79qa+tQ5YmBovy9P0Watbl0k6syhQH1CDfy5RIAC5WALOcxNljBWzKOfT2Pq8AKKe2bRS9NHMyXVB0Y86WxSDFyqjRBY29ys4PbKBrL5Mbzv8Y9gbHKXGuQmJsYFqLBJh7L8zNf7vRBU9aDywICKPlR1GAI87HfhWkaA2XpiJEzP9VbWWKbMJpl9tw53ed1shusFyOjvPfSCruwAEoOuGuuiTh2DQQMDNKVIkkpNIRHMIOpmnFWJrelxuyJ7pj1EbY4JA5UI4HZdbkMAV+oDBJscK5rPwgO4fu7M7NqFw0ePIJcjy6+HQdSSvQAvgWuoFHZcXPY3GcC9m/rWTutVPNfxU/ZuAK5/P+8lPWSfe/Z51Cp1sWHZvEnAc3FxUYxXL4dMBurs3KyYsRx/ZLVS2vjosWM4eeKEwFuCsjxnAqEEX/l3Ph+bgzY/WE/i3CG4SiYr7a48e/b48WN44YUX8KUvfnHIqiVQS7btU089pboOj0evWwKyBHQJyvKzeD783I8++STW1tZ1XWQK81oJNtN3lyDwxZ9cFJBML96TJ09qPL344os6NhXjHn3fY/j4J39O4++rX/4yojAEx9P87BxOHDuG55//vslHB8C+A/slEf3d731P96U0MYH53fN4/IkP4djJE1LzsTGpp+PUc1xDnFNasQZep8DDZCD+tW2/2F6r8e8bvmWoxOPauWOA7qiGwwZNI3JYLZCNEmYZxjWD883+zri/q+vvi31rDRNePpnPTaB8FCGdJfGEMSp/5qRO0on6ruGog0qtgfWNMjarDcVlrGvSLtAA3P8mdo9sjbn7Pn33qOABgPuew6oHB3iXd+ABgPsub9yDt723O7C8vHynmPGO7ao76Cbv9NFe7tT2q9jXqLt3J4B1JxDh3QC4o7rnnVOKG/n9AbivohAaA9dYKWTMJgXc5lJpFJMZjLHASGZekJCXV8exX12FC4l0Cv0U5Xr7IGHBJMNc0ULeakkFxvTBTVJylZ3cqYQAXIG9KtdZ56oS+ziXJi7JQnCwR+liFhVNbjhKBej542yTyRJw64puxmw1eWSTcnN+uAI/DJQ2iWQGu35THSApMxTr4BIoTUlEFl+k8zkQA9dLNAtMSCfRTVDGLEKWDB8fpPiikhIUA75VqvFqI65bjH4xklJiACgtIWPzWnGHvx7JGzEIkfSgS7IoW8zzHUTmjcS6OgFlE7JzDGkXMvh77LuffUJqSYUBuz4g9j/5mmHBw8nUGAzNRI7Pg6p09P/J4/Sp0zi4sF/XkSQgWK1i7a2LqN2+hvECu23pu2eAuLzTKEmSzmGQKqARBTh49lHsPnREBWgVoxkAJZMqrtN/o1armwdPAORyBITTujeSAdRYsk5bn2jqv5nQkBFOIN49ZxYE5S9IH1x2Fzv5KSXULDKyKy8KrcOS54g+blz+CW6/fUnF/Fw6hdI4GVtZyTsTgONYzqbTKJDlpKIV58TAPDRTKUnnMrkP0kUMJvbgwCMfwu4jJ1SA4vmokOrkwHlvmAB42WRejzGzAutSdwCu/JWyBJ6K+huZTQZuj8Bg/1w5bvhaXzTxCQ7/20sqE8C9desmvvf8t/HihRfR7jSQHQwwl05hLtXDiTMP4/Cp0xrDLIxZsZGTn/818tGxYv7WtdG8UEdf8fXwztc7uTwLe2O8S3u/sX5jn7BtKRwV6Oz1JpnufJL9WQwDf99ZzmaJrc0eDklzTSuO8emALBYkyQ5/4Yev4stf/QvcWN5QYjCRSeDUwjT2ThYFcFfLdYStjhhoLKxy3I7nMxjLJnF4/14Ui3l1bVaaITqcT2xwyWbR7idx5fam1pZf+9ufweHD+z2n0cnUjTagO+7llv3tTsB168Y1uuadCng69g6grb+vbBqJPdWtm6JnXiYSeO3N6/g/vvotvPzSaxhPJnB6/x4cmp9Flr0xYoBzr3FyvyrMsNhvvrnVZhtrlRpWyhWxGtpkbsnb0CQ/ta4RXE/QPzTA+YeP4Fc/8wkVz77yla/j1u0VzcPpQhZ7SgVM5Og52lUCS1+kiYlJeRdlKZXGZLw/QK1aRlSvoJjPKuEna7FcqWJ1bU0y18uNCK9X+1jt4KcAcGNBw90oM172P3bPf3ThRfzWb/7no9vsJOric2BUyLiT5W5/85/t9yDuL6MGHr8u+LHEwlb8uW8vqAylsrbM6RHT15qut6o67BQD3Su6u6PgHrtnJtfrZM31+9He5eW0qIxB9JANLrvn9+D0qTM4e/osThw/ibFCER2yGmsV7f/yrhV4RE+9ot7HPaIfdYCogW6zhrBeFoDqi6bim4jB6hq8aBPBYhrPxzW4kSdlN59rFqF3UywQWzdJmVIrYmYyJnFMIFZsVTUk8F1EaEI1FHTqVYTNBgaMx6IQ9WZdjQ62y3H8J5GS77oBw0KCdBCnkpCgVCo9nAi6FQXk5goFky/OZVVwELWvu4Fu7RKi+qtIdS8jm1hFKtEUmMXvIEFgVt4NVtCVjLPxcClb2I2Maew9QNlE7wvEGoVOwtrL/BuDagTg+t3D2Eda8W1dGe7tXQRkGUYE91II6kWEr09j45k0Vl+s4drNq7jaW8Jquo2G/NojB+B+GIP5W+hTLSbMoEcmYK+huI37sABhxmxdsl/6JnGpGCdAup/ERO8UFjKfwDgWUFm5ibVLi2hfaGH2VgmHxvfrebYbm6jVV1AN11HtVVFGExWEqNP3jgX9dALdVIB2N0SIDlrZCK2xAOPH9+PA+89j9uhhBJm0gU6hsQM6lCNm8w597motNKtldDo3kC/cxuRUWQBuUs+FBXfH/KFMt29uJKAX9VCudnBjpYHltQY6lJwcpAVcC6VjHNXtK7YdSwBTqQGmMwOU0gNkyAaVBXgC2SSbDNikFsi7OZc3WW6OKcZ21jDB2Jn3lr7NFKekZgeb5LqIBh2YwKVJ65MtKvMKssQ5PintLcUSk9fk2O6TTdsO1TBHmcgepa/VweKbIqgmYvu3wPd+QszeRtgTMzVXyGMw6AjATfDbAa2SAfVFey+BozgyK3BMBXAW66mQ3kkgbEIM3Ead46Uv8DNHEJfpAVm9klQlk9XYrARzZTvD2FOyyjb25W3rZJN1LvTRdDLoyodSCfQCMvx5frb/GvDscgOOUTXcOQ/cXgIhPXAJhg+oZjGQPHVEK+soAS5hnbYDNFNAJkXf+AFy3gOX7Fv1nlAO2s7d8be0dnnwlimK7BDks2uKGR0BuCm0o7QA3AZD0GQWhfESFhYOKDa1hIb5oYG0bJAiM5GNWmoycXudNTCa7C5BCMYDArBcc61vFrO8VREoBlSJcgwzDwbwPQJnZPMzkpf1soiUkGWButloqqDrQV/OuTjYQVnqatuwqZ2+dgZw4/HWHaKRw8OM8s2dj/37n//nuP722/Iy3qg0UKnVkc/ncPjQQcxMT6LdbqJerwi8IrgUOLUlH/FujfEs+4x/bQd1FM9tA7B3OrPtr9m6p9tziX/518ePr+Hg8k01mDDeczkYGcftsIs9e/YIULixtITLb1xGo15XM7kazAn6qWnPyaOrCZPjfYB2ixL2pFdyTlKa18YB91Fjy46UYe5JW3Zxr6+ReBA3HmcRBOAX57fAZbLu2b7CxgHKpuep6JFT3sVv+kmOTZRUB+ly/rO+wO8dGqn9PeRY9nn5ME9jA7dTVrKmlZHcLl+7EwPXv565I8e/b3axuG8rA9fvz5LF5+c4r14P8Epun3sxGzGo+OTiCwlfOSUx1kHG0mkUU0lQY6eUSGAX2XrFLEr7d2Nsz6wa+lV/oe831TjyKTUoUJ2jIm/STQG4E1O78OgHnkC+NIlEJomJyXEpdnBts+YMNoSFxpzsc81IaUtjsxkCerBzb+BewZqURUu0meJ+wTAmzeEylNq3fLNPANc1iKZlEdFHN4hU7xIu5RTeWC/AoGMsxH4WXYK3BJHR0nMRgEtwyPltqnGSwCzl4jsOOKJca6uBDlVWECj2iAjgOlCdNYhsztRZ/LyemZ3F4aOHkaFNE8dS1Ea/y4Ypjndr2Le59w4MXB8bugbLeP3HLdzbGLijXGK0huws0eznzr08cO/IK2w2bJuao88c5TL+daO/+ZSJr/HrDsfHd7/7Pbz84stidNOPen5+XoA4AUmCsnx9qTSO/Qf26x4TpKUcMnNBSiQ/8cSH8Yu/+Bl5y/7u7/6unuXU9BQeeuiUQNb1dfO6LuSLGBsfw76FfTq+5hYb651cOdm/pdIY3rh4ET/4wQ9Ux+FnM78kQPvd735XzRU8Fs/xzJkzeO655wTS8ngEecme/Tu/8Rt466238aMLF0BlOjb/8xhz83O4+vZVXH7zMnpRT9LMR44c0fHIBOZ+OzkxgYdOncIjj53HjRtL+KM/+EM0mg1MTUzixPHjeOjESXzhC18QWMlrOfXwGVD6mQAux3FpooQDhw7i0ccew+59CyIr2Jf3QpbAuqmG7ADgagEefvkm9J33QD/+tvggeCKRb2AeFlRtPoug4vIEA3DNCqXHBg8nn2x1P6vvqvZHAJfNnG4P8nEClT8I5LN2nM44Bq6IFjnFq5TsbzRDSSizyWp1bRPlWgPM+QjwMqjibvjb/9Pn3PYbb4i+1zXv/LcHAO5Pf88evONncwceALg/m/v44Cg/5R1YXl7ZBh14Xb/Yge6DDbLlY33eH6Pjjgqk9sp7ygH6Le9+DXrc6+88zTun1T/4376GF964ec+7VGi/inzn1WGgT7ZsNpFCIZVFMZXBRCaLIouSTB7IGGMYQolKFpYIfPW66FA8L2Feq/Qy8QVHFl5MUpV8DJPSoQyyWEPyyk2gx5/u1JlkMbFisclCa/d8vNSNCJYEcE1KmSzcLhOgpAXhDAhcyKC3kpHCyJuJntJnepwyAWHCx0IJ289dUcCKjMZQ4SZtqButWAZIUHKMBQvGGGknES0Al+BkoNeoaMS/E4XIJAWcKrB3YbZqLyoCGtjpoSh+Brs7jQFoYGK/Y9mPlz1WMUJFUn6k88dyCaOjNdnn0B9YFRUCm7zH9EGzDlMeS0mKK3BYo/9IZsQH2L6AEU/GfRI4LOi7QF8FTp1PT8RXASe9AEcPH8XZM2flG9lpt5Eh2FipYP3tN1C5+TbGchmxbuULIRkSegDmJY/U7qeRHt+Fg2fOozQ3py43lwcaq2MwkJdQuVJBpVJVMizvF/m7khXkvMV4ji548xLKvEeSpxSAa8UiS0gNwPWSywSG6YUh9m3ELnDKPLaQo29gNovW5iquvHYBqzcXkRhE8mAqFvJK0JlssQDBRgUyotMq3DlZVxbwWHSgbxqTrdwYyokiDj/2JI49/JgB0kr+jJuteeNY7N7zxhcPdO97PUnKsZuS37wXE/QNIlux3VLSEZdU5n1jsMqOUx47nrj7ju6hNw/6uH37Br737Hfw0qsvI+y0kE8EmE2ncGA8jUPHj2PPocMq0pJdKil0+kWreH93+eShDvGWJXcru2/7guWLdW41tQx7uG5uZe2/85ZgAO52QMh/hv/pQSzPRrzzuPa5YmkFCbRbIV566QK+/e3vY3mtgnKlhqlcCicXpjFXzCKTpIQhGS8Z+apaAbaPTrOKRC/EnrlpFTipJlhrRVhcXsHK+irGS+MoTM6iNshg96H9+PQvfEyM73jxLF5Iit+X7SDZ9gR56321gnL8Pmw/7vbX295mz4I/ua7f7UvnC6Dd6eI7z7+ML/1fT+H28ir2jI3jiTPHMVvMIRF0TV7R+YSqYKTmGmtg4ZLb6nSxSRC32sB6tW4/m200nRKBlAeUNLHwO8CZE/vw9379FyVd9+WvfB2raxsqpk/nM1iYKGIyTyDLCnrpJH20E2g12wIJmOSxAF8aKwJRSwDu7j17MTs7j3K1ikqlpj1nrdXD8zcqWKy2f3oAdwim7nDndgBwL2xj4Gq/0xi0ex8vusSL3Nvny/A5ywzeWSi7Zqn4GBBg8A4ArpL02LPf8n6/hQ+lOG2MbZ9XOxdvRvfkbvNwVBS2Pd5ff3xcip2dSmFiagqnT5/Bkx95EqdPncJYYVygPYsnvXZdnddsJApSWfQTaaRZdM2PCVCUKgMl8cluaDfQbTXEcvAyfYFT+hCTTn1jVM2wZjHuvSzAeUsoLzVv98x5dvGPjnlGAIxsRhZOqNjAn3wP5b+6YQtRi+dgLAt5adImod1CyOvoWCMSxyULKlyTRXvl+z0D10wuQUkyNVFJrjYvXz4WapKpCfnl0tetF76JTv0CEp0ryCbWkEqwQYnFQat00h6AgJJdtbFxTPY4Adq2svufX/KWlkHuaP31oO1ozNq98K7XPjDUkYUt8r2mfmIMXgOiVDftU+42g2RjHL2Lc6h8L4uNV5u4fvMa3mpfx2o6RI2FGjRROtDB3//cB5E9sCarj247hT4B3H4LYbcjoKRHFi7jyxh4q6VOLJ0kCtEh7Cs8iZnsIVRXb2Pz8hIGr3UxsziJ/ekDSKdziNq0elhBubmKSrciALeKNhpBTwBuRAA3nUTYDxH2QjTTHbSLCcw9ehJHP/o4xvbvRcv5A/fbHXSaZAhHaDPY4jhsRmjTj7lzA+nMEkqldeRzTaeGYZK3Pv50gjnD+IIszWqti5vLFaxutNBoAxEl+d29RYfNiQNQE2GCAG4amMwCWQK4SUoPB2DDoNRPsmSrp8WgzheKkh3n+DHPc7JQQkTdtjG2Qbk6AroEbzuIBgRznWcvCNyTKc6is1lqcPyKVe5+mlRnKAYuQeEBZbuF53NccF1xTXsq0qfECq01I5TrbeUmYyXKmBPAJQuX49dY8NYwx7vlo01354KUCn8McMn41riI2DBA1ZUB6tUIrWYkUFaNeZJp5f3pO/CWjXvmJUsZQsaeYvyqcdV7kDu2r2PXaj1WAyWQTJP91VXzIh+e1mKtpTYYrUBpAgksFhK0IFuUgGOX0skELcle7Q4QhUDY7qMTklFMsInfA6STQI4elFJE4jfnq4kIeADXWyDQg5LPywO4xJzEwu0RnCCbnOBtGo1WArUGJbbTKE1M4eChQyqAMybluidc1Y01NmUyfyLLzNaK9FC60oMOpoZkcaWUbZyfu+0bas10sedW722f13AflziPmjhtv/IqAJQvtXPoIQypamOSmCze2u+78pC+vdlWbLbT150A7laQ9O7wrY9q787E+Ve/98/x9uU3tS4SnN8oV1GvNcTAIqtqdm4GjWYdm5trauoJ+ianbxcsyHuoaEBOpNOQGV6GxaJxoMSDHj6u2Cmu8+d7t5jPmri3fo2uMV6/0Dgg8OhAKq65BAjCNvOvHmamdyk23lhbFwuXUpacH2TlM64WYztlHpcEUsmkanO97LB12QFXDryy3cUB+mos856Z98gcYierRmdvx+P+7ZvEONZ4TtzXmGfxGXBMEfzM5rku5gX27N69R2slLaAYI7COwtdZ/4hrtNa4HhEJNNvd2saX+ebteJ6ynYHraxo8HzXnE1x20rt8PwEifnsWr2+K8uwzH1v5JmIjqpoKhbffESOXsQ1tISQNPaH8hs0UvNOspxQLBUwW7Ts56CLdaWNhegJ1btz0MKbaEDU7Uk69LNFHLkcAd1yMZQIna2ubuLW8hrk9+3H20Q8gOzYmJhxBpGSSSjlck1lfCeV/S+n8ngBc13SuvcdYs9bTQTKBVZn0HJwUtCuzWDTjWLuMldSUzNqTa7/ncXp+QZH9gAV+Q2bygE1/VLji57bMIovqLpLyZ+O91SrYWdOjpGsYYtBqolNeQ3VtGe2wjdT4JAb5MbAtj3U27j/0VmZOz71EvQn0Wd2zW1K2Gda02GQUtcCONs4pNsVwL3X9+y4+Nn5kPF9wXeY7sr+HuYVlesOJEo+39RrfrB37Gf8MWw/cXueOwn13eFinwudfMUqNRmuMViq35m8HcH3NzvVh2fVJucI+guzVL37hC3jz0mUBrPNzc5ImZt2Ef2MjD58f58jehb1qvn/p5ZdEFiAwOjU1hQ9+8AN48mNPSsr9D/7wDwS0kwF+9uGzOPnQSTz91NNivrLpaHZ2lwBfShKTvcnzYO1lYe9enDh5UjLN5c1NHYP1VO6BjKe4P5Gty3NaXV3VWDn3yCP47ne+I5CZscDU5KT8dn/5134NX/4//xTf+c63Ua/V1ET30EMP6TOuXr2GzY1NzExOSw6Z10oJYILV3Gt5jtyXzzx8BouL1/HVf//vlfMWink8dPwkxsfG8NWvfk1jj9d+5OhRLOxbwFe/9jXUGw1M75rGkePH8Su/+qv6SQl0GwOuUdXt14rnNT48G9eNvy2Ny9tUnRyHd8uqPNzP3JCJ1R40l4b6574R3WJ4v8+bemGk2FOMWzLdY/7flGunrzwVXkjgoA9uSJW7ZgvVWgXVas1IERmybwnikojCODeJMOoJwG20QzFwV9bLUsxgwxsbZdWcEiTw2//jb269pHeBhvFa9+7d/y7eeY897sGfHtyB+7wDDwbefd6oBy/72d6BHRm4/iNUebt7EnXXM9kC4PqgSKHD8C13Hta6REcf/dN/7s6nunVq/YN/8VW8cOnWPW8iAdyCA3DZ5S4AN0ghl0xiPJ1DKZlBngyOZAIteXoyiMzI/4ABYjjoIRx00WZXInNDMgvVuW3+tx4w5HEJdmYZUErmiAXLlNiqAj6dPJE8aViE9/40W5g2hmMKwI36BuAmA0QCcEXHU6etS33QrLNLP0Kena+ptIBNRe8Em5jIEAjxssrbupIFZqi7coBUpy/5Z2HABEU96ExwmKCpWJzGch1kkhhkUmLPugbN0UggG9gxLAUiuWEyBHDVydoVgMtgXwUNB+LRN0xgr4BY1/XqPCFVXGHBStWUvn0ubwITIia1/BxJ3Vky48EU3ql4oTte/I6DNZ7x6bt/fVe8BPLkH2HSPyzoFXNFvP+x92P/wn501c3W1f0Jy5tYe+sNtFYXxTpkcZkyygqEJE2dQdhPYaPewZHTj2LP8VNIjY8bk0MybQSlrYBDIHJ9Y0MypvTJKU2Muy5kKwBZkh0DcK1MrvnNQqD3zvWd33x2lC3y/80xwqCahcdOhzJcLAZ0xAKR5POgi5Ub13H9yiU0qxtIDvryPyOw5gttiUHfpMMZkLOox+5jJ6VHfzQVvjMFrIYpnHj8Ezj7wY+IyWHPhM9eT01fkpZ00jz8b/9vni8BXH4TgObrWOgwORj6ZVm3N79YjKIMDP/OBJBfvgjgAZVhc4ES1x5u3ryBZ5//Ll7+sQG4fNdMKoH9pTQOHz+BfUePaUyJcyvyrQML3gOAu32xioOK9jencRV7YRz82QmkjB/T+//uBODGmYf+39vPZwSK+qKXdZturG3glR++hNcvvI61jRrWymVMFDM4umcXZrJpFDTe0/KaYZJFdgK7y2vlDbCyOj05jkIhjyBIY5DIaI0h3NCir1Sri15xCg9/4DEcOLRXzzfOmogDrfF/7wTQxu/PTiDaXw+AO2L2rq2X8Y2nnsc3nvo+mo02Ds9N4eOPnsE4PcpSlH43mUz1p3BQDeXtrEmm3Y5Q51iOuqg2QqzXmlipN7Fab6JFuTxJx1uDENlFH3/iPD77qY+hXK7jS1/8GtYE4AaYzKWxf3oMk4UUaOnOeUoJe4K3rH8WC0WUxrmuQGyvdrMmWbx9CwuSympRCaDR0Jpxo9rGX765jLfWan89AK6GvcUIBHB/67/+h8NhqcKX22G2g/r2tq3+uHeMZ6fuoEPEQOD42DFPzbvHKBpz2wBcFr9GxR57Jtru3GeM5tE9wxOb8TFoLATMAAAgAElEQVTbA/9q//4RcO2KsbwbYqS4fS5IqIAyv2cPTpx8CI+cO4cTx0+IdcvxVCtXsL62hiIZdGS/ZnMCQuhjVpycwdTsPJIZ82TlPseknsBpN2xrb2DST/YJ97hABQLu2QQ5bH/nTyvQSix2qDbiwRdfBFPdlnGWCq2UN84KTM5oDTfPeAFInVB7Ff9Nlh+9m4nqkP3C4r2+w1DAo+HDvnhiEtJW0PMArgNF+Dt6q+WzGC8VkM/Oay+PwkW0Gi8g6L2GYmYNhUwHQcAWPlO+4PQUrjRsqHHecn3KDpOZZ53t8nWnSooDFe7FBDHZTeeERxsEAbXsjrfifJ/yjWLFmrQ6732CUvJIITnIIt2cQuLNBVT+KoPyT5q4cXMRbzeWsJKkdDGbDevIzDfwd/7xeUyerKOf6KPTSjoAty2AtNMxoM6YnBiyb4esjn4S2e489hTeh12FQ2hXK6hdu4XExS4Kr49jYXAU47kJ9KI2mvV11JrrqHTLKPdqKPca8sFtMG5Np9DLpsRCbffaaCVCtArA7PmTOPqJJzB2aB9qjEGiDgbtDrqUFCXAzCJtt41eu4cOi77hEhKpaxgbW0Mu23A+j6ZkIADLxcROX9jh7FTpGKDaiLC60cSt1RqqjZ7kdyk+gghqkswPBiilgKkMMJEBiinGOmxOg5R60lnOGUrdEqTIoVAYQz5fRIpzJsGmOkrk0qu5Jc9OSidH3Q6iXoguQnR5Lca1FHBLj3TJ6bKRxwG4UlRxYJCYER0W4dhwJ10GF+97ANctVRo7bJpKoVLvYK1cQ6aYRXE8DwQdSYCz3miSxo7F50DRIcClRIJqGWRmMiYfoBdx/HGPSoqJ26j3UK1Slq8vBi7nI0FRecwSyFWsRwCXwKgDm0QHtYI+m0mHiiV+CdZabMATY8eAQDOL885vWDGM6fcYS9wB4Lx3BOGjHiWUPYA7kDekSSgPELYY63YFLqcFOJOBC2QpiU3wlkoxPFfKQbvt14SA7DwJ3JKozXVFDFxKN9MbXB7GARrtFOqtJGrNAK0WAYS0fAX37N0rL9N8wWwSzIaHMahdCZWKvLzocG2nepAYMmRKp9TYJbUm5pJeZpnqCNrjLPaMAwnKKb3/o5fBdc1Oo9f5pjVDdy0W9p55ozxrea2MV16/KnWVnb7iAO5OjNr3AuD+/u/9Nt5+69IQqG62KCvbUCw0MWXSmHsWdqPRqGH55hLaklXvmDhsYHmTKVSwGSLlWHQxlQq3sG2PHbc38L3zTr0l0naFfIeaa2xvjSEobWvqGQaWaX/1IBf3jg5Z7/SIzyHtAFrmOssrKyq889kWshkBhNwntQd2OmJ00/JGzaiU7meTE/MUFdHN1304otUsPmwXf8dL9PdkxMI10M7853muxlRlPsZ9mLml7eM5xSHTMzPYt38/imN0F3fWSrJXsnPyYz8Ofhs4MQJw+d/DRlvXyGu5qzWIm9y//VuSztsAXH4O30/wlo0KPg/QeuRUqPz7eR5excnOzfbkuIw5j+XPaWJiSmxjY8RTsSyNsbEispkUZqZKOHpkPw7s3YVdcxNYLm/ixtJt9Kohin1K8tMbvo9OuqfnWhor6Pxq1QZW1tZx8/YqDh57CCdOnUOWXut5euCWNL49oEywy86dY4oNSbFmQS+j7KVXXdPCllg3Vm+y34+aIneMnR2gHX92Q1DdrSWSb3dxCxu8OwMCuR0kej0kOl30wgbQbKO3vozG4hV0KytoEWSamgVm96OXLaopYdDrIqtmd/OgJ5xMq509C3uxe89ureEBGYZRS6Cwun3cuujH+KhZbqtKlr+2e8/5O/1z43ko79f2no3458XHdPz3W+N735Cz9b7H4/07893h2W/JMfzrfF3n+vXr+PKXv4zLl96Ueh7B1MOHD2ttuHLlipi23KvIVD179qxqJxcvXhx6DxPEPHfuHE6dOoXLly/jT/7kC1heXtacJ0P29OnT+PrXvy6AlJ/JPe/cI+d0DDJ2OS4pfXz8+HF88pOfxO753Xjxhz/U59Kjlg1O/DvrODyGzTsjy5CVS7sAArj0ryWoyObuMw8/jC998Uv48auv2nmmkspv+O83Lr2B8noZxVwBhw8d1hi5vriIn7zxhmpABG8/9MSH8Oj587h54yYuXbxoTfj9vli/BIm/+c1vot5san09fuwYZqan8eyzz6IZtlEsjePIyeP4xCc/if0HD6k25hWGlGu4JEEqRNq7tzJut+C377jy7vwCGxc2T6WK6LYYP6ZGNT5TK+xTQpkNHlTW6xhYy1xKNh+MKyWrbIQO/808nwA8f47WQ8rK51S3ZINcSP/bVohasyULLQK4tUZDSZJXUuJ9+O3/4be2XMi7uQe8tgcA7rscMA/e9p7vwAMA9z3fwgcHeDd34J4A7rs5oGUBQ03/eBAUP9xOAK4FfHcmNfd7Gnevp46m1+e/9iI+/9UX73lI+t+Od18fdt6pKCPPkpSA27EgJZmiTjBAuxeBTlPj+aL5rSYT6PQJ4PbkzRUlB2LVJglkeaanioYJpOhjOoCOK4aoY8UQEO2ZHZyK7gLp1A3pwNg7AFx6kQyQFlA5kL8rWbyUYxYDNx6A9wdo1BtK0IrZHMiSEYDKZ0amMIPgmISxbhTBZRd8sPgq0Jlet9LoDNAna4IgrmMJk/FKyWI+THZy0ss1yKURSQrI2FFumFgXppPsVYDBMSD2E4tWJp3LgiS/ye6V7LH78gCu7/aNF8BZWGGiyG+xYFVH7avoI38HFj0k1eac5VzBPX6vdhq7cbDHAwGjBNPYHSZZbMFT0E/gzEOncebkaRRyeXRaLUkD8bq7tSpWKaF86yomijkFvQxMJTspj4gUwn4SNzeaeOxjP4/Zg0eQzOVMZo0AcEiA1e5HvdHE5uaGEnV5gUyMuXMx0FNjTzfXSU6pkGMPWhLKGWM06Z4LLOqrIKCx4ZK2DlkeUaiiI8FQMlyVtCfovRSgF7ax9PYV3Lj2lnwJk0FXIC4LgvRAYkLPIZmj7DKDcAK4ZN2qoGpeTOEgwLWNNs49+Rk88bd+QUmnelTFcDA/UgaU3n/I33sPwPJvPC92aTI5oKcLkztL3BND8NZLLTOZZ3LAL2MbhEN/I5/4GwucRYAIN28u4eKl13HprUu4ev0tRLU6xvsRTu2dwsmHH8bew0dVcMnI21DVRgMH3gOAux3YuRPwuRPAjS9w7wzgarTuyMCNd7PHE4CdF9CtAO7mehkXX7mASxdexfpGhW5/KOYymMinxPYsUoaomEN+3JjaLKhxbVpfXRHvaHpyAmMFA3aDVEYNMxGT8UEf9WggAPfU+9+H8QknQ+hOansCHS8wbQe+tifn20FqHsu/x8/37WvA9ufj/5s/78bAHa1ZfTRbEb777Cv46tefQaNaw0P75nH+xGF0GjUVjMlkp3S/L7IZsMj5NJDcYtjuoEUvPBZBen3UO32s1Nt4e2UDy5W6vVZkxgHmpkv4D/+DX8K508dQLjfwhX/3pyoYsaBXyiexf2YMU8W05CPpP5zP5ZFJZZGkhKtsTK1gzM7mWrWi/949P68uZBXOXZHs2kYNf/7aEt5cqfwUAK7bp0dt5jsOs+H9dhv+jy68hN/6zRGAq/UkJl29ffz7Z75lvxgiUaM+M3q2b//yY8CzEmy9j+1Jw39bYW+4V8UKwjvtK/f6nf+M+LjaPr/9GB2BtywWWGHffDCtKMy1WkWaI0dV6GAH+dTklBrQCLQyga9VyGaqITPoSimCLJkgnRGImyuWsGt+L8YnJpHKZAVYkEFhe7d5sEoxgwVMdm9LCaHlZD7tfhiAyzXVvNkoeawCa7crENIKwY4F5OSXCSgx6U9nTQKZAK6ajhgnqAjRc8WdpIAYeW2xeF2vyRO1IW9egmXO415gqwG5kmymBL9TR3FarvpbKp1EcSyLQmYSueQA3fAy2q0XkU5cQanYQiFnHtNSMPFenDbd7P94Xxi6UE41NE8pNjTlc1mRgAn8Guhme/Sd67ZbU02jRdKwBt6aN72+O5FYvSqudCJTWAkyCJBBop9Fuj2N9LWDWP9BAuU36lhfXcbN5ipWEaGW6KGFCoLpOj77n57A3LlQ/qK9MKlCTtRtoUPfq4gKHN4P3IFMigtcEwJj06iEydQRTOT3YsDzWtlA+s0+kj8cw1z9OGZLeygGjE6zgnpjHdXOJja7ZWx2a6hRRpnAcSqJbi4ttRYDcCmj3EfpoYM49PEPYvLEYfn2tumPRwC3bQAFJZcpkUiAo9dpI+rcRJC4inxhGdlMw9ifgY0Nk6qNgRSM01xcyXgq6gaoN7q4uVrDjeU6yvUu2tSzjBJId6GmrfFUgIkUUEr1MZEPkE8NkElSTpmesgmxb7P5jAAKAri5/JgaEAjgKkZhswOZ410rnFHNpMtCWqILxrUCcAky0bPV2W1LnYUFQbHHHaQqhpOT+Ow7qVgxq6RX4kAOQXzGhuolEXVTYuCuV+pIZTPIj/G82IzXcyxTAriUMXeyxhYdDGXYrTDo2N4EONgDSllMesx2E2g3gUqlh1Yj0j6Sy6TlI5tIdM0Pl3Kt9AhmXuTUWLxcszVx2trJuMl+75rh3PyyZiRj2ds64eMXx650HtkMjQmsGnCblJIHGbjd/gBt+v9SVjnso9M2ixaBtWmTT2ZjYZYNVAJwTXGdIK5Tflesyg/m+OdnMBUyeWw7Phm49K2X720rgUo9QK1Bv2Vj044Xi5iY5jp8GBOTU5bv6JptrVYOLTUc8xKPupEagBmnywOSljBa2WMAgpTpXbOOGkOsGYVrJ4vY9kVfX5N11Lrn9y+fI8YULsxawzc8DXeoYRPSzeUNPP/iRVxdXN5xn/YA7t3kkN8rgPvWlTesIM57RsuOTh/lSlMsn9LEJB4++zAOHtyPZrOOG4vXUK+VTbK8Hzno3fZGAd2u6L09NngvAO72uEM3Sc92FC/Ya0aArhiEyn0JCjLldYoHBLv0Nmel4aQy2fDLcyeIQRYu95WJ8TEUiwXthwT7KSNKxibZumx+9HoOagzXeuj1QjyI+9Mp+MSBJzH31RdsaypzP99cS+CRDbN8PZuUGUMQBKGUKYETAkW8E2zSZhwgtmRM7tXGbKzBWgxOy2c9gOpjpSFIsQ3AVUzuFJw8A9c3Y3sA13vQD5tXXQ3i7gCuSdR7CWev3ORz1cnpaeSLJZMppq1Emg2rOeQyKczNTOH4sYM4cGQPJnaXsFau4OqVa+iXmyj2EpCZCffFdA/5fBZjhZxA5mqljrXNTSzdXMHJ0+dw9OQZ2VuwEZYALh+C1gnGVARgtI6MxtX2WHJ7/BjPk7bmOztO9S2/jL/Xf84IwLVnJX9q2SNRqYDyy2xqaiPd7yHRaiHVrKN6exmVpetIVNeQ7DXQ6EUIS7uQ2H0Y3XxRSgDsHMplaXvBhjtaFCTF7N67b7+8SKkEliAQFbUs1lSgZY0tbvbvqNQTv+b/NwG4cYCW//a5sH8Owzoe2e1BAAK43/rWt7B47boIB+Nj45Ih5hy4dOmS1hTWVg4cOKBvriPPP/+8xhQb3wnc/vIv/7KYrPSG/eY3v6UaC+c0wVsCs9/+9rfFwOXcn56ZxiPnz+O1114TQMwv1qvoT/vkk0+K5fnv/u2/xSuvvKLaDcFkNuMQrKWnLY87Pz8rQPnEiRPywOU1Wp3HZNhZz1m8fl1sXc4VgowEmvmTnr5cB9PJtBi5bBq5fOUKrl67pvVnYf8+5UWHDx3CM08/g2eeflrXT/D2scce0z17+umnNcf27lvA2TMPyzf3zcuXFdenqEi1fy9OnzuHmZlZNVl5RUBXaXTyySajvJMn+jvPsHd+xXB+u0bj+Dz0a6PPubgnehauNYBa063U9qi24Xxx4wAunyXvPdd07weu/CzDvCaNDr3NydQNO6g1CODSmmQT9VZL90SqTmw0A/DP/vsHDNx3fqIPXvE3+Q48AHD/Jj+d/w+f290A3GGKcXeSyfCu3NExM5QLGSV9219zNwA3Lkfy0972HQFcf/7uBO4HwB0Pf4yx8MeODWoSQARwKXdcSKWRZ5t6IkBrEKEXBMiRZZlk0du8qeQbGgwQBX106IPGjnYaQanL3MBtsfTIRhS715i4lBMmC5NMVRawyOtgYZDVAhak5RDnfHSHiYzzKSEbVgxcSoOxa9f56fJzTDLFutJZxHLN7CYzSYkddvaycMLqBAFczwxykh0CP038x8pCvQEyUR9pJgTsCCcoSmarKkT05DVvJXUSJ83Tl+w5VguGw8kBj16OkkChEiSXtMlbykkoU86XBRb+ZGKn8o7YwJbgWa+uA6C8TycTOya9zqPNCrXW8CbpHWFrZBKQETB0yduRDeXv9bB47yXmnM8OAyIFy0xM5T3lCre8F4MEPvKhj+LQ/kOSoxRTiR1ulNGrVrB6+Seo376GybG8AlAmd2lKNSaSoKhbJRygGWTx4U99FqXZeT0bMnDFvAvJ4mCg1VegyoCVQRWDYQK45glj91XJumPc+u5i7/lLCTt1SZNB4CSrvR+GfIhcgsy/UU6F7BEWw5VAuaIEby1LRFG7ieUb17F64zp6nSZ4FZTlozwyAQX6PlNSz9gTJpsszyb+jnMq7OHKcg3nP/FL+NgvfFZBrgryDmDVOXS7ww5qnxh6OWWeDpOPmzdv6roZuFOCh68TIyZLHx4Defl3BvscBwRuGaDyuhjIe1BXga/rrmawurJyC9dvXMW1pWu4dPkiVhavY7zXxdmDczh19hx2Leyzwr+KI0RMDMC1QH3nDl91kgtg2dpxPlw9Yww9Pwa3rI1DlszWFfNuiWd8PHtmzU4gJH83LGLEJF63v3b0qRbGWC0sQKNWx6ULP8LFF15Co9mShyRfkU32MVXIoZTPYrI0hompcflNhu0ubizdQLPeQDGfw66ZKYyPFYxhkqBnFgvNAcJuF5Wwh2BqF0488og88fxXfI7uWED7aTeVd3h9vFjhi0fxt/hmlfj56XVa202mjJ6Eb721jD//xrdx7fIVnDowj4lsCrdu3ZY8MkGBPbMzmJ0oOUY7JYjM74kJb9QOh2say+P0+rtVbeL1G8u4WaG7pHmb5VIJPPzQYfzGr38G+3bPol4L8Sd//CXcuH5DzPpiIYl9M2OYLmaRzyT1DMaKRQMgsnk1lnAdIauDHdIbm2Vk0lnJYhHA5bMig5rNHVfXKvjaj67j0nL5PgHcWAj8Di2428cfPXA/5zxwtQ6bAvIW+eD4s9lelN3+iK2BySSq+RUvGor55BuV3BvjxZHRHB4VZeOfvbW54M7B5cdsfJ77MXa3olr8KCMAN94IR0CTrJEc5ud248yZh3Hq1Gns3bcPhWJxCLqSxRpShliMvhDdRg1UTSBQyuJYZPp0KrxOTc9grDSJQZBGP0ipaMYmDIGiBElZhOU+QclNsiVjVgV+XaHPGfeITrspkNckYLlf2N4g1Qg2briudcoaM/EniEt5Y67lGYJaLIRQij/L4oEV4xlLRQTJGjW0apuo16oCzQiW8Zugl+Ii3Tw22DkPJ6PPClBhbMB9qZDP0poOxVwdiT73tYtIJW+jmO8ilyfwa7Q88+4dNSEYk8oAXIIL9B8cyUfyvLm+0seVUrre23LU6DdcMyTHYsGTms8oOcjr03OiR5UVWsTCJHulZ5LGwSAnD9xcdw7Jm0ew+FwLaz/ZQLNSRi1qYnMwQCURoZGoAON1fOLv7cP+9/WBLBvwUopXoqiNkPsi2b7RCMD1a7yNbQMhgm4Kmf40MqlpsQdTjRYK15LoP1vC5PJx7CsdRDGVQz8ky6mMariBcrSBjaiCyqCFWqKLFpVjshlp2bJZp4UOmukuUvtmsOdDj2Du3ElgLK/GyS4VQVptgRItSnf3yPoEBhGl3m8DibeRyd5CJlOj+7DibbM8ZiOkgYOeJy85WTXdGcOYIG65FmFpuYalWw1s1sgKCpDqJpBDgLFUQizc8RT3sgTGMgPk6BTCGIcAboZzIoNCsSB/8BwllNMmoczx16K8txuPsqQIqdejBycpblOgsaZIA3C5B5KRa9LfCuV8XBB41prX4JXujesgMHltnxsNCGR2k2iGPVSbBOvJWGLhO0Im1TegVXK8ZnMhsNQBpOIEOwl/xq8EFzne/Fhgk0KPbOUwiWp1gGo5VM5CANeUVrqyBGDEzvstT0zNdQMrbZ6zYdA1Abv5pL9zPVDThb2P/tL2Ow8yjxi4An2dRyNBWwK4UY/NX2TLBmLGhiF9jwdotbhOmE2HWLZkU9PXmJYebDzk5+k+UMrRvHDNM9TFOlQmkFQz1wsDcplzhFSu6AJN3otmEhvVPup1viqBXDotC4JsISe/vPnde7R2cZqLMavODt5LxtdW9jXGrWPTKi+y/IbNqcxftKbqQfvl0vJQjmXJzku1x/YkA6yMRcifPDZjZGsg8fvwKPGX9K0DeuNNJks31/Cd7/8YV67trGj13HPP3jN6ejcArn/Pv/z8P8Nbb73hd2CX4zKO76NSbqDRbAvEPX3mNA4fOaLG06Wla9hYX0EnbGpfkxezLmwkVfmzBnC3gF/bmr18bGEXodVHe7E1BnBc0dKFa75lV4lEeqgWwblHSWUO9bEiLQ0CrK6uWJOqvJsNsFeskkyKnbaysozV1TVEjSYCjSdbD+mDa3fAxprdkvsvScYBXAON7Ckp3+P6kjb5b59fMb6gR+n0rl2YnJxSjpYvFtVkoDYRSUfH2d+jWCqeI1luNvIL9qzXEXjLtcQAQ8/A5bXxnHTt8voeSSjz/czxfG6o3MfJ/PJ+xxm8vCYex/Ijb19gjDb/7XNVXmdxfELsVwKM/MxMMoXxQh67d03j4P69mD8wi/yuvHL661euIqo0UQxSanjqs3Es2UOukEWxkBMQRqsSWp8QFDnzyGM4eOSkVFEKhQLGCeAyF3cArnla8jzZFGBNYHfL9+LxZzyujU/keJ3tbrng9lx2lEcaK5r3iLb1rC+w6bTHalc3xBjjpc0yejevYfnqVSbzyPTaGEQN1Pt9tMZnEOw+hChXREjz8oFJS1NGmWs+8598YRwLBw5gbn4WGe4vjoHbp9qFb9wTgDvimcdzgu158990AHcLMSRO7nCkC9XI3HyKXwt/R9bsq6++Kg/tbCoriWA2eLKO9MYbbyjP4zgnG5bALn//4otGgGGNhNLEP/dzP6d//87v/A6uXVvUfGcNhczcw4eP4Omnn9J443GPHD0i6WM22JPByXHAL/rXkuG7fPs2vvynX5ZcMkFZ/p7fHPN/8Rd/oTWKMsmnT5/CkSNH8cd//G+0n01NTePIkcP4lV/5FUxMTOLy5Te1pspObGxMHr4EGCXTzaaY0JpGGUPfun1bLNx6o658iNdEz9xvfuMbePHFl3Q9bFImWL24tIiXXnpJecj8nIG6lGSmrDQb9yd2TeGjn/g4PvmpT2Fufo8PZJRjaJV1RUibZ3cCuHdrdrrnRhr7o3IO26wtBnSkjXgO6dexoeS8lFvMFkG5kQNwlVMwRxOAO2Lfqsm3VtPY4L+Vh2UyUknKqEkxqabPVjsy/1s25ZdrWNmoqNmSAK9sI1grDQL8L//0v9xyeXer28R6zO64Hby+Bwzc+x0lD173s74D9x8t/aw/+cHx/n99B5ZvL98Rq98ZlL3z8NwS72/ze7BEZett/n8cwHUncT8Abqn9KsbaPza7MQb67NhkwstvdYVTRcxYstTxl4fnIIHJwpgYtUnpDAfyoCWIS4aqpIkdgKnOaVfwyzoWbpa+sZLBIvcM6CXYeQn0aEnritEEv6xgYV3Xek6O5RUHcOXHRFYsC4QqfhjAweOq+9R1HPcpQUM/NoKjomImia6J6aZAz5eAnPKgQ9EknZxiTs8u84Ceu4HeJ4kQgpZ9dj2S+WoNxz2CuCyoOE9eparKeliAcAUKxyrR7x0ew+swCSNjhbJSIoaoK2gw7Ddv3lHdgcdT0iUWKf/tkmNXrKU3LZmcPAqDCDEzXae/9z3aqVC+PZnxclEWKzmGsgcONNgtQCsVxvH4+5/A3Mzc0KOPRWq+pNuoY/XKT1AnAzef1fmwgy2VzKpQ146AcgTsOvIQHv7gR5At0qvMAc/0dJWksSXyDKhuLC0pSX/88Q8im8u4JNXmnS9WqkCpZG4goIPXweBLRXqyqX2yyyKxT/xcIivGn/PEGAG4jjEgySwyjrvotBqorK1g9fYimvUyUgE94gaSgyIYxcIJBweHpVi4BPbIsEoEaLa7eGu5irMf/TQ+9plfFijA1/uk3nsTea9Af778aT5LBmbzm18MLq2eR0ahMW2ZoDOpZbLLaxdg4cBbe511rw+LVZKMjNBoNrC8fBOvX3wNP3r9R7hxaxGtzQ1MJYBTe6dx5pFHMLVnQfMtfQ8A984NxxluurEUB2+2v3bnv+3MwL1X4rk1wb4TbPJzwCd+HnSJz40dr8OVgLh6MAF46/WL+NHzf4VmrS5pQEjmtI/xfBpjuTSmJsYwPjEur9VatYnl5TWQ6Z1OJzA3uwvTUxND6cR8sYBMLovuIEBINYTdezF/5PAwObUl3oPII9WA9wLk3q1A4a99p0JI/L7cHcDl2kgQlytFGuvrDTzz1HN4/eWXcWJhDmGtgsWby6hFfeRTlJsOsHfXjAABFWDEDmRhPO3EVY19xAJRszvA1dUyXl+6hdVmiD73mCQwXSrg0594HJ/82AcxVshgY7mMZ596Fjev3UC92aD7MOani9g1nkM+lUSOUnxkCo1PYmy8hFwmp7W1VqtiaXFJsqLJJFnURRw9ehiliSJajTqarQYu317HX1y8ibfWG/cB4G4LDt4FgPvffu6/GN52bTM7eODerSAVf15WxjQQRWSZ2HjSWu8Kn84m966Jpy+W+5al4R4RuzZv2e4PsqXYqz3FgBfzp7ZX3e0aRsDtqABv8oz23yz+Luw9gEfPvw/nHjmP2V2z1gjkml3dURIAACAASURBVHKY9ouBS5/wFGVWOwjrVS58Fms4awCTJEthbGwcpdI0kMohlSuiWJpGjv653Ef4Wu4TLAyooGv+1NofrLJrAASVHJp1eZaSJUUQl/sz7xlVHrSOZijvaoUPSYbKZ4l+8Vlk+Z1m8SCHdCEnEEQsWsYHAjZD9Fo1dBoVNBt2fA+W+SYqWR3Qx801MaUy9Bq15jEWdwhwFHJZlIpVlMZWkE3ewqC3jGTQQDbXRyZL8NhiLG9n4BvMWB5U0YbMxIh+mCyQmId0OsO/sZBJmeem7o+XdvTyjj5oUxzDY4jlQ6YK931j35ovVRe9jv83ZZTpv0dviSwGvTSKiQWkNk7gze9s4tarN9GtNSTxWkcS1SBCLdjEoNDEE397Dkc+nECQJRKVwkDM21AM64gALpvnho13FuO4x0rU1ElmE8QvyUO40O+hdDOH3rPTyL15BAcLRzCVKyHZ6yJsV1Ftr2MzXMNmVEa5X0ctSRlloJOhlUea0R3aiNAIOoimcpg6dwx733cWxYVZU7iJuuhwrxeA2xJjgNfNQnC/v4IguIpUZgnpNAHcnjVAmi2dQH81sAnAINPSx9S2jnJuhp0AG9Ueri3VsXS7jnqFBsYBclSvSSYwng4wkR5gMg+UsgPkhwAukM2lFYNxzyoWx9VwYIwDMuq6rmGMst6OOc0mB9c0IgBXxT4Cg8472i0S0ukR0GkgpW+KlLe0i5WF+vjGE47BLQCugZj0g211+ogUUPJ4XcnmG0hpAK6ADtqMxD7SlDoMvOWYjUL6EDrZYo0RNiuk0ajTQqGFbjgQ0yyX4R7E5heyH80v2I5vDFoe0wBat2L65hn1RvC11vzGfwvA5Z2JnZepAjuOCxsq1NhJQJUKAfS7JZBr185mhKiTEIjbbnHe9JGSTDv7Vw3AzWYI4Nq44N6ZSJisMs9D8rO+cUFAcSDgliJBYt8SvI0GaFBOup1EuRFgvUJ5VirSpDCeI5Mui0Q6JRbP/oMHMTYx4XIkd1Fq/OCDs/tszZimEjNsAnKWrj4m4/0Rwz8RKK6lxYrccbyagVtQbC/yajSM3y12FlPX535i7hLk8nuO5QbyVnX55LWlFfzld1/BpStLd4aCAP46Adzf+93/VQCuHzt6/gTIBty7BtgsN1CtkXk1g7Pnz+PYyeNSOrh27W3cWryOqNNSUwdTV4GmbjC9FwB3eywYb9byN8hsFPyXZ0/7fJH5LQENa94giDsAG31oHUBf1LxqEWxi9swy34Q6USJA2MPG+pqaDdhIrjVATQ6U7+9pvjUbDazcuIl6uYI25Sz7zM0YL3FMcCTbLPIqXDs+2G2/tHk5aqIcgqNi2XNM0ffU1iSy2QioHD9xAoXx0rAZm+ui597bibvGOSlO+Mahke3IMH9RI8NI1tuDuB6ksLXc9i4PFvn9lecd98D1qkxs5vXvV/4zVGAaSTDHAVxvTeFB6qEXriyfepicmkSRzW4JNkmkkQosbt81NYHJQgF9Nk8WU9g1VzLGW8RmGqpFsBYD1XD6CfPhZDMZfUkJ4N5eXkW51sTZR9+Phf1HJa9PAIrsQDWGOtBZyiMOaGYzgCTatxXgttc8dqqBjB67l1i/N7sjfoztAK6aU1xMQwZubxAh2W0iTwnrG4uo/eQCAm/DQWWNXohab4B6cQrJPUfQLRRlncDqWD5L6daU1nsCuKXJaew7cBAzM9MG4A46apzfzsA1Dq6Ns3jsvdN/+/1069D37xvlL/69fj6ozrLN9jre8BCfN9s/d/SMRgWu+Gv8322+2YfEjx0/13je4F/D8fFnf/ZneOqpp1BhM24qgz27d+Po0aNi2pKdy/lKMJO/I4DLOhOljwm+stmBrNyf//mf10d94QtfwMWLlzS2KH1MIJTzi4xV1lwI6h49dlQNBhcuXBAYzFoL2bSf/vSn8YEPfADlzTIuvPKKyAg8Dj+fxyITmOfJcycb9/SZMzrXP/qjP9LrOB/JyP2Nv/t31dD0+c9/XlLOzF/J4n388ceHNZ7pqWnJHrNxhPukGjVFsjFgkWpEnIdvv/WWvnmdBKgX9u3D6445zJxm1+ycQN0337iENwkYJxKYnJ0RgPv4h5/AxOT0sGlfa7ryGD4n38xvZj87Paf7WXd3ek08X7Vn7ixcnMUcfxcHcAnOSgmpbyx92d/Q2oaxv2w+PAPXLNO4tnF95PjwALzqh1IPZA2TDbdJhF1aXXUUm29W61jbqMiyg+uhrEBczY/35H/+J/94y6XsVK95J/yA1/UAwH23o+bB+97rHXhnhOy9fsKD9z+4AzvcgfsDcF1Efbc76D1vhy9zfbI7FGJ9UXLroeKB4H1Qfu9yHneAwjsc6oU3b4M+uPf6mmq/hvHwNbFoyTBlcU5yO45lqeTG2aix44jbcWrArvwM8om0JJGVtCQD+dkKhCVL1VV9VTwia4SJdpBCug9kBoH8swRAquvSpIklhWyI54hZFANk1WHLLusYA5edYARV+dmS9qOHg382/rOV/NO8qTeUOxaAKymakf+NvHnZ5c0Hx9d3emLe8r+7AxbYjO3LYgSvx+SKAyQkzWwJz4B/E8ALdy2OpifpOifHxmKDLzyxo5yJlwdwmaCJCUqAYtTtyoRVkoiOicuLFCipqqKaM+0YKhnxs81TSMdgwcg9V9cLN/SK2gpu3Slt6APleIKuY/EPbszJY6kfYN+efXj04ccwMTaBqNVEl4VGsn9YCIo6qCxdwfrVS8gG7ILPIJXOIhGkxRZodAaYPnAUs8dOY3rfIeSYwGs80quNbNFIwSeB3Eq1gptLSyhvbuKDH/ygJIX45RkUHqT2AC5ZPBxrDLAZJKsjzrGOJIHpJC3l/+MKt3w9u/T4zWAuJMIsic6kk6u2v7HwG/QitOplrN6+jlplHei2kAq68lRk0YRFQyN8c9yzSseENYFWu4vr600cffTD+OinfwmUn2KSJu9ABz7zXnuA1QOLPB8PkviE37/O5joL5OYLxACUQSKDe/7k7/h+fsX9keKFCd63VruJcoXdlj/E0997BpuVdQRhGxPo4dTuKTx8/jwm5/dIjpNtGGZdeCcDd8e1x0mcvhNguDMYuaX0ocPfLZHTndjC9PXJ/Gix9In39p9xNu7O62csoXUsXBaLfvzCi1h6+5qYoraG9lHIJpHPJlAaz0tanJOy2+lLZtR8WbqSDGPiRMm/dIae0EnzeUvnkJqYxPSRoyjMTBswtMMJWfJ8p0fRvdb+nQobP03gcEcRb9seNLz3DihUoSqRxvLNDTz77edx++pVHN0zKynl5dUNVDv00Q4QdDtY2D2v9WFlY1NJEdexYi6nTv5SMa/7RUC10urgjaXbeOPWCipszkkkkMumcPahw/j1z/4tHD24W3Pw8o8v4o1XfoLqRk3+Pc2wLhbuzFgehTS72lMoFMcwNTmNyYlp5DJZtFttlMubuHnrlgrSrH0yeTt8aD9KJfpStbXwXluvyAP37c3mzgCuHtgOHBz3+7vfc5N1jH+9euFF/JPP/aMh0KimIC/tumMMsrXgsn1OWIuQ62D2L3VFHgG4I2Q1lqDbGfkmIIEeI72J0ZyzDzPWhpOnHM1Xt1LFLjA+B43B7+7b8Lr8zYjNgCGDDeoUL+QLmJ6ZxbmHz+PcuUcxzzXK+STy+GzK4Y5LsICsWDLRlMC3W0M/JHnNSvKYDDr6I3NO5hEkc0hlC8gWSsjmx00mVg1WXcUdmcIYMtnMUIZcT9w1hwnAbdXlUdtqNcVCJOhM8LhcoS9zUuxvAs1DL3EnO8bzJ+jKxg8WtnNkOY4V1GUvZkxk3ri9TgvddkPX0o1C2QK0Q7J9Q/tvfXPtJ6iahgBcxmtkATEeGQTyAp6aXsFEaQnZzBqSg5ZAHMqtJhm80bvdSTFzb/ZKCwnvcUV1FXng8tqM3SzpZDaTUUKXlgo8ngAtk68lqGi7lpdghoBa7vUshoWUDg4ppUofOPPAlcy/Gq/IjOQ0pOx6BmPpg0jVT+Py9zZw4+Xr6FWbKja1ggRqBHAHFQyybTz6mUk89MkMBjkyXhIYdDk2emLIMKYkc0bNdOoX8tLcLpZDhGDA8ilZpgVZcdDZs7RWRP+FWQSv7MUhHMVccVZNjmFIf9kVlNtrKNMLF03UKZecDBCmk+jR35EWJYMumkEHzVyA3JE9WPjAWcyePIwokzRmcItM1hCtiOxqyihDAC76q0gkryGZvoFksiKwRnGe2GaOmeYYuGLi+SKoY6PxnvZ6CbQ7SaxtdHB1sYxbNxto1ak8k0QhmUSJMsqZASZzA4xn+8gT+GMPZDpAjgDuUEK5iLRj3xKa5bgyb1M2OZiiiKnPWIOid39k3E/YQ793qgDsgTLfZptH9ntrlBQ45J6RzTMrFnoA10AhAozGSg17QJvjRpKmPG821BlAaj64xlLzwKo1dXLt6oqVwQ9mAyHHnDHU2GzJ2JQAbhLrayEatUgeuPkcfXD75KuOAFynDmQKG67JUNPHFR69560AXGv84zkYmOsBXL7XrYt6vd0bFUsFrAZiw4YR/Wjt2qOIgG4K7VZP8sm8Dg/U8hwJZGf1zftACWV+pvngChv2TEXGbGr2MOYtmb1k/LKxqRkGqIcJ1NrGvt2smo8049+ZiYK8gdmkObd7HseOH1ecG6TSyisJAgvQ1v5gwJeXoWUMZs/B+ThTwtkxMRnjs+mEY5lxEtcbxj9qelWzpvNWJQjs1hmuUV6hiexgYyc6hSj9e6RkwbzFvLvJ4A2weGsN3/r2y7j45uKO2/W9ANx3Yt/6A44YSVvfQQ/cK1cu2p7r56xjrhL4DCmnXK6j2Y4wvWsWp88+jCPHjklV4NbSEpYWryIKm1qzCOzyGcfj5p0uaKfY2+ccw/P1zbzbmHBqQlJOy3Fr89LsDby3ucXlnFuGSvMZZpHLjSGTofw6wduUeWV3I+0BBHF9LsNnYuC+qa1ojXPXZOR2r/5j6liNchm3b91CZXNdVgfBwGIAr3akVdI1ifu4fzvA5O+X/+nvhamE0U+aa4g1b/k8ywMwBG0mZ2e1Xxt4a6Ctz/uH0aEDHPz99efiYzZjojv1LgfU+pjJXjti4HKe8MuDyn5eMX7lF9dk3tMR4OkUiJQP2zrNY3tWseaWa4aWrYEDiT1w6td5PU9dJ62Kcijkishn85gaH0chk0FYrSKf6GPPRBGDTgdzu2cxvmsCvVwSHQG4pgYzOT6uOJ4gGj1wb91elgz++z/0EczvOSh5/fGJCVNViQG45s1LZQneq3szcN8p//Sxjb/H8TEQnwPxf/sc3d7j4giBRFRDINuadaIQ2U4D4dJVVN68jEJ9TR0xPG/WoDpRG80gQD07geTug+gWx9HqdjTOCrm0VC8E4PYDTE7vwqGjBArHBeCi10EUNqTQwdoW55G8iAdmL8YxGb/u+DjfPufvzKvNgsMfI55z2nsds92tB/HjbT+W/+/4udi/R5+xfQ76/94O4Po5t/3a/O85hjkuvvKVr+D73/++mqYzybTAWsoULy4u4tq1a7ouAq+USKbUMZmxVDcjqLp//36xZp944gnNjZdeehlra+vDezkzMyNpdx6fICgbC/Yf2C/ZdEooS/I9nxcwTAD3fe97H5555hn87//mj7Wu8Tx4fIKkXO/YuMBaFdcM/o0xyp//+Tec8kBSYPLf/4/+Y6yvr+EP//W/xsbGptbAvXsXcPjwITGKL1++glw2i0MHD0rimYxQgq+M/fcuLODsuXNiCIetNm4sLmot4LWyCYP1OeYcHdbAOl1kC0XlxI16Dbdu3cLtlWWE3QhHTp7A4WPHMDY+rjxLMZjJiIxUUfQvi6H/Or6ssVKVZOXj8TkYJz1Yrc/kkqUcwDWybxLK1ihqDFypKSlmteYhPguuQzwWSRIin7B+mcoo0g4jArihJJPZSEWlgI1acwjgMv6weXh/AK6tMyMlme33jNf3AMD96xhJD455P3fgAYB7P3fpwWt+5nfgZwHgDnMVN4qteOAi8vs64/sBcN95itwRfO6EBQcBHv6H/+qeZzXbuYip8CfykiWL1fzNnNyaAFHnG+M6OBkEsoM7N0igkEijwKKitXOjmxwgSgzEpuWxeF8oL2cArjF6k1KtI5ibdF3XxvAdZFIYsJjqAsGhdc6wY9Cf10CM2EyH/rRAZ9BDJ+ijx051MmoFiFpyNJRyJeuEST2Lfx1u2D2xhgXEisViTFadsk6bALIBsyzAcTfl9YRiGJt3rp64ANSEZJbVpc/PTCUF4FqHpD0USaYpa3MsWyUYngloAbVJKLu/E4hgsqSOaddFRq8vSUO7z3EALsFljUHDfIcJogBcx+CVJLRjM/O45vNroHq8i217kB0PjOPBuCWtBuKKpMLnmcri5NGTOH7kJPKZnOSFVUjuRZJ9zQZAZ/2WfHC7jYqK4olkBv1BSuzbfrqA0x/8CDKze5GdmBGDlPkIg6Z2m160cvKV7BKDYQs4Q5w/fx4ZAvGSoLOh7s/PvMuMXctHQVlh+lySzTcEx3lcB75LjmoLgMukynz3GKDRP4q+ipIN9z6GLChRogxdhM0aauU11Mor6LVrSLLIS2AtSTlvIE0Ql89BkrBAO+zhdrWD2cOn8fgnP4X9hw/ruZOp4v1+rYjn5eQsUPXAbBzc9cUu3xFuAaC91oOzPpj1Cn7xgoyu3RfMnPdnr9fBhR+9gq9/8+tYWb0FhC2M97s4vWcaZx97DBNz847l7oqJktcU98fGvSE7W7+8hLLvlvTQlmfd6dWWyHmAyFZXA5msyGWgkB+Tfr0aLsX26QqCfUHPv0czZIeO7O3FkrsDuHEQacTM4hwMm21cevU1vPT9H2DQDpHoG5OlSMZ5qo9iIaOESkyenrHsKPdH5o8kFgnSsLuTigcEkMgWyRUwNr8He049hAQ9cncASeMJbfxmb0+gt28EnnHsf+/Hw/ZC3d02kO33cauNqmsscW+2pho2w6Rw/e0lXPjBi+jV65KXbjfZlNFEPaRnmTGEpqYm0Q4jLN5ew8p6WWspu88L2ZQ8tHdNT0uuc6XawKtvL+LyyjqafObJBOZmJvCZTz6BT3/scRQybEYCXn/xFSxduorNlQ1E9EanT1S/g/FcBuP5rLyl6KU2PTkjqTsqN9Sq9Eeto1qjt2goWTY2QuzePacCdzdqK+G7UW3ie9c3cb3a3grgOguBHe/fDmCrvS72gJ0qVPz9BHD/u8/9o5HMh2vgGc63HT4s3vmuT4g1NZgcv/dTtHnD/3HPHj5f//fhvPLgAtdcL89qe64/vva02D6nvSkmbTaajzanrfzjxozmdpyxs51FMZp33NcIGBVLYyrI7N27D4cOH8GxI8dRKlFS3hJtU/vgum3g24BrLBP2Xseatag8oA5sSmyxsaKj5hz6lrueMkk7ShaQTNw0GbBUtbC1jwWO/NiEmLH2LExqWFKgLH6SWRG1xcQleEtQlesbwdxbt28hnUyqcEK/24Qkt1ICNwSsmlkggiAlmWVKOI9NTCJP9QQCISpMsLM8MusCJw3Ga+mEHX0W5aI7YRVhu649zrxwWWdxlgzCZgcoJpuYnV/B+OQiMpmK5k6ShhoMoJJsYjJGvDEVjXE8LLRJdoUsEBaygU4YyeebEromc8ZyB1VAKHziPAm9go2PjRieiNlI6X8DcLn/h2FHYC0xAQJnGpsaY1aopVwuAdVsch+C6ilcfXYdt19cQq/Slq1FIzlAI4jQ7LXQTYY4+qEUHvlsEf3ipo4xiNKSxKWfZ88BzsZIMgBXMaxV3TFIEthPICl+Kp9VH5lBH4XyOIJL8+i+MInD1WPYW9iHVCKNVlhBvbaMenMNlUENm4k2mokQYRCgTRCXfueJAcJBZCzcVA/B/CR2P3YKex89A5SKaEUszLbRpUx3j0xhNhwMNKYGfcqJLiKduYlkomYNCvryQK55RKuE5hQ6rLHSfq/xRcldgrjtAVZW63jrahXLtzvodwIUKIFJADcNTOYHKGa6yKcJ4jLuS0hau8C9LZdDLmfWGD725vhl4dAK/X1EirUc75/xmSBcW/UUM0ugwzV2up8GUPqd3wBcRQFOCcUXfQlmqVFE4K3JMRM07nQHIHbZItpIFZac+dR6ANezcMXOixF+LS+wBivF4fJiprwef8fPT6IbJQXgrqxGKFcigYls1koz5htwnrFZwZpiHddwqBZjWwAXO3tOBq5zjxz9W8TjBI/D0MqtiUKsnGqB1HYIFQOEbMgGCbsDtCSbzD0qQIsMXHnf0l7EbD3s2ul/G8jPmCzctKSfHYBr4kSO1cKfpirE5yUAl8zmiOBhgGYngVqYQKUBbFa7qNXNBqaQSWF2Zkz3ggVdyqs+dOoUZmZ3ibXOXJONitp/aCcjVWWLHTk+rYPH9gSNJ8qicu0a5i0mK+2taAjqas66xmCLfQ2oZUOGpA8FDNrz5HGUx7jP5Gvie6VJMVsz5K3VCp763o/wxpUbO27nzz333M7b/N2Cp7v83vUjbfnrFgBXe4uLgZ0v8QAEKIBKuY5qoymw8Pz5x3D0yDHFUsu3b+GtK2+iWt2w9VcM/ZFqy06ncj8A7k4xh8X8DsAd+t2qu9Oxho12bk1dnBvGhuaakc3RmqAo4I+/4/NgUb3ZorejKQ1Rgt9UtuhvnBLzf4ucf6yh0wtWcY3i3n7j+lXcvH4VvW4biQHVcRzz1YENcTB0O5B7J5g1UqPinCErkuufBzb5eo3FIMDCwgIWDh5EYWzMzl2LsMv73VjVFbkYaUt85myS3HI+ZNjy2FyL4ufMeeQBVZ/3xRUuxBxzntB3A3C5RngJZR6b7+f7OC+sWRjDJhzfjOPPQ3FQLid2LJn5bPAIyMBNZ1DI5jA9UcK+uTkcmt2FyeQAtbU19HptFGZLaGUHCNPWiMO8aWJiHNlMUnKyVTJwV9awUa3jQx/5OGbmFhyAOylWI8/TgFuTfmatQDl6n8/g7gzcO2pod0yEEeD5Tq/1z2H789AeRdCIqgg6JzYBNRFU13Drh9//v9l7ryBLz/NM7Dk5d46Tc8YgESBFEmAQJYqUVirf2bqzSrK3XLUuhy3vymXLlu0ruWyXLyzZuyXvhWzLK1MSVyRXosQqimKAEAiAwAADYPL0TOd48v//J7ie5/2+c/7u6RmQNLHli2nWcAbdp0/4w/e97/sklBs1ZIOGrosOSWTc55l/iwRauQqys0cRFitodRmllBRZSqRDEml6CUxMz+L4yVOWAy23fdZJLfS7ka4xOmGQPKN51s8YwPX3v62RRoZRXMdPCODGZ1A2MNgdv7Tfvbf3NR4GCMd/l1bGBGrv3b2H7c1NrT28vgng3r9/X/cWryeCowTq3n33XV1//DcBWloIf/GLX5Sd7m//9m+7sjyhGK+f//mfF4C7vLws+2SCroePHlH9+t577+n7vF+oqH3xxReloKUi+Gv/6i90f/H5L168qP7yG9/4hlSf/Pfhw0cF9hLkJShLRf/8/Lx+/+defBHV7W289eabuH7t2kDly+e6evWqPhOJkkeOHNZnWlxe0nOwF5qansLHP/EJvPDii7Jy/j//6I90HAhg833QEpr/zWNy4OAhzM0dxKnTZwR+p7MZU/Hmc3IJIxE0lbKcV3GJY8pbNwF1AO5uBe5PuDU+9OH+nrONhWvU0HlvfwDXWb8LwLXeiT2SrSGMZmG/Yc4E3HOovvV55h7ApZiJNQy1NrRQbrZD1BstbFfrWNnYwlatqf2NFso83h7A/e/+yX8Y+xyepPyTHQmuwQcOHPpwkOAne9rHj358BH6sI/D4wvuxDtPjB/2sj8DPDMAdgLeOKmMjuz1v90G1iAdVhg/cPY23fK3hbPZRn99msLuHvQ/WnwkpcF/9YP/cHj7+QOc6ZjsfoN3toGXpHG6gasPwpJjYVElYXpRymVKWZ1tIpFFKMCc3a3ZHDsCNmO3lCFhK33CAn7K42Hjxv6lepcKHtHrJelOWSytGuX0Sz4yVAdzQeRWZqI8crcA6Ztss8JnVK/M/NUP054IKWQNQBeCyoOeAM6C1GV+SfoDOJprglQOTTLXgVKbCJ/sDm+dExphUfrinsV580O6bMzeQ8t2q9dwOpJX6YAhIDRhkzkqMClwVJW6AQSsOssQ4nZKq1qnwBoCJf+4BB9IuR0G9niXthh7KxBBz3Vu6Da/beFHsG5a4qm/QxLhsNf1M5zGF6YlpXDx3ETNTczrHQZvZb3W9FpvGEnOR6zsCcGsrC7JsSySz6CVyaHYyGD9wDCefehaZsUkk83kUCkxf6ws8pfrW4xStVhvra2tYuHtHw0IyC32mlVj3GoTxnNpn5yDeWPsJgbf5AvMtzbrbg5YEYTRQkPLKlDcCpx3TmO+BQ2QWYSz4dQz5M9oaBoHODfkD/B0qndrNGtr1LYTNKjqthob2zKbJJHrICuO0a6gddrBZD5Ebn8ezn/0Czl1+yt4TFR97WO27mxxjUPOxLP59PpG37vJqEv87/hz6nCANNzXENzswPg+H/ipgJV8w8JQDkpXVZbz09z/Au+/8CDtryyj1I5yZHcNTzz2H0elpNYVk9JuSwTLrPBjjhznxpXGInfqbxo2svCrXAc9cBHzzJSBXzEqvvvVjLv+YgV/7YBBoYXMyONVdYUQDD17tburjzbfWnVge7l6Qc9ea61aMwdrfS2Dh1h28/HffRXNjixeDslgrpQLSyT5yBCCLBWxv15QTWSmPyJ6V38vk5Fko1RxtuWnTKRVusYjR+YM4fOECOgRL3P3s1/oBeOIB80dsGnuHcvsB2f7z7zfA+9D9eC8wHv8F8+hVEtPCjdu4/tYVqfLJOGcuH9VBQRjIGCGdSYlk0WgFWN+qY3OrJtCVyqBMqofRUg7Tk5MolMZxd2MHr31wA/erVURJqhhzuHDmGH71i5/BpdNHZXPO+/L2u9dw9+p1rN5b0hXR7HZRazWk+CWAS2Z7RMRGjQAAIABJREFUuVzA1NgERsoVhO1QrGYp/2mF1DcLurHxSYxPjOu6ClpN1KtVLNVDvLJSw0JtN4A7OIa7SoMHy9/YnHq4p+8iNAwP5JUfvW4AbuzLn8eHnbP9gPx40zuERtxA06m5+RJ2/Q9tx/2awTXdrz0Ce2M5bvy9gcUeXQqUfez2NHf9Dl/fka00pXfyOg+ADu4vU4fYlxUCHNqSnV4sljBLK7SzZ3HmzHkNSyenppDLFtDtWJYiryXlRGp/JYErlJUfVavtFsHFLvK5vDIumY3LnDzlJIWBah1r8okcch1x7HLmKRJQ4GCMxItcEalsASllLRpoK6t8KrgIIHQjWesTEO51IqfA5T7Zxvr6mo4RhzsFMtkzOeqDpNgQE1wSU9GwNIxLZ/IYqYyjVKZiiTZeXM/8OmckJC54HMaSvKQ1JWgjaG0jbFdNkUuQl1bACasn5KzZCTGZX8P84R0URxaRydWRJmhMa8skEd6OgWuxvLFd5AA5kjCHzaIGCMLu7FSxtbWj/ZXqZCke6Ughe1anaBXq5hxMXA1kFsq0f6WLBAcs3J/4GMvdHNRAGvYRaCHQnkOyO4fexinc/d4G1l5fQm+nI/JdLRmgmeyizeORCDFyuoVnfm0UqYlN3cu9Tga9LoEwqjRNqSgLZUfqi+fIdlM8WBmk+3nVP320FaORrY8gszyL/usjOLJwDIfzJ5HNltCOamhVV9Csr2G738Bmqo1mv4UAPbSYs51JI0j20OqHCHohWskuuhMFTD5xGoefewrp2QkEylluo8tz2Wkh6LTRCbvoBA1l4CZTC8jlVpFK1lV/qXZkdqpTI3Lk69WUuocJbKk25x3lQC8qcTsJNJsR7t5v49atJmpbkQiX5UwKI5kExop9FDIRilna3SeQy6RQKKRQKGZkQ898PoEGUmQ7x48O11Dew3052fhbmQRDOY04VZrqajoBeZWaYXb6ntYL1xypP3B7uQ8/oeqDwL6cePWJ7N6kUrQd9dCkops1T4qAM11YkqpB+be3LZb6VGUDCY/uuFDmLMt1U23IyjrkesBb0gG4jSRW1rpY27KhORWtmWRfziRyXpEVr637zCOVk5BT4XrWKOtVWS3L5prEV6eG1XJDFakREwVeUpUr9MmqEep8STwI+z20COBGJAfy/kuCZiutNutgW8f5vOS58o8cYRyASyCXPFwjVnCvNQtljzGTmNFNdHX+aEUd9VIIwhRaQVL2ydU2sF3volrrImgbGZZkq4mxAlK0rM7llNd3/sIFrdc8DyLXuTqXrgdWt1o9qjo7tg9JVdczla1dBruJjbz7BwRE2StbPeszQPl4WUg6i1q/ffqf26DX+gS+LsE42fA2m/re6kYdf/fyVVy7tX8v/dJL+wO4rpH90NLJb237PT4O4PJzShvO/B4XfcAeltEU7aCDze0aGu0QU9NzeOKJJ3H8+ClkUmlsb2/i2rWr2NxYQ7IfgKbt8dpx7xv8MAD3YTXFLgCXGc921YvsYKQHp5SXEtyUTH6/pKNFoVjWnk4iBPcxOjg0Go2BAldW/849iL/L2BkO1c3Jpjfohfz14XsPrlPc85fv3cWND66i1ajKqUAENCnHhla5vi+M1ygDB6tYXzYEeenSkRLg4msm318JFCIQc+IkpmdnkM5YlIOy5F3Gth0hA3D3AoG+HueBNILxUGXrVbK+X7H3bfbJplD2KnMjfngAl49/GIDLnlZWo26R9gAuf99/XjlEDRS4FpXgFb/8rFysCGiQKlAZmUCZfU6phPnZGZw8dhQnjhxEKdHD/fevYvn+HYzPj6OV7SHirKmbkOtZZWJU60+z2cD2VhX3l5exXW3iM5//RUxMHwBtFCojoygUC3pfRqqJvS/WPwJwh4RFf43v7fcefnM+COA+Csjd2zeKmMJ5jQDcBEKawPU7SEQNRCsLWH3jZYyFbaAboCV3iLRIdHRKIdgbZsvIzRxGVBpBS44ASRRyjNYwohJzo6dm56W2556mqQbr1k5bfY/VatxoWMOZBtKvb/4zP6p/HPxsQLLbrcD167CuX7k/WTyArQ27wak4kOp/Lz5v8tc568b4Y/d7f4OZVgwo9o+Lnx//OL439SAO4Fd8m2aK9lrsO5sNU1rS6pigKwFUArgEZXk/ETh9+umn8aUvfQn37t3D7/7u74o4yt8/ffq0lLlf+cpX9PvcN8bGx/GZz35G4B8VqwRGqeKlPTPBV/7322+9hTffeFNgIV+T6lcqd//iL/5C9yfXk1OnzkiV+8orryrDl3sk+wS+3r/97/w6vvt338E3v/lNvQ/aJ/O5+TxUjPI5s1nL6KV4gZm212/cEIGJ5M9Ll5/Axz72HG5dv47/44/+SFbOVB7z9fieSErS7K48gouXLuP5557DV/7kKyJkMsf77KUL+PKv/QMcOnpUVsF2PEkf9OpboxA6Oj5SeyyUf7xN8cMf9ZMDuC6/O67AFYDrMnAZ9eIAXe49FIzwb1lO53KqTUi0JYBLoko7jNBsByJPbW1XRTivtRgTwpm5OVT6DFwDcOMz18Gd+JAPuoex71qmxwDuh18Xjx/x0RyBxwDuR3NcHz/rhxyBnyWAO6zjh2Dh8OWH1of2uDgwG7dFHC7OHrwdFlbD33vwY/nn+HAA98NycI/0buJw7xZa3QhVblwunUWbMdWkHLQ5drgfHrCQpBUs7ZPL/QwKKQcipQCBt97SmECfK8hkB+rAXGVm0gaZG1zX2YJpkxuyU52o1FqbWG6HrHCjHnJRH6lOD50kAVzaKCfRzxIEtgxaHT2f0zqwGyYuwrw4Aw7SanxNibALf9fgwDKxWATL3k3DJDsmAv8E9JmNsZMsOfLgcHkzjN3Rjd0gUEU+B1cCaB2o69QEskhyCln9qstk8mpP1ecaJLu3GwOajKgeux6Ui2Xf2Vs88zU8qLdfIx6/3vYFcF3HqQYRKRQyRZw+fhrHjhyXhSWbzHa7jjazJvt95fYVc1kk2g1sLdzE2u1rSHZCDb0zxXH0cqM4eOoCRucOIMnmPUc7WWZQdqW84fOxMOQQh4UU7bAWFu5gZmZa7Edvc+aVqjYsM19pFmVsLvkYDgY4mPE5hb5R93lBnq1nAK7LOuMg2dk5Uu1ENp2aaNfAEtwl4CrQX0ND/iwSiBs1mUlYk6URLaXRaYPmUmTF96m4iSJs1wP0ciN49rO/gKc+8amh4ioGJO5VWPKcyQLGqWu9xbL/PFJreCW9G3R52zGzULYG3VvE+eaJ54pkgbbsZMgBNsLA2uoKrrz1Jq68+SqCrVWcnKngmeeex+jUlAG9GsZLImLq23gjpyyU3SuY7ktnIcafWNSgs7zjf+jxHOTZOmdOndLVmIWcsEA33ZVicGiD7gzKBCTw/tFCI9Utb0XzpRlmdg4HJoNjEAOa4gMc+wQOBbbVZc8faYaxub6Jt159DXeuvo9kJxIrulzII8f88EwapXIJ2zt1WXKPjU8JbGKzRyUBQZilxftYX15EqZjD6MQo0pUyRg8cxPzJU4gci2FvU7u3Ef5pCwE/AP0wQPBhz/+o4YYtREb4WLm7gFvvvIugWhNQGgRddAMDyci8T6U5iO+iFYSyGW+1IuVSclTN2JlyKYdKqYJeKo/3Fpbx+rWbaKOvQdnc/BSef+4JfPzZJzBWymmAwuuturqF9998G8u372nY0+z1sFGtCsgqUn1byGCkVMQ0LaTKFeUYb6xvCsDlejE7PYVioYSZuXmMjU/Iera2s4W7t25huR7gldU67u7ELJS9+tapPPxWsPfY7RLiepAibiu8hxj20wC48deMDzrsfLk/npTmBti7ByFcf/2QxgaBHC7QEkyfyzlH+HvID0u47rIRZm75gHjkPrAfpA8HSv6+NvWcXdPOWldqHVPJmtomJYv9yckpnDh5Ek9cfhInzpzD5NSsG7yzsrAcVZcU6SxbqX7ooEMFbLtp+UfaG5IoFagEbwkgo0KNA7BOq4UkkRpZtQ6JINwd6BRimZ0JgbZpZiYnmE1m799sEs15RG4B6KFUyKJcyutYcjCtqAgCeGEbJCZROcc1NVsoa5jHtVg5ccxQk/OGkWQymTzyhTLyecs1NzDHZe46CzGpedzAiuojkXeCJgLaOLcbCIIGOh07BgS6CV73OzXMjy3g0LE28uVVpLNtKeYF4GqZJeDihvIxEHd4fbGuo42freUEXLe2aMe7ItCLygA5axDAdepPq6OMNW+RBwawmxUuFYQcNpMoZTmwAvxE5OERtmuEMQy9Hh1dskAwhfT2aaz9sInNt9bR3Yhk9bbVqaOR6KBJdUsyQnJuB5d+aRzZmZqAaQHeDrzVNeNskz3IzPNEIiNfsSu/1zRSPdpRsj6klXoX2aCC4s4cMu9MYPrdORxNncRoaQqdThut+qoA3M1oB2tooNFraSjbJtiUSyNIAa1eiHY3QDsRIaxkMXr+OI7+3DMoHp4Hx+FU53TDNtphC1EvkJMDXT860ZIA3Gx2GZl009Lu3ECVe5/ZoHsA1/ZXg1GouLTMU91cjqsRhn1s7SRw42YTywt19FodFFNJjGSTGM3DANx8H8VUAnnGAxTSAnHphEIluVwldN07QEGWybR8dBbJ7oJhqSu7are3sm4ngB5xEM97QyQ/A3XjAK4VAE4Bx01er2XDeg/gekthWmK3wi4avIZY16WSyOWZJ23gM5VzpsAlsGmZrwK6tW7TiYfwqCn3PYBrVsq8v5III6DRSGJtE1hZC6VOpd14NtkXydXyZg3A1XBbNQwBWgOO+RoGGLs/PF/O3tVAXDmSGuFB/YjLeXX/Vs4wAZlez+yTaRndSaIVJBDwT6un/ZW1HcFZqozlBBMDcZlA4syLDNA3IxV7TfUgBobzvuvQ8aibEIDbDtMCiuthAtVWDzv1DhotWpub6xIB3EqRFsQhJsZGVeucO3ceM7MzcgfivsCDQZcmr0b2oC2vHwJDPHbcC3zNqmGos1ne1bvwClafYBuZB6D8XsQBPL/nbXjjxBP+ju8ZPPjFoTcfQztMfi0ub+F7r32Am3dX9y1/XnrppUeUXftYaez36HgxEKsBhgCu6f7tE1Le6NTLHJrT0UpKXFpY11GvtzE1NYvLTz6r3GH2Pe12AzdvfICVhZtIdNtWwQ4Qel/Putp2vymds+6xkYafabje2RMqBkN8rou2/5JYwfVUTuTK7rXmNpspQLFMAu7NuYo1BfsZxeYELZGQtBn4HGlv5aumgeQpmz3wXBFsJ5FcWa8kTvGxIpdyj6BNdxfJbgfL9xdw4/2rqFW3bB3UHMABuKz/tRrynrd+iK9vds0ufzNmt6yaWYByQu+dpGIqTvl4Asx0Uxofn8Ds4cMojVQ8NcWIF9rLPMQ9BHCHwPAQVNbcgCCfc5WSDX2sV7F/Dy3qRTqUdbgdG17jPK5yn2JfLAvl1gMWyiR8SYXrntvn5hqxwhS4IuKo/zRyI+9NOlVxHS2XCb5nUG8GslevjE1iemZOCtFCPou5uSmcOHEIk+NlLL5/DYu3bmJqbgJBpqdzle0kkeslpcrlusj7j0TK1bUN7NTb+OwXvojK+LSud1oosw70YLJ6b5GRWUNwzrKfAneYLRxv5/b2qHZ7/mQArj9mg/PictoF4MrKn/00a846SlETS6+/gt7mqhg7I5NTqNUbaG5vo9diXdZHlC0iO3tYCty2y+42ADel/ZEOE7PzB3Di9GlTSTsAt98N5ArmXSu4mBuA60jNg7rfg6X+dt4LLA3BVHc0Bs4aukMGsT0evLW97EEAN/46w3XjAQBXz+nc/5xjnB5jBbRRV2IW0PsBvfsBuHqfctqzmsG8VIyctN98zD8HryNef4zSIdGT4CrVtQRlaZV8//4SlleWUSqV8eILL+AP//APpdTkWjs9M4Pnnn9O+be3bt3S6zKHlsrWL//yL2ut+vM/+zMs3LkrwJXgKy2UDxw4IOCY4Cuva66Rx44dx9e+9jXcuXNbPQ2dhj716U/hl774S/gX/+J/x+uvv6452fT0FC5evCQgmkpbgrgTk+N4+unL2ntpCU2QdnxiAhefuIRnn38OcwcOYGdzE1fe/JHUyXz/IpIWClII03WETleXn3oGp0+ewlf//M/13ivjY7h4+Ql86dd+VQAuXY6MwO8IRg64tbXUrr2hJOannVDs/3sPArjODj5mKW/kF2+hHAdw7XsDBW6HIC4BdbNR5vHY2trUdUDw1mytHYCbyiBk/i2dhloBdmp1bG5XlYHb7PRcHCHv17QJIxIp/Lf/GcnXD95n8U8W58Gb28bur8cK3J/t9fP42X6yI/AYwP3JjtfjR/+MjsB+AC6fevfg+RGXZ8wt+UEA1zU+fgjr3rPHb4dWy3pFl23nF2cbeMW/4s3pgx9/HwDXnnbvk+DHAXCP9+8g6HWwE7WlwmVz7QFc2bBooMBhCvcgDiSGAG6xnxaAy4aJ9WGHIG7aFLjs2zwri00amW9qJFhC0ZGPjU+PrG/aWBkwOrAYchmyPaekU5PN3+Hjwy7StBkmkJbqa7jFDF5Q5Ul2om8uvZmry9TV3I3NSahOUjaZGnbJ4ctZdjmAVQ2lXJ8se0s9aEwFLHWGQro83uSGzlL9xb6cBZK3Z94F4OphzjaSjZm3hHPXkIofqZds8OwVIfZrZrfsmwUDpobKQjWvrhHdj8UY/56u3BhI7t99vED2bMbBz6RW4PFL4cD0AZw+cQaT45NqGAUSMosvaJvyJptDjnmBUYDWxipW7lxXo1IeGUNhdAoTB45i6tAx9NI5ZWNRJcshGxtENvJOeqHnrdXqKjQX7t7G0aNHxGj0TaoHMk3RZg1tGFJt1FHxxUKbzDnfBMQB3Dh7lseVDRC/2MTLBjAInR2n5S/xfCiDjwMG18TrXLGx7XY0JO+0mrKS5rSPg4JmdRNhs45UP0Si30EYBajWA4TJAp793C/iuRc/p4GmsqFdAx0fRPF9e5Car+UVtWyu+dn9cMsr5uLnz4PcNoQ01VW8uR8MJ5IpvQeCCrTdVA4wwa7VZVx58zVce/s1lPstPPf88xiZmBDYxoGgLO+SBpzw+HtbO1PBDskFNibya6wpZUICau02Ws0WWu22jjtB/0K+OMiGJsBZyOdsyOrV5J48od+w5xw0rcaekApJwy4H4FoT50bGsfvF3zt7m/C9a++woH4QwOV7CFoBbl59Dz/87vcVQEcbxUI2qz9U+3DAwYFHqxnIhnVkdEyAIAc/tL1aXV5CtbqNsfERsdBz46OYOnoUlalpKW0MxPIA14P//rCt8lHg7EcJ4KoP4frfA1YX7uP6229je20NzUYLjZqpybLpDGZnp5HOUEFDYDdEFFJJQAUg7cuBTC6JfDGLVCaHnUaEKzcWcGtpDaPjIzgwN4OTZ4/hiafPY2pqTKp3ZYnzPIc93Hj3Pdx+7xqCVohGGGFpfUO5Ncy/LeezKOWzmJmYwOzUpJCA6jatT+tqwA4fOCwCCIdRhRITL3toNnawvHgfK/UA37+7gZsbtYGFsvZvt/k/ZC5rV2283NgXwB1e2/zXRwXgWuTA8Lry646tlQbg8t9cR9jcE8D1dnxaq4yF4bYma6C5Tvr8uoh5sjELt/i65u/H4es78Nb8uOw53etzKDo1NY0TJ07h/LnzWv8JqudKIxrqySEkndHOb/bQpvxjAz1o4AkoRwagEhzN8f7MZaXQIaDbJ1DWaimjjQAu1ZXeophrIxVo1OUl6X6QzSNXKCKdzSGImNFO6y0StFgrMZuxJ8Y7QZtCNqNrjXsL98YobCNDy9V8TtfZ+k4VM/MHUR6bQDpbNNWwHBnoQGEALmMHmBGYy5d1D5i62FnkxnhoOm9ugKjcNdZKBJ6UjdtA0N5Gu0UCRQthyxTJmfQODs1cw+R0E+nCFpLpyNVIVBWbMs/F1Q5IdXtr50SXQXY25OXeWa83sby4hqWlNUxPz2J6Znyg+tT7o0LbDZ/5GbXfMN9Vis2EbILDkEQsy7vlUZBK1uXTKueuSyVkEmErAQSjGO9cQut6CmtvrKGzQivsLrbDGnb6ARr9DlrpAMHINo58ooLUVMCC0gEiXfRlV2ugsGXF2m4l22cqEgnEpTgETCFJ0JjvJhmCFi/ZbhGl1hRKN6cx/qMZHI+OYSo/b0SyFm3YVrHSXMFKt4oWIrQZD8F6OZtBJ5tEmOigTbCXNsrZPvLH5nH0k89i4sxxdDNJUwjw/JFo2Wlr7YzCJnrRCj0GkM4sIpNiZrGz73YKSiOjeS2EAZS89vm3ZZ3y+jGCBIXcXVoOB3ksL4a4fb2K7fUmCFVThTuaT8hCuVRIoJCm9S7JFEkU8imz4ZVbj3fMGarubZycNBDXEbMMFLTYD8N0EugQkCRZgoNgocvOEcO3N7oOnc+x66OSJE44gNgyVY1EQdcGKpuazCgjEYJrA21XcxnZ+jIzkPcj8yvV0zDGQPeQaXillHUaEhILrN6ymq/L605K174BuFvA4mqIoGO5snR24LEgOEmnH7sfjQTC15DSNp1y7iV2bqj8J2CbItgky2sSSRn94UDglJEyRaR1kj3eD5HA2x5CZvL2Ugi7aTQafF+0ITdiBK9iXr8G4NK6lqAt/5vv05TCUgG7Y87XkDBRJD6un64PUtvDGjGNVjuJVhuoBz1U2x3Umh1ZKlOZzHqSxKiizA86OHaYFoynceToEeSLBa2JigpxNro8Rgae2j7B+9vXs+YsYwCaX28IWPh6Re+y15PSlD+Xw5AD8rwyM66+9fuMV/t65xrWdr4P8Fmh/jXv3l/D91+7htv31vctsR4N4Fq/9sgvPygYbqKDh/9vf/B7uHHjfVcvONm1ygKjJw2LCLPTZgby9nZVGeIzM/O4cPEJHDt+XNbEJGYuL9zCwu1raLdrbIh17NTf932GoRGX9we13NsavF8bz+uCdHn3RqqxPkD3IdWRXa4JVOE6LWAiqV6M1wDBdfUnLrfY1/EGpdr9rr7Hqaz58wFpVQ4DpjQlIaBerWmWQLBF108qafMMp36XA0cYYGt9HTc++AC17U2LutH9bjUOr0kq92m9TntMyw0mocTykI0zamRzqVW7JOUaWEricYEOUkUDp0fHxjA3P4dUsTAgZKuG95ZS7rLw4JLvSf11LrKSJ3arljHwwRMT/D3gAV2vMvQAru/r+DcdMOjqo76Y5Mgm949QBGRfJ/nn930QPxN7Z50TB96yfep02VeHAuU7YV9Zxal0F+Uy7ekzchjq99KyxCZpdXSsiJk55oJO49ihGRQTKdy/voSV+xsYmZ5ClOnLPj/ZSSOfzKE4WRBBoV6rYnNjG6trm+gm0vjki59HaWQc/RQzcMekPDVSsjlS2f0/BKBtr3E7jAMutRcy9qhnhLMeiUMk6XtSkK4Vz/7fndu5u95xtblcOHz8h4u8cmpoxThJGeyyiwW8R0jQhaVRUz5zltdTnm+gheqtW+jcXkSq1UFItd+hA2iXymhTcJDOoEDCg2ZSFBMkVfseP3lcSkv13Q6kspXArzlmYW/KyPg6NARWbXFxxKVdAJN7jK3Azv0m1n+6mZ3WVNdbxwFc43wMe3afAbTv/El1vlNsOtzW5k72HMbasvlB/LqOz6b8+s1HWf3mMnvjM9dYD+3veVtD/XmMCXC8kpjrjFz7jMAvUQBr/iAQuMd+iOAo1bm0WOb3Dx85gh+89BKuXLmiPmhqchLPP/88fvGLX8R7V6/i//7jf4lGra782EMHD+LUqZOqjf7yL/9SRMeJyUmcP38BL7zwgoBgHgOCwCQXUfU7OTWNb/31N/Hqy68ISCZxhDbPtE5+9+q7eo+0W2bWLdeDt3/0lsDnkdFRnL14Hp/9/Odx4tRJ/f5X//RPtYYdYtbv5cs4dOgQ3nzjDSPrlsuYYjzNoSN44+VX9BlJGjt26hR+7rOfwfTcHJJJOgHtzbgdzkLt2tg9W9874957b/24Px/MPZ1YxmastlaKEKq/4wDu0ELZ+g8SZTlrMGci/Tvi7DGUEpsKXP6bMxoj6NA5IgMk0qr3WkEHjXZHxKn1jW1skqDPuAqXfcvZt8Q/ySR+9z/9h3vKgN1K9f3KhL0g7mMA98OmXI9//lEegccA7kd5dB8/90OPwEMB3Phv7NdnuSs23mM9AOC633sAQ3U13k8K4Fpftt+tYq9gC/2eV9vnvb96bVk2yg/7Ohhdw/H+bTVr1YgDrkg2ynppZ2nMf2sI4ey7OPAh0z6fSIstSQA3r0zThJSq3kJZdsYchrnsJoGi6CPjgFOpYMlYd3a++jgaTlghYKAplXS05ksI8E13+0iGPSQ0JO1RCCGLPL6ut2GW8i7GspPtqFPh8jXF1CYYrNcxpYCdH2vOPCvWTXOcjZvTKnnQxz1nQig1axdXYMb66wFYos7Hmm0VEiowHKjlig4rMHyjYWfLA18ahssiyBpRO/82JN8F4Lrv6zEuC9j/ggct46Cev774XHGlbfxaif9enLWupjmRQjFbxLnT5zE3My+LYn5ZEdRGN6KSpqd8IwJyVAL12i3UN9bRrFYF4GZKFcwcPop8ZVRMtnJlRM/DJoWND8E9HhceDA59aMl47do13LhxDadPncS5c+cGTGMCCzb0sWE9VRMEcPn5mG1CANcsu2xAFAdwdb3FGM1S7rmMKX6fYJIxq82Kk6pc30jrzDubUKmdOrRcbiBgZlOzqdc/dPCQwNvVxXuoby2jH3HwSnswqt5zePKFz+Pjn/15szzSzW3NaPw9xQFcvg8WlfzjwVgP4lrDs5uY4occAhTcteRBXb6Gb4h4rqgo43kjyEA1rtRz3Q6qmyu4+sbLuHXlVTz15BMYGTObK7PD5PpgeZh27frJhA0d9eUBBs2Pkwg7PWxt13B/cRUra6vKGm01GvrMVDtOTE7p/uTxZD7k/NwspibHUC4XVUBb02iKX6OZDJt1azY57GDWKUkAfFG1EYNhmi/843+lWxYpAAAgAElEQVR7YMlfG3vXTX9sdytw7cMJw+oBS7fv4jt/9VeIGk0kel3kMmkUcyz8k1LWSl1CFXSHA/C8PiutJ7kocUjP6W6mmEe6WMDY/Bxmjx8Fpae2Su0Gb/0+sbch3m+9/3EbpEeBvA/dSB4gQsUe6ZpuHf1OH/dv3cG1t95CdXMD1WodW5tVKTJymRzGxkYsX5bXtbtWuR7Qgq1QyArATWUzUiiurNdwc2FFyiMqb48cmcfJCycxe2ROuZTMMDUWizYWbK2t4ea776Gx08DGVg237y9hs1qTyqdIgkAmhbFKGYfn5zA5OqosHFokE0wqF7h25GUDmckSMOCQ2BCPxWob33rvHq6v7hiA+5u/6bFbt6/sPmq7GbZ+QY/dM7EHDLd0m2i8/dbr+M//sVkox9fv+H/7NTt+Hvee0wGY6nYZv17sB7L6wTavWw/gcq31+4ERi/bPGuPgot6oa7gav0bjtc2gAfefiepHl0tHENDAhBTGJydx+tQZnD13TusplS2058sXSkjQdljqXBvm2mvZ0bN72b0/p1D1mYtyW6Dyg0Mx2grTXpjEFSITnQhpPp5KE6lgO7LgbTCTHUBlfAJjk1PIFouy0iIJZZATp8kVFXqR7PZF8lEd0JUzBdXbtEYmiET1L4ehzMZlti01eIXyCEqVEYFxXIe1jyXTyJXHUCqPoVgaQ4LqI+5Jys82dagf0en4ynreERgkYKeVJck7DbSbW6hvb0pp3g2Zp7qFfG4Nh+feR7nSRirXRjJFyogN3m1/cMOGWF0aP3eytpYS1kgy3LcJvlarTdy5vQQCbZPTo8hmpY8eZJjyPYn4pMzeQHsrrZNJdKHKlLcxlWX8Q5CcavyIQBoVh+0+ggCg63zQBjKdEZyZfBal2hSWX19HsNBEtpdCs9NCLRFiJxGilW6iVawhMd9FUGwKtNW+QIA6zVrI7AZZz7JElLVrisrzFDLZFFI5cgXTyKVILOmjy0zcbAq5ZAGFqIzK0iQm357GiZ1DmEseVIZwq7mFam0ZW9EmthJNNBMRgj4QJGmhnBKAG9HimQrcXoA6c3DnxzH/scs48OQFov8Ct5jb3WjXUaPyNuyi3yEgv4RO9wbS6SXkMi0NGbUXE8DVomsWybr+YrIjgrYpAhMEC/nZtTcSlKCtfQb1WgoLt+u4d4dOIh2U0imMFdOo5PooEmDOMOOd0QAJFPOW/cq8SSpHrdYlHOuAICkEbSkWmYKghDJrbd+U0w3BQl9/k6yWcUDSIHLEbeEOxBW8I7CYRAmCLmbPzOfla3BfoKVwk9cRa/5sRms3887J9SSAqfdLdwwH4MrZ1AG4AluVcc2a1gAC1k4kEpBc0OlQ5dpHo5nA6iYB3A6aQUekNj4v+xy6/Lh2xs4DCSGysDYCHS3azVKcAC5bGDoDEVDl36aEJUguhagDbQVIKDWC9AECuF2EBMr6aQTdFBrtBOqNCK0mlfUGgvH1pOaVbTLTZox4J9togcUETGn7bqpnvhYTinWuCFBYYLZUnow+yWTKCKIUqrU2tutt7DQC1FsR2vQJlbI7iUI2jUohjXSqhwvnz2i4PDM36xRkppRjPjKPKfd63vv8IrjEoStBOF4nFoFiPZYHdv1+5nNHWXd7FWW8TvYuM0ZcNCce/7txQFhAtVSLtn9wKM/H+l5rcWULP/jhddxaWNu3BPr/rMAdtPq+Rh2+zAMA7qOKMNkrp7RGbu/U0Gi0MD09h2eefQ6Hjx4X+aoXtrCxtohbt65jY2PZ3B3kOuQyzNk7evuqh72Wmh5TiNoe4d0y7IPISpP3C9d1Mp6YI55kzc4IGjuPpUpFFrkk7Pp6woMx6kedZXjcxndggyqAnjWz9UvqfdJpnTf+8Rak6Xxu0DeLlEtrYbcWrq8s4+a191Hboq205UNrv5R7VcIAXKnteT0y/53E0qypWOW+Ycpg7YGUm/ZJtsjKnpQgC3tOZmHymk/kWLO6noyv7+z5hxjbsFbZ248MQKlYxm28f+X17gFcft+ryD1B144l82lJ+LKc6KAdSEknta2zXNacwbl2+D4oDuCqlhJfmcrktgNwWat7ALeDUplrConbLALoxJBGOkuL/QRGxzM4eGgSZ04cw3RxGqt32A83UZ6cQydHEJXrbQr5VA6liaL692a9hs3NbaysbSKdK+K5n3tRAC5tCUbGxmXN7u/tIYhtClxtZz5j2/cnLrrKQHRjBhpB30BR+kHYPjns8OK3wO4eyus47RoY1prD2YKdJw/g8n0ZSUWgudS4HSS6XdSDKtLJDpp37yC4eReoh4hyGSQPziIqlEQazKSzyFNpy/gOLtHpFOYOHsCxE8ecC5kDcGn7L8DRETy0Bw9tbeOfZ1iTe7e2YV/hgVMfU2Bzjj2q3L1OLLGIH1/jx2dOzlTnAcGAfy0P4GqPG4wQYq/pgNQB4dydV9+LyLpcPbL1AuZ8MZyF+PXF3pN39HGzO1vtnRDCjpLAZ/+HM5dWGz/84esSEczOzePEiRNS0PJ+j59/zdSovOx2pYilGpZAIIFeqm1v3LiBb/7VN7G0uKz7cXZ2BnNzc7i3cA9vv/22CCCzM7MiqNJ6+atf/arWNQK4Z8+exa//+q9janYWf/onf4KN9XWtNZMTkzh58oT2VFo/NxsNRN2uVMObGxu48tbblq1bLuP8pYt44fOfw8TUJP71V/8V/upf/yWKhQLm5udx+YkndE99/etf1/s9duIELl56QoKF115+Revy7MEDeOFzn8cTzzyL4siIqW8/xCL5owdw3frtXNZ6mv+QnGLW6pqluV6D/ZxiZOgA1GW/wTqahJTIYmcizvDMSpugN3+fRBb9yVo0Ti/BGImewNtGO8J2rYG19S1sbtflxMKeVc6TnBk60s9uAHc433e7/r67rbVbw0nAYwD3kQXQ4x9+xEfgMYD7ER/gx0+//xFYWVnxKbNWne2huwyWyN0kNVfMDeUNcSDX7fl7odTBc6uIcQDDkNgWt1G29/phBN39PpEfUA5+dz/wGcClf/jPH3pJTLXexdHeTeQyWbS7Eeq9EAGLGDrh8bdEYuWAg8W4ZS9xGECWZY4Dig4E4BbSZCWlBLZGyT56AnMTssUhEOwLLlkgDwBc2hoZgCvgLcbWswOiXc/UHgRc+YcDXakzmBnSRzdrr6Ei3Kl+Bxltbt9Ta+kLPxZ3bpgrK11vyaJj51nDbtDlWJheeRu3WfJzsAGgskd5KyyHzaKHlro9KRPUILkhsgHF1mjEGzIVmQ6AVWPg8jvUVDnmrpo6pzf0w2lrIoYWNnHCW7yY9oWpH/TH/zv+uHgj6ZtBfyGx2c+kMjhy8CjOnDyDQr40AO8IuDE/kNmvBuBmkMqQ/d1BNyT7tKtjUSiVkcrnkStXxOijrezczKwNGZzdHcFDZuCZ2rWDjY1NFbgEcC9eOI+LFy/q2mJBxSLaBjQcHnMAbDYoHNCxEKWCzlRj1nD5htVn5MY/r7ftkpqFykoqcNO0n7Jzw/PI3/PDXhWIApxCKWtDKlgbDdRrNdQbTTz15DMYHSljbXER92+/j63V+4gaNYStAFE/gwsf/zSe++znkcnlnUJ0qKiON42+GfLqAX4+vg8+xttdUU0yAFdijaUHbDkYJ0OUX55dPWiyNPg1uyENLDn4ooI4AWQSXWwu3cUPvvU1HJibwtho2a0JZoHGc2p25I7JahfWAMDVAE73RR+1Whv37q/gvfdv4tr121jf3DTmdMcAd+VbZcnCpvKog8rYCA4dOohjR5kjc0wMUTL3PRPfraKyqOLKRUCZQ8lGfQtR0DT1i1fLx1brOAkiDkbsIkfEVs84gOsBfq8S5EyGpIa1+4v4m699HY2tbTG985m0CC7ZTALlQhY53g/JlIEAmZyuK09iUV4m1QQcuIyM4uDpE6hMTijfbjgs80OyYSnlz/deYOz/D7UAAT42/vwiEWXhxi3cePsKgnodO9Ua1te3kEpwuJ7TdcY/luNJDC1CPpcTcD86UkI2Lz9JdPoprG/WpGAnqDoxM4rZI1OYP3YI6QLBbvPTVK4YwQJeh1GE9aUltKpN3Lu3gitXr+Pe8qqGdVRg5lIEItKYm57AkQPzqOTziNrMDm2hH/UE4FZKZcub4mA9nxYgcGttB3915S6ur1UF3v7Wb/7mvurb/c7F7n3fbeB7AdzYvv72j17Hb//j/8BqkpiiNf7f/nX2uxbioO9gkO2BntgwZEAMcgUO11S/znLNkGWbU0Tt6S8d497Uoxw60IaKqrpHkQzsfXmLC/t3KmWuArlCAWfOnsNTTz2NAwcPoVQsyqaPQBUJJ1Sy08KYeUPebp2kMaoSbJ001Zw5K8TIVtw/XdabhrpkatNyn8qUdhPJbhcZYRkk7JCNvSlCEdfodL6AEjPYaOUN5pkHslvk4EV2/0gIZNR+77LrpQYnMYb58PUqunSooDVr2BbYJVtL2nZyr8mXkMtzH+Rr87k7SOdLyJfHMT45i0JpDMlsAcVyGfliUWu2k+UNFEJ+AK7LR6/NGovrYAthYxvVjU20azWkkw0kU8tIJq5jZuw6CsUeUgQyWXB5oMip+HjMh04Pwyva1k4H4JI34ZRCnYggLrCzxZyxQLm7vT7JGSR5cZ8MBI6bbaNl3BLFk2LYc22kcDE7xA6Vj8zYdaVQt0dlIwHSLpr1DhJBEUdGLqHUnMXym1vo3gtR6efRDBpYCavY6LfQStTRyDURjkdo5esQZdHncaYNtFVt7ch4fB8CcjOmJGGdycxQZsASBOxnkkjlCQpmUE4UMV6fwMHbczi5cgCHe4eRQwFBVEe9tYbtzqZycJv9ECGvm1QCAQHcTBJhsoOgGyDoh2inu+hMljF68TQOPfsE8pOjIjK12nXsNKpmxUg8MCJRbhm9/i2kUveRSbe0B3GgZpjKELi1/HTfbzhVLtWeyZ6AQxIzOdDmetkNkwiaKWysdXDndh1ry21k+sBILo2RAlDOEaCjkpM2fz0UqcLNWq4sgUKR6Hit+dcbDJBtrKw6wHiN7t9coy2uRPW+MqRt8Mr/Kb/anQ+tI6ol+HlMNch7jEQJOu2blXIfQQ9oEMAliYIZ5gRX8lkUCwbg8n2SQJHNcCBnecBSK+vY2uAvSZWW9iOrsYwAx/WElqZ0D4EA3JXNBO6tmBKDPRKfN5Pkvm5Zz6qIdNEqnVcW4gJl5UCUEEhLgheVfumEnQ+BqwJb3VqvJ6IatmsKSYFItFAGQhLiemk0aWfc7KJW5yCSB9dl/MoC3GXf8m+BuTx/SQHGusPMT3uwDHujcmZZ9pI5JEArQBIp+Z5zSCRziHgcwP04ia1qDRtbO7J95/nnvTFSyKBSKuDkqWM4ffY0ZmZnUapYdjffP9dMXm/Kbe7aHsPa1NdiBJm83X7UYS2f1u9yuMrrgPWfFLRaJ1mPU9lpikF+3yx5+Xi6ydgeFHexUYvrSJ8c3sb3VL4O3wufc2Wjhu+98j6u317et6T6cQBc28ZlhP/gc7hvDQa5sT3/wwDcvf2Bam6dpz52dhpoNAPMzs7jiSeexokTpzWAJmGjWt3EzVvvY2lxQf0K1w05U1ExNCB7PKSC3BfANbDE9vKkrPnpoGTljA34WZcTwOXzV0ZHRHCSta8Dy33dTbCR9T0BOt+nxmsSX4tonWOmZYp26Gan7DNzG80mssy7zmalmiJoRmKguN5WZGJlcQELt66jur0hEJckCutfTMFPIJzXlbcL5nMxqoP7vY6Rz4Z1hGB/fRIM4funom12dlbkEa5vdgn4hc9Za+/jBOSvf/+ZrfcfWij73pV/PwrA9T2f6qGckb0E4LYY20CLaiNI+9zbvXOI/RS47N8eAHCjUI4djMDNZpq8sxVjo/NEsk+xj/HJDI4dn8GFMycwnp/C4o0WFu9GKI8dRpRJoZvqIdXvaxZVHqugTQJxsyEL5aXVDVRGp/DUsx9HaXQMCZIpx8Y1W/BxQt5KWesF5wduk9He4Q774G/2/35vGlzi9jgB7Y6Uzczy+NfDAFw7rUMFf/w4DoFxA3DZi/JvEdZabdWkrYhE7xaws436zbsId5pAuYzk9Dgiqj57dlzYR5q7Wh+pbBYHjxzGkaOHBxnrUuD+FACuO0KDGVgcdB3MhAR67w/gDnoOa0S0wsVnSV4gIGJIrHeJ9yqedGjqSet3+eV/V+/JRVX57/nfH7ooODJ5DFjefc72f1/xWZjVHM71R9eBiT04A11bWcU/+2f/XCKCcrmCAwdMOUvw9ZVXXpHFLv9NkPX02bPD3F06DPLadiAg969avY4WyaCdzsB2/f7iouyPtze3dAxGR0a0t33rW9/SLIsxJJcuXcJv/MZvIFMs4r/5nd9RpBjfH9eZT37yk7h58xZu3Liu4z9/8ACefvoZAbzLi0tae6jAPXTkME6dP6u66gff+S6+953v6Pm9upcA9RtvvKHPc+nyZZw8dRrvvf8+bl67ofV6fGoaX/oHv4rnP/0pFCsVJJizTJLXI74+cgDXnSvN9rRWepFFTIE7uPfo9GPxZ7wX4wAu10IeC54jgrcE4IfnzvYSs0VOoBUyNqKDeivE1k4daxtbAnJZ0Sj/dg+A+1//J/++O0J7a4D9YDF/r+xagbR9PM7AfeSl9viHH+EReAzgfoQH9/FTP/wIDADcfZWtHkvbk1fzAPgacyyyfmyoNtsHQP2oANxdtgr+Lf8UAO5o823Mhx9gjOrJRBLNXkc2ylGih44ywayAYvFiDG2zJtHQg0ORbgL5JHNw08p55BCAwK2c9FIJWSkz20psJAJDDogVsOkGSimyNDk86LthB4tEMXstOyHF78vWxg8iXY5sso8wx8maDR1c2qUJ7Zxq10bBps/j76sEdCCoLJDiuRocJLgMBxt8ORNid44Hg2rPnnXtuJ+KedWhPw0cSsr4iQUhbZbI2hJDlplUPsvNza1dzh/tagXUOODL8l+trff5t1agDEtuK3ZN2Wsgj2tA9rnO40P0+LBi7/d9Q+L/3gvgcjA0NTaBSxcuY2ZqRl2Pmkw6AbEg4sAkZI6qKXBpNRlqmEswMIlivijlFIfzVF2Qic3GfnZ6BpVKWcAhZ37KEYrMipMN59LSMn705o+wurqMp59+UgxFfma+PzIhzSqNrG9TNLE4pu0Jm2lT6LLIHCpwPePYF/B+cGG2nhz2pHW9B2FnAOB6lbapt2zowSZfisEOVbEBoojNZxM729tYXt3A5Sefxonjx9ENAiwv3sXdG+9h5c5N1De2BEade+Y5PP/Zz6MyNm55jwMm6G5lm7824oxTz0A24JNECtoCOrsvtxwa2GxWyzxNnqnuBw6+0ffXrncM4FCUQxYOM3NURjaruPLqd4GoiYkxAriagGlgrKGka848ecAPXV3XJmuy9fUdXH3vOt566z3cvHkXO9W6AAplYYnvQbVOAu3AlDMcxrIQpq3QzMwUzp0/i2eefgonTp7QeeUg1PKeuA6YVQ6HohzIdKOG7Lw5gGUj5K3d/HX9kwK4RpBQCzoYVMUBXAKx64vL+OuvfR1bq2saW+XStr5R5VfKp1EqUnXrrNbIinfXmM5pIillVjebx9ThIzh8+qTs7TkMF+GDa6HP+I7d33GwLr4DPuz7/ybrBN1TAly4DvZx/+Zt3HznXXSaTeVwbW/XBciUK2UNk7y63YZMbeUFzsyOY3KS2Tx5ek8i6iWl+Emnc8r+GZ0awdjBMZTGRixffKBycFnWGrb1BdD1wy6WFzfw0t+/LhCX9pq00SX4wGH5aCWPI3MzmJ+cQI7DkigUeYiW3iSqFHIE3akENsb+1YUV/PW793Frs4nf+q3fEog7HEw8+kg/AODqBhxu5Hv+E1feemMA4PpBiB9Q7AVI4+t7/DFxooJcNWKKff7Mk0OGzy8q1wCYje8Ffr/hmj4gabnrkvcW120N5Ac2aPY88aGKXc9u+Kv7imuXkXJol/zJT30KZy9cUjaTqW5cRqkGt3zdNJICdC1LkfcK1Yca6BNMEWFCSGRsGORqBg1GjdSlhZH3WRRKfY1O6L5H0KaNzfUNBGGkfYs2xtlcXn8ok2OeORVrHIBIddQjOSYvoFlAi8+7U5YdCU5thK06qpvraNa2BRhmEGmtjWgdbAaq+nxS6EmRmJUSLpsrY3ruEMpjk1LqZpjrnkmbaZ4Ib169RGVuyoGw/GiW7ZtMhEhwn6q30W3VkcIqgs5bCMM3MF1eMpVpkt6nrN24BgcappLVVy4a+OK//Hm0GoSO9Wmz4XWZocy+DVp91GtdNGqR7mcRvGhj7ayhlfXJ9Vt2dzInNtW1y1Ed1lVmqyxrZUfiM/IbAV1asCaRikoYS51AuFLCzR8sIbzZwni/KOvQxfYWttMRwn6EWrqBYLyNsFJDlGiJYCCzfZej6h3BXSysgeLGMdT1x/ecJwjGOk1WnaaSLCaTGI8qOLNzBM/UzuBk9wTy/RKa7Rq260vYCtex3a+jlYgQJVNoJxMI0kl0cil0krTCDRD2ArQJ5o7mkTt1GLNPnsPI/AyifheNdg29JGs9y2FlrjEB3H7/FpLJ+0inmu4aJ6DvCH1uaj3MdjUYyWbTtKjnfkk1rq+NE0hQ9UwlZy2Ju3cD3L1TQy/ooZxJYzSfRKWQRCFHIiet73sCc/PZBPIDBa7VqPFy28iYLofPZ96rbrfHUk0qkMMBuIZz2brtqI4DW1fLlubjLSrE4RsCGKnMppUyFbi1qCcVboIq21wW+RwVuASamYFL14e0ehmRU3VACAYagCtFZs+B9gJ0bS8hgBtFtF9XSgLqTWBlM4U7S5FshFW3plPIEsDlpeHzqU0SZvad7tqmRTjdq7mf0Iaax5B5tLR4Nntr1iy0d00ikfH20Tap5N7D6zXqJ9HuJQXe1prMoo3QbBthjfVOJpm29cO4tHpPBIrNSjmha1jXBt+Tyxw2NRrVnFxTsuiniiBZgvdzO6Byheus5XzSKYUkGuZULi0vaw1Tzm8CKOczmJ2bxvzBWUzPzmBswlRz3APMYpCZ3hkUaUWfyTlw1Wwv+QE8ObHj3HS8kkbOMzxbnY6pL5MphIzfcPUjrxyfVSf3AtdT+f0trr71NVI8B9fvcXwd/nx5vYrvv/rTZ+DaPj/c1x8AcWP291abDuuGRwG4e8EJO+ncw+kSQjCcCjCCuCEmJmbx5JNP49jxkxiplNHphmi2drC6sojbt6+j1ahL0+21eo8c1O0D4Nq+bnUx1+ggNOKU1Lj6PLRptr2J74/3o+yuvVuUA2vUxzCqoVjE2Pi4yLcenFOdTwKt2081JCeRi1EEhaJIQLymSJzldbi1s6OaoVwq6jnNMjga2EajF2H53m3cuXkN7UbVrJSdClfkCK4lHSpTe9rbqbgbn5rE8soKlpeXBcKIHMAoHffFz89ek5apdIgaGR1BP02yuNXAtiwbiLtf/ER8Tx0AuE5BpjmAnACMUPIoAJfXv6/J1PuR0OYAXKrdmevJWntooTxU4HpAjM9BEGfQL2lv7z0A4IYEcFMhSiWurR1nQc9+ro9MtotSpY+xiRSOHBvHpQtHMVYo49Y7Ddy/ncLo1GmEdBhKsTZh5ExaIC3JG0HLAbgrm5icmcelJ6n4G9c8YXRsQusF64k4GZvX1IDoLqcHBYS4WZ1zfHCEIO4+KVqIO1W2agDOhdz+knokgCtvgwEhfO95i4O4NmcgWGRZ6qZ6jhAFJLn30aZTVD9AqtVGf6eOfhCBiRCtrEUaUbRA9W0ubbUsd6pMPofDx47i4OFDpnh2ooGfCsB1RCkvSBiobwexKo407IFZNycz5zn70pLgCRwxEHcABrtj6nuBeG/qX0+9h6JN6BTD2ZezQZarh/UqRn5y1sgxcYO/1s0qOuZUJRKVPV5rlF3NAzereN/kwVsp8WOfS44s3AcWl/B7v/d7WLx/H5XyKE6eOokL5y/g5s0beOfdd3VuCOw++dSTGJ+cwBtvvIlarYpKZURK2k9/+lM4deo0FpcWsbm1LRUv+15GjJH8KXJFYEpQ7m3JfgJBm2T3+2jU67Jn5trypV/+sv79P/8P/xMWFha0FlDFS5LrBx98IIUw9zMSSM6dP4+tjU28/957+kSck33sEx/H537hC5o1fe/bf4s712+KCE3HgDPnzqK6s4P79+6bLXypiINHj0rBu7K0LBe8bLGAL/7Kr+DiU08rQobruXdOHO5cu//1bwTAddus7r2+1XC8NwaEF5fbbQpcuw95Tw4BXAN22bN6BS4BXF4jnrhMYjD3HBLnmlTftiJUm4HIaxtbVdQaLevdCN66DHLN0VMp/Ff/8b/n7pTYsdmltNl79Iaky3jP9RjAfdhV9vj7H/UReAzgftRH+PHz73sEDMDd0yk9uF4O8iwG9rN7fmcXLjawwt3/oJuwxBU/7u+9TddPo74dAgkDEae9gX1A3H/3f/w6Xv1gad83WGm9jenWOxjPFFBiRk6ir5ywZr8jEJfgGicSHKKnyFLPmCUEGeYEcFO0vkQKxVQGeWcZ0U8lBdx2U310WJDJis4GsmxaCGqaMtX2Mg+SyebYA67KraVtsgG4fC0pUdliuozQrgNwB0oTz9bn8xqVVq+jjC8PpDorY/43i2Dq9dRAsplygKtlX5kNoGWpstFyuWGOhSiAjcWgBlL2QQb5m/40aFhjoDMHxCq8HYtfA0NZMLk8Hfc7vjFlwUCmvVS8flhFBrnyvQzAtj5wyPr0DV18WB8/6X6IMRxYWHH8MAAgfp3uAnClms7i9PFTyr4t5IpqBKmWFbjJTAlaIQZtgWgc2LDhirrGCk+nssgJwDV2fNQNVaSywJuanJJ1GhtCgrpkDrIxp+UTC8elpSVcv34dQdDCubNnVHCySOO1NQBwxaBrq7HmZyiVigL6WICp0IxZKPvBgD8O/jNzPKZr1qnA2m3LwOU5DGmnmTBggI+RZRVt4Jx9Fe2jWRCKPby1haqRW7MAACAASURBVMXlVRw/eVrWn1RfNhp1bK0t4caVH+H21asasBy/+AQ+/YVfwPzhw2br4haF+N/+/A4alT0qYr4PUyBkBmx0D/ax4WcRaxbSpiD2oLhlNxVilnEGIIvpywZCbMSmhhv9sIV7166gubOKybGigEllT7JQ5ZDQ3dN+GbIYSwNnqLZYWdvGa69ewSuvvoHV5XUNR3gL0XZQGYt6rgyCqItmK5DNsicr8HEE2ibGx9Q4Pf3UkwJxCeoxI5c/I2DB4jubTskadKSURi9qodcNNSjV24tVIHsBXJEQBraru9nXtrh6VqQfMg6tqaTATaawsbSMv/naNwTg+vueTScHmgQJy6U8RkZos1ZEuZhHPmuDSz512Omi0QXKM/M4dfkyiqOj2K7tDDIKtaY9AsDdu7fsbpJ3l16PeuzPooSIrytmJGBr+sqde7hx5R0EHLK1SXgg0M4hT0H3G7O5mJ3ZarTQbLW0vE5Mj2JicgylYkH2aY2gi1o70nV+8NA8jp44jOJkWYN6stWdb5ZT3zo2t8sW7HeAVj3CD773Gl5+9UfY3K7pupFFasqAiJmxCg5NT2KyUkYpl0Feauk8sumclHY8WelcCmEnxFs37+Pb19dwvxbuAnAfxhMbNmJ7jvI+Vhp7awMCuP/FP/lHg3VfW7570N5BxIedQz8k9+JXPyzktbj73A0BXP+cHoTlWiWilRuoxN9DXCVi0tgHVcPD69kDuGaNSJuv02fO4rlnP4YzXDeLJQ2DCY7KHo9An8uX1Gvzf3oNk2Y2m3Xs7GxpsMuG24al5lLAfWdiYlKEHA7H9FltKwYVF1S8tpoNNKpVtFoNrfPFUlE5tTvbO9pD8gXuS3R1KItp3Wy3QJCBwxs6BlBFS5Y2IwE4qCbIy3pBX0R+epEs9AneRu0GEhzKBg19LoK/tWZb9mfmfEKxEHP4bN1mxuHE1DxGJqZQqowiV7QM3hQB40xea7EWOdZsJPLQRk4ZnKxrIiSZwU51cKODRFhDErewXf9bIPEOJgo1pFMEWAzA7SUi0vmU+UwL5EzK9kD/pWvGWVRLyRPy4xlJjQB6ux2hXuugukU7ROa+J5Vr3aw3NCjJ58hoTws458CJwJeGnbSvpsI1a/mk2h9iKm3uJRpwyTKb2eh5Abmp3gjKiRNoLhVw9W9vY/udDYx3Cqo5V8IdbKeYWZtELdlA4XgSU+ez6OW20O5UtdcEYRLEgdoEnkNawnb0fYr8TEkN1TFcx7JIIKPJYxo95nRzfU/0MNLP4lz7MD4dPIHzyfPIdcuo1jZRrS+h1tnGTr+OBkJEyaQUuG3WyvmMLJSDbmgAbiJCu5xG8sgsJi6cRnF+EtlSHh1mVtLhpt9FGHR17YTBIrq9G06B2zQlnSyLbR105qb2b5cfz5NrWx0rYB5Hy8wT0ZH7OAffUQKtVgbLyz3cuVXH9nobpUwKI7kEyjmgQCvpLJVBdJmgpTKQy5j61Orn4Y5pYK6qA1M58f94Tcqq1+XgCpQc2iSbEtruGU8EMwDdIkJYA5vFL4EMAxT5h/cPiWLMvq0GXSlxs3neswbgppM95NMJFPnfWar//Ps1ZZSOiRvcKydRFsoGmPCP7JojkvZIbuuj0UpidSuFW/ci7DR7jjSSQobrkyy4LffWLKppVWuZ4qZ0JmPAsmgLOQfgUh1MNZrcj6jEtVqMA0ESaAW08lgxW7kHBN0kGiFQbXZQbXTRDOw9GiAJAckDAFf2zGadLbUvyROD9ZPPawo0ARkCcWlHnUHUz0n5znvbQFQe655q9ZmZWYRBhIV7i9jY3NDrlosFKXCLuTSOHD6I0akx5d8yS4/rIu9f/XHrB6MVLDvbiK7FQtFq2LQj/hLEd1l2FpVhCttWq6m1XypJB2qx1uUXewc+F+tcv6fFa+f4v/l4s9s0AiCHrXwv/jHMwP3eqx/8FBbKDi74MAB3T136MAD3UXu6389Z6JJYKotygu6RKXEZVzE2MYXLTz6Lc+cuyO63z32oF2BpaQG3bl1Ds1kz8C2Wab/va8bmGkaLtnpYHF71F0CrraR412Ma8CcCFvtHOiXFMhMJlPN8Eoz3UTgCQotFzMzMiLzlVVE8JwQVeR9QJas9QACl9QBSdfepMK4iiJgDzX6A2dd0DXHXiggAljVNMtX9OzexuHAb3XbDCBcu+5n9CdcT7vXHThxXriWvDb6XIApFhKVKixapVP4SIOap5rV35PARTE1PObtNt4Z59W387z0Wr3EgcFd/77McYzbJvv6L11o+95nH2Pftsmun8poEe8Y4tFpot9rmfOEUq57M7EkSfG4jBFuf69c+7fPdUGRlxRsEtJoOkBCAS2KMs6mW6p89ZwcjowlMTqdx8FAJ584exFR5DLfeaWPhFgHccwgzeXRSIZLJCPlMSvFKzHBuNmrY3NgSCXr+8DGcvfAkCpVRZHIlKQn5vuLv29tHd82DxxwetMa4vm3ALOb62wXpdZmoiwxBm2YTW4x2mppCqlxGxzlJ+XPg69dd94M1uIO9wffoj1LgEsilbSuJJR1ms9NljM5TtOkmwaDVllI8IAmJtQFV6nQJyuYE4Go/4lyDcS/HjmJqZmqwr7MmsrgPv+eYm4jf3eOkzng9/rA+Yhcp1DlfDADZYTMw2KdZF8UNBgaPdaCrjqUjc2q9cip2H72kvsJnPjtCh+931T/6/crVBf5aHbxPnTNzkogTSuNzX/9vW8KGdaXtK3GSzZBwoTUmkUSr0cS3v/1trK2uot0MROqgJfLLL7+Mq1evahbE9ev5j38crXYLP3z9dRER+DiKDb785S8LyP36N76B733v+xibmMTs3JwybTm/IvhKy2OqaQ/Oz+Po4SMCs0VoJFmNYH4yibGJCdmLL9y5g1rV1h7ulZVyRfMxgrpckzh7m56ZljXzewSYUykcOHgQn3rxRXzi058UMPwn/9cfY3VxSc4CR1wGLj8PbZdHKhWcOnsGTz37Mbz26ito1BqKrZk9cACfeOEFzB466LLBzQkh/rV7vmC21g//+bDW84/5SecTfkY7WBMF3BqAa3M+U9x6MoVcB2SZTBe7UPeZt1DmDInnjbbX/NsTWcyq39yOyNlphSRVRqjW2wJw1ze30WgFSHJuqMdZX8qejOftd/4jArixr/2C5vcgZA9m4PYfK3AfVQg9/tlHegQeA7gf6eF9/OQPOwKrKysP0ln2PjiuqB1wZR4EfR1B+JHqWz11TMHr65Xdm1h8MX/UuYshs7E7aPg+Hv67v//11/H7X/vhvg8ot9/GZPMdjCWzGMnmNQAneNtAB0Gih8g1aqYAScmyhq+pxp82pRpkJQXgFsiq1ZAhpTyTiMUnGZ8cOkhJ4hS43puOrEdlDpnKkcUc1apiy4nNZwpc5uSyoRTjmg2XBy7ZZNELzA0qZIPnBkR+X7TmjuCSxHmWf8sSTwMgO0EsHtXEEEwSyMCntAxND5J6UECzI5/3I7mg5e1529jB63skPc64dY0aC3YOGWRNyyEPbX29XR+Hoe53pcb1gBI7YsdwNDDEcmGtuXAglxukGkv3QSRfBbDUOd7ixmWEuGMWL6I1Co/lmXjbMTtitIKt4NK5Szg4dxDJPkGzEB2XeSa1IBU2sqvqGYCbySGS/SGzeIoafFOZy9chE1XMw3aI+QMHZVHKgmp7e0tFz/jYhBpzqvWYSbGxsa4B++hoBfl8QcxWFs0jFeZnUuVM2+W2mlQqsFg8W/4tr12f1TS0UGbR7Qt5A/B4XSY0bGDujAECLYGfBIHJ7OaxobUrj4ssnAjgcqBIkIEK3MBAgK3tLaysb6BcHsWlJy5hZKSioQJtNDfu38XNd9/BjWs3UJmawQu/8AWcOX/O2Nw+s9Hf606hzfNqFmcGlKuZdg09i0/+IJ1J63gprylmTeYB3niHxeK0Xm/oc1Hh6u3kNCzTTZjS87Og7UaB8rMWb7yHxtYSJscI+vL+cwpcDgI1mHXiHzd4lbU5gbuVdXz/+z/ES997A9tbO2rUaV2bz2cEOvPGaxG4DfvYrjdUGCs/0hFoCELwGiU4Ozo6gkuXLuJzn/ssTp8+iSzzgqiGTgDtgMpvkiZCZJPMGWohoRxclfa6j+LAeBzE9QCuDSvMcm/45ZSdLjtHSjdbqdw64QDcxSX8zde/geb2jiRdZhNo5BTaFjKDr1zOYaxSxGiliFK+IAslriEtgj9I49DZC7j0sefQkNXSjoYNxhP58RW49nHdOuD2ocFAfA9BwJ56b2k2/O/9wEhPCBkeHw94u9wh3yCbD6vdJ0GItXv3cO/9a7JvZY6jMgXlNMC1mdnOzKBh42WDc67VhXIexZGibGWjPtVO61jc2MTIaBnPPHsJzz77JFJZDi1d082P7tZSqbpExLHX0Gt10njjtSt49dW3ZOXdoNJGRKO+7DVHixnMjVVwYGIMsxPjGC0VkUvT/prKactVo3V/td7Cax/cxiv3trAe9H88AHeXyccexw+7Ot01+uCW/c7bb+C//Kf/aLD2G7lh/7X+AbKaY5XvGma4YYofUtmQZHejbRDL7q/4470z4F6ywJAM425hf9/4wijGktdHYKZ6oYJDh4/iwsVLePLpp2VHli/SqpNq3kD7jB+sc30mQKvxsS2IOs+dToCtzQ3UazvmFML10rlU8D1lsznMTM8gk8mZukEXd1IAAMsJAg9s7qkWbbVo+2tDaa7n/B7X1WK5JLBWqh8ATSlLO7K5k42j1q828qUiRsfHkCuVREzR7uLycLk39kLL2uV+0G13zEGi30Oz1UQ7bAt4ZZaWKRl7sidlpAAVwFT4ci/N5WkTmUMmV0CuUJJVrBTJHDZks6rpeGxJtkO3hVZ7Hb0wQjoA0p119Hs/QrX1XWSL6xjN87P6wQPPiR0fyzd39Dq/pij33chLcr0IO6huN9BqMo+SSlxaG3dQr0Zo1LnHp9HrZkAy1NbmlpSI5VJB66FAA+f2wvzbTjeQjXMmk0A6Y/a2Nhy1DD4Deblu8OxnkU7k0eumkUmMYrJwDsn6BD546SZW3ryPcquAfCqLzc4OdhJdROkkmskGsodCXP78AeSm64gSO9proiglW1wDbyO0AyoOu8rylZo47KHdogVlH50285H5vhLoKF/YCEyFRBbne4fxhc7TuJS6iEJiBM3mDurVFTTbVVT7DWz36mgjQjvRR0hni3wanTSVlF20em20EgFauR6S8+MYO38cuYMzSI+ShFaQNWREkLcdIWg3EIQEcG8iLQvlBtJW4bql3zmyODWsIh/cebTTSMUda0veO/wwltEqqLXL+IIMtrYTuHu7pSxcApqVYgqVfALFtFPd5iwPl1s4AdwMa3pXq/JpRFp0jibGlSD4aICGXL39oNwRIeWeQ1cNl88rwNcP41VTeBtmq+G4GKoGouV+P6n9gdhRvd1Fvc0cXqBYSqNYTKJY4DXCXHq6wDDPzMAJ1Qus9/WHwJNd97RQ1vMLtCSIaEA+9yxeD2GHKoy0FLg373WxU+f9Sjtk2hTTCtkdD6lweY2zxzCVo+p3Xb8EKWk5THKj1QgyE5GatCdXCIG3Am75x+oNgld6/TCBequHepPXLJ06rCZhPaS1Uc9Dq2RTA9MyW39k1Wwk2UGOqfLakjRAlcKEAHGnl0SnT6gjnifI+zKN6akpKXc2N7Zx584C6vWaSCfjI2VMjJZRKmYwPTOhWp0WytMzc0ims1p35a7i7mmut1zbWEfzg3sbVB4mESnlAmVqXa6RVsvzcVRLm8W9DWsJJoXa47kOe3BHPZHLsbPfGyomfe1jakj7PT6Gyj6ByMkUbt9bwXdfff8RAO4PHtqA71XfWg81/P/BL8Zq/TgT+3/9g/8eN2+8/9Dn9z+wHsbXD7an2TrAPNeOiKJ0u6H9/rnzl3Dh/HmMViqqeaKohfffu4LllfvoRLRTfkAjvPv19wVwbc3hn1YrQtRxlBASmHU/2zXsnRbIwyLwQACUQCjXHYIbR44c0ZpB8h4vZQIajEwhaCtQNghQyOcxMjqme5G9tLfSJqGAgD1Vu4uLi8hk8+4xoW44T2CRSxTBVvZLSSBs1rBw8xo2lu4B3UD2ytrT+CaTGYxPTgmAKVcqAzKJ7/nZDwogoJqVJGaSwkkUk5W3zY5Uo/m8XEfoHhwsV77Fayqtm45c5nt8XpumKKMq2OxBrcQf9rKekKz3oJxgIywrC5pkrrRd++0mAVwSW5kBOcxs9QCoV/Z6ANcDa975ggAuFdzkSkRhX2AkEgFyRWZFhkgmuIJY3nY+10W53MXUVAqHjozi8IEpkZrW76axvVbByNQZNFNJRJku0skuirS6L1d0nuv1qgG4K5s4c+ESjp06i0yesREVjIyM6rMNQFuX38vPR8oZHeS4L8h5icdD4nS6AJEIT6v6BBLsa7e2sEJSeLWOjZ1tnLh8GTOnTqFNlR2JHHtIkrtuBLfWxs/XXvDWg+txBS7fA11BCNR2erxX6GrAXjVSFjivTSnAubYFbWTZA+XzyDLfXsQaoDI2iiPHjmJsYsyua81SzJrZEiC849SPA+Da2m5roe8FvTuP7Sd8UnPsGf7xPaCv/W1yN/yKP9bHgpk61jvx2N8+q1brnmYfRqixXsT2YO0FLgogft0/sDAya1szRXPksfe2p5f1n2HQ97rYp5jy1t1c+k26BHLzv3P7Nv7g9/9AvUilUJKa9hOf+DjeZiSQ7PbNleLCxQvY2NzEaz/8IVZWVvT+Dx8+gl/5lV9Wz/DHf/zH+MFLL2nvJBmdZI/VlVVceeeKyKIUJpw7e05WzLRP5jVUKZcVQfDiCy9KJbu6soKdrW2RRbjecYaTyeW0/pm6nuQA7vUJ9SMba2uKs+FBoaL20NHDuPLOO/h//uWfYHV5WTMI2kEfPXoU3/zmNyWaGB0bxbPPPovLTz2NP/vKV/S9YqmC4ydO4Zf/rV/DsVOnkBrM1YbHeC/4auf8IwZwPSnGTpy5lg0yqO2+iAO4yqPmHJZECucIZPm3JJWH2psI4HJv4jrI/cdnrXNSoZ5UGbgRduotrG1Sgbutulyug65vk6iF164UuN5C2V21PwaAu0us5UY6Bw4cfIyjfWhF9PgBH8UReHzhfRRH9fFzfugRiAO4+4GpgyfYNQ+NA6f7Xbq++vaN05634RshP5yI/XiXumYPcPyoD7PPU1nh9ZBfIoD7vzwEwK2038F46x2UkymMZvLK2Aj6XdQQoUEA18xnNCiVfZFvCGR3SlYaGfcpZBMpZeIWmJdL9i+zcFMJRGlazFkhxsdnSCuXrY0pX/yGqBJNIK3ZB8uSUUpYSToNGHJfsmRyVkIaLacsD8uKSdaZtCnk4IY2XbRXtIacIDBBXP7cz7xl1az5vhX6ViTaayu3j8PfgZrA27uZusWsmrW9upLBj9Lt/RAIttKZwz1rvNRsyWqX4JQxvQ1kc5ZzTskbVwLKgtmBttZs2efU9RPPCHNgr44vGzM/cIkN+KnOsAbagFg9hWvGrVi246GGLQbq+AKdf7MwrhRG8MS5J3BwZh5RxEKGDQdZbsbMTahJ4oCIOZE5GilrYMPhcKHI4ffIIDNDTXSatld1zM3P6xrj8WPhRIAxnytgbHRUr8vvbW6sYX1tRTbBBB15rMjQZhFrgCoHm201QmRlj46NiV1oLHw7cAK9XUPMBtADFzruzHvNkrGdV+HOnzcaTRXmLJY1JApDPZ9ZEltjzS8+NgzaCNotFfTVak0FPAv+559/TmxynndaUta2trC1vo57CwtSXl566klcuHhxYI/lbXw8U9WKUbtHfNNun4VWX0YKYEHKLwIXPm+F75GP8bZbcYCGSila/BA047Fkkcrrg9e+AHyXi8bXZnEbNmq4+97baNdWMDFaQEbKWWfZqcG/tXAcMuuuIBiSSmBto4q/+87L+O63/x6JqIuxUgHjxRymRkuyNyOJg1a2S9tV3F7dwspOQ/kivAb9YF/ZRCIhULGSxNzcLD7zuRfwhV/4ednomsrF8qvIrs8k+qiuLwMEcM2gcXDsBscvNgDRCu4WZX9O4wp1u399wylTd7vvB9lWXA8zWF1YwLe/8TUgbIs5TTUxM1Ii5TpzSJsSaFHIZVDMZ1GinbJseXmskkiNTOLk5adx5vxFDTCo2PZ52WaDObSH0rrvraE+pLKyNnbIFt8L2Jpt+GCVdTvK7sbXA7l+LRu+vrec1+jYMmfVtKXQY6PTbGFzfR0rCwvYWVlBr93WeJEsgSjg4Jb5Yw5ccLaatsY5hQVBnGwa/UwOS1stXLlxD9VWCxcvncTnPvNxnD5+xN3XnkXtMqTFxPdrq4MCuBZ3gOtXb+Kdt9/H7TuLWN6ook4g2Tg5yKb6GMunMD9axrHZOcxOjGKkWBDgJEs/JNW4La1X8foHt/HeZgO1XlIA7m/91tBCedeWPCgV4jWDPWK4ve0H6A6fhQDu7/zToQL3kQCuO1lx0P5B0H03cL/fz/cCuH6wGH/j8UvvQSKA3SO7Bylml8urRZEM2RwmJqdx5vQFXH7yGZwkI31q0lwoxKA2gg8HhbomtG/SyorskJ72e8p+OBjjAJrs9Chom01vjzaNNiQydUpfTHWz1UsoG0623GGoGIgCQR1nB0nCEdchqlW6HSpETOlDuzOCs3wPJIxwX+Lal0mlpdDmWru2sQG6kdBysTw+ppxeAqkEWOxe7CPJGqMToV7dQjaR1z6onFhahnZop9xDgsMAl+vola0ESzVkJcFNtpK062LWfFYALgc5zMZVXm+OGcE5ZJFFN6pjp76MfhQiEwVItm8BeBVB/22URxOyluU6SdY3T48Rvlg/GRg0HDoT7DBWu4Yfke2566vbaDd7yOVGkE6W0Wr0UK8ReKeaOCe1akhlTbPx/7L3ZkGSZed52Jd5b+5L7d1Vve/d0z37YDBYBQoYkJRFMBSSwxGm/OCwZEUoJNsvthUm7Rf5wQ6bEZYfaAZphRVeKJoGLBmmDYogQYEgBhhggFm6GzPT+1JV3bVmVe55c3V8339O1q2a6pnBABAVZjdY7J5aMm/d5Zz//79N610hbyCa2czakIc8pMGQeZS0o7UBFM+WgJo+aycjYVANGJHk02V+ZorLLZKDHGYLZ1FMHsKDq8t48Poywgp/8zTq/SpqiRFaAdBKNtArVvDcF49i5hQQFmnzTSIfLQvpFkFHEUfIUj4vcXYH2kVczwZoNfuI2gbu8veL2gQFWASEONc/gp9rP41LuISp3EGMRj20axtoNCqoDurYHtZQ7zXRRh/dFNBNJdGnG0mSMSYRmokWWmEX/YkM8qcPoXD6KIKpCRQLk0gz73TQljqYTiRdZeDeRjK5hHTYZGKpRVr4mnFcN7s63CkurYC0TFYDL13uq3KfaSlMd5EAjWaAB8s93L1VRas+QCkfopxPoujcCrJpICslrmUDK7uV66gfvXqVrK9bHOWEuzs5BQI2fFMj8NZIhkGSq6zRGeWWQ9Ulj9bl5urzrn5XNi2BbQSIhgGa3RHqbQPcuZ4XCwEKOaBUCLS2M282JyCQudk2UCagyXcQEXRkhClVMzHigFSzfdZ/VJOTnAW0oiRWNpK4uzxErWkEVipoU0kCEvZ8ysk8QeUrF3tz0vGgqUVH8GsGqlIV6G55XRsSSgi+GBDOvYznwP7d7ScE4LajobmVyGHIuxu54bdT7XAN5HWxoTYLGbNyFk12TEJ1AC5JCQRwqTamXXkidI++77MSKJVLWJhfEFHkwYMVxZt0O5F+ZxLTjh0+iKkpuhSkUS7mpV4sT04LVENgWfZBaGQTXmQ5+FjTodqZa6jAGWd16ElsIr2G1jeJ/Kv1Lz7wtzrNA+/8l8BdWmI7wqUHwvi3V2oZEcX+W6Wrs/blMSyvVPCd12/gztL6ri3d/8d3vvNoADe+u8erq31faM8n+Wv81o8B4OpeVgnhrEJ1XU092R305WK0XW0jky3i/LnzeOL8RcxMT8ntYOXhEm7ceAettqlw37ec3BfANQtl3oO1egeNRl9EGOvz4xE3tHWuoV5votFsCnBgr3Lo0CFcunRJpC32fRubm2hHHfVYVKfNzc3p+hGEYP81PTMjAhMdguiyQXIX3Xh4zrKZLOq1mvJ/CZhwPaFauzfo2T3vlbi0UxiOkA4SqG+uYvHmu6hV1hQ1YDnYQJjN48DCIYHIsglVTIPsdnbcnMbZxlZrjmsusb92E0a5hiiywaPdP0MA1ytwBeCmQ5EUPYDrM3C9ck09ngOGPYAbJ0uoJ3JrzBjA7bKv5N7YQyIggDtEkI5EBpJ9ezACU08Y5XlwPo3jx0iInEGimcPGIp1wJpCfPo5mcoR+aqT1qVwoIFvMaQ2o17axubmFh6ubePq5F3D0xFkkUxnki5MCcD2YHVfhmouZqVT53NMeOcnnekAl60iWyc161fK/e32sXXsX69duoL21jUEiiXMvvoCJEyeRnD2AdjprSlzXF76ntv0xAVyzbmWcDwlhprQdoIsBlbhyLemiQxCJpHKSl/vmlJVOh8hlspqfsSajkGFqehrHT55AcaJkcxsSU3T9SKBz9A3tbT8ugBuzH471mtyrrSaMuaE4YoJqN9dfxpewOIDL4/br0riHdc+KnqvY82Cg7o5D3Hi2p5mgzW/iPSjf09xYAsWMQJmsHk7eCyq7nmc8m3Vf902Yw4u9gwn3au7h3I9e/+EP8d//o3+kOr+ULymP9sUXX8SXv/xlfZ3vSfXsX/rc53Dt+jXcX1wcu8NRZfuxj31Mx02F643rN0X6oL3yzPQ0FpcWlTvLBYMALtfCk2dOKXNXrhT5PC5evIhf+tIv4cknn8L//ru/ix9dvartZXJqEi9+7EWRXSqVio5jZnYGC4cO6WtyHBTBgTXCQNng/Niu12SV3Ko3dPx0q6Pg4s0335TbEJ/5I4cP4/iJE/jf/uf/FbUq7YQDPHHpSfxb/86v4NjJEyKIk6M/HgAAIABJREFUjvsDd/H/PABcm4U5uF91kilw+eGJDR8GwGWPyXPBPYo21dxrOBeLA7isDllvtSOb7VRrLaxtbqNSrcuBycjFdJlw9xr3imQS/8V/9O/v3uHHAK676TRQ2VsZ7CZoc0tfWHgM4H6Y+unx9/z0z8BjAPenf04fv+KHOANra6s+BXW8SO4CUfd7DdcI7sy1996+fuC6e5GNf/9uwNWBffFvj4O3j3iZXWPeXaDwzkHvp5LyX730d/7Hfc9QsXUVE+2rKCQDTKdzKGZYsI5QQw9VMgOd3Vfcjocv5PNVOBRgUUnQNoskaFaXUpWXxCAVoMucQMfaMyY1B4FeOTpCyOGdGyhpVOMQGwNxrRmVMtcPJdTgG8hoqlgOf2jLQsB0iDSbMQKFZHPTMJBgoCwFXT6Hs0O2rC0OVxxAy6bKgTM8RgHEKk6t2TPoxwGbvoFzm63PnvUnmHsyB8w+30bWyY456z/nATJ+n7FbDVD0LF0P4Oo8uPNlihMHBNvRWGOhRsWKWhXR/BKVf1IXmcIhDsiq0B0nHdlwTMzKWJ6JBnh7gCL9ug5kyacLuHjmIg4fPKQr0yKTlcpiMnN7XYG3ZLvSbpJDGp/PR2ZaPldAOpNT0ecbTDUfjiFPtQHvC/5qBE5pmUkrFw56WVDdunkDS4v3MTMzhSNHDuuYWLgagEvVSA+dZlOgZjaf09doeSmFprLfrLGT1bNjT3ugTmAyc9EyLMA4yDcWP9l46XRW78E/yuAS8Ezw3djS/MPvJYBL+2ZjEDewvr6OtbU1fOITn9CQgn/4vo1aDbVtAnRNnXsW2/OHFnY1JnFAhe/B9/WNdryB8f8mCKHzz+xVqWpp9WnKWjGTXZMxvlcdsEu7Hf7J53JOBUb2r1n3GMMyIZCkXa/i+pvfxzDaxsxUHil339ign0oxdnnGoiWBgc/+MAjxve+/hf/3q19HIurh0unjmCnlpeAppGitzuczRKs7xEqthat3lnFntYKtVqS7nM+ogBoNbK0B4X1NUP7iUxfxy7/8JTz95JNI8TlLOmvz0RDZBFBdXUaiz2y0vppePcUxiyZ/3uJ/63d1z6P/t/1tz9z4uRgvuNa69nsjdNtdPLhzC2+88i0UmL9JMHwwUkZKkwAUB0jMU0nTrYBgD9U6gf67XMoiXSwgf/Awzj77Ao4eP4FGrYoWAVwPZjqoL/5s/jgArpbYfdS39mzHNx/HTtnFXOaQYOd74muUPQNccQ20pa02V22CHpX1Tdy5fhM3330XjUoFE7ksyoWcQDU+U7RPlApXgBTXIVuPbLBtCgYSCXgvdZMBfnR3BXcfVnDq7Cl88eVP4/yZoxr0e9W6gGhea0du0Fru3BnMp1FIAJbuLOHGOzexuLSKhxtVrNZaaDLfz44c2eQQE5kUZkslHDkwjYNzM4oRyGezIly02j2srG9hrd7BUmeEet8UuO8H4NpQYPdW/N5m99HFjBS4/+Dv76gzNLrZecG9A6a9a3j8vfa+r//Z3a+hDXjXPRN/VmwL3K3WeQ8xwO2TO52pgbdsaDPprMg5XBfPnbuAS08+ixMnTiOTywpEI9GJ10zWqBpsGUHFD+55bCKWdCKMOPSi6oJDMma2DvsCcUkq0hOaJMHGcvmYOWVkDILHBDxzNjCi2k75U/yerEBX5eDJYcGGkqxtmCdHa2T+DrJTVFZioGeaziT8Ng5Hon4PmXwOJe5BhRKCMGMWbwLILH+t126g3axpv5Hqn7lszn5LMFKKzPqs278oDhoILCXxwdsfWk3lh/a0Tk4hTcZ4Jod0LqchdjakcrwrFWhySAB3A4jeAvA6elhEabKEJCKzkJVSz2cGK4jCJgtOycz3JYPdsro8gBuhtt0GhhnkspNIJnICc1tNstpppcgMPj7MJGvQftfWPa7v0pRoeWXdFKqWkLqXCJlAAYLvVNdxGGN3PO0fqQiglXDUHqLP8PB+ChPZwyilFlC9X8Pam+vo3h5h2Eig3q8LwG2GAeqjOpqpdZx4voSDZ9PITTPil9cyKYCYpQKPjcrIMBzqWEkCsgGsHUOPqtyIqmjuy0M0mxG6nSH6rSQWqgdw8eFJnGk/gYP5k6pdonYF9doKtqIKqqMWar0GWsMeuumRsnAHqRT6YYjWqIcmWmgmO2gzYvnQNGaePIPU3DTS2QIyiZSGvoyj6PU5bFpFf3gbCdxHKmiA9DcDvPnc2KBzl52g+gcfVmIGxrwXlaMXAy419BsGaLVDrK0NcPd2A2sPWshlk5gshigz+zbFvYzgLZ0LDAhhTaDIFRXUbm1yhEj7L++mE1Om+XXePV+81QhoUrXqAVzuDqTJUZXkqUaqvV1uMbOje6MQrV5C6ttmxFqB9xntkmnry48ksiEJbsxqZHam1RZSvOqdeA4sC1uKPdt4tf6IYMqtgyQC3Yf8VkZMJLBZAx5uGJhL61oq+GxcvROxII2PV/iMKD12bjghAVsDbaXQ5b+dsTTfkKuSsqx5TC5PV9/jrNH7I8atuP1ae7tZAcvym8fapULcmJo6l9wC3bhdttas8UI7WgoO+VrKghaoSsIEXY8cIcD1GaylZ2fN/pEAw4OHD+WOQxcj/i7lUgGnjx/GzExR60ghl9GgmnndBN3oRhCkMyiVJ5DLFx1JxAgjWvt8r+WcZrTGO1BXFqSOhGv7m1dmWW2m3HBH7hnf944wY4AP9xDrw+21rMc0BSXJmEbyYd0sJ58owupGDa++cRO3F9f23Zy/851XHr1p7/OV/YZg+7f+I/zWb/76h1bgqg4fEbB1Pk68RxSHol1Uw+WtrZYslRllc+b0OSm9picn0Ot3cPfOTWxvb2Iw7Lq+2x28c4ga/ypxAFe5tz6TMiHrWyom19caWsc9qDE3N6Mfp+XnZmUDjVbHsmXLJRFbGWuwsDCPhfl5gQgkv25UNkV25R5NkIOgLffI7a0tOU/QEppgr1eK8vryuqkGGQGraxvIubgexfK0m1JYibjBXlHxHSR7kvwTYW3pLh7cu4moVdf+xr48Vy5j4chRqeXMyt2pad3JsPXJPXf8qrPedjfxuEc3YN05cGh24Znhth76Xt7XZR9FgesBWH/f+791fmgLEFiPSkLlhwFwpeobq91ZOxlJhJE0psAdyUKZdVky6CNfDBBmCJ6Z21pi1EcmM0KxMMT0dIATJ2Zw+shRFFDGg9sNbK4PUZg9jFYwwiC09XWyWEamkEYnaqMux60KVtYqeOlTn8XcwlEkgjTKE9NaO3xPvNf+mWuZxikkbQz6SERtoNPCqNNCu1FDdbsikAztDu6//joGG5uItrcxClPIzh9E+sBBTF24hMzRkxg5ArSezzHRxa0g7qG16+rydl3vGFfi7ti2GoBLMokA3B4ttwngRrLTp5q743I6ZWNOF5BOW/UwSQkSQGgPHGJmbhbHT51Erpi3NTCuwHX0Yt8/mcjA58B6Y6Y4GTiuwH1/ADcOyvr5hK/530+Ba653tvKNe1YH4Io0ozmf9RMCX2MDzR0A3Qk0JIiwKoD3msQeyhtlLIMpcPcqPuPLsL227+V3emL/Od/z6PejnwyV2IMh7ty6hf/zy18xd7cRSeTzeP755/Ebv/EbY6DvzJkzeOmlj+Nb3/62SE0kl8zOzeETL30Cn/vc55R/+wdf+xqWFpeRy+REDCG4y/e6c+eO5qGMeaE189yRQ/inv/M7WuP4dboA/NVf+iWcOnkS/+U//Ie4evWqPs+IsC98/vNotpq4cf2GZk8kvTz19NOKo3mwtCSHCzoUcM++9PRTOH7mlOYKih7gs+KdDIdDEWtItKRzCnsl3nt3b95Gp0kSzBC5QgHnL11EcXLCncf9r9fOOf/ZK3DH66mrMY346wHcmIUySWEk6IwVuDYzU21PImpEwmlHzhCcN/I1aOXPfYX7EGsx1kgk8LUYEdPuoVJtYG1zC9Ua547W62g26NYLzi/YK/7af/C39jT/vhLwfzsEetd37a4MHgO4P1ap9fibf8pn4DGA+1M+oY9f7sOdAQK4e20FPxDA3Wfg6nyKdsp3ra/7t18aPtv/2/njGLLjT4yb+vf7PWKvv99rutryUa/wKAC30LyCcusq8okkprM5TBeKGCUT2Op3UOm20VX+Eptiy75l4cONyVsWkVnLjDgCuJlRUiBummeZKtx0Et10UjbKY0ZdDADRsF/WYEYLHzP43LlSkacrFlPlCoCzoRQJ8wOq9DgITQyRHgxQGAKTtHQeJtBIJLGljDGXAScAxzJnRwELPW+bYsCQNb9uIO2yCzxBKs6qVeaWhjweSDYLY7OXtmwoXS1ng6vC1eXMqClzKkoNWjz5z9kgxcEVvg6VNbq7nJ2rQBMOZpyqQepkb7crgMmAM9oFseAcM8DcOdDvIUCdeRo7gzBdXzc44asIPHeD+fhg3wAWAlNpnDp6CscOHVOWIC0kqZZiw071EBsnnR/abAfkvXKo7LNv8wiSBtD6+8oPGVkscTBenqC1V2g2lq2O7jGeqqXFe/jRj65gfW0Vx44dxalTp8SMm5qaEljJPwJQmY2VSKJULuuDjSjvSZ1LN4Ris+tVqR5A5t9mReMaAA2Pzb6Tily+B69n3MJKr+kaEYKLGuh32lK10lKOjEhm95Ktefz4CTc46CpPpVatCsBlc017HBb6/vX833x/zy4VQNw1ixcPPsfBRp4jqqE4hOK55blh4emHGvw5gfke3HILoM/88D/DZ4QALu8fsbepdkgk0Kpu4c1X/iXyqR7KxbTy9kLmYmuIRsahIz+MjHmfCDOo1tr4g//nj/DOm5fx3BOncWRminps5Dg8lXVmUhnJbLy2owEu31zEm7cWsVZro8cc7CApcJbvMRz1zaqbeY7JEPOHF/CL/8Yv4IsvfwGFfFYArkgXDsDdfriIYZ9WbAMMqHDRtCUG7sXOgz8n/n73AxTPRhdzXsMq1y3r2eWwjLlSCdTqLVx/+xquX34D6V4bE+kAOdn+paXYbEVd1FscINGyeyRGNZW4tAbM5zKYmCxwsozcgcM4+9zHMHvgoJjinVbDBkfOKcArROKNtK7pB1RW+vJPEcCNr1V2Wmn9yMGNrS3dXh/VShV3b9zC9StXsb26hnIhi4lSQWAvCRaFbAH5DMHcEP1dYIMNoT3ZR/r2VIh2MoGH2y0UJmfx4kvP48Sxgxj1mbVt192u4W4AV+4GzrFB67+s1BJYW1rBtbev4cHyKir1DtaqLWzUm7JT5usQgMgkgGxAS8g8JieKRjJJpzQAo016IZfD1Pxh3NxqY7lS/wAA10Gtsa38xwFveQoI4P7n/+nf0/Hp/uQnY9d911odszrzdYG/x/3aEn//+P0UryOM7e6yYmPkK/9afq+I/4w/Dv+rKv9Ve4plJbF+4EB/YeGQcp44rDhy5CimZ2ZdrmygoSCHjARZCPT7IZ13rZBLhrM65novxwXGNXC9bjXMqlQ3kA3lveqK9xrXRZJzeI/yWMsTU2rSOSyrVLb0uqUSwYWC4f0CENq2Nrs6QmsyQcmA+wHzHAcayLAW4vdzOBJRRYah1LC0/Utl8giYY8ZhGteTQRf17YrycJtRAxFV+2FK+wxB2yCVQ8CfSfN4ndUrCB7S+ssNHrjX+oGwygON7C0HjExw2ulnTOkqYG8wQibsIZe4h2DwGoajy+j0KsgVp5FMtIAE1a+sE7wFn61xXqkj9wplSRlwawNJxggMZZucCooIk3n0ekkBqx3a2I4I1ocIUkMEtNvNsIakzZ3NODQCV/1Clwyz7edwnwAp8RYCwdVqC1HUF7lL1qZaEzmMjlCvM6M9RCbMI5+eQjaYwWBriOrVJmpv9tFc7mKrvY0KBmilQlT7NbTSFUycAGZOBUhPAJFsRhm/MNSeVipmUCwlMT0ZYrLMOAIOfYyoZve3ZUxKODhKCKQe9EYYdkKUVicx/fYMFtZO41D6PAqZMnq9bVTri9hur6I27KDeb6M17KKbGqHN3FHmNxLApfvNqIVmooN2eoTg0BQOPHMeqYPTGCRCke9GSYLsoe5rKnC7vZvA6B7CRJ3m1ZZ7rPuAz62pE3eGljznBKT54SIjBKDbhw0tXd+CAJ0oRKUCLN5t4+6dbX1tshRikgBumpmHvJ+GyMgGmBEHVKKbqnQM4JKAw/XKXtj+eFDIgUH6Gvcns9KQtauIOPotfA6ugYzmQkKQ0XKJafPbGwboDgI0oxHqHdobm3o7mwmQy45QzDGTNaGMc1oocxjOkpf5yryXBKJqKOwUuHx7y2tx8J+dE9uH+W/LxeO93e4mUOsA3UGIfi+JPrNteW+QeECwn2QD5XFSlUj7YBIWDablmxgA5p1xlDw7BpPlOMI8aNmR8jlKyKI5nSLwSstmq5G8o4F6EKnpLLu502GuM8GBgSz/2p0ROrQ+7TPflr1QEgmCFLSRd2C4tRm2x/DYObD0eBPPPofSc3MHZCO/Xd3C+sa61l/urVRgT02VceLIQeRyJA72lV0vQiSzSLN5XTcO2WdmmW866TLljGAoZ5vQslCpCGI9zjU27hBiQKyt6arhOah15Ar1QDEAwEAsc2BQrSlCoPWz/o8GvbRddoQcqnDoCkFiDnu3lY0qvv39d3Dz3sq+LfZPCuC+d3qw85m9AO57CFIxdaD2cA8GurmDahkSOB1BuNMeoLJZxWZlW/sVQYipqUldI67ltFN23vD2WgIsLbvShxQ5GMadCy7itq/zXmHW7p3bi6jVI53vSVq9Hjuu60dLSvYaBFPZK7CnYn82OTUlu07+TaXt9NSUjne7WjXbZKkQ0wJ6mX3KvqnRbCkLkvcoX3Nmxv7NuBzvULW1ta3nlcAFP8fvY6wN/y3njWECgx7pCbZ2dVpVLN25gbXle+hHTX1+cnYWBw4d0R46xlzdOuA0+rtodL6XHdfHVnRrARtjUt5VyxO3veLZ9yOya7cZg2o97xjFnoxOFCIZGIBlmbRG7vbPRBzA5T0xBnBJYhvQOcJsVkmQ4rPj68m4hTJfw8fw+P6Y4IRFO9l7sZdhDArrET5fuUIW6WweIWsXgl6jgSzhC/kQ05M5HD86jydOn8ZceRr3by3j9s1FTM7Oocdok8B+T8bjBFlawbaloqYSe3Wtgs/+5S9iau4QEiHnA1O6zkbCZu1hjmbjWCG3bIeDPlLNOqKVJfS3VpHPBNhutlDvDmTV3Xq4grUr7yBoMv+2gh6JtcUywiCL0pHTOPTiJxDk2FcC/SCFXpiRS4YqFW0O5uwkVwgnDtAMiTUB11/OA2BriyxcWTMJOCI5kcBtVw4x6tkJHrGvd3bKrA9ZZ9FlI5MliOZnGCTYDDF38ABOnTmjWtZo+LT6tziLcRyWA0udVdx4zuYXsTGQOl7VXJ3gZ3DanxzQ6RS42qf85/3r+/mdbZUxcHQPYDuuK+z7bOs3IpOWmRi46+cU8WPlv33Gs59Fest79SGqHYxIbmuhs5yIrdru8Mb77U4v5MoSRyYz16sdsJlkgj/9xjfx+muvKSplZnoGly5d1Azq61//I7nKsGalqODs2XP4+te/jhs3bwiUn56dxRde/gJefvllvPn6G/g/fvd3sba2jsnJKVy4cAEnTpzQjIgALp85ElXOnT0r554/+ea/1O/Cz7FP+uLLL2OqPInf/+pXcf36Na2RvOaf/vRnlH97+cplkWQoevjYiy9qnbhy5Yp6qQm+36WLePkXfxEXn3pqbA/OXsjis2zF9/cFz6N3IzLSppEC2d+ns4wQU7W57564V1C0d9b+qH1s7/WO96779Zjjz43n8DbXleW85pHeDt8RMEXUYi1v/00L5YHLwJV9cmTii83KpsgjPM4clckk+qYNmOXzzriKVtRDo9VFpdrE2sYWao2WSAqKryGJwNXdovIlE/i1/zDuzhUvgOM36N5q4DGAu+8N9viTfy5n4APGjH8ux/T4Tf8CnIGPpMDdD8B1xYtNG8bby/5n8JEArhU5zuvJXuYRGPB7vuALJPcSsdrrUVupMnD3s1EutK6AKlymtUylM5gtlFTYVPsdbKGnHFsjxZudCTczWVbJjnYkq1ltagkDb7MjArj2ff0wgV4mwChl2TdSORKM8gw7fs4pYA3gdUxedzI07mUBEbMtFUDFpoPMdA4p2iyAne3YcIDsCJggizIZohMkUU0mEJF9rAGN5eWqCSPhz1t2qtgXLd0xGW0AYllcBF+9/tbOtBozHoizQvKDDv6wikmqDn21ovwfA3Bl9ejAZ1cZji+5b6B2fV1KBjbelvfmlbxjYEkgNs+D/W1z0JEaB+a7hAKXnEKXxb2Ym84WWmpFnwdrimFmHOv8uHvWn3dfxMabQlqQHl04hpNHjikXstXpqFnT0JDFkRpD2tcxdycldWYmk0dGLLaMhocsAlnokN3of3/eB1TNFktF/SxtsZrNtsBDMlavXXsb777zNtrNppp5MhLZ2Bw5elSNDBtZ2Qp2aL2V1kCArxWGppbyIJgBsJZd5AtJfk4AZi6rAa7PPNO93B9oAMX3sJzdHbsp36h7latYfB0CrJajQRYfi3MyIp9++mnkCzl9jazK2nYV7VZLBSIBXA4z+MeK5t3KN3tG7NkiEEvlw06urTGrZWnJJpDWTM4OjsfMHGAWoP539OfbWz/zNXk8HIapaac1tARXBqJxiJZNp9HYXMc3v/YVHJ4vI5ezjGAqJgTgSqVFAHeI/khtK4KwiLev3sIrf/ynsuy8dPqwhr4hs0YdMUTDeIJ4BGkQ4P5aBd99613ceLCBattM3Dls5ZB1wEZfFunMH7Rm/5OfehFf+tIv4vDhBR1DgtdHJAOg8nARo4EBuEPaE3oL7Vi+lB6b2H/7wV78mbShqAdwTdEg+0eBt5abiFEKK8sP8f1v/QkSrS1MphMoZ9O6v5UlTHtQKpwICmYyY1U57wX+SaUDtPpD5OeP4NwLL6E8NY1mrWJglAONNDiOAXPxf/+4AO57N6y9Fso76iHrgz07dGej8veo4UfMRE/q2df92Y5Q26ri3vWbeHDrDoZRB/ksMwdp/diVRWxiFKCcL9uaIIa2Dd1lX+iGRHzlVDaHsFjAzNFDOHbuAgoTU7IlTQwjJISg2JobB3C5uIpoMwZwzamAewqxhcrqOm68/Q7WHq6h0xui0oqwulXHBu27lXM9FMSRIkkhaUQGgQmDLjJJYGF2Ah9/9hLShTL+9O1F3HhQeTSAuw9J68cFb3m9rl6mAtcAXANoYqqu2LBhL4Pdr+Fx0N3vZf5zcfB3972x265sDB579rxTu+zXXOsYldtoAEMQ2Bo6MzOLs2fOaXghxU0qrWeQw3VvVcWhYLVWFUgwOTVtQ8oRwb+sAAQpUSNbBwngNhsNXScq2jvNBrqdtogctJ/jH66JXMMnJ+jIkBOQyQEv977Z2YPam+qNBmqNpvYL5t0RbOVwpFGvoddpiUhEgMnn3hFM5FrJ/yYBYao8gXQylGpewyMilIHBMdoDcwVkcwVZsDEaodtuobq5htGgi836Jrr9SCSIcnkSxdIkMnmq1kpIhvZ88GfGSouuDcJVW5DsoDm7R8gcNCdeg7NBTlo+ZhIZlLIdFDPXkQleA0Y3UW+1kAgnkMlwIevJulgfbhBqqhurJeIArgG5fQG4JPAYeFsAhrRKJnjE4S731RDZXAZBOEAqzYEya0jn1rBH+a/Xp20rQdEuLdaTqGw0cf/eCjpRH6WJCUxOllEsZJEKk7KY58AqHRCkZk4cLfmLCKM0oneB2veG2L7WwcrWBlYGbbTSSVQHVXQyVUyeCjB9MkAy30Wt2cL2NkkDVnFTWTo5mcThhSLmZnPIpJmjTsWMO6cC79z5JsAlshfx7xSy62WkrxQxfec4juIpTObnMRg20GjcRbW5jK1eC81BhOaoi1aibwpc5h+nUmgnBmiO2uD/ovQIqUPTOPDsOSTnp9ElsYpWr6OuqbnlyrGCqHsDg+FdhGhY1qmr4/ww7j3PpoawDjDU3u0U0J6o4epXWVH2QtTrIZaXurhxo4JWk5mGScxQ2ersk7NU3/LZoz0xSUvMViWL0AE/UsY4EFbrTAzE9bUwv9fzELTfsAClo8YYvPXaXavduT6TOEUFam8QIOoHaPcSaHYGaHcNakqnkwI9cxkgn2VWL+2ekzvH6HJ29ZgmuIM59avImSMEuq6OmMT6nr9baAozy5U1EJdj/K6UsAQsQwx6PL823LS814HUGtV6hO1ahFqji2aL5AZTbwtITTC92NToAWj7PpAFaSpDVSHzewMUc4xfGCGbIQg9Xl6cg47li7KnMhUuj5uFShrd/gjtTh+11gDV+gDb9QFqjT5aEdAdshegqjsEVczMEda9zGGtVPas5HYG4SK8lEtaw1kvUk1Zb9QMAJW7SApzs1M4MFPGcNBR3c66NpcrSDXpbedZRE1Nz0ohROCPiheSHbVWKON0ArMzMwIACWBYZEmoLEgjy5qdrXpBKfItF1T5pr3+mOhotZ05t/CP4oBISOQ1lBU/wVzu8dyfLM7GO93wtRkDs7iygW/82Zu4fnt53z7/xwVw4637+4G3/L44gLt36D3uR8d7vx8kiIbr+lVTqfGRJql0e6uB6nZDACjXD4J7VHCRBMsoGqrTVVv5PcVcmEWOFMlO2ZoeurS8bZ+3y3z2h6truHt7EckE3ZZyyrXlHsvryz98L5KlgpSpsumkQzCA+y3/LdegQl79OkFG9iUEH3hN+DValLK+WVtfFyGArkjssXjs7HPYq/gejQ5IHMbza/5zBITZl+lZJrlYe42rOxNDbG08xOLta6hX1pDLpjBz8CDyExOOIMj7zQP/RuJRv7bnInoAeW+9tXP9fAyOuUFp/7aVTiuArNod6duDuCJIxzJwx7W360XZb+8H4PL42GMRsCb5jN/D88q6ibV6nFzuSXJWi1lEkM/RFVmCoId7nizOoY9+RBCXhF3eZyT7pkW4C9JGumbG3BxWAAAgAElEQVScDy3UZyYncGT+IM6eOomDs7NYXlrC7du3MTFd1gkUgIshylNlxUYQtKcz1Pr6JtYq2/i5z/8iJubmgSAt0gfvLet5jYgdP3ba87NWTFEZvLmO+q23ET24g2I+jbA8jX6uKEBs49pNNG4vIuhEWKltoJsj8JJBCVlkijOYPH9eAGyHMRzTsygeOQkUyur9qC4mgEs3Nz4VdDzge9K1IalhCz83QEQKnztOArj6twBns06mPYJZxXfNOp6g7oCqSItw6PY6yGbTRkIn8V57HzA/v4Az587q2tKdgWS2OLjpFyqBuZzJxaaDO7W+c5Vz0V1j4C62ytnnnEubs4SN9wrxn/Eudr7f2Pt9vGf950QzdDO4sYXyIwBcgbnO4YyuEiYqMWK5f/8dkponM+30ynsX7XjfvF8fxBp/PMNzRfDivfv4J7/9j7Gy9ADlQhGHjxzGs88+q2v22muvqQfgfkVAl3Opq1euot6oi0BZnprEM889i4tPXMQ7V67iT/74j7G6tqZ1+djx41q3vv+97+HevXv696nTpwXWbm5V8MZbb4oAyvfjz/+Nv/43NPP7rd/4H7C0vKg1kHbJn/7sZ7G5voGlpUWtmbwv6K7Af791+TIq29vI5gu4+OST+Nznv4BTVP164phbc3ReYjnHNgvxa3x8kdsd47RfL/vTBmj3vsej9kLdK458Zo4atm76+Zgcg5yDEIFbPYsCcDmzi+TaRLv99c0NEY7Y4xXyBXOLpJhBxBTaJ/dNgdvqYlMK3G00Gm0OUy0aIkYS87O7X92lwHVFcHxwo089BnD3LbIef/JfizPwGMD91+Iy/MU7iHgG7u6Bxn7nwufovB+wGv+5R6Cv7wvg7rz2DjvpkSju7oOM0Zt2OXnusTP0P/QoADffvoJS+yqozSgnQ8zlimKXbfUjbI0iAbjW3JhqxlhappzkpsThKBshAV9UtiBA6PIvmefYTyUwjClw2TSzMB0XXg7AlZrFZVaMXdcEB0l2Z8MEZeESIDT7ML2Wsm5p98o8qoEyN9METWRfYYPj8QBI8yRXQHKT9/NDb5nap2LHWNo8Rp/F5ZmuKhjiDhcOHOXrexCX38MGh0WQVynbce9YJKkh8xfGXby9gBq/LCtPZy3sy2+x4Dxr1yltkxysEtBSc8f3ShiAKxWuAZQ8Vxwy9VjkW8odhgTHnXVNj1kxqVD5eczwkoXpnoJ/p+hNyvb0yPwRHD98TCo62maZ2sOx3NiY8PgEnDKHOCXmPa2TWXDSFo7H5NWd+n2d0jRfzCNfoC0QlU0jtDRoYFbrNt5884e4eeO6Xnt6alrWM2RXk03L1yIYxuaUgyc29hwCUUXlBz68ZAa+moLJA5i+GfZMZcUzajrkryOfATLGbZDkrwuHCh4oFeOYA9WILL5IzRQHCBwY0EaZzeinPvUpzM7NqLEji7y6vS02NO2QDi4sjAFT31T4ws8f306zknRgteV18DiU5ct7gyzcWFPrmdQcfnhwxB+/Hwjw/byyV886m2+XF8av5bM55DMZbCzfxx9+5X/BxQsnkC+kZYMncgQHoNIGmX3oAD3LDkIW3/qT7+Lm5Ss4OTOBqTxtM8263Of0prM55SQH6ZxUGQTTrty6h1cvX8PSZg2dvj3zurfZXMiefKSCO58KcPboAr746Zdw9vgxJHMlTBw6iswE1W4h1tfuIzHoSI1H1M4ypA2o3AuQx4ct/t9efTt+XDXnZiYc8/tYyhDM56CW93cZg6iPt1//Pq6//h1MhAOUs1SFGYFFYXyOyMJ7JZMxcNfsn0yh1OgPMXn8LM49/xLCbBaN6iYGvTaGQ7P90/8cgPsekC4+GN9/S9shDO1rPbEbwOUQ197LBqV+ObAf9WEzRhygup0DaALrvPfJMOdwqF1vYXVxGav37iGqbwtsJZjeowJXazZlVLTWT2nYr7waEimStL1kxrJl/+RLZYwyKWSnJ3Ho1CnlitJQkwpGU44Z02gXgDu+xqb8klrO2WAzo7mysoLrV69ga23V1CMI0IiGqDQ62Ko1ZAvPrFG+fJgI1RCPEsz1Bk4dO4iXnrmAo3NlLK9v4fd/eAfXHlQNwP3bezNwbbWPk7Q+CnjL1/AA7vj+dbbi/nLHiVb+e/y6uu8tEVOg7ze8saPeUazHX1MrpIs6MJHJTu3im2uB6rLppOIyo7WaA90nnriES5eeUnY19/ZGvY5Oq2l5tc46m+AsbRRnZ2YxMTUtZQKfGw44mENL+1yu9T6rqsVhbaetXGk24Y3qtqywqHJnbUFAmOAvFT78m0P+7e2q9umJyRkkwzR6JGnQUUQKEj7XJIx10ahtY9iN9Jyyiee9xnqD7001GVUttMmivfaoN0CzXteez8F0KptR/iAHfNlsHoViyQDrQR+tWhXbG2samI9SltPXardRLk1iamYO2fwEgjSHB7TBT49VAxwE9rrMeacNJfdaEuPIlueHqaH4R0o3Dpk1a+YakkImzCKf3kQu9SZy4ZtIjFZRbXRRawHlEgkWJK/R+tKRH5QhZWo8D+rwfbkec3Atahh/N9o1B0UkRmmpC7sRgRA+z8xANACXcZcE1QiamFrCrSvun6ohXPbgaJgUENbrBlhbreHO7WW0Oz1Zbk5NT2B6ZkJqT54HulkwY9dntw7CNFL9LAbXU2i9kkLtah/L62u4362ilR6hwYzZVAVTZ0IcvVRAdnKAaEAyAAE15p2xlmF+4gjTUxlMTjAvldlylstug3sb4CuVbRxpOMKom0RYzSF5rYjy9UM43noac7mTSCSZm3sPtfp9bEZ1NIYdtEc9NJiPqwzAlEBcut60EKGFNrrBAJjNY/LiSRROH5FCqEXFwIBAf1q1ea+3jii6jl7vDsJEQ8QoKmxtvTY1oldWaA8ZO0hYTInPgLXa2pM1jCjFKnQwCNBqprHycIhrN7axsRkhk01gJpNEIZNAjqAoVbjJIdJUtnFvp2KUS7pA3LHUxgeRuCHhzrX3FTFrifFaKfDWq0H4vTv55kSQuJYT+KRxf4fH2E3INrndGcgymOpU1hq0fM5JeUulMD+oEiZgx9/d1Hckh6VI0pF9MZW4BkuxjhYIQUteqnZpTU7ShmrAnbuAwINpdwmYpjAaWiyEYGQB0YTIE1LA1lo9bG13sLnZxsZGB5WtPhotgrwGhBF/5fnMp6lcSyBbGKBQZL2QQFb5vUOBtwR3WVJwbfO5nsq5Df0aYBEfyaStG1TRRoORFMrbtQE2trqobPWwVR+i3kmgM7Dz2GdSJIlYVNs5YER7q+v7+JokTzKaZHNzQ0oVrrPaZxIJFHJZzE5PoJgPpVjnOlEqTzp3hYKUdVQNcX2l40w+X5BaeGVlFcsPlnW/ZrM51arc+0ulIgpFgr8GCE5NTY+BOt7LygB3famvjzywa3bnBuxG3bbWfK1j7l5XLTgmIlk/ZNc4rd/FRwfdX17DH37zNbxz4/5+2yg+CoC77wvtw+L+aACu619iCyzrGALkKw82ZDsvJRXjhpJ8TgimlmSLXZJDCnM6DdzjMk1ybzIk0G99qT5nLAv12Ky/SLihAunGjZvYqtRQzFs0Avdb2fWORpianFRPxv6Oexqt/alsZe85zltVNjKdm+hkYeAcj5XgM5XRPM6ZmRnU6nURsMoTZYHDdEk6fPiQ1QdcSwfDMQDsgV3WKHw99mKtFt09rBfl9/IepzKfji4rS3ex/vA+CtkUyjNTGIUGgO9YCPgx5qMA3N0E3L3XekzAGztvWXSC31F4Gyj7eUz4NjAwDuCOidwOpHgUgGtzmh0AV84mzZYAUs0TlPFufZFZjtq/HwngejUwwVuqTLvMfidpeKBYh5D1PMkoDghKBwEK6RRKdHgrl3Hk8CHMLxxEq9vWnluenRB4S4ekQXKEyelJ9RPsI3idaIO9uVXDX375r6A8e5Cp4JianhKRwztheeDaH3+P5B46BfT7SFbWUbt2BfW77yKbHKE0N4/iwlHNIR6+cx29lQ0MWm1stLbRz6Y1P5kKCgjodlEuoMd+hW5KR05g7sIzCKbmMBDAx3cw7avS050y0RS4I/WanAWRtMtrKaKb62/2B3BJ/O5IEUg3AT+nYP1JUjn7RT5vrOlY1R0+cgSnz5xVbaV4h5jLjK/NbRUw1wivRo07Au5dL/frAexzHxLA1Y3ulOaxCK7x+xj9zZUjDsAVKV1saPuq7yl8RJg+Z5FpqrlHGFumm9Te/czYdcHb9TpXv336Yt/X7iji3bvbAYwFy3rmubwNR7h3+w7+8W/+loi/JJRTHPDJT35S4O3t27e0nx0/fhznzp1TjXDr5i0RHooTZRw+egSf/sxncPzYMbz6ynf0wXWIxKZzFy5oXaRKluuzdxpYWFjA2+++jR++8YYIa7MH5vD8c8/jb/7Kr+D+zdv4b/6r/xpb2xXkiwUBvp/45Cdx5/ZtLC8v696hRTiPpV6t4+bt2wL9p+dmcenpZ/DCx1/CDN3eNMNgPIMj6zuRgCpcfz7VV++GbT4InI3ff37t+yAA9if9uu9N3w/A9RnUAnQV/ULrZFu/+Jyxl+AHycAkCNUadT17imdzYhOeFz7X7EWanR5qzQib23WsV6potSObbwbp8fkTwczlM/9nf//fc6cjfj4fBYn5fno3JsDb83EG7v7V0+PP/uzPwGMA92d/jh+/wz5nYD8Ad6/NQ2x88KEEtru+f7+z/n4AbmxdHg/FP+yVix+4J7THQd09r/Pa9Yf4d3/999/z6pn6myh0riKTSKKcSGI+Xxa7rDqI8LBTR5uZTFSCxphu4/zbIFBWKBs75cJJhRsg5Qb/BDgGtCrW0NMsq8QudZZOZK4b+GMAo4YQLjZrLMoQ4uZZqqaCig+HmTHHgotNCRVdbASZF8JNVEWaKxb963Iw4z/HoshnEnq7Iql0XREZtzf2zMIYjjFmeakY4PDCDRLYaPGYeKyy8NCQwKQsZsPqBvoOcPDFkm+gvLJKgLRjHep3iYHAAqIHI4T9EQKvBCYDl02C7H1c8SorULMMUwPI15MVlhXEvCJSwLIhYTHHa0lQfQ9I5M+5FVlkCAMzE9M4dfQkJosTY0USoTsriGipZEw0NvjKvi2UkUpn1YRInxCYFbdXc3sglM1ZKpuSmmXQhyyUyTCtVSt4863XcO/ubQE+ZPQTuGWhe/iwZeGyKOYQnEM4srtpy0W2d5LDeDdkHStV/XDKAT1+eKP7lNZ0tINlRmKKylWzufP3Pr8nrsKNA61iJrOp7fXE9CaASyYfPy48cR4HDx7QfUeVFgFeAqcstucOHNCQw6613SN7GypfnMbPmTJ/O1Q6eDYhWb7W/HNgxd+XoAgbAw7FWIwKjKICzAHQfqAgEJgFJ231HCDNe0kMxEQC9965im/+89/BC88/gfLMJAa0pSZBQwoWKhtN1aNhaxBKbfKn3/g21u7exZmDkyilaP9HFQvPa0qscLJL07IL5YA/w8krap0uXn3rHXzvynU83Gqix4bYW4VzwsnhAIbIJ0c4Wizgs+fP4fDkJIL5BTzxmc8iPzetkerG+iKCUWTWiM4K1jNr46A4z3VchbsfmOsHOBor83cNSEwg0JNDkMoiCAmypLC5dAev/IuvImhuokzlD9dIqc0MwOV9JKDFFfU+P4znsDMKMHXyAk49+zERLJr1TYx6bWUBSoX7CAWumpcPqqw85rrHPttvCnszcK2pdtk2Wiu9jeIOAYXDWRIWaK3GpkVgBh0LOLjg8K0ToV7Zwtr9e6itr2DQ5dCoJxtsrlRdZmj1SDqx54nPOdcjDmdo6ZfhPZJKKcO6ORwgnCzj9KWnMHtwzqlvze7YmtA9CtwYgKuhlFeIjxLYeLiCxZs3sLW6hEQ/0kCfVu8DpBENE2jR8pK/l557kg6o+uTzk8aBuSkszExgppRGahjh1vI6vvr6fbz7sLYPgLuzyXt886OCt7xOcQWu7tc9jHgP4O5Vfvjm9lGNtf/+vY25r28eZaHshy2e3R/fJ/xewec5kyviwIF5nL9wAc899wJOHD+h9Zl7kIDYVkPWVVIojMxFoNPuaLMi4Mn9nHssCTRazxMJrXm02JdNajYr0J8gbi9q6T6SJV27pWEYzwv3G64zVADROUAD3g4zXyFlbK5YQpjJI5HOSsVvKjZmmrdRrWxoDfHqLQLIIo5p7+e+StBTHBG06w20G02th6WJsgYsrE2iXlfDaiqKaePcbjXRrG6j3dhGvxthZn5egDXJPsycIoBbLE8jU5hAOl9GmLIcd6mh+Az1LGt90CNIIo3veG1hPSUimsv5NZs67gMpgWuZ4B5y4Q+QC68jTDCfe4Tl9U09b/k8g1cJ9jrSi3fxkBqzp32LzhEEWosFql0J2KWQp3VikJPib9g3S2EBuFR5Me87kxIIlc6EFonA2tABQztPyRAJrh9+r+6ZCnd7u40HS+toNjsCE0qlPGbnppCjEnvUl+MF3RWGPYJ3Q3QJ0A0ywPUseq8U0LqaxPLaOm61N9BMj9AOIjSCDUydBs6/NIvyQSrMSELjmsfhPxVQEUICflQ9pqn4sDV4R13l1sOh2UsbyD3CkDbKzQDD21mUfnQAxzYvYiH9hJRJrcYSGtW7qPSrqPdbskvmRzsJdOkckUqjFwItdNEZtREleugUkgiPz2L+hYvoFzJYq1QEjqbCrOrK/mADnegGel0H4GrdtigD1Q9uEGfbg2WMm2jO4gvGFuiu1haZkNbEzELmkHoYIIqyWFtL4NqNKpZWWgJHJ9MczCeRS4+QC0cajtOZgACysnBT5G3wGJxS0mdFjofBOxbJVIa5KbGOcmcvs/Nt6hp3U7jmgPdMHwGiYYDOIIEmAdwOLaU5WKflcAI5qm+zXL8NFE0TZCa4zJ6EuxVdObgzsPQliCtgikpcgrbsafg6Lic7zbgYqn4sa28n39eTwfwe6VQrGhx7W0dztiFBRHbPA6DZ7GFzs4PllQgPVjrYqjLjm9EKljE8UQBy2SFSWeZIEqSkzSsVzkoTMMUwQWfnWEHglnbz3i6Yx6caWwBugBFBEmbeDWn/lwDL6lpjgNX1ERZXGCHQQ70XoDdKoy8l8QAjOulIVm73Dp91knBOnjylgfv9+/dRa9QE0rJ2pBNQPptBuZhDuciccSO9cB2jYiyXzWlIvba2pvNI+16uh3x2VtfWNTSldTLrYda4VA9xnyNRmPcp1xEqMPlRyOd1n9JNgfWBd4bS4Nm7OZFM6FSLymMNjKBLQNAUhLSAN4BXGeu0Y3b9qWpt54bzYLWCb333Cm7efbBvh/7TAXD3J2//ZACu7QG8dv3eQE5A6ysVZx+zc248WCdyzGRZkR6811n7y52KJTdzks1r3K8k7tkmuEml+UgKpKXlByJrzc0c1DUnmMFzPXbY4jMWhsjlbW8kiMueXc+V3GpYW5vCju/kCWi8HuyXPDjBdW19Y2PsSORdjpgpyXtIxNaIJC8qGI0MwNcQybbb1X3IfUNxPlwFuJf3uI/Q0pZZqVtSWTLTlc4/lmftFIvjS/UhAVyp+Fw15Z2VHJFbdZL2b5sTCMoSad3PDqyu3avA9eRjry7THuRsxfdaKLNukgKX7jfdLloNZlxGRvh1AG5cwfp+AK6eHQEgVJYyA7eHfsRnZ4Co1UEQjRBwoRHBa6Q1lJ1Bjs4iuRzmDxzA/OF5gNb2sxMoHpxCNzlEL6CNMjA1PS23MtZvBHBXVtexVW3gCz//V1GYmpNDAEl9uRxJePbMxlV26stJPGK91h8g06iheesdrL/zJtKDCLniBMoHD8vVZ/H6DXTXt9BpNNDodzBkpE2QRjERItllVjIQ5EJ6cGPywlMonLyIbmEKfRJWzWxWH+wuWOdYD0k3N1P8+56SCmUpnR2Y+34Abr9HAqx9P22W+To5Po9U2hLA5bwnCHD02HGcPHXKEbCMvB9X4PrZgfrc4Q7xN17jx+cL/L5HA7hemelmEn6u5t2gPLs3Nu/cAW135hgGPdv6MVbgKh6JExtzNBzXLLtI1laTyAUrGYytveN9i81gTG3s2cb+99mvr9lLgN7Vl3nHEFs6dcTNWgNXXn8D9a2qWV8nEnIQeuWVV7C4uCiSCted8+fPYXn5Ad7+0dvKpCXZ+PzFJ/ClL30JkxMT+Odf+Wd47dVX1QvMH1rA88+/IELL9159VeskAXnOsy5evIS3Lr+F1c0N9SwH5g/iiQtP4KWPvYh3Ll/Bl3/v90SeIqFmfmFBit0f/vCHWFpa0pyKSuBTJ09h5eEK7i8tI5PNYf7wYXzyM5/Fpz/3ORTLJTdv8iTE3dffXwfrHf//BeCK8CHbcgowuPdbHA2fPfZ7JBSvbayLTMtryusj1w6nquV1kn1yu4tao4ONrTo2t6pS5XLWaRnMnkhgAC4/DMDdO6j5IADXnpadOc1jAHffIuzxJ/+VnIEPGjP+KzmIx2/yF+8MfDgAd08T5V2S9++t3El8ny/uBXB9Eb97Td6lXvlQV2YPgOtGM7v2hr0P2qW/89vveeksAdzWFaQTCUwkQhwpT2FuYgq1QRf3W9toUEmnwSWZ3GbJ60FUYyqHSHCaIAVeEplEABnn8PgEAll4uy+WlBlFBa7b4MTmdQxy2gU77MfASindfPHnmXlUOQ40KGVeyO37S7LzIkubDSY/CBCN2YbKK3GNuLc6ctfUwxDjInCscXONlsS/Lk/JXa/dAK7ltAl4dYpds1A2wJq/Gzd6si5VmDoANl4oxgvQOIArezh5EiU0RPGNrE02Seo38DbVh5S2LMF4DAS0+bMGXo9kC0ZLRw0teJxsNTjUcDlemjs7hiKBdjKNyYIdUgUVyz2O3zgabAyZJ5bHqaPHcXDmoJrASINkn49H+1yqeahCSCCVyaHAbJkUhzoGRhOoYVPiQUk2Ymw05w7M6Toyn5C5ep12Vy3S9vY63njje1hauo98toh0ytRUZBnyb/5+BmRGyKZC2SyxSOWAhypgDSY5QNOwxhSr/Jl40zK2jBLWxiG42UjZAIL3salv/f3shz+++eEDKLCISsSuWSjzo1qt2mA+m8WFi+dRLBU0WBCAG3UESpCZzmEH87/Gz64D4v3gwD+DXnHAz8vayqlwBchKjWuDqXiDy+P2dmksSs2SKWG2TT0O7G1YosGAhqym++Y9RNB30Inwxrf/FPd/8C2cPnUYUwdnkMzlZJHOnkkDmpENhKXYSKaxsr6NP/vmt7F+7y5OzE1gupBBLp0xlYNj3WekzKJtMz8yUloQ9Hm4Vcc3Xn0TP3j7tjJKpbihgtM5AvD+yYcJHCrk8JlLF3Dp9Gkcf+F5lI+fRF/ZdkmsP7iD1NDuHzPo2m1LvfdZ9KDuXgBXdtoa5hGMpT1OWvm+UsaFGSBJy2mz5hs0q7j+2rdx/+prKIYD5JxlI7/G5nM8XPTrpP97lEC9O0LmwFGcfPbjKE1PoV3fwiCqy9ZUNpRsYB0j2q/5fkBveqVH/3GCrPFeI8A09ue9AK7LiXOkFiosZHHpMwj185bvp6UqsJxOscxJHuC9yCap3cbW6orU2+3qNkYcTtAemWqIEbP4+FzyuTEHhGyaYBDtUWnJapaVZJ+v12rIzs3h7LPPK/8pOeQAitbtCk60VT6WgWuNpym3jRQTSJlVqzVx7erbWF+6h/SwgzyzBdN8nwxGyYxyJkWdkYtCWgohy+Mr6tiC5BCZMCk1VHLQx83lDfyz1+7gnYfbewDc3VfDk7T2FT9/qE3fMnB/9T/+u/purTnO5t+vofGhjf+3v87xe33vEMff936diR/O3gxc/3q2D3B1t/Uw/rPezpqD3InpWZw8cx7PPvsczp+/gIMH5jWcNQIMh6ZmH0cb4eGQa1eEHjPECcolLEtIA8MRsxe9JbmtkLSY4zNNUKFcLApcbDWqsn+krW+jXhWoy3qDTgxcv/kzpkdIjp0LuD/NHFhAtjiBUZgS+cRUfn20m3U0tisocACqnLGBHB2YGe9MrJ1Zg0I50Yu66LVo3wypRTP5nLJtW1FT62Iua2ADAdwelUndtiygixOzslXj0JIEBtqL8twVJgzETabySCTJ7CaAS2JOJJto2n4ph1Z24TY04O8rhxKJ/xx5LmlAaiqIkA1vIE8FbrAksKo/CrFepzprE+VSEblciERA8oIvXGyGwD2FjhhblU2x1CfLZSlri7S9pLVpMiMFLhV8dM+gakqZbFK2JZGmijBnaivWF7LpdwCDBnrMPCcgqqEj9zaCxiO0231sbtTQakUqLXOFDKYmSyIVeatBZfFFXXSZE8/LN0ghcT2P/rfLiH6UxupGBddqK6gGQBT2UA82MHsOeOELRzF1JIFBoqkBq+U129qm+1rZb4zz8MoS7o+WaRjPwRWASzHyYIRuCxg+zKBweQIL987gUPJJpMMS2tUHaGzfxUZvE/V+A+1EH+1wgFZihB5jC6gCD4BOoocuInRGERrpAYaHyjj84lNIzJRx/e5t5PO0PZ1w12QDUfcWup07SIIZuNJii2RktbXVLPaAeuEwbwxzZ/EArnBRdy2kJlKOveUX93o5bG6GuHazjrtLdb12IUigkAlko0wANxdYZjgBXKlZA/YNNJ6w4SxBWilSx6CmiyaRiMYDuDF7ZZcZaaC5Abi8HMJCuB9TVT9KotMHWoMkWv0RIuYQO4ceAp1U4GalnLWMXn4uLc4ZrY8NtDW17RApAs8kXiZGTkUcIBsw7oDZZ5bZnE4TZHL9gWppG0krI1q1D50ozP6Z1XaCSjRl8qm6Ui/F47O8WRJPE6g2B1hZj7D8sIlavQMmmZSY15seIB0MWFqY5TiPN2B2LwmvzvUkoBKXYJfl4fLrSoqRIQUB3BSToQ1oC4b64DELRO7zI0SjmcbSag/X71exXOmg2QvRG5Eww97D1chS5Ng6T4Ds0qVLWF1dVeZeq93S88G1gYHE3COL+Qwmy3kESUIpI8wePG8ZnFsAACAASURBVIyDBxd0HKsrD7G+tqb6jw4Mij4Z0X0gUk/HvZZ/jIzZNktR9ozJhNSVdHCgApNrGfcFEatoycu1TSQr5u1anp93QWp32upPqOBlrb3refAjVS7f3t60TyKA1dD83PLDDXzr1Su49TMDcB9due3NwN3bi41rAbc+2Zpva9OYdDiy/NelpWVUN2uKsInX+55EyPNGAs9EiZbKEyiTPCXC71A1vnZbrYd2frm32AJJW0n2mCP0BkMUCyVMz86hVKQa1shQBKTYn0VyECAxnARO2uqHbkhuVspGdrR7TQ4BSevBuI7wd/BACesxDtirtZp+l6XFRS1fR48cEQFAvU+3K4IYf54Arpy5XO3EfbbRYOY798oQ3U6E6tYWalsV5UyXS4xZYCZpxwUQPcKS1fXfjyrhxlX53v4/DuC6DHLBgerNDcC1fdDNGEY76lh/X8avoVfgesA7nvPMZ0yZv0nOTSIBuDyXciRy+bl7QVBzCbJeTQAynw2XK9kTeGt9LsnazBEmYZMAbrI9NAth9mkkX4wSXIFQCEKUM1kcmJ7GwYUDCMt5ZA5OIHdwGq3kAP2ApN+ksoy5kfY6HfXOD1fW0Gx38bnP/wLyk7MYJkLMTE/r2HiN4+pbr8AlhYd7WMD1qNNC/8FdrP/ohxjVNpHN5EWIK03PYG3pIVbvLyFqtWWVzPkHSSZZ1iGcIwQDBIUMwrkDOPDsxzFaOI16qox+0np0nRc6DXVaWt+z2YzAeNaNBNzFQmdGu+ogBePa/KFLsk6EYc/WTILhnElIgcs5inokErBJKhtIBaj4Ducox3WOAO7Ro8ecwQX36x2FdrwW9wQO7bsiIDiStSsIxmvhBwG4e6J71CLFcsQtK9eVGT6DdmeQMf7aDrhqBckYeHVTDxsfmGrYA1ceCCcRiesFCfk2g/GvEX82d3qR3YD0zkRU58Floqs2cXM1A2vd/NLZ89ubjERGjuotZByxhHUinxHOdTY2NnSv8trSnYKW7rQHZzY8978jx47h8y9/AVE7wld+7/dw5a3LWudoffzMs8+qD/naH3xNzxrXzCeffBJPPfUU/ujrX9eaODkzgxMnT+CTL30CZ0+fwTf+8Ot49ZVX0GEsUbEoJzr2Gjdu3BAxhb83hQ2lYllK4Nt37ooQfvjoUXzh538en/7cz4k8IzmG4jR2WyKPz9t4zuyvh7++74VxfhJi8qPWzvf7/H6gvP9+m/XtdhUwm3KuF460xfgZrR9mofweAHd9XRE1IojlWVPwvuOUm3WbRWI02hGqBHArNbkEdCmqSXGdNeJ7nCRgAO7f2vMrfRAc5uuCxwDuR7lHHv/MT/8MfNAd+9N/x8ev+PgMAPiJANydWuIR5/IRDZgHYPxd/zMCcO3ld4Yf7+H4JBJS4H7/2m4Gcc4BuJkkFbghjhQmMVueQn3YxVKnhnqiJ9tdgZIEJ8f2yaaGDcmMTnFjI6M9iRRtcR3j3iyI/RCJAxOz5eVsjM2YijR3fsaMUfc9akxYQInxa9/rwV1jOI7Q6fSwuV6R5Q6LHPakys3yvEiX8yWbJ296py9zuOLmb06VNn59xw9UdqJT6FqGiCPcO3Wkt+AyYMDn4u4MsllkstGVolGKkh3m4VgpZq2k+z+n3nA5f/wd2YCI3anC3/28s2MOBiOkByOkaBXnii8CIgRwlXOrIRmQIVsx6ZjUBMA4RPJ2P0RxeS1YiErmkJBldp8DN+XhOvXd3pJDtsv8mRBHDi7gxOFjyr7kkFosZllLcqDE7FsODwPZJ2fzRX3OCP20sUtp4OItOqnkY17t7NysiuuITU6X6ho2/D2srT3A5cs/QGVjA6XChFjezDZ65plnBOATDKD6lue8RPvkyUkVqbQHswwoNqGmUiYDlk3TDvBqv6QGy5p+kajA/B9aJ9Ka2YbQstV0oD7/24OnHgi24QD7z6HlM7bbylVkRh9tvjjsWjg8jwMH5tT4EcBlE8pnSYViNqt8VLMlt2fONyq8pmaXF7MIcs2OVwPLBjkiizDS8FxW0Q7c9cfIc26WaRzU53YpcXVuZMVMlq9Z8zGvkcOP+voavvGVL6PY2MREMYPcRAkHTx5DRNlKygbBnBDoXCMhNuLaWgXf/+5ruHvtXUxkAsxPT+DA9AxyWQOPqUzT80oL9mwWxUIR01OTGsj1kMQ7dx/iG999A+/cXUYjsmEaBxokgmQ4+EkHmCpm8dyl8/grv/AyTj75FEbZnJpZKm3Wl+8ixTwvjqDIjuat65+5eMawa+I8ccQDWgZY8hkcyQY8TBWkHKDdKgewBHKpHOb32WAWSKOP1uoi3vj2HyHRqSKDLmhgzoElX0Pn1Vkn21Ntljy0DN1q9tBMlXDm+U/i3NPPIGpVETW30e1Q5WIsfcsfsxvNlHWaqGlAvu8f3wjHFAD24ztgtjXj7uY1vyynQLSJPwkQskn2udo6X/YavL9ogU0FK6+NMeJ5rYxFP+Rz3Gxge/Uhqmur6FJFwWaKjHEAUZ/PpDHWuYcwa5kEDFkYymrb7JVXtrYxe+o0zj/3MUzPzsrOdNhvm4WsMsBtnbVt0GWMeSkf89/6I9lz16oNXP3hG2hsrKAYDJFLUfXkBr+y8U6N9wcCuBzoFArORilwxBg+i+Y7hRtLG/i/fnAb7zoA92/LQjl2Lcb/jMUyfJSKLJHA1cuv41f/k7/rnrWdgUn85fay0i0H2AYc8QZ3Z/hhzfnetXDne3lv2r5qt5L9HvZ6pln0sQAcMBHo5/1DQsrJU2fw5FPP4NyFJ3Do0GENz5XrrnXY5a+5fHiltnLAxWa6S/tqsqNNeS93gUHfrNO0JnNtthzEMBVaxiKtiqMIUaclILfTbNowbEBLbiNVkRTUbDTBASRPC9c2EWbSGeUqU4lLC2Wp61WjQASbbqclBa4Bp6YmklpIJC1TlNNiS884gU5GCDhykA0TuC8acWHs1OHWMv6+3O/DVBbr6xv6Xcm45/mjsozgcjpXRJAtIkgb+CvQUjbKtP2KtJ/5jMe49edYgatVhsAuLVg3kM/cQDF9Hdnkhj03yVA5b3fvr2Nzs4KFhQPI5/lMS2fs1EEGUDKDjBaM9e2ajmNiooCSXBRI2OI5I4RIgB5GwpIlOt1aSMQgqBIiTJkTgYskNwCM64w+YfUW/yYI7EFcqm+5p/HZ5muQ1KFjd/bO/FtDe5ICmE/H2ehiFp3vl9F5o4DKchM3txexgT66GWB7uI6pM3189pdP48CpAP2gqXuM96YyYZ0FpDMdiRFnNB62etvlhRp4m5CQiueo20tgVMsicyWPuXeOYKFzEblgBlFzA+3tRWy3t1AbtVANOxhMplCYn0W9a1larU6E7ogAbhcddNEO+xjO5LDwwiWkjs/jYZMEhT5SRPaGPURdDg9vod26iwSaUjy51VBXnfc3nxWrufngDmVtTDt4K9VJYrPzLZUZ9zvSnYYkA9pz0huksV0NceNOC3fvNzEcpJAZ0U2DNROzZYdgDi4VuBkqrkgWCwggcl8x8NZMKJwGxzCaWK66IwZporjTysSHqZ5UZqA5uRJJRCRyklTANYKgh1MdswchsJmRWpVuOJbJmwkIMI8E0vLp5bkiiMsPHTtBX36kzH6Zw1oCksyn53qQVDIL910HRKu3sMxYs612SiL+zoptYMfDz9um7XMSCXhprRyyBgJanRG2qrRTbsraldYzqaTZ9fM9qaxl3cd1xxkeCbSlkjh0gK5AXNUWJPbsOBslRxmnamSzYGpa3uGjEQlNAaJeEvVmgAcbEW7cbeDhZg/NfogeQkTKZ6QS18DzTCaF8xfOS91z88ZN3Lp1R/Ep6te4fyeGyg2dKOVRzNJq2tbJYyfOoFSeQDvq4MHystbnqYmyiB8cfEcRLegD5AtFy9Xd2kar0zawnz3hcIRCNivw+MSJE6rTfQSL+tLQ7lmuP1L3k9A6GGiNyKTT6HBfICBDB4RSUXl27ga0HlW287ZvOUzAgDPti0Pcvf8Q/+Ib38U71+7uu3P/5ArcnxzAje/xBtLYs8z9p9WyPNG11XV021xDbWgfd52xGtB6DBKzS8otnUKpWFQsUTJNYL+vOABlBqfSppIlSSBkz2L9El0uWDeRuMT+gh8ibDsCooilAgDtmef15rVmlUI7ZGYiW+SNEBTt9XwNHpdIylGk4+YeyZqUzka81gRSCF4QvOV9op6o20W71R6/BkE/DzrxOAjSE3gWmasdYWuzgsV79+QuceTYAjLpAA2SKAm2OUcsI2D628CrZn0u7iNKcMfa21tz7/y3ZeCKhMg+wsUV7AARZnnN//akYU+k86Rbkqg9gCnHkZhrGs8fY3G4DkuBy2euw/gFU9n7/nGs5nVEfTmekADNyAieL1471z9zXWB/TtcLvneXvXq7g0Q0RKJvDPGAAC4SyCKJfDJAIUxjpljAzNQEcnOTKB6bR2aBAC7tky2aa3p6SnVgp9XS2rCysoZoAHz6L30B+YlpuR7RvpbP+V4L5TFoIwIS82hHSHXbSG49RO3mVXRXl1FM5+TGw96tXmtg8d6i3QcC9ZKygC8wGihqaa8IijmkaQX+zEtoTx/DnW3GTfRQKhQxWS5oLdve3NDzMjszgZH2zZ7IxnYtoaxbs1B28Ua0A+91BODyGD2p3Fsos2blvc81i6s11caseTyASzLiseMnML8w73ThJAbFLbf3Dm0c62iPq9cYqHNzsd2Ap72G7xustnOzuBiYu+udnDrfA1d7Qba9xFH/3x7sivcnVgTag+ZnFwLQJP7YmU3FQTI7futd/e/i+5y9T6afOfo10H89fkzWT5Jc1FZ27btXfoRiLo+JYgmHjh7BoUML2KxsIU+3KBLT07ZW8Rio4mTubKPVQLaQx4kTJ/XcXX7jTayurGi/5LpKoJWRAn/2Z3+m35PPLdW0tJ//3d/5pyqH2Tedf+IC/ua//Ss4dvgI/rv/9tdx68YN7WNHjh7Bx196Sevg3bt3tT5yf+Qenc8VsLz0ANvVOhhVRQD3+Y9/HGefuKBsXjvDO+Dt3uuzs9C9//q299zuB+buvRf2fs+P+/X3a6EfBeAq69bNuLwC1wO4ln/LDOq27ZXra7oesi+nw5NzC2SPwrVOCtxWhO0683JrqFTrIqIFAnDtnPq4Nf8c/XgAbrwm2F0fHDp0+DGO9lFmKI9/5ic+A49vvJ/4FD5+gY9yBj4SgKvhpL3bI1us2IB293EZoOobwviLxMhl9ukPK8uJMdrG7zXGbWPvFzsQvzH+xu//AL/xf/9w1yEWmm8h37iMdDLAZJjFfK6MUiYnBe5ar4lmMMCAAwHH2mMTRdKtwCza1LGRJthEu1wOU8VsdxmqjuEmqzJ93oaIGmn44diYke8KQ2d/ZfM7qvhcIeb/VjU3Euuz3enIqrY0UVLRM1bD+HO568QbAOtMlcf2LW6CNT7/KvqcwmycAeuKWz9MYGEtJSBZxLGcD32bU7Wx0EykAsduNfBobFXnrrdXKXkGoDFtaRVjjdrYfsex4GUxPaQ9EZAigEsVq1BuGyf2aElKFqZyB1mZjaTG4DjDNMlMSqGNWizTkA0OQRPXlPaTSdkP9thsx/Iw/HDfgGE3fRsmMFOexOmjJ5ANs45VykaTAySzmDW7G9peMseP9skcGrC+oeLNAFypdmVBSKugnCyG2SQTNI2iHqKojXa7gcXF27j2zlV0Wm0UC5MqmKenp/H0009rmMXvJ4DLY6QNEwdGBEV9npVsAZ31k1RfviF3tlq8R9mw2nVhblBKgwg2TmxW+Uf3mbu/fOZtnA3tzxMHumyUadFJxVK93tBHo1FXlhoLftnMOjWYKZTSGjiZJRybAbNsSbmMaTZyYkWzkIwp3nwDY+fQ8n0JhrOQJ4NQ2VFOZctGlfcLCQYczJC1SYCKfzhIYZZZlxZOVH1zWEjLTYIlqSTuXLmMP/if/gmenJvGRCEH5iZPHl9AMF1EYXpC9nQaDAUhKtUaNje30W52cPfWHSzfuYtEv4t8OsSBiTJKYn8yi62unBgWyFRdlksF5XDxulKNW2138Z03ruI7b13D0kYNEYcFbMyVVxXInrhUzOHppy/ir/31v4aTZ86ZFfior+Z74+FdhMO+FHkiRHjrQ9kx+0XdaVddRraU/04BT2CBDH3myGWyJYySWeQLJaGdtGokaMmBlT9/HGQQOEa3jXvvXsb63WsYtbaQ6rd0vCruOcvlYNNdQ7MKZwOewEYtwlqUwOkXPoNPfeGL6PXa6Hca6DS20I3qGCjPd6iBs2zUtcHYMNgJZcfr+w7YZhvU++8xPKc2OJLVs4bLIofzYGWFzgxOkVrc5iWiggNsCfB7Za5U4Momtxwv/bvbR5ckhrUV1DbW0Gs1BbLz8KnCFdmgZ9cpTVCNdvQiLNh5anW7qEZdnHr6WZx95jkUJ6c0RB/2O8oIHg2oFrNn1PwWbPBqmbfAoDdE1B2iy6HhMIEr338N1Qf3kUv2BOCSPJDLc1BJO2xj0PInuY5nshkUcmnkqP4MjUjE45IltwDcCr76g9u49rCq/FsDcPf+8cf0USoXTVH0vgRwf+0f/L2xa4G2uFj+7N4mWNul6Yndnx0m2c7e5UB6N5XcO2RUNuau+sSAW/+HCjY5UHDfp9K1UMKR4ydw4eKTOHf+Ag4dPizlFK3o/UBAQ0c3OOSN5mAQqbcJShLAJcjvXRLInOZ7cmDMDynLlEnEbEqCeWYxR+VDt9PBdnUb3VZLazgvFRW+BF9JGOEwn4QBrpWZkNc2jxEHxilThZr1v2P66z7gfUYiUVsfVP7L7lEgF1VFbQETQTpEgSQlAiR8nuWAwGdBN517XiHAWUp9Wjn2DPwg8MJ1hiQfPj8i8mSzY4IG78tsaUoKYaqWWAMpnoHkB2f/SaBb5A5Xm9n64iseqssS6HerSIX3MD1xH1PFVWSDquW60poPSWzWIrzxxhXMzx/UOhySnEOixMgAYoGl/QS6nb6UzdxXFg7MyuI1ZE6iwCRzriC4yfWD64jAFoLvKV8/Gshk95qRZGTT5sBDA3BZPzkVbh8aFtt+ORznfoqMJ/KLDb55fUkMSNI2uz9EtJpG7fUiaq/mUbvTxVJtCauJNqJ0gO1hBaXjHXz+3zyHhfMhBmFbCiOSdbiWWIyBOz5bURyLz6fe2TGLTygQ2X5XYse9QQLDThaZ63lMXZ7H/NYFlJLz6Ed1NCuLaDSqqAcRmjPA3HOnMHX6GDYrFdx69zYeLj2U9V406qKT6CIK+hgUQ0xfPIXyk2ewnaZNcw/9Dp8RZnZtoNG8jWZjEcNBwxRzUsPxeAzEoYIzQyvhbAJ6DJ2qmNdLSLfAA6NjkEgkBRiVRCMXxTAIUW+GuL/Uxa07TQwGtI9nX0CnlRFSypYFsgJw3UeSubJUJIwQUqWbC5DOmsUv39+ASANDVO/6e8HlPvr9R3WbidtFmhr0Tb3KYRlzW6NBDxHXet7tdN5gH0IAl+9PEFlkCwKbCaR5fAHH9wMEVPQHBGkTBt4G0F6Q4X6QSSKfS6sv4rnjB4FUgt60nlZONwFxhHa+eGvoGfZZfq6mcD2Ir5tZm4tOwwMlgEaSwoD3CxWSAzSbEeqNFhrNtnob4b5UMqcs6oSPtFknk2Do+y1zSeHvxz1R5gEO7NXnRilbB5hHzFxrAfwG4A4J4pJoMQhQb4VYftjHnaUmHlQiNHpJRKMAEUkUXUYbUDE0hbPnzghQuHH9Fh48WEFEBFp/hkgFQ6lvmYHLc8xnkmrMY6fOCPCr1ata40iYOjAzLQV9ZWMT29WagGCCuFz/Gu2OLHlJwGQdz989k0rLaYc2lKxJmcFLcFZ1eILrOXPGza1IhKKhOTbklHduBCAfB8S+gz0KyzsRGjM51XLezcTvbX7fu3vvAb72R6/g7Xdv77uBPwrA9Xahj6wHxl94NID727/567h169q+77vffm9kAgMyuDY1my0pwth/kAyrmBMxGe2ZcwWdXt/AbJIxLRc6l2FufUnAammqjGQ6hXa3o2eRee68pozFYZwNe7yUHGlS2j8TIRWcBHQzjkRitpK+tw1p7S36CFDZquDh6or2RIJzBGGpZuThca/lXij1rIiSdDeivX1KautmqyVlb6PZwIPlB/peRuvwPuBAnk5H/FkPRhIQ5nEI7JMzgO07vXYPm2ubuHv7Drr9Lk6fPYnp6bIy6lv1Ld2X6uMdH8OxjGyH/cD8kp36+70grrk9mIMMCUlWV5IErPtP14n9gSlyHwXg+p6W3+OJv/5vnb80ZySsg81CWUA4a7B9FLi8F3jO2I+zduO/1R+SIMXn7P9j702DLL3O87Dn7vva+3TPPgPMDAYDDAESlEgtlEiRcixZi+2qOLGVlCuOYudfYouuJFXJn/yJ/9ml2KlKItklKaIVukJaAheJtCUREgmAAGYfYPalp/fuu393Tz3Pe869t3saA1AJlJQ0wxoOpqf73u9+yznv+z4bwdwOIyo6eg0SyGhH3aKiuUPlq+2dXA05p6ACNxmKIBdPYCqTwVQhi1g5j8yRBSQXZhCIWML1meraEnrc+1pNxQ9RgTsMRfHDP/ITSORKiMbTysClAn/SYWoEZI9y3G0NiPRawM4K2g9uIFLZQD5G4LaFWoX9eAsbWzty7eCzwnU0SwV6Pif3lkQ8akrhxSWUnnsZzcISrj6q4u79Ve0N09Ml2a6i18XS3DRK9L0fdFy9ZERo9eUdn4H7ZACXhG9zozGiMvtx7iQkkPK+dWWOCItHjh5T7JLVKPb6e12VbNFwilL35ySgOQngqp+cmGeNOoYRWPvBAK76a6fM9U5ckwvX5Hrl/11zsREpfYIMOtF3eDDMyPU2f/LkLtUQu0BIR14ZKY73hxxGAK5TudupGq/Y/jzxTt5YX8f/9eV/g3/3zT9AMhZHqVDAc+fO4aWXXsK3vv0tOQAV8gVZ+586fUpW9VT0E7jNFwuyPy6Wy2i4eBX2t6q9WANFIiIq0IaZ15/PN8kpfPZe/+73UGMtyDp78QB+9q/+jJxu/sf//n/Ag3v3Neebm5/DK5/8JN566y0pcPmL85OXX35ZZNdHy6siYOcKBRw5fhwf/+QnsXTkiN7XRpvvf93/8gG4JOu2UKnsqB5nMc3+n3uHKb8jEr20O1TgdgTgblebWNvcQaXWxDDEOtHcm0aipAkhzBf/gc/AHT1d++7r9kVfEzxeGzwFcJ9w2p7+00d6Bp4CuB/p6X364u93Bv7MAK7W0v1v20l7nP07rEkA1ykLRkqW8U98KAB31yFM/GUCwJ0Q2bh6ZPx9+wO4F5CtX5BSs8jCOJnV8LzSDVAZdtCOMpfEWaKCjHAOEgy8ZbPHBs+GnmZ1pEEdM1c1RAkpF1emEw6AHTGqHQgoM7EJ0NarPnVePVDohpIqLglC9nrG2g5cvhIz7ajScrXqJOA+aSpKYFbFotsPeUz+/SZZePY+9mIuJddmd/7kuqEhG6uRXazADBbdVgzx/NDiTYW4+/7xKHU8sPLqqEnA1h8LGzg/oDSF3kB2yex14hxODKlz4RBoiC6LfQzQka2by5Zjvpeb2ehP5rbKltrZMFsMmiyOklLhAoNoBO1IBAFveX/N3G06YjT6IpqNWTgqALeYLY7y59iKqtBR4RJBKpMWOMIBiWUGUpkR10Df2zN55iwbRbKneT9xyM5hOwfktdoWbrx3FbduvKtrkcsUkU6lR4x8De5pl9Vuy4K3PD0ry1NvAcWP4Bs8AkUcyHurKZ572WJSBUs7NwHptK2jRbgdo/K9XK6xf1b9/TCybXLXmoMTvrYaXKlwA6kq6nWqKxojpqx+jkCCA5nEQnWKMrL+aGXG4Qct/AhEcBgnkDke029vjWnKGq+YHFvHTNoq+3NDJinPEd+bn4vWyGw++Cd/dTqBmkaCKGw8NThLJFGr7+C1r30N17/9bZybn8X87Iwsp8KFNHILUyhMlzXQFEM4HMG1Gzewvr6pe2Ll3kNsra1LLZKMhFHMpMRy5vvXGk00gq6K5EIuo+w0rinpTEZqXCrDrt55gD966yreW95Qxh2Beg4q2Vynk3FkM0k8c+oZ/OLf/Ot45pln3XPaRzTUx+bKPYT7HQ3jvX2jV737wdWY+GGgqBpuo3g4hS1t93KIRNMazCdTGTdEovKUwG5KjR/vK90nVPZQgRM0sHH/JraXb6O1tYrIoIMkB8HK07KBucbnAt376A7CWK0EeNQc4PhLP4wf+fxfsQar10a/3US3XUPQqlrGZ7+jAbReQ+RY5y25R2Xpd5j99pfdXxsl3Do7PFqy87UJmNE22n6bLd8YEOY95q3WOEDgJxKBQBlONpiS/XSHIG4HrUoFW2vLqG1totcJTJUVopUtleI2uFA8o3PU5DrA57HR6SGWL+LEuY/hwPETSChHlAsWB0gcRPF+7Vn2skdSHIjLe52CSObtUrWVS2dw+Y3XsXrrOuL9prIReY/TIYDXkkNJa8KouDKb9wxtXwm8yVac674N7fkZbyxv4Stv3MT15e33AXB/MOXtfkNZfx2lwP1Hf38CwN09IvYDUpUsTo2sc7JnGGKzCn8H7s7H8pmBE9WJBot+R/THN1Ky94xIkMpkcWDpoIDbZ08/h8WlQxoayCbfOVv44/NZ5TxEnleSVDSwCsxOmDUGpZcjWz/eUwR1SThySh/LPIwhRpUVAfhkUiUDh4mNBlXeXV0vAre9NoH+LjpEBKlOIdirKAJzGaAzhSILnOuGLO365mRBSzPmNBJspSqEIDPBLaok+H1cT4NOWwAOLTpl7UnFhXN4cAil0D3es1zTuddwGFpvNFQbcWDDdaBSqbrMcn42xkWYpT3PcDyTRa5Q1trowo91H5qSyu4xc4kwAJr/Nv5l61OrtYpE/C5my48wld9EIlKjIZgAvx5oRxvG229d0L6tnLk0zykHyBwQ8jNRVd9Hu9WVsonvcOTIQYFxjikteQAAIABJREFUJDeYQtFUuFIeDkl4sjqAwDunHwT9CAxT3Wtqbsu8pRpRf8otgZ+Y4BiVdDx2EqJMHas6zsVumMLFnnne41R28TgjtCYkAWwzjto7WdT+JIPmnQGWq8tYRhXNaBhVVBCbqeIn/sYzOPR8CogHsrjV4JxryWN2+6ZBF+Qgi2WnGhVQ6pQ2smIwAHfYiSN5J4fsOzOYXX0G5fBhkZiaO8uo1bewFQ2QeG4ehz7zImJzZaw/XMaNd67i7vVb2N7aQqsXoE0AN0zF8BDJQ3M48EMvYj3cRa26IyU7r1qnvY6gfR/93hr6vRpaTWYjW85pvxdBv0sQlYMoIJMLIZOjGtquB213BeA6m2IPohPZsnvPHF1ot9sMYlhZHeDdmxX0egRBCHLbHkY4kuBtiiCofg+RTQC5dAi5fATJVNiyhJNucEkNaJhKdp937MBy2REbiG73Q1hALW1Z6aDQCoZoNAegSLXZDqFFG2IPio7cfjiIH5qNszlgG2mK9s4Eawnqoqe8W1rnp2Lh8XHHabsMpJNhpFLMQ6SSl+uFy57mZ2Z2sGox0iIJKhnZR/WuCGLWPehrIbOJ9oqh0c7v8lW5RbL+I4jL353uAK1WRyBuo85hbl9YL9dHZvGqz/LZt1QWO2KskWTFtRoBTAKZFWvhBtxqAhzsNOQVM0cNHlNvQHeCGCr1MJbXOrj5oI5HWx1T4g7omDBEJpvGmeeelcU6XWVu3ryD9bVN1WMiO4WHSMbDKOTTKOezCFp1rYMHFg9iYemQnhGSA/lZCpksMomEYjka1QrqjSbqzARnfcp1WpEsPcRTKczMzKI0NYVMjutwVj0mh9v5fMHuWxK0Bj1UqxWtSazhaafPdZifnLVsrVZVfaqsdAKLArSMfMwaTla+BHAdODCqDeWwNMQIwL1+e982fz8A9zHw9rERwiSp6/Ehrd9n/8Wv/k/vC+CO9/HJw7I9QTl9zZYcFba3d2zt5KrMay97eutN96rlpN5UApLd+7yPmFGbLxWQKWQVfcEeM1coIZvLS3VLAJyW7rTzNEKhFXGm1KX9OJ0zSOi1ukkuOlzf+bEjttaQdLW2uaHjKpVKmCpPqS/gfibFNUnRjiAhYhfzjxNJqUJ9Nu7KyoqUpUtLBwX8dlqBVKHcb3kMvP4axss9wyyhJZDnOhP0sbpMW/Cb6Pa6OHnqJBaXFtDY2cTO+qp6N9a2VjZZ1qm3ew2RSP0hfk3WzqMazQG3loFrRCTNAFw802gGwJrjCQCuXKXk1mVK1lEtQHcjqqAV68SeOnAZuEa0lFWzqzN8L8v38bbTdLkakZVJOpabSF8EE9btyp0nob4VYGdzG/1GgDAVuEYTEYGcFSBnBXnmfpZKWJibRriYAabzSB+YQVuEAebkxjFdKqE1aCFot6SoJoCbSGfxyU99BrFUDrFkVuQNfp73s1AWGclnpvba6Gw9RHflJoqDFjLDEDZWNlHZqKBWbWKLecBCRjmv4myBcU9pVKrbSOfSSE0VkDl8FJkTZ9HKL2G7k8DNm/dR2d6RIp3HMV3IYXG6jHIuDSjahSCu3aNcOz8YwCUIzlkH61T2QQR/7Vqx1yXhm0RyEZkGQ5EcmENenppyBCgDcD0p3d+Kfmaj7s6rUydHh26mZrf040DeJMnTq/rta44a6ABb2+8MkFTfrH1qvBdOHs/4v82dz0hcjnDi+gzWrjaHYQ1ua5CiIJRNu1dhu1tBOlbnjvua/R5ND7D52duutVR1jZtBAtjc2MCr//b38Nq//0Nt1JxNnDr7nIgmv/3b/4fWORJdTp58Bq+88gq+9a1vYWtzE1MzMzh89Ag+9aOfxomTJ3HxwkXcuH5dpCJa1C8sLmhPI2GPTwwJSZzHkDQhYUDH3AloE89e9PDBQ3rOvvXq17C2sqK6JpvPS5179eo13L51U7NRrnOnz5zB1sYWLl+8hlbQQSqbwcc+/nH8zM/9NRw9cdJIyv46unti1Ns5UPcvHoDLNdLZrrsM3EkFrtyWWg1sbW+jUq3Y3pM0crBFYLGfHMoxhABurdnBdqWBta0d1BuBorR4nd4fwP1P99yK++0b41rAk+X33r9PAdwPsdk+/ZaP5Ax8uErnI3nrpy/6l/kM/NkB3Cfcsk6t+b7y3JEC172GVy+NOny7Ih8I4D52COMvjGf2uy0V9xsEn/nP/sWuW6DQuoRS64qya9OxBJLRuICO+qCDJvroRZk1ZaxZqhLYjOk3AVwW3HEbRiojTOBtBHGy36mwdEx4FXIsFiIsIg0YdJN7NSwaQkoJYLmD/tSYPaj93TeZLGqpLqTFBYtVbrAsgHyW6uRndu3x2IjFZdX44t5UojbknBxwe0baqNC0ym4E4HpWrL7sBtOWkWnDKAFxzM9zjSrfTxYwkz26Yz9TFejffwTcumEkERRTl5i6gM1WVBlxtE4eypaIQzw2Ce1BH61hH52QAbg+LEysSipz3HEJwPUKUlrHDUJIDIAk86J4zARvw2EEHDA54H6ysFWh7XKFeV37AZmnB7A4d0AzTQmQTTagQp4saTb1ZEqTnSbrLA3tmelCRZuxsv2gnteZ1jH+6wRwWwTCNlZw5co7WH5wH8lYAvlMSU0Mmda0XCL4I+Vfv4+MVJzzsj6RzffEe4zUSgKXfNaKARwewOVAisc4CeCabaYNx/29MmqOJppq/5rKAO0aqNxpE3wgqNCQFY+aXykT7U/lQLqvEfjideYp5HPG3CIqZGldR5UjlQ9UXpCdTgUy/52DEZ+9rEbMLQjeFstn4ZoiOBCrWY2iA605DGOTztcnUEMQhcfJn6P1Gc/DjZvX8eqXfhu5eh0npgtYOrKEcDqJSDaJVD6jgZgyI6VqiODS5asaHPWDDlbvL6NRrVqeaTiEmWIeuUxaQEy13sDa5raeX+ZupZPMPyUoawxU6ikebFTwvSs3cfPRJuodgnEcONPmMII4z0UihkNHDuGv/82/gefPnTO7Nqq0Qh1srT5EqE/VwcDZTxlo4FcZXUvxaoxcIzBA08goIgTv42lEk2nE42nZbvG2ScSTAihp8U11OT87nwle817PgAQOvjgYHrbqqG4so7K+gtbOBgZBFYN2gDAtV6U8GuiZIAGjjzgagxga4SQOnDqL515+xYZhbGIJ9jMbtF1DO6ij06hi0KUalw0uFYzmWDDh7TZa5/cD7/iPe9naWmqpVpT1Ke01o7I+p6JCqg7aKDsFhf95NpO6b/h67hkRkOKyqWytZCzUACGSFaiuqWxhZ30Fjco2QrKKDFtWrst94iIiQocG8wQPeoikcpg6eATzR48jPz2HWDJlzT/REtl8msWcWSdbDjcbM7Ot5WvF0O5xNhbCVKGIm1cu4N7Vixi2dpCMWG4fwVteS9pB0y6JVl1UDZI8kUxYBqIaOGE0BKA4EMzgwWYN//rbb+LizYdS3+5S4H5YZw13tZ4E3vJbvALXn/9JV4f3re1k5zn+Pblu2c/Y8MRf273AvpP4OkhiXGMIMJQVfhKLBw7iyLFjOHbiJI6fOInZuQMiOvC1uNa0mk09dySK8JxybaQbAe8ZEm641hFobWmNbOr5mbQgZmPNAeoYwCWhhdcmoeEyh7Jmj0jVTQfNVkPDQ4Gz3HN4b/W6aBFUjYSR5VCSx9E2Mk+nY7bLfh/hMfO+IUmIDPfy1IzUmbRFM+vBrsgGI5Ut7UNjUX0/nyMy7WUtzsGxsuAZHWGDWdY0UlPw+5pNrbUc2pBEwLVZClJXb4gIxGeD5K14HOlcTqx6A2udCplWloacapDEc6K8Jqfw9wMqHnO7/QjJxD3MlldQzm4iFq7pGeIKwlzM3jCM1dV1KVSU+SxyCu2BnS2626867Z7AEh7IsaOHEQr1jGAkFaDZyRLEHdKitW0DD1oMs0hIJqPIF2i5zFWLQ2mzcJSTtlNzG9hAwJfXjyCMWTT2ewRKvcWyKaMtYsIUQ7KH7fUQJoBOS8etCJqXs+i8WUT/YQKPqiu41V5DPTxEDXUMCpv49M8cw7HzWUQzHfR0PBykc101ZbDVZwZUcmvgeiuYeaSOciCyMjQ5eCegzoU0guSjPBJvl1G8dxyzw+NIDGNoVh6h3tlBdz6N8o+eQebMArrJCNbvP8Sdd67j7tUb2FrbQNBtoY02uuEe2vEBYgemcPBT57GKNh6tPrJ7DV1Uqw8wGK6imG8jGuugXq1ha7uDjU3ahdOthoRCgpADJNND5IsRZPMJJGj3TTtg5vw5VaxVtKxxOKgyW0Yqv3q9MIIghtX1Ad69tYNuL4IBf5b16DCMGBV5oQEy0SGKaaCcC2MqF0IhF0Y2x2xSKh2p/jWFn6HwBEO8etOqfsMvWPPynFu2Jq9BV+pqKh9oZwjU6gOsb/ewQTCXLpO638zCm8BwNEw7X1PfeiBNfw8NlV0e51A8EUEyRtVtCKloCJk4kE2EkUqypiCwF0Yi5uyLo87hgsctRyIjHhk8bL2Q7b+OlTX6b9uPtK47y3A+G/xeqXGd7bNAXLp+E/ynRXmrg3qthRbjQ3hvE0imK4B6C5ZaZknN9c0Is5aDq+spi2eCONaHaDDv7HGNoCLTbMtvlvKdwA7rlzBa7RCqzSgerHVx60ET69sDtAf0nY5j8eABnD//glS0tOJ9773b2NzcRo9OJKxXoySiJFAsZJUzXKtWNOw8ffoMZtgf8FhjEVkhJ0nm4DPKDHDWCuxfgpYDcHuyxQ46Xe0VpelpzCwsoDA1be4DBOITSe3Lqp35vXRdoJVur49iwdRQPGd0DODeU2/UtM+kM6xnSCKw3x4cpPuNB299f8jexf+6fe8hfvcb38Hl6x9OgbsXvN29r3ta8eSg9sMCuPvMInz2pBfT8t7qMSqiJlvNOpW3tLl2bxEV6cApUJ3N/ySIKwv+cESOOCna4vOeo7I9HkM0GceQDhS0cD16AgcPHbJceSodIySE0p467jLrjdAnYrcjeRtw6lxczH1YvywyxvpDKp9IYKGVMvMkZZ+sPo4ADp81V6dzf4/G1MdwHsDPUKlUpDamUpt7LHMrqYTja/PneZ0tT5TXm88BCV06Sgy7QwEe712/gWqjhuMnj+PY8aMYdAJsra2isrOJbrultV9Z6e7olTe8B8DdW/bpmG2JG61zfr2T6tbVrq4J0X3rAVyBqw7M4tpo/SIJyAaSmvMSia3sHRU+65xKSKgn2Z5KWuuFmcvKZ4W9KNXJckGZUOB6IrXvh7O5nPpsAmjeHYzHon3Ou1Uow7UvZS9jFQJaiQbOhYd1iyz1I0hEIrImnirmMTM3g1Q5j2g5h3g5D5YGJKGkonHMlMto9hqKGxKA+2gVhfIMXn7l0wgnM0ik8lKE83p7NbLND1zfoJmJ1RUij9F5ZWcZreUrKA3rSHV7WL+/gfXlHTRafdTZo3OWpOAHIJtlP0OyUBWlch75pQMonjyN6OJxBOk5NAdJ3L33SMRsHje7lKQDcWeKOQz7bRFLZZesntByco2wbaQ/Wnv3eh1QNQ1+Xx+KBCMxhntimD1NvytFJtcxXj/2I7zirDumpqdx9NgxxWzoPibBrtc1ItuoYBkDmFrvVR+OCbi2J7nvYU+8K07MufmN5l6uR9hlTbw7N9Vc3+znrH51pOLRDux7DXvmbe5n9cAIwJ0YpPqeZRwj5byVHrNItjVRcze9v60xvs/Rv7r/27V6uu/XU+Sc89xgYOzW5xxC1lfX8PXfexU3rl3TflooFHH2xRf0zH3rD74lchAJpATV5+bn8a0/+AOsra2JbLl0+CB+5q/9rMjlv/Wbv4lvfO3riEejsl/++CdeVu1/8eJF7UfMdmae7eEjRxQ1wGeUfQUjpQj2Hlw6KEezlQcPte/nCnwWCihNT6FaqWBl+ZHcDEjmmJ2dw85OFbdu3tachev36bPP49M/9qMoz875k2Limom5kVuhRgpn3yO+b3+5zz/sN8/e29vu/Z4f9N+fdDyevDFS5e+KTqNLj80bFNXDOUGP88NA57vdamJjk642de0XmrE5UjfPFXuQoE1gvYNaI8DmTk0K3EbQkUsZyd8+PlCEb93j9iz8yn/xS3sO+8kArj3KTxW4P8i99/R7P9oz8BTA/WjP79NXf58z8P8dgDvOprVpkDH5J0HfUdH1pKu3u/oYfacvUMxSZHK73fO+APYCuNOda5jtvIuYMk1tCNENDdGCgYF95VfZBIuDAyryIrQCFbubeYUJ5ciRCU77G9rKsFgnhKJNS1MGs0Lm4FTgrftvY2h6drjlzWkQ4k8S/02KJ/u6CtV+X8pbMm75d6mjMpldWQPjEzPx+V1x6hmuo+KVxzQx3J7cMEcF4J4w+km17kiB6wtn9+ajTdfZIAkU3gPg8lyzIfNNk3/dEUDI4Y5jSfNlZWsrC+WB8scSQwIYVtBTedsaDuyajWyOXVE+ys+1kyBw0RX7CUSQY+Mt4J3XPoRmCGhHCbg7G1GnbPBFsgG4GmWi3+6hmMnj6NJhxKjQG1rDLu0dbYgTSbAJpKqNlmg9TqNkf2vWxp4J7T8zzwHZtQSFyIxnBkyjUcH9+7dx5fI7qGxvI5vOoZAvY35uHvPz82rwmV9BgJLNNBtODtz586bScmzrft81uUJyrImYaGg82CubxhBzoEx9y5/3ZIHJ430igDu07DACFfzNIZfUr8rzdY2cU16a7TGVXAaw8vtYTErNKRtj5gkONLAiWYHWyrSRY1OXYvaKwAs7VqnZCD6N7HlNweWtppR/5EAD/kn1GM89zzdZ75l0Wk0mARB+L0kZjWYdr33nD/Gnv/8NnCqVsDSdxZFTJxDNZRBJmMUyGxhjdNKqL4pr199DZWsbw3YPtY1tdFtNs9PtdjFXLir/jJ+PQ7rt7YquVZafJRZRlpBsuyJh5aNu1Fr404vv4fqDNTS6TGQ0izDmqw17BEkiGgj83C/8vKyE+FmUYTgIsL3+SACuKQiNiCIVmLfHVB6cs8IUHZU2Ocz2TiKWIMiQRijGoSHVcLYOsZgniYTACu9rDhUNwOXzavcV18c4lR4UO7SbYnW2atto1yroNGoM1kRowEaCZAF6d0URTWTRDaUQROIozC9gbumQNezMoBMbhCAurWDb6AUNtJtVdIK6BgYCckeZjXYM+wNy4w1msjEYNU+hsJQvbFBojZfLFRAKc0hG60hrtvWsquklMBM469qhri1fx54XZ+3KdYbkCIK/suckWz9AUN9BnSqznW0MO22EHWhr6lmORMzymgx07hfFhUVMLR1BpjyNRCYnm2Oz+jOuij4LBxQ6voFyQfmb97KONxxHu0vyClDKF9Cs7GDl7g1UNx6h16oh3KMyyGzM7ZoSvE/o7xyAKV8wGpPFcoJDylQaqWwB2UIRd5bX8b996Xfx5oWruwHcHxC8nbTver8ywCtwR//u97WJ6/0YQKtc+N0kpUkgfow6uNphj4p7lC08YW0h4QzzykolHD/yLI4fOyE1ABU5M3NzKJamBCR6FRCBWZJYqCSgckq22C2qbVsI87wzk5D7FxnQ7bazcBwPYXgtea8pj5HOALJPTBvgrvXHBrtU6XKN5X5gVvO0uDVlCysJEkxCzKnKZWXX2WqRFBHoWarvbEu5yzVYueSRqIYr0zMzSGfNNp3gLX9rOEhlN63paddLUDZuNo28yRp1s6vk0Jiq3EQsMXpeeB641HBF4vPPWoaWZ1NTUwK1jYjkyFs+945qYO4FWtvN0jwe51CPAwNaExO0pQW0uUZ40hLv/VFUQJjPJBW4dzCVf4BCegOxEAFcPhcGktFOlYqRZqOLMAEx5e3yNcYArhTtnZ4GmFzDDxyYEzgnYMkpEE0VDLQDgt5tbG7W0agFsoJdWJjB/MIUUmkOOkQp0/WRUkXDYfvTVKBU3/K6cg/j+mdLOddZnnvGKXgVkay1na0s3UkI4AbbIXSuZzC4MIXQoxzWqpu40XqI6nCAOgIEqTWc/8k5PPvxIpLFPnohU1hR9eIt+ixH0qBNG3iaAtcT+aTRE4HP1n8CzFxnQn0guZUD3ikgc30J88EJ5CNFtIJtNCINpE4voPSZF4D5lJxuNu8+wN23r+HexXexsbKOZqeJzrCNXqSLbnyA0EwOhz91HttJYIPkFw6wu03Ua8uIRglaMIKCyug6diptrK61sbYaoFbhOTWSJK2MM1na6cWQSLCmHyASo9Us6yRz+BDAyPMnFawN+Hs9AqcRrG/2cetOBe1eGAPeh1RWhUJIhocoxAeYygGzpTCmCnTaCCGTpPKXdTwdPwwIsr2J/8d7msfgegU+EyI5mNLMfyOfXKpwe1RikxDQoRp4gK3aAGtVYH2Tlrusa01xyc9EEJeArepzOe+wVqbydoBUmEBtFOkEySd92SZn4iHkU2HkkgSuCPQwQzKMRJK1hssGJfDHvUYCIGcR4YBQ868wO1Y+p6q/xIgi0GNkQd5BJFcqgsRZx8o22pEq6RDB+li5uJ0Bmk0SUZjdSsJaSGQQwcUiy9qQnD0bARJFDagnM1trtV4iUxBvdkppAcjsdyxv2mf30mabfydQLyvnXhzVZgIPVvq4u9zEZr2LZKmMs+eex9Gjh/Hw4UM8fPgI16/fxPZWRWAh3yuViKJYzCKTTaDVoFtIIPeCcy+cx8zcgvL65ODEc0ZCTSvAkGs9AWZGpvSpvDXypHKN2wFiVCqVp1CcnUOqUND659UtvENIduEa2g065sgUCmm9ZdatrgHXLhIpu21ZyHJfl4pLBcw4OkMDX665/YH2Ita07FtEjEQIt+8t46vf/GNcunZz3615UoH7mPLW3fC+fZ90hfJDgL1Km8le/p//6j/BzRvOQnlib548ENvzrefi0kli3fraGio7FQMCHchm7gWuFpuI6fH1n14HtBWPI51MSKFOQZFIVszA7Q/Q6PaQKE3hufMvSeVlDkVGRmWtRCKSrif3aim5xm4f49rE7l9zaRk7R5DIxXNx8+ZNbGxsYOHAAfV4AtzphuJqbceUNoJWvy/ik3pkl4XLHoD7INW37Ju1LblcWH6dCjU+T35kovM9tPN2+9ZtPHhwXz3FqdOn1U9UdrawsfIQ3WZNkR3KwHa9o3TNWhT2r633u2HGtbcBsIwOscmH2/eVPeBId4p78CSnsSvJ5NzCst9dzqpTz3rgyyuPCZLTOYT9JbM4SXSTG5UDcHn9PNmLx8wagg4qpamyKXA9YUnbtZHRVFc6AFlrN3vNdsfFYJDkNrDZEO8L1tUx7jsJpLMpZPJZJLPsIXkdrJZnzTYzM42gXUejUcPW1rZs2mcXlvD8ix8XkTOVLQq04jHYZ7ZzZjE05t7QHwYCNUODGML9EPqNFQSrFxBvPECq1cbmnW3cuVdBd5iQ6wZBHEaBcB0lMYrRR+FBgPJ0HqUTJ1A++zFgagndWAHtYRSra5uoNetSXbL/JGCWZj9Oxg8dn9h3SBE7GLmO6fhE+iNw1FHOOWu93qCLZmuIlbWK7JwzmTBK+Rgi/TY6zYZUmYp2IelFz/8Qs/PzOHzksABCrvsCcLvWa03OEkdzMwGa5po3HjxOgJwewJ0QKvg1xdaG3S49k7OxveuQLXc2z/N7uJ/hsXbzP2t2yG5vdvMK/hAd4qy2smdWIJhnF4uo7CyU3bHaGmPHZ64zLDLG80R/fP579n8edSeP/sl6S7snWedfvPAOfvWf/lPZJx+Yn8ORw0flNHT9+nU8ePBAP8fZybHjx7Xu/Mlrr2G7UhEJZeHAAj7/hS9gcXERv/M7/xqvfec1PU9TpRKeO/scGvUGvvGNb5jbTy6HM2fO4MSJE3j11VfltBJPJTE9O4PP/dRP4Sd+8ifx/TfexDde/ZrEMzPTczhx8gQWFg5ovWTfwZ6oVCyiXJ7SeiyyLONf+j1Mz81h6dBhkZVtguftq3fDMj8omPrnAdh+EOCrK+juBXP0sTXKnjt79jxYK/JEr6Pej//NbNwuAVz2jwRweS5bLV1L9rGcBciVi84W/b7iHhpBG1Xm325VsLFdRdDpaS7B3oy+k5qX0B3PWyiHQ/jiL//tfeuHMT107z/v7971VIH7Pqfx6Zc/8jPwFMD9yE/x0zfY7wysra09RmV5vB96nO0yQkX33fkntv3HaJcqZTz5a6K690TMCQau/9cPGvqOnp7xY7QXwN3zL7sOf6+N8kz3Xcx1ritgig0EGYWd0NABgTAA1w0LxAL3dskaKNB+jDlRUeUW8s+Y8s+c5TLZSlGqOq1I4PSGbCQVkbJCGWoA5CBaG3y4C+IBQs+q84AUGzc2HWSQeutOr77lKfRNiLdl9lWkH+SMAFxXEPJ49gK4/lJMspInh+KTzcveYbkvMvyfBFz967MhEwg9YvvZOfDN2SQw7FUlPn9QrR3B3F4fUapvh2Fly3DiSqCjy+sW5rUbKNHMcmrd/aXi3LJyeT74fgRG2XQkEEY5nkIhGpfVUXs4RJ1ZugRwY5aR4UEZXQuv6vG6Zlo5h2M4eGAJuWRG+cdkYgvMGobUYGSyOQ2ImBlqWZ20g4tLQerPMf/0Ntj8bzbNZEpz8LK1tYZ3372CG+9d07C2mCthqjQrAJdZOJbPQyZdTwUXi91cvjgCMj1IO2Lr+kxCl83sr7cUPFImcqBE62CzTuEvnjMP5o6u7UQD4RWHHkRTZtGoaGTTZpbKYkk7qyMNVXzz2WfeTVvNNRUDtD5T/o1TaRioSyY52ZhJDaj4qLCBLBTyUhbQcpnDKwK7tBbbO8T39xnfh+eCwAF/81ni3znUKBYLyKRTGubp+7pd3Ll7G9/8/a9h7ea7eH5+DjPFJJ554TlEMikRNPjc6xwrbo9Fawz37t7D5qM1DFsdhDo9hFn0Bi30ugHmZ6aQz2akZuMQkfcFiSEEcKlyzOizpASysijeaXXx79+4iIu37qNOq0GKYGhnGwJ6ZKiGQ8gX8/iJz30Wn/7UpwQqyc4vBlS2VgECuCPwyXKmxKLmOJG0AAAgAElEQVR3tk9mI0gfNQK3KQG3sVhKIG40RmVxRCoYAoMamEZjsvZmY0TgmYoDNQ+aZ3i1C5VwMVk4MsiRgA8bdw4TB8xMok0Wmwg2+jwSWfVk0eLgtjdAtlRCNp+z7F4Nx1yeqxwLCED30Qlqls3VqqJPNS5NUPdUV5NNj29ufKOzezszhjaHblQAEcSlupTPEQFtKiNM9efXSwPER+CQcmbNdpT3qF8jLTeM15dECBIR7DyQXT6gXS5tD11eKZUSHmwbUvUHXv+2zsPU0kHE8wUMuU4lOKA1q1rLUyTxiA07M+x4TLQVbXsyuIFCQ86MeRFDymvLZtLotJqo7WygXdvBsN1UZp81W1QK2aCJzRuBPua5sTkjaJjMcoiUQyJtxJRL197D//Lrv4U33744BnA/cB9/vAz+MIXxfgCuVRlj5f24lLDB+CRzyO9F+wG4k+uaXtPtxdqlvCuEG85wjVlYWMAzz5zCscPHUS5N6W15/3BokUqn9ZxwzSSwSAUlgVEOYvl88vxqkEhlLpVx8agNdJXrSpTOAFLeXwJUlXlHYInXsaf9I5fLa83iwJ/2xrzu5rDAXNmhCBQa0kv1SpA4gWQ6g3gmhVDM9igO6gTK1relCK9Wd+yYEBrZy3OoIhSHx6fcXuqvbVhJtwKqdm14bisKnwMBp3oeaMmXQSadUaVDlRlfn7nfAm9Ilmq3RcyZniprLRiRbGjXTDt2l9lHNaRqJhKusgVlDVOFK7cA5g5GqCoywpLfy/j+nsQke+n+GqLhm8in7yCbWEE8TAtliwzo0KaW4PKQNRxV9wbeagjinlupR6RY5v7QQbvbxtRUCemsqZ8nwTgO9YNmF/V6B5Ud2jZ2pGpcWJjGzEwRCQK4UrN6goHZA6p24JBY9sms6agiZTYybQZd1myfdWBXjHkOiWnhyHNOS+Akbe1DMZGmgsoA7etJDN4qYnA/i5XtLdzuPEIDQAN9tBLrOPlKDidfyiJV7mMY6To3GVsPjfRjObKqVKVGsxxEK+zHbg7mlsJ6z1DKyKCHaD2D7sUM4m9PY27zCMrRWQyTIXSnwsidPYjUi8cwXMihnwhh+9Yd3H3zEm6/cxVrj9bQJPFnEKAb6qAX66OTi2Lxk8+jO5VFrc+seip5muh1N5FI7aBcaiOV5rNSRyvoolLrYmOtjfU11lA9qVc53BTRKwlE4x3l1ybTEaTTdPLwFsD2ee06WMwDQfRWK4TNrR7uP6jLVlf25QRDowOUM8BsIYy5qRDKhSGyySHS8ZAiAyIRKlCpULfz5bmrqisFqpjdp19vtEaJEMl60eBPPuMkFxDE7fSo1AvJ7rsWRLGx3cfyahtblR7aXT/Es0x3P3hmpAt3+TiGyCWiyCdjysKNRTo61kImgkI6jKxUuZYnS7VoMkkw2FgyBJcsJsKuve5a13yZ/w5vGWet7K2UQx7A5X0xBnCt23KgrwBcfjYDcGUZ3hsqZ01KjxbBGaqkje5qebdOdSvXSgN0R5bJIbrFsGzhUHsoANd+sZ7nM00wxvVoLneaSxdJGlyXegO6VaRRqcdxf6WFBxstZOcP4ZM//EMCKZYfPcL9+w9x8cJVbG1VtSaSTJfLpVAqZaXErdOyOBzG/PwBPP/8CwbgxlhfD1WzMZ+8TwV/m8DJYKSe5/tzv6b7Ca16WXvQmj+VLyCRYcZqXD0kD5sKZv1WdI0BXnYufA63kYN5/8rhSVEjtsta3qiBT4oaCYw4xNfhIJ6D73wuL2Uo17u7D1bx9T/8Hq7euLu7bHJ/8wDuvuCtbaZ7fm4Xm9c7NnuNv+dh6/768ACuERG5ZlZ2qlhdXTUFn2wfuXbaebKO286FHCEmXFXkMhSKioybjPNPkrYpwI4ilkhIqVhttZGbP4CXP/UjeObZZ3XttJe511JWIEm8rvf1tcSov3V9E2tp60msL9Z7a5+OYWNjU+AI6wQqDdmHsQbNFvIireqYlfluhEIqcLlvsmajCpdf488w8sBUqeM+lvsh6wYSf9l3OHhK38Nj5PCe7819+tlTp3D46FHVrCSDVrfW0GowN94RQp17z58dwLW+gs2Den1Wvc4+ea+VsleTebeqyTmEEXQt55m/fK/K86QcaKmYeU1oq0179jq6tD9mL+qiXybVt3wNnnvmd5LApms86vnH5FA/y9hFPtcR2PPFdZczIw/e0o1E8VvKEHcOAS4ii2sWr195qoR2u4FGnQDulgDcA0tHcObcS4gkM0jlSgbgwp5d66HpYGBEBR5LdxDQuwehYQKxfgTh7jY629fQWbuGWK2Brbs7uPHeOgYhOvnw9DP6xkhb3ClIUEvFIyjOFTFz9jlMPXce/dw0euG0nErYH3W5v4uoS0W7WV+zbkW/a45Jurf76DgFtVc7E0RSRBHXWzpzdXq4dXsV7918hEYrQDYDnD45j0x0gF6zIZFEnNbvzgGI152goJ4LEgZFYDUCxbiWGpN47fm27NjRHM2tRiMg1hFaRn93a9bev0s161S2k4CoX1UN6/UzTyfO8A4BTnk/Bg0NZDXXDFdr6XlyAK4Dd30ut19DBeCOAGU/1ppU3HoAd7dC+EkArt51zBkb9VN08CDY/uYbr+N//mf/TL0JI62OHj6KpaXD+OpXv2q9YjyuOK9PfOIT6mtu376tPWp6dhbHjx/HD3/qU3qGqMy9cuWK7lvuMyeOH9cM5rt/+l2dA869CN7SWe7LX/4y2kET0YTNtH7+F38RL7z4An73q7+Lr37lK2jVGkglMzj/4nmRP9944w05LvC/n3vuOQHGnFNwP03nsijPzuDoyZOKueE+6kmJnnQ5uUH9xQVwqVQfq267HRJA+Ry2RR4miNtqNmSZzdkDZ5QksvN8ca7FW4T7UKvdRqMZoFJvYn1zB5uVGjokshHAJamWETIiHozjAyle+se//B/7onHfOmL3F8d90d5vfgrgfojT9/RbPpIz8GHmVB/JGz990b/cZ+DDAriPz14nINF9+rD9IN9dm6F1jONfk+Jb92a7XuMDh7/2gpMvaf3hXrB44jvcf+4FcMudqyi1rmpYKnstFixsjsmCk3LWLI/ZFNPqMkmlGP8eCiNBFQyHtBwYuvxbAbO0UpWDHMFbU+Dytf0g0QpAOyCZkLmsNs96s+LBCioVXa6xG4GHDuziv02qDVnYchjKAt7s9DjYt6Jchblj6Kn8c0WoZ9GOQNaJy8T343CXTHIOZlhcSWEzYT+699pPArg69gkA11R0rjh17yP9iRuOjxitTjWj+ZNXB6snGmLYJRg2lAKXObhEJgRQkNQeCaEbHgrgMvTCBk9sbkb8YDHTyAolQ7SP2CCEIhV/zBUE0OoPQFhNClwOzF0xPdkQWntmYDCvVHgQwnRxGlOFspoNKpcIArFpoCKLIC4HU7K+FSuNeUgG4PphM1+fQ2yecxbAPquoGdSlvr167QJWHj3UPVcuzmB+dlGKUf4Mz7MsLZ1FJ4tdZu5OWu/45pSFs8BxnpMJS2TrV1wboiGtATh+EP5+AK4HtKyRtMxE3iu05jIFiwdpDagnkCswT4NRd+3d0JqvQbCCQxcypAni6rj7QzQINlVrArDZtLGI5JCMQEouT9UD7ZUTsvEhOEXlA4GHycwnHquuvWNac+DBc032On/zvzlMJShM8JwgNBvod975Pv70u3+MYW0H5xbmUchGcebFc4im4moK+ezzTzlbCqCPor5TxfLte2hu7iCh3C2q61qIxSNYXJjVcGh7c1uDSSCqBogAbiqTGrHjZXna7qISdPHt776Ni7cfoDEIoUUiA5s7Pk4u5zKdTeMTn3wFn/+pz2FhYV7Kl1QijMrWijJkrbH16n5TBtjjxWOPIRShbW4KUapuaRscoRKT+d5mo6fnlJbTTtHdkkrPAbgaYNkwUNaGzi6Ha4/ZuhL0tKxjgaAyqZSMbKS+4dcJcDL7rtMfolAiAYFAitk7MR/T308aw/MeI0M7qKPbMiC3164hNLQmfm8DZsvHuKnfy2bVAHcQQluWakMpLdKZHLL5okAhPTcDDrPtGbH/NjDX/juizFKt6RPqbwNwqdCxIb1YsC4fV+l7BLXbAQJmmtNenPemU2CRmNLpdZAvFpGdKssdgPcDryMVvVxnOBTmYINK6UQyozVJqvdeT+sO35dKaQF8XQJvzGRLojw9o3u8322jH1C+5VTMbgBBwFm5bVT60pI7zkxc+wyyb6Qqm6SUThcXL1/B//qvfgtvXbhkAO7f/btPLLT2uzajH5gc9O5TB1y6+Bb+21/5B2N1tdtT9mu4eW2kjJ+wfngSgLv3HhkRmDznwQ0GS+Uyjh45IqY4LcNkERyinV3XgZ9jtQuH4CQBDKh9Y9xcOCxwl3sx1dW8P/gk2hDB7Y8afrmhOm35qlV0ex2RUziM5HPA/YP7MYk2sqqnYpbqS06bnWKUQC6fWe0xBOOlns4oV5F3Kgd/3YC2wi0E9W206lXUahXw2ebPkEjC4+czLGUH73WtnWZAaqxtPwywe4xAIglmtLjnOsA1gWsyn+2wVPwDkad4vBx0M7+XT6Wy2+NRkXF43jmQ3tnZEdubP0+HBa1Ysl9OIJMrIpnOIUxJJa2KqZpkLdCz59KTofinBtUaMhIY2gSG15GKvYdMYhnxcFU5qiI40AYxoOV/TwQWroH++daglwC5hr1Uw5Lk0RWAWyjmkM6lNJDlXsA1kgpV7TVdqnUpNolg0CMANkAyRUtHkmVM4TBem80u12fimo2vA3G7jCQwO0KpXMVoM9CGL8FnW14Kyj0NITwg8DJApw60340g+G4KwbsJ3FtZx/3uKtqRGIJwCM34Fpaej+Dg2RhS5Q4GkY4BuHzmuacpm9Ty8WgJrZohSkCDf9oQ2tsPi2CnSjNmlrbDNkJBHJ3raUS+V8TM/UVMRxaRWCgifmoGyRMLGM5lgLkiQokwavcf4u73L+C9d65g9dEqmu2WAbjDAN1IF83EAKVzxxA7OIvNdh1Bjypxft46EqltlEq0vab1d8PIBZ0B6vUetrc7WFkJsLFBMJ2AOK8DSVC05QZSaWaK8nrYfuPVobLIlB09c49pKUkAt4ONjY5IA8lICJnEELN5YGEqgtkiVbcDpFJ9WQ+zV+Bwm+pb++3jQpwqlq4/7n4xGz/rEaQoonMNd13eR1RI0bmBf7p84V6fqiMqAqNodqNY2exKLbq2RcCTe62tqKr5eT+4GiQVCWEqm0I2HkZ02EUy3kMhR8vnCPKpkEBnglaykZWasK/rLWCWz7DAw7GzjyAXt76y/tGw2Q3tzH3b7ku7y53NshSg9t+6jVXj01LZtlB+Ru7FvH/b7T6abSPTESiVkpigt4iydJwwvZGyft29yGxplWReSU4FrrLrSaxirWIArqoB9978CMyQp8qdVsrdQQJBL47NnR42GmHkD5zC8y++KBIhbT5vvHcHr7/+Fna2qnp8U8kYyqUcisWcnn2SD7luTk3N4MyZ5zE3vyDQhoAG18ygzhiIJgZtqtUG2stJ7qGijqsrlX8CcQnI8DqSIKycehLs4tZj8uwqZsGRQGS97XyE2UNpPQtUP1HFGyLRzvVTsqJ2HTTvb4HKgcWbcL0d9avsAdtt3H+0jn/3+kXcuLu8797+J69958mD2X2VsxME7j17/cTEAf98MgP3iQpcu6/aQQ9raxuq3aWApHrS2f1zj/DMAw/c+j9V25DkRMCIJA+SCmMEqPhchuX0QJcGAk6FxSW88MoncfDgIVdrWgSNj2JQrefOtUqqiVrR91p2z9k+4QFc3tME+HgdqGxbWVnFzOysnDB2qhXVDrQoZTau6ht3Ddm7cM9kTeCJsFxLCOB6la8HcOxzWv1AoivvhclfrHXv3buHGzdvqoc6feY5xfS061WsrdxHo7ajYT/rFdYzpkzd/Rp76+snASLq+6WS3w3gjiyUnYvXXgDXnzseuwdw5ebj1LO+5vaflbURLZSp+GMmtAG4fQy6lp3qCb7+2AlaFEolRUjw2poTm/1mve9rA5HVXO1v/2y9lciVrNV5H3FOxBkD1y0SKSwy3LkGGLmcaxZrlWIxr/WjUa/KDvvB8gqOnXgWJ8+8gGgig3SuhFwhp/Nuub/WY+8GcNuKQyCAGx1GERvWMazfQ/XhFbTX1rF5dwN3b6wgEqJjSRTDAR1HWIdG0Q3M7SORzqB0aBEnf/iHkDp4BL1kTjE3JNiICG9dofpQqncJ2nIB1yxNOe7ctwbo0jlJ59diXeQY4BTTBH1u3dvChUu30WhwltNFPNLC86cOoJRiYdjSeWMOJ/sc7T8YYungQQG4ckjhuicS3jiOYAxGGoipKIgnALj+uu4CZUfWxuO5yAjQnZiV2NesbrBn200iJ37e/tmOwz/r/pkYA7ij28vtll4d6vZUf/vtUQT79zRQl///ZwFwdy/rPt+aZMCg1cS1y5fxO1/6EoJGU5FNtCemi9yFCxe03vBZmZ2ZkQMY7ZDpINDudjSfeunll/Hzv/ALItT85m/8Bm7cuKH17PSpUzj/wota/+7cuaNnjPc/gVeuO7//+99Uf8S1kxbJP/vzP6d/+9rvvYrf/+Y3EeoN1AucP/8x9QrXrl2V4wLf89y5c/rZd2+8h3qjgVQ2i5OnTuFzP/0FnH/pJZFZDcD1s9Dd69dfFgCXbmBU4BqA29K67okjJggx9S2J2t7CnHNMArj1Zgs7yr/dVg4uXWJYs5BUy0ib/QDcL/7n/9E+9cMecGDPd+wHBzwFcJ84Ynn6jx/hGdgLgX2Eb/X0pZ+egfEZWF9be2wt3E+B+yQAd1wsjF/3Q+KtEz8wadbhmui9F+oDX/QJAO6oltrzqLm/Ttoo51qXkGldGllPmJrJsmppWWRuJQbeJsiGjkYdiEu2rA20WVjKItll2w4I+vJjyXN5bCEhtr2zs1UR54COSQBXhb2AQc9OdzYqHOz4olGDDgNhJpn7/NgaCLuvG3g5zgTh+4gB6myZjf7n8313A6t8LTIx69Uq1jfWBXoxJ5RWhwQeDcA0cJT/8wWPH5CrOPK5d36w4MBc37Dq5z2AP3G9PcimW8IDwPoLp6x9ZeBGB1DuGO3HONDuYWDAeyQkMNeUI5a3x+HzqFh2ubwamnNI1QMywxByvJYAmv0+6jyPjnrtFcKTdsdWpY/ZYaEBrfLSAnFLOWZPRZV5R9vZbJ4qKSo6CQqZzSmL3XjU7ElZtFq2qwF3PH8ewOWx7+xs4vq7l/DejatoNutIJ1OYLc9j6cBh/RyPywAjszQslopiIMYTZNby/rWb3jeZlj3b0+F7QsH4mtlnkpVyjMdH9ZjZF3t1r/+7rQPGGvevPWKzSzVirGAN/T1Q6+5bqiKU8zbKXLWGl00o718qEQXiyh6SFnG002uiUqmq8aPKmX+ub6yJdc1GmYqReMLUq1mezySVuP63ZeeyGLXhRWx07DxmvieBYzJBa/Wa7jOy3HlD3L1zG2+8+Tru3r2BWKeJs8yDLCTw/AvnEBYj2NkycZChgaSpRMgiuHv9BraWVxDjAKJDJmgX5XIRCwdmkIhGUdnewdbWjlQhhWzOsstKBSn3zGq3LUYyLZRfe/sKbq1uoT4MocpcK6k4B4hQdRUJI5lK4czZ5/Azf/WncejQkganscgArfoWMCDoZ/aGZofpbQupQOC0Nin1azyVQ5jKZeZj0UaO9slaowzB4rCA6wcLc9q/ctjIBopAjKkILKuOaxybdart2Kgxa5PXl2CGcmLV2Nr6oXXO/Mb1PpaBFEOxVDZAgooVgv1uPeJnHj/PBDC6GPYIgFYQ1NbRZcaubIP9AHe8B0wOlfw978FWPp/1ZkeZt2Sfs0nJ5AvIZvMC5AmSkSRhzTZBld0ArpQMzpbcb2ViwjtbL14jOTw4UEfngkrGkOUFaxxLsoPUi6b6atPSqN/TtY0k4ugOqMak9ZEDbmjHxfOdiCORyghwpkqE5BEeSr5Y0joY8JnqBOi3u8poj0QTKM7MIJPLmcKMik13j3BNUG4p16YIlY1RNWMDfmZ7YDXcVBa7LJr7uHz1On79N76Ety9e/kAA9zHw9n0GsqNyYE8dQAD3v/vifzn+Zz+wnqgfdpGIRtmW9g123ceCIPv73gGMDai8kwYDEXifZzM5zM/PKcuJ1l9Li4uWW9ehGrAt5jKz66hkooqGOdb8HY4l0Q9RMUvbd2aq2uDAlBNucEjlgpQnBN+7UrZ2GHY5suqzwST3XjXTHCDK7pdKVlPHMUpBrpk9ZuJVZSXLa8kMdg7jIgRSyTxXZh/fi5e9p8F90KoiaNU0OOSaLQt0Ka6TZtNIJE/W3GYPyGfMAGJnO6jhnNUefEZFLJOdpWWnBy1a1VP9nda55drAdYQKFwId29s8bwHKJcYHpOSKQCWRrJwJJCWTIu7Ek3GtS/FUBpF4CuEo7d2pjgmj16G6n1m0ZgXOtUvrPm1Dtc7Q6m8bneAKYuGryCUfIZ1oIBLuysVD2XqdHhpNWpFGRVLQ4J3XSDltFgVAEJWgJnO7CVrHElEkU1Sq05WFVv7cPzmgdTWCCsIEMKRTARWujAagOtyIHcrvdbQWUyX6vdEslGVJTJtXEyrt2jdNqmt1kubLAo6JghGkAoadMLo3I6j9cQTVC2HcubeGB501dGIJBKEIGrEtzJzs49C5KNJTXXTRckoj7uvj7N1uxwhpyoSPUylEQMlysaUglX2tV5MktM7EQgGGvQj693JIvFnC1I15zISXkDlxEKmXDiM0l0c/AfRTtKoeol2p4N6Va3j3whWsLK+i0abtXQvdYQvdUButxADxo7PIP3sI96ubaHa7yGVTiEUaiMU3MDUdoFAgIaIpUh3PW5vPUqeHSq2H1dUOlh8G2N7mtaajAK8TQWjWiX3EE5YT6bZJ2W3yXpbCuceMviG2d0j6IoAdQyHWxUwxgsWZCGYKVLYyC3CABLNj4zHdF1RmUn3Lz2d2wi4vkvWXI3COgCSnFvc2qgIdtQv20OP9R6CA+6EDOXmZOUzvIoZmP4ZHWz3cech84A7qTQNxzQpbmKIiQgoEGjMJpKJDJMI9ZNN9FPMh5NNALgGQk6bSV0AD1coDO0dcR7nH+QxOH8MsAJdvZBiOhtlSepo9pPnhsP6eAHBdDq1X4apGlICL64yBt7zvmbVGW+WWlLgEGDsOtOXazHrdCBACcF3+tKz+Zfdv9YgeGDp2iJ4Zx2AYx6DPvGvbB2QFL1Wm4cy9jp23PqLo9ENokHwRn0Zh8QWRRphPztr4nXcu4/XvvYWg2RFhsFzMC8BNpuKOvMh1iM9GHCdPnpIVLs+fPaQDWRd2aW/Lfq1L9RufN4O6ae9IpwQqZsVRlcK+o/uQeefpbEa1p0jCDi7incH7VTEdjCNhzE61JmIi13Hmsse49nqQQUQ6N8Bm7AvvLQLLAZ1MrDfg2qv+NhzGg9VNfPt7F/De/6sArt+0vfprDOg6KETf8IMAuFwOa7UWVkgAaTat1uR5dYpA90C5/tB63kkgxfdhIlYw6oaOBgmSWZkdyz0ngV44ivTMHA4q635W15mEOYG+VEg7goMZ0thn8nXmuAaxeJ9JUuEIYHW9Pu2MCWyQUDU9PS1AhLaWM7MzyriVO5JsbyPqYQhY82t8TYIqpqy2Gm0SmPJRObLyJSmMDhfuvvDHSTCYIMyjlRUsHFjE6VOnFe+ysbqMrY1VtDtU9nZFFhJo+iEA3Mnab7JGkwLXLCfc3ic2peoYzTkmANxJEHcSwJUVL8kPLm/bk7j4Jz+nxUyFBR6yxxMpjq4Vstf2NvnM1R0D6qw3SNabnZ9zNr0G/nPt8f2vv54j8rlb5XnVNWdxIJ56aUfi5MrFlV2W/VpTbbbB/ZNOJblCVor4pgNw7z9YxpmzL+LYs2cRjqeRyZeQzmX0vKsvIcHI9clegdujpTB3m2FMGe2RQQuR7hZaW/fx8N13cf/6LWwvr4OdWS5Lghz38ghajTYaNZLyQkgVpnH4/Es48tJLGBaK6IfjGA547FQQc85CgpHVmyH25bYhmQpYhBzXu4mEbRm1zN6kir3d4Z9D3Hu4ijcv3Eed4G0/hmG/g1i4hudOzGCGy1WnabFIEwAuF30qNI8cPWqgqHuoR25IzmzNX6MxgDt2UPMrz+i5cMD8+DmxIt3mdNpBR+R0TedGAC6/x1/nkcnb6Ps94dde1/Zz//MWjzYJ6Nr6rxXDzbC077qf1R46+kf/9THxfvyZLEph8pmfvF8f68HcDz72fLI3jUbQqFXx/dffwPVrV2WhTAXu9NQUDh08ij/6wz/C2vqa9huuPZ/73Ofw2p/8CW7fua3PwfX05Zdf1tcvXbqEr3zlKwJy+b1HDx/Bwvw8bt26pbWG33vkyBGcPn1as5jvfOc7clqbmpnBxz7xsnJ02f98+f/8Mu7duYNyoah+4vlzL+g133nnbWysb6hfeOGFF5R9fuXqFc0qOIc7dfYsfuyzP4lnTp2Se4o1hBNiloke8i8WgGsk87EDH59vs1DukcDd66r3IpG3EzRRq1SwzWinIUQa87FKXKs4JxGAG3A21cYmnS42tlGtN0WijYj0T3c4Z6HsMnD1DIZD+JW/97cmzvKH+8+nAO6HO09Pv+vP5ww8BXD/fM7z03fZcwY+DIC7lzlpL7GHnTT5pd1Rtvue870z2r0L8mPv+UHg7YRa0AqT8QHtOtL9hsOh3Tm4qcYFpIKLI59+Y23bps6CP0qlbTiCTCyBNK3ppLQl+9CBhizCmV8XdQCuy7hlsWZMdMe4dPmEHIBZE2/gqwbFBAV8YTfxp4o5ByDzODxYpmZrpPyy4lHn0NkYemaZB0hHqiMH2vEYDMCkBswN/pzlj6tp7PiosGrT/m9HDSKHVszv41DUQKA9QLyriPyQXAWwYxmLreoG1iwkLMfOBYK5u8Yfp2+iNGRWE2JFr4bBtLpmDu5giBhjKR04yGFqn8NrlwocRz0AACAASURBVDOsn1T2rde3GDNWn1mgM0e+QKw3RIoALBnwUuD2QAPJbtxUZzq3Hqx095P+LpCetln8jLxPoihmCpidmhXblkNDDm9on8wCyAZxvNYcgDILJ6GhNPOS2FyyiWYzZo9bSIpMDo0frd7HxUvflwqXb59NZbEwt4hDi0f0GgIvnYURwVrmMDJDl4CDtzPmS6rxdTlN1tBz6GWKGp1vZwHmFXbe/tMPcjgM4DDfDwgsp80N7Eb2mTaQkGrF5bg8BtISfGLj5240fx/p9mPDp1xFAwmo0lK+0GAoW2VmxdKGmMAAByYrjx4J7KaSrRnU0B+0pcLNZfNIJaigMiYgQUcCGf7ZizO3ls9ykkx7ZnxQbUqFFtAKmhrS8WZgo3/5yiVcf/cqapUtpLoBTs1PY7qcwfPnzpmlE28EZxUjVQQBUvuIuHH5GrYeriDKgrdeVdE8NV3EzHRRNpf8nNs7VTXghXwR83MzKBVLGsgQmBYo1G5reHbtzgOs1QJsd/pYqzXUlEjZSb0TGd6JOA4fOYgvfP4zOHx4SUrfCAECN0CV8sJZOElhpEEpB4QxhGNpJDO06Msj7DKPCWYUCiUNOCxomsoRWoAShAjp3EitkaLdMgejfLZgwyCqCwMDggjGmF282BroE/RxuZZSsPtFRHaAfQ2rmG2ZzxfNWg2QlQ+bfjL0ee3VmNLSl82trNc4uOyg29pB0KCSsKJhJEFRAcVS/vhhmgewDSQx2/owms0Azc4QpfI0GrWGMl6yhQIyubyusSc+eLY0/26qPp5HUznyWhhhxpM7TAUjha7mATaoNGDXsqH5jEtFy6H3iBFMRUFHgCCfU9kYOxDNgGO6QFBxyOeMRKMoKJOKJbmW5ATghiIxFApFZerJ7rodKCNK9oDM9i3SwjXlrG4J4PY0pOJn4jXk8681WsNEyzcebbO0r+6Yqpvrz8XL1/Cvfut3cOGSy8B9HwXuvoODJwG4+9QBtFD+b/7R3x+tk95ZwX+r1RIT5BqedzpgjPYYP2Rxw2I/RPWseTcwIflGWsIYgdciFhYWceLYSZw88YxY4FSKEuwhc7nZqCiriU1wq9Ww58QRc/gsE4AYRNI4sHhQBBteP3E8BAi63DYOvwTut9Gs11Ct7KBVqyObod11Vs8g1zkeD+8He4ZpmUv7MjolGJGE9xMBZClMHAOew4soFTtUK/BedmoNrn3cS5WBG9CCsaVnU9mSHGBT8eAjA/jMuszbFnNy24EyNrlP8R6QqpzPgYBl2iC3MehywGg54mz6af0tZVk4ovWD54sqcKp1+fNc2zmwoQKMWbi0mOezpeMhqYCW7hw6pzNIMgs9kUIoyrzBmGV3837UQJ61kmV5E2C0zEeSI4BOsINa5Qr63SsoZjcwXeoiEaflNJXyPXTbA3RaltHLvUMkKIFPHCTzeWbuHMHbIbpUyCvbnTnABqSTrU5HiGyONucEQgwcChG8HcYxDFG9SaCbykSfZc5njQMlb8/uHAkF0HOubWCqJ994UEDOLP5nvAhPauIBQv2Y1t9QL4zevRi2/yiEndcHeHR3E/eDdbTiCTRCEdSxgdLRAGc+WUBxKYz2sCFlMdU8UvAGPWWREoAniGmkjqGUr1TgivARs3uF6wavEwk4yUgMqRjrjATCW0WkL5dQeLeMKRxE6bnTAnCHibDuyYDkEVogtppYvnsL712+hkfLq2jS2rtPR4YmumgjSPXRm8lg4fwprA34b7z/qOreQjS2jukZArh0ImmoJouEqM7uozugynyAVhDGxnobd+9WsbLCvdWyT+kWQsIZ7a2TKbP91+BVw3yzrCZo2g76ykYm2JbPRHGoDMxPxVBI95GOdZGMDWSZzL2dz6gU1mHuQVyzuQBxLxgPDWXMw1pJFrimnOS9KkW/QFCO10X70d5odZUdC9XYrIGkrotG0Qsl0OjGsb4D3HkQ4MGjNqr1npEGCXAOQ8q9LafjyrtNRvrIJoFiboBcGsgkgUwcSMaBOAkQuo68f/sG4HJI7Sx4/QxZKy3rPDfIVy9DQEKuBwbssM42m3DXqPlagCWFG4wTuBWAS9BWdYn9t2yUpXQ3a3Oq4623sT2bz7nAW9ayIvGZ9TNtxC0L14Pm/KE4wrEcQuEMul2zCBVhhgSwYYdhCAgRDG8bWC9FPmvZSBzx4kHEiqewvdPQfjk1NS317ZUr13SdF0nqKxXkMs91j+Q6kRlJnmp3cWBhEfkSM6/TSKQSWu+oeuMx88OyRrDlwALtuaYrq1eiMdt/SbKiS4dsdHNZJOW+YE5PptDuoNszG2SREWs1KQ15DMVCEYeOHBPhRfUqv6rC3Eo7a+QGCOl+ZzRF24g6ykGPoJgvYHl9G19/7U1cu3V/3x6fmYdP/jVWbT/2fT630u3b1s2P9+z9AFwPTox6W3cvkcy7vVnFyuq66lP2zQZqm+uQ0QishlSt5gBcfu9kJJHANvpmhEloMGWurKyzecTSOSTLUygvHJC9LvsI1sveqtfcr+y6uOGE7QE+51Ln3PW13orckct8fal9dwisrqzi/v37clPh763Kjt6PubjsFTwoyP6c9qH8PPxZXjsC2AI/fVarK5I8gKseiJ/L5+G6C8Nzw/NB9SfVcs1WB88++ywOHToo9e2DB3fR7wSqe7hW2G08Bt/t4+3+uz3+uy1dx8Rhz0waxwnQL96yx3sCCNVXys3J6unJ3/yaHKBEhuNswfYlfy4JDBmAG1HONGsjkht8/q2cFtx7+dfnsZI4yfxbKp41MVCPzD7HXtv31eMayT4zn0n1Ns49TSDg5DFpzbL1ynp0I5Pz0SThlT1T0KIDVROb6+u4d38ZL3/ih7B07CRCkRRypRkks0n1k+yRSZAW+cxlPVs/b3sFhiSWMge8hxgChLp11DbX8d7FS3h06z0M2jUUCnR2CavW3FjfRqPaRiSUwoHjZ3H8E59GYmYOXarYEUGEKjsRTbg28rOabUKYMRoE0ZkrzPlKOIp+JGp9g4sDISG5I5t6oNHp49HmNt58+wq2K8zVTGLYj2LQayEaquDsiSlMp4YI95pIJeKIxNmnumsaiWDp4JIA3LECl72VPc/je88pUh1haATCTvQcuwBbZ6uvr3mii3MUG4Goo/vYrVJOfWu9zQTtZOJeN8LyOPvdH8foHnEgsYFcfnUcA7Ru8xw/Pz7DYOJ5HT9fBijv91n3rrvvB/DaXm29Mdepu7dv4l/+77+Gm++9q1lDjmrWkyfx4rmP4dd//dclJODzRVX0T3zmMwJqG83maF7EteOZZ57B22+/LVCWaln+OnTwkMj2VPFyraHqlsA8f3PdodUyCZFTM9M4d/48/vYv/R1d23/4X/3XWH64jEwiifmFefzU5z+P77/9Fh49eqS1jP0ZAVyCunfu3NWxzczNSYF7+tzzcrTy58gA3NEQeXSK9q5f/38EdPfbb/1+ZnMGn4E7CeB2Dbh1vzmP4d8F4AZNEYe3NzdQrdV0/RPsuajCZa8oYj7dRegMR5IgAdwK1gjgNlsYkvSquZvNReQ26ABc3VLRCH7l7/2Hvn35gHrB/vn9oICnCtwPdfqeftNHcAaeArgfwUl9+pIffAYI4GpR3POtvp6xxfLxwnsvgOv29/Fm98Fv7fuYxxbkPwt4q8JnXOfsavZ2A7h7j9R+SDbKX31T/50kgNu8MMqm5eyBxXU8xGzLiKluqb5JJKTC5dnhwKlFVjwtkmMhy6N0lsV8TW5abJJMAWkKXG1k5IHr6xxYcFDK5scx8FzRaMJON4B2ql6zHB3n4+rARwMfy9O1zc6xif0l3LPS+H/3il81sY6x6n/e/8nvVTqOa1p8secLmRFQMVG4+osyaqpdU+f/7lXDntk9mVPnGzTPZOVxdFyejUVwMX+PmS7Oboj2Kf0h4nJoI5g+lAKXecMEcvn30TnxlYBD5031y2EvAdwBUsyqJSOP6td+D22OzGgZSh88ZXqNqurRnT5WttIm2lQVyVgKU6VppKhcHIaQSKQ0bCYY4u8DFjfKIkzx37KmcKJVM60l2101mXxtDkM5lLlx6youXv4+trc3BAwX82UcWjyMxblF5WrqDhcIS7ZcXAMF2gdb3pb75RjoPr9PYJtrKP0gww8zxCKnrZbUA3aveja3LLdor6bcYmMrT/7yRAI1jx7gd0MT/30sAEd3uANP/BogkNspYtmY8n7xTTgHeFRkkRnOTKtuu4OHDx+h0WihGTSwubOOrcoKOr1AuSilwjTKxWlkabNJKoIcezn0pNrKwDdvi81BhnLx4mYnxdukGbRw685NXH/vGrYrW+g16kh3W3h2YRqlYg5nz51VUznJsta4UAPZENqtLq5duILK6gaivS6CRk02qNlsEuVcRkM8AvgCQ6sNRMMxHFiYQ6lQ0vCUgzQqT1u9Hm7evY/17SoqQQ/LlSaWKzVUG02B3QTyzOotgoXFOfwHP/3jOHZ0Eakkmfh+cOxUW5rZscENK9OvP4gKAImmssgUysq89aAdwcW5uTkNAz0RgkMiKQiBUc4W7YrM1tWULDweDl2araYaJZFOJm5EglZmE+wBNDfICofQoOJ6MLABZdJyvvjz/JwC6p06xK+vXhXP97W1pYt+p4H61hqC6paUuczFNQBZT4rbfxzIyvVPN2NIA7/S9KKsx2s7ZqdNdWAmn9dPEmDiwMfU3vYZfTanV54TmFIe3R43AVmL81q4BVLWZ8zRpEJCZBaCDbRgNqUSr1JAa6NuGwnel1Qz6rwyn7envUYqaQ17owJwB7TyTjDXLIN20NUzTCIHVexUO5Jdy3NOUgNVxmmuEbL3JOGAA+Se7mWuRQZcjfPyeERSO8kCmsBzR+eAzwrX8ktXruE3vvRvcPHy+wO478f6tsviNqoPQdwSgPsPf3lEZtq1APnlbmKII2vrPev3+Po40MRZfJojhYE6MdpEx5M4cGAJZ55/XjmGs9MLiIbjprHXvtiTapU5wpXtLQPkNIzhOkYw090rwwgSmRIOLB1ymcpUR9KRoadhPxnQlu/e0YB0e30VXeZlB12U8kXZbw4iEdn1+gEtB1e8B7i38Oam+kQKUQKespkD2p2O9gGvDuV7tVod1OstgVDM8LVr2JbalwD/5FBbe5G7NlKgkiTRbpudaZ/qe1q/8/0HaDWp4g3GoD/JURqiOgCCRLhsHol02mXnNuUwQNu+EFXggwGazIAeUoWS1oCh0aghaBogbtm2vOdjSKQTyOQJhpgKF7TsihB4c/mPIVpac+BHda6Bt9xLpW4OGqju3EOjfgPJ6BpmptooF2jf3EQkRECdsREWR+DtWkdEqCFVsAQMgYBDY67djS6WH25gc6OufNJYKoPiVBkz02WUCnGkkl3EowSxCdZFMAhRIUpHBCNRmdLbVO6+zralkUN0Dl486cOpx0UQ4TrBITX3H6tbjFHG2sgs4IdUs3DNYT7ychwb3wlj8w/bqNzcwb3OFuqJFOrM6hysobBYxyc+u4SFZzMIIi0EtMEOuuZE0OY9TgCUCmQjAZHswevvSVw2BDOyh3ChEOupOLKMiIilkegWkFsuIHuniOnoSSy++Aoyz8wpV7kf9PReBN3anQYe3L+F61euYOXBqvKZaaHMr3cQoJ3ooZUPY/Hl0+hNFUGKTr9HC7hNxOJrKJTqyOQCKXBZf4UGRiayusTOJ3PAtzZruHunhnv3u9jc4XvwmEkoDCORDCMeGSLGAaYAxRC6JIxJod1BuNdXTuzSXAIHC2FkkkMkYrRM5u8hklRjM/ud9tJhZrIbycUrAbmXiYgkYqcxHFUvOQtP/pusNrk26/kzy0g+fwYIsXdgVvtA9XFnwJqR156K0RiCbgKbFeD2gwC3lwNs1QiAAOloBOVsEjmqgyNdpBMDFLJhlLIDfYZUIopUPIpELIR4lLmNvDkt/5aZrry2DunTMY+WbIG3hL/NzUcgr2pYI4caVc/t9X4o7AmQGjKa8laKLQIRBHBFguNQnxGxfalwzT6c2dNUq3pFFKNrwoiJcEKrUh4nbyuubozEMQcP3WfhBGKpGUTiU+h0InrGeS1Dgzb6/R0MBi2E+P6B5UzzuncIcKbSSBYPojGYxsPldWSzBWWPa+i8tYlyuYBigVncRnblmqvaJkQQjU4INT0brLEI4NIhZmZ2WmuvJwEZedFIdd5OWrWw7l1HVBv00NOQNdD9TOKLyCmhsIh+QVBHo1XXAJZ1Es8TCTrFYkmkW2aGR2LMIXdkX7dX2vPhAEUdiAOzgo6UOOytSvkC1rZr+Oafvo2rd/4fALj7bdYjuttEs7Kro99fgbsXfPC9XrPRxtraFio7dHLhPREWAKh8374HyuwOGvUdDhz0ex33zETCiBy867mPyYo/k0MmV0IyX0SiXEZ+ZlZKWNbEFmEQFQimXE61hK7q3GWlOgHyuGx676wlwo2bH2hmgBB2tndw8dIl7Y+HDh9GtVFXBAGdsA4sHJCC1n92n4Prezbde1KMjsFq1XIuYkA9UDSGVIKkAvZ8Zgvszy1ru/v3H+DWrTvIF4p49tSzSCbj2NxYQ7O6g1Z9B4NuoL3NadjHlf6HAHD5zVZv2HMqMotz65INr3JdGXVkgK0HVydBXB6vYkmYTe9iDnxv60FcD+CyLqKrDdW3dPgQgOt6kVFv7EB9vgb7s/L0tCyUvdKT+zHLRX+v+HpsV33r5jGenG8E33E2OKcJ3O3VO3oAV/8eQqlUVD9FEnGz0cTq6or63E//6Gcwt3gEiCZRmJpDIhVHp2dRFOxrpcLVHjKOpPKjJBFDNc/pKy4i1O+i321hZ+0BttcfoFpdx9bWKqanyoiGk8AgiVJhHovHzgCFWQTcg1hT9s35jCCuMri5DwwJ3gYYNBpobG+iVqkizLlHeQqDRNrWMOcsQxcBRtM0OwM8XK/iexeuYmOHLjNU3ibR7zE6IEB4uIWzx8uYzgwR7be1N9HFyQO4dLc5eOiQAEMDcG2PGWdOj112PLDq3SGs3XDP4MSf7slz6nn/jE6obiefYf9zXok7slD2wtkJha4n/zuxBncmD9z6Y1Gf6+ZoqlUcU3a0NrvedTSD2wfAHX/vpDp4N2Fi7/L7JABX96Wcpnq4c+sm/uWv/Roe3r+nWUMmlcLp02eQTuXw9a9/3WZWoZDUsy+9/BJe/b1Xte9xzWQu7he+8AURQF599VW89tprWif59VdeeUVr3JtvvKE1lJFg7Fk5w7p65YpyuIlok5j8wvkX8bd+6e9gZ3MT//iLX0Sz3hCR4PDRI/ixz/y4joNKXt4PB5eWcP78ednAX7l8WYTRA0tL+PHPfRY/9tnPolAsulp7N+A+eX7+YgK4rG066Pd3A7gWhdNS7SAXqc0NOaGJzE0FrgQOdJZgxAPdULpS4NYaLaxv7SgDt8F6KhoX2KvIJTeXtPvIzRIiYQG4tl/tOtv7VAZ+VrNv0YCnAO7+5+XpVz/6M/AUwP3oz/HTd9jnDKyvG4C7e6N67Cv2hV0g4H637PgbJsHU/U78+81lf3Dw1r2TJ/N61Yx/08nDfOyTjhnAr7+7jP/kn3xVP5VqXUCi8Y7+m8PXVCSKXCyODDPmaDfM7BNZWQ0RMPw9NEQQ6suqN5KMu4G3Da98YehzTcVGd6DhJLNWeSoORFN+pv81YuW6wkuyLcsq0tDYfT7LnDEAUgDJSBk68aEnWYYT7Fd/zr3ykm/tgTfbWK0B4NdMg7Q/pm+2Z04y5o5/sqlRI+jsj/3r+ubQD4n91/2fHuD1p4OZX/rlbOxGdoFDNhJDJPshJAZUrjH3lgPVIXoOvO1SGSAWswNyHU6g43aWacy/TQyHSA5NZc1Gsk2VERnIzIVJWO7NJIDrz58vcFlgUu3Bpi48DKuozWfySMZTSBMYo3Wlu48IirK5T6Zo6ctGP6nzzCLZzh0HR7RJZRYVwZ0Wrl6/iHv3b9nAPBrH3NQ8jhw6hnJxykAfR9yngCtXyMs+maCxhnqj+4oZfAac7bLedoWVZzPzc7J5NFvmMYDLgRCb+XEGMs+h5X3q8jig1f99BOBOACn+vBnoO2arTt4D/G8BuFIA2bHaXNARJ5jzVK8J0KLV7PLyCna2K6i3GljdeISHq3dQrW+riU3E05idmsP87IJAXOZasZCX/Ss4lOS5M6Y5VRNtModpLa1ud4D1zQ3cvXcX29VNAb79ZgOpThNnFueQz6Tx3AtnEU0QKDC2roBwDhMIRgzD2NzYxuW3LiHYqSJJNQctQyNhFPIZlHIZ5PNZy3sMRbCxtimV+5Szv1ZmJEH90P/N3ps2SZpe12En932pfet9m5numcEMlgEIkOBmUAAZwbDEsPTF9ichKOqrRUsRov4AQ/wI2LIZkh0ywgQsiAqJQXGRCWKdwexbz9I9vXfXXlm5r29mOs65z5P5VnV1zwwFIBRy10RNdVVlZb75vM9y7z33nAM0u13cuLuOSqODem+Ie9UW7lWqqDYIGBAwZcHZWFBLS7MCcM+fO6FCiwG4vrnD+c4RPmDxt8f3mZIkVzJXQHl+UR5fQd+YCPxgkZH33ntrEUhhlyzHjNJ8nC9MvPh4P4c4fCyWsZBJANQ8/dw81Z5hsmgERNXN7kBNPhc9vhj8M5HzRZjw3uH3JgG5bLJJJg+8NsFzSgEPWlU097bQa+7LJ5dypepFcXuZMeqsyEqmS6PRxM5uBecf/4QKIa16E612UyxVMgb5WiZHZ6/LxNQzNvw+qiTcsdn9Nft9w1gEwcSHW+UGytz1+2KZGYCbsEKHG59ev6OidIbSYY61xOSJwDrHSOz9TBZxMqLFAqd8ESVvTQKa4CPvFZmMLAZRGpfXyH2HUoDcgwgGcx8z31QWd8JyXtPDVO/NFX4JBHvZdwJ/ZAlcu3EL//f/8++mEsp//6AH7kGzg+m29KB/HdVCpnMKAAHcf/aPHQP3AUyP8J5iBZH7G3DCIK4HzQ0Hi0m+cn5hESdPncEvfPEXcPbsGWQzOYEKkvXs9uUTRH85gpq9TstYSyxksemIEv+JGLKO2UJAIpXNY2Zu3pJbNscQ+ATk7U3wU+zsYYBqZRu1vV1keF+DEZLxJJZX1qir6Qr6VgjU3OKew6aUfh+9bkvf0wubAAb3IQI8JsdL9mEHlco+KntVya4eP34Sx08cV4GbZw2fQ0VMSio7G4YDBd3oSOCByajT55U+lEzMoflFyTP6sHIfkMxuLCZ2rrGD2SiSQDKbRzxtZ57Y9a5w6+MZziV54ZKBhpHOQbKR2+2W9nvt38mMZJQZ/IwEgtHOwaS7qDpARia9uWJRFqQpA2774HhsDQoE5wb9fVR2rmJ74y1gtInVpRhKhREyaWuo4/tnA4qsBgiUeia6pILJdk9gFEsjkS1ia7eBK1euCfDJ5UqIpMuIp8rIpwvIZ2LIJptIxiuIx2pIJAIkHKvBZBqc5LAmoIe6Ihg59pUUCRlDqZPePn3RTfGkmECMJT3rwjXxqVmJAK7FYMPtFPZ+HMPGX7ZRv1rHxqCOZjqFRhxojHaQnq3i818+jRNPl9FPdMSSGQ3Mc5z7IZmQbFAzdQkDE83PLpAMJWXd+WkKKyyoj2RvQZUUjlV2XMZCfRGzuytYK38SZz/zS0jMZtSQoq47uk3E2UwzwJ1bV/DO629g/faGnrM/Iru5g2G0j268j1p6gIUnzyFz5hiako0k6G8M3OJMA/kiWZotIYORsSmoqGhq0IiAMjKL67Ux7tzt4MrVHexUOyAhk1L5nNuxKAFcyspyCRrTmjENOUiFdBSr8ymsLeSRj7aRiA6QTFI22dir6RTnHwF5FmUZ6xij3ZQmpBM8PdssBJmo6chnmkVyyWoTADYgVIYUjEEUD0tyQaEwVWcolWkATQTBKIp+kEQ3IIg7xrU7LXxwu4NmY4hCigBuBtk4kEkEyGUiKOWBItnDKV57DGmyqONkABP44pziWmYzqo+BjeXkbWUYK42jZOA6aNepD5mW9tQCRnuta1YwmQkrDttwcH47AJeAjXwTDdBkrx99jPt9x4ImI7fXdwe5tbWq6UgArmfhOj9cMnCFtFCBIYZhJIVYel6fo3FGzRS0Xxn1aQVRQ9CrYUSVil5XPt5kiZF9G8sUEc+voBudx/rGLvo9a7xgcZiAf7GYUzzgASbOLZO2NxlbAkW0wYglMsgXiphfmMfa6goWlxbEDOLZy1iPaj2UeTawXi0ak8YjrjnGBvz0DVRBwLjGgC2d732T2yeY22q11RBCpnA+T5sENm4lUSovmGqIt5dReumKqz4mUg5qzbuDbk+egnzd3VobP3j9XVy9vXHksf3882TgHlEnmBzmXpfkw89/f9bbIyP4X7/++7h27X337RR8UcwdAtw4z6rVBjbX99QMq6ZM2ZGwwaituFR4vrPBOHwlPn8lOJ7PZ7QGuNDo5U6gM5XOI50rIF0oIzO/iNLykmJVzmWCbdyTaTPEuIvNGWTN+5zX1wcOgEfOhsPv6d5OaNrUHZXNyksvvaSC+uNPPCHpbFoa8b2Rwba0uDiZf2w65BnK5+N5zLnHteHjrzA461m4HAue09lM2I5nWhOo1+q4evUatrZ35Tl69vw5eWLubN7FsNdCp7kvEE8GrqGP+2o7RwBnvrE7DOAqf1K+T+kJU7A5CsD1IK7PPy1fNBD3MIDLdcY8JRqPKp+p12votNo6u5RjSp3KzjPflKxcOJ3C4tIS5ubnXQO2nX8CcX1PyiFgz99fzVz+zqkR+AZu7UcOwJXtgOpDzs4pEVX+zrnC+dpqNrG5uYnNrW388q9+GeX5JSCRQ2luEYk0GzqNJW9ntMVe2jusE8RY9rJm4RnjWZm8MCp99REZsym1g53tO9jauosL588jncwjFi0gEc0joOUEc0Jp/UdkS5AYGoBLmyqeiUnul3s72Lp1E9XtLTWRz60dQ2ZhCQ02tmcyUsAZqQF2gMEggt1qF9976S3c22lhNj9aOAAAIABJREFUFEshMmCuk8FwGEW/10ZktIeLZ2cwn48gOe6rIcqTJLjWcvkcTpw4iaWV5QmA6/cBP8f9V38fXE/clMXq5qpfe8xElY0eYIn7fMjkjw+CpLY33f8zDxBP63WmCONqeqwXTcDaMCvdPd7VCyfzx4G50+8ZSxzcZ8PNtvfNv1Ad8Kj97vDjJ49heiFVqDEa9Rref+dd3L19E2PGbOMRVldX0Wp2JZfsG6vZYHLu3Dn86Z/+qRq8E7E4jh8/jt/8zd9Uw8k3v/lNvPjii8rb+fNPf+pTaDWa+M53vqM9jKoClE8mEPzaa69pHS/ML2NheREnT5/GU598FjevXcMLP3peks3s8MqX8nji4kX8xV/+Ja598IFyalrbPPnUU2LxvvfOO6ofnTxzBr/65b+Fz37+87IOCtegbIgPjun/XwDc0SH/Wyp3EMA1qwieeRkDcJWTRdAfjKRO1u70UGu0BN5Wag3JoRPAZWyqxnKvLimVAcu/qVD3T357KqEcJow9uHf7aLjsEYD70eKoR4/6yY/AIwD3Jz+mj57xI4zARwZwwxXUUAAxeYnwbutB1IfM6qM2578xeOvP2kmX2kPe+FEgrnv4pd/+F/pXpvMGsu03QF5NLppAIZFCgf6ZNPrCGK1xgEa/J2bmkCQpp9nFLl0Wz6fFFmPZ+k9JaorhZIfX4d95AJfFQcVsHsgIM209O9cxoDyTTGPHJFsSWOx0d5K0jmmmoNKzjkIePzpE3fcCfo8A2ML3ZSLpOWHuWZyjLm6NztFJ+eR5HUvYP6f/uQeMPSATvg4PBOn5nZQ1g0YmcpRH1HM5D9zMMIIMRQQJGlE6kiyJiDFxBywsqfjlAFz3t0r6mTiTvTsG0mQGEZThOLIAwudgUTsZxzBuMmaHE1NfkLLgl3fAQeyjiJiUBG5L+bLYsuzWJ2jLAEjgbTor4JaF4EBFRst9yWojaMTAqdGooV6voN6sYr+2K/acwJdEBsuLq5JPzrMY7jwqxebqB/LqYUGB8skWP1llzTMU5fXjPJF90O/vAd+jsVDNl5fvyzNwmSR6L0IDd6egs59H/qsfKxYbw/fVJHwNoLUZZM0JVr+0+2o1TudFqG5q827ywBhZuASkMvms5sDW9g72K1XJ9WzuruO9Dy5jZ2/TOg7YKRxLoEBZ64UllItF3XeCGyzq09OKnpaeUcpiW7VWw87OFnZ3dwQmkgUp+UJKa7YayA/6eOrkKjKJmAG4zu9q2kFv/qwsdF+/cRdvv/4OYv0BZjJp1Pcq6HX6WFldxvxcGZlsEvk8vXqzSmK2NjaQy6SwtLggBhqZcez/363WcGd7F5vVJvY7A2zXO1gXaG1ypwmpBBCYjmN2rojf+PIv4vHHzyKdJkDkvOe8/CZLmpSJ7pApMkIylUcsTVAli9nFJTHG67XGxBuZSRqLQtvb20rAuKexU9/8iduaL/x+sp6dbCDvdbPVVAFS8uCplK1b1w3iAVwxWt1+x3tfo19bKoUyi2KhRJr/DhdsOIfCSavmFB8jQH4ADDro1vfQ2NtCv10T4427pKO8TZhvmnHRuDrcWeA8de6iCnHdVgetdgv5UlGfTAC5Prttk63mGvDX4JtxDsx1V7zxCgNiqrE7Xt3+xp7j+ieotr65qeJLJpnRnORpQTYl2Z2Uqme3Of/NxFTM+Zgx5BN8vPYSFqYILTDhjqNYKFnx0q1jFoEMwO0IEJAPay6v/YjSytyAKFtLMC7cFhsuNGr8JflMGfWk1gyLXWRI8r7cvruOb3zr3+K1N942D9wQgPs3Am8PxBcHN+DLb76K3/uff2eyZxwsuBwdC4QBXP++pvfLAAhJlyaSYpqcPnMWn/70Z3Dx4iUUS0UMA8okN9Ft0y9oLGCJ8pQctyIL5M73Sw1AYkB1JPuWzdja4IfsAiLQHsMmhvLsDDLZnPP2JlMmorFlA0K33cS4b2oTlLwuUEmADRaJlAFobIAQ24LzicA7l/oA9UZN+9uAHdbDAeJJMhfM941e25vrO+h2B1haWsXpU2e0fvk4k/Aju9QYL1zzfA352LpOfM5N7jEsdtp+Z5wbAtjck1nopcQp3y8L2FmqOHjZQIIBLISn6d9oPs089NjYIeUSwgUEdYcDjTOZGiz2sbGGxWL/M4JJlMhnMY9zvtsnI533LinmPP0hU5yfaUYFMYyo0kHfOwHc9FJjwTRAp7WHnc1ruHPrLdT3b6GYG2NuJolcjkDKAB1JlZL5R1DeydQSTyGYxQanbBHF2TWcefyTGMUyuHLlPQFslHcO4mS6zSEdzyExYpFpExjeQGS8jmS8g0QkjRjsjBUDKsnXtCKuZJqjjF+sOUq2gE4KzaTYTR6ajWCMG03e2RpzJoU43zg3jIvJyOay0V4KtVdj2PnrAIMbUdysbaOejKARG6MxriCar+BzXzqN05+cxSDdRm9I71oDjlkQJhilOrCzB1CMRklqNcMZYBuIIWmNOYMetapZ6GNRfITUIItyYx7Hho/h/NovYOXsJyVbTHZlOlPAoEsJZfMGvnfnOt59400BuGT90pWXjWzDcRedaA+NVIDc6WWULp7FJtcSAmSyAyTTe8gVayiVCbp31JAyAbynbp8WGhD8HMTRbEVxb6OOa9f3sLHdkSpFXOoD9IRkTGIqGFyv8egYhUwEy7MJrMykUcxEkIp2kIyPkE6xCca+Eghl84Jn4suD1jVDSsrUMeK4rlxN3Zq/5Ptq42kei87LlY8jw3U8UJxvjFzzRjYrEGPDyh+XbOFRHINREp1+DFuVEa7ebOPe3RaSsQiK6SSylHhOjFDMRpHPjJHLDJBJU2zGwFu+zwRlY8m6pQgN5SslScx5ZvGjCRUYCKveGB4duk6L2YUXuK9+R7az1qsFWexn8IKL/chAJQNWTQAmMEQQtU/5+VGct9OBomwaoO+2Y6eqiYH7JL1AjXFJzETMZydLyqacMZll8RKiqVkk0rNIpnKa48NBTyzcXmsfvfYugm5NP2OhchzPIp1fQLq0il60jA+u3ca9e5sCkbk3ZXNUvCDjhM2fjjEveXo2Bdp5aY8NkMkVsXbsGI4dW9OZwpigxb1u0Ecmm5FdBT3sk1IeseYc5S+ugUOD6hq8yLLvDzqoN/Z1BhPuNTYu1VxsHy4US5iZmZVnN+UpOafPnn8MuVxeMYiPmSRF7cB2U81hE8FITYHMa9i0Ri/Ba7fu4aW3r+Pu9v6Rh+wDAVwlna5h7kGdWSqgH3xaB9Pqh0cBuBMW2ySHZWOGnXM72zW9b3qfEsDlc7FJig1IjMFMRjkMnri81lkHFEoFsaoTCQMwLFaIIp5I6z6WFpYws3YM+fk5xVFs+OGZyQ+efYyVE8wfpcbimqFdM7ePW+28YzOEb2G0wobPJTQkY2BzfQMvvfyymq+euPgEFpaXJBXK+HRxYRFnz5xRzsdrJJBC0JbzzvvHE0Q5XJrRfsQ9yjWKkKlNJi+lmdVs5VBGzg3O5e2tHbx/5QOd+E8+9STK5SI2793BeNBGo7qDoNcTOHo4Tz5qooTjtXD+r93A7S/KUQncOmljfuU64Ps6zMS1c9LYp4xlzJ7JJJR9/joBcGNm7cLm0zbHiTG1k5ieyDU7VSkBuKkUlldXZEuk+6Vk1TY3y2ecsoJvoHcMagFsKg049pn76kEiPpxNAbKAcQxcPj895cno5p+2JIHexMbmFnZ29/CrX/oKcmzaThcUDyZSMfd++Z7JQDYZfp3HIQBXWZHqMGwITlCXAL2gjViCca8B0ru799BsVnDu7DnEoylERjnQnF6WHJG+vG65N8SpWDakHH/U/LfZqHvnNirvv49OZRfR0QjF2RnMnzyJZiyJZjSO3NIighj3WQK4VBkD3r+2ju+9+C4GiaIap1LjurzHgyEbgWnzUsPjZ2Yxl+fvBjqbCCbxk+NVKpdw8tQpAevce61mZJZOdlumM97+6e6HqyfpJ4dYuGrmVRxq8/hw/mOS/fY8h3/nH3/wde9nwqrp0mkk+3UQ/hu9sAd6D+1P4dd4EIDrn9PX2z4sN7L3MxGLPohhurNddUpnr0UFCEvhrcmMMYgUuvgjJ0HPOXX5rbewvbOjXJp2El/4ws/rrf3Zn/1HXL58WWt0bn4OT168hN3tHXznO38tpaDFhQVJH1PV69vf/rbWcC5bwOmzZ/Hl3/h1fPbnPod//gd/gDdff13XUczm8dznnpO/LfdE1iTI4D19+rTWEXOtWmVfjVRUA7v0zCdw6uxZV7fxTX1T1vTD9q/D9+njArzhOTWJiQ4Vxj/uaxy1v04bGI6SUGa+RAYuGfgkLPQwpv9tn8oeHfR7HYH1BHA5Ztz/PIDLnIP5BGMZ5r+U1a+x8b1SxX69iQEJLHFaxFjjoUgArnbHRgCNFz1wDwC404BgOp5HAQn3/+wRgHtkGPbohz+DEXgE4P4MBvnRS9w/AkcBuJZcHTi6Hqyx7A7vAw//mwC4E8+b0DN9qHyiWzYT9q0LPB60mo5MFqcP/vqfmIxyofMm5jtvoxBPoZjIIJugV1Ic3XGAareJBpksLExQlsvMsVTcYaGAnas8nCRnyE7qkO+KTyLY/a24LATuemYWDy3vMWjFBusmV57gJEb1PJMA1AIuBQNDArgGZipgZ/e78381X06XXLgh9gdk+LXD99F3MIYL3ExulId4RsihxPdwEGPTwye8xhAO/8wDcocf5//Gd7/65x2MDMBjKz5lsDg2vggmD1z51xp8SjlKMiUo60MAlwxpSikfKBLx/UhOCEiMI0iSxUupbCVTBvZ2KWXMUmrCMXAPrw7H4PVjN+nMHBsjhpkNmbKlwgzmZxZQLs8ilzdJWIIqDG6MqcniFYGoGDrdpiSSCRy2200BAEHQQTCk3KJVccm2zaeLWFpYwfLCisBHA1OjKjISWFg7fkweOvJYDEnXKREO+Qhp/ky8De0m8XlYsFcC7/zFfALsPYamiT+DX+ff59jkh8H5o1jWfB1/j8PJxeHHsvBhAIWxQfUeXYc0CyWxhLEWajUmuW35pm7ubODVN1/C7bs3xJgVQ9gxoxmis0hBVUACy2RHy0uUS8Z54/oCCJmKWk/yTbWiOr0Rg2YLxVGAZ8+cQDIKAbiUdfI+MRxuXbcYxGO8dfkq3n7zPZSSSayUC2js7CEZS+KTn/4UllYXVJAlgFev1lDd30e/00YumxG4m01nVHhi4Xx9p4I7OxW8e+sebm/vo8FCuRzbjL1C8DYdN+ZZqZjHr3/ll3Dp0nmkUlNFABUBWXTgOqGsX6srtk6+OIdEJg/EkphdXBRbY3dn1zyDXUfs7u6uuvlZlGKRh/eDjFwG+ARvWSQzEMH2Il8Y4xhShpo/zxdYDDOWiiQjXcc7O+D5eKoQ8Pno9yuZwXz+Pta7B3D9/hUGcVVU5vplkkEwLehh1GuhXd1Bo7KFoN9AdEykx5g91ndh1eZ+MMbGxpakEVdPnlEhpLpXUUGuQAnlQl77uzw6KfE8NK8zK2SbJL7fz8Jzmz/zTGYlVVQJcL5yfA+UJKrsV/Dyq69ifX0DxXwR83PzKORzSKeSmJ0pS46P4AHnCecWgS8CVek0QfGMWIcEdDmHzQs3pgIt/SrJwCUQzASbsnEsSrdb3FdGkvEls4BnF39PGVyyRcPNFOFigAokwdAxbw2UNLk+Yw/funMP3/jmv8Vrbx4GcD8ufDuVNZycTYc6o99+8xX803/0DyZ71mTuHQp3wucYk8pw0SV83nD3S6TITipheXkFZ8+exaUnL8mHiSymer2K/b0t1Kr7KoxTspZjy0ac2ZlZ+Qxns5SsTwnIJeDIJJjzxbc5yYsZZLZ2Ua3uodPryOdsZmZO3npck1walAAeDfuoVivY391DKV/CbGkOyXwJpeVjGEcTAi8IkHGfYgJOXDhNqf9hH5sb66jVaxhHR5ibnxGY2em1sbdXwdbWHlqtHsqlOZw6eVbXTXBhODIAl2vewLihCiH8an5s2clZQoCZkt4CbqkQQU+zHn0XWQAgg9ck7wmgMp5h0U7A8HgsRmskEZevdIby3cm0PGwTBCyi1t0dHdJr1djilGomuGGejmRPkaU8NGCJDHQyohHTZzJFRQsCuDlrqiP+Meyh26rJ87bXaaBZ3xPbpNOpodmooFnbQa+zj0RsgGI+gVIhiWyastRsnhhNvNU493n2sIGi1yGg3Aeb/4cRqhacBOJZtLoNZPPcQ2eRnVtFJFHAiB7A3T2MevcQCdYRGe4j6LTQrI/RaxsrXNL9lNzNkjkfQyIdQbYYRyzLc4/jFgJwHTBkdRArTvv9xaMfKl66pjCMohiOGY/EMG4k0X03ifoLSQyv53Fjax2VSB+N6BDVoIJhqopnvngcZz8zC5Q6GIw7GAnAtTNGkszuWvSVTSYqmk99Ac3blQx1SoGPFZ9y7xr3x8j0sih1F3E8/SROL30GheIJsXopKp8rz6v4N+i1MOjVce/2Nbz75lvYuLUpf2EC2rRFGAzb6I57aKdGiCwVMP/s46iLZd5DNNFCPL2HfLGBYrGPKHqSimR8FY7TfFxpYBuLUVE0W2wEa+PmzRq2tjiP+RdxAyH1f3owj5BLAQvlGFbnkpjLRZCOD5GI9UEiPZnbZOCmkiY/7JuSuAYMXHRMK8fc8vusde+p88Ykg53nMX/IeC4eG4N9XAznxKQnsK+iawjA1Vy1Jk7i7DzXB8MoeoMIWt0kNnfHuH27gUatj1Q8KpYtWbilXAzZzBjZVAA6OSSTtGKgfQxf11i4BLBSacqTe8asB6RcPiN2BRslDXziGSTglvEto+lJuuUAW4GSfC6uW7MvEIjjmv0mnm0CLQ2wDTT3UhoPAgD9/sgaaTQUTqJduY6Byhxr7ruM9cw7m5LOCURiOUSTJcTTc4iny4jEuV8rysOYTQftGoa9fQy6Oxj0mgKOo/EC8jOrSBWWsd8Z4+q1m9hY31ZTh84NekAT3HZNKBwIvgc2UBkj0OYfz4piYUbny8xsWWubqgLyKQ/6iqHUgJLOIJvP6wxnkxblCI25GeU0dGxTPi8BwwaqtT1JJ8v3N0aQ20AuNiLxOfh3VKghgMv45tz5C7JvmTR0sqkmTlUD87ejxD6BQTYUchRZUCcAyBjhyrVbeP61K7i79bMCcKe5+v/ytd/HtevvW5wp5RRFmRPUlz/n/kPW4u7uPqrVttjZVNthns5ky6T/u2YJ5Np6+Qzao9SUxDkT1eMZgxWKZjEhcd8o9+Ys5haXsLC8itL8AnLlGUSTSZ0LUjmhikaE7MC8YuVikcxnp5jici0fgyj+Y97kGg+9xDF/r/hWjbdjDPsB3nnzHcl1Uy3lzNkzOH7qJHZ398TCzedzOHPmlMUqtFjomSIK43XGZ9rJZGHgagY+TnfgkIG4UY2TYvk0bSMsp5xcCyLotDq4efMObt68LebcY4+dx/7eDpq1CoYBGwmqWn8WVhvKqVhYigHS1NeedYDt7fJo7cleGkf2M+bZyzOBDSP6t1Nj4njaeUyW7rQZWXYz8oDlz6ZNv77mQlCdIC4vkLk1YyRKsJo8szF+vYS9r1Ewn+BYrKytYmZ21iThvQKCU4Q6UHrie5jihNakHAJuJaE8iUMZtRiAO2FmRrkHx2Vbw3Fr12uo1RsCcPf26/jVXzMAN5rIoDg7h3iSfpSm7MPYfNLU5218yIiTKphZTFFxgDljpVnD3e27WD2xqibwYX+A3d1N7SmnTpx0nrkpYJwSs3oU7Un5ZRih0gfl6sdIDQOkeh00b91A9d230dvZVk4KrpGTp1FYO46tbg/p+Xkkc1k1QvcFHNGaCLhxu4LvP/8aBrDcZS6b1LrtUPVjxGfq4OyxGSyX4shFKQUfNQYuG2UikCcq/W/lZUp2r5sz1gQQ3hembFdTiZiugwlY5gBZNrpJZ8gz1kPettPHesbt9KtqKd6mIcx48EL/rq5ny4L5kDVnHQBwJzmOs0BzNafDIK9978LxUAO83zOmNRXWySzykYXM4SKvL6VOmqSntVR7r/Yifj1rTas+a019nLdqMNJ+Yucur0E1FTX3275HNSKSDHKZrHLfNpuJ2eDa62qdct29+dob+Ku/+o7OHa5TNs2ycfyP//iP9fqsy114/HH8t7/1d3D+sQv4p7/3e2La8uPCOfrwfgJXr16VfDJzduY1n33uOf2bP2cdibnuk08/jed+7vM4deaM8mi9Jb8vHsodj/r2vwTA9kOvwSoRVrsKe+AyFmf+wPsiyx7WC9kkS1sBU28SgNtto17bx/5eRedNKsU8N6PxYnxBNZoeFXfof9vqYb/eMgC31gRFethgIXULnm1k4jr1PJOP5zE8wj/5nf9hMrzTeNxft1bTEcN//88eAbgfYdI+eshPZQQeBDn9VF7s0ZM+GgE/Ah8ZwA3vp5M91U3bw0DrhwC49+GyoR8cwFgfCuC6zrdpNUb/OlTbPXijH9jta+/ja3/yMr7+H17Bav9dnAyuIq1ieAz94RCtYR9NFhPZ308pUxYwxBSzuj89Kpn4MPkVK8MBX4dBWiVBztPUB1ce2GUwygQiDPrq8SHZ4kkA5bp0GXAowGJATvlUKYaa750691jNlXcWixY+GJ0OS7gzbzqUNh7hblgPTjCpCQe0PhDUNUw696agrd0TA3P4HASew8877Q5zTNpDgO/0QLfCoGdx8j2yW1mwoff+pVfYkCAslKhItpdwGxmc/CoA13X5O9BIMnbBSMzlFKJIgwmJeR6T0cICFCFTgriDWARjyiiL4eB91I6aVBYsTYWuTVaSXonZVE6MLnpuMBlUriomT1xJM5PJSmVPIAEl0CxBZODM1zQ5VclqkS0cT2GmOIeFWfqkktlLANeYjbz/yUQax04cVzGIwZaCbdc5adKGBgQr2fE+S06CjO/P+8FOO8SnDQm8r+wyV0HDMTDoF8u/4WtIhirUtaoC0SF/XD/HPHjC7yXve8gHlz/nPWQAqTnEgJDdns6/lmxCglmZXEZMUHqZ0Ud0Y3sDL7z8PK5ce1cFXz5GtR7RQywuZCJCxpoVGOxeKskOBY1WXDU/QXNwY3JvAG4ZIzx75iRSsQguPnVJjR4CBdnF7QpDbCTo9Ib48UuX8fqr72CJ3cILJQwbDYx6AQqFPArlnMCVBIEXWbSZlxsLp2TmCmyOJtAbBLi7tYcrtzfxzs272NxvYECGENUBNCfHSLEAx2ID5fwKGfzGr/8Knrx0QZLK9OETp8KpXfOWtNp91FtdjGNJLCwdQzpXRG84wuw8vZOL2N7c1HyXF838PG7cuKE5xc9yqaR7wg52frDowzkw+fDFGNfEwfUk9nYQCAzinumLtZwj9IzjeuZ753NytLleWEjy+4jfE8Igv/+dLzJNAFx50Nr9YgF/2G3I56m2t44YGV4+D1UubdKa9HGhJygZKifOnlfCu72xiXbIA1fJKcHQNgFQ877189jv55q3h6TE/XlgAK4ViegTKnZjMqXi31uX38bLL7+iZgOOBX3Wjx9bw2c//Sl5MhMEHwwHSGazYuhQHp2FXrJvKfnJXZEJE3tHKF9G0JEdsgQZm82W3jOl1hq1KiiPxAT32IlTeh6uEbKeOQmL+ZyKfdbNHgY+HDjPZoFkSkUmFglZ1GUBidd449Yd/Os/+jZePwDgumLJxwq/DCg68HEfgPsqfu93DcCdFizuf5FJsqui78FueH/vuO5YqCWrZWWFzPg5FV5n52ZRKhS05xG4bdT2JZPMAiQZzAuLy5ghCyKZQSKRRr5ERldWuwjvsfcSUlJMlgcbCgKChw00GhUMR2SqAtl0Tqx3drJzv2HxmCAlQUxK/KWTWcyWFyRxnl9axZCMmN4QQZ9Sx5QSJbOcBf2ekm8qN1BqkY1mknXstCQ5Tx9kTpBCcQ4ry8ckS0bww/Zta1LhVxZdyFBiIZhjy054ArgCEcTKM0YSQdVOp6WCODu5WYxhUYDvgUAw5z2L6Wy4kkoEGwUIyrIJIZ0SgEs/wRSl7XM5RCSDHMG438OAxb4ev7JDnP5uvCayN8h+ph/3QN7vqTTlRymbnBJgwWJDMmnXOh510e3sorZ3G43aOnqdCtrNCkYjNhyIpy9APR5lM09Mn8kE2Yfci6dnmY9d/JoYkvHbHqLdGqPVi6HViaDRHqAXdJHORLG0soi5Y8eQLuQQRQvjYAeRYAfRYQOjbh+deoCdnQC1Os82yivSsJN+y1FksgmUZtNYPl5CYT6i88HiCosvxHJVoTa0Nn1DlDyXbX8Rw5+g1wgIxiyqRRHrJoHbGTRfzKD1dhHrW7vYDupox0eoj1sYJBo498l5nP50CanFPgaRrgBFsVVVCbJZIvs/tzeI8UmJZTGYjKGmM54qF0LxKCEaR3qYxVJsBUvxU5hLnUU5dQKpaFlsoEiCbOaCzcB+E53GHm5ffw/vvfE2Nm9vyfd0FGPIRjC/iyAaoB0PMJpJo/zMeaCQQ2fYRXdUQSy5h0KxiUKhj3iU3sqEEE1CV2PiBAZMTtsa6ILAQNxOiyykAW7fbmJjow0uF/L0WP2ORYZIJ8aYzUexPBPDfDGKUmokFivnCj1zM2k2UBG8NRsWY98yprTGQHHsJBnugE+Cl2L2mhf7iKCrWMFUBaRM3Ri97hDFHIufMcQpFRO1WERMbR1kBAstHlYRW4xX974I5AWUH06g0U5ga7uv99XtjpCKRpBPRVHM8rnZ/DFAyjGHCfB6+WR64CaTPsfxuZbNPe4tXNPy8A1JKE8AXB85uWqz+f5JA0Ne7VSK4Hsw50uz41BTl+avxa2cV8aOY66RxEiAO/eZCNrtHnqdQGMgSXpX2DY7CysByl8SY+0N8VQByUwZsWQJ41gWQ6SswOiYIlIzp7/xsIl2cxNdWS+MEUsUBPYGkQxq7UBAys72LtqMn6SGwXTLFSwpf0yv5AEZKixQG1uezZzl0gwyqYxAVYJujHu5t7EBRs0qVEFpnbNfAAAgAElEQVSgikqa0r1FZHNsTokik8uhWCgKFEzSz1vzNhD7ttHYR7NVR4R2PsNAkpKMp8gI5euwiUbxXtMAPTbR5XIFXZuaNKMRNfBwnNi8RFlJxmlsJtzc2tLfkCFVonLNaIQbtzfwvRcv48ad7SNP9IdLKHsVpAcEA4cqYocjh69/7fdx3QG4yl4mMYFTH9B6GqNeb2Bnp4JOm77QpnDAtTgBcGljwrXJPNk3OAv84bzjmUDLgrjiWo4Hm7L6BAwRxcLKKh6/9BSWub/ncrIb6QUDAaXValWAAc89/i0ZsZTCZc7n7Qg8M1TzxoGDPkbh9/6M8bYFBPv2dyp49cVXZeVCJZbllRUxDxk33r13T3Ph2LFVXLhwXme1b76iYg6vR2pKDwFwFbvGab8S12MZ43svXG8boMaM4QjV/TquvH8F7XYXn/jE00glYli/d0tKPzs7mxo/azTnzOU5wfE0yXU7yJgrTRvp/NnqlZmUB06YlARwCeTxHGPzoPmt+zPO2+v4s4hfPTvX1y68ZLVivIJTWqLdg0CKmtiBZivkQGIX9/pcln/HPIQMXObvapJRcGr71uGPcG0lDLz5hlOfq+h3rm/H8gMP4jJ+TwjAVQzZqKFSreLexhaanR5+5dd+A9nSDBBPojgzp8YUAdAhj2DlzGxgFxBO2XU2xUlo3vbXyAib+zt48+plrJ1cw5ljJxAZDLG1taH85PjxE4jSdmDMvJRfGQtR+SGOIdm7vN5xICuh1o0rqLz9BoZb64qb+sksEosrWHniEmIzc2iMRkgXSujTM5MWTGT9UVZ+EEWrDfzgBy+i3evi9OkTmM8VsFup4a33P0CVjQfjAdbmC1idSaOUApKJsQBrgrg8LxaWlnDqzGnkinmnUkCWsY+L7ATwtkZqVFcub+eP1R08y1anmZ0fAlePBmYnAK79se0hYallD6z6Gxtq+jeA3v7G4jnpUR8AcMPPLwunhwK4lo+Fc5/wHNNzkW3tuqeOImz41zucP4XnrUbGq/f5Wl84gXaWUYfzMCNCWJyougabRBDBd//T/4u7t29hdnYGC0sLWFxeRDFfwsbddfz1X39Xcsf0mv7Mc8+Jhbu/z5yrKxY646THn7yI4kwZL7/yKthUXtnbk9XKp579NH784x9Lcnl/v6JGjc9//gu4c+eO2L5cBwuLi/jc5z+PX/3Sl1QjU77saoN+HX8YKPOh4OkR9esD88bVOsP7xk/89y6b8znDpCHO+WIzf6CykJEh+mrqZm7a7zbVINttt1Ddr6BerWqOsc7AGqNvJGMzXbfPBtY+GgRway1sVWqy82L+JlUheVlQ8SSuNeKbVnTGDQf4x//wfwyVi8JxgU/8H3QnDv78EYD7sQorjx78ExyBD9srfoIv9eipHo3AdAQeBOD6R7jt9OCQPUz2yOKfieTO/UHtoZ8ccchNnv5IANe3ioX6csJdUw9bSSH256Q18tDlPPnb/xvOja/heHAVrWCA5qCPDp24VB8x/xLKWI1IaHUyxgJxxcS1zmvKuzAB8kCslyZSMOSCPetAMnll/p7BzcQHN8zatfKIA01tXH0xSG9Hgab5miUYjfYDjPgp4JLM0zEiybh85uixZ+DU9ONwEBIeDl/UDgMl4UAxHOxNnkex5kEw1gclfB52fz4IwPXJl3/d8FdeF5MlydcxMHceuMbAdVQQq68hHowRY/uXC3pV/OF40AuXuTsLRAqKhQya7PRwhNQ4hkw0BokFC5Dm48fojUfo86HxGCJJ50EWYhWHg1x7rxaY24cL1pnkDQ2gIuONzFsWkuiFy/vCTm/6R7ILTsk86RuToN/SDBUaJZlGVk0EuXQOC7OLYvXSY5fym/JnBn2vBpibncf84qLroDY/Xw/amrTSFMDVlbq56QsKJpcZSjTYje5YPirId8z7UrKblHilfK/7G5802xQ1lCwMAk32l8k4GsPVZPkOBm4q5lIOi8kofed4jwQcj1UMIWOhN+hJ2o9FfhbM2Bm4vbeDF156AW+9+wZa7br5T1nbhQF3jostcM+xRHhdPsC0bcWbufkOVpNR1Nxsd1EaBnjmzAmwuMmEwnwsrStV74PzbThEpdHG93/0Fl577T3MZtO4sDaHYiKCbCyOuXIZxXwW8URUYEYqwyA5LXCw22upKMgCAeUQG50ert/dxvs313FruyoPXDZosADF98NOWAK4lDykRGKhkMGvf+WX8dSlxxyAa4+zbtwoev0AtVobjXZffpRrJ0+rgN5o9zA/v4BSsSQWH9cDC1AEcW/duqX7zMSIhRACMyxasdBDcMcniJMV4PYENSO4PY8MaY6PdcG75o5IVECRWHugtGxV87k8Q/m55EMBXL8v+bnrAV3eWBWJ6f3LuznsobZ7D7sbNzAetJz9nmtY0bqNoFpvyoOv3Rng5LlzYgDvbGwKUGbCKA9cAbiBGgbIrPR7t09S/Rh4xrhfB75oo7Fxvtv8e4LDLFCz8ef23Tv48z//CzQbbRVf50olfOqZZ3Dy+DE1eHT7PcRSCRRKZeSKZfO9jSckg8zi9YCFbrGKx2ILq+itpoCEilQs/JGpWatUJCG4urKm5+Lfcm4Q4OM6omw3Wbh+77W9x3eEm+Qb7zmZl94Tm/9m4e/6zdv413/0b/D6m5dNQvmrf3+ynX20YHcaZHxcAPdwzOHHPlxQI9sxfPbxvnAu0uN57dgayrMlSdlKmj/GRoi85I8JUnDM6vtVgbJ8r2RIlctzWFhYQSpNL6UEMsU53RfOAytCkiXb098Ym7QjhiFl6sj+pFSslDYcCNPvEKBktzqVAszXUU03A2B19YQKd9nFRQT07+wZG5rFtfGwh06bjKNdnSecl81WC91uD40WX6+F/qAvT9/F5VWsrJ7QtdMf3PROCQZxvzVJLcqEe6a7CpiucUPynLR5J1DQ6aio0uu1nXS0VzswZijnCK+da4VsXdtjyXS3fZtrlNeTLZTkJ8hxo3dzJBKXT5qAW8p7US7RSURzA1MTDaWhg74sAvhJ30hem/ZSsuH4XgYttNt7aDY20GpsYNCtYDxsAeOeeZu6x1K2mONN1rPs4iM8a3hahOeiB5fcHk/WaJ/ekEC3H0GzHaDe7op9xbOczQ2Zch65YhrZDCV1O0gnO0gnhhj1gV4rhmpjjA5ZnpGEUStZ4EpEkMxEUZrNYGGVEolRrVsfU4gJyzN8aI1ROtsVH/hz0hg4vI9jenAO7Hv6UlGGNtqLIr6VRueVIuqvzWJ7o46N1jbayRFa0QH6sQ7mziSw8mQKyaUuglhPwBOBcvn0yUfdzmpbR67BLmCjlfMsdEaonP/kaEciCYyjBSzEjuN89iJWsueQji0gNsojQXZPLAEkkgboJWKIjPto17Zx/b238M6rr2PrDpmODPB4R/galHIcoB0doJeNInPpJJLzM2gEHfRQRSJTQ77QQLHQRyLaF4Ar3FAbkDXG6T8XFzEcIguYiqrDQQztVgTb2wNcJxN3u4suXztKQGeMUjaKhVIMC8UISukhcvS8jZO5D2QzcQG4iTgbkYTHa75zXjG24JzycausOzTH/FhSaYRjSLngCAYBWbhswCEgMcZMMYl8hioh1qUYiXlKlTWlENwUQ5rxqg9ddNSMJR8+GETR6SdQa0Swsd3H9k5HsWQhHUOR/sypMTJpJ/2ciiOTjIulS3wrwU/Fv1zAzkvWyTUrn3HzQh64LrpyuL3JIqtu7uBUkeyMdc77LQ9fBjoe1KXvu/OwHItxSwDHxa8j6R0JrOWYEMDtdijfb3L2bERRXuQa8axo6Bpu2WSWySFTXEYiM0N4TmM8ICjMJko2faQo+0c+HKVB++jUjFnIexdPkF0/xH6zi3EkrT1za3NHzDiuA+473Ef4voZuL5eSSKervVBKAak0Zsqz5JppOfNMoVqTcEWepVJ8Ids3boAt5ZXHsLhkDIFHZO7SO9fiLaA/6KLdbkjineRfsnkruzxbmmr+ow9rNps3Vq6kZwPJITJ+JtjoGaBk5PCsYXNdsVTSmc14gAxPSjGfOnUaJVpIRKO4s7EnAPfaLVqU3P/x/I/ogfuT/HAwbgT4GgHca8bAPQzgitXmpH5Z9CeAS5Y2G9lUUHbgyaDXV+zKeRYGznQOczrw/sdjYt9m8nnSicS85b3tBmw8yuLM+fO4+OTTKM/Nav8lY5lSxZVKZeI9y/OPcTMlPBljeOUgDzD6mMoabW1O6H05pQcfM/IcvPLOVbz/zvuywOD94xwg85Br/vqNG5LPXpifw6VLFxWv84P3d339nuYOcyQ2UIVzdx8r+5/xPVO+lDG+B3B93udrGjx/aF9z5849XL3yAU4eP4lzZ0/izu2bUo7Y3d3Sme0Vt7zyiGfgCsTlGg41403OEq/GJqUHL4XrpQhcUxKZpgLZnVTyhJFrKjgewA2r9Pg6DO81wW3eFyls9bpSSGETImMuWoOYqpdTBhLz10B2rrfltTU1+Xn2J89BKh2EP6bnot1LzS+/D4XY15PagQDc6R7qhyWTTWFxcdGsIxp15Vm31zfRC4D/5te+gmS+iGg8hUJ5VmprBGzlFUylggFzcgNvh/JMN68A7mzcU7lOWCnaqu3gjauXkSvmcPHMOeRjSdy9e0d2IGurazROEoBLxi5BXSkXjdnc7pijoz76O+vYfvt1dG/fRJIyrGyaK5cxc+4C5s5ewCiTEyPX51VUOaK8tTEzqbYxQKPWUgMCm3cjlHANgB+89Bq29+uKZVcXZrA6m0cpTWUwqg+xkYmNP8DSyooA3HQ2qzqd+d0fBHBtXTlVNHOin0R2h9fDhwG4bpG6cOwQe/ZwI6kWwXSCqKbiCRjqPTmCgXvgOaZ/azyJ+6WY/Z7hvx4GZAXeOq/dSW4cmrAfGcA9okk2nBP6Jn0/548CJEl2Cbp9/IuvfQ0//MH3RH5ZXFnCs598BqXiDN6//J6axLk/Mh979tlncezYMe2b3I94LvE8Wz2xpqY65jNqoub+HAyRzeWV5zLv4ZnFOtX8wgLW793Dm2+8gbv31pHOZPDcc8/huc9+FrOU3db56+sAPsp++Nn1XwuAy4YK8/vuKecbDjpqTmaO2m41UN3fQ7NuNloEcKkUxnoDSRSDwPxvOwJw+9irNbC1u68meDageTtBEYl07ljN288P7uG/G5JQ9iN+VOlf5bSHFA9WV499tNLCTzIkefRcj0bgARzxRwPzaAR+6iPwYQAuL8CAjkMfDwNxHwDgPox5e+TT31+5nTxs2nDrJEQ+ykjd57vjtZenf/z1P3kF3/rW/4l84zV0CBYSGOHhLg8rY9dKmlNddHagWFJjo8SkhwVEz14MJw0WIIz191bsMPD2PgBXwUQo4A/xAcMBvxiEPAwpYUKfrO4Q6A30PYHmUSwq/9YBhojRry6dOhCo6N6GCvI+6ZgEMiGQ0gcrPpEJB4oekJ387BCDMgzg8toeBuD6a/Cgcfh1Ob5hANc3N3oA13AigrcjxAXMWqGMrylAOxqRD26P7CC12EcM8KVU5ch737I70HZkJj49dreLvWvzYEzGkW8YOBRNTNl1IetIF2yzfOQZBbz/BGokOcNig4J5FvEspTA2gyXykw8/pho/MoRjKOfLWFlYwVx5FplMTgVsPqeC6AiwskxghixH7+PimLEeZHcdxgY0TpMC/z68XLLdL8ojW1e2T+LprcTfMRlmEZJJJsfGd4wfmCOHWHzTQM3LaxvLSYDHER7NkoR2Ell+3fAri2PmK9bTupO0MTsKR2Ps12p46dUX8fLrL6FS3XUcEJPtstXKseaY0CPPOt6NlXvQu0kNEpMczOT9eBMinT6KwwBPn1xT9zkBXAKwVlhw85zJ82iI9e19fPeHb+Odd28hPgzwxPE5nFzIIxMB8qkUSrkMSrMl+ZQl6CdK7zp6PhLsGfTQ7Q/Q6PWwXWvh5voubmzsYafWQ38UQ4yeqPIkopxoTAVXscijYxQLWXz5176Ip5++KBlenwBad38ErVYHjWYf7f4Q2eIM1k6eQSSeRLXRUnc/Adyt9XWNLQtCLHqwOMUiFWXauM+RocFrZdGPCVb4Q4oBrjgtoMHtlwRmjbE5VJe55hQ4hyi7aowVgiAqYJKpG5Il9s8f3iPUHOI9vicd1er7dd57BtpHRgGalS3srl9Hv72vJH+auJEFM8bO7j4ymYJAJEqTUUa6srMrQJlgXbFcNAY4O8k7Hb13/9r+Ovz61X7kvM4OMwE4rwyIGgnA5XoiiNpst/Dd734Pt27eFpB/fGUVv/zFL2JIedqBgbeUMMqRxZM3/1qOI4FmXh8BFALkfL8cu1aLPkCz2mFqtbqYfGy4aNQqaNQbyGaymJlbEAOX76vXp+xeC0kWL3Ms+hL0t8acMMOBkt683wQkJd8r6TkCuClcu3FTDNw33ros8JYgrj687fFDz+uDwcXHBnDtYqc1k3BnvG1KrvPe2F6ZdFpFstOnz+D06VMolsi0NfbqoN9TQYlS5hnKBSfjYkxX96oqYPIc58uR/bm8chxz86tIZ4pIF+YRZROO9g0nG6hCoIHgHKegx3u+h3ptB4NBy/nWRhAMxui3exjIX4oFddubyZpPxFJYXFhFfmYGydmSPIhGVAInyMHif7uKSmUDlcqW5j3Z1WwYajQ7aDKpjlgSXirPYn55GaWZeaSSlCwmIGLxiXmODxD0ObcJinB/dN3ULO7GKXPH/ZKFN+cF3Gnrb1Q7E4uXDWkJJGKmysDGJbJo6QWqRgBNpyECStuTFUdgOJM1CWUqn8gPlqyPqLwLOV5k3RozyqQYOY5syiG4wTlHaU9eF+Vt6XEdBC0M+3sIujvodfcRBPQV7tDFUWctwVuCFfTEFXvQ+WQa44HqHc7bM8Q+N/UCKyoPg5E+CapLzpW+8wGbp4YYdAL5uAb9AUYRAm2sX5CxPkSxBCwssvklh/GI6431Vp7R9AE2u44IwefkGKlsDLk8lRnMR8qYI256C8Q14NbLfvIrQSD5943IxObF0TzUCqZkjxHEjdLvfC+J3utl7D0/i507Tdzav4tWYohObIRutIf00hALT0SQWu6iFyHbnNKbHOO4zhmyLVmgsVjX2I2ca5TB5x7kiVa8QUnNnwwy2ZM4lX0a55KXUI6uAmOy1DlPzHqEHK0BY1kWZ2MjtOo7+ODtV3H5pVewdXcHwyCKMQEyrmDOCQToRgZoJkZIPLaC1PI8GoM2gngTqUIT6WwNxVwfyThZ2sZMNfDZH+h2LzWGDsCV/GQQQa8TRbUG3LnXxp17TTRaA/1VLh3BXDGOhVIU5QzB2wCZ5BiZFBtayL5NgEIasehIDQRi3rpPNgiIgWuyHubPOHY+lxPgYSgZ/2BIEDCO0TiBAd83CLJC4H+ErPBIIABXTGLXbCZGtAm0YOCAXCPBMQ7mumaKEEOrF8dudYw791ro90bIJeIoUq6bAHTa3kuGAG4qYT64DsCNJ+y+jyK8U8RbzW9XeYn3v5XNhMkliwWs6xhj5PwdTULdmtIIlAoUi5rEnoG4xkYW0EUQwrHIpZTipLsZVcgCYhQTS7nfHaLRoNw1m/wsR+PzqAGDwKnOAILnXE8lpMvHJZ/MMSUIzPlK9m0qawAu432el3Fee6eDbqOh90j/5+1KBdUG7S3K2pPX723qjDXmItcxG01HJn89Gkn9Qv5xajAxSxJKlSYIgrjmC1OvcfHr0Fk7UIE0R5WNnJ6DTLR+b6DcoVwuibVEAI/+o7KjUGOhqfQwPtu8d09NZwRiyuUZ5HS+xwWY8HoY1/D8quzv6Syjj71XUJENhCwezO+b855Sl3b9lKhPYavSwI9eeR/XH8TA/SkAuD7lMgD3SgjA9QGF0+xWLDmQT+zubkVSrWr8jNHP2tnjjCif20VPzTZUi3D7vTzF7ZMxDhVyssUS4rmck/ePodnpok7P+2wOT1x6EhefvCSlDjaTcux3drYVW3EeEvQjy7o8MyMpZb6+NdcQvDJpbc4D3xzl8x/ftOoBF1qZvPf2e9i4u6E1x6bG5ZVlnDl7Viyoa9euodVsYKZcwuOPXxBzk+/v7t27mgfM07zP+sMAG4H5CZPRDn/6fNDyQ9r+ALVqDVfeu6qY6NlnPoFup2nKUcM+Kjvbzi/Y2y6ZdK9ZALkGjhALbQIshQBcazS2e+NZ0YxHyMb17FwPdPv8kDPB/8yPrZh/bHR1DaRhAFcMXOeBO1SswUY4x+4N5a089wjAMy/K5LJa71wXyh0PMXB9bjKp17imtTCwdQDkstRz0gTj+1yy2bTdx3YL3VYL1WoNt+6tI5bM4Iu/8iXEaRFBVa/yrIgFBHA5xvSebdabuHnzpu3BkTHu3Lkt1ZLTJ08LcKfdT3fYx0ZtF+/fuYpIIoILq2S/lnDn1i3tGcsLywJwBf6xMqJceIgov5fCBjX6O9i/+QF233kLo8ouEtx3CwUUT5/BzPnzQGkGwxjBNSCgOlZ/iC6VOthJNuxjNOhgNOA51FTzvNZjv4l+EME71+7hxt0dKYesLi2gmEmgkIojkTQGLucpAzdaRR0/eULWJ6qruPPV+vQ9ruOZr+Z16uWTw3UK/2/7K6vKeGW5w8Cpdhzn2z45/yZkEldP0dl4MJ/x1mg2323+TEgaodpS+PU+jIH7YQAsc33fmH4YeDzwng/lSpP5G74u9779evX7FUfZGOnTpgVLG6dNv/wbArategP/x//+h3j+h9/XGTk3P4tPPfdpSbP/4Hs/VL7A/ZfnWprWAW7tMldbWlnFJ559Br/5d/627NG0CNkEmkyZopojUPg8Q7kTc4WAljXmTc71yXyX65nnvVQRH4YOHpGv/tcC4FLVzQBcY+AagNuU8lGrUcd+ZU+NTrwHqSSJQCSeEIwlgDt0AO4A9WYXO5Uatis1tHt9xRrMDzTflS9YzVMMdIG4Nu//p6/+d/eN7uGcP/z9g27TIwD3oUWVR7/8KY7Ao86Bn+LgPnrqB4/ARwNwXcUo/DQfE8D9OOCtf5n7A41D7FsvU/JRbrAHbw+/lUOnAQHcf/VHf4h06w3rFnfdcgSv5KWkw4gSWSw02AtLMlmUDSpFWEGLHayWLBlAGw6ErIhkAO6U4Th23omU6TK2mQL8UPe4D0UnzEAnrxyVdPAYo0YXsYEloWOyNVIsikTQo6QhgYRkAlF+OinlSXDly1nuJikICt0wD6p64PVwsBgGXf0YTP88xF4xvT2T4XNsrsOvY8CSk589BCCrm9QVPAxQM2BNz6HE0ECzGOWFWexmYcx7wPF3sYgYuO3R0EBc3l4+bjhCOhJHNhpDMuI64emzNmKiETi/Y/ppxqwI5YpVDIgF3Ii4ZNxO7yPrA/JwcmBJmevyc2PA0ogVRqdy3HbfpyDiRATOefUyqU3HU1iYW1CCRV/ETDqrorcS1yFl/DJYWzuGVDqlwpQkVCj/zQSPl3GACW3sVy/rEwZI+VgDbUxSWfJzAtPG6ljm0LNAwc5uz2Tx82Hy3l1gb4X9gx/TuWXz9qgg2iT1TC7SwGYnMcwOQIG3LJB1nQ+pFZzIYmm0mnjj8lt4/qUf4e7mHfO/m4y/zRdj/LIYagCu7q1JCNiH8yoV0OckiATQUm+x10dpNMKlEyvIpGJ44slLiKdSBvAyQSUTiR6S4xHeuXoLP3zpHdy4tYOg28PphSKeObuKE/NFFJKULkyhOFOQPxBiCfTZ2dilLCBBHjJkO6i22tiuNbFZ7eDW1j72m31JjfJ+qFg/Gkjujf5A9K0jC7dAAPfLv4Rnnr4o8ImFEBY0OYxkYdTqLbS6Y3SDiADBE2fOqaBaqdawurKKYqGgzlWxbYuFSWfC5tYmzp87L/CbgC6TJ8r6CbgMtUp67z+T+mPjBGUGp3uiFbCsKMnEzjDNkXx3eT/YbctuWQ+QTpNBayqw+WP7hd9Pp5JnlDjjfDe5LFMrCNCu7WJv4wba1W2BPT4RVUGq3kSl2kA8nsXc/ALSBGyLRXWgUo6JTTCFIgumlHA0ANfLyypRdECyv95wEu6v0TyleS3m6yW2QGA+owReOXevXrmKH/3oBTGcn3nqKVy8cAEtSomRkZlOqyEnV5pFplBGOpMVU5IACNnKfH5KB/I1eN/IumQnMxm++/tVrVXep3qtqgYBD/ByrMVspz9pm+zkMXJ5NoYkHIPJVACsEcUAOhaHzZPUvID5yZ9dvXYd/9c3v403337nAICrZfWw2MEW3YFN4ug+rmnI/Pabr+Kf/e4/mO4dbp+caE2EO6u9JyMbHBJJzM4ZcHvu3DmcOXUKpVIB7XYd21v35EFOxqyXUuSOTFCbe/OgP5JEJdcn91R6Gi4urmJx6TjmFlaRnVvGWLLazg/KnePqSOZzcE8LBvJfre5voddtKImmTKfqlWSBBAMInaWXpaRDgXy2iHg0gfxsGURbJKFL+WTuga2G2LyNxh66vY7kiOcXlxGLp9Dpka3K+VBQ4Z6NEUkyt1MseviGMWueEbM1IPO1i0Gf72+gNe2l/QRAUc0i6AvA9U0MfD/+/OccYPHXfKUBsp04VpKQjRNEGIjpa8uSvpRx8w/ntbgmHvm6JtK2J7gCrmn3WgxhM4VMYHoQE4jlwHUw6Fcx6NcRDOoYDyuIjGuIRAYCUAVG6cj2FhhTuUJ7RidLK9UHFtYDJ8XnvcZcYw4BUio9COwzGWPyXBzJRfTHYX9k0tb0mOLjdS71EE8MMbeQx+rxJczNzyOeZNxAEI7vnd6cZHmxuYheplS6trPZS+BpPyMLcdIoZ9dpUvQmrcx7yL2PLGA2sDHuktQq2Xfco9g4s59A/6053PurPHY+qOPGzi20kiN0ohF0oj3EZrtYeyaBmXMj9CKUVBuiT0DHScEytiXowAYQAldkmhq7z/sPOvlzArhIIp9exOrCsziTfxYLg+OId3MYj+2+UyGGhqvDTg8D2nRQqjcxli/xlTdextsvvozd9T2MCXoRfh76x5wAACAASURBVJcXInlFAfqxAZrRANFzi8gdX0GXDOJIHZFkBfFEBZkMY4ORJLHJyhYIObGVNI9Ejh3BOWJnAnAJcnXJPoxieyfAnXUWz3taH8VsDAszccwVgQL9YuNDAZ+5XAKZNBnzUTfHdKWSC+S8Z45AFi4/TQrUeW16Vgub/MiKks8rmxV5nvD9chJQ0SeBZCxAIhogEh2a/y1ZuHKE4H/WEGiKEwbgimjFteuaQLm/9Ok72I+j2opifauDWjVAOhZDMRlDLhURgJtOwqTEUzGtmQSZ6mwMS8ataYXnpgdsdf0G5JrxpVmXMIYSE9hZmYgZ5QBVLny1K6oZNi6ven1lp4OTjyV4y6ZAejoqb3C+hrb2ncrNmF70ZAMC9VoXzWZf+xzPQu5XbL4xv2HOJ557Ke2LqeJxJLOzsqUQ47lv4DxZ7tyLAskpErqIKo+gZQuvo042aoX7K72OM2g1O9jZ3dN8SadTmls8iylpq/c+GiuO45pMp6iUYcpMaTaqCBSxjUzAKRvxnEWKcjiMZKnB2IhnOJvtCEr6x8/MlbC4PC85SDKSyOyVMsgwkNzk7Vs35ambzWRQLJbUDMa9ipK3VOghQEPbEXqR8+xhrGGxDX3VCUTW0Wq01ODE2I8sYj4v7z/ByL1aC99/6V188LNi4HrZTgBf//o/x/WrVyz3koS4jxmmAC733FrN2MP0Y1fjtGPgmQ+kgby897q/A9unfX5H5jJlp+fm51CaX0RhYRHpPMH0HrZ39+Qj3+311HT5xBOP4+Klx8VOphrF1taWmK98TZ6FrAcQIF85tqavPs/hOWjy2qZexP3UN7GGAUk2921sbODO9duobFeU4/E5j584gXPnz8lWg2BdZa+CcimPC+fPqeGSsTm9IAm4z87MaC75mkM4j/e1AH6Vb7QataYyyvJmV6OONbGzHsL3NugPcffOPVy7+gHOnj2LuZmS4qZUKoH127dk40LQhEufe6CpczlFKSeXfrgGoMe43MsaYa0pgapbatBlx4aUuBzY6ix7FFO4YPEwAzesHMX34AFc7lT0KyaAy3hO7FvXMOIbrn09gs9B9R0CqqlMWnmMdbFwz7OG63Du63MV5QKu7iEZ9xADzUBck+vV2Lt9y0pPEWRzGYH+jLH77bbi9w9u3kZxdh6f+/lfRCyVlXJSsTSLUdQklPlazWodP/7RC3jxpReVV9Cqgr7E3JHPnz2Ln//5L+L0ubMYJ6JYr23jyvoNNZqdnFvE8fICbt24heWlFcyU5iw+NFNza3tiU9IoarYIbBjrt1Bbv436zWuI1OtqwMsvraB8+hSi8wvoxhNSI4jQ/qBtNhgkFozoZz/oYtSvYNTfQdDZQ3Q0RKfZAUYdp3QA1Nq0L0hqz2SMmU0SwOU+HTNCQjSC4ydP6lOSyoo5fW4oiN0aR1W/87W4gwo84ebfac7mrZQ883/69UCdwteEHsiMtfPKlxoPg6Km5Tdl1h6ur4VLlOFrO/w30/pJmNTigGTnA+yf+74azSHg2Cdg4fz1QA3zUI3wQMJ2iKXr16TifFcLHXS6+Ou//E+4dvWK7h/PodNnT+ODq9fw7//dv1cNh3uh7Fa87UQkIv/VE2fO4LM/9zl86de/gmQ2o9urxhynnsY4yFqOfJxgOb4ax3w9K1Tr5HmvetuHoDAfF7A9XMt6GHDux+8/9zUO3wdrU7TapOUmXlVgWlNjw6nY8FRcYs7Xa6PfbSHoM56qYX9vF/0u8xbmWWaRxZhd5+fAANw2G8zqHWzvVbFXbaA7MDUxNcbKIo7dsS7P1B6oxEY19n/01d86cNkPYt+GH3QUiPsIwD189x99/7MagUcA7s9qpB+9zoER2NneDjei2e8OFVjt2yOqrg8qxB7BwD1qU9aJ8iEfkwMtlLy5aCf85eHPMin2hVg5DzkNPvXf/0Ok2m+6A92CDn264Jsd6GIcsCPbAQcMJpUgktFBBi6BWwfgEphQscMBVEwe7bEOpJ18ta5fSsmFgziTTLYAw+epUzAwIvZtkpLBrR4S9BljB3g6gVHKXofVICWmDJ7o0clKm2PG6c46789J0HZgbKZJiQe4PAtLz+GKrT5h4v0Ks/DuC1rU6Tx9zsMJTxgMvu/fjoHLRE6gCwuJvoPXqpkTvzfKSSfHUSSZOLJO7Jh2fKvtyAgNSlqyREMAdzBCPhpHmgCu2AAR9MZDtIf2mBG9b8loVierT8B8QnBQzsYnxwodQ1FG+OfhYE2BppufAnFDyZ2YRuH75IAJJk+UTF5ZXMFsacZJ1+ZMHo0NsUGAfKGItbU1K2RFDDBiQUhAz8ST2MkfTromrbPaM2zD18m/8QAu5yjvjdiSBGzSad1zfy8IAOm+h7oxxcI4AsCddipPOzePCnzDyTQXEoEQL2PLxJ2SYrw+sRo5TwL6zvZw484tfP/57+Py1cvojymE7ba4Q3sPC5B+fmtN+GsX2G0eTkrCBDBawX7c7csD98kTq8imIrhw8SJiyaQlD/JpIkNrLOnFV958Fy++/h7Wt2vodwPMZJL4xJk1PHv+OJZKOeTScaSzKUQTMfSGZFD2JdXKbmT+u90boNkLUOn0cGuripube2j3hkqWmZhSuk0S1mRHJMgwIFuPnpUZfOXLv4xnn72kYop6xcX2iqsgSCZJJ4ihGwD50gxOnzuvwHqvUlGnOf3W7t29J9YNJeA4Lt0u2XYBVldX0WzU1S3LxwmwOZSIak5bh8PEw1pzfNK8YgUeFrGs2988nFkA4zwsl8rqkLU5YYCAn78TNqM39JUc4dSzlQWXAVmBKtyxEM6bN0S/VcXe5g009zZAzpcKzSNrDtnc2pUn8OqxU5LI48vSv4wg1e7ujopaLJbSZ5Pzhd28LK74Yk04WT2ciPux8d3EnFdkEhjTwtgYBFNb7Y4KNd/97nexMD+Pz37m08iyMYDACxuE0mlEU2lkS2V5h1IyiuBMu9NFqViesG45VhxTju3y8rIKsDWyiJ2HaavV1Pur1xoCeumJF43GdW95LZzsktBTIs0ClcmH+7XI8jY9wVhQkxShGLhDFSjfv/IBvvGtf4O3Lr+Lr4YZuA8IJaZHztExwYHl6thm/m8uhwFcy1jFarOKiWvGkDSwKGMCPLKlPI6dOI3Hn3ga584/gZXlZbHV2X28u7uOre17qNX2xWjpU7a63RYAyQYJ3v90ModapYr6fkV7Q7lYxsL8Embnl7GwtIbs0jGMUywumMoGwS7feW8FCVFV0Wk3UNvfxmjIIv9Q4BUBnMgwQIyecc6fW/NLAHJS8mAz8/OS9OfY99pttOs1tBo19HttAX+JVBr54gJKc4uIJtIIRlEx6wk0ewCfybN8n118IdsAsm957vV7CJz/rCSf6a+LoSXjAmsM6FUDAj8Daw7i9aQSKbGWKCfvFTOGfRYIbC1yPfdZJA1155uEaHTik64mHBYjJ3JzniXr5VB5ZxmDJV1BtAsM9zEMdsW6xbiJeIz+j2wOGWr85QHuOsLDDVZODXgip2ud+wbgstgY4bmlfczFSlq3Jt04/ST47kBUKcXHrIEn0DO54klEeyXPKhZBKY26dmINK8fnkC1QQliHvT4F7o2N5SimIceGwB4Zv0LlrBipgpjkEfnaEko0+WsxlEh58UylkdjKZLcO+LyjAVL1JIL35nH9z+KovNvC9Y1baMVH6MRiaEd7QKmJc5/P4eSn0hin2KjCc5bNUmRDq/1JTRz0wTaWuKq7qlX7hgOt21EEKRSwWryIc6s/h+XEY0i3Chi3jS1BxjEbDscEgR0DCnF2hsVR276Hd19+AZdffAX721xrSb0u1wjfzzASYBgfoBMdAKfmUT53EsNsDK3BLnqDexiNtxFLtBBLjORJm04RlEhICjimONizFj0Dl0z3AJyvve4IrVYUe5UR1jcJXpERD8wU4liYiWEmP0Q2GSAVHyOXiaKQ5145VHitWJ9Xyr3IxSvytHfSrFxDvD8O07T7rHttgK1YtCq2GVON7EHFZmS+CjxlMxrVJQy6dZCpAzYN7BcP3p27JqFo6iFkhnaDKJq9OLb3+tja6iM+jiBPZmjKZJTTqTGSyYiYxCkCuPRTT1hzqqkQMUzgNVlSIgDNbbfWBOEBXGdf4vdfx96TVDgLqjyXZUnDvMQkavnB9S8FEgG4BGwcgOubtSYsG44TgaQo6rUB6jXKslvTg6zXJIdOOesUkpk8gnEC6WwRmdIa0tkZjalY41wnzo9Y8aPq/gSAOeYEYMby3+P5SU9xNQ52+/KLJwjIArKkl0cjtNr0Au871RCu+YH2NgKs3P/YRENQlKoJBA75OumMA3B9wdXtscojYzHsV/ZR2eP+NtTfEigszxZRmqF8/4wat+jRStYL7zn9au/du4tGsy6mZpYNnlHGQ2w6o1JOFOlsxthHThGKcQEL5Dyf+P74HGRWMjbg7wTgVvcVEzAm2tqr4S9/8Brev3bnyPz7+R/9MMR+e3iK/pF+ewDA/QNcv/r+ZJ5Rtts+1EUwyam4V9HflEA2r9/iR5t7DlOzfqBB4NiiY9naEPAkQ4vjUZ6dRa48g1SxqOY5Ps/mxiZ2trcF5rI4zr380pNP4MknLyrmoicjwW6f34hpn4jjxKmTUvsINyQyhuR48xxm7BTOqT0Ll9K5W5ub2N7YQWO/rvnFe3fm7BmcPH1acqFkWPKaCvkszpw+pbyM4C1BXIKAjN957zhSD8pHJ6Cjk/X2PrieiSsgVGwqi+HJ7GvUmnjvnfe0vzx56SK2tzdQKhSwvX5HcQTPIu1z5lOjPEVsPTfXDwO4k5qA8nkP4HL9s1nKGj6pJqBmbxc/829846YHvr0vLr+fgM+qz5BVXdBYsKm0Vq8KwGWTmTxk2Zzrn99JNHNm8e8oX06/VTVGO/lu6ye5H8D18b7FVZYPT5q+7ZfWuO1ttZyEsoG6BnpQpYPxJuOqbqeNCgHcazextHYcn/rsFxTbpfJFFEozWveM025+cA3f/8538cZrr8sXVHmt6lVmAcA5fe7ceXzhF7+I1TMnsdmq4NrWbXSCDk7NLODc4jHcuXUXx9ZOopArOQDXVhdrS/S9jZHRqTfOxqceutU9dHc2kej3FRtnZheQmpnFIJ3BgHsslRN6A+XMw2EPAQKMB2OMui00a9cx7t3EuL+LGG0eOowpW+gOomj30+gNMxhGaQVDNZaBlKQSyYzWqc6gWBQnTp3CsRMnlD+LFetUw6a7gmf82VflZmKGul0jVKs5AJL6HGKyk03lkifbjQfhrcDnKwWOhOHjVFc/OPJ1ptdwJGCqHCYEHnuk0dVZZV/gGv7Dfx/OxQ+jkx8HwPXPY81XIc/qIwrF1s9wsCZ2OCdmPfTqu+/jm9/4Bm7duC6/9bXja3js8Qu4cvUa/vzP/kJnXobMW6omMG5ya4T1gePnzuG3/t7fxVPPPI14OqUcxpq0bH9RXOHyTCN1OEawuy7FKq5JRJZ0k/X38FPoPxdc/S8BwPXrgjEPY3TlnMHQZKgln0zlJ+a6TfS7bTTqjDv21OBlcvomoaw4gxZm3Jf6tIAaYK/axPZuFft1NozQfsABuNzLtKGZpY7AW9ZZ1cAXw+9+9W8fGPgPA3CPAm/5BI8A3I8URT160E9hBB4BuD+FQX30lB8+AtsEcEMfk4kYmpEHHnB4dz2q3vpRAdwHXd7DgN1Q8fZQHff+ZwsDt+5A//ARAf7wm/8S//Jb/+pAp6RnJZp37RTAFTeRARwZuQ5AkAebS7wF5rJrXfKe1g2oYowDgO25rCvQgLOIDjX1/rmAw+S/PA8z1A3o/GyjQzJwgUi7p67uIA4MUnHJP4s1w2IQO7d5nZTnY2XDJQ92oHuvEBdIhueDOy19IqqQPcSQ9dfon4e/M4amfXxUANcHlEd9Db82AXMWjQWeD+mV6djCBwDckRIM+q6lEAVFXWPybjFJt9Z4jPpwIIYCu0iTYyAXSSClADUi6eTOKECXCSPHitJ+TpaHjIHDwIwlXFM2dfj3fgym9/egPK/GMwQW+mBZ88X/PCSfzNgzGU1icW4JKwvLSvhTySQy9A1kAYwA7nCkDnl2Cuteq9hrLCYW55V4huWTDZqcFIQ9QzCcAPjrn7AHOU4O6GFiywRfiai7735O+fvv54e+DxVi/iYAbngsfeOAdbFTQjhuxQFKRQYBNne38cLLL+ClN15CtcUO5AfMS5ZAHQM3PG+tJmkMFsKfKoKqkDBEpEcAd4ynTx9DNhXFmQsXBOCSnWJFAPqzjLC5U8dLr7+Dt9+/ib0afZboCTjGajmPC8eXcGyxhGI2hXw2KXDExsT1O0siMyLZy85wjK16G29fu4M721UVesWqUCBNgIX+fAYWydsxFkUmk8Kv/PLn8fnPPYtchgVGFlMoyRjD1l4Vm+zmB72EMijNzAnAJVOFxScWmmZn57Ah/9eqOux5bXfv3lZzAO87C5q5dFZFPj/vw+oCAq1cgwh3P7Jxwh3o3pONxUIWsfg8nGMsOvlOeQ8Mh9fSdJ8wCUz/4fcjz4Sl+oB18cYE0JKBG/Qa2N+8idrOPfMNdeuBTJqrH9xEtz/C3/ryb2jMCVbPzc2ocLC9va05bgBuUgkM510YwPXzPrwvhhkPB/YBx8A1Bp99tlsdFYUbjSbee/ddrK2u4tTJE4brcH3FY0jTyy6VRoKFVRYVKR0VjaLeaMoHyLzPjFHui1lk4FLaj58sXvE6WByXR2qzpXVDBjWZxSxQElSXD1qSssHGjjZ8zwAPsZ9dksaxb7daxiAdjcRauXL1Kr7xrW87APerzgN3ciAfcQx/hGauyeI9+OcG4P6O2+Nc44xRmKzwYciIxiiTSWN2bg5nzp7G45c+gbMXLqI8u6D3jfEArUYF1eoOms19dDotAdNkmpLh2moQFKS3agLxSBy7m9votpoo5fJYmF/EzOw8cvkycqU5ZBePISJ/Qp71PIcPdfwL9xii226i3aqqsYJ7c1/+xcRmhqStYuwYFUZsI1OMwGofc0tLGMYT5qtOAJeNFN2OgBWC6izmZ3JlJDMFIJ5EMGbSTPacZyDYGE7iF519xn7n++13yb41GWeyecnUHtIjiZK8lNCLENBho5prNlN9dSjJYBbIeC6RjdajB6sA3iFSvF6qhVCilHuq2Po6ZTQ+mq+SMrXv2WDQ6ddVaI9GkmK8JeP0CeRZy2Io/3iA0YgSmFWMgj1EUEUq0UOKwFqSb901JJE15OMuvp4vMoUwfiv8TRVAbE0GYoXYYLl5Lza0fVrTmDVgsLAsKV75mtr7UXOcK2BQgpDrptPuoV5vqoGGa/fU+eM4cf448jP0/uUdMaloBSvDCIL+GM12D61mG21Ka/e5rvne2ayTQiqVQSqTRDpHD/UA4wjHo2M6ukHEpAsl6TpUzGMAbg/pThTBB2Vc+48jVN8Grt++jVokQC+RQDvSw6hYxfkv5PHYF4pIlCiLzMaOoV6fMogeV9O+7KwdnLq1q1cbGy6COPKxBTy28Dmcmf80CsExxNppoO+KbVGoYY4kn1wyozk/GPUQ5OKobdzBuy+9gHdefgW13RqSsQyiMe69PBMHGET6GMYD9OMBBqv/H3tvGiRZdl6Hndz3pfbu6n3vmenpwUIOSHABTBKCJTJEhuywwyGKDFvgH9MOawv9s347wqbtkIOgbFqmQyEBIkHBIkWJgkiQQRIcDAbA7NMzPb1vtS9Zub9cXjrO+e7NfJVdPd0DEAgFoxOo6apcXr53312++53vnFPGwrPnMSqnUe+uo9W+g35vFaMYlQsGSKUISLoCyzTBSIIRqhFwBW4Eb40Zr8KIzhDNJgTgbmwG2KtT4SKOuQp9yYFyjtLJ/ImhVEwin8tIqtmJ+DkBRtsrCAh0cSgLd8wHl3OSK4iQhzDHI1kJxg70RXA2jblEv4qQTG9TcYaDb7muqmZF0Q8VNowtZQCu5TVNJppAPtCjx3s/hVpzhNWVNgbtkVi4BaqByAcXyKTIuh2BYj68bsYWaQfgqvhUyXMiM44FaROtwTIO0BUbmNLajoWrtZ9sGcrpyU/UAFyyb1m4yviaiUVjt1sBBe+HjQfzehakHXI+tfFI+fHhIIVmY4hajYxGK8piGzPxyyK3UqmKRKaI7jCOUnUe2eICEomsmIxUIuFhPStTx2Ss4GJ6zl0EdxijdFptsVPJWq03GlLfYGJTEsauoIuMN14D50DGN5zTxFh07K/l5aMqJOk22zoe7y2LXaiQRGaZ9k8EcJ3aANPRu9u7+qEE/ezMLObn5lAoZZHOpvQ9ZAYWK1Wt14xngl4f9foeGu2mrotFFgRwtaWQCorN297r1AqMJ3sTxVdun+eBZ14f74kH9e6ubOD3//gVXLl2+4D1HCCA68oy973+ULLroYzs/ljAvz9aaf5rv/oruHn9fdtjsoCABQ16ONlTWdZY8t6UUtqKfZq8fyz+IKBEbryKqZJiyTPG4dpp1RfcM5m/Jq0pimQrl8pSriCIuLWxKZUYgvo8PsdBdaaC5y49h/PnzyuxTQYu40P6MPJf3t/lo0dw7vx5pxYUKsaVXYhT8mDbTgOabHP2PTJwt1Y3EbSN0U3Q+MzZM/JwpAUHix431teQTacwPzerosM7d+9qvCwsLKpITUUGYno+LBkaBXU8C1cSptnsPillFasnPUiTwLA/wr27K7h18yaevXgB/X5X59DvtLC+umL5DSdP7a0PDMCdqGaN91wOWBnPfQcAuIwzjYFrAK5n3vrCTu8tHC2w8gAu38PxyhiYbc31vcZxUqddhslZC2R267uXYOb5TQDcRY0zxXQuCUVI2n9/NJ/C61CsoY5oUrL+fX5/bfslixEtL+RY0Ik4KtWy/JM557Cgd31jCzdu38Wpsxfw/Ec+jlgqKxWeYrmC0WiAd69cwe//m9/DW6++jnajYYWMfLCYJZVEOmu+w4lkGueefQYvfupHMCqlcGv7Adq9NpayRTx79Aw21rZw4vgZFHJFJ59s87qFJDEkBeBSSp/RCotQuxh12gjbbRUI50szApZH8ZSUFjjHcp8UDnoYhT2E/Ali6Lfr2F57A/n0CmLDdcT7IQZd7ptbCHpxdPu0E6pggLxsBDhfs6CUVhuawzi/Z9ICcA8fOYI45VUYewnQ98piTl3MVcd5ANf7Mh90T2wvGykC9bOLU+jS675gKQrCO/A4CmIybzCdE/L33j8f/fuh/JLO277P8oCTGdTigsncHf3eg74jOhFPA6u+eOOgc9KxxtK39v0HApIOLI0eY/raOB/8yR9+FV/+rd/C6oMHsgM4dvI4Dh85jGvXb+DV195QkVI+k9WegeAsfcuZg6F876GTJ/Hf/b2/i6MnjqpIjffbe9zL+9i3V+Rix4UpzK8ql2f9WeU+7tjjVo3WAk0dI9p+09f4YQFe3y4H3RP/3If9jumF2EVjUwxcK3YxADdEj2PTAbgjqir1Oui06iourtd2BOCyBzLHyFhAKg6Ma8JQcUY36KPV7mNrtyEAd6/VwUDFnfRbN7UbEyqkhQnXXAbdCdn/xJIp/IO//bP7TvsJeF3u/fvjhOXlY09xtOkO8PTv70sLPO1435dmfvol0y2wsbH+kCvd9H7qodTq40Dc7xbAtejg4ZvlguXHArf+kw953j7Z/ReA+6X/d5I0cUH3mDmlBckSKp7BYhWOBsKS6WGALxexhMm9OE9TvUcMXA/6TfxOBeAmmZhwUs16rzF4dM0CKScJagvWWFQZMwnldhcppoKzKQxScQydKgglwJiA5ucJMInxMM5rTxyOx/HoVDM9ClSNBr4+0IiCYAcFeSMycF3wZ0mCiVeofndJA38KUaBRVbbaCE1kT8cSymOfUoJntlki85a80BxBXMfCZSKpC6DJ5JA+E0OGlc8JJuXpOTZEMOgroSixspRLMFlGyG3YLHj11x8FrKLBqq+ythhzck+ngzN/rGhAPa6Qdtflk8EMY/PpPI4tH8Pi3IJ8mcmoYiJYleUKtBOSZmTVtXnBWPGAGDoOrPfAzmSzYIkM38f9dUTPm797AJd90nvP8nmxc508HI85DRBHAdxov/luAFx5czofOUq4KpnmJMLYqwng7jUbeOvdt/Bnr/wZ7q4wmWGPhzcfBnZFK+PH98kxcLV1UvczQCIW9DETAy6fOoZcNoETp09JYpf5V0p9Ueay2erh7at38Oqb13D3wSaaqkA2Rng6DhSzacwUs1goZbA0U0All0Exl9UGhpLHBIwY8LJUoT0Y4d27K3jz/TvYanQRT1LWjH6mrKBkbzXQlqyNpKRCmaxI4Ud++OP48R/9QVRLWd2XRDKHjZ0mbj/YxOrGtjaH9E5dXDyM0+fOy9eLFf3z8/Oq2t9c38Tq2ooSU0x4XL36Hp577jmQFcA5pVIqj4s2omNBm0ttjtzc5b2JrHOpra3YwxgfTGTxOSZYmNDi55k88n0ymmCKArheko2H1fW5fqG+EQ6NPcpkg1iMQwy6dex4ANcgLPSHId66cgVvv/Melo+cwF/76b+uQggC1LOzM2pbshv4IFOVyR9VoDoPZt+Po/NfdDPtx5kfT/rXJUlNstY8/5hEYgKYjBsyfZYWF5Gl54wvEEmlUChXEE9nMIjFMM8iDYID8QTabUos9sTIoUwuj8djcWySgbu5ual2pXyctZ8xEwjYKsnrKmyZbGHCkO3F5DD7onn7CamZyNRRTMF5/FLe2c8pBuBexxcI4F4hA/eXxMK1Jf0gFYzHg7fRJWk6NCCA+4/+4X/rKq0hqXzvgaX1kqoQiSRmKlWcOH4cz1x8BmdOn0GmUEZ1jrKIJRUW1Gpb2Nh4gCBoIk1/Lac0wHmNAAz9mQgocEPbb7YRNJuSp1ycX0ClMot0tiAP00S2iPz8ISScp7BP2EXXUTL/wmEXg6CLBIGYkHLme2LHZcjCGY3QaeyhXa9jEASSXKavWT/oqD/MLi4ABLtCAnx9vCmVbQAAIABJREFUSRkrMe9k5Sihn+P3JzNAKkMnXdswqzjMNtOKAXyRmCu+odcsGbcEgymhRUktykgTwJXXcbctP1rOK+xjaZ6DA6RUnc9iMSfTz4HfG9BvVhR3FHJ5zVOMlagYwMS4FR7ZumWMO7JmTWa00aihGexIpjGBLFKJghjIrJWLk3EZ47mwOnxbv+dyIfJZSq+F8k811S5TG5jYAzgvTMfElbzYVMC7L+YI6ffmQF1JODp2jmQWJ4lezotk82idY+JQBGsHKoi1bG3PuY6evu0WGZ172K3VkExlcOaZMzhx4Riqs2SWmAcfsfKgHWJvu4HVlS1srm+j22XCeoRum0xeqi7Q07iM8uwMFg4XsbCcRnVuhHyO7M8YRgHPJy7ZZLL0+wSExeztItsbYXgvh+v/voedVzK4fWcdu6MAQSqJTizAsLiH0z+UxYUfqSC/EKIfkqFEEIfzHv+13+UFLADfQBP9TYBEMs9cA1KoJA/h0qEfw4nyR1HoLSHZzSI+SiKm+ArohwT+6e+axpCKE90GuqMOGrUt3Hjrdbz32uvY264jk2QSqai27NIbfthFP9FDkOijPZ/F8keeRWwmh93uBhrN2+h3V4FRA6DssMg5xh4nVsUxznnNfkwa2DzJzRMsaPex1xhhZ3eA7Z0BWq2BlDLmqinMFEMUM33k0kOUCgkUC4zBCASZD7SBuC5+dxK+crGlPyFT2nHKEjP25zoo8WP1HY5RWbe4JK31TSv89P1URQFOYteYtxPPWZthzSLBYQYmraz4z8nmcd0axtAdpNDpJ7G13sbuVk8Fj/lUEvkskMsAmTQBXAK5/CGLlQUbHJsWz3KvojYTA1dSJcaI1NzixoBj2TFuZ9GGQOY4E4DGnmIij763BG+JpjP9qmQ/JYgF0DDWYpHGwDxK3fpBkEDrpq4pgWGYQqs5Qm2X44ILkwHnlMEtl2cwM3dIKiNI5VGszCKezCkO4/pIJi3nICm4OHsJMchZcDY0v9gGWZz1hmSUOa4paavisGRSMQrPlfGLbBA6HcVlXGdZ4OLrY1n8wPefO3dBwO3u1ja67Y7aUIWpBAsLVgxnKk4xWROwmKbTbKktZsoVzFZnkM9RLpnTyUisUMZvBHG4drDIS8UWZLP1qLhjMRVBXJM1ZEGxLxq2e+iLvTwrx8cztt+04tT9hcZx3FvZxL/74288EsB9SQzccRQdXcInEMSj6DQWpUegiv1//dqv/q8CcBVDxemvPAFwowxc/i7tIQF9PbTaXdmRdLssSCFQbyolGcol53IC5piU7nGfyr4goDGmtapUrUpimoBCk8Vwuzuy1uDeWpL3ybjYuufOncPRo0d1BWR2Elhln6AiV2VuFpdfuOyK7GwcmYIQz6k7Lq71+QK/b+Jx6GW7ubqBfqcvJtTykWUsU2Upzn1GS0WXjFfpW81+ShYwgV0CXozjfdEl+9kHAriaIy0+98W57D8euE+yIF1AGYc8bVkSaDc6uHnjpuIY+vIO+10U0ilcf/+qFA+s6Jq31NngcH7yXtkuoIvG97r743yAK9yQZLKpfBAQ9hLKfq7wHeyDGLh+T0EAl2PRM3AJsjP2lr+utxxwRZV+LHgAd35xcaIK5DxQ1VMdeOe9N8cenJwaeS1UDnN7H+vdE0auFflZwT3HteTfkwnMzplvMuWd2UfW1zdx+959XHj2eZx/9nkBuPnyjGS8V1fu4je/+C/w7ZdfASVqOZ8bgOsUsWjFEOc+yECvwkwVZ56/iBOXL6A+6qIeNDATT+PyqQto1No4dfws0il61PN/VorjVzYWyDN3MuDanRih3mpIjSZDeepSGfl8CdlkXl65VCFhcSLny0HImKXPYA9hN45ht4XtjdeQjN1ACpsMGDHsJtAbtNEJ4uj1CwipcxUW6Fik4qNsLiMgj7EuL4U+4SdPnRIzWgXrukaz2LF107FuHbAXBXCNNDtJv+8HMR8B4EZ9YrXYT1jUPrfg934CCP+iANwpdut0jsb//SgAdt8EPPWH36NM71kn+SHXFk4t0Pff8WG8AMcHALjjNQTAG6++hlf+/CVsb21qrZudn5Vqxquvv4F3372qPWeB5IRkWjN4yoGsBOuPnj2HX/67fweLy4dMFY+5VJebUW5Q1gQWQxlxwZUROeszxeaRwk27R7ZS7CMVT6EyHxagfRz46u/X/r3tVPHS1Pr4uHOYvscHA7gWu1tB1lBrHQtEBizQpYxy0BZ4223VUdvdRm13V8pT3KspfkgyfmPMNZIaDyWUmefa2mmIFFBvByraSKWzTkLZFSpKqMAAXBbsqeglmcbf/29+Zt9pPxmA+3DO4CmA+0Ej/Olr38sWeArgfi9b9+mxH9kCG+vrEx0R965pgPTA9OoHgbh/EQCuRUL79n/7vCkfd0+/Q/CWhyWA+09/6zfGrMp9SXcGa0q6mN+pxcKsKp9schMusSGAgrJ9LiEp0FegLD0XLJj2QY1n4grAHVcR27E9A1eX7NhsY4CPgT5lGhnZdin3FyKez0qOjr4nTHokGUQHPYS9AeLpJGLcULkkt6rRxsJTdn7GMnR+oGM5mkniPhoQ+U3XOLnk5XN9X4p4Zei93DG794yldj2r1zFafBDlN6/RhCoT7b4NJIHjt/jeq1QvW/DOTVOKPo5IIMcqPgI63EiQnUmPMGUdR0hT4tJVbfboEzcaQs6DYt+aT4OkqJnQn5aNcWCgB5migOc4iJ8K8KcDt2jb+W6toFKsbceqcOA9N2SVYhUnj52UfLIYuUzMOCCM101PTAK43KRaAa5JitEj1W9QfHXyJOinR9t+fyQvpRwN7rmJ94UKPuGuY1LeUxK4Xu52P1M7ei+jm4RJtbKriIxujlxj+M9GQWcva64h4ZgPBBjkMenA8t5wIB/ct959G3/y8p/g1r1b5k97wEaIYJZvm+mA2mSZDezn70ykqR93+5hBiOdPHUUhn8HJM2eQzrLC3fyZmKpd29zFy998F+9cvYtao4M+k9vq/zpzjc8c5YmLKSzPFrFULmCuVES1XJJ/LRN1DIT7oxg291r4xlvv4crtFTR6I8n4ilnKAFygycgYJ/Sqc8UjZE9evnQOn/0rn8JclZthtlcSf/S1V3Dt9gMxu5hgWV4+gtNnz+HkmbOoVGeURGX/IXOztlPDrds3cezYMSU079y5Jc9QJjGLhYISROJZ0UsmIgGue+QAXH/PuXFSOztA0pgpVmFMRqixbuyHfUlMPsfo/yAA9yDmK99PEJ9JZ/Z/+U0jRNDaxe76HTS3V5RMZ5vUm218/Zvfxjvvvo+f+MnP4Ec++WO6R0yClcslsXm2KSU0HKJQKCohKsmyXk8JOD7v+2m0/4zn6ch8GN3cy5ty4GWUCRz00e8GYvewbShdyHM3K9EY4uk0yjNzSGZzaAUB5heXJKEsJlGPIAPBx6zkrZnYIguH95E+vkwk8hzZpjYGLFHEpC3vAe+XsW0S8uJttdu6n6VCQcxVSeCNPczIIkspuc3P0ffNM3Dph3z12nV88be/jLevvDcGcC33/r0AcF/DP/qHv2wbdb8bp8zoaKS1MZfO4MjSIbzw3PO4/NxzmJmZFYjQGQwkQ50pFlGr1/DOlTdx584NpNJxHDlySMA9WUtiThjlTdfLpG1y0EeRvnJMphdKYrcikQGSOfMlI+NrSg5xnBQnI63PKucdAbIzlZISk5QtJ5CRpVxls4X1Bw+wtb4qlq+uI5UUmFGtlHR/EynKjcdVsMSko4G33BjbRplsoUQ6R+oFRvGMzlHrmCYf8wOnNC/jEMm+yhc7QLtFv9Ou/HfpocoqbPrE8daRdUspVfo98ruG8ukk0JNEhsojibhYy/JdGxgIwzmClfQEwfm8FC56gYEO9ONl4jyVGis6+HWPDOh4iqzjIWKjtAF+GCCGFsLRHsKQkro7yGV7KBZTyGTJoiJzzvx6PbtXqRkHQvixx6SRdRY/F9sA3T/HGMuWzGcVQDmmvJiABHhcnCT/WSkl2HMGntn7TcLNF3tZbMd7RRCXUqa7e0ySdASqnr5wHOeeO4nKXEmKKXube1i7t4WNlW20ml2BpUyWDwaUZR2i1SSTt4295hDN7hCxZIjDx8p47oWjOHfuEBbnC0jGeA4EuroYDnsYksUiYDVAmjLL62nc+moP239awq3rm9getNFLJxHEB+jndrH8Qhznf6SCytEYgrCjeYbnMaD8YQixcA3AjUnKVjLPfYK4BuTy99Ewjhzm8OziJ/Hs0icxMzqKVJCj7gNimSRGKRbHxaSSgg7l6Dnk+uihg0Z9G/euvYd3X3sDa3fXgDCJXLYoBhH7UbvfRoAOuvEu9koxHPnYJSSXqtgNNlGr30a/vQKEDUDtQAaRMabljS4pYvbdhJLC2SzBLc4btD/g/aFv4BC1vSG2a0O1eamQxFwljmphhFJ2gHyahQlx5POUkk4i5mSRffES1z/NswRz3Y/ZGLBPhBoz3E/ID92tRaZ2PEk6+nhFHm6M5Z3Et3x7pSDBMNWqNY1ly88bhGxax5bQHsuZj1iwBHR7cQSDFBr1IVbvtxAbEEBPIJ+NCcBNp0aSnaZ3MJnLGt8q8uMeyBj0UQCXbekqTXUtOh+1uXnSSUxcwA33SsbiIGhLxSH/M6DEN9dDp+ZgEu0EVSQI7QBcxuMpFZMZ4Mg2STsAl0AHx6HFs8VSBUvLx5DJl9Huhiraoa8224j+pQTGul1T6WCcIdaIQNeRwC8Ba50O6rU9rXEqynD7F7JmZR0Si2leYwzggTjOaZzbpDAi6fOhADrGDs8885yBbZJEHkiSNqB9QrutduJaTd9VzvP8LhaJsYhn1O+jnC8gRwaawAve/1DzMNeMQqWsOZXlGXw+laH2EM+toz5DYJjS9sbGteJHTvrqO2J8m/KL32/xOVlL0B/WsW/HHrGxGO6vbeGPv/4G3r/14MDd+H4A13Yy0cd0gnv6IN4f2D8fZfN+/vNk4F51tQ0EcSOfdvYJmustLe+sH6yIgcA2AVxaTqjorW+KTtw3cW/OvkFmkFRM5Ck+kipNgXF5taoCKkpLN+o1AbkE2cXUZJyWTEihhd60R48d1XHJnN3Z2dW9zZeKuHTpEk6cPKE+RyCN18XYlz6DAiOHQ5M6dukPjhv2lwf372NjjQBuVzHM8RPHtXbytdrenkA+7ifSibhJfTca+n6C+gRwjx0/poICzoTRgvLpAjPP9GOLyuc8TZWHjNjJ3qs5Ti143U4WAiSkFEGlnls3buDsmdOKa+ZmSnjv7XfUV3lNYwDXA4quNMXmOgcyjtM+3hLJFI9UpOkklD0DVzE3VSUIBkYKv33/9XE5/5bagoroYyjkC/J05thkQR7binEyY3mOb8++9X3ez8Xcj/D+k/FMNqvazecuXN/Wez2LWPO0nxKdDML4CdvX+32QCmKcAptyQ1wPk0ksLMxJBakb0I+yI4b13fv38ZEf+ASOnbmoghQWdBaKBfzbf/1l/N7vfBn17R2U0llZQpmViC8OIlPcilposQHGXNk4li6eRPnkEhqDFjJhiI+cehbop3Fy+SxS8bQDnZ0svqYMW8u48AxiQDccYH1nSzFjtVxBuVLRdyRHCdZNWdzE4kOC72Hf8hCMDfsJhL0A7fpdhMFtJIarGHa2MQp6ApV6gxx6/TIGQxZYptHt2Rqeo9d4mmPHbAJYuHLi9GnlPBjLCsBVPMY11uxzvLoC18XJ/svWqzGo7nNXXvHOs2x9lsmr4I3VW+y7xoCwA9uiILCDEfczcNUH/Ods3tL7Isf1f5tamQMkx0p845M2sYB9x/LXN8kkjTHAcd/zwKYTG3CNsA/oPOC7DP/2aoBWFDb+jHE83XV4UNzme+vnTvVGYCvwe7/zb/Ctl19WoUm5VMKZM6fR7QX4s699Dbfv3JWKE0HcBOFvetzGzP6kWC7huRc/gb/5C7+A8kxV+xyfJda3jfdqk3PVMuf2urbm7F8vxlvGcS7R7QUOyPUduND9R/TkQ6DxuPzPlkqCrlZgScUnxvLO+kaqM1R3YvFuCz2qT7WaqO1sYa+2qxwRi5gI3nJeYgElj8Fip3Y3QKMZYHu3ga0dqn70VETIIgvvgev9502BxawzGKdQAv7v/9c/va8FnwK4/xF1qKen8kQt8BTAfaJmevqmv+gWEIDrs7mRg4875FRRkmW5xv/ZfzrjldQv3JM925NNyo++uuj5PFEbfBcALsFbgrgeqJoG5ZRwUUAQYeASaJVkcRwJenlRso8Ahpc0lY+uBW38n5dLNgB3wt41ANcCNtuAetkUB+T5yn5uRlyASRZmgiyYQYhRf2ggbSop2TwmC1mJyaB40AnEyu0zp0O5rlxGfq/+nspr1wWr08Cs3yBNV4CpJzzBzfXv0XEc61abMnefGAxwoyblNdePoqw2JUSVsDJg1r82Ee21KldVZHPT7di9ZDzkRhCAK5hJ0rqhKvflNchNt2PW9sIhCOByU8KqPkq7saraM2fM1+vhxBrPzYOd0b7i+2m0en0cVh8AVEb7dXRBGIvmjLhdjmNhdgEnj51CpVBW+zGZ7qVoKbfLDRRZeAJqlMi27IYHcPU7E2MR6Wyr/qVPo713mknJa+RzXiqZv8s/o2+gMI9F4JQbfZ8ciPaZKAhv0431b18oMJbGe0IAN8oU5vGYRBGD07HWrdJ4hJ29Pbzy6iv402/8KVY2V8YJen+Ovs0J4B50b6yP2qacG1eT1zL2FTo9VEehJJSLxTxOnT2NRIpJH7Yt+xdw9eZ9vPSNt3Hn3ha69PcTy8Y29moHjJCNAwuFNI4tlOWHO1PIYa5awcxMBQXKsCZSkn27/mANL71+BddXt9EZUj45reIOgXdithuAK9a/gFy+J4GTxw/jZ376p7C0NKf5p90Z4J9/8Uu4t7apQJusjwsXnsGzzz+Pw0eOCcCVzFYigaNHjipZdfPmDSUW+djYWBODgK8THFRiWsoDpjTg+zv/FqDOJLZbNnTtkvBzkmECfE1+nv2JCSxK3fE4TDgyYeQBnX1ziNtsy09LBL8JMO/nLv7LpLWNHyeYNRqgXd/C7vpttGsbSMZGYqfduncfX3v5Faxv7uBv/vwv4uKFixrqO9s7JpGYTKJW21WijqAqPdIsuWmya15qzZ+j/3cawI32fbWJr/J3SWv5bgaB+jITZvJ5cnOsEotMIs0vIlMootnpIJcvYnHpkLooP8O2Y3sS4COwxOQek3e8FwSj2Wd8QRGZaHaeLCSye8AEtqTlwlAJbHq8EZQrFYsG2sl73Nqax+H94jHoEet/p8zm9Ru3BOCaB+4v4Zc+97lJ8ctDFWEHlog9cpmfDj/eedMA3Ml8wrkoJjbA/MwsLpw+i0sXn8WJI0cF5gq4TKflb54tFsUAvHXvNq689zbanSZmZ6qYna0qwcrrpx9xp93FoSNHcerUaaQJOpC1HIZiDMYFkCYF3FKmM0mAiR6HESsB72VnCb4Q3VYNu9v3Ve08W7WEF9mpZM42mm3JEa6vrKK5V1NVNEF0FmWQCXbs6LLGpdRLlUEUtK/kcSKV4o0RaGLALXWEM8jki0hm8lrLLGVMxpdj+ylrb0Un/C4CFRxXlGEneFvfq+leqw8wmZsm+BJT4jugPKhjZ7HN+Xn6YrdaDfULyvvzh20mhQsmXaneQI9517/YxwsF+i9mHchQcnLKTPjFlAAk03kUBugFTBSuYhiuI53uoJiHACeC7smUxWWWo+HaMvk7WkzF331RCMewMTXs4dcyvwZKnt0Vxwz7BiwpQRuJY0L5qNpYiv5E11k/zuw7HDuS8mW9Aeq1QN7b3X4bpy+cwvHTJ9Co1XHvxh20611jcDgmCcQ2pH2BAaVBd4C9xhDr221sblN2cIhULoGFQ3n86I8+g0vPH0KpMgQSBJ+aGJGBGyZNGprXsp3B5jcT2PlqCVffXsF2r4leKoVePESQrqF8OsC5T5awdDGHfqzpCkUMvB0O7IftRytPikAYI5c2DpC0puSeWVsUZHEk/yxePPMZnC5fQmFQQWwYQx9DDNNxZIoF+bAOtrYU0yQycYzS7KN97Kzcw1vf+Cauvvku2ntdpFMFsZY5bgP00B420YsF2M0OsHT5IjLH5rE3amCrdhOtvbuIDZuSK1fxkOJdRnIDV2BAJneowoR8IYV8zgrA6M/XbQ9Qb/YF4O7uUdobqJQSmC3HUM6FKGVDVApAMZcQwGlKOeHY59D8351En2Q0bbwS+2ChDvtWPk/ZZc69xnByafIxoMG+Mlb7UaxMn2grIlPBgA5qRaV8cB1k8ZXGufYIVjTAvYCK9jjGeb8oQT2II+gl0AsSWFtpo90MkUnEUcgZiJtOj8A8eSYVcxLK9A9OSjGAHrx+r8OJyLxwVebgxqCB5Yp0lGi30kedu5Lo3BulEE+lJbNJaW8VAYB9iZLJ3uOS0skevDUGtRSkY0kVY8p+IExgFGbQbgG1XfqxE9ROIZsrYHb+MBYOHRHjmGMjmy0g6JsyBedbFsDxxKlCwbmezFmCrOzTZDWyYIfrWrvZRGOv7jwYDchKsKCGMoIRFQ4VqAwGYt8yfmEBEM+x3aZMbldx04sv/pB8WddX13Wfs7mcjrO9u4PdvT197uSpk1qHVAjA+xV0ERv0teZQRpn9la8RjOReh16A+XIJ6VwOXRa/UVa5WBb4Ro9eesAyPmAckM9TnYGqGrRcsfvFGEf7Weclyuu3PUHSioNcvM/XGfPzOq/duoevfeuKlFwOehiAOwXajoNsi34f/YjCtfuJUfwMAdwbNwzA9SqxBlRMjmn7Z4NQouCE5mUC0v2BQPxOJ0CLQK6Kcuj3nEE6k1Mfk6S6QqSEAHF6oPLecixxnaO1CO0j2Jek/KRiiqSABgKmisMwwsrKCuos/EqnJHt85uxZi5elzmX9SEzcVlvzgvoX+6YDaExCeQXrq6vypqeEdqlUljwzGVIEbznfMPail+Feraa9BucAqgKJgXvsqN1zV2zpk/0ewI3uB/1aaEV9aRX20aeZwIrJfJM9b/GDkvJIoF6r4+q778peolouYvnIPN59+22W6bgCDBd3qJDDsVFdsVN0/fUAqF9nDcDlgsI5wRV3DKxoUkUcvtjD5SH8XtM8cK34wCyteCb0oCaAW1F8Z221YwCuA4JVoOvGgS/M5PlxjJANSxCXY59XbVK9tq+LEg6ixenqlexEDkDzgKEHtpRnGgO4RgSQ7UIiicXFBbG62b/qzQ5WH9zF6oP7+NFP/yTmjp3FMEkAtyS1pV/93/4XvP7KK0iNgBLjNEnPGpPXCAbEbJOyvCkWy6C8wkpjG/1qGkc/cgGteIAw6ODZ4xcwm1vGicVzSCl7RFuG0FiLVNRQ57BCeTH9R+YhzvO2vVLKiqgd69hAcWc9pKKbvgG5ihnIuG0BnS2MuvcwaF7DaLCFoMfiwCr6wxn0h0UVHHV6VGUyD3BZ2DBeGAHV+QWcOH1G+1ZJtcZdfoPFLU4i3QpWHJy6L8ewf++xD8R0/u4+F2c4Z8QDV2PTe+tOFDKs1Nb9rZvtVV7cc+Pz8Kps1vsnYKw/T5/7s3V8H6jrUNloXGvHeBjAdYGtdb+p/Er0mBMwll83kX0ez6pjgNnaQQBuRBbcrnOiTGefsxjcgF+bnVmQ9E8+/3l88+vfUP8sF0p44fJlFVB845VX0Gg2pDBgZAArGOC/HL9zi4t48VOfxs/+jb+h+U9F2b4tXL+cFMC5tpDV3KRdPNC8fymKClNP9gLR9ekhcHQq7/m41/392TfXTS2AjzvGh379IQCXMTrtVDhmTfWLseiQReiyCqIlVBu9dgvdZhPbW1SyqTsA1/xvCeCyhzNvwtii3Qmw1+T+o46dnTo6XardOKaui01NBYneuaZ+o+I+qrAkc/h7v/hX97XCE6STPQix73NPGbgfEE49fel72gJPAdzvafM+PfijWmAM4O7f+3wXDfYX35U/NHjrWD6Pwpkfd3FRAHcafFMA5CRu7HercJeXThTAFXBrXrjeD9dXoXkA17zc9gO4jI6VeFTFmvN2cH61LhYcyxu5eMUSPJSsYNX9gAwVF4B4do0A3D6GncDYL6MB4rkMcqWCY5VaVpHVmgSE/EYkCuL636PBxzRY8UGBSRTkVTDvgJwoSKsqXfnd2Ybb/0Tfw/PXxsCzhCccXJNWFiZsgj98DxnJKVYlkz1E/z3tsSlbxTfa9yhphNB+mHTi98uXi5Ww5k9jWLMFH9PJYA8wRcFb/h4FlaJsVrZTFNjReU5JpfAeenBToLZrk1Q8JfnkE0dOIJs05qOAFVXEccOexMzsrKr/mQRQMCvGjUkoW5W9bTqj3zupVN0v9TxmATtAb+x168BXHocPL5vJ15kkUN/0TGufjIv47k4DW48DcAXGUd7KRXfTAC7l0ZhUYruZ74bJXa9tbuCP/vSP8NK3XsJeh36KBj7565rMBVM+0JFqWvUobdANwGVCUcmaTiAJ5edPHkW+kMWZc2eNTRMzpsnuXgff+PbbePWt6/qd41osFDHjjflAkDUvBm4GJw7N4shCGeVcGpVySdLEBEuYtO30hnjr2i288s413N1qIhglJOPFDZAqKVWNbvLBAnH1wyRpTMzbH//xH8LFZy5IAm5ndw///F98UT6rksTJ5HHh0mV89OM/iLmFBWSylDW1CsujlGhDXKxbHTuZxNbWhkBMJrIIzrBNVKHv2CiW9LG/eS+cHd4+8Hr/eLCiAd5bsgbI7GWSxfvhTs850bnI+rP1aT9Gov2OVd+cRy0ZRrZpD42dNWyv3kK/tYNEPES3P8Drb7+L196+gkQqh5//W7+IhdlZnXd9z/pMNpMWOCoAt1AYSyhH2bPRggXfT6f7eXROUD5kLBNpGykCwn36j/Z7ur9kTRqjXBkdxFMZ5MpVVObn0e2Z1OShw4dRKlXU/3d2ajrHmZkZJWu2tjaVROR5sF15TzjETEPaAAAgAElEQVRmbfzYvGDFGsbI4SbZ5NjNb4pM3ICSkMmkvIrItraEmn2O/yrJHQTy6OLflCO8ces2vvilL+PNd65IPvlzn/ucW5QmI25azeBJI4dxysX98vabr+F//Ae/PC4cIHN0plTC+XNn8bHLL+DkkeNKgpPVyvHChHmQignsjGdTaAdt7OxtY2dnS0VWTI6y/dgWlIja2t7Fe+9fUyHFX/nsZ1EpVzFs9xCQ2STP1jiS9CHNlxBL5xDKz3Fik+D7hS9QYAJ22KsjaJqHLpNvRRZqiNEax737q0r2k2nA/sV7zKQVAQTKeJ8+fRqLi/MY9nraeIc985m1LmLrlmRYKT+WzCJMkC2bQdpLYOl+W5KIsx6BECZPyIpgAphsICYz2RZkfvR7lHCOaSzzR2M7lTY5ZjHX7HhMADSb9FneleegpM9YxMHCHyoFBH2TbkyYNy6zbWLBNRq6Rr7Xs/7ZP8vlKtY36mIop1J9ySX3eisYDteQSteRzw3NnznBoiGoHS2JxH5pazYHcTw+UQ/xc0S0gIjrph+X0bVRa06f7eIkXekfz1iKiWMntcj2psqKbDK0BtvY4BiMJsZ5fHttkhwTo5I+2q0hNjb3cOfeClrdAPl8UfebrAOqg9Drl3dK7BIxMBn/GAOGTMNeL4ZaPcT6Rh/rW33s1gL0Rl3EU3UcP5nHx188ggsX57A4n0QqboVF/WEfIUGHegatK3ls/dss7lzZwlq3jn4yhYA859gOkouUUS7i5MdKGKZbAj7IrvVArTEgpXyIXp9sQRbhUA2AbRdzfr208IijkjiMTz3zM/jY8R/HTGwR6LLAJkTIIjkCkJ0Owg598obIzxYQyyXQG7Zx7+oVvPn1V3D36m0MOiwKoMRsFsPYCN1RF+1BE714gGZ6gMKZYyieP46gGGJ99ya21t9H2KHHtJMxUPLI4s8wpO0ApVK5bnItZu1DaH7fwzh63SGa7RDN9hCN1hCpdAwz5QQqeVofDFDOjzBTYkKca62L6VgS5TzZNK8S2vAKLAJwzWta692wjySZVnK4MKFjtYMDoqLJZJurHYNCvq/G+Ga8QcUfAQjmJ4Ke62eSyeW6Fyfr2pgWKiTh7+wDA/adOMJhFmtrLeztDnSu+UxclhCUTiYLlwxc74HLeCURI2uU+x0PNNBL1WIuS9Yal9jbtDC+1vk6GWeTKSb4wXkzgwTtAEYElIcmicz13PndWqGEeV7a2JYKq2PgUtabsRSLGtJoNkao7QRot0PEU0XMLhwW+zaZymNnt46d7V2Tv202VFwzJ+n7iub4tdV17OywWItFJFTYIGCV09pGMIyqC1zfOP45R3IsCgQcDMS69XM8QVLGwIy/DSBltyZbsylmLxVNCODyGCwOIzDHDsH5b6dWk28q5xIyOAkU8cHiXFLd++2WAFx2ERbzsIF1r2kBUyoilc8hCIeyySlVZgRWy689aT6rtMHY3d1RsQxBXAJzZTJynTwu5ytvu8B/KZlYLJTHxV2+SI9twmu+ev0O/vjlN3CDzPgDHl9/6aWDt9pPutCPA7/9h+Gy//lf8wCuo1dFwInoXtODuD4p7Of96HsIPtHHr9nqCMgd9jkfUI1IIrRWrMJxm8qgXK4IxOU62G63dL94D7lmav/q2GYEaqszM5ITnp2fU/9gAV0nCLC0dAinTp1SwRUlQdP0FUwmBNJx3eQ5ykIlm9NcwvmA7b22uoqNtTVJ+vP7GY8SwOVeRCw1pz5EBQxJNvNvSnE7CWWeC4EvzgkmFz4BnaLrX3Tv5ot2zV7DChcU17OAQCpeLvfBIoygj+vvv4+3XnsTly49g5Onj+DGe1ch2yQuEs53kvOAmOMugbEvNxBhsEYBXCvu5lxgay+VSKwozmSP/fjTXtQVJ9t8ZwXGVrRoPtTFQlHgD9tnQJWaPQK4dcXc/rN+vfZgsO5JLqe4kHOG4hi3Z/FrfjQf8hAY7uwUpnMHKtCIqBbpdzNG1/ktLi2hMlNVLF6rt3H/3i1sr6/hP/nsX0Nx6QQGyZzmiXa9hn/8P/9PuPnee8glkiikMkjHKNPPouuUm58Zw8VRzOVRpeVHPo+V1g4e9GpY/sh59PMxDHttnFo4juPzF3Fi/ixSlMhmqaMAXFcdZ4GV9mpUFuA8wT2DFRpZIahXKfCKa9wj+jbVfSMDkOAv2f29PtDZRUjP+uY7wHAV3SCJ4WgGw+E8+pRP5l4kaMs33ooI0opde0Ng4dAyTpw5K+lmKeNRmYCqKOxjUnswZSgTyo0AsAfMTtE1V/GWAMkJo/QhkHUsj+yASpd9s/vs60lMzc7Y6gaC23nsz7U8EsBVgbNNmo8GbA9+Pbp3jn7ePx+dA/Zd+wGF9NPgr58nos8/BOD6dnBALmMcFoh+8QtfwFuvva5YL5VI4oVLz2vv++qrr4qJy/WXOQYWYHDfakUYKczOL+AHf+zH8Z//F/+l8gN8fjqXY6qCE6JFNIdlgDAzKvsf0/k3f23Rd31o8PQAJPK7PcaH/rwrGFXcxL0eVXOkmEMAl/63fflSG4jbcwzcNnqtJlr1uiSuu902Mtm0CngkXc6CI6o1DYZi4HZY5Nxoyf92Z5vzaCh1KO6X5emtecEAXFNHslh8lGBxcQ5/52999uA44QmejaZNDx8++mEjiyf4hqdvedoCj2+Bpx3v8W309B3fgxbYB+BOH/8De+WH67JT+NQjruTDHfPhbV1kx+eVGj8cuUcH+HV64DoJZR+cRBPxYt+q6tzJ3sjLyVd7kYFL/X8GzY6BJjauLWSSGnVyIFEfXEuim0QvwwurHDRPFEnqjKuJJ7In3nGKrzExkWJipD+Qf57Hm7RBYPDXH4qFy+bosYqdLOF8BnGCbQL5COAa91fJJPedUbAkGtRENzbR56ObsQ96fh9w6+SPGMAx4PfA9UMAoGMv7gNwvSfwmCXJ0zdmtD5PDzv9hEgNQ2Tpi5vOIaBUnyNXDjAEXRsGcUqrxMW+pcybdsXOK8pXz5rlSUSGJxLoHgTgemDJS/5Og72+jfzz4yDaA9COuaFkMNnEmTzOnT6HI0vLyj0yEPXAGffIrFyszMxqo80NpxiPDsBVFbOT5/OMQR8Qqp/EbKPjryMaHPN174cUPVeer/qCS1zzOj3Iy2uL3mcv2+yPG5XxikoYHxRMTxLgNqA9AOhHPAN9JlKiAC4zow/WVvDv//ArePnVl9EZWKLtoI1MlIE73piM9ZVcdTX7mmfgDkLEOj0BuJdOHEUml8KFZy4qyUiANuiHuL+6jZe++Rau31pF0DMBX9Wg6xzI+kmgkEmhnElhLpfB8kIJRw/PyKs2xw1MLq/NDd9ea3XwxtWbePXqHaw1AvSRFHhK0CIK4Nq8Qdn1OLTto89uPiUpriPHj2BhcVHj4uU//xqd8oxJms7j3LOX8eIPfxIzcwsaO9yIE8Q5tLiEXDaPBw/uKQnIn8Ggp/5FAFfJanqE0a9Gsm/GRufmis9prLgqXbWN29R4Bq6BHDae2CeZROU1EMiJ9iN/T3x/s8SHfYbJHV8wEZ0zBKQw8cO2sKobhMMedjceYGvlBhA0Be40uwFefeNt3N/YxuKhI/jMZz6LPIsiRkDTAcqUEObv/L6CgGuTUGa/9/16WkZ5Ao4a0OnHg++zYw9cjh8mm7iBYhJJ/n9DrR9MavP8uXml7Fk8k5Xv1eLyESWh9/YaShYfPnxICYrt7R0l9rj5ZYJ2c3Nj7H3m5Q95DZbQcvKeBPrJKnWSY2Qh8bvFmBqGYphw081CkYX5eZPEi0jsM1lIAJeJQz7I0rx+8xa+8CUycK+IfTsGcN3Fj9cJB1aM2+QJYpzpJf2dN+iB+99rfmKC7ezZMzh9+hTmZmZRYNIxaUx1MjhY1CD56zT9d2Joddvo9JqSPef5N+t7yjMyUVuuWhKcjK3NnZr88y5duiy/W0q5UoqKi4gAdsYAkgQlo8w8XX1RymSOMq8hesgmKEfb2kBte0PsKiYVWeCxvrGNYBCq/1crFSVfuWHm3LFbayjZS6lzbsJ77C+U1+x0dAz2HY5NPs8EFs+L8uuxFH25M/IbYvW0yVqZ/JugQQeScC0heCXWipNnpS+cZ2B5MTdJ8BHtIruDAGoyrgRAt9OSRy6BXIIukqpltXfQVxGA9u0EgPgdbGRJsPLa7OHnAPZPAhpMCtJXtVRJIZthEQGlvBrIZNrIpAj4EqNm4pCWFFThdQwAIUcER82vnPc2Ouf7OYLjSuzR/oRBH03c8v5xfDP5zCQxu6piNMmV99ALemILsh9RXsyz2PhdZN2NCxQkw0mg09p1kvAyWcWwP0Kj3sOdO5u4fZs+t0C5VMbsTBHFPAsqLCE1XhcF1jnlkxGB8xiCbgz1ZgzbeyOsbXfMi6pVQyYfx/JyGSePlXD6RAbLh7IoldOIp7ke9TFqpdC/WcXO76awcz/Azc019BIZDGNJNClTXd3B0Y+mceJjRaDYwoAKJX1j/9LTMwhM/SHoE7gN5Y1LyWvKPA8HCQG49OxlDj85KuITp38CP/HMz+B4/jTiPYIAKcRzWSsqazQRdu2+J4tED0cYJQZo7Wzi+rffwFsvvYbN+1tIJnNIZ/KyAQlGAdqDBnroopMeAktVlJ87AxzKYXXvFlbuv4ugvo2EmKGSMLHqfYEJlJTUsmA/sRDx0VBrBTFDykNTlZQgbrcXIl9IYqYcF3hbSA/Evp0tpZDPsGjKsXGcfLesA5iElwSgzbPGwDUFA95RepzyX4IMjAfGhZ5j2xJjrFlM5gBcp1hjnraUz2UBASXtCIgSmGVSnKoQ7H/Ol9E7GBJwZH930nlDMqADFjVlsLXVx/aW9fEcAdxMHNkMwcoRUgn+0JaBPrj8l2uTAQyWE2fhIFnA5qdqiW8nKe7kk+VV53xedRO8xDPnSioFxBLoSfbSZKB9YZZp+hoD15V5mfLFgOwr78nIuTgpKejtrS46QQLFmSUcOnoKleqCwLm7d+9hGATIsxBrd1fr6OKhZYEPBHbv338ghiT7XqVSlYINFTA4D1HFosMkMtt07Mtp7GK+zpiI8ZBX4pBvfC6v8UqGSqvZEtOewPDi4hKee+6SQCDOEWQbsYiF8skC5JpN7R0PLy9rDeKD1i8jzu3dNuK8vyyOYUEqC+Y4fgjS5XIYxMloh8DcTJ7gLX3DDcBl/+uyUGlnW2xDMhkJWFHenoAu7yXHIEFrqr6wHey5uKwZOC/yOn1xHv+9u7KBr770Oq49QkL561/3AO7+ff3kr4jywaPW/anF3v4cOQD3/akiVIsjnwTA9XsQ/36fkGbBUrdjXt9cFwjus8AHSKkYinYVvC8EWDnOCGKxELIbdCT17RPlXOMkuTzDvlRFqVIWqNpudVCuVs0CwRUzZfM5xWuy9xF4YdYhBoqZagUB4p3tbWxvbKJe2xWQy37JGYR7hEyKct5p9U8Cy/wMz0EFtY6Bu7C4oLiOa67UeyQpbA+/n4/eBt+OjKs8yO9BXPZRU67yxesp7Ufv3bmLP/j9r+BjH72McxdP4d7NW7IEEd3SVaB/xwCuCoDpQW2+2Iq73b/R4klf6GvzoHmrmzqQMXBZgFksmIQyY+763i6aTQIPpqbjQdwomMv7wD0N40vue3zxoo8lHvWvb08xFSNxTjRXEAXAfE6JAQ1jdM4DZHNzj7ez18C9OzfR2N3FT/70X0e2uoxhKqeCw7W7t/B//uP/HXdv3EA+ldYPixUJ4LL4lD7vnFO5jpTyRczPziNbLmG9s4frtRUsPX8ayfkChv0OFvPzuHD0Izg2dwaJIXvYEKP40ATshT0O5Qe+s10zQLtU1TwjZRvN67743pi3XnJEfYyKCfLEJQDEQkbKKfcRtncwbNPy4B2MBmsI+sbAHQzm0BvmxI7vdFsqUshn85ojOfsHgxEOHz2Bk2fPamzaOjnAwAH3tvb64iIDQiftvX9eMsKHB/64d3bFVD7n4/IB0c97hr/FZp5lOmGd+ljD8neOejhW1zOLg0kOJsqQ9eoxBvR6/b3xd0fV+RRcHMzQHfe/8XVNA80TcNoz3w1I3s/AVfzs/uOv1cnnjVUCLMaeMIknbe3OXjGQKVZQan13e8fF1yEW5ualInD79i002wbYck7kadP7e1w8XSzio5/4Yfzsz/2cLKQOfPgKuSnGsbXdUwB3GsDlfo3z4BjA5T6u1USjRkB2S3FCNp/RmiTlAaqKjCDwNqA6STdQccnG1i5qu1Tp4b4wa0UuypGb4kosxsI3R4JRxVEWo0Qe/8PP/9TUbXw4af8k+MFTAPdRQdTT57/XLfDdIFff63N7evy/xC2wsb7mjYs++Cof6qEfrss+yQT8wZJKj7sJftJ3/36HAC4/LQ/cL/3GRMJIEpMOgPWBk6QhLMhhNaAq9Vz1JCvTxTzRpsHAWw/gClhxfmxeGs3ACAfgyh+SCXX7UVjoqzQjEZLbC7lklGPr8popaaim8gBmiGQIJAaUWGZSBxgkYugnmINOIEzFxUCV/BKlbxxgyEiHz01v7ISTRtiVtp92AbvbXE/fqWhlqn6fYtdaAtkxVLwki47rAEAH8AqQYQLU+zT5imdVNVpgZj6l1jcJFvW14RsgSW/YEZCnFFYqK1nYGCWUxbgF2qOhpKWHzmtSIJaS8iY46Zt+DKY7qWEv7sXwXGCW862NtoG/f+N76iVfIuDvvuTsVAMauEpJojgqhRKePf8sFucWlEQ2YDXt9khxbS6ZIOBz3NAraeZ8gccMhrFMWpR1at7MHhj1G9Lo9ZA1wL5u/s3Oi23qfvLUjXnuPILGPoEToMt7bUVZmNZHJlWT0Sbw5xJlDWts7PNXDgXgsh+JKcbvTyRwf20FX/nqV/DSt19Cu9ces4J5/CgQ7d2GfX+erqAW9OqvVcDEELF2F3PxJC6dOI5MIYVz58/LV7kT9PFgbRNXr9/F1Rt3sVtrq4LfawjxHOmDl0unMFsuYqFcRCUdw1wpjUMLZSzMzYp5xfZmi/CYO4023rx2G69fu4fNJtlrJk3K7iZ5xIFJoI77GgsPHCsnlyHYEso3iMAQ+1Kztotshr6RWSTzJZy/dBk/9qlPS46XUoOaJwZDVAhklcpY31iTVBul4KrVsoJ5eoGxH3DeYHLD+1gyOcQEpRjgbsLwhShiCglY9oneCYDLDdz2zrbO0cBhJxPvfSoj8wY310y2yJtT85cVzYh1RKYt20Naix7osCR62O9hZ/0eNleuC0Tjo9Xt4f0bt1FrdnD0+Ek8f/kFAbS83+1GXR5ZZEOyfzHJ49nt/KwHfKKJH5sSbU4cF0S4whifaLIZiv6QJmVOsIsFLN7vjtdARQfzNibbKYV0vohBLIFBLI5jJ0+gUCyh0eBmd4QlVupXqtro0uuWD1bekyFC1g/vhSWUe3pNCS03X3EdYzJLskbhSOuWT+ByXiOIR/loXj9Bxfn5eZ2bDQnKKPUkoczEodaRdBrXrt/Av/zS/4e36IE7BeBOF/lYWfrk8bjIYnp7d/3qFfz6//ErSozTm7k8U0GGsvKSC3YFUDxZecU6qdKYye/t1ncQoieAghvYdrMhwJoJjMrMDMrVWRrioROYLNShpWVJc44kyM8+xTXHPFIpD0omGccrE0gEFDmG5AfrAElKARMIiQ3b6NZXsbH6AO1GEzPVihLFG5s78gWqVCtK/hZKJcnFjpiIT+cwM7uIVCaP4SghL3cC/+zT/Bn2yYIm+6aFfq+jpL8gogR9NlNCqSwxY2oSakfHTicobwweB+gSwHUebkrKuUIp9hmC4DwC+ytZuoxt+L1BYPKPso7n+GR7NlroB4HWbEYztqG3IqkkE4tuDjEFCMrDmie0fJYIysZ78ruNJ2rI59vIZymh20c66bwbmZQV49EquzlPJzw7NSQr1BK9k/XIgT4R1QvJKLNvyLtu4mErkFvqC5TbNKYP5xUuqIwx+Fyn20HQD3TefK8luk2BQglNx4YUDkX2kGQgIwAV3xYC/V4Ma6stXH1/A6sP9gScLC5UsLw8i0KB89qk19tZEZB0fpxhXIBW0Iuh2Rlhay/A3dUabt7ZQjBIoFws4/hyBSePJ7C0OEJ1JoZCJY5sDkgNssBqFfV/l0PtXg93t7bQHMQQJtNojhoI8luYPR9i+XIayVl64NLzmyAt24Qgp6vmp8+nfry0MudnzsOmKEOpw1iYxpHcWfzQqU/j0tILqCRnkclUkC3Mmrcv1++gb8oDtCJIch0KUN9axfuvvoH3vvU2dtdqSCayAnBjLHBBD83+HvoIMEgMEMzkkHv2JBJHS9hor2Dl/nto7W3Im5bJf4G4UlJhK4ZikcrTVUQ32nOYv72ujyDuII5O12LyUjmFUn6EXLqHYmaIajGGajGBfIbMZgNZVRdB4FZ90golfFGkkvgslFTsyDjF2ELsu1rDEjEbW4y7JXdsMqMCRhVXsgDKJ9ENwFURqGftOkUFJtx68i0lTmpFY5Iu5tgim1D2DsakJvlpFJKhOsTKCv2HeX1x5LMEcel9C401nqtAXLZXfEhF2cm+htMB28+BuOap6tjVkmp3knm6Tl2RAFwmAUMVVlHyPW7KN5IltbHkFhgp63ipX/V9nn9oxa72SKEXxLG728PmdoDBMIuZxWNYXD4hv1sqjlC9YG6mgnwqiQf37qATDDG/eEi+pxsbG1hdWVObcZ5ggQoZQExWqvCCFgliqlgMa3KgIwT93pjpyHHvVQQYu/A4BADpscpiUc5nlDSuzszizOkzUkIhWMoHpeR3a7vY2t5Gu9NWgRiBXhZjGugfYtjtoL1XQ5pgVMysMpgUVftxfiegweQqpVPzBf3NRCvXQPn7pgzE5RxEUKvdbqK2t6NCG679fJ/mWxbf5fOyy8jnC/oOgphkehKsFDidz8kr9P7aNv70lXdw4+7q1I7F/vz617/+mHV9/0r+UNr2IfB28oQxcJ8MwLUg0E/JE5DXF9faXO3ma6knsHCHBVJDtFtt3R+GTSEIhmfULgTo2Va8581mC50OpbM1mHQs3m9ak5CtS79Vthv7AwF9AflLiy5vEBMQTw9TFYFxX1AgiE75bSv8M6ZiTyzRB3fu4tp7VyWnzH5IRRQCuPRFzmYMVA56XV2SwPZsFulcVjEbPUINeE0aizayR/Px6zjX4Pb+viCTMV2Uhcs52rwMbU1ngWEsjGFzfR1/+JU/wHnKRJ8/ju21DTG5WIRhAJAVPhAOlD+r2w9EcwQ+fp5m4Er5aIqBy7191L5EhUARBm6/H6gdrRiUEQj9ygtSueD1M0Zp1muyfOC9nAZw/Z6Tx+C4JmDJvY4/x+ncxjSQ6wfAJF8z6YfTIO6+gk8JqKRx7Ngx5IsFxTE7tT3cu31Tfe2n/urPIl05jFE6j4XZGVx75w38s//rn2D9wQMrWOQsS6Z2nPN4WiCuqAEx2gBUsMTC3HJZAO67W3cx/+wJ5A5V0Q+amElVcOn0izg2dxqJkG02IKdV95r3rdNtYGN9A5l0FvNzCyrwTcSSbrqOmYe5Y4kL4BxbTrh96tB8OHv9AGE/MD/czi4Grdvott/DaLiKoE/1mQoGklDO6Zidblt74jyVBVIp5XeCYYhjJ8/g5JlzYCGE9n5DMqkHrujNF1DZfGlgqAGUEYrseJ7y99MwUa61xvA3ADYCsPq/p1m97nmrnfI7GV+0FwFw7Wj7gNJ9DFxH2PDPjcHhcc4oej6mGz3N4I1OvmNGqpc0nmYKG5/cfWSKpewuY7wvG5NJLFYen6PHu/21R6/Bg9/KBxHEp7c942iTYZbSANfUXqB1lWutqUQlsFff096TBUSca5aOHcO58xesCNUVqUWvNbqd9IC3PTeRcSZZZf9nHt51Tu9TJ/fTPvlhX7d+N1U08Jjz+LDf8dDxIxepnI5j4HoJZfmEe/CWBSyUT+ZertlUodDO1paU+7jmK1fEGIPS81QO6vUQdA3A3dlrYnN7D/U694BxAbhSaBrnydk/uVfzAG5calWxRBG//F99aip++PAALq/70KEjj0sdHBinPH3yaQt8ty3wtON9ty349PPfUQt8vwBcW7wed4qPfcMHHCAC4E4w3ElM8rivdq8LwP2t3xCAO1n8LaB5WAbXIhaBSYyhJCXIzUzSAFzPdnGLmIBc+YxaUjnKdtzP3pwAuH7RH5+Lk2zm81EZECaJtNiLweoCGychnByMkOqTgWoMW1WOsxIuAfSSQD8ZkxePkvY8L89qdUHKGHQQYOZxLO+fOAErJiCcveaDiYM2Zx7INfamAbgKigzWsGtRYnXiQeoBXL5P5yTfT3tYDowsYu8LKOcWAbiUmUyFIxRiSWTjcfmpcENgEkPKEqNFX0KCuLIUtHMnW0gArtv/q4Yywr6d7lJMvlnbTx7+vvl7HQUeo8C9wMiIJ62/Rt1nJQMT2kwtzizg0oVnBaRwoy7pbibAKD2dSCkxxISBGHuScJsAuN7z0m9yJ5sV20gwWLZEzkTCOgrgkp3FY0YZuv4++894Zp73Q+XrVgRggIkvCPCb1WnA2Pf3aBtOjmHJb7FMpwBc9hr5j/V64/EXSybwYHUF/+GP/0ASyo1OY9K3XDDtgVqy4l1PigC1Pkj3zC4n3U2GyLCPuBi4aTx74iTSeVZLH8FuvYn+MIbVzW28/ta78jbsM3tNEUclO3hMK7KoFPI4dvgwDs+WkR62UM3FsTBTwuL8ArIspmChRThEK+gJXHzz2l28ceM+tpsEZjhe09pgCvSIeBr79tF4onx4hsC8/W7FDyYhZAy9NArVKp7/6Efxkz/1GRw/cQJBwApmS8wzuUcGAQG8zc1NeXMuLS0IEKSvJZPLTBx5ti3Pg4kOfobnJ6lKsnIFFE2YqJobnFSYy55JKolJQn6W1bfTD58c8WPCkmf1sewfE0yFQmkfMC+og4lzSgQPQwTtJnbX76K2eQdJ8u5HI+zV21jd2GI6H8dPnRGIreKbeH0su14AACAASURBVBxBu4W92q76PTeQZFHwWpnE8X3epNwmiaTovDce47zxbq7TGHGzHRNQYgk6FrvkiOlnFikG0fEoN5TKYGuvgTQ98k6fxMLColhwZA4RMKfPGc9lbW1N7chjsI0I7novYZ6/T2jpnpCd48dTMqHr4OuUKWMim2ADz5ef294mO7ArQJiJLD7kQTYcoN1sKQnG+Y/zxPUbN/Avf/t38PaVq/sA3IfAWxvw++fMh+78/iemt3e17S289dq3cOLkKSXFxQxx/uoG1DgJeSeVy/EX9jsY9AM0W3v6V+BfSGYl7zGriAOxSzPZguQ6w1EC+QLlE+eQIqM1bvKYZHRTgooAJkECJnMJBMhXM01/yS7W1zYlxc314dDiIRw7dhSlch69oIndjQ353OZzWbV3o91CjhJ/5YpABPEkmagtlFGdP4R8YRbJdF4FHEPJFvsCAM5J7INd9Hpk5HbQd8xoKgKYtJmtsIoAnJ9mTEU7SUnreb9qW4VV9ePezSIvk3JUV2QicES/XMrdsr+wfc1L0Y9xMXgHffQoq+0AVDGa6FNOVpHz7+SwSFMWPGeypQKvyKiXwkmIeLiKMNxGKt1GLt9DJt1HMjnU+aqoyVtYeG96x+bXPVeygkzgicyaQC93IZaU44QcjWmsbfw6pOSUswggCN9td0ySkUCb/CAJ4hhDnewtjicWeyjREan4Z5KKAD1BM/MB5ZxNWWieG30mk2i2Rrh7dxc3bq5je5uSq1nNtcvLFRQLVBkgAuNiOzFy+VlTbGHShMcn+7XVDrG62cZb761hfXcAxHOYmyng5PEijhwhSz1EqUhf4Riy8QzitSKCPy9i870ONrc7aAbAIBVHO15HO7WD4rE+Dj2XROnoAGEsEKg1GpKJbKw9puMFDGptYbuTkU1/O4K8nH8FU4qRmw2LWMocwaHscSzlTuD4wnM4vPAM0rECBr2O3VOH+CVSbKs2NlZv4cq3v4nrb76D1k4byXgOyXRB/qlhaoh6sIf+KJDUY6ucROzsElInZ1Ef1rDy4H3s7a4gHBFkp0WHzTVemtQXUWq+5bXIU7Tv/FXjGPSAfjBENpNApZxGIUeJ+D6KuRDVUhylfAyFTEI+tvJ6d/sEFmnoWmwRtvVZ6LbF5+z3BEWNFWXxLIserF+bcoyNW1OasJgLCFk4ZxlTW0EM0bQ11llHkIUvEMr5FApYJxOea7ob9zwnsrooe03As1aP4c59sgghRnGRLNx0DNn0CFkCuBQXGIO2jI1Nuln7HoG3XGMNGDfQ2PwhVazHu+8Uiixvbb68TMALqhVozety4LUrhvD5ZNtz+IpcK9AUG4zqBzpgEu0OsLEVYLtGWZoiipVF5PJVHaLd6cpDe2FhXs1249o1tOosmqlqXdzZ3cHOzq5ZLbi4kmsY2c2cO9R2Yo5xTrT1iglQSgf6eMDHAox9eEzOb5Ky5YmFZDXnkc3kUapWcWj5KIqlIorlwtjmhMDt9s6OLAtYwEaWZ4wqAkxys2CQsUdjD4Rh0iyaMUEJeQcLwGURJ4FnAlPyXyfbhX2JYVZC85HsLFyRAdtO8rIxJtKHKrKROoQKcOJS2yCQTHCGbcj5jbFGqWQsN87lt++t4Y9eehPXb38nAO7DSdoPA+D+6ud/BTdvTgDc6cT1Q/sIV9Tr92PRWFKfdYDNZFDZmsD7LuWZgBKuVBiwPWcymTalgKTZLDB27fVoIWFgDYt/CeDOzMyiXK2MrSZo3M3X6IVMady1jXXNDXyuWCqhMlPCzExVfcD2ULSyCMW+vXfvHm5dv4HV+/fFViN4y0JDgnRcO1nQyfWIqhB+D8CkeyafE4BbnaWtBr0JCeCaB7JvNyby+cO/vT2N3/f7nAbjea/sxAI5ArgCt1QAmNK4rO3s4qU/+RoOH1rEkeOLGLAoc31DsYlhKHLFlgKH8gy+0NwVPI4jPV+s6faO8qLnOHDxJm0NzL7E4m6/R4zuFT3wzf66j4ErALcwZuA2G5TBbuj6oypRHsz1fYkxP9vRmIG2r/X9yP9u0/0BAIQDMidxxUS+OrrH1u+c51mWkk5LajuTMyUAzg93bt/U9/7kf/pzSJQWgVQOc5US/vyrX8Hvf/lfoVnbUw5HyiFcW2gbxaKMXNaKLhGikMtjYX4Js4sL2A27uLJ5F+Uzh1A8Ooug28RMuoKPnP1hLM+cRFL+4j3WMMrzsh10sLu7qf1UtVLVXoi5Ce5v2SebjRbq9aYUZebn5lU8oj2Y1AscA5drIX1w+12xb4dkaPca6LXvoVG/guFwA/0+FQ3KCMMKBmFGqjLdbge5dBq5jCsWZvw1GuHU2Qs4cfqs5MitsNAUaHzsb4WWlt/wrFAPnkppzT9cAZ/IANqfcn2NeKw6NbwJoOtAWB7fK/AdID3MPj+OOT0LN+rHK2U+951jSW0bGzY+HYjsgGe7Ll9z4kFgNxZdsf90D5yAr/6T/vOuoDPK0FVcETmnaeDRnZK+w6v1KT6JFC37OdXHQG6fx5rDaHuPr8PnuTwBwt0DxfcuVpHKG8dFLqN9nq25D9thRXeTkxzu5Gv5uofSHzVeH1o/vgPA9nFg7ffiOyKtO2lm95vWMymwWGExlVjk+y3rJsonB+h3HYDbaqK+s4Pa7o46CuWTWWhE2yHO9Yx/yL7tcsy3u9iuNbC1Q6CdcThVlrJSLxRxSQxcjhErErM4MYlYKod0bga/9J99Yuq0PwyA6xnleArgHnTznz73fWmB7wa5+r6c4NMv+cvZAhsb69NWdI++0AN76Yfruh8M4n64Y00HAva3Tf7jJeDhteADb6QHcP/v3/p/JsxXF5RFAVcLDKxKjz/0gZOMMkERMhUdgGvJF0vAGBN3AuBGAbxowp6BZhSkioKAClpcI/rQ04SZ/SrtgF0FYCPEh0CKDNxgAAG5fC8T2YMheqMhuqkYevkkRjn65ZkUIStjfUDpNyrR8Mc82GwD4zcfE2DOV8+7uxGpsI2Cuj5Lqo0PE4IR9otV4Dt/SMlUTli7Eib03qpMlLuHB3DFwjVlS6v0JVjSHyAXxlBMpuT91uz2lDDKcJNNACMRRycM0WICn+5dXjKHG1QPMrHNHVd9EhROqrmVuGMQ6+6FT+hM3+NoAoGnHr3P48yxu6YocC7fZCRxavkkLp69gGI+p2uxYJ6JnpgkVinVZd6hVkCge6UmFAVmDKCaD+uE3b1fasizsCwp6K9F4Izr13wuylL1oG60X/D7dR/HIO4EwI0Csb7SPAooRwfpkwK43OQSMFDCgUCzANxV/AEB3G+/hHqnvo+By+/wHr5J7lCjfclPIuNNHdPkxtAyj7YhUoMRZhIZXDx5GtX5WSwuHUaj1ZFk3/Wbd/DyK9/C1tau+RW6MWv7RfqYxTBbLuPSMxdxYmkWzfXbmCskcHhhVoypfDanrkdZwWani1qjjdev3haAu9XsYTQyCeUwxsSsVbP6a5kGuJNpk/8ql4tjQI6yfmKVkDWWy+H8M8/gpz7zGVy+/ALiSfpgcmxZNTUZA/RBWV1dxb27dzA7OyNwNuOKBJjMIfjkfR8J7hGEVYU7z43V2C45Om7jfQCuJb4pCcdrIPtjzN6NdIRpANcKEchqCARYKgmeMKDVS9DxdUn5yG8yxO7WBjYf3MKws4103DyvdmtN7DVaSGWLOHXmnGTl+V7K5BGEogeeB0P5PV4+OlrI4BNg++a4iHqC1AzIvuMm1PlhEUhUUYNj9ShZ7Fi4ftxZcpGTcgp77QB31zZx/PQpLB89IiCVYCJZt/xeAri8z2xHgrhMLnO8EsD18tYewBWgK7DBQHhjrMdV6c/v5HEIzHPe8SxjJinp48ZjUQJQfrpMooUG4DZbdTHMKK9LCeXf/O3fxdtRBq6T/3xoAd6fXZisZY9YqSdru/3G+1/b3jTJXQF4jpkoNQuhC8aG1Lsd6yMMVHncCwjkMvHK+9IfA7hBv22MBUp8Ulo+lkI2V0Q+b8UxPF4QdNARc6ONQdBFq1GXRCK/KF/IoFQuSnb75o3b2NzcQrcTiIV14fxFnL94AblcRnKYrb09SmeoylnMykRC4AtVIprtNnqDPlK5AoqVeRTKc5iZXUK+VEWMrCvJ47tVR/Msk5qUaR5IXrndauqa+DdgXpImVy/On2MlmC+nFZWZZ6e9yrmb8QaZXmxDrr1MpA4Ix0nqm559fKhoTQVrrhDG8l/2fY79RyaT5B3JSu60BQARKMjliygWyNjnusVCF7KdKcPcQdi/hXSS4O0Q6QyLcygN7WSrvf+YA28NqPdJL1uvfawSjV/M/9fCCg/g8jeOQ3mJu/jDLCwsgcQHwWfOmyzE8Gs938sCAMpH85qYQPfRpyWOkwb2EuAkeMvm4+8q+iDQRl9gFggkxfSs1Xq4d38X9+7toNHsI5crYHl5BoeXsyjmM2MvUPniKuQ0uwetTkyQkh3bB/ZaI7x/s4art3ew1x5pvl46VMSJYwUcXkqiWhqhkBkhw5i0ncbgnSJW325ib4NS4kmx/LuJDjqpGjKHAixfTuHQxTjiKa49jNeSiIVcM+ltSmloA285tVH2mtcpdu7AgCbK9fL3eD+BTK+IueQJnJ77OE4vfgxz+WNIxQh6DZDM5NHdbQhsSmco0Rug1dzC3evv4uobb+DBzQcIOmSv5uT1iRTQ7DUE4DLR3CzE0D1WQub0AnrpHtbXb2FvbxWDESXGhxgNjDViMuK27mgDxP8zLhZzZ4ABizyGcfQDYNQfolxMolJKIJsJkU0PxcStlGIo5mIoZlPIkMHuvPYU5zv2LXua1mZJ5FsxAWNUY/4ak51tyH5AANc8Zo2lYtYABvZqbLIwhd70DjTx4IfFI5Zo5vgbM71lIWCeZ/Ql1lpsVFn1Z649tHroD9Oo1RO4c48sQgiQ5k8+DeQJ4KYmAK7k8JSU416GvztGRcJkqVWgZo7D7mHXZ4Qn2zM5R2cDb/kuSvVy/Elu2RWiWiWnG6c2lm0YumSgYwwRkOfYYfHDxk4PrS4ZhmXEEjnN21SikfWHZGmz2g/cvHED3UZTsrNkdBHwohy6ZKhZ3CYAk4w9J0EtyeZQbBMWL3B/RiC82aLqQKBYgw8rIDPmJAEHyiIPen2k4ilkUlkkEykUqzOyOKEsaqGYR6GUt2R0PI4O/cZZWJrO6JwprR6y2pSFHrQoaNRJ1bcxSxCVCVgH4NJHOJbMIFMoIiFpZZPVtvDB+oVnXPq9qMlv23rIBC6LjfryP+/pOQPr8mOgz4pCTVmHCeAbtx/gP/zJt3H1xoMDV+pHM3AP3pQ/CsA9KEFBAPfGjau2oh8EmkSet32F279F3ru/gHVf2t/QDd+DWXwTQmOl2+0hCPhDawGO17RiS8pgM+40yX7HZCZjc3ZW7FoC84P+AOlkTn2QbcvXbt+5Lc9HeSdnqVxjsssGsCbNBmdIdvwKVh6sSAVH7DSya9OMu7mjN9sKxdtMxhOEd/eb4F+uUMDs7Kz2hqYMZhLN0wAuz8H3Yy+p7eNZv6finoMAJmMVzUean8yCQwDu9i5e/ea35Vt/4vQyUrE4bl+/MQZwxb8VC3fsSOrG+KQgXIxNt0BrTXNzoQdwxXQeF00SfLCYNVoc7GNWxoZRAJc3lvLJvAbGdiriq+8HcP1xogAur5+fYYzNe2fzp/ndT4O5HriJArnRHE00f+D7r+9r43wKRmLgUlGGwCT3F+ub67hz6ybS6Rw+/dmfRSw3i3g6h87eLv71F/4Zbl25gphT+BgyTjMPCRXcVUu85hzatLjoDzA3u4AjJ0+gl43j/d0VJJfLqJ5YRK/XQjVdwccv/BiWSkeRGDKn0ccoHqIVBFhZW1OMNr8wbxLfSRYYDFFvNuSvTUuXZJjG0cPHsDC/YMOIAY+TnreCQxaumWLMMOghDAZAt41+sIFa7T0Mh5sYDHjNVJopYThMoMfCxKAtpnk+XRAYLWH9eAKnz13E0ROnBC5xreH8xTh1GsA19ZmoNHDCrLIiK5Xve1b3yTXJwFc/j0o5yhEkDKN0x4wCuNHJw9l62H2e+PBa7OmYrs5azQ478UQ20NdNRZ7dOv7+aQDX9riT/NL+KXmSd51MbFb76IwJBMR6hujkPTpe9CT2t5ZTmfIgsm62qWv5HGUUINeYjra/zcvjth0DxSzScoVhU1LOYnQmXaEVb5Let9/R1ovVHATe8hT8XYi20IFFF1PJ6un3PA6gfdzr02Pfprz9q+DjjjH9+kELsUIpd1gWA8segAAulR1UCOP9bwngdtDrthRr7G1vo763pziVKg4qWJIEf0JFRfK/DZh7aWGrVsfWTgPtdiCp5ESSRc7OpsnbB2o/ZUU8sXgasWQOxeoh/MLPXJ467ScBcF0RQ2SdfsrAPTAMe/rk96EFvkPk6vtwZk+/4i91CwjA1crxPbzMJwB+ba18+I2PAnwn65wlZCYPv+v/gOvxBz2gUtIDuL/+m/9UB5iWvfVJewu0LRHDBY1BLcEQVrd6CVmrZHUMSicdqOSOC9w8aBtl9lrQYUzeacB4XKnpwaDIJZrSiwVbqgJ2QQ23d6kwhni3j/jApJLpjRIP6InbRy8WIkjHEeSSiAnEdbLN7hyjmxMD8uw++Y2LDyA82KhKWQ+iRzY3Pjjx71eK2FXVc5NmAK75X3lgUH5TYuDyx95v2+MJA3cc8DhwVdIoju0i/5VhiHQIVJhESSSw02mgTZ9gViEzUePaqT8CWmGo9gjFKrCqSnriql29r4ar+PPArAc39Xekytbfmkfd4ygY5cGaafZu9D3cHKfjGTxz9iLOHDslSSRu0iz5aJJ0mVxBm3RuMLmh5gadlfJS9VKi0knARaVoBTxHg38Lhv098H1TGxtW87rihOiG2Y8Jn7z35+2ftzbyG3G7v96P04+vfdd6QODsN9UfxMDla5Ry5YOMA47FB2ur8sB96Vt/jkaXXpeTAoAx2MzxFuWze1F5P6+ItTXxMPJ+hLOFEs4cPooLp89i4dARzMzOa2zcvHUbv/s7v4fXX39TLI19m3cnL0qwo1Qs4Ed/+IfwwoXTuPPmN7BQSmJ5cU5gKP1d2G70QG0HXdTqLbzx3m28eu0uNps9DEdMMjJJSRYYK8e9NOckkeuBcdJ9Z+dmcfHiRSUglAxYWxfjgl1WYEo6jR/8gRfx6Z/4CTFQLVGZVGKKcxbB8fv372FrcxOFQk5zHDfTkgxNsfKZjCsCDlbt732imByVLK/887zPqgNZxgxcG2Nk+PKcySYl4OAffoxPA7hKBhNAifhWdTpd7O7WTOovl9fmhJXs3utzY+UB1u9eQ3LUQjrGhGwfrXaAVpdelmmcPH1OADaZMxmqEqRSkq7jtZHhTQDXGDLlfbL3Kh5w8sTR847O7aHGosn46lrGrHSrTrdEKr1Eu8au1mQ7UjK2H8Zw/c49NHshPvHJT6JUKUnammA5E4o8R4LmZHbwPMnWYHvyPAng8n7xeP4c5ddJ2XeCbgQfpgBcXiPZNzaXWqLKJKub+mE/qlTKjrEwQKfVFgPXsy05Bn7zX/0O3nrHSSj/7c+5MOOAQGNq2d//58MxgU/u+XZm8nlvd1sbU99mJtnNedx8VgmKWhWwS7gQeFLhg/m1GjXdpArbnRY67aaS8GJvs3iGvvUsiqHnoJM6JFO30dhBt90Q45U+r30WB2GEYqkgthLZ0Tdv3sbGBuUxA6RTOVy8+Ax+4Adf1P0Kez10mk0Mel2k0lzzKcNM7z0Wo/S1waZtAFlqTNJnc2VUZxdQrM4izWS9Eshc5Z2Oqc3e1r8GPA79iS0xPxwESqQyueWLPmxet76ngi8H5LqyICt8IHvdr81kbZHdMDJASsAHYwrHWPfrojG+6EnAcwjUdygfqYrvMJQkJ8EgghdkOWcz7G/0/Ysjle0jnmyh399BbLT6/7P3pk1ypdeZ2JP7Xlk7CkBhKQCN3hf0QrKbiyypqZGaGo1H9oeJmJjxB9M/ZPxFMRGWZYVjwrIWSrIjRhI11jLaLImURFJqkWySTfbeaACFKqD2Lff1Zqbjec773ryVqO6mRLb8QShGEV1VmTfv8i7nnGc5KNC2NkeQmJbNBLVc8cupqsx+w8clLrF3hTXbyxR9hOoLWzesqiHA11k5cq3jufLeUTlCYooAUhenUAFCBS7nhPZq7RN2/wbDPrqdNppNKnGpZutqrzEwL0F8XoBmQADRtTSQ8o0ST7UjiKHdGaDTjaNa7WN7u4HdvTq63aHU2ufOTeP00gwyGe5FJG6RBORsVF1vOlnmS2UeR7uXxM5BgHdu7eH23Qo6ffb+S+Hs6QIuLJdwZiGrHq7ZxBCJfgyD3Rz2rrewd6OD9n4Sw0EaQWKAdrKB5EIHy0+nsHIti1SO18UxRNmoEcREexNIr7q6gdQEcAlYe9B6EBcghf4QmaCM5dI1XF34DE7nH0JmlEdM/U9HSGUKaNdaAi84FmLxPkajDuqVXdy6/g7eee0tbN3dw7BP4SFJWnF0B23d//6wg3puiMZCGtkrixiWYtjcvY3DChWCJDUwnnTAvQdynLrDW/qJTCijSJ57DL3uCISp52bSmCpRkTpAPjNEMT/CVBEo5dgTN4UcC1t0SXF2x9YZ3saYiAE97tGBc7cxAJmFMYvfzNaWa1aa+YSzug1tg0UANStlArgEOgmg8n8+nvGEPK3zfEIB5zjJXVawox2sVLmMc6R45fUFUuD2BhnUGkmsrlFlOUI+bQrcQiaGfArIpNmvl8Am3Y6td7Yp5MX2NDzYvH5NKRwpqMqyWoVh96/taFIOC/S3JEvVWut06wRHYS7o+io6AHdMkOQLOQYT6PUTqDVGqDUTCEZ59AcpWUNTfTg7M6v9n6Qmkkf4xbYCAYl+BF1dr1c+G621zA3oQJE3u0BTkHE8c+/sa/+0Po8xNFskpLTC/qBq+8DiJu8rQWHz3UWae4bW5wSKU9PIF4so0FY3n9U+wV6p7KEtwqOzpFUaEzjLUapj2i20qlVZ5WcZ28bjAupoocxcxlS4GaSyeRHQeE99GO3X5GhOyT1fJIKU2ebzikheoOUsSTmMDfl6xgkEwZlT+B7fPq68ubaJP/vyK3j7vfUwVov+x8vOQnm8g49j6PHrImv35FHej/AF4D/9p5/HDQG4bsydUCgYgxn3Arg+f/GvcXBIeAaWS49jFY5XKcZdAbzX5b5G9afVH9gnmGokIwBZHYBOSNMzMxoT7G3M+ZrPFhU/cB/kuDw8OkJ/wPd2ZCnLjUI2x84SVUD+cKSYq9vtOIUs3WEsnqZ9Ms+VZAQ+F9kJqw6R0PGpnCKAy5ia5yP1bZaxMfdai7H5fp43FeN8v9x13N+ieT6vg+dDkgJBaX6G1iK5VSXZGlXWuq99+7tYmJ/BY08+BPI63vzea1Ja6p67DJ4Kdd/ewpbJkK2hu257rn1HAVyBDVTcOuWtWhuInObqA9x8Iq1NJgFcxnKlEnNkEmTpsNBDXQCuxfjRvrc+r1A8kEwqp2F87WPzaD7i89PoED4O4Lp1zQF0/r5HARi+Xj87IC+VyeDq1auqyTAu3d7ZEoA7VZ7Hp178aYzSZe2X3/n63+Iv/+B30T2qiiymWoxActuQufIszs9hdnoaR9Uj1CpVTJdnsXR+GbFyDrcbewhmM5heWUS328RMZgafeOy/wVzuNJIDrvUjdPptgbfdXoBTpxZl60wbgE7Qwf7RPir1CjpUoA9GWCqfxfL8ctiGRuCts1GmY4vsjQc9EQx7jS4ah0106w0MehX0+ltIppinU+WfRn+QcYpBEiBa6mGeTZE8kFBthv3TL16+ijPnLmhscx/iXnovgGt1Ne4Zdo/VbCOS1bvyoxuG/jkMvbOLJ/WH4K23GR6Dwn4tmVyKxqZ5UeiQ8WMEwI2Ap1Y3sXh2vIYbjzcKQI+BT2dPG7rDjZ2u/Hg8CegzV4wPA3DvBXUnl2l/HLs1Y8WyH+PR19NVgmubZbb2Wus1bDu73ys4XsL6p92K8NoZvhixzQkmJm64KfvHxJ57nseEe+Gx9SdyspP3LDqfT7q2f+jffxjHOOm5nrCNHgNwDbxlPEgHFoK3XFNNgRsoj22iWa3gaG9P+QyJ3Gm5CpEMl1b8JwBXLWS6Im0QwD04qqPTZvzEOnJGc9S+HUjvnSr59BN8TR4Lp1fw3//Y5YlTHtf0o89ukoQw+fPS0pn7ONqJkdj9X37Ud+D+wPuo7/D94594B/Z2dyx0/igBXLcBHz+Bk8DaidLtB8wKf9L3gLcfdh2Tu/kEiMu30z75V35nrMD1wKkPKPzGa/Gj9WATSBUbuT6MrgeuANyxAteKHsbOJ6ARTaijYJfv4zhp2ew360kFLs/HlYsUAknB6thpScTUAzfeDRDvDxFLJ2WXjF6AoNbEiOzHZBz9dBxDUu6zZr3lQcUocGaf7x/KGMSNAixiIEuh4XgBTn0ZDSTD5EwqW9+X0F4hwzUHcFjV2OyVQ7UBE2mXpNFCOQyaWA2StSP/cUAzQahgiNwojqlESonDYa+BPu3aWCxDDLmRWUazSN0iAEiQk8GiimVmZxRa5kTskycBXD0/VxT2AaEx3Y8/55MStrDA4samT+TC5+1skHPJHJ58+HGcW1pWcZwpmnrvjciwT8l6k8UhFloMGGUfLmOK89BUykWtnjRuPEBtHmJhCO2BUs/a9xFgtL+tB4OiIHWUue2fjU9IlLiFalxTWYcA8QT7MHrtGhduTPBf/u0kC2X+jQpcU2ImZIF6d3sLf/oXf4q/e+Xv0Ow1w8/349Hf6zjt6gRiHF8LlVT437t0j6+bKpbw+MOP4JnHn8Ly6WXEk2kFtbVqHS//3cv4f/7L76loaHbFZifIZ8DCP5WdLJKQEf0vPvsifvSFZ/HuN7+CwqiF+TItW82XUEnsgL1GuqhUGnjrxh18+/oaNmtt9KgoZ58sB67K4s/ZKEcLdrwclqNZcHnhk5/ExZUVnUOzNKKJ5AAAIABJREFU1VRgTqCOzOnrN26gPDWNH/2xH8cjjz6mQJ3rEBmWLB6weHTnzrqKPCkV/eKyJWQxg8UkFjv45UFEFoh4nwjgcozSbjkKyur5+szWsWzZu5Xji8fw9t/RPSOqSPdkAbNQs8KLjRMrtFoh1anpVDRJqDi7u3UXR9vrSAzqSIzaKlQSwG3QxiuelgK3WJoSUMvxPVUqScnKQi2fJ1WoBE357ec3P1fWxxMArj93FWZlz+mAtUgfTBajqJrU2OP9kqqxo/GhtZfmtfEU6s0uvv36mzh1fgUv/ouf1PrO9867gtLh4aHuGcFzHuvu3bvY2NhQ0WlpaSmcM95uzq9XZPd7y38WimiLxL/RwpGAGs/Z28p5EJdgMdUIvAcszHONIbDVbNVlqcvxsHp77YcE4N4bPEwmygQo93e3dR5mmRuYHbC3fCfQwz5/Ildxf3OWndwzyNSPEWgzwJd7J5+Bept2aUfck1W/kYkGthZoHxig22ui1azqu9tuqLge9EwRTltD9lBsNtsCb6nwpoNqqTSt/k2PPvwYCvkiCOozge71OjpOP2irYCZltApMtieqB3Iuh0QqgzT7M2aySOYKSOeKSCVZjCThw/Zui09s65LloI7fldpElt1uzrBYz4Ko+uhq7aBRsgNatOb5dgzcO2ghSqAusHvme+QSt9FeQ6s9W9ND9xHuObyXTqVrRRlT//F8xHeSMp6l7TTSqSTIGShOBUikqhgMD5DNtlDIsYcd94qB7GV1bb6vgTtfm2sG9th/WWFN7hQnBLghgEtyE+MFOh00m5p7HrigYk/bgSMxdGRJ3dMYkA2uI8s56pn6HnOt4LPkeqDCM/updgN0mpzXJHnwd5EWEwTvREIxleRgmMIQWbRaMezs1rG3V9PrZ+emcP78PBYWCaj0EY/R6pRku6RUi2bTZ/sXAVyCWPVWAne2a3jnvW3sHFIpD9kAsx/uynIZp+czmMqNkIwNMOol0doF9t7pYO+9DnpVqgxj6MZ7iM92cfZaElc/kUd+KsAoRsCU9yUhO2jGFVzjpTSVAtepcAVaG7Ary2UCiP0ApfgSLs9/GpemP43p2Hkk+wlTGYJxcRZBjwoy7vF8cH0gRkv/NvZ3t/Dum2/j+lvXUTuoCRDhuKPlcT/oojfsoJENUJuOI3dlEf1yDLe2bmJ7966ORSBdimsHvquESNcD52AxZKsD2YbTapiFYCDoWk/YBd6rIu2FB7JRnioAJY7VXFx9VWntqLqUiCNe3WsuMiQ6GNAwsNhfIK0patlfjG/knOT6Y38zMMKU4DYfpXZVuw8Wrl0vaRUwreWH3/tJpND8UlHO7NeluCCAS3Cf79C+6wFcpgJZVBtJ3F7nnjcB4IYKXPboNeDZi3it8Op73Np5Wj9134/PrUOhQMbbuJtFI89bKwZbKwjAdbmFj7PdTDaXAbcPiKgqubdcKQZBEq1OAs023XXyBkbXuwIaZudmsKg2Az2sra2LNJLJWFsAAkDeUYZH5povggmL/0Mq1lMGWtIq1mTF2o9tj7Fe1u1OT/EA423us4xvCMRxPAkg4DrBETdKCIxlD8Z8sYw0la3FPPKFPAr8LhUVh+ULBdejlA4MBhZy7+l3O2g36mjXGxj1+8imSSSyvUHALUF7EpXkOmMFVpO6HFeneoBBuQEBXP6biqu3sZFijGzA/ZR7n/UOT0gNynjOWgLZ+3isW+tb+JMvfQNvvbsWDdPC//YA7ngHnwRwjyfr9/z1BIK1P7gA3BumwLUC8fvVE0QVvkeBq3zdHd/ea/aqoXuCV4v7PNYDYlr3aR1PxaeRcji3SJQliEvnGilE4wmNCT5TWutTvU2i41RxBlPlKfU85nirVKsaLxx3vOfDgG09fGsgOx87T7tG/wz4sxwvtAewDUFKpy4iBx3BRIAhgJtDNp8XeEvVN/dmAbh5i909ZMKxzRiX+xbV6nnX41dkW0cu9O5ivC5ZaYuAYnOZ8QrV4ht3N/Dad76LSxcv4NqzT2i8fvdb37aWMw7A1dh27Vz8mNQ+GyEWh8/GWxXLycP1onYxjPWkN9KFCMKO8Mj3+rYmnPsGPFurCK7/jG2N/EoAl7a/FTQbdbdmWo7MaxaAy3jS3V/OUca8ngzpx6LPaRUjOlAqVBGPX+RKCbb2G2Dlaws27HT9HtSiO1g+jweuXtVrOTY2t+7i9u3bWFxaxgs/9jn043m5lnz1L/9fvPylP0O/WkPCtbrgGGD2wJiVdutL82zFcFrkDFrGk/w5u7iIYS6F2/Vd1IsjFM7Nyk1maWoJn3ziRUwl55HUWO9jc2cDh9Uqls+eQ7FYoms9Ku0aNvc2sV/ZF5GK8dJsaRZnyssoJIu6Jl2rq+EolyCBj/ttf4BmtYHNtW3srO2i1+LYb2I0rCJfHGB2gS1q0up13iMBqk8XmQ7yjjCsOcu1KJPDhUsPYOnssgNwWR8igGuuD1YZ86Ctr29YXYfOMsdEIyF6yLd5IN09QP0YcdJy/23tEMbK1+h49o9+rHQdu8PYsmLnY04PjpQY1phs1XRDxV2LvXa81o1BZMlCXF9fkQ4nCronr49+LHoChT/eWLFp1+NB3JOW+fE5GegdAXDH3Bx7I2ttoeuJ/crqAONr0s+aCyZCUasL9zprmULBQQScPXY/3DHNDMSIJS4Riu4O/1wVuHwcslDmfqWWTyT2uR64AnBJqmih126q/+3B7p5IqdwLVCdw7g0cq331iA/QbHVQqdSwd1iVjTLbprD1SzyRNmcGtWiy2NWep5txJLWlCjh/5VH81MdOHRtYx4gvkQcXBWw9wSH6xvsA7olh2P1f/hPcgfsA7j/BTb7/EffeAQK42lvD//sI79I9o3wSsP0+AVzfDknJTeR8PyDhC191T6IXHix8ya988Qv4td/9jRDc0q2JMsJckMViC0Ei+5sFIgJ0XaJlfVccQ9UpOlWkIXvWMWajAJYP/tSL1CXKHmAL84BxOmo2fu5cWBjyAIcSARd/SmU1GCHZMzCTxZ9RJikebI/Fyt4AaRoi0j6Y7PpMCkibetMnufeySx1gPZFw+aKTMWbHzS58YhYdWV6FJkAu2nPXKX0M5B3b7/hnQHtjD9ZYZdCKZB4AMcKkqWpo55kIRshSnUo1I20uEaBHizOqPUZD5AZAjj0Akxl0WJQZBlLhErwdskfZRHA9DsqPB+0CMe2TLVZ1Pcl8sSMK+J40w6JsQw+e+merQvFwhGK2JAD39DwBGZX93L2IIZPOIV+akupAoJqA44TsKlVsUM8rS3T9+R0/p1DbECbSAkHJrHb9eaNjksdgsu/7JfHnaHEnamdln3MchPVjgtcdfoZL1ieT+vDZy07L9ZiK9Aj1405AkyuU6riZtCyU/+TP/wR/+62/RavXCudItICjRFOFfreYiAxgX0qxpK62L441JsmXL67gM5/8NM6cWpLNJa1sWdjb2d7Fn/zRH+PLX/qyiv1+LvrzJmP+1OKimPEsEL700k/hxc+8gPU3X0Fvdw0Fsi1k3cRnZkWiLhWGlSZuru3gm+/cwtpRHe3BCKViCRnZppFJyeIRLTkNSI2CuGQRs7B67emncf7iBRXjzp8/j9NnzqhwSGvQb3/r27Jpe+TRx/Gxjz+Pmdk5JVtUkpCFWa9Xsba2pjWHz1IAbjYnFQcBBs/cJ4DIIodnqVONxrUly/5stPZzhTMP4BoZxe4xAVyuOycVSXhNfn3zc8U/d47pMXveil18TbvFHtFW1EqlsrrOva0N1A+2gP4RYoOW1oRWu4duMCKnBcvnL2JuYUHFtb3dXZSnrKcuAV2eH/+l+pTX6ecHz00KCgfgRtc7vxdoo/JMdA/gOgWuFK6yNDcAl72kWGDzc5ZK6P1KA9976zqefeHT+JEfe1F2i7XqkQBmAt4svrGY7PsH81xpec1zodUyP4P31o8NKTUGQ1MPZcxmkox/Fht5zjoO0TQWBZ1dHe8/30cAl8/X7kFM1y172WZdYAWf6OraOr74e/8Vb0wocDWHosWFEyLfE0qxx5bMSQCXxa297Q3rVddpi01MK1JdExVW7CdNMJeWg1Qex1MC6/lIlN875Vi0EMwCPYuqVAlQTcnkVmOM9pJah3oYBG31DGu3quh3mwI/aW/Icwi6PSlr1Pe1y56aQCJF28R5nD27LGUYC/tU7ZEsQXBwf38Hjfoh0uw9mclq3ZZVYwzqbT47N4d4ivZVA3TYs47vzRQxNTWv/ryJRNb1GTKQSmCLV7G4oifPjyCsrBb7BuoSXGKhkwAti2yyYRaQYUAtlcm8p/xmEZUgqtSAXk3nio8cG/xMFkdZXBZQ7NYkA3ViKmILJHE2tgRuWEgY9AnfBMjmAkxN95HO1ZBINpAvsOcor4WYhKmEjSg1JtpYX3FXpLcyqVZuATUi5oyHz2SRmG7btGHlGOcckjIqmdScINivsd/j+Y7Qc30ieUAD6WykysKWBX7a7kpJatboZq8coFVro3bUQKPWQrvdU9Ff/TudCpPFFKq31O6BTiG5MhAr4PCwjfX1XRweNjVmTy2VcOHiNMrTCSQTBNd5DlQIMvbkzw7AHTGeS6LTT+Ko2sWN2we4vdHGUa2jOzM/U8DK8iwunZvCqbkE8lnGhSMM2yn0dpLYfKOK/bU2WvUhevTgLfSx9Fgcj3yqiNklAm11BCSDjZIY8N7xuh0JQP19BeCaqtgUxzG1eBCA2xuimFzChZmPYzn/LMqjZaSDDFIxEiwKUvCQBGFKVsaxpo4fxfpodWrYWF/Dm999A3durmPQDdTfj4Oh3Wmihy5a6QDNKSC1MotWeYR3Nm/i7ua6itiyxCaIG/aQcwCJBw6l0CUgzT64dEMgrsyegQmcmk+jXGIMRvJWDOViXPbJealUEyIoOam3WdN7UqcIMKZWV69LqdWtP7KpZ0kgMeVKaGOu2M4cGhQ3cL/l/eB8FoDqAABnea4wWeA5yT5mF0+FBXsiE7RlUY1OHsb1czEtY8eAJBQCuBkcVOK4s0EFHq8njkI2hkKa12cWyinfA1etYgyIVS7hAGYplXSPOVfN9lnKTqewCdWMjoARTmHOUQE77txUdfdRtM1lh8uM/9v8yDGKpdHrZ9HsptEL8giGBdSbA+wfEBTrY25+VqqzRr2Bne1tzblCrqD8S1C2y5H4XKL9Lz3xi5aBhXze7Rmuj7pAXPZ+s2+u71QkktDE/YdKST4n2YtybHL5pJV4z9o70CWHTgqpTApFWigXC3o/13cpcXN5WenKRp93l4XSNsk9dXSaTQxlyRxHikSkpLlLyGFCDhq0BDVg3Eu3whwikvd64plA3BTXEpKK3VtENAvQ6ba1j/H9AiLzea1149ZAcdxa28If/+XX8ea7t09KafDy378cgqJ+T3fZ0T2vHy/R491/cp+PvumXfukXcf36O5b3OU7GPSCFB138G73Ky5Cz8HAGGsgXK7KpmAJX5+BRlPBtNi59T00j+HDfhEicjB35Nj5//r5F1wbtd0mUy7O4cOGCgFuS7hinsYjOvZOW+iRHyWfqGLbN+WZ5Eo/h0B7r60ryA/NcPnup/YcC08w2PKMcwwO4HGvMDxnnERz08bgnJ9CJhwQkkgPYw1RtTDjeeW68uBg0rgne0j2I58M9i+sAewLTfWRt9TbefO1NPHT1Cp585gntnW+8+h3FUdyfjI5m/7OLtOfg84Lo/uykuE69yRYXFreIhOb3G9qAam0l0GrxAY+h2E3gbt/ZRpNMbyBXqVR2PTQTcj5p1EnCa4T5kwBcF/N6ZwOSy5grMS725FHFsh7gd+RMh8r6bDEkjxnxz1SE/no1N/2Ycs9bd0RrZkLrwZUrVzWfORc3NtZw++4Gzl58EB/7zE+gH0shl8niW3/3FXz5T/8Q3YNK6O7GAxsJhABuTDnnheVzGl9sdcI+y7Nz82j3+1itbmM72UTsdF6WwStzK/j0Ey+iEJsR+HlY28Pa3dvKi5YWl3RNB81D3Ni8hZ3qjmpgM8VpLBbnsTx3FuXcrPZ7H+bLscWRUdqNJjrNFpJI4db1O7jxzhoaRw3EuEcGLQyDFhKpIRaW8phfnEYyxTYAffS7Zl9P0rDZuHP/iSNXLOH85QewcOq0qcA5ezg+ZKHsGrSzFiSykwdw3WIXaUc2uSCFa4kHL7U0jAFYB7dGWgN48HOCTKL8Ypzj2nrsyeJ2HqES3a3R9hobGDYWxscYA7hjYJVHMAB3HBfcW2od16Xs0Db2otfJ2ePBWr/++HO5Z221URy+flyrcuNXc+M4Pq53ROyVtUY6YG+8RB9fl1X/dH8MBS8RUHns0Gyxr9XF3BzzT9zt8/4zTgJwo3P5pHP5KP7u14Ho2Jvc8ybv+4f9fXIch3GWK6cyJjQ3Fq6lRjxSz2iSeflvt4Vuq4HK4YHaJTF/4V5h+VBSc50reD8YqlVYs9VDpVLHzv4RjqpsY8X4ltbqrB97Ba65sjBf4e7Fdloj9kzPFXD1iWfwmYcL98YDIblq/KcogHvSvbsP4J4Yht3/5T/BHTihjPVP8Kn3P+Kf/R3Y2xv3wJ3IGT6ae3NspB8f9iexavS740TdcQF4Env9fgBcF7zYxU0c2F3xr/z2F0AQNwTVIoGVB+T4UlmeEfBUQDFyiczYQtmKUAYmKBBx1n/eTjSqzvQbtQF/Y6ZzVJnrz1hJKwtBTt2pc6FexoGmYv2zQEggmKynYIRYLxBYKxAkk8CQIC7Pi0FUf6DCQMDAl3Z+6bjsb7zyWImht/30AKkvXoa/90xhZynorKSiQFlUQWe9bTzwOg4kzc3QPVhXfDYbJUv4fA9c3S+vaIsAuGFhl31/h5D6OEEbTCktemYZHYtT14HEcIBcMEIxnkI2lZUCoMPiBQL0eXiCUwRxQ1vJMWvbBxB+PPhA0wN+Nj7cc3e2SZNgfDQo9M9UjM7I9zjojGOuPIdHH3gUi7PzoXWj1FmxJLLZPLL5gpJzn+jz8wR2CwhkYdIK0X6seZAvDBKlXhpfowdkeQ5StTqw1Y8LArhGUjDbJn5FQVyvCuFnele942PJbHI8COz/Fr3+aELvE+uostnfQ9lYiqlrFlt6TTqFrZ0d/Nlf/hm+9srX0Og0jimQw+SbFlkx2kE60oEDcF3aZfVxD8wHA0wXpvDMk9fw9FPXpFIslkquyBjD6uoqfuMLv4n33ruBoMtR5noxS18Uw1SxiEcefsSKIdksfvqnP4ePP3sNh2vv4uDG60h0zVrUC8zYO5D9sxr1NjZ3avj62zexelhFrdtDnpbZORbWYupH4hn04Vhy44/gAou+BB6vPfM0Ll+5gk9+8pMolctaQ1j0ee/6e/je916Tuu+5j30Cly5d1rrGe1qtVbG3ty0At1QsmmKRyXMm65Q8BqrTrpegHgsdUkYRaKIlKUZ6Lftn+fVAY07KGw+4ALu7uyoq0e5tkuXux6CNJZtX7wfg2t8IqnbFxiZARtUBx+vB9iaq+5vqgRt0qgLOOlS+jeLoBCOcWjqjQgXt57Y2NlREny6XBY4S4KYKd3FxUd/eTpznweItj3/SnNYaoQswxZdAHmcNr+J+2AfXAFIWvaj8EdPVgV07+1Xc2d7Dp1/8STz7sefR6rRxdLgvIID3nEUNnhu/eP84FqjCJbi6dGpJdsD+fHl/eL59FoNTSRSceogsWz4vA3BnpPD2xT1L+IwkQACXz8kAXAJwfVkoE0QZ0LsSwK3ba/jd3/ujcQ9cZ6Hs1zNf+I8GGR8cBEdKvxP7PEH4vd1NKT3bzaY9c5KrZN9kBW4WdzgOWNQUQzhJ8oGRXDQEPSiiseXXQVMwmErabE6lZOVe2W0LtCWA2+3UBOayiYLAXVdcNCs3DnMykQkmZ61wyl69ZD93A/UKmirPyla302qgUT+SRS7f2GxT1dzV+c/MzGFuYV7gSa1eQ73VQJtAVyqPM2cuYmHxLNLZgvo+yuJULRusqBPuSU5JI2BIgA9BfLMgtHWTIG0gF4M2e6VJnUsFMnuV2fWOhn2pspjIsxDFsUy7Z18w5bwtcB8isY1KC1on6vZaEs81gCAHQWi+Nk0SCMlSA/bfox1pB4VSF7lCG5lsH6lsDElvh03wx4VsLIiqtu4ApJMAXKPdcC0Y2yCzqBmSx8jy55IvjJrKs57WKu2fXEMcMaPb7rhCufWo1hrEnt7OAp6vY7xFINfWJu7hVvAWoF/vosE+2xXaj1OhayQH2pdyThLQpb0rQVH2ccvmaY1dQKMZ4O7dA6yvsxdVH7l8AufOz+DsuWnkc+yVagUra9MxxhlYwBqOCPQn0GoPsbXbwOpGC3e36qjVOgLRz5wq4+rKNC4u5zE9BSQyIyCIIzUoorbRx+b1CnZW62gcBRglBli4msCjnynjzMUM+jhEQAIDAVyqC2XXzXHEMcR9mKE1SzWMC6w3Lu8D+88O+wkkh2XMJM9jPnkFMziPcmwJpfQC8vlZBB1Tosm+Wqirzc1RPMBg1EHlcA/X33gbb7z6GmoHFaSTdICIW/9hdNBN9tEqDhG/UEZ9Gri+v471zTtymjEsxnoGiwjg4jKp3cUw43UM9RzY45R4CvvmFvMxnFpIqW9wOR/DdIn9cGkxTEVuDDmCYAKALPblcUV08gptZ1enWMztnRwjjLcF5Lu1yuNEY1vuMYBrjgLWc1L3w6mtVRhz7VwUI0s3z33b1NAstFHZzX81dfR+p9oV8QtodVLYOxhhc4fPL4Z82uyT7fpoyjNCmn1w6VLAvr1jj0JTeVlt291Pc2hOiBRjCphxL1bX184t+opxuIZo/ngA1xWhXZ5hUilF20716OzeGesN0+gO8mj2cghGJQSDLA4rTezs7suafGZmCsVCQWQa2tsr74onTa1MlaPbcNSjW32ETcUnQFdr+Mi5lNDVJq1nx32AeynJYZy3HDu+7y2tmQmAmS18VuVjElMGPYJPnKNJOSgk6ZCTTCKfz0qBSztSqtqKpaK+pcTNZvSsReKiMpg9Vkkw6XS0BtqYTQi05bEEFnvQJkJs9rF0NJfT+NTeSPvluNwiwmcl4kAgp5V6o6brZTxHEJdrPf/1Ljyrd7bxx3/xAQDuyy+H9ziye0eg0/fLwi3p/6B0/jd+/Zdx89YNgel81gbI3xtB+Ov3cYb/2cf+4d9Hx9V4iqEtyXPHHcepPveL5uyWmxv5wGJAWsCy5QTbMXBvY3/wIbK5Ii5duiRw1FxS7ro41Ug/fkPyMbw/vzF5lmuqbYKeqOtf60mzfNb8G78Zb2Sl9C5I8c2xKQU44xCOUXfPOOa90wznQSlvtsv8XBJIaZcpi/t0SjkAv0l04r7HO0V7zU6rg5vX38Otd2/ggQeu4MnnnkK/08V7b7+Ndr3i3D3MVUCp5pjjPQ4Dpcof5/9Stfo9WyCfxSuMK0hA4bfFphZ3khBjBCr/+wAZugk5QjwXJ1ooZ3J0LUlI3d6sV9FsGIDrc9awLQtdV5irOQDX35No7ii1bYT0G82xff4q0ls4luxy7xmbHDsaPoyVErJZv3zlAa3lVM5ubazh5p1NXHn8OTz+7CcxjKcwlc/h9W9/A3/0e19EY29PltU+RvLjgZ+zMD+PpYVFgeAkey2fP4256VkcVepYq+5iI1FDd5HubEk8fPphvPDIjyCPGT3762vvIplL4syZM9oj9452cWvrNrZru0jmUpgqlnFm6jQuzJzDTHoGiVjarV0OPuLiR0Jkq43tu3exv72HmeI8vv2NN9GsBopj4rEe+nRHo3MJ6zrxFi6szGN2ISOyJGMmtmwg8ZkOUOpXHgOmZuZw4fIDmJ5bsN7sIYDr2oi5fu8Ckxw5aLwoHUf2TgQp/TPzcWekj61bHsb8jglQVMdTgGb7V3Qtjn6WfEGOtR2wNSQcHxGQc7IeqBiGRD62tIi858Rr8YQDTxyIrm9+6ZxYQ6Nj9J5jRq7X/823h5tcG8MJblYPx2pQ4WdEnDf8vfMgs8/7Vc+MkiDMcs+opG6JprLaGt84kHrCMvn9ANxoLmpryfH68OT1/0P/7p9P9HP+ocf4B5+DW2b98kQAl04RRloz8otyP7ozkczbIcGijsODPRwcHmofM1IZLZRJ+LI6GR1OSHxvNHs4OKxi/7CKRovuEcxr6ATCuqBzp3TESY7T1Ajqiz6iU0ixhCc+9jyePT95511c4Egv473b5lH0Kzpc7/fAPfk+3v/tR38H7gO4H/09vv8JJ9yBvb1d26UiDMAPv1EnA58fdhD/rvEm9P6L8Yeew0nn+/0CuOGO4AIr97M/v1/+7V8De+AeA+BC+w4rRFpAEUMqzeTZLMN8D1zPUvb9sPy/FriYeo0MagUjrsjq74mAsgkANwr8KVRx1+ntW2THJpWmDNJMNUVgz9s1M9Lt9QXiSpGZimOUSQmgVIJq1GEV2cT/FdPWVJz6PA+2KrEyBqH6w0YVuD7RYlYmi6RxodTfbitguWceAX6jvS/0Ps98tovVNSmod8mdqRIk6QxVukqa/AN0FSECuPymJETWzuyPMhyA6fSAQTH7/fSHKMaTKKTzUmf0RwO0BeIO0E/FMUiy4BcBVR2r0CdsHoRXEOoNe06w1AnZg5FA3d8X9f3l9Q2tABweU+xqZ0uZSOHM4hlcvfgAZqdmQrtPnk4qmZYKlMVw9SJ0BUkeR4rMEQvttGc0u77JRCKcj85+0k8jb9fFe+tBUQ/Y8ndMeDlO+Dtvs2rjNxHa5Zplq12D2JGRMeOVxlEV72RhJZooRy2Co/fdA3leLcUEX0WqVArbe7v487/6c3ztG19DtVl1hTpXFHCLHt/vAVy+j6oH/zzHXVkMgGOCsnL2PD753PM4f+68nheB0EajrqLMzZur+IX/9RdxsH+oYrZ4/HFX3I/FcPHceTx97WnZdbKw8tLnXsLVyyvoHu2gsvoWGjvrSMZNESX+wiCmAk+z2cXuYRPfXd3A7UoD24cVETRmpwh2ptDmi9Y/AAAgAElEQVTpmp0fvz0Q7cEED0pQEXjh4kX85Es/pW8Cd7LiGwyxv3+IN998E3t7B7j60CN47PEndG0EZmq1Ku7cWcPmxgZmZ2f0PNUjkv25HHBOxeDs7KzUs16tIWVmr6tCSTGfD10HvBrZkAff426knq1UBxMI9ooCP0ei42YM4DpL4ogCl/eM44ns0maT/ZBHUrnwHhGw3NvexMHmbQy6h+i3K1JLBFSLUQk4jGFmfhHlabNJI8i5u70pFQ/HMQHc7e1tgbdUtfoiGc+NxS/fP1NjKKImF2OfE1VWYmMQ1/fAlXrA2YxpHgW0AGbyE0OfvTV7Ae5s7qI7iOMnf+ZncfnqQ7LVrleraLeamJoq6blQRcQisu+lt76+pvWeFsq8Ft43jlHOVwK8tD3m3jXleg4zOaMaxGysZ6TC4L4ita5T3/I4VCF7u+Z0OmmWw82WVDtUXPK17IH7X/7gj/HGW+/if/r85/H5z1sP3H/c10Qxd6LI0Ot1cLC7pXtByyf2kWMhR2sf1wEVuHk/6WxBa0wWL0vI5vIhyGnKNFOJGgCnjc/Z8pmahvNIwAhVH+2urKa67aoAXBafCHbKCtX4EponUuPJDt3WeBacaV/OgmGn00d/EMP84lmcO3tB1uq0sBr02mj3WqjT0pcqw1QWpakZqbR4TXsHO2izt21/gGQqh7PLK+rBbQAuARZnVyWlH4vzBPsiFv++vZxTwhgYyrFp6lwCuBwf7JlLhUrQaaBTP0Kjeoh+j8BqxhVA4yqoUn0twGNI+6ykwH2CvL4pqm6l2zdpx8W1kmsDk3wWfmNxKi7bKBT6+s7lusjm+8gQVEzy/vnn4QBbs93QnHKlfgthdV0+prS+8Kqeaf+zNT/qDKG9ZUByF/c3m3c8INdVfnFt07ymU4krstH+T3uZAwM5Z6h+U89UKSCd+lIqRQLTA/SbPTSrTRweVHB0VNcz5HpEm1bOH1oR8373AvZBTujesh93rx+TCvf27UPcWa+qP+XsXAEXV05hfo5ACuMFWilbTCkFuTV+lvJ4OKRtPFCp97Cx18HqegUbW3X12p2eyuHKygweulzGwmxCgLAVzeIY9pKobvWx+U4FOzca6LX6mL2QwiOfnsHKgwX0YvsIRh0BuMMRHWgYYrGgbkV1ewZq3iF7bNksSzk1QtDNYthNIdlLoTAs41TyCs7mnsRc+goK2TmzrxwESGZSiPF6uHYmCEr2MIx10es2cefWKr7z9Vdw59aatCckZtCBoj9oohfvopMbYHSuiNapNNbae1jbvIN2hcVhKqVN7ellnZwbPqbR+kwygyyhYwh6MSkQSsU4Ti0mMFMkgAvMTKUxVWCf2JEDcJNIsLebAnznECKQ2GIGznuOA99aRKCn693OuIwFaYIhUtgqTvJjldG4KUWNkGFtWkxZZCup4hzzFPRie4GhBG+lvlW/M1MH+t6zo5ita3Lu6BHATWNnd4CtXc5/KnANvFUPXCpw0zTm4TpqpFW/wLnW0SEw7NfOOPszewBXa5EnGJgTi1lR2vkzNbFwnbG5VxD5HoAOGTZtjeYvC5B8Q2IUQy9Io9HLodnPAfFpDJDBUaWmPbrdbUklyFYXVGlzjtO+m89C/YiZ6UTuoQGGzrbYkUNI6KCiktagpVJBBUyuj1LrBkMk4ymNPR9nc1/k+JXdcCpt97fTF3HBeuCaVXSa9rSpJPJZKiRNDUm1nQBcgmNTU8gVC4inqai1ntkCQOhm0Om6PM/IbypUO/KRCLECxxyZ1vdYjPTd9IVw5ZSODMD11ay/XS/cYYBWs4lqlT0pO4rnCOLy+fL8+C/X+I3tQ/zZX30Tb76fhTIBXFuZ7wFt/e/H8UAU4vVj+/2ihRj+83/+TRwc7Kn9BwmGUtw5YCBaFL8HJHO53GSeQQXuZHHYzy93NicUj8f1C8WnAmmcXSvB+8EAjUYLzUbbCLTcO+IJzMwwTp7VuZO0aERD5mfMWxQohkRbm9/myOWJiUYKG7dp8rGxnFyc85OskjMZgbYZgrhS4uYciJtXX9wsHXFcPiqypdv36TRBwiX7vfLZi7DAPvZDI11pPBSLyKbT1heYq30ihWa9gXfffhdbdzZw+colPP3c0wLk1m7eRGVvR9QSA6j/kQAu4xMpa80JRSBr3xEiXRsS3jsB+lrfjHSYVgsNrp9GeihNlUXolFOBA3A53j2A63NZH/cSfCXxjHOAAO4kOGWxu+XVUZK6H72ac8a7Cddsf4xj/zrioGoy8SSmpstYuXxFAEu72cb2nXXcWLuDZz/1IlYefgrDWAIzU1PYWr+J3/6/v4Dt22vWgN4R332exc/gec9Nz4holUrHcPmBS5idmcPW/j7WawfYy7TRmWXf8Awev/AEnrn8CWRGJWzubmPzaAMXr16Qc8Hmziau330PjXZdqrxiroi50hwuLl7CfOEUkkP6uXFtMp8dEZpElBuienCId994E9t3tlBIlLCxfohkPC+3nPl5jrMG7m7cQa9DO9cO5uazWLkyD8RInOTcSGrMJlPGWmN2Pb90GudXLqNYnrZe6pw7auPl90m/p9r8sUU/fBDHpvyJoKcHYV3IoNcILB2rp+ng49Wox37vC36GQp5Yd5GFsnKEiD1zRDCi9etDAFyuOQJw3fqnetokmcUC5WME/nB902ffK2eJrp3+vyePGx2/vv4Vfd8xgFKELXduE+DvMRvqE8gNPFef9zs6tN1PPd4xgKs6rAPtowBu5Kk7Wuf77S3j3/+wwdXj+4nbAX/IIPHk87HdRGGovgTg0rHAqW9V/2DuRgUuc712E+1GDQcHuziqVEQ6Y56snC6VEIGPxMM21bfNLhqsS+0d4bBSR6fP3MjqbqphUxEfN3Kk9kXG6qxXxpIYkcg2M4NrH/8knjjFiuzJ92PyKZ3A0Qpfcvr02fs42ocP6/uv+AjuwP2B9xHc1PuH/PA7EAK4kZd+OA56EoA78bsP/HFsERI9ww9anMcrfGSDnby8Dz/x4+/wFkt+9jni5y//1q/iV3/HFLgMngSqiUVkhVFro+WsVVlgJIDrk2H1W3EbmFPgerazvcfUKKaeZWLmi8ZmBccCsVc6HgMH3c1R0u5AMM9OE4CrwNLiUSsu+nOMI8mgtR+wcYElGHxpKoFRMqECioJdvk9M9BFoh6aitwrPvhhgca8FNS7ZjtzvEGDxwKyY3MZs9+QAJZju9wpKHUBrNjJOFeDVtFEGnOsf6ftC+ZAtrFiFQK9BwXG2x2KRZzBCXAU0svUHirt7BHD13wS8B0jRIi+WRCmZFROd59cfBuiMhugmgR6d8bw6i8GJs7/xLGgD5/ksnZHNhHo2GvgK6JclzPEAW13XIlbSUva44/DcxaiOp3Dx7AVcOX8JU8Up9yzMWiedzirI4r9iv0lVZom/FaztHhiAPh670XOzwM/3H7Fk1Nt8MwkTsBM3a21/XA/gMrjjl1fI8nM8iDsumFsh0ie4/t9jgHXUXndibkeL71FiRTTwo6pLFsrORphFst2DfXzpb76Er3z9qzisHR4jFljRxRYq9scLKf+ub60P+u0VkjdgtlTG4w8+gqcefQJzVELHYyq41xsNXfPu7h7+w3/4n9X7kgsFlXYsmBroGcdTTz6Ja09dw97+PjK5LD772c/iwvllxLotBIeb2LnxBkb9hiX76rsWE/BIq5rdWgfrlRa2mz28u7quPp0zZJOnUuqxxXNgnzeCKRzfurc+GVRPpJGUiP/uf/j3+Nc/+99imtIrWmG3rT8j7abv3N2QtdZDDz2iBJ0FYFr13rxxA7VaBeXylPXvcwU/FuX5xeIGFZksFHj7ZIESfQIxaVPlRWzZtYI4sMHE9SNZ9vhioQdwPRjqn3+0AGlFVyt2+WIN7znfS5UflYE8Xo7VaAJ6vQEOd3exdecG2rUdxIZtK46yf2gqJQUF1W8EmbQOpxJo1Kph39PNjU3cWV/DqVOncHZ52eyH07TiNQCXBTCfQIXs90gfn+MKXKogA1Mpest5BzAxufLF/F7QQ7Pdx+27W1heeQAv/aufldJeDNpeV+A6C0gEz6niIThmIP5AhWye07lz5wQQ8TxVyMtm9RqqVTmsy2WzvCaDnSoRFqVpFcciHfcAX9AiQO2Baj7L8kwZmVRS9qA8lu8Zy7VGCtzf/2O8+fYPDuBOJtIhCchNft6Hw4NtAY8scmPYR7vVUIGUewaLdd7SMp5IoVAoolCcRrFYNttJrsehjNH6Q1JBycITx6aY/Q4AVmdY/rJPhITs5ZbA2x7VA50WerRPJogtdV1fICbPr8Xn0qihWa+hUj2SipaJdLs7RLE8j48/9ykjhIwGsrBqdptosQ/hKIF8fkrWiwSeqQButmjTyT2fCXVaf8/kS/pv7WsewHU98kgG0JrpEQvFOb5jqisQGUSidF8gB5Uao0CWWq3aAWoHu6gd7qLbaap3N++p7fnG4NY3nQ8U2zgAxvX/1HrMOToI5FbQ65CpTRIW+5cO0B/Wkc23sbCQAOtw2UyAbJaKvxFG7AnqDewVb1hvXgNwOXntrC3WCHG5MZjLTV9gphVZtUe5Ap8Ib3yTU+Bav3gjIHEe+z54tO9Tb2ffy9rtp/xg7jHJrCnqbD8xa2OLG1kwGSJodlE/amBndw8H+0f6ne2jLMKTCFOwHoj9NlIEzYoEcNnfM452e4StrQZu3DzEwX5FgO/y8imcOTuLbI73sCsAl9b8Om8XO1ixn8rXGDr9EfYrAW7frQvE3TtogZeycr6Mxx6ax9J8CiVapKVjGCTZizaGYTuJ+sYIG69XsHP7ELkZ4OHnF/Dgk3MYJA8QxNpgMwHa2JrDB+23SUThmLC+xrzvoxGdGFg0Ivg6QLeTxqATQ7wfoBybwsrUNawUP4XicAWJUdbi2JSBttq65NJA/IpW4l2MRj1UDvbx+ndexRuvfhetRkftC1jJ6/Xr6A5a6GYDDJay6J/N4zDTx+bBDvZ39tCotjRtjUvji36RvpIiMZDQQzDF7h2BumIBWFyIY7o4xHQ+jplSCuVCAoUsQc44chwDhG9HHPdGwlN51ymzRMJzsbKIHLIlNbW7B/2tR6MD0UNimQdwjSzKZ0vwl6rJe4urNsZ5WaKv8F8BuPY7U6EbUEqbTHrZ0Lq8242h08ticzPAxg6L5Lwe9sE1ADeXpnuGdVYhgBuKmFxPCe3+Li+yIiwxqpFIaEqJ2MuYTgdhfdoTCN1zMIhaRUa6datrrCfQKNAfx6WKYxnb8z4PUmj1UtivjdAZFpHOzSOWyOKoUsXOzpb6UNPtpFjIm2UyQXQCuOpX2jOQ3kV/0bzTrGpZIk5ofeY+yb7wjGGKRZKfuJZybieRSrCfrrmU8PNIIqBzh8UEMXRE8ulp/UrSsp9bBteMNAkwGeTZRoMkjmzWqXCLUkqyVykB3XQuLct8qseYK1k/ZRIhGPO4NVydGYwgKZJA6Ehgr9GPyiX4wCxW8/mKhqhzF/IArtnCU7XdRavVQL/XEZmMLR18qxNaUrOn6kGlhS997bt4+731EwsNLwvAHRcCQhvt9ylLTMK8J9cDLPf89V//P1Gv17TH1+rVYwrcHxaAexxk832YxycfBfIsLR6rdS1upQtMD80Ge8v2bD8ZmA21b2fh4yk5sXiicUh4teON+976dctyO5+LeeBWebzL+/gexnlUc6dz1laH+QbJjPl8QQAuFbi2T1j8zP2PcSLV15wzc7OzKE9PG5GJ7QOCQHOTBIVSoSDCmSdfsGBfq9Twzltv43D3ACsXL+C5559Dt9XCndVVHBLAler9BwBwnQLXA7hS3/YNrJPyVmRnWoQaIGAWyoHAV8XTdM1IJA3AzRiA2+20FJNR4Wr9rQ30HROSB4o+OP9JLOW3z0m0PHn1bcSlzJbE4zUS397A/20y95YowIF1jGnkujI3h4srl7T+NOtNbN5ew607G/j0T/wMli5eRSxB9WsByWEP/9ev/hLeefU7Uuh7hxGfK3GsMJ5fWjxFPhwGgw6WlhYxMz+P/UYLm50qtmN1dKcGImg8dekpPHrhGoJWDO/cvI6Z5RkUpnPY2drGe3duojKsIpdKI4cMZjJlrCxdwtLsOaRjdOxJSlHL5yA6CeM8xmwkM1SquPnOu7j19g009+hYU0QinsVUuYDHnriCYNjAd7/3HWxt7IChcy43wtWHl5BIDjR/Eok0spk0EknmsQk5pi0tn8fyhUvIFhj/mjW+tTLwxTBzY7I17x8G4Grl8htXuIx5ANfVBFzbCuMkjYlJugUOGPW1FV//8yQPvy7b2uuJHwY862+hhbLv5Wo5/YnAqrcNPsG9Lbrc+jUi/F1EFT5Z1f1+Adzo67zbz+T49583jhfcNbm54ms6/nXje+ZcU5yLjwiSoQLXzTPXU8Vj4N5C+T6A62Msx+lwAC7XTCPvkRjh4lCSj0kKbjfQrtfUzqdaqym2ZkscKXBZE04yzu6j0WyjWmuh0wlwVGngoFoT2ZgEJQK4Vts2ZxDmeb7lTIr1mViKTBGUTp/Gkx97Hg+WzDksHCMfUsd/P5zgPoD7PoHV/V9/5HfgPoD7kd/i+x9w0h34/w3AdfFPlAL3gQDuCZjxvb+6t5/tBz71SQDXsex+5bd/Db/2O18Ig3AGFz55ZYymQNCBuF71oNZTzraQxeKxCtIBKQL6xr0AfCAWBbB8QkBFjAfPDPBzX47JZ1LGMfAatd2V+sclkz5YY3FJvxPAxf4g9LFIYET1h4AilU30IWIKszTnikn+GNF//el4EM6fd/T39yhdXLLjVZQCsCN2vfbZVlxVAuOZ0l79GyrXTNmi3jteiexAa6mDWXoZxZAaxZBk5UqKqQECFuNp0jjqoy81rgHGtFjOIiEVLrmjsj4k0z8OtGNDtOJDBMT2XAHc+upZITiqqjWwTJ1Ijg25qMLaJ2j3Aqcu33DXE/07izJSbMeSePD8ZVy6cAn5QlGJkdmVsLdoVv0dGWxx7E3az/pklP/ekzg6dr4PuP3JR8clr5WBHgtW3j6NvyM4xOvzFnIeuFWBst83UMhNahsrZmsVgv0RO9xx8dLOICQpRBjzk/c9miSoX6xAarKzWYhnkhfH/tEBvvzVv8bfvPwV7FcOTIEbUQFHEwaVuJyS27V0G1t2Uk8UT2Bl+TyuPfaklLRUKTI4pe1sNleQ+pHfP/dz/1FFwmJxCrVqTfaO6kWUiOMTH/84rj35FHb2dqW8ePGzn8Xy2TMY9lrIBE3srb6D+s46UkoMWYDlWIuh2R0gSBew1ehjr9XDW9dvonJ0hFI+rzFHRR/BW7Imm0zindLf2L1mc8lKP1n4L33uc/i3//7fYnamLPVcr9tHIp6U2mRnbw+tdgczs7OYKk+r/FY5quC9d9/WspPLZZwizhFJaFMuxeb0MftkXwzimCCIyu9or2Mt/05B4kkpBwcHKjqxSKI11r/mmIX7vRbKAmddAcqS4ziq1arUlhqbCRbO+uqLzV5ce1vr2Nu8iV6nJpAhmc6rqEoVrhJp1/eV4JJUYFo7h7i7fgerq7ekvr24sqJCFse4nwucI7wmv/bxnodkAze29Den9iN4S5DQlLiuf6brv6U5DFozd9HsBjiotfDoU8/gMz/248agpboTMRXbWGTmfkEQl+dDJRCBXPZYq1SOcPHiRQHa/GwP4EqB22lpreM4JfHDJ81cS6ZnZtRfVxbbbv77Prv8mZ9TnCoKwNX1NwleWh9grk03b90WgPvG2+/8wArcDwNw2cOnenjg+rr2EfTaslo9OjrQWOA1+yIorX+lcEznMD0zj0zaipDsMcqivPpTmZ7S4cQGdBLAJfgrhSLXFvXNprKC6wmL6lQNtNFu1gUeN2oHaDUq6rHcaTXRou1xrSpCwMHBvr5NFRpHoTSN55//NB5++FH9jmAo+xsSxGNPVCprc4Up7fks+CZitPnl3+x8qbplMU9qRc0p5tFxASfaZ9X3EyLgqGiver/jy/MY3obV9d50ZqtIIcCQAK56xFXRadXRbTflaMGCJkFqxiosrklFRLnnaCAQmq/h2KbajUp49XtNs71ESgAu38fzG8a7iKXrKJV7mJmPg67dmQwtIFmkdnusK9hYsdQV59w6zoVObXoVO3i7RWOcazt1Ej8P3hr4wTcYWY3zWsDHYKj1UxaoBFgyGcUNLHIQnOVr/H6mz6LSlDEAQViCMK5oERbyWKjw/cF7A7Qabezt7Utx1W53HJFpqPeyoM6+qENqCDMJpLNWABkO4+j1RqhUeli/QxeEXXTaQywuLuDcxQUUShyELcFfVAMy5kwS8PZYDa3kqIAdxFBvA9v7Xayu13Bns6L96ezpEh55YAGnF7Mo5hJI52KIp5yCL0hiWE9h73Ydt97ckALo8kNn8PC1M4jl60CmiVGSc4Tqbtole+WLojenAOaebOsh14VWq49uK4Zhf4RUP43T2Yfw4OyP4GzuCaT6eYycmopmmAQdEqm0QDcC6OzVTKVLMhtHd9DG6nvv4JWXX8buxh7iiTRS2Sz6nQo6JFMkAvRLcQwWMggWUqjFO7h7sIWtvUM0Gj0MXV9kU8yxYOpUohaECsDla4YD3r8BCvkR5ufizkI5jtkiAdw4CumhANx8OoUUQULuhbIPtqKx1nr21HWqKJELJd4xK16STSyOtXEuooUnP+hUxq4pVOlyDo1i3JNcrqFY1FRO/BzRB2RJTGIEFeEGeMqeWOdjPxtJM0AwYq9T2k8XcHuti/19e55U3RLEzaZjAm/5TRUu++DGyIz0RFaje1gIpXtoxK4kSa1S4LJXNt/HfdVeZoVtsycnUVRz2tlac7zr2Whpsp7ScuDxyvqhoFBglEa/l8dhtY/17TpSuXmUZ5cEhFZrFexsbahfbCGfE3GMhBLr7W3zlgpDEVQiik3bq01ZKnAtlkC73RVI2GwaMas0RSVq0dyJtG4y8mLbgx663bZ+ZrGT/7J3Oec8EdtsMotUIqXx0SXYC8j9JJdNC1ziZzKWYKwSfpeKyBazatGTdG5IRpAk0GfkWD17pSuG1JIY4gFTI7aNOYkWU9szkGLbPQw+v9Apyrd8cWOP+yoVe8YlNPt4ORmNhiLsbe5U8Nd//zreu711LOfxP/zwAdxxbvXzP/9zoMMI93Wum4KzI6nXcfB1fHo+//ExRQg+RBS40Vxo/Hqfl7hbF/kwfywB0L7djpubjNVaLTpatEUGIUlBYB3dfAhCCfy3IjpzE2u74B2LrHbgYxd7/kZaUvsBl1/52NGebSLM0TyAm8yktc8QsCVAR/CWwC7tlD0Y6cFL7n90U2GMWp4uK6ZnbEgnHdrp8iZzvHoAl3OXaw3jkMphBW+/+RbqR1VcOH8OH//kJ9BuNATgVg/32U/gQwFcn5tpvLpNXPeXaxbVt1LesrUDrZRZz/CtmHz8TIvzMYDL6+D5msU4ySQplKfKSGWyiusYm9FCmc4tvAf8jhKROd65dlH56QHc8Hn7PJLqW1e/4HujY2xcoxgThiZzcF8X4uZgDhpsj5VSK5fl8xcE4BIcX1+9hbWtXfz45/47zC+vqI/kdLGAYbeJL/wf/ztW33oTo66R0Hxthp/vAdzTS0soFXKII0B5qoTi9AzqiKGaGuJG7S7qiRamp6bwzAPP4MryI9je2MdRu4pTl05hc38DqzduojloI8gNkYunUQxyeOj0Vaycuox8uozRkHPRetdrZ3DrksiMQYAUYqjs7eP1b30PO7d20e+lkErmMT0zhcefuoLBqInvvf5d3Lx+C+glkM2PcO58GZmc7VupZAaZrAG4jOMJrZ85fxFnz68gky84MqYBuFyXow7dslB2fXC/bwWu9iUHxGpAekq3/zeyrliyGtYuwvUnZC6N+8X6xde3F2BdIax3TbTe4nGMMG2qX3MH8g4VXtXryCNeucrXTNShbPRZfdTAYdspjLcfvZ7j9StdxwlWyeE1+D737hi+NUUIZkeKtAbe6lOdetbJfn3LiUh/XH98xRQhEM44wtwG/d7t4wr72Qgs/iPvA7gnA7hR9a0pcM3RYEgSWquOZrWC/f1d1QxMfZsTMY2EdtZD+J5avYmDozq6nQD1RhuHtQY6bNOnlg6Wv/C/lVO7uELCJHCspxDL5rFwcQUPP/UUHsgfHIsf7sn3T4gu7sUKRjh9evk+jnZiJHb/lx/1Hbg/8D7qO3z/+CfegUkA98NFrCcgqeGRJ3fr8Ufew+7yAcbESvy+IO6HArjvc14fdLonALjc/X/ld76AL3zx18OTP6b4cwCuCvsMJqiEkT2PqQUs4TJbLQPB7FvHCP/bGEl6fyRoCQN/VyCPghjR7HTM0GPdxAVDDiCw9lRelWLFIWKSLOQSyJXiiyFUOqn+rlLlGdfPCkAu+Pfn5m+CZ3May9WKBlEANzq4/DF8YhkmMVQQRI4vdaAvdLlClgWVLgB1CZIlcy4pGdo9Y5HNn4eriVlwOiJ3PoYMgRnf247gDhUHBETUI8eCe56LXjuIgTBYRiAs1QNxKWvaGKA+7KNDJRCfN/83HKtno+OC56z+H5HxFgX+BexY9HzsuR8rFhit/lgCyMSV6ppULIGHLz2Ii8sXpH5SckQ7NjH+CVDQjpJsOWNbR5+PZxV70NmPsyibc7LgEb02Fg2ktk0agOvBVlnJOYDO2yjzffwcqvWUOIfj256fB3D9OPCfExIk3ECaBHD9s/ZEAn/cEIx1lmUCcNnYjUWFRAw7+3v4q6/9Nb7y918NAdzosY6Nb1dgFHjrCLz8u3rnDKG+UI899Agef/hRzJZnUCqWkM7lUKvX1aOSikcCh7/xG7+pYv2DDz6Io8MjrN5elW0q5+qzzzyLZ59+GnsH+1g8dQo/9dJLKJQK6LebKCRGaO7ewebNt5EeUc1GpU6AHnsZBnGcufIQ7uxVsd/sYnNnF/t7u5gqFNRnavPOBg4PDwQQVOs1lbRkqylQ0sDW/GPNU0UAACAASURBVFQJ8wsLeP6FF/Az//pnUCrmVZRLc9xk8lIa1pstHB4diaFJ+zWOqVqlijde/x6mp2nXTIDTgEk9C6pWs2afzG8WIjmW+PwJLPK/WTTyAK6/95bvGjhmfXChHq4CBotFjbHoszkJ9LffWdHSA7iE1XwhJpelbXNayjba+7IXVprXeLSDzfXrONzbFLg1NT0vW8MeC2xUGRDX4Zox6KvILLAnCLB+ex1rq6s4feYMLl+5rCImz9fbz3GO+Ovza58lMUaP8WN+5Pp2EeQS1sJivptLft76+dDpB+jRTSBbxGPXnsXK5QfQardFhqBtNdcLqWnbbd1jPgN+NoFb3k8WoFmE42t4bXw+nJdSDLdb2lbYS5lFOlu62Nc9KwC3PDUla09PyCCAq/6lLMakkihPFVXY4jOUUskBuNxvbq2u4Yu//4d44623f2AANzpmJtW3vK8EQiqH+1bcJhgX9NBp1VCrVgRmcyzxWfG6tS+nkupxPjU1a9bKsaTmABn+XOOlhCF4z+KBs91T30wBpbZ3m60v2xRwfaBFbBdd2h/TIrlRxc7WGoJ+G9lsWkXMVp3AbhONeh0bd++qnzR7U1pxbQaf+PgL6ndGqziOAdrhp7I5xFNZJNLs10tLTlpf0RLQ5jUN3dkk1M7TnCBMkWp7TIKxSRxOQZZVHzdTYnHumbKL76cqX/PNqXcJKmnvGtEquqliKfuQ9bttdJoNKfEJUrO/5NzMHGjNXqvV0dFre7LjGvba6qtEVXa9UReATPVPNpURmMI5kKDVaqaLwnQf5bkhsoUAydQQGYIWSV6T7ypoiKTmRlg0tZYDAmbV+9z2F+t5y9c6S1kuhBLrOgBHNrkG2MraViAbrRkDNNmv0PfKTCQ11jmH5hdOaY2Tksftb+H+pHWWBVdn0ejs27gn2xppKk72QtzfP5DLgLe559ogm8si11kCwSx+WKHPADf2YB2h3Rnh6KiPtbUd7GzXtP+fPreA+cUsYskORoO+SDpqy0GgXApNjpGE6xsK7SGV2gh3t1tY3zjUtc7N5PDAxXksLeaQK8SQzsaQylhxMDZMINZPonUU4M57O9hY3ZOt5vID08jO9BDPd5DKjpDNce/I6PoNRLECjbBxkY/M9pZjt9sZot+lQH6IHKaxMvUCrpR/FDOx84h1hoB6c5kCioSJVCYX9jrkcQRcZmII0MXOzh289s1X8N6b79KUDek898EKOp0G+rRcTA/QLQGDxRSCuSQOBnVs7nF/rKLVos27kSm52KtHvGtVx/iOc19AogDcIXLZAAvzScxMxVDKA9OFhJS4slBOs2dsSvE1kdKkWh84y3f3DKX2VbzmLIRdkBgSfTgefQ9ZETKoHiPA29ccJnjLPEPgPHuCyKbZVEV8MeMzA3AJisZByM2FkmaVLODWgbey3GEtOsAwPkI3SOKwksF715uo1Iy4SfWtQNsUgVuCuDFk0iNkUrbeySxWD8PuneuCqznOmEs5D8H2BMldDvj1fbD1PvYvNLW6/T95FBw/VLHHra8mbZ6lzbU9CUPOJdrhJDEIUmi18zisBbi7dYhEZgpzi6flDsI1eGdzA7WjI1m8Fkhwc61EZKkvHqu3sx6T+Xx/br9HsG0B+0Nyz+Nayl61/CYQFtrSk0TDGK3XkZKPyhMWO6l8btToyBBovctnclKdEHj1AC6dCDhn6J4S9isNQdy8FK+5Uk7WzezbLoW/c0DiXRP5R3bSkXXR5Wa2B1gu4ddL5Wp6resVG1pvWwFfcbgvlHvIljFQpy1wi/GTETRpxzql9XB1fRtffeVt3L67H03/wv+eBHBNM/z+X9G/3lsHOP7OX/iF/4ibN29YLsKtyxGqfVz5fp8Szbf8aw3ENIvHENB1Oe7x11gcHX1N9HO8+tkAIptn3rKSJCYSnaQyjxB1ff9Wznf+Xn1w3Zft4QbI8r/ttSRZmH0yx814PFv05oFdb6FM0Jbjkm467B9KZTeL8oVSKYzVfV5meVsHrUZTJCu+l7Ejrb3pYEUgkWOFMWE+l9M346FA4y6Gw70DvPH6G2jXmrh44Tye/sSzGPb7uPs+ClwDaI8/qSiA6x0MLKgm+cLIuVEAlxwPyykNwGX+R7KmV9HySWTSdGjgqccF3E6x7QzJQSSftVsi1XkFro/bjylwYzxGWu1hmJtEcxEfr/u8fxJ8CJ+15p1da7TuE/63d3lzxHk+s8XFU1hYWlJucHBwhNu33sPWfgU/+bP/BuXFZYzY+imbwZuvfgt/+F9+C42dPSSF1BlpyNdn5JZTLqvNSjGfxVQug/nZGaRIlJ2bQ7ecxd9ffxX7rT3MT8/gY49+DOcXL2NtfQO5+Ty26pt499a7GPYGyBRyqHXqyA7TeGz5ETxy9mGUMzMi1hC8HTobdpGUfA9LWV8HSCjuC3C0dYDvff01bG9WEY9lkM4kceXqWYxGbbz+1muoHdUx6I5QLMWQzQUozzB2zSCVzpkCNwWRWgaxhNS3Zy+sKH8zIjCdcyzoM/c423qtzqBus6HNedhtIzIEj81/tVUJZ6NrH2bEx/GXrQnH1oEoEX+it+2xeo+rBSkncYMjOjZCgYDL4SfHzbG1yYGXk3U7f17ReeXritG1zHnweYrVsTUouh5Nnv+xGpLm6bh+5Qb7sTU/2rbA1l2XdUod70QuEZdBq6FaLcA/G9++xFozGBRtf7Napn8afsfwT8z/fFIP3JNAw8m9YvI1P+jfT9qrftDPmNz33HJgPFZxG0gQNmKq1UnovNCzHri9LnrNOurVQxwe7Cv2EYDL1mysaVP0E2PrtD5adHyrd1CrNXF4VMNRvSG3F9kni1xsdY8xgGs24ak4TZTTiOWLOPPAg1i5ehUPlw5PnD+T1zL58/EY4T6A+2H36/7fP7o7cB/A/eju7f0jf8Ad8ADuhwO3jsL7fY3UEwLziXM4xhD7QOntPct2yDI2NreLGiYTgZN2shMOFbU90Z9HwDELZZ/cRgIxKvuMKW8ALpm06oPhmOkE07wCV5YfAm6dza7+O2mWzA7wZbDtAxUPlEaDFg+WKAhzDD0FOwx6XOIdBmi+FwuTfNdXlUVfgoAZnpdYhTHZAsvlTv1ZPGOPrH1jqfMrqor056Vb5Iqo3rop+jsfgFgy6m2NxpZCHkQUU5U2b1RLuqRYwaC/zyzW+n5zrqLJ62FC7AFc/1kewCV4y2+qb9MErZksD4bouJ62Xfa1ZcHWWaeRhc+ALz0Ackgiz0I2LTddD9cuhqgNemjGAilyTVsyBt2jwavul/o8jCeI2IKyY/OgrbEZo6B9dEiKuBoJVHVfmJSzT1ssgScffAzLZ85p/LCawySGLGqON1m6Ccw1BYEPLn1y7pnFUfA2Gsjzc6PXE332TIYJTmUIJrh+TPyXx4wWGfx7PIPZFx74+KxYaUpDPzb8uOfnRs85Op78+fpn7T8/mkTz9SSma7x5Ba7rgbN3uI+v/N1X8Dd//xXs7O8cT74jN5+EAAX2juEZZW/KInIwxPkzZ/HsU09j5dxFpFlgTqVlQ2UWe1lQQVqvN/CNb3wDX/3q13Dt2jUpU7/znVel3KTy6oErV/DC88/L/pj9aKmGJbGARbJcPIZBvYrXv/11XH/zNcRGffSCPlq9IZ574TN49NpzOGx0cCC2I4GimlT19WoNm+t3BQytrq5iZ39fJAX1wJZtlIH9i6eXsHT2LJ577jlce+Ya5ufnpFLJpvlck+izDxb7mXa6+rZjJFGtVPDqd76NixcvWGLs1isjocSlGonaJ/NZy4qt3dZzJXOdwCGfXTRBMQCXQ9nWUqqX+XoeT+ufW++OFXUiBRD7/SSAG8PRkfWBJcDOlI69xVrtuuZnJhFHZX8DW+vXUTsi8zOGmblTyBSKCFxfQPrc6VxjIwNxB0N0W23cWVvH+toaTi2dEtjGQiaLaJwfvF5fIPbjX/PXrfEcV2OwyJTo1q/KVDXWI3G8Zqo4F4ujS1AZMZy7dBWPPHlNKlAq37kwsDcflT3Rz/dqZ76GKs92u6V77wFcKXAzWanCWXTmfSfQPQZw4yoYsy/uNO2w2efYES+4BvA4Ut7HqUijsjqr58eeznzeVMtxDb51iwDuf8UbbxuA+z9+/vPHi7fvt+d/X4HI8Y2cKlda9Hk7bQK4w6ArG0gSCaKqCK9sJrpABTwBTPYQz2ZyWkNlWd633s0ENAlm83WcB76Zo/Z9k2W73rEEVvsiXNA+jr359vY2MF0u6P7u7+5qr54pTwuAXb21qvsTDGKmOC8Vce7MshR4VCsUCLLncohTYZPMqB8qi2MeWKXDrMUtjunsi++0DRwEaMoGkeAxk+URDg8Ocfr0GY2XSrWiGKdUKlsP4Dh7FZH8w8TbLHhlFcznw3Hfaas4zrWmcnigfmWFAoG1ALk8FWIZFQXaBO877JnbRrN2hGb1QP1KB8MuaAPOtYRzO5tKU0OHPvvKxnoolQeYnhuhWB4gnaHalUVoWh5yPzJlD8eTgRFjwCWcY7JVtMK2+mO60NMX7iQG9tbJVDk58Fb2ta6fsfYNghWuH5QKy04JryJG1npARveo8TrmDNtCsllMiiuqasfFwriK9wS5RXSIjEmOsWKJCmuSnUx16BWV/T4JJVwT4lJK7u7Usb62i3Y3wPRsCYuny8gXqbDtKI5iYd0UhHS+sPhNY5aEtSHV2zHsHwXY2qmjVm0in03g7OkpLM7lkSvFkMpyvBMs5NBPIBYkMGgDR9tNrF3fxd72EfKzMZQWhkiXBiiUWRgumYJYNTaqfUgGIIBL4NqBhu7ZcMkL+rQmJoA7g0szn8Ll8o9iarSMeGeIUaOjPZznL3WzU2fqYjgmMymMkkN0g4bIN9dfex2vvvwKBn0glS0gCBoac30E6KUCdAoD9GZj6M4C1UQPh80WKkdN1OqcH33FDIqTEgbgqjAohSoBXO5NKYyCITLpAPOzScxOxzCVZx/cuADcEi2U0zFk2MPWganWmW/cC9Gccrz6kfuBV6E6w3Ku/d5NxsQp+vJxuEgiSc7JmNZiqtJNceieEfdQZwutz2Evd01da1/CazQQj8A0Y2oH7saHKk53+ins7ifxzjs1tDtG9CRQS8VtNmXgbS7LawTSKQLUVjT1pCvfz1f3Tz2YzXWSayEfWZq9c+WIbb2hBTrz/YJnCVy7cxPxwlTnpko2BwReD4kq7OfcDxhzEsiiW8YM4qki6o0A/RHjx4zWpn63KTeGTqsV2opzf+TexH/HxDBP+LC4l/OGa7GPa6u1Jpqtdtjzk44Dlp84IqfyAJ4Xe9R3pKAngYJznu0sus0eYsO4SI/M9bxF/5DkU44zzlWpKMcArlfiErzlvpovsvd5UWpJAsdcowluh5a5IqZYzGAKSvYoNRtuD+5znIjsGfb39QRcU+Lyejxp1sfdYQ5CRWi3g0a9hkbT+vuSWOMdLTZ2jvDN11ZxZ+t4AdbvzicBuJMpePTne3Jx/8cTYoVf/N/+F9y6dcMpuUxFb8X89//yOdFx4MByM+77aoLj4jU/J8eAjoGyUdAj+kmmfx+DEdbzz15Pq3KOP9pOEtyPkpg98TCaS0dzQL/n8O8GSpJclVDcyb/5mNHn5x7YlWWy+ham5ObhLZRFpmQLiVJRcQ2v14OVPAbHEV1dqMLlmCFoOTs/pzyWuYFIz4mEkSMYp6fMuYegwO7OLt56/U0EnR7On1/Gk89eQyoex8btNezvbN5joTwJ4EbjfO2vDn2w/x4rcLV3M6ZwxBWLu8e9cAngemUzn4Ja/DgAl8S4UomOMwbgsvVHs0bij60PUQCXP+t6XazNe8FYOlrjCJ+ly939NfixFv7syCghCBXpSy2yHC2xSRYUWG993ZfOnMY0CXK9Hg4ODrF64y3sV5r4V//m36Ews4ROMJR6+A+++Fu4e+s9DNod15YqQhZ1ClwCuGfOnkYhl1GeSQA3NzuH2YcfRL2Qwl+88jfYPriLs/On8LHHPoYLZy6j3e/j1u4qXnn3mwjoacz9uxUgn8rjoYsP4/FLT2I2O494QEX50Kz5vcLStXIQqTLoMTBVGy9aKXcaLdx88yZee/U9jAYkxHAf7mIwZG7RFuGOz3h2PoNgUMH0jKkA0+mCyH3cD5N8pokUzl++gtPLFxAnMVAEF2utYab89lBszlrLMpGxfQsrR1iZXDH07KLqW19oNJaV1gn/pQpNJGfRJ+rncc9b/c4RtMZLWkQI4BS1tv5ZvdBIQlYPk7Ob1iVfO7pXgcv7rrHl7JgnrymMV908CAPlY2vsmDRt0dw9q3OoMrY1ysjt/n4ZUOpasoQqYTuGvSb8MCdkcD870FdrrwgMjmTlXAp8XcnqaIzT+JlWB7T+w3Z/pU6OQND3AdxwCf0QAJfEGOuB223UUD/ax+Hhvmt/FQFwEyRojFTvarV7YIx0sF/F3v4Raq0W4swjZVfPHMArb/2/6oqCZIxtfrJIlspYeexxLJw+jcfL1WMjLVojOj6OJ6H54zvwmTP3FbgfGADd/+NHdge+L1jsI/v0+wf+Z3sH9vZ2RkzuP/QrWlj9Pl4eDWruDQZcAfJYfPD9HDT6GsfXjUoej6/nk+TOe9ie5sQRDSwsaqGFMr89wOXVtGEy54oVAl1Z0WANiHZ56utGgNb6hDKZNmDWf7M4ZkUMD+D6QH8SPPOgbRj8RIBTBml8v2fuhXdFgJ9jtREMYtJHmyECuHEWZtJICZhg6VnlZ90xKk69alf9GGXTNAZwo4mvv8W+gCp7OKcu88lKqDRzY8bfx2ghXZu0+gMSIGHhwezjFDi7fk9hQucAXrNBc+pfd2z1sXPOLCy+pUZxWSFLgcsi4nCA1qAvNW2HiiIP4Do1Dw+YHtnrs+w1S0A3lkA6mUI/PkJjFKAVG2DA6MMV+Xi9ITvSKUx1jQ485397oNo/Pw/QH2MsRhiIdh3jZMAzKfV6BrKjGJ559GlcWL7gVFQx2eFmskzCrd+E77/lQU5TJEHga1gkPIFZrvkZAdH9ufpCh1lJ9gR0KNlMWi9cFqKjTHAewxfIooUOw9/NNtAXC3yyrM9yLEsP3p9UYPHjLnpuPFYIVNMeVwX6wHpQ0sIzHkOj3cI3X30Ff/5Xf45ba7fCns6TALBpt1wuIHtUZ+Pt+i9TRUHl7VOPPYGF2QWNWapj5+YXZEnGL1rWsvctVVZf/vKXlYQ/+eSTuLuxgW9+85vY3NiQau0zn/60ntnFSyv4lz/zL8Vapl1fioARgBvvvIO//epX0Ok00Wg1sLC4iJ946SWcPnse3WCESqMh0I+9NWkVeLR/gHX2R7pxE7du3sLG1qbmveyTNRYHKsA8+MgjKlz8+Isv4pHHH8XpU6ek6uFz5ZxnX96NrW3pJGihzGSKRUECQO9dfxcrK+dN5ejssXnNafVLnQnZ6RwPLAIRqOCYYbGPhR4P4E7uMyou0n5yNEJNPVdSeq3mjaxgjyeVfkxbUucSdlpNU6kq+94YdnZ2rP9XvmiJeyImu2ArBQfY31zF1vp76kva7vSQTOeQYTGK1vcsygYDLC4sENuz9aPZVm+pu+sEcNcxNz+PS5cvCZzn+UYLxH4t9IWg0J42ohxUAYpW9hyjUsYct0/280h8YqqG8yVcefhRzC+dwcCNc147e5Dx/vOL50Bgle/1hWhT4FbDnrciYbBvbyqNTpf9YrtKegng+oK8V+CyWMVvggZ+zoY90tpt3ftiPqO+u9xF+LwJCtOekjn16uo6fvf3/0gWyp///Of17Z/ppIr22Jj4RwC4VIPeXbsVWscP+h3NJW8V6fcjXwQlyEnVDp9dkvarSd5D621LoJZ9nztEM6hOLhQwMztnhVBX7ObcqlYOcPfuOiqHh1LIsafY8vIZZLMZbG1uoNGsoVDI4M6duyr4UE1xauGUVJ23V9cxHCWwfO6yxninWceA7Gdarff7KOSzyOazoPXhKE6rOPaq933RWcAwFRXBfIK+Iml428ugryIYLRvpJsHXsSA7Mz2r85ca1hWXqDri9ZI1bWC2rdPs8cyfuwQQWcBMJqUepn0yQWBeI+MdEamo6vIPlqDXoI9us4ra0T5qtX30B229X0VUKs2pcCUQq2fUQrncQ3k2QCbXl/rW+iZZUY+AJs/RF879HqZekARf2ceStor6Zr87ziOvunDgoS+Ys8jsFMycfyShUBkr233fq9QDugJzaQvdkSUqr9M7W0T3N8UBzl7OAyQ8VwK1BHMI2nJdJ8Eql8uHzgReba/9K859nMqonIDTAa24XR++XpfANO8vgaIkWo0h7t49wvbOoRRVi6dnMDNXwHDYQbNZ07qdzxUFgHN+clxS2ZuQzTeZ9iRaxHBw2EW92pKacm46h5lZqv0SSGaowo0jzvewEEhL2y7w/7H3pr2yndeZ2FPzPJz58M6893ISSZEiKYmyZavltt1pdyNBEjQQJPkmB/kF+dRAf3GQL40ESDoDkFgWOkPHbbfdiFvxPEgWJVo0SXGe7jyeeah5rgqeZ72rap/iuRwkWQ6se4CDe885Vbv2fve733et9Qyr1xxi+3Ybt67voDusYflkEsWFJEoLPG9zOSBwqcKpCtNJzXnZ9xLEVdxmQPRoSAB3hFx8CeeXfx4XFn4B5fgZKRRp99y7sy0CHWOekcgD1tN5QhAsnUIsk8AoMUCzsYcb776Pl771XbRqHUxiSQwGLMJ3ZQ88SA3QyY/QqY7RrI5wmOjikGqrRg/9wQSDvtmZ6ryk3qIq21SNpv3kV5JtoJFKDLBQTWCpAlTLMVSLcVRzVOAGAHdqVc4WGrN+pAyjLZY1YqSpH83enF/8HT/XHjyPwUwp5sRUA2asl6zs0Am8MnqfOoTYumCqS7MOH0r9FKySXYUZ6spSHjPSiU9Aq+pmOy4A9/33a+gPmafEkE1PBN5mgvpWCtxkDCmqf2lcqbXHnn8eSlbHUytqxhx8dscC9dNJKocNwBWZlZNcsXQAcM0PyGyfxwT9uYaE/tZS6rLXIdfkJDo9oN3ltdGZYBm5QlXW8VxLpaJnn+U2e7s3RCYx3MfU3yRiGAAZelVLpWV7gCtgPW7nPkkFLoktDqBFiYQC3fpsyWC2jakM18+siAlDzqsewQrOnqT1kGfsyxyQBIRYTEQ59stlf163bHbFpJT+3KMzSZE62G+8XClPLXAJmPFcBPAPuIaZksZUiNy/3GozzAsREWa1c1elcbx4HFqRSpkWWsoovgpqcTqtsK819/QO+7v3OaYGEnPt2typ4Qfv3sad7aMFWN/PPzWAexyp6x5Er//5f/rvcefOLbMfHpNISq6KgSIfLgCHftoOJBynrpUCPCiR55yiZiBucJ2J9I2Mxi7SkgewR89wqKvwfOisQXJnX4Qcy4O0BgTwXZb8UwB4dh5OenRXGX4A9xPZeCfsPngexJ99PlMx6sptbqbMDdkDl8pvfQdSJa/NQWSLISZq+0AAl6QgWn0vrSxLEd4P+5Kem0QSxWJBRDPG8Oz1u3l3A++89Tbi45jawnzmqceRTaWwcfMWdrbuIMa1LtID914A7izvdzBspsBlbmc5iAG43MNtLI3cJTLkxIBYtTSZsCXDDMDN5PKKWQXgknjWYuuZQxHVPD70NcNieFvv+KwyHuaxPAexnNaU7SKbRhzD3NHM5yKfpSmGpblqineOPwE61mWygfhP9Rrv79r6OsqVBREKSQK89cG7qLe6+MV/9B8ilq2i1e/j3bffxF/+2R9j2G2bm0F43pV/B8SM5A+STVfXVqXATYwGKOZyWD53Dic+9xT2UsBfvvFXuHL9XZxeXceXnvoSHlg9jdvbm3jxre9jf7AnR4R+s4uF5AKeufAsHrvwBIrpKthfSsR59VW3Z9F6qw/R7XelbGZrFbXdiNOeP4PJYIja7iFee+V9NA77ImoBtKGv0w9GsV0mT4ecBNrdHVQXCkjE6fRh9vVyKqGqOpXB+YceweqJU5iorsXn0xS4RwHcWQ9cJ9UpZJ01Zp/Gvg5Gakv2v0+VIkHoEFxs7E1cb47WLqf3PNxfqh/1eZG1bLamyENn+nev+0TrPw7ges0v+l4d0xUM3tYtIjbx9Slaj4n+zmL+gMaKWjm7lnsDaX6EQJpx9TBTeRe8SODirixzYPYU0I3IHSJW0V779BpatGammNtFDiKL8XyDbblc8sLf54BcW93t66dOgWsmREcVuFTfSoXLvImudUa+7TYsdyMJmfOChBe6s8kWmQDuZGw9udtdbG7v4/btTezsHKA3HiFfpKtD3hydkiQPG5GMzm58lJiPJljhSmaRrizjkWeeQTqfx3Mrneg2esz+HQLkI6+axwsmuA/gHhmg+z/8BEfgk6BXP8HTuf9RPy0j8IkA3OOKqp9kxs5bi0QG9YgCdxoPfNxB5wBc/TgnvZ27cR869ejL5wHc8Ldf/9e/ga//1jeOWCVNmZPe80H2hGSMzSyUrZeeKWwNVLO+VfpO2v8N+DMA14O0aKAiYCIaWIbsW58fuVqWYQR6ioEfKPhBfiKLZSpsA6OWx08nk0eLvQr27YKlHA3tKPS7CBDpwZMVktye0BIXBymiYJgXy6MMZmfQRRMcBZRMfAL469dmpFvrdTcNIB2sjQC4/jo7AHsSTpAYU30bFyCbjsWRVPFkjOagh+awJ/tkqh11XCZf9uFIM6yIxZEjcEtFFm2Y43EMEkCbwC+LTSpUGavTAX0fGwdzvajm4xQFvv018wG6BdDhnCKJoIor4f6y4EkF7ueffA5nT51TgZaMf6pv2a/S+02wkMoEPqqe5ed6scCB3CjbO5pURK9nplQwcEh2fnHO65l9lwO4LDp54cSP55+hBFUg3PEAro/HlGU51/PW/+6PtREjmGjYeWn+spAR+iBOWNQPQSlTyk6vg1fe+AH+3z/6Jt6/8r4AQSn1vF+iqzwjPA63UJbFt/obxXD2xCl84ZlncfHcBeQyOZEiFmAeigAAIABJREFUWJAhE/iBkyelPGnUmyoUcpxfeull2W8+99znBQK+8cYbeOXlV7C/t4cHz57DwtIiHn/iCfyDf+8fCCDqh4IEi7TXr93A//2bv4nXXn9N1/ZP/sl/jF/5R7+ChQXa446lju3TnrTbUV9NAri3r9/CB++9hw8uXcKdO3c0NlwbSM6Q1WE8hi///FfUV/NXfuVX8ODF87IXVHlvEkOv2xPQXGs0UCpT2VUQkNVutXGwty8r3qWlqgokBD9MIUv73TwWl5Zk0UXglfODwAeBKs4Bgrdk/TuoOL+vcsrTho3rhStw+Xq/x74++Ps8EZ09Ywbi8no5Hzk+h4c16wNGICiRnFqsMYHotw+xu3kVh9t3ZD1NkAokJlApE/rfdZptrK2uIlfMSS3EYlar3sDtW7exuXFX9+H0mdMCcF2By2uOFuV8bZwq7t1CmWtYAJJINpDVtxRytp76c6PiOMG5dA6Laydw/uHHkCtVAqhuFuFU3JnizUBuV8r72tFut2SlzLHn/XBbc44N5ygBXO5JZLdrDdJRTIEr5UUoWM3UHyMdQ8XwCfvgpgRmszNhv9tG7fDAbJkRw9UbBuC+/c77RwBcfkJ0zTk2zvqUIC7Vodcuva2CXL1ekwp/ZWlJZAkfGx9fXjd7FqbTNi9oPUoQVAALAVz6syEmMJDnSRtBqpoJOnBv5LNMVXOzUZMqqceecV0qzZM4e/YMTpxYx/buDhrNGgbDHt57932srq7joYuPolpZxPbuHg7261h/4DTOnL0gwLbbbIAywlGvjVatJhti1X/FeE7IKo52eXyGjYFuIBFVksbMD31Px7QSHuge0OZ40OsZ0SuZwMryit5D4N6u2ygrZqUc13VyXrBAymeWP09SOaRpr81+Yzp233rETcZYoiqHeyRjDyoEAojFIu2g20SrdoB2u45JPJB62L+3VcfO3VvIxkZIx0YoFwaoVjvI5ppAoi1wiP1a+VjIJlHqNv7O9kifO9M+YFIbmN+9nM6DVawrHv1nAu7q89Q3BS7XCLWSCDGGbbuhr2ToiUsAl6QEgSlB7aT9OErYCpPXnBtmY9nvschsPeKpnCEJhkVjziN+Jsefc0t2rCqKjJDOJlSYZKlFAFKP6nEWonle3IYIfiaxv9/DrVtb6PUHWFyuYnm1ikRqjHrjUMrfRCyrMeTxqwtFFEsE+QmPUZVEJXACtfpAClyuQ6ViDktLpSmAm8zSUtuUlPIO4b3oTlDfH2J7s4Z29xArJ/IoVdl31voai2SjfqUGSphChfssY48A4GrMqa40N4sMqjhb/RlcXPr7qKbOmrqHPU7bfSTZS4tW4gI1xqY65HHJ8C+wfxb3qwbufHAFL//Fd7FzZweJeArdYU+9cscYGICbG6BVGaJe6mMv0cJ+p41Wg/1POVcYQ3Df4fZHp4Uhhj17LggAS7U6Tsi6NxkfolKKY7FKwDuBpXISlXwMhdQYOQqDqZDls8h4X2C5gYY2D40Yov1AjgymUHEQIBgS20wScGakUrMpDioXbuGc6yqIuSe4jbTGOgC4Uv7GgAFR5wigK+XtVNBGGpO9rj8E2p0MNjbHuHSljuE4JsA/k6bYmapbU95SyJ+mFTItzekyEPIeu9liu9l5h/NMUmmRGCOZignATfB9tBnXekUAl0RXV2vRhpnzwub4mFY3AtJH7EKO0SSO/iiOTj+GRnuMZovAbxalyknkS1WNab/HnphDKUhGXN/6FgeYjbqpCrlnHY0hCXbZ3unxvMcaynXYUzy4JPle7nuIANP+AGwHTDembCGLTDaDYXeAcX+C+DCB5IgE0oTGujdhDjFCMpcRkU4F0/FYcRGBNY/ZFbMEciTJF7kC+2NTiVsQoYafQUCNZCK3SeV6zbWChdgpUWlofbvZh5e5AQFX2wd93tn8ZO6QyqRFDHBQeDovg/rRiuXWj9mIMgMBuYwtNnZqePODDWzsNo7dxl/83nfnsvOPytVnIOv0YPcAb/n3b3zjf5XNI9uXtFqN8LzM7OeP1gX82DPV2zzIokksIGp2KU4AkLLXFbXWoCAo8Y5etlkoO1wu+fj0seYaQJcSrtvcDxh3SCEv9epArlfee95zJt9roipd7tUEcDlnPLfzmFhzh990ZmIsKzWUqb+ZLxJsLZVLiu+LlYr1ayYZgCAySa+BxMvchjEv4xzOkZXVFRQrJc1ZvW5EVSptxQvI01IYXEc6uHv7jhS4qXgSp06exONPPi4S0catW3JIiY0HUwDXlrtgNR+GcQqIevx3LwVuBMBlnGYAtuXQjO3MxYKgeV/TwHsF81pzuYI9Q2wNMpmg3SSAW5N1dFSBG/0/Y2SC1QtVIzQ66caJ5qoLRPJJXxY1EzxucYVucGpjXsExJNWJdYoMrP7AWgzzNhLAFhaqam/C53t3dwcHG7ekeltcPY16Z4j9ZhvXbt9QL3PGDaxtEMB1BajVbBIie1WqZcWm1WJeithULov18xdx5qmn0UjH8d23X8Ib77+K9eUFPPvkM8jkivjeqy9js7GDSXKCcX+ItcIynv/Ml3B++SHkUgW1GGDjqD7V5U3G/rSibuJg/xB3725ia2sTh4f7aq1Cq+cTa2tYrFbRbbOdTRbZVBlbd/cFwve6zBd7ci0goW1lJY9u7wD15rZatTBOzWWLssOmGwLodpDO4vwjj2Jl/QGMSQKW21TogSvy4syRZapoFXkxkCEZUwv/1ESbPqsG3HpLkugzbgDuUbzW+tBHv2xtmYGWjGK8fhdVoVpN0QHcoKoNSl2tAd4CyUnuQUEskNLdIAKJiusOa5GWF5iRsJ1nODnuVWq3EtqRCHv28VG0oXjIaex+SdFr0+8i5orTmqhfvNsnqwYaxln7R1APa9xDjOPERwd/Q14oANjrkcEhRdc6VU27WsPd7OzDrf+tHZvPk1HaAgk8AupqfOZMsGfXOruReu/c/jMPaP+of7fzPh789yH9tH+f34i9RYVivtBGg/sPbZBJIrNYhv1vDcDtNA5xuLuDvf1d1RZon5xOE8C1WIn1n26vh2ab9aItXLpyA4e1JuKpFIrliuIUEzGZi5Nqk64e57M2SSKeyiGzuIYnv/g8+uMxnn+gd8zzc+SJOia+uA/gHht03f/l38oIfBxy9bdyUvc/9O/+CNBC+WPrpfMv+FFn673yuI9I2GZ3wj/cChz3/pp9yJHTnwNwtYlGWGf8OQrgRjfSKfgWQFsFMGLHm5WH9dQyhmx045oBuK7IParAZQLiAJ8DuNM+txG27zTpDIGUn49CsgACqp7CAIZFIrH8rajGxMMCO/vy3kjqZymH1bhZKzPwoxo0Yh3t4Jw+NrBOvVjg4zNVx0R640bBFg9WouzVKIDr1+bn5VGxgF1lStbHTjaJ0fMPIBvHgOBtZhxHykJVFeR7owFawz464wEG1C5E/OZ0ftJZxJGKxZGPp5ClIklFPWAQG6PDHlfq8yUIUkGv94H1a5+Cs3aR06BMwZcrW5lIB1VntAg8BW+9DjY3qRnE854mJnF86Znnce7UOdnFsZ8R7T2pdtHxgk23rEsCC93IBMbSjt43Z+vPz+35ex6938MBwSYDY101wMSSPxMgEuAUEgt+1jwz3ItAPm88Qfb3RFmWfv7R+RO9JrdmZvDJL/4sy0CBrQTIgqKRFtjNBr7/8vfx+3/6+7h87bLNnTC//fqUvn0EgFvMF/DUZ57EM599CuvLqypQcEqyaFFrNlFdXMTK6hKajSaaTbPSvX37jvpvPvLIowJDaOv72muv4QcvvyJFA+/fc1/4An7pl38ZlUpVIImpWOICIH/7t38H/+bf/C4euvgw/ov/8mt49tmn1Ydp0Buo4COFWJ/KqxYO9vZw8+p1vPPmW3jnnXewvUP2ZOjlzEJBMo50LovPf/FLOH/xIfziL/0SUtmMrLl523hvCdRu7+7KJo1BO+8H1wKC0lQWF9g/q5ATG9zBD94T2hQT0CSAK6Z7UGPyvHgMFikFCIV+yPPrdRTA5eewMOUArs+pWbF7phQPj5optEKRloAJExNaVduawdlAS9OWeiflMgnU9+9id+Mqeo0DTAa0kUwhmStYQYAKhmQazVpd51tdrMoyaNjrqwhBIHt7c0vFMPYvdkb+DDw+ag+uuS5VjNnnqwAs8NaUM5ynAuOOAXC1/idSyFcWceb8Q0jni4ins9bLVffOEmPv2+Zz2UkNHEeC7gcHNqZu3erPLotbVFpwb2J/KeupbQkX1Qm0vZZlXDY77YHrykCB1eORQDva/77z2htYoBuA7BsnyOQzuH5nA//qd76J1986qsD1fWB+Hhz5+WMDkqPvbjfruH75rWBTWxNpYaFa1brEOernzfnE33ElZ9HG+/n6vOX6obVcfTxt7ZStMI/BAvbY2MrtLi0Gm3YvBcgNFAOQlLGwuICNzQ00GofIF3LY3T1ApbqI9TVa32cEVGRzRSwurKBULEtJQtChmM1gRPvh2qGUuPw8Kl4GXNdorUwigghP3J8JMI31/Gr9tM6vBqBJlWrzld9SjxSLmjccB++/qgQ7AlSTzMFCPoEOzk8WOdPlBc27hOy8YyKZUGXN8SCAyz2HI8kisRJ8jh3ncr+NbqsuwJeWWgLI2af4YAu3r7yDQXMPiXELuXQb6UwNsfghqTahWW1SwBmLsINBV4olreuMqxIEOLwIZex/B42sqO6FntDnLIBY3PM1B6jekWrN1Gpm0W49g6dIQyCwyZaZln8spBGgCyCH76mzPd8KbU5u4txRT9IA2nEtJ9Enuk9yHfCfBfxMCNhT6Wx2s4PhQIQaqrYY7wjElf1tCp0OsLm5j4PDuvrPLixVkCuk0eq2sb/XQKs5QqdNhd8I6+tlnDjFZ5j8gyEbpGI05D0eolGnWp6K/BQWFksoVEhgoQqXAC7jx2CHx8/vT3TMZp0K1w6WlvPIFagKV1XQlCrmVR3GMcxIKnjV2sAIKgRwqQCl40BqXMLp0hdxceGrKMdOYkg0kW4NqTxG+3Wg1UMqRrA2gxEJPizSs11Jnr68Y/Q7DWxduY43X/hr3Hz/OmKThJSnBJdYCB4k+mhnu6iXejgs97Abb2Kv3UC7QwCFazH727KIb93y5FQzMGXriC0zpI6lEpix5BDFPG0n41iqxrFUTqBaiKOUmSCbGCNFYqbsV4NCls8Ar1mLshfOQuFSKn77PJEUQ8xk6/dUwBeEfGGOKy4Izzn/HwrOrvLTb0LxlG8kTXEK4CpWDnG91Fn2zTC6P0ig2c7g2rU2bm/Qo4b9dmPg455Jc1+IS3mbTk6QTkyQYl9bqWjN1tlBZvPADOAVC6hxA3t5LGKNVOJS0U11lZEN2c/YCq7mShk3sJb3hBbPnEoEtiYAb0mnP0GzzVhupH/jyRyq1XX1CKcLCm37NZaMB0UwC8+fSB3j0OvN2n2IlCNSxlEyhhdKp0XpuMWU/OJ+57GmjkdgaDSWHXyae3EmpTk06rLPYwLJYQKpQRypCS88iX4qhi6tr9OhSE97cOZkbH8SCJce/zqgTOArm0sgX8jKBSJfyJubSakkQMaK2pYTMZ7kukzbfMbdAqQTJGuQ6GXEUwJCXKelSgzbJ4/rsR5/ZSQDe4Y9n+MeI4A37u0drGceLYEJ4L769k3c2jw4djt/8cXvfgjcuNe+/+Fcfs4Za+6N/+Jf/HfY3t4SuMVn3vPt+dzBjvvhQoH/3u+3hRyz181+H8i1ntdFDjVfXDcVvRXl/W/TvDYQd9gLnes6/85YVYSegZOhDVRh7h616zfSme1ZvE45HgQytecyTkIggJsVyJUxEqR6sxvplTkA43QW2vNsoaDehkaepFuEK3kZMzAOsN71cbnxMBakFbMUz7QiF3kzp/nIJKLVaePOrdt45/U3pM49deIEHn3kUZH87ty+gWbjECAxTU96sPFWC5WZYtpz4Sn5W4virP0OVZwkaoiMRSIZY7J+aDlAB4XQUmU4Mscptfhhd9ZAvOLhmIvw24i8E7RbLTTqdc0hz0k9XvS8mTEg30OnIY6vnrtgr6DPDORkV+GyrqGcJeT+yvxJXOIzRn6KiHg06I8hS4vnMZDujZDs9DHp9xEfjpHmfQsEM8ZRPZInmKsNuY9CxLYuYtjqtrE7HKCT5JWSxK5G6KYKFTnWVPZcR1aqFSwUi7SNQPHkA7j4xNM4efoCmoMBXr/5Nr7z9guormSxvr6Eu4f7uL65gQHbfCCP8wtn8ZWnvoy1ygnExiT7pTAkUbd2iMvvvYNXXnoRu5t30G01MRZwbhUTOjwxxsjlzOKecQ2JZskkP+cELl58GIPBSEQM1mvomkTHAVLn9w920W03ZdfNa5MLSiopF5hxPINUvoCzFx/CyokHtMmoJbiYQGbj7/a60zU9PJf2c1ytSUTHkC05M0VWeMztg3YobJ3BEIdzzQUFsvyPLBXWQMNqH1FSiNcutB7do1Dp50XylwHDKt5p3Dg/kow9OdtIwqcyntb8bNXTH0wV9Rm2McmybUYCeY4L4yQHNKcmAEYqYoykmCH8nnuWCzcMc7Z5I7JXIIXp33DBU3FFpF2IkSkNKtW/bqkc7I799+a+wf3fiWkGhtt7wppJOkC45shKLOKaH4eGPONEaJ0kS2nHqBlLmJtHmoSVsD8K7I7kSPbzsfKhCIwfwN+5PHR+vf+0gO5xue+nPcanPgerWk7dWdQiiIQJAbgEcnsY97qYMG7ud9CsH2Bvaws1uqHRtYF7RJp7SUpjyhyq2+2h3uzg5sYObt7exEG9RSabnB3csSgqcrH6JKO/mGrNCbakWT2Nx557Ho12Gz97eh7A9c3+owlfs5DAXndfgfuRVZX7f/wbHIEfFRL7Gzy1+4f+uzwCPwqA+yH74em6e3ThvecyPP+HTwTg2odEX3rc22Z774xZZ1HW3N2MJmQhgaP6liCub7hHA8AA2IYeuMZ8YzWdhQVTBjqAa4AYAV0WxZ3tzWJf6McR1DN8TxQAYxDnYFq0sDANEiNWJUaym12UghMWopNkf7MAEqy1AoAoQNB7T9JuxmpwoUeTA7h2PC8q8P9R4NWZ6B6k+nl5AuZgYTQ48evx3+m9oUDigJ8lQwGkcXaaB4sRAFfHd2ariq9UmMSQoZKW/TGCYodFuO5ooO8+i2YMZVgMdolO+AzaE5NNX0ykUEhlFGRQocCeuSxrsaeYJ2r8o9uiRufFtKASYdVF750KvxFGpY9tdMxmSh4De6ZF4wmwsrCML3z281iqLovdRquSVCYT2I2hd0gAbHk/mHy6LZsr6Pw+SoEVksP5+RVVI3gxxIAnY437MfmvemEGQNefFU+W3RrMig6hT0qwufL5MytKhH4vkQTLxyX6HPjc8XHxOWnz2WyrOReo3JHqlPew38Pl61fwp9/+U7z40ouoN+pHiis+55TMhKVBJPqxAaBM3M6cOI2f/cLzeOjB8yjSslpWTXxmEgpACRA88MCaCuK0LuU3r41qvsXFRSkayXpkoeD2rVu4c/uO7IJX19fw9Oc+p0SWiVMyk1TCTYvX73z7O/jG1/8lvvzlr+A/+8//EyyvLCqRZG83Xi8TNSb1VNQd7u3j+hX2FHoNb735lpS/vASSNngNlYWSVMLnH3oYP/+Vr+L0mTM6ZxZ6CBbwWgk2HxweCsDtUc1BhWc6jVarjWa9jhUp7lQxFIjF6yOgQvCZxR3vEcmiCY/FQg+Z72Lp5/P6v69x0RXYgEPjQBPAZeGJ74kWXVzZ6vM3CuwTgKQC11VrBG9ZGOMYsTBGux+CQVSyJGND7G5cw97mNYy7LXSbXbS6I2SKJRSr7KmXEhAzpoJ7OER1qap7p/RxPNH5UeXMv508dQorKys6X56fqX8/DOByDXK7fFcK8z7KQplWvkbjn77X5z0LTOzKfPLcRXz2mc+j3u5im2q+0RDVagV5Fo4FaNFOz4p1/rzy/Phs0krXlDMG3EUVhQKdu+zxxwIte6yaUlKK3iQLPgVUg80ez0mKXZ431Yzh3xiGKgh96w//AGXa8KZYDOwjnorh9u4B/uC7r+HSjQ1T4H7ta9NN+0OFz/kA61MCuLTMvHXtHRWHOJ/Zn5rzzcfS1z+OEcFMK6xh2ouUrGIH5jTHZM1nPRhZgKRtJfd49lbr9tpS3PY7PXTaprqmsoVFp2KZKpUJLl3+AM3moXpGy7R7BOTzVWRzZVSrSwJ02buYjxMVuFSt8n6Oeh1ZWY0J4NG2kr1SqbghwSCVQZ/3UtbpXf1r9tumJgXVLWPOpwgpgEoZ9XfMqiis3nbdrtYF/o4go/VOTUmNz6Jkq9FQMbdCdXmlIpUDPVAJ1gqsJkCQpL0nSR6MYzhfOD50A2Fhc4BBp4leuyFwWqpwkR+2cffmZTT2biIxPEQh2UU23Uci2ZL6Nhbra/6lkuyVnVbxbTjooqu1yEhpriTjeYs57jagAZyYFfENdA9yRiuKkVQ0sLnr81d92wRq2f7krHu11YrEibRkjO6TtkcaKYPPNsdPAIkUEm75bkVCFTvqdT2PPEbUaYIKQPaPjcvBm3bKfAaJDdEOnudphDVZRrJATcBxlMTBYRvbO3t6tovlAgrlAgajCXZ2GtjZagnEbdS7WFzO4uHHVlEup5BinKo+ozHZB9PamefGYSqV8yhVsoilqdRKIU6bVpIUuYESiCZjv8c52UccVKNm1S9X1sMkt3HgGFcppnBLQe6djGP4PFm8xp9pk8xfpoYFnC5+HhcrX0ElTmt4IFEtIT2MobdxgP3rG8jEsyisrCNTKZsrDYO0XAyseA/7bezfuIX3X3wN7778Jsb9GGKZtMZuKLeVFhqpFmqlLvaLHewkmtjvNNDpEcDn/kmg3QqjtLjlXOJ5chY4gMtzZdEzPh4hl51gqRrD8kIMS9UkFgsJFGk1nBwJwGURVn1HY2aFyjVkFmbaXFRYoWI/7b+tBQN/SYBATjoRG2XVbaVcmQpsTa2j+2i/cwA38DpsFWVxlnpl1V0NNDA7ZZvSLMjy91TbdvtJHB4m8P6lBg5rIyn+qZpNpSZSzk4BXFohJ+hUAKREUOU8tUIznQmsCOtgrPXJFeDL/rdJ/kwSk1mFGoArXEk2zta7j4QN2rHHDeRne/gxc5cx+iw2DqgWjqM3YB/cJJKpHAr5khRXBBwFvHDPDkpcWRnzuZF1tZH5+OWxrcUWM6DNyRgeqyp+1nutNQNBN8U71uhZsRf71+bTfA7SUr7xeSVunh6lkBrGke7HkRonkCR7opxFLxNDe0LLwh5RGBXnU4zh5+Ii34ccwC0WaKefE+GPAEYu2C47iZTrO/egrnqsmsuGr01SvwfSGNdo3if+ndfJsSBJh4rEKBjouZtiLt5e3S/rOci/EZDhukPy0+2NPbz89g3c3jyc38H1MwHcH+4rROLTf+zZiX792q/9M3zwwXu2Z6SoVM5PY6BpnuyqrgB2Rt8fXc+ne8Uc0BuNU0xde7RMdySOCSd4HIAbJYyaO42pwQmwRwFcrZ1xy5d4TfwS0S60wOHnmVo7NY31/Nh8D+eEejlT1U1CokjZNu/TWZtHLLKXylUBuN7WhMcgIM891VW8PE+Capz3jGuWlpb0flfh0gY3m8nKijmeSihPuH3jBt74wevIp9NYX1nBQqWE5aVF2XGSLEgbf1uVZiBYtB7g981zUwGiU2WrmEDTlgmMkRTXCcDl3HRHDcZIgympU4plOaIZyMZ5ot69AcBlTGwKXIvfPVZ0MJe3lesz3VzUMoXWoDynEHv5uYri7ST6OQCXFsPCM+WqYwpOEjfT4wlSwzES3QFi7S7SvaGUuIwMs8mE1lqOFWO9PmNPxQWMA7g+xdCajLE3GmKz20Zd/cSD6pNK8gl3e7NGz2ZSKJfzWCqVRbhMVktYeehhPPTU55HOVdEbDXFl9zL+/NU/Qa4aRzqbwm2qZxstxGMZfObBJ/D3nvl7WEgtIAXWHFLoNFvY2riL3/+9/wfvvvk6JoMeaCAi8Ex7F+cq12rOS2vJYHkSyTBD2mlonaLC+OnPPSNVOOMM/o73czBsotXmetaxFlJsNZHl3E5pHRzH0sgWyzh78TyW1tYE4JLgyD1cjv56jj7c6srrFLZnEUJnnsh+5WbDzmMk01kp1HOFkhS/fP6Y09KFzCzA/SuQ/xRXeZ0xWu8IdbNjLI1n8WZoaRB67to9ZD2LRCgDcNnO5crVK3jztTeU59drhyLZLiwt4cTpkzj74DmcOXcGZ06fQaVc1ny13X6sOE7zciBLH60JTnoUsDdVwdv6FviL1k/YyY2RddFdLaJgtdfBNCpy9JkTMXidLVjpcpwd+I3W0LRHBwV6FMA1lxFbfhWSCkQ3banbkNtabNfDuWJEM47fh1W4/rt50CUa9iti+zsM4HZlnzwDcAniDrotNA73sbe9jVa7JeEBRSJ0YaDrH6cSyWLMAxqtHrb369jaO8TeQV1xWjZndR7rR3+0j7PFJIxzgUQmj+XTF/HwU89ia28fXz0f2oiEx2oe1D4+hojevfsA7g8XZ91/149rBO4DuD+ukbx/nE81Aj8sgHtP8PYTfPp0gf6xALjHWC/pHNyexzOrSE3uXohysC/7+m9/A1//rd9QMDANMALI6X121EZKVmJW/DM1SBSIMtsQWQvSwioUgU0Faxtc1O7Wk0ER4bgBqkgYEtcAbDpjzW1GeJXTHmyBjc0IjP1bGe0oOWTxj0VX75kbrFc0BGEcQqkzsO4C4zgw6LyPhYMTM5DAClX+c6AemzVxUJ5Nfxc+axrYBaayv/aIpa3z4IIawY/P4rLSPvb4Cv2DLMpk4dAC3ZR64Np1DQnqMOGhkon2eAT2VGgM7LspAGx1QRYrC4kUismMxlTKO0xghnwTjGIsixnabX03wv0P9jBHbLXcmjsohQ3EZ+JtXEK3gLRHZTZP1UtG404GqF0IA1r203r0wqN4/KHHUMyzfw97bhX0Ly9DCihwFdmoAAAgAElEQVTNl1CIjihwvRDgib7mRATAjT6u8yrYaGGH4CSL0ywQuJqSST5fY2CJ9XezOW19xiwhNitBD9jnQRUH56LA8TzQ5yDuNG2KFFJ8LWFwaHPU1D4qiArIHqLZaeGV11/Bv/uDb+L9y+9bMdgJAZwXSgVC31tPVpgI0N4KMTz9+JP4ys/8HNZX1mbKTtkhEtQZC/TM59gPtBiSvaZexwJJoVDU/RFQSdVLnyBvWwW3Tq+LcqmMk6dOh4LhWL3U+Mxdv34df/rHf4bPPvk0vvj8F5QEC7gZ0BaPhWcWgE2J26jVcPXSB3jpxe/jrbfeFlBHEI4WXCwSM8l7+OGHcf7iRXz+81/UM0v7banMWExMZ8S4PNg/UIGGoCdBaI5nu9MSMMSesEx0mRRZcWOiY7C3JtWahQJ7MceNud9o6B7w+gnssuioHqJHLIOYLFqRWxklIOCZ84fvmYH+vh55b0u3Vg92smGuEyA3e99OAN94b0ay0Gbv71w6hWG7hu27l1HbuyU1QKvZxc5BA0PEsLiyimK5queU46NiFpW2K+wTbH2eqGh97733pFZeW1/D6uoqsumsFAEcMys2GRjLcZeiIVjmG/ZNYNAAJH6zv5z1zzKlLv+vPtGcv0RyEkmsnj2Pxz77tJTCvK+HB3ta86oLCwLdWPTgNfMcCcrZszPRWG5sbKr3FQF2Flx5X1j84LephknAMNs9fiavm8+y9ezMoUJLJM6T8US2SVR00naZoCPB58lkgJVqFdfefRub164gNe4hn6G7xBi3dmv4ox9cweW7+x8GcK2Kcu9I4VMDuHXcuvq2Ch1cY1lY5DrKeyBFcnhWZTnNaw0913kCmuPttsaPBSfrAdeTDTGVRhyPhcUq0jkWcrqyTRa4O+J8ramfYblaxdLKCkrlstaCy5cvoV7bw5nTJ9Htcy4AC4trWFpeR7m0iAxBUUkTbQ5wv6btM5W4VCkwUSYRgUzpBHsQFcuIpTLah6gC5nlxzhEsJRlg2OvKwpoWWARNCQjPABNj8BNQ4vyh+jGXzZlaPhQc+fnswUZm/6BrDGuuW4lyQQpI9hej+iYWCqFS9EyVY0Zao8qSc6NVP8TezgYOd7fQqh+gQ9Vjq45mbRft2iaK2T4eWEphpZJEIUcbYZK3h4jTclUWkFnZ4RIwGI4J4LIa57ZqVAeMdZ/ZZ1bXQ+cNWqBrbzUCgtQVQWXBioHHaAJsh1T2hr5PAeiRsjn0jNNeEz7P93lvnWCg2cwaT4AsLQplaWnPDW3bHaTljsJ10Eg9LVMEiWQ1ixk5V2lbTKDL3FzCGqLefraHSnHEAiO4z3Id6GF3/1BF90w2jVyxoB6wu3sd3L55gGZ9iG5nhOpiBucvllGupAQ4qW3HxPpn8lwEDEwmOkaxlLZeVQSiCeKK8Gfon5GxSI7oqcdrIcf+ilS8DAOAS9KgxV3BUICyXFN+BjKdxYQEb+MCelODAk4WPoeLlZ9FNXlSe8C4kMKw0UTr1j5uvPwBYu04VlbPYvXkGeSrJSCXwITt5nNcJ7uo3dnA+3/1A7z5/dcw6ceQzBe0tw9HPbSGdRzG6zgsdrBbaGOL/+9T/cZ1jn29qSaj5SbBVAdwg8MMFbhqs8AieFKq8lRyhGqZRLo4VhZSWCwlUEiNpMA1C2Un0dmexnVcuKFsWc1jmOoe9UPVXuB7BIleLKqGIrBb2Ye5FrgHqkKqKC4wdBZ7ChgWdmCgiGwEOYccKgk9cNXnOay71H/2hzG0Owns7Mdw9Xob7Y710otTtMdnMUHVLXvfxmWfzOJ8KsHPp72nAbA6YrBNtks0RQwB20xSvI9gn2yWq6bA4f5gWIaBzVYoJsllMGB1No4BVfdS5MpN2Qrt8SwQo1ME1wa6CZlSiAczEIxgDm2UuT4OtXZqrAN4G41tFXVPqLqa9Rr1PMf+5vPCSD6NZlNnKdvaQMLIcx9NpDQGba7HgyFSkxSSwyTSgwSyA5JJE0iWckitlDHMp1Drt9STfsI4ipapdDmQI4R9KT4KRM9kkkrhBIpFgrdcr6mGySiWIpir9TeomqS6FmmrhxZBXCdbsclzyFMEWsvq3OY6v9KptIquVvCfuThNbeYFIlhe4SopKpc5d3d2d3Ht5ibevrKFrf2ZPXV0Uz8ewP0Upa5IHhVSyOnh//k//29w69aNcK+GU5t7f8E8wDAfbHwYwLUYdHovIvGJctBph9rjX2MDeG8F7ixvZusVrkNmpawcSS4TRiEVcSbUEZwYGCW60n3JwUcH2x28FbmW6lsSN73Xc6glOPgvALdCALd6BMBVTtLtao7TfpmfyXiRLkMkGSwuL4rUxfnJnIOuNPyscrWCRCql+PLm1Wt49eWXUcrmsVwpolvfQ7lcQWWhYsQVB7l8sMLTHyXr+jX572bWxEcBXDmXiExIQNMAXMs5uVcaaZ3XoDYTwT2D98BbunDM+Heed7NBBW44Xojbo6RnXn+hWEC5VNI6b+CtgbhTsFmsbyuoODE9SqwfBqKq1g+SYwlKysO+h1i7hwRzyEkClWxeLmAZtjbhQqvYyvpc9yYkXXJtG6E7HKM9GaM2GWN70MEBSUuxsal7SWJnLDQhmBqTfXG1XMRCpShi5uKZMzj/zPMoPXAB/VgGo/gIG/Xr+Parf4RerC3Sc+OgjnQ8iycfeQrPPvFF5OMlpON5jGmLMBnj+pXL+L3f/R1cu/Q+JoMu0gE0495O8IxKWZIfRXpRum25DYH8Pp0SVI+ymITtJZ55+hmRC1rNtnL2dreJre1NkZEqpbLmZS6bUZ7NdUuKv8oCTp49h8rSImK0xFa8ZXm2hKxhn4zWRnR/PIZDXPEu26GwfzrjV5J1aNu/tLKKk+ceRHl5UfPfickkifp9FTA/BTlnCtx5cv4Rooev9VOQk3W60Es+EKF46rzz6URCiuYX/vLb+M63voXD/QMDFQkyp2j/TMJHTHvI4uoqvvxzP4+v/sJXZZedJJmWwgYq/Wl52yKxJymLW8b/Ut7zGfE5LKc+y7FNgcvr8es7skNNibE+lrN/WQO1vSS6vkbHnApc65Mb3XtnKl4DcIOi2cKnYFk/I7KR5BJdM4xoFN5DNTXLZ5yPdGwJLYL5eIoDGDGK/tid6KcIwCV5uNdqora/IwCXytxcoSAAN5miwjst0gnrVuqB2xlgv97G1u6BFLh0SmLu4G0p/BnzvUyuVm6nnMnhxIXP4OyjT+LuxiZ++VHfe50EMd3FQ1Q0v3trRkV+eR/APW6E7v/uJzcCH7uW/ORO5f4n/TSNwCcCcANwZjuzjc6PAuDa4SLNFPzAn+IpmFkg3etuRfurzIG49wJwQ+Dx9d9mD1xT4B4J+FxJGPYbFgajVhF8rTGPvD+DAbgEb/k6I5LZRarwl04fSS646TGoooWdCmjHAFV8v6toLVCdsd1YMWJgQwsjHSsEZ67mlErLryEQ6JWYfkSgEgXcooC2F0Z4LcclYFF15JEANlj7+Pv8HP1nL+lM5QvT/nQGMPCLhXklxJIXGPhKSyfaByWZWGGCgQDcEQYseBMUIcBIpc3RBibT/rm0Uc7GEsgn00iRBSorOqA/GUmJy+K54mzeG1cJMxkTgBuAWVVg7RynwHNQoBpj3izUpkB2OM50nompa4EtqYNSXJDd2Z/gyUeexEPnLqJUKMp6jVYl3mfC2fjR+zhfaHZmP1/jyWp0bkfvrf/eAVwmswRwWSj3noA8vuzYAiucBTHeO+/h5fPPwWIHYX1eeILtxYlokh099+POy/8+TfLDeDvJwN/D61AiPhrhnQ/ewe/83u/g1TdetTUsMLvVH07W2Ga7PU3OmGSMJqgWS/i5L/4Mnn/2C0rg1WtsMlaBUFZbVIkQvJuMceLECd07Fta9GEJQ1wDco2sJx4HFAyaGBOOyuYKBTTAbKf5/a2tbNqsL1YqOTwDXnwFTGhGI6KNZq+H9d97BC995Ae+++56OyaR4cXlZ6qhHHntMVs4XLlzAmTNnpmpDKsNkk5PLi23Pfo0+P6g25d/JTl9crGKRYHCPpl32vAvkyxdVDCKrm1a7/D2vicCKF0uoTIwWCaNrqj37JIEYoLG3t6f5RQBX62UotDrTxO/3/HplRZ+JQC+OPQtivO+8TyyIsf93ajJB62ATO3cvo93YpowG3d4Quwd1NDt9FMplVBeXda66X7KV62F9Zd0s10LBh+PCXr2c51XaRlPFHMAQPz+3YNPcDr2s+RwT9GSRgPdMxAXJ02zNjq6zIluQyZ7Po7R2AktrDyCbI3EjgW67hT57rqatHx7XeidR+Jhx3Hjvbt68qXE9efKk5mitZr2BWcyTaqdLK7OkiiP+XHq/T95PAbjZnFjp3T5BzQ46zQb67IGra+ijnM8hNR5i8+Y11LbvYjzoyj5zu9HBn715E1c2D2cAri0stgP+GAHcdrOGG++/psSSgLPNRYgxT4U6v/y6+H8VNmhLLDKLFf6cNKK1rk+WcUeFD+7fa2ur6vVpc7spBWs+nUO93kKPdsPlCsrVBWTZKxcT1A4O0GrVlMzuHR7KMnlt/ZR64KYSGe1BBG7Zs1HWcOkM2q2G5getvrm/94loJFKyME5mcgLzx7I190IR9zPaAvfQbbXQbTXQ1r1pys6Wtpe+jpN4xDGnxTuVKzk+88GGkT1kWRSi7R3BTdpp97rsoZjCJM+eo3mByHE6UwjY8/0uKNwGVHc3RCyo7e9if3cTe9t3cbC7hU7zAIlJj864KJcSWF5IYW05gxOrBVRLadm0sm+XbNX0regmAF9UlNDinMBxsH4jMWs4FOBeq9VlTUzgwlQURioRUBYWW9kaywLb4i7pWWiRO5pobhCIHwy4llN9ac8h30uAgu8wdT+nKuMpglF27Ra9WulOymAph1MaOyNAmLpEikyeG8GVXneqfuM1Wx9RUxXr55QBzRJxSu1GUIYgLt0y2HeY4C/JB0nZJ9brbbTU15PODRnZAdYbA1y7uoutux0pW9ZWS1hcGaFUnIg0QCWSPXbWf5HkA9mrqmhvKnOB9FLrmSuCuwPQlpL9BflzPst7x4JpcLrQ6ySNsOKfjDCC+jayvgnQ5YbEqT3MYy37MM5WnkYpviZFcGNUR6fdRP3mPprv7CG1kcDJ7FmcO/kIikuLQDGGYWGMYXaI7qiJ/e0NXH7rHdy8dANJJJHKlEyJgz6aowYOYjXsZ1vYyjWxEa+jxXEcx9RLr9sbodWiGsj6UAosD8qpScz61bKAGadqRfd5jGJhguWFBNaXMlgqJVDMDJFJDAVuWlGS1n22tomME3rgBpRTqiPeJ84LA+VJlmhPe9WZ5bI5gZihI1VLbHFgP3HMs0n2Pudl+lw0C1IDjY1EF0u6esbCGeuBG/YZgcgJdAcJ1FoJbO5NsHcAcJkkMYRW3iRTcJqnpKTlN4Fc+5kgLoHZgOmFtg+hlYyu32zAqdLlWKj/LdW7erYN4OV8F4ku2DvzGgms0wyElDmpkGSVzmeDcTNBKwKdqQD0muJV1txBLRvMVzBx5W0gfEaBvGi86FuQFxgNwDVg12JTEicmwckitBpIW+9R9q5O8z6OzeGl3e0gMUkgPc4g2Y8jM0ghR/CEY1HJI7VWwbiQRrPHdetQNoTMGBhz0OEjfLCRO0P/P3su46gulGVVyzWG+3+hmEexbL1z1XIjFMN5jCk5sEcgty2SmAAm9amIidhE+1Gbn0Ya43GcfOrXboA46avBxUX3IFjlsxXEZIyNu3dx7dYWLt06xF6j72HdkX8/DOB+igT/mBpDNG3/r3/tn2Fza2Oa4/K+uAtJNK/xPGweRJkHcJ1kMX8h01zD1WqRF3wImJkDcKNzz8/DCD1U4bbMAUMtNZxowPV39mxErZNFwqaSNm0kPc+bPXbx+IaxCQlF01gwtNdhXE2iD8mWJCoyZjELZSPbMrbhvio1cy5nv2u1pOrmfKnQfndpSfG5wMQO2zPEpc6lvTdJVdcuXcYrf/V9lHI5LJcKGLf2cOv2bXzu2eeQyTOOpD29qYINu7Ue55Y7znLmqarVla6qT2jjDu4/jFWOKnAJDhp50gBcfskFaboPW23GW7rw/66sZExHUNoVuA7eOrlYFsRBuau2oVxndUpurx3C2fCzsNxgoawyF7dGKn4J2o7Hskym8jbW6mLS6iA1mrArADIjoEj1ZzqDIonSJP0r3gikULaVoGX8YIx2fyAA93A0wP6gi612A/uTAfpMYRkzEcBFAnm2Q2GrhVIR1WoJpZUFnHn0CZx5/DkM0ovoxnMYJMfYbd/Ai6/9CW5uXEO73cNaaRk/99yXcX79AlLIAxMqwrmxMM+q41/97/8Sb7361xj12kjTfY4xNHNoKcFj1lZAVu4GJPK8RU4lYSGQ6Zm7cJ4yLmEu9fjjT2h+kSjKeGlza1NrHPs2k9hIYkGe+QaJ6+O4cs/106dQoFOMXGJIUHE3DFokz0DCeXK6nDb6A+xtb6k/M1t8kAy5cXdD+fDSyhpWT5/G6pnTqC6zB3RZayJbYtB9R/c/fLkNuD+L/qzzz15DOW6B1NoC6/+uslhoyUbQlflBYjzBS9/7Hv78T/4QO3fvikyufC+QlrX38QliCwK22ymX8IXnv4h//O//Y5w6dcLWANYZmMc3W0hlsrIBr1aqKJYK2sR7fRJ/qPKnAt2U61bJCY0aBOL6l0k9PryPzgBYt1COrq/RGg5jWyNy2Xe07qPx0v7nAO6sX67tdXYeanUc6oIW75tbneKJEeMNI0Lqc0J7GRHI7gHguoBFa1DkRs3XGebX+0/7d1/jonPh0x7jU5/DnIUylftuoSwF7qCPcbeLYbeNbrOOw71tPRN8TmmPL/UtnUaYD7Jm0m4r9mIPXCpwN3cPUWt2MGQNNvRmj7qnTQHcuNWeRRgtVfDwU19Ade0Url+/gf/g6dyRx2N+TOyP87HDfQD32KDr/i//Vkbg00W2fyuneP9D/y6OwCcGcCMX/yOBtzzOFE91EPej+93cK/ixDfHed2W2EXxyAJcH/I3f+g38+m993baNqOLiCIDLQMEbtFsgogDObfL0WrNblkUaA4xgA+Ks0GgvVd/oxGK3BocRFZpdo64ngLYW7FhRZBoYeLJ+xLbWrmFaqFBzkMigOZg+HcYo8B0UCQEI9pd4gOrB6Tyw4snlh5Nk9mDzPml2XnytA292jR4+zkA2u24rVvCLChJ+MVhjlSxOuyATHgQbP/bPGqPPxEG9Cxnmht4X8vuLfAUrZwIsGfbBTWWQYaEz2DQTuO1gKCXuhIVW9ocLCZordRSEuuX0MXZdsyDGe5oFkHYOwJULUwTApU0dlV5snPPZR57EhTPnxUbNqqcoE3mbf27DFh1HnxPTJDQANRxLt0LVHJraG9uY+DyOvt+YzsNpgZpJFu+Fg69KqILy1ZRstJM0RYmAtHC/fN74c+k2Vf65Psd9vh5XfIn+bfpMBIvvKDg8nSsEZAZ9vPnuW/i33/y3eP3t1638rmJ/6A0iSx7rzzEFcPnsjyZYW1zCV3/25/Hc555FsWDAKkFbUzFRxWisXdrVEhxlgcALIjwf2QFzfEK/F58LViSkJVbfrKSKRRVTCECS7UhlrgJeKqCkeDQ1MwtpembY65LKqH4f+7s7eP2VV/DCd74bQDsW/halCFw/eQLPPvcczpw9i7W1NfXA4ueQXc/PonVVJpdFu9PF7u6u5gbPkQpOAoAH+3s4c+a0euCS9e5jTJA5XyiiQFuuYkHAhbP2eVx+BotFPAf26PEEK3pP5wFcfj7BRb5P/bt0X60w4/f6+ODeFIAsWrIINeizWDDROfGmyrZnNMTB1i3sbVzFoFeTHoqFkIN6E7VmG6l0DqXqgq5HtskxWld1BHysrqxOLe045hw7gp88PgtmfDaO9MgLFtOaK+E8uEJQZcn7RRCXwNOMpBJ6XAawg+PC/YLWzqX1EygvLiORtHOSTS5nEwlAqZlFtRf1os9WtO+tlESNhqmvQ19bt0D3sXYg2JUcLOTp+kRS6Ik9P+h0BBL2SD7otQhLyzp52OmgUTtAj/1bh33c2TvEC+/cwo2d2j0A3KPLcGT7uccf7v3rduMQ19/7geYYwX+bN0ascOtaXjP/Pl2L9BwZ4OdgrpSZLJBRJU2wCjaHSNzgAu/3XeB2gVZlaQyQwCSRUpIrC2oVCVg0H6Hd66DV6eg5YVEozdeRJiIA0YB8ji+LC1Sqqi+aSGFJjFiEy+SQyuWQIHjKvtuEe4MFKkFPQlUEmjvNplS4w34XA1pkqg8k595Y6ph2j4XZJNrNJrrNJtKxhNj9hrSNpD5g8s49jzaBY9qYxuLoE7Ap5JEvLyCVLwncE2ufStum9VcmcLu/v4X93bto1rYxGbaQSY3Vb7qQS2CxnMbSYhZLyylUKwmUignk80kDoALu5+uwKdANPKDtuUhsdBNxOUUoHmlNJPjK55zXKovfvoqE3U4P7VbHVB6h7msKHd5CxmQGELN4wfhBwF3os+t241KwiZTDNZpxR1rPDVVwKfXOFARqZS6JEAnWJNSj3F5jYIJZXZrc0FSsLBLTPpAWpqHHstpvBOUO1YspOrYYSEwQieCtUYwMUGGf0NGI6sm+AEj2sWLFiuB6bzDGjRs1vPf2PirFRZx6gMX6BsqlAbKcSwSdkmYvSAAtlM2tr2IotrrVKj8ravfrpBTOmWw2LaKB1J4WtAQA0Uh1BEmnNXcpUY0kwcdNeyeHYJRDMbmCpdwZpIdl7O0dYru5iXq7juHBAIs7JZzcWsPF8UWcLl/Qs9Me1dBEHa1kG4fjQ+zUt7G9t41+d4BUPI1EKodJKolBYowWOjiM1bGbamAj08B2poNxluSINNLJjNTztXrTbKqlMjYykdZPDxGnlUv7XTY1wUIlKQB3pZpEKTtCOtFHKkGrcnOE4E6vFguiZpidtCy642b9m85VEI+npEofjbro9ltmc8ylXXEJ9wXebzpIxEUy6nSs52S5mEEhS4cds7I11XkAQhmjEwkNAKnskwOgZGC0g7i0Kk6iPUhhtxbH5gFdenIY9icigLC/Nj+MsSeVtFx1aIds9phUu1OlTcJLUMWHfn3e447vcxKC+jqzl5+ICmYHaspbt2tkodr6InPOELwlQMVnLJExFbhF7SRhsHBNpwjaAA/RYQ9IOiXQMaBHMobNQT5vyosCQHyveMFzFq3ZEbKsxikQe9irlMAUAQjZd9JSUM8/cz1g0BsYYWwwQC6eQ7KXQKaXQnacRpr7QAaILWQRXypjnCPxoq/12daqgexnvUVDlLDK+8h4gr1ul5YXpagkYEUL2nwxh4VlxilFkVO4Nvo18D3qTy/VvoFYPD+27rC4MqV4lNfB/+s1MeZk5pIjxxDOw7B3ktRC0MT3Tu5VnG583/7ePq7d3sIHnxjA/WFKXD67pyWDaRDwT//pf4Wbt25MiVneoiOac3oOEwVv/P5GwRbLg4xs4/m+f1AUwFW86ja58/l5eNaOK8hHj2lzaywSIOeuKQbN8UWtAmRjnpzmBnZPDDQxkNpcl6LEZ7dO5r8i5LFvMYHZsIZzTed7CbZSRVsoVwV+MYd08p5im05HDiW8556LEMRlrpMv5lFdXBSQqfYtbO8wIdk0r5ir3+1Jgfvit7+Dcj6PlVIOk9YOLl26hMc/+5RsbseMYeiUZLI6W2uCNXc0vvd7xM9Ry6NAOBDpLTjYMJZWD2E990ctlBk7OBjLWMpAIbu3Ivjl2P6BPaJ7Ut/ymfFc1MfV9zuJ/BOJ6fuk9JtAytZp3cOVxN6WyFtDRdsUcU+X6naEdH+ERLePWKePxGAk0jndw+j+RQCX9YelYlFOKuaEYWRhuRjxeR1N1FqiPR6iNRmhMR5ir9XA9VYNh+MB6NVBIE15ZSaLxVIRq4sLKC+UUFhawLkLj+DUuccxyi6iGc+hnRxjr7+B77/2F3jv0nt49OJj+NJTX0Q1XUFmnAFGfDZSBgzHJ7h5/RJ+8//4BjZvXkVi3EeOfW6DG5jVasZW61LcM57WXwRkc/5zXNgKgORv2n6njBB2/tyDIpuOByO0Ol3cvn1LJDHGpKwrcB1iKxzN2YnluMtra8gWC4hxbIL7SpJ7rRwHLPYSsSr0QZ7WrJjHHRzgYHNLtrEEcZnbMCbMl8pYWl5FZWUNCydOYGFtDdXVZSTSacUMzXoTk6H1MbcLnS8pHVWIRMFeX5OOvCMIN6wKEdwpBiNs372Lv/iTP8alt99CcsxWDVRV25qo2DSQ8FokEBO4zmaxtLaCx574DJ584gmcP/8gYiO6hCTRVgsPKouXpS6mcp7KXbbeYMsktlZhLqH1LRAdlWsEANfWtRnU6SQLX1v9X5L05r+ioKNy8YjwJVqbnA6nWlSFtgumltCcYs5EYJ/PYL6QM9cWAoeJlMQWHBmup/E0Y5PQGk5tJyyF4Cy2iILf1orCJTXmkTJXmz4m5TSSXKTmGu6F7yfRt3wc2HrcXDhu/4ge8+P+Pn/KM7NpGxuWX9maQi4lJK8yJ2Hu2GmJnE1S5O7Wlp4dqvUdwOUaOAwuXFx3W90BdgTgHqDWZKufJJISJBkpIzovVPPiGsy4KQ7kqkt4+KnPI1Naxq2bt/AfPWPEZ/+6V8x2PIg7e9/9HrifunRy/w0/phH4YaLbH9NH3z/MT/MIHAVwP0KaOt/4/UedsR/1UfMR0Ud81icDcMMdjop+72XTGIvh1//11/H1AOBOgVVu8FEAV86EMyaZJwgKFgXWBovPYOHHZNttQ9w6hu9xYMMDTNrYsfggwDECrk2DAVfyBbZaFHCSRaeUXd6vyJS4UUYUh1YWJYEFa5jVjN3GD5aZU0hQPLHywnd0k3UAdv5vHtxFnyu/Fvahs0KLJVRHAVwrnphihjGbey0HZUJ4vcdZTIRVQKVlkP41Vq+OSYCG/bEEdgUrMc7h0G7BhtEmhFznyG5EDNlkGjnaCPIw9BEAACAASURBVJocQv1v25MhujyilDPqyKGvKYAb7Ft0jXMArl+nBaozAHdaGAjzUGF5yH1UTAhKHHrIJScpPPvkMzj7AHucVAT2MbASfzPYWXpicty98Hnm4OxxAO58UKrrC4VnY4mbOsuZ3jyWA8bG4mYB1Fjibg0+TcQDASA6p3h8T5r5OgeRfM4cV0jxv0WfSf+dg8k+X/16eI5kkb/82iv45h/+O7x/5X1jRIv2alE7k0kpQX2NC0Aui6YnVx/Az33pS3j6iac09vySHaF6/U0EFBwcHGJ7a1M9UWWrm82qYMYCgYplUkvw3s8IH35+KgJQuZxKa2xpg8ceI6WiMdtl6drtqWjC+WPjZixz3mt+xt1bt/DiCy/g5Zf+GvVaXT05V1bXsLK6iqeffQaPP/641JqyM87l9L6dnR19Hm2rEikDX2mj3Gw2NC7tThvXr10XSHPixLp66RLAVWLF/mmFkgqQhWIZRfUfS+hcqPz06yZYzM8lgDtPFPBn34J1K7DwnDheDjLzWucB3OiaEg30OU60VZV9s3o1m7sBVwJ2Ax92m9i9cw21vduYjKgkNpvERrOLg3oDk1gCxUpVgDYTF85HKhLZp4wWxFJSB+WDF0q53uo5kFrHCqYG1FiPYBXluK6Q0MC/6fe0WzTrW77fC7e+ZhpoNLRe06UyVs+dx+LqusAZAqgErKjs4Xxh/0yC3VbU+TBRwp8FL0a5ioPXxv+rCBeuwdnQ00KHk4NC31Pr29uXXVpjbxe7G3cw7NSlsmIRhmAy1Q4sADDJvnp3G9995zpu784DuDMXih9X3EUA98YHr1uBXYUkW92nhexgdes9iHmOVMvanDSVpd0vK2TLIg+8t2YPzzGRipLF+jELqnEUC3w+qfhLY0TLe/Z+EkTIO26KBCoNtFYIUDBlAG3t2GOZACHvG4Ewtgfo0/54xNIblXYZFWPi6QziVEipMGUqVB2LkKEA3JGUu7XDQ+17PFY6yfk4lKKeylLOZa5/VG6lWLRstQW+k0k9YI9kkgq6LTRre1xZsLS0aKk053oig1SuiGy+hDjBavZSbrawv7uNrbt3cHfjJuqNHcTA9SqGhWoSy4sZAbaVchqlQhqlIq3lk0il2WeYNm4kINieyzXUdtlQGNIeYhbCItSwbxrX2RDk+ett27b9kqAzx9oVjywY9qQoMDCDAEyv3QPBGAMPDbCVupLKBQKO7InqFglSPVKd3pOiv9vpS/HKsSRwmctlBLKata31OiUCx3tLkJw2f+kM+1KbWo/F+HiC6hUelwQBA2TVFy70nKZaQD1uJ2O9nsfhtZtihcCtohkBjbzrk0kCvf4YrXZPxBueQjxNoDuBza0OXn3pDkb9FM6dWkB1oY1qZWTWg5xXVPoSgJNCxpS28vmQte3M+cUtLxk76VtWn7bnUA1DcgdfL+tKgp/BwtKUt1Yis4Ia1ay8BlO6cr+UhesoicQkj+S4gEE7gcP9NurdNlr9LpK9JNb2l3Bh9wweGT2Cs7lzSI7iaDS2sdfawF5/B3ujAzQmLQxiPLYB86NYCuNUEqNMHJ3EAAdoYDvRwE6xh/ZCArnlKvpdKsY7AqDq9aYpg9g3z/ORUFj2YpH6roU/JhNjFHPsg5uSjXKlAGSSAwG4UpFPgHRYNw08sfMieMu+zql0HplsVUXHem0fvW5LDwIV1Jk8+xgP0WnXMRh0Ne9pJdzp0kVggFSMAG5an+82ygIeQ7zpcbRaVZCbERQ0UhUHtYr6PU/iGIxSaHTi2NofYetgjFS6guFggnajIVcFgvzqXchz41yNT/SZUtTy+CIBcD0zUFbqdC/Meo89qufVo46xHVVWmg3W/9KViiIhZZBJkyiUVZ817dsEJtlIMfTvpfWNK7qlnmfbiiHnEgkRVISRDMO5yXdYYmO3LET5rpSLECZ9v/ViYxTks31jpONyDyd4S+WXbOcDOYjrQavZkVqskMoiH8sCrQmywzQyY9obA/FSArHFHCblHMapuLkFsGDe6+lecw+SCxPvoffU1BplzxntLguFnEB9up8w5svkUlhZX8ECgV0qc2VVanuU7+lOJuP+0m61pv1N+Xter/eL5Xl4TO7AlcfhcpHpsE854wzGoWNdvwGQRh68cWcbb13dwU7NXC7mv44qcKNJ/CcpHnxkgQD/26//L7hz5xa2t7c1ntG8RLMg5Jf+7PL+ejzkRXi/9/b6mWNFtPA+PU6wAPbjzecnYSM7RilkoxKNVflZ5uRSN4Uln0mppamet3jRnEBmhEl+Hn9vBKSZda+pci13EGlIKngjJWh/4nPJ+Iw2wAHArVQXkSuaLa21v5mI+EgVLv9PkJ9kJK7V/B2JEozhFxZpo2w5kHrGhjnB/rBsv3D98hV89y++jYVCEavlPNLDGl566SU8ePECLjz8KFKZHMaMVUMthW2KeAyrP1gtYAqKam81AFfjp+eDva6NBKmWE9yTBkcB3DHtkwPgqdg2AsxzrI2EQRcEA3BbTfZZ7U7rEB5HOwDMzyZwqh7UGbZ3MACXMYffV+/H6b1xp7bPfm2hnpXk/t4fIdUZIN7pIzYYIs7XDMdITmJYzpdQzRfJcsL60iKatUMU8gXQ/YKzd7FaQb9n7mNSz7HWEU+gPRmh2e/hRq+BjVYTLbp2EOQUqSiGYj6H9ZUlLC4taF4s5Cu4cPphVJbPYFReQj2bwM5oH6+++9eg1fNTTz6HbLKA9CSt9k3JmLXksjBshNd/8Nf43d/8v9DYvYOlUh4lxkTMg7RnkRjHe2CW2QQHSVZhfsV7r77vvO+0sA9CA5IJCeJWyyU88tBDKBWLIuFdvXJVhPnKQlX7kdq/5M0+njELAdyF5WWkmX9m0iKxMe6gK5qAe6lyLc7yvMZJnIwbN65dw7X33pUTzv72FrLsa57Laz+iSn315GkkiyVU19awfPIk0qWilM+MG2jXz8+x/SzaF9fWnumX5xOReuORNURgqamT5RgValidWkPq2w/eehspjFHOZZFi/M/2LUqZ2cd+jFa3jX3mvb2RalWJbAarJ9bwzDOfU4x6ev0BCRMmw6FA9lyhiMryMlZPnsTi+rrA6kQqgd5ggHqjhY7WHPeXCXFERO3qcZHXdqJ1T9txj7ein67DIT6K1k6PkKgYf7H8RWKS5sgYvVYL169exRuv/UD1iMXFRRGYHnrkUTz40MNIZLIYcA0h8ZU5gSyUrR6oSFQ1z2DdHEBc1gQctA1diI8CuBEin69P0ZqN19l83fL9xe/7cfvDccDkkbkyL+gI+1h0X/1xAbjMh7iGCMDtdgTgtuo17G3dxeHBvtZIxh8kACcZmyWSikHUXoi24+2e2k+xB2691RM5hzUJ1bhc2DQVDlnuqjg4nUB5dV39t/uTNG5cuYr/9GeXPiGA6/Fd2FPndtv7AO6xYdj9X/4ERuCTRLQ/gdO4/xE/bSMwA3A/OmH6kVW38wN7z4+LPAqf4Kn4oQFci74/fLsjAG4UfJv+373DjumvYSBdtA+uWYt5ECk7Ze9XGlihDuB6Mkm7ZcVwAUSNnoMnDAo4ZNtrVlgeBIwDaMAEggGGQIjwr6si3epN0bgErAFEiCS8LL1MmYoRe09LdCPM08BWjwaknoD5wEb/xt9JNTsH4M4SUk/mwrsFqoWvSFFe5yAgy0A4WlK6FoHKJyVfgm6CskL2yVTn8jtYwwT1pSloDFRgCp+MJZCLJxUsy5oRY4G3PYJ8wSFZhatorzzeC55H6IPs98nvyyzItaK0j+OHigykp4kFbhbKTEYFTg9i+MrPfAUnVh6QMpOgmIqvPGeyq1nkj9yX6KSOzkmlXwFgigag/hq/d36saHGHIBX7+7GI4wBttAjmvT95fW5npvs9p7COnluU9Ry1P/Pxude/fr7R8eOxjiMZ8Hr3Dvbxve9/D3/0Z3+Em3dvGIAr+1qCK0GoFeaamWHb2kAw/7GLD+HpJ57EeQJpC0tSRbCm4Oo9zsPaYQ03rl/Ts72+vq4EQ+Buv2+MeN0fU9VPn/9AzlDgz/lE5j0TkBEt1qynGIFMFmxouaeiAQGNkal2PeFjoe3KBx/g+997EVevXNH8oU3S6bNncP7CRTzy2KNYWl6eKi/5+XwPCzME/6SmZrGH1uQD2uzWBcLyNXt7u7Ldpb2V7H/VM5VABZWfRZQrVSlW8zn2HMW0/y3vBYtAZE4LDE2bIjt6P30eRC2UCeDyfHjdnmhPZXTHJDf+nPlSTiCdqlMpzWRTyd6aMqlC82ALO3evodPYRYx2pJqbMSUjewc1dHoD5ARKV1CUJbRZdRHA9b68Xuzi3HGQluBFdO7588W/W7HC7qtUVVIP9FWgNaKNWSj7c+LPiqlvMkjm8lg5wx5Pq+j02P+qI+tnqpxo9bywsGg9aufAW39ufXxcxSH7x2CX7J/Fv/m9ObLm8xrZ60zWckM5G8RpR9+s49aVD7B1+xbQZU/dNHLZvPrA+rrU6fZw9e4OXnj3unrh/uqv/ip+9Wtfs1v+kWYbn2DDjy4g4f9S4L7/up453iMrUCcEyLIIrQJSKOg76WRhZVnFOL6Gz5xAQbLbtX/PejQ56CvbeZJY0ilZRaWzeVmSse+PlwK0HtmBVJibWpcqSAm2qrJrJbQTR4bHkhLWbHPJMOe+TxCaioKJ7A8NpLG1zghC0nxSrUtr/15fZAsWLbk2Uf1JW8/Dg0O9tlgs6/jspUgrcYLHrcMaDvZ2UDvYR489fQddDHttUOyazafRbDe1LuYLFaTU45n98Go4PNhFbX8bh/vb6Pda6l9brmSwsJDD8koOK0tZVCtx5HO0rOa8ooU5C8gckz4pE4G0YL1RrcGVXZvFI5F2DtrP7OmXaUZYqO02mr2sI0EiboXxVcAloCoA+CwgdgeyrSTg0qg30WqTwGGgJc8jiB7t/qtnHntdcv5Yf2naz7HYzueA4G0mY4om7acD62HI4IBbO5+HdCaJfCGLQiET1Lh0IDCAhQQOPntcl9ytIkV5o/YkY5elqMJNMRpxK3hGIQQ+OTu4X5BQQOBqgEarpSJpPEUGfAb1xhBvvraJy+/XcPZkGQ88ACwujFDIs4cm50c8gLjsu2v96o2+FnpU0TZawJkVYBkfan2RA4QBW2w2IOBJYAJVo6bkti9aRTI2cRIjr9X6+xLklRWz+mdbu4jxII5+B+i0R6g1h9ir1zFpx7G2t4iHDy7gM4NHcDZ9FrlhUpbch60t7A92cTg2ALcbG0ibPKG9NNf8RBzDTAKd5BgHsTb20x10VlOIn65ikE1ga3NH6luSMZqNxszWWr1HSYgLqr/gTONqFxGwQBLbGOViAkvVFCrFOPIZKmNI9rCCIZVZU6UKle7pnJ4h3jcqb4slFtGT2N68i067rX1/aXUdi8trqDWb2NnZkK2y+o4P+mZxN2T7ion6i2cJ8IQ+cpY7WC95xbycV8Fhx0igLJRz3E2NywL7aEwlaBL79RFub3ZQawGF4pJApHaLluR9urUjkaTl4MRAXNkeijpgj5fUt2GNDNnKVFkTQAMDUdkKgLbLcX2L5CdQhmdtQGKlUp3utRxhkTcYa2t/9vXA1jw+Hnwm2We8zb2JylFeY+j16ja40RzEcwuPDT1m9X+59jgI5uClE3+4N8wAT1O/kbDBe9LUutBGNpHGUr6MRA9IdCbIDNNITZIYc3mopDBZyAKFDOKZFKUviLFwShv4XkfkuUw2a7G7nrGxkbzYNB2Q7ayIZv2elM/ZbAqFUh7FShHZQk6gGt/PGIBxE/dvd3XhfsU4gnOc1yo3khBDcdz5mSS4MNZUnBRUan4cI790BAZyrWNcxc/h73lcxrgbuzW8/M5N3NmuH7MrA8cDuJ9mjw/5+TFp+v/wP/63KubTKYbnNh9XHxdrRvMGrVQR9fWUVBBtSTQHBDux+diL1eAeLSlE85MokMyQjwBus9kOrlozADeeMsDJCYD+vtn12Zrr89lB2Gl+HwBc2axa0mA5ItXX5ZLatZQrC0cAXJ467ytVwby3BNAE2k8m6v9MAhivherdxeUli4s5v2hRLDJnQaDj9UtX8MKffwvL5bIA3NSwjhe/912snziBE6dPiyjKOcu+iiQggy4OJC8c46Ck5zM4itmzaj1wGT+LBEU17j0A3HkFroi5oTbj+St/FoDbYj9iI8haTGzgOD/DWuNMFIubAp8uFmZhK2P94DClcaaSOLRhYA9ckQScHE9V4GiEJImlvRESnT7iPXm3WLun4UDtehbSRSwUSgJ211eWBeDS9Yn2/SvLK4jznHp9UGEq4wtM0FetI4bucIC7oy62Bz002Ws2nZTFcrvfQ7GYxckT61gqV5DqDlEdxnGqtIhSaQXJ1VPory1hK9bFG9ffRaJQxoMPP454gn2QgyJdNZIxm1uoD+a1yx/gd3/z/0Rz9y6q2SRyjF/4Cu4vwdJWcfNoJECw0ydpzf7Gtg3cSzm35MigPRMiH+bTaVx48BxOnTqJdq2NGzduKA6i+pv/shd4Nm8xFR0ZyguLKFYrSPG+5LKa5wKQgtqPgC5/5053DuSKoNfp4IMfvIqr77ytvCZLoJf3OsU+uyTGLmJl/SSKi8tALovc8iIKy0tAOoNWpyfXj0BRM8Xxvb7kCjdrkeN7k/pBB5uSycjnX+hDOxzg9tWrePnF76Nbb6CcSasnLj+P8QXBctULE0nVpxrtDvbqLTT7ffVJZq+D8xcv4PFHH8HunQ1kqcRmr1yCbJksyitLOPHgBTz85BNYP3NaZNEBCdCttvY1tZVxC2VX484pcB3AdXDTybDeAzc6HNNrFmHZoiMnDE/rnhIiJBV7xIIlN/o93L52DW+++jLuXr8hpSjdPPKVMvYPa2op85Vf/GU88dwzSGRyiv+YMyk+ceBWjoVGzue/slIWDTKqxg10w7l9xtvLRetgvC6bXzMHOs//eU3uTsdrniet//8BwJWFMsnb/SH6IhIPMO51ZKFcP9jD7hadlGpyYSBBjAAu3cl4nwZSaRuxtd7syEJ5d7+OVo/iFpJDbT1XTBXELNN6uN11JHMZrJw6jYeeeg4HzQGufnAZX/uFE58CwA25XmSCeURxH8C99zJ0/y9/syPwaaLav9kzuX/0n6oRMAD3o8Hb45KhH3mQjv3IucfgY56KjwJvPVmdP88PXer8L+4B4E43Yyn2rN7I4FAseAf0Qk+HIDE1izO9jsWywExioCi1g73PiwZ+DIId6lEU2OP++2lRPvQacQA3CkKzCCDgoGc9iZi0O+ua7EWBZK4yNKL6lBlsY0mOvLrSTIfN58ZxcyTKlvVA7rjXH3lvpAcuP+RoQSXYErr6l4VB/wr3iUUOjqusHFnQVKJkobRsj2mZTAZqKD5OLa/0YUBc9n7GTFaQ5T0Zna1HxVwsDmrmeFRpX+LAkIoYsfik9zCgXiCuBSw6gwiA6+CtPzuWQB5lZ0YDPJ2LHdmUVnEWb4eywxp2RviHf/8f4oHldZSLJWQLLMAYq41sVC8mRwtX/vnRucn/e2En+kx7cuv3w58dZ6pbokolRvJDAK6sraUCsX59PJazwVXw+hgA14NfT7Jmt9vm4Px1RK/Hx88TaVfh+nssER9ie3cb3/ned/Bn3/5zbOxsWM9bobA211kw5EPtYL4+eDzBUnURzz/3HE6fOImFclVAaC5fCNaaobAdlJ9bG3c1tktLS1Li8nnjlyWNKQNeIgBudN1g5d/aJ1sRneqxTqetggELKeZSaQVRFhv4TKsYygS91cKVy5dx+dIlJfdkEBPAPXn6FE6cPCWmqoo7gcHP8SBAy0SDx9Z5BFKKGNPdropiB4eHUvZRlUv1CYE8KkAJLtl7i6gEy+FcJq1iive/5X2h2pcAcTZPlYgVP/1++lph88zWHf6dPXB5rlFVqYNp0XV8fp7bz+z72jBL6piNoT6HleURGdY3cbBzS0rc+ISlBCu09/sj7O0f4qDWUAKSzRdUkOI3GaiuzOBYsYDpygZXpKlPWSi4+jyMKnBlbyqCxwQi2AT7ZIE1ochjYLIVjrR+C8DNspEgCsurKC2soMPCb7+HNO3KqKaQffWsV7CPb5TZ7MeLFvv8/KPPGd/rwKY/+5wnvU5H1ryca+K8jwdo7GwKwG3u7WLQagj0oDphaXUV1Sr7qmV1/tc29vCtd2/hxm79KICrZ/rjooePfcGRA9C6+b3XX1JhnfeNzyCvqdPuTHvgTl0nSNJJJlGqlKcqFz77tCiWlaxsCq1vqiuamLSyoCeVIhVMtDvP5KxfaLi3Am0D6UdrYnAkCKuYABQmzARZCODYmuDgrbk5iL8eEl+3VJ3u/8Gi1eZsH+PBAAX1AiNwM0GSwGGWluExKWdIPCAjmsoGJtMsXFCByxihUTMAl6rbQbdpJALas0vxOsRQQNsAvW4T9dou6rUd9HqHSMY6yGXHskEulVIo0tK1mEG+kEYuQ4AByKRoA02V8hAjDDGi5YVsEm1vJ1BEC+DxyF1GbD54fDNbG8ze2MKFwOoPwKzVvoItcugZamQ0FmpMSWXAVqgLjMx2kEXnZqOjAgSVOwRy260uRj3rgUoVIhWKVEumk1R6BCt12eQ3g8K/qbGhSlZOKwTHhuRVGLjD9SqZjgm8LVfyAnJJBqG6kFdipCUWNO1ekxCQzZlbAHcjFT/UdsNiRypcWZCmhbL4Hlb21P+7vT7qjTY63T7iBH2zKXR7wNVLdfzVC7ewVEnh/LkcFhbGKBYTyOZTApeTabZdMMa8wOp46G/HVVE96wy41f4ZrHm1PsnCkoXqGIZ9noypd6lEoUMDz6nX5R5iSmcy8fN5jkMOuXwKsaQYdCxZh96HpvDg2A36QLM1xK2dHWzfPER1s4JH9i/g4eZ5PJg4h6XMghFx2rvYbW1gv7+L+riBNroi15GSw4LeiMSNbAKt2BAHkw7quRF6qxn0ltPYbNews78vYgpt0ev1A7QaDVM+Ky5nYS5oON0qNRTqA5UA8RiV7jFUyklUylQix5BNx6wPLt0pwrxjgTmTzaFYqshqXSpR2hnmsiLmkTxBsI4g+umzF5AvVbF7cIh6o2l9UbkfHuyh2TzEZNxDKk4FTQwZcvuYU4hkYoQ/B3C1zgdHAfbS5GMjP4AJ1Tq0TqYCKolmK4at3Q62d3sYTDj/SgKatccPqKYkgGjW2AJxae2tWNeqr4yDVY4LeZDNyPCzCIozK9r/j703i5EsPa/ETuz7kpGRe1XW0nuzySbZQ4mkRHIsigJGAuwXazww/GTAfvBABuwXwQ824Cd7PAN4ETzA2BoNDBiesTwcaTTaKZEU2cNmk+pudlfvVV1r7hkZGftyYzPO+f4/4mZW9WaZ/cJKIplduUTc+99/+b7vfOccMm8p/ci1wiYVi7HI/DZQiYVCY5xzvtv6MMsTx9R1Mvd2nwSgzQJkJJ94l8ScAdoWIBr3CA9ohmNCvpdn2HHdidlFxQOnsOF/puY7562qtUf272giUKvZbumuV4oVlGNZzNoBEqMokpMYIrMoxukIoisZRJfziObI2k8IvJ32qQ4QIJiMkC+VnJ8j15Yxb8lw4SfjA0pcmhTkTH6YVFEolqmYEsUkQnn8uEANxiZUCPHSsJwH3K+oRkKGIT+8bQLvjY11/OD9MhZkvOdleMPxjVRf5oDMTDGdl2jmGUsA9wev3MDtPao33P/xNwZwP6Au8T/8o/8Ox8dH2iONcbxo/vHNoGGlIX+//ip97q0mCNcc5RuLfYCimeyai5TDunMqfFadveuFpdH5PCb8vnyijHWbjDmdb6eBhTw7KBO+UEfx83aRH5lahM/NpNTiJI994Vxe5+7oo5e0b1BgvFheKiNTKEs9h4xSA8MialQ6rdc1N00WmXlDUuzbVrulmIKKQMyB+HOepfzkhzxzR2PcfPtdvPC976GQTCFDxv64oyZQqX45SedigXFrXs1vs0RS6gOZDGPrtPNLVQS6YONK3t7ZqDC3F/uWTSBj870n2KS92s4rnq1hANeaOV2OTrshgnrOL5P3yvxJAK6Lvy1nJPu+J0sW/lue1wQY2SiRMHlpnndWg7GNj+e0dZ3YtfC6PKIfJcOWDdDBGPHhGLHhWLLJPDfJRB1NRwLAM7M4ipmcGJOVYhH9dltNd9uXLmj/TIyoJmR5Iq04rNHKvOyD6QR3Wg20YkAvCnQi/JyK+V9aLmNpqYT0BMi2AlyIJHApW0Q8kkI7kUYjn0M7l8TJZIDc6iYq21cwjMUxjCekYsY9KMEzkjc4neBofw9/9Hv/D2r3biI27iGlpu2kh3jnSqe8rr48wgNdI3cTKtKwqciAVqvZEBjmfZbyOVSXlvD4o4+icXAsJmA8lQAtfsgS5VcxcNUQbAAu5ZPJOk1SjYANafyUhn9MzZXcd00FxQGE3OMnExwfHuLl57+P47u31aCU5Toimz3GMymDSqWKrYtXUKqsIJLLIllZQnq5glSxhOFo4li4BHEtIguvd59v6Xv8kZoDXAzsSA/+jGH8julA89nm9RRBv4+XfvACDnd2ze4kQvdhjpPF8TyL1UjNBp5MVnnIaa+PeqeDRr+DVr+LrQub+Hu//uv4k9/7AxRSaeSp9hOLI0EGej6HytYWHn3mM3j8M59Gnqo7sZiA4FanpzzFAFzXRKk42rFyXb3M70Fq0pJctykDLSgXth+bHcpiPfN1PJCur4qjCdz63Ivze4JRr4v33n4br774Qxzcvi3VoMh4rHghU8yj1esJrH3quc/juS//ItYvbQPJtJoE+H1ruDsL0s6VQgjkupiF8Zr9nlPWC9WlfZ2I5zHtnQ4P2bg6xMbmBtbXN7Czs4uXX35Z5yfHgfWCr371a9ja2lRM43O39zsLXOXjzBHi675nz4vFr5yvw85NBhwR4f5T2NmEqcZACxaTUB4GbFAhGWCICSXk+10068da24NeR3tdJpeTfY/yIMzke87f51nRaPVwWGugfjRIjgAAIABJREFU1uggmHCDSMnuxu+1vtlYQL08uU3OPJFNY/XSZTz26c/jsNbG7Xdv4D/5le2PCeBa3hD+4L8eArgPDMMefvMTGIGPV7H6BC7o4Vv8bIzA0dHhh6O3D5By+BuPzgcBuB9xNXxYIfjBoOO5K39Akkj/W8ooLw6jRQfnXN+XhZSQB65PEAWIuOOIhTjvgcsAxQN8HsDl65ss0uKG9XsuwfAJ45nDXEVKVyBxAeL87x1YRjkjn6AymPQBkwo+LhibSy+fG0QWjplUhINQX9hQwHHu98NgSni8/fd9sju/BzFlFt66uoU588ZXXJ18smOn6XU9HUeSlJ4h4js5XfTikycVtU2SRh46jn0lqUNJEFKU0Hd3u1AgxAqOE0p1hWFdEQFjAbiWzAisZRCtwNUlh857y/z6zgKP/t+eaLT49+J3rWPXgmAFwpL1HSu4nQ1n+LVv/Bourm2piCJwx3nc+CYCvqYHw88Hfx6g5bWyACOQyzUbhAHR86/hmX38XQ4/GTcenPVFMCs4m5yyJEAdgOs7wn1iHJ4n/pl7tiJ/9v8VwPWv5YFizzbk932SdHh8iL/6/l/h289/B8f1I83v+wBcerA5EF8ADIDLFy/h3/nq11Ai45n+MZVlMR+Z4BPQZoGoPxzitN5A67Su8Sf4WK1WxSL1xT8P4Ep2MCTn5J+LCpHCKMyPk1PTP6disYQkZVr1ngRmrNhgYTlZWH3Ujo8FShBozaQyKgCTSUp2BpMnsl/0nGE+nvx7Xp/NXdsS/Aefhe/GZ8JSOzGpZcr+iglCGSYVDXMolivI0zM2Hldgz2Ig/1a+ofS/LRRUsGYX5wcBuJxbvBayEvj6LEb6feN808PZ/WIB/DChpPS0Pgcm7yZJX+4FQQenx3fRbhwA44Ex7h2Ljyx+FtL2D48xGk/Vdcpx80XdhPxHozam+fzZQi8llt168oVPD956Fs9M+4IBuPTvGo2GAnLlV+gA3PPrga9Bf7Ipi8tLyyiUq+r6ZmNKOkGZr7QKt5IsCrFI/HwKFzB9oS8M8HomsVjAbt9godv/DucAE1UxfskcYAGfigbdNmq7d9A+OsC410O70RRoyuQ9X8xhqVREdbms4tZOrY2/eGsXN2vtnzqA22md4p1rL6lYTxCZ4DbXCfe5M4Vad6/aa5JxzWnPAPfynVqrArRZTB+ogMnCujVjRUzyM5MRQ1ZFKO4llDT3hUV5axNgYXONsQGYKDNhjlDukl68CY6mY4pKrkyagg68dQ0VNkndWeIJqlbk5zojsJ5NpVQgYdGqUCqJsaVionu9WJSmALS0XBQsyEgm8286DciHwGzE7uuh/I2ERM6maHUbuHXnBprNu4hGuygXY1heooct5fimSKbHiMcn8rW0BJ0sc+5tPBPNf4p7KDUw+D8BuK4DmzJa8rwUMksQhmDvWYZCeE9nTdRkrsPFpBDTSdugl1F07Fx9zyltENNy/xYLUU1fEckpd9s99CiD2qMXXh/NJr3MR4jM2BSVRSJOX+O4GKvcm8nIa7cJjHS073L+8PsEpAyYtmIz4z6ymfMFStRnBBaySG1xFKXLhsb6BmVJ2TRCsHghry/5NyoH2NvKd04+uGJRGrDFeTugnF+nKwCXqB6LnfTI3d8d4ofP38W4P8YTj+VRqUyRzwGZHOdfAolUTEABi670HCVgTVavpJh5jWoOYqGVTXJOxpnxlOQRCVhH0G0PMeyzJEsf8DSSsbjkHU9qHdRPugiGE0kt5wopVFdL2NhaRr5ImU/eD/cdMi0d21JymQSFZzjudrF7t47g9TEu71/EY42ruIJtrBe3DDgYtXDS3EW9e4DmqIHOrIdBDBgKWIxgkoyjH5+hNRmiHRmik5mimRvjKN7H3qCJ5qCnRrq11SqCQV9etJhRDtG39DgCbehQFBPMWR3wKxnlmWwUpWIC+Rx9BsluYUHe7DysEYSNDWRYZiUdxzlMplW7U0cw6OoMYNGf3uaFUgXxZBad/lAyy+ubF5DJ51A7PsTu3h01UUTGfaRiM6Qob6y1Zg2E4fNQzQ/e3Y3gLQv4VNYQ64KeujH0BlHU6gFqpwOwz3My4zzIaB4Y45tsTMGlpsAwGuq+JPkt+i2lCvnFpOJ5CfPwZZ75mFoIi5iU1meDlyT2xcQl4J/QXCH7k+uFzQRsZBD7luAV1Q7ERl+A1F6ZRjmMa3JZ+GeaBKuPZHxTGL8qRuv358VUH1f4vIjnPAEwnt/hWFUiOIrXaA8CeSUTvGWc1W53xT6kusFaYRmJ/gzoBEhNY4hQ7pkSoZkoUptlpNeXME3GtE/P6HnJxgaOJX2y2YDDOJXALf3aeybJzHXGDwIWqRQBCWMNkUHPBoxIwlB8xlZUC2G84oE835TnVVYI4PqY3DeYcQw5Lvw+z0kB6Q7A9gCt4mkyLCWxbjma/NHF8jam0f5xA8+/fB03d45DEeTiPxcAbjih/4jJ/Yc0lf+T/+0fY29/X+o33BuLxYL5vrpcgvfmmx2t68D2Zs0rSdCOQspYFnPPLZLs1HU4rv9qbEl/JtugGAvS/tvlblJRWnws8mU74ywHjAkQoJS75qMkJpylQMxyNJNUdutLdQJTWZLyjmP0+efgWV/z+I/7jRS8qOBhDFzGHGy4JICbLpaRyeYN+FUcY+9ZpyLHYKgzqVjIuWYTNjr11AjHa1haKkvWl96zVK+hDyfnz6DTxvXXXsPrP/oR4uMAlAuezayJ0moJ5otayOdkScI6h8UpEeWzS8vLSGfzmArUdNLKzkJFNioErXlACcy1ZkipE9Aj3jfLzay5Q/Oc4zSx2odvlhXo5e6Xb801wljINy8yr2MTLNe4Gm6cLQrxQErkc5x8vu9BJ3sPe+ZJNqXIJzaKsZpcZuZdOpogQ6/b0RSR8QSxCRm59BW3xhXOUx6+iVnUbDDY+EQ7nXZHX59+4nEMu30U2EAdc3YlVDRgsx7ZtpMJesEAnWCCOqWwMUUnNkM/EUW0mEOimEckHkW2P8JWAFzK5LGcyuoauoMA1G8ZxqMYzKbIFpaR276CwdYaWstltMn2RVQevXGB3EO0W3X85Z/9Ce5efxNBtynfd6rJEFRVdUpN7bSnmCo/bnP+cE+3nmnVbxgrsonHGtEJ6kWRT6ewXC7iU48/hv5hDf0u/eFniHFMMimBtUkC/VQniSZQKJfVzC4LgrSTUWZMTqICXxtkD1JaOa6/YVMTgfBG7QSvvfIy3njpx5j0eyY5Ho0gRzUDngfMXwsFrK9t6CyubmyhsLqBTHUFiWwe3UEfjSbZ6lTGcvuZY5YypzNfa8vPdabNzKuZst+ym6ACSTiu4s8VX1HpaIbj/UP85KWX0G93kCaARtWlqeVnppViKmds1lY9KJNFczxFvddFvdXA0UkNK6sr+A//g7+H3/uX30RsOsNGsagmXOaV5coS1re3BaStbF/C8tYWMqW8WNzNDhsaWB2z/MTuz/YuRW1O+MY3lWsJOza4qd4wszG5c96naiWy4WC04Hxoqe4hxZikwHixPOMpgbPZRER55o233sBf/+B57N6+hXG/r3oc15wkxQEEY8a8wDOfexafeu45rF2+imS+grFsk2i7YnHcvLFsLqUsjRgDbeWL65T3Qt64Ustye1DrtIEfPP8DvPPmW+h1e2po531uXbiI4+MTNYAUWPNZXUG5VMZXvvoVbF+6KGDaFRqcwpJOlEX91NckPbP5fYrZpkXig1EDpt3RY6cULX10/CxaCazXaFHXVKOHtYfq+QXa58wyiKDszHng0geayjBsFGcOzeYAAbgkFU1pK9PDsMcG2ADNTh8Hxw2cNLsYUmhMObU1JescVRBpvresG1LZMBpNYpbL4uKTT+HipUdxtHuIm69fw3/2d5/9WADuIjRfxBIPAdwHhmAPv/kJjcBHjGo/oat5+DY/MyPwNwVwH0Bg/Whj9yAA98MQWffK9y+Wsy/2QYj0hzJwAfnf/vbv/s59EhgqHsjPziIDH9CHgd45gEtGjpKnmIIVfZ9FOdeRpC5Zx8D1HaE+OebvsyqiAk3Ii1bJoANgz4C4zo+VkYUKiI4V6gHVMHiiuCZcnPL1KlegYpDGgMsDuP4eFz4fztvXJV8emFOQ4DwdBfg5CUmLMub9wNal6oqQ94O/vovaPO28RKLFOi4BdkkzkzwFak5CWT93UkuS/fNFNyeVK/KA6/xUAuiKEuHLszF1Eil+ougRsCjjvYEdA9fLZXspbJfcWWPYIvn3i8EXmJiseIaCjY2B1XMA17G4LLmlfF0MiVkCv/rLv4pLW9sCzrwkr2eEEcThB4PnMBgu1pl/D0oVxclMNAaAn3thYCdc3DIQw2Sl1KggIMq8ZHyhwLO7CQix8MeEhj/zUq0Galmx7+yztu/xtSVNyuSVAT2ru6HnYs9mAXILhAx9+g5oz7L21+vnvQdwj46P8L3nv4dvP/9tHBHADclzWW1fxs8mg+3mWjKewDNPPY2vfOkXkKc/XRBIsjafL8zlw5icdAmgHh2jcXKi+6HkValYQGW5glyeYLv5unlvED4D+fN4iRlXATWFZWv4IIPDWBSUA04omGbiNxoHug4VglyjAAsVBhoYI8x+RoZVSsGzCs5u/VE2igDuUrkskNUD/p4Bp+cfAvQIDN+6dUt+bQQfmWDyGVEWuZAvSootyw5osh3da3NOEOAlQEzAk8CnNa8sJJStkBUuPlsTQBjAXTBFLRH2H+cbAfzryPsyoGdXV8VSSp1ZJ/xI0put+h6Cfh3R2dhJpluCQWCIvp537u7IA4geQWQq8Pmre5tIjBtrMqJ5Xyx8CVKR3yZ9YQLzLXfsIAM9nGekwDwWCAngOklijiXB0zl70NY/P730skBWAgHyvC6Lgct7l9QY/ZDojyoZLWN423wydQGOLOebh83Ca8ozbfza49ByDklG0T1/7qMqXrH4RB9YPr/REM3DPRzevoFRq8mKtsAujjlBqcGwh0qpgEvbm0hGI9g97eA77x7h5kn3PgDXN8++f9D74J/4dX0+wGDH8P7dG3MJZd7bYNDXv7l+yKDgs2RB3neOj+inNmYR2yTByUS0cbQ1w73M75XyzOU8pmdjih6N0vkSVDIL+hiQodLtWbFAf88CAqX3zBeYTGAm2JR7S9LXmvNOzEOnos3pLRY+Pbu4VigFZvuSnqUrBvK5DPo91E9qSCbiSCXT2g9YACWAS49TtQF5L1MWsyjJyzNmyLnHBpCBwBWCAfFEBLPREEG3jW7zBCdH93BSu4f66R6CcQvFpTHW1lKoLqdRzEWRTowQiQ6BCL+anKpUGgXa+jPCinf+vFYXu37N1hs//bnt6AkL4IUPVoC2nf3a1/XX1kBkxWArlof3A/9eUhBxjhBeRtmDQlZPs6KUvECnBsrIU284EpjbOO3i9LQrcHI6ITBNz0vGbZTm9jLIXPMEhQZi6LAbnfuNOsxnlGQ21YlobIJMNo58IY1yuaDCNYEqA1HIwuV6tuJvgiwTFikJ1jjVFr8n81lRzlYNXSoqWRzEUSVTggBuj7Rb/l7SWJaNegSvvXyA/TstPP5IDssVSmjPkMmTFRo3AJf+h2RwpChPmBLzeMxmNydvqCY+F0fpWqlqwiKkZI9jaJ4OcFrrIB5NI5vOI817mwCN0x4OD5potwlOzJAiW7WSwcVLVaxfKMmLN+HAaQHTBLucIsYkmKIxGuLosIfmTwaoXq/g0dMruDy9hK3SNvL5MkajLhrNPTS7B2gHpwJwCdgOIjMMYxEMExG0Z2O0p0P04yMMUhM0UkPsTpu40z9FN0LAMIpSPovIjHvAAJHZxNaYzn/f7OSUWnzsIi9Zaxgk8Ez58HwhLiZ6Lh0BxQzJcI/OKLFNxjEBkox5Y7MJIJYwG4JRT+dAt93UmJKJtrK2iWQmh6OTBmZRMnKviOnW7rSwv3cPR/t3Mejw7AqQ4PWzAKrmUVeldDGLBzk5z6ngMo1MQHVvMiSCcRT9IILT5hjHpwRPPVuX54Y755wqDRuyCOjx1bmPspGHwKqkQ5W/cA7y/DL2kZpEOP+Us1Cim3sq/W0T8vPmZ0L5jtNEBwEjky9lDMWYiPPfANch+gMykiz2802yAqydAoIVCMkUN2lVYwG5pgcxgYwTzNcQy45snVDiJwZd/KyajI93PchmUtQ84y2uHgUsYI4EulHdgONDVZZ8JI1IM0BqFAGFLpmXjCITAbiZjSWkVkqYypd8hMhgJJCHaglR7QWWM7ERhLGZ2ICDocZQXp3co+UfTNFy5pNkyM+UT1Jql+CFVC/YUORASY4Xi/ryKHW2Ij5etxzBVJoI2Hmwkw2HjNm94oQHehnXULK23Wrr98m69YxlxicHtRb+7U9u4NZHBnA/YpnrQ8Bb3sf/+o9/C/sEcJstxR9kh3qfS9+Y6PMsgdAEcFns5n6bJCO+j063a/G2tyjwOVwowLB8wxce7o9FFwfR+wO4Pq+yOWj5Hxm4BAn5PZ6d1ijAdTpGf9A/o4jimz798/Nzmd9nLBoGcJXXuXjTNztIRjZBxiKZmEvIlStI5Yxh68eMc4ISyt1uR0lQPpdFvpDTz9nM1+tbPMXGTNr4sM2Y60Dy/bEo+q0W3nrlJbz+oxeRGAXyrzSKvjHIdSbqPGA+kxPj1oAhhgQxVNfWUKpUtVdyzzKmJvNPA2x1xjO/dTku57aaSidDwRM+l/EqTGdyVy/rea55lnNAEuIj+uky9jbLDdotGBBse5CUA1xy6K3EDEzn2h1rTvHH9LFNEDgk+44KFzFIujY1GiM9GCNJpZQZvT2pZkPAl96vPBemJqc/I1M+hVIhj2G3h9lohM3VVVTLZQTtHkpsIs3mkGKcqjjRFNPIkm1xL52xcfIEHUwQpBPoxIB+PIIJY8VsFhcyWTweTWJ5GkFyatch+4N4TP7z/dEI8WQO00IZ0cvbGF+6iMHSEroK9KKIjKeYBQMcHd3DC9//Dm6986ZUeBJ8rgTjEuanzLEUkEMp8OkUvcEAnX5PDbImmW3FmGic8495DGOnKVLxKNarFTz5yCOY1k/R73QxYg5Chm02jWyxoP9mM/0sZk2LVMRKpFJIUuWEYK2TFtaZFiVAmNTzYXjW7XXx5rVreO2VV3C8v49pv6/8hucTYyzJYztmMBuKysWirJMee/oZlDe2UN24KEnl7nCA00bdMdCtJufnqPc/NqSaMRTnr/k1UzVHVhS0SlFTwlTWNKIT8HylFHa/j7ffeBO3bt6Ukp6ARikgcV3H1BzLr1TWofc093rmrONkCvVuB3d2dnDSPEV1ZQVf/9rfxo9++CKatRNcXKlKsUdAeT6P6voGLj3+OC4+/iRWL20LwB3OJmh2e+j2eb28J85ra7Q0JZiZPJKVgzMOdZLIVKZQvc81/czoT80mRVkGjQXcixVL+oRYt6yJJuy5sj7C55dMIZ1IIjEZ4fbbr+MH3/s2Du7ewTQYICJQOCK7BdoOsHmq2+8glUvh8aefxGPPfBrF1U3kKuuIJNNSYvE7re22nsRhu7XsHqgQIFUirlk2KDtw2f2llPzGE5wc1fCXf/4tXPvJa9jf25MSAe+Hz2AqlZmoQOW19XVcvHwJv/Zrv4rNC5uIskFFDYqWH3mm7KKhx2qai9rGIpYLpTdOnjsEWSpHd4mXSoTuOXA/cuorfDYEZjuNlnJPXkuumEcql6U/i5QLKZ0sD9wBFYj6YjyfHB7g+GhfcarVriihnBIwO5uywayHQc+aW8jAPag1cdrqg2I8AnC577nYzIO4bKRQ3Kb8MIFoeQlXPvVpVKtrOL63h/euXcNv/EfPubrfPKs7n+KH8r1zP/L1wYcM3Pcds4c/+OmPwEeMbH/6F/LwHX62RmAB4IZhz/un45mDx5897zNUHwmHPY+yKtYPve9HWRG+iyl0HR8E3s7rHOHrfkCy+E9/93cE4nqvA+u0XUj9gQG7OggXnrdzJqZkdVzCwmIHgSkCuOz8VBHCsfBcMSLc1emBDQG4IuWEOrbc2HiQyY77BcBrY2eBFQspPmn0z80zsazAv3hdK5Y6kM15nxmA64EAu+bFhxX57Bmb1LMKig48tmKOSRx7YM0HJHpfBbaLg9oXMcLA4/ynDsS1GNJYkz50UcLGgEUFzZB/noDjBWBoQLK0Bx2wwWKw4y+6Z++BccNpHEDtrzE8mZnIcWzPyVir0OS8E83T70FMZb62ddOZf59DztWB7ZIeBZYhv8MZi+8JFJJ5fOOXfgXbW5cc846SuJ6x5X9/wVCyorU9J89u9P59HiRSIHuuYHF+rpwB8c8BuPx7Fon4GgTseM/8twBDBypZcWAB1Nn682wrm3OUuiVYIlCBoKL7uV9Pfi48ELwNgYD+WsMgrgdwTxuneOFHL+DPv/3nuLd/z3mxLeS5bX7ZnND6mgJLhSK+8Lnn8NlnP4tSsaREn8kS5ZF5LQSumOQzKTw+PMbJ8ZEKXcV8EZQNZKd7sWIAJ1l7bNhQ4ZD7AOXU1ZG48H+UVLCST+/hOJPPTjAIkMnS3ycmBs/ESRJpjrk5RxDKr1E9d/dai7nMQmgE+/sHKvZUlsryyfRjxuKqdakbs4uFLgJP7XYLb7z5Bnqdztwrm+AMvU6XyhWXQGc0l8n0IDjM58sCDYFOflUHtCRpF+D7/duvFWopRcSvTDB9Uwtf3HtD+vnjv2r/VVOLFde7g6HkDVUsJv9vNESv00T9aA+9Vg3TcVfyyQZ2cszMz4rFSQK4R4fHSGdyWF3fQDZN+dOcMQWiQDA0RkShWBCIz2fFe2WCygKX987ysn1ky3qGHoFB/S7njJiagTqwuY/oXkKguf97zhP5l6WzSGXyIOxswDxZcya56v2dFgCu7bt8WZMB5l7lZVkX880Xe1XgpXSja3xZ7PNWjLeCfETdz7NBD/WdW6jdfQ/jXkeM02DE4gQB4BnaLXol53GJcm9RYK/RxfdvHOH2AwHcUEJ6TgrJ5sYDWrQ+oKg7GvZxerw7B8BNjtDGwLPgxUJxEpl83v1gYP7UiZRAXu+dql2aQDqlbgm088whcOvGnK+pD47ZeIhxt42g3TR/JkrJUio3GhMo5UEHAfxkU+dziHCP47MjAsRGDfWOsEHI/G4lZ8sChJcq9eR8SuUFA7RaDQy6PTFhWJzi5GHhjAw6A48X4zc2bV8kCZoOhppz3HMJDJjKB4uiAdr1A+zdeRP14xtIxDvI5UcoliIoVmYolMgwZIGD7Fxj6ApsltSuFRCMFGfMC7fdzxvNVHt17FuPvfpZPy9fSCbVN3q5Zi13VtjZ7DxtXVziLcc8qOsL4+arOu/7cnENfXdtnlq3lIH49nva8LSnjoYT9HsjdFpDNJv0yh3q393uABxH7tcsMpFtyv2Wr+GBEJ4NQ7KRRnz9hAo/iIwFXmazSZRKWRSLLFq7YqWLmdRGxvUZi6iwzeKtGEIxk8W15qmIAb8OwA17047GE3ngdtlFzxgkRXA8im4rits32rj+xj621tOoLsdRKM6QzcUcgGvFFhbOyAwWgIuY9gEOkRgTDry1xhKyQ8ge4V4cE4B7Wuvh3u06kvEMSsUyCmT38owaEsQd4KRuPrORKM+vCNa3S7h4eRmlAgvQcWO8Mj4h0MgyNAvzoxk6szGO60N0Xh8j+3oOl463cWVyCZv5beSzFUxGfbQa++j2DtEdN9EVgDvFIAo0YlP0EhCA25sFCAjgJkdopwLUkgPsTNqoT/o65EkqiEcmSLKngEwxgjuUUjeRStuX57GKxcMigAlcmGIWnSKVjqJYSqCUiyOOkQBcSm/ncgUBuPS+5bok60WNC1NKNUcwGvRxsL+L8TDQc9i+clUA7u7BIQKyZS5clFdlp9NGo36MoN9Gq36oRqTYLBAwYI1gtsfbduTWkIIZArhTjOcAroG37e4Ep60p2t0ZAtJYxBq0c4x+empKJQAbpcpD1iwWopS3DvQsCeaKlUkPeTYXEgwjwKj9Ma59VIAjmV8OpDdwyhgY1hhk8sgEaQ1YNRsZznuTLh1ovnEvs/zKYgPF1y5/4j7DZgNjQM3MH9GBnWoKUO2cHnVs5KFnW3/OHPUKIh7EDec2HhhzfbOKg9igQbYK2fUEcflJWdZCoYgM5Vm7UyS6U2SnSRWZx5EpBvSrzkSRXSsju1JGNE2/6Kg8MMWNZExB40cRCq15isVRKSPQZ51WDlJqiEl1g3s4lTes/2VmbLJ4BOlsFkuVJcXfZCMSFORYbW5uWk7mFDas8cWYs2quddLSfG+ea/Sz5fcZv3sFEVmbjOk5OtLr8ll5qWbGwXyf3cNT/PDaLdzdr4dDuvl/GwM3fJZ/hKT+3DkflpQM1wf+p//5f8TNmzdVTG63G+gPzMvXA/5e0Yf3xWY8ggNkElHmkvYJ/L7iVd8PFLJBCtc6/H8v0sBwM6GP3lzeSMDjAbHLeQCX85zNiiygK0aT/zj9i83fmQz0RT5slg++odF/Xzmnk/8Oq3hx/XI9ak3zYBZbPy6ghPe9VKkgv7Q8B3D5O3x9b61CdQ/mGTyryGrm3sWfWbPFWNLKS+Ul5TNUJ2EeJJWRXhdvv/oTvPT89xEfBdpXuc+SvStmIefudOKk1GnvFDe2Kc/UdBrrWxdQWVkVqHcWwLVGJ9UoGHPxnHCy/tYIZYxb3yQ8Z+CGm49d/cID4X7Nc07zUzE3WWmjsQAPgtV8FjwNbB9azGIfu+g8cJK3PL+lfTA2mVsCuLE0GwZnyFJiejJFaTJDmucL6y/TGZKzKFLROArpjMu12tpvyKbP5bLotJpIRmPYrK4gxTxgNpM/LgG8XCptTfozqsamMByP0GVjX7uH7nSGg14L3UQUg2QMtX4P/ekETz/1DJ7d3EJu/wDJdhf5RFqSuszz2KDb6LYx5tlPYIoWEktVRDa3gMeuopZJocc9dzBG77SO13/yIm5ffxuNkwMEnbauLSernKTmw5D7MlVI2ER2fT4cAAAgAElEQVQci+nf7a6xcFWzYQsfczDlxNbgKzWi2RgbK8t45onHMWu0MGAzLs9MesBmUsiXivpvEdZjCeRLS9oDGcdw3KzGZk2QjKPjvI9EUvN5Z+ceXn3lZbz39jvotduIcO/T2mBMZJYFglKl3mbXl0kmsb6yiiee/hS2H30cV598BusXLwkwPz6paZ7M17YDbOfApmvKZ3PJZOr82mm145TKzA+D85pxhzUS8lm8wmt876bOAzYU0LqFll5ZNkERuHdkjQyZtKWSGjKotjVNJHHabmF3fx9HtWOpJTz76c/g9WvX0DypY61cxtpyRc21bDrOFgr4zHNfwLNf/BI2rl5FqpDDYDbBabuLdm+ICWMISW24XIdrTfdiTf1acwyI1JhsDcsenKZS13jIRjU2WFCOmYxpylg7T2I2zIpVnZFqEJtjPfN8//Z7eOE73xIDl6zjJOPe8VjNqowzKb9OZR82ehGUvPr4o7j61KeAdAGFyibi2SImYvGbvPg8LrKAztIMxjlxi1+4tlL8ShVg2utYB7/+jtd+enyCP/zXf4C/+NM/U56ghpRYXGpnCde0SiUMyg2XyiV8/Ze/jseefNLOWapk8PfOKZAtDksNrquj8rsL4HmexbkmOf83Z+vwdp0C2a33FSfHJ3jvnevYucWmP6rNxJDKZ5AtFVBYKmOZjTJLFTXvUIVoRLWyoI9+p4XawR7qJ8fK4dQYwZxSEspsMgnQ73W1P5KBW290cFhrotUdYqwmV2O5W2OJt+Wy/5bipCTNU4iXK3j0M88qRj64eU8M3P/yP/6SfzTuNu+v4n9gT5dTz3koofzAMOzhNz+BEfgIke0ncBUP3+JnbgSODg/PtifZEXffOHwcADdci3vfAX0/APfjrIT7kr0Pf3z3HQQPAnD/7/sllOcHqNq3WMBc+KqEgTDrgLUCnNi6DBJlBG9dkx7A9aCJByo8GKzOTskfLbrPfZBoVSV7OgsAd/E9ecA57weLV8LJppNBcRJEKoq4AlA4WfTSIf57Agq9BKsDuvTeLqtRAuzkRjxILChZHbQu8XJ4pcSBHYDsiwpWfDor2ezH2oBWA5wZHKqgqS4zl0aREaFgMgQSOjBiUXwL+W+44Hfx9y6gc9m5ebKcnUNn5r3zsLWitUnYeTBcQIdjaNv8t2sKJ+9zH0DnmqLk3RXdGWyqt84Bcwx4mKnEZ3FcXNnCV7/8VWxsbImx4Z9beM4wUAszk/yYMrA2ZutC/stLp54HRf2c8c/Rf7V7NQauL5Dwb1kY4weBOr6HLwD5ooAvPJzfOzxw6OeAybaNVcD2z8aDm378zgOAZ4uXllBo7Tj2oL9/fr/T7eDHL/0Yf/Rnf4j3br9nxfCxJR/6G8lVmzS35ugkgvXlKr72C1/Bk088KU/ZVtv8qlZXV1XIkkeo80Y8qdVQp0fK/iFWqquYjIfI5rMKmnOUMqZMJdmUZJpkCAKY3FRMElImuccigAA5x8zn9U3G9Ljt6W+4fxhb2eT1fIHGQHIWnW3+hefdYgys4Hvnzh0V9wgKsCDD++E1mUdJqKnDrS8CuG+99aZ1hwvrsLXGJGp5uYoC743+twQSWi35rvE11aVfLGqcWDQzoHnRaBBeYa65XvOHDABePwHcxb14/8xFQX0+J8LKA7MI+mIYsqg7xTjoY9hv4/DeLRwf7GA0aMsLl8VQe+ZcaI65Pp6g0WhJEok5Kf2PlitVLC1XzJsrTnnRqbpv+cHiLaW0tXe5Aqx/NvLwc59iqDufaiZXHsCdjQJJTNn+Zh++qOpfh0mfGgoSafM5irNwYWeJnyd+D+e/NQdccZYPy4rePItYoLN1yw/PwJFEHyVRJdPnlCFC55OtedehzzNj0EVj9za6x7uSoWZ3uIDQPgvkLLrPNFabm2soFPOodYf4zps7eO+w8QAG7tlN9v6i59kgIHyOPeiEZ8GgebLv/Hl6asZggipmLT2xpIDBrN0KNCzqD4b0skyL9WhNAK55QV6EVsTh/mAMSPNN8/sg9/EoAfp+F0G7gUm/jeiEBRielWxYSFrBUn7pUevaZgE9HjcJMq63RAqTWQxRFmZyGUzI1Js3FbhE3h304sWLnT0UA5cFHzYRsOvZzntjvdrat45symAN+y1MJWcYw2Q4Uq2ABS+Cfa0OAbYGxkED3c4+MKmhkB1gqTwTeJvNkkFMxj2ZM6QKE7y1s9ghtrbn+sY2x3ybh47ziW3xpAG59ssSgPd4k/eqdQ/W+jGsiUp7nAAmK96KfepBXLdmFkIdXrXDsyG8b3iIweNqONY05i6IgByf99g8cIMh99wxuh0yz3qo1U5RO20hGFC+PCMAlwAOm/J0RJNxFxD8DdBqdTEcsJDlpDIJ8iXZkMLiUwb5fAbpDOWZzf/NvEsNDCRIS9BMigUxyg+ygYDMWqpTGJtF5R7HhFCBaTpFu9NDp0ff0og8cLloBwPgcK+H62/soJBNYbmSRrE4RY4AbopytWwgiCGWTCKVyQnAlUWEPSo7Q52KgAHJBgYRwJV/8SiG2mEf7755jMgsjuWlJaxUM8hn7fwieZ+xwXBAgC4Q0Lm0ksXyah5ZgtRqYHJFJ569vkNyEsFgynEfovPuBJFraWwcXMR27xK2ktsoZ5eB6Qjd1gHanUP0xg0EiRGGSUomB6hHJ2hTOhJTBJEJhpERetEBOukA3RJQz02xMzxFd9AFZiOkIzPkuDcSQpZ3ohXTPH3DicXMm2I4/1gYpEerSbHS/zGOpTJlF6NIJyn/T+nRLJKJLFLJDMqlJRQKOUl9drotDPpt9Lod+fuxoYIbRWV5RcVu+t+y3ElbArJ3CfBwnPK5FLqdJvZ372A8bAp4pqSxGENO+td7Lson1k1tNv3QpW8wiqDTn6Lbp0pFFMOARVyTc+RTIDOOe5dYs2oQYjNBBrlsVjEZPzyTlUDumKwYcI9NKJaRzLiLEf32oKfq9gvFGWQYTqc6n+XxORhoH+bPxG5n/Dgwpp9XK/F7mvcmVqPWlOAz1+sEiURE18gYREVSEf9tTYlNNzSmKc9j3hdBUV0zWVkOsDsbi/i8wtYAmwubrbaeg+1BkKQl1UcybOQYTjFrjZCdJJCaxTV/hrExOhhgnI6ivLGCpfUVFampjkLwVowZyVrT096aALmnqomEYBgVEwjYSWJ2pjiNsQJVN5Rbai8wr2ZKLJcoaZvPCcw+qZ8gk81gY2PDAFynrEFGJ4FYnnfZdMYalCRTPdWzpqoPP9jU5wFl/g6fGeN+MoPJdOX7CrxLxNFoNXFv/wRv3DzGYb37oGMZHxvA/QDw1ramRVzwW7/1v+DW7du6LjY1CWAkmOcbMdUYa3ml8B7GYWTVlctY39gQk4vzgo1aEk8gzODO+HC+vYin77/F++MSJzs6/1V/CFqjs85PWZQMFeuyKUDnt/IAawplYwOvKZwzedUjHyfyqwcjvfy3Ha2OAe9yZOWjTo2DIAPjdgK4hUoVqayp44QZuAS0m82m5JK5pkqlonI7fhDo5B7ANeRVaEyefGh552SM3Zs38cPvfgeJ2QTFbBrDQRe7O7smryt5eZMVVsualJooxZ1GNp/HyvoGlpZX5KPoAVw76+j97uoITrVGeY0DT8djgt0LBq6XQz7PwOWzCgO4/DnnjBi48qW3PUOyyn3moyZHb8/B1BjseS/sHgwccpZOfCay4aHdUlQNFpHpGKnxGJVYHGvJJDLcc9gQyKa7KZCJJrBEqdJ4Qu85oqpBLCowlmu3RIZlKmOewrSW4X7M12HDnmyerAlb+8lkjP16E2xJ2Gk3sNfvoM4zZzxGJlfA137xa/jM6hpmN64jH4xAKJDsz3QypTHoU45aVgQzhhyoZCvIrG6ic3kT+6tLqCeTGA6n6Bwd49UX/wq1g130O4x9+2rcomcmx6zV7YhtSwlpKsPwLGTMS6UqfpJhbmMmFE2xh6TPuVcN+1hZLuHnPvtZTJttWXuwhhSh/202K8COsavqYwkCumXlRgbgki2YMPBWta0EElEb15s3ruO1l19G/fgYETLGCQpzL40xHqeXeAJD2uGMR/pkixFfJxmNopzPYWVtDRcvP4LPf/HLuPr4kwIIeZ9sYLU16ZoKHMlg3migWhtjBTYIsCGGMbgpV6ipkDYKlODm/KWP8TDAD198EfsH+zoX2Mih5nYQtGdMkbAGG+aVsZjA20vb29i8cEENTSenpziu1bB/cKDmi2/88jfwx3/8x6gf17C2VMYj29tIspF7ZxeVyjJ+7stfxjPPfQGbV64iVSygQwllyoczFpZfsZEL1KzK+IifzFtdPCgpaMe6JUguhvEoUIPaaMA5bL/rn3VEAG7Kch6yb3M5NUkTvM2lkmie1PCj57+LV174PvrtBpYKOUmIc89MxJKaS2wejydZVwVW11Zw8cplLK1voTeKoLSyjUxxGSM1IxKAteZkY5u4iqnqt2SM0rYrilQ8hkw8igyBXFkFWfse95h2p41XfvwSvvkvfhdHe3u6TikepFPIZTLIUfI5m5UyBQFcneVsGGIdi77zhTwuXLqECxcvaN/lfrvY10O5v7s239C6ODUce3jOJ17Ufj0LxvoAIgj6A9y6cRPvvvkWWrVTybHn01mUKxWUVpaRr5TArsUuLRoiEVSWq2oIYAP6eNRHl9Lbe7toNusCthkTkH1LAJcMXObYAnCdQsFJvYWjWgvt/hhTgbMEcC0eNf9b5y2vGIK1CEosp5GqVPH4Zz4LTKPYu3UXt958A7/5n37l3OH6MQFcd/Y9BHAfGIY9/OYnMAIfB7b6BC7n4Vv8rIzATwvA9eP3gWzc8Ek1Z5R+xJF/APB6/7Yfeq15wfD8WXH/X9H/9p+e88D1CZLLBu8HcJ3UsQBa1YCkv6NP7/cgOWUm8vo0GVWfQM1fX0U6dkuzk91JrbrX9gnjnIUbYiB68EpAmwdQHVjrC/RMWoydZMWX8Hur2MIinqTizkrenmFDuk5/JQ5u15oDuN431rFvjf7pPPkc2KKkQ1KHlnR9IHgbYsjOEzKXxFtC5ROrBwO4PuH1HYMesPu4AO486FIMaBLKKgC5koIlzg4AC014XySaJ/qeOuQZzfobYxooKRGIu0jEKcdH/9u/9exzeO7Z57C8vDr3LPKvfRboPGdoysRuNHJNAyZdRKDUA6j+b31Hsi9c+CTYGEAL4EKMjVBjgfdjJeDGwNYzksQ0cawK//fnC2V+TPm75ldp3kv+GnxTxPliiv+3f12fWHsgSnPRFZ/9c+frv/Lay/iDP/oDvPXuW1awCclNE8A12ScDQ6JjYLlUxpd/7ufx1JNPY3PrgpO2Hal4QQaCFfhMnq952kDt6BA3b97GlctXMBoP5DFIphu7GAnEBvSGjcewUq2o4K3OxDi7z3MYcS5HTYYqza5HFvSc1B2LOQLz5Olla9fvFRwL/YwyiYEldd4HzI83/RoJ0LbalJqbYH19XTKqYuKJVWid3NyuwmPOvycge+vWTTFxCQbKD3RCFmoRqytryBaMKTukfHKrreIHr4dFMkk70af1IwC4TEv4Oiwe8Z6YFC3mtVbxGUbCmUKWfL2NHUUvKMo9DntdjIZdHB/sorZ/F/32KTAdIjaj1Kl1wCg5layr7U+Ugzs5aaDTJVsHKBbKWF1fk0Qhk03ux5IYDAKxNjkGNvYGbvDZSP6YCXYIwCUbgr/HbVOd/pQcHpOFa8mv1qLbM/h3fB0VT8lIkhRrSh5HNNWkxK5kihzD3QBcMqaYLJGVZMCLusodECT5Y9fYwNf218b34J7lmeF+7swbI3yjDQeWBfNeCyf3rmNweogE+aX0ZGLnLZlVlHBrtTVPVlaWsVytoD6Y4Dtv3PsIAO6DOCtWrg0/5w+KCshMbRzvm0fPkKAA2WCUZ3MALhm2Mqgk148sKoLslPjkzw1otUIEx8+AQD4SzUHfFKFmD9eEwGIg99F+F4NWHaNOg+i87ZXskier10k2S2WAoIXb+8XUVgU2iUksjQSldQs5jFwzD+EkCR/rAhz1w6EHLPqIncYivwALr4xhhWEvycX5OOiTJd0VO2LYCzAZjrXO6X9FadV7uzdRr91EMt5CoThBpRJBpUzpRAIjZODzfdjs4PzrXPHSQhpvFm7xjTH9faEzHHP5tMaBdSque4lT54fmSrpqdjP8+QzdhQVRAa5OKizclKJS8Jxxa+wcfTiZ4bl36ZxJaaoghod7Vi5ratz/WYM2EJd1ttFohuFgjEajg4NaA+1mD9PBDJORWmVUpKGfrKmlxFm/ljdm/eRUfrp8yFqbZNcmo8jlkiiWyFbNIpfj/KDcsvlqTiNjAbjsSk+ns2Ivklk0Hg/E5NU8ZGPP3AvXwFvebq83RLc30LjGZZBK5uEMp/U+br27h8gkjnKJPrxTZLMRZFJkO/LsiSEqGeUs4vRKZ5zm6lxSBHHS/P58ZXFWseF4hkkQx9H+AG9dO8SgM0GpmMPmZgHV5QxyalAyuVz6LJMTTNnmbCGFNAFeFrY9pYm/I39k8yTHNI7xdCg56+7dKUZvpFC5vY6LjW1cjFxCJb8m+eBBt4Z2ew/dUROTzBTd6BA1NphEJ+hGZwjItI9HEIBgWg+t1AD9cgTdagK7kyaOmzXMpiNkIxGkKWPtZQwjJsUrmW2Nga1V1TDFlHeWHW6s1ExF38AsWYwlWSfwHiXLHs+gmC+jUi4jlYqh06njuLaHTutERVkWdK2jgf7qZM9bk5ABw5w3SaRTORRKZQEp9GC8c/c9nB7fw2wyMParK5jZGWQxu3yYxRKm720EQ/oVD2bo9McYT9lIldK+TQCUESELmGwyIPhMr1qBofSl84ohYlRY06RkS+kNTtUJFmoDkx41bGphuWHntXnYmp2GoEtjmrJZj9J9Tk5S3q30X41EBagoXnWKCH6/ZRMNGXECfxmnRSDJ7kIhYyxh14hqzXtW+O4PhvMCO+McMmY8EOabmRagzGLP8vvLKJjqNRqttuYCz1jGZqVcAbl0BghmGLdHSAwjyCIp8IaM5250hHZ0gGghheWtdaysrZpqjjyLTbGA+zNB1V6XrGbGhSbvz/tlvGANRTYXeKZxyyLQyg/fjMkcjQXhYpnNZGlr7JhOUVwqorpStfhxzPEaK47juPK6ydziexKI5/QTmE32p4tdrABrZzILvMk4ZVFZzDawq1gqqdnwqFbD3uEp3rlbx9GpNXKe/3jhhR+EvvVBJa6wKtPiT8LsW/9dHy38w3/0D7G7u++YoWRhWmOeB/D9c7Q1aucj75cMXIGYhYKUYSQ1zXxXihmLRrfzcbZ//wVoGz6oFlfnnAfP9jHxAWpMJVci0FnAPBmZUuyKaX4zhg/EWjOVGN+kGZ7fytNd3O9VQcI5YJiBq31WZwcL8lkxGGkDky3RO5T+3Ol5DYCxIdm3HsBlEwGbMDlOnHOM/Rnfc54WCezmc6oTUG6Y65k+m5Sl/dHz30M2HkMxl8HxwT3s7+6paYB7DQFcAblSrOJcjqjwz+aNAv15l6sCG0HpXdUQeEZbvuoBW6mw83lpv7P1Hs5XfZ3A57hhUN43z3NcuBcRsBaA65rDvQKAl3An8OCbvUyxw2oj4blg37MmJLFvI1TLiGCMiZr6MqMxNjJZrNPr3quKsKlgTM/bCCq5IpaLZb32gIpOwQB7Rwc6i7NkJkZjyMcS8sXlHlAplrGytIRKvghayTOP4PPhnl/r9XD75AS3mnXcaZ+iTh9SeqWm8/jyc1/EFy5cRP5wF1HmWZOZAGKe9dzLFUvFIuhTXWE4wlosj3x5BfWNZexfWkOtWERvGkOvXsdrL3wXtb17YlmSVU11ADYc8Vxotjto99sCQrVfkWGtBtS4QGZJl1OKlT+PsZHZ/Lc5H4J+D6V8Gl/8wt9CbDDEVAzUsSSeMzkqEaXn/sjRZFoMXHrieqCY8Yw1F5LxF5XCxe2bN3HtlVfQPqkjL49VCt2b0hbnDyWaJxEIwO6wIZWNNJx3Efq1R1BIp1HI51FcquDSI4/hmc9+HtX1TUyZD87toTwr3L5qj2Ccr/82ljjZqAJs5VlqtR4yS9lEG3VWPJSEf+ONN8RUZj3EmOAEeXn+0GYjZXUHSpRHY2rW2drcwqee+ZTG4OjoCPfu3UPj9BSlchm/8o1v4P/65/8czUYDK0tlfPrJJ/DElSvYuX1HTQOf+vRnsP3oY1i7uI0gApy0O4hm84hlcwg4fqrTkWk7BrvyGDNNXOwiQsXEzheyh7UO6fPOuGA4wJQKX54dz3UkexjGfxnw2cUyaaTzBeQKOWSScaSiEbz56sv43rf+FLW9u8gm41hfriDN3JlWJ5QfT6aVdzPGymZTWFmrYuPCFlL5Mk5aQ+SXN1CqbmIWSyEYW6OXhfvGkPes7wgBYNpQUMVCAC4/I0hT7YaiBQ7APdjbx+//y2/ie3/xl0jH48iRaZvhnhlDNp1GlZL0ZZPx5ulyeHyEk3pdVjwETiurq1jd2MTq2qryLp6dBKypoqU0RbUHnlku13X+wmHXW/6GWq+9nY73tnVfCd5S/eevX/wx3rn2phoUSqkssrGkzvvy8jKqW+tY2lhDPJvBSbOBvYNDseV5FvCIYP7caTVwuLeDVrOOTJrAdM4kzpNpRBIJBEPGDF1JzDO/od0HAdzukE0nxnz3tQlrRDYAl0i7VAy4JlNZFNc38NSzn0On2ce9G7dw+6038V//xi89IHo4W5f/QAbuQwD3g8ojD3/2CYzAQwD3Exjkh29x/wjcD+A+eCqGO0L5Kh+2oZ5/p/cFcs/kQS49+7DVEH7z9wNm3+dh3wfXPoiBSwnlcwDuohPXaRqGJJRVhnGFXn1VQsizywcNMQEZAkyZJCqBcWCuk0fygJyNrTE8VXAQDcqxzzxfy92E/Y2XDLS/kcyw+/s5cBligvpkJ5z0zd9b/mdOMi8E1DIJ8q/lpXnNL9Elps4vdcSgzrFumcFKUjEM4DoJZf94PdjmwTd/776wEk6ifUKu5+ALsvK5chLKblLKUyQsoRwq3ioOCjGTw6+vZ/g+DNw5EGuC0WK1zeVYXPHaM3CFhZ2TAV4AuZb8KZBk4BYCfcWeFuPITDoIJJKFO+qM8He+/nfw9ONPoVAoGQPPFVn8M5yP19R5YIakvfly9swJBi2KbP7ez4N24WfC//ZFDRYGCHDwXnwhzMu9EsAlWMdnxOIQiwFhFu55ZuiiCGKL1CS6OgqM5f3pihTnC23hNeKvWwm0S5r8Gj0P4LLoeO311/Cv/uBf4dpb17QuZ/Tzcc+JcqcsICuOJntvFkOlVMLV7cu4sHkBl69cRXV1RcVIJpu8V76/lx07qZ3gcH8P7757Hc8++1lMJkPJQTHobZ02cXxwiNhsIgmj9eoS8rkCRpEolrcuYePyo+ixMMpCcJqF9qJ0GpkQEbzlfBPA7ooOvkDBcdJccoXPw8MjFSN84YIFG3bodtodMRGbzYZ8ccioMWDBSblzzCl96BpK/Br0ADJljY+ODsTYaNK3bxbR61ZX1zQO/D16FbEYwmIYv+cBXI6VSQEv2MEPPkcMwGUBiR/hoqwtNdvwwvvCfP66Rgp2IDOxpbfgsNvC8f4Oake7CLpNRGdkthCwNJa7cQBEdTcGvADzmQCYYUB/wIEYSvRYIuOa0nMsdvHDuqInuk/KYwscHVtBmvPeg6S+WYZjy4TNM3DltzVicYLdzOYr5D88gMt/a89VU01SQAuZCVGy/wi6sznCge8sPsmrjkU/JVEsmFsBXpw6FbmsEMJr8g0YXMO6Nref+OLWfJwJ8DpghYWH3ukxaveuY9I+wTToSk4zm8kjl82r0MeiFz8oZcn3ultr4IX3jnHvtHc/A1cT9/4C6Plj/6PGGFxnJ4e7KnZz/hNAEngbM29bdvqb9hjf18lqkf2qBJMFFbK2KAPGayKL1hhlHli3AqLJy3L82IQU43PsdTBonWDcaxIS0dmuxoCoSTWquYEsAj0bvbkVPDgZyNRN55EsFoBUAlTfZbLLImCMG5EA3RCAy/mrqeIEiR0g4KlhHANJcKr4y875MdIpFv4SaNdbAnInowHyxTg6/RMcHd/EZHKE6jKwuppCPs9xGyIeCwi1mBSy953XODkfOq0jJ9M+Z/zbvXmWmp5bqOvdpMEIXLDYaQComF6SqnOMsjmDeD7scylUw6adVYOT9PVzw7+mrtUXzxziZn/jmsRcXKKzwp+JMtQ1Nq5AXAfgWs3fvIyDYIpWL0C/M0SvMUC7yXGmFGDEiocsPkrhglKzVCLooHZcR+OkbfLjkqWl918MhWIalUpOIG467UGtEcYz+rImkCOzTwAux4eF6aEYSDr3NB9pG2GuwmZZQY/SEXp9ghAzxJJkdqt2iHZrgJ07Rxj1Iihk08jnJ8hmIgK+kpS4jUe1ryTISsxkTNbVoqP5eerPVRWonSQgVbTHQRyHewO8+8YRuq1AjN6NtSw2NkpYKucEBLI4H4tOVZjlzxNk/qb4rOea4FKesNoVZSXJCIpiNA3QavfQOwJG76aQe7uES8cXcWl6BSuFLYFVo/4pOp0DDGYdDFMj7PWOURu00Y1OMIonVLSexKIIEKAz66OV7KNTnGGwmsBRvI/jdp0YgQBcUF43IADOuWhMVBX45Tlv7G1rYbCGH+4NBM4ISvpYmaBnpVI2X8eIrW8WzZfLVYGjvW4D9dMDtFo1KUOobOcAOzITCN7a3sAGEiozRJDJ5LBUWUGhtGTNcCmejw3s3ruOXrep11iAE149wJjkJAaxESVgEwJZ5WNKtTMHSSOTzogRJ3WGWAT5DOULCdQx3rS8xABba2zy54X3ftQ812sbW5AMPO5xbIBaKIQsGmAkCR619e4bnKZsWqCvHVkvzsOT40z7Ax8f0xLB4hvbCwke83kwTqG8ay5DgNsa/vyZJUYlmUvyxrTGKMY+jHkM+LQP39AUjkPDuZJimn6gxgg2dLCxxOMAACAASURBVMlDLpNFMZNHhgXN0RSjzhCxfhSZSBKpmalbDCNjtKMBeskp0kt5rG5tyMuY18nxNulX2hY42WSqV0jdxPwXyYbj/bErxfIdk9AMx+oGUtoaZYMglV6433MushheXasqPjOQytjOpnBDoCUpVq38dh3z0AO24fjAj49A3FhCMSal2huNU+QLefnjMd44rLfx8pv3cO/gdD624f9YALjvl9A/OHl/EHAbfl3Oxf/+H/wD3Lu3656ndSDO43k18hjQyQ9mW9bkZ9Ko3Gs578jckyQoG2e59l2zqp9PZ3J+e6f5XHvgDbtmJJ+/+Gc1/zdmApXq9VMDZhyAy54Nix0J+9mz9e/t1084z+G6YfzvpTnDOZzJVVpjlwdwOX8ZizOOJfMqQwD3HAPXyySTGcy5wWdOuWTGdtacy7jYvKRzeYLBeZ1To+EYQX+oGPjk4BB//cMXUMikdObcu/kODg8OJEUrYXoyT6UY4oDcmJ1lPHeyhaLUiirVVWTyeSeBOsbU+4c6yVkLQ5wfbgjAtXPcYt1wrWDegBxSAOK4cJ9gzkJAUY06BPPEwDVlAL4dc14eUN5S6vwzD5+Pesbas2ICZiaRKeKTEYpT4GK+gBWqEDAWcc+Xh3R0PEUulkS1VEYmmUE/CCRlfHBaU4MYz9FsLCHp5Rz3BnqLM5MZjVDO5rElq5eMrpNvXQ9GePXObbx9tI/98QAdyhhnckhF0nhi+yp+fmsL651TpIZ9gTuUrqWSjm2x8m9CZ9jHtD/AClLI5UporRRRv7yFWrWKVjyDVuMUP/n+t1A/2MUkMEUjXmextIRg7Bs92ghGQ1NeEjMvKYZsOpfTPnR0coL9Wg1DSohH4yZ/zCU6DpCMAb/yy7+EmAMEB8FQcTV/J0G1J9fkFEvlkCuVtYapSpaijZNsAJx862yG+tEhXn3pJezfuYMcm275e5T7d5L8bObUs40CQ6pdMcftddHp9dVAQKJFnrFTIa/3p1rJo088jWc++xxK1RXZVXD/YPOI7e0G4Pr92xp0OR+NNUsglHE5g2AC3wRw1cg1maLTauP27du4feeOU5uZSqWC8zQeo5+vOk01fmzy0Lkcj6OyXMFTTz+Nz37u86gdH+PGO++K9c5Vtbq2hpdfeUXKCvRR/tynn8FXfu4L2L9zF5PhEEtLy8gUiqgwly+WEEmmkKOMeb6IAYE9bxdBSxCBzYFyV/qiE5CeqEHIfWWOGYxVVyGT2nxwrTFAfvRzCWUyOjOIUj45X7A9JptGr3GCH3z3W/jJiy9IOnm1soRquYQBJc07XUSjSQH2AnBzSWTTSZSWCrh09RKSuQLeubmDfGUNm9uPAokshh7AVZ2NsTOZ2cyPzX8+wvg3FlEsnKEFQzIiEJf2PzrNJxPcvnET/+c/+z/wzuvXUCYbXo1Y1kxVoZe4UydhnUZKPOMReoO+WMLL1RV5em9evKAGGgK7fG7l5Qoubm9jY3MTiXSWbUPWhOqOF8aOC5c5xv1alnOOLiWeuX8a9Mu9MIrjoxr++Pf/EPX9fWwsVVEiCWAyVX7PGsby1ibWti8iVy1jOBljZ28fxyd1rKysWaP4aIBW4wSHu/dUP6GKDK1VKHkdT2fVFNEngNszALfd7uGo1sBxvYN+QAuYpMmXsynUSyiTIq2NxalDkW1Pe6pLV3D1iadROzrF7vX3sHPzBv6b//zrDz5Ofb37A/CGcD3pIQP3fYbx4bd/6iPwYZDVT/0CHr7Bz+YIHB0eWLb9IR8PLryf+6N5xdW93rmX/fC3+fDr8NIRlknN/+/DLt/9fMEGnf/BA6rEv/O7vwOycJX8hYBZAaRW4hKjxxcFxGYi89YxdtRl56VwxXSwLlMvoWwdqAs52nCXqE+8VCgOeZSGiw3z2qhP0vzdeQDSSTOFk32fRPrkMAzghhNWJjIsInnQ1sbAWFZKWAgQO/9Vz8Dl7zChVyerA699R7kVnN24k9HppNY8kOqTLf/VX4tPxv14hEEc/+x81z89vzywy4QizLzxiZ1PthiUh4HbM+Pqk303rn785tfgPFK8f5vkdv388JP7nNdneN2oKK5P8/Uz9p9jEXv5XqNCmh8b5ZiGU/z6v/vv47Erj6nL1Ut3ezBzUcAyibEFa8EAOp/4C0RgMBg3JuEckA+BY/61fBLM+557hclv2IAlBn38IGDH36XMFgEt/z11tbsucs/0Do+DBxl5bQInxfZsa2WxWHB+7p8vhITXpQecwxuAv+d5F/50gmtvXMM3//U38dobr5rUHpl2IQBXFQPKpUaiKtR97tPP4vLWthi35uPKwmFGBQ15uzo5I3pZ7e3t4dadW7h76666h1unR2IEtms1RKcTbG9uYGulgnI2g8h4osJgcmkZG089g8zaJvoTqDiZSqSwTBkxSh8GgUATyT0z2Q8BuL6oyjE2pjPBXGO1+wYNjaFjlxKcODpi1yU7pSlTbf6cvB8Wn8my8IXr8+ul1+tid29HhcbaSU1JK0HNpcqyitj06KUkJIFivj879gngEoRlkUlSow4M83PWPyubE/bJecCCCr+y2LSYA2cB3PD+MN/LPIt2MEDteB/He/dQP7yHQaflRCS51KwMbx25HjR1+4Y8uwnAkGHEOZlAs2mANBPG6toqSqWy7ocJlliyM4KV9DdMnZFRJtvFe0GTZVEulhwDN6Ikfsy/VQJsbFgxRNze4UFgzkt7To4dyP2WRZBcXrLVPEcoc8fXt2txksEq8iT1c/klU4ovJMdvbCiTkNS6ZEe0awbRdYTPEzWTiHYmv9v2ySFqd68jNmojlzK59NNaA512W77AjzxyVexu7kHNVgPXd4/x/Xf2cLfefTCA+xFP7I/yawQvybYms5xDSWk+Fj1isRQiUUpR86rIRDEA1zrgTRNzAhbryS7qC/QtFAjEZAUsGnDlmW22Z2rv4SdVA1qnGLbriE6GAmp4TrLzeyyf6KIKSvQM4pno/XC1RnmGUjqO3e7pNMZRyH+Mr0wxc0rYaV14DFmsD2vu8eRFL8OmZzSbaQ12O20BxJo4kslaQTKewqDVQS4ZRe3wJkaTY4ynLBD2UFmeoVwG0ikqJhC4HUoumQ1ojE+MYeAYkuojs+uQN7KLTdhoZEeIya0ZI9Yxc+V3Zuxw26c9EEip4kCv5hsStDcIIffgr5dAJjjh2S/GXjMWrWfSMiaxWNCk7IwuKbsCx8Q1oG3RsOP3STVQzEEVNs2Qhc1r1MnurptsIBZNgaA7Qrs5RL3eRbM9UPGFPl7yFI5SZdqaAwa9AQ73amjUGwJs+MwIlmWycZTLWZTLZA4mkEqatQGLiCwsERihdK2dd4654ZjCFneOBeCK7yOSHlURCOAOJL0bZ/WTAO6E82GEw906eq2JFSGzU/CITiUovUspdkooxxGnjHg2y8DAnq6b81r680a4hVIK33MyTGB/p4dbN04QDKaIR2eoLMWxuVFCZakgQJBMWRaeCJQSzGXxWXLlcWOECVPx0g96M6sYDkYBmv0hOo0IpvdSSF5L48ruRTw6fgRr+W2TFh62EASnGCeHqI3quHl6D81xH0F0ikgqg2kyCc6u/nSIHgboJAfo5MboVCKopwJ0IyMk0jEk6QXaacu/kUC5wHbbBV2h2DX7kJFrM1/sUBZzCcrxbGMxjx71AnQp2SfmNBnscbE0CMKTfTvoNzGbslg+U4xB8EOycvRHp9yfl20nKzKVVnG1Wl1DIplCm8AJ+PzS2Nu9jfrJkda5zkjnC8v3lgpEQC9Ha0jya5HShfQa5Nxig432xyhBwxiKLNaluFeyqY3FZjJ4GUv4xj9THlCcq2bMiAr1XGayFRhSRpV+tn0xCBexo8VXBBcNnDafPO0nBMbJqHExFc9Rz4gTeMz6aagJ0jcRysuTst9JymOebTbwcaDegzuJY1N6gDIc84fBSj5tf20cT+8HSmlygtN87oyTCtkCMrEkZsEEAzLs+xMUIlkkIwk9z8lsgg5G6MYnGGdjKFSXsL6xLjCVfp8CENmUNyQ4NHXWE1SuaKlITfWVfC4vmUzF52I8GRjlr8/niTqHIpwnxpZWvpaIKlYlgMv4y+Iu8+k22U0CB5QOtRnuvy+JSffhn52Pi7U3jk32utFsqkGOTWtksJJNdNLo4fs/fhs37hw88JgmgOsZs/c1TrsYbJF+3/8bH3T2/+Zv/ld46613kEmbDYL3uw83pM1zDpNwsNzdMSaltuP87Pk1ofPb1AE8+zWcs/hY9f2ayhyErHWxAI8tt5vnwPRUbnfQbDT1Hn7o1XSh58RWUmvO8TG+b9T088DPUc++DedK+psQgOtVPDinuWfliwUBuLmlClL0OCQbUfYb5s9NgJYNm4wrOcGY53BOMZbnz70PLs+7XDGHZCqOaUCligCTYIzj/QO8/OMfyec8n0nizvU3sXdvxwAzyaDGEHfiHWyonEXHjv3MZigyLHNY29xCuVo1qVzO/5kp0mjO69NJGTsrBZ7hPnZ9PwDXj1E4Zw4DuGye5ToIA7g8YK0GYg3G9uGtH5zP9vysdAxyF/uQ0cmDJDGZYCWexMVsAUvER2cTAYN8P8YnZOFSSrmSLWCltKy9dO/kCM2gh0Q2JZbkUjaHYiKFFChDH5UvLmWYJ/2hGm4ooctmwVk0itPRBG/s7eCVndvYHw/Ro0JDIoNMJI3HN7bx3EoVG70GKomI/FN5ZtgRzJqOxWynzTYiowmyzhJltrKEwfZF1KorOEpncVg/xkvf/VM0jg8wIdNybNYhS5Wq7EOk0jQaCMDj2cYGNwJBtO7IFYt6rsf1E9y8t4PaSUPAHoFkNVEGA+TSSfzy1/+2mm2Zv5CF6ucva2jeozaRKQh0ZNzEhiqembIUUcMm2bdD3LnxDl79679GdDQW85ZsZqYAvF5TLrKGVv4+ZWCDCW0GBjhpNgXiMoBhgwwBLZ7zbAZdXl3HZ5/7ojxxaWvDc1lMcckM+6++VmZkCHrgcu/nni4JZQfekmGsGHQ8FWuWnt5Hh0ditEoFRfkbUCoUQ57TVJYwAJdnXCqbxqVLV/CLX/2aYuC333wTd2/dlsd2s91Gu0cf4YnYoo9fuYJPPfYoOrUTJGYzNQyxMbiysobNi9soLi8DmRzGVHRgDp5Kqe5Bv+AJ43XtUQRwWfdx90QWrlN6GI8mmFDBhgCu8k/nT834X41q3KeTiKdziKazSOZzqqfk0wnceecNvPDdb+Hwzm35Qm+urqCUz6NLRnebctVTVFc2sLG1hYPjA2QzSTz62BU88+mncdrt4MWXX8P69lVcfuQJTGNZDKh6xjhDCCjPQsaeSQH+lAaOUA2RDRGUcU9EkE5RKWcB4EaCEd576x38s3/yv+Pw7j0sU+mCjZWjAOVyEcvLFfTp6+zOc64dNXTTOznH5t044skk1tbXxTw/rNW01+VKRUkqP/7kU1jduADE0hhJ+clyB7O/cAp/nKdJi6N9bMqMgc0OTj9MdcRrr7yGP/s3f4zYaIzNpSpijCWHA52NBSrAEChfXsbm1W2UV6o4bbexs3+AbM6IF3xepydHONzdQTDsSUlGqjAar4yuiQAuldakONfsoHbSxEmziwEViWI8R5wakeqh3gPXcijGj2ysSOaLuPzk01jduoTD3SPceetdHO7cwX/7X3zjQ9P8B5275/GEhwDuhw7jw1/4KY3AR0Gufkpv/fBlf5ZH4P83APfcDuulhKwobCP8NwdwQ0meB28/Tt6nIuS5pfY+DNzf/he/veg+9528Dmxi4ckKsguZI/nEOjBO7yKmgUkwqjPJySf7wielsjzD0CcY4WTqPDPSz1FfwFWO4ICRM4ClGC6WfCzAvQVYFQYs+Zq+KDAHSCV9Z0WDOTAdkiijXNIciHEXo4KLS7J8AXB+/b5v2csqs3jtir9hoG1eOHQ3eh5gnK9RFW58PmWd/V5KWcqOpnU0L0T6YoQHAT1wbPPRJ9hufnp/Yfe8wz/XfxNQY2emA21VoAoxcL3cph/LMPNUv+sZ07oIX+Q25hLLKK5s7Bi4FNaKq0D0d/+9X8flC5cVJIk96Oasf772Pjb/vJxluAgxB+MjJs2qYhcTBye7p9T0AWCFLxaYl23cWMFOppc/Y2c/E2EDAg145euwkMif8Rl60Ch8PWEA19+DEoOxNQ74znK+1oNBP8eE89J+DiyeTwt3L77wxXt9/a3X8c3f/5d49fVXrXjs/BR135w4EysocoBL2QJ+4ee+iPWVNaxUq6hUV1QAESg2ocSogWACHTsdecu+9fZbuPXudTx26SJeffHfYiWfwpc+/xlcXF9HMZfCeNhFo1ZDq97AiEn79mWsPvEk0mubiGeKGAVy4cLq+kX5+hCg43hQ7pKJIZM5z3Dx8tR+jXgA10ssLwqeJn896Ae4fv0drK1bxyVnG19DDFk+T7cX+f3Ir30OBp/jzu4Oer2OOqcJjBHALZbLem36o/XaXX3lv1nw8f63BuA6qVfX5f1+RTG+N8FPz8pZFF2scOLnqP863y8cy5+LaDTs4+b1N3Fw9yb6rZq8WlUODqkAePjWymoeLzImLtdDfzhGdXlNxTQWLQkqU0J5ZWVFoDU9u3htlAvjh6SKHRub4897YJLDdcHi7BJ9mgRIO9YhJZQ51wOb71ZwXqw/X1j1a0DFK7KeWEhi/crvTb5xhOvSdb5qBzHzVb0mi8LmZ2hAs/dL83uizg2ntOD3w3ljD5s3WOSPxVV0Prx7Gzs33kQs6CCfZRE9idloIub51UeuYGtrQ2vXr/27xy1875093K61PyEAd0+SkWI9xpizs2udDC0W4XxhluNiTGxMuUf10Go3VbRkwaa8tIytrW0Ui2Xr5g9J/XuAQHs7G7SGQwybJxiR4T0dWec2Za4TacwI8mSLAtPZnc1mDD4PFtU1fwXgJgHKqxOW437szNe1i7uimmpLdmAt/NGdRDylwoNBT/sDzyN2xZs8G8SwogxbqbIqBlWc4NS4jffefRGT6R4uXExhYyuNTJ7FN4LeBK/I+qHHvMnZEsA0eVvv/WaLZV4wdvPMEXOdenPI0kBzkMyQuEHPjsVJ8JqFUhZ7uDeoOUYe3ovWPINm7P84903O1s4rSSnPP80blwXNuUqJgCuvq2ygrYBID+a6OEV7nLzHCG64ZgoBsFZ95elruwNLzdwbCDxFQNJJ43SI/cMWavWevMIy+azklFl4Y1GukC8IDNu5u4vmaVPrnAXKZDKKfCGFUimNQiGJTIYFLXsPSg2ycSB89snDknK1kq5lcDJBJMavBuCwOMKxpK8Vi0OxFJkF1kw36E9xcthGozYQgJvLkhVKADeCRNIBuIm4eZHRAzNKmfdF3CS43ktRc5zkR8giZQTjYRw7t1rY22lhNiGLMoqlUgyrK3mxi1MOwGUzAIFreo0RwGVBS4CjA3DVSOX+x8L8dDhGtxegw723OwVqaSRfT+LynS081n0U68mL8iGeTYaYxQYYxHq4Wb+Jvf4xepGRsbmSKUzoaUcAdzxEH330kkN0MiOc5gMBuJN8AkjSs3CCqfNrI2BuXtN2KnjYxX/VPNR8JtjDRg+y0wqS5uVz8tL3XDls2uC5Qa9YgMVW2htMEKP9Bq1RyATxbD+xwRbqCPSDLZbKqFZX5bVOZYn66anY6vx37fgA9XpNzEwCTn5f5/poNSkJOkQwtByAErhSS3GNfWqe5FlIuVkC/vG4fBUpe01mrs1FA6ttnY4QuGY8H9tyThgzx4BPARySuiSQYnmDvx/PHj0fZxuAa7EhwSHeg7ej8PGt4mExDRlrpVwBfZHT0MfQM8fCTWtSLnBy9AQL5nmN2ze5Fn2DlY9JPUCjeIVysYOBgANu9fLoTOeQiqWA4RTDVg/jXoAMGWqxjECUWRQYzMZosWEgCUQKaSyvVbG+voYSrRYUVzog1tlgZNJJjRcZj91OV8V0AgWMxRS3MjYYjQz4deB3GFzktRO8JXDMuDRfyKFcKaO0VDLQWCx4+q8Hul/GJINuT/PbQHCqU8Ss8dbFIcYKtXnBn8njlCzkTgedbldACWVM6R/LGK/W6BqAe/vBAO4PJaFs+dqDAFxLYz5OAr9I/f7+3/8NvPzSq5oXlJ8ngMuc3KvkULaacY+eKSUdFfWGVFyo2O5kqgnycx3H2FwiAPdsjWCRgziViVDNIAxQu9aauYKQNS7bnsrXIADSOGEzx2AO4PJMU+OQW0sm52wfXBfeEsU/G76Ob8CbNw+H2KXKz9Sp5j4IAiSs+TRXLKC8tGQeuPI+t/3B54dkoxL44fPmNbPhg80AfNZ8X/6ca4NNwFnu85kkpsHULBqCCY4PDvDySz9GmRLLqThuvfM6du/clZco9R0SBJh5sqq5lOfYSIAer4OAMoEWKg5U19akDEHv0NmMn05Vi5uOb8QKWeB8FAA3vHb43x7A5TrnmLNhRL7Zkhcfat4y3+Ya5d60qGG5+exjEOcR6jT2Ta3BNaGlJ1NsprPYTOdQJOuS9h2YQSeVU9yKUco4lUU1v4R+p4/DRh1BjGe5qSRkCeKmcihncpJ7zdJXlhLzoym6fE7TKTYvbCGeSqI1i+B2u4nX9ndwo1VHW/WhBLLRNB6tXsCn8jlcxQBbBa4NgqZ2TnAzT7FxZDRB7aRlzOPJUDK12eUKphsbqFVXsZfP473De/jxt/8E/dap5HK5R3H8k6mMAFy+HiVpU2Q4qnEgI39QeZem0lJtqDUa2Ds+xkmjqXiLc7NareDu7Zso57P40pd+HrOI+cx3u72576j2K9dkxObHVK4oAJfvQaDYAFzGmxExCW+88Rquv/G6vIbT3C9drmh9w5yPUzWzSeI1RpsiNusBzXYXJ/UGhrMJUnn6tGbUhMD4PZMr4ulnn8NjT39GPtJqsmYU72W+HQvXs3EZN00mgYBuAprmJ8v413nGqqFzilazhd17Ozg+Ovp/2XvTJkmv80rsZL6575mVtfeOpbFvpESRomQONTMKf7D/hCVLGk+E/NETXiL8O4aSJcUopLFlzeKxR0MqJJGSSIIAiQbQaPSK7uquvSor931znPPcm/V2oxsgxSAd4emKKBS6lsx3ue+9z33OpjxTxtawZk0nk1ipLmv+arZa6NHhbDJ2rhy0uI1j48xZvPLGm5pKf/C976PdaCKZSKLRaeHB7q7srMvFonJwz1SrYEJrPp7AEokc6Yz2lrxHK5ubSNNWt1hAUCwicC5CsoNmfAHtkfVJxT1r0qHA29mEpCSu+8xWn2lvq7EhN5FQBm6Urk9JxBJpRFIZJLmOFAuIzce4+u73lH07ardQzhWxulRFjg5fo7HcsAiwnzl/UQro73z721hbq+KNt17G5ddfxt07N/FXf/tdPHP5ZayduYBxNIkhj4V7ayqX6SJBm18CkomUxiFBXMZcicwWJ5GU+2XWTJyf6LA0xf0bt/BH3/g97N+7h+VSUUAn98KbGyTWJXBy0nAkNZtjBXoGUXPrkunDXJbJbPWNphOkc3TIWEFlZRnrG5tY27yASCwrcJrXjjWX+tMOnBf5jKByjKRLd1zsElmMr4tkAP76P/0l/v4v/xqZSIBKJrewsU7GYygysz6dRbpQwHOvvIgzz15Cs9vF/vGxeh6FfF7W5SdHezje35ctNgFcEgc9gEsgnM8tldysVer1FpiB22j3FdEhBS4BXBKifC/SK+G1T2R/JYZUqYznXn0D+XIVu/f2cPfax2jUDvG//u6TFLihVu8jZcLjsISnAO7p9Xr6fz/fK/AUwP35Xu+n7+augFkof/7lWKgjHhdX8xgQ1OZbe2H998cCcT/rQB4Fb93m7yfY/+lXwzP/E+i0VN+GAVyvEvRflUfg2Lp8yUdtjiwjzixytR6r+IsbK9qxZLmp9yBrGNTg63mA0FjvzE7yGXN2n2gTzI+wxeyprbD1oMJs0zCQa5fA1Hr+NcLvr4YnzIooDPb6zaKsJN01Z4HhCxUWoWp2eRtD14AxG077FDAsK18DlvixYOW7DZEfiWEAN3wcYdUvOyf2e846WACuKavCgCRf0zdr/HXy1yH82jwBKrPCoGEYRDTLaAK41kiyTZgdcdhC2f/MA9UaqS7/R9dL33AbQf3bQBd/rbyFMmPENpc38F//+n+FjRUCJNxknCoSH7qvuudmZenP1zOr/f1mn9zbHy9YzaFH318zf+09gCsQVkoRG3N+w++t2cjU9tbHfDk1frgxdsCqBxz9GPLv4zfe/Btr9pmSPQx8+/sUHs/h7/lrG74W4fNQ82s2xUcfX8WfEcD98IoB8a7Rr+cgiChPSOpmArjZIn7967+GF559TlkgtGdiwc5nWIAoN/kOoOZzUj85wf179/Dgzh3kA2BQ28NLz2xibSmPeACMBn0pFXPZrBoi0VgS7cEIfVowMQ8mlUexuol0aQmVtTNqsMgGcDgSiMb3ZBOBjTiep1c189yVz+bsj71VLs/fA+G89lSWvnflPWxsrC9Ut77ZpUay28j7a+gJHHz9ITOZdndAJW692VROIxUYbJCJld/piomqjN9EYpGbtWiefQ6Aa8+KnSObjPwIZ3v55s2jc9RDAC4BAW6UR0N8dOUd7N+/jdmghTjI4DdFzqIh7+zGPJXHEx/UtJZT1BSFQhm5XEHPJRta9WZDcyobalTkKkcsm3Pj1KzWeC18BjSBW36yib+2sqpNnNm0zgwsIngr9bo1PzR3kpnvLCD5WlKSOrU82+1DAjnM6XTzjfLU2aB3dsmaU8luJvM3TlWYkSp4Lb2Kwz9v3uZZtl7Kez1VVPrnzMBdQha0Tp/g4MF9bH38ISbtOhLMseR9iszw6ssvYKlaltKMH2x4sxF2Z+8E37lOBW7n5wPgHu6pkc3ryOtmcQUx+AxVzYlSt9Dqq49Bp4nDw13s7O/JHSOZyqC8tII1Pn+FslltheZ5v05oXeQ96/cwajcwH3YxZwODtmZUGuSLSGQKPd+xngAAIABJREFUiKcJipk61VTWNnf6tUEACC3R2PjRGmAWwK73t1AJ25pgmZJSlTIva8gcojbGw54UW8xX5OQsFzy5OzitbJBAIpgjjj5q+9fRad3BxkYU62cSyOWpCia4RBs7x/D24IfRkpzFrW8on+bcLoo5X9Q51rg9ZNYWFBDE50Lg7Smwy4Yo3QaU98hNP2sIRz3y5ZitjzYuWW7ILlgAkVPwuca/t/V1ImRrjoWIOabIdW11X3+oUe5fh88kx8PA1PFOQcv5SK1m1Simztd70Np+zHkK2N3r4NadQ+wctq3xXMiqKU1yxkp1SeoBNkZoa9dsNdXoIkBG0LbITNoCQVU+q2xg8zlltpatfWrgsN07mUvd2KVFMl0YCIaSkU83PdafygadSbWqzL14FJF4VGz+Xm+Mdn2Iw+227GazmQiyqShSSWauUn1AWXAUsRSzabNqfhqI4FhsnnC3AMtN+Txjrmo3gq07dRzv9wT0p9MxVEoxrFSp2MpJWRwEBCupuuL5mVKUzUZf+1mpYvAt602pp0ZjdNtj9EcRtKlGayeQvJnE5s0VXKxdwDrOoJgsIhGnyfcAR919bDW30Ip0MQiYMx3BOBrDjNaQUaA/GaA/76GfGKGbHOEk1UctMcQwDYxjbITNGACG+ZQEC8vKVInngHupwKRANzImyQhs/LEptrq6oqYz/2BnZxvtTtuAulnEciT7tHNn1vkIoIW/SBIkVtL1wOoItX5pqSjTFc7BATLZPJaWVtTYlEXpZIL+YIQEc1fnEdRqx2hxPE2tiZvN5pDJZkQSqdWonuu7nGYj3wiwdc+NfzKl7nHZoDwOPoMp2kvSSpkqaY4jKspdc9ksf2mRbCrBuQhRRl6V0N2JOL3VOceQX8tU9zqi3aLm5ntTDepIZN7NxNc3fDmub1KYMqdc8+ZpoWpPpy2Efh/x0B7BNUE9gOvrGV9DnSrqXF0esnLm78pBZjJVzRunuiSSINaESXeEaWeI2DSKdJBEnNl+ATAJgH5kjPZ8jAGf53way2srWGX8Qs5UtUrC4RztHBzMDYSZ0kbS0NwubpCBt1pneK2pch6xGX6ai8rztniKGIbjIcbTscBf2mkyA5djh8A4gU023AVId61O4/txXmUtyugTjm9fx3sFLu8Hr4O5iYyttuc9cZnLrPf5/ntHDXznBx9/BoD7vdDu4lGo1pFu/oEA7m//DgHc97TUaJr2JGufD8s85wRV55ZbSKICv5rFoyPNemcG1i2MFuH5Lci74Z4Fz57rmO1ZH7Z49gPT5jLdV5fzbr9r0wr/Q2JHs97Q/RUPzCvvXV6mEZZOx7UniZ4SKq3XwPN61BJcfQLnAuadl/S8kTCiejAjBS6zMXPlJSlerXa0WoljkXs2ktnarZbqYL4/CZnlSln7Hz4XHCs8wkw2JTt7ErH63QEmwwmODw9x5Yc/VO53JhnHravv43B3G0mqxWkr4upaSsp4nZNRrmlRWeDSyrU3HIvkQ3tR2tYSwKX9rNZ0R65ZkNUX5CKbyzyp63EWyo/uHf0elTU6gQnL23UALi2UhyTD2dziVb3hgWxD5LSHIsKZAOVFlYlgOkN+HsHZXAHVGG3WrX4jUU9EI9pJI4IUnRoILEXjsiZtdjugjzDz7DlnEHTk71CVuF6qoMR9yWSqfFwq/+u1mtaNlbVVnMxn2B50cbt5gtv1E9QIriJANkhiLVPES/k83iyksJ5JKgfWrGJnSAZxZJIZxT+02l2peQk45bJpFEsFBMvLqFWr2C7k8d7WTbz7d3+JUa8jZSbPW9c3asAp16gs94EZ2zOzBuf+h+OI+5VWp4NGu6XzJPmZBJFMOqOM0Ju3ruPMubN48aXLmBD0dKpvT/Lh/fAAbjydQyKTl5MNCWhxWkk7YhRJR3sP7uH2tStoHh0hpX0Ayw0CtqxNbO0KSKqTCp9xAqzFksr75F7ruHaCZr+PKHNPM2kkYkYSSWdyeO7FV/H8y68hVyxp/qGPjxzqCLp6G2X2F/Rc0zKfebBebUugcyRilF+XOb5pZd1ptXD/3pYAWObJ8t6kEglUKxU9pyQUc49sji0xOTbwup2/dBEb58/h6OgY3//ud7UnX6osa2L86PpNkY1LhQIq+QyWshmU0gm5gV28cFG9iP3jOuKZDDafvYT8chXZpSWkqNCOMSbCni8SEwmmykFKMQAkPg5MfTu2c2GtQhIAz0320KoxOCRcH9PbKNPiN5VFplAyR6n5BNc/eBdX3vl79FpNLOVLWClVkGYNPmZPKEC+XMEzL7+EZ196FT/42+9hbW0ZL772HHKrBVx553v46+98F29+8csoL9PRzFxC6ClFUJ7kROW0cn9M4DaZVpwEAVwRC1WDs+9Acgz3JVFEGQN0/Sb+5BvfwMmDbVTyORF+eULVpSURvDiWtZ67fqZ3GtOem/nVCdpu0zKaNVUMyWwam+fPYXVjDZlcDisrZzCbpdEfcO/BOcjZPXMuF9ExwExjmo5S5iLGOUHiIc3bEczHE3zr//oPuPa9t5EmyY9xTZOxXDMS8QTObJ5FsVwGEjE88/KLuPDCc+hPxjg6OUG71da4IBH4+HBf8zfPL1/ICcDl/ozE0uHIXFb6gyG6Pa4RLdTqbTQ7A/UkTIFrRHJT29r9NjdAB+oGceQqK7j8+htIpLLY/uQ+7n50Db12E//L7/5kCtwnCcGeArgPlVtP//FzvAI/BoT2czyap2/1n80VODw8+LEh0IUVbvjqPBG8DW+4TzdYP74K95HD+tRRPg5JfvJte+jPXZPzSb/9+/8HM3C/oWJ0oUjiYqQcO79RswajAWIPNxLUTLC9nhYzqW9ZOLII1GJPBqo1ThaMcQG7jgEsS1HXMHWqTbdzNNa5t2VSrpLZCXqAg4smmytqUjq7GOU8ur/xTRT9vr8oUvqYVSEbSmwWq5Hn1J5U9rCjwwWdDX1tTNmY4bkor81liTjliwABf429StVteGgftCh4HJBsgKHbGi+asw/bHvp7dcpP5kHwPPkHjnVvu2JnpegsE11zyRrnZkXrmz2+mb4YB44Va68XVuja/fAbd3+fPICrDYwDxsP3MwxELgBc3+N2GWPu6K1Z7Hqn1sCNYjqc4PWX38A/+S/+MVZKy86K1pQ3jzKC7aaYWsnfY984UyNcIII1zfy//abXg9S63yGrSf6bY9QUEAk1sDWOXaaZ7JKmU1m1sFHi35dfudFnQ4Cv55sEXl3kx0/4vbip4ZjlMXsl+imQ7rOeT8e5PVr2vHgygr+fjwK4ZNp7APfKh++5PEbLrOHPpJ53QAFzh4vZHH71y1/FL3/pK8qk5WaJ580+vt/Qs6lGax+Ct636CVrHxzjZ3UYw7OFcNYdiJoJknE+iWSOToUy7TY59DlPmrVL9kEpnMI9nEMkvI7W0jOrZS6hsnJXakg3t2Wik68emAhmQj7Lvbexaa1YNAqeCES2AzRtZpAX46KOrskRj45l2j2wi8VgMAAoeAUicjRuYzUW12R76gz66vR5KzKEpFnQOyptjc7DT1bFyoy31bZYZjyltID5PgesBXH7lmOFXnuMpYOsVDC6nKaSi0H2X4jKQ+hDTET780Q9w+OAW5oMWorORbaw1azu7cm9hEJr8ra0q81oBpGxeLVWqxtJlZpwU5ZQ1RXS/crn8IhNXako3V5syfo5Op4ujwyPl5W6uG2jO+yfglJ/DIcYL0Mg2ugba2nrD68pMaD4PPFxuRMnOpZUrv/L3xHZlE0y5yUXkmaOVpYIvaVlJAgOtrKTlFhsfysrlxtpZx7LZ4Bv4/nKEgXIpMTmnEDTsdFDf3UbzcBeTQR+R+RSFFPDSC88KtBkM+0im2KgOBCLcr7Xx9zf3sVVzCtzf+A17iyd5EIbux0/6vwQ0j2jp5mxFDbzl/fSeBMQ3yXrvo9tuYG93G0e7uzg+PsDS8jLOXbggRWwQSyFfWJL9Me89CTPhOdzPp1Qd9Gl92WkimI0RjzhQMMJNehHJXFENA6o6hCW49Um3w1kSS9HH5ohARs7NjmKgdcdy7CMiS5mVHJ8zPouy5FUzk80oqouZcdhXDiV/l/m/VFdJXUpQb95Hs3YLQeQI6yvAUpUZdjMkU2Ztu2huhvyZ/fE600l3Owx6MJqR1XM8Yml+BdC6XwsBuHzmCOIawGpZ9WaQYbas/tMDwn498Ouvahs+1m5O8xbJi3VLgHxkYfWs+AQxHAgsucxerxxVBq+pBB8FcHk/DcB1Kl9NKxZHYGstG9xcLwiu0LY4QK0+wY3bNVy9doCDWkeNoGwqjnIph3IhjchshERsjlQyhm6vo4gA1lXpVBy5LDNpE8hkCFLRcSKpuZIA7aLuQxTD4QTtZhftDpvmEeWgJlNseFuDhzWDzQu80zPMqM6NQsqD4WCGdmOEva0G0okY8pkYMmlmIZpilk0rgr1RqvG4Li0yXa1g0lBdzLUGhGtMTaLotGa4d7uO9glVoLS8B5bKcSwvZVHIZzQPUNlAwTnHGK0fqW4zpwCz4lV5qGa2kfrG8zH6vAcN3qc4evMZBt0ZUvczWL2xjAv753F2eg6lWEGN196gif3WNhqzBrqxPrpgYzOGUSyBaSqJaSyKIVX2sx560T668QGayQHamQmGuSjGCc6ptAUcKnvPK4z9WioEUyQGq4tZxyfTOaysbeL8xYtYWVmWDS6JTTduXheoyuem2+ooK1RPhp5tkkqm1njTeXuA3jMbzdKR44drZqFAchDV+wTZrb6JJ9LKwyWYxiZbvU4Qt6V5XOvnAsyAbDhnY64lBpKYMoaAhEdZTYrI8STSoWpDp5zl3EInATYxlSPOeZTRGQbI+jpLa64jYC7iSzyg66zSZdvrsvo0b9pSbfMG3ydEMvPKqsV+SuOFe6aQktBPL87JJk5Vpav/TpcVb5NrakuphdXMNLcL/xmuF71i8yHHCxKX5lEEs8AIQKM5xt0xosMZkrM4kvOY5ZHHIpjFgFF8hh6zbyMzjGkVzizalRVUlyqqjWXvy72ec1JQ7arMZVufBOSxLiCQ65Rc/H9ZpSqX0+roMBAuVw1m8DFjOkn79YwBDcwGTqcMwI1blALP2wDcvpR2BG/9vM+mO+uusH3yaQ3SU+1IAI9zBEl7RqqZaXzsHzXxV9/9EDfvWBbtox/f/97DAK7ukxUBrhbwX37sFsTiLX7rt/85fvij99yrnZJufQ1lS5SRIkhMyBLEzRFIIsBdFLnNf1j0z9zsQhcROP44OXC5lnA+8K4Mjztbc0awqA4XkeNz4UXGmaDRaOoenNbpp5mtYQKCfw48sOqJd6fgLXOJHQE4RDj2tRznWv96BLW8uwPJhzz3TKks23yvvvVEcNanVIQ36g2BMHw/gvy8/1Tocf3jnk/7liQdJNJyBuh2eqot60c1XHn3h6iWl5BNJnD1yrto1w4RZ400Hxu4TdKOQPQo0tGZyGe0+Y2lM+gOhhpnm5sbKOZzlh1K61lHrPHruj83Xwd4ggb/7WtpT3jwpDk/Hvx147kagGv58VLgjuxZUBaxAyb1nqpdbDycklSsv+DXSgPfheZY/iT3ELEEzuUKyHHuV1/FMt+thwMkCcxyXxgN0OkPcdKhJWvfFMmphOo5Xh8S+jnyqqk8zq5vSIXL78WjMcSjURzs7aNSWUI7FjXwtlHD3niIulSSkMJ3LVvAK5UKXstnUKCylL0rHs94gmK+KFLR0WFN92hAos4MysmtlItILFdwXC5iq5DH31//AO//6O+1B7BcY+tlUaTAxYP3gudTLhQFMPKceT7cF4qow2OaTWTJen/rvqI/6FgymE6wXzvCF7/8Je0vacPMfQcBS45BvycUsYWEi3QetFEG92jpLOIiJJBsE0Xt8ADXrryLwwe3kSCBzLkfEVTkXte/ltYgx6jn/EzAmRa7JLY12m0cNduY0PqVObskhQYB0tk8nrv8Ml546VWBivOANa4RkljHE1yXzTfrTAG6tEi2nGX+3MfkcE2y9cAZqgjEHeLWjZs4Oa4ZuDuxuov1PGsNT7zVuheNIpvJKLbmmeeeRbZcwP3tB7h54yZ29w+QSmYRxFPYPzhSjbhcLKGUS6GcoZX0HCtLFbz++huYRGJodEcorq+jen4TAYF3kgMSCT3bY7rAaO2cYjZiri2zfHls/H/uR4yQLEWuwNyRHAYW5Eq3Z1hEyJHkFuPrZ5HJl40IHZlhd/sTXPvwPTmM5NNZVOlgNJohSgAXEeQrZbz05ptYP3ceB/f2sLxcxrOvP4PeoI633/4u3rv6Md76wleQLVbRI4jM6+4cU2RL4yyUFTFEADlBwo45ELAfQlcafiYYrcH6ej7B3u1b+PP/7Q9xcm9LhATeZ5EEIgFOajUpmxdzkY8bExHA3M2KRdZyGUWV0KUnlk5iZWMN62c2BOAuVzcwGUbRqHcgvJ61Bhd0kTMdgKsIIM4X7OdOJTYguTigqCCZYJMI3//Wt3DvRz9CbjZBNkYXrCGGownSiSxeevllbJ49g+6gi9L6CjafvYhkLi177cO9A40tZtseHuyJrM5jJ3kmurg2cQwoNugNFSnR6Q1Qa7RxXG9pX0LSpO2drVb0wK0H7b2dMkHe0sqG7uF0FsH9m5/g7rVrGA+6+J//+//ysfXDo9/UdvozkLKnAO6PdRmf/tLP4Ao8BXB/Bhf16Ut+/hX4SQDch17tMXuu8CbkVHJrf2WkRafI/YzR/qT+rtuunB5C+P1D/7/435/iiSJ4+/v/+htWmLosNBWnjj5Ne2QHB6jJ4C2XvIJQDVBD5hYLsTUbLHtjoUA1WrYxYRdWoM5iSIx/88mQBsCBrP4CiLHtshD8qaoY9GoYJ5TVompo5AJ69tFjC/DXWYwyS4kbH1p0qK41HzOxeBeNp5AE1p+vdeNsg8Omko7NQyaK8vP20mYB6hVxauzafx5S+/pNU9jCT2PLba75fWtmWG6EbbrdKFPP21ktig0pCqDXCpldrlM6+Ya6LIOMU+vA8Eefm1P10cIGebF5s2vrFbg6Hm9N7ZQAKsjUETWo6PTD7eYWTW/7iTZ53PSPZvjia1/E13/l61gtr6h41GV2Y8Hb2p2OiYePOwxQe8WtwB9Zp5FFyXvlxqlXm3i7L3eNuHlmkcsGMxuNPmOKRT03u/wgq5XgIO+R2f6aTTMzkzyYumguOAWv/77/6q3tPEBp490XhNZOtiFwCq7b+Z3aounaufviX5fjcTId48Or7+PP/s2f4YOPPhDDWOeuDCA2QU2xxgsbj8RQyBTwa1/7NXzhzbeUP0ObNmMXGoBLBRkZic2TOmqH+zg53EPj8AGiox4q6QBFNuX1kLHonsmCr1SuyOaJ152bIW3mXV5jNJZCkCkhmi8hu3EGa8++iEgiY3E5w5GeaQKozLJh0W5NCUf2cF99E8Pus72+NVkt1/fO7Vti33s2s29UqbmYoO8f1VwTA3KdXSnPl+Df/v6ezlfsTF0P2v/Zxq7f7ykfl88cN2PMwCXbn/ZrZkloIFh44vbHbkuCESr4O16B45UH/mfWwDrN4rN760kmdEOwV6d9+gc/fBv7W9cxGzQR4QV0tAt7btzE9tDROOW6m5fYuKGCjefNBgKzAzn/kT1OpVo2zyZYyayURTZgY9ZAX83TImJwJrGOjvj2s7nsztRIln0sswrZsB1Z7iCBIYFI1mhn02rI/5c9owGoUmqa/N6xfp3Wg9dtNBZznk226vKq1HxkXSv3zjWf1ATz5+9cHbxCyTIOPZjnlBz8Hq+TUyJwBu+3G2gcHmDUbiOYjlFOTbG2TDV2cgFGanMZj2H7uIW/vb6NB8ct/OZv/IZUuIu1+ccBcRc7tSc3dx0equtKMJZjwtu9s1EoIwxNCmxgN3Cw/wAPHtzF0cE+MkFCDe8Lly6iVFlCs91DbzBGsbyMytIqEknLwX20Uap1nC4DgyHGgx4itG0WQENJRQJBIiMb5RlJESEyjF4ntIZZhqlvArLxy/Ft67wAXHmTWgOI2UNU+MmCTWveVC4QtOqiRSZfV1mA8Zh+fzQiM54Noh7azQdIJI5wZpP2uS0k4kMpJn0eqQSfi3vv5GHuOJgFqzxbB4VrM85miKsBOGfSSNxzw/zvLkAwOdKG7I11LwzQ9b9jrhEG0mru4pptBYHNj8wUdhatdr3cHK/ais+HERn0kt4SXIibgwpc4+Ph+dHqBq0VzCijumA8UXONx6G5xNU8IsTNCeDyZwSxgMGIDdcAewdDfHzjGB/fOEKj2Uc2m8SFs6tIxqaoH+8in42iWEgjnWHjcqh5kodFFS4/CaQm2TCiTSwtT1lXct0T2BNFvzfGSa2NZqMrK2n9XTZQk0kZqlyTWBMoww2YRQ3IpeUy3VebtSH2tupICbSJIZtm3lxUVnFBgj0t5uDGkciY+sxnAvt60d9Ym29t/Z2MgOODAe7daWA8jCiLNJmco1SMYrmaR6mYE2hNAJdqBlq/SeWgQFy3fqtB5fLdZV85RX8+QpuWw60YkpM0BpEJuv0RcD+B5VsruLB/Eef6myjOc4hyjI87aI9O0Jk30A466KKP4SyGYTSBcTKBaTyGMcYYTAnt9jCID9FODTEuBZhX0pjlYhjPR3qGqUAYjPpSHZ0CuC5lTGq9iObWzXMXceHisyiWqYgxMifn6kbjBPsHeyLt1I6ORLLgusBcbD6TrI9UY7pcYdXWsqXmeCZpLaJsWosfqCgrbjIbi0zZ7feQzRZQKlUxGtKOfShHj61793B8fCwwxWorl0XN2tg9X3xdWYByvXGNb6Mq2Tpl7j6m2Fbt5kifnngitxVnb86Dp3pY+x3OD67WsjhWe4Z905aqcIIhfJ583Wfz6OkzRzDb20iL2Kpr5KJf9Fw/uifwtZ+Bx2aH6WNs3PV086nmJcYhkFzW65mFuds7eDtiqY6lzkwvbMul5HNOGZEJXVkCTAYTTAdTBKMIUgJv44jPbc83jk0wic8xjE8xiE0wiM5l350tlVBdqQostKx5KmhobcvJ1tt0C2J2ZFyvvPWZ3FNMRqbA5bwk1aMDvDmPCchLcs2dYTKfSFlK1W06y6YuLYU5v6SVa8zzl8pdgMIE2TSVqGlHWJnIGtm/vr+eui9u/eJ1pGVypVwWwOnVuaxjH+yf4K/+7n3cuL398MbD/ev73yeA69a9xW+E9KsP7dt/MhD3N3/7vzsFcEP1hL/PvrbUfkfKVO5jAoFBdMFhJEalUtH5sH6QW4RTpnO+srHqwtW1lpgbw6Kv8akz5u/YOr6YQzyAOzdyIsmerK/9ehcmFIR7J3wWPNHWn4d3MaIinXvDU7LTKbHRyK+mMNbfaV4IA7hFB+CWRCZV091n2Tt1IwHck9qJCGMcB1RPlssl5JyNMkmknEuo7udegqVAu9NV7nvzuI4fvv0OqqUyMqk4PrjyDobNBmLToUBckha0QvH4SAifWxxNLJmh0TwGBBPLJayt0j4+K8cUZYfaoq9z8qBt+P8fBXD9PjQ89/g6zn/lPadDTp8kZEUKEcAdi6ipLOIQETpcA/rr7kkgfp+pFB63xyDxIhOJoJpIYY2ET7rVcJ72sQTcWwvADQTg0vL6pNNFbWhAn4BCkqCoamWWLK3kmXc6AQrZLM6dOYd8JivSRzaZFthOgsY8l8PV3W1cO95HJ51Al3P7ZIb1XAmXyis4n0xjYz5HOR4gl0qIXMz6p1KuYDyd4WD/QOrZdqON0WSuuWKpXERypYLDYg7bpSK+fe0DXH3/bRUCBG8ZrETXFzkYaU2bg+SaUr6IYqmocUwSLOdajksfq9PutXHn1m09eySU7B8fIVcu4eU3XsPEuSmx3nsUwOWawposRfvkVA5zEi1TBHDTzjEhiv3tbVx5+7toHW0rU9fqQrofTXQtfXSQ9pVuvSQgzj4c9+jxdAq90UAAbnd8ur6SnJpK5fDs8y/i5VffQrm6jDlJPNrokQHOep0OPfapDFgBuEZ64D7Pg7A6DzeH0P2LMwujT25dv4F67cT6h47MwzWYALJmFrdGakwkErLLP3v+HJKZJGr1E2zv7uHe/QeIJzJSodLJi9dro1RGOZNEOZcCZmNcuHAev/jlryCWzmMSTSLB+T2fxSxgPeAs/HnN1K/guViNTBt49U70b4LstE8nkd9qkzHJpCL2e+I16wWLxRL5n+4O0RhG0wg6vZHIvlTy9rucdw4F6DPOoZTNIxmJIU6InWSCXA6vvva6yMqHDw7w2luv4NxzZ3BS38G7V97Ffq2OzbPPIp0toT+ZYuij1VjtcM8SsXxkqnAJTkc4bmT7m5D9uNbNNCNFYqrLU9EpWjv38Z/+9H/H3Q8+QD5D62UCvUkB1Hs7e0agEznNHBnZI7P+mIldShUCuLSGjyBDYmMuI/XtxtlNzaeryxsY9GbY3z3CaMwam3tGc29Ur5N1vRyAXF+V44GEhHQWiUJRFt4Emq/87bexf/VDVAIgHaWjRg/D/hDxSBLPX34BF557BqPpGIlSHhvPnEe6mJObSuOkIfC23WwKwCWoS1IY53VmBHuLfarkaStPALfdHeK43sTRSUvOQN6VhucsB7tFr9j17rTBDKSUr26cw8tvvIl2p4e7N27jwY2bcq/6n373193cfrqWPbageOSbfl72e7319TM/Rdf/x3nHp7/z9Ao8/go8HXhPR8b/J1fgxwZwP2d/9TB4+6mZ9iEA19W5n94CPfY9Tr+ph+TR33kceOtf+R/4VP3+n34Df/Cvf9/Ups42SU1C7kWpkmBWlPPONUDWKQpYmLvF14Nw/DebgWyUeJs0qXCdetUXZbbRtDw7W5hE2fcheO6MrPAXHOkb+e4cXQtT18fbbPrXNtans3N2IK9kBd4mzwMprsFCRhx/36LlTDVgKl4rKnX/nDo3vGHWxpRKJ2XxuYa0ftfls6oB7ABc39hdNFpPs+1sNTfoRb8mCyUPNFqjyAO42tA50yr9mTt/3oUYAAAgAElEQVSvhW2j34i5pvNUbEnvGm7XUeCFer4O5HBgtF10B746W0N+Rypet5k8ZWx7ENn+iveSwJmRsa155e0wPRhpCPwpW9srPtQu4HlPgLdefQtf++WvYX15DbGYWZnpGB6xGn7S4+lBMM9O1rHRmiWUc2zguDXb+f/+b/iVGw1+cNPDnC5vFy5F32hkVygSEYDggTp+Ded2+VxPazDEFpauHlTme3r7WW/7qifAqSvD5xDeiIcVCeH5x/++wFbmuI1H+ODq+/jzf/d/4oOrH8jSx5qnBHk4Vjkm7F7TMm99ZR1f/cov4+z65sJyOEGrSeWdxpRLx81W66SG2t4O6gfb6J3sIB1MUcrEkdBt92N3igSLeVoCZQkKsSg3cIINNbMVC7ShmKfzSFY3sP78q8gubWBGhTmbj9EIuj0qdidSzHoAVJl23pZVwJ8RMDwLXffDqbppuepzin0Wqq6vy8iSXY97jTDTl/+/t7enTZln5PuxYwBuH8N+T5szbrJoOa38sTQB3KSzcTxV7fuxG76PvjkpVrKzUA6ra7xFWniuWRASjPSua0rQi6z/3bsfYdJjNikZ/x7C/dRy4x7vU3IGQRIDi6nqmyl/qdPuYzBkM30u9W2hXMHa+oYAeZ5jOmUqXc7xmh6dVavU2rRcnTL7aCL7PFPA8t+0TaQdlWXhTqnw7fXAXFPPCFYzxOWjEhymVZ232LVn1AAQTlzNdgeHRzXZW69vnEE0Rju2rjaaNsU4y0t3fOHGuZ8J/T3wTS+OMz7vtIGyRh9n8TnGtAbt94DhAJFBU1lXVACK6ENLzBxB7jyO2338zbsf4ZPtA/zmb/6mAFyvPv1cFe6naLafnt3CSzvHTf3keKFSMmKLs8Mn27/Xwq2b13D16o8wGHSwtrKCs+tn9Wyzyc4BtHdwjPE8irWNc1iqriMgcO/IEYuWrCMi6FpxvFG9z+xRW5SVlcrMJbbqRB1whBM1/RaqI2e0KJtjR/aJ0M7V7qlvHPM6T6lI9yu/GhIz2ajxpUSY0bo4VZOAzQOCJsNeB9NJF0G0B0yPkUn1sLbOMXCAaLSJZJxZT7SyJSudD4/ZGVvDwC087nzmszgiBC9Na3FqiTU3YhvP0ewH/XrtiVynRAlRYzjXOQXuTKoCp/DX8KWCkHOXy2J0Y10NUl630RTj4dgAKIKrjqglMhydEZjlmGBenJFavGr9dD0wkMya887Gju/viGayvHPvTetvKeF9zeNBH/XxDWg0QCxAfxhDuxPB7sEA12+d4PYnBwLYVpaXEGCIZGyE1Woa5RIVcbbe0LGh2WzrtVIp2lomDOxMRGQ7TLWqGiECyQPZINeOmgJxh6MZsrkYcsU4UllmeVGhafeRY05K0YDtca53nC9iONrv4mC7JTtL2jVnUgbgMu+LlnG0UY6n4kjQWjTO7E1TCXl75tMazCkbZxEMe3PLv33QRgBGK3DtB/L5CKqVNErFLDLMyE7yfEj4ogsE7d09odHjG8yeNzICG2H92Qjt8QhBL4bkNIXhnNbBY8y3YyjeXcKlo0u41DmL0iiH2JxNuQl64wY6gwN00EB93sMwksAwGseIeX60l52P0Z100I/0MIyP0Iv30aMCtxBHdCmDRI452STKUVnQQdeRpMyO3pp+vL65fBEbzCw7cxbpXEEnoCxt1fYRjAcDAbdXr36Ik6MjrdO056MV3VKlgjSb7APLEuWaaepW1te0xyUxirb9BWxsbCCbK8rKv9fvodmq62sQ0AElifHI3Dwy6RR2dna0LnvwTXO8xq5T9czNpYH3k2Qk5au5GA8Ce4vIDxK3HGnC5v64ftc7OPjIDJFUHRbHNdLqG6eqd/sIEY0mLgtPGXi0ITbrSc+vVB0sm1uCgUZGUy3rCISaNB1Odtqg82pKcy2SYlnECk8AgzWYvTU669bpBL1efxHL4GtCX4MmlZ1IlwVbt6XuZ9NZFhzAfDDHtDfBbDRHbBZHYh5DfBYVeKuM0YDA7QTjhAG4/dgM00QUyVwe5aWqwAvmTCqb1R0vQWs+SQawu3ul+t+uGz95D32zfD6eCUijgpoNYQdhLepijkE+q1ZvJS02IZ3UeQkwiTA3saFrL1Ic2GSmOt5ASwMQmWk40fxvdZ05JCl/lTl4Au1jyKqus1rA46X3dw7xzW+/i+u3Hjy2uFoAuI6ka7/kz+LTe/mHrYmfUK+5bxPAffeHP7JXfAIhzNeQHLrOmV77cDammU1Mq1460hQKRZEPe/0h6o26WTLbqAh98ip+PoDriYY+zkapB9MZWq02Ws3mYn/lCZBhZbuvb71jkd/jKcLGxbcQDNHoCUUV+WugZ0OqdefSwn8LVODYyCCXL4jESXtUAbhu7+Dfh69JAJdAM4Ez5Zmm07JppXqXtSnnNk/MINDCsUISAFW4rVod737/HVQILsSj+PDDd5UxHowJ4E7AykhrcWjPz9xI2ifXqHaczbC8uoIlvl8uDWY4CgQLxSt5NbK/5x5A9dfD7314Xf3c5feo4fmE8yYBXLrkEMDlno7uBfw+AVy7pqcuT/x32KrZv+biOFhDEGhRqTBDOhJFKR5HKR5DPhJFPhIgwTnL7bvZpIkrLzYhFWij30djalm7BECTMTp6pMHqi0rOWCSCbBDHsD9AuVTCxto6UpzD4gntvWvHxwjSGVzbNgC3mYphwHV3MsfF0gqer6yiMgHKc2C1mEc6EcVsNBDpjGsP3ZWOj2vIJFJo1BoiM+aohCwXkFwuo1bOY7dcxrsP7uLKj76PMYkh44n6VTwGHjizWbnf4TOWz+ZQJpCfzSwUr7xHrFsZpdBoNXX9+VzQxaLd7eL1L7ylnFCSUhhrwWvF/SVJwRz//NDY4/yULSKSzEiBSzvlwBGbk0EMJwf7+Oi9d9E82JZbh+91yXUqEkWGjiPO6Ujfo4Wy+ikB4qkk8qWC7uNhs4mTdlcxHtzjseaNBklsbF7ECy+9jtWNM0jlMnLKMHI+1xC6egwUKUMSJYFc3j+/LzdnCqszvV17wO1TJCqS783r10UMV13qVODZdFpKSb+/9z0Uzum8NtXlKhKphFTND3b3sbN/IGtbgrcED0n2PFcqYYU56fms6s5nL1/G5VdeQ6ZcxSyexigWR599G+dUw74D62JGNfAa0ULZE06oJFamLwFcp7rlv0e08+/3Rfb2hEzrfRohhfMuxwnJstt7B9jZPZQKXj0OLbpMiI4oS5bzMUng2XQWuXQOS4USLl96DuvVVXxy/Rb+0T/9R1jeKGNn7y7e++g9uVMlM0UBuFTfSoErIjV3rQbi0uabIG6EpPJYQvbRVI8yEzeeSSGRSTkAN4L0fIDWg3v4wTe/hRs/fFc1dDyVQCqbQbfVRe3wSHsSLw3h3OKJNxJYUCHNa00FLvNx00lkClmpb9c217G0XMXG2jm0m33c39rFRACukYi0DmpLxjrGnIOGUtPPMIvFkcwXka2sIJ0vCUD/4Lt/h/rtG6jG6Gowlap1PBghMgE2Ns7i0guXkSzmkK6UsHbxLII0x9IU3XYXjVoNjXoNhwf7mgNSGevdULDgLfY5txPApRK31enj6KQpBW5vSGJcTODswlXRiQu4mVT/yQmASNJZP3cJz7/6Co6OT3D72k3sf/KJYkz+x3/+Tx5qCYTn6SdVAZ/+nTmeArifXTM9/enP7gr8A6Gmn90BPX3l/zyuwOHh4ed7Ef804K1Vup8GcPX90DV+7FE8/MY+b/ShO/MzAHD/4E9+D3/wJ78vhqHb3VtDWD5oCiYxmwsBINbYkMWu8sNOGxA8zoXyMMR4Z7ORhY0aLDoZa74Q2GW+DRc/NuSo9BUbS1syBzg5PYwBM16xEza3dqpEKydd8z7MbDIg0UlZVNwSLLATtCvrwbOFdZFTQi4AXDHwrZvjQVb/h5Y4FzYt5Xt5M0uzJDR81G3XHVjqN2m2IXK5Yy4nyPBFA0PF4PV2YqFNrAdU1YD0B/PQHtzGILdY/ncI0FtTy+xn/bn7vB0PfhiIe3q+pgy1e6YmgVRZBuougEevqHZHw6FEpqrsrx2heDF0vQJXlmr2OrxHjEf7wmtv4au/9CtYX9lQw8sfiwfffCHzeQCuXXIWie6YnfLRbwr0M30aeO/Hrm/0kJVHRm7Yyihs/coNFptDvingQT5vjxe2gfMKy/A99wAufyag8TEArj8Hv3n2gLHIBs6CNlzY8fhk8zscCsD9Nw7ApQrbxK8ewOUmj6A7VSAxvPbyq3jr9TewtrysZqmaJ65xyMYMi99hr4tu/QT1/Qdo7D8A+k0kE3Mk4yRiODCcGzNlcsYXLHY2wKQKdnZ5PlWLz/kslkYkt4TquctYf+ZlRBNpe5KicynwpAilpY5rWOmYpAQyFau/H/7nC8BzQVg4Bf59Q8hdaGd9YwCm2YixmRDR18PDQ32P94WNQQ/c8ysVuLR+ohqQeXz8ykZimtnBBP/YoHVjzZMDwuCsb6zy954E4Hqw1o9Jfg0DuIFY0HNlg1//4D3cv/0Bxr06om4z9FmNQY2XhSuAs0lXFo3NBsdHdeztH4p9yjm5sryCi5eeweraupoRUj4SRBIgxnFojR7OqVPm8MxM1cxrpWwgsZudlRbZysxSpd14pysGM5u+sisXQGsabrKZqcjh32rukOzJrP0IunkFbjSII1+siFnMTTTt7rjOeOcCm3tdxrQH/x0RJ6yWUjZhkpaDedmbUdHjJFdgr4IKuOlwgF69hvFwgFiSysAcUrmcGjAEcrf3D/Ctv/4ubn9y/9MArl9/nlRifQ6A+2ixLAC3VnOWlN4RYY5Rv4P60R72drZw95Ob2N17oE32mbNn8fzzL0odl0kl0Wy00Gj3UKyuYmXjHNJsDkXYXgsrx93auHAAsAa8EYA8SO6BS7NelSLVK2/9Ku7AESOQ2BouqzyXQ8vmCBV23SZzsIw0kXb2cFS6HBwdY2VlVeA62dO0wmVjncc76o0xHjSBWQ2x4BC5TA0r1RgSqR6ikQ6iwRCx6MyBnQSbFRq/sOzScyDDClt/52AOMJtzRmSz5EkDb/lpGjIjTc1mdr42NbnroBtldYvmJm8rpyxVUxdTrcJGFedUPS9j2v9SjU4VGoMnjfDAn5lVLC+5u8dUtcn2znKeCYxJee0VuY5EY0Q1H8lg9YMHc832zv7tm8OnVZCBVMrRnpnlNQVUkymzSamqmqHZHmNnv4ebd46x9aCFyTSORCyKzbUc1ipRVMsBsjlzcOgNBjg+rqPRaOmS8llPpdmEnSGRZA6bU0zFqLKKYziYonbcxtFBE4PeFIVSDOXlFFLMzlWObRyRaByzSEzOItPICOM5gZkIJqMUHtyto1kbIJ1kDh3HEe21qQplxigVaRAQnMqkaKOhuUprIusQriscB67G0zAdR9A8meD+nQZaJ0ORcxJxNkQD5DIzlMtUhGSRzTJPlcAtwWKXc8x6KWIWmj7/Vtm3AsWZ7z2VAovhtVEYSWrej2C+H0f8Xhob+2u4WNvA5nAFhfQSkArQ7R+hV7+P/qyBw2gfPWb3MQc3iGOWTEgR2Z510Z13MAqGGMYHGOXm6BWjaMVGmCVIhEgjnUwKsOwOenK6UP3FhmMijVJpCetnzmJpaRkpWs8GMdW3Pu9SWW+DIdqNOm59fAMHJDuNR2oEr5/dxNmzZ0WuoM3l/bt3RcTK8D21ThJAJGgfQb6Qx+rq2gJIOjo6Ut6tKb0cuDZjfUEAN6OcXSpw6XLiwYvFur/IlDZw0Opds7qUZSlJAvy3s7wjcOLrPq0XTuXua7BFjemzIt0zbspOqymp2hFRb8SsXK55tNmNyi6cNp9Wr1quO2ughXtMaG9o+yfb7QhQdcCNFLchEEtQGuMEXGaz6nr3u3rOCVorO7ivusWDtr7BqrxD7r9IpqMSnLMYgdsxHU/mmPZnmHeniI6BxDyBeCSOgKpbryJmfRefYRAbY5qMYpgAxszPy2elzi4zziBt1sm6v87OWt4NdLSJkixBJZOp63jszED0YALPh2Qv1gVeNWbxHabEEUFW5AHmWTPPnM3ulJ41/tsri1kbsm6UktLZH/O6cq6lYo/P94Q50f2BKbkDkkkIbLOJywxdAracV+m+Q8eHpO133B7l/s4BvvU37+D6ra3HruQ/SwD3N37rny0A3PCbPwrm2ti1OUekBecAxO+znl1bXcOLL76I8+cvaAjs7u4INBc47saiNQFO1/YnlS1uNXwoGoBjmtbn9ZO6xqOI187tJpzX6vc0HrwN2xuHI2W09xR54ZTw7NWg9rdco43gLECKJEoCIpkMMrm8KbULJSQyBmItSJyOwElQjVaanTaJYBOzAi2XBPLxevFKkBzByoguNHyWua51SU6qNfCjt99FIZMVIe36zfdVK2I4QnQ8lI2wOR7ZteX1ZhZvkEpj9+BQx7q2vopSMY9CLoMkSUXKC3b27yEQ1e8F/XXw4Gr4q++9+Gsb3hsSoGYGK5VoVmMz+5r7GdqJOxtstwf1+8vwPsS/lvZYakxQDT9T9A2PITafIRuLIhtEkaPSNhqXotB+38iFsXkECZJ3pzN0hwO0x0O1e5i3SrgyE09aliznZL2mubNJlZrN4szaBpYqS5rHOWa5Ydiu1/Hh7jb2JgOMmNkajeO5ygqeyS9hKRLDUiaNAiMGBl1FzGysMFInjnazhU63J2Br/7iGRquHci6H9WoFyaUiasUc9pfKuDfo4ftv/52ISnSH4rExp5VjlPUDFdqcg5VrW+K4yYt84l0QOC+Cez1HuCERaXtnB2fOnsGLL71kzkMkrgoENZK4t1D2BGPutaLpLBBPyw6XikSR2QgmRyOoHx7g1rUP0Tk+kMOGiH/WIFKPgteO90gOYYx4csIJgY3xAIVyCclMBvsndezXGwL0Sew2C/UY8sVlbJ55BhW6HWVYwyWRZ6Z4Jo0gyn0B53K6UpnLkupXF5Pj+y2LvbkL7yEhiffg+rWPlZPtnZn4rHOPwv0YP0SKisftec6QgFrUPpS26f3RCFvbu9g9quG40dQay/oukQhwqVTGWp65q1U88/yzWDt7FrmlZSQLZcwTaYyCOAa0mpbzzVTgvKlsxwbWcs/q7Pjl1EJlvLdQZvwV1/7xEBPuC3v9RSxDlOTCmRGIuGad1Ov45JMt7OwciDiUUHwIY7mMjEp3M9p3T7k208VEKvAqNpfW8OLF5/Dq8y9i+85d/PKv/BIXZ9y5+zH2T/aRSGcxi8QRIxgtm24DcCes2x2ISxYhQVx+PQVwk4inMkhks8qopQI3nYoiGLZwePMqrv/gHdz/+Jrms3ia+/IIhsz87o/Mpcv1ndRHdNm1esIVRRGTslf9kFwGuWIOleoSqmvLuHDxIs5snkftoI67d7YwnbLG8/Fu1kfmazOP2XpjQ6mKI6mssmRz1TWkc2WMJiNs37iG4xsfozgbIx0h2N4X+B4ZQ/XrhcuXsXL+DLLLFRTXqsrDJfjcqjcF4DYbJwJwSWbJ5LK2znMOojMbgF6XAO5IBKdmqysA96TZwZA3igAu9yvKNzYr9UX0jO+NRknsLuDcc8/jzMVL2Nk7wPX3P0Jzb1cW5//in/3jh5bUhZvikxfaRY/y9FeeArifcbme/uhnfAWeArg/4wv89OUffwUMwLVN8xM/fkoAd1E4hxqziwFv+6snHMGn3/ixIG746P2f/BRP1B/+8TfwR3/8e87GhOoYMvCMxctCyazrbPOj4p7FuP5NMM/6ndxoi23+kFLS7JxiXOzETrKGp8+Z8vkctJzgm1H8K9DYgYVkrxr+50/OK3icItgz0tWot+MS0Gg7mMVVEqBiUjFddzU02TDRr7kGv2sYsBh3P1g0dvg3i6w2b5PoBo+av8JaDcTVBktNWns72v25nbGdm7OVW/yes5Zz/tFmR+oAYLvWtqGzTZVLtpSi0lQDskj2H2EHLN/U0lC3v7eNlG3Nda3c97zt6WJz5iyNvZzRb3pNrWOWhwtQjUWLeuKn+YLOF3OROWabz9NPP/5PWyN2THT0+9IXv4Rf+oWvYGV5DYk4G/Wn4y68CXj0CfbAmD9Wf599wenBzwUj1DcEPOjvClJvbcyNPFm1PjvKA7T8e2/vJZs4Z8sVBnB5DGykyaoslInrj9E3+AnyLgBcZ0sdtokOs655Ph4s9g0RG5d2ffxr8vj6wz6uvP8e/u2//3Nl4Vrj2KvCrFiWQp4qiyCOX/3KV/Hy85exslRGjnYyEeIItC818KzXbqN5fIx27QCD5iFm/RZisxHizBXkYx0P1ATgpkcAbhCoQVssl9Vg44eyfGacW3SnLd8kGsc0yCJVWsPyueeQKVVMLYw5uv0+MrkiYrRWduPdpoYQABlSUNsjf5pzx/PzjR5+P2xTTPvN8LX1OT3cLHIDXa/X9dXbuunYnV022dNsYlMFKNvkpLH9qcYlGcUawqfNJr53+L7Zs0B7xuChDFx/H33zxIMrftw+rMB17gLzOW5+dAX3blzBqHvy+QCudyZwylTNpm6NUkZgNECz2cXOLi2kh5pTS5WqMlOXV1bVWKAqmxsdb2vtFbi8Z5YtSOYswSjLwCUbmw1UgrlS1wztk/aqvI58PSOqUF1DIg/nT27cTbGtZr1TWhHEjTJbMhJgRFvvIdUKtGXNaCPFZjot672tMNUYnkDD2U9qP9dA5rPnG93WIGBeXEkMb9leaX6lqoHPCe0YxwIZmX/M3DKObd5zrlvcQD/Y3sE3v/lXuHXrzk8G4Drg/NO1iKc6ffonoxGVMw2rIZzKjGD+wc4W7t35GMeHO+i0TtBo1jVXX37xRVy8dEnqaSquasd1TCMxVNfOorS0ilgiK7DSN0rD77hoCBMX9xN3qIbxv2uQicu8dHOqPz7NjWySuE+CmawxuGbSWntA9a3cDeZS3vHZisWTaLU76PR6WF1Z1/pLazZZNytXEsolGw8OgRnte+tYqgyQyUyAaA9BdIAgalbPVPzbRMW12tl+O6tUnxVtpAYChMyjtvw/abDlbWrNbJ8xOZ24TFuRBfz67ghNUr+6rD+CsLIpNZUZnwXJGwjsSr1HmzsqbgniEsAYOSs6A4TETmeTwymhpIhgPUZFIwlEtCFmM4jZrlLWudrDgZACYpVL6gBcqe1dvquzcD5t1tucJbWhI/zwUGdTawrx0MdjKkSmaLQn2D3o4869JrYe1PW8rlXzWK3GsFKl+wJVuFQ2Aq1WBweHJ/qqHMAUCUtzcFkQ4OkAkygB+dEc9ZMOjvabInOVKkkUKlQB8BxZg/J6xzAjIBRhA3mA0YwAboDxII1b1w8wGUxloZwieJuKC8BlNm0QMJt+jlSKuW5pRBLMbHY21k7Z54sjPXmzKMb9OQ52utjbbmE2ApIxAsI8B35OUSwmUFnKI1+gLS1r5YjZBxMpFo/Paa+ce4BR/WxeYUNpPJkhMuP6HTcLvlGA+UEM860YVnaX8EztDC6OzqCa3UCQTqLbO8Kwfh+d8QkOI120McaQTTtaECfiGMaALgbozLoYRvoYJUYCcMcrKbQTI7QnVNdMrOagCpkKFCoSqcqh5dvyGtY3N1FeWpEqhEp9s4qkathsBZlnPuh2UDs4wN79HdSPaxiMhlKFL60sS+UnhdTRMR5s3ZfS18euEDwmmJvNWjOWdoipTEbPOdW1BGm1XrKZ6UhbzF/jusqxSbDFWwSHXSpEcBBJwup72UM6O+TwfkRrLJv/zLVzkLTFxjiC5SO2pQbmRzBWTW4NRjZ1fYNaJAwp57m2xJBOJ5ClskXEBNYiVrNJLe5jTkLqSVPmW9HuCRU8f6844lcbSLZgcw4VKO3Hl3teBSY7QFlgirP+Xah9uSfzxEoXcQAqYAje9qaY92YIJhEkqLZFHLF53Ep/WTvPMYlMMQomGCQmiOSSmKXiCHJp5MpFrZdSTDkrRdVg7pj9V95P5rYPeh0pkQkqkKwy6BnAR0CBDi/9bk/KK6ogOaZ4beV8w/EZGDmC5B3VIQRwCXITxKWFciqtOYKAChuyBa7jjE4hoXE0EpGA6sbRqIde3xrudFkicEulJsl4VODyWRTgHjEQ3a9hHAv3tw/wrW//ADdu3//0ogzgUQtlW8Efz7j+SdS3fJXHAbgezHvswThrY66bvA6elMn6eW19Ha+8/Co2Ns5gOOxbvTsmgfGUSODr6TDr3BMST9/POxg5Fy3ms7scz3q9ofnCt0C8y014D+QBR+6xfCaz37/5eljglavlw6pTHoO37zRCue3jCcIbIJ8WyU7js1xBMpNW3eB/T8+li72hhXK71VK9ytpW1u7FgimzlLtu2duK1aGam+Op3UX9sIYrP/yRVJxUht3buiWr8wjPm/snATxU9ip4ARNa8CaTAiaYrViQtXUFpXxOxA+u4AKKQgDuo3vAR5W3fgx4Ba7fL5zeP9sXEbzj/Cl3AjmH0Xp0KNcarj1W59k+ckEOcYRx3896lDAj8jrvOcn4mCFNFW0sigwJkQRvRXBzAVJ83qaiyFHMj8mQSviR8uKVeTubK0s2k0yglMsjk0phPhov8lxZrxdyeWxubgrM4/0b94bojEb4eG8Hu70OhvM5iukMzheWcDaTx1IyiXwqjghVlYM+Kvk8VipV1SuNRlv1ySgyw9bervY9K/kCNqtLSJdzqBVyOFldxmEswDtXr+D2zZsYdbtIiRzCuYdqaQK4Brx6e1+OHd4jjiXtOYMoeoMhiwO0Om1s7+5Iufvmm2+hurRkBFeR6YZSdPJvOb9563arx8gESmHuANyARAJacfPZns9Q29vF/ds3MOxwf9LR3ou1OGsRKu9FgGo0BOBzLU54Qg/7egQNsxkRUfdPGjioNzEesVYycnc0SsC2iOrqpsiytJ3lXLG5voFKqajYiNXlIoKA9UEXE4557y6jetP6bWESMwF7ikVazRY++vBDAbkE9Y0c6uz3PfGEFtDJJLK5rMi1zLSWRX880E9NEcoAACAASURBVDN08+4Wtvb20e6yl0LnhCQKuTTOF/Iop1I4e+4svvzVryKVy2OeSGA0j6LHuotq73zeIjlUnxOkNatkr7xVr8hbQ/O5nIxEQuI5egB31O9pH89niPeK14xzIO99o9nAjZs3cbB/qB4o3Z3k6qb1xfowij4YT9GdTvRJQl46lcVmdR0vXnoeLz/3AtJBFG9+4TV8cvcmDmr7yJfzqt+GnGKmc+2rrZadg2J65rTSHck7qgjIDajA5X4hhWQ6K2VtShEEdL8ZonWwja2r7+Hehx+iWzsSCB5PJ3UtBu0uxv2R5gzFUDiRDedljif1AlxkCO3AOZ/ni+z/lFBZXhJJ5dnLz2N9bQPb93Zx9849Oe6wbpPFPvdM86lqBPbMOEcNOD/M5ohlCiitbCJTXpb9NTtHvdoRTm7dQLzbQmrO+0Jl9BQYcV+RxvrFi7j08mUsXziDbLUCxCKas0+OT9Cs19GsE8DdUy3OuAT2cHj8JOPzHtJCedgfaUzVG23UGi00230MuZ+TSw2fayPlmRKXrkDmLChL5SBArlTGs6+8itLyMrYe7ODjK1fRPT5GJhHDv/idry8UuA9zt5/cxF9gCovF9ymA+9i65+k3fy5X4KeAm34ux/f0Tf5/egWOjjyA6/bGj7MjehLA+gTrovClemiifRyAG/rlT8O1j0OO3aPyqR99Bsr8qafr0Vyeh2/uH/+rb+BP/tU39E1uuq2opkICsrxLJ5lrFLb+cpa5zHhgFlWEhYM1eHyjgq+l3Ao2Gl3DnxsTFhosYDwLUDlSLFADA274O1bsmc2XCitnC6xNiYBHz0BnoRlgTjWY2yqz6XDKX9VfmIqTxaEDNbnhUEPZsbqV68hC07EGpZaR6ssupN+4yLbQZQL679MWT6CDNl1eNeNAiAnVvpY3w8OQ0sxnmHpbWeVwGaBmih/HTHM2yqbu9aCr+3+/oeVfygrYmrKmDHJZeiom2LS2P1aR5TVW4QxeodhOYew2cIumblil7FU+PjPW5dv6PF0Cc37zaEJga7QL2PU22QvFku7IwmLZ52iOhjN89Ve+htdf/wKq1VUBuNpILGy2bdwumgBuGC/e17MCHUjjQa8FW9BZHQtYcnaz4dfzr8uCnE0wArhegSvVAO2J3cbM58r4JhlfxzZbLnOXmzsWo07ZGc548g1+b9PLgtc3Fvzx+Cc0zLAPNyN5LB4I9O8tJeRsKhvCd997F//+P/xbXL/+kRrJltdm49Eet0CW6al4El//la/h4tmzWF2qolTIK9Nu1O8LTOjU69jd2kLtYA+Tfhup6AQZNquVXUiCQgRz5ciYHV9UG7GpNlPlpQryzEWLMROR+ThU3UtrLb/siJgPcSCWBlK0hUo5JV9UmTEbz1zG0pmLYmGySUkAyPYO3u78VGnv512ONyo+wo0if094r7w1vLd40nMfslJmg5if/udsevh7x+vPn3GsUwXC4p1sa/4/7XwFbLqMS99o8SBheF3w941NCQ8uh0FeTwbQfOxsbD2QqXk1cIrZ2Qx3b17FJ9feQ799pE2wPXcPz++L917YC9tY8EQLbqT0O9EoBgRomi30+yNd81yhhNWNDVQqSy5PmOo/s1HmpsdUiOZqIEBKCjOCUsy/5WbXWOX8ygYqP9lgYMOWrFmykZU75OZBZxvgIpYsR0kArtvwCgygemIeQW/AJtBMSgs2YqkooJKNygY+t4lUWhdC9phqyJ7OJWxoefUHmyVUXJSXlmQfygYuj4eNFp8Lx8aaWaC1BCjQhpCNZoIGZFbvbO/gL/7im7h589Y/CMB9Mo776XWe15OWbJobnL30oN3CJ7c+Rv1oB/MpQfIe6vWalJCvvPaqbNLU9BpN0ekMkEjlsbR8BhllUBrQ7RW44TnndF115CqTf7kN6OmxaV12KjdnOeFWLa5HXJvMvrLf6xoInqAdrWWTy40jFpdlvr5SaRkYSM81jXmcfH2+hvK2BCT1MBmcYD7ZRSp5hEqlj1xuhCA2QiRKoJdqL3ObUAqmAFxLiNB645ln3oRVLiBsrPCT9upsLlAVx9rBXAjIzGajl98jeE+FolShzmVD5+my1qU2IqvfAaU+T4s5j7KY4+c4BOLSOnlAy3F7fviVnDgCyGEQ2SIrGLNENVpcFqLxBHOskk4Rrz9yTiFWW8jHQ8dlTTL5m4Tyim22cOpbfd8R3dgIInjrAFw2ptjc6w2naLVnODie4NYnx6iddNTcKhXiOLORx8Z6Bvm8rWlUy5/U29jfr6HT5boaIJ2kmom2sgQWDIwmgEsCV7s9QKvRUx5erphEKhtFIk2LX3MykXEflRPRqcDbMRtqkzgG3QRuXNtXc1h26Ek6ZPD12RBkY3AqAJdZe7l8BtF0Qq4UIpxwXHlmm2ohKqECdJpj7G+30G4MZCNLhVQqEUEqyc+5lMblcg6FYlo2zVwPRejSGmfKbq0vzqXF3RVnTc21eo5gzjkpbnZxowCT4yjGW1Es7ZXx/MkZPD+6iLX0WSTTOYynHQwbD9Do7OFg3kJrPsBgNsU4GmASj2OciKIbIVDbwQADAbiD7ByDSoB+bo5BdIQR8+mIjstaNQAtGOPJJIqlCs6cO49StSoQhD/X9SFoKWUQsxJHGPZ6qB0c4pg58e0uOs2OlHZqgGXSaohxLHJ+JyDLZpyRI7j200Y40HpJZRKb3VRstNotqeBYD6nh7yyGRa4E7bZJqjAllifFhclZimRwynjlyioDNBTN4qJCfNyL5nV3XxbkQ+cK5GM1+Cx70huFF1wLRa5yjVLtKpwzDUFmD5omlJnL+soIkyKeeLJlSGXraw6rBaiuPVXEe2DrYQDW5t9FvUkQxGX3qbZzjk6+1gkTwqyGsHnYmtRzgJHh/bmsk4NxVHbJHOOc66j21SxB5W10juF8hH4wwiQXIFnKIVUsIFMqSL0iRw7aDsuhya0W2oM4siefV62RIzlu8P7zbzgP9Ts91QY0RWCtQBVuNpMxhVynYwoonqPyiGlxyCzzJPIaP4yscOsFQQhlThrZgD/n+sx9Jq8rm7dUSXW7bQG4spFlc1i1Wx6FQsnAuoDOG6wdrX58FLj6XAD3e8zA9bNpuAY7bSh8CtR9uFSz/Y0Zdj/0kzCA+yio9+hL8OciQLh6T8pU2ZjbJ196aamKN954E+fPn9Nz2mjUHXDoc+rDLlaPOcjQvljPgfaOjKAZyXGBz6pqE7ent5xIe4Y8SZH3z+cb8/76Z9rvgWy/Y3FMGlmu/8K1lR8ewPUKXO4VOQ4SybQ54xDALRSQCwG4/v19Tc8anGphAlz8fx4H/4aW4CRmqr/gnmPuY7jec+/VbpLEcoQP37uCTDItd5D9wx0jq89pmMAsyzGaJ4cYD7uabdT0jyWkxKVKOJc39wYCTimyjKbcI9EV4uEORvh+e3A17D7E73kANzxu/f6B3/O1K8k6HsAdDpjzOHD9lVMicHj/EQbtw/dnQaR15BmmbKVoaRqPIs3YILlqkPhlziKs+afDMaLTOZLMVp1HkNRaHfNUOesHzKYiSjGDupyistmitmiXK4IHnR7W10X+mbBems1x3Oliv9HAYDJGMZPFar6AJaqwGfU1H8v1h25emxtnkckW0R8D9XZftX67cYC7d25gPBhjOZPDeiGHbCmP4XIVjdUV7CXj2Gqe4N133sHh7g6C6RQZWsuSgaZIAMtDZT1LBS6JoPwe7wf/n2OzRlUrgP3DQ7R7XZEDLl9+AUskOAcxqT6nGArA4gcVphzbYbvxWTQJfkqBS6t6kleCCGbDAQ63H+Bg54GsjLnvIvGVTyTnSEYasIZ+8OCB5j2upXQn8HFXJF5x3Z4HAXaPT3DcZHSRrdV06IrH00hlClI/5gsVdPu04u6imC/JkaSQT+PMZhWrKwVMJh3MqMIlOc31J/zMEe5vEJBlXcz5//3330e73hCpUVRFEZQc4YR7+XjcSBjZrL6y7yJBQyyKu/e3sbW7j/0a90KQjfnKUgGrlZLlHicSeOGFl/DFX/ySXJJoH7y9v4+bt+8gmk7h7LPPIVsoKheaqmOqX6myVz60s37WnlV7DrNQ1lfZKNNCeYBBp6N5wxJQbJ8ZsJ6bTPDBBx8IsOe1pj14KiDoHljMkhis1qvkbNafTtEcDNHqD8G7l8sWUS6UcfH8BXzh1Vdw+fKzuH//E6QySZTKRV1WKkSHI2bx0lGC+ysSuSzaxqtwGS9E4JY90iBIyCUsk8pYT2bEmIsGjo/3sPXJTZzsPsCoXkcqMkeukJECl3XUwYM9tOstudaQeKdYLBe9IlcdWj/nsghScfQGfe2bSawqV8pYWVvB6toqLj37jCzGt7e2cXhwjBj3nCQf0hFgwrHfV6SSERsZIUNXL0ae5JBfWkMyX0I0RRV6HL2TGjpbW0j0O0jJitryiiNTuuPksHHhPJ559UUsXzyLVDGHCSyKhxm4vU5bAO7x0ZEIXwbgJrTfZG3B+85aYUBySLePk0Zbn63uACNO3HSqivKT99BHA7KvZL1b1axBgNLyCl548w0k83nc29rGrY9uoHNwgHQihv/ht772+AXVrf6P++FTAPczLtnTH/3cr8BTAPfnfsmfviGvwKMAbnhjEN59fRov/RxZrgOWHrrKPzWA+xmPiQ7nMcf0OPDWH9QTAOg//aN/iT/9w3+5ME6S7VhkTuKSGl4Z5oa5DaA2CCy1vDLSNTJYfdNqxJi2U7O7ItNfmzQudK4p4Io05VnKWonbc7OwY1qMNUpcs9g1qOV47FAJs1E2qzS+n6yZaSXoUQvvAq36iEC0y+N1lmrWfzbgU/ZSMbNZ8zZmrAQNeDAFHgtKDyKH1Y5qkvK9eN5gQ9aa/WoXC9myc9MGZjwVKMBrwQ9rEhmoxg+pvNzfLJoxLjePxcdpNqH7feXzOnVH1DVjHUDnc7m8ipgNGH7PF9AGbjmHUK9uW6imLbPGbyAXgl6eF68z76Hex4B43zXisSvLWOPCrq8Uzvz07GgWOB5bcmxfX6/IjjUSQ7c3wa9+/Z/imedfQqmyjFQq4/I2fTPu4aaCNrYh5a/fbPpmgN/kegao/74xK6eLBsej4Jps6Fx2zMJ61+XRcHyzQUkWsJR+ylE7zWnym2apNWSzY0BreOyEf+bVFmEg+HHNI9/U8D/zAKN/79PN3lwZTe/88G383//Pv8PtWx+b8s0J0NWUpNZMJI1AxfyXv/RlrCxVtdnLZtKuyTfGtN/D/tZdPLhzG71mXfkdhWwCebLFBaSZdSoT4rzLLXNYyUZnz7BSLaNcqWgzKpYqM4R4zeS4Q9a2e1YigdjpYjHqAQ0wjiSQXj6D577wFaSra1LBcOMkS25ltp42dGxOMtU9/5/2TI9++MamgTfW/PSbNDW8ZjMdIwE6b6PNjRntlDmP8XovLy8LUORmnSpBXkuOXTZ8COhQTab77MB8Pxa8YibcEOR9U+6Ws7Z7HIAbHjcPK3DdzD+bYfvuDdz56IfoNA4FbBl1IgSshRqRen/ZxbqfOxDLLqkRXcZjNsrJhB3Lzojg2fLqmmXgpkwpwU0gNz2Wg3sK4EpNSFtSWiHJDtHyj3zW3SLvjo1Zb6EYobKPwIJtlI2cY5O45iIH4Fr+HbMsTfVILIoKNm5Uc7miGrBkurOhY8po2pomXUavNYCp1PFkHX/t7fsJZaVVqstS47BpwCaG5YVxnpirKUOgoVGv6xrkM1RcJ0Ra4DnubO/iP/7Hv8CNGzd/YgBXo/ezKuJH1m2pxFumwJXrxXyO+tE+7t76GLNxD5lkFP1uGyf1Y6kNLz37LGYRgoJcc6jiTCNfWEahWEU8ySYT51+bvx/dKGqt1LPlohJ4oAv3AnsGhf2LIOUdARaHZpa8Ag6GApVbrabsCjl/JtUEgzbObJ4wh3dxIZzS3j+3Bkoyo3GMcb+DSb+G+WQf6cQRSqU2isWBwFtEqdZi3hZrA62u9rkAcFVc2PlKhetIHYosMOUVQUtmIDETmiAqM/VIQKjXTtQE4Phgdh0VNLQ0Nitxp56RBZvLfJYtm8sDY94sG3VDjn0DK5TzbAR0zc/jIdVmzlpZVq2sqaJSwcoYZOFiQa96exaS6biey0wuo397RZ9UfSJFWE1iLhunNpk2nxiY+/DgI9hrjXbeUVPYUFnlrM01b04wGEbQ6gXYPxhgd7+J/YMjKXo21nJ49lIJy0tmc0fCUK83wtFRA/v7J2rM8LankmZ1R/BZawnrgxkt7NnwJbGDBIwo4skIoorwIDjDukOCRylwx7ORmiqTSRL14xnuf1JDgiqsGImDbCITWCOxzMYDsYt0Oo4sr1XGcuwElhPAdfOL2WpHMehFUDsc4PigJcCLrhIpZn4mmKnsQNxUgGKJyn3aucqpzix7SSBzAJgMa72ltY9tcDbbHJ1xkPRDNfBcoPGgNsfgwRylgwKeO9nEC70L2AjOIZuugK6Go9YuWp1dHIzraM7b6E1HGHLsxGIYJwL0Y1N0Jj30Zn2M42P0slM0MhO0MxOMk1PNAwK958xrTWCpWMbq2hqqKyuoLC8LzGWGmq61IwOyOUhFJF0TGrVjbN/bQr/d0ljusbFF9TzrIF1vKpBN3aamonKcfX1tqxMBPI7ZcrnEyhmNxgn6zL+WU0ZSCl02n1lrUlEkK31wDjZXh0+R2hzg5rlLIg2GgDA51Tjioe457QYXuyfLaPWELyNKeStxI5Tac0DAj/sBp7R3hEVbU21PpBrbTeWeDuNBXylknOI7bC+pesUBjVz/fJ3nyUUeGLb8Ydszqb4OKW4tf83ISY8SAU/Py1wxZlRXTaKIDqOIDCKIErydB2AuIcESMymi1XIE0+gMQ4zRnw8wTgBBNYtMuYDKyjJyBQPqEwS1ZJlsYJ32NbKPN/INf0b3DTZleexcg6Vs5frKGmHEnEYjerKpb6ArFYpdu9/KNTQ1LPdQnHvZzGcjmaCM2TYT2OXzbBp3gm8lKrVisQU5j2t5s1lHn2uHxlNkkZPK/EHFtShv1Riv/rr5GoxX5f72Pr75N+/gxu0nWCg/BsA9rcR8ZtJn9xH8PtdW9tPf/W/+2995yEL5s0BcP6s7jymXXW3KbZJbtGeOxrCxvo7XX38D+XxWWbCsccyG6/N7HeFnUBEDjlTM2pGvxb2vxoPL/Pb7IH9dOb41fhw5w++JvLLePwcE2bkWeIWuH/uaO12EjQjI7jmSFXbSwH0CuFTs5SsVJDKZh7YE/m9FhqvXQRUuSX0kSVCNzTHEmp7XjFeD+zw/Bjl+GENxtHuAjz+8inw6q9qg2W6J6M5nKMP4lUQE7WYNzfohptMRsumcq3NsLHO+JEE+R2v5CIkV3N+YK8Rpy8ZB/o+4A3wWgOuvnd9/8CuzV9udlhHEHKmcGY8G4FqPwStw/V4jfMF8Hbf4nt9z0UFCrksRgbepICI1PgFczktS0FNNx9q8P0BkPEU6iKMYS6DEPFfZ27t1k+u6ywDmk1hNZbG2smp7KtoQM1e929W/CeLmMwQ67bmtN9uKUOHrZenywTWY+4rRQK48heoKqmfOY04AN0ijF0mIlHp89R188vZ3EJtHsZLKYD2TQblSxGxtFbWlJexmkjiJRXD//n1cvXIFx3s7UhuzxhCpVA4CUcUSMP+W8xjHOsm8VNLyuh2dnKA7HOG4UVfuMXtd1WoVl86dR7VUNtveCG1j6QpkwKutCazZuSZwn53ALELbkjgCEmhZ3wQRDNpNHDx4gHa9pn03518eA5We+VwOpWJJ4P3W1tbCVYruBMzx5ThmPm+2mBeIeH//EEeNnoiLFnVAADcpAHc8I2F2jEgkgUymgFQig+WlZVy6cA4nJ/t4/rkzCKLMnu87VbKL7nI90AWhyD23vOvsB1z76CMc7h+I7CgJgyNfyfVPtuVJVCoVkb1UE6jvNsd4PsXf/N130eiN1DvgnJYOIthcLmG9UkIhmZSb2C/8wi/ihRde0J6SPci7dz/Bj957D+1BH9XNDVmanzRbmEVj2LxwCWcvPiPib4/W4qw1fCZuyEKZZN4J66FBDz3XL/AALkmojFnY39/HtY+vCZBMJxICb0lp8OdoogZzBGHtRE5VezBWNnSXPdFYQvnyjI9ZW67i9VdfwcbGCor5PJUmEsuMBhQIUChAIhT37CQjKg9DMSN8LhgJwMI3QsA/lkA6npKNebfZwNbtWwJu9/Z3cNI8UQ+vnEyikE6gulJhG0ZLwcH9HbQaLVkRk+jMYyaZleNce+diEdWVZWSKBTQ7HfVQqNJmf4hkPdZ5y8tVERroXMC9TDqZkSKZdTX7OqMhXTHoBuPIq+wjMFwkkUYyV0KQzCKazCCSTKJ1fIzG3U9Qivy/7L1pjKzpeR12avmqvtqrq/e++70zwxnOcEYkJZparAQhZEVJnPyNAiR2REqxHcQJgiD6kSBInCAIAgT56RiODYu2EilaqMUSHVsKJUskxeEMOcPhzNw7d+99rera9/qCc573raru25dD2iENxLcHjb7TXctX7/cuz/Oc55wDFNPGZmaeRv2QMJ3B4toKbr36Uaw/dx3pYhb98RC7u/tS/OBaq9dOUD05QTrkGZGzWgbPRjYe0t6pY9/NZgcnNfO/bXb6YjFTFY4NQswVGR+rWYGxjuI/Y+XS0mnl8gZe/uFPysP34PAE2w+2UNvZRq/VwH/1Vz/zRH3q7C+eLAY8A3A/ZMie/fkHOgLPANwf6HA/ezM/At8NgHshzvmd2LdTydm5cT6rjfBEffbiFOn8bz9smZwz0r3w4ed+ecHn+Ad/53/D5//233Rdu66TmrInClQpQWfSfda1ymTduvMVTE0ix0SzgEuJxZwUimQrrZpihQ5X7GSyri55yzaUgLGsIkkyp+w57XKXJ50ryng2qUt01JUuQNP3NjuJRXcrJLPFjjcv8eiYJkwICPyq+MBOTSu56ScDS7KFxDp28suGcfA6XGGUciLyQLCCykRFQJOIFVMX1lUvIEIJjnU/cyyMDTkrKhl4Z15c/PwzoBPymVHxxoNSYnha0GLX5OeMA9b52mTiOdYvmWSUqbTCLlnVvJ8GPBoTksCIvabYAq6ApQKCA/usiJHQcz17x66T1VTHxhbrVc6cBsIIg7ExtcKT72o3yUljwJpsaiIgeyiFRnuAn/ypn8Hq5ZsolCvyQmSn4EXs1GmBxd3n+QCH4zkP3kraZg5oVZMBi9TO19k/1yeuBO5Y7M5lc1PpXT7fFxDZBeqZAv51zxd85ot0liDP5Kl8hzMDYC9v5qWY55Pu87v2eaDZF9o9m0qPjyK0mg18882v4Q//ye9j8+FdJSEGvDtp2sgSNM7RXL6AFz7yIoqlBeQcq1TzNR7HsFnH/oO7ONrexKjfFSs/myP7MIeAnmcOtBexa2L8vYTmBD9XJFCMUjqcBQyeWdQz0Dtm4G2MHneu21bMJVuHWjvxNOqTNK6/9qNYf/4VSR4xKWB3sRW3zBfLf/mOcEnlntt7/VyegkFivFCyxxjS/r4T1KOcnP89/5/MID6Pv3v++eeN3eV8W5mcsYDAIhGLikzexHZxoBXf1wPz5wNwz+bl7zmf5gFcX6Ty80ZFYAEuXsLcqbpSNnfzAe688zrapwfm43MBgOvHaLYPzwBbK667nU9MmBhO602TMGZhJR2isriEhcritLBAfyL63JiU+lkAd8C5FlGerWd+Xp7p51g5Xkp2PCSAxcc6L0F23Q4Hjj3ozUY9+EdWAj3rYmJscWsjMMBkley1Aj3O0qFJlbG730nosYhi/l6se1AJIqm9j9cnhogDHJm4saN/YWlJbF7eU8rkTgFc+u72e6g3T9Go1TSHybpQgZhSuMMxdnf38Pu/TwD3zpMA7ncTO3wPAC73jVq95oiu5mvdqlWxv/0Ig24dsXEfjXoVnW4bK6vLWFlbRavbEZSXzhSRL/JzVpCidLIaaxwj1RWuBUCdu2aTg50VEz1DTce3g0n107EP/V6kvY6MWbED6NHYVXwgPznH4PasGcqZOTNmiwH0dg4QkIzrUEW5ce8UsdEhwuAQpeIpyiXKp3URxUaIEY2hI4PrUvJyyM4U0DWJWMe0SStzJxL0bCxdkIXeQ7Vak+xvMpFCsVCSLFqz3pT3HRP+xaVFt186OwMyxbg/iW1iTHP6zYltS/BWfx8J9CLTdkAgd0CgQya8xvIlW33EPZrSoQT0KD0vW1wnUW/Sy1RIkOdUMoZ0mESukEOBe3KKflcOL3MALpvcBMVS0tWhSxa3nWVaiZ1oG8FUMtLLS4uN7Iq+mu+Umh8CvUESzTZwVO1iZ+8Ye7vHKBRTuHltAavLefmR8SZyL2m2etjdPUGt2tQ9lTctQdw04yIvwWl7EWMFeYfymqlimiBoa01j3oeYAO6A7Loh9+Y0th9T5r+HkGs84RqUJGXL+MTkk1MCXpNIZ1JIhikV0A1gHWvaGa7PRqE4TmsjHOx00KyTDRyXz28qoIymyT8LgE4nkM+nUSylzdOXYhKMlSUFbxGl2LdqeDMgV2CiWzQ8T1NIC8TlY8me6J5GmJwEKFaLuHpQwY2jVVwaXMZC7hIyhSz6zT102vs4GByjEdXRHvfQiyL04zEMgwQGQQxdDNAe9dCL99HNjnCc7qGa7qEfDDFJTjBmc0OQxEK5gisbVyR7TEAuFYbmezwxT1U1/jlLg16/p6LX9uZj7G1uIUam2MBYEtY8NvNES4VpSTJyfJtNMnQpMTgDRlmIJUOSDLROt4VWu6H7zmLt0tIylpaXVPxm3Mr3a5Ad6M6/eeCC48wYkaCvVDPIwnBgi8U7pt4j5R+vqCO5foOodFYS2J1Z0c5+x33NqV9IFs8DtN6ixakQ+PN2GrN7ZRmp/tiaUoOnk1b3QIg/4/nT5FxNbtIrdni2pP9p8QPjANoRWMxiy9Xk3BVXKS+YMRz5d61VNiIxNhiOER/FkRoFCIYJJPg9TiDB4rbr45AndU0glQAAIABJREFUIBukCA5wHk06kk9OFEOkl4ooLVawtLys85+xkPIaAcjcX8zf3Ht/C8RVQywZWYOp4oX2GDGauDdR8Yl5mDF1uS/JxoQFcq9gI/lkrlcCX4EYZAI5mL+RmctroNE1m1WjsYrGZMOxQUhHiADvCRrNU3TaLa1JNWjmcgL5qNjBWEbduGpIm4aVZ1i4j7f38Qd/TAD3KRLKDsCdz+K/FwB3Hrz1V+DP3J/7+b/yhAfu00Fc10jrXsTEVUzq0jesEcDh3CBA8Oqrr2qWMr7W1uT7H8+UF7xKk8v7XSwwa/oysK5JoLDRdONuTdY+3/Fz06/1+TXNOcqY0TNJPcAqS4VMVjHyfJOFYjrPKKYlDKVXKd1LdllIcD+QPDs9mguLi1M1Fus/owUUwSljypF9e3Jygnarpc/PPaVUKoqdxQYt5fXcqzVP2BQQ4bRaw+7WDu7d/kBA4jEbmPo9PYYjxTmaz4fyBa0e76PRqClmZOzs7ykb27OZFEI2JY5NnpVWGPMeuGramou7LP92cbHbE/1eMs+61310Tex8DYIq7TabF0Y6i7jHs0nNM3AtTvLKZl5hxU0gd25NY0LtEa5TnvLLUSRp0DQB6YR52vpx4F7V7XQx6vURG44QIo5SmEE5FSJHOWXuGwL1kqov2DWbx26s09ffzCudsWpMIC0VH3imXN64hJWlZbGeB5R4pUpKt61mLI5th1LXBIsqy1i8dgP5jSuILSwDpSXEiyZfvPsHv4XNP/hdefauZXO4VChiYamCaHUZ+2EG+/kQ9TCF7qCPe7ffxbvf/CY6jZpcRrl3+aYUnl3MMUwGOKbaAc8wfu0fHqHaaqPRbqoxhh+STQnrK0t48fkXTF0mNhKTUwolZMhS1UrNr7Tv4V0nczsh9RGyScVSjQHt0xqOdneUn8vmYDLS3Kbv7UKphHwur3Objchtl/OwdmHgstkfLS4vgZnjvcc7ODhti40qGzV3plCFqbywZJKytRaCZAbFQgWvvPwarl6+gsPDXVy5soxm8xiIehhFZKQ6ANeNkepX1p0rdSPu+awBntZO8fjhIzVQUEGK4yiGriR1+xonNk4vLi7qepiHUdVrMBnjK1//OvaOTjHWPEognw5wdbmCjaWygHGutU9/+tO4eeOGck3G5wd7u3j8+JHmzwmVP5pNNcCF5QrWr93CS6/+EJbX1nF6ykbThtn4SD65jwn9jmk5Meyj3+3qLOm124pT5N5g0xZHxye4f/++YhKqNWVSaTUUxNjUwjjJt006Swfl/vEAfcbJvQFO+wO0GRewmWB5RR7ZGxvr+KnPfEavRRbwqEv7GDZJc9/soCspZ2OkE2jk61FRggxcdhfG1WyVRDCeoHV8jN2HD9CuHWPQbWH/YB871Rr644mA70oxh3KZzSZpze/mSQ2dZhsxqtfkCzpL6wJpaSdmzewEQhNhGvVWUzGfcj4yl2OmMCJGN+McSqUHKZRLC5IzX1tdQSbNucAGbjYA2PlP6xkG5fFkGrFUBrEgRJDJIx5mUD04QHN3B5VUEqWQouxmecJvxmrFShGXbl6TD25lYxXJbCjFKjL4+50uTo4O1TRI1jCbLrhuuc8ng5SxbyUt30et3sDe/pEBuG2qVuWwvnEF5YVFJCmbHwGtVms67lQAY47NWsT6jct45dOfwAhJ5RA7D7ZQ3d7F1uOH+O/++k/PAowL//UMwP2QAXr253/BI/BhyNS/4Mt79vb/fx2BiwFcS4WnSdPTGlDPZnbTx5+ZzIZIfsdt+en9rfN/+bAlMvdYl3w/+aZPe42zV/BLf/tv4e/+rb/p5DdnclueMzvtMndBmBgdTjpHcIu6KB0H9rz01Dxbx+MGkis2YNLYqp435tk+9kmmVy/wy2HA/jm8WsquGL3EMWgdO1dd9tZ/bOxWA4r964kp6w3n54BdKxr74qaXa/UcFd+VPWPOGgBogalZ3ToAaiopZUCYJa6WrCg3cX5dFpjb76YFGsfO5f/LVmEqKW0ArQ2M/dQPJ9XmZecMMHbFb3pseD8+JtK0HY3TG8X5VuhlLOGwz0E20IyhZ4WtOYBYn2M21naPbGRVMPedwyrmGFivz+6lsDzTVxK4rhQr8JjFlwCt/hj/7r//l7C8cRXZAj2IDMA9D4L5+ThNKN0c8CCZSbwYA8AXD3jhAqBdhyyDRO/n4Zf1iIExPT/o1TkYKsmxZMrkw/k7JukewJWEmwJT14HupKynncyRC0YlJeYAcZd0Kzkbj1VEsETJ3oNf/qfd44vX8HxHtAdydWeiibor3/nG1/DlL/1j7G09MmkuAWhcd15uj4F+IBnQ8uISMoWSfFHIdlDnLTueGzUcbT7A6f4uxmLIQMVvSSDmcwLDqMclkg2bA2IxBErIRwiSBHuzktIRINrvC/A12TRrZIhFI7GkwjClxxl7yQpFk1iAxjAAiut49cc+g9LahuayOrRVBHcFBM+28YCNn4vzWzo7u50fj1/3BPBZNGLyxQIjr5HMgVqtah44kkgaqitfjJFYDNeuXRNzkIVLjj8BPjI/vXSWL6B6hqLW8HSfOXsveR0ddvw7AFeysW4DV+FfctgG2HrJIrIZ+CUJZf5jMsbB9mMDcGt7QnvO8m/PnQi+Mcaxhmxlu3Xv9qLhIMLh0YmSNEppshs5XyqjWCqLscLki4VRdtOqaOoAXB4HJuFkDFyCjF6S3gNGBj45diK7m12xSpJJZKszQXbrlvNVe7GYaXxNrlcmRyxkcF2RgRchkQwFoLPTmHJS9E7lPeK1sqtW7DD6QaVTYgbwXvL1WCzx64t+QpXFRZQIUruufq4TSTJz3sQhdkqreYp2s6HirzFHCLqZHOf+3gF+7/e+iNvv38bPf+5z+NznPjeLKJ4G4M43fn3ocT87szlW9dPalN3Koh/l0xrVIxwfbOPkaAentWOxnW7cvIF8MY9uf4B0rohccQmZXBmJwLqIPZphfsgzv3HbS6wwav9m48TM593k2g1EkGypK+jxzJKMvwNH/P1jh/Vo0FPRnWPMQiiHhfilLy57pQm+ll5uTHkw807WcifwFA0QG1aRThygVDhGqdBAOqQUOWVhrRmJh7GXS9UTvWSyA9aMaWWqDyaX6RU8LM4gY+Hw8Egy4oVcSWATPwe73eWBnmCRjV5WxnjlfDJAYmjeWI5dzv2DBSApeAjAHWNM0Is/xdI1CeXJyJprRn3KhxnbdTSMwLVIWwF21vd6IzF0taaI6lIeOgGkQ0o+5lGgtCkLLpRNifv7ZCAtx1JKI0nfrGHryn9xrGTh4M4ar8AxBXCtT2smw8+YYhxhOKLnZAyN1ggntTb29k70kuViCqUivcHZ1c7iFFkpE0ktb28dodsZaOxSafpOkVVnsQ4vVNYaOn+sOY63ikWgsfOR5V7IfvdhNEFvOBYTuNlI4O6dE0SDGHKZFFLJCfhRk3HuD2Q4Uqox5mSbKR0cB0FGNoOIMSgAwOIVXki/H+Fwv4+97TaGPUo6xsUw4nanb7Jw0ybPHGYpw8YiFovWBJp4flozAEdY0sgcL40ZFVksxlUzChnUSCOckHkODMYTDNoxpPoFFBoFLG6HWH9cxKXmZawVbiFfKqHb2EO3s4/j/iGaaKI97qLHYif3qCCOUSqJfjxCm3LlURfdcICT7AC1sI9uMMA4OZInWFjIYXl5BWsr62K4ZPN57Zd9yiTLF9czKA3kpqTtzvYWHj98IMnDxGSMBBJYWF3X2UofO56lfA16n61eWpdf6f7+HvZ2dx1QwOGlYkIBS8srOkcmEX3GjbbKOcli/aVLGyrktppN3PvgNo6PDrTPegBIoKCapwIBUIVCEft7e/LU4zQieEJ1EZ7plN6UvYsDcAXcuhhc55IAXEOq/OvbuW2sHpNgP6vwMZVXdgo21triX4Oyz5LlETDMlx5FQ4y1f56NAbxqis9RGBfNx4O+qY/XI8WJAZnvPcWnUjhyDETuqdbo6ABjd/7yvlgsO0B8HEdykkBqHOg7GLGYG0d8QqDZdgIy2+XRHI/JG7IVddGJ9RHLUDo5h0yZsvtLYtywMM34T17Dagolq9PlCwpgrNGDMq1iRHNMnVKN7BR4bqpJeMa+Fcjsmt94xrPIzhhLSicsPtMagc1jIdU1QoEYUlEieMf4KQmx6TnvFihnSkacu4e8PwSw+r2ONd7G43oNMs55Fgm15ABMbWRm88HnEA8f7+L/+dM3ce/hzrnAyv73q1/9ypnfn8myXY564RNnM+yJP9trRCAD9+tvvOn281mw4OfwRa87zdy8lY3LxQiQcH35xsC1tTWsrK+oIckr+ggs1Xj4r3Og3hxD2PtIc57VT+ti6vvjhfGcjyX8K/nmA8bWPE8191yeyn8z5+K3vHHJwCXj0Pk++2ZV34zp/bW9JZPmhb7TCMIQleUVFBcXxcqd/+L6YSMm52i93hCA1Go0xATk+5JpxrgyCFPaL7hGeR1kLjM2JfD08N4DPHr4SGzH6tGx4hU+l3OV8WEunxGg1qifmsewVymJWXM8pXhzabLRCT4OFM/PlaGeGDctKyfDrhgrMvsOPomfwzdhy9JBN8DqIXxss0kAl/K4lFC2x5MtTbBC9QL3HD3PWarY3HJ7w5zlgh7PtSyN/ZHyPkpAkxFK/2+qX4gxLQuFkZrext0ueAfy8QQqqTQWc3n55GpvcPZWBJg4NxUHEmTXnjfQPsBcvFAs6JziHN0/OFB8vrq8ikWC9JmsmlQIwEitAxMcRTG0ltdRuPVRlC7fRLq8KAbfhF1hySyifh/Hf/zbePh7v4qFeBJr+QKWS2WkF8oYlorYmYxQDwO0gwQarTqODnbw8O4dqU8wgpTHL08c1gAcAM0cl+ca2Z8ET3mtx7UqjhpNAdk9NvVFbCZjzhvHx175qOYJf8fziupO3L+oaMB4U/vokM3+VMUw5Sk17zFPp4czc9ajI7FFR2QwjgeqT3BOclzkR398rHyHuRDXEXMjri/GxQRwV1ZXdF3vfvAA+9UmhpRQptQvCQeIY2PjknLfo6NjPHjwWHFzJlvG1Wu38NytFzVlyVputWpArAvEKGk8Vj6qpm7XGKnGA8rpR0MjLDgjrcODI9y7ew/tZlNnGi3bKC7MmgH35uWlZYG4yn+jCdbWVjVe9x5t4lu37yCZphpagIV8FivlAsqUR97YUJP9p37kU1hdXdb4nJ6c4OTowPmg1tFst9EaDVBlfpErYe3qc3j5tY/j+ReeQ7fbxs7unsC5aNTHeNBFNGATKtdMR2up22phLKsgMl8jraujkyru8LN02vKyzSRD+WLLWkHN7ROnIuaUcRR3MjZPSfq4PRih3hugwQ7JMESJjaI5ShQX8ZnP/DRee+1VNWL1m3X0mzW061XZ0rTaHdUrBODGze/WANwkosBA0DARR//kAAf3b6N1tIf4xHLwarOF+0dV1IdGQOGeVC7kUCkV5GvN+U7gOVtgs1OouUIwv9XtmTrJBOizmXJsliaqB06l7604zTPCNzVyfwi5P4YhVpYqWFlaQIYyxhwB1UY5dzhOjBlSiKUziGeyiIdUUUjJxqZRO0E2MUGRew7rwGwyFWM3rfm8cd3A2/LqMhJZKj2kcXR0hKODQ+zt7iguKuSzGlvGEPRNp8Q0fZXZCF49PRVr9/HmFtqdvuqTVIjKyiorjVSYRblSQT5PK4m8xmFv7wDNVkc1tY3nr+KlH3sN0TiO7mkX9799T1LUmw8f4n/8L/6tC1QuvnMBwFKz+QoRsL5++cOqBk8LN579/tkI/HONwLOJ9881fM+e/M86AkeHh1O13Wlqci7T8kHrU3HRuTefgYz2y4u6aC0Fc1+zVu0LPsIMLjvzx/Or5YKC8JmHXAT6nEON5x//9//e38Xn/87/bqwXMcjsig0XmwF4/gBhEjXPCFWx1TFK+cwpAOXlF+fYulZPNQlgPdZJL/lkQ+9maJfrPDTJVw2bCo2OaeoAXHWgOylidck7BtC0iOyYqg4qnSVF8wMgAMqSHRXxlPtYAuTvnDyFprKtzj9S12qFbwNBWQB2rXjuY5yXc3VYo0mMuRljxR99khk3wIOnBJvd/eR7SErRFccd8nuGseunxuyon/kV+qnH51tHpBtsZ5EswNPewOreUs10s8CBoTYfHIitazS/Jg9eq0Q8laszj1Rdp2NrWolk/suxiym1Nonw3/wP/z0uX7uGTIbSJkzcDeD0LNxpF7f8yGY+T/OvaAxx+xy8NgFAc/64AuicNJEVbKzIymTYpIntJxOhTGhMOwG4QwK4fSVoGSfTRZDEsyfPSE/pvQ3AtfXiON6usCVWxJhesfQUddK7cz7CNrUcAO7Yu74DfR68teG2QqT/btVr+MZX/xRf+kf/EDuPH5qfs7UKqFhHWUwuGRavKK3DwnC5sqjAk4k5GXEsyA1aDRzvPBaAO6FfKzvRWXTOZhS0sljCwFbSMZLAo0zoQN5P6WQM+VxGvyf4Zf63BGvTAj/kVzYeqtOXMu2Uo2WDg8PY1W08mKSxXRvik//az+C51z6pogzfw+6RNWhMgQcH+kznvZfgdd3j8tB1bBWTyXQS1+x2bXVwdHiIg/19JbkmH2WFa84JyuqScVKpkBmU0x7J5LLb6+v/yd4k69MXvzw4MgVw5+6jn6f8myTbYtat70Fifw/n5xLnnv6frHEK3no/yDFZYpu4/fbraBzvIDYeuEK4Z0lYw4YHxqxKPSsia/041qV5e7PDfYyTk1N9NoKimXwBBRZDC0UlOfI0DwjgZrU+7byIVEBlkdwzt6xBgd9OSt0xcPk5OHYsyPN+85IE4FIaV6xcWxfswCUwqRVMySi1ONPflgxcMtkM8GAiVSiWprLKvMaQ8zOb17VxvfIzEvj1fuwEBPmtc4qFPN5bArhleuHRgy+lohcLROxG55jxujoteru1VMDjdfCnWPTJJPb3D/C7v/N7eP+99wXgfvZzn7Nb/TTw9nxzxncbEdOLuz/A6fGxgduu6MexGnQbONzbxPbmfZxWj1As5nHj1k0xUdjJnC9VkMqVESd4S71Xd87Zvm9NWTpjBdryrKFvm5e46shTlmPom2DUmMHP7xhgxqCwuer3L/7k/e116Yk3FuPfJ7zye1dNw5hblA9UgUNynKxr9tFuNQXismkkmSJk1EN8so98uIdi4QiZTAPxOIuYBAode8jL+buzx4O6kT6XsW+NeTsDcm1hWCGZhTZKJJIFSznFFLutVTBlAU0urCp08HoNtGUBlqxbduubZKAaFbgGCEo470k7XxwaqtpnJBYuv1ms69F3eqCaqADPQZ9zcIxuh1K1Awz7Q0QCfI1pHEsS2AAy2RRKCwVk8hkBlpMYgRCyTilpy8YgsinMAoFj4b1Z5+/RvMrFLF71LFI7PdR4RhUHsXRNzWEwitDpTtBqDXBa76HbNaZDMjFGNh/IHzYVGkDe6Y6wuXmE48Om9hoCoARxg1RM1829ysBbFg+dzzdVQThRuScH5i81jgH90Rjt3gjNZoSjgxEe3qtLQi0bUpaSfmgRLbvsPVL0UaX8sTFyk6m4pMXpISzWP1/bsYBZrO90xtjZ6mBvi3M2JjA5iDvwVgAui9QEjSj/DeSLAUrlEJkMQSaz5TCTAM59spXZDDTSNwFcTjSeo6kwgcwkrW/O98FwjFE/jkxURq6TR3ErgeX7WVypXcal/AsolJfQbR2h29pBbXCIFpqSS+5GIwwSBHATAnCHLLqNR+iM2ugEPZwWxmjkh+imR4iFQILXmQ0RZnPIhnmUSmUBc7FkAr2heeRa04019HG/Pj4+xubWJo4O9jHp9xGjF2Amj49+4hMao92dHZ2hnCOLqyu4fO2qmr32draw+eiRmApcb5nQfOYKBUoiprG4WMHC4oKY+WS9Ezi5fv26zsP9vV3cv3vbmlXojZimvHJO64rNVnzMpUuXUaa32taWQBheNyUic5mMGPAdMlMkxWvnCucOv0xW2dRutNsJ5JrF8SZxaA9mfiGQ0zWL2TowtqgaONy3pimL+QJwDcQV2DyhFL81IM0rwfimMgNuDfSZgrZTuWTOCzZwmDcbmancR8Q2TDOW4rzLSCWJYJmXViZwyn2XexH350wsg2CcRHKYRIrg7SSB5BS8jdTEoK1J4G2EzqSPTmyAcQZIFlJI5TPyIKTNhhQTXDOUHyOTLSeYOms05d5I6daQHvNssgoC7aPaF506gRpb1DBnrBufP3PNE7iRzYXOIe4VGTEsFTMTKOMY8cyRwgY9DuOau1zXnBP0wmX+oJyQnrs9yoMODOzVc6n6QvDWtx/PWNPzcTWvgWcdAdw/ff3beLS1f0HuDnz1KzMA91y67R5/8W+fqBk4ptr8m/zcL/yV7xnAvegieb9kbcR4KBVovnAMr964hkuXL1sc7+oYvjnXj8UTr+dSZS2iCQQSUaFEDKq5fMQ/z5qgBlMfa9946vMaPk/qJrJXSLvzi7mB/Xv+nvjY2kB887zmPBcTMk1P8hTShTxKjOsWFhGE2TMqSHy+fONhLCrKKDdO6+h3ewKvONfZiMKmVrOLcSx3B+CeHJ0o1jvY3Re4eLx/qCYkynIS5OV1ZXP0EqdXpQE+EdmR3AMoXx+PkM+kEFD+c0RloaGLFc+C8/NjbmoRM/slxX/KhYzteBEDlxfAvUoM3I4BuGx/ZbMl2bcEqOzLmrsUu0k5wJR1/Jj7mM4e6+wVxiPQMocMYoKvPPYI4BL4IxBJNhz34FajqfyxGAQCb4uJBIqpEBkqb/G62bjF2o3zr1c8SQCRrHGqZEwiXT9j3eduPedkqtkQBZzWGwJLF9lgSpZ2IiHZ2u5ogNHqBuKvfBLYuIlBqoABqKLVU16RpyzrJMLuV/9vvPmbn0dmEiEXT6BULKEzmeCo38fhoI9eIkJv1EUuRzbiSDkAPXW5WZqqmMnN87OyAZnXHKYC5OkHz3ya86vdRCJMaQ9vtTroDgZodVryM71+6zoqlQUQs+LaoEqQzSE2vVFRIo7RwD4rwTnuhd4Wg5+jU2+gfnKCQb8npQd5q7ozKxtmlJvy/OZr+3qCZMXFLg+kukG58JNaDe/evoeDk1NJ15KFrpxuTBwxg5XVVXS7fRweV5EvlLG0vIF8fgFRlNC6ryxWsL6+jPGojmh0rGYE21WtKdKwS+YrNEKxKpKt4QQGvQHuvPc+jg8PdAbM5PjNtoBAdKlYVP5QLOSxuryIQj4n4PHB3hEuXX9OTaHt6gHaR3tYymdwef0yVlbX8LGPfUx7Q49qWifHqFeraHHMGg0cVo/Ro/sw/4401q+/hE9++idw84VbiAcR9vb2cbh3iHGvjUm/g2jQVQMvG8sYrzBnTbhmKVqfHNWquPfgIU7qdatbJQKor3TMmJHAtDV9MjLkXZoTvVHiQgC3PwE6gzGalOaNxVFYXJA9CoHT6zeex3/61/8amtUuMmS6xwa49+63FHe1Wm3nG2sSyrGkrT+pGgUhYgRxBz00dh7idOs+EoO2Ylru/c3+CHf2q9htdhUDMd7NBkksLxRRyqYw7veQZoMCG3/CjEBKArjt7gCd/kCALuclVXKYW9g8cxLRDqRXg4ikwLlu2FzJ7xiy6RSKOXo1L6BcyiND6xReA+sibNbK5JHKl7ixotXvo9Eao9Ghzy7HIEJuMkJ6OJIFBD2OmVvS0mp5Yx3XXnwehZVFpIs5bWnc3x/cu4+HDx8q7i8VSdAIVXsiozZIpNFqdXX/Prh3Fw8fPZbPMBWqqBKYTmfFNs4VShg6EgHj2EKe9aE8+oOxWLuU3r/+sedx+bWbGPUnaB62cPft2zjY2Zdqw//0X/7bF8YPT+FqPLWEsLHxDMC9cCCf/fL7PgLfbbnq+34hz97gX64RODw8MDHeuRl4vsY6DVzd0Fw0WWfA7eyvHg97YkSnUkRzmkQXvOgTyLIisRkUZ6/rksALckF7/++8tC766//x+V/CL//S35sGePYy8488C2ULkHIyix6sne+M9YnEmct1gKzvJBLQKfYN/QydfJhjgbi0wRiUDPamZDvXyc0ipO8OJVioAvAM8LJRsqiRTcSSx5u7OedBTnXgO2DDACFXVJ4bTgORXSQ6vcFuHrkufb2rw3anReyLc3aTOD4PkE8ZWTMwzt9vvrdkjx3Y6kFWn2gZ5u7A2vnXcdfqO3IdUcDnYS5Rc4CP77J1z7Fyt7FlvXSiikSU6qE8inzxfPLomFh8AyWBJsFK/xl//3QNTk7YknYvbG0sZnLZ/uf/9X/BlWvXzMcyMFmieQDXF5qn0Lq7b1M2hSSmZ5La/Cie7ernpRW5rMjgE1wvzTeVpnOeZ17e1gO43gNXBSx1h5/1Z/LrwOaCsRAkfevZTY6By85ieeXQU9QVK+YBW584+/Xl/+b3Jn6meaauB/z492b9FF/+0pfwhV/9Fdy7c9tkHAXam1yV+ce6YmUigaWlRdx87qaKo3xNAXXpAPHJGPXDXZzsbMoPVyE4CxlhGulsHlmxdotKLjiSvU5bcoejbpsuevKB8hLqTG7ZncxCZYYJKplVEVk8kOyl2CQqcHIquERvEmC72sPVl38YP/rT/yYqq6tTOVLvAf3EPiypSpMmFVDPe00GnPOsVnnRZU4cf7Jg9/f28cHt2zg8OFTCW8w7Npsk1OkzmZGcGpl4THaZiLIgoy7OQsHJ9VmRyRej/B46X1SZFoTdXCDTj3/nuAvAdQWUeRB3fi/WPWeaJ3CZOfIIB3ubeP1PvoSj7fuIRl3E5VlphWXJSXtmt2M4+SYVNQGIGW5sR8nrseM6npK3bI9Sr6MxEukQpUoFhfKC2Lia80mbs2o8cK8vRiqbHAhgubltc99W6vRM9f64LNaRhSlWtWPlSna2P2U0qnqgc8Iew72PhTF+Ml45GbiZLAHBgrGV40mBlWRFkyHMx5DBw2Wepuy1Kzp3HfND9yZBADeLytIiCqWS9h0m33zTcTepAAAgAElEQVQOi08qLBNkHg7QbTXRJ5N0RNaYybTzm2PBOfRbv/27eO/d98W+/dxnP/vUwOrs2fpER8uHBmSDThe13V3tqyyITMGEYR/d9inqtSM0GzV5oi4uL0Ief9m82MnxZGg/Kbfp/NANrDbJX34uMgB0bzT2MXWc08uNhRU1GyQDgQPtVluygzMv6JKK+1aYsaKWAHs1q0xUmOK9IcgxBW91JLCDmsAkGfFdx0aZqEBC9gpBOHqeSaghqiGd2EUht4ds9hjJJH2kuatxLtreYRqQ1lgVsaDFAr4KwPy9sQoI4tLr0wO6ir3UyGMeTJQ4Fvnae9O7s1VtVyw6mpyBgbdkk0n2y9i4HsCVHCj/pt/bmWNEQGuSm5BFPqDFwRD9LgEa+m5R6YHgLa+BPpET9LpDdNtD9HsEiAkcsVAn4oek9+IsZOQJyKWES5MLwEJeOm3rlD6wBDgk7yuanO2avjnP74lSQ5mLISWTOHd+66wUiB0TECnWFL0s+9wPx2i3R2i1+ujxcwx7SGdiKFWyyBbSYqgMhhMcHdWx+bCKfm8soFNgaNpYsbxO/k7+7LwdhqwJC+PzA8ots4EjRvnmMeqNAfb3e9jZ6qF6yIYQFpEpcUz7AzbGJMWUNd9aey++RygVCYLdbPDoIZkiC9jkp7lbtVojPH7QwM4mzzwDfQ3ANZlkyikHZA0nKPkHlMppLC7lkC9Qhs0YgZ5tQH8sFoH43Ruwccz8Bsm+pXx0BimE4wDxiA1iE0SjFLLJRWQGWWR3geV7KVzdX8VG+nmUFy9h3Gui09zC6WAfzaiB1qCDTjREPwFJKI/SAcZBSqzc1qCJdryDRm6IZmGEUSmOZJmDEXdkwyTCDP0eTV2B482CeYK+xNzfhiN06QN2ciJPt+OTY1e8HkvukOyDj33qR7RG9rZ3sLW1pfEsUY5+eVHTrFY9EgBLQJFNeWTzkEnabLX1HmTb0h+t1W5J5pFg5Ec+8hEV42/feR9bjx6KNcm9m16962traLaaePDAGtMI+HLPJgDDQjLnJNlHitvk0R7Jo4zAp/mVkeVujFwDK5zNgZd4dE1Oxrx1KgTzMfwUmLJlJICWr0mVE6qQxCkHbOwiDrKdsyZtyWvxnrY+VjALDcdkVbOF+XVLylo2DwN5cbdbPe1JvGDeIz6HPrAEjxirMR5nk4wURXie9od2/hPUCtLIjEPE+zEkhjEEY4K3cZNN1uclw50YXAzDGNCNhmhHfYzDGGK5JBK5JMJcKHCDcrG8Rr4nAWQOAmUt+TrZDIFdYyhyj+Q9J1uGXoxrq2tauxwPxb6UmZe0MqXkDVxXNuCYgIMRwY6WxSWUSpZnKAHutMA583L1qhHGSEtSitE1ebGISwBFQK/zZOaZxZjTlHicD7pvrLSNT9dgaYo1X1KVh/OKTT3be8f4+tsfYHPn6MIz+itf+fKHnt3nH3AheOsfNFeY+CwB3De/MWXgzoNr/t8f9uY+NuUcJIDLb8ad/cEQG5c38PwLL9i0FQvKx4ZPryeoGcgzpilf22qLfStFCpcXemBRXqguLvT1A19D4HVLsWUymbJvzW7IGnrmGbj+/XweeJ6Bq8emQ933TKmEYmUBxYVFec/O53oewOX84v2lVcrpSVUSmwQPGZMXyyWxzjhvY5LG596eoNCHmFxvf+NtVI+r8lvmT51dmpeUDI2bIoazWJKSSKcpexnGDQQ9w1RCvreUROXvfD46fx/n7+0MwHUxnwNwPWDuQe7zOaOxjOsmM8/cCNaszHjDFGoMbJmC7pa+T/c///vZdTHHYLMD87dI4G3oGPhUYJKEMs/rRFJnWpuS2v2+/DUrbMIheM5ckAxBp97CsI1S7mL0O4lhA+RTCASaT5Srsahw/epVSRQT0ORcpYcqzwtKuyep6qBawgSdxVWMXvokxivX0BzFUWvWUT3cw7DTFhCcCzO4/fof4ctf/AJinJ9dxp5j9BnX00dUINwEC9m4Yolowr2grf1OCkFSVZNfhz6H8ttEHJlUgGyYVv7LHI3Nn1QaoRRxsbxE0Sq898FdDDHCxtVLUgoY9q0ZkI8jiGv7KtE/qghxHzLwlnuYNW2yi26MbqOF1umpGggZQ7ExjPsrY1ACYFeuXFEMyvXE+89GFAK4Kysrmt+2ryZxfHKCx4820Wr3FLcvr64jnc2i06etxwSDyQQtgXZ9xc25bBHXrl7H+uolqWwsLVXwo5/+ETy4+2106zuaY/wMBDbFTlVOavWg7jhS80DIMySRRLtRx+7mJmrHxzoL1D6gtWaMbjYDsDmIucdSZQGFPBn6KcTCAkbZMm589Iewtr6Gf/rF30F75x6eWyuhsrCKGzc+oliC6hz1ak25yrDfR6fTRnc8wEmnjq39XbR7QyBVxIuv/hg+/a/+BVQurSPIxNFp1vHggw/Qpr9wr62G9k6D66itPc51vYJnVbvdxdberuSy5XNMX1vGc8OYYnauSc5R1T6cbLh+Ti3YOJfj6I0maA2G8sEdM89mAwl9nhHD6sol/OIv/iJibOIcdHHt0jJ67TrefP1rODk6NpsVHr2KP61RVXGo8zwfNGqo7z7CuHGCEKZ+RkWLPhJ4b+cEDw5r1tDEbCoex0qlhKVCBsNuSykUVXDYfFc9raPebKuJciirJcsTuLPM9g37nfZLxUOOeOLk6NVIGWNcHRd7n/eY4Pz60jI2lhaxwkYx2W3RcToBzop6p4/mII4m44ZogFR8gsx4hMxgCI4QwVhacLAJO5ZO4cpHnsPac9cQ5DKqRTJGqlWruP3ebf1kfsRcVx7WYVaNs6fVJj64dw/3Hz+S37YYxiQ8TNismUG+WNL64WdmjYSyy6VyBYVC2XLxCFhcXkXlygqWnt9Au9HDzoMd3HnnfYy6AzRqVfy3/8m/8cRRPatPP6X164JfPwNwPyziefb379cIPANwv18j++x1v+MIfBiA64Ewl9pOX+v8hD1fhP2OuKn3MTm/CZ970ScA3CdA1HNXdRGI+88I4P6ff//zU/DBg0VPG0iflHlgyieG/L3vjJ1/rrE07Yt/lwygO+n9c6celqqKzLNMWaScdYPyNc4DdAIZHfioa3esUQ/aqHN+Ttr5PHpvNV+fSjtQ1oF7Kur5++eA0dkQ+0LoWVapPuMUuHB/mwLIcyCwY5F60Nc6/GeAvQLZOVlDC4b425m0kR/X6TVOycFempmwm8lCe5avfw0rWcwYnJpdc0UDg1dNznUm3WSgBQtSbAtlUETATD259LtQZXosdpK4So5w5Nm+1ttrwD0ZTcaojivwHMUT+K//xt/AysaGeZsFJqHlZdK8h5Ou33eKOzDOdyMreXY+l36+qUg0B3jy/4394KSjHXDmizb86dmxHlzle/vXMWkvyj+ZlCr/3xcjfIHBmNgzryKbE1YU4r+ZVHkA1/s9nQdw/Rqa/72/P/Og8Ow9DShjh+hX/vhP8Ku//Mt479vvmKSUwDqbN2qXkPyTMcnyuSxefOEFdSQSIEtlyJoKkaX8cfMUtd0tJS8ED+mdl6KcDT1+ypSdXQYSlLWl7OcQA7ImOi2QBUxJMs4PBueSvUtZ0Y2YChlWTHbZ/agEjUVjB0qC0j5ib8ZQ64wxCsv4iz/7l3Dzo6+oqGneapbECsj0fnCuoMFOdxagWLhlMdOkXr0gvI0Dr8t73m5uPsYHd+4owbt29SoWFxYNxJLXUKDgn4ViFqxZJODcYEc4ix+UE+Tf/D2cL0r5vfD8ffVrmkUVvgeLsHz++ft4nsmouQNjMguUH49wuLeNf/iF/wuP7ryDUacpeSZjNPpOWMf81rqmvJJ5fk/XuvY+YzBQbml144rkklngJODClZ0pFFGsVExeOEnfOwN7PTjMfclYMSmNNYsEfq14ltF8AwPZr7yHKrC7taY9RUwcx17kT8kwO9lYrlfVaw0Y5F0cRUA2V5SPHYEkJlNklZEtzaI+h4HFeo4HJVMp28RxZlFZ7FIxcGMCcBeWFpWYmTQjwXR2wJMZbCxiAsuDDmWqCARYsdEzSAgW7O3u4wtf+G28++5733cAlwWo063HiAcBhpITnQgkVHHfDIGgPnd5kpv/5jgZx6DXRZLsYXqMpgIE/Kz0vYwl0Gy0UK+d6j4uLi5pT1PB0DW79NpN9Cg77RpbeDawaCT5cbFqBigvLqooJNB3YMxnsvO5f/O9ElQrELONl2osXS+zrYaLIZnRTYxGlN2MC+SrnZ6iWM5haWUBsaiLVHIPpfwuirlDpIKmzpwolgJi7Dj33fuOXSsAN4mI8otkHFMyOXLgirZAO291RnnrBMf25j3nNWm3UALvPDw5tm59aW46r1BHJZYHLhnSLETxUDO5UJOCFptbZ3pcr2ENAHwMgRqyvIYY98ju5/+PBdwKwO2N0W2z8ESWr/QzxLijBF88SUBwbP6rYqhy3UcCJcOQft2c87zfJu1roP2sWDs9YxzjT/fEHdImN2+2A4ohXAzDc53FCnn1joFhP0KzTUnGMdqtgaSgeQ9jyTGyxUAAbpChdyDZKF3cu1vFaa2v6+DeT9YqWbjJgAAX5ftiKuZ6onSMAHQ6QCpjkqe8Dna7nxz18PB+HTubffTaxOmNhU3P2zAECvkUcjmqPtCzlqxcgtrcbwm2cn+gBHMXYTYUSEQWIveDVmOIh3fr2HnYdo0IE8kw88zi3qlmpIDNH2OE6QmWKhmsrhSQy6emLGHFZQ4M6fSHKnh15NNHNicLk2RQJpCOkw2ZRGycxGRI+ecSivk1ENpN7g+w+P4QVx7ksR7dwvLy80iM6Hf9AI3xDuqjBpqDtgA3MoX6HsBNhWJRNoZ1dGMtdNJ9dAoRUtdLGBTINjF5ezZeFcps8MiJ0drudtWgRAYBG16GvT6O9w+wu7Onv3MPlAy+4jtKeCdx+eo13Q8WxFqUynRsSfNHZyvBWGPIPfjq1at46aWXdD68//77kimnmgOboLgfsCkqn8/ixs2bYqzcu3cXx0dH2qvJyrt18wauXL2qs/fu3XtiwUhadcI10pv65PocgeekGJosrlM6MpMRkHty4mwSWIRlw6YaF5x1jIqQ7qy0rlD7rNZZpr/xdWV74Vi6BEMoY8hYY9qw5XISv764fgystaY/35SouEHnrxWtWSwku4MNCq1OFw0WSuntTv9afQ5KdmelrkA1E85HFvWbnZYaaijRTjYK5ZIzQQ5ZNteNJgh6SSRHccTJHCNbRR/RpJ/JIKNSDkHcngNvhykgkQsQC5NIhGyMYvE5J1lKXi/9tk0qNWmAAUEKqcmYMgW/eM5z/1tbXUWBzYExa4Ty8Tf3P84pk3E1bzzGF9xryZBifEQgjV518peMc4+3mIzv4/MAjrlYzGw6lFdpymIAxrFpazJTnqlzx/FKXT5oPbmzZlrt+DpT2VhDj1CyrlqKI05qLXz97bt4uH14YWr8vQK4T4K3PiNzL38BgDudT3PsyO8VwOVYcPykMJTJTiWqP/7Jj6uRg3HtNPac63R/ouYxJ9nNOcq8gxLEvB6ucf8avomL9/18bcHnRXw876MaEpwikeVypvhyEQPX54NcA5LRJmuTAC4bFnJZpPJ5lBnXLVSk1MLzZp6xqjwuCLR3cH9r1E7Ra3e0N0oloFRUUx8tNsjuZnep5GDHEQ52D/DNN95Et91DOV9A7bRubDfmwGyCVU5jsuJSeGI+028jGhOKMIl/Sqry/4UcTO/12aLQWQB3JqHscwU/ttPG5nNMXOWa9Pmt1zWXCeBSMYCqEGxKIDjo2XI6+32c461R5ubgFOB1DcBkRBKEyrAJWcCrnd082+iHy7XMNI3+mfHhEOVUgBLnHfcx1zijvVnsW1sNyi28pzeMJZ2mxzX3aLI3+wS8x7h66bLuDfdM5p28fwTa6cPJwR0nEmhV1jB84ZPolFdx+/E2PvjgDkadU5QzAa5duYLt7R186xtfQ6d9qqY3qTSpe4MvYUoKhSDC5XJaDcmDUV8NStxvR05pjTEH0ym1BuqzJwQ28idtF5hfs1YgCfgwq5y5uLiMIFvACWVwRwOpFiVHbARkkxMbw3kYROj0CEMn0WVcODQLBlocjChTy3tApjE9XNttgWGpDBmSad3DXrurxhk2F3DdUVJePrg6Y/NYXFrSuSuVliDQmq8eHaHf6Ul6lyD2JJ5EfxJHm0zgVBo9si17pugwHozw3I0bePXll5HNhlhbW9GZdLi/g93N+2JmjmNklE4w4PaasGbadreHzUOCqW35Ji9k0xj3Oug1G+i0mmo8YpzOxmmuHTbkcTi4nlin4Fmgpo1kArFcBVHlEhLlNUksHz14F5Pjh3hpjUDgOl556VVsrF/C229+A9XjY+Ur/Ko3ThEvhJhkk3i0/Rj1WguJZAm3XvoUXvlz/wqKG2vIV3KIjXvYvHMHO4/uY9A6Ra9RF/g/lv2Pi9+ZL0QRjo6rOK6e6CfjIio/cY1FY/NW5+xmk6DVQOz/xdhPMS6hHQ/tSEboUW2DzTCUmma+S4kXAaBxLC8s47N/+edwZWMNlYUSirkUiqUs/vCLX8TO402rd5BUoR3GMV4dk56s/271CN3jA6QnfYTxSA1YueICkM7iW4/38a2H2wLnmU+Scbu0QDlq1oCqiMcmaopgnU7M/QEb1maNisyTVANS3mTqaDyrLSY3AFegvrN0YTgl/SM1P9j9LeZzyKUyuHXlMq5vrCFHmxNKMSfTGMdTOGm0UevH0CZ4GtEvfIRwNERhPEI+DhRzaVQWKgLCBzHg+sdews1XX0I8YzkDr4vvyfyMuS7vF+cC5yWLYtEkjvt3H+Cdd95DZ9hXfuO4QRpPWr2x1iCCQyqUXLPkl9MZFIoLyOdLAsQL5RJWr19CrJDG3u4Rvv3Wt7H54BEqpTI21lbw7/3UC2fih/Pnqv3xbHH/PMmMj3gG4F4Yhj375Q9gBJ4BuD+AQX72Fk+OwOHBgdm9ucTkon6XeRD3aWM4z+icFsGeNqu/KwbuuSfPqGVuK59CdRft79PLvPgwmH2KpzFwCeDOPoeXA56BAPPj4IFan1z49/TA7pNjNgcYTHPTsyM/BXKd5940UVVO6wBgD/p67RH3IBYjPGB6HuxSLcExZO09njwc+Zspm9FImfoS8OwkmD1oO5+AWhJln8OSIPe8OQDXAOWpWqUrXs8kmFU4doUie0+7Xs+KsS55+2IHsJVSHegqT5xZ8WGGkhvwK0k4Jx9mydfs+owCZNKVng09z0rXI0WhVYlnyiz2bDqFiZIGJiOAXf6U2uyZJ466cFkkBvosYAssYSBnFBcGv2KDipVp3fCDMTBJpvBX/7P/HPnyAtKU2hOAa/LF8glxwNG0mCb/XvM45heTEBXYnF+SL6bx9x445eOY0NhctS5vX0SwgpK9BpMgXyDwLFlfeGLhw7MHVSzKZHQNvonAns9ivQ24L2R4eTu+n/l6sjDs/IK8XN9co8H8tfk1d36tzSfyPsEm0PLGn30Nv/krv4p33/mWkkGF1K4pQa5JhtzLv4j3a2VpSVJO7HhOsMDIDnYWISgx1Kihc1q1JDWdQpL+OakQ+YUlrF66CiRDjCIyn1LqJmZiub35GPfv31NHfqGQUzLJe84kajIaK1HPF3Jiu5LZwW51gv5kR466TYz7HXRaHZy2utivtvDv/Ox/gE/82E/o2lgElBeuY8PM7zcCDJ0UOItuBuCa/7OYMvxdr4d6/RRHR4di87CwcVpnEh9hdWUVuUxu6mVlHtUxyakV8iXz4iFI3mrpJ5Ngf/+nbNfpejUZxvmO+NlajqsQzfvPIiV/zs8ff19tO7CNxWS/WSQxESYWhU4O9/Cbv/IP8OD9t9Fv1012eL6rwzXEeF9LW27Od87Nc60hp1197dYLAnDpB8N7Oqb8Yq6AYmVRhX0mMQJ7HRDHKeWbJjgOZPnxc3CtiHHh5PS86gX3SxZ8JQdtUgeWKLF4ouKReXwSAGMBldJgBHV9U48xkAKBb6MJEOYKApZ5nwhIZJxvNQs/LIbLF4jzjZ47WZND57h72UzutZQEJwOXn9vLtsvfVqwRe768BLsdjMgSdQ0hvEdirIYhdnZ28Zu/8VvffwCXzOB2AycPPxA7OkqwQ5jMLQNKHc5g6bK8ggfyR+r12xh02igGKcTFuO0Zg7lYQrZYUmLOjmOxYJzPM/dtFuC5TxNM59o0dklS94jni+2FCXR6ZDKm5KNHWbuHDzdVQL9y5SqK5bLzoXUSzZqT5mcthqrmC8E0smlHKmgEyVB1TRb3g5DnRwfxqIpSoYZS/gDp5BEScRabyIBgcZ9rzaTq6WnrPW7ZfU4QV7JioqfauWQ9QAbI8HOKLe68ao2ZZ6ATvz1jlvPUKyoQMFdzk3suNYVV1KHsdt99Lp4nvb7mMgvcOlt45ro4RACx25YFhpLp0CFwQE9uSifzeZx7JqNMBi63AALKanhhE0yaZyPPqsiAWvftPW/JFCUrlCxm3keTMvMeeW43MiqhDw5s+7DuMZ27ZKnPM3FV49S4sYgVE8jcbI/Q70UCmckUHA77iCVGCHMG4FL+mhU5ysFub7Ww+biu4jEbe8jmI8kgSLEJwxe3yQaN6dYmCO6SMUZpTTK4k8ZWPa32sbPZxoO7DdRrlPJOKqQxyWiy8+MolVj4iyNM83xioSghZl6xRCleyr/1JM8dTyUxIbIVi6FVNwB3674pJBgoPhZ7VzLPSTJd+PsJMukIy4sh1lYdgEspZsYfTvWF19Omp1mri26PexpZtla4CoMYUgRwQam9FGKTDIrZVRRLa0gmcwiqQ5Tf62LtvQRWe9ewvvQSUlES7eo91IebOB2dojk0Bm43TgA3jjEbMtIhutEY9UEdXTTQTw0wrASIXy2gHg4xTIxVhA2CNAqVis6f7Z0dFbTl35hOmT8kweJ6XcVW7gO6555dR5aJ5Gst9rL41M47nxewoF5cMPsByiO/8sorWF9f01R799135R/JYqBJF7NAZk2HBAf5U8xOWj24ZiF6zfvzt+akWrkeqfzBvZrNVNyP5E/nPM4Zu8kTkA1pZBmTsXV4aHKvjabmsNQAps2LFg/z/X1sRranAFsH3E5BWn8u0xPONXQptlNzoH3551gz2Oz7zGspFjU1Bcpotzp9nDbpa9eVHyHfhoyYUIxJxgtZAd1cojwbKTXcJruq00ciiiOTSKMYFuSvTOB33B8jPUkhMY6bHLTzz1TzG/+LAyN6LmKM9riPcRpIFELEwrio50HIZh9KiFIC20s2U5LdmvDUqEAGrYBU+hdafKsmyCCwe0amfrdt8YtjVxL41jnEM0brKuUYzWOx7Rhj8bGMsVg0peQA9/B5VR4fX2lsAzZ28fUTKvRnnLKJKYtY4xfZ0T5unI+lea9cZmVxKvfuPsHlHrptY5UenNTxZ9/8AA+3DuZDzum/vxcAd5aHz2XkFyXnblv+uZ8nA/fN6XudAfYuiIM/rA7Awjqb3Lj2CYiwaecn/vyfx+LSIo6Oj9DrklVtqkpPALc+0fXNs2OqRPTUAKkuHRereqsajqHPv+bzNX8feIYSwJVv7JwajeZT0prufGOkz4l8rUH+0U5CmbmkAN9MVlKaqWxW/relCj1wQ+WgvK+esepVZPjeVMNpntbFFuWZzTlGAJdqAmE+izjPL9kKxREbR5JW/cbrb2DYG6KYL+j5jJfNigmS0I3HLZ4dOpZtYkIfXGvC1ON0kJLJZw3QXjVkPub3uaO/8QIinHqAjz38Y7inzDf2+n2Kn5cxrxi4jK/pL0rwr2MS5R7A9fEOY5R5wMDnIrN8i01v9Kklmz2OHIFw2cdHIAOXuR3Zc+kghWgUYdDqCsAtBknkkwl5cTLv1Jf8b/n/lt/z93IRj8f0fP6eij+UVuW+QnnVXqcrdu/GxoYAe85R5rzcdSkQPY4D3ckYzfIqkq/+KFr5Jbzx7vvY3Hwo38zG4TZaYlISwO5hQo/yeKRmSO5jBJTTPHeiGJZzAVYKbK6lBYKBrQTKdF5obURIMg9wa0WfQWNAJi0ZvIwF5NuAZDqHZKaAICxhkkpjFEuAGR0tHbKDOgbdU5SKBK1MFaHbH4Ek3G7PGkllRUKFIiqwcB5Q2r3dVsyppmhaO2UzOquZY3FeSm0girC0tIRqrTbNMXkWci/3ZyMf1yAL/ehYa3AcT6A7itAeTdAZjjGgZcZkgkI2jSzX3GSCa5fWsbRQxqWNdVy+ehnlyoLY/F/+6us4Om2gjyR6iKHZ7+O00UCv11ZstFelfG8CuSTHmTLEA4x7XfQ7HYzYMBtxj1ZbP5KxiewqGI9QAYqgWZQIMAkyGGQWMMivYJhdxMJiBcXkAEF9Gy8sZXGtUsYnX34FmVQKf/ZP/xRHu7uKjXm/Tk5PkChlsfL8ddX3Tg6raNbHKC1ex5UXXsPClctY2lhCMZPA7oO7+NYbr6NVPUK/xfx6bGo7Tn2GzVbcU46OTsRiPm00Be4pLmEjp4vXbc1aA/WUgBJNJKlcXiiiWCii3xsK4CZ4zvnbY22OMv8EtKM4rl+6iv/4F/4jFLIhsvkQ129eRSYX4Iu/9Tu4f+euXt8zYtncLM9k1trYRdHvoFc7RqzbRJZMWtVfiigvryHIl/HWgy38yVvfxmgSV82O17hQyKCSSSA2ZF5GFrbNe8V42uO5k5i1DDc95nBSOeH8E+mDa8SrIc3qINpHCeCyZsq90DU5cL0v5PKoFHK4tr6KW1cuyQopFeaRSOVwUG2iOoxjEKRRH7DZt41kt4PieIiFZISlfFoy1f3hBLFcFjde+yiuv/IiktnQ6qSMUaKYGtzYfzHCCM1uG48eP8K9ew/RaXRw5727ODg6UaMEAWmVSbnz+KZ17knJFIrFMhYqi7o+fm72TxdLBHELuH7rJtaurqE5HuCddz7AO2+/o2a2pcVFvPSRm/gLP7RyJn74MAD3IvCWL/AMwL0wDHv2yx/ACDwDcH8Ag/zsLbhl8VMAACAASURBVJ4cAQ/g2l8unoZnoMWn7J4zfPV7nMqqHp6/rqeBt2cf56G6c8055w4D/78XX9fTAFzKKPtkeL4I4383D5Z8p+TwfFLsP+xFz59K+OmQN1DyCXartXJ9xwNPiZDlAgrmDQC1L+/+Of8C88mvT5Y8IK8E0bFRFHTxpHe+DnysB2Nm3ah8bytcnQd3L1p/82OnxMhVk+d/P/9vdnA+7cs/XxCw9511nq7GLvWS01Yg8597+vpEtVwAOnv+7N1UbJYcjIOgp1LUGm0xMsl2ZDBWzNPHM4Zo1EM2bR4wTGJYsO2T8eqK4R7AZbGcN8mYi5Q9CpTU/Oxf/izSuYLk0tSRHzCdmn0OdbK6gowkYB27wjNk571e/L3yXdce2PXyXux69GPhQSef3PP//Zh5kNYX75n8MOFhosT3lQeZ/GIok2kypARwrRA4Y4dzjD14rGtwAC6TKL6Xf29f5Ji/Nn/v+De+hp+LPpn360fvMejjnbe+gS/+zm/j3vvvmeQ12ZsqFCbMv4MFM4IaTsKWbAoWLMi8pT4ngSwWDMu5EPHRAM3qiZK/gCyoTEhTF+TKi1i/fB3xVEZdu8ViQQkhv8igYNHACn70kByLiUb2IgN8sqvpm0OvOnYEF0uUvMuqaNaqVXF6fITdrcfYevwY27uHePHVj+MnPvMZLK4um9waI+YpCDPH5JuyJ2ZAG300WQxkAaPTaskzaGvzsRJaJn7LKyvqbuY8p/RekExbt33CWDscF3qqZTPG7vTzkfOJc2OeHTC/h/p/T5tD5hjuXtKKj/H3f36uaO+aUxWw/7c5ZVLqcd3TRu0EX/jVX8add94UsEdvQs4r7mGzwosddaY4SNDRSR4xEZ1jxBPkvP78i2qeoETagAxBMnDJPF5dRbG8IEkjMYYI6jk/O742CxVkLWezZKNb178vlhEAFdtH6gvmvzVVBHDFKP0/9wjPuGUi2O+h026h3yPz00lWct8hcOBAuVRImUR6X1EKOS8vGt4jL9NrjOCBOrZZ4OdJQqaIl8hkYkZ2bmVpCeWFBQG9noHrZW95ve12CwMBuGTvm4c2x9cDBJubW99/ANcFJt3TE2x96w3EwhC5UglBrogoInhlhZ95P3bOEc7/Tr2Kdq3KLhdkU2kDSNhZH6SRWygjXSioAEbA3e87LGyKERMEasSQFBznOyU+VZxPqTGDndyURhupWDnGcbWKZrMlv8LyQkVriOvJCl52lnCd16on2qs4nwhAsDhVWWRBaAOpZGgs+kEXo3Edk8keCuEhyoUGgvgx4mgKpKPcK6tX8l6SBDtBJTKoPbBLGTH+25i3MSdrOo0BXDymhgMyHihx6xqy5GMqkNX530pa2Tz8BMj2ehiw4NJntzYZ5CYFTh8vX1xlLU6sHfdln997DHsA1wHJlK2UVzS/WRCBAD8ycZtN+vK20e6QrWYMKmk50mCLha6AcoMEmlg0NMYtAY2k8/MWO1f+t9aZPx9T+X3GnynT+E/+2TF5o/r9xEAf+mV6dQmeR8DpKcEOA5vZ9KDCKIYIswEyhQyCNDvpOUdjaDQi3L1zgNOaMVxZnAvlH8vmKwKlLNqS5Uc5X8ons3GIDDuTxiQYzCIm8b1OMy6/2nfe2sVkxP3Fmr0IuAZBhGIpQLmURD5HNg9B3Dhy2bTYIvwc/WFPQA8ZyxMVToF2c4zHdxt49EFN+w4BAgOFGRu6mEOSzDFkwghLlTTW1gjgUi2E9VqLK7SfIyYAt97soCuPY7LlI5OJpI8ZAdxYGvFRCvFxBsXCKkplys1mEbaBhfsjVN6JsHSygkulF5FNhujWN9Hub+NkeISGANwRuvExesmYANwoHaIzGeO030A/1kI/GKBbiIArBaSvLqAbH+GkeizQkXspAdsuPd3pc08wJEnZRpNh5Jz2yi/eC9SDBPxJtpU/3/xPNb8lkwLubj5/C/liHvfu3dNrEoTllySZj0/EPue5yuYxSgKfnlbl1UiFDe7XK8vL5kldr2ud8cs3PfHclLdjs6GxvnXrFi5doqTjPjY3N3XmE/wj8/fy5csuLpsIPObrsTnk+LgmPzfKHvJcJGOd10F/Xm9rwP1v/lz3OQN/qsmHQF+nq7jENzN5iWQPVhpAzQabWVOX/x3PdRbceU51+wM0W120KUMuNjNl0ClXTKaHSSkaSBAouaEUcbfVxbA3kNRoMZ1DPpVFbBAhPogQG7GAS9CJsR73Iuf17Zh4lIQfxSbo0d9x0seIvS75FEDf6gAIMoGa8shI5JnKJaLxITtGoHbMGLgDY9Fyr+d+3mzYGUsJT45jl00Ao4FAdH75pkr+28Bssy1gjEYAnt8qIi8sKMaSf6JiCGM/zzdp+jEn8C/rCDZl8WyUFUZG7HprxDAGpY+zzueq8jMWoGZxOkEhyoezzMzPuntYxetv38Pm7vGFKdl3C+A+mf5/SA0hAuYB3PP563xuffaceWrqqKYJ3lOCNRwjSou/+kOv4ROf+AR29/ZQq1VnTXZzZ9eZHNIpM2g82eTW7cpD1jen8rHcU7hu/VjPx8o+D/Pnj9iWTs3IrzcP4PozaT7H1lrSme/XBBuVUmLb0rs2ncthYWUZxXJFssqegetzJh+78V5zL2zUKZHqlEYQU2NPiTlKsYBEyPPWeSSPJjjeO8RbX38T0XACeo3W6w2xW6VyAcq4m+QuYQI2pvI7TmUhdu8wPreETQAvgVArW5i1g8/lLrp7Vo+YqTn5nNSvo/n748f8PIDLWGkG4HorHjYtOPbcnEiYf735eofhGhIbF3CY55lMpwpJoppKANdLSB9OD+AOhigQwE3xvHOAJ/dDxmTyIXcsaoK5bp2yfsD1SknmNP1ECfQQpCeI2+0qFl2qVMxrlCMdjSUfy2aE9rCPZqGC1Mc+hdHSZbzx7m28/c43MerWUT/aUyzPsabwK9mFI6oDOK9z+pqmokhM4ZVSiFKWMRPli8mCjTBwPsLCrTgS7n7KB1cy72TRptTwwjvN5vTuKIYRkhiOU4il88gvrCAe5tUMTdZteXKESe8EC0V6gJJhOxLLkQBuhxLKQ9YWBmIAsxFZ7SaMWTsdRMOR1IVSIfdJa57l2VgulKSCxXnOOJ7zZm19HY8fPTIPdebwmaz2Ss7F6sEBGtUTKRFtXL6qRvoh4qg22ni0tY1a7QSp2Fis2dWFBeTDFBaKedm0rK6vY3l9DalcCW++dx/v3n2A1jiO3Wod+9UqBqOB6gBtjnsiRJ4NeRgjGHYQTIbyWWXszIbA4YhYG9XBJgjYmMiGOYLhmSyiIMQonkY/UcAgW0FUXke8tIxUvoBKNolKoou1DHCzmMaPv/oyOtUT3HnrbXRrJ0jEqGzTxXHtCLFCHlc/9jLWr16S/PC9u4wX4ti49hHceullLCwvoFLKoHlygD/7kz/Gyf42YuMhJkNT+pCXrxiv1nxyclJTLEJQkyC25etscqRajDVJMMVlQ7EnlGgVxePy86X0L+8Jm1/bVH5gnskcm+dVFFNT1vNXr+Ev/tRPo1zM48VXX8La1XXEEjH89q//Oh7cva+8gQAu35OS15yrvD6wAbrTQNRpIj0ZIUd/7jCjxpaVy9eQq6zizTv38Dt/8EeYJAK0+6YwVcqnBYoG4472Mvrq8sywz28WFL5uaHmX7SH8vPrm/PQND6zVKWc3corOYudfr9eIxxVL5mnZlA2xvrSAVz7yghjU+fIKEqkiDo5bqPYn6CYDdKIJaqc1oNVAod9BGX1UQgOmaTSVX17Cc594FRsv3KDniVlLtHuY9IZIjBnnZRDk0ogyCeWdt+/cxT/+4h/g4f1HqNdbag6X6qBv1HDxG3MhrvGF8iLKlHmm33oyLalwNpdduXpN9STOq0E0xJ+9/jY+uH9PdZvFSgk//qM/jE9cNu/173xWn22iuegseAbgPj2+efaX7+8IfI+o1/f3Yp69+r88IyAAd7pzPvGPMwMxe+CTPF0GnXM78P93A/gdV8aHb+pn8b4nX+xpAK6XUOYH8UnS7HA+K7k3DzDOH0LnE2IF/faCU6nT+QTMP3c+IX3ytb2s8NMHZv450+Kje3HDdj9ku3GFyrOH6llAWa/gis+GevjXVLn3icP4fJI9G6e563E+sUoMLwBqVer9MABXMr0u45pjkzKoZFElZOFFcr+OGSCPWGPiSFTWdT/zqrwM7Pn7Mrs2Y+Pal3g8SkyZgWVCepsmEBsPUCnmUMxllVgz0Gt1OmI7EAhhkKPUT2yDgUCHZDwlaaEe4vgPf+GvoUhZXiZXUq2ygss8u9F3+s+D0roi14mu4kuvNwV3/efyndxWOPDMRrt3vgucz+PreBBVxUgH0vqCAyVzmTyyiM/f+S5WnzzZdXkmhyXbvujp5cmM5TVj8HkA2HdTz3eqz3dcz68fH0D7v/vr7rSbePONr+KP/sk/wv7Wlu4VQacxEwnePibOQaBuV0pSSXqMEr4s8CdiKrQzAaVHjbo9U4FYq2TZ0VeK0lXUNVpavYRUtoBkmBV7UXJNZE1SRnQ4VjGP4E5/YMkZO7N5/ZwT7KSl9533sGMhRsUIMR+GYnIP+11sP3qMo8MjdHp9fPxTn8SVG9dU2JQFpUtWPSNSRWd6qympYlGmLgDja1/5MnZ3tsUAIRtOMs+DgYC/qzduYOPyZQfYBta5n0rL85Y+QQS0ec0M+NmMMJVOZCF1DsD1RUHOpfkirZ+759cUn+tZQvKPnUr6eUb/DPj3e7Ldbys0E4gRQ6pxii/+1m/gvW++jm69auJJkmY3ZuvM59K2LAIMKkhzvFmc5z2J0+e0h0K+gOdeelnSR5J0pUcnJXeZ7C2SgVtUcYJ7Cq+Ze4z3HRRIF4vkT0Qgf57pMJufzrOVSaVvutG9NAauWLjuJ4Fc+RW1WpKnNFDaMTh1zUnEEmQGZZQYEnjIF0rI5goqOIvR7DqDyfJi4rywUFZxmUzSaRc0ZbzDUAzcUtkAXBaqrdhnYDOvi6AvmV4soqgZwTGI+T4sOhLA/Y1f/8L3j4E7F2+0a0d48MZXEAvTKC4tIZ0nwzWljmd/TLmWG9t7xkN5WNMviSziQEUByJdzEk8gUyggyGTExBKowM/kZAw5LyU1Xj1RUY5rnMVfAuucP5wzHEsWmwTyxWPybDw6PkGhVJZ3LT2JPJNdTQVjAz1OT2sChtkoQtkxyuSSOUX/4kQ8UIEqGrcwGR8gjm1UijsIA3bBkxk5MfYFWVfxMaKEeYtKStlp78YIcsToi+i6wL3vPK9BwAtliynXTHIoxyRuvu6S8jZZY34WSsNqDrGwMeL106+XIK1rTJiqcJyLNVSYoFGxKTLo23V1O4qrU4KZNRI5LqDOSYK4ESWfxUig3Dj3BPOOJ4BJCdlOt6U9dzS2eWnSClwn5hctf00WwBxTyeSi7TrnQwt/dngWzzR+sVb5Wbwz54krxo48kkc4rRPI5p7iGELcf1isjnP/oHxgSvOKha9eL47Hmyc4Pqpj0B9p3lBKLswkkA4JLNAfMIl0mCBxBdR8ZaGKBUrKWRKY5u8I1g77SdSrEd7/9j4ePaxhMjJmqTXd8QyKoVJhwSVANkMAl8zcpM4dgsGUI+Qc4v4RxU0mutueYPNeA/dvVzEYEAgmEE4Wn05SQdhkNIdhArkMsFRJYX29KAnlOLUhtU+ZPx7Hp9UboNnumSQ25aXdOZzm3sNiLzJITFLAiAyCMsoLq8hki8gOkyhujVH61gRL+wu4XngR+XQBndomup0tnE6qaI67YuB24mN05YMbYEwJ5TjQGLTQm7TRD/roFSOUXrmM7I0VtGIDPNx8hL3dbQxH9LSDYhiym7l3ssjLs5SqAifHJ2IVEBglEHD/3j0xPuktx71ld3NLYJsBLj6WigQMXbt+DTeeu6H9lUDYW2+9JVDV753ca8hWWVtdx7VrVyX/eHCwr282yvB3G+sbODo8xKNHLKzV9T6rq/S3u6F9lyoaD+/f1zlERhbPbPpZEsTl7wgY3rx5U+Au97EdMY23p+As41IyXbkY2BShJggH+JGtY3KAxh7xZ7xvCPTxivwQHbA836zlz/ynWWQoFiJTR3sLJRfJH2MTzQRdyQpD4Fo6Rd9XSgzTlzyGBJKS1OyTod/tIz6KC9jnd0DhzyGlbyaIekOkJBvP9WsAlHy+xbqldDJlGilxOUIHffSTEyTYgJUJEM+mkKbXYM5iOO0lcbNPIJDMGILNm2wOMiURa5AiYM7PRUCb56bksRmBcr+MrMGFXx7g1r8VR6WVE3Ce8D75xjjOI46pKRWZ3LXymTkg3Cvl0P/R/m1MYLJ2yUrj/WRThYrGBIrkhz4nnexiEY2LFECsAcfsA4b6LByDw5M6vvTVb+GDB9vzqeL0398NgPthvdvuBH/i9QXgvmEM3O8GwL3wAud+SXCJYCcllAlUsjBdqVTwr//Mz6Db7WBre1Mg2Xng1NcErEnG9KCmpkUs7Kt5Z2C+wV0yHE2OmXGSf65vbuL/ewCS95N7kBjcLhbmfaIMr4H1Z0fO338P4HoJZQIMBHBlmVEsYmltFfnSgsldOgauf08fu/E6eMY3qTbQbKLb6ggkoxIJbSFKlTKSWZPhZAPYZDjGye4h3vnmW6DQLkHF02oNE0oIM38Cm14kKoq44AQ2UTDOJTBiTdMmemGxrwBeHbHWbDYPlp6/j9qN5gBcH1v7NeUfP59P8B5wjUpCmedXjA0UQ3QEtpM5b81tUityubEsds4xu2fX5QBc5iIxyOuVwG3CMXDVYEK5WAK4wwjDVhfJ4QjFdAo5Wg+wEVWsY0omm8wqIzQ2hyTZoKEGlQQS/H/OAf6b61eKPbPcnHLwmXSILOcNwSHr4FczYX8yQiPMIv78R5G8dB13dg7w7dvv4fhgF9XjPX1u2Wowv4+ZNCxTcjW4TEZIRmNkggSWFzLIBT7OY9xFUQOToTapI7t/4hEnAiQpWR8P0BtMxKAlsDNmvBYlEcU5h/JIZsnqXkQQFpHK5pDNpVFKHCA5rmOxkECADmLjroAlXmZ3wH3I9qJunw2NBHjpOTXEiPHrOBIYyzVJiwBeVSGX19hQyYCKI7yvnM+Xr1zBg/v3rdEmFtNjOHbevoY5DveB69dvqvmSTXOM2eh7+ujhQxzsbiEdn6CUSSOkOkI+gxV601+5itLyChL5Ah4dVPGHX/k67u8d46DRRrs/xsLiAlZXFnG4v4t8tojYqI9x6xT5RCSVL9q7yE5kYjEk14bWEdcU47N0iFFAVYgC0sVldBMF7DR6OB0lMIgFiOcKWFwq4/JiEc9dXsYnLy3gJz/2Ik4eP0Rzfw9Hmw+AYQentUMcnRygsHoJtz7+w1hYXcJp4wTbOwfotCIsLmxgdXkV6TBALpNGKohh69E9vP/ttzDsGROVsTd9fRkPMUfgfWnUrUmcy1s1COUQ1gwbMLZKh+hRQpqNWZo/Vrfj5+Q+XC4t6Kxs97poce+k3DNtPbhHsvEtzOMjV6/hJ3/kR/DiC8/jxR96GbnFEtrDHn7zV34N24+31GxK5i2B2+EoUqM+G3Ix6CHebSIYDpCl5HkygWKhhMXVDWxcfx6l1Q184/ZtfP7Xfg39KIGuwMsIxUwSq8UQwbiN8bCHIMW82ogKs3qHtXKYFZqztCLZVWDyBD3N2YHAXCoU0K6Hm53OaaeAZxGWvUbIpuBMSvLNz1+/hj/36R9HobyBIPv/svemMZad55nYc8/d96X2tTc2V1GkbEuWM7BG44nHmckYSOwEifMj44zkGQRIgHgGmPwKEAQBgiy/gsS2xpK1UrZkW7EUa6WpjRJJiaRMkWwuInvfaq+6+35v8Dzv9917qrqaTckjxcl02SV2d92695zvfMv7vs/yzuHy9T20BhE0+D6pFDa3thC0Gij0mkg1d5Du1xAdDxCwtnTyBO5/96OYPbWKdq8jwg1I0G10kA6Scu3KzpUQn8kq7z2o1/HRP3oMz33vB8r11D/Ye3JI1BOR848RHpPIpPOyTM5kc6pF0AGrVKqYCpcxTyRAZX5eva5/dOEN9aZmK6B//I/+Pk5n2Hd8+nVc7fd29ePw790FcO8U5dz9+U9rBO4CuD+tkb37vm85AlubG7dKYN8CJPNv5gvhkwD5KKb7Nt7jTo/mrd5CH+cB0bd4o1vf4/BSO7rwGAf+yac+AW+h7A+TMBDqixKH2LdHruEocDodtymAG2ZzWsFnarnmAS7+Xvi9TEt7WIF79PbDycqtAO6t4Puhw9EdzuFD9BCgbBysSVLpr0+Pw34yAagP/cwVao2XdvzX5MqUzB1vV82Sw+2+zHrZK4TsvzZNjEHOQohXLfj784VajZMrPDGBkwomRZb99PM8+G3j61S+IU9nFrup6iSjNxoZoFRMI0OlDwZS0LAwz8Cn3aXFGy25OBJRDGm1ItsRs12jGjOIpdEZR/DB//K/QipXVACkPo38dkl9eP7x37y6QaBASDHr790XDqSYdaz98HNWod998bWyS3PWe34cGKyqkOAUtvx9Fn+ZAFH9QCCQPwsrC2we2AzxgKy/Rv6dCbVe4wpZvheTf3bh+/SBsi928L8efAoXRrz6l0Dt7s4Wnvnuk3j6W9/Cwe62MmOxdtlXpcseK7SFlckochwbFq3bTfTHAwEwUjlT+SGGbgqlQh6VilmRkela77R1zzPzC0ikqYD04xsgQ+tFzgsm5er1aGpL2rSZHbapMFlkX1xaVIFSSk5nbcbnJJUwe6X1uiqMXLt8RcH6Iz//KNZOrqLZaqPdMktSD96qX6mssbldEGRMCswkAP31r34ZN29cVWJuwE1XfU+isSQWllcwt7gkdimTExaxCVByblZmZlS8ZjLD58v7YjFVtlRHnp2KjIcYqVOlzeE1NbXn5lzjz/j8j9vT/Pv5fcUAIAK0ZoOqQtSgh/OvvIRvfe2L2LhyEb0+i242ucIganhOMtFiwXVCPJBqmWryGO659wFkciy60kpphHavLxYwk1AWOWg7xqIai7Wci9a7LIJyuSIb7GajKgA3n8+5Pc16C3p7NjKCvVrR+uEYk5/FUiW8DhTjc2rUa7I6YzHfioRWoKGFMiVxAe31Emmba7SizhUEwFNFzXthEsaiLYv0JItIgRuJ6Pmz4Kd1Fg0E0s+wUFcuyzpPSiNa78oy1IDwer2KVr0uS2dvR+3BeRabf6oA7pEjrLG3g0t//TQS+Ryy5TIQT6kPte81NAEHXTDAwvloaD222DeIRTcC5bSwJcApe0z2GncqJX8uS4HsbI5JwuC6oKKe41c7qGods+jAcWq12+pRykIFnzGLXCwOZwnwylLWQFQ9e1rRda3vHFW9ZOZTrcseXrwWrkOCqdFRF8F4F8P+ZWRSG8imryLAASLjPmIxghoE7wOMgr6BuHJUIDmB/01oTQv4pAJN7QDM0pDnHkE0qsJq1QPZ0xGYoENAgz0n22bryYKmFTVtzVrbbSs2aO7yjvyzcf91+Km9JnTw+/2N4LUUtu4EkH0s56mKAByjvsBKwjS0eyZ4yzOT92B9vK0flp0RRtTgPXHfl3UZme9dK6KPqCbT2U3ihvV7t99yMYscQMz62VRwbs/2cYQ/pPQG0ziH96jSpStC0ea53qSCkIoiFqHt7ONrVKjir7L4od5uAFt67u42sLFRRafFah0Z+TR1CJDJUgFJYIHnvqlvgxiLzgTsCcokZV9s6mPuHQn0OjFsbnTwzHcuotfh3RGsMrA1Fh2hWIxhZiaJQp573gjZdAyFIpX6GTsbOSc4PvqmReMIVy828Ma5XTQa3CtM9SeAUopnWt8FyKRjyGaAOQK4ywXk8nG6vDo1ONWJMRXTGu0OWu0+Ojx72z10Wl2BRCRGpeNpJCJpBMMkIgPuPSRDzaigl4ukkdkYIX9uhMVrJdyTvh+ZZB7VrYsYdjdRwx5qgyZaGKAbHQvA7dBeOpZEn718+y0BuP14D410H6WH15A9u4BhNobt/V1cv3YFe/tbWpPzCwtYWV2VwofFd4L821s7ONg/EKGCalru0QQ/ue89/M53ag89/8YbuHz5ss7rSczvlJhLy8tYWV/R+dZqt/D6a6+j0aBtsbmbcJ1XynNYWzuB2dkZbREEjXZ2t7G3tyP1ZblUxh4dM65eFYBLBe/Zs2elqOV1kFhz+dJFXLx4cUKSC6vSuDfz2glAE2gmgMsvAtBcQ9vb23IL8I4Kk3OS88vZq3v1vieM+QKmv1/b2YyE6YmGnoDnc5NwXsL3MatBxmG0Hu/qnFHowoWgs8l601tf2JjU2rboKBUDuu0+hr0RgnEUiUgcyXEc0YF8mBEZjBAdwr7NkJQ6QKcmIXhr371ghG5kgPa4h358DKSjCJJxgbjZUh65Yt4IE4ydBaiwNYq1/OBSIIDLs4B7D8Fvgq28T8YEivno5MI+7bxP2sc7hwf9zNtRu32HQL71PWeP+YHOYZ932vM0cgX3sPAY+zHXv9GalXGcSCt2rlFd7gFfunBI3edaroQBKp31LMxTZUWHEL+/RyKy1eU82t6v4+vffQGvvXnl2JTsTgDu2wNvw289/Y0fF8C9UwHYiucWe7LvNYvS/P7l970Ps/NzuHz5IqoHU8tVn596K3EDb22X9z3hCQQxvuLz5RzY2dlRDurzFU8OCq9P/2evhj0KzGvucVN1vRwna27SOsdIUpxr/HyBwA7AzZZKKM/NIleqmEuL64HrXZB87M3P5L7DmIZ9cFuNpoAPzp1ipYzy7AyS+YydEUNg2Oljd2Mb5154ST3M2ZKCY0WrffXAVcdEgk9sM8QWEWqwKKWtEXvdyInEa4Ro5aVU6dnheWgvDf9d7heMoZxNu88rfT5yXI2G9+IBXMaCzNepkKOFspGqjdDtgXU7PA87R4VzU6tFMSYZMjJBmoQO9Qc2C2XmegTdaH1MMemg3kKU7RJ4xmtsCHQHcgzgmpf1NfdORj1c3+6bXCj1Mfc9WCCqmAAAIABJREFUNOkAFaeKjzFTIJ+VOALZK3NfkjOMCCpj0FuokUyis7iCXnkeVw/qOH/1Km7cuIYWnYpIriJJUPvYCJGR2TgznjMS7EDxx3w5gWy0p3BjPGQ+y/nNO+Cn6GnY85TaNop2f4xWb4zOgD3FXesOxWuMcTKIRHOIxkuIpgqIpYoCxQjglvJ1pII6ZvNjJEc1RAYtdHtt9AbOSplAIV0a+l0RYZQzsY0QidFjGw8DFkk4I/HaWhaJRJPL6exkbkQlLtcmc3veb4pWziTVjEm6yuh8ZpxPklSlxPO3hEw6oxiVJFhahR/s7uBgZxPdJl1wogKqZpeXUVxYRKZcwUa9gcf+7PN4/eoWupE4BkEUpUKReCRSsQCVQgmN3U1EWjXkE2QTkFBNgI9AN8fYnoHAW6YOjEfiKQyTWYySBcRyFey1gL12H/OnzqITiaM9ZlzZFclpbWke71op4Tff/168+r1ncOXlH2JU38NcMY3xsIVWq46Z1TNYPPMOJEs5jGIDuXHtbh4gNoghz7NoNJKj1InTJ9Bt1fHkk183N6BRD33X91Ykz4458tSr1opJ5zP5UzwXGeNlnRMEVfq1Bqq1urUVc/1izWUjhnQyrb2Yv97q0kZ5YL3pWScdDJGNRPErv/Re/Mp7fwmnT53C6v33IFpM47XXX8VX/u8vY39nT+ROe98pgMtcLNLrINZtIjUaIu16VpfonnbiDNZO34/s7ByeP/ciPvzJT6DaGaLPeRvluopgpZJGLjZAZEBnubRyDOaOtk8b0G6MUEeT9WId534oVycH5La6fXS4f3qBhNaH1Xc9+Y/W67TMni3lsLQwj7/7/l/Fwsq9yJRWcPHKLoaRBFrsfVsu4NqNDYxqDZT6LcQOriOobyIYdhBNpzG3voYzjz6E+VNrXKHYvr6BvSs3MG52kY4kdB6U1hZQOrmEcTzApWs38H/+3ofw5hsXlHdxz1HMwf9TomfCF7YFISExyZpXNKF8l0RybuWMYbj7kwi+vn4SC0vLuHztCl585RzShTRKMzn82q/9Ck4m2of2+LsA7rHh1N1//Fs8AncB3L/FD+f/z5f2kwK4viClYPtWTNCG7G8A4prC8/YjbzW1ozDy4dcf/x4hdejRt3e9eT/z2CcnAO4kmQgxfS25mPa2stqkva99piVt3tLW//sEWPXJnisMhhn4/jUC4NznCKh21sL2SU5B4z7zaHJqw27Xd/QwtNd61ehUXeyHwgqRZrt1FMTVv7meNmFg2yczpkCRTNYlYMYimyY7Zp8Yhp/D1z6t/dr9+uQ1/Jjst4+fGC68sHnhxtYXiqbJ2BQQ9wULfy8ac1oWueL9LdPDPYcwgGuXok4Yei5iYjMpHPWQjEeQS7H43kOWDMZsCv1hX2oCBjgMLKlCYY9ABuy0FzIlYke2cT1E8T/+z/8rZheWBNKkKG/xya27OA+GhQsJuiIHjHoGsSmeDHwxgMDAaSsKubnr7NT87xPAVfHJM/JdPyfP8PcWeUyCaEHD+c7kh9dCgI/jpMI5QTb1+/W9cB1hln0jo4EsAVUTd4koA3eBHJPejIdZ9h4E9tfpQVzfn9L/u1nsjrF58ya+8dWv4utf+Qo2N27KvogWaZybTNgZUDPcZvKtXrSpuCwDIyxACJs0cJ+JNe3yeH0ETEpz81i/514sLC9pbKPxuPqjuuGSBTL3AbEUE1RBGUmDilEp3FxfZu6ftJ1hYZWPQpa6AC5euqxC2erKksaH4BFtBc+/cR67u3tYXltCoZQXiMjiA581k1X+Dr+pniSblUG0sbWH6nn4tS9+Aa++9NcY9TpIxKIGFtP+NpXB0vI6ZheWxcYmCJji/cYTSobJpEyn0ipuEGjmeyvxFTBk69X30fIAricS6F5DtonhteWfJwvKvnB1mFhg8/MogGvFLmPQm4XyiC3qUN3exF985lM4/+pLaLVpJwkV4zzAKntoqYj4SIx0wXlofQGzSszZr4dJzekz9yKfL6pIwn9j0kWWeGVuTs97f/8AjVpDKhxZYjWbWjMEuqlyikQIHnW1JjSvw3aiYhxbP02uS+0BQ5aWWRxhv1UWTwnWklzeVzGt2awLeDN7Q2Pt8zmxqM6et+x3FmORm3MgScVQzoBa9zx5HY1GU+QMAssqIvfYi8z2bc+opQKXFsrcd5i8+WKj2T2P1SO5Qxvlrin0/XnBZ8xn+FO1UD4Sb7RrB7j52guIEHilZaos5Y0FbGeIAXGmSDWQbxQhYYZqEGfXJ4KRjOtsD3cnuu6LAIIsuJzVtWoSY1f8jpoySX2Mrd+y+ttRQUO1FO3jtY/RwjeuOaPrYEmGub5TWA8HznZzRLWKMZtpdWkAulnixcYNoH8F8eAS8rk9xGMko7Rkecf9KIimLOaKkHhC+zyyuyeon4G5pKlwzhGEJRhL0geV3bU6qnsHONjflw0y558ILr2euRWQzU6SkdaOXZ/ZCJvSl3UHQSPCNm1vswjNgBepxZ1a1RxIHJ/bKc41/Hqu7hxV/MECFln7jDEdYCsQl8+QxTi6F+gyzWLOAYv22fatPryul7sRXMyaVdZtTi9lsZIVX3iGmQWlA5Bph+5bWvh78vchOzGzUObvq8ey5sIITfbnJYZHhw3XM1dWblTxa78d6TGw4Ef1Qqs1wPZ2HbUDWtKZ0wgfH1W4WSr/UgnEkywGk/zDeGMgBrwpRal05dy2dTgeJdBpBnjh+Rs4/0bNAG/Fr1YETKcDVCpJzFTYBxv6e7GURb7AYmpgLQX4XtbITr18b1xp4Ucv7WBvt2UKISoZ9WC4/w5pQIFMJo5CLsD8bBJLS3nk8jEBzgSCqcbh71CBIwC3Q1u5kfqcteptzTkCuFkWcsdJ9BuULdD+mgW/oggllVQBuf0Ycj8aY/lKCfcl7kM6UcDu1kWgtYnqeAeNUUv2t8NUHN1YgDqV2WyzQJvJcRf9SBvdoIODWAuFh5aRu28ZKKXRxxD12gE2bl4TYJrPFzAzN6ue8JyH2XxevSCrBzUVIkna4bxikZJuFGtrq5oDm1s31VPWnAk8OGFApiz1sxkB7wRtSdgg4GexD3u/VbC6uo7Z2XlzABGYQQu+ruwa2eeWn8femq1mS7EVFf0PPPCAxkfnW6eD7a1NvPzyy3o9n5GcP7gvOoWfJ9h5sIOxwsmTJ9UXkErdjY1NnQ+Ww9gZq7XBQq2KtdYuwMf14VxB57xTj3jQ1p95YeKrvxYP3qqnughn3GdI6uCcsb6JjDNkSeiKhgRhE0Pa1I4w6o8w7rP/4RiRIQEl9nSLIjaiTbKp/WVJKltS26O8NkajSwVRMFQf5A6/gz4GVJ4nI1LdxtIJZAp55EpF50YSVxyo9anw0NQoOof5QQ6MIrDCcfbWw+pXmbB4iSDeiPfI+JPg04g26QTbGFta7KaWB64WbGmg7VEidvkzw8XjPrby4+3jLH/mKDcg8Jew2JDALfdv9QJXDuD25pDCUM9Hz95UkVRQ8b8E0H3B+vrGLh7/9nN49WcG4E4ybPwXH6AC97lQHj4NCo4FaydODxZ52pydRqHmiME4PSHL1EwuI2eb+x94AA+/82FUDw6wtbk5maP2TJztpf7ichQBYARxrbUHzw4fd968eVO/LzcUqU6nqs4w4TYcx/v8bgLwu1hMMaLPcWWb7OIblzRxftJK1+ZUWv1vCeDSOSZfKqt/pilwByJv8r145nG9EXDs9TqoVauoKr4lUa8n1RQJI7Pz88gWS3IdUpza6WF3Ywevv/QqkmxZQReEZtXiWIGyBtja9/TPBKVsj7Mv7TOhOc314ZaTiySmz99+g/UGpw7XXmvv4ceWY2I9J90zd5o4PgOqA+mcoFhwbAA7LeSlRHU1hvD+bfGBVwl6krjFCza1AgTq/cpWAAGSXP9S4fI5WJ94gqokk/TrLYw7PaSjUWTiccQd2CtqmnJCfhPIZU5q7Z64a8XULsYUe/pE18/VT+RgCCQJ2scIFpty16A/NpWIoJFMoFYuo5HM4vpBHRdvbEpJ6vt1m+KZcQxtrI3owhYWzJOCgGdeBDOFGHKRrkjO5n7iYjGJKSKybO6OAzTZr7Y7QF/xGZ8DFbeOPAjrvR0EzIlTiARZxJNFxFJlIJZGOpdHOhdBJdfFbK6F7IitTmro9droDMZo8Dmxn2qva+cs5zyfI8F35iIMHQYkJ1vuxLWjfc8RiqjAlcNSmcT4iPY0uc5EolLolgslkQx2d3fk1lMsldS6gGRN62dsezTHl2uYtQ8Stem+sLe3q/2ZNuUz84uI5Ap4c7+Gx/7889ipd0QuTedz6Pc6yKWTWFmcZ2KP7WuXkR5TETpEMOzJ+Ybq2xHjLAuuHcM9hmg6i3iujH48pffcrbXR7gcI0nksnbkPieIchtE4DtirfNRXf/jFSgnve/QBRLavovbmS+ht30R80MfayjJKpSJSpVlECmXkZssozhSwt7+DV37wQ2xfvIJkr4+ZfBan77sXJ++7F+1OE9///jPY3d3CAATJGfeSIhBBp0sXrIYjo5KAzNyV5CyLhzh+jEdIgGccTqUnY3Fzx2K0E0g1q1oiIBIsAc4W8xBZlAcgnbqYSePX/+G/h3c++AAeesdDKCwtYhQd43N/9qd45eVX9N4sDQyovGWewzPM58y9LtL9PtIkW9A+OU1ngTksnjiNtXsfRLY8i6ee/T7+8KMfxX67j7EcbAJ2UcBMNoGlSoaeH1IWcw5yvnlhiq8pWnZjOYz2eTt0LPZgLWc4QqPXQ1VqXBJLeSab2wLnIXsBGyBMQkhcNsqLC/N4x8PvwvzSGVSWTmN7vwMkckA6gvJKETdu7qJ6vYpMq4f4/g3EapdIoUA0mUVxZgGrp05i6Z6TyCyURfS79NKraG9VEYySiBfzKC6lsXbPKmLxLJ56+jn8wcc/hVqjZgmWnJtCwhrXNoqxLOsksTjriVZziHI9SX2f1K9WZmZx/333YmGugnOvv4YXzr2K4kwJ80sVvOfnH8F91kVkuk/fUri/s9Mmf/muAvfwON79289uBO4CuD+7sb77SaER+JsAuC6Gfuvx/AlA3EOL4ZiV4cFb/8HH4ceTX7vl90NAa/jKvWIEwJ885hS4LnG2A3iq7NSvueTLknd3QHsozMtOjoyMSooTUHb6Qx31IcCUQfPRe/OHuYLk8RRcDf9e+OPCINdxYMihWw+Bnb7Afbv3pf2YjyW98sTUHUcP4be3pfmAx4Y0BK4fAyB7kOjHWcBHGbgeyLVi0NSqUa+zCGVafPZI3KHg4tb7miTjLgRlEkZrGc4KWiHGIgPMz+RkhcJ+ZuxvqN4xtBWijSBZ9j0Wx62fD1mJkWgCg0iA/+l/+d9QWVhQMMiigvWVoZrFq2WtUO2LNrxUAggCEdw9eoayimNSFhrT3Nuy+XH3BQX/7NXbsEuw2YoNnh0eBnD5Z9kvMsilooxSVlc05HV6ZQWLAgTL/LX49+N/WZRkIcBUxGZlpuRzMh+sIOJ76PrrDAN6qoa7LzGBZZlLcGaMjes38NUvfgmPf+Ursh8kEGpgi3vm4g2TIc43GCvRY38O2kK62owSCg9QJjNZ5IpFWZElMznMLS5ifnZOoDXvk681CzwDVGlPwwKaATeWUIaBPI6bCkeFgtnj0Zaq38fnP/95MRr//X/0D5FIxZ3Ca4Qb12+oAEGFRzpj/YLDiupDBSzLbQXAMNPgfPz641/B8898G4NeQ6pjTlv+mD11VtZOY25hVYkUwaNsPqdiNYs9nDO8R14bAUImwlQVstAqANslyt4Cmf/m96FpAWoK7uijQ2pxr07wPXDD65zP3D9vDxhKASSwzIirBHCpqXv93It44ot/gZuX3kCbvW5AxTBts6xQo73GMWalBKBKQMqXhPrGMqHq9gZIZXNYnl9AvlAUmNamFV5vgAztpJeWUCxXNIWMaUwlJ9U2HSWKfIa03kqyQCMrSrOFpnrWz2N7LrwassVN1SiVcK+LoexyrejF+1WP1N1dkR1YuBegOKJiqa+CAXtkM1GiapZKGyZRBAtpacTrJ2Pcr3smt2SO0ypQllTO2kpFwCCi3y/PzKBcKU/ILGL9C5y0fWpnZxu9bhtDriUHVJgqz+bitavXZKH88svn8MEPfhAf/MAHbrtth/d9ezh32OGPAriNGjbefFn2x2OqU6huFPBqagUBTgJzHegowQTPUdMmqMQlpQFLVkzF3V7iiVl2+Nr+R4DPBBn2bATCj/Ws+IwIrnCci3z2JDuQNc4bckCygZkGQpolMJ+vWejpW5Z9VtSkSpRry/opDRAM9xAM3kQpdx3p9AEQ7SKI9WVTK5traTB47dYLlkA2iRgaEwfesi/qsDdAT8rHNlq1Bprsm0kmfLMtMNcXwkQUGPZFHqAql/PM6sO07TSF1ziwoqIRUqgWMXKKjbmtdQG9DvSWdadsiG1v1ULRc3DFWhdMMMbhlxVdiGRY3GNFWhaFTDHd7Zm1M4uvtLkXE1x9b7lnmUp0GjsRADHHB3Pj6Kl4zW+zmh+qKEqQxVwuDKCmZeEkbnMHghMWTIBoT6gwZTHbIXCtcAJRDW+/zzoNVfwdXjd7nw8H2huCOM/WMWrVLvZ2m+h1TQWkPrPxCBLs+Sm7ZBbYxwJwCdrziKQqiiQbvoaKpwiruIhi0Evg5tUenvvedTSafRVSdPbwDEgCpUIClUoKuWyATCaCfDGJUpk932ng5/Q0kZEVm/oBtm90BeDeuHZg9sksLIq5aGAy99BMKkCxEMPifBpLiznkCiQhcAryLEkKwOW9N9tdtGnXrX7GPdSrtDNvI5uMI5fKY9yNYX+zhciYil720s2jmM+jnMqj0Mlg5moS61fLOBu5B4XsLGr1TQwOrqHW30Bj2EInmAK4tdEAnUgAYuntURuDSBu9aBeNRBeJMzMoPriGYDYr0I6uG5s3r2Njc0PriWNBmz8S1BYXlwTc7W3vYX93X/NFy9qBOFwPBFp7QyroaZ8P2aELJHAWe8YpcLb3QTCJ07geCIysrKxhlnaFSRL1XAnQxSQkAbGgfP3aNexs70ysWBcXF6We5e9zH+b+Q/Xb+fPntcfzLOZrCPBy3ntLXu7RdAsgucfHibRb5u/cvLmha+dHk+TCM60/IMhj+ySNUFWYdMrNyTp38ZoBuK7HakjdGY4HvHuSJxoynmGsaCAv+z46EhoJLG792dKLyIY02Y2p3yYBXNAimVXfYYRO4ghGAYIRz6tprue4IZN4TjV/AkDBCMPoCL3YEN3YAN34CMPYGGMCLtk00vks8gRv83kpTczi1EBg7Y+Md1nAJUjj1Kz8swer1SeZEvsx1531yVVvZYI97AsZI6jB36d9NnuekhBnCkuL2QzQUWri4ikfQxs5c5qvhIFcPVO57JAAZHuQ+tmLEDQFcKnQ4h55FFzXmSaAzCmvCYi4Pu92/8CV61v46reexatvXD72wP43r8D1HxPBb3/gn+PZZ593xXFTPE3i/6N5m0Lfw0HD0fyWZ4zPrfLFAvjNf1tYXMAjjzyq57LpiQ2hfHn6Pr49kuWQBGD4RSUlx5LEvhs3bkziZB/7KtwJ5bo+lvIkTP9zn/NZyxLmRlMA1wP3kzqFchiCeFxDKdm+kshHd5JCZUatHOisw7OOc8jneL4FCoF9rvd6vYbqQVUArlrw0Io2l8fs3LyAYPbhpOq8XW9h89o2Lr1+HinGHYMD9DsHUnGa04wHakOuWMwwPJjrHpwnC4j0FSri365GwDhHBE5Xm/HrIkwalQVzqD7Dj2KcVm80nPOTgcCMBcIArgdsbR34uMMTcqZ5i/IXgbhG4mCkRnAzI2eiADwlYyKEWT/cCMlkzTYivSFSBFujcal1OU9IgtLux/XoiO5Swbr1xt+1uNbI0Iy/JBJwwDTjVjZkinMvEfmP7gVsqUFXliga8QS2ozFsdnrYqDaw1+yiQwLMcIw4P1896nnmc0+xONhqPXwiA9lgVzJRlFM2ogJvjQIpAJv9RpkftYYRdKksFEGRz9/IDgpoSKQJmN/TYYD7XBw0DY7GC0hnZzCOZRGJZxDPFjBbHGAhX0M+2EOkuyfQszsYyvFqxB6esrzua58TwdRZvPs+7OPhQG2PuF6UJ7InccxILHQuKZZLk1zDW9bSOpwW/owTaQVNwjPjwUw6bYCts7lWW6FMBuViAeUSz1DO9SEq5RkR8BmfMo/qxtP48guv4NkXXqKLv46q8uwsWo0D5LNpzFbKaFbr6BzsIYkesuxxy1YbpnuW/TQJcFQS83f74yiG8SQiqRx64xgavQFqrS4QTSKWLiJTWUa8MAsk2R83qvM7m0shyJVx79oiKq1t5PauINuqYdRoKtans0dxcQmpmVmkyyWUZkqar6//8K+l2I23Glgol7B6+hRWzpxWP+0Lly7gxZdexICuEyT3gDHvEK2uxSDsn80vOk3wM/il9e0cnLyIwMfdPi+ierOrvrE9pDIZJDMZHNRraLbbGk8pzAd9PPLQQ3jf+34ZDzx4P+558D4k0mmRTv71h/4A12/c0Nmp/sE9cw3idXIshsMe4gTYxxFkSapjjSPH3uCLWD59Fiv3PoBoOodvf+c7+MM/+ihq7T4iBCeZU7A1WnSIuUIWiRjziJZbtySLOfKWetva+Up7ZF/KNcMeqxWrKzjPhEEf+72O4mFRP+gapf0jgmTcbNRZAyQpo5zPIJ9J4+Spe7C4fBrRbBmpwhwagyjm1ucwf2IWB/UWLpy7hsheF+naDmL180hGmojF0sim8piZn8fiPacwd98JMj2wceEqXn/uHHYbQO70Kh78+VWsVbKIDxL4whe+jk/8X59Ht9NEXK3tuNccPnM8KV0uUXECtxRe0PEjiWQ6K8IG4306+8zPVHDfvadx/vJFnL98FcVKAesnlnB6bQmPrhUOxQ/TMrARVeysvENN4C6Ae+cBuvuKn9oI3Klk9VP74Ltv/G/3CLxdANdvqtON1IMf/wbGLxSsH8J7j9m0b4E29Q/HvNC/52HnvuOrw6Ff5x//5JOfwJ889klXtLO390Gy7tZb5tFy1zFxw6NgimRb0pZ8GDAnqypVE4+/Zl8kNC7a4S9vQThlpLrixDEAuQc7fGE8DOgcB8weAjkdWG2Xf3hb4t8Cl6joaHW3ErrdYyfDLQX6I686jjHtr9P/zP/XFxre7qwLv7f/swckPQjqQSRv++bv+lgm91tcO8McFjKtvGGFadqfRCN9zJVzyKXj6LD3Ipl7I6DbGaDZZN/MzsRGmYXDeqMp9lprMMR/99//DzhxzxkLjFjsdeCfitQOFPRqiEmQHFIKi4XsgFsPfPJ1vHffi+xoAc7folcuMSHyxTexKAlKxeNK6nm9YnCq6BiZMNR9AYKfzSIWwUP1AHZqqPDzZAFByl0xwL0CIWyV/fYBXEu4rWBgzxnYvHkDX/vSVwTgbm5u6rME7oZY+UMMlGiLAxoEqJQJ4DJhM2tQrQaXPBdKZaycOInS7Bz4Z37Teolj4r+8EpHFXCoirShhbGoP4IbnMpny055XAS5evISPfOQjKur90w/8U6yfWJ1Yr3E8p8W76YQMr5XJ3DVaqwBCKbBiEXzjr76K557+FiLDLsB+oLTxRURB98r6acwvrGEcxFTwI4BrBdSpupaFYN4XC9sewPXkCm9/HQb8fYHYA3zh/cAXZzgW3kLZA7hHCzfHAbgiKrBg6gBcstaff/q7+MZXv4CtK+fR6za1jRHAZdLEhNHUcs5+mMUVPXezL06ksmLtsxCRKxSxODMjS+FSpcLmdOpfE4nHBd7y3/hsVUzBWAWGavVAlltU7TLppjVtsViQnTLH36xcrWcO+zgRxGPhkEpcXpIUEe0WBt2O629F0NdsJfd2dsRs1rOnxXm3hWazoX46VGmePH0GK6trUuTGpMBOCsAtsMDgyktcX/x99dVLJfXepigTlC/Akb9bnqmIeW59sg0I1f4hcsFAAC6vk7a0YRDez/urDsA99xMDuLcLiW+NO1qNGm68eQ5DAm6yEmRB2grbLGQKRFOvQO6fDhClKlJPnbxuR+ag6ouJtCdZOcDApZDW69UVtHvDvgqBUi84tSjVyM1GU0x92qipJ60DjU11araAtg8bYGwX4awEyWIX0mafGNE9uFhh1EF0eBPZ5AWUchuIx9sYqXf3SACuEcnMXtgCFiskELxVca1HgHmATpNq26a+23R5ICGgbYQBkwQbQmofy7lhVnVGCDJSB4uLJhscS+mrPc2BGnr+zlbULOKdwpzkBFnHU5FqPVbtyxVFCc7aXevyPYCr3loc96FTuVJRO+Dc76nQRgJUu92VdRsZ4OajQADfrL+116qPsRFQ1A+Wa5WW0OxH1eui3mzIVrzFwir7TpHcJMCRxAqqBgywEhhsEuMJcGvbK9Vq1iOSr6c6mGAtC0gyUtO9RtAf0taO/Tz7aLY76ulGADadp61pVDb+u1Th1qjC5XnJQpB9Js+idIZALhUjPL/p7MCCZMxs7tMpJKgapL0ygbdBHK1GAi+/sIGLF/dk58xnSjVQOsX+2OzXxlYHAbJZKkxjqFQKyGTTKuBSgWvdQWnnHsPBzhA/OreLC29sISpVCJvx2t2zty5NFJNxoEAAdyGD5ZUcCkUCRwSqeJakpP72Lgad3hC9/gj1WhsHu3X0O32UMmmU8xVEhgkcbDYw7LPPKYlmSdBKLh0kUOhnsXRQxumNeZzprmOhvIpIYozO3hXUG1fR6NbQivTRjUfQDEZoUMEapY1yBP1IB+NEj6If9DIjYCGD3KkFREoZtIcDHDSq2DnYQbPd4gCjT2VWr6vi7SwBi0hU1ny7O+wFTIeGJIrFkkD4arWGvf1d9Q8+ffqUngcVsLQk5l5r57HTnasXdOD2kzEKxQLW105gni0YUoyjvCW4dbfxewDjpI2bN2SRbP3lRiJ9UYVLANd6zx2g227renhe5gp5rK+tY35OlGMRAAAgAElEQVRhXtdMFSBdI1hUW1pcVPGWpAOCw1TKsHBK1R1BW4sdCW505CJhqi9rVyB7epd7eEcBH4lYmdKpEr2C07llCFzx1sokBY7NeYKkRo4Q1VBctyRTMR5kD0jBpY5cKdC2M0SykzD3bgG3/tuUtlSPTWimxr0xwq1+6LySCB5xjsfG6MfG6MVH6MaG6MdHGMUjiCZi6oVO5TXHkI4j3Ptknex6VIpE5c5z3ZPISwSfjSzFIfBjytdyX+GeQgKh7JSpjkylXD9p+32p6rh+teeZe4usPx1JyMe1+rlzmPFgtBE5jdzLb4G3bg+WjStjAv1bSIHLQjH7gXsnHpc72Gz1e7Mvolq7CqqguJdcuraBr37zWbx2GwD36aeemgSnx3ll3XLC/xhVsN+mAvdvCOBOI2c79tSnOxpVzEtwR2SeVArvePgdWiu0T+ea9o5ZHjDXUekAb5v25sDFicex4p/9XsDXhuN+Hwt7hxO+dzg3868PkzQN4J+qofxrpgDuCLGAam8W1hkHppDNFwTg5ssVZAtFzWeBDM7e2X+uzshEXNbZjC15LtarNbSbTZ1vVKvNzs2hPDcnQGU8HqBZbeL6pZu4ceEKMvExeq0tDHo1hg+T2NBf7+S/zAftBdM54sick33E7S/hPCD8zDRDBeDaPPUESBGxfDsqWfkenljMM7h/cr/kRxDApcKYAO6AibkxbaaEUf3Zr4Hpf/11WesEQxmsby2QJogRo9KU61qcQrUZYH/Wfqst1WU6GkeaRBWSsrWrWuyntSsA1/XSdARCszJ2BFh3hkxyPpHdAgceMWbg1sh+3vyOoMd2L5Eo6pEAtf4YDbaDoTpRbTAiiHNd8z65qcqCm9CzAcUE6UkYIyl9JhfHibmCag8koe/X6miTTCdyGt2sxvq8oSPb2RhNlYhGzqFbjO2FGLM9QRxBLCcFbpDIA9E0IqkiyrkRFgpNVJJVRHrbGA1bskxusR86HQxIPHW1DD577+IwUXI7cJ/7p2JPt7d6whQtkqkM5RPlOc4cfHNrG7t7+0Ym5ziMGdtYnCUra4J+yZRyOvYazqVSKBeKUpG2u10sLi2DrRIEagZRXN2r4qNf+Br22IqEZyBzzGRCrVJmKyXMzVRwsFdFY28XqWCAfJKuCLYsOIamYDbiQ65UVmuYzf0auiPGM1H0mC9Ek4imDPiOZisYJXII0gW5EUWTMWTzGbTjGawtzOF0tIPc1mVUujVEmnX0Oi0pgpPFMrIz8xILpLJ06xhg2Krhwksv4OqrL6PMeGF5GatnTmN+aREHtRqe+v4zqNZripOY6zKmIymPJLBmvaFnQyt2bq4iDWkvNIcNfunfnPW75jHXCt0nGBNnsihXaPWexPUbN3H12jURnmYrFawWS3jk4Yfx6LsexYMPP4jSwpziLgK4H/7wh3HlyhV9BtvmDvokeRPEJdmZdtsDpMYjFCNR5Ohql0woV6fl9erZ+7F85iy64wi+9sQT+NjHH0OL1xpNIEVnqwBIRobIMP6OjNDttywuJRGLq9WtSaUwPINJdPQkVucmJ4qwawnRGvaw1+mgSUU5GaGB5VYUElDFrwyJoOh4jGIujWwyqT6zD7/rPThoDVGaW0F7nMA9j9yHxVPzAs+vvLmD+rV99DauING8glKigxTdoIK44pjKyRUsPngW+YU5tPbr+OGTL+K1C3uIry/iF3/tHVibSSM9CPD0My/hf//QH6Fd3UeC+WA8pT0wTBrTOeWc3gg+s4VPNptHnLVA/ixlDmBUW5PkUMxn8eIrL6tdSXm2grNnTyE27uHvP3oqVMM/7Izh9/u7AO7hk+/u3/52jcCPEbr+7brwu1fz/+0R+HEBXAvA9b/H4qY/0Wi42e+T/lDWd+jtDsOaU/XcsZ/pAMhbccgjS+0IVspA4k8+9ckJgKvSfhhwdcmxSleu78pRUNGKj75AaYXHKaOUxZvDalOvUvOJ91EAl9fkk8XjANyjQKMH7XxyeIsa18sKJ4/RlU7dvTGWCCdc/n3MiuxWBe7tAFwPGL5dADcMMIYBXH//d3qf4+aBT7L8f/17+ARvknz7MT4EvN8KpN8ObLahNMBQfXCl7BshEaOl0hilfFJ9u7rdthIfBufsAVevt1VIZ8DJAIlJd6vdkYKu1evjv/7df4mHHn0EqWzetU20ZMiS/Clbfzo/pomsB86k6mNCcQTY9UCiH7ewste/1v+u76nKv3vmHQuCfA8WAQnkEdH3Kl313HKAJgtWBvBZH1IPQPog3hizPRWqCN7J7sgpN9xMfFsK3Mmzds/B5v0Y2xsbeOJrXxOAKxszAhKy6TNFiQqrAe2TyaJl/7IEioWc+gsxafY7Bq+JrND5xUUsr6+jPDMnFS4LcepbFLJG8zaFljTSNucwcOsLMn5tUk3LgpupVwM8/fQz+P3f/33NiX/xL38X7/nFd0/en/fpx9nuecoMnwa8ju3OvUfW5vbNYX3ue0/jW098GeNBG+O+2YYJwM3msbx6CrPztFCOC7jM5bNK5gkmeJUvn5cHcJn0qgerK0x5ZbcnDXhg960UuP53jwNww3vj7RS4ZvFF9Td7MUbx5BOP49uPfwm7Ny6h323pZ5lsVvswAQTXZctAGdlZm2WpACoCnFT4jSCAdmV5WcU9gnH5UglRKqvZiy9F1VtSCRpVOSzOENDc39uzfsi0wSTSMgayOc4lAjRUnRnoR9tEqhqpHGexmoub54Z6d1Lx1G7rzyo+DIdKhFlYp4JKyvhOG41WA50O1fwsTsTxwIPvwKkzZxCQfc/iHRWJ6TTytEo2b3tThrtevSzushcuGdJ8bj6JZoGBfc4I4Bp4y7lrlqnc/cloJoBL4NSD0bzG8BwwAPdzePmln0SBe4dw+Eg212zUcPXNc26dGZjvAVyzheOBy2dNK0kH7Hlg1bRNbm+04quKZC7xdrvDRGnLZ8j9rN2mPZkrtjpVDG3ECNhzD6OVuuySXYGCY6cisSsO2lhbIZzVP7LDWdSR5foEeGZ1rSt1dzBuIxG7hnL5ErLJHRUGwZ5qMRYKfM3R2yg6qGgMseLZY7S2X0Oj2kSXvbJbPfQJ2vao+DXQVnisswC1HnU87I2E5PdRJusCIViAELjHfYPFGCEkVkzjenBWoSIIsXeS3BC8PTGBDQ+eU1jr7LGc0kXK5AmIa80JWFQ1dQ6LWfZeJGIQtO3RirdDgJlAI89XEiDItLeiqx0BXGNm3Ubmv5R0rofrACO0+131/azX6uh3ezrH6DRife8MtPLxiMAOWSK7eUMQyPUGtUKbIE2pb52jtvqo89/6/bEs5prNHhrNDtqdnsaqvJBBOkt1XAK1Whs7O3X1mvU2sjauYySSUYGvyRRBctVIdF9cu6kM2yJw3Ytlh9EoikE/hRtXa3j1lU00qjz/CQRHkEzynGUhkc4PEWQzMeRyPMfNRtl5w+oZG58ghmYVOP/aHl47t4HhgHsCvZGdOaNIa0PEgzFyuRgWl3NYXSeASxUgAVyCsBYfcP9lH3GCt73eGAcHTexv16WaXC7PYXFuETHE0a51pM41Z5KBlBvBYIxMP4XF1gzO7C7iVG0FJ/InkZ+bFWjQ3D2PRnsfTXTRiPZRDwbokF+TSyKeTyHIALHsGNFMgHEKGGWiCAppooa6pp1WHXuDJobcq2MB2qM+Gu2WAEbGdFSnszhJQNb6uWWxsLQkksz+wYH60nK/PHP6tPrn7R/sY3NzQ330/BpyxuFOST7W/nzy1CksLy2rSGh6J9+exQDccKLVbtZx5eplOYnI1jQayMKRew7PFZ4TXNOck9zHFxirrCzLFtaA2j3N9UKhqJYN6Uxa5IjdvV31wyUphUVtxkgGJtBin+dNx4H1ZskpBbor0usKXYyh/zpQQPNH1ruce44kIxIBbfaN3MFVJHt2Euqce4POHAEK7Ptt35HBGOPeCKPuEOPOCPEeW5O4ZagLsnzQk2dlvzrZbS3f8r3bLBnrYRQbYZCIoJ8AugSeoiOMaOCQjCGdzSBbyCMtl5G01qmPEawnJU9C61Xvi5oCcFj0Z2zugFPtDXJuMOKj9knZo0eRTGfksMLXihjiIk3OFR+vy8rdxQDemlcgrgBcG1Pfm47PYUJCddcx6XcrdxSzozYFbiBXEVqmcw55glY4H9Ie7z5jmss5G+oIAdxNPP7N7+O1N47vgRsGcP05Gs7R/t8EcI/mioLtHMGS67pQtj64nCtn7z2rPos8y2gxLntxF4OElcvuaLdZJ+DL+iByDdBWnX1XJ7m0y7XDeaiPb32rDT3PkFNU2GXnaK48eR/ndEGSDXNJWloSwM2VSihUKsgUikjncnIH4dzwCngPSit+T1rLFO5ztNqkmq7VIKFmgFQqiXJlRi1EuEa4tg92D3DpR5exv7GDfCqKZvUqhv0GhiRXOGDb11CsfmFnJ1sN+T+H8xb/Zz9WYQD3cP7N89YUuJ5g7FW4Gg+Rx1z8596Uv8/7oiJaa8yBwMxlO4yJFMc6a2DnLMN9JEySDl+rnpluSUiw7odgLNW17HdNe2TGVbHo2PrS0iyALSrYioU9l0mUFfVuLOBXsbYjSUi15/Ywixd9WynH0WNcIbKdnRcE9EZ0diDxaNBDe9gHd+1eEEUvEsWAgN8oUN/NHmOUMVWzfFuSWE3xJ6JFzBEf1a6C98S2Hhzrvnq0zhcsR+8Oxtg5qKGrNCYuZwYTInqyndla61k4LS9dUajQi1BZqvOD8SHb9WQRSRSAaBbxVAGjWAG51Bhz+S7msi0E/RvAuK6+q3S1GPfZT9nmkieFy5lo0s6FPyO50teynHrQOSFQdcnnRYIiHT7mFhalVt49OMD23p4ciCIkzjZrGNENSfEnnyH3UDqDZDFXqaBEZbvIzHk02AZgPMbPvefdGLBXeKeLrz/1fXzlqefQZfwSi0m9zv2j02ljaXFBe29tv45mrYoYBihkqMIkIN5Hj2RZ9hKNp1ApVbC8toZILIELl6/i5s6u2nGMeJaQbJjMIUjlkcjNIJIsYkQQjfkpY/ZcBr1MAYV0CmfTMSw2dlCpbyJS3ZSSNEglMYomMIqlRUpfWFlEsZhFKgrUtm7gtR98H5tXLmOmPIPV9RNYO3kCsWQSP7p4Hi+//io6HCc5ypDwNhI5gqQPzUnGEe6sUs0jsNZYfm/jGveCAO45owDIFQvqm8qzjzHO9vaOvpnjzs3M4Bfe8U488s534sGHH8LamVNyymD9ptNu4vd+//dx89p1KaCZEzB3sG/WfLoIxiNkohEU2Q7L9QgvV2axuH4Cq2fvxezqOnbrdfzFF/4Sn/uLz2v8qQqmk4HvRctx6XZaaHVaIj2kSJIRUdjWIVt0cWpa3myk1wkBwJ0xvP9mv4t9tsSgHTgdhiLmmMFr9KTyIJZAmrb2EaCQySAeT+ORR39B6utsaQ7jZAFnH3kIM+vz6I8D7Gx1sHH+JvYvnUesvYFyrIPseIAMXcjSCeTmy5g/ewZLp+5BbBzH1eev4IffeAPxpQp+4T95BOWlJAbNLj77uS/hL7/6BCL9HtKMPyIxAeGs3XmHA9V05JpnbXp41uTUbioqgioB3Nn5RSwsLMqCnA5Bz/3gB+iOepiZr+DdP/cwrlx4A//h+x49dBwfV+e9M4A7xvLy2l0c7Whgc/fvP5MRuDvxfibDfPdDjo7A1ubmYZTqVsTTDlv/P8566jjR6088uhOrwiPvELqyY6C02ypZJ+9yu/d1BcKj12tYzhifeexT+OPHPuFUMqa28KpNNZf3IK4L3sUsm+hHnNWft+3xJ49jfltfXGfDGEoqdGi51xwFCX3x0JI2X8+xLSN82IWBTn+94URPt/cWO42/BtUu3XWH318ALkNxz4ZXzcH3dzg8mrcDW/013m6uhO8hnLj5BNXf13EJX/g9w58fBn74Gv9ePvkOg0S8vzDo+3Y+ZzLGsh6ynpoG4I6V+GSSAfJpmhuxFwgtT0cKvlvtPhr1FjotBpcGclLJSnVQMpVRv83f/mf/DO96z7uRL5cdC8D3g2ChyBSrvmevt+X1AJ+/dt6fPpcSH3f/fI1nevPf/Bh4VmR4/LwNMt/Dg7b8XP6dr6dVbDabk9rNCu20IzPAkp9jSa6BqR4Q9gUq/xpZ2+r+UypI/7gArtmR+l7RVnj04ObWzZv4+uNfwxOPP44N9sDtsEjZN+WGt2gJyJbnhB7p89k3hoVGV06dqG+pTFw7cQILyyvqm5LJFRFhsc4nqi4h8UpUja2r7IRBTP67B7g5PgRwpQDVuA7wxS9+GX/0Rx8RWPG7/+K/wT/4B78qqx/boqZW1H5uT+7Drdvw2mGiq+cghugYVy6cxxc+91l0mwcYilAwFGOUAO7SyklUZpdkverBP2+h7ItJvAZvp6wCJPv7unnlAXhfhPT/7skB4YKVvxf+l2MjmzZeh+sVO7032+d8kcbve5pLYtvb0mAhmL2fnvjKF/HUE1/F3sZljPpdrRMWYdmrhwAC75VrRtauNC+KUtVm/Wf4RnwNCwxzCwtYXlmVWklThYUVMoRJnOB/nQqeFltMuhr1Kuq1mp4hAVz2DLY+xFR+BgIiqGQiACgV+ID2swQVhbpYHyD1m+uhJ+CAYJKtHxbmawdVERCq1aqU/L0+FQMD3RcZyw+942GcPnOPgEMmUbw/WksVC8WJqoDXRgCW6zgWpyKuq9nJdeeLUcl0CjOzs1LuegDXevmwGGVK4d3dbVT39ybgp3+WfL58fgRw/+xPCeC+fHsLZa+GOu4wOMZZwk3+W15NAPfSGy9bgd1eZICkzmor4PHbbLpiKgxI7RQCaSdqspAdvbc892uJ4yPwnFZu3Y4K4pzv5oTgQRcCFDEl/VSZSmXgvozIZVfoC4KGmVpiTAa5+gtKfcHfY+GoiWDcQyrBXlY3UKxcQjJeQzSSEYLn+8tapcqUWtaHlRbJHdQP6qju11DbPUC3yX5NtBclW5zf1iNWZxVIAiAYbEUtXjZ7rMYTJOKwsEC2NQsZVGRzV7QezLTxFojvekGyyG1W+FS/2pgL1OHn2GY4tSQksOvquY5CZrbSvgDucBkPkEgg7NQIXCvqyeu+ZTtPS97OAO0WVcND9VclSMp/F5HEETaoxud+wHUbTcUlj+G98FzoUs1Li99WW6p32jTbBmPlTdvDnTLWFcsFUDsgRZaCI4K3LOCzKGPfVBITtCRpq9XqCcTln7k/zK/kkS+xly0V8SPs7TfVD7dRZ/95U/zR+piiR3JCUrRSjnMP4xlCYCaGVJo9uEm6oerV9whOoNEY4NKFPexskKgjEwEVk4PoCJEoeydHkEnHkcuwFQKdAzKIxMaIJTi3jHSAcRTdZgRXztfw8osbaNUZ19CWm+eGETeoc4qxv24mhqWVPNZP0YaU4O0Y8TiLX3RAIMDelQNJn0W13hj1gw6a1Q6yiRxOLqxhtjJnfRVpM93hHGZvwo4KeaMelZcxzDTzWN+dw8m9RZyJn0Rl6QQGoyYaexfQ7O6jHXTQSnTRTY2AQgLJmTzS5Rxi2SiiGfoojjGMDjCkfa7UW+xFOkJj2Ec9OkQvFkGL6t1xH/VBF7VOG9VGDfv7e2hUqwI0OQ8z6Sxm5+cQS6RA68WNzU36C6NcKgkEoQ1xvcHefXyO6pRszg+u1s8zaHFlBadPnxEIbHnENPaebnRTgiWtLNkP9/r1azoPCA6JLsr9zcXlFpYbaWntxDrmFuZFWuAaqNUbaDTaitfMIt9aO/C50OKV5xLXPfci7iG8bip62d9PjgNc8wT2XJ86ERY491WkpR0/956hQGHuE+bQwHjQSFJW0HQApyO3eVBTJBvu4SSJjtnLlsBtBBHKx7r2TRA30of63IpkMdlbpxniNKozQFe2pCLxEGgwO/dRrIdhYoR+IoJOHOiyr3Q8AM++bCaDTD6LTC5rZA+5DjgVLAk2Im1FzR73SC9TH8tIpeuIH5N008UXej+nSpejwSGyolkle0KU3E8cWfgogMt1clyu4s8YKW35PSF8mnOOj/HZ05TKJT5vOwudrb2bgxZvkQwztcDUHionggBXr2/h8W8+h9dv0wPXA7iHn8zh4/snBXG9AtfezdMiDr/3JIfleri1gHDoxd5ml+NAUoNss7NZKevWT6zj7D33qEf09ta21LSm3jxsPW1qeZeX66yzXJCxFtcW15iPOcI5Pf/Nuxzp86mOVSsVa13jnWvCudkUUHeEAB/LuDOJuVgynkQ6nRMQTaJprlIWgMvWILJQdu5M4dxwQsCMQPuuB3Cb9bpcOjh/SAapzM5J0cUNb/PGJt449yb69Q7yqQDVvUsYDZoutvD7mc/JpkAaLWqnzafckwxV6m8H4E7rI1MA92hOpDUlw5O4xX+hvIgALr8tB7U+32qnQCWcGEvct6bq4Wl7B/u3o9dlakkj4jFjjNJ5i+NPwoTcSXjmmgJXVQA6bpG8NYpYz1oSQAlu+VZaygackt6DXeKheUeW6Tzz4gBdA+gaMUaPLj5qHRBBk0DRCKABNvup0qpVhgXO+tgIWrzGmHrucqFYNyKLES1aMzL6aNhDiiSthOX2BBhbXXZBjWEYxKw3ug6EgeyH7YtrxBiGsmSWEw4Jq0ZUNuchEhHTiCYLGIyTAnAjiRKSsQDl9ACzhS7i4+uIR/bR79QU1w67JAaZM5cnl/uagq0xkt6s97Ank6tV1dAI2lxb3FmT8QRmFxbkotUfR9DotJHM5XDm3ntx8Uc/ws71K+h12ibHcPE7f4f3n0mmMFcsYq48o/yr2mgiSKVx/yPvxDiZwPlr1/C5v/wSNvYaasnDOsn8/JyU/CQQ8DrYxoBW0lubGxgP+0gl6NDQkzOFWp9QpZ1IIxVPKc5gnH9Qa2C/XtMZTLJuEE8hEs8ili7IRpn2uqNkFtFcHiMSVknuyhdFiDqRSuLEqIns1nnk29vIJQjgxtHoEXiMYGZuASdOn0BlpoRsKoYE+rjwyot44XtPi3ywOL+E9VOnMLe8hGq7hW8/8wx2qge63t5gqHi70WjKdl35pNqumOpWwJ8U2Ebe8nsc9xSNA11POMeyae0xJFM2my00Gy29H+Mtns1/732/gve85xdx6swplBbnECTjUgxvbN7Eh/7wX2N/a9viEBLDBubYQwB31O8hHgGKiRgKJHTG4lKMlufmsbR+Eiun70F+dhbnr17FH3/ms3jqmWcmdZDZmTmsLi9ieXEWl958A1cuXxKgSVJGmqQX9gohWWLQR0f5k7lxiIwr4Jqky7i1Z2HMBaDR7WKv1ZRQg2QKAriqh41Gcsrh3kjQWqTZ8RDpRArpVBYnT9+D8swiMvkSYrkZnHrwIWRmKxhE46jXh7hxaRP7164g2t5DalRHetBEYTREPsqYMI3Z5XWsrt+LXLyM3e9t4OrTl5E9Vcbp//wBxJej2Lh6A7/3oY/hR1evIR4ZyQae5I++3PMMwPW1ID47ni/xZEakdtaCqMRnGyrOV9YflpZXcGJ9XXHwX7/0Q6nCl1bm8ct/5xfw0vPP4jfe/+5DJEWLB0PR7x3Obv/Kuz1wD8c/d//2sxuBuwDuz26s735SaAS2to4AuEfsZsKDxUk6sUK606b6Y8xoX3a95aPdZxz/UXdQ4Frs6ELIO11MKI0Yj/HHj30Sn/7Ux7301kiIrvBibEJj63rQxCdTxjZkIdeK3NY318CFcNCvxOKWWRhK/PwoK1lwfThd/4SQoevkHQ6995GCRjhRVAwqRmzoK3QhBtL7ErhPVAzAtuE08NZ1gJK93u0A3FuKEi7xCYOl/iqOBYtDBXG7rOmF3gJKh5Sl/j1vTbKm/Xf8tYUBXI2Tfyou2fPXersN4yhIrd4xTHY0LK6PYWSIXCqKPH1XRj0DUmmfzF4xbQa7VJp00e8ywB3KQo7Xkc0WxMz7z/7JP8Ev/Du/hFylYhbcTu3EYhk/n4x6fhvbb9pbNTy2vs+RQEsHlnnGte+DG06AFXA6UIKf4VnNUp85+xvf35Y/Zx+1Qp6Ww4kJYBsubrDAbSpRY/T7Hr3e6orXTYUH/877l+IhzqDcPzNnQx5KnnkfYUCPxfLJ3PJO5e4zN2/exDf+6q/wrW98HVsbG5a8szDvGdYsQNIiiuzpWCBQhr1zDAQyVRn/wj5Yi8vLYqAy0SmUK0ikc+oXZL2LDLwKW6DpGh0oNOlHFhCsMyWzH2exGKlOicWwt7eHz372z/CFL3xBq+63fus/xX/0H/+m+nF5Gygmol6FYevn8C7pgXM9B6eOIahABKVZO8BnP/0JVHc2MGAfU74X+/BmclhcWTcANxJHPJlAsWz22ARB/ZeCdmd1TUUng3b/vI8DcD1w7QtQx60n/owKXI6ht1C+HYDriyiaS1Spuj6XLBqz99OXPv85fO+bj2N/46oSH84pAiUEWZiECFCXfaMB4Xy+yaSBTvx8WqkF0bhU1lRYsdglmSMLoSyAMoFXrxdXEKUdcreDevVAwCoLf7Oz81JrU8HjiRUewDU7J9LWqf619x0R9FFBln31+uh32I/UCuh8LcEAJrEsBO7u7GismOjzGOJ1kEVM8JY2VwSXNediMbHLCSRLN+MIArRsNwvQhNjsvAYmljofCOZm0qjMziBfKLhr9/1M+R5m0csi5u725sQW3Z8zHD/ODQG4n/1zvPTSy/idD34QH2AP3COg7J1O5bcbqBHAvfjmKyoaWa87V+iaFDUNwJXiVQqHoz2oXd8xV8RWkclZLRsIYfuQmP5Up4mRP7QCnQP+Dfx3OlSn/pgAMqF9xp8ZetauuMET1vZWWpq7vVLFKapvm0hEe8jn+iiWd5Av3UAs3kI0yMiizQqVFm9wbxb42Gyirt62TTSqDTTqTVnUsi9kjDZd1HuwRxmt07n2qbCIjpFKcV1TRcFCbVR9VdNZKjupoHTWm5Oeslx7Th3p+7a5osxhkoaLJ7xLtQIjI6LJdlj9lexLiveKuVUAACAASURBVD69bgqG83XqveuBXtcD154Hx9DZK1OdO+AYUNlpIJL1xu2j37XCA62Wbb4TxDfmeJwAfJpnKP/NLPNlrdxqmn1kraG+a+rB6yxk4+53VQB3VsPD8dCKvlKhGNjDNc11x/9QnUA1NK+NwG23S/IJz5sY5pbzKJRTiKd45rCXKpWSdWxtVdFo9KXPibGHsYh/VMtzv+I6I/GEIDv3TANxCe5Gk871YRxT/9rd7Q5uXGmg1expjqpXLkc94HMneSOGbCqKXJa/z1YNQCprLQEMEwzQ7wTYuNbEyz/cFBhs+5YpcPmmVBCpv24qEIB74kwJ+eIIsfgY8RgVOxmNCW2juywC9ccMh9BvUg4UoJAqYKGygEyKWgEC4NbjmGQaFtcJ1o+6Y0RbY+SrMSxvF7C+NYfToxOYXziDQTBEtbeBDmoYJtvoJzsYpkeI0J46n0GMe3giUL9hJGidy8JzXwpyRf+cVwTaafuHIZqRIaqRPmp832CI3W4Tm1sb2Nvc1vrivKQKp1QqSyW8t7uPVqvp+v1ZAUrgl7NxlErMzXeXEKBcruDMvfehQntmna/TeX/c3mdnLAvWXdy4fh1bm5sCV12y4QWAis85L+mOQQXuzNysev7xWbI9x8F+XbHa2vqaCqL8bMaetF0muSiby+jvVAnx/UlKorNEs15Dp9cRYcjnEbZmncMH7UH77K/d1bokQcgMxk3FrnhH7hDORt1ZIwuwFXBrtBURTNh1gxbkXapuR4jQApxcimEEEcl/73R6OEWuSwMFwFJQxtgrGKOXHGCUjEiB240O0Sc5Ip2U1V8+m3N9pdlT2+I57VdsNzAye1ZT1Fg+5eNuf86rOO2sTqWsPdRqhj2taW3rSD6HCD4hqNPFvso2peZ0LgSS9TvF4cB64E7yuhDpVucxVbbc05yK0xNrfPHcbJUDA3m9Db6zYOaZx9hqOOwrztR+K6KOU6pGI7h2YwdPfPsH+NH5a8ce1U+FLJSnL7g1m/9JQNwwgGv56a3x7yQXfBsArmIwKagD2QtTBUZrc/bOpP34mdNnpKzn2X/p0iUp8Y/mpVMFrrsc5isj9tZuGzliMJiA5z5e8tfoSUp8Rpxz4Rz3KIAb/lwfd/v/OpN2nXGMe7MZArgkJOSRKZWQLZaQzpmy3McinpjLeJqfTdICx4FuMbRCpQKXQC4JHNz3CbZU5mZRLBVFPrt26SreeOVNBL0RsnHgYOcSxiNaontnkykBJUw4sO60h7/C89mPUZiMOgVvuQzMRpznYpgwGrZQJhFVp90xAK6NuRHRCC7Q8cEAXCOKWdznayIhgrCvo0zecwrgql3DiAAuz+e4rIkJxnB7p8MT/z5odzFodRAfG4BLsFc9cJ0NO/cqHUmulYVfm2pZoaE83Pfar//RkKrascDbPgH4IIraCKiy5QQpViQVqi+na/ng7I3pphFn+wlaaru2CURxJ7b1AtqZr46RTVJtyBYRfSlw1TyBrSZEgnJE8CHPVCO6WL3MWkhYzYzEMJK/OMcNwGWuSRvgeKqIcSxDLw/E0mUkY0lk4xHMFvpIx24gGWyh39hFr9mV0413P1AbmJDLmM0by90ZozMfY1sTtgdgbEe7fs47ArFc47PzC4in+LkBIokkZhYWcPLMWbzw3Pdx5Y3XMOx31SKJz5OoKecg6xWdVhv5VAbLC2xFUJE6NpbJIDc3h616DS+fP48XX30dw4GBeEsLCxixVcN+1QjQ2awckTgOBHC9HbjmL3NL9kOPs/9uVv2kD6o11FtNAaVM5dmDmrkfLX45bgFB2ySJamUE2RLihTLGqTQiySRG6axcU7KjMdajAyy0rmO2s4FCtCfSUq3Vx/WNHREPCYyury9jrlLA0lwJjf0tfO/b38C1i1cwNzOPpZVVLJ84oRYDL7xyDi+9+hr6XEMDxrbsnU3yYd31EXZnlztDGC76/MDX35gvsgUE9z7G0QQZM9mMYna2pGEczryGY3xi/QR+/df/A5w5cxYzszOIZwlqMz2P4DtPfhtf+sqX0KgeWIuUAdAjiEvwmLWvfh+paATlVByFRAzZZBqlyixmF5exsHYCi+snpUb+/g+exyc//WlsbG9jcXFJDikL8/NI0amlWce5l17ENee2QuV6kkCwWjTRzaeHLl2tqKiXC52RhbmWuHcSjGXMxXuvt1rYbTSk1B7wJuhqI8Ir15prBhOl+pZ7SIB0MoVcJo+lpWXMLy4jX6ggU1rEwol7kKrMYRQneAps3tjG7vXrGNTZO7qGzLCN8niA0miIAt3BCotYLJxCrlvBwQ/3UL1ZReyhHE79zr0YVkZ47aVz+IP/4yPYqTZlFa3WT2zF40j03G/8s5MbXyqt84UArvKX/gCtTl/7Am32GYOura2LkPnGpTeVUy6tLuBX3vde/PWzT+HX/87P+QxwWrR3226Iz3PHcsBdAPeOQ3T3BT+lEbhTNvJT+ti7b/tv+wgYgDuBrt5CWBtKkO4E3irDCL/r2xjl41bAW7o0vw0AN5zBTS7hyAcdvZdIBJ/62EfwyY9+2Lmrhl/gWJESY02VNSrteaakYm8y6W+3pO09JpfmezS511uCHFLAOjaS2X1aIOzcwkLvES54WhKq4uKRhH7yC4dvyf7ZAdQh1DtkQOYYzl6B6xXI/mJ9W9+QesAHaUeTsHAC5q/n6HWGk1c/VkfB0rDC2BIuB5iG7jv8/uHP9cy/o6DwxPrK94Ga2PFMxzd8bWE2robwCIBrdsoD5NIxAbhMgmSROhij3WUi0UWzaQAu+xPSjooWM2QoZjN5tPsD/OZv/Rbe+/6/KwWuFGWWUSq55JwwANdY9WGALFwg4HWSTc1CAv/sGaj8s2en8vUeEPVj5YM0z8D3RQb+nD/zf89kMsjnC0grgLN551/jk0vPdD6qwOXPed2y8R0QjDMGugdGJsm7GL2HCwFhgE/2s8wgTSjp1pAFn1sbN/HkN7+J73z7W9jc2FBSQBXNeGg9lFiAZE9LsiSpZpIyS+oJJqERFfb5hqVyGesnT2BpZRlFsm4LRfX7oC2U2egaIMsvf/2al0zMY8ba9d/eRlp2q2kbN/uK4MKFC/jYxz6OZ599VsXVX3zvL+J3fucDOHPmjFRwfuzDz+MtAVypbwkEGmOdfX3+/DOfxo2rF9Br00qsLzCTSezc4ipm51cQxJICK2mpmcnkxB6dFP5kx2f23Z5AoHuMmk0p7z1cUPGAth+b8LoLzzXOT77mrQBcPxf9fGWR0QlbpPrhM/j8n30Gzz35BOo7N8Vq57UT1GRyxPvs0WqSSkraaI+tz1wyHleST+CKyR/tdtdOnsLC6iqSsi7ieCTcvm+9plQQjcakTKCdcKNWVdFFCoWZWVlQewCXM1dW4T2ywKm+ZcpmjHQVh2mrTkCNyTl/ztfRrsj1jCaA22o0sbOzg73dXb2PCB8E2dgvaGZGqt98oegUuCxEZlAsl536ysBiPi+yvzn/mPxzX+BzZZ9H7W20f8tk1AOXwK8RDEIArno3jlGrVbGzRQB3uvf6QjHnBvsQ/elnTYFLAPeDH/zg7YMAfx6GsrXbhRjHnaoE266r33EbI9niOZNs9az2vWetgGRzmOvQ05DcqlPfL1O0+n65BPl0VpAIIpCC+7d7b50Npirzjhw6Dl1cYHPc76lmsxmeuyrIC8R3KhRvMcp1yudO2/lRF1G0kUq2UCi0UJ6tI5PfRxDrIYilBOBye6GiutPsoHHQQLPaQKveQptWyR32YKaNWV97nfmeUqrOWgZ7dnXQG5CsMEY2k0R5Ji8VJouNiVRMpAYCP0byMUWLB2TEqudclbrNYhp/Hvr1bY9zCuB6INxbr0rF60AtI8npEHUEOJsBjHX8uBnA5Vr1ukKaWds5RSB7utE2rW+se/aYpo0jgVT+mQXaFs/bTh+tJpWdRqYKCOTSai6VRCrFHuzcy6MCLw4Oqtjd3xcxw84qFmTIlKeCxPpcsm8cR8LiMptv7IPr3EeleOGew/GSIkDXTvDX5mRxJolChex16zVOskGvO8LObh0bG/toNdmv3e2/VEoHYwG4tEE2IBdIJLj3EnBPGBCs+c0zOop2a4yb17h3VFXMsr7M/GxT1tBWOZeKIZ2KCwBOZ+NI03Y4zqINn0EEw14Eu1s9vPrSDq5cOEAwNgBXd0sFj7PgJvhLAPf0PWVkCyOwRXgywf6haQzHAxW3OB8J4NLfMegGSA4TSESSUozR9pMKMT79PhXvLMRpzbGpX4BRo4fE7gDzm0msbVaw3lnFUvk0kE6gmamjn2hiFGuiOdhHtVdDkzaSI8qfUoin+R1DtpxBukjbQSpD6SFpsZepNanYj6CLERrRIQ5iQ2wFfWz0Grixs4Ud9rRtNjWGM5UZzFZm1QLj2uWrKloSIFS/UtfXmuOsuC0E4NrYR1UYXDt5ctIr+07FKiMqmVp+c3ML169dA5Vx3t5RPdhc8Vq9uknGSZuaRRb5BKc7XTQaLcRjCZw9exYrq6va47nGGBftVw9QKpeQL2S1D9WqVezt7hiA26i7nuvm5GKEHFv3AjwI4FJdTXUi+9kmDZTm/4vEJRKIuVH4a47SrnwIxKgPkvIWAM1Y2kOM+6a4JapO4DY6DPQa/h87l98ew3Wr0B8ierAEbgFOhWEUaGdGGKYCRFJEVgJEqL5NJVEqFpFjSwwXU9OZg9+8V3OXsTdVn3WqZLzCxrUM8TH4BMB1W67hQARVqUCj6waVcGF3humJ52N3xY5OZeatQgmMc2wVqzvHDk/Ws0cy7YGreeZITGESnQd1qYQmgKtWlCwwC2Q3og6fJ3u6E6ih4wC/OEfUNsjl9tdu7uIb3/0h3rhw/diz/anvTnvgKg8IvYqgW/jrxwNxI/jtD/xz9cC19z0M4B7NMTVL71SzCAG4iVRS5DUClIwXZ+dmcf/99+Oe02e0jt588005oXgS7OQ+bDnYiefcz8cDWuY3Zb3sc6JwbuyfndRpjrx4tMftRDHtwPjwM7a5OLX451hIfSgLX6rJc0hnckjlcsgUixMLZcaMvt8y1yvjQBFoE+w/mVH8S8C21WwJkKlXqwKtuPaMoDiL8kxJgNTFN8/jwmuXkBhHkY6OsLd9AQE6BgV68rsDHcN/V0vqYypO4ed3NN8OzxkDcK2Fw+0BXEdCCtUmvALX8kdrX0F1JglemuMhpw9zRbOEMgwk6xFP6gQkmbne3gRiufcx1iZgq57ZzvmCjiaMGbhHNjvqg0ugl/9GEJcqXOMBGuSpP7lcmwDOVD5hbiKaBxOPYLsG7vrqe4sIevE4GuMA+/0RmjzDI3ERO5k3CCyUY1gUsShzOYtnBoxxRYR0oKseGIkbPMsDEWRHtO5VTmnxmWI0ET7MhYFESl6W5q3yWg/eusQczKPYgzkmlxJEYhiQXJguIpEtoEPyTiKNdKKIRCSGSr6PXHoD2egGOvs3ZfFKhSX7mdrzMpKrz4ft2ZgDGmMYgoG5bE7XU2+YJTj3erpQ5PI5ZAsl5PIlpKlSTaYRS6axfvIkrl26iFdffB712oEcF5QfuOdjDjeWb+QyOawsr2JmdgHDWAy7rTbevH4dG9UD7NebGstSPo/FuVnUDvZNyU7nKlofs9aTzaBaPZDLSLtDR6yBCIbchxmX5nN5uU1sbm9jZ29fwBhb5LCdD0m64yAm++MgnkGQyCCWLSGWryBenEGQLwHJlGqStFomOXAxOca9iTruS9QxgzYGnR5eeu083rhwSQS7EyfW8a5HH8aptSXMsMXEoIU3XzuHaxcvI53Oqj1MsVyR3XK738eTT38P9WZTsR3JebSKJ/HDt4Nhi55JfY6xonNm82tZLauKRVc7iCGtdiAptUthOzGuSwLdDz74kFym3vOe9yJXLKouI0V1MqH6zWMf/xjOnXsZvV5b8b76MY+MVDZiu6/BELl4TABuLh5V64m5xRWsnr4HCyvrKMzOoNps4qtPPI6vff3rWF1bw9raql0XG+COx3LZOv/GmyLQifAfxATK8jUk+7S67GnbQafP9hb2M5G9OH/Ywige15wjuYb51z4JdQ32R+YyMOI1XdKoHrcqcgQkjIrYw3HKl7A4vyhSUT7H+VrGwon7kJlZQpDOioSws72DrWvX0NjdwahdQybSwyz6qPR7KAdxlOMVzEZPIFebRf/qCNvNKkbvTuH0B06jm+vjO4//Ff74I59Fq2PkGI5xjzUwV1cO1wxN2JBEtlAQgMu9gGTVRtucdjJ0daMC9+Qp9Zfe2t1CsVzA8uoCfvmX3oUfnXsB73/k/mPjhzv941GTrqWl1bs42p0G7e7PfyojcHfi/VSG9e6b3mkEtra3bsmDjy0k3Km6cCQbu6Wf7Z0u5Jifv/VH/hgA7m0/+5hlF4ngkx/+ED7+h+w/af1FHCEylKcdBmHVS9MVTpSQKeC3ArEdMk7F6ixYWKSThaJA0+OX/lE8VVYcDHyccmwyNuqX50n4lqVaIdrbI5qVmb8JyzFv4b2G8Fv7mQeRFUK4lysBdQUCBclKICyRUJHbjdChIkLo9TYSlsgfZtJOgTm+v/3crIy8+nFaFLYiVdim1ydT4ff3D8vfqd7TPSeB2+5a7PGElA/24fZzV5wJJ5H+fY+CtzYehxW4RwHcKNUTBHH6Q7Q6PbTbVAWx907PLALV8zKQXQ4DZSp//vFv/AZ++Vf/XeRnKgYWuGljyacBhQRlwn2TponlFMxnkq7ebS5J5/X6ooFnePtxPJqo+sTIFyzECHZBuFeSkiVKa0pvC3y0mC/rPbL5neWRL8rLykiJXkQFKX75niiehKC54gDcMCEgDOCymscCua+cmALGejgSaHrmu0/iu08+iRs3riu5UBGZiayAlRH6w4GSNIIWsrhRcmvrQD01o1H1kmOP0dn5eWRZFM3mEEswuE9YbxynWuY9cEx9cYZFSz4j3w+TP+PzYGGHf2YPYQN8A/37D37wAj70oQ+ppx5/b3llCf/qv/1XeOc7H54Awx4QsnV0a3XKf7bmsCtwMKnhmKTiUXzj8S/j3A+fR6teFWBI5jYTiNLMIuYXV5HOFgQE0k6OiS4TjrBiWACueruwIGuKL94DExlfEJ70cSNLk6oTB24fJWP4a2URSQWkkIWc3yc8YHsrgDu1UPa2jX/+6U/h+ae+ifbBNqgrlWUu1WQs4sJUuOzR0qWS0hVjyaTNZwnUxkwpEUv8P+y9+bNk6Vke+JzMPHlyX+9+69bSm1qbhRACxICxMdgxAyYCMFjDEBOOAOYnfvP8MB7/5vkDBs9EQEywWAJLshRCK4gdSdYK6m51l7qru6t6qa7l7lvue56J53m/LzPrVlWrJdSEI1y348btujfz5Dnf+c73ve/7LC82L5zHxUcfQ6W+pGsl6GLqI1v3VAglINw39W233RJLm1ZZlVpdAK5YqSxYC/Bi70f26zRglmpWqkFZFGbxg/NXKh/ZPRnIyyI6C2ecK72OWb81Tk9VcCOYRjUTz61WWxKAy75k9FolKMUetky0WTDmZ3irddpS8Rp5Dd7Wr+AUGRwPHqNSq94B4M7WQmf1zL6OjZMjK4BJyTC3ZOe9fu21G/joRz6Gy5e/dTeAe589Tw+/d4h4nc3/7Pyh5W+7cYR2uylwhRbHNk/cc+GKqmb/aN/zIuncIUOFUH2zyG4KTQPYnQ28+2lqMQ+WzEldi+unyFbOzlhrnyySaZNv652eGAeymNLC1E1moT3CZMI5MEAq0UOx0MVSvY1yvY10ps96F6YJWlpNBUg2jhtoHrfQb/Yx6o8xGdLKFBgNkrKqZXGShX+SA6SqUi+jPkbTAcIIqFQLWFmtYWmZ95zAHZ3brH+TgQB+F+XcN9WK7acGROq8fTFzgUNtJLb5nmUYNd9jQCx3WUKfNr7+eK4Fhbv/BnbO2wbMXjv7nVPikAAx5lxkwcZ+mnWaHZv1Sip0h7RZ7lEl0EPjtINWa4DewNTVHmhi8ahaLQvIIh7f7pzg4IC9D7sOpGZfSq7XpIfEmASCbx2MYGUXKXGpCqYCgHsen231wrS9hP0n+YyKhJGJUVsqIcqy2GzELCr+2S/38LCJnZ0Gem1nAa3xNGA0m00ik0nKVjlKB3p/Lh8hm2dhz9YnWUuPEzg5GmJn+0jXTRWM9bzkXTRAuJBOmZVyKYtyNYcwokrSQDIjmARonU5w7YUGrj63rznG3n4GqHH/5nPENWCqHrgPP1ZDrkiCSYAMVSFhJLtt9gfjOidgrhsj0QXSoyRSRNXYi4/koBxtnG29jjkHSY4KszTfw7DZAw46qOwlsblbwrnuGjZKF5GulNAtnaA1PkSnd4xG6xgn7N/YnaA3pkVjHql8hDg9RZhLob5RxdI6+0HyWSd4ay0sWMQ2HbaEweiEMbZHbVw92cWtxhFOeh1Z5KWjDGq1OkqFEoadPm5fv4nGyQligl8CLuzbA7gWurm40lm7P/bYY1hZ39B8MOLb/ZMkW3851ixMA/v7e7h185bUwAL01Mva1K5Sg9NtgnsIiTqy/WafVYLLpqimOndzcxPveMc7zD6f9srNJq7feE0Fbzo5kMRAwPpgf0+KdManBKk7vd4dVvBSa7pec/6atS9xv9d1W19xuYdwDWbaM6UNMtW2BHBjBKMYAa+BwP4wRuwUt1LsONt3/vS2yVRcvx6Aq0/lGiHbZLmAYxIGGHNORyl0s5RQp2TXmMmStGJ2h/lMBsV8XoVZbwvvYx+fBygmYXzo+sxy7KS886QuOnl4IFX7yTxe4IKi4yhn8rnOnbasHpATWOyVt1TNkfDjQGSLia3P6p1ExoV96QyAuwgEqgeukCVTdDMm4Fe5VEKhQFeZQApM9kO23rmhYhauY9bPGBCA+9XL9wVwv3IGwD07u787ENf2ou81gLtooSzQpEIFblnzt1qr4e1vfzvOb23puqnApUvOXQ5N9wBwCV5QwX5wcDAD1xcBV3/v+NOrb33e43MdH7PMFI0LID3Hwh9P8QfnvUinLPhnUMgXVUTPlUrIlkrIFIqI2EJAIK3FNowFGU9yvWDsxr8x/mGOxFYCjPXajSYGvb7yfLZNqdVrqNWrilNeeuEabr26jUwQIpec4nD3GhIJ9nV0RI+F/MTWOEeCcLn2vVa9xbh/Ma5afK0HcH2u522ofV6rODHJPXWe3/NvjKFJFrX7R0IVr58Abt8IlM4tZJ7Duj195ghlZ+HP0dw2rLbBNjwR80jmHMw9FG8SwGUf3KSA3QSJwwSL++a4wpUmLZcNI6dw7TA7Y2s5Iet5PsueNCi1vNvDXWzG+z4ioGmNNzBmfBhGaEyAw/4YbZL2kHLEMuYebG9gdrbcvxkTyC1EMZnVXtRmY0ZJmygeMMIOd0irIpmrhPU6t/F0+5Rrt2J1QANx1SdYAFWEVLqi+Jo5GwNa2veyj2u6UJFqckK713QdqSCLYmaAfHQbxXAX48YuJu2hAropzBHBk8IXnyWbYyTnBsopff7J/qycJyQhFPg85HJy0qpVlwXgspdvOpPH0vIqonQCTz/xVbxw5TnNfb+P8qf2Mkdq4V5RJKhZrmOSTOHl7R3cPmEsYgRBKjTXluqolYpoHB2CuRbJ+1SHM9cokyzlHLUINqpOM56gWMhrTHl9BIwPT07Q7vWRTGf0zRiJbEsCuFLghvx9DslcSda6iXIdqXKNlkoIOV5hBh2kUMsl8Fiug4cme4hvv4Sdl2/gxu19dMdjOUOsLNfxnne/C49c2EQYjBAPu+i1jcBBS18RHqMs0jxuOoPnXngRL7xwVYBkl7brnbbIxtyftFq7Pcr+7ebcAiGC655c3EqlmWKVLgB0j8pwLw7TeOzxx/HwI48iXyjg/IVLCKNQTh88Jp3RXnnlZXz0wx+Sw9pkyhYdE9mJD2SjTPeWIdIkV0dpVKIUcknGzzmsrG9hefMCMgTvMxFOWg08/exlbO/vCcBlPWA07CMQwSbQGGzvbGP39rap6xOMv815jjUkAre04e6xRRHrQq69FNci1pdYJ6LgIZdlnk7L7iGOSZDpUoVLkJR1Xj53rgUbzEI/TEX6nKVqHWsrq1iq1SSYiFNlFGtbqG88jFDzNxDhYP/2LZweHGLYaSA9aWM5McLKdIRqkEI5VUMNF1Bun0PqKIdbR9sIfySPrf/1AnqFLj79kY/ic5/4CwwRYhSYQ4E5Gdhew/PxBH7VuqhyLxRFcFcbDQToDRnrT1CtL+P8hYuoLy3jpZdfRafXQX21houXzuHRi+sYto/xzq3V+we+9/nLvUoIDwDc73gYH7zhezQCDwDc79FAPjjMdzYC9wJwXR114UCvK4W9+wPv23v2Ozi3b/uRbx6A+6k/+H184gO/M2PYzlQ17iN9oWUGRpJ1yI1XLG0WUBR3W8KmgNWC3Tve51jrHBEPqFqfRMsEZPmzWNHx/XZkVzO3HfSM+0U2qGdIq+elVEELAPKC3los+AWw1quGPCbk7ZjuBE89896lYT6BmF2cD9jv4Fu75NUpg1WUYMHUeKYCVmc2jDaqZhnmi5kORfMjpbqG9WFYTIZ9amg5ogOF3XHFoHe96lRA8QDuQt8x9ZxQYTOBIdntiaQCWilRrVmhgTcuergLiNJddxbKjoJNy0PaExaz7KNlPXCpKqGFMq0UqQKiWspUKVTlBchmcoiiLIbTKX7iX/yP+Oc/+zMo1moLymqzNfY2yrIxYR8OZ2XrlbQsuGiMXF8NsaxdoUBx9T3G0HMKVCoUi9WAVSYYBJ4UsKmgaj1DaW/J8WIRkMBbmsmF2MJuZjsQlPdbvV2c1dFZNa8sGR1w7wthXgFs89Gyao25sQvusFDm+2VtqhvrztsxrE+ODvHkN/4WX/vKl3HzxmuyoqU9rVS/BHCZBE4J4JK17q/NwG8DL2hHGGHr/Hkxcyu1mgoiGSpTqdYgg5mBrQMyrdBigLLva0umLc/bg9NUYtOykMlkuVxS0YT3Yzq4GQAAIABJREFUj8nbFz7/RfzWb/22kgW9Pkrj3/7v/xY//uP/GEVXXLP7YUmzDck8hJgDHjbLOa91nWMrKkdhEt966gl8+fN/icbRvvrHCJhkIlpZwvLaFkqVmgBIFjcz2bzurwL3yKx2CSzz2RAwzVnrmJieSOBtsu21Zgvnk97Fc/X/r96I/b7mkCmS54x3f89tXrOAaEUNUxVzjOeKa1rWfeSDH8A3v/4ljDsNWSjzfsgOlOsqC/MEvvpD/bRnyOzN8hnaQZudZDrKYmNrC5sXL2FpbV1WQGbtOZvZxvyn+rFHe+MG+t0uCgWqE9gfrCwgNBVFM/UOixwsiM76nQWucK8C+LwQwaL7ZGTzk8kj+9+ycN5r06KT1rAsuLb1k8V6glyraxvWr5dWobzeKCN7qFKlMivUyaY7jtHt9QQmconytn56n2zHErJDIoDLvswEf33v25leguI5WWueWHLMPocEiEWAoIoxi+uvXseHPvRhPP30M286gCs72OlQaxSLcCyYEowYDIywYgCp9Z33vW9pG2nX5fbnhf5/BM/4vNJGe1ZMd0oIt0iZTb7b4/285ljynqgQyn0jSbWyqR1snTHVFAdeYyUFN0G2ifpfcW6Q0c91tj/oIognyEdT1CptLK8co1juWC+yRIh2lxa7hzg9bmHQHcledjIExoMYo/4Ew94UdFft98mKJ6DN8aH6m4WFJMqVPJbXyvqu1UrIFzJIRwmpb2mnrF5oAkDcuqJl0K7FrBG5HluRz+8li6Qs/5RY0c4RzGaF0TnhjJGMKRZNwWdhjwG8/JJN8gwg9muC3w5sP1bRUQC1kZoIJpkikPsWwWyqmtmL0OyVBxyfIXve8tmN0emO0ekMZC/L/qAkWFG5uMzeWOtUtZNY08Hh0a6UElLbSGdDRQsFzWNZ8HvnFVsjErIUJFlkNKSKlOPGepv1EmYBytwUAiTCKYqlHKIse8MxllTQpkLpYDjF/l4D27dP0euycGmkEdoyRhmqbmnLFgjApQV2JkcAl8QR640rS8RpgE53ioP9Bg4PWhj0+TyweMilyRSdednARSiVs6jUCeCymGSAoM2FAF32wX2lhytP76LTILlA0K3phRQ4sGA6xepaHg8/VkWhHBuAmylojxzHYwwnXNemiEcEcKdIdoBokEJa0khziiBoq+tnkVqWu7T1pBV9iCELXYddFA+SWNkvYLO3hItLl5AuRziYvopm7wgjuo10CNKP0ekH6E8iK3DmUpimp+iPiRrHWNuqYevSCkoltqAYY8rr5RqhPobG+hikgJNJH9ePD3Cj10CDgFcqiST7kqVCWWzv395Gr9HBhGtq2lTZvoDMsTPlrGOR2KKhfeQtb3kLltfWtca61WRGhLjXHmlEN9sDqejb3dlRAZE9zqnQmozG6A2sXy/XZ//NeyMSkwrPKRRLVVSqFk9ubW1hddUKaIw9rl67KmIIY51KpYSToyPs7rB/Z18qawI6PL6PP6Wqd7bnJCRJ+W1ybHuGXb7BeSLQgf9NgCQVtVy2RxPEgzEwpkUyfwGzTyawO7VeuFpn/H9uPRmr/7ILM8/88HmLflJ1m4oxTsWY0AEzSiKRjzDOpxBEST1zVMVw3WWRnP3sNlZXkaE6iuQq51JzVhVpOZq1wZjlAw6ctV6/BprPbKP5Oq71PoZNcA7MAdyzV+LjH6UdzmVAY04A1QFPInPeA8C1XGqu0GP870mXiy4qTGtGE/ZzJ0hnrhw59n8tlqSA4vrAucbrYUGd10IiEvcx3tyb24f4m69cxtX7KHC/9wDu/IZ/rwFcLdkLamqCOyTAcewYx126eFHEPKpSvYPJXfvdLAYnecDtX6MRTk9OBPguArD+/iyCwD43sP3S5R+KyXj/LNe1980Vt4v32lYdW2+o2hKAWyjJMjnP3re0uczlpcaVAtf3wBWA25M7AwvzJOISNOF8o8pQlqiMpwhwTgg0p1Cq0mWmpmfm6pUXsX97H4WQlrdT7N1+EQmwj6c5Inn89ux4mXX9vcmnHjz1z4Ufp7PHIKFsrsCd/78fI5IZPcXVE/F4/5hr+GMagEtnjoFihxlf2MV33k1tnld58NbFSDoDxkLsA59Anqo71hH4b63ZrCuwfz2BXbNVBt1BBiOMSdymG884RnpqFvJWhwhkner7htuWQoKU6yHq1K2KPTWMU/SZx8llIIE4DKW63Wv3ccQaQ5DCiPEKQdmAObzZskoh611PBOC6PV/Efb/qmlMHr8Nul/Uf962RPBGafxQxhMCk8jdf23JONKqfMaeOkM7U1FrBWg6H6t+bSOeRyuS5FWCSmiKdqiNMFpFJjRAlbyEcv4pwcIBkv6fx5EMmcJNtqRyJ1NfB7LmYx/bM8T2wT1IyyVfFSkVxBgkNxWIZQTLEiL3tCyXZ1G6e28Dh0Z7aL9187Tpy6UhORRbnkaDHvq9Guk+HrL9k0GG/66NjtAZD8pDI5BagX8rnUC0VzH56MFA8RCtpkogLReZe5iDG9Vy5C3PhTMY5p3XVDoRqV5BYmqHaNpJQhAAwLZQRZhGk2SeXcU5ZFsooVJEsVpFk/s5tNBWhm8oglwuxGpyidHQVx09/DZ2bNxRH5KsV9bWulsq4sHkOa8t1WegGhP5T1h5K+b6uN639nDWA00YDn/3sHyuv7PR7Wh+5VmgOmK+2q92Yu5EnpvhnmfsKLZRJHFKsQsUq6wuZDB59/HE8/ra34dzWeeWVrJPw3vG5GnT72ruHwz4+8qEP4eVrV0UkKJZL6A0H2Ds6QmcwkGI8HvSRRYBKJpJ9MrN51lvy5SoQZTFiXBKlMU0GGPI5Yu2LCt8hHWP6SKiWGqNBR56jI7uHjozGWS4FeDyx/tOyUTanGyMpWAsCPqs8Xyl2WePLZjEOEjhptbF/coo+x8q5Q1mOaCIgEQaCJLJRDiv1JSwvLaNCsJsE41QJ02QBleVzqC6vI5lOodNt42BvF42jE/Q7DQTDU6ympthIAjUkUUnWUcEWKuMLCDsl3LpxA/n3FHDuf76IQb2Pz3360/jER/8EPaTQJYCvztkWQ/jl2pMiPKBLIgRjPuvLnBbBOMoXsXXpYaytb6LVbOGlqy9hNB1ibWMFb3/7o0gnxthcLmOjYDWl7+TrbgA3wPr65gMc7TsZxAev/Z6NwIOJ9z0bygcH+k5G4M0CcGew5Hczs11M/zqE9IWsYCFD+E4u/C4VqntzEODLH/8v+NLHP+JsWAwAtevxRQm7KAMCnV2sS6rEmGNRwx3fByuWyPgrcn2MnCJXrEWrnqt4a7imK0OogGH1HQYE/J9ZiO0RZKeSsIDa9WPxw6JTnatoPYvTkhkHhkiR6s/YbdLuMy3IckVYX7h1gNHs/nhA0yUyUua4cfHjZOfAwoZTrThw8Y6AW8xiY076rEthk2OsS/Hr/uTZfV4hPCt4Oca/sdPJBSODzbHeyTZmtcmDQ9YZ0hWNY+sZlU6DtcW9U9rvTRGwyEqrNHcTDGyf25TZbXW9Wt25++K+FD3BBDkP4IL2ySykT2Vl02dQrp6FxvxVEUuMwqwAGIoRfuhH/zH+5b/6OVSWlszWdsb8tJ5Y/ouBtYFs1jvWAFIPUHHesng9VGFbvVwIRrl7YJZ+bn47BZDG042VFcKpCjPAUIEpLX4IUExZMDBLXQbE/MlCxCIrXHM5NgBXyZYDHv24LYLwvnChIN4pczXGC4p1h9869Z8FxwRfDcC1grN9pgGWLKA888xT+Mbffg03rr9idmAEzQeusC7FysQYks4yz5+H5gpiVGoVXLhwAWvrGyhWyrKMoZUQgT7OaSa0Blxb8c4XC1TIcxZ8HCdLguwesTBCwIdJCS2dyKhkgvCZz/wxPviBDypB4jEJrr7/l9+P9//rX8LGxqbmo/XMtHvi56M9a/a8+y9fdNDrTPam5PfWqy/jc5/+OI73buveaL4ggXy5juWNLZRqS1IZGaCaRy5f0D0lgGt5aaj/9z2b/bXx/nPu+Pus97h+ufcCcP36wHEgK57s1EUAV0QWt954YoIH8tXLyQG4dr9jxOMx/vPv/x4u/93XMO62gHioueAZ2BzLTn+kb1oY0i6My3uUYoJEZmmo4kk6m8X65iYqy6uorawiVyioYK8O4O7Z4PrCohftjdkfcDwcoFyuYGVlFdl8AdlCzqybRYKgferYEkJa5DpyijT7Uh8a09qrbvWM0LpIvZY6AnC76rtmgDQL6p1uT5ZXZBuvrW3Iqoj99Wjpzc8vk2hQLGn+GZHHlMBWrOojljpxasB8JqMpwwIME2CRFJxKw/Ywm9t2v0wp3mo15RzAoqb6a5MckiJYn5YC948+/nE899xzbzqAS2AxnvSRSHFushBi6vZWq4HmKYGvtgBxKQTVkyuWIlugBvv/OQbAbK/mtapP17zYwDnkrSe1vxFsUJHVCvX88nOYRe4UFaxMaGmH5nore/KKf1b4b84dFvrUg5hFuD4VkuwfSbvrlIpX5cIBlpa2kc220O8HODpo4ubODXTaPUwGJBEkMB4Ao94U/e4Y/c5IPVb1PaRPLQsDE5TLGays17C8XEVtqYhihRbfVHAzOTfGN+27WKwzreC8v65fwz2AayQr7lc2J3yPOb8fzou2Pum3/ra+r5xX4pCv7dcoU/RqFs72ZO6VvtDDv83ePzuWFQ34DLG4zFvpAVwDN/hv2oFO0O0ONWaddhejEe31IqlPhsNYf2t3Bmi2B2g0eugSFJ8mRK7Z3Mhjba2KZDjF0fE+jo+PNLaIaTGcwMSr/JzKxKYG12j2vSVpg1bt1qdLvYWzBCRJgCFIyvNI6t+0rea8sb6ZLD4mBfKwd+3efgM3ru9j0GORmHtjAlHaFLjZTALZjLlH0LY2ypPlH8kOmSgZx2w0CdBsDrC/08TpaQ/sl2dKXxLOJsgGKRTyGRSLaVSW8ohyBHgdeOti0dEwicOdAM8+tYu92yeyfBSAS0UO50xAMs0Ey2s5AbjFMi18eX4FJIKUClwjfhOIouJyBuAmkZmkkHI9mVnEUvHMEQgE0hOYd20AaLm8PKxh7bSE8/EyNmt17Dd30JjsGVmpD3ROx2g1uM5PMQxoMRgiiEIBwsPpCN1xB6lsgK2LK7j00BrKZRadJgLi5bphm45sd4dBjNZ4gJ1JH/uJMTpJKoSSKrjdvn0b1668KPCRsWmUY4xmtutUOGn/Vs9zopLmuONV/o888ihW1zesP7tTp58Fbhf/rTgJXL972N3dwenxiZQ/G+tr6sHG/ajb72LvcBd7e3vq8ceJJ/JPt6u9v15bxsWHHka9vixQ6ej4CI8+8qgIauw198r1V9EfjaXAXV5ewqDXxd7eDrrttj6b+xgVNiTKmIuQPa9ULhtg665RsjgDYJOxqZp1+VLbBgJpedFU3dJCWUpbqs1cviPahss95o5BTvfFHEf9l+/9RScc2SWL7GLg7SiMMY4SSJUyCIsZdCdDqcHZj65cLMo9haou7l2VcglhQMLlvDcsQXZeuy/E8j6O6ZRxRwxurUwUA2vNNyckT8LjPiD6jpvXLMD7GHgRmPL3XDGoJMw2FosArrnLOHB3oeWLHxEVW51trRT/Z0Bczs9ut4XT0wMBHewFaeQr9quOdBg5hbiev54kyuN68iUB3L/68jO4+vK9LZTfXAD3f8M3nnAWymdAwLuBwm9voaz5NgNwTVHElim872E6wurqsoE3yinurEzY/bL1QgRfp/7WXkTl3OGBQBkf/3owXfummz9+3vBe2PEt714Ebj34Yb+fg7g+bvHzRsJq2XdmUSxVBEhJeVsoIE3FeaEkkFbOOXSQcRbKjDk5V6kO497ImNSIei102m39P+Ntxkz5Uh7V2hLGoyleePYFHO/toxiFyIVj7Nx4AUn2FldsMG8vdcccVyDp87T5eC6+ZvH/73BbuuOxd+QvFz9bjGBqObkauPH0JDD+jSpMy4UtzpECmS1V5IJl5ztb22ZIwZw8Nr8mD+B6y/YYUSKFQjYrJa4UoCL2W86lHCOdQZZEa6b7IypILQZPDCYI6TzAuJ+25UGMNJ9bl5/waKr/aJo5BWhsZGqtK+MJelrraAefwjiRwGG3g71WF022bEJSCtw4wXYYBN/mfa+c7ndWW/LD64nB5kblW4fMuNSuT7C5PfBecbyV7wq8NhI+56QnCihfE+8vjTAqI0yzb2iIKXvgJmgJTFVpGmyCQn5cEJQQpmugE38uPELceR7pwU1kpi2k5Q7DNhck4zEXthjLEmD/fNgaSJIp1ZEcO+badLwiOY85EoFRTlMjvgaKTTieyysrWN48h3J9CS9du4Ynvv51dJtNFHNFPU/JMItGq4PjkxPLocKUlMstknmpZicZjbCX8gsgnUqhxlhydRXtVhPdVkfjQ6Kg+t2m0wL66HpwdHioPZZguoDBkXN9SkcCbwO1A2LO4XqtJ0NMCeBSgZstIJln4FUE8iWBualMDhnmgARwSdxLpdT7ttTewcETf43E7ssoZxKo1GuoVuso50oo0no9k1McRhJUKhMJYGWckSTIGgClAnP1EN1eGx/5Lx8WAYw9cBlfc93jPCDBg3OTgbgIZMyhXXnCA+rcc6jA5TzhvlSqlBGEITsn4B3/6F14/G1vF0BOELNcLOkcaA1flBVxKOel//R7vy97bFplv+e9P4gglcDXn3gCV158Xn1rg+EQ+QCoRBmU2HbMxRYxFbasV1D1TrexKm28cxiQjOscTEiw4GgPej0Bo7LO9nUXXx5V3dX2Bpvn5t6oZ8GXY9TJYa5gZW6ezGTR7PZwa28PbSryGUdJJJFUOxHW3TLptGKjermGQjaPUqks2+1UiiTCLOIgI/V1tbaMYrmM8TTG4eERTo5O0es1EYzbWIkSOJ9OY3maQj2ooprcQDm8gGm/gOuvvoald9ex+dPnMD0PfPFLX8QHfucj6A64phDMpjEz5xrrz9YuwwO43C9UM1Odg24nAfKVCmpr61jduoi1rfNS179y7RXcePklBIkpNs+t4Aff+49wtHcb7/2+tyE3Hdw3lrvfHx4AuN/xkD14w5s4At8NzPUmns6DQ//3MgL3A3DnAIBKcjMW5RsalzMgwr3sDu6ffc//8oYA3Ptm8W/oTO1FiycYx7j82U/g8h9/wuBIAacWFLo82goWDhT1KkivFhQotqDSnI3jTPPpaekOfXU9VqR4dH32qNoURuCG3gAaD0Ia23LxnD2Oq2IA2WCug8p8BOYALlmUDnae96VQYd+CbRY0BeW6JHWWRPneWo79beC1Gz4Vltw08WoaZ3lrAl2X4EqN7PrJuMR1UWnse4UpGXCQ+RzAZTJmhZ7ZLXOD5IF0/ykmdzbVpiU+DD6scCLARqxcC0QMwLVxi5nQhmm0hhO8uLuHvX4fY/Z/kk21vdbT/hcLa/NE01Qoc3UWc4KpANxSLo1UwD4ttNWJZS8yGFAxNkC33cVUtNMY4yHt+diHJRKA+/0/9D787L/6eSk1UumMlGH88iCov8cCBdIZFWEUCEt96qwhaas0MsCPv2ew5QsxPoheBFwXGZL8f7PrZbLJJMmY4cmEKXA5TeYAroG3XnngnwkL+sxCmcDT4rn7gpgvZPF6FtUCvvCkXmD36ElsSpCp2MozgO8OADfG6ekxLj/zTTz5xNdw68ZrAnDZt27QpyLYCrYEeFh0IwDFZEt2dZyr8k8mu29NPevqy6auZA8WJoDqRaOE1ZJGf/5e3SxLaafy9kpUbzPNhIf3RKCnC9gP9g/w0Y9+DJ/+1KcNHGVyMR7jh3/kh/Abv/EboO0iC/5kFLMIwbG052EeQiz+P/9GG0+Ov6kQ2X9ugsbxAT7+oQ9if/sGEBswzxleKNUUeJfqy5prnE+0YCsUimabkw41H1j88WB9MrAigqnAnZ2QA+p5/zxo/XoArrf49grcWdLP81pI+BYLpkqWuN46ugvn2bDbw4f+0wfw7JN/i2H7FIgNWMzk2GMyLWZss9NDuz9yVvdkuAbIsPeu+h8biJuK0ljb3ESR1sTLqwLsaQOqArxqM1RTmqKefcKowGXRol6vY4mAL0H5XFaEEJ2fsw6XlS7V3wLMzWrV9hXrryebW/+s8vhDqsk66nVIi2baHVIlThUllVK9wVCFp3p9Sd+y/g3TKJYr+o7yeV23n5ssEvQHVN0MMB6YCldW2FQKC8BNyj6QtoEC0hcUH1YYMaX87e0dfPOZy+oRysKe9et1fcCSSdmJXnn2suw37+qB+3oBwXdloTxEt3WCKFcQq5nzTL3GB3002Yfq+BCtU/Yx7dmIC581haIVRd0eQaWLCkNcYw2cMwu4hZjEK6hY6JtYSwEP0M7WH/WF5f0kO5/gkxUJOdh8pgmyc1xZ7KDVGM+J1lr8e7fbsZ5DkwGymTRqxRRqpQMU8y+j1XwVB7s9tDtTdHpN9NpDdJp9KUrjkYG4PQK4PRI7pkhFQKlaxNp6DUurFVTrORSKIcJMgDBt3yQ3+X1X6k9voieCAcfACgozAFfz1gG8DEM82W6hqD0HJbT7OoWIgZpyGFnoi2dENdurzJnT0FDbk62/7+LxfB9d544vO1hZkbpjikDnlPUGGBuAO1Df2x6aTfb0Y9/vie4FQXL1fpsAvf4E7e4ErdYIjcYQ7RafrRHS4QjLKyWc26ojyiZFDDg8PBHoq+eXRWKRdux6Cczwc7nHs7hoJBMba/anzWRpIchilkVifDZ5HuyBG+W4f1LFaEorRjA8f1ruEXzdvkWFKUFfMvl5/lT20KaYCgk6IiQFBOdLWeQLtGmOMXUK2sEgxvFhDwf7bXRoQ6i5bT3rwmmMYp52+SnUlovIFVkcWgBwA661IVonaVx5eg/Xr27L/pa9cGlty4o0wdtMPoW1jSI2zueQK06l9shm8lLtkCTF4izXrQkB3F6MRDtGqgOEgxhp3jcqaiZTFQt5/1XgdsQ7ArgEtMNpFsvTJWwMariUXkFqOsBJZw/jxAhJhOi3Ypzud9FqDGShN6H6knaRYRZRVMJgMkJr0EYcDJEtJvHwoxs4f2EV2SwL3NYb0MBbftts53kfJ2PsYoQTjDBIUNk7wd7+Pl5+4RpG3b6Kdcm0qeUYP+RyGZTKRT377BlOso3iAsajyaScGi5cekjkIJ9f8EnTXqzX2XpruYapmKikPzk5liVrr9NDrVLB1rktVMoVEVdanRYOTw+0vyzVqaBJav/Y39nVPkGiz7mtC1J/E8B9/soVAT35AhXOBppTsWf24QFOCfIeHkhxojhOVo8TNFstjIYkzlgPZG+VqVYvcQIpqcmsv20wNrtkYQCM37kUSmHr1g/3N4ubnVMOK5bOWcMqgx7ScomRz0/c2myrhX0RvJ0kaSNKoJ2gxlQALtjbeamEMB+pOEviUSmfR71WsyKpLMCtT10StEFmrERSi8V1bF3A/Z5zk4Q7xlG+VQbXKIJ0JEaxGE0rYvXO43GpiOOO4gqdamnAYVCLW7e6nrFntdjaAFzLrRxQ5Zw6vCrXr6VnAS6fE3Eem/LayEieXMjY8eSEduNN1GoVrK2tKWbxf7d2D9bLmNeqGFluFmbNza/tvRN84WvP4dqr2/MNcuH/vjsAd6HafVdVbP6Lf/Or33sA17cDIjmRsT1V6tavOMTqyjKyWRsHn+8tkrMt5na5swNwmTqMRwPZkJOs6WMwn9P4fY3v9bG0tSiY5zpedTsHfV1mvGCjvAjmKobjXkPlcCaHcqUmwCkqFhDmcvom8TRLa1JHPONc8D1weW5UugnEjw20IHjbbrVFAjHHloSsx9kmhL3ZX7xyFQfb2yhS0Z7oYe/2S0jF0lQukK/cE7oQJ8yI6vd5Bmza2/OxGFvda7IpF3B248pPvHsS182F4/BvHsC1GMMAbBJSZiCgWgbM74F33VrMUecxiWubFMRcMaS+zUcZkUGMQGGKaMaajJyp7CcIExN4HE0EQkqEyr2UnDC6OBD8mowRkZhMsGwaCxD2vcNZJyC3iiRqKaW5vwdAP0phmEpgmqCKcIJGf4DmcITWBGgP2UqAVvIkGFmOJpBaxBpPSHfOWZrL8xZC/j7Z/TDCqe8TbPUbrtXWfkS9eV1wpmjIgbpaf9SOhESsBOKAfcZp+1tAkKQCNS21KuNNAbhJfgaJzVybk8hHTaDzIlK9V5EPmgjd3miETY7lWCQvEhe80IHEVgLzXMQYc3P9pZqeVr20z6Wjhzm8uDZOrGvIVpoONWWUl1axdO6S8rjnvvUt/N3f/h2ajTZKxSrKpSWthceHBxgMOghSATrDnhSffRJ1OaZJn3dNpMimanJrY1176PH+AeLJGMViUZazHBvmhZ1eF8cnx+j2uhip3mItBNjPmup5greKNRUXmKsFEiEmqRzgAdxcEXGUR5ArIIgKSEYZZKIcRjGByhSSUU6OcCvJPlrPfw2Dl55Abkxwmj2z88ims4jSWX0m1z5aNTM/pMqSgHOa6vB4iuV6BeVyXgDuxz/xceVXdLYheZYxAmsyBHDpKEUQ1+aCzRP/bDOO5f3g3sPnJVfIo7pUQ58OY3GM9c1zAmVJNma8KQtirs2VKtbY5iEM0Wg2cPnys6qJkGz+nh/4YaxvruPm9ja+8Y2/xXPPPo324T6ycYxKJoMCnTFUC4wxZpxH4UY2QrZiNvPTILB7qHZGE81ngtanR0cCcOmU1+t13fNj7bJ4HlxbvPOGF0RIRS8lrY9frN6sdlOFIsJsXnPm1u4OGuwbzDVzCmTSkch5yTBAt9WW+ntjZU3CgyiT1TjxZzKZRSJhvXNZi0pHOfVG7vYGIhj0Bx31MF6KkniI/WiDDJbjCmqpDZQzFzAcZPHyzdew9b5zWP2nK8D5AFeuvojf+s3fxf7uCfrBCEOScaaWj/gvAbfOmpyKYuODxEikQyxvbuKt3/duXHr8LUhl83j1tX28eOVF7Fx/BVEmhY3NZfyTH3svnn/2GfzLf/5PMW1sgyiOAAAgAElEQVSf3DN+uD/oMK9nz9/4QIF7n0F88Ot/gBF4AOD+Awzyg4+4ewT2Dw5cJ577r6EKvV8fTb37zWeKtG8IxD3zGd/+I7/NK779Ae4Eb12i/MLnPoUX/oQA7tzal9dvhULr4+AyuZkiUT3vmHTLXm9e8/WFRR56BnoqB5vb+CrxE9hoxYsEN0wvM3SMQm9TKlWJB1sdOOqTfQXlDBQWNlrdmFmyN9fSMjL0dl7zzzJ2pylgTL04U13JBtqKSGIYOwankR5t+bKEiICLT358dVfyLytFOKamP/YsGXbHsUPN7VOtisOA3wrpVjC+cwP3n+9BdYe3z5jreqtPBL162Kl9LKlw85uMziCJ0/EUz+7s4bVOG32CukxMXG8arzhaTOL9/1vCNgdw7XwnyGeTqOQjpBMEQqn8i9WbcDgco9c3VdB4SObtFMP+UL1FolxOljnf/4Pvw8/8/M9h7dwmwjSTHrMb8Ra1/rMFolKFq6DOQBZ/T4ylOrdu9fbHPun1wKgvMJwtTCwCuKbYI+sucgCxzREfzPGnLxjNCxWmFmbxsddnkD+8A4z1RaPFMfVFCX+M+dyxZNOfs50bSRM2Dw3gM4DBjjdVkvXkN76Or3/1v2Ln9k1Z3Q57xtqdqdZHY7O7cvdZx9EzDVkYX7h4ARcvPYRqvS7wliAu7xGtfshMlJ2OUzj68/PjoOnlLIbJNhVjmvZLbhx0/Y7IcevWLfzhH/xnfOHznxeYzL/xOd3c2sS///f/J975znciHRE893PA1JyLX2cBXAMyWB1w/aOpZBr28JEP/h5uvnIN9F61gnESuVIV6+cvob66Yb1UEwGyuaLmFfsGsT+e75+qZEXWjAZ8+/63vDZTB1uBcwb0unl59vw84YCFFd8D1xdGBdA7JYnNIWNw+HttAK4tDPyvcXiEj/7hH+L5p58UgBsIRAPS2YyupzMYot1jkj2R1T2fm5AAbphCNjQAV9am6RCbW1uo1JdRX1kTgMu+uFpL9WBZr1ICobTkJsBKQGV5ZRm1+pIKgDwOlZ5a66e0cTUSBRN1A/ToLmAWaL5Aa7bJptLl8YdDKvQJ3nbQb7fQ63XcPckqgaOimEp+Auz8JujOe1WqVJEvlgTgsnjhny1+rmzcqZrtDR2AmzKgmQXeFG20y6jWqkrW7V75oqFZYPEYTzz5FD7y8U9i/+BI50iWMvcozhc+RyxOjLotTEaDNx3AHQ77OD3eR5Z2gbQ1FyhnJCACuSwsSCXd6QjQ7fG8hh1TurpnzEAVp/qnop7qK3475w3uASwIaWVhoZ9zxxVLvUWlSFZuH/RjQkWXiFlT9o6jyp4W80mpEfvDHgadHsa9kT6Lto2E1U7aTbSbeyhEI9RLMdLBLgb9l9Dt7KFPa+QucHLSROu4K/tkAilUjpgbQoBiKY+VlTIqy1mUawWUKnnkC9wbqPDkSRNV4fNuYLat93aXbd30NheMAxxRS0Vl63dm+6Wjnnuw9a5Yy/WedeCOL5Za/GLqXYsrHaHNifdMheteo8+0IrAVZ30B0UBafxpmo+zsRAnYub+pnYVIEbGA2E67j8ZpW0U49sllIdP6O5rdNYu2g8EUnc4EzcYIjdMhWs2++lYHiRFK1Qw2ztVQLOfRardlYd3p9PUMS6lA4JYgtftJnGNMq8Qpi95AxAJ3hjb0JGA4Jb9TWYUCGAnw8u+helvTacGTVwji9rsT7Nw6xc72sUBuI8aQdGA9cdNpsvv5+wTyVNOWCFhSrWE4OkUDzdYQe7u0gWvBOEq2/iSpws0kUSiEqFcLKJVzSEZkOswtrhGH6HfTuPbiMV589hYmvTHCcYBUnEA2HUjhXaxmkK2kkKskkCkkkM1RDZx1RAYDcMeTANNRgLgTI25METQnSA1iZLh/i9g2QIFKDxKpXI96tb/QJp9EcpJCYZTBVnoFF3LLiBtdjPo9KZy5zZ0etnG030Svx+c1hZh9EFnYTeeQzVVoeI1mv4XhpAekhlhaK+GRt1zA2koZAQZWYBRXLyDOaMszi3oJ4AAj7GKI09QUgwDotDrYubGN48MjZAp5gfMEPWg5yqI9Fdzce0+bDcU+RgY0m0naaFPFtrK2ikwm5+K6odYqrlnsQVsslGZErl6/j/3DPewd7Gv+cc1dXlrBI488gnqtrl7Xp40TTDEyRSXVPYzlx1McHxzh6OBYLi0b586hVC2h3W3i+rVX0Dho6jjrFzYEblIJRUeXfq+Pw/199Dpt5KJI58Vr6XbbONo5wqQ9QTiJEMahqe20TXBtTCI55e/cvkZARXsmcY2JirH+0XergGd/SnWk+I0Ihc8t3HH8w8A/sZgrpS2JBQTZ9U1cmISFKSaJKSayuwZG6QCDZIx0IYvacl1tDrhmkyzJvarAwrRaQ0xFMKR9pXqHZnN3uCzRZpiFW1+8HI+GAnOpZuQFdbodgeTsccjCvI/DPaFR7g8s3jqLSM5JrYVuh/Xr4uy6/ZrsAS7tI3Tp4HrvHCA0lL5PuOuJ69ZvHXdmvWtqYq/wVBwwHKplRL6QU29BxT10G/LtZvgwSUVoSjY+mwS96WoxGoywf9TE1595BddvHdyzePCdA7hnymCeHTQ7+psH4Gr6uvvDmCCTy8tCmX0Mubavr5GUZyS3s1+zGEl5N7/NSYlnOx71ZwCuB9E9cOrJiBxf31NQ7Sjc/eZxzwK43glllvPeo42QCEHJlABckvgI4BKYCKnaymZ1bbRQ5nXyOAbg9oyYmeD+QSJwxv7WH6DT7gjEFYDLTY05USaNSrWOKMzhlWuv4tarr6IY0R69haO915BiR0fXXmGWH58lKfhFwdcOzvx9MYddzFXveRMcyOsJvcplXVDjIwwe4yyAy2PR8pQArmJyRwZ7PQB3EbzVs0q3Bbn4hCgTJGdNYUJyJOOYiciCpWJeY8eIspjLW3sHnlgiiT5zcxkWJJCgi81ogtRwhGg8QURr5ZgxIOdICHrpRAJ7p3L7CdIptEZ9dEhKSgEdtingGqEOsQEG0wC9OBCA2x5MMYxZ73CtulxtRRb1Gqs5YdHHg0aisRG0ZTiBsY5h8ZbVPIw04HN0khD0fjkY0P7VyDDK5QMC1gmMpgRr6TpSRipdVO9ZXj//RkcTfu54wr6fReTpKJI6Qdx5CbnJLjJxk918re+4WjklRJZjrMc5zbWd63CrQ4L0GIViAcVSSY5RJNT4ehjjfT+v0npeIuSzGWdzm0GuXEVldRMrW+fQHQ/x7PNX8fzzV7G/fYRgmECW4PuwjTjuyRGiSfUtCb2TGLzToMOLXONGcveiy87KUh2lQl59YdXnlAS90RiNZhPtThdd9pElEDqmVb3tgXRcybHfLHueMndgXYIk00RKRHok0gbg0qEtyiGRzcsWOMH9K8wyMEQilZNN9YTzKF9ArVrFUhQjcXANh8/8DdInt1FKmnW3iSzMqjvLmIl1J9YsSFTk2pJISNFbrZZx7tymlrxPfvqTipPZCkz91BXHW29ktquSg5rWRedh59Yt1kNEiBJRPIfN81vIFHO4tbONdrcrgFoW41PGjHw+6XJSRK1eV8sgPjtse0IiM+tqzP9W1y7iHe96F9Y31kRS+tqXv6B6wKTdRDWbRZ6iDFqvk1jBvb9YUP/bmMR4gs4iCloLFp4/wdvpaIS97W0Rk6mSZ36n+pHU/qaq5ZcnsZtoxPZbX08zRzWrzTG2jbI5JNKRwOK9/QOpufksco0gYFvIFdTeptduIxUkcen8RRzuH6oeqXyd+WpAwieJ5QkRASZcv4KkiOqsDXAlGA7aqIRJPFatYytdxkpQRy1YRzV9AYNehOvHt3DhJy9h9SfqmNSmOG6e4kO/+3F87StPoNFrigjHfGPRCYVrEUk+rPlwXnPf4ppD57LNS5fw/e/7YTzy1reiN47x3As38NzlZ3G4fQulUhbnNlfxT378h/D0N76OX/6Fn0HncO8eS/rrF+/P1pD477W1BxbK99sbH/z+zR2BBwDumzu+D45+nxH4tgCuS7y/YxD3HojttwVxF9bsN4K9vmFU+X4Hc2DhHUMTx7j2p5/Ci5/7pMBIz0S0gNUeU9uQvXLK+lx68MsAXqtH2IY354Yb0OD60ToQSsdTPw2zd5SilyVAi4DNttkBn8ZEdwn/woqhHrfOOkjJ0hy/mw2RCtTeNsdnNA7M1Gd4Zqz73JktjmP/zyhkC8mlnTsv1PqqGIDsLWyNQT8HaN1J3SEedkDtjO3plLyOrbYI7moMeM2uSG3jYgUiu412T2YBk6Ub8wKxwCvJOxeU1HybKYTsMhhSJ3A8nuLy7h5ebrbQlSorNCsz63Rzx3RZBM+lZpGiZQEoxxi5KIlqIYMoOVViRxUwVSa0Yex22VOpJ+CWVjlU7NDOlME6LVV+4H3/A372F35e/ThDKnNTBpAuArh+nAiqErzxfbl8kMMg0/dmVELggk0fWC4mx76o4IsHHiizHjIWsPL9ZHTyi+crNZN6J7F3r9k8e8b4fHzs/WSW8lzmz9FcwbZYuLirQLEYPi4AuB7UI3HCfxaLTiz42tcUR3u7+Op//Ty+9Pm/xv7ubfWKE+BBljWfcgLqIl4YAWMGirOoH8coVVjgfRTnzp9XT1EWRdRTKssiM+2QYXaSzjrZj6svvvD4Bqxl9M3XeYthGyuCtMYyv3r1Gn7n//sdXL58WUVeJlFMkKJMiP/wf/0HvPe975Wyh9Nwdu1nCh+LBRONo18biIA4cX2YAD7x0Q/hhW89hVGv7R4A61uysnFeIG4mm9M4ko3L6+S9LVcrloS4BEx97QJT43pwmkUS3mOeh1fmsui5SCxYfIj8eBFg45h5IJivoRrRL9++AOPf6/+tPnGuyLB94yb+6MMfxstXvoVRt4GkrJsSsqkaTCbo9IcCb9nriOVJqRUSgbM3S1lfUiZ4qSQeeuQRVJdWsLRKC2XaZs0BXCanLOCyL23ztIFBv6diPQHcYqUqsJvFBdnUcXRdryYmuEz+CDIJPJHa04NP3mbZgF5ajg8HfSVwVFH1u23ZKcvuO21MZKr1uSrR5k820SGfw8KMYGDFutysUMFinVfjewCXySStRVX4S6dlYcUeuOx7ZwVJ/2UsXL7/777xJP7wY5/AabNtfa2HI2MfO7VPPB5g1D7FZNh70wFcFt2Pj/dRKle1VqsQ7YpKvmiqots0Rp89Ik+P0G0dSUnJ4oIRmazfmApO7jrU11r2oNbvivZqRuqwfvdK0J0lqn/WVbQTgWEo1QRJNb6H3az/9XQipj3tjUf9IY72jxCFEdY21tWXcTDpYzzYQzzYxXR4iOngAOP+keywTk87aJyyz29X/UBZSOfzQ8BgaamCpeUy6sslVOt55MpUY1JVwDWW10XilSe4mOzNE6YWYzNfoGRcskhAu7uI6tWy3rDjzkDLrG/n7Qu8Ssz/nAPB9j6LsYzs4+MPAnYeAPeKWv7bei/zdUYOs/jHVLyLAK5A3AktlMcCcE9P22ictmSpzECJ5AYBpk6JzH6xslTuxGidjtBo9tGl5XqnheG4j1whi3MXVlGpFmU5u7O7j06XIK5Z+oneFnB9px0eWw/YvhSlaT/PImxgQK173mSHGEyRYk0uSRY9gb0U0lmCuLaPChcQ+JVEtzPB7ZuHODpsakeUwi9FIJ42fnb8MAyQzYQol/IoFHOy9yMwpnEYAsfHHezsnqDRpCLdnnu+gkreQj5EtZxBpVrQOVDqE1NNzmckZpuCCDu3O3jmiVvoHXdRCTOoF4pSdORyCSQy9BGeIFWkix8VL2kp+Myt04rKUh6OAowbEwwPB5iejJAcxMiKQGX7Wp7go6znzUWFxSh+c68J4xTy0zQ2sktYTRaRao4QsraXSMjRhAXW0+M2xhMSowhgp2UdyT5xUa5saplBB71JB5NggFQ2xkOPbuGRhzYRpex+6UMZV6t9h61/1B2eBhPsJkc4SE3QTcQY9IZoHJ5IAVRhz7gEpFrdvnlTDgDsrS6V18TsaOXU4eyxpcwggFgoiizDh5HKR7YSYDGU+UDIXnkuPpdrAgtl7NnI/x+Nkc+XpMBdWl5WD0eub9UlxiYkLLn+sVOg02hhf3tPbhG0x18/vy4ix6svvoLB6QCXLj2CpfPLCDJUSjlVOq1VO13tXdl0Gl32tmOvzMEIN6/dQGevh3CYRjqOBNZonnDdjRNITtlWgtNW/QH0U+CKi68sfp9bkEp56Pphi4xFK3cHbS5wPCxuFGhiynKCtgJrndpWPW8F5o4xTsaYRikkChkgChHlMiIG5DJUxoYiUhHEpDVuqVTQveO6zd8zjmY8w2fDu5x4hZ+Pu0gcYvGZa6+PuXxvTcbCfL8IXq2W1NkrKysCfy1eAZIssnurZQdizZS02ouc8nhBoch10fqqexmcXzvnVrJ+/Z7F2HLM8f1TbTL7+FwkM7X5ILmHin2vklIUbX1MxYO0dVktI1pttU+4tX2Ebzx7HTd3ju/Iifw//iEB3Fn+eo8zcbyCe57jLJZcBHDDEFE2L4DM2p8ksLFOANfaTPjcRGuiI0fbcRgXWz9wgnpcRuig4hW4i8RWv5fy/b5djBE75wCuJ7H6e2UxBpXU85hsMU/z5+XJvARwaQVtAG4ZUTGPJHOQrAG41uomENjlnZH4dDGOZOzHOcN4lc+9+sZ2ndOKAyUrtSUUciXceOUmXn7hBRTSASaDEzSPbt8XwL0z7rdE+SwguhjfW1xw59w+eyN93uefSw+q+HXcqjjOgYs5ANcxl4Py2ARw+dwyprg3gGurzlkgejbn6GCBGPlsDmVa2RPkJogZs9Ut22mkUF+qGQFmPEG5UDISOpV7mSz6Y4J+Y/TocjUYIBiOkKDzx3iKaDwFzQOyJE2zbcJ4ilycRCEVYqlWUz/vo2EHR4MOGhijzRZNY+ZMZLlQzZrAcJpAdzxFaxCjy3YbBMNc3CSyvmuVYdUmR9Y07rIfudlPEdSckEHrCAkpjtwv22RfM/NONgH3r6TiMsbD3OEF4MrhJkKUqyBJ8DEZGfGN48x9V65dbAGQRKWYRi48RWpwA8VkA4n+CRIkxamlT6Q8i7vFyMXoBNZ6/YFALBKLmc+w763yHBGijXROe2Or0wG5dBpZPusiGE3A2J+5U75aQ3F1BVUS6IslHB+38K0nn8PNF64j0R/S7wNx3EVvNECLjj+jCVrjKQYEVtNZi2PHA+WV/DC6nNAGmPa/mXQocgT3WLo30Hq5T4KvXC6M1sP/ojCDiL1tGcd5txeSiRN0d2Av3QjTZCSlbIIubQRxabUcZeUoR9ZmnGILIPa1HiEII5SXVlApRKjFJzh+9ouI9l5CNR4gGY/RHQ1ENmP9YX1pDZvLm7p3J+2WetxyD6BjBfe98xcuyq74T//iz+QURutkAtBGnrWWQFxDZhmkc93w65a37WfOz/3x0mOPqAfts889K6U8yUqsyyivFLmeOWoG5VIV9aVlDEUIDeSg0+0PlA9XVy7g4iOP4sLFLeSzIXZvvYbXrr2A269cw6jdRBjEcrthv99StYIwm0V/MkK71xeYKsEGa7E8/5EBuMNeFzevv6Y8XEbCrOE5ANevA1zffasmD+AaL8L2X5ILvEOdnB04bxMp5ZXsI3xyfCKQmv4fmSSfdyrBC1hdXkY+k8P5jXPo94dqJcJ6FcHr4cAIvCQXK0bWmsPcg3VGGp5MpZDOBzEeWVrBQ8VVrCVXsYRNLIWX0GslsT05xMWfuYT6j1UwKo5kN/7Nrz6HD/7uh3Fj9yZGqpSkXC3ZyL7cq3jPVOdIWk2AUV6+XMTWww/h+977g3joLY+j3R/j6csv4dlnLqN5coharYiHLmzgB97zdrz8whW8/+d+Gqe792rB8ADAfd2A5cEf/5sagQcA7n9Tt+O/n5PZ39+fYWP3veqZAPeNwao+9Lsr0Pa/uN9s/3sCuHewcu55qnMw9c5z8ydkb7r6uU/h6uc+6V5ioJxVcVyPGwF1Blp61YsSMm995Iq+Jl46A/i5UHhmUawSudkUWkGTIoPFk7cijE9kFJf7jFSqYFPdeJRD76RywytOnUzFxsaH55aQGFbrzs/3UeJ5LNgznU2MF4N8O4oHTx2w7YJ+p4lxKhsbNy90VfDm+qcaYGiJsKHANuwGyBhAPDdrNqBDhS+p2kyNrIKYwFuzCXPI7jwBmY2B3bf5/PSvdWA5C0KpJI5HEzy9vYeXGk10E+yJmXaFRRaZ5mN2lgVmyYsBgTwnsVPjMbJRgHI+Qo4xkApwFoD1+iP0ugNZO8rCaWAsUgaQDL4G01g9cH/uX/8Szl+8KAUu1Y5SZTo14mJRKZVMI0/LVNdjdfH8pPwbsg+kFQx80rtYAPA9GqVoXShMWAJtfXDt/abAZZDK5J+JL8/J29/6gsT88w0oZZGOCgYWKBdtvzy4NwMOFj578TzOEvJ9AcX3Bps/03cCuAc7O/jSX/8lvvBXf4793R0DCWTXaFpdThSOt+ay67XLHxojxNjY2sRb3vZWLK+uyO5wBuDmaKGcVpAvS6uUzb8ZmOOeaQbwBNY8gMvxYcGA90MFPRb+ZfU5xjNPP4Pf/L//I/b29lX0UyKhQtoY/+7f/R/4qZ/6KZQrpTlhwhXWFosLfq3g3PDjR2BaxUFXFI/CJL74V3+GJ7/2JbROqaBgkZ7Mzixqq5vYuvQwKvW6nrF0OqPz57FoQcX7bJZYluikEnM7HV4b74d6rJI57vrfemW2P7fFIhhfx+PRUtoUANGMZOD7yujWOFvwxWtVQVj2z1OtCy89/wI+9bGP4ca15zHutWX1JMUjgN5ogu5oLLa2iYBs3SF7nsURJvHsI0lol+zWx3TP17C2vim7IxZcPALu+9NSmdA6bUjpubRcR31pSa8laEoiBo/vi60CT9mviX2B1COR955FO9rxWr8jsvTVG8up5vuDLnpU3kr908Fo0FORn+dO0JYgLoF29ismI5bKiVye/ZnzmpvpbE6JNs+Dx/dEDoHs3YGtVSxsCOAj4BeJrU6gnsddXC9FYKLl1HiKJ556Ch/46CfQ7g6sYCRiDQEHA6ynoz6GjQOMBx382q/9mkDcO77uxebyJCK/F87ihfkeeq/QgYD4aeMYxWJFhAspnBxhScVp14PWEyxYeB/0TVVCRS6BXCpNqBrm8TkfSHBgn6eUNnlTt3IuckxZSKFigOCigTG23ouc5Xp/wRWYSMDgveq02nom1OM5lxOBgBZhLD6QwBOmAlTKWYQhSTIt9Du30GncwKBzhH6ngfbxCZqNJk5OWgIY+XHZbIBcNi3iQH2pinqd9y2LfJH9T5NIpPlMGDuJ4B6fEfUyUzxjLgV37WELYIG3P/bP7LyQ6hlgLFbfCfIu3mNT787t0nzR+m4A1+35CzaIs6Ku3EkMFNfxtE66Z4UWZ1qn3ZyjKs/dKw/oan9kawKpcA3EpQKXylkehzZ6shBnz2LeeNLnpgHGw4TUzu32EM12Vyz/Rqsri7hCKY/VtSVksmmcNk+xs38oJw3vFEIlyZBkrLH1nxUQF7JnrYG4IZWyrgezHAwCKnhMDZ3keaT5HIauT64BKvbFPpxJtE572Nk5QqNB9QcJVbYWe5Uva4VU+xbzESqVgvqyGoDLoloC3d4Yu3sN7OycYjicImQ/exa1klOUihHK7INbzSGTY1GQsZhTZFO5M02j05zipSt76B70UQ3zKIc5UKwbJMcYpwaIM2OkS0lkqxFyxYyAaIdryD2XBeR4FKB31EfrVgOjoz6iSQp5rr8i+iTUv9XIVFTaJE2xxPtFslAijXycxnq2hto0QqYbI2Jf1WQap6ct7NzeQ6dF1UeIOGCRLA2w0Bnmkc4WEIRJdIdd9CY9jIIepskBzl1cx+OPXUApZ/3pPYAroqZbdKgMaiWm2A0GuDXpYq/fxmmzhclgrJ56LF6xgUm70cTNV19Bp9lUQdj2VntmWRiWm45TRjLOUFsPKbipTjag2mJbBcIif2UzLAZPZflbLBTQbDVx0mjq9bQNLBSLUtySbFaul92ja2RCPh2d0xYOdnbRPGnJuWFpfQnJdICbr9xEMEziXe9+D/LLBUxDa6Wg/IZrGYlGjG0Yk45GKjJiGKO118ThjWOMTsZIjtir0c6fc4V2oFJ1uUInCUeCA/3+7RMHXZ/d48VvAbjztMfIGV4JrfdOEZMMSXIBVddJWiZbX1yqq+UAxItOB0jkIoSFPNLqTZxSD166ILAVBPdZ7rcEcCuVElIE20VUpHOItQPx5Eeukz5OtT3d2or4tdG72tAqlwARFdBLS0u678eHx9rzV5aXtf7TclBALBVUbHng4nFPzrWUau40cxY40ji6xt+e8DIDbR3BV/Nt4TimBjL7Ss7DOZjIc7C/JUPaupuNqDlKWQHY2zVLPc15yTii38dL17fxlSdexGu3D+/c292/Xg/APbv937Mk8AYVuJ50es+T8IC/btT9XmEptrf25NpMkLNYKivu5bO5RgVu1mLgeVjilIuznNApcB3jgLsfLZTZ07LRaGjMDTS1di/88uotnw/5tcL/zecSc0LsnVaWi/mbzRu7xwSuctmC2p9k2TeyXEamWETCgbP8vTmVmM3pgFanJEuSdEkAO0N3B3tGSPogcMF7ztcy3iPQTwVuIV/B9o1tvPCtZ5FLTTHsHqLX2FMP3LMK3LOjz7qKJ3H458i/5iyou/hv/zws3gsfI8jm2wPrzqrVNXzQofl3D+DqmFTgDgciv8jdx9UpjDRmIJp93Qng8je+dsH1kfFipVhCLkxj1OurRsPrY2xKp4Xl1WWNI9cbgk9cHWl1WqxWBMpxJaGtu9xiWoz/upiyJyZtluMpMnQ44ho0GCMaTdXHk4rRXK2IFkZoY4xhwvrE+9ZRnGGMQdjLsj1g24AY7UnKLIwF3JpriAdwLbex9UHT3FlMOwaHa/Nia4/epRjZAFyCawT5zBEkMCCJbRMCrpeVdcUAACAASURBVHVUJFv1ia/j1B+w9UIqiyhbwRR0fchiqtZWbr9laDlJyFWiXg6RTzVQzbSQQxPDxiGCMVseJeWOpdw0FSqebnU76Pb6isWYH5kFurkq8aeeFwK3evbovBQiTKQwIam2P8C432eAqTZK7GWcLxWQKpeQX19H/fwFrJ+7iL0bu7j81afQ3NlDMmY+1pFa9LTbQ4OK0AndOtKYpjMClelCpB7r6m3KMUqJoMZck2pVtl8gADegaxH3H2144s7p3NLpvMZHhDJ+02qaNtjJCEhkFPeAexuFBuyvzF7CEQHcjMBb/g6ZijkDjvsYsr1KeUlk9HPFGMHuZUTbz6M6aIIdiE9apzg6OdbasLV+AW9/7B2olms4bhzj8PgQx0fHGPT6IqfSkYxA+fMvXXX5K0lkfcW8tCYnqMv9Q/oLOWeYYMLIsvN+sCRCrayuYOvSRTQ7bTzzzDPodnt6Le+bRA1hWmrPYiaDfCZvJGWR6EmSTaslTYJE89KKen6zfUU+y5gSiBIxbrxyFa+88LxEFLWlstpEsFVSbzjSZ3Z4/6ni5vpH5yTl4uxHHaB92sD1l1/GZDjUONpaaeu3//LChcXaFv/mc1DfQmtGdNdttvYKrA102210my1MhyPkUpE+ly4473zHO7FUqaFeqapNmoh+bNHiepezfkgwWcRsqobVssdsxUn0Y92AlvbrxTLOFVawHKxiOd7CWvgwOsfAftjEhZ+9gMoPFzCqmEPg0Y1j/NZv/g4uP/8t9KesN9heobYuqrka0Z7uOp54SKJKqVbBxUcewVvf9W6cu/gQOv0JnvzmFTz37HMY9lpYXanh4YfO4eLWEgbtNv6nf/ZjONnfucfG/HpYg63JZ2OI9fVzD3C0+4c4D/7yJo7Ag4n3Jg7ug0PffwQE4C583bkoKoqzv75B7Pbbv2xBxXh21t/LqXmmDJ2f5F2Q6Bt9enRy9zjDectXfci1z30a1z73qQX2oQ/hXfIkgv6dx/HJgJKHhb5VXrnqoWPVTr06cAZU+T5xTl0rlcwdd2XOjNQlmI2x/neh6G0gKKUc3gLZM9znl20lSrf5uZvtQU9vfawSjpR13oV4fq0KThZUWfNkSluq42/6cXaqV2fDKAtmh+LKymuBXTtPxhxYbYczAFeMZmeJ6e2bnZXpjKfoFFEG7Jpqwx3CyYNcGqeAa/7XRVsQXjDtaU7GMS5v7+HaaQNd9gxJpK3mTQtJ99azhW+7YiuOy+JN94JvGiMTBijn0shHLIpZgY6JFQv37VYH7TZBzcGMdcl7OKSqDQF+4Ed+FL/w/vfj4sMPI5PJz0DqeVHbitvq5YpAdm4MEM8C7x7A5e8XAVMLhKw3Fr98f9qzxXZeDpUf9lpa5poSmImvkRhYpDYbXQ/WLQa3VsAjM7YnIGORXe4BFj+f7wBtF8HcRYLHwrzX9bOo4PpEi8XuZNW8Zzu3buEv/uRP8Gd/8lns7dx2BSkjP+iQDtRmRJ5gwdQ/LlROZTN4/G1vxWOPPya2JhmHxQptycrqCUMFlFTzVHo6CzZfQPBPMFU2M7sZB04yYPeAuvK1OBCI//WvfR3/z3/8fwVyy9I5IGOaZckJfuVXfgW/+Iu/iJUV9jq13p1W+LSn4Ow9nz2b/NtM2WaKItoGP/vUN/Clv/lzHO7eBAEnArhBmFHvn62HHsXK2pqWS7JaqUjhfWGxmUVIWVExOUlQdWnqXJ+YcA55AHfx936OLY6PL2Rx7rD46YkA3maayYLvE3c/AFeqR/UxSuDyk0/hjz/5Sdx++UVM++wvyspBAoPxFH1alBMAUt8jf+9NY0q2az4iEJ1Sr0L2zCVov7K6jvVzW0oWyWgn+YKFTKpvZZXZaJrCJsUi3wrK1aqskWivLVWVKxrxHA2cNQtlqQSorlbvZvcM0wbM9d3hGHJ+9AYddFtN9cGhlSULglJhCRgw5a23+5OSi6oLgbp59S0igMvk2J+HB3B5fPaBZo+eZGjnwSIHrztfLKoHlAG4XBc8yceefa4133jqm/iDj31K/YRZmNLcoGW2V7BigkFjD6NeSwDur/3qr92VcJ3Z5L7zf9oDoDWr222p/4/2INmAuYIR1dfunNR/yRU4RQsak1DSQbt5inbjBK3GiRTO8aiPxGQoW9kEgdbR0IgdAZAhgaFYQBxmEQdWEDpLRjBXCPaHtDWJ7gUEPtjflmB6vlAUiJXM5tW3l0qyRHKMTGqAxPgYw84u2qe30DjZUd+l08NTnB410OuyMJhUYWJ5tYT6cgbVWkEs7XyB6n7eQ4KALHrERgQT24tqb+6kBHA9+Op2TqlX74wl5uuG7ZVni6dzy3a3lzpFxl3rj947B3AXn1899/dwDlgkJNme6tW1fL0V/xYB3LFcFJy7x6z4avbKeq5oqezaJRBvoZVyrzdEv8f1l+4R9loLC1y8oh62CUzH7FM8lrUdrYdpq9ztTgSAcv1dXi0jVwxxeHqK/cMTFU/UviJBdYlvwMHDBrKmc90YNDc5F70iO61/81bFUkurDxtBXK5HGa5JBoDas5jEaDBFq9nDwcGxQFyOSSJBJa0VUDMR9xsgmwlQoX12KWeEOQ9OjxI4bfRx+/YRjg7bKquSwJJMxCgWQpQKKVQqOeRKGSQI/BOU007JODXEaBDgeLuFxu0WsqMMMtM0khzrYIRJOEScHSNdSaJQzyFXzshkQEpWwptU8FA8OA7QPeyiefMUk5Mh8kGEonq1EWgzZftkZLb/ikVGU4ZSsgSmQqGQymKzsITqOI1Md4LMiGSnDPb3jrC3c4B+j+sjyTgEcVOyF0yEefXkCsKUANz+tI8h+hgnB1hZr+Pxt1zESr1kxTlOB1XhrcCm2nYA9JLAPvq43m/g1dND7J0eS524sbZhvSEzSamo9m7fxqDVRiBQwEiKBEG5X85icPYrZE9RurJwTxF4yM+0vrfW/zfQ/ltjv0mSm5IJKb2o2Dg4Okan35f1JNdsKvhrK8tIZXnNNm48e1JIes029rd30ThsIJctYv3CuoqD11++gX5ziPf+8PsQ1XKYph0AYjCz4iG5mwjETaFFEsnOCbJxBp2DLo5uHWPUHqkwy3luilt+tuUYBDoNwLV1R/fS770muZ+Nj/2/c0WRpaiNudki+5/OLpmS6xRVbEnEKciClD0Dx1TycoBpUR6mkM5ntV5TgcX7NOj2NX6ZHBWGRrijHWAkMMuWS/0UeY691K39iCf/eIIZ7Th5bYzTWu3WzAaSBC0CQtz72QeX7+t1e1Ivsvicd31mWZRmPMH5xed2XvSdK2VtX7GxVHbh7OVnYK0Dcb3NuPJC15rH5z7an5yLkkBAB+La59l1Mnbh+sA1TQrclBFslUc6IIfXSjDPjmdA2MvXt/H5r17GK6/dywIRuBeAey/e1r1+55Jb+zGLQOaJ/r/51V/H3z3xpP7+hgDc1ylMaMxcUqz8hg5DdDEpFI1oE4ZYW2WPbOuBu/g1B175W7MenVs8UX03Uv/rw8NDAfUerPcqUZ83zYh+rm2Tjyu8g8gc6DVSp4/J/Otm+ahT95OUQ2IH1be5GYBbQiJNG9lI18Z4j+8TqXBMhwCXS7i2MVQ3MtbtdbqavwRwaaHNXJLzpFSqoJivYn/nAFee/iaixBiD9gGGnSMk4pGp8hf2+LtyZm/NuxB/+Bhidi4LNY7FOOTssXy+qvYuPiZTDr6Q550BcG1ukdg1FOjEuNaT1jyAa6fmahIL1+JzGJ4ngcsc7fDLFfWwHfV6SDuQsDfoKh9eXllSnMrYv0SiIYmxWRJp1mxtc3URKnSZO3U6bbSd8pkgMOPPfDKFHEFXriWTGOkwiWK1hEmUwJghPG1vOceSFm/w1NmqqcP2EYx7xkB7FAjQJVAlotrUCGuqmDjWzHyOz9sQzVpqyUVigkQ8NUVwmNSelJHdLvvdZ6TIbLH/7oA9RiNQUxiTUSPg12K6PhuVBxESqYJAyFSUU19XupcQpKRbDN1lep0mlstJlDJtbC0ngc4heifHSE4nGmPmLgTtaC08imNZEPParPc4n11T3cp1jCQk5ihpc1mKSISnFS6dK9odgbgh91uS0dOh1LKlShGZahUolpCpL2Hr0iMCD68+/RyuPPVN9FsnSCVILpug1e3hpNNFYzhV3WicjDCgKpKBp3NUUPyt/Jt7j7nDTIe8F9YiQoRyjtDElNe5MEI6nRM4qzWKywut91MRJokskKKtcqTrJ4gdpCPE6QzilP2kjXOKuXumhDSP3z5ApzvAJL+EwvIaLi1nUB/eROnoJSyPmsgnoZyI61Wj0UEimcH6xkVcuPAQSqUcet0mbt+4iVs3bmld4MX0ueeNmav2RNLXesxYibGJI2eL3MrfT3wLCWep7UBc1gnYC3dldU2uJLdvb+PwmM4mEwH7AV1c1IImwlI+i3qFyu1QLSbq9WWEYYSD/UPNLc5zrnMk3WSjEL1eC4NeB+NBF6fHR0gEUznocA2jUlXECa4BQwKVgcgrJHVxP+XzyJrdyf4Bbt+4IbeuyZA5BPuBW4so1UGc69xZ4pUJbCzWZ2xLgQXzcW/zTYcim6MBRv2+eiPT4aLIllXZLKZREt//7veIyFHOFzT3SM6R/bf6P1vsqNoq128RWGzNYtxGAsSw11N9h+SSSlhBeVJHdbCBleAhNHdH2E2cYOunz2PlJ6qY1McC3a9feQ2f/NhncPnKZRy2GpjEKSN/OfKRxU1sQeNaL6nVVha1pTq2Ll1S/WhpbRMThHjm8vO4cuUKWd3YWF/GW9/yEBJxH5vLdbz7rY+gP6AD3Hf3tbgfPwBwv7sxfPCuv/8IvFEI6u//SQ+O8GAEFkbgLICrpV+zcXFKfntYdnFQF7CVO8d6AYw1O+F7/3n22zMHujvRu/sYdv4LB57hz/4a7n8t/uNe/txn8PKffmbWV3FBFupYSB6cMwWLBd/z47LQtnh9dxY2vcWwO0/1H1lMdBZAc38znBrQJ4fql+sFqws9lBwvyU7lrrH16LgB6LN7rCH0lEsDIa3n5NwWefE23D03/N2a96Wdg9uuWOz6e+qUXO8UFdkXEiP3J2fZabZzsmMzA2kkHIArrZ1j2Ep57BDyO++53Qs/RkbktutSjuIAaBuHBYtQMtuCBJoT4PL2Pq6dNNDhOCRdPy+X5J8tVM/mq0tIfW9E6yVINiek7MilZdIrAKnbG+K00USzwb6WBt6y2K8RIyuahaMYeO/7fhS/9L/8Mi489BCyWfZ3tIDpLMBq9pGxFHgEUfkaz/SWikDqP+s9u6gk8NfiCxFMMhkQ3kvlK2WirIeYJJpygEXwmfKZQNiCle6dlrmmWGByymTZn58PfM+Ce77wxJvoH+e7CPlu4KWOG5k6WPPI6L6ueDCVneHnPvNZ/OkffwZ7u9uuH6zZSMlMSXORUhhn1+P6J7HovLq2hne9+104f/ECiqWiCqXsLUrQLKINGZm97GfnLHc4nixw+ARfyij1gTV7a+t1ZYVBX3gi+5Z13tPTU3zh81/Eb//WbxsTnn37CADFVJpN8JM/+c/w67/+69jYXJ/1rjT1+tymdPY0urFQocgV8ASy6YKZTI2wfeNVfOXzf4nr165g2Kc1L5GECIXqEjYuXMLm1nlLyBMpzSueu5E7TEFmBUGzUFaCkrHXePCRnyc7Ngda8/VzwofdK68S5vupUuCcYpLD12qMpBR05V9nrTpzL3B2glpT1M80iS9/4Yv4889+Fgc3ryMe08qJhIkYveEYAybLZIXPSDRWZeZQpWndHNEaPJQFFHvAPvToYyjXalLglmq0502ZQkpA7MAA3NOmAEwyUdlzRxbTsmXNIGLvx1lixSTf9cAl29/1HJ4BuFKE3w/ApQK3jU67JUs+s5q0ogHvJxPZ1bV1LC0ti1RAC2UCuVRkZfIsXjsLZVeM9jbKBHB5j1RUJDiQyUhhnSvkUaJig30ZnWMBnxADQlP63Kee+RY+8F/+SKpEJrNUyNGGj4BwRCVwCug39jHsNmcA7jy2+C5DsPtUeqWGZpHL9dzSGuAdHM7YR2pdofIpzIggwWLUeDBAv9NE4+QQjZNjdJvHGLZPMO62ZYfHvzOJ595BNWO5WkOQKQgY0rrrgAmzCLUezax/k0giDSot78mQHrPXrS+Mh8iWq8iXqOxmbamPYHyCSXsb3eObOD3cxf7uAQ72DmX5y/2BPWxXVqrY2Khh8/wSyvVQatsoQwtMfg5JAaayZX9brypSTzJXrLQh9LHK/8/em8dIep9nYk9dX311V/V9zUlRpCTqXq8NH9mN959kESDZRJsgQWwDttdwfGS9SLJ/5HSQBLARBwiwCYIAXjvr2DJky7EtiaIoiZJFS6IsURJPkRxy7pmePqq6676P4Hne36/q654ZkrKtaDeeBgbd01311Xf8jvd9n+NdFIKje5ovlHJeW2izAHijhVWrJhnA6r9OHse1f7gHCKzXnSqI8hgGRizWRg/OmrLWQFkWWjX2qcRVIdLhQC4MM4Wae62ej+HvdFwQ+DsyVS4LFbRWlp09e05PqYPxwRM3kITm+0BF+BFaTfahBY4bBG06KJTS2Nheltrvzn5Nc4HFUMYLVLN5R80YiTHzXr504DCVn5Sm6QBhksCrATkcNwRzCeKyV246DNRXVa3O1E+L1m68lhmarS4OD47RbPYwGWuGSkWoPrsBEAYzFIpp9eylfSznuMDTaRz9/hSHhy3cvFFDtztCOp5CMkF1YhzFfArlSgaFUgbJkAXVRZ87AvK0P+7Vh6hePQIaMQSTUMX6aXwiADeWnSCsJFFYySBTSruxyLFAXZYDJgmmHw3Q3W+rB24+HiKTChDQypXkJIL1EcXfeDjBbERAxOSYuWSIrfwKVmM5ZDpT5MYJxKZp3L51gOrhEcZk6gjAJZiedArcLJJhDrEghe6oj/6kj2F8gFF8oF7Rjzx6EefObpqy0qvpIyYtjAdYKD+ODXFz0MS11hH223URPIrpLKa0480HWjNatSNMqMTiOq8iprkTaL8UYEeQzHKH8czcUfiP84l97RhTUHFOgkI8bmAMJ7H6KDriXIu2pgRTggDl5RVs7mwhnctimrK8yCB3aScwHQxR2ztAba+OQr6Mhx65qGd749pt3L52B+9+7/uQXy8hJg6MTSSC5RRfs73HoDdAJgiRTqZx/dINhEgjNUniztV9tKstIai0TrbFwJS4Fotxr1qokOcArgOYBTrqPc5qmWsCyYIENWiFzJ+dTTL/ryJ3YiqgmeCtTZiY+tYNSXRjbkDw1rlKcD+jowSBUy4CVLaxPyjtEwmyql+7a4fAEZqWpbAnrtiq5mM5b48s2+RiQRkFCVEknjF+KZVKc/cbH9f4OJrgF3sRF4sF7QX8O2N83zPPk4uklPVEI99bMqLY9K5DMo4x5p9ZG49ZuLXCufbZCOV3Hj87y38DExyU4lxe6D5AMIQgLl0AzN7b9iq16NG6a848eoazGa7duIMvfPl5vH5l954b+mkA997grU9U75GXe4KlO/qCbAv81E8TwH12HkO+aUQhArC7L/c4Cev5aHGx8hICOFmSogzAZSy3vraKMDTAM/o1BwuVQzuCtzAatxnNxlJVHh5an+BonuOVWf53ph41sodX3vq/eQCX+R9jsNNxvj8vkscZp9Ilia1PCOAWSiVkS2X1voyr53sgANeK77S/NDKTJ4PSZ4qgAkkKfNY8fyruhn06lxDAHYrpkM8XUSos4bhaxwvPPosAIwG4g04VibcD4C6oHCeA3tOEMT8H7yKIRQIP/s3HDidAbeY8Lj4TWD1iO4SOviv/oIXycKB5LBK0AHiSEe14bmDM14HouflnQ/v1pXIJ2XSIbqOJQbeLjCN4tDst7btU43MMkswhwIk5UTqNpfU1jGYTjIZjzWXFIlRi0np2zBZLXak0mVOl2YYnnsSw0wbps3INypCxx7caaZ2xN0lcJGNpD4snpDBk/iNL5QmVewbgDidsKTJBfzjBYGQ5qCn7zXFLY8qt03JU8wQX/jwZC+QsZkJkgxRyJH9S6UpSUiyOeneAw9YA3WmAqciOgTs2Nf0EWwNMZ3THoI08CWah3sfz5fodj9G6u41xr4nlIrBRmeDcRhqdw10M6k31AqYCV84VbHWEGIZcBzl3COjyWY8nRrguFucqR/aWZa9VkpBnvR6ah4dSPpIap5YpBKaYw6RSyBHAXSqjvL4h8DaZLyGVzWFza1OOSF/9sy/iyndeUpRBhTTjr95wgkZ/iOaQamegx/hRDlG8/SRskYxtCkZLreKYjZLmuiEeIvfDMRLjMQqJBMqZHMJU2oWl1rfV+uCm1fd2ksjp52EyhSlVuSn+PsA4GUoBPEtlReKNpXNIT3po3HxNJMZpcQuFzfO4uFnA2eQRtka7WEcPlSCJMJlAt9nBrd0DHHVGSOWXsLZ9Bud3NhAfdfGdF1/EG69cQrvZFLGDuWwyncJg1MeYxFfmOyQ3Dej4RhGwJyqb6xnjiijg6d0guBcWckWUi2WRcVmNGcUS6uE8TCWRqZSxtFbBUhjX2KsfHWO5UsGHPvAhxKYzfPUrz+DK5atSnYbpDD78wQ+iUMzjW996Fq+++oriymyOqtEQpVJO8ZcnbYzV9olgKGtogV6ntjMkHQ6HONzdRfXgAIVcVj1wae/cbnfm+6H2XCeE8GQcgfI+H3QOdeVyGfzHLxJyWSsOQyqpofy+flTFsNsX2Lq6uor4UhH/2o/9Hbz6wksoZnIohgUEdO3QHsDcy1pP2NillyNA3i6datSOZDCWqpzOIqxBlTPLKGMDmeYyCt1NdA+mqCaaWP67K1j98TJma1PUagf42he/jhe+9RKu717FreoBOnSFjxSVo84RJIXRDlxtfNZWsba5hUJlBcWlNeRLK7h69SZeeOFFxOMTbG+t4W996L248trL+OBjjyCcjnD+0Qtvun2/1R/9lvwAwH2rO/Xg79+rO/AAwP1e3dkHx33TO3Cwv+9lB3clBYs3fncArgXcpz72BAroU8yIuOdeH/FWAO49kqk3f9wLNvM9X+cwToK3bzzxp1bI8Kc4V+maOsADRHM7pDk47dJMvibyu0XCdRobX1hl+deIwOaARUvMXC8kSyP0LwrgWnXWnbxO2Wz7vCUUg/J54qE/22d6MHae/CkJ9X1s3dm4AqgFKP6SPFRsr1HJcw4E+2TZFXJcQVR8fiX/riBCi0tHFNC5ze+0s6KMXKsTx/iuWe4kXBHCX7t/UO7Z+Huva3T3xBdn5//1J+8BbCV7MbQmM7y4e4BL9SbaDLDJsnPMc38N3u7sxMLtFMOexc+giZbJtHDJhwT5IBZzq9VR8bXdpSWqFQt94mgWemalTKblD/7oj+E/+smfxM65cwjDvIA0rwbwCasl3lbE9ipYz9z2QC8TQzKNWTj2fThsjHm1hBUVWQhisij7LNrfePtkFYj4f1Prqs9SkJJ1iyluCeyQ/UwVygK08yNEDP7JSAUAJsy8bzqOQErH+I+A8d6SdD7/TrHw54UUFvpoGzNmUWwxNyzxNLun3Vs38cQnP4Unn3gcB3u7ZlE7NotC9Q9lnzQqoEDVUoAwHYppzs84c+4cHnvfe7G8sizrQRZDaE+bIlBOEDfMmCVfPDG3xqUqwwBYWtJ5C6e0jmsFGCMoWBIXB5MHAgv7e/t44vEn8M9/85+bxV3cFYwIxmCCd7373fiv/6v/Eg89/JCeo6mlCVY7BcdiBZ8XmlRIFKDke/Qa23o6Hsrm9rlnv4avPf151A529WwJ4IbFJaxuncH2mTNYWVqxgpBshdIq6lmRy6y8NR9oO0QGNguiqaRY5hpDTOrDjJQn/L1/rXF3jObhC50cQwSwaTWVy+f0tFlI1zN1qhIVg/0zdmp+AWZuneX9/uynH8dTTzyO4/3biPH9mKrIzSIFbWt9v0yzXba+k3wOtMsli569I8kcXltfx5nzF1GoVFBZXZXdFMc4P08AKIkI3a7Ut5xbBHy3trdQKJcEqNKWmHbELBZLVeiAX44rFov4f95DFtwMnGJPHSoCOTYnrqhGpWAX3Y4BuD2uF7T6cjbsTD5ZkOB+sbNzRiAuxySV+lQBswCZLxUFrMuq0/XhZV9dPiMm37x1LILQ1ivgWKbCNJdFsVgCe6jJTt8RXTSWE0baeP6l7+C3P/qHOG60zEadauE+mb5TZDNZEL8aNqsY99t/dQD3PsDtfL90z0TUJE9mENPdFWQ90cdhc+o7muJcVIdbxAkwUL017KPf66DTPEKruodm7QD9VlPPWn+fDK33MK0IU1nZXzFJF7Oc4KNTZ6sAyzYGmOozeP+5nvK5c4xzjS+Wl5GvLCHMkggxxGhwhEFrD736LlqHuzi8c4hatSFmOIG8YiWHldU8NjeLWF3JobKcJfledrwpWoUSuI2zwO4JYl5jviDARGOQBefsZOpxQjHjiE5e+XVSAe/3rKijxUmw1wraBgLz67Sq5jSIa04SCwBX64VT19ocigK4JBqZioRLgB2bY9wAXgNwp7aPWsQ0B4C9Mte+T1U89aQGkix8D12du4q8U3S6U3S7VOvERL7qdLuyci2UswhzGTRaPezeqaE/INBvluS04uA44BxndU54iyvSknDA8UHCSKjetXQyMACWxddkkgx3EmcCWRknQ6prDEyxL7LvZ1JJVA8bBuKOzDmFx+DxMukZMrkUCkWzAkwFZO1znNp9a7fHuH37CHu368CYtpssXE5RLqZRLLMXdgZBNkCMa6RITtZyYMZ73Jnh8Nox+gcjJAdp0MeWCkgCuOlyDKX1LPJLaYR521uleI8RwLXPp5p22BhieNhDvD1FFoGUL7JFpI2yCukW12p/p1qaxSju29OY+uBWEnlsBRWUhikUJ0nM+kncur6L+lFTY4WV7akDcNlrLJbKIJm2PpC98QDtSRej2BCj+BBhIcDDj17EI4++w5SJD3mcegAAIABJREFUrgjp3R+oCuK9p11vGyPcGbZws9/A4YDrXw8pqpoaLalBqcAd0f6P5DZaQKuwZwpH9e2jbWPAuMAdM0a7u6FiQ6om6G4SJFm0jYtgQNvuychcVuiAoQKhu48s/CbSfFYV5ItFxOUXSCUlLRUNMGYxj+Xl5lEDR3sNZNNFnH/oHBLpGOq1Ji69dFl9cZfPriFcSiPO9cQ52vCBtZpt9emmqm97YxvHB8doH7eQD3Ko7R6hvlfHpE+3AlPhegDXg1HKKFhodAsB9+Sp66tsv7MWCJyp9rcZJiyuCsA1ZdI4br+fJmaIp2Jge0SOS4UDtOycUoHL1gdxpEISqAhkcP6YMwh79vH8R753sFS5Wc0Va13AwnNMr2Ph1q9Z/O4Ls56YxzhH7ho8PwJA/b7UclTc5vL5uU0rjyt3mVjMemwOR9je3NTx2q02qkc1FOl2USppTFiOYfmPkVMXvWot/1q4Icx5OM5O2WIlWwN9njMHLZ0iOqplldrW92J2ZAL+LikbZY4dgrcko1h/XK+80T7nSHU3bh3gqS99G5cu35pHntEf3grAPQ2GLohFLms4nf9HCsg/+dM/i69/wwDc6J51zxNxubFhtHN/WH2c/7/ITi5ekAI3k9OzZCzHcbK2uqK1+HQocgLAjbROWgC4RsojOZF5gc+h+T6fh508f2+3brGLj7E9yMHWNRxTtjQagTyqAmb8Q0tR2soSxM3lSyJ35MoVBLkc+7wohsvl8orL+V7fWsN6g3J9nmj/IoDLAcWxOwdwFdsT/JyJVFIuLaNVZ0/0Z5HGCP3WPjr1PQQk/UhQ71WcbvxGyh++X2r0NXOCgnuQJ/7mjuWdnTTe/fPXXm8kSD0T74bk1a3ueNznCeDO+1qzvyXX3gEtpB1oSeLMeAG+GMHelxEWhSr/fM6c2cHOmW0BuONeX4Q/qmO51nT7Br4SMOdixZ6nq6vrqCwtiaRCsiezFJJG1cNcIHlfOSr3QO61jBd5AuyZqb7E/Z66xc5G7MHK5XOM6WioHIxjg58te2pZoAOtXl/2sOzHngtI7qI6lfk65Ew0GJHgzb3ViG2+dYGPNUjA4XKkccYYhOvQZCKgL5cOkOF84bprs1FAbGswwX6jj/qQazVdL9LmnsJ7PaKdQwHxBNWjzDFCtSQhgZita7gOjcfMeRqIT7pYKkxwcSfEcm6qfpnT7gDpWEKgFQkmJPkwt5sILUxYz1eRladS4rIfvNWo+LuJ5UME4apVWrLM2wzw7eyiweOyhUMmn0NheQXLm1vIL68iyJfQHg4RZOl8U8arL72Ar//ZFzButaRAzgYkMIeYIIHOeIbWaILOeIo6rcfpXhAnqOxcItQqjWR47sxZs70V0WmMxHSE9HSC1UwGS9xruA6QhBmbIq6+LknMkiFmQR7TZA79WIB2PADNfUfxlCl/kxmMAjpqFBDki4oHOnvX0d29rF648co5Abhn1/M4mzzG5vQQy7MeykEKpUxWhLx2b4RhLI1waV2WxNNeC7dffxnPfu1rONi9I1EFxwVJd1Rfcu/u9tsil1PVythEc5WqVd8GhRbKLk8TAZz7C2tArh1TCilkgiyWllexurmDbGkJkyCLIYH4sztYObeGh84tY9Jto1Wtohhm8Nij7xLB9pOfeBxPfOpx9BstpJNJPPrOR6Sm/fZz38be/h31duXYKpdL2KRbVqnk6mlJPR8CsqxPGZmZzjcEShMYD4ZgG656tYYSLbUd6aXRaM6JID6/EanDtU3ye4PVaQwYrlQq5qYSi4nMQaJeGAYYjAZoNEgGHEmMQEeQze1thJsb+Mg//Pfxh7/3+0hP4yiks0gRAHdkauYXjCOTjPFIxmY4RKU748JZDCm684yZG8ZE5lle2kYxto7ZXhrxwxymrQCzcgLp92eQ/dtptLItPPuNZ/DNr3wTx9VjDGMDHA96qNa76Pat9ZPfMy1GtP7E2SCNUrEgBW6+VEY8xf7WJaxtngFiKVy7dh2DYReVUg4/+sN/C3/+1JN4x5ktHO3dxD/4if/gntv2d/NLzt0HAO53c8cevPav8w48AHD/Ou/mg2O97TvwvVDgmiLq1Ne/QgDulc98Avx39yVYwuQT6ejfo8loNNH2r4m+j8GlT8ij3/1rGUj7gMZ+t7BHdcbDjrHuKtJ6jbddtn6zHhxS0S2idrGyrrN9VNJqgLSpiIw5bNbJDlJ1RQN/npZQuWTXqXpOP2zDVC1xWyS4diV6r2yYHbKqjNayOq+o1a/0uc7SKTJ2aOkWXSz9vfb33+Pd95sAKuc6VqldoylXZE/olNCt8QTP7+7jleMWWiwkKiGK2GNFiinRzyGzkEGtMldWT1hQik2lRsukE5iMhtjfO8RRrSFrvDlINbPkk2oLWa5QwU17H8Txgz/6I/ipn/lpbJ05izCds36kkR62XjHre/94C1qBbe7Z+aI4E0QCtFGL4+jzMSa/KXBZXOAXE96oAstfr2fgsajlVZamjvLKIiucybqT1+cK8773K4/pixI8pmdk+nEWPa/TY2nxrCNK5Ihqy6vMvJ3Pndu38dnPfBqffeJx7N25hfFwzJxXhX8WaisrFSmUaFlZKuZQyGZx6+ZNFQPOX7iAhx95VIpEFkXIOier1xLDDDK045PiOa57xfvCAgG/TG3L5ITFkFD3yffA8oUXKU1Z1B+PcevGTfzJx/8Yv//R37fCjZIBjk0D+Bj8/9qv/xre/4H3aXwxGfUg+92FnMUsUR87Z3mjlcJZpZFJ/8YrL+HPnvxT7N28YsWleIiwtIql9S2srq1jbW1NlryyzVa/XlNn8L4tbP+s0OTHHAtV/AyynH1P5uiY9Upcr+TghGY/nfrxsY7B97A0Y/1zbP2zteNUMYis+zlwzw6RwCc+/gd4+qkn0T6uCkzsT6dioOtYblOaM/l9wS4eQzqZQJ4K4hRtU/tY29jEmXPnEZYqsswulcvWE4+qvX4Pg25PgGq709Zatbaxjo2tLQH8ZLqqkEZAgopkJmWyXR5hNDClFc/BK9cNeCJoawCuFPODgUgEtD8iE73TbhqAOzIShlSIAn2t/+z29g62treRyRWQDGidnEGxVEZeStrQQHsWuNgbx/WhJuPXF7t4numQ/VkzUpcTwCUQ6+caCw1W2KVt+hAvvvwKfvujH0f1qKFzJYhJUIoKYRa44wQ820eYDft/dQDXFoV7L+muMECHAXG7qfI2jpKNG1+YjTQ90FxRodMU7nJ5cOoC1q1n4wF6rSPUD/bQOj7CoNPGsN9Ft9sWqCYWvPqIGXnByCgEqhZuDsMJCxgs3FENHepz2u0Wjo6PlMwvra6gUCkhlRhi2DtEs3YDnTq/H6JRO5bVJ4sNxaUcVjaKWN0sYGk5g0IhZj2d0vGF3aUI7tZ/3Qg5br5EiF5WNImsCbpvFqhFe+GeBHB973rfg3bx3RdhaL97+th+rtqeSSWhf58HGCJz2c1p/xqvvvXuBHMAl+AV90ftMV5twz3TAFzb/xzAO7Z1wvZUKgA5NGyf904Vsqd1Sl2+gKpcziWSEzwBRVu59uGY+udSvULwkMUorb0T/m4ky7/JJIHbu8doNAcYTawnLfFvgk2yBpRMxpQ9/AySmLg/ZdSjy/WRkwWyAaksthLMZDE2CAMEuQBB2qnjqK5xRTCCuPUGlbh1NBsdWRPLEYFqgxBSZ2fygXpyZnK0M2YvZzob0Eo+jvpxD9euVNE4HJj6JD1FqZBCsRigWKH9LPufm5W/RZnmioBhDM29Ho6vtzFuxzHoztClCj49xdJGBmtn2HeRluy+t7A5iwjA1YIHjJpDDA46QHOMECkpjFjkYvFU8etcDGrrvK2jPIcEME4g6CewiiLOZlZQmgYYHY9w69ottBptSTh5zxlDTWXLmEQsSQA3L1td9vVqDDvoY4BxYoxkNoELD5/De97/Lu1bJCyx4OcBXAOzbD1pj/u43T3Gzd4xapMOet0upsctjGt19EdGZqH1umkkzMTAx6X8mWAdwRH2Q2a/YxG64owBqc5moTeOIBlIejrsjjDscd+YYEpQgQU0gRO2znEcG3vS9uRkGCCWofV2iFQ6I6JZKhkiFQ+kqjk+YLE5h+2zW1J1dxodXH3lhqwEy1tLKGwUkC5Y/2WByFOgXqvj9s1dff65M+f0bO7c2kUunUO/2UfjsIlhk/0aGfq6BhRS4DoSnQBc/3/n8RNzjjg2ogTUCrjlvs97kaD9JhVVY7CZCIHzWIr9C2kvTktsrjtmj06GgNTlvN/s/ZkjeSlra7VAg5HAEFoSalSxUK++1/ZP6leOFtXG3fNwOQ5jZh/b+JhYDiNU8JGjwV5/w6EAOiprGCdwLTo+OjIlkGKKlEAZjuGd7R39n3v74cGB3k/lCvdd7zrCvZTgG9d/nixjNysMu2yQ+5cxiBXjiOCgdY7KfnfPvUKXgIxHn5yi1xfOuWfNSXjKWSDrdtmSqgcu1c2uX3cy6XcXZ4c+w/VbB/gCAdw33hrAvdf2bVu035NOVQx8rBZJLqOZ39sFcOfXblmvCwmcc5f7DO6Lci73BWm2ghERLqNxxUI/1VBUZ5tbz6K+4e2p7cm4Fg1Owe77O/PVVFLSStmrPHnfSXTlZxoxwDssnDx6VImreJLjQqpx20Oj5NdFXEN3JCozE8gVqFpbR768JDeWWIqqx5jmAsmkfM7aKxl3eoIF81YSW10OKNekXs/i0eHQuYzMFOcWCmX0O328/NxzSGGEztEu2kd3EGh6Wj57opbg1nQLPJwLh/vZX5Onc1sc4VvELGoSPhBUzODqFoptFRcz5zaQUcrxee3E4iLGqHwWXhmnWJvkZvUAtjZEPA85fEQUuHoqC/R9XoPgsyAYu72zjZ3tbSyXS+oJ6zT8tkYppmf8PZNdtUglmYyt5XyWsRiOG3XUG3W9lvO/z76oBJVJhE0Q3DS3EU177hOjoez5EyS1si/xkACu9Z/ld4FIdPuaTgXeUnVLolierRlcax7bN0zF6msfM/and8C7J5Ew1jHC62Kv4f2QKxqtlGNxORgx5iD4OWUOPJriqNVHozfBJJlGwrn5dLsD1Ns9jOMFJNMFxIOSbJZj7Oc649qbUiuJUbeBQe8YqXgHS8UJLmzlEMw6aNdqiFMlKcWhxfjcWdRrlveSak/mqbK2NfIXxwLta7OZUDUZjud67QhJAry+9ZZlmHquIsDRDYREVgK46xvIlipqv9AeDFBrNLC6sY5Op4mvf+mLaOzfQcgcP5ZAmuQr9Z4NRPyfxONodgh+sfXNFANakrPnNONVgl+pNGKpnFzhmDOwP2tyMkIxEcNGPosCr3M2FmCvnsN0P2Nv33QGQa4o6+khkmhNgT5zuylB3BDdRBadoIR+uohgaQ3DZgMHV19HmjBvmEOitInC6ga2KxmkWzdQ7B1iLUxhtbKEInPeQhk59s/mc5vFcLi/h0vPP4vvfOsZ3Ll1U4rXXCaNXJbriCmv6RQ2mw3MVcTPQ0eEEyGCY3WeLxgpQnmyz9mmMySmtLYOjYAc5lAukOi6icTmNuIPnQfOLONDP/YI1sMUNhFHTkClrYOPf+oJPPnJJ9A5bog8wcbLR/UjDIZ9jMcDjat8LodKqYRivoDK0rKIb7SeZr9YOml0Ox2ppAneEvhnzEOnrUbtSH1w85lQ4KqILcM+Gg3LoTlXrGX2QhTB9Z3rNWMI5u1+r19eXtZz7PfMsYo/k/xMEkm+mBc5lHMyVywis7mBn/iPfwq/+1u/jfZhTXON459WzqqZcc6RlBMneBtTKy+SBgngEmjOkoCk+CiJMFdAMb+K1DCHaRWY1BOY9OPIlPPIXigg8e40rtau4pmv/zmOdw8Ug66cWcM0HeDmXhW3du8on7J11cIR9cAmeSEMpU7OZJgvBNaTJpZCZWUdZ8+/A9l8Ae1eF9kwgfc+ehFPffoTSNF5ptPCT/zjX7hfufZt/d6HEA8A3Ld1ux686HtwBx4AuN+Dm/rgkG99B6IA7lsIXd76YPPIOgLgngBuv8thfpqBe/rtp044WqC8T7U3wlC+xysc8HzlM5/E1SfvBnDvdwNOf24UYDr9HhVI3XlHE5vF607Z+ro/zF+rONMKIio6z21JTwK4p4E5f06W9CzYxpZDRwHieZ1An6zk1imMTrzu1DX4858zw+8DcirNjfQKnb9v3rfGAF5+nbRrtFfGJicTfc/G9ZZgJ9DdUzffq2msD6BjXysjUjpiQDnZ8QJwD/DKcRMNNQz1vY+tqKhHEAG4/cecAHDVs4qJ8ASpxAzpJAs9fezvVVE/bomN6ovAczWmY+AzeCOLmhZHH/7BH8BP/9zPYWvnDALaogrAXVh5Kfl24I/scmlnQsVBGM6v3iubaNU8VwU4xqMv5vjn7JVICgoTCWctNZmPM1/w8YUFFh+8bbKSKaeiYiGMQI6Bes4ayvVG9QCWChLOijc6XqPz6V5z634A7uKZmObKJ/XVwwN89StP40tf/Dxu37qh5HhAdqnreXLuPNUoLJi54nk8JtvlTJjBw+98BGcvnEehWJLalkUdWe/RxiaVQoUqOibjspBlP+CpEsRFcdDAf/ad8gCuB1v9tTPZod3T9avX8Nu/+Vt48oknTwC4HEdMEPhM/tv/7r/Bj/7YjyKTI2i8sByNjsfovdQ4l/24s8p185mvZ2Hz8uuv4ouf+X9w58ZlvW4aD5Atr6K8uoVSuYKV5RWUK0umKhV4yyQ7gVQ6MEDXrQNi0rLI566fn0vw6l4Arl9HtBby/KQ8S8gSiWOJ71NSPh7NAVw/PqOkEP4sRSr7WCp5meDjv/c7+MZXv4xeqy6WOBnTA1oWOjKJX1fm44rFXAK46oHLHjuB5uXK+gbOX3yICIgATSpsPXObFmk99qdqt8Ww571Y39zE6saGqWnSGSuuOaB74iwTpfxmD1wWwaiMVv87S2SjAC7nqCnmae1rCtxuuyUAdzw2dbNsWGX1ZkXb7a1tKaazAnBDpMIQuQKtHm3ciqnueuRQUcpElYCigCBefxja+KYFs2zHSrKhkhLe2aYLvE8m1FfrlVcv4f/8v34fh7WGU6u7OT4amI3kaIBph8q+gQDcf/SzP/v244fv8pUE6ggqK6FV71Er6nilt4lujK3vFm8l86aM1GquX/u+75QHjgcdDHtt9TTDZIR+m3b3x+j22lLczdibyRX5tHuoeGZqas7VPuUNiZjWB90PcutHI1OIJFhjopqS4EwVjYMraNZuolWvodPqIhZPYWmpgK3tCta3y6ishcgU2e+YPXVHKppR8c+k3MaYoJz5pVjfWV70otWCV3bNi6QRVw4nRZqrg+YEB9dTNqp8XwC8Boha0doUL77WPn+/0cEcgLtQ4Lm67Vw5vwBvPdBje78pbKxYbfbUBtjou7NRJqjKW+3VZ15dy2ItxwWBFikBtG4lrRe4A68V1whXol0vC61cE6mwN0UuizqyOOexKBnVmDF7bp4ZX8/Cr9oTjONoNsfY3a2j12c1ns+cXmYUpxJA5Nig2okALtUuI42BTDYAoRGpwPlcEzGkWWRlUUxrKveOJIIsGe0EOAmwOEWs74k7nqJR7+Bw/xjNOu3MY1J9ZtJUEiQQZgPkiznkCiGCkPPAqRmnjEmAw/02rl06Qr/DuTtFiX1wSwFKSxnkShkRmxjbaO2Mcb0ZYzaJYdSK4+BKA7XdHlr1IXokc+WT2DpXxuZZOlXEkMmwoGxriEaps7QElUXNgQG4LQNwaUOYcVb9PH8pEWXdbiQwAuZD9Yqll3ASiV4C2U6AD2w9iuV4AdXLu7j5+lX0aQ0/M/B2QmtnATQkRJkCNyzkQboHAdzOtItRfIREGMeZh8/gPR98j2xuaT9PJxRhZJrg1lebT7496OJ24xDX24eoDlpoNuro71WRbPfN5UFFNCp5DHyTstQBllLnU3mSis37HKfYszidQpIkvyR7vk2lzIhN4hj3xhh1x5j0STpz1pau8Kl54VRTLFRLj0blv1PppMIcwiytggsIUhl0mj0c3aGqKcDy6jIQn6Df7qOx39Q8SRYD5FazSJcCtQTIZfJIzJI4rtVxZ3dPe/P6+gYmGKHVaur8Zv0p+o0+esddjDpjU+HaSLEYTGrNhcJWgIwHbAnexqYYCag1pS3B3EFigmF8jJFaR4xlMU+XlBQtbKUAcwA2gQY5qFCVSJDD1iEqJvN5xmi0GydhyVp2lEhKymblotClym08UjxHMIvqW+4dLN7blsf3TgWq8LsHWbnqkbTVaDYRS9JGNq8xQhCfziGFQlHPl/3OuS6IkEYilIAht267HGjQ78k2kUAaQWeeI8ElAmXcjwuuV57hW2yRQgWWqbilnrWEZk7oEonFKRF5UmbG4MkeNhblZuJyF0864vX1+h0MRkMBySwi8/NF2OI+4+yUuYbaz2xDMZ0DuK9fvn3PHfurX/3qm+7k32U14MSxTgO49/ugKCEp+prTeYUnNfPZcZwzd+F3vp/gLS1wfb+/03nwPB9xZGBnHWDgI/eJidn20naTX3M1rTu+rNNdPspe5qdzIf7f50oslqvVTiT/jObAnlibSASYsIBfLGN5nZaWBHDZriEpS/xUOiVwQYC0y73n98T1lqHKSzE2HWwI4kpJyJjcelrLdSebFyj52ssvITEeoLF/A/3GIRKMR06pX811Z0EoENn5Hm0U5vm1c1GyWPluEidfJzV4hKjMGEtxqo/1HCDrj8mY2hNMFXcIiLE93Oocdm8ZB5i96kLpfDov5XzzfY2TqRAbG2u4cOEcVpYqAnnYo7WgdjAJjNjDXfhrTGst7+MixrE5THCZ5FEprGlxTGIk7//YSGUi+DDgmU1lXzul+45T7KnWwDkvYMccw4ykZVa2fB/PiUpZWi8z3+Jap5zOkRctFDbSntH6LDT28ZnWcpezaV/muCQAR+IXyVdyl6ICNqF9fjieoc+WFQRmSYZIBGi0u7i930BrlMYslUcyt4xZkq1a0kiALmVJTIY9THtNjIdHCJNtLJdnqORjsu+dDYamLEwQxPLn6xS4tBZmrE0CSiqh/I+EW8ZRGe4RbIGg3KetPTrleqCfXgt8LksHpVypqLmTyeWRypit7x77WadJ7ojh1VdexOHubTlcJEh8Z65PUhCBNfZWZ54sMD0mkHkwnqE9HKFNJzLaRvAcaHsMc+IiMJ8Yj7CSDbFCRyifzbj8gscWGVx1iKyISHLj4PPi2j+LYYQUWsigEy6hFsugncyifucAA1r9syVSLo9kYQnFcgmV1BS1N55HrH6IndV1nL/4MFZ3zmN5bR3lQgHBmK0yLuPbX3karz3/DfTax2o7Q4CzUikiTZKUi1tJIo2DrUgsn/LkCZbsvNsZK2JjzS8Sfs3txtY3swVO0Ed6bOTLfJDBemYZ+cwygrMPIfGB92Lp73wQhXdVsJ2O412pACsUAij2AZ5+6ml84g/+FMdsX0GS1biPDvvfDtjfuIdMMoEVEhnZ25v9hQslLK1uIJXNKm7j/GM7IOZ3tEAvlcrotjtyqqrXaug0WmB3ihz3RrrVYQKqcKXmlyjFYk3Ocu4VbNvAPI1rP9dOXidrCOz1y7hAjnVuf+YaSkJMZWUZzW4PzV4X7V4fa+fP48Mf+jCe/8azqO/vY9jhtdCamvs74z3mf85JSq0ORFl0DioG6vKvGmexJNIIkZulkZkGSDKwUg6RQrpcRC8/w9XqdUwmPcRHYxQKeayc2UQ8m8ON3T1cuX5dBEXvyiXQmOOd+0AYIMs+xTJx9C0AkkjnCqisbGD7wkURibbXV4B+C1/5wpOIjXoio/zUf/Yr99y+fa3nzYKIKATwAMD9LgsnD17+13YH/iqx7F/bSTw40N+8O+AB3L828NYHfRb5Lm7oX+YD/iUBcKMJjk8ITwd9p0dOFGTyf5sDFxEG773eF+1p6RO1KICrW+nsjhbJ5N0A7uljC9Y6BTz69/vzFaPXgcL+WqMA7ukkeFGstb/4fpunzzv6vvsBuG7ozG0C75V8S2gU+ToB4C5a+c5fcdcxVMRYHMSSKgPZFHACaE+mePHOAb5Ta6DOBMYVjXwP4mgCv0gUTXSroMofX1RWFuOmYiQzaatWj6XAlZ0xrYkck46Bni9Uyv6RvU8Rw/s//CH8o5//BWyeOYN0mqqChQKXF+nPRTZwzvKYwaHvg7v4O5mnZt+qJMu91ycrxuqe3dW/1CtmfRHBXy8TQKr2fC8hBp++4MFAmMktGYgE8HzPVxYq/PFMqWuqTQ8KR+fMvcapP+fTrzMl1YKpbQC9L2yN0em0cfXq63jpxedw8/o1HNdq6j1MVuhhtSaVKYUjLNCSZR+fTnDr6nUsV5bw/g9+UMAce9+ytyiBWF43Rw2TqdX1DV2DqZvHKsDxfBiom/rWDswiXbQXrFccW3I8Uz+077z0Mv63//Wf4UX1C7FCmfVItXHCe/aLv/QL+MhHPoKVtWWl2L7frFdg31WMcXNSFlxONet7mfH7/p2bePJTf4hrl17CjL3/2G+vvIrl9TPIFysqbtLOiBZgep8rcBG0ZiHUPwt/rXwNCySebWrP36y9ovNmPi9ZPBCDNI7aYVX3TUVR2mJFFLjztTOyfrFARjtgJj8s3rYadfzxxz6KSy8+j3G/K9s3ArhMGKNFMU8MEcjqAFzZQFF5QQVTnKrsVbzjkUcwlt1ugKWlsuYULcBoncweSCzIDUcDZPN5bG5vYZlWy7RlovWwL0wRsHDzkkUUryTT+HYW3vzZA7icT/zH/3Ou9NoewDUFrvXR5dphbHiOHQLDW1vb2DlzVv2ZaYWcckQDjlv1wHUKOs6TcX+gIkaz2ZwDzQRtVRjIZDTWC3km56YQ8cC9EjcWo8YTvHrpDfzmv/gYDmp1FZq8A4RKFSqUdDFpH2M26gu8JYj7vfpiEaBHpZTWac+j98QFYi8GPE/jLCsayUS9gpz6xEIVI3z8lnYZAAAgAElEQVRIbTBhYj0xJSQVL1TJdNto1A/RODpEr9vGSH3hegL6pKweDfXcuDUX2F+OQIGsNql6ZJGDBXfCmQRhSTpoo9uq4vhwF0cHN9BrVdkVCdliiM3tDZw5u4r1DfavC5BIsxjK3sdDQdPqqUnwmfuWrDajpCbrS2sLvIEoNvadDaCzxBfQ6UFcb+fuspAFpm2ggxSXKty5wozmIAevkZ9UMNWN9/0R7ePdq5xFuCvcztsweJsW76Jgagm/7gtk5f+RVDFHc4cFrjmAa7bzBERpB+zVtFSQ6NqkoplKBUdrXyPU0MbPWbVKubZoOyHrRgcQExSjGpc94/mSIUEyqWVYcDMVjFmSW+9JAr0DWrQPE+opW6/3zbpXpRS6E8ekSqFFIAtX7OfKYCGk+jZMOgCXgDXVNxMVVtlTikUyKnFZDEwRjM0EyGTZm9CY9+pTqViNKq4Zms0+Du8co37cFrmA6t1shnag7OcWIl8M1aM1QXGnlLQs8iZA5/Pb1xq4dmVfdozFHBW7IYqVEMUyWwXYPiZ9igBcgunAbBji8FYLV1+roXHU15rE12+dqWBts4Awyx7oMyMrsIjEvUw1V7NpHLUGGFW7iHemyCdChAna3LKwzM5jRoBRoZk9cQlMxiFQT8XvARCMQoTdLH7goR/Cdn4brz79Ndx46RUM27SYNACXM5JzXgroONUuITL5EmZBGq1hD81hG8N4H6lsHDvv2MbDj1EtkEOYy0mpxgIZgRCByZzGmKHdb+NmdRfXDm7hToOEvCOMm10E1lbRbOUI0rqWIYzzDMzhKun6lHIc0WKbttW062PrhnyIZIESXd5psyOeDqYYdUeYDFigN9DOxzq019Qcke2lTTipNhNxUyRxfsYDpIIsksk0up0hWtUepoOkYhgqWxV7TWMIMgEKqwWkS2mMYuYUkWKRb5pCq9FBo9PExplNbF/cRq15pOcy6Y7RPKgj1ge61S467IVLFa4AAJtn7IVr6lqOOI45gtkTTPTPVLZDTDBgH8iYtLYYxcYYzkYaJ+znKAV6aAQ7zT2BMkYk4rLDGMNcL6xPO61haUtIBa563HKPHI9lcSzb5FRSsQVVsSThcV9n/GHzz1mnihw3Rv24rvFGEI/kLI5J7svNVkvnR2CPe4SBG8abEWjPfrss2gLIsdUGnTjGY1SrVX0WAXLGEke1ms5neWlZRED2kWfBd/6+NJVpFh9wr2GMzX9a3l2+oT3dOdBYXOFAWxf3mJ08104jF7aaTYGzS0tL6l3INZEK4la7JfIWyWoElPkafqloO5tJaciYT8BuLIYbtw/x1J8/h0v/CgK4d8Uibo/0AK4nW/J129vbcr/xhMVoHDuPK7U1+nYTrmWRm/HMh3h/mXt5gNWU3wlzZlHrGdsHzZXFkaLmvYoN9JXlMklbkVqKj8+07jhLUlPWihaETKmM5dVNWSiHWfbApToKSKYtJvf5nL8OrQccQhOnWOb+RTAkkruRFEECnJyFwqz25suvvoJpr43jO9cxbNXU7Tzae/Z0/K5rFaqziCmiBXuLA7iPc7+xmPJ0rUHg+DwONsKXYrCIrfTcjcTF4x6Intc2ZlMBuGxVsQBwSbazz41+ZjTX93+z39GeNKc9N5fL4l2PvhPLlbLW/+WlJRExkslQ+1+/30Or1Z7nwYofGW+Cima6Xlm8TcUo5xkJJ3wmyqnpakNC2nCIy2+8gcbxsdx0BOSKjEYCt/Vw9q1ijMRGAiuNxKiUJegSMxIIaw/85xSEuhZP2vMKaR/HKaYyQo7yQMI+cYLUlrsRxEknGbMwXk0ZqSYImdwJxB1OSKKKo97q4vqdBprjPMbxDBKZMiYJvi6FJGgDCwy6TUy7BApbyIdDrFTiyIVjjDsNJCd0WmJcYERJ9SumywKHC5WRYVqEOdUreA2+xY41+LX/u7701mVlQWDw9QXeB8WL3EeyWRF4CXyyl2wiHaJ23JAKl61USCC4desWWkdHGPd6ur+cGyStMW7hPcnErCc1nQ14P9jDlqRCAfkkb/O0Zsx3JxgNRkhMJ1jKZlBk3DebqJWArM+dYwT3CZ1TkFZMxmNZZyGC2nHE0yEmqQyGmRIu15p4/vINDGd59RkOMiFSebqQEEQMMK7v4eDScxgd74tAx7Xi4sVHsLGxpZ7Gneohbl56RVa3s1EHsSmJh0mUCjmUSnkBcH4cqe7iWiVwnCgONwskI3IKvAXazJ97fcXbdL7jvaHimV8kqvGBjmMzKZo3MssoZVcxylSQf+y9eOwj/yYyH9xAJZPA2VQCJUzBu0CgctRo4zf++1/D7es3rWUBFc2MKCZDpONAga4ntIwnUYJ9vBMpFJdXUV5bRzJtNtucX71eR88uE6bRabUQxBOoHR6gtn+A6YjxMUkZ5oBEtWyn07OWA4zXCJiShJ7LqbUW92a2S+Dazy+OK8YrJEgt2mBZbSafK8qZqTca4/bhHqpHdWydOyuC4KjbRzmXx4Q268o7+8pVLTS1OFlkK6dwtkqsI7sR4E0l1Nc5H0+iFEuhEDPCJAHnTn+GaTpEa9pTS5HJoCsb+NXNDWSWK2iPRti9s4eDWlUkL+9uJfUwa1u8V4xL2GrBPWnVmqimJ5k8k8fazlk8/O734MKZTXTrB3j2K1/GoFUXmeRn/ot/fNd2HF1371Vrvxec8ADA/V5VWB4c963uwAMA963u0IO/f0/uAAHcvwy2+qYn42z5TtQV/zIf8n0CcK999lO4+uQnT1xiFADwiUZ0k4n+Lvra6EGUhJwqt/rN6X6Jggqhp2yIjOPlS6T23SzKvGJ2sZyod9m8d1L0PZZw2hcDqUXSyM3XKylPJ03+evw1nv67V+Dedc6nrJgXCdkpNawubsG2Pb15ewA3+vvo/XYEOLuqSHLo743VmRe2TjZGF7365gDu3iFePmqgztq1mKpmx2QuQov7e+L89AhYoLNnYTZn7IhCZQ0ZkmTstXFUO1YQprKiipRms+tHB4vCVIww2H/4Pe/Bz/3CL2JzZwdBQPWA9UDyIKw+0amVfFLJINHsi33fYQMnqFLzNr8esOCxvBKUx/JAEn/mMTyQ5JNosYMdw45FDg8ckvXrGeoEMwwojqs4RlsVnq9Pnr3Kl/eOx/Dv88f15+3HWjSxv9fc8gQDWXYp2fc9n5lsjpU0X79xBS++8C3s3rwu5eRQ1ngp7B0cWOA+Gas4F6YDsRxrB4fY3tzBhz78YeTL1vc2XzAbZQPcprJZY69Unj/ZpPw6PDzU/z0wbUpl9hFjcmvPzhda+F3PjizwwRBf/9pf4Dd+/X9G9aDqVG1mr+XBaF77v/MP/m38/H/y8zhzducEgOvB+8U4j8wh2ry6MSs1oLtPfG233cCTj/8RXvzmMxgNeuqPkyuvYXX7HIqlJY1i9staXl6xY1DZRXWC63Psn40fQ57hzv+Taaq+uG68emLIiTVNhfGE5kr18FBjjmoXFmcE4IrpbYQDv6Ys1lr2rxxYUWNivY4/8fE/xPU3XkNszESsK/tk1rZPFnWsIMrxImUza+aJhBjzKvjG41heXcd73vdeDESSTpoFaZjWZ1GBSwUrxxFVWqVKWf1vKysrAlDZp1rz0hXtraeUs30V61gNGpXA+ufvC7RefcvvnC/dVhdd2SebAtdslslyNhtUv05vbW7jzNmzKJTKKtQZiBvK/jrMZpy1Ez9zIgCXx6JlFN/PsUn1EFndtN7ke9j/jeOVSVoUwCXTeDAYSYH7Ox/7E+wfHGlN4TzTvUwY4WAy6AnAnQ5733MAl8VrJtHENNk7VPar6rNJJS2ts2LGPA8zGCUICLJPkCnSWdRRb0vZkfM6WJyMCbzlusyDCjgc9gRKT4dU5rJXUg/tVtOUVux11m2jz8J7LKYeS2TsJwL2QjXwJzZjeWqGxKyLybCK9vEtHB3cxlG1poJBrpDC5k4RO+fZNyiPYjFEmGY/MN5/UTVcD3KCfyzNutYDbmxbP3NOEiskaHyxz6RbRP3fbQ45datwWXvt/WIWK8QYOiRYQACs/U5qY2fNvACIF7w9qRed4mZeMHVuHv4zZUUtsHbhuMFz0rim4jCWMKeKEQlKVlQ1G2WCp9bjlvaE1keaxzCbZGP4m1Jdrb2dXagv0tpeaUUvf26yIXVWjPzOz1NRzfXDI6BnoJR9F7Cs1gBTA2YncVQP27h1q4bRiNeVxJj99Phap4jx18m+VWFIUJmKOoI+jkAwoeKbFqoGRLFAapbKVE1RTZtGSDvlkH22CZ7zfAgOs29cDJ3mAAe7VakmWTxij91MmEQuY71w86UMUllr+E5lKcHv0QQYduK49NouDncbOq9iMYNyKY1ShZa0dARhUdRQIxVxCZyPA/RaU1y7Wsfh7SYmg5HG7cZWBcsreYSZGILQ+vnGYwR9kiJKCdSji0B7iGm9jwQB3FiITMx6/FE5mUzRepmFVH62FcviKRY/+ewHmA7HSA5D5CYreP/5H8FO6SJe/sznceXZb6mQR+UojQeHJNAo9mQsxN54AVKZMmLpDHqTMTrjDoaxLrKVFHbesYnNcxtIUDlDAEtrRloFVz572lPy+hudBi7feAOXrl4yiz4W57iWj52lqcBbArAGglhcZ+H23FLUd+Tgs+e1sbieSSIoJpDKLfoATwX4U/FsZAOB577vtgBd9vB2xTr+zHiDoLVAS1po2jPm3BgNSd5JYDZkyTMuwLi8VkY8TCCVTSFXySMRcr6N0D3qoLHbQuuwjW63j1guiQuPXcDWwzsYzIa63vgojmsvvYHUIIHR8QD13SMrwEoZa1bJAmrj9o/rEWGdUXysnrZS384MvKWlNYFcLl/qucwiOMc++9C5mEnAqCMRTZOB5iY/LJ9nsTStAiXXbN33GBR3SnHrnEI88OnjEL//kTDGOIX7LYE2giVUn9BGWsq2WEzHYWzi85Zev6/9n7bJfC/3QB6P+zZjP869ZqOhvYgEQX4Gx8nVq1d1Pcsry3KBppU6yTgk+izi55HZcg/H5ugRBDq3g4MDXQvjI5KrCLxYp5ZFKw0fw3NdIpmQa9u8lUcsLqvG4+Nj7fls+0DyGYvPJJbx/KhEZKzOzxDIPBmjVqvpvmxtbc3VQwSXbt2p4vNfeQGXruz6UP3E93+ZFbh35a2cr0656eN3XgyL7WfPntV3n5dEwcT5vuk3Ws5Jt0dqvk/5HNoi+ym2cARIteOI5G3+mGrlE9mP/WcuAFzmiSf37CiJ2V7H1i2BeoEWl1ZQWlpFplASABVPBbIiNyDegC6f23lwWSsWkRZHAOB5yw1mrsBl/OGdBEK97ta1q+jVa6jeuoxh+wgJqkWjeXZkZPj9lgCusptIfSM6gNR6h/1dIwrcedzg4mtPZPTxtQdwfX4cBXD5XpJLeR3++YvU4PJVU9w6RxwRxhYKXL73NIDr6ySc76sry3p9q92U8pN2yufOnZ3b8TKXYl7AmMKPgQXgbOPEx/48N/XZFgmYBBTmp8xxqH4mNSyG77z8Evbv3JETkMWdM5G+lFM6Ira1j7DdhzmM4gnWMnzlR2QPA2OtDmGtraIxoX8e8/jNOVsx+RBwSxA/SaIZFbgpAc8kmsnCn6SaJFsRAN3BSLnYcbOD29U+uok1jBNZTNkDl/1cZ8zDYohPh+g0akCvikx6gnIB2FrLIjbpYNhuICneE4FnpjROZSzCe0wK2bBAlXlKhEoqYqny7nRaWt/Ui14WPSQ9WQzt8+IokDtXu6eooA3Nspg91PlzOkST9YHjugihO+94JzL5Il77zsvYvX4V3WYdyTiBVFrymzI5q7jGckuR7hxgzrjGiPMaXQJxOR75fAICgROzB54mY5jJ2t7qClyzWXugA48IhGzJ43hhInlkCOCmURtM8JUXXkJrBAyCDSBB0nUCQYbPJak8pnnnGmaNO4iPOjpH9p89t3kOG8traB/XUdvbFaBH4ulsNlQsWsjn5HDBZ0CSoM/5ONLkdOXatgnwt9Fl7iskNcmquC0rXq5RRipPKBemqGGmdgd0EWE7shjKqSJWc6uIJ4vIbp/De/7+38P5f/eHERZTCATejhAmplhKBAj7E/zRb/3feOFbz6NaPRS5m5bUYSqBDONIBUEk2w4wYLxBwluYQ2llXSprjlnWGvh3/Rv2kSJxcDRAvVpFu15Hr9PTXi4HNlkf99FqdSzeYfzF5y1CGQHNlPKWbq8rkgufO9+j+glVwCSrsZ/4LCYAO5cvyDaZYH2t2cC1GzexuraC27duonVUx9rSMpZLZa3bjWYD/eFAhF4C6iLsTK1VSyJJW2u6igSY8Z/GbQqZVAz52QR5EsEYs44HIMQ9SmXUO3lEm+nZBN1GU8T9ysYGJrkQuwf72r/oPNJj6xfXboBVGw/ghiQX0B3EjW057sjzO0CQzWPjzHksbW/hBz74PlzYWcMXn/ycSD+xyRg//5//4om44V4159N14AcA7j1Drge//D7dgQcA7vfpxv9N/9g3BXCjwg5/o97OSHXvi/YyOWnM+zbv+gkF77wGEnmz62Uz/40lT/f/sv6tJxUr0czCfr72ucdBEDf6dbrAGQUHPRBzvyLo6Q3Jg7jR1/vXeKDhfkmNEhj/zytmBA4YgGQB4Zs/JOcgrNfPC7xzoHdhy+yBsdOb53wonL7Z/nl5y6+IWs4fw8CXxZ09Dc4ZW889a2+rPM8iWLu+u6/u4s8eDF6ArNF7ryRZN3ChwNXvpk6d5EptnckUL+1X8VK1jrpRV13h5mQfwdPjTPfVfM30JyVDtFkig5JFsU4LrWZLvS8YcTM4ZILGoNFahM1UWJE6l5Z/qTTOXHwIP//Lv4yNrW2kAgZ+pux8MwCXf/PAmS8MGEBk6hX/5S2gov1yfVLJvzEZ8MCgT6L95/I7g1SvpLVxa/a6xtg2FS6DSxbS+Fp+NhNofve2YVGw2StDlYQ49v9p0M7Pmehz5bnJUo7FWikRHODgrMaZzF27+jr+4pkv4+rl15X0MiAd9IcKghkQ++PRSo/9TcnyvXjhIh573/tNzch+OKWyAneps8Yj2YetrK66wltcn72/v69iD++DVzfrvnh2slPBelUqnwWTtmarjS889RT+l1//DbFwdT5UzWmyGLDAdeadjz6MX/3VX8V73/eYFgIPuHsgPbqO8Niaw0xWnaqe48KDfvw7Qduvfvkp/MWXn0LrqKrzzJZWsLZzEZWVNa0lZHIyaWFRj0UuWXQrCTEw2wPSvP8sjrDYw9ew+Mjv/l5ECQXz9U1tmFiUggG4aQNw1b9JQCfVffexVJcVEwHcodQGVy9fxh//4cdw8/IbiE1NYUP7ZOv1tFhT/H3hr8VAx0x9q5iImo16HOtb2/jAhz+svkIE7TmGOZYJPFCB2221TCmTiGNlbRVrW5tSaTC55j0U8KxiivWd1XMWw9qYuDoHgT+W9HqVg+9BzfnBudJrddFpEcAla98DuOy9ab0oPRC1tbmF7Z0d5ItlA5EzWbHglUyGNOJyKlN+5mAoAJIAN8cyLaBVFHagL1VK7O2cTpk6Xs9NDF9DHbq9AV5++RX83h99EvuHR9pTmezyi4V3XcOgB/Sa/58ocPl5LArIvY0gG5PiwQhTMq1pl0bSQamIdLGIKVnrju0v2IMqGN1/SseoYKNqK67j8IuFBj7n6sEeyoUsMO4hDMxakp9rhIWOVE20w6RyTYBTisAMwWErFBFQStIGtneEeu0qagdX0aFSJQGsrBVx7sImNs9UUKoESGe4j5s63DgTjFuoZ2ERxdR81nvPbDJ9771IZGBAoyuoeNKRVwFqjXCKIT8xosXJ02urfaZX4Nr+TcCexUTfMy6q8I2qODxgFQVwF3GP9VvzgKypgjmmI5bJrqgloNQVVaOvn0zM4tjIELxPcR1TPWs191k0MyWZFdR9UdZ+FT0vA2NtrgpUpqKHn6kC6sTsGt1x+LN+5wA1gceTBLq9Ka5c2UOrRVUMyU4JDF3/Out7b3c8FdAamepajhNnLukJZ+rna2AgC4AszKaTVmQNwqQskQm+EWjle4XZy5Qlgckohnazj+p+DYeH7AMOZMMUsmGAfCEUgJsppJGkJCFuRTX21puN02g2+rj82h29P5cNUCqnUSqFyOWpqHHWnVRRSoFLEJeFtwCd1lgAbuOojXQ6ieVlWrezz18cqTTjSa8sowUu11eCnWOgNwari6nuDFmkkI0FVhQmkSZlQC5VSfxOBYF6c6bIUTCQMBMropLcxrnKe7ESbOKNz38Jl575OgZHTfVSG7MvPd0ABKhwbefzSCGeyiOWzrKNLoaxIfroYmWriLPv2BJ4ypkWksCSzSDJ3qRUrck+luc+xVHzCK++8Speu/IaOj0jbUxouUnCgVvbNXdZaI722HPuADaGWInmHuFUuYy/2dqVoHeGIAyBe1M3qbLrwFsShqQGZ7FQfYINwOXDlI2yLDaNRGHWhdYj2lwNE0iAyo8UYokkltdXUdlYxiQ5xZRcFhP1U9ePWXeCxm4Te9cP0O32UNlawbnHLiC3lpciiCF0cpLArdeuo3WnjlFjgP5xF4POwMgNUtyyvy1VtWPZQrMpsFTU8TE7D6vnH9XxIjjwXQRu1YOWe41zTnA2nywuax8iOJ5kE3ASwxIicDGqzxdyyDuymPZVWoamA+3Jan0wnQq45PxmfMZnRsCV/+drGKswLuXvuKaXSgUdk3OO7120PTDAi6/zoCZVuIx79vb29F5ZJAaBHEAY5ykuyGbnSlfuG1TqBWmSGqBjc4/hcRmL8zpJ8GTrhaXKkgh0fKgEUvlaHzMTPJnQjtO5aTA2JZjN58+1iedH4ILXW6AtOON1dy08XyqhVtfX1LeX94PXTwIigV/26dvc3FT/aymOm02dl9RDzjXn1t4R/uwvXsYb1/bmMU30h+83gBvN0U+f4JsBuLy/AuFnM2xsbEiB6/vBns4/5gDQnFBlhEv/j3lCq2XqW+3UDsD16lu/z/g8jblCtFbi4y+vClTrhDcBcC0WJ/EhjVSYRWV1HeXlNYT5IpJspSE1FvcR30vXiIU8j3m+QhCTpEOXa3NcegDX8kFzAZFbV9KU79U7u2hW97B39RJGrRpibDmg/cViVH/t0bqGV+D6Z2GxrOX39ruTClz/DP09137sWlLxu3eh0krnVJiK5309ajabA7j+WFxPSVowBa77bO73pwDce9V/fK1meXkJlSJJp9Dc4bzjnKHinyAuiZBcXDmPfQ2CAAnXBp9LTh0BkqAkx8CC+OxiF5HsgUF/oFzl9Uuv4faNG+i02nKLIaGDhD/unbxeOo90uj2pPBm/MF6lI1YYBKbSlHLYSOWM40RknGvIbZyK/D9vO+KICfOakVm40s5YblxOgcvPyGbZdsZ6YRJMZQw2HE1lCXt41MCtag/t+AoQFMHmCcmwoP0pPhti2GugXd9HBm3kc3FsrOSwUk7LoYYuOLKEnRnhifsnozVyDbifZQtFZPIFKVVFgxgNletTwWhxF2lL1iyLMa13kIkSM+y6nQKXwLRUr4F6qyep4Mxk1M+WAG57MEJ55zw++EM/gjCVxJee+iye/+bX2XFL9Z4kHSRi7I3LuMYsp6nMJfmBZGGz7Zf/m2t/wN67aXPXIUGK45EgI8kWYSBlJ22TmdMRWObVsHc9c0q9lnsk160wi/Ysjm+8+gZuHrWAdAHjZFnPIUiQDEYyRg/toypi/SZy0y6Ss6Fy1kwqxLvOPYyN8jKqd/ZQO9zDZEonmrGIZgUpb4saN8xdAl6sa+dmymzXFkggrgHszAGY5w6ZL40maHdILALyuYLmBuOLdrujZ0S76RiJp86SuJjMYTW7ggBZZIsr2HjsXfihX/oPkTtTxiSgs80YYXyCrWQGFc7b4xa+8dVn8NRnP4s7u7fVX4UdJRKTMaZUjzI3nY0xmNHlAxiC9yyP8so6llbWdD7MbXq9FrpUiNIhpNvCbNjHbDxBk60jYnE9B5ISuXY0Wx3FZKkkczeKLIJ5rMJ93DsseIIM4xHWwxjr0F2E7TI4r1nbyxQKKFYqOG438eLLr0hpS/B4xjydZIlUCo8++qg+r3Z8JDIjFf509+kPSHihS08FxdIqioVlpAsVBOVllCpFlHNJpIdtNK5dxvWXn0e/3cCIVuRLSxgxXux0gB6B3Sk2trdRWFvHbrOB6lEVk9EArY4R1pUFqQd1XHUyrjnMU2TJrlKL/Z1zP0aQnr2M2Yd9ZRUPXTyPv/3hDyEVm+Dpp76AK5dexy/+ys+c2J5P782au6dqzQ8A3HuGXA9++X26A28HFvs+ndqDj/3/8x04PDyIwLRz5NWKWPe88JND9b6A6clD3f8WnlLZvo2PPJHg2OI+D+3fEsD1r7zXJuEv+upnP4Xrn3v8vkrLKBjpAYxocuETlui1RN+jouYpRqffpOx1UQsml675a3R9VBZPwStqrPBowaixePUMT7Fb/ft8EjgHfATgut46b6KAvdc1RT7srkHjP39RIL57VJ0AsqOg8ncL4Oq+mt3SIgm0s5v/TtXs6Dl460cLNvnVnQIvHVTxwsERjhkYE0zUjXt7AC6LfEwOpBgQ85NAWUdWe71O13puqs8dEx+TwsiyaTK1/lwD9u2bIZ4KsXn+An7pn/wTrG9uIZGiWnUB4Pox5Znc0UScBaOoba0HcE8XqJno+oIM/xZlATPQJNDpi0uWVGbm44wFRo5lU/saCGoEAit48VhMAlmM9P1RTUFoQLJ//WnANmq565P6KDAZDeb4ewHRLmHnsT2A64FPJsfs0fTpT30C33n5eVlQMWDWscl2pRUwwTBa8ahv2hSFbA6PPvoevPNd7xJr3QO4LI6oZ+1obD1Llpddb9tgXtTjvffBupSpUn+ZQtkXFk5c42yGavUIn/zEJ/F//LP/XYUTD+AyEGay6cdzOkzjf/yf/gf8+N/71zVWPBjr79MCoFiMcZIe+MW/8dx4LI8yQOYAACAASURBVLtPtBEd49WXv40vPfUEdq9fUXEoU1zGxtmLWNnYlkqZN4nnzSInAS5eBy3D/Pjy6w7PmYUePg9+Dl/vx5YvRN21JjkAlxmdB3B9D1xdiyuAS803B1/sevTsR7SjHUqt/vxzz+FPP/4H2L1+XSCelKGzBXjt12q/xip5loUYGdNWbBfbHTEp3t/3wQ8pCaWtMAuZKuaOxuiRjdpsqkiTzoZY21zHytoaCqWSAFxatbpFx9SD7LWsfr0jKXg5Vs0W0SsIqfYzmzpvnyzLul4f3XYPnWYD3U4Tw6GRH/Q+jkFH2mHhaXNjE1vb2wJw+Y+KcbLGmRTSBmwOpPG97O85YE8zSy4J9Kro7BS4TEIF4JJ57ormcgig5TDYp6+HF176Dj72J09g7+BI10KShCkzzXqWrOX4oI3YZOgUuCeTNHt+0d3ku//ZrwO8JyzS0KB1Mhxg2m4j1h/IDpbjm3MokQmRzOWQYtEgm0cyTvvvOAZSM89UHOF9YPFHPcG0Z7Av0kjjslY7xOb6qizEclnaIpNBbYQRMbp7Palxqcoi0D4cd2k+SWMvnVeC/cAadTQOb6BxdA3jcR3lpTR2zq5ia6eC1fUCMoWAohkBRVZM84VgFkBZrGSh1fVztracNsycPe0cwHU9zGQ/qP3fK2eNHe+klItynZLuRYDhx4rUXSqqut60XlnkCCX6m1ey+jPW2mVnZaDvyRjkdGxkYC3VnAs1qwdouYeOpnw+XKec6tPZHHON1PsmfAa0KV8AuHq/jqcoS/GQB6Cj392WbvfIq6Hm4LatwQT3WQAV8EGQ34mcrW85iRS235gaPoHxKIHDagd7e3UMaE02Tag4Qktbew4kDRh4m0rFBOBSVWpSJB3dLGidtT4VJOov5/qzcx2ihXI2T3JGBukMwTiqcAmBMZYgqDVDh3bKB8c4Pq6rGMieXtlcGnmpcEOEOVr6sXDoFc18XxxH+23cunkoIDCbC1Di69k7l3ukBhzHoFdCs3gX6DP7rSmOq00RQ2gLXSjSepl90nlFExUlVQyW7TP7lc8Q608Qbw+R7E6RmSWRAecegduYAFzGDWGGveOTspnltRPknCbkqYBsqoyd8iNYTT+EwrSCy597Gq9/1QBc9mKl/f0oAuBSBR+jjXIiIwB3koyhjz5GyT62L6xi69w6xrMBxizGUUEkG/TQCqhBYErF2BTV40O8euU1XLl1VZZyUs+wD/uUBWVnwesBDt9WxBU2hUx6PTvXmYQ9A9vv2es1ruer4q5ulxXOFV/R2UBxyuKLY8WZ75hVMEkLwnvNWttsr539NecCj0PryzCURV62UsQoPsMkMcNUBXsWyGOID2No77exd31f4MbWhW1svGMbsUISU9qnyt55glFriN3LN1G/U8OwRcJMXwVS2iCr262sklmQpQ0kyQYxDJ1FslfH60I9UODyEF2jiycZc2j8OOU746kwXxCpSoq7GZXmVCcFAr35ReCSsQdtgr2TjAdwSVZiPMI9i19e7cZnwFYY7A1PEk65XFSMw/iXwCb/ztiEx/MOGQRnqcLlulanQqfXU+yTZYHXPSaf+/D8ua/zPDiH1jdYMCaxcaHe5bH5fj1Dqu0IxklBbOpBAqkEZwq5PEr5gl5DtS4tnXkOPD8PNnrQje/jcXmevB6eO0Gmg2oVO2d2UK5U9F6+XqS0WEz3rUwbWNpx03VkMFB86+2keZzd/WM8/Y1X8Mb1/Xtu3m8F4C7edDIQWOxF948J3qwH7r1y+/vm++4jOP1InvWgHK+P9/LcuXNmne0IkHPA1uXI0bzeOnYvAFzFw8MeGo36nOjqwSGfF999XpaDeyDJf/ckyFTCXAp8/MvvpwEoy6fSUtwSmCgtryJH5VYQyk2Aaqwk7cXZVsLZDvO7gVXMhUg8lox+nndEe+DyD6ww8KlR5cXB2axVcbx/Gzdffxmj1hGStNp365y/xuh3fh63Pe+A4a8nej+sfYOBy/7L50Hz2CLiauABXP7Nq+61BjpQmMdQj2nGp64uIgCXhEaXjzImNAcP7nEWA5zON6OgOteOtdVlKf1EtZ3GpKpvdzqKk/VZAIqFsgBcr8xT6wORco2wQkCGuB3t1uU4kEhIzerV83Z/qBwlEDXG7u4uDvfuiDSY5z5Fi152UjVfYK35jH9IUO71qCgkAJc0xytHkFafedklMP5hrGzKVP5WhGgfYJKA6Oy5zQHBCSW4h+sfW6/TtcZUvplsGvkCWyhkRLYR2XEyUy/eo3oLtw5bqI4zmMRyGE7ZpmFNpJ9Br4Hm0S6mwxbyyQGWljI4s7WMfBjH8eEdzIYD6zWrllckA1l7hDHPN5VCNl9EGDoAbTZDt36MXseU755Qwd1WgZj+6UrvmmueZGFkCM4ls1NmfsB9szfoo3Z0LAA3WVrF2UfejbNntnHj+hWRxMfDHrrNY8QFihtkrBZZBCilgB5bCxdnt08gTI+Me75aSCSRSliPUil3qWzOpGX/n8kYIZfnxLxFOe54pM+iJfAknUUTAV7dreHKYQvDVA7jeCg72+S4j8SohVGHDnAdjHpdJMdd5KZ9KeZ5vYUwh9VCGUmOnVYbU6q+Sb6KxxDmM8pxPXGK7Ybi3Nt1nbyvti5pDslxxvIjOr9xftHKW44gE9ZZnIU87bVdL1zdb+UiLu9HAsWggNXsEoJpgHy6gOWzZ3H+7/84zvzQY1h5ZAUt9uOdjXEmCFGio9t4hlG7g899+nH8+Re/iEathinnIG3G+Y+q/tnEtW6IYThLYRQLMI1zvcyJlM+xMurTxWWAMDY1cHs0EBBMy+sBHVHoTCUoHmi1O5rHIfs8J5PKz/nMSCTzdS6t4yQ6uPoJFbgEb0meZuzIehTz7/LSElY2NtDodfC1rz+Lg8NDjHvs+8yYa6Y+s9t0+1quoF4/xnDUl1q23mCfXQLqRYSZJWSzyygWV5BfWkNhZQ3LaxWEiREOrr6CGy99C4N6zZydwiQmmRSGoyGSvT5mVBjnCti6cB69WAx3qjV0SSYb95X/MDZmpsF9jnOeY5f5iXqze5JEknlNUvbJJA6F+RLiBK3zeQlRHnroIVw8ew6J+ARf+NxT+Lf+jR8+sZ/da9d/AODePxZ68Jfv/x14AOB+/5/B38gzWAC4J3HcN6+tvk0Q1yoVd4tvvQDEKg33/3pzOe2J99lL31qBG33T/ZI6grfXPvv4iaQhCgieBgiltIrY/Jw+7gmAUrYiiy++zyeHFvx4puPC5vcE+9PVdPU72/YWBVYLn06xlXxBdfGZVhy2L58bWVDu2KrejvEezKfodZ4GSecHPGUz7JMg24QtrTtxNs6Sw7NlT/xV17kYb6wD+ftk5794tf1shbC7N3x3ffcAcFl445fhXDEBuC8f1vDc3qEDcFlVv9e9vdfQ5UF4je68+XxnU4wGXTSOa+rHKgCXhVhZI5J/ScYzk6iZ1KC9/tBs/5JprO+cxa/803+KtY1NxBJkhhtz15ILA+o9gCs7KaeUYgJLEEb3wYFF3oKS74mCvb43a9Qqi69hkMn7SXYk7eB4f8nAj6oq+R6zW2PfT/9s7Pg+cVKvGq8GJTHWKXD9WIoqinm+bwXg8li+KOYBTAbGfK/6402Z0lnCq/kxmeCFb30TH/vo7+KF576pJIHJPocCe5byefEZMbjn/efnM+F+3/s/gDMXLqh4S0CMFjdMqFjMlwVQiiql8hzAPToyO0VvJ+yZ/AzcGeCTyRsFcP3reN9u37mDj/3+x/C7/+J3vIDb1Leaizaurcg7wy//p7+Mj/zDfw9Ly0sOYDG1GP9+T8DbKcF5zepdqyTD9d4CsHv7Gj736U/g1Re/LXupXHnFANz1bQGAfHq8Jyz08Ys/5wq0EXK9Ed2DN5LAUM+GxS9fTIxaKEcLMLZ6MXE1xv/x0ZHupUgC6nVn4JStj1GL1SiA21cCSwb203/2JTz+p3+Mwzt3xLbVM3ZLh18n/P1Xoc5aHIrRrkK5m//EfTbOnMG73/s+qQFpF81iMUGEyWiEdr2BdqOh4+eKeaxtbWBpZQX5YlHs6CQBXLd3qWets02mIpirgmyapRiwIpEfwxw7Zkds95EALi2b2s0GOu2m1NJS3kbAI6mwxxOsr29gc2tbFsr8RwtfFjVYeCCozJRLc3I0FshpfXSoColpTOQLtDzNqjjAwosBuAsbdlnwUt06gxS4L770Mj72J58Ro97USWOp6gQMD6wgEEzJDB/dBeD+VYHbE6suAZrREPWjGjAeYkxFHBX0w6GUCd7ydspJH6SRzhdFhJE18hTojUYoFEti7ifTloBLecD3yv6wI1U9VZBUN9F6mnbTYa4kVZ7UC852l2ow2XZ3O2Jw93rHGA8a9KdFu3aE6u3raNZuIBlvY2Mrh4ce3cDOuWUUSrQ1myFBNrvGDQF+v+v5/rOCQ8R21zznnkKQnExorius/qkgZYQkEwQZ8OkLwoYK3MO1JLIjRwvL1krceonLMtmtkR7Qnb+Whc45gGsKWj/xovM9ujbZWmX/ogCuzQW3jk1jGJL9rzFPhasVf9wtV+FjOGQRiwUQEjZIlLACrPZ0XSuLfQb+qEeXi0EsJqFqwfXoilgp+zjCq0/YS1SALckABmHqZyMpOTtz9VaOYziKo9eb4qjaQbPFucD3+VZsVvyUNXDA/cD1VWUlW3PL4mGZHAqYs16xHLrsDUcAk/1kaWOXDhPI5KiOJYhLi2H36GUhHcegz7E7wFGtgeNa00DcMECWKtxiiFwxrWPECf6y/6gsrBMYdGaoHbZRqzZEfsixGJunfWxaTHtWa6dUV+lcuTdx3CUxGyVwXGugftwQ+Fou55HNsmUA/Q2mAiS5znsSCGUzsd4Yic4QQY8AbgIh+42L7EShGNW3SeRytJIkEGwEmlgKmCRpix1DJqjgwtpjWEldRLqXw7XPfxlvPPMNDGtNqVJJnTALZUPd4wSI4yGQSEvBOUnFMYgPkFlKYev8CgqVEP0BlZAzxKiApYUlHSRIvCKwwWtJAPtH+3j1yiXcOtjFcEIQn/eCYAhvs6myPWlKJCEW+zxwK1WK7ecckwTGeX84jniasm536hxuSHwb7bb1OsYdXGucfbdWCqcu12dyDGq+u1KaVLjWHsVH3bIBT9BSPo3yKgt8FVk0TtRjmG4wMfUiTIyA5kEL+zcPFOvsXDyLlbPriGUJYnPfTKB93ERiEsP+zT0c3NpDr9lBn6DFdIRxnM+IAK5ZKXMQU3HCU5s4++RFV20DmNXHV8pkrs1GzON+LcWKlKm23jKeyhcLyEnVagoyrr28bwQ2OVbV99z3DXWxIfdrAjiMVQkyiMgmhRrHp/XxJlAl0kPM1JeMRbgvR8FftXjwxMFkcm6tLFVrm04QCet7KzedBfBpvXoDZ6c7xvIKbVVTuk65bfR6Wl/4OqmEZ5BjDxW2vFZeDz/Dg8SVYknAAN9P4LVRryueKtN2mUoszPT+g4N9xZ7r6x4wtvYMLMgSaPFFZp7bPGaNcy3jvk4lszlxEDwm8Luzs6Nrvr13hD9/9jVcuXlwr0QIzzzzzD1///+y96ZBkmXXfd8/9z2z9uqu3nsWYLARpLiFTCuCDlNUSP7gMMN0hG3JNhcrHHIoaEum6E9yKERLloKWbcnhD5JsUiQIEhRsUrRIgjMDAiC2wWBWALNP9/RS1VXVtWXlvjt+59ybmVXdPdgZCrMLUajpqsyX7913373nnP9yAsMgZIEPKgDME5enQdz0eH/5v/hpfenZL9/3+PfL6x+U68cDsNbznETgj5+XL1+2HsfEr/H987n4ibx8mvE5gGtU4jH3tW2EAN4fQVgD7AIZ8V6y90kAl8+YBwyzaeyRYf34uMVziD+jAjebK6hYrqiyuGL9b8u1RVPk0osdABdHhXge0cWHa2YOeE9td9dwQq7bm0L4c7tWiAU+XixQvK5ZP9TOjevafPsVDVtHBiby7MdxO52nW93jPj1wT7zOcp6TAO58zu90bSdX8RVJqfx3HDPPG3yt5TN5/uN8JxZAId3pAXBCznISO24etGeYv+cxt2J8WT8gbsS8ZgyBdOgKXmuXEWysj1vce4AV/xvnEs8xxmSRvMz6wzcgEOtXzMkjwdryXWypWf8hLB4dWU4w7PVtnSF/SUNATrni0RStSVpw0O97pAZWy12Iru6cBeHFiNVRNRd7qwcHq9hnPe5TXJf1zQ02wJHyZyA8H2Zxij8/xXLBWs4US7j65AzABdQajMbW+3TnuKXb9a7u3G2pO8xraeWcrbP7O7fVa+4pk+xroSitry/ovY9dVf1gR/W9XVNTomg1MDS0woIc1+ezAcSojVAjyea8z+kxFvYh5DOltoONHst6LAwcHGsp8edUiR76eGJvC9BG31JI09jmHh4dqdHtqzlMqrS8potXLqndaen6O2+p3ThWLp3Swd5dA+YgJ9lTAtDJs2MxgfGZAhDmgLTFPSnGGdJOVrlMQflcwVTT5WJBpYorb6kDxT0dEiHXQ7w0TGV0PErplc09XdttKlk7o16yqKHSgm6a7BxK7bsad48MvGWMUsO+8uO+8pCg0hmV6PPL7ez3LeCGAsYc4T6WFxash27frNT7qlSKZJWB7OrEUPZtvlAGt8lfmXM8j+wt6azaXWJmCOlOeuO/uRVOVCG+tEjAlN2ZcUpVQNvKkjLjtCqZgpbXz+rcD32/nvixP6vx2bKG+YQq2ZTOlEpayWWUGAy1c/26Pv7Rj+jGm28Z+RnCg/eAJyYZ27pEqDFQWgNl1Utk1R+nrE+zkTURXUwGWiqltVDIKJ/oKzli3RvZ8zOg7cgA3xAn2hAfmfV1gt7G1PB45nyPnZ9b8b9jH3vmEoNHiwziFZ6X5dUVLa2va5xO6bc+/ts6OO7IzEvoCSyZ0n91FVcRhARe3xgMxkbWhDxaKa2qhGI5U1MmQ1ukokq1knIFnHl2tL95TePmkeiQnisXNMpl1E+O1G+3lGy1lZtIhVpZ+aVFHeNg1hlYzWA4AXynAUZIq2wO29Njin6eS3O0oraZhyCUtV7U5NvpQsns/CERVReWlCuUdOHKZT362EVTrheGxyfquPfb1B8CuA8IpR7++t+IEXgI4P4bcRv+9J2EA7j3AW/fHcGdl72GROKbGLv79ci9/6r9DR/0GwNwI2QwO+z9ErsbT/6ebgDgBukKif10jIId51Stegrk9EDfFXPT5DAoQv13EXaNxVEHcK3cakmZb4InvgJY6wXTqc4mfEZMkuatAWOh0iDRoIKJtr7eg2N6boZ2Wio44w5HC+YA/p08l/DaqUp3lug4dnqyr4hdV2Cyej9eT27t04yBSPEmAjIhOpgN3KlznUec/TxO3r+5pHb+pKfDfi/AH4umfiwHzAzA3dnTC3d2tG/FPIBMH7MHcQqsUG3XZNoHH0vrUUaBH9uagbrtpvqdtrMajfHoKt1YsKWfHeBOqzNQD4efZMaApL/xC/+9Vs+c9T42OfpbuMWwg1Ge8DMvTJ1haiX6JMpUdVH1Y8XzUMznOiLAOgVMM6iME9NEnZHk3EgkSQBh+VvvIOuZmfZeNyRKwaKNz5oRGZxR6slSuLdz9lgE/2ZRRUAc1J2okmKBn+TFFD8BvIwAdSyCzIoW0epqaIxOK3CatWfoMRoSEMbjhS8/q4/+6i/ray89p0I2Aphjnbt43vqZaoKFqhcsONbC4qo+/L3fZ8A5SQuAGAxJV7P4asB5mpoDe6VUxpj2bnGXNSCYAJ0xMjsZU/pGANeTdS+AeMH+rbeu6Z//03+up598ytYdAy2NXR6AhzCfeVZ+7M//mP7af/3X9Njjj4UEyBNSkmQHV+Z6PNv7nBzA7zknGNjeQ3Joz+PR/p4+8Xu/q+e/9AUDQxeXV3Xm/EUtrZwxQI9nFJBvqkRIeJExV/D+V4xvBCG5p7BPAW9dBe596WKf59ljOVuvGAcKKc1Gw+Yb3/Fhs7UqEgCsR6UnfPzarJkowALaT6R/9du/o6d+/1+r06gbU92KJXN7myVQgagSn70I3jLY3lfWlXIA9+993/vdysls7zIqcF7jsVrYJx970lFZWNDyGjZ1Sw7glulN5CsAKwIWZgC4jA/vKwAIUNDAysmAJi9ARVU6IBTFJFO9oOpstnV8dKjW8ZEG/Y7ZO017b1r/ZLd5XVleMdXw8sqaFpdXVKxU3D7W+tti7+bFavumnxlAY6ftBfICxYGK9b6N6lvY3oC/psANCi6b9+OJOl0HcD/225/Q3lFDvW7bCSHjkfXjAsRNTYbKmkHV6LsO4FK8P9jd1rDTxGPOwNs0yizufsQ0rTqSMfUZLHAsWQejiXLliqpLS8oWykpk8tZ/iLUIyGMycqUyKodCDhZ7Snv7+2ZxVV5ctfXYgEBjoAcgfoCKuu9Fjm5dx/u3tPXOK7r91ms63L2pXLqjy5dqes/7N7RxeUGVhaxS2ZESqYGBNaZtmcxsEr1QGwyRg80dU5q52qdnEWBgOmtFMp/qfsFTelfoVWvgWbAzi6/y4/o7pmCKFf98vQCE8v3EbRPnAdz4XnufYcysLxRJPZx0LlEIIsN6xLGmyv/Qy9ZA3GB/HJW3sRctqtpB6A1nz0kAQlneKVr0++xLA7VafTUbbVMKghDZZxspiwGNPcfckhcwzHo1Q57CnjeDKjNQZAIBxqzgwt5nIFRQEsA+t3UWh4kA4LJuWVEVle0Q62bvhdvtjA287XQHajSxrGNfcktCA92x6abPK7V4tt7Qf87uW+hjbPwjCkIWSwxszQPAzWbomUVRLaNSKa9iGes277ds9dSgcqAm3W73dbB/rMZhw8A93oOiln64xRKFfGKWsTPrx0mNekl1sc89aqtx3LQiHspG1j7UNexbTCQjLoSYyc8zqaODYx3XGzam1ge64AQQRhelKb+njy33cdDuaVjvKNPuqzJOqZLKqIAqg5YSKVeqZLK0X6Aw69aQFCkTWWnC9sD9S1Z1Ze2DWs8+okwzr81Pf0lvfu4ZdfeOlECJLNSe3gPXoyxIXjmNEhkl8kVNimkVlwtau7yk0iI9wFq2xpqjJEA755Pj+czZnsa5YzV8Z39Hr19/U5t7O+qiSjBcnyI1gIJPfttnrH+7A7i2G9heGWMi9ngvXBq4zSGsCBhUt+7B7IXdEEsYFGquIU7G4U0WB2YAyR3wNFvlBNfi/Z/tWkK7bMsvOC5gfzqlfKmk8sqi2cujvp0w9ih+UBR3hjrcPtTunT17rs9e3ND6pQ3lqiinAJozataPdbR/qLvbu6rvHarTbHvbglHPVbfME3sMGUtIBviFY3vowK5dsj1z3qMX1RvX5haEwBFeDAW8jI4yXL/HWD7H6BHNR/Ss393Q1CgQbOivB+mCmJWv+H5Idt6DdtGOAaADqZI9zuyH8U2gxUmIn6OVbgRiib3NiSSVMiAV1S33kPiX8Qfk5GtxYcHAZH4HqMs5mzI3WCkbuZBCclhb+TuvY33k+CvLy/YZtAbgM4qlosUOVjAeELfRM9JVXYwJ54y9I18obTlPUz91OmoEUHnePcfcU5L0xO0aQcmUhKFXb7y2/YN9O7/V1VU7J84xWkTz/ptbd/WZL72qt29+swBuiEltCrwLgBvy0mnMOMf8+sv/+U/pmQDgni7ufisALjecZ5wvwGlA6vX19RMuRvFzToO4IcSe2399zzZgvosSE4WWE26NODhH+P56AG689khqpd9oVKN7PnqSsD0DcLHLX1RlcVml2qKKlQUjpNCTMEPv9SzgngPJUYXLZ5h621JWd7IykmbIC3lWAHGJ983m3uZQ2vb/xuG+dm6/o1uvf0WjTl1JCH3hGY/5SBy/CIYCZvGS+Pf75i3RnSDmP2EO2GtD/AJJha+owPWY1dWMrqj1mJ77EQFcXs9YEZ+jqEQd6F/+egDcuGbPg+OMD7kPz3HMh9kSWa2IKxwXpPc7xKqS5Y3kQiyE/R4W5bu6du26qdkjWcAdFhxgdrKcH4scGVIKn2+AHha+rKOs/30HnQED2SsN6CXENQ6gA2nsR4DJkDn4d73RNAANEhnziJwml531rrTI0QO3AHDOyKU2T+08A4gLaIOrFC1HyDMsDgbfSpprRWy5Qx7Buu8uKk58O2q39Pb2jt6+cVe9IXF1WZVyTccHO8omu8ok+lqq5XX58lldOHdWN95+S71WSzydKP4MSDaVptTHzh4yygh3qYoqpYoREMaDXlAke3Rr9YjoHGNzivje77eTq71/sI+1q0Mtr88Sf0B2o2WFE9La3Y4ODg/VaHXUGadUWlrV0tqK9g4PVMdiV2MdHRyYTXL94Mis9C33NtWm17Ci+pb5mQQGszQXYkRQM9PTNQeRtqQy7Zuqvndg5WznTD5j6wjtChLqp9Paa3X0yjuburF3rFR1VZnSkiYJ+gtDyRpr3D7QpLEj9eoa9bsGHCYGA+U1UiWJ2hXHpYTFtrho8GAD0hWyGZWKZcsPIbGxBqDgXahBaKdmwuA6CQ2VNT1fB0NizaK5lEF+4wa0mm21OoC/xCluFW99pkPe4g4trlnOjVLKjVMq06O2UlNqklIlW9LK0opK6+u6Pekoc2VNK1fP6bErl3RpeVkbq1UdHBzp47/yz4xM0m+1bF7iuMa8wxNgzPPBukeMo4y647Sag6Rafci8BsnaM5AZ97RUSGltoaBScqT0BHIoDijSEBsYc/noh16+rmDtRue8ZMpcMgxYj2t+aKnFHINAb8++rRecibelqlRqWlhe1vL6upq9rn7vE0+rq4Ip6MftlvJJqZBNaKEKESxhdtalUlXNVld7d480GWaUzy6oWlxVrbKqfK6iQZc8/64SKeLajvrtQyVHA7snk3xOHduXkkK+m+x0lU0nVF5f0ubRvjlM5SZpIZrpo1oGBI+82BDXkqnyTcxoREUI8Tlau2Q0AZytLiqZLxqQT2xXWVrR4vpZLa6dUWVpQY89ilVESgAAIABJREFUdlUXsm6f/W5fXw/AZdna2Dj/EEf7egP58O/flRF4OPG+K8P68KBfbwQeCOC+W27lmcOJQ5/Otd71c78RAPebOmA8nXcH2fycZgmjx/33JpA3n/x9B3ADS37+cg2ou8+5xQ3Gk4UAlj4QxA2fOge0sLE7i+skwOqfHe0IA9YeQdxYnA5qEo8N52x/Yj+CcN1+XrELiI/G6QTQ4/c5Q8XTcqmYME5J0cHuObzOWVjRPCyMeLQDNIu22fnFz54lcH47piBwtKmam0xmTzz3dWJjj/MqKLFPWHG92wob68x23LQBuK/s3NULW9u6S5CfzftYzc2H02NtgJujcVbQJ+mlWGdKjMnQAvPkZGi9OQHJLBE2oNFBQ4oyMHk5Trc/UQ82oNI6c/GC/sbP/y2trJ21mWoWSBQUTVXg/Y5i4kER1grk1ptvbL1KnNXoQXEEcG2uBQVmnAOW7KaS3tcR9VpIcK1gZMVALCxdeWPKhmD1Q1GnkC9YAYvkzVSPgYQwn7BbUdxqeRFw9p5FkYlsAG4ooEeAOs6jmPAbWBIKIPG87dwoXIZrohe0gyquTDf18XCo5597Vh/7yK/o1ZefUzmfsc+CJXrh0iU1KHxNBt5XJwHwmtWZMxf0vg98UIuLS5aE54ulkIgE1nnoZYXi0pKwRMpUECT1ZreE+jFHkuxKD9aFqGSYvwZXl0301Ze/pn/yv/1jvfHa69MxMc3daQuvhMzW7W//D39bP/ADP+AguD33KJ5nZIpZMSTAzdZS14s9nBsAjReDx2o26mY39Pk//pSBVcsrKzqzcV4LS6vGara+uMWigdVplEAoscsAuAW3HjVb7IElMzyyKFZLwWoQYDuVcAvtOE9P7w38PipQSGTm+40FXx6bU17cONknazwYGUAKePOxj35Un3n6D81qCwUlaiWSDr7cmjP0dQoQFyAKxQ/WCQocluSFXlSXH3lUVx973JjDXBQsaFOgGYu/ZT1wefaWVlZNfQuQi5o7XypY0STOWa4r9uTDXheGsxVYjDntQNcMwHVr8WiljN16s97Q8dGBmgbgdo384WQf73PHs0oRam19XZevXNXa2Q07J9QXpr5KplUqV+31phiEPBEAXCssmoU6qryqytY7FxupktkuU+B2MNNBMQeOvYBOf56P/6sndQhw1m3bcbmgHgoH+t8O+0rLiyg/+zM/o5/5GbdQPr2dvGuc8A3+ESXx4e6Whq1jS0QTqET6PbOoZ766+I312cEj5gW2YKxI2Avma4tK0ng2TYETy/OUUuwzY2y3+vZt7gjZnPYO61oAICcxDcocCjaueXPbS1vXByO16rt67eU/1qsvfkZ3N99UPtPXI48s6f0fOKdzl2oqVgFfKLK5Ba5VwOxkPUuebVkzUNTXVGx93QrMeqaF9zjhZbb3Gm1kasceYNrpv2PsMyvY2UoR1mAr2IWemkaaCK0JpurboI9nBXHANBK1/B6z99n6HlQ288eNZI+owDUez1SR66x8U2wMICfwzZ7JOs6egb0hqlvUTQG8Pe7p+Jj+0JA7PCiynwG5sj3GFKwUrcGusEX3vtY5bOAyJ1tOMDLsycx/nn0KstanOhA8mD+sFdYOgOvkb6Oxul329aERAyhpWHFbSTWbAx0eNA1MNSAx4SpvA7VwH0ihAHQlCH9LhJ6mtFbw/tnc52ADmBhZkSUHkJtF/YfCPqdCmSIjc9d7qtr6MMb+dKx2s6f6Puo5B3ELhawVBCsVepljS0wRkGebKc/alFS/x/u6ZocOA595DfFnuocFogBj5b1X2Ueaarc6BoRUWEuy+an62cDGTMr6yfZ7IzWwWz5oqDScaCWb12Iup1Lei9RemwRQ4R4AFKDsYV9OKZlPalLgYDyjZV1efEJn848p28hr53PP69XPfkGdnUMbQ4wK+8Fm0XupEzNlNUpllSyUlF4o6uJ7zmntypL6aqpev6uRFd54tvxZxD6ZIq4pcDMpDZMTbe1t6/V33tb2wZ66EIXGrI+uKHG+EUV1dwQhDrE+dqGQZxb4pkAJPa4nKKPzymbS3sudthM2hX2vJiaDKGKEpeBYdCIfSLLfAshk3L2BdSqZNRtP1gh7pq14HWiS4ZhU+iEnZctF1dZXlK+UnKwEiKuEeu2eGvsNNetNAzfShbzWL5zVysa69QIE/Bn2Brrxzjva3toygh+tAmwf77ZtDho/zUBhLzhDMrFYyHIA5qiTI2zsfLnxXo0FLLsBzXlOHCjyXsheOOWzqL4DcpYKBRtLgON2q2njWAOwKpZsned8GHNAl6imZTQgPvD8MWaAOsRhpswlpgnuGFZ0D7a6HIMet/yO3rAAFMR7/I51DpCT1wJwcr3lUllFADMDl3tT4AhwlfcSLx3VDww8joqc6IrDefAas3mmPy5jG4iSkdyGsrZRP7a5Bmgd4/T5WDm2uPDroU88ZKuulpaxV6zaHOPa6a3LudP31mK8dNrGBeUohWnOB0vlCGZzDxkPFLjvZqH8YAWu7z0Pyr99249k27nE7QEAbswFYrhwGsD1NP/dGekxT+Iar1y5YvfYs3T//Jh7nMiXA+HatutwfLO/DzUFyD3tNi0VXIkF+BNjYNaY00VpP/97LZQ5dlRiArzN1wjuBXC9hyo9cCsLy6ourVqskiN/ydEXN69MwZ+taKFsOUhwArPYG8eJvrdYgajB2mJgdLttdprWBoS1I0PLh6zlrgd3d3W8u6W3vva8xp26xX+AMadB2bh22fVboBAJp7PaRbyPTj4PeVz4pR/P76etaAEMZ8wjgBsV0+ZKYnUVrzlEBb7nqKw1ThzFNp0Y2m8noJIT2JzZddIJLRKneT48r0ioVikpy5oWSDqAF8SKEH7zxbJWlle1unpG1WrNWmw888wzevOtt2z8ags1J6Kg7Oy0dXd3155Ti41CawfPbT33tmvG4h/yhu0dWVN7AhYS4ZLCQsjkix645LhuyZxWbzhSq+dWtgaSGRE7Y++FOA4YZzWvUOeIESikaFMcWq9T35cg5Oat725OeUgBRlL2d2TzOByQR+SVY65l02Y5i1MFsdzOwb5efO111VsQF+l/i8sThKyhEsOmcumRzp1d1OOPXlFiPNLN62+boxL2yZaNQCAyr92E9VVt93oGHHK/ivmifXM+SXPgYR/irJzsGuQMtieOkO/Spx6CMUS+cG3WnxRgi5ZVQRFtFsbBhanT7eju/r6OjpvKlha1vHFeg8lY79y+reNmw9Sq7IXdZluLCzVr6UMuZ7WxYDvrxC7+DfnKiTip5FjppJNBAalzmZwK+ZK5TdQWqtY3nZjU1g3ufzqrcSKtjlK63Rno1Ru3tLm9r2y1pnxt2fId89OY4Fwx1KB5oFFzT4l+UyMIT4OBMpOJatm0qtSRiLshBMvBTmIw7HELqYyNKS5kxMAtcxhq2X3ImRW7xz4QV2Ptg7nLHICA1UcA0O2o1xu4u5wRzSCPRCKgzx2LkSwfB8BNKjdKq5grqlyqWg2hUihoubakTK6gzd6xtlNdjSrcKyk5HOjRK5c1HA/U3LmlRK+tAcB+t+c5Gf+zQMyJZMl03lS3e42+6t2xhtgoG7MtqdGgr0S/rYXsWGcXiqpkGcmhrRfcnf5oEnpNQ9Lsm2qeVhqdTt+uD0U/cy0B4TASxqk/MM9YvwOZh/NGhc2aDjkSBW55YVElcstsXq+9c1v7vZzVNzavvSF1GyplJyplIYM0deG85/pHhzjmHCuVKKicX1I+XVGpUFOtsqBiRuq2tnV0vKX+sKV+HwEJitqEWqzvlarOndlQdjTW0faO9crNLpZ0Y29bo8FI5VRWY8iyGqlv9snufmM239i/W+/qhCmmPdal5pB0p4diUaXlZSULRfXo4ZvJKZktKFOqaePqYyZO2biwofeUmu+6Pd9vn5yHH+LW/hDA/QYLJg9f9h0fgYcA7nd8SB8e8BsZgRMA7gkga+7d98t9HiBFvGci329mfxcA3Pkk7kEqSb+i2UUGbeA9wwSAe/PJ3zuBUU+POa2Pnr4wD35dbToDcOPmM59oxSQmJoYRxJr/OTup+Dmzm+BJooPWnlgadXL6lpgc+jnHHi7RajmgvnPl4dOfZZa+ATg6nQzb9QQVcjz/+Z+egs6Vnk8BUPMAbgTopizkoNyJAO69GzeF7ndPxKfJ3+n+uQ94GE5cn/UMS6kzkV67u6/nN7e1i5VSthDKlXP3IILq89dnBSoH0xwwDcnQZGQ9bwnOx8OeFepi/y2310X1gmKrbe/HhhHbm0kqo3OXr+i/+Zv/nZaW16z/BskYgEu0zvMeOhSL/b64gtCTTrNKyufdIo5o0dQf4ymrPBaM4j0lOI8KKX7H+/ky1rKpNd2O2djgyZQBU6YsKBRVqVamIGoc01i05JEztWcAhWMhbt5OioJgBBCi1dj8MxMLU/E5N8A82NjFW+vMadTNJAhYUFKU9p6cLz7/nP7lb/6aXv+KA7h2Xd2eAVdmn2dFci/8YyV75ZHHdfnyI6otLpqCMUNPMytCRgDX+wlZUcuSr/RUaUESk4UtTcEkFADNvjgoKKygGb5ZL3qdnj7/2S/of/6lX9LxUX0KSD8IwOUz/8E//Af60R/9dwKz2JUcEdycX1eCtmymhgsWfVPFLCBgt62vvPSiPvX0k7pz+7ZZM6+f2VB1ccmScfouU8QDtOXauC8UAAHHKN6jgIwFDRI2CrAA28a+NTCM4oD3ejpN7ohgNtZ8HINCa5wfnqh6Dc1Az1BoinPA7v9gqEFvoONGU7/xkV/XFz7zSY1R3cAg5n6GJZ/5T6IZ8C+3HGMeU/EAzB+ODBCN+8PlRx7Ro4+/VzmUxliakXwAnFGUa7ZMLQxQsby6quWVVetdQzEGa0pTOlEgoEdRtxv65aGmbalIn5zptXgxCoDMQSsvlDAOFP0o0DYO3T65bRbKXbcHD2sP4C0KGp7NjXPndfXRR7W+cc6SOvqfuTVk1uavAbhm0dzToNtTr0sS3rExQsFZXVg0K2GAW/oA8Qyg7DLXBFMluMLb1RpDU+B+/Hef0nG7Y+fKekaPIZQBZr817Ckx7CgxmVkov6vg5hsJVh7wGubf0e4WmaomnbYmZlk9MIALpYmXlUBAKDR40aA/7hiAm8qXVFxctqRSmYK5LVgCOuqp32kaGF3MYXWVtN7Cnf5IhXJNaYrmAViJ/XLnQdxBq6VXX/6ivvS539XurZdVzvf16CMret/7z+r8JfrdApY4qcIneNjDA9gSd+kTe3N0xgiKWdPi2VYbjxFLaC65860ygL/hp/e3DcyBYHFodnnTv0PU8YIu+4WTfiJ46G4Avl+72tBJN3Eeu8rCesjR5xzluQGQM5v/qD7y9YfPipbJM7UH8ws1Xr8Pmch7Tg36IwP+ACQdwMU2eahOB1XNQM0mvbCD6boVE9lPfA+w/QBmeFDb0mM1mwf8zNn8QLlqQHgorMT9x9booIDhyMZAtz6kDua6iwT/nbACRbvdteKN9VRGMZP3nvUj7IUP2mZLjGIYtSYFLFcIofZ0pr4TBwBw+TvNXpMG/tD7OluApU8hva+kgbgU0COIm1OxUjAQN5OjCObKc86L/WzQG6nX6uvosKHj46aNCfbGlYqrcK0XbjLYuQ8ZMyztIWONrYiDQ0Wr0bI9n30gk2ZdB1zzYqKRwQau6kdlxO+tF10a21sUYwDZkCac6tCod3S0c6Rkq6/lTFar+byWCjnVAJSxv036vEZtDMDtPXHp3ZhSygBcbmZamURJ5yuP61z2MeWbBd199iv62qc/r+b2nlkojxKpEwrcBBqeVE6TTE75pSVtPH5Zlz90RfmFpA4bd3S0v21WcsxbXA245ymAjmzO7g0K1UFirJs7W3rz5nXtNerqW49kQAJ/5sxWDmKQKeJ9reE5pEDOWJktrRUwA5UyMTGFDUU8CofsL54/uJ0nrQEoTGPNZ8sE6qzYn5A9hv7C6ZQVyumJzjOTSub8c2wf8veFtsq2lkMsMKCCpz6bVHGxpsW1ZaXzWSVYL1F/8Qx2sdyHsNTRYeNYyXxGqxvrRlbyHo4T7Wzf0c7OHW8LknN7YFohOBHKe+56bBoSJ8sd3AIewBYAF9Kc6EmeTNvakS+iRqlYbGXtBAYQG5l73vuP+BkiJGNtqrQMKkDWh67t6UYeQGEdwFMAEX6PHS4xLTFir9d2VXg6NQVxeQYBKlG72TUfHto5xB66AJ28BmUm58c+jTqW+Dg6jsS4lHWPVTna1DIufKNy5TMYn2bzWMeNup1b7K0b10eOzRppIO4A5d5dew3XQEyJ0vfo4NAIOvOfzWs5T95PjMbzSuzDHn1wcGjqKNS0fNv4BvUu58b8XFpatPGzeBwAvOsqY8bp6tWrtpcSc+zv72l3v6Evv3JTNzb377szfzcB3P/kP/spfenLX54SjgyADfsMY3ZPbhryIiMQBNAwxqMGSKXTdl8uXrxo9zbGmDEHsfdYa0YHsObJpdMcMqTG8d/cC+YGeyGf5fn9DAyOOfbJwfPnJAK98XMigGu9TgPJe76O4OcU+pNCysM6s7Ko2tKaSrUlJclVinmLTyElxth8RqbyuWb5CtbzPSft8ruYBzKHuB5IACg/eS5whGLu7Gzd0qhd1xsvP6tR+0gpyG+nZsW9auMA2pqDhbsTzPJx6+h+QqE7H/dbjmvxhz9nlvuZCwwW6742RaDLDCIs3nBFvjsPObgc+zsDarJemCVziGFith/rEAZyh5ZOfI6BLrSkgYwl8ges4slzMgb8AQBCiCSuri2uGJDLs4oiHvIHY2uth8Yj3d68qZs3rmv7zh1T02NZHeeHNVniM4IVvvcLR4nfU2oyUjkHodrnpPWoNbAIBakrXy2GIB6jr+nQ8xIXO6IKnShn7QpwSnIVHV/zOfp0TQtqbRtjnBLI9ejPmgVETjsgKYDdivXRzBXTyhRTyhTzthe3e2MdHLX02ts3tHPY0iQBkRpCAm0EqJkMpGFLK8slfeiJi1qolLWzdVvNgwMlsdO3vYNahiuIU0l3moiqajsf2h7gUGYq3UhSpm4URRCBH8nsMQdaV2pb7BXye3sOsJjO5pXLFrz1RD5j8Rdj2gWEpiXKcUvltXNaOrOhza0tvfX22zavIgAMOafA85ac6NY7NyxXZXTJSEy1aDFgvGf82+8Jz5YRJNhTad9UXTA1fbUMOA2RCZluVoNUQe1RStv9pF5pp9XsjtRvttQb9FReXlAf8imtMyBQt/c0aOyr325o3Oso2esqNxqolkmrYs/L0IHb8Jw4wI+NcwAXyQfTGbPi5nm3tSyshcTEldBeqpQlps5YbtCmpUC7pe4AxacrblGp2joQFdsekYS5M2vvkhx7K4dqvqpqoarkOKlyvqwabQNyaW0e7ejuuKl2fqJhBrA4rwxx5mCkYi6lpYWqrQsQIiBN0CKL+Y2TDH1ZB8mstg9a2q131Ae8xf6YmKfXMXVyOjHUUiGty6sVVXLEKrQZYa64mpm5SGyPJTjEDAD141ZHN29tqdt3MQDEXHPcCeu19TNOQ1DEPY9nFLts3AySdp85XjJdVLqwqGGiqM2DtnrVS+YalOgd6PWXP6eC2sqNO0qPh7pwZl3nz22ofnysxjHueKjpi8qlcrYucf9Gvba6nWP1h10NuMdGQnUaA/OcOKBarqhxdGT37NyFC+r2+9bSC4IJwCwEjt4kwvpuf2a9b7FMnySVhmDEvJ4kLO62+jG5caWi5FJNPWL3fFY0q+6Pkrr06Pt16bH3a5zJaOnMsn5w3ckw9+NY3Q+8fVCp4CGA+20UUR6+9dsagYcA7rc1fA/f/K2OwO7uKQvlKefUjziFrE7jZvdFSach74nTueel3wSA+yAw9ltZ7AOXdnpuEcA9faxbT/2Bbj3lAO4sSZrrrTotmt476qeTlNOARUxC5hPM+LsHs3Jnn2PBwNQ6eF5tezpd8nOfATixC1awbp1jFs/OObD+g4rndILoWW34v1MrliVewQ5p/k8RlJ5uxN5Yb5qkRmDOwcG4i4fzOP0Z089/8GyfZ0rPj/WD3nESwKUekhSdKt/YOzQAd3sAgOt9QAMc5MMQEoITx7XEigKoB+pmhWQaHBh7XBsWptigukqUQJxEmjkCWNNtNS2YnSijUZJiY0YXH3lUf/2//ZtaWl63IJLgD8YfPxnyWHQmUIwWyvGcSMZJaIxxbEiRJzSRRczr4pxj6GEho9yIxQMSEV5LsmlKwmCvxN9RmAAIkQBXK1UrejgAehLktoJHtPyb6wPlrOKZ9a6Do5GYMCuQzDPW4zyNv4sALp8RCyQASRRBDbC2PpFY2Pb1wnNf1m999F/o9a88r0rRGbbY+dAH7OKFC9aj2EC30USlSk1PvO+DWl31YiUAGICYqXCiotnsrENfVPrhpjJqtlp2TdZLKgC41lMqAM1xPJ2N74pUvhr1pn7///19/aN/9I/cHitYeD4IwOV4v/g//qJ+/Mf/Qij8+3MeAfm4tsR74bj7rEcuhb0pgGvqtqEVD57+wz/Q66++YoW/lbV161eSL5SM0U1PVEBZkjPOmx5QKE2tGNruesGWxBfSQLHghf5gSwWAy7oVgZHTzyLHo+jIPKXAMVPrQq0NaqTQ68rtwYNtHCqeABTt3t3XR3/tI3r+i5/TZNBz2/JpIcyXLbPeArgN448Cx5n7I3UA/eZUEWc2zml947x6KNZQSHEfKYZ0OpYQtlttex7oL7u6tmqq6EtXLuvMxlljTPMYoFSgBxJjg2IGhj1WvBH08PnvvaLjN2NA8ZWi89H+gdqNlimL2q26WUFFu3kKF6Yuomhl9kEbunz1EVNOL66uWAGJ60FBjc0S/20WiMZK7qjTajqJxHovZVRbXFK1tqCcqZBmAK71DQ3WuE4M8TXjuedf1G/97pOqt9pWIOI+OIDbNQAXC73EsG0qVtS3UYEb7Cu+1XDlvu8j6T7eeseAe5S3WGlOJszHoHqxBNqkiQYMcte73YYBuJ3hWIWFZRWXVpXMlzRJZ23eDPptdVuA5j1LrplzzIdsvmzMd4AOK/oksRh0VYDtD4mJgb43Xn1Zn3vqt3Xzxpe1UOnpifeu6Yn3nbXet/ki7Gy3gHML/GinHkuIc30SIhkqKEsjGG1LsbG7A5PLip1z3TDm7JJj31xbJYLNvqkpApg7T/qh8BnJIIawxD7ioS2A4eABwMVOLPYDt/eZS4OrZw3cNFeJYOsfbAxjAd3mO89uAGt5vbkpDEcGnpmaxkBcQFv+29W34xEFePZY71c1HqIypeeW98m19hNBkWwYtBEzwv5nxfuoysCalkIKSJr3wuXfcW80K0D2P0Bf65/mhU9TxpgC2lW3YMa9IWSgvloAmP2+92/NZQ1wAgxKJnKi3TQq3L3dulk+c88NAGVAk04eMkDB5ilgX0aTUUrtFn102ypXIVnQ8xNFQd/UGhRtcQXA6QGFSKmcdxA3D4gLgOsqIiMtDCfqdgBx62bLyrOMQtB66EJoAsDlOlFDh/7B3mt4bGtdo94SxMFSsWCFJrPGDy4gvKY/cLUD94wCDipQCqzpJG4UWSPeoVJptwba366rd9RWNZnWWiGvpVxai8WcqiXsCoOiIoXdv/e9pYBFATAFgFtIKmWqYQDcitaLj+p85jEVGkXtf/U1vfTJP1brzl2lAaEpCXPPTeliJWeNk1mpVtW5D71P7/nh79XShRUNRnUd7t3Swd0ttepHpi4hZrD4zax/M7bXod7oTUZ6+86m3ty8qXqvK/ojM72szyIFuqmyxhUJ5lgSlDf89xAHhQDk4NSCkwl9fm0nMrtzByGYcMwPCn6oPiAIuF352HsXYkVN71zWOsNAzfRdwwEggwOhU8UR5ATmuVPofD33ZV3KYkudUmW5pjzWfMWCUjlXvjIXuZcQhXb397VzcNcUtShrbO0yogtAZNPmX7VSsT0JsLHfc9A1RHTe7mCmfwptE12BS2GYOQXgwbNeLOa1uLRg7ScAb703bCIAlQUbV3qrHx4d2vNTq1bMCjS2nnElnVtj8rxT4GehPLO+bjEb9wDwlL3fegtPJna+nGwENlHlEZOgyF2oLdhewrPNsc2ZIsT67KEAnKxnKFgpejJe9aNDW3ti39vYFiECtcxryFi03Wg0GxY/AyDGHrl7e3t2TGIx1kysnzkXAFwDXumx13ZSWIybiLn4b8hwXDOxf6lUNuU8zyjXhCoPFSVxHEA0606/29dOUBIDMC+vLBsI4iBzU1ubm3Yfvv/7v98Ac+7Hzs627tyt6+U37uj2ztF99+XvJoD7H/2nf0XPfOnZAKjO2q/MA6tToNUlm1MnHE6WtZb1izFiTOl3PLO3dpLqfP7ooMPJ/CTG1/NxNuPJa51M6jFadAiKcXgEge8H4FqcEvLLSPL0XNEJo9aK5J42RZ6POoCbNEeJHMq9yqIqS6sqlCCc5ZUlji3S09uJp4xBdGKKeaG580D6YT8Nqlxey7lEQLrdbFq8l89B1KyYivzmtTeVHHX02gvPKNFr4HViCvj5L48fQ9Vl7mf8/TwB1cbA1F0P7qNrOU2AiTnGvKNTHFuUn+8G4JrjFADnKQDXAeKTBQg7ZqADkkuY+pR7Yms3LkTYRieMAFkoVQkwbP2GDFmpLZkzAGsEcy7WRZxwsac333xNr736VQebIOzgxGAgmecsptiMbgzY6CaSRg7FHSaTHFtboGwgyHq+6estMQ0xJtfXYT4aOM18GZtCFTCKNCibAsTNmuIyEvA9FiJPj+1ufP8xsN16l7pSlFqAOU4BTNFjN+2xT77kPeQzhbImiYL2Djp65+Zd1ds9jTNZI+1QbzHV5dg61qtclJ54/JKqub6GnbZ2Nm9rgqsBtQ+Ll7mmlPKZvD0LkVTA/I/uTV4fCPF4bAkSYjjLjWMdaezgWiTP2ftsjB3AZS3PZiCVZVQs4Fbiz1BnMNL2wZEGSmkrQdImAAAgAElEQVTx7IYyhZIpqr/2ta+d6F3MGsy92zizpheee97jAHbgwKvipxfCAPI8P3XwFoeVtAqAt6zhVVSZVQOSUUub/W0mr6PuWDf3jrU3SqtRZi3PK0E/9E5L6VJBPbNUmShDytzY0aixp37zQIleS+XEWOuVkvKQl81lo++9YUNewLONwhqgnHNgfBvNluoN7+cdnSD4b/YuayWFS9ZwqGNaDOEwx5i7tNjGlJy1T86LKAJyCEQDxp/vSLM1wjCJBYBgysDbcr6i1Ag75bJ9Dv27r9+9rV5hor1RQ8lyTj3c66i00Q+ZClomqVKOvD1j/WPpc2GKc/rOpnO6c9TW7bvHag0T6o3TludTl0uMsCUfExZpqZjRxdWiSimPXHB0YW3ESc8/w4UUkNzLtZo2t7Z1/cZtUxx7TSqsyYHwYwBucMyLuSnkxCjEgQQ4SuTUG+V01JYy5WX1SufMseR7P/S4Pv3k71gP49ywqWpyoHPLVa2vLVuc024hCiG6wyWnaASO/gASckfjfs/61xJ/G4BL+y8bF2+rU0axPxmrVK3ozMaGrt+8qePjhsqF0jR/gig4Svh18T8ylyyfZgCuK4mZz6yQPNNjVOyVkjKLNSVKRSXM+julvrIqLKxJ+bLe9+HvU6Fc1o9egtR6+uubh8QeArjf0bLKw4N9EyPwzc/Wb+LgD1/6cAQeNAIPBHDjjIw1wa8H4J5GQU8hryf++Q0CuFbcepcn496P/PqP0TwI5wKVWBKfjdDmJz+hW0/9/pySdm70Ist2DgCNCZkfzhPF00BiPMIs2Qtwcuh3yd9jAvMg1pEHpRHAnWerku3MkqWT7/fk1T+XcztpsxjP2f/u7E23ZJzZQs0nsvPq29NzypKeYJk4/7cIuNm4WPhwEsA9kcjOF6FDIjsduxh4zx389DifBvnmx+J+CWT8u12/1dtS6iihN/cO9JwBuCNNUGadsKOO4PjJEfAeuF4kt250VqP3HonJJEErKqGujQHgrSs485Yg0TOl12w4e43wKJ1TIpvV4+//oH76Z/8rLa+etQIdQSAArhVFjQzn7HEStVg0sKR85IpPvkkSrQdqKCzM29lOE2pAiwDgmjNVigTV7Wy7va6xhiNAaMknfZG6qG46KpdKqtUWLCicH+8IrFqPjYDbxwJLfF0sIFB4iCqo+dfcj+k+XwCJAHS0zUJhCIBrc86SeiwLh3rpxef1G7/6y3rlpWcNwKWoBVNy//BQH3jfE2rWD4OQLanKwqLe974PqVJbVKlSNkCX3qAZknXrk0Wi5/eP4Bk7TewubZxDccjUV2Z37QAuCbkluXP9i8Pyo+072/qXv/lx/cov/7IlwXZPwoJJQnXy+XPQ5Of/1s/rL/2lf88Kasy5WVHxXiuy6Gge539MvqzQZADgRHu72/rU00/rxRees6THbXix1V2Y2g8WKO6GQhJWgABIFO0pInIOVgDIoTwj2S2EHqoUtWe9v+bXgvmnh2JpLFhG6z+791HxP6fim46HsfZdYX3r1pZ+4yMf0cvPPWvsf1jPAEE8JDC2SaRhaPPckSgbmGu2lGP1h2NTYwOGxmOTlCVJkhuNYBluZRoNTA2IFTH2qQAvSRXLbjG4YmrcZbOg5t+mgMnB4s5agsw94jnh+hyoBfCAkewAbgRvrbfe4aGO63VTyzbrdTWb9PV18JpEuBesljlfksi1tXVdvHJFGxcuWA/cNPOOHja5gvXWoZhGAdpIF6h7sWS2+Yo9X1pLy6uqoMqhT1+BXrgFAy98I3D+h6+1bvH/3Asv6Td/+/e1X2/YMYfYDA8HGmPjiQU7yfC4Y0qp7zaAO2g3dPjmV+26DG+2nuN9A40gyBiIZgoY77nE2kWfZKy0KGilyxUVF5alTF5DAFWTdAC0MB+w98Zms6fzly6rWl10W1DUgWaJGBjVVjQaG3h75/Z1ff4TH9fbX/mcllfGev+H1vTe969r7WxR2RwrRLBLNrs0H9+psUQkjQU+k98A35en9sj0ebX1IRSqprFaAFxDTGPKWCuEBttxa24XbMitl7TbtXFfPfYIPV5tXWC/wmrQe1RFck0sTkcFHQCmq8eDIjUAuKbWZm0x62O39GeN5JkxkNZs17H7929T44b+oE4S8P142ocuWOBSBDD9QgSYDPDEft+LByCX1k8znA8/AYWwV2Y9gKTUD/9tFrMGaHtRw9amsOaw/1nB3JhXXrgA2LQ5ZMC1A9a0zmsPJmq0u2p3Wna8fAHnC77dgSGZyhp42O+OdbDf0O7ukVpNiAbcV9SHvswBsgGaDYe0X8A+Nale19sD5AsJ1RZRIHLOHeuJm0StEUgK2WxK+SL9bQsqVlBapUPhOoxlUDwD4tTrTTUbLQO8WadNAZpxR41YpJ4V1bGn7RmQjJqDazLikvVA9LKbAbiBSDPso9pm8qZEN9V00ou7EwpK47EO95o62jpSuj/RSj6n5UJaC/mUKihcghKI/QdVcDob+wQnlQTMzacNnM5ksf9FrVzTeukxXco9odxhXofX3tKX//BptbfuKj/2ntDAyfQ9Qz2cSuWVKFVVec9Vveff/be19sHHlc4n1D/e0/HOLR1sb6p+eFftRt37jQ/pO2xNaa0Yz9xoDXp6feu23tzZUZMiNtyAoRMvmDOmYCJ+sn59XrANsOkJ9XokfOSzADM09jWYwftJAxxPUBmhgMnZfEPZ3RvR631khXFiEeYze5b3ZAaA98MAtNt9YW7zVHDt1sMj9Gica7NCP8wR0ohcRqli1kBcXCeIXXDYMEtV+td12tq+u6sjwEEUYv2+AaqLiwuhzzvEhbQVbel1Ry932ysCDGKqdRRvE541a6bo1wqGnMmpWCzbvIqgKsols5wNdr08w8QXZi0Mr2tCb1nfeyjqRsthwBgIh8xJAE/i3xgvRoUh10RcCPDEswXIyusiqY3X8xr+zRrAseO/KcqjfuVzImkwks8AAflM1jVAXWsvUvD2Ipw7x4OYxf5erWKRnFSr3TSlL58BeMrr+XsEcCHKxd618ZmMRdRBr686vRgbDQOeAYeMHMbn1+s6rh+blTOqJZSbzA+K61vb27Yfnr9w3mIg3H+IMYj3+TwIeBR6uUa+cRuBlIK1cLlcdCVjr6N3bu3ocy+8pRtbf/IK3L/yUz+rZ559dkoCnfU6PVmoiKRBiBIWm+awQiUmqliv4HhfIlg6Tw6dz0vnAdzTr5nmytGcKuT/0UklgnW8jjgpKn8jsDsfB0fMc/58jDAbcwfWoZD3zdcdTgC4EIPzRVUXllWuLRuAm8U9h7WbGB5gigJ7ynvgRrW3W5WTr2DR6Y4+/C72BOU6zBnmGEeYps2panXB+k9fe/NVpcd9vf7iM2bRmhj2QoxyKkcOa8807wz/jrWP+HuLegKAe7JGMZ/fmAZ3CszfD8A1i/YAqkcFbiTIxrzsGwVwYyxsPTIzDmxZP2LWNFwCaCE0dgJwoVwxIBfsM5vDUQASiPfP5TlnnGPMv7l5Wy+/9II2N296P0pnTlncFonXFoOnsAN261yUgNYSpd9VwXrUZ5U2QNaDQdsXrMc4+4ATdnAZ6lv8hwMEfVi9NgEwCrBFr/EM622vHwAod7mK+ZjHkx4r2lpp9vfev5zzcWIXMTFxN84VkHKwqq+o00tp7wBnIXfGUDZtamXi2BQ+rOoplx7okctnVMknlR0dq1U/0OHdXaVoC3ACwEVJWVQmlTGiCt+R4BDV9w56e/wYidCx0heNbHA6sb6dsX2FbSwQxpyIDHhJzmZrRrFoPePJCQFuAXDThZLe8/73Gaj56c98RltbW3Zf4zkwrwgfzm6c1YvPPa8JPY0BublmziyQYd2a2vsemz102sHbUr6gSrmkWnXJyNOm6mQfz2RV7430xuaudlt9LV58RIPKMrCcUqOkGu2OhtmUtZnAQSU1GGt8uKVk665G9TuqJno6v1DUSrmsbqOtg/262RsT87Pfcg3krNaXtVS2PRICES04TN2M40UA74kfFxYXDTAkfjzYP7A9htzISI/kFsyz4CRBr2JAVmYpMRkgovvl+L2K6T5xVQbb5HxFxUxR6XFapVzJXMBYx6/fualBMaH9SVPHo7aRFaylGKS3lIPA5J4QuVGZry3VtMp5JpM6ag90a7+lvdZA3VHSckDU6QQkgLco6vOZlJZKGZ1fyis7QdJBHJlx9Tot0QyUdUU2zzl587V3bmp7Z89InVb7CqQaA3JR25rKO7bIc7cEtKu8lvwcdXx3mFCrn9Y4VVa6uKBhcU1L6+t67L2P6fDulp7//FNKtXe1mGhro5rWYjmv1ZUVa38C6YY5AHkDYQL28GNItP2hETiGPAmmDIZ0kRE9yFlfChnPVTYunLf79OJXvmI1AWIHI2qQJwHeGi/O+90C2mYmZDVJpTAeCPXjEWsg5Kd8ToXFBaWLBSM8FGo1FSpLSlUWNciVTbmeKZaMHPcXH71XfPSuhf/Thefw74cA7gMG5uGvv+sj8PWRp+/6KTz8gD+NI/B1AdxYwD0xOPeZrt80gPsAzwSvV4bt/JQc+NQN+uZVuJ7cuV4tfN0HwN36oye1+ck/cLXG1CI3gKAEI9H2cA6wnd9wHgzAzhSK868hQJoVUT2Qm09w7JxNdcYHOj9yHox0Fc5phH16gXNX6yDt7Hs2oPE6jXU/16c0fvb0lY5kTr/mE66YaFm2EL5ikukJJoXWmU3p/cbJAPYAFszhWLPPO0UMiMlxHMN4PvHzZrf5Xubv/HSaArhKqTtJ6s39Q315847u9AZS1ntMeZFtZqM1vd44lQgbzSEuALhWSCNKx7LJumdoPEaZ4L1sCZoY606np+OjIw3aqFwYo4QSWZirRX3vD/6Q/oP/8D/W8spZK6QRBEYA1wv7/jtnjDNvnPlNcucWV7kpMzmq/O4H4JKQxf6bsUeQ99vN2O+PSNrpfxR6zlIkorAD+Hh4cBjUfHMM9XBeJAOmZILtnsuZ1Y4X1tyaLqpSeQ3BMOM8b2EZ54gpcYI1mv8uPiN+X71vKsmk9+sjETFVauiz+9orX9XHfv1X9MIzn7VCMcn3YDTW7t6erl69rF7z2J/rZEprZzZ09bH3qFiqmqUsNsv0MiJZIRk3dYdZi3l/W+uH2HNbLmPA07/mFIDLGMYkk2s2QCAAJ2+89oZ+5f/6VT35iT906+dA6uBYsYfr9FkJxYj/8q/+Vf3kT/6kFQd7/a6tDXEsTz+TcxiojdU8s98LUzJA79kvfkFf/MLn7H4vr6wpnXMFB6Aj98wKicmEFb9MxZugH13HVKIkl/yd6+ZeUowl0bKENShxTq8F8Zo4BwqWnBeFyJndnCfUccGJhYPpMwi0QqLS7+nNt67rN3/91/XKS8+bvVCxAGiKcq8fQA4vlFPIM5WTLS5+6AEqsy69ZEOSQkI1SVpSd3h8bIVwXxe9MO73juJIUDWbMmpWTALAppi6uLCoaqlg8557yZhdvHRJG+fO2X+jnoukCrdPph9X1wqyqGg6rZZ6raaaxyhqWpZsUSC3Yj4KMYor1os5p8WlZV24dFkXLl8262tjtSewXS1ab1vUggaaoUjvdnVcPzQAmeI/CtxlANyFBVMLWDGd3oKm2gp7hhVr2JvcauyVV1/Xr33sd7S7z3EozLTNAhSmMwDuZAhrnl7EpwHc6QZ/ajf/1v/ZrR9q68UvGtschTOnPRkNbE2yfj0ULA10IrkdW7+ibr/r/W6zORVqVVtvaYkFyGAkjNDLEkDQ+6qmbFytjw8s6kxCiQDOJSlqUDQYdnWwfVtf+uxTevHz/1qVQkd/5geu6gPfs6HVM1llCwC3AJYO1jjpyntkzvtHmT1pcCMIUrcw78KzwL2w3qwBIHEKdzhGBHEZjmiX7Ix3/6Yw60k5pa35PnOxh7Y9ZwHYjEUvB5BdrT5Vjlt/WmwIXTnLHLOfvMa+h1ZAYtvkmiksGKEGFcgULKSnuveHovjC+kI5J9qOMb+nPupWLARIdbDWyE5W6+Q6AVZDQTEAwKb6s4IlimxXKhOamJ04ihQISPSt7Qzd8tmAZkpBQfUfFM6JTLAFM1DMn30KtShbIX+0eiM1Ox17DrBpRwnLvhm/vd1B2kDNwWBiPat2dw7VOEadZUa9AYz34g4Wxj3rQQuAnrWi73DUV6HI+giJBkJW323ijcDB/ifl8ikVSln7xlIZVST3xMFw/2mW/b2BGsct1euAuGNbn7CWs2Jm6NkV9ycrcg9QKWGHPbbiHYQII8KEYpQXor1XcQRwAXEBvNNJbN1yGidTanb62t060OC4qyprjlknZ1TNJ1VMIwYFOEM9ljWVBWOZztCLjl60aaUKFIVBu5mfxJMLOld9r66WP6DcUU7H71zXl//wSTVv7yjL53OfGE8Db/JmJbr22Ht06d/6AS1++AllLqyZ3fTgYEfHt2/oaOuWju9uq1k/UBf7dGTTjJv1UnSHkP1mQ69s3tL1/T21B05KoD3xhPguidNKzsDX6LxiGtYA5IYuF251ORmZ9W/OrAVdiUvh22r3Q9YE7z/Hc2BArVn48T2wsWBv5ell+gwBcIlzwobmonl/cs2MOXyw71BBrcc5obrKZTSYDDROJTVIjTVC1U18ViyoUMJOH9IJgIGDE07ma+mwfmRxwLlz50ylubm5qaYRubxftM3roCCzeZL296MCsaK9WWB6zEp8YKo1SEMo5iA0sZcEoCTaEFtcRVsK69noimW3903bfhotl2NPW47Hs+OA7VC7u7u2dwHcUTBnn2V+A1pyLRTc+R2vYf+Ox+MZ81g4a3sogC2fa04r2ey0721UgFlBFiXS8fFUHQtAy3sp8vP+9fVVLS/TVxailfc4jcAen8dr47lwflw76wuFdNZnwDN2JQh0vDb2zeV6eB45v73dPdUqVVOYuhPPSPVjYosjcwkB9GGvzhAnUMQNxAye4y4kSIvpUPNAbPH40ogAZn890o2tu/rUc2/q7dt79928v10FbliGZ0WAuYT/7/y9/0mvvPpacC5xYJx+xIwR48X9Y0yio4LNwUCuPJ13znIMtzmOpNAYK/PzQQrcmIebXjOQr3i9WX8DsAX7ZD8Gv3PgP5L4IkF1lqfO5VDTXokzANcBQ3/1fI47A3DNUsUslLHtpf9tvlRTHmcbci5syE2Z5kAT18W8nzoHWduchLk1sFfME06n87peV/3g0IAXlGfEEjfefsMcV7767OeVGXWUTgTS1qmZcRqona973JO3zClwTwO+038HclUkX/Bzfr2w/rehvsK9IL4+DeAasfGEAtf3ynkFbsxdLAY2YiTqxLTZ7RNTWcMGrGiVsrYq2ULJSJG4XeAsYOtbvqCjo7qROyFD8MW8feutt/Tii89ZmxTWJeoHzhsC5KOXK3seBJihEbOx1Ycs7XHWQMuLy+ZAMOm3lTALfiev0nOWSsQYi3/iAIDm0N4pb6Av10A9AYUplqvEsd42hfwDYolZUYd6V+wfayQRyFH2TRSZ0tjs/iFwz6zyGSlArgl958cQWPIaj3A18RyR8UK2l8qOlU2NtL5a0upyUcNeU6lhRwe7O6of7CsHqGjxuAsVOL9CtmDEH9Z67in3PCrFZzmuEx9tTQwxbaxMBbmCg4dcc+hPzYdA7DTChP0EmM4pj5NBqapEJq8OJax0TucuXjLy7ksvv6jnnvvy1BY75tecF1/nz5/X66+/ruND36sgABDvWnYFaGqAYywiee3C2lXk8qpVqwZylYolO8feeKKj3kB36k3ttgcaYyu8cVHZ5Q2Nx9j7ptSiD6smypWKGrY7ymAZfrSl4d3ryvcPdK4kLWYngks6HEhHxzhS0O5mYnuA7ZsA1nmcHka2j7ltsttNx/WLvTX2jedad3Z2jKjsY+2uNez3RnhNJi3vGgyD8tbahQTlrT3nsewbiJtjmRUwAG4ukVN6klYxSz/csqm7D7t13WnuaenqGSUqOR22G9Yr/vDwyPZIZiUUxlImqZWFqlYXayqYu8BEO/WObh11ddyD+JbQwOYwhG6sgd0xj59L5YwuLheVlfcwH5mzCdH6yHosp4xIQcxdsRzzq6++pnqjbc4vppznuizW4dnwn+6EEvp4J7A4T1ls1x2O1BsmNEhkNZzkNU4VpXRRmcqqVi9cVq66oGqtqvrObV178dPKd7ZUGh5prVbQ1YsXVClXrc0JLnCQ+YzAag5lE40HrsgnQmQOUZshfkCdC/KLAnd1aVlnzm9oc3dHr735lj2fxULJ7fpNlY1zVbT2TiuHfXICimbCANxkcCbqJRPqphLqW7sRHGdGqtWWzL0qUVhQbmVN1QtXNMqXpVxB25ub+ut/nrUwPpnfOhT2EMD91msoD9/57Y3Atz5rv73PffjuP+UjsLu7cw/yF/DTkyMz139tGmvMv2IeTT11gPtbKL8bgBuSGMtSHnCD5twCT7/i/gDqAwDO+wG4n3pSW5/8xFSR4sf3YqiDNHMAcEikTiYf00a501OL5zQPMMYkbL5YFj9rppqdXV0EEIiMfLijktX7St37FWSP4fz9mF8PwJ0pfU6fqx3mhDIonO3cvbfbdepU4rVHADfOh3jds/OORegYzM7sk+JrrCfY3Nf8OcbPOf3TTmnuHO8LOk+nY1KdSVLXjo715Vtb2uz0zULZE+3TpkqnHpFTAK6pIaxAj4qGoB0boJH1c4vJhrPc+2ahPMByx0JPbO1yKlRq+uEf+XP68b/472thadUt+sz2yxW4EciMiXy87sjs5bV8z9tkARSZynquh2zsA4R9E0pbQDmslPm9qwaOTalKr41oBQcQ1Gm1rSi2tbllQTPFCTJPS2DCT2NskgilMxZ4A2pRzIrqiFKJRAFFSewNMksQoo0Zo2zqzqDwjSAvgAzvLRT4LjpTFuYfqiKYmmYf5YzWm+9c0+98/Df1hU8/pcmwa6+hxggwTaJSLXghDaXNxctXLeDMF2Gtu01Yie9ysJalsGpJtKtfLVnue883rpf7wE8DM4ONMEUCU1LlC1a0m3/mn3/uBf3j/+Wf6OWXXjbWZiRTPAjA5e8/8RM/oZ/52Z81616UJCgi4jhFoNvXF5+j82swnx1fE3t2YxX7yldf1h9/+lOWsK2un7HCA4VWkjnuGeNL0r26umqJGwlCBwZ0o23ge3wN/+0grl8/ate4jMe5GlUMnBtzivnDaymuxrlp85kEPLz7NIDLe0dDWOh9vfyVr+k3P/IRvfXqVz1xK3h/N1M8WBLFMweAS788B7HiwDiA68o8U+ZiLWcArnR4fBh6RjkgOv9txaepJa2vVZF04upmbMqQaPm6yRxeO3NGFy5e0NmNDa2trGhxoebFZxQ62FmheAkWzd12M1h6Nk3pbjZOQyyyOvbNfoRCC6svLJCvXH1EF69eVaW24L2wUkkV8xThAYAA1wJQ1e3ouH5kyglT9afSWlxcMQCX1xqAS7/mtPkITBd9rs8LzRm9885N/Z+/9jFt7WCX2TPVEGqACfej15MYd6ESHM8UuNN94Tsb7rYP9/TOM582gIniGPO11+la/z6zvIREYmpKVy6MIUFQAKPIgZ0dvSmxHrNeYZxzYIUnUiqWGAsIPCkDbAHhDMTGRpP1CAv8TEqJcV/t/Tt688Uv6oXPP6lh/5b+zA9c1ge+57JWz+SVK6HWBpQA7QkAC8r9MLzOWwoDZEQSJy/E+ead5WNcEQgs8dmeSqQjeDvrg24kA+Z6AHAdvHUA15SnEdANczdu3maTx//m1Hq8x5WtPo+GfdY9lK0RwHWwj6ImPw2oJrE3djsX6vuOWRWb/XTssRwHIRJzplypGbAdwNmognX1cQRwQx9diE8UWehoHns2T7jLrsRnHYGwYH+LvXut3yvKYIDovjo95g096Abe85bCJwgp+6WRhhwo5tIAr3u9odo93tfz5xElaYF9CHY+Ft7es8zmD31tJ/TamqjV6Gj37qEODo417HFcB7NQ5AJg8xp6+1Jgy+eK5haBC1m5DKBLYdGuxqzCE8QU6YkyOfq3p5QvpFUs51Suop5wiN7IH2FMKObQS7jThizSUq87sIIUihP2LfZLiraxrGjFcXrCBmt/IzAYAOhAu/2duUF/YnsddVbzzlMq4X1wB8Ok9vYb2tveV36SNPB2IZdVLZdSOZdUIYONI2pMiDYZ601s9tCAtxS+cmmz+hVqnclIkwSAf03nF5/Qo7UPKH2Y0WDztp5/+mntX7+lBKoTwET24VJJSyvruvD4e3T+wx9W/vIFJc+tKrFSVTI90ahxqNadTTU2b6uxs6Xj/btqtY7U67StYE5/NFNxJZLa2t/Ta1u3dRurZaQWIy9gUa0DxKWHsdkCBtoBew8kBIrx/u227jx7qJ6xSwSoxqKRZ5Fnh17OifFJANdmcbBFBsS1NgKptKtamYwkJQaeutWrASVx4w+94B3QdXcP52GicnZragDcfgKbzYGG/C3s4bhulCtOuiuUSoouHKg7ULoSB7B/A+ACTDLXjKIZWoQADFB8NreOESoQgK5gPU/bDHo5mhLfnYsA2lkF2KsYI54fjyPcYYb9kcWkUiQm91gzxr1RKUYxmXPjb8QTnDvvBZAgDnN3jIq9P4I57GvRTpWY0vvUevGa388rca29QQCOObYBGuwfQfkbY25ew9gAKHI8U9yMJ0FdO9Dq6oqKpYJtAeyfbhXtZEQ+Myp7ifH4HI5169Ytex0A5fLikj2zfDEuKJ+Yr/yOe00Bmf72Rs5EjYO9ZNL7ALIeHAMGd9taWVyyOTqifzJESewVsRANYJ7FCZORESuMjDJBndvV7bt1ffbVTV3brp9MhMK/vh6AG7i69yaM06PNwMzTDfL+3j/8Jb3y2uvTV2L5ePPmTbu/WENHNbPFm4HMGV/8oPxwHqS7J688lZr6ozUfx0RU1T9lXu0Z1ZacG09gBOojeBmP5Z/vRMH4FV8bFbhR4W+7aZj789djVn23u6sAACAASURBVPysoYWSAbgocLPFqlmjo8AtVMrWXmOmqgxtZgbuWsTch6wIqZi9zwi4xPBBpWjX1emofnBgeSKxEdexdfOacomRXvjCp5UatpRPBfVdkBTHc3w3AJdrmgdq3Wo2xtWzooKB6eEL0kwcR56ZE/fWWiagAHTSJc+PtQIK74+gL64cRkxmOY/g0zTWOuVEBnZnatOsnRvHsCjZ7JzZf4taPXPW+qcuLC6p0Wpbf3RaC6yurtnnsy7QTxrFPnbzr7zyNb315htG9KbHPeQe6jlY6NMfdth34uQk7epZ9gy+LH4bjbSxcV6j8VD9Jr2HvYUPsRH7MY4b5Kess9gkV3JZVS3Gp4bg+/jUhYS9g/6yWPXiGtTHeaZtIDRrm7WiCPMOYiNHnRjpLmOOGBPcTxiNCUBZ6OVsvsdOPCT+weK1mC2pmMk7WS+D8Q2v6ev8+RUNOnXLGdg3d3d21Dk+FpQCVjTGGVcdFI0RwGUtZu2L8zQSIhxEDc9S2BeJ/YznGB8vU1N6+wGzmg6EtNhKA7IaThSZHG0FilKmoEk6p2JlSWtnz6lYLmlvf0cvvfScXnvNySTzBHTuNfcBwu7bb79te4nltoDioR5luTj7WJSVBCUjcRUxsrkiVGtGRMKa95gcJZ1VJ5HRfmeoca6g8voFlc9eUas1VDaVt1yGYApgftxuKYcj0t3rSjXuaCHZVi3ZUX7cUZKccJxWqytzegGRZ5+LbQRiLgppywjLtIqyOg4kXyfHRJv4ZqvpMaL1pZ5Y7IyqFJI36xHxsx/HezlzQEqWkIcMJHQKo817++9JUvlUXuVcWdlE1r4BcEuFosUTx72m3rhzTQuX19VNDVRdXzG77oP9Q4ujtrduqV0/0MbKos4sLyhnZOmJETU2D1vabo7VGSU1MODRc35bO8iNRiMDcFdrOZ1bzCuHAhfxSZLnKqVMcmK9n0ULFCMHFqzf75vX3jGnJp4NUwMHIN6U08z1oH61zMpi5pT6o5TF9j3GKpnVOF3QJAnhO69EMqckz8rSugpLZ1SoLGhtdUHNnbf11nN/pNHRba3mx7qysabVxQV12i21Gg0j+VGboa4xwg1nRHs1J6rjqrK+tqZapaKD3T1z+KoVi9o4c8Zis7du3tBB3d2pIH9jo23XQbsJlMnUg/JFZblGYv4+Kl+36mZV7kxGagwHagzouTu2ebK4sKTa0qrZJy9fuqrFy48qu7SuxfUzRkz90fPeA/fb/XoI4H67I/jw/d/qCHxnK1rf6lk8fN+fuhHY3TkF4EaB5YkZ+S7TcwqkziGqAcC9FwgOx4mg6f0ltLPg/L4fGwL5eQA3qCu+3s277+HuA3xufvIPtfVHn7DDxeJXrMKHWDQkGqEXY3hl/HwHSecTvFDBnx3RXxp6mE7fN/0PV+bcw0gNCjCDBYOdjQU77hUzU0tNB2IeSQ0+jRZYnxyJyCL2BDKoTeZB2bmE8j44/onzfDcA18/Q7Qjv+zVVEYUiU0zt58/lFIBrx5wLhuePPW/BPf+aeL3xHs3+7WFkVyldO6rr2Ztbut3ta5LJRb2PBXKn3z+7fycVuGYtFABcbIJy2YR9AxgCRpIgdTpdC3zrR3X1Qv8bgq0k7MulZf3Qn/0R/bkf/QsqVRbts63nBkm1FW4oJHvxlEQuKm/7FJ8pgIW+T1i+unp2YGAxiUYEbSl2kWiQqKGopQhkAG6va4zGdqtldmymCMTyNfRM9b6PAWyc17SHZNnJBt4nbTrXA6h7v3tm/XWNPO5szahI8DUk2s8EFWTCGdCxqIZ6Iqp5sYOkOIfqAHBsZWlJZ9bX1Gk19JlPPqkvfOYp621JPxsK0dgBoiB+z2NXbBwKlYrOX7ysQrlqNmRp63NUMAsj7MIoZsLIBQwCGOIJA9SYFiCt6CUHrYOCmWshGeISAZsNCA3PAM/b5/74c/r7v/j3TZ1hAH7oxXpfANcIJAn98A//sH7u535O3/PhDxtwDoDLvbQiKEE37GZfhUz9Pf8VAVx+elGf8x/q+ltv6o8/80e6e3dP62fPqlCs2BgxPzlvA9HzOZ09e9aAL4qCpsBtYmGVMYYo94H7ZWpjU4DTC5FCbXQwSEz7wMQx4Dlgftn9LJXDnKFo4WSSSEN5MIDb0xe+8Iw+9tHf0O3rb5uVGL1lvLlMtEWWgaR2PkwqZ1fYF8rLTrdvfTT5pfXOA8Adj3XUqPv9MHtV7w3oc9Q498FOzBW9rMkRELd/k9ADNgQrW2s/yP0w1WxWtVpVZ9ZWdWb9rKlxTIGE6tpUjAMDRPvtlno9fx45Js9fA6ZxvW5AHKx+CjZr62f03ifer0tXH1GpUnErsExGxbyrxq04Feym+x2edbeBjBbK1YVF1RYWVSxXrAhFYc4S76kC11UonB/kkTvbu/o//um/0Ds3N01963ZuPe+30+uahXI2TbFFDuD+9E/PTcHvbLjbqR9o84UvWmWGwpk9NxPv0ca1MA48ATyn9CQrVqoaZFL2bwoGzH8KEPRUhEFOz+YchZpiycBws88M6lwcMGL/TwDcZD5LHq9uc1/Xv/olvfTZP9Cgfksf+r6z+vAPX9XqGQqmIyVT9PkJpIExFrluu8cXBSMz845xkTkBUxxw21YHK1NzLIwpcuvzOChtzWJ7/t+BYECTzqi6NfAW9asVWOjR5xZ0ZgmIwj58WdwDMBFAW+593F9cyQ2Ai2U2v3fFyrSPrdkvO/s8k0ybUoIxi/bbtl3HwmyIRqy3eIhrrEebFXOs4a6trd63jQeIAlg0ZkWh4hZ+bsFsszk8u4jB+Z0XPeP+j52bFXwj2Sp0taNoGsefeQEgy57ZbLXV6of+voC/puBl7iTVp69sb2hqeAqoFBaNJJJBuYZSO/Za9J7nkGHMLC4oiXvdvnZ3D3V3u6F2y1BAL+AbmJsyFVSzSfGI9RzlLesZFpwj5fN8BgpA3oMlogO8+YLbLWcKKVUqAG45A20ofJoDhwH5zD8K2sF1ozvQsEdPTVdiufWzF+59jWZtw9nC7bddZUPh0fvr8WU994YBwKVACTc/QZesnMbjlI6Ourqzfahhq6vFXFZLhZxq2ZQpJIr8zKdVyANWO4BsZCis3tIO4KLiwBXZFDjBvi6dXtDFtQ/oSvUJJQ9T0u6OXvijT2nn2jUlKVZB7FpY0Pq5C7p05TEtnb+oxNKytL6ixPqKkrWSEqmJJt2mens7amzeUn3rlo747yMAiqYruNknUUCOxrq+fUdvbG9pl3U5AK0pguIUylK3/eP8EqFIiwu92beiMKdQzPoZnneoevQNpwcufVxRXxGfYWHJnpuaeHETsgF7EYp7wF9zlmBeM+5BCWWK/XAvIjDBY2bEOEh8wZnFVBmBZWTEJqzgUZhn0hokRmr2OmrgoMCzC4gXWiJgk0iLAOIg+hEzn6NjC88TYCNgBHsM6jBAAFNsoFApFtUZ9Cx+5LiQYiplnDZcwRb7YLMOcWoUkHFIATAwwBYlbnBxYZ8hni2XCgZCsBfH3pzMGdawCMYyl/nvebUhTh/EGSsr3m+WmMlBYY/ZoouJg22ew0X3FOIewFjWQcBgYhaLcwGne327fsYCQla0buYYEWiLpDnvE7yrxcWaFpcW7fmCwMb7OV7sk8l58VmAv7HthbnhHB3Zc4ibDQB5VAVDpoxWzA4wJdWoN7S9s22fAWBc4/7hQNBua29rS4XERNVSyUgHRjgLACDERWI92wOGkWg09n7wGhvJ7PZBU597666u7Tbum859IwDuif3mnqPM4oTTEQMA7quvvzElO9brx1MAF2AMAHdmn30vWfx+OehpAPcEGHgKwL3n/afqJhHYmFeEcp/Yzr8ZADeq+aYWyhZLz1x64pD567wewbNcLFZUXVhRZXFF2QLqW/qRZk2VVyiVba6bqiwohTk33uu5Cfb93tYgPj9xL2B+8/xZW49Gy0jFzK2dzZs0CdALn/+U0qOOcklAnBmRLI5XBFvngdqYT/te7SR5e24CCWH+tTF3dJIre3GIqQJoHsmv8dk1BW6wIIoON/MgsjlvhHYoJwFcy17tPE7k+9bSM2UteFjLjaTmvvdO2i0UtXHhkvKFkrWgOW40DUQ9rjdNicmcvHHjho3/hQsXbP259vbbOjzYs3ifVgiVWtlU1JXash599P0awKhRWoNJRxa71w80GfX09uuva319zY6xt79vtv+ihydOBRns97FJ9fsFcZVnv8x5W2zlzgzuEebtlay9BflKUtP2S94ySN5+hThnOFS73TXSHgEOwC0dBCARmdrX1IfYG0MSgOQ1ESYT3s/ebWUB4zKjjIaTkUYpemsOVawWVKuV1GgcqpTPqTsYa2/3rgadjgG4ANOWCVoPXCemQrOEuME9ZFznncXcCWtWL2DPwynLQNwYc4Y41J6Z0Kc1grdG0CRmw9EnW9BgklZ/ktLC8rouXLqq6sKCGs1jvXP9Tb322ldNfToPHjNmZrOfzmh5dd165Fr+ZA4r4bnw9reWoxLH2pz1GzNtY0adBYcUroUWFMNkWvmFJaUrNe03OupOEiqtnVPl3ONqtvo2ttwja6eRS6o47mtyuK/00W1lewfKjTvKjttKjXpmj0urjj7Kz76rNZ0Q7zklJ0cNiNwI0gKKTCN+hDkTAV6en6h651mzPN3AdncHgRDEvg45khiROcD1Wg9c8tT5HrihgIiSuJDOq5gpKZvIBAC3ZLbS3PuBhnrzzjX1CwnVx23lF6taOrNubmnbWzeVT0+ER0khNbH+yYw5RIp2f6itw452W2NBMY75lU8Fr6OxnmVTCS2Xs9qoZZVPQr5HZU4+llIBcBwSPk1CuDepjG5tbmlrd1f9AXGaExvNhYX/Bhw2FxeP5azdiIHnEL8gFCc14vhGFEUU4MQNCBzjBCThsqprl1RbO69CpaSlWk7JwbG+8qVPa7x/TedqOV0+s6pJH2LNvgHljDvkPuPQjoKNOn17c1ltnD2r5YVFDTo99dsd7IgM/G2T84wG6uDoYS0d1i0H5jWDdlOT/tCsvSuQ9iCtttpO3iXfs3yKGHloimJqXzi4AHBbSznU+amCls5d1oX3flCl9Q2df/wxrZyt6fz4zn3jh3crE/sbYlTgde6HAO59h/HhL/8ERuA7W9H6Ezjhhx/x/48R+EYB3AiknFCKhCGYqkHnXBDu37/26wC4p1bsexfwOUDyfr15H7Tiv8utomhy+mvzjxzA5W+2sU9ZpLDcvabtlkkRwD39+EYl1qxB/bwsNcSNruicMsgj4ELvBu/N5nvUyWPHMM+SiqhNmzKMA70wgmZzUtipEi/6hsaLnhZSKWlGANetpE7aJ4Y33GelOgE0k1jN22EEIG+OP/vuD84UjJ3boO/5zDiuDl7PwNmT4PScMY3ftOn0m53NyeTQe+j1EkldO6jrmRs3dRsrqWzBivqwNQlK59XPJy7Gevw6U9SCXCtkulUlCtxCPqFSMWMMeM6AxMsB0bGODw7VbZIQu9Ijk/feIiSD3/t9P2hWnyQDUV1BAEzAxHEo6LVa3ptrf5/CY+9E8gzA12q31O1hddoNlqcO3PJv64U5z2oO89qS4VDojkG5Jb8wV4PKNoJq0RIzBlamjjCVlSulvL/LrLfyNEkPlsPOwXBbP39PsCMOdrXz9mRWPDa7Ki/McI4U0Fx14veZQvrSYk0Xzp3Vo1cuq1bK69b1t/TGa19Vv9sK6tissZPv3LmjD3zwg6YwPnfpspZW1izwRWkIUOtq2ryq1ZpqCzVTKKJGMbByCqI7cxTGLtcLu5n3x8IL94AE2frLWEI2A7affvIp/d2/83dNzcrpR8CQZI8iiC8DoUIU1DNXrl7VL/zCL+hHfuRHTDVI0kbgzk8DmEhATfl6rzrfVInh7wZ8YL84Huqd62/rs5/5lCWjAIIQCLCNbhw3wjVlzNJp/cy6/R6lWr/rLG1AGsaGcYrnH62ySdz9VnmfmnSKvpAOgPLEkDxgywhbE3ufWcEzWIqGhNFsWG08vBDAvUdh2+919PRTT+v/+fj/rf3tOwEYcxsyEyaFUB+bMRIvQIHYg9D6AiZSZqEMiGuOpjxbZpcq1ZsNK+JTrPD57OprL8aGPoOxf6hhac7KN6oKRQ6z8Hbm90xA6TaTzsT2gp73ZUOZXvQCn4EU1EodXI/sd45lCtx2S5lUUiVj0md19dFH9cHv+V6du3DJCuRus5a14wHoGyvarL576sHUbTbs2ee0mC8AldgwYwdlKvFCwZwC4vMci1gksszpu3f39b/+7/9M1965bfbOA9S3FEj6XQ06LSsk5XO8NvVdB3D7rYYO337V7h02biOwTmx5URJlADBIhj2Btl55ZpEdrLpsGnGvBkaEANBkLckk6VcG+OrzkfEjOeUm8uzYc43tbPb/Y+9NYyVLz/Ow59Sp9dR+9+6enesMOeRwkwlFPyxDgSXLP2IDAWQQQSSYEmVRgpH8sBBAtoBQCSDZjgwnFmJLgAUjDhItTiJrC6URyZnhcCdnNORwpqd7er/7rbq176eC53m/r+rc6tszpCROEqBv4+LevlV16tR3vvN97/s+y0u15AD7N7+Nl7/2NJq3X8I7Hq7gAx99GNuPsHc21zQCxfy2uUUcd8q1mHNrHoPgOa8zzXu1p0uZQGA46woMy2Kiqms6kJpdGhC6UNUurZG1r7l5SVBFlslSi1Pt5nrWzliM60vBTzCFwIORZ6iqpGWf9cdjocbAGrOl9lbcVN/O2SpYLRNMDcfipgHcVuAMpcjwG6+5WPjel570YLuxtyY3UonZwNr8F9GE9yTp/ARw9bu1ivPA4WhMe0T2eiKIyD2R6hMWHXltef3Eploy7SlypkI2SzIF+xk7Ran2Fa4JBtqOx1N0BhO0Oi10+12MqDBmwYsA7iQA31e2hrT/VT9TqpWotucaYbZpLGTSAUDj4mwG+Zl4idi36uSwj907p+h3CaBasZZKFQLi/T73Nd7LJdmvqb0Be3yHM+SyISL1c+fYTzXP2GM5H/H9A0RRRgo/ulIIN3ZWgqxR0f6Z37JYpvpxFqDb7au/IYuYLBp6C3zbesx+2xdr1MpjQfYLMKdFm+yafdyaxnxGy/IMhsM5DvZbaJ/2EYUhNqI0arkUylmCt2kUcuwnyAJhCjn2ztMekZIq2CwdbRGfCXy3Pn/sPZ3N1vG2hz6AB0rvQNgKMTvcw8tffB7do0P1GK1vbaKysYliZQ35QhmZYg1xuYbsxR2kCOKWi+ZsPepj2jxGb+82Tndvonm0h9PGCQb9jkgOAu2RwulggMt3buP1w32cjkaak5zfKa75qRjzdIAC+x2bBNX1GSSJIRSIK6UNgVG1gyAZYSYAl7FKrUJQhXsie8TNHTmCReuUaB9aG7QnhNbLkLblImiY0o2FdOYSUvc6UIYbYK6QV/xClRktDJcALoFlm6NceXLFAsbzCbpUcpKIoz6wBv5Sjcm9fXNrC+UK+8GmdUx+RiqzTKVl+4kUNAStGV/wtnYWnOzZTkohgcF6fQ3FUlnn3u+RTMT2AMBoPNHayx7ylWp1YRts1uTWi5B7o7b+2MBd346CsSzXJQKY/OY85Dnx3BbtHwCBn/xi716OFc/ZW116C2SvPFMP+yjS45yDBAYJrvJceHx+dh7PP87zoTqRY+bdR6SMdc41PC++B8/z+PhIBIt1ByR7y2U+39sh+6K44nPnfsH3JVhOALlcKuHCzgWdDz+/evOOR1JrlUpl7WHtVgdHJ0cisdSqZdToKEFSQH+AcaeNLB0KCCw6q2+BIOxtrTYBRiDi2kXC6WDQE5GPxyLB7E6zj8+8so/X9tvn5nRvDODeDaouHCgWRzsv97UHPYDr4xOC6V6BS6Dd9xld5OjGGloe+a5aw/kluAVQ+2YArkW4i5w5ader+ME5Xgggd2vaKhHY3svlPi4HE5HFOSmJ1OoslD2ZbjWPUo/CTAZFqvZKNVTWNmWhHDLnYNwS5XXv8TmrAC4/gQG1oXJS7sMe1PX3GZ9DxxsqvdjrmsAE97+jvVtITYcCcLPxEBlaKLtYOAmq+s/s9wn//1VgV9eN+YJrx5QcK/+7xQWMD9ze5tsy+LoM9wwZEti19bFMEsAVgD1hWweSm7wCd2GSci7ZnPa2cqmQU4B0qHqeubzk8Njb3iE3G1qsnrY72ldbzZaRiut1rRn8JlGF1/Zgf19910eDrvqb19briFNpXHzoMXzkoz+Iacz4neseW1L0EYz7uP36ZTz3zNP4+I//l4pzT5stHDWP0Ww21I6p125hTGemdkfquRzzUfUddaBtgixIMh7HhjGu5UxGROM9z/3G1K1m558KSLox1xWCMwQ5mXUTHPUJFwlbivzUOkBG/1LVKmNnHEoCnqxrZ5im5pik5qhs1PR6y3OY34U4OjzEfMRWLDOBuJ6jRMcKKnBJMuAa7OeoB3Atf3RVGMUOBioagLtcAyQOFpnPDq77S0Q77m9ptVgJmT9FFaSoBI2qWNvcQb22rs92eLiP1177Fl5//bLIPJ7kYMToGMPRSFbmrCdcJoDrFLqa64k6l/U65jixTmJqVSMr2rXQPkACKWdamEG2WEZUW1NvUdolRxs7KD/wLrUCwWiKKBOiHKWAYQNrGCNoHCLoNRDOBoinbGtDYjHjv5muJdteiPw4D2yvjCJTJDOW0D1MciMF4mxtMFMbHpIWtW86MpjuVytUGIHWAXnittHtyI0HD6RamuyK6dBiubziKE0+W2jTQVoAboE2wkgLwC1kIgG4pVwR80yA26d7OByeojnpIo7SqGxsYPviReRSU0z7pyKRcE2asC4SBxjHIbqjGXZbQ5z0aTHMcV7CgFJHK+WgE9cc61FGCtwo5NyGFLK8Hwjg0jGFhG7mh3TkuXzlKpqtNqZqp8EE1Lz0rI6VlmOMzmHGdhfWAoRALQNQtvigA4qcAlgPIzCsWI9zMYdZkEOcLiNf28LOw49hbXMDuWIe00kf+y99BmjexE41QnoyRK95onoI57niRtlD876y9jDVWg1ve/QxVEtlAbjTwRCd4xOMhkPEvCFESs5hbX1DrbNYz6I9cq/ZQOPgULE3yYjqPT0c6D3CXBb9yQTtdpe9ZVDM5bFerWFja1O2/c0O3b5GyhXzUQ217Yfwzvd/EJVLl/DYB96FrfnBSvxg69C9vuzWubvmfh/AvfeY3X/kezsC9wHc7+343j/6PUbgzQFcBxna7rw4ylnQzitV3cPOnuvsGpuY4i54MXXr8jWri/J3DeC6AOK7udjnArifJYD7xwvQzwBJX0T19sUudVyAuHe/60K9oAK+q0jKgngJcfrCpxQ2ygHPArjnMYUtTXRlTzfWKlD6FNUfKzG0dhzXwzHBXBK4YGGLnm02jQbg+q8F2HTOwJ6ZB/7879mP97u5MsvnJsfAbKwN0PKJ4TJJX16juzd4P32N/WhTxY6RTA4ZeI2DFK412/jitRu42R8hzkVIU1HCIHZlpU5+fpuvDtiX3I5gLt+P9plzRIUA1XJehTMGNGTiWWUyRvu4gUG3Y0W6fFa9V9eqdeuXdfEiusOh2HC8zFQ90pIplSaIkNfV6/YGOG6c4ubN2ypkM2iUQiZkYZrBoBUHzD4vqRw/fx77JMRfBZ9g++TXg2x8XMmvZ+K5Aq4p9axI4L+TV9+fg0DbhA1e8vn+736MvYIh+VoeU8WRKZNEC8ilo1SiOlMhoVrMocxebyP2y+mLmGFKqYzGc2//QP1spkEKf+0HfgBBKoMBfYWECJkSjAUPMgpZhCuXqwLXWdRkkC0VNBnYYSjQTMAv1XO02yHQkzGrIRbkff8Y+2zAcDDEH/z+7+Of/9N/pvnFz8bxTM5P/q4ikJv3/D+VG//kF38RP/RDP6S5JIDOWZvycRYYlIQ5wDc59pz+TMp9YUkJ2aiP1159Bc9//hk0mg0DcGt1lCsVEQKUsKcCbG5s6r1pU0sAl9bR/f5AimazXsrr/LmmqK+SlGi+/7VBtmFoVnwegG+3T6VEL5UqBvyoR5gVas1dwNZc2Z9KZQgV+cUan47R73XwH3/v9/B//8EfoUMVpaxzzW7LWzIRTMpn2ectgxxVXboVjEDDu7Q3GGEwmljCI8WfrYq0RiLIT1TGK2+T7G4Bta5w5F0TdK4sFtBylImxxmO5fepe0t53jh/96hLplOk2HzTbjYUeBqiVSyhF7FUb4l2PP4En3/cB9W9mv2b1cRKAWzT1jgCpmfreDLpd0C5ddnLzObLZvArm7N1F5QBVrFb493b1S5KMLyYKwP2138C1m7sqovC489kYs3Efo15bhYKiVNuZFQD3rz7UpeK3s39Lax6LHGT289obIYTAhlldqSiyWPNNSSjVihtzFaapKpX1tbNe5OMOwFU/aqnLQ2RytG9nv8sYzYNbePWlZ3H79S9he32GD33oITz49nXky3xfvo8DW/lOBB9pYTsYon96ivF0jPXNDSM02MOaa1LfSrWaUN6qBu0U6doHrfDD/YVzjOCsUE3HJg8885wAI8EiZ7mn5zrFKRN7ArOcu95Wka+XQwOtvQa0+DfSj4BbsvZ1XJIPUiq02D1r6nQV+aRWJ+FJEhlHiHDgtcOebT+hlbENvk/KHe5soLDCEmd7x3uKoKP653KtizEeUUE8xnBAa0QSSUjCoCKWVmkEX2nrm3IALsFbWtxbL1N+flmNYYY0QcRihCJt93WvGJGIdrEEZNm3eDDqod1tqyf2aYcW5jEGI46TKQ14XKpnON/Zt1UO2LxPqVbMGCDJcVrYUVLx4cg/tFBuNfs4OGihccw9iug0EVenSmbsEVoPS35uqhbYc3kes696ILvmbI7vOUWYHqNQYC8zflP9mEUhyiNNC2K3jtIumvEDLRYFgBPAZXFpaPbtnKZ0+LD+h7y2RnjhPPMKXoHpiR7E8dQB756AoIJVBr3eHI2TPhrHXdkq16MM1gsBatm5xWdz7wAAIABJREFUKUTy1osvXyCxjfaUZqfH/loe+DQtg7Uw4dxlUX8OkiiqeM87P4oH6+9C2AkxOdnDwbUryMwmqFaKyJQiBBmS5bLAjE12i8iubSF/6RLC7S0pcOXbPB1h1mpisH8Lp7s3cLK/i2bjUPEYyVEsPk7nAXabTbx65xZuNRvoS70fIi2+GO3v5rpkuTnjRKqT2UebRUpaUxuAyzHU30JaiDt3iHgmUhFVuNalg8Cv3Te0tKXAzBfjZG8ZFTGckKwwNlt8F7mrHzbBGxYDqfDwClIWBmVpaKoYXjbuRlz72GJCoDxmKJQiAay9yQgdgsPMBBRDWH9Agvnsm0pL4krZyGt8jPb5dOzodjvmOsJiLe3zhgNT2ri1VZh2KkCxQmVgXYVP3uKj4UgEMf5Ou18R5ki4cX1CtQf3+4ovPTjLg5I0dHJyLEDE96blfkvwkwCmV+Z6W2L+zQOvpq61fty+TQjXoyRIzNd7QNcrjbmu0e2F78HfGW9x7+N78L0Zh6lv5HyuWIjv6RWzfA7/xvOVQlhAhal9PKDHz+kBZt/D1ffu5bH53rwnfd9H2RPW6wsrS/6dfWB5LgSby1FV6+p4MkKjcYxup4V6VMR2pYpZv49pr4t8OsBsxJ71Lq4iaCslkNn4c16RmEJCBK8J9xgW7klMuXXSw2df2ceVg7+IAvc7AXATQdNKyfa//5V/jlcuX14AbARQbtwwC2UCuGzzIQto9RK1XOyNvnyOuwo2LnPLuw+xmpsv+sZL7T7TOJmi1Pq02x5rcaTPPf05LXOyswCudyJagFPefWvRzmKpMjSwwEgb5UoN2XxJAC5tlAngIk1icF4OLWon4XKNhZJeZD4ej3biS6Ku7mtno6wcLJ6j3+2KMMBwg8S3k4M7CCYDfOP5zyA3H9MY3W3fCQKqy9VWwdgkoHomn3Y2q9b+YFkrWrZ14KQwwEc5GPPphD28cilnoczjLlSkLr/i2EuBq9zVAbgOXPM8pGRu6mejkdRIULJ7RuQcD2YGKTnhbO1ckOXtSYNgbVvxNuNwzkueL92WCBxT0U7whMraUb+DfLGAUr0qq963P/5+PPmhH0AcMO/nnjHGwZ0b2L12Gd/8+hcRj3r45Cd+Uu2Cev0Bhk5hOmPs1uug32zg9utXcbR3h4GK8jCu/XQ8oNOMPjeJek75LNte3vZqWWTW9X7+CcRljMfaENtHUKFNcp2z55dyV3u/3W9yoaCTmP7xMhG4NZKziGvckzDHmA/msyjW67KSpaVtmsAYqMA9REo51BQZznfFZczFQ7WOIXmYpGXOTbrt+HM1whdJEy6EVNuM2EjtrtrlohejBnvgzF1D7msiy2eyKG/uYG3rAisJmAUZlMt15biDXhcHe3dw/cYV7O7dWpCJDM90AO5wiHK1LsXuN174hsXOrm6ne8CD0hw7gefMjbn3pQWmas1gPE0glWuIQeEidxbLVbU4Go6nSEcVlHYeUduNaauFnVoJ+dQQ4fAEpdEpcv02Qs3zieyVeQwCiHJMYc5L8J5xNa8XlbaMg537goXwnvw7wXiwbK3F9W7R89jlp2xjI7DTqGjaS0gA43sT9GWwTMWteg875a3FSZ7sb2QMzoEoU0BW/W9DU+A6ALeYjZCOMjjqN3H14Aaa054A3FylhM3tbVQLKQSTLsLZGGFsbkGTOJBlcns0x0F7hOZQXoC6/trqXE1Wjiu0ik4B9SiNS2ts9WEETIKwvB75bFoOIEGa+0tKxO+r166hxzqJHHoMNLWaqrVEm82tLdOM/ahFELd1VuAu91n1g7Z4yayXrcbBuB9hDnGQxyxdQrq8jo0HH8X6gw8iUyxgMz7C6dVvoH94C7NOA5NOQyRqEfs0X6xu4nNX9d9+6GEBuEwfaYU/7fUVa/cnY2SLBZRZ3ymX9S03N6r4u12cHB2JeMxzbJAkItAXCAsF9CZTdLs9ZMYzlMIMNis11NbWME0DY1qis07WHWodC9MRNi89jIff+yQefP+78djW0kXB6hxvvFdbvngfwH3DgOb+g2/pCPzVV7Xe0tO//2b/fx2BtwbAvXuxtXh8daE++7yzAO7Kc89T4C6zoe/4cnjQLfmCOx7AVRE48chq/1gHnp4Hsi5fxU+ZBHDtgF514pUnS3kW+z9YTxXbzFbGTjX/s2xi29AsADRw+O7lxB9HEO5i87PjCFxebJosDJ7t4Zs8hzf7rJYov/kGnExcz/v9LmB4MaCOJboC4NqgurDcvf155+p75vix1dlqvO1FHLtJkML10w6+cO0GrncHiLMROXHWj0cY8RIAPQ/A1bHdGJN5SoUUi+3FKIV6tagER0Upvh8TzPEE7capFFms16ejggpd9XIVN2/cwvbFC+gOBrIGJjBH0I9F91SYRZb9vRAoiGx3Brh27SbaPSoGaBW7BHB98VZUhJXzTwKiq+B28r7wIO7qcwSgStVlP/m4Z46fSapW5nMSvPWJsiUxZ4sS/hySz0leW7G5xeykcsr6HJo6PUYujFEv5VHMhBgP+xgMqXKlUikj1SjvO9pPpXMF1Da38J9/7GMaxy6LimKoTqTeIoArRRIL29kcqvWaY/nTSngqu1mz3zMwQypTl+j7wiHHZdU+jezr3/7ffwv/67//90qQffKXZKj7cfIALo/Dfrz/+J/8Y/zwD/+wWcE6IJ3FGH75cV8Fu/28l6Wn7G3mKkA2jg/xwgtfw9e/+hWtBxcuXpLVWqlcVZJCZQefSxY5C5G+rxcLH3w9i4lUrMhu1lU/WABlH2BTnzEpNTCH46P3dhe2ddqUzRiBcRZHNH4EWtz6a2xqB+Cqp6e6RJstEi0FGyf4D7/7u/jc03+GbutUKhhbDkyNzTEg85wF6wItIQmqEBdj8sYCN1Ky0qYdqpIttQw1S0yeF4EsJlkExFnEtDXbqajOALj2gfg5VRAi41qAk7NYdsvyGQB3uRks1vvk3E4WFJMALm1aq6VIVpMEGN/9xHulwN3cviAQlsV3WidTTct5a2D9FBP2B+x20O2w1zX7c8V6Dvt1rbHomaOiNycltVkon/3yLHMWpX71X/06Ll95XQA+i8Cz6RDzyRDDXksq6GJkFtpLC+XvTZg7GY/QPj5AnGKSLHkWBF6666De4c7BgIUlkZ0Cx44WyGDrudjmZJlPDRB1PsD2GGegei5SiR0glSETOcC028HNV1/EtVe+gEz6CO993xre+Z5NFGs5qTpNVOODFSMizAlEDofot5pSv4pRHbH3kVnwi4FP8JZqTWctbFfBvV5Kb97z7K/M/zhQ1Z+z5qBklotet1L4Ssnl7YSdem/RC9eU4/yWUmVIK2yz3PeKW81Fp9DVPUqSkKy+vNLfFZ9dv16FFB7AFVHKqWwJTvlec27r1dMU9higaEVe3vQ8H+vFTsvfqZSj/NtMlr+9HtsQ8DwJRPObBeU5JhK/zzERyGpqelPgWhGQv09nE/RHMUULSLEIWCAoxX6tVNXGAowu7NSxtZVCNk9L9TFavS4arT4ap0M0W3S2mOiasfet+rZmubbYe3D9ItDBXq786YkpIkFoDbLxIu4+GcXodSY4OiTYSSXsSLZ2slGTCtN6eJGxT+CcfS5NmEpSUCAVbjpNy8sxctmJ7IgLEa3eaGWfRaZgloAk6HF8WaCXxbRA8Vh9rHgf8Xe/z3oylQqyLC65a2LFRVNEEwzm9WAvWMWdjidGFQ6daRsNgkdDDHpmv7ZZyWI9P0c1O0MpFwjApZtDgfae6gphnsAsXrE/WjaVsbVexXwqhWPMaVMX85rU8eQT34+H1t6N9DCNcesQnaNdhNMRshlWwEh6IkiZwXzKJrtF5LcuoPTgw0jvbCOolayv7nyKSauBwe5N9PZuoXG4h+bxgQAvkhdYVO5Ppnh9bw9X9vdwSMKKYpmUrJq5g8xCqnDnSM+sOCkVMVXZIYvNJHRZIZu7h8hVQsRjZMJA4BhBXI7/ZDIydQrve+5DvD5SU9CqIYVcqSIVx4DrrbZTi3kItJlyCVJUWssGU/pQeaRe2LwdSV7QU00ZLFU+SQy5LGZBjBEdHkjqcOofuU7ITSSUkoa2xeVShHKxqL2TsShBSwIhUpjmshgOuhh029Zf0JNfeWLplCwOo4opAjl+BBNIGuA9TiIR9yI6xXCqE0TgcwgQ8YuKEALInGP8GwEk34/Pxz9cJ3iu3Kdkja9jj6T6ZXzC2Mb37uPay/P2MZmf73wtwVfvlMJj8r28xTHPwdsyM8bhekngle9FQJfHI9hq/XEthiDAzc9KYJaAi9n2d9Bus3UEAfyizoVAJN+PcRaPwS/aK/P9+Rz+TcCUiy+S8R6vOQmffHxjfRPlqKx7kp//qHGEXqeF9WIRW6UyUuyN2e1KacQ9j6oa2fqzeE6FNS0i+TfaYLKvbiYtwqLTq2EyHeP6YRuf+/Y+rv6FLJS/QwA3kUom46Jf+uV/hpdffdXiOwQax5s3bwmU39lJALgOJLG56HdRZ8/v82ZP5uWnc6rTs2m36wfuXF8WAOQZMixfS1DL9lzuIepnzT3Yg89cL9zc9FFVMpeyWJ0gua3ByXm5yIkWRHJnz+97NzqSJ2NUOocwdg/SOdQ3t1CpbRqAy7ibpL5SyVklmzLYEz8XsSb3JLcHW+5BEhJ7kpOsZRaqdCppt1qYTGYY9npoHOwiF9BC+TMIZn2pPlnBWDgyuLFejJ3PtxOtFJLArgukl61XFB/4uCBZG7GYRYAFiWr+GgtEJGBijyUBXD/m/GkWygZkKtzgfiZwbUnUt+tiE1Frs8hqKZHLeF0KItrxNewLC7z7iSfxwMOPYjIPcNxoYf/gUGsiY6+tzQ2RbPb399Btt11OxF6StIYfqd0HLa/zlTqe/OD34fEnP4LBmPdojCsvPY9vfPkLUurS4p8EyX/w05+QjTJJyMxtqZBXP+vREP12C9evXMHh3q7amqjH93QsJwZ9GvU1ZW3CtXiQne1ZcvzCltu2Kzf7SEL0hH+7jzViDjwXeOtFHE7Z768nf3InEvFIfUVTKFarCNTmJEC7P9SeGQx7cgrini8ikAiDvoUL98+UCGdcB7kWe7KNYizmaNxbpjHo/CBrbu5/vEZugvD82Lte+6X+w/goa65mBHJJWMgVUNnYEgCbL5QwJwjHPqoj7nnH2N/fxZ3dWzhpnChWtXzayNaMkbgvVKo1vPPxJ/CnTz+te045IZ/nCFW8BtqDvS0NXTPYV1rkPlfFEJPZ+uRaOx72io+Qi0oCluMwi1J9EwWScRr72CrMUQyGyMRDpBhPMPYnkUcgLuN/azvC+JJWuCTzecKkOS6Yg5dU+iRpsVXS0Fp9KTa3HifGKF4p9ZEY6QUmilaVh+akRiaIS7K0b79FK38qOhknSXHqHAgY4xKgj9h7OE4hE4fIE8AN+bdIKvdUlEY77uFbN15Ba9xGtpjD2kYdm+ubyGVomzyWCxSDa7ViYLuTWYjueI7DzghNqo5dGzBr78Rp7NpLcA9EjGI2wMW1MjbKeeV6rMsaETwjokXAVlrpDE6OG7h+4xYGdONR/ZBReYDRjA5qvG9UaRDhj4mHqW9FZXcWYQ68JYjt+lIrtmRcF2aUY7ElCcI85pkiUCjj0jsfx/ZDj6BcCBHFPdx46XmcXHsRQe8IwcgIbzOuwrJtVkEDuXQGW+vreOjBh5DJZ7F/dISj42MUMjmUsgXMuC4EUF2LogO2kSFRmdeGPW+ZEw05hxgjut7aBOXlwiCF9hRpki0mU5TSdJorYJrLIS5FSLEdGUkoCBFOOT9zspS/9MQ78KG//vYzRYY3B3Bt3q1WmS9evPS9KTDcVQW5/4f7I3B2BO5PvPsz4v+VEfjeALjeTsOKjnd/uaV3AZr5Z5wH4N4DDHwjAPe8kbyHJ8N5f94lgPvZP16otwzcNEsTK0m4HiILhvndIOsCoF4Amt4TcGnpswiHF4GLnTihjUVi5wHG5BDp7Zbj4n/zCa6CBfd1FmB04O3ipecBuNZnTp/UDU7yGG+kxrVd9XxweXH6KwN+L0B4FcRYXlJL2JLg3+JcyWxz537uzaSg0xINjaADGpOJI4NbArg321184ep1vN7tY0YLZRZOz4Gmz4LbDgSWjMiezeKeuJOpGFE+QLmUF/OQDFgmlmI/94cYsJfLaICAfSOpZqyvqeC5d3sPWzs76ishRWM2q+SawZWUMxn2kmFfDfZPm+HO7iH2D47Vfy5MWR8TKmgIXDNwXAD5K9c2yUD347l6bZYJtLeJXSbVZC16a85kAcIDieeBsh5c9IUzfz280pbncZ46dxWAXqgyfUHcpxDxBNkgRq2YQzGbxmhAtQT7rDHpM4YxA2UWQ09OO3jkHe/ET/3MJ3F7b18ALq8T1c5MrghoUY3KgJ1qUSY2ZFPn85ESo1LZ+kqRnStww9ll+s/vx9Sr3Lzy49VXX8W/+83fxGef/owSTz7OL68c8a9bVeCyl8kv/MIv4Ef/9t9e3Ku+GOPvD18AWr2OyXuYY04G+P7+HTz37OfwrW++hLU6WcOPyP6Jn4dIgWxCg0CfmaChisWhFUiowmHPFAG47Lfn7k/1zCWorX7BZrnIRNHAYwf6zKECMIuctVrdADIqzKhic9Zott4aiMZis4psdgMLlDrc28Pv/NZv4fPPPod2oyEAV9bqWrKN8MFracX0UAkYC/whbb3YxylIKSEZDAnGsK+VKSZ4N7MQNyCYJaUMz9tsBU29KY/jhALXVh0VzqVKJ+xiNmseEObj1mvTynraKd+A75K8X/V7wIILVbNplKK8AGkWIJ54z5N431MfwubWDnJRUUm4B3ClhJct7kx2Ur12W/2uvXKIfWLXNzZRrdd1zfk62sEZWL38St6nJIz8i3/1b/Dn33wZ/d4AcybnLFZOhxh0T4EZAdyCrv/HP/7xlR64567Of+E/0ta3eXKspJkzg4k2ixa8BpZgpvSZWJCwtYVApO+1ZlbcrJ9YUdwIAmYp7+yMnbVWSqQCtwvw9dMRTm5fxfVvfxHj3lW8/R1FvPv921jbYf9gs+NPbMWL92FWH7OHUPsU7dap7PbKtaoAGoIrUgSQAMLCoABcv5m7ubWw7CZZw6lwnY2yQ0GtGM/+VyI8WIGGCbYKRkbb0mP8zLy3WcShfalsQAlaUf03pXrcJqcnLEgJ5Kzx1d9JKtGF8HfByF/Ma4UD3umCP03ZY4oXi3OsTxNVEr6PtCdVmUKGPd2tz7uzTSbgSRXigOAtlW8G3tKijB9xMmZhloobPka1qRXDyK5Xn9IsPwPXNFrQcS8lVsbiOkkmBFx4XLoaAPVqAY89VsIDD20gG4WYzK1HVLs3QaPRx0mTVmIsTNGSGeopSlUsgVytO1TesjioHmsEWZ09cIYqbrOwpfqVixXPc9Cfo9MaoXHSReuU/YmpXOA8NmJdNhMhTGV1TFrBkxg2n/O6Ug0zRYb9cXMxKmXaEvP9ST5KIc1CDPcWAgRzW+OWQC6tGQlJskcba5lcg211Wrq2ODBOCnC6H6QEPBMEZhGf8Y4slaVWDzAYxzhtj9BoDtEfxJhPA1SiDLZKVODOUc3NUcnTApp9qq3nWhoTBxLPpcBlgVU/eU/TAZuqeHkJxkjF7Nm8ifc+/lFs1x5BOAkx6bfQPbkj+7yQ6yQdNlI5BDFtjbPqJZaT3eCDyFy4AKxVEUS0KZ9j3G5itHcLw8PbaB7uCZDoqg8u+8zNcdBp45Vbt3DrpIEOi8KO+MHz0c6Uoo2xWVHLFl8AKfccU7pKgS1g1vYhs1OG7KPLRdrmp7Q2T2hxiEAKaIK4XI8mDlgjAJ+OSphQ9TadqtWG+hB6h4oZiStcyMwSk18EI6xHs6l/FI06/EoxtIuJCeyw0DehujWYSyHllei0oxdVIJ6psEvnAYKOUp26lhycW7VKFVEhh8mwj+nQiu++J7cq5RwLknqiEjIFFmL5nnO5XLBAnKWyKCqiQxU4zM5RRXG27KAyKIrUEoDrD8kXzUZDBdDNjQ0ViXkuBFG5xvh+8mw1MJ2Msb2zoxYYXG8IoBLopIqXChPGMzbnDdDiPCZBTkpg7fGB1JRUtxKgtT6BebmQEBjm+/F4rdapWZxrjzcNjieu0c6ZICzjJ/aiZQzQo/V/s6n3ICmO94BaqqhXuyugBwYE8Pj8ubW5qXPjmPCYp62W3o+xF8E7AbpUQOkesbWH1288oaPMBAUCBBMrsoKtN2YT7Zoce67/zEsIIIhQxGsu9dVEhWteczoK8Gd/0Metky6eu3z4vQNwV+IixXwub/lvf/lX8PIrr+qzc/wIoN+6dWuhPvYKXOUKBFVczLhKaFwlSiYJc8mAxL9OcaFcLxyg59yDjCzhes37ftMJRxw7dbOcVX9J9+Xff3leZwFcn+d6NaR6rjrCmX8sSWzlsUmEzOYLIqVW6xuIKjWBUSFJbDmSKo1YqbYSjvhp5C2Lrfm7ckvnjqS4z+1jyfxFLi79IRpHh2js38FaKYOvff5pYNqTklO2q4nWPMn80cfJyZ/J59rwuBYRSbBXcbmLSdx9pvjGqWkNPFu2tzJHD3u+XK/cuujfV/HFhNdNV8jFCQT7kgDuYto5MqjlaXLC4PUU4E2SDLfxNB5/7/tx8aFH6B2L03YX12/cxHDYkyMHSdhcc48OSBBqu9ZC9nqCuLy8qWwBa1sX8dSHvg8PPvQ2XL+1ixe+/jUcXf8mThsHZqPt7PifeuopkT34udmupFYuoxRFaj3B4/U7HTRPjqSeY3uE4XRsajytzZabkKwo0gvBeW4pLt41jO5sj1ytxbJG9qQuJx5w4LbFx/7+8DmOB/scUKZwx0hHQTqNCw88qD2AAGqHZFDmEt1TjQkHxKu+ec6+hzzHkCCVckXnfOX7l/NvHEe2u1DfXpE5XbzvXawIGooTpQ+MOdf6dA6hnCFSAr5AUl+xhAsXH8T6+hbS6ZzIMN1uG61WA7t7d3Dz1k20Ox2zPvZxMvuZKt6cqx3A9qVLeOaZZxZ9zFdJ3AKXHclAThRZa7El9bhUuOZEJeqw4mnbD8NMBKRzmBLwLBSxUcqiOG2jgj7K6SkyIhdbz9UeSZDu/0RzFfsp5mcLLyNzKjcQAc8CBLkXsQc85yYdGvSg6yHm63jJNTqgw8fS0Y6vNRcXs/g3221acTvbZH4u2SWT22XtV/gpCZRTiVzIUYGbQWZGADeHfJBBIUM3mRyCfIjmtINvXnsJo2CEi5e2sbZWQ5TNkcGmmFj5KOsTjFOmwDBOoT+Z46Q/QZvuM87ZJbnuGH+WcGksQHxnvYL1chGZ+RQ5EtF5n6VD5Mu0cWb/DWD/zj6O6KDHPIRAOetxdBeJCWz6/N63vnExteoHJOy7eoJqV0YOF7jLtZlkgpQRZal9T6fzCHMl9Odp5OubePhdT6C6dQG1Uhbp/gFe++qf4OT1FxEMTrW3G2DM+zdGPpPBWqmKGkUgmQxagx72mw2tB5VCBeulKvJhKOeUUiESEYmxk6bFbKoYfM78KJtBgQR+PgeQNTytk6mAZ6uW2bCHeb+PHEmmrJtWaphVypjnS+qLzVi4mEqjhhBRkEZ5s4Yf+YkfSm61b6DATdTZPYSQeOV9APfMMN7/z1s4AvcB3LdwsO+/1XIEDg8PzgphfU+AxYy0X2y/Xk7TJKi3BCvdcRP9EM4fa7/rL1fhZUi+fMUbMnG+WwB3+SFWNou7z3Dvc58Gv62y7mw41ZPCPj9Tc4WmCRDsroTOMgR3jGRAm/x8ro+YC4x8ECcWpHuakp4k3cjFUElc/DwWb5JlmkxKpQz9DgDcs8DkvZen5LH1u8ZlGdWtJmX3Amz9qPjHfVK6yspdKogs0bDL6s/PAFxv3Ja8PpYg89r5wv1Stezf24CVAFOkcLvTw/NXruFqu4dproA0+1+4XpzJczr7eTwgbgCuFIRSUjMJAaIoQLHgratsThAcGvcH6JONOxkhoHNPVECpXBHrdNjtI18syiqZhaasszVkAM4EhXZ6AyYp6tsXotXu4fLla5jPrQcrg8AkgMvPei8Q/u7xOv9+90otWcT6e0AWVqY6FMuUoEk2ewZo9wBQ8v2TRQJ/bquPJ4su/rEksOstuPg5pWzxvS6nQ6RmI5RyaUTsVTkeSlHD5xPAtSKf9Ve8emMX73rySfxX/+jn8drV1zHsDzT+nU5b6hDa0a6trwlk5P97g776jPGbQEB9fU3FVrPvOx/A9apXnrsv1H3lK1/Br//rf42XXvhzJaJe9cFCpFdX+HHzClyNR5jCz//8P8Lf+bt/V0VI/s0DuEkL5tV7RAn5ok+rB4RmODk+xPOffxbf/PMXVZR85LG3IUe2azqjYiSLeHyfnZ1t7QM8N+uHFssKrFQuq4jIz8jH+D4qOjkrZxZYCQb5a6nPpHOe47R5itZp26yw8jkdN5/PqmhkAIIxVA3rNDssJVrqVzNVr6Tf/e3fxmee/jOcHh+LIa3xECveFaJc0pgNzQKpwF6L7IWbNkCCgGSfPWHESneAk4rdLN6OlARqrsouzexibe5bj6DkeuvvD/XSccCgB239eu7KcM5g7N4Rib+/lj9JBplrfLiWiK2eCvHEe5/EUx/8MDY2d6x4l2UPSypg89abSb3CybgeottuiaAgC+U4RiEqYo2Kn0oVhaiEnIrrfM1ZJ4bkmkw27r/8tV/HV7/+ovoYmrXpFPFkgGGvjWA+VZ8gvvf3GsDl/GuQBa8913rW0zJYBaqYa5EV3HjtBKQ5RYWNCVuKsojBbytgLioZvic3/axUNHURgetd2W8d4MZrX0X7+CVc2pnhifdtYufBitSOAj14ry0swOWtZUoCqrJp/0Y73mZTfYLWL2wLROB8I/FAFsRM8N01sM9mwDILxcbEdyphMse9+lZBBMkDtH6lCs/GQfNuahbmUl6QlS/gln1i2c/KwFv2fDUQgqx4sr95HgZuJAkhIjBwRyS73Clnz8xiH9pIHK2aAAAgAElEQVS5pvE+tjHg1uwOVaByalCpJAieC+xdGGKYvZ9T7ovJTvCRtn+TGKPRBOMJLQGpuCVIbY+bSpeEJvbJJJBrgK/sfwmqsM9TmNaxByOuX3ydAe7cV4fDCfo9gkpUQ8ZY28jgkcd2UFkj+BTK2Zh9rPrqjTvWd28wlh02FZQE8gh0yU1A4J0RVtQTl5g+XTbSJBXYGmR9tamG5GcLpIzo96fotqkypBp3jG4nxoB9u8YsIBWsTzVVv2kqak29w58sXqVTU9Qqeayt5ZDLspDIPrpOeUEbN70PQVhnMSkiWwzWo8I0wRwCjC4G9dfDgesqCHEA+NoZbfgIlrMIbCA/2w+MpwFO20OctPoCuln7Y+FrvZjFZjGNtQJQZzuJKCdFJwuWKprFEwMUSfIhWDuj+TG7AbPYSgpdiJAFv3mAbKqIUuEC3vn2D6McbcjKn6SR7vFNjLtHSKdihNkCkCpIgRvM2NOzhGx1E8Wdi8heuIjU1jpQZREUmHVbmJ7sY3C8i+b+bTR2b6J7coJer4/2bILLhwf49q3bOO70MHZ92E1lZPZ7rKxqD1AVP3ZWyQRtl0pcgbns7UuiFh0hMlSapEUooqKJYJp6/Mqm3QE9jmjA+SsAN19UUZCqYK4VWi9UiLf4y7MceE/L8hZzKVrZy9dAJrNR1n7i3HxENKACimpdts6j1aZT6XKNFLAxm4nYof2UxIFUgNmExzRVGuNS7v+VUhFpkglkp8/5SJKU479yG2cRVBb9RaSpNEqnMJxM1E8tR8vKYkmqf85XAraMIWSXPjGlWC6bdzbnMRrNptaM7Z1tPZeKR6pqeY6MI0xpy1iEPW/Nallqs0wGBwf7chmgapjW6QQvOAdVqEaAqFhGSv2qzZaWY0fAlHbP3G/4mQngEoxlLMk4kUpZvt9oxH60He09jDH5vt7VoFKtqHctj8nPSdCXbjyMG6ns5TnT7YQOGSx4k9zAdZc9RxkTbm1uoVqp6Lz6gwFarY6UTRx7Wr6r8D+d4fDwCOPeCJUSrRAJRpPYNEPIXKHVRmo4BjlG85SLXUQqNYt8tmopFIsGQsgq3JxjOt0OolIke03uHfvtIZ59hap0A5FXv/5SPXCTOaol25byunzjv/75/wYvvvSS3pIx6nA4QKPRVDxTq1Wl1vZgoxwEZE25uoct28mcl3OsAo4+dvbxs49l7XPz3jJDcwNAl7nQElBkvGnW9Ocd22I8i7mSoCx/5zzlPLL2HmcB5GQuxPulUqnJmjNfKqO+sYVCqYp5mFVrBt5zJOdxXq6ehz9v7ZXOicETbwWUOdceETe5HgyHaJ92sHvzJpqHu7i4UcaXnvk0AgG4Rhj253perSSZR6/m+Takzh0sod61P3tSmY9jzIGIcYsHcH1dwOIJe763UPbzlH/nZ+W3wj5nucy4xNGVLOCzlFJf0s050JBkaq0b7N06HUmhFmbyeOLJp3DhwYcRhFm0e31cff2aLHfZjoFrBZXLJ8dHYqNpnSKASMBVpG5aBOdQqtTx4EOPoNsf4srVazjYP0A8bCAMzN3Kz0WSSXhduP4RWOLa8LZHH0W1UtZeQHev0cB62w9HA1lAaJ2nXTHXAsVNzAtI3Bs5G2prQeTHmuMkot/U1ntGkSQXcRwsO7MWTRZX83UuLnVFKitvna0hzVwszTjs4Ucf05xkHnbaoRV/iCEt30lOcaCtSOFybzLAVmPmFLnmbGJjy3iLsTFBSwLzds4W03unHZ97ShSpPt+hlMAgaFgsi2CUKxQwmk6VS21vX0S5zPUk49wWmjg+PsCNG9dwe/eOXXeR/4zkq/2SvZFTIXYuXMAsFeDy5ctOsWr5qO9B7RW1Jlk2Nw21pnBnzGPpf3LUWe7vujYC/6hcNlLNdrWI9VyMcmqMYjBVrEEK8WgywzHV8iQZOEccYvhytJkw7nYlYDPI0pdvrObxWl4HOWG5dTl5Py/Wfbd8+XvZ1wBU53K5Jlt6KfalMpffYagWE3SUYQyhmtWcY+nqrRMgNQmQQxa5ICtHFtYhkA1wPDjBtYOrqGxXsHNhw0hxIt+yFZLlE7yXRzNgyO84hcEEaI+m6NJxhnmTI5v79YLnbD1558iScFHMISIBkjC5AGm2JYlQI2msWND4Xbt6Hc0m3QhIfGP9kP2djRQqkp3LuRQfu2+RZwK+i9l9q2euyBK0TTYA2/JVEvkyoA9NJpNHkIkwSWUxCrKobF/Eztveg0qtgmLYR3/vFVx/8Rm0br+GcNJHJog1vnSAodsKXSi8S90wnqI16ktpTpC8nM0jSmcwG42Qdm52crJifYxA+CzGlOsjXWBqVeQYw6RpjT2TRTyvCds5kbgX93tIjWdIhznkamsI1tYxj8oIMiXVMCv5AjZYs+qy1dUUP/YP/86Z0OH8uv9KDTpBHPC/3gdw747B7v/lrRmB+wDuWzPO999lZQT+PwHgunM662v/xo3MF5hmkgH2nVzduxSgd79o73N/gn0mIg4wsNjKA7im8lGA4yx9/BG88lABtoJbz9Y9C+DydcsEzTZ1n2jwGAKhFl8rXhHnWCgvE0QrtkhVlujteuZx4dELeNi0OGcslNWd4jsZyXs852yHX588+SefBTzv/Tb3et69QH17vilZfJDpgzL9NEmJFHz3+rLXBdSB4E67jy9cvYYrrS4mZC+HWXPCdON6/vkl2NnqoSj6mhX0QqBYDFEu5pToEORiQXk4GGGsfohtzGcjIAMUWFAiC3MaI5dKYxLHiGiLVWBBNqsCFpMDArjtwQDdwVCBf5jOYzia4Vvfuqz+f7RRXgK4lsIkA1X/+zIhdhaXiQFMAn7J5NgXKBbHYLHHMc49gGsK12WP2yR4lwSm/L2w+jM5Z5LHSc7nxe+yeXQ4nwMc4slQVjpRGsilaVU5UQLGe4wJjywzWayM57i138L7PvRB/PTP/hxefe2K1GosUDabDSk7GEyz7+329o7mV6vdFoudxRJeD/aNYbJIhYgHcGnR7BW1PH/rh2vse59YPvvMM/gf/8W/xI1r11Qk45ixUEOlBwskyeuVBHC5OP3sz30SP/Zjfw/VWm0ByvpE2ycmfsyT432GVCEwd4Z+v4s/f/Eb+PIXv6hze+ihR1Gtr+vzyIJoNFTRRwmpesdNZeenHppTA3Br1aormrLoB6k6rDck1WJZ69nnkkWqgrqdHk5PW9jf3cf1a9dwcHioBH1jYw07O1uo1a0QV6nUERUjFSkIXJp6yRJbfhYWTv+P//C7+KP/+Ps4PjwQ89wDuAJ/5Jhq9mCZVKA+uBH7RhKokIUypHIzEIYFDQOQtMbLwtH93RXWCKwpuaKtqPqbWSLIL1/cU+GKyaGU6bb+L/YMEyVqHV52CTx/VVolW1Bxx9yvWDT1rdxg02k8/p4n8dQHPoyNrR31sGVBhAAur58p7+w6j6lSaltPrn6vp6JBFJVQW6ujRAVVsSxVOe0yzxYol9ZqLJLw4/5P//Nv4Itf+ooUuBzzNFX+4wFG/basXcnIZdHjrQBwqWRajD8TTse4V0K+6F/s+8uZXZa/Vuzr422u1VKN14dzTH1LrVDlla20Z9c60m9j79Yr2L/zDdTKbbz3yToeeqSMfJnonO3/Op9zAdwY8WCMUacry8zRbIqdBy6BvevYC0lzQ0U68p6dAkJEIBbS+NlI13E2ydqPWKxw/W/d/Ryz99OMKtLZYr+3+rKBMSzejcdDqedVzJMKxdkWS12fRibkXmV9bU3xsahiagJbj1tHdnAqFwOa/XHcsLk9c7WwzSKxvh34xLXBF7D9FsS3MLKEqT45DCYyNNBW/VydooDnxDFjnWths0yLZNoos5Dny3hSFoTqiSbAmspFb3EmFS/BX7OP5liFmRmq9QJK1SyK1SxSGV4j2qMFGI5pJzaVCpeAb683wJCvHZMMQEDUClMCatNLAJf7juyWZS9vlnW2/9niYEAuC18TWSt321QcDnF00MVskkYhX0JULComYEzE6805MBkPMRn1kMsCa/U86rUCMmlazVvbBRbtxjOCRzGGI/ZuN6vaqEiXBNpDktzEn54zQ+WvU0gLPGBBx3BCArmmXHfApcpeGXT7Mxw1u2h1xxiyQAiglMtgI8pgLQqxVmAv3FAALgs6UpoDyKWsHxn7ccpebzYXkz8KsyhnI+SoQ2BxSYZyEaLcDh577API5srqAZhJxegd38Kke4hMOEc6FyFORZiz/+2UKrIImfI6IpJcLlxCamcTqbUi64WYD3qYtY4xaOyiuXsLzds30Dk+QrvXw36/gxdu3MDVg0N0R2yp4FQwzvZP1n8aAmMecF/iHsUiswFHVPrQcj1UUdV64lpPdv7OohrjDa7P6p0rxZsVeQWWxbH1jyMAlY1UFJxw3kthS4tbrknmOCDnABboBVxynloxW+QFTwZ1RCQV8mNz1tCazv6IfH4mxNy5Dfj4TyQPub6wzYDby1hUd2sri+pUka6v1VGgmpUKjnZLIC6BajkSqE7J9+J8pxqQfTnTGLnPV8jlBUDwfue6pXYULJrTZpkkoflc4CKLhYwrGB/xb7Ju5jyyJsK2Vlnwrcd5j3kyIfcCrnVU05KwUq1WBJzy9fziPc+vYok9BrOOuGMxrBTHo9GiBy3fbX19TYpeAoinp02MHEmQYC9jfB6XcYviEQfscSyTRD0qcxlbyd2EwMFoJGWtSIKK+wta9HS8nJE4jQQ4E6jc7fW0fjAO9DadJ8cn6Ld6iApFlCslcx3gtabtaKeDuSMo0ubfgwe8T+kuwwJyuVwRSUTd/FKBwN3d/T1U6jWUqxWRYA5aA3zupRt47fbxucHLXx7ATeS+Lm/3IO7Hf/qT+OrXv76Ijz3IpPyZ91nW2kbwS5adTiGYdAJKEkr93/lTrT9c/08fU1gcbnGD7ZNLENFILXZX2HO8itU5rzhFqKnaTJG2WjtYxlp2zt6FiM9jzuDnON/Lx5OruTU/D+M9WihzR8tHJaxt7aC+viWlHl0DqKJivMg5qR7BCUDUx7EewPU5VzIvWzoKmf0wAdxb164JwL20WcHzn/kjWSiHjEkWzhtJRexy7JIx8+pncSe2iNP840nw2tYmG2OfU/nPsxxPI4ny/7yvPCnWP8/6/1psoL6pIv2tWigva1E6rlv/5bLgFIbzQNRwFApFvOd9T2Fr55IANvaJvLO7h067pRY5/Bx7u3fQajYF6DIPJZAlRSnXVhHaLHbg+s2+kry/FYOBBB8joCdzdsUoWodT2k8vbG/jkYcfxtbGuvYY1iCYwzKHG9Odgf1v6bYyHGnP0Hri1ieRgGfWNoikKD1XxI6pWqWcttuKt+QQwaKG6Rssz3eODint4/y2uDGZe5rC0Pqw6z6ZA2xHtLa+rrWe9s4kdfWOT0TGNVUo57x1LDWlphExrMWOxfc+t+b/ZRVNS2ruqa6fqs5P9r0E4El6TWHG089aX1M6DXBfJSiVY57JPD6dQbHEvLau68pjMC8/Pj7G0dEBdvd2cdpuOWKj2Sd7kJPXsBiV8NCjj+DKjWtyCPA5OZ/Ha+VJwHTb8Y5PctRgNKrPZ217SKKUopoAPx0W5O7g5mhseXCUTWGnXkItA9RyLCMRwKUFflrubK1uR+c60lynFbTZpC8skZ3UxAPtXudhxGPdLRbvO2tx43/ZWSy+xIH0bjt2bbiW6h5jEC5iFWPXHAq5nAgHdj2t1QTnFIFLOsywnUImnUdqnsawO0K/0Ud6nkY2SMsKeJ4BOtM2erMOqlslpLMGNPLGEXlVfV/nmM5TsjIeSH0LOcOwX+uQYgPnCb6Yp7abmE26XJxIhqRCmJIOutNYbEFyNG3o5SaSzaPbIXmoJeIl349NNeReIesHN/+Vm1it18jAjM14re06K19Uex7ri2suRxbp8vqHrF+kswgyBaQLJYxpnZ0uoP7okyhvbiGXniA/O0X79su4/fKXMT6+gWg+xEalhEpUxLA3wGgwtHyG7RGyaRDEJYjNliTZeYB8KkSO5EiqwLXOce9hcGxwPp9LN5oZCUgkE/FcM1nNAM51Eu9nowGm3bb63RL2zpSryG/vIKiuI1WoSz1dopNgHCNDEtlkjP/iH/5nZ+KH7xbAtdkJ3Adwzw3D7v/xLRiB+wDuWzDI99/i7hEQgOtXQNu/HNPVP9eDPu5B9+czAbfyrHsnW3e/q9/0z6KvHkCz57sE6R4XLUnQ/a6v65uAuPvP/KkA3KQC13j2jiXFQN+BBxwHn2x54MosTgwE9YrRM5vSAiDzm7pj3S2Swnuj0jbuSxuhZMJi144ByL0BXGNMemXVEmBe9sBdWijriq+M1ZsDsm8O4CaPmTzeeUnc3SDC6pxZJodJAPe88xSTPtEHZXXe+BlHhcOddg9fvHodV9pdjMh8Y1Dl1ER+XJKJ1HLOWmKigjADbafAVQ/cYohSlFWQyYKIt5ga9QfoEcBlw74MkC+aAm7YHaBWqqioRICwEGURFcnoz6m3Rn80UoLIvhT0bySAy6Lva1dv4OSkowB4AeD6Po7umq4Ce+d9Jg+OJkHrZCLN+e6fw9tVvZT4uVwPJ1+kSjKG/ft4YJP/fyMAdxX09UUFXyThT71eBWcrpJhiLMBsPFQiU8qS4WlWMCxOMLliUY/Fb1nLzmMct6b4T3/kb+Fv/M2/iavXXpcahKomJmq0UeQxCeCyvxZ/Z3Etk2GikdPfWdDyyWQ6bb1wPYDrx4hJpi+a+N5rf/LpT+Of/vKv4OToWOdv9nwFFQmpuDgDvHrljAMAP/axj+HHf/zH1UuEidYq69+/b/Ie4u9eoevnP5NjJoevX72M5z//HK5efV0ABBMMJrAsInM+sohkdl0GO1J97HvsEQwvqHcPwVBjcqvYMh0jRcXgHLITu3PnAKe0C6fV0Jj2xOyPONDnpT0Vlxsq08rlIkrlosDFKCqbkjQbqu8TmZ4RxynLXnWRkoyvfOlLeP7Z59A8PtZn0b0ZuH5WTiUky7MUBOAWRYaghZFV5tgvqU/rVIF5TqUsVQVkYSmFn57K4oFTzDklZ7IY5+elL4YFKqz/1QK4BIMI4PL8BRKEId71+BN46oMfwdb2BbHGCYoQwOU14v7EgjjVQQRwqeYheEsQl5+dJIRavaa+aWSgs1iRplpJhXCzik6udZzbvJ6/9uv/Fp/97DPqg0gra6rK5hMH4M6nIjbwPv9eA7gsEDRPT5dFUYGzyx63xtD3AJlTIk/GpoLnPCVb3lvAycnAgFcl626uq5+sVDUTxNMx2s093Lj2dQTYx7vfVcY73kUbZDIE6IHni1YGWpgdn1PfchJR4dIfYtzto9fvq6/q1oUdlGpVKdSsTuKZ226PlnrUVD76bPyfs4ZTjOHBG2+FOKeKhooO7kFme0ZQk8pVFlO89anY1a7w5C3MWEzgGqfeSwKRk24jFpvpNTyugLylpb7FI8vneOWtL7xKaesIDypUehBXRAcDcG3N8/2DDZRVsWjOtcuLDK1366JnnSNfBWDvSzqIca2fYTie61vHFonLCHhy2nA9tKmUs2DNSHoelDT7OlNXBuEMmXyATN5iP1rsUWEjggd7qKovL4E2KninaHfYa3qkfV4KR/bCZd9bWrenqULgnLR7V/MzS3IP1xYbaysE0uqYPddijAYzdE7HuHO7jcO9Pma0lcsVpdyj0p3FYK7LVNir395shGwuxlotQrWcQz7N8Z1IjTEax+j0J2jQonk4URG5XGEfWgJrVOAS9GJca3uqoDBz5jWVAdULE46gt7yzDYl2cJNpCo3WEMeNLgYjGxfeA/VSAZtRFtV8CvVCCrVCGpVCVoQ0ktFYxCPJSuD/NDbV7XSu26leKGE9qqKYyiJQvzZ+Fr52G4++7YPI5MvoDljgm6J3fBOz/jHY2jYkgBsUEAvA5f2cR6a4hsLGDnIXLiK8uI1graSYaz4eYNY6weBkF539Ozi9dRPHh7s4HfRweX8PX796FftUX7rivtXmnOrIRsilLGbzKBUtwUo+pD65c2enHCIn9UmIHNs4ELjX+Ma6h+UH4YhBnBNUAvEeJngqICKdx9z1HKMKl+0zdA/4vt3O4tXU5tbzj/Nc95+zUGbMw8IwrTSltneEU94C4yDGLJdGin3T1dPP7m0pSHkODgTm3uqtPD04TACXilS2/ojHI3TY277bldsF93Spp3gPpK2ArmI1P4vBhCjkI+1XVMTyvdVH1O29w/FI+5BZG5srAO8bH8tISau+tVTZMhYlWcGUvJ5QKyCPdsLjMQ729zWmVK5SnSuQFFAcwpldq62rUGvr0PKb48ExY/94flv/2khgMvvcan8gYDIaCVzll9SxvI5xrEI+7ZA5VjxfDwozLiQhjj/5N+4LtObk+7FvLuMdnke/2xOIwGI342sCHtzHOUdIduMx+T4EZ0Y9OpGk1MdOc4pjQav0wRAYmjqae7kUP2mOd6yeeCSiVATGryGfpxMHcNJo4NqtW6iureHBRx4RyXS/0cVnv/oqXrt5cG4K/sYA7lli8lkbMJ/+u1xPgZfVHzyA+xM/+Ql85atfW1QK/B6lWMznOJZs6P7yplCrec9qfsG54sEgji+vmwdzjSjjiBBJlrAHQQUo3Q3g+pzHF+dX88YkSc/3ifduF3w/zgnfk1kKv4Q1sc/HfB5E0J3fXHEy+QKqaxtY37qovtMBFVbcV9RDM3vGytnXEXwOIVcF188zSdw1sIzOEWbPOewNcevadRzcuYGdtQiff/oPEM7Nrlu9Hle+VmNl///z6wBLC+Vk3rl8rquFOIKYJ8X6HNHGeakC5n3vAVx/DURqkuMIQRQCW0Yq80rIZfnD3sv2Q5KrqF6d2h4g9aYR5yu1Gt71xHuwc/FBkVS6fVOGM96marXf6+Lm9evOip2tEEjmsXYLjBW4jpBQZzkZASmLQRT/pOimsSSK+tzQ53neXpjzlcSUeq2KtVoNlTIJLllTp7r4TEAtezTTatXNJ34mrfF00nHrHPcl5a052ubnsLu3j1t3dlWToPqYc5PAtMUIPiadYC7HBx83mvp14agkIr3b89gTPp8TeYVzinE3nQ26Rw20GdNr77RryPM0ANYDw85a2AG4poI1ootvUaQYXqAgQXLrvyoVNR1YWBcoFUWQ117I/ZQW0bKvp52/31NyclGxHuVtNE+bWsdJvuTcMft9Z3/rAE7GtfW1DXz4+z6MVreNdqervYW2/XT1kBMYY3bnnEaXCSm/XXwqRaYjO4VhTveSb8XDdgwEPwn4s0aRmc+kvN0s5RCFMcrZQO4KZp+fFdmL7hmtdgfNTg+jCfOIpWhk4eyzrHi6uNdI//KtYZ1lhXDsop7lHW5lTFuTXV3Gu09w7EjkKrOGVXDENeUZJnRg/CfHGtoFhzn1HCaZOMqXEcQh+q0BGgcNpKZzZAlsZoA4nGKemyLMBxhPh3ImIqONSmO1mYgDjOMURvMUehOgM2I+EOt6O8d0s6ZO9BFXPYoEGrJdx0P10GU7jizJl3S7IYmWOQLnIcnpGdYlInS6A4xpyxybBbTus5QR2X08b5uY06y79heylHaOXrzmirmkyHWV2tgU/qpp8XmZAqLyGiZzNhxJI3/xnShtPYBsPo1iLkZu1sL1Fz6Ho1e/jBq6eGijhko+QpNrUL9vIoGowMmBMJ/FmKTu/hDDTg+ZeI5KJoscUvpmOK57j2ORgtpIjeZz0IdlSrcokusI8uYLWF/bUDw7GfUxarcwafeQikOkSxVUH3gIqeoGpvmKbP15v7AuUpjPUZ4DP/EzP3Jml/iOAFxLMRdf9wHcc0Ow+398i0bgPoD7Fg30/bc5OwILADfxZ5crub/8xQHce4312aA4sQjfG7c8/1Df7fOTR1kFcROPHTz7p9h75tNWKPVWco41xYSYxQYz4ztrw+uDlkWCoaGzwH+xKbni5nLz8b0UfeHSnu+/kgmPHc09nlgx/PstklMFZ0umK1+3fOyshbIpkUj39O9pQLXLmBcKSn8+SbVZ8rjJrdQMpu1r9TySVjo+GT9zWXwy7GffwpZncQZ3zYUlIGwJm53/OV8OwHVC1Lue4BP/2TzEbpsWyq/j8mlHAK7s1PjPJe4L4DJxFAMN3FgzMFffJSu4Q5aiKZSowHV2TpaMBRgSrGu21LciyAQosOdGJovm0THWKmtKpgjqRrQcLBYU5BFoovK2R1YxWaa0TM3Q0gXYOzjGjRt7DsA1Zq4BWsv5mixkrP6eLAr4RDfJlvbXNTkXODYEb73C1VsAetstfxx/bG9vlpxDq0DueefoASW+zoMBPBYtc5gEGCvX+lzG4yHSmKGUD5GXApdWoaY243XK5almZhKaQ3+axSc++XMo12u4s7eLYiHCcNDH/v6uLGJZ6KLCgQAuk1kW0ThfyqWK7JMZ0POaWcElp9+ZOPriDD8LE2FP9uD5M7n5vd/7Pfx3n/olEMRnoE5mPIs1DLaZJArScPeAV+DqWgTA3/rRH8UnPvEJPP7442Y1mrBuS953bwTgqkArID7G7u4tPP/cs3jhGy/i8OgEne5QDEuyJrN52hpbEs+xMJtjs++S5atbj1h8UM89gfljYDpCzvUbbXf6uPL6TbS7A2QLZsEjsF+FXQO3qQaz2q7ZkNI2iGp0zWGxqammDjEbj1QcZqGcCt/2aRP7d/ZkVeZ7I2m+SyFr2nNZV4a0ewxRpPqLxV5nsUxAmQBuv08rNO+uYMVv3qcqgnugKwHgLvs9Ldc7f19orlPZ6ABcf/9pBXcK3GQScu6StWJjTCII52wxyiNDlZb6W6fwznc/gac+9BFs71xSH1sWZQngsu8frxELvCxoD/s99LsEcPuLAnN9bV0kBPa+o2qDlsrqgeuY7knrXJ4j/8+Cw2/+L/8b/vAP/1jMfPXRCmJgMsSE/Q8x1T3Ateon2QP343//jDPC6mddqYeev367a7X6IAtfVOAuCAuu73GyOOuTdD6HxQwF97cAACAASURBVB3aXAq8ILDqemF5pY537zJQxpCrOa2GRwPrmjSbYPfWt9FsvoKHHk7jPU+uY20zgzA7wzzFfphWdDLJmet5r/ehvGMuVdq408dkwCJOjGanhVKlgvWtTbGjVfd0lTYDUAhaWTHAK334f7NNlpZBIJH/m9nlct5aIZBrM9+HPWPHQ34OEiwMtNQ1JvlHinIW4jx4Kr2DWXs5gMqDsYu1heeovrRW1E4WFJf7xbKAmlyzba2KRaYREchZu7GIalZ3Li6SDbqpblWMFVhl97SOwZ9OZc+FiOesvl+yCJxhNGEvNAcqu8KImhrQMUJq6qVq0Y7pbk7GESruZFSwof1GLk9FQ4zeYIABlZi09OV6lfV7KwkhJDek0B9xLemr72WPYL0sYM2CjWo435fa9mb2qOU+RHCLXCze16YSlhMA1w/2mh2HaDYmuHW9hePDPiYjAq1ZlIpFEV54TK59NlgsSo+RCWPUq7QtY0s3A65Z3OoNJurf22h2tbblciGKtIsrcB3mcw3ADUOnip2HiGdU/ZEAYD2HSXQxcN3U4qkwi/4wxuFJF43TntS+nItcp9YrETZLeZSzKYG4tXwGJbogSIliiho+j/OVBMMci3u0YZvOUcuXsF2qoxwYgGs23Fnkowt49O0fQqZYxYDtJyZDdA6uY9o7Qj4bIMwWMUP+DIAbFmoo1DeQv/gA0g9cQFAvAvkUEI8xbZ1geLyH4f4ejm/QEWIX+70mvvTqq3j5xg10RlMr7DsVloCCxR2zjK28qkRFSU56WbrHWqu5d7GQyc/KAjh7kxHo5XFYkCX7wMeQXoHLO8Db27JyOXdFPlo5E8SVe48IEDaXdRwR9kwVzAKc5jbBXquCiyiyAAMSfQHHvCcItrq+sP5e9wCurRksZppSkXsPSVgkbTEuIhga5XOy7RyxWNxrq5hMoJrgbb7AONUAe9o/s2Cu1TJM2/5TIHGrrKL+SC41dr5U1PB8OSZ0PuG6w1iEY8NC9frGugBQ3jcG3pI8sQRs/B7Gz0PCBmMrjiljDn4O/uRjBFD4Hhsb27J6NkejZasWH6MS7KAtKa0hScTgz3b71AhoWWs7wT2J48YxocqXX1wPCOAyxiOI6wl9AlSc3afUvnEsUhJB4AsXLghM5WdonjRwfHQkALder6m1B1/H+0yOJ9zrtS+w9mx20ATbHUqDgAkCVcbjqcZKZC+pviD3gIPDIwzothJFKJepqrG+tzyX3YMDlGo1PPr2t6NYLmP3qIVnvvwyrtzYP3e//k4AXJdFn339In20X3yq6x2E+Le//1P/AF91AK4nLvuDLHukJtR/K2for+l5eZzfF62lR14AvSlWCYC52NC3WvAOGa5XZRLAPZMfedtUqe0MhPM5UTI+9y5kyfnKOeKtuC1vWrYJ8sfi8fiYtS0hicHUUVG5irXNHdQ3t5HJR0hRMeVswZPva8uUET24xifnogdw/VhJNZqlE04oC9GDO3ewe/0qqoUUnv+zP0RqPhBx87sBcBfXLlm3cGR1n29aLLQEMH1txf/dkzn8PeqJYKZoNRJKsr2M/c2csLjPM/YQacTdN1rnpZrz+Y3FioohGcON2K/cxT+OdJePCqjW1lCrr0vFqf2bpGISKVJptE6b2NvbVa6cp00G1zXtZ+aUIIDZE/mdlbO/B7ij+/nn58+ZaU1XFOccw2cS6CS5S/O3YNbztMpnXM69h9fPWyFrjPV+sdZ2vl4gvnMS4iCwdzI/++HJCQ6PjuRQRQIWnZeo/BX5SvuP9dZOEooFPnp3GFnbWh9eXqtqver6m+eRzqYR5Qu4/foN9DpdXWLZvio2Y7BpVr6Mx5jrW+xAQgHvCyMnG7GcY27xLeNaOqgpV3UAGgmu6VKEjZ0LcqFgD17m0HKJcoAuScOlqKQxJeDq47mOA2M5d7j/+f7pBv2Z4pvvu711AX/9b/wgiqXIHLVGIwwGffUaZy6mnH1GMv8Ug8EI/QH3UTpdmPuLSP4KRzOYzLgHGnDIvFitBSYjTMcjFFJT7KTHqGToLDxDPpwj75xdQvbIjc0ymy4lR6dttPpTuccYSEilqasB6upbzOBzVAOUHfTImPgNaq6Wby+f4NX6Hkxnvl0rZtXCSC5a/luOQwbMZ1IklhSQzTEXLaJUqqIYVZBJZXB6fIrGwRFi2vzmUkhlCCqyZUmM4XSkOaXxjJm3p2SbPKD6dhagP56jT1In0yjncGLvf5agrPUlniEdj5GVbTIVuGwvQsCWLiUEi0mCNKcOgq3pXBGD8QyTGeuutNB28yy0dkdecWvrtrWj0RzmwrJQk1tdWfPHkSxEipwzJzNHFqoU2Kc5X6wiCPMG5u68HenaNjKlCkq1MuqlELdeeg53Xnga5eE+tqJQfYE5V+muIUtyEQNzqNPxI4oUL7WOG+iftpCeTlFMZaTGpWW0FM0k4NO7kOueQFwS/QJMwxDUVWcKeWxubGuPmoz7mHY7GLW6mA5mCAslVC48gNzWDia5iiy/ubyKiBfMUUaAn/r4D55Zxr5jAFcXwF56H8A9NwS7/8e3aATuA7hv0UDff5uzI/A9AXAtunzDobaHz0YD5xZx/zIg7Ztd7HPOkae199zT2HuWCtxl8mi/uwDGgWFL4HDljeQps/xbkl2q4zhmoj6vWPwGuPKLmzuDCDs1Z810RrHLlyQA0gXzf3m26rPnAi/b3ZY2KOdbdiYBV8sflsVvb6vrmcVLMNrO2Sll3E+NiX8/13NrZXdeJiF6I1ccSbCmk+NqeZEfHytGLYA9F2yeSUT1UZZFaBvD5eeZrVgonwEWfT+xIMBhZ4AvXLmGV5odjKhkZbTo7PDuPa0SVkssJqsQz36FDMlmyGUD5LNW2mdS5wnKo14PneapFLhKYFiMzWUUrNar6+qLkS9SiUhGeE7gDPua0d6vR5tHsVuplrK+dgTerrx2A2DfXvbfc+qz5Jz0Y7wK7p0tJti88MCg/9zJMUs+puDZWRTzPWUvJWscU7/5RNsTHfw5+CDaWKz2xceSdmceaFNhg8VtB/Qz2bBEwSyoBGToHmOfxJEAjkI2hWxqrh64TGRUuJyzIO96QbEYUajhFz/1KewfHIhZS7Cv1+vg6OhQdlNMKCrlCjY2N2VRxoIdEyz2xWXfUJadGcBK8SA1FcFBu58FwqbM5klqSAdcCMD9v/5P/NKnPiULRRZ4yT6mNSaLoo3TtpJBJrDL+9bNmyDARz/6UfzMJz+JD3/fRxYFl/MUAn6c/WNn56/v4Rrj8GAfX3j+OXz5i1/G7d0DtDojzMOM68lcVrAvkDWXUcLO/7Mgy6IAv8T0JYA7GmE6HGDYOcWsfyoVNK9ZqzPEy5evIw4yyBWp7C0KFCWIkc2TmVtQsst+bdwbWPDl+3h7RP5VlpOIcbJ3B7euvIbQgVicB50OGc59A2zJiHcJkt1/JJ2aXRMTN7JFqeTNL4rJKfSHI4HLTNDsJYHso2Uh5mxhba5Zfxp/H/j5ymVZSaQUYgawpZwyWmPv9oTvBsDVUm9+VS7hnUt5yyI5C+FSYgYEcB/HUx/+CLYvPIBsIdJ9n8vmUK+uOcu+GOMpLV6pvO1g0O+pOKwCSpUK3DUUymWBvyyky8LKzVfavVryuVxHWUz59NOfw7/5jX+Lbm+gx0KCnaMegnEfBJoDoVFLANdtRXctn98peJtcG5IH4ZpDhdBi3VgUByw59wU9XgMDb4dOncV2BVRlu6RaqlJzt5BJ6Jzq3AliFlsICAy6AiJGwx5e/daXUCq38YGPbOKRt5eQLbAywGtMAJergXj+nm5lhmfmz4fZaIxBu4vxcKQx7va6SuQ3d1hkperL1AlmRWwWyUvrPBb7+H9vmeoJQqZ+oKLC92Se0SJLfSipzLQ+tzMpGE09R+BDSjYCtwl7L79/OvTZyoYOA1gUsHWSXF5NkebH3q6xVypZLOGLrtaTkspgK7Lxd7USmBmRiefklQwqWjjCFfdK1e6cXa/6AKqWZ2vXoojN3qzs8UoWvhS4nPPkUCx7vep8HIDL15uNOfvPeus3b9lsRDeubVSssjZHYg4hkd5ghJNmR/1p2cstQ0UBFU1ZFgn5e4ggTUs+FuFGaHdGaJ4O1FeX14TxHhUesk6meoN7pNSv3PMIUlEFZqC6rkFsCvFgTleINNrNGQ72uzg+bKPX4x7HddGOR/AzQ8UJbbxptx7MsFYtIBX3kcsEyBWyUphQGNsbTHHaGqDb6WM8GQrgLRULiKIscjn2mmMBiu/NG4PnQut0KkHonkAFD8fekf1UXGLPvyn2j1pot9lr3opfxVyIjUqE9SiLYjpEmQ4L+TQiWgmbeMn6KzL2nc3kfkELZQwnslGu5iLsFOuohXn9X2Ak8iiULuHhd34QYaGCKS134xGOb17GuLOPQjaUAnc6zyGeZRDEnE+07a0gW1lH4eIlhBd3EKwXEUQZIDVD3GtjfLiHwe3bOHj9Cg4a+/j24S189sUXcPu4oTGzor4jtRJbdKogP++lliCxRuuKFcB43/NX9b3lZ6byWv8noJs2QJPEUIHvtnaQ1MQ4T04ldBNx4IqUMyQ5hBmpJ0YCG1JSxzD+EXEqNlWt37+0XrhsS85BTgHFj0NCgXrKu/2MAO6Uc0fuFMvP6u9Xfk6eO+MAql45R3kPc99lQZoxUCGfxXQ4VD+1eDhUb3RiAiw8M3bIsaec21NUFOReCarb2WOafW8LZl9MSz/u0RFVUjM5d7BwyuJfjn0iSyQbRQJCBYZmMuYCo17CRljqD/pamwg0yDqeThEi/MUY0IlAttCWU3iwmvHd1s5FB4R5230bC+0nzqaTvSxb7ZasFc1a80ijXKmWta4TDOaxCdbym6/n+fG53HsJOPObY8i/EVT2z1cbjcFAx6ACl9bSjKMHvb7iU6rzaDVK5xOz8Ob674k8VgoW4CbXAdtHOFcDFmTHY0yHBJ+oxCTIZMozggbMKzwpxmysU8hFBMoZ302Ri/KICLBns9g7auELX7+C67f5ue/+ejMA1zs1nHnlmXw/CdmaGsx//SQB3K+ZhXJy7/H3YfJv5+XpSbLRKpDpj7kglmTM6aVcpjMSC/Q2tv7LzxsPcPr/JwFcHovEADo5rZKdzp7fWQtlrwhmDGzxmAFvHoD27yFlVS6nWJkArpRzQYhMLkK5toaNnUso1eoCcLmneWvbJNnQ79ueVOWth3lsER8Ya/NekjKZ7WdCzKdznBwe4tbVy8gGI3zl2T/RXkO3o7MtsWy0FuSvxO9+LFcfswDDQfwrLaGW42+xvc9DfW7px4drowejk/c6X7NoN0PLUOZrbEskRa6tlx54ccYddv5SmdLJxNvCulhNd77NT44SybsknjIXFEmEsUEqFOjb7bb1uQhoWfuavpwxpI52RDgjnVodwypPvi9p0r77bI0tGUd7cNNGna5U3rbVAE8jETFPZXubjNYWKc+Zu7p+4BYT2r7CdYTrJu3ieTK0i282GiICrtXr+ua+be/GOo0n51m8x7H366HGgO4CVPxVy2qZw7ioXq0qn2TOc/lbl+USo9jGWU/LLUexIjfdRI3KkcCS96VUnSJze2taxj10G2A9xH4nEerSQw8LzOI14LrHc2XMNhRAZ7U5Xuv+oIv+oCc3LgJhbLHBuJqgHvdqq2/YHsHYlGO1vX0BH/m+D6Neq9g9q7qFkQs5HgR+NZdoVT0m+d0IS5x/Zv9sMS4JgK1uH/3JDAO6nzilLm37Z5MRimGM9aCPKJjSWBe5EMjzehLEJWFjHmje8TjH7T6a/TFGFrKb44farHgCpgG23q1DdSoroBnr+F71WDdVLce1uqDvsS1r8DiWbXKdClza+bscTb2WZbdtMU82zCOfLUmwkGdfZzmSRQLSw3mAxtExDu7cVhsh5lvTmESRmVzouIdxiRrx88oyeY7umOAu1bjkztr1sRqSa3O3UqfVejgdo4AxalGIIsFm5rIgAS+tXJu9kcckcM5oxRxjTMIm+wnTykWuRY5AY/zXuwBcm6f8tthaqlsS+Jw1P99DexKZxMjYuqJwjsEy8wJT/WZzJVTWHxSAm998AIX1LaxtVDA8vIKbX/1jTG+/iLXsRO4d3NcZY3AuczUpVyq4cGEHW9vbutZ0E2myRUijgWJoAC6H2PIrtuDgfOR4EzQHxnTcS4eYMoYtlnDhwgOyQp/NhlLgtg9O0Gv21PIj2tpG/eHHMAzzSAdUk6eRK1fVaqiUS+On/95HFnupRutclsAb4AnOzOO+hfKZYbz/n7dwBO4DuG/hYN9/q+UInAvgnpmNrljhAEX/yjOg5KqFsq3CbzLMZ3vcvuXgrT+7u5S4Afaf+1PsPfenZzcVH0rzs1ole1HgWAVoXYeolU0pUb13fRaWFjPLhPAMeJnoS7JMMp19smdpqqjgx9pZf7Igo1M0EHGRYCbSAf+K1XNXcOELVP5z+t6vLrAzhYwreLi0JQmqmt3h3T2CF8d25+SQ1cU4nU1X7M++aLJI7hhMJQpL/vz935RguQDSevYl1MQshKkR4N1fdnyn2EOAo+4Az1+5jpdP2hinCwqc+CVLvHt8JQMPBl9nAFwyI3OhACMGbTRxYRGJScmEtqanLcxVRE2jWKsoBm41G6hVaojnIYrlGkplFmuYGNGeyooufbI1p7GSdfUcYsI6AV67cl2sTfVcUn89Bzg5Fdtd4FNiPluAuSQUJG0v/Tj7ovkicRZDdtkHlwmf2OBK/KwQyaHztst6j4UCzIMszlInkZBZwuD65YgpbUU0AZvOzksWYxF7/VHdlBEISlUSC4n8WSlFCOIJ2q2m2cYyuSALkapl9sqiGiXM4r1Pvk8AtHrT0XbOn69TZvFUZBvI+1J9jQ2UVXE7nRUQSeCaoCOL/UzQFkUXgtnqNcRCbawEje/1O7/9O/jVX/0fTF0akjFdEIBLVu5J41SMYCb+i/vV3zupFJ56//vxyZ/9GXz/f/L9yx53iR7Nq4URD+Auixs2kZlIMEA/bTbwwte/hmefeRavXr4mAHcapFGolrG1sy1rNm89XaItlxjdaY0lC1MsQsg2k2rFfgeD5iGm3SbC+cSS/s4Ir1y9oz4uBHDzEfvdpZWXUJXGolCpHImZbupbFqXMZtPPIxY9Jv0ebl+5jGuvvowsE0wqV1IpAYkEYZkImXrOJ9Y2f/z/eV+ygMxePCUCoezbkwrRHRDA7WPMIoFT8g+GA7Pj8sVbl4gv7ieX+Mq+m/PfsYCpSBURxzHs/3IAriP6KOmFGMwEcMkK5vtyRXv3e96DD374r2HrwkXkopLY9gRhCeBy7KyP8QC9Xlf3gP1sqxBL9S1VA+VqTYocWr/JspoKWtdv2K/N/nOz6P/C/8Pem8Ranp7nfc+Z53PHGrubbM6TJssZLSeAvfXOQTaBgSCxFNlGgABZZGnAQZAECAIkWQVBEGeThbNPHFEyZVGiJNIi2ezm0PNQc915OPMY/J73+84593Z1NylZMm1XEcXbVXXvOf/zH77vfd9neu3H+u//h/9RR8fkzxbUZJ2ZDlSc9k2cyNaYWYEb99qz1t5Pqsiu/tD1gSzP0dHx8QqstVUnz6JVpTEQXYO346RYYsCIgrEcllxpr+W6AbJiAbeYB3A7m43d1C8XEw8mD54+0uuv/ZE+9Zmyfu2vvaiXPoMtFCBAZE6qME1DtwTgeppu1o7BnDls6MteEEOqWJxFZhcNMNfN5wnQbnWyDDkm4lNS2nqgynAsbPDcaHvAFYCulRCLhYkmWCeHTTTgQyhcAYyc5VxkX0uKnpzPZKnvSgScgOS8J6zNLj3wNaB2VVG0HsTG0DD/yuc4A7hctzX4my2jN++RUL7G94ddcgZynRnGUAY7aobFCTDP+biRrUs+LqAJlqoMxYJFnsEsAxhkShXJ+g21dORhRZam9xhUOUt5+NXrj6zSny9h2JedmX1ydumvXuuxNK+WtL3X1u5eQ+Ua69JMs2VFozHqu75OT87V70e2OWCviT12gggAt1gMAJf1Lw/rnaFqEg8Dv5Lms4pm04J6l2MdHJzq5PBcwz7W74bB/ZvzwPq5s7ulbruh8fBc5eLCNUStDuEmzst4PNdwMNVw3LfjBNcSELfdxqKd6xeZyx4iFQD1GOYzFLdLZgC6qKKdIVfW6eVETw8vnd3LWWxVS9ppVbTbqqhbQQ1QURMHBMg5PKdOAVuqQp1AjbUIoC+862e2UO7UGrrd3tVepa0qAgm/V0ONzot66fO/rCI2e4Cdy4kevf0DTc6fqI6auda0Ane5KAukvVioqYwCd2tfVXK5bu+rcKOrYruqQmmpxainyZPHunz3PR29/47ee/pAv//mq/rO22/oAsvZRRqpJ1tp49pJIZRrJq83y3nYS2IVFwwGE3n4J/Yd1iZnBC6lFvtPtRIW6DMIP4DxAPDhmhB8xFDLeIDGYu8hdEWTeQwuDZQkYMEKuuV8RTBChQqwGmqPUIovUL/64CP7lu/JhCQA3AnqqzSEz4CCASisJRnuuw4qWjWFfSafjcEg+2T8W8EKPPLfIfWgtICLAEmLx2yxmHhftELZnuHSGNUsw2ciQmrkD2L5WVWl0VS10XKte3rZsyUpAC8Wvy/cvWsAlHqJmo/nhQxa1gvqROrky96l3wMAFKeI45Nju1K0Om0rogBgWSM3610Tmnb3rSjf7DV4naz0Alw4OT72zwOGsF5goYxFZrOFi0rTe08GiaL+4LkMkuP7779vABp1LaA3f4c6l3MI2IsKuUAgMpwfk9SWrrdQWo8SsMs/0i8YaEyqcO6hvA8kvd5KWclaZnAGMJYMTKtyAFbGVtfV6wCUDPyly37PqjTsrFvthoDYqa9ni6mmPPjLpY7Ph3r1rQM9PAir6Ou/fmYA91ptsOnklPuFzIz+jd/8e/puAnCv1wObPe3Hgbf5mf04ADeTvzjPgE2A5tQXfo8EbKx63azKTb1xrrdzD+voiUxYzq46JmtHdR/E7SCx5ogZ7plwpgnLY1tpOsZjXbPwc/6+Gg4KTV9HwEjqr2WxrEq9pZ39W1YblmuoHKO+zvfnWrUYe3kAuKHG5VeuoXLvxnFwHjimxWypoydP9N6bP1GtMNb3/+h3nYGLXfdV+D33GmsA8vqM4EMzg8Qa2+xjNkHxOG8pniS5D/l4rTBeRzFcV+Dm850JZKyf1MGce1T/Vp4GbSmgUy+/CdJNsxCvd5NJ3AfJ4SdAvCCI5ft0RWROOZ8QIogbgbTTbYe6E7v0k/PLyFdnHadHNFkozy5iHYBklEl9sS1cH0YksDcV6579uHcO0DNHRwQweRUe5kfiXg/CfOTM0oPFmr++B1mvg01HHwHpg957b3dPHUgq3JdWM0ePzvWih8J6mHWLWs1g7mDg/uulT72oWg3XlLnazcgxB+i9985974mcW4g5nh3knHc/d5vE1nytN+KY2HPSFQTtQ41ea7VUb3VNYoCke3nR0527d7W9veN9gv3Ct5z3qHgOWCNHo4GGo76/hhMFREjOP6S1sL3N197PcQJwyRHHOYH5Qxd7fJTrJoO0fE5t28++kK61ycHOx/ZF8LyAXzg7QOieF0rqTefqjyPDdTjChWWo2eBC08P7qswnJqpXHUcBOa7oGQf3CVbLEPuPeyOdDmYaEJFETVJgf466wxFhebYWJUVy8MB9KuKEruhFNhf8fCv6Vg0wmHsmEzZ5L6IV9nCRs8tWEN0ygOs1MgG4zXpXHZw8Os1wCynhmNVwvdC/uNTDe+8bPM3EVmrPkYFt9sqCRoC3M6k/WWgwWxrM5ZkK0moCbg0cb8wpk4uQ1fLLmbqVuW5vV9WAXMfMkDXWqDGvFSeHnmowm+t8NPF5HVPNGrzNAG5ah7yA5L2cHiZ6udDcZvJYnG/bKJugF+t8QbWo20xYKDqnmd6jWOBeaqhe66iydUutl76kxp2XtXf7lrYqYz38/td1+uPf024FjexCR6cnfv6oDyBskEO7v7unO3fvqIAdMiDu+YVOnj5VYTJTjXuRZ84ALpbofA1iO3NGQNxFpaJJQeHygAK31dRiOdGkd6Hh8YWmvYlVwq39G7rzpa9ooJK2GnsqlZrqL0sqtBtqtGr69b/x+Sulw88M4Ka5wnMA95ll2PO//As4A5+Edv0FHMLzt/jX8Qz89ADuJlUpNunVr1X8U/q7TwRv4yevWO0+6+R/FNvrn/eF2jhePuXjb31Dj7/1O6GUTe8VLOdoI/NQ5VnNYXx7WJw+81f8cMo4S01BKiRyUZ6HJnnguWKh+gWvZsw+q5DPjVBuHP1TGdi5Kg7+8CGmQU/+h+tN1Qqo3Sh+No8h2wxvAoSbbwL7P//K5+9Kw33t+FbAbAYUk0jzWU366nyluyus/dYArufSm+rlDXZvnKMM4EpH/bG+9dZ7+tHRucbYlZSr0ci5GfrwZ4hzsL5hgz1nHzMXmtwT1QoKXDI+YoAGmOysm/FYg/OwUGZ4293ZsYLo7PhELdte1dRsd7W7w8AsGMDRKJU1mS10ORxpOGFQzICFD1nW62+8rcFoFnkuDG0YtDEcSESM69cnZoTrrEsX9ymjJBqxAKTyvbnZVOciHWDSw3T/LIMHFEbBOI/c1KzWjtY4gNkQi/h7nO0S2V4wyfkN45cMse2trr92ux1tdUNxwZ8ZMMHQpDFmkOZhlgdawR6kMWQwfXlOBgjAUgzSsjKWP9syyMeLvXV8bpQNwUoOxntmkwPSMRDldYM1GnluXGGaeqtZAqtx42zWphtj7AMbkWXF+5RKzkb6R//o/9b/+Q//oabjsV8P2zqGkzB8D45OzcaNxiEenMCBUEYV9bWvfU1/9+/9Xf17//5fXdkurtRo2drrGUSKzWfH920x1MsAej/+4Wv6xj/5Xb36w9d10Z9qRg7u9rb2b+yH4gZFRspYAnC1/TFqnWIlANwRTOKxJr0zjc4ONe+fqTAfeahxcjHWWx88iJYwgAAAIABJREFUVaneVqXWUKXeVrUKYBhgLRbNtmYmGxHgtkaO8BrE9RCrWFDv7Fjv/Og1PX73HeceWjVZKOpykABcIltMVo2cvPx5DbBb1RZDjXq1oi7Af7Go8Xyq3mBk61MrrWxHVhYs55wTmIfctpXNLNlNMkkaevka5NzBxD72OprJNPHyKZv04zezUOCuCUMM/pv1qskJpWI8V+wIX/ulX9a/9e/8Fd24fdcKXOyTUQDskOUHGIBNWK+nXv/SGbgogAaDnnOLsQDvOAd31+Bt2FnWPWwwtJcAhDiMIFAwIHzng4f6B//Nf6v37t33Xr7Talp9uxyTwTkx8EX06J8dwM13fpyr6/su4OfR0VFkiaZn1o36xmDUzPoNCz3WY/7dTX2yXjMxBoQEINT2ZCPNZ2MtsSJeTFQso7wgK/otvf/2q7p5e6K/+tfv6otf47yx28Qgv1AI9v6yQEO/sVd4UcCtdaYxirVJWHiynmBByjlnkBi/AHgy1BhfbSGXgFz+zH05mYwiz3YMUDtd1SwGrJPatSgG95BHUKhitxoDlmIC5CJyIO2V6YB9v6YKbQ3Irj9LHvryN5sq57BlW+3wUeekqU/MPUIptlbfMjRLN7lVhElhmYbHTJb43GHryFAZkhCAUfwdwxCr3c1ej9xYtujkhBaZudNkM5utmUuAY/H5KthNkjWblNebw1/bUKPag4ywKKjXn+jw8MIWwdNpwTai5HT1BlM9enykXm+gYnmprZ2mtvfqunGbTOkK03g8CHzuOXbysk6Oz3R5EXmbDNRL5LHVWAcjaysyPlHJkBdWMRiIm0Vcixg8zRhOjXmupzo/GersdKDeJRm45O6WsTbQVrfjtZ2rUKsVtLVVV6eNJX1B82lk66JUpkaB5NG76Fth0u2gOGMPDAW4jbpd0xii82/A5Kx4BkwcThkUDXVyxprp79BWo6zdVklb1ZI6CcCtV8pqkEHPfo9lI0QK63uDSJAim/1c8netWl13O3u6Wd9SLWUaLtRQs/uiXvzsr0jVlpXrRY319O1XNT57pCqi2gpZkA0tycA1ma2uan0rANybt7W4uRsAbrdmG+wF+V2PH+ni9Td1eu+efnjvTf3jH31Hbx09VX80U2EeoOvq7oa8k4bhmWLle9nK50KA0qsMzrDTw9kDK9bIxo21HGUuRD5ssnmdVsrdZF1jbYAkxS+r1bmHqPGKRdvZheoknqmoOJeazLGvBwTGqYVIAODYRMxkIIoCphKqe9YI8vF4D74Hq2JWL76u1DfJNj8rSQ1ejMdWD9cBWjkLs8jwtQU0cRaA2B7IsucyzC2p2qg5x5GBIOooE+4YkJYLtkCcAOziUFNicF325yTHzk4yVUBELE5jr+eZuXXrll588cVVZqmH/2PWQlLaQoHb6/XstHLn9h2vOU+fPo2BcLejihVwsQ9w3QAOABeIEMBxBQA314reKxJhj+9l/zw+PLRya2dny0DyxcW5Hj564NqD+pQ6CdXLwcGBX3t/f9/1H+9xeHhoAHx3d9eDfPatrGTmmFhbuIb8HT9/fnqqmzdvmpBITeBrahIh91jESwR4O9eoPzC4RE3s55z9ZTQ22cYgfCVsfCEJnhyf+Hln78fGv9lq21nm6dMDXfT66mxvhbMMxJIi9xlgv1yXnfVnevWdEz04DJXz9V8fDeDGPhiP0tU5wuZrfDyA+3f13e9+f+VUlYnK149hXSt89IjtowDcVa2Tap5Wq+H63KRNnrRkOes1OWfjJmJE4Lvx2TLAQy+2ColMdcxmH5X3wUyW2CRN5CiacMuIviPbKUdWezhEUENQ0zUaLS0hxDhnumoSxP7N22ptbTsShZo792Z5L89kXHrP3OtFfxbnDgCNgT7PgZX2jYbmk7ke3buv9978sbr1gn7wx78nzfvRJ284KvHz3mM3LJLdF6/+Ls0ofGMkkDeB5HFeMok3A5K5TEr3kglrKRZik4RlF52wVs1WrrlAYc3lGbDlLdcG5V7+7KsqZrNnTbUndW0i4LreS+Meg8ZpQpP7sEwytmtBuaQm7kW1ijrNhtd59gOsk4/PLvXo6FTnvb4WRQCVQGHZcxMsq3kxqU9T7Efu5WOuQT0X5Dz/RFLd+/lK/53Kz/RjqU7zHpaB6tyjZ7csiLABiDumwsQC3mzmHtvW6yYPBGkZQDYIBqybFbPd2csHo6EzYAFEqdvm04matbI+8/JL2r+Bam/sdQpSIWSSfm+gg0cHJqtwbPTQuFVwH0QcTUR+2UElAX8cWzyv9PaRq7qC4FEaN5ravYmV+E33qeeXlzo/PdPezq5nCmfnZ+71vM5D6LaTQ5AYIDjh2oMy1y4FkITdY5Y2LHDTRMPGOcwywpKb2pwIAbLdt7Y6fq/d7S27SLTbTSuX65W6zycW+AEqxiwmZ/qOh/2oJ7CoVUFDVJ/8tsNEX0dPHur+669pPhqoxl7rmKEgppoMZjBwqQss8k8vddqbaDAOJ54qcxM+hkmjufO4ujLnvGILDhwlFL1stleOmifdQ+k5jflP1bOAWB+j1tlr19Sg9tiwUA58M/VipZparS3nB3e3t/weOGqwl+F8dHZyrGHvMghvJp5TAy00mi41xWloJvUWVfVnS9ejU8DbRLqmfvYcN/yVUjRNXm+itzApqrTUjYZ0Z5t5A3wFyK+LRHqNqBn3CbiHLJY6H8907/hcl9OiZoC39sGJz7SE8Bg62yA0YF/DDAoSOQsH88Fkdx5uSGunNu7FchFFbxDMqXuIekLBiqiDZ6xUrGhe3dFy79PqvPQF3frM53Xn9q7691/V2Wu/o9L5+zo7PdLJ6amPiecIdXatVFa31Xb9Uet2PKPinJ4eH6l/fuG6lXoix38Y4k0xHPYT5LrQN0MSwJmthvsc68TUEUPlOdphiJE1VVpd7b7wkublmu7uvaTt3Rd0wgfZbqvWrus/+rX9K9v2cwD3meXU87/8OT4DzwHcn+OL86/yoX08gHtlFHflNDwTwP1TnaifAqX9Kb7lT/XWV7rF+Kz8/5M/BMD9J6mwzYVJhpwS0rdSqT7j0c2ZQ888qAwEb5zbZwC4uSDNgJlb3dTIXG9sn/U22e4ohu1r6xO/xuYQ6srhByMu2ITrZmuzyfwoADcfb/TkyY7lyjA3jjIX3ZvfvwkoXTm+IL+mAUtcHArR1bGtsI0N5uCqQcz5NRnETWfpmj3Hlc+ZmjbUdsf9sf7grXf1w4MzjUsM+MjDciDd6nR/uPF/loVyzi+cewBSLQcgwgAG1aNfc7bQuN+zhTJNYJvCdSkdHx6rVq6Y4YaVzFa7bjUNKkjbShfI41hYMYgKdzgm84+itqC33n5P5xeDsFBeqXlQi+YLHkOrlSQuZ/cmYCq6iNSkpGI359i4BLY9Wx4kh3UfxSlDMgYJgHE0bHHvoRSouGhlmNZpd9TpdtRutbW9s62d7W1tbXe1lUBamh0UFYCoDMFobGxFBUDL8I7mJCkzQxGYbTrDige24CApDWnKciarG6t0f/s2dUFKk8h9H5eCYbfVnma4x+mCOQ8AQkPFOeFzYUmUASFnKaZG2IreZGfGgC7b7jBEYDDCaeX1aKqwaXrn7Xf1ox/9yAzlw4MDHR8fqt8f6OTsXE8PjjScTEIlx+A6NdHuMyR99Wtf1W/+nd/Ur/3aX/E9Bdicf60HMPG8bIJeeW2IZzAsEWfYMY5HevON1/X13/q6XvnBj9UfLzRdFtXa6vo6AaiTG8zXbpcGtO2BUSh7GH4sbNVDzuro4kSzyxMthheaTwa2+T4+H+vtDw5UbnRUBiCsA76HhSDHjn2Wc3b9HgHiMvhFdctQCttj7J7Ojp7qzdde0cnD+xLqIef9FQzAkgvNQJvryXOSAdw8DIt7JZ5JAEoGKdyX/eFIIwbTVvCHXRTNlBVMMPITqz+GKnHiriiZHZcaDb/Pt9ehhdn2HuakJTiAsT8DgFtcWrVVr6FoT+qNYkG/+Mt/Sf/mv/3v2vqx1mhFZnGz5cEsQ16UijDmsUoCwGXYjL0kSlu+p7O1pb29/bjHacq41rUA6APsS/lOy8hjBKz68Zvv6H/73/8PPXl64HVxq1XXfHip2eDc6lWaVprOTwRw8037Sft8Wrqu77g83+QKBniLbXuy3zXIFWtSVm7EID6U2TEANc04LPhmU42xRseGewxbeazpdOghCedraweFwUyHBw90cfJQ8/l9/eKvtvWLv3pHDHcrpboZ1QLAdYRBRcvsjpHUet5CpjPnN2OZhtIKcB1FNGsOa0MMojIQGgOruK+A0bJl4FzTychrEEOSGZZvKP0sAAzgMezJSyouI0sVe32/dgYyDY9ld4YAGAMIjW3BQ440kFldomSP7L0vqVyyIin2w+ymsN63c+NvtXhSyvh6GHjN2d0AUfxdfF05NWBtm6zFjA8B3poolJRCDJWxL+PrLDJsPfwqxnCjhKWZ81tjz2KdyIO5nEEfjiHrATAbQdiqMoNmKDMXWWLTGetBQYgxWesgeoTOo6zhcKZHj4/19OmRtne6+vJXP6O5hpppqEV5ZoAWcgSgULFYdX7scDDS4cGxjk7PrGxzNq6dIVBIxRCUgT0ODAx/UaqwLqIOJ98YwoE/97QkTauajgvq96c6Pyc//dJ28Ldv31alUrOSZLEYC4fuThsL/KrV4OMBynIAAfY+VAVLAzoM4BtNVJDcVkFMssWglZ7sj6gMuFdDkQuAe3w2MLjdG6L9YkhU1G6rrN1mSe3SUq0SDiSR+0rGLWoRDOKgLHjshYMw4CGgWjGUqoyk27WG7m7f1O3mthqFGK5iodzeelkvffEvq1Rpqtwkn2+ihz/+jhYXT9WosQHUNVugEotnoFRqqNrYUmv3poo7+1rc2NV8r63yTl2lRlmLQU+De/d0/pO39PitN/T1b/9TvT0913sXJ7q4HGo5nauY8u1cV7OOZyIXf7ZDOiBs5A8yLAM49/iOoR0qLJTHDXLkfcKDaEZWfMhdDMa1IOCgzEcNxutDOioynERtnnKaAZHIIJuiEJqsBt3sLij6GUI7029lnxxWfeUaZAGsJCH7zdUb9L0+QhxxHcO6hUrMWbGxv+S1kv0ehxBqqyn271i0QoJQ0faG2F5zzStkJwNip8x6TkwJW/BGNQDc5czuETidNBtVNdtVLUtzFaoUiFGvzyYLDQczXQ4muhySXVdWsdxUoVz3njKYjH3MX/7yl12bcJwAtoCjDNqp4zh//B17AmQ/vsfPtTN1iXsI+2TqtAyskgPL2sLzAvmIWoc1mXPEeeAc8HqDfl9YKLNOf/7zn/Ng/vT0RG+88bpBXaI1AHGpCbBGvkiWydghsw6yLgcIG7UZr48CF4CZ/Yzndu/GvmtSyEkP79/X3bt3PfDPIIbrb8gtkM6wq+Z+gni2lMla5ABznwGUR+vCHoK1Lvdpjh4pa2pHH3Lpur5Hnjx5qnsPHuj8su/BbqPZULtZU6dRVaddde3RqFd0MVzolXfPdf9o+MxO94/+8A8/ti3/0wG48ZJYKH/3e99LdW0M5fOv6wSv1EVeOZbcc26CtCvAdSPzOPd4XDOeSQBc6tIgdCcwyY4X7LehmA8CSi5W2CdDWRfODmtHis09dbMHzmDtCrRNalsr9OxYE0REW/BXeG4j092uK66ZcSHqqIzDUL3l+B/cEYh62du/qVq7pRIkko0YkFAcRq1ETRG90jraiT0SgNQZrdgo1xtqNdsaD8d6/6239eiDd3SjW9cPvv17KqLAxTnDhJ/1L9uyBrM1jQmChJD70AwEufbIVhs+t1FLe//ODluJ9IVqMANEJtWmeUe+B6ZpHcsOLJvn2cQGSH0uGgJgoUcLDD4Tv6/eW5v9FefC5ykBoAF0r1V9+d4KhTy2tkXtdtva32pbhQiJJd6Ltbiow/O+7j19ogtcf9ycUZNhjx/RHpPgB4abQxIUrIA0WySXTUYLuMgdboDhaeYRo5+1aODDD+ea1Me/Rc0Z8Rb5vLEVAdLwPvTewR2I+gkk21a880TyIh4CQmKFXZ5+pYw5hYrLqXaaRX3+85/SdN6zywcknka9qdOTS5PSTg6OXNPyvgC7GXyLOjYcaRa23k2k85TNnhXzcf3pA0t+DmrNjm7cvqPbd1/0jOT45FST0dBgOj9DjZ/BRvYOsmpxrgkYOM4a+wK1Edb20WPGHMaZqlSWycXN7k2Vqog7gLiDbT3PWrfTUner7d6I2oZa7ubNG+q0t1Sv1oOcY2eUmT9zZJqXgl6Z3sfgGSMjwMPZzD3c0cETPXzvTc3GA1VdVxVUr1RtPZ3PXbUOIYr84gsdHJ4Fub9AXck6kEDN7EKXn7d0X2db5HB9Y76Ef1yck3QlQrlLFcLB2eEq1hfWEt+Jy6U6rYZ2WtSAOR4rIo3WfQT1b02NJmKFfW1t7RoKHQwuDd4OBueO/sFhIhNm2LuYf5F3O/bvgi7V1HDOM8W9n+eAsR57DfFakqLNHFWTiBFp/lcrF3SnXdKdLlUp/06sRTiLmLiQehzfg8ul83XfO7zU8RgKIc/gUiWI5YWigU4UqxDvTIYhloBMXSJZILERwVIt2X6cfZr3Yc7Bf7uDZPbjZQUhQDnIHQXTHmlbNZ0udaG2+tV9Vfdf0I3Pflm3P/tF1Rc9jX7yT3T5xu/r5OChyG0GlG2wJ1CHpvgOE3GYEZikhYtZT2enpwZviVmg3mXZCQ189IN0oVbgMh9Lecxcb38H6nzqX0jg1OXlhnN7S/WmlqWabmzd0c7+SxpWa2q9eFt7t/b1N36pcWUpeg7gfmzZ9Pwffw7PwHMA9+fwovzrcEgfDeBevSU3dRVRGl5lzn7S7PUjz2VWGP1FnOzUOHzkWyXA8ekf/1ODuLnRyEpcnxGjOglMzVm2CWTMwJYnOZvn54pqKDbyK6Doiu250eykY81NwLrZi2Lj4xYMN5Abdk4uZlcXaA3g5uHBZsPr/07Fr39kdazJmDgDgJu22Yl9t3qdjWO/3kxnxvuzrsFmc/VR1yhv7psN+HUgNf4tmqkrCtxor1fAy+Y1CGAlAGwKrqP+SN96+z0DuCMsFs2OTP446eA23zc3O5E1EzzYYIFGgUjZQ5EPgZU+PliMMOJLzgrrnZ1pMRsbcG12uh7uUwzvbO/o7osvaf/WLd24saedra5BTY5lMpuqRybWZU9n5xTmWLr1NBxNdO/+I1ubUjgyGLZisEhBGv+LQnbNZl6BBhnAzfd0Ziy6cY4m2sVzOsPBjA5gPYYcFWd2oY5gKNZpA9KSkbPtDFkGXQC4kdUUqlcGIgw2GYxlqzAPKxLQwrGFimsN3gfjPppMA2SJnTubTWwXhPLBDVnKbfJ9cI10kcH7AKjcsXpwwH+Gw07Y+qDEde5pGuy4cWE4ypAw5dkwHOPa22KZAhnQlybdal/4izhCYuOJOirszgDZuJBY+wHa0pzwelhOHR2d6OGTJzo4Otbjx0/0+PFT28QOhlj6YqU49/DyN37jN/Sr/8av+rhtaZhsl/Jn23xO1mvI5rCLU8dnCZb6u++8o9/6rd/Sd7//qvrjuRW4MCwZgDrLqVHz+wC2o45GCePm1srkGAINeucanh5pOTyXRn1NUDbNFjo8Her9R2eqNDseIlXqTTUabZ8PGvRGk7ybAIlRKWUVLszdeg1LT5RUU508faS3f/iDeA8A7kLBylkAXKyxOM9hcb220c32YHE+4jcAbrtR9x/7w4F/1vZlVmnTiMkDHj/bVhLmBz/s6z50PpNl2BrAJXcZC6P4dUWBm56gnL25eulr7hUBEyTbfq9dciPMuYDp6nuyIL3w0qf1uS98STsM6OpNN8LNpOamuQLoAbxFiQOQi91jr8+AtmR2eHcLAsV25GUn2z5yogADyH2CdY46gfuErxAOnhyc6p1337P9GJaZDHjPjx5rPuwRb+PhIkOOnxrA/SlrgOt7H4M0ANZMzvB6kYDGTXvA1TDWGUjYu8P6N6LqtRc7sslooNl4auvk6bSv2WKk0WCqoycXevGFfRWKj1UqP9bNW3y+oeqNhdrtinNPUYzbXq64sE2p7RJtgxWDuGxaB8DKwH0+HfoehMgzuOy5Yc9ZoGQ4r+oMQOE8JJ6T0YZtcuTzGpy25bPnDAZAQ7kAGBTgJxmgy2UAguxDcYysb+wL7Anc6+WYY6AytJ8ANrUMHmLgYVJWMYApP0vYe9oTNu6/cB5I6uxVjRDHkmsIxj5+lhIgm9WzvkY8t9xfKX8610hkCkc2Wfyc7Xr9/QH2+vMC3FpVHBb2mexikHdS0GIW4LTVwGmwngHgnAecQTJbnsLuTzZwtrKr1v2+PjarfEP1PptGjuZwNNZwPFW/T6ZsX4PhRF/5hc/qxs2uFsWpeuOBRlwzzlvKYfP6kYbZo/FMZ2c9nV8wvGQ9g4iASjYsM0sVwN806GEAk4hM7G0+JlT+Vt+hMlpqNGQAOdPF2VjnpxMNGdZVpHYr1lcP7exUwWA47GZryZ59NYxNaw0Xj32OIdnEAstQQEMqqvoYAXKLmkwKevz0RIcnlxrPYujKerBdL6pTWaiF1VoRxSbgTy0y2hj0xdMRKgeDoZHb6bgvAxYoUlu61dnX7fqO2suyChDDCg11b35eN17+RVWa2ypiQzy71KMf/4mWvSM1WB8L2JOXtZgzBIewUVetva/6/m1pF/vkPRVvdFXYqkrlpWYnp+q/8a7uf+8Vffub39A7xw913Fzq/ctjHV9c+FzzFHtfSYCt61lAs1QDl3jOGfihnnAOcTz1WNyiRsVBggGfcwWx60sAL69nxw+rroOolvPUMzDAvsQReK6crABR20IE47a2os71WJAPWKedL80z63qqHM+tCYAFr+2oo3jGff/zGVB5W+nB0xoEhlgnC6qqaMWOVbYGm0sGqQO8hQoS+b7BAQoyCfU6R82xY5lILYqTQbmGpXJZ1XpR1UZB9TZ1Rln1dtX2j9gvj4cz5zT3+wtdXGLZCXmOa4ryo6B6vaXOzq4JSNV6RfMlnzeATAa3rH3YI/Pe1C/OIPXFCGIWYC8gGPue1bK9gYFbBueo4qi1AIm5D3OMSHaHYQ2k1gLQjSzgYrjmnJ0Z4I7cv6gl+eXs+X7fKlzsZ1nfGEyfnJ54Pc2APfm27F37N24YALbt8nxuxS/DcD4Haz9g73CA00UiHKKssYVuw+sKe7ZJain6ZUX2APA1uYfIjooa1UbkXqLabLbcR7zx1lt6/ORJcApSrUsN9uLdWyagEjsBAeTkcqLvvXeiB8cfocD9RAD32tTg2h+frcCN87kJ4Ob9Ptrzj+qMr4GJCTjPNUH+uU1A9+q/hZ2+iaX1AHC5t22RvlKrUyeurWqzko5n6qMA3M0eNJc/1wHcbKccx7YmeTnLtFZ3jRXPMFa34XqEzXijRUZ0xxbKOOQQ9UJURnuXLNzoS3JPE3VS7L+QHpxfDvC/Ad5lFxPWvFq1rmazpWF/qHfefFPHTx7qRrem1/7kD6RJD9MJg5If1eebjJaIlNkFKUkP/SNB7oLRcxXADWvnIFGvenvWRQCH+SzcphKxjNsJoMvrZsq/3jzf/jyQZBJRJe/xUStkMNbV95WPke+3TAx0v5hqH3936lPzcdjeuljQdrupmztddXBd4Mkyq4wPQj1aNVn2yemJ7h0e6GwwDAXzgvU13n7hPHqpQjY4rjrUJPRu1IbUvLhurOIwAvSNo0+2Znlm84wIqniHiGmwNXCyg47+Pnf79EU8lVw7PmdYRkO+jcxxeh1ISV5ktSw2VCi3VKy2Va60VGL+sFyqWZlpr7PQ/l5LF71DFYqQlApqNlo6eHrsenScXAS4PkFMxNI1gen+HHzmsHuO5zTqBfrubA/u2UBSw5ZrDUfE3Lh1x88AhF2IU6yh7AU8y/QRdo+aRF5v5O1mm/+ie8HBYBR2ximH1nmlCeYtGhgM1WWhQm44AGaEzTKXMNmryHMlxwRRM1C7sWazruRIgpxTiqrZkUqNhuqOZAryhqdJEOoAcadTnZ8d6/DRPce8VOxasjQgiMoSFwz26IrdXaqazgo6ODzVyclFkB0dp5BzbpM98Krmv/r0ei8wSS2eKceAJTB35a5GTZPIsXyOrETnGm21W9pir4fMhSNQ6iXyV/baeqNlt7lOe9uk7cloorOzE/V753ZCcmSM14BYd7k/cOkYLZbqmXBeUL/Q1CRlx7rTTzOrfD943Uka9yBfrOdgrOvEftzdqmq/wf0d6xT3tHOVXQtlkmrMpMi/ff+wpycD8neBOg2vrkySTeFLRI9SYa5akWcg8l/bxKpZjAChI4gAMUdKNud+3iIKrVSt+74qVYl0q2g2X9rF50lPOlm2pfa+Gjdf1u7LX9Vup6nZu9/S6Wu/rcHxI8+VeE3IoHbtSOeeZ6bWaasJwc2igrGzrRdkMg9HQfH1PRUrSQ7zgexHLcn8h5rIggfOY5p9c7y1WhD0q7WWSrW6HVSqhYaWhboKrY5ad27opZde0N/8ay9fW1+fhSZ8PETGOvTcQvmZ2+3zv/wLOAPPAdy/gJP8/C0+fAaeDeB++Hb8WADXm+TPeHZ/9jX6Z3yDj/j2jz3QKAQBcJ/+8e+uBmy5tHWhlgDOUMPF0NCbs9WI+UTAXF+/fwZKU9exUrjk79j8dwOvGSDOzDtPVtJ3p4ZxdSzP+Jibto2bDUV8jqv9yHXwMyvFPulk5ybFr7nREPg+yXbNG3+/+Vmvv3Zunq+DTVfO2+qHrloY58yOANevfraspFufvBgo5cYqq+XyOUoSX5MIjwdhofza01NbKDN4tdVJug7PAptpLFcggtnHDLXXAK5n3snf0c0HdjfkSGDxe3bm4Ve92dTNOy/q1q07+sLnPq+7d17Q/s0banY6kUsJSy9ZDtveZzbTcIyVzlC9iwsz7QBxHzx6qg/uPdDxKeqRS1vJMdzNzakbWivT1kOmOMUp8ydZp8YwIcArClgX2bVZ+v9FAAAgAElEQVSah1aAsdj92tq4DVgbQN/Ozo6/oiQKS6+6f4YhFc2VM23MeM7ZPAEi5ksYgO3qjlkV65lAkckJbmJQpdBEpHwcmvjIRwn7Jdsce5KYLFU37pEA7RMAnUCKrAjjHg71QmKqG7zdBO2i6aGJD3u6ADn4tRogrJTo8ckiqi6zyP2NyWI0CBaRdxUKPCyUUYQyhL3oXers7FzHxyc6PjkxMH/v3n0Db3/zb/4H+tJXvmLVB4plmsA8YPgoQsTVIVdSitqSSLp/775++7d/R9/69rd1MRhrWSafESvrtkF3shphbe7txTVG0UND50EIjRXZQmfH6h09VnF8qVoBhdhUF/2RHh5e6sHhpaqtbTW3Ora1qpTJn4yMpUaD31izxftwLuq8XwJwsR6fjgc6fPCBPnj9x1oOL207zvDi4nKg/misqe/rYI67UbHKMoGgvh6Jg8O9bOsv3h8AeOSf8x1phnvRTQ+fy/ePrZeznXBq+zb2kryu5kFvsLE/DODmtSZTIH4WAJfXwza51azbip0Gls/ILwawNL9YvVsVyK3oYXqAAXGvhuWUhxoABGw1PI/Ogq4l200sFkPJCoBr4kG6tm4kQZIU9yfnfMDQezw0s7hSnOvo8T3Nhj0P4bHxY2j+5w3g8gz2+5er+z5fg0zuuELUSNZvpUrN1qVkQAHgziYDjQY9jYfkSsXQqFxhSDTV6fGlTg96+sLn7urg4Dv6zBeKunu3pFqDc0k+EBmoskKyYHB0GTmTJvNk8BaAJA00ATAdzMrAC/ARS9LRas1a7admlcTzyffkIRCWYgtntcUww+vhHDVWImr5a0FFDz+5OyJP1cMfjq/AcMF3jYRCcY7izW5eAV5PcIJYqtwoq1wLYIf7zHanmTHPRhihnn6lvF5f2YJ5Bnx8ifiTBqkrcN3q0QChrap19l4oDPPaZfPebJubrGLD6jEycBl5MPhIMKAPBGvhGNjOnBU7nxUD6PX7BxgcwHfUbwa3HDUQQ+2YyMU+aIjNma8BJPNcGRRLjHorEgwYcR6qGo1537ka7YrqDIAK5JVNNWSfRt3EQWMJaIVtZFcywIWUg5KS36jbh4OJj9UW9ZWSCuXYjwBfIWQ4k45rmhwnOI/eC600xh65oPEQkGjhnFvAOk7OFMtlVIazuZV0ZN2igqwDrpEvn9TfHtUARlh1Gw4fALM+t1ZAL21/zyC/WKxoOFro4eMjHZ9eGuTGNWEbsk9xpkZhphZAbKWuFm4K1AKQs1jPONVxUv2bCIlMtgGoNsmrUtFOvasXGvvaLTVVmi1ULLW0feeL2vnUV1Spb4UbyOhUj974gZaDY9vjFxiKQ16YMwRHxVNXpbWrMgrc/Rsq7u+otNtVoUWm8FCjp4d6/MqP9N1vfENv/ug19SpTnbcLuj8608HluQE0jtXnaEXHyOcs1MIhy45+gOEp1zjqEPabkgesfE4Pu62CjM6K2o/PyW/u5yArZKAiiIVewxfY56Z7E+UmgBxDxkQ2cxwCD7JJFTFsjfUvWVN70J+Iigmctxo3+ScG6MEYPhxWXFPU6yqyt48Zi0aOr88Do3aG/QC4KHFtn8max4MZtTDXk7WE+4lHi4xo3DXL1YJK/i2DubVWUY1WVa1uzaooAA9nXM/J7ytqOCjosrdQ/xJgdW41bqPV0Xi6cMQIhTmRJLMFyqKCa5Pd3R0PJVEpBcks7bp27EgZ19QAjYaf+9EQ0s5M9TrxDjWdX1x4bYOIGEpcogh4ThngL0xOxIKQZ9COKqNRyrGdOG8O+0xIaNRkp6fUbPcM4KKk5VkkwuDw8MDnGbCW99gEf7iI0VcuDf4+ePDA3wdBkuMY9C7swmB7TYb1qdaJvPOUm+0hPyQOrKUnBisMXmPPPZmp0+hod3dPdT5js6XRdKKHjx7r4aNH6gMCA2AUpZv7e/rsy5/yc0u/gmX/cW+iH94/18OTP60C988C4P4dffd7WChv1uRXnWbWfeYakLvee15V7EUvm22zc28bPxNK+oh2CfKXdwd/hLS/JaAsZ40awDV5gnUs9t+VMnfjQDZ76Qx+5DiIDO5zXEF+DmtVg7l2+mlYDcteTP3tZ857WdV22M32lhqtruqNtsl6ECab29tW4QdJNmz5TVxKkQv5q12TUm5z/p6cWw8YBOBG7/P+2+/o4OE9bTdL+skP/jgAXJ5574lXr0+uf72/eLNaWxsbyEl2vd5TTRRJVu5JFWh3jk0AN81K8nGxL66UxeajXQVwV++fejfqe8AIU61TbRCgdcBy+dpv3jf5nlvFSCSV6Irge43AznMJaHtrb8dfUd6ZapN6rlByBnFmOJ/r6fmF7h8cOBbJxD//hnAxVbteVwfwA0AE16TJRL0Rvc9IU5xGbNkah55p/tl0LP4+ss/zvf2hHtFzi7Ah3iQ1+C434sdxkO3NPUNdiCtIzTUqGbHzxcRxIrhiFIrbWmhLEtE72ASzBy6005Zu7y21t9fWeHKpyXTg96OnODu9MOjp2qBQ8rqFXb/vhyRKoGfy50huWtnannXckUp11IQFr7+Q63guOLf0sbiZ4TTU3d7x+T8/O/UMABAaty6ccPjNMxBEw1gT2EexT+b1iCVw3Z3mFIa3TcaK2mtZqKhYqWuJva1dbzhf1LhT1/H0HCYnGFjEmW2WasEgHDc852FOgvNUzE1qJrfXwk2NOA1IfH522RMvdH70RKN+35s+vQVzoia1FjMM1ok0V6jVmppMFjo5PTfxn76X+8ifxWrPyGr183lleQ4gMcDIdTZuWCqnmRxOG7jVpF4ZglT+xbPRbbXUrcjqc/bFsHaO88NnYlbUdj79tvtP9qceufeXF1bguirxzAbld/RF4+nMxIfhbKneZKF5saT+sqIpT1gSn2QQOa+z0Y/E7MlqWj8PQabjvHUbVd3pVNUqAkBznYgPCGV7BnBjnwg1+Gi21MOzsR6cTzRcxNoMZT+8WKIjYu5XLixVLy8N2m416+rWS6rTZ1moEPSJMGxK+wp7v5dQzk9NJYBSoqdqTWeZ0zew1z88Heudw6Emla7qNz6j7qd+STdu3dXiwSs6+t4/1uz0gYnK3osAztmLytnaOWYitUbdgKxdWXo9n3sIwjWswD0by31cItSwSiTHK9esiQCY1f7seY16W+3Oji2xS9VaZLLPmMk0VG22NF7OVK0U9V/+F//hlW35uQL3epXy/M8/72fgOYD7836F/hU9vmcBuDGovvqBNwHcK+rbXOL+ywDgfhLKnD704bd/T0/+6BvxybJfaTI/8nmwSjM+8GaRmweTFs9cA3DX32tI70ONTX6dzWLjKgM4DscWNalgugrEpAsRs9v1r1RsXbmaGWhKAOuV0/JTrEQZ9MqM2fVxpJYhuSQF2H3tPrres28wofnOYIvGIJr/jgIvATD+hmx3kj9vsm7ZOKWpPVlZoW4eAQVSbtpXNo0JtAnw0iaYOhlO9AdvvqsfPDnRCJWSrS1jEJd/bQLOAZqF5VyIVgPIzhYssFYRL8C6xRqIAVLRtohVJnIeZN69e1uf+fwX9aWv/oJeeOHTunPrltpN7K7CLs82UilfM2chuqB20wt4hm0cA66xer2hM6zOLs512etZJdfvj91w0xShwgPspWkxQOPMl2iS8hDDVlzJ5piMr2aDjNKmmq2mh1edbqgwszqSoSlsvKwCzfdyNALBkraFXQI5OVFWArmYjEJydb3TwCKG9TTzMRjN916AufF/ZgunzES3GD7/KdsnKWlXyF36uVjPkp0tx8fnTh2L1bUzlFAxgHWBnxjZce3zUDSaWmffot5MVrm+X7Ny3f+dms80PKUZZKCO7eTaljrum3xufPTOboFRDOs+8nYAFWEBA+ICwH/qUy+7GYVRzHmgic0DjKv3aWZRr8GRWJOCgephxEI6ODjU7/3eN/WNb35TB6fnWpaicQzAvut8RhpKct/29vdMOKBBRgXke2gy1enhE509/kClSU/detgBHZ/19d7DEz0+GarW2VFzu2Nlbwl7cpQ9BnBD3dtqN1fqW5SmVuJWgrE86l/o/jtv6IOfvKbqYuaBOI3HRW/gjB9UtJEJRoMVw7hM1PD9lXKd45IWbFEOKQHVLor2sFUFzMIua7iykSQXNmeZ0Tj5LvhEABcFYFhI+fvT2uF94qdU4OYM3Mylp9Ez4EKOkBWbkUeLXRQANAALzFyAf+4xN+dmXyQFsTN2as5gana2VXPeHyq6tU1arGEBbDlrO2XelspVVWoo5xlMLNXvkbt5pvlkpHJxodnwUicHjzQf92z5ytqBSu/PG8BlOEK+dSZUZGXEigCUbfUTmcOWdoBo7sDnWs5Gmk5HGvbJxTpWv9f3vzVbNVsoP3l8oFqxrq995QU9fPj7+tovdbV/A2CNZ2aq6YTsrIXqDXKv7JNl62TW5ciWzV/TcMSA1UxL1GIMTT0sWg90VmtbxmMZ/sBmB7i19XCAdTEQAoAGUOGbyTFKwg5sccn+BOAEOCGjl8GbB5qoR2XL3dFwrkFvbMCQZ3eGzbuWarXqau9iUwuZIqzcsLmLwV5aOExJTwPDq9v8yhYRpV5ew/PXFcCe1r/4LAm8NdAaXBgPjR0zAJiTHCNcj3EM2I3F/wySG9giYy3A4MjKZTjsSONVXq4HTrZqjvkUqqoAb8O+2BbWyWkBiz7O1XQug3fZujnH87KHmJDj54z9qWxwjQEkQHmxhPVyuMqhDLBt62KmEfsZzyGZx8lO33s4wPI0CCjYCI5GKEImfo4XmNCjsrRyNtSUBnP5ndSgDAMNUhnABxRmiIk1fkQrzMgJ43UH5OSOXZuwp3c6DTWra8AxHEJiHbTOwqC4BK/Bw9AFdrVhWQ2AUK3WdXYx1uODU/X77ENlNbGtxf5eMzWLc7UrZbVqDYOBWOdaicpFcEixrTTsTsJewf3nmATUmkx9l0u1yw291LmpO40dVZfUDB3t3v2Sune+oFK17Zp4MTjW47dfk0ZnaqDIBcBdVExQqBRQ/7ZVbe+qtHdDhb09Fba3VGwyCFtqdHmuBz95Q6/9wR/rrVd/oOHgXKP6QueNhR4tenrcO3PdBKCwaa6ZMwe9phjxj7pjpdhIClbXIwzhPXtemrjgWt6KjiBI2GLZ61IY1sXAPA32SgA4YYPLUJjH3TbH3MVcsBCZe7AL6YGhX7a9tvWyHVSSojLtgwb0HeaXHE4geABscNUTUA0Jr87QD3B9IVs0sq/aBtj3YtHZwBnQtRLZ4nzqsKWKznRmGVoYuCXnueSc24JJCcUS9spLlatSvVVWs1nzOlqvpXxcx0dUNJ8WhZnFaLBQ73Ki6RhyUcWECWfjogKnFiPbvlHX3u6OozkYCmcreJ4l7C+zg0D0a94c03MYqiD2U9YCahrqB2qSDOCydqGGhRQJKRGyYgb8AFkh0lmx67V5HmS0atU/g7rWLia4z7AWL2bq9S5cZ9STCivbTvK9vB41F+/P92CvDJh848aNiCgh3gGnCOyep9OoVZMFJ/uFASLnh89SdiMOE4DUENMgIxS03dm2gtk2vL52oeZEifv04MAuHWR1fu6zn9GLd++YlMAwfTIa6clJT99/90gPjxmuf/jXx1koP2uGkBacjRe66jS12Tr+xn/2d/Qn380Wytdr2utNbHZiuqrQ3eyvN/87189XweGwuHCdCoDrdSmcLlKxv6rxMtDh3sTkIPKoE4HqGv/4eh25CeCaRIfVZY1sUUCgqOXspuT6tqxKDcvRltdhnmXnnaf6JtRsAeC22luqNriPWypTd6O69utHVAz3kOumlPvOe0V0TKj6o+4IsJXf7JE1lGDLgp48fKD333pdnbr0kx98W5XlGJ8AAy3Rx6eeKZNJwusqxRFBZBj49dkL+VzRj04NqFBpB+k1et+solvV1OnVITBzzDxvvn7e3bBxXrs0GZRLNbv7NmfgYh+eLXJzxmq+fwLEvT4Li74pAPUMLK5sblMdvTkXgoC63+lom5gNQC7bqKbcUfevSfHKs1soaDhf6OD8XIen7DmQrGWy1o1uRXf2b6iDsrpaC5cF1Pi9Sz09xiVioCHAqnsNrNLTJMQWzPHf1DR5JvPM+ZEB3Ji55PqZ+8CVQAK+eNkg2UGKSuCNOJ8TuyAANFVqOyqV91Uo7Gi5qIeKsTTR9lZJN3dK2m7N1GgQVI9byGX00bOFyWlnZxeudyEJMJ+gXgGMdZ1F/QFRoRQxL+x3HC89IuQW3BRYL3kOzi/OQ3lYLif3oGXqZ0ra3d3XNkQG73khuOC96CNwJ7I9Nq5SzFRcmy78FZLOChRO9spJuWFM2XesHduaBnANqCeVbjwMzGkwyA7bdfLaZ9OLUG1ClEf5nuu5NMPwmpDy14MQ1PAMhroc4Bkl8bh37ueIc8W5I6YCskCrFlEWjuBAFewIjJhBnl5c6uj0xATDyFjFpndDNb8Wbqd+d31v2NnHwF7UigGIcv2CvJYV7+HcE6S8FuSDctEkPtY0g34muYRjGVb9re6WqvWGrx8xVXYagqjAZ8MthBuvWA0yvHDIop6WBhAMl2VNVdJwjofQWgSQ57Jx/yZ3tUTcj9YYZWrYCqMO7tbL2m+VVJ6PVmt81HMxj0TFup7zzTRdFHTYn+ve6Ug9yKK8R1SxMZ/ivCxnalakbqOibjNdF0eI5JiKTNJLc880rqFOAgw18Iqqut6MiCTPeVDhj3U6mOmdJxd6cjZSff9zan76L+vWS19UffBEJ9///zR98qZqZRxP6qo0W46vwg1oMIGQwPM1MBE5Zxt7j4FUCDkDC3QLRaJuIIqJnpV/ZyZjm+80IwhCQwLGuZ6NjnZ2bqi7tWfC6oRos97IMQAQ3zrtlp7c/0D/1T/4z68UD88B3GeWU8//8uf4DPwUsMnP8dE/P7R/ac/ARwG4UaRe/Vi2V7tmJ3P9g38SRrr6/mcBvn+eT8EnHdjGhwXAtQI3AU+5R4u5ZbI23PjgK4AxDYrZ7NcvFwPJ9flk6Lc+udEI5JOxPim5eM6N5fq8RRG4Opboja4ApZsArtvLPBHNB3FNKbgC2vKbPOM6rD5DasbikFMWy4bNkt/iY54G/9vGtV9/TprSKF42b43NJiPO6dUbZ33u49/W37/But44IZSuVtl4QLbOs80DYw/eVdTJYKJvvfmuXnl8pD4pX7YDZVD+jA48A5IZPHSHk44nFbYoTCkAmZxj0UPRS0G1s72lWzdu6rMvv6wvfflLevmzn9PN2y+qUqmHE7cVFtiVBFvRlnsuJONM5OYWGyg3lDRCaUBtBR0FdFLQUvsyIM72cdiiknsKM/866AG4DLPOrNakQMiAGAWbGeKZdUcxb0WT5T+rZm/V4KabxzmDBtgYRkdOZc6t5OIbvF3lCEWxHWAsLxvMv/w8RCMedoY0em47EgBsy8FVFnIasGy4iF8dzCSLKN8joSrxYBP75RW54MM39OZd6MGC88XitTaVf74LPHyI4Uu0OWn4mgcS2SYsWUGbqZ+ybpiGej6LfanzPQEZyCYMFbOzm1R0divriIc3tsjMyrgMeKQhVrJXj6csVnQ+ceROMrg717e/88/09W/8rt578NCNEOeXZtfDynIMlLCRQ03S7nYNHo49TAQc6NvO6RQAd9zTdqumZqulk4uB3v7gUAdnEzW29tTe3VbZgymG1eQdooQBKG65OcWOlvdgUInFkIEKmuzLC735o1f0zg9fUV1LYe2HXTAq9LOLSzd0oXzI91KC6dPf2QLWqqi4VjRBwdgu+rlg2M2v+XQeg6U0gAolRVbo5RF+Gk2lRps3dmNrW02+hsIwL9BrADfoF3HLbjg3bOxBqxFSWtvzECwDuDTkWHVaNYhFMgMG1IsARQBADORSvqiXIt9TMZwuVarqdrfU2b+pVndnBfqvc8aSqjDnoboBB0yp+Gd5P4a8o+HEdksoSYuLqQYXx7o4O9BiMrTVJhlpmwDux23BzyoHPq6o2txjaPYZumQVSaxD2dI3vtPrRcrytarRuYDxXM6mrIFD26mdHB+agQwppbvVsTPAqDfwIGSrS97kT/TFL7fU2eaUApgxaMBCkuEhGacsQgGqRP5SDAFTBRBfeN4TgGvVJAOd5ACQv2YmM/eQB5oTBkphuxfraqy3XhMTegN46xxYAJVFSaUl6aKsscTgMXDG0q2g4bCg3sVMZ6cDnZ9eOu+LTCjmdK1mVZ1uQ9s7bTW36mp06qrlzE5PW9J9mz7SItvKr9bbnJ0WKGxwltLetKHyyWskDPIM4IbdcwwH8zWDAb9WLcW5jNyzhFil7FDbCWKjmJS1vIb3QoO3Yf0bKqJQzwbxJ6xkA8RN1nve09KwM40jpuTCjhiMxSCP48lDdK5J2G2jhianNBTrJlQtUe+btx950CUGtAybZhpMZ85JqzeaKhNxkJhhsX3iThFrsi3LcQKYRZ4n58txcwaf4z72npAG8bk+Mi46R9UCGBzWynMAWEDcCSSyAJicRYrzQTmUlc5DM8CXst+cDYyKT7au9WdnPD9bGmSOfbyik/OhDo97PkeQYpoAtsWCmoWFGsWF/4zylt/YP2LLZgDXa2UoDlCK8GyyDkEeszUj12A2U71Y1Uvbt/Tp7ZtqFQG+t7R398tq33hZBWolSA4Xh3r8zo9UmvXs2kBW2AQAd4F1MUSgjirtPZW2Ud7uqtTdUqFc1vDyUvdef0Ovf+f7uvfG2+pfnGqhsQbViS7rCz0pDPVgeK7esO+bKevKfBelDECec+vA05+tqEhK3LCUjLodO0x+ns8YWaihwg7yWlzTyBu/WteHpWVkFPt5QH1rm+M8lI5s0woZyUQi57xcxZDfOe7JBYQa1+odBqNTssqjDvNahcuFM7fj2Y2MW35LjXLFQAKEsmytbAd6r7dhL20HmvR5CiWObaFSdamCbZOLtjp2PeoTR73C0FcqliEDEC1BVmfFubi1Oorksq9dCXvQZclOAcP+XP2LgoZ9LJbnzqQek8PMjVsuq73VdV3dbER+LWqTeL6Wuuj1Yh8wUSCyQ7mHcbdp1FsG6HKuIeeNXznaI5PBsEkml5ZzBrExE0KpF7hG1MxW1dhGOxSOqJH4zfewTzGE5zLjHIE6N0hxOwZ3AZpPTk6s5qXuQnHLawDiZtVkgIzh8MF+dXlx4Xq91Wy55oiaHhV/POcG6ADefK259oDuQRhotTu2SDeBk2tHfvKMnMgTE/o41q995Su6cWPfw2heh/rj4eG5/vCHH+j9x2fP3Ko/CsD9pBnCusX76Krg1wFw/+S7VxS41w/iKkCViVQfBnGzhWeu9zOAmxWVGbyCOGVXmHrNivloR7PzThRq5lGtquoYvhOX4ntnFemzPtLrCkiOORS08dsWlwnADWVsqHAzSIuqsIbFaqPpXsC9JWSYckW1eku1Rtgot7s7arY7Vq2X6w0V6SWyu1AB0tEkQKsVmDlzTe7eCsJ6AisNaDHEX6BWoy6v6Pjgqd5763W1awX94E++qVoRcgpksyA15wz7zevjpzGdO7KkI/OcqA/cVAYGcCEEsycEoTZiHaJ8ikxRE/YMWKPO74V6cYPAGv3wuh/LhO3cpwU4N3Mtm8kc4dSRmsmYsqzAmvxzXutRPCfFMs85oGIoD686kvF97VZT282aWpDgAOqILci1oWsZnE2iz1uk3MwRvdhlTwdHJ76f9nd29NJ+N9niluzSYPDRtqVSfzzSg4MTHZz1NKBeNFgbdQw7Ew4Urn9sPXy9j15fmZWTSa5YUfcT82E74bWdMvUJQAwxD3F9Af/D2aVU3VKlfkPl8q6KxY4dlgqFsbqduV56saVWjaJs6J+ZzScaDvuut3NNxnnFypVfEM5Hw1H04/Q4kyAQ4OwDYAuICajK2sWcYm93T3t7u74Wh4eHJs6wftE7425CPQ3BlR653erqxZde8ucLIju2+oC4gIUjr5XDwSgcHADWByNdXPZ8z+RePghW0dj7fofGVW6oVOtoUaQGARhN1f9qzIc2M2ot3q/fe2rrf+8bxC2ZlHk1G9r3nudVMfvxG3Id0xpUprYoRx/IG253WtrrtlRdoqIkV7Wqarnq6BZqP5OMJB2dnumCvF9bXkedugInU98U9308fl57ErgfYHA6zkQPK5djP833ikmHyS4ZFXETe3eeg6TSjR48nMewZGcdC8vzqfdQalL31XPA87FFBzN6XJ5r1jtA9dlSl9OFpsWqJhAXFzwXMRvbFGnkddPjIZNdQpnN9a9Bki8sVC3MtV2vaKdRUnE+irosBlArC2XX2qle5yzScx8PF7p/NtbZOJxPgsTvSk+lxVSN0kLbzYrnIY0KYHGySd6YU9ghKUeEU2eTk0vt4vUewmdD1RprfUO1RjNIQYuBLkYTPT7p697jI10sOyrc/ku6+dlfcY7v9O0/VP+d7/q9927dVL3TcS7vZCldjoY67/U8s6GWQFAwmU+tMOcetPW2I09Q58qAOr+nxLwsl7b1rlJfUSmm7HHXo4Dh1Pp297ip7e19zw8Ai3vDofedvU5X7VpNH7z1hv7+//T3r2zdzwHcZ5ZTz//y5/gM/HlCVz/HH/v5of2LPgMrADcXF74T17fjtT/+jIebB9zP+LHrPr9X3/anfp9nsSP9wxvMz0/AnD+EVAPg8nsF4OZZyibwmN4kAN1cKG8WwhtN2mpYHx9y9TL54K8caxTXaW7/oQY1g7FuLdLPr4CudA6vtr2ZZb6qyFcHtmpwr6KzAaRuTNuvNC7p3sj/Ht8bIMnqrvmYafzVVJw8XF8D43Hp8pD4w8ti5IHlX2ugfPN4Vv+6OUBPAB0Fp4dh/I8hhq3a1kAMDESK9bPBVH/45nv6/uMj9ZblyMANj5wP3Zu+VjlHdaNYz6N7p4yQS4ZyiiHsfKZGq6k7d1/QF77wBX3ly1/R5z/3ed28ddPNPgWhB0sJTLTaO4OTWfyULI4yO5oGxmxjH2K8M00LxQyqdNMAACAASURBVB/NjhVntm0MVcvKZspzRbeBV5/6pAblc9lCcTSyRZLtiRPQuPGQJZAyV59x/2SWsxVXKUvEWYdpMBaPDjbSAcJ5iJgs42wfmLLZ3OwzUEz2ZjFIy2rcUOugDMhAWQxDr6u/r1MD1sxsA26JUWpLHQppA67pnHzijb1WgW8CuGsFchoQeKifQL7MKvcNv77fswI5QNwYHkTTGXapAbnGg24QnYEjTbS/L50BH39qXhz5FhnIzsJLdqNWgCdbaPMmPcBbajAc6Qev/VD/+Ou/ox+/+ZaLehoc1Cw7u7vOp6XRovm0dfb2tpspmOxYXV2cHung0fvqHz9RcTqwHVG701ZvONO791DgDtTeu6nt/Rs+brdH6TmEXdxqofCuJwUu75VyGysVM2SHF6f6ySvf1bsocDUPNVel6iEM1qNuPsIRLdZl5/Ct14ycixunPc4BAzKaFK6XwZeUuUkmpV/KxIIAP8Myf2Ntz52t15N1HrO5GrMAXOJXDPdifUs56EmJ4Jd7xrqS1V1pOwsbSvJz6iiSAXDDMo9j87PPuuHcXkgiyVrcWdshi/L9BNu/XFWr01F3/5a6uzdstYcK2dQV08gBvrKlXijwnNOFGoprRqO/pKGb6uzkSEvURpO+Adze5bGWMwDcklqNAHB//dd/Xb/+t//2x+/pH7WRf8R6u/liDPuw2QoQLcDbILqk4dtq68tqh7BODuXkzPbFDG8mk6FOUeD2+3YawGFgOV9q1O+pVkJlfKA7d4a6+2JJ1cbCalsDrBPsj2d+NqzMMb7P11wbpOlH/sJaaAA39gIAqjzMjIFwrMeAgHy2UFglFf+GEiWGN/xOdqOAtwA8DNewwTMDPIgy80VRo4F0fr7UyfFMJ0dDnZ/2PEAqVxfqdMva2a9r70ZLWzt1tdpV24hWbWcOMA1gGgMkA/2ZwZ6HORvElaywzWpEA81pmHLd3jpb3zvXygSEpCDOa2Ikcca1XGkfY25u0owtl8O63fbL3mtiv/BzvOCzZ0vEzC+K5yHyynmuN3J9U956qKdjP0URy/AocsKzrV6oqQ0+T8dWwwGSTmzfHLbDDCejtojBmAVJ5aKHJ/0xtsrLyAFvN6xuXtUwsWjFIubMMcDTFHlArmlysrArhe15IXfxWfiJoIbEGpaV1gFkL2YFzSYA3Zy34BnYKtv2ycuwUI4w17D+TXUg12YC8GsxNOeNTGWsqVkvgzB2fDLQ2fnQJwz1bQvyV1FqaKF6gUFUxEVgrQyAywATWzkUraxjfFoDuCnTDrtuq0l5RmczVQtlvbhzU5+98YJ2al01qru68cLXVN+6Y8vCwnys+eWxHr/7Y5XnfQO4MwDcZQC45QJ24G2V27sqb22rskVubt25p/fffFtvvvKaHr97T+PLsIGcFUYaVcbq1xY6KI91f3Kh8+GllhOUYWl7MYC79iayrXJSL0Q9GEO/XAdmo2/HcBjAxXkiFNQ+cQn8jWcsfi5qy7jGtrRmoU81AOedgfwqj5qBW6NmogDWmll1y71jAJfnwtbu8aI8K+zbvD41GCAiFpTjlHu+nM5UWS5VWcrAAaoe9mBiE6jTnFfsj8K6kEil6eR4yykxzEcws1ShApDLYC+s5OPxBkScOxaA+g0yAQSYer2sZqemFuSvBvlwoTZH48zyPhkuNOwVNLjEYnGqXn+uwYwcPKnUaKq7u6NOt2MCQCggAZzZ9yL71s9xOrfZhpbhOXuV7W5Tjexags+fwC6uKUAXAC6gq8GZdnulGmTwz/cC6jqnmr05AU7O20zALN9H/Aj7xWQyMgCbfw4Al+/le/h71gTUKtQo/AJY4P35e4AJ7i/2q97lpWuYHaxBnQcaKkbW9ymOP0k1g9KJoazVlGOUzBO7qMRtFZl2UVOWDCA/evTI7/WVL31ZN27s+V4xoaJe06PDC33ze2/pnQdHz9zb/9AZuB/TDH58RfCxP/u3f/03DeBu9nqbL/ch4vPKCeNqPej1M2embhCbM6jrys21NcDlyKTVVot7pZKe7XXPE8t1kC+T/084JaC4tpLV73blU18HcHnfzfttRXA1yTJAB+eBJtt/XFFsDdts+ZpxjwF+AKxVsdqsotbr2pa01UGJ21Wl2balZVaO5x4jfjYUYRkk5ToDwMT+DRFkZkIRa7+JT8WSTo6P9f47r5Ncqlf+2e+rUoBKMdmIPggQN/anIFZGHxIkasgKvA6nHyIe9zh/4BlC5cX6Pxqj3IpnmdeIzOiJJqOhSaVkPvMMQ/6MfT25diTnjkzuy7MMg7/JdcrVjF3806zkGQDu9fs4A7i8hj9L6iUy6O8ZjmN4yiaSYJvagCBle1TW/ugJXBQkAJf9z32fyVMFjWcz9foD2+bubm+F3Sp9ny1a04zI1rfxG/Dq4eGxHh0d6RKlvd8CYAqb+3Cp+lkB3CAKBFidwewg2MW1d0+QruNiMbVtbLm6r0r9pkqllopF7jMyXyfa35Xu3mlIs75JJisS34IeE7Jh9GRjwNqNGY3JBaNxKFxTj4UNLA4/nF+ILQZcDZa3dPvWLRNfzi9ineZnsqtKVrKb5FBp2n0AINgOM6XiykLZGbjUcJOou/h9chqvhxI3+jk2uSDrWtVqZ4yqCpW2c3+XpVqytE6ee2kppCZcAfgQRMcnXltYl02Kd12x0RNaRc76E/2CezQPOOkJIjLKxxAJqt7r9ne29JmX7mh0fqRmJYjKrlVmU5VSbBbPem801mmvr9F0bkCUBX6VZ5uGe6FcZa8OYh8+D1FMpP1/pRTmuQzAlnOJEwYEIfbUcBqJezD3AtmmOsdkOAO4XPWaYLttsnJ5ZmxfHDMNbLZ7w5GBQAhW04U0WhTVmy40LlQ1Jg5GuFtEn5JB25gBpPiq1CO6p4WUxp5nZfxErdJSO62q2lXOFe5Z4S4Sz3fMC8qptzPZxjC4dDGR7p1MDOTithO9Gc/pXBXNtdOsaLdVVdPgbWoRybc10T6RuD3DCqJFjvzKsRSuU+rY5UPYafq/PS/TUP3JREenPT18+FgPTmcqvPCX1Xrpl7TP+x29rsW9V7XfrjqKDTuUwWSsobODvRpoNJ25Nqo0yKmF5HZpIr+VubN5ioHAbQHyFi5rE+9igLeOYvL8ECe0qLOo2yEVtVpdg7fd7q6Ky5KGg74Gs4nri+1GXdOLnt5/6039z//X/3JlT/zpAdz1XIdTdvfu3Q8PjD+xxnj+Dc/PwJ/9DDy/8f7s5/D5K/wpzsDBwcFaIrruhq4tqH+KF77WuH1oDvvPAcD9SPDWm2cuuVf/8ewP8YwXOfr2NwPAzTX2BtBqZd81kDEDPVZlZPXfxzauVx/31aAmve4m4JC/M+q59FlytmaU1GnD/3BjmgviK01iBn2fcXwZ88qDu3wcqwJuI/srv+bm1w83zXHMa6B5bVObT+5KgZativK06yNuuTUr+iO+IRe36dxc+f5sa7v67JtGugl0TGAHAO4fv/W+vvfoUBfLAD3SPPXas7EevFp9lRUZGdQ1I43aZ2YAF+YdzcVnPvc5ffVrv6AvfvGLun3njnO38vXafIPVtUsK1fw9boLT4DnUMtLClrs0ImFrxFAuuuZ0UrOyI4NSH/sArUF8ml8zVMc0NWEVvAIcEjvRg+p8f6YPkMHMGNqjtAqAxTbKeUCOdRYMSHLWXMxGlxN2XimvOL0eDUCoIBNAnVjYBoFTFuPqUb2y4GTwdg3U85KbYAKDZD/uOTP3ylVODdNHLoMbNt7pez6kas9YS2J7bw4S8jXOg6R8HHy1rc1GhiR/N+U8JmCQ5h57X49PE9BocM1WZ9iYhQrA9qLODsSakPsiwLxNxQ94AMDfT954S//Pb31dr/7wRwHgVqseVG5tbxtgJfeY4SjATrvTCSuj0cQF+vHBQ50e3Nekd6ribKxWraROp63JrKT7Ty704OBCze09be/fckZhoUCuHJaPZCqi+AawrdnCkOE2ea+Ra1T3s3N+8FQ//O539PiDt908MdgNlJZjn9reKg+hrCbBqnGD9BEDibBA4hrRgNAItZoN1VB8LQFhQsF6dHJqYNiKZv/MGsBdr6nRKEZzCMATYBUMVVjjaxAfYkhsKHkVvD6823z+Uxvtpje2M/7Hc7NwdiVASAYCAuwHxC0YTGF4z7W3+iBvYjTPXguwRSa3qqH27g3t3rxjdUYFlXMJeyhujQx+hUVcWIjFcNJTeedsYc861uXZqeaTsabDcw0uTjUYnEiLsYdvrToAbvWTAdxPWIeug9vXR8IMqM/OTiK3KmVRWQibXzcRRTI5I+zLAN2wI+970M234kZwdHzorwx1aDzHo6mOnz5So9ZTq3GkX/6FprZ2pypWQuVtVwFnbmMRF8OuNXkgD2sDFF8Bn/bvBcQNdVSo84N1n6j8AQzPwtbQKt1pgJUJX/cdkflE+UczeEtmmkG9BUQXVDlLXaC4PZnq6ZORDg+GurhA4bBQZ6umm7c6unG3pd2bNW3tVFRvQfrB+hSVTgxw4xmK48ykobh/Y//Lw7g8KF1lltmdIJ6JbGG4UsIkBn9W6GYA1xbAaS12dpPHlbHmh2VxKGn9bCXQNr9fqEECwPRXBpcJEM2v4bETw5WsqE9Ae67r/DSvHBtg+4d93uo4/VBhE5fs8+0+gC1pqDusgk92kyhVV6oGtjescMm6my511ptoPJfa26ikYk2OtSQ+f9ROgYjN/TmSejs5Pnj/cu54spf2dUAdFQMVK25RBI/DPtkKbWcCxwf0WCxHGRu0DVUI7x7EkDT0co4mAG6oP30/WBGJ2n9pZcvR4aV6l1hnFtTg2S+XVWdNJ1/L1s+R85oVuOE0ngHcuJczoGAr2OTOAcHCSuFiSbe7u/rMjRd0p3NT3dYd3Xzhq6o0b8T5nY206J/q6XuvqzjrOY96bkWGU1utFio3uiq391RtdZzPeHlyoQfv3dO7r7+pg4dPNBtOrPKZaKJpcaRpeaJRda6DylgfTC90OuppTg5uIpNFDu41ANfPQ4AgsQal2JNUvxm4TrnFrDlYRgMGuYJL9VMm9ESNEDVJnJsVA8j7kvOXrcINhwXn41XJf+NaMb5PSl3U6dwnyXJ5DhDsdSueTc436pxup6MbN29qNB7q9OhYs+FIlWVBVddXZPJVPFi1+4cL3XCDyY4wkXWLfTyK21D9O+fWNwDS4/h711gMOeNB9X2ANbMzyZOdITbK7TaOHNQD1AKozAP45b6ejksa9ebqnU/UIxd3vNQAUkKzqfbujhrtVrKuJX4ixR8A/ti6eKHJfOZ9EnJjt0td0/aV5DwF6bGsoTP8wp6TGtXgQlLR8pXnDGA1E78gEGW1bgy6c9TG2pnFYGuv53ug3Q0i3Ka1q/MNcbiYzw3MAhjQL7AfcQ9kK2V+hr9vt5veH8hnpJZjYO6V0kQUwAHyakMW5PGwmztpOY2suz5W0M2GnVaoE1Hjtq1sqxlEfvTooa2fP/Ppl3Xr9i0Pu7lnOEePj871rVfe0bv/AgDc/+Q//Q195zv/bLVPXOmZM3Er97qrgiGrKdexPHmf2fz5iAmIQbrjYKgJ7bIwtJINgiFgS1bOR0WXerAVXSORhKyExeq1EnODZ809NvoKrnHOns39XVabRn8d7hMrAi4KsmpdDWyRy5UEsJJhT+ZnU5VKQ+2tHYO4jXZXW9s7qrU6Bi6CkJhJomSlh5NEXm84DggFfL2qwEXNjaNU7MunJ8d6640fqXf2RK9+9w9ULrD2hLJ/NS/Z7McSqaVcjHuV982gjkFkk02CyBZASJCt08sl1yUyMifOY3YtlOJjsjVr7vujNkp1bFIY59r/WQDu2mArDyJyLbK+SPmc5eihDEZngnEQgOM9OR56mHpZqkNogdRjmC2cvqgVAsAtqwr4YfA5ugTiT4JsHSQzr48JHCriJJvImzgxuA8skzNZ0gdPnujB0aF646lr/nKhopJJfj8NgHuV+JztnVF2x+eOfd8RFryu/fHppQH/Z7bhLVf3VK7tRu4tquh6Sdvtona2Cuq2Wb8j7oTXZt1iH6In5XGlFgdAgnzOusR6ZlX25aUBYz93BrrDeSiTavJ6zJ+Jd7pz544jCQ4OnqZnAjv8iCngWeQeK5YbfnZYW3d2tk1K4XXoJSAV4GLAMbJv0g9C6D05OfW+4a0rOa7ZqwSiIPbTxbqqzR2DuJMF0TYolWMBylnE1K9Jv2/V9bLI/c8aPnYEg0nc6Xbzf+XewY5BRK1EHwj5CVcARzixj1Z475ZnPrVSQbudupajC1U1UbPT8fmD9Nxh3mKyx1RD+tyzC533sDFPs7oU2+AZQSLxGQRHTZp7qkTi5/o0UYSaEFJQrRp7Z7gARD+97g0WwgPC0Q+bcVp2RIrMX8eC2J6dughVfnL1MGgc+czUPKPpVKdn5zrrDzWcF3SJqLtYsxMHlsYmZm70leEwFusKdYcV7AgaKkGuqRSXahTn6lalbq2oComtqS+jP4sqfCMDN9Vj5Uh2VX9e0oPTqZ70Zpo40oZyZ6FKYeGs291WTR1eFye13I+6PQzpRIg0WA/SnID7m7W+HEp7Z003uF9xJiGHPdxFJNx8iHXo6+mjh7p/PNRF54tqfvpXdPfGntrHb6v08EfarQdRHVLacDw0ORjiS73VFlX7gFqm3VS5XvN9Te1xeXGpy/PzsDPHtSPN8eziwVrF7IV4GJyJuMVTzxD25g11t3ZtoQyQWyvWDAYPcWoxmaWk4dGpemfn+u/+1//6ymTtpwNwr87QnwO4HzmcfP4PfwFn4DmA+xdwkp+/xYfPwE8D4EaT87OevY0x67Mw1BXLceN1f8b3WJEYn3VofxYA9zvf1OF3vrl61c1CIP/ls4bvuRn8EOs4F0RXt6nVn/Jrrd/n2azlDPrkQjDYcmuQdBMo/Yi3Ws3CP8rGKo0Ow4I0DxLzcCmPUbOlbWLRx3vFsM/H8MybJStKk0ww/YzBjGSZGNjpszNnNj/Psz5nNBcZdEwF80Z+7vpkJ+smE85DRROKhzTw9Wy3qIvhXN9+6z39yYOnOl/C/K0l2tyHb9I1ABczOGuF0jmIbBz+fqZGpaSXP/WifuVXfkVf+erXrMAFGIvB7dWbODN4VwD4CoSNc20gqrK22oKRGnmV0ZS7ybKyIywJ46euXptn3dfXH6U8eMdmE5VRFOOpwV4NHT0pj4FcJhVku6VVBlFSxm1mrOQhfWIeMxiygs4ZO3HMDLM8vEwW0rkhMBMy2/75EmYrs/gEm89nWMMG8LD5/ObniZO/YsRe+9n0ap+8+F27ftfXhxUB4xNeafPnNkHgTaJE/u8Y1K9EeHEfJfVVdmVPDqMu3FFMWm3mxioWdRqDYFIHOAmI+9Y77+n//fpv65VXX3OzRe4pBTkMWZpdQFvbqlaqzq3hNQHRehfnOnh8TxfHj6TJwNZB1bKc47wQio2+7j09U6XRUWt7z3kuPFchDo5BKbbJDGtpLmBFo8ClISd3jIb18fvv6tVv/5H6Z0cqYXkEeJ3U09wCI6wDE0Eg7ADjWcn3eh5O5XvEw2Qz+itqMzCoVDREHTcc6fj0zMo3miY3KzlvM62L62UuBuJx/wbgwJXgnORsZueTXgNwr9+n12+N4B3HIMn3bsHm225uyXikuY1hLSMhsjoZ3Adj3AN7VHj5vkx224Ixb6VNTc3utvZuvqCt3X3VYEu7Wcw538kO0Nm62PgmcMpgWGQlDvrkxvY0HfQ0GV5oeHmi0eCcI3HDFwrcf/4AbqzY618Ml44OD3zu+QcrCldWnmm9Xu0FIfFczIa2Rnvy+KHvX0gCDGkZ3NDc7u3BHN7TaDDV0dP76rb6ajcf65d+oalGa6iiQ8yS3a73jmRvlte3vA96T8oW6smJwGvVPHI7bSMba2MmxURu4cT3j4f7gILkunrwk3V8AQyFYjXAOYZIBm9RfC6Kmo0K6g/mOjsZ6eiIvOKpjo+H6vUmXk939pu6++K2XvjUnvZuttToFlWpL22l7Owlq65jkBDTpwBineCc8qQygWyTDJOtBQHDUGtle/78daXQTYNZW7H5HKZ9i4GmFaAoWzg/6/0xq+NDLWOf5LUdmvemtB6mhdGwRVYWeH2M94g9NBQvLhwgdKQdIn+Nl4g11Sxzq3TCyp/zbrAaokTKkOc5AcDFRo/ju/rMQOQKYI+rOJoVdHo51uFpX60tSDGo4Bny53ORLfnT50mfw2qAtGZxQB5MzQKMM6CcSFKoQWyXjCp4FNfA98i86EzY5TxiHgzgOtcrBmUMOKNMSHt5qgPZF6z4hESQbJMZOjNQI0/34Mm5hr2pNd8MD+sMcQBtASkZmhZCZdnAMYH9nkGl82QTeJv2Iq5HALhZ+ZbIPaWytustvbR9U5/ef0m39z6nG3e+rFJtN0Du2VCLyzMdfPCGAVyseAFwZwVUlTXVKnWV612VatsGr86fHOnBW+/p/nv3dHJyZqIS6/t0MdeoMNakNNayNNG4MtNRZaL35uc6GVEDTZPtc9KD52Hrqu4LJ5AVGTJ9Pv4cgG8iWjrfNggZNfa75Kiyqrk3HEZcT3pglpRlVmWT9zo3uYCBps8bYFOpoKEtThn+B9nG96rV6JERy+943uJe5npQZ211u9rd2bGq7eLkVIvRWFVUwgaVotbMShpHiViSk5QpzmrjFLIA44ctlWslFWtFFaqoypZaFAGb5/4W/AGwk3amMMeQaBrOEZ6zrxcN3DbbRDBgNY5LS4qN4FnAHnywVP90pGFvoeEEJY4kFCrdrqrtts+H862txCVHDnVIxV/Z1/sj8mrLjhNo1MlNBMSifkCdVTEIzjlE2cfANKu3roBNHmpGrUrtwPmB2JRt8TO4y1qRLWtDRXuqdqcVVsoFGZgFMOVXtoFloA94avJcAnB5HRS4DFgZ6AI8ACoyEB8A+J6crKJPuB4zVHGW3wOUxz3LDYGije+9vLwIEp6LmaLVuAC4ELywjT84eOKc+5s3b+rmrVs+lumE7NCJnhxf6ns/eaD7T59tofxnV+CuqvUPVc1/62/9x476yOBdBlCjxMo9ZPSkXu8TES6Db6lZjH4lkTZXbiyNuhXr1BW2jzVAjuUrGbiQmgDc0rlMlqZB3o69JndB3HNYc6OYMggaWOSVX9d7MLvqmDgVX6mJAySLfSFIrpngE881YGy71Tb4DgGAuoa9B3UuCtyt7V3VW11bKKM4rLW3AsANpNAkIAiffF7uI44JsgZ1r9VpST0cLj3seUEgDQC3qJPjI/34h6/oyYO39ONX/1iVAtb6G9nam/VajsXZALTWvW7ssV6bTO5KtVG6RkHeirxS9z7U5qn3M8AJEGOAj9+J+LgB4AIOx/UOgBVFI2tivi4mfbkWuR59kbgwKzvl2CN5PfZ/A25ZnZjU0XZ1IkIAZb8Bov+fvTfrsSy9rsTWPXceY8jIyDkra+Aoii1RU0ukRFLdVkvoP2BbaPuhBYky/OQn/wPDgAHD9g/wi23YaDQg2+gBjVZ3SxRFVpFVHGpiVWXlHJExx52ncwdjrb2/c8+9EZFVRRX54M4oBCIr4g7nfucb9t5rr7WmKGTpb2plBANwZeikEyKbyaJASWJ5qdtfGO8LFGZcLtsSt2+QYpRPIw4GATDer2JZCjnD+Qz3dnfx9PhETVeKCAl+8RzIkGOXtpp69nwMTQTpsTMgzawTcpRY4JbNuINN6vwMxXUUig1dE2Vz19aq2KjRS32KaokMTcrfmiJEu93RWqPiDe97nzYmzVNU6lXU6w2vZZi1gGoD07n2YjL8OPfJzJZqEnMv2VkYs5fP3d4yxQCqE1BinoA4r5OfqcD8p7qOMtnoyjMrkuzlmci9uN1pax/nNdELnflgp9szCV82T3tjnW5EYODOsyiUaqiubWMQ5zCekm+tbhntCWTAMk+TKpP8g61hfZbluHk8SenoFFgq1qxuncXcUIMeYxADDtmwp7pMhh7yDTQ2r8jqZhoPkIm7aBTniCZ9DP38qeVzqEQZ1ChPLlJCFu1uH4fHxzp/VFtwgFG5soBya8Tgmc8YjkAgY5Z81tQc5IHqXrjuHZbUnJJYXzH0HCPlqdxH3HKL5743hwkUjCLJLFOFg4oceTaSKgchQ5+7PFcH81oyRwk+d3DcGaBFq5AMoeoIEwHpVgcLhIEwy0Mcxvfh/shOXNbNyoUsaoU5atEUtRzjEVMVUa1rej6Aqz16bs27w3keu60Yu60RhlNr3iplZqgXKZtcQL1AUF1LNTkExOhV3mjxnNlheU5pvllS7NH6p6dsKQXgUpZfTWUcz4yatA73dvFgr4nd+RaqL/4afvVXvoK13h5Of/xXyPZOxQbWO/D88n2F536HjZg8pyg1zma1YlGxD1UNWqdN5Tfct6S+MBzqPgZlCOVGPBPIQGc+wsZA7VNc54zbaqjX1nF54zIqZFeX8ojKBczjGIOjJm7duIk//W/++Mz5vgzingcMLH4XztTnDNyPLlM+f8TPZwQ+IXT187mI56/6H98I/HwA3GXwdrXgukz+TE39n2EVXAjiLoHGq+hK6j6fAzYeff/bOEoBuIvDP3Vo6EOdD7Ta4/1vXuA5C5alD6CQnC3YVosrXEG//T0VEPqDDIvxTtHVyzpnTC8Cnx2D9QKUSeiFj2ngqBWNwy+dgONgpSfLCbqcXkvGSlBXrANtdr0mbRhATyVX3q143kpcHcME0E46rs8CuEtX4R8oMECTLt0wpoyPyU5AhM6IAO5DvPZoB81pVpJT5qvpEidh7FNzwJi2lmQGKVzzNWNCOMPWegO/97Wv4pvf/Ca2trcT0DtJBpKczBLIJRDSOVfqyGWSysC5QC9USrW5JyCfo9tgY2tAbrheKyqm5/LHBXCZvNG/Qn5aCaPKAdPEu9FBXJ/3Cbaf6uCUp5rknE0miPcheHrx/89jrYYEMp3km9fr4sOoEOHekGFOLM9xY4Y8qwlFklQBgPa5wEsqfgAAIABJREFUvrQGUxPp3PXzjL0g7BIJYJxar+n5mf67rbuz+0v68y3+nQJyfecJBSUVJDKREiaxdjMM+E1u1AB+k+tW/iBWbg5P9w/wne+9ijfffhv9ETvpzb+LBdRLW1sqMJLJQtlrdoNm8+zOnKHTPMb+ziN0m/uIZmMxZPnMSqmMeaaER7tNebUgX0Z1bVMFJSZalPWjnKAS8yKl31gsNhCH/rfGgMliOhzg4fvv4t0fvg7EA3nnkZlFZjE/H9Mmyiop0XfJYl6nPG+9SBd+hvG1NWKJVZWdxGSeDMcmVdjuIZ7SG5R+jCx4mcxb2HnDfLK90RgDkt2KYwEjTKrkD6g3Ox/APW+fS9ao18Ptswial3xWoZBFkQC3s/BNkjIjHzsDkVhUtoI9AVxrHnAQm6CLd68XK3VsXr6K9a1tVGo1MZBFIFUt17yOVJxhgU8grslss3Y0iWeS246HQww6pxj1Wxh1m4hHPfZYO4DLwuXHAHA1pOceVM8aniSMoLz7/t6ueWuzO5gePGIT+mdIzkkHLTj/4z4Gwz7u3v1AbCP6+/GmsfjJL8pKFwoVjAcTdFtH2NocolZ9hJfusIA0FqVQzTLBA9aljW0NOVDo7RVWkGThhfLzAcTltYa5YcUR62Rytsh4aAVVSifzYfQfZTe/pHK9fz/IBBM0ZAVnFiEzywmcG/WnaJ1OcHI8wPFxF60WwWACKVy3BaxtVrF9vY7LV6vY2KqhVMnLq5LANNeMAU1OJnb+d8LAdfAnqE2EpprQac8Cl7FDF+CmGCnuxWnFG/cNd/9va6zgWRYaSlyLVZL9zqh1OUTzyrVzVkCys2PN39ZAV/uiXKw3LYWCW2iG8GYM3kMtT5dLXoC2KpklxfggExakmRdAMvdVlxyXJLdxo/lT9UYyM4SZsGBpQD1ZNyMCuO0J9g5bKFSLaKzXEw9lWwq2l2jctI7tTNdeFfYy///gaKDHuU8iexkI3hLElR+2mE0E+iPMJllMY2sKCIAiC1rmLWxnztwrxOZp6sCEWNTWSMD9RkofUQGD/ggnhx3E/VigHCXiCOIaeMuGChPzJpBLpQz631KhgMCdCkkCkLnfm71DjmtLH5VAOcEAY4BWsnlsVdbx8rWX8crtL2P7ymeRkcceq58DTNunONm5h8ykLwauSRhSxq+KQraEaFrCZAi09w5xcO8+9h49VvFySIZxlMEkG2GcmaOPIUaZoQDcSS5GqzTFk3kXx3Ff54upjfgpEBQ1vFNKAEuIgXVYuJiqh8c8QEzB2ON1NkhR4tcZuox3Aogf5rCKpwTXvZHNCmVWLCOASyYu1yxjwVDYNPUSVgztzNJzZmTtzjAJcs1iBxNcN5lCgjZsiJrHY8p8CIclM5aexvmCAaCcMAl7lgA0bzgLkfRQzkdSJqDmcqYEZEs5ZPIZzCkPzgIgbF/gfRchl+VY7mkzPiXjgO4cmXgmqVBKKBZLOe1NpUpR/r5SmFFBN4NZnMGwPcawN8NwNBObfZ4vIEdLgHoDEUFXnmmMkSnrSLazg1LzbKSzPSjWcO+QYgn3GkY82ZxZfWSg4j5lkRkbiM0bUdUgFojKhgl+8fdUD+HeRuYKzyRT5JgoluA3gWQWYTkrTk6OFesQEOU5RbCWfo0skjK+op8jv0LTi/kEmswoH3vabOq96JtL5jTjr3arjadPn6qoTqUUyrJn84wTIvOYJgMrx+I+z7QWDvYPJP/OmI7nvWQnOQ9ZGM5k0O9TqYHWBBNJPhPo5s/+YIRev6fmk/ceneLg1M7M1a9PD8BdfeU5/viP/wleffW1RdNwiHt9308/w1bholFncTqEuMNjf7KSvPHLmkMNONI56Kx6Y+cGLYdwcthZY71BfvbLO5T2IQ2Tes3nZTUS2PkW8iwzga0pNW9NUwKZQkxMWdGFn2PIk4wlbA1GjKGr1brAeAZxVKLh7s4mSWPf1lGpN9QIUKxtIFcse9Om7Q30GSUYppyMDD7FvGSoWROENQka2CumpZiAHJcsTo+P8KPXv4sHd3+CBx/8BISqOY4CC5OcajmfDYduaEiyJuYFY12fMbGTCMe5sUitgcqYdGTvC0ATYMA1UnTvaff0ls0Bz2c2MdHj15QepCzjzEXfzi12SK5hcW/NZmERn2pfdTa+/Fh5v9QnwH3amo15nSVasxSK3sBET0nbZ02VwdUbvA6i+MftezQ33B4lzDeODwFSRSQ6f3l3zceb7ynpc0q904qoVEKz28WDnR2cdmgDoxagBLBfzUMXufWKWpr7MYd9yO6lKwgpn/C92JWw1LhKVnW+jHyxIun7SqmIGmXweT5EMxTyQKXMvLGY1C3SDcncV7h3svnHGJx2/0oF88jlf4zX1YhDD3ApS5lXOb+Yc7HxhHeLc/3y1paA9lazif5gICCXzSdseOB+Rs9V7r9cX5wAnEP8NxvWe4MBRhOz5GHcQ5ZjtzdQv6WpEIUGP12k5t3Vazdw+85n8cG9XfSGPJu5vmLEkhDPm9WNprbZ30g6POuNe2RzTseYjPsCaPNqVOIZa1ZAzB1MqYNAtDUHc/qMx0M1R5Uqm6jWriCXKzMTxnxyisK8i/VaQepsjMspi0sJi2qxgFq5jHq5ijzVSFotHB0dOuvYZOU5Lmzckn+u+1HLk9YbHvnpFVM4GGtL3ZojwuoRa9PXFGMT2ofYPmijx7XMe6kGKTYWE/jMZ1EpUj6dzWOWv1uzpfmtkhlLH9zxDDhu93Dc6eOw1QPNLQhRjjN5xB7zhHkRlLe0noKCSpRTbYRrku9XywPlaKKf+YggJMFZU0ALBAU+32ShvdnZViBG8ywOO0PsnfbQHZuy16VSBlu0gWBNQ0z6VI4bgHJvzLGGe2vuNPsWy8PkvEJ54zyVHyooFumDW9LZoFiRjTIZ5nyUsj/Bvd2nuN8cIn/l8/jsl7+By+Ui+h++itHuT7EWxVjn2isW0ekP0HNv5wytgio1NfHwvRtrdWMrz+ZqFlP90u8XY4FxzIYD3+dCbMm9SI0xbHyidcNYe3TIICnj3qhU0di6hM2r25JJ77a6qBRL+O/++//23PjBcpFngQLLxJfnAO65w/j8l7+AEfgZoKtfwFU9f4v/34/A3wXAvQizCC6NNnheEAojmSqALw/usnRL+NtCTGT1VlzEIT3zqhfeQwOZAtBqByi/jr//bRx+/9tLz+NBvppwXQiELiPUyRiY/JFLWJ03eKGb/8xuYJ81PNerlEvJ0SeZqBdddwjkzwP2wu/M/9TvapC4XUIGPTBb+XzJ+MkvIyQKllR4bGAfISWBvPqZzgNw9RR/f/tcCync1cfr/x2QEJATnpd8IPeQFYA7w2t3H+J7D5/gNM4kAO4qpBY+V7h2JrhMhsVqcTkYBm65XAZXtjbxB//gm/jG17+Baq2m4DcwgJK5cU5iz9dmECzJW3bzFikxW0DGE2tjXtqkCUkWA8g02JRmhSRr61mIpr9WYBAwoZlKssc8cI294U5iGnZ2SwdWh3um+BgYi8vSrwDI8jrTQHrwC0tY5cEHLrDMk8lgd8CkJRegrzxg/PsMEJxiFF20TpYB3BAYnrnbPsYLFvdin7p4BaYB3Get048D4IZ7vHisS/iyO923M9tiPdFifTUk2MwSXH7ausxZlLEkmIE55y4TU3qo7h8eYffpHg6Oj3FwfILj41MVr9c22LVclS+kppwku82RqXN6jMPdR+h3jpGZjVVcYc5CH6tRnMH9JyfojFhkLWL90jZKlar7/EaoVKvyFiMD10BcgrY5K9TOJ3qt2XiAJx++jw/ffhPZ2SRhoJIRwu5qsc2ToieLkfw4IQE0n8uQyIW5ExiELAawaMXC6Sg2D7pWu4eJF8+1lsVasIK4jb/N83SRXtKUk4mKNezk5r9t0pwFcNP703lFFJUrDFn3ov4UhbwxkwLDVHKcAngJ0rPuTq+kiYP0BH48CXIAi9Kh9MHhmiwUy2hsUM56W4AlC9Bi4TrTylas7T2xGAuUlp6aHyc9k2Zz9DtttE8PMOyeYjLsYj5jGs1O7SwqYp58TAD3kxxgK4/l3rT75JExVCTXyiTbZFi1xaXO+MB4pf8sWa4PHj5EtV7TvObzu72eCj4qEEUR+t0BRr0ubt0Erl07wNXLAxQlCWras5KvV03FJY4l270AYdi4YzUXAn3mlSqQbT4RchG89BxlUZHGilJkFgwxHU8xj1m0EGdNa5m3UBDrxHzbVCSaUjI3wngA9DsjdE4GaDVH6PdjjMYTeS1VahXU1+qob9TQ2KygsVFAuRqhUCJjxSVzE/lIbhVhf7c5HkBI28+EdJj/bkomLUgHmpQyGSrOIiZw5OCXfE05fwTA2vnNQpaK10FpgS8t6iDZYwbgGqAZ/k0w0j1wxfQ1oFNbn1EItD/JGzyg0QZXJgUS71RI4plE2tznfLKfylvaisQ66kJzBIvZAmnsLON907k2p5w5r5cMABZeWbQyv2WOoQDcOMJpK8bxaQ/ZUh7VWlkyygStrLBnLFgWQdRA4bLRKkCz0OtSmiaxtwgYA4uI80FrVHvCFOPhCMNhjMnI5gllaKVc7+Kf4Xx2rr+vsHDWOgtCPoX2WeMxr4vvnUW/P8KwNRCzlSdBXoBsYN9SnpeOzGQ10G+Xs9jYa/ymn5hAXIFLXhjj2lIjHc80Mpnoj8viXoRarooXr38Wv/pLX8X17ZcxnxWQpanrdIR5t4n24RNkpgMU8gTmC8C0hOy4gmw/h9nJFIPDLlpHT9E+PUSrd4rudIR+ZoZRNoM4l9PPAcYYzYaYZoaYZWP0K1Mc50dozkcYEYh3sEZFLZ/7przAGWNFLMnXc77y794QFpp8rKmPDBGuMW8ykXwh/+0yxGEe+53QHdacpsebMcB5dwLjgX/jfsW/6b3DfPWmPl0Hi62SUfY150xuguvq2eG32LC8d5HuI9m3AnPEbAug8wIto6KmSCO5ufxuKZmcKQKZ8hzZMqv2wJTSyiLW2lyOJvSbo8SgAbgi7BJI5kvx5zyDPNUEOD65DHKFCPliLgGRCZhof0dOns7xkAV3ykFyfUWIShXk6uvI1WukNyPDOILALpk9+SJKBHnyQhS0V9Pfut2h3yzQqFtRn2PbapOFNVSTGm0gyKakzCabuVgMp9R+KPxLnpP+1uOx2JpD92WUxzkL15SnpZdz0aSqyeiSD7ID89wDgzwzb3Wj0VChleuNMsoEi+WtSwnj2Uzyxyy48ncEKhgH8FpbzZYeyzOmWKIfr6mXaMy4x2boRdfH6eERTo6OtM9cvX5NABD3r/EkxpDfAkJGGI6mmlfVSkXASbVWUXGW739w0sXdnRaOWpSaPvv1XXngevhzJie+6MBPJ7+ppsuVUPw//c/+c7z66qvnvsjZ/NVjpFSuKNAvXJviYvN1NEUCgvZUY2H8aQoFJmvqIKNbmhjTd/l6TXrfzp98nvOmrkZFY1AGyfHV59mFWEOxMUkDG5hzgPc8nLHpn/YBLM/j3sH5WV9bk1yqGjUmU7EyS+U6yrWaroMAb6lxCQWp3xjIyddkvKt4VQCuMXAJhsrPkpIcaizhWeastBmdJrlN53C4v4/Xv/dXuPf+j7H74D1kFa/TU9PjY8/9VrOp0Aye1CPCPVmqySwUu9IxcpL/ENR0Zi7HTJLX3Pmp9MBGBO9gDPLQIV8PzVEGjC5UzEJTd8Lc84a88Ptwn/h8viZjGjVUEU5VbMbgzEwf5PmeL1qDjLy+Pf8NzTqJUpdLTSukXHgk8/NaLhuyext7i4U4V42NLUlt1gXY0O0MOsb4Tw8PsHd4iBElqf3sSOZwClhP1uiq3ZXmsI1nkHkPik7hfQMjXLEamyc5Xwplk6fNZlAu5lCvlATGgc1YYrHb/Oa+aHlVTnLwZCsTEOf+RdK5MWZNSUgNNTHznxIuXbok5YFyhRLN3mzoTY28TjFyxWK185X3nGxrWctQdjtIaft6TliiYhLbvs59nDL7sVjFjKVmaDbb6HWHirWZB6rpRVYa7NQbo1Iq4JWXX8EXPv/L2Nlr4p2f3sOIzQNstHIbDDbPWvOBSRJbAwMPTMrzssYzwWwyMrsqsty9edcaHE3dQ8x0zXmODwG1AebRDNXqFvKFTZQKVeRzjPWOgEkHlzfXJBUtK6XJROD0YNBTbF0tFrFBhSueaWTyTtwKRvsCm0dtfSUyzqGJUuxfY+SLcelAJhsWQ9wTcsewVtVIxpZuxS6uJOO+xVR8YMOqgct5VAoBwDVVGNr+EMAV83vOhuK5GrZagzEOW13sn7QxoYKYANwcpq66E9S3rL5m80GNz1pbFisRwGXDYSU3w1opkuRxNmPNtiHPJ+grlr3bWRDIlr2LPKjJ+s2i2Rvh6XEHndFEylNXq1lsVhg7MZc8f89XJiUlJa/fsSajnNXzAMaKBQK4Rcnklxjb5G1vU+zAptsMI+MChsMJPtx5hPefHmCQv4z1G1/BrWs3UGg/wODxm9guzlDLZdDr9dEfxWYPVcgh31hDcWNT+5f2NPc65zri/3PesbHBaifWYMTZK7smWnUxr4u4pvMmg60YZa4YodVqqh5hp2eEOS1kmJ+XivJIXm808L/8j8sSyj9rKeD69RvPcbSfdfCeP+/vNALPJ97fafieP/lnHYGfFcC9CLwN6ZofR6kELsEx/XerU/4sgHsxePvxk8KV/OrMMC2BmZ5oHP3gb85IKH8iAFcfbZGuhPcIAPASYJlOKsPILGJ4/SYNEiajlvi5/qx3fvG89PWF91q95gBuJzKP4VrPSWK9lXXBIEzfhBC4KuAOAG6gPLoP2Eqyfx6gnP7UCwA3AIdnu5v1eC/kym8iKZAt7pMkbnQpGXQDgPtoBydxRh38Tng501W8APatuNnr9syPih2x7GKUHGyE7c11/P43fk8ALrs/JfGqApsBSwkrIzWm4bWDfBRZEAX6X7AI5T5GVogO62dFAipV3JUsU+rronFNJ8ohIbJiFYuUsXdBu+Sn03+UaLoPbgjYWYyXFBcLIYHplEoSl67F+1ltwluAH+6RAe/LpeVkXLyYokTHAdxzV8QzGgP4eLJKPvrLm1GW3icwbC5+vq4rAdfPf5dQmNFnXgHWl/ao1NPD57WGmUVRV691hrgfiinmnxU69w1Z9wKCWEXGLGRiw2IefeB6vQFOTls4Oj7G3tGhACEmokN5zg5Nrnc6wenBHo72n2DYa4IAGVlWYhdFWbTaI+zstxFHJcxzRWxdu4Ecu6pdzowsWzJdagQyyiWUyvTUsWI4512GhZpRHwePH+DR++8hx6Kw5I0ImBI8IcPRuuuDvKl4yWJiWje3mjbcA5fDaF3+SeuDkjPKNfOzsdu62e4EjqQ+g0kgBhlHA/Ht+qwT2iStXE4xyki6y9jAHw/ADXt9Mgd4bXptY+Dy/crlAmqVovnoJC1HtoeQpUewhgA8CxDyrk0BuAb0WpHJPg+BowZqG5dQrTfU4SufQ6fhWuJuHj0igQqQmuv+qziYz+Nw/ylOj3blgYsJ3XRMFI6SnL8wALffw+OH9zUfWP9SwczvR2hc4ZiyiBNPxmJac04xuTw+PsaV69ckBd7qdLC/vydfTzKbCKgR+KKR6KXNPm6/cIhL6z11YAvlIOjpDVkEJOlTa8U0Y+GJkcFUl4ULenudnqDbaSvxLpTziAoZsTQkW+sgsMBdzWd6W7Ebf4rMlJLQxlAUE4RnBc+qOAuS5cYTFv+BTnOE5mEXnZM+pqM5CiyE1MuoNiooVUsoUY60VkKxWhBoS1eAbM6UMc7bc9QBnex1Ei5bSNEHNJPX4eygUPS0n5wj9GKmJKmdGSYdR+DQWBPy9IXJtwapfCuKG+Zu7FoijaYQYL63VrwMgK7JArukYrooGc56KQVbcVF7nlskGJDrYZqHAOp+N4VR/7b3IXs9sAgkgSc2o8sWO/Na8pJe3DKmI58bqdGFincqilDONCMRWTW0nDYpkTpEtpgFJczp+0kAl99s+KJ0nfUp0YfXJYzphZwgyw6oCQQN99AaCjReZG+zUMVCy3CCQS/GcDDDeMilSgDcZKQFBrOhIBV3hRhAUpWyGHAvUfn7kdk7Q7/HBgEyDGNkRlOBcgRk2VzC9UdAzgDAHHIs1kpBwOUmCd4yRuK8dhDTAFyCgTyDTKWQAK6x1sjYJSRbwgvXP4ev/dYf4PaVl2i3jYgFVe7//SZah7uYjnvIct5y6TYjRM0CKv0a8t08pp0her1DtIfH6ExaaM97aM/HGGTmiPM5xIU8RphiMB1gMhtilhthWJqgXRihHcWIZd7rYKoHK2psCKxcShbz7JwaU4FNT5wLkjoW2ECWEsfH/efV/MQP6g2i2ghMgi6MvQAkntlqm+Bc8GYtzVUDia1abcU/FgPF0HXwMPg5C3x32U5rYJQtrfWiCDw1ALXIwr0XOnWPGMeJ+WpsaTVd8mp4LnGOUpU/N0eUnyFXyiCj7zmiUgRaEE8zvEZrNhHIHc8RTanrQbCWAK79LET0Ty7q/wkks8NAguRsgNS6MGlUFS4zVO4o8BXEMh8MqJpBz3BKNRcQVevIra0hV6siUyqQHiwQupQjK66EqGB6hoxxOt2+CpXlahWXt69KPpiM2cPDQ4FakowsFo0JTg9UgplsoPQGRe5xUldwyUUy/QhCtNssXpovLh9LoJiPvXLlivntxmM9jvclgLVk4fI5BHAJ/vHr6OhI0v4Eagl0MA4xVr7t3SwQa70SgB2OsLu7K5B2Y3MdG+trKBfJbrK/zyczgRjt06b861mEJgM3VzQPbspysyhLkIN712A0kZRovdEQcEKQmree4/Xo6RF+cncf+1RVOefrkwO4Z2Po5fx9kav9k//iv8Rrr5GBa+tkkVsHdtfigrSWwh7vZ8Rqzsv4yRhuQIEe3tWKYldxd13+3M6QxeufzZ+sUcEAXJNp5X2kTCvHlms3SMOHq1vOs00qNzCtA+s6gGjp+ND+bfG6XZeBf7Q7EVhbrSqOJzWeXrhlAckNVCpVlNcuoVimR7QBafwigGuMcgMk2eRAQFiNbIx3vFHQWLiMA7woP4+wv/sUP3j1O3h8713s3H8XufkYWUwwcQZbiGdXG2vTTbfyZw3AuA+O3ftUfr7UqG3xtxocU428IY/imHFN8els9eA6DjLAYRzV0EnFAb+v6dxA7Fy389Hc8hgp5BAhL9b/M4qRJCnVbSwbkxJMJoNKoeT7q7GSjYHL8zYcIwu1rdWaC1+bUqaJbDRBccb0GidrELdGLsvh2IzCpsyokEehVEaXFiFHR+j2B54HGAv92XN4ofxkjHDzuA0s1wWAy98uGslCszjBpahg3rcc/EIuQoM5XYnXyoZeAtsmCa655zK3HJegPMD3nKjBkjmdn4XTuXIySiNvbGxKkSmXp79uSU23apSgDLKaLgy0Nb/vhf94yMV0DrpdUwBvQ37I9+M84XroD/vo9Lvo9QdoNlvY3ztEt2sMXJ2BbKZS4/RMAP1atYLPf+ZzuPPCy+j1prh3fwf3nzzFmI+VooPt1zo945HGo8T8WFYWPNfHmM5jNflZ/ODNYq6GpHnoJAVbGmbTM5nQ8zqDavUSshHjyAIKeebGHcziERqVuvI8gcdsChTwyliwh/FgoHO2SIUTNk9zvfOl2XhM8FYNlCEPMKBWTZoed0jZS/GINTjGSqmt6SK9J4f9igo7oZYYzlOeaVK+6vcxjYeokrlND9wslVeMIavGCDJNZblmsfZoBjS7Axy2+jhotiHNr3mEiVSm3PfeFfOsycVAcMUw3mTHbljJQVM1JhNjvRRhvZJHNKeyhgO4qm0t1iuvhyCw4ibeW6oNzCP0xjGeHrbEwOX+e7mcRZU+vjpHLqhJrgC4yi8CgMvaBePkIs8E3lcqhJVNgS+wgPMWkxRzZKhn8eRgH2/df4ynnQjzyi3ceeFFXMp10N95F2sYojCnvRJjJDtnGFehWMLMJfU5TmqGp8LAeOx7i9nN2Xp11TbKLk8tVlDjqtQJzTKgXq1LnW0ynkiGmecK44j+cILRZKz4nhLq9M0uFfL4i3/2v54bP3zSXz4HcD/piD1//Kc1Ah+nevxpvdfz13k+AskI/LwAXB1YHnwrBF9tv1yVRrAW8+S6vDT1jDv1MRm4qytr5TrOBXBf/xscvfbtBDhdTdSelSzqU6QA2AS4Wep4tH6kC7/OlSFeBNYJ0BdYlx+7uzkULM/cjCTA0HhICzjIzvrB7RebsC6TJGsBIzg/JQE40wlJ+KwBbLKAZgHgsgC26JNejEwCUiUyyR+1VRqYFe7R0hi7xFX6d0v3n3FnGsD98BFefbSLU8ZySvSsaJUGONOBGfMFJgTdTjdh4JoMrPlVXlqr4/e//nv4xje+gfWNDQWjJoNyPoCrJMQTRwNTnNHBy2DRO19EloUkev645KxeT7fXQIEFzONMzQsmnS2/UBAOY8zO1Yk6I8koYHckZZQpx2hMNu+89GSJrJKQoIZCfAj8gt9gei2l/x26Slcvzy7J5clSfwz3IPzq7w7grnRNLF1I0quf/HYZVA2NB+cP7nmrLf38UHQIzROrc3cVwA3/v1gbdpdtrwmrcEE8JJBiCat1cwtWcqlAXjGBAnnZUL5UfsRWiAiFAb6wui3HY3QGLGyTqTjA492n2Nnd07+77Tb2dh7heP+J/FCZ/Kim7E0a7c4Yj542McmWkS1XcOXGLc17JlD0kWIhmk0O9XoVtVoVa+ssYNbEeGHhYzzs4XTvCXbvfYDTvafq8GeRRZ9H0sGUTraObu5f5ssyFcgWZBP5eVaLfVbI5uwRtU9d7JVKTewTspDF61Xy4n6gWo/WjapjzUHctIQyk3EyhOhf9ywJ5dW1kJ7Tdo/NJ1K/9waESqWIGjvPCWjougPYxCTS7hPXLO8VkyvJIuo6rajIxDYBcNlZWyjKO2ltc1NFWs4Drm2ybK2LneABgUOjWnE8AoDLudJRkic2AAAgAElEQVQ6PcTR3iPMxj2xrgkzCAwQgFv9xTBw+z08eXRfXn+6jyw68JtXq4UxV1f98cmREsrbt28rSaWMJYtEL37mZXU3N1stAboE6dfWyciN5QEUzaZYX+vgM59tY2ujJzbTPM+igq+RGQvaMfrdvuZipVZFgaCBQPcpbwpGgz4ePbiPo4MDyVBevXEFRXZn09dRVFFrRKC8pRUHDSRjgZLNCgUWAtzTcsJCxTSH4SCPQW8ueeTj/Q6O9lsYtAco5wq4cnkT2zfXsHapKnanAGP6UhayiPIs9gU20NndKexHqwCuQaE2L+w8MpVDFYSc+bAojLFQwDVpjGOTTCaAYKwBvcbMfHYJxBDAlUWBN1mEa1ARKQC2CYDrLFwycP0aQgiUZrBo3rNglTAgnZHr56JYKeFzeOGd6ySRuUsV6wnAGRBAAJfFZvefdZlyyhOrMMLn85ZrTMi8m2AqtipZ17GhZFGE4XiO02Yf3e5InuT0FCfgHrEwWWBxknK0VNywImk4x7Vvu+8tmyj4LTk+8rO9McP2Edvj+TyyWMicp0dtvxOj35sIwMXMx57NLQJwlxu8ls8l+pNx37PYgJ+t2yHjr4/xaCbGpJi3Yt+aZHIC4LLLX01S9H3m6WOwA4FbsQK9OMSiGOcAzyPtuXnbryl1q/hgMkclX8PnXvkVfPNr/xhX1q4h7sYCA7lPzoYdPHl4F48ffojuSRO5foTGqIGtyTYuR9fQyG0iM52j1z/CcecJ2vExWrMOWvM++pkpYrIQC0WMMzP0pwPE0yGm2SGGpRidwhDD/ARzGvuS8CtmkMsDuhSg4TacxyZHS19d7qPak73YRUlGgS2ae1b05/2V5LEK4uEQD+oOIYazAimZJdqVnWHOeSZgxBuxCNwK7KfMItdHAFo9HLQo2y0FdL6YzDULhZI0puwq+Ry8LzwfCPK6zDULz2pMlCemN35xD+Rekp8hKsyRK0bIEsAtZxAVs5jlKZtoIDZvIdcJVQUyE3JxjHXrlrko0ouOYKMeSCYgl4o3A7h0oeMC8vmjugOvmoyo0ZBsEe6d3KFymBFEqNdRpndstUzvDgGp+Sgv2b6olAdllKm4QGCVTZG1+pqUcQKDpN1qif3K4jLBhQBAUe6R0sdBUpm+jQRmeUu458XxSCxcMlBYlOa94uM5p4NtiOJ0ggXO4gv+uGH/5LUGti33Vr4W35+AIN+fW5jisU5H4BQZsjwfBr2+AFzeI9oCMJ5iU5b8yN2vk5TDLmWe+z2BCZQzNRYV0xzeW2sM4EQfjiZottuKDW7duqW5zb/xc71z9yHe/PAAJx3zFl39SgO4ipU+Mk9dzu1WSgKez9h59ad/+mf4weuv699ngdSz17LUQLnEvg0KB7wXY60ONhBW6Qdoi9FlS88pYZzJ4a0Z0NiOjDtLiiPK5ao1HCmZWVaISue3xiAt6v6GzxTYuIrL/Ww0aVkDocyP1EC5YIuSYxF9fU1xrDXs5dWgV2usCVgo1TdRcAA3AHS8n5xjnGts2CAwViqWjH0bfH1977GmxQULcH9nDz/47vfw5P5d7D9ic2UfOTLYVgDcoJAR7g5ZbTpjUiCbgcMek6QbyDSkQeo6vII1cVrOa89ZxC4ude3dKyFmSedSFlfbWRnmURj3hKGrBGkRlxgIZBLMfC2tW/7O2clqrFCXGsHLnBpS2PwibqAzbK2JyRpo0sxu80tdAJsB1OaYcM0Ff3ueG/JElzey1V8EGrMxsET2a04MWLaUHDdbWr9s5rSuqPMbndM1rZAjBQCXn9NyLcfy/PwxywuLIQjMqVbh9Qy7p4xNplLjqJQLKBcLsongXsW6iPLdyM542fu4FD1Ba/v7TE0Q9VpD482mmlqtrljdYlNv2Pf4gfscQVw2KdSqVe3Z3AcNqLf1o/vnwLHutTfjWTxLexpeY9nkmzNQ7MEmZe6zpyctHB4eY3d3D0eHR2hzfx8OMY7pWzvB9uYmvvC5z2GtvknZCbRbA/zkvQ/R4tD5GpJvc3aOAqaol/NYq5awxkbm2RS9QQ97R/to0cM6yiJmk4/aA6xhk19BwTjkm/QnpWUPay/V6prfgxhx3EYhT6ULNi01sL5xCaV6RdsF4xKLD8zihGfQsN8V85eWCZVSSYzcDK1J2EApijprT4SqrdEisGzFklZcLq0UigIZ09VrQensIrAwObDhXrApi/dTa4rKVZihWsiikncAl41bOZPnNQDXzlA1l48naNK+ozvEfquLMZ1r+RhKLUvhxIH8VPOF1rl7a0s9Q42JtCTKoJqbY6OSw1o55wBuUJozpjTvhPXJMW5lbMQ4NahUZdCPJzg4aWM4mavRoF5kHMUGtGVyxurplGbgWoOdNbZybeQyc1lH8CyhAgYBXObjodkkW7D7VS1XJa180unhtbfex3s7bUwLl/GFL3wRX7yzgd7T9zE4eIwi46h8Sd6/tFhg45lY5FQN8jyO98H2Sct1tC8xDtM6NyUGXjMbxVkn4Rrh35XHFHh20m6irPxOzcjxFONZhGafXtBzrG3U0Wod4+RkH1Fmgn/9//wf58YPn/SXzwHcTzpizx//aY3AR6ESn9b7PH+d5yOwNAKfPoCbPrJD2+t5g56a8kuzfxW6PW9pfHQqmCQJPxOA+x2QhWtQR4oR4n4FAqlCZxeTBgFZi6+0P6dnFdb16J2ZCTDiT1kCc3W9Z1BmB1SdjZtgbYtAKD3Cq4DPElCWbkdevS2JZE8AV8/fltK/XU6elfqf6fBMP4YBaPD4SoDGBbVVgfkCPnQZRWdG8w9WzFz+CsCX/dbYCAGQTF+rXlkyRgvZx6VXclDLGLhT/ODeE7z6aAdHoxkySmQ9UXKgMxR0QjAqKzYWR1rtRbKtzlKyCYFL6w188/d+F7//zW9i89Ill481YCV0+CrATIHVIWk1hqsVayUOJKkV8zQkoMTuW3af0qtEMkYEGXzuhsYIk3vzUQpJcmoAlAqGLmd1aRK8HavI1e92kKenkQpxE/dMM0aErlfFRyu8LhidnlQrfyEzzYpoukurTFyjFYW28lQzx+I1Ltq6dc1ee04XRJLPYhDWeV0kyUtGKoRc9LUM4Or/VsdPUrdnn38ueLvyfF1ZikUQxudZ9yp8Tj0mtWAWn9SZWPMZhsOBEnBrvgi7S6qVQqx46xpPikT5nHlgCRSwZJqPkiKZCtRMbk3as9sf4cGH9/D2j3+Ie++/g+bJvth3nG8sBLFotHfQwrt3dzGNSqisb+DqzdsYEXTl61BiJyVzzQL+1tYmbt28gY3NDSWtlOm999O3sPPh+8hRvi0wjMh8ky/L2AriTG5yWb1mAHCDTJd5urrUmc9zSVnKj9mkwfnrGruVMxF29vY1ray4umCRa6RckskKRlbQCuoEHFkWwegf93EklMN6T9/vUFDwcr0BuJm5/KPoK8WGEHVKz+a6DwIKyD7ygpi8cJ2Ba0Uy2zNY+CaAy/VogElWnlmbW5dxefuKiodMyIaUEKPMEgEiB4BZDCRvysArMsko19sUA3cy6ko6bwHg5n9hAO54NMTh3hOMhgNMxiN1t88pV0zPM9OJ1f3tdNsqdty4yUJ0VjKRLFivba6rAeDg8EDF8EZjXVKDreYJ9vf2sF6t4MqVGK985hRr9ZZAJ0M9vAFpRu+tMdrNNlqnLUnNl6tl+TpzP1b/9XSK48MDHO7vaU1tX72MasM8lyXn5feLzTHya4vNv1w+z7mZku0ooqRmBYM4h04HePiwi7vv7+DgaUsgYa1YxuXNOm5cWcf1G+tYv1JApV5EvkxZO95786t05T35toXCUPqMDsVLlRJWGLhhnhsAayCuJH7HZJe5R7oXAlRw5De907VOrRhkZ5nFGBTUlaelCi6LeEYxAmUC/RrkeeugaQAmw2YmEDk0PLg0reGy3rwgfNxUCQRpBTlxjzu8Vc1L9R4bpKShWYgWOKvXsD2Qn1nrQAVAdqMTcOfv+e/IJVZjASrTcawCWCaaySuUHehcSwRVRyPfVyXj6X8TfTVCVGBjFhkIOZMX9oY3fQ5XlhSIS+nYyeJeaR+SlK/QBPm3xaMZeu0h+r0Y07HJKFN+lhAam2SKBPVT51cavLUjhnORe6CND/eaXneE0xMyBiEAV2xKL2azwYQnPZkd7LIPa0DefpKONCYE1xL3SmuSMW97O8PY0EOgwuIQSW3P2AR3Bb/+934Hv/1rX0c5W8ekP9F7koGLUR/vvPsmXvv+d9HaO8I21nEb13F9fgNX87ewsX5LTIHm6WO02o/QHO+jjRY60RD9aIpRLospAdwog95kiBF9dbMjjIpDDEpjjEsTZAosVJnKQzxmgwyZVdY0pz2RbOMCxaLpNU+pP8owWtGTe3J/PJJ3OOcrgV2xJ/35Ki4nnDorniWNDC7ROdEcNhZ+YMOoWK7Y1N5jKlnQAC6n1oGmgzcgiYUyE9OV/mwmTpgB20kKGcpZG7BuwK6BuGoockasPNAYe5JBJJrIDDkBuARuMwBB3GIW05wBuPRnJ6mHUpQzah8SdCezW8xsoETQqJCX316W64T3n4AEGxU5Jnxsch3GiGOLgDVwRAJxyXAiiDWdZzGhnnOphGK9imK9hkyBNg6xwLS1xhpy5SLNmTEcUZVhglKVTWMbAgBYhOQ85NlN9ohip1QzR5oZaYwtnjVjMay555nnLQHcjnwFyVa9evUqtre3tffTV46AACVD+Xl55ogBXC4LoOV78X35O57H/CbA9vjxYwEM169fV0zF84sAM1+LihGbbDqacV3SyoBnhoHtZBixWUJqJWzqotcvAZFeT5LdXP+cn7R+4VdQ4JBEK8/J4Ugxw9Vr19hDYV7xwyE+eLCDH72/e6EH7qcC4K7Et5694M///L/C62+88YyYffGniwDeNFg3HBMk7wkKI3jLMQk7kTUWB1n+i0t1YpQq/zQVG7KRqLRULJUtLrN2u+TCkvzEQTsryrsfpIMOIf4OcXloRlRji2L6EItyv7ArpoexLEnoA53NS1ac8smVhjFwa5tXJK1s/s/2zTlIAFeM8VwONa2D4oKh6p9fDDHmoDr/JojHI+ztPMUPX/0h7r79LnqnO8iCvom0EVoo0px3o4Kf7Sr4umDq2kmQrmeEvDHJ8zw+WM2Vwtgyr0u//motRDFFwIvPATdVAwrss3R+7PsB9wsqsrA5guuC64jektzHy1RXka8nQUOebVa/UP0ogKD6tzXBmW+51ZZCDBb2/9DIxNc3RQZv/HH5Z53QFBWgVDxZsGzEzAC9wRCtdkdKSoEZrrAnlb+GuCsNWoffhTpXYK8KmPO8MPg1CwBPKVjxnwZGM0Y02yX+hmcKme1szK1VKwaw5vOJHzHnHmPf4E9slgTMBbeUBxLs43WFuMBiUbt56fuqMfTGXO6dZOfym+8Xmm74nNAcH5ojAnAd8kU21dED2poCDX5kvEVFKkrVH50c4/D4GIdHh2ienOhsvHzpEvIZKo5Q8nmOhzuHuH/Y1D4q6d75DJVihDUC2rk56qU81rhHM27I53HQPMZ7Dx7gZDDCiM3N3IO9SSNA9cZcN1CVK17g9wwol6pg//J00sd40hYUSEZuIUsAdwublzeZTGDEe+KKRFRa4DlHL/RJPFT+xGY4Arll1mu4JnRPrOmSOTXzG8X+ruogANckACSPG77CnmXNE+6rm/J+1hxzRSyOOePAUj5CNR+hlItQLlC9hY0KlOzltsq4ytYGAdz+aITDZhdPT1roTDKYF+tAns1NNmY2NxZkjrBnzthsxWZCNTSbAk0+MxPgur1W0k8ycGl/k8wvZ+DqfBR4a812Jp9uc3A8meG41cVoOpclEX11mSaGevCZmpcPVKCu8H8DA5f7umL/DJAvsm5mtmkEcgOAqzFjU0SFDWUVeZy3+zG+/do7eOf+IealTXzxlz6P3/ryC4j6hzh88AHmoxiZLD2R2QQ8xiweKI+J2Wwq1S5rmJU9lO9LirGcBS0lPTVqWI2Fsayav5x0xPOG4G21soZisSogulptAPkyPtw5xM1b1/Brv/pljEYd/Iv/95/j6HAHf/mv/s+l4+Gc0uTHOuefA7gfa5ieP+jnMALPAdyfw6A+f8mPHoFPFcA9s/OeB18kx7v9Y2Xmr8K3CZbpjzvzioamnAOehK7KlTE4g42mfuFA4fHr38HJ6985d/ASOMklOc5LHNg5pUTOQaozgE+qAy0EjeFwt2KOy26mriCdhCyCkuADaoXUEJBaKcf9GcI1eGFfQ5X+yOewLvWApADqbGHKaiaJTiA2eXDkvzdPSJclPSOt7JKlU+uuVJLiHZ0CKU2ANJGPW4CJDi0FHyJJAjL4ItPFPKRCsuHpnl+me9wGlo2CfOvk0+N5nZJICt6pllqbHB276eb48f0dfOeD+3hKicASZch4b8K8sp/poEzFxsnEuu69W4/BZ7VKSSFgrVbF13/3a/iD/+QPVMxZDuhcpinlgRMSWf1Mz7dArnUc0cbPkyZnCxKYEDggD1ALUlloDkv0TFLMwqpqdHN5aZF9QOk2fhZKFLGowYScXa6BLWCAGN/Z7lH6awlgTFiMgSW0zDi2BOzZe5Vd92Ling3yUuyhlATz0m6Tkh1PF0/s/c9e/0fvnsnqt/mU+loqFIQrv+gzak2mP9uqDNzyphW6yZN39/t/3vvzmebXRm8282wKXf0BJNRPB/fTzRNhXYUiD+fUeDZBuVrxJgK77/J6ZAFDXlo93Lt3F2+9+Sbu3buHdrelxGBn9xgPnhwiX15HZX0dV2++gLHkwCwp5jVJOrmYx3A0lEcPfciuXbuKK1sbGLRP8NMffR+PP3zfulrJOM8VMBqOMRmOFqw+JvhMUgkcqTvfWMWSUWYySKaxd2NzvATMBFBJnjZkKZLZE+HkpKUEL0gwGwvX9o/02mVya8U08+rlOFASutU8TXw5zZ83sHZNTs86lc/uJ+m1Y80RJsXLrYGAIOXDgveqQCUWxwXgWkHDlaG9aOj7m5ffBViTsS9JTAdOshEa6xvYunoV6yxAlCoYjMboyANw5B3XBG24v/FkMRlVvsZk3MPe7n1kZiPzPPZGjFz2FwfgxuMhmodPEY9GAgunowEGvbbJvevcm6HX66DX66pAvn31KgbDMe7ff6D1cP32LXkT8h6yiEIAn4Wldqepwsx6rYK1Rgt3XjxErXaCfJTDnBu676sCtCg1OaCk7MCA4tlE85fflIwjUDEleNPraj0Q3C1VCcRTctX8YCfjGPFobExVATYEzdwjM0OIpYHBqIqdp0O8/saH+OCDQ7RO++oGv7zRwIu3t/Hyi1u4dq2KxnoWucoMhWIW+VIeEQFBWaYtAgACYgbgnj3LFJcE8DR4nsu/1Ri4Kp4JxDXgiiAGP1eQpAsyylPJQBuwy2KHgb6+vzEOmlunfBK7pGQSwzXw8QRwtU2puJA+bxbehGEfD+tHj095ihrebEYCfhl2hqflhyUVzuK09ehwbUdkZzqAy1qZLM8oixv8hwWSEpyCgPfx2MAQzrdhn6zsqQp09UYZjXXKW5oMWmiMIOg7HMUq/HYJ/lDlQvay1mDBxxJME8BH1g3XsN1MsyHm2Ggf4H2YSHbRgC2Xno5nYtzGI84zNgtEiIczDPoT+Ydyb6pVTekgnFur56NYE1IMsccQiDs+bqHdHGA+z6I4JwhItqSzNimjTgCX8YIXuXhGCqBkEdvZnmLran8mek2Q2+ZiiHkkk++c3WymgNvXX8LXfucf4pc//xVEoyymw5gwngDczGiItz94B3/57b/E8ZN93Mlu47PRLdycXMd2/hbW128jU8ij13mK09YDtEa7aM5O0I766EYxxtkIk0IZcSGH/owMjy4m0Qjj4hBxNUZcjBGVDMBl8YrgX2hEsHthkv3cQ3TuEsBV0XMB9hPMHcZTgW/8DpJ0aizkOCiV8THgnuEe6gYisHmG7FpvRlBTlX0Z19bACJPy9t+4B67WhLMDGQdr9hAMmM5QpPSm2ND8mXMmNe+LSYMKPA1+vQI03Fue4HuBgDXVCGbIZKfIss+xMMec6qWFDCbZOcaYyQuQvnVqcmDTwph+iHzdOfIZoFzMo8o9Ud6VZHETwGVhNZKsMxm7iCk+vvAKZSeKGPNS/+a/zUOUbJKYIq60YMhFmEYRBpMYLe7/a5t45bOfQX3rkkBvnptkrvD8I+glUIKxheasxfeMgRk7BRCDMYTkWVUEJ+hAxhPPyYmUHozJSNqV+WRyLpOByzja1k6s5i4qRvB3/OLeyfOUIAMfQ5+6drulc4hnFs8pAr/8GyUnKafIXEVetf2+nluvVgUIi/WiYiyL0CZZqoY3Kp0wd+L8IDjdaYt9JMl/AllspHMmGj+3mtYyGXR7feSLRVy5eR1jMUlNqvvR3gle/ck9PN47PTdU/tQA3KXA1v7nz7/15xcCuOeBU0ENbCVIVwzGeIlsok63p02f4JI1VjkA4CekNUnYl1boUs5gLC3lzZyzlI4vlcXEIisyMNTYoLxayOf/B0YVGYflcmXpMk2O1nKUIOetmIP3k8BCEpcyv80IdCJgSynwuQruJqlbLFdQpWfypWvIl5YBXDYdyFd5PNZ+XK9UBUBLut3zc2N6mmWCOeZwvg/w+OET/OBvf4Qfv/pDZOImKqU2spm29nibTucrFBlQwLNL3VxJs0oCmrgLup2T3titeNjydPudNYRdBI6ExtwQE6yea7o0l4VPzp2V2awzKXWvQ82G98Ji4DGPLpQqZQEgnV5X84AsRgI98nmnAqwAXDsjBTC6ApfiIQdwA2AvWVL/XOHz0XKen1snsYOKFheZfzqb/Hj2sFGaeT/PAjZiEnAMVje6l6kY67y5mNSi/HEBVE4UPuRzwLvgal9L8ZgiKqtAeT2I9Sz7DOavysYANghQiYafg3PP5ggVAMjoXdjU8G/M45j3bF++jM3NTf3bSADGCrX1uGLBpjF1NvMc8n2lukKj3pD3JoF37r307OQeSHDMFG68CZ3tQQRVqU7iZ2/IGxWD2sdUwxTjgP6gr8YZxnud0xb6nZ5i+f3jFj54fKjcTPtwZoZKPkKZLFyChgRw2XhPIJPvVyzhycEh3n+8g/ZkijFzDcXJ/oYW2CVSyqZ2lBU7M8ccgfHGuIfh+FSWHVG2jFxUk13R7Rdf0D4+oaKVmvMJ3FqT7pT2HvyWSg5VY8bI8Gx0v3nebsbCC5DPZesVZIcSkDFw07UaXpvWufs4a+6nakWBVGBnagG1Ug71Qha1UkEAKCWUCewagGh5uakGmC1Fqz/A3UdPcTLOYF5eFwtXsyFV6wlrXwA06wJs9mZToCaO8WpzmSnqhQyurFdQL/L55D+HubVImzTrvcnCYlmGfNbYxrnQ6vTkzSu/WirvnWNPs3pYBgBXjGEx2HmLuZYZp7EpjrZGXNecjwUBuBxXAbqlKkoEcNeqqG+s46Qzw7//WwK4ByjUN/HSnWv43K0GGpkhhqdH6LfbNNWVJ/N41Ec87Cq3Yn5jeRprCEGBw/ZdNbz6mtf+SdayLCRMOUaM+CiDDuf/KJZkf72xhUKphvr6Jl56+XPYunZbbOlhv4Ne+xT3776Nt3/8A14F/u2/+t9Sp6pX2J8FHZwbbQDPAdwLBub5r3/uI/AcwP25D/HzNzhvBD41APcc8HYp2Tnz5ud53q5kaqtg6+oqWQF1zjLgllkFevWPAeAevfEdEMRduppleoJeJulS1EG2kEZKd40KE1v57IYRLoqmaQkgAZtMstPPWgFDFwmOFTIt4OabKGWSzGEA9dL3IAGSVwwyw+ewn1bkNQaMJTfCdjyw1XXz/TxA9sZ8/4TLwFO4hvAcC+JZEDUmbFr+R5K7HvqbyVuQ/XQoVH83UFaSge7FxiDeiooOZqvT2ZIBS7IXjEM9hvKnkl01uc1w/Uo5NIctWRtMZvjJg1387Qf38aQ/wjxfMFkWl58LIE46AZL06MR8H8wmjbKXESqVkiRV69Uyfverv4M//MM/xLVr184m8st3falzOCTw6akU7me4f5J39M+sZJSFATFzmdCxUG5eRhpDAT2LDkMWmbvNJnaePBFwy/FloWhr65K6yAkamaSYB3Ur6z1dNAnXugqK8v9D8Lu6Haw+NhT0w+PCZwz/nwa59FlnTB2e8ZXq8Qj3LFzzecn/6uf5qNPD2hHO/woedBc/4JMBuKufPRRmL3x/sS/Z8EAg10Dc4C/EOyr/xGcNXehylkchZXfzYhol7AB6RKaKDQIacjm919PdHfzoxz/Bv/sPf4Pvff/HiGcRtq7fxPbVG8jkivr/7mCkxJ5+bRvrdbFM6Q93SEbkcIArly+pY/nhe2/jg7d+hMyMTSDWha7PMqJMqzFgmdwVSkV0B/R9YlMCu7Yt6SKrggyGdEcsi5Zi7jj7Nux9ZKZ1ezRYdAAlSHGl1Bds3rl8lMt8qrOX3k/5nOR3jb/KrwDgelEr7LWp5oH0npLs8SsArvleObNB+x4L184OlKQsr2fh4ZmoHfh+at45du8kxSZbG2NoUEa5sXkJZWdusAA87A9UoGCxcDgcy9fR/Awpb1bAfDbC4d5DMV4psCxWJ5POHGX4qpJX+5M/+RP8yT/9px+1hH7mv0/GQ7SOnurcHA77aJ4c4fhw3+5DIS95S8onc3++c+cOtq9cQb8/ws7OjgoSV29cR32tsThxM1kV7Y+P9gWg3L5+BY16E9dv7qJWOVTRZ04qpUtZcemL7Tw2X1ex3+j3lWcxKiegZDzoy89V57MUOwysCv6ZLCzQv5DjrCKfAB1jy82neUwmZXR6Rfz0/VN853sfYPdpF6PBDLVqCZ99+SY+98pV3L69hivbRdQaGeSLU7HirNEhsFtdUtUrLgRvVwHcpT3RIB+XC7QCHK83gLMqzKgoQjnzscYyMCiMpUMfLnpoWbFHLD6rxtq9FlVjwW6wP3oU4HM6yDCqKUEF33DAhVuoAPkAACAASURBVL53P9+TIMuBXrE/3JvL76wAWZ2LvtsFPycP0lws01m1wWeXoBHBWmO4s0+FIJoUfb3woe71ERlRBEmBXrcvVhz3DzJbr27XcGV7E401SouR0WFSwRoCfhP8nc7kKd5jMTAeY8QxpVRzwuQkk9k8ljPah00K3WIS54e4H7FJK7O47zLPMZsH6EFMqUJgRnnuERCPMrpeSnULyEkBuKvnr3tLJDEJQezjo5YklAnglgj8ue+fsTYNwDX5SCu+C7ALfoHu22seq/w8Gcwja1wM4DMZgBK3F5oeoVys44tf+BV84+t/hBevvYJxa4jpkI0j9ImeIDMc4t2HH+Bf/vW/wdMHj/FStIUv4hZuxtdwKbqOzY2XUKo3MOodoNW8h9P+DpqzQ7SiPnpRjGEuwiRfRFwsyBO3O+oinvcxLQ8xb0wxr8wwyU4w4lwfcR/k/pnzm+gArjZAV0ghiCtJY/OsFeuWcpS8L7MZRvEEgxElGMnechUWb+7kOAQ5XVN8sG/z3DOfNO37QYLUJUb5PsbS9Rjed9VgniAVBgfQybSh/HSJDFz61ZN5S6aQ/G+Dz5sBmWLe+r4kFn+QvZbqC1m4BHAnyNBTu0D0IkNTW8TZOXr0eh3FGHHecf2MbSFKrYEALuULi3lZA7DoKbl4WQSYJ2+OUuv6YOFg84XDeJaxx5SxTZBCtTh3ls2JiTyezzCYxvKna/a72rOv37yBz3zpSyjS871UFvO2XKkKCDO5VH72IG8Kga0EErin8fxl4Z9AK4FYA3eHGNNYOkOfxg46nZbiDVvri4Yv3goCBwRzuVce7NFvfaLXUqE7YflafM49lTGUWMEOGHNOhBiauRnzjW6no4ZLNldeu3pNDKGg5GCzZS6GINcR1yM3nWGP0udDk2p35jeBXZ5VPMcYFymWKuQkk8iCbYEy0OUSMrkCplEGu4ctfO8n9/Bw9+jcs/vnCeB+61vfwuuvGwN3NXdIx+4hpz0PwE3yptkcZOAuANwqSiWLEwVZqohtzT8Xfy0DuGwE4JziXCFjUaCPkk07C22fM4Ap/BToSw9bB3BDA2/wWw7zL/gxW8OeqSMoFvfYjnOaEsoqsPNvuaIUpPhNAKy+cQU5zblFcyPnY2B9cz7UKhwDn5eeW8snWDGvx7Cguk8H9z54iDe//z7efv1tRJMWosxTZKNT5ATwhYL82Yr8EgPX6wrLzakOBIZDwQef4ycA1yQmHCi8wDbJe+HTAG76mgiOGYC7uCdhTiW/W2Gs8u+Bhc/7xxiZ5xqBQcrTMmdh7FMkg5Fy9Lo3KQDXfXBD3hVipaAOxOuTmkOQjA6QqKsueI+ojYGUrDmPzHZB8snK9aOFdP9orDXMc4awVfpOpMcl/X6hoSCds9u483Nwr0qJUIntGG6OsiJr5E/ujTf8uSR2sFAI+1h6/QaGeTYqCGwzGw77vn37puJ3rs2Fipu98eoeoN+5jzy9zO/evau1xmYYeolTxYDs3HKpjHKFjRZ1STsby9GkYrU/uDoI89PgZW5NigSjuT+SRVwU45nXxIaa5vEJWicnGHb7sheixG+73bHmznYTs3Efs1EPhcwcNQK4bK6g0oQDxZNMhA8e7+LJ8SkGPj+tGOfkCNW3rObHBjmymnO0KxhnEA+niIcDjCZtxLOh8pRMhv7teWxtb2H72lXMosh8zrnPsyFXbPop+J9mh86A2OWTLa/me6mpiUAuQesh2bpsk/J64KpCgYfyGsewb2qeLpoAjSltewrvM6WS66UCanmLBxqMB0qm3kJVgShbMB9h7RUyItZZ1J1EePvBLrqzEnozA9yTRqTU3qFYibnXZIQZ2aeuysOxZO7aKGSwHQDcmXngKnN3yXPZf7gEtzVQmKS1YhXmCJMY7U5PJ26JksYFNkUun//nnx/cg0zNSSxm5SPGNGccki1Q+cY8fdV854pgPCvy5TpK9SrWL9VRbKzjzff38L0fPsTJIIv1q9exUc2gNj3E1TJQmMU4OTqBLHgYS44Hsj4yuymXVk+p9MnOxBtFJCCtGNWVyETCyeqM4NrhuPQGA/SHY8yjIsqNS4iKVdlZbF+/hVc+90XcevFFFKMZDnaf4D/8m3+JD3/6FlrNA/zVv/3fU/uvZUVnCRrPOHo9k7p+/eZzHO2jhun5338uI/B84v1chvX5i37UCJwL4FpEtPTUFfzy7MuuAjorsOWZCb7y+nrL1VdNybJoWz/7gGV0dOXv5wV1HwfAPf7R93DyxnftavS5lg8UBXZK7lLszwByqKPXOw5TIG9yLWGcAmApHxDzQ/JINEl67O1Dh2XoMnTg2zBKDcoi+VDrVsJkCIU9AZMOdrt4T1L8ScY9GTt28TvswOc40GqJDpX9rGCo6wrX7OOUTpxDF14aY1eCMJvIR4NFF2vmIgPJgBAWG+S44NJxfMPFpVugqO4wsYOCDJDJxVkHp7OLvFPa2MCL4F4FTT6XQE8GWG/Usb5W9zG2vtFQYx6IgfsE33n/HnYGY2SK9CUyWcI0mLgE4M6NBceO+NBdy6IoJZQlH1Qp4au//dv4w3/0h7hx40biqRWm/dn5HabExcdDeH9LvhZlCv2e3iEpv6dQCDSwPFStQzcp5dXGKkoxaGMSE6TCGVwH8PzcNeUf4Fl/SyeKFrQvJ/Qf9bqrAO7q4+WJk/paAmB9Ei2BYhd4AX3Ufpncq5X97tMEcMO6X1zLMz5bAAFW9tOlz695uyikpAsYAkDpaexSudozgr9rSnKZz1bRolSUjJKSjNSX/I/FohJvJekKJ0DEbtJhPMHjJ3t457338cabb+Pp/jGoLDqNihjMjVlar1XRaNTU8EDJUJO97WHY76ljuXWwi/fffAPzcd+kuZwhKD9C96TivC2WSiqMU1aYXbHqVpWnHDtZ7cLlBOhyZpT5YQFL3af0PZL0boTBiDLBlGS2TuzVgkMAbw00NVTHJI/N96bTbKXGyWAMrVHv+vcDZmk/Se/5us4UgMuKBBtCLCm0gqLhYc7AC4wGJ1TLv8bPD3ucS0x74U5CD0rSgFyxgEqtgc3Ll9GgX1K1pjXPzvVut6/CRBwTqGO3toFbXHPxuIfTox2Bk3kyo33D/4UDuIc71iE+GuL05ASnpycolzgXKA85wXDQ1/1lsYZSsMPBSF6Ba2wauLQp0I4MJybJjbUNebMOhl2UCjlcu7yJUukA21cfolzcRyFL/8S8A7g8D81ndBrT49OAV8nh8pud2aMR2qcn8sFVwk+mnYBVkyZnFzwZmwSLw7khT9hMDvE4i2E/i2Yrgw8ftPGdVz/AvcenFOnG9cub+KUv3MGXvngTN29Usb6eQ6UWIV/ke9tZSNlk2ytD+TmwXzUJz2x3SwVX93cOjFsDb4PMHQFCk8czANe8uAh0GnvS3o+XERxcbd0tfGcFHpM153LFy/GDA8csKml+G1NqofawAECt8WoRK1lDg8vPBihL6yCwbx1AVZzgRWlnNRooZgxba1SQcaf52op9S9aesXBZTGJRdDRiY8wEw/4Ug94Y3TbBkRhXrjQkZb25WUa5XFAzQ/B+sxpc8JA3VhMl2KhKQFn6AVUTCMTO5hhRIp2el+5tPZY8rhcXuZaDLKNLUXM8g/+pGgomc8w1P1mwoyeVAbiTUSQp5WlMBQUD5lWgSvnFhQkSpLYXe16EZrOH0xN6p5lvqtiSwUuVexXlcV3tJDCOdK3BJ5ed/FRGUBcJMNGnNHq0LBkor03lEO3vwNbmNfzWb30dX/vqP8RG9RLGzT6mw6EBuJMYueEYP3rwDv7ir/81dh48xB1s4MvRbdyZ38RW9gYub76Cankdcf8QneYDtId7OJke4hQddAjgZoFxroC4WMQoFwnAHU47mJUGwNoMk9JE3rjcC3n/jaFIENH8hlV4p4w8Gybo4ScAxSWPQ6HS/ZMpAUggdzgeSeaShX9Dua3ZQkAJfev9DJZvX2RSguF1jSlOSUOvlkrJMoM4gLquwiN2m/dOhJyF+3SWgCQ9byllPSPgTh9jes+5fLLuk7Nw3f+W94pAuxUyDbzNF7iXUZp9at+FKTJlIFPKyU+4x3N8MEa3P0a3S3DQ/OTI8OX+Wq0UUCnlUeF+XSATmCey+SVn52TgRshSLUDfbqtC1UiuSZdNFgN35rNPQCy98CLMshlJRvbGYzQHfXRGI9y4fQtf+o1fR2NjQ41LlMtnUVQwtQPhArGzGQwHA+zv7ydyxpQqJgjALwJeZC3KomJCBm2Ebrctb3XutwRq2TTGNUOJWv586aWXcPnyZcTjMfaePsXBwYHHJmZXEeQ7GZexSH5ycqL3omIPYxi+zt7envxvK7WaGoQIIlMtg3YVd154QQw2+WbOmI/Q43CogjynFz8XGzloN0Bmk8B4AvncT0TvZjOEMeXZhJbLRWosIZN8OJuicXkb+WpNTKudwyZeffP+xwJwV+P98+Pss+fR2bqBPfPP/uzPlgDcdD5wEYCbVrlJYisHAwfj6VkAV2/uUZaSVcuoz88BHMB1IIMAbjXx68xqjZq6ljUfa5ujKoUD9wEwo20JAdyQ7/D3YgG6vRF/BoAp7YFrLFxjZTF2q9ZrZrPDO5k1SV2ycS9f3kadEsrlSgJS8T1CMwJ/8hNWCGyRpct14d6p2kdcccfOUsrJnuLuT+/jpz96hLdffweFTBfAI+RwqrUazuVz77eaH5fZuUt1BYUKAQxclHoEq4fYdsWyafV9uGesxtRLsYIzSdPPC/Mn3CcOSIgxwrwJ94uMdzbdcb0wT84WbI1y/Zbof+t+mYzHbAqZB2tg4QblDM0FzzNC405I6UL2Zz6grhAi1Q1TJBGELwYngXwD8/lbysmTpUi1CCrpMAdjU9gZKD0FtsmiKnj1Ovi2WLs+lgHQD8xb3ULPq/QZWT+y2suigdTjsVCTUSQYJKNN5cjGx/3ZpTjj6aR8Vyd48cU7uHnzhhpjLE5b1KDO1AO82Z8xKffL9957L1FQYGP65z//+cTzmc8lqMu9nT/ZICHVsWpNjFWpTLhykxEsaP0zlcVQpVxHoVCRdPBQjaLHOD0+NgAxYVFnQalis7WhYtQAveYJO5kQ0YOUMv5sknEFEzLmD1pt3N15itZwpPNeSiQznrveDMcGuWxWMvzlaomHOWZxFpNBBuPBCPGkh9GMCiK83zk/q4u4+cJtNS0xzpRqlLq9MponrMxZnuj5tL9nYhGk/CRE4JqIAnFZPwhsZwn8JHulgZ/pvTY0Ty/2NWMx8z7xb+VcBo1SFpfW6thsUFEiJwUbxTgZNkTR3iGvfFMKE7Q2KzXw4d4pHp+O0JmyWSJrTTepGk2oP4loM43ZxWjeyyI0s81lgno+gytrZVTJwJ3RksniHK4JfW5fOMq/JRdNdj1H1ywfaBfT6XTV4FCu1NQ4Y7Yniz3ovH1QzNsUgGuNPmwYsGZtNgLL4CJR16NKSV4KD1I0W6tjbXsNJ70h/vaN+3hyHKFx5RVs3byJ/ukDtD98FduFCWr5LHrdgUBVWrhMJ0NgOtA6YqNoUEEI90vxiDeDMO/RZ3EJZdUQed5QTp2WIvRL5tBmcqisXcJnvvQruHrrJRw0uzhqdbB9/TpeeeVlNMoFfPDWW/jgzR8jl4nxkzdexf/9z//n5FwNdWPbo8+PEs7+1h74HMD9uOP1/HGf9ghcXKH/tN/p+es9H4HUCBzs75+/TV4AsF64p56z24bA79zJ/QkBXL3vuS908S7/UQCu1ZpXnp8Bjl//Lg7f+FsfpQuYwsrlHAbzYpw9wYExZ4GqhLty3UqDwqHuAnFJ52lIEsNzAvaavtZQAzVs2RJLz4MMTIj1OxV9gmThisyQ4Z0EMayYqUTCPXzoZ5AAfy47yLDRikn2N5MdVftn8t4esfuvAqjg4IZ7RxD8EVtJ/iYmM6fX9S5YJoUsFNtIWsK4+Gz0n8ipSMzPqdegZJxpqFmwlXhOGNirhIAgdBgrXe8UlWIet29ex/Ur297fmgKGMUc/nuGth7v4m/fu40lvgHmBkmkGwKTn1TKwaEwddrfzyzoMYQBuPodKuYS//5u/IQbuzRs3HTBeTI7V+Xoe4HjR5mVJbWqRKIhePNrmoIPgPktDcG1Ps0JF6La0goHJpNp1WKAfgrtnAa7hXS8qqoTX+KQb8bNBXi2Q5CXPAL6BpZQKpkNQb0treR/4KDB69TkCTFJfq6/3UZ/1kzz+4zx2OXmxjvXzrs9rVAkjO3SDcx4vGEAOJGbJYi1ZcVqMdRtz8zjyxM79h8L4y595TvluAhT0wpuqkHB82pGs8lvv3sWHjx8rQaP0F8FX+roEv2QmY2wsGHeaePLhe/jw3Z8gMxkiM5+orsTPRTlP+de6fxuLWNxdVGhn0ik/soKKqQQW+UB1VLuvJMELFkH5mQi+mV/fHN3uMCl+BQA3PXfD/LGik8kTmkegJYW9dkeei/ZFlYYgKWeFdtuf7L6E+abifSr5DOCbgGGCf/LENADXzhbzJBNg4yC9ycyaDBLHNdnLCYqw0BcYuKkGpEw2o8S+ziLG5iXU1zbUXcviD5NSSrCZPKv5GfE9JtMRet1TtE/3kWeiyfETI8SYSuViRZJPH8nA/cjod+UBqbnM8RkP+zjdf2xMo9lM4C2B51K5KOWAZquJVqups47SxSxmNU9O0e/18dnPfVaS4PT0I9OK8299/ZKkNMfjgTxoN9dqKBb2BOBWSnsO4BZTAC6LOgSzYxUtyVAnkm246QyDbg+nh4c4OthDr9PRPLy0dQnVWkVFGUrWG/OW95Zy98a6HfSA1mmMo+MRdna7eP/eAZ4e9VDbvIw7L76AOzc2cOfWJq5eKaNRB4pleqCxYOt0DzKixWr0gMEbFzRPgizyyp5pcYgrYHgjWijgELwlUGFSyQbgmgQbPWKn+mlz2rvsOevdGlz7gcccfH/bdwyUCcW/pfUUWChRkFkMoZp3qofGFcnGLlg4BjAGeb1gj2BzNrBtQiFap5qzSmy9LMBb+Xo5C5KURm5xZNwacEu/qBlGYzIRxhhQGmxAv9tYbAYyIrYubeDqlRrqDTI6WLz3KmlKjiFcZyhGmiyzlGIlN0tAl8zc0ZwytBnJl0r6Tt7jBHcpz0vgwPxLNXfEGDEGjuThQtxDCWjGXSzijqcYD2cYD9mFz/VDiWXTwQv7SvD4tr3LmxVD/KCxjNDtDHFy3MZ4NJUHLv3SEoYty4YeX1JWXcUfNpA4IMhGQEqRC7zVvWRTkDMe5rZPEbhj8w9B6CiTx8svfxHf+OYf4e/9ym8iN44wOu1iNh4LwI2mE+QGY7xx/y38s7/+F3h4/x5uzRv4cvYWPhvdwZX8TVxZfwW14iamgxMMuk/Q7u/iOD7ACTpoRxMBuKNsFuN8HqN8Hp1RD+N5B5N8H7PqGIP8SAAuZZB1fZE5x5rfWgB3JqZuQJ94Z9/an3g/zCZE91kNSBnEsykG4xjdfl/3lvK0BrwYgGtyjS4FKelal8+UDz33fRY3vfDqa0LaMokfp+cHqXxL5UGCt3OINV0icEuwnTLY7kks/1uekypSGvOGKjK8f/wMEeU6s5Q9zCGfZ7ExQqGYkQ9utjxHthphXspiNJ9iQAAznqA7iNHrjTEekJlvKhWU7q5UCijkjfXK/ZbNldIjl9wv5xQLqBEy0hB1G1Gy1sdsnmDjCM9f3gcT5hYIzsIjz/d8TmzRwXSC5rAvJu5X/v5v4uqdO/KM494vqViyyrxAyXyBZxn9Yo+Pj/Dw4UN5zTbqddy6fVtFfoI0BG6Zy3AfVDPTZIxm81S+t4z9L1/eEogrYF8M/on8Hzc3L3nTzkD7KBm43G8Cy5ergZ7qkkv15huycDmv+DpUyOn2epJRDrLM3HvJwCWLLCgjcN4QwB0RUOI68YYaqZVMCECQxa+jSvMBownGvYEK8wSDy8UCptMRuv0BcpUqJmQVr61hGmXVVLJ73MYbP32MJ/sfLaH88QDcEEUuItXzawfAt/7sW4mEcoiZQhyVzpuSuHQpHXKFJo+jOPaD8UTKCRx77t/ywA3BcZKvW2Hdvp5dXWaBvSa5VnYymEKXGiP9fFzNjThfVJQvll0ilLGeAUf8fWhKYgxjKizGhtS+E0AvsvjyeZSrNZSrZJRboR4EOTI5SStvbl3G2uYVgbxinPv2MB7Hajwm0MTdnnNSsb7k+kM3WgAiLHbl/GyfnuKnb76Du+/cxY9eexXFaIBivodspr8kYxrGMuSSFhoFNZLFWKZjX41y2prG4wfdb+UfwSM8HHKLeROAAOXFobEx3DdveLS81/bti8CC5D6l61V+lBsLl1rxtj8TEGODK2NPyueW8nmUcsYgpJ+mmiVTEsp8+5Bv8X2Yt/CnGJ6uphPqIjbjOH8s3lG873G4qXlQOjsrqwx9ZhEJbN8hS5/3l/EK4wVlI1zzLosv2VbmdGIuhnPMGlzD+rH7xie4uoM30+sx6eFXqcWaB60StmgYVIOsKjoGBJkVkzGGgzwx55qpDHAHZh5mjTEEUV955SVsXdq0Bklv5A8s9Yvyfc4f7tXHx8eK97lv0tbk6tVrOD46VvzNWJ/jzDlPmWYyqbnmcvmilAe4DqrlkisOzXRvGfeabHUBuUIRlUZNCka8tla7JSWGXqerxhmya3nGMKetlGinFaHXaWE8HChvZIzW7/ZxfHAgNYVJPMVgFOPR0z2ctNoGMvpaEAuUBISIzU8E8rjmed5xP6DPOW0WeBYNMIr71nCpGht7mrJY39zEpcuXjfXKc0BrMCg2hRjY1pWaJ0Ke4M2aiQy/M1MZA/AxVKFgXsXrCrG+5pkks9m8SBUh5o8GfnOOqj4ZGhlp5cD9ab2Kq5sNbK7V5R8ruWNZIbGRJa/zPsqX1HREEJZrYRbl0ZsX8OCgjcNejBGbuRQ1WCNcmIesLVJFiOOXUW5DRRRTFqJkcjUHbNfL8sClypeerTViKiSB9SzmPK9d9jaQ0owYuFQa6fV0nQRXrcFv0b66uscEKF7MVsYswWs58QZm041LVbOZUWvFJNK5l7MZOV8to7a+hcrGFfzg3ft461EL88qL2Lz2OaxfauD0yes4fuffoRENUVGzyQzzHBnsWfmXUzFsMhlZg48rG1odJYsSJeIJztIiSzEuY1r63YY6qCks8Hn5bEaKAyTm1Ne38Eu/+uu49spnMKIKQaOGy1c3Ec1zKMxneO2vX8X9997Flz7/GfzkB9/D//Q//NfnNkZ9PAB3cXY8B3AX59/zf/1iR+AjS1i/2Mt5/m7/sYzAhQBuGIAzM/OCqfrM3facZCfVmZVgnUuDnkYuPYy84K0/7iUm8Xv6fc4BcHdf+zaevvrt5FGJv4ZFAvYy/jyTsTHmln7Pgprkt5zzkhTQQzK+uNqQnFsAZawVw0MtQUlA1YSda2+vQ1QPdPlkC8m9SGnFBPOas6KcAhk9nm8UQOu05JAV7vjaLFuK0epJjUG2i2TAAImFb2QATsLYpkp9SYprh7wNnMmYuPSbX4oloj6w6hgM0r6h68uCILG+Iva7LVhn5jvLwp/Ls7jUS7qbM2Dqxj5gV/9M3hovvXATN65ftfuXjKnFEpRQfuvhHv763bt41B0AkjAL4j92r0PhIEkeKG3KYkAKwCXbpFgi+y+n4P03fu0r+KM/+iO88MKdM0WAjwOKPmtfIlCmOZh60EWsXs2YxG/XM7Ck2nv+u4TXD5999VGf9PrTIONqAvbJ99+zEsZL17Nik716rZ/k2leLDFaVeXZBZ3nLOfvYZwHI9n6LVwid3OE35wG6qwDu6juGv/NnWuJIhRF5WwbwwwZOiVAoYqTkP5Wip0Gflc5XJWpiFRm7hdKyXMejeIbhaIbBcILTVgs7ewfY2dtHs9tDpz+SrDLBC4KsTOTGvQ52H3yARx++j+xsLABXebwagc2/xRgWxiBjgkMJQhbB+RosgDIRZ/JMJi4LLUwgue+SLdf3rnn5wWVzGPRjHB6eYAqyjktJUW11ntp+RjoQu5bNA5cSX3zvbqu9BOAae8F7XhzATVc/LpqDwQM3XLtJoLs3JAs+yf2yfdFALCu06G9h/niBWkyNvPlMcciUi+ZY/MmhVKGXzgbWNi4ZEzXKode3wke/T7lPS3xZZBmOemg3DzEd95QAq4PcQX0WZCihzGT2PAD3bP/Wzx4CjwZdHOzcUwGbQPzh0YEA+7W1urq69/f3cHJ6ot+xY10ehM225vj1G9fFfOjKmzY2KbV6XYyrTrelx1/duoRC8Sm2rzxEqfBEAG4mJ7Q0YbEQwBWLezKzuSUUwtiEbOjpnjax8/AhDg/2dQ5cu34F5UrROvLJ3BAgRKnFnEC1XjOL4/0Yx0c9NNs9nHa6GE7G2Ny+jBdeeQHXb17FxloR1QqbE8hgn5scpoNHBiixUGInuOP9PvkWazbsZVo7EvDg2g8+t5SJtWKiydhRoWEs9hgBA8YJ+rez35PitDdxWNd6audx8DLsLwJwUzLOafnEMI8d6U2xhUMR2SABGUYExi1jF28IC8XdANz6ie0Qdug2t3BIksgegxjr1mMU/i2m9DCZ0GP5GhNoZyF0PJpj0GfjhwG4BJMIZm1vN3B5ew2bG2RmmFdXJEsLj+2SvZwFNwfeWLB1RglDGfuea63xO54DI4J9klRml7v9m/sjv8lCDL10HpgkRXc1kQmwM68yslnphUv/2343Rq9LT7A5ijljCBu7XlROZ1KEAiyBHjYXhFiMPrpTHB830esM5FGa+P2R6ScmrsnucSkY29rizISBG5p9PGrh39TEQOlwgfvOup4BtfIGfvUrX8U3/tE/xp0XP4PJSQ/xcVvzkHM8P54AoxF+dP9t/F///i/wwf27uJqp45dzt/Hl3Eu4nbmJa2ufRbmyjXhwikFvF53uI5yO93GKHtrZKYYRMMoAo0JOAG43JjO2i0l+gLhEAHeIQWYoocEAkhM4tPNzAewYwMA4YWZ85wAAIABJREFU3SSTdda6bDbnwULInJ5x9B+boT8aoUfpQzKhzdwjaSiQX7rOKq5oqkJ406XnAgbWui+kr/qw6kLzjjVVOBuEzU5TA3DJnDYAFyjQX849iSV1qHvH89vumQG45lUsv0X60+Wzkjym1GGlkkehHCFbySCq0bA9KwYuPyOL0Jqv/HyU844J6nPfykmJwGq5c53pAhNjSjhOtJ9KlYCtAR6mzsgaiiOd28MhfcO57jkAxsBVOwMbGQgQkMGTy8mHt0vpxEIOX/vmN5EtVyRty6K9mPHyjeRz6IFL1k+M5ukxjg4PxcAlgEtQb3v7imKJccx9zxiU9k0PuI4Yu7xXNcosV8pW/P3/2HvPJlvT6zpsnZxD59t9w+QEzACDQIIJVJkWRSSKZJXlcpmS5ZJIidQ3ffC/cfmDyqFIq8qUyyyToCgQDCAwxAwwwOS5sW/ndHJOrrX287znPadPd98BMGS5cBvV6Lnd57znDU/Ye6+91pKNClmVZK1XzGud8pvxuBp5+NpavS7LCBbBeR8I4BKQoX0J54NfY/lZBNkIRjBnIdjIY/NzuP+wCUkFVV2PNdKIyd0n24oS/1zPWLCGeTLGo0jR/3gwRqQ7QLfZ0hrPYr+eTYx+iSNEM1kM2MyZTCpGQzyJameANz/YxcMDYwnPf33rW2yCfvS4+NLcZu6Pv+c8cBflDcGeFkjjztcSbKwZ29Ak2gkM+Ca+RQCuNWuHtSQuz1Don0lmt+SQ2fRgnU3BuurP28fhJrlNiw82E1hh3IO3Yflsr7bg8zyBeozrJGlJMCepGC6Vocct/dLjYqlRfZygQnlpBaXldamtkMlr+wWkAMLrJ8hCMIGAE301zXPd7wVhIWp6qQOnh6d45803ce+DH+KNb/85IuOWWHT0hWS85f17GUfo8p20rlc203WEYoSZ3MoxOMN5jvKVmSbcUHwbzntDx/RxxQxz1wot7lhTAHf++NbUNLVo8h/BvZsxm/lxEqiydYwAeqfTQr/bRYoxMBlq2v+mDFw1zYdsjDwTm89jqnARyr987iUQxccmjO2dH7kHfqT77sBNZ3Wh2E02FwRx2ZRrqhhZNhh4UDIek+JHo9dX05hqSfSPFThrTfJB3YsNddzDLLAK5Y4WWtoQD48TV3ciaOauQ0xjgqOUxWWjEJttvBWYA3C5xxiYPdA1s4by0osvoFQ2uVY1Nrkc1dcjLsqf+DrGr74pma9rt6geUtV1+fvOdZQALoF0KaU470+phHBvEBN2IquTfpdxO8Es88rN5nNS8qE9y9r6quZht9vD2ckJ6qenWte5FlC9gTLmmWzaAE3mDI6VTxWF0+MT1M4qODo6xv3797B/cIhuj01aVlljLMUcM8lmaq7fLrYfSsyGwH0MI0cXlRUbY0bGrIwxI9yn01heWZHUNseFjztNosM3Zrg55RohfSxOsJksU9/Yzd/7mMLG9ASjHqW6ycj1kssRlB27mXst9y6CnNwnZedEqebRCOlkCpu8dytlJKLc962Bi01UvMZiLqumokazjXpngGI+x/BCAGSn10cPCdR7E+ydNVChNQjok2yRg9YY1h0ibJqjzc9EjaUG4Co6QXQyQDo6xmoujVI6jphbrxS/q/nH5qN53tq+wT2SY8lGL9QkxXWUgDWVn4xt7CBkd2/n8xABzYrLuH7b/FYDmRpnIhbSUC0FbOZJIE5WbyKBRDKFdD6LDHPA0iYOKhG8cXsfx6MsEssvIVe8iVIxjv7x62jc+SsspcdYW11TY3a+WFbjgWIn+agPUW80NCc4T9hcyTyYY7WQz2sP6Y+BOpsf8nn06PPdpMoQrUT66LSaGPbbyFDpbBLDqDfWPrN+6wlk11fx7KufwBPP31T82qo08YPX3tL+8NJLT+O9H7yFf/mbry4EcG1vuGyfnf3jYwD38pjk8V8/vjvwo1evPr5zenzkn4I7cCWAu+geLGDPXq13MIdA+CU7CMYXfNA5cPX8NFl0Kpcu+eeRjHMvv/uX/xl3//LP3F7rAnhHZ/SdxAq6XJGFgViQULG7zHkHLO4e9tLLUxaVyQe7I0iayBfhw3I3jvkqPy33e0m3uQ4tsnZ0CBZGXNFo5IofTjLX91ZapO14FY5FbPo1VvSnlIoAU/ltWYY3lSR08bwKvf6vnuwZMSmu4I76e+clkskw8YVXD1S77j8BvMZeY/Bufm8G4Josq5OVczJOBvo7BsLQkgNet3WVhopV7lzsnKyAGI+MkUnE8IQYuGvy6TMA1594BN3xBG892MdfvPMhthttSSgrUQ4KdfZan/B5MJ5FbXriMNBXYYc+JSkGXHEFqZ//7GfxlS9/GU8/88xcccOzXx694HEOhPwIAG5wP9y4Y1J2FQjpZRR1J+cm3kcBQBcvKT/uFnixB23wVC+4tYvOPfy7q67NODKznz8DTs9d8ELA9Yq9ZhbAnbtX+uPsxc0UReY6zH3xYP48fPFAzB9feHbSb0En+Iwkt1/Ewxl+sJLZ3AgVSuw/NWvNF1CyPDED1FodtLp9NLt9HFdq2D08weHxqZiTg24Xg24bBzvbOHh4H1Gyb8cDzXfzESUbhwVK6yjmp5A9yq5kTupMmiwf85EziTHnZxSldNRIzOA2ZSyp6Uwpz9EE7dYAp5W6EmIWsryMnZdR9nNf98zru0qKyQBcSvY26w116dqXpdrnAdzZcbNwLNo7VUz10ua6kw6VCwAxt04LxBKDcAGAy0QxZqwOY2BY4k1mMoveiXQa2UIBhVIZxdKyvHxYqGCCV6810B+YWgKfbb1xhmrlABjRh9IDuCahzQJ1Jk0G7nkAdyF4+0jTf8okDU+XVqOK+7ffQqlUNFnLRl1Mp2Ihr4SUAC59yfJ5AspR9Hp9HB+dBn6GPBa79PmMKaOWzmbR6rTQ6bWwXF7GSrmMSOQh1tbuIiUAl4XvLCKUOXagiPwtyURlcT6RVFGHxRM1YfUG6DSaONzZxdnxsZgZS0tlbWvDcQ+R2ERSVONRCq1WBNWTAU72Rzg7ImtiiHgqgmwhjpWNArZurWFptYBEOo5EyiQuWajn2BDw5eW1fUOSQFST9dbW5Qpv1ixmxUAVVb26hpNNE0A78f5jZNeS6UaPWzJuCfo5fzKCAW4/8PfC7w/ak30Dm+skkvSiA0it7yWqmMHPp/Bz9euR5oSLV6YNCp516JRDyEqRnKwVLG1eGt9DrDwfvwVSf9ZFToDNyyXz1qi5TGroPG5EbIgB2Z5kSVOOtE/QaIRuZywAt9c15nSxmMH6tQI2rhWQyTqLAMlDR82/09lw2F5h66BfsSX/7pranIqpKRbQI9U1slCkkcBhn3OacRqtJ1jgNKU+901GrrFcgsKcLzAJpXbSz32e+wCNelc/2fiQp6SmpOQ5ZsWl1x1TLKoP4PAhq8G8s8U6HUVRqzZQPathRGYEfbucjDLL2gJ0WXSUFGPQT2hKCWJ3GiPX4E8yPk2GX/VoKsmwmKx4MoHN9Vv44j/6En7uv/41LK+uYnhYwfCoqqIsx3K6y+JiH6+99zr+4L/8Ee48vIu1eBEvJ2/h84ln8dRgC5vFF5BZuolep452YxfNxj3U+wcCcGuRETqRMXFBAbj9ZBytYR/dQQvDeA+D1ADdVBedGAFca55RTKr54yNrB9T4seYIo8ZIYvjI/yMVxmJf3lvKKPMyeUSBuCxGEuRU7G2C/CMXA4tZQ2k/Pkih8k5CPzSmOGb5Pv/l93gPNGokui4B8ofTkZgAXNrW0q+RMtgGBhnwL99bFS1pn0JZYRYWqZZhW1tCIC4Lw3FkMnGksgnEczFM0hPJF49iE6mky8+bH24OLybp7eIMuzfW9SqA2A1oNlaqCG2QrI0h3hcy4ntRY8F36R1OYILItbFEBGrx/NXIFeNJYhSLYJCIYGnrGp5+4Xl0h2T10G836ZiC6mjU/kf2Ihukzk6O0WpRIrkbSCCzAC7gS8CsFV95b7necP1njEGGLl/T7/fQ6XS1r7Bon81lxZ798MMPVRzNZzJi6TI2oXw/vRq5xvD1HNe8Z8lUUv/2x+e+zcGkAni3I5CVx+J5UM55f39fsTnPgco/xtZkcXmAfruDDovnzbb2Ze6XLKTG6YHd6SNGhl6Pkp1mTT6JEjhJI5ZMoT0Zocdnk0jhpFpDKpNFexjB995/eKGE8re+9TdXRLUf7c/hEIEA7hvf+97MAXzsdBEr76K8g6/nOGKjGmcmAdxMJu1iahfbPgKAGzQdgWBpCgXKsZLF6r1MQwCu3yM9CMLnZ17ItPnwzFiL9/h7A60sn/d7t5JZMRWZ71rzARmhyUzWmKEEbx2Iy3UmXyhhaXkZueIyMjmCy3ZcngPjJi/zLSA4nrS4l+PN778hYM5sI4CjnSO89b3Xcff9N/CD17+JyLiNhIiarlHSgWGSfjUam6slWAPH/L4fBnDn8xN/fz3Q4f8efs+i3Ga+MSz8nPzuEz7W+XHi/FDDKgbOakCSusz1KXOtGCyGXq+tfCQZoZdnCglZZNk65p97OH/gf3uw3p/rTJzjkr8IpU+1L0xrKImkNZ7wy8c+ZNh7Gy8x/2mdQIlmAniJBAqZNArplBj2bNycxGLojCY4aTRRaXVBS3adqwIiAs+2diseYG3Jxbzazpx9g12Y/VsbuFP/4DqqfCAamWmkdYUepypkILi3+eFtlvWJU4Gq1atqBnjiiVual9x/CER7UkD4nj7KisLjcp3sddgWNwXTuUbzO9grNe5d0xOtHJgXtrtotTpqHhKhwL2fFlmFYh6rq8u4trmBGze2BIIxmGRzMNUa4mz8lKVWJmie8JUDi3tIbx5r7FAh6OH2Nt577z3cubeN45MzxaBUOeGzWyrkUcrnkGaTkjxt+zir11FpNrXvsumGqbD2J54740bW1MjclexyzpT3XIxnzZQGUAeArc8RHBOXQB9jfz9GzQvY1x+tJkQnYB1XxBbz12UDNdcxqkNwX6IqBX9HNi5BQzZJEewuFYvIZVIYD2knwzyjr1iFMuQry0tYKpXUaHN4UkUpl8PaUhGJ6Fjs6nEkjkkyg+NaC9uVHloDgtk8G6K8ETWOexBX7HP1FUj3RU2q0UkfqcgYS5kEytkUEs4KyXKbqZqS1Rn5SxcjufvLayeAy9ySzFWyoxlYBFF+ECO6iWIC4mY44hi32r9cg4rGAv9JMRfFYdwXDMSNsdEnk5X3bbKQQyy9gR+8d4J7px308tcQLz+HVHYdxewEifY7GO2/jjQ6yKqxJ4d8oaxGtI1rW0ik0k5m3xjSrF0cHZ7i6PhEQHSpWML65gYyxTxqzaaY5tliGtV6V3LMbExg4zpB3NrxCVpHFaDVR4wx2miEZD6LW88/jWc/9QIm6QRO949QO67ihRefw+YTK/jOd7+Pf/bFpy8EcP0ydH5ez9e7gOvXH3vgPsr69/g1P/k78Ejlq5/8xz4+4k/7HfiRAFyLmGZv3eWtMrMAgwcNrSrngvgFT+IKAPejgrcLN4MF5/3BN/4U73/jT4MTsvxltsjI7UMdVvJL89LCBlSajK+T2XBlOh/oCQgJFXxcW6pj3DpJIO3j4RLfFDQNZI4dr0YMWAYTlErSfQ0xbry3kZdKdlcxZfCpJGK/VQed1ebYzaeA2vvCOakfS5R0F4NAT5137t54tk2YjBjulpWkpyMB6/gelA0kjdiBz2KXFb6nna/u3jtpoOBZAK7bz73WhQG+w9XePztO+S8CuNlkAje31rG5tiqJFvOj8zAY5QojeGv7AN94633crzcRSTHZdUCyT6hc8ht8jmM+dwTgWnc+hwgBXBbaWSj97KufwVe/+lU8//zz5wa8jbNHB3Dtebsvvc2nWe46vHK0PeY56Hn+4y8HcO3IF29TV4Gc85/2UV9/9Tr9owO4ti5M77s/t8tA3Cl72RfjLwZw/bn7u7eoMHH5U58+14X3wXe1X3CTPJv+3BMPsWV5Tj5h9sCJfz0LiZobbp6eGwVKcIyxY2BL6BVOikkVQQdcjMYDdb0yIZY6gOSVRxjQs2kyAf3IKNtXqdexf3CsbuSzk1PsPLiH7Xt30Gs3MB5aIdv7NAuwpOyi4YvqNCYTUrK5TgrIn5Zfn7kedQcDdZSSxUYvHoLJYr0NJuh0hipW8P0snIa9IcNJrgqGDiRjoYK+Pa1mU8XSsITyjw/gWlGMPrgCx1kYCj0XrR6SlCbwRvlkA7OCdVtJp0komyS0eauJbSWlvbjkwKyITflX160bS6DZaqNSqcmHU8lrJIJ64xSnJ3sYD9qIYQj2g1P2lF/GwD0P4C7cs6/cyC+PNRo1+rB9T96CAvEGA0l68tpYgD89PdagWCqXNALr9Qbu3rmnYoL3M+TYpxwlf0cGVm/QQzzJwsGKZEWHvXtYXb+NTHpf/47GKSU+BXBVJHCSppaQkzFGv/UJJuyAb7VwdnSERqUiYCudyphARnTIOquUJVqNCA73BzjY7aBeZeEroaLQ2kYJq9eKWF7PI1tIIpoY69zYRW9xhjUtiZlnlbdp/KCFhYVft767BodFAC6LbUzGxdgSgMt5QKaZ87clo90DuM7fi9fq54XfgVzPucaBjwW05jmpWckD6rREyXdQ4fnFy0BYk9V1PWdqljBWifPGNZKzA2wdo8A1LphsvME/AYDrGPA2V4wlaRLM7t889pBgPAEm/hyJudLtsNt8jG5npHWh1+H6xbUlibW1Aja3yiiVU4hEubYNjbhCSVcPUAfNK34VdDiok8rlRciLSgC3sYIJ4LYJuvT6UgKgzCEl3/qMy7gGOBBXrEM187lr4RlwPfQgvm6Qk8qjRPPAVAe6XTau2frIMTmghKrYjARq6e3qZHopm04Al9UkQx8lbcvqEpkoZLN3mz0Me2ysYXzFQp754RIQ5LFdbcqaBRSPej9vG7NR+pxG2VRijXhigrPgOCEbLI+XXnoV/9Wv/VO8/HO/IHbYaPcUo4MzefpybGXI6sQA/+X1v8R//Mb/je2DbazGC/hE4iY+F38GT/Y2cK3wPIobz6kw2Ko+RLN+D/XeHs5GdVQjA3QjEwxjQJfM0WQS7VEfnUETw1gPg+RQAG471sGAz9fFW3Y5Nn4sXnBrs/OddZmBDW76IDpTaLJ7JIFMCxAXE1NOuTsaCcSlzYDAeckpR8gREag/cgDutB7o/W1D6j1O+jKIO5xvpiR45Xk/EM2b/LsM5R0JkcsD156Vb1IS20QKGgThnZwyC5ZxXiv3XjaexJCIRwTiplIxpLNJJHJxDKIDDKgSYcPIfL+5PjEOJeY+tH3KGg4MwPAebwQfPLOI8bB83yW3wTFBQGKMXocA0kQNLpTwFgN9zAK03S/Nd4K4lBVNJYBkHMliDk+89Dyi6ZQayMhiGQ9GGr+tdkevzxWLKC6V1dDU67RU1JTaRLerb0kLZkzmlkwt3iv/GhapVZxOJPQeAmL85mu4z3B/IVD2wQcfCCigLGexaEAa2Y9k+fJYAvLYUKV9ORYAbTyW9n0y8NlA0+f5mK0Fv8jAZTGbfxN7ppAXy5ZfjEXqlaqAgfpZRee5tbkpptGw2UaMAG5vKPA8lUnpnjEuItCSyufRZ1E+lcKYahXtjprcKq0+3vxgBw8vkFD+OAHc3/3df4Pvvv76ufwuvIt4dpi/ZxflEPw713faRDAWosTqjwLgTr1LI5LmZixBD815ADc8L7UsyNvQx5lk4TpmLNfPBEFZk9b1+2uwp3JflLe2AbiM3bg2xpOMfTOKQSZRMu04B2NSVCmV6ftcEgDAxgEvz8xxSdlXXgPBWzFwk5R9JYLg6wOh7HQSkRT/wfY+fvjGa3j/7dfw4TuvIREZiNnvVcs4j5j3SuElsDcyJq5ZSfn1c5oBeUD2IgA3XFOw2GDqdxnc69Dv50HhMKBrgYit2f5Y/vn435mdwCyIy8/xzRxq+jJo2sXfPYFtKa4nqbQ8vQng+g7xcF5p9SLzOQ4D0z6/8MC9nbOL970iUpT5QFLrEV/P+U9GZ79HD1Rbt7TXcg6nUshSgSYVR5rPhM0htGOh/G48gVEsgc5ghEqrh2qra+oLrF+wAYuSsC7/UfMm1WLiZKUyj3DqSq6Jz9e9ZLkl1i/BOCrMRKRms7KyrGZ2xm+KI6L02k5ac5OFRiAovb6xZfdyOMC777yj13M9m3oiT8fk4nm9uFbhrbcI4HY7vSB/5Lq+urqKQrEY/E5xvADamGwzGu0umu0uulQhEts4RmFbUwuhbUwUyGYSYpFurC9jqVREsVRAMpOxuUYJW/q2hsB/DjvGdD5ntnoa509UICYbe/YPj7C9/RA729toVquIT8bIxmOSxM1wfXD+we1+D3cfPsRZqyXGJGXuacmguRc0bNp4Y3MJ82PfBDa1M3FkC69q4/J3axK2MSUpbFcvmNYKbP5I3pl7o/MMdgmqVB/4RdZwLptDsVS0ex2P4/TsDIdHh2p2srjC9ZoyxxiNFH/QvqBINigiaNTaiI/HePLGBgppWs00FX9F2WjUH2G7PsB+pY0BpX+dv6yxk3mfrfWOTZXqT9CcZZxJzu4QxVQcS/mMgGHeM8GsGmqOce6Y9LpWxkKcC26esHmXc5Dgra3ZVhuyL18n9bUcl5ewbusbYOfqiVryKQimBjqLj6gslmAzeq6AdKGIRHkFe8cTvHu7jsowDixvIVF6Gsn0MoqZAXKD24jX3kFi2NIZSMWFdieUq15Zxc1bT2Fp/QYmMdtzVtdWUSzm8cH793F6VtN7SkslFJaLSGbTKCyXUFzJodbqo9fnmsM4xCzsxt0e9t67i9bBCcqJFBonJ2oyS2WSKKyUMYxP0D6pYq1Qwqc+8wqGyTHe3b6D3/6Nzwf3aH4Nnq7F87P8PGHh+vWbj3G0i4Kcx7//WO/A44H3sd7exwe/6A78SADuooLrlQDuTJNNsKX9gwO4tmPM3J4Pv/ln+OAvvh78LgBeAh0Z+5MHcVTA9/EnAVUlZF56Z+ppaIG7FS2ttBhKjFxhUkU310AfJCpGN7XipZKFWUchBc0ql+livHOsiiX6JMrh2J8seJkDNlUoUJe/dVhaz6QBuL7QaR2dPkhzzFMXeFh44u6jA3gNm3fdjSJUWHFV/BAWSz1nMSi+2jWxeGfChq6bMwAOnY+nbpnvmqQf3SAAez3E6EGJ8EPVndf9p4TQBJl4DFsbq9hcXzU/Dc820SUTwI3i3Z0DfOOH7+NOpSEPXEuwZlm30yTPjs1/M3ljkZnJDQEmFlHIkGJQ++qnP42vfe1reOmll+ymhYbebMAXDKlLFq/wtuH/2/10PzyseAUEOO02v2AnsveHgbnZ09JfrgRizoOkP7mVeR7Anb2QRZcV/t18sWAGq55HV90YnDn3OQnl8wD19O6dXyqdJNXMAaeBv02ti0IESyxmBtLsiS1oCZiuSV46PGDfOg9JrSOhjvtAWtnLZjlsJDircDOBawbxoK7OXwV/O7Gxky2yYr6Nc3WKC9ixFhQWt3sDegP2UK01cXZ6hp3tB7hz+0Ps7+7g7PQYnXZTxQH5KHIdcR3BkuFkEplyhTDXEWyEBSvE2Po2lqQTC+Vc2lg8lacewZsxJQktsSYLQZ5ILDKHPGp9YcgA3JFJQsZjSCUTaNRr8p6T/KUu3TFwvaJYMFfOy2OfnxN8N2UrrQnEGofMh5FyZXZ/7YEYU8d8xnl99Mm0ZiBbT1nU8528BA0DtYKoSfYRFKR3IEHcXL6kol82V1ARsN5oodGiT9pIheN2u4bTo10MenUkJEPFfNOehTxwwwDu7/xrW9PnL246gK5YCvwGOz8ZgU67gYPtD5DL5yWFXK9V5Q3F9bbdaaHZbAhoYwGIha16tYbjo2Nsbm6qsMWkW4l3Oq3CNvep3rAvmbON9Q0BG93ubayt3UE2e6SO8GgiZT6LXpbUPwdfCJRZGAsD9BscYNTrSEqtWa1hLL9b8t3MA2yMGLqdCQ72m9jbaaHdjCCby2P92qq8g8orBeRLaSQyEYG30QSLcla09XuahRa2Duhp+2fu1gaNeAeeiVfpmjGsMEgGqClqENySXDLBFfqtDugj7Vi3lDQlwEt5MwfSB+CtlzsM/eRrHO/OCqTOR0mfpfZy88ANN8f5YnswtxyDIzzXfOe/MW1t7rryaeC5JgZj0HDmAFy3VHoSsrdyMACXj4tFx7G8nvs9NnUYkDtl3U7QaQ3FuuV1F0s5bG5SNq+AdJpS5j2Mx+TI8nQYK5CF7RnG7jPcgueBPa1DkrpzbFeeg75ZvCQI1JM6AH1xWdnifetTPlmEwwjGoqs6fqJcNQzIN9ldx1jUhzmvYTGMXWOH98rm7whU98g2Bvpd/pvjl+wik12ejBxDw0tee8k9Sj33Bug1emhWWpJUi0diYnNStlksXI5T/4ScBIFk22OOnesYW9EI1yPPCHdeeZMYlpfW8fO/9Cv45S/9Om6+9AlE6EX84BBjgrgEcDFBdhTBJDHCn/ztn+E/ffOPsXO0g6VoDi/ENvHpyBO41V/HZuZZLG++pPW8cbaDeu0+Gt1dVEdVVNETA7cf9QBuAp3xEN1BA4NoD/3UAJ2kA3C1fzH+98C5jUPLB6bZguxanRehSvyMG4SB22sUsVDykAoSapiYYED7jvEIrU5P3rgUiCZ3ayi2uDUKzSiluKZLr26heRUCcD0wRPCQc4iNRX0WSscTMcQon0tzkDiBd2URBiZJxk/sWz6jiFhk3GcNbPD+iYxxyZolyZWF+JikLmNpShgOMOTcdfTdBGNh5yUXJVN2MBFbZeBABjUj+fRowkZOaxKKkgWaTDg2KUEj+k330W1bTKRmqz4Lysa+lRS60ZM1FyhzGEsngVQChbVlbD37FJK5DFK5rBhRtUoVezu7aDRaKJTLWFlfR5ryjASuOM8oV9xuS5q4VqvZvC+atykZigL/ul399J6lHtihRCQL8PzJfYbfHtjlPpNOxlEulwXs8jMODg4hAl+xAAAgAElEQVTEos3myJLJC7ilnL+YXID+dnZ2JpCGMQDZzxxKAm6o/BCP6/g8T/4U2yln8soEbo8Pj+TBToBnqVzGja0txEYDdKt1SSjH+kPJLCfTSUSScTQJBE2AwvIK0qWi5JMp3U6m+MnxKfZPanhv+xRHVTJXz399nADuv/gf/iVee+01iynmm3RdfjgP9PnXhgFdi/sj1sA3GCiuIXhLENc3Q1mQyl1qsYSyzx28zDWfA59pvlgwdmSIgRtWcOL7gmYJB8YZcMoZaV9hxRftubJamMawnm3OuC7pZI/jiTRSaVMIYesWG0TItKJ8Zi5PQCknsJeMOI5jfgYBXD9WE4kUcrmC2MM8f5Nsn9rz+By41x5gb3sH77z5Ot7+/l/jwe03kYqNENMewdjUGiwNvLWcnXEZ/5sxh/llLgZwtYXO2bGEQU3/d3+f/GvDzzwMBIcB2nkA15q3FgO4ahwLgbdhgJjznHOT98kUM3paC3o9MtO6SMdiYuBq3ZvL0cLnKQ9YJ8U8f82+xsQ8hQ2uivB4LPdMCAqWyiX7/WAkFqDkktngwdyI55DLaU0h4zabSSGfpacrVYlMTSBKAJWAUyyJaquD7Z095VWMn5lLJag448gKfGD0w7Sal6ntyKvb7Q0+t9LdVC5iyi1sZMznswJw+Z7BsGcyzRz3Tmrb6jbWyLB5/QnlamxE/d73vqdGTOZ0vK9sZOHn+UaaRWuAjYvZqgfHGo9HZYTDwyPFKrwGNq6mkik1gJKl6Meq7X9RA2+bXdRaPTGVCQrynvF9ilkIHqobcIDIeIhMKoKN1TKKed7fGGLJpO5/sVSSCpsa5giiSzI9Jcsev0aoOZFS9y6m5RMfjIbWQNRso0MlpLMTnO7voXZyIslibrG0N2Bj7nG1itvbD9ElgMsxac4ZAn25f/tckCpDVIRgvueZG4zFLQ72Tb9TtryNS2vw9PF3uGYQzEfXkOWl3inlz73f5KfHTLKVm3BNSGXSyOTzisfYMEsFBPpHc38Ss9cF6mTzMwaQMgHj/e6QkhK4wfrdShl5gbgt8xpHFLVJCvcPK6g2uxiwUY7S/87CyUgS0xDK7NgYfw8RmwyRTUaxXMgiLW94a4BgfOMjtsASJmCfO9WYSFSNcZo3BNWZRweuGr65z6TYjQjCQ7v9xBOEXH0yaNbRPkYiiI/JOJZSSOaLSBXKSOfLqI5TeOd2HceVOMaZIpJrW4jmriORyKOc6SM/votk4wPERwyYTGhJllOSyo8ik81h9dpNLK1sSDmqWCrjueeew3gSw/7+Cc7OasoDCd5mS0Ws3dhAaSWHRmeIwdjmJxnpsnHpDzFstNHYP0S3UkFiPELl6AD9Xkc3kOvP8KyOrUIRzzz9BI4ax2hO2vgf/92vB/vdRTDCoprZfMTxWEJ5YRj2+Jd/D3fgours38NHP/6In+Y78JEA3MsAmotW3rmRPcWszg95f/jgUPPHPJeoffQn9yg4852/+nPccRLK2kw9fcDDJN4XJFS0nZ771BdiUQLpaqsBZmwgpwNMVdh0yaI/tgMFfYAkRpXV4zzv1YEK05DVF019KUNgjCPgBEBcEDRYAhwAuM5TTsmSZ+c6sEOSMZY7BIyY2WfmvYYcI9ZL54UYvNaH56TfXIIWlmIJg5rWlemk09yj9gmMJVIG/BiwPA2SjMXh5Tan3jM8Eq+KolOpWBSb6yvYXFszqUtXQDVAJKoOxg/2DvGNH7yPD09rGCXIuJqV8Awnc/Z8rLg26PUVgHrvFHaqMilgUPepl1/GV7/2VXzy5U+6pNh7yYShd/csH2lXCL/I/feF7zsPfvgZpDsdml8unQ0mmA55Ccl1+qQWzEnPLH6k67l4Ti+cT35chCa2XYZno110vBn49hIA1BoTLPFxDQzWnXDhly0Z4Rd4AcDp87FTtH9b8cAXEPxh5wHc2Wc3vdwFz3TOO2o6N/RprgnBNYM4/1pL2ua72X2XqgOGXFKpi3deLd5HbLZw4nyT/G0KLs8zdP0vHKIiPNJJnvo1IZBBZXF7LIkleQSdnODwYB+7uzs4PNzH6dExmrWqipuSQSZD1ElPyjfQd9iyeOS8aXiufXn5+Gu2ZhX5JEl+zMCcHhkpIZlEL203fWY255WYSlKffkoxpFNJNGo1S0QdQM1OaLHkxNQ09QGXr82wv8ODysaR896hGBT96pIGuvqi4nQtNRDXA7i2T5iEsp6tPs8AXBblrOud8nieWTAx6Uxmq2I8xeWjli+WUC6vIJ0rSD651mgJyOVXv9tG5XQPveYZ4mACPDE5XBb9QwDu7/7O78gHd7ZbZdH0uWKBuGD56vfaqB5t64AHR4c4OzvFUnlJ3oKU/RqQrU3frjGL23WcnBwjEY3j5s2bSmTJfKJUN/0GyYySd1w8gkIhh3yuKP/AZv09PPPMKQqFE4EZ0WQikBqdLpLTQqCxIqXFC4z6GPU7aFeraNUa6HXMKzcaoXxnHt12Evu7Dezvn2E8iWJlbRk3ntzCxtYKcsUMYgl2l0cQIcoSk5atYyp6awFr2pqCt9653nvQeuTSxqoA23Bnvcawl0k2ti1BWwMGTDZZGqXsVHcd7GRUmAS3Wx/dT1t5bS8zrFIoYgDgOrGSKYDrfHH9nAqvI8YgddwWt06ZPLj36HWsVUdgsLhoKh/sAVwvcTtlS7p1TYxGAzPJtuUlit3XI5g5FFN1KCa+ecb2WLQYjJDOJLFxrYytG0solehZSDYupeXMH0xFdbJVaWBFZqkrdE5jDLfOevk6B2oK8JsBcHkufXR7fc09AnwqUkUi6JGtyQYN588nvqtt4g7ANXaLxSgOvPWxVLDeOulm17RDT8NBP4Juk9c/xqg/EXhrcoX0pY1ZIxFBdyl6EJi1Is64O0HttIFmrSFEPU4okMABAcFAgtFiVxbBxPh3jY4C6qwDwcaK2DksirJwlcRTTzyHX/3qb+Jn//E/Qfn6dYwp8/jhHiL7FUnsUVI6w6Jycoj/9Od/hP/3W1/HYfUQ5WgGz8Wu4eXJTdzsrmI98STWr30S6XwRneYpqqd30ezuoTGuoDJqoTHuoxedoJuIoZdKojcZod2vY+gA3DYZuNE2+oRVnZqBMZ/tHlkB2s0AH9O72NmvxwJwXU5hcpMxAfYskslTOhpBn56U/SEa3S7afTJZYUCuY4S4SWdxtAdwg0Bu6ufI82GBniAhv1kEpscei51stqHUaWISERM3rmdmBWvfeMXnRpCFDFgP4BKQkU28xpYVN8nElQw/QUUyXqWhatLJ/Na+RQYXHzHvEx+YyJ5s2hqZghH3RWcNo+mgOMXWKrJ7C3muxQRKhmg2Wmg1WeQ2+VIBG/xva0+1xdE0B8wHlwBuMo7C+jI2n34K1564LolOrvsPHzzEydGJCum3nnwK1594AlEWXx07kKAeZY/pg0vwlACD5InpO+ukk8OegLzfZHJxHyEotre3J3CWYCwL9wZCmdJHJpWSLCifDUGJBw8e6HP4Onoprm9uory05JrOogJueS5k2Xa7bafwQOCxr/cTUGLxmAAu4yGCJZRAZB5SY9PSIT12u/ISpIQ/rQHYsVHZP8Co2RGgTyCCgEoik0J3OESzP0KuXEZ+qYyBGluHOv7D7V0cnTXw8LSLatsshOa//lYeuPYsfxJfQXQQAX77t/85vvOd13Q/PXNxPj+YyWcWJP4etNMaqWYVk632DNyph6E395xKk1v4Pgv8CdRyrFkC8PTAVYNOyHYkRrmN0BePwW/Glhwj5nNImexpozL/24PDBNOsic8pfHEhlW94HHEH/iZTWQG4jDnN3z2qpoRSeRmpVIZSK5JbFsjsGOOeAW5WEmSSW5OCMcH9nLITtxhzjE6ri/3th7j97g/w+nf+HHv330YqNkFMvuAEj2kjZAovagAluzfhGGuRiRo+uLZclNfNg5n+s8P33t/z6fI3+0w86Ov/7v8dHFuhUThum+ZAfnx4IDAM8vK/Odd4Dxk3sm5AAJf3j3OTMRQb/XLJJBIEwZ0H7Pw8kMStyzHC1+vHhX8910nWJLhHCNxiHK+GmZSAQcZq3I1TCZOq5Xkx38mkM2oGIUBJAJTrFoHUZCouZTCOTzaKsUGIzUSc2+++87YxiFNprRWqJ7n8jKxTxjfMk7hud+ljOh6ZGgGBMhW41FEagF6egUvJ9lKxYI0xw57yLT9fxARXj5pd0/rmzYAd/u577+Pk5FTHZcM+fUb5mQTOPTt9+qyCkTBTE/LlIO4pjUZT66ixaDn3KP+fxtrauq7X1524F/J/7U4flXoXzS7355gUHCglW14p6/4O2GzVamPU7WPc7yEy6iGfS2CplEUyTh9fU0MxYM/mLu8tmcb5QhH50pLmGsFOSXGHGqe9Ty3Pnzsacyx+RrfZQP30BId7ezja30O7UVf+3u72cP/hLmodKoVE0KUVCN8rJuuUvMEmXQK4aTWqWHzIZkMD+aYArh+TUsIRgMvmYPqmurwysEjxns2mnqf6gFubaY2h5ibmnWreMIsfjRVaMFBVSr6uBMUTGlfc0yjP22l3lUdrzmsBACa0laEvbiaFm9fWcG25jG6rqSZExicdJHHa6mP/tIo2x0w0jjHHrW8sD9rsnKKACh+MsIZIxSMo5zPIJyKIMyDmaBfBxflYuzzL1iADVn1DDc+Tc0XsYz1H2/2UBTnfXM4fNd56rUT7cwDq+rVtuv6bAoly83gS8TRlk5eQyC2hO4rj/YM69k/pZ7GGZHkF0UIZ48QSUokMlrNd5Eb3EGveQXzctYnhSi9eLYrPIUbp/ZTl+pubN/H0My9gZfUaanXK6g/Q6VnzSCydwurmOjLFHE4qNaRzaVlVVWtt5Uxdjv/BELHxCM1qBdWTI5wdHSCdSmhOS5mn0UJ3bw8rxQz6ozYyhST+zf/0318ZHjwGcK+8RY9f8A94B37M0vY/4Jk//uj/X9+BRwZwLwNvtTEsSNLmAVe/C3ucb+7OBS8P/j73wr8nAPf+t76Be3/zDQsaAranvz4LVPyEXdT56aWb7LZM70uQqDjmQ/jyg+A9kCH17Ikpaua9zXREdy88EGQgpskhe085BVHOk0IBoL0xYL2Fj+E7bM331gdjVpTy1+GBJudoFtwfi9lnZYzO3TsHDgnAnTumZ875wtY8OuYTZf6kLKjdK+9X5z/XWM/+y8qBVljy4CR/skjEUg+Tq83VFVwjgOuSDh1b3c1R9EcT3N4/wp+/+R4+OK5hJE8hg4Dngdvpc7RnwA5PBpOSXmWy7K6XXf2f/MRL+MrXvopXPv0px9hwz0j3kAW58DUsAgov3yq8dNXiRenyQsos6Dh3BDUAXPz+SwFcX8CZY6letXBedj7nE7bZo116LQs/+BJ0eq4T3GbR4ucwvUOhexXqugzG51Xr6VU3x/190X1Y9Ds/ZoOEzAOkrugUfk+4kKD/Dl2qXw+tWD0tvoSPH+5w13Gdr054TZjeBwMpDVj2Hb/T9cc14Zo86MgkXVkkodxbpXKG44MDHO7tYmd3F/sHhzg4PEKl1kC3zyYKa7XlusAiCRP+TDaj9YeFB5MYc13HUjewb/+7TncgHzEW9cLX6s99ep+MBkg/OXrS0XO3Ua2poKNjObl4VrMF4GqNdczDBWMr/Oi9HySXNsqwk0mqghgLOSoMuvVZ4K3dI88s5HEog2vFP2NRyLdPHrhJxNiU4mSUxSSN2Wu0BvHzdM8yJr23vIpEKqtixlmlZvdv0EO9cohm9QjxSR8xgdjWrMDCn2fg/u7vegBXO8kVI/uC9e2Stw16bVQcgHtydqoCA4vsvDv0V+r3u0hTTjsaUYHq9PQEK+Ul+d2SHUXwlu9ZWaF8VNGYcKOhio3xWBI9el517uJzPzNGIX9qzLQkZZSNqXb+y/sb8cH3gWEPfUoUVmro1Nvo069zQHAsgWY9joO9AY4OWkhnU7j51CqeeHoVK+slpPMZxJLmrTahl2RkJF9CVwtwVgy+wUTwnzOYtGYTm1bTYop2dudxazJoBpCqoDIkONk3Bgd/DijFRwCXcsCUNOV4MDDH72fWuGAFaotDQs1gPiR0ErPWuDYFEn0jW4BAhRqI/Lwy1r8VUTxI4sFbrRXO4sHwT7dOsdYY/M03q3hmgbd+8ACuMTL4zSYRgrcDyoL1Rg7EtZ+thkkocy4Wyzls3VjB5lYBmRw/i2C8ycFbA4VdpwBcgfgmQ+hhDA+z62k52wbuq2ReWNzForvJIdMLlY0rPYJ4Qzs+YxOuIRRqbo4GaJNpQ+Y71ym3HpMZrmfC+ewa0jyTiMxt+wrZYThLjPEoiuEggl5rjE6zrwL9oD/UOCPThBxNMYud9DVl3QSYqbYXQbvZQe2sil6rKyl1ArBxFgXH5qNqQK0DcLUms/jlGvQ0Do2ZJd893rUJ15ACPv+5n8OXf+uf4YUvfAFxFoBrHYw+3Ef0oGqSupTMJ5M13sMf/PH/gW+88U3Uu1WUImk8OV7Bi5Mt3OytYTVyE2trn0C2tIZus4p65QFanV00hieojhoBgNsmgJtMYBAdo9Wpox/roJ8coJPuSUJ5RHk9+Q4agEgWsAdw1ZrjAFrDEw1kNXnrkRoMFD046T3+JF5NBi7XHDJwhxEyZyZo94cqxHYopxyNBlLfmnQ6DBuCOA+mc8/H6vzp2UxcC7nWEcA9OTpWsZlAHUvmkk0mO0eArq3ePD+tcQJrDcSl95684wkUOfCW6yllI6WaI1ls9jsRkCBoa9p/nMPycuVaOTJZQspOal90exalozVlnOQ/FzgVrnWdJiDNxqUcmbOpJAa9AZqNruSTvQw1wQcfP5NtY9G/K3ymEoimk1i5sYmtZ57C0rU1dHsd3L97B7s7uxgNRireP/3c89i8cUMFb1uDLB4gM5Fgr5dD9nLPPo/hmkTAlK8lI29jY0MACveaKiXzHdAjewb55PXURJTNpPH8c8/p9fw8D87yv5dXVrB185b86JVvOrCw1++jVq1oX6tXT6XuQFsF/3cCGjwPfhY97AQKEFjheGq1dU68rrXVVWQpszsc4nh/H82TM6S430saOoFkxphhPa5nfH88inE0Illl+u82G01UGz18sFPB4Zk1dM1/eQDXrTaPFNGG4+p54NfvMTzQv/pX/xp/93fftZXM5SUeyA2Deufz1ynw6vcZvk9rP5UxYhGNM4Lh5wFc12TiriQc8/rz4DE5Popl83oM9iLXpMB1OgzO+WPwPZRZZXGfgFKYeWuAqTHfpOgkkDcusCcWJ3PS3kN2FgHadDqvgjz3BUpdky1IFZVcsWSy4WKqQZ/H5gFeK9cGjnMCuZFIHPk8vdyzCwFci8NHaNSa2N/exsN77+Fb3/xjHO1+iFR0guiYgGUC48jIrYW8O84Wif7ZMcquxwRukVlnvs6ztZJwjB0eOBflKYsG1+J8IpxbuP9Ww+ZsgDmbA9nfw7kT/1s5BaWJszk9C65YnNuMN8lUTEaiyDoPXMmxuq03XM/wAG64phAeHz6XImA5jMSkSiTJV0m5pyVDu7K6qntID9HNjQ0sLy278WsgP1nbYngyIkmk1KBBKf9IzCRQ292uiJHcz6qnx/j+69/VeGCDSVYqOlyvbd7Eo1SN4c5hHu48H57b1I/dVW/UvOjkaTFxTSMlrUmqwshPdaj4mecuIFXqDgb2rF67buzvSAT7ewe4f/+B1EgYq1nTjzVbeMDTP/9p3u+aeVxjvwG4FvP49VyAswPvKWVPX1B5CrsAW6zRURS1Rhd1SsbSBiiZwtK1Vbz0yot44aWnUcxl0K418PDBHnbu76FZraPXosVPB0vFDHK5lEBnrscErLnn8d+8Dvq/kvVYXlkXeMZrZ/NINs/5S/9p3mv6uBuwq/yP0tXcd/kE5N3NJloycg+w+/AhDg4OsfNwF8dnFSl79LiPMvZS17AB5jwWg1mO3Vwxb/8OKauEx74ff6bAZwo84Yal8Lrn76/maEhdy9uhMaYgU9g3cfC9QWOblK7olZvSuM5krEGKazItyQjmcqwq3yCrm+zpYR9LhRxWiwUMKNUbiyGfzaLd7WMUieOk2cVZt4cWGzNlMef8ZkPkl2DdkIzyENHoGIVsEuV0HMmJB3B9nGqg9DSHteYUryEk9Zk417aEA3Vt57P5bHVF2haxSYGzxBRYfChnR7G93tednRIK5wHlzpNpJLJLSBTW0B4l8fCgioe1AcaxDaTSm4hmcxilUkCyiEImi3KqgWTvNmKdHcQmfTuugHU3FxS7UmnJFKiYAy2vbODFlz6FW088h0gshd6A8WwSiKYwYU5P391sBkcnp8pfTNnF1hk2dnf7A2RyGTQadTWC7G5v48bNG9i6QZlmINPvo/rgDjZKScSoetOq4N//+38RWr4vqKudy//PFwQeM3AfKcR6/KKP4Q48BnA/hpv6+JBX34Gjo6NZDcdFbwlnThcd8iOyZa/Ee+ek+PSxf08A7va3/xLb3/6mPjLsSzLd7MOb+PnEw8vezCcl+n3AcpveSAGTKrK7bmK3gQeAQqi46eWTw4kM3y+5Y9coLA1k12UWALjBv0VTcbdzCs76BCIIKi7oWDZPiGnH6jwwFE4+7JFNlzZdjys8+asPirUeyPBMDF/ydMUp18jmEmLPHnQFWjXw0y9qen8VaMmbM+if1Ucy6IiyG5IMXAfg+oKYCqoK3snAHePOwQn+/Pvv4L2jKkZJY+AGqigLB7AFFf2u+b4wQc5msipuWfIdwYsvPI8vf/Ur+OznPusYTCEAV8FcCMA9B/JdAd6Gwd+FAOFV4MnF64VKF5e8XWd22eEdSHf1iuTG7hUA5yKQMnzsnyyA6y7uEW+fXhYeHx5xCZ3gVee36O+LfnfRfVj0+3BBI9xBG75v/n3hJM5UGW3kK9F2ifV8cWy+YDKzXl42doKxcX4r8reRx54Bb5w8FyWX6At0fHyCvYN9PNjewcOdPRweH+Ho6BTNZt2YFVF2+iYF4vJalERLZni6fgfAs1hVUEcp1wOyeBYBuPaYraGEHfbskGahmWBhs1ZHf9CVKCUvXew5AbiUeXx0ANc3oLCGQnaTOs4FaA2Dwr0wcgJArshkP23BH46ZoJFpZ8+Q4C0TY96LZKqg7lt+x5NJxChTxWQ+EC8wMIJ+asXSMnLs7p3Q+7aFerOJYb+HWvUIteNdxCY9SU7JA1dgM5nI5oH70QBcv3OFRuUV867bbmDvwfvysDs6PhJraWVlRUUTylLyHpJxxHNqt1uStyYrgoUFNgLwmwAHJdQ4tmsNNgD05D+bSeclDRWPHOLFlxrI5wjgQoxYMs3Ce31oR8eEBQP5eBr7tlmpolVtYdAZY9SNoNmc4Oigg709ssdHWFpexbMv3MStp5ZQWokjmU2ocCOqIjuwPRBk25PFJr75QgCcAbIGINl6ZaobBkSw2GNFGI4F7/luvxPzXN5pXQG3LEJSSpksYVYZ1AAhsMa8TAXLiLVrMYcHGPzeH6wLBOKcLJvFCQT/7NwN5PQF8em+Fo4HBNyK1Upm/GzXv8USPA/GPk4S3nu+OxWRqaqAAbgeMLK1z4Fq8oSlH+cIgx7l9QjgsjBG1m0fzWZHgG46k8C1zTJW1vIoL6WRznAQWEGL4CVBTd0OoT98QMa+FVjnmjg8eKufApqnjNQwgDumNBllvHt9tNtdeeCyEM97yeKP/OXiUTTHQ1Q7bQF9LL4qVg28kJ1yjJOiNSYB5TencpbBc/I+wqOopJP7LSvO16tk047F3mEjA+8zfUfHZFCOybFNqsBpDBMrbrUos873UbyAABots7n2jAj/ukIY2buO2WlKKeZ1bE15XlafIEAMq8vX8OUv/1P8yq//Fq699CIm9M87qWH8wQHiRwSjAFp/pWJx9McN/O9/9B/w7be/jd64gwKSuDEq4vnxJq73VlHubWC58AxK60+IVd+q7aDR2kals4faqIYWBmhHJyCA208m5Ifb6tbQi3TkgdvJ9NBN9njpWhd5L8xv3BpkLFeworSabOSDG1TtBd6atLfMrw2kIfDoJClZlO7zG2PJJpN30uj2UG23FY+q+Yegsd8UVZR3sppBjmb+wV7u3ySPWRhN6jwl60+WhNuZDMAdIT4x9q1AdjFGpvLJnPcqGju2iYqwAt95DWwM9UCrWyvc31jUJ8BMFp5KliMns+8AVlulpr7N5gGtritna2DGA/LwjkTUGEVVBcLMrWbLpPu4pmkxjKr50jxB9QsrzrPAmowjnknj2jO3kCjkMY5HUKtTUvhAYDbVKDY2ruH5Fz+BrVs3VfAmUErZZK2FjnXEo3Id4hol6dF4XHsMv8m25e9Z0OS3jxcIjrEpiPsK9yKCBzzGzs5DraM3b9yQlD9fxyIq9yKxabM5PPP8C1haWdH+Hcjm8h4RVK6cYX93G43qKdIsxOdyOq730OUzZ+Gb89GDJPwbWcQEo8kSvn79up55q1ZH5fhE8sk5yjaToZcmoy6uYvjuwSGOzo6xtrEh70KCMGzuOjlt4js/vIv7e6cLw/owgOuf9WXx/3xT5DkAN5T+/Nt/+3t4/fU33F7inriXCJ1rmg7HqT6GDceqXBMZ61HCk/M2R2aaa/gKKEuusSHcXHwRgEtAiqxIMtw0en1uK1nyKYDrY20fUxuAa3NV44tNGwJLPQBEqU+y3o3FKsaamJXG2iUYlM7kkM4WEY+nMFBTUATpbF7jib63BEgoAUvgjQAO4ySOHX4GxwXHMVlilFCm7KuBPc4Oyt1f84UfoHpWxd6DBzjYuY1v/tn/herJNpJsmOQCSQCXhQgPRigstNXKGjoMwOWcJitx0dd8DnNRTnPRe+drC4uAqWnT1bQB3eKT2SbSsPKHPw+/tvLe8xmwQ17x1JhNT5SojyJNZqEUKGwN8+MvnEvNx5BhMNcUPTjnJxgRpI/HkaIXZaGA1fV1NX+srq0J9EpTJjuXCzH9Lb6wSWIpqYAkBjUBzuwAACAASURBVLDclKMGJso2Rj4yEdQrFXz/jddxenKKpLxMnQez7VgWP8iiJiH2Jrt1+Cnc17gSK6YZUta+h16vq70olYiLeUuAmfOL98hUzyYOtLOxrn0qkZT0eGl1VefOmKVeb+Cdt9/F6WlVsYbAL2c1Flh4hMgWHjAzJ1U3dp1qFuMLXluTKhSxuOVG9P5cWVHTjKmlGSDFvZmKJJVaB036rEdTyC+X8ZkvvIqf/+LncOvGOvKJKDcLnBxW8P6793H7vfs4Y3NN5QSpFL1ms+iNelJPsPV5hP6gr3lWpyQ/mfCFJc1jqkcRXOd9ZdzAdWRlbRXF8pK8tOVJrJrWRKxGKj1pSBHcb7fRqFSwffc+/vav/kYWMWpM5Hh0/rwefFWzrqTN48gXuTZQZj8WxOrz49/y7lkA91yTtp8zDoT0zZ2+idTmDM+d7HFrBOX1qPFETWwOlKdSHRuIUmnHAM+ar3ciKYslngeBXr63VW+gXa/T4wPDTgfZZALFXBa9RsOsRmIJHLV7OOv00Fdeej6Pt/OzBksFrZEh0okolrIJ5NyaJbsCdqU5326bxJ4u451rrD5B9u20PmKzT9CsG09sfrAY3u8sJtEV2M25Zi0bgxHJ4KtRh+tIpoh4bgW9SB73dus4qfXQTRQQS24iGl/COB7DKMVGnjzK2SwK8QpinQ8RGxwiHqFtD3ORcF7IWJ7WHdaoS49n5j+r69fx6md+DuvXbqLbHyESTWFl7RoS6RTq7Q5SZG1Tdr/ZVt2FMcSNm2taAyqNHlL5HCrVKt76wds4PTrFtfVreOmVV1DvtTFuVpEet/DiM2sY9WvIRPv41Z//1IIlfLbW+ZiBe1nk9Phv/9B34DGA+w/9BH5KP18Aru/oXnQPgpF5xRCdASxCIJQ/5tzbF+Jfoc+3rS/EwL0A0LnwrC74wyUkwuDTd177Kzz8zl/NdMr6oEY/KWHjju+Llz7gnwcww+/zYHDAPnGfKADWFWPFgAqxPMOBkgJ7J7s3D+AGSQWLIwGZMNwx5jZuB5B6/91wUqP/FmPXvDLCiUQAHjlpnPDnz4A9c2MonJxYMsIvKwSHn4UHQvT36c0NjqbPcwUryX94Vl9AD3QFNL7DScBMC9lTwN2YSWTgRnAtBODy8AJZFM9FMZhMcPfwBH/2xtsCcMfJjPzLFOpdMIjMc26MftcCdiZZZcorOZ8sphPPPvsMvvSVL+NnvvCzCvZUXPdj3QlhBlPmIwC4i8bd4iXt0VDIc2ChC/wuWiatFH/xGmFjevrZ8/dw/vPm/33RPf/JLduXMXDD1+bKSobSPtLHmy/dR9virwJ45z84/Pr5tcGvQb5oNd90ES5mLXwuKkhP2bZhKWEPBC+SXdJU9mtcaGycf5be8/qCzeJcQcWSJfPQtSSEnk/tdkfA4unpGXb3D3D3/n0c7u/j8OBAsoME+Exi1NZYu24WvF1C5hjA9ruIGD4CcJ3EmS1NXpbUrRVBt7EVm1NJgqwJAbiUVZXkmArTlvDxeN5z10+HcCFvZp/ROmM+YvS7SySsyMETVje3Wy/sGUz3Si8p7wFcsrs8gOsllMnATaTyriM/I6YPfW/V0S5vVbLqCE4QkOA1ZZDK5CS9R5nXTs/8vs5O9nCyfw+JCKWThpJNJXLI8/zRAVw3Di70fZ4d/e1WHdu331IBvNPrqhBDaTKySSi7Tam4XJ4+gy3s7jyUD+TmxroSWjKneB0ssnO9lkduoyn2WLlcRDyWQv2shurZO/jCF+K4cX2IZCKKSHzCekCg+jA/XylbKLniUR+dRk3et8P2BMNODGdHXdy7U8PubhfjyBDXb63g+RevY+vWEvLFJJIZdly7jnGCt3wmMmIygE6gEH2bJEHnFSk8OGuxiWc2ElUUi1VjxNi0Kq6I3WrSv2TeUv6LAO6g31UxV4XiiPPb0yN1ShZeaYMFQAeK2rzwUtzTpjD+3Th9fu0w9mYwPgNW7vR5+ljCg8085yFBXEmbT2XafFHcAFzn7UVc0c9rP5edt63CAsrJublCxiSPR4lksm4J2Eo6uTuWZHKr1RWAG09EsLpWkGRyaSmFWIzMD//cDbhV41yIYUw5zvDK5xn9PnZT8UdNd67AyrhLxXYDtiWjTAC3P5QsPEFcigVQWYXPRE1wqSQ6kQmOmzXUWh2xdgVi8W47r1yB7b747jn/At04v52sv71IgDM/l4TxXruP2lkNvXZPXnl5FWxiKqDR/5fCAiOim6MExoOIwO9JdIR4kkVAYDzg2KS/sXmdDuhZ2ugQ73YgoWsEkiyg7aNqLAiKraY8PhnHcP3aLfzGb/63+OUvfw0rzzyFMX3xTmqYfEgAty6wbUgpyUQcteYB/sMf/s946/4PgcQIxUgS18clPNVfxbXWEoqdNZTST2Jl81kpEDQrO2g2HuCs/RCVwRmakz7aMaATj6KfTmIUi6Dda6I9bmKYHqKXHaCb7GNI4N4BaRxT/vn6geAZFEEzpM8VXKMlQUov329wqUmRq9EHEwzBwutE8tid0VggPeWUKaU8ZrHTL/VBw4JjnQe8U2OHhfdpv+eTLc5mjjCAy8abGQA3AHGpcGjFS8ldO2FisoDEAqQHoGtioqeuEyQUC1cNX24+suhM6ceY1gMbbn5scsxaPE+JcKeA4ZoUZNni5jPHFYEeNkTy56DT0X4vAFc9E278C+TmDeeHUDZR0gFIl/JYf/Imsstl1DpNnJwe4OT4SGBDJskGpRI2r9/AxtaWGKeNZlNFdnmj0xOVkqSUd3RFWr5erDuXtxHo5X7jAV7+XiAbC6+OYSabBzEcI/L6I8jBayFT0/vjkiFLwIJ+7q989nO4trWlz/AsWmVPBPaGA9TOjnGwt4Nut2P+jZksKmdnnpyNbruLerWuWIesNh6j0+nq2gjaEQDiPODa2qfPb62mc8oKxM3p9Vx/dnZ2sXuwjxu3buD69S2dM9e7g6MKvv3mnUcCcIN8/oqIeZpDzMK3QX+Ce//v/d7vC8ANg7OLgNpwzBb+aB/z+vvZ7fTQaDZ0PN4bSqparBcG9hZLKPv4zf8k+Mp4gh6Parbwsb+aIGYllMVcl4xu3CRhE2QgZgI2rpou6EVMEJdNTEPzZVRTFVl59EQk0zpJOVkqzNCTld67CUnjRuIJZMSmzTuwN6m5wliY/perVB0pFQUsVSpVMac4dyihzDFI9ribrCbNL/9ESuz3cXZyir3tezjavYP//Cf/Ed36oZiBBuDGMCLL0/v4yn6Ip+6aKTknEzF5soYZ5LO5wWx+9ShF/HDD5ywIO5t7Tv9mjV32b78XWb1g+m8vG+1iLPdaPlbupWrEkbKNU2QhiC11g4hAXOPbmTqa3xts3PlmWKuH+JjBYhgPvkYE6tGbkqDm0vIyMrmsYlWybzlP/drkMDIdyze4SZEtsKJy7DtGSQJwvXWMa4gfkqXfwZ0P7+DDDz7ASHY0bNj3ugyMLdiYyPg+gfLSMpKZtBpn2KhjjZ+0kOqiVqloLBGoWyqXsMLzTqcsXxOT0wgLkhVmYy2Zg7KgSYqtl2GjjWpQZPY18YM3f4ij41ONaTV6yc7DlH6MtT6NP729AXMvD4zxpvA5cT0/OjqyGJcxDa1M4jGsr69Ltcca3LznaBxU761Wu+gOIpgkM7j+7JP41a98EZ/9zPMopuPIY4QEr7k/xuFhHe++dQ+337+Hh9sP1OCaL2fRG7dl49KnFK1j49acSlQ2l0eCcudjaE4qN41GpCBFtajrN2+itLwioJdjgvLcPFapkNe8qVTPzGZ+PEI6HkfjtIK/+NOvo1mrKaaiNQP3pGjcpIvlscu8xOWxHEvcy5Jk8qvpyde3bE6wqUwArkBce24XNn+7vnWzaXEdAxoWzhpDAD+bpm2HJiPXpJUJ4hr5wlSEfJ7NvDOlxoRclpL0ee1j6VwGpXJZuQUVLkiYICOXLFw2kw3r9J3vIprJoTECTltdtPojeYF7lquvV9i5+eiL94Xe3GOUUnGUkjE66cgigg0nViig0o9rPLWCn0Ni7ac1ubqmgVC9i2NSMVk04dRb7G1W+TBSjBFjHNPdsaSj9IeOp+Rbnswtoz1O48FBCweVEQaTDEbpAiKxEqLIiiGLTBKpbAkrhSxSw32MGu8hMa4gEbO80EVGlq9o3SPAPzIFmOEY9UYb/T5w/eYz+NRnv4BJNIX+cIJnn30Om5ur+PDDe6oFrKyty+Zj9+BI+0G5lEYylUAsnUWuXJTty+6DQ9TPWkhFU7h+4wbqnQYOdx9gYzmF1TIt7DL4mZdvIjXsLIgKLgNwF9fdHjNwrwiuHv/5Y7sDH626+7GdxuMD/7TdgQDA9XtY+AbMjMqPNkSvwn2DYFw71lV3/aoXzC7olwFJ/pMug152/+6vsfPaXy8EcAVsOoBVtywEdPr/9h1VwWfNIJU+QJrfoFy3lgMp52WGg8/xzNTgljlAwYHdFloEPNFAxsbklJ3XgksoLW6xRJl/8zLMgbRyiGnrE2HTJZ1NhsKSVeF7EgYVfcI89audxb98gu9r9iGSgQtx7ILNF89JIVolNDR4XIQSeO65opLLbDwIzOSKjZMbK8u4tr7uCogmyWhSbhHJT907PsPXX/8h3j2sYELvIKtWXTxYlexPAVwWZtjZyUCJhRu+98knn8Q/+fKv4ed/4ReQTidNFjHMu72URXvxPFgE+M3+7tHAxstmoklwL/7SmV32dw2+Hw/AnQe6wmfy4wK8i8Dl2c+bwuzTAelmjlD9+fsS/sXsc/uo4OxHubZ58HYe2OXfg0YSd8p+bnqGq5/rfK+A25CEsF+HfAIUZsWeuwMuibNkbsrGD5+j/bcl44uKcf6Y4TXGF188iKvE1Mmp8k6zq5rJcK1el/fb9oNt3L17VzLLR8fH6g7tsjvcM/jY1e2KD2LbDChhQBlHVpyNMSHgN3SOfp2zQo9n0Y+V6FFqtkUQUCCXgUtMWeWNGYliKDaxY+66zW9Rw4KaO9Rx7aWnrGtZjDUBHqqlmGeRk1fVGhloagKD0UAJlm6zwOuYCn8s3EZjKUTjaSTSGZTZxZ/LiwFiAG5Enc0C/wgckn0nzI5ewil1BLNj/Ox0H4c7txEbUTaVAK7dC37GlQDu3Jy5eoWam0ducPQ6TRw8/EBALIF8yo/xHhC059fq6grov9XpdgTms7lma3NDnfCUomT3MQu2HARkXXW6beQKWSyvLpGfhurJGU6PP8Av/dIannxyiFSqJz9aK9g5cFJrgBX+9EiHCRVb+906Wo0zgWHDThIn+yN8+M4xHtxjoT2Om0+u4JOv3sTNp5eQL7MQq4qBwAcixOzAZoFJVDfJ5/oGkjGifDZeBtl72A7pxUrWpLGk5C3Nwgul7kY9AbjeL5eFe94LD94SwB0N+roG+rUnWMwKNU94OWbrpNcqYRUINz9c9cFGtO4FGRtk17i10/otXAOUY8UGIHDAJTS2rffbotSeA539e7VPq/hgO6cYuPJ5njJnvHRlmKFLsE0SfPSTJZN0DHnLGuOWknZk0vHb7tPyahbXrpX0M5elhQLnLBl4/BwnJewk2Pnh09DIX5uPrCxOCSIn74/q7CpcYOGaSUwSdygZVPOVanW6klCOUo5ZTN8oIqk0+rEoDhs1nNYb8qhyBqw2fnzTEOe8Ezy0dd2jZxYp2rrD48Yhq2NKKjZbaDfbyGYSWC7nkKVqAR3ChrxPA92rbgvotglEDbVeJtL010siIVDPWMfyVBtFMOyP0a400at0MBlSQpc2H8GosHXYW33YiNPaOx4bA/fXvvQb+NJv/je4+dKLusbxSR3je/vASd2aDPmZ8SiOTz7E//oH/ws+2Hsf0QxQTCSwOS7hVnsZm7UVlDprKKRuYXXzOaTTOTQr+2g0HqDaeYjq4Az1cQetyAi9WBSDVFrAcGvQRnvUxDA+xCA7QC/VRzfWR3/CMWqFSIKX5mtOlpVnOoXmhWfJcm12U2Y6Vgx093siyc0CMjU2ovK+bfQHOG010SSIQ/BOY977crqmBZcXWGHUFQTd2uSbKLVPjcjG51gSR1wsaSrSmP+tY94a/GksXAfgqiFE10vZ07iT541bSMeGVtvdXG5kcoEC5nm2bn/kZ4gF4noGuEdwDeW1cA1msVnsZKeC44EV5S6OIcx1jQXdyYjebPRCtL3bmhfs/to6wGaXGCaUEScDbH0V5a1ruPX8sxhghLOzE7z3zttiS7GRkt6HBEUIWvHze2yOoa/lcIhCqYi1jWuSxSUbnWxZSjx6+Xzek1argePjYzTrdRXp/RLIeIJjlMAEi9Q+flKM0m4pL8jl8igU8nodQWOycNOZLD756U/j+vUbFlqq2cFkS+0eRtBq0jd9D+1WEzdu3BDL7ejwCPU6pXA7xnJzcsrcpwhEi+0kD01rZCMjiEX9ntsb2fBEQG99fU3+djx/ekZWqhXlNmTu0mOTt3z/qCoA98FFDNy//dZcb/jVO/yi7MJvNeG//f7v/7sZANf/bT7+Dcey4df4mJe/4/xg7MD7bgBuXlKmHviy5uLZMwvHawEY4J4LwSj631KO1fvfekYVG3C0RoQOZ+zDhOYU30sgN5sh+9V8QeV/6li4Q86TAfd4MqNIgLRYjutZNltALldCPJnT2Ge8Fk+lBN4SxCUYEoklxMhjjMPxvby8gqWVZZ1ntVpDrVYXTkEJ5Vy+4ABcxjkWE2r/1D5A1uEBDnfu4mT/Lr7+x3+IQadqAK5bCTgX7f4aKGZ5gMnPk92ZScUlI64GB64Vged98KTODYfLc6FpfOhzBB8Pz+cc/t/2OlcHCbFu9cFBI7nt7facpxZO9hRtPRPrjt/mERCsh5Sm92uugal2SZZbmSy9zysUy/P+MIdIGROVrPfl1RWUS2UUiiWTllWOYd7E/jqkLkR1HifPoh3VyUJPx6qBapYv2R6j/MUp9hg4P0at2sA777yDg/19yx3GY5OKFQhla3g8RrlfNgWkrbGeIar8jqm6QQuGJlrtFjKZFNZWV5BjE5h1/JkHuJcEd00uXB8JrvL9L7/yilihXHvIkj0+PcObb/4AR6enspPwCkMeaPXNSr7J2H7P+xM38Jnn5IBsHpNNMp0ulRXs2dN7musaf4aPNYnGFOs0K330hwkM8zk8+ZmX8I+/8ot49bkbWI5OkJsM1ZzEqKbbn+Dhzgne+O67ePftD1Cv1VEoZjCYNDEYkJFMpmNfedPxaRWTaBzFpSU1aw76A6k+cB3gY+P+Qynl9a1NzUOOE0n1Nxo6Btd6PvuDgz01r9HLvJTP6ufb33tdDaPcX7iusQFEMteKq5zFjvJFyhYnNbZyWapG2N5gCiEWzwQArppRPZA765E7M0k1xKZ/t43Q1xmdRZKaTu13Xn7YA/nePsHnENb+CUmuUx0inUkhno5r3SLwrGccjWl9JCOUa+OoY+pQlByexJOyAehyzRoQ0B5LvYMWAEPu0z4fcQUsnjsjiUwsgmIyjmwigkx8jJT6bkwFhQoGimKdso4Hcf252n412+gtH12nnMA9mGOST8T1jhsI7zY6jnlj9McQZYNLpoBUfhn9SQb3D1vYPelhECmgP06hHyUzO4VUNCmp/Egmj1S+gOV8HNH2A4xqlLVvImE9ggGI64xLXNMglUUGaiLtsum50cI4msZTz7+CzSeeQ6PZxbNPPYXPvfI83vy7N6UisbZ5HZNkFm0+nXgCA8qGD3pYvb6O5a01DMjmr/bQrg+kvsOUpD/q4sGDB4iOe1jJAZ9/eQu/+osv4uRgd2a5XRQDTPfui//6GMC97M49/tvHeQeuQqg+zs9+fOyf4jswA+Bech/C3pqXYVjaJPxxLmKdOdDQNvf5zCh8Eo8yLS5OChcCuZcc0p/K3ne/hb3v/k0QaNtp2uf4Yr1PSHxCHn7NRbcxSCJ8Ru5eeA4AfZTLnvsQHdIlIwwUgvORXKIF6sodBBC7gqq7JhXB5rwYw9c7+0TCIr/Tgumia57viOYxDRyZlVYO3ms1RZfcuuQoNKAMsHAd0UYAcuPH5Av1dtdmpvN3hSUDqX2nnBShEI9OsL66go21VSUkZLxYIdHK2+zWu39SwZ9+9wd4Z/8M4zS9M61AdeHzdSVaMnAZNFPujZ2nHIcMpHn8ra0tfPGXfxm/8Eu/iPJSyaTogs672SOfB/rOD4zLwMDzf5s9948KJP44AK7Vk6efP5+IP8q5LCrO+Dt2eWI/nb8XPbvwuc3P5WC+uPmjceY7LTXqFo+J6Zx0ybRr9rhkmV34p6uu7bK1Z9F9XXQ8X9Dyf/NFBRV/HQPXf85sccRYM/PrR3BODmy5+JpdEcFuVrB7zJLwp3Jm4ectLx4mppo/TtJVgIU9b64VKjY5dgzB29t37uD2ndvY3dtD5awitkur1Q46ugkesVPaSzCSceqrLh7QDp+DZwH74gTlJck4ojQjRcU8u4rSyTomAVzJPxuoOi+rFr5P9iwMFJCEbdw69m3PNMae2EuGrKrAEgbImIhTQtkXPHR3QwBuJJqQPFIim8Xa1hYKSyuIxZKBvG2EHmY6sHk9squWXkRDduAzWYzH0e82cHp4H+3qsZPinAK4qSQLInFJKPPblmA3V0JTZl4qMbgHFzFw5+KKXqeB3XvvYGdnR+v/2vq6kmUWseVHVyyoGE1GAAvcpVIB5XJBjJsPP7ytgjy94Dhu2h2yqPrqJs7k0rqflJUb9qv49CtLuHGzg2SqgliC7BYvg+r2U8eG1SX24+h3WEA5E0Nq0EriZA94/+1TPLhzrEvcurGMFz95C8++tInCCqWvTNbOxhvpvQnJdIrNJgCX7FvzqOfe5gFc0hUJOJIt3e/3VMSgrCbl6Az8pEQyPSM7GA56Gkv8BHo/kknDpL3HLvZBXxABQTgygRIqfNm8nEqFG6vTb9Q2hh3bzvteaQ5awS/qANyZ9cXFKa6/wxUQrTufjOChmOu8xBEGTvrZQpWQl61rvjAfUnrZWlwRsHTdckJwV38nyDZi/EGfWzZpWFG2Pxih06GkHX01yXSaIJtLY329hJX1DIpkRCcMsBZrV2xZ/jRQlmxb81Gbyph7tpzNX/c6viZUuBeQ54EB+Xe6WEre1uapKmnn/gid3hCdgUkTTvosv0cRz2bRj8VxWKviuNbEgMifGyMW4xnLNwA/HN4XrKvuDzon3rpBDJPBGJ12WwwaAtbLyzkUcmnFKJRvJtBD5kqvO0GjPsHpURe1WkcMChYqUxn6bdp+aMV6jh+J9GLYHKB5WEe30UVkSEDOMYDdmmCRl2F3Wt1kK84CfxG/9MVfwW/9d/8cL776WfmnRs4aGOwcYlJpiSEaTcblEf3h7e/g//yj/w0PTh4gngMKqSQ2JwXcbCxjq7qGcmcDxfQTWF57GplMEb3WCeq1+6h2dlAZnKA2aqKFEbpUYKHkcCKJ9qSP5qCJYaSHUXqAbnqATqKPXrSPERtWuKc7L1c25vB8pnuoY2TpGs0+hAVAGwe2Vhv06dhp3DHkaWvS5WR3DxGVlHK118Vxs4Em9w4FU5615aIPxb0W40tkO9Rw5PcYzSAWbodjx4ad8n/leWtceRUwVaKUb7GXS+bT4V4U1dpA9g/ZJnxQAoIlEegatVzzgPINL+vuvN0sB3HsM8kN0jtyYgAVi4iaxbZ2CKN2cbsIY46xQ6BC0DBtEGwB0v0Qs1n5jgG42nPJesmlsfnkLSxf38KNZ59GJBHD8dEh3n37Lew83Ea/01EMnqP3Hn1hJf0cQbqQR75cQnl5BflyWT6FjOlT3Pv4nAVIG5OFgPDe3i7OTk/EUiIYwD3HpCysac7HYvzJ6yV7iLK13HsoZetlrpkrEOR6+tnncOPmTYFoKiw7b2AjAEXQ7nQUw3Cd3Ly2KaWJ6ukpTs9OVOinDD7nLucsPevpH0xgjiOGMdHR0bEGD/dHfhHAZDMPGag8J54PvwiuN5sN3Lt3T2AbwWJe3+FJHa/94O6lAG6wzQfx3aNHv4uAW8fnwu/9/u/jjTe+F9zT2ZhsOv4v+zQB2W6eULZ6CuASDM0GDPZwbBuOj/2xff7un7G8JfNUN6HCkkU3bFRQAd/lqOEY3DO1GYeQRStGYjKFBKVDOdYnUCMBY0bu7fQg7veZT1rsSzAtk8mjkC8jX1hCLJHFiItMNI5UJoNUOod0jlKkVJFKYDQZCMDlnlgq0RZgTaBgtdYwj+QRNAbo7cr4Q60DauwzuXzF1O0ejvZ2cXpwH6cHt/H1/+cPMRqwnM91w6IGbysrQM0Bi5JPlVRuHFmy6VImn+vbUMwGwo+aRZYq08Bxvr4QznWmz8xYw+H77f92Vc3DjjdtEp+viQSfJ/9vgpgWB/nzl2wy11sCkaYmbaubmjI5HgzQ9SoZbNoja3tj8xq2bt7AxvVNSagnyMKjVLGazqb5Vvh6OS+13oS+5vM8f73zqkk2fjVKdb1sbtvf3xeIy/VJQB/jUNnnuO8opWDJznb8Ynofa7mNIhGNSzqaMShtSLiuirmp5sKRvN7JAmXDjmfPcgyIFRuJ4JOffFlAtZQH4gnc297G2++8i9NqFa1ORw0NBM98Y4DPy/z8472SVYwaB0yJIjxWCBRbzmoyyZxvHO98nRihLuYe0fO7N0LrjKBrAoNCAbd+5mX8oy/9Al5+Zgsb0QnKkYkYuFJ7GEdwfFLDd//uXbz5/XdxelJBvpDGSABuV2srr7HdG+DwuIJ4Jo8i845EFAP3N85/9uL1CeAWGYOuaUwormJjX3+gccP5wzWe3/lclr5dKGZTKOUy6Dar6DabqJ6dYXd3D/fu3VcjL5tUqcDA/aXT7jqViojAWza4Ui7b2xj4ZgprJnP2PGw6dgxcP7b82sd/u9lyrh4wXy+4aN5xT4mnMmpcFGvYrSUJSc/z282d2FhNLmxaSKcp95/ROqnGYj5reteySXo4FhFjzGaWSUSqJsx/qbbARhV6EHPdF3jpfky3GgAAIABJREFUYnWLWydi3mbjUZTSUeSTE2TMNlix90jxutOOscDdesjYtBhsRDavg/Wfc102b87GhM21zgdX16m/u2aXOBurk4gkU4imM0jlyuiPE3h42MDeWQ/DaAHRVBnjWAaTeE72JnGyzelTm87J/iCNBlC/jWjrIdKJPsMgl8lN66RWKzXFEil6scm331MO0BlGUFy9jpc/+/NotXtIRWL45LNPYPfeAwx7A2zdfBKF9esYEzBOZdE/OkTr7Bil6xtYe+YJjNJZ1FoD5VmJSFzKTtxzbt+9j7OjPfziq8/hCy9t4Gde2cLx4d7MunURbHBV5LC5eeNHqJxfddTHf398B66+A48H3tX36PErPoY78MgA7tyqehmIa4nXLHw6A3F4APdKJPiKaXHF+xeCQo9wyP3X/xb7r39rJjmcDYZtw/aByHziYJc//SABpKplOGmRoO/MAQ1OhivY+3+E1WA2uXDFAoEn5qHiJRADANd9hn9KvhtzXmJkPjFW0nFJkhB+fTho9ufHoCpcyDiXcDiG0UW3wIswW6Dl2WbGmp257y4R9AXoIJs0ERXEIxOsrS5hfW3N11gcuGBXxyLZg5MK/uS1N/HDvZMZCeWLp6FpKRLApUQaJc2KhYKSVwa6TDCWlpbx6mdexed+9vPY2FhHIZ9XosOkwQpt5xPU6eedvysfJ4A7f+wfC8AVEHQx+P0xLG2XJrPnP29WQnlmvqvoOmXbBR2+AdvDyQW5g/rAOEhUjCYZzP/5xPqqa/+or5+fU/PPcRFjnu8Jf064AOw6IywBmFtztba55gcP5PrX+WQojG9fdC3zSZ3bQvSZxoSwr3ABg+/xyaV5e1qjhnWeG1uICZcBvFYkZiGT/kcHhwe4c/uOALyHOzvyhiP7pd1qK8k2Bi5rYMmgm9ak7qbFAN+RbwmcdZcnlGiP0et0MWaBnzq7YgZZcUQJIIFlga7WgezXLX8vp8/PwG2+gjJOhuOxxG7zSFfppGKn3qK+6GUSrSPnLemWSxW6WTRnUZiJXzSeQixDAPc6yqsbKvZ5WVjV1SSD55paxNTpodXumC8nfb7iE4w6VRw+vI3IcGAMDOeBm0iQ8fMjALjnlom5dW8uFul3mth78C62t7dVYN7c3NI1slDh5Sc5BigRSRnLJ598AqlUXIzcO3fuiHlFtQRjGzUEuMp6NhZVgl+vVXF9cxkvvbiM1ZUqUulTxJItxOLm5+ZZDzburXI56AzRbp5hMumiVZ/g4H4E7/+wift3T8llxK2nKJu8iaee3cTy/8femzZJkmXXYSfCY18zcs/al67u6unp7pnBLBpAI0CQBAobJUA0SgYZzCBxBEmk/om+yPSF4gdRRhk/yCQYQVAmACRAyQhgMD3T63T1Xvuee0bGHuGxyM6573l4RGZVVmOmxyChaiynqjMiPNyfP3/v3nvuOWe1iFSOMrSU7LZikAqmAX88+9YVRf2dl68tpZFH+hGrgsUxSiEPBhoH7isG7IYYDLoCanvdthXhEgkMCQy2u+gRtGbxzBUS6BUsv0veRzYYueyfz5AvkvlGAWM2WOEyYsxFDBMW0FjENoZspJ7hmjr83JW/HAvUIxbWzOuWbA4OJufYdL3yAK6PvVQ2Edhn0qVH2b1ilYxIJmejg4GiQ/rcDozhSkZpq90ViMs9uFarYGW1htpiAdkc13yuK1bg4bE03Hp0Y8CsA3G9VxjnXnytNIDXRSJuKk8BXI26UwBwbGmO1YjXZOdLSbNenzLPvH9NrR+ZUhlhKoOtegt7zR7CkUlua/0z82PzLnQLqWSdnUCJWzncWjkyeeoBpQ/ptTlBpVLAQrWAYjGDTMqYlK5bRO/t9xNoHibw8F4de3stFAo5VAng5sio5M03iXuOOSYppJJZJIdJdHbbaOw2MOqysE3upwHXxiblumFdeF5NgQxcNgC89pVv4D/97f8S3/rOzyOfymG818DgwTYSzY7OL8hRxnGI//vf/B7+9M/+ELutHaTLSZSzKawOCzh9WMOpg2Us9k5hIX8Bi8tXkMuWEHb20GjcwUHnHvbDHTTHbbQnI3Qpn59KYZTNIkwBrUELIXoIM330cgN0MyH6AXmcZN9YkV6NApQKdrGe3+emz4sBOWJwkHHqPMtZrNXz7pR3CM9bvM6BSKgFaJBMoE3vPtoDELzh/iawwO0EHqxVbG5SxV65wfbxWEQwmiApNrcxOlVU5OEIKNhyL0aRiokeaHV+uLw3kvPX3mF+xgSw+Tu/XkT4hcv/HL/Y7Y++PZLsT1s3WNBkowHBW+9H6AFcnreX7+SaymOnkiyy2zy3+iMlJy0PCJ1Xrc0nA3ApK1ioVXH+pRexduEsFtfXxMi9e+cWbt24gcePHqJRP8Co3xcrkGxzSpYm02msnt7AmQsXUV5YkIcuAbVsOqtrtQYJOx+unbu72wJvyWTl+ZEV6fcFPgtck7n3cJ0iwMc1TYDpYCCwlJK7skdg7w8Bhglw7vx5nD1/XuOtAnkMlCdQ3SCTqN1GIZdXLsHZ0G238PDhQ9Tre2g1GwK5CUYSvOU6TrCCx+J57O7uChCgdKiXh+ZrPI+4/Lb3zv3ss8/0+xdeeEHnu7PfenYAN9ocT4p2p68fV8j18RIZuO+8+2705nkwL846Py62jefu/KzsFiIG7hTAPS6HjV8BX+f48I+Ao2RS95f+t5rbajBwjV58Zpzqge0nTgbWsRDFvs3knf8twbyC5HEJnLLpT/sXbSK4j/c6anRSfJwIpHZSLtdQqS4imc4LtEilMlJXyeYKCNIZAR0EiIbjAXp9yo9PBNLSQ5Vzm0xrAht8lpi75sm05nOkPZ77izXyEeCjQsP2w/to7j/CzuPr+NM//D1g1HMsfW06Dvx089aPgfM6JYtfKh/Me9Xc4PPDJ4O38/fR3we/1h4H4Eb77jEN6sflHPPHtI3cQ1Ozczd6Ht3cNg9ui9n5PzX3sLGMAK7HSPk7Ap3OP9w3s9Dzc2l1FRcvXcKpM6dx+hylc2sCOqk0wHnP/VR7owPR/Jzz5+EZlE96wvw4HQfgRrmbrjXQGsR4+s6d22rgYCxsDTVOilXAKMF3m+NmBUW1AUjNoFZdwOLCghjWPOJwYOxTvk9zmZZVkoZnfGkxtI8v6c2dTmedTUwS9x4+wGc3bmBnvy5lJeZxvCdiMkZyuwaIR1K1DsA1lYEpA5y5Ha/N1jiqObDRxpom+P0exFWzAgHc0Rid/T563ST6+SLWv3oVP/vL38HLL1/ASjbAaiKBEtt0OTbhGNsP9/DmD6/hg48+w8FhA8Uy13rmlGZRwrWCXqPbu4fIVaqoLPB5NT95nhub4eg73qYVzOqq5kSK0rTuOkwRI6k9p17fV2hGgBy9LrKpBM5trKJSyCFBhYpuB1ub27j2/oe4c++WZKLJXGWu+/jxFno9Xhfz1Ikal7hveeUa5Y5StXFWQ97mw0lfx+dS/DlinTHe0B1/zf97/rnz/y0Z+WJZ6gE8Lx6Lq4+UQbS+WpyRCBwTXioEtBcKBPgTyGZjGZUP6BmsvILNm4rNvKKWWVBQ2Yb5Idd9/nDsp8o+Y4XP6cQEpUwSC/lAf0vmWc2qBuC6akPEMFbTqieSuPzcZ+rTZ9T2Aj8nFefxaIyHCO4ybkjnkczkkMqVMckU0emN8XBzD1v7jENzSGQrSOUqkkrOlFeQSnPMqKyQxlhzeoJJ8x4mex8hN9pDOmPH902i8XqDt11h7ki0lU0W9Dfv9MeorpzCz/xb35E8+OaD+8hn0xhpHg+wtLSKtdMXUF1aRyVdQO/GDbR2tpA/fRbFy5cwrFRwOKByxNDuGVs5Uxlcv3Ubj+/exL//7S/h177zMl44U3kO4D57SPT8nX9NR+CvANn8Nb2S56f1/6kReDYAd64I4D2YnnClVjTyvbL2pmMB3Kcldc/ahvMTBnF5OAK4m++8ERW8rHk4fgXu3y4p8ACtMT3tuo87/ZlO0NjhpiLG08J8fGiPXqL7cGyMZwMlt5y4wNrplUxBZYFRTj7PFV5NNsUJmjg22wzQE7tWwxmnF3AcKKOCQ1Qx9B4Y5jfpi4rTa3TXHTG0LOmLJ2z+O5gkuReigq1du08abbZFgLWffdF7xIMD65JLizWsrCxNZYf8GDDYSyRxb/cAf/iD9/D+g22MsjkrOs2s1LPLtiWhlqyw8E8GFJMZS9bsh8WaV19/Da++/ro8Pfg6iyGVUlndyCkVTC2oOwrOzn9f/JqPPozHg7tPA4jjxzg6h58G4KphYx54mX9mfqK73E8WDLbO7zmGoC+YEbRzHcgqmopx46WInC6omBbTlc7WAWvkYNLFwo1REClj5Nii87csjt/HxsqG8WmLbuzNUZHegxwRqTX6NgNW3X/GahMCPmMsyRnVBffMM8mJGD0R0+7ojdUzKTDVgOsZEPcJ+4ZfZz0by4+ndapPO149m15yUN6TR6CQ6xQWE9D92wvG6r4ZC4qfZ1GVRWPKLt1/+BAffvghrl27hvv370v6qtcdSHLJ2I9WGNC9VDHA2llNutgqM+LjCMBlkWskTx6yXz3zgOUNgrf628k9u4xKx4oXZ31xT8dlvigsxgrWAjmsPyr6uEkmTxuKTJLT/bfxNZ3Kk5eCtsJ5hgBr1rqeF1bWUFtZR6FUFehsvqXOs0hNNXZMKihQCozeeL0BQb8Q6UkXj25/gsmgS96o68SntF/2eAB3Zu87Eh3MBQvHLBrHMHAf3fkYW1tbAmKXlpZVjKWnWy6XFeuI941JOu97rVaT2yRBfN7vixcuqojDz2xvb0nKjJKWBKZ4rezQPnt6FasrSeSy26gutJDO7SNI9V3RyB4iK0JRMjZEh8V5+lWFE9z5rInPftTB3Ztd7YkXLtVw5eVlnDm/gNWNGrJ5ylARvDWJLhYIxCAQeOsA3FghJdrf2GnuPW0dgEsWLfcfKyRn9DqL+H12QLfb6HXaKpbyuSGLhj8ET/m1XKf43HggV6xvFk1ckdXvYdN9eeqNHW/kmIINnEPTZyVe2DHmODvt6cFLmW8Ctybzxn2WxRr+YZH5aQCuecZ6T2ybo8aeN1Yui95kDBEMHQ0TVJgTC5cFnG6XvpV9rceFQhZLKxUsLxPMz2kf5jEk5SzvYBaDyL7l70gT9c8Y/+3e69gxtj5MWT+eoatxOwLg8p1ujLw0utgDBt7ynOnD1mkO0W6zgHmIcZBAprSA9jCFB9st7Df6GCdsvigGEZZra4f6V+yOuoI610YC/sbMlhfdeCzZdzIbq5Wi2LQs1phcomBHK9JqnMcI+4EA3Ls397G/10K5lEN1gT6haWSynLssNo/k4TsK+bkkgnEaYTPE3uM6+o0hEqMUgglXC9cApPXNgkMv7zgamVTd6TMX8ct/+zfxt379P8KFMxeQqHfQv78lAJfygZSZG026+N//4B/hzfe/h/awhXQpiVI6wGI/i1P1Cjb2l7DcPY3l/AtYXnkJ6XQBYZsA7m0c9O6hPtxFc9xBezxCewT0k4EA3FE2ic6IoGkH/aCLLiWUs0MM0kP5VydZhJbUfoCk06njtdt89t7uTn5f/nYmnUfmNwvJLGZTCcE3QQx1b5y04MTkksMkxMJtDUPsNNvosNjIu8KinNinFqt5CT9j+blj+GTM7bna4+n75wBcAUpUVGAx3DF0VSz1AK47tgFPbOgwANXWCCuokiEjAFcAsm9WtfjVZJmnDU62uNt4eHUP/kbND2rymz7DJtVJyVlNCj1TKtprP7PivyS1XbGZAK5sFdyOzLFDJoWFjTVcuPoiNi5eQKlWRTKdknT+1uZjeRU+un8f7WbDpKUTtJdOS8LzwpUXcOmll1BeqCLIZuUryv1cEsb8Dne9VC/Y26MU/wD5bBbpdKDiONlOtsYNVTQnsEqg4OLFi2oa8sogHAeusQLG2TgwGqlJKpPLYYmSxUXKW9p7fOGXYDcVJtgMsLS0KA9crfVhiAcP7mFnZxudNlm4odvLCMYZ2Mj1lsdhIZYMLh6b5+NBDDay0UqA85DfzT8sdtOSgO/xcqPbe0384AQJ5dm8/5i9/gmxoI9xZl+eNoX/7n/93+Cdd8wD1//4fcnPracBdD5+8zkS8zUC7PxvY58aA/f4HMopcbk4xPYZ5+1KD1sCuAQ/BXqZZ6KAJPe8zO+VvO8eOGJMRiYl9zTe/7ID172vM4Eb7uNkMxEUMpsNgqGUAF9AZWEJQbqIJCW7gzRS2RzyxZLJKWeyAjoI/DL2JbuOssq1xSXkC0W02h3JKHONIBuOPyrwc9MieOsapqlk0TxsYvvBPQw6e9h+dB3/5k/+TwSTvsk5ODabbwb38a1vdhNLk3NZzE4D16bK/n7GTNeJ+ByYrzXMgEexuHAKFunbo/h4/lgnfd7eP41Bfe6kOad6gCkhKOVwCilUB9CnGM9Qsl6+467J1zXFCGwkGJcO9Oytrq/j8pUXBeCSWUhvUsoo+yYdrXGhy1FdXj2NsxgDmSytj7GeNm9ncgUHuPFzlOdmvCRVhLEpF0kWvtWK8l3OOcYMZDKySYXvZfxIhh0bCiV1WyyK1V+gZDdjmZCvk8U6UAwlwQ9uQ7JoMUaxGMaO4GBSxvSf7UsyudXtYmt7B/uHDcdEJ6BM8N/WY7sXbl1290SexGo6sH3GP8vccwnY8XkNkmTellST4fPqAdyoITEVYEQFjMMBOq0xegTHzm/g9X/v23j1W69htVbGUjLAAp+t/hCD/QbuX7+HD659jLsPHqA3CpEr5jAetjEc9jUGXHubZK/vHqC6soZKbUmbLfccaxxOoNFso93vY+PsWSyuEqCz+IAxqW+cGvSpGNAQYEnvWwG4AXBuYx35dAJJ51lL0P/g4BAffvyBGnrOnD2nPOXRo03JCDMGVsScTILy+WwIMnUJyG/Yq8RYzYKNheaBG9Xj5gDbeQA3ztCNf+b45xhI5YtIZfKKjTivnBSLqVi4BrKAsS2b5XSvrZbHSJIxrO51NiPFAdr8MP/gvk1gVMEw4y+FQNaQKUZ0t6N6HWWs7Xwtp6ASTWo8xGIph0o+jZT2fstpuPebP7rb0xRPudUiKg/PakvFQVzFUQRstbaaohubxYN8EYlsCUGuhFEyg3prgu2dOrb3G2rKGVM1K5VHkrk77Y/Ka8iUVpDO1zh42nMy4wZ6W9eQbFxHOU01Dx8nzSoR+HWZOadWOOaSslwaYzAECtUlfPn1n5Fy0c7mI4RssOXTK0A2hUqphuWFNaxkSkg93sSw1UL+whUEZy6hnsqgPZmgH/Yo9YRKuYKVjbPYr9fx6M51XFhJ4Xd+4+dwbiWH7a3NmW3+WUv/86HDcwbuU4Kp5y99oSPwEy1tf6Fn+vzg/78age3trROQEJuaM4vqswC4Udw7P7WnYJ2Lqo+O5+ddwf8qIK7/1mOevM33fohH7/xARQML2L3Pof+QlQiiQxxhJx/dKGe+Ll7Adt6LjE68X5JwQEpbuKBcQWgk2cEXZwtDs51t1pWuwMtrGMXAJIUUwgjjUm8xCWXV6xwb0VX+GZT5yxUbzp+zu6h4MKZbMTejfDKh4srcWNlrLtBxH47fEp/sKtBnEOfYLX4854NJm3bGLPD3zc8zH4Qy8KJXZY1eTysr8mu0r3bnoUQsgft7B/ijH7yDH93fxlAeuMkIpJwHXCwKZmHcAl3dSxaclGiQhcLgD6gulPHaV17H177+TRTLFYEFvLvlUhEL1Qoq5ZK6MFk85TgomXD3w4p1s0RWFd18wOgZGT6QPHasp4/bk5K8Z1ngrC44vVPRseJzO/ZcToW7n+XoJ79nPgEwh8Gn/DE01aaC/s89oz54VUF+2koh6SUWh8U+M+8YJpxeqtOu16R7WVRUAh/v8nbzT+9zoIh5I7n5Ho2TL1RYIuqP4QHLaMWJHXv22l0Ba5YXP9Nv4n24Th5Ve4cdf3oj5zeI4xo2nrQWenAztlgeKYrFn/cj9zUuiTynVBBfA3wRzZ5h9xwKCJkmnPHrsJrwJErkuGYSwLtx4wbe+P4P8MEHH2Bzewe9Af0nmchasmbPfUw+ycm0c02RryOPy8JEaIAU38+SsnwLBc55sGcq6W6P0hSktnvAcjbXEhYGnbSlN0+LwHF/RU6W0xd2PFDkika6mzH5Vn2XmhKySgQzkvJaEoBbqtaQTmVdE5KxIjzgrOILCzuDoQAw+ljRpRH9Jh7f+RiTfivyUaQkXzrFDn3HwP3ud6PnLprTMxPSL2LxX54M3vLdjfoePnz3eyr40GOcrJK9vX3U63UVxwywRcSAYrGGoNzNmzckn/2lL31JAC6L1ts720reF2s1FIsF7aPZXBa1ahmY1DEePcTa+gjF4g6CdAtJMpS1ABtaxinaaXfRatQxGWbw4HYH7735GPdu1pEJsnjhyilc/fIprG7kkCuOUa2VkGLlheCtDkGpQudDLI/dqWj/TCzCNUVoooFx/GLON0lhOUaQmgkoqyxWLmXT2hj0CCpYQS3shRgNWHC17nZNL35ejQhkWJjEn/cF80Cuf0Y9uyF+x44WRG1d84At3+tBDQIeYgLpfI3dq/NwDRJ6r9iNPp4yJqs1OJjvqIBaxmnOE9fAVMZSBG45HmOELEj0KT9pAG6/H6qI1+/31GBAK4OVlQqqNbKUfGEmgcmI95MNFyZDrga8sT8Hx6oVIjsFcH1R1a+jVsR2e4N/Bt3fxm/ga47Rp+tyoHPIguoEg/5E0s7tRh+dbhODYU/SaqlcDVsHQ9x90MBBo6fdL0mJ9TQL9QkBuMagdxKNjq1iku+C/1T8ymRSKBWyKBZTKBTJHHMNZ5JCnspZ2n017+B+N4nGPgTgthodVKp5LCxSLpHSoTmk0laMJcOZ4z7ocT0ERl1g91EDjZ0eJgMWr9JIOo9wrXURe8mK0SLwTgLk8mVcfeU1/K1f/XX8wnd+Eeu5KsLHu0i0uorjgnwKh80d/JPf+x/wyZ1rGAVDpIsBCkESC/00Vg+KWNurYbW1gbXMFayuvYx0UEKvuSsG7mH4AM3xLlr0wB2P0aFnGqXuMxmE6QT66AvA7SU7klDu50YRgBtIypyAeYAgQ79nY4P7poToeXBFZjHqgwDDkcnYcm+hrKlkt+UDKbFlF0/YHRiyKTCZwAAT1Dt9NHo99FhIZe+AinPWeOkZtMZ6nf0TwSKiPrHZyABfMYfEwLVjMNaXlLIDhLVl6d/GyNVa4MFiSjmqEGkgrlhC0d7oZAW9562PgdxpRSCb24d1fq6pdBp+JAzo4USWD67tkzYPhwjEGOLzPRSQqZzH7aVaA3ie+RxWL5zFxsXzWD1/Tqw27k1sHGk3m7h96xY++fgj7G1vSx5SzS+UTy7kcPmlF3HpyhVUlxcVqweUNPSZGNc0WcKEKnwfHtaRpuRipaz1lXsP90iuaXwWPIDLfeZrX/saNjY2tAax6Yjv5XVxn6KUMseYhXQCagSlPfgQByEYi9LGoFJdwMbGukBVLw+wvb2pRiQWoNmo5GVBORdlETGgpCKlJiHJXP7wu8nE5fnyXHlefD+Py3Pm7/lZDyLztc2dQ7z1wR3ce7x/bGj5/e9/P4ojfZ3bRZjPFIrOpi+xXAPA7/zOf4E333pLx/Es93gM6mNpH1sd94XxWJNjQpCaf9gE5iVV4znScWCf4js2Awp8gQBuxhdkrypPdjG9Z5zTV94f04Mb/IyeB8qTZwoab+5bzEsp201pUMZr/Ju5pUl/trWnW82Az2AaxUIV1doyMoWKvG9NQpnnUsRAxyMwWNK8YGOS2WmkNYcKxZIkuTkXPYBLmVL5rGp/Syj2k6JFOEJ97wBbD+8BYQNb9z/F9//sXyIbUNrWKcvIJ9Ld7Xge6Hy2xTaTUotJ885Ys/sWDJdjPWmyxAGh+H2O3yefMsTnw/zx5kFPf3+OB5nsqnx+ZvmdBdi812PVZuw9HsBFONS6qtiA62TKGlMoabu4WMPq2ipOnTmL9dNnNXe44BZK9Ni2MeR3EWyX1cHcmPp81OKNoypK8WciituOsczy+xbBGk5c1WqcxYM12RnYSgBXMSblYtVMk8A4HKDfaWM86CGdBNKZFHKZLLL0cJbKSV/g7YBNg8Mh+vT/Ho7RbLUEQrIRxSVX0fdyN+N3cn/kOs6co0/7BoLMik/TapD365H/W0CYB3NdA4ZvPOTffE4J1vFaMum8QGg+72yi9+uI35v4/PEaw/YQ7cYA3UkSYbmAlauXcPVbr+PC5QtYzOWR64YY7NXRfLCF3XsPsbO1iYPmIVKFrGL74cBsWcKBSSi3un3sHTSxcvqcvKnp0845w8ZPMhYJ4CIV4OzFSwJw5YmqZko+59xnJ3r+m4265lCKc7DXRT6VxKWzp5BPmTLGmGAcmwAZU46HymnZRCQrENUGub9mUFtc1D57985dPN58bCpNbCRy9jy8B9xjmUvYvJhaGlksHpP1dv/t32fzcvr++HM4HytrmZBqQFHz3li4bgYrvpcRtXIlayADMgF/ksgmJ7J+EQHCNdwzNFduQBMPSWNnTHo5mwNUR/T1Fosh1ODrcn3dh8OmbHCqhQxKVMmTT63LT9RU7hJ+gctmNxOdr7Nw8vudZYiOOKOGN0opU5HBNbAEaSTIui1UkchXMEAa+80etnZofSMpMIsFJQOdsS5p5on5JSQLywhyNeRLVSyUMhjs30L97pvIDzdRLVLaPQUkTM4/fl9skbLGPBF6VDNm7M1xSVpdYHFJ9a0Rmy8StO9gvGpmG6lJCkEYoDBOohaOUSlVUbvyZSTWzqORyGDE5o5wgNQk1Bxb2DiNIYboHO4hN9zB3/kPXsdahXYWUwD3+JrkfAXq+B3hOYD7TGHV8zd9ASPwHMD9Agb1+SFPHgEDcE+efscCuMcBp67je67x+8iJnIC5Ru9/EpZ75PPPfMDpqcQZZvET3HzvTTwiA9cDlw7EjYXPzwzgeqAvCmJ8J6YPxJ0EDMGWXYKDAAAgAElEQVQ5D+B6pqMlFrFudRdwxAtr8wGRZwJ5ADeehOi96nI3yNQHUHHgSJFTDCjxAUkkDaJaypMB6kg6yQNBhnroagVszqG788mSwOI5cNwHiZY5OTOHWCIzfz6+mOWDR+vYd9Iu1l+HDNkZlYpkZUzqagrgWj6WwIP9Ov7ojXfx7v1NDDO5CMD15xy/txYMTb0CCcLqdSd9Jqk6jJHLZ3Hh8iW89tWv4dy5C8gXKVk6URLD4jk9Y2oLC6hWKmLzMSi1wr2T5XZj6Z/YWQB3FjufD4ZO+u+TV4vYs3MCOOzHPkogNTzPFog9y3kcAfqeAuB61tN884CfE74wpkTPyS35hJad6mNqcDqJNCXV/p7Kz8QnjCYHqev2AKJLbCTvG4FrHmxwTRiO2eJZrfFnMj4OT3vmrHQ7u4bHx8cDBc8yrse957hCxpOONf9eY6JNwfV5oFKPzXGNAP4LHLPWz6f54z8J6I7Yfo7trOIDC72UWlWtmCCHSZfa+mSgLOWD+F6Cue+++y7+7Hvfw/UbN3FwQC9TshX9tViXrgBqV+A2qG1s4K08bh3oQUlRrt2+e9ctsWYZ6JlSThEhlvDa02xyUZKT8j56rrFoprgYa6rxgK3RjR1I5KaHL3CLUZw2ADebLwvALdeWUaouIENWLue22BEGvimJlyQVizg2lmQBjcMeRq0DPLrzERLDrrqUVawUy4KeRAbgfve75oHrV6inLgUxFnlsxXHP1tGZd3iwiw/e+QsVT8+dOycAkEwS3i9j0hYkF0mPXLJjTp8+pWva29vV3FtbW9fYsnhJtgFl1diVz2LAcByiRHZSKo39vft4+PA9XL5UxKWLQxRLfSQDgo9mcEYZVQJWrUZbyX/7sIC3v7eFTz/aBBIDXL26jK9+7SLOXVgXUDhJduRXxEYRghcTJsZJNo04wyUHntiweVaegTwgu1vsUPO/JeIjuwTHyOXfBHhHAytYsWOfkmpkaBF0ENtiMMGEJlGaW5bA8zgeqKHnshWejXkel9a0oivXy6mhwnxhx7PWPYBLQNUASrK46RPfFTOYc1zsszQLVdzfbY3loFJq3LZm3+1ur7HAzWKjWEGO3GLDQK9Wkx9mJznf1xNgS2ZyQqBip8OmjL6Ytisry7JSIICZSFJGjawmflcKk1GAEQFbgutaR8xP10j3ho5a3OBAdt9Y4TYCvyLH+t8iBq5vqJBSrkBiW0vkc0jGsMDbMVrNHpqHLNhb8U/C8AEL8nnce9jCg0dNsVQy+QTyBfo2p5DNBbKmk0KBkzVMyEDMnj8Wy8l8olQsWeblch75Ai/HJD019i5W9GMvLzQW7weUaZ2gvj3E/Tt1rXWLiwVUlzKo1rIolwvyjxYMSQ/XwRhdFjj7nG/A7sMWdh+00G9MkBwRwHVsZbcSSgpcq6VwRmM7g+ByBa+++hX86i/9Cn7utW9iYZxG0KfkYAJBLoEbNz/AP/0X/yMeH9xDIhcgVUghFyRQ7gVYruexslPGWn0Vq5MLWF9/FYXcMjqHu2ge3kV9cB+N8S466KHPWugkiX6QwiCVQj8Yoz/po0cGbrKDQZ4A7hiDjDFwyb5VHU+dDlZwF5uJe41Xh/AFTm0UlAA0CT7eHzYXGOPeMZB8s40rADJe5o7F5h/+dIcT1LtdtMO+mLljJ6VsO5gVbn2znOaxWzv8eqtHXADu1P82Utz2ksoODNYxNW1MdcMkldnEOLH9QZLGxgryLFxfPHddnrZuaX+MXOMiBq7fe02h1PYM24v5UFj6JdlEx9bzuYk9IwNrjuJ+xIYpMR294okxr0ZkqldK2LhyCdX1FeQqFWyc2lARl58lCLqzvY3rn3yCe3fuSH6YMvNkGfHZWN1Yw/qZ01hcWcbqximUF2oCDXi/+b20Y5CP7T4BTLIZ0/L1HAz62nsIDnBdIzjoWa38Nxm458+f1+/oNfno0SON6+XLl/Ua9zHut91+Hwf1ugBVfo730ytFtNotyeuurW9gfWMDa5Ta5PiNhtrXyMAlK47rOQEYxjNcPzwwqbk54lqf0J7H37PZiefB8yKoy/eTDcffe4ll/o6NTjzeYWuAT+7s4vFu89hw8I3vf9/FxLYgzu75J+cCFhYeV5tI4Ld+67fwxhtv6LjzAO40dDyqYuRztnjc6fMAD4YR0OFPXEbax5/zMbn/vW9K4jgRDMoVnB+pA/o9gMv4yH+3j9+8dDZB2EKhrBiFc5xPMgFXeXmm0iiWigIQBOA6Bi7vLfc7snDpg1tdWEa+sqBmA1owFIplBJmM1F+yubzAiw6ZxoBkRimpXCyXBfISwOZ8Y57O+54hCCwg1pqVzPKA+9IA24+3sPv4ITKJLh7c+gBv/uW/Rp6WqIyFxGSnNHo85HP7twdBBALY8638yz/6DrydZrIx4N7XEXwu9ZQgchqLeGzwyfnRkfpBrJnS4pBpZmelET+vLDbiy2rsImCk1+z9CTZ3cu1nk7b2VJvN2Vwai4uL2Di1jmV63NKDlbWIU6f1b97vgps/jLM9yO3jIn++XBP4PPqc0Q9HHIg87sE8ruHBngFPVvDxlikW8QLtNQdOq8nIYjOCegk24A366DcOQTsTTkjGyxmCTgPzbg7ZaONi3N54jN3DtmL0ev1AawnjNMtN7IxdH4BiY85jqv30COAOyB6nIorFw16RwDep8PnzjHY26kQNAu6eegllXi8tZNj8wGfdN6/4WgCfzXSQ0nWMwwlajR6a3T76VJ+olLBwdgOnzp9DjU0v3QF6+3X09+sYs+mm31Ezf3GB0rZjrcO0MaE6DuWfm+0u2r0Qi2unkCtVMBgP9XvGUs1WW+oL5VoNF154AbWVZTVnSDGDtbcxm2fb2N3ZxP7eDvL5rFRAEuEAS5UyXnnxMmqlvDVUqXFSGakpBARJUAb/rbfeRqvVQTaTU+POxsZp5HIZbG9t4e7duzhsNJWHcH3gjO10TU2CjaJxsNavm/53akhxsc7TANz4nIw3s1i2GyCdK4hdzT2UOaap3fiGZ8ZLbi4yV8EIGfoQk8WcJis8pQYtqR84pQ+re9of/Zs5KokVlJXP2M/0GbP1gs0CbO6lJQLzLMVVbNaTopotVoypJQ9MJQGnECaQ1ucrvgaqGohZQdmz5+W+2cSSUhMNWcdBroxRKo9mGOCwN8JBkzG/SZXzPTxn5phUU+CzR1U4ZKuYOD/cLO2Dqmm0Nz/AwYN3kQ9aKBXppV6QFQn/eBWqeJ2Jay9Vc7QzKZbldzIfSgvIT5HpHjD+BEYKFqm8kpK3bXKUwKQXIj0EFmrrWL74EoKFdXQm3AyosjNBMZ1GqVpBbmkJqVwaGHdRTjbwC1+7gKViEu3Gjrs3x4YR7pdH4wW/3vk14zmA+7Txe/7aFzkCJyNoX+S3Pz/239gR2N7asgz7hD9HAdyn0HC9tO9TDvssWM5Jp/VXBnH9tR57ngkYA9eSQw9casOLthIfzJ40ajqCBaQuEYh84qLdx4o/8wCu2KK+aOu6vszhihuZdUf6484CIM5r0QEfccBDRSYrrc1I7TwNwPUgtgozAiHsvKzgOAu+RKMRsWRmJX94jHkAJg5AKzGKFfmPOz470OJ//PH83x40jbX/zjAbdTvGY6RTCSxWq1hbW4u8iqaFViuYPaw3BOC+c/shBgQ7lHTa/YwXAqJr8okbC1vs3oyB2AJgyNILWLhPquP5ytWX8eVXX8Pa6ppYY2SF0X+RY04mbq22gFKxKC9DBY1zf+ZB3DjL7rix+2kDuPHTNaD55KLNszxR0+cp9m7HSj/u8/EUfOacnCSu7qV8eAysMvlDWxZNSsp8p5hoUnKu1+1qerHotbK8jIVaTXKxNifseVZ38py8mz9vFgitgGYJkWWrVjz3AOdxoGl8js9ep/kxPunPjwvgzh/XMweOHesjxRXf7DFdL44DXf2x4s+VW+Ciyt/8sx6fB35ux4/tCx1+jfGJZlRY55gToDSUwgplSRbSTVqJaxyZPbdu38Z7772H9977Ee7feyCfMDZcsKvcvJ8c/Ks1lwxIu7f8I+ahA3Dpw2PsXc/em+6h/rqnxSTno6Wk3YpifI+xkWY77TUOnwPAdQsYkvSwyuSQzZVQVuGvhkK5omJeLptTMszT1XgMzc/GurFt/xDriUBCcw/3rv8IyWHPEloH4NKXjcnff/VdB+DaDZ0r5B6dRUf3/bni29xH+t0Wth98FkmgsbC1ubmtxJzSkixGsvOcP+vr6zh79qyecRaqWTii1DABRYK8HFt+RhKXgy7CcR/VhUX5xd68/hHeevNP8KWXV/DvfGcVp08zsQ4FzrIrnIWqdqsnxuTBXogbH7fx1vcfij159UvL+MrX13Dxcg3VBfodkok3dAzJQF3STNDN/9ZYdSr4GcpvjUBu+TRZcgK0LGR50JbyV8bG1bpCicRhH8M+ZYI76HfZfMBir7F0hwOCu2OM6YfpgRoH5JpE6AQBvbmcR5k6zNk5roSeILPz4JT07TTGiStixPd7zmtjxLKgZyww+vLSj4+Xa0U3Nj0lo+KdAFw1K/j5PmXgzgO49t+sHVK+l1Kh9n1kcbQ7fQGhw5AFDLJHJihXcjh7bhXLS/R/5HcOMRpzfAgG8ZkL7Fiithpb34PDHsCNIkIHIPv1yV93fP2JnlFtzK41wz2zPJ6YAmQWSnKVXocTNBs91A9a1jgiyXdOhCyGowwODkNsbtILcYzqQgYbp4oCUgniEghnxc8kC625QE1FYnjazU4yPlGRxuQrkTR5NK80II6Ds77luZm/6ASD3khygvubPWzebyKbDbCyTAA3EIO5XCkim2WxiNeTpP2fPLRYoBwMRmjsDPDoZgP1x32Me7QWcH7BeqaNUWnsMAK4dgyycPnOaqmMb7z6M/iNX/rb+MbVryAvZkUSyfQQf/Hnf4x/8ef/BM3wAMlCGoksi0wTlAYpLB3msLxbwsbuIhY761hd/jKWFi9h1O2gvn8Lu61bqA930E/2EQbAIEng1gDcbnKI7qiH/qSDQdBFPxuilxuin4pJKKvybDG8X4ejBiLHetCew3+75kAWEa2VkPuP7fv6jHXqGYBuNrhiHKm8TQbRJECj30eDjPrJCENT87YCr0BZ30IZU9Wx0rjuCdk3sjFxAK7cyTwIrSZDNnKYgo0BuJ5Ja8+5I3WbtPHEAbjOl88YJS7+cWLKtj9OAWDF+HG1EEmJuoKo+7ft165pJeHkVp36DRuwJK/o5Det6GtZEcfX5Ne5hiaAdID88iJOv3QZucWqxp6AJwE2AiUCccMBdne2BeCygN2s19Fpt3SGpUoJS2tryBYLWF5bx/qp0yr2T9gU0uuJJUspZq6vi5Rm5v3nugwCrXk1DnFdYtzIJhp+hnsM1zqCtVwfCIZSppRrxqVLl/RDkJZ/+LgT5Lh+47o+z98T+LXmoz0Vmcn0rC4sCMAtFfMYdLt4/PgRGo26G3fKH3cFEnO/83ub4txwiKXFRQGGcRapZw3z/bw2XgfHjJ/hedAbk+ccjlO4v9vFzkH32NCTAK7t+O7/j5QMnp4PzOcr9iW21/z2b/82fvjDH7pQ5vjYdx6YO+4k47nvPIDrgVX/uafF5F4BhjEH54ixV+28ovZFMk4dgGtqE9aMrLiOjMxcAaUS96OMNYCMCbJyLljTBxvJsumMvDTpgRsOuYeyyM89n5YJeSzUVlBYqImFRknOYqmipmeCuKVyVeBFs36o55uALn+KpRJy+YLUoA4pnT0ey3rCnhGqeVlLiM+Pu50eHt29h4OdTRTSQ9z8+G1ce/svkMvwXQRx7Bn3NQJ/1+Igir92Pw5mL2lr1PRner/n792z3FvNOrc3xz8fv+fx48zUEGaaSmOz2DNp3evWsJLEZGQAByXw/UfZEJcgMDkgyGp7GufUqY11vHDlsqTPuT+zEaRYqeLUufOObZlUzMrzlNSvY5J69REPnJmKyFQC13JW5y3uGov99cWv0wO4XlllBkSba86P6lYxmof1Vdj95TpMv9VEr4fu/h7CVkOA7ngQYthzjYL0fOday3win0VnNMHm7qFAQS8jz7XI5HqnHqqMi1IZk7+VYsXIWLhqbpAaisXcvimQp8V8w0A5+qAaMDedY1Z/8nuzNT4QLC8IwI38b91eTJZkPkup2jS6vYHAVYKZk1QaAVUJ9IzkBFRnuHeNhgwwkUknUCkXLQ5j7jcKFVuaD3CIvcMmkEwr38qXq2gT/OZ9pORsj3FYEktrKzhz4QJKPC9qYozGaLca2N5+jD35rW/LUoNNO2z8D8YjrC5UcenCGaxUy1gsl7W2U6VB52G3TPntgwcP8fbb72B//wC12iJevPKiak1sBrl96zY++uRT1A+bZoGTyjjFJTY2mqRyPLbx48n1SnMs1rQWH+sn1y6mTyafVe7RzEuZf6pJqscc29YB87N2BBSnOkRaeiA1mantAxnuZCx7P2TJTjufZeXZes2at/158d5zX2atjWuiZyBzblFaWf7N3vJlYPE44zE21KiZzTFq+W/Vulwtx8IYW4Qidrh7NsWgDbJ2jzJFDCYZ7LeG2G0OMEwWME5mrYvRjQnvBdVauK6zvjQcU5UlJcllNl8Hwx6SrQfobX6Afus+EkGIVC6HYqGMPBUE1aDO2GlKKLB6FZUCp7UJPS+OXc/vESDOH6cexjkkBrFsfvheykuzSYhzehHFhRWEI7LdeU9SKGQLWt8KS8soL1aRyySQHh7glbM1lDMTnF7nPjO/wk+r7bEZEv1zvpTIzz8HcI+LcJ7/7qcxAicjaD+Ns3j+HX/jRuBzA7hREvZ0ANe23GOpNBrjk7Cck8BbFbGPRvWf7/6dAOBqI/awbQzAnZckPQKMxS7uuERD/WAe6HBBRBzA5UVEhVAVd0y2YwpOWJErXiCcAYu8LN1csqHERYU17xXlJV1nWbX8brt2FjJtlBmo2OedH5o7/yPdz84nxwdv8eKumK5zMqjxZErBxFzPdXxseSZi5MxNnvn/9nJrmoNeIjfqirPAnx17lFBm4cNkcl2QaLNTAO7jwyb+6I138Nath+hTDpQBi2fAxiZoFJw6djILWRxDsTP9+2MALhP6Q8oHtbsqKH3j69/Aq6++KjCZDF3+IWDIYpCklReqkUeVCmexrvQIxHU1uvgzcWRePgNr9lkfoJOO7cfeH+8LB3CfcOJWDnD/c2BDlNC5YJuyOZQUZbDOwJTRJANdMh/IkGDRrd1qKfBlYs1kj3/7Tt9ypYLTZ87MMNM5JyIw0snuMinwDN8oPFXWMhQrzgOLM8+yu67jnnU3VZ9YpPBD8nkB3PiadQRQjZpRjh/w4wsrsxD6/NyJP7/zz7IvJMe/7bjPP+mYfh3Smhab/waUhAhHoTFyXSctC08suloR03zumPCxUNBoNHHnzh28++57uPb+NTx4+FDFWUrUEvjhB1hgHjOZFfLjmP/qzJdoqQr20SrnitR8n1/b4wUX+Riq58Y8vXWOlnVOGd1z+4itXg7Pj/luydnHsUE0xtxTJNWeRVoA7qJ8NXPlMorFsooaGRUgrDDOsSAD1zrYjYlLYCGYjNA/3MGtT94Bwo5JcbJQmU6jkC+pGBkHcI+s1fPT6EjIcDQ0nt/3O8067lz/UeRD12pZdz/lHylVycI3n2XeK0pU0uuz3engo48+QrVSlc+gT9RZzKyWKyqM7u5vY5IYYWllBb12H3fv3MJHH/4AF85V8K2v13DpchGFIpsAWHQZqLGj1eyi3Rrh/p0BfviXN/Ho/gHOnt3At3/2ZVx5kQD5BGS2BvTLpJeTWOD0VDLfW6kEOC81JtYKoUR8MKaf7r063YlWki0+BXAFzg6NYSvJq4F1kFOKjGwrTgzzIwsR0uRoyPqS8w5zLDl9vcKTcQTgsumIe5lJJlMVIi2Z/wjNcc+Vb5CIr/1+Pvt4xnyrjRVGFuxo3BdIrfhGRRVXKGY1VBLKnp3qirEs5DgvVi8FZ4VESsYRvOVySqbtGAMn9U0GaLc7EDuaBb2l5SrOnqe3JPfzoXz7DNjisQ201d88T7IV5Wttaigadp1b3Ad3tiHOgOhYk0VU0Z3GrDyESZObt659v2O2hyzWDXBw0EK7RRaCKZeMhkmMhik0232026FYEqdO1XDpYg3rK2QtJORtSEYiwU8VL9kooK79ia6FUpr94RjdcIhuGCIkeCcfUYqbsXHJGMaEoUa8Xkle08vKmPf9LuUEh9h93EF9p4tKmZ6YOVRqCVRqaZSrBHBZYOJY2lix1kW2I5nQ/UYCm7fb2LzdQLc+RGJsHqcGEJBhIIdyk27XdJcjq0DF1CSBK2cv4zf+w9/Ar/z8L6GWL0oJb4Iefv+f/a/43gd/gB5aSBYyQNYk7grDNGqtPJZ3Czi9VcVycxWl3GVsrL2MQjaPw/272Nr/DAfhFvpBD6MU0J0k0CETN5lEjwzccR+DSReDVA+DXIhuZoheMMBwEsr3jwAogRFT0542+BlIYb6jYsqxicGB4oJFrXrmanRTwFVAu1UBo2fMA+sjpNAdj1GnB96Q4s7mG6z9gYxVgq9OelMWME5twu9FxpqyTcIAXwfaulzHCSk7INjkxCWZHDHI2PCRgKRgKbdMD1z6rsmr1rGAHaihbEPPDWPhKSg8s1c70Fbn7Bm+BAcEZpu0s7F+LRfRMxIOzLuZc8V5ACtncsw45RQ871wGC2dOYe3yBeRqFZTIoM1ktP6zeUHNlDxevy/mLZmNnVYTO1tb8go/deaUANy9w7qeh5XVNdQWatrjyVrls0Y2IsGChWoZ9MLl+mtLOO871yCCbPZDQJRAKoHcK1euKIbktXnwlHvP2TNnTBUoGUhu9O7de3jn3bd1d2gP8Prrr8tfkuyg3f197B8caKwo91/M59GoH0g+mfsCAd18Litgud1qa/9jDMrPs/mQMU3Gee8SmD04ONCYcu/n2sHz5e+43p86dSqSg+bvCCA32gN8eu8Am09h4Pp4xAVDczn75wVwp7HA7/7u7+LttzkuJ8ehTwLs/DPh2bMm5W8SymzgigO4x8Ut/nfxmI3MbfrMRk1OvmHDqbHIa9oBtr7Rh+uEgN9iGQsLS8r3uXcxfEuRPcs9EEChWEA+R0/NoZQr+BxIhp3g14jyyzlUFhZRlK9mSh6Q2VwBkwTllzN6jY9+Y78uOc9sns17eRRKZeTyefNebhsDnc176UxaQIFv5vFe7vWDOm5fv4F+s45SboyPfvSXuHvjA6SToVk6MNbmnuNAP5+DewUkLW0CMaZgowdmbKuM5wvHlUanTV3H3Re/vijeddY2/l7P5wn+9/M5z2y+EW9SM3l/H6/b8dgEY+uXMXDt07K44HpLJGPCYAs4dWoDr732ZTVSmIVET2tDaWEB62fOmeVSOoMiPZSdRY/F63YtVjpi/Ye5Bn3m6RVqIKbvbXc7kAOqbI3zakFqGnJAqQCrXC5qJOD3CNxxqkB+DIws4MAzd2usGcw8UQngJvs9hIeHGLUamLS76NQP0W11NFajRAKd8RgDesrmM2gPJ2i2CWpajqTnL7TGPnkz63qsBqbrpg+8lBZGCCUHzBet6UnH997naoCzWIwDxfWdeQifRTapxCWX+VnGNXzWzH+cHqnQ+3wuaGzeLNKsyaQDhGzkPmxh0KGZQVLNFQTVuIeTjcmGx6wsKXIoFfK679w/R4yrFJubTO+j7R0UyzVMUllkCyVZI1D5KUOvW6pxpNNYXl/D0uqaWLDDfojD3X35te/tbcvztVzOoVjMqsGKkuiDdgu5dBKDblNs6MVyCYsL9MSuCaRdXKoJyOVz1+uw+aiDa++/j52dPZw6fRoXzp1DqVREs9nC+9c+xJ279xUvMvZScxQtScbOs9jNH//M+PUzzsCdZ+r6uXTc8xd/1nzKKlZsOosemwBcM7TsUYy+4h4EJ9eu5ndvscAzZh3HngJFj2qAsGfWN6SygdbbVnASUW1Kv+P67JqkOeXVEEAChRoeuS73lOcph3J1I16T4igxca1Oy3tpjWTON9c1NquWSzUj+vOmspgEWYwmSbS7Q+wedFHvTBBkqpikSgjZvEa5aNX2MkiwBsnP0PM8V0A2V2SHDzrhUIz9UqKHxt130Nn8EIlJEwNqPqdzqJYqqEjJIen2C5P717rFxhmnyuM6hiMw2ltWELylOlTAuTkhs5vqXCkkWR9ImzpEKknbJTZLkJnP5lkgky0inSkikyujWltFtlDG4tqq8pTUqIXVYoBB6xC/8Wuvu/NxRcwjW7qPE1wr2DFhw3MA94mh0PMXfgoj8BzA/SkM8vOvODoCzwrgarm32vF0sX1S/hWbzREAOvfVT0vdflrgbQTPzjx9xsB9/O4PfE5hhQIHamocnNSqD/59x3J0iY4961+3sZt+ibwG3EBamYKdmwYweKBBwan836xw4bvJLHFg0c+CKX9sHs8CTyss+iA0zoix87GCig/ij3smfGBmPrK+59kVdmMAbgRSOXaoEjUnaei/V9KMOicHosXkP/31+muw+pdLFOaAIn+tlkxOAQyfnPtj+MBRHl+xblR+vxXBrEJJAJees0ykfKHNDaZ1aSaA7VYHf/j9t/GD6/cE4CpocR3Ux64ljq3gr0u+t35s5EkycBLKL2Dj1Gk8ePwYH374MQg4nD17Dt/5zndw9eUXVdjhDzv+6NPHMZSUmbyZSkq6PJAbn7qu9v/EZe6k4PnzvP4sAG78RE4CcOcT8ZPO5biLnGGFRwz3qWy4ZGLEOrI5xIRKRZvxBKmYpDh9MLc2tyQj5zsWmaxVqlWTR8vlFKAr+XWgLBO/eSAyugZXoI6vB/y3GCsqfDLItzmtc5JskBUN/DHjRYn47/W6aRDODMnMubhkxr/haQza48b1afci/iw+aeJ5SbEnvf5UUC/WOBPtPLEGDiVPc+z04wp2M13DdiMci5SFMt8M40Ai+VzausykTcfXemwMPs4JzkyodF8AACAASURBVI2bt27h2rUP8Mmnn+Dxg4fywqPPKBN98+qhXxjbyCmXaaCIAbj8Hre2ugYTP8bx+81x43qlr/cS6h7Ei80P3YMYYBTJSbo10AO6ep8bRK3VCfNbJYBbqNSQq9SQLZbEwC3kKYVKOTe/3lKsCuYV5ABcFi0oL9XYeoA7n71nAK6hCSr6UtIvDuA+9T5rsP0sfno4PBM7TCbY393C22/8P2I0UJouoBEoQQbKaSWZdA9UOOdaSuYTCzb7e3Vcu/YjvPjiS1ilCgMTz9A8i1lsaTQO5TmaL+ZU/KTk2MHeDh4+vIm1lQIunU/j4qUsFpfHSKX7GIYEbltoNfrYetzFm99/gFs3H2NpsYSf+/ZXcOnyBmqLebAROhFQ/sqqC2JBErhl44gYfOaZPaV1czgdq8VJaQsUYeGMRTsyvsXm51pGkLInIGE44DkRuGVRlXsPMOzz9QHCPn9HcIQFCypFGOPWAyQs3LOQVirmbA5IxpRFYBa0CPozgTdAV1u7Z5q7Qkt8Lvs4w2qQzqdSTV5soOjrRx6+kmg1b6VIrU+sOmN6WOOZPZ/yox0Z6EmQhIAwi9xkzYYhfzdR4YeywwRuCRzyMyxQnT6zjpXlCpIpFjz7SEz4Ggts/HwKkzFBUgdiivVq5SJ+H8FEKyx6NoDzvnWsZpW7goTGybNmJLUW5xW5qa1jepncoUlCE3hlYajVoBdhC90Om3pYvKQE4QSjQQqtprGuKpUMLl9Zw9mzCygVkkgSTHRjZO7ZZiTBsTSg25hUg+FEBZ92P0R7EKLP1xz4RdCXxRcByirAkwFN8HUiH64e/Wy7I7QPQ+yT/dseYKGaMwB3MYFiJYVSOYd8IWcMcwLAAnB5DfR3CxF2AhxuDvDgeh37j7oY9c37Ue9FynyGHYAr/0gHlIvtiSReOHcJv/nL/wl+7Rd/BYv5IiZ87np7+If/6L/HvcP3McmFZoxGBm4qidwojUo3i4W9LM48LmPtYAWZ8WmcWnwJiyunMOwfYOfgBvY6D9EeNyiijNZ4ghbZMEGAUTqB7riH7rgjAHeYHWGQGyEMhhgmrDCvArm3QhRw7dU0TDVFUvPcACSDbIw8zXHlEr5pwZpkjKXr74G7k66JSM004xRYfmsNezgMu+hj6ORHJwJv2d4nqU0HdnJs1ZQmX0MyoUcYOHafd86Vto5jjPB8rW/EGnHc0aT94xUACKoKWCVgTAll92PNO9bsYZLsrgjPOxvJBlo8Zvi0gxrkC2njoPOQUo+tEdG+p2fQivNc66Lcw3V9Rk1LfuuYAJliAUvnT6OwuoTKujGaeGX9gUkTs5iut9MPMRWIhVQulQWQcQ1mfFdvNnHjzm20e10sLi1jY30DhVxOe0mn2xYYSwC302rLH5KAKa+B7DIv489iNPdDgm1krvLP2XPnBJQqdyRwpobNseSQL128KGYti+wffPiBGo0o6f/ClSt45ZVXUK1WFIdsbu/IFoDrtRQx1DwWCvwZTQjOmgwo12yuw61mS99TyOexvnHKPM4dK4efJxOQjaP8wz2P58Nj88/i0qKugZOW7+10O7h99zHe+/QhtvbsPfN/Zhm4rnllpvn2yVWAo83fszHBP/j7fx/vvPuOxWix/z/yTwewzZ+bn3s+X/Qsab7PA7jRGv7EpkXbk+KxOdd+5gIGDjigzzXOqQnLgbcGDtveQAYW5Uz5vQtLy2KHUeGF4IHYuGxapi8z845UWg1a8hTlDwE8rTeBGLjl6iIKlUWxtMQQk8dsSt+xsLiohoeD3QMBuJxj9MilFHeawPDE1IZ437lmCGRw18G9g+cbDticdg/XP/4IhXQCpfwEb/7ln+Bg9x60MjmLBAK4/vr82kIdARMY8EpD1hxpVDhTwzH0M16wj9VN3E309k8WD8zOoSgT8smwfeVMzUBzxjVZmM2DrceO9j9HLoiByWq+8YoEppJi+Q+vwOIha5T01F9KKE/UTDce9bC8tIivfOUrOHf+nN7De8d1hM1NlcUFrJ8+gyBJ5Zuc5f+MkUYDDCndmmTzu20cVsOxuMSDnZwDrCGp4Z7zheukpI4tdyDworwjaUocHGs+42xm4bEtyDG5XdWknPKJVLOcrAMBPLGr9RVeRYoM3CEC5q1kBB/WMWm1MW61MeCaxv2MMu1c4/j3BOiEbP60vEoqPkLZ7TzHjOeGZtmiaxoO0RtwDGjhMpLcMMeDMYq3vfFrgOXPjpzAsWD+xdhM0rfGluRanMtZbkN5Zj4Xlh7bvfRNG3x+2dygJtdsBrmi1VwoF9trUSbZKbWw1sb3ZOg3nVMDGxtp1MzrmNdSNvHKN2GI3f1DVBdXMUll5DM6VgMdpbXNpot51vLairypOT+3N7fwyUef6H6+9irVQxawv78t+eBsOonRoItsMMErL15CPhNg88E93Lt5A599+pn2/HJ1AS9cviS/ZSpD3L59R+s6by2tXra3t3UvFmoLqi91uj3s7dfFOnaph8Zba6Vqh24OuvtAFrbGna+LiWtA+nH5nm35T8vvLBZmI0MuX1TsyRjewYw25x1g65cJ0yX0oC7fEMoXmNdkS8r8DjGSf64x0JNIpS2/YU7Dv009L1Z/dY8z5wufF7J0+R422VCtgzmVlG6EJ9szSE9hepbzhwAwbYkIzMvbxCm0jZBEuz/EQb2Fep1qRGkk02UE6RJCAueKmUIk6TUbFJFI5zHkOiAiCe0aSvILTueyCCZdtHeuo/34AwT9bSQSA/QY/wcZlPMFVCtlnRNjENkxaJ0ypRJfn1GTh/NiF4PZ/U8hOJm2zBcnFk+SlZ7MpJCQxHmATJAxe4mAtY6x5k6nGwrAXVxcQy5XRiZTRG15RfnB0kIJK7USht0OfvUXGZc97c90P3gS8es5gHvCED5/+QsdgadXrL7Qr35+8L/JI/B5ANzZcXoaBHvSiMY21BNnfiwjP5a5+xQm8JNOIw6mHvn+BLZ+9KZA3CgmcICrF7H1LBl/eN9J6wMKBb1x/6mZ82AAPAvgMsBgUGLsk6k3rQ7jEhBj4RpbhiUe76up4MR9Tmw1das7STLPPpxhBBuAK5DSyzTHxsMnO77AYt200wuIg+vz4JJlCJ4pM/3QDKAieaVpUBUHoZXYuQRpPvjz4zIFQKbjNAN6e4aSk5/2zCHrQnVcxBiAy253n0z7e2ZygwnstLti4L5x/S56lC6JMXD9iMycp8s/Bfi4ZD3OwGUxPZfP4EtffhXf+tmflaTV7Tt38f7717C1ta3u+q9+9au4f/+uuuQprVykFw6TvX5f95aJHWWVWfzJMUB0EkFWcHu6GvpJoOjnef0nDeCetGKc9DplqaN54DP0iFnp+4ct8YiDef64KRUQkmIq3Lx5Q0Gu/BidlCEBXDJtvU8Yj+EZuL6Tk2PC3wlg4aMQsc1t5dBc8QV9DxAKvI2IOxEb3DNy+bknFZKiuXcMgBsfr3lp7ROBtJMGe+71kwDhHwfAPQpNP/3k4muNW44iKTd/3QZ6WyEjKobEZFC9Za+KyJKNsrVM6y8TKNf1zQSu3e0oAb5z6xauf/YZbly/js2HD7G/t6vi7ohSrpLRGrPUbjpWTg4qkmOPXdIsgMsXnh3A9XPM1i9fdzH/n8gH2s9BB5ixdYFdvYXqIvJk4RbIoMsjmyU7gxJkaQOwnTcpiyeU7PMS/+RnNLYf4Pan78oDV1enzmV6shWRSmXkf/vdv/f3nnrjpvuK25CP2ZfdQzRl8bj70m4e4u6NayZdmM2i3aK0bF/JOMeTMpUNskVKRcknc/y9/9aFCxe1aZFRxKJGqVRWowzZSb1uR6Aoi2itdlPd7483H+DK5UvYWKtibb2PlfU2yqUQGPXRaRLkDfHBezv43vc+RiadxLe/eRVXr6ygXEogV0whX2bSnVNjAD1HXSUBE7LBSHWLwBN33zQJh4oZTJ7QAFtD5qyzn4DGyIG3bCDo9rpigrEpRGsHJT9bPQx6ZOWyCEcpR+s2l/QrJe5Cyg2HKuAOCPACyOdZRDEJNoG3Wf7NAod531rjhDWdefWA+E1WkU/z1wAi67NwRSAnAy3QwRV7fPOZAaVWKGJxYFo4MmaG2LFk2hJ85PNFOWgCsBMWVSAgot2m529XYBULlcsr9PpaRLFAYIJFJmMKeUsLDxqzDsPjChxmoZHFRP4tEJT3h4CLZ/Z4uwoydYfaf1PpAKlcCpmMyYupWYjFmHhcpJDVGnQEWNIrlsBqh2zpPlqNDlrNDgZkH1C+GPRhBdr1CXrNAWoLGbz8yirOnqfXokF23p7AyzqTuSzQznnbUeKRGGI4mqA3HKJDRmB/gE4/FBOXUmxDArYqgPLsAhVZB5RpE5NwiEFvjF57jObBAAc7bTVvLC7SRy2HYiWBYjmFYikrX1364Jp/tjGiWUgdhH2M+hP0W0ncv97Eo9tt9JqUmXShNtdWrzCgQNLHiRYIEzC8+sJV/N3/+LfwK7/wy1gIUhh1DnD7wUf4n/+3f4jD8CGQnyCZTYrhLnboKEBmEKBwGODsZhXndtdRDNdwqvIiFlcuIDHpo9N9hMPuQxy0trDb2cfBZIQupQkzWYwzSTTCNlrjDsJUiHEwwig9xDAIMUyFmBDIJeRKxqU8h73fmTHtrF/QPARVZHQyy/454XsIlMjPkGMvIJs/BHHtGbBmDptLwZjSeUP0EaKfCJHKp5At0EdthAw94IKM2HgE8gyINB3mCVnpgxE6XbvvvZDgwBSkF2dJU4ZAsANuvYyy2L3GvPVxnzWdEQYSP1qArgp7LkeheoAx+Z1Eu+QGfX5CwCmKoKfecK6YKNlWt65McwqL932B1De5eNDHyzCzwOw3vFQ+i8rqMoJKAaevXMLZyxclHc43cM+m/y2PSVYj42qCpPQEZJE/ybk/GOLx1ia29naQyWWxsrKEKpmZlLLud3FwuIv9vT2BDNw/uE6urK7qeFwzDumD3u7oeDy2Gi8d45WMR+7LXKO4P1EhgpKobCh9+eWX1SjYaB7izu3b2N3b0zmfOXMGV1+6qhi0I6nkLezu7esaOH94HmTWUnWi2WygeXhgDDk2EQyHakri99Cu5aWXXpLUOfc2MmqNxVvU/WWRl/uGMXFtD/XH9/EVz/XTG/fw4Y1t7DdMxnX+z/edhPL0Tsf+FaWH8wBcbOOP/nm0SPDf/YP/Fu+++24E5J8QFbqscvouDyIq9x6N1JDHa+J1x/2Ap584mlvNx9HMD7nXaP64psKp/O20IZOvGUDnGajcLzLIF4uoLS0pdqOUKsEWSXmOTKFCvryJpBQ1xEYkA1w2HqZ4UiqXUCovIpUta/1msx3PSbFcNicfQq7DjQMysXm8MnIEcdlIEARqFGJ8x0aZNMXQqQ7g3Vlck02v08cnH32Mzz78AOc2llEpAv/6X/5zNA4eIp2UCb3bo3nOdm/jzSF+zCJP7blu/SM5aLz4MBcnW31kdv7MN3P6ukEUG0d5l2sWcd9/XC3En7sHnLSGxz7vj6nTchY889/DPZAAbiYg+PYlXH3pJc0vfh+fKT7/bMavLS1geWMV6UQJ6VRJa8ho0sNwMlDDDiYpU1lQk48DcH2Dv1N1YJ6hWCB0wLE8K61jKDWy+sAoSdUChTGRpCsVXhKci1x3LcSRdCtVhNRuw8/Rw3aiDEbnQHCZwN1kyN+ZpQfVXXqNJkb1OoJeD4mwjyEZi2GIXiJAP1NEL5lBu9tDp9nUfsnz4x2kHy13E/mLhyPJJTP3IABOdi7HiLFcN+yjR+Y5WbsCql2tzVmMGHZu58vdWEpBQzY8CrJyYLsjOKQSSGYI1GbVKCHQVgxcA+/oPZtm3SdpDHY+swTvOEfFFnb+wwR29fxKtSht3++khA1UZkMvmw6pjjISkzLIFJAikJwrqUmRyhypXBaTVFLvWV5ZRq1Sxd7OLj6+/hnypbLqRotLS6gf7GNvZwulbAbZFKWbeyhmhnjhwmkUGXcRUAflmPu4d+8BfvDmW9h8/AiFfBbr6xvY2dlVPMKmkcXFJa0rN2/exNb2thj/lFPnWJEVzIYv5q4Wi1izk68d+rg/siRyeUA8FzgexH160dfY4kAmkxcLt9WhwhXDGOYqjB1MoSXaTeZQvWTMy3naqOGVDM2IzrdTc19NJJmjkLHNvJVSyk4eOJmS0pCRJZx6oEK4qVEFwVlJKAeB1lbOCTJ0uS6zkZgKCFnaoBUrQJAB+7mpgNPp9dFoddBlPjZJYzxKYwI2VBSdKovFfcNgiOQojTTKSBcWMMymNEf4oOaSOeRyVZRLGTT3bmLv0fsYdx4hneia9REbIpHQnKUlG6/NPHCZq3CGuPzP5WK6vfpaNhoZGcgsn8ZSjbJ1nCA3vXHtefH/raalNBuRuYZYE4LiznCCTJBGpVhBrbqCYnVBTUNXXnpZzQJh2MMvfr1qkH5EEJvHFuy/n1a3eg7gPj0Cev7qFzsCJ8JYX+zXPz/639QR+MIA3Kfhu1662C3aTx772cfi6AL+44G3FqDPfjs3KQNw33wCA5cepl7ybeo5EgcxWACJNpwjXaL8hfcgMBDBdyKqoMfg3J2SJR/TjVPJjQMVLJCZAqEqlHjGp6RGjt/0rADiWLhzcsZRQBSTXeN1qe7qTmp+vOyl+fvg5W1mz0HXMwfgHgEsfKXTbdg+odNnfWNrrKPWiqBT/9DoOxxDTcVjH9Q7hhDHwEsor5KB67qh/WV6AGS308cf/+Bd/OCzO+gGlJNyEqaxKXMcgCvQ2DPr3HuZfE0mLCancOHSJXz9m9/C+YuX1cnGznj6kSxUq/JT/V/+8T9Gvb6vYs1LL72IM2dOSyKFQ8MgkckvgzIWWEqFopPzZVfe0fkcn92fB6A97pmMf/6vI4DLe6Fxd8+Bv+/W7GA+s/7ZsoBxKkdrQT29B0M0Ww0Vsn03LhNFypEpQctkxH5g5zTvhwJ2B5hQJrFUqUiClUmh47VZrVHzwbGBY13okm6l36rvWCUInDKWmy98xIsQPG1fpNC16Hk5CnPG5+U8gPt597qTAN+TXv+xAdzZrpEjpx/P3/xbbcxmvWFn1pKI1WcyTPbsW+Luj6dElQAu54/3btVbDcj1/rmSFe71JFFI+cVbN2/g4w8/xN27d7H5eBuPtrfQFVPCCvESmtTcm+pT+MLo7PPK/zJ/n6jpxS2Cfq77uRG3QPbrV+TfHgdwY80zZF+SCkoQN1euIl9bVEd4ir5OzkdK7CFJN5GtS1CHYJ91WBO0SiUmaO0+koSyAbhWKPo8AO7snuJpuE8IiWONUX6sGof7+OyDt+Rvy3G8d/e+gMiVlWUVwllsoZ8tCzO8HhbO6OPHwsW5c+cEtLOwzXPm79hN/ujhY3kJkqWUyabkOXfr9g10Oi185zv/Ns6f20CpSIn7NqrVDtLpFg7r+7hzo4633niA3Z19fO0rV/Dqy2eRTrYwGh4il0+jurSEYm1RXdNk4iJF4Jb+mU6C1fNWIllZGbsKLDMmLotRoQNxTa6bUnzmi9fV3/Tckmeuu9eUYGsdtlQYE8eVFToVSRzIJ09HdmaTTWgNIyxY0RuWhQ12phPMz+Tor8ruaxbAPJhjBXBftPH+Sn6/FpAmuTIrvvDcFIO45omx/KKd3Hj0KBoDj+sz55uKRyog2XuN1RnId47FuSE9Vgdkaxjzttk2Zhyfz8pCBWtrK6gtlCEC2cRAb5OhtvXYClHG6vWAKl/m8ex3BmwacMvCFiX3uS4Ya9jY7xbTca4EORaB2JluBSH+w2pKs0WnSFWEx+Q9anXkocyfTou+aEMxUNmpX2+HaB70UMpl8OqXT+Glq0vIFzlGJm/oauUO+HLKLWLQmnyigGl52U4wYHPCcKTiUbvXwyGlY4cca5PzpbfWeBIgHAEDSlFLjppqIGO0GyGaezy/ELlsgFo1IxC3UEmiUCLow0ImfcTIQrZKseTX6aFNkKk/xqiXxsNbHdy7cYjWfoiEwPcxxpwjMX9Uv8ZpZR4bw/TqCy/j7/7mf45f+cVfRoXX0trG997+U/zxn/8BWqNdJAtAkKUvrmMMjAKkBgnkmgmc3qzg/O4qav0NbBSuoJxZUjPCKNFEo/MIu82H2AvrOMQQLRbe0wEm6QDtUQ/NcReDYGAAbmqIQdDHgJ65iYFYTZLZdoVjA+dtDnulBblDuqYhU0+ess3svTbPyXiWUoMDbyNuiXve6IenYvakj1wlg1PnV1FZKmA47kasEt4reruOKN3J+RsyaaCpMCX0yPakDD7nQkLSfd1+aEV2+mkODU33DFxbQ/xKYTGMyRMaw1YsXLIKBeLSD80YbXzR+3abdCEl+CwWV/YU5S6UYfZMRWOwsJJqteIpYKKd0BWPBf642Mf1KZhPm5hMjtFFj89SEaXFBSQKWaycPYWzFy/oeWC8T9Y99+u4hyQBVgK4lXJFjDoq4zQ7ba0RhZKBmZzMlFw+3N/F3vZjrbn0aeRx6blIew2CYoVCSZK2bMio1+u6v1SH4PG9bCnXNoKGm5ubYtISROR+RR9cvrfdbqF+aExhvsb97dzZs2oSJJudzVHFUlnxIG0+CEpz/+J30Ppj89EDAfnKLyWPa+siv4NeusUiQWSTs+ezyT/cAxWPjsfI51kgzunfBHl5fIJP3EN5nNv3NvHJ7b2/AoDrMi0LYKOQ54hal6/qHhOw/rgAbjyO9gAuwTQP4PI64zG4slzf2feEAJrxEQv6noHLZ3y++VJ7hGNkE8C1NMT8F5lfrJ85oyYPArhqkAhS5lMfBCiXK3q+CMxIjn00EgBIIIyMQioElSs1pHJlrfNsYiIAUipVJJPMgjn3eDYdMJ/k+1lMJ9OQp0J/Ua5BKTJ2KRHiGsvF9XTqWu1GCx++fw23r3+Kq5fPIp8e4Y//r/8DrfoWgiThAu6D1piUIsNbMsl2nbYe2v02axRjJNtrTygYHQPg+vfGY3V/S6LcyMf0sb+j/HCmgX/6/bPekJ4lbCCGP3cfb/t4PWpAV7PWtFHX12PUuJYY48z6Ml595eVI8Yuv85njc8RFcWFpQexrSpHmswUUcikMxx30wr68ppHMW1O4vCkNuKZijNpnnLzyKOm8doeMF5OYpAIMXVMgQ0024fB5957qfsTVR+jk9EcJMlcdG1Zxkmt0deAu8xE2BCreGw0NDJOcs8Wko34fo8MmRs0Gxr2uVMcUw6VzGOVLGKXobQpMqMZB+5XxCAOuTWy6a3WQpVJBOJT8/VA2H2NMQjYtWi3MNxqpwZLSwZIQp0cpc2hTrtLegQkYPUnFQ/GPi4MYiPH7lX6RCmGxIMeVSgpcY9ngQjl9xoQewFUdLJmMmjv4DEs9S0xFrwxjYKf98fE1v9sMdAhya/4kM0hmsuiFE3QH3O3JZkyjWK2KeVtwEu65TA5vvfkmsoUcvvPv/rwk0OuHDbRaTfneZgS0h0hNBlgsJrFQygiyy+iERhoz1pcYf1JW/0fvvSOywDYlnIslrK+fwulTp2XdRUsAArj37j9Q4webeCnPTQ9ai2usdsdxnAdsvYqBYpiYB+6z1Bnmn/v4cxYEbGopW3MjbWBcXKTGkKcCuHZD4jmyrbP2rEsFQfZEXH8sFuExJ4qlHUXEMXi5H5JZSiULU4rxUs1sEnTNza4mw3sv72Uvn6zYnfOMAH1S97rRpmKM+RyPk2lMAu7BaYzHzK1Kkkqm5D0VDwgoj5MhUuMAiX4SuXwFefpmqwYF5NMFpCcDlDJD3L/5DjqHd5BN0saI9ir0rc0qv2cuUsjntI7Zcyt41caTdachlROsQSLOjjaP20AAtZNC0XNCAJd7VDKZkoKTGnzZ6M06qgBcnnugukE2lUWaNYbRBPl8GWcvXMTy6ilc/dJrWgc4/t/+kvkRRzSLubjA9t7ZWGF+bj0HcJ/laXv+ni9qBJ4DuF/UyD4/7lNHYHt7KyaS+6yD9TR0Nha/POlwx3rPHvfmnzCAewz6eByA++CtNyShLIlT5+lnO4hjTzlWXjwomOYf1qmuTcd1khl4ZxuQFTatUhkF0GQq+GFjIcvRWCVVoi5dglIM3D1D10yspkUgixcNvHIlkrnEJRpd38XugNJj76Qr2PhkxUspuyvQoaI7E5M3tPFw4MRMwjYFRYwpYt67EZgWmw8K6LxEcnyeuOTP5FtmCzvzhVGP9EYSyq5zzwIX+yx9uygrQp9ESaY4aWSdHaVLkcBeq49/9cP38MZnt9FmoZZJWkwy67ggQsGgl4KLvcGue6RiOD0VL195EefOX8TyyqoSc3aAsljC8/vnv//7eOftt9FqNtVx+cqX6J/4AtY3TiuB4Lz095ufyxfykk3L5+nzYoGmzWvPx7ETOQ7AnXnCjkPn49dwTOLrXz4JHNb3zyFt85teBL49PVaLnVGsIM6SW9QFPU3KTZ7JU9lZJKV0p8ng8pxNjpqBqvP/cb47XuZPH+Vsl7eJT5YtEeOxt7a2cO/eXes07vV0fyjJWltYkDSZdewao0wd1+2OSd5NJuqYJwhvbL+eyQ8Ggc6JP35M5W/kvAolecMyiW9aUFOBlyifqYdNE5i5gT4JcD1pFzjx88dEM7PzbPYbTjreTGEvtm5O17T4JPX/tqaS6SprlWj7rtn1eJpsRypqbp32RTsH8LqCMg/hVL+0EBrQbhKP9FKm7+jB/j42H2/i08+u45NPPsXNO3fw4NGmWDlsCIjkidzAHH1+7DyZ4HhZeVfuixoR/LjYnuKu1PXSWFONKyKoWDG9A4aN8Zw5p9MCbrLFshi4qVxR8ntMQtlNLiA3SxnhrBI0yayGBG+NhUv5tN7BNm59SgC3YwUd5x1EBi6TuJMYuD8ugHtY38On195UUZpjQV8nJpZkKolttbMlNm11oaJmFz6nzVZTzyj/sKBxUD/A6uqK/KL63R7u3L6LR48eolKhpHQO3V4Hjx8/1Br7zW99AxsbawIyxkMymnaRyx7gwb0HePetO9h62MHlkoSQCgAAIABJREFUS2v45s9cQTk3RudwE8NBC9lCBqVaDeXaIrLFPJKstKSSYt6OHTNPShuOlWD7nLFuE7JwYGxBAJeM2z7GLO6FfUkmS4qPjAAzadWU5spAuWReb6/dQ3ISmM8Wgb2BMQgExNPLKbQ1LcniLaUbKQPMuR1M5GmaIRuboBg7sV1h1j9L5vFplg5TP7KJjsHik2fgcv8z1oL3WTNrCs9QNMDGpH89gOvnmS8SiQ1AIHVoTFgycennK59bySZ35WtNMGVldRHLywvI5zKmTuHEggkaq3guoNKxNFyBz/vgGkjsAVzOEkork03Bph3PyrXOCGueINs5IaAb8mUlGDewYj5ZGdP2cgtPnBSiMURYiO+j2eyg2ehKOplg6SgkczWBVnuEg8ZAhZYrL6zj29+6iNoSbw6bQiyWUj2L7BUnzSy/Qp6z7okB1PKmcj64LJr2wxHavT4Omk3U2/R0JZ+eDE+Ct8kIvCVYTf/gXneIVmOA1iGZ3GOUSmlUKlksVDMolpPIE8AtkqnCWMbktjluDIMjP9D+CGEnhYe32rh3vYHWAYtHDrBU7DqNH1Usc4sDa2vBJMCLl67i7/zmf4Zf/6VfQ3UyQX37Fv7p7/1P+PTB+xgELaSLKTGgCeBqJhHADZPItIGN7QIu7KxgrXcGG6lLqGY3nERpE832I+y1H2JvfICDRIgGi8sEZjMpDFMTNEc9dCY9jMnCTY8E3vaSPQwwwJhFbzV1TjCRaIefwyaLbDGEAZKSuYwF0FYE9pLBnDPWRCDmtI/hdWwLusmaZzwwwgDIjLBxbhnr5xaBFHlaAxXaeN+N7D7CmM02IX0YgRFB2+4EYQ8YhkmEQ6DbozQlmdkjdHs9dMnOHbDhxT3TPm5UF5HlP2z5cVGH/vYMXPFUXLeRGkx5/9hM5/zhFJe63MHvEzxNPjfW6OAYu5SqZLHeN5t68FYNp5bjcD3UU+cO6AFcjhMBrVQ2i9XTp3Dm0gUE+Szag55YXVz3GXOVq2UDPtwcU9NKOq34jQBnKmms6A7XVR6PDRlkNXU72N/exv7WlhhmKnBmMygtVJArFpCkJxz93wslscpazbbYuVy/WCgnw5bH1+0BBODKT7bR0Nro/VCZk/Az1iDYk/QyQV3uUfxO+qxSbpn7Fdc8vk6gmPkM97hr167hk48+0F5AaWjPAOZcMxYwWdvTPIFgNn94/R5k5qzluu6L8nGPXB7n0dYB3rp2Fw82D44NGZ/MwHUB/kkAroKr46PRnwSAO42vyZY+1Dh6AJdA+HTfsvOdB3CPNLEmyebLaX6ZLc+seo6OMuF+6iSW3bpHIF775niCtfV17V08NvdhawBh41kWlUrVSXcawE6ghUxs5jQEcMvVKoqlCoJcAeGQ8tc9BCkCuFWUypRHrSr2pJII2fp8P+0ycoWinlN6LvNzXGME4IqIaWuRGi4mYxzs7uDdH/4Qj+/fxZevvoAg0cef/OE/Q69NWWbzorTmLMqIOosYSQ2bJDrXNt+8QUAx3lR59E4fLU1F4K2vAcQ7Fx2Q4usDR+oCcznwPKDrc7r455jz2TywHC7KLmJ1CKsZHN9Mz+urVop45eoLOHfmlNSzODd4vz0DlwNSXVxCtbYsL/FCLol0hhLZTYFXowkZkUX0Rz1TxEmkrJkspDKC2U5wZR0FIShnkSDoyXtHVnXKoh6CtEnfuO8FZxlr0f/TOZ2yScp4qwZiMTZjzEMAcCRVBPNyIUirpmVn4+GtXqQMQxCo18ew2cSg3RT7VM1rmRxS5QXqBJuEa3+AgI0vtC4xwq/WRQKojGcPm03cvX0He9u7CLsDJMbO7iPl7EY4zyThy33Kcno2lA6GoYBHNrj4vdbAdsv/tAdTfYINefQljjWQMNfh+snnk2sdwUsCmTl63bp9mmsnf/x/a79zx4gIFG6S+PWDz6dAYu7fbGTK5DFKBFI3IUsync0LNM6XipFlD2Xuqcp2584dXLpyGa+8+mXkimTrJlyDzQj9Tgv1vW0EkwFeu3IGZ9eWEExGSDrFHtUfaZEiGxmqJFB5Ygf/L3vv9SRpfl0HnvzS+/LVVe19j4MdDIwIQiRIieKSECmRq6VCLxukRBP7B+z7vlB6YcRG8GEVDK12xVVQBIhYLQUSINyAsOOnx3T3tLfVXV0+fX7pNs65v1/ml1nVZgAOQiF1RdTUdFVmfu5n7r3nnnO+8pW/wrVrNxQXLswvyFtdja0EymMxbGxu6nWM2TjerFnEYns1Drg9IQrW+jm3lxLP5LzeNYcnXuBKgBp3VD6jEkGVktwd3kM2RIxXLSfrB1ZvHQG4k8dXyOBVFalqonzGwhtrTLWGleGa722cyJLW672NjPkrW5OGKRL5dd/qgHEpCCVSaSTSWT1ngqphr49as4Vqo4M6Y/w+4+6UvhGwwYFqCKY+FAt6yHLcNCnZHUcvncP8kRPIFmal0NPZeA+dneuob98BehUkg9DynHgKCXrQJqniQBCWOV1asUOrQXWiupofup22xkysT7UGs9qwta4nRi3zQq3XUlwymx/z8U0gpuYAZ5vhmvdYJ2PzL/fAfC6PUqGETIKAM2PWGKZnF/EzP/vzmJpZVLMiT/UzT5tipH1NgrWj2nF0ru56pjFgaenAExxt73DpyW8/4DvwZOB9wDf4ycfvfQceD8B9DMA2+vGPevljA7j80BEYs/cVPOJgQ5Rw9Fn+cx6EV1367ndw7QffVeEvk2J3kWPEST7TCnZkVxiIap5o/jztMx1Q4CIRlV8iwKnlrb5yz8DBe6o5iTCG0C7ZMaDO+zAacGcCv644H7kpBuju3ubGEhnvzxtJnifCIdcI5UALJwU8+XiHnznGiBqxhS1h8x69VrxSUDN2XCs+DpN0d0vGArLIxq4CpbrERh27UVajTxxdHKDjmaSbA7jUHWiSYgy06CU1x65Xev24MFzPVglOgI1qC9989S386OJVVNjRKkaJJ246tucYqCn3sT0lo2yEkNUZlxfRwr4lFEtTkuVdWNyH2dk5FAgWpNNYX1vD1StXce7ddyVt02g15e9Iv8ZTp05h//4D6p42OVc7IY7RXCYtIDfjgFyxIRzjwQIt+7cfIRbIuudsWfVDl8lowWJX8eIR790dcI0fy02b8Zc9ZGqPAXMucY8m2D5pI7uAoBqzSPlcdskkMh8QFrEInjN5oYyOPNEEojIoH52KmJnD0qOBgq7vFtVaDfdX76FOybrKjuRpKFdGAJbFMHa688mzOMrOeSanZFwzqSPbem5hXskbgXgekkVEnyD6Lu8wbEnOiIUVfjafu5drlKyimjucwPtwPrrzjHjb+SuaTHj2AlAfBsiPrSd7ZUeP2Gwnh8rDuyvHHoT75ImBEf3nriE8ubp5tQAPeE6OJJseHhR1i80wsdDvhY+NkkQrtPvGHV8oIOjRQaVaxfraBq5eu4aLl67g4sXLuHrlGu7fXzf2j1uz/T2x++6ST3JjvW5/xF872vzjp/PofEbnbvfVSezvcRvZQYs4AdyYvHQKDsCNMflT13FS3bcsKKZzeclryZ+RsrWS5yQY0EK/voPrF99Av1NB4KwAmPg/LoA72gIiJ+kXhGjTR7TcEvl9o1bBravvar6xIE7mSbk0JRl6dpavra2qWE0JTBYYbt68pcxxdm5OcleVamXIkGLiSRb+xtoGNjc3BN5mMmnX+NERK+ngoYPqku+GIWqV60inVsmRxIV3ruLq5XvYtzCNT3z8GA4tTaFd3UR1cxUgmJdNq8s+Rz+ifBbxXNIklBPsxraQwBQjIjGPAFxj4VocQTZCB816Dd3QvGoJ3Ko5yYGC+ikPrr4aRujRxMILu6FTSVMGoCwdf8+fVBTgN9mmYhEl01oTE0zaCa44NiljHkoDE8jlKco71nmhGRjM/dX2fK5hVCFIpJMmJavnRbA4HDLahw07Aq0cw05zywpufI+8o1k4cr5aBqJyHec10FrAfPskmdwKtb+WpouYmimhWMoim0kgToBN7F1jaPA60YubLzALU05WX2CbXsLjs4jhADgvnSxWLgHjvgBN+e9y+w1YbGfRlQ0PcfQDk4kmgKtufAKZQ3kw2399fCR2eLOFeqOJRp3SzwShB2C9rd0eoF7rYnOL1wZMT6Xx2Z85hmeenkcy1dZeY7fbgj4+YwF/io8sppRfHEF6/q03QKc7QIfFf8/EDTvYqdawvlNHI+yL7RP2Euj2KLdGnz5jG4etroDlBs+vTv3qAfIFSsOS+ZVCPh8gmycDl7LbSX0TVLBnz+dFJi9lmHto1QPcvFwVgFvfdjK/Om+LVvbae9h0kBgkcOzwSfzar/5T/NovfwHTceDGpdfwJ3/6R1hrr6CXDJHJp5HKpgTgKkTuxhB0Y4jXB1jYyOLk9j4cbR3B8uA4yun9iCczGAzY4HAf67WbWAnvYr3fQDUwABeJOPqpOOrooNFroBO0MUiSgRuiGWshJIhOST91O0jpUqC5AdF2Dn5sc9iZn7N9+Z9qyHNzROCtH5N8rQMGzLbFnjULdP1YD91YG+W5DPYfnUVhOok+WuixKD1gE59FBIr4yHAmw5ogbqOPTp1jrodWi8+En0veDpUVWADvo0XwRx5mJn/J8WLMJzvPhJPZE+PW3B+HDFxHthuqWqio7VY0Y92NvHXtehiXsT/OwERTkTHwi4CWL8SKfeua68Toc/mUzovxfCKuz+C8IrOLUvWHTxzH0dMnkMplcX9zHe9dvCilheXlZSwu70M6l7XiaxCoaC9bkkwG6VRa95lrGi0SCAqw8SWbTqHbbmPl1i2s3rqJJAvzjL/Y6JTP6jiUnCUjlz6LZMdRFp3AINcBArAEKQjicn3l3CToSrCA6wDPQ56P9DDvdgXaMU/hGsumP56jsXcTyl32HzioPICfwUZCfiZllnmv3nzzDbx3/pxYclQZ4rHlYetyJ+6T/FxKI/I58Jg8Bu8BbWV4nlxz+TqeP0FhfhHk5Rebo9a36vjh65dw7Zb5+k5+TQK40THvEtkxAMXGdvRrlCNPfvb/8ge/P/LAfWTu4eP38U95GIDL65M1yrBZ2HXIRD5icp1iUZssWsYhngnqQR0PFvLt5r0YFxDHMba9XZFMtlQj4oEaPwmil8tTAupTSQMx+EzIdJJySxATgEupTq753GuZS/L4AcGY7kBse7LYCoVpAbiZbBH0pt3conR4VwAu/THpNUmgp8MGRDLwxaZ3EspunjF3JXB36/oVvPrDH6BR2cRHn3sasX4b3/jaX6JV30GcDS9u2TXrj4HGHO+BZ8/73EFNLhH54+j9Gd3iYVvi2IOLAkDDOop7hTXD7LaHmgR0op/h14BJ4NfOyUuJjuyt/BwantRkg2REDY3Xf2D/Ep45fQwzbPKQjHpSrHc11rVams9TswsoleeQSg6QSYcIUEGruaHmSvSL6PeyaIRUieH9zGDQTSDWTaDdaGMQ9pBPcf1Jqvm8T4CSJ5dNo59NUXjBGs+HKg8ubtH6TRCY9gQ9xHod9Ae0DGlb8y9rHtx3Uzl0kUSnb81VrUZNAK7AS9dYKCCVChvMtRmPcj2hz3i7pdw2mS8gVSyiTeaxlCE6UkJg/MWcnJ1ns+UZLC8sinEb63RlZ7S9uS0Vo+s3V8Re7FPmuFhAOp9GMkvWn1NeUFXMYh8vb+yZuYw7DLC1v3N8GznC/NQ1Nl0Ngc+L18j6ANnq3IvY4M110XuWm7pQ1q2n/AyLe6NjPNocoFLfgM+VwFYeiXQGEjkmqJbOI0WpdEq3Fwpag9nQxz3u8sWL2tOOHDuC8vQ0BmJVkqmf1+/rtQqa9SoWyjm88NQxFDNxAXFxzlXXDGRZg62jXO+vX7+BV155VYo7bHyk8hv3D96rZDotn/cDBw6KlU8Ql+sSaw+yd3DeylEANzpn/Lwb1f183D++7o7W1N3Me/vbsCNC4CclnRkLsLlM9T757EbiqIkccRLAtWblyLmM9YWYJLQsH1z+ReUYA3LtvI1lzfFCFSRjjfKeqnnS1WaVLzlw37+H84O1GtMw5Icn9fyCBGPjDLL5MlK5ogBbsrGphlJpsqEuQLPdRUdNmHExrPNq6k2g1k+jkyhgZukgpstFbLz3DYQbFxD06kjE+wxXVYkYxMjqzonBzHWeTTxLy4exvHQAN29ex8UL57C5fhdhs8okyMLXWAy5fA6HDh7ArTu3VDezhlxTRVHjVyaNdDarPYrjUaxdp8Li7fakDEilDnriIqYYgk0V03ML+NBHPo6nnv0YsrmpYRvg8yfc+OANHz7XUf3Z/vooUAFYXn4C4O4ZiD355Qd+B54AuB/4LX5ygL3uwNr9+1bRHoJnD7lPj15DH+8mvw8Ad2Jv3vPz95o8DzvVR+V7Z7/2dZz75reQyyQF4GbTTMjJSkqpKypg57KpRbjAiGfArcoBukMU1bOg3E9ncG9sKF+ZHyq52jYldkpE4ti1mEeZrdHNbCwhcsydaBYcDZaGiceEb8zoprok1XXC73Wzox2zY4mU34N1cLs2H8gZZuvkpo1/4q514il58PlBq6HsACcA3EhgNnkvLG42Bpv8uAiKO08oBsxMiEceuA74cEUlBkGb1Ta++epZ/PC9K6iyoEtgT13G47LN/j6ZJJT9a3cRktffF0N2aWkZR44dRzKTlUwbE//5+QUs7d8nCbR8Jqsgnh5d7MC8cPE9XLt2TYAPCzHHT5zAU089jcOHj0gKR8U/epfJSyaQjAuB3Hw+J0kiSRlKOmbo4jwEcr3Mqh7RI0DcDxTA/Ql3QCbuLIQxsbKiFxNDY5kRkOH4Y6HUyyLzej3rQjJnAQuYZIdZ0SF6rSMANzJT3Hjm69ndyqSWAO5OpYKdra0h+ZHvkDQiC3SxwKR4nPwufdAKpSKmpqYxwwQtKoPu5s/6xrr8zDh2CdRm0lmUp6aRzmaM1SNZN2tS8ImKP8u9iyLjs9rPmcdbuO1Vk++ZaIJ/wPgfHWHs3j7OAh89ufe9Bz1cbmmv659cM4fX7Bi9eo9n9zqm1F5J6Qi86Ahg2t7awe3bdwTivvPOuzh//j3JVrXVHT1aN+ycbM+gRLEYR67r2HKcSQWC0e+ia7I1G3n9SwcKRu5lLEaZ14Q8a9ixW5yaRaZQRjzJTl0yMM3jhgAuWRpkGgkToWwt6VuxGDrNJtCu4salN9Fv76gYxGNOAri//du//SAyzRCYeOwxODFm6rUd3Lj0tgosxqwPUCpOKQFfXb2nYtPUdBlTU2XJj126dAmlMtUXZl2x3CSljDFIdprJa9ZrNceGZ0Ef2NnZ1mceOHQY+eIUOp1tNBtXEY+tora5gfNvXdfO9/wLh/D0U/uQiQEbKytobG+LnZIv5JCfKiFdyEoiLpFPIca1JpVAzy3EAnB9k5OGgAdwmSiTUUfQtY3KDov+TbeX2v6mwgUBIDJq2yHadTaNtCRfxefBtUO+t2S30eeV6yO9Tem/ye57FutYXEjSE2xU7NdYpJRy0qSU4wSpWLQakJ1lwC3BRP7k+Zv8NpsAWLDwCzuLqgQ96dnnS23W7DAEH4dArpM/F8PCyevqvRx3XKfJIDbwliyJJuWf2yxAZTEzN4XpmZLkqckWzqYDJAMCwSadbOA2i0CBAC2yNEx21X2LwGygoy8k9fuBvWdgjF+Cms0GC3xkQhl4JI/glHnfkoGr1nL5anFu+bmtyEDPzPYnayZqUsK43kJDoBq9ywLU6mSFtbG91UKt1hGY8/Qz8/jczx7F3Cyr5ATCeX9cxdytQ1IIJD7t2Mz0NTQPM6kRGhOX/89ifY8AXg+1RhPrOzUBMs1uHO0uJWFTxgCmdHKLvl4dtJsElygha01wuQKBpCRKZTIXA+RycWSy/Dbv5Az92ASC8HgDSSPSR7dZi+H6pQpuXq6gtmOezAbdROPi0ULP9xMoTAVJ7N93EP/w87+Mf/brv4H5XAIvf++v8Rd/9e9RGWyABAYeVwAuK1ICLwMMSE5t9DC7ncGZ2jJO1o9guXUEpfRBJLIlBEEX3fo61ivXcad1E2v9OqrxHlqxnpr2+qkEmrE+6gRwY02xcOmHSwC3FQvRpfcjWRws/KXjAlXMx817RDsJR6k3WkNNVOrTr9kefBh5zllhmf/VnumYumI8xYyFm8wNsHCwhMWDJfQDeiZSPp2qH3Z0Mulig7gAXH6j3Uen2kaj1kKrSUYN+bTGMjOJ7T5aPcqp9tEMO2hwfIYmscwiLtd2QbYEKh3zS0CxZJQd89cNc73SgbbeNW6oTuMkVH3uKfaLSL7GJzPge6JJSs2KnuHspD0dm0xM36GM9UCM2KOnT+qbagcb21t44803sHZ/DUcOH8aRk8dRmioPYxUPjnpGDdU0BGo2G1of8rmscsFWrY67N2/hPuX1uQYy5qfUNiunBJDjgWKzDK0IKGHo4jjeX6lapFICPym1zMiNzFk2GXnmLddQ7j08NqVvybClCgT/zjWaADTjVH7G8v79yBfykkvm72kHQHCagOulSxexcvuW1hY2EUYBSYIEt2/f0no9Ozctb3gfF3sWMuNojjkPNPG12hsdwMzcaavSEoB79eb9PbduAri22k3EnBZFuj88rPtulBSMpwcD/MEf/B5ef/31Ycy7V+wbiTh3eeBqiLrCPtdRghiTDFwP4PqmukcVkdngJl/ZDJtCzNKIX56tF82dpagTM09Cehnz+AKWvJSCy/s1X1zxnE0BuawBSeaPS3uChDWLlorKHRmjcXJqje9S0j+PYnFK37kc17oE1tZW5POYU3F/SkV+Nu2pWYpglssDeY4CsbhfddpYvX0Db7/xMq5eOo9sKoGD+5cQ63Zw6cI7ksoNKKGsie46tQfWlDBkIjL3dsUXAwjHAftdsbjrKY7+3gMxwzh3RIrdcww+KL+J5kb+/Pg7jm//t1EsbQuaB3o1el3+N5S6n8hfPRuP83153yKePn1MgAtzcy9TzvHGbzblzu87gHx5FplED9lUE/3uKra3bpmU9qCEfi+NXm/TZFD7GSSRR6vaxdrtNfRqIUrpHMpzs2i2W6hVakAqidkjB1E6sISAuSLz1G6IBpuBuz3EAsYqaQtVum0MOm0Muk10OlQCqJviE1XHBoz/y4hnpuhNoD2NNh3tdtMxD+niYOxMyvbzu888utdFh41pZOKyWTqTQaqQR59MbzYOdtuqp7XqTXSbIVL9ANlBHIkuUN/cRlBvYMAGOe41bDIN4mjFYqjTy7vdRLXXRMhmJdqi5LLyj05m04hRAYGEC6mSmLqL7Bv4TaubjmPoEmh2ZU+vwuC9bDkGyGxnvCk1iyDQHPNjmXuF6jR5yuoz97Y5znvMdZv1AIHSQwY7VIcpE3im324mL6WjWDKjxgm/ArK2s7O5JTseAmMXL15UI8eRwweRTBvjscsYPZMVCcCryswWMji1UEZy0JYiUoxNnq6Rlk1XlOS1fQ24c2dFMsqVSlXqSKw9cFzT7ufm7dtYX99QnMF6VKFY0p5TqzfUgE67EsbQUX/faBMMrz8qQx6dkD5nnXz97vk5smZRDB4wpsthcXFJPvRcD7fWNyVx7X3Z5XGsmJp5jrHbGSpE5/XY4uBuuJbaMTavgbk6J4WijF9YU2OTvCkhppP0JPdSw1YHjObjHAfWgE/vXL43IcCWNT7eV+bckhkm+DsIkEokBegzv07nykgT1M2WEHZj2NypY22nhdrOJtQzmygill9GP1WWZ3IyaCG2/jLCjfcw6DY03r10cpCgRQ+bGfM4dOQ4PvHJn8HJ088hyYbFfg/N2jbOvfUyvvG1r2CT842y3hyvlORmX3d8gFw6iWajrj2B+1ouX0CGzUlU4tL9CQQOHz16HMcOH8K5t97Ca6++hoSrt/qKA585mw5KszMoTc/hwKET2H/gGBbml+QT/Oln6AUz+vLQ/PjY2F34sTXY51RPANw9N8Anv/yp3IGfsHz9UznHJwf5b/AOrK05ADe6gO5VJPdFRb3uJxyujwngPk5t/4FgrM8PJ57Zo8Bbvvyl//w1vP6VryOTCpBOxJBJEThh8k1WSQpJysOlKY0RR0KbsnWriiGjeqR4mE5yyYO3lEQzPTWT6x0BuD4hsA3LipsqcvpOtOE1jCSv/K/8JjfsMpt4PPx7lJk41HN74FgeAR57JT97AbjjgdqIXazAxi5OLzF2kWcZu99HCLjDYTdsJthj05aBygjA2Ot8xqSvvBcgD0eZRAVfxsxlxzJlzche9QyIYfCAGLZqbXzzlbP4/oVLjoFLbUQDcH0CNwZq2lMfKyqM3+Yekok4Dh85go9+7HnMLS5ia2sbm1vbSsgPHz1s0kSdLmbYGe0KAffX13D16lUBD/RuZJJw8OBhfOrTn8ZTTz8NAoH22EcNAzwOmQT0uWJHeFqMKun72Rh0aUO0N90aC/ae2/pLZPJMAtS7AeuHL5a73//+F9foZ7BQfPPGjaEktrrTHdNWxTN2vcvnJjUhjeYxBAvEmbz5DvnhHIt0sY6PdfesKa3XamB7axNr6+sqpvH2Epjj3GNQTYBVbEYyOTJWUMsroXNs3VxuCIyOCrk93Lh5E3dXbit5IPjL5KBYLGNxaZ8Cann8CFCMFLv2YN1Gz/thAOqDCh4PejqTc9a/7mHj4ScCcCdPRCfwsP2I6MA4GLDrI/bYaDwD0E2XXU0ndp98I4oHtW1dUqfy2Gc6/6Y+WREEZSoCcs+dv4A33jyL8+fPq5DLYqkk84YgOQW2rBDIBgP7Gl/P/XlGk0i/7hrO7KpgXuItugEK9Ge2RhA3gXSugEJ5RlJdsYAAnvncsDDJrlt53NAXrWusPu1WYRu9+g5uX30bvfb2QwHcBz6px9mUHxIMkIF7+9o5869VkTCObIZgbhsbG+saHlNTlKlPqMnj1q0bWFhc0NrI50H5SnYJe6k8yhFXK1Wtk2RLsWDKL6oh8DWnzzyNqZl5xOLb6PduorZ1Ezfeu4GJ0Y5KAAAgAElEQVT7t9dx/MQiXvj0ASwu5tCpNXHn6k20KlVJ4xXLeeSnCkjl0wgySaQoL0wv3BRl4Uz3wThqTrHD0fdYDCPrlkVSMhrCFmV2a+j3QwONFHuQ0WIy3iz6NWp1tGt17SVWgKJ/t5Nld+Ak90Mxcel9ywYXMa7Z8GOyYJSaM6C2J8URAynpg0zmD5sOWD01OUd7v61v3uNPjDjFQx6IIchrxSVrPPFyFgY6qhgqz1kDbwgwE8Dl6wRKU7q7w6Iy0G71JenLIg5HIp/31PQMMrkMOrxP/bakfEtkatDfyjMt5CE8MABXFmuOuaE4yYG3CjHonWb7Yb9nMsCsJvH4BDQbDcoIWsOP/J7EvuVcoaQqCzgxBASvVdC2mCoaq0QlFBu1BlqNEK02C4AB6nVgcyvE+noTlUpb4/nIkRn8zGcP49TJIpLxjoqbDIXsvOz+GsPEikqUwhwycB2TWQCu2SgLrBMrlvL9YQfb9Rbu3N3EVq2HZjeNsEsPOqBDmbYmPZYJ9otcIwY+96NsIUB5igBuAoVcgGyWEqIE+SnxmpQPLvc8Pn8+x3Zoz6xRA66TgXvFAFyynoUZsFo33Me8jJ2trSwKpRNJzJRn8KlPfAb/4jd/CwfnpvBfvvzv8cOz30Aj2JE/M49JIH3k0RyXfPCgOUC5msYpAribB7C/cQTT+SNIl2cRxPsIK2vY3LqCldZNbAjAJUDbFcugn06igb4YuCGa6CVCdJIdNCmjLACXYL3QUsk3i32tWDMqD+52CzbFOElOD2JZQ4OBndFn6ZnhAlU4jCjZPpRnJnjYARIhphYzWDo6jXi2S5FyDEgDFv+TpxSXzKaAbH63e+jVQ7SbZO5zdKckx8nYiMcRS5qexWJr9yWrSklleiU3mm20yGZiUZ3AjNgo9F+2c/dsXAtGjQEs0GNkGOAkEC3otxjUFUtlFeBBNTaxeD/6EYhrsbljxrg93adIyn/ijrkfAIVyCQeOHcbh48dQmJ1CM2zjjTfe0L575swZnDh1Qs1z/mvIinQMPsaBBFYpucznSWUcZnX17R1sr6+jUavq31QnoHQy4zDeKwJw3C/JauSay9icDXvcXyjTy7XRyzTzPdx7eCzG+vwbx7oBOy3JMNMWYGZmWusqgQ82cvJzCCLML8wLEKA3LdcTXhcL/gRoWZDf2ljH5saamGbcG30+4f/OZpp9+xYxMzutz/Mg7khFwYrRPD8vMczPly9gKoXVjSp+9BAG7o9++MPh/d0N4r4/AHcUO9gn/f7vE8B9bQiq+bXV52bjMd5uBm4UjOP1Mi7wAK4ktiMM3McGcJP0JC6oiTSal/tz8QxrgrYCwpsEsij/b4pAPA6bnGylsL3HrsdsAkwK39YUz00Vc51jlrPJ2ffId5YxnUAMeitSUSODJNU3ggTCdkNrJVlgjPkI8lJqmV3p/LuQB8ceY9MXc8eNe7dx98ZloFtHgjos3DwJbnBdFmPN1KfoB85lnMGISZ16tMSadKIAjl8XhnnWZIwXEYWK3s+xWPcxAdxoPD4JJvmx4MeOj2eGNZVhCWc0iqN7udickRTEf56UnWIxTE+V8JFnz2DfwuyQkSyQsNHQGkMgdWH5APKlaeRSQD5NJusKGrUVtGpVdDqBGLeJOEHTJAa9HHphBpX1FhprdcTDAQIC7fGk5Fk5zur0SF2YwcKpYygtzms93qpsYa2yrf0+HqRQyBdQLuSprY9OYwftxiaCQQ3JJHNgsz9grBWkSkjl5tCP5dBnI7ua9dhQyFiKwZIpxpH1SUUYqkvpNRzn7Y7iOCmBOP/dOqXK6fPZH+D+yj3E+zEBuMmwjyziSPaBPPu6Ok6+ndKx3BqTCX13Od7pc097g0EPW7UqNqsVNDotvY4sQQJORYK6tAJxTapUwGDDnlclkd1Nu61vKQr5DMtL8Aost5XHs8g5NrzNUZo1wWRCFiNcP716luWAlCPv6X4QQOVr8tmMjkO2dTKTwyCeRrXRkr862bl97rMV+tuancGly5cwv7iII4f2S6in0Q6xWWtgdt8Snn7uOakBSYS518Zc0EWy10YwYMOFKc6QbMKJae12lGFP4d49NovsCGBmfEhGP8+X6ztlq1mL4mvura6qMZINnZR41xrDGF3g6Kj+pvqGq0H4OTb50+ez0d/7z9hdb7AGMR8dcD9lfM3mpH/4j34JH3r2OeVSd27dwrnz5/HqK6/izsqd4frJY3X7IxuW0Rwe34H20N0aLlVjawVNRUiOiPNeUamD44kWLozxLF6J1gL92qHMm3LWAveT8iKmUofY6GSmSpkEUJbNNVzPispqXEjTYqgWy3PITi8hX8yj1mrhnUtr6GYOoDR7EAmE2Ll/AeHdH0lCedDvWPYYGMOXTdg8ZiqTx+HjT+Ezn/08jp54jhEh+r0Oqpv38M4bP8DZ119CtryIE2c+jAvn38WVS+fRa9eQQAe5bBzkD/O6p8rTYkP3GM8lk6g06qg16hgEtKIr42Mf/ggalSreeu11+VtzXxD4nSSzPK9aVa3ZxsrqOjL0ZM+V8exzH9Ha8L/9r//zRJywh/3VRBtY9Bl5EPcJA3eysvXk3z+tO/ATImI/rdN8cpz/1u7AYwG4exZPf4Ih+xgA7k8E3g4Dsd1P63Fqxd/9i7/BD778N0gnoO9MMkAyMVBek06z0G3FqRT/n/5wKUoTprSxm39q3LpYXZHfCpgmsWLwrnkNTAYv9m8WNy1I0tcYvW3EoJzsBvaByuRbvLSLD6JcWviQYWzFRh+UTCY+e4Ev0aR5EnQe32j54M2fbxfAEQmeH9jprK5dd1smPC4mjzNMukf1IQPFXQDKIJxJOhm4lEczAFdVRAtQEcN2nQDum/je+YvY5mnHk+br9QAg0+y/Ir5tE4NNEsrJuCRqPv6JF3Dy1Gkdhx2OPD4LMpcvX8K1K1dQLhg7eHZ2VrIm7BwlyENG7sWLl1Ct1nD6zBl84oUXMD0zY4Vk79esW2R+IQSqmWSYnG8OKSYaZJx64Nz7G3mgJzIyJosQfsZHx9rD1sNHgXh/FyBu9Pi8P4ViUc9Tvi1O1pP3gImKJKUj4OZYYwPHpToQrUt8/NysABRNAfxr+Hp2g969ewvNRgNra+sC4siM5ms4zgh+8XViAvfpDZWQBM3UzLR5k5E1PJEI+ASHnfnnz72LMGypEMfUhMkifZSXDx5CvlD0y8wwsYo+t6gMXDTZUFq6x2K4O6Ha/YR3vcbQ/UdujdGiR/TFDxsnj/zQRwK44wzc6OeN9pixJztKJtwLHEzr+1CczE/Um8WBKPpBqUfnX+g9TJ1kqj8eC/sslFd2Krh6/QZeevkV/OD738eVK1dVpB2Cx0zOPf467PfZDeD6tX2ssOWaZ/Zi4Q7vtwBc+vQk1QlOX6ZckbJ6TNbYcW7JIL1zyOxgIwLPjWCaGGZc8Nh5X9vE7SvvoBcaA5dfTB6jEspk4PqvXSPlUWPnEcFAq1HF3ZsXlRSzCMtmmOmpGe21LJATkGXPVKNRVwPM1tYmnnn2KUkjsxmGzTHbO9tKRFnoZoG12WyoO5oNPpQx5Bdfx73++IlTYsGn0hV0wzu4efkCLr/7HjKJAT7+8cM4dKSEVLqHbrOF9ZX76NRbKjrki1nkp7NIFVJIsBEsm0PA+0rWpvPAtSqJxQEqkFGmU8WwNsIW5ZBbYuH2egQuWVzwFgGmtNyjH2yjKRZGp9kw79wgJjCABVx1gTt2j8Ypu+rpzxVQ1pFWAtYdzrFEr2MP4IqBK5lSgjtk7NL/kdPe1ksCGVx3+ZNd53ytFZatcc3WWrMwsG55AsPOx5JPykkoG4jq/KS1fptkuffp7YQDtJoEAgnoEkDhfWXBvaw1ukUv8rCtOK1UzqPA+0xZQTFwu6D/LeffgB5y9NAlUCwlAw/ajv+UhyuBLwfg8pgEcJtNel13BNSpkJ1gQZzzJYZU1vxfCXYLVOLeIgDX1gexVRz7lhKrrRql9Xtotvuo1YDt7R7W19sCcSl5vG+pjE99+gA+/OFZFFnZJDjrPIBZFiVsKwZxBMAls5b3kcVKyQoStCXz2nmyyq7OsXBZaKRk2+3Vbdy4W0GlEUezHUcov9QOem2OP97DuCSkOc4SKUp9BpieS4mFm8/FkEkTvA2QSrNhgM2O5rUpYGIQoNWm128H9Spw9VIFNy5XUK9Qs9pWhmBoReJXCB9LDSTxlkkEyGdzePr0s/jNL/w6ThxYxl/8pz/B5ZWz6KZbao5LUcYuyWYtjk2OPzIyYhi0gWItg2OVBZxe248DjSOYLR1Hbm4fEPTQ3FzB1sZVrLfvYL1fdQBuh9U39NMZNGMDNLoNtAY1dONtdJJdtBIh2kGIbtyAC55+Mpc0oFUAOVlJPQNzBbrwnPy88Ko0vinTrllKMS62FYDrvNook2pgpbnPSv5x0EU31kJuKo7FwyXkZxPooq0CuimOmG9wPJYQiKsxE/YwaNv4QT+O2CDJJVzLjVjhHJs8d++bTDC320OjFaLeaKsIV2VhWhsBn4sBtJJRdv/Pge5ZuiMWLgnpjpGrSx01JIlJJAauBaXGwHWSpR6sco0KQ6K2aNuu2cnFH1xv+FayEvOlPGYX5jG/fx9ml/YJlDr79lu4eesmnnvuOanYkEHl907f9Omb5wioCbRsNRX5sRmowUafnR10Wm0xcujvPTs3i/KUsWlZdKfdCfcgFu0LpTLm5ua1f3AfunPnjo5HphWL6fKTd9LJ3jaDf5esejvUPnby5CkpBTGO4+/JtuV5cY+StH3AxogQpWIRJ06cEHjIYzFP2Fy/j5Xbt9UUyjyCx+X18b3m8djQPZianlIey79xP7S/texvU9NS8CHYxG9+DvMmzunb9zbFwL1xe33PMC0K4EafuL140utOo3/icyb/7cVAxwFcH4s/OI7cG8D1r48C1N4D930DuLSxSdH/Oycgh3OY95njyANE/LeXiOTf2RRjYJ+x4+T7LADXo5LeSsDGhO2Fo/zS1nsHplClxeU3WvXInnS+25I+t4zQWME6BqcY16IU4qxdJMjoTSOdySFbzCOdz6FUmsLc7DySsQC3r1/CyvWLiHWqSMZ7mmNayzg/e4xDYlJ/6msdJIuXMcU4KBZtrOZ1mAD7Q/KGCQA3WpMYgkGPAeBGwaLo/0eBp+jYibKGvfJZtFFSe5VjV/PzFN9ERq7P+3yz8FS5iGfPHMfy0qLAcMVWbDAOw6G8+vT8POJsuE4lMF2MI+ivox/eR69TUaMY4wNKUne6fLolDDp5VO410dnuIGh0kWAzVr8rFQA24nTiAfIH9yF/aAnJqaI8zhnj1tuUhCfACJTyRQNwuy302xUMOlWkk3VgUHfzk8dKIUhNIUjNotNnHsscwLEOJWvP+NTiOgG13Y7Oo03wll639FT29ysYKDYLW2TpDiQvT6CwPDWFRJ/7ExVmzMM3aLYQ6/WQ6AOpWEIgL4MXX5vR3s7lnvs9paITcbT6XTQ6IertJmrNOuphU89FEvfZLLKFAtLZnPzRTSrNpJTln+u++UyMRduRL6/VhGyMelb1CBRknY5z2B6+cn3nb801QOsAYgi5T7KJko1l8YSkZJPZvJi4ZNRyvuRSady9fQf3bt3WfOJ1bm5vY/nAMk6fOKrGzZX7a6CI8Mmnn8GHP/Zxe9a9EKVkgExtC6l+y8BG7adUWukLcGN+x9yN5/Pd734Ply5dViNIuWT1B99M2A4JNsck3c4xtHL3nmSUSTJQjcpaSsbug58rfh/1DNzh/PQ5dMSX1k+VaL46mj5cCG29UuOfrXAaI5/45Av41f/hlzFbnhKQzNiy0wnlFXz27Fm88847uHbtOuoNNpV6L9c9FohoY4nfdlwn2CjV9HuGWiIZBiKZIAOX9iAp5VjMAfyYMNW3kb+3RAhMWsgReZxNhhrxSCgg+J9EVg2vVMKyscgGGtp6YJBUs2QyM410MY9+roQLdzsICqcwv3gEy9NxXH/3G6jdfQ395rriQVvPqcrAz2TenkQ6W8TBY0/hoy98DkePP4tEPIdu2Mata+fwra9+CQG6+Pu/8j/hxLOfFHP79rWLePOV7+HVH3wLyaCLbAJSDmAs22y3MbewiF/5tS/g+OlTuHrzFr71ne/g3LlzAmwXytPosFFtfV11AN4rqn8cPHwIH/nYR7G6to7vfv9H2Niqis3PuibnxZf/4x8P935FuV7dbCwamADgIzWBJwDunuHXk1/+FO/Ao6ufP8WTeXKo/37ugAG4tl1Gv8YJRJP9s37X+zHv0yMA3Acee49C78Nqv7saOh9zln3rz7+OF7/0daRiQDoOZFOUuiCAy6CB6jSBClgpdvxLXpnAWArpFDdfSnlZkcbkjwzUVSHGAbgqwLgChe7kmAywFWZG7WBRViQDm0hX68R7rfjAxGz0vJRgOF86JUAeuNnjkY67c40zRnYBsSNi7Tg7zRWHoyNjDPRVudSTch00EgnyouPQJ2w+OOSlDyHsiYcbBa2GxxuC4PY+gehOQpkFE3ZLmx+Vsc2GBQRXCCWA+61X38R3z72HLRZq48mIDPHusc+cYBxEjYJkvPeUdQxUSDl5+gxOnn5KBR76jbArL5vP4srlSzj37jl1YvqO+MNHDuPAwYNDcIEd93fvrUp66dDhwygxoPVArCuEjRi2yuI1Jr3PVy6bVccn2THyE3PMLxXQIl+TAK6XweZLfAL7qBXAP4voGPdjfhwIf9QnPfrvTLz4xfvG6x0hbiZwzuvTiJtIKvQmB+D6o4w1LuiXFoD7L5272IhdFcwuXTw/BD7ElmXnKgP0XFbdwCyy7WxtS5ZVwbYL5Cnjt29xEeVSaZjcR4FWnsd7F85j5c5thG1KXHXEpEimMzhy9ASW9h/Q2Ime96gLdCQj5O951J/mxwFO9wR4HwLgTs7LxwGIH/2kJ16xl4bzY3/I5EIYnQPOMynyq1EBSAPJjhL5Iemq6Bhza75fh4XPua5lrjetdqhE+dVXX8M3vv4NvPHGWRU2+HrxKiSFxbXYMXEj8vbRJTD6zP0pWdHJ7Rij7oshcC8lCAG4nC8mzxUkuA6RHV5GtlBGIm3MW0lAcf5QkozFDRYZ6P/H5aW+jdtXCeAaA5fX9f4AXI3OhzyxB8hpuHcQwF25fkEFMfrZ0k98374lFd1ZjGaDRacbCrglM4lJ/8ef/6iY8CxuX758WV7FS/voRU5GHkE7c+RUw4vrUr9165aAwqWlfcjmKFNaQbO6gsvn38Hqnes4eXQGH/rQEnq9Khq1bSQZA1BdVatPH6lMHLmpLLLlLBLZDOLpjCSU5dfpZPCNimqer1y3e/LwbqHdqKPdrmtM8JtNXhwXxmIhu46MhYGKY/QOa9bq6oQ2xQjK3RbFDLOCpPPM5rwRxcDYs3wGJFYY08e8YgkGSSZZcnWuuYugIQGiBMcLbQHM79RACDKCrAFG65jYl27fdQCmQEwCuA7MVUTjWLfuslUwMIk0Y+XSd7ZNuec2JX1ZcGMzXUZekGTSMd6il2C70xYDs1DIIUsveMqfOSCcAK680OTlRQDXMVKFmdv+b/i5k0+mbLJ+Fzc2bkRCud1mUZVFWIK4Xbe/WiGGsaHYGbwnSUqrmpyyylE6Bydd3aafLOX3+wI2q40QW9s9rK0PsLnRRbPVwcxMBh9/fj8+8cIyZqbZkEUaLJso2EnPU7KCv56Viskmg0kAl7LFAnDJPFGxkvPXM3DtJ//O14WdPta2Gnjn0gpW17potOLotGLohWTWdMW6FYDLY/YJVrCzPo75xQymZxLIZwngkuVhAC4B9FSaihcJsTsJIrTCPuqNELUqcOW9HVwngFulr5iXAPfthREAV0sDi5IsCJGdlMaxQ0fx+Z/9HA4vz+NrX/0LrFdvI5ajX3hMjRKMa7xbBGeInm0nhkw9jYNb03hqfT+ONI5hLn8ShfkDYuDWN+5gZ/MqNsMVAbg7QYhWrINBIsAglUYzDjS6TTT7dfngdlJdtJMh2vEOunEWz2DsS1a85Jlmsbj3mFbTi5YxU+tRE4MsNxiXjCwQVLZ0vsWepc6xbSxczj+Vw8Uipyx4By3Ec33MLOcws1RAiAY6vaaT37fPTgQmhy96UjeGWC9AQPC2H6BPdhcBbs4H56Fte9RobhDMlVR5I5Q37ha93eXTSm6PeUSa566xLoxpJ/fdCAPXxWC6Nz4GGxU8jX3rdgGhWREGrnu936ktDHP7rNZN63PlfSKwRFZqLp+VdDK9xkuz04ink7h64zpW1+7jqTNncPr0GZTKJdsLVTi1wrSaDfq83iYatZp5LA76WL13D2uU4681EB9ATP/p+VkcOXYUxUJB+R3XBMrs31u9J7++0vQMlpb3qzGo0WwIfCW4qz1GzVC2PnI/ImOLx2eDkKx6YjGk0lkcOXzE/GctTBe4QEBwc2tDdh18P4Hcudk5HDx4ANlMGuvr61LrWV9dxb17d6VEwzyHDaG2zlMGPlRDExuVeB/k20qJ0kZdDCzGqQSm9+3bN/S/ZazLc8lkWWAGbt1dxw9fv4jrjwHgTkZZvlA7Xnd4NIDrI4Xf/73fxWuOgRsFcPeOaR/sgct9jKCDZxh7ANeD5qMcdDzv3jNYMf1gY8c6WVmNVBeoeWsXFq3ZKOEEuTRf/B5peYgp6min53rORhvXjOr57AJnnV0Fx66P+fh/ST/HYuY9ayRCP8FsrVUunSBwS7sMA3ETST7bAtKFvKQyKbs8XZ6WfCcL+3dvvoegW5fHpsUrFtnwlMX61SSmP7cBuNzvbE7b+fmcyZ/syB3b7uauZxeRUB7LxyIMQB9uPyh49PH6pNRptLYQfe94TmprgixvHBPav9bnyuY7b21Uw785GwlZ88RimJ2Zxomj+3Fg/z4w9+Z4a9Ff3HngMkdcWF4Ss62UzWI6l8CgvYpBfw39Phn6lPuNIxywMZkS2VPo1JPYXqmjtd5AuhMgLpZrx4Cg2AC5+VlklxeAmSLCZIBasykAt9luaj8kA7dcmEImkcCgU0eSyhLtLSSDCpLxUPGl/Gn7jGmmEEvOohcUMOgnnZ2ENeWRZch7QManMW17CPs9tDtUiwnVIMimdzWTxy33UTzR7GF1fQ2rGxuY37dPwBVjTq2D3B8Zd7baGDRbiIc9JNpdJGgFQlt6xJCgHYBxAWzvZaMcY08CupQRTwZoBfQCHkj+nwxGWji06OVKWDpDedkskgR20xnXcGj1AVMw6SreJAuVjTlcc/0Y9V6nzMkYGxO0NvUkGwNDBQNaiHBPYUOjU45grScQkzGBtkph9FBng3kcte2qGiIIfBXyOVloLS3vw+mTx2TPtHLvvpo+n3r2OZx6+imt+8l0EsV0AoVOHbGwKXCOSj1SuuGYpVd2fyAAdvXeqvaFarWuNYVN5mfOPKUxSmuBVruNVCaj/Imxyv3768qLNrd3cOvWbWxtbg0VQqzxJNB+steaGwVw9wZqbbZM1gOiBBB7tqY1wJzs5KmT+Jf/6ndw9OAB+eDqPgvXZ4OV5cw854uXruPNN98RUE2GO+N9v3/qXNxnOhkQdyI+/je1LOXGZl4sJYG4/GX5nGgVkkG9RlnptsBmNY65GEWxkPPQZcMFGw+tMS2ilDZs0rM1j8QffjafJ1XztB6T9czGhUEa2alptNIlXN1KITv/IRTyM9hf7uPym/8FzfULGHTr1tjAmIsArj4nad+5PA6eeAYf+djnsLh0EqlUAbXKJl576UVceOclfPSjH8ELv/AbGGTmkY73EXRruHLuNfz5f/g/EHQbmJsuot8N0WJTGpvPZmfx2c9/Hr/0hV/BwvI+VGs1/On/8x/x1b/8KyxMTSEbj+PurVuIO9sJjt/P/dzfxxd+/R+rIe3e/U187/s/wn/64pexen9V8cqX/uxPhtm/1ecMvB//2l2wtjXcRwRPJJQftAc++f0HfwceE1r64E/kyRH++7oDIwDXX7cH1SL3YU8GzI85ZB0IEll3x2746FAPKdo+6M17PLpHkXt2vWUA/M0Xv4lvfvFbFJsAe+iy8lJjcYjFSsaG7KgjoEvmCb2N6I3rAF0xD0zGjawMFhTkx+WsylwqM5TKjAYxFswwgGDY6XeyUWFxVOQeFT78+1VQdT4c4z1nIwky2+osnfJBlQ++RoHUbsZaNBh7WLDmYpiHyrmq8Oyvzf/fhNSy1VTGwV3/nIZKomPDc7ek8qgEaKxd7yvIwFbFEcld5VVMYaesnZIDcR0Dd6cZ4luvnsXfvnsOm6xcMtmNyEBNBp/yyYhMi8l7FcTYyRcTcMxOtvnFJSzuW8Li4j51GLIjjYWj9ftruLeygtu3buPNN99EIpXEyZMn8fTTT0tKhsUWdkuygEaAgWCJ7pY7fQNknS+ZzsmxGZwvE7uAmUhSgkdALgvv7nVRIIUFAhVHfAoeYR//1wjgepCMt2JcRnsMnt81tixY3N2pOXq+zkvUhZnyjmRBhcUR1xxRrWzr3yxwmR8QGRJkIWYlk8wko1atyR+X8qz1ek0+N7lCXv639MdhcJxhd7BLAn1hisyN8+++Le9LAjry6I0nUJ6ew7HjJzEzO/cANv9oHvnP+rvY3XaBsNFB/4ADjDVxPIJR+f7O0Rtnv793Pe6rTQJ2/CuakO4NSEfewa5c103s1RCGILCrY7PAt7NTwSsvv4ovfvHLeOmll82PmSAigTMH4Ppk2fLBISI7HC+TibKBT7sBXC0Ver/7ZoGKMk8sLKgSTlZjCdPzS/LlkryTwFsCRwY+aYyzEEJmUHUTK9fPSUJZgLNj4OayZH2m8Du/8zvYxcAdLdCjmzsRUoz/0xUp9xg7DXrgXjyrYjQLo1IumJuVv/D62po+n3sx2VS8zwQZDx88qMIcQV42xLTaLa3D9MnlTeO/2ywguX2VspOch17SMpWkh+kOtjfu4MbVc+h3tvDC88dw7MgU7t+9htXbd5BJpjFdLmOqVDMCk2gAACAASURBVKJ4HAb0NyvRB7eIRC5DGqPJZ4k9YyodhrCR1WCFrlazgUa9Kol2wnCZFJuI7LWqF3OoEVTrxtBt9+QpVq/WBeSqAcAB/5Rpi4tlxbU+qZ8EdMh6YPGNMYr8wsi67VIqlz8JsnbR7bXR7betIEtANGFAieSCqVKSTqnb22Rr/e7uYhmBs9ZEZroWrojnAVxXxfagkY0xAooOHJXvLcERsjdDUzEA5XoNvKUCgZ5jh8yJtkBlAqf0+FNRmbwjV2Q0/y4Dpo3lS5DKgVeegeuFXT37gmdMAFegbkxgF6VlCSjTd5fylyx8qWlHDXxWkGFNhwxvAj0xdgLGWehk4wPlESkt2DM/2HoX9RpQqTexWa3h/kYX62sJVCsDFPIxfOSjM/iZv3cA+5dL8r3lWtDXs7GOfc1lNfoT0DPAloVXSinyPHnXyag09q2BuOaT68ABsS3tuVebXbxz/jauXK+i3kii10k6AJISgwN0yJJhLaxvkrvZXIADB3KYnY+jkOM4YAxMADcurzB5hyVMAYQNIO0+UGuEqFQGuPTeNq5fqaC+wzXO5OT81DYJPfN09j5vLKBlUjGUsiksL8zj6VMnUC5l8O751xH264hnCFQCSRbCXFHRSn+2gIucVI9jabuEZzb343jtOBbSp1GeOaxGzOYOGbiXsdm+i81YAztBG03JIwO9ZBztRAz1XhuNfhOdeIhuqosw2UEraKNHAJfENj6IhJMyleoH2VZAp80mDM4jAuwckQw1WWi3FXjIYJUcOp8Pi+euQOliGRWrnKwp7w1l7LnWhfRCTnaQn01iZqmIXtBC2Gs4Bm5MFi9qJqONA4/Eez2II6AnbmeAQWg+wfLJFWjkGi+cPLd8nynLroaFUEXwSrsnKUeCuR2+znniinXim0oUN0auzzV0DJsEI82kZO9p3XA+3tprvOLJhN/7MPVzjUJG1rEmWS6IBG8LtKbIpSWv2e525IvI51KpVxH2ujhyhFLkZ1SoFpMwgm9xvhDwrNeqirUYJ7N4eevmTWxurEvhgNdA0GXp0AGcPn1K8bNAmRYl+zdw7949dPp9lGamMTs/J99S7udsLmLsRwCUku9UuOC9rVS20GjWkc1kMDe/gOkpSq0SUEthZmZWii2c656hzLX07r17WN9YQyJljagEkednpxU/ErSl3H9tZ0fNPPzyCjwewCUgUa1WcP/+qhhXspJJJgXsco9sNutqFGSzKd9LKU1fVlWj5GCAjZ0GXn37Gm7csT128utBEsqj3JbviEZXkzWFyX+PXvsHEQnlUTxjcc1k3qW4aNfZOcBRjGf6jZPpSEZVDMViQb7AvrnVn6OXAN6dM/s9b++octh4oMs1aXifq3AvGjEaLVhTs4ZrIuaxyIAnI5u/l1VTpKhha6Z9po1j34hgq4p2XTef9BpJdzrxYucbTQsN+sdTSpnfyUwWGdppEMAtTSOTAu7duog7185h0G6KbaV9iHGpb9rwbgFDq4BRTm53ZfRcJPs8bFofPZlH1Rb8cx6LcyON8B6UfRB4NIy7H9L8zWN4YCpqZePHlRjQkVTbli1qa9kiwqvJOmY/f0VW9uzsDKancjh4YBnzszPqjmGs2qjXlO+zgWLp0CGkcnkUkmnkYgQ476HXW8cg3tRe0KOZSi+HQZBDHzmEFaB+twJUWwjYlM71MGRsA3TjMWTnZ5AngJvPohUA1WYDm9Ut1MOGzjGVzGC6NIdCOg90muiHG+iGa8jEWwgGbXS6LctvY0n0A3rgLqIXFOWZHlP8ZFLffP6sEzAvIFBmjXmWFzMHDtuh1hQ2qchXNwgEUFJa+caNWwKAlpb2O+DU5atBHJ2gjx7jNjJyCcB1uhardrpi6SbbPSQ6A/XGkSEuUJc99mxM0HwfUGACQTKBONUOGN9yHVUcQgUJ7mF1NJjP9LrK1ck6T2UzSLPxL50xhquaDbn/0TLDgFyu5bxmxhlS3XMKMxxf/JuY9i7O5X2Sao72qEB+p0Eqg2yxhFgipYaeDsFhqh9QHUNNEUApl0K7soFnTx/HJ194HrMzMwYC99nIRouKFOIpgnVk1hLoo8iENWwwTuA5cGyu3l+T7D49i7lPUFWBj45qbJKZLpY0mrl3yT6KDVBUBgoSakLimri1XcGrr7+Ol19+WfG36nNSA+NPe95a1pySjV8F/Rz3jSt+PkVz5oeBu7ZsWJDE11Hy+5OffAFnTh4T8Md6CMcyy6ucedwnqVQ3iMdVW9na2nEWBRyrbE7taX++s3IPGxvbio/VTOdLzfIL9nGLa0BTnMJr7elZs0GRzaGdTg+bW3U904BzRM0ErtCoYqMCZQNoA8amzEe83Q2LwZYfkWHMJ04lJeX7kigOMIgPlFNNpYrIFOfQTc4jTO5DpZVV0363s4bb11/CTLqJVCxUM9dOva4Zyb2aZI10MqX60sFjp3Dmmc9icd9ppOJJrN27gu+8+FfYaTTxi7/6Wzh4/HkMghSS/Rp27l/G//tnf4L7Ny9iaXZKMTVrVVz3aOFVLBVx8kPP4tf+xT/DiadP6/mcO/sW/uzf/d+4duGi5OKpREfVK9oWPfvcs/iN3/ineObpZ4zwQMW6RgsvvfQ6/uiP/ndk0jn823/7b8Y3zj336907+ORu+0RCee/448lvP/g7MBmpfvBHfHKEJ3cAgAdwh4U3lxCMxbiPA+BGkdIHFeijDDaL6ce+9jrmWPITffUwk3/4Y3xfAK7r/PnqF7+Nr3/pRQuK+j2k2P2f4DdURMrIj5LFCvoDOF9RsVio+c8CovmAmR8cTerJxiOYSwlC65LyXFJu2FH2lPnDGatCl+jkREYQ1LAsNUzkfILKQEGySpG21GjyGvWg8V5b0WRUgZUO6nT2+A9fkH0I6OITJ89g2SNbHj0kFVomn7tL9tzxFRjuAeDqXF2Q45M5y4nHQerJoaWEy3W9MaDmx7DoQrnMubm5IYBrLBv3YsRQaXXx7dfewotvv4MNBq70EFKxarf8NY+5F4A7SkotEEwkApTKZYG39IVgAFkuT4thOzM3I8kRFt3CZlsd+9///vfxzrl3Ua1W1Q3/zDPPqGtyef9+dVDyYgwyiehNuUBSxUH92hU1XVIhUEKSXwnkMhkF8yyIc6xGk+gxSRhXXPN//68RwPVjIsoy1a3xMtpu2EUT/WEy8VAGrqXsfi1ickQ5OZ+o8f6xK5PBKV/n/XSYFEq2WQ/BWH1M1irbOwq4+XAyuaz5BYWh/Mvoy+ylnv31rK6u4u2zrytpSkqSkzKBKYTdPk6eOoNDh4+O+1y764zObZNJdYVxtyjuDT7+GNtiBOR8EFA8mbSNLeXva5GePL8PFsAdqnr6w7o9whfOHoVFs/jgn4NXYTBJfcdMHBaoY+qM/tpXv4E//uM/xp07K1ILoAfNJIBrbAf/LJmA7l7/bF20EotSRZcEa3nzRc6hRy7HaAIpSgXH45JtJTujNLuImYVlZOgBK7Y5WZEdY+VREhx9ZJJJNDdXce/mBfTDijryuRQxicxli3sDuA+uyw73hr3A2+EjmLjp9coWLr37MnYqO1rTyTbivFpZWcHO9o6aXLiuysdKcxTIpDOav2IzbW7qb1xfWbilbPnq6j39nVKK3CuY+LOb+9SpUygW80gEBGW2cffOZdxbuYi5mQCf+dRp7FvMYGfjLu6vrKIf9rW+zs2T1TtAN9ZFqpBBtlxAnP7mBFFV+LRnTCCVaCwl6brtUCzaWrWqAhDlUJMpxh3i3xrEJTVE+rkOdKxWPUSjUker0RJQySHC4g6lfTP5jDX7sLs7bt3dBAK7LRaGKc9HRipBUgL0lE/md4huj7Jq/KYZWk/MS3b9szBJC4lkkmAuC1ksL1lsIm6hK1BYTGAArmeeS5aZILWaX7wcn8n68XrCkAVra1AiGEmma4ts13ZHTFfKhZanigJIbb111hSaF04owYInobRiiThWIYtX+iao6dikBDYNvPKtT5556/5NXyrNJzJDWIRwIHPoAdyWYyTzXlgTV6vdUENWqVxEkoyagAXOtopO3bCLTpts6T4aVRaautjcaWJ9pyUAd2vLiu9PPzWDn//5wzh9qqhCSkee6iwSdgWkWlHc+4VSEpmeaz2BVLwlBAx5Ml0WFnXNDqx2cpoCcwmYOwC31Rngxu1tnH3rLjY3A7TbCc33TrdtcoJe8lJyhgRsBzhypITFpQTyOTJHLKYg65ZFRknIkZVKViylI+MJ1FsdbO/0cfHCFq5dpgduD0HfPBTtKbJI6QFcxmoEcftSwClkkyjn0yjlMygXM0gm+qg3txGkLO7m3sgYjIU8KXAMY0MyYXtAPYa5agHP7RzAicoxLMfPYG7muMZRY3sFG+sXsR3eRSXRxk6sjTpChIMuOokAYSqO+iBEo9dEN95BJ91DSAZurI0uwXkRNjjHbaxxXqdTGXlK89hialO6kiA6I0HuedJ5toWaRXGeO4uw/Bw2Gno5wmghlPEjY3xKWvM5dwZkAIdIFIDSXA6xVEf+z3panP8syFLOUU16lFMm+zagGSDQJrocQ7xPv0MqlnAlMjqrsXHdHuL8kjm2OCcbbYL9IbYaLVQp78n5zEuW+ot52Vr50+Jur35i6jQjsNbH6WJnuQahYSXYNxhFANxx4MpJKLtmJtvjYgJHCYgkM0nJhVKyM5YIBOZ2eh3MLs5jaXkJiwvLAi65thuARqiLTTkdrfO1yo7mG8cuQdetjQ2BEZKJJgiRSWPpwAEcP3HcgPR2KL9csqYY29EXd2puFsVyScVUnjvBWqpBMA4oFlg4T4pdt729iVa7iXK5jEOHDmN2et4afIPAmLHOl1c5hqQa+7h9+xY2tzeVM3C/0+0SJb+P9fU1bK6vO6WBUSOsrbuWLRA44L5HsJlxJxuTGMdyrZY/a4t7SE8NiPy9B375PipRqFk4SOP8tVVJKe/1tReAOyrDvn8P3CjY+7v/6l/KA9d/ReNO37w5HC8PiC99DMUxTfUGghVs7mIMQKCD/+/a3yy9EjNrBET+OPFzNK/1eX+UHcrmGAFnewC4bM7xkr7R++0/05+b/TTmqNiJfm9zv2ezBocLm2sC1iUIXmUKSGUKyOaKAnDTWYI9ZUxRiSUVw8qt87h5+R30W2SgEwhmw4qNJc13x/q1prHdYI7PZfxPjWm34z4q44iCPOP1Cu2AkXV+t2rYg8Dcve5f9Hcc35P5kvYT5lG8QAfkGluMSycj9YFTR0oPbSNolVMuFxHEujh4YAkH9u+XNYfW924o4JPA2uzCIh+IakvpWAsI7wODbfTQluTxIJZBPD6NfiyD3iCN1maI6u0NBNUWkgLt+ug1bd/vsCZFW4nlRaRnp9SARM/K9Z0t1DsEE9kMlcHs1DxK2SLi3Tb67TV0WqtIBW0EjOz73Pe7aHfjGMRLSOaW0B1Q6SQphqekkyM1Gj+GJfWt+MTiPbOLsPWEsTbBXDbItJstrN69r3WIViuM2wvFslSotE8mqdBvdSjtJeq4M7luSXbzQtkU1QrRJROy0xWYKyAXgZoMCOzprbEYutxf2CDFGDidRmm6jFg6g+1GU96vO9UKKvWaPHL5RubuBHMJxmdpPZUyiXnlbYyzyDDuEJwmsNvUdfl74Ncfsx8xNi/VUWhTk8xRnrwgP1HJlatRooRkKicLm1Q6h0wmhUysj6vvvY1bV85jppjH3/vUJ3D86BEkBgN5TicSMSTScSRo45bNCpjjIbhm8V77RiKOWTa0Tk+XxfBUDqSxa5K/zNMsNrbnZczjDiq1BtbXN3B/bR1r6+u4t3rflBnqDdUnrEZhJIHxxuTRv/1ew3Ow2sijvx60pkppIh7HsaNH8Wv/+FewsDCnpoV2q2Ux04Axol1fLJ1QLMBrk9S2QFhTHuI11+tNXLhwCd//wY9w5eo1xcxa0ByYy/VX+Yy8dK09YyijTMuWfFaftbZZUUwdMJfiGuuUQEx5wAHcjlnB1/N1AdWP+P9iZlvXC6+DcuFUr2K8y6CpR2WdWAyldA4nTz+DhYOnMcjOA/Fp2feEzXVceu8l3L/9HtoNawrLlUpqfN2pVDUHOZcKsupawPGTH8Pp08+rqfLmtXfxt9/7Joozy/i5X/4tFKYPa5/r1Nfwra/8Gd5+5UXsn8ujkE6iTmKCc/VJB7T+ymH+0AF84Z//Jp7/zAuKbV794cv48//rT3Hp3XM4cGC/4mnm4vv3L+HTn/4U/sk/+XXkcvlhHnj79l38n//uP+DmzTv4B7/4D/ALv/iJ8YGxJ3fr4QAux+LS0oEnONqjp9iTV3wAd+DJwPsAbuqTj3z0HSCAuxt73e3vt/uTJobsZJI0WdneI4l6KOY7wcqMJgCRrO2hF/i+cQFXnP/rL76Ir33pRXXyxRksDtgl1UMyPpAfbo5m9pLHGCBLXTd2UYnByA2YwbTJC7LYQuCWjISMJOXIWiGgm0IskTSpDcmpOS84BqiSW+6a7IwiKw8+juQw5aswFJlwDANt/pYUsVCgZMMVTy1Rcv6frsA5fHqTYI7T2FNBxnfsmqHYCAmzD7cv99OVa+xXwxtvnj1D+RDP/NoTwI0wIIfF33GJFev4G8lmRLt4h53Ik/u871B2jA4lAXyeDsBlcMtONyVirihqlN0A1VYXL75+Fi+efQfrbRpSpIceRP7Y0aJSNJH1IGH07wbgxhVQn3n6GSzsW8Lm1rYkUwnIEkxmJ34+l8N0eUrgx/bWFi5evoRXXnkFFy5cUNJw+PARfOrTn8aHPvRhAX4MsPTl7rsl8FY0Z6AtwNaxUhgE88sK6AxMYyrys0jDogUDMjYlKHm1R+cefczkUSOd3v7a3MjYNRfHrn0C9J4E+t73XJ3oAlBXqBg7Fsy7GzJaKjQwHxQEWuk++qUmCPerofOWO8loYsrrYHJnBS7XiCAJKAerM1D30IaSUTtPFuFZ+ONlUIap1WhovrGgyMCbvrh6pIDA+8uX3lOiyGRF7+kPxEg7fuIkDh46souB699sz8CSKvU/UPZwCABaMdWmW7Sx4qHOVOPPWcvPaELbeHGZs39lZC13te3hZ7j85qHr+KP++D7O9lEfNfb34aiYXK/cWBotLQ8YV/y1AFwrNEk4W1JHNgas2caxE4W1xPHmm2/hD//wD8XGNZ8wFpet6YSgBJ+/FZbsTg7BYTfeJi9wyGSKHNOGsclrmkcuQYO4GLgEcXlU+jYl0nlMzS5iamYGiUTKmH0E1tzYZYd8Lp3Azr1bWL97Deg1tAdyIeX6agBuejcD92EA7mgZi1zK+Bsmk/xmfQe3Lr8toInrGBun2FF++/ZtFY9YkOXvea+41jZYNMpk9Dcya8nApRfU8ePHVUgiK4m/YyJKUJef54tPXB8N7Gyg09rEyp0LaNbv4NSJGXzkI0cwVaa0bQPNmnmbsvDE45OZ2UUX8VxKnf7q9hpSaM1nic+Za3IYtlDd3kGjws7nntZjFmy4v8TZVeaVEORH3Jeva9gMUa800Ky35DumORkMxP6X0kI+o+KiJBNjSflfho1QjF0WbTim6OlarTQF4JqkKjnWXcSTPQTJHuJJSs/FncIIWbeUTI6yngy8tXXQSUGCPl0jVgafAe+7FbvMq9MYDAaKkm0bUiqZgFenZzJ2ZN52ukiSNTI1JeYt4yrdr7GV3s3YoYKH6QVTblZF4L6Nd5MDNmlKglYCZofNDr5Zx/3Uoum3DjdfnAyxgLmOqTHwHrLxTvtur4tWaP6S5akSUrkE+kEX3U4LHcpCh2TfDtCs9bCz3cLGZhtrGx1sbsewXSEo2cPBQ0X8/M8dwyee3498jkVRK3zyPvCZj+a+gb2Mawhkk3FI9gGbMBgXkOFN+WSxPx8A4BI057U0wz62qgP86OWbuHG9iVrNwPE+KJ8tapJxtyi1ziJpoofjJ8rYt8RmDarTMJagbHJSAK4KqA6gl+9XJoN2F7rGC+c3ceXiDqrbjHVZEIyhpy47dz1SQ2F8wrEJ5NJxlAtpFLNJZNgkmeRc4LzpIJ6ilDckl00ZZZM4ZFzu11kbU/0mMNPI49nKfpzYPowDsaewb/qUGJL1nXvYXL+ESvcuKrEmttBCfdBGm9KQqRTCVILixGj0GgiDNrqpDsJURx64HTY4yI8vQEcsa/MIJ+s4HiQ0F9UwoBo0vfto1EppbbeWO7Y92TVkwjN/8HMm2pxjMRyfI/9O5jSbaLroBiFi2R5yU2kEmQE6g9D2C0pKM1chQMO8g/eFTBAWHRl6dAaIUX6TgM6AxU2Tx7ZauXlPW6xojRWcLzpmB2iGPdQJfNVbYnK0KNnoZFSdK4drQDUAl/Ne4KdTdPGLO5+yfuemrl/bx2UHbZb7mNEaoFws6gNU18fFWJ6sdzJuybJKZ1KYnp2RN22tUcMzzz2L+cUFMT+4n7KpjuApGSNsZOH85L+b9Roq29tSYWBjC9dYLhJi0zBGS6dRnJqS0gML5gQi9N1qGvBZKGBqbg4zBHFLJY0xxok+NiXDiU0qBIvr9aqe68zMNBYW9iGVyortTOULAqjeSoX3hp/B9ZMAbr3VwPL+JeUTbAxcX1sVeNtq1rUeELD3sR+PQ6sPrrv8TO/1yEZE7nlUIuI18cvYxCbxyntOOWHugdoj2m0xumRTkszhvRtruLO6tWdc9UECuL/3uwRwXx877u6cwsVHj0guuNfs7NR03V5CmUX6DwLA9aBGdF5/kAAugwYzXbCWcMWLfWuvkJIGG20SKaSzeQG4uXwJKQK4uQKKxRkBuIlYF7euvY071y8AYUu2GQLGXN3i/QC4PL7yUgUO43HzZFwXjW2jIPUI0B1qQz1QgSh6v/1+sCtGnmD5D9cmN254rtboYdLYkrz3cYeVaJSPcaOinYNYm2TFBoHiSu6H/V4L2UxK8u2LiwvyhyX4x0WWr5mZXVAMnuiHSAyq6HfuA9iRckuvl0YsKCGIT6EXMA6Po7nRQO3mfaTqIdKKO2gx0UO7P0CL513IonxwSUxcArib1R2sbW+hQYbioKcaw8L0PIqpHOLywF3HoLOBVILKLWSQMp6gZ20g5m08PY8eigIhBwMCvNZgNOl5yrVJIKsDb/1ruN6wMXJtbQ1bm5vKbSzOCxV78F6x2YlgdqlQRr6YM8CRXs6ThASfM5mUiHIsNj32wg7CFmOsDoJuH0lng0ILGFoOseZmPfokWaSBVApNsoTZkN1uoc59rEv2cdfyM4kRBdas6L65drKphv+24cFnbdfhfcK5bnLcyaarWJRMs2N3yC6LtjRkic7MLWBhcR/QJ5lgGul8UVY2nE+ZBFnvV/Dtv/kKttfu4NihZSzNzyPLfTwACvmsbAJoGSIrBg2/uNROODl5Ply/+DuqKBw8uF/PzIOw3JVZX+K1VHaoCFZXPZJf9WZLdSl63zKWpK83SQeUUH7r7Nva53yDQ9R2QPGBFH1GDcV+/vlm92hNyO/pe83HB81R7kWf+9nP4Llnn9ZYotM3FYCoYsZxks9lKcOiZ8Z7Haf1j2IMNpkaoMtYpt5o46WXX8GL3/lbXSvjXMbWZnNhpAc17LgWaOZnDNuoMEOwNJPN4f7apixFCMhapm4grlba4drmLDyYc8WSGMQYm5IskTH2LmvEQQ+d5jZ6YR0J1ZUpw2zAep5rcT6FdCGLIFNGeWofZqdnMVXMoVyMo5BNqy6UzuWwU6vi9spd1Op1NOtNEQXIzs+mMphfPIynnv0oYrEe3rtwFteuX8OpZz+Fj3zyl5BIl9DrtnD21b/F97/5l8jHQxxemkF1ZwPtJuMZiVgjl0ybhcJUCZ/6hc/hl371H2n8/MWffRFf+fJ/RmV7C8vLS5ifn9P6QUuHX/zFz+Mzn/n0UHGSTWN/+f/9Nb75ze/gox/9GP75b/2PiCdMntx/7S7TPRy8tXH0BMDdMwh78sufyh14AuD+VG7zk4NM3oEHMXAt2B0uqZP4xog+O0ICd9/c6Eq8F4AbXbT3WMGtQD6+eE8GAMO3PQIgfqwn7zbvr37p2/jqn3/bJNz0bUAK0yD6y6RjA3XIJWJUqEmJJUWfmDiLnQyaFDRYyhQnayVJtkIMaTJo0gnEM2nJulD+ioAeizZ8nwTfnI8MO+0IHrOzkMUDL5mmmqPiVmNwCUgkK4OeOgLcKLnkuucZUEgGx4G5DthTqKGGM88O9P4M7n5T8lAd9QSg2YmYtkRPxSVH9nS+kxbkRCA8q8hYV6pPjJwXnsmuGIDovzwQOmLsuLb/0Xau//MFYQZL9u9JiSZ/7h5Asg8Y6951z5IVKRZiGJTOLswrUfAFJJ277leAWquD77x+Ft9+821stiihnLKu0CiLLXotYj1YkuzZRtGiAm+dANzFRXzs+efx1DPPKvGjzwiZXnyAviixf/9+ddZ7LyZ6Ob711pt49dVXxc47fuIEPv/5X8Cx48dHcnPuXIaFLjd3rMblAFkH3smrkEm465Dl/WWRRtI6+ZwYakw8va+vCmoquNtc8B7P/t8ibkxMsgfO1T3u38Neu9fcfb+v92Nh73Vgd4A4Ob4eVFyIfp5PVr3c3aiLOyItqnE7GqMGOg9UQGTix4SIiR/BFv/F3xHEpU+XybpB3p58Bsv0WCtPPZT0bl23xsD1hWGfePku8wd1vuppT9yeSfZ19L2TRbSH33e/Sj46QH/Y+v3jjIXH2g8e40V7rkPRNcFJTek+OLDcX62IbH65U3E4jrffegv/+l//G7D4KelZJcXhcM0hu80XdG2VtfEgX+UJ6SHD0UehpWf+2ukZgGv8zxh6RCAovZQrIJ7KqJOfPM9sroSp6VklrOwyJjsyFDOyK19KFhrWbl9FdWvVgS3coHpaX7MZSi+OSyg77Hj8zkYfvzvdSEvAnk8hOuZ6nSaqGzeHnn4sVNOz6caN65idmcWhw4dUpOYcunrlijrKjx8/qWRUcmj9viQkCdby3lIyivOR66H8B10TBd/P45KlzFVVQgAAIABJREFU1axtohtuoRuuYnoqxJkzczh6dA7ZfIBO2EC92kAilpQ8lpQNJOdBeaw4YiyyaI/0cl1cA+iP2pFkMn0Uw0ZTewkLMlRksA4jrr9WIKGclXmysgu9jUaNoEND7E4CYvJliseQzmVVrKPkJxmBku0cxNGlp2ytjWatpXvAYl292kK9RuaVAcPxBEH8AIlUH8n0AGn6nOYokZvQnqkC8Fjc5b0KIrKQ8vAzANd34UcBXQGsKngaiMiiHuV8WVQX87Ztz4fekJS3ZsFAhXWB2QTrzOt8xAJw88A1gdktM4DYSyGPZJR5ntwXLajxkLNYw87bU81nPEexdG3eeDavEUQccCofy44D3zoq9hA8YnEplmBPPu9x2yQF2z00qn3sbHewudnA2iZBXKCyk0Wz2UdhKobPfu4QPvezRzE3k0AwIPhrbHE+a0NTR+fDE5e6A4H8LpmGXXnaqmBPGUB5LHoPXMcAdZ64HsimLCEZuJVGHD946Q7Ovbspr1oLFL02od0Z+qkSAogHXZw6PY2l/SnkMlSjsWawNFm4GrdkgRuzW6wGShgGKexUgXPnNnDpvS1UtjsqlPGZ9iQjbhKftljyWXZVNCvmUpgqpJBLBVK/4WNPJBjH9dVYwGZJrkcEcFm0U1yt5jWOP96PLvphDMVmBmd2FnB86xAO9U7j0NyzyKeKaFTXsL1zDbXOXWz1K9gZNNFEB2EAhImkANxmrIdGr452rIlOsoMOAVzKKce66PNa6Zcap6+5sRcdachkTwmmMXZlcS6Zkq94X+dqhcJum8xsYzYZG380jlVM9g1hrpGSIC79BnuxPrrxLvqpLlL5BIIMLZINwOVni4WbjJsfGpm4BCMImPOe92KIdwPEemzOc00MAnD9GPfKOJ6pbQVaSqyruN/ro9bpYqNWR7XdQuisRxQDuDXd8iaLic3v18UTYsU4j0kFoq65yTWn2N6kVhDXmGdzT3u9k3D0cTjXUrWsELxPJZHUnDNwigzVw0cOSzWARUs2zy4szGOqPKM1kXObxetavWYM9wGblNqSS6YHLgEJXkPCnQ/PX8pKlCjMZgXQcs9goyULpwRBCcgQ3C1MTSFfolIA2XNOQtH57LKYzPWjVq9ia2tDfsYsQs/MzEkdgTKDXGMZj3MscwxwPHNsE4zd3t6S1OfivkXJJjfpXXt3BXfvrqBRq8qXnB7hvF/NZkugKxuamGccOXJEP32eMslY5VjjHkp2LmPSAwcOCOD1UtEs4PMcduptXLq5gdUNLhS7vzyA67f33fn8XnHfZCks+u/R6wngvvbaa8MGNh8DTv4cxgmRfcq/xv+NYEdlp67GCKpJcI/5aQC4fk7/XQO4fBKS62RXi/Pg1BoyBuAOtFYRtKH/bSpDADeveC+VyYmFS1CpVCih26rg5tV3sLV6A8lBVzoMWqMcivl+AVwPlHufcj9yJnOQvXKSsXhbeZQ1KPs8I/pso699WJweBZz8ufi6hNYtl5MN54uawV3kLbtiU1ii6gubQthWxnWD44i/4/wl843qG4sLCzh+7KgaCOlBzf2Kc4vNjpR0jQ9aiPW20QnvIojVtWfEMIVEchaDWB6DRFqNQI21Kjr3tpBphUir86aLFmtCyRSa9OwsFZBbmEU/m0Kz38V2o4ZqoyXhBUYj9PIsZwuYzhZRSMYQdHfQDe8jGW8R/rN4iPFlP4VOP4dYcgb9mANwxSqw2GeY8/r8g3uAK1JxXPtmPc4xenPThoQgDhmCqqipmZlNQR1rsqLKVJAUMYLNh6x/ENRVHC6mpQMHVaexupOP/azpyPYoEMSl6oYaaANkMjkxzcXFdEp1tJWQEDQbCKmQQO/eMES90dA3fXwlCe2O6XNbruWWG1C9jAoFGa37/Fxer88p+PpcsYRBOq34lft+nJ1nfKaJpBr4KQv8/7P3pkGSndeV2Ml9z9qXXqpXoAEQACENJIqc8cyE1pnRyOOR7bDDv0eSHeEIh8MTYdmWf4xH/meHfztiHCMpZEkGZ2GMQhLFEUBRIgmAFAEQaKAbW6MXdHetmVm5Ly9fpuOc+32ZL7Oqu9GEIMlWF6NY6KpcXn7vW+69555zAjKn6UUQTyp+Yw4wHg7QbdZw9fL3Udu7jZWlgqxY2MzJ2KpAQC8RU01gROljDsWIvrbGdNTcU/NmTnWkCxfOo1qt4MMPPxRQyb2BdQP+fXd3D81mSzkdx5zPZa5DwJ3zmTYlbEAiq/fqlauSm+eKk3WcmoScb7ByqSmbNxq3SNL5GHn7T5Biu/PfpKp5Bp08sY5Tp06iWqloPMqlIs6dPYtbt26qXpXOZ7Es2fJlzQWeoeXyojxYZReWTKNabeC1117H1avvoq/rZkMclQ9MnYcs3alcurVBM5biWmZMX15cxPbenqxUEGezIBv1LB03KWVOLMbOCbHWkSRgmwbiGcSTOaTYQJbMIAgZs5L13kansQsEPaTiSWSSOdm1pNIZjLkmE12EioXzyCZzyCZTKJeyWFxcQnFhEZunT+P0ubNYXOY5nVaj/p1bH+PdN99EbWcXcdpoZNMIgi46rUOMxgmcf+ILeOb5n9Dfbt54F3/0+19B0K5ic6VAbRD0Oy2B/tqX4hkU3fjFMmmceuw8fvYf/xyqBxV87ff+AB998IGAZNrSXbx4Qfn0+fNn8Y/+0c/pv7lFNxstvPzyq/id33lBoPdP/MRPyfP3p376C5NpMFvuf7i60CMJ5U+ymh495rMYgUcA7mcxqo9e84EjcNQD19JmC4gnofVx6Mzca99jCh/HervfbI/s2fcEFebA2nkM2TOMHvjh5x/gAdx/9cf4w3/1dX1mdrbp9Z1nk0m0EKwlK9fJxsXU9IVkjP820MuktignNlShSd65KTIhWVQjGMogMCEPXQK5afnJ0a+K8m9jpNnRz262/kB+ISz8UdrES+GZn5kNFn+SYWEyYFKWUac8ZVvsMa5o59guVgQmiMsOMHb1e49Ud+8ZxEi6Lo50NoN8KY9s3kkm0neDxTGH5EqaRFfhJWbJMPMMYBtgFVccqGm9q7MTYHqfBftGJl4UpPXAqRUzoknbDICk++V8vOakRSf3UUFTAqWlBaytr08AXBVknVcxQ7b2YCgA9+uvX8ZBZ4B4Kms+Zw4Y9sndJOlj2dd9NAPmpgw5/beTWV5cWsJTTz+NZ577IefBS8+VDJqNBl555RXcvHlTCQE7J0+cOAGCuZRXI9BHOd0rV66qKPP4pUs4e+6cgugZDMS9rx+XyXVIAoy5pr8uK7CqyEr5nMCKVUwQmJxQfoWFP3abMnB1ZW13tx0jwm8Xx6zp/+8AuNM9b7Ljze1bDyoAyOOsQe+wrgEsKWO8eOaz7+KOynL5+ePZMr6Qdtx78bHGrLfiAN+L0k5MtqZr7/gdL7o+rLBjgC6Tb//ve++VRwHcB93XI9vqPZnPdqy4XpCH3q7/qjwhOr7zZ1acGeHkRHW4hG2XJlfpvQEJW8Ri+O53voNf/dVfxXtXr2pwyNIJ6PXj9jIDrQzEVa+PGwT9neoCkZ3ACkv3HiUP4Mofk8UUAjPprPzQyMpQh3AijVyB0nqUckwL2BW4NghAHDIZC1E/2EanWVODkylRmCcXi8ic9/TA/YV/8k/mLuSY5OzIuX7/sNi/QvPwAJdf+xPs7u2IxUQP2A/ee18FhwsXLsg/nEV1jhG75Dnm+aJJI/vOei+PxrVVq1VVXGORm8k/Cxncl7kn04eczNwwoEzVATDaxerKEOfPlbC8wqJ+UkWfdqsjj0mCKFnKr3H/ZOu8JN2Y15uMoWcosgDXatXVxUzvxbQr1Agg9ec2m7GGgcY0zfszjAnQ63ZYUG+bZy8VQyRZa1JxZKMVKLHGa4hREncklm2t0kCvHUiu1lh3MQz6VvxiQY1rPJkBMjm+VohMDigvZZEvsgBFsMQsAwTAujlu54xnx9kZzdfze41na8ywC8Xi4Pvy/CEDbii/P5NNJhtijNXVNYGjjI+KJStM6TOKkWgAsC+Ca0S1tznQS10S5t9swCsBRf/fxAh9PDLttZctgbdccN6T2vMoMev9CSeCIU7yUmNg6iBB2MN4RF81a8ahF0dISUL59AZoNQOBt816iMpBF7u1AVqdDBqH1mDz/Bc28TN/7xweu1gkf5nWx1LMIJjCtccNUw1ZjtkpSWayWQjycm0O6Ztt6zlG8CcWN69fFUwlcqnfsdjGcSdYz/ft9IZothJ480oVb7xBQJNLhSDACOPYUHGdb2hkXJxKjfDkU8s4fSaLYp5goc13xg9k4LJoLSEP12iocY2nBOBevnyAD98/RLNBAJf7TEwArhi4DhngPwlHUqa7VEhjIZ9CLm3ygXyvZILvZz+5g6XiZCjanuPXsy8isijH+17op3DhcBkXKidwMfwczi08g3JxHYOgi/rhDdSa11EJqmiOWxjEQ/RiYwTpDHqZDDoYoBO00ENHDNwwGyJIhuiP+xPpRV4r7w/vBdkr3ilQQIqA3BTiVOxgcxwbB51HWkB/2U5HsuWSUY+AEn5O+58+XhfTKx7Kg3eUGiGWoXwg0BsRwGXRTfiNWLiUPjdmdBLpRBJp+q4FY8TDGJL0xNUeYMx7Fg65Jg1gcnNNXpNW3JR/M5nno7FUmOv9ASrNDlqDACP6qUfUVgR0RP05LTq313X/bx7OJk1qoK41impFzRXPp+edW4DmEWKtTAmTNs4VcuZFHIcKuSz2Eqy9s30XO7sEJTsoFcq4cP6Czgs2RrQ7ZGASVBirEFmtEGQIUCoUNZcofUx2rmSoE1QhyOLU1mmcOXNGZwqBCVNtyAowXjtxEimqPrhcz8eB/Dw+FmQRczDoSfGhUtnXNW6dPoNCoSypSrF8yyWNgX8Or5XMI/5cXVsVGM37VDnYx+3bt1DZ38ftj28hn8vKW5IxIp/PvIGALF+TBVWea9O90vZoizFN8pQgCwFfAi88Q7e2tvR4SSePx4o/t/dreP/GPvYP6c9+9OvVV16e6b+eAXKjGctcKHCsospcKOAllOdBgWhsGo2j1dB0TOMo5zQ/b6tFGVSeMQkBMhwf7+luYcnEKPEIaHy/OHQ+HjwOLPTno3JGJ18u0Mg68LRH02f9XhLK0c81jRO5B1qjGJgfiinqJKDH1vTEfhLZH1B5JZOX/22htCgVlmSKY1BGubSAcNDCrWuXUdn5CCnuswIlTDLevizvVT7DuoIfkDnAZn4s5gFc/zn806NrX+8SySMm+6PbBuYf6x8/XyeYB+/n91mft0evxedpk9wt4oOrGJrqElSuyph0Mpvp+cX4kY1LjBflqUxrhV5HMsr8pjUG5xvzfCo10JqEVgHpVA+D3g7GY8rVppFMLCGRWMFwnMIwntB8aO5V0N+uID8IkZNUfkJA4YDnaCaNwtoy4qU8qp02Ks0GerTDmFimmOILpYYp0bpWLiGX7CMc7CMebyEW65ti0IhxA1mrecSSiwhj9N+lcpwpTvkx9wCq30/UMOfiOu6p/Dv3EYKCbDzmT+6ZBMm01mNxqfpQwpz7GuOR8cDA0yRVLLxCWNnice6xbNThmvb5I6+FYy1NFhOfkXeu1FdA8kTG7CeGQ3nCE1Clx7jZHCVM8ppg8nCIbt8UFajU45tVdF2uEXE61+x8ZYzHeglzcTEUs6Z2I+C5UERI5meS7wHZHvT6Axw2GjpDKaEdtjoo5kuoHh7qd1ybtErJZ1IIgx6qlV3FvmRus7GETRdUmuD7cpybh1WMgwEKuazUGLjX8/OxZsTr4d597twZ7edXrryjOJsKJasrq3oNArhVsrM7BsBx3kqBodNRbUzgs87ADvb29tUAyzlOxrTfWxgvMN7hljBtppzWyjyAO9/8fdzeeWSfmMsLM5mkamJLC2WnRsQ1k0SjXldzreqNwpXZTGvg7ESBUDFGQk2iAukHgVFtHPqaoHJLzOyM1KfAfS5kbOIb4kxxjY1b2/v7AnC5kmLg80yp0F6K+Y9MmJFIE6zNqXkRiTwS6YJqicl0QY3T/V4diXgb46CBQbvOSYJStohELIVYKofxuIFMpoX4iMpObcRHXLlkrMcRY40pk0a+vIC1E5tY3djAxsYJrC6tqBHt7vUbqN69K0n0ME5pc+aIzLko572BjTNPYWl5EX/26jdw48N3sVzKIT5iQ3BDrd1q1E1RlS+LQjqrXs5YOonsUhkLK0uoHVRwsLOrmKk/6GteXnricTz55BP43Oeews/8zE9rDva6fbzxxlv49V//TVy7dk32b88990Nal//lf/VfHHuEGtEh+qf7N3w9AnDvF4k8+ttnOQKPANzPcnQfvfY9R+B+AK6Lza0oPIMQ+fQ7isVNp/Cx9fr7FPHvdXHzB/k9P4QrEPjMYbrpP/yy4mV+9csv4Q9eeMm8m8RUkkidlR48A9F5grLrXwxc+W/RIzeNBANPeX/R04qFLvph2U/ZHrjXE5GEhSjKv6kwRbYOu69ixui1ChvGLKoOCOAOBeBSQoc1OgVK6nq3zkQVVwAMR3HrHpzIdbLIOGXsqmtR3WYjFT3kz+mAU18MVaLD4JQ+qcUccnkW8rMo5NkZSQ88BtAGHJow7KS0MilATTvS7M6JBaiO0uhcmT2UvRPdNAHzwK0B0cY8+cEBXL0z5W0I4C6Usb65YV4ZDgAxtrKNaWcQ4k/feAsvvvYm9lp9MdME8EbmcrRgwHTCg6HRQNU/hu/NQJCB/cmtLZy/+JgYlMsrKwJL+Rx2qd64cUMd8++9957GjKDBU089hc3NDZRKRf2u0+2pG59Su650PFNYmCmiTTwvrXN6WvRwHkaOletZupKMGxmbnJ3CYuRmswJkDDiyQptexzc4TCjM01X6IKAv+vf7Pfa4df+wj59/jaN7y3HBoT1rPsk/rpjARI/AO5kJPrn13biSMkxnbAwJhrPJgz42KgYaE9qzn30n79HrnV4Lk2IBLM7rzzPyH3TMSd7KNRbwuZoj9mH0VA8gH3mdh0BYH/a+KHm6L3/4QZ9q9u8P+/4P9+oPfnRUepuP5r6iIfYgbgRUZYGOe6gK+9qXxvjWn/4p/vk/+2fYvrutwiKLNSzy+k537bZOJlTSupLoNml5a+Dx7+cAKdsyJztudO+VR5pKOdz/CfgkzV01wSaipDpzCeSaXxO7lzPaFyWlLCk2svGGGHSakpxkQsnzj6yCUdADxoE8EY8CuEcqtpGB9WeDbwt68JhX9rfx7W/8rliz9OBh0Yce4mQtcj0xgeT6UlOFk4JktzvPTv6Oa5ZFD89sZpGJhbUzZ7bE3GXxiXsyCxsEgtl0TvnkXuc2sukqTqyTwZtCoUx7BI6R81WkTD2LGkZYsHvD83ZiSaCTWIBto15T0sy7Jp9ZI9CaFJdohMYu4N7MJi/5VPahxJiFFe4/LHjxTJDfZSqNVJb3LSMmlgDfcRyD3hCNww6qB020mj0KfMjvVsQ/zkN9U/6VbLYhsoUkcgXGAPadTFt1zE/jGIttDmC2/cS8fD2DkIWdKEvDF3cmLFznq8nmITIwKOPMQt6gTwZLEYtL6xo5gnaMQdj05ll51iFP+Thegwd7TPJVABQLeM6YasoqNDlYkxPmc9wCMfh14oVlHqDG7OMc9vuK/d7eT18Cq1yTizsDaYHBTncejlyrHB95i/XJ7iCAO0S9HqJ6MEC1OkC1A9QaIfod4Pz5JfzsP3wKP/zDK8hm+hgP6Ids/pwskLDQSeDHmEcGqFHWPOgPVPyTfDIbfRyAK3aimKhqr4gAuAbak0mpYutgiHqzi0YnhXevtfH6G7uoHhLUoU8zJwdBXOfXxbBBrOgRnnp6BVsTANdY0ea7ygKTMbws3jK1F8amzXYcl9+p4L13q2g0AgHskgbWkmdMYcoAajscU8EmhlIhhcVCGrks9yXntcrY2QG55D8w1s5kTOo1+qXirKQWgfIwhTONBVxqbOFs+yLWcQErK+eRzGXQatxGrX4dtUEF1aACcnB75LNmsgJwu7ERusMO+uMOBskBwlwIZIFu2EcvtCYbseQlRUglnFD+w2q7klyeyZWSiZNkY2QxL1YymzPp4zfodjHodVTUnezjc02I0ViE5eoAIYbxIcJUTN5vSMXQHVOa0/IKAt3xOJtp4hobgbjxONJklZHhMYohFVJCeSzPNykyuLXB9SM/TqkVE1hlVTRuMvpk/rOhlJKdozGavRC1dg+tfoBQQL2tGZ8/RRm55kdn55a+IxLK9maTUH8Sf/nXso3U2ahMNiHXCJVISN5waYVylFm0e22NJWWO8/Q2r9f0XidObKBZb8rb1o5di3cpeU6J9nQmLY9Gnsfrq2s6F1j83t3ZESBg4FccZ8+fk5oOPWF5fvC1eZ7QDuX0uXPILyxKOpPzkb/3cTd/qskglpDHeLV6gFrtQJ+7VFyQhDLHiIXVYqmoIqpYoo0GGvUGOt2OgAxarrCJhedVq9lAp90SG4tFbO6TBG/JxuFc4r4hpnGrpRiUzDbtS0GgBiV+Pu7JPN/4zc/M9+S18tybrCk2tCQSes61G3dwfbuOZvd4f8NXXn55sgxnwNuZWsBkI5076I+BcSNxzC85D9xJbuWS/iigazlxRGp7DsD1OZJZKZi6AQHNKYBrZ6FyJgVxLiaZa8z1Fx7NS6O/i36w+dxV88/5TwpE9/7Tk/PI9hGeHYy7pJo1B2jYMTTbLKz7JUslZ5HhGLiK8SMAri/Qq0ifzqNYWkK2UEQqmxcrdKG8CAy7uHntLezd+QDJcYg0z58EX3d6V3UOsznUK1SZntjMdR0BYGdy0ePjvCigehzY6u/JfD43fy+OA4OPfb1oJDo3p/y4S33C1ZwIBnIPT2boTWsS85wsBHM5rwj8EdijL3c+l0O315HFwpnTp3Fic0PqKMtLy1rH3HN4ZmazPJfrCIIGkmz4IfN1VFBDFsWN++EQrUoNg4NDJDo9jAnuhyHyywsoriyjsLyEVKmAHsao1OuoNRsC3LjnGkDZRq/XwpAxVqaA0+vrKOdiGPYOgDjl3KnyYUAXO4KSqRIS6QUgyWugnzfP2KmSWhSw05ojKMma1dDsVnyDAkFBybvynKMlRBCKCMB4hkAb5zj/RoBxNHD/PRjodeTbKsUKMiAzqkuUikWxKhnjsFFGVlhkwTKY5Q5KNrTWlknP58gqL5UVVzJO5mdgrsDIT968tMJgY9KQPwPV3CSv3G4LcPay8ryn/G825PlYl9OG1+YbbZjrs1FmaWUNrd4AjVZTSmtk+PYGPYG4vGfM4bLjMZYXFrX/8vPzemlPwpoQay/czwmwUlli8+QmigtsrCgL0I2Nxrhz66Zs3VaWFnUm7O7wLDKGLHOCM1tbWF5Zkrw+JZQ5L7luKI3M97t7d1sewJT/5zhxfJmTUA2Ec5Ye6UtLi2JNf3jtOj66fgOH9QZiHDv6yo7ZtGgxMZueovMhusdG96gHZ3X3fgS3Nn72H3n+eSwvL2oMVRMRI5yfjbGqqPF2vju5bjaEUt1oZ2cf+/sV1dAEEvK+SfUsh6XlFSnz0cee5z2bDfgqakzmimDzbDqNpdUV7FVr6PeZ67CWQjaygb/2tvzJQJX7QxZIZIBEDrEUm7qySKRySObKiKUKCIZdBP0m4uhj2KmjUz9ENhbDQmkB/TCOcomS2nU0D26hTxWooatJs2lDJF8DchlTUkqZ85syy8sLS5JQDhgX0Nc6NkR8HLIfE+NRCoNxGr1xHK1OE/vbt1DIZrBQyKNePUC/z3lI6xzWGAvIZHLIICmomgBumIyjS0uXXo83X3L6tKxgbnTi5Ca+8IUv4Md//O/ix37sRxVnfPjhDfz6r/0WXn7Zmroef9xqn5wr//Sf/uKRm20hgp0vxxx3M41hfl9+BOB+mlX16LmfZgQeHmn6NO/26LmPRsCNwKcCcGdm7ewUPoLXfpYArt/k54Bc+4gPt7Q8gPvVF16y7nh2qjMx8V3kE1TSpPVY+ZRXLgslGCPN4mk4VEmccmUsnLAARX+wDEFaPo7+WHqOs8ITS9c8q9jBnyWrIDZmLUY+uzxwrTN6pI6tQRiXRJ4K/EoYDEgVE5ePHcVd978lUSr/CcB1ZSHXIe/L/arHef9OBsreZ5YFmMRYss9kFhUKWZRKBHJTyOYyVpRQm79Jw01T7oicp4ujrLhl3rJylogwDCaB3aQQbHfOHhNJEo3wM/nbERBOD/fClEcfN6kLOS+r0sICVjfWBUzyM4ulwXFwAVh3OMY3v/82/ui7r2O31UMik5uATT4w9TJYCuDFPrPrni8i6jO6JJfFl6WVFSwuLUuK5eSp0zh58qQCdgaHTCbYLf/qq6/qm4UXdhw+88zTeOqpJ8XKzReKE/koS9Ln2L5RFsQEcHUy3c7XdhoYTcFxyUXJm5mgPzv2jLpEQIPX5ztMxS5V8uXv+sRtc7K3zhcaoitxPph/WODtYR5/3GOPFlvuDeBO5+L02PBzz88D/pv3zSd33jPT/NE61lkcTn2D+Ereq49jzsIqC2VR2Wz/bgYyWKFH88z5GU/ee4Z3OXu0WeE1rkSNDBHuI5xjTDCZqJH5LeDKrcdoQWwybn7Pu8epeb978aD75F0zP82BPN9Q8aD3/DTvNf/ceWw7Oq980W9mZnmPYKNdOwBorELzcBDgj198Cf/r//LP0Wo2zQM0GCiRMsDLmDJST6D3Mv0mmXy6ol50TzVg3AFUbuEdTaAt2VQ/Pot6saSdH2Rb+T2FHfCUX6L8VypjHk3svJaiAj1bmRSa51WSHl7yWSR220M4aGI0GswBuMess2PjiOkvH3SC16q7eO2Vr6mgwkIDJV4JePL62DhhbBrz7+M4EoymNFVSRZ0smq0WPr51S8UePpYe1Cziy7s2kTDp5Y8+kpQkC9+dThNXr7yKROwAzzy1iMcu5FAuDeUPq47peNaORAID9OWit1a7o/2B75ktFsQgIFZO0Ll+WMWg39EewL3VQkyDAAAgAElEQVRXTEaxHc1P2N1IY7qKKRVHrz1AvzVwHeYOUBRgaJ5dLCDyvnGt89+USKX3Xb8T4rDSwsFBHc0Wi0gG2BjTjj95AgZIJEcoLaWxuEJWThbpLH1GKRfGM9xYNipoiD1nY+3PawPMLJk3v06bv1EpZf23mLeUjxsKsDXmLT1Ex8hmKWPJZqWkWLeFIguJnM8sCJpdhHlDGCvUGrvccEnGzTw7jVVo68CFaxMmrtloTtEiBwfb353U/SyA6+T7zGDCY0mSGnTRhuQJyRamXLIv/NNzl+BqtzdAs9VHo07PxTEOa2McHobYOQzR7NGrOYGf/qkn8B/8zS1srCURHw0EuNMzlyATwR7rSjeWJ8dbMaFjLqsAycKpPphJ9vLSWM6URHoEwNWaV1xpIMewG6De6KDZS+GDGx382WtkZdD7lnvUpEtLc1Lx4ZhemsAzz67j1FYGhRwljC0UZEGNDBI1MCYJGHA+s8ExjiCModmN4+2rVVy9WsFhbaDPMsVcTc7XBXnGFEoApUIS5QK96Fis5UfjXLcYmc0OtDMh85/AlTVFOdle98LyEx+NURomcba7hAu1UzhVPY210TmsrlxEdmER/cEh6rUbOOjeRW2wj3pQEwu3m0qiS//e+Bi9oIve2CSUR7kRRtkxusMe+sOBxYaMmdyeypiMvxPmxz1abDeupRzSOSodOBbRaIRusy3J3qBP9rbxdv2Z79mRiik9w0VFSpblQgSxECGP8FQcYSKGfiwAmwhMZppNpNYAwfMiQyZuMoGcY+FmRgmkxnEV5rRvsmgv1rrFG5pfUvdhfGtsbjG9qQoUcK2OSBhBdxhHvTNApdVBhwV8743tcycfm2v+sonTx46OiTsJ892eF2masCxuit5xX5GVhABct/YoL8x5l0mjtFhGYbEokKDRqGsv57nA84EKSfRpI2Cwt7uHVqupAjlfj3KYK6vLWF1dUcMLpz33Jirj7O/to0v1BrK4+LlHIRaWl+RvWzs81N949jEn2tjcxNaFiyivrKiw6iVYPTPcxyfmjxyi2azrOgNaJZCBHqN0ckEMW3p9E3S9deuWGEYLTkaexXk2ShD8J4ArxlY+KyCI80cnOP870vDKGJANoj6fILDEfZhsWzYf8n6TwSVgmOwupzbA8efj/HVz7O7cvYMbH+9gn40no1lbHB8jHQFw5ywejpH1mgmvjkC49wFwNUfcXPCNiBNm4D1yoym4EEqymqpGfC6BfDv7nXXBpEX2eBbvNE4/autzHLDo8wn/txnGmvynXTOS5rw1X/NsJPgmCfa5BhX/2aOxO8Ep+T2q9cdJz7qzLs41LuCCrhn0Mk4jnshIOrlYXES2WEI2X0KhsGASyv2mY+BeR4r2GFyN1mMzOffuBeBG70v05ipO9h66EVD6SE4fua/Hgd/WWj9l6t/rXjwIwD3ufaPX6+cKf7IZKc2Y2HmKaw9KJlWLEdObZ13KpM75uszr2LTN+0b5VYFjYah96LGLF9WYnc9l1HBImweCmkHQRjBsWUPQiBZPGZ27gzhVD0I1+8S6ARJBiLA/RC/oSzp2bXMDuXIZI/qxj8dotbuKbxl7Mv+kVHyjWUM4GojhVyosYHVxCalYiKBPW54eYnHGVNxzeS1UiqB8cRYhQaoY2bdspLPP7/cGr66iuew8w82awwBc/jTWbVsMVwNLLRelMozFh1aDEetcMRRBRJNk1msRUO0ZeMp8ibE7x1Xn0HikvThXsKYo7n0Zebc6wJZN+sybFZjHFBvLz9yBrnwfqsWYJ6/F1bxmXpfIEw609T/5Ofjd7zOu7+ux0Tnmm3bYQEOgy5RtAmPPZtOyqJIUfzqFfNbAZYL5/FxswmMMzfOW65jzpd1po9Y4FEj3xOc+h0uXLkkCudtq4foH76MQB1YWF8S6ZTOOyBKS3E9I0pbnxuXLb6FSqZpCWDIt+V02BUmGWRwdAscpff5mw6SZ6bVL2e/z589Jqv/y21dw7aPrqNE3l01nrEMy1nZKBqPA+QdHLB+8dUq0GeNeOfi9ajUza5E2dtksnnriEs6fO4NyuSSgm3U8gY4SOnKNzC5eNnsWU0nb3d3H9vYuDvm5CZbTDiFLkkpeY7KwuCi5Yq6Vyv4Btre30Tg8VMzC+cI5u7iygmqD/vUDjMmUpaYJGbaaX66xk4Bu3Hxv+Rj6WyRSebFv48ksEtky4rlFSTqriXLYF/t10K6iVdmRPR9lljPJLk4sx3Hr/TeBQR9jNl1ygVKBhuVXxvmMh1iTIwCfzqBUKKkxZJHNCmQDx0KMaTdCNxT2TAZjDDDGzuE+Dg4P1NC3ubaObDKt+U72eavTRn/ItQXkswV54FK6mY0UnTDQvI4NQyR4/9kkFrO8r1Qu4ktf+iJ+/uf/MZ577llsb+/gK1/5XXztD78utjfn6PPP/w2n1DLCL//yfz0zHY4/A2ZnzDycwHnzCMD986xsPXqthxmBB9WoHua1Hj320Qh84hE4HsBVSGyv4Q72Yxm4DwPgWpT9ia/LB+Wf9AmWm7iU7z7X9aDXMwD36/iDF15UEMsDm35zAnC9tQFPaKM/KMAkGKsOdqbL/IhDBsfuuTKpZ6JkAC4T7QQBPnmJsUuOZVDKkZgXJgstmRiZqpRRiSFNZi+BMjd2TMYCArQMSBhoqohiwCwL0AymRqOE5JYMmGXxzqSULQlxyZwK9FarUecoPwuvnwe8AFxX0I0zELSCWTaXRKmYRoEAbj4pjzdJuajwbF2ZkhSSpdW06Gfej1MAd8qWmTJbpvfFaR1OfmEgrmf0sPgz3znrH6opMIeoRIsQ9vnFMVNBSIDZ5oaALO/bog5SXW8c/RHwrTcv42uvvobdVh/JLCWEJtqJk8TRv7+YOnPd0NH5phJqgt67ZZw+y+79TSXnTDwoxcYEjtdISSVeExOE999/H9/97nfxzjvvCAg8d+4sfvRHfxTPPvucmLtaJ2I+zXY7R9/XB86W1NtforUvW+vGPrICMYt+9nqcrxwzzjPvk6vEyUkZqQOZBVPHNox2y80H4/MA7kxQPi+feo8u8wet38lcOK5t7z5PNvm86deDQMBoMiKJSCdLzOf5gqvmkktemYxaQuhBXJMo9Imvlz9nUqf7n05H5pfBJepw9+vSrSmtjnso5fp1wucxCblKWV73xffh/Od7kXHhQS6/XjzwO5FK9xLoxxSP5sftQWMXbXrQXnGf+zIPOh4F3j/pjJhlKfhnzb/efHHsvoWdY3yf56+GRRArVrk15wo8thCZ+Noc4f7eqB3iK//m3+L/+N/+d2MATVgYBoKpoBGRiyUowvUpqWJJnE/VCbj/ehBqqkwxbfLw80ZMTu0fxs6TL5SagBxzjHNOLCLXdR9nISRpoKDzH41JCQJIxlms5iceCXzCsI3xEQDXPtXsYpuZQe4fnxzAPdi7g299/SsqiCwulLWPcj9ngZsgIAvVXJ8sYPeoXECGYCYnX18ytli02d/bU4HJr2sWCMh+4pl69+5dFb655xII6Pfa+PjWGygWGnjsYg4n1sfIZAcqtjNJjyUJGHMQB2gfNiUz1Wq01PyysLyoIhMz73avg8NqRQWTYj4j71Dt5AJIze9WN8MBlIrFJKMew2G1gUa1jVSCXocEN8maNpCMxUMVsQjmkkFNFlYwRtDnHOugut9Ao9FFPzAhPdMbM2B2OOojmRphYTmPpdU8SmUWdsm4ISgYOtaN3b/42OwkGAN5qTwDgC2Rt8K0Aam+GGbz2GQ61bQg8JbSv/w3PxtBJvoOm9+jgNxiHvkCi8x8Pevw11gowPGWC1yMDqTVezqVEcVDrsArb0+LgfQ7e5mJmKtvQfIvqf17Ig9p83bauGPT1F3KpE+QnzsYkjFProzt8cPBGMEgRLszQL3Rx2E9RKMOHNZHqFQDVFtjBLERfvQLJ/GTP3ERly4uIJsIEXQHCPquIEampWOiTFlHJns7Go40jizyS9pWyitkvJJRb/FfqKiHgA7Pc/P7JXCvdR6O9V6tVh/NXhLvftjE996IALiUUBYz1jE11VQQYqGcwOd/aAObJ1NTAJfqACxSKu5lodRMM0x5hrFrDO1eHFffq+LKOweoVAhakQnDx1ljgIry3k5ZUsBj5NlASDlvTjjGpPTtSwAkhBO8tdcP1ETHeERnpTurBOhQ5G4MFIIETraLOFffxPnGeWwML2CxfAG55TVym9Cu3cRu62NUBtuoBwfooI9GbIxeNochmZCjAfqjrjFwMyGG6aEki4djArdsFjC/X34SSaAyfiLwOQPgZpEkeJuIq3CnAjWZOe0O+l0ytDh3XBHQxc12xhs7WWeAQPqRPHA5d4YJYEi/3vgI/bgHcHkf2BTqPYPjykEozZinh18siQzXWzyJJFnQ/n9i6M01QwjI5TwL0ecaDsn2pxQhJSFH6IUxdAZjVFtdVMhWkv6gMUUUS/ic6QiAqw+qPW6KB/k90Od0FuBwOH3u4K1KJj4CfA8ynFmQp098lrKV9Ain35+Bs4r/wxC5rHnEcb2YmomTuqe3XbkkEHOJjKjhSMzaWqWqc4PXx/XMe8X3or8t2Trcc8muMuWGJDZPnMDZi49hYW1NvosE0gQu87+9fQnteQS20g7jEA2y5AhQcB8MrJGoWKYvJqVHW2IPFwslqULwdXhWsSBt676ns25leUnAY7vVEOhM4IZ7mQeOKXPIc4xSmWxGovwyv3j+1Q5rkuI3v8CyVIkUnw6NFVatVXUvWbzme/J1KKG81xgKvD/uaxbANRWv2ZN/vh4wWwazf0XigMifowzc6Z48zYF8HO5j8XkJ5WgOyfOo2+mraM29gmNIpSM1CTg9Jpt4flken2sdFyseB+DOx5wzDFxnjWQNePY+3KN5ryWv6hoyj8SZRxi4Bv6YAIXJmhO8EkBmCblYtBYrMJZLI5MtIJMrIpMzKeVSeRnFfBHt+gE+vn4ZjcodpJ1gqJZsxAjWAFw231i+rlYwL59+TC5m4+JrBFPw/bh55PMJP27RMRV4EWkGP+6/dXJHpNij/46+3xGlucgfXbuWWV/JwsKk+iUZizG6g6GNZ4KKJXnly2Sbcr0w/iRIxDiJIBhlcC32GYgd+fnPP4vFxaKa0zCmbzXB3AGGQ8ajbOAcy6c8Fg7VrNNjExvvwyiORMhYh01aXJtUSaHXqwFJBHVkj0BAUAAR9+oO2t26AFIyBtPJPNJsyNSZQ+UGKm+5z0W/c4ahjCNiCYQaa/O05z7HGgD3Io7tRFHFNeZ5KXZr1GNMZLY/bBZptprG2pS9Bsckp/ecyNzSCza0hiiqVKn2xTiF4KAAVWPIUn2MjTS0Sun2esgXClJEoArP6vq62b7ws5ApKrnlmOVbLgNh3s5rZ1wiOw7m8DyP1fTH826IkdTv7P3obU+WvtjDBHV7PTEVyarm733TNuerZ+IW8wUBzZzt3N+5/6tEGAZIp9ICDTME2cjEzWZ0LYq1VKSy8yzOmLLfQ7V+iO2DfbEuH3/8Ei5degKDbg83r32ILD3UF0rKMShRy/iaexn38meeeUZNKS+/8rLOKJ7ZhXwBGxubisUp1x+EtPxIau8jIF2vVeUJn00lsbmxjicuPa6m78tvXcb1Wx8rngzCMerNNvYOqmh26BnLkGRqZ+Jzd9/880kAXAt7Zs+B+T2U9TmO09rKsmR6S0UDb03Gmg24CVMv4omtoIFChnbet5otVGs1VCo1NNgwFwy1XpgncqxYi2NO6BtVef6xgZfNXvXaIWpV+seOxayud3poNrs0HVNjAwjSSl7eeVewCUxKTwmMYo6lm8xKnj6ZziORKyNMlxFPmMSy5iFCJMYtNGu30e/WzBIkbGA5F2D7+lUkPdM4PsIoHsj6go3TjPfZscfGZIHR2TxWFpdMUSRNEJk1KsLMSaRHCYRs/God4MbODcWuq8trWF1aRZLNFGw4ZTNDSIWVEB02PgdDJMcxDLt9DMhQZ24ajyGbSAnU5T0ZjAL5KDMP5pz7z/+z/xSff/YZfONP/hQvvPCvUas21STFGIbxh9UzxviVX/lv5ohW1jDovx7EwPV1/0cA7rFh2KNf/gWMwCMA9y9gkB+9xdER+AsFcC1y/sS34b7F87lX+fMFcF/C7/8/L+rgZwCZch2iBlJ5yS/vseYkkX1yx0TBeSmpcMWCkopaPF+NlZASG4HALH/HIgfBXKuY8OzPsmtefmJecdG6Pin3wg4+K867ggo79iRbwiCFHrmU8XHMCgbW7nvC0FQBaOrFKACX3VOSv7A/MCiY5FZi9fAzMwAYIZOJCcTNEcDNxJDOmKQNO8KZ9JOd5aVkGDB4TwiVtAQUmG/JsV8Txu2kHV8PM/DWWEZKSiMSytHXmZag7LceQIsWXdWZKK8eoFAqSUKZxXomBozsJc/oANxeOMa3vn8ZX/vOa9hpdJHI5o74dc4mk/cHcAWTxONYXF7G088+i6efeVZACBNrdqW9e/WqwAIybDc3NwWuMQGkXNmVK1fwve99Fx988AGWl1fwkz/1U/KQUAL1AADXB8UeXLd/R6VJHIDrAl7r3Iyj3WrqekvFggXVMfOL4hhyPjKgzxMEIZszlZyAvrp7rmFgEoTNhWhHwN2/ZACXhfcf9MuDnr47V3JNpCe5L88IOA7Y9E0FXM+SSHWds77j215CznDWoOKY1XxNFlGZSJrElPnZehaIZ+n61+NjCVKx29Zkqtj4YawKysQyoPY+oVO5XscSZoLv1tMPct/mx3VmX/8EAO59n/8QN+1ewHL0eh4EPh+5lgeAuF58XzJfKgiad7n2M6+E4ADcW9ev4zd/7TfwW7/xm0qYVFDQ7Z82AlCySwCW5ExZfODZYoCdMXGnUrJWSIsWQCNhpht3FQpVNDCZ1ZG+zQNU800MIiaflFi2b4K8iQTlglMCLCSTFo6QpswSjXGHA4yDLpKxPuKx0aeSULbZf/+vO7eu4d/+9v+pwli5VBIISk8kyn9RqYDnEwtr+gyOQcW9MCWvb/O6Y2GJhSBjCPSRLxaxtXVWRSAWnlg8XVvfVNGo2z5ErfI21tYGOHs2hfICJSvJeCNoymIoZe/G6Ldb2L2zg16nj0w6i4WlRWTz9EkjG7OPRqOJQb+LHAGVHBlfLMNZB7kAYIKgTppM689huZxTLOp32n01Tnk2PRvNTOfBsVsIfvFaxmlQ0bfbGqJWaeHwgF7d9H7ivc2oIDTi+Z4cIZkdo1hOYnG1gHKJTGQWJKycbHCmncU2LSWyZ6AVC3UEsZjYq0hmEsZk8LF4ooIe2SKOicvCiTFu+yqiEFxMyluNjSvG0COYkCuQQU2VAMcOZpyixjnnvUtAVv6u1skSZd4K3HQMXO+DpcfK79OBQc5LVjVChzAoblB92ZkpuDqQ34v9eWo1fac2Is8rK/wZe4SF10CAzHAQw6A3QrvbR70xRO0Q+q7UBqjUughGwInTRfz9n30af+OHN7FUjiPs99Br9TAKRgLmOZ7G8nDAtWMcC6gmIM7xlOTf0Jr4BCCylcL2G/GmXKHHr28xkhU3huj3nLxzN4krV2p44/sHOGyMMVaLv+NK0auW8aHomQFOnMjimWdXsb6RQjbDFhCLhcm6pWIHAVwBsw5t437HvWMQxHDzRgPvvL2P7bs9hAEbAJNIoOfwOPNsVAFQ29BIRblshq/L2vQYiSQBO7J9rRGSj0kxVnXNTL546BuRuDemEEd2GMNaN4fzzU1crJ/HZv8iVheeQG7lJDDqontwHfv9u6gnDtAcV3DQqaLK4i3tMyiLGQsxGPUwiA8QpgIMkwH66GNEFmwsxJDj7tRu2BhDAC/OAhobKsSQIDOe+4QpGFB1gQwbfk7KDw569OLsT6RffeOPzgqdE8a+lkwgZ0VsjDAxFoAbEGiODdBBVwU77tspp+rjVYCy6ThK2SSK9IpNpJAmKBdPIekAc7JwKdsp9h7ziMA1XEjxZySp7b7zOGTcyp6LLtnzZHSEQKMXYL/VQa1PZorrCxSAyyZUAtDTwHNiw+EK6ha/ayFbQ6z+4cGy6BlgWcSkCcl6N6xYT+A+lRCQwW81zA2HWFgsa7+vVioaOzY9cH+Sh6ED/dlMy8a5xaUFLC0sa7+iPy091dVC5zxiGavlC3ksriyhXF7Qut/b38f2zq6ulxLKFx6/hGUCuIrvKZ9tjTUq4GueknWeVJH8sFoVGMB5I4ZZt6e5T/9yrn0CG8wPVpZXBRizoMyzinkfi+6M+Xi+sHkpnUlhd+8u9vZ2cPf2Xe1hvEaCLRwxAoGcdwSVuL9ynfKL8pmMDflF9i/PTC5zytkf0Ff39m397uTmpnKOXqeHu/tVXNuuo9amb/PRr1deedmBnk756QiAe/9zfaaFa65J8Zd+8Rfw2uuvzRT7o2uer+yBUR9/+/jZv67PI9mYQAYumX0ewOXYUA5+Ek9ZcjiJRo6P5Wejlfk81ZaDU4rwDdlOUcXOJ/OgZgPIBAZ1fuy+OccDuLP5QbQ50cmJs2mAe6piEt5jxp9TQMMAXWssIMDFeUqLjFQqg2JpAYXyMjK5MjLZPDqNA9y9/g66h9tIuYYmk0/2+a63f3QN7K4lk2DfkQZM3yzs1rlv5px/nJ8Z0djPygNeXN6fxgay265hXtr+v6MNA8cBuP49plLQLjGelB/s3XnmqTxDhqKkVjOTWFtNLGSxN5uqe7CmQDCJMSNBy6hilexSAIFk/O65POzs2TN46snHUChlkKJHZjyrpiqeCwT9eEZwHY6HA2TyKYzYwKTOOfNM5jlP4EiMTTVuWfOSRH6c8oUZElDBjU169GcnQEyPWIuZpGTizhMBkNxTvXLKCGq8YnRK6V+y/hlrLi0sIJ/Jaq+WSpCPA+ntym/9zmpVBAgJssoDt9XUniX1BnmQmtwx1yBjHI4Tz03ubb7exvvqzbd4vTxDqa4jpmqC6mDWqMlvMXGlukOJegOJrUZihAXlYGyeHfEaJ1180w4hl2er5KGhoZWAMWgZrxLI5X97UJz3x0BeEipMtYzxBs8SxbC5nMBa5eQE1UMy/tv2Grw2NsA7iwleHWMhKZzR9oVqQALUaVkwQK1Z11nD+cV5uLmxiRzfJxFT7kMQ//bHH+sarIE1L6CXzWJ/9trrsuZijsMx4ONLpbLzFabVSkaAH2s/fTazjoZqEF4oFyX3zcG4dv0a9isVxBK01qHaUALXrt/EG2++hVarZ7XDCAjra3Dz+9VkfT9Eo73l6c7vHpQaz+CJJy5hc3NdADzPevlN57IoFexsk2qIfMSHOlflw3x4iGajpYYdMdNJwokTQM+qCYA+wCk2gMn3lmf0ANVKVQQKgt2UYqaKCtVk9vZqUrchSCsJZX2Tccu9L4FkKiNgVyxc7Z7OQ5ogbmEB42xZsuTxRM75kPN9+xgM6qjX9hEbdrFcSmM5H+L9738L6UEdKQxkUTFU/YAakRZXxLkmaJejeVfA2uoqlhaW1MRr1mljzSU66NJu4catj1BrVKUCeGJ9Uw1iXCAi30ihx5SOBpr7XNMBOq026vWGZMA5QGxkyVOavFhUw0in30Fv0MfKygr+o//wH+Lpp57E7/zfv4333n0PhRJjsLTkr6Xw4RSmfuV//u+ODQQsBzg+RpjWkKdtXo8A3PvHU4/++tmNwINqVJ/dOz965b/WIzAFcCdpjRsPt0X+eTJw7zfSxwC7nwWA+0k6e8i+/b3f+SMlW0kmQq4AJfVAl8L5Y4MBtBcPVvlBWYT5oDD4MxDXnic5ZDXlx5FUd/rUE1cB85hycTwUDfClRByzaKljkGnFA1rFMQ+qWkJmTL6RgBx2XBLAFbjjJJYlJWhRlUlqOckLArcG8I4wZFFDhROWWlTRdd2Jdp3mBcTANEQ2Tf8MBodJAbmUZLNOe+s8YzBKqSD6DRrwZ9k3mbox6iBOWISupX4uS5vIn0zTsiMM3OO6+Qxgn77YPIBrjf7W6c97VigVsbaxYR13LJRTK8QVg/gISih7APduvYNEJvtQAO7s/LVkl/eeEi1Pfe5p/PCP/AjWVRBhB18M77z9Ni5fvqxCArsBKatMZi6DIf69UtmXLy5B3jNnzuHJp55S0HkvANeP0aSAYSZ2LsA+CuByZHgP2cnIIPDD998TsPHcc5+3xDjOgin9HQ1Q0jiya1BJLWWALAlg4HwE6HNr4V6B+4OAwWhS8Ek27IcF4n4QANe/B5MDgqIsqjEpo2cMwVB/zdNA1Cc30/KEFS6mEqTRQsa06GByaNEvJoF3t7dxWKMcliXPTBBZXOM9UCJbKglwUuLonsyExXv58FrlnRmG6lxeXFiwFecaJPh3JtiU5NE8mwPlH/aeHHffJkXYT3JT/6o9JgLe+oRilsFrSZzG1Is2qPDujgmW4J0ELPejd9++gt/4l/8Sf/zvX5R0k0AxeeoY4GuNAgYYSejANw25vdcaZ0yaUgViJ51+rzXHJNAk9nlxBuIyERWQy2uUNza7wMm+dX5HsZjYkvw3C8yDwOTDyPKkHDc9cIe9NvrtOtLxoRhgv/gLvyAQ1xiMGo3ZOzkT/fp/zJRv73vnt29fx+++8C9Qqx5onyqV8lhZXlbRm/NWvrAp+maRhRVHq9XGMGDBfKT1wXGqVKvY2d5WEZvMAKojPP3M57G0vIxGs60xSrnX2t+7g27zPVx6IocLj+VRKPaRTPJsJCBK8FZG6djf3sHOnR2US4tSS6B3fDDso9ttqZilLnn2b6coP8vGL3oGs/DCwgM/srvnKu6SNcr4wZg1KqQNxdFRoYjfKlbwbHdMfwJvAgl6MfQ7Y3QaQzTqXTRqTcnXJcSmZnGBNYYxssUkFpazyJeTyJWSINgj1VbfQMUIwUkjW7MX1Ufs7yqWS96YYKzNUc7fAT1cJwCuk0x2frAshOg6CCRRVoyF5jHl5LMCJMiaS2ZMpUSysg7B1ns79sQMGDsBcF3RTnKUXkKZ48kPQxaSY9Qbw94AACAASURBVBcqtnVNZSJ5uOLvjO+oFT48mOQBpemEdGC1a4CzYWHBg5+N0nsB+l2g3xuh1R0Y67YGHFRGODjsod0doFiI42/+rcfw4z/xJM6cySOBPjqNFgbtvrXusGnPzQUDACwK5XwQm5kgGz3kBn1jMqsPzxotZP0qcNoYud4XUb8TWABjUfYom0aWcAJvvXWAy5fJUODtIJOHqiQcNANwKe+diAV47LFFXLq0iKVlWoWYaow1K3oA19kx2GSesl9GcRweBrj24SGuf1jHYY1IIYU9jS3JiFrFfxdEE36mGk2W3tApAsQERqlqQ7tuY2tyDmYJkkXOL91xV8xWzE3pyyGw2s/hYnMDFw/P42TnAjaWn0Z+7TT6wzbazY/RL3YxWgnQGlXw4c33cHuvin4siXg2C6rFDsI+BuhhmBgIwB3EehjFQwxjQwSe4ax4iXKJlMrLMnASQ4J7qSJByV+bJCTnisF01gzBecNzWnNXH8KAEM7P+MiAUJ3RruA+ikMSysPEGF0EaIza9lg2n5INnSIL1xSACtk4yrkUStm05ITTbGRhjuOaU8kuSyUoB5hQGqO5RY8zyvYN6aVqVi4q/pORMWZRnxKeI/nhdgYhDto97Le6YupqbxED2vIKO7OmRbdJfuAW1GT3157ngSkDI6JrzsRhIyAuzyoH4BKUKi2UJBvJecHGVsoi01fw1q2bxkgLbC8zFSSeD04CnKySbAblEmOhGA5rh/KX1nXynoVssIlJFYDvQaAgGAxxUGMDUE2gzYlTp/HYpSewur5hDZpsYiATnXLilGNiIydj5DELqR1JIyvHiyf0Xiw0sxmQoQPlnymVeerUaRTyJZ1ld+7cURGf6kdLK8sqwnPPlITkeIjt7dvYP9hBZX9fr0cAgQwjMnF8Id2UYQK9BmNGzjkx2bpdvR7jV6o7sAGFoMvdO3d1Tm6dPKXXY1H7zm4V79zYxe4hAYGjXwJwfVOM+/ND9G/bLInc92gz2icBcL26zST/mcwne1Gfn3H/I/uYIKkklIsEtxk3e3AwGq88XKluvoZBeXj/u2h+6n8nWXsP4FpXekRCmRm7Maqj1+/zkOlaMo0pnqs+t2Tco9jU5eJSY1JTIQFcekBSxSVl/okra8gWFuXXSKCCAO6dD95Cu3IXKcUUFnyajoO9pMQOJkPjz9FjAFw3AXye45mb8+D7JGadCxUfVBOaUfeZQMzTnGZ+llrD9vRNXFjj1klMzVGqCxBok5WQSWxzfnDfWFxa1Jlaa7XEVucrUTqZ65d5MdeKb2jnT74Gc2s2Z3PdVasVPfbkyQ08/fQlnNk6KwZ+q9VFp9lDrzvAoMs8rYfRmE1TaygvsqF6qHPZMG2zsGL8rlqUzgujQPO/vSWS2jkdWKiakWPY+3yPr0Y3S54raopSDMe6UohGu4dm17xb+ZVLZVCmSkAmNwEYeeaQ5d9rdjCkxysbEDW+9r4cHeae/LyMaZTTxmJqOGMTfbfL2Lhr3sFSZLFmcT/XmYdqLxNDfkHxPOeib5jmePrHeilmv99Mci5fomPO7ZTd1ODmCAJ+Lth6Mfuh6NkjlTvmxZJ0DgRU2xzxHYE2V3SeOwljf428ToHjiYQ+owG+lOM3JS7vvSuiAhvhUiRJZFVz0XmMkcaOagnb23el3KC9YDzGQqEg+yXWbqr7e6bq5BTfKC/caLVxZ2dHAKQafjKZScM3x5RAM0FP5k1kf7caDTVJ5XNZbKyv4dSpE+h023jr7bdQb7bk+VxaWJbs+o2Pb+P9D66hXm+h36aqxVRun/djfk1G1+BxdZr5NX4E/OV852dLxiT3T1sxxlDWgBPD2vKyZKm9SpwB+QbgSkK80VQOyMezGUFqQK6jkzEEc8ZcgWNSEKDLRgvWwfx1iMQwjqFQIFu3BAaj/SBEo9VFo9VDtxegJ7lvMkwZq2bkeYtYGqMx62fcc9OIZQqI5xaQTBcQjgnYZ5HiuZNmzD1SU1fQa2N5oYDzJ0p4/Zv/DqPaNaTDpuKqYSzFlaqcUOs8abUfzjPWfqgkQh/dJFhzpXe91Y2DQU+57t3tHX3WEydOYmVxWc9XfVQ1ZWfXo1nHOG+qokT1D65TzkXOX+adBHDpL82Gwv3KAXr9Ln7kh34YZ0+fwotf+5rteavLqn1ynfrmKsYH/9OvHA/gHo0oIrXduT/yL48A3GPDsEe//AsYgYeLCv8CLujRW/z1GAEDcGcQNJ9q2c//HwO4PvmI3mkGT7/3woti4HqgTz1cvrPfeawqVGaQxyDUCFEG2DqQTHgL5as84KtuSfEiIp2RE36WPML43kwQ6JfLgpXlaR70hUn3yGNsZEWsScHe3twH4hJgFPvFMV48E4WBKoPF8VhdowMGjfpJANckN8XAVSHf8bdUySf71hIdef1S6jkxlkdDMZ9CLsPCmupMApJ42EtCxoEJNs4WkKYYdLO7UNI2VnRRMM+f3qtVT5jeFSVZHjxyhR3rEZv7cuCABwksGfOyh17G1D4fZakpdbS2vo5Mlt3mTuLLS0OxMDUc4ZW3ruCrr/wZPj5sioE7/67RYNPnsJOgdO4C5QVHObdiAae2tnDpyadw5uxZLCwtK5Cijxa7J+m3SLlbyrcRwH3++edx8eJFLFAedBjg8LCuxJv+LyzoSKrPd41GhsRfR7SA4e/FveY+7weDPwb0r33ve3j36hX83M/9nIL9SuVA94t/Z1Ih2SHK07BQJ8+WmApCTAgI5jIgNCao6xZWUmHbjS/GeLDeECnnMTW5//MgTqTv7gGdmw8L4M70dfs9z4/lXBHB/9r7+hD85X0gi8F33HJf4Fogy8MC3aGKdmxssIRsCsiKlTHTWRLddwmSGLNE99n5n7Ib98o776hIl85SXtSY9QaOsWDLYkxBATOLBUxGCO6oU9N3I7tkVIUJyvC6ZNB/XAbZ8i3qdLC6uqbmA947AS0zX58yfPkUT7dC9vTLin7+BScl3skDIrUaO978xu6HLlJcnhyArpCmkrnbJya+sxP/4ah8n3+mB1umkOVkj3bsPqVH3BcQw9vffxMv/NZv4/oHH2Bvexv71QN0un11tKo5R9Ko7vNJRcCKBV5CSMAtiwaucMD914+P4BAHBEz8BPVadk+JXbFOFToAdxxPiZVB6U+yAdQVn2CBOCaVB/r0JdMEEymnTEkodhZbsWjQaarolxoP5E95FMCdDLYN1Mz9n5Twp/dsfp+f+3ftYBsvv/QV3Lz+EZrNBhYX6CW9KjlMqULEk0injF3ChJPd6/1eZ+Lbyo7iSrWCWrWmAlQ+V8DFCxfxuc89jUwup8KH/LSWllWIqlS2EQs+xhNPFnHuAr2TKMtMQJS9zTSjNI+hD979ALs7ezh37hyWVxYxDAnoUbarJ48lz3SQ1y33imGgwhnZw/IOJWNCDFwDYjlQUuGIJ01WUSAKrRYStqcw8Q5NMo/P470NKW3aDNBth+i2h/LOJdOB7AE7e+0czuQJ3hZQXsohTYXntPkric87UcBw0siOBev1g/1j6NNqRXPzayaYQXlk89E0+VWxGMi8JUNvzFiGXtw53ScBGwnbt5jwa79JmJ+jMZGtSOZZEYpNOWeN9Gtywk6yWUMqkNcmmP3kKnMArnuusVFtndwLwJWYpY7Y6dy0/7bnGLhqZ6C9F5klBOECFWC7nRC93giNzhCVWoi9gzEOqkM02gFtp3Hx3AL+wd97Ds88u4GF8gj9ThOtwxZGg5HJroot75o9yLBxIK7kXOV/awwQSfiR5Sz2bVzsSLPUMA9WRaNi61h8p88+gli7BHC7PXrmxfHGG7u48k4dzU4MYxadCZBq0J1qTCwU4/bpz20KcC6VxkimrThkAK7FfmK9Ojljqyd70I0ed3FUKwFu3Wjg45sN1A56GAfm50WQ3W8K9O4yWccxMvT8TpHVYIBkMk2JZr6vIfIZArhegYAFd8Xabk8UuDdGegSs9fJ4rLGOxyrncLJ7ERtLn0Ph5Fl0M0N00nVkLhSRPEnv6zt48/Xv4N3L72EwYANiRh2XA/qUjXsI4gRwBxjE+xglCOAy9jVQ3BreEkgxDsplEaPntXz4ktpPR5TDJFArPz+TBbf2Ss5nsnnMB0+FZ4HadoYQALJwyvPsRwjjZOHGME7H0U+MUQvaKjAzp+A+wtic3sG5bBzFXBLlPBm4aWTYEEqAlwCumkmtSZT3T/EJ2Ri0Z+HnISMsIIA7wrDHOcemMcb7ZFSTYQX0hyO0egNU233sNbto9fpgOwdje3l3iuU7jfwUB7qzNbqla5U5RqLlWFG5GF+KnxovGEhs+ZDA4kRcMT0L/VRlYGy9uLig+3/jxnXFNARwee6yYTaTZgMJ8w/LzdgElcvkNRcZk6vJSnupyZAy1srls7KQYdzEva0pT8QuOr2ePHAfu/Qk1jY3kc6SRUsbAgMxBOTqPRICxAn28HrsXlFFg8A54642+kFfw7J54qRUecikYUPYjRs31HDE5qITJ09JZYJKDBq20RDV2gGq1T2pO7AIzL2Io874U/d1DDV7HBzs67Oz0Yn3geciC7Pcf5eWzMaD+ybBWvoFtpstLDA3yOY0FrvVBt54/zbu7Btzd/5rAuBa+G/x1j1i6eOePx/if1IA17+WB0j9HqCTIKJi4/dzjk+3Q2BpCuBy3hAM4F7u9/5Pcu0PAhhjjqE2Ac1mmoVMEWEewCWAJrlsnem2n0W/JrmxfUCtNcUWaigz5RE14vnncZ+mrKx7rBUkuK/SVqWMlZV1lJfXkS0uKe7pNg5w48rrqG1fR4rsz0lD6KcDcHk9vtErqjw0sxfcZ74cN9Y/EIDL01Wb6pQdrThCvqXM4WxftnEmAMs1U8byypJAEjZpdOhv72TUuaa5vpkH2/ntgcBpjsA1RrCF640xK5t5Tm+dxA99/jkU8kXs7VQw6FHZJobhYISAMqajAba2TuHk1rrAXEuXfSWEUv2WTWtcLBFyt5jNW/wX93mbB37uR5sJdC+cPL+lRWOBsASmDg7r6DCWUyxK1YYEsvEklvIFZMmmc5YYdTJsqzWBm9bQH5MiAiWkk2pm4dkf6nX5d+WdqTRWVlZ1+jGG4Xez2cbOzo6mAseKAJFnM4vRmiawaWPrFbBsf/H1HiU307xaOa9TV/MNtapFTCoQrnnfrMX8XuHcHKy+584h7gnc8wXeUtFAc4QKbo6R7li7/jX83PaewR5onkqnT5VpfENDdK+yz0jvdcbuZIB2zLedsUh/gFs3b4oty/1afrktdt7ZWZbNpAXA0q927+DANXnTw9hqcL5mwHu6tLiA9dVV+d9WDg50/6m+du7sWVy4cEFnzrdfeQUtnlcp3k+SBxJodbpo00Oc7OSWKRn4OR+9N8fVZD4JgDt/NoxHtm8QwGWeQACXuR4br7gGqQIVH4+0RjnW3q+ZuQfZx1Qv8gBu1KfZ70XaOwlyZ7OqdXG96Ax1Z4c1q0LqBCWqW6hBd00sW0qp93pmCdNpd9EQ07ePbj9Et0fbuxEGgcmej+JpxNIlpDK0+MlhnMwilsohxaYPWmzQ+ibOpoU0zp0o4p1Xfw/1m68hFVSsuVfN4YzJrcmT60H1t2xOzWsryyti1VIWmTEHCUHhKFB8cOvWx9rvNjdPYp3KUmTSTw5Oi1/nqyhDNeeaCh+/LccxAJz5B1WrFpeXdA/u3L2NcrGIU5sb2NveUdPLytoyiqXSZL36ufE//I//7bHxw+wvZ4tE88cC//oIwP0Ew/joIZ/JCHyKEuZncj2PXvSvyQjcm4HrgkMvezQPMETFGV2wOE2cfsDBO46Fe2/B3Zk38UXp2UuZW1bHSDjNJ4m8hN//8ov4/RdeMq9UsUy8NJtjnfhuciVKThrMrLnM68kVAhT0TZiH0848FmbtQGWRxHXrOTnNFIPdxNgCLAa/jiOiwhiLMQRwKSGnbxYtTF7ZMBUL3OMsErnq5ixgYf4lTBAJ3NL3dkiJDAG5ZO4yYbAiaOAAXKnlidUbYMgeSlcgY6bJAlA2lUA2TZN7dq6xgGKMHPNCNEYBg0uOhbp+WURgsZmd6HwMpXIyzkeXgB+BArG+XMewl2H2Hjby552dXx6o9fnrtFgw9c614F4XoYCHiQzZV6sb6/Kl8ZUFfT6XFPXDMb779rv4g2+/ihvVOhLZvFHp5r58EuQtgXyiPBucOuZvAsjkslhaXsH65glsnDiBU6e31MmbTWc0TgyAyLT99re/LT8TBpH0+iAT9ty58+r616xxjGqXbUz9Ud31+fef7272/54bRWP7JJNi/zIwpofV9Wsf4ef/k/9Yyebbb72FTreDi489boABgUJqGophw/ltMtwC612XJwFN+XhozG0dWVeIY1i49W1MxUgbdwTktc/nC3d21Q8CaB/09yP38B73VL+e25f8/WbgSsYeA1FK26kA54BUeeb0ekq4uM7Ujc3OTrH4rLjtE0wVMuaQxUm3vPYfk66Vsrkif2P472zfxe6du5J0st7v6bgY6GPsaHbJntk6I+9lrq3o2PjPYmCA+fR6lq6aMFJJtLtdJdAs9M03A7jWlR9wwz96Lx9UADvuvkWfM3/fXZ+1jc29rtJ7p7tyiMvrnR8RO9XZ8GJd171uX0A4pcP5zWKWFUqm/rLRtyHoGv3yBQeTKTIAjnsppSm//Sd/gt/8tV9D67Amt0qCtuwWbrSaaHU7BuYG9IYyZqH2G9+04ks5WmfGNjOpzimgHb1G/re2Q123A8LkEUXmHuca1zVBWWNvc84SBCWDTP5VTqo1nXMJKA8m+rYnEwgHHXQa+0gGXcmaTgFcW/t2yXN9YzN3aPZOPSg4Pqzs4Psvf82KF+22/DfzeVMREPs2yYIFi9Ex/Z2sh3a7qSI0JTXv3LkrWTc2PJFZcW7rLJ58/Amsr62h0+/h7u4uVjc3sLK+rg7jXreJFPawtZXAidOUuuwhETdWMsEnMii6jQHefONteRs+9th5lMosepNFwUIAmQmUbHdMBzIp2YlPScxYXEWXFDu1xsZeVUMGi1UssjqLAu7/9KBisV9nrQ5ebg3mLytmaphEt8PCYh/9Lj2gKOdrxSK9N5U+CIplUyiU2FGfRSaXRJwolxq1LImfB3DZmOKZuHEHlPliuXl8W4LPIhMLzyyC8nPI61a+k2SxscBZQDZTMCYwi4JpMgOsuKSmAicTqznjPG0n9HUxYjyAayClCgIcS4K93vfWSfHadONaNR83L0ftWarWC+HkkN2atX3FvqVA4guibkJ6wJo/neupKaKwaYdFnP4QnU4gALfVDXHYCLBbGWKvMkKjScnZEEsrOfztHzuHv/WlCzh1KodkoocWwZJGDwlQNpjd82ysMMaMsZT5ua1Jz1QSWEAZoM+xltoK1zEbq1iAtTGS/LlrSSSIq3/LC5iFQZsbHYLMzRi+9707eO+9JjrdhJNQNgDXGt9GSCVCLC6m8MzTJ7C+lkI+P0IiZT6i/myzmNQ8ujk3ee5bYdmDuGShJNCoh7h9q46PPjhAdY9rwAHNBCoVi7FoxLXFvYV7EIu+ZN0QmIyDdn9qZuTftQX5mG+6xwi8ULw5QnI8xno3j4u1NTxePYfNzjmsLj2B8sXHMd5awOBUArlLy4gthTjc+wjf/9Y38eY3/wz9wx5S8ZSwZXqGUTg5SPQxTAQI4j2MkgRSDciU4g3nIj83C9SU3KS/XYqNVpSOJGN6KDa+L3yrAUAWClyf5ntsMy/StKMwyIG5kwagMYbxEUJO7XQSQSqG6oC+fH2TBybwnY4jm+OemEApn0Qpl5QPLuX05KGeZGMofR0TWoOSjtUCtEq3fHcJLBG8HYwQdkYCFzi/2CBCEJfzjA0lrc4AlWYXe/UuqmS5yBxdxsXGdVePgxXXJ/GKR6f9QalzbRrPzIC8hu7aKeKaVg2s8ucd77MButz/6VlOr1eCAGwsuX37YzGYRoOhs7fhnGIDqgOxNYepvER7ANtTZE8gyc/QpAPHYzGdCOIytmU41uy0xSBjs9vK6poklD2AKw9aNauabK1ytfEY3bZ5KnKfpBoBYysWnck0YxG+OyAA28fq2jpOnTqFbCavEWLxlYy8tY1NrKyua04RrLOiOdBs1dFoVM3SBGOdQTzzeGYz17H8JIabt27I7ocKPwRFTMmJ/pYpfS7vX8yJwJiwelDVfWFMT7Cg2ujiu+/cwI27B8dGVn+VAVwLQWyOUX6evsCzDFyL0yOtdzOpwL3yiwfFrwRwpyDTFHCaxuGzAC7rC9rfxRKbNiFPlkrE23UCyjnAUPm2ayFXncIptRBEEzNXDZlWYfAgLsGOfKGElbWTWD2xhfLiEoLOIW5cfR37tz6QRyNzc/vya/QHZ+D6++BZe/PjOt9wOZ+7zI/3DwLgGhPTMYvV/E7AnA02rh4yHWzXFAQBW2fOnsHS8qLADzbF7e/vKx/kNXomnN/j5kF3yxUp+2rxWrfb1p61vLQsP0oqkmTpk8l9SA1qVGzoYX1jDVtnT2IEyu6bfYBmKcF9qet7VQJHi5Zku/eAYNOntyUwUDl6XTYvTcLbWAnMe4bYrdRQbbb1jlQECsI+wl4fqXCMjYVlFMioCwKBzAe06TmoYjw0Fqb6FZyVQCaflbwxG9hjKReHcfYlklhf31Ajigc12VBG5j9fw1uEeAarxZqu3OWKQZMajKuj+RRjMj+cip5v+4nWeWRtIza6kzKW6pE198pexMUUfq76WFe5OP0vKMfPON2xhcXWdgoxfI6aKWlYonPQMejd+a75KgWb6Xlnc9jmpG9C9Pn5YNBXgxc/NhuIuK7393bVkEpAmf9N/3PGEZwfhXwOG+vr6AdD1Op1xdYcT35T2UHXJ79cYHGxhJWVZTFVye7l71nfYR7EM+jmrTv45rdfVT2AuQjBSDYIiosvT+Oh8tgogOtVEO6VH38SAFfNbdH82tnAsSGLvycL9+LFc2pUVw1j0EO301ZMwFyFUtGsX3Cs2PjOHLDV5HltbO8pkG7n32QvFuOe6hxsAjbLMH7zPa3Jxj77yuoGVtbWUSovYWFxBalMVrEyG286nT66vQFa+kmrCUphE8wN9LdOd4jegLlAAgHSCOmnSzWNfBGJbBHxwiaK5RJWF+L46I1/j533volUbwdxVWMtRjarElNf4/Xys1IFjvWaHJtj41aX4kbSaB7i7t3bajZbXl7FqVNbKBRLLj4zRT0fnSl6YEygvcBkxD3I7cFX/lTNiMz8OMdiRePNJrMb16/h1IlNMaE9A9ek0+11/Gv8979MD9wHfR1Td3VP8X95BOA+aAwf/f2zGoEH1ag+q/d99Lp/zUfg3h64LkCfALjTgN2GbM6Uxv/u04znJ2lxvdfrT7rm/AOOWVLHAbjuo0RidPzBl1/EV194ySQzhGCODMRVEVBCs+qEVsKsA895g1kMbaITTjbZYar28pJGYW3Uur8VvAiQdF21IzLh6EFF5gUBMr6eMXdZpGUBi9+UVzYmr/nkiu3AAoGL0wmI8sviUvf67j3MO45+ddbNyydJStn5fCihGNHni4wP14XvfNJ6ZM8QxKCvm9g/7NqPiWWVScWQZUEtRVDZCvkMLOicwsBB7GMXzE/8IJU/mmcVCyQCbckASKV14LM7U95RjhGgQM7Jh6q44LrJJ4CA9aNNu1AjIIGKmHY3zWGPSVYuizV54BLAVXnWsDoVhsi0iOH1q+/h97/1Cj7cryKezc9INE/njAu+HSZxFOSym6/7SY/jfE7SyZsnT6mL/uTWlrr96DvCBI7FJgaXlEqm9+1bb72F3d0dlMolPPvs5/H88z8ieWWOlcH/liRNCy7+V9Mi2Tx4c1zgzEdzzMna5Dz5k298A912Bz/zD/6+CjyvfPvbqFSq+MKXviiAaH9n17oU6b3lQFoPrvulzLFgsYcSyyxGk+EhTzxXHLcr5KfwAO7stU+X+wStch/3/kfmnyuA6y7Cv6MPPBmEMmHgl+aq7yiXNJXJKqsgxsA6TeYtARhjmps/JBMnFqQNsPDXzJ/eT9dkVhNiQ5LNk1VhzZLKgABxg5JAdTTbLLibp0u0QMQijvw719bx5JNPKsCfHxu+B9kXbBzg35gIcM0JAEsmUG80NL/o7SY2zMzXtBj7g27980WZh3mdBxE6yB67/5clLNH2U+6tkspi04q8PZ1PJH2j6E07jkmuMJvNianjE3NbhrPjcxyA65MXY/xJ3xT1ahW/+5Wv4Nf/xf+FTrMhuVCyXdi4EwwHki7r9Pr6lnyXul5ZRLfEytmWTxJdFbRVLJ4WaY6siZlrtSIepVYpy0Rgi3UHni2FvPnrLZSKKBVL8vIj02i/1kKtOcA4mcOIsr/ypUoBwx469T0kBh2kYlEGrjsEI2XR4+/NdAw/SWBc3buL1775VZw9s6X53+93VKznFiN5tWxB64xFcs5zFtoI4HIMCd5Wa1WtU/pUnTh5Ak8/+RTOntoSS25nbxfdfg8ntraUSAejIZrNKuKjfZw5k8KpM0nkin0BuPJgZTG/2cHu7UO8d+VDpNJxnN7aRKGQRiJFMIAHkfnF8ixIkeHMvYKNHv1A3eOFXB6pDPd2Y/Cz8CAwnsC8AFxbw/Q/ZXHIGKlkjJAV4CSLhyxMJ9FsdNFpU67ZGrMYMxBAIAiWySYk65zNpZHNJZHM8H1cJ5riCw9oeuludp4bu1ZJuOIi+5tnvkqOjHPTScQZiEu/275ATc59ysLJgzHHogplu3ifqNxAcMGAW9+wozIJYxH5bnKtOGDJ+bdaQcEYEWLgqtjJ/3Y9ApPj0fyiVJFjVOXklQVAuWK+3zd9AWdaHPbVQoupDCvn9YRqegtZYeV4Kfgbo89CDbvt+2O02wHanRD1VoD9wwF2D1hIAwYDgufAE09u4Cf/zuM4dyqLlZUUMO6jcdjAoBciI1lySq5RntZadMRqkbdg3EBxx/QlUM59nkV+DhPlbD2Aq2hRzFZTBDDVcJzXcgAAIABJREFUAcZJLHBxnpAxTI/eEPXGGN959SauXe+g16dGcQJIGDtU0KosNMY4dbKIJ55Yw2I5gXSGChQewDUZd8kou+ZC7UOTJhl+DmM8UXdgPEqh1Qpx46MaPny3hv3dDsIh404+hx6+nAtkqxNYmoJtXhKY4CTBNwG7AsacR7hXS+B1OwB3nBgLwF1rZ3GhtooL1TNY6WxheeMJrD73LLKfP4vRuQLim2mMCgM0Kndw+evfwJsvvYzWdhXx0GLOIYYIYgRvBxilQgG4YTzEKDHCYMj56IqvPFSoLpNJI5FJC8CljDULvyocEqjl/WJTjiuOeQBXRWPf7CYc1YEsnmHkYlsW7MnA5ZARxO3FR2iGZICwUYRe4PQ0pd0JgfYECrQ+yVIe3di3YqA6CWHGZpkMGbiGqDqLMot5lQsA4WCMUZexB/cAY79Tipv162A4RqcXoFrvYu+wg53DJppkhFMlRiVN5lAm+24uth7L9aC0Ow2kcjSNAyeKEf6w4IYn5UheowEFbHBRs5FXopG0ZkrMHCtmUn44gf39XfnakiEm8IPP5TyVNU1cY5FgzkElCokYxJHi/UtR+nps0oEBPc3TOhMJ5HD9HDbqxkDqB5LLP33uHJZW1+y5Uq+wHE3NGGEg6eRWo+WkLBM6lxgP8FoZa9Nvjz6VJsWaxtbWFpaXVgUqHRwcKKYkeJvNFZXRcI57z9ZKdR+9XhtLS2Wd3Y1mE7du3VJhvVQqaq9kkfXjj2+icXgoQJbSub5QzTkoCe9RaCo7BHKCoR7b61gzH/0vq40eXn7rGq7f2T/2GD8OwJ1EAA8I3I6EmdY+M3mfX/qlX8Brrx3vgRvNyzygZ0pAs012/m9kWs4CuCaRKzn3yVt6+4eHiU7nHusY6NFzJnrW2H9zLTnmvQNd5aOuxmunkjX/svPNDk5pxZomPNhqcaDmScr8Qwn8G6NXfk3mly5/0RRKCytY2dzCEu17hl1sX3sblTvXnMy9FRqma9RyZmty8nfYcukH5WH+nswz9TgWke3vnjnfgwBch4vZVc00Zk2TOllHuXHgmco40ZRPrFHKpOyNjW2FAjbFpHDp0uPKycl4O9gn672qF+X69bmgv9fzstdeRtSDGWRXcpsN+kMBLosLy1heWsHy4rJyY9abRqMBVlaXcfLUJmIJXlEoV80E/VFbLYyGA/VSs34SS6uzCSMy+nnW++JQZO74Bl/+ymJD/pcp7jD25P8PwiGqrRYOW12Qx98bDlA7rKDTaKKQSOLk8ipK6SxiVJQggLu7hyYBXL2GMXjZwMzPplpBuax6QXGpbIAtcyuSATIZNQ7wJ8fP+lrtHPUgt+px7vxjfKc2o7mNIvqY6D4gGWfPUJ7M0khDhJMTlxqcGysdeRMAN6Jw5/J7eajTxoTNhZRRdqBtzJEy5tf2cXUhzfMImOXn6exctc9pzF/KS/fQblPJx+TxGUd022TdjtBqNtHv92RjxVoB92+eg5K+jjEWyAvYIymAPznOfE1+5EyGMUJOn0PywoO+7gFBSwLqr7/5Nt5866rOOTUFOM0Qu0/WeMKYmGeHZhJriw6si+690TV7v/1hfr3aY81iwzYE22/4WU+fPonTp0+75jgqV4S6bp6f3irHg688y8iOJZBrPsSW50SBXFsTsw2dnJs8+zh29LA207mxpJQZ16VSWfm8Ut7bSBBZU72R/DVjWVuLjLmplMPmLOZ9XTZP9sfohwn0wzg6AyDQTpvGMLGBnADcJN793tdw860XkehuI4mh1jZvHK0XOG9904hXgeO+xOaStLzQCShTdWNPCn70jF5b20S5TM9jSjtbLKYGf7dPSgNKDaGhmh+9fZNfV36P8/eW95/Nx2xC293Zxvvvv4eV5SXJcpPgkC9YA5ofVw+e/yAM3ONO4UcA7qeITR499VONwCepU32qN3j05EcjcNwITABcH3vPz0QvUTmTcEX/EXnCcVlX5E3nwZ0j1zMP4D7EqpgW4e/zpCib2D1htnhvRb8/fOFFfPXLLyronEjXMbFh3UA+dJ5xxcTZOtTlDeY9ch1oqsJqhG3I4EPyWS45EXTggFwFd3x9sfNoNu+ABUurDCglI04yWE5KVZKD5gmmBkOBpGOksiZnyceReOCUbExOxwWMvinTZIzt9VhYYzEyIPOHBVAV2KzgSbk9MkY63QBtMsH6I/RVQLQiFAvRBHIFPicoM5RAhl3t1h4qGTyWbVgk8Q2/vqBh9FxXpJLcGIsRBHLpy0NggP+2z+0aKSeyVhYUWyeaflr7vXWRTeSyHJOBATClfp0fULaQw8apUwbgOnaDITmWsA1C4I13P8DvfetlvL+zLwBXEn9zX5PuT9fHFgXipg+1khU/AwOZsxcu4JlnPy8GbqFcRrVWwwfvvYdMKq1AlF2F/MwMMm/fvo2rV68IzGWh9otf+hJ+7ItfVFDEpN4u/s8BwKWkZSaNxaUlMUdf/KM/wuryCr7wxR8TEPKNl76u7su//Xf/joLC733nuwLBt86eQT6XEwPOdyz6AN4nJJyXBPSZIJCFKpDQNzlMxj4iK3xkL/nLBXD9fPKfxxd/fEIpiWOyKpwXLoNpBvpcz14iXKBLMESz0dT4cu6WS0X5rEjaWCBTT15k7OT2X/JB5dpPJ5FLprEgvxGTsWY2wESr1zcPGLJxycZikkIQhcw+MkPocXvxwgWtKck7Rr68FDSLvkz45GPsQFy+1n61osSF88LvV9On/+UCuH7u++uZL+hMjGL9A2aOB9t4vEAlExX6/HDMPKtO60oFaBbWKGtpLCjO1HQiLbldAn+Tl5+bt8fBx1MA1xUQxsDN69fx5d/+bfy7f/1v0K7XlJRTMtRUFpiEZ5SMsZBs/kkOGKN06jAQwEPPc95DYzNYcdrLKc8n0CocSELLpMXYiKSdhIU8B37ls/Q/WsHJjXUsLy0gT/YOWT3qUI+jE8Zx9cM7uLFdQyimd87kf2NDye6h11JxaZaBqxU0u4NO7sn82e0bPe4fu9UOdnD5Oy/hsQsXNC6UpGNHOseJ5wjnM71Ia7VDJcwcHxbpOUhch1wrvCbucRsbG9ikrH4igWrlAHe376qwfvL0KRRLBYHne/t3MAoP8PgTC3jsiTLKiyFi8YGOuV43wO72Pm5+tI3qQV1+vJsnV7CwmBNgZ3K8BnapmYNM634frUZdDNy8wE0+lsm5a/LybDgKNIu5YWCulyUOB5T6GyHosYhGma6hkztNoNM2STqOeIJAV4bKE0lkC2nk8mkDbFIsbrFJzIO3vthJMMx1qKt46bxuR2TZ0veLjVkGmHkQdeLJyq5seXxxX+pLYotrjVLuLG6wmPL/svdeTZZlZ3bYut6b9JlVWa67ClXtHVwPSWAcyZlgSHwig3qdwYTEUMgEGaEHUdIfkRgaRehFHEzEGAwI15g2ABpotPemTJbLSp/Xu3ONYq1v73tP3syqLAANQBQrEYnKTnPNPvvs/e1vuWiE4CTntwH/rG0EvBukqk/ZhguYNUBJIOSAn84aWNlMtDZ1AK6PWAg5Zahe0hiyQW31jH1NBYGWUIuPCAG547XXSz2cIsX3QWUT7d67QEaXHUeCR7PZRT+IoteJoNHoo9oYYLfaw9ZuF7uVIVpta37NzyXw9a9dxJOPLCAZI3krjdGwh1aD+cxGfIrHaZXdQ7sXGKlNVqn2frxSyMBbD+BSBToSgCtwVl1oH09g2bKs5UyBaySNfkCABqg3e6hWR/jxT67h1q0ueoOU1DGIUs1BosAQ8VgfpUIc58/P4vSpErIZ7usEcB2RULUaiYYeIDQCnm+7qTEcseawdYxjyt1uNka4frWODz+4jc2NJoZB3NRHuib8fUYQUFVJu3CqRtmwcp9xAyHjCd+Edo1fKVo5rw28oKkAR2+umcbpvVms7q6gPDiJxQtPY/l3nkP20dMYzCUxyg+BAtCu7+HjF17E2z/4EfbWNkA3Z659wTBQBu4w3scoNVQGLr/DDFyC5lQ2W3OTDWCyNOKIJJmBS4CeHWFTinNMjcjVVePT9i7zjFCTS3Wdq139HRFS9qiHSuvkGBBEh+iNBmjSpj3GMTZb/kyGiowkcjnmMRK4jYloyfFT1jYdYZIGuHOvkRLVnyc8SULT2/IVR+SpdKIYdNmwZlOZ+0VE6w9V3O12gFojwG6ti9v7NWy3uujxPneW/2xj8k1pDvqZHAanx7PbnY38vRtyGFEUSyYhG2Cz6qTtfNLibJyrBNcUWipmssyyy6ipyP9mXbWxsY4+cxhNeOVygk3tzgak9ji9N0fQ5T7Js1QiLkCCLjRcjMqFPMqlGTVia82GLOJ5X80tzGNx5QRyxdK4juK5h2SsXreL3d1t2fUH3UB1GQmTtp/3nAqM9+VkfaHdIy2NV0+e1l7F/HTWYrOzC3LE4HomtaWUQQGu37gmm/4TK8ty9qEd8+7O7jgvcmd3F8xF5P5W3d/TvPNNX+4vfB08dxDAzWYYhWKZjQQHOs2W1YLFErYqDbz6DgHc+1Dgjgs0+8JIt4f39Xu1EMbm25EI/uzP/lQArm6R0B9N1zm+WexJwP53wyAq11ECuHSI4O9llX+YcWdKt0wZN+eX+vCgkgjcyrKfAAPTpKEwgGvqWLO41x7nrDvvBnqM37tugzG86riyvL8ZzRCXna0HcL3qMOoIENzuZB+aKSBXnkehVBaAu33jY9Q2r5PaZ3M0dMb2oKZITCG3c8tqv/dH+L34cfHAwAHyu3uY48iefjz9Xh4GcP33wq9IKy7XD+fWQnvVZoNnM95Ppk4WMczPWmctzL3/3LmzWF5eEuhBy1neI955yrsZ8fV44M7X/XwPypF2Lk0+E5W9Cc5xriOsZzLpLBbmSJIqI5vNYzQMsHxiBYsrVN2zj9RHnH2bbgut/T1EOnS8oWVxEnHasGZyQJK57TEDe3jgjhogbaW+1ZOTcbG6gnuTVKHqBQ2VZd7g2j4YYreyj62dTbTrdRRTGayUZ5Hl3BGoGWB3awu1nX3lsRgh35MDSHCz/2YOeLaQlwMZx73nCBSc7xwXA8iK45xWD7J5gE3jSJZayMXh8LyY3KwGwFstbcQxf3+E7ZMN4GUR7KNmRrGIAFyrQbxzkMWEkaTI4ongLW03SALRHs7+YJgP7NYnnbem1ik/3+Uaont7UoP6Oap7WnPQ8oWbcnpoivDT63XGAO6g1xUpkqAu6zSSIXMZiw6YKZelvjXnG44xzxgkT0YcUGtkL5ISeM14JlLMgCPAEnjf3NrB62+9j+2dqtYjvlLWeFTi2nUxgij3DDkAufd7FDFj3C+7i2vVeKs4inChgsj2ea/A5bDOzpZx7tw5A2L7gRSjeblujERM59hyrlkNHddrVZQLM5l1ZrY+pl1rq8/8/Rp+vbxXSdqYn6drRUoxbHE6s7irzvWC7gYCcUu8b3OIJ1IAiXvsHcopg06FdBrkdLOojQGBXcQRDGnDPEKL/dVBFL3BDEaxOAr5OK5//CrWP/kp2ntraNcraPL1UwFOgoZ7f9zH/XoiYizXe677sagifDrtlvYBvj6uKckknaGMJEEVv8ivLobHBCckSMZF8vX3Ba8vPw4ol8mcVcSHc9lzgh32Oll7sV7hvmJnRTsz+nny7/6Xf3vcNjF1R403A/eFkX1WaIf14OPBCPwWRuDBxPstDPqDpwQE4E4fTMKz8agM3BCb0XbSyWFhUngcHN3pg9mRh6HwN72F6ud5Z0y/lyOegy/h+//hB/jO//N99GkbwY1KwGeEQgQVqpZla++bbEmpcHnY1+ekgFPxFRpbK+DGRnYTVQIPdixuybWkHaLs4GICbdU4G+fgTqxXDUgxAJcPa+oDFlB9xJJmnamGDIsEKnYdQ1abshr7/ORhzbJ2xZ6l8pQ5CRHa77GgZJPYctRotczGYLczFMu+26e9TkSMczXA2dyi5QgBZALQUuOSHcYB4CgOxL5nv4GggtQZLOZ1Zgjl7OkEaBZoph7Ti3MZD67ZPG79OJDWMzE1XpMCfMx49Fm4ypHjZs/3HEW+XMSphx9SEaZDjEBr37w2Be47n17B3778Y3y8voF4Nj9m/40P5eFp7piXNjWms4oOKnAfOn8eX/ryV3D2oYdkubK1vYWPPvgQW5ubKm5oB3P+/HkBuXwfVFleu3YNV69dUzPn8SeekFWbz0syckCYMX5Q0RkGlcNNjvHLtzeOVDaj59zc2MC3v/1tPPf0M3j0icdV6P/ge99HsVzC888/rwPHD7//gtTETz71pIDIzz79VO/7zJkz4/fvLZo0811RZyAhlXFsJFBR6hU6drqaAO8uz8atAROG92Fm972YnPezzt+zN3OPzs2YEex+x4OhPBiL8SnJFpnIZtNGC17azZBEwFwQFtzKxHHvkQ1G2mazgaZD/qCP9WYFjX4PhUwOS7kiypm8bGnYnCsWiirQlcU4Lo6pjrFCWcXyYCS7cAJZtFcioMPnJAOXBxq+B8+U9c1u/1imRB2oEcq/mT6I2tj+aiDu9OF7GoQ99tqGNpdDf+tvbLeu+IH29znnNce80agjneFBy+UEa32iK0BCjHY2cAiIWwYu15CoFHK5dFbNY/+84+aTm3RhBa5fM8JzxlajCN5/5x3833/+5/jxiy+iWa/aIZSZoqKac6029bZlujrwLxrTOs2MXIK4bfevJxdwrZeVqcu8mm5eCph2TW+/h3Nf4D1Ipc7qyiJWlhewND+H+dlZFJS1FxOJg3bOg3gan13fws/e/gg9WXw7tX0igl6rgn6zSn+uwwDufe3poV86pnNa29/GZ2//CKsnTYG7tbWB/b0d15ygWnkgWzAeXOlcwLU1k8u4fG4H5DkrLV62bqeNWmUfteq+Dvg8vFKxxH2LYFK300Qw2sXph7K49OgsZhfY0Oxp/2g3urhzZxPrN3fUiCuWclhYKilegLllHFwe8HnoZ4dEKrwBc6vqDM5FlqBDmsp3y0y0OWNqBM5du/48sNtBu9cJ0Gnxs48us1bblk9JcIWZlW2Ct6OhbJLT2QRyxRRyxSSyuRQSSbohEHokuaofcg1xTcsR2emmxDIbuYn6lg0PyV2d7auA277PZDWCAZUCVAPwa1p8MueMjSNrlnJemo2g5fM54pRjwnt7cSa6qrEg5S2bixEwion5kab6HWicvQrA7q3JeiQig5vTAi8dgMv719Y2Azp980xwmdsMDjLwSYowla0pk52S1OeqsXFF8KxDdUQPw34K3XYEtXof25UBNnc72N0PUG9FEQQR5FJRPPbILP74nz6GUo5N2wZmylnNPZIAOF6pJPOJ+2j3OqjWW2psUvXvFQhsvJjlvRE3SOCghbLiMByAqz6naWetOcsxcApIAm8kgFGdzbhNArj7+wO88qNr2Nzqoz9KmwKXAC5rtxFV6kOsrGRw8QvzmJ1JIBGjFS1Je1yTaFduJEMSOdjg81m4WuU0hakspSLHVNYCOQWiR9HuRHBjrYI3X7+Bve0AGBLwdA1CKtZjbLSbCjeZIGjL9SaCZMwBu4qZtfXOHtdHOjiCXzSCFKKYaaawslvEYmUBK6VLOPOPfhdz/+BpROapCBoCaWDEbNvKHq6/9ibe/OEruLN2GyPmptJyVQAu1bd9IDmQlXJn2EGP1pJD1n2mkFfOMBvmBABJTuB9y3ns9hC641gzmvuKKXicsMVev6tFLWfZQN0J6uUawiRfJiIYxEYIOKbpCKKZkbLQeC1SVNrKchpyA+BYxXluccRPA97tZ7RMV7mtxqLlJSragrd53wgUcgToxTCkEle2ymajzJ/1ugTCCP71UW0NsF5t4na1hSb/nvUwCZzu5vIArq+VfY2m+uLAmdJVGG6P555cKOWRKxeU1UcyHF+IZYAbCZbACwEq1ldsVosAGo0il8+qwb25uYlR3yxIeTdwnLKZpOwm2cQWMaNPZZStvVSh8bLlCnlEE3E0mk10W03kHUlP+akBMympRk9jfnERM/PzSHG/VJ45m6iE00eo7u3is8ufGlgYiWF2bhYnV1dF4qODSp3KKjbAtQ5ZM3xvb1/13LmzDykvnNeWwO/MLM8G1hB22TWo16u4tX4DjOJhDjzBVmZycg3mcxB4oIKXtSnJTPu73Kd6Gi+qlfP5gprZrIm4FvF+Y63O60LVMElGbIxzvNc3K1Lgrq0zk+/wxwEFbvjHbn2dBnHvB7w14y8DcF9//fW7grd+Xvm6dlqBOw3g8hqSCPPbBnBFqvG5uKyphiRoOgtlp9D1Z6pJr+VghIfs7kMRLVazOvUtyYAp5jdnpLT1YKzPKOVenEimBOCmCzPIEBRqV7F17UPUt28izlgFY3qFSNIqsifRUa50Ow7APQpMD68HephjQPNDhM0pEtZRAG74b6xUIKBKm08SPGqoVmqOFE7lnNUTDlpz882UkMyZvHDhYdX/PK+xzvC1t8+JDPcB/FxUnE4mo3MY703+t1erjgFURUZwjY+q7p6fX8DcTAnsG+RKBa3V7LPEBj2097bRrVWQIgHXd4wSKSRLM4jnChjEExgQQFI+uCN7c30XUd4I6ZMxMdtU1naKiBDpPYIAUdQ7XdzZ3hKIOOgFyJFMnM6IFCVXiaCHyu4eqrt76Hd6Iq9wzWRPgQRTniN9aZbMpGWbzOdv0V2IxEoddezcVSrNiOjHmof1Ij/GZ1J3pjWFtINjD50BJ4Rvq11NXeEBe/sPI++qLBnbJpt1neYmyVE6v9sZl99SLS4lrNWlETrRkTzoATD1B50MYCrfOkwuCCu02TNUHeD2Pv7rRSJ2/weaJySm0pmBtYJFNXmlbAelQg6lYgHrt2/ptbAsIBH0/MOM5jiJDz74QI/B98K5vjA/r/2GbhTtVltzl3ED/NjY2ES1Xte5l/sBScO7+xWsb+6iG5gbDh+H9Z6G0TkD6N+QanoaAA3v8f4+v9vZ3l/Xw/f3YQBXmczJuN4nCbg8N3e77XGvgmd8D15zvpnVMO2nba6zdua96IkC1jKY2GAfWC/cfEummBfOrHjO07KI3HI340mKrNCIkVVL5RnkqcZNZQCe+aSIN5W3bI1JnFW8h8WcIJ5ENJpGNJYCSGCMFBBwnsaAXnMTQe022pU7YNb0foNRGRZLQ0Cf74E1EAFrugHw+6wt2ZclkMvamPUQXxfnfjyewvzckkBd1g0kl1FJThIqawPOb3NGyqBYKox7VVzrOJ58Pm9rXq1VpQpnw7iY4/yaUw+BfSMS1JLptO4zr6YPA/u/DIB7eN6MHgC499PofPA7v5YRuK+W1q/lmR886H/WI3AkgGv1in3cD4Brp6oDLJmp/5z+sSsajxh6V2iNDXo+rzvjqPdxFwD3pb/4IV74ix+I0d5jYaXeoaPiqbjlpugshNl8JAA1smxVD+J6pZppD1zuiAPZ2CT3b0usdp8bqsciKEylg+UYihSomtLl8KrD4w9PDnillU6Cf2vsQH2owGKjxjHVaI6pTCxrZgjAZfOGOXgUWehhzeM5oN6Bip7BEO1ggDoZ2cEAvcEIva7Z7fFpYjHLiaLtDzd9dpyUx+BtyageIyDi8v5k0hQd6rktz5evz96jHQBd9opjS8qmyWU1EghjgaTXKua8Mc7NhnTyYQzgqQOtAyfHhTqVzvEoigRJH72kZpAKc9n+OA3EKIL+KIr3r64JwP3w1h2zUGYbyl2vQ8WlA3B9cXHwoO3yalhsppJYWV3Fk08/jQsXL8l2hXmXu9vbuHXjppS2zMBlNtWzzz6LRx99VIUi7SjZzOFBiPklaWXh+g//nsNjYbNsGrCdHp/xnctsr1wOc/PzuHr1Kr79rb/DP/vjP8aps2ekCv3Bd7+H8xe/gKeefhqtegMv/vCHKs6e/dIXZSXH/2ZR96UvfUlgIT88eDRWwejJrDjmPCCYQeueTCplOY/u5Y8P9+NVxa7M+N1OdXuOBfmOWeV/WQBXM9cdvsbAnFP9aJw1WZkxHQj0YmOQzflkPGE26c6mTWxvp+CldTZtXvma2Dz8qLKOtf0tpBHDhbkVnCjOIZtIaYx5CGZGjQ657k1waARIuMMGFXAs6nmQoUJY9qXOSsksld3B1AHAmt/e9tKxko+yfxovNOOr9sttpdMA7vSjHHdt73XtLDrZMbDFPocULMzBYyO3UtnX+spGp7KZZCVn6jDaDLFZzMOHLGFle2lsY9JteA1zKTZ9edg6+Kr9a6Y92FEffs6ouTAc4dVXXsH/+b//H/jovXcRdNoCcNlAIXFGahwdKH2GtLM6clbcBPk5T6TQsJ1Vd40n6kwDuDw82dw0cox/8fb7fOwIVk8s4wvnz2JhYVYN23w2i2ya4JuxiSlnG8UTat7++KdvotXvo1Jv6r7meTToNhC068rYO6TAPXZPn/qFYwDc6u4GPnrth1IoEcRitt/e7rbLYbVMP1o/z80tYHFx0dStLoOe14HrqhRQtIDb2cba9TV0Wi0sLS2oqUEi0oC2YLQHDgLkcikM4w2U5gc4+zABWjpFBGrcDAKgVmvizvqWGk6lUh6pDB0saOtl4G0smkSr0UVtt6o6gmBULDaU4jqbZv5gDFF6T7Ph5vYbn5GlpomaBIH23F67h2adnwFadR68eQB3exmt0ZhxmaYlYha5Yhr5cgqZQgKJpGtIaT0meEQlm7M3HVg26nDYwWDYG2cfeXtXI4UEloOr+8Fsmy1LNUC309NaI+XvaCDgYIaNDDaDCPLRptQBt1ofVWROgNMJwYH24CQymJUhCzFT35IXYLaeHAPu25bb5ueyI3KpDnCNO6nK2WA1ENOsAp0Cd9wItD3GL53eGtqsE1m7OJtIgY9edWuNN6rzCexLDdsdodeJod2KYH8vwJ3dAFv7VOKO0O5w5QBOLqXxB18/jy89s4K9nQ3Vb+VyXmq5bjtw+2IUsYQ1Ucm0Z0NNzV6nkBeAzQZfl7EWPWVuEbj1AK65qNh7tf3FKXBFCuBQljl9AAAgAElEQVRYcEqb1XKvM0Kl1hWA++MfX8fOLo2C05aBG2Ha1hBxDFHIR3D+4VmcPVNCOtlHLMJPNogMtBXjP84mGWs1kk5Yayq0wuyfBYIbiCtY0gH2fTaLMUS7GcPalTre+vlNVPepiqBK27LMWJ/yXhGoRABXyluzwCWoSwWuIkhIDHTEqfEepdI2guQghnIridm9PJY6K3j0sX+Es3/4+8g+cx4D5vLVeuybUWaKfm0ft99+H699/++xdnkNw2CoeUtaZ2/UxYAWyskBBvFAAG6710LEKSJ9Y1hQHOd6MiEAV0pxqnVYI4zrmbBVn2R6Wpd949ny+Kz5pbmo7cl+T5mHXBKonM0kMHeijGSRDgN0QjBAc0TGA8zmmrW5XICkKDXradbkFAdTDSKXG7n38HrRIcDZjqs8j+j1j3oj9LtDESdo9U2S56hPEsIQQY9K3BEq9QB3ah3crDSw3w0w4BmJAK5ud2fl7c96bj7avTfZzQ08mTTo+ZpYt8wvzCNZSKO2tyegkWuQd9URaSkeV0OV9ZGpRPpme5pKabtjI1xDLCIulTlx5LIWT6F2Pomxkbgyj3m+oG0+T1XJTAbxZALtThutRh1xOg+RfCdShD0va3nmBRZmZpCgGoZ5srwfeBAb9LG1uYHra2vamwgQ00Xn4YcfVt29ubONSrU6jtSwCA7GWxgAu7S0grnZORSLJcwvLKBYLuvx2Yzm2kfyyPb2FgajHmbZjI/QAaBhERgw+0yrN6Nq4DNnd2vjjkV5RKLa67zzD8e1UtlT7qZ3PeLvZ1Jpgbfc529t7uHVd67eF4Drq5JxLeRBXF+zjg8hR9eQYVCf99Y3vkEA9+dHnm38mYf/hlWd0+egMNgmYuX/JwBc7TS2LpI0GJCcQyIV95kJ+BYepTFJ1pMUXW3jyV+T/czOiARw0+msYl2kpCU5UHEprD2SykTM5IpI5csiF7eq29i49iHae+sCDb0y1bBP22P9yXmiwD1M6jwKbPXnJ/9+wve7uiTHkGenZ0sYJNPXU4V5+Od+TvJ3kimep9JyCqEKl3NBNcIYAZ7UKbZODUWkuPTIRRFh5dxDxyPe187q1yvV/H+bM45lupotrZFHVY9LrerGbECnMroBpNQ54mviv/MzZVx6/FHZWhOcy9ChJ2ijvrWOYauGJONdSKqhzX80gUSxjHi+hEEiiQH3JddPOsqV58A4iqkzIRUp4xxRNNodbDE/nIBQLIF8MiVCzoiOLwPmeHfQajZQ3d1Hs1rXHpIrFpDg+UlREyTwW/3H958vFLWnVRu0suVOOT79i9THucixZe9DrlCKX7JzsuWTH1ZJ+vlkd48tLhMA18DasTCcSk6//igr2NyI1Hfy9gwiUXrCuL0+qwvNdUaoM/tGIhmacnNsYRQCncNgJr8e94a0jdvZzhTsE5toXneReup1reMG3LK+IRnDXBq45vOllouW8f7Zp584gURUFv8PPXROoOZPfvJjkbf9mJ46tYo61/+tLc0v9gUZs8S6YWt7G/VGU2Aja8lavYFavYku62zf/3KuTXYvWFyN6nP3c6+y9HPe39fTityjzvbT9+ihHYGWI1MKXL4G7l2nT5/Wfs560FS2RiD1429rvq2D5vxDwJRxJBbzoggYEt+dJfZBEmdYOGDXinOZStu58qzmak7gKKcE12vWqinkCgXk8kXVBolUxuIwRKYgqSKi+z5KS3SurRLuUAnN10ViftTIF7zXIgESkQ5SrNNiCfSGtDsGgnZb60itWpUTG7Oj+cn6oVmvq1ahkxrHSFFnsQT2dqtIpbI4d+5hBJ0Wdne25ATF980zVb1qgK562zxDJqkqpuubOYDZ3jqQmISK5Fq9hv29XblQzrq4Jd3jxQLSuazufTtT2r3je6h8nOMtlA83DB4AuEfXSQ+++9sZgWNbWr+dl/XgWf//PgJ3BXDdgcrq58PhsQeLcTd9Q7PYQUfjxvY0oHt4U576zud1R4zZvuMvJk90FwD3p3/5En78zb9Hd9BHh81xApq0p2IPUUx5bmBmeeLVt2p1qEnBolCSDlPUslCw9pU+x4oor9IMHTD492x4JRzI6YFW33TxCkQ9ssugYdOVr0VNX1f/+8KWAK1AUqoS2JRwuYgCb1lDxM0yjXli7OWzGqBioMvGZjBEo9fHVqOJO802asy4Qkw5V2IeBgMkBiOk2Ojge5aFjCkU+HoFZgt0ZrEqXqnl+dKCySmHeV4RyOyAg6jUb2Yx6e06wk0sU2qaDTHZa2adPJkoPqNGTSinOjP8xsB21eauKcTc3dL8HB556gnkZ8rGtHVZHl6STubbh9du4Fsv/wTv3byNCLNe7gHgyp46dD3vBuCyCUTg8/S5c3j4whewcvKkFJKcG912B9evX8crr7yC999/X+/v4sWL+OIXv4gLF86rGW73pBWBYfW7HaZD09v9x/0CuPzTbD6vDK+PPvoI3/vOd/Ff/at/hYWlRWVovfC97+Orv/M8zl+4IIXua6/+DItLi3jm2WcFwv7t3/6tir6vf/3rLsfGilwDi5wSUCQFd2hR096ykdnkIhDGg7TsNF0+k79eOtyEDvPTBdxxIN9x6/ivAuD6Q2K4GeEPLpoDMR5eLZ8wwrsl4tQiTgGiq+kAXBa3Ahhdc7LaqON6ew93mvuI9AZYyZYwlymCCdnM2pkplXGGeWuzczYlZPtlhbKtEbQ3DFDZ35c60Ro0poJjjis/vFKXY+CB9olNfEQElrt/HG7UHDfW0z//9V47u0V4sGFzdHN7C9s7O+gGPY0VbR+ZEUrwg41o5ntrjQMB3CweubSKRx/9ghrlso5SN8wcGZg9Q+IBGy3hez18COfqfGAuuDfvD6k8hPc6Xd1b/9e///e4fvky+kFXbgW8nmyckFEtBZYa+KaCtKac2Z0pZ0q5ad6W1A6aWoPlYX+0Yt1bz/vGiSzuydzOJPHwudO4cOGcmrq0bmZzi5mlmRwbMlkkU1llbNHuae3aTWzt7eDGjVtYu34T9UYdvS5tJvnqpzNwD/C8jpgqR0y2YwDc+vZtfPLy36JQmkU2X8I+FUdaV8xmlmtPOpVR04hqLIF9dKcQeYh50x1sbqzj9q2byu4he7lQnsHjTz2B2fk59IIO2s06EnysXoAUbaWyESQyAZbPpHHybAaZXBeRSCAgo1nt4c7WHcTTMaTTJEhYo4kH52Qii1qlhbXPbqJZaSCfS6E8k0E2E0WpmEEum1RTgIukssvEBrdrzppClncE6Zgty0zkRg/1Sg/N2gDthilwmcHao71aPoHZ+aJUwKXZAlL5OJKZGETupnWXdV0caDnJsxUoKwV/x1kom5LR2NPB2AJLTQ6CqWokGYu93e6MwVs2m+gSQEIQ1xrZ5gvcM9KbDvG287oa00BFa7b4HFFb941gRXK9AbgCj3o99HvM3FXwrVjv3vqQsRY28c3Ng80UA2+5PsbGtmFUqJpK3r0W2aeZFZ7dxw5ojPDeZ+1i4K1IL2oO0lJ3JBv7XrslS9d+l9bVEeXJbu10sFEZYq/GOARakTJ/Enju6SX80R88gnxqhO2tW5ido5NCBC2SIGh9lkohxrpMXAl7zUZoi0pFZ00Ua/bRvpZMfALoYQBXedZe0qm6xYbJmmy8N5xSl0ru9gD7e7R3jeInr17DXm2IYSSOYUzaIF2nTDyCpYUkLl2YweJcWjlcrMcStDaWrTGbiyHgliQ9gfVm3wnwzfisRLvuyhKWyidAEOlgEMTQa6Xw4Tsb+PCDbVSrnIe0XrOmKlXJUt3GR0gnjKDIuknxIszhTYwQS9JGkjWggffaoRRxEkMyiCHXzKDUnsWjq8/hqS//ARYeexSRhZI1JxtUMfcQjVOZ2cett9/ET/7u+7j+8XUgiKhpz5iRbr+jHFwBuMkA7WELnX5HIIhZgxuor7nFupv3Le2XndWi1iD9zGojI7VNmriyumSTOKQe4h5jhB9rFpuFMgHcIZAEUsUklk7PI5HnWuM012wuk3gUUJXj7KxjI0QFdkeUec36X+5+aiqyYefcXJxi21v0yv6V1piDKPq0au8EaDe7sm0nz6JPK/cerfHY7B8pC/f2fhMbzQ46ul8iUohZ9TdVNxCwdkFsWhPGVtF2X1rD1Sw2qSwlCXJ/nyqTrmIpeDNyLWftT8UoSWqpRMKUNX1mBablsME1jG4HvDZ8TM4dEg+UA+xiZwi2cq9gDcp1NnCWfwQfaCdJULVerWEoZwEbU37w2hNsWFhcRJbqt0xW6iW5KUXp7NDCrZs3RAaiDTNBC5JaFpeXdb9vbG2rYU91bTqTRqVScWuurb90W6G7DRupnEu8hwnG8b3yumzv0Jp5D0tLi9q36erDT65NUlQ79RHJTHwOPj73OtWKiGitXphf0PgxN5cuFr0e1Vl2PbjuSMnq6vb1rQp+8tZlXL15fAbu9EZ/YEs3vtk9P+4F4Ib/cHzeCAEhvv4Jn4PCIAHXUjp0cD/hOnXQQnlypjqmDLnn6/f9EhK8/XNP/+vPD6J2KBuU+4pZ4+vvpRL0dPDJ04XJlf7cLAcrdz62NcOpFXUfsWY1MoLOHbxvBI7RKjMrUkGuSIIwHXrSaFS2sLH2ETrVTTl6mQLXba8+mtudqw3ssgsqwk7owwPm428dGFBbqMf1tW8YTQ36NAh8gPARJn/4dfMoANcGWi/DNPhO+anYpqRIKrLUJvAj0MF+zrXFCDQEZ4YifT762CUpTWlry7WC64vWgljMQElniywXhQGJMiSL5FQLkQjSqFNxT/V+RNeD+4u2rSjdJVKKUeC/BPA21+9gYWkBJ0+v4syZ01hdXkQ2OkRrZxtR3qfMZBUoFMMwkUI0kwWSWYG3OkfwtTjXFAO3ra7Se3NndE+mUw+Gi6rsoy1ygWcjgrgiqxBgjcXlOMeDE98nIzN4D7XrDTRqda0rXDO5/8l2OGRjq1ghpzDfJ0FFpCauoVwr41pX/ZolIJhuCiSRZrMCc0mE9E4kvjYN30+i4bNQ9Irs8L/jc5IBuMaLmNgr+96ammTOBWcM4rrCz6uBWStzQKbBW6mYRZ5yat1QTWvglT8I+vrE6l0CbRrHLp0sGqqnNaecoxv/ji4S/GRfj3Mjm02jmKfl+wi3b92SEpp7ZTaTlq0w97L333tXMS18HO4XBHDpqMD1n8RkqsgXFha0h+1Xami2SUgLsLtfxd5+FZ0eY3oM/PT3nIPDx6QyEbMYieFceTxQx3thfN6VTa93E/FriAfGD3ZhpoFc6xN4D2zWTZ5AYrny7Gmsrp7C4uK86lL2PeRWFY+PSboGvk9c9vzewPvR9yEUTdLlXGa0hfV5dQZ397LO1Crr6Bxka1wiRkezImZn51RPKFOaz+2IMSTDlWfncOIk3Tbytu4QmOU9RACX5WF0pP6v/L3krGHkgVEioXuYBLsYlfesU+JpWS6TVJkU6dpeB+8fRtDxD+UG12igJkB3D81WQ3OJGcZ37mypx0tHpF6rgcrujgHYJDGRrEHSQK2usxX3fe8eIBK5cwCTW0U2qzxg1lcpZ9fM24ZELxLtMvms3Em4lobBW9+f4jX+n//dvzm+AJjaXR8AuPeulx789Dc7Ap8XXPWbfdUPnu0/+RHwAO49AYxjAdxxOX8QsNXuaP93dwA3VMl83qN5L/DWvTa9stDdx3r0jb98GT//5kvoDgfo8HDHhg0LAjZgwCYmIV3awBnwIuGqchHNkkWqUIK7bPI7EJf/khFvIK9TRykDz55cxS6tv9RIUNy9MenYFHPZr9yiDbuzLBNj8FveIRlnLE74+57JTlYXm9RkpPH7ApOtJhWIJpVvkioPHrbYsKO2gLkLBCtG2Gv3cHW/huutDhrRFIJYkmRDMQzjzGTrBsgEQ9DUL6mXYo0GFd9yjrXmsJ7THRKo1rCGjHuPLhuVQC7VutEY2agk/1nxQtCL4+nZ+L6ZYwCTscP8BeRRzKAXO2yZPRTH14pjjbSz1WMWS3lxHo8/9zSKc7NSgxhSZU00zoNgFMEHV6/jb176Ed67fhvRdEbKX88emz5MeuscXxQeLDImGbg8qBVKJayeOYsvXLykHFzmeTFzslQoai6QGfnOO+/IJuzmzZtqDD3++OP48pe/jNVTp9QQ1DsanwR+dQUu3z3tXmZmZ6UC/tHLr+Bf/ot/gfLsDD7++GO88uJL+Cd//EeyIf3sk0/xwfvv49SpU3jyqacwGPbx13/1V2Jy/t7v/d6YLeubJmIduoaCQH4pc2xdkEUnVe0qQC2zkocONv3N+swO3AaQHyz6xyvPlCL3F11K7r3+TQ78d3tcb8EZPgRY04VuNX1Z5ZhlEwtzrgb8Wic/Zx86ORhJ0cXs2pZZ6tW6DTR6bRXSUSp41Xxn1ktf+Ug8tBTKJRXbzMAl85KHFionyeTmmHkWKseUBb7yR5w6NNz08gCul+UaxHOv0flNALj++afKJB6QD1VOrjHj/oSHsFangzt3NnBnc0v2v3VaB1ZraDQ7aDQHsnzsdLmumy08G1xUmBKUePaxGfyzP/495Vaz0eIbTDrAuXnM3Go2lH0jl+PJA5zG2L0+P67WOLEDpBFLhmjWavjJKz/CD77zHWytr6PdqKHrmNe1ZksMadnAinVtzHg1hFyeJcEAWam7ppQHLPwaqCbG1DW0po3N5vFdRTVoLIKl2TLOP3QGq6dOysaMTWs2TNjcS2fzSGSyiMZT1igaRRF0erh56zrurG/g52+8jY2tTY2VVHix+H0qcO9RAh/TOW3v3sGNH39Ltv7xdA5NNhBizHrN6rX7BgKzCivViprTvAYkL5HYUKtW1NwQ1yICdIM+ZubmcemJx1GaLaHTa6PdqKNbqSGo1ZGORVGeKyM/k8TsUgILq7Tj7wGg6riL/e0aOr0OkhmCVrQVbSGVzCCXm0G3PcS1q7ewfmMDpSwtuAiKR1HIx1DIM5fWrE/N2toAm6BnGbKqJ2IEH4cIuj2BmM16F/Uqc1MHaDUJ4jLzNkAiGcPiiTIWlmnhlUG+nEU0yWk9wCiqvAO3njrrQ4eQshHCZoUO7S6b09uzS7FKO1Gpbi17dtg3ize+R647phobqEnE3COqxWg3xoaSt8IbW+GTjOXmpb/Epqww8Er3iDYIn4PL5ZIWynQCIUht48LXoAaXACprShshZrxZGDzrLJRNOOEY4a6ZZFuMz4KyBjSVo7IRjHaBCO87NloNvLWazeqTHq8HwWReky6bv0ClOsIegdv9Pu7s91FpRNHv8doCp0+n8Ye/9zC++txZVLe30R+0MTNTwP7ODjqttpFCMmlESbwj2J3gXu9Ie64xM8mFMwtkuqL0CKA5UJb/ssKida3VR065ooalAdreQlpgfW+Ivd0eNtaHePVn11FpDNVgGkZpe0ibZKCcT+Dc6TzOncojR6CUqlwSDqmKlZuLNcvs04G3LhNX+xBDaJ1iy8bQAFzqOgTgMkc2IOCYxN5WgE8+2sUnn+yjWuXazJrSMm/TzL5NMoOc9yvrZqp/mW1GUHOAGGtaWQJbi5dgfiKSwFxuFqszpzCsRDGfOY0nn/59nDx1AelyWepbNp9HvQGiybhIDv3mNraufoyffudFXHv3KoZdrhmsgQ3AJbVzkOyjn+igNWyiN+qJdEGyiwHrgdlGjsECD6B762h2rJ3lswMv/NXy+4aUt1Jam3prfKRyDXgw7zYxRDQTQW4mjYWTs0AyQJLOOgQcqFDv9ZVdGwNVylQDk7xJoJuW09xXRsomtMgAZ/mjGt1nXZqPkNaB/hDRgPSxmMgU3VYPQccA3G67q/xnmhV0OiM0GgFu79Vxu9ZEk69FEdv2Dv36pvfkiEZmVUpSkkUH2P5o5wXW+aoZaT9KtVw6oXXKjqYEjmkXaGPE+5ZKEWW/JcyulEAIK5lu0JVqiX/Hc4pISwRLqGZTHq65AyXTSURI9nHgrZq4tGpm/eSIlnRj8LW+z1ilImVpeRn5mVnEtE/GVeNRBUNXCOWcp1PY29/F7Ny81CmtZhttrh2Doch1S8srlqup5nqg18+5Set/1t6cXwRqNzcJzhIEzmu9pbUhiWqMXmGdd+v2TdTqVU06y06nMj2q2rpULKHJrMN2R2PM90THH35y3GmzXK3uq9bgviggypEtLUJihDsOwL126/gM3EndPC46XO3hf3K3GtO+b+d0P/8j+NM//RO88YZZKI/rninnJa0wDsibdiEJgwOs07hvMa+dTXk2pHkGGbsGhcDgMAgcPgtMnwWP/JnOMJPXFH59kzXCaQeHUfQCgmLOfcWtlNOlUPj1GMho68lB8nD4Ofk7psIi8Mh5Rmtd3lcEDVTn5XIiw+ULsyhkCug09nD7xkdoVjcVkaSsaeEFjiTqrst4DFxu1HST/ajzcnicxsRHd928i9n0mWs8VkcAtv45J2De4RPbgdfhVJdmM809jIr2hGosgmesbQguUqVsbiFGnokn4zr7njlzSra2/OR+4/dlZbtyTQo58PBr3ssEPcyC1OIp+CHLe5K2SNIhibfdFqDC98Pf52eTyuAgQLVeweLCLB6/dBGrC/NIjYaqSen+QIUf3R749Ui2yTFZIHN9oVXqQBmpR9xrTmVqpDQjzJhan+chi7lw3vpSguvM4VSKArRJ7iNhibUjFblBz8AfnU3MPpk/8yQS37chmFSpNtBs00HEXEa4diWlbuQcZRyYszRmz4oAuByk8lrTta7xMxQVY2csy2MNK0DDwKGclnTtJ+eO8PlJZAkChBxX9ZJs3xKgJpGts02W4nYC4CrLlvuSHDYcSdHd8+oRqJ/F+A2/DpLoxf2L6s9AkQCM85kY0xgBjDUAid28hiQS0u5/YcFsanleyKQS6HXbckpjXczHIqB46dJFESrff/c9tJtNraFc/7mX8HcZzcW5z0imublZtFodEYnqrY7c99qqKUkm4d5Pl73DjlKq4RwH0wO8fuw5t/35y+5EHwkzAbbHO4Bbq/2aNq3W9OubXSe7FuE1ht9nn2yR9wTnBudOBBoPE71aDWPEFqpuzQaYH35/9Dm5nDfeellxMLQXdmcSra/KAJ+steE1lw4VqTRrlKTZDieTaLeZUVzAI488hpWVkwZic+3lgUBzzMQYNt9sn7axcwQ/3YOTuWggLWsWgr4k7JkdOus4/sx/WlSe2xfcY/m5VK3Wpdql2pYgL9eXPvOAewOBt3tbuyKYdJpN9Lod1U2+j8R3z/szlyHpOIss71sC9azxYjHFuy0sLmlNIBmG/3J/9eujV/Fyn/1f/7f/6fAifcx3HgC4v/CQPfiDX+MI3KN79Wt81gcP/Z/9CBDAPZ5ZepwCd2oYnTp0/N275NkeXoTdX3i741/16tzF/vler4tj8eY3X9InGYPBaIQOgVwyDKnCYhNg0ENAdp8r6lQO+3APHdJ42HUKXDYCeTCQ+pYtFP63azYqZ8oOoJZ/a/leAjIFfJrFMBsMKlD5NOan7NR17rlY2MYNEGLTXBk4+h6QYCNNjTX3GE4Rq8claMqsPXW5COACg0gEvX5EWRcb9R4+3K3iFg8ziTQGEbbsrKGa6A+R7PWR7HSRDvpI83shC2GBcwKyyfx3il9u+rR/sTLOMrdkV2YqXalrWYyIkWbAndNoGIgbypj1h19/qBege2C+WFN3DE65gk/tS7LI2IRfmMWTX3kO5YU5ZzlrBaZZrhLAHeGja9fx13//Mt5du4lYJn+IVXzg5nEH9HGjLQQquj6VXi4Pa/OLS3jsiSfx6OOPKXPo8uXLAm1o8UkmJJsyLHZoZfzG66/j3XffRafTxpe+9GV87etfly2O9M7+8CxSgCuRp8DM6UN++PUdaAo6BW65XMbNGzcE2v7O88+rEf/222/jZ6/+FP/FP/8v9dyv/exnuHb1Gi5euojHHntMbP7/+Hffko3M1772Nac4M5tr36Sz12rXifODIIFX7FgenstXETBmTTgW4gTHNG/cOjK+zu4cyms/Jmb+kmvGsQDu9ONOM8NDKkc/J/zhfQACeXaPU48vlZjdzfrU6/dNi/Di5NWxfR5uA8sjEiPSFJc8HGfTGR0W2LgjS5s/IwuTLO9iqagi2zPhpb5y9k9Sy7uGj1ibLjPLU5Ltmjk13D03iM+hdJkG38PP5xr9k+F3LW5dMEn7rbU1zhsaqJlizQTaIrXVHLh6/RauXLuB3WobteYQe9Um9qtsYPIWSiMWtXGSUpPMdbWoh1id6+O5Zy5ieXkW5dkCCoWsrJPFPHenVsvQY4aWARTqBSnrkISYiZsAD2We9a7rIEbvENXdHXz87ju4/PFHaNYqOjAZgNvAXqWG/UrVMi6DnnL/uA7w0E/cioQac+1yebmGDk/WwvH6YCPo57k5RziGumvacP0t5bM4uTiPs6dOai0icK3mHsEx2p1n80jn8wK46btZb7QEJlap5tnfx89e+zk2mONNMDhJxWviPgDcY+bQMQVKb38TW699B5VWBy0SHLI5JPNFpDIZrSEcc66lvD9oTb65tYW96p4O6Atzs2Jvs4FSLtLi11SSM/OLOHv+vLJyu0EHzWoVWzdvIkmb+VgC2UIW5YUi8jMRlOcHKM0RwN1Ds76HRrUpRjahqd2dXdSqdczMLGB2Zgl723Wsrd3WhViYLSGTjaFQpMqCVsrMrUqJxCUgBRExwRv1phRCsu1OpC22gPOh20e7yZ9TCdeX9S7tcAlm5YtZzCzmUJzNIZdPI5VLKIJpGAns080R59ZqWbYDWhJ3nS0xs3lNQeLVBl6pb0pcWib30XN2yWw4EsTlusH9g40UNi+oQJOlmcsxGyvIte6F82nd/BR4O2k4izxiPBeLOHD2yVL8dnqOiGIAhBw6xIq3DNLxLerTLgnQqvlo9ntmS27KGPG3CPDy8fU5VEORGvh4potY3EhnZp1sfyuSxngsTH3YbQ2xXxtivwLsVobY2OpgpzZAN+D9FkO5lMJzz/YnKYAAACAASURBVCzjn/7hBSzMRFHf3ZdSgmsw1Xm0T2feci6fQywZQ4xgItUm3DPcvczxFzjomPFBQACXnwP0eF36Q1mvmwLXNx69ba1bL1wTlvNFAG4wRHWP9UYLr/18HQ0K6KNxDKIkKvaRTkZwYjGH8+dKmJ+JIhnpW1SG6kvWqQTCfMyFWSgzY5nEQdV2XDPH4LpddyoOvFJGYDJIHiCYPFB+8PrtNj78cA/X1xpoNEz9wedinjRfT5K2cwSnYlTlJhGPDET+s2znOKJDvs40ZgsLePjkeTx67jHM55dR3+0ik17A/MIZZNIFJLnex6mO7WpLSeQyQHyAXvUOdm9ewU++8wKuvnUZgzZVq0lzYxh0EaCLQaKPXryN9rCB7qiH/pCON6bmmOxJBv5Z39EBTj7+w++zoSXQf+nzGQ3EtfvQK6SMwMiI4AFAADcbQX42i/mVMhDriSggR06SiLRRmAUy6+pYOoZEOirbZJI5qAAhaMF7Vdl6MJIQ90MqEkWG8KQHWih3owJvoyMDcQfMwyXY5PK4CeC2Gn1Uqi1s19tYrzfRIMyqNAmuxlGBRj4jU4oT1SK2f0p56CIBfC0l1x0RMo34RxttWh7HdF6Kot1sSHnEMeFeHo8lkYynLPMtl9VaI0BFlvVU3Ca1h3MvHfS6sv1Pcv7yTMS1l+cprcMGqPgPkUK5X1IFT8tSV996gJCKloXFBRRn5xBPZ9X4ZtOdql+6IpBQy4nApjLz8ahQozqHCieuyQRwM5mc9nvWdDwrELTlvsXnWmVebjaLW7du4fraDTSbbX1/TJgpFPQ7fK+bWxvKIVc0gmsAe4KrqZLo7GGzja+fazYb+2xW7+3tCgQg+Ya27maz7Eiobu7d2drHq29dxv0DuJMzmp2ZJ1Wdo90dUb1/PgDu+BwYqjX9/WkALm1cAyM+Ooea+wFww/f5UUePaUCRZ88weBxeI8anXal0Y+j2mCnPOlGHblnMT49b+Gyn06vLEPVf+9cUPqeSSEMissBK3gdq/BsxgV/HSZDIFFAqzmO2OIthr4mN25+hWllHjDa4DsAlcSL8/IcA2oMC3DHQPr6Xpg5dYWBWxA1/dpwa2PDzHBy/0HyasLcO/HUYxNMPQuuurxd4P3Js+NHp9gR+sh7QGk6KezSCYjGPixe/oLpG4M7AbEV533F/5vd9vcT34cEf3qc8k4ks5BSpAmhlMzqSrTnrqLClq2V2xjXurAtIKKxWdrUOrszN4vTyMpYXFlAolZHNFrX/cNOVcjbKenaAWq0ugodFdhDwnKgiNQY6Rzg6ldtr/LrnrwNfBy21WdPz0nkQxqtMPUhLZwKe7T0A50kw6nM5RaQnkzSbJNM20Wp1pfrsdLiGR5CWDX4G6WzGcsTpysVr4u262W9SrqfZMXMMRdRxVst6f7xajoCjOyhEcvXnNJ8zP56Tbn3g61R0QajfZkuWnfusJnaWyTKAobrZ0WR5FiWZyKlVRX9yj2vER1PUc72hkpbnVYK23E+ogOTeS0cz7nWywW110OyQGNVTIcyfFfIE9dN6RblMGuViXms2yaisJQmCz83P4YknH8f+3j5efvEl5ZrKFadc1uft27fVt7HvlWSrT+vkLVpgd3po9fro9Vk6OOcPEhkcqWp6XQmvaeGx5vj7vdGrvf1NFz5XHFo7QvfMGFh3/Yrwf4fXVz4v5+iZ06cxUy6NQXwOPXsB3HN5nQR+unx7f296Rai/1zwR0QO5PhLGXztz/LCa3O8TntwluqScD+PIF8ztjKRUxshcvPgIlldWbA+gWl4EBZJojNRGC2VFGzkAV+IdJ0YR6WHsZOfcUkhgJJGRAC7jsATemtuGSHn817mX2Dpvv6evHSnF+lJsNg3lANhudlCvVLFx+w62NrZQr1REDug0W8q/psse56kIHJwP/QGiwQAjqmxHI+SLJdm88/Fp/691FXR1NFWzV/NyjGl7/W/+7X97jAL3cHfuAYB7VLXx4Hu/rRH4HLqgv62X/uB5/1MegfsCcI9ooB6H+h5YYDW7D9q7Hv7vw6N43HPcc9yPA29d8X6UAvetv3wZb/7Fi2N7nR5tLpmFxIM3hiD3vksrS3cGVU6hRUCowIpJfessgwnWOrWWJUoJwjHFLhtgUtJSTcAC3TUpZJXh2OFsWrkNeSymcAdoS3rjoY15oqYoYrYrG0xsRKSSVEGY4laZVywEaL/hsmdN9WoYoBWrZhPd7QOtzgjX91p4f6+O7XgCPTaunBBRz8u82/4AiU4PqXYX2cEAKSmRzcrMVMMEsgngsu42oEosev/6HYBrwKPlUcleWZkQBs6YeMTT+0wV4D98AahfU2PF/89+f6w6c9ayBkrRepbjC5QXZvDU81/E7OJ8qNlrmiA7qo3w6fUb+KsXXsQ7V24gynyLKVuoA3N0KgM3fIj2gBjfHwu9lZOr+OJXvoLHn3xCB4FPPv5EoCmLdzYQVlZW1Ijh4YQZKARTaYPDQ8xXn38eZ8+dm6ixnYrONA7eVmaypfgDGMfrgN1WGOB2jUU2XjOZrA4OzNUgiMMii2pggsh/9Ed/JJb+Cy+8oAzRp556CpcuXcLN69fx0osvYnl5CV/5ylfGKuXx6zGEXgx0Hrz4vq5dvSqmP9/v4tKCrOEEJHr7K2dRzkI4JXsp5uslRGjQPPCqXNEr7wXBOoD0c1yojzpwhA81000Gn9WsGTqlFDhcjB58oXx7Zi/orJ5kocoDiVlW8bNFlmSvp0YeQXQeZpVvK9vFUA6Qe2jP2DzuuXVoHduR2R8f9TfhQ9X0MP+i4PjBZpMpBCcftlhZ89cszaiI4gGLllNUcqsRL/C7j0a9hvWtOt779CYuX9/A1m4XtWYUA7BxlUAswhwwNrSMVEJ1DC0EjW3cRy7eRyEXw+x8DguLzIgrCnibmymimM+apWcigTwbDXECJmzQydtSgBtfm71+Y3H7nCWzhh/IKnln/RaufPgedu7cQq/Tskw/ATZRNY+29/ZQbzYxoOKyUddnp9dFu9PDPlm0NTaHybomsDaxOxrPR8du0HNK/eTYy7IXtqxFzk/uB0vzszizsoTVlWXMzjJ7ysAlY//GEWXDL26fo3gSlVoVzUZb6+f29g5ef/01WTnytUsN8BtQ4Hb3NrD9s2+jwfcfSyKeKyKSythh2IHTZBrfuXNHFpW0iozGo2Kgnz17RrmBRAYz6YwBSEOgNDOPxZUVJDgXRn00qvvY39xEnplJBO8iI+Rnckhnh8jkWijNtpFIElzfxYAKWKSws7WPnZ09tJpdzM8tIxpJY2+XeUTMMM8jXyRDm4ofNmu6AsFyOToP8Nqbwr7T6qJeawmctezslDX32lScUfFBtQabO2yYQdeLmUTMu80U40jnSICJWa4nN20q9mB5yaKTSKlq7HrmLpMl7Q/msuyWcsJybg249esOWem27hAY59zj2sM5UygWZStO5rlsk6UypJqNr5FZZwYbmJGIWaKNFbiyBZ+AX7KgFdBqFsoCWAkWdZk1awAu/97cOAxskkJIc36isODjiNThsgR5j1LBPKAFc8/s00lKYKOl0wlQqVrDs1jOYGEl6TKDOXaWX8qxJqBs9xzHjddhhFp9hO29AfYqEdzZ6mC3EqCjBh8zW2M4e7qM3//d83j+S6vod/YQtLrI5opSXuwy93zYQ7lUQK6QM1tLNlvVuOQ9aGserwXXejYAea0I4LLZTzt4ZkD3mLMqashEgTtpdJk7gAHZVFR7AHeARnWAjz/Zx5tvbqPRAIbMAFVB10cxF8fZUyWcO11APh0gjgESjPwQ2Y6ZeFQvTilwCT6rUUQAl1ZxBhJwzZGywJFzTOE9MtB5RBvyDoLeCPt7Q1y50sTlz2rY2qQiaSDL5FSKABxVtUZytMzdmKJHOEbJRAZL8ydw7sQFnJw9g4XCCZyYPYVcJIfYKIVIIotYqqD7nHOE9rlc+3ifD6IjxNJ0Fwgw6Fawc/sKXv3OC7j8xsfot0lKyej194YG4PbjAYI4Fbh1tPsdDPX+3Hp5iJhl85qNbtU5DpgdV6r6fZ8HPbFXFvEnlIErVaRTSCFOv+0BImkgV05jbrGEWIKWiKzBzXGGk5tgdpT7EhUeKa7NBuDamkCyJxUr3BPZ+GcT2QAJAri8dznXSdigvWisn5DqdtDn2SZi+bedgayUB8EIgyCCVrOPSqWJnWYLW90uWlzPeL6RPWhMUS2ah4wrcGQIb1dBLxbakhPIJWlt3Ph1iikRWwm4JmLIZNNyrum0myKcmCIkh2SczgucfyQR2FyzJi3fq7NwH46Udd5pNzAa9GQPa84w7izHbFA1PKluMVIIP3wNzUYm70F+36uMCCCwjmXucYcEl8CUwSLd9ZmfnlFtxrWUlqDzqq8X1Ojcr1SUZc1x4HrFZqsURYuLijTh/kUXHtbjBHS3NrfV9Of1mZ+fw+kzZ2w9ddm3tEy0iBJrMk/AcAdK63cnQE5YfcSx4j5CEiBz4fd2d1S36/ziLKHXN/fx6tufYe2+FLjTBNvJmj+pU6Yrxcl/j//aWQiHFbiecBuurT0opdr1LuciPx4ewOW/UhXlcmq6+3ELg7RHAabT9XG4/j0AMIjZd28AVzCt9kADcCXmcw1wZYarID98kAm/1rDaeBrgtNfP+sJASipuuS6bWi2mmskA3DxKhTnMFGYE4G7euYxa5Q6iOs9PiJOfJ4Drzxrhf486sk2Pdxj49ddq8hh2z4YBtPBjhp1pPIBrfA2SRAzcpgKXSlGeMTj/k6m4ALBCPqdeC+95EkLG/Qh3v/FRPODjlaAEGj1oxPMZz8FcL/i9Jokerp6y57Kzoj+3K36LaxcjC5L826SBK60WZstlnFk9g5XlFRQKJdVecumSohcCmfnYrPGsJgsBuKEznohCDqD0oBbH1+eDco9gRjKdbTwZ1dvLekIca0aLe7GJ6oHTsIKRMUmcbySqKF+127f1npmr1dp43GRZTYJKviCQW+Qo1zPTWj22ODbQShFBVJAXChrb8Fk1fB8LyHd9O4vOMltjH8tlZzWr88ckeX/vOoBbMQh8eeP2lCMdcDxdnJhjX+ghFFnRJ/HOzqtUvzKPPTIkOcaUizx/cE+hvba5AgToyRnKHtscT0g0TiCdtpxkklCL+Zzy1XmNWQtx3zq5elL56sxDffONN2SZzMegqxLHhy5vrN353tmDIbBIxf/1m7dwZ3sHbV6TEfsHk+gGE2UcXsPC96wH7v3853o0UeH6pl6IpBkiDIT7CGHAPbx3+fvX3x9+PfDPQecxRghYH4TnJTplUKUaFRFeOdUu39qr5L0C15MS/F7oQVlFLzSbuiZG0jDnl/BHGMjl/OYeRBUuc3DT6QyWlpZx4fwXtN/LYYTXm0IVNWgnCnflWrCOHLH3a7WLwFZFPDgQ1ynDbd5YvMQYmHU1i8g4DsDl1/4cb2uIOeV4gr+3evddVNHUuPcQnGV0AqOGOm1Zbu/v7qn+2NneRq1S1X/Xd3bRIGt1BEXmUG2sWCq5GikASr1xngF9TjivD+fif/Ov/+SoZX7qewc3vQcA7n0M2YNf+Y2NwAMA9zc21A+eKDwCW1tb9+6v30P9cjeA9dDi6gFcq4vdxzSge/i6HPn494kGjAvzu/3+ka/JXsObBHC/+bLZXLDhIuUGW3dUZVKJqxaH2NVs6RHY7Y9M9WCiMFfROYDJgCb+yBoe9kmGPPNuo0jS8kt2ymb/a6Aqf4eZhC6rT8wrB9HR/stZhXEDl41cdCQwIRIn65KWWWxkUbFjzQ6xtMSw5UZvG74UE6wHYvwbNg2g99ruj1Br9nFtu4GPqy3sJtMIqKAZs5cNiCOAG293kWp1kBuMQD5gzIGjxhwzmz0Btk5paLa51qgi8Gw5uSr/7ETvMtKcNkNFtBq97v1b489A3IMHJh56bYKNm1vOrs+ezs0IjusYwC3jaQfg2lUzyuVBAPcm/vqHL+Kty2uIpnM64E4fiscz2oHX/qDg74NxoalOszFHF5aW8cwXv4gnnnpKh6HafhW3bt3ElSuXpcbloZDAKAtwKl5ZUG5vbcpWjQUgVbGaLY6pZzPn3gCuHVIOA7vhQ3j4EMP3xeclK39tbU2s/2effVZF13e/+12xN5977jm9xvfeeQdvv/Umzp49qybToecxuZXuATJryfh85eVX8O1vf1vX8cL5h3H+4YcFXDMfOJ1OqRGvw4BrQtkBjapcZuDQ/suVmwLoD1v7TK8o97l03NcGcS8AN3yYCT9Y+GATbrgcLkaPXgv93/NfAlFUPfJrNRCUHZzUodXnuWj94vi5eeKvc9juZ3pOHPXmfyUizdH9pvsaY/slA67HX3s7Kqd+Y74dQadGg0BSXWABVSMcAx4cPvrgU7z+/jreubqPajeKZGoW0UhWgJcs85yVvGyGZKFoudwDHvo4tlKC82TPpjvVjUC5lMHJEzNYXZnH8nwZy/MzWJgrIUWgjOuvcoh5ALJsQ60HhjLpfpXS3AO4wwFuXb2My++9g/oeLRY7OuzGpVZj/vAIjXZbCh0CjDywswnDxnCr3cXW1q4yfXm45CdJFyR8mP2TAfdsvBt45fJ/HGhma7AZz/NrgiInFubw8OmTOLm8pHwcNvmobuN4MiidCj82FGKJFDojoNFqmZ33EGowv/XWG9iv7KsZwZzcIwHc465+WJF9vD0IWtu3ceOlv0SHtteFEqLZPHpDoNEks91yfyxTdai1a/nEsqxEOV7MFL+9ftvZ79qBnCBeNJpUI5MKr1KpgFE/QKdZRyoaQ0A7qX5XdsfxOFVSFZRm2sjkmgh6Vdn69uoD3FzbEJgUjdDeNYVmM0CnFQgMSGdiyBdjmJ3NI5tnrmAXsdgI2UxKRIB+r4sumfeNjnJuqXSLMfGITac+bYNJDEhYfqhsLiNIZVLI5nNqdKWyScQzzFVzUQTomXqUNrPqOBmAy0svYJaWdwIEqYI09QSbUAQe/D6rZpIjjKgh2GqDCgp+n+PKbEo2hrgOsTmgLHNnIWoAsNGiHMZw4LaesLWcAtc11Qi4WoPNsm8J+BB4Ddhckr3kxMZRwJlTC5pqydkmO+eB/pD3AceL9zfzrwfotgIBuATDCWawkbi7t4+d3X1EIgOcObeAE6eziMp2mmCSvQ/NeQG4bLj10ekMBN7uVEbY3h3g9kYPO/tsvpljCuuvmWISzzx5Ev/4Dx7B2dU8WvU9OjMjGsvgBtW33Tby2SRKxRxSmaTANlry8h5SbroDP3lN/HXQNQkI3vJ7A/QEsmuUpXQkoGhja7ufbKRd7i/fgywOeX8EtHmN4J131vHRhxXUGy5/m24YCWB+NoWHz5axspBCMtZV9paMdBMEAkey7BWAK8DMGoi8x8zaEIhSRaSGOGtQTzKz9V0YvSx6CTJRzWQKpFplhOvXm7h8uY7127yXAzXeCNzRro3kRwF5zmGGazc9btLJHC499AR+59nfxcXVJ5AZlZAZ5jBosqkcQaJURCSfQ7vDzOIOUrT3jkbQHwToRyJI5vNSHQedCrZvfIrXXvh7fPbGRwhaA6R4P8djCIY9dIdtBPEe+okuGoM6OoOObG8O0I2mSHL8oVnrM6s1pXWcgO4kgsGNibti2rNFurTsbr5GznlZ47GJlxhhGB8gkhohW06hPEfwaSSFKlW43g2Irj8kgPBi8HzAnGACEbQEVxRMzMgh4h5Ryexyu3ltLK+a6jI2P4eIDZIOtKVV5lD2yZaBSyIILbCj6HaoQm9gp9FCZdRHm3sozyG6LW1/1B5IRS774CQd8JMk2cEIXboMuGgAKfLdomE1usXR8NrTSrKQy2LEDLx4FMVCToCu1PhjdSzPDL7LbpnYvD9E5iD5gvnV3Q6Gg8CdR7xiig5FMWTSaQMsXOOa1417NJVyUrU51SOvC/dJXdd+oL2Ra4PFwZi9Kn/OnDzekcl0CisnVpSJRyvjaq0mC0uSMHi9mUU6MzerNZQko/X1O6qPCR7p/qf9I/H7ZArLVOEtL2F/vyIyiIBj1s3ePtEp37iGeGWgRbA4C2+eYZ0yjO+Tr5NOQAtLS9rPb6ytGenCljOtLhvb+/j5u1dwfX33yB391Vd/4mdxWOg4/t2DW/t0yMN0te4hXOsbGID7hoFcJvEx+q5XpqvGCcVVOPKjr7XDICDft4hLg4Hed7iGnqjHPMgzUdMdOl8c0yvhc/LcH37ug2dJI9LxJDMc0EKZzW9n2arIJu6fPgPSnv3g2W0CVobPFP45Jr/L92DkGlnbq7lPcg0dHxJIpTPI5Ioo5GdRzpfR79SxsX4Zzfom0+NFTNQq5Wrb8JiGx2SK63ysAveo8fQq0PEJIEQmDZ9dwu/Rn7/s3DI57x55jnE/tr+3msHXDfp99l+SZqfNSSaAJ0Kr35gUjfx1uu/wXvGgv6+XeN/6M5sneigaKJkcE5wJnJHQQcCO0R6s3Xlv+zMcv/agktwm6DoQi2ofyOUzKJdK6t9UKlU096so5Yo4feqUbNjL5RkpWM1BwcVekIRDtbATC/jX50eKcy/stOLnjLeRJfiYTKdV7/E16vo45a4HQkW4m8iZ7fzjFKceCDb7be4GEdm0cl9W7APJyUFf6665vATqs5HgIvtVuoTlcshn0yJuCbjSPHb1kXsu1tgkM4bPxR6U81E3Rmx29se61h7od4RvB+Bq73ExXOP7VaSjgfYuAm2egajZo/Lag9dWW3tiLc9lBFSV3S6VLgUfrEn7skiu1xpyXuAnCZIErBlbk87k5MYgm3+6kCSZP0or/AJmigX1VJhzKsCblV80glK5hBMrK7h+4zpu3bytWp7jxGvH+UwQTqD+cKi9pjw7j62dXVxduy4CI91EaPPrI034Zi3//GCG7fR6Fr5nOX95/T24ar27CUHTr2F8jLBSe7rHFgZ2D/XVQn0t/h7Jz6dPrSKXzwq85VgY+ZHOe7T+TaqG4Dzzr9XX0xyX8bwGLMqLZAhFeRmZgtdOKnmeG8LRRa7ekFLdRVVpP6ELSDajOBmKMpaXV7TGct3tO3KjyMbsLRrb0Sy7WVcoDs76tlb/OxtlESONFG5/YhbKPgOXAO0YsHUKXFmNezI27xlH5OCk4uOqn6betEVmWNRfFCn2mCXQ5fW3mtLbp7MGIYB7+cOP8P4bb6O6X7H1jb0HEliGdDJi3c0zFh1LbCX3RDeO33/33//XbnmfnFOObhGECF3hHoGruFdWVh/gaMf1Vh78/NcyAg8m3q9lWB886HEjcE8A9z6ap8c9/vjnB4AjK5QPrMFHPNChgvsXtVa+K3gbArF8zR56/tf/8mW8QQDX2+vpsMLGPC0rafVm6syATUkH6hL4lBJXWbkDDNgs9c/vxtEXd8yBEvGdhwN9xgTiHgBwJTw1WzpurAI+CeByA6VNGxsYsbg1sWhfF+NB3hS4w8hARR4BXeaT6TGouuVzSN1qTHOyu/h9y72yhkZ3MESzN0Kl3sXabhNXmj3sxlPosovnPXpdkRpjQdjqSoGbG46UhRunkku5tuw/EoA2QITvRYWXVJjWTFGx5eyTx2M1zqShJagpXgSC6P2TdW/FjQo8Kl5DhAAD3K3hZKofFj6OteZsD9nIEYAbHaG0UMYzX/0i5pbnXVHJK2DNKh79eU0/u3kTf/PDlwTgRgjguoya6UOxP8j4xpE/XIYP2AbimOVfeWYWjzz+OB5/8kmUZmaU10VbzPX123j11Vfx3nvvqSDzgCj/nZ0tjw+ZZvFjDRgdWENH1fBzTh/yDxywQxZV/m/C4LNnTvKA6ZtVbCDx0PnKK6+o+H/yySdxanUVL730EtauXcUjly7pNduB1z7GWcQu8zafNaXWu++8iz//8z/Xv2y+nTl1GhcuXMD5C+dxcnVVWby0lFNBKDskA2l5P7AIp1pY2XdsFquZEOIYTK0nnyd4q/GeWhuPA2GnDyRh4CGsir7XeupVV/yXB0Ee8nhtSswpdZldh1irLN5lXzlhi06Dtvfz2u97nT9qHf9V/tiNtVf/8aDrs2OZRd5jrkqfB2SbG1TPSj8/AjY3d/A333oBn9weoopl9ONlJGJZjIKRVDf9oO2UPFwbTXnDdZRA7WjYF6mG+YlsBJtdFj+ZHdxFMjFEqZDAicUSzq4u4typRaysMEOuhETascTZoFB33IBUy60xMFcNex5qel2sffQhrnz4PnrNmhrRssEfuf0xRkeEAO2ADeqkFEZpl7fLZl5AFSGtj7odESrIkCXJo16rod3uod5soVKtCsikisCa8FxbzS5NnCM2BRJRlGWfPIcTC7OYLZWQSqat0aPDnjkwdGmVJMlWEi1ZOLNZENfjMmf43XffVu4eQadEKiuw8s++8Q184xt/emAWhI5iv/zscA22xtZNXP3hNxHNl5DIFTFMJNHuBdjZ3VVTnGsEVbdk/FIBoTmivPWYxoSgt61RnikeUaao7J8wxMmTK0jGYxgGXc2JVrOObtBCIk4lXB3pVBXlmQ5iiQY67Tq6rT6271Sxu1XDiZVTSCVzaLd6sokjAMk5jEgP5ZkUlleYNZdk8rxIKFRWcL7JOrnaQL3SQq/DK53Qvk/LNWaxKq+XChqqETMJfaZzVM6Y8pX2u1Ldap8lMML81hEiMYsrUH/b5XXxMbn3ELyl9R2VbGrmE+DrG8BnFmS27jAbjtajHDvuP8ViQa4M3BfGFmRSNfL+4bptlqwmV/BrtCNsjSeCBxqNiCXHAXP1ElAqNS3nG8ePcz4wENX3XKWc8ICtQFoHWDqmveWwsXlJ94IYGINJlWC7RTWvgcJUs/E+YfbjKBJgaSmH02fnUCjxnuW6w4aNA3AJJPcJxo0EVtWbA+xVh9jYDnBro4etnZ6iKMwyMIJ0aoRTJ3P4h89fwO989QLSiaEyp6KjpMbxxo01ZNNxzM7kkM1QEUUyCBE4WqqZ5aXfJ3x2F1X3bPJ1aXXXtbxEA7243rA+YC1oUPdgaAAAIABJREFUF9sY9tZnlPpWTTiqQV1+dn+EVn2Et96+hfVbHdQaQzQ7HDOSCuI4ucLs2yKKOcaB0M7bZ6pGkSBgKBtl1qRcK8jsNxtlIwvB7HmTCSnfLVsvTCYzTTZtQwngjgaWmdVqkhTSwbW1Km7eaGB3h/OUJJsEEiQ9Ostb1rFcv1Ks9WiDH8/h4dVH8PUv/xM884WvIjMsI9KOAR1b8SK5FKKlLHrDQOttjE4IvK5s6CGGRL6gurPfq2Hzxif46fe+jytvU4FLAk8IwOXrjDkAd1hDDz2zxXNqz+mmo8V80KbbtHTJVEpOGsqVZiPcK3DdmcRDjiJ7MRebTfABgTmLJeFY6h6PMwMXyJaSyJVoG8y8aQLdrvaWA46t42rms8plvErSqbqpOCUoSgBX9Zq54BjYbOQXvm7Nlf4QkX4MkSHXwyH63YGpcZ36lksb8QHeE7V6C/vtDhrcw1JGbqWxJVuDOk+5/EC+Nj4WSSm810kS6vSH6I6jIgzgFylBg2KRLAJwM2nkSXqJjlDIpmUtybVaDkg6W5BgwOamz0q1XO2AGaNc19wa2KNalpnagYEblp9sjV/L0E1ZjMuIiru05rhX5HgAV7WpIxnymnoFlVkVOmKo1E6s12iLbiA+1yqu5ZlcTmNMMIb35/ziAvJFc6WhqowNd67BniDjicF8fYsLi4rSYC4us+p8A5jPy+Yv/0Z59qmU6gQ+DoeS4BQby3xf3Af5mjkX+fvM8l1ZXdX3PvvkE+095pjAOmiAze0K3vjgGm5t3B3AvVdj6+4A7tHV+kTDG8E3vvEneP11y8C1prIjPYebCu7JBdKElHTheteDbVScixjhVHwejLtXcXJU3TwNJPqzgl8LvFFQGASxnzlVG7g2RHUPeQDXWygPHYA7hrKnGihaJ9y5K3y+mAYZOB+9ql3gJOsIgZRmr5lkTmu+hGJuFsUcM3Ar2Nq4gk5rF3GSrrkX67B179JtGsD1Z8vxujh1mY8CWKdf+/Q5yj+mH2evNJ+MrwPjQvmaB161dzXSfug45BpXF8Hg1akCy029z32NACrBC08uzucLIlqLvOHskT1Rlu/Bg7JegettlnlP8rWyZq/WqmZV7hSL/r3IapfKfAFQBCujqsNoz5pImXqaZJDEMIpus41arabe0MmTJ3D23BmBvKyBRcKUc9WERKBzlWcJOIDKg7re/taPpR977ltcj5TX68gTFrXhL+jEZYpjzffBx+R6SYDa2wbThpWkIu6BBMMDqnb7LmOZWe0ivrB+sdqQdQvrHa7ZfAye/zjeBMe0JsshgPuYj9GYKD/5fU+u4TWQyj5Fha71KcJEDW/xaq50B+hYIS6cAf4CrQXmquiyW0KZwLSMDdBqN7G/t4tqtaZ9xCtw+Xy81p1OC51WTe+/wQzzDt8f6yWChmZ1m8rSVcsU39zzWO8U8xn1/dqtOoq5vADctWvX1DPjONBqm1mwZ86cAYk0a2vX9V79PGWdSwWut40vMrM9kcbtjQ3s7O6ZC0CE+cmi+XptxQEL5Wkg1wOc/j7mOHqFq18rlaXsAFyVOUfYpI8JRiEFdxi0ne6dTK8bdAgguE0Hibk5ukilLCphQGKAc94ZmHKe673Pt+V/e4DWrxG8Rvwdnm28a5niB4K+Ilw8EO9JFv7e9feavxaco17Ny+fhWnHi1CriaZKEk4pSYA1gZHuzVFYdwp6qwF0H4Lp7wgO6PIqbKMdl3Ls8XQ/kqh4fZ+JOrJUFDjsAl79rIDvhYj6nAbhG/BiBlEQKiTgJzFHc9txxTjMnbK+Hvc0t/Pynr+GTDz/WUU9nLTpXKvKFBGHL9LZ7Njsmt/wP/+O/PkC0sbG/V8cu3PedrOYPANxfvpXy4C9/tRF4AOD+auP34K9/yRHY2toMS5wmj/J5gre2U48f2778BQHcMHj7q6Axhw49hwfuZ998Ca/RQpkbk6wywhlCDsRVZhdzYyMC+rRR8XtUx0X76DNT1j30xCLNGimKUhuwDU5LMWcDJ16rFYBesaqvHYBrQgpunPybKOKRuBQPUvAqw4pWcmzEczNmzgltVmg568FbMtYdgOt+n6CZPa4xTdk06A2AVneI3XobtyotXG8F2InE0Y4x90SdIFPP8k/IlGwHyPT6AnDTiIAtIB7yCISwqUKAlpu/bJRZEPAPQwdWCTPHZ0ErGowFSsUYwQKz31DjjcUrm06hfDFj1lmRyT1fhwg3P3ipzf7Mmob8FT3fcKh84NLCDJ756nOYX15wV8qrQDyAO8SV2+sCcN/87Boi6ay7QgdZ1P6A4gv4MBjqi1Q9gcNb+fqZV3Px0UfxxJNPIpFK6TWXi0UdPmjtSQCXtjfrd+5I1fTII5fw+GOP4fTp0y6j06sSrDHkHt7+dXN8mql44LX4vwn97t1etz/csLhl4cVi9sqVKypeeUCgpdv3v/ddbG9uSn3L4tQ3EsYFuiNA8Gqlk2YzR/vNN998E6+99ho+fv99bG1sqKhbWFrE+QsXcOHiFwQGs5HEJhOVBrrWjgHqG2eyfeZcJwPRWcboXpnojn7J1fHuf/aLALjh3/XXZPrwcy8Q1zcpxraZLmNJrOMQM1QAoyNKTJoAlqeiuza0ph8H2t5rwO7nccK/84ss1+GGjD/IdTpdNRH5yXWBlrBc58bkDgJevUBqQB7cCGDxDX//By/iP/z1D9GKnUWs/CgiyVnZSHbqDXQ6DYyGgRS3BAL4eARwuW6K1BI1q0A2q9TQkP0VQS2zq4/J5r6PWLSPXApYnsvhobPLuHDhNE6dWsTMbBGpdAIjqXCN4cpDmK67a9axEdpt1HHlg/ex9vEHGHSaXPlsjtOinmQVNr+Z5dvjc8XUnKbqiPaL3nJLVmlirluulg6hvR6ajRa29/aVoUtlDptEBu420JVyj4pKUy6Vi1kszpUxW8whx8xSKekIRLt8ZLk/RPQ6Bmz2p7PoRVOIJVMCkaloZkPggw/eM1swp8CdZOBOAFzNh/sgV93zpg3N5eb2bVz78beQm1/CMJEWCakTGNjI5hQPjGyU+bwyHuapPstkM2i2u9pniGiQFMJGF5UBZA1zfeKcW1ygYoqKgSFyuSwq+ztotyuIRzvIJJuYLXdQKNDidQ+NGln0A9y+sSNV59LCSaSSpvg2MIQNsx5i8T7K5bRsufN5ztee5iNBBx6h+8EQ9Uob9SrtZCFVG22OB0NadgaIJyJIZ5MozuSRL2WQzFA9E3UgmctRUq+dKgHLbvXRSj6ygPcS54yACyoCCOASTHI2YwRTCJSaQomWybTha7mM6YHuM7olWN6tWbazcSgrLz4JG/2y0uM+PiHYWC/A8sO0Tjg79LEK1+VT8fpTLauoZu3tESn8LAvXGq5qIIqFHjOAV2Czs+0SocvuXwIqymjrR9DpRlGrDFCpBAIq6w0Cty0ROqKRHvK5CJaWMzhxIo18gYQxKiR57cyeXApcgbfqW6DZBParA2zt9XHjdgt3tg285f1KUJMuKMVCBI89Ooev/cOLOP/Qsu7B9Vu7SKWKqFX30e3UsDhXQLHI/E5mrRppArGk5bnK9tJ2eX8tSNpgQ7PTYdY3s28JSDk1K6EyKfhJGnEZbWMAlyQCjq05y6hmGgD1Wh/vv3cT1UoEzeYI1Tpt2vsoFFI4s1rE8nwK6XiAeCQwcAvMoIsinhqahbJT+VF5rbgDNqWkuCXYGEfENWUNwA0burhmqOSfXGNpUTdCL4igUu3j9noNa2sV3LzRRL1CFYBX4NK5xiJCUsmIlLS0tYsjhbn8Mp6++GX8g2f+AGeXLiHWTYAidBFw6JSQSwJUoNJel3Oe879DQDeCaDKNCKNIhk1s3PgUr/zHb+Pae59i1OX+QFv4GIJRH91BG0G0g36yh6YDcAcuKsI3u73Cw9dBpGnyQxnUseg429YiFibj4p0aZNPIRp7bO/qjQAQQQQxSNkcQS0cQz8eQLsSRysWQzyWQTEU1JtwreYbgh4iNPreN64yafwb6EKiPMAde7A7aDRrYa3OdMkBTVFCtjj5zby1Xl5krVMNTyd5rB7JQ7useGyi7r0bSRzqKQZYXypqBJEWpicuGN5de2TCbHIogLslYnWAg1wnlOQ+p5CDoanOVr5dx89l0DLlMEsVcGplETE3tTMry6S2yhfV/VG4uzATkPcx1h+8toM1zuyebYyq/uiR1sYbokBDGF2WNU354UoqvPeX+Eo+JQMeazEgaRlaw7DyuRbTJbJtKNkLnjzTSWZ4fmKsZCMDlfcw9it9bXFpSrApX/62tbWUAF8tl7VFUnNEFh/srQVa9f+5TTuVGYID7G9c4grNqwirL2OoOfs16m1bM/Fs6ZXAt5zqdL5Sk3uV/8/HrdKzo9+W+cWJ1FYvLK3qNn3zyMdqtps6QOh0NB9jY2sMb71/5BQFc3wfwike/y3sF7t2rxbAJMwlhHsBVu9mf+XTIMjWuBxhFmNMNY88drjE9WCU1HcnHcSr3rLEf/rjfejkM4IYBS9vnZO8xfn6/Nvi/Ub4n90WegQdRWePTXWHaQlnX12chhs7C/r2FQRFfhx98XebKobx4Nu0FFLn5m0yKSJDJl5DPllHIFNBtVrCzuYZeZ98AXO9W9QsCuOMr7Qnt9wHgTgO2/h6cPn+NQWF3jSfA70G131E1pT8b2XNppXRnaE/6sILVAFzuebYXcx9jPcBam3spSWw8+3oQiI9nWdNGiPt/2XvTJsnO9Drs5L5n7UtX7+jGAOgGwMEyWIaDGYqkw1Io6C+WHHbYUjgkipI/OGRt1Af7F8gfrK82ZYZCIiVSpIIzHDE4HM6CGYCYGQCNbnQDvaMbvda+5L7cvJmOc573zbyVXd2N5hDSSO7C1FR1VVbmzfe+y/M85zznMG9mRx9/zvnlwVyCaTuVHakq+e6/6Pnh6wvc90VedntPqVgUsYdzm2dJNp7GVHlSd4dAaWXHOjIF5B08iJnZeeTyBbNFcfNboBt9QUmAUx5lljx+/LwXqL8eP+/8OPJ6/Hlm3Z8R8DviY8xx8t3FfB2COepKpQ2XZKpphWHkPMrcUuFCHbcCbU05hTG6yfwzJiPBgQCaxa+8Xt89b+uX89mkoqOAuF/HRtQwtSp2UHN/pMqC3ovzzRWAK9KEfUT3AP+9yUY7X1zKH3cDEWho2UIgnXY3leqOzgTu4RZLWzxdqexovw57HTsLFSsRzMsg7To0uX+nMzmUS0XMTk2imCdZifFWDN12HdWdLZSLJUyWJ3D9+nU9P0mgnGtLS/swOzeD9957Dzdu3BZgx3vP/Z73Y8XVW5j3xJIpbFbqWF3fkO8zB1hhobMc0ft3leK99hQ/HzyIq3XRoeesi/GH++7uTWO8lhAl/vtcNvoYv2dqlYp0G12jdhV8fCadxNGjR2UtQAsAxqGMSzlXjJScEkk22iHsgWF/lvs1wOeLSitz7tDKi2cw55lfM3zP/kPX5nJK5ka0ejCZZuvk5yc7c9n5PENFvelp5Apcz57omNQ8kR8u68DytyVQa2Qwe36qs7CuQJK+AbjKhbwPrvuZpNfdz7wPrnngGqDL9ce8zTg5gmiVu/gDVPVbtba4E9iva9sW1Z1LW7ra1g5+/Naf4aPTH8pASoRSB+By76JdFO8X90COhdZ3v4//7R/QA1czLFIYeHDVyBRVRh/ct5eWHnfg7nW+Pf7Z5z8CjwHcz3+MH7/CHiOwtrp6L53lLxq8tehn+OpDANfv2fe5M7uC9M/iaftZ7vBnAHDf+Xffxzu/+z1XCDCp47SKk8ZMkqxynx64lhgSxCVrPGBBtN9HO0GJ5VCyyhINZJGMb99LIKsSYiCoGOneO9aFipFeFDtOXfet4afscnWFKl4XA1F10zq5ZIG6ZDklDMBVgcZ3mJnkHdn1Bvia/IaSRuuPUXGeHrjVVhfLtRZu1NtY6/bRopTKcOxcUBb0kQpC5HoD5NSBC2QoETwEcFnUIyBtY2ggsQXqw0DHyXhad4gxe0XMHwdvVXBi4DKarpak7xIPlgTyiFVtnleS/lKwwm46A3CzmYQ6cF/+yquY3Tc/9IqiN57VRdiBG+L68gq+8d0f4L1LV9WB6+dxNIj1QaQPcPdiFWqqu3vB31MC+YsvvoSfe+EFbGxtYXV5BTPT05iZmR56wd66dQtnzpzRJ5OfJ588hl/8xV/CoUOHnXSyY0I7AHucFB29jr3A3GjQbUv0/v6s/u9NGjPtJFpDJSVMft75s7cl6fvk8ePqdBt/bSVDjr1HhqT8N1xyS8+ba1ev4NLFCzh//jw+vXEDrU4bE+UJHD5yGE899TSOHz+O/futK5cFK98JLbYs5V+TtkbNd9H8PXyA71mxnuXu3+tn2S4+z8f4ZCfKKN1r7nhQltfiC05Rpr1+xqDadYDYe7dEWnPTecfd772MF6fGiyM/7RiMh+LRYst44SXqs8mu71q9pmSYIC6BNXralCcK8v9RlxA9u7sBbt68jcpOBQcOLClprexU8X//P7+JU5fWES8/j0TpOOKJIvpBD606JQbbKkKy2EuSiQBcJXlJ8++WP7jJ2xOAUr2DpBwWd/uhJTRacOTMBkjFushlgX0LU3jyiSWcPHEURw4tSB6RH5qL9BeMALh87drWJq5+dBa3rl5CQC8+Scxyb7YiMfdmqTuoO8DIMPS+yuVGjHM/Z3wC6fcjnUk9K0oSQNzc2lSX7PrGpsaMBWjuK/Qpn54ooMAxhb03IxG5ArBLlFnoIyubHpuxZAbdRBYhwc6AXckx3LhxA5cuXZAXMQHcTDaPRDK9qwP3M4UWY2f0PfNv7EnqG3dx7Z0/Qn56HoNkVn71/E9dTiRY0d9VrP1ABWoW1fOFnFjqBAUIVBPNyObZ/Vgw72EWYehJ2Gqqq6vTaakzbWKyhK3NdTTqG8gkm1iY6WPfYohsuoF6bRs7Wx2sr3exsVbT+2cRNJXMqgAlUVuBJuxqjGNyModiiTJvvMYWgm5bBAHOq143hno1QLMRoNvuo90iwMt7yfcF5PJJlKdzmJotyec2nhoYGMXuA0px0dtQc8Zkz+Qt7wILSmARjOz1CEC0VdTgpySUCWaRPEUgpRsiYHenK+pZ521bY8miBOU92dnM7h1ZMvgigroMzQeNr2XxS9QiwUIAk/VzBTDH/bbW4IjPPc9j5yFrUqsEcI3g4AFcdZKxu4SyaPKAJuHCQFzfYULwtkOZ4OYAlZ0AayttbKx3sL4TYqvWlsJENtPH4QMlPPXkNPYtpZHLU6K0bV6y6t41eWmCiwSpgi5BIGCnAqxuBLi70sbdtTY6gbHZ1a2ToPctsLCYwSuvHMJrrx5HIZ/Gp9dWce7sDczMLKLT2sbMVAYLc2XkcozJQgFPLFaysKaingf+RNQwMJ2f3Bfp2Uv55IBjoxiKJDj3NdKBy3XEcbf41QHgDkQn0aRaC3D+o1toN5PodCkx3pYHd7GYxdJCAeU8kI4HKiDK4ZtgKQHcNGWMDcClQgoLZZSx5/fWCRDXvKQcixWfrFCjIowdzhYSWhBoSgfECcMYWp0+tnaauHmzgk8uV7F8p6WO9BT9oCX7q94cZNPsvHUAZT+JdKyAQ3PH8cZLv4wvv/CXkIuVgIAkiBADXkcmgTiZN0SeuSezm6rRhrTX42kksmkE3R2s3rqMt7/9bdy88An6HXYaZ9VNTDCwHTbRibUQpDpo9GvoDDoIHSPR78G+CKg9eihLZzmExcMmbanz2/nacrwkv0m7FhWxCa4asErTFkqBa107ADfJjttSEuliAqlcTISQbI7qJJYH8B5ZoZ2FOEfkVHhgHug8V9XNPjD/Xg8YszuK1yygn+QAFah7GFCdoNmWZHIqnqJZMjqtHho1dhORRJSQDDIB3HovQCcfR7zMcePrmwwfEyKCt1J151xS2zLUtSSPa+07lCAngcTNV8WocRFXSsU4JspZZDNxTNBXNp1Ent1ozGckCc69xySQuVdxTnoVAO739DNuNroiKLSDPtrdAVrcH7oB6lSqYMExlTJuCfM0v6968EmgtxE6fGeOiqHO2oP7RLdDUg8BWt6TCfndUrXpzp1lB5qTeNFV5+z8wqK84/hYAjnswEmmM5JM9ZK+BG85JtwiVTwmuZeS306yXsBH0FNcTXCO+Sefj9dFyxJKqnIvpxwz5xS7iqemZ/S6BBJIHOU+yHlImef9Bw6iUJ7QmXmTMXmrMVSD4ppZWd/Cu2cu4eadtT1DRHZ+7S5s3b94b5RZ2wvuG6dGns0DuDwrKeU+7Gz1EFKEIcI1pmx9jNhq+6GzGXGezz6/GQdw/WOjOdN43Owf4+N1vwfsAjG8MkREhnQ3gMsOcQK4MXXg0ltd55mXUKbEpSvg+w5NnxdEX9dLfvqYcDzO9sV7yZk7/3ieN8yfSDZg118hP4mJfBmdZhXbGzfR61akdPTTALi7xuIzMjujQEr0Pvj3u1cuProXI+LqXnmN7v+QUO7np+v0d/PN4msDXS239IRYkkGM2EhSBh+3tLSk9erJtkYWCbSfMy/20sgEGfk91xvXNeMWApIerPXAku+CVRyLnpQnmOcG7WDonUv3h3DA/Y7nRgKlQgEZxUME0dqoVRjHtkQEWTpwCIcOHxHY7PeNaG1AqgtBoHXh5wgfJxIcu4O1hpwakYDopJaE3SMn8T1sRdhNGvbAtjr5qUCRTum1gjatbGxWyX6k2wYS5htOEIwEUXrAVuscq5rOwhRl8pNJsxVQzGdyyybRzHvBTmV6j5oErpfB9XUB5WMm6D+U+OVj+ektiZR/DdswbOV7UrE6GJkPDQbKo+gvKxubWt0AcPrOq9OU124yvvxbb3VD0J7XbYQA3jfzomaOlUhnUZqYQqFUlpdosZAHQvoU9ERULxcyKOXTiA8Yq5NQF0c+mx/G5tZUzA5TSvkmJa1M2xu+BmMA2ZpELMhIQLh05RrOXbyC7SrlrB3JRR3ZJp2rtWZMBwNlReIx2WOLW5wSXCQ3k/y1y71s7fnHjc6B6H4wvu/75/V7tP+9r5f4eze+rgU0xgcilrLxgX64a2ur+uQ6pnyxVDwYP6bTukYjhxsAGyUv+OvzxB6+J65ZzpFs2vzsPUkgSn7Qz6gUkzJbK5HIqK4kCzhXwzQcV3sugdzZ+QXMUEmDRC9Xi2M8qecSgOtiaS+pzDVDFRYB/06hx31vf2MWJtEOXJ0dLpYRkM11QEuWluUTUntMppEjuYGS3VRnEGBtz6VmppGMkpEauIdyDGt1/PiHb+P0j99DJkGZ+BjaYQ9tEoI1TyE7Cu57HrzlWP/Df/S/DsHi0fn/GMC9byD0+Bc/cyPwGMD9mbsl//+4IAG4dhLaG/5MFVZ76F511vv+eRTAdX/sGgr2HuhhI6XbyIdfdv/7ke/SZwBw3/qd7+Ht3/kuGOYwxCPgxM6ntHxijPGloMaBnvzKYrmKhQwokySne1/ccCi5THllCQnKh8wkV9Qv4QBcdamI/+TevEAZLz1sKa491gox9kkJZru+DAEsB+BKUo5dHA6IMM9cAzEJ3vLn/MoigMpCYv46f9lYHO3+AOvNNm5UGlhtddFi4S/S1ch3TynoVAhknf9tjvIYlOMkgEs5UnaxeZ9dzxR2HWaaAo7V5ztqBW6wy8bdVHbr9gdWrBKgQgCd8qZMVsQYNTbbKAExCWRfuBVbzwG8w6CJDP5BX4Hw1MIUXv2F1zG/tOjG1u6AkaVNJvvTlVV847tv4ifnLw8B3GjQGU0iveyaB1TuSRjl5WugGgsnX3r1NXzxpRexvLKCi+cvKJlhsYkyxfTKIDDKgvmVK1fUqbq1uYGf//mv4MTJk9ZlqCKtrVvB2GOqVg8DcKMJvw+G/dcomBv9nQ/UffHAyxHRI4sMfQK6DG7Hn9soyzYHKRctD5FeT9I/xkq2jre7t+/g0uXLOH/hAq5cuYzNjU2kM2ks7VvCF77wFJ566ikcOXoEc/PzKJZKzpfE2PMcBQtAE+Z94+SV5cPnNwpfgHsYSPTIG8uj/YEnsUQ7dKLjvFcy45MLjqWSGscU9omOL9rYerCE6WcBwLX5ee9HtMDlCwQEFFlM5CcZzPUG/Vyb8oSdnp5TMsbuw1w+jWIxr7X66ad38L3vfV9T7Oe/8rqIDu+99y6+/s1vYb07ifrgCPqJRSQSWfToKRXQS9G6A/uU9mFyHEnkvYcji9eWvMSRznLf1IozJqnkFF0nfp/7EZN0uU4inxng6eOL+PIrJ/DMU4et6ONkjIZ6AvJDG2Bj+S6ufHQWy9c/QbO6jV7YUdGWxVUml0SqzIPde9T0lUxlKZWrDjeTDfNzI9rVwY5PY3DTa7GHRoMFZfNXInOHWDQT106zxp5PGRnS35XjwsydkqIEuYf7iJK/tACtgESfWIZ/hWSChI4OPvzwQ9y6dRPtTtukv/68AO79gov7xCeV9Ts4/4OvI1uaRCpbQDKTRJzMoRjfH7sUO5KgazQbaDVb2jspzc5uBIIxPOX5likvli+UVDgia5uFjzxZ0uUCms06ugGLYFkVw4JOFZlUDQeXgP37uO/UUa/WsbbSwNpqC51uTD5yyXgWYRhDs0FpylDEg3w+hVIhrQ7cTI5J/QCdbgMdeqrJZygukKrV7KHT4r7YUVE/nU6gWMqgVM5gYiqL6bkcCqUskmmylMxmgPfVuvdIRLJOG5seLPAR+TQvIg/eEjRWsVESyhbD8J6rq7rTRatJyWTOG/7eGOHs/KA0WWmirL3Wd2n4M8HLknKByL6BrHFZGHigyuJMgrfcw9SJa+Ud8xPzBQJ5bzogmmC0k1M2z2XnP6trHqibhWvBF/M8gKvul6CHZjvEdjXA8moDK8tN3L3dxOZmFzv1EC15g/Vx6GARX3xuHsePlVAotIFYja3PCMIM+pSuDTsYqFjITpUYWgRvq8DaxgB3VlpYI3hLiV9KCLtYLJkcIJsBnjg+hS+/cRzPnDiEVqOLc2dDrSAfAAAgAElEQVRu4NKFu1hYnENyUMOBpUnJJ2ezvH8OnGPRRF5aqWHXIsfL/Lu7JmXNzw7BLnYZW7lRu5CIO9adE43JDcB13bcC7Vx3cy+B7e02rl6+i26X3YHstu+KcMf5OlnKIEev2wQ7sIxkwM5g7o3qBnfxJokw7G5n8ZBeterGZtwmTw0DIgUaGmw7PBl05U7gxcB5Aw75nszru4FrV6sCcbc3upKeFmGL/q+DAHl1zxNUJoIXR2KQwXxpP1577qv4xVf+MmZL+1kyFrCvzkXuD4UUkE9ZV269hVijh4QUE5IYxEO0mutYuX0F7/7wh7hz7TZ6HQKW9Kg2Ug8B3DZa6CTbaAzqaPZbKrQNO/98sXPYsWDve3g6E8B1Pq+Kl1xsKMl6dlaxOCzJdLdupCLDs4Ayv05ZMjVAIgsBuJliQp34hTz3GBat6bNKUpuT13OSfMwXjMzhCol9EovY6W6e0Qbguq4MJ7cqMJWfJJKwu7baQKcdyNs7EUtJ2rxZa6HZIOFBMwTNNgHcLrr5BNLTeaSzdCjm/kYVIvkKCMAVAMdMq8+Ow65kmcN2DyHVHnoGFjBu5vtgR+rEVB6lKXbW2vxTcdFJKiu+5n4iT13zAvQAqLdeEBjSCtFt9hB0B+qiDwLmcDGpNzRJbKKsfCyus5f3QeswTenUnjrEFLu4/cu6F23MPECjPVQS51R46KNUKmNufgGNZhPLd1cE5IrQmKAEfRklqu943zwSj+h57D0a3Tzy6gLczbOUIaS0M0FrdfzadXJNEqhh7MDX4hommMtuH+5L6joKula8TqWkoEAAeWtrWxKefI2cPD3nBTinUhnZEKysrCLoEWixPIPPub65gx+9/xGu37izZ/D7Y3ngRj8ihXuf47rsZRQfPjqAKyiGwKYrensoWJL6yrf76gSyxedi4ohvohXsLc6JgvFRgHY8l4vmVtF36HPDaA44/Jn1dto7HgNw7WemNEXyTS9gTGDkBd+B6603ol2QPs/y1+BzgWhM6OPs8TxO12iMMlvvKRJvsiraE0TK5yZRzObVgVvbWQb6DbOq8bvYQ3KovTxwd4GtY7d6L0A8OlYeLPI/i773+wFBXtbX/378Ppoi2HD0LKfWvyMlWa0rEiUM8LF7Z7IgnC8md2pSrMzZCY4K2Gu3LZ6SbHpxCLgqP6Uke7+vHIfxFe9ph1IrDiRkfqz4n5oUBE6TcQGBJC2xztPr9FAulrU3EuRRQ4HOklAgCQkbjL2Y5/Dyel2SNRuoN1o6V0mEpl0RFb14zT5l5L5AJRarr9hasfhtlHMa1d8+hh24zmNXPyR50M0RP0X8ic89inEkVV6Ux/YoRd2VbYcIhLQxoKUBz3WtV3qwkviYEemsViNQ2kQsk0Y8ndaZRP9gxa8OaKRakgiqLXbxWvczSTuMESWHz9oASS+Mq5wHOPdhC0Kt4UHv3eUh/j1wH2Esqf3fEWM4VzxwzPfBezBU7CO1t0cbm6rus1+33IsF3DFmyaSlSkfQjPEa3+PC0n7MLSwJzOV7p0JSt1lHP2hjqlzARDGLXIb6JyFibh4KkIwT0JbRgHYRIwM4+Vqp2picLuMMjhHHi7kgO3fPnDuP5Y0dBO7WmtWCjxOdEbcWntunvKKAJ5U7NQiff3o5a5/Xcx0Y8OrbU3afDKP1O1Jm8Gs1qjbgCezje+6uZ5NKB+dtXDLihw8fkmQ2iQGbmxtSo2Kcw7ngP7x8Mu+l3ye9FDrnggd1vRqHVyZhjYlrm3OL12sqP6a2xLlL1TiCt4pB0mblIIUv7qOMK1jBdSR7SimTmCDf2LAvla3y9DQmpiaRoRJHvmAe2AL9k+qSVVztyOFGEje5ZZ1jzu/Wag9egtmAXm/J0ajVcO790/izN3+IWzdvaf5kM7ZO5uYXsbR/PxYX53Ho4H4szC+gXDK/ZcYfJJnzubm+qLp149p1nHv/A6zevINM3DrlqR5GEJfKUbQL9LVBqZm5M/Af/5O//xjA3b0cHv/rP7MReAzg/md2w/5LudwhgPtZ3lBklo6+HZ+6jkc7nofdD8B9wOvek9T9RYC4nwHAffO3/xQ//LffUQBs8r8xYz4ywVZQbEAfi0WSOFNHg8lsKuiQp2x8COJKRgIsxJvMMt2HDMiVoa11HLg8QlKNPtHzTDcfMLtiLNnGkmHus1BFf1nWoxLISEKW8somw8ymhyFwy0DVBacEbfXe1BHqzk4n0czDnYl+mIhhq93F3WoN680OWroWJ/7hrlVydX3KJgN5Bitkg7suXHasUQrQOnBdKs2CjTponVeIakjWmmmguOsg8fmTajzmPec7aNXx5nxrhmnXsHPUEgfh4iq8GCtUcacLMPlLddzFB5jZN4NX/9LrWDiwz4K2Xe/RANxba+v4+ne+jx99dBHI5O/xwI3KuDysA5eBur/2ickpvPDSS/jSq6/qORk8Xb/2icBaJoIEKk+efBb79i2qQL69vY0bNz4VM54SOExI9M5+CgDXB6rRcYx+799b9HE+qfNArhUbkwLG2NUlEHG4QiJeOMpxE8ik2D1RVLfe6dOnUcjncWD/fkzPzaBAQCURV4fc+voGPrl6Fec//hgXLlzAzZs3laRRrpmJ54lnTwrI3re0hCK9Yagfrm4Ru+fez9J8ci3ppZQMkxfz8fosG97n85j7FSru92r+8ePEAX9fovfJz/URqeHROnA1LA8h8URljva65gcNrU/KfFGJiR0LHfRu3dnZVhfI6uoKdrZ3JEFI4ga7JdntxSSVHa2UJz50+AAmJ0rodEO89dZP8PWvf12JxN/4G/8jvvzlV/D7//73cf7SNVQTS1ipTaM3mEYsnjYQSqScARKGCBmrmtK27PahNipJMtoYreOfssyTU2Vkc/QqtdktAJeSqixECHwwjyYmcLFBB/lUB08ensIvv/EcDu5fRLFgXUDy73YSynyOG1ev4PKHH2Lj7i006tsCiijllc/TTzSp6+t0O2jRm0+AGLv64sgVzMvVA7i++Mj74d+PeYTbocFOXBWUtAeTsZtER91NPcQGPZ0VLKp0O+1hp1iv3Ua3bZ54PNsEJrD4nkijH4+jPSBQyi7XOM6d+xhXr1wR4M4uTnZ2yAM3mVIH7t/2Hrifw7qrrN/Fube+oaQzTWZ+Kq6CFoFkFndYWOEYqpjeC/WY6Zk5MfRZ8K5W6vq6ML8P5fKUihorK3dRr9ewuDiHyakJtJp1VGrbGAx6Sl45ZqnkNvYvBZid7aLfq6K23cTKchXVSoBkuohkOo9eEJcMcrXSEBhRKGRRKrE4SlnLhKS1iF20Wk00600HPgzQ6/bMF1JSsl10wwDFUg7Ts0WUJzKYmMmjUGZR0Xwsh56H/kxQZw3BJO7B3BNNmrbfZ4cCAds2AhW+zPeRnXXq9FFHAzs3uui0O6jXG2iyzZSSX9mcWO30L2fRn8AB92vO0+h65hpX9wY99YbSv06q1819m1PWpStJZMf6t5Y3XzxkEcl1C6iGZF21Wqe6Rsqms3uYShBTKpTIekHvw/x7Bd42uljdaOPTW3VcvraN9fUAlW0Wr8xjN56mzGAKJ09M45mny5ieJmGsIT9WgYg9A3Bj/baY5kGXHnQJVATehri9EmB9o42gEwq0zFKqjsB2nAX5HorlBL74pSP40s8fx+z8FDbW2vjo9C1sr1fA5oqJfIj9i1PI08M4S29Mk+7z0sPmTWWSZv5eqXBJWfkmCQrs3jEAV3oUJAgKZWGJj2NhBC/7MAiR421dlwaMh0ECm+t13L65hSBIgduNdcL0kcslkMtQ6cXFjHxqJ8nLAg4LOSwoUtI2JdleA9ckA00wIGHet4OEAdN7nX86FxzYbLGaAS+8lyykVast3L5Zx5WLNdz6lJLfDjyOd7WPF0jc0BA54lI/hYnsHH7u6Ev4xZf/azx5+DkksiXtXQl29w5ChKUUkrP0RO8iXN1CotoT8Gt+5x102pu4fvVDvPujH2F9ZROx0OYz4236UHd6LbRjbXRSHTQTLdSC+hBE8udi9LyLAinRczPapaui9pC0OQJ4TUrZCIAif/Ii+Cn/2wEyRQK4BDhTKOTtK+WTSRBhJ4XJTrKDwlR/9JVFPc4Fra2E5JAJGPnYSUQQzRP6RBPA5Z7QRb/ZQ6PKfZWxOUkXBBDjIhawE43xN4Ehdm9Xu030SilkZgrI5Dl+fVnA6M3wbfTN543f87W4XnvtAGhzAoZI9KnoQ6/bJEplUyzIldJI5E15RWCICIBWkNbZxucTgMtiNoFf84k0L1/7CDqBgOJBN4Z+J46wA3Q7IVpUI2ABlUoTgzianR4oi51ksTcZR73TQLNDqfUY4n3zMTQgzIgzsj1wBV+TqLfuMMbIPJ98Bw9lKqkaTbD14KEDKE+UTcqfQHQ6JQUadsCzoK9YRFLw7Mjk69HLsIjJCbNp4B9xzAmqssg7PTsrkhLtEggcML+MkgZG6jTs5KWo9chbkvOEuQkVgkRoytO/vaX4m2tGxFEWYrMZVCoNfP+HP8aFi5/sGbruBeDuyunH83nL1O4bdEcllH/t74w8cEmwtg4+299szdk+YHuKz12HL3gPycIfm8pn3FrxII6raNy7b+1R+hiS+iLysdG4XffBxdfjIK4eJ79kerQbAEX1LqNxO8KLO1ujOQGvPUre9MDmXvuN/zsDRZwcp5RVqM6VEuBAkh5jl1KxpLXXqKyj09hGPMYOTCORj+9re920XTKXTvnB7BwsB/NgTzTnvB9o7sfK75XRnDQ6nuPXMfqdzS0b+t1frVwQmZmR92ckWIiQZR2rJPuFrjvVLFHsWux7gieMkQjMMRdgzM33RKIEQRzGaZ4kYOdaVTEp74fAH9dJOtxXmFfw9RKU1O7Kfkj3tReK+CHQljGRwDHGACTVJDBRKilOZa3H8hW7RuY3JGqwE5QgJ/fOAwcP4tixY8qtCeZ6ZRSCswJa3PjYvjaSiVWc5xoDtH9HLHx8nWPYmenUtwyAM7IE15kHGLkvNijfLgCXwLgBkA7FdXL+BMisnpMpML5OD8dL/rr1umIiI/HRSx2Swye5lM9v6k5G+CPwVi6XROTUfWUe48674XonOdV7tLpOQym5OGlgzWHnd8vn5/3UvYqZigLzh3anhRTjoQwBuLwBybmCXl9EOio4pJKYmJqSbQBVYvYfOqguURJFGbyVcylkEwRyY1KaYFyZFBGKpFsbSyPyO69aEYOs9iI6H4HcWMriwpA+5tZVy9e/eXcZ739wFreXV0UYUe3MNXLsWnMCao0k5MfHA95+TrCWRxDed8jy9X33tu/G5b1T7crNFVuvrqt3SHjbvYqtE9waNvx8j8ZMfn8d7m0MJ0j6StALN4fJyUmtFZ6/jJ9YR6pWSQxvi3Al9R6nksWz0RpAAl2797TmPfe+rSRX8PkpwW1qPD3lHjwb+d6UH4rgxSYZ64Jm7i+yFUmGhrlqbY480W19SgWx30er1VEtZGV9Q//O5PIiXczMzWFxaR8WFha1XnPlAnKlvGIG3XPvd6suW1OhG3nkjkgZPC+Zy3z66af417/xL3Hugw/NoqfLWgBJKmbRRnWlZJpAdErEEJ4JM9MzOHBgv8DxY8eOI5/NYnNjHcu3b2N7fVNzwFt1dJkvhYHWFlUBOC4ezLd8LsSv/9N/GLnhfh9+cKHgsYTyfcOkx7/4TzACjwHc/wSD/vglgc8M4N4D3rp0aWzm+gBZx3J0D/6pANyxxO6n8cPdE8D1b8Iu+Hu/9Sf4/m9/W8VyfhoI6mWILY0UUEr2pfN5E/NfvQ+iJVoS7+THVMYTeBtKsrFDqRh1VrlPBuGu8GRJvLEmdVURFr8KOExWBeC6btwh+9jkLVT+FBudvkCuo9cV8cU25OPlhWXgrfnisQBhVnS8bsm9xIBaJ8BOq40m5cAkF+2AL3XGMglLIjmIIU1ZMxbyeOAPBgJyKR2o7hu9F9+15gFc6zK2pNt1NLuOHMko67cO3Hb+eZ706wMfC7at38SDijZiUYafm4C6XvPc42PYgUBweXJuAq989RUsHtpvdWP3MQSAMcCd9Q1847vfx9tnz6OfYsGf99yFsJEk3eJQn8xZMB0Fmq1A6QtIMRTLZTxz8iS+9KUvyQOD17a5uY4PPzyDd975kYK3gwcP4ZVXXsEzzzwj4JYghKYXGbGe3rwHC9qPRzSRjwJ60SQ5+nNLRCPUDJ+8uODW/94//+7HWnfi6F5YUqw5p2KyyeeQvTc7M4Mrly7jX/zGv8DNmzfUXXvi2RN46umnxfgjy4+PVaBdqeL27du4ePECzp07K5CIUrksfNHj5C//lb+CF196EcViWQmd90T2X3nfGewJ+KK/FeUd+TjfmsZbRtasOuuNSOFSiuF8MBDsIadFdAKNjeNnOWf2Kmo/7O+GBRqfwHlFSqMO68+Vwt2z5+1+M4+Kqe2672MXOSw0jV59uEYNLLBXY+BOGan19XUVMW7fvonl5buoVSvqAmViSuIG17vAylxe+w2LH8VSUUVPrptmK8Cbb76Nt996C6ur6/jVX/1V/PIvfw3/8l/9v/h0eQc7sUPYak0iDIvAgN1WTGi5S5ApbXuTxtExiZmga18ZxKwA0+kp8ZtfnFfR0h6rR7s+Iz6PFcBb9NSjL16HHcNdpNDAkfkMDi9N4wvHDuLYUTKrp9QV5Yswl8+dw6Uzp1GvbCEMCJSxSzONXNbWAEj9cZ62QcRjh4kpi6sET2zd8UwysMu8ww24JfDKdcROHHbhsjjIJJW/b5AxPhgglyEY58qjKnJzb2fzYU/3goUJFk6k0sC7SXLSgLYB9P6sqrh75fJVMZvJOFchh8+Rzqp7kPeEkoduYT1sWj/y7ysbd3H2rW/ofWluxmkD0EG9YTJlSubFRu9rzvHaDh46qgSXx+3m5o4A88XFfSgWyirytNoNjevEJL1zk2g069jYWBV7ulwuqhMlm6lidq6BUqGKbptdKk3sbBFQiyOeou9tDJVKC9ubTQQdyu1ZEk/Zz1yWXRkEH3KKCWr1JmrVhkAFsruo7JqhzQHlT1PWAV6ezGFyOofiRAoFghipESBmZ7jba929J6Nf2AgRmpByZm30gjaCgPeUEqgd9Ogz6brrrHBBwIzAaENdw+zyNAnOScn7k8luHmNxk9hSrBORlnNnhUmJShx1V7cRb65n0QtsZcFOxDedmO7cNLa49mKC0HwO53/pAVwCSuwo2d6mpF4CC4vz6m7mc3Ku0iOXJPh2e4DVtSYuXlrD+UtbWF7lWqAXltk0pDMDzM1n8PRTs3jqyUnMztD7mve+g3BASVIWR1mM4RiG6oxqt+OoVmNYXe/iznILG5tdBLxnybjWEsHbVILxDWO5Hub3lfDlr53AyS8eFjB793Ydn1xcQ58Fs14dC9MpzM/aPGOxxDqprQhn3lb0wGV3hZcYpHcmfcEpad0VkCavUAK4Th6ZXxncqRNX8bIfWxcjSQXGdYJxrLrA6nIFd++wOyGLft8KxojTc5zFF5IZDSRi/KiJxY7fHqUQk5gspVAkiJhhxz+l7umDy73GSCYJeparq+beDjgLnRzIEvFM8/OE67HZ7GBzvY1rV+u4cqmGylZfHTRJggoEcDM5qb6YjyRj4wSy8SIOTh/Ba899Ba9/8auYmFlCKj+JZJhQsarLLpbFsuZauLKJ/lYDiRjBeg5MF63GGs69/xY+ePcnqO80kQAl5hOSOQ/ZWdrvIEh2EWZCtBJt7LR3JG/MwjenrnICd9RKZWYMKBi+70jcaAQfv4drMUUUf4z8qD495gvkZ6SBJDtwC3H531JavVBIIptLCbzN5BjvpFQkFmDD+NH7w3p5vQG7KJhTJNRJ6xVxepSulF8f55etUwKf3VpXUsn06eZ6IIeJHdOM3VXQdPs/5Z+rQQuDyQyysyWkswRraVvAo4l7k/OHJymIUg5BH4MgxIBt7J0uEuEAmXhCRetiPiX1gTzloYtpJEo8oq07kecy3xhfT+e3PFjEkLXOXXm5O8CYhzWLlwRWO32EnQH6behrQGnobuBAsxR6PNODPjp8TwTVwh5q7ab8aePywaS8u5OXdDKSJPnyg+Plu+I8UOWlFvnvdreLVoeknBKeeOIosvmszu10Nq37v765gUq1pnXLIjDXv85lSSUmBT5MscsumRDBh+NJYtLU9KwkkXmu0+OQ9hO+C9ATa6K+lixUG0CUlFIHJTsZR/Pv6Q05P7cgOwEqazAOm56ZUbGY3UErqxv4w2/+Kc58+PGeZ/Y4gDuCzy3Ctv9Fo8+HFG0jQfjf/Tt/C6dOvW/56lCNyYUYDyAgjhf7d4Gr7h76LuroXuXzzAfnASMychTgjL7G+Jr3c0NgifV0Kv9l3MI9nnu+0+GyOF5+pWPxuwN1fadaFIyM5nTR3MxAkaTtL5pXSRG0OIdoj5HKFFDIZTEIWmjsrCNo19TN6cnXJgj/sPt17+/HgZdHCfY8oDQ+tuNjGn3O8bEYB3v1nLsA23Ew13xsCV5w/frr92vI5l9M5wnz8k5AQt+sYlACL9yTCPyUyiVTo3D7uQFRJqlrQJLZfSjWlk/qSMbYx6/KU1VzsnElKOXnlp2VXdkJ8NfFPO07mDMxdmIlyuYMY0FJEFMefgDUm01sbm8LMKJ6FsnU8wvzivO8jLjPM1XTGlpyuNihFyoe8MQEnb2OV+7nm801Iwv48fKkYw9m8+feZ9T2K5JvjIbB92YEBQPyGHcqvmEtK8n3QWIL/UwNRCVAXa010Gj10KIcPvd0EQZ1KgswF/mt3RTQyr2uXJ6QKhr9n81SxbuB+vdjI6h72qVNgCPWUH2Pr1mroVqrCXTVGFD5SKBdWucwuxotn0sglckilaTNQV73OZ6MyYu8Um8gky1ggR61lKRt1lDIpDFTzqKUZZ4Xot/rSsVCJCy3HjX/RdjcTQ6JrpNEOqcOexKXqcDDMV3d2MJPTp3F9Vt30GwTON/tJzsO4A7jSKfCoP5ukeyMeGAlO1Pa8SAd577iKynHGMA9slpxcV+kxjm+V/r9a3fcaCQK38UZXe/+tax2YPOOhAoSnmzOWY1rKH/dbg+lrP35bF22JNG0hvLnrAHw2vgelNskk+h07DX4bz8GfO8ZB+SmUxl5DstKRSCukRqZQxpo7WqjkvP2qgzuqyOzkZxJz/qV9TV1z3MGE1Tlfs0zuDBVEMF4enYGC4sLmFtYwBy/zs+ZqkeaeSLzNPPf1dgz9nK58Hvvvovf++3fwebKGnokDNGiQbmBNSHxzOGc98qT/ozhe96/fz9e//LrOHb0KEj2rm5vSVlPRD/Zu7SVW3LQS6Wi6ih+bkTlqgngjk60h1sp2JzYfbZwbj72wH2U0/TxY/8iR+Bh5eG/yNd6/FyPR2A4Ap8JwB2bnYYPRPmwuwd0N8vR/e6nBnBd0udf6s/rifsQMIMH63d+61v43m992w69OAW+rDuTcsBiTUk6h1KwCQEA6tCVXIWR4gWE8lB2tm88BMmkZnEhkLcqzNydweCgjw6LSTzQyQ7rBejTm8qx54Z8JBfkiPHo+yhUqGAnmRWL7PX6SiQotSN2l3sCSelZzU0FeI9fDXEsFr74KU86FgOty4XXTQPIfsIzZg3wEIDLYh4LDKDvLr217Ps0QVIxzFgsItARgpABx4ofNmb8aiAnr5EBOcmVBAaMSTgUG7XClxlwWOec5EB2g+725v3futfxcn2OkaeAlgEXAdxUDBPTRbz21deweGjJOqI1r92QufG+u7mJb373Tfzw9Dn06FNCxHuPj71AUQ+gjooGIwllJgxPP3MCz5w8ocSZkkdk8bHziZI2b7/9Nj48c1aFoOeeew6vvf46njh+TEFQFJi937VEk669QNoH/cw/Z/Q9jXfjjnd9+nkULRj4JCcK+LL4Pzs9jXq1hm9+4w/xrW99C9c++UTM5cNHjuDFF1/U55GjR+UZRJIEgz0mWxvr67j2yTV15VKulcDuf/vX/hr++n/318VY/+STa1ha2idmoGSZnc+eCqLqsiRQS58+StRScpEySibvKeHuXYWfSIDo2K2Pcmw8KiD7KI8ff6wKPA/d10ZXf+/fP8o7u7eDamwlWlFheGb4LnjbPwwsYidPG2vrazj1/imsrSyLrdwjOxh91zFNwD0mqR9KSeXyRcxMz6oQvbW1qSRmcpqFyjjefPMtXL54CZNT0/ibf/N/xrPPPo3f/Ne/iQ8vLKMSO4r2YA6DQVodRrzHDP4ld+y6wbz0nhU4TIZb0mSSmTIpyBSBGcoQUrqL8gKSmTSiCtUPCBg06y3z6kUPnXYFhQwJLm0kew3MTKRxYGkCR4/O44kn9uPw4X0oZrO4fvkiLp75AO16BblsyuSa1dloDG1jotMPzYrT+trvq+BTLJSQy1LC0nx1TNrTzhlJKZFs4jwzWTDmtRHE5TTn8ygxS7JwR6a+ARPsiOSHOg5YLOqH6PJMso3bGLSuM44elTXKBq+v4dNPb6hjnn5eSt65WyfYcZD83AHcrdVb+PG3/62SRhYMuJeo8zYIzH8ol0Uum9N18Vq5Xo4+cQypNDu3Ymi3AudvlhZrmjLe3G8I1FIOjzgDwdu7d+9gfp5dCkWkSQCa6GBmpo5MaksAbqfJDmYCxUkEIVUT2tjeamJ7uwkMOG/Mh5H3tJiPo5inBFYGzXYfm5s1bG/X5TtLT6vpchpT5RQKBGUKKRQn05iYSqM0mUK+yGI75bKs4GLHmmNaq9Dlfu5kPilfxe7qoNtCt+u7bjsI2X3bpW+YFb88WENgkAx1FpeKBY7BtKTLOZbqUBJr3cgUPDV9IUWFEeeDq+sRwGGFNrvOkRqGEnkyvtkR0TN5NW4aw84gJ51HAFdFT3XCmg8nQSLO5Z2dCiqVJkqlCczPT4M6J5RH5/zn07H7eacaw8XLOzj1wQ3cuNVEu5vRmqYcaCoV4vChHE6cmMOxI5OYmuB6biEOFuGscxj5HDsAACAASURBVI5xEItULP71wjhaLc4PYHWtizt3W9jaNolUAu3ZTBpZFkzki03ZvhDZXAJPnTiAl18/gaVD06hWG7h1Ywvbqx2gF0OtsoYjBycxPcnuDO7jTmaY6iiSQrPiC+MOvncCtiyMmDQ47xuLvaYeQBCX0mtSAuAAMFZxhdMRsc0Bui42lMeZgLk+bt1cxdZGGxjkVR6kf14/1kU6EzM7DucbR+UXgncE8eqVtoDz/UsFzM1k5L2aySbUgSsfXCdVmKARcNJedDz28Puuj5N84dEXy02loYtaJcDd2y1cvlTF7ZtNDHoWg8do4UFylgpjdr84lyh3PJWbwdF9x/HcF17AoYNPYW7mIKayk0gncwjYTVhmgRHoVWroSV6dxdUsBr0Oqquf4vLH7+Hq+Y+wensVnXqAxIA5AZV3egj6HYSJHsJsiHashZ1WBZ1+xzx/lSvYWlTm4hRhzG9x9OEL8sMYUcxNWy8CI101XJYeLELLC9PFwynZ9SKVBbJ5A3Cz+QTy2jN4XvFeJJGSzC6lrE2smEVWxdKMhblekRQISy9b7n8cT6qgCEDyPtIEVrmmWFiuEPGkT2dfHfAsZFJ0wbyrqX5guQ0ByVqvDUxmkVsoI5Fmx23P8imuaX0yOI8hHsQQb4dItHtI9LpI9kNkEnGpCmVTPKMSyPA95hPITWSRmaQ/tAHlfC6Oi7qgXKeVislS0HCf3Kt4tktuOaExCDs9yWL32wOE/OQYDJwMN/eIbkxdUfV2iGZvgHoQokZVB5KUuD6dRKG6Cp1qEuNK3nISpkjQFYnKyYv6ArGAIJC000ZWlimLyBfzmjecu41WU+QjgsksFPOsVx7KfCthXZI8l5gzELggcMB4iAXb2bkFdZUxb1hdWRFhyXdB8XvOR+YQLGirA7BW1bXzb+cXFlCamES1SrLShs4Vgrh63WQCC/sWZV3C/Z9z8MqVa/j9f/9NnD7z5wNwo2RvWxEPAwRHhYhxAPfhDEv3Ci6vi67LKNDB+TLqUB6RTT4rgOsJyVHgcByUiP47+r26rwYGEnLdUWHCAFwj4NwPwPXn/RAo8xYrjrjmc7JoHubPWT6n794meMtcNJMvIl+cRC6TRqOygcrmKga9tpHKFTs7ueoI2WbP/MWd99F80oNCPod9UOYRHUP/OH8mRO+Z/36vx4//LPpYHzt5Yk30sdExpUqUVKbIcokAil5OlbMy6DCeSClX2H9wv/ZuEh8MvCiJqKFzwYG0XHt8Tn4liGvjZ/Nbtg/u0xMP+Xvu17KcoBJPkkSdwpCYyBlCVQjZn8AsJYoivZq3rGosBO4GofYUyqRLDlpdf3EBL6urq1JCYmzHPJ1KX4cPHxa4STDS7hnrQwTrCOabjDxfQfUATwgTEdrJ8zsi+6gGYh3IBNA4XkYGHHnR+rnqATg/rwz8HH0ovpHXKcFBuy9+rBjLcu9sUuq/6WxjRHQjmGvdubwe5jWMcfjYaq2u+9CjpH+KZLQiioUC8tmMVMJ8hzvHkYQZ7qX8ZCzmQXc+xvvnDueGZNnjGm8Bb/IyTepspdIBST68Z1Q82Nja1ljPkYDTo1w2UCpkUMwk1X1Ltadety31J6nr8WJElmLMmNjVhODHYhhLuT1B530ioXE4ffZjXLp6A1Uq7JGY5Txr/drkVw+0WUziiYBWA1Ad0J1tfl2y5hglH/j7q3iGdU4ptTFeZlxr+eq9a3IcnBvFjPbYkd+uf97d+4FRYXzcxWvgWhnmL041zucqvC7Of75Xv6aoiORzHL4fT2LltZNwzpg8mysaubrT0Vrie+L3JAfw35PlKZGsubRpLSIiR6mIfCGvn3U7JMjWTfFF78tUijxRgN+RQMr4gnYI6xtbWF5ZtS5zyZxITsXyBNq2OM9aEtoYV3Auzc7O6FxnYwSJASRpEPjlzbx79y5+8OabOPPe+0AnQD6bQ58qKswtgh7YPcu6rFkzmBy3EW3Nt/fEiRN49tmTmJyYwCAI0Go0nN0O1xlzEwPsOe58XY6ht7jhz/3a/vVf/weRlf0YwH3Qmfj4dz+bI/AYwP3ZvC//xV/VAwHcPWalYFv38/tN2r262KIJltU07g8A+0HfO50b/XSYAD4479t9D/fqWBy7y9/9N9/Gd377T8yTTV2r7HplF59Jqoj95qRwBFrKh4kAJttYBxZcCdw1Xw35tTmZZZMJNiBVPyOA6woeBFk7lLFEzwjkcrIwXFLfK4IyPq6SKSZ3ofPQdePJQIAMbRbfhyQlj67RK4XqYiz8eqDSF4hiJp/IQzpksaZnz8seGleCMqBLoAclWVikSmo86MnrkzqCyfIO5jhggJREEOkd5rqCCXILvDUwVuAJ4TMCDQSO6YHrwHnPjJXkqE0ZJGKhk352Hc+us8o1QFuQ6ZIHBZkOdLDuSgJLBjInkgNMzpTwxi+9gYVD+0y6xGrNo2BqAKxsbeMPv/smfvDBh+hRCvARAFwfQI6CSx+ImqTSMydOYGlpP1ZW11SMeeKJI5ibm9P4Egg5f/4i3nrrLVy6dEms+l/5b34Fzz73nAKiaFI8vkn54NoH4j8rAK41hlkXLkGvne1tXP/kmsDYd997F1c/+UTBPz2An3/+eXUfnzx5ErNzsybrTRA26KFWreLmrVs4f+G8/HDfeOOruHLpE/yzf/Z/ai0+9/xzeOmll+SFys4xFp+sIcPYoSq4aZ2apLNYsmRGunUSTSqG4/yQk2B8C3oUQNYnrZ/1sPmZB3B39VWQsdwWQEs5VhZ9KTHEpJv3/f2f/ETSrmKHyqsvJm9DSvuRFFOamMDi0gHMzy+iUCiqwHDh4gUl7hOTs1hd3cA3v/lHaDYb+MrX3sBf/ZVfkeztH3zzj/CT08u4VZlCEJtUp5i89LSZWfLDtSxFA8fK1YlEBYFkSkAQgVoWaykdbNLDlAilpFBazG8WcEWW4ff9BNp1SqwSxGsgbNexb2EOd27fxMxEAVlqyw+aSMTayKZCLMwUcWBpFplUiGRYRykdQ4YMXe5Zg775rPboq0sZI8p7kdxDMDU09nkspnVUzBf0d9IsoCwoCzxWzRh24XLNMQFsttourbX9Vgm46zr3XqTcjyUrRVk9+mqFlFAzUCmRZlddWu9bxXJKaGrTBFbXV9FutsRop9z77TsruHFnDbVm+3MHcNfuXMef/sFv6LaSecxr1P2KwQBcyirH4wJm6ec3NTWNQqmssVhb20SlUpU0FIssBAm5v/A9z8/PYWZ2WsBjtbqjJH9SHbn09+xjZqqHcmkHMayh16m4OZZB2Iuj3Ylhda2C1ZUqWlSiTRQQ9mMClgd9JsuUnE0hlsiiUguwvLyNRr0pb7R8JomZyQQWZtOYEmibxuRMFuWpFHKFmAAbkQ/iSfOsdBJ+vkBobG4HPAooNfCWcsmUyO4G7L6lP1hXHXWSS1bhoSO55FaTxcgkJibKev9cd/JxHsoIUgrL1lGP4L7k+wy85dwZkns4wI4X4wu3/Csr9pgstwBcduHqZywKmbSjKV2YpomKB+wuFeveAFwCzwQxKR3MggQ7PoOeMebtsXGwkf/mnQCnPlzHRx8vY6dC8oED0ZNdHDiQx/PPzeCJI3lMlGPIJALEB+yuYOHBXkddhX129ZIUEJNs8spKG3eX26jWzMcpnRqo85QSYTxTEnF2tIVIpQaYnCrgxVdO4KlnjyCVSWB9bQvLt7eBII1us4tB0MChg9PymVVx1K9QFkSTJnVO0EaKACo0kSTiwFt537I7kp2S7PYhScliHHbeslBIMgPnCTv0JH/n4lGuf5H19G+CsT1cvnQT3RYLdXkEvYFIDOzAJRjLPYadNv2Q/sx9tOr0R+6g1TCP3COHClhazKNQ4B5BiVWSbug1R69u7pkOwHWKB+NnXbSI7s/fKIDbJYBb7WBrM8DNGwRxd1CvmCcty7+MNbMcL3WDmwxjMpZENpFFMV3GVHEWsxNLmC8fwMljz+H40ZMoTM0hkWcHfE/+vJR5ZszL5+w26uhWVtCuLOPTyxfxwY/fx9rtdcRDixlYQ+yhhzDWRZAM0Ev2sF3fQjveHqqNeMDOx4GSyJR0ocWiHizy57mAGyeVLJ86xsO+00ed9Oxu5f4fIiQBKcM92Tpwc3nKBbKoSBCXEvtppB2YLr8055eeiNNPmbLJdhbyrOXPCOASxKekMbtTuZezEG61fyfdTQWHQQzNGr2g+dOEyC/1RhsdSh4TwI3FDbzle4xBHrix6SzyC2XEkgPEBTLwdzHEmChxnvO5CN42A6Q6IXJxIE9J7kzG5Mgp4ZeJIZGB/H4pFZ0op5Gg9zcpX9rrBggkWUwChzfyM0UCS3G4Duyrxp3JlvPJ7RO47XLi0FcwJZA+HsbQbgSo1rtodgdo0cecHf3sBg86aFKGnnLQHnxw8AtJgfwZO/G6fZNX9nsev/cdOxybRquLmZlZqYkQwG22mtja2RKQIBKCiv+uc5pdMxJ3SmJyckp5AwvBleqOVDDY6UOJRQK4LB6TsLW2tibAhx1I3N8J0HBOEfxlQXV9Yx0bm5sqLB87/iSW9h9Ao0W55FvY2NxSXkaSmIHFk5hdmBP4o/mLGK5e9QDuR3uGrtEO3N3dt3Z23AvgutjsPoFwtGLw937tbw87cHchFw9Rv4kCSdH8zOdMQ8DfAf8eyPtMAK4jbN+zt0VAivGcMPpvjlE44Hy2rj51g/MMcgCuZzt739Ho60Svf5wU4vOLaB5ojzeFDpPdZJe6yW6ms3lZSeQyKVS2VlHdXMMg7Jjsp7q4qDDBc8463Px72J2XWLy9V27qY4F78pg9Oqf3AmD9uWBhrikUjD/Ov+5ef6/H20UP6wV7gbh8CNcSgTz+jQemonu35FftENVjao26JIlJ9iSASyIFO2WpGmSqYQOtRT6XdcEOFFd6qXV/H73kbxTAZZcvYwCOOf/WJHk9sOyEtqlYxu75IYBrXuMGdDFWo+oIc96sgMqYPNuNNEAf7I3NdeUKNm4GtrI2wboE94CpCXpgpnX/lRcwZtO+xFzKEfUsIt3FqYiuO6v42IePGaOAHn/OM9yI+gbW+Xk2XC/utUbr00BF70HqmwGoAGJqTwSXOq7j2XUHcjwd2ZQxFO8XLQIaLcbCTQG+3D95bVQ8mJ9fkE3U6uqawNvo9fuObC+7a7YiJERplkrdQCoYAnBTOh+mZqYUA1NBZHJiEqvr69qX52dnkE8nUMqlpcITj7MWF7Ec4RlKIpSaI5xMvDtnooD3cF2o1sf6mnXJUmXj2rVbuPrpLexUW+gEpq6nOLdnigyKPRzgauvVPvW9Beb2MWzkccon7s76fCC6P/BvRcZ3Xcrj99xfb3TNRueN3zcYk3uyin9O39lpf3svUdDHYv78JYnfg+x8G1xvfs2N9qzdZMNo97u8tZ0Szfi+6q8pncxImps5AS0SuI4KhbxAXdacpHRIZSRZExlRm88V7U6Nx1MC1q02a8TrtbV1bG5ti3RAVT6tPylzuOKq1F6M4KC9Qt7dtGfJSGHB++hy36JseXVrE7lEAnPTc5pPtNNh/MD5Yq0NrDMPtJfxg3tINpOVMuDS0pIRnpgLRkBbvgfuc3w/bMQgMB7tvuUY+b3uH/3jv/9IHbi7S/ijytu+fQce42j3nLiPf/AfYwQeT7z/GKP8+DXuGYFdAO4DZ6EvFLpz+wFjacGxPeBeYMP/4cMBXP/Ie/HZ0ZP7QPyRb+0eQK5/jjd/5zv47m//iUnxKUCNW5HIe+I6MNJ8ZglxEgyKqQOD71iAJT3QWDyTJLAHbc2bjXJj7GDl8cj6NxvDWHhj3xILBN0BvzM/sy5ll9nxJOk0C8SsO3VU7DNPGQM0lfdT6M1J+OjaXUeAFfZItDc2r0mxjfrnWDySfxzZUfTmCPtIs/OYwKnzk+V191lcZVFQkkAjiNdY7+xCHujvKaecIYgbGyhAYLcaARoP3sqHy708AxiOd1dduDZv1B3igkYT9iRwHg69TFnw5HsbenBEuh2GJAGp2Pl7wMFhkYbXMcDETBFf/a++ahLKLBI7z2F+1V8MBljdruAb330Tb546jSD+aACuTy4sWBnNZr43MjyfOXESx44fx+3bd7C8vILyRBFfePJJHD36hBIwFqspMXvq1CmcPXsWzzx7Eq+99poKMtEAaHzu/ywCuENNcFlEW+cHZY0511iwWl1ZlUzy+++fwkcfnRPLkQWpLzz5Bbz08kt44cUX5LtBNiUDTxWdO23Jw7DAdP7sBfzz/+uf49xHZzXWiwuLOHHiabz88ss4+dxz6h5gEuXtpBWIMlERk5hFW5iHJn1FOb99fuK67x8mF/YYwHVpkwMXOa4EiOr1KppNJrsG8nDPJCh4984dzenNtTV12spPk0lVOm3dILNzmJ+fF9Ehl80rEeJefOv2TZw996E6QfbtO4izZz/G7/7u7ylh+R/+p/8er/78q6xH4D/88Q9x+uMqbmznEKKIVqNlrGb6yqqiS09AJtnez9G8+Jh0c16yO5DzoBE0tS8b29tkH8laJ0kmThaxQJsUq/ny7iN5pVHZxvxUCdtbG2h0Gjiwfx+2N9cxNUk2boBeqwaE7GjoYaocx3PHZ3D8QBmDoI3KdgX9IEC5XBBoW6/VVcRlp5KkFFkgdhLIKsakkuqU4BgaAcGSal4xu/FY1GYhsN2yTkECZkwC1Xmbzpi8mhQkUirm86u8r+TpZEU7vi5BY643ruNCqWigsvOBZzGDTHZ2b/CD5JMrn1zHO+9+iDvLa5+7B+768qf4wR/9KyWKnC/cGwh08atnWTOZ3NnZ0bo+cuQIEqmsijcmM1mVRD33ZM5iFtMIhjLZzuUoJxsK5GVRiUk4SSLxWBtTE11MTtaRjG+iH9QRG7Bgk0K73UO11sXqah2rKxU0mjEkUyWE/YQk61h8yecyih2s+7aJnZ2axn1yIoeZyRwWZxPyZZ2ezmBiKoPydBq5YgypDLvIFFFgMCDo50hmQ88rkyk3trTr5AjY8d5QQYogLgsGdn/N05JjpU+ukT6lnUvmGzVB2SsCcNbBZx5wBI2tEGPArRVRo1J4VtDwktxGFpBMsvXL6do8kYY+lQJx1VlixS4jVlhBQuJ/Kmo4sJeyvYyVnNyzGk0l9cXOCnYM0vuW7PY4trbaOH+hgtNnN3D7bg2dwCSJ8/k4lvbn8eSxSRw8lEG5HCKTDJDgIu5TKpbPZf649PiUf3QnhmoNuLPcxsoK/c0CXVcmzbgPksX23Q2MLUzeOsSRo/vxcy8/g9mFadTrTayvbaPd6AlYbFdryGeTmJspDO+pc3kY+lQLhBVwaoXfXZ23vnuaHbiUspUHrskcD6hcoIq7gbfWCRgpxA0Lcuz46aNeaeLK5VsIe9wTspIs1vmaHqirlnsDVQaCDlCvdvRJUgwJD/THPXo4j4MHCiiWWBxOSMKXnuEsHNErjNLQJhVjhdY9C/Nj3RhDAJd7VidAvdpCZaeLldUAly/uYH2li/iA6gG0BOGYUmraFcDYpQLGeiQzZpBJ5JBJlDBb2I+vvPgL+OIzr2CWksqlMsJYH8jGkCxmtL8N2n10dyrot7bRa6zj+sWP8f47P8Gda3fQb1MhgoB0St0PwaAD/jdIhag0t9FItNBXXGrz1xf3fOFTEt+u2O/BIp2LDghh1yr3aQ8oqITm5NEFIqjzt4eQw5lNIJHhngAU8gkUCeBmKaVLWeGUAFzKWct3jYAL93d6AJP4IRKbKZIkYyl1m3Za1EKOSUavSwKR81vlWmTxjnOPp2TQCnWepJKUxANqtZb8WmWPKADXQGYWhZv0Cp8tIr9YRixBafOu9plmq6s4MJdOIYs4Mr0+sr0BMuz6pGRyjp5rGeVUqTQ7TAjgErQeIJ6LIZaPI56xDmd1ybuOXxbiOYbWoGJKQ6oz6/y2ecfvafNCYq7JEsWQCBNI9lOIhym6Fsjnt13voNkO0egM0OrF0JZ3shFvmz3KQ3ec2oWX8Y0ZUE5QhWpL8o+0yDAKOnEf5TyjggXjmKUDS7pOgre1enUI4vuuL53/zqua62lykkDtnPx22X1L0hSJZezyo4QyCS30gyRB0rp+SgIcBOj2+8of+HPmFs12C8VSGYcOH1FH2Nb2NtboY9fvoySf3SnzDywU5DPO/JEf3IvOfXQB3/zmn+D8hct7pt8/+tE7kSh6/CH3A3D3qhqM7qF/lv/l7/6qAFwrMuwuXIwDg9FXHgcHxq8q2oGreTOaQA/tEB7JN+32iNUlupwlmhP6n/tr8hLK3MclP+n8OnVq+pxEhA47E6PvM/rv6L7jO+T8e9n9d9btzzOGhETNN4GD9DosIx7ro1ndRpfxKv02FXMY8Yf5EOsbHrjy578HHFVDcGTocZDNv+97ZsQeAO74Y6IduHudI9Hn9uM6ftZEx91jUfcDjaTWxLzRdcb6tczXHs4VL7cbj6NSq6rbLZfPoSXVm7bWG3Maxua+s1bSuY4k4Ls4+QDGZP5e7XqvjOedvDKvxwO4HPdhLOZyWdaHqASQy2SVDjDua9Qp1UyLloEUdyamphXnMa4nKZQxA4HkrZ3toWysfMWZQ9Dn24FEpXIe8zOTOLC0pH2FZFzNAUeG1Xwb+qQ6HHcoc26xmgj7TnVFagQuB/FdjPa+R167fjx8nKnncAQnPz8s7WRHsCk/8BxifiebFKdCxDjHOkAJmrcktewJcTyTTSWPeWtPpEbJLLeaQ89bEkF9xyXnC5URSOa0jn3aRRiw7jv4eT8ttqWvuYudpbIA5Ip55SscY55FVDpg3lTI53Do4H5MlwtIUbmOsYkj9knBRl0N1mhBgq35DtuY88MTGqJArgBB1g81/wa4fWcVV6/dwtZOHa02z0tnCxRnndLH4rs7ZjXvRYz03aI28hwP/zWabw3tbNy64fX4x3qJXf6d3z92r0lna+T2zN2vYbZc/mwcgtTeAkmWOdaFHq2D+Xni1y3jnvE9dLym5vcEv8/sej6dC1EP7NF+bI83NQ+e3ZzXUQ9er0jEXIyEAOsbMJK0KQua5Y+ex9lMcH15gqsBzRbLb28b4UvX7taAV8rydU/VXnRmmGWFyI1pEnQnNYdq25soZDOYKk/qevl3VBAJ6ZntIhhqLXLfIJmXY8ta2vzcvPYAznsqVHrp92iXrZEfyrpffp8arVmr4/2TsQ5c+/29VX/bB8ZPhOGz4TGAe7+xefzzz3sEHgO4n/cIP37+PUdgCOCOzcDhP/VN9JcOyI3++J69NuJsYzW7PT5cgW+EH+59hyIA4/ABEe+cB8b8nyEhGD5n5Brf+f3v43v/5ttodwLzAnAHtYAneeFSao/ApfNyJUgpwNYAylSMEid8rLEShwe/kSEt4RxQaowSxWSrUz555JvLgjtLOARvBeBSHozfs7AoMJc1BydTmoirWEdJL5PNY7ewiSyL5S6wdnSzfGeOwb+jggYf4rsx4pQ46feQG4QopuMoug5Fghpb9S7qnb48oZCkX5Ox7k0SzbiVcvFh8bzXQ6rfRw4D5ChdqwCFnREEww00I9DsUTUG0F11I1MujkVfY/vJF1dq0SFig1Bec2SVuRDSJYp26PtbPkpyR8GAl6OLhSZBMzVfxhu/9BXsO3pQhWIP4HoWH/+9XqmqA/f7751GV51Bzr9y3P/2IfuLBdQjZmA2n8czz5zAK6++qnt15eoVXL58Cbdv3cKRI0fxxhtv4MCBQwr+GKBRVpn3c2n/0pDN5oPRaHAavYxx2SH/7/ECh//3g34eLQr4+Rz9OwWgYyxQjuPw71SENKCIiWiNPra5vIpEeszAikLsCKCk8nvvv4cPTn0ggIVjcOSJI/jSl17Gy1/6Eo498YSKVfI1YxE9l0Oz0sDFCxdx7uxZvP/+e7hy5QpqtaokayiXSp/cF158CU888YQCSl9osDFhR1fbSZHGxE4mQ1LgjzquGRxzhrjQ0vNHhp3eXLt7B5wWdD768f4of/N5Syjf71qGRQ+3FngvCLzfuXtHLG5jXubQH3RNTj0WQ6NRx+lTpwxM6nTQbNSVGFDup0z28eKiih0M/NnNwo5EqRiQARqGuHb9Kk6f/kB+L09+4Rk06i18dO485hfn8IVnjiFTyqFWr+Hb33sfZz6u4241jzBWQHWLErcNZDMEien9FcPAAbK8derEpd4AE+xeH+lk2iSAYl0V5G0HJRDC+WDSjfz7ODsT4yz6DtBnxwT9kXpdHNq3gHd/8mM8/+LLWL57WwBroZBGs1VHqZRDIZ+Vv2w+3sXJwzk8cziPZn0dW5ubIh+0KaNYr2Fhbl7EAjK2q/TLotxXvSEp5GIxj8X5eczOTCHPFl8WzUVKMJ8/6/Jpq1BBdrlK185blMUJvgv6ZFE5ohf0TNKM3WXcnykRJTJDXK/daDaU1BGwzhcL1gmQtETaF1ZYICJQx7+/fXcV3/rTt3H56qcCcL0H7qMcyZ81ZFtfuYF3vv1vsW9xUV0FlP+lHy/fD5m/1qVARnBb3xOspT8sJdTou8zrZ1cu1zyLWPzkuVQoFrT38L0S/GXxnAx5yW+jhempANPTLaST20CP3dVMslkIC7C908b6WgPr601sV+gDVJAeBaXKmLSqYNbqYnuHHa9kxg9QLiQxM5XCvoUclhbTmJtNYWo6ow5cyian0gPE00YGUuFC3eN29g79NodFDwKRXe21JofaHIK3YWBdtwRhVMiqN9WdwHvOYiPfo/ZAdl5yvfjuPS5iZ2/giyreLzB6Pgzvm/Nt0DnuQCv+bvi9fMnYVWufYrWLFGAduObV7AgJQ8CWz2WqJh7EtQ7ZDjng1O1G0I2j3YjjxqdbOH1mGRev1lBv9pDOprCwWMS+fQUc2J/T+OaLIRKpgMKviLPw48BlTmMBouzk7SSwXenh7nILK6ttNJs98ZFyGRbeKI8XQ5oAU9zk6aSwniTQDjz/xRN44qkj6oRdXdlGo9ZBIVdAr9VE0Kxjr1xdugAAIABJREFUZqIkz9J4wsc65lkuCw5K8LrCjWe0m+etdQtQYpP/poRyGJpyiToa1XlLkp2MsQW6iTDofOCckIsrxrPbq4et9Qpu3lxDGGQQdJPY3qmjF/aQLZgkMmPfQT+OTqOPyk4b3Zbz1aP/bIEduFkcWMqhWEoJNFTXbjYtpj59nqMA7rDk4jYDX4TzRUj/bw96mI93D/VKS57SW1s9XL9GKeomeh3uURz7rvZsrcFwIHWaOOUQae+RSCGbIjFiH774LP1wv4YDk0eQ6WcFbg/YRJWPIV5MIUb/z1aIQauDWKeKsLWBrZXb+Oj0GVz44AKqG1XBwulcFvFUHJ2wjXavKQC33WuglmiyL9dik/HOO+ehp+7USMGV4+GL+VZgM0BSHqrOT0/nlbpoeuixyErCTj6FZDaGdHqAQpYdOyTzkAhlHdDpLP32zEPbutoJuLAjhEU6Hhd2XsiZNmBnNZV3BurANbCAIExcMRDXWoMebCxydwcCbCk1zfFrNSkD2lahmq9D/aBOr6t8pBPvI70wgcxsAYibF/f2Tg3VSgvpQRwz2QxmMhmUEgkUEuyCpxR5SsQRkulIUEpnktr3kKLRdB+xbAwDArkp6/4TWMrcyHUw2z7CU9oBVG4P8QV+/pNnnghPTmo5OUgiGaaRCJLotwboVFtoNdiJz25aoB0AXV6+A3Db/T5q7NrqtBWXMKFh7MB4gGC5FH0oQegsCaIdQnxfBBZisSTm9zHeKaFarWCnuiOCg37P65M8qHX56mvcPNOzmZxiAr6WdWzHkZHKBOWysyJXqQDbY3c85RotLqMCBb8nEMG9lTGBPIQlqVzSV6k3ZbOKr6lKwXhdndhxSi/nRd7i/Nze2cHHH1/Ed77zJq5cub7nUf2jH/3oAUf4gwDcUc4WfYKR+lcMf+/X/hY+OHXKBeQPj6+jMWy06D9+gXsBuD532+3Xu9db87JWnx3A1Tv1HpDqnKKnMSXj2zp/1PWm+WsxJ/cUqV1FJGWjQMSexBgHsozniyIhktxN4osHcSlFn8mikMujH7TRqldELIzFjUgiAhb3L4JunogV2ct8d6hALHdbHgSkPijG2+u9RM+G6O/vd3/3Am93jXmkmTB6Lvm/I8nOkwA90OhjHz7GA9dUzuHjtio7kh4miYLkCJIl6YlbnphQXCzlGtepxtdj/ORBQQF+If3erQPWk3qGoLjriPRdngRy/TwwQhzjHyOeUxVI0qv1OlokM8r31FR6uO1lcnnFvLl8QbUnxv8kglChhuSkEQhp18wY2OJ8xl5dxcrsTJ6anMIMO/+nZzDh8jYDagyAjdYKVAvzsaosuuw5PclA150mAYwKTUaQ8/dqeD66m+SJg37lC7R189C6I0lMcEoujFmd2gj3UT5vKLuJEG0BtZRR7qLRbGtPNLsaA0XNy7Ol+yJwawhE8v6YKo2BiQa+mY3NiLAhyea+ER343mh7wmsrT5Rs7sTjyKfiKJfKaHc62qOPHj6I2akyMswz2FHtbBPcMTZUxBvO4zEZ4yEhJCKhzj/imbS2sYOPL1zFxnYNXZH+hAer+9Z5xe3ycx2Cbk6phcChVAAjMu1ak5F9jNc1VKaIdEobSdNyAQ/i8r5yXDzw7EHUYUwY6eIfzZNRTdXfDz9XOKeMvOrIJmMJ53A+3qcuM6xh7RrlUbf+cL8y1PUB2xdrllT6S+m8Za2LZzG7b0UECBlD1aXsVK9VDcjVvs48wLzGeQmMzqyFyP2/U3XkfNu3uE9xAxWjFGc4AFe7tFM2NBlGe65oyxRlwan+Efa6qFa3RdaZKJVFRufyYQdu1/myazkhhoX5Ba133qtsLieFJmuoMMUnxiJ+r/BxD9+z776NehbzXvqO5//9//inkXH0dbTd9bS9alC+5uZv8b59+x8eCDzowHn8u8cj8OccgccT7885cI//7KcbAQG4e4G3u37m/zH64T1n1xh+8VmSnV3PsRf+8YAX8fJLf2EAbmQY3/+Dt/DO730PLUoL0guAwZzLKeUb5T4tnWHKZXKs6lYSuOu/EgAyvxgl9545q0jJgZROksQJ4DiwgsEjCwZk24fqxKXUMgs3vJaOvHT7CFnUoQ9UMo5e3Hx1DUylR5E3oTf5ZQucjL03DAgdY5HFLhYzEn0gEYbIJ4DpYgqLUznMFHMCBxiQ1RodXL61hZWdNpr0hEskTfLJyaExEfAes+y+TQYBkt0Auf4AeR76TIYIbgsEJ4DLjlqJoCnOILO96+SmrfPWdeLKH5ds0FCP5d96Bh7jGY6rFYVdp9wQNLebpoBWLEZ7PnYI01NkemESr33tNRx44rAMe01+0CXfLhFar9bwH77/A3znJ6fQUTfzowG4UVDTrs+C32wujyeOHcNrr72O/QcOCPC6fv0TvPnmmzj74VkV0b/61V/Aq6++qu8Z3LNI5SUqo8mRn7rjQc44gLsbcN296O8HvkZfZxwAjhYOfDy71zXoZ+xypS/IxAQ21jfwe7/779QV8PzJZ/H000+r25JrRPM0DAWYXL36CU6fOY0zZ84I2OZ9przy8WPH8Mqrr+DpkycwPTsr7w8W4JikMSheXl7GlauXceb0aXz00UdYXllWorR//wFJMr/w4ot49tlnsciuXAfQkHDh2aU++ORYM9gWmMtCh+vk1nxyElNeKcqVV/bcjB8FjL3fvXxgoeNz9sDd6/oNhHJeNE5uiffs/VOn1DHOQt8LL7yAo0cODeVB6Xt79sxpXL50QdKILDAQSJpbXMRTz5zAvv37VTjkGvUyTZJoF9QYkzfc+voqmu2GOgTZJUByB4GMBKWm0kYiWd/cwjvvnscHH1Vwd6uEXlhAgwXM7XWEvZYK27lSHqkcPVoTAmztlhrwyR2J951eMIj1MCALmjea6gOuBUVsVoEscoCS9CRl57vtNtKpBMJOB1sbW3jmuedx6cJ5HDywJB/VbDGHmYV5JXJBu4VkZxMHC3UslhqIDWqSUpyYmMLK3WUcIJM/m1ZBYatSQcDLIEhElncmq72csq0z0xMoEFDgTi+JfrJh+/LjarTNl1f+z+zAYnFXAFAXBTL56TOYTqPZaAgEZOGOgJ2KVAS2nW8Xh4YFeXaQ8iOTy2hdsMDBZHzoE0ZALghw/eYdfPt77+CT67c+dwB3Z+MOzvzZH4owwOve3CQruaXEkZ98I41GUx3FWs/ZvEhTLFZxD1pcXBDRg91xlH9mAY2dt/LgTiaVaPJn7CRk4Vw+m70q5ucHWFjoIZuuItZvyW5g0Kd3KJ+nhbV1dtYGWF+np1AKPXrj9gbo0Fex2cF2pYV2K0QqkUEpn8JECZibjuHg/hyW9mUwO5fBxGQG+UKSXCl1acbIfnJMan+WGENu1OklG4QwQBi0TTKZRamOdd6qgNg2nyYDbglSDOQRrA7miQm9R2OOU/qNRaqRl6eXUbNinp2He31oe5RuPTssfEewncWjArpZQHC+EIRkUYN/Z0VR62rgvJOXrrp+vYKJB3Ctm5x+tuy+tQJ3At1WAlsb7NJcwcVLG9jc7iOdy2B6JocDh8uYm0tisjxAJt1DLBFiQOMudTdQms4KPyyedwLuT0CtmsCt2w2srVPWkuSvGHIZrhV6RBIQoRKLdeVrPFR86WNiqoife/F5zC7OolJrYmOthlg/Kbn+nfW7SMf7AnBz+ZTsalkQUjDOjlvGQ5R41XgYUNNptVVw5FiZdzG93gjUmKoLn8QX4+Uv6qSUrejO4rCpt9g9tCOM+0WnHWBtZRtrK1X0gjR2dnrY2m4IVC6W0wJkefaFXaBR76FepQyuKynFQkyUszh8IIV9i+wCJIBLQIndoARwc+rMT0hC2cgdPqbYBdRG5kW04K+iHedINxSAu7Ndx041wMrdEFev1NFsEOji3hYgmcgiSfC/72R5QzbJxpBJpjA9OYMXvvg6vvaVv4rDC08i28kDlRADzjt2tOeAWIkKByn0Wn3Ee4yJu1rn1dWbOHfqFM69exaVtQoSMQJlOa3Fdq8lADeWDNGLBajEqwJw1SPv/JN9nCQLB85jKeVYl60fC35VjuA8rBmDsPNJYrW6lyyy9vXc+mk6jiRlkvNcpwPkUkApk0AuTcAhhnyeXcL0aeWR4aUojRyh9aVCNDubOX8YfycQBpRPNnCG4J8nVPA8ZFcSzxGC41TSI2hLAJLyy5TvJhlFzxNPqqO5RX/tsIduEkjPF5GYyCLG+9+3udWsdjARS2Epl8d8Jo1SKoZ8hnJ/caToBS/pbSNbpbNJxFknTIXuc4B+sm97oQBcdomZp7sVkm2aqcM2QgBW/OZ+KbsbM23UuZ4cJJDspRDrJNBrhOjUOui2OQY8CxMIwrj2BMmVi1QbR6sfRyswi4UuNzueldwradnBPYREXOYsLk4iKM6fK15NpjWHSETjtdOCgPL6+UIO+QI78jlz6eNtsoW8TIEb2ZxAc5NGTAt0LVD+v1DQ/Wm2OiqqTs3MDD35eHbxPnPt21ykqkCAVrsjJY40AbtCEdOUSmZnHjtu6ZGZSuu+b25uap/hfDx06JCAY5JKL126gj/+4+/gwn07cH8aANcl3MPDJUr4HgG4Kvib7MgjFUL2AvY4NlElid05VkTx6r6vZMX2KEAcBaE8AHg/AFkSylprIwDXiMum4CUyBzk5rnPzfrmCB0n8vuNfz4Ng/ppE6iBwS5lPWh8QkHIdpyRb90hOaNfVNS93KEdAtzGn9KuvK7gOeAfQaC8jsVZSvQYy3g9IjQ7lXo+53888ISI6Bh5Uip4f97tVo7Pn3l6v8dfk9VNdw78PD+BG31eGUsSAeeAe2K9x3K5W9DfMbUnS0P4tJQOzeoiSiAUqOr9xxR89k4OPAlpkrnnpZU/M8ARKXZOAK2c1QYsJrnvu2Vz3Yq+7bk0S7AVMp5HNF0SY5b+pMsOYmP6Z8tV0qhAeaOH+k81lMYhZjM+9TXUYQHkDO/SpnDQ5QfKHAVWe2OfHVHNQaKLl+V4Smu+fpAX+3mL2URfi7nVIwlkg4Il3ziu7aAdwpBcDFJ2IrABjUyAxsqMR2qwmQfDYaks8Q1pSo2miUq2h3mg6uwPzvPX+x/5+UJVIynYxAyBJQrbrtNoeP3iGm62FES7YrUsiOPMQkm25v3KsJotZ5LJZdHp9XLl6FXMzMzh8cD9KVOkhMd6En0Y7oW/I8JLVzhIqOv/93BrtPzFU6g2c/egSlte30KT9DRWDnDWHbCeGnZpGJPCAm8ZTMTxjsd1y5R6U9RdHMhUf79fGeF3J54uyOnHg7LCW57rahyDrmMrAaM36ep+zAXId3LwGA3nNksV/2vnpSNhDyed7dwY/fqPz5P5nipFqHnTkyOhOhG+RYdMku9maoqUIO/s5H5iTbW1totNpIRZj/ORyJd0LEsbMQ5md3NyASVBUU0EfOHr0KLa3N81yoc/mFjsbvES5EdhY07QuafsNbQBpY5bH7MwMioU8emEX9WZNtkk8EzrdHqqtpmIb1pp7Qfj/sffeT5an13nfc3PuHCanndldLDYACxAESIoBDLYIu1ySnKrM30SHn1ySLclWsCX/D3aV/KvLpSpX0SBBSiAJCmm5IBZcbJzNk3pmekLn7pvzdX3Oed/bt3u6d5cUAauk6amumelw7/f7ft9wznnO8zzKZ/O6dPGSxQnsAW45VLB9zmMwVz6J+xbzgtwZVSviuChRHZ9FVCLgGf3Tf/aPJwby0wG4B6EBz2ceA7h/oRDo8Q//FY7AXyz6/Ct848cv9e/3CKyvrz0CnT7aWPQJAO4R4Kt/6WNYaR7t7A/+kQDu8c9mDNxOyrUc9eN/CcrP2994Wa//7ksmZ9xowzjt2EFm9XM6LRMp6+xHNsJkgI1J6v5bBkim9lm6MBcMHA3eMbCWADBNBsUSssDmMnUUD5Jgf1gARHAJcEswYsG3F9HxfYOZO0iieJZwhq4o7vDzFIiSLs8cpJJddtmLRjbi1gXocszW0TscCkHMPL6ShaxOzuV17uS0Ti4WVC5ljGHW6ie1+mBXr3/4QLe3GqrTwZhMa4gcG12HfFqhySWKkV7ORgB3MFQpkVQeBrPJ1SYMvDVpZsbOIRuX8wm+X/vHuBe96EozABdpvCDjaEmlAaKhU9l8DyOowvyKkG0ItqInLuzg5EizS9P68i99RecvX9CIrvkQ+MdOZ/7eqtUNwP2TV15Va+ieVONA7wgZq+NmrP9OBJnpss9r+eRJPffcc3r66c+YFAn+IzBO33jjDdG9vrm5pcuXr+irX/2qgZzZfG4slTMZ5Mb3/CQA15ecr7lJ8PXw12OQNQnY8vOHAdzJ14ndcIdfNyZwfJ1EB7ljmJf/5z//5/rmv/pDY0I88cQTJpP8/Asv6DSglYEk3vkLcwDw9v333tPVt98yP2CkhhaXl/TVX/1V/dpf/w8M4M6naTQoWqEB5hBds/il3rp1U+9cvap3r75jLGaS55nZGQt+X/j85w1kvPLkFVXK0z4LQwISExGum+J81nxE9juT7T4Do4Z1xZo+7hD/dw3AjckQwB1JN8VentUHH3ygH77yim6trFgRg+aDK1cuaWambB3g25sb+tPvfdf8OPPZjAESO7tVnTx7Tl/40pd0+qwzzkkmbQ2ax7cXCUg0t3a2jME6tzDrnktWGPIk3EC1BCzdhFbu3NH71+/qvWs13XlA8pBTYoB/H96fDTWaddvPlcoonSkogwxYCrdu2KZ921ORx4KVCIixf0xNFArDBmUNIew5gLsQ+CAKpTPa2d5SNpWxBKlRrZsHFtKEp86d0cLivAFq3ea2phK7mhutKd99oFG/qnQhZ76/sJ8++8wzJsWGLBvqBO3uQOWpaW3u7qo/SqhSKalYyGuqVHSIm308+GrREAJTF/YshVe3AxiZHLJ3PANsIDDqH8zRIsVhyZ4p5xCvRaetsXXwT+31jElIscc63jUymWE+AEKt4J7J2D59/eYdfes7P9CNldWfAoB7X2/+4A+sgxmpOPYHiuAwDJB4M2m4nR07/5Bl5/55TrCKuU8KTxRT8CBEkoqvTQW/IvPErdUMpM4j5Z1OuWxcqqvZ2Y6WlloqFepKjdpKjrzYD/CG1Ovael17tb7Wtzqq1mVM3GZ7ZCDgbq2pVrunXDql+XJeS/N5zU4NtTCf0MlTRS0u4WmYV6XiEqIJm4f4dLqUt50nMb6yQirAizMffD121e+2jHUM2EcBn691KPI3m5b0d9s9O89IspHTKhVhHAOc4GWLPJxMftUZv/tNFSYzHgqasYoxGWZFBgKY6IjGhgAU2muEwkoEWSJYBFARZZTZb61IET2mjMoTQdxJIJdYiHkJ+4+CIv5NSVV3+rp7e1crtza0vd1SKpfR3EJZ8wtFLS7TEY5vLdJlFLECzjyioNS1sh9s1m4vqWY7od2djtbud7S+BiNqaF6chUJKRT7zyCfDvqXAi/Q46yqtgToC4rl05ZKeePJJJQslra5uqLXb0WypomG3qc212yoXs5qZmlIeABegDRlsoqFRSu32QNVq3YAWVCoYS54da5CiIOxxwBUAJe+1cLauAYBBcp1oz/yyjYHrTBcHcOPfblHRbnS0+WBHW5sA4VO6fXdb1TpNDClVAHCRShkh4SjVa321mihSuGxaSj3NzRZ0/lxWJ5az7oELgJvLGAMXZiAFrFQGYCtKKtqOM2YLGeAQPJtjgXSyMGgxcddlnne269qr9rS9mdCHH8A+oK7FvjY0eeA04zBMKAGYOCTWTDmAO7uon//yV/Ubv/I3tDRzWqqN1NvrGNhrH8Ttts6QtvXUBdWEQbeqnXu39M5br+m9N69qd2PHfFJzuaI18LR7LbWGLQ3SXQ3SfVUHu1YwM7CDgnxoCHBgPojvMMuMWefxfjxg2L8MuKMhEdA6+pmz36LIAyBqPPOh0kglF7POkM5JucxI+QySxEnlsykVi3lngsfzyYrVXoA1WxUr9Lm8JkV+npGGzsRCGtuv25+Te6/1Hew1ixWkPimS0lzAXoq3N80EfW9CSOAV21Nz2FU3K2XmSgY2J2GlY31Raws94rl0VkuAjamUiml8fDPK5JNK57MW65p3L+BzNqEEfremQCCN0jSvMgoe/1uzg7G+giqRhf2hDDtmcQFe+h7iTJdgOYP3HI1Kw6SSdMG2E+rUu+o1uvRzaIhWdQJZ8bS65DyBndVXUl32G1SDBn017dkAMqc0tGZQb0yhQcWaeEfsTV1rxLUmTM7hXMHUYOqNunb2duxeAHpQfmAvGO+N7DsmRQ5zlzjF88NcrqDK1LTmFhatsEqTJ+AD6j7YsNCwBSBD8xLPmrlFgZYP/K2JvSBUzS8smL/j7Nys+51bfOA/R4y2sbnpMqrJpE6eOqlkOmUx9rVrN/R7v/dNXX37vSPTnn8zBq5lIROvC/A8znT03/7XMHBdQvk4APfTgIaTF86YTjIPD+ZJPxkAN4IYdp5b407S1pozcK3iMAaSYv3BvEEjeBPVbyZuZBI8OQzqeOOVP9t9ADdjcwW2GHkpYBLxcqdZtyawpMkn+9oa6xAZKOgG95MMSv4dJTQ5tgHxAOTivn7kRAlfPArYPvwMuR8/v0KtJDDcY54ZxzO+1nG516cBcCdBn8jEPQwOx/Gk0ZT1x9ogh6UYxLohDrX8tFgYyyNzjQBZcX7tS4v6BHcVHb+/CKI5QOsNGMxRANwDoFQI0tgziAGxBWk1mrb/GOifIGZ0qVauLTZ50uSFhDr7ELLre7Wa5RycxxEcJvYdA8eVsjUEEX9Yc1QuNwZzqVeRB9OgNjNVtlw/NgXS4InsKuNoDE7OocS+ZDTvFfMOGr5QYPDr9TFhJzAIGuWDWs0UigiKoodurDvsN60DfAbltmgXgSqH5Y0eK3mznatTsLf1aE4y786udgGzeR8aH4NdiIcsXmNi/fka8mZfxiHG45YPhvWJ/Qae8NQBUZPow+ht1E0qeXaqoqlKWQXzcofAkNDNWyva3t3VhXNndHJpydTmuEzOA/cEjs2UKEiFfNTY167QYOCpNZt7zM4+7bHbUNdurOjugw3tNdsaEowZmxNAuW21J7d28DGfXNO21sgfQ+NfXGP2XCZURvi62QZMALhxjsd1T+5BDSY2s8TnFf8/2UAzWUuK9ScHe112O87/GCvG/x8GcONeEX/H8e/9es3kHuN1nZjnH6zoHC4lE3fGj0fPGhoqCXi9acDVedJWZ3CQ39naNHuzXnvkMd2WhiOXVM7mMvryV76k7d09bW5s2Ppbe7jhIC3xWyKl+bl5NVo19frdEOdRd/a56Xxd/6BB1eFksgvsI5IqZLKqlMrGok/n8cJG1TDrzbJYX3S72m3UtYsVw15NpXxJ586es3letKaxss17UxBgfmENEkD/2OzAz3ozxr7ywOS+HZ/HP/vf/snEsXAcgOsnffzYjwUC0vAYwP24o/Xx937CI/AYwP0JD/Djlz96BA4DuEerQjwK4IYz8EiM9iAW+ylA3ON/xC/68OqYKJ77CfUJ7/gXBHHf+cbLuvqNPzXGU6s/VAMPEetGcpmuFN3alL4JIAmsAvPWGEvB44ukHZllY5AZGdYP7EwGL1hn7lq5LkrcxY4xgEoOX140Ev0OBEnuY4G/oYmrwIwaISHmADPBIsWF3qivXuhCjIElBTc72gN4S8dXJp1UgU6pbFqz5aJOLk7pxFJWi4t5TVWSJjXcHaa0XRvpvWsP9dqHD7W611YLRkcmqwEgLgXDTFJDv3kLFDKDkTLdnvLIeA1HKiDVNUooZ+BtQlkYuEh1JoYBwPUiHtdv4juu/ufPPgCxFsSPAALTHlj3vUPVpkD04xjF7kr/6n4CF4o7PAsAN1jGS9P6ua/+gs5fuWjB8JiBG+dUIqHtCOD+8M/VNGD9IIA7GQgeBi8nV9xhAJduZ7rmFxcXde7ceQMUl5eXLCgiyEUC+M9/9KquXr1qQdCv/fpv6PNffHEcEPn6O+iDNHktfH8/mTm49se/NxHETgK7fvveRTn5PkcBuPvf3+/HmLyuSQCXIgHFaFiDr//4NX3vO9/VG6+/rvv371tX3/mLFw1QfeGFF6zTHzameeQgK1WraX3toY3L229f1c3bK/rsc8/qb/3n/5mBLR+9+5Fmpme0uLhgBTBjxKcSBlrs7uzq/t1VffThB/a7H3z4gba2ty25xq/oqaee0he/+CU988wzxuykq9DGI26GgbXOf5EfpJA2TkYZK7ofnTs13g8PeuZOFp8+3Un0FwF9fyoSylEpgIaSXs/8EWu1emAEpMzD+Tvf+a5u3LxpHcuwy7/0pS/p8uWLmp4umlTyrRvX9fbrr2uqXDQf7PWHD9XpDnT6/EV94Us/o1NnztgeaQUNk3b0Luad3T2TAaagWywh71caJ4DefDyyJBTAcqSsgRq37tzXzbt7qray6nVHwoJx2G2pVt3Rzl5NtXpPrW5C3T5Fc+hXpqNgoO4QsChBN33HCsg+D0LCPk7w/DmOE1jqKwajJq04a5KHQ6m+XVWhUFKTgk0qpbPnT2lmOq+tByuqrt/UXLahU4W2ZpMtlfJJpXJptftdA2qYzwC/7BMmc6aUipUpNTo9NTsAOzBMC8ojpdjrqgijFrC1RfGPjtjQ/GJynN4AA+gTt7dcmmJ/xsYaFi6b6KDfs/lPNy5FJn6egg5rhdeABW1Fn1LJJO25fyviDJxZEL1ubq7c1bdf+nOt3Ln/UwFw33j5D6woBZOYgpPJd5unrYzND2BJ0Yv1zZ7kDNS6Sd1x79wH0tv8Ll9jT6E4BBBOIwgf7MOsfQp0PCvpgcqVTVVKNSVHHREVaJQ2pmNtr68HD6raBsDd7mtzp6/V+3va2e2o16cA1lc6k9LybEFnFgo6u5zXzNRQ03NJzS4UNDOXU6kCUBQkeW0aBgA3Sih7F5aravAseOYG7HWty79nDNyOMTWR0YOhxTi0mm2/H2SwKhWbY+ZTChswklZ0AAAgAElEQVTHOsQBhWDlhIKfVzzGgI6z+A4yb8eiBCFmsWYorzmGheIMdwPjzFw2fDkwLF1ulGITzAs6zf3sITrwc8f/H1m4sRBghQ+8KJEXbA9Vq/a1emdHd29vq90cKZtPqjSd0vRMXlPTOZOiTmeGtv+YEomBzKyTrnEbaZTAK7fZTGlnZ6D79+ra2ejYGskXmQN0r6cM3AQog6Xs9hlZpUQRj3ispUwppWc/9znNLp7Uw622rl9bVTGZ0YXlBbWqG6rvrRlLsliqmLRzJrAlKbEMehnt7rSsYNPvd41hz3iY1DTFX9i3Fou6iotLo3tR0n1vYS7Dxw+WaQC4Q8ArnyfmQRyYuLAmW422tu7taWd7pFa3omu3HpoEbqWc1lQ5a2olzOlOe6h6AyAPFg2euANlE32dXJrS2bNpLSwAHDprMpMDDACIc3YXCgnMd/fi8s/9Inpo0AvMickCom9WDoY2q21tb1W1t9fX7nZSH37INRtvxKTn8qmMF6qpKFG4BoSl2RKAMF/ShbNP68Vnv6ITsyfN73Rx/qSWF08pnygogcGpWZcMNIIpw7XnsurXd9TYeqi7t6/rg3ff1urNW+rUO8qlYFSwV7fEn06qrX6mq9agZoVc/jBXfR82Hu3Yyzb691kRPTQrmfhD8JMeN0wYIJnQEL/UhNQCVDELlZEznIs02FBARkUBOU4aCmCG43+Y9bCZmJX3Jl435jYArYNerLORNXt0VC5VrPDn8twwKQACPMbk2gGTjO3O+WHNSjSiIK2LPzusjYHJ+zMf+eiMBmqoq14+qex00QDnDOADsXe3r9IoqRkYSOm0SkkZc5j7SefTyhR8/iBRDct2xEGK+gBeuBS7UzSnOjvZ9p3QqBBEI3yfss+DeaHHVF6Ad31XTmtkKkOK0U9o2BkZgDtod5VCPWBAPMIZiRKDez7HddfruaQy21lrOFSLYngyYSB7N8xlfiBljQ4Ja8Zg/aaYX0mKuSgbkcug0ECskVKpXFSxVPS4g2cd1jxnl/k5hvulkA/oPjU1q8XlZc3MztprbWxu2R5w7sIFA3th2fK+ZkmRy7n/pBXae2YzQBxx8dJFk3l1tmRoDqIRGLagWQq0lMll7fyksEzOyf5x/dpNff3r/1JvvfXukUHtTxLARUL5tR8fD+B+GvD2MKgYwbhJ1mDcq2II+PGvGwoVoak8li1sn4tB1yGG7gEwZALAtdirT3zlmYTbYoC5cDY+un/GB2AMxwnv7Rij8vf4/qzmQI3B/ZpNOSJKJ5cBlLIGMrUaVY0GcM3tJNm3YrL3dxau1ShCI4qrVzhoRCMI7DLu3XKqwFCdvJ7Dk+YoAPeoiTV5bkTw8zDTc/85jZ/CxHYQi/77Kl+T72O/O/HMInhEXGQ7Z4iHIsDJuUotgjhrbn7WVKGII9c3NrS8vGyxKGubr3EecB7xHgCFNEI6a5ux9Nf22CmeHz31YM9jwBHyUt7X5HgnzlB77kFRDbBnZ5v4p2XetDQnWmOnPScklP2w4VrYHyhaTU27T+Vudc8k1KO8Me/D65nlCk0jBfzsabL1LifzfDXmHrUitxUb9DrGkOX9+B77BmNAbr6wsKjpckV51IDIWzh/kHTAd7ND4+go+HaTX4Qmool9nPetVWtq1Pc0HPSsIZVriLILZg8QrJXc/igcrOzTwd/W9kCTfB1Z8y77KA2LjIlJ5NvZhppB28BUcgA+AFDjpcT5ZftqFhsH75Ya11HC8WOe9tbEk1Q2nVKn1TKPeYDb6QqNeQMN+wCoSBh73Hb/wQMblymzcOH+khYrMmudpZwKOVnZnhnxPE1YkeEJGD89M23+6Bsb60G2e6iNzapa3T5uP2P7FRuHHo1ZfctJrCEwsCn9Hr2RyMG2qNoS1ENC410ERPl5i8+jdZY1VwU2rsWqni9S32J/c3sAn7du7+ENCuxFsZGG97a6ltVRiVk8xo3eubFZxZvTqIj6fuTjTrzTNQbpGJCOcvLjonKIEew9wh4Z5o0vk30w3uwKQt3tETA3kD+8ZuvKObBnveHF4VQHcTNjRSFru0SYxnIu9oSBOt2WNUnPzs/o7/2Dv6/333lP77591ZqSr310LcQ1NGRgDYLFDPmSW9EZicj57X6d8VpNbIQYRMoIKzuUWmguZw5WlC/lrSnDnjbfgz1fLiuRTavZ7Wh3Z0/dVs+YuzQDM67+nDK2VxTLZaWRPQ/xCuNEbEkzWJFmkBAH2/4XAH7PA11m/X/9p/8wXO1kvPYoKDCJTTyKU4x04sSZxzjakZHY4y/+pEfg8cT7SY/w49c/cgQ2YOB+4uw7/APH/cJ+sBxiXH/PIwDUT8Js94+gw/86eBvHvc4jidbENRyXhMXgC/AWENe7X2kW76vR71pXEp+QjxIjPF6caQuIaxKs/Z4lNRykHMpZA3A5UAN7BhaueSY6yOmFSn8NHydSJQo0fgC6L6P3g3nB0hMOJFm8cOfBioG2FIKsw5/vOVMXSeJx33AwuSfANo9aGLCZhEpIN07lNDuNRxi+KHlNzSWVLwKAEZBJ1aa0utbSO9ce6t07W9podNRJpDRIZzWgqEDAk03bgW+SopDbBkgo95XtD1RAonE4Mlaus28TysPI1MD9gglCQkHVGCOAuuaXSqDmvsI2Hoxz8L2ybvhu3xhzdDlOFsw84fUQxhI7q3ETVIUAzNhlCU0vTunnf+0Xdf7KJQNwbYztCQbt5kRCO7W6/tV3X9Kf/PBHahBgpqhqe4HIGcwOzntX3cFeg0kQLhaP4jT0Yk3ZunMpcNJhj2TqxQsXrXMVJs3m5qbeevMtk6RdPnFCv/Lrv2ayv94lGTvPJ9aD5/jjINOKuZMf4RdjwD0uTnhUOg74xpSrQ2zd2HW6X9TY3wf8azGB2QcsY/LrQbgHq/ls1tgcSCnDkL369lVjyT588MCe19lz5/TMZz+rZz77jC5cvGhjRFc4708iSWJ85+4dG7cXf+YLNue+9yffMWmlmZlpGz9+B48OAHEDgfsD8xSF4Xzz5k1ji77/4Qe6t3rPCpN0M16+9ISee/Y5PfPsZ3X+0kWXsovFEANNvGDBPVnQbWxGWLkkFWHcQ+EwFgEiULHvkTs5ZgcezoFHNTl33MP6+A/fwA/+0McBwIe/5wz9OHt9rxrPcfOf9gIFXc94aQISUgAkQSRIBwT48Y/f1L/+19+1YiTyupeffNIA3PPnTqtSzmh3e0tvvfG6Hty9p9npKXt5gCY8QReWl/XcCy9oeemErVECfQDfveqeefNQeDTvt9DxadJC5uk0MMkyJAz5f783UqEI6J/Wyu1VbW3X1emOdHvlju7evq1WozburkVqsN0ZampuWUsnzqvVgSHZUaM9UB85SQDcTkeJDL5FqTGT0FOx/S5d9xEPTAQXlrPCKeu31+po2Hbwif04U8pp6eSccsmWtm6/rdqDD1Qc7Wm+IM0V05ouw1bgPrO2gbXqdSUGPeVLBWP2ZCh8TM1olM5LqZzJMNOhTWEgn8WzNmfrigKHyW8ChuHFHlixFN8pmnCusFbYWw3cKBSs2EPRyDrJR+yP/nP1Ws0S7cr0lBUNeF3AdJ4FsmEUgWimYfwBdyn28HAfrG/pB6+8rTurDwOA+9shFPh0J/8nhmvj5oqRqtsPdfWVb9p1AFSadF8BiWlnBsOsxYuTQiJzieLiw4drtpdQYKMYwFwC4GS8uE+Yg9wrDCaYjzCN+V0KUTR85NIjVfc+UjqzqlIRWdW20iToCTxzR9rdbune6p62q9KDzYFW7zd178GuqjWXieMZT0/ndWa5ovPLJZ1eymlqeqTyNIBjVoUyICpJsjfKh94oO5NJ9D35DQUl8/+i2N9zz9tex/xuAXG5dpgV9boDt6wtpPOQsp+FdYtcsjGzOGsp3hMXILWNRFwEPOI56pJrfDhDaz/eM/DEl4GzWi1W2fekj/TD+L3oUxmLQ8MA4HozTJD6jOsJ1oT5C0cGb/TBpSHBmcXM7Wa9o7WHu7q9smlAbrk4ranZnPKlgfKArkXAW/Y35+45iElRydl7/WFCna5Uq4+0td3Vgwct7W7DQGJfSahYSqlc3gdvKawhQW6FywTyeEQy2F20deL8CV35zLMaJIr64Y9u6Path7p8dklXzs6pvr0qDVrWtJRMI3WL52fGWdajtHqdjO6t7mjl1l0Nhz2dWJ4ztq4z30dqdrrGgKFAZKtpArw1ud3AXh4DuMa+DYXhEQyJAOCaHO5IzVpHW/eqqlXTWtse6fa9TZNJnKpkNFPJ2x4DsFdv8OmysulkVolhV8WMdO7MnE6fSmpmBmsIAFwKOw6AprOAA8yvkf17sqHLU4PA4OKMYQ8nhg6HqXfyexER1KiD7PhWzVjRu7tJXb9W08Z6T32kAIcD5ZGlNYlEDwCTfLrAvRWyM6miZsuLWqgsqFyY0S/80q/rhee/pEqqJNV6GuF5CsupmFd6pmzxdL+2q0xyqEZ1S3evva8PXn9D927eUbfVN7C4O+yonWg7gJvqqp9sajByoD16OxPTei0USWNnwHHfsDGtcDnpiRvipAhMAt72YMomRmr1++qwPvCJLWSUK1DIR1pXKsDIzTn7ibmCfzn4Ckwn+3sIC6evXhufdmfiknaQuzAfYN8zRi7N3Tc2LXPNFW3IGBywZZ3xku7h3VKfNZ9M298wB2ks5U83MVAnNdQIMLZEY1FSiO3lRiNVEinNpLOawk8dxhbgO/LJ+ZQBuIC9sKHx7k2YZA+e0lKCF0jx5jSuukw1+Y7zS5xV5g1dkfVvM2y/qc6UjxwEA922+7c8i/EZGbA96I7Ua/dNWpv9fNhPqtOS+h18EylmB8/AvjPSAba5995o5CAu40QME6xviDtJopiVxqjjwcK0x3+UPSN4HveHfStmF0oF+zSmmklt05gL0w3pUgcYPK9xKcZyeUonTp7UmbNnbV9H/YTnduLUSaWzecuD2DdQWeBsj2w63pfnh+/jE5efsDguspKdPew+yHwyX0tTFTsnmdtRCvz69Vv6+tf/4FgA95UJD9xHT/1P8sANz24cCBxk4B4GcI/Svxm/5xEqXbEGMNlMYkVpk+93hqqnRX7GeeOJf23ydyf/f2TMYsoVoYspNmRPvMZkLcKe7wAmJ1L9gH3BusOYdWEnDA3hx8VHMd86qsYR7839l30OUYR3v/mMyWpWKlPWmNOs7qjTgrntDM4DXooBE9vPaQ6OiUkBAwYRxzeb1vgWVZWOGr94Lx8H4E6O+eTPOWjkwNDROY8/tEnQd3LsDo9TBNoPft1fO45f3L/jPOEsxjuV9XH27FlbZ8SNqEdduHAhqGu5woh7dLo8sDV79RwQMal1yx1cUQigjtg1rlcsPYjBI3DlMZgrCvBpazeMAU17m+sb9poAt5xTxsqL/q0hT+e6rbFzNPR4vlCwWJG8OrJOza8zMIYjCxfQhh03xnCMg/lqh+Y/9jFmqzUwEadYIwJgFeo1eQMm56Yq5p1rTSHkWDQP9fDWzatInpclVkvbGWrAbrAjiPn0oNvW5saasXGtLoFqUjpjcTrXheoAgTO5IO9JPI/iDj8PyOu1Hlnjy8zMrGqNur23WepYcwPMSGlze9vyHavpkRON5ct9x+HrgLfu+UyTjj/f8XMx9nNC2AfFnJeY13x+yaXqNQ375B34m+d15swZq0egFkYzKmNKM8/c7IzNE2pCPBvWkzcHzJjqQrtF7RHripzJ8i8tLWr1/j2rkzDP8HLHvsXsTALZIdbG4vrgfQGurUkpso7Dcx4zXsd1SN/TzOooKBMaAB58sWM9aZ9pyx7mNj7MB56p7XFBStljewe7uca43uK6js0nZnkVgD/yXavRBBlvv5SRkzFGI7VbLXveA1RFTHkkkBqsvBFqHBPHDPEEOa+ByiYh7kAx8Sx7ZFQWsGYUD7x9DKwBNGoT+BjQnNGiicXAb7dpcGY2TQ6uamSqLwa+ehziDTpSMpfSiTOn9Xf+7t/Vj1/+ke7fvqv3P3hfDx88dMXECDSH+rBZ2Rxq2olEnaheSCxMA12OeUbdiibdfM4UwvikCRVGMbWOVDZr9lLZgivncHz12ygytFSv1tRs4O1NHIgajJTO51SoVFSqVEJjCeogOSNSWJOGqbYM3OoiyMJHdQH+/if/y6QH7vg0OPKIOxrE9Tn4GMA9Lip4/PWf9Ah8IoT2k76Ax6//7+cIbGys72e4xw7BUdPz40HdyeA+RNAHXv0vU8Y9XqTUX/rwax4IwieYmkcByvHiCBze+t3v6+rvv2wJPKcqBxWSm81+T40uhX8HDQmYzDfA2KIE3gRRI2fekmAT3Bkj1WU4HYTkAA9JIdJv5gfrjBMOdw9A8D/g60hv7MsljbvgguelJ/8UHjkcQZW9Y8yCXQp24RG5pIbVPTxYAG+l6FOAmZLT3Bx+f+5fRqEzlXeZMQoTzdZQDzfaunF3Tx/c3tCtjap2uwOTTx6ls8a+HZBIUKjLeUd5Emk1PvtDZfp95QYj5QAFAHGRVcJTZjhUPjG04g0gbjIxMP8HLtTA5RQSdknlMkjIOHuB8YOpYrUwmHLDlNrdvnuikMiZzLIXxbj2mGBYDSdIC9nXzJ9BKs2U9ZVf/Ws6d/kJGxgDfsOnBY4CwG3om9/7vv7kz15RvT9QAjPCQ4n8OKgP4N3kXDpuSREUAspeuXLFgtrbt29rZ2vHpIyQVObrgAWADDdu3NDm1qauPP20dffGoPbRhHU/iR0DpxMXMJnkHgZhx4WKw6zeCabvJIB7mN07+XrxtWJi6dfin6w9ioQEwQTjsMaQN71965bJJL/77ru6f/+BzeuFxQU9cfmyPvP007p8+bJOnDhhoDfjZb6Jg74lXyQdV996W1ubm5b4WsGpVLLxA7RhTPk/wCMLkQQXBu7Kyoo++uhDvffe+7px7ZqaDS82fPkrX9Hf/E//lsk0U4CzBLVQMLDWkx4H+xkPW5/plAW6lmREjx+refiO5Eo73m5x1EeUMvcf3u+cHIeygWh3/An1VwHgxkIH1V5fCZ6ADwwIapH8VneVTidVmSrb84GBWy5XtLG+pT/51vf15ptXVZ4qa2pmygDcF1/8goEPhXxCu9ubeuPV17S1sWEJOq8L04TXmeM5P/Gk+XBSQPBub7liQS5jP5fLIh/u8mKAx1yT+ULT+Y5XeK9nErf4x8IouH/vgV5//U3duX1H91fva2tzyxJHEl/Yo1ZgGA518uxZPfPs51SeWlS1OdD9h7ta26hpY7tqMreDZH5coI6FYoNwY5HYHmlIZpkX1mWbNQmwRrWmZD9vHfTsTzm6rufLGnXWVL33tgbbN5Xq7imjnvLphEtf5rMmrVVB2ghQo1n1xBa5fJLJyrRKs4sqTiH7S9GE38tqKsgpG4CL9Jf57QHgBpZ+2JtMhjH0VFE05qnD9EVO1+TFZ6YNjOU8K6EGAGOz1TLGEkkZrHiKVbwHRWHOpFanrb3qrnlpAeDzTNY3d/Rnf/6O7qyu/WQBXEm1nTW9/+ofW3GD60IiHfCIYgr/54M9APY/exHS2PfuPbDiB/5ksUBlnl40WAHo0inealkRjvuO/roUTZB8TyX62t7+UMnkPVXKNWXTTWXpHE9l1e0OtfZgR7dXtrVXzer2alc3b+9qt9p2sKSc1sJ8RfPTOS3PF3VqqajFhYymZ1IqTiWVM5Yo899VKCKA6+gDYGP0pwznGs0MMLWQ1wW4NV/i6HNbN6aVgdPJpK3XOXwOYX6msUdg7wLkd/CW10b+lmJb9PgyyThAQZvzDqhFkI1/WwEj+Nfud+kHAHdyEwuNJvYzAeA18Cp0zyOzbvLpQZ47Mm9dsi4Usa1gG4uD/bEHM1329XpLDx9same7oQyS+sWysvmEsvmhgV0QNRLJyEL1/Q3mLc+kP0ip006rWpU2Ntt6+LChvWrHfqdSwueWhivYJADrNE0489aay0yKjvGBuT/SKDPUU89+VgsnLmjl7p7+8Jtvql3r6Gc+d17nTqTV2F1VMZdWvlDSMAHDAg+1rPtfDZJqN9O6ce2hPvrwlr3+hfOLmpstWVGzC2sGADcAaRT9KbpQeAxBpk2YETJz41jG5d1dPjkA1vx7QAF5pPpeW+urNXVaBX10a0ebu3UlM0PNTuc0i1e4MdaRZ22r3uwrmcx6bDxsa6qQ1MXzizp1Mq2pqYQxQ2HpAU5njH3rMrjEvzafDjFwIzPCitsmJefegHzEYjf/Tiqlfqev3Z2adrZbqu6ltLLS0L3Vpjo9ikx9ZZOwgTxmNqXI8GmyczaHMirlyjq/dEHnzlzRz/3ib+jJK88rP8hI1a4SLZejVjmvRKWgVrOmQbupKc67flu1h/d06+pVvffGW3pw11kywyTet111k231El31Mk1jcsNkMfbtIKogBBYeoGGIQ4DmDMgNIG5sDmKZW+ENqctUyhid5B4tCu72+xR7YecTG6Oig4d1SgXYq2n8mfEfzgUpaWwI7AUNlBt0+hoagOvdFjwrcgIr6KXxZIMFgnef5zg29mE/hGHGPSEVbAAu3to0TzLXkAimQEcuwggA3gLKlnLWnIldLfzPciqthWxe0/gGRiWeFBLBSSVzCStewsC1f2eSSmYSSuUAdBNKZBgTZ86zDxJDwFgyIMNyIWfDejNJ0KuO4A1F4QB4OEkdRSTiNxMtdylYANwe4FP0+YMNL/VaIw3aCQ27Dt4mhkkNewlj/HfJBQ3EHamXTAphVJ5Rl0/zQETKHi1mcjpzqbc8hfwFBndkrwF60/QwNV2xs4smHArPFpVZE5bL/tO0YQBu8NLDqxbv2jNnztp5d+fuqirTM5pfnFc6k7e9gUYvzi/OPkCh6DtJAZ1z4fz58wakMI6sQ2Joa8pCJSLtv08x1/JPwICwp1+/Hhm47xwZmv7/DeCOj54JwHT8tRibT+Q7MWc6zGC1sNzsdw7e5mSecxRgGn86smz5eW9y8jwggjxjENlYkVg7tG0fNPzWE+Ix0zyQC8cXclSed9Rrx58z0NGK/ZER5vEO4D/PmXnQbTfVgeGIzyhF/bEYkecwjIMX0g/mM+PxiGc7NZNm0+6TWHEScIxjenjiHDWOj4CsE+NnYxpA3PjvQ0/pwFgf91qTv3MYvI3fOwrgN59Ta6YaGYudeBLQlViUsWZtAW5GD8jJZ8/vjsFnK314DkbciWqMN0/6auMZTc/NWGOyNSSPpU0mrtxqFjKVlerunoOLCYgFLqM7nt+h1uHWKgPLXw2wSqdt3+f/di71+84upXFsQHxVD9LtubGNVXx3l7Z1eefY3OlAtzPtiLX4vkn10hQS2bvptDVMArLyu1PT0yoXi5Y/TU9NjW2UuJb4+uT0pUJed26tmHqXg47kLCkHy3vE5tsWEwEOozBD3MvXiOdjwz3Xefb8OZOOf/BwzSTpOetgSqJ6xBrZ2No0MC6+N7lAHI9oSUYNkPwCMLG6h8rO7lghiubaYj6n3Z2doD4zsDHlHnZ2drS5uaFup2XnNa+BEhvjgFUU3/cYaGDrhxnCs41jERvVOZeRXuf7NJkuLS+aVczqvVXdXLnltggoppiM9n5sRZ7g7GefG3E+Tq6F8d50aL+MsdmBtTIB4I7lioP1Vozp4t/xveK6iJ6o1PL4jHFg3FMi65wx4j1hpPJajCNnW3xd21OtQSpledDe7q419XIGA7TTzGzXHJoerCY10Uhoq9BiVK+BuiJRZtw8Pnl+UGfwXMZrjpEFzlqDvb2HGlTPJaUtPwr7uedTNATgY0/TrzFMvBGcmC85VGlm2tTo1OhZ890HH7yvBw8dwLV1bY1Gbkzuquj+tehdzRxi7Awob7eUokkjnVHB1LX42XBv2Ywp4vHJ7xJHcUHEF+6N7p672AaSH7ebTbVbKDxRdxmY5R3N7tRFp+bmxooD0fs8jhfj4wx4V02M+wvP/R/9479/RPzwSDV/4szzfx5m4T4GcI8Yxsdf+qmMwGMA96cyzI/f5PAIOIBrR9gnDM5fDMR9BMD1U/LAe3zSOz56QR8P4X4SgDvGUT7hXt/43e+ZhLKBs2ZEH0BcOhGRleo6c4zijBXLrM3ZO3QpCJiHG+AOPgcG8kTZIw/STSLNutaCZ6556XqR0gDc1D6L1w5qy5jCoWUnl1VQgryZF4hcHi8wKa2dzd/AZJq5Jq6D4k82YezaQjGpciWlqZmMpqezyhfwfXSGAAcytRvUdXZ3ulq5t6cbd3Z06+GO7tdbquGRRYUZUAXPN5IoCnUAuATAo4QDuIORsnQbDobKDAfKjIYqjtxrNzPoq5iSctZ9hkcIBQ4AB/zMnBkAiJvOeKGF4MI+rfNeymTzSqZyFiBZMMnIWW3D5f6sM57imXXzWZucBVkm8TaAJzdUtlLUiz//ZZ2+dMFlB0MrA/fvUyShXQNwX9K3fvBnqvUGSprUzv7MtM5SAic35D2SbX54HvM7+E2cOXtGX/jCF3Ty1ClLRK6+9Y6uX79uASMsLxioZ8+ctdfHBzNXLNrvxYD73zYA96jrMnA7dC8X8i699N6771lif+rkSWO+IrNCEZOk9e7dOyYVA0P2zp07Bh4RoF+6eElPPf2ULl26ZBKm0zMz1hlJYYu5v721bUE9n7FzmfciWSL5IfA3EAfJmMDKjR67d+/eNVbuRx9+pBvXr5uk3H/1W79lHYRI2JAEAObSHUuxbBIM9p2T9R/ld7wj1+ZEkBOPVjUAulHO3Pei41kIk8HpJ++Tj+7Nk3Pj0XlycEa6tBbLIoIbzoSKSVWtUdPq3dvW8XzyxLIuXrxghUGAPFgg7779vr71R9/V6r0HOnn6pPnfXn7yKT39zGcMeEgnYcfVdPPGDe1ubVsxmWdNxzFjPDU7o5npWWMBxEIAhWWKSSQQzgD2Rg2uy7o3BwN71kjHJ+kyty5w/C0r1ljz1ptv64//+I+1sbbuygjmQeQ+cgD50Y96dn5aZ86d00qCOFQAACAASURBVNnzF3Tu4mUpVdTmdlM3V9Z07/6mNrY7qre69tkOXad4VDqYTHE8+HHR6CP870j2ilpamFON7u3thiWPjXZHMwsnVKoU1Ni9qdbGu8p215UeNEU3OcUyVBOzKeQwM5quTGm2UjJwF98kk1ci2UZ2cumE5k+cVr5QtPvOZdKqlIrmqwQAhuQh42KeZYE1budIWIvMS2ueCF3yFJEpXDPGdPozNjC4DGjvda2ghE8fBWgKVIz9+vq6rSU+DMDd27E1SVF4MOprY2tPL7/ytlbuPDgE4H6aWONTxGkTC6S+u6EPX/+OzSk6fgH8AadNShqvLuukpvmCAhKetnVjmbGe+R4sVVj9yHpRNAKItuR37P3lRU4SUNi9sCqQNq7uriif39bCfFuFXFPZjEvsIzV7786abt7Y1NZWWtdvNPRgHbYaTM6k5hfyWl4oah6G41RGC3M5zS/mNTOfU7aIB6Q3LZGfWyEhfHKo9wckwEhYIXeN/BrMc18X0euWAjzSl/VGTVW689sde974HM7PLfhYIMGVzipPkm4eXH11ey2D/PAg22frOPvVZFNDN3kEVk3QwSTWXAJtH7w9ivHiwIMXWV2C1dZgYMK6lByFPhROAHGdpcJ4+gfniBeymX+wCbkvnjF/owLA82vUW0GaDR9HfJ0AcGmyMSFY85iKMs7W7CVnXXYBb3eTWl/rGnjbaPSULyZUKFIUxPcWwDWlQg4wBdYt4+eS0w5ie8wwTAxVnC7pqec+p3R+SX/8rTf06p/d0on5WX3hhWXNVhrqtzfNtzqbK0tJVBzwmaakOVS7OdDezkA3rq3p3uqGpqZKOnd+UVNTNB+N1Gh1TOrOZFwpDIUCmbEkg3+VycHTyAeYPDShSwPxvKgW5eR8z8cbrbrb1trtpmq1pN6/tqZOH9Y/HltFTcNkH1IU7miv1lazDYALq4ep0tX8TFpPXFjU8lLGximb987+fMGZxZFJExsYY4wwWcRxX9HAqJzwT4uSa4wrRdVRf6RalYYEmABp3aMx4uaeAbjGagrMUFRviL3N84vxsXmaVC6Z09nlc/qVL/+avvTFX9LS0gVlMhUl2lKi2tGw7t7fmspLlby6/Y7U6SgPMx1QslnTzv1Vvf/W23r/nXe1s72pAd7J6qmXaBuQ287U1B8588IaDezMD158gYlHcSyyVeLfcf1QjLPwnTgWX75kwvxVm8iihwIfzRX4EsO2NQZumoZH5JMBBKVcFnndnMXho95QQ0BWmhX4O3gDm7+8KS1k7LzRKEp7ukWLsSXYX8wz1se3Tc4DWILaEHKO3a46yBNak6sDuMYqpkkiO1KuBKsrr2G3o/RwoFIipdlcXrPZrEpIShLjZ5LK5sKeNwHgpvLB95vYP5d0D1zUB5LO8GVSUlhnnpt8pTHaAohLfmLkbUeebKoCmobEi8KssedpDjV5QetucMl3K7Q609XsXLojJfpJDTvIK/M5VA+VjvbQWLk9APEAHA8YJ86JZEJtGptoLgPAZY9GOhngJcg7wsCl0Yv41YrT+azmFuZMghUmOg2b/U7XGs4Y03yuaGPf6nRs3aLYQzMVc6nd7rqvu6U/SZ0+c1bTszNKwkjP4aNecZsDctfgP0ie5moNPV24cNFiYtYkX0MylAYgzssYo3G9DuB6kZeY1AHc39dbb30ygPvoqe/JVoyHjz7xD0e++/K1n4aBG1/T07JDtYcjANxJdYBHgYvA3J5g5Y5ffwJQPOo+Jt97TMYNRez4PnYuCkuPkRrEbyiZeOu3NxZbbs95eFBrJ4KKkzF+BPdiw24EN8Zgr52rboMQ7RCYhzQDMI+67YYG7YZGA3yPjwJw7dQ/8Owmx2sMUoaCPXOOORiZqx8Hdh+VK3uqdPzz4/sR6Hz0tfcBmnjmTL7HJ19LbOYIIP6EKlUEIYiLYajTYMz4AbzxSayMRRL5PGvPQPkAyEYG2hjANZl7jhvUJXYth43f43r5+UK5aAxfYlEDhYInbhwfg/BQDdvZMSUeqyYZ+8/XWnz+JuGP7QzXY6xIl6U1NQibZg4wuVqLN1rzYb7Mfc7/pPtxh0arCBbF1ycGN0ZukM3mWvk3z5/7A1gjKmFeEGObDHMAnPibRssZPmen7XeIay2WC0AaTZTMp/ur90zFi9dgv+KD2JV/MwaRdYz/LnslNQIAUItFUilNVSq68uQVi/eRnp+UpzdZ2OAhTt4Z1xL7cQRwjfEcADUayakv8Oy2trfGz5nztZzP2fXwwRzwWHzJwOTd3R31e8gfu0XLyZMn7b2oSZDfcr3Et/tszxAzD4jTOQNgZZNzFjwGTcqb3DMZ7e7tWp7G+GChYfZfoYmJZvVqdc+eMdPDa2u+Vib3wUhOmGTARhA0Nt/FxglrpAhqIpPS5vzuUQ0HsfEirg2uxcFbb8w0cNniD7823pfnyHOhuYHX5dmRs01eZxKpc4ouxLe9bgAd2wZkWwNKOCfjffrf+2owtrasU8t3Cv5v71Wp2GdsdIr1Wmtgtdg6KC0gNdxDoQz1p7aTbKxOCcnGgfYYB6NKQx4BqGrXAVkFayM8kmdn1djc08zUtL3+21evBpa9137tWRLfB8Yy88Bt+hxw5swnrht0m3SmKRdIRRBYyAPs/Wyt+9gSE9jrhjlgDTem9uF1bdv1TS2AvaNvAC4x0ogaRHlKiydO2h5I3SY2BEQg3/aWME58L+5/jNM//Ed/79C2fzx46+PmP/4YwD06anr81Z/+CDwGcH/6Y/74HSU8Eo7BBx5Nno4fsKMAhON+euJ1j+L+fuzbhoPvmJc+FsCdTBQPJQJHvdRrX/+usXABcJ1B6yAuxzPJNF1HSPdG+d4u3fZ24Pth6H4EEcCFpRtZAfuBtAWRsTgbAFw7Ok1iywHcGJTETkoPkP1AtcJEkN3wKGP/TmCuwhBz8IyGKrxIZGzWfDmt0kxW5em0ypWkimW69rje2BWcUG+UULs9UrU60MZGSyuru7rzsKr7u3Wt46NHoGYoa04DpJQJBJCXyeHtlFJymDDfp+xQysM8Q7J4ODBGWQkvXCTBkCVMO4CbAsBNjpRMAeDiT0vADxA+cgA3S1EQcDilIQUROtNTBCvelW4sHusM9oINxU0KUBTQLACxoMTBMhrzkZUjWUqX8nrmiy9q+fw59x+JAG5ImvmtvXpTf/i9l/RHL7+svU5fqWzuaAB3rK/18dtKTBgJlpBDBsB96umnLeDZWN/Uu4GFSvC+tLio5557XpevXLbO20RI3OzZTySS++/48QzcySubLBzEYDL+fRjwiz/7cRLKx72Gz2HkjdLu+TIa6Q9+/w/06quv2v1dfuKyLly8oLmlRUtgeK9mvaEH9+8bmP3hBx/o9sptS2RgwfI7V556Up999lk9cemSdb0SfHpR3tkD/CwJMAlS7FjlOghqSbLo2gTUJRmzIJeu5w7ymw91d+W2sYZefPFFNRp1feN3f09vvPa6FbIAbpCbO3/hgrGneR38MpmXkYU5HtfAxnWJpeBMEiWuJyJPnw8T2mrH7W2fYt+Kv3rU8zv8svau5qcIC4OO/yDtZXLlbEPulUhStXr/rt5756pazbrJfH/mM0+riOQeHdvdvr73nZf1g5d/ZCytC5cu6MqTT+qJJ5/U+fP4GCPlCMDSs+faabUtISehBYAnIWNtx0ISRSTGn/dnQbqspnchW7kvFL7w6SNZxhuWbmnAWaThSJLwPH7ppT/Vu++8a95OeJxS+Aeoi744Ji+WTWvaGMMV80L+ws/+jM4/8aRGiZy2dvA+bWhzs67Nraq292rardVVa7TUapNoDgz0dIAkoXZ3qHpnoHZ/ZPNqdqqs2XJBTRoKanWTcy5OLVnhrLZ9U73qNRW0izaROq2G+RCyR6VtzwYcIgnLqJilbo2/IxTcoRX2M8WSTp47p7mFReswhwlI0QMQF8lpCrCMj8m5UoSjkSgUUEyyH7+zLF30eBfiaemMPpcFT9t1AApTIGBLpdkCZjTMIDq7mTOMPVJr5pPXRjiSRhaKQANbDxube/r+K28eAHD3G6gOHVh/2UgsrKPdzYd6/eU/tHlMAsl5gdQ38mEk+jSAcN1cH93YgJpTU/hlL9pcbLX8/nhu01PTNi+Z90iuARLEvY1uZrr48fGamS6rkO9pcaGvpaWeyqWGslkvurabQ62uPNT1jx7q3r2OVu601GglVKqUtHSipIXFrGbwUk0NVSziP5bT/FJJM/MFpQErABbAJMaaEIxcn9L/xFoAkHG/2x7MOBQJADWbLr3HfTfw2xoONTc3a+BtLlsYg6I8/0IuZ6xhA6B6dIu3fG4ETzDzmwoyYUEXIPTghaLo0MFY8xQLDeiepO+v07gvegEKsDfKnEZ7B2fUGZgbPHzxT2M/t0YYO5eteh3YA14cQcYL8NYKglb4cUaeN8VQgEFlA4ArZSy+feZy3xh2gFRWgDVgqq/qHp7cXW2s0bE+VL6QVgG5ZKSTiyPli2ljNhJDoUIQr40xMvafqesPNUoOdOr8OZ04+7R2ajn9i3/xba3e2NEXnrukF5+fUym3Iw3qymeQri4oiVRgmojIZQfrtY5Wbm7q/r2qRsO05ueZpxTpkLXt2DNFhpVY1DyuQ8HVGbjEqQC37uHtLNwgdcizmpCLNoWWATJzA+1uN7V2t6PV1brur1c1Sg00NZPTwmxJJYChLmoLHe1Ukaun8EPhf6h0oqfTJ0q6cG5W83NIjyPti3w5kvfOvjUA13wW94tWMQaaPK95phQdKUS67BoydPg3d+x4BMBNDIkNWtrZbaheS+rhg6GufbSjTs/BpaiKwEgas3wM4iaNQVBOl/XLX/xlfe1X/4aWZmmMq6jfTSjdSyrTBaVuGcCfWphScrFiXrP93T3bi5MUqnotdeq7Wl25patvvqEb1z5Qq1VTf0CRrqthqqdmrqZ2v+0NNACoFqv53DfA3XxtvZhuZ1koHJocXQDm7bkhZ5zEW3Wgeq+rDlTQULTjdyn4odiQy2JJIqWRPsdyxCTQKbBnlEZ3GC/bHt7YeGS7qowB3DRpIqlvspbI5g8MJbLCmzE93V/ZFGuM3coZ13W2cCZlP0MTKwU8vmcMVABcZiRxuzU+oJyR0ajTVrY/VJlnkEqrjFRwiiailHKFtLLFtHnbZstZl0+mEcbYt87ARU7Z2bc0XOBB600INDK4TUhgjjDvicS4FT5jPTX0VTLWZktDPGpNPeRQxF6hUGxVXN/TLIeApY5f8CChZC+lQWukdq2ndqOrfntkLFx+1XyraYAjvwBwUELNvoPuPZrPALVpugnS2ZwnjGsqw1x3r2jilPmFOZNP5jzd2dk2VhoMvrWNDU2juJEv6O69+wZ8wPbjrGMPvLmyEuRCU5qZndOpU6dVrJSUSCG7TuMJ6jEOwowLqiFWZg6iKMGaY/5FwIChsLOgkFOhWAogvjOc7T6U0LVrN/T1r39Db7119cgTfJKBG39gP03dT/6PBnGPKkvEPUT67/6bv33AA/fjWrsjgBtBmMMXO5kLHf73GOAbs1B97T4ST39MfH4AvAgqFpPganwP4shub2hFfwNAbAjCnP4YAPcw8Dz5fnGfmbwvzixjGuIZzr9hKmbdC5TX6neaGlL0HwLWBcxhXGTwPNt7nA8+ozguY6CUNRTmFLndJKA3mS8eWyk6BIxPPr/4HvH+4tx+9LUOArgWeR4DBh9/HaH5w3xQHSCJY8w9kYMib8w6IxbBpof3IF+M0tFx3UXQy5qWgtyuvRbNE52egXbE2+P1EoBafh5gB4CPeDYCuJPMw0iQMLYnPpXGznPAyoDcAPB63OPe7Nb8z1rPYIvDZuY6rgB69p7IroYcmd+L1x2lnMe1gUAoiCAuuUNk4TFm3gDp+Tkf5CmmlpVOa2521mWbsdSx/LBrcq8uDYuEsDckVcoVs0eiblKpTLsXbqPhjfnBl5O4FtWDBso7IaYknieuICZmbM1jlabXclmnz5yxJhqkks3fPVgG8CwNKAwy1rYSyTULBbt+nrOxIU26OWW1AGwI1tbXzH/YGsrwKQ8Mx62tLQeje+5HfurUKQNXm82GEkEpCXCQr3NPALj7jei+79KYixSz1VSs0TdnNQ0eMGcIZxb+xLCYAX1RGaPJmuY44l2acByolBr1urZ3ti3344swMK2JcEKSexIUjc815pFxPCL4HudjjGfifI9zLnqfxjUcAb7YFGBMdvNI9X0vxn9uo+EfZlkXmrWtnmMyvWVrQhs3D8AYDwonUdLbOMcjLNeQpqcW4Uor3sQNOBsIGGGPc0KM5ycWZ1h+0TVgEuCd2hF5b2Qzx3uP68/qjKOhzW+an3kWBkyTnwQI2QkmQd0Nie+cjz9KbuVKyaTsmQ97mzva2ti0+YU38sO1dXsb9+NlrfLMHICO5wDPKHozl4o5FTKEZANliP5Y81hO4UXrgbVdE8xt1oFlIcSBjIvVo+0tvJEnSmUPadZz8Jbm+Zn5Bc2dOKnKzNx4zcd5FPe7/fPMn2UkB/D1/+l//h8Obb2T58pRcUAg5Uz8Fvd/4sTZxzjacYfY46//REfg8cT7iQ7v4xc/bgQigHtETuKHzcGqa3iZT2bjHvV68bcOB/7jePpAR+7B9zgM3R54/cCYPLDVT3iUjt/vyHt5dGR+/Dvf0etf/57LscWCR2x9pZiBFAxALl4Ovb7a/b6xs3qB5RDlYikWUJDn0xKlIJJjzDxLCEnZYhdfKhSgADFdbtmCn+Cz4SDkvhdsDJz96gNIGYDKDJJjXLcxgQFv6eCmWy2nqfm8yvNZlSok9gTuwfWVAt+AwoWDEbVqV9tbSAG1tbpW08OdhjaabW122mqSANBNnsqoD5eVanMmbSAugAoSypkB4K1UNBB3aJ9wvgpI54ykbAJQQsqBAycp/oOhEvTSqR5YuBkIZxRS8+4LlcZXsq1mg8ItySWSIS4L43mHlVAnAFwPchwADx1rJKQDDwYzpZKe/PwLWjx3zky2ApTmjBUvGWuv0dIffv8lffP7f6rdTtd8pQ4zcGOgO0aA4yo5tAgmE0cKT4tLi3rhhRf09Gc+42zDdMYSGOSU33jjDfNBIUB/+umn9bNf/llNzcwGlnV46kfKHe9/LyZ3x639GPTG7x8GdQ9//S8K4E6+niU5UxULEr/97W/rG7/3eyZ5TFJ27vw5XXryigGjJKh0HAIkAbasPXygW7dWjBmLlPTa+rolUZ9/8fP6zd/8TS0uLVlBiwJVZNYSHFL4NeCpVrNPkiECap4BP0cQTiJsrNypinLFghX3hj2Ynl37Ph2s3/nX39YPXvpT88qlcAjgePLUSfPmvfTEJZ06c0aLCwuanq4YmMv9jR+7rfPQSBF8U6N8kxU7xp7FAcDd3yAPPDKbN8cViD4mcvDtzjtY/Z/uF8XYMEbI3VJsQF6YiyFhQMKvXC4ok4V156zod9+9qtU7t01mEf/aJbx3ZubMPwjZ0t///T/Shx9et25YJKCuPPWULl2+rKUTC9YcMhpQhPemCWPDDIaWZJNomUcT0j2WtMUuzejxGZKUADabbx3+NtbZD1BJMQAAF/k/l/laWbltbOpr167bWgJMpjj1/nvv687tuwbiUtyAYUqH99zslD275ZPLOoWc8vMvKF8sGxNiOKL7e2j7TRO2X7urRqOlBvtPG+CMhJ/9J61qs6O1LaSX9+z+8pmkfvErX1AmM9TG+rbWNvZUbyTUqLfV2LmnTvWmBu0NtZvMTViSgAfse6bzGgB19rie8kiCU0yloYgkO5nQybNndPrsOZODRkKZLmTAaIDynd09SxwNzGE3szwtSCyFOWnsCxheJpXp/jR8mJxS6AhO40FI532YL3QFU9hgHVFo8sKAr7VKpWRFBfM0Gg31YG1TP/jxe7p7f12//du/rd/+2+6BOz7UPm1I9kmNC4mEHt6/o2/9/v+jSqWsK1eeNCAD2agHD+/bvMJri7XOh3X9d9rjNcH/Hzx4YPcAI5fCOONCEYV7JAGNhShngTsrip6NdLKjmem+Tp0aaH4Bud2mFeZbjZEe3NnQ++/e1oOHTW3vAghOa/nUvJZPkJyTUHfMRJH5MbtY0dKJGeVLFB+g8hun093YrasbMMjZo+YphmQy/wcgoCjR5rOjFvO03rR9j0IIz4v90YqnKaTDAO9DdzZMdGOP8gwZk5q9JoWuXL6slBlO2q4RopBYCJ2UJgXsIELyLnArXMAMDax0wNuDxVKX/PLknu8iv+rNV1RUXEoZvyp807yYyKt70ccVSijuAKo38PQFoDb5dJ4LY+MSwewTKHjA3kdCnP+7TLI3fznonFG3N1K7M9LOXlcP7te1vUlxBz/RjMklw8DNF4YqFpDQR+2BOC5hntMG6pkxJwV2l0blGSH/evGpp5Qtn9GPXr2vb/6r19SrtfTLP/eUPv/CjLKJHRFppJL4rRH8AFQD4HJvA9WqLd2+taHqHr6k0yoR+xSQL+upjnwZbIxUykBcwDTGyD0NvdIeWbgWWQYvMOvQN1nZAJQHr1CGuNXsaWu9rvu327pxY0t7zZ4KlaTm53OaLueUw7+7LVVrfe3Wu+r0nRkNI7VUGOri+WkDcaemKG4CyGWNgZvNZ6xICpBoDJ8QT8UifyyMMVdtvtJQg6cZXqzIBsdirjHRaEJMKznCj7Sj3T380aX1hyPdvL6nRpMo2v2Zba6YZLLbkjgLN2nyyjOZaf2HP//X9bWv/Reazi9p2E0KlDQFQNfsamS+eUMlZgtKzOQ1TEnd7T2le0NlUnihc0Z11KjtGHj71ps/1v27K+p2GxqNekpkhmrmquoK5qUX6E3yNmiOxvVh8oDEraFIHqpvziyHJ478n0Zq4Stu4C1qCt60Z/GDjYcr1BRg4SIZOBpYEyTAJLEWqgoAteaBS18Df48bIXx/YW0TGbAPuL0FBX0wX5fKddA5sP+4Ls5d1icAO1YUfc7x4PfLug+2LamcVCxnTNYfQDnZ6SrXH6qYSKqUTKuUhUGMHUpSuSJ+31nzv2Xt0MACAGzhEQBrNmES78ownwem7oBMs7VzMacBotlvYoNIlJ8OFir7x4eD08Y8hM1l9+yS6q4W5e9pjMfAarEiNNKfw4QS/RSK4erUB2rVeuq0UD4wpFvJITFASrh3s/545gC4deTsTVIarzj3vjXlJKdTuv91OmvFW4BSU5QJ8vXMHdRpzp09pxs3b2l+YdE+b925Y/6OMPEo6iKreO/+fd+lE0ktLC7p1OkzMg945kDG5f8jc4i5xxnGmtve3rIGIFRtOONofDOZVJoD8g7mGaOrVFZ5atqulT2Wpl3GNQK4b799DID7yivhCDlYhA2twhNNx49UBD4mOvBzCAD39dd+HGZpKDQfU8SYBHBtVh/Z/DrBUDwir7JY/S9ZpZsEVCNJ6/ANOmDgDFxjbRm4xpJ1Bq6Vz8cKKgd/+zjQOYIlk6CJMekMrMmYAgdzxgv+eSv689Ft1zXqNW1P8XyFQYv7R2iUPuYJjQHV0MQVpXd57Sg/exyQPvmSk3HDYcA15jJj4HuCiXqY6TcJshz3Oke976M/6/sH90EzdRwrxo78g6YGPoyBubVlP0ODxVHsw3j2RZYi/6eRsLZXtfUXmcqRgWvAKc16g76tZRSoJoH58XjwOr2eAZVmBxK8byMoE+/JLKZQOQk+7MwvzmgDhWjuyXhDVJS5jc+N97EG2CCDOlZpCfmlry2X1wfAJe4kL+daeT1ibJ/XNM11bN7NziKBOzOWtoU9S94vyyuc8Wu/P6AulLQ6CeBWqVyxNeEqWzkVCwXbs4xBHliXNKyRDxkbMZ9XrVo1II2fIS5BqYdnBGCFehSMZG6AtYGfJx+MJfsl12BgfbFo70nsaV626ZR5iC7ML1gTzO07d0wumf3dmyFzllMxJ/jg/qN/7b179yzvI4JEcQpwGgCXvGN1dTUwtjmfPCes0QDdbhtYy9gSK7ERV2tVOyO5N8ZlfmFBa+sbBvZFFY0h9b0xkD+ye0KJCACZ+Jm4lrghzquoKhdrRIebVuIaZn4znoyLqdEkY3zv4Gf8OCy5zOtZk2yQhI4ALrEq8SzXyr0yVxwE9P0nMkaJb3g/a+CnjmAAJPtY1gFIznia05iHhbyK+LmazZ03s5mCjVlExQbxoGAY6iQG4nJuh+9HNTfWNWepAfSRSTv2Ag7nnF1qVE5y24LtnV2znLAcJcQokWBisuOFvEmJF/Kc1xVrQHRf7JT9/trauuYXF3T9xi3t7Fbdo9rWW4j94+IzIsu+CpzZMuWSKqJMxVykmcLON6mDTUNQMLMznjyRhtTBUK1GQ81aI6iXEYtRoyXOdKVB1l46l9Pswrzml5ZVmplVKuNkiKP258jAjXtI3Pv4++//g79z6DSJ8cJh8PZww9D+rz0GcI85kB9/+acyAn/J0PCncm2P3+Tf4REAwPXE5Bj04IiOxYPDMTl19/99JIA78RaTKds+gBslRePlTLyevenEe43ZbPtXM1nrHQfg4TCd+KlPfJo//p3v6rXf+W4AX7xj3XxqIyvWPES8i7EXjNzpRm91YEn01B+5zG9kSloRCR8BigdWiHSA1linAcClOAnY4we/F8nsJcJNOXy7L+NjnrBB7oIqRmQ6WnEn65LM+LRRKIHlMzOLTGNJlYW8CtMZ84aD+UqX7RDJsS4qG0nr1Gu2AAFa2t3uam+vr7WthtZqTe20O9ruAuAO1Usk1YfxRuGCjmzYsRSfSQAGCfO7BbwtDpBNHqqABxYSoQC4MCQSQwNwATrSaYI2Ag98RQkUnHlLgSdfzKo8U7YkiTHtNVqq7zVUqzXV77lXsBdlKNa60a9JlliHmwNAAOjGgqbqDuvZAI2UspWynnjheS2fv4DRlz0vl3Tcry3Umm398Usv619+7yVtN9sWtMTnGrvMxkGuRS6TQcXHbOsJmRzv8wC4Tz/tyW2aJDdvz3Vz8QpnSAAAIABJREFUa8tkhG/cuK52q61f+41fN2m0CMbFd5lM3n3u+HcOAvz7X5uc/EcBuEf97rjLdqLwMfn6h4P7wwUFe59EQsUCHaMFra+t6fXXX9fVt9/WjWvXVavXlC+VdObMaT355FO6cvmyJamzyCSnYcN1jPmGn+m1G9etYEWS8rWvfU0nTiyb5DIBNWAsCW6UOYqJMsmW+QJVq/YZfZligkXH6vzSgsrFkn0aY4hu2X5faw8eaOXGTd26eVM3b93Snbt3LUknGUAylgTw3LlzOn/hnM6dO6vFJZd3QhrYOhqtiSKs5SAhehgoP+xrdXiD8qLPUZ2I4SfdZPfghyUgnnBz/ySnJO1Iq+I5TGJy/9498wGmeDA7O29A+unTMIvL5rFHAg37+ca1j4ztl6ViPJIl25WpGU3PzGp7p6pv/uG3tb29o/MXzhuo/cSVJ3Xh0iXNzOI5CiDT9Y5O3xTD+nGfP7uz0PFKQmX2dtZs4cwfK0Qbs7ZnvnB4dPJrvd5QGxtbWlvbMPYsYDLP5bXXXhOJMaA9IOULn/+CSQy+8sMfWWME11/I57W4MK/l5QVlcgA9Cc3OLag8NaOf/covqFiueAHeAGWAJe9uJbE0pjCwEowbPLGZ2zQbdHra3mtofWPXupsLmbS+8rMvKFdMaQ/AodbR1mZTezs1bT24o1sfvq61ezdUq+16It1uWbHcktcEAAZJJudJTQk8u0cJ5YK8MgxTZNfPnjtnRV4aI+Zm3TuKZ8begQyfd757Uh6bL0xKEwn54O9jRRA83mED8HUUEzIZFSgkmycbcq3eKWxJci5nibf7POFHDOuzpTNnT6vdahrbmGf1cGNbP3rrI91b2/o3A3B9ghx/Zhtjv6o7N9+z85lCzWjQU6fZMOlziuKsR9YirG8aQWDWnzpzwgo7zBP2FgoQNI+wh/BB8YCCU5T0Zh3x+xSv2F+MpT5omXTy+fMpnb+A7PGeAdi1vaE27u3o5vVV7VQ7SmVKmp2f18LytKY5ezM9a2qAGZfNpzS3OKXyFJYAro/o9VKXuXLg1v8eDIJUcp8mhL4G+EC3W+bd3ag1jX2LhyVgLUUx1kQmh8Q8ZyqNEniEur8va7iQhW3dU6fbULfftAS9WJxSJltSYpQO4x6LMA7BeTNJ/DegmUsIR09b/jbfTwMLWcNeyPDfiY0kXtCzs9YAXEMXjYFrXfGs8X1K7zjuM2ac7WdtY1Gzzow5mAALp+nDL9m8LVHwQH05yLf1+s7URWqZooeUUac90tZ2T/fvNbS7C6jPGZVRqQhgK+Xs0z3Msjm80QDtnRmSTtL1z34Iy9UbJYaJvmYWpnTm4hPqJhb0f/3fP9Cbr9/V6fmifv2XLuvpywWpv6P0kLVV1Ig9Lgtkh4QtMrUDddp9ba7X1WxQsMwpSed70scU4Jr4EvAKAJd1uw/gumxyBHFtdGFTBgZuApAr6Dzza8R53c5QjXpHaw+qWl1paWWlavK3lVmK1DmV8kmlBwn1mkPtVQfaa3iTonmDJfpamM/qyqV5zc9nVAo+wUjBIjNOQTKddbZSLEgTB08yhmLRjjVlIDMxcto9ygzAbbac6WIqMimlRkljjNTqLVVr0uZD6aOPdlRvOHBt7G9ioKB+x/Ca4oB5eKU1m5/Vf/TV/1hf+09+S7OlExo0Bkr0Rhq2HbxNdRjZpIZTWaXnCrbvqdlRqtXXqBPa+pDiTkvbO+t6581X9dZrf669rTUlhn0Nkj3t5XeVyPj85sw1gNMARm8gjA0OrhQDIOmylSbLR4MJ7E38t1E2GPTUtWfsCkDA0ZY7uE2Z+QjmifEBWQBbDIx16XX2gGwqbQCjjQc5QpC+taaQ6G1pTAtvjDIZc+bV+IxOGrvWzmnOAmOj9NWnUQdWqYG65EGhadLYGm7RMj2TVwlmL3KZ3a7yw5EqsG8zWWOx40RCk1gGye1SWtkCbG2+zj6KfHL4RA0RBr0tEfaLABgHcJmTwVg7AEZRbjYwhx2A8H2IM9Cl9D2e4NPOxRT3Th7h4EOUu0ZqegRr2bwlIOkC4mbUbY5URcK71rK8iaYCPGdoMIAJQ9MESD+rutHpqI4HHTKGjC/AaKGgDPMR2wLKsymK/FmzIej1u5qdn9XM3IydPaVCybzK791/oKWlE1o+dVLrG1t29rotSMX8Krn/9fUNU8Y4eeq0lk+cNPlyfOkAO4hTI3PMQJt+384yGt16nfYYkEJxgjGB+csUgAnc6batafHEKZqblh3ExQN4hITyDf2/X/89vfXW20eez69EAPeIMzw2F07m5WNg9xMzdADc394HcO1sOTrnifHlmFUV5sKnyVkO5kr7Esqf4vIO/EiMb+1a9jGNcewbf9gBXBi4Eehy6fUI4Ebw4nBWefheHk0FfP77Gkgpbd6GDuBG6xH8P1kb7MXtxp4DuMzQSQB3IgexBovDpsATb2zxgAEvQSoXKfp83j6Pu9749cm8Oj6/8Rgdyhn4Ou8R7+/fFMA9/H77//cxZIwA2pA3NUn04dBYj1YPGgysGZCvkxcaO/KI+tk+29BVj/gklqnu4s+atFoAORsfEcS1uKfbNrAMVj4/E/c1A4CRQ6bBMCiSMP5R+Y3GZEKwSVDWaik0ygUGbhz7JA1+hbx7YIcGTb7H+/F3ZLry3nGsI/MvPiOzMSkWx6CeNTIFv1+7VvPWRv1o2pq9+DDVIfasQBElDzFbBWvIw/rEgbZ94MebePk/sT02TICahWD/YXooAaQm/gd486bTvjfvA9IiSX3mnI3drZXbahsblXMJEG3GxrfZcCnr+Oy5r8gqJ6elmQ87DJiZPHdqEwBuEWxE/Yn3IsewuQLgj0LT7Kw2NjY8vtHAm6NnZ60ph1pFBHxNvhmFhxES1h3Lcfh9ms4B3XjeJtmMYtaIZtOixRkP1zcs70RZyeJza7L0ueZrhnMA9SGUbPCIRUrZA+i4T/D3JFA7OZfjevPYDSWhotVeiuVSkH/fV3sY78Hh/eP6ngRwrUnBmn9DDiziXaSlfbczAHdC2pex5vrj9fH+cX+xHN38j9M6dXJZS0sLZi9E/QKg2hVzvOmUJvbqniu1MS9j3hL33ThmcUyiNHhsouPyfF35uEYmLHEneQPzErB4fXPTWN4t2LhBacVUQmiAJa/PZbW0vKRTJ0+oUd1To1qz62KfRvGJ+YkdQiKd0dtX3zU1FIsp9w3Jx7tvrOu5AiOqXiOzZqoUClqen9fywoJdF00hWDywBwCCw0jPZXLWEE5j8N7OrtXq6vU9a2w0hnCwsqFWOT03p7nFJRWRx0dSPYDqcd7EueZ7BTFisJsKzSFcMGvpf/x7//3kyfEp/r1/YvqY+xw5efIxA/fw2f/4/z+dEXgM4P50xvnxuxwagX0G7uQUPNQx69nWx4xd/N1PCeAeCmotJg+Aw4G3OYQCH5BJGgNV+5f1VwXgvvY73xcgrgOmDrbSteRsWi8EuK8l+v90KafU6Q9MXq7V6aqFwbt13w+tuEHs4VKqQdaNINGKCUieeXgVuyX9HoZj/44xmjh5c0GCzQ9o904xr1vkTw1QwFM2YZJ/lamsFpaKWjhR1OxCQYWpjPCXsu5zCjYUmZp9tRsD9ZwUpEarr1q1o1qtp1q9r829praabe202toFwKXQCIAL6y2VVo9iRAYmrndoZQYJ5UcJFQZDFWACDQcqWBDhAG6Wrr0kQEFSeSu2Ij3onfCMq41zBj+1lIqVvKbmppUrFzxBqTdV20UisqlmwwuyXl8CYPGCDEPoxTz/OmOPVCTjbT67ePRSOJkq6/LnXtDpJy5rZBKEAcCNmMFopEanq2+9/EP9wXe+q8168wCAezigjSzp4xZKDHq9sC0rrDz//PMmB0wXKSEgcwSf2yjjubG+rnfffdeYhCdOnHR5mImPSTDw32YA1wJe5jsFhFTakgaCw+vXrun9997TR9euaXtry4JwwFuAXHyAz547a8lX9OgCgEV6iKDz8uXLKlXK+vGrr5q/DZI6JEAkEpbMTUjHRf8vkqtJiWXzGhoOVZmuaAZZ1fl5zS0sCAYDxWeTFOv2VK9Wtba2ZiDyyq1bVvxaXb1rgJX59kyVrXv27HmA3HM6Y9c9b884yjUjdwswbAl1ZOAGNr5DG8d8fNzWa7/iQMmBj1CoI2m9fee2Nre2LWC3zmG6dqtVk7Hm/q88cVnnz180ABYAt1zBvyhhDA2aCGq7OyqZP1bamgkKuYJSSPfmCrp+/ZZeeunPrNP3yaeu6JlnP6unP/NZnTpz2uQRR8OOdVOb0GFMxoLHTCyqkSDbDhYSLxIFW8vG9PKOT7w/ez2k5Zxpt7W1o1d++Ko++uiafuEX/5qee/55vf/+ezafKGTyXPj95z73oj66dsM8cZHcYu7xjJ94AoC5orXNe2p1msoXSrp46Yp+4Rd/xZoMWgC4JByYgTO0tk87GFAuFFXEg5tk0BpIXKKdYneni5+m+0/NzZY1TDoLC2UD2LyDbl8rH32o7//JH+naB++o2fAOb3wn+9wncpQDGTsQ4K7RrprPaQ/prCHgFIWOtAGN3MfS4oIlqadOLGt2ZtpAZZ45xQiGmzOBNcdYAN5aQYhudvPKYZwzBhzQHQyQDxOSHQYWrnUs45GFbJz5WQLM5KywYsl3CxbPtgG4n3/xBd2+tWLzirNta6+uP3v9fd0+zMD9y0S6nwDg9jotba6vWgc6a7HfbekeEmS1mhVWSIz5Oj7j77//gXU5P/vsk3ZPJN7ci7HiQoMWIDhy3zx2Et0ofcbvkuiinEBnd2LUVS7T1slTI506xXhvqdduaW+7o531prY2d9QdDK3RYXaBhoei8kWK9swpBx5ZUzRLwHb2nq1YsQXM7Gkw7Bn7kvk/AITsdcwzC8ntdqtl14mccLfdM5lZCv4U7aOPLWuKPYeiPPeBzDnzo1Qqan5uSskEIBP+vF27N9YB3vICwPWTNIR+kT0bgdh91qNdcuh6cgA3ND4Yq21facDBEQq7QT45dLkDGRmoZKBtYB0H72YHc71IAlDB/lOnO9xkwrlnZ1/xPZo6XOKQogh7IvCl+x53u/gK0vzBysyq2RxZQ8XaWlONRt/meqEIEEnxEVsJWfyBjLkx0sOeFOM42LeMLSvfJWfpSkvpxLk5TS+f1MZmUf/H//4tA0d/7oun9EtfPq2lhaSSg7bSiaw0Yt31pVRPSf4PA5f12YeNk1CzMVCnhaScN9502tzfwGRqkS5jrzBWJnskQF1keQYfXJdGdPDNADhjYHoBxQHcockn1/a6ure6p5vX8G5rq1DOaGYup3IZb+2EkgNnHe7u9VVtAEZS1Jeou545M62L56Y1DfsW+eQ8crA0oQHeEm8BFjjTHzYBz8lkuUOcZbMrqEJYcceOAQprzuyPEtkmVUiD3iipHuzrJgxs/IpH+vD9DbXbzsy2/p84F63xxiWDjXGZzKicLevLz/2s/ubX/ktdOv20comSgW804EC9HjbbJr07KmWUWZrSAEZOe6Bhta1Rq0c13Zmu5Zx6o65uf/iOXvvB93X9vavqdZrqJ7vaTm9pmAIQ9D2XKW1NnZwjQUXHithBwrJvy8mBv85woNpgpPpgaP92G1dn3nFjxK3W4AhJlXyEWBnQdhxDuKQjkozkEybHT6xrbOR92439XI7X8vGhGM08s/liIGSQ4w5yfQ5fA+LStCpTHxrgwx0aCbwZy6WbK1N5TVdywra232wo2e6KMn2FojngPgzcHGdKyvy3M7mkUlkcWfDDhU3DfphREv9b84QL21FaGiZhsw6tcdZYNEP3xLZmK8Bm1iOxP/lXKPhbA4uBpu6Fbo114dx2AJfPWAh00MyAb/PD7Zv3soZJjfppdRpIjjdU3YOhmDBf5cSQsibrN4LdLmPexm8dRtmwrz65B4z0XNZUBdiPuVZnjWXs3KSRZenEkrGK9qp7gb0GMOyet/OLi9qt1rS7t2f7HA1HKCzUG03dvLVi8+3sufMmowwjMFcoaXZ2zphm1hxkceL/x96bBlmWXdd5+81DznNmzVVdPc8AATQbBAhQpihRE2VboqQfDodsiQxKVoj+5/+OcIT9Q2FZkh0OOeTQELQoUhxMigAJYmp0d1V3o8fqmucxK+fMl2+eHN/a57y8lZXdhQbYkIOqRCSyOvO9++4999xz9t5rr7UcDAHwZT/EH3JickIADUVbmilpasJWgMbJXr+te1EeGrVHH33SpmfmrMe19lJ2/sJF+83f/K0fCsBN5k4et8aW7gcGu3r1JwJwE9LRseC/O4fiv2MutRuQ8r/9/xfAjeeeBIp3ZxLJa6P47nmIe5VOTE5ZqVjW3qCYorohADeDGkFkHutnvDeuiHFPQ334wFi8V44bWLhihQJqyaPUWZKDBvU9Ov0HzffhmMn/vgcMT4C5yTG4997uqA/tPu79czDMxD3jzR0QPEqpkmMSO9Ikx/PGNRJbYc3B3+JXPOf4M7JYI5NVDZFr67KXiV7BEbxKSi032k3dI9j3xP8RROU1vJ4GuOizS45JAw8xHf9mEYnqSwIk8bjt4CEunZcBS7YY/GIBcKNfdvS9JR+OYMkOsLbTkRDnmDdG08hFAxqkAGf7egxHrAVr1S2MaEqLaiu8JzIrfVr4fEsCivxb+6esT+qDY0eGJ/MSVae43jHXqAccPHgoNEICFGIdkFW+NDc7J8Y7wKsAY3MAnRiaz6cp1fNTl5Rn/koat1ZTrQpG43C5qBoFX3jyMg9ofuF9WucB8JaWdB2MYWw0p/7BF0szsrkcg7/RXMM8coWktuzCaFBDQplr1/kB4JaH9Dk0LgPGU9OiyXETu6AWyjSwngGAIzHBmyqS8z6C/+1WU6pFUsAJQBv3LDYQJNfHJEAYbS74Hec/PTsz8ElOzpF4/+Ox41yI748Av+LoQF6Jn63PCx6xOg9iOsgYqPEguxyY00wZ7nchV7RCjvs+Yk8/9YQdPrTfhsrUc1COcGsLb0xzNR/GDy/iqFzk64T/PTlW8bp1DsTR3dAwIZUYf4/ywtCEQBM3wPHw6Khtbm3Z8vq67iM1POKVLZpuG56LT8/N2GOPPWpDpZJ9+N571sAGZ2tbDVqz8/NSerxy9YYtHDhob73zrpp8PLrdeU78YfFz9nPdUSAiEKXuOjU6ZvsX5m3fvgXNIdYBckkaI2m8oE5KvQrSATE7Y7O+tmqtJg092HW4JQrxX56GHFj2+F0HH+ukxHZyr40ALucW73WcE7/63//9xJK9s8fs/HJ3THDvf0cC2kMAN7nzPfz3j3MEfpiy1o/z/B5+1p/SEUh64PqGuxd4Gy/+o5Krvafv/bG5SzfcG5CHDSiyHnd/xH0gbtilkmTc4Otwzy1KAMJ7e+x8xA3t9+3Nf/dtA8TdsZh1YFHFDoGvLlumAoNXU7CaElhLx5uAXBhjFGIoHsrPJhZmnYmGxB8BBXKP8naQ3Jt714qJGiRXvf3W36sEIIA1sdjsBRsHEDgOBXuYtYV82sYmSjY7N2Jz+0dscqZopZGM+0kJfRYqYp16y2pbDcmCtRp4e6Ss1uhbrYYfUtO2tlu2UW3YZqNta/W6bSFN2+1YA+4OLEW8U/A3yaZV+MH/Nt9JW9FSVur1LQ9zr9u2UqpnuXTfSrBw6TjDA4tOfEBfCq3oGge5aElOZ02FndJwwUYmR608UvYkpNGwykbFatWmAFwYK7ACYKhIZYokU/lK8HIJ0qEuY01g49IngBrFsWF76gs/YYcef9z60R8kMnCDBHet2bY/fv2E/e43vmlLWxXLFEv3dhAHcMeLkxTYdqC43QnjAMAN5QoSi6eefsaeffYZFW28S9L9NwAXKNpQXFu8e1eBYbGEVOy9UN+fHIAbpLL26GQfJP8JBq4XIwPLPNEFx6+SyXkMetX0kE5JxojgnQSOYJsEBeD26uXLdvbMWTt75ozdunNHx55fWLDHn3jcnn7qaTt67KhNz8w4kyAwSdz/JSUwdQUGAhLJkqd0CTixDwBzh/FIxZ/ZJXQkIVetKUlaoTNyZUWJAHMC1i8eu8OjIyoEqkNdMkgujUygS2cifrk3bwDmXrWLYgXfEjDM5xMA47mJ1DCyrADS8wv7JM8KwEySNjw8Mug4Fqvm4/aXB9W0ggRg8hAkaiR3Vy5fsXfee8eWl1cEVHONTzzxpH3v1e/ZK6+8oq7Ll1/+KXkRHzx0wOYXZq1cyksq8vr1q2I389zxOoJzgvr9+w+qUWVsbMpee/V1++4rr6p79bnnn7HPf+EL9vjjT9rYxJj1Ux0xDUl2JKIZknjWwlZIFMWeF1MUsNz9uHx1itmTv889eWGDAri17dbNO/aNb3zTzpw9b1/84sv2xZ/6or315hu2vrGmAi1JNvPw0JFH7MTJN+zcuQuab8jpHjt6TAnMysqynblwWkxXukh/+stftZ/4/Od1DiRMDuB6whgyOY3fSLlspTyJmq/9jlEFzxix8oCdWYuBv/BHj8kga3/Prpw9aye++127de2ytZqe6EdWXbtr1mh1bX2jomJqrbEt2VdklmNRzHdAZGLTNjJUspmpSVuYn5U/sVg5aZcuFRAeijMqSmovoTnIGymYdO6T21PTEYkw+4nW56y/PxZPouQnyadAo1RKEuNLy8uSs33m6afsxvXrVqlsqfN5u9ay75x83y5euykG7vNf+gv2uccXPnkU9XHgbVh3titbdu7cKV3H5MS4WEVLS4u6FpjKU1OTuqd4U1G0LpdpEpkfMB9YXykiRdlImEh0tsOWYt5TdIEtd/PWTbG3WbsA0inu53Itm55u29RU1ayzKI/MrdWqfEUlxT5atompMRsaKQqcALRwhpmrRRA/cB8dQHCZMJe6pZCCXDIgHkWKprVbeFU3NGckPbsNQ9F9d4uFkgo6pZLLJQPmsg5SEBP4nkVarGfLKytqtsBbdWy0ZP0+x2752sDroMYJZHPvPT2FkT0L+AnjTM+DZpY/FgI6wrmHwq061xWvOLUtFn8liUZBLBToIlMHANd5AhFoxNOUop+DeYALrqRQE8tczLrI8pEkmsv/UYRAehUwhPVC4E7bGxckD9vNWK1qtrjYsNUVQF2UBcyKJUDIVPBxdVCd/ZdCX0HyYQ7IyUNTsunusErcIoa0FawwPGqzhyesODplJ09u2G/9+ttiz//cVw7Yi89OWLGA+odLGzpQCbWfghruVAQt/t3v4tWMZ7jfXxQEajVAewdwYWkpWpKXIYah8txwsA+wInQeihkQ/bx0fwKD2gIYXuvb+mrbLl5ctcuX1n1eTJdsfLxgBby3032BV41qx7a2urZd9QIswO7kRN6OHJ602dmSDQWmch7fu6Kzb4lr5WGnoKtvnVZXnrusH0g0wjoQQ1j+oK4KQGMJtz962nHPWcdVcGZNpQmmCbDbsVo1Y3cXu3bu7JK1m7pgMbDl7RsYmE7i9p2EezaUKdmj+x6xv/UL/5W9+OjnbNhGrN8CHctZugTVk+HvWw+JGMzHe5x/0TqVmrzDrN40q7csU8xZP9uztcUb9uH3T9jbr71ia6u3rZ1p2Vp6zdopPFW9SZD7CnhLE4EKWgJBe9Zibkou2axtALY9l93tmWJrb0oMoOugSZP5AzjrCjusb5FlHBukiHOj7yEMXX5P3uIhv+9RaqQiZwi+aRxH0oeBJSH9IM0nZ1rKC1ZguwPu7GcA0Jy37p1ohcQWWckVjo2UrERDCg0TjbrlOh3LW8rKAIHEtYC0eewTeF7xX8vIAzeNGgY+0+W8JLi9wSiltVLsW3D2DO0eALhhz+wiL9r3Z0JzhwYonvm2AHgavhh3nt1sGg9rpBZhp9Ls4c1XanIKikZamLSGeUzGmtnlOrilnbS16z2rbeOx2LRuu2fZfl5qBWnL6VmR17CWoqzub7XTte1+25rqG/Hip+6dYoyWpB1hBjXxvUyZDY+NqHmQoi4SmTAjYcC6l2HfNitbWg9QmpiZmbPS0LAUVba3qwJriTkBbmmcGB6dsFGkj1FaCHkR96qGFc7quj5jampa9yJKvaLosLa+qoJ2dbtizfq2N67l8nbw0FE7eOiY5YtlFcABcH/jN2Dg/uAeuINKwn37+j2aXA+MEz4OwI3AQfKzIvtnLwDX0xh/1pJAZ/Ik5Pv6Q1bp7gEdH8DAbbaJ23cYuFrPg2TlxzFwI7C1V84Zry9eDw0rvr8DOJSVlxA/MNebWEzUK4ZeOD7nakqOwG0AceOtu4eBG3OUOEbBLiWCQNGrXs0U1E/y+eCN/rGZj+9nCSnWvUDqeM0RPL538vg93et9Iaj/WIGXnWN5Xs4XzzBjRj4qv1bYsKmU8j/+Rn7nn7kDlsUGtAhaRHYr8Y0Ylyuris+jAkxkFUe7G9l3oLrS7djc3JyeW44lZSKURWisQpYW5myQHc6j6AVYzr2m8QvGHXNLC5Q3ctA4xJrOewFtsRKamZvTscVKbNM467kBMTTryu7nK/53XGcl050BSMUSxK1tuB6twRlnoOZQVWq3ta45qIcLl88LNRfIVmcn8Y1NFdFPN+aSsjkTGxNLnZqunXtAPs8350YuBKNWcs6y4OlqbV2YhfG44BK1y8tiELJO8EyM0QxLo2rDQWLGizoAn0VehjoI8TX72eQ49jWjVqvX7O7iXcXmxNmMqTNqawJ2ZSWRStnM9IzAs2tXryoMJl8iRzlw8IDuK7ZG5FGMA9eJ6hteoxyXY/GFXRFNAqz7NP/gSaqmPAgkdayiZFwqEFf9SEF9RQol0dYpEEC03aH2gbVMyLsFiIeGX+aN5ooYEdGKwwtfcX8l1pmcnFBDPV9J8D6yWOMzGMFbKfDEz5BaScvtfOJ9D16yso4LAO5groVaoae0HKcrUF8Nx15JVZ43Pz/r6lRDMLSp3XnzSSpNk5g3krDneTOAWzf5M+rr7qBml/AG5p7xefVtV3TjNZLXhuE6NyeFJ3JSCDKoYo1NTFhm3bJnAAAgAElEQVSlWrWNyrYVZUcwojh+ZXnDIH1TKzpy7LCNjo/Z3du37OrFC9YDgGf+ptNiusIKv3TlmmVpmr98VQCqs5Kj7siuVS/cY+Js2TbwZ+JolBGLBZubmbHZ+Tk1Nw+VCgKjWYvk20zwrxCQ+CynmBMpctlJKG5MK+bY3N62FM8sTTkB/I2KOzv5UugAGihJ7AC4sTHiH/7qr+yx3yeLXh/17523cQ8eArgPDJsevuBTGoEfMjT8lM7m4WH/kxmB5aWlWIf7Aa/5k4G4njzsfWjfpwM4Gf659ysHZpGDPzt49PGnPIj/4uf8gFd44te/aW/++rctR4ATJI5Vq1ex3rvZ5S8LGwp/ppRLROgSFHRQ4HDwFv8qB3Hxj+pKPgMwQiUnigZi86Ysp4KMF9kdKA7FQkcjB/6RcnkNXpDO6GVzdh9d2KWFLMXctE1MlW12/6jN7h+xcWSTh/BP9M/UmRKotDrWqjWtttWy+jbMMQDotNUbyB51rLLdsK1q0yr1llUabdusN22r2ZA3F1JvzXTamrmMtfC+zSL96YwNGLh5At5+z3KdthW6LSvhg5vuW1metwDYwZc2gB9cE2Pi1+1MWmqT+VLGSkMFKw8XrYispzx6CFKb8qFq1EkCkBpFji4EM0EKTV4Q6jR2QMWLXA7G810aG7bPfPkn7eCTj1sfT7IgHad7SFAIM63Vtm+/fsL+32/8sS0iaVLCxTckhYHl60lu+E7MsdjJFzvE4nOg36dSCsJhmcLAHRsbFWtDvpUqRocAKpsbJD9ehbs/UEsGmTuftfNa//v9D4wH8l78TD6n9x7v3sKGvy68PrxJr0/8PtnBHhsN8Inh399/6y07c+6sHT1yVJLDAKaw+ggO8QCC1frhqQ/t/ffft+vXr6sgBosOn+Ann3rKjj3yiP5b3idILqXTSpwAZAmmJSkapBdJVgBu3e92VB6ZksDhQQgMVZI3gB1kZ2vVqgLWJ556UsfHh6Zar9soEkwTEwJz5LOLTwhF2Kaz2QBzb92+KY/eixcv2p3bd8SS4O9cM+A7Ms1zc/Pqnn7yqSftxRdflI8uTDmXUP5RQoC91mR8bgBhr9trr79myyvLAnVmCdxn5+xf/N//QpLQc7Pz9lNf/JLG98Ch/TY9M6E1pLa9aefPnbVr165qvEheSSgnp6ZtYnLW2p2ezc0t2He+8x179913lNh/5jMv6rrm5ufEKIQ9KEpTLISSIJEYssYpWfduVf4t0H8AdA6Qo4EMW5z1KiL3TPf40sXLdurDUzYxOW5PP/2kvfXWm1bZ2hC4Ui7hyZO2XGnYTp85Z1tbm4HZ7Ux2Eu0TJ0/a7bu35Ts3Pjlpf/Ev/iV7+umnQyMOxV8QAe/01TMryaysjQwhNYSmI2qJJIPuwS1oKwBfLpsN+62nQq6X7qmGN+36hQt29r33bGN12dqd6PPknbmsARSiScJvLy7ajTu3bG190zY3twSSA1xRkOFnt91UMR+pfNbGURoHJiZtbn5estLMWZIz7p+vgXQNA5T5fBNeFJhXNCuoaC1vRfyD2C8cqNXc1F4V7lNYX9nPeOaQz4YJ7L56a7pBNL5858Q7duHydWvNv2jt+c8MFq7PPbYD5H7usX36Pb+Ls1h/fwBwm1yH1tfX7J133lRBA0l1MaIDcxjAFeYw18wzcOP6DZuenrL9Bxes1Wxrfp8/d05ywyTfAIAUxCi+IWcvJkG+oIaC7SrSaExp96CtbOF3XLMD+4p2YH/fOo3rVtu4bZsra2JoAWbNzE1JShw2Og1fjKkKqEJWvHDmDQBBojUAuIC3DtzugLYUWOqNbRWVJL3WI/4oqMjPuapgJm9j9ryMGs0ocFG4Yh+Evbq+uaHiFd3pORhtXZfKY+9EHlNsRBWrgX/ibdDOHMBbIc8BAPLCKMCcQOdQJNJuIIacs+J884lwMF39FMQiWB0KQpJBDHFMAHEFQHZaYpdQTIys21gQYm9AMlqMcuIJ2J4Cb/ls5H5hVgPeuj9quw07oWUrKw1bXW1av5e2Ek1iJbxuAXH7AnKdSQrQQwMVzXrcJ29AiqxbjYeuCgC3Iz/L0elpm9w3Yf3MhP3av37H3vv+TTt+bN6+8pOzdnCe4p37uUUrDrXjKfxVu4fuWdpokklZA5YpHfp1rr+jjvtGs63CDUCOyKo0nbGX8R2k4TTKyLqFgpMA89gAOPBBw16ia/Vqz+7ertuZD5fs1mJVrOOZaaRZ6cT3WKrb7grArdUoDvriOzKct5npss3PDdv4WEbjB+DGmMEwFIOSea7x8sI3xbVuuy9GAa+jWUAevbIiCXMnyN3G+xs9p8VU6vSt3+5Zqw6gDRM7Z3cXO3YeALfl62+v440y3u3vCizOzHXwGkff/RP77b/5m79kP/ncl220P2S9Kiz3nqUAEUt4eph18gCrgq0sl8pbt92SLHK/1rY0jAkKXLm+NTZX7ca5U/bmd75hl86/b81U3VZtw7opt++ITYS+xtJQEABQYgf2hRQC5sglu89ti5yBtV3dHb4Wu1pHFNhwANddl0MM5v2K3lIRVH68+TM+S67G48cIgG48ZmAEqwgoxq3vB/jb+jwK7HLG04XOneEafHKBoNUgIMUgk/Se/OYA8JFfRRGh27VC36yINCj3HmZoniJhVs2b2KcUill54ALg5phH+E0Xff+RtSTLDc1QrFcDFq57wCHpjW9oU80NjDP2CrCPnJkDq1jsZSkoZbWWA2qkMl25prDPaa9TzhX2uvC8uCACzwB+433rtVPWbvSs3ehap0ljQ8u6bfpw8pYSumzWafnnub91zrBZrvQ6Vu11rQ+ACztMHrI9FXqR4GT/pkGAe5RlH58Yt7mFecUDpVJZjFoKpgB7+Ntj75DP45lX1v1AqntqasYOHT6sojSxmZqPxib0fkBwvMZpNMGqYXu7ZpksDKWJIGHqRX3dSRocm6gcbNv66rKtLd+1VqOpdYamw7mFfTY8MibljguXrtjv/f4f2enT5/bMrF9//fX7f/+R+/onarO2X/mlvzOQUN6JFWKucm+uozkdJf33ONNBPrMHgLvztwfXG/YahHuAQ9/y7vlKglSsuDTv0RzpoJbnZv6aEGfG5uvEUSIgEz9rLxB3EMfxPsWsLv2fz6G2MGJFpO5Z7ztt67bqZj2UIaI0sQM3EcgVCB7kO0NLueePg4KM13RiUwB/i0w/GnKi2gm5Ft+AH8nz233+9wDge8yf+PcH5VB7T72dus1H3b+d3CPcwJTZyPCImgPlH5zPeyOSgEH3AvVzcu/OQbwSgMwB21CywjRHVeSbCuBKrhoBa8aPOE/7YJA6ZV1D2WlubnYggyuAUUoTeMV2lQszc4j9WNvUuCx1D2+G87nV830vgNssPsRY7G0HDh0S6Mk6Gn1oBcDDloUBGoBQP8/YZBSDRY9vyOmInYlFiUHIw2M8TUxFUyq5usfarNnOYmQ8+W/ySVkZhWbR3SCxQGH8bwuFAbDKOigp2JERHRelFvYA8mBvefUGG4Bqzmd0eMTmZ2f136gOAF4TKw0Pj9rU9JTOWw057LkoL6mZM6ucv1ava78YLuYlSUvjrGoBS0sCyVHrGh4eUr5NnkBtQXts2qT0hSrCjRs3dA1SdRoekYUUDecwcF0a2pUoyE9pyuOaOFeARtZ5mngAqYkNN7dqtrS8orxYQKSIAIPyquJGPYc0Ssr32pXAlHsHhjaxRXLM5Wkb/ZfZA1HsG3jIuqKKlpOQY4yOjaqhgK8oHx5taAaNC7xf9madEK8QJ/p+yLVJDQkVGilohM9Tw2dQCpHiTGhwCw9mtJ/jOlzphbyANdQbHshLaAYDVI6xjtuVFZQbxcaDCDp7NEW+S6MZudNOHux5gKv60XTFM1PENoTm8IlxW1iYl+3W+vqqjoLCRak8LLATADedQ2kPpa6O5fJlm5raF5iwWNdVbfHObVkCcf7eyJuykTFXVLp1565VG235NQN06zwDiBsZwJ4Xex1CaZeUCZGO9joy48Nx+ROeu6wj8zNTakKgThUbImKjLe8lhyZu4m9+H/vKI++uuG0Dc5T9g6ZvNVhIBSk0q4UGfa8h0BDo+YA3n3hz3f0A7u56Vlyj769zxbLZQwB3zxDs4S9/TCPwo1Rvf0yn+PBj/jSOwNLSXfE3HwSG7ko7PuFQ3N+9GsHbe4Lqj8KGQ3qw+xwfhHn8ADXg3dmU/vvVf/vH9savf8sKeCWx7wRv0cgidLW62L2tsEjlvLhpxU0uyt21e2Zt2LkCc72TEikyMQ1CUUX+VATEHYJF9wQRkwbuWvDyktRZKIipIBHkWHFgg8Way6VsbLhgk5N5mz84adP7x2xkqmiFEsFICEvC5/QpcACCbrckC9aEfdukYy9l9QZsCwJgANyGbTfa+haQiyQYxT9AhnTa6tm0WLg9sQ1ShjpkzvvRLdfrWq7VskK/Y8Opvqk+lqGg5OdyX6Lpaar+x/nKC5f6ZI6OPnzp8lYu5FWYFhNASUDbagC50QNPYboX8AYAbigoqwkd8DiAxqXRsn32K1+0Q888oU6yyDQKJKIA4LbsuydO2u/+0Tfs9vqGZculUFEKxOiQqH40gHsvOJe8Zjrrjx1/xJ566il1iBIICcQJhYQY6Khzld9LBs2/lETv6hqPv/MgbjeAuzf4m2T0JoOhmNjtVdxIHj953fG1MemKgTFB3fjoqKRLv/71r9u//Ff/SonWM8/APn7Wjhw+7DLJgOP9vnxaYcqdPn3a3n/vfbty5Yo6TWGYISX9uc99zp574Xl1LirRA0wzPGLctzL6ukSpZH5HEYsuWfnMwMotlXd8fToUyOtKwEgkkUJmvM+cPaski2SCzlKkseZmZ21ibFxJo9gUkl1NGaw92MX40SzeXpTM8oULF3TuyGCTIBKwUrimy/bnf/7P21//xV+0Rx55ROe+m1n9yRbY3e3vmiFKYDY21uz1kyft1s2bOuRzzzwn6eQ/+qNvSDZ3fn6f/dSXvqwmgrl9czY6UpZ0GuDiqffftds3b4p9TKJHwv7UM89bKuOgEWDu2+++bdsVlw07cuSI/GZYBwE1Ol2Xx+I55dpJSMsllxZztm2QN0vIP5OwaN5HpkII9v2KnDUguXSB6GaAd7U63lF9e//9dzXWPPusnbBbiuVhyxU510kl0yMjY5ofb7zxlr3yve8ZsmT5Ul7g+l/6y3/Fjh49KvYtzLdYRMNDMKogeOI/rGJL6MNwhleQ300+N/6s440ZS+59a9W27eq5s3bl7GlJU7tUtINcSpjDF+sb96fSqEv++tr1G7Z0d1nFV4Alkijkl0n0BJL3aApivcxZsTwkny4KAkcOHbCZaTyAyi6n5mi02KMa4tBRrQYkgcPBJ41ucQpCMCCDB5QAmnze36MCv88JeSyHbnfJL9KBvrZh3zv5rl25fus+APcHndsR6I0/f+JRB3757+T6Bjv5ypULKrBw3UwreR1FECuc4+VLl+3q9WuSrT9y9LCe65s3bsgLGuYS7+UeRDZDVp5JLh8tiLXnftKbmxvWaG7b4uId6zQb9sjRGXvkcNFatcu2uXzW1pdvStJ4cnrKpmcnbXisZPkCwG2QvGUfByDC911Ty6WD47fYGXSjw7ZtNazZwN+26jLAGmcvmhTyyIL5OuRMdvd2FMtRDWEOAlFI437RrMLPIbyOuI99ihveFKA5nMk5IBiYpg73xEmi9qedbzFxA1AYCpPRt3Yg7AWAG6FbPSxe1KSo4mxjf64ik9ZBJrq8KXxSbOxavbatMWdtj8XHWAxmXZEPJZ3iea4bGBzbCtabtheB+jRE4XdrtrHRsuXlqm1X3WurXM7L55W6DmIOhSKMpIzYtzCRYS1Lkk9yqxEm8+KOILIgBQ+AxRoytTBlZcCW1aL97//km9ZstO1LX3rCnnts2EZKbVf/CGMrL/vAaMQ704tQ7rENKFSvNq26XbdGnf2MJrW2CvvcKyRsNXMigMtaGNaQJICrwrFA4jDGWlujHHXPtrc6dv1KxU5/uGSblZYNj6Rteqpsw0MUfp1j3W0h5dwxWakZTQFpGx0t2MR4wUZHc5KbLhXTBvvW1we+8ZB30N7vtwPtPewu4CqXSvpOZdOKf2F4qqgU5J0pMik2Zu/g3xSd2z1rMw6MCY2GrYItL3bEwO20Acd5fHhGI4DrczMCuDxemX7eJktT9l//9b9tP/3Sz1qhkbF+tWkFy1iRPS6fEnu22mhaulCy8viEWT5tnWzXellM6HqWacPwzjLLzFpVqy3dslMnv2tvv/Edu7t5xzZsm74KZ8REEDk8JzBLWgCOsEWC9LBAW57BAI76XuEBcmTLxgZE78Ej7osE9oBQJ/ZItSpKxSKiRS6TrPcGv1tJKge1GIH9YX2PnbbunezyyBq/cK78Tiox+hu5S9fZ3tiiZDMCcCnkYZWS7XUF3qLEU6SZk6ag0PhayNMQRqHP1YJ45nKlrGWLGYG3GcB0ScqHvMWtpsWMTuVlRG0dAMkBgNtT/M93i++2s6+0PiCFHNg6UiTAOkBy6Pi+ufcc503DgWK5RCoMW0XsHgAS5JEDgNtp9a3b7FuzBmupJ/CWv6V4DQV/mqTSWbGmOtmMVftdqwAkABIjoZzOqei7tbEuCxvZ6QSGZyaXsbGpCVvYv19zHzsPGu4ABihs46UnewRJNji7hubARx99XI1bgLzVWsOGhkdseHTMwaUe+VHNarWq/o5P4tTMrGI4X4I53x3GoNpSuh3FJ3euX5eVhhpP2HPKJcXpFMCv37xt33nlLbt0+caeW/rrr732g271et0ngXD/3i//HXvn+9/39yUS/b1APEVhkvZ3L8vkVzLXSuZTu1WEfBv82ALFfecSPycJQKqNLvG8xvNX3JhC/Ypm5ETsyXqghgKXxHRHkXvP4+PAT512gnGnmr+eK/JMbDFcwht5TVY16gL9jvtyqgkkMnDvkVCOzLR7r+VBAKoYjRGQbDlIrTkVcqlk428cl3hvd9cKdk+se8Z4V/788ZPw40uvOm6YY8nPIJeRZOz0tPY91kOuXyzPMMeiZys/+V1k3UZGaoxjaIKkeRmghCZE8lW+GI8IdMgfNIXka1OfSxNzfH8cG7ZcakLr6xvBSsJrMj7/2Ue7ashiP1W8FywWODcBv/W6nu+FA/sFwKmBLjASowURn58EmOP8itdMLMp8iveScYpAWWTlRcnnGM9xjMg05loUfwf2X2RqJ3OjeB+YS26Z4dLOUeoZEJTPjGAVx4tNjFHOm2ZAPM61XvPebke1BPmB5vNiQhNHU1vgWLCGozVT9OOVH20OS52S/i7QeHtbsefGxqb2ltGRYes0XfpYLNi+s1PxGUae1vdk9p6s1nExQut1gW7MBxoCaGpqtF2Bxn1aQyGLZl/Uk5ptu7O4ZncW7w4Y07FxIM4NapHccwfKd77iffIGJ2czx2eSOcDY7nyxHzqbeq9j8Dup3gSZbO4JcXv0vRZTnMa18DzE5o14zzXXBDzTbOmsX37yvviZasQhBpIlArYFrmgjD+VQO5ueHlOsHfOGqOLC53jDgDcKxMaR+JxGIJoxgc3M6+Lcisxv5hG/o0mgmHfbAUgh/Ht2elIKUDduXLetYHNArkWzFOAt3yhssY/jZ3v48HHbt/+ImqBv3bqu/KVWQ4Z9fQA+cx58Fn7HdxaXrNHq2I0btxQDSK0s+L/v3gOTdYhYP4wNNV6f9mebCTlaLtrczJTUySA6jI+PuhVRsG8R0J9xX2vmLXOT+GpxeclW8XamSQ9APDRccF5qjMthwxSsVPgbJJloHzaQUu7YP/zVvxc79j9iqQ7NCLv2vfjiSE7Zt++hB+4nCrgevvhPbAQeArh/YkP58ECfZAR+OABX4fUn+ZjQqedv2RO8/UEOeV/y9fGn8IkB3HBy3/u1b9hrv/7HAnDpGMf/dsfxBdlDCqjBs07dedQUXKqFTUtMJzEfouxYLHqAz/asKTmbrsuQhWBam2oAO8KeLM6oJCsCK1eeVkE2zTdVQFy6Ffls5HeGbHZ2xBYOlmxqbsxKYyXJEIMue0c+uyadbW3rNZvWrjasVWtLgq7dyli7nTEUGfEYq2w3bXu7YZV607YbLas2O7Zdb1ut3bIGDKueWTWdsloGADcjAJcpkevhMOcAbr7XtUyrZcVex4YzKStl8VDoCuyOQUSUbHFUwAujAnA57YG1W09jThddOZ+1Er50VIlAVvCxaNO9x1h6kCpfNfnsqY8uUlKcMSf5OTry+1YcKdtnfvplO/bC05aC7hsSZYFIFKpSMHBb9t2Tb9jvfP2P7ObKimXL5YF0ZDxnn4WRWXP/Uh6Dq2QXKedGQHTk6BF7/IknlBwgxQQAE4PF3Qkx7JUkSJpMnvYCXHcCnKT/2c4zExP7ewOhe2VjPg7Avedvuxi4yc92z5uymKwXLpy3f/+b/97eOHFSgOkEMtJPPSXpXZivgLIxaWi2mra6vm6XL12y99993z547wN1px49dsz+xt/8G/bEk09YZbtqw5FZS2E1dNqTEJKkkVARIAPyNJp1JQhI3cxOw0Sddb8PSfi6tzBBrfzA2m0xcOmkRbaO5JbgnyAYAHh+bs7m5+bFIFbnJnLqgXXJ65BYwod1dXXVlhYX7erVq2LoXrl6VRJJANBIy37hpZcG7JlPuKDek1jFObjzSwdBtiqb9vY7b9ud27dscmJK8sH/7J/9H5KdJqA+cvSYfenLX7HHn3TZY5gxGeva0uJtMRzu3rmtpgmBLumUPfb40zY9Pa/iINWkeqNqAF0kaRQfCsWCQKF6o2atdsPlrGEHSg48+jf7fCT5FDAsX5rARhuwXYMXnQoNrLUkAJ4QcBw8p3SMTtu2KmvWbFatXq9qfly7dt1K5SHbv2/BRsfH9Vw5M9HXguWVVXv1e6/ba6+ftHQ2beXhkj1y/Lj9uT/3521mblYy+Miyqwu1x/obFnKkoXJ5GykjUwt4GQpcAeCJyXCUC7sPwIV1s7Fml8+ctltXLlmrUXOgI+xrFKyjJ6ue7YwrOSBhhbpoowGj+pbdvnNHDQ2NGgBfW0kfssEqNsv7EmaRe1CNjeDNPG/Hjh6xA/v32egw5+4FffeJcjjKJWx9n4hdxl48CkxkqSIEf27JkQNAerd8TAaTLIvzF6/Yt159067fvPNDA7gPeh4isPt3fu4ZOz7jbA7WURJyJCApkLAf83uSeJpCWHOee/55yUdx/wCcabxADYEiDNcMy8GLcc4O4f2MLUUeB3DXrdrYtLXVFQFch/bN2OF9ZWtVL9vS7bdsbfm8VCbm9y3Y5NSYlYbz8nrU8sC4qVjPHuct8t5pjYQsrAIHH2FBNZuAVYC3Nf23GArIW8sjHdCBwlUAOpQ007HP8xEaAZDEghkXfLtYE1EWYF74fuGas/HOAzogdi62NcaTkgr2WRFZt4JDAhDoIZuzunX+QdI4km2lFhI9WL0LwguJKqQHBycpJgcAz2Fy95aSfG7dqniUJ5grsajjRRc4RC7rJ0lr5Mp7SLHx7YWubop7n7K11aatrTasut3WmlMqu9dtqUBBDXk8mLewQ73woH04DVsOcIXGudDRHhtMBjGMN4oNjxdscn7c+ukxe++dTfv3/+4te/TRWXvpJw/bwnTK8ulOYFt7A0rsgnASi+uDpABwLS2v7No2PswNq9cckKFI1wIEFaBGsR/wxhn7oinqvx1UFlsyFGnEqotew7yv52sMn8GYnD/j8smARROTOZsYL1q5hLWFx4t4drebFHrwJ81ZsQATL29DQ4whRUbGzmXUYNj4vAQciEAxhThny1A8bnXaaiBARg62N+dKUY/zdslsZwlEGeVYuAPAbVSwz9i2RpPzL9rSnbZdOL9i3Y4DuKB8DtRQLJWgQFDEca9U/l5OF+0/e/ln7cWnfsLalZalqi2bLYzYwvC4jeWHLNVMWW29bcNjMza0f8Z680VLzRWxLDZr9S3VSbu8frdlhXTP0vVNu3HmHTv52jfsg7Pv2Fqvat20x/kCPrm+4BULcFvv9KTGw98Vp2q9hlWyMyeiQoJ+UquV6k9ggQi329UQG9Zgjd3A7jh4SQsICHNOY0y+0nd/3NDV6R5ysemPuBeWrZ+bzyW3UI7NGC7W4PLJvA8wuJDLCrxFtSgLk6ffNZydy+mMAFwsZ7ClBqykGbOQowAL4AADF2AwJxAXABe2szc1uTetyP9u9mvpYtbShax1kPcOAC7s27pY6i2rNWCst7R/U/yMkn8DmXqtdjByYN/nJbNIMx4yxmL8RqDK6cZe4Kc5qpfeAXCbfes0e5IF77ZSJkC3hT0CLNy4lpHA5KyXzVgj1bdKp21V1jH2o3zRFuYXbGt9xbbW1pRbMi5aEzNpKw6XFbcw9rBq5+f3qzGQM797d0kgrHtXmhohUNtAmYamE/wcYffA6CoND+k1MH03Kxu2Xa1YPl+yw0eO2cTktGKbCOAGmMrzxLSDIVvra7Z445ZtUKRVk7A3xxKz8IwvLq3aibdO29Xri3tu1Z8qgJtk4IZPT4KxyRP6QQDc+Pok4y8JjIYOiAeFJPc1JXtJYUd+dy8ANx6U+1trtAXgeuzoa8KDANyYB8bPSv73AKAJDYbKcSQbDrOvpLhcBX4+qdsSgJvqoRfOHu3b1L3et0mG1ycDcJPAwUCaV+xRlyWOeVgEVuK4xZ97AcQx743XHkHhCJg+8IZ9BHMh+Vl7AbgR7KHZF7APgI04UQ2OCcaxgNeQk0bGWfK6iHOISQF8ysWSagLEqklAJsZQrLfEcIDGgLjxePHaeXZZy8g55QWKslWIA1wGueNqAmLeunKbe9qnxa4l3yEOnp6bFXgZjxuBZN6XjL/idfG6CM46GO+NnRHQduajuRRxABEF5oWGinj8CNRFb+AItBG/7rAjPa6IYBzHi7KtMU4kjkcti+MCsEVGdGRHcx6y2OlBWmiqyZFU7/EAACAASURBVA0pZ76qjbrAqfgeeYkXCspt4zfH4Xdur4GqBN7veLvnFevw3ERwmm2s12kpJo+NsIU8lix9NX0ToGRS3giOChD3YXV1RfFvqYiKwqiVykXbrGxK1UvYLeeElVc6I2UmiBYraxWtG3EMknNWoVFoQNxrDmo8yWUDqM+9J8fQNYZ4LjY3RVnwj1ov3eqIvHnnHnF/IpucGJX760C/NzuIdRuAZTWihjpBfE4imBsbQKjL8TfNG6S5qb2lAJ5pLhy1559/SrkNzffkd7yP+0nuQWzAV2wMSDYg85p4jxlXGiGSzQrxuXSAOy9CAsx24icaZ2Fz05xPE/l2pWI0Y8GcZV0nhu+gRDI0bENDbqE1Nj5lw0Ojmoswdpst6lNdW1mlCZ08CW/rlhSTUNa6u7RsheKQnTp12qq1up5h5pXiuITP++59MDZDxOcs3jvZQ6Am1Wlbut+VXy+SyocO7rfpqSn3usWuBgWTbMbGxrHdGQ2S8SbrMRrKVBcLtQPvG/Qmw1hz0VrJ2pj1HD1JVuDe/Hf/4JcesEw/BHAfvI89fMV/zBF4COD+xxz9/4Q/ewDgKur/JAPxSQHc5Af4e+8DWB90yD0otx/Fwv2hwNtwUt/9tT+07/0/3whet8iopR3EDV5UFECipDKJThZpRCTC8oBvFPxcViwIyw4SsQCjiiUgiTfrWxtANXiAqLjJv+VL4t4OFEcVRFBspbwamLdi32b6li+kbGSkYCNjbL6TNjMP67ZvhXLRUjlYVB7kiNVC9yueYnSh4RvbaEsKrNum24quqpTVm11JJ/Ndq8G8hQXWslqra1Xk6/C/7fWsSgBKh10uY23k8BgQPEO7ALd9y6fSVqCDrdM2QphyNmUFOkT7DgR5MTeod4d5J/xUv/PgTBt9YO3weoocReRC8wTMANd00gFkExAjJea+lS6f5518KjaL3ORgryBdMZN6Vhwt24s/9ZId/8xzluIaRN/w18j/y7A8a9srb75pv/21r9u1u0sJANcBO5d/8YmrwCnxCN0D2IaAU1MsvIYA+dDhQwJw6bKjqz0GzLHIHoMxdcmGjuiYLCX/9uMGcJOFjvgwJ8Hl3cAvRR86SnkfksVnTn1or33vVXvzxEl54FLQferpp+2rP/Mz9vwLL9jE1KTlkCoMncvVStVuXLshVi6SyV/5ylfssScet9dPnBBQSyI9Pz8/kLCKQSLBMX4yALjyjQzf7WZTgAeM3EMHD6r7NcoHxeQNBi/gLwDuNgzbSsU2NzatsuUsQwrNALgvvPCCHXnkiMBggVwBXKToqoS31VJixmfTsYhfLokGssVi/QWZqE+y+t772jijkrPPg/NavaICAXKsxXzZrl66Yv/bP/kntlWt2tj4hH3lqz9jz7/4WZuenRX4CvMq0+/a4u1b9sYbJ+zq1ctWypHQZbVW7Vs4aH/2535e4AG+xQcPH7RCyVmZzYaDLrrXsF+LnqBRtIJZNihGxcI6a53jFwOpsYHsU7gkJN4kZSoANnp3hWdUa0jbNjdJfmoCX9Th33ZpLSRVJfw4WF8oTPbs9u0lAbjvvvO+ZQsZGxoZsheef8G++tWf0Tyk+It8mIrXyAqHpIREsVSg4Ou+Ui71HqRUg7dXTJLi86gCimfQiE/axvJdu3j6lK3fvSOgW4lXv6cElrnKWs+zzxxUEcpc8otrojABMM06d+PGTTt95rzdunnbPZBaLoWLVKc3r3jRXnLIuayNjQzZvn1z9tijj9ixI4ck4SVgSsWXrOYKYDjX5Iwk9gTvph74x+leOZAACJbJFQbM6shc5Xo4j8vXbtjv/+G37fzFq58agBufgeePTNo/+tsv6T9hgnPOFy5dtOvXrtvE5ISaLTi/yBKmAEbhm7mGRNzS8pLY/YwJ5w5oCGhOoYaEXsBur2cVddcH6bcOkr5VFfGnxkZtYXrI+s1bdufWSVu++64NlVK2f/+CjY0PST45hSQtEykAJa5K7YxEBzC7YmMBHpM0uy+TA7cwJ9izKBgJVFYjg+/tksdKSFbFdU97vjyNnGUG8MwXBQXunZivgZ2pBzAAtrBBHRQGwN0N4vpz6l3yXsjVYxqKNX4dST9cwTzBCy6A1XhXhs7vwW6p9yB95j9pRuDa5Uvl1E89F7HQs8PccE81FRtTNDrgE9tUI1e3l7ZON2XVRtdW15q2vlo3lPQYwzKWDGXAj54A3BKAEp6c+eBRHJpE4npDccgBXL9ul5LzAhUxBvvU2HTZyqPDtrRk9s0/vGgb6217+eVH7MhR/EBbUjUQcBs8pLQWyqM1uGcz5ohY9lNivFYrdatuIdHWULGmIfCWYj5rgscnzpZmHrgHrnx1Bbw520NrT0DTnYkLGzklT+Bmo2OLd2p2+v0lu3unalgfT80UbHQka0ViK/XHAVQ5exYArFTKW6nE+Pl3Uexl/IJdZjwy9L3T39cBL9T21JxIsZSGRby++M7gLR2keR2kcMnJpMQkv5ePbsesulGzjbVNa9TxOyvanZstu3J53TqdKDMcPlcx4C4AN7BJM72UHZ47YNPjs9audyxVa9uh4rg9Obpgx/LzNtmcsnxn3CamD1p/omCNub7lHhu3/OyIWBMs5hTrGeMCDYntmq3fuWzvvPVt++6Jb9m1rSVr0oQR2Kms/ZKJ7ruVSgM/3CCl7OwoGLLOoFeDIdcb2LFunRIaamJ8yUKAagP7akL1wcFqj3uZ/5LcDEC4WnS01rPaOzKpz3CpHz1jLrvngJ68ZAWsAy7vNJ8KxA0btDcFOHMTRmuRtQm2BfsJyjuMDx6BFDsNixjXz/AGlLQV8b8FCMwRK2Rlk5LD5iWfcX9wN2z38+KgqBfk05YqZAXi4oXLugUYDmBZo8G02rBKtW71BgVhThaVDthlPTH0yct6PZpzulYq5ORljy8ecUo+HxnBnqUxTHh7U5ylsUYAbielfKndCM8Fvs7tlHVbNDoAZGctwzOqhhYe9bT1M1lrZVJW6/fEwm2nMzY0Ni6/w+2NNbt947rsbLBmEHMtm7Yeljy+MdvhI0dsanJG/o485yris16SI7KeDw2JeTszM+sNw5onNFsUpfbSaCG7vOYKML2OTc/M2TNPvyAfW6TYuVpfj51VxR7F+krMvLG2bvXKdmAU+/1ADaJa29Z+tL5ZtZNvn7HL1+7sGbp+EgD3k7Bv+bBf+bv/7UBCOZkHeQp/byEhAri7mWODnC0UEeJxduc2nsskxYI/OlLf/dnxfAY54i4GbgQieB2MfRoRIoArO47oW/4ABu59nxNYqEkAN7IY+8zTXF5KLfK8D6oX/VbD+p2mivlBG2cA4u60b/i1+3HDqxL574NymAGTLsHsjKzcOBaxaS6ebxKk3X38ZI4dxyAZez/ofD6u6KVjh7mRBOEdoPD1EyB1fmFeajnEiRGUiszByLpNzr14rNjwKAAXxiYS9ENDA0/b3XOZNYEcgfiVekEEpmJ8xJoOYxS5XtatAVjCGg74CpgcFAnieSUBXmoP+PqSAyVrGsnnZPe9SL4ujosf25meEUhW/SLEcFFNJd7vyPqM10vcF4HIqNwEiBuZnPF6ec1uMDACx+TirKmRDcprmVdi5lK/qlat33bfYNQyeLoZO6lP0LAT6g7cV/L26OEcwTCuC7C8lHcgTwpHxDMJ9rDXcMwqm+tq+GWukRfTZEpzaYW11fpWwud8aFjN/NQWzp07pxxE1k/jY1KPWlldka8ujXI0Mg8NjSh+urO4qMY+CBfK/bhO+RR7bueSyczj0CAW57MayHyfUj4XckHNh1hzVHOWN7dL7pycL1i++c7hwH18TlRXC3EFxxmA2IFJzu+IS2VrEIB3geyBbatGEppSLdiIhbU8jmmcQzwHkkp2+SjtT6oP5rK2f98+e+H5ZySbffr0h9ovye2QuGZeYfcDWO9xpXsnRyY3zy/5IxZLvJb7w1e8fprDNW+Ur7es2W56HahDzNpXLsh48W9uPIQTrhUQllh9anbW5vcdUG7FnEKNbG5mTvkYzbqbG9g/9W1jc13n35T6UkOKF9RqUN+amJiyN9962zY2K37vAmtaPtehWSPZfBKfXR9bV/eLz6l+Blu5cjFvYyMj7uE9UpZP8+T4uOICGg/ypZLWOeplKAcWSkWtRVyHP4c0zZF/tdRgRv4qclKoe8rqj3yijRJRSnVOzxN69su//LcfsExHADe+bGd/j+xb/vKQgfvg3e7hKz6dEfhE0NmncwoPj/qf4ggs3b3bv2fB/7iZKD+zuHjej7Z+FGi6F8j6sQDrRwG5H4XWfsIb9/Hn07dXfu0P7dv/+g8ESMK4EuOFQIYimzYk7wx3FgmBQPDEVfBCd3Lw/xqAehTnop8VZZRQ/BNI6J34MZhyUICCpCeNsahJ0QGPWwVbMAbzsB7SVixnbHisaBPTIzY5OWHFMgUOmRmKwqrbSUGr3VAy3qxUrddsGYWsDB3jvQDettPyONuuNm1jq+GFQyST6w11tcMcoPgkFgGSlHSV4T+KnFkW9xwkxMwyyMSy4ff7Vugjn2Y2hN9sFkcxLyoLfE7j4xiKucHv1U+VQmXPvRjwQwmBJhs9Ei8FihN5M7C9dIZjMR5pLzSpIOqhpcZU45dWRcq7PSkOOUOa7+JY2V4AwH3xGUuJZRU9YTgWRZSU1Vste/Wt79tvfe3rduXOouWHh50xEydRkJKMAfPg18mu6+itlezGThHMl+zgIQDcxxWsM4YU5GM3Z0xs4k+B8QKVdubBXsWG3QFcfDxigSIZ1CUfnXjuydfd+3dPWneDs4MEL7w4JrfJwooSiQxBLYW+nEAxuo7PnT1r3/7Wt+31V1+Vdyy+HLBT/8zP/qy99NJL8gJzHzgHywkaAVQBXGH0IoOLvByBIaDo/v37BeS6X03s9qOo2RYTgQSJILxaqdj62roSJeYMEqr40wKoqvM00SkIawjwhqSLIJ7CFsE27FySraW7d21kYtQ+85nP2Msvv2zPIImNfB0MI+bdgEWalnR6TB7EgAwoCM/9D/+1N4Db6bZte3tTzGOYfSQMv/vbv2vf/uZ3bG1z07748pftL//Vv2Kjk5MqCOqaYeiImde123du2TvvfN9qlU0bHipJjrnV7tnhQ8fkwfbkk0/YyPiIVevIu7Y1n+O4e20neHfrGqOkrSfy7u8V2AkJRj6PL4CiSxW5pyf+kJ4uOjNepUS93QuyWxsBwIW9o0QmFjL9Nf7tzzTg7OVL1+yVV16zy5evyl+I5O7ll79oX/jCF6xQKivxcIafF1LVq65OX7NhpLcxi2StUuKfSGJDshevK/5kHUqjq9nv2t1bN+z86fetXiGpdyampGIBqzqdezrNSRQBshhTihckvxQZ8D8iSaehnWs58foJyXVzDFhtKgQ2Wq4ioDWWDmEYRzkbHkK66aA99+zT8qGmM1ayvCEBJklnaHkPYBwAmZJq2MGhs5rrUdE3yPayJkRZrNhccuXaTfvdP/hjO3vh8qcO4D6xMGT/w188JsAVT3HuyaXLl8Wgh2V/8MCBQfGH9ZW1KLKdl5eX7Pz582JEkaDyBXtXCXYZ/8FxFWd4Zim0uTQZQDkqFVtW3a4q8T20MGM527KV5ffs9q2TNlJs2cEDszYE+7YAW5lGggjgsj1zd9yfiXuE9BggfKvh4C0yaiTDXAz3wH0avamJ+yNfY9ZSzQf3i/SvMN+JU6Tc4d7KgGgeO7iXXixIOyDD73h2BL+4t6q64PkO631I/H0+BTHVXVKFKqQEFq4XKYltSOL99fpM/c7XQH+iebYcuKWBgMaaJiwIgGv5V3rHfpTYi4U932NoYnOmCOPXQGK63bZuPytWZmW7bSurVVvfahi9EvhED5WLVirBHu1ZoUjxjIawyLoNEtTsT8QKkqKN7FtnqbuvHWuDA9O8pjRctrGpUet083bqvQ175Vtn7KWXn7Fnn0O6HAfsphrovBgfG1qcve5CxdE4wos/yCdXNmu2vVW17e26PM7w91TUIm9iWJKAb36OsCvcw9TXWCSJ7wNw5YGZtn43bU2a9LYadutGxc59uG7VrY4Nj/Rtcrpg5RKAHLGWYzrdJjKDFDfTNlTOirkM87Y8BEMDJkhe3lms1VFejnNxJQFvhGHOsD9zT7lvYxPjNoxEYZ6IMEIDHuuq0BzmGI0LfGnOAsavV21tacOqtbZ1WiW7fath169uugeuzjc0Pg6kfyOo6TLACEfiNVpIOXNZxa9mzw6nR+zFoX32rB2wA61DNjX8uE3NHLWWNWy1e81aB9JWenyfjRxesMLIMJQfS+EXhixcp27NyqKdP/2G/Ydv/Z6dvHTKau2ms1MjqVa9jQC3fclfx+ZMza0e6j0YpbikNv8Xi6BhudAzzDPiCjLOwCV2iM0bkr8NYIMKzzBNWjSDtGXZIv9dbYEOGA9kmIPstiSU45qAv21g3ere6D1BUlnewsjsO1DMmKu4id8hkpdi35pl8O/r9+R7W6K5BMlClG8C2FvIpayYTcn7NZ9P29BI0UpDecuWiM/xZg9golQiAHBTAnH7+BAzMQsZ6xH/p7MCq+stt1DZ2q7b5ta2gNx2W7xWB13bXSuXYBqyztYtk+3bSAl1ihEbLhclmQ6o7JLOYf0MAC5NB12Kjr2MvgFq8cFtNTvyY3YP3Kx1GoFJxaAw3oC4jF0mK9ZtM522SqdrzVTKpvcf0L5SrWzYtUuXrE9Tg+T/yd+KtlXdtrUNWPE9MWHyhZKeiRxxB8/P+ITmc63ZUPPI0MiIjYyOye8WtREaKbif8qjf3rKNzQ0VqSmaLuw7YE8//YKlM6iqBJ/o6F0Oc6zbtq2tTe2BPH+wwLAbQW6aJxWp18U7t7RHAZaf+P6HduEjJJRfe+3VHz6kfcA7kwBuMidJxl7xEHsBuMkcKZmnJP+t1TnafAziyI8/sY8CcAdbc2DUJl8Xi+rcUxqokcf0r/sZuMiHJruEd+d6u48bG6FjTqb4LF+0bK5g+WIpqNLQ4N21bgNZ2aa8cGW14UuGr633XL/HDIOx+QEA3Aga7AbR434ewbjIWI1AWYwnk3luEjRMAorx97vvwV73ZOcueh4SxzGCq4NxTeRlyb/FYxKXkzvCUIu5D8fjeYvANNeUnFfxOJHRSgPmxvqGGn/JoeL74zkq33d0TDE+AC6fG+9tBEJgvsbccm1tTes/+TRxLDm0PMFbDlipMSWwYnmdWIXFgk0FSeg43vE69wLT49jH64nPngO1TZ0f15OcJ0kGbwTkPH5zOe0odcw5OljmQBvzY5BbJkD1KDcd5XjjmIkli3x8YP3GY0R1Lx1/s+Kyu5m0WLdi3iKtKyIGsaWPJw20nEsSeI4NfNSzXCHPm8hUwwlxOnGR1LyarkRFLjs8Oqz7R+2D2AjwbnRoRL/Dggh7Fpij1CXwOB8fHxeoTu6xtrHhrMjQoMx6sXj3rprVNis190Wl1lYqe0ysxgx/ciEH+N6dZM1HGDY833FpCXGkGJohP3HyCJ7ZDuaSc7ji2I7Ut0DCkNPGZyrev/jci7ASmje4/+55HOI+pJVDvO1xnwOsvJdjaw6GJjNiRTXKy/e5LXLA5OS41NGOP3LUatVtO3/hgvIzZH+p6zAXkLZmfSWPZnyZP9FzmM+QNHKxaNVqLbCpvS7CfIrXMiLFt4IAXJi6jQYsevxrl61apdbiMRp5Dzkde7fCt7CYqqGx1xebFdYuzFc+AwUx8jhvfAQEJQeiESNr07PzAfit24WLl211jT2dZ9jrYoPmnN3NS4m1WXXjhEVbZMaWSgWbxwt3dlaAOCokEIWwxaAJQjyYTErsfOwcFhYW1LjikuJljT1xG7FDo9mwLdXKNuWTW294MwZhVafZFjtZOcD4WGgq6dhf+y9/wbfH0Biz9w77UaDAzqsfArgfH5s8/OunNwI/SvX20zurh0f+Uz8C9wG42nn3uOyo66sCQPz7zqL6QzNeP2qE91qvfySQwz/o4w4RpZ3f+s1v2Wv/9g+1MSuwlL9C3iUgxLANUEISwA2s0lgkBdSNUpQK3uFXCIQi4CG596KKd/65/LCzQ90rKiCvoQsd2SoKOz2Ib5JFRnJsaLRow2NlK6sAUrDSkPsTSGJE58Pbe/Lpq29tWW1zw3rNtmVTWcul85bu56zfzagAVq33JZFcoXhYbQrIRUq5hqdou211CnKdvtXZpPHdMLNaJisGblcSHilLd2DgduV/RdGm0OtbEdmQlElCDVk+uvNVkJMX785cUqKgANj/FxOeCMjyWnlY4TeXz0gGGalFYjqCnpgkeCBAqSEUywms48dQUyMwD6kxEtPPf/Hzdvyzz1kGVDjILseuZ4pXjXbbXvv+2/Zbf/B1u3T7tuWGhhIArgNTPq+8sL4bwE2CnTFIiVOebsr9B/bbo48+qs42gmwVxtS953IjUVoqJhS7k/dkErcXsBo/i9fR3ct4Ak7E9yWT4TBhBmO/+9FMArMxQL/nM8Mbkslq7Pzjnm9sbYiFQ7Ii5hQJQTar5OT82XN28sQJe+3VVwW+kEg9+eST9tNf+Wn7yZdftgMHD0miEUkjkh7dx3Rayc5SkKyJjEHGjPGM8lbqGg2dowSTyBsjmwoTGBkYGMB0ZUYAaG5uTkG8CtJ5wCsHPaLcjrxul1fs1q1bAqDxlL1x67qungQAgO/48eP2uZ/4CfvsZz4rlrUY1qFb1Y/nUuF+P5EA+lFCgL0BXACgyjaJYl0PBT4l//gf/1N74+RbNjIyan//H/yqHT3+iKXxLAzecLDztzc3BE6Uh/BIo3O7oaItiT4SfZWtuk1OTqmgh8gigX2xUPKudDECY/++F+WVREZGvJ7PHfBWpPfQpemdroC2AUDRmEQp5QDcDsBbf9A7HZLrdWt1mpbNe9lJ7DTW3CAV7KBbXwVJpIdPnTpjr7/+hq2urOk+4xH7M3/mz9izzz6n+0wBvN1271cgWpIPNZAgsVRy5ip+jkoqoaqFr1hsShY0AOxZcVgdqpUtu3zhjC3evGptpKclZYdfcF+FGd7HHPRmEwdjJPeODHWp5F7PqZSSTnkhdc1gKDPmNBN8//tv26nTZ2xruya2HtKSgCj9fsdholBEJ0GDRXzw4AF7+qkn5cOMdw8JG/cbII2itUv7enJNSX0ge5V2tQMKxCSPkbnOa2NyfuPWov3eH37bzv0YANxjUzn75S9OqHHj+eef13jAWKIwRgFJflahGMDaRyMHSTPP3vlz5+3ixQv25JNP2bFjR3UtsI9IPOVJNjzkxa9uR5LoGgt8LNsdW1xCknnN5mfn7PixR6xcYG25ardvvWEFW7b9C2NWLKcNdf5UBpAkMqN5JpApJL5wcIsxB7gEwCV5B1TR2ALUBvUPB3CIP5D6LajQpEKK6rzB61Qd95G159JiyaAnsvaYsgCpAlPxkCIeEIibM9PPqFvqz2AEfxzAdeBZmKFjwQMZZDHXBuxUABPkICOAq08NzWrBRyu8nutnb2iR8Hc87lJRV9KoNWsHWcmY5O88a3hKda3dpQCHPxtzM2NbG21bWanZdpXu95T73SKbXIKFYVYswbxFJtv9mlhz3L6AtScwGELjUHwWHbiloMS3c0ez+KWNI5M9YqurKXvz1UW7dPGm/Y2/9bLt28dTz3PK9fCeEFz3YS2wbrh0soPkAHiAq21JJ29v1a1aQTGiIWlYvFMF9gLg0qym++oemFI/CWteZOBGCWWPg1ilkYJFRi5jjTpjs21XL2/YjSt1eXiOjfVsbJwCKvK6yD27Q0Wv7X7kSN6WhwBxc1YoZdQo6JLKBSsEr7QoOc58oSml2XQAl3sHk5xGEVjugFfIu6aQWgy7SID3FbvJ+1YNNL4OyjsLBu561VYWV61SaVm3XbY7txp28wZsI2+EEXMk7jVq4gsWJprrZpS7mJuoxLR5Xrj3nZQdsSH7fHGfPW8HbH/tgM2WnrS5iePWbW7Z8tYpWy6sWGf/iJUe2W/FhWkrTE5acXrGSmOjVsz2rd9Ytxs3T9u/+e1/Y984dcLqoHxqlkCpAOaDxx/cY2JK9pV2o619IUdegAcy0QD7okjaHheo8ctLmt6YKL88DzIVv8GIoSCnORB/7zcOzzsKhcg9y9M9Ark8f+EzPPTwRtHBHA9jFZnRGkOxcH08AabVMsHHhIY8cqI8xVjimK7H+DRwFpFPRgECADcN+93l3wtZszzfGZffHhktWXEobyw9fdSNtG+7lK/yqCzSPSmxbsW8zaWsCxtXjUN9a9Jc2u7adq1paxsVW1/HToH1MG8pNamiUkRRu2WdbtVy2b5NjJRsfHTEGzqKNMJQIKYQz/MS6Nv41bUAPaDYpoLXrVm72bdWo2PtBvMQADdn7TpNb/E+BpUC5ls6Y71c3jow4/om5aJ9x44JeK1ub9q1y5ek7rR/YcEOHT6g/ebuypJdvnrVUJ2JaxPPOfnBzOysHT58xBqttq1urFkPOexc3sYnJm1yalpFaVQ6uJ/b9ZpibhqNHMAt2L79h+3xx58WrZk+HFcqiltET3vm6tqK4r+J8Qk1WtDE7DC+WavRtJWlu7a+vmZLy2v23dffsnMXr+yZxX/aAO47b39/T2Bsr5PRuiimloN1u4HPZP6Y/HsSwPUeidiI6M/MXjlSMv5L/j0qTCX/zvEHgJ6lrMF+13AP1LgC+L/C+hEUZZLnuNd5xLwumeexZxLvZgtDUk8hnvScLiXgtlWvUGW3TCzmDJimHl+EHhGdmRqRdo1jEihN5u+7Ab54D/w4HrckmblJydQI3kSZ3CQAkbzuJBi4+54kgdf750aUo9/JSeJ53XPvdr0xNlEr15yckC0AEqMxzlSMLkUVB2/j9SXnT/wcwMG11TWpVMTm4Qhsc/+8YU5G3gMGLp8bv+PfYXcCuPHTJWDX9GxjGaS6kOTgkUHGboqYMzbieb4kCehCXrFl0rc23i/GMQmkJ8dfcXGQHDa9uwAAIABJREFUWIZ9y3VH9m1kwcb3RvlkjhslfbmWnevwXFL5Zq02UAOKAG8EYXlNZBLHuR3HlH2G6+acJfEanrP4b3YYcpx2s6W1WA0vnbY18FsN85+f2HEApEVZ5+T6oSYD1ZM8Po4AOooWHEvXFppjXJLBwU6AcoGfKffDpXkHQIy6A1/MB64n+u5Sy6AhC0YouSmNPeThqHltkpPIRox93iWUY+0ijjvnks0WdC1x7LQeAm7LN9mJHqEnWtfCvyNDXNLPekZp5mtr3aCWhO+r6ipSoUPVA09an+/xmdtRywmgZuKZTzaXDNaBoAoRayUx3o9Ar5M+XDYZ6yZiCpiqE+NjdmDfgmpL++ZnNYbLy8u6b4wHYxiZ1+TOadnN5DU3mGN8xVyRZ/fixcsCdvlizGJtaVAvC3WCrUo1EEaI5zM2Mztn4+NTNjI8YtXKpi0tLar5nyaAeh1iTFWKOuR88qyWVRxqNjSSsc/6nJAfc4dnyPO3w4ePav/f3KrarVt31HzO/cRORW2wqi3vkCviee5ek6PMOz+5h9SlAKRLxbw3amXS1pWMPlfjqofc416wTaAGQl7MGkF8MDszY9PTk1oDR0aHXUIea71mw1bX18SA5vqZY4VcTkogAOqMD2AvMfvnPvvCPaoZe+1nO8vvRwO5DwHc+3e3h7/58YzAj1K9/fGc4cNP+VM5Aj8QgBvARR+AsIAOdvvw2wc3yHzy8dt9zB8J5PCP/9hDBED1w997zd797e/IDwM5CDZ88qZcBh1/972A0aRueSU2gLw7vlQq7IcuPGfW8Tovujh4iTRZzJqRAZYDjY6hTj2KGMFvSMdG1jQLiNuzfCFtw6NFGx0fFoBbGM5bvuRyoXQSqqcuSA+r2NppWatas2Zl2zq1uvUBWVPIiVHcyFm3nbFGM2Vb2y3brDUlxVKptlQMqfHdArDtWouuym7fGvhb9rpi4DZzOWtlM9alANwPxRskpftdy3QAcM0KvZ7l8ZzCIxgWbsqZbEngLwbdlLeJ36KcVgzedpIGRqnrPlWBWUtXP4VxderTXZhg34ohHTy6SFLh04hTI+ZM38qjQ/bCl16yxz77vGXpWo+8pAAqUbhCDu/E2++KgXvx5i3L0CE7YOB+PIAbJ/zugEQJHYBaoSAG7vFHjyuA47hRQpn3RumWAQgagEtPugMIHpKNWNCOifPu5Jq/E8RyzJMnTwp8hJm2/8ABncfOue5d4IiJSzJI3F1EiJvY7gLIsGRIi/bGyRP2+7/3+2LJfu7zn7cD+/cPZKdIcLY2t+zKlSvybAUUvXb1qgI/ZOSee/4FvefY8UeULDPH/blxWSk6WvG7JfjmvwmU+aJrd2Z2RtcOaCWwiUkBS1F+lpu2srxsW5WKAnxAY1574/p1BZ78e3J6SoWxgQSNwMCOWHL4DeHr+9Zbb9ipUx8KDCbwJzFkHADk5ubn7NHHHrOnn35a8tBPPPGEAl7AO3li0sH7I61tuwFcZ/QDblYqm9Zp1wXyFHJF+5//p//FvvWt76rg93d/6Vfshc++KOlPEga8Ns+e/tDeeestdY4+9ewz9uzzz0piUL55eInWG7a8vGrTUzNWLhVVoHZPPuajy0AqGQvqAf6LuEdEkCkkHGJCAXAhCxvY0mqE2PG/DTyAwfx0gNbL/ZKgR262XrFeqmOpjEs+6jzi89EzMXAAXihckAR/+OFpe+ftd227UlUicfz4I/alL33ZFvbtd/lRfG06JMpIYTqrUM9jOuvdslR6A1FHz0WUo0x0I8fESQBwKARvrK3YuQ/ftY21u9bvNHTPAayZV2IOolwQPLRIGJmfJM4AkHiXMlYkPSTxFAHyGZdypmAAQE3x4cq16/beB/jS3bCtSk0yiRQqOu2WCtHsJ5HvJ0/xUtHm5mbtsceO2yPHjogFVMLTWZ3NLv+tbvMIGoRmBpJOhoWfPG9xDY9r1Y1bd+x3/uCbdvb8pU+dgfv0gVH7H3/xWbHyAePjJk9izjMosFPAbMXOnztndxcX7cknH9PaAHue37PGzExP6XqQxWq0Gg5OFQoCBllb7ty54yAKxe+O2dLKXWt3G3bgwAE7cviIwMF0atPW185at3HJJoYppvQtm+9aJktbtgQuw8PQsl6n5qzTdivIrDec7cU+pWaPILmr+qn7YHrXdF6gGcCGOr0Ds5Xjs4x4/MG64qy+sNx5kh+O69O3GyR2M5ZO0ajC8wjajIM9rD/mebJQGxi06qL35g1XIQm+ZMESwSWWkVPGR5pGgFCADE1V/LezWfsqKkaZedYcipgw1SX/jtx91ZN8ZMEDkV7XRhwlpkcAp9TQ0KO5wWx1tW6rKxRJKIbQac83cz1tpXJK6h25XN8KyKaqScqBW/e8ZRyIEgJ8FuI3B5RbKlDRFS92QzplpaGSjU1OWq9ftLOnN+31V27a1OSQ/cJ/8ayNjTUl7+Y+0jRScOuRdaVoH5i9Yjz72gnTVb63NM/JAxcZ7aYUUNpygCBuSFlP8V1a4FBE0YMZheZCJ3jJaowVohBXMeY80xlrNvp2907FLp5bsZVll9YfHmrb8AjsW2TgkNB09BPmMmsMMtPDAOBDOfcsLWSkXkBTlXvfIj/tDWcCcNtdSeqL2dJsSfGCea69GJ/7YkF7HzPDBQx9jRVbDtsBFT+J65CqDxLKAnDXbGurZe1m0W7frNvdRSTGvYmGPTnaZ0THDI0Zf+uZ2K8qQqPEkO5ZD+DR0nbYhuyl4oI9a/ttrrHfDheesoXyUevU1my9ft6W+rdsPVW19ULPtoeylp6etNH9B2xmH15h45bLd+364kX7ja//hr16/QNr9mkspLEFRgr7G0xTxsf3O+wUmrW65Q3mak6yu6meN28K4BXL2y0/FAMPmjt3TFm037Lv0HwQrFIUZyqvcFUfcfzxO+509ZwA+jVZb4Ivr6P0gbkffOVcDUiYZ3CLdZBvwCBhBvPMh2eQ5xCLGZpOwVbT+Np3e5JNhn1bhHWL/Lv8bl2BpZhLWQErFDziChkrlnJWHMpZpkA10/3WBH5LEpS9HN/OvnXSPf0EzO1hNxvyBe4rUsq1RsfW1iu2tLxlmxsta3fIcwqWTdNogDdlA4hM68Dk2JCNjw07gCvfaz4PFhgzCaUgp4bLSgGp5E7f+h3kkpFK5JvGWDxw+9ZvM2e5h3G9dBRczx8ZCxYvxE7plFX7ZlP791uuWLRKZcMW79wWkHz44EGbn5/T9d6+u2gXL1ywysaG9mrkjpEwhHl1/LFHbd/CPj0fm9WKVZt17c3TM7O2sLBfbFyavYgtYQjRZIX3LXEqz8aBg0fs8KFHrC378yCnqLjFFFssLd0VswcLEzwZlVeqgQ0WdZBibdFkUrULFy/ZH3zjW3bm3IU9c/sfJ4Ab4w9+3tvMGwDCBwC4yRxtN0jlgIRbcXxSADdZQI8hcRLQjMfT+iUgphckPhVZhlbjjwZwY4685w0Iv4zXFkGuXHHEsnn3K+c55tlo1ivW3N60VLeptd/bSz1WiQ1iMej140XgYKd0ec+1Jj47CSYMAJAEyJO8d/HfEdSNIGhsDIwssiTjMl5fBFV3j0USwL0fdPZd5+MICJ7P3PsVjwkIMjU9pUYuwBDmTtLqIV5vBHCTYHW8Vq6RpuDtrUqww3BgfQDchviKhideC/NNEr4w34KHKMciFuH48fc0J9OQoZkUlJ7inpIc5+QzE+cT40zewXd8nuJcTdYekv+OimoobUTp4whex7yA4zuz0G0oiK/5jkAur+MayZuJJSILN4LDsYk0No1GoJfjRvZuZPOinAPgFNnQvIf6AMfk+EXkw5U3IVcL+zajZ8Jl6FN6HWxC3h/vdxwf5h+AHzZMkqYWcO5s4+RrXUGvJ8UCMTEVy7q1BO9jHXc/elT8iBmcGVoul6T8Q04zMjyqIF4NbYEsUanWBI5JsQr1OKR7+24zwudJypvYyVKGglg2i+ICVgI7Hs1R5ppr0HmHpkniEO4/ax57AXEb6z/7sRpNsZ/KoVw1OmCCx+cqPYj1TbUVaiHcb44n2dyMH3t3TWxQ4wr2JZG4EEHe2MjgcVFQM0z3peJBc+ToyJDNz89qD12Ym7PFO4uq4bCnMYaA4+TTNOEyljRc4iNMXsc3n8fzC+OZ//7ggw9sfZ3x9aZqt+JyP13l5WqGGbLy8KjNzs3b5NSslDHKwzSFDYskcPbDU3b+/Fkdm3spuW41wdeC5V5QLwn5KbHG7du3NGauLmQ2VMpbeRj/5VEbHhlTHLayum7nL1zyhkWj4dzXL68v+9gm9xhFNIHhzrPGdVLX4v5xH1ndqAWQ92PjQ2cXkH6ZJogALKvcGiSRqVFDZpIvNXkIDXt5SBNjqnXNILU8PaUctYWiR6VizXYrMHM3NL5RnYBj/IWf+7P3LK4fD+DGl94PODwEcD8uCnj4t09zBB4CuJ/m6D489keOwNLS0oBbO3hRcjZ+JDD7SV1rfoibkPzsHwng2PnsBx6m37dzXzthZ37/NRU76pKyaFmz0VbxVkV3mGIU+ULxkgRHRUWBiQ7EDrpVNbreuSgmoOTOQmoWQAbVUdRgGRgzaQqjRJE9y+Rgi2StGFgPQyN5+d2WhwvynswWs/K69YKeB48AlGJdAN7SPVitWbfesl7L5V4kK9zPmHWzYt9uV7u2WWnZVrVllVrbKrWWVWtNqyKfTGcfjAHk33p9a6Z6Vu/3VIxoIb9JZycMs37KqFELvIV11unJC7dI9z2s2bQXbRzADbBMUp4oMGfluxVul7yeoncsQYnmpUt7UiyJ3nQquFBxQbqvzzeFEx8DCjKAx/KCZHyRz8QDLGVWHhuyF3/6J+2Jz71o+VIx5KfB5y54V8JkOPnuewJwz1+/YWmoO7HzWCfqBbC9GLhx1u0kjTvXTdBFt+vRY8fshRdfFJiwsbmlAC+yb2NQK1YjTQNiCrlcSgxsB+FMwoNzEEwH+S9ew3vw9+BvX/va1+zrX/uargOZYqR/Cej8On4wADcGWcmfewG4Cl6HypKrO/XBB/Z//fN/bqdOnRJb7sUXX9Q34MnI2OgguaDYe+vmTTv94Wk79cEpMXJJBqZmZgTifuWrX7XDhw8PfDRUiAidthT9CbYJEknAJE3b9c7miYlxm8TDY3hYbNQIyOIzUqvXJZG8sG+fEjEkaUkA8JIrlss2PTMtXxCS52KhqEYOJRXyUGnaVgUgeMVu374tn94zH562mzdu2Moq8r5NjTufx/H/6l/9z+0v/8JfEfDD7wcMux9iifS37AHgkiS267a9vSUGGGsVhcz/9R/9Y3vrrbdt34FD9td+8W/aM888Y8Uhmgf6dvvmDTv17nt289o1ayLVNT9jz7zwvFhTU1OTNjwyZNvVuti25SKMFmd3qctYjHqXKY7gjJeQHQCIbRk8Jz6HkSt1HxSXbt0pCiUvKbk5qcw/kPB3iSg82VrNqoO3geEoVppqqA5A0GnuxX3AlI5tbVYExm2sb6rz+bHjj9nMHMXTnAO4nb7mjN4XwCYOSKJLVzdAWpRb13MYfHC94u5rP+sWx8KTu9OgAahjK4u37eyH71ltaw1qmzqauf8AIJK5Hch9wQDEn7Vp9WpNrBy6b4eHh5SMM5wUadoN5B07YnyT+APgImtIV/bK2rrdun3XLl++pmeH+9lsNINUrUvBak7oPnAOOZubn7HHjj9ihw8fUkdzWdKo3iRB8YFrUoKYJhHtqGjFyUTWgTPmvLHkyvWb9h/+6Dt24dKn74H72eMz9n/+/a+KieiFnYyKI9euXdP8oiubpg+aK86cOaPXvPjZz8pzUIVB2NVaX9nTTQn2dnVb18E4s4ZcunTJPnj/fbGfYPaXciUlxYAy5eGSA+oCaWAVbFqj8qFl+otWKNSskKfg0bJ0ijGMaoSA6iSyDWeegjzS9Uzirucl+t85C0/qE6zn2BIg8Q5rHrCDjSyu26GRIBZeY+FZEs3EIICUWXy58IYmXoDJGfeu0IAhQDF4R/YoGjmIxucHM3kpX7iEnHv3SvqW+aQTCU0a8ol1+WQvJngjhJQzBFC5FDPNB2Igc46wBClqCfTzNZz9EFNM3q4mNwCxLAUKAKmGFDLaXc6tqFjmzq0NW17Bu6pvI8N5GxkuWbkE4Mgc71m+CKCfEuNODVLZomW0DvHMsa8CwifXI7WV6ZpRJ6CAxWezDmXzWRsaG7XSyLitrnbslW9fsEvn1uwv/PxL9pnP77d0BsntpnU7eMAyTC7JLCA1AHYAupJCtrR1Gl2rbTWttgWIW7dqnQbChjw+2/jXBhk27luUzOW98toM8RPzSwBuqEhLxlVAoCNSfG69ZnbzesUuX1ixWq0lEK08RKEKwJH54N6rsKdduSFjQ8WsDYm9DEsHQAwg12WTxRrK7yiGOAMXAB4p7Kb+jUQkz9nM3KyNTY7Ly421vQPjH6A4MFRcUjwAkMR+ipldari2WbXlO5u2udmzRq1gN68jWU4x2GWlKTyp0BsAf5+RzhzVOiy5B8iU3vyTE8sgZbP5IXu5sN8+1ztq+7vH7NDk0zZVnrfO1rptbl22xfoVW2wt2UpvyzbTbWsWc5YaGbVceVgNTO1+05ZrK7bYXLF3ti5aA5uQoKDCWGZovCwCVNKs47L2vVZHjT0YeuQsIxAXIWUsn5ut4GUexsHvnDdSKNqWWnb4b/lfOxNfe7DolA6whiHVtsTzJSnIZstqALqMB2Ax8s6hy0ONGKz1apKK7/fnedB4onXEvWzVbKrGkpQXobmhAcCV8g7KERT7RKB16eUM0skAtxQM8+ynyBPix5mz/BAehD0EAATgsvekgicsss6sYvjD+prXNR57K2asiTdrty/wa3u7aXeXNu3O3Ypt12hEyElxqMTCbA0r5Do2PTVs0xPDNjZS1j1Bxhl1ICxq3Kva5wXCAYC3eEYD0CqWkH9021r1nnVbaeu1etZr9gToxuaPICY0YEsjd94B2EEClf1yuGTjk1O2vrWh52N2dkaF41HmVD4nEPXShfPyyC0VijY5t88m5ubt5p1FKfYwfnj3UkReXl3V8z43N2+Hjh6TBQSgvgNcPJNF7d3LK6taS2fnF2x4ZFQKI0oTaX7Vst3X566ur9vw6LhNz83LR1dresjDxLLKBFubXk9F5N/53d+zDz48vWfk+icJ4L51fsdn980Li/bB7/xTiwzc5IfvBugUHct7Mdg+iG2esMAJb45F7/j+nZ++70SWuj9X/kzsVWhOFs93F9E9rr2/uB7PkWevicpVvTlQrPHPcAUv5fi7GLh7gabJnHCQPwdgWzlknnUrb4VSSRK7NDJUNtestrVqqW4rGJa4wb3ywej0Evdxjzj2ZDLvngjJ/NBjhmTufy9weu/fQmYTFWCCfyqF/6SkavScjRKie03EBwO4H514+b4a18Cd10WwmPwBBSJi/Sh/HP+m9wZmajxG0gIieZ+o02DpQ6zJNUXGYZxPxFfURrhOsR+DJ2wENjV2aRPYFJtAIzgVx10/g+KJGLNR1SFRJ/BYMoCFqZTWJb6TTQ3J0eJzI8syXresP8JxIkjLOXGM6DnKZ7jXdkXXymfE9/N7XssaFoHUCATzebyemCPe83gsPjPOB8YdpiD3hOOyzlIbiMfkv3vtjtZXGpm4V2LNMkahKXxzy+sxMb+L4xhBZOVFyCCzx+XzAyZ5ci3xcfNrifUb6gHEuBHQpSkwsnXVeBVsWlzdCCAVux5XfEJFgVzQu0l8TVCTTZ5GLn4flamCzyz5EM+8pIp3Gv8jKB/XMeUc99h+hXUz+Ooqt0N9Q03E7v3qFjMTGue4SkrDSXO+a9ev31DuyXhwf6m7AKgyvhFojIB3ZN17M/KO2hP3OXpLq24QYmWOz7SFgQuIWyrjQ1y0QwcP2IF9++z69euqxQiAHRqyyYlJgehI+xJLFcpDYuAK1N3e1vjHL5q879xZTPi74uccrOsCEH3k6DE7ePi4DQ2PyraAHAUbAxZMgPWrV67a/8feez1Zll1nfut6kzdtZVZlmS7X1QZoNEwDDdcwhKEBjUaUQiZigqNQKDQxmod5lBShCEXof9CbXjQK6WlIxgwJ0IoDgCTQGIkggSa6u7zNSu9uXu8Vv2/tfe/JrKyuaqCbemAlmMzqzHvPPWefffZea31mbT58aFvra4qneWYdoM/KhYTnuY1lPbXITEZE8vn5BZ0PpIt2G2vnXWs29u3i5YuquZC7Ad7SJmLl4ar2cD5Xohe5Gfo5Ju9tJI7we8aSlkJYIFN7VEwocN2tzrm3gw6k04GVcjmbLpWskMVpB1W+t5hTuw9U5Lm8WmeovRkukqGNIBbZuI7ly0WbmZ9XXQUBRLFStlQuq/oFxBKsrclt+Pxv/tJXE/tCnEmPX5PDJH/kBc8A3CeN2bO/f1gj8AzA/bBG9tlx33MEjgVwwzsewW7HeXzyL0df9YSpfBwg/Mhb3vsYj4Kwh1//XknNEwFcG9nNP/mhXf/THyrQgLnvPQo7UuMSYIQaiYIJElq1mw2MdFd8BgA2oSRT8SWocqW6CwGuYjCxoyKIyyaPSiSj3nnFqaxVpvM2NVOw8nRevaLy5ayY2oB6FDiw1gnVAgcQKBiifkHZAxuSYLXLfw9UCEP9MejDFE1bpzmyer1v1Vrfao2+ANw6CkZUje2ONVEaSo1GAmHWTY2skzXrZDPWBbwloU9l1FM3DzmeQA97kF7f8jYyyiYUcAqABBRfZQMXJoHniB5zxm+BrwFEVWEvWrgFu6+gGaKw7OZyUUHgAS1dNGT/pkRxqN5bhYwZ5H5A5Czq5tHQCpmMVeYBcD9nr37hM2LEe6TsALL//5R6/v6/P33Lfu/b37Grd+9bFjZkVFEllMRcA0BcMqk/mjh6ESDG2AC4BSMQ/PTnPmfLZ88KOFh98FBqHXobAkwCGolJydiFADaykJPsRP/cWFigOB2ZeJ6EkwzMVJwhfPv2bXvzzTcFUl6+fNneeOMNO7W8HBjmHkDF6zjMZvckQqBjwq4lJmsx9NJ7w4XyOgJW+tXWqvv25g9/aH/1V39lN2/eVJ+XEycWBSJ+8rVPSV1LrxKSU9nd1BuyR7527aq99dOf2r3792Td+5u/9Vv22qc/rcCbc6UgxXsEMpCIhZ6JEcR12xrAgK7ALpKJhbl5nZPsakhysFgl8MyRaKZs5eFDKfUIppttt7eN76UvGT1upSzGkkx9dLz3HBZzBzW3Z8bC5969+3bn1m2Buaj9YCN+8Y037Hd+53fsYx9/ddwP+oPeptQTsgOIva+CMUXWeqNp//p//z+0pn3hi1+2l19+RfafqE96vbZdv3rV3vrx3yrxAFDCWqoy7/ag9Ez96Mc+ZnXUGQuLlpMFKIUxWMUAMBQHKNBwR1wtpycoKHMj0BnnrgpkTlvRepR8pp5mLNQLGgC3U7dOl94xABmuFHG7PO/X50ULV9W6ig5LaIAikh8U0lM2izobQEHrPSCAF/tkkwqAFZQnPJPM5eSzIVVjsE/XugW5BPIMrOte1zq9keUzaes163bnxlVbvX+XKrDUiZyHPi+sHRT91e9Qtk1uq99ttty2MvS9VVGbRL6Qd5U3vQYptKaxX4UokFZitLOzq56LtXrTNja2lNBubG1L5Y4ii2tUsV2FepSSzG9sZgt2ZnnZrjx/2c6dO20zszN6JmQFintEYPMyJhT5GSfO23uRpsW0ZXzuP1yzP/7z79v1m3c+dAXuZ66ctP/tX33dk9lgNwdA/6Mf/chmZ2fsYx97VYQRnmEp8ykozM8raWdeOpDOGolda0oWyiSZXnjgdQ4GQ8x49dVXpYDKoVIVwOT9KB1zBaBIW7EIUWjTWo37lkrtWy5Xt1y2YZk0Vl2A6KhvuzaAHKZet94nVC0W5KHqRADvM4dNGK0bHJSm4DU9VXHwrIi6LxB6wnobC8/aV0NBRs+KqrHEFqg2YOxjlexKdTlKhFglWvpG23Hsoj12cVtTAFmK/YqxAGIDmBuLb7KJlordAVz0jw7Ygpxhs0bRy+0Fx7Zk2uR5LntS+NdrtbFtHSCFg8MQ57het9oD4EUd0B0wD4vWbFAw2rN6rWOFYtYqlbx63ZaLWStLMZqyQhH7Oo4BmIt6HbA/qG7H65TbG6vQGccvRezU0zpnfVcdU+XOFwtWmZ21Ybpkd+7u2M/eWrFyoWLf+taXrFwZWDrTsF4XhShrpPpaOOGLIj5YIug5RrqQN3pm7XrHmvstaxy0rNXsWIt+wN2u7HCxTBa5TWy/jA1D/1IV9YOjh699Dsi5acA40grAHvfFrH4wsAf3qvbg7p7uQRllbRlgm3nAHu/3Fo924lJ6BE8B8ha9cIojQ7RiQ4lLgUdOAqxfxMPB9pHiTFTbcF9ZM6amK1aenrJMPufKWM5V5J+hDQHKwpod9wA5p6DKoGVHrWlb6we2vzu0g2rabt7Ysv19+ncTZQLyct3ubuKgsPe+1Xoe+rnxTPRCq458D9AubScKU/blqQv2FXvZLqU+YhfOfMKyw6J1tzdsZ/uqbbbu2eZw0/asbvVUzxr0zMvlbQQomBpZs9u0bq5nB7m2vd28Yy0pcB1UhVhI/+tCid7BjBFFL9YH4nTcgNNWYL516ZeGq8fAmm2eDUYm3OsArOrZHg2Ub8TIOdpKxgK5/gIoF8icUbkWi9ztbt8a3b41u11rj/rW5XkUMOSRuKySedIjGBwAjHg/lN/QCoW1kuJxiMB97UKF6grc4ihlhVFKsX8e9w7Z93uhD6JLMZ+zUj5jxXxGOQ1jkytnrTiFMtuLs4wV8109nbmnFMxj/+lhX+TVzFTeBoDoAAJDek8Oba/asger+7a6VrV2kz3SjLa605WMLZ4o2+lTszY3U1b/23wB+2TWFrYFNb61tCyUR7IPF/kChS3PL97T6sk9tFaja53G0AatoNDtss4FYozUMJ7vyd6a5yGVMXwq0AA3RgM7d+GWLqoZAAAgAElEQVS8dQd9FbW5d+zdTjKc179X7t+z2t6OesX98rd+02ZOLNn2ftWu3bhm6+sP7fTpU1Larqysar6fPnvOrrz0oqxxuXc8i/l8wfOHVMbJMP2BzaF+zxcmdsIiB6WsdrBvd+/cUY53+ux5W1g65UQeFoyEPDGphLp5CwD3O/b3P/vFANyj4Gyca/z+b26sHxsOFt79PcvUVsdqoyRwmwTcYqwWLeUjYCF3i8d8ce9iPDr+95jYOsnfjgNwfdv1Z+lpAdzx63G1ogd6i1YAHkuPe9AHC+UkgPu48z+agyZzOOZjJleyVLogpd/07LSdWJizg91Na1R3YCy4wp61J5ARI4jrq06McZ8M4CbvSVx/jgK4yWuYEI1iLjv5awTwosozKnMjoBdJz8lc9PCxJyTXZA0oeY7x9X4ek0LVhJAa60z8DTDNVYgAcY1mw3Ni7VfY35ZDjOEEpKSVbHKOjD9zOLQmqsr9fb02umKJPtbva7/FEW7xxKLODUAI0AWCsQN+ruyUgnTowMxkHkaHlNgSJZLo3JZfoA+BmcofALIQt/zMGB8IkBCXI2CqPI9IFlViva6YlNiNPFjrGYQu7X0+RyC9qv1LIJaRW8a+uyhQZRlM/9GZGSdGcOxu113JwjlEAJbr5t98hnpvhs9IWimTx3h8OpLyMX424P/e/p6uQ/UC9t2BO1PwO64KAJdaAI5e5OrkaPw39zq2BhFAG86L3Ij8i69msxGeW4+ZpaKU9X1WazH1G1q7ROcw7/dMbBjBQ685xb2be07PUSyWnSiO+rUrEBQQlX/Lvabft47aoQTHjgDkQUKOJPVcvqj9kRxWSmP1dZmAkp6PxzWLPT6qOX3+ErPIxUluMgPdM34fAX7dN8JiOX+RV6U0B2lxRX4DiV9OUyL5hlZmQTE6BhzHebevMfGecl8grULCpYaFE5acu9IpO3ly0SqlkuJsSF+nRIaase3tLYGgAmaJUyBPtdu2u7tnNYj9na7+OxL+owKc66BGwPM3NVVR/oc7GPN/enpWpKi79+5aq921l17+mMBhYksUzpASuT4UtC3avjQatrm+pmeaa6ZedHLJ+1fTH7ZerymWg/zrPZu97oU1crfTs/39XRsM2nb+/Dk6EGs/ePBgVa0LWAvkzq06jMe8ugehH+6h/Y24e2rKLl28qHof11ZvNCQ8oMbGvYbMDIkE8U+/27ZsKm0zU1M2VSyJLFaZKssCGeEDfZ9x45hEod5Wg1oCrTogQpCfEMEyXnnA9blZq5yYl808a4MLdbz+cnbZrcN/vq/JOv0MwP35RvDZu37xEXgG4P7iY/jsCD/HCIwB3OQMnLheTo7oFcEjn3AcGhvkIJMfh+1pHvOWIN944hU8Cbw9PmhPJgKPfsQEVPNrvPknP7Bbf/YDB85IYgEF6SdF8NTuyMqq34XBHEFED3RV5AyqT+8D6YrYgAV6gTgAXwrwgt0ZwUUu6+oSihvqNVZxVnp5GuC2ICCXwmS2AGiravM4YRijgpJ+DW1A714UIz2KxPRp6tmoh8LFk8LhwMHbdhPLvqHVa9hc9OwAALfVsVqraa1eX2ANdsltbAqlajDrZcw6+Yz18lnrE/TKxi8jJUERm2n6qmBHQxIyGsk+LS8QNW0FANSxZtVr1GOQMwAXFIgF4QYbYwoKAxQdQ6wBh7Si0lgDKDsjOXRn0r+xoPN+YIptUNuOhpazgds4pwBTvBBdymZsZr5sr3/t8/bJN15X8BUL02675xOVgOzHb/29/e63v2Pv3r5n+cqsq1+OgLfxv48u5JNE0GHhmFyTFBLUn794yT7zhS/YpRdeUMJ39/ZtW19b84I1ARM2JcE62S22ncUXGZ2HAdXJ3I7gLr+JiRdqOwJ3AmMs1QAlOA5qVhLRqHaMSVEMrCPjmXN+EoA7HocjgEIRVnEmrYB5PahU33rrLbt185bYnPTFw1r44x//hCylF0+eDLaxKQG921ubbmtcq9lHP/qKvfDyy3b16lXZ+RJE04sDaxgxCQFUA8NXdsrNhkAZvglYScpIZGZnZpSA8D6SA5I07+GaEROSzwLAJVnxhMmVcrBnScYAcU8sLNjMzLTNzM/qGCSP6jeE7Tj9VRoNWWPt7+2pTynA0unTZ+y1T78mUInkzm3WP9gvwJNm68CaraormnpD+9Gbb9oPf/im7F5/5dd+wxZPLou9i+am3W7YDfr5vvmmrWBdnc6o2F6cKll5atouX7pon/j0p22UL6q4FyFXAZDqx+pKRgG4LE9a31ijALcdmKS4wRdr6vhLioTHF9Pea1To3wmAC1DNM+KWkSj7QkEjKLJ4BiMgpWKHbHDTbt9VLFkR1Uq4Z1p9ooKNixmM5LggOC1hUeTrd4JAohP1/p4kziRhTiLJWmrYt73tdbt7/bq16lUluYwRzxX2XbITSihc4zMmy9wUPX46+rsAgQDcUMDgmWJNiK93EI2eWX31+uUc6ENJ/6RqvW6ra+t29+59qWzana4Y6FI9yl4asE1kdJsqocqYtaWlBTt37qydOX1aQOjUFP0CIUq4ioTP0Y45lml4wZqvO3dR4H7vH0SB+8q5afuf/8kVe7i6arOz8ypKUrDe398T4xil+3SlogIHzzLjtLCw6Crt4dC2tjZtd3dbBQDGmB65AIQwopeWvGDGOrK5uWULC/MqzglSGmJ5CMhGm4WeSCLbO1tS1b780nlbWixZNtO2XI6GA/Qj27JUetfSqZp6zg25NxTa2MtEbNKGGEgQ0QrZe7Ryb7Ct5PWsdfS7p+ez6tCJ9SOqi7SvujBeRVeKDBCtAHDTGYAnCjigFgFUDEof35QDEYJngTkVCAZRgevlKydqKM4Iz9lYkR8AW/W+ZT8PjHyukz0ZssjYmjtYzLGuUsBkvWw3KU44M30whDAEgcHbSDBP6ROIyGM4BMzN2tYufaH2RcrA4rdCzCRQkr5LKP7MykUAtbTGjH2WwgLARiaFfZzvF+NetFyZANagHE4RQ6Gid/Ba+zis/8qUladnrNNL2ep61VrNgZ6bC+dOWCZHEQvl/0CqPS+yBmBAAC4qXO4P+03e2s2eVXcOrLbXsGatbR16bIo0N3BLXWKbqMCV1a7LoohRuUMCLIOqRrGPnsOx14krtyhQ9ka2s9W0e3d2bGO9rphzago7QNQMrtR1O3+ALGwJAduwvU1bMQ/Ii+IWwJaiJICuq3DV+iFYKGssxQ/xPZBrhzwlEhT9crGzpcDDOuuiNF9z+w78852Mk2OPtnq1advrkKMGtr8zshvXN61W64uQgPU3ZBvG1ddvtySV8k7zz/cAzov+txSXcrzWRjaVzgnA/fXia/ZK4TU7s/Ci9as9a+9uWq1xz3b6921rtGV7o5odWM8atNbI5WyY5Tky64661rCm1fMdu9a6Z61RV6C8gO28W+Fl8ynF7t4LFyVtWgpciI8pCEWdvnXbWKkTZ8e8AzvJ/rjYpXENyhORRkOsIrVvaCch015xMmLuEQiJoT95r0+BcKC2KM1+z2qsQ9m0dRknPdShDUkEohJKQ48LEwCu+vaiqve+3Fr5UQr1AXDNClhvZzOWx0lIZEqe4ZTmEz2Vc5A6c2mbmS1bZbZkmSIDBXDrfW8FFgYXCzljQNgKtpPAxVh4Zyp5y5RywlZlqYxLUG9k1XrPtrZrtrUBiNuR4v7EfMnm58o2O1u06XLBCsxXWVcSa/OT2+l9IVmrILwC2ALe9jrEOSxnFLKH1mp2rd3oYQhkaSzR+/TGZa1zdb1aDgSnEewt+wDRqbQ1hgPbqh3YpRdetPkT8yreMq6xIA6Ay/O0t7ttqw8eWL3Zso+++gl77bOft+J0RWvBrVs3bGd7W2ur9u102hYWF+38xYv4aQYA12N94lHi3fWNTY3fuecuqIDcp9jOxBylrN1s2P17d21tbdVmZubs3IXLNrtwwovDqhKHfuXRyjUQt969es2+/Z0/tXevXj82TPud/+l/PfT7JFD7OGD2aaPgJIB79D1JAFXxSaTjHrGWFBCTUIQmc5vDQKPnnE/zFY95GABMKDhDkhWB8CS4yjre7Xl/S1eERdWtP5e+V3uscDTPiucW8+nk+snv3BLVAaJUDmXitMibxHVYZVb3dqwJgNtve6uHcLkxFzwO6IxxQDyX48bnWBA7vNBdIY4vCPn7PMpIfnksH4iZYU1jrOKekbRejblGvCdRQXn4mh5/V8e1iUjpDj3VPebNqGbAuAKogV7F/EBASgAWOZ8y+UVwYPK42VtKxPXbiaUeJ7EOkJvzuqgmjX9j71g4cULv5W/kuhEY5jXRKjj2Po15cLzu5NjF+Xxcrh+Bs3gd0b1LtsasGUPaHVVFUCYuFkmbFlSB6Eq7pMq0E1OiUphzVr6TaLcSz0cuK4F4DQCsuR/yCI7JMRiXaN2reYyjW+gVqjyMz4b0NBiopgHgR70t2r7Ge8PnRGcuyJfEMcR/scc4+wfA3tj6N6hnuRbGxUFXr4O4zfNExRn75Dp46+fk3z43+NK5FYvj++3uReSxHh/FexfnLMDh2TOnbW5mJqhWaUcAoOrjyTMIAL1VPVBeR92C/DruKU5OTVu7T8sPB5RFZuM6xk+XEybCouIEM44RrJ2pUVDvcCv9SAJw9yjAa+41n6H9PdTn4v2m3sN85hMUHwLkKwwmPgkklVA0cN6/P+/EahFQ5jPJfzkv+u5Wpqb1b/a306dOisgMcR4SAXlEu01NoOV5dXBkUc7P9SguKwqcZa7hQDBVnlL9iXoO9d3bd25bs16XI0axWLbS1LSdPn3O5hdO2LWrN+Q8Qd/ds2eWAzHY1ykRDTM5d31TTaRvBwdV29nZ1vqAAxz9ZgHBJQxo1NXWiPgWUB2BANfP/OP6yF+zuZEtn8YdrGDb2/u2s0ursKbV6g1vw5JRFhZqDZ4jMLae03ifZRzUzp9/zs6cOSthB+fJPBQQX6/rnkFQ5bz4d6tZVz2ImJLnCBejWVxDpio2ky9YmbYfCgRTctBpdlqWHaWsRF919RYGoB1KbSs3NPEQMzbKZqxUqaheR7DFKliZmZUL33Ffh+vy77X7+tx9BuC+1xg9+9uHOQJPFx1+mGfw7Nj/KEdAAO6R2ZcgH/qYPPKLqFCcDNmhQ8gSOPgC6/0hPHgceBsP84Qk6f2At37aj37g0WM8eu0ju/mnP7Dbf/rXoV+Dqx8JZgiGYDGTwJNo9btusxkqUM5fd2x1bOUY2ZHOOoPV5kAtP723zNAKgLbYiBUBFDJWnB5ZGQAXe69iXoUfio8UP1xti3ImdqnxHprOjPW+czCoVFjt9hSo6RxhkgNs8M9e2trttDUbI2ugvK2hGuxYtYmFcsearY4KPK3B0Nojij1D6/SHslbr5VLWLWStn8/aQOC2J5Y5bElg+PUGlo4ALkUy+l/BMqMHrvphjTWzhwBc2b+FoFSJU+gJRG2bwoz6XBF48jqKIUQqCg78ewLmhqIlE5IAd9g3+nJkUbGlRobJDMFvKQd7sGBf/uUv2WtvfMYKJbcLU9HWXcMU/MBu/Lu337bf+/Yf2c9u3Lbc1IyCkfiVnGPHKXAnAakXhmJQ7wlazs6dv2ivf+GL9sIrH7W5+Vnb29m1q+++a7X96jjgz6oQiBWc25dEAJcgLAK1R8kBk4KDzzclFVJ0OSOU+UifDoJjiq9ScysOnVjzkbQkLat+HgA3np9sA4f9wHxNiYm6sbZuN65f1/XevnVLQGdpqmwXL1+2Vz/+cXvp5Zds+TSWbxWBRgTprXZLATyqyWvXr9vdu/ekjAegcZbktALzaCXFdbt9IH1x6+o1xDeBay8wb0mo6PnFZ0VLSDFyh4AN3vOFoJr3wKZUn9sdevE5uMuzdu78Obt46ZLAFVTC83NzCpxJfPjiGSS5aLXaKjySQAgwDsnWzwdhPm7LcnAN8LbVrguMuP7udfvr731fBAGKdP/0d/4rO7G8bIUyRQgSx65tbqzbtbfftnu3biuxILmBpS8bo3LZTp05Y/NLy7Z8+jmrzM7JRlQlcAoSemCcua+5qKTav1UIPAQyJXYLsYZ/vvAHgKjdwYqnpvWZpEFrHImwgICg/JOtU+wT4+xj2K5eAAC0T3ufQMCGgLHEkUW5A2gZE/BDhY+xtV206RtYDzssFLbhAOlB2lqNA1u5e9t2Ntakvk0HdjigH4pVPldWqdgXhT1LRSolrWkHx7Fapm9kUAnzzFa4N8FmLFlgVJ8e9eypW/WA3pNYvqbVBxFF7v7Bge3t7wsQhAUM0EsRwZWCDuCQVGKXOjNdscXFE1LjXjh/Tj2G6JvLGsr+xTOkPUkFGFfjsj7dubdi3/6T7/6DKHAvL2Tsv34tb41mSwSQ5dPLQQXovShhyXNOjPMu/an7PXvuuYuaJ41GTf2rGT+so+fmZvXs8F0E3KfYMqRQPhAJg+QT8gfVj+0tSDB3BeIunlySxbUXClK2dPKEWMulEmAXMcKe9XsPbDhYsdRo00b9qg063gOX+CpOO54nt0z2IpD2FMa227X6wYFIP8snT6rv/eSxcmDF125P2gWvAg5Jncm8dLutbM6tuCyNajHQqSJ4G2M1CTBj4T4qboKynoJQcHpwpNcBNykJ9J5gq+5efVLs6u/Bkhw5G9fC+Kowg3pAVuENAbis8Xy2CmCKLSAtoHQeWH/oyoOuwNuC9XtZ295u2sZmTc/N9ExByttiGbtaCnwpK+Fiks9or42FklyG3n9e4KDgEiMSL5olwl3FIRRHHMD1XuUeF6AgLU1XrFCqyMK53sBeeSjb5qkpxh3INWeDXigiBnKL1rqgrlYbCylyM1bbb9jO+r4d7NYEDqHyY6T5QFfUBpa94h8nq6mgT1w6dh7gXINTSbThnkQqujfd7sA212t27+6OHey39YyXyxnLZtyaV+0lssy7kfqW5nNYvvGNbVro5Sp1H+Qy7JQd0HWHABS4XiSMxe/4UwQVkRsBMZ1s47aQTnpxXNxtFZMArtqOaA0c2sFeQwrcvd2+VffMbt/asoMDFCEoLHKWGtGX2y2TnagzUeC6As8Du14aFe7IeCwZ29IobV+aumj/0dRn7eO5T9upmcvW3m1Za2/T2r0V2x89tM3hhu2OalYb9Q3fjzaMgnxBe4cA3FHDmsWe3eysWHvYtRSqzkJWNttpYndAyVz0InUchr0lPRhZt962YQeFNyfuxTfuhNwi9Gz5nGR++roQW7T4GpG0dJSuQWY0CavWhLqGNZ51uoOr0HBgjUHfGrSKIbdhrmg+UQgMio5IVAxxoStLvQWJFLeAQ8HiHQtlYoGMWqegvk2pB24hWCjjLASJT/Mq40BupULsNSOyaipvNsgw/zxmZfqr7YFs+ULvwF5f508eQxyeob3MdNFSkFn8pGQp3JEVNeumW3KjDC4UwmfnAY6zKoRrvU0z11kLAFWC7Sl7YRcL5rSDtt2hdTuopFmzhtaTYnpg6UHK0kMU1ORVI+t0vOcw+QnFYp4J9l7ylwF9aVNmmwcHdvnFKza3MKc4lWciusUAymDLStzIOnn33n2bXVgUwfPyiy+o1Qvkq82tDdvZ2rBG7UCxwekzZ+3U6dNaG7iHei5hZAzN1tbX1MoDotqJxSUpdylis15BRK7u04v3odR0EJueu3jJZhYWvRd4IKzEdjasIcxLYt+fvvX39r3v/8Du3ntwbCDa+OR/86HVVPLvoMB9qOMfB64eWn9U0/a9MP5+7BiRIJomSa9JADcJ+CUv6Pj6wqMWyUkQM+41EcA9dDwUTL3RLwTgTkopE4VsBHD98U7bKFOw2blF9VYkRikXClbd2bL6/rb3wKXNQbBpT47v0XFOArjx2EfH5/0AuPH4yfcclxvEcY8AIJ8Zc7Ux2BkJ7qHFRxIoT4Jrfr7vBSJHinhwt4h8fMCwrLuw8D+AEfK5CMrG1gERrCVmBCiK1rFcawSbYxwUx3p3d3esxOVclaPncooxI/BCnsq3LH5RFwbrVf477gdjgk8k9wTw7egzEPfs+HwkweD4nJBT00eUvbi+XxURmWv0Fklu6cx5QHqG0IjiUvbSoS8wQJ6Di349fBbXwr9jm5KoPNb5hH61/I3P4P0RQOXzIL6SA0FQkZW/Wo94rEVOAjCL+pZ9hM8l9ucz47g52c1rMiJ5hfiANY/aBAAux+F8AbGSoDbnxzkQP5L/kxvEORjXijjHvGbiNYgIVHMuXDtj6r/zPZxrjPUWzcpABFhcWBCIy1hyvqpwcVzlae7A0qMFx2Bg2D7TroIaD4pPyOvkf8zVSIZQ3MWeGADaqHaN5Lmjz5dyaYhCcjbxmF0gdsKyV+AzczGspzF3EfAa+utyThqnQMKIrZfk5pQgpcTY4+jaIycsLLQzGSsXXK3KV6WMCnZg5SL7GurroVoAsZey59GCiNYCgO0AjMSfcY6LlE+dVKQK3AjrUg1Tq0E5rry5O7DpmTl7/vkXrN3picjL3kzc8JGXX1Y8wvshY3L8CMSTEylfH0Ay5LqpMeBK0/J5g1Oh7iHxsPeYpd5IfYr5AenxzNklxRD9/sjWNjbVzq/XH1k1OGlhWax2LnyuTI5ceuLqbxcj0LbkpZde0vMYhQneaghr76ylcDRqt/Qc4QrF57ZaDd1Lcv0srXpGfcuNzKbSWSsBAENgmJ6yqZlpV9vSXznr5ASILbKAJ33J4UoS8IKQsCp/wVEQ4mexZF/5ylceiROeiEk88o7RMwD3Q4u2nh34SSPw81Uwn3TUZ39/NgJPGIGfB8A9rvvtUQA3QLiKGcY46nsBuO8bvNX2/sT7m0yyjvuI4wDc23/6A7sjBS6FhJQXtEQti+G+qydgaZME6zMEYHjfVY5JQC/1Lq8LRRUKExQxcjk2TgdkYecVCgTB9HooWLaQtkxpaPlSdmztSrVcCYjUV8HyUAVOfZxY7wpIVYAHsG25koHAhN+Jmahaq1Ev7nRT1mqlrFkfWe2gbwe1th3UW3bQalujhcq4Z53hyNowJvnGdg6dHr0PC2nroL7NEUY6g1s9PsysgFqNIn63Z9l+3/IocNMjt1ETkEsv2sDUTygvlFCEIM4Lep5SqQCHqo4CNtYiAGrBksyVG6H/m3rCxT5wiTnBBaNYQM0DuE6xycmbVsqObGG2YN/41S/bZ7/0uhXKBQdww630OTtS4fsn77xjv//tP7KfXrtl2anpAIAyBybMdCWwoch1KGEPE8znYSiuhWsleKIX6We/+IZ99JMfl60nL8fK9sG9++p/qYAVtQs9FjOutCA4it8x+YqWN9G2JyYSnlh7YTr+TglPABYDKVsTOwlOkeiQpJCQxeuMDEmBwY+xUI7HiZ8VAVH6a73zztsiKVw4f0FWcflsTupblKm3b96061ev2fWbN5U8kdxcunzJXv7Iy/b881fs7NnTAlcENqcpjOZVlNrY2FTvYILh+NkEkSQ7qIq5BoJ6T6L61qUHXLNpB3v7+hyuj2CdwthHPvpRvScWkDmOeuYECywBDc2mgJz11TXZ0l67ds3u3L6lewt4y3kDBF+8cEG9Rk4sAubO28zsrJ+LFLquctH/xR64T7GWPXGxG7/AbbAarap1OiSYI/uD3/8DW7+/Yndu3lA/lV/99V+3wvSUnTxz2paXl9TjhPfs7+zYg7t3bWNtTYkQ4y2LnuHQKiRDhaKVphfs45/7gqUKrmBhDZDilnkVWccJ+/ixEiwUkpPXcQzH5qkv022iG2Lcqv2eegY6CYOETsWcMMHHhe6cA7dYfjrL2K9NfX2wyvYHOVhgpa1IUhIsspInpvkd/sfnYb/dH/YESLgSF2B7ZINGSzZKG6sPrNOs2wgLqgDa8pn67gZ1NwByGBB+JguK7CcUXimgUNDmM1WvTjD9pYQLgC7vx4Zsf/9AVmBqkZMmmXLlGz2fnR29LTslehs3Gk3rdfreT0dW2I675/MZm5+bsTNnlu3ixefGNlWLJxZUsOd8YPWSrPMFyHjvwUP7gz/6C7t248O3UH55uWT/w6+d0TVevHgpWLBTYAdMd5Uw+yBK24cPV21mbs4+9drrKu40Ww27evUdPZtnzpxWwgoAz1xy4ouPt5jZt27Z6dPLWiOgD9Nj6cHKA1lSnr94IdhD+T2gmEdCj3UZyq50qm7D/qr12ret175nw/6mDQdVKb4YZ23t0lJCTvZ+txOlK+qujiyupqdnvFciPYmOFlm1QMd6JP/2vlcq2FA0owdTDrU5Pa9lehVUPjGwCQGafrj1sRTBgel/1ELZ+9p6j9sI4I573gYz1minTFGAOAQZ22DgIC7FK7kUNJsiE7C2QlaQmk9FOaztvSDS7bes3W0aCkJUt8Qvu3ttO6i29axOVYo2M1O00lTWaFOfK0CQSllJwKOTNrznNm4AgLdOYuIeCZpO9P9yEDeC0YxDT+cuSDlYTmeLBSlwKUBgndrruVq3kMdZgzYbVFMAmTM2pG+uiqehl2HwL+Cz0WIOumY7m1XbWtu1/Z2adVsD72vFvu0Pua/BAGRabiNxzeNBX3GCLaIslKOrgb8+fnFO2HOuP6zawxXUGj0rFullC7Eu9FZVMZpWEyhyIT+40lZ9QgEl+W++BdwC4nohWQCuWhE4Scyjc1e46vlTYckti0XWC32TYzFPf5fq2YkATv5xlRIxDfbCe1t121xzAHd/b2T37+1avYb9u48jQLjUj2Hv8bA8FGeDK3QEcPvE6KzP9C4cpe2N8nn7reLr9snC63Z67gVr7TSs19ixg/pd20+t2pZt2d7wwOqjntVRSWToOwcBKGOdQUcK3Eaha/eHG9a2rqWyI8sWspbOu2MORTY+KxbXUK0afUgBButtESzlWBFMif2ZcrDMQX/vJe8uPyGWCzEYewNrLr93RWYAasYtNZxQpVyMvQqyUr9vLWKE/sCaw4HVsS/n89QXm5UoFJDHAG7Ya2RdCDkh9LdX60X64NID10mTxNhFwxoaAL/a1wUAACAASURBVNdjf8iTFDxRwkLkRNFdmSqpDy0OQ5li2tK8mCphaDGjVSj0kid2c1IWRVAckHzOZ/IZK2BNjTsRY52jx7Grr4n6vc2KGA76fKVRkGdRBPM52m/Dv9WP2QvVOUB09kDmE6ZCHQh4fC5W7xTjnSxG32IbZGzQGal/cSqdt1Qmr0KsCvuy20wpf+mMUtZNpazabtmZC+ds4cSClcvuGAMgCjmQZwmghD2mXJyyq9euWx/b+mzGPvWZz9jZC+ctky8I5Hv44J49uHtLz9SlK1dscWnJUPuyzivmpa/txrriVEha5UpFhBX5RgmpZi5lrSdyYk3x3/yJRXvuwiWbXzxpGSzCx/GI55hyQIBI2Wrardt37S+++1d248btY2O2DxvATR+sHMpb4kkcBQK1Bh3JzSI4coiQF2LYuBcc/dtxQPHRC0+CxJN1d6LA9R7oTuSNLRzGrwOI6dsvDODG48ccLSoGBRpCWMyVbGYWK21UnEUpcGt729aq7VsK8gkK3OCWc3QMJpvJpJ9tMuc7GiP/IgDuUQXucccSQS0ocuPYx9YMDsoc7lkcQc3408fo+JRjPA+Cz1esDWhnY/1HlRiAyEKJPMl7jXNscgwRKelj32o5KS3lvVI9//Ce8XGvjEBvfB/rAcrFCJKSL88tzGudiLl/fC3XT6/RaJvM58uSNaGKjaBpBFAnSkony0VgOf6ea4/k5Tg6tDeCzLr+cE1kZr5cherAnBxTcHZoNrTXLy0tyX45guvam8JgRwtsxoNjEAOSO3N9xOIQdngNv4sANcdhPMjtyW34fewXTLysVjkQAnHJ62JJn9c6CpCnfEhgnfdQVt4d2p/IjUXKVFcvQvIEROd4kD8jYMkxpKgul/V+B+n9OYhgfOynGu+nCzoO956N4xTnCsAi5xRJpsyX+Dc+p1ws2pnTywLg5GTlEZ6TLBVTsGcT+3isJRX37u64nzIgN89zLwCKMf8lHoy9d6XKzDMnXUhCPMEX6zz3hr8T97WbTQHcXDNjD2le46EaAft73h2/AimPe8R9xN2hul/VPcPBKK4Zyi3i2iwylStz2Vu5bwgLGA/2HF7HuV25fNGeO39+vKYTF9SbDa+tcB/7fZE1c5AzQ7yueACCILlcq6V7x+u4fuZEBK+Zf9x7rpd54Y4/AO4Fgbhnzz0nNSzE206rLncn9lTqSoD/DqS6ktpziOgyKBqmiPKMKd+8R6B3ogc15wWRintWLBVtcWlOhGFA4vsPHsqBpFAo2dbOruq0/YHbkYuwF8qRTqMPVtxeZJLC+GMfe8VefPElkbZpEcQ61m41ZYfc77TlSKK2UTx7KINFAijbaNCxTn3fUoO+TefLaliiVh6Q3rBeptZiJrAcG3TWifmFBStKAFCSAwHj0Wy2ra4ai89FxDj8/I//yX9yaAE+bj1+mjrRmTPnngwIHL/UP/vtsxH4hUbg2cT7hYbv2Zt/3hHY2tp8BFZ9LwXuceCtNuNDkfsjv/G/Pg7Afd/g7ft7XDyhOX6EjgNw7/75D41v7f0BxJXrp1S0QWEWVGZuN+jFL5HG1XApKA2CtQubayBGyx5MAG4eAJdil/d6yhcI+ulPkbZhbmQZemVJnRfBHldROvBDQYZN1AsTI6lrnSVHsZC+CWLuY/UsABd7OnqpoJLCooMk0axeH1qt2rVavWMHTQdwm62udbp96xHwjkbWAjglCMOqL5OxTgH7uLT1fXDUy4syCb1tBeB2+5aJAC49cAGopbylF1YsTIfpEO6Jgyyh/0roXxYVuJTfMfeEVd/FlkPVK3pjuXWg2FyyFHSQUmomKQM5YABwJQoK0hqKFumRFVMDW5wp2K/+6pfti1/9nBXovRUAXBX+EhbKb73zrgDcn1y9YZny+wdwPWnxa5zMN58jy2fO2ee+9Ia9+tqnbRZGfqmk3qvX371q+7t7YlDyThXp6LMREr9HAVwCztAPMRbAQ4LJZ6ogGItu4z4ZQbnlZ3YIgCZ4JlEC4CQxdNB2wupOAsTJwkb8fQR5Ce5Rpt2+fcv+ze/+G3u4smIvvfCivfTSy/b8pUtGP1mYmSQF2MLduXNH1sgP7t2TDSzsRBKX569cFph76fnn1ZeE4gNF306nJzCK4j+JBsmLAtrAtiUZnJ5BlUvPIMCUrNsbtzt6LYkvCoROv2cvvvSSgGUAZX5PQkACSB9QrB8pUgpM6HSkFiYIpp/wtXfftbXVFTEn6T2Kwg/1Hj12T546aafPnBGYe+HiRTEhpfTFRjIBdn6QClxngHat3tizThf28dD+r3/9f9rGw4e2fv++bGUvXXneMsWCnb90UeM6vzBn6Wxaifn9O7dtbeWhg4mo3fsDAZlzqazt3r9vzWHKvvFf/lMrn1hUX8q0mKfYLMHqdMWgT/dgg3ak39jTBOOP28+ShByAoFarbt1uU2sztuocW/3ygiUxhUqSKhJTT/a9T6PP2WgXO1D/aRJFPffYKuo9WTF9ua4ksDqe+0HpxedSZMXo1J0QvL9tv9O1vdVVW11ZsfrBnvXaKAxR2rZcSYgdJK8bOPM2WfwZ258lABCKFA7Q+mzh/4/GgIcz2vmOxalYZEB1yzOCKsiVe85kJuMjmas1m7a7V7Xd3X1rNtrWbTvxh2sGCKeCDdloqly0+fkZA7g9deqkXbpwXhZ8JSm0p5y8xF6QzUiB+4d//O//QQDcV85O2f/y28+r6DC3cEL3FpIFFm886wDf3G0IGzzzJP/nL14WgE/BfmtrQyQZroX1FXssnnGNVihAbG/vyC3gIx/9iC0tLqkYt79fVbGHtWhx6aRNVaa1TkCQYJix8mZEMhkAgoYNug+tXbtuvdY9G412zFJ1qV341p6F1Sh7ZTajHkSySQ1OGyhAsbvmWiAUEDMMQ1CRXIsndifEDTkVpVj5KTaK3JMpCGRw9W1U4MYHNvbdc7JR6GPgP6USDiS1sYWhWyI72BR73aqrqdujaW5SyHBCiRPJAG3bKqJQOGFvwQmC/5ZNsezNY28uZ293u331rAK85SX1Rt/2qqhxscJP23SlKCVfqZxTX+B8AaUFAklsf9NiiwPeZjIFWSY7eOuF2xgWxPOPgSoFKHdUYRy6YT3zNYPibaFctmJlyrIUukYZxVa8KJdDIdARWWjUz9sAAFf28pQ4XFWsmA77M6lv09Zu9G17fc+21vesutewXoeVJOV9buX+4jGfgDzFOw6ySS/rS1gAcD0G8vKen6vb6ziAALheO2jZ6sM929o4UD9cVMrZHO0l4lzDMp7xcvVtjtiUnwJwvQexA7oBwKXYh+oeYlVQ1/oeEBRvCsm8h6m2hDHJwM9JAG5Qmka3mkmx2W3p+GrWO1Lfbm807aA6sp3tnj1cgaDENVM4Zo5mgwphkmqMiYBhreZ2dgFTIRSGPukVLJTLF+w3ip+2TxY+Y8vzL1ivPrReY9d2dq7aFhbKtm3VUc0aqZ410ylrpTM2FGidkQK3PmpYq9iz1eyudaxjlh1aGjJmPiOhNf1OcUCgV7gKi9ynTt8G7Z4N2325q6BgjXuSZhOANo3rAqHGyXlh0kqN685A7jLAvMZK2/chEfSCM49isUSRNDoJtQXiDgQs1no9tUxh1eun6EvsT4L2yUC88qI3JK2BwEHNwAgsq/8tffBGWlUKlrEi1pqMM+1L5EpkUnMXs2mbKlAcLMl5qFDOWZo2gmJ5uv1zMl0TAMD+GMgiUo72nBSgQiXnhEsRILDQYh5Jt6FWDhXJruNrApgFTPDz5WlhndVK2aegmhKA64piX8f73fDdc/UtPerUH1zEgawN+jwbZVs4ecbS+aLsD6u7u67U4X5nstbq9wWUN/t9O3FyyU4sTQBcCv/E2pAGAT2mK7QDmbJ3333X9qu7UrVdevEF+9RnXreFk6esNxzZyv27dvvGNcXPz7/4omyUZRse1uNatWprDx/a3t6u7mGhVFLxl0IzbRWwbFRxtdezVqOm55N97My5CzYzfyKotib9MuVk026PLWDv3Ltvf/In//6xFsofJoCLhXL6wGPUo8Dq0f9WTOYM1nEcN1HIBaX52O70MJnn8N46iUrf6/dHgcZD/w2hKoAWFLUj+OW7BwCDWeMDsFCO55dUm/I7gTdFFGmexwJyFVCAV/es16pZekjuRLuFiVtUMqeLIxDJfY+L0+Pv3w+AqzFIEKkChfDQRzzueMeNeexr6QAJvatxmvE4my9vUeTEo+Pu5+MAXFcu4qzgijO5RGS9PuNKvMlPKdEgTGIBjLtIAPsAJqNqVXWH0DKCfTWeN/lsBPZw3yFf8FiK9gxu4cvfeV3snSvQhXZAUu05YMq/+eL6yXGiEjQCt0kw+6gKk/fHcRMBOZez7Y1NgU+cP3UCvibzeOQ9WtttnQe5JnMujnusWzgo19b508aIa6DeQN7N++rNps6d3/GT90dgk/NQfWjQdzelQkExVnVv3/Z3dwXOed7n94QxJa+P/cbj/RmOIKO0pcBlX2aNZp4Q03M+zHHlCOGeMl58FuPl5EO/H06eckA3km65rqgGRwQSryEJpAtshADbx/Y5P56DXCvH52+MFy5LC/NzAsZwPmGvinoSjyuBdN2lJL6PnPLgoKZ8Xn2ScRwJltZqyyUXl9irl3jPAVz+xjUx1q4u9v7LXHOn6S5kxMZSXpfLEh1wTcwDxWBqCeKuY5EEEOcZpHeeg2jtT52EcYm5tWozwXHDPzOrvYnclbFQXpTNquUXrWxQFeNQ6C18zMrT0w7KdrgvxI64QSmgcPKq5kpR5x2V3VxfJEvwDMVnw+fswNtv0HajN1COS5zLnkltgNYLxGD5fOzFzHzL6NmQfXPfHaDUX1p7UFB8D3A9rKmlF7/jnOJzyuu9zc8gxACA6QDTGc1J9nD63Ks1WKNlG9sb9s677yq3ZRylgB67pxAbpr3dS6lkL774or3+mdclJuDz1au32bDmwYHnYx1vt8c5MNb9bk/Pn1qr9JqWoq6GExHEAQit2bSVK2UnjBXdljrWVtSeqlQcxzOogIv8HdFGt2O1RtM6ENHTKXv99c+P1/j3ggKeVDd6BuA+aTd+9vcPawTeHyL1YZ3Fs+P+oxuBpwVwvR7/GAQ24Zb8nivx0bc/AbiN9Z7kTTmanE0Shae5dY+e/3EA7v2/eNP4dtslB2QBbqmbS+mon17wcvIUYJwXKBS7iOVNocM3b9klo8LhfdiDUSDLZQKA6+peHVe/ozDrDGnvFRl0OCr4RUWDU60oPnh/S+9BqaJ7sH+U/VoAbwf9WIAYWqebtmZnZI0WdiE9qx3A+MI+ua3+t41OzzoEQdjt0ZMH5l42az16FmQz1smOrEvfBZKYUVq9b7Mj6lUjyxOIEgB0epYdDgxI1O2Tqctgp+x2IfEejnufRQAXsJbANxQhABzQVY5VuGbWEaURS9aguA12gm4s40Vn9RxBQyBVB31wXQ3itshMVnri9u3kdN5+7Ve+bF/+2hetWCmEOpmDTvqW8ndgP7t6TRbKf/v2VVkoRyuYJJgUItZDxYT493i9kY3pj5IzX5dPn7XPf+XL9gkCqxNzCi577Y69/fbbtre1LatT2Ie8HgAHhmMEaqINiidgrsqN/04qc6Otpnecm6g3YrKh5DWUl+O5EuCS8BAoUlxS8S7Byk4mvEeTX3+tK3EATVGNoQT4zrf/0L7//e8rkaV3LAHlRz/yEbv8/PO2sHhCCQZJ0O72tj18sGJ3bt22W7du2drqqoqSl688b1/72tfslY+96r1jZfNacAukwKQk+OV8CXajJS1FZ5QO9B+hMMYYo/7li0A79rhFwYDdDqAsNjq8n3GYnZtVAojyTdbMubzAM4J99drc3bGdrS0p8u7dvWsrKyu2sbkpBnW0bgLYOXP2rH3rW79m3/jmNwXqxn54Xu7+4L48ceoIwO32Wup5/cff+RP7yY//xqo72/bc2TOyjM6XSra0fNKuPH/FTp4+JcYkhcdbN27Y3vaOrKMo5LKWnJs9Ye1bd23trb+zZr5oX/1v/4XNnr9oOZEB0ioGMs5S4h53NfECk/3Vx8vx01998pnjGhvNmg36Xhgh2XJZszOpWUPVmxH1nSyDAgsngBv+qayhA7FeKTwo8cciVLagWcuT2B+5nljYYe11lRcArsxWxcztdzvWqjdse33d1u/eterujnU7Teu0m9bvoTzsSgGlvoxRISDlmwMjPLsqKoX+MZxltPDinGMCDGM2WlbFwkCcRf78eXIMcFBveN8c+iW5Ghf1EYVwem0OrNZo2cFB3Rr01zng+WnJCtL7R1I87+n17GV8Ln2fl08u2cmTS+qRC9u+XC4quWWNv3PvgX3nz+iBe8+6y5+y3vJrH9wEP3KkF0/m7b//5ik7sbQocgcTYOXBA1tfX9Pz6oUPEvKes5Hn5qSM5d/MIRJZ3C8ga1DEQI20t783LkwwhpA1eN3zIpDMaU5IyV+rq0CPpTv9kiBuqOcZ+2a/J+XoKNW0tO1ar3XHBq07lh5sWjrdsmGKYl8AClGBZdOWizajsLkj0YZZyt4eWPqsPyTNEcCN03O8jgRwb5SC2R+JZxQXmFPsxEI4Ej1wAzAbCAi+8wFuAHTEzTAJ6ga75LFN8gTAFXDLkwDDGtCWxpGh2IYtu56NlqttWV9jX3H1KgtAFfsczwDH8qJjT3FLp5O2WqMntxDmbKGUtZmZnE1XIBBQnMmo1yiKccBGfhawNiSWSlH4Klg6RaGMGMT3YH+WXfnpjPl4/kkAN1rDOUCazubVj7IwNSWrP4UaAwdkFQOm6GndtVEPNQDKkOjLHHfZqPqlb5tZfb9tOxtV297Ys1q1LSvWAYV+Abje51aFLq1t7sAiwlroTikQN0htRWAJ999Xt7jKeb/Mvd26ANzqXkv7Ty7HM91XbOb9tOkZjNUsf2Mcw3fe23g4oBuskyn4Sa2Rl1UaMcihmCIE15oLnGtymRfA72tnLHTK/j6hpoqFZfaf6l7TNlYPbG+nZ/WDlK2vNdTDdzBgPqelikRRzjHUDzgCxgHEdltlJz1iocxdzkNsHA5tJlOwr1Qu2m8UP2Ufy33SlmYu0yvEhu2G7VVv2Erthq0PNu3ADqwJgJsxB3AzORWx+qm+1YZ1a5f6tlGsWjfTtWFmYKn8SFbKKKnbPXqRowzJKX5IDcx6rY71mz3LDFGoeo+56HwQby4uDmp7qZ5wsT2Bu95EAJcxjyCE1CsiHiQGO7S0cSIAH+HrOipSeuNhv1hnjyCe6fesbQNDoexbqRefnTfqBcs0/ZG1PmCtxxTld97KRQBu6H8bAVw58EAIyKal+C7nMgJwSyWe2azlShlLFUY2JCTDajrYcEeHC1cKufp28rzyzI1spHvISYwE/qLkzRTSwbY69O4TgBuvPbJG2c8gJwUryKjEC9aQvvb5uA94HsmhAI17I6nBu23UO4Ap5HUUkmdscfmcLZ29oNYyG2urtrGyYs1aTfcqXyiJALvfaFoVsGJ+Tjb7UxX2irTiSGJFCqbEmgIKUhm5Phwc7IrkBWHklU98wi69+BHLFkr24P49u3/3lkg9tB2Znp+3g1rDGqhqsCBttQRqUASnyM15sEdRBGadqExPS921t7ujGDZfKNiZs+ds6dRpy5emgquRuyuwdkCyBJAmliVmunb9lv35//19u3HzzrF7+4cK4F79fcskANzkfE/GiDE30aqesJA9CmwevYBk7va4msPjfn+0XjEGF4M7zOMCIXdHob2RO7P43h1s1xM9cKNqLeZyyZ9JIDOZl8XrBSgqT89ZNl9yC1ri3FTKans7NqDvYRrLU7cF9nR5QtpNnrcTQh69kqOf/95BX5L8NQHiJ/cvLEKJg8TjP5J7h9cc/b2vGYfPgtckATb2vEnu7O4f8YvXyo9A+0lwdyBXRpFYhBABsNpVzBOPEcG6OOYCAKmlhHiHY/K+COImAa8IaMW5yjEjqIrLT1TBUwMgtuW5BIwB+IxgJX+LuQS/I4dnbeEr1gXG+UTCVjhJ/IzkumjJPFah0lYLZ7BgfRzBPX4KXA71J+I6Ppu8gPWMc4j5NPFCBG/5yd8B0YirWQc5VrPdHvf5VW4XevxGVW4EuohFeB72dnftoHowbjsjq39c8BAehOeeMcfdgHHnC0tbQGBAR2IsCnfsM/SS5bxQQWq8YQ0GwJ9xjQpvB+M9X4uk8ai6noDkjxLfIzAbx47NldZKEejkZ/wMgWmZjM3O+L4gErpaq7goxVXHPi8U+4XWOz6/3UWGvBaCMta9kRCg+gnHoWAZeszGdUSPdeLhFuEdNyP65gYwmzyHespE5e0W43J5CuPtMaun41FdXN3d01yMOW4cN+Yy54Oymj0mnktUxwrgzObUR/bM8inf33pdyxU89qTFEw4THqOQE8x5vY86jcbB11GuV/2ji+WxSl02wrJK7upZElGAXCuXVzssVKWKH2k7xtrc7sjpEDctJ0LHhZCn3Oub4xpnWHxEagzuKe4CQm3C63XjvWbsXAP5tODtJoJ7Hs8+tahCsay6AApX1qPNnQ27ffe2vfPOO4oVOq22alusz9S5FshLsRKnx26hoFyY5yyq97nN1Z1dAfP37t6zzY1NEW25IsaCuVHKZ61UzNhsZUp2y/TLRRxTZBzLvgbmcR3IF8Z1Na5fa1Ahb5UpcqWypUNLLlrPQJZo9we2eGrJzl649L5qA5P1PFFUUg/cZwrc9zWQz178gY3A01cwP7CPfHagZyNg2Aq+twI3WigxWO9BgXkkmH8EGT1mtJ8A4B7985MSpicxdI6TAB8H4K58901b+d6PvNgRAiXZoAiIdXs52FckOg7kotShd5PbzzmA60w0AbPq6RTeHyy8HKz1Ir0zOmFxen8wb0KfADpDYccp9c6I9n63bhmj4id2zgAK/KSABUtddoPem6nXRjlIz8iUNQFv24AW9L5t+c9Wx2ptt1TrUsCRZXLaBoC3+ZwA3B5N69OoF7yQiBlyARCXQg7gLYxi+or2epYboXKFVE/vW0jxQwd6A9tV00lBdLB/Vs/b0LcMJjIFpgEALp+XlrUbYK4UuBojV6QI5FA5yZMut32Ej+jFGSIvL0IRyNPbxyszuVHPlio5+9Y3v2Rf/eaXrVgpedIaCn8O4GKNOrS3r9+w3/3D79jf/OwdK0zN+j06LmEcB2vxXCaPlhJBnborfyLgggL3C1/5in3ys6/b7Il52abA/gdE21hdU2ITVbDcWwpoEcBNqu08+PciamS5JhMCPTsatkkvqJjQKanj9wmbZWcnF3SeBLQuxJhsUzHJPS7BT/6O44id2e/Zyr179pOf/ETgNEAnQC79NV96+WV76aMO5Iqxmy8oiCcpW334UCAuCl5qGF984w377Oufs3qzJXVypTJt5amKPoOzi5Y4UY0rcLbdUmKp3ilSBFdsZqqin0pAFOQPlAyQtD1cXVWPHwAbZ/M62xnwV9bM4ScBMpbWpClYNknRu1+17Z1tqXgBgQF1CYoBgDinr371q/af/Rf/ub388suPZX7/ovsSzwAqwkZj3/qDtmXSRbt987a9/fdv2Y1r79iJhXmbmcGaCsAjZycWlhRIT8/NWr1Rt3u371izXpeCGBkgz/nFyoK98+/+0Mr7W9aYnbXP/ct/Zbmz51X8wYqwECw0lZgpwQy9OGMGl7ioQ+u0y7Le1yV7wuOJab1etdHQmdDqJRSABPVj5N6IMOIM/MlXLAw5vEFSyr2hn0y0Ic7AWtcj8+i5JYs/JG8UByF6MMdQ2B7s7tjKnXu2tvLAattbNuxj10SPTLdIHivSeOZI5II6ONqBqaATJA6knjxDYubTj7ndDmpI738kMCWAvjx3sdjjwG6wtsVNoQfTuG517KMCc3wEiOy+Yeozzn7RbrEn1KR+5xnjG0s0kSEkM/SiG+sQytvK9NRYkXtmeVlgLv2vHqys2p9974d2++6DDx3AvThr9s9fzzsRBEV/KiMXA9ZOQFms15kLjB9KLv4dmdXV6r5tb2/Jot3VAnmrHlRlLc0QkryrWNBGVTmQGh8AhsIP40mP4XJ5WkQc+goy12BUF7I56/ab1mitW2+4YcZ3f8Uyg3UrpGvqI9nH9iwoVTOpkeULWcvDMpeFMoWbrBQA2tfYu2TrDJDm6n31Owxq6snaHXujModgp/tz6Hsgx6Lfkv9UE11NtKjhnPS91VMZQAxnM7m6XK4WIf4IyJL3G6W4GC2XITKIUIZdHc8mqrWeq89bEBlwTECB0RK5gPeONaNqbY8y1ck1nd7QWs2+NRoob1HKA0aYFadyNj2bt8o0azrFCdSirhIVO15sfVwr6NdEQYMiTY4VIvTW5TFy0NYvj/OP/+09fRkA5ywBtPs6RcyRlY38tAgwvMDvDQAoIDHrDc86zzxxGJt9NCRw9xAcC2TiCojX6Vt9r+kA7hZ9qVEao6QE8MRC2RW4vveGxtMBwA0mz0FxOyGdiaalezsBcLk2imNYNa+t7Vmr4X3i6C2cyfQsRzwn5TMALvMwALiBbIgC1wFcSCYO4LL2KF7Bjl7kMY9jFdNGm9/Y80yw4ThoCnMmxH5SOQS7YM0l+rM5qZF9BNBsZ7sh6+eDPYiHabt/n/FqmI14FrzwSs9n1JJS9Ya62liJrHjO7f4HALgoZ4QqD20mlbdfEoD7CXsx/RFbKF+w9LBshPLt3qbd33/XVpr3bbe/Y81Ux1oZt1AmNqavLQDuQb9m7WLfdqbr1sl2bZAd2AhkNuNq1i6Fb/qFj9JWzBVEfOw22tZvdS07wog3JcWnFz29j4ccdnSObsev8mDKwdoJYDtR0Wh0Nd2cqKd7kRhzAbg8WijsNN7EPSPrjVLWHAytSY/0XtfqtCaguB3Kr5p/AcwRaRW9T1Cuco4C/kM/XM6VJ4yoCucdQFyckQsi/mTUExwAt5Sj4MdalrIMtxC2J8ArKlrGVQ4EDgxHlyNXUOfZhwAAIABJREFUcQVGCtfF/QZcZa3hOaaPc9GVuFnNVyfJ+rMbe4MHQGxIEdIV/wqN9XkeA4/JK8wZ7JO7OGqwhrnyl7d5/1is3Wn/krOZ+VN2+uIlm1talmPQzuaGrT94IBUuBXaBPeUpa2InubVtqFNOnTmpYiprUARgKLBKdYa9YbMl4iNqeGILVGlzS0v24isfU1/c9Y1121hfk6LmzLlzyos2NrfEFAaoKCqOdotG1lkIXOQH7JFSyBSL2tPv3rltO9ubUlNduHjJ5k8swVIRKY0cE+ITOcju3q6UWpAc67WaXb1+037ww7+1+w9Wj43fPkwAt3z931qmtppo7xKIKocUnJ6zaD8JrTKSqsyj9YT43xFE0+OUKMYfvcgn1SOO5oiK/Q533Tl0SAdwM4pRpMIK7Yk8RA6tkwK5Kp6bZutjCh9JECESa9QDtDQjQgGKMkAEnuVGddeG3ZZlmb2sD2KSOAHwcSDu0R647yuIj7n62B3CPyd5LZFInTxufM3TAriT3s3Hn1103oiAJq9ibY0gqPYxqbd9fxUoJMJMXqozX0f7yjtYJ+N7GW/y5qjKBHziAIppiKWpjxSLev75yXko0ggklXidUUkrQC9Y4EZlH0pUjhWVg7GnLM82+XDMhTkX/saxeX2sPRBLJglTkRDO6yMwB5DJN/OG9/Lcj0SWolWKg5cxbwGM82PTpsvjZUBHHLTiPOX1EYyNexS5NWN1qN4Q6mf8jbGK6tuo9iT2wPGKz+RZadRqistLtLuJBNWsK3ejgpgx5TOee+65YM0cndZCywDqTv2hWjNxn6gXCGimX6zse7GJ8Lg0uiWxnrInxbyL8+RLwKtcMcJ+Eqy+uRbvb+o5q59TaTy+sadxHCcdK5WSlS1jKct94qJYC1SrIN/xpT4FYAtziZ/xuednBJUjCYAYKBKAo8qYv3U6AP5+L+P4SQiRdvKe9o6gRI71JkZSdtKJ9U2ga7AJV6yZzqimQ12FY3ON8Z4zt+KaFvPrqJSPaziA8amlkzY3PSXiINdDDQY3HMYZAvrMzKzcba5ceUl57N5+Vc5cEJIhBZTLUzZFC5p8UcpZgaKApVmvt/LZXDvkZQguU5WKcsDFkye1BtCOgPqfBBiB/O1tXciLuNmJ2h+xZmg/AzGYielzByeWlGLoCOLyvEbLcu6VxofcL/RX1r2j9gwZXVbXOTtz7qzNzs/Y2saGHVSrUp/vbG/Z1saGWhtNlUqyI6/MksP68+/PLVbJkPzdWaiF0rrbsWajZdevXbeNtQ2R4+SKBHFOdYuOjjdTqViJPQTQPNTLcDjKQGZg/Q425yLy4T5Aq6d0xirzs1acnbbSFPfLlcy5QtFGmYx94RvfeL9bx5iwOnkjPXCfAbjveyCfveEDGYH3V8H8QD7y2UGejcDTAbjvqb4Ng/goFntElvs+1bfHYbvvmTAllV3veWOPV+F6DuR/e/j9H9nD77/pRxE46+CrF6hMgIUA3IwDto65YpeRBHCd3Yaqxq1tPQdTUTALqJudALhYfEjN63Zf9KdT4SIU4VUwDcl07EknxS1sx9jjNrDF2XgF3GKZjBqhT+A2snab4jw2NCNrNIZWa3XtoNm2ar1ltUbHap2eWPhYJgPUApgOCPAJNnOuwFUtMlj2EUJSDhWAS7ARwdt+zzJ9B3ALKEYBdxgvysYAuPJ+icl2sE1W/0jvVUYplzADizD6RlFc8r5cae+ZoJ5woQgjcIixI6CiMjWxCtRRgs1bZN8p6UtRlqKE3bOlcs5+/Ztv2Nd++StWnsaWJ/SuDOAt8wEA990btwTg/j9v/cwVuMHWL8k2jlMuFrrG/ozhD1H8G5nLEwD3rH3xl37JPvW5z9rs/KwKO1glb29t2p2bt1TobjTqAlToP0Iy4RYnXsSLIK6SbAA5ANzAwI29bjXXKOaNC6wTmzDvz+IA7rh/aUJBG4NasT1DoeBoQn/0v4+CuyIykPSmsO2u2drqmnrH/uxnPxPrj4SBotILL75or7zyilRuSydPSlmAbR6J2mawNV5eXrbLz1+x1TXvQcv1Y13qCtlpBeQRyIqWUVLlNtwKmiSH4hiJyHSlogSanzmAXKmOcmMr5giek5RhXxXZpzAc6QWk4LhSCYDotFR+jBGMbIJflBCwgrHCBlBCFXju/HP2uc9/Xr1TkmSGD24vcjCl3cE290AASiaFLdfA1tdW7a//8rti8cLqJYAn4JayeJoCI9Y8fdvc2JaVztwswFdGxf0zHbMb//YP7fmleVufn7bX//l/Z93peRU+1YFQzgQoCFEY0W9yQkA5dG3jZyvxxCQbNT7FQMTnjnlzUKsKYFEhARAZxS1KMBZc1o0EIeM4oNjza7clo2xFosOzgGoqFnJ1SuG8Y3Lp5xCsyaX+pfdSy7Y3NuzujRt27+ZN67aaRrM+JduyYg2AULBBpVDNHCd5i7ZWkXShOlEGGopvbBALNK9J0gFyO10laYyzkuPYQzwk8Jy9bFxDMs/xOthl0uuw3dUcdZRo5Pa69GUekS9S5MECCuuqjm3t7qoojCVxG+/9UMgSc53kLJCUKpWy+jSh7l5aWpQy9T/8+C27/3D9QwdwL8+n7F9+oSRr5JmZOd3/vZ093VOeT+Y7cx0SBQpznlvs71ijd7d3rHqwL4v2ZZjd2Ak2ayKHkHTz2si6jxaXvIa1ZW+vas1mx5ZOnraLl6/IsovehNzDSrFo/f6+1Ro3rTe4Z2nbskL6wDLDqqVHDcUNEJKcrU6vrayUzQIcw3o9VjMCmQBsDVB5uLWYlmJHyQLpKBR4Y6GXPq9S206AC4+f3L7Xg5FIbIgMsQAJBrA21J6ChWvsiev7qldqgk1yglAW4xTWSlSog4H3eQKs7TRb1m22pAxTHypY/RGsU99OLyjJoas3sA6EsnbGqriE1NqhqJJRv9upmaKVp3BWwBoUcIh4ivXHXUyYz9m029XKNhkaSgBOZWUciBQeW/l1yKI1AeTyzLrKMdj9qsKUtmJpSnZgrDUQ/BRnjABAeQ4zIpQAuNDaAqAHYFH3SfciOLMApPfN2s2O1Xcbtr2xa7u7B9amz+YAQHJk/WCZ7L059OEOyAMaBzBZ0HtQ50bymTopB8DX26e6O0Gr2bHN9V0BxfTyZJ6lAb3SwzERhzjXewYzlhG0nahwpcAtQBqJ/dIgMaGCYMxDr7egNBDeHJXCEVQN4KTms+Z0VPkT/9HywqeXrMWJmUcZ67RHtrVWs/XVqtVrKavV0nbnLn3q2lJWM6au9uY5CXbSwbkmKsk0XsSKI9TLfj9zIWaes7x9o3zRvlV4xS4ML9pM4Yzl0wtWLk3bIN2wjf1r9qB63dbba3ZgLWtl0tbDojKftWHWrGsoV+vWLfRsZ7Zp7XzXetmhjdIUfr1xRZc+68QQffqrZgTg9lpdG6LKHYY9FNCdGDsSD+ktP8Sa2Hux8vxCpmKORxLhOCYLClPmBtAr4659MEC4bhXs+cdQ5+Q94ZgrvaFJDdHqda2JGwM95QY9a5NfaMlwIHUcI45NumUC7uSQcHwU+xhRqgduJiW75BKq7rRZOU/clNfvchQjIb+iWM+nLFtKW66ctWwJ0pWDqRHABSQml1G7AUAMuf+46tydhkLPPWLZHLbVacsWaE3jedsYhBq3AEkLuByKkMRTGXr4RgA3qHK5OoHc9CdO59SKol5rW7870Lwc9WjvkrZRpmCVuRM2NTdnpekZfSbFUIrVteqB9lSsAxVjZnO2ub1t/WHfLly6INIQTg17u3vaN6L6lv1lf3vXavtVtbdgPdnd39f9OH3uOTu5vGzNTseqtQMVmAFfAWj57+WzZ+3y5Us2NTUzJrYd4BSzX1Wcsbi0qLnBfKof7Nv1a9dsd39X1s2XLl+2+YVFKXbVK7nTVcyOmwx5CEonQPzqwYHdvbdiP/7Ju/ZwdevYqO1DBXBv/DvL1lYDIe6wejOZl8XchHUg9ttWWh/UTkeBwKiaPJrrHHeBTwPgxuOMz+k9Yt2owCX2Up/JaLcf9h3luo8BcJPnq5eHHDuZm0VApVSZs2yuKGWW9ltU9/WaWb9tWaOfYgBTQz3kkWMfFuiNhyb5mR5WP1prSY6jk6eOR7RjfH00Zn+/AG58fxz/uBbwcwJeOuDGV4zv4xxRPA6ZKO65lhKwAwCkCEjAFuuo5+VxDAA1yUXJOWsHNcV5McYHxOGbcwCgpI8oMWYE3uLcjCAXwIt6xg7ckjUCMRHApWdnHG8+g2NG0DKCjlHxyrH53AggRiVkUgUcAaQ4XyKIxzXR5gjnCL7cPtrdgsibo6MKYHbsr0r8jQqXv7s1rIOKDpyPFJ8zFm7B6/bTUv5B/CkWdS28jlw8XqPypVxOLVJ2d3YVQ5AfQXoUAE4QADDKXlN2IBtlbxw3PhMb3lK5qL0W0qWMLtyizbZC72ECEXKeCLpyProPoW+pj5mvk9HimXOMJGB/LffZ1dl8RaLA4XF3x5moiuReRQKBX4+DcdQqKuQuxC8iUromnHWtJ5ckJ8Tx2PJvFwt4rS1Db3a50Hk9ky+vLTUEtmtsqbn1/frYa5NAP+eDIxekIL9/3Csn7DmY66RLclJ/djwWpBal+ECtYbL6/M3NTZGBohW4W3HTF3ekc0ItLNVzQEX4bIi4J3F5KpVsYbqia+e+c8yFuXnlftQdIGLnShUJUHBUEym507ad3T1bXV0XibFQqlihTFusUphjtNcCRPf2RE6SLageQB7BnofilXxw5eGKE0jlkOF1AY9lXeUbqG5hmfP4xOePA/qMLbmQcgsCoBCTaE0J5HPmL/eFYwOMEgeJy4dgh/tKm73RUOe1fG5Zbmo4e+1ubVmv4yTZtQcPJELg2eIZOLG4pD64fDHuPKvMTWIcLJQhZvD8bKxv2u3bd6x+0LBWA/c2zwlHKXdUIh8qoqotFQXmQiwoiCQ7MkjIEJ1xV1IcSHAXzl9q3FJJ51qZnZV7EbEQ1//13/7tY+OH9/pldBzy1/g+8wzAfd/D+OwNH9AIPANwP6CBfHaY9zcCT6PA/bkBXE4lCjyOntZ7qG+fGrw9ao3zVJf+uKRi8vu1v/yRrf4lFsoE9m5/7IoA/28AXH7qW0UCApYhpGX9LroeqYiIakEFF4pqzk6kYE5CHwN+t7gNVkVSlE4Unl4kDd8kPLDt+BYbHVApsN6GsJ9SYk5R/AS0xdav34d9TV8dVGY9a9QJZvtWbbRlm0zf21qna41+z5rDgRSu/Uxa38Nc1gFcGGcEx8Gyj/0S8JYiTR5QFvC217Nsr2+ZAZZwA+l8sNWQApdikgtAHXsNoAQxDwAFFiddQBQBuCMFXz0UOAAKBJ2hKA2ogo2z93Vj344BKQBuQBbGaqLEfY6AMSkX90CE2r4tljP2m994w77+Kw7gKigU4BPZAAC4A7t2+7b93h98x978yd9bJvQOetxUiwmin9+kY7SzCL0I5so4Z3WeXD5jX/761+3TX/icFJCytMrlpei8fvWa0ceKoAj1UrV6YK1WUwGhFFoBxHW7VU8epaoM5ACABlm1BEA3ycaMqp5oD8tZEYPHAsZRENYvx885+Tc94kdstuIxYgJIELm/tyuL1dmZWQF+FCjW19ft2tWr9vbPfmZ3bt1RkjY7P6c+kx//5Cft+ReuCMhVnx31IekpSCdxXZfCdUUBO8cniRCIOzMTQJvSOCkWoCrV16RPbrPekKUVyQPvO7l8SmCaszE92fJg2+2HojVzgyLZflWWySTOPJsXL160Ky88bydOLNo8gPDMjBWL3iuH4F4ARovPbgmgn5mbVQIgMP99qk+fvMS55W2rXbdWu6Z/Q58gmL5187r99Cd/50nxkGC7ZVOloi0sYLHTU2F7d6dtKw92dE8XFxdUrM8OBra0XbfGj9+y6ZOLlv7Ux+yFX/1162AhSZE59Prm3AC3uTaxj3WyQTmWOPHDhZ33H/rEYgzJZquNRe1Iqm2eBxaYiV1i7A355FGLr1CBKFF80tMaLdcE8EzWFQCfaI9GQXh7Y82uv/Mzu3/7lvVaTcvzQNFfKSSzek6kqHOlsPqZUgSJdlahqBgLOSR17CEUgAFuI7M8MqNJluXCwN9Dfy+xxUOBTVZ7wURVxe5gYwpRhqID6hzmZizekBzGeyP2Lwz0Tse2t3f1vO3s7KlIDPAm8K0bbKBlB5+yqamiTVfKdmLBQdR7DzdsZ+/gQwdwXzqVt//xl5esPDWt4hoFdlTv9IoFTEYRjIr4/v17UtuePHVK/ZIoOvB8syTjBEBBB7VRo1kXmFeeKkl1zyqOov7+vfsCeXl+ALAp0gNXnDx11k6feU4AEWtYv9ex6SmIADvW6lw3sxUrZA8sn+nZoNuwUb8jq18B7CgBmQuFovcaFYDr4LJIXWLOODOc/RILVpFq4jRUQOFg7EjWwN6HSQrMVHYcV0zA2gjahudyXFCWv2wgQUWtZNwLo42yA53e9zYCuP0x4MR8U2FOigSIBliFt6Uab9HzCPC22bRWvWnYKeMUQvDk4B8rhROoAC+7HVRIfdupDm2/2hBJo1LJ2/Rs0SrTgLcFKxYBE0eWzdOHDKt0dy5xwpC3oAC8lfrWHBRyLoWTvVxS4z2e3U7Plbfx2gSYCTz1uAByGaSLEpZg9JKkAOOwqtZAlN+sPfTyjW4oKPdcAp1WDMV90GtHGRt2h9aqt6y+17DdrV3br9al6Ov3U9ZG7YcIWAgX0RRFlNDTNriPxK7EzDsHdIOWOiypWssECDoRrVZt2vratlX3sEbDih3VLFPE21uIoAiAK4IhbP+UFOFefMpaDoU4/W/5qX7bWHBOWS5bsDRxMNNNMUQgvyis9R1ORa5AeJFiORS+ALijgpKedMSwXhhEgYDyNGO1at/WHmAxXbdmK217+yO7c2/fqlXUha5yAYwb0gM3WtK78HniqqKxSFt66GMpZwPxV0a2kCrYr5Qu2K/kXrBTnVM2lTllleIZm5lbtn6qbbvVm7Z+cN1WGyu2O6xbC2VPHgA3Z53M0NqjrnWGbevlurY9W7dmoWe9/NCdeIJSBkJiJ4DVWrcB9jt9AbTZoQOz7FyufRMK7Xsrf4McoL/zv6S74cSqbwxUBV6Giqc8AyHCmFA1AtjJnA49lLkvTdZ04hTcKIZmdRSffXriDgUa6lkIrjuCfQOhYKxaDa4YAKs5WSinrJTNSG2bJxdIj6zEOkfMSl4lcoRpHSxipTyVtUKlEADcAOBz/VxxUFajTCRHYI/nSZPyaTS0bi9YKwdLSM3dglku7zE3z7Y/y5PxgvhKjzcmJ2Q2t4H2WqC65oh8kLEO41+csoXFZfVafnj/oW2vb1mWOzLkAgo2vbBomWJZbhWMqvJCmnBjJ6n1GM0yjiEdnTsFc0iBEBZR3BJfSoGLCBkCoqW0Zu5sbFm9WlM8SdzA+zv9ruIGetVSEAVkx0KSeIs2EMT7l1+4YhcvXbR8sax9ug0IW6tpvAABylPlaAlg1f09kSkBflHyok6DTCkFYbujz0fdo56QcpzKBIVWx9Y3d+xvf3rDVv7/AHCDAvcouJgE6mJuklTgRoVjEsA9CtYmgdn4XB0XQT4tgJsElCd2m48eUT1wh26n2u7iXkHs6Ht4VOBGB5QxUTjEp2OSQkIxfDgv8/2B3GZ6jv7GeQEYAJMD9ulWw9KDrmVGDuBqz0tYocaxjGd9nIVy8hw8X3wSgOvPbfIrCXiLGqLY5vDXofE85m/JX8X3xxg+eR3+u8k5HL2fuv5AMHObVbfaVe/aTF5gCsdQvEGT70AMiCBpBCQFmNAGKYC4vD4qcflMAEW+k4TeOPYcK9rpdiHG51DP+Z5JzMO/ISbGz5YTVah3cJ6cX7Qz5jVJ9Sh/i2re6OrFucXxjXmIlHQhB+I66vtV5caxh29U7jooRD7hhDPew2tQ4OIqED8vnkPst6q8MSh8I0DPXkQuH4Ft1sdIpCT/B0h6uLIicjdONSLvAqCHNVyty3IAXX5/uBZA3Hi9Z8+etaVTS+NWZazPKDXZseWWRa/gkB9xSMY1gtTRVtqBTCeisT5ybM6Ra47rjGoxqhVOCALx2YiqXdZlke4z/l6OHxW+ute9npWVp0MqK8m+t4stMrUPFMI8Q5DPQw9b9ZJVuxvuJX+CvI8C3Gs3rrJ1JbYIHGEexDlJXYScM9ZvZJErYrS3HgFclZMBo6V91WtOKDBR88u+OrRBcLHDKLiy+GcJpBcpaFf7YJy7Ma+NoCHjXaHtFVb/oS0NRLGluVlrNepqO4Gw4fzZs3bxwgXlagDAw1zGupCmcjk5T0zPzKqmtr29Y9u7O4qtLVOUC4EI1OqJ60RqfkLEF9kqkCWZSzjNYBfc61NLcpIu4xHH2J9XXYnXQwggRu7YQ1pPDI2al9ZDjC8OT4gCiF80PrGGBqFu0Fcdamlx0Q5299zhh3hHIP3A0jkn+nGPIKxdeeGK5n2n1bDGQVWuMoVc1vZ3duzW7du2vburuEL2ybOzh9Te3LfGwYEslLmvWxtbdu3qdWvWmtasu4OA2vV4PwnVKiD8sNpVSiVZe09PMWbUxREMubCIeErdgVSfpl6ZtjK22zPTui9ZOZKU9e/f+Gf/7Ogqftx2e8w+cBhceAbgPtWwPXvRhzAC77+K+SGcxLND/uMbgUcA3LGSdSJpfXoANzmNk4H5MdN7zBA9OuaHX/seOG9QRU3e7+885nMj3pdQ2R5JCfw/wyVv/vA/2NYP33TVLRZcEj24XbL3tuVnsEWOClywAzW1TwK4JEyuwBWAq+qApFVS0sg6OSgl4vmw8RNHxjEf2yXLatgLP+oVJgAXFZS89mxEYWqALR8sOnressGjvjVrd4ZWb9EHsWs1+t7Wu7ZfpxdT2+qdrrUo2oyG1k4NHbxFbZtJCcDts3mriAhD1AtvmREWaQC4Kdkm0/dWP7EdGQ0skyIwpK8XhoX8xELZWfrUML3Qy7EcVECdIACXIJp+V7DE6EcCAx6bSUd9XVGH+ihOEdQUocmfxLVB9D3p4DOpdvl7HMD129C3E6WM/ebXvmjf/LWvWHlmKqhygrJON8QZb9dv37Hf//Z37Ac//qlZYcpZhcdYax1NRmMyEhNbBdIBwPUiMQDusn35a1+319/4ovpiEShHcPXB/Qe29nDVegTUYmXXbb+6b912RwoOAbiyi3QA19XIziCMQXUMwqPtXgysI5gbE4tJdx8HcePrjj4n7wfA5VoIWGFcfve737V2q2GvvvKqPXfunIJyPgclFn+/8e41+8nf/Z1dvX7Nao26gNuXXv6IwNwXXnjBTi0vyyo5WvIQ+MPUJSmLSlkSEP4OozkmjSREsrci4O339Xm8Z28Hu5ltBa5c0wsvvWSnTi/rnGLiqXsRbGlj0Q1F7dbmlt29fdveeuste/fddzXXz5w5rc+E2Xvlygv6b4plFMVk8xOB4cCK1fgH9coHu+uQ3HcDgFt3puzIrYy+993vStkNYM26QyJx9gx2ek1LZ9qWy0/Z+nrHrl9/qOSCHm0wY0fttlU29iy9umWZpSV75T/9bcstnxHAIOgAsCgsu7LVLBYdTB1f3+E1/Ql1nacYDk+ao6rChWreE/voVzCDe4pj+kti8SNZSIqs6Ui64INQaALqU9iZhUXeatg7b/3U7ty8Zn160LHmsZZjfSkwLjz7kFny3r+Kn7EAxPnHfkBx3pE8RVYuluKwh/kd89jPFTtH9gFnY6s/YVBL+d7ioFjIvdRTU24GQWlbr9VDYTf2UPIRjJbN2FRF6zWUpXv7B7a6umara+uyDm53YZ4PZfknnRlAEH0OC4BmaWt1Biquf9g9cC/Pm/2Lz+akHAK04xk92K8Zav3TZ5aVeEPe2NhYE3Fk+fSykkf2ZNS5XvRyK85arWp7e7uy1+V5BgCmwALJ5O69u/b85edVVMDGTEm7UXTBxn1ar9ur7lmrVbMTs2aVqX2z9APL5LYtn23JNnnY66oAQzxBoYLiE3NBCgLZjzvw6K0VIsjq7HjtW4B1svILG15QdaqPF99ikzlQ6M4TkdCQVNwmSBXaGANqoQAogrM+F5zMFBS3cgGJAG6wGx4GADew7wWCBkVCr0uP26Y1G02D+IKDRItej62On106K0BURZCU90/r9gFkcAnp2vYuzgn0pR7ZzP/H3psFWZZd53nrzvPNueahq9EDGmgSU3PAQEwkAYqUxCEk0X6w6Dc7KJoRsv1oW6QdfnOEI/gghx9M0xFUWBEUQdEC4bAlUhZIoDEQ3Q10o7saXdVdU2ZWzpl3nq/j+9fe957Mqh4wFMCQqrozKivz3nPP2Wefvdda//r/v160hYWy1Wolq1QLVizDAqVohaIJ8y7n+xbH1BcgrjNixRMModeMwBRloMVYcOB2Bt5imzEjOHtQocauVFqFnWKQAJvLU9OcFgo3AcBFdhUg2xs+XCWE+yJAh38jw9ofq1DSPnTf6VarZ73+yHqDqXX7I8Vx+CvjtwfDJwK4SfatK8y6hcRMbSCopDB/nGmJ1OvE9nePbGtzV531ANyS4hPgaoYMmuJU2JKy/QDg9ebDGGcg91YoMu5BRhnPqxyFTRi4KUtlKdRRdHdZ2og7ePHX5UNn3ycBXEkoI4M7ErjOPJY9Sdrj2L3trm3cOrTDfYCvjG3tDe3mrYZ1Okgts7frYDZNUbhkLLxxzr9CU14AvzOT8PykppYNAO5KAHB/NvOILXfqVkqfsuXaFVtZvWSD6dB2975je+037G53w/YnDetkpjbMZaRM089MrW9DG6XGNsgObKt6aJ3CwEb5qWymKWhKQhx2S2wGQuWAQuNgbHnLiIEr+eQAgipeBEQExJ2gXOJscm8P8DHkv9goN895fNBpLJDvMzcWhYUAovsuHBkVfOdWJYCiNFGyjiO13xtPrTudWmsytOYYENebB6TUov9ik1Dwuw/PlhoZAInEwIVxm7VKPqeGTrQACppLqvTZAAAgAElEQVRn3szJMcinCsWsnuVyrWClWtFyZfy9/flztxOXNfY9ywFbGjp5iqJqBiCly0j6OebyNHbgO+vzm3VFPpfBmiCywyQvzDNNAxU7pXKpsI/SrpFGfahsy+ffZecuvcsK+aK9fvWqvfbit2zU7lkuVZBX7KNPvtuoCa9vbkq9gRyxtrxii6trVqkvqvhLHoE0587+njeKTiZ2+dIlxYXEscSuMeZWgb3Xt8OdPTF4uX+waACPiMu4r3WxfWuSIEypaRjAlWaklF165LKYtKyt+weHilMozgq8q9XUABm9O2l0unnrlkBlitmAtzB1KNo2j5p2dNDQms97h8jCq8nFmcvbOwf2jW9+x26v/wgYuFeRUF5XhKm18T5BZfxZ9FSWJQ7Ag0CGe4HBk8BtjAdPxoSzXP0tixMnMqdwficJp8nz9oacrKSymQ/ylAzNOXMAN7btzI9/z7XPGmqDnD0gQvD4pO5QqlBEz1o2702mNFqN+z1Lo9bDGqwMfCZ4f+xC4lhw6VF+NfmCJIj7ZuBsfP2bA7yz7rR74va4f0TQ4+QL3h40vhcwjmDpyfg/mb9Ls0DqGyU1QGi9IeamoTyAhJKnpjaA9RQKJKPRDDCNzW18RmzcJ5aH4c76QOOvA67eKB3PUgAugNnYpYD5jJgneDNFX/kvn6e8C2WI0UjgZ/w9f/N78t54rvE+xfd4g2BQeotzNTwnsYYQpY9pxiP/JnZ1pQdvHidH4TVYgamOBTO2UFAeTIx9EhiObFytLUF+mdfrGQ3ANuMVgeH43DIGrUbT9nZ29TsBjImaDHuHWMF0Cs2ab/36aIBnzSC3IU8nD6A+gAKcbDOQvz84sGaTZvmeX08qLdl41SuCiheNonoWJEWLjHMnyEkThzrQCYsVMFuKeABvKn752kMNyVmsHn9rP4/2CJyPcjzf7wFw8RtdqNXVyItULjG1SyL7TImxn2outZqafshtHLR1qx5eyTziuiQZLKsS4oNgfREatThuC2YuQGXwNvUGBlezcKDV4+VYK/Jc360IVJOSCpbHxNEmTXWVnIPBfK9x6xD7ojzTn9mdEbtwDHxg80V/plCHQ3FrTLN+JmU9cm/YtwtL+lyULB694l6qR82m5JLVeMC/W02fj8Q0WCVN0pYrwcB15bV8qaxmFiR9ie2x5aoUy5rfupFYQBTys5qV5J5hQYfarfYSWM+BKR/XIMBrKeQFGwcYviury6oHoWgBgE1cHOsDsW5HrMABL126ZIv1mpQ89g72Fft0ek4CWFldUQ0ZdjHNsJJjx94nmxHACruWRlKICzBx1++sK//iPGkWhmDg5+YgOA3O5KOsNTdef8Ouv3ZNzzh1R089w34p32VieY/xUYyqVpBq5lpjDRYwN6O4tZDOWFneuNxPmvuLAm35Ym4BQv+93/xHs2V8vo2/dfPP8T3H//UQwL1nu3z4gx/SCDwEcH9IA/3wY46PwP0B3ON6xO8MwD05hU8uwInf69vAPTv2tu8BvD1GtLzPZyYO6ZvD/Ts+k6Oy99Wv2N7XvuKdZMG/NrJvVSCPxanoiUsCLYyTQCigiEpwaMIGDKOo5Z/gRS0AXYqM9+kuRe4uVJ/mXrcJ31v53LrHrQqOkqGDqZC1Md5pI4K0lApfgxFBz8TavZE1O0NrtPEw6Vuj5ezbZrdn7eHIBoCoGbNh1sHbYRb5ZFi4GRsjQQYYA5AKGDFNWR7wlkBgMrHcYGD50dCKk6m+soC3SCF62dRSdPkR2IU6MN29LgUSJK1SGRvSRQ9wG0BcySjD+E3xlRbwEJmxdA67vCm30sE2D5h87GPBOaZAEezVXRf1NhRnJyNbLqbtlz75U/bzv/hJq8wA3FlzuntVTsZ27eYt+5PP/5l98evPmxUI+O8P4J5cW04CuAI/kwBuKmVrp07bxz71afvpj3/M6ktL3mEbgny65l977TWBD0jt9ftdgY6wRynRU7RW96uKOF68jwCu+6844yAJ3npHaPRn9r95jbzN1DXo46mfhd/Nu9W/Owaus1sXxbT9Z3/4h/bnf/5v7OL58/bhn/6wPf3003b+3Dl1HhPQE2zu7uzYK1ev2nPPP2833nhDDFeu54knn7Cf+vBH7Kn3vlddhFG6KSZ3dKKSxPLF93xx7gCVvJ5kFhAHiVIBsqORGGF02kaf20euXLHzFy8ITL5z545AYBJPil14lQjopojIeztdMXBffvll+8Y3vmG3b92ydrtpO9vbYlMAyJw6dVoydk8+8aRdfuSyPfLIFQXktSBL/CABXAptnU7D+gOSVarm3N+M/fEf/ZHWP8ZE9ztldv7Coo1Gty2fH1u1dt76vart7g+UAHmxvmD9VtuGmzuW74/syvs+aMvvea/1efbE8ORr7hRLsoW89LwxIAEWhQfkBwHgKpGMq3nwDYyJU7IQ970AuMkiEB2lMH35OxYAeQYB7im8PvXkE/bk449Z42DPvv7sl2xv665lgj8OHrMCecLCz3HxWY6+qhRjmVs8kw7Wur9Q9M6S11A+L3lFZ4rOPcJctsylylRkiB3BgFjyEAyvnY4FBKgwRGEpjSSkyyQ7m/xwJqfGczgHBbwJR7lp6ABm5UR+eXt7y+5sbNk2EsI9gGWSPC+OOpAcoILQgfygAdxLtZH9w6cHdvnyI5IxRoKQv5nnrC/svxSv9vZ3dU2w7WURMBnb4qIz9tVQIwb6nqTGAYSQhEb+jUIDSgGsF+cvXFDyizQqn4OsZkr+qhkV0Pf3d200atujl1EEaFguv22ZfMPSmb6r6ouhilTsRCxMpNHoqtc6HiRSNX9VOAhzx3Vww8bkXd2a/7H5K7BuARwAtATaxsJvKAIfk0xOyji66eMM7nKv29mT5Xvr/QBcrSs0k3lXuAplALfIr+EhNXTPW4oGjUbTOviUtZo2QGJaoEkuFAAzLuMKqDUcWbs/tMNGz44a+JaPrVSaWK1WsHq9bJUqhYKClco5rU0w7ES6zzgz2a0Aot9tYCNHEdnZdQSWMYCtGh+cVawvzQFnpCYL1c5sJcZz1jyFHpixKuCovhN8QBlz5J9hM/aHkhFzdZXgn6H9OeMyvoOxDboD6zQ61mvCpkB6bGDt7kCNDy6l7M1+zAMv8TkD1y/Ffdu0JqhIlpCLjwDujIFr1u0NbOvunu0hnwyYI7CbmInGRAdtBYIHhRkaDx3ApRjnViAwcJElLBRg3wKSUZhBTrLgAG5QqvFYNxamolTlHMD1IiAFr/nvZgBukLoGvOU+9Dpju3unYZt3kHmbWrubtvXNrq1vtmwwiL7OxKUAewC4HgN6vBchywDoioHrMQ6rOcxXfrNsOfv54iX7VPq8LXZKVkqdstVFmsYeU0Ph3c2rtt++ZXvjbdubHFnbBtbPwMLN2jCXtiFMYWRzUz3bLu5aq9C3fn5iEySUg8cjTZmUW9VLgERes2mTXgBwpwC4LgvsUsTTIJvsICaSy4XQlMCYzIAp3T/fX3XNWqf9uiW1nsgvIvAbwXVfUnw+MTfEMKeRcjiy/mgi0LYzHVtjPBQbdxiQfpc1DgCrJIeD8k2QUKbQCgMX2eSiGLg5y07Hlp2OLDudWimPrDnXOhYDt1DIWL6YEYBbXqxYvswa5rmhA7gOZjPn3WIlFE6DKgFFzeGQdWckEJqiKX7YHBf1I4G1gJ6oIYVCagQrXDKTPM0L2QKEgywjDGHyj9LpS3bh3R+y+qkLVsjmbe/ODXv5a8/a+rXrVsiUbGFpxZ5+//vtoNm0O5ub2gOKlbItnzlri6dOWVmxJwonWWs0G/bSy6+4hOJkYksLi87Yx0OT9VB+gcEHGWCgP5CEMj7tajICzGGvz+AlXLRcqWz5StkbinI5j4FbTTU/IimJ8gwSox4fkDE4G434lD0Pltk2IDHF8HxOBWpiE5hC3IN2q2PtJrYt7sna7bUD+OkAyd5+IwC42/ctqzxQCeWr/1ISyvKQl3KSZ3zJBtMkmBjMzN8UwE3GjP4I+doRcyitaCcC15Pvue8gJH84k2md//AYgKu9Imutdse9N7V3SyLhGAP3ZKUleR4eF/u+E4EZ8mTP5YgNc5orzEcY3Mw7xZD9nk2HPcsQLwYA18MQ/7TkecY5er+i5Q8GwH3rkTzJDD42xG/L+p2vn8n7fBK8PP47t3eiUYJnmX1PICqWMTDt2UuCJHly3sRxi+BkoOjNahaMVZRS5tkj5yT+jlK/kXEambzyZc3iuRqBP9MzH48R5ZK51zzfsdGT15MTa62L/pqZTACM/Ryi6lSyZhHvpecaeHiachO8uflbFk3BO9x7/xy0pj7jzYcus0wezvoV1914HpGBylyP58xrxO4FWA3XKllc2JQBqOIctzbvCsTlHKNksXJ7WYtBIkhJ6pWveExey+8iI/mxJ56wBfx5o+pSAEKPGkfK7VDM4jM5rucRDphzvBnYNkKJZ86+jc23kWWsMUw7s1ZNGQlf2tnagl1EUGmKYyZAHDYzaz7vI7eaTF3JJrC5Y2yucxFL2p9XXX82Y4sLixp7GgRQkutjmxMaCDiXKAUd877IANc9Zv0JoD5zJo4x748M8CRLPF6LQEHFHR4b872qc+Q21J5oJlfdKiMQOPpBM2/IEWhoELtfJALWK/dYrpSpKaSt3WxY6+DARsEzt16p2mJ9Qc3osEufevdTulY1FQMSj6h7tsRqZW8GmB6MsW3AC3dJfrg0siDny9oIK7daq+uY5SL2OS5zzHmQi1erFTVSeVOnjzX3IdbK4hyL46dnJw/JwkF9cnZ8jLkW4o/BYKy9VapcEDGoEfI7KTPlrIr88cqyHTYatre/b60OPvYZgbjkpoC2OseQMuqZDBYmalgzs3azZevrd+y1V1+1a6++JmB+dWXVmwOYVzTzD4d6pqk54olLYxf1Aepyar6k/hvsmHxv8VoYsaysazITNdTS3KKGZBQeYJRnclbKAcJzHwH35zUGPQu5rP3Hv/2PE0u4E2hO1unfbm/lPQ8B3LcbpYe/f1Aj8BDAfVAj+/C4bzkC9wNwffk8CeIe//fJg96bzPwNAHADUJxIl2IMPfvRyaSMy97/xrN2+NfPzgBcCgGS5ZLHV5A9JVjSvwNIG4FasRrmj7MDuokiaexkDx3y/vmhCy+CkdE3LPgnuF+bIicVGKYjAFvvKHS/OKQr6NpLGZJ9/aHZcJCyAUyO3igB4PbsqBl8b7t9ayOZhsQrQWI2beNCxka5tA2yZhP8F0kmRDumMOkFIngAJQBcJHwAb4cDK+LRkUrr53TfU9wOKnqzrnZdA6AtBSjJItMR50UtGLiAuGICkEwi65JGtoMvPMuEQXkgGAunmqRe4I61WVcqdLD8GPsi3O2YWKhINh3ZSjFtv/CxD9ln//anrFaveJt/kCf04wLgjuz1W7ftc5//v+3ffe2vLVWsKBCNf94qiT+Z/KrUlgBw+X711GkxcD/8iY/bAsxIOnolA+gFidevX/cizGBg3Q5eeVvWbbYV5LoEYgBvEwBulEOKwKvAnQRwexLEdQDXC7YRePMiq/vVxK9ZUfaEZDJjEQP45N+SwKlWdZyvf/1r9ief+2Mx2UgAn3jiCfvkJz5h73vf+8SUo2hEwMrnAqq+9p3X9J7nnnvOtnd27My58/apT3/aPvHJT84SXbFrQ9BLMBlBXPfras88VuoLdTt1imAXiWq6dfPqCPSO3K7k6yhc4c9x+/ZtAbMkFkivrq2dkpcK18F7Y0GbSQdQwWdu3LljV6++ZC+88IK99to1yePEBDAmfz/2Yz9uf//Xf90+9vGPe/ckz/8DYOBS4hwOAQQa1h8C+iEZ7g/QH/z+7yuRRi4WBmA+n7HVtYIVCjtWX4AFeN4yGdiJq3oOKI4ScCMz2ms0rZgrWaG+bN1Jxs2wU7BUvKkjLnEkOfKHCYC3PyfHw5vvF8D1NdOf1SDkOms6OLkvfbcALoeVB2G8N6xLAHXDoYogr7/+uv3lX37RXnzxJbt48YL93b/zt+09Tz5pdzduC8DtNI8sR+IKw5IEdRAYsqEQpnledJC2XKlIUoi5S5LKvYlsHPkrIxW+eXdWoOGclCAHvyQSQWfIeqd/ZOeqqUVd0kMBVCqAO44fCuAkeRmB0hEY5hmPTR/uZdW1qRhxUWLOwRJJgtPE0BvYne0drY2NFs8agCbXC8M0SM+FIuKDBnAfX8nYP/5ERU0TJOF4vALgAo57ojm0w8N9a7YamvtX3vWo9SS/3ZOHT3/YV9JLhzR+f3hWY37I+DPG3KubN2/qeT995rSScIrZhweH8povKtGHGcEa3bJcbmyXLpiVyjuWK+5ZLtcxSzvzx717JF5qpWzeanipRo/y2NTmlWgv2joiEzZAofC+50kOO+wVQaKXQhHXPSv66r2xSSwUgvX5Hm/4JNeR5gCuAKfoSxdek/CLdcnhwHhS84ArgUTwVs8KHm/9vpienWZbHnANCmLtts6GLmw6tF3e0BVHBqOxtbo92zloWbPdE0OoWivYQtWsvlAUeFsqOXgIaw8Z31wOyd9Y/MLnneIR0u3sz1GuODYl8RxEO4rAtg0e0XjWOrt+vj9HENIHydkLrIVFPMjk3eRxkUY4gLhAWzBzUMgAnBQAFb2GIzta62LKRr2R9Vs9SSj3Wj3rtPvW7TEnR85cR0VlDGjl2hgC7gLgFkSbHbgQw9TbaGIBjzhHK6RYwy7S0mh1bWN925pHreBdHb39KD6l3e4CtqRY4P4799eGqYtEpEvSwlxxiXyYjjn3bc7n5ClN4ckLtz6HFAsE/2DFfhAcA8vHexiiTCenNGfgwqBWE8h0Yq1G3zZuHdnmOr7UaWu0UnZ7vWW7u10bT/1ZZ1VjnRobRUxAyRDHuUuzgw8B6M5IgMXlnGHgCsCd5uzThfP26ewFW+6WrJBaseXKFTtz+nGxPnf3bliju2V74y3bHe9bY9q1XnpqAyQaCzmPkfNZ6017tlXYssNMx1rZgY3lgetPG3N8xOOr+wHzum3j/sjyKWxGspaFeYxkKszbAOSmYYPSfAXTIR1kqykERo/YhOcixxQAyZjSzBgAG581cxuA2Jzg1jA5SS8OB8QMsN9dulENPrA9phNrjEf66nEN5AFi0Drzlv/kyhk8e9WoiWWKpawIgKt5lbbsZOQs3BQyyjkrMnfE3JpaLg9TNmNF5NGXq5YtQeOgARSw3RtAo4WMwFuBA8jFB8a55AhcTplr4J8wyykYco2AjxRxvRmXMySmpdHDn1VinDg+kv8LbFMaCCa5op1/6oN2+okPWK6+6mzq9pG9/uLz9vxffckGnaEtLS/ZI48+ao1WxxqwWNIpW1pdtaXTZ6y4sGA5fPaQZsSHfTS0l195RUA56yQsItbBEuyf0FyoWDyAKzT34DuLlYpYSCFm5dyJFzKFgpXqNcWTvGdre1vetBR3q7Wa5hnvYR/jGYAlxrrM2iCm3phGkZGeW2Lfs2fPKg7mPYwDAO7B7oHiWc4D+Uhn8dFUU9Wa8s2XrtudDZdwPfnnQQK4xat/YpnGuitRhGc8FtKTOYw3Q83LwW/GwP2hALic6QnL15MA7mSaCb6Ub8LATUhuxvE+VsOYNe/MAVwaLGcAbiYr9hMNv7DPUE+goWw06FlKEsowDtVCndgP/ZMioHc/+eTkucQc8GRt5e3+fd9JdJ8fehx1sr70zt4d33ds3MPx4vXFa51dU4iQAL7JAWMHv5od8QAtFhT/zBtDfO/jT8xPqdtEBZ8Iovp67YAlzzMNwxw/jh+/i+As94/8A5CX3JZ/8z5+JjZsyAt4D7lDzPGdHeq5cIzveU3y+2SdQCFhOPcITrnHqSs6yA6j4ypWvA6WImu+gF+BpyhhzNWRyGk4Z64vjmtkJkeAOfr28nt+JsukEFvxORFc5nwAuvnZFn6mPXYlmoDc9mg2P+W3mpPaA2sg18rvxJw0czn4VEo1hTMXzjtoLhUQj6d4XczfyY94bxLAFcgWFJUAHBXXBpAzAvDxs1Q7yZCjOegePX3jXOBnxD6sqREUjgpIEdgGwEW2ug8jeARD3ptqOTb5tmSKFbt6nSdKbvN3lLCmVpkJEstc24y5HJp24/VEAFjs8ODTHMc1nhdjOI/jfF7Hc1e0HOKSuJclAU7UoOKzwn3j/DhPzol5rDlH05ZkmKPHbs4WFxcEhDLHBt2O7e/sirmbz+Tswtlzdri7pzF89xPvtuW1FT2j5No8s4MRTZF9a7VbdnB4aA2aJmm8TaP8UbdqnWPjaU0uQkxSkNVXve52A97w4g2LEAGYzy6vHJjnQfKa641geMzH3WvaQU7FyaFBizwG8Bi2L3no4eGh5xKhWVP/mGBD57RWyXfDqmV8QjlFHtHVkixosgJIUfYq6TOoFYqVXyjKXooc+OjgUOO2fvuOHeztWRcbMTxr+z0xobVWtFpS/JMXMWB3j2eGWhDP0vF1Nz4bXAt5GMocxDGMEQzmKmxmrIFQQzJ8gLmOqI7kClbUWv6z/+a/SyzeEcDVavHOFvVQA34I4L7j4Xr4wh/wCDwEcH/AA/rwcO9sBO7ngTvHbu/DxJ1H6rMPuD+I9RYArkeJen9kpvrBjj8Gx3934npibTGs88cLbicPNS9Ynoz77wfgHj73ZTt6/tnj7Ft5grnEnNjDoVNKG3Jg6sqzTlJF3tUdJUpmgm4z2V1e5wFxMhmZfT9jT0XgNlw7xRkSheB9KMmL0dTGQ7r1MjYMjNvBgCCVYuDEev2htXpDa3QG1mz3rdHhq2dtWCJ0kKUzNkSeBGZWLm2jfNpGuZRNM2l9udCv+1yKDTCBeWti3haHAytPx1ayqeSUCyqdOstUSYG8yebSPOrgQioUpg4SMwTVdNBTSCFIoNgeJJTpA5b3LbKDgdUcS83OMApF7dmc8QImBSkCyAjg6j0q4Ln3MJ20BIi51MhWCmY//5H32y/+3Z+zar2i6xNY7dVP8RpG07HdvLNhf/z5L9iff/krli5W1HV78r4lk1Z+N2eyzeet5prYrfNJu7K2JgD3Y5/6lNUXlx34AlCfYoCXUtAFiAsLt3mwb7t3t+QjCOCaBGLRo4PdQ/ElMm5j4hNlbpJgbEzIZq+lcBuaD2KCwu+SXbME1MnkJT73SdDWn+nwfAQpZveEGdrdzU37+le/Zv/2L/5CzGKO/d73vtc+8fGP2/s/8AF1FEpuGI+hdFpB/XdefdW++rWv2c7unr3vAx+wj3/84wr4AV0jk0BMRTxlSTAJ1Fst/Z5EjSATxgPSQbweX5HlpSX5ccSEhLFkXgCsbWxsiDEcmbwkvwBBq6urdmrtlJJs96vMBQBdlBrJkPE5O7u7dvWVVwTmXrt2TWzeg4NDMR5/4Rf/lv0nv/Eb9vSP/Zh74D4IAHeKbG3XOp2mJO9gWCl57Q3sD/6331eCAZhN0yZAyMJCylbXRmJKp1Jrls2dtmy+bp1eX+sXhUDmVG9IAYAuahhkWWd1psfyRnGmjN93Ekol/CEBF3j4QABcf64igBs/4p4iUaJ4N9+65gy7mCOo5BCbTILvlZ4N1iWaA5ot++JfftH+8A//0F566SWxuj/w/vfZz3zso/auK4/Y/t6OvfrtF23YpWt1YPAK8S1CR1PHDT5KjCUySMxVmDLaM/CHKZc1d0liKcDAHkWqmyQq/uF8SB4pJvC6w8MDB2lD0qwGAyWJ7qkugGc0tAmenDCIWedHQxuNYQygqOAFIo1jQkKNxI9EC8CMv9lv6PomwePZ88K3N9v0BkP7zus37PbtTWtTYBi6vJZ3oLsv0IMGcN9zpmD/5JeQSnbPv43NLet0+5KCZK7TiNFowGQ6sLVTa/boY++S7CIMWuRgN+9uuBcw8lOTkYBa2NOyopyM1VDCs4xvFhLpbEtIscFeRjC0Wq6pEOoSqCPLZUe2sADrdsPS2X3Ll3iWKNJ4TsozWaRbOfg2x/V53ucVkJ4Z+OorBcobKqZQOEBW95j3qXig6vYX22rmrx0BW3HaQmAU4yF/emb0Xp1AUPsIJ+v7bFQAcb9YrlMFHHmx+ZyALab5QSd3p6uu7x7gZLtnjcOGgAX23VgMdOjM2anMk2a7awdHLc3PQilnJQCdetnq1ZTV8LwtFcWsAzjE2wzw1uOx4Hs7YygC3rImhzgtyCcjie3NCJFxS/e4M28BebiWWTwaxsHHhet3tm2hVBYYI7PXwEjUXhcD5rEXIBkDgHbFE4oV/b74ezIq4g86sG/b1m12bdClyMo+NXT27QA5W7ORmPNRGj7BwA3O1sKuxD5zRm5kBPvfc+lnQMi9vaZtbCCf3FHBlb0ekJRwA69b95HztQPGJ2NLjMDP1diVBcBOa4+MjUx01MOepIATJdEiEyA2AchPMRQckwCu4tYgMe3XwF4ystQE6Wv2VmciHR107M6NQ7u70bFWJ20HRxMBuAdHqBvg60a8RlFzbBMBuLNbr4JclBb0oNxMAC7jBmtKUjcpQ0L5s9XL9vP5S7bULlp+umj1/Hlbql9Qoa7R2rWjzl3bHm3afurAjiZta00G1s+mbFos2DRXYHCsM+3aXuGuHWQ61sj0rZ8mhoNNy7VyP5FSdj/zcX9o0+HECqmsAFyBuMzl4BsG2o0EHUBnmgIg8w8P2Tzj78orPre8cMs6NegPrS+fWG9sivuA4nCp3rhqD7/12NGL3pLgBmCWb/VQ59kHZMY3eTyyo9HI2pw7+YA85p11PvOUVh+I54pi4NKkgS+95pLJAxcJ5TxNY7BHcxkrSOZZziwCcQuVnNVX61Yo553VjnQyBUPNEW9+AclOAcLCIiM/iB6d0/TMd1rewcxvrQv04eDX5z7vNBvQkOmNBV6QBMSMc8bHyNUsaDStrpy2R973E7Z08UlLlxcMv+b0qG8HG7ftW1/9qt1+7brkKpdXVwQEI3qZQcpw5ZRVl5ctj9Q6sSlND8ijpkzxISNOgbjbbOm8+UOcSiGXPwVZaOQAACAASURBVF6ILUs+kbjyr7/+1wIr9NxlPL5nHcoihVgp2+LyssDh9fV1HQMGEiA/BeyzZ88JIEZ+kt+5BLJ7IAJ4s3YgD3rp8mV5w/MZsJdgC+/s7Mmbu9ftaPxHWHOoyO5enDt7R/bKq7dsa/foRHLu/3yQAG7hlc9Z6ujObM1O5iD31CP+BgG4Jz1wjwGJwQOXYjqxictWejNOlFBWY0wIWiPwdvwYHmsmGbjsPzBEeWql9EFeJzUYAImK8pdhr+sMXHMLpPsBuMlxjY0pJ298BHsE6J0otrzdv+87id7kh28G4t6/FjU/yJsBv292vBi7M/40RjB+NLoQx4uVGtYS1qkYS2uMA5OW92utTihbJS1SiJlcCtfccqde1/dRrlhsygCI8czye/Lb6BlLnsq/yRmiEg+viQAh74mAZTxOrE0kAeUINEegMTlOAmqDohc/J77DF5v352EuxoZuMcxppAqM+CnWF3VZkUQ2rdbYBIM43q84byIYi6QuCgGxGZ31kWtmXUQJZ2dr25UVuC+xYTg2rQU7maLspRzolrJZ2C+ilHR9cckuXL4sud4I4AL8xdoDuT9NL5yvfHczGa3TcRz5uRpxej0dP3rfxvsZJaSxkYl1FgG2YQw8z6LhEvULv8/8m9fyebG5dgjAt38g2wWvS3nDfbQqUk4WAN049+LnRJCtvrhgq6fXdEzqKlxj9EuO8yDZDB+ZzJENHu9PUnI7ztPkMx9rUsnaUJxLUkabpuRnG9niyh0gkvR67v0rKxOarFyGl/wMhQn2KJrT1SA4QZmla32a7/cPbalet4OdXcWtly5eknUF9kRXrjxqS8vLOiYNpMQB2tsabWsRdw9pGmSxpJkFL9zKLB8hF2T/XFxadiA4X9A8KVUqOma9vqAaSbyOCHgrfk48K359AzU/RQZuVGkEGJYdSy6nPJ/rdrWbrOaVmilTLi9OXVnlTckOo3Tldn65Ys5SWY9nZG1S4BkpKZclJmCPZ86IMMDcG42t02jZ4d6+7WMFdv1129vfUz7P+oVcM+Auc4znCwBXtYHQbKtz4vxoHul29TueScB1Pg+QmftNHYgaWylXsBret9WS5QMBinNRs6j8vYf2W7/zu8kFOgHbPgRwv5s98eFrf3Qj8BDA/dGN/X/QnzwHcOMUTCKjsQfmrdm39x/AdwbgzopmnoodO9Q7AXCPf3Zklbz5LT0pz+CMmPjHr7PxwrPW/NazKmzJ8zb43fJvP6fgNRWCPb1G3d2+qXrCFboSQxIT3ze/pgByhuI5b4lJRPSUdMDPs0/xdoJHQexgozBHIWw0xM8Sr5S0pPcG/am1O/gfwGpxwPaQrsnOwFr9oXXwRhDzNmMjJIwBVbN8pQTejilMBdCUz0UgFb5gBs++0cTyw6EVhgOrAFIggzalSJO2HAlikI524NRlzygoxuDZLyltXfxhkHVBPlmsAffkIvinpBFSSGeWxLqzOvCD16sKyz7mLlMY70laLFax8wKLVQCuyEswf/EFozg2suX81H7uwz9uv/yrv2DVetWLUJGBGwrYHOPWxqYDuF961qYFB/74cxzc9G68ZGflyWRSge5srnnBeHl1TeDtx3/2ZyXHRoAEuZEiDOdCYHjrjRu2t7tjt954ww72dsUOy5CUB7lUgjWXUfaiXEwWYiAZwdoI4CYB2hmQK4k5iqdzxm0M1mKgro7+0HiQ7LJMBvD3FFICeFUMXiYEfsgfff3rX7cv/dVfSYqWABXpm0988hP2zDPPCNgiMOYLELEp+dN9ARPnzp2TtPKrr76qsSE5FIM3+HpFeWWCURIGkjD55DaRRWpIogfJ0jOnzwjMJYlR16Q60t1fiNfzFQHgyL7E44fXLi8t26m1NRXvkFN10NJllhkLjhGBZMBgwGqu8+LFi/bxT35CjA0Vyx8QgIt0cqfbVMFNAK6kBXP2f/z+/y4/lEceuWTlMn5JZmfO1uzSpZrmTSpNx+kZm6bykjOVjJGYVXkbGUF32eiyyDBBSdKF3Dp4G73jBKYHIEDP5t9AADeutb52eKEpdi3zPfeYgpdK20HCcWdnx37v937P/tXnP6+EnmYD/J2z+aw8X+vViiQjc2mkj1xmslIsWSHj84LuXYBXEhxYqpJLplEhk551d5NYs35QyDl9+rRY6ABL6rQuFPQz/iDzzflyDymQRF8suovpMuYavIllIrAgJ8ZOwdmpFGPwb5qmZs9HBI7j3OUc1Dm/WBdwxs97vb6SNua6PIxYu0d96w0G1htNbGf30N64cds2N7fkM40HKPLKNOs8aAD3vWeL9t//nXMCr48aLXvj5i0r1er22GPvsgsXLih53d7Zst29HT2nC4sLLmMMC7ZctP2DPflMcV/xGadYjjQcTH3mN13J+ASx9jDeFFGRGu12+9qfC1kaFmB8wqzq2mjYtOW1vpUq+zZN71i5OrZcNjTv2MRyWVgDORW/nInqYIiEQ0MTgXcgxX3N3S8jizGu9XEvlBO1JHQDWCg5PwdaPHJINjtFQFdIkbx+PcAI6HKCzQR7f8bWnQGfoNowLZw9ArivIiTM2x5M0o7LcHU61qdh7KAtL0XmUARbta7Ig4ti6MSOmm1rNFryQC1Xc1at052Od1rZSsWclYuAt3l1mRODua2FF6MlncxXYLomC4LawlELkOQ0AC7njExq8PlL+OA64BjFd+cS0hrCKb70GStVqoG9lJWcMj/jfcRl8hpVs8c4gDJpd2yQL2fQeVacAvBkNkQuudGWhHK33ReA2++PrCsWO9JvHNLFahU1KJZxkNYBW2+MYVwpQs1eF2STiR1URBbzZGh3t/Zt6+6+fOrkMcb4EdcCzGZTlk974VDFWgG47mPmihMwYmNzmO+VhIejcd/KFbyna1aqFoRrC7AM+LHiggDgihkaGhCYN/KFU3NfUGaRxy/3hc8r6PxYu3a2juz2Gwe2tzOyZjttW7sDW7/bslaH1Y1GOu6PM8aQeROQzY+CrH70ivYwf2oZehCi59xoqqLcihXsU/lz9nOZi3a6X7eiLVk9f9ZW6hd079rdfdtrbtrd4brtTHfscNqytg0F4E7w9CpVcXS15qhtrcquHeQ7dpQdWC9Fs8zIJkj84hUeGi+1pgNQjqfugTtFuQYZOpipGYJmxaKwV/lKBUlI/M0KSJ8C5KIkAqsJFRtAV3kkuoe0GjPVjBjyFSlVME+8ecHnP7+Olhs53Rs90zzPE2LziXVhQI/GdjQcWoMmHuJnlHFCiS0W7lVUdvVxt/YwWLgBsCU/gFEKkCsmccr/neX5TakpoEATQCVn5XrRsoXg/z0GuHYPYe4o+VUmn5G/LysWjP1ZTgE4DiA+lguuAIXoF6zxnzUkFW0w7GusZPCCIkVgXsX5AqAL8psulqy6dtouPP6ULZ2/bNnygk3xW55MrX10aOvXr9v6tdescXhgK8tLWqqL1apVllYsW6xYWrLiLlfLfQLEzebzznZpt+3ihYuiZTPH5WN5RJPLkbO9UH6olDQ3+72uvXb11bCOpFw+E3WIas0WsQfBdqVYkP3Ixt27ujYamVZWV/U7FIuYF7BwxCJj/EZjNX/RWIgkJP6BMG/ZP4krDo6ObGtn244OjmzQG8ybW9Ie21J0JRfY2t63V167bdu7jfsm3A8SwM2/8jlLN9bD3jlvGk3m0TG+U6N0aGJQE/GJPzF/ia9PNuMmc7iToFYSpJhVEGb5/r0lPa3ZwfMwnuex46N6M0lLuhUAyxW+OfewZwf1pggG3rdJOKqnKbb1Bie84KMShEBfebEDcuRtYWFRDH+kSSeDnuXTU8tKOcD3wOOgbWy69/j/eylavhlQmrwlcZzjfTg5tm/27/v9/K2OkfxdPK84P5JxBAsFChPRyxqgQoxPMz037U5b+38Ea2N9IMrt6i7KesvZ9fFLNhODgTfADYd6PmGYxnyb4zmYFZrSQwwVGbs0U6AAFZmWUcmH40QAWGooQSI5MtNj7SLmCVxLBJXjOCTHI/k8wGwl5sHWhThZ8UGIYeN8kKz9aKi5QyMqX8ncItZI4n1O1hQ4N8A8ciRyJsYygqYARbyWnBomIddLbJIEcON9k0KZmtQcJOKzIhOXPIs/pXLVzl266AzqUKdgvSYnc/CWuBTgz1nBfDZjGZ87ZPt1/4Y+H2QFBUM0yC7rdSIEpJy5HYB5/o61Apc7nteNIkDK35Le5ni9nh3tHyimVpsmbF9UxPg8eXp7vTEJyEfJY9Uh2m1d4+qpVT9mGIvIAGfM1OAUzpH3xGaAuE7Fxp+oFBWftQjwJpsD4rxSI9RkMpNjZozK+dJMaS0ysGMTg+ZcUCjhomhcI1hWM3GtbKVqOdiGuOUBoDbsTpjJMHCRU66UyjaysRUrMGXrVqvWpXIlBYvQCMH6enTYUk4r25Y2YC45b8Uq8gfPKTdm36QWdfrMWStXq5bOB9ZsrW5nzp0TgBvHLDZF8XdyLHwMRvKqpYmKZyeSfqSIJea1x3Ps+9T1ZOegGgHSw/mZdDiWCMTLMWbQ80NTGzZ3ip+nmrvkt8ury7P5GHMv7jN1rf2dHRt3BzYdjm1n86698upVqdzxOnK3O7dua8/HCov5Rv0Lj2j+ILkP+BpZ9PH+k9cQ39Lc4tPRm0KRUS4XirayWLcKjbn4dAc5asWPNrX/4nd/xxOa8Oedw7bzd/D2hwzc+4ZhD3/4QxiB7yUW+iGc1sOP+Pd9BO4FcLVlzy/7ftjtSRrrfQfpnQO4vH0GjCaO9ZYA7onT9LcFpPMtbloyCfPg5MSjxyb2ra9Y+6Wvyg/MwVsCcMDciBN6YBZxQwpaEXiL8sknOwsjazcCBn4eXmBxaYogS6hiHYWowAJV8TFIoFEEEsuFLn5nOlHoG4+zNhikbdCHGeTAbbeLvM7Qmt2+Nbtd/d1CTlng7dgGqZSkk+U1i2RWPmujbMr9b5HgC9JvFGTy+FZMzDKjiRXGI8v3+2LeVjMpK5IIEkdQONEX1+QetzBsBaIGuWSVjGGDIVODfBevEesWaWW/F15WV/+vy9+paOn3VtI8aWfDKKng04JfBgXcKM1MN5oTcIJ8VmSqcGxuorx6h7acm9jPffh99qu/9resvlRTwciHPfh6hTO4vblln/v8F+xf/+WXbBoKM/E+xiJSTMpUUA2+GBEwnUcm/kxEBi6vpcPvo5/6lH3yM5+xpeUVFVwYJzw7JI84mdrR4YHdvnXbrr74Ldvb3lJQDzuD5CV2PAJaA3BGADd2CEcwNyaQzNskkDsDewXeetE3JowxUeFvZ3w40BUDwph4+TXNZYWSCQFjsX6HTvmp5EuRVSEBYR4DJn7rm9+0L3/5y3YVb7BOx648+qikkj/0zDN2+qxLKwOsup+TP2fIzQBiAapF6RmKUABcALkz8Df4wcjbo90UCw/ZU7qHCfpJygDiLpw/LyYDwBbvVcFnOlUQLyAXTxiO0WrpM/nsxuGRkoLHH3/c3vuepyTxQ4LpnrkF99lDUopidfAX4efy9kFGRjKEXuD/Qf6ZTCkI4gPctPEEnyaKtnRg5uzqt6/a1auvWLVatsWFio3GXRtPelatFmzt1FlbXjlvuUJFsnqDvhcWSRqW1k5bvlSzXL6kDk7JGgaZdzFxQmGKe8P4IU89K279DQNwk8UhxoWCbQSj4jMdz10FAnOZqo2Ndfun//R/seeff967pPGfDQ07eOtRBKOHp1YpWrVUMLqmkXFcLFY1JsglA+DzeVvbW2I2w6IBcI2Fl/g8AeBS9Pj2t789K07gZcTc2traUgKu5oNiwQ4PDvQMcFx14RYKSlh5rQAcZDEHQzHvukpYYUpS1Pb5ybMRPXf5fApIFIBo5qBIG4sIeqYpHEju13376CwejMdWrtZtDNiUztjm5l27dv2a3bx5x3b2j6yP1+eZD9jwzAd/kNP82LFg4P7uL51R1zWgarvXt7PnL9j5i+ddcq3d0v0TUCtG1shG/Z6kIWv1qi0tIfEGiDGyDtJTI++MJ3mORS/GKhZxmEN8TquFDxgJalnPMgz8VvPQ8vmJnb+UtmJl19rdG7a0jNctzzzFUVioeAEBgtH2FBicQbVDRQwxz2Js4uuxA7LEAoFdTfAh6bTgsaqWAf8e0MkLth5jeGgUFCoCoOscPQBc2qVi41syDkkUcMUega3q/r0w4mKHvuZAf+DgLbJbzZYzcFttax60rH3UtTEMBGTs2KGDX5czWcZ2gMRyuysWQqWat3o9b/WFvFXrWTFvc9miihu+z8V4zD2p2Osy6bwYm7M/8XIFVjGWsAvZzxlQAFwHrQFzA8U6wTCO/r9JSWneCxiTt2KprPiE75FZI+5T4Q9WWwBxKerxueIoBgAXj2TRAWOMMjb538K+7TYBvPnqWm9AQXBqgxH7PwW5II3MnQ8FRsU4EbRVkDOXUJ6xbkNTintpocbSs/WNPTvYb3hDh7roAXED+xZGcyoUuGjCoyAbvINdfh2Fl6kaA4cAr4CE8ugd2spa0Z586rKdv7RshTIxcZBODl6tMwAXsCrheZv83pnEALBEfYDGNNBkNK/uru/b7RuHdnRodtRI2+3Ntm1utaw/BEgEJmQInIFLbChwOwRZ3pLgIISeK54QPVf+fWY81dxaTuXtZzKn7bPFd9nF8apleiUrTpetVlyzSnXBLDO0vcYdu9l83TaGG3aYalk3PZEP7qSQt3ylboNx2hqDtnVre3ZU7NlRrm9dg/ExtJHuqzPVWS+QxRPYCKNzPFVDFNYkOeKs0JjHOlvm2DTi4F1H0yGxOKwLGoKCnGdkerlX+8g6g5F11RAZnnDF37GPQ22g8/kqNRjWdYrynm/wTtRfiMmJzwFwG8OhHSKvR2GR2IjNLvjaaQaqyckBHWYOrOE8RWKBuHjhpq2UTVkB8Ba1CWS3KTyKCYyvZFYNANlSxvAfULMA/01h4YRnnj2WNTObthHeyAP2sKDuw142GEuhwGcu/7l2OPOdHIT7TONeu9eSX65aU4KaEtxtB/2dJU2Dab62YJWVU/Kyra2dssrCsuVKVczzrNPu2eH2lh1t3rGb169pD4HZW1lcsOrSqhmeehm87d3XVs1aAO7FgoC5b7/ysuJG2NQwiXZ2ttWkyJ5NPApDiZkrP+pcViwY1pjr165Z4/BQMRiKMI8+/oQtr63KHw9rh/2DA1teWbZzFy64FHKu4A2wPFUwBpF+V6+dS99zv2F1ezONx+QcI0oxEyfIHkP3eKzxj2kVx7i7tWcvvHjN1jd/+BLKuasAuBs+f2c5VdjqEvWJmMNwf2FinQRhvQYQ87KQV54oPLwdUHsSCIz50D0BjxiKc9WxJHDsWzRrO1K5XWdSs6dEtQXt7S6lnyx23/PZCbaxcqaU75Pem+w5FPZFHAsAd2lpWbFLq3EoBm4+bWowSwcAN3kNJ8HQyAT+bgO7NwNxj4OmftQkgJy8V2/1mfF+xjw1+drkvY4/j58Rc/mTx6ZRi7gav0aeEdUXQrM37MAWkrzInQYALwKF3qjkDPsYP8f8Oq7bUdWGXIv4kthbz6gsHfxz9OwGBimvj3kC+WhkU7qVyli5Br+X5GqfxjBn9kVmJ8eLOXzM2WPOG883ySCO5877xLjN5QXCYFMEeEyzFyDurAGR2sVkpEYS1jwaHiWJnKgRRPAyAoiqnYXrVYMBz2pgLEfwOV4X1wiA25B9iTNbI4Ab6w5xb2KbErQVGK+8ju8ZM3a6crlm5y9f9Hw9PhNcSwYihCt5AeBG9i/XEVnWfJZkcmEoUo8JFlWxqT+yb1HeIm6MNQV5B4f7I7UD2Nd61nwdEpsxsHD5mXJw6ndHDeu1O1p/tffnC/pcPkeNd2om9MbdeCyv2XiDV2/QU6MP8yvOpQi+ifkZAGjOk/sSfYJjM0Kcp/yeeR4B/zhXY40o3kv+7VY8Llsd8ym8USUDzfoTZK+jVDM/Y18hFtQswKqnRVPz2CqLdSvWyjYV87ishlGU6bAZoJGeJjk9W1OA+aKakWjYX6jX1SwFg1esVs6/UNB6yDrbbNLg3xErt9Ppa63kPiMj3Gt3ZZmyunba1s6dleRxuVqzcqVqteVlW1hZ9bpvaAqKdT9dRwByuW6az8iTOh0nBaDeNKBYq3zdY132/Hq15lNh6qxWlDPSubTvBWLqo6SFwhN5T1rNsmKIT7yRASYuxyyUClZfBLiuu0pduWLFckmxzc7+rt3d2BQLN4MHb6crQsSdjQ2p1m3dvesWQsRvGWfa8iyoHqnr9DpfvGZfF1hTJlK/QkGRfYWYgvFmXSxTk6A2VnaQmoZ3fkZ9hJj3t3/3nxxbcr97ANefnYcA7ne7Ez98/Q9qBH6wVdwf1Fk9PM6/9yPgAO7J6XfvEnoPZvu2IO6PAMCdaRDe/7bdy75VWDl/sVeDrP3SV6wTAFwHcZ2toEDfFbxcHjkAhB6Ue2d69DjwpCBIHirxcvlZD8q9CBda52bgrSc2wSdHBddEMVedVwC4YxsO8HXie77wwE1bHwC3N7Fuh46ynkCYVndgzW7P2v2BdYcTMW87dEmlJjakYwqAi+SOxCMCuOqy93EgGMqHL5i3ueHYSkgnjwdWSaesHCTSlECrYBn8ZykwSn54qqABNoB4PuHaJO2RmhrinZJQDgxcjuKyd0HYUWySAMJSEBSRiO7hcC/EPIpSccGTTvdo3rEcgSb3BgModrk5Z+BO7DMffr/96q99VgAc985vS7x3Xvxa39qyz/2rL9i/+csv2Th6jiSSy9glGyfSyYJA/Pmxp4wiChJDCwv20U98wj792V+wlbXTLo1pFHFHKipxriRKe7u7tn7rht14/XU72t/XYMLg8mDfgU3vtoYp48VYzdschSSXdNLPEgCuvx6PFv+dvO70PcXyOdA7A3LD62LQnuzsm4PCnqyS5AE67e3u2R/90R8JqP3oRz9iTz/9tK2urIq9CDBGckRC9u1vfsue/dKXxFTlXM5fumTv+8D77IMf+pBduHTJqrWFGYBCgkEgTCKGvCnHINkiOQKwAcgFBItgLuND4EvgDNi1u0sxe18eKpzrpUuX7PKVKxoH7iVBb0wY1UEq1kRHwC8A2s0bN+ybL3zTXnjuOSVQyKo+cvmy5KDf/dRTKq7hEUYATTJAB6kXR13y0kH0BwHgug9Jr9+2bpfEZyRGlMuDelnTk3S6iAGXKSoPLJstWKlU03N31Gza4WFD3+PPCZujWKnJyy2dzoXiJ3MTiUNaNhyAUqGBTlJ1WCI8HP54Nf14gP69ROjJw4W9xwv0WOAlujdP7EvRO9uz2sC+Ct6LLp849wjkLPkZ3d96FtJpu/rSy7qem7dv2b/80z+1GzdvzLqVAWCRdGTVgnVcQBNyOlaBmjFpNRpWyxesBjOnWtG8xK8Oto2KReH86Y6OTQ3MVZ6blZVle+3ada1HzMezZ89ozlM4weuVBHp3Z9varabOp0QCuFAXqzcJStMlP+j2BBgAonlhxNdM7hyJ+YxpHrrL580aw5nnEkUDmF/aw7j7rOmTsRoSAA7pRibR4/N5Jq6/cdO++txLdnd778EDuKfz9t9+dkWydjB/2WtOnz9v586f1/P3xs0bduPGDYETAOkuh5a2/d0dAY+FAoAIz6NLoTM+rJvyk1VBwxkFMVlnLdjb39UmdWplzZYWlhQLUHDlni4slWxxAe+uDev1bli5NLAi/j9ijcKAdhapWJLh2dCeMZu7AHYAj96970wausdcJt8BL/q8AtOWrm0vY8+kFqXiMXvuApM2NEL5g8CX+9nOcd6gVBFmporFPNti3AKQ+OtZV2gMGA7xyeoKaOvg49rqWA9p4HbXGodN6zS6Nh6496msCQBjkLUr5JXs40nc7Xcsk5lapQJwW7RajQYEPG9h3fr+pj1J+xRKE+7NCrAB8JROSffDLz085CoqBOYdnWHEJQ7aYbw6VpFIgF+Uo1Sc5f6XM1F2R7QCgJG2YrkmUGaAfUSxbAVAezX6TMzCZwEoSapcLKsIuhMwejyi+zaGpTuRbHK3zZh1xcRttjsCRftDs+EITza+ogRwPP9wjLBuAKwG8QPnQ/Exsk12WWXmDD66h4223b69pfvCqcDkRL0DAFfyyMSuo7S1m4CNzCT2S2dr4gXKHEV2ndtP44EYI0jhVYpWLJudPb9qZy4s2NIK9gdIozENHQwUYBiKPBzTWbfxZ1F1xvcI5jrnAivTfbwGtnF739bvIH9utr07tRu3W7az15Hf7WSKhDJjLXdUNf1Ftpri74Rspcdk7tXu931ixalZPZe35UnWfryyZh8uXrbL7QWr9qpWm5yySu601ZbOWK6Wtf3GTXt97xW73btth9a2XtYlhZFOzhbL1reMtUZd65QPrFXsWDPXE4DrCjljG45hvkxcNUWSv2ObjqZi4RJnS9YaoIAvioiSoCuIrZrhmZOkOzzfqcbX5a+5FzSCIIfPejy1Tn9obZhdgFXEuhQTYz+iHu85u3zWJBosYSKwLTlrNaCZ9ZA3H01sfzSww8nYuppjwQNXcXgM7P15Ya4A4LqdCmxc5JRTVsqk5YlbpFiJFDog0XQsGWWk+ovFnOVK0MGdKaXYNOXKRkgsU8gUgIhK0Bjpfpd7VuMmWuOjqf8drBx0XuQeorKjepBT8Rq2HKoRPC9qwNCzgnw3ggcw1lH8yVquXLdcqWaFcsVy5ZJVl5Zt+dQZqwTpxL3tbWvt79jh/q7mLOw8fjdizGGuF0qWL6By4t61NAjRIEgD4HPPPSfJYmJVge6dtvZvGhyLxZKeFwq7JZoKid9TKVu/ddO+/eKLNhj0NDY0gz353h+zYrVmt27dsuvXr2tvfuTRK2LU4snO/RctPqo7iMgfwMrg3U1DQPR9RMEDedLDxpFYN7xP6y5jrKDBrYG8SXlqW1t79o0Xrtqd9e37JtwPkoGbvfo5yzQ33Ik5sLSTJ5EEG5Vz6xlwMEerTWwCtGYQSAAAIABJREFUDmBtEihMfh9zH4WPJ2LLk+BiEoBMgoLJ82K7iMDcPQCu1vCstQBwu9i+hHqATtgbgORhfWK0k8fTeQYv9yQD15vFvU7BPGcWyOtxYUE5ZrtxZCz+hQx5JUX6aPUz/7B7rjfZ6P8OKmXxPO83lvGevNnv3sHhZ/c1CeC+k/e93etZJwAlYl83AK5YmeWywFxiGe4JTSJR9jbmwxGsVq58osk5KVMbAdwkAzcJ9saxI16PvqHUBYjdPUbCigJmflVznLhXjcutloYggoL8Lumry+8iwCoJ2yDrG0HoJBMzArgAZnw2axkAjWoPIZYVmxhACWWLlRXNL34WxyWu7claCe+PQHd8RslT+BPB6wiY8jNyeKylAIiSAG4SRGSJkmc50vayfXFwOyps8TkLi0ti4EqRKMSXytJD47c3cMPCbegaGdsoj8x5AN6KZR1B1LCWcB6MMQAtLM9KtTZbe7gf5HOqkURAmMZOgjHJ58/rNbym1+15c2SrpQZ39ldnk2alGjRrrmevDMAwx4n3UkBpLqdYezDG2sUbzeM6GGtDs0aX0HgewfUITEfGZQQmI1M4AtPxfsqbPYCa0as5KsHptUNX7eHauQec5+ye01wbbE0AF6eA1z0A77TVVhatMx7KguLUqXO6p9jaMMexxTl75mxYjaZWKuDrPdI8WV1ZsdNra8rh5Smb9wYEmn15bvF5x3oC8PboqKl/u0TO2Ma9gfKWbKEksBbPZP4GyM2WyrZ89owtYKlVLOo8kut5jHE1P4sQEADjnYXbajmZgCYHFNxo5GKfpT0KILqQzdmFC+d17qPsxHb3dt0b21IiDjAfJKHO3OgM9B5vQKO+OVVNIofCUxGQNKc6zsqpNSvWqtbsdWz/YN8a+4cCb7lG5iqy/Tyj1MU219c1t1nT+Azkp4mbqIvEJo/YBOKNYVwf7PSRdYd9qaQwn2leQGWkSPOrrD8Ye67XmxNrlZIV8zn7r//H/+HYMv29lIceArjvZKd7+JoHNQIPAdwHNbIPj/uWI3B/AFdh9D3v+95B3BPT+54O1/hR89e9Lfv25CnOipP3v9z5ucciZeJ1MxauX3P75Wet+/JXHGQJgJcHOtHbFc8BL0pGD8NZwqhEkQLRvHv0ZDIpzy+xbkMnZ5AxJLkONdJQXwW0dek5CjQqBKmbP4C3sDUGZoMBEspT63VH1h9M7AhZvsHYuoOhtejChIE1HloP7yMa0ylK84VMHb5QuZy+n4i56n21JMVZOrQnEyuMhpbrDy0/nlhtMrZqytRJ7y5cQWaJJJ9BETuELv45gEvBhRGR79R4KtYW/omIbYg7kQLodSaJs1RisoxMKwAN5+z+tulUVowQsXGnwWdYiW+QuxbA7seRT5ZAswAKM+76TMp/Q1sqmH3mIx+0v/9rv2S1xap8o7zb3Oeh2DUps427W/anf/Z5+9df/JKNs3l5CCVB2mQywvdzoP74M+SQiRe8nEUzsVK1ah/6yZ+wn/3sZ+zcxctiVVHU6XZ71mw01RFPdz6BVLfbtsbRoTrkup22ipEwNQBWVJTl/CNQG9i56QDmEsTThEAC7xi3f0/hUHNcxUDkg+YST+4xGMBhpMGRaEkAwBqjUIyln8FBZL9GktmV5RUb9Hv2Z5//gv3z//Ofq2vyvU8/bT/50z9l73r0Ucm8iSmYSsmDCWmXl178lr344ot2/dp12zvYt8XVFfvgM8/YT3/4I/boo48p+YhJQkwqAHKj721kFBLwwmYgiQRAI3BUYgFA1ydYP1KxiqD17NmzdvGRywKDv/Od7yjJiX5EJBqxU5T38nq8SfG5fe4b31DxDGmj7c0NdTsD2iK1+tgTT4hlcenyJbtw8aJ+VqvVZ/I6sRgS17nvOwDQVKNA3rduH3kgOq+9EBuTM8AFrTsAVfiV9PsqyDE+FAoB4I6OGireqcu0Vle3KlKnuQJ+ru5LqPWLNSmAn2KahY7apJyVngWtJd87gHsMgA0PWrKQFiCm2WJ+8rn0NSUW74JygYDb4ANIUom/X38gn87dvT2rLSzY2VOnVST/7d/8Lbt27brLBQ8H7i9HF3CpKPlBgHr3iR2pa5jnEO8l+RxSdB971y8A7irA7PKSkrFqpap53O529TfPC4kdzwvHPHf+rO1u71qz1VGyyxyFSYp0GZLhJF2Hh/tKZBcXlySpGNUcuLc0K7CGUABAFolkyjun4UWxlCKJjcct7CsvbEbZsFjgKVGUrpS9uzzIosYklISMIjHzycGXicaEZ6zT7diNW3fsr77+ot3e2H7gAO7jKyn7Lz/iXeEk5ax5y2trdurMWQHKN2/d0lqC3/jpM2c0r2FywWw62N+2vZ27Nhp0bNTv2njEONHQUNFaSNJ6eHik47BWqXmEwlizoeR4gcYSgXlZyxeLVltassXlqtnkjqWnt2w8um2ZVMMK2YmAGUmBwjJDtsL1xWd/nB0amDKUaiT/60V4JHvdw9a/5FuptZyibgRrHQRTa0iQjfQNJ+HvGnUthCZOLCXlDz+FkzGXdkvADRjL+MQSnIQGEObYaEBxCWY3BaaeddvIAnescdgSODkaOANWaxDd1qzBuYy1ez1rtPDo7lkhj8ctfrcO3pYreDjhG+l+c4C7IhtHe4DwN/92pjHNIr5v+94dpFXl9SgdYl9/NNT+3Psg+5zHF9eBvgDgqsLuhb84MKhdlKuL1ocVm85bvlixXL7oHqBCzlyWWfLJwdc1Fs/FhI6NYRxyjLcUAC7ATd/aMJAbDT3nSCfTjDcap20EgCsvU785sHE9LgoqIRR7XLk5sOy00FK1DOsdr+dYJvnk9fUdAV7IlzmAK/W14H+bs/EwY3c3m9Y8YEy8+FmpZK1aoSnHC8RMkFKl4OB6KW+1BdYGCYdbs9Ow1bUFO3d+TcC7pQDDHSyXzLSaZhiuOSMmNix6SESgl9Wzkcv5ftE46trGnQPb3urY/v7Ubm8M7Madlh02B/K/nUxdFUS6LfjIxdgxDIUzoMPcDo1EEaTE57GaydhiKmtL05RdKS/b+wpn7dFm3VYHS7aaOm9L5StWXT5v08LEdg+u2c39V2y9t2771rJuZmIjBhDv5XzRJrmCNcc9a+b37CjbsEa6qUZJGbJNiUMnlsq4ly2nO+whreyNMJyjsGCk8iU7R7NMzvIhxqbXAxCPmDyTomAemHhEuGln3DtLemL98VT2JH2KoboDblkiAECMdNe18ZA5tDwEUE+k1SCzHCmpg7FZczyx/fHQdsdDa2tN8J4Esa7iMQIw7ABu2gooxEwdwIWNW2TP5OfIQmdhEk+tmMtYqZCzYh7GGFLKOUvnPY73RgG+KKACoGQsnad5c6r4xJngY49juf0QStVkEvpqA8g4hbUyGAkcZ49kv8WDHqCMZQFmCa6NkwjGF/CUXbVUumBHR201VNLpkIHBu+AMHJorDw7whm0rBqiWq7a4sGStdsfu3L2r/Kq+vGyLFHuJrbI0ArllAUDrxsaGPfbYY7Z6+pRiAdY5wIHIyKKoDXiLPx7rB1ofd27csJdfekm2GOzhl65csSfe87TlyzW7eeu2vfH66yokv+tdjwZAxpthtV9wr6TiMLeyIRYnh6BBgLWd2AcJZ2d+ekNEtAGKzV6RzR5VppBQfu75l+32na37Jt0/FACXORhB2cRZJAEJ7W1quJ7nKzFPi697MzA2mbu/GYB7v1wwnkoESmY5YgLAPTlorjaVtTZKFp2ON4RFBRue4eA/7efk746gQczDFI2FhqGYu2Uz+bC/cwyaoLLKPWlSg0E6HPSt22pbejIQA5dmNh4H71GfP+Px88In3wMk33cSJH6YBLjf6rUnxzn52pP36Z4xjM2d9xSr5q+8B0gOzbX3OydeSwMGsqqoKWkMWMIBS9WA4b6a8oLNuN9qZMnG2DrcqNm9ijl0BMm4dxHAJe/k9xz/5Njzb97DcfkM8l7y3Qjg8jtiVF7Hz5hDfPEnKgEwtnwWf0e2ZszZ7gfgcsxZ/jgei/kJgMtrYesB9JDfqF9mhCrHSE16KAHQyCyllQGqP8iuz5mmyQaHCALGn+naQ0M675diTgKEJdff29lVTSQJ4EYAU3Ej56RY0JsPIzAtr/EAtq2dOWOnz57zJqgQ30QTDcYs2jCRE0fgPNkswc8GsBODXynXwZ94PQ7kDsXAjWsv9yOyrKOPsfa40IQf1yWuhfdQWyA37cPc7HS0j9H4HtUnxH7Wa73h/iRj1hv5M9rzesO+fs/nRwBW8zv4mjInGJ8kmB5/LzA5+NTyffQjvt/6Gecvx40Sw1yXWLy9gRVDYxO5lRQyAlOde4Sqi01Glh5NbNLraW2nMbm8WLXNvV1r9bq2turA6f7hob1+44YUpx59/HHrD/qKHWigno6G8pWVek8ahmvJFusLav4kDs6X8qpxkBvIegLFsd5QNbfDvQMbNNs2xZaBNZlcI1ewxZU1Wztz1pbXTlmxXrMMihlnzqiBH7Yviohq1AjzILK18aaVYtfULchQv8DCAJlk2ZKxtgNm9wc2GYzUDA7oTP1qXPbnlXvGNUxHY/k/0/SFsksWJZoBFh1YXwzdVU41U6/PcD5cf6VWtaWzp6y2smTD6VgeuAc7ezaUNZIzonmGufdHBweqM6DuhZKS1xJQCBpoDmAppLkQmNTEN8V8UfVD4k5UvqQ8h4z6xHQ9srph70lRG8xbpZi3erVslVLRfud//p9mS+/3At76voSE8vnvu4z2dnvYw98/HIH7xgkPh+XhCPwoRiAJ4N6z+oXCd/K8vnsQ98RVvSl4q9DlniLiPexgrfCJZf7YSd9/+T92zslgPfHy5Ds73/6ydV95NsFGdHajfznDU5cRAFz3j5yDfhRF5wCN/3yeeDiIGP3sIi1V0iEqSgDaUmyJtUEKXpjP0yAL+ARI6yBuvz+xfm9s/R7ydvjywdycWqPVtf5oYu0BLNy+dUcD600n1qPUhl8CAAOsxGzaxjn+ztg4sF1h/qQnFF/wux1Zfti3wmhgpclUnfQVwDlJvfmuqaJQkD12uS7kb8Zi3jqI6xLRAntIQJBNRpoTkJcCisDMUJSUV1eUMQ7HJxjhmHweUl8Uq+UZ6OAxASwAJlJgBaTZCkj6eJKqoBx2CUHaCECbsUAOZCgf2VrW7OPPvN9+9Zd/yepLSOXporxuq8KoS9Ftbe/Yn37h8/b//Nt/ZyOk0ejGfYsE8c2eY3c5nLOcGCOSnYuXL9kHnnnGzl64oLEgeELG7M6dO7axvqkAl0IQxSJ1qyKDqq5fug0LkpHBq1LMR0l9E7S7px1gRgzsJfUau2VDwK85LfB7Pmb8LAb+UWJZ8zuAtNxH7/z058Lvr3spKuBPucyfilL5vK7j+W88bzdv3hSwDnORwgFA1NkzZ2xtbVUeogBmSBUDkH7n1av2wgvftNeuXVMC/dMf+ah96md/TsBqTEhJQjg/JVKDgRJaeXzs7wuM4lwAvxYXFmxpcUFAZUxcYiIb5ZEopknS+VvfUhBL4gETEo9dyd2WS1aAlRd9XbpdAb6bG5t268Yb9vKLL9rt27fE7uXz8Z0haAcMfuo977Vf/pVfsY985KMhqfVuW18Xwt/fz+I/W7xIVAdi38LCdVl2Gie80YTrYlwYJ85xf39PEldPPP64vLA0jjAveNRyeB0i3QVgQac54PecERAL8b4GqD3DZZIKDpQnl+UfJoA7H1cvPMFKUoIor05PFj1hddALcIqk7fatm/bCCy/YQaNhv/wrv2wXz12wxtGB/Ud/79ft+uuvWxW/WyS43G1G854ie6WChFNVfzM/aKigA1gSwyQ83baeBfkk4+VTAKAqi/EPI1eS6TTJyM8QEBXPpYEtLy9ZPleQpytzlWII1wMDnDnJ93TxIsV05sxZAUdRGmt31/1sAIkBt5jXvM/lrKYuc43vs4r/KYFlepaCh7PLgDlQ4OM0Vbe3e2Bz3X7O7D1eUHKGvyRK5bGbte3dA/t/v/hVe+312w8cwH1syey3fsJmzAQkbvH/W1ha1rxFYpJ19vzFS/IcZ8xVnZxOJDV++8Z129y4ZY2DfTEOF2o1rRVcE+sDHfgwI8plB3AB0pHEcnYUElpgeBPL5It29iLSzWds0H3Dsul1S6fuWnq6Z9nUQPdfYyUbdwcRfR/xeIKkV88Sa7MMCQAn3dtccsnRWkEHYK0PoK66yYJEsrdi+8KSDsaUM663x05i4bEfE6cERrYTOIMo4qwI6pLDkmrD91CFMPxu+ypcjQd965PYdyiKOQv3cL9hzSOKCxQzYAzn1O2eB5zJpqzda9shxY7pwErFrNWq+DgXrVpDZhyfOeRGSfgBb7nOcWDd0mwAO8ElkwXcSlbar10BE9cm4NaDJ8DcmZxHUAlwip6PO9cmADYwNXy9nMsoqzhO8RNArVSx3jBl2WLVCnhcEvMF5i4ALh3/KjLCBFSsE+wdYE/T/MTY8nGjqQ1prmsPxDBtNVtSdmi1uzYcIk2edfB24jYScWk/DuAmGtLExg6WF4pJ3WqCzZqf9/pju3Vz0/b2j7Q0sj7BuiV+I9zJZXzdTk3zdnTQs8bhwMbDibrkl5ZKVq/TzACD0KVWi2VnR5crSMLys5T1hz3b2z+0SrVsp06tWL5AsQr1B9YRl6z2fgGPa2NBdV7QddUTySfnnaXO73a2G7Zx58gO9oZi316/1bVbG23rDkAQAXBZm9z/VioQsMtCMSdK+jpDL+yxUVmFRrTU1GpI3KeztpjK2Jlc2d6dXrWn+qu2Nliy06mLdmbxKastX7DuqGlb21dto3nNNod3bT/Vtk56rPgVRRfLFixdKlt7OrD9zI7tTfesmWrZJINVBy63PAdIbzt7NjVJialOg4M8W2HT6stckjKNryArAGzoqVYBySvzUVnW34zlADMFjPMsE4Mh6QjTd2pdGs2Yi2LfhtGZ0fajA/C8Gc/Xe29o4hnyZg3WIjMA3PZ4YgeTkVi4TbFVfUC96BdA4LDGaP2nyJzKWC4B4AIh6SsN03hixWzKqjRBlQpi/HE9eUBawKOcA7hi2cO8JaYvuETgSAojxPAOfrMC4CGMFDUSymrYCM2cUtQZjKzf7mlNBNwQ66bX07JA/D0YD2UZkyoWLFeu2tLaGTt3/pJ1W127+foNsfLxvhMYCjBAw6vBdO4pH7lw/oKtLq9YNpW1Gzdu2us3bwp8WDl92lbPnrX64qJiScYX6w0AXGLSJ598UqyYKJkZwZQIdETQiAY7ititw0N77TuvWqfrceWZC+ft0SeesurCqm3t7Cj2RHLxypUrMzZeLLjruU8wo2jCOjo8UmMXjRoUZynwi1XDiz258kbeBGswGVvx/fb2vn1DAO7d+0avDxLAzeGB21yf+cZ7I4eft2alrHVixuVxCXvi7JmZNdo6sK3fJ/+EgrZP9BPB+vcYq2uvj/WHkPNyf4m1BAxJFyBjDWwImKOhydvPwXMtXYbAVWdFR+BWO3uQho8ZBY0dYo8SywcGr6STc+4dzhyDAcZeDqsrNUFeP2UFehZQXpgBuPM8xbP9MCQnyi1vB66eHDZv4HlnJft47JOv93/Pj5Gss/ihPWc5WY+ZHUd7eOLMIjAejqrcGYZmJqvcSM35Qb2GpkwYlnJjZ4xRvJDF0JzlTVzOvunKJf5zb3R2yfJ4//iefJmcM/5J3tsI5vIzyTgHP0ue8Zij89mR3cnvAQsjWBtfw3UnpV7j2hBzh3l+5DE+x4yfzXthL3LdPFn7e57rOqufuhWKHWlbWl5SXq94mbhoSGzkFgLe8Onzl+NL9SR5f3wnV5M89j1qFgoNcIwb6xjXtbW5KUAz5viR2RubUr25zuNpxdWKyWgKczCWhnYaqxfJpVgnAiudc3PrKtR4aKT3Zgq+uDZyJT13anIJfr2A2OGexnsc2b7UJWjsTN5zAe7KvWiwG4U6Izmpg9UcI7Ki+dxJf2A9gLRO1+tdwfs2yicLMJTymh8DcJf8JK7fOi7qGQJnh6pJ1OtuG6OGQxQf8t6AEO10Yg0oApL8TpLRQRKZYzLXjqm7BflmWMu8j5yJc/U553k29hHIBVMP9OaHObivyAR/evZkwFOeCZiuy8sCJm9vrIspWipV7cIjl0U2uXHntnV6PQG4+3v7aviqlApq2IexLIB9OBSZADllGg6G/Z5sc06fOu2KF0HdkL8hyKB2d7C9Y71my/p993/N5mDtFqQEt7y8amf4/HLZaouLatInL6G+QLMc6wX3mGbsXsfHwoH1qbyIiQdonqKON5GnPA0gWSkZAeoSq1DLrCB/vFZXjMs9o6Ga3BSrHpTtIHIUM0WBvlwXzxKNOcrwiG0AUsfQWGiCy0n2+cyl81auV9WwtbV5V7VGrSHYRvBFA2GxYI122zY2N6VShb9wv9vRdWAdhFKHSzdDQqHpdKTGxHK5pD2lH+pIPCN8UQ+klpGaZtQwRwkXmetatayGxd/7g/81scm+3eY6X+uTWwfP9tmzDwHctxu9h79/MCPwsHPgwYzrw6O+zQhEAPd+4G18671B84mDvsMg/CQ6e2/OdPIsTvz7ZKx/j2TyvcnAcfDWy5cnycUnT7/zyrPWe+XZWVdcTGKVQEXwVoltAHNDIVwMUxVGjyeTnvGEUkfojPIiY0i6VEAZ27CPj9XEJgOCZ2erikQypvgXOux7DuD2+kMxbvG7xTeNYvpgODFUxABte8ORtQZ4Yg2sR1dUamIDmK4U3zGhB7zNpm1CcqGOsam6pehmz42mlhtPLD8eWmk0tJJNrCTWrReSZD7Pxh08PiWRTGEuSCVH9q0TX1Iu26nOfwAVmLcuHwzjVwAuQX0oGEjCTAPmya7Yfsp6UpbJw3YgUCharVK2UiFrNXlgVLybqwwQkVdwHgFJogWOJ2lUfCgGdJLBHhpYZjK2Jy5fso99+MNi3U0E4AZGUpBbpTS4s7dn/9ef/Zl94c//wkbZgoKU+Ewkk9ZkkukJw/H5q39rfvgUJKhWtztjWy4p2CWoBRikwEKQBIPO2cUenEcpJMAjglQ8JZBaOXvmtC0uLAqokM8gjDBAGjUX4FviUpSxO1UBOkF/aExwphCFxuOs89idqQIT/4fOUAG14Zxix6EXvwOrBHZwLidQhT8E0rBeG3TP7u35NR4dqVB46tSaXXnkkp07d1bdlPwhkdjf3bMb11+Xr+aZc+fs/c88o7kCIMVnk+wS2EYgN3p6undNQ2AlxyGIJCCmc5jXk1hQzPOCpSeTjD/ntb6+PkvYOJ46TStlJdfIXdfxQYGVG8AukgNkavEpvru5aXdu37EbN96w27duSWKKAJmA9jOf/QX7B7/+D+yJJ5441pX6gwdw+wKlYOH6sb1AhAwOY0Kn6Pa2A3wkeRcuXBAbmuSAjkoCft7IPCsgA5gvWgo5Psl/uvyzklx1XXhBjM5RPoqxIjlRR3Byi/ghMnC9BWMud+fArT9n8V7H+crcwJ8ZacLnvvGcvfHGG/bMT/6E/cP/9DdsdWnFnn/uOftH//lv2ubdu7a8sqLiLUXfWFhh/aegzpqDz8zCQt2WSbSKBS+SUPwVWOBetCR0SDrChK+UK5JJplOdBgPmYy7nzRmtVkNzFnA9m3OfJBVPSiUl0HGcez33aF5ZWdX9ifMZYJ79BH8zgLSXvv1tFVr4Q9J96eJFHRPGDR31LrnsX4xf9MkGSKMxxD1Ig4wta/agr3UJEM391dwrlz/48TDvtvcO7f979gV749bGAwdwn1hN23/1M4UZoMD6X67UrFSpWJeu5lTKVk+fsTPnz1uhWFLxHyl+LceTse3tbdnmnVvWaTcFjpTyWRUze3gWtdtas2niYD3jmQEMp3wDSxewRcoY+HHli3bu0mU7c27NOq2bVinvWSG3bZnpjtmkLaYZ/j8SqpC0uccjDqQDuHnBic1wBuAG6WRlvdrLwjqNrypfEcAMG6iKlXEHFYCbLHD695Fd6lLYx0qy/nsVjl1Cl78pvgDgSzYZ0LbX1ZrHHjrq0qTgsslHRy2xbyl6ADxnMnlJiQLgsuuzJh01D22SxjcZxm3JPaOrBSuX81YoOYiTVH4AwGWfyuVoUKI5BLkuJMqddeDgtxeIGFCx8PQ3g0uM5TRV36/n4+Gglfv6xljDC6/B7xfuolfArJAva76MplkrVih8lfyz9TnOsud5dZaIb+5JAFcFXAr1gLf9sY9Xqy/5ZDzWmg062inm0p2ftaGkk2FtOjDr6603t8XwNVju+rrs0VuCgSuHV136YaNjN25siI2PQocAXOKACBgC4KLWASA6RskFGUXmdl6y1uUSHnPcl5y86GHest5F8DaSvynmxJiDOAMAF8bzbJy1f/i+IRWHUFT1Ir4CZD0H3H9CDRoVb9/ata2NtjUOp7axNbbv3Ora5m7fRjQywKAU05Y1Cx0XBt2B8shqjf6dM/xl6o1/gNxIhFayWVuERZ/O2lIqa4/Zoj09Om2n+ot22i7auYWnbHHlkrXaB7a1c9Xutt+wrfG27aU61kmPHMAVsFewabFkg8zUdlM7tj3ask66o8czaznLTZm/KcsVHZzm/DptfKOZsx6DOavWWbgwJqSMQvMA9wmwBYAVz7RiTmtIoQA440A3zSOj4VR+4zRudkcO4I44Rha2HcwKn+ta80KjXbIwz32IxVhYMFKQCIzeDjLK07E1JiNrYruQCTH97N7NN3vOWgAuco6cPyo+yD6mppajEKprmlg5nxV4W+ZacsSn+NuapP9yMG5pdmEu5NOK+2HgMhAUfHsUtFFaCM0VAnDFbp/qb/ZlsXfTGRsj797s6NljvWavaykmpLmUJlIFqpapVq22esrOPfIuW1hYsY0bN+zO9eteXC0WxKoFrE9zXOJqgOd6zU6fOmXlfMn2d/bs2neu2d7evlXqdXnmLa6tWanqcaYaf1otxaRIHPNFzMnvknkC9yEqy4jZB/NvMNSaRMt3AAAgAElEQVS6tre7o+YhAPT64pKduXTFVk6fV45EbEcMsbq2pjlB81jz6NC67F94EUsxwwEmlD4ODg7lv0uRm6K4lo+Q38ZcLObrMeY/WUrY3tm3bzz3owFw8wC4jXXPFEMCH+dzPM8ZOyzkkwJJE7Lqnpa/te/t7JoVGH2/ZbroMT93S5D8eWTlspJNUnbYaAavTW94cQDSYwTWrgjgcm6RmRjP81g+qrgC2XGP07Qn6dkIzZnBu5QmQOYLCzTNPQC4uTRsfz6XPDaqbPmnBI0ub/hKFE9+GABuBMjmczGJvp6cocfnxrGUJM6ZEBaErdXrEEGFjO/VyIyX9NQZmbEZmmslDk96okZfUKYJ64yYjACQdOYEFZQIiPH+qHQTG2hoTuYr6U2aBH3jXAdw4TxoxCUfYA0hB+Z4EcDlc6I1SgSQ1PwdPHmdCei+obFZ+2R+pL0FACaR89NETh7CvUdWlWZrFHeYpDTvLtTqtra6KqApgrSz9QyAS+QGt5dgjwHAVM4ZmxH8ItU0w/uS9Yd4HlwnuTZqZDEvUt6ppnKvkahmFyy9uBcAulLTOTjU/sc4k/sCyHKflScCVgcw1xujeCSor5GTOevwGKvaUhr/CKgnAVjWYs5N9wqCRKglxPqNx3RO9ODvWCeJ954xFmja71u30bT24ZFAOnIb9oR4b6QOxpDNGve5x+RjGJR5sxz1Dl7D3sP5RoUxPjvGYsR3qj9Rz+g7IM1XrGPFuRPnLGPNOUb/5AhQc1+RLo5zMt4zPpv31so1AXqcz3g6sm6fxkU/V+U/IzxEfL8rF4u2WK+rOQJwE+UKQGzY8OcvXpR9wPbBnt1a37BHrlyxo4Mjz21SE1tYrHkjE2okfG7w/qXJIA+5oFBQ7st9Iv8GdCU+Yp0kt9nb2bH93V3rdlCw4tzxns1bIV/U+85efsTqWPTUqgLDUe2gwZu4O1ckp6mKAd4JLPm47zBuqFqpgaPft9EANvxkpsQRtirlM9z7cgUrBpopF7UOcy+RjMY6iT2fmEfXCIA7cta+GhemqDMOrNVoiQVOTaZQKdvqmVN2+vw55cR3t+/a7fV1KQDR6Facpq2YzgrgRZGk1e2I+b29vm5He7uqpbVbXdvb3xdoTi5KPZfPHiGdTPwamOzeUAy4S240sTy5Wyon1cXueCBFReZOKZe3f/Yv/vDehfstfxJzhkTc+RDA/S7H8OHLf5Aj8P1Ghj/Ic3l4rP+ARgAAN3ZRH0tWEmNwEsC9DwY6z0jebOzeknkbEoN7EqTvD8C9F7wNYXoC570f9ty7+hXrv/rVmWRyMslzj1vvUnYwNzLcnKHrRaWkr5x3q2pj1RsD+4NEkhohhYQgD0P3Fx5kkyESKXil/f/svVmQpNl133dyX2vtquru6r2ne2YwAAk6GKZkStRCmVoohxdZlmXZijDDzwq9OBx+tWU/SG9+svXgcNghiaIkipIIgAQBkIS4iBQEYDAAZu2Z6b1rr6yq3FfH73/uycyu7p4FgyFtqSsiu2vJ5fvud797zzn/5TiAq154Y6z32JRHDt72sMkcWLfratxuB/XcyPojlLd92ajR85ZCRw9wmOJHzmxQKNq4WHLwlmoW+C34KD0SRxRZxlaiXwhKWwJLCjBZlARu3OjPdvb6gOAWth9N7GlDxQOrFPWV8j5wsg+Uz1+yg8plbShDOQI4VLrj1JNOo6Rk1uumzpikSAX7nsRhcXnB6isVWz2zZMtLi7ZAb6pq2aow7gAZEnA77YEbDYsTqEOAiPpWvYWGY8uOx7a6tGhXr16xSm0hWR16MuGFUVfg7h0c2Bd+5Uv2xa/+ug2wAhFokZjI077G88ywJxnB0+R2ysCeKPiBJYet20nzxO1rUkIjlqcs70JgxJimZDUpg8jnYWQCTGLRe+XqVVtf35BVJcGmWKmPKXC9OO7qpqcBuN7XOQofp5Mn+pDxt9OPKEI50SGtJqloTnGShINrI9YlhSVUslKvPrR33nrbHj24r+t348Z1+8yPfNauXLsqsJQiZq9F0NgS+3HlzJpe99Zbbyk5JQAkEYteO/wcCZH6eiS1KZYvgA4Ek3xJlbu8LGYnAbyAblTpo5Hel0CV5JjXz9sGKSmBhVmr2dLykq2urCoxkAp4TOIDQ9X71RAUk9zeu3ffHjx8aNdfuKEewBcuXFQxfMYIT2vfJ9lz0nQTkEYfvjY2yB1X9Y0mtrW9I9CWcyNBg8EJO5p7avP8eQGPce24TijdSGi86EOvwei/lSzLdX9QDHfiB72I+AqWdwCk01P6FADcxIVIup+5+00gojPHVRhJhBAloumAsFpiPJhH333tNXvnnXfscG9f9/Rf/i//ihS41VLZfvGf/KL9rf/pf1aBEwAXZAGWq5Z33Ztu3cmcR1lJwklvZ5iz3r+zKMtLEhjY4sw/9gZ3g8e2PKO+MPS3vX7tiq0se5LGsXfaTVkvVmo+vyJh538H10sae66lrhfq38R25ncU5dSXfWT24MF92wJ0hMhQKtn1a9dVdCEBvHDhgpj0ECqi/5Kz5HE3CDDN+y7Va/Rzpg9y3+3i+l7gYU3h/VCRudJ7IOD2d/7N9+z+o71PHcB9aSNn/8Ofqkz7gVXKVfUfRIl70mpZbXHZrrxww1bW1rWeu1ALYouLjYZDFKUdFSb5edRr2/H+jj16cEdjA1kI1QHJ6WjQtwcPH0gRu7C4bCWKe/QLnWRsYXnVzl24KKVYp/3IVpa4ho8sO9kyGx2pMAr4AktcrPRUnA3bei8wpzV+nNSlUs6k/rfq/+59cIUOYSE7jZkSdWF6K9C//RSAGwClmGMpLjkV5/m+44pJwEm3BkZFQa8k70mFSwLFhWGvb4POSEUVByJbsiKTnTQ2acWyLGb7w54120fW7hyJIbawXLPFJcY09u+inDPyqO9kmoErBAUkVyv7XkafKDR8gLdoEl2B63CU2yVzrO4GQGyVAFyCLDkHJOvYBHfOgMUYsAC2PR5Rv9xkNV4pL8rZJFOoWKnC/Yha3sF/BWhpjMJC2dsUzBS4XC8VLAfEaX3rtABvIf001W+822obrTotU1Tv2yGxH/bJKiQrGpLFsFuiJVFx9EFOFpvq/aq4NCmMLSsyoNsn7+lYuZ/1EGjrIC7fA+yiJFcvXNRgUuWzxmStWMpqLYPIQ/EKAFGWcALcspaBWAf46FGuxw7qpBHWyU54kUuH+uj6mhEFrfk4SvtHijFOjjv23rtbtrfVs+NG1u486Ns79zt20JzYhMKiolGVkKTAVWwqxqDvSzNtaJrn3sLTlXaAEwC4hYItFvO2kMnZUiZvL2SW7HPDNVvrLNnG6IJdXHzFVs9c1bzd2XvbHrXet63RjiyUWyhwtS1ir1e2IcX8fMb2J3u209+ydq4tQLJoBUODCwheqVFc9iMjbgfEJ3bX3qv2HRwX8Zn3KJZCGsUcIztm30DBUbBKlfvBbYeZZwC4AN6QANQ6BQXuYCiXm0y+4OAjaxQkJr9M0/gjxj8K+UxsuQGNAIUdCO6wf9lY9smt8dD6haze2/sZpzmZCF2cm5RKzDOIYBN64Lr6ltyCcjMq3FqJPmgFowdrWCgzp6oLuKqwFuScJCAA1y2UJ1kHcDu9noqyFOghH+TGGZ/2gLfMwdQPkDEcdLF1b9p4YFau1Kw/GMqiNh2uTZjHkCcXl2xl85JdeuFF2t/Z+2+8boePHmjNQ0HFwsRrCqWSLa6uWH3tjOUX61Ypla3bbNt7b79rD+8BKGZt/dxZ27h4weorTqiMuc78prDLQ+DGnKVvECL5/cxN5lhj2e/0nDA4nlir0xLxM1soWmVp1c5fuqZ+uNFrV/uybFwBro+t3TxxFQzzK1mwEgcS36JGax5jZe/AhYh3c+rbsFCOIvzpOoAAXBS49/7gFbjzAG5sYafJtDNA12O/Z5FuTwO/vN8TYOQPBcDlGHxfIV5wog+xQPofouvQ7OgEhw+PqdUuSFtUuH+5RXLYWJ8GcOPY/Zxw70jqPBF5ub7End5Dk5iOdRpioXKjMUpS3KwgXIy1RkbZIpS/U/a7qkYeUT+NrPxR0pnT8+mJOtPcm8T1ePI5Hw3AnT+ex0Bnxj61J5gRF7xtk0Y9tRaiZsA18TYkriqMXHMeCI1YXfHdnA2yQpVU+xHoNmdlHEAehOTobztPcApgMvKqIHRyD5Ofcn+ypkjtmZT2fHaAZgHghlsVRxIgZ4zF/D4wf01FbgaYSpbL5Ixx/hxHAJs8TyRnyNGVqgM5CaSM/T4UnLJlzszspl21fKp+knM74LCYD3JqvGfj8MB2d3amvWYDwI11lLoIdQ6OS9a8iUATjlvkPeT/THBI8+wnHIEI7pDgI8HUPeguBRDO5xXJfO8Pj2cYlwDceT1gOmsr+eb8+IblNb+LaxqK25gzvBfjyX25+/CRHe8fTnvthlo6Xk9cyP4Uva/5PecZ+44UrJPJFMDls/hdzIc4dvZdPj8swOcB3Plx9BzBQWe1wJqzjiYeYE4ANMbvY+y5RpWiK16JdyCKYQXMGBG/y2KYuUnckM9pHnEdBShnslKMSgmdK8i9gnzu3vYj2z1syG6438WZri9HmHLFwVl6ycvbheuKg0yprP6r9H/FPnh5Zdk2Ns4mW3JclSDIlZXnYSF8sO82wocHDRt0B4otIEPVlpbtzEVXcOP0tLy2rkdvMBLBq15bkIsNDl/R1ivWdMaBuUFyjhI3wH3cEEqlciJImGqCkGaV4qnly0h1z6vXrtrCItb3EAtc4cs8gfjHU1tp/2AOMalxSIJsgWtIsVqxS9eu2vKZVds7PLA79+4qFhi2upbrjyyLk1elbKV6VbXZUjZvHWIF+k43GqoZIKigXkDOL6IK5F7tVxHru8uZRB8iEeD0pKqHcZe1iOFYA3K00CjbF375Fz/KdvHYc07vA88VuB97CJ+/4Ic4As8B3B/iYD5/q48+Ag7gKuyfveg0bnoa5TwtYv0wBe5TmKv6iCdm/WkL5bknPCmudVju9HukYzn99OkhnjrWpx16/51v2ODtf52Sl0igfHgcsE0Oham3FJUWZy87uDnrK5cGKvWLClaSB1YB0ALiuZXOiF4Gg6xNAHCH8Xd/LhkF5EnUZGLaA+J2YaMPrdcbycIQezAKLicAqxR1RmO3s0DpCYCbRYFbsFG+YJNUaBOGq163Eytikww7PjNUDysx5sdY4lJMdNUsNWAUtn0AXJKQETZkExU9AHAHEwBcL6tGoQiVTyCzJJQwyJ2BB4ALiu02H55l05snZ5UqvdaqtrBUk93J2tqKWGj15aotLnlfKZLNUJV6QkuRM6lRYk5PgXOVpvSZKvJxXlkUaWXboBdVperHK2DGZw//cc77jYZ96cu/al/4ytesJ0tET8C84D5T2j4rkZ0vBijYTg+3ORkoEMLmE6Bo2lc0qbLoHaF5pSANSxQYq95vTxaQ6oOWlS3N+saGXbx4yc5f2LSVlTNKKLB+CiAWkIkHiQ0JVgRZocJVr7TUK8sBvRk7V0X1ZMEcbMsAcud/5noQ5KocGUQGCq2h1lUv3YxUmwSFKGxf+8537PuvfUdFpxsv3bSbn3nJXnjhBdnBAWrlNOYAHwUpSe/du6cAMpivnCcJA4rFUNcGw5jniDl4AsBwpCQs+gbxfKxpAYDzpQR4J2snkk2SIJIRbC5R4gHKwuAlsOfvG2trdv2F61IHr51bly00VrhiRY6xNu9au+UqyWq1bmtrZ2TZE8U0X0/SuvLRl+wnnzkFcEkWsXs6tuEIu1xTX7ZvfvNbAvoowpO8obYl+WKsAG9huJK8UdCB3Rpsfbec815qAUpMwVlULxSDVPV4nMwwvySnv5wKvj/6yX5QD1wF8VFYEyDmwG2wzPkU5o3WGilix9btde3tt9+x3/3d37U333xTAB1zBMAWBvl/89f/uv3Un/wpWQn9nb/9d+zv//2/l/pdLapRoWyk0xohiyDALt2DABlZt0ouFaXC5f207qGsUL8fmMVYVboSznuqm5wDUMVeu3pFAHClUhII2m62rLawMGWVR3LNuuFMcwAXZ7STVEa/Ibk5ALj13ELpBJvW4yPvm2RYK9N32veq5dVlOzw4UDEXZjYAvttodb1vVLLsYl0GoK3Xq16sYB8ZTnQfMp9IlHmNA8oFe7i1JwXu7ftbnzqAiwL3b/6xnB0e7MuaaXlxWZZNkyzqs4xtbF6wC1euW4ketjK+cFA0iFWZrFsJT7WM44G1jg/s0b3btrezrZ49FBQm46FY00dHDSvqPqpZPpu3QQ8lwVgs7M3Ll6XOHQ+btrREce2eZUb3zEYHVjBY3G4Pyr3lAK7bO0YfK1cS+n2nfV+94wEAAWujhQBF2YL315zebA66+1d8n/rsBs1B+0V6TsJ7Z0VYB928V6kXpAAm3a7fiSn9TlvXl3VNTH2sk096KiLQF3g4hFwQ/WuL2j/bvZ41W0dal/IFs/pCyRZXaupzy7zHzYAeq4C3qCIpVKgIh/VyvqD5V0A9pj5+WBHyANJyC3Tva+vFHwBcOVxo804WykmF6w4gySL5McvkBJAmZbKek2x/OQ7Op1halDKqUKpaLl92AD2pfVFq81mhwJUAQO0JQlnn5BdiE3rfwuhvnXSteURR6Nh7jndR2FNcL9kIFW5S27Jy6I5VTIMaItpRpP+TbTb7dhAKQbE4B7dPHtidu4/scL8lYJy5pwfF0TkQVwAuRS6h5zPSHMx/gHXWFdwYSoWKFeVw4r2cAW8hoSgedpPoBDjH+u5kRS/4OYBLsTPU/vNFGNZCuYTQJsOytrt7ZO/d2rGDHfp1Ze3du217f6djzQGqZI8h2Dtz3M1Tco6DCurNOoWU0/46BXD93kAUXS8UbCGfs2o2a8u5ot3MLdkrg1U701qwtcGmXVh8xdbP3rRuv2nb22/aw+Z7tjUMAHdoQ9bvfNHypaqNCkXrZOkVu2+7PRS4TcsXs1bOlxRLl4r0UXZQnGPDNadx1JKLDoQSJ82lvIJCMsQ3rhPqc+6HpJbPFzPegxibcfUxgSBJbjCxFj2VUXerXcjA3W1wBRKi7rHtNNWb26TZQ4iXvDA8U0ezd/QggY6G1lELlok/KjkHcKWmTqA8zkGJkEK+wDwroqhmrwC0xSGC7+mBxpgX8/ofpZ/A3lJOqvxqjV5qyVKZ3ssJwMVKWQDuaGCdbseVYYwk99sI3oI0+cojuP4iKDLOHdbylk0GZqVS1bqDkdYqjZuskwuWq1WtRJuNzQt27soLes7Og3t2crCnoiWgLfc0Y0E/ww36qK+tmlWKNhqMbPvBlr1/610B3jg1rJ09a6sba1au11VUj6I/ezZFZQrz2stR2SR3DWJY/kZcxn1BYftQqpe2rhtrIWsL5Ee07eRg2VLFrly/aa989rM6Z6wNA+xhvRv0XGELCE2+wCQQQDzo297unpwk6KM3JSGnPNaZszNlasR8AS4EwXN7Z///EwrcyMun+fmcqjbWmJkZ/eOA4zw5ez4q/bQA3KnDU1q73UI5LJHNeiOzozkFrrvceLHEr1PG193UsimIik8ee6pJCJRPLS5SvSKP5Tv5mEgB2K2ioIJcOFH8Wi5kLJ/BFtPnS5Cp59080kr7BBHko0f2M0B9ult8QB3pWQAux/ZBX7H/POsztBqnOCsA3Mg53B0l6yQY6h6pH+y8HXkQK+dBrKgLBOipn5MbBetsKB1Dvcv7sjaQj82DwnHscU+rRQ32ucnBInrg8jwIyQGEimSZgKMA+AVgQUJJ6jzeMxTDCpeSs1B8Pr8LQi77P+8jxRzuUwnoi3PnNQFsS2FKHAGpH/ASsg3tNpKS1XusQrpy5akfz9hJNzhiUeoCFIKwlHq6es7qbgWKblMthB68jAHP49ji/HgeVs8AcTyXfCaAZo4ToJz2NSK7sAZDBuK60P4nD1HHj129Qed62gIe8j7xFbFMqFIDmOXvcU2xo8XyP8Y45lC4XcQ1jfkToGzk58TaD27ftZN9d1AKhXGM3TTax44ZYk+q30QeHPOK5wWgz/Wk5hFzKeaXyNjDoWL72e+85hlgbswx2VAjHlhcnCqtqRFwnRnvsALnfdTPO82fQs779zKuOEiRj3s9a6CYsl6tWA3CAI552LqntZwaxdbWI+u0sM3O2cLSsq2fP2fv3r2jVhHE23LaoaY25HpCAMA9pjRtGcSYqmUBVtHNE+2ryysrU9U6eyjXi1oaZGyIqzjh0a4MJSu2xceNYyet8dzqgoDQM+tn7fylK7Z27rzIcqwXOD1VAWQT2YOxZ+5wfQUScy/h7DEeyVpaeTyimYqLEsJty9uPeN1CNRz1MK7KtpnfR6swxom8HqCbmhNjx32IWpglktqIWsj1e3IFAQCHCHfvwX3VtUadnmX7IzmWIGaoryz5eoe7S5d7uCulLURnrJv3dndsd3cnEdOxOh+rBqD7DXAce+jUGsDXbqdZtqlrQKagnZUIsnn76q994WlgwDOX9dk2MS+UeW6h/HH23ufP/eGOwHMA94c7ns/f7SOOwAzAjRckJv/c62eFlkAKZqXCac3wWZ/3NOXt6Zh7OvtPQ8lPvy3muHofcJbzjL7HTiYFgbPfncaXB+980/pvf0NPmCq9AqTQL1Oh5TEFLoWlxKpNSglXIXiBMD5DvW+lbiHIw33PG9DzS3fjQwJUEICrgrss+VxZQBIxQMWBjbLUfqj+AG0AqRzA7Q1H1iIQkyKWYIZgeGSjzNgGslHO2CipQyiYwvIvZjJiyWN1VkE1kBlYjs8UWOGAKMUgekEAaNLDtoeaFSXBeGJdAbhZFculh9DhejDllsHYM6f//VSUiAJy0TuVv6tvaiFrCwslW11btDMbZ+zMxpotr9KvY8EWFrDuQQFSSkxHLxg64OnzRFaCUtzFPIpx92q1d//jOLKIMASeVOplW9tYU4FSSWmSAIcCl/M9ODqyX/m1X7Nf/vJXrDOhAA9z+RRj9Gms7VOzU6XDeF2ylYb92W53rHFyJCVu1NgUiNO7giK2+uugonAbS/oQevLgPQp9nsGqLSqgPnv+nF2+fFU2bdW6A0AkXQ7kosKh+OdKXKk9Uv9bwHUHC2b33dQaB4Cq4DZeAfzOf//Y76Qecca/7KJlg40izAsVqDthCxKkoz7aevjI3vj+9+ztd94Uw6/T61ptoW43b75on/vcZ+369RekvkX5RKAbfWnCko6fXQnoBTLGgAffK/FQPxusPlGKHTt7ELB8PBaAi4IBcI6/8ToKbPMAMHaxqGqxocVy97uvfdfeeP11Fc1g8i4sLdrK+qosmeiJRnKILXQVm+akaiK5mdkMzRj+P0wAFxZrr9e0doeEAB38xBqNI/vWt74tG2hZ8irpctvpSG6crZzs1qTuS4XhYNh7WVxzI665tC4C6rW6PcnFmV9yT/31w/g+87fNBwG4nrw6G1iqk2QPFkms/z0jcC3uu4P9PfvVL3/ZvvjFLymh4prQu3ZlaUkEiP/qr/01+5HP/4iNhyP7X//W/2Jvvvm6FEnNdlvkAayU5K6qpQ2wZ+gOAqk3GSNH8dgVMVhh+thyg3K/ynIVskwhp/5jgCeM4crKol2/dtUuXtzUesfzAWCXV1e8YJGKPMFq9YIAe8fA1RRFtxCLe5xjQxlN8ZbEy4tB3DvOzFYim5TgKNR5f+ZrKNfZpyBz+BwpJRVmT31uxPTHwr1Stdu3b6f3o1/mgpI6juO41bWv/fa3/kB64L64lrG/8ZNZOzjcszp9ieoLVi6UrVxbkCp27dym1VfO2CRH/8I5YHTqjDEDOr39AYDuwDrNY9vd3lIvZJSnwx627rtKTkmAYVmjJACAY17UF5dsY3NTyl9AxVqtY6XSQytmH1hmtGeZEb2GKMajjHHGvAN+4dDh91Ky+HBITM6wXoQFohCIq+Z00uWlRwKfk8J22vTTI510OyWFaVgqp6JwuKmwRjp44/eTvqeIpQJcR4k6/W6nKlzIKc22NY/5HRZded+bKZoRF+AC0ukksGVgJfrdLlZsYaFstQWKaxRX6AtdcqtU2fPP7nwpygsU7dir2P9QHKNWStePeEh7SwC4bpes3Z+CqYqcDq46oW5WLHQlDLFHapcQ0GP0wOU90/tUyjWzbMUsV5KNcwZCVepLORlByJgBuG67l0B3eQuz3wGK+rGjTsZq+qTRsoO9IzvYT72kBjzPraFHE+9/y5kkKDbFq64A9H7zzpkJspoAXPZaeV76qwgpT5ote//2I+t1BlbIo6Jn/wcUBKylHUZS32I9yLxk/wf4wtK2XND6INtkVAEl3y+0d2P7ymdJce+xHDbGUiSnnoMeO88sS91NxPuwT90RUk/AqWoGZS+Wv4OJ3b+/Z++9s2snh3k72MvYe/dO7P5h19pcZhX1HKgDvJVtLp8cwM0ceBuRjAqxsiX24LucywjAraMCYP0tluzF/LK93FuyM+1FOzO4YOfqL9n62RetN+rajnrgJgA3euAKl6dva9kmpYp1M2M7HjVsb7BjrcyJ5YoZK2O7l0X5kbPaQtEqVe7jiZ00e3Zw2LL+gOvp4Iy7lzjZkXWoKCVrXo+8QOmJ+uhCfqAHMSAucwDnHsS1g8HEjulD3erIdWfIW6UeuBEg6/2duzP9CgVZqLKYxyr887/6xI6si6U8dnmZibWrORtkvW2KLLEp8rmDeepx6HmFer9TsORcIGaixs1lrYKyCsA+a1ZK8xISx+Ji3QqobgtmRVkpew/cfAkbU4iftEIYumKq17XMaOKqkzEkVDedF0idcgKAmRHK5GZPClzu3x75k9RWGcsQz5YKlq2WLF+vWe3Mmq2e27QR/S4h750cy/FlcWlZ9/HBwaHyjfWNs7Z2dkOvBQh954231FJgeWXVFleW1X+9trggMhzqK0AGYg1iFEAa4kS+byUgmr0YRRSF2wBwKdbu7WzZ0eGB4SihNgy0wmi2LINCLF+QjYI8zwcAACAASURBVPILN19SDLu1tSWLyXClIfbAnpF9i3WYPUuxDv33Ol27e/eueuBClPGFyvcdxf4CCVP8noicHm94HBXx1c4uAO4bfyg9cOcVuJGvzIOx878LVwvu/3mgKp4zHy/GTfH46+eIgqdyug/7MdbA2fvOLON9Yfe8Xp8HSWA4mQK4zk90he4HAbinQcoomKs1AwBu3h1/UmdWWShrX02WuthfCpzHfatUtCr7sQ0SgBs5dMRIfiZOlPE5otN4SlD/tN990Hg96/nz+eiTz/lgBW583rPe+2kAbtwLHopBXMaFyC2Pg+wSisnIPWK/i7kUz+PYRR5Nzh/hchOgJsfF37lvw0Z3BmxGLOYuDazP5LSxX0JGBsBhrWZdUd/Nft/3UACwZO87DxrOA7QB0gWQGwSNmE+R08c58BnMD14XIDLnHeSfACUBvlgPWXcAbDkm7fnJeUM9aVPcG2uOyATpYsUYxuuC3ML6GBbGxBoAT7Q94nOk7qywkzvIyZpKXhfKWY6D57DOAi6G+pScEUKag7f5qRrXCb/ERJ63x7gx3rKuTYpktyvG8YA8zMF5rh/nECAnLUQ4/8jd4n/eM5TD82B9KFt5L9SfD2/fsaP9A0X7TwNw1WZM9/dM0cv7MX7zPZGjTsL7Mw5xXjPVtoO3QTiaP96YU/E33pu/B4Dr8z87BYAhA4eyPFTimmcTlLcjKTa7HZxn+j4v6PtbLtkiCu9cRnsT4ywwPoH3asHVONJ6CVHq3MVLduvObdkYQ4Sk5oSDCSQvNRHRtfP1k3OWQnwRZWxR7kHk42ojlsvJYYn5pb6+XG9aSmAnXK0qXKJGBxkKQJc9f3/vQKS5EuSChUU7u3nRzl++bEtn1mRZj3MWeSjHHgSIEA8wVg7iltSeiLqUxBtp3vCZOLsxN1Epc62473p9B3ERExCbc26Q2Tje5WWv6UBaqJQriiEZQx7UkVk3AG4hjI1srJZxFEC3t7ckahh3+jbp9DUuBpC+tKgEo3/ctNbBkXWxwMapgTWQVjoAuYcH1jw+8n7LkDDIa4lTZP+MYxO/d/EGD4D2Li53g6E1Ol1rdrpyd/vi1740ty38YFCYK3A3f7AXf9gm/vzvz0fgQ0bg+cR7PkX+UEbgSQB3ThaWjuiZAO4cEKtvg+A9rZo8Pq0fA0qfCuLOnn8ayp17+7lxegb7cvrr6O8WJ+LvMp9rPEUcbIN3vmWDt//NNCnxc3MlQTjVKVlMlpHRQ1bvqzzHi4tKeFORKtS33jvS+9qiWMFWLyw51edsmLHMKC+Al41XY5/ek28HWChjldZlg6SYMVIBB/CWYBKwlu5Q6kCGDZqAvrGNbGi9ych6MOajYETRLmvO9Ff/LXoYAGICNGCR5jaPFBOHk4z1hkPrw6rkfWxig0zWuvSGEXCLOVpOBfKwH3KLQRJDB2+zAB0U8qTIJHF18BHGPsHb2tqiXby0bhevnLO18+u2sLxkpWrVbYESeBSFBV2SpBbwInRSKqc+aJ5kzn/F5HQAV8x9ANxa2dZR4JbKqXda6lGbLJQBrQ+Pj+1Xv/Jr9s9/9cvWHqEOcKbZfHIYxYOn3cQKzh87FC8y8XsVctoocBvem2tOzci3JOEk25y/+hWq7/AMvJWtogYgzRPsDysV9b+8sHnBLl+9ph65BHzes9OLpFPwFoWT7GXySlRdPTRLzOP7mOswGyOxC1bvDDhypjeKXgprKpgmpR8ALupn0RmwBUSdQcKTc9UHfVuxGr5357a99eabduvWu0pOL1y8YD/5x/64/fhP/IQtr5xxYGyu/yxJifd2PVGyFkkowSzJBUG5bJ84t8SMDYtkXhMFNfp9vPbaa/qZBI+H9yV1sD6SUtSK7737rr3x/dft0aOHdnzSlBV0v9+R7TNWuwDnFOk2L2zaCzduyrJ2YWFxCuAGe96THp8YnygASJML0LbbbVmnewKFI7EhuxpXVH8OaKfktuRFHK4XIJRAWDHFvY/gY0eViCmAKJo7BYp+M9hWKtwP+Jq9nz/pkwC48/edVCxDTzhjXkVSKtIABWhIKOGckDF777337Rd+4R/aV7/6NSVWrC0UmhdqdfvRz3/e/vP/4i/btevXBH5++Vd+xfqDrrW7bXvwaMvef++2vf/+bTvcO5QlpZN7HAiaCf3dglRWhLp/897jMPUOV/9wJZdJhat7dywngLUzK+qpd+78Wbe1NtRWtWlPYY43CidefAFQdzDD1XmupOJvHJfbcGJbPnCyzMiZvMFsZ28gyWJuyzYVO8ius9XZM1C8o34ErA1wAZUcfVCjmPvw0SMl4NxnkBawa2YeYeX51d/6pr35zu1PXYF7cy1jf/OPoyzqOSgOGSiL1X3R6surdv7yVVteP2eWKyYAVy6qU7CPDP1xUhiKAMata4d7e7a99cDazWMb9jt2sLvj12oN0g97Bq0NGFuzYrWm/Yp7iG2/UGja4sK+LS8cWinbsOy4LctXuRqq93yoa+LTk7Jm6lfogKUXuQB83TLVlbgB3nJHzdkDqzLm7+fKkuku9bgyN5EbtG0k0NbdHSCNeVFqFJbJFOHoVSUwF1eBllwJsCKFQV2rL6oAxvpOb6ROelBARCFDP9WlJaxDK1arAfwzp9h3vK+73B0YEz082UdBDYCLXZqsIBNYLVA7KeBVCEwMdamEJF721Qbw2RW5DuCG0sPXj2STrPYN4djhADeEsrC55NjKFawJ81ZEbY11smzKAIjp19WXSjkaFXqs5ugY181BOcBOV/D0OvSlbNnh3pHtbu/bwcGRddrYw6FAphcbgFwAuImc4pSzZKFMTcXjHNEMtO0n4mACU2W1BrluMLbdvUO792BX518EuAXADfVtAnG95yrr03hqmQ5RK8+6yPqYCsuyVJZtL20ZICCkNS4FxESAUj2nuCbOP9ZhrU+4WSc7QxWpk104MQJjrVYG2Zx12gN7/9Yju3enYa2jsu1uD+3BTsd2Wn1rEtMSU6Y4RcpLLHSlqPRr6XvZrDt0GPXoekixO7JKPmd1bPoyWT3OFMt2PVO3m526rfWWbXV4wdYrL9r6+ZesP+zY3sEt22rdVg/cw0xHPXD7jDWfm6Mnak2kxtboxBp2YMeTBg1grZQtOBBbzlp9oWC1OkB9xnb3j2x/79gmGW9z4YQob1OSYW6xlmOZnMtbBVcHFceYfhMrV7jnKPh7bAKJk2IiHXc7vZHtHB7bSbergtlEjidquu2If1K4z+c9XBO+ZuQsv04UECFrCsSFtDlGiTuyZiVnI+wB5SJEjsFem9pNj3zf5T5EOVySjfJY9smcZRXQnH57uhYj2SlXSgWr18q2sFSXsB6VMYQP5it29LTuQM2MAnc0cRAXYBKSVQFnFssY/2YheLB+YWmZmkSP+xMbdCBaoCIqWaeP6nUkEgw97XOVomXKeRtzPsSW1aplCiXL5IsirJarVbt06Ypi/kdb23JgIZY7d+6sAOZ3b71r33vte1avL9jZ8+ettrRk1cUFKdUZQ2JTQAZizQBXIPgxB1B/sW/y81JS3XB/8UWf2gf3blvz+NiLyFiODscChSkY13GPObuhOB8y4s42iphdvS89KFESoapkrUbFyz0ggB4Fbq9n2zs7Agemzg/sRRGQJhB3Gvs/JUnmc/4we+CW3vylaQ/c2OHmc7B5AFYnP+eUFPN9HkiZBwnj/eL8PX9zZ4zTOd8Hxb1PAx5nitG0T6T7RiAZFtmQfNqex3g9YabAlUpPTBQnCfKaIMPMx8VTAFctCNwxSq4eETNkAJpoSeAgE3ahysVpsVEs2EK1ZIWM72se18a6EcRTJ5VPc4a5gH7+GojQ9EF5wUdwrzr98o8L4J5+/unrrD7pqW1TuPlob0ugnXIH9vBsTvdv2KBG70/eTwrOuZw58lOOXeMrcjEKU493OKZQxs4Tj+PePw3IB+mJz2CP5LP5P6zQwxaY3JXv/TZ24JgY7LRCNIA1j1NcEThP3okxmwcueS45MapGvuYB3KgpBLka8JbzDicXFy24ExHTl7jNsyDfrTWv0+9VLwvVRCKNhCIUIGsKGKbm0IBPrK+MkXK5VB9AsUn9IQBkcieOH2CR8wpwm3VdykFqA6iEAaPSXjh18kgkFo6Tz+EzGfuIbajpBSAfYxFjB8BGbBzn6ARbV4byfeRRnH+As0Gu5meOf+feA9t7tDU9x3id8vXkPIWjHnGZ535+PHzxOTFH45oBKjIWcS/EuHG9lA+meMDj10RGph9vAuIDwOd/rgfPi/MdDJygF0SDUF7P2vN4XbPXQdHZEdGcuIR4nfYyC/QOHg+t1WpOz4Hz0R6Yy9n21rbi/0q1ZheuXLWHO9tWqFTUe34iV7pxhODT8wvyM+8BiLtAO5xs1tXhWJDn87a6siJVMj2R1SqnP1DNLQBc5i3ONTwXIHfr0Zbt7hzIPYU4IUtf3AsXBSpDrKovLdvS8oqUuIw35x91p7BA5/qQW6P4DcCd/IrlFIBaAG2/q9wdMHh5ZVH3PoDp3t6eYgTa07C/ncHKeXFRAC6qX3d2IBYiVupKBc59R85ZqpStQl21VFKuT5/eQbNjg5O2cjyslnMQNUYT6+w3rLm9a53DhvrudgByIZ7h2tDviUDONXYxTlLNU69M7Rh8P/B9iy4xtD9B197qD62Fsncwsv/zV//pqWX+41fDngO4H7jVPv/jpzwCH3/GfsoH9Pzt/90Ygd3d7af0wH288Ofx+eNo7RO/mkeoJOJ9XMn7RA74NOz11JNO67qefMmp3zzx45N/d7Brdm2fOC4C8re+Yb03vuEJlFP3HaIIDBBroVRkVaE+gRJiwinXQfXnbHQVG5P1sKtb0puw8Q+8z5QsfSnd8JoRylvvy6KkU+BnsvNNgKx65QYwm0BMenhQfHUlTcYG6lHL+6c+HRQ9sIAUgJtAGtk3kgxyDqANDnaw6QPeUrhByYH1BYEKm21LAO5Y9nEDgiACX9SUGQBcWPIO4KqGrKoOAK6zewFws/IldqUMR6FeZLWSnT23ZlevX7QrL1y0jc0NFUFgLqpgmkDAx+5IHbKzJD0/92Ks2xXOzd/H0PqUg8tOzp9WrVVkiVYu0j+V4473kzmjgrPj5ol9+atfsV/60q9aazhW8us9fpPCxGfANKF92srx+Ex00IZAFgAKABeVb5N+GGl+KHlI5x0F7LCiDhtmv1rYuaTJmdSu/Jbgs16r2/nNTbt8+bL6bKJqBXybArhS5UYh3a1zvYDu6sogKUThwHsvpd65SdE7/Vm9gqK/rheKZaWcEluVQKaXxe8LqTRkk+k9z2S/027Z1qNH9vabb9v3X/+eHR427JXPfc7+zH/4Z9VrBLUggSe9dqIXD6xC2SQl1ibBP/cCn00Cs7BQt9XlZb0mEhrvBdtVwoeNzt7Bvr366mtOKEg9hUj2eMDapCAmBj/2hJ2ObGd3trft0dYje+etd+zBvTse1O/uCsAoVyvqk/vizZfsz//sX7Cf+CN/VAmCgPKweExiu0+8+afFGGV2rweA27TxBGBzIPCOQizJD2xPQAjZXKuXsQNBs1skWbcmsMQLNAD2Duw7cO8g/ZOQ8w94Fh+whM/PmelanOyASBimxatIuNVHMKnUkpowScQ0FxmPb3/r2/bzP//z9q1vfUvgKPOPNZAk6md+5mfsP/pP/mP10wHEQk0KW/Xo6FD2Sahc7t+9a++8+ba9e+s9O9g/UDF5HiAORRpjTEKMLoj73O8FV7xV6TFD0QCVoOzESOQAR/LqBb22tmrr62uae5sXzkv1quRL6pcEDE3t272Yl1cfXAoFfJ5bUmmVlyUZqRPbmDPnnZKDMtnHMBJzEUqw4VcvbvrmoYBypQbALfepyAcJHGfPgWThRSgUxSSXA53b1u6hfeXr37Bbt+9/6gDulcWB/bc/cqyeqtyrrO0QnRrHTasvrthnfvTfs0tXb1gmD8jo4BdAjmbsHIMiaDZeyOY0h2IeH+xuW699YtnJ0MYDinU+19nLscQFzOR91tbWlbyXKlhUl2x3930rFvds7UzL6pWmFTMty1vP+3Zy7wOuhFuECGGo3FPcNAVoU3yRTGp9XU62vMJwfQ8QIWga2MxijPm9yAlo/rf0qil4y3zHZlMWarh7MAf6XVfddntuyY0FF0r042PZKmPvvbK2JltRbElZq2HCo/ByAkDGarWiLS3UrFYvOfAEeIu6ToXlZP2bnBmYb6xPPAr5suY0oNRj7KfHequ6FH5qj6lWDH5msjfn3lSLhjlb6DRO4VoRxXkvmrpSJqy/cOUoFGp2cDwSQMPhonpklRkNvI2Bf/5MeSqA3bf31I4grxiGWK/b6rn6drdhu1sHUuFCwMvlAEsBcCm+0QbC1VKC5eVeIdgxAbau2ExhTwL4kwJXjUBZsbCnG9qdO1t22DiZWSbLQpk1CKIej6zu7cIUwIXEBViG+tGtsLH85/8ifUgL3utbgLvcOqJHb3JBSeuCj6XPvIh31VOVmDVsE5OaT+tSsrtDiW3joh3t9e3Wm/dt52HTWs2CPbzf1jVojbKKP2kTImiAe2GSkfqSfqhY4nraMZc5TLus+J3GyOYyI6sUcraQLdpiJm9nKzVbyxXsXD9vV3sLttxesjOjC3a29rKtn79p7f6RHR3fsb3Bfdsa7tne8MROJj3rQUpjL0QhXq4q5m6PmnaYadjh+NAy+YkskIuZidWqeVtaoW1BRTN0Z+fQtncOBdoXSzUVXyEP0INM7jCs9cTHAKD0iVXcxn49UZ/gSpVeuLQ88EJdn1yiP7He0Gyv0bFGs23DZOeXwf5dAHoCZeYITVNiKQq8tI/yjZOfaMUyVB6AA09/NLDuZGQnlayNCnnNT6x8ZaVMH0lyhaG3MuADUQ0D4qK+pR0LYG4VdRQWyRBGKTCzRtDOYbEqYge3T6HsPYPVWxm7WHpjl5w0wBgJDJAltwMjKHHV/xYC7GBs474TUPkdx9Pvcq+S6+TVcgZHDqylKVLS721SzFsfRyDGuFa3cS5vnW7PFheW7cZLLyk/QImOm8nD+w+kLjl7bsPqi3W7c/euvfrtV7UGXrh0yWoUUcsVAc8qajLfaTOjfnVNAbmz4vnENjcv2OoZFDZe5Ode4P6hWLq99XBqI9lu9yxbKNiFi5ftnFxflvU83tMtC3tTxQ3F3IXFBb0WlZqKt0n9FjkLxyH7RX2mF/5h0OguSXuiiGgiDPkeFIrLAF6kwP329+3uH0IP3NKb/8xyJ/Qcnqk/AzyM/6fgXRCvU8wUwOLpPqDze+X8e/ke8YOxLGO8471PA7iusHVlMISoVpd4PfrkcnIhl09EPQgYCcDlmvG6AGbifE8DuJ5Dh0UM7+NkGZEI5gBcNi0AhcVqycp5cjT2TwdxY1rM10vcO+bJrwCGngRbH3/u/N89NvnwHOJTAXDnw6UUlzmZmevisx0iI0+bJwnPHJVmx+3EyvzUPlj3TWpXxd7p7+nXLAgdoZ4NYPU0GMx7EJMHsBY27MRqsabwN4CiuKYBIs+DuAG0BdgWV2N+3swIoCFY8HyD+QLZxAFCdzyK4w3LZuLCyKkBUJkzoegMoHJ2/dKawniJYODj5DEDwgavWwVYCdjG3wFxpQQWUOsgHI5afPa8chTrWOZygKUBisb14HVTMjJmczh7UQ9I9wXOCeTpHNv8mIjYBOm+1ZqCuBJWJOUqxz4lycsS2mMkJzN6X9zTIC+vYXy5fgFAxxyAXNs8bNjO/YcCjmVRnRTWHJcI69ThhrJxmdVbUk9ejovXMG/jKxzKYj6pV2oad4LXyKv5XRDrgiwSbavifuW9ZuPj147nMEf5inkeFteqK1JDwZGCa+r+vopNaNGDApe49PjoSEpadxvKWBkla7lkjx4+smFvIPenzctX1N7h8OREeQe5NHse9THqL3yFOjqUvCJAlCBBJACdfDhjqpUxvwHzqQng5iFbb4L+FIvVa1XVkgB/W6227eztG/tyEyeidkcZ5dr6Wds4e842zm9KlVtbWNScir0mCIwcVyj6cRtCZEBeFyQRxlSK+tHQWh3UueQgNVtbX7NataLr3Go37fjkyA5w6aiUbWN9Q8pd6jyoz2VTjktfssWG+KjYot1SXKf+0pAIOj3rNE7sZHdfhLH2oG8LuLVZ1g7uPLD7r79hJzvbumaQv6ijqH1bEijxvnIzijw07ZfTKFz7h+8/qiewlqJ8LhTl1vi3v/CPnraLPHVvedYvnwO4H2u4nj/5hzwCHx65/JA/8PnbPR8BRmB3ZzvVED9sCv4BALizLGfu4jzruJ6CAD9Wt3z8eHnD0+Atv3tazgB423n996e9DhzQSmpCFYhc5ULyJc58EkACcqqwNoYJnuyHo/0rzHR+lzY3XqM+pgPs0lJynPpZ8Tw30HXFKvui454JABbTyUFX2WiO3LIGoGYyoPfRWMUk+uBKlTtw2zE2Woj6FLFR1M7s+FDootlzlSTqMj5roAfPz+p1WKm1R2a9xOynQDSg8CHQ1pN/ANwpdg/4DNsSAFcFlZHl2fgpWmJjV8zZ8mLVNi+u27Ubl+3i9Yu2enZdvaNyYnrOdy5KU0L12ShC+9QNxqqPrc+XmDUflETyHJhoZ8+dle2I56lJ4SMw3sfluNW0X/va1+yXvvglO+kNZwpcBeezD3MFUFIyPkVmGPaYEkSgJCDol5VaVwDuSQJwNddkn+xjgGJYs1d9/RJQnVTHriiPcrwH0LLgSxObRIog+8qVK3b52lVb31iXcky2uVI/JVvlHEBNAnApFALWUiBNYN88mCs1cAJzHQj0JAwrIv2vfjsOEPrf0zVJ1tk6tlRUd7J/RuBvWPlyPvQAAxB9+GhLycDLn3lF1/bWrVtKEgFDUS7AqNR5JCZ0sBwjweJnxgwQDBCX4hkJYCQtBMp8f9Ju2/37D5QI8lqOwYP+snrbLi16v1ipcmFRc28MADp66om7s7Vt9+7etTt37tj9Bw/UX2z/YF+A2J/5c3/W/spf/at288ZNJQjRI1jJ5Kxe9oNvSAnAHQ771u4cq+fkMDEz3c7X1bYCYbH0THQDkVDSuhi3lbRMqdembJ9lMeTKDRj7T9MKn1bYfqwTeQaA6/eVAwGurk+JvXrvuZJ7qqoIUDHZks+/paxXk5U3/XO+/pu/ab/wD3/Bbt+5bbU0dzgvQPz/7C/9JfvpP/PTusasq/QPH0xGdnzUsDbs0+aJHaHAvnXL3nj9Tbt7955tb+8qeSSp0T1Bwqf57PM+N8m5Qng2wLYIoFWrOnu1P/JEUcXSVLDXvCvZ0vKiXbx8QX2gz2+eF3NYSXFKyKTk1XVR1Un3B+s2CXClhGuB2/CzbnAsssVFmZRALuYDew1JI+CcJ/QBTrpqUeza0UiOCfP3cRQYvDDjsyiYxdw7d+5v2W/969fs3sPdTx3AfeHMxP7GfwBruaZjZE1lP2yctAXgvvK5H7PL116Usmo08jX7GVP5FARKIalnzcaB9drH1jpq2MHejgB4ADcKrwCafBYg15kza1pbKC4Ui3U7bOyaZQ6sVG5YtXxk5dyRFTNNy01cmTq1q5+Ct0lh80GhmEtivDD09Prp9PaLfXH+foy1V9bj6V6SWjXiBPrdwthut6W0xjJLoG7qCR7Wadw72IRi50nhuXHQUB9l+i8xx9h3AG0X6iWBuKUyAD/ATDHZtfvewjl4YREVSFmPXBayjAOfAjU9qEpuJO7a4ZOO2MlBW53PaJgscn2vlGV52hsDwDgdD4Qy1+FSf2+2UKxFy2VX3/7W790Wq31tpWw3rm9apUQ/24GTuHTvpfYQCfBwVXOyI5X1aUa9TrsnXWsfdayxe2zbj/bt8PBEvXxRu1LYkKW2ANvHFbZupwzsn5SOSTXsS4rb23vwwhpET9WMnZwM7O237huNLgAA6UdKz9RCYWK0YM7lcAGgV2leICOArvZseqHTuwu7ZBW6yprbOHio963AW+8xOh97zFwA3Ibbl+eITbyQF495ZVYUlQElwYoG7bzt3G3bnVu71thtWbtptrvXt2bLrDOkh9ZYRTtIhMTbHinNHCSmcV9M+nl1mMaKovBQ/VfrVrKXNi7bj1+5btVO1+zevm00q7bYXrAzdtHOLnzGVs5ds+7w2BqNW7bVvmsPeju23z+2lvWtl5vIbtcKRcsVyzqe5rBpjeyRHYwbNsmjMM1aKWO2UGWPqdjCYl0Ey63tPdvda9CN18qVmgBACFgT+s8p/vfYwF1MvH8x8YhyhZxZsew9dSs1XBKwzDQ7Oena4THr3tDa/bFN6JvKvo83uYAD7nNX2wmsTUQyzTn6/SUbZ66r3HuShbIAXOUZI1ngHXNC1byN6Elr9HJ1oqdcg+gwoNqek0MhB6gPLmrWTFaPUmZsxezYSuxTxYLV1ZuOvpwZyxfzAqar1aL2UNBs5gUqXH72O5339jlP/3I5/ZBfYEfdA8BV0qKeKoMBDkWoiTlAFE8ZtYHBRai2vGS5Ysk6HHCpYsvnz9u5a9dtnM3Z/dt3zAZDu/bCdassLRggOKDn9qNtrY3LK8tWWarb/QePROziPa9duy67Ze4Vjo3/aV1BQZXxJ26lCM94YwVZq5Rt88IFxbDE4cSpvA/rMvsxcQekRFqrADqXqzV78eXP2Pr6WRExaaND/zwA3PFoYCfH2Dvu2srKki0veQ87YtmT5ok+m+sbhWRsG1HmejubGYA7s+j3bCgAXeUCyglmm5P3wP2+3b2/9dSQr/Vj/93HCgU/zpPLbwHgPnxsnYncy/P6FNum/tj+82xd4jm6n+aed3qfnAcUf1AAd7YM+WcnjMpltFok3aUB8OiY3reaykEO9vWNJSwItalnieKcUNuJJJAes3MgFnWyzSQcO0Sm5TrmtT9zRLSWIZ6EDMHdBUmvVi5Ypej1BxGTNZTOhJl+z3EngvFHBV9PX9/5feCjvsfHBXA/bE5BAAoHociiRRpJgy9EqAAAIABJREFUc0M28qOJlHQBzLIOcOwB1sY8CnCGzzwNhKpnfNrfA8TlOaHOi/MPxW7M5eiRyt+Vy04mijGjPRD3d+S6fH44Rs3vvwHihno4lJ4xv8NJKz6T//mc2K/Jj/lMYgGfZw5i8pwAXUOVyucDUvLFmsPzAzCejwHUBzcpPOP/AK0EUA5HspblNXw+axkgKONF7k+rFK9/eY4SSmN+5hio57hzkNcnYjzi+fws0gwAlnqM9txZCtA5tath3SZimDrTzJElOB5X9zoQx2N+3Hh/jpX7T4rjuT6yMc6qW2Szeh7jGz/H/GF8FWd2+9bY2xdhnHEP4nqMP0QhlI0iVycCUIDfYe08AwsLrjRNhKGZAnhGoIg5GGMUnxdgaKhyGXfmYcwfns++z/NiDgSAKyWr+q+jCO1LyQnJGJIXFQmpOQd9W1yoi9x5cnKsAIh6JNcFQJHYFAvj44MjjdfGhYvKzx9sbwtE5SqTixGvULPhi/NmbjC3mL+x/7F+Rk/cAPnDcY09DgcuKX0rZath4ZzLKG8nfynk8gZ5ud3vKz/BRefRo207Pm5arzsQgQui1cXrN2zz0mU5swXwHu51jDtEV5HJ0j1SrTi5L9Y4ft8bDQVctzttuR8xQc9urKmOh+hhMOqrVsb7M0+pN0FukKoXQmGzqRxpZWVZziHMRQQOiEb4LJzpBscte3Trtm3fe2DFXN5WztIeqG7FfMFe/1ffsG9//Tetubet66NYMR6qZ3vJIIh1EW7P19WVb09rT96iwfMcrL/N/vdv/NYzlukPwyQef9nm5nML5Q/b757//dMZgY83Uz+dY3j+rv8OjsDODgrc9PVMBuSTVfbpbwI0nX/Kx1DgPgWGPQXBfXTm67RW8xTwbKpOOfWBTzvl1nd/31qv/Z6rISnCJ2uSaSAYiY2XQWQzLEA2AFyKxAnAFfjK3yXWSECE2PBjZ4snqy+K7dO+oSNXSDi445YyzkRzNphA0ZRUoT7E9rLb9l50wz4AritHKazAeFNxNjHpBcRi50ffWgJE9a8d2QBWpYpiDhI7gIs9MmVNaYYE6Eo/BAszT0+DrJS4rumaqXoEOiarUJBnVLeZAerbseVHfcuN+1Yt52xjrW6Xr5236zev2oXLF23xzIrlyvSZc5uep4Gv0VP19N+jUHv60n8ggIt1c6Vi51Dglste0JJlVVK+TAHcln3l13/dfumLX7RGuycFaFgdK35JqjiJmJ9REOB4wy5I9tETCktuydTu9dTbqok1iZIiB84c6EuKK1kMeaId18fB3Chmy2hRQRvKPg+mXZHNvKPgDgh09do129zcFNswbHymitwE4KoPXlJIiaE/94hEJJKu+FtYAwW7VMrcxOwP1aDA2vRecb34m6uhXBWogjLFYoHXFOC8sAjo3Gy17M0335JlUqhkAWRRTCrBpFCWgnYsjoKdDJsToIXxIZHg3HkdwHaMAYxAgv3oVxaJMSAt9xzFbtkyo+ZdXVUSVKvWlGwwB0LRi2UdvdLoR3bv/j27d++eXbtxw/7En/yTduniJWe+q39UqBqeTiL5WFtRUqCjvj0+PpQClyIvdmiwP6WgBQRApZKQK0820xxJNp2y68aSUPMA61+Y+zMF/LOKXZ8IwNWNPDvb+FaJjAoeASSmIlXqTYkcTmSLVPCMxHx+rvocc0AVVVPz6Mi+8MtfsH/8j/+JHR41rFJ1ayOsh1757GftZ//iz9pLn3lZYDekGAGv2YwdHzfscHfXdh7et/3dHTs6PJT94MlJ03Z29u3Ro0e2vbOtHrm65yjgULBhrqto7OenMTfUWBXZ8FI4w4JSZ+J5jYARgN12s2WLS3Url+mbWLHPffazsm1cWV4ymMC+RnivT9Q32n9Yr6W8RdnklpusOmJRo5gC0BJDnGPCLswJITEPoqAWY0jyTZGCxFFFgtRjdcamn63R3rvPlUac5/Zew37r91+z2/e3PnUA98euLtr/9nOvpPWip748W1sP7fDwyCq1Rbv58ufsyrWbli9VHWiQ6u/ZIbcX8lytiuK23WxY+7hht2+9Y3u7W3b50kVbXFpVT9oABqMI4DawWWs2e2p9urTMvdewfO7ASvlDK2cbls+0LJNhXQsFqhdjXVkbVdInI6NpkTPsED8EwHUgbfY+bluXQEKpw1DdMgeHKliwH2G3JWsxmNYj/x33AfMIBQl7H0UM7xc2sqOTphjgYsz3+pqTrMMQFLBFLVcgyOCEQO9zJwv5ugJg50EOheZCPnreUjRj7XfLaN06oaBVoOVwZlgle3/b1Ac+9buVGlnuHMlSbWrrOwMUo4jqc96jFyId2f6NKe7TU23RGo2J/b1/8C1rHvftp/7YS/Yjn71kpSLAcE+9OlUwS3u72/qiwE29i3Utc+pN2jrpWOuoba1Gxw53jmW/1jzp6e/FakUxJnu/1iydt18rteKQ4tZVuSLx6QMD5PUY1Hv/DmySwWXF7GC/Y++9+whxqBVyGSuJqAWZhyI9RVV3XoFwBciGMlfgLC4AWL6VsBZ0Fa7s7wTgJkIWysgo6uvyJDuTWI/Tgqe1OX0fqo5Qi8V6GHGDzn80tsPdnt1/99h27x1Z63hgx42BNU8m1hvkrTvMCkCMR5+AW+celuIfsGtOb4Wh5bNDq+TztmQV+wv//p+wP/Hyj1r/4SPb/+47tnSYt6Xeoq3nL9la/abVVy9Yb9S0vb137N7Je/awt2ONUcvamaH182Yj1lnsGosVXb8WClxDgduwSW5kZcYzm7FqJWNLKzgE1NUv9uGjXWscNm005r4AJMfqUJKVBOAmd5zk/sPf/N4BQEeFO7FSNWuVelHktGyuZM0W1rhHtnfYtz6q5GLFcti855lPtIGAMAhg44W4cJvR/SJbS49fKa0FgMuVjT64FP+wUj4qTCxTLdgIwN2wWeb5gLfuHqScI/WiFYALWIYCd5KxkmWtmBlZKTOxMm0dSkWrQxgo4uAzFoALmOukD+yl3Qub/xUrkm2wn0sBzgH7mjBhUPsTgbf+MBsNULnhRMI95eBtNlsQkXVSK9vq2bPW64/s4PjEirUFu/jCDbv2mZfVm+2t771uR3u7tojqrFiwUq2scQAs5TrgrjLMTOzu/QcCUrlPcLtZWPRiLfO5LKtCB34id+Q+IDYFwF2oVRVH8nxAA0A8WhzwPfstaheuDeojLCOxwC1VIH6NtP5SKObWozcdpJvDg307OWqoWItah9gZm0Xi4Hl1GmufbKhVgHZwUDGclIJpDQtnFk3KlM/N9cPlTttWD9zX/1AA3GcpcGeljNn+7oDJzFkpBWOJkOhOCSnhnC4g7qyVXLDmiI5TdXICuT5KnD6fg/pHpff2A5EL/0mzaT3svcOCnGuRnuc5bRCC/OUBBESe97gK1+2eox2BLNSTmw5gPa0xiPHJC1kTKPwLkGSNoU9yIWM19mqt8+HakYDcNKwiKweiqz0rxbceYKThfFp1Zy7Wn0vWPy0Adx6E91Di8WMSUV6uLOly839Swvsea4qTIVgF6VexkVzKUBv2p3bUAag/BvynXqmCK5K7Ex/BmhCqxBiRAOE93nLLcz8cd5ISkW4wUN4aAG4AiZHrCriL+Qxph3oB+3C0LpjbkzmfAPLiGFQDmbEM9F7VWk15swgmqj+klhQJQJX7VbOpc5Lyklwk1SC0jhFDDoZOmBCR1F1O4lowXpHvR31BpO5sTmtl/B2XF+Kz1dUzUmrGHR5k0nit1zMgxMysjaNewWeG5bSuJ8Tv1B+c6866CKjL2Hv9hMpXcsdJg+RuIgO1LXNQc6j6gq+nHhvp3mIMUtsq9geOk3Wa8RVBDoA5k7EV9TgtJYelEIsAHOOgN5D4Ydjpyt3r4OBgOh6hhpVzj4Bon9seS+Hs4hbN6nvKxjwxdxRbWvR8Q2EkSlOIvx4Dh8KY14X6NpS+obqOGg9zDfJRrEW8Z7weEmusTd1uT/sR61G3Rz5FP9WeTUbDFJvmrQNRqXliy0tuE4wbHeROjovYCAIFxEK+DncPRUBZ2VhX7Wxrd0dgKD1ruR85kwCduVcjX43jlEUyyuVMRkAv9xOWxRVqj4DM/Z4snuvVWqrXTES8K0FgFHHGLdazeWIU8vixHTdO7PjoxBqHR9ZtowI2W1zfsItXr9nlK1fs7MY51eA4hmDCsI9zzXQtkqUzpAPd97hhjYZSqzIfifHU77nbEQmIHIxWXbV6VQQ35jTqW8YFlzqIXNQo1O5oOBD5e21jXTEKY4NQgdgAYufJg2375r/8HRt2B/ZjP/Zjqn98+xv/xt753vdt9+49GzSPbTKgDYPfs3LRSfWkWE3x/VHulO4RLz0kL5yEB+TUCiets0n5TNb1f7z6+x9lG33Gc2b7/HMA9xMM4/OXfqIReA7gfqLhe/7iH3QEdrZDgfsUbdUca/Wx95+6EHufv6RtndUKPyKA+8Hhva/0M3D5Q85wekwpUXv6AT/xJk8DcA++8bt28K9/RwMSwZx61qUCfJJTJXWYF9ZcdREK3GS9k9rRuTVyUuQqsKO4MJFNDIGe+sPSM4oCG8Ejva9KKCFyVigChHnyJhUu1jI9DxrdOrYnBtag570gseqbTPJTazOTGhirXuzQYNJPrDMcWwe7Edmija2HUpeefwRwAgLoz0TX3IwN+BmrJpQk1JewSqZISZCI2kkAr1/6aVCe1MqqX2KVy/nRU2I8tkpmaNVSxi5srtqNFy/alRsX7ezmOastLlu24Ez1KDJ/fAD3yQTtwwBcEpMAcKfWewnYCoYYyfVXf/M37J9+4Yu2d9xSQUUgbzrvAHDnrfue+rnqiQm7122IpIweDKw3GFqr17OOgk8IA1hMOoDpgLUXSaWiVl/k1AtPSZAnhlJrKFHzgnwkGd4vEKDX1UKAl6hxr169KgVrsA5d/eoKXIJTirkUibyg48WAYNLG//Ng2TQ4DmXvKeA3QNyw7yWo9sQMNS/3hyeGDvJ6n5hgChPUkmhga0cS02g0FIBincTn0o8SxQH/x/moSEVRrNOR6uHo8EBKWQBarg3jcOHChdTLsiQlxnySDIDL6wTkNk/sYJ/kaV+fS2J58cIFu379up0/d95tber0l3Uwl7EnQZAauHmi+bK0tOK9cFJQ+8MGcAmeu92m1LdYv2L1ScHel2cvys1aUiV1RfT1Tsoxjbcslt0yOXaEp/BhTq2unzB8SRvB/H7gLE+ft1OWcOo7LjVRKh5MiwnJgm3eHiwAXO5L0qb93T37hZ//h/bP/8W/EDgMSEEh9vOf/1H703/6p+3lV16WIj+SFCX7/a41DvftvbffsjvvvWutoyMt8lJGJbtxksSdnV3b2d21/f1D2z84cJuiAYUYFMCuEAsiEOAt/f1gmatXX5T0EoBLEXdve9cuXtx0pf5ooOQS26eXX3rRrl65Yhvr605YmNBT1ckFEF/EOO62bdiD/e72/FJhs38lVZd6XmczKhiSJLq6xosLJIjMbxJTjjkYzKw9AF1epIqeoj4NpNBNhA3GjAR09/DYfuN3vmXv3XnwqQO4P/HShv0///2fEmmKY9nffWSvfvsbuiaLy6t286VX7OoLL1m1vmhD9TtzFeGzv2Jlh2TVs06L3j/Hdve9d+2ocWhXLl+yam1B4FHc65x3FEwoZj14+MjObZ63a9cB/FA+71k+s2vl/IEVc0eWyXTk4x8OBTPLfHf18MDncQDW53NyeNDt+XibitPnM69w0d+Smt2PmVgBwld/Ct4C1Lul4tB6g76ADjk0AGAA5iWrtSgaHh2d2MHhkQoB41HfinkKDSUBt5AU6NEJDydXgIBD0TjUXt7HF+CWvY6CAYCp7N0zwD2AoCiHAI/cAln7HPtDskyeAojYPEJsEkvO2zS4MjS5VUSx8SmL2Ex94CAwBCnGhfGvlGtWLi9Y43Bi/+gXv2/99th+5qd/3FZXAOTbli8OrVyJvZxLAbgJ6SoVaNJdze8F4Da71jxs2tHese1uNexw/8Q6XRSzBRWm3ELX2e1SHYf+KQG4Tg4M9ntSxiUz9Glvggz36Mi6/bE9fNCwne2Gxr5YzFhZazsEKZwl/CHSINc3m1MhTX36CgUVzLCgm6pvAaQKFP5dgeuYTqI5pGszD0rEuM6vzVH4DcKD1qLUX02FzGze+r2x7T5s2ftv7Nn+1onG/OiwZ91uzoajgg3GGevRxxsF7mjiJESIkGl/S+7gs9sgqkVxJymQGlohO7J6tmAbhSX7r3/mP7WfvPFZO3r3fXv47dettDuwhV7VNooX7ezKi1ZeWLfuoGX7B7ftQfOubfV27XDUtHZmYP1cxoaoRFG5Fhzg62Y6tj/at8aoAWpplUJBYEitmrPFZdw8agINtx7Rw4w1mvHEupr4Cy0xmKRTolyB6zpIuTkoJgPwzQjAzZcmyhEACunv2uuN7aDRsYOjoXUgTJaqli9XFKsr3lRLhe4UtJEFeOpHKGJoWiS4z9gXFGtqRpmTPCkk28ROCmOa2do4N7FhZmxDiI4Cbl2BS64D0cD7+LqNMi/hUQTEzYytnM9YBXAbS+UCPa+JORyopWc2AC7tTVBmM9ccwOUeGMvKHFAapZzlEoALCIXqWArciU0GqGjGsjseAOgyipmcnBM4n5WrV6x+ZtVOmm072D+ycSZvGxc27eK16/Zwe8fee+st6x4fa+0r1ipWWXQAlXv1/Pnztrp2xo7bTbv17nuKEbFNBLyVWj3dQyKIQXZRPD3rT0gRHvtI5XoJKACckFKWfpoo5osl7dnEtGfW1nUv8px7Dx7Y1vaOrtTqmTVbXTmjsUNNe7i/J8INbjFMdYi9ACChlptXvEktqPYPvqc4gOVAgEgo0xYNMwvfAOli59zeObBvvvqG3Xuw/dSt9NNU4M4DuKc//DRoF4mUk4rTrpoK594K6clYIArQGpZnEts/pCaR/hy54FTxrjf3Ocm612qRw/d1v3GfhUV1XIMgFAcIq30mkQL8yMOWd6j7Q6TvaCsiBxo1B3fiqPZct0/2lk5O7uYzifvIx4hNccfCqYF+4blMes/5sdL7fUgFJ9pFnRqHjzZqH+VZHhd80NdHAnCD5pbKWW4rnohZEHuxQB+Np2BnkCHUnmrAnmsi30dOG7FwkMSCQCCHqnTdgtAxr96NuSYwPeXP8Z6xhgDUkLtK3ZmeQ4zOfd5KtuhhmxvjwvMEvrmUe2r3O78eaL4klSgAl3JB2c1CZHMSyswm2HOzyA+IdwFBvVd3tNrJCVQK1XAoH4PgKeJe2v9jLEKhG4CtzjlL3t9VbYLXkhtxPKtLSw64BRF6DnR2wmpB81k1sbkHxxTKZz5XbgcoRms1V96qT7gTg9U73HDvgjQD8aYlxy32NanPtXS6+1gQc8Iq2cfe+43yXv5Znjfyc/RjDVWo4lfGX7Uzv6sl8qCWAyNPis2OnL2of3AOxOS8TjF7zBmuXXIVI37mfHHP4Hv2JtycRNBOayFWu+qFLYFHAtuTAtnjMrf0jzHk53n7dQDhmMOe/3gP71qtrmsDCN3t9Ke9cgFaj49xCOsrbofgVsyYdSDZN5u2sLxkK2vrIk7jSEf7MhSsOF547+SsHDWGw7FV6zXbTf3lGXdXobp4AXA0jpufIy/le+pj5PAIBRgTcn560NNizEmHgPZj2RCzfxMX+zV2wJ6vpfqiLdQXrYhrEI4bUksPpcLd39uzw0ZDddNyrWbnz1+wK1ev27nzF6xG3piI8Vm5o0CidLI1a0mQPCrFkrW7HZFYOZfoP01NivuNecscP7O2YufPnxWxjHnM/QrYS21sd8fjgU67KYU557d5adPOnzsnhy9A6sbWtn3/N3/b3n/tdbt0/bq9+OLL9i+/9Gt269XvWrd5ZL1Bx4YK6twiGbBa4LcI9k5I1/4UUMDcfilSTvrZBQMpfw2CtAIKs78rAPcx6PejLP5zz/H75TmA+zGH7fnTf2gj8AkroD+043j+Rv+OjcD29pb3wP2AGfi0/AXrtulX2LnOrcGn3/P0ezwVFHjsl3FM80zaZ18cf+ms99bs2D44yXjaud399a/bvd/4Te8RRjDIJo6lbwT4qeAusFPNzlIqI0sJCgUw0VIvNUVibp/smx9scXppuoWy1H2pF2yxlLVyMWsL9aItLmCrUlLxjcIk1hidVs9azY61Wl1rd/rW6Q2sy6PT8z6LHqnITkUtdFHcYYw0Muv0htbpD607GFt7iBXy2DoUnOgRRZET9qEazWMyl5WCF2vkIUEYQRzMSae8q/hKNWUEQy7AxFRcjE5jrh6lvkL/q6HlR11c12x1qWwXNtfsxZeu2rUbl2xl/YwVAEQFWKageM567zQQelqBO8/inCW6c1PzA9AnggoAP4BM9Y9JhIHoW6yCacbspNW0X//61+2ffOELtoOqq+pWplOgObGPXUk3m6/zxz4LYFK9AHWXmJxYXY+sixKXXqV5DyrF4k8MWtiKACj0rRDeI4qnn6N/httIonCWvSpFefXXTECulHfcpG6DRyGeItQLN27YpYsXFRySDMkKZwraeiLmalzvg4rN5Txo+7jKdpa4RbEq/p+yahMY7GPklj3+nKToSRZTOqcEdnM8M2DRGaUBylII43tZHo/HYpdyLjxghka/W8ak3Wqqb+3e3p6AWRISgHvAbMYbBTRzISytODapo9ttazQObW9ny+7du2vf/c5r9tprr+nevXHjhsC0S1cu24WLF/V+9DOD0YmFzRTYTwWxWGTF+v6hK3Bdidnr0y9lMLWI1ZzGjlRWUG5D6r/z3md+XRP4ECrAxxQCT1fCz6/En0SBO397hkuC7jupyR/vw+RWPZBMHNgNMCDmUdx7sQ7oZwBM1ufR2O68f9t+/h/8A/ut3/5tO7N2RozUi5cu2U/91B+3z3/+8ypY8N68nmSIa0//W1Qtt958w/Z3tyxD373EXmaOqqBOoqsEb2S7O/vqi3f3/n2pKlpt1mhsK11Zz3NR0FKUhumrfpsqtvm9wL3NfGZeQxIgkYRVfHTUEGaysbFm1XJFKvDz5zfs4uY5WzuzqoIvJB0xlgs5q5YK6qsr67EuIEhH6wLFb1i6FIcpFraTtSL3WABzHKP6+NGTB8Y0BKHBYHquJPDqiUufnbm+cmFlRtHg0c6+LJRv3/v0Fbh/5OVz9vf/xz+XhB8ZO9i5b9/+5u/ZwWHD6guLdu7CZbt45botr65ppQwG9Pwcnp87qE6yGQBD+sE6gIuV8vbDBwLH19fW1bcUdRdrEPOEdYP7nq+j4yPb2d+1c+c37fKlK1YqoX5uWHa8Y6XCgVVKx5bPUxzqWSbrfeAFSqAmnAjCcftwFWJn8cuMzJagltMAbvTqm0+Gw4Kc+0nASrKyRTnQ60lxq/0FKzjUealXIusu/SGL7Av0PU292yjAANiiPj86PFI8AsRTLuetVi3qUa24eo45Rh9cHhSFZ3adFMkAbctimNO7GctigaACQCmGpqI0gVK4TGjtCm1qAhDHAzH5ZwBuAr3plZl6Pp2OEeYBRp8DDuBSVGKfZZ+r15askK/Y8cnYvvzVN2x99ay9cvOaddtHNhl3rb6Qt1odYNMJfKG+jbYaXrT1nuKhwD05aNrBTsP2thrWavFZrHOMEQSKnK95uuKuiNPO/lh7jmcDuHp2huL/yE6aA7v9Pgz8vvdhzU+sWqTvIWsVdrwAuOB68wCuKzwF1kMWqVQEDEI60vqma+lkK4+zfW4GoYPzDLs8xncesAp3BC+OpT0o7f2yiFSv45y1W2N7dPfI3v3etrUO+9ZtD615jLVewUZjAFwIhyPrKWZ1ALeDRa76Dbu98JT3wGHOAbjpKhsQZDkztnqmaBfL6/ZzP/tX7I9ef8UO371td7/1XRs8PLRKN2cr+TU7f+amVRfOqtdYo/HQ9jpbtjs8tMawaW0bSIE7BBxFzZYtyuK6l+vYXn/XjidYAI4FUNYrBVtcLNjCcsVK1bJ12n3b3tq3Xpc56i0L3P3C7TznwdtEwXJwV/bV2HnmrVQFjGT/cXUQpMten/5mI2u2zboIVYtlyxbL+IFrLERQGLhVodT27EtDdwKAROrLSXKHgVzIfeVOxCJqylI5M7FWfmyTSt4m+YwNs1gtO2ArrsXQ1TyKP5O7kBTeE6yUA8A1K+eyUoWXsxkrZTNWhDzAfMyjTioIwEVdgmofQCq1aE3qw4x6zPpSIfN0bxUwGLn6tjfxHGtg6n/LOs2hUHYsVKtWrNVs9fo1y9fr1u32rXncsnYHRX3Rls6sWbvTtV7rxJpHDQE5+XLJCqh/chk7s7FuV69ft6WVJTtuNu2td95RTHnh4iXtmRwocSeEvrKIWhBXHBBhPWBvpLjKuEdvce5zCtDsI6i4ue8AFCBRCCxecZUuLgevfuc7cvvgPc+sb9jm5kX15et1O9ZptxIZGDvtpu/5kIRTPhXxOq8NFaFSLkdvVZBlrmgNTvHpE3tOCtiYJzu7h/bN77z5hwrgKp49lcR/IICb4pUAVQI8+qCyT6zlP2hpKI7R80vG2XM25eiTnADcVrOnOTqUm8TTaxY61ml7E1fqxSPIMiLtpbgh9iS32XfCIWQpSFN8gqtI/fMCNAv1eB6Vv3ankeV1/7kbWTg/aL34txDA1TUWcyYRFwBmM1lfHxIwGH3cIUKG6lAeGKcUxfEz4wxpk77U3HuhpOXvQfqbB23DwjbAsgDRWFe4XsSZoQYOZ4sgJ6AEjV60nIor/pxk6SRuB3N5He8byte4HwDzOC+ARWJaKUPTXAllcDj2OMjp6ls+P9xneE/WF/52GvDz+TVT4sax8TwA2lgrtSIly3e+DwvgsIJfW12VtW3cv0FWDKDbSaqutIwH562+3ygvU/sciLbkfcxr/oe8xr3BWtwfAAo6+Yl8H4COmAdSkmIa8i1qfrq3XH3KcUaNhJ/VUzeRWwN0ZQzCUjfyp5gr5JYODnt9yGs4TvTlMyGNkYNkAAAgAElEQVSgQ2Kfb/P0BBmAGEv7veeDnBtx3cqZM7quEHUhDyl/TQpc5gYAbgCgAbhHzBbnFarciOmouczXecidOMZyuZrm9sQ6bUgHK15PabZEbiYWoV6xWC0LwG0eHFi/3bZFajcrKzPqKgpmkZywZsbVqCAnJeJlzgtAm7EIEnGou5l/fF4QJmIu6XyUwzshkbiWeY4Sl/0PIJtaWL1GP2J3RQrRAefFvYXV8bmNc1bKlSUc4H6MNZSxYN7v7u3Z/uGhNTttxabLK2t29vwF29g4b8srq1ZifLD6rtdVtxKoLCLcSEQt3YcF7qP+lOQV93Pk6ZwfSxUtE86e3UgkArcdd0vxnsBh3tfBYLPaYt3W1s7Y2Y11q5VK9t73X7df+b/+byv1h7Z24aIV8yX7V1/+Devs7Nuw17Ge9RTzqa49p8CfEpyCdJrapMUe+Xi98+lt5WKf/ruv/t6prfUHgcMyzwHcHzRAef66TzwCP8iM/cQf+vwNno8AAO5U6fpRQdzUg0ujF8Dp9PtUH30KKDytp0zVsnPj/0TS8nEBXE96HnubD5OOJSzs9Cx49Re/ZN/7Z1+2crGgB30C2Ezpy0pCr2AdYJO+f7CRUtDl1rWAnVixJFvYUFBGwDfEApnNMGyWx2K4losZq9ZzVl8o2bnzS7a2WlfhZzLoWuukac2jljUOW3bYaNvhSc9avaGKWBQB+z23zSyLKcbnT/w4Uy/V4WBiJ52+NXn0R9ak8DWeWJsHICIzIF9QQ3kHbZN9IcAt55kebpTn6g+CASWgqcgYY6gigOoqwbofWjk7sKWy2bmNul25dt6uvXDVLl66qKApV/KG9oDeIoi63HRq1/FEMvsMVu/TwFufD88G8AkgYEKGElVprj7aC40CiWwiO5ev/85v2y/+8hfswe6+VWt1J19GMSDdNwEAzyfVkYhMiwoqsnsRUzY7SRFmuby1sTWTPZr3ZaU3nexUYX4SkALEUmxL6kjZn6YeRUqmE2irxBxWNecQlkeSSHjCHsEuQOfly5ft2rVr036y6tGaAD2OI1SDSvxlr+tKglA6zjOKOUf+FoDalJmZlIqyhU79pEPNF8nOFOyc6yEsW2X97P1X+UzGhf8V6LbbShZ4oK4lkeRr3iKZRI0+JiRGjEkoa3ktgTcFMopc33z1Vc0FbGl4DYlOfBY2St1u2/Z2d+zNN96077z6qiySSYTo0wsjdmll2W7cvGk3b96069euyapmfX3Nzp49Z/XFRU9ade1mRdqoFXxCgr8r66Swod9L20YjV3EIv9TfEgM/2bJ5khxWybNind/DHy8UcRLDx9tHHwNt0w/ekzMp0NLAOACbSClTgog/R8SZdA9+WBGOMxr1BvbmG2/Y177yVdve2bGXXn7ZXnzpRdmKc80plpLwqs9ft2t7+/tKlFHkYe64t/XIHj28Z6MeVk05rROucHUwQwVrVLa5vJJN7JT3Dw5td//AdvYOrN2CaNBWUYHiLqdGgTUY6bqfUnGF/jSLC54YUkfCBulg/0CF2oWFmu5rgDTsvDfWVmWrDKALWEnPveUF3ztwn+T+98TPoSUp3s2ktEXRTn89zpHj5isYxrL4yhenPY2wfGcPjMID70OhN9YTGMG+Lnih+u6DLfvyb/wre+f9e5+6AtcB3D+fvJnMDnYe2PvvvqX1IYsaqlq39bObtnF+03IF7O9jvj4+12ONFkg4GUhV2ut0rNvxfrDvv3vL8tmMnTt7VgAuTHPss1lTUEph5c4Xqu12v22Vat3q9RX1EspmsOXasslwyxbrPVteBvw6sWxmYNkcKmqKpdx9JNzckwHI+cE+vkZMN5yn3njTPS/dP1KyJ+t99hPmHKAt4C0gbhT0+BAKWIB2Au6wX825soR7ItZb2W+dNAUYUACqlEtWBXCp0HssL/cQCl/TPtD0g85LR2gZSEA51LbYl6OwK8u2PXr9CUjALlhOJRQ0Bske2GMCQZvJlkKqXJGTBq5+kS2s+4GoX3z0zT3FCo+itY9T2uvHANj0gR4KiFmor0g93+6yN7xr16/csFqhZjsPtwUir6zUrb4IAB0FedRNrhwWFK+11lUXEO/aJ11rNlq2t31oe9tHhtveONm6+kuS80jEVynG9Fgk9b6drpGz3pRBmEtwr+7Hnb0Tu3Mb9v3Ecig182Orlfy6UKsUiCsTFRSdocD1tUH9byncosJlDyxxrbzQ5Xs0U471jgKwA8BhoQxotLW1b/3+0NbXF6eFrRm4kPoYp+sRxUCRRwZmB3tdu3frwO7d2rdJL2fd1kAg52iYt9EYy27IbsRIALm0ATFr9gfWDVW9gMi0X0zx25nqTto23CkyE1u0ol2tbdrP/cW/Zn/k+it2dPuOvfud71jjzgObHHdtIVOzldoFq9Y2bNDtW7t1aCf9Qzsan1hz0rNuslAe5vMiTI4sr/h5UOjabnfLmpOmWXYk5fNCpWBLK2VbXK2qr/Dxcdt2tw91ztzr6G49DvLxVV9GqW9nqlgnk3pP2FIl7/1vq9haO9my3aE4jZuLWW+YtwHrCP7Z+YKNk3MF9w3nj+Uuig3iFwrDKt4nEEcxLT0OIQISK4pM5SpcAbg2sU5hZJNS3qyUtVGG1ivcq7Rq8byG6838EIl1NLZ8JmsFrJPjkclYGQcMiv7Gw22+UfDTp7lYylt9oWx1AFwpc1MXaIg1qaVNJge5ErIq66SrwWhJM+yhxDW3UO6NbdhHgQV4kcFh2fKQ9JYXrXLunBXqC64i66Resr2+LZ9Zs7Obm3ILOD46TKqesTsSTMa2fnbDNi9dsFyxYI3jhr373m31k9vYOOvKJO3vde3xQfwNUIF1lliV9Vc9xVst9Qwn7mCdYOpClilXq3p9bWHRlldXbDwcq79t47Bh9+7eVSwKwAuAiwoXQiYEFEALclB65zpJ0ff+KXFwDrBhPReIk5utOxpFyaBTr1S9NnqgJtJQWjN5z529hn3z1bf+rQRw50k/T+RwHy/cnRb3nwbgjkYZqW+Pj1pyEgDcVW6YctfIoRQSC1T0KCHyz8i3pjkrMan707i9fOTVrDI5SDxFgSBSYAMOzak9AzyTEwO9p1nVJoAdTqDwfu++9/z/FcA9felElol6lMvF9JRoqiBVer4gNx3uJ5Gck6I+xlDPT3+breNOmOVntZPAQjaXVR7P66SKx50sn5PyLhSUkU/znuFaEeB6AKTkBUEG4VggHnP9FaM1m1MQLhSwQaiSc1HqqwpBNeY1//O5rCN8hrfA8N6mAeiFfW6sJ3we84f1LCyJA8QNYJfPjRZFPDeUmyKPjH0sBXyli0L8JHWf7JOdusTrIXhF/1UUuOTxALj1mrteRXyh1SqB4up/q7k/s2rmc6kRRB2Ba8P7OZCX9z60gGaplZKrIVGcupW16g6403S77p6XSlXK/ZK9VRDU1HYCwF/tJ9jh/CtqClEjmpI7Ui3JFbgO4LI3y01NQLE7yjBPiMMhAdEfXetEcjOLtEbjV8irRuck7ZzUqsurqw5qQuDpdsUOpC6CupTX0n6Hz4k5GCDtvP1+XM8AdGMuBlGAdcLBZVx3aAuRtXbLVeMcN/Oz06X3OorVvq0uLcpx8HBnx/rtji1BwF9bmxLcIZai2CVekWU012ljw5bOnFFcTB2GzxPBOJEjos4yf02iZqV7ChEDyuMAcFGO57J2dHwspSoqZcjR1Up5eo/IAY5csNtRf+Vl3DZyJYkFuKbMLa4lYDCALGvlSaslELfRQMk6slKpaguLy3JjW1xatoXlFVs7d141qIi1Ue+G65W3Pxs5wJvWjCBfkYeLnN1zYrbaOvy/7L1pj6Rpdh12Yn1jj8h9qay9qhd2T8/GIUWKtgTYBilR+mDYAGUBommLgL/6kwED/uRfYBuGBNgmDViiuAw1M+RoIUXRJESR7J6Znu6u7pmufcnKPTMy9n0zzrnPE/FmVPY20z0UzUp0ojMrY3njeZ/l3nvuOadYkiUDn0/SAT9/KpnU3sNFdlQ+QSKVxPXr15AmKSkC7Ny7j6/9o3+MRKuN6y+9jHqlge/8yZ9hUKNHcQ99jBTXGgnJmn3ONKo4Bm44QfV5dPgMndY/QxvwBwO4s5jl4x+1zwHcjz9Wzx/5aY/AJ6uaftrv/vz1/sqOwCEllN3XhwEJZ/52RkLZAaeKnvwLOUj4nFlt3Lu5r3MRgDAr2F7og69vxrydvtTHRBXOe80/+7Vv4lu//i/UPS/pOQY5zsuC0l0MOQdkHDBRch5uksFQayKLHV6YynVleg82JurOKJeFDlM6oiTYGKlgguWlHK5c28DGZhHFfIBJr4PW6ak8HyrlJsqVNsr1HsrtAVoDypdFJAk5YHAQiyCXSiAgm2M8VOFDIM6EnfkjNLpD1LsD1PpDNEZjtCdAh364Apzjkt+UGxwBYAa+zn+OIK3+3bOMfdHT3RDJaLgbOiM8jJGYAOkIkEtEsFQMcHlrCddvXMT6pTV5fhAENa9bA4n15dGgTwDg+qDdBwvzgO0PBeC6NLjVaeNP/uxP8dXf/SaeHh4j5fw9vFeMJ6N/JICrxNyKxnbdxhCkT+PFK1cRz2SwvbujoJTdniROMDgjgKvEwCWYBsX4Ir4vsFjRWn6GA9e16boNmQAIbCKjwiUbPuFnIEgAm3LAly5dFDMxnTXvDyWjroOXgB+ZUj6BDbNvwx2YNi2sgB0Gd72vrxX1PchrBSMVJkwrcNq9Gk5wlOQ4do1/XX99DGwZWJOdQCDVJ2nW9ZwRsMWAPE9GA5kUTrLOSx0xsaC37ptvva3nM+ngc/gtJm0mrcSWbDIWuxgcV8pl7O7u4sGDB7j9/dt49PCh5JXLJ2U0mi35k1y4sInXPveafFW/9JWfMC81SeV8NgAu5xTBB3apEsD188OYn3NsW3bxc7yFHHxizPbM5v3DAbiuWOXYPb5D3PzH3JbgpBin69uvAS4O5/P8YYe3L4SNB0NsP36M3ac7yBcKuHzlihIjzkcDv4fgOqf8MX2Lj8snWgP0wUklEqidHktCmTJPPA9YYLBCg0kg2fy1ce71TYqWzCqyetrtLvb2D/DwwSMVbNmJXywWlIz7Agi7bgnKElRlosuCMPcX7uMsglcqp1hfW1VxhZLKjXpdDFg/P69cuoTNCxcMkOG+m4ojnYxbYVwsIGvuEeDChN9dr2RyPXDcaisZlpeTPLgCpALKc1IjwrxzjQ1g4xWNENA1Fm44aeNetbN/iH/7J9/Ggyc7nzmASwnlX/sf/jMxS8g2Pj7YwfHBnqTXDHiAOp03L13G6tqGAgkyPMPNCuHPQOrWuE+Ao6m9l8WD8skx3v/ee2LsX7x4Eck4k/a+GLjcS7iPcD5pXyVwGCdjhYURKySNBl0c7N5Hp3WAi5tZXLmcQzIwKeVYtIdYdAhyMK09zDNwyaaZRUvnJcFn5r7r2AgXgLVGXLFWcv09NnmYZyLPFivgEjRJ6lyjnJjURnifFVvYc1j4Iihg3kmUzOuJ2Z5Nm2RyOm2M72SCTAYWvUwSVuNKCwjTPUWEUskJMusySCYyTs6R2qgmvSogg2GUYxyMx/RUdstryvoxvwoBh/KFdwAu7ygBXDF2vZTy2WjTF/t8IYL/J0jMz9PttJzNwAJy2ZK8CQejCfaOT7G6uIXmaRd7Tw4EyC8t5ZErBogHTu5aZ9dMep6NGmwUYAGK/redRhetWgdlepQe19AfkExFxr81w5m6i2uO82w41U1MvcUDPLpePcee5PQUDGghA7Q/wNPdMvZ2agIIY0nacUAgYirlANw4WbimHiC5RBffEnSn5B8BXJ6VZF/7hg3GktzjDARkIZH7hju7nfJNvd7A7u6xGqI2Nuz8DI+3L6hxTnpmjvn8RdBsdLG3XcPjO0eoHQ+QRBqDHmMZFvpY2I0ZgCvfObJF6IcL1Hp9tGgBIrid8tb+4HDMPLcmDITkXBghBQK4AV5YuIZf+vm/j69cewW9k2PsPbqHvScPcfzoMQbVNlKxItLJJSSQRGw0RLffRGvcRofs29gEA8fAHSt2Jog7wTDo46hzgNakIT/iVCyGfCZAaTGN/BJZF3F533IesLcmHqHnM0Fckwg2+UZVZc1/0turEMjk+EeBRBBDKhtHrkBv1JTmWa3eQaXSErg9iaUwjiTAts4xWUjujCfbXyosgz66nY4k9GydjbTNmIw790YDdwjYslFKkNDEsXAxRic+JoUWkSCKccwBu1x2IzalmioRGTZ8PsFHNnPGJzEkKWEciYGcLpa0ychNUHJ/Ys2n9MHVeZokQyqNQj6rWIovOmEjR4S5UlRezCoAc94RXEqYXyI9b4e9EVWyMepN0G/3MeqT2UL1oBgIWSQKOYC+dZk00vmCztNRfwTO3d5ggPWtC3jl868hkUmpEYdWJr12B6eViva+RJBAJpfDKEJf5h6arY72fHr0ce/kdy6XF4uW0oq+AZKP4b4pT0fP4CKg0GoqfrXmGXohU/UgQK6Ql/w/Gyj29/bwkPYNjQbGg4EaEtkwVFxcFBhHpg3Pd8a4bDii/x2L5N46Y9ok6fIsz7yUDKqLtbTnugZDTTInsWnM/nDSPkvyj04q+I4AXJN0nv/6UUgoewBk/r2fOSvl5XqWCTTNPT4kgDwTF3xYoPkhf5uCNOcwcHnGUKWlVqUsplk7SKnCN0I7Juj0WtX0M2tM9vfWx8LmQ2hnozFvZw2/XgFGQBmbLJzXargpVzkbm/3IuqV8MuybDhxTGyknn/yRRcv/ACWU5+eFAdEu13D/Z61DZ5R8tqPW4E41GjJXQ8AnVW8YE/s40nAO31jqmPgOZOQZy/OPsSK/2EDJPF3+18wVGOtzv3A5oj8rw/eIf+Pjea7y3/k7ASMP+HhZXA+2etYqH8ufucat4cpiVPsy5Qw+V817ynXZ7GW5/nSvcMoZ1kRgTTr8LIwJ+fxpvYDj5d7PXy/fxedvHpTmvsZmQlk2RejjbT7inLeSw1WD8cxKiT8bK9buQanEGll+CgJ7MJ33d8pu5ZnlWOb+GriHe99W7rtqmh0OUFpYUFMMJwMbbXl/GFPNmlYTklTme0sum4Ban3GnyVJbHGkMXA+CEgQnMCdP5VBjuwedeU3+fnvwkfdBDcJ8dzZQEbylHLCa9a1Rm2c27zHPjnqtbvLYzipE81a1Ct+Ml1JeQpCZwDQ/O8/+XCaj3YifZ9Draz9QU4hiPJv/Z9jdzqeYn8fLKXPuscbCrykYz3N5SO/1tvk00/e225ekss4/2q1MaM1iXrNLCyVrkN7fV25NuWTaEXAMGtUaquVTWbww3lRzWzJAfmMd+cVFzRPm6sxZ/TriezMn9U0WYZUBz5LmeJKUYwQFKiwGIkfwDRaXljRGXunHrwOLi0xZRs3NsThGXfOq9mxu3nc2AYg0kLFYj5YInE+VShWVqsV8mTSbs/JIZ/MoLq9ia2tLDOV8saictdfty2aN95k5oW/Q4Nzie7Nhwjc6qNluwLVttRTeB95vrkeON+818zDeq4XlRSTTKY07vc9pbdetVfEvfvVXcProAa5duYaN1U38yR/+EapHZZPnlrWMeQOqBjlXvZ8Bui6PmTsH+Xc/970Zg3+ImgUnE/wf73yQB+65aMF03zr7Vs8B3B8wPHn+tE9hBD4yFvoU3uP5SzwfgWdG4PBg5oGrcO4DZuK5AG6oNnYGLz3HA/dsiHweijt/ac/KOn8YwOzf34ofH58Sdt5rvv4b/xpv/LN/hSASRUDARQCSFToZWfXkxUWp4YkKGAyY2MXGZnB1zk3ZmUIYXHHNA5TWVWWhM1+bTIgxqMp77fomXn3tJpYWUkC/gyb9Pg9PUC3XUan1UGkOcNwa4Jgdu4MR+hNegwV1iegEWRbgYlGkGGyRAUMwdkwfxxEavTHqvQHqozFaBG/JtmLnXZwMWHbrGfMl3IHqBRwdB0jFZAZfOrT9PHGenlYAkr0DkjFaZEWxlAuwuUKW5zouXdrA6saq/KTYkWgSsk4CyqdAjpXqg+3zwFfvGTkfBEwLsvbk6WT6OAAupW8ZiHoGroqlBI54f6OQzKgHcJ/sHahYw3eYdj97LNXJ3/mk3ydhs6TRSQ86VimL1gTyc8UFfO6LX8KNl16WRCC77O/ceV8gIf03vdwZx97iJw8+OPDW3TYlZlPJIJfES9Zb1XFEmNyrq8/kvVWIlYec+bxcvLiFmy+8gI0LmwoCGayLjUugSp3HSQcGWVenvkOePn48/Of3xQX7/4y5a5LMNj8lSeSkmvmxCBTrFjqQSUAxk58QM1pJyhwjlyPCgJXBPJM0JpYExxjoZjMZLBGUXSidYdcyiWBXOhPD7Z3dKfjLxI6BMIPxQoEBeVZd1CycEQyT7BRldnt9vYcKbHfv4S59Uh8/wfHxCU7LZSUdP/dzP4e/9w/+Aa7dvKlEwQDcqeaBVyX74U4mN90NlGcyZ93BmneSqjRW5BRkY/NIeOP7wOgj1JHzAVf4Cbdb9yqeVWbz0IMXzjDFfvcs+JEx6zS3XEHFaT0qsQiDAuddoqWlVhDvtDpKRCS9Rc9JV8Si7Nhp5RRPtp/g/oMHmkOUumTSmQlS6sTttZrY3X6CdqMhwMM8o2NK5lnE8Wx1gl8ErPz6YHmIzHUO8ZPHO/LJXVxckHQz1xyTO0owPt3ZkW8qZX9PTyvaTNnxr6RTnbY9Abice2Q+EvDN5vJK/Oh7vbSwIACXBe9UIoZiLo1MKoaYvED5bR7Yul5nDcAx4DyRPHu/b7JUTs7ZGjWMGcm/tVho7pLdTSYuwSB67eQlFS4JMuctxGvmvH+6d4g/+Hdv4MHjz56B+5WbS/i///v/CEGQEtD96P4DnBwfqjiTTKXNoz0SxcrGBq5dvyF5L0qOTgtvrmDK/Z/JcLNWQat+KtCV+xOLHMfHR9jb3cX169fV5RzjmUk/eTKZBgPziKUnlbNUCLIpxIKkirIE4KqnZdy7/T2Meg3cvLaJq1dyyGarQKSBWLSNKEHcCJNq8TdnEsrOz85is/BC9WzI2awPg5K2fqxZyDq1rTGAYKwKe5OxYhbNF4IZBByCpNYYzwQWp8heYzHBy/JVa1W0mtbtznmeTbOBIC7fW4K3rGVybiWT5mlp+3tEfSLyVowlESN4m8ojFk/Lt5NNALY8nWScCoUMm2xty9BBxXcXS6kw7ZjvZEprbhuTyIqx/owMAbie5e+KHGFQ0Zpe2CTVRLvTcioM60gFGfP0HMfQHUWQQA47Dw9xuHOMfDaDldUCskXKubHoZZ618hbTGjJAiUCmmPeNNjrNHtr1Lk5PGqicNiR3SwCXJRoP4Hp2k26b27vFvnV2HOr3kmWFNdTNAFyOIM/1ieQ4H28fo3zSkzILZXZz+QRy6ThSnoEbBnAl3UuvuYlAd7L/xHoRE5vWIU6pwcnwCsB1Esp2prjtdWIysNzPOL5sLPGFyvC89PNYtgg8S2PmrXd8VMPjeyd4+qCMSD+FdCKHyZDzkKAt90I2QdDTdIj+gMzQOHqTCKodxsKmRhMjm9Vd0DNNJU5NhV2T5FUUJgFeWr6JX/xb/xV+4uZrSA4HaDZOcHj8BA9uvYXbb72DSD+BVKSEUnoRi6kMhv0eWv0W2qMeutERerEJRmSoU5I0EpciTT/Zk9RymwAuBpIJzmcDFBfTyC1ltA6qpw2clhtqEEhGUmraIMipc4MsWxXIySx3FiuUGaYyijPFpa1lIkW1nhSy+Yz2mEqlidNKA/3BBNEgjWgipfxArsiaM+bxzLOC68WsNrjGzXdNDXLOf48gkHngGgNXz5eMMtV6RujExoik4ohKRtmAXdX4BOBSVYaP8wxcYxLFxgRwE0jSRoDgLT1xMUHSAbhpShmqaZDnFJksBCqyYopYIbsvUEkenXGONZtoh7KYjwcEneLyChySmj2KYNwbodvqYtSjRHRMKj9RFptTAdr8DARzCZgmA10f93F+xsWVFVx98SZKG6smnRyNoccCbPkUJ0fHJkUYjQjIXVhalEoB4wXaJBAEWF5ZFQNXDbRqeLLCL4uuPh5V8wLj3BHlzhuKWxlnU7ac643gL+UumRcwJ9vd28GD+3fRabWQy6SxQNnGYkHNYc1uV0VaNSfGY2jV6zqrua/ROoPqBj4ut3jHNXO6Yr01CBlgKyjL7TtT1u60YGt5rTwctWEDh8enePOdu9j+CwRwfa74TPVgLr41drttVlNANfQY/7f5/3/SwNwXpc/LOz0D17yOrPl7Mo6i3ug4CeUIRhNWFWwthq9lFk8SCJwBYh7Y9e9r8bDF1aaeauCRNWoZAMh77GNnPs+/9qw51xSEWVOIUIecij5RAwf4BzVakunoVAM863AeHOVBZQ1/Vvw/72vamHmOFPZ5jz/7Hp/cA3f+NQV6hutYPNuc8A8bmQh8dHq0pjHGqveT9p/ZahizxmMCJx7YMnDOmtikhOPOSH5mkzglc85Yrsyjue75NwNbQ8CHu398f+YMnt3J/JyPNdAqoT293WpN5do90ObH2F+z+uMdYBdeP4qhIvQgt6ZN//pe2th7onorHp9r8x57WeDwe3oANgxG82eOj5e35ftJkYBysC6nFzPWedWGawr8fH7e0oaGDFzPUPfg2pTh6m60bwT0ABybtDmGvN5yuWwS+fISXVZ+zntBxTV/b8RMDgLFwLx/2ss7HZ2jBJl58/398vPDszG9VzHPfH8//VrzcZBfH/4eSSWJinQ8dwVWm/2VxkH7xYwAINDVMaEFJjslKN1D1iuyZJZawy7PcZ4/vD9sWrJYOaKfuU41H4fOJ9mxv/018/9+PvC1WR/hOBGo9OPt9w7uPfK9pVcwG5uSKalzcLxpvUIAN5ViHhDHSfkEpUIe+UwG1eMTNGs1FEtFLK2soNts4fTwGKNuzykeqg8LQS6HhUuXEE+l9Hm8hDLnlK+TmQqWga2+YcEDnlKMCgG4zF1Zj+TjCB4z7hwC35EAACAASURBVOXnOz05UaPb8sqy5muaza2OkWv2ZtJNUQ2ILG7a6lD9igE674saeksl55sdU6xFFa2j4xONDXPtRCqDVK6geiLfe219Q8+Ju6ZpscHbHeVSfn/3+4WfnyQXcO34fcAKhNzTbd+R9DZjgWgE6VwGiytLqmmRCV3hZ2y38Nb/+wd454//GKulBbz64ss42N3D9773fSlMac5TpcXNtfB+rZ/DvvJzm6t/rI8rxaqfY/Dybx8M4J59wbNlqnl8IIKNjc3nONonDVieP/5TGYHnE+9TGcbnL/JJR2AewLXA4tlX+aEB3E8Aqk7ffe5CPhLAnffi/RiDMf+aPFC+81u/j3e++vsIIjHJfhH8YkJs0p303gLagwk6LHzTa43WQUzWXWJrKbHzgJXoET31XPomdogxa5RcEWyNDbG8mscXv/IKXnzxIoLoELX9fVR29tEoV9Fo9FBtjXDaGeGoPcRxt4/T3gDtyRh99YqNVQxJx4AgAmQYHLAY5GRo6BnWpIzyYITWOIJ+LIYBGSJkI8YSzkHVup0k30KgVgCfZ3q4DzaVd/J+Wcb6YPkyFiGrg3KKcRRzAdaWS7i0uYbLFzewvrGKXD6PKGVdnBeUyeM6zomkk12jtwfBp35+YZ4Uh24uEXQMCwUGjrEylWD2938q03r2tRgUMzgjgMsuN31R2trJgsh/LjJBu9fFn73+5/jq7/wuHu3uu05RWyhi4Wq9mFTfDNeeeeLMCgfMqN1jdd0mOZcrLOC1L/04Xnj1VSSDlIIlsviebj/Be+/dEnOwXD42jyxJ6VjiajKRMxDXCrqWZDB7nwLI+mAmk8d/DwdhvpitLtxYVAHklStXJC/rvYEVnDvJXfP0oi+ta1oQ0OPYIWLTGitn/tuD9Spyswingr7EyK3Qr27bGPL5guYti1oM0PmVp6RxEEx9ZsISmJ7ly0CWP/PzmHfpjC3G38k2I8OIgfXy0pI+J4FdzyDs9s3zlNJEXpLHJHO6xm7IZVEsFKzzt1QUuGddx6So09d6ZOyHkzKePHkidu7jx49w5cpV/Cc/+7O4ePWKfEr59al74LrlaRN4luA9s49Ouy4syPePfnZfnW+A+fDwRAWBj9hrzwb+VoDy8ly+s19ypq7YwyRQ0k0stDofZCZZXgZMInFO5ny+K3S67DUaTiLSNRWxUC628tCY25RJfvzoEW7ffh8HB3tKdCQh6yREs+mMGNhDghP1qhgwnLvmseTl1By71RVsrQDkropnQ4xMWIKcxoZwiqn2XslAexA/Fzt09w8OsLe/h+2nOzg9rYr50+7YuidAScCDUk8cmFJxQUxxSuzT45lrkxLL7GpeWuT8TqqZRiw7dQ4nESSs0Gt70gRDSjn2raPXmjRixgJyc9W83C2B41O01qfg9wiNRksgn91LJ3s7HqFcqeHd2w9xeFL5zBm4X7pWwj/+776sayaD+s7776NWrWhsKBvGAg1BCIK5K2vrWFpelU2ALQB3Nrt5V6tWsbP9CPVqGYVcRh5HlBTkGFjSnJieq0xsyd7n3kIgO51JT+UP8wslZAt5A9nGE13P0ydPMO73sbpSxNJiFLlcC7FYA5FIBfFoE9FIR6wXNnWpiYEFVFddNN/q0CIj4OO8mLXi3X5v56CT5yc4yfvb61tnd59FFTZZWVGKBRhKq8WTLPIMMRjSk3ks+dRup4d+e4ge5UUbbIipio0sqc4pgJ9EKsUikDsP6HVLYE7zyCRh9TnETE8ilswgnswhEeQQidp64Mah82x6ptlOIkCXMYIAXDvZrBGBAITZAxjrlOxBa0LSHFVsJQjMned8npk/aA9yBQSBU7Qs6PfQ6bLpp6bPzoLNyuo6opGEACnJWk5SGLTjuP3OI9TLDSwt5rF+oYhMKS6VWhboFPFpPyALlD8nBJY3ag206g20Gz3Uq2Ry00erLVl7+gAb8OdlmM1PzZ/jCkfkjGDgrO0rvCZ++93expifl/tludLCkycnaDXpG9dDOhNFqZhEJoghkAcu7xEbpSKa1/ICkyxtBKl0IBApSCXVlMF1I/9j51Nv72N7m+IJzxZ1DNwwMO5jj1nh3sZfTYtOFYBnLz9Us9HB7vYxHt45wslBG8X0AoJ4Wh9+IA9TFrW5VxHQpcQ9ZZQjGEQSaA3GqLKINuQYWfODgTVmIWBL3Mvum9xuIgLkJym8WLqK//pnfwE/+eIXkaGsKAjQnuLJvXfxB9/8XTTLTWTGBWzkNnChuIwY13u3hVqvjfq4gw6GAnDpgYtYApN4DN1oG7X+MboCcE0JJ51JIl9KIbdgvmeNdh+1ZgeTcQyR7hgRmvgSgI6RPWR+0yZjbJKGvD8E0z0oSE4sp1xAr+kgKXnPao3ecn2MyOJjAZBNhmwiYIMO2UKjAQbDvppNCIjaemJzivn6TdVv1Mg5dgAuWbQcOxNlJYDLddaJjhBNJxDNJDEiDqnXcsR3ntuSeqQdAYuHdtZGR1HEI3EkYwnzwh0TvA4xcMkmk+yl7XnJIIpCnix9ygIPMSHjjKCSZJbJeI6iT1ZuMqJmK4JTOqs4lpRS7g7Qa3cl5017kiBfQHFtDdVOB7VOi1qWapJS4Zs5Be1jtDlGkC0UsHx5C4urKyr2j+kP3jHvWvr38fzjPnH12lXtrTu7u9oz12mbsbYmJtcUWOB4tTtg8wvjDY45mXb5bA4JnflVsb201lwMS3bO0vIKgjSlUYFGs47T8gn63Y5AC+6v3LvqrabFAgJ20gIZGAdw2lvjI+eSnV0qXIekPnXEOMluY8GZEpKdHrZwzDc1HE3Z6+qMGU9weFzBd965+xfKwPXrOwyYhsFPf/VMa6cNtx/im3vecz8itD3z5w8DcC32N5lkNcIQ3B9F1HjR6/H+GIMzbA/iwWbf8CJ/eOaNLqfl+83L7nqwyoA2A4OZz1vexkqBSbHqekL+nB6g49/ZLEGZfTYAEsDlOSsPdKmxuFzXqXH5MTsDWrs8Pgyanwdq/3AArk7IM+M//x7PgMpzN1OnrfdOV6xiMsNcAjwLKZHK3Lep5jeLj9icRYl4AyNsfKVgkkpN170HzXWFysfNb5T5pMXJPMeMjcsVZ42f5o/rgbMwCOXBVTYV84t5LF+DOSvzUL4ulyrvIeNU/e5UsPg79x6BgWTpqdHMxWfWLau9gO9BqXg+hrEhayLej3emeGUgL7+Yo6v5xAG4zB28HYeflwKWnSenX6vcv8RklY+pxTd+bzI7BhszneH+/Hbgsp9rakb1IJUDu9Vg4L742rq3TuHLA3meuczHSuoXEzXckHkpVvBoiIazYmI+wTiZ911n8mQiD1eeGfKodUQMqZM4xqoHEflYjp8Yqo6V7BnTHC/tr3PKRbwm5mn61AJwqUBifsWMVwWkhuyr+Br+c/m1zPfiXOJnUTwGawjgehc4TYnt4VA5LWWEdd29vvnde+96N9bTsXSsU/7OeeSB4PB7e7A0nbZ8lrEwr5cKTqlUVmPdajcxGQ6UozJm2N3b1fl+cXNT/vWnx8eyDmDDfPnwCO1qA2whVjMKc88ggSXKDZdKUu+jzyzPZD93OJ6Wh9r/PWjLa/Oe0RonB2wyQGTTBO+/mqeSCZ3jtOM6PjrSGcf7J3/c8cTAXKnSGJEh7li5rDVx/hTy+SmgznXKz8IGMTFyWddzDRxUz6rWami2OxhH40gkqdYRIJXNIl8ggL2mZuyVlVWd6Z5hz/vD9cRr4ntqfU8bLQaSd1Ydz53RGgs2bnO/Ye7EJpwgYQ0mqRQWCgVkgyRuvf5n+P3f/E10j8tYzufx2udexVvvvIP79+9j3B9pHpp13qxxyAOxVs483w3dAF4XR7BRKNRAFd6G/89b35rblZ/99ew7PGuvyHd5DuB+5DA+f8BnNALPAdzPaGCfv+yHj8AnBnDDxfpw52K4gu9ms8J8i8A++W1wQFf4iR8N4Lqi+cd5u2cJvtPA9N2v/h7e/+f/Rt3iDAPFUnLBDQvBffrW9EfosPNpMkSPRUX/egL9TAiRCTqLRcnIBAnHflIH3YS+uVaMY7EpnY5i6+o6vvIzX8Dqegmj+ilOH+2g/GRP3rf0rq0IuB3hSN9DlCnNxy50SmwyuGESMB4hORwjiwjikYmkNDkUXXndAgzxh9EkxtEERpRRItuGDC/XSaWA0CW6Yu+weGlRt7riBTpbtdjeL0oWzwSppMnEFYtZLC8VsLG+is2NdXmAErg1X1UmnsRHHZDo54hPREP+sz7QPy/hOy9U8MGE1WdnsqzhueOLt56h4QNoD+AyyFKo45JjD4QyAGbh+/VvfQtf/cbv4MHTp5IY9CViBUs+GHdj5ZNu/3+f1M8yRd58An9WLMkVFvHal34Cr3zhC4gm6DtpkkYsXHfaTWxvP8TdO7ex/XgbRwcH8sOi3yk764yVa/Jg/trVIc0uyrFJvOizusD1DAYQGivfneuTRoK3L730Ei5euoTl5SUFuCrqCrgis8AKaWTpmewWC9KzTuQwgOsTFesiNa/P6euoe5lgBFnjCaxvrIOg2dHhIe7cuSNZ4xXnL8nCGIPxcIDqx1gJhPPgNFkreowa64HFeUqdkkXHRILsYoLU3nuE15JMpjSGDJaZFHsAmdLM9L49OTqUbC0LIJRHvn7zpoJsBur0Jk0GZDpYxyNZKCzKVaoVjVtxgclhaipRGAZwLcn8YOWDT75x/uifEd5uHUZy5iJMzm22Nv3a05x1jl2CWul7SWYQZZ2GZAZxbwmUNFly7h7vJMDk7cmffaHercMzYLH3EfQy3Kzv9nqg18zdu3dx651buH//Dur1qjXWkJlI6WEmuEES+Wxe10APVMrOcmbR81NdzIhi5ArvKRVwAqQDWycqLrAoQ3auCiZxV2uytcpkRsB0gtLkVljTvNZnMWYnGbnv372PWo0AWh37+wdiAlCOiWtoYaGkRMz7mQrAYieN1pmB18l4FJl0WqzjfK6gAnAqmTJWOylgEwJ31HPVBuEI/sbMlTcfu3fJmErw86VVzFLhezRCq9sz6cluX5LCBv4NxNJqtto4PCjr//31L2Kw/qXPbGJ+4UoR/8t/8zmNCSXWjo4OMR4OUSoWwIIC5wPZkAR/kkEGa5tbiBcLJh/J4hqTfUoFd9qoyvv4UHvw0tKCK0ZY0ZoJsaSjneQ09wl2gHNerKyuTj1wOYczuYKSemO/G0gsr255Ew2RzcSRDugL1sB4tIcgWUUq4AndE+tFkYzrDTIveyuazr74u+1zAqhCAK4KMVxDg57Y2vRVF4QZJ5jk5LvS7M6neBmTfALwXfR7xjzodQbodvpo1clKbGvf63TJEgOyWTIz40ilWAig5J6xbhNi3VoTDr2RBQoIeTWmaTyZRyJRQDSekYzyhKy4qRqE95Im48dJ3zqmwWhMbysqMFgnOeWSjYFrUpGSmnWSkSrYSPLTAEbtrXw9qlBooFzTClkLI0pDd9Hu8Hyo6N5kcwVsbm6hsLCIyYTedKIwgZzBysEA773xAIPOEGvrJaxfWkBmMYlY4BQOCKhH2CiRRCyaQCSSFAOWDQGNahmNahvlky4ODylB3VbhKB6ndyV9RK0Jz8cR/h7bfWXxxdhUBrDYt353UsuRCOXlxuj2h9jbr2J7uwIqNUYjQxSLZIBGkE4mnMdoFAnnp5qImwQ8AVWCSkHW+d6mEvp9Ct4SjHed9n6+8f9hdlW4UO9jiXAsRqaZDzOTScrlJpCIpzDsQ3LCj+4fYvt+Gd32ECtLy4hO4ioc8ZsgIMHbfm+Efndsfq/dMQb0xY0mUe/20ez2BF76mNozn87EkhxP7ou0Gxkl8bnSFfzSf/pf4sevfx7pIIdoijK7TTx8eAv/6ptfw+GjHRQnBWylNnAxtyJFnla/g5N+A9VRBx36ZOu+WWNiLJtGN9pBo3uE3qQBxMZi4SdSCaTySWSLaaQyOQxYZE9RdjyPyuN9TOotDLs9gehckQSKeXe5l1H2kLNWhTpK96UTAmO5dmJsQmE+MhygK8ljWqAQnU/J+1tSqXydIb1x+3o9FTsdG4yvqeYGV4j07CatLMfmUSHUnd9qkqACEV+V6g75NIaJCIaOlR1xnm2cr2qQGPI8p4wy/XENXCeAy5MzRflkgk8EFCihTJ9cAiGye6D3YRRkWXE/YXMcQdwYgV3GagIF+LmGmCSiCHIm+04G7oiMYkpvdwhi9NDleGazuHDzJkrra9g7PEa91cLS2qru3MnxieYYwRdr4DtVEbe4sozNS1uSOjR1hQRq9KFt1HRmb21u4OLWJe3/e0eHWF5bwfrmBUkUUsmA5yUBVILDLLZSZUM2Da2WCvsb62soZLM4OTnWGUnwhs/NZvPKmShnz0Ix1xL3JiklEJQfsyBPpjvB24r82bn2GOsyZuVOpyYsSZObBcuMneNygTkmKv/VS3meSeMJoDjpz/DJ49c3Adw3b/3lAHC5iDzgc14g4vevzxrApaVRmIFLALdSbaLfI8BiTVu+MdHnjf6adI+k8OCaz9we7CVj+bl8w4z5yLvmOwHudk5J0YXmTw6k8fmUB/s0Z4Z9NXQFbOqhPLmJqE8lhX0zriyjvAeii73PRCgu5g+fDeG/n5fff9IgcT53+qSvKSain/ROTlxCoZQUDgIBpZRMF5AZGk+fw0zZ7VMw25qXLV70+TdjbYO9vfe0jyUt2mf/T1wxOPceD9Z7ti+vw8efrFPwm/ec+wJ/Zo6s5s1sdpq/6j4O6IvemqrmqDlfjXL27XN0Hz9a0w2ldnsCibhPheeeB0h5tvL6ua+pKcW9Fvc3/i6Fl7kGAe+dqse6Jla/j5x3z+frOOH1qbFXo/gsIj4Ta/imzFDE7J/P9/QAquJFx2xN8GzlueL83wn48fOzPsTPy791Wm3zjnWfgXNPn8E3/DP/keWIsU89Q5V7u99fPRDuAU8/vr7uovqUtw1yHrg6S9W4OGu6mNaU3N4twNpZUfEsDDc7+7lgtj4RtAhQEwyOOCWIieWbvO9+v/dzz7O9+ZmobMYzkl9eMtn/bE0iBJmNgctmY44dG/I31i8IaGUjEvcSNtKTzNFoNXU+ri2vIpfOoNduq55FqerK8QmiLLayMY9nWiqJ/NIiSivLiCbIku2p+ZrXwzWlnMfJivPaOAd90yavzVtn8f8ErtUcHonorCXQKnsrNiAMjSlLljXzan5+zl0vZU6yB+0LeJvYyE0lrG6ni7W1VSc7btLfrP/wDF5aXFITsGoYrkbF+It5weHxCVpUcBqxYS2FZDqLdCaHZDqNXKGEGzdu4vLVa2ZZ46S5PUDr9w82xynOkF+z1cZ4b6m0oWvWvBlZYxCjVeZjUcgWKptKY3V5GYVMGu++/gZ+43//R0gNB1haKuLlL7yKN/78dew9eIJhj8HbWfasX29+H5xyA0KL2dfmlCucm8Pag/+vd7/1oRCBy9pmrzwFAs5mxBsbF57jaJ/0AH3++E9lBJ5PvE9lGJ+/yCcdgY8roWwbdQiLnQNJn8FopyDuJ7iic1fB7B8/HMA1ZNkKdR/ynmeua/ZL+K2/99v/Gnf/+R8IwGVwT4BzwM5yAQfAcAT0KO8mqbAxVMZxbDALCu0gTVKCmcUIMg7oA+ckWIx9a55vvNhCKYubr17Fq195BUEugfb+ISqPnqL89BD1agOVVg8nXQK4Yxz1JjgejFBnIk8fBrJoGcyySMzuq+EA8YHJ5aroyRIt/Z/YoR5NqBudnfn0O6KHLouHni2mgqeCY+t8lA+Ek0tiEZppI+WegzgQJCixk1CX/MrSAtbWlrGyTEbYgrpWmQBIKtkxVM3bjmALe+dDZ7G7V3o/l/DpFs5JbfhnfFwAd34GeAA3fJ8ZwIUBXAOIXKCirjUrqrIA9sa3voXf/NrXcW97Www1BvW8iQz8/GczZt2sSOyDG5uSruvajawBuOyEjiBfXMAXf/yv4dUv/zjiQdrJIBszYkyfmIgxcg/393H/zl08uH8Pe/u7qFVOFWRaIdu0FcVcctfhO0RnY2fJy4cl1D7p5zxm8Hrp0iW8+OKL8gxdXF6aSub4Ir2BuOYnIu+kkAzSGeDWdcJ6EJfjJilXJVAmD0QmJhNm+o4yyXj06JHkpHkt9P2hzBHnFhOrsAeuv7c+OSMYxoKXl3BkoZ7JJoGdo6MjJVkEqAni8nUopbSwYN4nvpvddzcTvDg+OsTTx49w65139M0k9fqNG7h544ZAmqvXrmFjix2TK5JqTqeMUWkWx4bOhv2R/yoBuL44cCaYn9E6tHbow8pkg4kYv31BQNLV6YzARsfBmzFw5bN3FsCdJhNzkqnqwua9YHdtuYx7d+7iu2++iXdvvSMgV/NQc5erfywmqp7DQqg6lRNKgth5zSSMgCgLvvJAPTlFr9vWXkhfIQK+ku4NAqQyKaTkh2feeEGQsbWnBgZjoRu72IElkqezz8V9h0lYLJ5U8razu4ftJ+b3Q5bpHj2DOh3bv1ZXNNcp203vXu5XZHrxNYyJY3oQlPzSunGFHCaSAnAE4jh2hbrC+TNBG9dspH3f5GHFCBS4GMNYTF6OXUKgsMB07j6RCJr1Gp4+fIR6pfqjAXD/28/r8GKxo9moi4lJoJ2SpNwjy+VTVE7rCIIsNrYu4sKNawjSgYr3/U5H0thkOPW7ZG119Vq8h55JxXHnePtiGgsaLJxx72BRgD5GlFa2884ANspb8/6Yd3BEiTibSNgpzTlFf6MJ6uh1d1HMd7C5SR/ZNiKTNiYRSvYZCCnl1CkrKnQSeq0/V7jlGvIFJBb5CUrzvSmLS5nkIEtZW6olGBPcerGGGA57+uzs9u60uui06HnbQbXScN32fbEIKdmaTPHc53dSnpXG5GSBhBLC1hFO6U5wDoltGUU8yCIRFBGNZQExb+NWEnYNAl4q1mIOxwjRFLOikOp0VDoZUfqVDBErKBO0NBDYCke2x3ibAjd2kwiilHadgtwsZnC/GUjSrVY7Rb1RtTNhfRMXti4JZBOuPzSVFHaI3H9vH3fefoLoOIYLF5dx4eoyMguUyTYlCja78drjMTLc2W0fQ6fdQ+X0FOXjQ9QrHVRO2FxAMLyDfCEr6bQhQS5+vFBQFC5CG3uOcaepoZwP4BrgV2/28PjJMfb36wIEsrkYVpYCpJIjyaobe5H7gPu/k7zm2U1J2KQYnYEAR3nhJU0tQ0w9NdhZsOavLwzghvfe8J4/LawSOWXLQZzNIJRzDkB9m05nhP2dMh68/xSHT+uIR5PyEI1F4mJuijrPPWc4waA3Rq87Qqc9RLMzRKcPAbid4QR1si2pnsJ5o4YwG1B/rfo/C6xUl6HSCFJ4OXcBv/g3/3N85eaXkM8tIJ4NMJjUce/BO/jdb/wmjh7uYgElXM1u4XJuDYkxUO/WcditoTJqoxc1tje9ndnJIAB30kSjd2IAboKFxwCJbArJTBxBLkCS/qls6rp0EYura/j+t95G0Btj0jeZ0l6ziU6tZkkG73t/gChZm2wI5T6SSsiXjOubwKgK+1wyAmvpScv43hRTIlQOAHOVAfpsfrBIUeeLippxslYpnU0fxr7AA5NetbVE4JaNIP0BGzwsdlRDI4YY0iqlkMUkFccw6jIIsoQIEOsMM2YVmyAMwFX3ps6hdDQmmxfKxRO8NR/ciDFyeVaR/Zdg4xGLnlEBuMxFCN4GCapZxFiX1LVMeL6lyGSPmFceWWb9oVhFBHhHyQQWL27hx778ZfRjUeyzMBxP4Or1a9rbqZbC83FzfQP7e/t487tv6rxY29xEtsQmnygWlkpYW1+X5+3h0aHGg3HeQnER9UZDZ+X6hU0kUoGuKcpGmXRGMslSX6jVdE5wTXGf4Rq7cvmygOjjk2PU+BqRuNQQMk7ZhTEI99LT07J8/hj3rq6s6Dyx+2NrnveNDYqMa3lGMQ7wrDcqJvA8Cxf+z8uMw7GZ4p6pZ6OXVp49SwCgY4P9hwLghtf59HSclwzzNgnu3+eB2h8VgKsFqGF1jYcTggADSShzjxeI5pSVwvfK3xeeq6bkYnmm//eZ/LEzaFHB3e1/tvUpfrN1Lfdoiw3ZfBvKWU2Os4vJeKCaRSAA1xzENS/UrGtS9aoNiAE8a6oNXzNPRA8UhwEn/5jwOXfe3z9orp55jzljRT8u573Hea8n9q0/11zDu045MTxjyjWZk/Ic5F6ouCkEXOuxnrUbqluEQULuJ+2GAT0CYhzLdnrvqNLAnDYVTPdm7hUepJE1h9uzWVdhA7L3/fR7NRVgGAcRZOMX76P8th14xX9jvM8GAs4cn+frnmo/HWlf09xzA8V8mO8drhnwmjruc3iwVufCeKz42Mvr+uvl5+A1GyvTHqfmUSk7uBjNyXJzTimHkBqYXZNymDBK7+pCalSdaxoIzyf9zQovUxA6/Jl9XGL2F7OaCQE5Kh7xyzc8cG1xfL3KF6+HHqhqgGJE5mINY4KaDy7Hn3NH4+eUwTwg7hsu/Hjo3jhw1jzvycxnwyLPU+d968Bi+d2G1JI0VR0D2uceYsq7+zrtTYhGJa8tYJZqQl36DFszfr/n5qXqUU6xyjXZc5y8VDabgfS67ozg51B+45qF+Bm63bZkhdnEZdeVxMULlxQTsHGazaLc/9I5m+9q6mJeygZtSjn36atcQa1cRmRIFYCEqWEVc0iX8qq5Nmtt5ZxkynZ79H+3fY3XyflmNgFOac75wnpChgBpSiw7pirBW34mKlkw3iFJQOchVUKU94/NIqHbVbM+1x7vKdm2jJsMuCZgbf7R/OIakKc0WbUBG9ADNVdIdYNN3dyDaWsjdvUIrU5HTWX94RiZXFHKG3Eyd+mnW1zE1WvXsbq6qvnHa93f37c9hw3FA+ZFBuzzXngvYPPJNca9Guuk6CRxfWtCpr8zLcSiVNxKIzkC7v77f48/+sbXEU9MUFop4cb167h/6/s42N4T0CzVBqd06Gtuqm05dvqzZXe1pNoZxXkau/a2vgAAIABJREFUWovh/flX3vu2fj2P53UWEjDJ5rNfs9+fA7jnnXDP/+1HMQLPAdwfxSg/f49nRuDw8NBiUM+W/UgxTPcSc0jps5vvHMU1tLufC8TOAb7nYbAfzcD1AK4dHM98Td/j7JtNH+l++P5Xfw/3vvZvkGBBZDhSIYDgLQslYpGqOGGSdpIPi0as2KTAeaiEnkFqMhpBKh5VFysZuEzm1UnnROh48DLJKS3m8fIXX8KNL94EkkBt+xAnD3dwsnsoKcqTVg+H7SEOexOURxHUx2TTRsx7iyCupHwdJ5RtvJQNM1MqXRPB2hGDFknWOIBR4K2xP8SMcImM8AUBHgSB+4hhiBS90YIksukUSvkAi8UcisU8CsWcJGXJBCsWcpKQpOyMLxKLCeYOdw9yssP4swJwfRAwH8iHi3g+WfPB/1kA1xgcFvc7AJe+ZoMBvvXtb+Or3/gG7jx+LACXibSSlDkGrhJbF9TZ9ViRTQUDU4z0MLkDcCfI5kv44ld+Cl/4yk8hnTOJJModkWVrvi9kwdn9lEzv0REePX6I+/fuYXv7MSqnZfl1qJCtJCL0nm60VVSlPKeKB+GmCOdD7O+TC3zD3bEET8nEZdHr2rVrKBSKAoMUzDsZWRaGmTicLSTMZMt8siowiWzssXkwEghjEcHLzipZSqWVHDERajYaYs96WSPeLyZCDKR5XV72y0tjhovL3oPHOnXN54UJLgNyvg5BXAa6b7zxBtLprCRX2V3pg3Q/d3udloC/7ceU2r2NJ08eG6P38AgH+wdYWFzChcuXsbG+gctXLgv0vn7zBrauXBZbW53/SlV8MMv15RLQ/98xcL38enj3dfNfn3nW4MB7xYStWq9Pu7Y5LzgnfOKvQn+owCSJM0mLOgDXJd86vlyCMF3/jg5MwJLeO/fv3MZ3v/Md3Hr7LTx9/FhFcHYrs5BN5YGkA3ItSSErjYxzk+Jk8YsMGBYjMhl2ZmfUpXuws4NG5VQAMJNQ3lcCu+q4jkUEBjEpZHE2lckiRe+mfAmFYskaEeQDGRPgys/g5fN4zrArWkyjfk/sQTKBmXyxQ5iFZ8oy5gsFMcm5J1HmVkDvzi72D/aVFLK716QQyZA0Fg8TS76vmPSSxTPZLSbiUXnmsRmD4I0V+fm8RNzY95LQE4tjgkmMLDEDGlicYnd6p2+d3G2y3vf20K03PnsA92oJ/9svf0Frmnv13s42ER8ETtq33qhje3tXcppXLl/H0uo6istsBMlIcrLTbGn/5JkpENNJWpJ9xc/MfePevXvyJH/ttde0P/DLF7r5s++o98WuTpeS7Uk91jzFoirEb28/0T3MpjIifI9GHfS6J1hdjuLGdUqu1RCP1YAIpfbILrXz2MpuM7aI4VEzVrBnWZmEmMmOU1aTTE8VOMSSsy5t3m+dTSwWD+hx20Wz3kKz3kGr1UW72ZOsba1RxSQyRqFIWbMUqKodpKMICFomWKDgvCAwSPDWmJzGNCBIzHkdIMZ4QKzbDAAaxpJV5gqIBGXpYyn91ZnNhH524C/ZymxEI2hLFt5I7EN2hIuH6iSVDczw3wbmGkgVpaQspZDFniEDkYBUT4UmAvC1elXAOtf1pctXsLaxKWYsZWAZPrFRadgb4M0/fx/Vww6KuSI2LiyhtJJBMst1SwCXhSiyGTkPKHWbxqA/QbvVRaPeQOXkFJWTNo4P2zg+rmE4HiJfpJcdGR8RxZbav3whJASUCsDVee4lTp9l4LLRguv88LiB+/cPUKl2EY9GUColUCoSwKWSAdcyAWYW1dhAYk0r8vOm4gBZg+mk+esFVCAgC9fLJzs5YhdX+NgpfL2+YOtjHh8/hAFcMVkc+5aM/ckwilq1i+1HR3h0dwetcl8MRMYWZBXIzkIewM4zfUT1hDHarYHA6mZ7iAGS6COKeqcnaxMvaekL6P79FQezEZNjFY0gNwnwucIl/PLP/T385Es/jnSQRySIoTep486d7+J3vvbrKD85wGp0Ba8svYCL6WX0m02cNE5wNKijHulhEDOmliijiSTi2bSeLwA30sI4OUGS+34xj2Q2iWgqCgRJIJvDpVdfRba0iG//6etYzRWQ5OsMh3qPKsG40yoi/SHGRKn7QyTZiMCzj5I+CSoNkFFrhe6ImjijauRUaY4MeCo6ELRPBey+0VmWzKT084AeuFKvsD2MhVnzZBwoWuSeYZ6KjDe72hM5j/l/xml9yqmmk4jn0hhEx+iOjNmrBUC7Gee5p/vGbwfgjsnGHU8QICp7GmPgCucWE5eriJ6zZNrKg9Ody9wweDZTbYLFXhW5tWDYiMonm/ICr1cNHSOTux9MJsgsL+LmFz6PtWtXcFiv4aRSVfxw+dJlvT6bnijzuFBaULPgrVu3tK9RCpnsaeZrFy9uYX1zXY0MlDymsgqLo7lsQfEii9HWZUOAW0gZ0vS3o78gJZAb1gjDBh/JZMbjahbkHlOt1RUvkIHDQqoBYnHJNtLz9uH9e2Ia8fxggyBjVCsUW6MK2ZIEariXMZbl8z3Tl4V5joc/p8TK+oAGjGmO4vIXY3s6xZxQvmCNyibpTgD3u7fu4ene0bmVldYX/uG5//5p/GNw+xuINXYtmwpd33zuN30vV46YAp9qUrZ/NIDo/KuaB3rPRLXnVZylxGBn9RRADT1Jf3FvZz7mUe3dVGVgfMIGNJPHt8YVgVw6G6zpzzeHKZvwDEDXtKK5lWDTtDFttT9LqcHlnF6OP6JZKlaVKQN5mW0qb7QxHHQRmQzMFkkytdx/DQxQ07JrXhaLLxpFKkggSJkSk/kcGlAYZsCdN7ofeK/OPHi+EnT292dAOzd//X3+SPG3kGTQ1IrFS9s68JN5JmVWp8OoJhfPYjXQMSxJ7UFIrkexVMlapOe34ui4HiugnHuu834lAESmL+0LGH8zl9Z+FjG2o8CwWMzkWNNprXfmD6wPSB0rnlBuy8Y0vraXUObcFiin+MdiLPNuZew5Y3Xys0lmlYol0ajOA76XjSMlaVmPGE69ez1hweZqxGJ+WRVZ46E1UkVlU8Q4m7k+4zgfN1vz4Ez+2s8tf157v8z5eePXo2e9+nqW3wIMWHLPCgFGurfu31UddOtectluH2C03Wg0JZPv1ULsemNTX2PuufQGZaMQx5L3KUgFZjujtcf5b4QOgXeU4B+bwoMpfbEp1Bpf2Xyj8XYTS/UhV7PjwjW1DAO8Oc48pwnaqVHdyUe3yQomqMvrZCM9c0namDgZZeaeZnvFc76n+8dvs86IqumJeSznGs/qcAO+By85r8TOdTE5H8Mz0jcTeXln1ZjGI+WXPNPIZuX18txTTKGYE5pXlu+6hkSuDeXOUTWRqUZK9uhoZI3DLkftj0eyGGrVWlhdXgXzOs51fmaOFes6em81w7lim6zdEiZtPDL1JJ1rioO5b6WmzQ68l2oyZH40gQBbLxnN53EfYK7AdXD58mV5yfJ91XDobEY4/5utpl6T9YB8Li8lqEI+Z/LLMY5537F/C2Iq0wKjVm/IfqurBq+UlJISiQBBuiRW7vLqCrYuXcTGxQtqGqPcc66QQ/nwFO2GsezZrMx9hPOKTcJq8mItw8lKR+PWkMW5T/Y183XuF5EIVVGiiDbq+PYf/1t8+/V/J1XFlcVFXNu6LAuY773/faltCfimepJLt3jPbMk5cHW6Pc/k5bVmvYWbamBOGt3lbB7A/cHjAltBzwHcH3wEnz/zhxuB5wDuDzd+z5/9A44AAdwZeOtf5Dz4dO4N5iLjjwyU5zKk8xpptAjcSji3G+dDVok/UMKB2jNZmdPjD1+KvefZF/7eV/8l7nz19xCbRAxIY6cTy58OPJDXEpvvHRjmu7vCBS35VsWiAnDJWJVIHp/HYN97tY7M9ypfzOKVL7+Ky69dxyQ+wenjfRzcf4qD3SMcVus46Q5w2B3juA/UJlF06cGiQk1UbFoWDFy+ZEwUMnD94e08jcY8dB3YaIkKi7rWW8vn0B9VhRP3/3iMDKYIFvJJLC8Wsbq8gKUFMmyLKBTzBkpkzCtRki0s7jumBi9GYxFO/J3MjPx1zmbB1iUZ6pj8sCTZM3DDiVu4SBeeN2HgVimx6yDzr89rZBBKAMSSFfP30es5P04VrAYDfOfNNwXgfv/BQwTplJNPte5I34VmwPcMoNJ7ugtSIqQiemiSu6Qqlcnj1c9/GT/xM38DxcVl88ZVsj3UezMoJphruoljjIYDk5k5LWN35ykePLyPx48e4OToAP1ex+YZg3wmZdTVcwm+S9vPBXDntw/freo/A8Gd4uICrl29ihdeeBGbm5vqSjWw3ti3YmC5ApUvIMxLBSlkpwxft6uEdnFp2ZIcmPciv5hYMMEgyMTX4fpjkkG/SSaJJo9D3y/rRmaHNBMK39Eang+z4pUxxPilsWHhgaBXtYq333lHxRP+O4N0fvM1+dpMkq3Zl+yvoZjB5eNj7O3t4dHDR2Jz7uzuYGdnF/Uape4CLCwt4qVXX8HP/92/g7/20z+NEn2U5MnjAFwnJ6Pk8C+RfHJ4zU0LJNMmBZtB9piwR9ezrHSOM+8hZYE5v9n1Ldk/1+3Ne8N5JCA3YV2uXBBTmGYqoSyHW33bY+waVCTjPkYHzcEA9+/exbffeB3vvfM29vd20aUXj5JDsgMJWhBsokcf69vGQKEEnSV65kuoZCqV1n5BRi2Lvp1mE3uPH6FyciiWAtlDLFwx0eYkFxvRkBmBIrz+OAs1ec6vJSywYYCs7ZVlFW+498iLSHN0Ip8cznvr4k3rLOq1O7ae+VjKqIspmlIRh8V8JoP00t3d38fT3T083n6qjl1KTvHvLDKYj6t5UPNMEANXxcGYZHYpAytJMUlH0sPIPHpUoGPiTQ9cDbT5iNJXmD5/VpDqqeGEAG55ewcdgvOfsYTy568U8b/+8uextLigm//w/h0c7u1ItUC+v0EKEbKEA3oMlSjIJclfzhM2iLDAwntHyeGT42PJVC8u876s6jOzGHbAwkGrhevXr2s8fMHbM3T9nsO5zQJJuUz59IzbRygfnMBbb72F+/fvyVrgxrXryKRMCm8yZmGmglRQRiZ9hGSyjFiUxXgD36fsfVtgmuF8HybqXlpL+6Z8xA0g8B60Am955rrCkknP2fqQP26rjXqNbFsCuD20miw6sgDRRzIdRXGR/lBxBOkYMhl6SRGEMyYliy4EVFg4UGOQmI8sTtE/lSAQJbepRkC/STY9JUEp3SnLT20AJodsx6iplKgwxuBKZzAldFlYpO+teeDa48m6dYCNZJfNx43/ZmwGL6Ec5datezwec3525eXLwir3Hy/Btr6xoU537tXmWWay7zxLO40W3r/1CMlIDovFBRQX0ggyURKJ1dAgoDrGbn1+CrIE02i3e2g02mjVKcvdxMlRGwd7lPJvIJ6IIr+QQTKg5x39RtkI5gv/1pyieqOTULbmNwfgyo/UCnoO9RWjod0e4MmTCu49oKzcEJl0BJsbKRSySWsgTIxBkoMxcO1be148qv0vyb3WA7gCbtmQRcaVsavM692K1v5e+ZghfN76f/Pxw/RvBCCjXHdch0nEo3F02yMc7tfw8N4e9p+cID5k81bWinYEFZz0p/lwy5sEkxELT2M0mj3UmvTvnqAfSaBNS5Ee42uzYxBzOtRAp7nEU5zTgd5ngxh+cuNl/MO//ffxpSufQyIaYJKMoIcm7t59C1/7rV9DfecEl1IX8MW1z2E9XkCrcorj5jFORk3UY30xcLn/Mo4GG3EyKQwiTTQGJ+hF25ik40gvFJEuFBAJIhhHRqZakMli64UXEc/lcffePdy4chWR/gB7jx+jUz6VDQpBTVBpp1yR7568zGQzwWYb5ytIwDWRFFM0nkmjy3iRjGVKeLNgy8Idx0LqKNzbY8gU81i9sIGF1WUpC3nWFNk5/n0IEpLtyUY6svgJPh4dHmH36Y5YqLmFInLFgsDbeqeJfTLMG3U9Vp59zJdcI6HJXzN2GsmflvcyJv/bGALacJC1Pqb9y0QgtmxnJDVoDD82J7CsysJnSgCIO1PZMGuVSM0rFm0JSqt5kkPH+ZJMYPniBWy9cBODRBTlVgN9p26xWFpQrsMmKcabZFRVK1VZdxAoLZZKOospPX35yiWsrq0JNCd422w19J4bG1RdWFauIJlLF5dwzfC8VjzjfPlY9PUMHbNrAdr9obw1eRbzbwTleG8ZDzPG3999iqODPQEzLApzHyQrR2w2Bzpyn+f7+EYjAjvc03Q+sWjq2FIcl6lMslvDdiYY4zq8lj1Iojmj/XyWH4djbPPAvfMX4oGbukMAd2+6F83nevP5zBS4DflO+s9puZl2i/mnzc6luRrBs3ue84WV97bLIc9RkZISjCtAsLFa+cgkothCPqXsEg998X18LjVrSpnF1NN91uVNZotgMr5ii1qgNmWO8vFsIOLyoI9kkMqKrc/1xgd3O00Mek3ZOFhPgm9ItsZgGwaXrbuaPRU4kknO+aRiVcUCLof11x9u8AnPtXMHfDYbP/CefNhr+PGy/f+jSqs8V2z++7vv7x//ja9FMIX7Ac9JnUOhvJ6fL+w7afdzAlrvkHXvGfc+5vZgk+4DG3YcW1NAbCpl7xMkp86+Utx2qlbyrSwWtY4Zv1AhhjEYQSjWNihTyy/vQ+vfywO1fp372NUzF8NzmXsQH8cmRg+C+b+bpYqLuZyVgxpqyVJsz9i3PmKVrDNVBdIpG102vHNNOOljA1KfrZdozpyz3sLNFPMrdZaPOiW+cOO8BSxn3ouPn0kwC83VOmRDDQFa/5n5f+87yn3XlFuaTibZAcFOsUDAu2Jwi8OZd1BFKp8jiM1Y34BbG3c7C00y2eaf2w7UuGn3zDEouZbGLl7vdnV/Lf43iwWeO1TfIKinhmA2b7kmeYGt7nzg+zOX1R4+GunMIyuWew+brJjH+RoFr4f7kW8M8vwefa5QXu4b6D1bnDUczmnmmcwDWbfi+y8ulrQ3ZDLWPEzAkp+fa4txCn9WQ7PUy4RkWzOWA+R5RhNA3N7eVnzIM5S1GI6DsW65pyloViOabIHY26VcyM4wrWtHnmEsJJWsVGpqP8DPJVb1ZKJ/E9Adj+u6fGM580C+DmME1g2ZW7OJiyA134f5OskGXtKcz1WDCy1K2ESnxjjetx4KtNlZoGpTTHYPtGg4Pa2IKc35HQRppDPLsv2helJ+oYTVjXVcvnEVsWRCRIq+rG5aIJDP5lRT02LDhXknq4FLG5bVIeTVzaZ4t4fw3kcnMamhJIZ93Hv3u/jzP/5DtConSESiWFxYwNJiSYzdx48eo1apGXmJ34oxaOPBqzVg/Ozh5Uvr3FXYfEx1Lv7nzkhVwoEfHsC1M+k5gPvhp+nzv352I/BRUcZn987PX/mv9AicD+CGw9kPGJ5PDOD6wN9e76MAXAuSz773M88J/dkA3PM8cENL6zwAd+5F+evbv/FNvPPPvqlCA7u5zWfRS9gZS0qdsQIeraNJxSZ3TlrRgQBuTCzcWNQ60xmESaTTd85KHnCCVCaJFz//Em5+8SUVek4f7eHp3W083T3BbrWF4/4QJ0OgNo6hHaXvlwMafe8eAzLnJ6lrYJeUA0WVoLt2QnboC2zWAcrD1ndSjQRAxCMjJCJjpJMRLC3msbW1jItba1hbKWFxoYBcLoNEkJEHhTrOXNeZo/9OSTAejA01Qnr7OZNEDCXKU/+ZMIh75r7OTQInlRguJIYTkPk5Ew7ENT9CxQoP4jEQY7cdixVhD1yNXcS8yN56+20BuO/evSsgR0V0P99ccBgGcMNJ3vTjnAPgqnM3GsfS6iauv/AKXnjpZVy4cEmAiWqWzkuH3YPyAHRJFIN7ykmy065erWJ/fxcPH9zB3bt3JLXMIJHzgKCPvDHd3DyvAGvrcZbg+OsNj51+jkQkH0s5uWtXyca9jrXVNQXBBLpYNPSFIh84TwFcJ8vNQvyI3br0oi0tYH1zS+ATKZAC1DNpAaUHe/sqBjIwZgLAL463Z9GyqMgA1Us9Ly8tiZ3gJU7DiaElrOaBFb4u/swkhUF5o9Ga+gX5pI2vRRCXyQcZ55KwcVJUBD/YrUsGx97uDnZ3dvCUYNneHvYO9tFst/BTP/Mz+MVf+iXcfOFFJBPBNIEko9Q7Wv5lAHD9PAgX8sJzxObpbNH6gpgBqbOzhMUPFhfJFGWSrM5yJryuW9h3mvt7pK5cL4Xpi/HW3+3kemfFFEsm/H4cUQfv3s4uHtx9Hw/u3hVrunpallwUO2DppakNiyCmAHV6etv8YBLkJYwkPyspR/O2YcNKiuyadArDXg/HO9s43t9Br93U7xMCMn1LngiQUL5IxTF6m8lHjCwJgsEZZHJ5FBYWsEz/1LVVFEoL0wS2Tf/mZkPJKYvBlEIc9PpKqnidTBSZwJNhlaJUF4u6BLsduNOlFFW9roTw+KSMw6Mj7O3t6/9M2nRfqMrg9l2Ng1I9dnBTRjWNZCqpb7J2pazATm7KRpHJ48AfNVrE4mJq9bod9HodSfJSQvnk6S7aPwIG7o9tpvA//xcXcenSFhZKRexsP5Q8dr1Zl79RvlBEKp1HOsOO54yBPJOR/AtHgz6ylBcOEurQZmMM7+/q2gay+YL2X+4RLJixkE4pSy/fzrnp5SStAzuqxP/o6Bjl0wq2ti66PcnmDvcZeh7m8uaBSEktSjqzeNFqHWE8eIpU8gCp5AkSiS6iUdu3fYOTa3XWQrO9z5p7fJPKtPDuJTCj1gzjC1W+GMJ9lftot91Fq8nzo4t6nX7hXVSrNfT6HZQW8lheyyGVIcMgYSBuQLCPIIMBSSxGJMiUdOCpFDckp0+2QQrRWAoRArcTQTCIRD2AazLGBqn575BPkgNy+cFZBCLzluedFXUI4LKwJeFhbTBa9+rxsLhMwK4DQSMsiNNLbNRHr88GoCYaDXpKN9BukYnb1b25fPUKLl66qIKSZMJdnNBpddCpt3GwW0E2sE76TI6S5yZJRrYxZc5ZNDPREwKjSXS7I1ROa6jXWqgcd7G/U8f+bhWtdhepDJuh6JVJoJjFK6HW0/toMZux3Dg3BCTT09AVmccEc1X9NPlDsqtPKy3cu1fG9pOaGLu5XARbmwnk0ykEBGuTI12z5JPJvJ0CuXH5txPAlYwypYCTJvltIO4szmPTyJl4ai5O87GFzmpffHM/m9Q6i3+BzlECsZWTFrYfH2Pn8TE6tR5yUWODiQURN5CSZwZBbo6Tip8RFsCAdmskBm691Ud7AHQHIzT7nC9W8HYTYhZpOrZHn7KzjLl7UfzcKz+NX/jrP4+X124gmcgA6QS6aOL27Tfx27/+/2B40sL17FV8ae1zWBqnUa+c4Lh1hPKkhVqsj05kIF+xSTQhqeSYANwGWqMKuokuEoU0UqUS4lRsidEL2iR/x/SBLRQxSaUxiEdx9dpVDJotbN++g85RGSnKCRPcjJj8e73VlFVLJp9FPp1Gt2m+b2zWoYIO3zdZyCGRzYjxnqFveyothYaTctmAIcrmxaNY3ljHlRduoLS8ZHmI7FeIatM/lg0dHTW1qFFu0Eevy6YOrhkyk5oYjsbIFXNY29zAyvoq4qkkypUTNRvRqoLXRYlNAqOUUqSCEc9D8yAfoNfuYdAdSB5RORJZ2eLmRyQTLW94Njw5n0T+zpNJ9i3KpRzoxQasKM9SixFoGyCmGZc773U8gVSpIN/b9GIRPcbxulfGlKWEvYBi5+dIwIVy52TwrK8xpk2bd3Cvh8vXLqnZiiDqaeVUc4uNVysr62qe4rzn2WGgNRslKKGcmjak8TW8jx2bDimHSNYUmw74HBZ7KRXJhkaes4zZT46PcLS/g2r1VPeCY8s8xBhtZiFC1rypHiV1nVSF8Z6XXIMcK/O4tgJ2GMwNx2/+5zDwqJzAsZUMADy7P/EzHxyd4jtv38H27uG5RYLPkoGbvvs7UwA3vO+cm3eFgKJwnuM/kxUkzuaZ83nSB+VHZz64AM0PB3ANQrCaBAFcwyciusfnAbh8XBiQtPeb1TR0VoRyWrElHfPQ2vysYerM87juBSQTxEgLkNG6ojR7t41Bjw0jfbPQcF/h8RCfyjdLajmxEZ3iAgTsnG81lV+c3LAH/c/LH8LjN38fpwWF0IPmX+O8e/9JAFx7/qyBYf56+FpUL2AMycZefskmywGX/v39/7nPMjel5zXXpCwJ1IRqrL756/c5rG/EI0jIJjKubYHzrjmVz8ul01golQyscgCw91n1lh7+2vxa9q/vQVxjY8ZMStcpg8nn3MmiCyik77w7v8Ngtp39XkbV2zlYgzt9vAmcaS4qrYqq0YTxUirJJkWniqI6gt1Z77c6H1P4XC58L+YbMIw5e/7X2XqQNffOmh/seQLFVQ9z/FdKCdNiR/GvfQ7/OryHfs/luHkA98Ouz89BjjXXBEE+qTWk01PWqG+gIbDlG3KsIcPqPF5JZjRgw7M17bNR1mSUqcxiABitypJpWpbZvfX31Y+Zb/ZkU6bJQZsFkBSdyNbudMUopoc8X5fP84xW7kt+TvlmIT7X5xx+3s/Y3DaejAOSSbLNrXFpdZWfPYUx1T66XXm4M8ajLdZgOFLTMc8pKVPl84o7m40mymV6x4+Ua7Bm1Gq1sbK8gnrNpML9ffLjbeevMW65n/Kz8P35u68rsDGLcQD3PX4Wrj2uWe/3y9fizzxLPYDL3M+fs1xTXEe04KKqEl+DNUT+m/eB5vvl8zlJLXOekQTAZmIpdHFsEnEsL61IiYlfBOL5HI4j5xeJBcwVJlHaL2WRLRQRZNLIFgtY39rC1evXsby6pgZRNt4xTjPPbWv087kh7wbjOzaJTT//wGofXOdSjhxTCSWC6LCL73/3Ddz69uuoHO5jRHlqKSwksVQqqEZaOa3icP9Q90G5l8g6ds4801ThauNqnmCKY+5KdoIpabOM5lfe+84HruWP/4fnAO7HH6txZSC1AAAgAElEQVTnj/y0R+A5gPtpj+jz1/tYI3B0eORa6j/s4ecES6HCPJ/50Qxc//ouYJqf8b4JNvTvH5uFO/W+PQ/A1XHhTg0r8M/yHwNfzwZiwBv/9Ov41j/5GqLqSjMJFdMxiqrQ5iUjPFtE3XsM7NlVRzN5Fk7Z/aWCE38WrOoklZzPhwJhMmNGxO+weXUDP/blV5EtpFHfM0m5h7un2K61cTyYoIEYOrEE+tE4KKjrmcYmXeE9Ii0ZpP+tPqYDtXV/3PHKkjC/BTEr2eQ5OkIcA6TpfVBIYmtjAVevXsYVdZ4vqWuOjCUGVWTyjif+uV7YcTq8dji7G2ef2pq//NcHArguh56fFs8kaCF/IP7NB8GzROrs/TyTHLgOvfAjPAOXwYk8gqYeuMaEUTf/cIB3bt3CV7/+Dbz1/vtTqTMPjE8ZuKFCga2J+Q6EZxm4DMIHTHYTZNHlUVpYwtUr1/HiS6/Ij0/dhfQzdlJIAnIJgrJ4r5/J7B7Kh7Neq+DwYB+PHj3Enfe/h92n2wKyGKR7P9xwcnN23j8L4IY/w3Qcx2MltLlsHutr67h+4yauX78mdm6czB0HHnjg1gMbVkQCJoM+mvWqpDs3LlCabkueH1xDZB8sLS0KYHvjz1/H/fv3sb6+Lv9d3h8PnPjgnIEuu459MsrEhAAL2bO8rz6ZsWTIQFx/ffy/BwxNGsqYJnzNZrMl2Vqf2HK8CfKsr69hY31dibxkn1m4o8R6nx6SXXmysAjIrkx2irJb8j/+G38TG5sXlFRMAZYpfPuXh4EbnstepnW2qTro9Mzi9b9YouDvFRM7L5FsTSAsvlLuNtA982OkTmYxQPx+6+TI3XYuGfopw8GxH8gQmEzU+f7g3n3cv3sHt997ByeH+5KPkuwyix+SG4qpE5UdvyyWsKBrSgLc5xICRMmUzbAo7rzDmHxxDpp0rHUvHx/s4XB3G61GDTF64SRTqgfx/Zgws2OVgCZFh3mMUFZJhdo4AZMAyUwauUIB+WJJgC7fk3JtQzKS2OmcCvQ+LISTscRkv0svI8kuBkjQg4iya5Tv4jepkVM9A/Mw7PYIzjEZPsVptaLiOovslWpD4G6lUkOXiTULFxOCNtzvA8STxlSVNJiAuTgiCUr2my+8Sew5/6LRWFL7lC1OpwMlv7ffuy2Z8c+agfviWgz/488WsL62Kr+hk5NDNbQQxGZRg4B5vrCIpZUNJJNZAUL0fL1z+zaKRUpQr1njh/MSZ2JfKJqPO4uf3Bd2dlhMr6oII5ArRvbkUEVz7j/cd7hH8d8os0lG//LyiknEO78uFi34WuyCL5ZMPjsZ5NHtDnF48ASxyQkWCk0Usg2kUiweUN7KSkxsJGMRn2w263pnHEHp0uG0QOXXjhWsLAAQEBeJIcYZyOaC3hBtSiazYaXZRbNJmfo+Wi1K0rYwmvSwuJzFwlIG2TzBW3bw01Oc89bmA8FbsdI5JwitqEogDTebgwRvo5RLpg8zkU7u/YRrWFjhejYAlsCjB2G5rE0q2sVoKnaadOMZBq5YtyxUsNA0a6Kzo1bC3npN7fksXJNJSw/QfhvNNkH4KmrVJtrtPgY9Srj3sbhUwrXr17C6Zoxrzm29HFVtyZI7aaF+2kY6RfCWqiP8qHyEQUu2NuyzDQfqjEC3M0CjzjO5jeO9Dh7eO8HOTlmet8XFNErLKXlNqQDlGFLhIqOYAk4iW8BwyANXYK4HC8gcHw9xeFTDvbunODrsSaZ4cXGCtZU4UmJJ895NEE+GgFtJyHFtm7yu1nvA9Rvw8o3BPQVw6Xtm3mfzxVYfQ8wXTecfJ/lA7nv0po/E0GmxwaaMx/cPcHrSQTqSRi6asOYaFoDFMjX5aBb4uK6kPBCJC/zt9ybo9iaoNvpodAboDiZo0hNXYMXZWEYxrjyfI+gx3qJcbz+Gv/3qX8cv/NTfwovrNxAkc0Amgda4hlu3XsfXf+OfItGa4OX8C3ht8UWUhgGa9VMcdQ5xOK6jii7akSHG9H+l7DyLmpkkhvEmutEmhsEAiWIG8UzO5IyVQrCCJZd1DCMxdBNxbL58E8WVJXSrNezfvYfOySniwzEiVOdRf8JY18w9fv3iBWQTAQ6e7miPadNTLpFAYXUZC5tryCwsIB5wvyGjLqq9v1at4eToGMeHVBBoS+3h2os3sbS+hlgqqf1cjY0EWNtdjPtDSX7SS50NQIzLeA7x/wQ0CepybpoaAwFUMtTSyOYpixgTaKHGttMqWs3W1GeNhWGC0SwWV0/rOhcHnS6iBHJH9MCFsW8Zl7liH3cMNkGZf5oic505Ek+PTCS3zAYirlPJyZMJywg+lURmYRHZxQX5EiNIYBQzsNqzs8noLRWLKBYKuuYnjx7j8ODAvG1LZOFT4WKo2PvipS3kCnm0Otbkxwac9c0LyOZKdt4qDmRMbh7CarpKmw0Er5bFXzbvMPahbQfPila7jYQah5KSC+cezTXGQiwtEgjg1usV9Httvba9/liMLnkrutiAewZ9Gxlfme+d5Qp+PxWIyzGc+tr6/Htm9RI+N87kB85eR7K57vnhnEAM3LdvY3v3Ry+hHGbg+tg0DI7N517zAJDPHX2OMOuSsh3Nj0N4bD4KPHTtg8+Ae2cyUjbmnAFwTf7e+4nOM3A9+DRjT55lLYb3Wf1sJXz3lrzvJgvqVbGUL+tXrgVK5RPEoI8lI4QJeh0CAhWMKaPM83WusXcK8k+ZvQQMCEARwKVkaEZzmgytjwJwzxvPs/fNVxBcpvEBTcbh8eU4fRoArh9XvRabFINA8Z1n84kxP2eVxPeWWsHR0ZS951WF1JTE+Mg1/c3WtKkPEeCUGkAspv2BsuxellTyqJRPFiDKeNFyKAJPHlT2DQD8G/dmxojc1/g5PNhrEr4GZknu2IG4YQB3GviE6hf+nnu2t2eRc54xVuJrtQkCOi9Ozj7K1hr7MFA9zGpCM6CS6nHh2s10XvmayTMEkbNzUXMnVLwLzxv/mcP7QniuTcFVR2jQ+lDzZQ+VGmWoDRj1c4B5KYFyr8bjm3FmVa9ZTdM3LPtYjnEo92CuCd6rxYVFNXVSwc6kemkzMKvR8N9sHVu9gqpAvW4f7VZH40wGsCmSGNAq79VUIDU+b78zD+La2Bpjl19sEGKthN8iBChGlq/JtMnAzvHGVO2Mr8GY3/us+jnFecYv/u4b7vxYS9kvZlLES0tUIYugzoYyMn5HI7A5eml5RZ/3uHyq8Y/x7MzaGcf5vc+4pdmcSnLz/RdLizg+OtZc5r7J9+bj+fnU1EylDudf6+cs/28N2En0CeBGoHsgBSRXR+T183OriaJU0tjY2AHVakW5AmMDKnBwnbBBl7UGxgS0zQo389prmkoc1wAbJ1ljkKpet4tsNo2VpWWkElTpMB9mNcTyukdj2SY0qI6kvKyDdDaHXIH7Qg5BJofVjU1cu864NYV+zxrGjaRgNgk2TyjzbQ1F1uRq9gocV+UdrvGH7OsIY+x2A/e/fwsP3ruFyvGB7No4L6i8zNw+l82qgYR5SZl1g/Kp1oqISaqvnWXgzs5O1pjZzM6Yw9SSCN5GWFwH8Kvvvnm2aPsD/raxsfUcR/sBx+750364EXg+8X648Xv+7B9wBATgfsDsc8qV7pXnwKjpr/bDxwdw+ehngdMprvoRAG5I6ObZT6yC/gcNhAG3HwzgqkyqQ/BP/slv409/9asqLsTp1eRlYp0sEd+EnfeSNVPwFzEfXBYQxIiJSBpMHUpj6x7nmWWFOKtZimFBKDYyBKJDFBfzuPnKDSyuLqBxUsGDBwd4dNjATmeEKguCZN5Spk+FW8eq9UG2PrP3b+XYOklCE8e2Ao3ez1iUhmO6pJxFkckQuXQEGytFXL+2jhvXNnBhawvFhUV16EbiTPqMqmUF2NkYm6+nnyKzm+cf4rstdRkqSpKBO/uacRHPAs7+Ec+AoI6BG77L0yTW3uRMJ5ieH5KyCnvg8vNQCnVj0xi49A4yCWV3rW6c2SV/63vv4re+9nW8+e57Anc4GFbktURCScGZ3uhzANw5MJsTgh2KfQIKQzJ9GWQmBR4sL2/g8uWr+LFXXtW9oPSgNQmYl63v0mTwzzFVAE3GQJdsqiqODvbxdPsR3v/eu9jZfiIwiQU988Jx0jQfsmfMgvCQbKJjBMu3hcyJREL+rz/28su4+fKLWFpZUqLrwdswWGrBHDDqd1E9OVKweuX6daxtXBQIJRakfPtKWih33r+NBw8eKOhk4sNAuOB8bz2AwnvL4FkSc/QmcQkK/877qUQpk3Hdt7NigJ8vZ0HmuAJwBrgG4jbFumMyvrezg6NDylN3xbx46aWX8MKLL2Lr4pY8SNVhTrCfncxDFkA7BtQkk3q82JGuqKyCzF9SADecDPnCkoJ2a6d07Ro2qTjGTKZYzGXyQ8DQ3xcmW5SZYlcx15aKxAQRXDLI5xvwb/uJLWGTSvbrbeqB5JQQCC4063XNm+0nT3D/7j1sP3qE6vE+RgPKDltnKhPxBe1rAbo9+jZ1tZ/y/cmqzRRy6gKmXy3ljsla4poh45rrLEnppTgTLZsv1dNTVMrHGHTbKkCT0UNwVV3P/YE8yQhYjfodtFt1TIZ9gZ4BQVICGumk5JMpt8tCPxlUBJX5+8r6uli1XNNZFtGZYNLXttszwNn5G4JFeIJIkrMnW91J//e6YityXAlkct32yYiSnxWT1QEazZYVf/vmqcg9iN8E+yZjylC5gjAZdOr0TmEcI/OUHkVjXQcBojiLCQTFU7yPMewdHuAP/+hP8eDh9mcO4L68Hsf/9LM5gVGDASXG+uh02+hyzxMQnsGFravYunxNLFAyL5lE0/OQdgAs4nNuuF1fc47nAmXP+EWm7p07dzSfr169qgSfxRzuFUy0ea9ZmCdb3yfJBIkJ1nDeegDXZHurGqOlpZJrykngpFzD0+2HWFmMY2MJKGY68sJNBC1EY0zCTVWDAEy9Up3KixtW7+TXQsVNKzp6VhHppFFim+i2B2g1jHVLj9tmc4Bmg+yJrtZCPIhiZT2H5fUUUtkx0mn63BJ4c56oBGzEmqcEb1zgCeEVjR2rFfKrChCJGXj7/7H3Zs2RpteZ2JP7ngASO1BYau2ubpLdLZIaSSOPNIqQZzyydOMl7LA9jnBQY2nkG8f8AIevfeErx1xKId9YGo1EkZQ0o2FQpEiKZLObPey1uhZUoQAUduS+b47nOe+b+SELtTTJtnxRiEAXGsjly/d7l3POsxw6fSj6YfJOgAI8Xw1c5QUxkVfw6QIK7SkucBC2y78722Qpdt1Zpw+jYqDj4ikm8YoJjrvFOyJrdDvottjbt4xK9UxnBXuosq10rxNyAM0KLl/ZxPTMlFQhRsyyYKLX6aN5xj7BLAwlpESOxlgk5nVHMBiQ1Gc9pPmkdouuFyxqsq9oF6WzBh7e4750iP1HRZEgFpbyKMwnEY5RiazuZees6/jOQQWuLKcdgCsAMADgcj9stJvYOyjiwRaBMSA/lcTcXA+5bA/JSET2wNH4UMppqiK8hbL6F9P9gCQH1wqDcQYDNClvo6bCtXOcasUnA7h+z/dn61jBYwRIr0Tivt7vDWUrvb11iN2HZxh04phJTyNJu+p6XUpKKrnVboQYvLPkNUsSs1Hud1lwHaLS7KLe6KHRHaDcGKCtdWfg1CRow+d2aXHeHyDWBn7js7+M//aXfxM3Fq8iEc8AmQTKnVO89eY38bU/+SMUkMXrs5/Dq1NXkW6EUa4cY7+xj/1+EcVQC61wX0trEIoCqQQimST6iTp6iSaQDSGcTmAgO2iSHQiYuPuICLrDENrJGK78/BuIZFNoFktoHp2gV6+jTXIFe7U2O3Tp1sem1f/M3KxA9JOjI9SaDeUC0wsLWNhYl8p0SODE2f9Lbcngm+S0WgNH+wfYffhQxbvZxUXMryzJTjkUjypuapSrqBfLGLBlTLeHRrulM4MktPnlRcToOAHGqBZH8nUYD7GYSRcYKqvzM1MOWOji5ORMNqI85xMkdRDscAAnCRSnR0XUKxX0m22E2E9Q1spDhHnvBWAbJ0TqlQCAq9yBZEZHxuO5w8+pVgrMjaJhZAszmFldQSyTQZM9s1mBjDBHcyp/xq7RCFZXV0DnltOTE3z0wYeyUCaAy3OZADHPyXA0ikW6JeSzcpkhEZGuDtkpWp1aAZg5jAAZp2yhitf6CBvJh0Vekvq4jny7lkqtivwM41oSinroNAlut1EpVVQcZW92c+b29o88/s0u0hR9Ia2LJmOYpoExNjRjtazcFwIWrB5UCK4LK7wasD0poZHy3+UIPpb3wAGfc3h8hh++8/ejwPUArgd+fCoz+f/B308+JghKe+XSJPHkon1kMifVGKq4MM5mJ3Ms/zoiI7k57Pw10CZpwqnk+zxPJr48UDh+33GefVEuR4cUHWGaC4yjSYUw1y0V+Ikb6XbTIp9kA+ZIdI/o6axs1SsY9AjgjsHiIACmMdI2yxyY57ADcBMxU1wmDcANKoWfkmo+8U9Se05MyuB1XPREP5/HfzMA40lfNqYTvViD5GuNodmDenCE80Y9a9PsY+/7ntK6taPWOowx+J6ySnfri62G1AfWgSjWc7zjgBezN1ePUyr38jnkmQe7egFfg2ueZCzGmHyeJ0arl7bLWdVX1yn5GKNyTik3dXa73sKdj+HfvBXvufns21+56/bXPwZF/VjZfKcLBNW3piC0USZoRHCQbgHq2yzXFAO0BFYpPjMFbjAX9z8r/nGuYcE1G6xJPGbX6h4YXL+TcyG4N/p6hEh+YnZHZH3LfNV+ZdbQ/GK+ynEWWabRUL7k91vVgXzMqmkWjD1crMtzzfWk5pxhC5WpKWvRRMBWttISc1gNRKCqi2fpaFSt1ESGYs5m7bT62q85J0iKE8E/EnFtdCxe89fu90PVf2ipq03d9nyRpEmC4r+c4+7WeiICaxhj9S1zu8SIAODPGv+5+DiOCc8ovrYnLzH3mZ2bRS6XETmkcnyMLvNS0jnjCdVHeC9PTs9kq0w7ZbUFitFdIi1XNxGOW03Zi4sk27Qaja//8F9vc2y9n8eWybw+zndekyfsq47gznE+l/eUf/fEdBIo2Iua94axAPcgrpfDQxKVrB5WKMxKQesd3NhSjGvaW6aLpO7aMwmYlfMNiYcta4WQScu5ivmOiLysPyTNtYP31cY9rJYYB4dHqNYaGIaiiKdoM01y7ZTaj01NFZDN5V0LBouNfO2FhF8pbC04N4Wv1Ps230aW+HStYVurWgV7W3dw/+MPBLT3SELv9DQ/Y5Ghcj7auGfStEWnU15XsQp78qo3s6vTOH29pVDuTJRGlzeWRHaVjKzuw4PoD95/57mOh2dhDCsrLwDc5xrIFw/6mY/ACwD3Zz6kL17weUbg6MgpcC9IGtzO7wKUJwG4Oh0+IYD7uJXM8wG4k+hsEO191nV4ANf7N/hgy/4dB4pDfPP//jf41u//MSLdIeII66Ale3IEAJPhJPCNKRitY6lKCsnmTCw4BkMCbAcqcps+1tUp3UcwQNX1ckMXsUQIK5cWMTM/i+NiFduPijis91AaxtAKk0Eecz1s+R5U2HrGk1lXWK8XzwRk0zeHZOr9jNFn1qOWqMuSDAMkwgPkszGsr87j2vU1XLm2jvmlWanBCD6oYX2gd8Qon3IfyL2jhs9B4O79DHSxoNsphgOWh8GibfCZ9vrj++wZjePkwBXa/eMCYKvFpuMAerKA54N2lUtdnzSy4xgYptMpMW0tIDfQ11sks5Dz/kcf4N/86Z/hh+/82ABcJSKm7BC7mUHJBDEhmBjp50AfDrPFNItEWhCRwco+Mt3eUL1T0pkpZPPTsmnb3LyClwgYbqyD/Xc57wQYumv07MehgjMyKrtSANbrVfXQenD/Pj6+RUXuA7Sb9RFT0QesNk4O4PRD75JeD57p/o7m7lj9yMT0ypUr+MLPfxEbV65obNxHVcAnCzfV6C2Z6TTrqBZPBdReuf4S5pdXEWGPSiUuA2OU0tq43pC6lskwVRsMwpnckDXJ5xI49exmPo+BNAuG/JeBND8bA3YmXgRyaWfje+BaPBv8DKZC8sVqFh8YiLNXIlWL2/e38ON3/iM+eP89AR2XVlelrqM6c2NjAzdv3pQFJ+2eGYTz/oiZyCTJWfI+CcA1ZuQ5MvHzbNuf6DFP5LQEX8Xlsed+5QgxNlamiPNf4wKRt6HyRB7rQcOiJe+dZ4ZmszndC7sPBD7MDpt7Eu2CmWhRXcL5ZHH/eGfRHHT1RZulnpTB3t0QGHfv3h383Xe+i1q1glqliv2dHZROT9Hv1DX/eH/nF+YxPT2FFgF2WvuyWD0EEqm0ep4WFubVvzhDqzSSO1JUYPY1p6iepPqVyh1a43MuMWlp1uqoVspo1mv6Johcr5ChSxvTLPL5gsgWHDta4rKYwYSoz76A/a4SOyaqBJS1JwX6mKbTVOQWdE1UO3XrTXScrVOS+1V03NdcVGeqBwX2DAUy0yqVAC7HW+C4klTbb1hIofKD6jYW5WU/abk92LfQEv2B2bCzsOfsmVjAtgzMWPUpWis7S0oWCQjssqi3s7ePv/z6t3H73vanDuC+uhzD//afZVGrlY3ZG6ElVRvNdlf9IGfnV7C+eQNzC8vq88v72ajWcLC/r3uUSie1X/A5tVpVCjTuLbOFWe0hVE9tbW0pSb527Zr+JjVyyHrXsQjEPSmTYcGKPZcI7vbVs5v7lilCB9jff6T9hGx02j1ziJstFvhLODk6xOrSNAr5CJLRJlLJMyRTFcTiTYRDLM73pGBjv6N2m7abcSkqqX7xfcVdvqwzSbaoISqwe2g3u2jSarbaRb3SQrPeRb1O4JbfbXR7bSQzUSyvTmNhJYtUro9Yoo9k3OyzCPKxECdQT72TCUjFzJqLhWEq5SO01iaRIO7AW0YXPEvNuUQFZIJvWt3O/tif877YrDPG8QlH+zOLf2a/N+qBK/Utv8ekL8VaDsjlQUViVLfT1HnTqlVQrhRFqmFvWmIdvW5IKk4qj65c38D6xhrS2Yyuzu9tIjw0O2iX2dvTVIexJMFaAyXZz1f2x1InsNATESGk1WRrgx7Ytv7woIqPPjjBRx8eoHhaRzabwuoaAVwqlVnMZ38zi4B8UdJsoG3OSFnIbxffeSWpFRnpGDJEsVrBo4Midh+2UC2FsLSUw+xcG4lkA4lIHNEQi0JDKXMNwOV+QAcKKnBpoUyAl8SrkPYZ38/e9iMjp5GY4hUzk2dE8EwQQcxbLRIiIJnR9YOjCwWrc5yLB4+K2N46QKXUQToxjVwii1CzKQCXykeNiyucc89ikVIgC+9xjwAu0Gj20WwNUWv21f/2rNpFs+v6vgbjdadW5nRjjM6ew/FOCP/NL/0G/otf+GfYmF1FmMqkVBQn5QN855t/he/8u3+P9eQSvrj8BdycuopQsYOTsx3sNfZwOCihFGqhGe6jK8veCECb/VwKvVQdw0wf0akYhvGIQDZeM2MabptyzxlSLQP04lFsvPEZhPMZEZzCvb6+y6enON7ZRadcRYr2PD2LR7jnMO5rUok/6COZzWLlyibmN9YwTMXR0euTsGEkMfaZVWF2OET5rGg9zMplEeGmZ2cRz6QQjtNJooNauYLi8SmqxZKABAKyS6sr6rdWWFxAOB5zHat1QJg7SZfKIMZIxyhXK1qMKtyGwuq53um0NWeoxlIv2F5Pn0PK/0oDrUYDg05XzhUEcMO8derZFkK/1VG/936nqzYEjApMiWt9OfuMK1kEJkjplGD9SAjxXAaLm2uYWVlGazhApVYTeOt7TOs1HFmQ7i603N/b28Od27f1exbV9dkE63DNxDE1wzYa7H09LWCWayTC/TeWlOWy4hkWsDtdrUfFsGw1oD6CDdmp0r0hm8liY3NDBKCzYlH7DR9LS/dSsTyyiGR7BO5LVPqqaM41SeKGew8qbgnaNltt9ehVHC8esQP/fHGePawdAOVVuFbQtxXr9xyPb/lcy6xyXBY26lnnisOu54IBuEW89SkDuF+4voQv3FgebTlfvL6kn//g//zf8aO337oQnJsEWIMgbHDvOq/UtE04+Fz/vCAAeBFAHARWfWsUT3b0f/OAmwi3AQUuX6/Z4nnRcn0cfbVgfKU+VwmC56M81T1sBG75G+voxPy9ARpUeJujDdepNS4gMGn7vyn228oPSTbEwIhj4739fBbBc91em/ndQOcJ+51O5bNyV5Kl5gWJhx+PZwGx9r7Osjdw057veeMnmCrs6eVVn9cEc8JzCdaIpHrut4qpCRzxmz9zjdOphXsc5xaJx/5ngreMCz0wyNzHAz68rzwjBbD0+1LXM+ZnPsq1KKCNf+92BWD5ecBck4Cgt7vl6/lagFfo8or5O58TG8gWsEwOkOc0thPtcHwu5u/bSLlHgHMIOQmM1LduIyEglU6llQuz3QvzJlMzOszGQeaT9Zng+Ps7NvkYi89MaT45F8493wFZwfk7CeByzivOcu2hCCDys/h56+tXzBH4zS9P7ja1pVtsAYs5vceob7QjIDhVOMeO5wL7p9q8iChvmJnOC+xmnC3SYI/OO+b8xryzWKpInaqjXa20Bmp3wTmhn+MxEY04X8Zxo6GxnId6nKtJGJBOS11r/8JARECwwERbsMzZRXT0vdQV38bkKuHnr9/P/P3wtt78TMx5zGY5hGQqIcCasSXJIeXjQ+UxdvZEJAAgkMszkmci81HRYdiiJxZTHEKCM/9VXg7g7PBs1KbIA8xyzunTDY11IrMI5zWpvdeE/b9em/1vU6Zi93UK9a3N5UTQIvhJlyASrHgGc2iKxTOtcVlCzy8ilTLyFUkbvI/eWplnumIAWiaTgMb3U72A6te2fmb7Bqpbs7RHTqcVE7B9gs0BsyA3lXZU9ZFqtYFypYZ2py9SciyeEnCbSueMcM4WHnTyCLO2Ymp+5Z6uTj/tpjcAACAASURBVEog10B95hW2zzCn8pQjks97zRpO9nawd/8eqqUSujyT2IJNFt8ulqe9dDSGVDKp/Z65BOMRjiFzYav3mNsAHfkUH3GuUTzS5b3h+mWPYp4RRoL9/fd+fH5jveD/ngXe8ikvANxnDuOLB3xKI/ACwP2UBvbFyz59BC4CcB8Pkj1AG4jIJ/Hc59lhnxSIn3c1Hj3q8Zd8OoDrbYUv/MTORkJ/GzEyvXr0PID7d3/6NXzvj78CNDsItXuy+BKDif3I1MeWYK0xontMZKjGAdBh8cr12uLjfLCroqTe34FGDtA04LWP/oDB3ADpTBKxZBwlWsM1e2gMo2hH4gbeOgUjueaDIVW7DM6iCoKYnKnwrv6cfC8rvBNv8UEtz0r+ndcSHg4QHQ6QigLzMxlc3lzG9Zc2sXHlEgoLs4gToHS2oTaWXs3AAPH5WLH+fSfnkoeZR4Cst0j1iYS/eV4tHSAHKBAjYzHActTvvOLCKaQ9Y1YM6xGDNtADavR7S458X5gR0BwAcPlpWYT78NZH+JM/+zJ+8NaPpEIzTzwH2rrC9ISDyLlpqKTLsTA9AKVkicy3Tsd6g1arKsooqVYCRPuVDHLZKVkJr1++jGs3XsLKpVXZz8hKzsr3Ni8V3JvFJBMm2bWw6N+o4XB/B9tbd/Dxhx/g0aNdMfwZnFngbQxZbyFqS8SpbZxCikmOmdnZVzBZInD5C7/0S/jiP/gFzMzOio3Lz8OA1dveid3daamgTvvShcUlXL7xMmYXl2W7SXDAA8qy5nQsUl1/vY5qmQFiTQAqx1FKykJBSTKDd7JI+eUD8qClHAvVpsg1m1NvMXQOYPeKDoHOBOjIWrdkhqDcwf4j3Pn4Nu7fv68+lgf7B1Lm8X1pqzq/uKgeii+9/DJeevkmLl+5YvdIhW/XjcqrIwIKXF7zp90H93kBXL812vSnJZKBembHOl5nfD0lTponnkBi78JxPz4+Ui8h9dtRYmqFDo49Ew0mEd0uFaCm/CPrVupXMm5dj7vxRHPzzc1z29TM7omFooPdPfzoh2/irbfelPKWZIJysYjTw0N0G3VEaHE5HJrqaGFefVpPyQLudJBKZzG/tIzZxSUkWIRJppFIJ50NpVlGcbfhY6no5J4a4d7p7L45R2kzVC2X1TewXq2gUavpdwR5WYgheFapEoiLYmZmyqwVCaBQYUyBVLethF04lxI317tOxRRat9FeeQozC3MqZlNNlcrnkMxmlOSaKDmkMaTVEkFcrg2qnnidPCusgGM9dlhAkP2b1heLBMac1vr2e+WoouvOO+/eoHNs3KbAFJAhsxDX6ztlfyiE3f1D/MXXv42P7z74iQHcL95Yxu//q/98VPD84e19v/mMpsdbt/dRLe3jV5cP0GrXkcokMQz1ZZ/c6QK5/AIurd/A4vKGVNUc5E6nJZCEqtpLly4J1OcYsI8je1hzn6Eql4UWzl3f04zzk4+XEsMRk2Th1e/LRpRJOwt1nPdMoJnsWwGF/VH7SvSpRud+sbqyqvtC+6uqHASqKMzkBJpGQx0M+3QpOEUm20E61UM43MRw2JEitNUkvEBiFVnPXZ0CSrAdESTkeqRyf6+zp2WlgVq1jWa1h0atj3aThJceGs0OesMeMvkIlldzWFrNIpOn0rqHWDyEJJW3svUieOtcJljokUVrVFa41McR0BWAGyayyViF1smmFLUal81TK4iNTpCRXYaAWEfzosGsQgEH2npbN98PzKIYTno+yPqx8TGcyyoayy6fKnMC1RU0qkXUy2WpGBpNWqyReBdGt0sL3h6mC1lcf+kKlleWRn3nOad51pFk0ag20a5ZsYH20bFEVNbiPKOHA4JSZjsXi9LGLipFu+wJOwN0W1E8uF/E2+/s4+NbR9oLFuZyWN/IYnomjHBMZrS6fo2UYkeruUh9KvCWzg4OwFUM6dtl2P3g+j05K2L/sIKDRx1US8CltRxm5wngNhELE8ClGpBr31lf0zaZ3wSkEzGzOaQtt+sRb3a/jpSmAr279xOq1lFsqYDA4kRP1DKIgOrzMOIJqriTiCCGDoHW4xp2to9wuF9GBElM5QpyrOlVa9qf1UvPAdRaOwJdzfbO+rUCvfYAjUYfrVYI1UYfjXYfp1X2FaWtsami7USye2nFIj7VesdNIY1/8U//B/yT134V81MFIBNFLzbEzoOP8fWvfhl33/qPuJJew8+v/gO8XLiB7kkdh8dbeNTcwdGwiCLaqId6UDcxEheoys+n0E7VEJmJIjIVxzAyUF9ZKlusHQBnN9eFKeoJ/hbWVzDIZPT8bH5KvW9LB4fY336AQbOJqYT1vC2dlnTWMvakVTFtAPl67Gk7t76KcCaJXhhqR9Cut+X8k0tm9L4sBBNgZS9dkiyo/mFfNRKA1BaFZKpmC+VSEfs7uzg7OVFh7tL6Gi7fuIaZ+Tk9lqpXK5zbNxUYIgpWqyiVi4rTpPSRynDce5VPUi/jrtn3UZnOe0zgmL33QlTtkHCHMJKxOGbpkBGJiBx1enSM8skpOjUDe+VoxHvLuUpNv3e94H6RiGL20jLWblxFcmYKZ5UKSpWyFazV79bmcTqRVA95fgbub3RF4L5MO30SORm/skjK85XkKn7PFGakFkplUjYGfE05cVBdQxtJU+BxOxLBJxwSKMdefSxu8nzJT+Vx5fIVFWvZ3z4asb7rdHkhWVH21CKbxaT4zWTTTrkTkRU8iWF8LT633mzK0tr3gvRWiZ4ITaKVCIkiQVie4+1fA/zYEdige6Tczgf4dq/Pq1QtX7Fl5QBc9cD96SyUCcp+4bqBtF+8Mf452HpnfGH20//yu78jANeDLJN/n/z/x/LQwJ5m+5hj0bjcxoO7HvQ5t9cFXjyodDvXK2iiD/gILJ6wUPYALuNmA+LNkvSi6x+Dn2NV6WSe7TGl8fOdgpRntdS4qiDoTGZZIxKz1iVcU81GDY0a1bcdRFxmGbwO//4iOHF9y5mBcyuEQiGPOba/keVrU/ko32/y65MCuJMK3Gfd58fH7fFrCD4mSJ714Ne5zzxaDmNiuH8c7x3XP+NCAjh0YyHZj/cxCOB6EN1bKPP5cjDoGPlCj3cXop8jEVndC3xivYPqQZJE2APbWctyLXOf8Spfb+vrr02xgVPkemtZb/F60Vz289z3Nw4+5jxpwVo76DN0e6iSpEhwJkAYSCdToxZG3AeZh1hcZhbKJgi4+Gs0P4IkXk/mdfGH6moTTx/VKwKANB8ynrNjC2Y/b0ekB3XaGCr+Z/0lSI7w95H3mF/e7cvXKmTrEKiLCKRWDmuEdJEDXP3PE9SZV/DMISjLfCyTTGGmMI25uVkHkurKdTawRQv7wxopjvmiEbkIkpvNsq1BiTrcmPk92wP//D2VlGYNzfPTal7MF9pN63NKgpnkC8wlu119TuY2HD++nnrmJhPnFLl+znj1re2FFuB7wJfnGHPePveUSBiV4wMRtyyLDAt85Dl6dHwsJSejNdVz1MpkgO6AZNIEpmem5UDC1z85OEGn1dX5yi//eK8o55jwmgwwt3Y3/uxT3SISVj9ZXgFzO74O15UpbxNO0V5RzpbP57TO/D7PPFrrqdNFMmnkDd4jby3N9/NKd5IfveMQ4ynOCrWQc+KXdCKFfDave+mVtwSt+RjGFFOMB50rGYmiJIdyvZVYC6s1NC5s45DJ5KwNSpSfNSoHOIpBCNqq97QTG/l7ae13HFPD5VpkRPaadTSKZzg93EezWhMxXv2wR66HzOqsHkQXH7YrIpArF4JIWHUSPp5jQSIcBQ5sN8Uxb1RLGHbryiN7PbZwaqLZ6OD0uIo/eO+9Z27rzwMvvABwnzmMLx7wKY3ACwD3UxrYFy/79BGYBHDPWwz75z4bwP0kKtxzyZSb+fpnYhU8G8ANPMk92BGOxh969Pr+hxG3L1BM9Govs86789bbuPN3P0C3Uke3XEev0VK/phatYupNFf46HVMv0Y6tz2B5GEJH1so8HL1NsR2eVlh1/WL1GN+rhgJdKyixyhOJhWXd1ezTYi0s+7Uhe2fy8JedlvUtYzAvBhxt5gZAiwxeegJKYcW+GXZwk63ux9rUpEPEQgOkYyFMZ5NYmJvB+tqyFCirGyvIF/KI0ELPJV5jgMusLkYM7WctKi/odIWOIMhqxVevVjUGr12j/9n1bHDq1lGw7SoTSoJUXBwnsT5gtSTZf7t7Ggj+fYDr//VBfzBJ94GaAE0WT6W27uPW7dv4t1/+Mr77/TcRY19D9rxz40CFhb4ed786P1JeyazgycB0vh8DQgaRpXLJ9SG0z0dVTyKeQiIaRzqdlW3b7MIi1jc3cfX6S7h0aV09M0MhY/bKSlmBq1nwEBiy1++g36N66wz7j3bxYGsL9+5+LGvgeq2qpMD6d41ZesGkzZI5K4UGv3ySx2D95Zs38Su/9mu4+eqrKoRTmUFQi0UB2iazKNBvN9FpNfQSqxub2Lz+MmYWlkSA4D31/UhY2FNS4S112WOMdryVKk7OTmV1xKCQiQxBQX6zN0dQkSulB69BvcGaTpEbUbLN4JLP8VZ0vB4mC36t+MRcgb8D+9WjqFFXj9vj4xPs7e7izu07uHvnDra3H+h3LLzR1ubqtWv4rd/6LY1HLjeFMNevis+Otf7/QwBXU9LZaweZ/lbIP29DxvsuqyS3voOFDyZ+LEby/nCseU98bx4CZVqfUqY0DTRkIVS99Kxv32RirvxitJ+Y3SqVP6dHh3jvx+/gnbfexr1bt3B6cqT97efe+DkcHOxLfTsg25Uk9kgEV69fl20Se6MS+M3l8li9tIb5pRUpwEkioLSO10HGbzaXFmu9XaspmWVxm+As1UdZ9u6ZLaggywtu1OpSbbIPNdW/BHT9/tGoNbTfMYmlso32UeynPFcoqLco1yutSjleXC9Uz8e4Jwr/CFEIoUL34qUV5HLTKprk5+eQyGSt+Mq52+0p+e1R9Ts9hUw2J3yLllXtDntiMWG3nl2+8MOfWcDjfeRa4f3wKpDRqeqcZCNRU+vx2xJSB1pFrOeh/2Ii7b/u7+zhq//+W7h19z5e+0e/gdf/0W/gh7cf6c8jIPZZ5wiAf/mbnweB3C/cWLFHTwYFwyHOjnfw1rf/CPFERABud0jFMItoKSwtX8Xa+g3kp+c1D3j93V4LpeNjvPXWD/G5z35ODHGew7TQ3N3b1b3kHsGCvsbJMbu5X9Aq2RjtpiAnc5wkBO4ntJXiGUzSB8FbOgfMzJjtF+d5sVhSwYBFglw2Z9bcLJaUSqBVGtUrZGdTsVAt7aHdOsDMTAhLyyyesFhRk601iWQC92T53hWjWdCQA0IJ+LVbXTSodKs2Ua+RBEMV7gDtJv82VMwwQA9TMwksX5rC4nIKmTz7pPbBpUDyQkKFFII8tFp0BVsH1JotI4sSVN+SSEYFLgFcKlFplcwrMqTH7w++2D6O/0Q9GoG3no5kBUIyv13vNEN0XTHO+if5/6e1ssDegdkvq59Yj3akXIenqJTPpLZutUhUICGHvS1ZfOxL6bm2voTrL1/B7FxBZLg+X4dFsUEY7XoLjWod7XpHBYpEMoJ4kso7gp3W81ZFEvYrDcfHAK5UpCE0KmF88OEB3nxrD9vbZakcLq1MY+1SEtk8C7WEOaOmOh71L3REPK5rklR0nptaytbluGDIvZRFwKOTMxyf1HBy1Ee9MsTyShpzi1TycP+LIRpOgmGdAbhmmyxVtbNPFuDk+n/zflvIRMt5A+p8fBU8HycLph688AUrswQ0K2apuKNxDDphVCtNPNo9w86DY83FfGYamVROQGeblroklKhPOd+fygVzDuDvWKSUoorGNi2SEPgNVGtdNDtDnNV6qHW6isFlJawBC8tiV+PGeIvqs34fa9kl/O5v/k/45Rs/jymuxXwMjWEdH779ffz1n/5bVHcOsZm4hM8vfREvzd7EoNTC0ekWHjUe4HBwhrNQC/VQHz3Ob14jQZBcEu10DfGFNEK5KAZsj9LvSl2qvVwxNAu7doYRgIvkMmjFYsguLmF5cxOpaBzHOzs4frSHVCyCmWwOxwdHODo4Ri4/jZnleZGMuPecnZxqL85TGZpJY8jzhcr/Eq36e8insyrW1hl3YYBsYRqFpWWk81NGuvDKFCp3qDbnfnZ8hOP9fe2BJFVNF2b0+im6CzAecwCQzsZOS/3ZabVnyiCLO22tmKKE427gbd96tVZrsmdmoU8qGbZRaLWl0IgMQ9pD11YvYXF+Xqrvw0ePsPfgIYrHJ2jRRrJlFs7c+2ICcI2k2QsBWeYzL13F8uUN9KNh7B8doVwpW69u5ksIqeC6srikfXt3d0f7p18PdAfhmcpxYEGf7QsI3JpzSA5ThRmparguvTJOCmNnaczPwzFVAXcIqZ3PTk91r/j+fB1aLfJskUKzP9R1PNrfR71RV7uGTC4jW3/+K2Ipe/G22jjZP8D+3r5AXju7SeoYg47+Xgb/1c+yQLd8kfGV1rB33HFovECVkbPJ+UN5DOB6VwBPiwAOT0r44XMCuFTS8suraQXa3lgeufpMhgJPA2/52N/7nf9ZAO5FX+fqC0+IMUaA1chpiATbcQHCQBj7msyF/O8FJHlytsthfQA7BofOR7RW0rf3GTjGLxW4nCsG4JoVv//yRfex4u3xawyCVEbDDbynlLI+J7YerDw/eTZzn2RbAM5Xvjfzm267gRD7dtLhIgCAWeg17nXI66HNKQkPhQLzqbQIutw3SOwwdePjZc1PCuCOCV/n1dHPETq6e/d0ANcA4vF4TV6f/upZKxe8KR/P85P7A/Men/v49c49wUiwjkzh4qFzKljnWsGX9wo2glVSfbr6iAdw+T6M1fnF++atfb3zFJ/vAVv/czD+Cs6r4Lz262EUYgfJ/4HP7e8o4xLm102ScDQv7C+8Jqpvfe5O0gz3MHOJcTOf6t0JcNWvI7/egg5tk3FHYGGeWydPIlkE76nPgVQrMiqO8tB2p4tiuSxikV+ffB73YN/Cieud65Sf29a+T07P7xV+75BF7cT8Yh5I9y6qOWu1uuYeVcrsLzq3MKc8MRH3LXp6ApWpCrbanrV48qCkHxdZI9PG3J1Fpn49r8ZVyuZ7lboWRZxTJG7xg6glj1PmTipwOZcJyrGPrycnjMhAjjQv1xQnWvGAKgHpdCYlgi/jcn62ysmBakIihIejAnA59qdn7KfaQ5R9udU+KYJ2j3FdS/MrO5XH3MKCnNea5aYcK3gffCsbXs+IDOHqgOaGZG0MPInL4pMIkmzjFIuaGxP70cdiItZyLfO8rrPdEfqgcxifz8cQwObYnpycolyuIplIYXZ2bjTvPXjLucFrY8hJxzxrrdWVkwbHkPkKz1yCt6zvycKa409yLPsEVyrIZLNYWlhAkmRZ17vXEz84H1iHqjFmCDGvj44IxWoTwlZIcvhyBGzNVWudxlozY2wPcFvc1iUbD/HQEKxqtqpldBotzQ3WG5RrilhreyXJwiJmqJUOiSRxjRu/WRPh/CYBmrESpz/JcpXSIWLhJuio3uuR5DdAuzXAwX4Z/8d/+Jtze/BFe/sLAPd5T7wXj/v7GIEXAO7fx6i/eE8cn7NQDqKpk4NjQe4I1HuMQvckTt3k6wSm+khlOQne+ve64Bqe923OPfVxlHgyyfM5LZ92tr+Ls51t9OstdKsNAbjtegPNSg2VYhnF4zKKxQqqlToazTaaZJazKMiCOJUEA2cfNDrwnK2KjqmBgi2vY7XeZgb+MYHnX1h8YmJFQCiWYG/GBJJpsq3IuEwjlUyJcUV1Ag/pWq2BYqmEBnvkVQgmWJFj0OvpAGXAIjuSRBy5TAJz0xkszBewvLyIpZUlFBYKSOWzCMeo6vFWz1Z4tcDe2RBZvHsOflIgHEh8PSPQB+IeVCX7jsUka2JvCc2o2OAVse53weT6XCLt+qsIOHKFiNE1Wrr2OAvAzYPHErMAUzP4t1FS7hjp6js76OP2vbv4sz//Cr7zvR+osMN+lV7xLQA38NbB5N2/tgJq19tu7NFjoBkDRNp3lmlD0mw45Q3vHXsoA3HXpyiqPpns7zqFldUNXLl6HZevXMfyyqqBNmS62io1OyYHyFINRlUuhl0FktVyCXs729i6exsPtu7i8GAfdfV1MQtUqXgDrDt9BvavmJAYBxMmBtafe+N1/MNf/k+wefmKMbqbDVQrRdRKRbRqZfTbdfQ6HcTiSaxfu46N6zcxPbcg2SEDWrKYGXTfv7cle9N8LifAhEU92bD0+mi0mrImJUDigVwG1bI5ymQEGvL/PRhMljMBXAK5VNb5YJ4JCd+PyRkDzUnlp0BL9aQJq0+M2KxSTRqzlsEtg2gq9qjKfbj9AHu7e9je2UGlUsWv/Oqv4ku//dtYX98QKWJE4pjogcu79fepwLXknr1RXD9G9SYyoM+TK6xP5Sj1twI7C5wOEJQah0VqFSBIRqCq1Kx7WUCk3TzHzCdUvDe+j5Osg2n16wtEE1u+0U48mNmTtc+9j2/hR2++iQ/e/TEOHu2i323RJVHAy0s3b6LRaEpF1FcP2IEA9Bs3X5Et4tHxkfbTxaVlrG9eltK9zv68qTSi8aRUswuLi6g3qlJGlo5ofWp20OplI0sws4pkUZs2y/xcBEyZqJaLtMO1Xjlkp9KGiOOYzWXRajcF4Kr/DRVNPfbIjUm9KQV6t2u2kQRFOZ5MuFj0PikiMz2F/Mws0oUCZtfWEE9lpSjiyJVLZe0bKRaap6cFVLKQxm8yvA1INyay3SdTANQbZtvHOe6JK8HEn59JBAbW/JwVlCmzje3NdeEt4nxCz/nE17z3YAdf+/rfykL5t7/0JXzpS18a3VkCuPZtgG7w62ngLoHcL95YOVcE5nNPjrbxvW/8IfK5jNSRLOZzn8xmZ1GYu4S5OfaqLmjfVoGzT6ViER9+8D6uXb0m63MOJJnLtP5mUs+zl2PnzwNvd7ewsKDH85wj83rr3hZa7Zb2Ke4l/PwcE4Lx3ENYcOPexGInH+f7Z3GuchwJmh8fHmiOLC7MW5EdVCkeolw8xNR0HJuX55DPE6gsYjgsYzisO7cFOh0ywWbxhMBuD30p282mtE5FYp3rsY9GgwQUFiJ6aNQ7QKiHuYUUNq/MYHE5h3R2KNvkWJx2iAbWUwUnO12Ct1FTsbFYQIWtdaakqk2BiwBcjnkoQiCTQDnPuzF468fRn+d2xpvnhStnC7gWGCvlv7MFdfvO2PnD1LcqSLgzTn/jGUUAqduRDWStcqre1LwPVszgeEfR7UHgLUF3AtPXX7qMq9c2pXiz6w1BCubuEPVyTb0pm/WmzohkkvEYFbgEcAlU04a8hwF7dg7ZdzCqGKxGwl8viqPDDt7+4QO88+4hisUuZvJZbKxNY2mRa5723mS3E2B0LQYE4lqJn+QKAV8s/kiOyjE1x4OgPSUVvyenRZRKdAIYotMKY3omjsLcEIkkiVBxxCJxAbgkAMpC2QG4dAWQgpCxZNyKXerJ5pXcAQDXx3PBYuq5fGAEOlirBN4TWccx7iRDH1E0ax2cHJWxu32Es5M64tEM8tkpREO08W2jXSVBwT639ecimE7lKq2Ie2atrFgEGLRJXGRvsiEqtE7uDFBqDFBtU1U+xJAOMp4YyIhV95WxtgG4r67cwJf+yX+PL2y+LkJOPx3CWf0YP/ru3+AbX/sqotUOVmMreG3uDdyYfgmJTgTHZw/wsHYXB/1TFMNtNNgDl/EAAdxkAuF8Ct18C5mVKQzSIfTQQ5hWpLIbpnU9e6FbAY2q2BatEtmrkL1sl1Zw9eWXtar2tu6hcnaG6VxG13ZwcIizUgUr6xsorC0jmoqLtLP3YBuHO3s6K5LOqs4TzahWjbtCZmfQQ2pmGms3rmFhYwPhdNp1fbTYngo6A3nYO53WxQ21A6DSkwVr7YfunGLO0QuTPNLV/sgziuQT9nbjGuSZNzU9g+mZgnqIJ+IuFhtAcdve3iMcnZwojqNyi24VbGnAs88rlQszBSzMz2vvpKU27Z95LnKv43osFYvqEUwwl0pm7iJU1Kxfv4KNG1fVA7fWbuH49MSIYj3bZ/kvHRRevXkTOw93cOfOHc3VqamcCs2c//wsBMFFHojHsbyygtm5OXO1YDGW+ztJM06dOgLBnSUlYwEP4BK8JUDL84C/Y4HTx5za/xDBzu6OFLgkolDdS7tmEt0Yo3BfZOGY7SDu3rotMFjkQ/ZapyWjWKDnW8YEyRYerDDw1ogZum53r23JWv9Wfq5xXjU+ke06bYf2RV8fFxuAe/uJCty/+7vvPna+/6x+8Xu/8y/wo7ffdvneBEgaRP2e8IZB4NX2NBJGxrWJi0Bg56E1esVRLSSQEQcLzR4g8//699RIG/tRr9Vqdwz4k33omMRo72d7viywHRDrImIXo/PcGZObfFsdu0i74aMc3hE2WGuQY5deXMGdOTaxZtDv6ArMTtU5Q7jWQGOAKIFMyvqCMnYlSbLJVgUkyva6ihmUL17wFQTqLnzAxNMmtZrPU8gfJyu+dvG0WefJYf4xVuQI3v8RxOtIVp5szD2C90xWx07N521nPejl14zOMU8mdw4b3Ks1NwJqbX/G0a6dFqreJUA5U7Op/UN72YDna0SEFI4p35ff3irZq239uT06q13LqeDZ7R3NbDfw3uk2irTotXt2nsQrpyuSRl3vS41ZODzqj2mxnYvxHDnaeuA6SNON5fi6xmtYuXigPhNcR+fWZcARhK/jY8zxunyyAlexrFsjBPVoU1sq2+cxBa7NB4FSdDxKEogbGKBKAFcEf46WxWP+a1KB60bRCTisBRSVnj7P4DVzvbF9EH8vO2QpHG1dM07V56KlMhmIQ1Oceic61mtY57FYK+qsiy2f8zU2jhnJQgSnfd4t0hFV1CRP9fpIj6z6rc1OrW59d/08E7DsFLhqjSUyrH1xXEQaYB/4fk9nDdvJUGlMCaaboAAAIABJREFU0LJYPBXYxz64pZMjEb7oasFcW+rbo2PVTHhN0VBEMRBjN7qu0GmiOxggnctgaWUF09MF9CigafcU29Mtw/eOJvGK/0/1qmyh1c4hpFZYvFbvtMeYNJM3Jzb21uWY8DPwmunqxlYPJIH2+l2NNcFYftNOmTENyfvxBNvuDJXX+boVX49fXINciyzsmEMc3Q3oSNcXiK2xJOAZTyJCgqX64zLXYj7dUcxA4u/y0jLC3YHmAusHmVRKn1Wfs93S52JuV6+xJsa1z7qvOafx2iyWttxIVvfapxi7sd5obiG8NtY12F+bPV96JIfIHaWtfNgsra31iBw6nAuX8rYhHXaYK1puyPmheaz4z4hvjAd5JhTPHiEWrotEyve3dRxDvdbH//r7f/wTAbi2L4339pWVtRc42tOOuhd/+9RG4MXE+9SG9sULP20Ejo+PXD5wHlgds0D9Me0raS7Is2gv8PU8yOoF4O0TZ/4FfXWfL3qf+LiP+zNfCN4G4vda6QSN4ilCvSFCBDbIWGLw02yhWa2jfFLC6dEJzk7OcHpSxNlZGbV6C61WF23a0vaNbc8IUcGYK5gRSFAvxIhLFgnqkUFO5VecRVAWS2nbFbfeCBmz76KVVjqbQiqbQjpNNY4VRcjYYhLGg5uFFhbyi6cl1Cp1sZ6YkCng8xamU+yXkMP0TFb/5nN5qc2iybgs55RznVOsOjWKCkGWgPhvD+4Y0DNmuaqA4BIa4dJBoFZ2Zy6od8U1KxB43NWB2QH7nGCioUBkUqZ9bgo6hPmCCR8M6if//CQAV+AWwanBAHfvb+HPv/o1fOd738dAckoG2Obk6FXrPrH2Y/QYQ5t5re/xx+UjLz0DPFjMYoGrLrUomXKmTmChjmGXgnb2yGBBLJFCIp5GPj+D1dV1bF6mymwTi8vLyObZu5h2lsbAFGuv10VPtso9Ffn53eu0UCmeYvfhA2zdu4vtB/dxfHyo5KRDZYVUuwR9nWWa3HHOs5n962ucMFTR7tXPfhavvfaaCmUMOGmpVasUUT49QLtalI1eKp3Hxks3BeDmyWB0No3zc3MKuj/+6BZ++Oab6mm7vLyM9fV1LMzNKTlk8ZxJFgtzBHCtr2HDFOfO6serctWDx/UW6nbbeg4BFD7HJzJMgFkUI3OQxAiOm/X5tO3NishmB0hwhaCVFFrOuo/Tsd1iT7ey7LO2t7exdX9bbM5f//X/FEvLtIi2ZHG0dj5lBe5jZIWJCe/npRiZzu7QX5+pNcyWyVx2nFuA+5lEAyYomo+hsAGDWgtmn8TPyAIDvw3ApaqNfVsMxKVdJ8FzqXxVMLM1PwZqAxcrMslA85AgChXj77/zDn705g/w8O5d2XGz/1YoZLZEvJ65hUVMT89aT5ZqRckiCQJrl69gdmFeSSGV2/MLi7JPZqLIJJFrKhojSSaLudlZPHiwhdLZGY4e3lePW4Kg7FXD3swGjMZlkU1Vr3ot0553SEChKRCHjGMmuq1mQzUy7uVcf7QT4yoikYEJIotdAnFTKRXhWYznedNg/+B2C/1aBfXDEyseR2NYvHIVS9dvIJnOU/uopPD48EgF3ezMNGKpFNpUq9O2mTZMU1NKFq2SB1n2stBmynyzUPfz0ie9Oh+d+pZ3iMXlMaHD7qPmGMlBrg+a9kJ3dvDv9x/u4itOgTsJ4P6kEZkHdw3Qt3iDoO7J4QN89xt/iOkpkljCameQL8xjfn4F7GIfiaQwXZhXzyBeIu9Dt9lQEYXzkYkmn+ft1zk+vh+2d0ig/TH3mdXVVVy+fFn3i+v9/taWxmN5ZVmqWj6PSb3WBIYqEJgtWMQ5Ahjr3npFdXVOn54cq5/Q0tKiK6hjZJeZz6Wxtr6IbIaq2QPUKtuIxxuIR9m/yvWi7LVlZUprskatqf6TzWYfrUYEtRrBWxY7Oqg326hSAddsCrR97fUlXL2eRzoTFnDL6Schugo03Otcj7so4xI7580aOSJ7byptWZikGpUxjAG4tFDm46xHminNzNlhHDsEQEJ/9Ks44OYZiwZUW2qteHKHt+d2/XBdQUFgHQtpPN94bpGsUy6icnaMColDVOyxV+2Aquko6CIn4KjTwtR0FjdfuY7VtWXFVAJv+X6DMDqNDqpnZfRoo0xF9nQeiSStwmg7SVY8P6cVcLmG+Jxh33rgsq9wsxXF7TtFvPmD+9i6X8FwEMXSQh5rqzkUZiJIJnsYEsBVIYQfnYUV22tZMhGI6cZPXA5X7PcALhczLfFoVc/ebfVGB+0WlftRpNIRZLIDxJO0e4/qOx5nHOoVuARt+TtTesj9gApc1++Wa8SAXOeWEoj7FKoFYsQgiOHKedovWOBhQZHW0tyH+t0hSqdV7O0c4+jRGQb9KLIp2scl9dkHHa5JEs3MDpvfBvab/THPfNoDcy6xfwn7C5uSHKjWe7JQrvDnZhtdzg3OQXedVmKlqtqdNf0+fvGlL+C/+9X/Ep9beUUEsU60i5PSI7z9/W/hW//uL5FsAyuxFXxm5jXcmHoJuWESR8UHeFC+g4PBGYqRFhqhrhS4A9ppsxiZT6E/N0Dh8gJC+RhanYZcR5hDkFhBYlOLhFASPvk5Y1HkF+bR4jDH49jYvIxeu41H2/fV6zzh7lGl2QI19mtXryI3P0PmjKyEjx7tC8Dtt7vqRU41Ks+VFltN1KpyoOAt7IeB6aVFbL7yCuY3NxBKpQ3kdr3WrD2C9TUn9qISu1p7tHHwaB+3b30soppcUaj6mp3CwtICNtbXpK5utRpqm0CiEwuh7A3H2JT5Be2a6Xah9YWQxUgELU9PFIexSMhCoJH0aOfMucO+yaY84fxizsDXInGGZ2rlrIjjnT0c7bOHckmF47nFBbz06k3MLi2IwMNYmr/nXnZ0cIiHDx+qWH316lX83OtvyDnl5PTY2ZBanzvOW5IOVZSMs4ddAmvr62pfwsI7gwwWPtVbLtgg1MeJTgE1UuCWSgLmPMmJ64NnrKwe+wOpe86KZ1LfkjRDy0EWQKkEtsJxBffu3sWH774nYhivcWV1dQTgan47YOV8bubIsSLYWXuRcyCiI8wqxvNtfVyc73MZgzTHOT73YisMM16wgu1JsYK33r2Lh3vHFx7pny6ASwWuAbi+h+kniSuCxFrLUZ/I/R29rAeyJ0sf499bzeJJuaaAQEsqzuXZzC+ZuwuY07lmb8mz1b+X3/c94MffW/GcvVMtTvZhkQvNdAODQLUV7CNG1HZqTw9YWVxkBXqqqzi9xyorI/0kEyTKppF29QevNDNirKlujTTgkqfzBaILb09QpGt1gEBBaPRBnnxnJ7H64Pj7NfF882Jcb7LXPF+Y8utEcbEANtufdJ9cjsP9TMo79+UdoUR4VKxsQJ/yZbvQEYldRHGRtRjTDTA7Nzvq3+njcrYeYr7KeINzhY/3vT/5/95C1pMx/Vntx8HqDePRGNUrgopv2Wvbulf8MWqjY/dWriMDti9g71vLIxyrX3EvgaakHAi805qbg+IKOBcX50QmlyJLHMwdw+UVQZKfH6/RZzjPkBi5g2hMfT4bAH/98/2nPh+DuvxzaOdFpVpzpAZzyeBjmfN5AqZaEZSoiG242orNExM4jN7BWg45QNnWL2sT9l4E9PjNNkxa7474TJCY4CHPNxsTuw28DiPkmxuLamquvsbnEjDlL3l+ZNjTnvUJl7tzfvqeqnSo4fzwrXRERO/1BQYyhvXKXxsv65mslggd5qhU4BroyDnEuM6fzZoqIjW59gi9rnIqKjBnZ6ZFujo+YqupMGYLM2qfxdvNc45nE9cMSV08Vwn2Md4XoVGuaEPUWy20ez3kpvJYWlnVGDKHJZjKc61eb4iYz1yKuRbjCZGo6F7n3L94vvJN6UJFgJy/J1mKn5Hv74nl/Jd1G5tH1hLIeunS6aXl+jqn1Oe6UCgo9uYXXTX4XN5PvibXp1+bImMlU9bfXorZkNY117G1l4o7Lo/ViRlznZ4SwJ1BLptFZGA50CzdU6amVYsgwS5F4rumX0w91A8OjtS2h/eXBHa2imGdg/OJYy8VvFpJkEVhK19WzXThiSbkDlQrllA8OkZ0aK5ftr6t1zOFRSPb5UDMIAt9b6XvWkvx/vOzebc7Oo4Neg1Eww0kErTuZ12a+4blkr/7f/3RJwZwJ89YzqkXAO7znXQvHvWzH4EXAO7PfkxfvOJzjIABuI/RHgMB7ASAaxHJOaaevc2zANwLwFuLfy7+CjAFRw/4pADuY0zci3reTrz9EKiXimiWirL0YtzllSRke7PxPIss7BFAu8yz4zOcHJ6geFZCWarcGjoEfb1dZTKhxFw98pLW65Mts8SgIyua9l5UQSQSUjrRoo8Jkr5pW5JiX1xncceejAKSrCeKJQS0zvWBhvU8JdjBnoQ8JKmQ4evTDo1gcCwVV7GOBzcDKKq1LGCm7ZwllpaI8fpcD1kFqdbDSwxDZ6s6sjIO3ERLhMc31QND4/D2/C0PMj41iybmw+RBzeDuaV/P2kgnX2/y/4MKXIFXBHCHQ9x7cB9f+drX8Lff/Z6UfCze+kRH6g4WOJTMmC2sL5hoimu8nBrJ2cZqDbn+FGZ11JMdEYMmJgoEXFnoU388WUSa9TYryASaaL0Sj6eQTKSRzU1jaXkFG5tXsLaxiaWVZWRpEcz+H7I9hSxFaUEodW3f1Fr8lwBXqXiGnYcPBFo92t3B4eEByqUzqSOYmCvYUr5poxsEanziJHYeGbiZLNbW1nDjpRvY3FhHgba5LIxVz9Cu0iq0jUR6CpdfekUAbnZmxqynh0MpbhkIs1j18a1buP3xx2Ynk06Ljbh26ZJ6zWayGbPOcQo2KwQ2FIx7iyECLD5INsIDEyPrN+xtc3zCTQYiwWb11FXvDgOKdc8mFQ7UTchqyNaN/cs1aOogvn65XNPv5mbndQ8EVAZs1AV6BdeMxtQm9iS55Dm28MceMgngevv0EXArgoAVFfjFfcCIGBNWya7/tOz6HAjjWd7exon3hkmCM4gfjQETKn0ekVSMuMDXJ2jgQXVfn/GFBAkGXJWLM43riQDX4cEB7t29g7u3PsadWx9h9/4WQt0Oohoz9gLsu94sUcQTKcwtrkiRTlV5vVaRArewaD2keX/5fnwc1ar87A32t1VRkur2vJLP+1t3cP/OXRw+uCtCA4E7JnP7j/aVdLOQOjUzI+t6Js1MVqynUVzACkF9zg0mgurnjL5Ut1zPBJmEUMBUatybmeQJNIvEZJnO/jO14inqR/toHBxpftY7HcxdvoKVl28iOzWn/Z/EIvZiZm/E6fk5hONxVGpVJXKzhVkpB72qlqQMJuS896bUGSvKvf2Un4N2tljfd9nUBixsPbue88yrsEegriPtbO/u48t/9Q18dGfrMQXuTzKng8+Z3LNPj3fwg2//saypWdBgf/qV9U0sLa2h2aLitI1MNi+CifXqaWPYpTLfeij5M4rAHtVdvM88r+l+4YuU7777rh77mc98Bsss6KeS2nN8wU4qRtfn0hjvfQFjYnc78gJ7NDO5Zi9muiiw+M6Ygo/xYA2fx7I6X5eFoqmpgvY9AnAnR/fx4Y+/g+VFumiwzyKtRNlTsiErfFpAV6ki6HC9xtBsp3F80kCl3ESl0pBKpt2tIpOP4/Wf28DPfX4BCwshAbesubHvrfW6tSKsyAaMU4TqWAGKilGqWUMhzisC1WY7HlKrB+6ZBM4ImDrw1gG4vpBsKs+ATa8OfetrzRYAAnFFKjFCjhS+rtBnqlsDd8cKXO5lJD100GnUUK+U1N+YCmuq9jo99k+lIoHqa5J/2Pe5g26/iUuXlvDKq9dRmC9oT+JGxTiH9YVmuY5asaLeYSR9zM7NqEjG4ocs8ak0pg0l40Hujb0QBp0Qmo02SuUWTosDfP+HO3jvfZ6lfeSzaayvTWF5MYVMmr25WKRjnNiX8rDfM1t62ZqziOtbVLlCKkHxEdNN5zCJMm3ZcpN93xMAbEBlMsHe2VA/ZdtTGDMMxZQfWSh79a3rc0yXCA/g2r5kZEO/N3tlX3AdBouqFpqrLIQQ7fwiZs8ZjSSkaG41ujg5KGL34SEa1TYSsTSS8bSpiQlcc59hnzb23FLR0iuNWZi1s0D9uHgD+0N020M0aj3QAbDdJQmnh3o3BIKdbd4PKcM9yS5kVrvqDW2F3l97/ZfxX/3Cb+GVxeuKWfrxHorlA7z9/b/F1//yK0h0gOXYMj5HBe7UDWS7MRyebWO7uoXDYRGlcAs1dNBjrzoWpNkDdyqN/nwICy9dQmF9DqXKGSrFM/RbbV13t91Fk649jSZaIUgNe/Wzr4r0ef/+NpKMOUhOq5TQobqi2ZBrAOJJZObmMLu8LOIILew41CxY8nwk2Mnfq+Db6aJeLOJw5yGKB/uyNRWhZXERmzdvYvHyZURTGWd76YrqDlASWU1hrYGmfL3i6Rk+fO993PrwI1n55qZyeOX1V7B+eUMqEapDSLCqVMrY39vTWd3u9BFP0GWC/eASyjsIwKZSaSk6Dk+OsLu/J9Ip35PtL65sXlZcZ31ySYTtWjuCWk33i+AtiXxUu7AXZOnRAXa3H+D0tCib5PnFBaysrSIcj6lPHM9okpc4Lg/u38ftj2+rHy3f68a16wKcuY75nkZC4nSxGF17f8yunQpcfqv3JC0deWYQ3JKNvrcVdEQ/9Ts3FRQ/l7lgmMJHhMNqdUQ45HlLcFuAGmMA2hAm2TIlJkUMFTbb2/fxzttvoXRColFSxLKl1RWkchkRx9SR7gIA169Lsy8dq7V8+wOdMfybIxQzdjco16ls3d89MVek0wDx1txXgOOzGt754AF2D04vPNI/XQCXPXAJ4Pp951n1h/OX6M+jkWL5We1v9PJjZebjBWRPNDJQ6mIQl7bF9hWM8/mzt+kkqY/2krKQd+5XGm+1LDA3G//63hZU8YbvTazj1CkI/bnpYhyvCo2zz2Ofe6cRdQXsORWy2XWyt2EcKc5JxjW03dfvSRoPy92LfW45p63vNW1dTfUmNxqfMz2jJvQsm2yN6LPy/YkaT3Dsg+5dP23MOfl8OTMFlYghsz9mfuQtjDkOHBN9DAeeTubO2nNdaw+dcY5QSacXAWbO7UfuAM3GaM+Rs4CbCz6+fFKMPJprnmx+wWD49UB3OIv1LSwzgHHcloqPa9LhpV7X5w0SISznTmuuBG9cMB+1OWuAknfy8bWSSdWwv+4gCcE/Rq9DErGzOg+Ct8HHX3Tfx/NTCapWB5W11RrJtqaAJ5mOAgkSK5nb8V6zduEdKfzryr8gAOAGSQO2Js3U3M7WsM4vAsJ0XeDr+XVLUJegoHcOm9itRha4fu/w99yIkcxn6bSUOkfU8eC+FW/CrgeuuSrxS2SvZkvr2Vske2GGz3ukJAV0pnE++s/hyQv8l/OA39xPWGMi+FiYnkYmmUDp7BQnR8eqNzFeyBPgdxbPzL/oYkTFKd+P9U62OyA5TWuGZHC2F+v2VM/KzxSUs8VjCeTybFmTVuxt6vO6zlbOS7br0L5OZwHWZGgR7NYZx4RnOclQbFnG5/D/mbfzs/EeEERlruTHj3ELW0Cw7QRfk2Rexha8h7xfGxsbeq7vG+zvHesiHAu+Pq+Rf+c48bOK9O1aM9j70LHMiL6lclHuIwRpB52+mBSXN9aRS6XRZlxYq4nsTcA7kcxILFQsVVR/4/xlzMScwHckZoymsY0xZqEDDC23SdSxK2Uczgc/eriDvfvbiDgA1whFnmQxPndGc39ElOAOYUQDIw3YOcDPw7OEe0I2nUAuE0Y6TUK1GtO59R/Cv/zXf/LMjX6y9P8CwP1Zn2gvXu+nGYFn4Q4/zWu/eO6LEXjiCFyowFWUMPmUc9S9UWHnfIB9QbT9GIg6ft0go/Xxd5t4rdH/Pk+iFlTdjj/MJLPyMaKle+lWqYxmsWTKCGc7RXBTib7YgqbKHbIo02Rv0Rqq5YoUg7VqXUoBBoZkeyXTVM0SwE2qmK6k2TERDcA1xZ+p1cy6lIGjFTqj6n8rSxlndWRsebO98kpA3wuRPSx40PX58V2S7RNUFeS8stCrXz246Ao4+mwidfug1DNpbQyDwenzLqnHAFgHVI2DAIVqT3y54PNVtnxWQveMC/tEAK5Cb+uPen97WwDuN7/9XYHztLk2ORcVNA6gtbBT/51M0AVOObaiG81zAK5UuD0qANpotlvqu8vCCgvYUlHQQrBP8MX6qbFwbv2Lku6brMIclpdXZQ17aW1NljPs25VIUP1grlZ8TQHHLHISxJX9Zl9KWYK2e7sPsX1/S5bAtFbm71iIMrDZsYadBZRPIJU0u2XGfzlvyTxcX7+EK5sbmC/MIBUPITqk0riHeDKHjRuvYP3aDWTyec05FuR9b2dOYjIAaVFM5cSDBw9UzGNQu3ppFauXLo1s7Tiv1aPSMUYFfDQaI2tYJh1MbIwRyCDWEmrf91NFNao1yxW9Ti5v6pLpQkGsT4I43kJc81/rbqzMVUIjgN76/dme5hWs9njD+sfkEb+P+C3W+gPZxP1ZAriajc5mVP0UXcLtk16/1/ik1e+UDkM1NZR6rdFimRaWXQMA2X/YBepMDOKuaMP54JM5ghFKLqlK4RhK1TuGrYNrYXLJ8r2YPPg+dbdv38bW3TuoFEvoM7kql2XJHeqz5xwBXNpQ2bhHqPhKZ7G6tq4ki8prlifZ968wP4fC7KySCiY9JM2wcMqiWavd1e+YXM5NzeD+vTt45+23cbp3X/t9YZbs6LiKwCTHzBRm1ZeHk4GAPxn5JRaIZY9V1FhtrG8I/OWllUpnAmHZQ7dNlXurqZ65nPO0S7N+V1YoobUSx3TQamL/9oeo7R8gFSPQ3EJ6bgFLN17G7NIlRNlXstfD4dGxeiDOLi5gGIuiVK1os2ERyJ/jLCL7Xny+yMbiDEfNg/eeOexBDqOj25rnTmjr3YoSeg4BSFdECvYf4n0mgPvn/+5vPh0A1yb2aNpUqyf44N1vYHd7W/Nv8+pVrG1cEWjL4iKBLlPnWyFGdq0O/ND6cL2lmGBTlUuG+eLykvYb/o3jtrOzo7V0/fp17SVy/Q6oBnwRiuPMogSVZrRV5hy0PaqHnZ1dXQfJAOwRGQpHTZ0qhYaB5CpqDfo4PT0WOWBpaRWXLm3ovU/2d7H14TuYzoSRS5MJ30IIVkylpTz7QlGBS1J+OJpBc5DF7t4ZHu0daY/vdMpIZft47Y01vPb6JVxaiyGXIwubj6fqjXOBBUVTYKonFkENglTelmvIeCSBaDSFWDSJUCRhjgXaAO1ffhLa/mquuL5YvFm+4OwBXBXavFW/HuvAWVeU0uOkiPXFAwNw5SThnkeyBAtQnTYthIsonZ6gpnFooE01Jq8jzD2cxVCq31gkbSES6+PGy5t4+eZVEezs6GbRJ4pBZ4jqSQnV05LtK3H26spKwSrMRGpkAsJU4HLPG6DfAbotgoptnJ418dHdM3zrO/exf0CyRBRrq3lc3syBW0YyOlDxhOAt+xDLErgHG2P1vXVsd1eAMltlF2/osDSLvDJjzkpVimJfgOfZxIINQSBaYEdjvK/cFz2AO+5/O7JSZkuIgALXQFgecm79B+LEYFHcF/Ns7AQfqr9iODrUNcRiSYQRV6+r0kkVh7tHOD0pIxKKIxnjGjJSlZRIHIOuWfnLFYC9gQVseEs49jAm6Yz2nlSaDlEt06pugE4vKgUuAdxys4EO15CxJAX+Mj6L8kwORRTLESD//Obn8M9/7b/GG6uvqjjYjXZxdLyLt7/3t/jWf/grJPrAWvoSvrDy89hIriHRHOK0+Ag7tR0c9M9QDDVRD3XQQR+kKg1JspxKoTMfwdIr69i4eQVn5VMc7z9Cu1Y3pwsqZlodVGo1NMJhfPEf/2PMLC9qm71/+w52t+4jm4ihkMvKQvlw/wBR9ldcWMDS5SsIsZDcGyBM227mACSlse0K43UWxQlSk2DWG6JxeoI7772Dw909rYHs3Dw2br6CS9euIZXJ6lw3lZFZtPp7GSJBYdRLuy/16gfvvos7t2/rM6yuXsIX/+EXUJibcX0O2Tu3JfU/e78fHB7i5KyMaCyJbCaHWCJpSh+pTq2vcbVRV5GS7809lsVTFjlJBisUZhW7UmHDPfTevS3FASwsZ9JZkcXYJz5CkhTbjQypNE+KKMf9pM3ewt2unFJkV5zL4eT4RDHkzsOHpnxNZ9Tbd26eVvghVOtVWUKziE2lEQvDPCd4DfMLJLksIJlK4axY1OuzeEz7x2Ax25+ZshJ0SiXGzd5OkSSr4+NjjSHfh8uYri8EyKhYEVGG+3+3o0IvgXDG4nu7OwgPhshncwKpF1eWddYzx7Me42NnJB8/jgFc6xEcBELUVsXZonJMuT/Y2eV6Oo6skrlvEbQzEhOJpbTXpkOJyJPdHnb2j/H+7T0cntUuzLr+vwNwx0D68+alfqxGxJQJtPCxONypwnzN4lkA7ji/DSSs6v1pJAEfm/vH+TxGTkkktPi+qXK3snzcK8Fk4e1ew+/HQeDSg28j4pMr5ygXIliRiAts8XmSuxj9Q1CMj6PSluAVLVCVB3DPUfHfXEO45n3+55XAUr45IMRypacn6xcBuOfz/adViC7Olz4tAPeivIy5pFS2ERLWLD72eaVXxIq0SlsTD+K6G/5YHUKnJ3uxdrQ/MHbk6xtAZ2Bnq0F3LCoDXZzo8rsgQOrnk49HHx/Pi0vNHvRUewr1uwy0MlA+a24IjOsIDhFADr6238M1Ht7FIbAY/ev79RZ1ZBl/v87P3/M1lODn84Cn1ctMAe3BzOBrTN4v///BGpb9zsgOJ2dF5Qk8n8z5xPrfTuXMPpnvx89MAJd7upt9trKCgoWArfMkgMvXIEDo3Xt8vsXreBqAa5/LA+vjsRl/Xl5rRK4qJA1LlevVBapX2Gdk/MT38o4MHsClLS/BQBKJZbXriNyca3Qs479c27wcnS9VAAAgAElEQVS3IjoGnPX4//ycfAznfDQRU/uDwtSUzrKd7QcoF4vaP3jOTYsgb/E2H889iO/hz8WUFKnG5CaAS6cSkr6y+TySKetbS8Idr5P3ywgncd0Tc2WrKhZlXM41yfPOWtR5VTXP3SnVgngveQ3M5ziWfC3GDAbE0jLZ6kWsF7CmpZYp3Z4AXM4J1o74XMYHHDO+nge8Oc4EynlfGePw+vi6/DvHip+Xr80YgzkinRVtXKmU7riaVQpnR6cCtV9+6br64YYpQmA9rtcXiMucNpHOKJdMUdiQSKDF9kgkMnY75kTSaSOfzWr82ZKC90W5mBObJFIZhe7b97awdesOBu2O6m8koSuucf2rg+tr8nxTlqhg2zlDOEGAJ7okSDDIxJFJxZHLJpFOx1zbqyF+91//P35XfOLx/TQA1y+/FwrcTxL9vHjsz3IEXgC4P8vRfPFazz0CYwDXlKaTX7Y5XhCIu1+N1FOTD/GAxMQLPg/8+thFTGK5E/9/gdA2EGD5QH8U2uqHpy24VqmCZtHsMSycZc1sDOD6MZHDnMCwgdndqh+FWcARnFXvWTKRpLqlksWBGC5Akl5ipM6zw9sCTBZCXWDowFTrf+P6qPB3rpcRmYz+SwAuA1oqZ/R4A474O6+MVdA6Skat9659UFPB2MAEk/5g/0sDoSygHv98Phk5P7KPg+bnb96kAvcT97yZONknnz95nx9LnCaeLztGkwE66xAmLQP1Nv3KX3wN3/jWtwWEsseaQx5HAK5X2Y5mmpuYo/d0KlwlM25ZKUCiakx9cMnwb1vfE94kqWAIkgytp7F62vadZaRZLPIaqMBQIJdIIxoxa1cqcjcvX5bqcGXlkoLWiAPS/HWzkMP3Zg/FAVW5A9cjV2qKXWzduyOLZfb8oFUdQScpeBUYB4omyoPGpAnhvIOBFIdzszNYXV7C6tI8ZqfziMUTyE4VcOWlV7F25ZqCTpY1fBKkQNpZFQs8YW+aUglUr9GemDY0VEku8zWpyJ2b0/8zufAg1UhhW6tJycA5r6KELOqyzrrGgFwxR2nDU65ga2sLxyfHSjCo9KXd3uLKiop1Xulg69C2xBEAa06P4yKos1g20NbUZn54RoCve7alkMLubF96CuHlWZu6V0Ex+fRJn++DzL/5/jQikjhwxGY674BtCmYVZvdPe5lsvcyqyazAHMsyakoRFlQtQTT1sTHDLfkVCYV7HxEi2zgc8ccG0F+v/8xMBJnosNcbC663Pv4Yd+7cRqlU1PuQ2U3lJG0pm7QSarJnYls2yma1GkY0kUYkkUZuZgZXrl61Ii2VgRF+++JUTmCsuOUCKSxJlO39YCgLsL2HD7G/u4Pj3S006hXtoVP5aRWGqaDiHE+zwMXCvQAT/hsDe0GfnRW196+trePs7FSqpYP9R5jO5xELR3B6dCRlFosYLIjxbGCfPTojUL1YKMyhXq1isTCDgzu3cPpgGxHa/nY7QCKNmfVNrFy+jnQmp/3h+OTEANyFeQwiEZRqBuCyBxG/OK7sv8qZZr1Xe1JDEWTxvV2DRRLbk8yui3OY+wOV+FZwoObMlLcsBAgEdk4NXl3J99za3n2qAndyH75w7k+uBV/49OeVWxDtdg27ex9i58EDLMzNY2FpUaovzjlTjJsamok4Pw9Z54eP9vDhhx+qV4+sqtT/sI1OtyNAZ3Z+Tj19fHGIyTqLc0zwyd4mSsrEmL/n89RTKhxWMYLFdyoprl65IkCf81v3gOzxeFzKK1oOU81q57H1fuXYEggpFs+wt7OrIsH1l1+W3XezQUXoGapHB0iTtNBvIhRpIZWKaw4/fLiDnYe76g2VTuaQnZ5HPz2D7jCMWx/dwt1b7yORaOFXfuU6Xn51GoXZAfJ5MqK5Tn2fY1ossojrlXhc1wTUeO+5PqjmpIV/FvF4FuFIEiCQSZBWhT/t5AYOuSDL93cNqoUsxnHWeh7A1XnC/cVIBeGwKZAsoBkDuFZctL2Ic0+tLVotVKtlnJ0eq19ms95CrUo7MVOaR1gUCidk28t+g91eE5l8FK+9cQNXrm7onlABq3gsFEW73sbZo0O0q03kMnlEMqaOi0ZpPzJ0riVRFeMJCHfafYG33cZAqtCDoyr++hsf4McflNFs5zA9ncDNlwtYXaWdcR0JxoQEE1kQD3UQpmKqz8KbEWBIACRpRme/17UODcAVmWhodt9S30qhSIUWx5+fdyi1XiySQCzC/dlAGrZpJRhvRXbrfUtllfpvca+WEtCKd6rm6P6d7zEVLH4qSpSK38eKZmXK94/GQyr8E+Smg3292sPpYRGHu8fotgeIR0y5TSB2pNodUsHMZWUWkvyM3CO6XbPfVj/gLs8jynEhwLxZ76NeJzgYQbM3RJlqe/bv4tnFsXPFVI4vQVypUNy5/cblz+BL//Sf47XVV5Hi/Y/1UKqc4M1vfwt//ZdfRqw3wFysgF9c/0XcnL4KlDo4OX2ER/VHOOgXBeA2wl101ekWGCTiQDaB7nIchWtLWLp6Ca1uEyf7+2iUWVQ0RTml6RUCnskEvvjrvy41LBWlnUoVd959D3H0MT89hdLxCfZ39qTAnd/YxPzmJrrcMxpNFKn8SCWQmc4jnIiJTKi9V/twBDHGKI067r/3Y9z78EOpWdMz89h4+VWsXb9mCk4Xa/CckiJE7gF2RvM+Ms4sl0ogeerDDz6QMwGBCBYb55dnMb84p3lSpyV7oyZARz3dozEU5lewcfUG5ubmteeK5NDtqdfd/a37ODk70dwjWKrzyQES3F9JwGN/ORKkaP0t68FqXfEvFaVmCRhRIfDq1SvqzUbFiYANEk24fmgL2TWSGa/Zk/vu3bmrv7NYvbi0hKWVJe0jVO+QGMJzgutBMWIqgwW2WWDbBSmMK1Jp8bxn3Lm4tKh9w4MsvijL3/G7Wqlif38fJ8fHil/5fK49tgShiwPPgp3dhyrm8/zhHl6rVLC/v4ejw0M0qKKplHB2cqwCLl1BBDovLiCZTcsiXGDgBQDuiLSrHc2iVJ3pDmQar2Oe3V5t75yCuG5cn3s+h9dM8IZnAAFofl6poAcDPNg5wPt393FcNJXW5Nf3Rj1wz2dho5rBswLap/z9935nrMAd90f/ZC/oAXity2cxgzWIE5/DKZP9uwZjmgvzzACAGyyGcyz9Pmonp61nEnSN7BQW+EK7UFp5UnXmnx8E6vx7GoB7Ps/m4xhP8Ns723C9+UeNcxmSfSJSgsvSlL2WBz2tbe4J3t/ecpoxqZvzRP3UHUFWZPC/ZwB38rz6ZLNj/GgPPgaJEPwr7w3Hk4p9C1MMyOIexpjQ2xzLblk9qMfgvX/1EQmae5cjzHJ9EcDl471dMvcwxptq1xD48rFlMH4O5pBBgFS561MrX6OeUKM+9CL5OAUu34PuCJUaVddjEgHHgfuYiI3KK41ydlEua8pIF1+6+N6raoOP90Bt8Hf+Z1uvNpZ+XxvPfftdELD1wzWOVcZzV4KH/gDHp6ciSPB1CVIz80nEaQVsBCM+l/eV+zjv8WguuCzJv0dwzmm9uBY0HsiiRS9rETwbPIDLvxHkCypwz6/fMZHuorzJ7v1Y5as40dn182dzXDDS32guk8ROUi/bM3RIXiIYaApbgbwOqPW9lflcrm3vLuFfy8f1vk1ALp8RaYrE6OLJCXYebsux0FzLzLUu2NpKxARn/632SlTnOlCdMTDXBGupJFIlkmbLa2BpCaenZzqvScrmemOLLdlEd7hXWgsFudn1+7KN9yQLuWxN5UeuGH5M1V8+l5ObiIGoBtyzDQsdsvjNWIbEMs4Bb4Xs3cj4ObwLnJ9rJGj585LEXp9H2jibSpifqTA7o/fmnkliJfMNvi5VsfFoDDeuXUUiEkO7UZOFMldZQq16YnIbm11YQHZqSuKSJmuFrAHTAapr+5H61YbCaLGvca8rgni7Wdd+kMnlJQJ5tL2DO+9/iBZFSJoXRhaRux7zuyc4S1g90/1da9/mkMUh/DfiXIvo5BBCNpNANh1HKk7nuzj+1R9SgWtfj5e/PNlpcvd+HEl4AeD+pCfci+f9tCPwAsD9aUfwxfN/ohHwAO7TgNWnYgpBq+OJbMAm9RMYfz64/4SI7hNdlM+1uh2/p34a/+fxQ+KC92+WK2hVquNrdwCVDz79i0h55/tIBaxzDbRxIKxjVZmq1ZSanvHuC+SmqjULL6U9ztbFHm8MeZXSWegbS/WsX5UDBTmcnmmn9rsBoFYBymPJpgOVWPgbjYFn95nyVv+npHUyzQsetBf0Kp5IMM5NzEkwPpDkGahpwYB+vGBGT/4uGNCO7npgkgQTFgsygi/6+LULwHVlU7FQZds4xM7eHr76F1/D1//mm479bsVV3wNXfUlGTPbHEwj/tgZYu3H2Ckn1D2mrEMUeXAJl4wnZobLgSEY2C5tUK/G5pnYz22VjW8KsV2NJAVPxJPt5suAcw+rqGq5eu4HLBLNWFpGbmlGwxsDPkgsWR8muJgGBhfquVH0EdmvVsiyV73z8Mba27mJ/Zxudek1zlCaXCog92O369vmATwmYEhgCYjHMzxZwaXkZC4uLWNu4jFdee0N9SQW0gJaSVBOTGW6Wc0x4BQ6GDXCinSD7iXkgt1YjkJvB2uqaLJtn5+ZNCUklBoHADnuBNGQnS4UtQRuuMSaa3rqGgTOTNI4pFcjseUrF76NHewp8r167js++/rqsV6WWZ39Y10tkxBIdbS9j62yt55Fi3ZIWFbdHQTvXsgtYXdDqeRg/SdEhmKQz4Zb61c0Vvo2U/a6AwITEk3ON0zvudWtqW2OS65vzTMCNe6QD7ZhQ0GJQY+GWE+ckwQSyYpnoyUqLzHPWhD0Q430b3JwZjQDBX/VtZT8cA9bef+897OzuqrhKgJOvRxZpJsU+OUPZEFcrRSlxh92WgFfZF6bzyEzPyJo7Nz2FldU1FObnZTuuhLnHwi6LTZwnQ7SaNfXDTKbSyGTyzgatjlvvv4c+52KNtt/W15bjmhXwGUW729b8Vz9M9jAniUI2RXG9FpM93pdKtSL3BaqIaL2bTaXw8P4DAcSLC/Pub4fqezc1PYVWpyfyBed6noqgbgcf/egtRAe0uhugiwjSC8tYu/4KZheWpODhvkELVFpCh6JRVBvsSdbD9DRtX2NW1O4Y69b/S8UT736tXBEpgmAl1wbBnDHBw4raLB7xPgaTdiVoXgEgq2VTyHka2MO9fXzt69/B7a3txyyUn1SEsATOzagnBR1e7R/YyAnotXslFfozYpInZPvLJPz+1j319p7KT2FxYVFj0G61BfbeuXNHiloWy4x9zr2G9rW2fmxvM5IHi9f8YgGGn5Eq3ofb98XGZuK9sbEuFRnXl84N15/Mr00/9tznCPJzfxajXMxuAy2N1DAQ+7nVYJGI4FoUrU4TtWoJoX4b3UoJGa6pTktKR37GYvFEar0qrds5P9I5pKdn0M9mMYiFcXy4j3plH5/77ApWLwGxxCky6Q4yGfYntSKx2ecCUce1UJ/grtmrCSAkGBhPIRbnHptDOEqA3PrvcV3wc7KvpsaO99EVbDw/zKt0gkUAq/EGVbh2XvBkFVArFxFKVX3fW5JJ7JyyvamHTqOpfsG0auOaqVTqqNeosGbRKmptBKiQ6YfR6YYEZoXCPaysFfDa529ifn7GLM67vAfSL6JZbaJyXER0ELL+yAnakNo+qkmvfTyqKyXA2Gr2ZAtcL7dRLXXxYKeEr/7Ve9g7ojpyGhvrebz+uVksLfGzVBDiePUjKjARwA3JGsMAXO6D/L3VEC2GFCg+oD2a61WKsM42EkVY0LeCG5XTBAIGAm6jYTvj+Xvab4ejBOfNoo0ALueVwFv3bbbQBsh6ADfYA9eFZoGirJ13BjAY0M7zgDbcAoxF7gihXuvi7KQu++RGpYkIyLyPyVbZprzZtzK2JYBLooDNJ6qSOb/pEMJ5YJax7EncbXUx6JL8EkG11kOrPUSrO0S1O0C11TEAnPdILgERG1++IEEvRyTamFrFb/+z/xG/cPULUjc2h03s7m7hB9/+Fr7/nW8iEw5jIT6LV+Zu4lJ0EeFKG/VaCcVeGaehOsrhJhqhDrohU+D241H0s3GE1zKILuQwzEQwszCDyHCI4sGR9ll/xneiYaRWlnH1859Hj9dIXKRex9b772NQryKXSKBRKuHs+BSRaByLGxuY29xEtdvF3sMdNOv/L3vv/SRZdp0Hful9ZlVl+e5qb2cwMyAGIOFIaFfiCpQoKkIK7VIbsT9siLEE+b/sP7G/7WpF0YEgBAIUBiQIAuMwtqdn2pe36b3Z+L5zb+bLrKquniUGIQW7yEZPV5r33n333XvO+cypYWFlGfnirNZ97u2yPB5YHKi1ul7Ho/fewYMPPtCYJXIzuHjzNi7fvoX0TG7Us47rnfU0tflFUgFjLfaHZSzE/ZjAEYvLL7zwAi5fvoR4KopypYR7dz/C0dGB1gnbf2Mim1y99SLmFlasT7Trje7Jp/fu3cPhwT7OnVvF+bXz2lMY8/HZ5RrL9XT/4ADDoWtPwetyfuIuC1JRMJtN4ZVfeQXn1tYEOG1ubOhcuaTQrpn73PbWtmISriFUDfI9nEtZqmaWl0x53W1rj2uzh3irYUpg9afLCIBmkZZ7AV1sFFO2mtoDrl6/ZgQfR7rgdXj1Lcd0c30DT5481r7PAirXUO6vdF/4+te/pmf38OhARAc+b7SZfHj/vgBfPg+9Nh1IdtFrtbTHzxRmUJjjnzlEk3EMuGYpOTSnJntu7cc7aozgGgfeaq11bXAM+KBt4xgIcQ+kPZauWOvBYF4DFUYeqOE17uyX8eGDXewejvt+BrOrv/vxj0/I4PxRPmXi777Jx5t/+AsAcMdj5WOOU083kIyOAfFgvHIWeKvxdLn9ZLxue6cv+LPVBvchs/C2mIR7jICUetPAW3d/po8/DWKNMwzL131PVoJwHggMgoqK6ZjDan/j82zWyb5bEL9DvXGlLpus6zD29n94XBHTTy3WuDlwStUzCDIFiwDTwOREvBgYk4maQEAR6ef1NBB7EtDoZ4L/rtOOLRVdJq1+2YotHXDL9Yf3jIRWjUeI5LfJ59SDj4wzmcfzb+bDtIuncs+T/rwtM4EXPndBIJLf7VW6/pynz3UEhhq0oreddM0+z/NJnfZhB2aqX6XW6hbqjbH6mt/FecU1cwzeW64bPE4QULW4zxNHjNzoz9GvY0Gw0V/v9HV5QC4I2E7Gl5OucccBXFsheU0EA0U8d64n3ERTyZQAXH9d3gKfIOFpAK7N/TFYamNphDjWN0iq5XNCEND3LOb7eb8J9HkL5ck5rJk74aQwvVJZWxFPIrex51pttSLrwevHxkB2WLs1kpF7PYG3BlQb8ObtwYNzkP/Ne+3P0Tt6+ZZI+UJOfXi5Xw26Haw/foxK6UiEqwRJ1CHIRcoTH/zaw2eFf/i91ts1ZMBrT7RyEZXZPsH2OmvtwfEjYMpzIIBL98OiLKjjCMficoxodVoG0tbrIkeTrMZr43EI4vK7vGqW18UYh39b39uO9kazza6K8FwozOo5ZqxCMDY4773dOQF+npfqOG4u8N5y7BkLMB7hayJ6xUgQZozbRSIRx+KSxRsEl6lY5Ws7W5sSB928cR3h4RC7Gxtaf9PsM5zLy5Gm0+lhYXkZiysrqhmyZzCiEaRyWa1LilvYm7tPojvj6i6GvR7q1YpyqGQ6p/hmb3MLH73zPmqHJfSabeV+qjd69bevy56wrtt8naRmjZZ32VeLGYwoSXgkkkaARAQCcv/P7/3Xiel8Eoh7/JDPAdynRCvPX/olj8BzAPeXPODPD2cjQAD3jDjbBWJPGbHpnrhO+Xkq2e/EHrpn35Gnnucpx5wOVI9tDicAir1mC4Nme4Jh6hlFBqp6WyMLmASOOLaRbdyTRWifBE9f4UlBtDFbzRrG/0xcd+ACfNF38nuPLyVPL5g/bdwnk9VgQP60T00nUGff2dGV+iaYz/yR6Wsb/dsFs8Ev8gDx5NgGJoDvSztSGY8B3M2tLfz5X/wFvvv976tQ7a2wPKvVbK7HLLXJhMXG0fci9ccnK46JjFSgBChLh7KhozqHtiaJTAYD2WzbfGNPZtrRsdjEAJfKOCv6G7veGudZ7zmCSAwQk4mUrFZXL6xh7eoVXLh0BSvLa8jniwrawlGetyl7+X363i5Vtn0xfjudFsqlIzy4/wnu33kfO48eCtDqDgdo93tSyDLYZZ9AqRidQldJpQI//lhPNdrtrq6s4Ctf+xq+/PXfwNqlS7K/4/nTcplASKlUFpCnz7OUQWtA1zOHSQqTjqNDArmP8ejhA7QaTRXbVlZWcf78GuaXWJjLqnDPBM8s7OrWT03WOOwZF3V2eSkdk0BuJpuWPQ3tSA/291Xsi8bjuHHrNmaL81Jv2jM+/uNtkf0TfxL4avOAhTOnWFKRxIptInAYS2LEWPbf8bSiwnhd8PfeqysMAFIPwWAi5qyLPY+XxzVQwFTcHH/ZDXEuetsh85HS8+h7YhK4lTLAgcFj0MksVr21FJMTFn/syvyVBhc0S8xEBOhTRVXHxsY6Pv74E7DAe//+AzGdldjLWtbYxSwacQ4Vclmpd2Q52K6jVS+LMUrr4Vx+BrniHNKFgp4fqtKz2ZxUjzwvFiSY0NRrdSU1nS4Vw33k8zMoLiwp4aEd61/+2Z/hcGsDBZeQcm4T/GUSJfvcEMfLGMJMTmjrRHU5r4s24RxbzluxtcPsM5rAysoSIojgEQu1u7u4dPGi+rZub21o/lGF25JF4wx2dncwl80iHw7jZ3/zQyRc308qKvMra7h440XMLi1bf6ZYVOdCEIa2/QSAmEQSXM5mMzoXPjdaJ6iiBlRw4Vw+2NuTRToZwOyjSxRP+01/qMJ2nYSNEHQc3g9fvJDilMo2xzAnuMxjkPhBQOzxxjb+9Hs/xJ1PHk4AuGcGGy7xPYGK65YSlyQGAVz00evXZYXN3rTqyUwwotvFBx+8j73dXRFIFhcXBFLSApuOAlR505aSBXn2MzYCSUtzjwV/gZK9vhLvjz76CJcuXcLahTU9A1wb9/f3QCJJPp9FcZ59VF0faSoH2ftWRBh7Bgiys0hEMsi169cF4iqpHRUeHWlJc34A0AKM/VvZC7Jew9HhPqpHByjvbuHK+VXM5jKIDPtSau9tb+Nwb0+qLYKbw/DQSEbJGIpLM5iZiaC4EEU620Us0UQs3kU6HUYqyXYNBPZYGHHKCAH1PdSpqus2rdDAPSSWRDSaRiSalh0xJZ1Uf7GcLBtjV4D0/RIF7onwYn+4jlufb2cH59c9cUPGpC1v4af9jKAg6RoDqj0I2nKvaaPf66i4wD2zUa2gVqqgUqqhXGK/X/b1YwGRSr2Y2N98NlgE559+qI9EKoIbty7ic6/cRCqbMnWma4XQa/dQK1XRrDVEhuJeEop6spvvBcee31QuDtHrDNCstVApV3F4WEWlGsL7Hxzhu399FwflOFKZPH7lpSJeepEMexZbyurXy1tM1a+r6mu6t6gm7vTRlf0bC2m0EY64wuKY/MepT5UA90rGDlqf1a/Y+hdzrOkUQGBL1ncxFuQIzhuAS7s9e41qK6oa+W86xViPLynaAj0vR0pgT7xxjhIC/agioHv2kDUjfp/t1yz4EkQ/Oqxjd6uEo70ywsOY1ITWl2S8M1gZNYRB18gAJAENeowfIlLd8v3Wj5P9q/voNDros+dwP4JavY1Wb4hmp49aZ4hau48eAVu+n+Ath1jOEbLFkZNOLAQspebxv//W/4Zfu/YlzGRm0Rm2sbH7CH//kx/hJ3/9A6QHQDaUxLnMCs4lFpFqhtFuNlEZNFAJt1CPdNEK9dAL99GLhtGJR9HJRJC5MYvY4izSy4soLC6gwx7u9++hur2FuMgNIfTTKZx76UUULl9EJ8Lr7iPS7mDj7l2UN7cAttBottBpkTgTEmg3t7CIg0oZe/tHmCvOY+HcKpK5jCyUPfDCMeQ8YH+zfqeDzQf3cf+999E6Kmvc55YWkV9cRJf92qiiElHACsNq2UHw1hF2qMrh69zT2AP26vUb+pv77jAyRKNexp333sbe7oaeRz4PiWQOq+cu4vL1W0gXZgIsT4t5OOdq1Roe3Lun/75w8aIcWBiDcg70acv76DHeevNt7O3tC8wg4Mk/+ZnCSBXEZ7/Vamr/YtGY38U97ODwQH8LYGL/vFYL5aOSirtlKqeaLbOKpNKHVskZFmXzLv7Y0Fqcz+dUrGVBm+8hyDs/XxQBiGQsgsws/l66esViTLWTsOeNeyKvk+qgrc1NOYewYMsevSwo8/3sl/eVr3wV1WpF/ZCpbN7b3cH29pb2E14bn0c6Lhwd7Lm4OY3ZuVkUZmaQymeBWESqa9omcn0gScHWV8diHikjCbZZ3GnPm7PHVqWfsQDXYlOqG5GTxX7rLy6wTn1XQ1JPc7wZ35kyy0CXUrWJT9YPn6LAPR3Atdjw04O4PruVAvfNN0dOM2epPU+Kp7m/jwgoPJezqnBnNW312c6UUsnnZ7paZ0XrwRSvwvOONexBymfJCE9mvUuSDl1f2I99lFG559aDUv775NDkjm+lAp/DEzAj4YpWl2OFrgfMJuIyRxznei6XnRjjGnPNkHrSebVxTD3w5sFbEUS9uv+E8Zw+zvSYj8/dVVFOmCIe+AkCdz6OCoKzwdeDv/c51pmxqLufT8vFRNpIMt9OjRIcI8WY+wvBHj43jDGCDjX+Gjh+chPBUE5PdIQhkMfX+TnrMWxqV8azo4zKPeNBoHNUVwioU48Bmm4OB/NM/x797Xrg2jPu3ZhsHslSt872REYi8Mpxa0/EuNBuuMQIft0JpH02L/xDYqpzr/S0WJuxjOXGwXngn9HRcxTo7XySUjf42SD4G7zm8X+H1Ybi0DvuaS000UQ2k9V+IILfYKC8gLUJOVGNfkxvHBz74K6brjIAACAASURBVL21NdnyV4J8zDV4PVTg+vvKc+Q9Zy1ivB4FjuAdvNw9Pz5vxz237TVzb+H38t82xmNlss6Prlp0fHPtsbjfUfnp52jwbwH3zabms2+f5Nvw8Cw9OZNj1e02lYPRFWfjyRPly1xHWDPg99R4PIKyTq3Nz3uQmH9zveGPHC2o+o3GUSwuoFicV67F4xIkZk5HsJPnxDiB+6jvK5udmVWbE9rR8zN0zmBtw+zhuWdT5RoXaG7rq4kGOFYelKWTDMUMJK9xfpCQPVOYNQV6pSLgl+dLgqcRvqztAucH93x+lxH2jQTK7yfoy3su63UJFpIqsbA+xXFlLEPrehKKad/M37GFGZ1Qrl+5rHxy8/FjpNQeJYqF4jzSyRR29/aRKxTUOi3LtYNEkVhUtbUw6wG0XW61nXNJSu16+O+uXFMoAhmi3ergcHsXH7/7Acp7+xi0WQfsWZsgxa1+57F5OT0HRbkNiBK8SMA7unH9YMxCMJ9tHRTNh9gLeID/63Xfy96++yTu9klzPri0cJxXVs6ftYNPrUbP//l8BH4xI/B84v1ixvH5t3zKEdjd3X2mLOqZVbjOdvEspxZXrjwr7xpdjav3nXp1oyA78CSdBpBOfqnbkGxb0v9Gh0CcxekAizD4377vUDBos43H9xNyxakpFmLw5Kc3pMlzHbOpP+Xt/O/87V6d+kxT8sRA4qkDoLrF5HdP3IcTAVxjoLG311985zv4zve+J4s+MjX5TbQlGYnJHYDr54GfEz7gsRBofHwD72gvx4IUe4gdocwgr0OVUARxKrRSKeRnZpBIpFRwabFHbqsppYTU3BIoDaw3adcFXbSSlVUi2ZAMzBPqjRGnNfDiCi5euIpLl6/j3PkLsviMJ2j/CfRol+kYm4wspfKldVOvjVajit0nD3H33Z9ja/MJGp0WKuxfUq0K5KWyicGpt0MiABwca44Wi1uzszP459/8LfwPv/mb6lPKPqQM1Bn808KmWq2NbGjGij+CDFGzZXTJKVV0BGGoungowK+m96yeP48rV6/I/k4gVZRKIBbvLVlhgM2k2Ntb+YA9PzuDfDaDdNJ6+BDgY0/ibL6ARIr9Kk1t5AFcf4/17wnF7fGtXDmct1gOEDyCAK6USAG2eHA9OK34NJpXLtEerUeaF743T6AQQkzWFc5UEKBa1wFGLJzz/kt16NT8TFzJwCcwIJWOJ6movu++15Ed9DEVlTTrJwL86fP3IDNV53v7u7h79yP8/O2f4/6D+ypWMci3vkNRZy1O6zArXphNJFnftHPMY242j3QqrmSUbFT2Xcww6WZfvEQCiRhVhsa+lR1giEq8rpIs9uFrNKoqbufzs1hYWsZscQ7hwQA/+v73UT/cF0BEhSqTdPacoS04C9ZdMnRjURVu1B/KME+dLwEYK05ENJbEE5iYstctf88+iFzhmXyRsFGrVaUImikW1b+R683uziauX1jD/qPH+PjnbyNGAFfWoFGs3XgRF2+/iAiPHY2odyCTU2PKWgZEIgavkwVrgnBWhDX2M28R2dlMJMnAblSrSKTjmudhgp8s0Q2GaDboCNDUe33PH9kF0zpS73P/p76JtIE14gd/7j/awB9/9we48/GDTwXgjvfxU0LiExW4fXR6VVl50o6SyTQvkkpWqm+5vlLhzGebY0i7XfZlYr9b9rmmcp/2lLyXXCf4+4P9A6n2lUSXCZaVcOPGDRVaOM95/1k84PlSHU5VIwFkgt6lo0N0absVZwGWPbXIvj6UPf6Va9dx6/Yt65MY6N/ln10rsNK9YKCE3VsnEvDf39nEsN3EtYvnMZfPqAd0o1rDwc4ujvb2UKtWVEDpDTto9upgI88rN85heTWDdK6LRLqLRHKIeMIAPYq/yIY2C2Xrwcg1l88lHQgIxlElHEukEI4kZEMcCsWAoalPeadpwmgsfyscB4tkBFBpYSo1hm7n2ApZVWTOtOk9edSDzQEOBDrZx3rAe0Fbr6YBt+x1zl6i1Rqa1QaqlSZKR0102wQeqLqNGShIUorb0/h8hCJD5GbSePnzt3D56nnEkuy5xU3UkRZqTdTKVSnrCFxLzU0Ad2SHT6DElMdUiHZo21tuoHRUQqlcx1ElhJ/8dAt/+9NNlJpJzMwV8OUvLODlF9j7jIWwI3Q6TbXd4KNCJapXTtDeuS0Al/dhDNDQ2p2gvDmx2BrjlQMqFPn2HiLtjP8QoDWb17CslNUnTeCtA11579X72PqIcb2d3nesAGogjy8OemtlA2qt4CL1LYEs1weewHaj0sbuTgn7uyTY9BGLJI285FpIeBcLA5doL2zHoGUdVaPDHsGjKQC3zV6AtMgl2BtGs91DdxBCo91VD9xamyQknhSVqLyv5g4Q4vqpIhIQj4SwlJzH//I//jt8/YWvoZgtYhDuY6+0hb//+9fww+9+F9FOH0nEMBPNYzU2i7l+WqBytd9CJdRCI9JFNzJAPzJEPxZBKxFGMwGkbxWxdOsqlq5fQzyfV4yyfvcODu7fw7De0DmFCzlc/7UvIbm6jCaLYyzq9fo4Yr/aSgXDVguH+/uolipSTXCAuW43Om2E4ymsXb6MwsI8QvEYBk4Rzj2ILVSE1QkOGKJTq+HJhx9h8+N7st0Lx6P0L0Qsm8MMQWDaEnJ+h0KoNerY2dmV6rZaKmn+E1BYXlnBtRvXcf7CBfU/ZZGX958A7ofvv4W93S2tV8lUDoWZRSwtr2F+ZRUx9vge8VhJKjBQisSW9955V0XJC5cuYfkcW1Qw5gqhWq7g52++hffefR+NZgur51bxxS9+ETdv31YbAutD4VSCjMFlr2gW9CSQ1OpG0uPezuulPSTjuL29XfXy5TGoziXJiPP0yuXLWFpaVDGdVtH8YbGVazML2oxJaZXMojvHaH19Hexly3E4f2FNRVPug9wfSW7j+TAeZr90tk5gzCICTq2mNYh7zdUrV3XMSqmCzUeP8fDBQ8UhIj8N+qbyHw5Rr1VRr5aRiid0zuyXy8/HMympb0nQ0VwCAVwbX68w4nUYEGKArVmWctycE5OKp6bs1+LmWmiIMMffulYX9nxyeMc5i4/J+dHDcgPv3l3Hxm7pxLTraQrccSb07LleMCLwAK4BOLZXPO3ntBj6lwHg+jFTjOxAFZ93cn6wuO8BUHK3ST6y+2frK0EDklpI6HJmlaN9Ngh4+X14ZIHvBiQIaOmWB/YcD7j68zEQjzgz433bG2inzL1EU04mFGOFpf9ur2zzoBHHm8BN8OdYEd67h50ACFiq7G3Axt/iY4xRruMWGf/dJ9d8xrWcYIxyHBQ4eQb57wx+1vY92694zQkSSp31LP8tq+p+X6CNnv+uuf8Ef/z36vPJJDK5rLmzRKOaE749h97nWi0Fr5O/nwZwJ+6jK5pNfOYEANeG2lug2t7hh9/+0yy8mQvUG03n2mTvNzUjFXwJP9s0a31M6b/bA60+XvD5rgf/bJ4HrIkDdZrgPfXnqYNNAdXH80y7N0EQ1z8vo1x7GMJRqYRypTpqAcJDMxYiaUf29upL2lXMZS0rgmDW2QAu+8rzh3kJ1dU8Np0mBNw7+3T+nnuPn1f+nG1Qfa/6yXl80rMVfB75uojwbv1XnOYIFjp2r6+eqLzHqWRCbQ38/TAyn7fBNQCb+SPngCdqi6Qpq/eYaje0Td7ZWcdMvoBGvSZHM7an8OuFXLroZDUcqjbDZyQeNzev0Xwn8ZXnphiRdrskUC1o/pH8xXyWrbBqtYqIVKyD8XxYD+LfJDmFSDolAYu94vsD1JsNNElM63a1r1PZy9+T1M3z4HNGYhavjXEwCVszM3nrO61rpqKWeXYG29s7mgP+PlFRLeA5Htd3MSf0IL/aPrk+2SJyUZzhevYKIA9TZUsAl31x2wJtCeIuL1vtyvaGFmqVMhbni4oFtzfW5cpBgtpicUHnxOPRbYv1g4Rz/0pns0ixV3A8hrZiX5t/JIxLnMF2TK6eQmLr4d4hKvuHuPfeh9h+9AQDutxQySuS/wADETsm1+Hgv611jv3G9okRvX+cN2gq031ubKMeiQzw/7zz9rH9expvsOVgeo/3/zZy0XMAd+IWPf/HL3EEngO4v8TBfn6o8Qj8QgDc6bX1GWbzKD57BvnvLwq8ffp9H28OyXAUSTH+xz8TQaRtUROAi4bAqwqmdp+Tkgr/zT6Amzy3ycTnpMD008zhpx0/eN6nfed0AH3WsT/t+wNhweRmf8KBpqfW04HwKabYswC4rnjhv1f9/Ajg7u7iL//yu/j2d78r5SlZbhZkMiG2wpK3Xg4WsYP3WTPMF7U804zFpy6VrA00KiVZznSpvGBRhcl+NKp+YLQIZlG3RhstFXrMulC9u2j/1myi1+645ML1spNNIS1jogKzIgRzE0mkknkU55dx4eJlXLt2XUqIwmxBgBSDMAJ76mvIvqeysqGlZ1Xqr/sfvouHDz7GXukQByUCYGRlEiyiTavv02s9HScAXFlvRbC4OI9v/ta/wDf+6T/F8rnzUgkyUGbSKuDFJXLensd6HZoqgPUAA3LN6scUgT0pLDafbKpwRrUcx2aVqhH2sF0xlaJPXBgU+yCbTEr1yKRlcyKOmVxOgTL/Jkgl1S2RDq8m80BHILEZKXJHVoGOheyYxJoLepwduOEJLj7QdYubtw0/7Vk9rQAVWKEmqIsqaXmwy9sk28M+6jknYEPKa9fPWCoul8Q5pqQV/vzEdcQUB+DqtwG1ugER42KAnds46fRrDQubZLV+9NEdvPHm61hff6TkxhJaswij1az17EpLBUTFI4FOgnE8BpWmTJpm5mawsrqCpflFgaRKEImkkvUbixtAxbniLJ7rLKb0us4lgYq4thSZVLzTjpG9ouORCN574w2BZb0ubRNb6kvNfpv9bkfPg7HmrdgpG0WysmkPRJA3QZVPUoVpqQ+jBHz4bmdh6IgfAnN7PQHWUoCm0qi3WjqnJPttthv48Kc/Q6tcRsyBs7FMFtde/hVcuHmbnlx65ki0oMLX92y1Z4fPsRUIlEhGY64fbFsWV1ZsiglkVA9urmks1qVTUu6zXEd1PcFrrln8DJ8VnjMLNgQMCKKpr6uUR/Yeb533ycNH+KNv/xU+vHsfv/d7vycQ96yC2bE5fnIWZ2lcUIFLC+VWCds720qYCUxwzRNrvF5XIZFK5GQipvnDwsKDB/cEIqycW9WznspkwN7QXhHe5Drr+o15xj0Z21x/OKa03eZaQgIM3QP6fSu4be9s4fGjhyq8kyEtG1Gnyk6mM+pHPlecMzW0c04YFc98EY37CpU0JJ70WERoo073gEoZ8fAQ+XQcmXgE4WFPZIDywZEUuNVqCf1hG0P15qwhPx/C2pU5ZHIhJNNdxJMD0NVcdrtSbQIyYHAKLd/zWkVJqbnTiMbTCEc5XwjcEGxkMcfUGdwn6EYRTKuDRUmy52Xp6vvcOiWC2b3RNnfShcDWCxYGbb1XIZprFK2ce7RzbsrynCAJiT68R/zTqNAlooFWs4+IrIMJnJsdrHp3y6nC8LxYIoKllTm88isvorjAPc+AXoK4/XYXjbJ9r+8rH6H6KOqICup/TgKEqW+plmW/3AbVv4dllGttlCph/OC1B3jjvUPUOmkU5vL4yqtFvPLCHNLpEOqNIxEjrJcglRAGtHDcmgRwqSAlgDukqwtt50gAoKrSiuocN85rrpe+75gKbV6l4ZRShnUNtfclErS3ZF9aroneKtk5KzgAV5b4rrjHsZosfFp7CEPkTL3n/+mLgyT5mFNGBMMewdsWSvsVHOzQ2px9yvn9CQyd+lYj7kg/jDW0xWhusV0EbcS76pfb75qdsr53SFVvD51WRxbKvX4ILfYg7gF12o5TkdvqoyvVu81XczmRDNfhxCHEoyHkkcVv3P4a/uVX/yUurVySW3Wlvo+33vhbfP8v/xJdtlwYRpBGEsuhHM7HZpEIxVHrt3A0bKAe6qIX6aNP3DkaQSsZRSsZQux6Diu3r2H15g0kCnmtodsP7uHhu++gtLmldTO9sICXfuNriC7Mo6n4pod4b4Da/h4i3P/6fexubmF/awcDqmSkeurpWZs/dw7LFy8glcvp2CQHyRmE+zXjFN0Ye7BCvT527z/Eg3c/VD86hoPZxQWsXr2K1bULUqCwNxyfX7lSNOpYf/wEDz7+RH3o+fxkshmsnl/BxUtrmF+cF1mI+2OzWcfdO+/j4GAf6UwWi8trmC2uIpUtCLxVSxE+V8722wChiNbXux9+iCePH2N+cQE3bt7Q+kviy6MHD/H6z17Hwd6B4lDGpV/+8pdx+8XbyORyegY431Rk5r4qMMzWCcYNfNZZmFS/yDYtANmnvIPS4RE21tfVW5b7mva64QDXr1+VbSLjxkePHmsfFhgbjyOdSamQSzUMYwKOx4MHD7TG89+Ly0b2YkGZJEkSy1ik3eRxdndFMpEa0sVWLCgvLi5ibnZOxepH9x9g/dFj7UEkW/HYsTgJFFDMwc93201kkilZfPNeUYXMnsdyPbBVw1YuArkcE1mGOwWbWvoY2G3ZKik3/hE2og7zCOYEdOJR/uL6mLtV2IglXHv0H2YDyz3C26PuHVbx5gcP8WTr4MSU8NkAXDvas/wEcz9voWwxxX/DAK6Lh0dqxgDgyHPnXOA67tdcc+qxvrfeicvyHOv57r0qbN01Moy3khUAL3DJ9dt2AI6Pu3UMHZ+uFpMW+CPgz+UNIvnQ0UHWr06F69Z/ZZUOFFIc40Ai65dsexR/pm2Wg/FfMBeevvceGNWefcLUCMaJQQDbNnlPLB2T6T2gwHXSn6t2smeoPdlXOjAiQFBj1MMjcez5KuMlcx4yFSP3XcaivL+MkZljGAjP2NzATz6zpnCOKX6PJeJay7lGeqKxnxe6NhfP+/FSbmndJ0fXIkBXhF5Lxhz264fGahXumkYgpvtCyxfNHcnmjP0P5yEJNdbf04hQvm7F6yTwSKB/dF0hunHY+iwOiEAgd06jMXfriOtrznPhHufv/aTKdTxDJutwYxB9TPY+Xjvz1+ljmtE9dbWOvf0DgXQcLIKLPEWuibMzM3J84t7F+0cwnuTvyXlzNoDrFbhcw7nf8FxJBvLnzPlCkhDzqiAAO57b3hHBt7gwYHbix7kaBj8/AruddT7jau+GIwUund/qDe1d3McYG/pe1gRwbX4FhCmuxzxJv3Rmart6E89zcWkRhVwOTx7dw+zcDA729tX7lla/HsDlHKizh3ePalMbCyO/xnU9VLuqDYpzYOO5zM7MCZzc290TgY6AerdP8NHmJp8hxlimxm2K2F1rtaRAZXyhHvXOKYs5POsGzFuqlZqcNjh3eUzu3f555d8rK8uyMVbcRYehXl9WxU8ePxn14SVgTACX8bjIYYWC7t9InZvJKJ7g71iX4vPjLajtAkjwNqcQxj8ElxcWSKyb131gfUqRbDSMrFpHhXC4tytXl2g4pLYKrXrT2kJkM1L0qvaQTIkQkk5nkSnkEU4nNR6M5eg6wpiJTiucl6xTkDDUqNTQqtTx8bvv4/033ka/2caQgTTXE64K0wvxVN7HuN63HLJ1Z7xbK9czzzfF/3TW4f7G+JLuf396512/4oym9HTqP1qPTokVngO407vo83//MkfgGSCvX+bpPD/WP5YR2N3ZOYO6qnDnRFuDY2PEbwrM5HHgO/3OE/qmnhJMT/x6BCQEArrgVwcY35/q/vmDuM+nIgRwzd7Q/0wWl52kLhDc2wbjAI6Tdp9TTkib29SG55m3n+oanvbms87nrEQm+Pmz3vspT3oyGLZE/Gmg7FkA7rGZFrCzMrB18h0Tx3IJy6gLrqySzUaZDL3vfPe7+NNv/wVavS7Co2aBlsjx/30/WJ9cT88HX2YQi5kJuhRPtGZlsbKFZq2M6sGBlGMMCHshqvqGUtfNzS8imSnItpLWvkwqyCJk8YfAigFTPX3OF2IVdLZp50qb14jZqiQYqFsvw3Qqi9nZotQV12/exKUrV5CfYU9A9i4zZRWBr96gi3ajhsruJu598HN88skdPN58gsPKkc6BgXS7S/WQ9elU4jDqgWvPBYN49gA6f/4cfvtf/Q6+8uu/gfnlZV2bsQEJKBljkefvkw//N9XFLGzx32Krx8gKN2Ulq318nQHvzvYO1p88kaqCQery8jJu3bqNC5cujmxjfeGEgbMpMcs4PDoS2EOArjgzg0uXL2N+cVEFLvXSc5bEQRXuCLxlATUA4AYTxgkAN5g4u7no57MHcLXajtRONldPA3WDRRcr0bmk24QTo8TetcMdJdEs3FliYgmz7DNJCBjZqFpRkP1KRkU/T4gPFAZGa2PgmRoljZOwzui5ZrLD5PWtt97G22+/hY2NJ+praRZOxuZmQme9pNrqAUiLbCa/LBa02k0BuSwYkKWanSlIETM3M4f52aLmGFniAjG1lqhDoQCw/Z0dWc4yAWLiSoBMQFYsjuLSMq7cui1wjQntz/72b3C4vaXnisUZJjqySWKBasAijNPTy0a1q7nP33jLVrP9NOUyizQkR6hA46wdqQbn62TcMqmiSj4Wp504UDk6xN76Exxtr6OxtwdiuSpLRCJYvnQZVz73EpKzc1LVE2ii+p6FIgKQTBj54wkQfPZVNCJI4o5NsgfHmIUZPqfsCRhLWmGYtpkcQxaluU7x2eS9CD6PXr1LlSrHhexrqZr43Dp274PH6/iT7/wAH35sAO7v/Yf/8NSd4bQ5ftKHpgHcfr+Napk2lDtyLpgpzqnoKPv0OnsghqTWTqcSesa3tzbx8Ucf6mG5ceum1hIjr1D919JYaR1ydoeeKR8sUFZrVPzWncXniuZDvV7F1vaWeh9mkynMzxXVO5bPl3osZ/MCijm/PGliep0bKSqY3LLI0uca3pG1O3syh/sdxCNAPDRALNRX38sWCx8sQrUqiKeAeBoYRuooLPSRmw1JdRuOdBGNk/jjCvuc9w7k43gaIGtsfYJ57BkdjtFmm7baBHmskK8+2X0y2H1R7nhB0K+L6s1IIM0DtmG/t5s9skEQwT3Z+QOwUElLZu4lvZYA3Ha7jmazJmtR2Z/XGmg2OmjVO6hVW2jWSR4iqz0uIJCkBhFUhj1wcRZAkoggk01g7cIKbr1wHcl0zBGhwuqT2q43US/V1EKAauxUKmNAmDoYcE3kf1g7A96eDgHfSgO1/QrKRxVUGz1U63H86CdP8NN3dlFtJ5CbzeArr87h8y8WZVtdr5c1J50vsiuoclw8gNsjZo0BWEDjHwK41kecYBjHhHsWi0HaV32vYUNpRsCqWWn2tZ6mUgTSISWu7LKPKXCppLBj8Wd8/5wluOI/+3K3yzgQ10AEfZ+zzOd8bNc7KB2UUdqroFFijzV+ZwJQXDHCgM1lTf1uTWUrbZfA/pD63HbbBO9ZkHbrqsa8h16b5IYw6PBG62SCuC0qhHoR1Jp0QOD4sUhkbgPySuH38ipE6AES3TheWLyF//k3/x1euv6y7KVrtT28/9bf46+//32zLO0NEe+HURykcDFVRCGRRQs9lPpNVIdNNAcddOlaEY2hl06gm4thcD6KzEoRBfaonTdVTWV/Vy4K248fK/6aPXcOn/v6VxEq5NEgOa3XQ6TXR+1wX20cErEI6kdlVPYO0G91sLu5bUSUeBwrV69gZnlRvc5GXpUuf+DeYz0qbTgJ/m598gCP3v8IRwcHst+9cPMGLty8ifzcrMACD9rx2edPrVLB+sPH2N7cUJ/bHtebZASzcyT9zWJudgaZeFKtKx49eiiCyfkLl7G6dgXJ7BwGjnRA8oDFPl5t4YrPwyE2njzGB++9r7lz89ZNxR4sotKmngVSqdUGQxTni/jCq6/i5VdexhxVsDxf5+TC59nAXJ/0WdzJ43JPE9jlYlPufyT5sef51sam9koSJudmZ1VA9mAJi/bcNxj7UHk/vzA/KqxTMUXQmWsKXRhm5+aQzmY0v6is4zHYeoPFWylYRcwk0Yt9Zi1WyedyGret7W3sbm2jUWNvXFMR0zaZzyYJmcwHmHMMe131BCQZaG5uFrl8QSB8l+uwVdZHBDk9h+75VW9w11NQ/QhZgO6yx2BUKimNjyPuDZjrplLa/9SqRUAu58XIddlZqQZVYKbG3Dko4833HpwO4P4dLZRPKW1NFYCfBcQNpv9/8H/8Pt5406wXjSh6Ngg8HWP49dOAkrMslF1QfVZ+62PvqVrACFjzALsDPq3foiMYSVE57mXpmJ8uHybZx7Xhce5gvB4B8aO2NUaukfLatU3xACNPm3u3AbiMYYMknVEkr//gvZfFvssH5NzgAB2quPUNssid7F/qcyOfl4zbMltB34NOWvcd3TlY+xiB0r6WctItcSQO88Rw5DPF+YH6iyVNjuBMIrGdsPIqycTGhapjs3Pk7h94j3uTrS9mVW4lEbsm/jfH1twuLH81deGYFCUQSS01XN7g6j6MDS1fNuWzyIHttlxg/F6seyLCm5GR9H6XF8r5xgP17jVzURoDuP4ZHOeafi93I+GAOssfzfHBjunCFLVsqKJea7iE1M6T15eT5TzVx378rR4ioNCzyjxRy32pqipynHLxhott7JTtBqiu4FYP7wrlyix2boHnfZxzjnNnP6/8M+/n1ngNsDEgMWJnd0/PEF+z5yWkeJ1uYVwv+SwxF+U9YVxggJSdXdA+2d8vP9c9WWAIIyWT7Mk/XJvpHOZjfeYVauNSKOhbvQX3+BrsioOq3OkamRuUMZivOeDCKrfW2Ofds+7mI3MLztlkknPXAFyf5/g5oBYBbr/Vc0s1brOl1i7ezYxxznxxDkeHe9rn1G++30eB+Y4z4OH8anVIsuqq3+vy0qKciwieM5bm/svT3t8/APMrKXvzBVkks23WoNtDNpcXQMt6QKVUFgjIvJwANGt0JH6TAM2WXty/GTO1SIhOpRDl3h6lqxfb4hzqPnJf5jXwnvAaPMG/aLFEJgAAIABJREFUWJwTWMyWOrzPnOvsW8+cl6QuT7xhbs//5r2UqjiVMst016ZIbXmaTfXs5XG4LnjbcKuuUN1uLSEI7i4tL+h54lrBehZj4Ww2hVw2gxxz++FArmCqefW6BuD2+1qf87mCFLnMzzmHeV6ZfAHz51ZEzGb9L50zojKjYcYajBm5XhEcJxPy0cf38OP/+hpahxWEOn2E1GZhiAHdEvyEsOk4UUtlPDIy6vDtDAPPqT0plufouXfPGteCP/ng56Nd1c/Pccn5+L5+0tx/DuCeFZg8f/2zHIFTotzP8pDPv/v5CICs5GcDcH009YyDdjxZmvzgsUX4BGDw2K+mgMiJh8bn8WeBlVPnfxwsBKYB3GMAqwLPX9wje7x4/Qu2UP6UY/KMt9je9g8EdE8CcJ92/LNGffp+TgT3pzB6R8fziVQA/PKWs2TQfee7/wV/8ud/hnqHwBJth80+2bNaWQzzP0Emsr+/LMKOePNKVFicNNUh+262KiXUaL3W7iq0E4DrbC2j8QRmF1cxv7widh0THKrv6gRvA31yfAIpJVmtIYWqT/gIxNpcjsteOZ6gOodsvRRyhRmsXbiM2y98Dteu3VDfV35Hp0v72p4A3Or+Dj55/y18fPc9fPLkHkqVsrP6CqEtEKk9stJUotm3woSumUB0OCIA93f+9b/GV379G5iZn9e1UMXB4N2f+8jGx7N4HSAsMFm2ol0FoBxjAlgMSKnI4DH4mixxdncF5NKijv0naQX4yudfwZUrVyzADfQQIjOT95cqlY/vfoTd7S0xK1/90q/i3NpFAWUq/Dp16nSB21so6/dM8F2xYFSQcIolW0JNFeGXU4llXM+gZ33ujs9xm1XGn7Zn0to6GjtehR8CjY7BzWSVgDtVmSpYuuTMPsoer2adHHN2xZq1bmprLpkkd+Ia/L/98zbJ+bD7sv5kHT987TUVajlWvA/tdgP7B7sCwzheTGKYkLFIyr8bjTZK5ZoIC1TEEJDP5DKaayxyipBA5mksjlQyJdY0VUJSqPV7yOSS6HVbeHz/PtYfPULt8BAN9sOrNxASMgIVw+dXz+HGSy9hdnFBdbN3fvYzgag8ByZlfNZ5r0gUoBpYpINwyFmUx63wqa9zRTgVRWhxyEqZFY/4PUw8mcR1qW6tVQQGE6hjMnp4cIR2o40OAehGFeixF6TZ64WiMeTm5nCRxXf2yKFVVNis1ngdfI+ejQ7BcNpMZXS/1dunb4oMT1zwfXAHw7AUuN1uW/bLfI5iyYSpEbluDKiMZ1LPvrpdVCvWm5rvs0KLAcVWfGbPUQNMmIzevXcff/XaT/Dg8eaZAO6nAW/9HA0+K1RnVkpbaLS6SkjpNsBnkNdFtSafDBYVeJ5HRwfY3dnGwc6WEva1ixc0//m8MFknGYYANhNhPu/eQpm/9/aaPN9G09THXCeWlthbl8friJlO4IN9fjgPw2FTV9CmmfOUAPOoUOYLW77w5sgvKvwMCc6aOp7Mb1qCNspHaFbLWJzLI6yGoS0kYwnd/1q1hN6ggWwhilQhhFC8gWSmgVi8A3KNhugiHGHCThW4V2zyTMyujPOWPVdJTIrS4YAWxGE6IrAnlQEnfN54Pqbct0KXFSHGLP2RcpNrh/Ru3COdzaVrMTCyePRFbleMI0vbE38IQkgZ3iZoS7DcLLIJgDSbbbQbBGGoIOiiUetA7oQDMtpNxUk7a55viArTBNsJUF1Hq7c0Ll46h/MXVgU86rlmn9neAM1KDc0Ke2ga4ML7pfkm+2IbHwMZwwJw2TeqdlRFabeE0kEFjVYfzU4aH37SwGs/uYf9ygDZmSS+/MUiXr49j2QyjEa9KvWiCBVio7ty9hBotmnBzd72XEuoIDXA2ABcFqvNyo+FnQkbO2dtr3qpL1S73uFav5IEcLlGmCWm9anl9bBQH7DQdn3TpklK9nyOS5Ye7OCcN8WRWSwTeO6yh/BRXerbRrmFYYebj0wVdT0Ot7fiD5U5AuvHahLV2rmuNWmjTBtx69nI41OZTFBXv+uHpbzlM9/qDtXWot4Cqo0uOlLgOgCXIJ/Uh3YPtXeR/NCN4XLhMn73n/8uvvS5V2UTWivt4s7bP8OPX/sR6rWm7gd98XODKM6nZjGTymIQCaFCFW63jobsygcYxuIYZNPoZWPoLwGDVAShVByZmYJASBIvNh7cl0o+ns1i4dJF3PrSFzHIZEyBS0Jgt4fS7o6U5plUCoN2B/X9IwxaHTx58BDNWh20xZtbW0U8n5MriFduEWzRPGbR3EUCHa7XpTKe3L2P3UfrihGLK8u48fJLWL1yGbEU+6+Ne5v54hv3BhJCrHUA+7mVUamQHFJDPM6+gGkkwlGRHI6Oykhlcrhx+yUsn7+MYSzFUrWeEd8HUWuNU8tqBg2HODrYx1uvv46d7W2srKwoHiKAu8m+gAQvB4wXaHMcw83bt/DqF1+V3TJtSkdxB/diObdYuxAzTDKQUTEIAVy3RokQSFXzzg7ufHhHVvNHR4d6L4ljitlCVqTld1kP2JDuHQvrVGGxAMsCPsec4C3VLFw3ub+wuExSFGOOuHr0kfhCYJfgXNeUQiRktrvY39uTHb9svYVImO217zFqbgEkENFhYajCLBXPxbmiiGp8Pjjn+k4tayCIA9VkBU9767oIPyx8ZzJZ7dFUJVNRRLKWgScGavG54eDRiYA5BpkeBHDlthBQ9/mYMwiI7O7/AwBcD9JNBL3PVIrQJ771+7+PN94YA7hBAuRJcbSBb5Mtjvg+D4rIijsACo1yNvc5gSE2xSZ+Ru/zkFLgGMFjmjp2bIMvYp1rPeDbD5x23uPY2hk3cN9w6zHnl5EVPaRpSa7WOhdXnFRf8Arc4GujOocjHorcGAnLWUXW+26uegCXZAkPQvlzDIJM5pY/SVAP5l0nxX3BcfdxRXBcTvqMn5snzdHg7/yYnDTOo3VlBF6Ob/T0XAjOo2Au5oFby0vNUWpEph6po20n9Tm5j8ttHC2e9r1W1WbDkbQsLrJzCtY0pvOuk67ttHGeHi/35c5pxUBwun8wPy6VKyLWWCJo6yPj4VwuI7A/aNttQOxYLRq8j3buRtpSVMHxdnPVMHF7RsOy+ba54+dYcKw596bHYvL1sUPeaF67wfHHpH18gwSp3d0RSdqDrrx3JM1Q0cnfEWQkgEcwbjgIKgwn1w0PznkCrR3L8i/aJDP/Y+xGgrl/7j2AK0cMx3oYETlFUhoDr8FrHP13APj2YzL9tx/L4Nzx/22EeM5Zc2sT8XIE9nobZZczOIEFr4+gNvMi5kGM40TAF9k5jt3tbeXKBbZdYF7onO1aBAVDIZw/v4xUko5HXZGkG7UmcrkZzBXnBQ7v7e8rptE+K9eHsNyTuDd1QmG1yGKua3bdUdn9Pn7yGLlsDiHmKN2O9j/mXYfMx+JxZPM5kdRJUmbLLebGzJV5T/3ezr3byAkJrXvlMkHUoYB3EYIbDcUAfEYZu/C55H/LSSsaFWFSuQOdfZyqnHGB73/rSR4+plauzXpMuyUHjsXFBR2H4yLatms5QkLZ8uICEoz1QkMR7UhKCzHO6fakxlWMwTHPF5T/i/QXi2NhZVkELbbIys/OokDyHkFb5wqmNjODvvrqNspV/PRHP8b2g3WEmj2E1cKETi/WCsgXgo4JYXzt6SmLa3AdCs7D//whLZTt5ziAe8Kme0Ls8BzAfdqu9vy1z3oEzsIlPuvjP//+f6Qj8GwArksOPtUsDah2j7cyMXbYdDY0BQY+TX17EnPSB4DPdCuPMYDHG0gqEhOIe2ri8BzAHQ/NPxDADY6xtyA+Ni9GWcrZ2uTj4NZkxu3akYwOO/F+q6yP2MF8zZhqQxwcHuJ7f/V9/Om3/xyVRl2FbqliSFh1uhSvgPFJVzC50n874EvH1GkZE5XFJgK47WrZANwWe8Gw3hlGl4xsp2QoLCxi7eJlKRIJmNbqdVTZq1XWxVRZRQWEMphssFdJqz0qUNA2juACC9ssWDPopbqRSitarySSWSRSOaTTeSwusu/ZTbzw4gsqYKkPSKOKys42Pv7gbdy//wEebj5Aleo2gdghtGgV1W5JiSCmtRjDZumlZM0BuATh/sVv/zb+2f/0TcwuLKjvJnuUMZCWlVsADPBArgp0vDUserierWRREoTk99MWJ0G73CjVE8bgZSDLfmi08tnY3MD9hw8VRPN6Xn31Vdy6dUsJqNiuYhcO0Wk0xBz98IP3VVy8cfMWXnn1VeTU99KpsAI9daR6cCAzAZtRMcgloVb0t+TL98A1wNYll45QYIns04tXE8/JCeukwyLNACsA3qpIRECDKgwC4H2zuo5SjZEkoORWUnd4ni97wiaYjPGanKrLT1kF3n4eO7fG4DNlz5OxNnmdPD6VkW+99ZaAWxYvCbAT5GOSwyQ5X7Ai4/7+nhImfo7FC96fpeVVpNJZqc7YlzM/k8fy6rL1EsJQtkuDfkgKMEtEo1JbUhnK4mp30MVsIY9aqYR33nwTG48eYtjpoNOoq/cr++aSlZsvzuPKiy9gee28Etn3fvY67r3/voBjAjk99qykveWQvUPJsE8gnU0jm8sq2bMxZ1HZrt0X1WPsDyvw1IqFnC9UALOQyz6HVBfGWAjrUk3YQq/TVz89JaEsZrNQG43iwvUbuP3K5wXitl3yzHESozcS0TPKIrKY70zk+n2B8yRI8I5Q1a9nxQG9XDv4mOqZoZVuLKp1hiV9AgHphOvryl66nY4VoV1xQWrjPi3NrfBt/XzMno7r2WDQw8PHG/jO93+Ej+8/eiqAe1Jx6Vn279EeweRyQAv3EkIEHQUS2fPMAjoL2Xz+uD4QeN/f31VPoWGvLdY2E3xOcgLYJMMweZaFZio9YjETXODvPfiufl+uSMoCj5RTXKdlXcjCKdVTXFf4/ETUj4lEGbk2+L3CPVDB4pT2G9fbEVSOinBhTgjtZgNHuzuoHOxjbWUB/XYDvXYdefY6EgjfwDDSQKowRCrfRyRBG+AWolGuCARuuVE5AHek1HT9zrS/RLQXhGiXTDREDhHsa0Y3BIvVpL4VgOss1wXPOmBvylbedsUxQOkp27Y+eMDO1goLBm2/UA9lKnzpStFpoVk9kjU0lbcstLAHPFWY3RZJTwM0G2SvO9WqTb+RrSp7esVSCcRScSQSEaSSYczMZXFxbRUzbBlAxZls/iLac2mf3Gt1kYwnRS7hfmrgKe8rFSWMCakyt0I6z4XA7cHWof5u0r63l8XeURw//PEdPNktozCXwq99cQk3rs0iGmVf6YYs31RA16Jh58thaVLJL8cMFk7tWGZb7ZQUtFluNlUw8oVGrSn64wptjmhEoJ5zkWuAQNsIn1cDcKMx3yeX2I2pGA14d33C3XM93r8MwDXQwBVeCf6qrzgLSiw8E9Duo15toXJYV/9bcgzCpOZTra2+tI5979Uh7j6b2sapinQtUbSb7HM7lHpXz8yAbgB9dDsDqaWH/Qja3QEazS7avQGIE9cafVTrXfXEHTrLbzmSyLLeWjiwl1cv1EOsH8da9qIA3C+//CUpHRulPdx7+2288Td/h3q5gWargy7X0WEIc4kUcnRICBPAbaLSa6KtC2RT3QQGdIegWH05jHa4iw47RMdIGkhqUja5f1EVmc9i8fIlXP/85zFMp9AmiM3B63ZwsL2FZr2qXt19FjGfbGLQbKvHNScie7rx8z23n7DAyEIdfy9XFtdTkrFPuV7D3s4uSrsHssNrdbrILxRx/aXPYe3KZa1JUtK7nuXWJc3ABQKH1vWBfQ9r2N3dwObmY9TrFXtGqfgIk9QzRDY3g1svvILltcsA90lKRDnmo/XA7rkVsk0t2axV8fbrr+ODd99zqwedD9rWyoIqoDh7lZOE0cfCwiJe+NyLuHH7lhQ1jBn4QLB4S1Caw881mDEg57HtJ07RprhzPHMZP5JEdni4j82NdT2HJCOpBYAUiyG5MXCPpEU+nTEW5o2cw9iRax8JYrR0DEfDirGPDg6lpqJNM2MYgu+2J3MfoPK1iw73ZvbGK1dQq1SNIBdjkdwUr141KTIDbS4jYRXBOYZ8ZpMEjQszZseoPZrW9dqpHcBh/QwZg3I9YdzL49J2mqC/Mg3X9zfB40o9SeV8RApyEoRIEItzzYvH5fIjyoNXaI+INmOVI79z96AiBe76aRbKT1Pgan5NZ3pnx8C+wPsH3/pWAMC1fONpP0EgMZjzPTOAy5l6xun57qE+TpoGWzywpfsRAHCDMcB0POTXeRsuxgLcg32twuJrknpOuz4/JhPFcxGExv1Bg0CechNvfev6q7M/Jp8x22cC5AwpRq1Nh98rPIGLxyUZIXheZ8V6/r3+Wn0ueGod5kQSwHhsTgNs/e+Dx5sep+kx8YDDNBgYzPF9PK4cKhbT8+oBPTppKT4OALCT88PmBON45khcS/h5r8bUWHhrZPcdwbkxPWanXeNJ1+zHeXzNFnMw9mGsV6nWFBvbPsxnra/8rDBTUB4k1wPXJsOOazuJfw6m76ONpfUD9uMZBHSUU4iAZd/hgc7J94xGfvT6KK8OsIcnY5iAm5WcBmhTW1NtJ/jM8jgE4qjCZPzEca7V6gJwzaHndADXu4cFAVgWiTxIKxepVku91KcBXB5TTljuuu155ziNiUneWprv8fNJJOQpkYa/l37MPJHAiCSTz6uNG+tHdN8xFzT+CToO6b67zIrnYER6Wv1bX1x/nslEAvFYFNVyWXse85OYWicY+E8FLi2WZwpZtJp1CQTkttMD8rkZLC4t6yhU0/I8Oc8Y7zIn47Tq9HrIzhaNaBomWGwELAaYjx8/VjyRTiUFiMqhK5eTJTNrRUaAGqrdF/dOAcO0x+50RODnv/kZG3ezIhcB2qnr/b3j2DAeuLC2ptd4rnwfx4DnaW11WDOydicEfa3PrVc7Jx2xw6xSJJTotDX+BHAZ11CZzOMRsKZVNUmYdIZTq5KQkaTZHqJVayh+zGayNuatFgr5vHJbjs9csSjyl2KGfh/JdEquZSQ589r5+86gBxL+oqEIwoMhHn98Hx+8+Q66lSbIhgyJEDlp1R4wMRivaU/dgY+/6Ofo0wHckzbd4w6ezwHcTzn4z9/+Cx2BTwWN/UKP/PzL/lGPwGcD4E4qtI4twYFfPBOIO/q6sXJtWgA7+ZYAK+6UpOu0XEwBAINv9m477ec5gDsemZOU06eM24mL3ETgOTIvHn1DMMlRoHrG0zrx/hPeewwnC57/CQCuAEMMpRD4/g/+Gn/y7W/jqFoxANfZualPlLKRMSs0mOiNzsn1yVUSZRmXCtYKiLttdGtV1A8P0G8bgKsjeyY1FYuFAi5evoJCYQaNRksAqhXhhmh3eojFU+q5yKBR/TaoLpD9D5VldSnSjHlv9suy1FJhmsWvJOLJPFKprL6HFkLF4jxefPFF3Lx1C7FoCPubG7j34c/xZP1jbO5toNFuSWWl/mnNplj+Ap0ckMNi3YiR7a6TQelXv/o1/M6/+be4fO2amP/sA0Z1IoN1BuNKOlyEqN5p7BVEWyr2RU0lNSYMypsMYrtdgS9MYAhkEfwy+1NTTDL4rVTKCtDZ6+zevXvqZ8Yeub/6a7+Gm9dv6NhDWou6wmWlfKT307JufnEZsaT1CFMCG+hbqUTTqW69xdgoiXTWgaaMMexer/ne2a5Y+iwK3Om1anqOcwqz7etIJecSP8/w77HAzUIi+7e6gs/M7IwULsF11MYwqjHkeP//B3Ct2FQqHeGdd97Fj3/yd7j3ySfGeGWv1kRSiRITVs5y2iKz6Elwn3OHvUyp9uTJ8R4srazKqjadTqHerKt4SWYui6ns11qr1pWgaZydSpqgLe3JqI6hxSELl3vb21h/+EAs1kwyiY3Hj3Cwt2N9GWNxrF66hItXryAVj+Huz3+Ou++8q/GanV/AIlWvyaSSJdqdk6zQbjfR7XfNQtHZmTM5FFguFnAXcSrfBHRENVeYVEmq1h9I1R0KsSDeRWjQlQqQIEW/Z/1Fufbk5hdw5dYtnL96HXGyi1lcYy4tBX5LCTBnpnr3RWMqSjfqDSmZ+HkWttljkMflc8GkzyfG7W5fySJ7Z0fjUUT4h88O5wVBF1f0lTVU0oghXgHP5YtgMcEJP8/UZ4/9i6NRPFrfwB/9+X/BBx99ciqAe1ZB75kDs1Afw0jbFANSfPqivbPodSBhq9mQzWW9UkZk2DXgmcA1h5N9gVotG7MYCSGmfuD6wvWU7+X6JHCXKiZbwMegSY828EPE4mZJRQWzrJe5Z0WiugckAnC9FRfEuT0ECz2+uMKiqNAvFfRZ+Bui32mjUS6heniAZCyETr2CQbelAkk6FUc8MUA83UUi30Ys20Qk3kI01BMAMCQYzAINQecwAXqnKHXFWiq5BX4z5olwPAyECRGMcT3TrKA31Dqj5V2gq7lITBdvDaxx4K17j63nHrgdA7i20hOUM9UxwSE+Y/1OR1bDlSP29i0LQCeoR/C23xkKvGW/WCpWO13rI69aF7e3CEGdGFLpBOKyB+f4kOwQwlwxh1XalCUT6s87IFhBAlK9oWJIZBhGmn23YywYOVU9x077pCliWcDjM1qvN3G4V8Le9hEqRzU0myTHJFGrp/DTN+/hyc4Bls8X8eoXlrC6ksKgz7lEu7i2lLeyP/R2ryJB0Yqd10EA1xSrBL94ft5Rgc8rySzBMec91j6kXqgEoaiiMPCHAKt+Fx7qdySnCOiS6s/GigCVuV945YVFahOEJA/GaywcAKye8ByLPjqtAerVDipHTdQr7PUXQTycQDQcFdmj02q654URg8U+/BzXSOurxweF58gxDstC2QBc68HHYhrBbapyNS8HEbQ6HsBlEWqAat0AXAMRTS0tAJf7mizDwwJwu+gh2o9hJX0O//6b/yu+8sqXkUkm0C4f4ck77+GdH/0M3TLX9x6a/Q46/Q4SkTDiInr0UO+30Qx1pcaVUj2RQD+RRD3WR/h8FK1hC61+B70BC4VGdpAqKxFDLJvF8uXLuPrySxgkEuiqPW9fpKLy/h5q5UPwCayXKnh452Mpcbk+02GCxcgwbeA7HWsBoH0trqIc7fkZZHAN4fyqtpoi1aViCeSzedTZazMSxrlLF3Hl6hURVEa9Mx05w1tUah2XKwifgD4qZfYM/wQ725uyn5aDg2Jl9n3M4Or1W1i7fA3xTA4DR/6wOcK10EfsXjNoa9knd+7g7dffkFKH38e9mgrbZCYthWsinrRWCP0eivPzuHr9Gi5duSwSDecC1SWMcXkiBJeSKaoEXd++oA2qQyI4o7U/ttsqCD96cB9HpcNRv0rOE0/ekT1jpayiaz6fcwqZtgCL5aVlKXsY55I8Vj4qiSC4u72jPT7hwGCOHfuis4jdpEVjsyUSFe9lgqQptTRhDjEmOVJ1w+eA18MitO9bS5eMfCYrRZA5jYdF7uTffL9A4mbb2ngMoWNy7JMsnqdo2WikLoIsVHvzez3xiMASFUlU2EQSKfUvpmUD91HlHhpLs1XVuh7Il3ZpofzuPwDA9TnQxEb/bCDuH/zBt/DmG2/aJ7lffsYAru8kHDzVadBJj4SL84MAYPB9ijUdgDve7z0h6njE4+MDubBojnKPoDqLjgo2563PalsftvzDhuM0sI77F1+btjwe5axOgeuBI7oTqHcjyT9BtwenwPWAkPKhoJuPW/v8VQUB1aeBqzYtHKFkCpiajhmDIGbwteB/B8Gss2LOIKA4fd7T4+m/KwiWevCL8TL/eODMiMd2Tf6++9Ycfq9lDsE1h+ua4ug4FYqmWNQaGbDf9mMUzAWnz8/Pu2AtInhN07Nt/F3cRyze41xjiyFa5YuoLjeBodZhEmzp5mHgrQcatUCN7JFPuvd27pMAbnA+8BiMG4Iq8SDJwe65xd9+HDyYGVSAn0SoDs6tQSiKg0MjFHsltN+rCcJx7Tdy5kDE4qOjkgF6TwFw/ff48zGCtAGRdOvhPeU9JujnAVzOGd8D198r70bG/MNaTDnr7EBLMP+8+3qS32H9HAvOkem2VH7OjYFd9iM1pTDP0feCH1+PrbFmgzvu3c3xELGSfWcd8Y/7bK/TQrvZRC6TlSsIibS6h6EwLl5cQzg0EDGTwK5yoT6QzRawsLysfIk1IRLN+RrJA6xfkHBEMn1upoiNrW3ND9YACjlTLpO4ROc1xgy0f19ZXRXBgIpe3mOSs3gOavXFWlEyoWfUuyxx/+e4m6Vyd9QeiN9NUoW/dxwzft/FixelHmZtkPeJ947rNI/B8eM99/PaWkK19G/fH9umrxGfCeAyd6SNNsdzYaEocrFAVjk3wFzmmLsxz3TW6/VqTeNMIjavnyRuEvB5jPliEXMzs6qbiWDNOBOQnTLjLMaN0UQcvdBQtcRuq6O8tVtv4d4Hd3G4uYteo4VQj7WxsaODYoKpxcPyweP71/R+edI7JgFcv+6f9l3jgwS3/OcA7tPH/vmrn+0IPAdwP9vxff7tp4zAZw3gOsOY8dFPWOSPg7jj4GzytF0zhalrMeXtCRd49p4yTvzc51UMjyWQilB94n+M8WOWV5MN2k8aVgsup04o8M/pITgrqdAxphKZ/5Yn9Oj6plTWBoE95UcfPOOmHUezTv3Ck4IKG+vJnjn+CxgssgDiAUSVnJ1tJG1Q/vqHP8R/+uM/wkG5jIhsRNlLaNxrZKRmnJ6fgR4z9pJS/RGIy4I1Adwe+3NWjjCkFTGDXfXXYl/bMPphYGZ5BZeuXldxuVKtCORh0ZWBIYGjWCIpdvbRYUnAAQti/Pf+0aFT35ndGoNNApueKWv9MQlmJBGNsz+uqXKpYiSQu1AsYu38ChLREHa211GrlVBv1UaqSCoRavWmWb+wGOSSM1ksRoy5zSCVBSoGy+fYB/e3/xW++vWvI5vJyy6PVrgMqBm888f3E+YYMAdiQE5VApmNLPYxoGagy+KT2J8OtOQjT/XvAAAgAElEQVT9JWuWBU/1dpVaxYqaLMrJWvnxEzx++EgqWwKD3/jGN3D1xZsCNBkkUxEtdiY/z8KJ7+cT0CHxeLKg6RnIovfJ6mjcg1gJjbM/soKo65/kwVunaZLR6LFCxeSSadwCm2v+rZp6DuCRDao7J1nnck71e1Zcp7rTgd0sljO5KM7NWS8UqpUds1t2RCz8xUyBS0WHCWcIKLiZKwWuWzbda9abyV7nuFWrFdy58yF++rOf4sGjRwLHpLCOx5SwsejZaXWkDiU4OFOclcUtwVLObRYHWJBiYsSxz+bzmCkUlADnC3mBtSQkMGmZmysqaeJ8UIIke1gDFpgU08aJbFkq35gl0nqIFopkqBJ8onqGFokXLlxEJp9DMpORvfEH77yDD958G/OL81hYXJBCi9dINQ0TJs4nqnQ6tDkeUDUTQSaXRT6Xt/4urrdhuE9go4xKuaT+u7RzZiEsnU4KEJZqRmQN2hkaQ5nF1NniIs5fuoz87DyStOIVoGTD7I1rmdjRtl0M3jbBrZbAYhaYed94zc26Jdd85qXsSSYFnPOz7U5bNr8cP443VbkcN1qqc23j96qw7pJcrhks/GZSaRWeObYEjFlgIDDMY3KcqGh6+Hgd//k738OHd++dCOAe2/NO299OKsxObyIhWuVK82bz1O3VY+jAdK88T96H0uEBIoOOyAoCPahRlbrfimUqQjrFDZ8hqr04r/h+JsYspB+VjY3P8cvmMqP+hdbfy8ApKzp5c0eOa9rGlgVSPqve5pNrg+v7bWB4T6C+ei0760WBuezZXT7C1vojhPlsdxuIRUJIpaJYWMpgfjmGZKGFSLKKULQp+26ZqgpkJYhEANf+mFKGNskJgbZc/9XrVlZZ6hqqz2s/NLzNroX2wR7YtF86QM/3SzUL+dE2J+K+64sOG9+gAleqJdpFO8to9gPtCaxt6l5VSgcqkrBXV7dDAI82ulzPTYHLwiL/cL0b9AmgR5HOJJHOUkWbEPmGwFk8HkIqHUZxLofZmazWDu5NVJv1ugPUy1V0m20BYukU+xTTYswVCJ27AhW41IZQIdvr9lGt1rG3c4i97TJqFa4JVASHUK1F8d6Hj1FrdXD5+jlcvz6DdIZFr7Zsl836zdZ89aLs9jWmBAzbHd5/zmMDIdX3080h2SsyRuh0bMx5XiQ4Sdk//iPAhgpZgpayNmdhiXiP3Stvn2xtAcyiT2qLUX8/p5octQIY97sSCUX22o6RPzD7t0alh1q5g3qFymm+J410qoBsNi+wq3xAFWnHEZmMBcBiUaenZghS+/V6TSsQsnjMdZAi9J5ZdVN5xntOBa4smQcRdLpD1J0Cl0BoqdpFrUHiCsEt3quxOpn93FkA74doPzsQgFuMLeDff/N38bUvfA25VBrdcgkb79zBx6+9hVTbFNCldh0H9UOBsgBjmy5a6KIdHmAo5XIMIapZEwnU4kMMz4XQ6DfR7rfNvYXrJOEw9WBOIJnL4fzVq7j8wgvoUznv3ErowNCp1VDe20O7WkH54FD9yCIDaI/gfVw5t4rCwjyarTa2NzdxuLuPbqttjjEmqzSVK4t0uSzmFhawML+IfL6AKttE1CpSZK6dOy8ylFfUa6nzcbW+wsgW+koQLK3i8aMHONzfU99YWoofHR6KUEEr68WlVREL5xaXBABSzSlbXt8CQ21ATIFm+2IXpYN9fPjOe/jozh0t2iRknVs7j/nlJZGlYtE41jc2sb29pbNZWlkWgMs9nYAl+2Bzn4nz2aZaiJbD7lmwuekIko4kSXDT9zTnmkoF7u7utp4vxpQsiJIYwavPZjPY2dnWsaXMGg61by4uL4lkxjhRFpLtNmrlMna2d1ApV8yemOByk/25q2jK8r2uwintCRlX0go7GaPLQVh7ep89lF0bFcbOHDMe3/rgdaR4joXoiGHFZq2tVNankgLtOaa0i2w36N7RFYjLvZhxVCKbsTxFrhzck3paV0nM4v0n+MexIFDb5V4UjSORyallCIF4rfMq1vp+xsGJEgIB3LfOAHDHW/X4v46XAIKKmslXx0DeZE79hwRw33x2AHeU43m7Vvf3WIE7mbT5+MSDYmcCuM6qxp/9NLBmKTz3TyuE+1jZg3gebJsmZ9o0tvnHNZqOS3KdcUQzxvL8ERGv13P7q+VblgvFrfeqU3/avmzEpKBa1p+fzpH/p57vdr+5RwiQpNJdbitmv2/n5ntPexcHe0HX4QDe6bEfj8XkvT4JaJy8KwEFZUDJGjz34LGmQcHReQWUn/7904BxEMidvif+e6fP188VAjee9GjjSb6lJ2qM18Eg8C1gibb5tD9vt11rAvnCO0WgW0OmALwgsBk8H8sLXR9ZF1v714PAs//+0TW6dhr8KPMxkmioPrUwztYBKizZH5YEcQP5fWZirxvN/nilJ/gsixTifoK5gH8OPIDL1zyIGBwLq+GM555/LQjaTgO4QXBV92QYxu7egeoIfM2PF58ZWee7PIrrM/NLtgwgUdD6eAarWeN57L9nfG+N2K/9Y3FR95X32Cs+/XPM3JaA+DSAy9eZt0jBOkVsCK4Z3gkn+GwFiQvB++zVxpPzhXWM8Xj6Ocy/jZRhLg7ca2w9Yd7ZG1koW0xqwD33Y5JljVBkxHgTD4QQTyZx6eIF9PttVCskVxtIy6JCLJZEoTiPVDajfJb9XZmvcx7mCwVkZ/KIJ1NodHq4d/+BSGwk4i8tLIrMRoCXYG29WRN4yjyN+TDPleCmqYjZh7eLSDIu9zcPWPNvXgOtlFkvoHOSt0D3z7tfL/m6+tUuLqp+YJbHVlchAMz55EFcr2Lm6wTueU/8+3xrK+3hva7yyEwmrc8vL9tcIZ/Rzy7NONev3b7XzUFj1OoaOSZSARcKBhRzveZ6zzZKJEao531ScUE8nUKKuWsqqVhGpLRqQ7FEee8QD+58gnalgUGrjahDba026ri7mmz2EAdrQNNr9vQaO/36H99569hHJssBxyOG6Q9wCq2unn+Oo502+M9//5mOwPOJ95kO7/MvP20EPlsANzitnw7MnaXEtV3i+GPyVFzTA4hnr/9uF7L9KBVLngjg+uDoLMD1xNcDJzp9rWd9339P4K0CxSBYPVWAn7YwnpiXvlL8KR7XkxLeUz9u7rKjQPhYYuYCTiWwLlDxRS6y9n/42g/xH//o/8VeqTQCcIU3mzeW66d38tGDyWQQwFUhf9BHj301CcpWSvQ7lQ2pKT7d90cjuHDzNtYuXRn1HiGDjj+yVGRwFo+jWq+jdFRBOpMTGLq3f4iOADRTlBFwMcsbC9ZZ9DZVqPW4YM8bKrL4XSxyS9UgFQNtLTvo9loKNGdnCwKAyNyjGpiMRYKDHGCqfBTwK+szdQ+vmQAJQSYG2mtra/iNX/8GvvKVrwskNgDXihS0wx0VUOxuSfnBAgITR6oLzIa3pWSCP74QEixUSLmr/k2mSBJ4TevpcgWHe/uy3Png/ffVb+XCtSv40q9+Cbdu3MJsYVaFMibdKkQ6BYMSHpbwQyEV/BhA87rZO5NADwFfn3Cqr6yztdTvnG2pkgBXvB8l0q5banDmTK9rQQDXu7kxoeY9lK0p55CzSPYqW6klRQ7oyIKUYza/sIDzq6sCLXmzWgQV1EDSng2yNwng8m8WvU8CcKmAnSgG8DxUgGjhk0/u4a233sT2zpYxSwnYViooV8pKADPZFGZyBaSTGc1jEhGIVbDgQbtEArK0JGbRmYkOx5bAIk+OfUl5/wszM5pLLJpyPMla5Rwj4EtVNp9JzgcmxIvFopTAvNdHVC9KeRcRI5jgG4u2tLNaXFjArdu3MVuc03mzHybnSbtHJVZLiuCjgwOQ8dqjXZKSWCbzfRWOmSwReCbYaYmVoYl99gmqVmSRXjrYUyLLucyeQ6yK9AlgDENIpNKYmV9AcXEJ2fwMEpkM4sm0bM71hAZ6No/miaG5o/WMF05FLtVJfD/vcYwKOGfNxkSTzz6vmc8Zk0WOH6+PhA1v4eXtLNk/J8U1xvXy8QUqzximUwALwbx2PvNMuqVQ7nRw78EjfPuvfoi79x8eA3CP7XdnkZMmqLZ+q3ZIhZBGki06bv1ygxLcS1zRiwVxKbe4XnaoUjJCi4gYXN8IIvJZdUQMHpYFG4IFXEM4/xKy9xxgY3Ndc41KdlqtcZxo/6lnkdbuVFJ3ByLY8DtJoqBiJpVmb1Xrj+SBTbGrY7bmcS+QJSItmbXmkoRBQLeHbrOJ3c0NrD9+gIW5GfWHxZCJfxTn1rJYWImo7y1iNYTC7I1szgQG4IaJaZmVO9clrU/0fKVyj4VCVwyQFbgVmQkeeMqA6Eba2K0vmu17tmrYmmcKVQHBDhEaqW5HPc+MPe4QdudA4dQbgy6GfT5XBCPqKtyUD4/Ux73ZYHGBgB9BUKo9aUtqCk0u/x2CuP0e4sk4CjN5ZAtpJDMJMdoJZFCRGosNkUqHUJhJIZ1KIB5lYSqO4SCKZo22vyXNWz4zfC64RmgmqR7JojXXe/bHZL9cgiR9VCu0qT3E/m4FjXoPbalQ+6hUe1jf2hHLfXVtAXNFgihmRc79gs+8dhLHildfV7pFsNdxhyCXee6rv6XrQ0eRGVX/Ut+6Qo56r8sK1UBYqmFIdOIfU+X6vu0EcHk8Y/ILwHXOFvbffK8nGHG+mp2sGc3wMzYPCIBGIn7cbI3t9qwvWPWgjWaVVvAEjNNIJmaQzs5hbn5J92fzyT2gTXv8vhThvNckbvWGMWSLq8jNzmHryR106lX0e20MSZqgXSjnvmyGOeYhUOjOsej1CTqF0SBgy7HrDbFf6aLRtgKrWYDT8cD+cKz0zHHu0yq3H0FmkMa//Wf/Bt/40j/BXHYG3VoN2z//COs/eBdLoSLyhQXst8p4tPcA+909tNBAZ9hBCz10QoRliRNHEUkl0U3G0EgBrWIfzUFb+zEBXvZg9kpGzqNkJoert2/h4s0b6MWisrBVEZ57cLeD/c1N7G9soHZY0h8WzniPSeC7dusmFlaXRVj4+M5H2F7flKpToC1tstnPPhpFKpHC8vlzmC0WrX87HQFov93tahyyqZQAYeoxuJfLelm1TQP4ec/lLuP2MLbeYP9egvfsQR+KRbCzvYWtjQ1UDo80L5YWl3Hu/BpmivOI0X5ehDaq2219ZYGQyheSGIY9oQNS3z58+NCKnekUzl+4gJninHq48f5tbG5KqcTrZ6sCKpCTyZSISbFQCK+8/LKKkYrrRBwcKFYz0p2RUGRtL3W/cx3QNQ1wcLCP/b1drVVz7GmbobWlzeV6rYqtzQ31EOaewDiyOD+ntg1cS7h+Mkbh9zMWYP969uYmSFs+OsL21hZKRwfotIw0RkJhJmW99UheY2FZa2UkqiK4d7DgPCcBivEMiVKtjtkjhljATme0NnE+MaYi+Y77LkkX3saWRBDFgM5lgwVagrxeFan+xlRmt1qKpRmP8Rnjd3V4MdEYktk8oowNOWek/DdCjoBjTyB0xA71wH33Hp48xUJ5MmN/FhB3nKyfBJz52OcPv/UtvP7G6/qnhfaObHOKEnc65hgBs6N2J5OYk8/XxgCS2woDQfoE6OdimOncdxLI5dQbtxfhfPAAnP/bHzcI8vJ3jIX5h3O0XKkqZuOlEhjiPOAcIjAkRyIuiIzlnbLP91+0+ILFfgNZPcAVvA6BXAHAzxaGgeYsiQVUg5vbwxhAm/786BoCClwPGgVznODnJvPjk3NoRRuB3r7+3/7v4D329/f0b5p8ZRrAPek7Tzp3/7vgsXmtvhemBw2VkwWAdA+++XvAXI3APPd33ksP/ATjftZO/Of8/Ru53wRaWGglPwHA9dfk70UQ4Ju4fpORC7xV71vWChyAy9/ncxkRbkkU016htdViJfse1yohMGDB8bH32dwPjl/w2mihzNzdPyOjekDAVtirUv31Bu+Z4qKAGjw4V3y9hs4tG1s7I7KDVztLvTg/r1zRtos+Dg4OnbU1yeKuJYCLff15BO/V6LnXuAz1jBLA5Tlxj2FPdf/De8191QDjMRHCz2HGdtwnGD/6eoc/lj+OIjb33Poxe9p8nZ7fAsNHrY/0qpGSXR9Z1jvktiQXJhMAGDHY/rbzUnCp+IprMvdcvh+sjdABg85G6STOra4gGuEevItms255gEoQUeSY33OfpeuKnF1aInC26MTBHrCZDMrVBh4+eqS48NrVa4rVtzY2VRug20in08L+wb7ieRKqc7ms8jjmvyI208EgGlEdgeunHy+OL2tpWkc7XeUOvFdcU5nbs0bBGIB1FM3Nfh8PHjwYkX69atqrbeXI4QBwy5nt/nmVPmtwJHSKKB0JY2l50fVc7qsNFGNzEnm51jPmk1NOPKHPM/4QCUxkY0/uNwGKFwOYw01HhPRusyUyL3sSM/Zo97uIpZNYXFnB/NKi4gSqnCvlGqrlKva3d7HzeAO1owrCPRIePZPXwGKtw06Ja20qjv9Mr8en1WpPBnCftWhvx30O4D7rTvf8fZ/FCDwHcD+LUX3+nWeOwLMBuIF+tmd+o23+4x8DTs6yV9AiPP2m6WTsKSq1Y6f1acFbd9onA7g+MB337HjaMBwrUFu0NPrIcwD3lNH7rAFcq0e6Dd8Sj+CPvWaVaa9o9OxZBm2v/eg1/N//6T9i52BfLHUrBlqR6iQAN5h0TF6xFbGtHG42yuzP2K0ZgBuiNTETHJdIsQ9mfr6Iqy98DvnCnIArfjg/U1ARlOpg9f+Mx3BwdKTXi8UFNNttPNnYQiaft366nT5qAlzZF9JbqpjtC4NhBrzdHhMrY/opYBSYOhS7n0U4Kh8JWly+fFEFZR6Pv6etEAN+FtTYv4MJAc+NgT5tbtVLhgUkshNdUWymMIOXXvo8Ll++ivMXL2JpeUkqRgbHspjzVnEKEAf6DibGHFcGyZ5ZbgxG67dkwZzrJemtC1XANzWterMRmKE1VKmEna0tbGys4/7D+9je3cFMfgavfuFVfOGLX0RxfgEhFeysAGx/TNXDhIaFch6SRUkC59bmz55zgtA6f99PUAUTp5oKfJfmgO8N6CLRk0JXS67cKuntkqXwo63pQACGCuK0pBRT1hIWMlIJ/mTSKeSyWTFZ2TNPqm5fWO0agMvrM6vqOOI8/xGsM6nAZdGXYyBwgcBts6Wi5d27d5XQ7O7tolarqGDBMSDRgPOCCmyq6gj0kxxAEDdXyKPb76Barak4Sybyyso59ZHJZnOyuKXCm0kVj8W5wWSKRU4mPixO8YcJN38I4jJR8gzoheKcErz19XV8dOdDJZ9kzqpPbJcq4BR2d3f1zLz8+Vdw7cZ1zRMq/qgG7HRbGieqTbttqss6KpCycN5qsU9iXQViqbdZ0FDCb4krj9VTL8euFPbl0oFAtXgi4oCiHNKZvAgMJEzIvliAU9wVv30/KZsjQSa6myqjbcWKH1wzDBBQwt8ioEpVMxM+U/3oNakWu7KoZTFcBfJsTokdx5RAFYu61gPU7Lf5w+/hcTiv1BdXVlX2Ga5j+uMK5Y83tvCdH7x2Yg/cY/vjpwRwzQljvKISRB+GraeyFSjHa4AvjFqfoY6de7uFZq2swozYyBoX9nWihaWBAHzUzH69gnq1joX5ec0734COpAAeiOsVlQicM8l0UvOVRYdOk/aZTbkYsBBAAJfnwnmivsME0GK2hqhALntjA3B1Hs7ZgSpdzp+BgM2GlGtUqyYTUfQ7dQyHBJHDmF8KIZNrIhStIBRmoYKqVgfAMqkXoOKAW4G3lGQSvCWq6wBZF3/ZXHJ7oYbZgbtO+z1+XXQW1+OSRS3+d9TcI2T9x33ECsDWB92s74ytbX9MYUzwlut5E91WQxbXXJvLhxV02Fe2Q6JRCF0CuFTetvyzSFCUMFQYiXQC80tF5GezSKTjiCZJBDI773iMoA5t7Kj0o1qPFtkkWsQx7EVQ3uOxSjpHKeMz3MPYF9OB0+oTTUUnyRBh9DtAp821rI6DfX62gVaDBfQ+/j/23vNJ0jS77rvps7K872pTbWd63DoAUoREkRRBI32gAvofCCkoKvRP8ZO0iw2SkhgEBBqA2F1gzczuzI7pmfauurtcVnqfqfid+zxZb2ZnmwF2IFLojKiu6sw3X/PYe++559zyCUFYFDQGVlpAqgxpWAAQ36NY+0iaikFOgaACbU1S0AC4MHxhzbmVEJQV+rCsvEZzrKunZKDAoAXEBaQVkBvWimyoUxtB2lMGroO9MXgsVm46JBuYSw9rTxLgSz8GCWAxAgCdRtZtE1AU5mitRt+aVUDInGVTJMgULZctWq5Ysjnk7bJZ2997YL1GxdJ5xsfAeh1PhBmli7Zz6V27cPmKffXZz6xVPbHq0b5USFKqjQYgwXhKqa8AcKl92+0OVeu21UYePGutTt8O6wNrCYnSEzhYrf06SMgSIsxSGiBrmX7Kcu20/b3/4r+1f/Bf/QO7dPayjTpde/bxDXv6R5/ZRmfVts9etZZ17fbjz+1x65FVUhVrjFrWHnWtC7sMPBjmJwBuKWvtUtpaK31r9tsOjAImkrwWao2hdJGfK9nb3/rAdt++Zr1sSgAuAXKMrjT72dOn9vDWbavsHypolgnlERBjfuv9d23z3I51ej27e/uOZL+RAmd9Mfoz5xkaqUFa+yHyeLIwRUjOenmBICUt1qUNrB9tYJh2gW0aEwzZx1TDrdEQk2N1ZdXVHbIZsUPLhwd264svrIqiQSpj8/NLtrK6ZiVq+cHihO2CnTboy+5U7XTV0HX5dfZIkmDYl7ADWF9PqlXtNwQqYcZiD2DzEURlTWA9Zu9dLBbtu9/5jhLSsDNOKmVdjyBrCeZpkEBXkhVtC5+UxLugyEL9eWwWroVdxP4IeFKr1z1gjBpFSIwjucZB1Zw12009AzLPBIc5J+t8s1qzk6Nj23u0p9r2nTaBaQ9ck7ATmZLcv5cKIfCa8aQO1nfUR7JZtQFqIwDFzXZdDKVRr29zjCPV7Eup1EG+ULC54pyC4jHQj0w/QBFrhhI9UNMoFDTmk4Cg1DhgHLUJ6pr8hg6JnPmCFbC5CgUx4r3a9ek6EffSyER6JgllANzDmQ7dn//5T6YCu381ANfXTL+U18B9PQA3gh3xJiNQFN/3tS7EKcJBSUDR7ZUoIe0HzApGix0VkvfiNZIglduG/l3OGSVUk/7KLFDNk+3mNUZ5YQ/j8zkgkdL84Mfro9dUhoO5y5jb2dmxvb29sXynzh8SsbRORiptogdZG2STqPfEw5adF5ObYGBKtyQw9pKdPwEsBQZusp2TxyZBw1kA7sw4ygzmrSyUKWW02MbP+fgvsDUnAMzEGHiRDz99b7G/+U2b0l/M5ShdK0WkhI+afF6OjwAugBF/R2ZgHGu6v5B0Hd/jmDgnY18m7zeOvfjedD/MGmvRF1Vcgdq3jabsOdkjI9MatbLiNTaV+OPc3ND+pwBu0kCf7hvvL/fRo58WpXzHc3ME09eTTxjnsT/js3vd3WAbBT84+kgRuJ113fgd7q/WaNv+4ZHHP1CiCsngzCWSephv2E68f3h4JBllqeaMGbin/n68PyVbsQaHfVU5Yxmfo+zJfM4eQNJwfBauA7jLmIlr6+lzehkMzuMJgF6TdWLOhXrDEcg7fcbTo6bXoThnkuM2vjed2IFfRaIuSRyAuLRHlE6OvqDfU2qclERMi/GK3VDCRsHuIpk1PbKtrXVbXMDv3rOTk2OZG2kpzmSsuLRkqwC1mazVjyvWqNZUfgZ9pWyxqM9I3sMmRGaZmvPcy82vbmovvHhhV+U6WvW6SAHs1Uqsniton8X/Yi7ygy0jVYuQFBLnJ/13cuJsa/ZR5iR9A8jOuWK8iesTO4jqCLG1uR++QzvGOthxfMWxrDI7lBbpuPQyCWQXds+HmtL4/Z5s1Tw5tFYLEHngyYKZjGI4q+sbHs9Sm3opBe4Luxefv1qpKFFZctLZjK0uLNrqwpIUQPgM2xC1k+WNNSlDcS7IGIdHxw7iwjZvtq3X7Niw27XMEC/LY2eyrWM5uzgUX10ifuaeSZtNA7jO6P96rzcA7tdrrzdH/2Zb4A2A+5ttzzdne80W2N9/Nnu1HC/MPjRfFWN9/nLJCOtr3sw0hPvXCeCG230ZgDvLIJz1ZDMdj98ggJvM8n3dlv3/6rhpY/Ovm4E70ReBVTvhFCUaRplkwSmQU51g4WLI/dmP/sx+8MPv297+voIcAm1jVd7AwB2z7xLnTQYM/O1TANcD2UMHcJtVG1Yrlmq3gIVdDjSdscLCnF1597qdOY/0jNlJuSznYmVtTcBArVJVwJnaFscEvssntrm5Lcfr5p07trSyKnm9Vtvr2SCJJJlXyf+6E9+H/SM2h7OpJOsKAEDQHenLUQrShIA0QI/LVy6KTXR0XFbQiIASYAUyyLB5cOy6XdhrzZC9vSAgwmXqYua5SUIZmcWdc+fs2vW37OrVq7a1tS1JPYARgu3KKBSz17Nyk/VcpjPY4/9jUGTsxAY2kthY1PoLLFgCZPVqzfafPbLPP79hX335pYz7/+bv/F37W3/nb9vy6uoYoFA9vXRGwQzVgwJ8Qfq2P1BQhZrA41dk304AuKdMII0c2lpgVPgZf/m5VJZTOU+tiWFsBgdYkskAjAIXAQs9WCDpPxgdCy7NgxOOQd/otBX0BeAQ2BgkZwnqIZ0MgIvj5QCuM7STEsoErlknYWAfHB7Zpx//2j75+GMB4WTj0k9zACEwM6m7qlqgA5svIWtatFaTDNljzZ15srmXF21xiTo2gN5ZObswcQmaqv9DoAKnCOcIhxt2LT/8n8AuTibZsQSxCG5FRnYxnxO7lvc+/PDntv/smWrDkK0LyKSapCOzvSd7tnlm266/955q3SHxzHiVx5JwjhxYC8CTHHWCqg7oR9lV3nOGrgpJKZOYgG6tUlHgS7VXCcQKyGM8w+5z8BewWNNetS8DdBbZHYn90J3OsJoEOehGuGcAACAASURBVDKPM/qbCo4A5HcB9qmj1FM7xjquCiACMIf3mcvMf46BKepMjBAYC2OZ88IA4VyaA4GpqizlbjvU+PWA7/1He/Z///Gf2Fe3776agfsyA+M5G0BhggkAt1av2P0HX9qlS5fkaMdgEPfJ+IgBldNgF0xBQOh2qFPmiQg4zACogNewx0jaOTw4VF8iO6rgDLWOpIwQAlehnQBjlXxSKEgqGwYpiQ0CFEolOa/cj5JOBs5wE7iEnPY8tcuZbQDw9FtCflmAe09Z1DBTAZ+p30yApN0om6WrtnUmZWsbfcsVCdrDvu4HyHUQAtNcB3Ye0rdeW9XlVvkb5z/KOk7W2YqB6zGAOyEdF/e+wEZQANXryY73OwX2PJjFuPe9xNUcPJAMmOMA7qDfsnYL1ntZzFuCXAC1NsgLuO21R9ZuMY8APH2vAhACiIR1u7K2bAtL81acz1uhlLN0Dvn6lGpSOoA7sFweEBdWLgk9c5YGbG6ZHT91Zj17KHVzczn2GepW0z4elOJYSwGWZCTh3Gy0rVJpWOWkoZqvALi1atcODwGghl5/HuGJFLXpHSfXuqDa0qcAgGrYIxU8TDuA20HKO+4JvgdLBaSHlK1LsMXx7esIzGqAW2fWek1239OR19YxYlyTIBCSiILccrRVHMDl+wCdXsIggu+wb12eOe/tNWT+t8U2bjeyNuqvWD6zYaNRyaWt2y2xazMZygog7TvUT6vetNEgYyvbFyw7N2+HB8+sevQMjWTb2jpr6xtn7PHeQ7u2e972Htyx+ze/Mht4XXB+XIcSxQvaqC/GLUzlDpLaQ7NGq2OVdsravdP6ztqvQx1cH8vUjaTGe97Sg5RlOil77+K79o//7j+271z/jqV6Pdv/5KaV/91NW2+t2+r6rlk+bXvPbtmDyh07GOxbZVS1xqhjndTQhpJSSNtoLmf9xaL1FrPWWO5bq9dWQhWNGFkZ3D5gaW5+3t764D07d/WSDfIZa0syfSB5O4Jk9eOyPfjqpu0/fmw5gHxhu0Prp0d25e23bGv3nDVRpajVZauyDru1ZTaE6d/u2snhifa8Beq3MthY0yPQR1BRMsdpa1Cnrt8Ldqw2H4fssN+GA6vXa3ZwdKTrX7x00ba3txUAZQ1RwslgYI/v37ebN76Q9F6xyH4fJHszgLwDgc3IDpNsiN345MlTe/j4sexIAYzFop3Z2dH5CUTe+PJLMW/ZDy9fuWLXr18XkEvgk/VYDFnW13JZcoBvX39b36vWa9rbsIlh1syxDyDlTPIBCWdhj2a1QykC8Pb46EjzSevzcCQbATAYlRpsA2whyiSwJzCf+LvZrGtOxiA/99Cs1QXaYofDxqXmLTLRrG+0pZhHgKIjE2AtFQcBUSklNLKORdAHmwfWE3tvp9d2Fg4Ab7dnjWpV6+fq2qonHqWQnXRgnu9TM49gt76rmnsOBvGKew/jkYCzr9FD2bGofAxYHACJGScoDbAvhMQeV+hxB5mxEAES1cD99CUM3J/8eEbg4EWhrumkoVkg6Wks4usAuL6eTV43Ai5jUCvWWwg2+HSynOc2ne5t8ZxJIM5x0QRIPSV36+03CeAm/ZekX5r0m2NNSj7Xep7LatxQEgZ7DDYWgBPjGMCNADyJEwBGJEDcvn1b842XP1dU0IjAm9/z+JpCnVxFifkSa56TDMU1SBrx0tbPJ0FHQFjnCiDbrPZPXm8C9D31oJ4DZWe1zzQ4Gb+eBPwSp3zhn6eA22n/vSzeMyvGk+yz6KMw13gpSWPKlk1eE/ubtQ3/KTJBfc04ZWynghOWBC6nn3cWgBsBueSYnW7L8b0Ef5Qkb9i3lGbitgGPeC3ML9giCTJKAnSbRnvBuPYyf09KKM9qqwjgxntKzjfuJZem3M5Aa5UkailvEtYh79vT8ZcELDlPXJ/0fiCP8HcyWYHpXKk27fikouNjMjh/kzwMA5K9jvUXHwKgTlLS2O4JANdt45A0pqR3B+NP+9YBXPYwTzJO2fHxkZQlaBfmPyBfZODGdphYV4KvEf3geP64dgi4Dqkys8Dbibk9Nb9eNKekQpRIv5HdFBJOoy/DnsKYpX/oEKl6YLMotsG+qxpg2mPYA4lFjFID29qgfeft6OCZnVSOBTiS0JTNFa1Ejdu1NRt2unb09JnVTyoCWguL89ZPmy2tr8vuXl1Z84SrSkVj5M6t27JPdrbPKAluTomzOSl85YoFW1pd8QRpks8GA9V25pk4Jo5PnoNnUrJzKq04Cs+H3LXUvAKDGjsEW4HEMNbVZK1b2jPKJfM398b5RLDIZnV+7tvnOZuB24ioOMHAhfzAtTudlh0d7Fu/cRKSoikzQlQwZeubmzY/vyi7gZIVlFPAj+K83BNxOOwXngdVqLn5os2R0NbtWfUQVaO6La4s287FC5YtFhS/wna5/+iRNRotEQFQkBr2+lbI5NQXacq1KWKTsqwAd1N5jxjPRTRoMi6dLIvw8hX4rwrgxmX1jYTy6+x0b475JlrgDYD7TbTqm3O+sgUO9vcnANwX5b64wTSZpTp98ulY6/PCCn72pGEwmaIbGXRjs3SSuftNMXDH5/UARgkJ5awb3knjZyYwO8M5nNnoyXt/1Wx/CVoe/MhX9uv0AS+69699otf4QjReZzpRgSEVT6P7is8bWT8vScB6jr38yvtJNvYpEzwaukmnK+IfAv+SQK6NZKj96Ed/Zt//4Q/s0dOnlkYGk2B4UAEiiOLg5+zOTTpWThGL8kEEtJHN7Nqo3bRBvULxygALp8Qk2N49Z+98+31Jq9ZrsH6OFCBGIg8mHcYXABK1QxoYnAcHchhKcwv2cO+xDKu5uXkBsNVa3conJ147dojkqgM8HbELBx60CXWQlH89BAxw58lGGRmehaLXiMEprTeaCpSpNiSOvQKKQwUAkb9tt7u2uLAkyTYCZzD+YDTghGDAqg4hvr7Yu3MK5BG02714UQbz4tKiQBHVAwmsIQ9ce9Aq2X/8PaumlMAs2jvUoeW7tBdOhZxbPqMuW7lsd+7eVRBxY2tbAC7GstcQc/asA1eB0assdRJNRwpUVoP8VcyIlFMbAVw1q8snj4NGcS30BP+J1/QUSM6puCbxrJJJBqjC+YDhMnB2LBnSBAIleZYh+Ni1Bw8f2ceffGL7R4d26coVtbVkFotFtSdSk9Rnw9GCqYIbHokJPh90ZT1ruXxst+7csRs3vrQ7N29rzOHoMnwAyal3S5AR2UMCi2J8NmvK4l+nNu1gaI8eP9Fzr6wuq+5dlE8GVCaAC/jFT3R+aAOcJ64jeaf5eTlWOC4APjGIhXM8ZuGOhgpmMy9/8fOf261bNwUi897SwoIcORwwAHjG4NvvvWPzAMPtjurJEEGP/aVakwpee9oGc97vDVAIMNbZqBGA01wYkRHbsy4s4lrN638GWcmB2tQ7X8BWkFPn/GJDqbkna65Prqler4zv+T064utjZeSJDwztMEY0P6i5iWRTGqfaa0TzXYLtfI3noW8IDCppAlZXCNz6uAN8Q4Eqo+dkXcTJBSwWIz2MyQeP9uzf/+RndvfB49cDcKfW8URi7+Qnoe5ycr5Uqid28+bHtr217VLGzFESFALAnAzqyP5QPaeeAu0xQ54EA8Bs5qtk49PpsC521NfFfMGlrDodzQ/mlBQGkDu2keTfxRjP56xZb1izXrdet6WxRYCG6xA4AICNY1PAlFkIFsECUBXfkMbmQVaOkQwWrG/kRwX2pPT3oFe1xZWWbe/0rLRYs1SmZqkUAHNkpARWpeotUj8RBg9RtxCwjQHnkAwQGTWna2pcmNw71/oldOdUQk5rd2C/uMxysrsCcBvA25is5AAue0QAp3tt1YysVY6tdnKi9oPtPuxpWbauwEKAFVQiqN3cE0BWmMvbOsGg1SXLFQgAZSxfzArA1V6RhYGWk5pAJgOzeiTpcuRJM5mcVCN69b6Vn5XFuC/NFQXgeq1gZAyDHLTkjAFKCpZKsY9R57tllRPWHbL9ewHApW533ehWAkWW7ot5mys4wOqYNXsUPwDXgYUy8LrDANUAuH0B/M6C4i/JcncGSk5Jsku0D6KUgFQvzyd2pcv1u0qEBzOVaASAq0BrkNBWQpOrbIj1EVgcnMsZNfQrzJsgS5uCAYgUOHtN35oNQNmCjXqrtrp80ZbWdgQSVssHVj54ZMMeNcoBD6nFztgdWDq3bJtXvmVLO5cEMLSOn1n16X1rnBx6Aku2YL/zve/YXGZkf/h//gtr12s26A5s2GciEAsMEto92sisByu7j5SyWb3ZskoHOW0PIGutDiUP4gqrduGZsR1GGct003Zudcd+7+//nv2t3/qvLTcwO/zkjh398S3bbG/Y6tolBbiOD+/Z/cMb9qTzyI5Gx1ZLdaxNLd2M2SCTtn4xa7Zasu5y3uqLPWv3vaQEiR/aK8JaDsCaX1y0d77zbTv/1iUb5LLWgWXMesyaSkmDatXu3vjS9u7dV+0y5opAxX7Pzl+6aLtvXbF6q+X7DteWHQXrksDhUHPn/lf3lJBAf5Dc5UAy63jKsnnmR4lqvtZot8TEuHrtqqGGgmTw3qNH1mk3NTel5DEcKKGJ8gLnL+zqnIxHErwK2YyVD/ZVx7ZSqVsuP2dp6iNLatvXiKWVFdvdvWBLq8t6/9Hjx/bRhx9KEYPXxtamffDBB/rNc966fVuAU7HkjBcYhDEJRoy2dNqePX1qv/zZz1VrFhsRoBo7AFsGexE7Ml+Y073C+KEN2Z9oZxJwqM/Xara0prLWeeICY8ltKfY0KUkHwEvlJ6oV2VgapjCiLKW1HHYyAVHki9knUDyB2YrqSVYKNlnZGwRxsZ2Zw15SxJPiJD9JAmQ+r6RFbCXsUu0CGVONX7I2U31Y7jWxcUnGY2xzfewyEo5oo0XUVZA/TrtCDWo5SjAjebNFYLbndfFIqiOZaDhQ0if2NXXQh/ykMqp/6zK6zrSJhJg4jiMgBID74csYuAC4ek0mXI3fm7J4o30Z307a9tPfoQbuNAP3+eNPLzD92dgGj8zNAAgl/dKJ+4mykRpOvm9PM9Vkdb3Mt+e74ftKBgu2UjLpNAI3SXs/Jt45aOZ7Gn0IwIDdi/1Fv65hyxfmtD9jm5TmS2r6r766GeovBsZtqIEbbckIco0By5Aw63vAqW3K/9kjSV4g2Um160OCp3dxZDK7piW2ZhKknAWiuz3mNu6L+mjCokiA4klbeBpsjZ+96JpT5ubEfSbHwMtA3OQ5IpM0Xo//41fRVvQfawvjYzIO4P/nXlkHAAiZl/JVDQaqK8rIH6Dvg/y22+HOGJ1+vuT5p8dpjLWMEyATSlXJfmJ4w+RGjSAIwbgPnE7bupipOfWvM3BP5ZOV76FJExQ8QlwnuQcGp2bc3tH+iHNtPOdIXArSzSp/MGaER3UdbOVTL0HKNYH56nujK5go2TZkwvr65VLwPFe5UpccOcfHRBfWdhKOZMuHUk4kS8CYxSeSzeaCVaHtT2Oi8TmTDFzFHNKm5GJ+6NrDowPVWqUfpNRSKqmWK2u4x6VYs0NCr55pah5p7/B68lo7QlLx9NqRHJ/T4yQ575LrLfuJh3pPyyeNxx+2KIoQSvp3BQF8GUmD01eS23dJXy9gMZLtrdqzo6HscwDx1RXYyKtSpEKRi1jF2uq6zc0t2CibUSJaq1aXjO+g27OV1VXrogRAMmZpzm58dUc2PKUWSJy6du2a2LjsvTtnduzw4UNbKi1YmQSXbkfg7drmhgOdYdQIPA19GOdSVDSINjaKYO6Te1vzw7w4ONjXPTOWiD3EPTXON84XmfSRiU9iFpLcnAO1MUBhJbGl0nof+4WYGsmjtDFjpAExAyeIMaFGJXknb1tnzqgMy3G5rDItq6HsFHsBrFvGFevOspRQcjZIjVQOK9sfWuXwyMpHx1ZaXLCdC+ctPz+npKLD/UO7deeu2ktJ/RjVrD1DSgrmlWCImBJ2qmrpYtqH/ytOmBqpJEfSL5/EA168Mb4ugPs8vjC5ir8BcKd3tTf//+tqgVdBOn9d9/HmOn/DWuDgYBLAfZHa8aQB8DzC9qrFdbpZp1k00bDT7zHONiW9/E0AuM+dc2Sl7CSA+6ohMcs4eu47v0EA9+sycF/r/l71kK/5eVzIIkD6nIOhKGbiZNNg9UvA24kx8pr3M3GYp72P34r3ePrG6ecTIC4AbrNhP/rxj+0HP/i+PYAhUAD8wzj1bzuAe3q1pOOXdFAjuDL+oth8BJa6NkKutV61oeRXTMGc9c1tW91et92rl1XXtllv2cH+vpyO9c0NBXqQf8VIJpClei2HR3JIkLzr9nvKQoTZCOsIw7UGwNBuKRBH9l0LSdEW8jwD6ytw58G7yOIDwMWCJODtsqMFBX0IEmAHEywDsBMbQDX7XAZUrL9UxhYWl1TLSzUyhzChsgow0X7ZbEHGaL1Z13tiNmys2/aZM3b58mWx6ja3AXKpL+oAscDcAOJGpynpOKvvAjvVjW9/Fq4X2UtuD/v/YWlSkpT3YHY9e7ZvgGtnL5wXk0PXCOCFA18OCrjEpmfV48RUQw2qCIDLQRACegrach5nbrtk8djhfoXG/Di4oSAQAUmkbakj2JOTQ3ASpxVwKWZ9MiYqJxW7//ChasbcvnPXPv71x1Y+qUgq+K233rLLVy7bhd1dOeYL8yVbmCvZXCFvWdoqEgoUjPGAgWrGHhzYLz780O7cuSMHvl1vG3XyaGdl6hbyyiSNjg/jeG1t1frDvh0cPFOt20uXr9izZwcam/NLZHUv2MrKqqQJC4WitZAe7vflHKnWWwAa3QGq6V4IeuIY0Yc4RBxDQJfP+ZFzO+irXhPj6tNPP7HPPv1UDvLq8rJtbjk4z3Hz8wvqlwuXdl32kudtU7ePYHxHE5uMbPoeUNPHH0kFMNxgODrQqQAMLBUCHgI0WVOG1m1RR7ciAC4ugKGy1HhZc2lZl5llnHho4JQakgyy+N/TpQ0S0dYYWJEb7WNbTD6k3CR5DDiIRKkzdJgbgJ48l1iBYic7i1Eyr+G5GGeAODjLJGPEml30N31YEjt0aHcfPLI/+pMf2+17D742gDu9BUwYxzMAXFhRjx/fGktZxSQfAvhijMzNaVwm12QYw4wZ2np+3gFW1q24dqieN/KXZGkrG92zrZv1mgOrsLIUUHU5YtYm6tviYDMPYF3XahUBiUiPKbglVQLqEDeVHNBuwLDK2NbWptbEcd8DMhHYC+C7ZNFJsiFru+tABDWV89m2bZ3t2epWzfJzJ5ZKUf851FdV0A8gBTCanxx6r6oz5bwaD2U4d89fpwzlMCQBbRWMiwE5gI5TYfXnE/R8xJ4GYh3AFVvZqUeqCekMdk90AERp1qsK5pBND2sZ8HZE6awOIFPTeu2hdZpD67VhXCL7OrDiQtHWNldteWVRCUUEhkQszpoVS+xFBDtYqwOQKYlhT0hweeSsgMHmScuqhzXV5ZybK1hxjs9cihzWqoP/tFnW0rk5G42y1mr1rVppWbXStGaja51W35r1rp2Um1apIglLfUvWfs5B4MqBUkmcD1hHkaFzmUvPtWANIuiOqgGBSC+wQLvTP0qwanv9rJiMINA1/qCGDQNXDFsHLun7sYSyGLgsAh5sldKn3vP7cgDL1xuXTU4EZXWsgzgD7q+Vtm6rYJnUqnVaWauedCyXn7et816/tFk9toO9e9aunVguRaIICU4D7R+p4pKtX/uerVx8zzL5oqXbVTu697k9vPmJtVsNy84t2ne//Z4t5M1+8h/+2E4OD23Qhg0AeEuSCSx29qKU9YeMBfZAgNyRNVsdO2lTSsD3Va2/od6tgs0xKUaIlJe+yA0ztpRdtP/x7/+e/aO//Q+tNMra/i9u2rM/umVbvR07e/59qVQ0q3v2+OCGPWjesaeDAzsZNaxhfTFCBtm09WHgLhWttZC2+tLQusOu7CcPXJ7WJIOBS71c5JOvvv+u5RdK1lOGzUDBeerdtms1u/HrT+3WjS/FeGBPh/WE/UnwcvfqJRtmHBhl/yOpRJLrygNkn+nY3S/v+N4cQBTg+RiUVNmPXNZGrA35nF29/pa9/60PbH6upLl368sv7dG9O1rb1U457LdFO797wS5euiS235MnT8Rw2VhftTaye4dHhnjfyiqs32UNRsm1Z/mul22AGYq6BMzhxw/u22e/+tju3bsvuWPskN2Lu1qRnjx9qmQz7L+lpWU9I2AV+zfrOGDpg/v37dOPP1Ybb25s2qWrVxQcpzRETKSS5LlAZK9Te3S4L9YtbFyvTVf0BL6xlCG2qYMlnNettpECteyZ7DEk77C29zptq5yU7cnjR2Ipc+PcJwlRrNPUz2P9z1NTln2BWvS5nDNvWu1xKQ1uTpKKAPvFgiT4VWtvYdF6/a71bSAZUa3prBckGGHnweamhEOrqefjuWXzFQp6ZtqPvvdru0RklLpM2lECaUlmAdwH8BDzlt8AuL7Ou2TibL/GGbh3Xiih/JMxgDvJTJVdrFMmd/bXZ+Dyzf/lf/59++jDX8xkab7INUwChNHunvYf4neTtlbyfEmfcRY4GPfQJLib/M5Q7eogVAQOkgDu9Pn5P+cay3SGtYxxwTjmu/QtybLY/qury55gRvKCpZRUevfufakKnT7bqT8y7QNHGynZPhEY4jfXxKaan3cJXXffQ/kMlUcI9gfg1AsYp25vevJtMk4wC4yc1canD8LU8Dmr0TQr8X1GQvXz/vjkiEnaicnxMOv96fGS/H/sN0+qOH3euM7EhAjO6zLwFSVaREDREz3Ci70jJHMm2y3aq3Ecx7E19itDH2g8+sbvK1ui7SfGgEoC9ez4uCy7IzkPAJlWVpYn5MaTbZI8T9I+mb6XeFycI3we/Y0kIz05Lzg2siX5/vQ5I5h52g7EAEigC76UFI08uYsmwcfZPzhW4jq2EvY8azvAIElDxaKzMGkr2MgkBfPb2evJdevUB5u+p9h17L0w4fFVeSbq3+KfOlCb0jp9Zmdb8yra4cl1SUBvSNRKjtTpdSO5rjzvK54mCySPi/0UuMqhjU7jErGPxqu12s6B4+jfR1ln2Z4jlGrc3vLSG640pjGfHiqBDJ95a3PDluZRvvD62kg00zH4OOxzxJZENOgSb6Lubc2Wllakcnbn4T0rlkr2zttvqznYZ+W39ihZkLL9+/etVChaAz9r0JNMMMlN0UeP5Unic0TGLG0WWe/YxuyrSkTp91RGh7gbwLtiB5tbkt8GNGVeqCxCglAQ5a7ZzwFmsQ/i9TgOW74CwAxLNpNWiau1lVXZHPiZB/tPde2cGN8jxGek9qL42Pq6NeoNKY/xvJx/YWnJmt2OWPPETgrZvK0ur9j80qKlaHPs3m7fakfHVj441DWX11ZsY3vbcoU5K59U7ebNW1p/Yt/GsTgHgziojqVQaaG0RwRzUYVgp4lJuYGoEBPJERPy+ANEiUmZizhf/sUXH00swLMklF+NL4zs7NkLb3C0Fxk/b97/RlvgzcD7Rpv3zclf1ALPAbhuj0/BCTMCxckTvl6J26lFemwSRAt18hana9h6WtjkOZ5/K2HwenhSrxfSimecM/WfLoAbs8em2XqvGt0zHZtXfemv8LnCuAnpn+SpXlne4FUA7vRKmZBFfq1bTloCcYzFMZKUUA7P4CAL0sF1+8lPfmI/+OEf2L2HDwOA67Vj9Qr18uI9ROdMIyyRYezSmx4c8ok2EqiDkUhBuUGzbqN2y3LFvJ2/cMEuXrlq/VFfhhhAKPXDjghsDga2uk79iqKcARgFzlbN629klOkDpGy5UrtFnVq/JLXYcBgF1sL+Va1Pfg+si+wdcqqwnCTH2w1SqwM55GKxwFBT5jBBYMCsnINYY4feg/aqF4v0Ypo6NkjG9N1ZCkBJoYCMZcaazba12k2Xf8xkxK7CIF/fWLfd3V2xcc9duCDATUBuYORGUCYJ5sb2j84FTijtgaMQwUCOkTEdJJYE0ijQn1V9SlhvtFkMbMmZCqwSZzZNAbjBIWy0WgqkxHq1yk5Wm0QAxA1Y3RvBeCTwAJYi3eNlAzgwYHkO9V2QSFZgOjCDAdFpPwI6x+Vje/x4z7648aV9+tnntg9Ylc5Y+aQsJwRn8ty5cwp87pw9Y1euXrarly/b+Z2ztrK0JFAbIIDxyTio1mr63v37D+zeA8DgO3I0cHapX4Ocm4PyKTFvqZNEP1GTlvF5/vw5297Ztrv37ogZ861vf1dg+d7Tpza/UJLjjPwiIO7W5pbkt8kmZQzDJqevOT9OfJRTjLXBeBauQ4AUFi7HUBtXAYhBX4FanvPevTv2q1/+0hkLc0Xb3t6S5CLno+4czFuyddXfo5SyVnGw2h2cmtFYKjlKFk6AuJlQR6nnWfGM87iUgZ0QWK+elCVb7jEloC0cYQd0xYEbsx1CMMpT9sdBlGQA0ofKywHceMzE+huCXFqfQ+09DwQ4vhb/Vq1WAv0CHQkWt1XHkLnEGOeF4x3n3qAfpK0JQoxGduvuffvDf/9ndus3DeCGLTuZAMa12+3yqXSyaivCbHKQn3EYpUxjvatGvWaHR0e6V8Yfkrkxq12gS0jUAFgll5/6zc+ePrFOqyGnnfGAVOfC4rLlctTA9frF1G7MZpDMzItxTtt5aUnPpGftq9eqdnxwaL1WR3MF+SyOd3AtLYBRDIKQ4U7mP+s3LFFn9bHWDm1hvmnr2w0rLR9ZJldVzcUUHjPjSUwxWMiw0AJoG5ikkf3le5ED1c+PLd6MdW0DiBtgjdOQ/mQA3g2tCOAGlYnAKHAAlzq4oVYzQEi3K0CGLHxJTjdbkvwedqm5jmRyx9rdtti3/ZZZr+PsjvxCwRbWSja/6rW16dssjFsA14yzbIvFrGpPZjNeG5bPXTINxnwAbnoDa5Sb1jhqCsBFXpn61ICuwxG1qZx9Sn/CXs7kS17ztTW0WqNrtXrbWgC4zb7Va20rlxvWmuC/NgAAIABJREFUaDAPYABTmhV5dfZBNzB8TxpZv0eCkycLeM4GAC6qFAC4gLuB1wRAOHKWA9K4SgwJCUynAVKAa5dIFoAroNIZ/JJFjvuyq2WfArh8R+C0A8HsIZpaaU8gcbslMq0ZWn3rtkbW68xbMXve1pcv6T6fPHlsxyeHlpkvKREnPexZp1a2XrOuoE9O2tEAeiPr5/O2cOEDW7vyHSstrllu1LGDe5/brU9/bpXKoRDos9sblh+27HDvnjXLJ9ZudGzQAcAl6MW+TTAwLQC33UGidyTWbbvTt0obm8bXTq99G0DpIEnvuVReu5aSEPlUzoq9rP3D//J37X/4R79nZxc37egvvrJnf3jb1gdnbePs25Yv5qxZeWiPnn1uD1v3bN+OrTxqWn3Us156JAC3V8hYu5S11mLGaisj6448icf3p9J4Tzo8PrbjatWKiwv2zne/ZZtndywFeAaA2x+K3QAgeuPzz5Vo1O/AmJyzK5cua80hwL+8sWrzy4tKLgP0Y38Sk3TgcwvZ8f2nB2KkKPEplVIZC2zGWrUmEDV+f/vcjq1vb6mOLHYIknmP7t+zG598bJXysQP8jP8c0uIlJRSyf9VqDVtYmLctAofzJZVgyBZKtnnmnK1tbumZiHEreaVYtJzWNlcjYb/r1ur22Ue/sl9+9JF1el3ZdAC9Uj3o96XGsXvxkpdQCCBVTB4TcwV1g3ZLa/uly5d1PKxb7teT58LeqP73pKXy0aHdvPmVs4IoP7K8KrsiBmyjxHBM8JPE4bCvPY5xAyALOIUfcP/uHbt543MrHx+6/aY6t/lxPXjaiFcxXxTwxjU4L3YQx9MvqL1wXtkoAGOFnK1tbNjZ8+f0LNhp7F+u4oGMuF8/DbgMg7+DpH5Lc501kGRM7pkVHRUKrgEw4MkqXitzXEog+mbY2tjjYtIxKQBuQxYMyUkhMJtc5ZMB/f3Din0oCeXZNXAnAFxfUCYs3EkQ9+sDuL/86MOZAO7MvewFtnUS+HqhnTRWOPE7juefdZ1pvzcJaglsC0BSfD8Gy5OAWmRyJQGhOI7kPwdQN9o0sX9JDlPCx+KCxh2vcqVmDx89tF5Q+/D7fzWA6911elyybdhDWdcAuZjjvr05WCPWFsCNANznGz36xRGES7ZPBIrjt14rbiHG4KRKTfKq08nu8brT15q+02lQOPm9Fwylccwj+XlUCmINZfzHeZgcdwJ+zKzecFDGVXAGsmuS4yIXfIRp8HW6vZJtmwRYRdRM9Glsg+SYxR1BHlYSsQmglHsChCQBLgmwTJw/gHrcT7RP4nqaBBtnzbOYYJQEjTkuzgX+Tto+ybGheZW4dlxqsN8ifOS+kts6UhhqdWz/8Fh/O4CM7DHS+At25sy27HFNtaGJGX1wQC1S/J7ZAO4sUDk+J/sNbcd+w30+ePAgMOJ9zpAQf/bsGe1LybjReH0JpIfkmhHbPbl+xOvNir0l15Lk+Bm/71vmBIA7PQe8QXxSJ+9lYu9ETQbgPNT+dRvT102tD6mRlzBR4uqGba6v63NYznUUqoZDAbK8FB/YeyrG8+rGhmIDgJ5H9Yra6sKFC7b/9Jl8/XM7O6pJj83XODq2WvnEltdWLU1cYY5yJhklESrhg3IIna7U6qJcOWPLlZI82QmgmX1VCTLttjVrDS83hKrI4qLY2E/3D2SXRbn0ZEJGrBNMvyPJzYt4CTGKmHjOMUflY322tLggxmy/19HcqwLOpszyKHhh19lQZIK1jTXFn06Oy1L/wEfEXtjcOiO1mFqDGrc1xQlXFpfFtAXARV0Nf79ePrHjwwMlbjPuVjbWbWNrR8mRJP3hE0tdKkhMqwwWEuOdrpKOUQAR85afIN2t8h/y7Txulox3ns51ifHPXDpfh4H7BsB90a7z5v3/FFrgDYD7n0Iv/A28h5kAbpDCm02UnLLK/xLgbTSwvLk94Pjca4y9xs9mT5GXTZznK0lOX2XKoQyBtt84A/frsG8nG2fihv9zA3BnTadXAriyDl8yEac6PMo/vfbUnTj3ZA0fd47dSBWYIfaQjyIYED/9i7+wH/zwh3br3l3LKCilYq9u9IqmEgCVUFc2Au0OzASjN4aXZMt6kFtGeL8vIyhHgK2Qs7mFkm2f3bGzO+es0yOQ3VEwrJArKICF5CvGFaAthiWyLGKcLZQsm0oLcMEZxCmBmQvQTECQ7FoYtjwT/xL4ibV++bvT7VtLoFU4tgtY6LUkcQCJ7yhIBqMmSuYQLA3gk2KkIevZQSEPHnV7zmJ0eaiRGGu5bF7BbDJbacqYpUidMNqULHOM06XlJcnG7F66aBcvXrSNjc0QpHC5VDFrFcB3NmR0THHKyChEYpoeANxToFASRP7sqhEnwMOlowk4YyCPs5/D+WKwm/NTCwqjluBZHK6A2+1O16VzYJeFwAKSTAL8JC0Ni4j6jS4ljfMAwwPHQcHH+JpaEmlrHA9JAIbsVzGHCx6g83txSbajo2P74sYN+/Tzz8W8pebc3tNnCvRSW5gxc3x0qDaHFet1ajO2trZib129Zu+9845d2t2VvDDPB6uH8YZxf+fOXcn2UG+Ol+6hWBRbV4kMAqC8pguOMIFEyRvXara5uW4bmxtWPjm2QnHOLlzYFRMchwHmiUCYDPVvlxSQxYGoUIOp27G1Vep7zUm+iGsyTgjk8uL6gLM4R8g683/GB3WG6AscHJoTZu6zZ0/to48+tPLxsdpua3tTSRLIO/Pa2Tkrp03trRp4OQW84xyhL5MBicis9mAF0sq+fsiRC387mzYlBm61XFYfen1bZLwc0PPgl0szu4PsdYTGyR4z5OVO987EgjlewGauvL7bxktwTblUPoYBJCWFFSW5CMANYFw7mzlKZfEsYjAVi6q14wEdQIKqGPbUO+Ic9x88tn/3o5+Kifv7v//79vv/5J9M3NSLgnMvWvonlv0IMIU0mGajanuPb2ltoF1dRcCZxrySQRFfL2A7drVmClDodVRziLZh/JBRPT9HEBTpdjKHqSfUtMePHlq/27F+H1CWsV+yfBF2b0GJLNQzJlucxBRukWtxLBKynS5r2kDBL5JZGtRp7jgby1lm3m4A5mJ8NTxg4OsZayjjCCCM685ZPkdN6bItr5ctXzq0dKZlqSH7EVU/+5ILTmcLLpscWRdhAGhvCxnVgQIaxsZkIBTZYImFi53JwIlrlFb5REKd7yZjRm9IjJE0fZT9I3AiENvXMdhjBMbq1bpkX5EdFXjbG9qgO7JucyB2a73ZtkGb/1NTK2eLy0s2v16y7IJZem5k2QK1XtOSGs1RCzbrDFIAeZi5Am8ztDEgr6/rYiXDeoFJXu4IwKV2OEs0csdZ2o4IRQgA5nPUYp+zdHbOOp2RtTpmzdbA6s2utZpd6zR6qoV7fFyzVqvna1k+bRlIz5xnrAaB/J6zb3u9UwAXcHI4JGgLEweGLs3msqOoFqACAPOa1/PqE4F5nGYN8fVXgRX9dgCXvU2lj8P6LLaypJOjjHIAcMW8dfYt+7ZqGsMM7g6t1+Inbb1OwQrZTVtZOmPz80tWLh9ZvVmxEUy+fM4GnYZ162Ubdhqqm5VNwQRjfzbrZ1KW27xmG1d/yxbXz1g2NbSnD27aw3tfWtoG1m3VrXbyTABuqlOzQattjZOG9ZrMibSYt2wz/IZp26YeLmOlPxQrutbtCzRQuYMASseSBV4CgQD2UHJvALgwcEv9nH1n91377//2f2fvnb9u3U/3rfKnj2x5cNbmN3ctP5+zysEte7T/me11H9qBVayS6ljTBoGBm7JuPmOtYsraSzlrbeesk/KkOPZ0FCUuXblshbmi3b933/b29gQgb5w7Y+9/59tWROEDGZMeAN3I2s2WPXhw3x48fKD5gG1w8cIFq1dqqtM+So/EnNi9fMkK83NepqLVkjQwSUdMOWopY0/Nsz7B/Oj1VeLgzu3bdnB0aBvbW/at733XNnbO6L7GzJHh0A729uzGJ7+y8uHBOPbtNe2czSrp71TaNjc27IyA06Klc3lbWF6zzbNIJa+5lJ45AAHIDPNFVrT6IGX9Zss+/fAj+8UvfiEZZPaQWIKEYze3tuzqtWuyVxjvBDTZyz34zrrQsHwmLZYux0oC2KsFjJPnxPmI9jjgZqtp9+7dFfMf22Z5Zc3m5krOrg+BazGmw74rYLzfHdfspm9aqI88eWL3bt+y+3dvWaNaVj1IbH8lBsGMDUwpEnqwZQQsh0QI7Ju33n5L9trPfvpT9TvX4HtLa6v21vXreqZy9UT2TSblNiZ+CM8t9QISeLBbqYke6iBjG3k5k7oSibCXHZj2FolJTKx5sdajUmGYryQs6vmZWyn1rSs2uD2iNTzxSu6lX4uB+5xJ4utb3NdPA7STFsApSDrp+P1v/+yf2oe/+PlzjDFZQzNqz05fPp73dQDc+N0k+Pi614jX8ePZQt32S8qsJsGt+Ldv1YG5FtYz+pFSDkruCiButGdcOcWVj5BWJymCPR7bHz9Q+0l4vS6AG+9hGizjfUCYUimwy6VuEsp4hPHi2hHT8ZVTOflku4idN0NGeRbI+pzdKD/06wO4cZzMskOTYG0S+HrZdabbKgk8ylaec181ArixL+L4Y/3DpweMim0TfQ0dS83JsYz3aV3c5DieBcwl2xU/xhM1vB+Sn8XvdjuUxzmR35xsG2xiEmrcUJxcE5JzK47LZFvFv+OYf1E7xkSEOO5P575fgf/HZJjkOaZBTP/MEwVPXzyzKye5FC7KEWWPFRg2Fwl7ZqurXqsWe9xDQSkpnKEyAeg3C8CNAavYXsm+5z32cIA82JNc+969e+MyKthiSOdvb29qD0myOCMw7Qoip8nfyfGZ7PPYRvyOcyr5XrKf4r2O7zkCs4ng23T7x9hdbPtku7OvIOmetlAKRsNsFOxV9pRgm0YwFz8Sux31M+rS9rra60r4U6m0EsYWUJxrUMfd41X0H3GjjvW1piFP/ODePe2VG2vr9vbbbzt7vdbSPt3qdSURvLS+akUYvi6DpHVYNeKlqOE+IuOK9ZVnwi8gKZJrxXJ/JEsRB4kALvLih0dl2SaMKfo2jq24vnMuxhL3pFIJwTbALoqs3XLlRL7oyvKSLczPq5wa9ZYbtariIST2oYZRXCiJsEFCHf1QPSHJ4sRtbOzMjU1bXF2Rr4cseL3aUFvCPMYRIPkXuyFPOYVGwyonx3pWSlucO78rhaZKtWq3bt1S2wA6U8KCFypulG4TiN11FRCWANQ56CtKRaRZ7SW57BLcktCOisr4m9hnYQyf7kO+1/+rL3+ZHJrTeV6JfWvisKn/vGHgvqx13nz2zbbAGwD3m23fN2d/QQtMArizh+GLnKvnTxnQ3FlSNlMHv8YhYyDvZXheMO1e2L8T9XZfdNTEY/8GGLjT0eavMbvdz3rxF15HPvlFwXE9Pg2fPH2Shfoas+RVAOzYIT/dpSc35+e23RcAtrM6PRkzDueZNjJf9ggaC2IojW9ugnnkz+Zj2A1jBzd54dD87Oc/t+//wQ/sxq2bqh0mwFYhnuhEBhZLAjQ4zUiLAK5fw8EeB3ABi7heMZezjdVl297ckFGPHNpccU5MIq5P8Ak2EMe22y3dGzVFAW4J4sEUxIgszSEll5WTAIDGS0wBgADJIwep0ABiAt44c8ollQkuw8SFBUmwWVLLyCWP9aI9kCegKz47f1HzKDBgVF+X76vWiNdsiQw3nidmFyOfDGCRFVMAQxOAxKV4BYD0nG0KO5N6tEjtXdi9aDtnd8QcWVhAWrmoYKmkbQWmeRCbdkKulCxJAnUEUwFoks6fs2VP6zXJ0FVdSph1MK88a5fvcG7VwJWsKrKTcRCaIY/YI7hIP8CIwVjOORNPcmYpAtAEnLu6J4HwTWpkwjpd0bPGhJO4ZsGq0TgUQ9KD/wKQC16n1mv4Rjks2CFN+/yLG/anf/of7dMvbtgJ9VACK4XgHufdWF/X/Z+UT+S8ALTSH9SI45zU4rm0e1GZsThWjCFqtz7eeyxHSSw2aiARlhcbDIYazDZkkwFJ6DeXFFZwSU5awRaXFnTfPMc8zk46IzAYZ4kAbCHv0s84NvxuNFsK1DIuqUmEc4XTxm8Cr9QkEgBOTV2kO5tNgdfcz/nzF8TIdaakS1lSHxVQ95e//KWCJHPFgsbPxd2LGpcnJ2W7ePGSAG3GI2Ob50kG0RhfgPtaRgTKBGA9URONEeHjJWQeC8iHudZV1iyJGjEQCHiYBGn9WlF+yoOtcobC+NPK8Vwq6tSKq0UsjKDw0fP7t6O4Wk75cBw882vxbEhdHh0dqh25D8B4kg0ALhWgCMF8Ah9iKYV60KqDOxrZfSSU/8OPxMSdBeC+xlbz/CFRPnlqi6xWju2rGx/bu+++4/0VthTWR/o26VDzuWpkBWYX44u1FLnjDgwWZD/nF20ZKUuSG7KsmT2xrQCrCKLzjEhwCuASwMk4h4FLQHPB5kuLCjoIxOX7AoAb1ut3wvZLTdOWteteswiQ15NXUEJAYrll1F1krgOScx3Gk2Q/i3NivwwHNVtZPbLltYrlihVLpwieEHAAoO5ZOoN8HMAGAG6wkgKwqvqKidpZbhacBvX8aIJgsLBCHdgx8yCOt+TvmA5EywfJZHpB//UalAQmVFez31VGO89dqzas3exobmidB4DrjazXGlinMRCztVYdWKvatfJ+w1KjjG3tbNr27oaVNnOWWRhYJo9EMVn9gCjOtmW+gcsU8sglk/DBDwEagFgARVGiFYxonXSsWQ4AWJqAk1k2r5KQYqOyfqRTyMKX1J79ftY6vbQ126z1fWs1kVdr28lxzconJDp4MJqavLkC84n9PSRphfq3kYHrEsop1fmFgSsZZaSCVX7K91YSEZDKpx21BwXGbFwTXArZpY8dwA3JVNSvjjVfmZti3JJU4MDtaUDNk0+kthABXMIxA8BAasNlrN/Nmg3nLT0oWatBzd+WJIiLRWqbm80vLtvqmbNKxKkePbGjp3et164r61+13DQG+kaazGjxrG1d+y3bPHtF9/Ds6WNrtOq2ub5mg0bN7nz5Kzveu2PZQdOyg6HVj+vWrHQldy0rRaA2tXiH1upgp0gZzuq1ljVp55D8Etsh1q73RAiXmJcNDTt4mLbFYcF2S5v2nQvv2turF235KG/Le0VbzV+0zMqWWaZvx/s3bO/wC9vr7dnBqGbVVFc1cPs8WiZl/ULWGgWzzmLO6ttZ6+dgnw2NqocoPFx9+5pslLt379rR/oFY3aWlBXvng/dtcWnZg16BQYudRYIUTJPIgkCanuQ7JPip67y4vGirG+tiLNcadatXa9aGHTGA9Zu3kRjgGckc88N+j11z7+4d++rmTQUzv/c7v22r1IULddlkA46Gtr+3Z19+8is73t8PEtCA3S5DCTOG+ZObm5N6B4xcgpzLa+u2unlGIG4qR1JeV8AfdgJ7/ph5Nhxqn95//Ni++vxzAdXYm2LxYVsB+BaKOi+qK+zjBGldJhp5S0DJkWxa5jYJV7IjAYtY66MFFQaKJ08F6ciBB325Nxg0JNoo6fJ0twxAru/tJHWxFqOMo/4ZDe3R/QdWOT5SYsTR/lO7+fmvtX/HJCb2GtnL1LRV8HRFtg3/55muXr2qen2PHj60n/75X1hG6yG2b96uvHXN3nnvPUtlM3bvwT0loxUAcLFjqTfo1bCd4YiN3mxam9Ip2E/5vLP0Ae/U5iQekXxDfV/sL+SdXWaSNURJgAHAHVHfjr0Q8Fb7JosJLNyY2jXpiCV9SwG4n92xR0+OZm7nP/7xj07fTzj8U7DehD/2Irtg0uxJ2f/6T/8ng4H74uNfBAQnvL/AMEzaV2PPMFxwGmx6HeB2GoAafwdwPAHiRaBnGsCdxcCNe3Qhl5cdJqnwMH6jzSn7UMlrPfUxAEWlWvdxPVGK49UM3CQwOCueEJN/8F/Exi24X6q5EkIM07EKgWWJNk8CQLNAvXh8so8n7kVL1mkty5lxjykJ5WnAM7Zr8hrTz5687xfFVpL3mrTRo10FQ589IP6f/kmy/+hLAEKY9yRZ42c+Z5cFtmgE9pLXmQb+ptvOkwMdvI0AbtKf4Fz4YvU6ZSGaY0Yr52Wskfwck5iTZTfiPU4DiUmAOAlsJsd27PNk+8a6vtPtzPnjOSPQeepHuX012V5e5iS+5+dzXx6bC/8XABeVLdXP7ff0GaxQEpvVNooNpKx8jGqVKzrJmJ4a2MnxkmzTeG32MABcfEvOAYAbgXzW55XVZVtfXx37JMl+1XyZAu6TbT7d/vH6EZiMbRvbx5ONQwKxykol/h/8g+n5Nh5LkyVOJ5ZeQD98Rcp0wcz3/QfwEZuTfdbtU+wwxh8+FPZGTKwDvKWMEyV4sGeIB6xvbKisw7On+3YsZmjGNre3pUISFSfu3r4j5u4716+rJi4+NrVj8SmQHYZ9u7q9qVqxMaGfJAXsHS+l4NLHybGkRAMbyZ4VcB5iMNwLieKL8/NKmEJ22MvwIINd1PkiG5lxHJPLpQLXaqm9uE5k7BLjg3WPTYRiGbLPtBltWa9WPIFXvkfBltZWFMthTWeNhQ2Lyh7OA9cvLS7Z2vam7I56s6nxjTIa5S86EDyIBZGgnM8pgY31GyAXG21jc1v+q/z+el3S1Ttnzui8lMs4ODiydhuVF4+Ncn1qp8neJB6Vy6gEWZr5NoSN68km8h6DM44N058K+sdx/roAro/tiZU68Z+UvamB+0Jz6M0H33ALfA2I5xu+kzen/xvVAhHAHYMGE0+vSEdi0XwZlPqK2qZTrfpaAG7iO7MlFF5C/w0zanat3Zd18asB3BcZ8eOzToOkbmW91riKQaqXHfyq688yfifubcKpSfbvq29RT/ESQ+65M7yGxPFLQdipIfeazTj7QZCOmja+g+GvL4wB3FCbJ5HNjVH14Ycf2v/+/e/b51/dEAP3lGXnjBZn5PoNRyM59oWM4BBgGssn838Fd93RQEbl8sVdgWwYsKS5RcYewALnBsSLABLBPt4jgEQgiaA/wS4CYZI3zTozEkYrQKmDQQ668RKbAsTVMR9nqGhKuTyyiCEBwAV4xGhVpmUIEHBN/6q3F+AU8nEuVYP8o9eGVfw+gKREbbnfWCMOIE9jCqZBkEJyNi8Alss4c061Ks4kdU9XVuzMzjm7ePmSXb58xbapWTOPDG/Ba7cimwmISK0RjOdOSywysjqTssvTwBiGO0E+GIfI8+B4ReNevwnMU+NVDFxEb8d4v9eIReqm27Vas6FnWggydlybJ8DpkBxtm/qhLTEmOC/Zm0kHXKuugvtUlvO2cEc6q34lIBdfPh98zJ2cVJRk8B/+5D+qPktLQb2+vocXyHXJmKQui8ZFq6nfYkMjMUSdNSR5inOq84LDCbDLjycdOCMgBo/4P/cSM081eAIQxDGAftS/gyVOzRqOje3PfIoyYfm8B6SihFSsH8MzOcC9rHGH88S986KOEPfidZlWBNaSDcs5zp8/L7ln3ouZ1TBwcTA//fRTvc/84nsXzp/XOKHfAa8BhGknAc3z8z5XQu0kD2D43IkBi2nGRNJx9vo/SoBVu5YPjzUeT9fn6Szx08xptTUTMBHwitecDna9KNAV359eX2MQLZkPE++Jzxj/1HyS5GMup2QGnFH6hTZ2Gaic17aGqVwIweGwfvLcd+89sH/zb//Ubt6595sDcLWPjuHp8RxoNWv2dO+ObW5ueF1yjlFig6soOFDmAf4YNCQRxsejO+9kQddrFdUWYj0rkVRQ8MSL4YiapycCH5lvrJml0rySShwGB8DNWjaHZCbSgvMC/UiEUUgc/AvJ1V7HRiMAfLNhr2uVo3179PCBtRo11Q/m3KgtsA6yzkSGGGsgEppa14skMBRsMDq2nbMVW1huWDbnTN6MuVx9Kt0zS5OIwjpBgdQI/DvQ4YlJJOD42h/Hkwf4kyxbl9GczPhKSsj5Zz6+XCJZIIP+DqAKAV32N/YGANNmU1KuyLBS13UgyWBq4aLy0B+Dt10A3GrPqgc9O9yr2clBy4b9lC2uLNj27qptX16xtfPztrCRtfwCoKvX2HIZf2dg5HIEVjKqaysAF8Y46CxMRerQtrvWqrStW3cJ2jQgKBLMYvI6g2Aw6guAd5Y15QjmrNeDLTMUgNts9axWaVj5uGq1WlNSlbRvvpixbIH7oM40+2HYE2Hd9YYCrL0sMGAkex+S2TBLkXyNuLfL5RN48j0gyvHHpI5Yy9Z/R7Z/yNlRW7Af6rPAwnUQNwL2sQ5uRmCvWLkAOdxHjzmB7BwsexQQzlous2SNo6d2+PiOdetILKYsU1y0pfUd29q9YhsbK1Y/emSP730p6etMHmWJrFi5g1bNOr2htbMrtnPtu3bhyrvWHQztpFqz4tKybe+cs2y/b0/vfW4//7N/bele3eYLRWuWG3b89Nj6TU9+GKlPRjpXUwBuSoB6pdKwzhCJUh+xXlog/Gjv9sQu1WdjDiCPPcrYwihv52zRrhW2bDezYdvtDdvNXLGt9etmi8vWbhzY8cFX9rR61570DuzQGg7gZgY2EICbtkE+Y/UcAG7GDld6Nip6TVECiMj4XbjsDNz9gwMpMQDAFEpztrm9JXUJhTdZ67EhBgNrddoK6rHeaiwzizNZKwDCZWF2kxyQ1zqHrCPBOZKs2C/YS4diXXvyh2yioDpAUO+zzz6zw6ND1Z1FBQO2pjOz3JI7Pty3m599KslhBVednqqEK2rxcjx1bgmutgFDl5dt++xZW1haEXOThD0PwnPPrEUeLEcSkCAmwfBne3tWPjpSYgIgKiAy7VOYm3M54UzWtre37fLly7qOy1l6MoNqr6M+Mz+vsgdaz4P9E+1rR/p91YpsbCYboCz7lWSFKXlwakXpL+2BIaEV5ju1c7F94jh6uvdYTGdKTDy6f9f+9P/5I+u0W84gVkKTJ6mwHgLKFuZKsllh16Ee8ztAL9MaAAAgAElEQVS/8ztah1Dyefr4scBXwNKNMzv2wXe+a9s7Z+y4cmSPHt1XAHeEmku3Z7m5oiv+MIe5URQaqlVrnlQxsGXnK9E0INYAskpQGvRdnYBgOgFVQHgSCmELyzDJWBr7LZfTqq26t9o/M14ZfdrpTuSK0XYHAnDvvh6AO+GRTZd+mO2uTb/rt+M3AYAba+C+6tuz/MukLTULwJ11zpf6qTOT6yYT7rh9fKIkYJsE4+LfyWsnbTiBWErGJTHUy0JE4CH+djtuIHUL7LdeSPyRETB2nmdLWZ76FC+OVSRtT04HOEPiZ6kUakqr3ERQlSEx4wVsz2hDx2tGm3T6/8lYRuyzOFd17qlk93iecf+q9qvbBNMg4+s878uOSbbFLBs7go78Zs6xZkXfLfks/l1vc3wc+k0JvVNJBEjcJ239JNNzvH69ZDLIr59S84nty7nYb6qVugCkeB1+43PhZ8UYhmfmnb6m+2j6XmI7Jcd6Mi4Sx0j8nHtJjufkvXDuCConfeY4nuK1ol98Oq6CHYt9MzQBbyQ3uJ/gNhtjmbI6+OORUc5Q5lhPZPVk9GkANzkek8zX+D5+JL4lc5a9i0SuqKSVz2dtfWNNbSz7ZMZL6laJtXh6HsRnj9eOfnocP7RT0k+d7h8dF1Uowj447WPqtqKaTiLhMyYFseejLoJ6zOLivMZLJAWgAKOSQsjssocFJY7x/hyUYpYpEzY/r3qz+OSUUoJlevDsqc3liyoVQZLSmQvnFbPgmbAHDp4+VXI+SiMkZ6cGvheTDAV4O7+ypHFPshvnQMkoMpp59ihFz7iXfx99vPmSJw2MTIApKibYD9gdxEhQXIO1ytiI51F8LNQbJ77Aj+I9rdZ4THMN2geVBJKG+WxpacFrycpfJe4TFO5IpqS0BslZuawA32Iur0SuylHZBsS28DHzeVvdAqhekCoL6mV0K6pDPBfJIZKuRnWj37fF+ZKS91UvXaV2KAcn9oW6mva7f/++4iKUfRmgDNTzxHYlfSsp0xW8cllsjLT7EIORs4IDeAsLlx+ZZEmVuUQM5RTADcnnrwiV+1SYxiLeALgvWfrffPQNt8DroTvf8E28Of3fvBYAwJ1mqXpQMr6er00z28r4ekjbXwaIew7EnY3q+u29AXBnd9MscPnrDPuXYfgBzEvura9yel916env/9UWylSoEZgY3UkA1y3hCQmueH2cm48++sj+jx983379xeeSH4vyzTJ2JUnoYOSsLFMfk5H9HCJMof5tBHBhfb37znXb3FiXsUQtP67fbXcUIMLY8jpiwYEKwQBnmTnYCxCBARmNfIJVAmoJogsA9vp7fs1TRk8MFLosMg6+S2cyxTDgqEtLZrCYCV0YU13JDytmFNgtLvFLcDrU+BtLFRN0DYEL+VEErWGpOttQIFWoA0Qz8ewwimHjRkBM7QAAgBTNcCgDGinA69ffEXPh7O6upHdhH1MLVnK3AXSNtW4n2LQhqJnMFKZdAfdw2JBjxciODooDuGQbOoBLcJxWwrhXJUnaCVbXoG+NVlP2JZmaUVrP2YAO8GKwY9RHR1mM1jCvFGj2vBldI4KennXsox9Aih/uDaOc9wEZ9p/t25//+U/tpz/7uVGPl+ANDo/XFPZ6u2Sm8oqMDABOB1JhFsPEZQzBOuOYvGRk5wj6JdqLtkjW63FQ35mlfEdSb3NFmy/N29x8yXKwhQvIxHrAibEWpZA9oEF9Q5fvjTJbMTs21gal3WLmKiAifcT5cJBizVuOwfmm3wBwaWdAN8BHJIEAJW/fvj12pjjuwrnzYrHTFzjRnIsxwHhDmpn/e93RWDMyJj8wh3wexmeKjnLMrpfDipyr6smZVcoVScWeOtruiMQ1JumY67xBqjwZlPJlxO9l1to6HRiZde5xkGNq/+R92hZwnPYAuKV9eZ/2xDnmurxPUILAL44k8sPOGm2JtY2k496TZwJwv7p99zcL4MZAe2Lj6PWQp94bA5Gw4GlwxgLAQGQd8BwAJGREDwenjEYBI2Q3t5p2cnxszUbdRoOugvWAG4xB5ijrh2qG97pKBnHmP/Mvaymx0AFw5yyd5nwFBQpg9yKhTFwAgBAZZS0ag77VykeqOVk9ObL5EpngKdUnJ+MacJxx6/W62go8sFRSozWfT1mxVLezFypWmGtYOjOwrIISOV9PAXBT/aB3fxoIjOPLgzkxcciZDTyDxrEYt8GACmyN5/boZBLUKO3y6ZICdwaufrMWwkhjjLHGsN7VG9aoNqxea1obti1A5YDAIbLyPeu0+tZrUiNzYO2Trp08rVnlUduqBx0b9Bhr1NYcWaY0suXtop254kDu+oUFW9pArhXmbAAHUn1LZZCgZTwWVZs4Vyh6gIY6ql1YbB1r19o27HjmuPA9AE4A3Az7IPvWwPpGQBOlAVi48w7gNofWaPatUadmVc1OKsgne5ITczo/l7FMjv7ue+Y68r8kNVEDl2tLQtnf66quK9J+SPmhSOHxOvqetVis/MCuZWA7+ylIkGr/DUBVkEjW7g14G+vc0q/heVQneFwL18sPsOfoWB6+b9Zrj6zTTlu3n7NUZtEWVi7Y0sYVS6XmrPnsgR3e/cI6J4eaWwubOzYozFu6OG+bawtmjQM7ePLQOpazzNKGAkrtk31rHD6R7HFtULDti+/Y+YtvWb3RtvbQ7MzuFVveOGNwo3vVR/bH/+qfW79dsbPbZ6zb6Nj9z29Z47iskSkgbzS0Th8Ad2jtXsqa7ZFVam0xfGW/xLSKMYjr9bpgvxF8ysAGF6KVtuIga7ujRfsgv21X0ju22d2yzdR5W1+/ZpnlRasc3LXK8V07aD+1p8OKHaeaVkv3rJ0Z2iCXslEubRCUm1mz1mLanhbrZtRfLs1pvCGNu7a1Zdm5otQ3ADVJHlLtu0LRk/Vy+SCt3ZOKRrVWDYorodTFENCxILC31W5IdphXlJOMAUJURniPQSxbRRLwWa/5S223bte+unHDvvj8CzFdrl26Yme2tnzfdYNDA69aPtKep/PL3gTAhc3hMpoklmQLBdWvLS3MW3HOmUXYFmKYkGQW2GYA1je+uGGPHjywRq0uiWiBooQoU0iW58Wq2T57xlLZrNWbDSWSLS8u2aVLl2xrG4lkpA2Rpe5ZG3C71VLtcdZH7cHBXvLfQV6UwGGojRkD2g4MhETLYIeOsxfHYomQSwBivfSC27ckQsCUhwneF8Dy8Ycf2o/+7b+zQi5rS0uLSujDZmXskaTl6jTOnJ1bmLerb71l733wvgDZewTwez179uyJFYrz9s7737Urb1+XQv2z/cdWPt63Vq1stf1DazebkkYsLrDf0mok//SsCeu63hQoK5UXpAO4x8EgKL6Y1Qi+drtWBNDlmwL481ZaWnTQO5sRGxtZX1ky2HgwmmGJyl5NONJxV0gAYQdHVfvw0zv2cO81GLgzHL0k8PMqPzDuSdFk+ToArrt1zzuu0wBZ8pjXvbckMDjrGZLn/MsCuPH+tX97NqzmWZT9jGpFfn3fx+g/SY+3OyGfIQnavhzAnX6OZFskwTi3fVG9yEjRhnrY+Eaxnig+cfQbpsFG92NcrWK6f5I27PS9JO1Zl3afjAhEGzyCgKwxEQz8q8QiZoGU0RafNVairTV+PlhySug9layP9yN7TGWUhlrf2ANk+yfIEzrP1Bie1abJ9pq+ryiIMuu+nX2HbVYf14XlPdYLfCd+65kELD0/l6bHxcvG0Kx5lmwLH1dBHSGoA8WxEv0exlX0zeP4ScZdPNnWkzjdJjj9G9sLZiGxBJJrHMAlcbkoABf/heeU3H9/aPv7B5KVjvVyT0uJxPXR5+P0mI7PgR+CYgXHAIg9fvx43DzEZ3bObilxOI6Z6faZBeDGEyTXnxeNh3hMsk+SPqWu57lL49fM9c+z+8cvvhf7gb9ppyrga9bXpvl52LgkmrhvgW+AjaLTqJyMSckM28LVzRwsJZmT8ba1uWG9dtsOD/Zlr5B4R2xlfmVV0sQqPzYYCrglfoBChvz/0qL28KNa1RbXVqy0AguVZMumq6JBjkBGue3gafSnsWHcfvJSCIU5l1XmuOODQ8WjUGWS6l02Z42WK4PwPXxjfObY55yHeYO9hH1GYkZyv2GskQxHI/C9ecYcvmnXz7lMqS/ib5aWstvTg30luBEDnEfVozuwyvGxlDjwMUjaW1hZttLSkhL3KU9F0h00g14XFR+Xhd7aOeMS/IO+yADFvJeCi8paybUyJpNg73TaXlJNiffYN2Ljhr0oymEHOwMp5cwoJZsjQ9KRhlc00kKiXPDjaZN/eWNSSeN19t7n1/I3AO4s++PNe389LfBXwyX+eu7xzVX+f9gC/9kAuNNk25eBt2PrJmwcr5pd0SgJhumrauC+coP5Bhm4r7z2jAD3BPt3ylD7jQ9pqdSdWnmvcppmOj+nJqL7LK/T16/1IFMMXBmSiWzScc2GKVDFTEbax7/6lSSUP/7s16RBO8Mr1NCIzEMM0eQzT2R3j4NGHuDWcSHYjfENoPStD94TeCggrQuASTTXrNtpy8lTfb1ErZSYWUmAKwLB0akVO0F1XnEQCUiRSecABsweAUwh04Hr6Sdmy5HWIec4yl4R0A7sQ8I/gIgBBJDzOQS87Y2/79LHntGHkyS2WgRQJAtJkIu6iA5GEqjGUMZIxmCk5rCzlIIEJYF02gTwOSQscz/I8Z49d86uvfuefetb3xb7EkldACYCozGA4Gjraa0kBy1Of2KbqjZKuz0G8+IxtIWCr0gIUteW5wrDXBiFGH7OzgM0xRknsBalsMRAHiBL7QAugIwHH4Pks5wYZ0dLmpi/g1ymJHDqNTnYBHJ5NhwAlyz2jFGcEwKlf/Inf6patUjpwMQgaE0GbATMnU1zmpErIBbmX7ej+8GoB+iFERQTAWg6roWTyXWjwxzlrsSg4XuwTvIFMW8VrIAlgIMQKGHRUaKtE67ieHrzeQR2Y1DKxxUsYr8+18QJpp+4Bu/BVoIVyr3hOEWHySXKRmMQ8uHDh5JeZvzTr2Lgnj2n9pTsYWAT833uQzWfJFfe1u1G6d3oqEcnWG58uPcYQPJMXGddEmQFwkWyyMFDlzB3VvNpcDHp4CkAFRhBsb2T15u13E2sNVPOeFwnks68QI1EAIx551nUfdUMxhmW5OX+vtqX9gbUpp1pfySwGUuA/8q4liwViQAZu//wsf3w//o39vmNm79ZADcw0pLP32k37One7XH9ovsPHiihALlK1gZJ10X2Ihn3BMcGLovf7bY1ZpGBYr09JjO/fGyddlPsKtoNR5z6QwCr1CJ3ifeMQF3WNeSnYJ/B0pyfX7BcriBZXJxiMXsbsBVZu5mrDuqpRly/a42TsgDcXrvpkp1I6ZdKtrqyprnTJsjQbLuMLrJexaxl8yNbXu7ZmbOHli/WJZfMGMNl9pq1gLeeoBOlE5OBzzgWBCZL2oxxkARwQ1B1RpbdxH6tbczZpQ7gutSomLhIObIW9gZqx069KmmzdrNt/R7AqEsH97oDAbfdVk91b7tIJh93rfq0YfsPj61zkrb0sGipEYwyB0QG6b4NMl1Lz6VseWvezl3dsAtX1mzr3KItrhatMG+WLrRtlG1aoZi1UnHeAVwBZ2mBt4M2YHHb2vW2jfpALac1M6PEsEDStFnPegJb0+k5S6VL1uumrdUaWr3Rs2q1aZUTX5s7XQeYWG/zc9SR9H3XS1FGAJcEJ0BagoYBwO0ja5p29mKPvVSK054MxR6qBKckU/pUBtlNTQ+qRllL1aQieC5g1/cXr/HOeU5r5XpNOK9R68kiZv0mfTFQvdtBP2fp7KItr5+3le3LlsqWrH6wZ/v3blqrVrG1zW3buXzNhoWSPdvft9ygYZlO2Zq1imXm12zl4nVbWtuyk/2Hdvj4vmWLJWv2c7a4zpq7ZMfHZcvNlezS9fettLRmORtat/LI/uhf/nMb9Zr27jvvW6oztI//4hd2/PiJKxkYSUkDa/cG1uqnrNkdWbXWsVZnaIPIsg2jXhJuUkAIyVZKUBhZFinr1FCMgEI/bRdGC/ZedtPeyuzYeTtv2ynUN85ZdnnRquWHVj25Z4e9A3s6PLEja1k91bM28trZlI0KWesVUtYupmy0OW8P7NhSc1mBZAvLK2KrFkolXYu57QFPgFK3kxXkW1wS2Mh6dFQ+tir1scUID1otI2yJgi0vr4htW6lVJInM+sP+J87dYKh9V2ySNAxTakAz5nNS4VAZDFgyjx7ZF599bofP9m1lftHWVla0xinRIpOyc+fP287OGe2NsdwE98r52B+1f2gckbSorAIBl8/2nlj58Ei2w9rGhq1tbmquVcpl+/iXv1LAHAAxqolob0ulbGV11d7/9gdSU+EeCNCSsMIeSS175CyxPVg/WR+rNRQgGra+tR1UaibJGDLJsCtDHTZmBzYE0oM8xxw1e8W+9bYNFq6HFwGJux1dn1pz84uewKc1Up/3Va8bKepf/PSndvPzG7a6smwfvP+enrtyUpbkMkydRrXmTGTarTSn/ePCxV1bXV6RVCRr4q8//cTW1rfsvW//lhjM5UrFyuUDa9ZPrFFjHnn5E+rUSWZa+9ZAzF2AWR7AawhS0sKTGxx8dluzenxsbeSmSS5KZ6wfAHZs5g513LNZW1pZ9tIojEvsn3xBtazFxI2M0YT/FQEUBewPK/aLT27bg73Dmd7XhITyjCNey5cN33NTOzjyI7N/9jUYuNF+epGL+Cq7Ktp3s77/mwZwp/3lpL2m+4z7bSKRjzkfJTwjm5D3mO+MKdhXjODT4PzXc6lnAbhBEmmcDIT9BLABiOu+rSo3j0G2WaDdNIAb++FlAG6yLzl+moHLfI1+r84T2Lfxe68z5l7Uz1/n/WkAl7WfPsHX4Hd8ae3t97Wek6idlFZOAnoRIE3ew/RYmTV2kse/DMDFL0HBibUvzjPGi5iCYqTGIJqXIZh+Tc+DWe2cfIbpe43gY3x/GsCdjqnEsTIN4k7el5NP8KvjSg9YRcLgs2f78s8YH1I4SZmAW8r1aN/DTkphv/uxMBp9vLJ3JxMgHJh6EYAb2ZY7OzvqW3wp/Nd4PNfc2qbmLmo/fvdJIFrtOAWcvmg9o02SIG7sg+n3YxtN9FkiZpn0QyfaM8TH4riM8zeehzYCwPVSHNT+dZUrnpHTk2TuQKFThFA/UjI8wK0eKjCcYXGaJ8CzJ+8/eazkPQHrzCPq4y4sqOwR4O3K8oriD08e70nq++Skqj0+Nz9nC2srSkpqdlpaDz0pLSNFI2JhE0onqZQnJmcyUkLCh5QyGCxW5kVIoCF2w5raRh0jEZcg8Rs/mb7FLmPekBROv+NbR0UVHlXJ6IuLVgrSzgDLAKPNRk0J5Gsry0oSbrTYp3NWqVUV95ojGT6dkdxyjflaq6iNUJ4pLi04gNv3REDGb2rkyQvEzprdtm2f3dY90d5SFokzQ2QNJ1LwnNh7kVhB0hrxLMByxQ6JYVETmPIdtbqAXcVB3YSUyhvQMVLLsHHpyyxqPS+oV+4M3IQeymuyu07XBJ84bySUX2ThvHn/m26BV0FM3/T135z/b2gLfNMA7nMD+y870pMA7usCerqWX/CFe0IEYRIbSClXNEDcF72eM06nTz7rGV93U+KiL5BS+UvfT/KLHrGYtMtewap96dSYKqkrCbKJ801KND/fDJM346zWBAAsw+70DiZyh2e16avGxkQN3MnMbNUaidnanrrpBjH1Yfp9ya/+wQ//wD765GMbBsnfeK/xFr3WWpSVJC7idaccrHOmrgLcAbiNIC6/MR7fe+9du3r1srMyhjh2HTf8xEztytHjfBHIFUAL8CpGbZCwVeZeDFGBEXqAVmAfYOuI7zhjl+/ybJKnEbMWyUaXtRz3TMzEFzgdWYenUpXcg87Rd/av7k8Szi5BqnYMqitdZJ8Dm4hnhrVBPdijg2M7KZdlUIs5CcAba5tJftLvB5k3Bd7SGQVEAUap+wXT59yFXXvv3ffs/fffVw01AmUY0kiPIjOHcZp0IpOgW2xPXyuc4aipmKiBK/lkAHTkmenL4MuKgSv5Rh+qkm3th/ouuqYnCtDWzlYduMSj5L1cmlnXxPANYwfngr4+qZTt1p079tGvPlbbvPfee3b9+nUBbApGUje437Mnz57az376U/vxj34sRxwGH4FUas+SLEkmLNKEZOUzpsTmDuOSLlItuSCjxTkXS16L1mvgVmW4czyOB+8D5kmeMTA/YjAUJgjXEphKMDB87vVyYSk6C5e2iJKtZLOqn0JdUsYgbBvGB+/hCPI92g7gkPEWayjTJrwXa9mQNcr/OZbrIBO0sDAv9i3gJJ9zbY6nLi4MpBj0iffHd6NjprkP6BqSIQSshjo2MZiZHDNxb3CQjD7vizFD3c+O6li78+pOsMstxmVsOnjhATsfj8mAUPw7ef04TmMAIOmEx36O742vE5IS+Jw2u3nzpsY8wQYcZJxOssUBsBlvOMf8TVvyfGvr65L+jdnrznjy9fvWnXv2g3/1r+2zL756bQD3dYJrs7aqeu3Ebn/1se6dtePBgwfqv6vXrinzHRa4kghEMsoIiB2NqDmGtFQrSKOnNS+ODg7spHxkXcnOuzzl2uqq2P5F5LU1tnwuqM6zkmnQ280KyEVmlLqWNsp6sglSnAPW7Y7AfIDYAVLMAhiGNuwxLupWLR9ave41q5GIX1pEHnRkDWqOUs8JB9pgRJDdnra1tYGdOXtkhSLf6QQ1ACAr1lv2GliGfpXpseNBHh9/zqbwerdKABi79Kfb7ji/LQn4h+QjByiDFHioo+mZ8SSrUCe2Y3UYhY2a9Vq0KXsOQTOzXmdkndZQssmSTD7pWmO/bZWnTas/g7E7tEEXWWgCnkH+GkCGOo7sh9Qus56lc31b2y7Y7ltbdvbyum1cmLfVs2lb2BhYYY41u6Q+p68ooTBElr/dOwVwIUUHmXrPmfC90xOP0i6VC4N2RJ2onHW7aWu3Yax0rVZtCVBqhH2LcgX5QtYKJRgrIQFJuRokzUC8Zk1ACSMw9FC36AHewtwDeAHc5TfJVn6s9qyYLeSVBLwWbqhrK/CWH5UOcLag1gPFrwncuzzyuMatapFlJJ2WSXOfaUrUWg9J4nrXhq2hDbtpG/aylkoVbW5h1RY2dqywsGydZsOOD55Zq92xjZ3zdubiVSsurtjTh3et/PBLG9b2db3FM5dt+/pvW25hxWrlZ/bs8X1b2z5nublVy+bnBXA9efzQSgsLduUdANxlS/XbdvDgC/v3f/hDK+ay9r1v/7Z16237+Cc/teO9J0p6UO2z3sDa/ZF1hmmrtfpWhkVNvwbmqfoOgqH22KiU4cEpUoeApqgCOsikrDDI2K4t2fXUql0erdtu6qxdKFyzhbnzlllcsF7vSADuk/aePewd2cGgbrVRz7okYmTTYtsO5rPWXsja9rcv283mE+unh5afm7Ol1VWbX1oWyxRwkvUgBjfFHOn3pBgCqEeiF4E7QG3GULRN+A1wyn7FvsT+HROK4j6MXeL7blH2EHOZa0olIDBlSQLT/tls2t7DR3brxld2cnRsI92T11mFjfn+t79ll69d0xoW9xcF+0JNe9m7Yrm7Lcs4wlZ7dO+B3bt1WwxbQNcz587pmQBuH9y/L5BXgeQBLBxpeCt4+fb1d+x7v/09STFzD9imrLHUYQSchPECg2fY70lO8dHeIwUnL1295oFIbFL2VJUrcFDY7TJPymCtY88/PDwQa4ZahJ7Qw5rirCAo79jWrXpVtc6R0Yc1vbGz47YZ03fQt2r1xJ49eWq3bt60O7duqy4xLKHf/d3fldw+8vBHB/v22ae/FqDNPWOblhYXbG1z3c6dv2BvX3vLkIq8ffuW3Xt4365cfct2zu1ap0v5jorWyka9or0ih3IANhZMb5j9w74Nu0HuXYxyJrb7V0riCDVBI5uvgy0EQ4d9CPWaRkN7CiUp+A7KLEvIS6pPM1ZAMUYALkAuiXdZT5iJyab/L3vv/STZdaWJfekzK015396juwkQBL1WOya0q1jtalcKaRUK/SBF7MzGaDb0h0kxyzEUhzPkaoYcDgkSJNBw7dG+y5us9N4ovu/cm/kqK6vRGAJjuxAV6KrKfPnefffde875zHHptAg7ALb3Cnj3w88fwD0SBwRVXy4V/E+/9/IWykohx7iN+N97MCj4uaOv9zHeaC48ClyN/j14nJdR4L4w11ZwZ/FV8Lh+rVCvYzqFuMSNeQ9jB64ryk8GFqhjigAjH3xcLObzJxtOZ1cf5vSxXqlTuayeV5IdOL+Eobq8KziGg9zDnay/B8F7FczVgvfKH8dAn8MnPjw/56Tl3AeCOXnwHS8Tc47e+2A8NTiXkVrE6Gu8xbnPm/w5cH2SG1OjCVokD2J02eYPwejjC1iHr3/cvPWv8BWB4JD5canV6igVOU+MnM0vIw0NnQ5srA4DuC/6vHHPyrixHPd8+vf6++ltaYPj7fN0X2PR/jLqqMa9i/G5U+By3pIUSUcho9BaXs5LY67oCUNc9Hn8VrMzILD6Of9ZAFzmlFPTM9onWq0mNjc2FSv6ecfepzMzUy6PsP3K90b2125NlI6/z/7Z8Tnq6Jz0Lmaj8z5IxvECBClxAy50gzzSvVnEfdcmwN+34Rxq4EBAt+XejEsJYpJQz9qTNbGx3J/Xwz72qrsEaiS2h1lLCdkI97qqP/D/2Uzazo31AxG7GUPRLSyEpcVF7O/tab7u7ebBd8+vLCOVS6MXCUmVyjnENZI5CN1AZAns5gyvwbdxEjBN9bZrG0ViCluLcN3lHs96FVtXpDMZxViahy6Hpqpbz3Kvq3vK8+H8LNExo9EY1J/4HrWBmJ7SyNKGmO4cxYLVwegiNz09w+xG+SXtn2V8xFYb3R5yExkBvs1SEb1um8Y5iKdTSE9Po4O+FLjq8xuKIkn76W4PpbI3/KoAACAASURBVGpJRLLpuRlr7eRcSpiYsCbl6yJGBPWqaQN6jXLv7MZZ7yOBsk7yahHlMm3XWyI7MKalOldtSpTw8E6E5a4TF4Dr6l0uNuMlfe8Ty92Hz/zoynH8z8Ft/RWA+/Lj9uqVn+8I/E1hrc/3LF4d7Z/cCOzu7PRHg9jPy0L5cwNvFSlYYW00YH/hDQsAuBbUjEZB7pgjv34F4L5gwxwZw3Fj+pnu0ZiPelFSEKhj2juDJ+Asfl70+VS9jP1yeYkYzi4q8IEsX8/g7/bt2/jOH/0hfnXjPQVJsmdyobUJhU1hMAi8XcF7kDwqbz4ewGVwef7COZw/f04ACvtXEeQzxl9T7HsDcmll0lKxS3a1CaoKaENrFicEnBhseVa29UA1a0krolHFakmaWWm64rhYiR5obAtA5HUzSFZvL1rCEZBwPc7sOm28pCyRtbCBx7Q5tiDbLHk5Uuw/SNvVUNQUoCxW7W7vyHqnnC+K5cgEksGknnWvThwgXC6IdKAwA3mtXWTRSuFGJWgCJ06ewLXr13Ht2nUVzVgcpN0jCxpMLExVMQRnPSDnVZ/BgoNX8CrAJwDp+t8eB+DyuARynQl1YHra2uVGfYRY4gA63oeO9XkjU/fWzdt478Z7ePDwITZ3tjXuS0tLuH79Ot544w2srq6ocLm7v4f1jQ1sb23pmz1ZeH8JOBEMIpDLf7OnG0E4JmFM1skWJUCVTLHHnFkRxWibnEg4BTjJAmHkMgbmerY476kHSfl+ji2TGX6zhw0TE9+ji+NlltwGnvmx95bJJArw2/cE4us4n72aiApGU8waeMx7w5957gSXOfdYFOH9IRuUym1bFkKOPZ4WEMnxlBWQ6+/EcVhZXhZzl/Oc58Xj8P8EAfVcsdA7AFtpb2pz3yfKft57UNrPG6/Ctctmn+sumrU69tmXuGY2TsbCtxKC/xpXuPQ9/ILFiUFSPbL4jitS+WOOJt26Hy5p5b8fPXokZrgp2GcFFKytrWmsCeiyWM7fsSDPtYm/Y/LKa7Heri5hc4D0o8dP8Qd//Ke4eefepwK4L1tE8+M0CuISwH384GMVC/jFecH7SlJAJBbVmkLbTfacprUnHQ4ikbj6hXN+sVhA4IvrYqlURLlUREeOB12BeASAyZYmCKje3epRa4QEkVTCMRFLCJzQXjSXo2qMzwuV7eyn3BPbnPeAgDHnLp/xfq+NVqOK8sEuyoU9tJsNWY9nJydVjCd422i2EY7Gkcpk9QzHY5z/NaQn6lg9UcBEugxEqiyLOLa1ozhRgau12PY7X+QZziNvheepF6bQCQK445wvhvfK7KANwLWin/3fgbfNFmq1Biols9cmaN1t0q7dLII7zZ5Z9VZ7qJfaqB3UUd2tobrTROugj14tgh5tfGnfylYCIe5ZBJsIWpDMEUGraa4P7Pfb6VfRj7UxMZfAwvkZXP7qAq5+bQnzyxmt+7wfBPO09zVa6DXbaFVraNZp5T/sM25zzCk3IrSDTSCUiKHTYzGP/eRp+UzCQx/1Kpnu7Fdqc6tcLqLZZmFnAvGUqQYN3Ob4mxWtWSTzdyzWhVRM6nRY1GKMYaAtX2OvMzWuKV7s24qWbi2Nejtls+fmtsZrFLNesYOLRbwdu5QRZntJlWYoRNIOe58Twwqj3waaBENrXYQ7EYR6JATQxSEG0H6a6qFkWkraXiSObjiB2cVl9R872HyGrXsfoJFfl/PEzOmrWLn+TXRiac3trY3nmDtxBuncHGLROGoE4x4/ULH/7OWryExPo98o4fb7P8OH7/4UqeQELpy9jPzmHp7evoN6Pi9ZcpvPUBdo9kKotYFCpYFKk5bhLDGRAGXgnVj/HsAVqGcAl66IfXRJh6CFcj+Kc9FpXMY0TrSzWOrMYil0BrOTF5BdWUKzuYfNzZt4Xn2K55195Pt11EOm9iXoRQC3k42hu5DCwutn8fHOQ3T6XcwuzKs3bCKVltsI1x/GRAT0+MV1lQU4rgns78YCJwt/LPKRvOT3S64xVN6y/9kBxyBk7Qb4RfBX/eWTnNtGwJDSNBTWOiL3Ddq+08rcqXD7BIH3D3D/9h3cv3tv0BOWjh1zC/O4+qXrmGc/YpFcLLYjCYBgocBwkc7cY+iJTP0Q8ts7uHfzNtafP1cMNjk9qT19b29f66yPfRijUgkfjUcxv7CAt956CxcvXRwQvTRWtZreSyIY13GWUtkTdmN9Hbu7O1rTZ+YWpN7l+FjxlS0avIuAAV2MK6gSYbuFfH5fr11aWsbCwiJiiTQYrdMFgeSS/M4OtjeeY3d7U8/HmYuXMTW7gBaVqizONurYWHuu4qqppUJoVBsih507e1aFf865e3dv4+ZHH6GgHsJGylw+sYJLr13ByVOnFNuUi0W8//776EeA8xcuqXd6vW5OC+xx1+m2MZFNIzk1aSBtu4EeQf0OLZxbWkO5GvC+0uJdADsJG8w9HHjNdafD3nvlqgrDBHE7jH3cvGEOQaV3OmfuI8xn0tmc1MK89+zfSxJCn24sI0V9H/9s7R7g3Y9oofz5KXCPjQVGNv3f/73/iPdvDK0XgwCg3++C8YL1ePb2jQ6Ici/g+uyB+sF7FMcMc8XR4wdfdygu8YK5QR5px9GzpH3Yci5LvwxUHRKqdIaDeNBfRzAfHkI5Pn/zx+sL8GOM4uNRAVthI6pZvGykSO49vlXCgJwV/NRPxXf9+JnNLIdJ7V5iJLDRFSdppGfnHmXPqN9Z3RUOgFsjBI+97468GBxrfx8szx4C8/79wfukaw0AuOPumc/Vx/3t0JCMAWiD5+26Uwfe4ruK21gJPKf7g4g2dEqg1bTlUSKl8pn2aIS3gRc5xVy0fA4VPKcggdOu1W7caP3EA686/KAm5q3YSKbrSmHKOMZyblvfc04haKR0P9bD5yL4Occ9H4cms/tBYy5i4bD+5vMs1SlsYB2Q7OKnQSTrD2LXwmNp7XNE+WDthvGAxTq2L4hc3e0qPz4oFMxKlm4FagUV0hpONSdrKf56uG+TsKr6i57d0R64Ng8Hz7i7hxpzAl+xBOYWlzGXS6HbrGL9+RqqrZ76jDOOm5nKYYoqUVlmO/WtX3vcWPBe6MuNl18hVMNxQgP+z34e1knVcsmtPWoZw3jQ1acG6yF/9nHiofVuWBuysbAwlLmStQcYthrjtTLHYouGffUKbg9I0VwLSP61Vkn2qbwHPDe5R8QCClwnQBCI3ekaucwCY4G8JHNVSmW5/ZDUPTlpvW3Z8mdmdgZ7+T3tt6VSRXEz3ZdS2TT64YhisDqJ3iQoRSICYRkbWCzl4ho3xwleytLa1SxY07DaGwHcqkhqfB5ZL/AEbzqkcWz5O5HG2L+evWZd3ljm5+n5svvMOcmcmgAvcyjxi/sQeZjxCuNY9shN56a131OBqzlODLfT1VhQvVzPH4gY22aOOZFCbnZGiuNqo4FWsy13DsaJJLuWyyWR12bn57ReW4mNrh6dgcUzSQy833R689Mh1OmjVakpjvB5Nc+F9RQSIXhtDTrKuTdwLeO39cx1rivkiMmW3ABcNYPg33rAD+9/cGiZOFJTth3i0NoafINfNl8BuONW21e/+9sYgVcA7t/GKL/6jCMj8EUBuEcC8l93hn8OAK6LC4djMO6YtFL5J6bA/SyPxXH456FkJ8iYHq22f5YPG/Pa8cnJ4QD3RR8R+jQFbsCiSjGziw6Y5Ny9exd/+Ed/iLff+QXaLP849v8wvnCqSheBBJNDn8Bb0sEDD22UxfXr92V5d/bcWZw8sWoWNPHYoM8Ri+WtGtVaBATMsoeBolSzTm2YmKAyMq1E2gfVBH8FjrmehB7AVCDlLHqNwU9Ax+xT1IdUql7Xy9ABVwRqvDWs2euawlCgRocKIionDeQioMoAndfE45t6sgUqQahCo9qAqghaAnZanUBvYpfIeGCLxYFo1Nnlpl3fyYjsKsmqZGButnEd69vFogH7vyWSWFlZxbXrX8LV69elzs3krK+kBwKV/LnEz4OLHswNArd+zKhgZQ9cKZyOUeByLqjnnLPwUw7lk89Dz8IwASJgzXEhAEmFx9279/DhBx/i4YMHsk5WDZ+JqECjmMaCwT+BNP47O5VVLzreNwKETLJYNC1T9UbAsR8SkLu6smLAYb+v5JxDvLe/h4PigQr+PB572Go+IWRJQiwmgNPbFBuAYD1umJxkJ3MCyKne8aCtX/sHcy1gKx7cF7wC14BhauoMfBNAxl41KkZZj1+eE4EgnocHUb2VNBU2UharT6gxaZkYMWnc5/Ud5JWgsGjO+8/+Ofw7e+1UymVdIwFdb6XM4zCB8/1vva2Z7R8+2bNCiREUhmphWVg65rx1R+4r+aTSvFKkwsfOxezUqC4yINcXy/3apc9RAn/Y5pi/DzKtDdg5WvTzCnK/ho1jprOAwW+eDwvKJ0+exOLioq7nyZMnGm+CnWZLVQAtqDl+7E2o83bnyLVJBSrXZ5vr20MCuH/0vb8VALfVrOFg77nmi9Y9kU68uwDtxyt4vr6GtfU1TM3M4Dd/87eQTKUHKlQSF0hE4XPNe8850azXxCTnF0EXqTFJIFBvbfaxpKrf9b8NRVSQIdmBBZtsln0i0ypqVOtV3UcW7vkMe8a/LLhqVRQPdvHs0X2U9reEBzFBJuDIfsk727sIxxI4c/GSvrPZnICo3e0N9Nq7WF0tY2quhUi0DIQaYj0PC7w91xz1sCPEcJ55QHAw45yixky1tHcF1Ax+6bL9cEj+4bprVRkDcDl3GvWmVHK1Sh3Nmu0H3E/YG73fpgIW6nXbKHdQzrPHbRm1fBW9ag+hZhT9egydWlgAbxstw+Yi8mPQufW6VEuzl6zrt0tL5R6NjrtoRjpoRBv40j9fxb/4H7+Ms68tIJa0NUF2/Zwb9eagJy9B0rA+wHqL25cVQrU/sOBDwBIR1KotlGnXKxCXPbS6qFRqKipVqmU0WjWwx2w6k7KesyqecWj4zJrqliCttlXaFQuo5d7FPvWuP27blMvsW8Xf2TEI2FC5SPKRs0SWha31wo0MbJHNRpnz2KzNHaHKdYlQEc7tTASUadvc67CQEkU0FEOkG0G9VEeoCYQ7IfTaJAVQPBxChz2cue8srGLpzEXEszPY2c/LEnsql0GoWcHWJzdR2X0m9Wdm9SJWrn0L4fQ09ne3sbG5jpO0Ss5OIx6KoFMt4dHdm7LuP3/1OhZWVtCuFvCjH34XW2tPMD+/iMX5E3h67wHyTx+jUynJyaDV6aPRARrdMMrsA1ZvokFr3kgUkR7LwgbWslxrdm6uwOrUBlQdsJDUFZobQqoXxYXYnBS4q+00lnrzWAqfwVTmHLLLy2g09/D46bt4WnuMTRygFG6hxTWYzzsViokw2pNRpC7Ooz2XwrPqNpJp2iIuKd6gfTH70QuQnEirjywVtuViSZaZfF7YLkHxh4vpjIBnrhj85l6vXmzNJjKZLCrlquIC7r8sjh4mHaUQca0LaPdOS++WU1eIxMPYoFbD5toGHty7L1UQFSZUCc0tLWD19GmkMhnNWR/7eneHAflNdt1Ecc0KkHFjOX+Auzdv4emjJ0i6uE9EFZJkHOmJ61o6k8bc/LzIXrw2koXOXjgnggzHiPvMQYHxSEQxCouUtLM/2N+TwobPr1QvaiUSU8zinTPYK1dxseIfqnirUh8SFPfOIRxHxoXJiayKjgRT97a3sPH8KfZ2t9Ftt9Rzd3Z+CdFkSnEUi6BcEer1qtb9hfl5PUckZLHgubmxgVMnT0hZe+f2LTx88ImU6ozfl1eXpWq+cPmSQGYqkdeePRcZlMSg2dk5EX/4zDdbHRWb05PsOz2JEIl0/Q5CjSra5QN0G3TwoC1zVCArQddGuyk7SBEG6eDiVNFSarLYzvWFcTpbp3Ddo5MKrRBlzV8T2YQEyBZj+HAEoVhU7TeojKcil8Vg6589dHIIAri//OABnq3vjk25PquF8mjN4AjfOhA/ewA3CJyMAq7+pLRjuYMFgb7gSZvR5Gf7OgRg+RTUHcQT5vznBX8OxnqHYzkHEAVOY1xcOO4svcrO5y/eUciDuYzlPOlRzAG3xw0JhIGrdxa5g91wbEXdOzGFRWrNZtOYSCX1fCp3Yh9JqsUcCOJjZz9mBnANydJH6kV+Jx4pOBwF6od9dP1cCI6PVHQBBfAhMHykhchgvoyotf25v2h2HAVwD786eP+90o9EHVPrBdo4BQij/lr9HDh2jDxw4uKN4JwZzQM82CiKsVvjGYsyHxfR2vXeZe5OgMwruhlXeKIB15nReenP1X9e8O+HazY+pzl8jOC983UTf4xx4LARvD2hzciHQTtlH8cxJve5PH/H+J5kXuY8UjgTbGLPzkhEeaEngfq7R+UjATWSHwbPzMic9Dmhf5YHdR/GYPGkCFEzEzF0a3SQ2ECtQ1IVyZ5JLM5NIZNOufjTgfWjz5sj3o0C5sP5qgLBQE0qwD9wDDsfU3P7uez/7ff2YK3q0PMTVPuLnDl0jvI1LesvbISN/fy+9ltPLuBc57iq1YNyZyM08O/xONvOEMC1gomnhYjA75XgBAEVHFseTRAx3O8K+ObeR7J4uVYR4ZtkpkqFVsUdEWlnZum2kVA7AOViIoZZOwrG0VwT+e3raZ4YZ25gdNppiYyYTk2YmrTPdjANnScJd7Im7hiZXC4H3S5ydJJxcZEJESDiLZ+xYrkiUh0JHARImRNyDjYadcWqtIgu5POqi3GYSMZhiwWpelnbCPSFVq0mHkOzWEKVLaU6XVlG52ZmRMKS44JrWWG9dPuD+gjfy/luHkAE1DsiczE24v3i/eNz4B3RGqUqKnsHaDfbum6C4MyHee18LT8rlk4iEotrPAmgG8Hf2sdoLooI2EMk5Hoe8xmiG0sohL+8Qwvlw19Ht5wj0cChN5BYsbKy+lm38M+24b969asROGYEXk28V1Pj72QECOCOBqiOq+pTkgFb9IUneIxF0eA9v+4M/6wA7oBpODzrI5vCP1IA15iY478cSXNkt/wMU2/k0GNynVFR7MhG+xk+a9xLB0VW++NxSc3YTxnTvuXQ+XvrGDEM7dgq5Qo06eL+3fv4w+98B3/1s78W443FfG83xM9jIBi0TFYBWCxoFp1ZhHUsSENwrQuXY1ESfGRgeeHiOVw4f16BFNVatFUywCyOZCymYo2UGmLtkslohWKCqGTZaXikviRQSRDMlIT8N63Q2lTFCmQ1gEMArOtxQXtJ64cIBct8Hc9bAJP6alFBRQWiUyFSgSUgGui2uwrwjFHcEtuR7FXr/RhVQZUALwu2pXIZhWLRlBYE7sTwjLryfAjReFz2ernJnHpKWs9U2kx2Bdi2GRgrGWBVmXY6LFSxb2lYxVEmW231GIQUd8urBHJfx2vXrmFpeVnFwwSDZwIwTqXCAN0syOL6PYN3D/b6BE0Wyq5nC5XgehRYoHcWyj6vs363ZB9yPlAZEbCzdixPjgXP9eCggOdrG2DfTiaK7C3CJIVftKMha5KsVvIYBYgnzJ6YSQCTFv5bdolp6ztLsKhereje8toKpSK2trZl+cP5SYXluXPndI0s4hF8jSVjKpru7uxobhHIpK0jr1dKIRZlwkw47fOs97Gz4WZSR1WXIwP4RJD/HyiaHVkgaHXlnxfOX4JdqWRKc5bFUh6L58/5USPjlb1Iu12npIubOj0WU+Lk++HyfHjvmHgQnGViQbUoFZW0R+R5z8/NS7XD55HzlJ8Ri0SlOOZ7PcjLceQY8EuEBaeU8sobnyD7YoW3dvZWzmYtbSpvrhthV0BtENSqVgY9evn3dNqAb1uybXHle5RUyv6ULPzhWjdM4j0T3gDcAfg0sG93wO7YYhTXNCNrMIEkMYWJ16lTpwQWELzlXCSgu7KyIqYt1bgc07Pnzqlvo+6/AAH2Dja1IYFQdans9/HwM1gof6Y1/JBm2cbFA7i8P5wzz9kDt9WyJJRsZPaW3N/Xmrm4vIRLly8DYVOFiIXf7yHJZ0iqs55Zuu/tiqlP5RvXDKrB6gRD2tZHKZVgr0kmwaa1Vzc2gjrhKFITGaSzaa11VDUEgQaODdcHAXvdDhrVIrbXH2P96UPUygUhezyvrfUtPH+2jum5RXzrN38LF65es96NvS72NjdRKa1hdqqAxZUeEhMVIFRhOWEo1mSPT2fRProXDkHYoX33sDjF6zDKv/WzDQK2nmgwVGOo0MLr6fQc0aOOWqUmNRktefsEAkWiJ3gLdBtAs9BGLV9HLd9A7aAp0LDX6AhAjPTi6FLhWu+jxV6x3aasowkiyj6fYGibajKShqhkoKWagaOkgLQiXTTjVfz2v38T3/pvL2JmJYFYKooo+w9zraKFdaOJTq2OVqWqwoypqKlE9UQSR7+RTXYC4RSZ/lGUSnUUClU02LOXatVmV2AaVXnVahm9fgvpLN0DknLZU2GL2miBteZuYeCt9b7l76zfLfv7GqDLnsCNBl0HuC/y+ScxgJuN9US1gpttPAbghgX8e1tlWlkSEBSQK4tlArTWU9ekdPbZvR6BLlrT8rpDiPWAOGKIdMLosQdurWkKdE1vKk576JCcMjmPpfNXsXz6vNbLx3dvI9SqIxbuo3GwjW5lT0WqyMxJzF16C9PLp7G3u4X1rU2cvvYGEhM5JDnW5QLu3/wA1UYNl66/ieVTp1HMb+P7f/KfkUkl8LWvfwuxaBLv/OQn2H10H82DPbTrDTTbfdTbQK0dQqXZRbnVATs8cq7He2T2W/wiBa5IaY5AJbwgpF5cMdOPqFid6cdwITqLi/1JLHczWIou4UTkPKYmziExO4dacwePn72HZ83H2MA+SuEmOk4FzsJgOwZ055KYevMU8sk2uukIslM5FRD5HBG8LIs81JGigsAYC3Tsk0pSj9+DuHbRjt67QHDN0B7dbg3aOfAYjFtoW0eChCdwcf/h3sy1mbFNgw4tVLI2qOB3AKpTAGpPa7VxsJ/H5tqa4q/Lly5i+cSqCoZRtk2gC4hThRnh0FQTViRnfzOC11TFW3zLvY572/MnT7H+9JnWDa6rXHNLlbLWzUwuq7jj5OnTmJ+f05rIdfrJ0ydYXFzCmbNntL/wWWJLCIKoqXhce3ejWlH7AZIR+USpXUKMMSItL2cU57Cwyj2M463+2664aJbBU/pMgsTqfadibl39QWkrLIKE1HDmuqA4YtJcFHj97IGXTMS0J5DcQ2KbFaStrcm9u3ewurKKyWwaH3/8MdbXnsumeyKZwOw8AerzWDl5QuNLAiYtmB/c/wSJZEr2knw22Ss8nkwjOzuDiclJ3Qf2qA33OuhXC2gWdtGqlbWndBBClu0LJqc0fwgKe+IbYyeLwVw7DqfwFKGJver43WihUiiqTQD3bqqhKd+XlleOKikkWSBOJsmeNPW1i5M90ML9f2vnAO98cB9P18YDuG//7KfaR8ZxeMft+Z8G4FrMaLvZKIAb3OMOA0YWVqnvfUAdN/qaUQB3FBgeCw4GYqsBwekFAC7HzAMb/vNfBsAdm8uO/HIU5LPn0mzVOZ/5OYzl1WKkYU4YwdBwdOxt13eVoLFAp+U2PDaB2+npKSN7Nqz9Dd/Nwr7iiBHSo/9dsJfqOJDOYpDjaxnDaz6+DuDX+dHr83mzz0NeOH/cH4Mg1+j8eVkAl4fyoJnlUBbrB69/FLjk68fZ4Pr3+POS1bnLIUYB0WHMZ3mGxXgkO9JivqYY31TCIbVioLMAv309YOAW5PbR4wDaUcDYj+8oiMs4xJ9j8FkLzhd/T448z6Zp1vwM3sdR0rX80QIkbR6He8T29rbWS7mFuX7hntg76PsuTmJP9rD5g7xbXx2Z9lAP3OH8Hgfgkki+uLqKbAyoHOxiay+PZi+GfiyFzEQKS/NTmOD663Lq0edA1z5wYDmsOB+MmwbKCP3B7+D4cb+1PNG37XFtmwItosatM/650fu8007AYjl47zhHD4oF5eX+fbwnzBcZq3gA17tpsS7kCdpeZcwxV65gzEez/6c1LwNuEVT7SPCYU5NY31hTTNXqtjE3P6eaER2PWLPi9TJt5v8Z31MdyroQ8zHFzFFz2mK+6Ekv5izn++BaDYjXnaYrBfc/38ZFdZmy6iNc/0ge53u5tjIu4HsEEtO9ggBuMqWcr1ZvKDZOTaR1XlzZSCIn0YwWyoxTSqzD7BLANeJJdnJGY8FzZcAhUp+rW4ngDsh2uVKrIZJMYGp2Tsc30NT2PI6p6K9KPowY6FXXjKkYP3DNZu7vr9nfLwHzdAbZK6ithbTzrh2RJ02whpTOZVGqVvVs0S7a7qERVW1Osh7FnETdcQftx9gv96/vHFbg2hoQnI0vBx4sL78CcF8mVnj1ms9/BF5uhn7+n/vqiP/ER8ADuENrlaMDYoH+p0gpD2UDnul/RBz0Nx/tzwLgvgx46y7piC3z30SBO3pVJnU4/BW0JzkCgg5tabTxvgCAdWj70eMf2u9ekJyNWWk+awH9b34Tx82tYPLiT24418YF74cuNThWDrw8/vwEx479syUkgXnrAFkmugZg9vDw/if4zn/+A/z12z9VbyizqLSgWoBLgOlrQYjzRRmAwVZwNeXukG2pIIt9PaMRXLx4HhcunBeAxOIjT4rAEK1bmIDL6jVF8G5CPU0ZcMk22VknM9a3PovsbWusURXf1Is0IuYfz1OBIFVksmWx+UpAIhj0e3DWwBkqq1goaoi53+laoCy1LZl0TvVDJmg4ElcPDfVjI9LJPiYHB3hy/z7W1jdQ77Sl0CUgwaCfgG2SapLFRUxm2Hstgma3jVqTRbkGOg1TGbPAzfNl0MzCJHsPEuATyOhAZTHPnVWv2XuFZducnsypiHb9+uu4/qU3sLi0KuAwTMCWRSyCvVQfEMRNJVEql6SWEYPdWVKykEfAj+C2v7PsbafrVKDaVdF8Z3sbH3zwPsrFsopgzPd4jgzC2X/Hq1nZQ4T3XkrIqDHZFHVv1AAAIABJREFUfRLqCzACQhVwU6XREstV81Ts3pgAJp4Tz5HHZWLBJIJALV+jvibJlFicDK6ZXPGLwToBO6/e8f2OODfy+bzATx6Pr5tjUZF2QWBPzpqxl6U+NGUh1bcq5LjCplfi6jVO2eDXGF9s8IkmAXla/QzHxBixAqZ1P2Ji9/M8eC/42UxwmDTxdal0WqoeJhy8bgK6BBu9DfLC7BymaFME6DOo4uEY8fmiekkWRs7Skuem59CpaPlZTKR4HZ6NKmDc97l2ajYrWpg1OcFmFoJ5LgmC0TFfKKGNchWtWgWhnj0zPI9OpyUgPsWCLY/rkq5hgcQU6fqS6s6BuvyZanNZtBLcoo24U/xp8TH7dfVU9kl72BJgqiT09q4lV2+//TbOnj2LxeVFFEtFPH36VKzpc2fOqhC+vbODra0dsYtpA8mEmPONxWsSGggwSXXcJYhXlx3ze+9/iF/e+Bjbe/kv3EKZAO7+zlMlrbQQv/XxTRXZT50+JftRjisJLixw0UKKyjiCgfxdsXAgQGRpkT1+zcqMCTVBFoL/JJHQiku2W0x0Ox3NNZJpTJXEMTeNvb77YY1PdmpSzgCyvgpFZc1GKysLO1yXVVkTNNCoHGBv8xk21p6gkN/XmBfzRRzsFZGdmcX1t76KM5cui+FMtVtpfx/5vWfIJPOYX2ojM1k1FS5okdkz1STvs/pUGiB7WF/kQdkgo8muQ7ZzXp1Dy2LPHtBWNCziGAhtRRYWRqjEJPmEVqCtRhudVld9VUG1AXu7tnpoVTqo7jdQ3W2gVWijz5pEM4R+04o0AmRpK9wLo9nuoU7LxxYBFxLww+g5G2LO336nZb3kQ330eB84lxFGO9JGarGPf/W/fwPXvr2A5BRU2BBQzznANbRaRatc4UZphVOBExEphjptaxVAizP1BY4mgHhGFsqVch35gzLqdbpJsKjSVr9MstdrtQrCkS6mZ3NIJGN6VjUfeiRXWf9TD9hyQ2BvW36ewFwpYVnMYT887udtx1w3VTefL+6jvs+nxI/ak6yYwv9zT1JhKhzRty0XZmPWbpKIRUJNQvbFNBKmZXKnbf9vEhGtNzARjiPWj6BTo6eyU/xKnExtM9XNYbQTOUyeOItzl66i26zj8a0P0SrnjWHfayHSqaLDomhmAbPn3sDymQs42N/FTiGPlStvIJnKIkm74INd3L/5vkhZr33565haWMKzJw/x3jtv49vf/AbOX7yC/XwBP/7zP8XOo7uo726hWa4JOK+1+qi0gFKzixrvmfqVAYm+2UebETj/7egVzpKQs5u/j7tCIN80G83gYmQa59oZLHTTmI+t4GTsEmayFxHPTaFYWcOTzffxtPUEG6E9lEMNs08mDMw1JB4GltPIvXkSzfk4EtNp7cvmKGGxHh0ASGbj80+y1fb2lvYpr5Bg8Yz70Una1ztAkusMAU3u136vJKEnkUiZGqhPxcaEYgKS4bzSJZZMyqqZvVM5Nyx6tbBXDiUOyCkViur3TdDlG1//OuYXFxXTUqXC8+U5DUiMg1YgtqdEZf9oIC7tjBm/sRBeK1dUgKRVL2cgSUCfPHyAfOFA5Dm2tZhfmNdeStvD27duyxWB50Ci0OzMrAiHApJJuKBqpFFXv2SCuHx2uY4xXmN/4dm5Oa3FvCYCvzu7uxoPrz7kuTKOYK92xg9cw3ldz54/x9b2luYe13d+rrdD5DWzuMo4mfG1is60s69V8OTRQwHvjBlOrCwrXpfl4c6OWltsb2/i9u1bmoP8O5/JYrkI3pOTp08JXN9cW9f+yvPNZnJIxOK6L/HkBCbn5pGdnUM0nZHylSMQoWVyaR/t0h5yEwkG6ai02oilGfPkVACmi42B3vw717Gu9joBRS4/8hb3aHfRo11zsaw2AbRr5njGkgnLEZgPMG7j58fYB9fYIUGHGg/SEMD9xfv38OT5ztic6u2f/Wx8KnZMtetlAFztn/3DAK79zqKk8WCP464EXhMEmrRW/j1V4I4O4NjrG2P3rGuSys36Z3vyIeNX9vUc5I2BvquD3G+k2hOM3f1r5FgSNatRArh0k6F7CPs+ExQgaMAY1wNG/vP9+dsxjQXr427LmQ9PjuMA3OH9HqoKx9UxLAcdutgEQc/htRz+zONqDr8OgBsEZYOfGwRCD+feQ1cen3t41eRx5921BVt/Hs23ggCu5+SZMxatVWkny1zUaOWJZFx9spl/2eFMdenJ/6Ikj7SaCp7buM8+NKbeinjkPINzY/Rejt4Tzi+vwA1+ns+fjfhmAG5QFcwckHmw8jhXC+K/uf8y5/GW/HwfVY8kNnMPtjqQ20hfEsDl3s81eenEChKhDg52t1Gst1DrxpDITGNuZgqZRASpCGP24frlr8fXhTyAO7rGBa/bO2b4582rSf19snGw/Sz4uyDoPX6xtt/qPaYOcKCg7wfleuLyL72eYgfGNsE5SCItQVx7fixXtHWJZHneJ9eSQaJMt244FS4JV/5bgoJOB7FwRP1wqfYlWZIq22Xux2wV5pSmIlU7sm00FtcHkPjPehLrNCTGcS5wvPwYmKscaw8pzQfOG9bWuM+z5iZCK/pSyTLm55rmYzDNl2ZT84dxG4/DXNO3kwIV0LzH3EsppmCuzFyETkz1OlLJuMaoVikrPjRXPiA+kXFuYUb28+2BSHRn7YeOII1WHQe0lo6EMTU7KzK8CBI6Xcs2BeLShY85EGtuEXMd8u0qmC8zVuJc99fln2m2vunV2/pstcPpGmGQ4gq13EomRBhkKy/W5KxVjAlNmMtoTnKtV4sXs4GWPbb2XeBX924dO/U+S236FYD7oif41d++yBF4BeB+kaP76tjHjsBhANcFKCOv/gcF4I4mAOMvyUUljmUaxKb/EQC4fe3cLtx8ARj8WV7zRT1CwcDcB5fBzzoumRp77r8ugMsAdSg4skK7YxEzCHn04AH+6I++g5/89K+lUvAqhGBAHDx3nzj4IMSrGIJBtH+9BZIhXLxwHpcvX7KCEnuzeMauU27KopJ90pxtq7dj8uCfwqNA0qKg2dmqtbvWi8cnNfZ/A7X9OPtzHgRvLAZRtUvrNQXXbRV9+n0Ldu3b2d8oaWewyMK1KUjZX2zz+TM8efAJiuzXweOpkhrBRCaLEydPIpObRJOqiXYHZOTxFlBFUqXijSoVqmwaTalvTSRgQCu/PIuZVTZvJ80Cgv4tRaCdnEvzFXSeOn0OX/v6N/H6l7+CuUX2Q0sglUwY6CZ1R0y9VNlfjsVYr0gmwCsAlyC146ezWE0Ql8lLo1LB7Zsf4Q/+7/8H7/7yHTRr7IeYwerpU1g5cULWhAbGGqhCMIbDT2Yi7z3vh7d3NpY2rRXDiBEkTdq5UaXKE9I49ggKMKkxyyGfnFI5yNcvLy8JyGVvMyZGHCsmGVLGlErWA831MyX7k/dSwX00OlD68meCWewXw3nHZMcXi721o1cV+ETPF5wF7vvzC9h+ewa6tz6MRKw3Mb95jZz7prpmT8i2WLVMHHz/Wv7dVK5RAdosjvPcvGraq2dlHU57XPeQeba7TyD5awLbPE+vVPB/4zWwAE3bcBamBkVhp0Rxq6spAl2PILHVpdpto051H5WdKSogEnqWW0xu97ZQLZWk/CkVaReZFwnBW/76PqK0urSkyymfWChnL89EYgBYUzkshX0qrW+yvcNR6ss4312vJld8t+fcWOUcVxZ5Y+GY5sHNmzdx9epVFTBufPC+Ctjnzp1Vcsg5tUElc7msuTQ9PStmsRS/XJ90XzlvI3j86DHu3rmlRJT1jh/+6Ke4c//BFwPgBghjrVYd+e0nSlY591kgp/0mi+qcC0x0uQhQvcQ1JEbAgUBouayCe7lUxvVr1/S8eEtrzism+gIUaA3l1Eoi0FDp7kAyngaVJoZlcg3qSG2XISs5m0P+oCiQjupv2m2a8Nl6GEoN2WmiVjpAfmcDzVoFB/k9MaqrxTJa9RYS6QksctyXlhCK0nY7i3Aogt2tNSTjFczM1DE5VUQicYCIU+GaqYOpglkwUA/LQSMtH/qYqlOxgvY8s7YbAricQ67vLMt6bo2TnZlUXaYopWKUzHLOk0ajLdVtr0Wb5D56TeHTaFU76JW7Utw2D1poldr6W6QfQbQfRYhgJokcagdgLhLcq9j/lzgtFWpSsQoM7YoooV+GeuiFOZZhhDoRaTIa0Souf3sFv/U/v4HV1yYQmwgjmjD7tj7XkkoZxd1ddOo1pGO0XDWQm4VL2hsTbCXRiWCnCl6RGPqRpIDVUrGGQrGKep1AK9fbFioV9r+totmimg0CcGMJ23M9A521CjpCSIUrUTP7ztm84WXo+johtBq0iW8KRNadcAVI+8FZQbIOwj1BvcNY/CKI2xeBKtqngjkGNENoE0TvtGThzYJRKp1DcoIFl6TAx04nBG6PtKGmirhHy9duHwmqhNshqQFppYo+Qe8aur0mmpE+WrG4gM0Tq6cQ7fexvfEMzRotvPtIONvtNnu6zp9AZnYVsUgC7FHdScSweuXLiCUzSBGE2nyKBzffE7B+9SvfRCQ9idu3PwKiMXz9m/9M4NTu5jp+9P0/webDO6hsb6N+UEWr1Ue51UOx2UWVvblsoMxNQKpbI6wR/PJ96O3/BhhImesA3HAXWE1N41J4GqeaKSx0MpiPrWIpfgnzuUuIp7LIFx7jcf4DPGs/xXYoj2qoLQVuPxRDl8SQZAhYySB1fQnhEzmEYtwPrE8cFaIksrEIzJ57jBe5ZxH0F8GIAFkIsuDmPnH69BnZVjbbLZEh6GTCvV3rdren1+empmXRTpCwUiphe2MT+YN9xTdSfchFJIlJ9vOjKiWXEYGNl8/PrJYrFlN1raUFla6nTp3G5OS0IhoSYBrs0x7n3mJkPwtSHAhCFQg7mFHlzbhFRMD4wI5SLTvaLRU72VfxvRs38Oz5M3zzW9/E5ctXpMSlupeuDw8ePND8zWayslKmfT+LvSrEkqRAIkC7pfEh0YaEN44B2zZwjyF5i69tNZvY3NxSYZ7HI6hLUhfbiXhyFONjxjckp925c1tjTMKgPjNjTg0e/FAswn3XEV84bs+ePUWhcCCS3TQVvTPT6DWbeHD/HtbX1mQHycIrgd6z587g7JkzckLh3kmFMM+Jhe3d7W3dA7U5cb0Web8m2O9ucgqp3CQSGZIAEogy1qWrTr2CamEfJ5YXkEglFRtzD2Yhu0Ygfm9fStmZ5RWEJlKot7uo0dqQ6m0q950i3ZYRMjw7IkWq/QP3LtcXW/121RrP1OkkDXItFK3VxWfeVYVrz/ZuAT+/QQB3e2x6+PO3f/ZptO9D73s5ANfimN//vd/FjfeGPXB97DnuRCweOgzwjiowuT54sPu4Yx0HKikHcqCnV62OHiMIvgRzWg+4DP9u1zeaF/vrGgVxjsvLg2AYr5XxrQdyecMJIDCHZEzt8yZ/LiJnjRCdD1+7xXyMlSxnimk+x0QGNkBH/3etc0QiJblg5GusG1jgNYpHXG2G1xM8h+E4HK51BF+jPd/NZR52XH3B/z74/+DYBU953OcP/h5QCgcBuNH7FjzeEVByjJUyx9Ln5BxHA8EOt1Xxx7GdYlhK9nN8WIeweWXtHJgP9hWr0vJUCj/VDtjbM4XJqdxR9S1nhQ4/vC9+rgbnsb9Xo8/Y8B4YL3D0777mECRXjBtLu0znohG4r/xcT3z2jjKjACVJs7RQtofMQEe+j6Qc7kHBsSUYyb1bPYpVNzFA2PzYh+Ps3+PrIXZ+Fk1zvV5aXkQs3MX21iZaiKMVmcCZC1cwPzOF4u4GIu26uXQNcjVT0yp/1Zw4bB03rLs4hbvZpATqMa4NVgAUtn8OW0Z5RfcghvSk5IBLgZ+r/r4E61ZBwD64JpH0zD02OBbMl+iUYeC4ET+4HjC3MkGDbb38tuv2Dl+sO3Xsm8Aj/692AabkZA6ytLQo5WoyFddrmIcwVrAYIqJ4gkIBfghbJpBAr/yXRBPnrOWBWz8/eZ0kyllLpbZyEwK4sUjYCM2bm1YzcC17vGMbx5JfHAOOr9owMR5LEGROGaGea6KI3k2Rrxi38pjZ9ISug4S19fV1a5XA+RBLYnFpSQINjmmj3pAjCAFXCRSi9F3qotG2HrSsAzDmFCFJbj/D+cPx4vsJ0vrngudLkFkqYQLw5bL2Cq8k5iyma0izWpc7mmpp3a5iK44Pz5HXIjGCXOLiym/4GXt7+ygWShqTcCyCSJz3zHI93ks9e90ePnxw77ht7JCW6bhSthGPgeXllVc42rEj+eoPX+QIvJp4X+Tovjr2sSOws7Ot0t3heP3lGImHDjpOgft5zuqXUeCOWeFfiF9+XhbKo6P7d6zA9QDuaKD/9/ExOC5Z8uf6aQDu4Tno6NnHhwMvVuAySB9IFhzrUFG+BZZPHj/Cd7/7x/jRT34C9heTymaE0Rj8aI6/D5AtYRivYveBMYPZSxfP4fr16wbgyl7JEgzabQaTWB8gM1AMBqBSwrDY4vpbmlrT9QCUJSuLb6YYHB17lfBVqDMLzYECV0BaB2TisSjMvlwq4LsEw5+XAEAXgHfY87NwgGcPH2D9yRM02b+LwSpCSGbSOHn2HGbnFtTHlkXtdDajghmBWgIrB+Ui2t2eVCvp5IQCfQKW6m0msMDUcGTJMgllOsfi4SBZ9YVcp5JmcM9Cn4G6EaQzWZw9fxFfevNNXLl6DfMEezJpqTVYyKL9IJV6Uilz/KJhKXRjkZgVid2NppKYicHmxjp+8hd/ge9/97t49uihCq8+gE6m01g8sar+clNzMwJkGfTHI7TDMctgFuh57r5ANrAfFmPTrJ2pupbNcDyuwimLrypMMhFnP7dyGRsbGwOLKJ/8JlITmF9YUILq2aF+nJTwFNn/qK2gnQmP9YChwtaDqsY05TlwPvM9PLZnhHoWazAZHBQPfJ/U3rBvs9Sarn+zt/Pya5WsrRxD1wBeAytMCU0VniV3PF/Z/bDYJPW4Af9ShXdd8iNAwZSxXkEymmyb3bVZNpk1dVLziscWSaDPz2LiZ6xa3Tc3Dt6GzMA4K+F5oJRnwwStSKUVga5mHXvra9igVW4xL/WLWO32pJnKyllHmXYvQKzgM+ysES3TtWSczyp/5pLFPC2RnEA2NymrSPWwS03IzpeWiBw/qzswYaZtcB+JWAL3P/lEhWnaChPMZp9bWgazsN3rskdwSYoljtOFC5eQTE2oF7PWDo6t1Lx9fPTRhyq0nzp1QkDw8/VNfOdPvo9bd+9//gDuyDoqC+WdJ5qTnJtUSZGoYQQDglUdFW02tzYFTrNwT+IF1WYsuhMUoAKZhA2SQ1jsJYDLNYfKEq69JDAQFM7lsno9CRRSVdIW3tnFa01ikQ1hTGRyIoo0GiwqNDC/sKjz4XM+IFhRtd9uo3Cwi/zONqIsZPS7qJaLKB8UxPRudVpaL+MEohNJzC4syz0gv7ePcKSB9EQZmYldpBJ7iEaLCKGhXk3e2tkcGMzeORjkUbmKEF/nbJKd+wTPncm/dZxlEZbkEPPC0vykalT9bOnIQGJFC3WSawgKUGnbDKFbD6FT66NV7aJV7qBVbKFf6qJToO9wCP02CS/mdqGiuSskUllojg6mTuW63m4R6DSL8E6PQKjZ/2tfdAAuzznSiaHTb6ORKuG3/9ev4av/4hwmV6KIJslUT6pw1Gu1UC3ksbOxLhvdXCqptZ1nwj3ICE4sirj3hK0IFAon0Kg1pb4tFqqo1sjkZ7+tFsq0i+bagC5S6ThykylEoizGkYBhhUqCtQSGbW+06+Hn8ZkV4Yl/b/dRqzRlb8mfBULKMtmKgSzOGHudalsjc7CflHrb90hwaqFdaaNf66Nf54GBWDyCidwEJthLdCKrfsrhcAIIxdDr0+SVn98T0NTOF5Bs1BGjtXwohvTiKqZXV/VsF7c3UM5vod1toB1lX+AYsjxe34hEdMtgY+OUULcEonzvhctAP4qdJ89RLh9g8dIFLJ2/jkgijQR62Hl4C48+/pX2r7NX3kAzFMOjpw/w5rd/AyfOXdO+WNh8hh9//w+x9uAuStu7qOxXUK21UWp2UGp30OASpJjG+t5G6OrhgVuBuEEw11ZaAotSqbM3eQc4lZzBa7E5nGmlsdDKYjaygtnERcxlLyKVTGMv/wCPCh9irfcM+VAJtXAHLSpv2ceXiuSJMGKnJmWhXM1AfZCtkBzVOsy2FiRM0dmA80yqJpEFurLPVZuAalVqDW8HXKvXtHdIcRtLiOjFPYR7T5rEkHRGlsJ7W9s42N2T44PsWkRGYHwXw8zCPC5cvYLZxQUpLLl/kZC0t7MrAFeuGYmk7iXtnqna6DTbsjVmDDbletvHqV7n3ss2GFT0ch93JEDum4oLXCFTe4JiVVO40O3iV+++K0v+K1euqJ86WxiwqF0olkQeIljAmENgq7N7tX3NOUd2uiI7FYoFxVmM0SanpkS483Ezx5dFT67DXGP5GSpKMs6KUZFu8D1dVR4/eohisYCZ+QUsr6zqs1V4DSSKioMHZNAQdnd39M3YgEVWxqSpWAz1wgHef/c93PzoQ3TaTTRaDczMz+DC5QuyeKStNO34aT1IkJWxAImQfI5ZEG732orTuT+TLMH1ndbJVOxSVcTPSJGoQWV0uYjlxQXFo+2OOV9E+z3UCwXUy3WE40nMnDqN6PQMKu0uqrUGWo0KOs2aVJGytZZ6etgbl/eSmmZrv8AV3xwXfM5h/TD56YftNhnbccx290t454NP8HRtvAL352+/PUiHgsDmcenZZwNw/yNuvPeuy1PG51WDHNL4SYe+grmxQLIRANdCuuFxg68P/j4IVDge1EhZZKikDOa0QdDj0DHcifrfjY6JP6+XyYuVNzpQMKjG5dqk/IJW9tzLRVYzwMg7HZmd7tBdavSaPYnIeuzafsW1nCCHkY5tLeLx1Ofb5RODwRljNHbk/jN+DzjS+PceBvUO57HBY4hYOnLfXzRuwdxAe8UxPXJH54ZNQiNBjx5jXB1j3DkcAeXceuSBNr/WjQK4wXlku9rwK/ja4bUMAVxOb8ZYJNpQmSj3rFBYa2xuMuOux6t5A1a+AZK7/7RxAO648Rvcn74DQ90B/Pv9uAfv9dhnwEWoo2sJX2u5pzkf8WefS3MsSaIhwOgdgwgi8TXce7m2+7WN51MslWSfzH3F7q2peoOTSvUVEWAOA6i69nBI++Pc4jzQbalFUSiRRS+Zw7/57/8HbK0/xc7zh3JZUBTq1Oj+Xvu8dFSBGxxzC2qsx62fl8GxHM4Pi/V8Tj+6tvncPVhjOjJ3BV7buhD8DGPw24PGVgZ0yApafjNfFuEqlRqQfQngMjdTiymtFfZprCt5C2XVi9gyiy2xCPqx3kSCYdcIpXwv+9HPzc2irXY1VYGnIXSlCmVMJbIugesY901T4Br5xBSojIv4Hl/DsNzeah9sV9HvW4uCJF3iEnG7vp1trWvMB32/WNZe/P3yzzI/m3UEAsiMWdgPmXkl8yWCnlwzmW/SyYqKYpIISLoiEa1Rr1rP22gcS0vLive4vspdhzbIdK/jmLDIRJ4VhQYEyNlmhxzUIIAbMvU8z4/n62sZ/JkxDcmSjPF43t7+mnGRnyPtVkeEdMYxjPWsdUfKubc1dI8YrzPeMhC4gmKxrPiO7mrag8JALDlsT+Z7DzNJunH75uhjfOhnH5odruWPYhSvANwXDuKrP36hI/B5Ql1f6Im+Ovg/rhEYD+AOwqfBhv3iq/Y0yWGN8Cgo/OuN20AF/OJc7Yj98LEA7uCUvRWIO79/JArcfwjg7a83I+zdh5KhX1OBy1p2QLx8iNHIIIQs/O997//FX/zlX4jxxvK3T3IVR7tgOnhdPiEY/H3kon3ArKJfOCQL5a985U2zfFOB1XrUMtHgv/01e/B0NGEdsKhdQs7Pl0pTTF5T7PivYBB+6Dwd8Dxk7lIpRiUOgS3arhF0tfPyykEDwgz9JluwsLuL3fU1lPZ20KHKkazKSBjZ6RmcPHsWsVQaDSpAktZrlMUEBtI7O9umWMhNKthlPw0qRRjsql8XrTBdAsFCodjeYRaS7Rr5RbCZ9i0M/AU8s/9GqK8gMxFn4S+iY1IBlcxkcfrsObzxlbdw8fIlXLrymhQe5VpVIJhsiqMRs1d2/UdYguW94eexKEhFx59/77v42Y9/jMLerir27PRBUFEnG44gNpHE7OIiVs+cluqX6px4LKFifIjq24iB7N6u1wOO9n8CCrEBgMvERLZ3ThmqkonUfy2Bsd4WRwx7qpHbHQFLvF8En2bnZpWgBJXcnj3KY/Dbg5VkyTJY90pvf35ePat7F1Cl+nvgkxjeI4I+9miYRTHnri8WyaowykKP9WPmOm92a65vZp+sc5uxwTnq1QNMcpisGfNzSJLgHOLbeA/8nPeJ8WB38/PcKdn8+THx4BcTThmzuqKAB6w5PvyyfslU8bmeobTsVLHYithK9rb30KjX0Gs2UN7fwc6zR6iXDtAnMkVrVFc6FTAmNrj08G5xc6CDX1ecDebgOlx/Qu9txv6rVObwObcnkQzemEBX9sWh4n1qZkbzmnaJTFBv3PgAk9PTOHX6NB4/eaLaxMrKqgrqtGimIpQ2lyzyX7x0WT1eBTgzSWRfoUYDH374gZRHr126ol5oTI4fsAfuH38Pt+58OoDr2eovux+MFsDazRqKe880p5j88hkgiMyCDOcm7cCpMmbxhn0YqfonzOrvN+8zk1L/RXJOqVLSXKUijhZaVIJn0hNK5qVSj8X1zXOhslf2wSSpiKgQ0bN56tRZTE7NoVypIzc1g9zklJ5z9nTVfafrQLOBg4N9lAp5xMNhpCcIKgKF/T08/OQ+9vb3lPgSjKeid/nEGZw+c0HAYaffQCRUQCxCAHcfyUQRkUgVfdQF4qqfrsGkTj1gRS2bYQSShwAuCyI278wyVM+vLIBtVIxgQJcEI9FwTlfTzEoZAAAgAElEQVSrdbNLblONCwNvayG0y320yz20BeC20So2gUoXYXKeuuzJ2peFvs7BKXu5d/getLYWEMBlcdkUqiTz8HfcRwSEsjhNhXBIdxKxbhztUBORhTb+9X/4DVz82iImZsMau0g4LmC806yjnN9HfmcLafbYFJhm10zAmwpfMuSpumUbAPV/JAwYiglY3c+Xkc9XUC63UK12UK40UC7XpOaLxsLITZG1H5ciloUfU2Kaetjsyt2/+TlOVazfd6C+uvVqS4pY9aIXMGniRwG4VFSrl62zXSbgrH65tObnWtO1PsLtrhSm01NZLK0sIjOdQ5S9nSN0buC5xREKs3OWeUjQTaNF9U2xhGi5jHCzBhrgRpZWcOr6deSmJ1He3sDOw/uo7G+jy8lB62YWYPsRzK2cQL3fRflgB6F6E7HEJKYvXcXStS+hXqnj+c072Mtv49JX38LsyUuIJSbQqZXx5NYNPL3zgZ7P2ZUzqPdCqDaq+Ff/0/+G1PQKErEYytvP8JM//y5215+ielDC5rNNbG3todzuSH1LK2PZSpOCqvnrHEscwYpOGXK5GFikWuHPMasQ6wCn41O4Hl/EhW4Oi60pzOAEcqnzmJ46j0xmEsXSYzwtfIT11hPs9vZR6jdR515LEDcaRi8bQ+zUFLKvr2AHVbTaDRXZVBCNRNTqoVxh71IW8iKYYO96tlXo91U0JvjI9YR7Cf9ONQbnP9+vvvDxpNQKtCjnc5Zmf92JlGKsykERlUJBxDRepAgXIiMwzprCtTdex+qpU2qpwbYO/KZdPIHYmfl5uQREkwnbJ/oh1CpVPHv8VCoQWmjOzM1a3970hEBFX+RjH1Xuv9wnfSGOaozpmRlk0mkRXuiEcO/ePdy+fVuv47XOz89rTWYf3Ln5eR3PxzyH1GJaHG1vJAGrzYJns4Ee+9GyPyuJF651BfdiWvaz8Kh2D3NzAiBoFS51j0XMuqbHjx5hf38XiwuLmFtZ1XpKMpJxNM1FQVut/3YOMwSiGT95chsLwOzHvPX0Ke7evoX1Z88099j3fHF5AVMz7E3bQbVcRrlQcmO/o1UmHoliampaxViSYwiMqwe3iq/0GLSes4yvkow5Zd/IPSGM+dkZxaEqmMYiCHfbAnA7zS6SmUnkVk4iOjeHVpjzjoTFmlwd+HwTxOVCw566Icn+jbgjBa4jnxlwazG1d//w7QE8MOLjOt6vvXwZ7338CM829sZu3UEA17/gOCD3uHrB0cKY/WZUgftCQHPgwOPu70hRQLmX1NZHv/xxR69/cD0BK1kB3iMHCQJb494zCtxpLwqoTscNrH/Pi+Ilf97BeJzX4PMKqfUZt/s1NKDAoxOF7D5dz0yfPx6+Fq/GtN2TuSvXNbq2eDDKrEJJ5mArH1qTG2jiw9nggI8C5PrZ/Td6vUEA1zAlp0Qcua//GADc4LXz336d9DnAiwDc4Vi7PELjY+uc3kcCVgDAVa/zMMnNaWRzjIeH6uZDKlC99/DsC57HcfdjCN76FXZ4jOOe32DuFvxEZww7AM2Dal6bXwZq+pzR10G43xJs48/WwsDySu5NzAF8Lsvz4d5GW1gD+Dw47yhifgwDQP/osyy3nkwGM7NzaDVI/KsgkpxEPDeLf/3f/RvceOev0Srvaz32U1f1jNGiJdXGjrjsry34WXp9AMA9NE4DFa4BuH4dG107hsD3cAEbd0+0Krg8flA/cgCu5mSvJwDXk7z5ORwH7vvcn5nrq56i2gVdZIYKXL6WeTP3Wv/lydR0TuLfmCMwXua6Ym27IkhPJBQnk9REQJI/NxpV1Xf4PgKorCd5QNVakdkeKwKd64Prax5mn2yEV8ZjzHHV4ijUF9mOuY9a6aTTijtIjFebM+6zvZ6uzdp6meMZW1pks4zb0iI8qhbW45rJtlkxtSSLx2yMyMMjofogv29DEEtieXlZ+zXbLbCqQQcPtUwjgZ31iWgYSVrYM68XUdsU8rKfl11004QX6ntuKnXGMAL0KfSIJQYOG4ynWBcimOzrGhIISKlfUt2M+bLuZSQisQXPLRamEwrzIo5n3RwCtXwM+/DGk3GRpJkr81jKMMNh/OrDoz1wD+0TwT3j0MR10Z1bi14pcF8UEbz62xc5Aq8A3C9ydF8d+9gR2NnZ0fJn4JPzAQq8+tPw0iOR3OC9h7uu/Tq34Mg5HKNkHH708HEaXNfoCQQw59FrmIglMRGl1dz4r6MB1sjjO+5pDgRl49jAh/elMQdw7x/erBeMKItsLtD6dcb9H+R7/WQ5do44a8NxSZ8DcI8m1RYwrq09x/f/9Hv4sx/+AHUq6NTnLviwGBPRszH9/31wPOhHNXJuPhljwfbsmVN4/fXXxVikhZpUprLwGdopH/7IIevXHycIVB1O9IL9T4Z9coaB+vDvhxI9p2xk6kJLGX731ODQBfMu2eesZZ+ynfU1PLp3BwfbW+izbxnBXapJJqdw8sxZJNJp9SchAMK+thynetl6mxKYXCDjkKrWrU0V6pkAMals1Opiz/KLBQiet1cfl2sVBY0aawdoskjGn1st9uIw22muSslESpYxDB55Hgyqqcg9d+EC/uvf+E186cuvS42VzmUHPUwIdhHMZNLBsn6n1cTezjZu3bqNX/78Z3jnJz/GzuamKR0khnG9d3xhiEXdRAKzS4s4deYcFldWMDFhFossIspiRopTA3F9Iql/SxFmvazIgKQ6g33npMAl2Ck3W+uPYj1KzGprUMTh+bq/ewDWK1059h4MDRZajCHrbaoNXPWFHG9T5dm8SoadRXMw6eO/lSD7MqpTBPA4vpDknzUmVFL3uL5d/rPUG9gVeoN2WHzfgKwgNWRH76WtEV8nsJXMf98P2amJ/bMzSOwdeBucSzwukxifJJrVk5Ef+Dr+Xn2nac8sYkFcNstMKPmcMpFhElYul5TEUKUZolXuwR72nj8WgNuj5VHPU0Acs9lZ05r6xxWVhw6hpu71Lu8ifBh72TAoVxSxQ1kRkFafskUkEhSRbbDmT4p9i9PI5KZx/8EDAbOrJ0/i1u076qFDMJdzsd/pYH9vF+vrGypeX7pyRcV+K+6a6oC28o8ePcC1q9fUU5gfR0Dh1p17+O6f/3/45OGTT1Xg+ntyZF8d2YCOK/I06xVsPb83AA14ry5duqRiPu8zeyITTODXa6+9hpm5OV0HE3p///xzwGeAvZXWN9dF/Dh18oTUaLQsZeHh448+1Boyt7CgJNb3mQ5aAFtRKKQxO3HyrOxWI/EJZKdmBMQKaGEi36wrea+Ui1pPWKhnLySuW2RgP3r4CR4/fiQVLotLU9OzmJ9fxvzCihSdnR7nUAVhHCAZp5qN9ldVRGPsc12nvNcV4WxuiMAjOMv6S1JxRRBUYImz1ra5ZxawsqZyfXGpFKXKlorbWpW9bqnwaqFPi+M20G0A7Uof7VIfHeb0VaBX76Fb66BVqaNfJ7AYVp9b7h1tD3AO+uranOXn8LmSPbOIR3ymqLy1wgf3Az2DcntgZ1bbh2jH3Iu1sPLlWfzm//I1LF/OYWKS9vO8x/zcDtpk6NOKtVJEmj0f9TBRzWugLYtg7CNtGs2oyAo2BlE0m12Bt3t7ZRSLDSlBq1UrWLS6LSSSUeQmSZSgqoBn5C3wPHDLdYPfBrB5Fa4A3FYIlWITtWoT3TYXc2/vZyC8KXUZC1iP3hb7CTe5RnXQqLPgwr+FEQuFkJuIYnGe9uGzcnugQjUSSyISyyAaTSKs67T1mvef37z3cboa7O6htreNNlfsmXnMnjmDmZlpoF5Bce0Jijub6FFBzqtrM1iK4+IbX0E7HsP643sobW4hk53HyTe/hvnXXkO1VMXWnfvY3FrD1W9+A7mFU9rHDrbW8cnH7wmYnZqZxdLJs6g0O7J7/pf/7t8jml1QQauyu463/+LP0W810Ko38MF7H+DmrbuokUimu0eSlClt2d5BvYK1Xgb64Bp9wcUFpsA14kwPsXYfp6KT+HJiCa9hFiutOUz2TiKdOYep+QuYmJxEufwET7dvYK36CNudHRz0q6iH+mhTvUbwbzKO2Olp4GwOO2B/897ADYLKNoL7nMdcZ1j4mspNan9XL7NEYtDj1hOouLZob3QFRJImuEZQsUHlSXZ6ElPTOSkw6pUK9rd3UC4WjIgQAtpEOSMJtWs4ceqkHEUq5TL2dvfUS5a9UlMZcwSZnJkVsYznVynXpLLIs21Aq4kk3ThyWbVYYEHT/5sfUqtURIqhq4F6+fZ6KmLSxYC29Sw2b25s4N1339XruC8YGcriNu4j586fV2ylJ8UR7wYgjgNlRIvqdGU5TUWvipQT5gBBVgTXAX4+XUdYuOU5cJ3kns89muPGPbhDUlqzIXXx3Mw0Lly8iNT0DPrOiWIIPtiGY6tlz/rH07awQdWOxSH8P4+9t72Fux9/hL3tbWlU5+dmsLA4h2g8ikqtgvz+Hgr7B1I8c5zU55h2s/EE5ubmVXCW0wbXJtcvm+QRFV+pcFU7BnPeydAZZmoKkzmS/giQ9QWU0bGh1+LDT6JWClG2N5ibRzw3qTYm6kPHvu2tpn03quiQZNRuyk6ec5UW6UEDYBExSZBxZDLr8X54I/b3azdfwo2bT7C26YrNI/v1OAD3U3PKcanvkTeF8J/+TypwhxbKx8UGLkk5Aqzy90FwjKSLTwNwR0Gz0WPYTT0MgHx2ANe7H9mgjwVRgqDxmAEdjcH9S4bAGk/T9we1tdHH45azMsazp8DHu0G3JTuOOeFYbkslWVjxC5Vq+p1aw5htuSdr+v6ig3jP2xi5X4zGf97CPHiffM45HJvDkzN4jL+vAO7o/QjOo+E9OjqP/LUP1snA/FA+NKLAHYzzYE4OWx7ZOsfcb6jAPQrgukTEVmm3OLr4JDDvRufocXPWJrR/oye9ehBmaJEdfP9xAK63UFaO6XJtX2+x8TTgUPm1IxgztudazByZc4vkbr6X6zr3Le4hwflDYube/v5AocnnYuC65Fpr+XviP3uUFM88Kzc1KwCXC0w4nsHCiTNYWV7CxqM7iHRoPWuEWD8Pgtds4KwBuKNq7MFzoft7+GE6PBY8uMV8fu74cQsuH8eBuP5zBNweWjdNzT24B+5gJG8F++DyfQQEzUZ5CODy32zDIAWut1AWUZPtUWztGQC4dGpz5M1+Nwy69chHzjmqcN3h3r60uIR4PITdHbYzqImIMpHOIjNJN6aExsAsjjuDOIzzgnPAWyqz1uMmu2pHXMsmkknFRXTR4FonR4FQSMfyeaZX4HK+8feMG9SPvtdXrkkAt6U2Kj3Vn1SDCIXl7kSCGcnC9jktEc3o7EMAd3VlxUh/VBCXqygeHEh9y0nDO8L5Q5emzMw0oqkU+iwkCsQNyfmL+bHazjjw1sjufasd0SXB9axlbYCiBzrAsP5o7YSsNRDXCQKzJEdzDHkveU5qa+XUvnQc4d+l5le+aXsJv1iryGTZ0mJCz6BUwIwHkwn89Fe/HLOLuTswWlof+XkYm4ReWSgfO4qv/vBFj8ArAPeLHuFXxx87AuyB+6kg7ae9ws3e4CQe7aHiwpPPcBc+5ZH4G5xT0ELQn8i4azcA92jPFv+ev3UAN5gUKmL8lGH8pw7gugR3PCAwZG0dCWLlRWoIiYLWgRKOdaQONtbW8IMf/Bn+7Ic/RLla+VQAdzQQV/DsAuDguVlhwILr1ZUlXL36mtn50J63Yf0FWcgZF2BzJnggTRaLKgxR0Ul2n1nBWGJmfay8PbIFzUf76Qwn19D6i48aA0ABhWLos7DOPriBvkL8G8GPjQ08vHMLm8+eSl0mBRGLX+kMlk6fQ25qCtV6QyASg1zarhDg2ni2pmImQdTEREqgEZUjBDqpWGVBX0VIjruKz0OwTLa6LOXTttixQKmUowqXhbAke6rGCIo0UC6W9DoG6ZlMVtbNVIMV9vNKHE6dOYsr165hcnoGSydOYHFpGTMzs1KXqCcuj1Or4dmjB/jVL36Be3fvoN/toLy/j7WnT9Bq1hF1Y8telbIDFL5GOy/2FkxhbnEJZy9ewsLyitRRVENGCAzTIsd9H1LgOgDX946RhbIUuAb2esB6YCvs+ibp3ru+Kz6x9MVj/uyBYv57qNIOO3YsgQhnlWs68wFwyePyvT7R9qpaD6YHEz4pYN088fM0uHrZ7xzY7a3XHMDAz/TnqAKFU+/6Oe/Pj4ChmLbOLouvE/O103G9dgyM9iCsPw8lpO64HoD2Cbm/FpEVHCDOhCYI5HK8fdJHe0KBgEzyikWn1KSiOGTv77RQL+xh9/kTWSj3yIilEsYVynzvMK9W9vul9W4bILK29PvxHJB0AoQdLTAe06U1pClxreRmQK/Uyc6eaWNrR1aSC0tLWNvYxMnTZ3D2/AXZT3F8aCG2sb6pwjgV6gKT3AfwOfqrH/0Ys7PTIp2ocN5pq6D+3o0P8NN33sPG9h5+93d/B7/zH37nSEb2advYywYL1XIB92/9Smo2grVMqM+fPz9gEZPty7/xemgNTctKLvMcA62tjjXN559r0LPnT/F87blUCF9+43XMz82ZTRqAd37xc13n8sqKwA3dDqdY8s+fLK6kngwLoOr0SdCYwMrJs5iZXxKYrv7gtbLAFa4ZLMxT9RaNhFTs535QLhexvv4cu3s7en0inkQmPYU4+5jq/AnisydUHZFwBclkBZNTDUxNdxBLNNEHrd+4bxjYYUVbFqqNXS4Az/Uyl1pXyL+z0OSa4CyFCTw2m1QBUu3ZRrPRQafZQ58tyethdGo9NEsdgbf9ahihRtSskpt99PlaFjIaBrmxt1Oz3USL+4fmkRWCzcbTFMK07JL1IvvhEvRUCwMCCwbcegEI7Wll/yg1bxe9VBPf+Ldv4I3/5gJmTqaQyth6yolP++QW+3iXS+o7nIhbP64+e0xyUlPBEKZ9NpW43Of4jERMPdvhPOmgcFBHfr+GQoEsc45FE7UmWwN0ZJ+cyaYQj9Py3vZz9ZrTt6kfZKM8AHAj6PHfVBfXw9hez6N4UEGXwGiPSgZepzlvcAxks9zhOFA1QzC9jzZ7wDpAl2OXSSewujyNk6fmkUzGUaELRSeM6ZlFTOZmEY+zFzBt6G01IEYYT4RVkOKJFNaeo7K2pnGYPX0ekXQWrUYN/WoJ/SaLXg3ZVsu6vkX1cwKvff3bSC4s4OmDW9i4dx+5yQWc/dq3MHXuPOrlCvYePMbmxjNc/9a3MDG9hG6riacP7uLR/dvaty5euYrT5y+gVKlhc3MNb/2z30Y8tyC719L+On75kx9hdion9cBf/uWP8NOfvo1qrYk+nSsI4BKv5KyhfbKaqRlhyFMVpM71oK6AXbOCpNIw1Q3jXHwar0fnca0/h1OdZUzhNJLZM8gtnEM0k8TB/n083ryB9TIVuLsohutoRIAO1bIsRs6lMXPtBFrLSexH6rpmFoY5wizU0d6a6wr3ePXZm55WXGI9B+2L8097aoQErriKeiJjNRqm/IEpNfg3KsonMinFVbtb29h49kxAbkygXxgR9m6bmVdcxS+uJc0a+6F2jDTS6yKeYV/tVcwsLCCRmZDtHm3e1etMKhJTBHGeGHmwp3iUShDuf1xjaYvMQq0/d5JZaJHMQjiLowRLqb7l15tvvqn3cx3mmJAgtLJ6QgQ0f/1BUMLHTNwLG5Uq9nZ21Gc6M5nF3OKC+skxxeH1VGtVEaYy2YxcIhhL8NnptGhNf6D104PSdMT40rWrOHfhPKLpDNrcmx3xLLjXKDbv91RU9epoT2bjGl+plPH08WN8cvcW2vU6sqkUTq4sYX5hDpVaGWsbz7GzvYtivoD8/r4Kn6lUUrbJtNUm2UutTnyeIqtXWwu4RxuRj+sWXQiaSCZimJFql7FZDLkMrzUpO/54JIxkLI0G+3enJpBcWkZ2fhGRSFwkEZJetMay/3u9ila1jHajhjavrVlHmM+0+ombbbWBCeZ0oD1DvRWNwOpjIx9Lbu8VcePm4+MB3J//fGQL/5RKQ/DPnxIc/F+//3t4/8aNQQw6Chp5sNVO2hHc/PFdjOTbccijQr3iLR86DpDyOdsoQKqfnf2p7asuetP9tXH071E0F/z5CBgbJNEOh8/KHcMBOnqOw78fXxoZgsJBoMnf12FOynMYAkL+s/1xB1zBAFGV6zUtRkmg5DoWxJN8fuFJk0OQcrSW4W+62Id2P/x4Bj7c3b5BS6KgqjvYx1j38ogFmx370NfI/RtK8Z0IYdwxjkzlF1so6+6MuTGDeeHmwYsAXCd0HIDvw7nq4oxj7eaGNsh23/1UMpIHLU+5/msNDoeRzWaU6ypzkNqSz34AzB1McJtzR+ZmoD2TH+fgddpCY/fA6hO2Do8+X/76xtcprHWOf7zNxceAQP8kjCpwuZeRJM7YksekupLzhcAtXRnM+ckxYNnLtFbDfj5vLTJczuWqK/YZzk7Y3FJ8LnnY0jsmy9mc4tRoPIlUZhInTp9FrVxAp7KHWLeJPu1w3Zj6MeDa5Fta+QvyjjW2DLhZPyD6esGMqzd4Yu/gXnj3HT///VpgLbb03LjB4z0Jfg3mrYsdBy27rJg1WJVUduxDOdQuncj8mIUgEhhbRqhfdjxm/W/VHsryZhUJlItbzO/PheQyxksEbEXYZFzMuLfFe2ifLzVthH1hSeKaQzaTQLlcQJtktdSEbKzV4165Glvn1BWjsX5i+3/Xcvd2y1nI0/bdakn84nG5vjF+yOf3FUPyeKxbscbG2IdALUlqzOM8AbxYKrs8y0aTrmuMfzifCOCaCAFm/VypKFfJptNyPGOMQfIASdcrK8vITqRRKhRQKRZFZlSMq57BFjOkshlkpqfUgqGnW822GySxVdHvtkWs8TU/7kmsozGmYTuIcpVxTg+TU5OmoCWAOzOrGpk9m30USkXk8wfW7iMeV02MbiCMyxmb0i2Gjje0HRdAW29YjUG3kvWiCGbmeP+TePjwgVnOk9SYTOKv3vnFEeXYC5ayw2t34Kfl5dXPq6Rw7Ge8+sOrERg3Aq8m3qt58XcyAru7O+PiykFw/FInNWzLN3i5Z94M33/UduWFx9YT8euDuEePcPg3rwDcl7rD/3BeZBnyIKg8cv+dvYgF4COXNcBKHIgbSE6ohGCf0//ywx9IgVukuo42JE494CL6QwrcYAKiRMV9nAeOgwAvgyoG0adPn8Rbb31FDDcy+xkMs9jHZMNslJ3FWcCK1jPipTSx2F6iOxb8TNUYUlGIARWBTA8OenAsaIHrEyoexis5FcQ5i1epBl0P3IHtHAPvTgcH29t4cu8uth4/VqFcoBTBzEQCc6snsXr2IorlMmJx9m3tqbC2urKMna1tbD5fk0LswpXLKFYr6hk2P7+AxZVl2cBWKjVUywweafnH3ihUg1lfXVYza/WqLpzjxS8G0qVCSWAar5l90eLxpILgQqFoDMRoDFPTU1hYXECv0cCjx49UtE+ms0jncjhx+gyWqVTJTWJ6egZzC3MK+re3NnDz/fdx79YtqVGWlhaxvLwoNcb6s6cCdKUCCjklTdixhAWgRAXiLp08hTNXrmBmcREhMlHDZKa63lSOMewLHlLgRmO6h2RJ8nq8hTLBJBWuA0x3XtsALGWiynvnLMz8PfUALF/rFaUcNyYVQcWrza1hEcqzVb0dmp/j3haZx/AJoOaSMBpjb48CxlK4RlggHALIweIWj+3HxP9+tHgmhXqjYb1mHIjqwVo/r/04Bq/ZP3t8fv3zox0nUMDj+9gH1vpyWp9c/t0/P3y9QOUO+/SY+pkq8QZBD6c+1vPS6UnxUi/uOwD3QJaGGhfvUSsrWfseFKhCVK7zd07t4PSTUkm68xT4TXKAii1WXvCrn/4t1riBlTywgDLdFEE42MsfIDs5JZZyvsDegPNYXj2J7NQkUuksGq02dvf2lARfuHTJEjpXOeEz+cMf/ADf+MbXcPLkSZFfCDrevXsXDx89wXsf3cHG9u6xAO5L7PAvte8QwH1414q5vE9MqHm+HmwnCcavC7JJowKOyW2jgfv37+s9BHY5b0gq2dreRKVa1jN95fIlZAnU9nuIRSL45MF9KbsIxrDwo+Jkl71a2wKDeUwmtupdGA7Lvvz55jb6oTi+/NY38aU3vopMbkZF8mazilKpKMCD/ZQIQvDuiZAgm24r4B8c7GF7c1O9ysKIyEKMBfhomMkzoSoSBWqIRSuYnu5g5UQcM3MRRBNspkqrbiPcWEEuAOBKfWogoTZDgYaqcqggwf7kdCggYNusErQF+q2wFKPdRh/dSg+9Yl99btuVnoDbWC+BSDeGfjuEPu2AaYNMy+VGFf0++z8CjXZDLQhIBuIHCoilV7Kz0pfSVPb8PbSowpVq0pS4wiPsSlTMYZGGJIs2GgjNdPAv/49/jvNfW8LkEq1qrW82mevdRgPNcgnNKhXLPcRTMeKU6ufLvY3H4vPQ465LMDfE3TeCJi2j632US01UygRxmzgo0D66gRpVyLTMjfaRyaUwkebayYfNiqQOD3e9b6km4LXyOqLo9QjghsGW7LWDLh7ceY6DfAnosjBj7H5pgX0c3Hd9c6k0JrO+E0JLKmUD2yaySSwsTGNuPmdj3OqgWKbrRBRLS6tYWVjGRHJioCBhb3GCzdEIrQIrqOVLqG1tIVQpC8A++8aXMbWyip3tTWw/e4xYqIfcdBa9Xkv9mnvNDjpI4NLXv435ixex+fwhnn58C+n0DM589RtInTyBZrmKwuOn2Fh/ite//V8hlZ1DYXcD9z5+X04aJ86cx+UvvYHZ+XmBkJvPn+LU5etITVGBG0N++xl+8dO/EihI9cKPfvxj/PAH/wUH+QLCtIunRSJ1uE5BLpKU9OUcQ+vlTAteayNs2nPrtdZT4XA1O4uL8RmcLsdwvpbG+fBpzCcvI5k7jdT0EnrhDrZ3buHJ7i1s1jewjzzKkTqaYaBNADcWQXp5Gme+dRXdkzmv98UAACAASURBVGkUoi3FMQQPtSaIhMAWDj3FDeyDlk5NaP0wGz+zeOS6pfYG6rNGZYYpSDnHWfRjAZiW9jyGAOGeFeYIIq4/eYpGpYIQC2nhMGYXFrF09jyS8YQUoLvb2+i1O/pcWifXW0200UPm/2fvzZ/kus4rwZP7vte+oQobARKwKG5aKLX3bkdMjCM6pn+aiZgfxpoIt2P8X810TES3Zbvtti1Rskm1TUqkSIIkCAIECkDtS1bu+z5xzn0361WiCgsV9LhllKLEQlXmy/fuu+/e7/vOd85JZzC7vIjs7DQyUzNiKlHajrK/KqKyqa1cxvbWlrxzCT6urq4qNri3vj5W+rD7ItUGKEPJ4mOtWpWXOptmuK6++uqr+pvxg/Mpto0nk/rZftkivSmKm/GgpHOJVhwHh5LqC0bCWFhewtT0FGKhmMaNY2b2ZAMEjMEENXG1sb+3i3t370qinhvg6rllrK6tIUa5wiA9oSmh7DRrOo2bvGeUSaQcP/d0rvUsQPN+8bwowXl0uI9ifh+tWhUUho1HwggGfahUyzg6ymu/qVZqqNcbeh/ZxhzDTC7rMMAoW01GfU9zWT7DWnOMUgILnizQMrYY9LuIRaOm6YAM3ukp2Ua0CMB6Pcgkcxj5QvClMogvLSKanZJUulERYHzI52CAAaUU2y3tHQSn2wQRmmU1nWkPUA3fYXtJZtk0/ZgmFBMDmrzJ/PsgX5aE8tZZDNwJAPdJRa5HChGPecP/9R//GDc+/uhE7GbPzQ0ETeZa7oDCXod9jc197L/t8c46xmSsegyAmk/RmDkNXva1JMi73zd5zZOA3uS1nBUQnQTIHh82GVa1C1R2JcLmOAYMc9df3NfmBnD17DGv9PoQlEWN8Tl0pHd0Iu6c1bK63M/9WWdr14SnCgKf8kWTxzztHk7ek8n7+rjzncwhnnRa7rzG/bk2Dzn5d9sMbHIQC3zauabZNoF8uM/d3Uxg4jwDzhC04TqlVNpHplzc+HE6jau2ccCurabG8Ki3s37tNOWdJZXuvHUM4Nr74QZw3WNox+TUueDkO27lwBPgo+TBDUDI9zO2Z9OR/bIqYty7ctmcUTRymuz5mhqbh4pFqYG55+vxOsEl0uS2jDNNM7ADkHIs+UyEAghFQhh5AwiEY1hYWUE4EEQlvwv/sIUAayk+yumb/Mzedzse4z3NJdtn54Q7Vz1rzh7Pb8MePrFOOONnG70tKHzaWFvmscl3TXxgv8YtEU49jfnWweGB04Rocmbu09lcBvFYWM1H3L98Yt8a8FsNj2p6dBRxVNOgR3MP7TZtnYwksepQtFdxmvVtIy7rI8zHAsEQ4tEg4DESy2wo4edJPcNp7qeXK/MyMnKp5sF5YBS1jNcxgVzDIDX7MNUuON8bNXoiF4wlMesZvgBSThzD5jRrxcNr4rNDH9hOx3j3ck1MppLOPGwKNGdMy7zDWlmptuL3i/3KMTnM5wVez81O6xwKh4fokZU7pEWXWWL508gXQDKbkeqKFLccAkGvY5RHmI+S2etwCeS5Wy4VNeaJeALVWl3xH2MTrgP1RhORWEwgMxsQqP6yu78nJRRam0RCYSTYAMc4t9s1dh9UaUkk9DNje4K4klHWc0CWexC56Skxbh/cf6CGVHlue71478MPvgKA6y7emrhvYeE5gPuk/eb537+eEXhSbPv1fOrzo/6rH4FTAdyzWzhPH6+nAnBPQ8yeMPxPasN5ivN89BBPC+CeLaH8yFm7P8R2+06+aPya485BBaomWj356sddt82r3G9xYePHydW/0iXlNER+8l64XvNI0cCCuM501d/FABpif28PP/nxj/A3f/u3KAvAJTP3uDPdfsy4C9h1H8eJhQMCuROC45+B8+fX8Oab38XszLQKuOx4E+PF8bF1S1m5E2MWYMigYoBruwqZUBDoZKBGFqxJqqxcjVdFLwapY7an3ydQU8UjdlHb59qRUaGnhvGdJcPEFCcU9FOWplIWeLt99y7a5TKpH4YlS0ncVAqrV15EIjct9sbszBQO9/fRabZwfm0VD9bXBeKysDe/vITdg0MdmSw3yg4TKGeBn52ZkVBEATGBDxYYyYxll+XG5kPJ57BoyC7bqVxOoNruzo6AFYJU7Brk7/L5Q3TbRCMgiU0ySy5dWMWNjz8WSCJvkEAAWRZDF+aViDAYZgCeymVQKZfw8O5dNEpFdWbSS2714iVkshnc//IOCvt7At9VSKa/mRimtA5kSZk/+BFJprD24ks4f/UqAhFTtLXSxDaBssAjpchY7GSyIRYOmbcslDhyy5ISIjvN8ZZVsdrlacVUSx2oIyPJzURDxciBASbJYGECI981et3pswx7m69nwE+WspUQ5N9NYc+Cmm5A0UmYXcu9WRKPWQ46pu4nO2op/UyJa8OYdT+P/Fneu0y+nGK3PY5mngNsmsTOnAvnJJM2At1MyK0stLv7fxKQ1bGd7nMLnirZ04eYQqZk4FiUJ5OJCZQjd218jkdiZXPesfAreTmn+GFkEKkB20Obxd2dLdTLZOCSTkdPH8O2NNsAn0l60pgiGIsp3qDxDTPArnMsR+KW52O7UOy9N8+nc1+YPDkPsZlThlXFQrDpuPahQACXsp6hkBLOYDgsr1Y2GQSjMcPOarc1xy+/cEU+unwfj8Pn78c/+jH+7R/8OwGQHKeNh/exsfEQzXYH7390E+sPt/CDP/oj/NEfOQzcU/a7X3WnojzZ0d762GPNFrZsgZYJJQs36rSfndW9a7Q72NnZwTvvvIOFhQVcu3ZNibOKIgLOKFPpRygcNHu01vkRHj64r45pXi+9GHlv6X1LdYCHGw9VuJ+dnsFUNq37yuLYw61tHOSL+MY3v4Xf/3f/My5cvKrntzvoGEUBxw+TBQVblOl1qbzQUAMBGbQEbPKHh6iUq8aTtVnHsENprKGUCgiOBvwdxKI9TGW9mJkNIp4ZIhyjRzhBXDLpeCzDT+SUM+xbAqSqBBimqjxZB+h0e6g0WmiQvdcewdvzw9vxY9TyYlgfolVqo1FsY1AZiW0bHIUQ8oYR8IXkjSpgpz+Cpwd0u2xqqGHoYbJP8LGHltihPQz0+YZlqmffgjAOa7Xb62jtIWhpmi34jHMvM1Le7JQfDHvoeppIvxDF7//v38P0lQSSuQgigaDsTglgST65UECvRb8pL0LxMLxBjwBcPlvqZB8RwGUBhD6UAQxGXrSaXVSrbZRLbTQbQLHQQrnURIPs2za9sDqIRH1IZ+KIxbl2SqvAWEzymDquOW+yb/sDr76HAxaOfJJDPnhYw8a9PbQblPgn8G9UFQRHOmoqkt02GLvOsUdGLn20yNzOJjEzT1AsJnCocFRCIEA/3jSKRYL+HsxPz4r9GQqEDZtTJ9pDvVaW3/Kg3EScMvTtFhqUbV1expVvvS566+a9O1qvlpYW0W1UsXH3DgYtsqh9uPjGdzD/0jUcHWxj/canDgP32/BO59CtNVG8t47tzft49d/8FqLxDDbvfo67tz5BNJnGxeuvYn7lvJ7LbrOCnfUvMQrGsLB2GblsBrub63j7H97S3j01M4fPP/8Cf/+Tn2Jnawd+b8AZI4c5zhvtuN26Gbgstgm4Vd8Kma4e+IM+zM/P4ZWLL2Km6UV8vYz5Q2DFs4T5zHVkpi9I6rDTqWAvfwvrxTvY7+dR8lTQ8LbRpQcq1QaCfkTnM1h6/QV41pJohIcoHhwJNGZBj01+bEBg8ZJesrFY1PheE7V3vrgX8Z7xm80lUzOz8khlcY9sBT/XBCqr8NuR7uMawYY+Sifvbm5hY30dRzt78PQHyExNYfHCBUk1U9Ju+yE9bTtqUiOA3O52cVQqojscSAVk7colvYfPF/1xyVo1sd1I+9nmg4coFYvah3PpjPbAQqmkJhnKLBPM5B7Lgj+/GXtStpjMU14bX0dpZb0+HBb4yLFgXDQpN8vr4rpBBggb7wr5vEDoTpMyk0AwGpYk9NzCAmayM+PmrmOgwYBjhmlCELiHUqmo+LJQPBKwzvom1+6ZuVlZcxBY1R7uoACMhWr1OsqVCqr1xpgpzePyPvI6MmmqIPjQqBRkF1I5OsKg05FvXbVW1ppGlg+ZbXz+qWZB32KqzzBGVOMa5Zu1/3MueEws5wuo4UoKM1zrel3dw2azpoIp1042EYm9xKY/v0+ShKl4GpFkBqnFZfhyOfjjBMfpdU2JSr+KwrpG57j8TDWdNeto1Ypo0NuOnoEsYHOPcPzTDUhjdmc30GVZy3uHJfzy03VsneWB+6sCuOME+dE6wZ/+yR9LQtk2350FzJn5YMF9k7FMgqI25pxkntnrtu85DchzA0zu1/Nne242DhG72bkUNzD36NWdHG/790dyVdcbnw3APTmwbkBofI0u6ezJ6x6ntZ6R49XuVfMImbfMDfhNtIDejDy220NXca1zPyav+3Tg6Ozo8NTzPm0wJ37n/pynAXDdc+ZJh7fx25NAX/f9cp+DbeiZnB/m32YsbKOqe95qjG3b+pn1o5OqWixg8BiUPDVrlYm/KHW6uLiotZ3HlU2LY0Og/EjNHGYmT85Jtxz76fPaYDUG2DmWC598Jt1/O2vM7XvcYz3+2SmEWQCX58nYnNd0DJKSeemROgSBODHxrSrZaKR94KhUlrqTew1wzx/bpGFyDgPgWnlyrufhSEj2SN5AGIl0DgtLSyjlDzHs1BBEDz7QBsTEnZPzcnzdWraOGyqe9ll3zyu+3zbi2Ou3ObHJeVykB2cMJtc/RlImVj5u5pm8N7ZmYGVyx+oiAjATSKfYkBZVLGDqTyYvVXOB0yhu1k3Wmsi0NQ3UZNyO613jxkUj6czXBoIEhWkV4lcdTNYaPq/26UQihkQ8aqwthoy32FDaNY3qwQC6XTb41pwmcDMvDUM2bM5LrOCBmsBq9ZriTnntxmhpEFTtgjkmx5E5JOsrnN8Eb/lcsX7H39EGjPs+61GMmagMx+Z6Nv3anJVXQ29dxiV8XbVaRjqZxICga6GoBE02XQxkWO/zBBCKJZDKZuANBo06lpPrs2ZFqWWCv6yhMO/Xns5rqVWUU5KBy+efn8f4hOOtxlQ99/RwTqDd6aBSrWitj0niuadmnVajqXqaXZN4PYyPWMNgbYBxo7UP4fGzUznT2CawO6Z4h5/x1z/+O7srOs/Zk1ZZzUzXi54DuE8zYs9f8/WNwK9aw/r6zuz5kX+tR+CfFcA1EcGzjeevCOJaAsPxhz76qE2eUTQQeawH7uTrxywJ+yFqHjv+nJMgrRMqOX8+NdCX9M8Zw2SVTuzfHQkV++oTsivPNtK//q8+jXHrDgTGDFzL4j3uVGbwe7B/gLd+9CP89X/7a1RqZQG4kiPUPbFFIKvYZW6UBa8sY27871NGm3OBgOb3vv8mZmdnFHBR0o4FF3WLqiA8Ick17qQWyjyW87SBNgtuDOQN4EamEf1MWTgyXZRjp2rJYRlQV4kE5W0cLzYxReQnExDTw0hWOkE8/eA6Hew+vI8Htz5H+eBAHlumgu3B0B9EYmYGl3/jG6C93/bGJpaXFrH54IGApsuXLuLBgwc42N3D7BwB00Xs7B8ouM3kcmJekG0aUfGTIKhHXYksNNYaDWSmsgj4gzjcP8Sli5ews7ONjYcPxezlU7i5uaHCJANRskA4LocHlHgx7F1efzKdwvd+9/v47MOPsbe1IwCDPiLRZFwSzuz4LOaPlCgsrCyLQby38RCdWk2JwsjvR25uEVeuXUOn2cAXH38IdFpKTAiEG3DWjK8BIH3wBENYvHgZV195Dcnc1LhT2BY3bJIubzx2qfqc+yGWLgFc+uKaYxsP3OOkyp388hoNGOhT0sCkxSQYprBCBohNINTBqk5V83k8V441vYA4L5jQqMBAj1gHcGVuz/Ow4O7ktDZzzspjEXoxwK/4ZcOBAFEDqBLIOdFZYdhUTkHIXbRwJ7rya3OaKGySbX2E+W91gbq8f+z4uhshtAZbJoHjm2yPxWTHyrzyfFgUtrLJfEbE9vV60ahUcbC/j36/q+IxC6RKbFjEou9np4tes4nSwa4AE4JKBFECAZ+SSB/BJitj5TDJ9AxKqtqATBwjFXwdqSn9LLlLy5gwibDWCF6zgyIRMOB58Zm3z63URr0GwCW7KBSibFNT10K2Fwu/rHZT5ohs1RA9Fc+tqakhlkypaaJaKuHvfvQj/E///t8roeNzcuOjDwVKBkJhvPPuB7h1+94TAVyTgn/1L3r85HfvjeUwOWcsM4wJ4xdffCEA9+LFi7hy5YqeBTKLKfd07949NXCsnFtRMmv2Y0rX08OIrFYD7rM7mxKj77zzD0rIr9FLN5fRfSHQyjXs088+Uzf1pUuXMD87J7YfnzMW8yu1BtKpaaycu4jllQuYWViELxwUIMJiAUEbK20t0H04kA9uh+uIdySvKMMY8Akk7fW76Dbr6HS6khclY3jQbyHk7yMSILuPSgeHSKVHIIHY4+/A4yGAawqBAhfFvh2YHgX62JLZ2yG7jz63BJAH6LVGQNsD0NO2PEK/1EP7qI1OuSNgN+QJI+yPIuzj2mD9vMkJpmQrO0bM2LXaNfQHLQwov88Oesok01d71Bt7KpuCk9OsILYAQUr6rY/kU07/TkPmJ3hLNi6VH4Y6Rstbw0u/dwGv/eE15C7EEE0SUA7AQ9Zrp41mqYzK4SHQ7yIaDSGaisETNO0alqlOeWIW08S+9fglQUrJ6FKphVKxhWp5gP09SonV0SWzWID4APFEANlcXMflvTL+t0b22AC33Gv5XwPe8nvQJwPXh0a9h/uf7+For4ZhT2K5KoSz2ccwptnwR7lifjsy0k5jFKXAyV5NZjLaI/j89rojJBMZNbCwkNXvt3Cwu4ugx4fp3AxymSmEAiGt+2QUcJ6zUcHv8cNPJYOjPJpkSqYzOHf1CqKxMAoHezr+8toaeo0yHt7+HIM6vX89uPzt72L6havY3n6Azdt3sbxyCWuvvoFmOIR+o4XivXt4uH4Hb/z27yAcSuDezQ9RONzBwupFLL3wDUTS05KGHTSK+OKXP8cvP7mFV77zfbz8ysuSWf7JT36Ew0JJPnKD/gj3761j6+EmPEMbW5nx5rfY5WpQ8IiVa+WTBeJyH2RhLhLCyrllvHD5MhaTWfg3S4jdLWLuAJjpTyOXvIyZ2Yvwe8OoVQ5wWLmHjdYGdoZHKHnqaHl76LGhjCxZygFOx5F5cRGxl+bRifswaDD2Gcn7lewdAhkEZtkYw/tJ71qBd7THEOhXFDOIr1leWcH07Lz8ydVAxdiBbDa+x2/8V/WtOMKsmZIKPjzE+q3bWL99xxQR52YwQxbmCNjd2pbM8PTsjJrRuDYeHRXQHfTx8utvYG5lCV5/APVWS6wJFurYmMI9qVqq4JDxXH8gGXmyQNn0sp8/VMGPTC3JpTrKHSzeSZkgFFTcUG/UVbDjc83iJWUqqYTCaxJbyaGp24KykSeuq0hKQLvTbtHUF0FKC6aSYnCkMhk1v9Dz2uzhA5BRo7YOjQ8boEyzGxtE2GxHVQju461WE816TU2RiWjUyBA7QJvhu1smdAhpSjFKmSKucaEtAMeOxf54LIoAQfxmFfViAfdu38bDe/fElGWc1Om2JTnINYL7IC1BKLc/TS/gaAQ9rrlSO2AjFTcJI90rWUE1apGdO0K/1dIey3ibnxmSqoNHcovtThvpbAYLC0tIxNLwR2KIzMwiND2DQDIJf8B47HHfkGILY3cqC9jWEK5HjAnaDYG3rXoZtXIBnWYVklrguqtm0DG/SmNl7xXv6d5BEe/fuIuNnfypm/d7zwDgGube2Tnv5F8ooWw9cE1+cyx/7P558m/2Guzx3PmUG+idBJTcMaf7XJ4E4B6DRSY+twxcUwo5ZsGO83eXAoz7726g7LSawWnHOiuiMmH2sX3OJIip951WgHDVYqznNs+FMWOAakPKEckcZxMUt9FjD10L+rtBo8nzOw1AP7U+4rxxEsB93GsnP8t9f91jb+/XWa9/UpTqBlXd5+NW+bH3/rT/up+vSaDOAriTc5HjJiUYFyvSfezj69Nvx+og1r6F4BiBTYI33FS4VjOGZRMN12P35ylOn5QFn6zpiaJ4xsM8/vUxeMvrnARs3UD25DPrvgfuc3M/i0Zx6Bh4Zo5p1czMsU2exPWa3ulUR+Apy/LHYWpWqzWUqlU16dt15MQaODEZLMguyyrJxtLuIAqPnwBjFLOLSzoWm91D3gEC6AvA7bNO4mRA7nk5vjbHZmfyuh8HpE7OLZ4Tm6bd64hd70ze6TScuPyE3ccw52VYsZOg/Wn3g6odBPEsk5jjTC/3XC4tQJV5M20CTHOAbW0x4LDeo/oAmz8NgEtVHjVRsxY2AeBy+hHAVWM6lcrUoDpS/sXYNhzyI52OIxwOKN9hzsRv1U48HrTUiMl/m5oEf6fmOTaZMWNWjkRFkJphy3YN+KuczWNseJhf8n2sMXFcSQJgvYz7p9ueigpnjHPYpEYrCDXOVY2vrFU/kxKL4kUoB2X+Wa+UUa9RPcg0cssihOtuOIpUdhr+cFDsW7XeOSJbZMcSwKVkNa+Nx+K/eS+MhU9T18jzobUDG/IkUU0bG9lTNBFPpOTfyzoL42fWHOoVqut5pNbCOM80jXO8CXyHFSNZNSvWAgjiJlMpROMx7O4ZOyaOU7tl7sH/+8M/O/EkmW3mSTjByb9zbXzOwH3S7vT871/XCPwq9auv65yeH/dfwQg8G4B7xqJqZUdcs/hRCeXHDObTgLpfEcg98WA9iuaak3JeZE/j2QHck4+vfFcmnujjYP7JAC4Zh2d+TQK4E12QZyWa/wqm8tNd4iMg7sQvxEyyPrjHAC5/R+DvrR//GH/5X/9SAK7iWcW1jmeI47d2IuE5s5vxZCc4T56B2srKMr7/b76P2TkHwKVXFRm4BGKdc3ODTzaJNWzEY0aeHQybeFj5WHdXuDsxUnHBJcvsToZMoG/8E+k8p+5/dgDq0RmhXDzC+he3sP/gPnryqCVDl2GgD/AFkV1YxOXr1wU0bD7cwOq5FUnzMbh74coLKJZK2N7YQDQSkwduuUp/Ya8YI+VKSUEzgz4BXfQikSQn5SH76rhUAjsgYy6Mne1tsSBnZqbVVbm3syMAMp3OSgaZMoEsyPF3plnRIxnl7/3eb+GjX3yAw61dw45kcBwNY25pUQXE0mEezWYHS2vnkJvKinlBsJqj0GfAH09i+cJFyQze/OAXqB/tm75ahzkqeSYCcgJHfRj5A5haPoeXXn0DM8vnBJTZAq2dP/bf6mZ3iiP2eGRfWJasYUYbkJT32RYBLDOFwbSRZMVYWtbea44l/8bkgQmQGzjmazjO/C+PYRKTgRIW05ltvHAJQrq9YTl3LCOUwTufEYHIkrEke4gNCUY+0F1AUynekXO1hR7bsW+TTfdDPgahHbarfc+JcXTeYK/XJO3mfG2RwCaNtpBgjyPw3GmAsIkoD8drk/8tQVpHmrNeraFI3x/56fA1BsAV870/0jNMGddqIY92s45oKCJmDkEZ7hVMPMV+J/jIJLPdMQxpgdwEXw14y3XAHNYBn0ZmbFmkJYgqsJHSnd2u4+ljPHxt563ZWigT1VNnOZ89vocgrjp2+wMVM6znH9mPnV4PfY8X0UQKmdwMUrkpMYn4Gf/93ffwh//hP6hYwcT6g1/8XHWTQDiCn7z9Lm7euvNUAK69r18lEG63ath5cEvgAgvtZPITTOB9ZGc05TwpqUyWLcFa+Q0qUYXY+CzkM8EUQ24EVCtFHO7vod1u6X2UoeK1Uk727bfflsfu99/8rmTXCKrz/vBzCNoQWF1eWhG7i2ClXWMpB8zb4PezUzyOaDKD7NwcEuk0wuGoGM+6ryy4k2nHjn5JUNE/kw1dI3VFc+4FAyF9K5n3+XU9YmZS7rvdRLdVRbt5gF77LobIIxxhgk7P6x58lPcV05ZSaGZOddtM5ntotwbotoZo1rv6bldHaBTaaB+10C924KkNEWwHEB2FEEZYhRIVqrwBhAJB7QlD7wgjijfwm3vfiEBoH612Hb1eU+PFQhKZs2K085xHzjjp+WfBw2lK8JBpyufIsG11/Q7IK3UJsnb7VB3uou4v4Xf+t2/jhd9cRXI5ilDED5ZyPL0RmpUK8ts7qB0dIR4JIZmOIZ6NAwGHbW2seAXY6pv7licoz9l6g75XTVTKXRwddrC7XUKlQgk0L/xBLwJBAuR+pNLs2A+oQYKMYDVcsHHDYRKbY/skocyfhz0f+h0f9rZL2Lp7hHaNrLwgaGCl/ymmPgZw+96+iv/89pEJmEmLOQm/F9W6AduDgRiSySxCwajG3DPqYmf7Ppr1CsL+AKYz01icX0IylpQ8LYtI3MvmV5YQSKfQrlRx+OUdbK7flzxzOpNFMhJGt9XUHpedn0PQN0Rxbwejdhvt7gDnrl1HdG4W6w/W0ao3ceX6a1i89jLqHi8GrRaK6+tYv/Up3vj+m+h2hvjikw9VwLtw7WVkli4CoYhYy4NaAR/+w0/w9+/8I2aXV/Hat9/A7Vuf4datm6g2WvAHI5pn9UrNAJDtrhNic/0cypuX9gRSuVD92AC4AnGp5EDwLZXCi1ev4OqVy/D7vajvHcH7sIilwyHOlYPIdNOIh5aRSSwjGs3g8HADB9V72B/sYt9XQdnXRsfbR8/nRZ+LfCiI2GIWc69cRPjKDOqRIfw9NnsVsLGxqfFl8YsNGpSYY9MLi4G1SlWgLQtkXIdZ8FpdPSd2qZ++Y47ihkcgLhU8vAI9tWdRNtopPEo+n4tGr49mpSo55fvr66g1WwiQ3UJ5TBagWaCLxxFLGNlhfjZB0Be/8RuYmptDq9PB/c1N7B8ciNFJ2wiyZFkAJEBM4FYKCyM2q5B93ta+xHiM66y8Zx32rG2W4nkxVmFcwRhNIKKAW2jfMc0YjnS7s/irgdDv095j7RZClGW13vNOtwlxKQAAIABJREFUQ5H8Aunv2u1ie+MhPvv0E60rkWhc0szTs7OYm5+TjyPVZGQh4vVINriQP8TP2IRTr+mhZ/zDNdX627PAHo5E1aREP7krV15ELpMVo5hqLqViSZLDAd8Inn4Huxub2N3aEqDLwij/Vq1X0Wy39JyGed9jMaSzWeSmpnUvrfeqBS0F5mpblgmtxll+5FTPYQE24Dd7f4+FY5+KsIzLKG+YSNIbNwz4g4hMzyKzuop4blqWCIEQbTfIiHQa/dQIQGau37StkKmk5rA+eu0aqsVDVEt5dJpsJmmJ9cNGG8YPJna1xXajuEIG7s8/uoOHW0YxZ/LrdAD39BqCuX5zhInSrLOHnjw6JZQtgDsZE3LfsbHdOK5w6gduQFef5eQ9bhDJ7tluAM0NCrtBNvdnT4J/7vcrTzNmJI+VULbHexS8Ox6VSaBy8rWn3gzXL02zsa5y/NvHgTKT42HHwv6Xay4llMW+5TrFtV9XavhxXONsQx3fY5s9zwJcTwBxT6j7TAKmZ13HWZ9lr83939OO8bj323k0CY5NzsvHjbGdh/ZY7v8en5thzLqv2TIc+RrG6u5nZ/Lz3ENpGuXM/ecyrP2o0cRgZOReGePavNE9rw0k+oQ5/DgA1847F7PfPfbuuWbH3H2N7uf5tHty/Hyb5lP7Gua4Vi3CXI9hEfNaCSaRoTj2wuZY9mlBUUOFnvYum6xT76HTdGHqh46nK1UV/EE1OfmCbEBKI5XJonB0JGn8oHcI77BrfEwdn2f3vbXrkc7fYcNPXq/7mbJ/O20NMudsQH5zv63ik8vv26lZumsP7mPaxjjdfVfDzGnrK8eUgCYtCNyfRQbuzHRWDFxj08R9yQLCBnU8fg6OGbgEcVnrscQDLisEGHUtznzyB0IGAGW8MaJqkiEjUMloOOoglYwil6XtTdCxJOOe5pPNAhWMGLvznAywL31fY6+guT5UTYiKJ2wC4zrHuCGTzipvZj2Dzw/XOf6bc41xUigURSKR1L/JOuX5Mw7jefI9VM9hs6htWOPzJl9aevaycc8BjzmGDcYUZMlTHc7Zi6k0Fk+m1fA3cHIDhRAEU1mD6fSkbqYYIOAT45aWX4zRGEcYMpVZA2QrxHrMCFJ/oRQ1pcOpzuVhHUSWYB40qbhCUL3TRaVUHhMheBg1o7HW4/MLEGYzH+8nx5gxYKNFRacG5uYWNCacH4xn/+mDD0/s+ieX/LOA3EkAlxLKS1+lfOBepp///HwEvtIIPJ94X2nYnr/pVx2BpwdwH9MR4/aicE7omQBcE60++VK+Aoj7RAB34snjafxLA3BPBm6m4P84ytKTko0nD/Sv8St+BQA3f3iEn7z1Fv78L36IcrWkDmNpso1BdKfw6sxT931wB/6TCbAN3JlA0HfxO9/9DqamCQ70JM3a73bkmWm64W3ntgnExwCYimHHHZY8pgXRxkCgZRu4JHYnwWb7WjdwZoNqeviR1WG7rzkH2dG4t7WFzbtfon6Uh4cAEwuqJgTGyOtDZm4Bl158Ed1OD3fv3sXquXPyEiHgsrSyrEIbJZXLxQqWV84hHI0LYGVAzeur16piPhK0NOwQw1Y07EpTnGWyRqYtA2VJ5YyGKBSO1GUYj8WRzeR0RpQFLFfKJinzGCmc5ZVlSRt99P778u1TYkTGaTyGhaVFFUmLB3nJic4uLWJxcR714hEONjeNDC4LrPRemZrBK6+9LiB768vP4acPCwupDqNVTFwWYOl54/MhNbeIl177FpYuXJIsKKWW3XPjBIBLEF2MCuMbx6Cagblh81AWx3QxW084e+85hjwmGS22w9POSwvG8t8Eb+17LYBpO14t2ClfumZTwTfHzYK6hnHmdMe6GOICOh0AlzJ+/JYcNQvDAo/ICD0uBtj5rITCAVktIG3Hxd11PAZsXZ7Bkwm+lTN3Pw82OXYDvvyd6fS1AKlhPIf8zvhOSJ/zPJjwCADvdNSNymI5nw2vl8+eAzxZKVXOVcol9zuGDebza2y6fcrbSkNK3wTuyBZi0sO/c97zWyxjSaQbz1IWppn9clxU+La+eU73rx13Ur/JImXSSS9SFn/lcdrjZ5tOYEo/JqIxw6xuGhZuhB5FvHaykng+vQFGHq+K5EwYmeQRYLhz/z5+59/+AWbn5pWM3bhxQ4mfNxDET995dgBXc/sZt59Wo4r7dz7WZxNEvX79OlZWVpQI23nJecQ5bkEEMYvVCd1ALBYZ+yTt7+/hlx+8j7tf3EIqkcCLL74ooIKsfCacZOzSk/Py5RfUUW67hcmUrdWraHdaAjsi4bgpdTlNIrwkrlcshDA5DoSimFlYwYXLL2Iwokx1R3K5ZNF6hh11WHP9JHBDBleQDAH5WffEdKYsKtn99plWg4M6igz7ezhowzMqodXaQ72+AY+nDL+nBU+/jX6LbGI+g9w/PCrSN2ptNGtd9DteHOwWsXF/F+XdOjxNIIYQMr4Ikt4goiMfIr4Agv4gAl4fAk7SbiX3HXKPIxtvmiS4lguI9RimFBlqBG8JyLYHxtvKMIOdJiICoI6fGDvUue5RaoxeuZJRVmGD0v28XA8GvjZ6mQr+4P/4TZz75iKiOe4RPuON2uqjvF/AFqWv61XMzmQwO59DNBVB32caSTiekpejhPKIz3sAw1EQ7PGp1doolNo4PGxie6OCg70qer0RQiE/QpERojEqOAQRi7PBxXTwSwqeMuo6NlnCXA8C6I34TaB4gGF3hFYJeHCriOJeXc1O5h5a1ojDS5D9AXFd0UMQikWRnZlBLJVEbzhEqVpBo8m9MoJUKot0KoNIOKqCF9mdW1ubGtu5mSkszs4hEYqiUaWUYB3JXBbnX7iM1AyB4AjPAN5mEzfe/Tn2tzYxM53D1EwOR/l97G1uIBoICoxSN300KnULNrGQ2Nce9JFZWMILb7yJ3NpltAhUtzoorN/FF+//Iy6vLqNKScJKAxevfxPnX/oGwsm0rokq8bX8Pn72V3+FDz74AD4yFlMp+bUWiyX5MNM6gM9uo96UJytl32zaYIqLVBQwSgTmSSB4y0fKIz/Y2elpXL3yApYX5hH0e+VR3Sk30Ly9jdm9Ll5oJTA3nELcv4x0ZAWB+DRq/Rp29m9iv7GOHRzhyFtD20cGLsTCHQR9iC1msPKtl9BbjKMZ86Bfb2BnYxOVYhmBQEiAKK+xx8YEzrO+iVcYx8hrtdvF0uKi2KU2rqEygmXgegRAGgau9kJnzTfrvtk6nAhUxbRysYzdnQP5FA+4hzB+JADfbhkvaoJyI3oA0y4hgngyJek9FkQ7wwGilHGenRUQqvFVsc/xl1OBc2SYID4fZhbmNRe4F2n/7PZQLZZxuLevhhY+B7FUAitrq8jq+gIuKw8nflWzkWHeck2LxqJIpdIqAI7VQJzioYJKXbQPvaEXo24Lt2/8ErdufKR9Kjszh/nVC5hfPifAlEV50nBMbZqOsAO0qiX89Ed/i+0H99Tox/VEscFwqDFQbMA4xWGbrq2uIRqOoHh0hEqhpCYnShh61DnSNpYJnGd+Nl5RMr+uGIl7M5/VcDyKWCKBdC4nL2PGTlwTOJ9VwGVDmxgsjoKKg2Qa1jjgc0BuNlG0qGxBPzkC2fJep4R6RHLkgXgCwWQGMcpCp9KIJFIIx+O6n8Fg2GkkNPOK3/xc4/nIPYMMoy667TqqpSPUykXQlqDfbUvlgf7UnmFPDUMEk80c9GE3X8a7HxLAPTh1x34UwD07x7cA7mng7XFMd/wxZwG4ih+c/OY4L3v09Ny5mW2IZbznBsdOA2sseGGP6AZd7DHd7zvx8ykArgU43Md7XPhz1jk9S8jkVos6/X2GxXVy3A14b74IbhhPTduUStCW84kgv3IS7oUwjVic89YexTLNDEBxigSvC6B030d3XH/WtaqR13mObKPmZD7wOPDJvtYeYzI3tuDYZC5vcws7987K+91zhefqvv5J8M7dMMrXmYaEk5ExP8d9rkb4/uTXyXNm/KWjObZQx7LMRsmlqQZEvke5j6upd/xcKFc59j999F5YMd7H1fMsKGle4x5n9z1QA62rZuH+rMmG3nENxTZq6LiWhUsmI2Wi6e9uGp3NczdUHkvZW+01VkLZAXDL1ZpUvtwA7iNz1tUYInUDh/XLZ4TrbiwRRzAaxdRUTo2JfG76VNXR/sGGSsfYymnKcufAdmxMnOs8ec7nuRuf3aCrPb/JNcjOHff7Ttw7F+nE5sc277dz1TK23cCuPUf3c8bXs97Axlk3yMwxmJpKIxIJOQxcMmCtVzjvi0uVgHE9lXqYp3aZZ7MhmbmrtANMLMUcwBkP2g7RgoaKFwGEHDsN1hrYJEeJ4j4S8QiSKaqGGDU5jgWbb401FZWuDKjPb9lo0YKACmtsonYaeNmgFQ6FdR5sXCMgy/Oyze08Jvd/fgcCYcUyrBHw3xxXjilBXjXLK2aAFND4GsbU/C/nIn8295D1NGNt0xVpgTYrXgRDQTXNyhrL40GbOR8bp6lOwjFh3kE55KZpymCTMkuVjBFJbOAzbH2BpXDEWsNgIFYwLZSYm3GMyTJWLOTEHGw+HPT6YMM6mbhsdDB1FErom3oB7zl/F4vGpLjCa2WdI18s6FyTybQarQ3BwIt3P/h4Yio+UqQ9Zcl/DuCetQ8+//0//wg8a83qn/8Mn3/ir+UInArgnipndEZA5sxcFZ6+KgPXjuyTQNwnAbgmejm5Gbj/Nfn+U566fwkALosU7qs4Acg6jC13wPRrOTG/rot6GgB3DJRaXMUUlwtHRfz0J2/hz374ZyiWC/I20b1yWEFWIvc0AH0ycXQDdeOgezjCVC6LV197Fbkc/ca6Yn9Rwo4RnCSP1VVqEwWnkC0pYFPM439tkG6lXm0wb5MDdxBvixc2ELc+rDZ4d3sW0ZvPLxk2U0TnZ9VrFTy8ew9H2zsYNBvwskhP+V2C24ZDhHgmg9UXXkA8lsKtz28pmWH+SrYIWVsEWwgG5vNHCmgz2ZwKlgSyWBSgB2ujURPgZOWUWUBkVySt7/gp7W4H7ZZh5RLk6LTbCi7pF0ZmL4tmxWIZpVJBABOLUCxGT89MYyo3JanA3Y0tFUPZyczCaXp6CjOzswLniod5dLp9TC3MYWVlCZ0qPfvW5Y05lI6wD8HsNF5+5TUMG3Xc/vh9+D19+B32hyl2kEVDf0U/+h4f0gRwX/+2AFyJBk3IF41ZoizSynfWAXhZQCMwbFmkjpQoX89x5P02YJHpdrf+skxWbeLLv1lAlom68aRxfYbzWfb1nCdWgooBORMMm2CT/UK2oryane7e8ZzTenzslWXkdobGg1UdAI6b8njdNp44ZiY74K6zFliQ1SaFhv1LKenAsXybyytXIJCrOGrHdwwUOcxdCxbzYyzwbYG/SCjoJHymmGCvS0UAjnOfUqR1lAgqEPxU9zkTw44KWQTI2OnO84jHwgIPqqUiikdFAW1MZtkdy+SM3bGUjZT0kcPuZQFaCafD4BbLstcfJ76SoiSbkgxseh2PZST9CEai8ldmcsq/EWjmcY3nH/Q8MXGj5HgiGkE8GhVAzE5dJngqaFqWCgE0ykL56adj/PXob71fKMj/+eLlF9SRvLd/gPxRAUNfAG//0/v4/IsJBu5T7OHPGgwTwH3w5Q35a3NOnz9/Xt2/VkqZ85L3084XAYLDoeTZKZ01NZXVOsGvB/fX8f7Pf46DvV2sra7i+rVrKmRxzvI5Yqc1nwkW4MWAc5pF2p2mvB8px0UANxZNjAFcHpfvZVFDz6h8vf1IZ2Zx8cpLiKdy2D84ErDZ7dTR7zUEjMZjCUTiCQRY8GDDBOei3y+mI2U0uaZQ7k4SrQF6PrMADXWJU345kfDD7+2i1TxEu3GIQa+G/N6W5Os5X9lEkGGxnx6krS7qpTqqxQYKh2UU8hU0yy0MWn2ER35kAlGk/CFERj6EvQEEfQFEyI5znmG7Ntn5oiKgA4Tw2nuDvvYEzvXhaKB/E5DtOr7dRtrbdL/z75LpF9hJAoJ51vRMEsR1/mYYJB4MQ13E1kb47f/1W5i7MoNoJgIvGXIEpcoNHGzu4GB3B9yu5+amkJ1OIRjzY+AxHtyyE+AzJLYsz49FkTB6HS/KpRYO8m3s71Wxs1lGsdDUuhqNBRBL+BBLeJBIBhGOsFHmWMXC+I05YK627wB6Q3570B/20W0OUNhuYfN2CZ0apVQNgKt13mEacgxUPKRvayQosCwzPYVIPC5GbLleV/GHQGEoGDHrPVkfcYJqVGKgrDLBYSAaCamgUy2Uxb5NpTMCbymhG4jFMaCEMrwIDXhe2/jsww/0npVzSygeHeLezc/gGQ6QyGSwsLqGWDKJm59+gtLhAfwYIhCNYenyVVx85Q0kF8+hNQQ6jQaKWw9x6xfvonF0qGJZdn4Jr7z521i+/KLeQxsK3pejrU389f/zn7CxuYlAPIqFlRWkp6a0nmxubYlFqnna7UgJpVQ2jAbTJmY6/wfWI5AScwS/RkA8FMbS/BwurJ4XENfrtBEJBlGvVlDZO0S6NsKlVhRXBxmcCy4hG7mAhH8eHn8abT+LcTvIV+/hfncLu6MCKmigjT66bGyhNGIujtSVRXjXshhORdCu1eVVJpDOFzBe0vU6BcXFZkgmUgj5DVud85rxDBm4oXBovMcbtQ0rm8z5YKSU1bzlqKFY7zjeW7MOmcI65zIb5Qi6saGIwHthbw/dZkMNRNwn2DbFucYCYCyeQIjNOEG/mgvC8ZgYqPQ9LxQKWrNYcCQjy66pnHOci6lcTqC59ZnvttrI7+3jYHffWH8MBkhmM7j2jetYWllBiJLFsoeh3J5pVeBeVud57u7p/s4vLMgfjbLOZi2xcS0Zo2zmEFKPIWXOu20Utjfw7jt/r+awF1/+JpbOX0YwnlSzkQEFTVDslQTgUF7L/+0v/xz3b99Ep910mPdDowriFFjJFiHIzvmfTCTVvMO9uVGtod1ggw096PhYmkYT3heuSRyXZovWGR5JJVPiPBQzzQhSWlCTFFnMba29VIyxTYo2Drf/1XF5b53GLrJh242aQHjGu4wJPL4gvFR0oBdfLAEvlRyicQG4BHXpjce/8f5R4YFzjVYN/K+RG/eIAUaobdgn25qxB2UW2ZTWlPewgH+qOjTZoFYy8QMrwR4v9vIV/Pyju0/JwHXAmjPyuqcBcE2OYg7wp3/yH/HxRx+Nm37csd14L3pCPcHmaXbMLVBxWv52XKIwTUg2X3IDb+7XnPrzv1AAdxJAMzHuoyCdGU5jx2PyAgfAZcOJA35ZIJeP3VC+5CYfVbOts4e7LU4mwc5JQHwS6LSApB3fMbjkAIH2/RaEsvfJfb/4s/t97ilp368cxdUsYz/XDbi7x43rh/vf7jzBjoH7d/a6T5s/k4/I8ftMDjI5tzi2itUdAv9p12N+dwzAGylcjYppghsMtXaxAVGvdBpWmU9y/bAKXg7yO57/k+dq2s5Mznf215MBXPv57nNxH++0+smJuWRm6vhZlXJEozFmMJv7S3uDmPY15aOOL6+xnuijQpCKAJiLgfvINU0w+0eOr7BprowgmogjOTWlvY32St9643Xc/OwTMGdhPCWAcEIC3n3tuv5TAFz3PH/cenQ8z8yadRaAa+7YMbtbe4PDqDc5DieMqT3ZZ2n8e1debGsCzLnYoM/YX8Cl34fZmRlM5dIIRyifzJyda4ht4D625bKfJWCRah1dfhsGrr4GtFYxDZLMek2sa5qTCOBKe8dLy6guut2WcvHRiIo0bAQ0ACqVQ2xzeChMQgDHxlgysHmaDYKUUab8MOtPrCWVikeKQ6lQxX2c95h1EMbYtlGejQIcO9PkHkU0GheIatcNjgdrLclUUk9Ig820zu+YZ1K2nF9UkTJzw+RDxvrANgSbZn7GQ2yKlZJWuaSaVSadRoRWV4ybBkM1z9abDcVNybhRYGF+z7oij88YpKXaTU+NxWqcC4bEPmdcQzslxp+M13jNbPCm9+3RwaEshRiHMPZiYxfvp6098flhjMNrpd0GGxn6XlOvpDQ5VXTsHvIcwH3MUvn8T/9DjMCz1qz+h7io5yf5L38ECOCaIGkcFh6ftCveOxkAnryuSfD2GP/9CtP6cUnXUxR/jUnD8fmdZOC6/vWYU4v4n9UD9+TBHi+hzDjoZIA7mUxMSii7L1vBsQXNn2o8/uXPwX/WM5zIK9jJbr80rE6wbALkY4kZTksyWv7+p3+PP/vhf8FRMQ9vwBSJbGlC3ewTX+6kwp0QTiZ4+rzBELlsBt/+zrcxNz+roJOAipgkNjE6pXgwDsodBoH9tw14LXDrDvrdiaq7a9kCWJKIdZJum1Cw4MdgjcVHyWX5fCgd5bG5/gDVowLQM/6fQ/kfmY5shp3+aERF35VzF8TaYVFwfnZG8sb0DY1FIphdXEAwHBITjbeE8kPqJJQfCgFABu0DtLttSboqKaCMpT6Dkjom0GegbQrZhrHCu9OoNQSYkXXEoji7FAl6ULKQvhyUx6P37aBrQE8+f/F0UsVEBrGHe3uoVipKFuiBSw/fWiGP3fv3je8wT9PvQ3R6Dtdf/iY87Ta++OgX8I16VLgcAz1MMgjienwB9L1+zKyu4fq33sTUwrKka2zSZOeJCvoE21jstP53DhNXIPnYr8cwcG3CJeZrrzdOUMhKZoIhv1bL4CUTzpFPJiDL5MEmZrZLmb/jGPJ4TEx4HB6DY2fZCiZZYRJipJZ5X4ynrWGzuBsC7CqpeyRwxpFxdXxn7PPDQqp9raSlCVY71zrepZxOfcug0T2fAHL12lN8xtyPKM/ZsgPcQC6Px8SMz52YBa5kdlyocQom9NQ73N1DjexvsaII9rVMh+uIspEeMa6mchkUC4dY//JL9FptpOIxvb5Rr4m5Q9Yur5MSupJvUnGVYCG9ewh6Ewgi4ERf62OvW46zxt797TD5CGoYMM2A+5EYvX2MR1CLgDtlhA/zKsxmUknJZdIzkCAPPXEo08S5RElnNkioKULrQEAAbrXd0n6WzU1jbo4eiwEclcrojLx495ef4s76A/zgBz+QjLJux1Ms9s8aNbSbNWzdvynAgddISTQr08eue0qm8xqYtPObTDDKl25sbiAWjeD8hTUHpB1IJvPO7S/UtLEwP69vy+yw66hdF9Uww/VCnrmms5lrWyLBonnC8TmkTHNezGD+jWANwQ/el1A4gczULC5cuiqfYUkOjujVVYZnOEImk0MinRJ4w+Sc5x0JhsQCIwtR0tdxejsRsCTDPajkm0WGWrWCSIT+2EP4yIXpthAJ+1GtFvFg/Q62Nx9I0jtJtiPZ1mw6aLaw/WAT+T3KaHY1RkzWR60eop4g0oGo/hsY+uSpGg8EERY9lOxw0xlv7rHx3ZZ3EiVbW011YGs985uiDQEPerYZKWTKKVNNwTDy5fmrcQU6fcO6VUnZea3muiO3LB/NcA/n3sjhDfrfns8gnAjpWRl1uyjvH+JwZ0/yqdEY50YakXgI/hBBIFNs5L5LdgQ9K9nkT7bsaBRCu+3B4X4Nu/sd5A/rKOQbqFXb8PkJ2gaQSPmRSPoRiwfE+FX4oCKQ8cAVe75HcJi/D6DP7wG3ySFq5Q62vjxCfqsB38AUnLTWsdlCvqdeDBx2BuVuCZhOzUzrv/RE7VPOtktv4Y7xKdezOUAsFsf8PEEwyrBRFtCruV8uFbXfVssVZNNZXLn6Is5fuoR4NgNPMIDuyGNAT8pd1uv45bv/JJnYtbVzqJeLuHPjBnqNJpJzs1i79hJCsRjW79zGzr11DNmYEArj/LXfwJXXvoXY7AJqnR7qtRqCoz42vriJGz9/T4Wj2aU1vPFvfhvnr/IYcUPqGA7w8M5t/MX//Z9AJkU0lcT3f/e3sbJ2HgeHefz8vffwYP2+fOTZjHKUP5JEMT1/zZ5lmDYDySd7BNYR/kuEQliYmcH5lWWk40lJG5eOCgLtCeJmghFk6sBCyYu1bhzz3lmkg6uYCq8imlhAP+hFp7mHfPlLrLceYmN0gOKohtaoJwB3FPAikI0ieXEeU69eRCPuURMHpeX6bRYPe6gRZO90EIpGJasei8Ydf2MozqC3q5qhHCsIw2ZgMZLyt85+TbBObBAvRvScFVvHkFFPfjsNXpRT7/dQyh/h/pd3cERv9m5b9hcG+DWgt/ZUFjoHQ/gjYTE2p+dmVQTdPzzUGsPXupU7OLfZdDG3uICF5SWBgfTyZUOH3+NVrHT/zl0U80eOVHMAqxfO4+pLL0pthXuKqZSz9jiSrQbtNLY3t7C8tIzFxUUkUvTJDSneEsvG7hpcY6xKCdeSfheN4pEYtVxvXv/um1hYuwj4Qw5jn+uLw8jkmgQCuFX83d/8Fda/uMlBkl8x127DbCFrKigPX8VtBJpHHhUta+WKvHMZi+vvAjGp1mHOrkOAtdPRGsV4igAu12WycCP0l4vH1XjB+d1skoEFeVFzHzX792DcPGbjJ5anDS7P8yDI2jNNiyNacxh5bfjMPPFSGtkf0n9DVMlg808iiUg8iWicQG7MNHOxEcjZLyQtLXYzNfXJhKZsckcy+z5pew7Ra7fRqlfQqhYx7DRRODpQoxrnxe5BGe9/fA+bO0en7urvvffuU+z2zksescA9O1Lg3HcDuJOAxyQo6D6JSbCSf3PHqjYGPgtYmwSWTIjpZIATdjmTxzCw6OPlZ90A4WmDZz/r6Qf20VdOMnBPA6y5R09+nbxOE6NqvSKQ6+z++jczNtkLHY+LbSa2QKdtDJ68N+4x0zrlNBuOwRsXUGvzpclcmr+3Ocxp18bPtPnEaffZfQ/cecc4zj7jfttrOe3zJ6/LDeCeNYfcYBvfz9zR/WXnIsEiHU++r8evsONyPGfM/TA9Ifw/dcM4b/AKdKLEqaxhXONMEIZ7gMlNdHfHH/LofHQqIo8N4p8M4E7Ovcn7ePqcdX+o2Rw51zl3CN4SSLP3xgJKKCo3AAAgAElEQVS4qVTS5LPMt5y80+ZRtXpDdgRUi7Ffk9fLHPz43jpNyY4/aTgcQyqbQWp6WvK7VGv43ne+jS9ufqpYl/keQUBra2OPM3ltYs86Q27Xr9Pmrft3dm7Y17sx6LPea9cme62mUZX+qc48cQB/Ozcmmyvs7+28Zc4jNQpADbLz83PIpJMIhhw7CN0fW0Fz7fPWSkXxuJFPJoBrj2sBXDXeOGOt/Ics3HBEexoPy3yMeTW9X2VtpHzafB6lrZknZrMZNcZa5i33YTbAEmQkgMvzZn0jHAygVqmIoc5GQMqNh4IhxW7M73gunEccW+7/fLykuOYLqI5gz91IK4eUt8kPWfOLcbtpxGUOy9dOT085DS890SUIBpt5YZj4zIlUIxjyGA1ZIQVCQXA+J7nf079XLOWB8i/WzaJk4aquQRnkjhRKCNDKEmswkFoMm/eI9rKBj/kf81g2ommeM6/p9VAqFFE+Kuj8Amw01LrAtdrMHK7xzHX57LFxQdZnzF2TCcVEpVIZhQIVWoxCw3u/vOFah6xKwPiJO2Ore3R/mp9/LqH8q8QFz9/71UfgWWtWX/2Tnr/z+Qi4RsACuDZCeCx+etbITc5edzJ2Wh7mAh6NbMbEgc86iTMAS/36lGO4f6VTdL/ffQ4Tb4/6w4jQV+gpt45HAi6XHIk9xImk8jmA+//fM/gYAFcnZbJs86PTpWoCXqBcKskD8c///M+wf7gPD70JnSuR38opEkf2vttA+rQCAg+hpHEwxPRUTh64C0sLxu9SnYOmyMlAzhSHTbGHwa0t9iiYHRgQx91R7k46BTacAmjZYH8SwLKvt5/JQrfYXezKZyEJI9SKJZQODlX8Z/zGpJ0Sffwf5WDJJCP4kJyewYUXXlSX5NbmBrLpNAIeD3a2tlEsHIFIFmXvpqZnVJxigEzQkAGnWJB+MqPIAiTDlgCWI/PlMDxZw1VCIcnaIXr9gWReCOAYxqJJPgkqsLhGWWUe4zB/KAAL/ZGYFd5gAPFkArOL8wq0C4d5+dbQJ4UMivOXLykJ2X3wAOX9fVNYo2ytz4/0/CJeee01lHa28eCLT+AZUl7GegazUMYiP5kTAQwDIay+eB3Xv/Vd+eeagN/paHdJAquAoGKh6YjV/HGBurpH9IIcGlYNvwnM8p5ZH1MCr0w0bJeoffhsYsHkwf7N3msr9cPjWw8Xvo/dyu55xLnW7bbHXcR2TvL9Nvk7wfJmwYweKo50oi0W2EKJ9ce1z4kK2w7obBNK28Gv++3qgFZxmRKFDnCsAo/j02sBZ/e5uBNOy1JmYUm+fWR4EwjwGiCX7zO+PaYxYJy8eiht1JEEOFmNrHsyryKzkwVhnyfAMiwWlxcFQNz+/CZK+TyS0Rj67TaOKHXZ74pJGYlFlTAG2UErX2fTTSKGs+M7zJ9VaKB6O5sk7LzQ643Ukzxq5BlEmWoHVOfPBNWdxY3PAQu7lMok0EB5YALQYYJ5kqwdSP5panpa6w8/nwVsMtcIFgks9/vRpyxlu6lrJTjBAnW710etO8SNLzewtZ8/AeDaJfZxG8CzBsPsZt+496mA2kQiocRcYMdohPv372N9fV2dwBcuXFBnM8+9Uqtgf39fzzLXWq4NnLtHhSMBXWREZ8icovejq0jL+SVgX6w3U74ne4FJ8dFRXmO5uLiAbDYnX25+3blzR+fAOXXu3DmNqRj3PgI0QSytrGF6Zk4JNH3MCaATwKQPZZhSWs4zr/XZS0DBzBsWHSTFpQ5pSkTHEIsnVRSiB+qg30atVEGz1kIylkAum0UkHka9XsLh/haq+QP0mnV4Bh15cvmGfexvbctLs9MiONjSOtypt+BpDxAeBRD3hRFCAP6hFzFfAFHbtESQwd5USoFTqjNAxukAbcmB99QFLvadfL8M854jRIkv81yy03yo17HhgPOcc4nMb8mIOdLJ8pDkeyV7PMAo2sU3fu8CvvF7l5BeSSIQYeME0KnVcLC1jVqphHCYjNkg0pkY/EEfPH7TEmUb/visdXsj0Cq83/eh2/OjWulhe6uI3d0+yuU2qmWjMhAKeZFIB5BMBwTkRqIscpm91YABBAUM66jfY5MKGcSUS6OXpRfN+gCH2xVs3jtEq9xH0BuSvyvDjlHAJzakl/6V3PdCZPfGEE8Q+E9KSptSr2TSUUKZhRs2IJHxyPFnwWV+bl6FGDK4uQYSJCMb4mD/AMNeH7Ozc7hw8RKWV1fFoqTXZ5/jS6lixg+NOn7+s3cQ9Hmwdm5Zvt33btxAv9FEfG4Wq9evIUIJ51Ybtz/8GOW9fXC1u/zKK3jptTfgiyeQL1e0hpxbXER+d0uAcLfVQjCawNVvvILLL15DNJlSkbXdbODmxzfw7k/fFtA3s7CA6998GdnpaTRbbdz89CY+/OUHKBUPJR9bq9Zw/8FD7O/tS0GA+yr3RLKIuVaRS5+JhrE4NY3VpQUxcAkubtx7iIf3N9Ad9XHtyhW8tLiGwYM8/OtFzDWDmPHOIB08h7nYJSQzaxgF/WhXNnFYvI27zXU8HO6j6DEAbp9bT9APfyaKyLkpzLx2CUVfB0flAirlMjqNFjrtrgB2AvKpXBa53JSKfjxHxS9ej5o55JPnAnC533EdJQDPZ1usWxeAO1IzExRfEWQ0LEoDiKr7rddHq9HA/u4u9nd30KxVdW/F0FWzBH1PGSuS4dJHdzDE1NwsllZXkZ2Z1rwqV6pjRQ0W+LjmEaDkF4Fbzp3czBQC4ZCKifLBhBf1chl3b93GzRufyAePRUXO27Xz5/HyN1/G7NycvFn53DG+29nZxp0vbqNwVJBHMdVQstNzamxJZrKK1wwzyITmBHD5rBGg9w57ONjaws/e/gcVAL/5xrexevmKlCcI3KpBTPEhpYIZeRGQrOMf33kbhYMdNVBxHKvlMsrFgkBarq8EZ/v0xms30esYGxOCltxfKcdNAJdnM4RppOIcJIDLg9HXnmxqyizyGSRoG4yRGRtDNJnUmtilDPMQiIZMQVWy8I5SiJpZuG4wzuUqx2YX2jo4jFzT0MhxIAXYfKsxkHuAx3jqEdiVpGSEn5lGPJ1BPJVCiOcSiWl86M/LZ4nXKheYET+3I2DBQ4WEnmH60n+4VqYE/V2kIkHs7mwapQ/G8duHeO+DL7B5lgfuu++6OX82Uzp163+axi73G//0T/54zMC1sd0kaDeZ69iY0sYG9ng2JnQ3JdoYd/Jkba7k/v0kOGfjhUmw5zQAd/L4Y5DiMcWHk0K5VrHm6VPq0wDcY9UbE6FNArgW9LN1FKlNnQLgCnTVI0cQ14DVHFcb11sgl/NnEsQ9C4Cy+bEdT/d9nMxp9fkueeITdRcn93Xn4I+CnKbhw95D9/Em7+tpufwxYOZIottZ73z25DXYa54E7/hvO0+P/3aSgXucvzB+Ytzk5EOP1OOsJLZp/ldTzLjhzrD6DBN3pDWetipcgyw4qTxKDaxk27HZzOSZthlocuYZcaXHPdFPBnD5mRZIn2zedcfjZz2fnOPWA5fPt/avNlmHRmab37we7jlcr+nhbMdTjSu9Hqo1Nl911fA1+Szbz9WYj5mtppmM3wSEE8k0ZubnwNagw4N9DPsdZFNJR5XL1CnM82EsIMwJPCopLessV23ptDqOvS73/HKf8ySJ+LS1yYjpOPdNOSYVYcy5GTazuS77fJj74py0c/o2b+azzZySVgo8JusPC4vzSCYiZs/xmyY0s55yGztex0wYQ5sf1ha6aLc76NHCRwp0Xm5VpgbmMHDNvQyaRrMgmzdpZdBApVJWPmxgdV6BUU8wsbph2LOhd3pmSk23vA/MQQjYstmfDwYbmPla/pd1DsZ2Go8RkE6ldQ6sC/KLKiX2maFKFeNSvq5SNRZgvFbWGViXkQ8uAVYYKx8Tu8dQKBZ1XqlkwnjpduqIRuKKBRlP0Dqr1TKSzGJ5B/x6XpljESgliJ1JJpGgigkYW/RNU8aAZAKP4phWq6HPUy2Da7NqiQMjb8ycV3G5V7UzNrXShkGWHoxVej0c7O5JNYUWOnxurAKM9owRw8+eAFw2szHeZb2NNSzWyUKREGKRmD6PVmaNRgv/9P5HJx7j49L849aQ5wDu0+/4z1/5dY/As9asvu7zeX78fyUjYADck4vhafjpxD79+NGxRzxr/XUO5j7mU4G4pwC4J341Cc5NHHQczE+AtzZ6si9/DuD+Gk/+JwC4prhmEX0HoHUKbuVSGT9752di4G7vbqkIzIKSEoqnBHDdAbZNNPV+RtjDEbKZtDxwV84tG79L55sFlU6vo+CIyTCDO7e3EB9hBtf6dvxDTSegSaLPAo7tsZiw2EKG9QI1XapeBa98P4MxSsrIywwjFY13HjzE7oMNtBtNBeWUlR5QzpCFIEoeM8hmMhoMY3b5HFZW1ySHXCgWMJPLKcjc291BsXikoJQ+JtMzswJyeS3VagXVSlkFrZDknKKIKKiGpJDZWchxYGekZCspiwsWpigTZ7x+eM4MInne7PpjV6a6CEslBc8sPgZ9JqhOppOYnpuTP8nuzi6q6hTsqoNwdnERC8vLaDVr2Ll/H0MyMhjUMvkLRbB88RKuX3sRn7z3Lsr72yqCGKljsmqYOJBVaQDccCqLF155HRevv4wRmRSqeZwO4PJcLNuWQbbWMccAj++R/KfTzcjjMFHlF0Er3nsG4gSixpLMDmNT8ppk8TkSWfzZNgZwLNgRyjnA+8Jj8N9WTtYmwUx2JKnnyMRqnjjzZTyfHDa33iMfQEoZBUz3Jgs5Ab/uE++xknbrE+nMHUmtOjK4fJ9lBlsQUZ3hklEyz6KRXTKyuRbAdXvp2oTbgs22QGD9fZlsWrnpaChoGKj0D3Tkkfg3sWKdLnXJKxUKKObzkiaixpPAvREljVmED+Di5Us4zO9jd+uhAIZuo4XdrS0xdXO5LObn5zUWh/k88vmCkrtEPIZQiCw6k9jLY0aZuGHcirVDWcxe34BFBHeHxl+X56jnlkw+dsQSiKP3qANw8xiGcdgXYExZ34PDQ51DJpPVtdXrxv8pk05hdnZGEsuU5mQxot6oq2HFyN32JLdIaVCibwQYDioN3Nw4xGGlgf+TDNwf/GBcHHhSsfZZg+FK+Qg33n9HAC7l2MnisgWgBw8eGKA2k9HfuA7wObCMWUpYE2DgeDKxJeuMqgD9TlfFHc55d8GXHrj5PIHiGBJJ8zcWz0rFEra2+Mx7cO36dczNUkHBFOE2Nzf1zfWYAG4my/Hl2HGOsIiQxuzcguM9RNZeTck02ZSUeSfLTSx0D4GFDo4O86iUirr/lCT2OHMsniTIl3E8D8mwr6sB5WBrH/FgFJlkGvMrC4gno2g0yigf7qNRLqBdr2BE791BG61qFfucl8221koWTxqVBlqVBgaNHkJDH+gy5R94EPb4EGZhT9RwssTMvmkUE4xCAFm28nx1QFfOFwvkSv5bLFzjR6bitYExx8xmPgdsO+AXWbt8j/kY81/OPW+ih+/+4XVc/f4q4vMxgWHoDVA5PEJ+bxeDXhvJdBSxZAhRetWKBcyOcnMkU5Dh2sc9hQ0r9PDyoFBoYWujgK2tDqrVNlrNjs4vGvMjRQA3ExD7Nij2LcFby4SXsr6eLcPEZSGFBUn6UHtQyXextV7A/nYR6Hng95LRF9S+ST3hAD2ZUwmx9wKRsHyng8GInlECWmRMWonZcqWixgECdtz/WByampqR9CvXfO2Tna72UTL/qKCRSqblYR0IhZCbnsH0/Bw8gaDiCj8B92oZP/vJW/CNBlicmUb1KI/dL7+ElwAvQbaVFcwsL4uJ//mHH6G0f4BAMoWXXn8dKxcv4rBUwvb+PhaXV3D1hSsoFPK4+8UXSCeTKNdqyE3PYe3SZc13FqS4t3z+yafYuHcfv/v7v2f8QulLR9YPvAKeP/zgfdy+9Zl8jDm3WLS6d3cde3tsZHBkbIdehH1+TCeTWJ6exvLsLOZyWSTiUTVkrN9ex8bGFrqeIb77rTfwG3NraN7axOjLQ2QbfmS9OeRC57CQuIJ09iIDB7TKm9jPf44vG3cNA9dbQ4ttK2SPhPzwJkMYzUQRvjyHcqCLEotS9HNtUa6eRUaoCYNgdCZnfFltbZvzOhyNqBAYCBu2LdcLFuZkC0CfVMkmOwxc7rNOkZ47rlEoGYDyugTHZRvBYmejqeIlmcD0PGMMaZQbelIvYVOFs/hon/H4A5LmXlw5h3gmJRUUystTEpiFUDXByY4iJBb4m9//PvqUEAwFdP5SAyEo0B+I9Uvw9rOPPtIeTE9bMU5icVy4eEFrcDwZl5oKi6F7u7vY2d4Wi1xqJozXwnFMzS1i7cIFzC8uqqFOz7QaWRjdjeAftNEol3H781t4eP++GLtLq2uYWVqS5yzHmfHWYDiShzLX+2GP/rM9bG08QDoewfz8jD6TrOGN9XuSlu+1yULtS16ZbFTKJ6uA3O0qzmEMKmsE7Xv0qDfecRwDPp8CAxSjhB3mKz0QycRlg1ZczWitRkvH5fPA+JFgiTzonP+KbcjidkDixmrI4rNtQXpJKXIUDJKrdZb2Jl6vYdxLC4FxJu0O2NSTSiORyQrIjdIbNxbXsyU7D89IawLZYCxQB6TO0dd6wenFRstapYSHd29j1Guj2ajKA55eeQ8fbuOnP30Xd798eGrC+O67ZOA+abf/arkmPXA//uhDEzdbic9TZHTdR7dgnI0NbLyopkWrAiNf4JN2UCY/O5aVdYO7bjDFDYq4865JgHcSWHafo/Y3F9oiRYqxsoXJMx/9Ovk7cx6KTvVSN4hpQklnr7ZgkXmVAWP4jD3ullgbF009M1Ymtzz+eTwOzoHc48XnhbG0GrychtTTznHyFCYBJwsq6t44OS7vo1UYmgRmJ0Fb++/JsbHnYueIzZ3t7yfv8eT8ssdzX7NiF6dB46xrPWtO2BjSNifYz1cuaRtbdP2Mn06Cf8cz4PgpZEPImIHrkhi2U0YgrtZ9yr4aj0qNsWI6RwmKrFGXItT4Zwc8lyzuxA00IODxbw2AbOcbZ+TJd9g9cvI+uZ8r90dM1jncAK7kkMmedLxK7ViGggHZnbAuwFnvXkfkJ1+tosvGp4mvcT3FPlvMV21jPBdl1kzCEUxPzyI7lcPh0aGaY9mIThYk2Y+yVnIak23jiIbDqSfpuvWk2sbI057x47k/CepaQPd4fhs1CwuKP82q626EcBYS1XjM+Zoj2LMaN1nR8cOZGxxzNnFx7lN5aHZuFslEyLA1XWssf7bv4WGZc1piAu+ZwEDlu2YtHA4ItNK33mlc0PuNZzNzJcZDxWLBMK4JMjv3ycxffrZRyeIXwUcC+WSici7wZ0kBs8bWbpqY26ktsNGuUCypkTmVTiORSDrqVG01CPB3jHl4r3kuCTbG+/1qoOR7GOtaUFy5y3CEdCqj9/A1fIDJerX1hVK5rLiHPrRkBLPBl/Uv5uVsbGS8YG8A77OtWZCcEI/FTCO2wFSj7sXmLNYBVC9xmmqM7DFrVH7HWswjexUxhIcDqa4xxuN+zy/m+bub2+g322ruYmOkY8Jg5ioZ78Oh6nL8LwFlqo+xxsMRV2O/z6+aE5vdas0G/vNf/M2J6Wi2uCfFDY+uMPPzi89aOniax+D5a56PwBNH4PnEe+IQPX/B1zECTw3gPssMfQoA9xHZZaer6cQ1TqK6E8nLI7nMJDinfcD1S5ucuAHcieviy39VANf4PB1fyYkkQWooY4TQCSJOSu9K2caVRp24zvH7H03Mvo758Wt3zEdAfku3tQGpg7yMX2c7VCmhXMI7b7+D//LD/4ztnS34WLh1bg6PYsR8XV+uZNcCb0o0nAR9zKh05CHJkkgl43j99VexuLSo8J2yg2QAMOhnUMQEjF2wVqaNoCqDI/qtubsjeRaWqesO2t2J4jhodgBed8BuQVx1ATZZEKygTlZGryswgUy9WDiMRqmCgjzPmkpcKEtJBgc7/yhh6XVAJUqGEsRNZtJI5zKSaCEYvbSwqGCzXMjjgFLF1ZqSIV4X/RlnZqaU9DCwLZfL6iAkcMzr8AX9RvaFhW6nYCfvDxiJ2H7fJALyrmw3Ua1VdS0cfzFGCIzCyC0T4GFhioFlvnAk5h4LsUEfmW1hTM3PYn5pSUEuC4DNUhFBngMDVnqFTM/jm6+/jqAX+OCdf8CwTa9MRaxKGox9nfEt8wTCWDx/CVdffR2ZhWX0OTbK+9zeUiYpUUHXBeCOp6UjD6Uabp8dw46cnwr2HU1LJiX8KpWK+lleqmK2mTnKxIgv5FwyctPHc8YUXWOO/BS7lztIpy371ryuSa9U+vj5ffJX5T0hgMDPliQpAfaWkSfkazRX7TVZSWSn25bjKqYJwf8+ZYxahrUnz1ADrhPcp4Qmv1g0tWxhFkUJVvI+8sOVEDoewUxyWJBgAZvv5/kpUaeHIZO0TsckLk5HqorW9bqund4tlNo0hRLTPctvful8HNlpJl5kpdI3lc0GZL4GyaIzFTEEQxGsnl/TmjHotODpdvHwy7soFQtYXJoXgEu21NbGprz7srkZnFtdldzk/uGezp/FeSZblAw3xS+visC8D/wU3lubbBIgJ7BO6c5mu6n3MpGMx6II07/W49F9ISBFrx+xBj1Au9PV852dohzygoqFfBaM908XAZ8HU5kMcpmMEvNysYRgmH6O9PBtot9s6R5SpjFfb+PjBwfYL9XHAO44LXNAuNP2lmcJM+z7y8U8fvneTwU2rK2tmU5oZ11mBzjHj0CsbUjg80gvYc5fNnfwXpJFTPnTnd0dbD58qCI+JT1nZma0tlhP6bfeegvlcgnLKwuSBON7CeBWKlXs7x1IMuvq1au6pyyAca4xCWY3Otd7rjHscrYgJAc+wOaRcFQFfrK1SdzV/KXsNZ/DRELnzntYLZawfucuKuUiApRw5fMmlh4lfTOYmplHPMHjj9DvNdFp1JHf2sHGl18iHg6LEcBvdrzLA7LXxrBPtlkNrVoZvVYL9XLFeDx5A+h3B5KgLx+VUT0qoVtpwtPuC8ANUQba60WQ3dlqmzcsQBbfbA7O/cDsfY46A+X5ZO5o5IYNu8EwbM3CZORETfGQrRAEeQ1cK+9bIcSmsUoAsKeLcHaE3/pfXsWl7ywjnKU/sxe9Rkf7Ur1cQiA4QjwdQSxN+VDTMa4TEGJqAGPeBy4/nS7QanvRqAOFowY2HuSxtU05McNsp1RyPBFAOhOUhHIobArYXB8MgMv93YDBZL/3B/TJZlGDzUVAqzrAwWYT2/fLaJQ7ki0mQEdAVqw4greUGkvE5J8p6dMQvUO9Wr9YIOExHdqCQLZKuaQ5yaIr9wyyv7OZrOYZgR1dJceTjLow/ctj6nzf3d8XuHj12jUBPFIQGfRR3N/F22/9GO1aFalIGN1GFa1SAQGeK5mFyQzWLr8glYuNBw8Q8vuxcPEiLr30khoOPvnkE6w/uI9vf/dNvHTtGyiUy1KxWFlewvbOjuSBl5ZXVPBi4YjFq/V79+Ql/pu/9VtiBPNseR/ZjEI2+K3PPsUv3v3v2N3e1LUtLS1jd28f77z9M8nOcfwpL74yM4/5TA6pUBhxyuFqv6DvaBOHe8Y7t+Mb4qVLl3E5MY3QZgXR3QYy7SDS3jRyoWXMx68gk3sBnlAYzdIG9vKf427rHjZGZOA20KZ3MudwyI9RIohuNgDfWg4lf0f3gs1sQzFGjBUE/U+zMzNIpVMGAHTiQvpAE0zls02PMNuYNJZQdgBcsutV/JPkrQFguMb32FTUqKNRqUqikT6tbPDotzpqTOMzrP+5GJ58ntRQIU9YI9VMRmY8nUIymwWjiAbBYKehj/sw4y6uoWSrXLx0Ed9583u4e++eGKICWBNxyZDTI/bhvXV89vHHKBwcyF9Qyh4s/MkTLqw4iwAumzZ4TKpXcH/iI0iQlaAuQ5lwPKl4i8zdc2tryE7nxPblfRYztsLGlG1sbWzpGrjmeYIhdB0wLuj3IRwme9eDZrsnNYEgQVa/TwVeejunU0nUKxXsbDzE5vo6Dne2BYTz71K6cCwLGPvw326FGiN5bHxzuR/T/oPArWJxMmwYl7JJgr60lFSmDy2VNTxeVCmx3elJ7pCBn2HcGla0CtWSSPbK95q5IFUd1PimArwpYtv1T3iB1GUYE7AR0MQcKnQTVKOiCL34EinEkxkkUlmw0Ue+x5Rt95pGP+7bjNkZ10t2sdkQUyqZiGmO0Qf7wb07mJmZ1rMbDEdx7+59/Ncf/hVufnLz1DTx3Xf/6WtLH90Arhssm2QtKpN2SRvbny0IY9Zt7kPGesXG4KZ04EoW9aMFKx/1rbQ5lhs4dIN/ZwG6kwPE103mazaW0TEcufizBta+3zYlTgKJugrOLyc+cgOOdqwmjz05fvbvbnDtNKBtEhzlOPO8GEPzZwviTt6j067NnbeOAbQxeHwcNbrHisdxs7Pt59ixsf92j7n7Oiwb+jSQ184Pe78nx3nyPZP39axrdP/evseyGu1n2Hk6eQ5jZu0jdTJHectM4WPVMCfvPznXTWObBc6sPPP4+gS8OaCu83yYpqPjxnGpTsnf9JhF6x6P08bG3cxu5qgZicn56R7vxz0DXNssO9YqSKkxxnmujf9nUE2aasZ1MaT5mdz3yJxkjHPaM6p54jiTckCN/LBpqGEMRtBrZnpONQo2fLIDRM1bfCX3DKpI0NaIefdEA4p7Lj3N3DttneE52wZ8M2ZPB+BOfp7737bh0jaa2SZuu17pvNWoaBopmF/b5i/mUbQFC4fY6GEJBS4p8/F6a3IF20huc277LDJVGA4J4B7XKuwzawkLVENibmfl2u3cPG40sGxcM8m0r47oa2/Ut+KMu4N+NTKxriC5Yo9HyklseLNkB9vUxpoCYxnWOMrliuJRvT6TkT0Ym7PYaMn/WiIB/aZ73T5y2Wk1fbWatOAxXrq8Dn5G/igPfzCMdCYzlla2f/oxo8AAACAASURBVOc1M69U8xiZ0Y7FE3/P91swlzOz3a6LDBJm7cNZGxh38fO4BnM8WUdjHk/PXDZxp7MZ/ZexH5u9CMJyvjerNexubaPX6iBCyx4Wtv4/9t78SbLzuhI7ue9b7UtXVe/oBtAgSIAgKY5GHErWzIRDM3aE/R8owpqQw3+MI/yTNWPJ4/BYCyV5HGGNJjQSCRIklsbS3eh97659yapcKvfFcc59X9WrV1lYKIBWzHQBFdWVlfmW733ve/fec885bGDg/PcagHitqEjCY+Nx8V7QcWfSKOTySMZo12XkBqrz/S9/8L8fucVGyfcfv9dfALgnrX8vXv/Vj8AvU7f61R/liz3+ZzcCXy2A601jL7A7qYfG6wv1Y5ReYBUY3iPgqxd9em8Z2Yiq6OxwG/ZPp711sNcjUsrB7XCXlE9ORswT0n2NCjrd344FnwpybX8BVV39PuoBpe17n+mzfOXvxDvxZP+zm47/v52QglzWRZ3vrdg5xsxxSQODs7fffht/+md/gucrzwwAJGip7leyrShfdihz5A+sXdJ4tChgxRj5/TFx73eRSsZx4eJZTFG6VIScsKRJxZKMMcA0AMqBV5Ki9bFn+bpjFrqkxAW/wZ/+Y3FJoT/Y5b+dbyolYQh3MlEh06+xX0dlZ1cSdjvrG2L2Ub4mmmCx0SRqep22ZGLJfGBiMwiRGNWXTwkZKdF4Au1OV514szMzSmoqu7sCtlr1Otr0Dul1Jb9Dtg4liVLppLoSxUZm4WtAFkRfRV6yOChP5xrYeUkpYyMpQnZRRsKS7+M5schGv890hv43YXR6DayvrskLlywfvsaCOVl2s/MLKE1Oy9Nv9dlj7Fd2EfI8VVg8ZEF78bVv4dzSEq699wtsLT9FVBI9pE1awiKSKhkS8TRy4zN46fVv4tSFiwgnk1bA94Jwlxy59cb97taG4JrjrjcZIryefD8TVr7OOcO5QrCN58xx9K9VAjYptUzwM2YsYAfcMwlgwZaJFBMFvs/9zmOTFGOP7M2EGF4EQk2ayF7n7/VaVVK+mXTGpF69eetPAFmcJDNMwDo9VTyGrZMx5jG597u57l5znar8nQmRJVFR+a4wKVLCRqYdi76SYmqpIMCxcIxcd7xM2Pl3A+T6GjN2DY+Pj+sz3DePQ9Ja1aq2maMkoQDrkObdxjqlhSrmu8tigQdMDUMRXLh4ESura+o+7tQruPfpNckx0q+yWt7BypNH6padObWEpXPn8Xx5VfLeCwuzmJ6aOtgvO2idJ5Mk0+WTZ8UTFn2Z8PIYWIRmsljIF6wo2++LlUX/GXrZphIplMYmBFKTHb5XKatJgyBQtVoXw2d6bh4LS4uSpFpfW0Ftr6x5H+GaqOaILs5cuoR0voR1+h3tltFu1NBlB3Sjg+vPtrF2AoD7mQv95z3vAo1d+7U9PLr7sa4JrxnnGseDwCoTec1xD4g3tn4X5Z0tgS1j42NKduv1qs7/ydPHePL4CeLRGC5fuizGGOckP8f59Dd/8zfodNs4c2YBs7PTSCTM76jV6qBeY9NGBJOTU0inkyrwu2IQfZJ4HJRwFuDhPe7ZfDHokmXVR5SgU2EMpclJJdRcKwla8h4TgEs/7tUN3Lt1C7s72yiWsnofAdxhiJK+Ezi1eBql8UkVC/g8QbeF9cf38bd/9e+RS8Q8ydYCYsmMkvJ8PoNMJinZzMrutjxSyaRLxOhdlFQAw/ubXeUEcOs7u2juVNCp7aNX3Ue0N0CSDQV8kpluqcfGteepdWV7ne+UJqWiBKtzxE/FuOe3cWydjJoAXOqkCaD1AFw9Iz3pZD4Z9foAw0gXuekIfvjfv4Uzb84inqdMcR+VrT3srm9h2GsjV0ggWyLwGEMsYcXH0DACQ+F4kNwfvWnJPhmi0aRMbx8b61U8frSJ7R3zxyXAksrEkcvHUSgmkMqwUYSvW/FOIhr87nN9tAaifj+Ebj8k0JWgzd5GE88fVLGz2sGwy1HrYUiwiXLmhTyS2QyiqQSGkQgS6aR53npd7fIpF4Ar5y/FiywwEsSVUkWtrmMhu5ZrBpndKpITCA0ZG9xApjh2dndx794DgUNXvvEals5dFGuEcOeDO7fw3s/exu7GuqRq9Vlw/WNxKIdoPI3i+BT6XBdDQ8wvnsLC2fOYmJpGv9PGe++8g5s3P8UPfvhbeP2Nt7BXb6A3GAj8efLkse7Tufk5sQ9YJKo3mpJ45jV99cprkhwWS5RKGizEDoHnj5/g5z/9Ce7cvonxsXF8+9tvIZ3K4D/9p7/Fz376M4FgS9NTODM7j1wkgValhmaV9glkN3bREaOiiw4ZxqEexrN5nIsXsFCPYKoaRqmbRD6cRyk2i+nMSxgbv4RwKo1GdRkrmzdwv3Efz4Yb2A010A710YuEMIhHBOAOZzOIX5hGOdxEo1pFo1pHu2E2BgTLx6emMT41hUw+B7J+zHc0pCJXpVZTU1VprIQsmaPyqTdlCsYWjCd5f6sgzfuh20K31cB+tWq+rGxKq9a033araTFoLKrYhQkWQWIHnKjZjXLZ3Q726/tiQpAhEY4nECHYGY6gzUJfmuoCeTUQcd17/vy5Gtq4pnI9PHP2HJ49f4ZoIoGXr7yiNY3xx87mNu7euoX7t27pOcG1mONPcJDPZ/47nUohk88aOMq1jf6t6u4YKr7ic5c1c66FbFwg4/f8SxexdPY00tmMCox7O5uorT5FeXNLTRHTs/Mojk8I9N/cKWNjYxXt/arAWrKYxRaOxsR4pbctLQtyhaKuz97ODnbW11Dd2Uav2UBIcsW0KzGPYp4/7y/HLnHPLfOkpz2GZ7lAlQTv/lLBkvEOGy6iVKxhATRtDZb9oQB+EoCSGWMvOz97y3CpzGANLREyvKlow8YQAo09yl97ygMCcz3PcDXRkRXHZg1XSqKErTVBENiNxthwxqY02gIUxQ4mCBtno5qkpM3qg2w0FerFniFbxsaL8f2nN67hwsVLGmtE4rh75y5+9H/8n7h29erIx/nXCeA6CWWNWUBu1QFfLr/xA3Z8vz8GdnmUGlwkz+09H3ygr+WB1uTjwAJ/bse/B0FX9xk/GOOOxw9GBgcuCPQdA2c+B8B14+HfV7B2wfZFx0oLAmujACM/iOY/f7cv/09/nhvclss/nYyy7hevcdRtNzgeo8Yv+JrmrsfmPZJf+9jZfuDPgfwH97IvnvSf62cBuO4Y/Nt1gJZ/PPzn439v8DhH3UBu/y5vctv1j9XROXVokeQ/D7dt3tfKI4+RFlytg/PCAEhul9eJeZkD3C3HiHhyuocb8Y+T1REMhPPXElx9IXgvjroGFp/ZX06630aN15F5KqUK879lXkewyo2VAxjZ0FqilVMspvvX1VGUTzbY8F0TeBccMHdPulYZxakeSOoUEehZWiyN6RlPlSU2XolxOzQrHkrfanw4UM481DspfxPKqPvRrS0n3eNufVFzr1dbkiKD92+3XgWbToL39sF5qmHSmpjVTOkpC1mOZfn+wbpq7JODXJ9Ntfz79PQ0JiaYa3EOWfxj7G6nEGdrLHM2u+6mYOOU5syahHU2xgq0N/Iab7ymEHdNOVeppGTv95qrXNO2RzOX5C8vnpR/Dr8c4Es55fFiHpmMAY9sLGOcTBCaY0SAlkpNrE1RWWRyalKWCXyGsFGX9QHGX7TgYc4mAgEtiKgCQlnmVEpTinlVLlNQzUE+tJ7KCes2HG82Hw+GYUxOTyku4lgyPuQ338P3c7uMF3mcDvR2pAW+VizmEY2GdA6cpxl6BEcialJvNZo6Ttp8sAZHoFiS2bLtsoZBAvACYanmp3ipjG1apvEzVPqKWv1Dl8UpI7HeQkUR75nKuJMxYnGsKPU85rxKlMRaCOF//l/9AG7QA3fUnT4KWQjhBQN31Fi9eO1XMQIvANxfxSi/2MexEfjqANwRVNbPGu8RRdog4fYoe1aP9YOH++deymPC0IcBof+zvyyAe3QbR89dQVcAwPUaeL3jP/4AOvgMu88kM+jO1ZNM/dwTfvGGv88IWIJuiYMVZC1hP5Qbgtih77zzM/zJn/4Jnj5/iiirQQfBLf9pwc+oLwXvgS8lAMqprDjNjr9YNIxLly7i4oVzKoCJ3eR5aVDKl14XBJv47QJp5+3qOpr50wFyFgzbHBrVne6SLxeIuySUvzvZWNe5ysBLEjqxqDoT0/E46ru7Yl1sE8QldYLBuQJ05iqUgKZcX18/O4Oe5B8JWBI4XTh9BrPzp5Q4raytquu/kMvJm2zY6WKfso+U8iMLuWWSngSHBZwzIRLLgmAdJVriJokpL1n6r3ryg9YWqGIwC2OdngE4ZKgYs7EjJku3VdM2JdtIz958AbMzc5ifm1dyx4LlmsegpC8qN8lkllKPZy+/gpmll/CIXpe3roNiMfRbM8atySeT6UfmbTI/hqVLL+P0xZeRKRVVqGcCZxJ4zlvIupddIqSiUqBjntfe+UoRnOO/+Rrnmc6r3TaZGi854DV0UsluGvIzfC/BbOeX6+YBP0e/W/7uPGApyenmgkuQDNyi/LYlcez0JIBXrVTFGnfg7WEiaXPRGLwNJUOxWELMHF5LfrlEyj9n+brzoHVFgKD8t2s2cAmMsXaNvevAVzc23J793eTAXaLPhIWv833899mzZw+ui0tYnUSzPHI496Ls1h2oAE0mLRsXdB3oS8mcfRDC6bPnUFURoSeJ0sd3bmGsWFIXOBlAe1sbkio+ff4iGt0eHj58bH6Qs9O4evWqADRKPMlHMRb3/EJZmCb7mOMWQqVaQa1eVdNHOkm2D+TlQ2ln3osEDqdmZsFmjK2NLRW7m502ktEIpsbHtH82rJQpo7u1jb0K74kQxov0JiyR6o1KuYx+m7LNZHG1sd/uYHxuERcuXVKRd5XnsruF55vbuPF0G9u11hEGLsf9pMauUetj8LVjnxUjax/lDQJDZLyZzzXnCOcWZdLJ4M7mMsaiZjGnVsO1ax9je2sLr776ipjllFVn4r2+vqbEmaoAZyjJOTWt68trTlbB7du3tQZPTY1jbIxyxQaU0O/Wig+UEKfENjubDcAlKL5GKd/+QMxcAbge07Req2N7Y1vPmkQqg5n5BVy4dBlTM3Mq/nO9dIw5rq8by6tYfvIEO5trGJ/Ia1vy0o0nMTY5jVOLZ8XEJWtswAJcZQfLD2/hJ//x/0EyPEQxX0CvQyA0jGxxDFNzM5g/NYd8LiuAf2drW7l1MpZElOOogp15ZZLd16k3sL+zh+rmFvZWN9HY3kW3to9If4g4116uwX6Zb6+QonuZPlcsEHh+V2wAMNl082bW+sfmHwqHmmYlBt7zVeuH55llxSRPajnWR2E+jh/8d29i6fUpRDNh1Cs1bC1vYH+3ingihNJEBoUJMloJiHiB4YAUYDbOeMAwC3gegLu/P0Rlt4vlZ2U8ebyJZssKfNFYCKksmbdx+enG4jxEgr/GPh5QUnwQRq/LJic2OHCNJuORLLsBGpUm1p9VsPKQ4CKf6/S4DSGRy6IwMS4Al41GA6+wkUilBbKTGU8Go7ykQpRvpZyhFVJN7YVAbk9sejaSsAgzNcnmgqQBM+Gw/Ob5nCCQxu/dinlA8/l3amEBFy+9jJnZObEP3v/Fz3H/zi2UN9YR6Q+QSSUQjoUk8zszPYdhP4RypY6ZxQXMnV3C5PwscnmTB+7u1/HBO+/g0+vX8U9+87fwjTe/izqllxNkBSTw+MEDybmdOjWP0vi4gLVavYG11TWtu+cuXNDzl0CinuUEp0Jh7G1vS0b5o6tXdT7f/c53ceWVK9jc2MRf/uVforJbwcLEGPLxFJIIo7JdVjNWda9q7EXPM7kXHiCcTqCQzeFcPI/58gAzu2GUOmlkQhkUotOYyr2E0thLiKQzaLU28HzzGu5Wb+NZdx0VArjhAXpsRqDcRj6O2OlxpC7PoZ4aiqVMAHd7fUuyeZSim56bwziLfFQKkdywPc753Czv7WpeU5WEjGReMwG4XrHcbBeMFUUllhrByz36te6hUTPGLe9zssNZmCTgH2cTQMS80dgcxfuF1hBT09PIZbKS0dsrl5lo6FZtdjrYp8JLr49ssYilc+cwJ2ZtTszVu3fu4OoHV1VAZEMQi94ElOcWT+GV117Vc7lWqaqw9/DePcWD4eFAzYbtdusAVIxHIoopCOB2KNnbpiyxqaUwBmOcwbglmcmhODaJTq+ruTw7Ny3AP5VJotXcx9b6KsrPHksSOpstYnZhCePTs0jl8thvt7G+uoydtWfm783Wg7558JGR22zSz5dKMvSLtzWt22yg324hyoKvJwhIknt3OFDRtSlbBC8eY0OZxzjj2s+GCB4jO/Q4l+lln8nmEGYjGOX1xSRnE2FU150NLrTrIAuFPtcC6L1cz1i9lLruqzGRPRpU+VEcyfte0pImI2/PG+drb7YJstpw6hZe04zlJGwU4X7oO5pQ01E6nZPHcG5iErniGFKpNOLJpN4rNSHG2TynEH0HCR53ZQNwanEJiVROEe6dW7fxJ3/0v+GT998dmfOMBnA/u6171Ib8wIP7+//0+/9KHrguvwkCaUHgU3GHV2Bw+ZCLsR04oJj+hPzNgpajAK7bhwNM/ABIEKw7CrR5+eWIk/37Arh+cO8kAPLAM/tLsHDdOI/66T8Nl8OcdB2dNKo7Nr8PbhCsOmk83fuCwKH/8+7f7tq44/YDzA7A8gN/J103//mcdFzueEade3COnPSe4OvcpsvbXSOOP5dy89rmoknL+s/ryLH6CAXBczg4Ppoa+Ri2Dtjkumw2LfbwcrlZcDs2lhafufqEG/MgE9K/DX8DhK6VVxcZdX+PWg/819vmIHNvY4HyucJc0z+OnHe0qGFO5Y7PKZYJGKPsrefjeRKAq/zcglLFFwJvvW8CXlxn+ZxjcOhUN8wFISwA1zXXHdgjHbCDDxnO/nXMPzf88zq4DrkxcwCuja1T9/LIAp7/rltvjoC1Tg7at0PdFz72tuJKr6Z10Ljghf5uDeXrHHceB5WHsrk0UinWZcw/We/zFLicd6zmu1dO5XOQdZpDggKbJZleGJuY2/WvAa5J2+oHVgsJ+mzbKs74mYC6Z6XiAbv8i43ZULkwLRZKlC+uVaWsRVIF/765vi4yBeNdNv2ydsFaHceEdQPW5ni/8KlLxTjVT6SqYYpK/Gbe0+/RYzdlSiS0m2AzrgeyM46Qilm3j1whfzB/Wc/g9gSqes9rN95OLYV1C44LY61SqYAY2cT0tacyG/PTWFyxKd9DqxXmp/S+prUPcwyRUKiUIC/gmmwwUsmUPr+9uakm326zozlN1RtnJyWFJG/uUEWP8RvHnzLik5OTXkNYVOoxzMFb3Q4SqRT+zb/70ZFl77Am/0UrBXZVXwC4I8OwFy/+CkbgBYD7KxjkF7s4PgKbm5vDICP0GJDqdUSdPH4nTd/PWoCPf+aLALifR845GuQcP+LjScLR93xRBm4woD/2u09G+WAUDpqjna/F4ad0XF535AsA91d/pxpgO1SRRf/0WDX+Oclg5he/+IUA3MdPH6lIr4DFYnhLfHwT1DoGjfnivo8kmcq+LD1ggEUQKB4P4/LlS7h86aICRIIijYYVZslKkp8rJdmUIBhA5bqP/UmMv/vSJUf+7ld/AuACfhc8ur8d7UY32RqCn+zmY5cjJfvquxWBt5WdssARsaJ43gRvex15ifCDLNorcI9EBUq0JaUZQ3FsDKfPnMHMqTl1ApLJx+Iiy9Nj+TxymbQCvkajjnqtosDYsTpYVBKoy4Sxb7K9TAwkJeWxGZQgWGughe4qSHnyjJK+S5pfLoumibhYMlMz05iaHJdE7dryMpafPEKzvksIWMU7MoQImJSmZnDh5VfESHj04Cke3L2NOKV4QpTjMeYDC/JkxLC4l8jlMH/uIpYuXEJubBwhsk8YLHv3vkuG3XXyJ7g6BW+Ouuujn96twuK8S5iZDDABVZLqga6ue5Nzxp9gkV3CLyYDKqZ6wDDf4xIKJgbcJrfFL84nXge+l58juMN/EzzjdWeRlAAuPVfS6RTiMQNQ3fxywDHleVg4pMcL/+Y6vh3b0T+/3TH7C1xMHPwybEyEOO+dfJDmiue362fr8nWCddwfPWVYaHZJqANuuV0mZ0zMmKCJ/eZ9ueYGHidlbcX4JIu71cLK8+fYr9c0xkowWcINUdZ0QuxvspK7rX2sPn4iT1k2N2wsP0ejUlaSO3NqAfcePlTi9vIrr6De6WBtbQ2vXbmiNUZAojdWrVbDCIQDMoy7YjbSM5c3Q3V3FwQHKf9dpJdxt4uNzQ0x79jcMD01jeLUpHkcsrt3r6I1htd4cnpGxfC9Wh3Ly8uo7e0iHg3Ln3u8WBQoQJmqFj1y+13QGXQYjuLc+UsqtO+WN3Hj9h28e+Mh1su1YwDuF17dRz3sR8gvtxo1bK080HUk254LKj16b926KS8kSh3Pzc+afB+lo6pVfHj1feyWy/j+r31fySWbR9iVTMCC143XlYCTu1/E5g+HsLa2LqCcQEY+b4w5J09mxcmB5iQ/a+sqUC7v4v79+7oHlpYWxbbjPGZnPj0gb9+6g0KhhFyuIC/cl15+GafPvYTi+IwkOFl8oRwV5+b2+jq2N9ewtbaMWKRvCbfndTgxPYOZuQUkUxn56DbrNZQ319Br1XHz2lVsLz/HWDaLfpOMhH2E4klMniJ49xJm52aVyJd3y/L9InOdiT7BJMmuDgfGiiCAQKWD+r4A0s2nq3h26y6amztIdvvIkN0eCaHHggGlSAn281lAuJF+Uyxcxem96CTQbMzEuGVxixUuj3Vr6yLXDa/grYZtKxDy/XzOhOMDlBZT+Ef/7bew9I1JRGJ9bK6sYXuNTQt9pLIx5MdTKI6TcUbw2B7wbFQgC5eAhd1D9BEnwE/J6AHK2208f7yDp0+20O/GEUlEkMyE9U3wNpGiVDOfNSbBZgxcet2G0emYdDK3x7Hk37vNAXbX97H6aBfbay0MhylEkwSWS8hNlhBLk/FsHtIsPhIY4u/yV97dFYhEzy3ONT1T5EPHghCBdlNP4P3Lrn7eB1xX3ZpJmf9hd6D5vbGxiW0qXJBVOIQ1YpGpXyjg/IVzmpvvvf+uvJOrfA4PCX6lJAVYGB/D6YXT2NnZxdPlVbzx3e/gzOWXkMxmzcs8FMZ+eQfv//RnePTgAX742/8Ul7/1BtpUl2ChB2E8vH0b3XYTp5YWMTk3I6ZleYdNYM8wli/h8ssvixhNpmx/0NWznYWwTqOB25/ewLu/+DmquxW89uqr+N5b35Uk2+1bt7D87Dl6rSbSsQSKuRwq5T3cvXkHK08I5LXFDo/EwkgXs5icn8fMwhxmCaBfe47CoxZKzTTSyCIfm8JY8SUUxy6IRdnubeL5zg3c2b6Bp60VVEJNtEND9Ch9GyfymkTq/DRSL89jOJFBPplBv93B8pNn8grn/TlDtvHEmMaQjmxh9rCRrE7vdCo2UKqWDFwxdM2b1MUEnJe9Tk+2EXvbO9hefY5WvYo+FTeowOAK9pGIwGJKIVOK2xpVqrrmZFVOzUyKzcq1qVHfV5NDp9lBs9FCdb+BBrcXjWFyfg5zi4uYnJnWs4AFVMpbf/Lhx5I35nzhMY5PTuDK69/ApVcvG/NkfR3LT5/i4d17GnMBlZzPQ4uZaINByWKumYyf6k1jdrGgyLnIZic+g3kOi2cvYubUWa3F9douwsM+0skoYtGQ/Kwr5W3srK6KvUE/11NnzmN26TTGpmfU9NKoV7C3toyd1edSiSE7mWt6p9vCXs2kDBnbmdR7yJoMe32wxVJtlmQCDdjs19NxstCohkHebyyc8t6kFQHluT1fYv6eohR2Pm9yhPE4BowBfPGnU9tJxMzPGow7PSsJriUWexGMtyZDxg4GpEb1rViWAIqlKnomOLUdtSh6zDfJEwqMNP9kyzA8vpisQyjzTD/wPHLjUyiNz6AwNoVkJq/7lOekRknKfOr4GO819EwZH59EmA1kwyju3rqNP/7DP8DH7/1i5CP9OID7eQXZ4zUBf77kwDXujAzcjz40D1z3FcztXV4TBCn8+Y6LZzVmGj9POcsH9mr7PgDXpsghCOsH/UYBh6Pe6z/uz/q7/5y1XzU0ffFyoR/scsd2EgPXPy4uF3HH6T/H4PgFL77bT7Bp2YGR1ohg/tEO1HPbPLweRxuPg6BdMEd1n/PnGX5Q0B2/+7u7hv5z8ecW/vN3+wrOL//r7vj4cxSQG7yOo+ZqMCcPzutjIKePUektW7rPXXOtH0w/yBV9DFy+duz+Omh4PmSV8z2usZd5BsEeNY5594gDRt31DfZABMfJXwtxIJsb74Of3lIxatz8dQp/TcM/D3WdwxE9v1i34bPGf5xsei/kybK0OMldN66n/GZexPP0hNiOTHH/uMlh1VOakVqbZ/3ARiw2lbOWxwZuCXB5zE/uj41crO+YhO3A/KSdrZC3t+B8GDUn/WPrxsodnx/Ip4qD/x7zr2Ffan3ylh7/9eJxO0BVDvW+ohnH0dUOGEeWxgrKSfm6NcVaXcDmoUei8K1vtlZYY5Pl6B4T2AOgXd7OfTq2LuMR1skceOs/Vhsbc3Fx6WXwXjTAuKvmyYWFUygV8tjZ2cbExLgUZpg3yh6CEsMVs5uZnZ09qAcyvmD8RVU4xkyqQSQSUkPhvqR6JUuppJq7Gd8zBmKdgefJ2oSa1dlAG41JAYTbYIzOOgbfzy/+zjzBDTfnOJWeCJpTsalUKloeSrUTkie6XcU8jMvYxMd6XDadUe2A22TcwniVM4V1MebQ/AxrILSnYoxGAJdWGcyjGcOSUSuyiO+5yWvCnJHxE/82MztjcZ9XP2vW9rG5uSGGLi1i/uKvf3zk/rJNfV6scOyp8wLADQ7Ji99/ZSPwxSOyX9khvdjRfwkj8NUCuG4au8X3qwVwR/nmftY1Gg1EB9myR7fwRQDcUcH3ZNrVFgAAIABJREFUsSeQayPzda25DrZRKZi26QXX5AsYueIF+/ZXdQ8q6BR7yEvOFbkfZeCy6P3uu7/An/7oT/Hw0UOPgetCDU+ayDe9/EkmryVZM667VcH0AchoXbMMcFikWliY17dkfGMxpOmPmGJwZcwuN//8P4PgrD/xHlVgOJa4+QbaHTd/OiBKzGKyfjwWVITFeCZxvR62Nzbw+MFDrK+sCtQliEdJTla3+XcCrdaRO1BBi4lVhAF2nF53UJLF4tf84oKklAke0Jtsb3dH21OgmSXQFlUAyiKWfMrYEUzvVAX3lmQqgZWfl3nQ8TxZeFO3pQad3hvmLyu53TSlRLNIZEzCkGBBrVrG1saqvun/hT79P8nOjSOWziBbmsDU3AJm5xdV8rt75x6211b1noR81gjekhFBf8oYwrEYkrmcioyzZ84gW5xARKCmye7pXvcyimOJrLcGuOKCPynzFxxcUcTNA2Ms9wTCOhYug3H+7pImfsYkZenZakxVl8jybwy++V7JCDabB94qDoDl60wUCODyGjMp5t1g8snsAqW/X+bAu9HNK8e+ZSfpxMSkxorHy8SD+2Ph2Pny+sFsN0XdubqETR3NiYSup+vC5bEfevjuH4DN7hwlNVxngkJvPgPq3PFxnJjQOGktbofH5AoArqBB+SKeC9maBK8539lxu76ybAUDyp0OOPehwjR9Zdic0Gk2UCuXJa9E1j3nzu7mBubn5nBqaQnXb97UtTtz7hwKUzOSGSeTeXNjQ5LOTH4JSLQ77PZtoNtmgTkk9g/neb26p/uDxy8/oEoFBUo9TUxI0mt9c0vMXGax9PWZGB+XvzU9bVncZ8LM+3Fyblb+q7s7O1hfWdF+yWKaP3VKoPvm5ja21lfQalQtwesC41NzOHfuHJY3NvHXP3sfj1fWvzyA+zldWsGiTnVvB/dvXlUSzY8y8Xz27ClufHpD40JFAzL+eJ+py55g9sqKrvGrr76qBJVFHsc0d2uVf91085ASWXwvC9mco67wQMarfIH39jSXmIzz75yPZC7du3dPElxXrlzB5OSE1kKy01ZXV3D79l3dBzMzsyiVxiUXPzmziIUzFzE+PSf5S7k2cf2kt/F+Ddsbq9jbXpdnMbudCYrk8gVMysc7q2M0X8wapqcmJClKWdweJbH6XVR291BrdZAdm8DFS5dw/vw5dV2zINGSBHsf2VRWbG1KObOYxa5xSoCGCCL0+hh2Bujst7B89z7uf3QNza1tZAheS4azZ2tzs62fBHC5PnC5Mw9aTwJZj13v32FbmwWMimFrAK6eQfRU97z7DkBcNkfE+pg4k8f3/5vXsXhlDP1+HSuPn6JR3VehKFNMIV0kWMHGFTbvsFhmUoEUBiYzzZqojNXWbvZRrXRR3mpi5ckuVpZ3gEEC6XwS8fQQqWwUiXRcKhTDIY/LSSeTdcsmIjY50ffWGNkdsvy6QL3SxcbTXWw9r2PQiSGRKiI/MYnC5DiG8ZAKHmzyMeCVUu30bqd8axNVFomGXI/J+k3o3iT7j0C91jO+3/N6V4FIUvmeSoXGPIKdjW1srm9Kck3M515fcranTp2SX/fa8nNkcmmMTU7g0eNH8rTfr9alJsBmJErqLp4+janpGTx69BS1/QZ+7Td+gNmlJUTUFAQkwhGsPXmCn//4x9jZ3sE//s3fxJW33kKXTRUEv4ZD3L12A/XKLk6fP4NT587Kf/XZk2V8+tENLMwt4jvf+54A3BaBLK6dbIDjdOl18fDuHbzz9ttYfvYM87NzeOuNN3FqZk7PG85nStqlWDiNRuXbTK/o29c+xd7GFlKxOKbmpyTHOzE3h3guiVStifZP7yB1cw+F/TRyoSKKiRkUixeQLZ7RXNxvPcPTnet4ULmDlfYmKqHWUQB3PIPCKwvA0hgiUzlkoknFJ1xftugxnEpIRSFbzGvOyANeTHXzeq/UKgJcC5QXJEM3TPDWLDII0LEQyDWZsrsEhuvlTbT3a2JTR8moDFuDBZU8WAyjpzFjH8ZN/CzXO9oJpLNpxNPmY0a/9nqljma9gXa3r/UlkkxiEIuKgZsvFQ88eXkuuztleR1vbtLLz2QJ81SLOHcWFy69hNOnl6SS8vHVq/jwvfd13rlkRgwnF3cR+M1l0wL6WbgTiOo1pDl2FxfvhYVFvPGd76MwOa/z39vZwtb6Mna21tFq1hBhANjvIiTf0j56Q8iP+fSFiyiMjWHIJp3GPqobq1h5dB/rz57LN5wNh2SU1Jt1sT7EiPIa+xRTUZacv3s+tGqKovQhG3q4dlEqWZ7KccTYEEHAVbYcjGWjyBaKyObN25zrMX3g2ZxAMNTloVxzFPuGraEv5MWAFpiSMWRAgsASMdA9z2+ChbwPxCI3zztrzqC1gzXT9djA5flcM4kRmMu55L3PFewVD3vsblqYxMnELU6hNDGL/NgkUllrAFDTIRlMLLBjgHanoWer5B2lCBTB3Zs38cd/+K/x8ftfD4AbzLP9z30ycB2AGwSIHMDzWTmQH4SxmNoAXH9z4xHAYwSA6wdB3HvdMQdBkZPAueA2grHNsd+/AIDrzm1UnUL5RcAD1z9eylNdU4Ev9zgJSPus/DwI4HIbfE0Ffq/5wM1Hl/f4x8mf3wZBGH9s5saQP92x+3Mj/xj7Qc0j1zcAyvtrL/5zd8fklIjcPv1zMAi0+o/PP17BMfXPV/+xjZpTwdcsN7HigwO73Lm6/Zgjuid1GmCjH+77kKbrH2M3nvzJfESy8t42nDKRG5PDRpLDGtaoe1I1D7ceeaoG7pjZdOaupQGExu4LzgP/dXLn4OYwn6NULmFc77x83TaYG5FlyTXdf2zM/ZiLOoCRVZngl3/tOArgahXR+qzGcDW60A82bNEmvYG9JhEnoSyurQfe+tdo//3g3/+o+8Q/j0bNQ3umOKnio00qJ90n/vl3ZC0L1Lf4PgeUqqmoeyjbzGvmvJTd+6haZNYMbTUpBXE6c293eOBhMw2BWxXnGLHrmXocyFUto2u1JjYxuvXHzYeD5g7NJbuy9iy1/RzUFTzbDb4hmYhhanJCCkVjxYIsGJafPxfhgs1cBDxpScQ8WvcGFUd4/WNUHzElMs5fF/eIvc7GKMYSiZTyDwK2nG9sJOYXlaO4LTJf252e8jGeG/NU1iGoEOUAX1nteA30PE+nYsIcgLUZNsyqIXbQR6fdknIWQWBuP8pGgmjU1NBo6xAO6X5hrifLsXBI+8tlCb5Cjc8729toiVDSVgMh7x/WjpwNnJtPjFwI4FIdb3pmWteO1k5s8mR9Tp/nWEQj+H9/ElTw+CIyysG78gUD97OexS/+9vWOwAsA9+sd3xdbP2EECOC6jl0LIEa/8bNrqgfUUu/D/o18ccmkz2PgflkAN3g+h+dweLsFz8sBuPTBPenLn1gcdCL6Dp4PJlad3Lb1u19+hIGoL3Lxy+5qtFjh8QDcFxP3VzMCCoI9ANc63C1A9GpMOggCuO+//z5+9Bd/hgcP73v0We/aGt57RG3nsMPP8wUJALhi/HogrjyY5Js6xOzcDK68clkBXZIMWxZ86INmlIEjX/4k3Z/UuQCcr7lE6aREYNQIB5MCk2okW9TerY5SFQMof9fC2soynj16JJYIpVYGnTb63baCNQG6hp5qiBkc0puMhV8ylPjNghhZDwwuCShNTEwIGGNszaC43qCk0b7Yt5SVlnQLC1GgtCUL6nHzUVRxySScDvxaCLMKMzDPUCZV3JeKCCyyt3uoVfcFQnb2+dOK1rwW0VgEiVRSnmEZFulKJWQKBQEAu1s72FxeQ5Mgs2SlY/K4o9RkNBqnxjOG4biKopT5I7syXSgiHEtwEMy7VAWTgwE9xgCwNezoGuovMrl56goifD8TKjFOPF9c5z9LEFbdvx4w6+YGA3Zu50AO2Odz4wB8fpZfTAr4GhMlJguU1uFnCVxyiDlufJ4IQKZEDhk7lPL0tWUTnCRYy88T1GL9jP9WYTifPyL/7ebxST8tOe0LYGaC5qSgCWDxPHnunP/cPn/yd54n/22gMVmkvYNzd/sh+5bnKHmg4VAeLg7QdfeZJMYdC5cMZs7hLuWBKmIkmWddR+NGgLNAyezhEOXtbfSZJOmyD1HZ2cbas6fq8D1/8SLuP3yA9bVVzM0v4PI331RSVavWlDzR29IB1fSlpffl7PSMunHXN9YRT8QwMVYUyEHZZb6fftJrz54pqaVMKovLq+vraFT3lIjy3pmcnpVsOBlLZN9x7kQpPZzPCYzkvbu6uqoO30g0LDnOU2cuoN2o4tHtG+g29oEhxcNjyBRK6EbiePfTO3i0vPqVA7hiUPoWrVqlLABXMuVhWy/oUcRrSA9rjisTzV7fknuuW712B6srq5ifnzcGLpnINfr3dpXsStbXa2Bx15tz5sGDBwLX5+cXdC+4e4j7u3XrlsBajhelt/l3zk0yqDluBLYvX76spgYCkgTSyHp99vSZxpfgBZnaBOdiqRxOnb6A+cWzklaWFjcfNXpO9NElsFfdw9bWtuYAwYlOt61GAgOOycgOYXxiHOfOnEUk1Mftax/j3g1eK3p0NlGp1dEdwsCY06cxPTujcXVsX/rg0sOT964aI9pc07sGdvSBUM884/crFTy6cwdP797D1vIyQpRBjUSRYCGDj9Uu2YJ9zXUWDdTYo2toHrcW89iz0/xxPUsBvcd85glOeJQ5i52891ISeepsHt/7F1ew+EoR+/vb2Flb1zGyuJEuJOV/m0hGxegcDLrajj0nHLjC38nEo0xtD5XdFsqbTWxv7KOy10Q4mkAsQfnnPlK5hNZ3Xg9JI8shwCSTu/K8JfBGNQH+JIDLpo4wtjYaWH+2h24dyGcnkMkVkaCnJ4FpNv0kk563VVbziw0B7XZXXe9s0iCIQo+qRDKl8eDzyP7N4xgKiBNznP7uMWP2sTiTLxQEaj57wiaC+3qmnpq3ZgbOETYTEAy88clHmo/xZAKVelXKAHyusejCa1coFTAzN4t4PImdnQrGJmbw7e//OkoTxsiLhIfgE/jTjz7COz/+sXzIf/jb/wynL19GR75aEcQHQ3z6wQcCi89ePIcLr74i0PHBnYf48N2ruqd++5//c3kAt/hs1jPa5goB3GcP78tf9/GjRygWCnj18ss4NTePBAFiFfjIdjHPXF7L+l4Vzx8+wcbzVYwXijh98Yx8R4eRGAbRIeLVBlpv30T6VgWlZg654ThK0VmUxi4gmZtBq17BTvU+nlVuYLW7jA1UsRdqo8090cs8GUZktoCx106jXoigl44gBkrlch6R5cpnSBupTBqF8ZKebRwXPvP5nKCMXaVaFWA2M89mmSxCQ0pw9yQ/5+QDOTcziRTIs15bfopmrYpYOCKGPK+9WKKdHuKppABFrgME9AQ60tdYsVYcMXqh97rY3diUhD6Luul8Ht94402UpqbR6PdQ26/bfKOdRDQmwJkNGGSdrKyuChTmM53zisBmvpDHlSuvYHFxAffv3sGP//ZvUd+topgrIB6LKAZgDMhzZvMh2cBmO2JfsrXodFXQ5Vp6/sJFfOfXfh2FCSomsJGBzWB7eHj/Hh4/fqgYa5oe4YmYJKXZkEQJ8OnpGbFaGFfsbm9ha+UZtlaey+O2SR++LtevJuqUgS4QpDRGK+eNWW9YEyXvBX6z05DNXQSayXBn84QaULwCM4HiIf2M43xGFlAaG0dvOMQ+1UpkJRJGOB4TeE5VCAvhaP8R07jKX5wNfJGYirsCLvyyx5Kct73RiqLVouSh5QhidBFk8zjDPF6OHxVAeJ7cGYvcCiw9OVT3uPQDdPJZJoibzCKTG0OuSDllrk0FNVawwTKsQjhj867UPdgMaTFpCPc+vYk//qN/jY++NgDXxsy+LBdzX34JZRcj+5/XR0AH3wf9OZL/uX4SgOtibc0RT0LZD5L49zMKXPHH7/73+sKXkWxe9/dg7D+KgevPAd3+jtQo/DvzYk4DL443iPsBsuB2A5s5wt4M/k2P9AAV0wFlbhwYU/CecxYnQZDOf1398za4Lz8QeJi3H82Z/NcseI5+ECs4Jm78/a/zNQdWuuPyXyd3HqPG5KTr6p8n/s/5r6N/u/6x1F2ia2n3pp+V6L+GtgS5esVxQM/d125x9p/7wXbVFR3WOsttS6XBA5gMAGOMZQAZP+8//mCtwr99fsY/XwjgBiWXRzXzHp67v6ZnCls8X8ZRjO39imT8jCyC8jmv6djGz10D5pICwjqUP/ZRNb0L4z+vUQAun1sErtigTW9QNS36AFzlqTHm/yEpv/DLPQP889TfMHzSeuE/fzeewdqNze/js9HtK9gU7v98cJ55PQIHG3NjoaYgAu18dPqkjbltJ6PMD9GWhXEA6wayZ/FqYF53vdXDRpSPdUxWVtUb/Ofq7gsH4PJSMhd088kd28H8c+oJvoYAHpuzRlKTL583qsEOJbIxXijgzNIixop5PHpwH91eB2kp3aQOmtsd6M9tUZqY158gLvfLWI5zgQ1QfK6LVdvtI58rHtQiGJfwy9VCOCfKuxWw/uTuN8aQBHh5rLz3WEHkeXM+a9vhsABh1jb4Oy12ImQWhBhCm5KLNaMlVLuTTDXtIyJmPUSVDQ4/yQq8h1QvYW2tP1D9gTm1Gsw6xlTnfSrlK1oveDU11db4PRyofsD8mo3Eteqe1bu82iFvDGoz/fXPrgYm5wsA97OeHS/+9g9vBF4AuP/wrsl/EUfkANwverKjgdzPAnC/6JZHgMf+jE1xp8dy/OKb/Ix32jEfB3CHSEVT+DIArhf5HeyLvm3O18gKjYeNZq67zA/g+lG5FwDuV3Jxv/RGFBAODiWUXTDvD3wJ4H7wwQcCcO8/uGdJiorJ1nWpyERdgke/DhJGFqO9JOtgwZefnSc7w+Iy+rhw8Ty++fo35M9CkBJDr+PeUQZ8mw8m2Scl7v4EJVjccEG4AyNcUuA/C/Pbi8hny4BbYy05v5tGtaLCLL/pi9trNj12bE+ScPJI9TyCk/TbIgsinpBsMgteDPgsKLekj0kQGVQMWMkspJwNuwnJCGFBsd1qimXCwhVlFMlG4thKglNfBtCKbcT9d7qSYiZwwuDb7Y9BNtkQBHfJRGIgyuRCIAqTjWRcwSzZCgw46RlKPxQWBtvVCiKDvt6POGXxYpLJjTJ5iycRT2SRK01g+tQpTExNS+6PEn9WVLNxlJ0urWAckOEb9CPFoUDBxf5mHTcCQjzpY77OAj4DeceU5SYZiPOLwT5fZxDv5LeVgHet4MvXgsUKdy8wiWCi4LxqGcxLajWRRHO/LrCByRnZNlxXmUSwCMoCstuXK5ZwW2Qrjo2N6/PG7kwK9OKXYxC7AolLxvi7k91y8slO3oufUXKSSGh7BFiZ5HDfjnHL/bM7la/xc2oOqB+CvS5hZRJPRiUZrwT2COAyIXJjwZ8Eusho45zNUUaUJ+3N4d2dbWysbaDbbZnsqzxwCKjk0Wo0xX7iObEgTTCOACuPcenMGSX8n974BOFwFGcvvYJTC4tK6tZWVjS2KqzHY+j1OBd3TdJyfAJr62uSflpaWJB854P79zE3N4fJQgE3PvpY90oqk8H80qLuue2Vpzp/ipAjEsf07BwmxyZQ3t7BFrfVMak0fmZ8ckoyUFubG9o2u35TpTG8+urL6DXreHzvHjr7lMEkmzCCrXoLN5+vY6ta/1oAXF0H717Z2ljBuz/9jwISmEyarKSBApzbfCelKFkAZwMI5yx5RRxTrS8ZykiZ7Divu4G5lNjuHMwTzit6htIDl/Pmrbe+g6Wl0wegPucKZZIJcpPV+Morr2ie8b3cnp9ZzuOgDD1lgHkv1qr0RobuhWw2r2JOKJLE7KnTmDm1hFgibWxRFfnJZLX11+R7B2js13RdVp4/RWVvR4V2+jCOTc3i7IWLWtcIsLXrddy7eUPNAmkW7uNxLK+u4P6jh5qLi4uLOH/+vI6VMtnd7lDrIMfUcFeOH+VHCXqQRcj1Kyyw6emzJ2jv7+Pe9eu4+/E1dHarKMTiyLGwQK9IFv7ZkU1gQ2y3AfqUovXkmbWKeWshlSfUaKOCILTu83epKqggZs1x/WEPNB2dPT+GX/8XVzB3LoXK3ip6LVun0rk0ssU00jn6mnP3bd0fKtD0DYSwZ594Ezqv/Xobe+UGapUumlU2hpAJ2sMw1Ec0HkGCLMYIQVOy69k8wm8Wrex4eYzEbySj3ANabaDRSGCv3Ee3MUA8nEY0woaWKFq9NnZrFcSTKeQKRbFcJVsPSn3T99aaCVgV4zWXzD3lsim/6rFuhT0RjA5zzTewW+s3oO2xeYHPA7JvP7x6Vc9Rzk0WiyiDxvfS0+v540e4fOkllCu7ePDoIbKZpABIrmNcB9i0QSCSyhGhSAIvX/kWXnntW4in6MEcQzw8QLdRwzt/97e4+t67mkf/7L/+HRSmptFlcYiMw1YLH/3857jz6XUBlq9865s694f3HuL+nQdSwPjhb/9XYlQSICXkL1Bc1Gay5p/h7s1PJUtHtjrl3FVAotVEr6eGKzYUiOXKK8qh6/TQb3WsPhjhnGFhKYRBLITE3j72f3IDyVt7mMU0SuF5JJvjyKTnUCjNoj9oYa96F0+qt/Ck8Rhrw11UQm10w0CXEsqFBNLnZ5G9NIdqood+lOx0i+b5LCCYVqtVtLbQg5vPEsUKoC82ZeQ2TS4vEVejRak0hnQypcIeG9YI1lC1oUTAUY0SVexsWcMY7x+CjGTM1xtNpKlawYYRDLTGJWIJsbmHlMyNJzA2OYXixISu5eO7d3Hn1h0xRF//9pu49NprrHjqOdDstFDZ3UF9b0+y+1xnWPTjc44NEecvXFBzHdeLlZUVUzkIA9/85usYLxVxXx64j+QtW2NjSaupOcamOwK6XEe5mBC4dewcV4Dks59z4Mrrb+D0+UtIZ7K6P/l8ppQ/fcppbUHFjF67KUWKne0tKRJkkwkBteWtbbHHaU8ci4bF1OVzoLFfl5w0G1xU0BTL/1CM1ixTDMQluM5GFRYtja1qDRHWIGgSxJRIjnKNnZhQLMt7lY2JbO7jeiVP6nbLCreeZCzX63AoqvtRhexU2qw7IvYaWTtiKMrjlrd4zLNu4BpfRb/XQThEoINrF+NbPgQ84Fck9S46LbO74LPFmuYCwIaX8CqOomculXSiCYQjScQSWeRLkyiOTSNbGEOCzyKywtmQKHYwi9nevRUC7t+6if/rD/8AH35hCeWT0rJgk/dJubn7/BC//3u/h08+/mhkrBrcy5E42pfwu5zoJAbukTjYk8l38aHLkYLbHvW7/3hOYmeOAl/8sebBmQcYuEHA0f+ZYC7o9nGSB64/7xu13WCuedLVPOn1AzDcA1CcH65rKnXHPir/8G8zeF7B97sxdgCY264fHHN5hf9v7vxHjZs/R+a/D9mmh/K77j3+OeCOOzh2wfcEQbNRY8F9us8Fx9J+N6aqm6N+QFzHESAS+M/pYH7RWsJbM4LjKGCY9YpIVM9bxo8XL14UI5DPMr5mx821yfy5/WCe/xyD4+Ku1cE1YhTkNRi4nM+xc921c4xKB+z6t8l6DJUQGM8z13TX1gG5jPnJqnTMQfdZnqP8b6VUwnjzeGnejRs/cxzAJdvSrC3M39wamoMALiWUdT6eYoM7t1H3vJvfwWvuv1/94+efO4dz1dTk/Nt3Y+2ui5s3wbl4pF40Aqlw4Ls1IZmtmJ8F7nJxPV+9/J3Per8t0cE58rr7CBSH89IOXqm0amyHzwzXsODkrx2A658nR+aIFC0O/Vrd5w+e0zx+xm9ewxQtiZiBkLF99vQCsukktre29JPzxNlJWbN6whQxemS6pnWYnKcEbDv9nli0bJIkM5cqWLGo1VPctTX/3pDF550O1jc2ZTPG+MBsT6w53imOVdmE68kcu9qJq/vwfBizxWn3whqjl4vyEjLO5LYY27WaDTV7Mu9k/kKJZ8akio/YeBeJYtDtKd7ivs3KgbUT5lPMTWjxENH2uW8pqzBPi0ZRLBVRKBZRrZSljCIeRd8phIQFav+HnzkrhJPIXgez4ChD5kj9/gUD98s+j1+8/6sbgRcA7lc3li+29CVG4MsCuO4henQXLuFyXWwKE77EUbjAIvCRrxXA1ZkEAFwDRUYBuKOSF70WCPD8XY6Okem61vwkzZNu+BcA7peeNl/JBxS0EsD10HYr5hyCZCq6NRq4evUqfvTnf4a79++KveaY1TYXjrYP+gNjm2sE7Q49P9gB581CAY6UU2Vl/PyFs3jjW98UKCSZ1aFLZo7FL8e6oF0g7Oar8xrisbiEeVSHsH9++4sMeq87SoKdlIMJhxWw6ZudpAIU+pL221pbxfrz52J5MDgkc4oMXLFsmfCwWEUQiiBpMo02C2UaxIECOxasGURy7C0QPATsKCfNYDcepfQsC4AEI7vIpjLIZPM+Hw6vE1hsO296UPpTg+2EpGzkeTwMbomTCxBkgc9jWvCA1aHYbaHZJhOKwa7JEgpIoWwki/qUwomnxVgksBZNpZArjWF86pQkZXOlkv5GQE6SPaHoQTPKIZtMUPgRtu3B/HGyQt6pHEmoPMUrd31dMqVCqddVykCb5+Tkg51vGl8Tw9QDdvlZJuWOoeu2yZ98jfPH+da4zlP6LrLwyOtM2WSybVIpS2Q4Ti0ChF4h1HnWuu0ysWPiQu9PHiO/nM8uwTV+cT9ilHlMcjc3XRLt94Am0Mq/c47wWFkcJ0DH3yUT1GgoAXFjQSCI22GBmF+ug5XbYBGUrEnK8hKcc0Cfvyta4BklFns9SRyTra2iL7PywVD+plub6wh7jHA2DZAJSsCaDDF545ClEwljv1pVEYQJDRm0lEEmi7cXiuHC+QsojY1hZ2tLrFqOCUGc4ZAyq2TnsRgblY8rC9SZVAqba2vYKZclbzmRL+Dj995XosaJPjY9hYXFRSw/uo/qbll+nQOuS5EK7ABSAAAgAElEQVQYFhaXdK4EcHc311XE77MTN5+XPC+7cVeWn2F3exvd/lDzfOn0aTHwm3t7AulYONmsNnHj+RY2q/tfG4DrFn5KKD+4cxUTE2MqHhFkZNOI5h4ZAZTLIkbNC6PiQg+1Sl1sWvoOT09T4sk6sNndfIds0qdPBFwSAHes7efPn+sacW6/8cabYsy6+4zzhZ9lMYsdx9yuY2y743QFBc45suQIJrIhpUK/6CEkn0zQRV6o4Rhm5pcwt3AaoWhCQBZBO7KhWPyhKoP8W5UQ83zK2FpfxX59T2se17VEpoCzFy9J9pqNQQR9Njkn19bk65TPZfD08SN8cPUqVpaXBTC9/PLLaqLotMnGpARqRMDBsE+5M8dW43rN9cXiH7o1srGFAMLtT67hgx//FBsPHiPS6SLJuUMQmKoJ9AEnmMPnBu9nXis5PZq/lQpder6YGoNYt2E+/6xowyYX2ksQhONTic06sVQUpy6U8Bu/8xrGZgeo760gNOiqcJGfKCBbyiAWJ2BkjGeOualqqGvGxo9g2BBoNTrY262jutdEuzFEuzFAq91Bq0/22wCJdErAC9HggeST6XNNGVOLFXhMXOu6vRDabUqwEsiNoNXJotuJY0ByXN/iAB5Dm41ElEZOpsR+t/WZEmNcG9yYEGDh85ZNgbz+UYFyLUppN+g+zalC/8088kV6XqWMTTgcaq3hesqf9JZ/7713NScp403lA+f1dv/OXeSSKVy8eAH3H91HpbqLhVNzWH3+FKvPn4nZx/Gj7QHnZTJTwLe/849w7uLLmpt8nsVDAzy+fxs/f/vHWH7yBGfPn8dv/vY/xcziafS9As/u2ho+ePttsbU7/S6yY0WkCNL16FLQRygewfj0JN747q9h6dwZNUFxPMhwRr+Hdp0y7ztarwksEkxyDZH2aGdjwFAybVGyqyllTQC3S0sHFuUom6ebA412E4P1beDDx8jc3cfkYALz2cuYiJxDGAXEYhmE42SkPsSD8qd4WHuE9eEO6uEWuox1aJdwegpz33sFw7kcVmrb6A86amygTLcxJAmqGQM1nUygVCwpPqju1/Vs4X3GtYXgodQDEDJ/WnqLe/ONrFw9lzhne33U9soob2/pecF1jvMtkU5jcmYWuWJeRGQpibQ6+jvXdnqaL5w5K2nkbquFR/fu4tq168gWSvi1H/4A6cIYQjGyhais0UG9WtZzoVWro1Grq1hJQJnS+d/+zncOpP74LPq7H/8dyjtbWFhcwJUrryp+e+cnb2N9eVkyeVQkUWGT1h+8RmwE0frXUzzF577kLD2fea6R07PzeOmVVwXg8hm5u7untWVqyuT+eafV61XcvX0L92/fRnlzHbXyDpq1GkJ8/sfZxGWxqgrJlOzjzTjso1Qsyret7zXVqnHDYwK7ojOLk/LFlSQxG2fMb1pyyWygSFKWvYjc2ITkmFlEJUieyuX0HGbRn80lUnIgUC1PvA5aLQKwYTW00VIhnmZjjsk4kuFLdrsK4BKLoeINwWI2GNIWhP7WDQz6HanO2Lp/qBIkgEC56FDqEoqNCaJ4ktD+uNDFlU7OniAyQjFTGoiRtVNCaXwa+fFJxPIFHSebxPRckkqQMYDv36aE8lcB4LonpL9mEMzNXYO3vef3f+9/kISye6b6gVV/3jUKlBiVMMqjfURSfgTI9Bp+goCHf3tBYO6z9h8EUOxZ9Nl1Ez27vOOUf7NdcsvQAk3ultO5psLDozzIiXxNoSeBop91/KNqIv6xCP7d8i87Hp4n7wuujXzNNZ16vjfe+RyXe/XHUsF9uRzhaN59/GoH58eocT9y3X3XxT8efiAvmFP756Pblv/aun+Pes3/WRsyy1P8c8uN7dHXDuXa+bnjAK4nn+ydT/Cae7PIFxcdsnTd9rie8Ho5wGlhYUGKDYxhD3MzA8ccMOb+7dZX99N/nn72rc7Zsd1NDs1UEtx89SSHxdBlQwl/Kia2Jke3JlCdgjmfU49y++NPk4Zl0zdVVHoGLDEmU0OvgWIH6ms+KXH/XNF19QpAVlWwCh9jNMVh/M2TT+a/5Wfu2TlJPcyLEXQNnfy3defY+u5dc3c+GiPf/XMws31Mev+8ctfXrosBuK7xwP++gznoLRX2uzU1BpcP/clrENQZ+02C1ZBuzGnu2+3LeRBrDikGCMu+gzH6wRz0xkJN7TrWo+ugxsJrsrK04/DvlvN11VDN5zyfTwIkNS9snN1PN2aMmw6bDKz50vbhKbd5+YkaKJUfDKQelEklMDk5junJcYR7HWxtb+qzzAPZfMZnJJui6rU6IiH6G1Oa3xSMGAuwEZwS0qxN7O3RGsXsn3iMjkHMbTEXazSb2NjaltqJs05yje6umXxre/tAXpmv2XzuW9MjGc+sz5F04cmQU/WFE4E1CDU4t6k2xwbLqGIxHnuxNKbr7mIGNknSdmN7e0t1DebF3AbvEW6P94xjkhvznnPdzmtsnJZAedT29tCoVQ7uZYvbQ6p3/NXPPxr1SA68djQ2OLr224oxOzv/Akf7AiP54i1f/Qi8mHhf/Zi+2OIXGIFfBsC1QOrIEnogkepe/bxEZNShHctdvnYA91A6xY7nEMBNxrwAzDtQfzKicMvz17RgwkuUPDBF23HYrt8D123LnfwxQrE3qEcbp7/AVXzxli86Ak5802s5OPwY4wPRWQ5IdAbg8tubF0wEPv7oYzFwb9+9ZeEoAx2Lar08+lDe02Jtl3iw45IFR+dfddgbr/kjALOn4szS6UW89dabYuCqs40Arse+Opg6vhvQn0g6KV0Htrkg2nkPuWTAJZX+nwf3rksevGDWdd5yUmssaPznYF2vaEQANB4JYdjtyt9zix6TW1tiBLCg6LpZKdfKgnWYrKxYHM1Ox/xoGWR75yRvs17fY9JZgs8CLINEBviSN1ayYMej3mN6wfHvERa9zP+P5ybZO73XEhLrqPW8gMx41hLPPqVuiD/1LBgVw2WAgQrpZGBZYM/iO4tqLORHydgV6zaJSDIrGUwyYch2GZ+eRWFsEslMDmFK6JE1pv947HZMtogIuj9M0D2M3r/eGPF6NLhrDSM2Z1l41PFTZs9LYHhSTG4IaPHffrky6+i2YNsVVATixqzoysRD7FZK5XhgLxMDgbhkCVKGk92mXUpX8r09SSnzM/KL8zpLLbEyuTTntcskl4AKJYyNUUuBSA9El++uMVc4Dty2Y9vyPf4OUxbBHSOYSRH3zdcI1DJxJDBCVhu3xaImJWt7PfOHdUA1kyL+PeP5A/M68zwob0kAl0xh7p9Jv5NUdvcc98NOWX6WiQ2vgcDCcESMoWdPHqFNuTEln5RopCcmZcBjYrZSzpiFB841ri/VWlXS4xFKG4fD2G9Tgtz8L5kc8/PqHga9PNmAEBKzScXqgRWNxVBvtk3qMp9Dq1rDwzv3JCHMDuiJmWm8dOkSHt66Ke9dKyBE0BkOkckXcO7iRc2XlYcP1JTB1othLIZcsYS52Tn5QpPFSTnNQTiKVK4kD6CVJ4/R9XwKy/U2Pnm2jfVK41cA4G7j/u33USoVrclA528yaARQOE7yniLryms0ePjwCR4/fiw2IlkEnJecAwTrCexubq4LVDhz5swBsO/Y61yLKS3MJNgVnvhZ7o8ALucbWWqcK/712nX/s8DANY5gIq/5yvKqbuLFxSWk01nz8Gy2tX6cOf8S8mMT6A/5ZLCggutkVOdkBSyuggRwt7fWxUbjdIqS0ZXKY+n0WbFGDRwNoVmvYW15WZLyBPoJxl+/dl0FrPOSfc6pqEqmNxtsuO1mo4pmvSL5VSoWRKP0UKIsV0SyoZQb63lFju3VDbz39s9w/b2rqO+UEer1EYtGEAuFkCQ7nusIgQkVnbyGGlc94xmS4eEVHyV1LLDUAEkCuJQ+5fnECUqzUJOMYnoxi+/98BzypSZa9XVEQ10kcylkxvPI5NlYwbWJ6wnXRpOTs6YoawyxjvIBapUGdndqqFfpM0y5sa78fztg0wdljlNizA3gsW8HIQzEwOW8Mh9fgrndXhjsleh0omjsD7G/H0GvR4YsO9VNjtUVVFR8jCcEDPE5SITLFQ5drED2q56B8rUNq+lJhVSEVQSboIR6aUyFGp4HZQNZnGHswk5+yvWtPn+Oq++/p7l56dIlrWVkBZDNurW5hXOLp9W48d7Vd7G4NI+JiRLu3PpUzFw+w7mG89z53J6cOYVf+/UfYGr2FELhGCKhCBqVPdy+cQ2bayuoVHZ1L/3gN38LZ196mZNRa/zK48d478c/0dpBCJ7AI+MBkMHc7aMXNnA+N17C2MQkJqenMT05jfHiGHJcw/m82K9Zs48Xf+v6eXE0oa+I5y877PZR26VnV1mxBKXc4qmEioPtFlsO+sjstzG8+hipuzXkmjlM5y5jceINJJJTgIDfPVTrj/C4eg/PO+tY722j2q+iR+Z8IorkuVlM/6NX0Z9OY3l7Ves24342gYUFuofF5Nzfq6JDD/lkAplCHqE4m96Mjco1haxRetyySEZQThKM6RTypZIkn3nNTe6uh3ajbt7W9EGn/HmuIO9Xsml5H5L1SXZ/nPcppS73G2g0WiouTksCO45yeRe9wUC+sTMLpxAh65dses/DvtmqY3NtVfLT689X1DREi4hzF8/jwqVLGstkIolbNz6VnCCfKyzSnT1/FoVCHjf5+p07iiN4zlTlsPjLmDkmmWzKCGxY4Rzls4prMxVZ8sWSQFzKhHPt4DOVthyMmfiM3acc334VTx8/wNOHD1Hf29X4Ul6e65qxfW3OKaxnERZDpFMJFKnIEaFv8GHcxAI+57cKn04JhkClZ8lhnrX0hbXYlQ15mWIJnWEItdq+wOhEJq2mGXVv6V41IF/NjlF6ggNdxTRQvJIrFCSxbKEd43uuC5Rbphw5j5sNLgSXuTia/DzHkDETgWjFsDxWxnBUJlCsZMxva1JinEYZ9rZnC3AoUco1UEVtMpRd8V8KQix4s4EvjVQmj2xpArmJKeQLLDpnbQxkf0IwO4QHd27hT//o3+CjvzcD1595HKZk/hhY2bmvHvA//qvfw8cffXRgc+DAI+d7+Hn1h2MAAaNw3/b9oMnBM8IPIngF6OBxfR7IFsxTXX7mr5v4AcbPymsPgD1fX6+th15C4ICWgJStf/uj2YsGnI4CCY9UfQIeucHrZTnO6C8eg7+52MXierd33Dq/wHU/aU4cqc/4gK/g+931cvH7SX/3n78d0uG5uPHzg7bB+eSujf+z/rnhXh/12klzatS5+4E4B9IF55I7F4PljjcKH71CBBAPXwmeo5SeZIlkIBvjCM4hx749rGocKhoEz9UBu/zpmsr943UQM3sP9oN5LsUEixsPzKe8OoBjsBqYa988PuVnBKa86+fWPmuesrjYnSNz20bTGJWH18AAWX4dgHyBdUJ1BU8Ji+/j+9WYpWYXgmemGqM11/P2FYBLoFOeUja3HNB4MPz+nN93T+jY7AAPf464147ev1bn8K83/rnnmsdPbB/x/sBn1eE8tMbF4Jfl7IfXgPm1a8h2TfkEMWWRdaBs4VXkArLu/qYP5QD0gj+ot9psVm7fs3iXVjJ8brMG5GoGPB7GPfyd50zwlv6sssthg5dj5DqZfm9cbXwcsGv7ktR1CJgs5VFMxxCP0+ahazWIEMTepnctX0unqCBiamLcFgFWkz2G4rdGk3mFKZ7xPVwD+TnOP8bijM/LexU1ezFuZ67I7fB93B9jpmq9hmajqe3Sj5fjafZVPf2dTFpXrJflU8sUwVjbEZM3Hte2WX/jvl2NyNaVQ9uC/RoV1lqqczCO4iVgPsWYdW9vVzGiYjopJHHsSRhIKodmXt6iXYiknzumeuSt65w+/+G9Tz7rMef9LTjPjj5bOIYvANwvMIwv3vK1jMALAPdrGdYXG/28Edjc3Pjsls8TNnAYL7gHr8K0g3d/XgIV3OzIxtMAgHucMft5Z/fF/u4PdPiJVIy6/wbg2ln5JJF9D3cXGB8J7vUBA3B9wxE4kMNu3yNBuRvUF6vBF7twv8S7TH7FXVdPbtfLbDRnPRCX71BRVsVeS0aazRauXbuGv/i//xyf3rwhANcYBV6Ho0pUh7eTf15prrB8yGJc0HvIVWwl2dLD4uIpfPe730GxWFABiOGOeU9ZOUdTzJeQMAlicOYABvd31wnJwFWyb14non/eHiTwzpfMdX+6xNkfzHp+dJYImETSYRJmBXIyZbrNJmo7O6iQuVGpSE5PRTQCD5TuJEhB0DMeUxBrNQcbFwESXnLowEOxCDwmBYtVDvwUMMvOTRX9Daik7I3B6R7wpw5YwbS6OodFAY6mXX8G6aEh2RH0LiRIYZ+xApkHlEl2j52cMR07z4OsWhagE+ks0qUJyR2OT02jND6BVK6g9wi8PdIpP4pZcNTT8+hKap4wTvLnIBn3d+naSWiOuqIIwSrKnyppEXhJTz0Lnll8FTvQ66IUMO2xUVnE5Psd0MpNS1KQUjkxFkbj2oZ1i3YEGPg7qg0oNZlSySknk54HnHnd8UtygXGCGAQ/LJHyJ30EyU0OyQBJvo/XRDLlHtjNJMxtn6/Lo7NFCWeTa65U9pSoSbIoTraqHScBY3Zls8hOP0ImG0w+OAldQsnxILDBYxqfmJDvi5MpYlLkL/6IlU2/GU+W2T337Nz62NpcU3Ge351WA71OC9Uy5YTqSGVzKE2xQFpSwksgnH40LFAPe+wkpgyYsXPEFJLXL5MzMqqt8Ms5T1YO1QDI4LdGB2tEMUCnh/puRfKbvMbc57mXzmuMHty8ifpu2VYtemly1kdjeOnVK5L6fHb/Dqo7mwagMSlOpjA5OydJz6cP7qFZrWIYjaHVD+Ef/8YPcPPGNWyvLWPY7WBvv4XrK3vYqLW+dgB3r7yJW9ffkZ8ngavmfgOrKyt4+OC+5gQT1Gw2LelNTiEy3NbXtgTWEszyA7hcR3d3y+qQZoGHTEXXIOCKxJzDBONckch+t4SYTQMGnOcPu8tDJpnq92Xm9SKouLu3i7t37use+cY3volisaTP0582lkjh9PmXMLtwWsxHrlcusZYXIgsK8l3uSqqV35wbAnDZZBJNYWZuHukcfWytqMt7dmN1Fc36PhLxqPyayb4tFoqYn5m1wkJ9H7lc1mTp0Ue1zHV8hxRASX5FIymEYkljolLK2FufKena7/Tw9NFj/Pztn+L6J9fRbbYFKogZSblOSpsirH+LKSyQxEIl/RQQrAXPY+zxuRdWA0w4FkYiRX9grqtUf6A/eRxj03G8+f1TKJYaGLS2kIwB6VIO6Ykskpmk9sGmDTUwiNnLghsVJEwVgXvvtvvYLVdR3qqiXmuh3eyh1+5jwMadCH0w4wIwKFdMCV6yzNnHJMnwvrFECT6yBtJuE8CNoF4LodUgs1vQotYarju8NlrLVLuzey4swMlY1abSQWDeCi0RT3KVACpZS4xL+GxhEayQL6BAhYdYwotD2FTTUSGS76PfMsHzladP8On1a7qu01PTumbyAG82VcS5cOYcNre2cOvuTXzv+99BNp3Axx++jycPHwgk4nqQzhUF4ObGx/Ht734fhSLZkCEMewPcufkpBu02ioUcNjbX5cf92uvfwoXLr0ienc+hlafP8N7f/QSRfg+lsSIavS62d3bRrDelNrJwbgm7lT1kcnkV5Oi5RX/bs4tLWJifR5zy6GpQcmoaBlZYbAXE+Tp9x5ttlDe3sfZ8DY39ppin/BbpujcAvZ25HoS3dtF85w5S9+sodAoYT5/FXOllpFPj2ka3vYv93iqe7T/Bs/YmNrpltAfGUmjHwgifmUTxuy+hnqf08D4Ex7GZJh5FKGrgLWV9aSnRbTTNp6yQRzxD9RGzZGADVHV3D9XtMhpVSiOHpFAiNQ+Cn4m4fFRj9NNTM1UbfRbKhn3EKZOcNBC80++j1qij1elqnFJkS3Z575ZRq9QkqUt7B86heDqD+dOnsXj2HDIE/uVhzPWMnqwhNFoNPH74ELc+/kQALmOy4ngJ5y+9hJlTcya11+3i3q07knPm04H35dkL5zC/MI+15RXcvn5d585ntIDsHv2cG1p/uFayuMd1md/umcrnMufJ/NJp+cqKNcM1q92S+gRVHwZ9WmK0sbm1it3yjkBtxnZiXcsz1uuLk8S8NVXwvoxGQwbehq2ZxABSKF50AK5877xCvJrg2DjGcRErNqK5T+CWqhNsXGp1BkiykYdxhLx9+byGGrq6PSqP8LnMhjhewxS4WHL94fjJViJNSXSuP5yYjG8opZxAgkxcjrHWGK5Xnk+iqp4e+1bKNpR5ZoMXG/EsbnNSncZWonpMx5rstG4cMo1UZI2Rect9U+nA8lWTYY8jGksimcohWxxDaXwK2fw4ovGMWPGcl1x/H967hR/92z/EJx+8OzIT+/nP3/mlMrSD/GwEKOHiKwfgulzHNfu5hqpg/WEUwOY/OOknjABw/fG2jam/KdeysSNAyEHDrq1L7m9HgbbDPftjiuC23Of9NYIgiOc/h2Adw+3Tn+/5gbJR9YtRr7njCl7MI2PjA4nd+4IAbvAa+BWh/GCLOw+Xq7ntjaop+WNx/9/d66MmYPA6nzRJj+XpvjdyG+5+cvHf5012/zzxXys3d0eN50nzZtS8O2CMnnAgzspr1Db1mv6nL+sh89Y/P/Uer2HdbcOpKvHYg/ee/3xPmqd+iWUHMLrPOcD0WB1F64KzSjrcsrvm/jqHm2PuXdwmj1nKJGy4ldqXAcmMh5hHHt6zBsY6ux1rjj5spPbPD//r3L41DbOZ1/L9Ax9WT1JXDFHVLrgEW5znQGj/WPnH378/97o9r6zpwX9dg/e5Ymhvzp60JvnBff/aYXPNocZHi5PBe86tx/zp6k4cV+bQegZ5tSuOKUF01+QaXKuCz4DDOcAcwR2DrdnyXfaamqxmZLUcx2zluDoAl+PGhiupkPkkyf3jafeBAzB9ILXqJNaonoxFkIqFMD05IYWcbCal3LNarci6gTH+2PiU4hwni8xz5fExF+S3NWCaygjzTWf35Pxuab/QpRRzOn2gHuaYt/yM7FYiBry6xnLXiMz9OPUyKYx4qmLMb13zKMeO+3QkB9dgHLz23BdzCo4pG3sZZzFmYO3BmvJ6ym3Z6M738rqbKlhEeTCbmekzQ1WXqueh6382/tW7XxbAPV4g5/ZeALif9wR68fevawReQDZf18i+2O5njsA/BAB3JHh7EDV4h2+tWPrlMxo7v5KrTQA3FU8f2ZY/cTop2NAh6wBZEP+sQ3kB4H4lF+pLb+RQPtdKft6y64G01q5vAKywXAG4hwE7wZMbNz7FX/77P8f1Gww6GNBZkcWrfhwrArhg2eYPi9aedI4vudffGBySQdfreADuW5JbMZDAOholEeixeh1o64BbBmguYHayss7P1IG0/s7XY0mj6zD1AuzjCYB19weLAW7O9/oE9Loq1NFnrVWrqXhIFm5tb1fFPBaaWGhO5/Ji31BuxrpdyYeh9IvJMzmZZvMONYBA4KwH6Fn5zYpZYpAyWfAkl8hss8DXmIqULIpFyFpTyc7HljeGg+QzWVQL9w6AYR6XY+IKWCZ4wKCUIHgkLsYUQdxkNifvwuL4pLz+WEgnA1feJ1EyxPhZwiyuMGgz7lghwitAH6wfwQXRNRY4maVAYci/PZeMukDaJTEuOfb7tbiOVLLnXLLsL/I51i3HkGPJhIfXhIkBrwkZmOb3Yomtn+3Nc3HJOffDZMNJyrp9cFyNnWP3oR2DK4gZqG8dtgS7DETmflyhIMgeMCZvVIk4gVUmO2Q02vst0SCwy7/TC5KygOy6ZvLBzx1IEPV6kspl4kGGG7uHuT12kxLMc4UC3gv0/eXfXCHaJbB2/wywt1fW3Gw1GpKapIzQ3uY6KttbOi9KExfHxlEo0mM3p/lfl59ww5jPsYQR/UP0yzU2E9cIB0ST1cN8yshTJv3IpgNj4NCPpo9wfyjWEQvN9LGMp5Lycy2vLqPXamrZ6xOYCkWQKZRw5fVvaJ4+uHUdtZ1N6xLnvRKLIzs+jtNnz+DJnTsCfweRKBqDEH7nX/5L3PzkYyw/eoB+s4mdehPXV3exUW3hd3/3dwXifuGvz3vAB+6P8vY6rl39OywsntK1IHv6/t27+OTjjyXvNj09hdnZGeTy5rskwL9t84kJLEF+/7xncs1EnPOJHqLOq8nNbz4TWNjhnPEn/kzCWajg9jhX3FzlfLt165YkljmnCDSrKSEaQbm8g6dPnon5+tpr30A+X1RhqU3Z10gM84tnJKPcJ4gQMn9EU2voIsRvrp1MsNVMwSYZUylQIT4U1fxlsZ3oqDEF+tgr23qcIJNKDNsmkpQ5jscEktTZ9Z1JC8Ae9jtoVMrYr5bRI+OactvDCGKpnNZxAo+cn0PKtXbIfu7Jt+njT67h05u3xFBTAYMgimfcy+KVVBTkOU8g2sBbPl/0k01LBFDUKW6y84ynWKyIxPhtygdqMknGMbeQxauvl5DLVREbVpDLJZEdzyNeSCGaUIeVmovkfa61iioIlFg1AJfP1/1aC1vrZexsV9FskH3J5wKrbSGE4lzOCdBE1AbEZxUfVQRY2JfUk4yySPTotEPYrw9RqQwx6KYRCWflVUnJY66fxkywZio+ufq9AUJUKxD7P+YxGti0YUxdMnMJ0LF5Ip5I6foT/CEgxG0RLGq3TT2CaxAVBwjMSEGgUkU2lxXQz/uSLFw2MdCzisAt5zO3MTc7i3w2h48/+QTZfAZvvvUtVPe28OEHv8DWxhqS8SQmJ+cwd4pyyBGai+Ibb3xbXlkspm2ub+De7TuYmZ7CmaVFAYCUb09n8phbWFLzAY+5vLmJD3/2DhKREM5duIBUPovVjU2sPFtFKp7EN9/6ls6Dx9ho1PH4wX3FDqVsVkA1x0HMVY4HJXm9dYIguEq6Hap/7Ap03N0qy7uLvr6/0PUAACAASURBVNKZXA69AdmpBlYXCyWkI1FsX7+L9vsPUFztozQoYTyzgKniWURCKQGGzdY26oMNbHW3sY06auEOBpTxpnR+dIjw2Snk3jyHSoZNXgPE+PyKR+UZyjiE14DqC1pjO12T5yMomE4hkUoilkyYRHm7h0alimp5T3K/9M+LJNiwQVwvJGZFPBpXc0+305atBhkT/I9rEFnwlWoN+82G+bDyWRs1b/VGtWafk19ZF8NwFLmxccydXkJpclLNdIT9GJdmM1mNL4Hgx48e4cn9B2r80ZiNlXDq9CJKExNaD6nysL6yKjCV2+f9SQD31deuqKnk2cPHWoO3tzbVWCQp6X7P1D2SPP+UVAy4zkhpYr+upqlMKo3FM6cFjFqBe6A5QCWL1eXnkoDm9rrdhsZTDFfFEHoAWoGdyil9FuX7AmjJNE2nU8hQqpAgp2J6k2knw77L+EJNSl7ZVv8mm9dUYdh4ybiVvrDp4hhC8QR68hZOI5vLI6ZGPWPPc32gJ3i7TS9aesLTNsF87nS/y/+Nku6QeoBkk9m4oVWQTSX0uE4pNuaYHsY8PsnNAXOOPoaStrc1TcocUucgO9eaYCx8cmxcNsTRcoTvsRZHO2Y+U6hyQ2aTLcRsHmFEHYvG1cSTzRaRyU8gkx9HLMPYnUBuDI8e3MVf/rt/i+sfvj/y0f7LAbguCj7e6Oh2wmvs98C1fM2aM0d9BYGkUSClv7E3uA3Lzw6UTb380GsGDUjbus8GwTgXo48CbP37CwJEwVpDEKQN1iWO5Ra+nOGk8XHxtD92/SKx2pcFcIPn6cA1Fyep8O9vbvZdT5ePjhq/UUCrmw+jxsOdp5s3/uPyj1EQoAu+L5gr+eenfz4G/+2/pkfrA0cbs/0gx6hj9c8V+/fRORq8hm59c9sK5o0OpPOzKoMgqsbHU77idlxjuB/APWnujKqbuXPw//Tnjq7xJHgPG5nj5CJb8D7xnzOfX1yPZaniqUKowdkDb10uyu2b1+j/x96bPkmWX9dhJ/d9qb2ru6eX6e6ZAWYwAAgQILiEuci0Q/4i618QKYkK6R/xV0c4HP5gK8ygFbYYQQKkJJogRBIkFnKAWTj71tPVXdW1576vjnPuu5mvsrK6e0YchBzsnKiprsyXb/mt995zz7mJWb1Pb4+w7xm+d17XwUn3iyn36+Cs9pRAslbKS9yLwgBvMOaX3f9Fa8oMW3VWY6gOss8t2dCKaQUJQAuKXh5UZcLTzD8/w8K34Ka7XuG+DI97n1t+XVd+o29EP8gZuK5oRZvV2zvsVy/OtXB7RFgeQ2C0K+ow9crB8ogUmLgnzhPFDRznORQH8bICIUDb+zU8TvwZF9cQHks1DNo5mVRSsspXL2+JfFGvVZRkx4TYtfUtqbN57IV7OduAbaFktQRLnJQVN6PfSLCTviM/41jk/sxYEm06ltxgHIIxQT4Lk4/5on/HWAZf4fJQvGeP3yijN4jH+Jhk3Eayz4HsspebMIWUgcawJyhL5n5C5m9QBgMTxSdo33JQ0N7kPTWaTQHTYZY3Yyr0eamK0mk1lZTpgLb5slP8yY9ee5LtJoiuL9/jnwK4T9iETw/7XFrgKYD7uTTr05M+rgXmAK5l4C1/hYZn8E/DU+fvLzoHFxnO4fNfCNzOLYKzt3Pmeo97ss/4+XSKTDKHbOosgBt+noucKm3+apenAO5nbP3P+WsG4J4Bby0eHrB+nMkY/Dkz8OzvXrePt995G9/+zh/gtTd+OmPgOoDL7LzwFAo7P2EA15mxZ52SKaIMJA37uHx5G9/61jcFHhjIFmTGw4BMgRTdrgwhzzblccZ2NCfYz30mszBoXf/MjVo58M7AXThGx85k5eaySG5szxwTygmTKaRaJlNJKdPI6zQbYpgQGBCQ2x/IcKXhSWYJA4ucL5R2ZZDVG5ArC4NnHuxWbUGyDZUxyxB6AITSWeGUU+1RBqTIjgoArL6BGqwZSaIDDW4xnvQKgjKMuk/JfCYQxkAdWShR9HhfQVasWFEMppM5ms4iWyihUF5FaW0NpdV1FMjyzJGxRolNSiOZzCblmk2yeS6wbcvm8gxCrR9LAkICOMM1gELs62VOBvvc69xyPDiQz3EXdlRl4Kumo40XGt7KYGVtKkkBG2BPuV8GXnmMjzmv/cnzuUyVG+4+Jt15E3uXNTBZu5XXCz2nBxnnARqXtLIxT6DLArPmWHr7LQYvXDqPzoexfy0LmgFRW5cpZdoSMMdrMXDMsSYWWsfAXt4fX3SOOL9Yx5QMGTpU/PE6fb5I8TwOYvuznQ0mTVE5qaCUz0veuF6vSLL4eHcHtf199LttAQJkXOULZUkUk3mUzGSVgKA5PqR85EBjygAuyoIT+DYJLgaeVaO53UJfoO9AbEfX1dbxiFp4mEkgsajq9lYrFQy7bQV8ySiMJFJKRLh24zpW11ZxsLeL+x+/j2GniZhS96mRnkZxaxM3bt7A3XfeQePkGAOC8KVV/Hf/+L/H6z/6MQ7v3RMD96jZwWs7x5JQJoD7W//sn8367rGL/GcBcF/5HrYvb1sWfb+P/b09vP3222i3m9jevoyrV6+KdcfawQyoG8B5VrrKxxfBcWfLkhFLx5Uvfi6Za0qKBjJpPpZ53b09ysfWcevWLbA2mI9JOrWvvPKKAFy+z3shSMs6jSZjW9fYu3z5ymwNN72AGNYvXRYDlzWKCXUyuMZ6iJJrHfVMsVNzJKiTrgC8sbOlSxDUzbVjyGbri+FNVr0yxQk6cF5Npgo8nB7sC5jPkEVIMHg6xISBl34PEzLL+kOB3+S9sWYifwhwTIYT9PtD1FstnNYaqDabqHd6OKk2sP9wD1EyBoVxEJDKap3lPYw6PUxHI629TFAolSl5nlH7D3p9SS1LOpyJHASuvfZtkkAHjy/g9vMbuHE9inT6GLnUECtrBTFwY9mEEqymE7LUKZNKKX+C3gQnCORzbYhiNJygetrC4X4FtUobg4GtNdwvKJPP2qxc103unk3lAC5B2wiGI0g2eTSModeJoVEfo9kg07OMZDyn+dbqNAXgUiJVwRHt6xHtM1KlCBILmMTEfiNol2Fd7XgSqUwea1tXsX3lioAvgq9kkVMet3JyqiSR4bCn/XRjfUNy5gRpD48PrWbueIS9Tz5Eq26qAgL8BwPtl2S+bm6s4/jwAO++/z6+9s1v4vq1y/jgndfw0Qdvaz5RTvWZ67fw7O0vojscYTCZ4qtf+7pJ5AN48/U3cHh0hNt3nsONm9c1zpotBnj62Lr0jEB4rsetegVv/O3fCPR74aUXcen6NZ1vb/cAnWYbz92+hdXVstaqevUY+7sPUDnaR7fZkvwsaw5zbSyRUVsuI0VlAiZTkGHdG6BTreNwfx+1SkWg86XNLdUPo6Q02QHcl8qb62JlJ2tdHP/w7zB++yFK9ThWp2WsprextnId0WgS9+7fRa29j860gna8i15iim5sgv5kiO5kgG4qgsStDRS+fAOdPGt5TTBlADioyad6yywbwGQyAqhdAnoEgCPIFAvIlgtI53JIZShTHtH9txus7UupPQvakUVNUFblBSIQM54Ab5o14SnJ2+deZ3s99yf+5rEpJgLEKLw7FYDPeUXGfb1a0RzlNSkDnMnnEE2k0JUkN2smpzS+mRTANY7rqKQeaZuNhtpPyeDmmGEgmowT1u5lYgRBy63Ll/DSl76EtdU17O/u49133sbhwb7WFbYB9y2VGpACSwalchlbWxuSSa6eHqtuLqX2yM4miM29f9DvonJygqODh2hImtvkhFNM5JBqiwXEHZAlcCvwVglfZh/nOJcyKXJoJbNsCU48ZoLBZIw+bR4vF8K6srQJo1Ml/jHRhEznYqmMfHkN0VQWE6oQZHNIZKyfTLYzqJOrhD0mdXC9MbBUSRtxu0fao9x7pNoT1P7kHKed4ux7sXOpUJJIGqgcMGOlThMktwjYJRg7GkhanGxc/uZaN2YyD9VwmLQY2HAKIlM2Uoxd/tsUcWhWir0UAKAO0Fipj6hsv0Qig0Q6j3x5HZniCrLFFQHs9z65i+/8/r/Dm6/9ZOmW/tkB3MBCf0RULMzADYNgZwL9ITt58Qb9uJmvFDCuwizCMzGMALxwn+k8eHZeeSls5/q/w78X/73s7/B9LwKVizGWcDuE/Qz/Xhiodf9t0R9ZvMajbLVlfsyZ+w39EW5vf073N9zXcJbi7J4CP/Yi4Grx3hf7zvs2fE9zQGueNLp4nsU2X9YGYR/bP1+MEfF+zgOPSxJ4L/AJLxo/i88z9xkfncAgoC84JOxnGhgWMNCV1GxXCL9/pv9CRZS9b8K/Pb4Rbtdl8cBwf/H64Wu4Le7gl9/f/Pd5+d7w+L5obvE+XK6bwOoM1AvUxML3qb00ldYxHm/x83rcY7Edeawr8JgfPQrUo8yXngG4QZ1YqWtpfQ+V1gr5Pz5PF+fPubERxB4X1yVvV+45iwCuj6PZmhnUgl82Zu16nsgyX+vC7bW49obv2Vmn9Ff5Pp9XdYgDCW5PVFo2Fxfnv2R/BEiaopfUtSam4iU1j8AmCvd1uJ80d4Marz6ewmN9WQzG22qeQBIkyWKMdDKGUiGH1SKliKciC6gsRCaHwdBAW4+v+LnZHmTXZjJ52W20t8hIZhyCn9HPoU/IBComiNUbdcUlWAuXsRQCumLZZjMqj8E5F5ZY9ucSqUNqZ3MGNj8jgCuAm7ZkEFfgM/Je6acSSGZbMkGdCXy0g+hD0SbkmGaJIv6bwVPec75YVGyI/i/P4eOTdgxBZ9p9VHc6OWbiuhNRbI350x8xluprzrLV9vHv8RmeMnAf305Pj/h8WuApgPv5tOvTsz6mBY6PDk2E45FCygvDU5J3Zwu4Lhrzywy2s4bnE3TNIsK7ENh9XJz3Ca5w9pBAOiPLGkALAG7YOFk0fM4ZQl7DdumstoY+c++LD/J0NfjUXffkXzBwYyYJQwmbUN1bq3kxB3DNsKOdMpXR8847b+MP/+gP8OprPxXbiU5A0KMzsM7vJcwYtPFjQZGwozozCMmuDQBcMsYI4G5ubshY4/0y4NQJmHnKAAxkYRhEdfkUr5/h53RZKs+m4/14ACLs1Ovf7kAsYXf6c4jdFwB9biAa048SNgw0USrTgFKyuRjcozwLqUl9gSJ11RWlbDIZHAzGkVHCQB0DcfP6Y2Q2WRCdrSaHi1LEATuThqSCUAxSBW3B4JzADT4jnSPWu2RgjtchAyw6Va1QBrZVA0TAvYHTqrQ0NWeANdnIyCAzg9dk4F6Acz4vtm1pxUDbbKmETL6oYCgNZLWfy+EFgAqDtQyQCYwWRh6AuSEm88xZmtWzcfme+YjW/QZ1ds6uoXOpKzeYPbDgIK4yOSVZmJqBp/6Z1zwhg4WACr/rAG64PpWAdAXhjXXon7l8lo87Gu4uh8zj+PnieOM1HFQ2R9+YsWLLMNMzyKw2Z5ztZYEFXyLDzlzY+eLzO+PX5Z+VHY6owFCCcu0OAcuJwDOen/fL4D7vw+vb0gmiA0NnihmxvLDLJJscswHQcvyDjFrenydP+Gf8XJK6tSbW19YwBoHYLuqnR9j/5C6OWUO2Wcd41Ne4p7Ql6+tR4piyhWRy03FjoFV1hwcEn0YBI90AKY1zUW+NRa5aeAxcj9ieZMPbv8HvK9jPej9Wy1n1maZTsXLz5RWUVtdMkikCNGoVHD3cRbtRZXFQk6yKJJEqlXH12ZvIpdL48M030Ka0dDKO6194EV/44gt45S/+Eq2jIzl1R40uXr13iP1a+wyA6+3zyPX6cRv7gl1QqxzizVf/UnKxJt9tDubugwcCAgm8UwqZDjFr81BSm/3DY/l5WAqZ752cnAjw4RhgDWTvc97z/fv3sbOzo7biOf0zAii7u7saK5Rkvn79uuacZzTfvXtX12I28tbWljEhyYCSvC+BPdYMsmx/vji2B5QAX9sQgBtLkn1JIIUy2wSDesBkoPqm84DU3HAwqTJz3tPppNZAMrDIvOV3JWksyWJbaznGBt02qkf7qB8dYNhrYzhoo5DLIM+1gyA/jxswMaeHFqWW+5QhI6tMVEHV0Wz3h2gPR4hnskgVSziqNPB3b7yGbrMm0IWsXmMFJ9Dv9dFptnROsnJXVlfwzLVrygrf2bmP09MTcLZRAUAy3mSXBZJz7DMCllvba7jz3Ca2NntIJ0/AKbu6XkSmlBPwqgq9E84dk1CWKoMkfdNivbFmbafVx8lRHcdHDbRbAyVNcJ4kkjFksmlMAgazEo1Uj5cALvcrk08ejChjFsOgH0e7BTRrY/S6EaQSZN8CrU4bvUE3AGwofZwWQEV7oE+5Nyb8BJUdDMAFsrk8cvmCkobKK1v48te/hTvPP6/+3D88xIP7D5SEUT05ReX0CI1GVeOea9bG5ibW1zYwHA8VDOJKWjs9QLNeFXgqRvLY9k6CW9HpBDt3P8RprYmXv/7zSCbIoHxbICr3sFSuhGs3buOZa7dwWm2wyCu+8c1fVD+NBz385Z//Z42Fl7/6VbHz2UmV05p+nn/+JbGdKc3ba9cF4DbqNdx58QU8w9rTuTxazS5OD4/FKN++tKmau7XTY/RY67RWwcnBIer1phIaMrkCVtbWNKeZLNZvdxEfT9FttlVrlvONc6tcstrnZCdTTYFttVIso3xlE0OMEN+tYPLaDuIPmih0kliZFFFObKJcfAbZfAkHp3s4qt9HfXSMdqyLTmSC9nSA9qSHbmSIQT6G5M0NlF68hlEpieF0JMbrKKivLCYk1+E+Jd3b6HWMmUDmYnF1BfnVMrJFYzMK8GOZgsFQYCvXMRo7DIbV6vVZHbZ2q4Vxb4DImMkWQyUPMclByiRB6YMo66mS6UnJ4K0N3PniC1jfWEer2cTHH3yIhw/2NL45jlR/nWojHA8xSz4kkEtbg8lom5c2cenSloJ4b73xBirHx0iR4ZumvC4DhznVcpVc9JRywhlsbm1hpbyGdquDWrWCVpP1s8lqbyuRLk82sYBPsnpXcXl7S4kijcopjvcf4vToUECkFFeCGuG0e8loJdBI25JBcKoHcByLhRWhQgird8wT0EYTSwrh/M3TRuPzUd9Y0n9k409US7rH8iMs46C9knsoA7CUXGS5CCZFmtSjJJ1TOSCRQTxXQDKfx4RlDySTaWUO+MP1m0x6l7QUyyR4maIPbXdbp82uMRY1pZPJmib7lbaJapizBjkTMBg3dxCXQLDq3xJoHqutCNialPKQ9S4wGjC5c6D2ouICX5bcGIAyDHAT9JWyDe1skxGVQmrINmUqZjyQcyeLPpUrIJUtoLCyprIPew/38B++/Qd46++WSyB+ngDuv/lXv6MauO7rhIGOZaCC98FywCEArwImnNvQZ4EMAy+8fXyPXnbeZTb6YjzE/35cnMTHSdiufBIfYNG+ctBkMY4Rfh7/zrL3ltlrizGfc9cMMaOXAVA83kqlDDUXnM05sxEvsAPDiZyPahfZ6IF/GO7LRfZk+BzL+mXZc4b9rHCb+jhcbIuL+j/c1svGwkVgWnhczMGn5YnBM0AqAHDDAFUYuLI1YD7Ow2P8zL2FGLhhe97H2DKfLzy25mvf/H79/MvG3mKf8D7N17dEbU8cDrdVuM8W+8qTjy0d7zxQ7bEV2uNMzGHpH9UVDUkou9qTA2NeNojXoj1OUIu+AZOcLL7h5Z6gmAh/9KxBqZvFMRYeU2GgO9ze4bXHOAjzeICP/fA+4wDu0jXHun2pHPxsLIfqwoX7JLz2hq/rbcP36BfR/3EAl++xjQh0hpW5ws8QnkM812yPUs141l0e6BDtX1Oryywfim3LsiiBYpvF+7xtPOGV5sNcXc/nwSzWtYRd5MdYm1pyLMcQQdtEdIpcJoGVUh4rxYLKWDBhk8nh9K94Xy51zGdmLLHRbKkEC8/LscXx4jEUxiNU4mo0kb/EeBZtedr3PN4TjKkMZOWoojqn9vQgAd8T6RmXcrU1fu6JxbNYinwiszvoxz58+FDXof2sxPVSSUlzsuU6pqRnMTgjUvDZqD5HMgDvi0xhb0dey2MpBHzpWzPe4ffG+/qj7/3VmeXyscSuJZsRn+UpgLtsl3763s+iBZ5CNj+LVn56jXMtYABuwEC8sH0eD+CG69M+1il5HF48txjmwLJRfs/c4ePivJ+qu2d1D4BHAbiPOqeMrsDZXlKiY/ZVghaPfJCnq8Gn6rrPcrBkxIJMvhmAG5JxdcPXFHbNYSDY8+5774iB++rrTwbg8jzzrG3xpAIZRQvez5yOkIQymbcO4HJMdTqUhDV2HQ0tAhH8oXEUrt3iziqNIpcJCgNpYYakOzWhQWn3Gcit+L2Ffzt3NewAzoFCShCZDBGDbzLggmAVg5IMhPGH5+8PhsrGq9eqaNRq6FNiMCQT7LLGCrQF9VEJZpGlRIeKgWeBswy8EYxgEIxSmJJhJghoGRIEPiX9KxCXjKOogGUD9gIAV7LUZO0aeEhjmfXkkukMcvk8MmRmOnhbXp0xJCMEWgQUmxwmpz6zXKlbJ7ab3rBEAUH3PqfDU9+ocmeCUHbrwfeDzlm2HCw69osOK7/qkj1e98RZopJtDIB3sYJAWc65I+BZz3IEZj/GyPW6Kv593ocDtVaHlrXfTJrTgSXfD9wRdQdCgcr4nGVLh8v2EQZeQlnh5KSpDu5cfvzM3Anaiddxx8AdSUq69jpd9PpdnYNjiG3O+cT5zOf2Wjx8Xma58hwCCAhWq+6sSSHSqaGz5A6rP6/Yg5LkIkPSHCS2AbNqGUzn9xhMJROJjPQOg9X376Oyv4duqyZgTW3E545ExbzJFApi/WQLecnrqt7thM8XU/C1xaB4uyNglnPBAtscgwwKTATYcZBL/lskcwOG+JI0pYI5EQEKBJPofDGZolYhU76CUZ8A4cSSUmIJBW63rj6jAP3R7i4e3v1Isr3Jcgnf+JVfRr1axXuvvopRq61nOW718Pr9Yxx8FgA3mL9L1/Ul3h2Bprdf/76UogzkNon1yulpUMs2oyxgA3Ctdi3nBJ1J9q2NQwNC6bASoCXos7GxgRdffFHjw8c5Wb0fffSRgFiyaT2DnGOB/c3rM0vawX4lSQDGaBsMAhZbYcbqDRarM+Pb5tZAtZoKpRVsXrkm1hpZ/TYfTaKT8slMqvBECq13vmaQCRhPKCGFYES/1xHgwz6WggGTBlgzWTWjhgKCWJe5VTlB7XAPtdMjdHstbKyvYWNlFTnKxnMMUrK310O73UW720WnN8Cgx7HG2uA5xJlRTkCFtRzzRdRbbbz5d68LIExEI8ixD1hHGxGrFUnW4thqbm9sbuDq1Ssa45RwPTo6Rpw1ywJlC593koiOMSklidX1Aq5dK+DK5SmKhSbK5RhKqzlki6zTy0x7W0eY0MAfzg9Kg5JlyVq4/d4YtdMWjo/qqFU76HYJiJCdNkU6k0CukMU0EagpgMkPnBYErWMCr0cjyhjH0Oux7u0UjcYIvTYBNjIXWSJgiN6gJ4am6nOnCN5yL+N6YXXICd4OBiYHpzIC0agAXP4wiWh1Yxu/8mu/iTsvPIdGu41qraHxeXp8ggp/To8F4PL52I6qgZrOiknP9k0kohgOumjxmH5PiRu9VkOJGhwDXJMqJ4cYTqMobW6L4d3vVDEZ98XMJ+Nuc3MbmXQOB0cnYuR+6xd/CRtrZO7u48+/92eYRuL4xV/5FTz3wvMaowTg9/YO8Cu//GtIJimxRpnqKl798Y/Eprz1hedx50tfUvIIt2zKKz+49yFKxbzJx/eHYmwy6FM9PUW/N0AqTTnXkvZoSsIT/D95eIA4bbTBUEA/5x4Dg5wHTNqpnFZwdHyEVqOFQi6P1FoRvWEP2b0aVnZaKFamyPfSKE8KKEc3UcpfQbG8jmFkgMPmfew17uJoeIrqqIvmpId+ZIh+fIxxMYnkjXVkb21hlIthOBmKETlgooOlW2kNpoRyu9nAoNeT7UN55VyxiMIqGZ0rSKbTShaj/Dj7n+xzslwJuDFgVqvU0O/3xDQmgNupNdFrtdUurEtGFjvtJbkUbmvEEojn0rh66ya+/I2vYX1zU/vyO2+9hfffeU9MXslwsx05Hxn0pJyzxmdK0thMAiAY/8zVKzg5OsQf/vvfxxs/eVVgfyoRF7OZsspkEVOimvsU47tklLPm6/raOlbKZYHalBWsVU8FNCbjUUlbM/hOVmo2lxHwSEUB1lCuV07RqFbRbDYC2Upbz8UmlQ1gAC7tPbNTXBWGygRWNoDywqxLx7bkD6+nVDAF/Gkzck6O0en30R8NxUpVLV3V6Y4JRE9TsjxJpRgmVRljeBpPIpbJI57NM6sQUwaRxwwcR5VslWXSCvdSsvudfResyB4897qI4UA11zutDVR54b3SBmDtxXRW48NrV+r5mSRoZqPZjtwrAvuW7RjRs9AG72M8ZImLTrDuuSx7oEgSBI0J4HpCnvk5Zg8LcJByhyXS0Q4g6B6NJZDNFxSw5f753e9+D+++++7SrfrzBHCdgbsYa1hmFy8DhfyG50mAZETPa1WGzzsPdJtMrftOi9cK+0rhBlkElsJ/L97/IpCz+N2LfN0w4LN4jH8W/h22yZeBR4vvLbvuRaCTH8t92seTvxe+B9pdrgjkycWL4N8yXsGyvvE+CbeD+wAOJC3eQ/iZwmPEzx+eo8ue1QEd/2wRWF4cAzPfLuSvhM+7LG62bIz5ecP3OQNfQxcNt4XOcwED1+e93b8FsJbdl53DE9YvZhK7n8dbCYPlWlMCKVu/99ncCuz6R81VPx9/u8yzJ2178m44qTfcH+G2nSdsWuJGuJ89dmIJzyldh8CZ5H+DLDv38XiMg48OvMm/ilH6Ni0f0uqZml+qZ5sagEsfjO/RE2Miroc23YddHJv2zEGW3wJjm/3qYOTFY9BUenzMLq5Vi8zs5WuZBzfnd7dsjvh4Cvvi9LdUIzWUUMH2o1/mia5+TY9j+d/eXHy1YAAAIABJREFUJno22TgWQ6PKhNv2KhWkkkxklabUvpYcwpiCrSKBix3EZ+wZfFyE50B4DJ1rJwd9KeOs0h0sPWCs21h0gjQT9FiqJ5kgpUDxDdoFHJ8ENj3xl9doNFroD+ZSz3yPeyp/0/dsdzqo1ZtSzbLkakt+D8cjrI69RYjYxh7z4bOL3MF4RdBdLkfO911tTP0nSWibm/RR9/f39Q2vt1suFpgdh2rlVMl8zJaTyp6S/aa6BpPx6K9wvDPxkPfic5l2FEFr2pwsYcXn4rVyubySQP/Pf/+H57aXTwvisgm2t68+jZyfa8mnb/wsWuDpwPtZtPLTa5xrgTmAq61qSQstGZoBmLoEU13ewktO+0jC75mzBHKQF/TdZwZxF25gZpZOgWzyYgbuo4aQjN6nAO5/3bMs6HfW8uOLjAVn48q4PcPANZDPAVwaJe+99w6+88ffxk9efUWszkcxcMPBEHMwLc1Rhntg0HtjqZ4XgZfxQDKCX/vaV2X0SJ6Wwcl4HIVcVlIkNF5paLm0K6/jWZ+e+engmRug7uCEgTvPGpXBSvM+ADIc0JD0W1BXlL9Zx4JtxGdxmSR3ylRhVvJ1FkQjuESDtde3zNXxeCBGU75YQKm0KnlIynnWqlVJHraadQELCmIx25LBz/5ABiNr2vJFxhUDXaoBGbAGCEjwNRoGtVEDOWDJ142trpfMbGbqBlKdxkgOpEbJ8E0mMFXALyfQjIHMXL5ogclAGpnSlZS6FEqkeR4Natwaq1p1+AQsmPOrgJdq7Jj8sTsF7igsc9bd4F10YpcdG3YsFo8PO9/sb45bGv18n86Sg/88L8FAti+BSn7u48adcI0bymaq1qI5CByLdCj4LJ71GU4U8GfkPYYDK4vMc5NFNseLzBXLwJ9LPc3PYwCun8uzO/25wwEDn3Pm2I0k+cpx6UAxgTHOG35Gx4PgHIPWzsbkbzqVVoMygWqNAOswqKebDRjx5kxrbA4GalOrrTrfK5mJyrYhE8yBXSYtkAGXwBT9RgMnD3dx+PABGtVTjPpdsV3ZJ1yamFvCmsu5Yh6raxsollcFnLAmLlk/7C+N6f4QHc6zNsGnjtiZCoaz3mA6iWQ6hSTBPKG5Jh4v+Jbtw0p/UzL7KRHdFouHGcWqMU25RzpoySRyq2vY2LqMcnFFMugPPvkQ7VoF00QMm1efwe07d/D+m2+herBPLVkFE47bffzd7ikO65+BgeuL4uLmfkFWNOt1EsAl20j1dfgUo7Fkphg0IMhKtizHLOc++441gN944w31DddMl9Dm2Hjw4IGAfLJvX3755VnWMx3f+zs72Hv4UEARP+f3PEDoa6yv7R6g5LhwcNdlsvw7Jn/KuQmNRUvK4Vpl2dT50grWL20jkSGAa7UvuXaJkcY5GwQtzskPco+Jsa5zXnsUJbZVJ1F7DOf0AGAGO8G6LiW42xqDg2YV3eqJ5G4b7aaCAAS+yoUC8qzHxMQQAlVcmynH3KGcP1nkMaSyJRRWNzFJpNHlmheNa23ZufeJWFqDTjeQ2Dc5L3YUM8i57/D+mejAvuKcqlQqaDfbjEoE9c7n0ms+72PxCJLpCDY3E7hzJ4eN9QlWV+IolNLIFJKIpaksYVLSfHaXVCUIEY3EMR5F0G0PcXLYEPu22eii1yXQS/UFIJdPIV/MYpq0quuamxMS2tlHTNKgGkES3U4UtdoAjXof7TYz02OYjK2uKOcQASI+J4ExBgXZL2LdBvXdWfuSGf2yNRDRupTNU5KfZTyiyBVX8JVvfAu3X3geu/v7CvixD48Pj3FyeIRupxVIyJltQbCwWq2o77Y2N7TGcj+cjPqSsh52Wzjc3cHD+59gwO9S4nfYY1FOxHIlsUaspABUE3t167L2XUrZtlodJFJZfOUrX8W1Z57Bu2+/jddfe1W14X/9H/0jfOXLX5ZU/ZtvvY39hwf4jd/4TWxtXRVYd3p6hL/967/Gg3t3ceP2s3jp576K9a1tkiJxcniAnZ33jBkM7lMZC46qlinZCWkUCN5yDJI93+2jeniCw909pFi7m4xQtVlG7cj9jvWlDw4P0RCL1ViIoySB9wHKB21cORhjtRFDfpBBGWWsJi+jlL2KdLaAaWyEw/YDfFR5Bw97R6hOycIdoh8dYpAYI7KaRerGOiYbOTRBFmxPtcbHrPGaSiNNlYcIBODy+qwTq0SLNIHTjAJe+VJZ40CytmSQsj4qWaqFvOw8qgiQYa0kt04PzXoDrWoN/VZHICRtJD6rWRnme5AVQsAxu1JEbrWE2198AaW1VYGCXPMePthVsgbHFscYVR8iibjqoq+ub2CN7O2NDSVTcI3L57LY29nB7/9f/w5/9b3/LCA5l6f8cUmgJQHGazdvYvvqVQxGIzzY3UW72cTtW8/i9u1bmDLZqFHDyfGhJJy5/0Vo27VbaHda6JMpOh4hRQWCWAytel3fJ2htCYcBMh3YEr7Xc75wn2HSoAKTKv1g+yftuUKea7olOZoNb4FKY1P10RmwbrjJHHN+MPmJwdc062onufenBdoS4E5SyjyTQ4zzkUAuWbHBmqXzqhZkErlsTuOPCSKyVYJ9zK0CJWtw3ya4L7abBeRlb8d4TVNgkB1E2zuZVr1gBnB5Lo4NA3D93ErDMmlk2mbDvmr8aq0bDdDrkAV/KDuF9R5po3AP5O/ZnjWazliQYdUV2W4MlCtIPbe9nG1MJYXTag1/9aNX8NHde0t9vh/+6AePUfZ6tKv4KN/+X/2Lfy4G7iLAFQaG3P50uyxsX4cD9wZMGZjjvs8y+5rdtfi9xScI2+qLAFrYHg6Db49zmBefafEabheHzx8+Z9guXXzf/bdl7z/uvhbPG7bDbfzM2yvsB4T7xRVKwsnFYd94MU7k/mf43sLXDbd5+JphXzz8XT/fsjZaBk7NTdMwq+8sMHbRucLjcOb3h2zaZX7e4vhevHcfp7aeLBIc5kx/G+PLJZTDgJWZZQHYuCBBbueY1wkP39tFY3TRp/XxFn7/Scbe+bYzQNJfi/411zKvaRueH77eWr/PGZgcQ+7zmRIOEz1p343FKqQv523N70oBJgBw3cd2JjmPo5+h2p/JpJJt/f6ZIMR/W3momNbXeXa3M/wXZ56Nr8WxFx5DzsBdBHDn35sDuOHnmJ0jaMplfTq/m/MArp8rPOZ5Dp9vznZmf9AXo+rFrC3icfna3JMWma/hNSAcT1C/TV1u2hKOaNdTjY3DVepe8ZT2fMWAFG/zh7MhE4jhnUnECcdl7JymXOHtcW5uivDjxdgIfnqMgkoCMSmNbKwUsbZS0nUq1YoS8Ogv0scx4gXLh1mJK8ZkeA36Pbw+/VX6oofHJ+KJKykxaFeP5dA+S6QsoTwci/FYjYgebNsgTiNyxWikc9HX8nkhkgMVXfpki0eVsMDYHb/PvsmmkgKoCeCq7m0A+JoVYnOhyPJPhaKUTNjPvHd/8ZyMozHpj/5Ys9GUP0DflMly/+u//b2lW82nAXGfAriP262ffv55tsBTAPfzbN2n576wBc4CuE/YUAvI7UWO1vkF+KxL66d51EJ9ZmIszJLw9z4NkHvhfQW39xTAfcJx8P/Hw4KatzLIlNjvdT28loZJifFFkFcBGskGE6zq4YMP3sMf/cfv4JWfvCKjTTX2dPS83ulis8yzTq3e7mJAQQ4oM98JTI4Hkpm8c+dZsbj4Wam0omzOZJzAbV/GFZ0KOgxeb4VGoUslu9HphqhLwDp4S0NNzMug7o3aIpBRduYknRk5Gg7gOmsvBOD6Z3J4VCfDnB7JsUQsIE3DsNVq4rRygnqjKmM0mytgfX0ThUJJMnU8hgwiyrPwXiinKRCXAbc+gUMDgZm+auBwW4ajasMGbhyBOgLdhKK9fRn8FTAe1NKluU12Bo3IbJ713AqIJyjLSKYDJQGLWFldU6Ygg2lk1xqXjyp9BERMmkeqfWQ2BiC81Wq12mdhdj0DbpKGlrQfJZ/tfuZOQYAFu2wdQRc901l5+kXnIRykCDt14X8vOlQO+LtUj4O4PI6yRgJygzHhYKwcTIF/xub1czCpgM/utXU9EYBjhqABxwNfFlg1pg3HhOZRiOUhx0sBe2OWmnNvbclz8z480MlgpwcYXcpK/eJslCAQesbpoqMRhLfJTuv1unIseB+UqRRgFkhCMyuU84LODZ0WD+wQrMtmMlgLnHG7ZkRtIUcKVk83LEvEa7DWLs9DmUkmEvS7BHfaAvjJKIxxbPc6qBwd4GD3vqRrB+0mkUdj1qiuzyQYa3GkskWsbVxCaW3D6jEHdWmMhUMZp7iSGjqtpmrttluNmeSsAHjOeQL1dKAZ9CdIDM4Fr31l2c0ClyQDmVTwOlsuo7i2jkQyjeZJFYe7D9Dv1pFIRFDaXJekOIGU5vGx2H1ink0jAnDfIAO33sJvswbub/3WzCF+1LZxUbBx8Ttac4OFmhLKb/zkzzQWNDaYNd9sSe6YGc2XL1/G7du3Zwxqjt+33noLf/EXfyGQ4tq1awq2cOyyXwne8hh+RpatjweOSa67BIb5HoMP/E74FU4g4PsemCBjkuOC3+EPn3M0mohp9skn9+TIPnPtGTG/9GgTJq1MUV5dw/r2FcQSGdXBZT0iArhkWLnagCfauEPu6z7ltVdXVlUrijKkFlClXPJQfTUhM3TA+pR9Y2ayVmy3iWmvJYZmtVFHo9WW5CjnwGq5jHKhqHslW01BiH4X7VYP3R7lYfPIldcRzxYxZI1MlR3oCTj64P33BegNGbQQ6BRRQo7qcMZNIll9P52KmatnodRnq20JBRQ8Dhj41t4WPIjGRiiXI7j9XAnb23GslAngJpEtxJHMkrFGdgPXEaudzrXV5moMk1EUzfoAR/tNnJ400WqyfrIBOolkBIViCvlSBmOS1gIG/HDIto9hPEpgMkkJwG02gaPDBmq1joBbgktkBnIPcyUGJiyRSU/GP4Fb1sZi/WPO8XQ6h3Qqp72T65HXxJWEP9fCTB7PvvBFXH/2Fu7v7ioxI51KC+hq1cn6HmpdIUhDgKjZqKFePcXBwT5eeO457bkjBb5YN7OH6uFDfPL+O9i//wkmgy4SXOCjQKqwgu0bt/FAIF9LtUm3r93E9VvPCazfufsRkqkMKtUmrl2/jmdv3sRrP/kJdu7dU/v86q/9Bn7+57+Gk9Nj/PQnP0Gz2cbLL/8cXnrxZZUc2N17gJ/+6MfY37mH1c01vPjll3Htxk0Wa5V0bq1xoP2TYC3rh1Eal/3FOZFOZxGLJjQmuJ4N2110ag2BmVmxHzMGSgVzjmvz0fGx2ARc8zgPCIy3Mcao10XywyNs7nSx2kggP8phNbGOzdwNlHLXpDjQbB3j/ukH+KT1AQ6nFdSjQ/RiIwxiYwwSEyQvFZF9dgu9Uhz1oSU/9JptDKNRrK6tY2N9XTWumbTDwBcTzcjmJHhL0FOJdmnes4F17GcGNwlocgyk4gkB8ezfRrWGyvGpEt34vGQb044wKeyx2Y5BElksncTq9iUUVldwUq9i88o2yuurAmw5vSZDsu9Z2zmpsUgVEconF8olPHP9BjYvbaNYMltSiRWRKY4e7uPP/tN/wt/+9Q9Uk7q8wvpuDDgCuUIeL37pS5KMJ4B7b2cHu/d3UCjmcePaNckmtxs1MXC5N7GMwKTXVeIA11LW+XWpXyYjjXpMHjCJf5/nDj5IKYcqKwqw0pazBDJLEBwJWnD57CJZzDEy5FlOIKh5O5rMyib0A7ue1+EzpVMJZFJkwZpCA5MUqCiQyOaQKZYlBx/NZAXeUtaYfabxpkQx7tOs4Z2R7SOVGGXy2jOE7X25HcHezoHvAXey8Wk/E8CVFDPLhpBJpL3eWLNKsEzE5wovUnsx30FrONdNUX1NWrlWeYi7H76rZB/V0wuYN6Y4YrKLBGu4RynZLZCzlbzymKkkZIxZeRMroW7sXCYRcb05Pqnib157C/ceGGNn8fUjArgXvJ4kOPson/53/vlv49Wf/nQGEp6JLIRkoNVufg8LpUvOjK/A5tLzqRTKWTlR68/5w1wErC0D4fxc4aYIH7f4nUWwZtn3549kT3cRQLk4/sLnchDtHPAatNNFfWdxm3kwxv8+Z7st6eTwMfI9grEXTn7z5GDf5cP3zLaZJ3HMazyfnWPn6QHepnNffA7ehdso/O9l/eD3IvtEU2Jeu3VZP4Z9tTBouaz/vZTZ/O6N8c3/hWkM82a1Iw3AmTNj5/02Q+XmwOsCKLU4ju3c5tu6oovHSgTeBol3Wse8bm6IAerXts8cMJszeuXdKrk5kBD2+ptBcqm30dkaY/Mn8sQTrkneDjYUz4LV3BeMNevld6wtjWFrSZwmlGVJfopbKIE4eHb59mRxjtBstrQ2+jzjby/TEx7D7j/zc94n4wtM8mRiLWMgM8BWCTGQMoSXUdHOpsBCeNTPOTXe/xpPgbJYeJTTpvQxNQPmArao7TGun3Z2DZv9peVtnpQwn3OBXOIsWHs2CLt8rbJ70RgKVMh49lqtjk7PEsm9jRjjKhSKlogk1TZLEQjb+hZ/M0BVzxIo57GEmeJuIiB4eTB6/BY78jXx7PqmujGyM60tA5LGjLhhYKivRzy3l0E4F4sOBrjGMz8MqdfRntheX8HlrQ3t90xq5OV4HBOq6BeZqlxGtjVjJ5lMbqYIxT2aib3NdlsJabQL6Cty3JHYwDggY4LpIFbhSQTe9xz7Sk7O52Un8VycE0xgpx0gRqzK9ViEy+J0LFVBWeopWq22bJkCE9zjUWTSSbQadTQbDSWMyWWY2QRRlQJhHVxes9Fomlw225H+OBPcEmQml2YxTZd9Zt/8L//771601ZxJXDh/0HzXfwrgXtiETz/4GbTAUwD3Z9DITy9xvgWOj46eoAbukpZb8K4eT5YJ6SZ7Dd253TUzxsJXehwou+gfPO54M0oWnmWJk/GpANzQzJ0Z624rhWd16LrK/FvyvbAx9XSsPlkLOPgYGkr2xaC9w8xqf9+cDyEYZpxJRsSMQwJ8Btx6fRVmtLNm1AidbhsffPgevvu97+Ktt980AyZcA3fm10pgxKG/mZSIgQ5zR8ONWDms/Ii1QPtdyaFev3ENt249i82tTRQLRTHK2u2mmFw0zuhs0Ajjj9dhNKaBB2OY4Uf2rjkyJkXMeJ1JbhrQxvq5JtnmDikbzoeqpNmCduDzM0jEv3kuB9FccshkISk9l0Y6mUYyYDBakMiCVv1BD41WC/VGS4FLgqSUuOMzpDNJsVQIfAmYDoKyvFd3JkyGpin5SIIKBOF4fWs7k7hmEJTBWwbPCayxe8kw5DOR2UJDku2RSidx+eplgToCYaLGNqZRTafNes/rsBpg61Kl/Gjm/M2CHbqLWR0ZO8aCX17P15MB3OlxkJDndpbDbA0JR4vOrbVnx9CZAR+aNrN+DcARBjn57AQS+RmDnQxqs00ImtrnNPItS5bPK8DI6yMHzjcdAZ7DMzY94MX+8QAYx6TYvGLU2piRtG0gLaiac2S+KBBqwVj2qdokCCCobwXqmuyUyXub8+svBS9I4QoCGJwDAipHQwX7GVyl/CadaEouUV6UTgkZTjw3g85sEzFpgwCng26NpjkiW5ubcpZ4fQHKk4nAF86BTIosGYJ4Nmt4HkoI8b42NtYxjUww7A3QIpuQNWdTzA42FmSMC9B4pHqP+/fvoXp0gH67Kbnv6TiocyuWssrYCsDLFsvY2N5GcWVVSwlraLJBFDwmu09tyXYcI84gx2isrFl3ztQPks+lUzyQ48v1RsksPJ6swUgMsThBsILYXN3hEEeHRwJMMok48rkUyit5FFaLqB6f4sFHnyA2ZJICpXSjYnRVukP89KM97J7UPhWAq3X8MRt5GLzl8QcPd/Cn/+H3UCqxPhCD2QOcnlTAurMcp1/4whfw0ksvyXnkeOP68P777+OHP/yhAiyUSeY64HWCPFGA45dArY9v3pdLL5NJuUoJUUpcBoGScNa/1yXntfg5ZZcJ4D777LMChbkuDYdjrWXvvfuu7uPGjRuSPFad4jFrV0ewtrklABexlIAD1RQn9K4ahlb3yX/CTAC2C+fg2tqqEhfEqlRS0lg1RlmTvMexNhwgxf0gEcd00MG4XUd02AVGfbR7fZzWagK0meAgidrVVWytb6BUKGgecqz1e0N0O0MgkkIyU8A0nkZ7MEKr21NiCAMUDw+O8Mm9+2jUGmLhcW1kII01xLkPcQ3kPTLQwBcBSt5rt9UUwMI+YMAhHLwlayoWGSObneCZ61lceSaLYon1rOPIF6IgBhhPJZSQoEAN14kAkCDIOhxMUTvt42CvieppG50OwSDOByCTjaNQTCKdT2Ic54ijdDkw6LO2FpOOkhiPUuj3oqjWyBhuodMmm9CUNrjWW+b/VAA1ATQGU7i/UCa52WoLqCawy5qhBCnJDNZ+EdAExMZLEkQu4+qNW2JMElTnvM+kM9BIGJnCAvuBgNV4OES9dorq6QnefftNvPylL6kMACVf2V/9Vh07H72Pu++/jXb1BDHWFWXALBXHpeu38PVf+lX85fe/j5ODPSVS3Xr+C3j2+S+qD48PD7CysoaPPtnBlWeu49kbN/HD738fH3/4geoZf+Ob38DLX/4Sjg4P8OabfydQslxaw+07z+H6rTs4qVVx7933UTnYxzQ6wdXr13Dt2g0kownViJ1GhwKnOQey2YLJSSMiQJeJJbLRyJrs9jEgkEmZZdZDJdBNMy7YF1xNgQAu59/KShkrK6tavzvTMSJM9Hr9HtJvHCJfiSA/zmMtvYXt8h0U8tdUx7bVPMZ+nQDu+7g/OEAFXXRjY4wSEwwSUyQvr6Dw3GWMVtMCdafDAdqVGk4bTZTKZWxfvqS1noG7dquptldJhkJO++1oMJQ6BPubgS/ObUkpB4FHJtyIFT8YiiFfO63gmHZPt6/kBw+6jfqUy7WyEZwj6UIeN774AlY31vHh3Y9x+eoVrG6sweugJWMJY/3QtiEgSLntQgEr60zGWUFCShJmQAvwnYxxfHCAV374I3z83vvIplJY39wIbCkCXVOtMaVCUfsI99nTkxMFKCmPl4hH0G21BOJ22k30Oh1Meh3VaaVtymdm+FWANEFD7uNM/OLeOGO5BAw37edj9IdjDHU49/a+5jXXWNqQ5ZUyKPnH5APV/aasMr8zGAXzm2DvBJMggEtVGQK3XAMpu6xkM9pE6RwS6QKy5VWkiyuIpk1CmUkxrEst+4YJegwWB4HcWNRsaZeqNAD3LMjkAVbaPkwAVUBaLCECGkH9W8572s+pjADcqGx0JogGEr9KJgxq8HFd4zwJkhUp30EQl3LV1dNdvPH63yp5h32khEU+bwDmKllONW4DdYGgrIbb97Rb3a6Sq8N1Qt/h+Jjg4OgUP3njXdzfO1zqrD0KwF3qiy+c5VFmwL/+l/9CAO6Z15m8x2AxWIisLQu0WYKAJRf6PPI2cYB9rnE6t0+Wgbj+Xhi4C9/jkwC8nwbADdvBM/DrXDvaU/vnYaBn8Tt+34bX2Dpjq4G9/H2/xJnjHhEECl9zsT0cxA2DrDOgNQAcw98Jt635BxZwuahteYz3o4FKpgCy7PjZ8wdzYtnADvtv4XYN38NFz+vHL/YbG9ZlcD0kNU9isQ6QMH/wof1yADdINgj57ov37cfzG564vbzNQvVa51cI4mYGFIfvfd6OBpBafW6/RnjkBBK2SkQh4GUxBy915O+Z6UNQdQ44+lw8O1bnMzkM4PozmeoU9wZPBDJbIpNJBdKw9hyeMD0fb3PAkusxAa02S9WEAFzeh5cjcqDQ4yIz4G/KRDRj4TJZi9KxSh4Mnkt+cpAcH4nY/rWYSKHWXIhXnl1XAhUxV5EL+U7eL3P2qq3g4b47O0bmihG2HvrEd9A++O753IjZ3Jvfm33XEzEcSGXsqs0aqkE8wkDuIlbKQbkiJbpbXMCBdO97+fmBbaTYnV31zDihvaok+WAvnIPeDozPn9gB3HB7ekKGxQHNR1d/BiV5zrSXalYESU4eA1JSQcDKZY3fTAobayRflFDIZZBKxKSWQzuavs7q2prKVxyfMMFvKF9ACdRRMr9pu4zkXzJGxhjFyckxyuUVjRPatUkqhjAxL4hLcMx7Mi+PZ5vRjhgzJjIg6DvQ8xhYnJY/xTgdxyTblH4igVuVhur3TIJZiiARlTZhCTeqwNCeY6xSsstBakkklkCuWJLt3mq3UK3XVGJJdYgDRa90MoVSsSAgN51Jz9az/+P//v1ly+wjxurZdcXX1KcSyo9sxqcffo4t8BTA/Rwb9+mpL26BzwTgLvGsHgvghi0RB3AXRv2ZQ55gRnxqAHex9u4FacBhAHeZIxY28mc4z6KTE27yBaNHpM9QQtz55jz7hccFtP/ex/cFRtoTXecx/fa4UwexowsvtaASZIGfcDawA7cCZS0wZHXmCLzYABAzdGQypPrNmq1BBrrXcWUAyoEdya51e6i36ri/t4N33n1HzC4ame4Yhp0MdyL8PTcwLMPyfCbkLNuV4Givi0wygZ/72lfx/AvPSXqRQfZ6tYZ6o652IRDh7C93TpU9L7ZqfyZ1SyOQQUQ6EDLGUh4Et/q7CuJRxjEwVBkQ5xvzoMU8WDE7JgRWeP0iAcUBuEujkIF5l4WhoyNWQiD9Zs4ZZQzHqNdp0HcCqZYMMkEdUQGErZb6jcwaSk+qliON0fFEzhBlWhzEpvSxGLtBpiYBBzJfWEuOnxkjsimw0iU6a9WaGGCsNZInGBEzCSUawOashbKGVf+L4K6xQs8EOYKkEKv3a4wrAjDe5wK02GZ0KkIZsYtBlMVxHZ4AFwVZ5uc4MwXMtQmtbQ4Uu5PK9iWgx+ckoE8wygFXfpfvh+WS7TNjlbhTxnP6cS5V5SxUf06B+5IkNGlkd4b5rARSyQKhhK+kfQIHmSwUZX4HcoNzhq6xTcQGcUB5tliY0yYAqxewy4O/GYNCR7jmAAAgAElEQVRkU1jSgj2H+k8MQpOP5nqg2r4Bc5jP1Wi21EaUkKSckbOKwyAZ759AkzneZA5au/K8nKM8JwPazODm+kLQmM+mOqYCcKea26x1SPY52YmtWgXt+ima1RPJTEYJzATy5GRK02VUAnKCcuRllNfWNT/oOFownGM1bo4XGWxBggrbziUYLSnC2FtKUyBo5E5rIDdJ57HbJdhPGXTWCo4jm0kjn2V5gZQYoAd79yR9mphGEWEtQjLdM2nkVspojib4/k/excf3988CuDY4H7mVPG6/Wwy83f34Xfzb/+1/UtILQaxep4dWoy0gnf1269YtsWy5DvLcHNv8jCAuk0cIqLqsZDhwyzZxh5g3zD6j43zv3j0dT2Yv1xO+OIbJzKX8Msf91atXZ0xtjg/KNXM9/spXviIQl64v119+j3sJAWTeH89L0JOsqVQmjY2tbRRWNzCNJpRkIkhQSUYEby3QwfZ0hrxLvfmcdZlySxpgPeiOACXWHafsNmvhrpSLKGbTGHaaGLWqSE4o8z3ReGqyDlOjgUq9prHNuEUxl8el9U2srpRNfn6sPASx4vrDCRqtLmrtjiRKmQiQyOTQG05wb3cPlVpdAB9BZAJJXNcLZKbG47bmjBhgMJlQzkPWD+Wc4fpuIK4x5Pgy8GOCeGyA0soU12+WsbmVh5ROUwOksyOkswnJxCaS/C7XD5sTFHRoNfs43m/h6KCLRo115i1hKZWKIVdIIl/gd6NAkkoMVFKIYtBnEIZ16RlEiaLTZlIRZbC5htHeICASVRCK96Z6nEwECCSROQ9HQd3OdDaHQrEguWAx4TQHbRfmOcjAZa3ctY1NbG1fxSc7O4gmE0pM4r6YYk2pWl3AHq/DBAbWJ61XT3C4/xA/+Ku/xBeefx637txBQYzQpOpbf/j2mwJxx/02YqS/TieIpdO4/vwX8Zv/wz/Bn/zJn+Du++8okeTqtZtY3byMjgJMGdx49hYeHpzgxo1ncf3aNfz1X/4FfvyDv1Zi1Ve/8jKuXbsq5u/e3q7VI0tmsL19BV//xV9GLJVGv94Ui79aPUEqk9K4T0UJhsUQTZHZaLWxyKJgMhHXWI4RBamGY9XGHXV7mPaHUhHgfqH9jeuiGNZWb5pSdJwTPL/LxamGdCKKQjyJyU/vYfyDj5HcHyI1zGCFAO7acyjmr0lmt14/wEnnLnZ7H+PBcB+n6KAdGWEQnWCQiiB9bQ2FF65iuJrGMDZWrWb0Bzg+tRpfVu7BGDZMFsuyz/IEBdOyD7rNFtr1ttaqGJOKSiWVbGCAnEE0ye1LTcAAPjInHu7uodfuSpafddW4fvNZyczl8Vy78itlfOWXvoWXXn4ZP/zBD7B16RJu3Lgue4sJSeMB2RNBkD6RQKG8gktXLquWLdm4ZhUG6iZMBhozIaCG3Z0d3P/4Y60fz7/4ouorMyBZOTnC/u59dKg4kU6iWChofkqmuN1Eh0HbdlPznT+SUKYKCvcfJoDQJrI8B5ODFoGUAW0LuCvImExZIl7HFDQ4R0ZMlAAUdOQ9cm9fXVtRgNBKcAyU5ELwttsbotNjUhdDiQyysqQCk0QSyND2kU1n+yP7J0XWSjSObGkN+fIGIskMJvEUorQPgzWITN24gFSqxVjZBytOYPclmfpAsn5u/5tzZPaLJb8YCOOARsBKYzIhVTCCmtkC35lgE4AfVguXx1Aeeix1Ddo/aTJ2eQ9TMmrY/ifY272LyumJ7DtP9nQ70CAhk6/3PdcTNhVAHphfpGdR3TuuwZSFN5/q8PgUr77xLnb3Dpbu5//FAK4abrmp8G9+519KQtlfi0l9jzQwgg/DQJxElAO7ZGZfBna02c/mK7ktvWhj+/UcaLjo+ou2SxigWPadi0DJRz3fov0UjlcsgmHh+Ab/PQORApBlMf6x7O8z8ZCFtnX/9FHPcYbxFgBZM19i4UHPAC7BsctiND7n3IZzeyH8jI8CfBevs9je7uMstq2Pi0cBuPMxezbJQGvhDKA9DzBHWWZhAXj2v/VbGN2jQDpn6waqOxcMIm+jcPxi8bnC9xke+7x97mFK/gj5oeH7XubP+nuz3yo/FLB1A8D9zPi8INHTx1uvy8R1JqhaTIM/9A0YB8nlqZhkoNU8ReFsY9izR9Dp9rTvODDLozg2eR7+dmaojy9XMuC4cyUrsil5HOeWsXzt2UzhSpZLUJGJfpj5Rt6Ny8b2ef9oHlBc9Pv5t91jkKR/QeKCpefoyhcmQjxqDvu6aO7mvNyJJ0vwzEymbbabwf2YDZLL5rG+vqEkTkucHZ7ZFw3jtzib/Zg6x5yJbcmdPs91TFBKYXEOztvN23ie/OrHenKDXy/c72dHCEshkH1vbWaJW55aN9/nqVa0ubGCy5c2Ucpn0O8SwN3Xvr2+tUnrW0oxHK9UfpPq2zSituJdrpRLShSmj3h6eqpEcvqcrpbBEgu0SXi/DuCyPRyspU9BP2xxv2L7cfwx6VvqaKHvO9hrCYimGkYfkQA5k8HqtK2DhGDaazLfonFksgUpsrQ6bRydHAvA5Zom+4aJmME1GTPxxGi273e+9+eP2s7O3bsdfD5G/hTAfWwzPj3gc2qBJ4CrPqcrPz3tP+gWMAA3WBAfh66FLYtQqy3LlH0k0/UCANc2GTvxk7BpP/XxYQD3EUHkDGvgJk3KcJlz4o+uz0KJbTNlj2BTu2hgmaE9//Qc+K3srvDn/wCXh1AThMWBZGgFRqLMcmbTk7EkwNZAWjoPBPqcScXgF40SApxkPdD4YSC+22P9vq4Ymi4zTIkXBokIvLAuZKfLungEc/voDfoYjFlHYjjLmFwEO8MOa9h4NcdkOYBrjonVpRwPBsilUvjGL/w8rt+4juF4iOrJsdgYrK/FjE7PpGdb8BkdtGUgh+4AA6c8xgELDyqQDcjmk5xvAF4PB5SMtFqkXgfKMybdYQr/HR777uCFDXsHEtyAZBvQWOO909BkIIn1MMhaJHDUGwzQpCR0o64p4TVCeG4aj+wLnoMsZEpQOtuYn9GopbHqdVTc+XMWJIFlXpvnJBhFCR+eiw4VxwCBXn62tbUlKU+eO+yYz5xJGZ5RMTOcERzOYg5otzMWM8erg7mqX0bwdmRyefOMWF/ngqIs7ssvTY6Zg8nhNWne7i4TtXzNCDsy3qcORLJ9mSVpQK4B785E9FoqPKuDJ/55GMjV3Ark9/xY/jZJJAMJBbwE4DfnKucSx6E51gQczbG1GspW348vBdNYoM4odNY/yvK2fzOYyXMw6C5QK8hyloR3kMEcDnIomYPACoOSdLJjrOebUZCYQW4CuhqPTdaryWNttawx5M66y48LEBZ4a9LQg6Gxkq3GDBlkWT1Ho2E1dMlG4rUssMsfY1lSVpLJCgR7y8WSpA+btVPs3ruLgwf3gUHPxg8zXgO2MUFvztVxhGAQmWdR5ApFSXeWmM2cTGEwGGl9U01YBnyjlIU0tjVbzOW8LcvYJJbJCGUbMGguZnEqLklJY30Sn+ihrprVVfS6bTEyJU8up3OKJCWjV8tYv7KNk3obf/ynf413P/jkUwO44TG+uIcuCyLs3PsA/8/v/c+4c+e2BWYMkwrAQAJeJovtCRpc69n/BFv5GaWSfTz7muYSbHyfY5ftSACTiSOvv/76rD4uv8sXz/nxxx8LFOba+8ILL8wC5jzH4eGhzsFkAK5XNuZTSnDgmGN/SAKfNUw5nwg+lcsora0jTjaq2tjY7JQOo7RpLGIycBp/AzIFbPyZjCfrpJpSAoEMAlqUvhwOTI1BbHhAAEaRzNDIBONeC+3TQ0T6DeQFeMYxmE4l41VrNlBvNgQgTYdjfe/S1pYYb6z5yOBilCzV4QStdg9Vymi1OhipjnIG8UwBJ40WJtEo7j+4j/2Hu+h3KN9LuVjKQjOdweTzmcjDtuBYZMCA+zcTrVQrO8GkEKtRJmn6ITu7j2i8hVxhio2tAq5dX5escizeQSQ+RDxlsnlk6DFQxPq3bIJarY3DvRaqxwO0W9xHua9PkErHUSynUCilkEipsBbGE8rpRVGvDVGrjdBpR9DvxcAS7P3+SAy/4YA2B9cmC4IR7IjFo1KmIAtWddTJsg3k+pgw4muiB84IOEnwLpBpNZWKvOpiv/f+e7j27E1sbm5pnJOZ+cG77+Gjjz5WP1++tIWbN64hl0njg/ffxVtvvIarV6/gCy+9iEvXriu40qic4oN338L9ux9h1OuoJq4kXeMx3PrCS/jNf/xP8B//+Dv45IN3MOx2EE+mMYmnSWXGpStXcOeFL6JQXMHNZ29jrbyi+sZ/9O0/RLGQwy988+tYW+N7d/HhRx/Y+ppIYnPzEr7+rV9GvryO2HCE6uG+aqL2BpR5iyIdI4DLOvRsr7gUPJg4QmYpQWrb8yMKzJEeGxlNEJtEtB4qYcrkA8Q+rpxWZDNwDEkiPxHsKwKdgFE8ilIsheGPP0L8lT2kDkeI99PIxVawsXoLq2u3tYdUTnZw7+hNHIzu4Shyimq0h25kjF5kgkEmivSNDWTvbEtCeRibgCkxaUQlG81AG5MwOA8l1V/ICfwm2zWiJIKI1P9a1Qb2dh9qTabSAYE6yf0OrU8kEhPI1nKyVk8rSnQqF8tWeztCRvhACgusg8552huP8MLXvor/8Z/+U7z95ps4eLgvKeOt7W2BvUcHRyZjzhaNxVBaXcPN27eRFQuYIBWTzQxgZdIa0UCCrgSIOXaODg81lpi8EccEnWYNe/c+xt7OXbTrVe1fVLzokRk8YG3ggfplSlWIoNasErTYX2Q9es33wHaXagalgKMRlErGnOYey2S/SqUmWzdCSXTZsZyzPQW/yytFlEoGHpN9ygAjr80gfq8/osCilCwYIJV0eyoiAJoMbrJQCZgy0YNs5EQ2i94EyBRXkCmuAsms1t9I1GSOE/GoGL6xREwJBgzccn91Z9Dyymif2N4q21pSnoEyT2Dv83PLJeNaTBvTEgg9IDwJSpJw3yZDP5a05DMma8immTDRp4NexxRnyvkSCtmcQPoKx+CwiUiUQXFLTLH9xfYyP8eY82mm4mCSl7rPoC6e2Li07cSKNjtMtgumOD6u4LU33v58AVwN1POetAO4tl87y86OW7R3w+/5mRaBMoN4zgf2Qxb1zwTADYNmjwJMLootLLOdwjEMP38YMFv06TwI48eEP18EEBePCd/XHNQ5mxS8zKZz1Rv3NWf+Uzg5O/j3RWCgX2+xj8NMwPCz+LgIP8Mi6BMeJ4vtEB5X59mTj+qhJZ8FySx+zmV9fxGA677oIoC77A5msYBHxL/CCQzhc4RjHcvuz/vF8uqCqKL7bEuA5/C5F+Ns3Iu8X7xt/b4eNeb4Gdc3sm/pEzp4y6FDe4zMQwNfuW5YCsvimPUEF5bBaLcZJzK1JT4fPwsnO7vqlN+jxz/8fZ7bz+c1c730kCmv8ZwEc88CrLNnlx9rCmaBubNEochq0y7OTR9L1m8Xs851nK5xvi38Ppade7H/7Jg509+f3eel4jKNuhKdbZ2KIpVMY2NjE7mc1YVlbE37pZSnuGHbcfKZJZVssY7wfXlMZjZ33Ja4EKy2Jw6vgeEYQXhee3KJz5vZM0u+2ZLM7GXxvbP1o01aOZmMY3WliMtb60gn4+i0mJQKFEpFdPomk0wbhK92mzZxQgxdxhzJGKfPyFIg9O/oW3L8KkYymSCXL0iO3OMvnnDsSfWeiC1Fj0DNjmPTE5Y1jwOiC+1mJnkpiThIqGeMjbGGcpm2RVaJvxWCs72eiAkG+7NDYkhn87q/RrOB/cNDS4hS7CGqGEIiSp/U4rKcA65e9Wc/+psnWizPrzkeJLY+uHz56j/AQPkTNd3Tgz7nFng68D7nBn56+uUtcHx89Fn9hEeCrJ8VwP1c+8kB3McwgLKpHLKp7GNvxQFc30YeBeCeyRD+FADuzMC8aIUIZGuWGcPLHuBJOtuN6cc2wGc5YJGNHM6k8joeQU0XgbIMFij4ZuCsg7ImdWzsvT4lUIescdnHgDK6Qf0TZ4ZaDRKCgW30220BGzRWXDKENSkkEUzwSBmAFlhRcEVoMY2zmAJekrsNghxsp5nz5DX8FgIIZxxCyQadZ+DOHBIanqMhMokEvvq1r+DS9iVUa1XJXa6vrVqdxkzGgjhBTVIHlNgVDFrmsrkZUOFGp9psTEkWB9pMRs5lU43tQ8fEjDyXCg47TJ49OnfSrF/mILkB4+7keaBAAaAAGON3VVeDbLN8XsY7g9g0QMkKOzk+Vt95XV+CWi6HSDYAATUaiHyf90ODlhKkNFrJpOX7Pna9liXPx0Agv8cxwOAqj2cmI48hsCEQ9/K2DErP5uR5TN43arJ5BHKC+miLTrBNZ5ug+iwM4LIGjLJC55I85wJMQeb0RY7pYnDA23Y+ly385K9HObh+j34MxxGDnGHGrfd/GMjlXHLDm/2jusehWmE8H++T52OfhR1YAkgMZJJF5bVPCEJyTovlQfA1mN/OtmN78noM8pMBqtqtlHUOGDCS7xFYZ6xbyTkHjh3bm8wRvhhoVd94zSoGK9WXSYF6BFckBcsa14M+umLwktGTFXOLjr5nTbMNXIJIDpCYq2Rf9iWvzv7QOZMJ3Q8BP4JoZMsJkGIQIJh3vD8yk8hS4jNxDJI1K3CVQATrN+4+QGw8RLfdkpTsuE8GU1fBcMnwB44Tg+GMYpOZxNPz+VhPp7RSRqFYEttZbT0iQE1psR4G7BMGcgkWBOxbBsoJjjEoTYeZIC2ZoD6nyTgSGM/1gsF+/SZLMAWyRUsrq8gXC+gNB3jrvY/w5z9+DQ/2T/Dbv/3bVgPXpbkes/9+2m2FTOD/949+F1uXNhVgJ/jlUpa8X43nAMjhpQm2cjzt3N8RoHfl6hUby6pNOsDhwSF2799XvxKgpVPLsce1g0kfn9y7h9t37uDLX/6KPudnHPP8nA4v15bNra2AgUcA3IB7Pn+MYIFqhFvdLWZQTwN2tFi5AjBGmMZiyK+uIF8qSeqUayhnOFlXCvgE842BDu5jJq3f1XjnPsC5MOz3lPizv/9QfS4J6QBE4C5EcIyJBUxeEGOt10S3doRh7RDFdBS5fA6RREKy9K1mB/V6E816Cx3K1w7HyBVyWFlfEyM3LRnSFJKJlGS4W50+arUGWvUmOpQwn0TQ6A0QTWVUR/LBw33Jcg8pMR0wDRnCIBOT82WlRGn7FE6rFdXZ5XzieOf84nNQjYH1mLqdphgMlN+dTgeIJyfIF2N49vYGtraZKDRENDoQ4y6ZMkYrkMBwGEOt0sXJAevI0naw/X8amSKTT2FlPY9snow7YCrmLQHbuOrd1ipkcDPAQgUP1g+3eceAn/bm0VQSZOxjqjvkyYzNMIEgpTquCvQE2eiMmUlKngCQgnV8GlHt9MNgVr/XweHxvsoP3Lh9B9ev3VSSxcHDh3jz9dex+8k9TJgkwgSv1VVc3t5WHdp6o4GN7S289NWvYOvqFQFXtCXqlRMc7D3A3v17aBB0I8gUieHZO8/jl/+bX8V3vv1t7D24r2tTLWMaSyKeyWN1Y1t1Um/fvoPnX/ii9mPWMCUjPZfLYGtjA6lkAu1OC61mMwCmGMBKo1ha1ZpL6nO7WUezXsVg0DU5d2VbkIXCeWHPLHWIoC46/821NUk2JoG2aRTxaQRRGtyyEac4PjnBSa2GZCatdXteE9dKZIgVxMkfj2J0VMfwhx9g/aMuCo0E4r0UMihhbeU2ypeeQyw2xsnpx3h//3U8GOzgBFW0on2MolP0Y1MMyymkbm0gdW0Ng0wE4xgsSEVwbEA2djsAzEyNhKxoWy/JVGASQkzMWyYT0rbk3tNinb0R7c44ktx7KM+ez6Hd7aJWq2LAczKBsD+2GsGplOaKbFSW+Oj1UKlWcXByhMu3buK3fvu3ZB+98srfav166Utf0rzZf7CPnY8/EejHdSeZzWiMXHrmGWRYy50g8pA1VMkgoipJTLWTCYgy2ehgf197VTwKNCsn2L37AY727qPbrAs4ZeIVQWhKQStwKwvayg5Y0JT9YHKh9tvKJ3Ddpf3O/l9fKWN9dUX9yH2rUq0LvOUaZjK3Ea2HUoWZjAWSsywC7QHZo4OhfriPy57n5IxGpaDC+c8xGouKiytwWHVnybyl7ZzJKGFjGEmhsLKJTKGMSCKFiZQ/yJiKKXFJtqAYuQa6mgJMEM4NpGc9CM3xzPs0JpS3A5AMEp/YFrYfUK7QEg5UaoJBXdnmllyXzmZ0fZ6LbOZem4B2C4Kn4xGsF1ewmSujukdW9ENM0kCqmJY9yvHPdZ7S67xLtrXuSX6UAcLyA4JnnIHQnIuSc6Rtb2wuJvzxe0cnFbz6+s8AwLX4+JnXvyYDlzVwZ1K3Zx1LBw3Cgf7wCcLAnGx2Q3P0CoNJ8yRcKzPh53U7etFWOecbPIYRuWjLh/8OX+vT2ESL/nv4efz8YfDCn3nelkEqQqgWbrgd3eddPMdFsYVFcCTsp8x8poXk1jCAG77/MJASft/PE06aDj/XYn89zkda1q/L3vN7uAjAfeI2CSTSLxpXfH8RwHW73K9h8Nb8tSyOszg+F5/J28VBx/D9ez+Gx2h4zNjn7oqer6d6Juk5xG5fNs6VTBSaix6LCP9e9nz8jiXoWzmMMIBLPyCfp39GpqOBzMsYuN4GXOdara78T2fairXoCZKB5Lr6RupQcyl6qUoxeTaw050h6qxcj7MoMTz4URpPSLrbFKfOJi5riVpI8hanISRt7WPI28cBXE8eX7YmBjjemTZ/kjngx7jvL7ZlqC18PvKa3MuZAEub0e6NMtIJrK6uSVaXf1titYHl4XXG/5bKSlD+wJOqeY1wkoZSuqUkdZYFPh8vy+XTl83V+XUXWeuWSBsIXAURILMRvHSVdxMTtVhuoVzKY22lJOUPKZBgjO7Ay6GVlSR3cnSqWBX9UpZvYkyCiYj0Kx30pF3H8cV4FxO2aQuJKRu0A/uEn7sdwZiGJx6wTbw0kM8V2UtBWTTZztmsJXlRganZFJmF9jTVTegrnJ6QMdwRgEsGOZ+ZAC4TTRlDO62c4rRSkd1Cm4zXlq3K/g1KvvDaUj1LJPDdHz4KwD2/r1+0Fz4FcD+NlfD02L/PFngK4P59tubTcz1xC3xWAPdxDNn/egHcRR3lhaaKRCAJ5YCBu6whzxiOVhBIrydl4ErjKjTjzxmii6uBkcxmxvljF4vwARewqs/H0INMKl4leKbAdgyMOnvG8PfmnwcXcfZ0CE5yo97YnWykGYpuQZygxgQNLgVkFAAy+S7VAeuZlLGAyj5r5HXEirUaJwFblozZHqVu2goe8hiCOgyikqGg7HEGKmjQhbLhGYRxA5kgIg3okWT4TG6HP3aPDEAZa2DRsQg7p4uOzaIhLcniJU6xOyqUliN4k4hEcPP2TTkbBIufuXIZG2RiUUYtkMThs7uRRoeCQXvJ+4aARJf8FGDBdpVkm9XBlZRQLq+ADgNYcmiCrEfPhua1+D22mwO4i8EAlxQOZ+0usnB5HvaB1SYdCWAhA5fyxqqZS9ArQUbVSAY+QRJeh8YkjVn+m+Bru9WWoc6ApIO1DuLS6CSI64Y874djhOfiuCOTg8YiQRaXoiHzliDbwcEBiitlMXFVDzck3SSwJfixf8/rLYUNfkJbMya4y48ZoqgxT8PVa6qEz2+BikBILyRhFl4TLgoCzNemswDu4pq1GKzwMTs/zmo2OuPW5Z7CYD7HAMcR29SdUDE6ApA77FjzvM7wpTNtY4fwjM1xzUWNtYCJOiSIbPOX81XzNBjnAq6CqICYFpLys9p8bE9KrFJenOsHA7PM4GVCBh2NZCKpQDPnBDNQk+mU6rRQdph1Bwk68t5Ya5EyQ/xNNmE2XzBmjYLLo4D8a+CMZ1HzGcV+7xm7n91MoJTtQSDNmeMFynVJitJAZQG4lH7k2sX6npIMZS3nhCWoDEcCXhr1uqQyV5jRWq+ienKI2vEROo0KBt22wDkCuV7DybKTg/EWrDOeI8zRwefk8zJIz7WCtTgZhKV0E4PPkiGPB3UmA6kqZ+lwDTJHdizAnExO1UUmq1oS2UzCYP3NESrHJ6qBuHdUwRv39nFYb33uAO7+3j386Xd+V5nKFpwhOyqQtgykynyd8sQOOsQffPC+1sBf+IVv6vn54nryyd2PcX9nB5S/un79ukBafp8gqTm0PaxtbODS9rac3fB45/e5NhHEVdJAIAWaEMBjTqyyugXWRAR+C1SgQgFrbnX7aDZamCYSWLu0hcJKWXOOc4NJNpQsdtaW1BQIyvdNRpR9QjlQMt3IXKUsNyVPXVaZ9+VrCcckJb059gg88ljWwI0NWhi3jjHp1FFaKaJI8DoaR6fTQ7PRRrPJZKiOAB7aCdwvmVVeyuUFBjOTPp0tIBpnTfMB2vWmap6fNNqodLpo9UaYkHGbpDxXB7XTEzRrNXTbHYz6PZBsX8zlBESSDXZ0cmRS7ZLsimBldQUr5bKAnHazKXaZ1ZrlvRCs6QOxHsqrKRTLCayvpbGxnkU2R2CMY5YJWHExZ6uVNqonHXSbEwz6E4zImk0nUCjlkC+z/qQxIJt1MuW59uQx7CdRq3VRrbQEgrAzJHWcTGuNEZN4OpX9QbCdawKBS9a3jUYTYv8a91nWAUZjMjU5H7l2WZKFICoCp7CaosdHB9h58LFYFCtrG7h6/YYCIgTTdu5+jPppBZHxCOl4EoVcXsGWbr+HbKmIW88/hy986SUBgrIH2i1MRwN020083GVN4qrWJ64HrG167dpN7D7c17jk3EjSPmB93mQW8VRG7zHrP8+apzEykymlT6nsqCVJMDQVBOMZ4DGj1RRGxPCY0LbrCYAaD/tKWGMfStq7aeu/ZKcDeULeM+ce55mY11x3KJ/bH2FKIKk/xIOdXa2tq9uX9Jzct7xeYDhoPGS98WYD06MmYj/ZwdbOEOvDAjLjAjKTIoqFG+FsTlsAACAASURBVMhv3EQ0PsBx9SO88/A17I52cTypohsdqOxJLz7FZCuH5LMbiF4qYJQwUFaFk5mcYSiP9jsm5rBtuW72epyHDNbFtEYRXOSeQHUXKR9IoUMpGkhmcljb3sbmlSsYYYpatYpm5VQM2IOHR6awkiuYzSf7YqwawocHB5KuW9ncwH/7m7+pfrp3f0d269r6Oi5d2tb6UD05RaPe0PMMKRmezWBr+xJW19ewtr4hNvnx0TGSiRjWV8uYjllP9RgHe3uS5qat3SdIXznCqNNEdDyARMaDhEZKhCt2LieRvo4xbY1FZHVsFaymSsBkausTkx2KRakTlLiOpJNqr9PTCqq1usovSF5cNunEkgJVQzqjACfHi/Zj1nqjyg6ltpXEZbUIuW+zvrLskAAwjTA5i3OW85OJYUzKYn1iCngni1i7dA3pfFHJNFS5cACXTBLOae59llATJPoFTvEs8BywOu25DcBlAhXHA9uKgD/3BPernD0jm0pAbkJ9xxf3b5VB4diORtBq1LB//xO0W6corBaQyaawlisgH03j4JM97O7soTpqIVlm4sW6gqtS1mAt7mxOCh0DzkOyc4NkNwkq8zmlYsJEowA8YKg58NOGg4Ex0oYjHB6f4Kevv40Hn6eEctiYDfm1DuD6Orpo8/rfF4E8/DzMKHRlFgfiHFQ6A8wtqXOyaJtfBFZeZMOHfcbwMzze5r/oiecA9GIbhIEb/3cYgAs/q+WUWoMvHhtO0n2UnxJ+BmfW+j2FQbswSHLm3A5gLTyqn9fvfVkfh4Gziz5/nI+1+L3Fe/a/w+1kc3l50CXsdy36YPpGYGdfNHaXAbhn2nhJDdzFZ7xofIav6W23bIT59S4e957MfFaK1/t48fuLbTK7Zqgt/Bncx+Tfs+TqBYY2z2d+LPfXgFcvyV2W1UihUGCCO3crU3GSUlPQX2E/me8xsZkMXO4pHgNxn5jHLs4Dvz++7+WlfNw7gOvXok3j/jP9Vu5frvaz2P52e85uPa9SeN6fnyeazD+zMjl+P+fWHfkqdu6LxvNin/txZ+fF/Pt835PA/Xr1Zl0xF3uZehPr4PJHcSi1qycUzRd8T7I2hi6tImND+7jyxCf+LZ9YUt4Bi3dhLfM9Y3FMLlsnwvPlbDubXROYe2bPKLZntoDt2b63U+WC9wXksmmUSnlTTxn2MJmOVEJmY31N6jHHh4col8pYX1+Tf1FnvdkAzGYCHu9xb29PY5y2Estu0DZim3Js8tougSymeDIpn4IvVx3jPKAtwXOpfBzlvYOyGvQRXXGKn/Mz+rSMtTBJl/Zjs1mXP8pYDH1kq2dLtS7atQOpTRGkd0KE93W41E/Yrv+zH/3txZuZPnkyEPcpgPuYZnz68efWAo/FZD63Kz898T/oFvgsAO7jwFszYs9Z3fM3XELZ9vCfzSvMVL0A1DSbIoJMInMOwF3c3GfGS+gZnhjADWpy+IMzkHHmdZ6kGRhXj7rxUPOe6aAgK/LMBRysnb9p0iTmsCtgH+SUnTHaLP3vjIPissWW+0mjWOlvQR0UBi2sDhwDbJKKDEA8gbMEMShRHAC0ZNIS2GCAnACISei2Tb5Yx/RkTPN7NJB5jAVpzGC1/7zmiTuegfmg2quWDebGu8s2GhPVgsAMMlo9JGPhmjti7yv7PzLPtuSnbhC7EetGXjgT2MeKMvTFwj3rGM/GAY2sAYOaI0nCra2v4fZzt/HMZQbeEhYYlrSKMQElRxxIg+qcQdYhj2MbEbzkb94LA/Ws/UJji+AUg696XmFlXg+UWauWeRcObvD+HLTze102HzwDMJxlyjaW/Gi7rb5TJiuDVwya0XkKAlOUsZWMboT1BTsCcl0CmYYrjXtKXUsKNB4XG9nrkkoa8OhIoAlBX8n1BnOKhi3l9xgkp8HLcUM5GgYNb94kSJ7XOfePDgUAX7p0Sf3jwbRZFixjtMF53RmZjTvOmcBhkDSty/OQsUhjnoDNkLXEzkq9+TU0jh5hpF609thyRadBdzKbzBc5Wn5A2OGyZwkloQSsas8gno3NUA1Kft/Z1u60hh1Sbxc5okE9SNVIHpO5YYkZZORSOpj9M+ixXh0lFu0ZbCYaSyc8p+nkSjJWABilGntoVWuSYmUbs6npXHDME8Qi2Mi5RPAgwyQBsuDIXMqkkaRMK5mKnAvxBFiPkkztbI71OFNi1vI1ImBMCW8Cvim+b6xzB7s5fzifyFQiy93qZhuLnFLKlLqlJKScsIA1pOSSXlfBW9Yy5Ljnust2Ya1myiixru1qIO0LMLFjgG6roRq59ZNjVE+P0G7UMBr0SMEKiD1kFQVjgesYHTB+FiSNeIIB75OAtcn2plSHiIFdBYjFKArkrsUEMqYze4TOJqXACUOKicPn7ZO92BPjjmxjAgqxaQQnjQ5+unOIh7UlAK4NkLN73n/BX8cHD/D97/6+Ejs0foKEC9au8oQDl2vi2kLga3dvD/fv39d8//Vf/3V9V2D+aCSZUNZppXPKWrYuRc/P+H2OawJbZFd6FrgFfHoCeOkEe99p3wvk+wnekzkqqfZAxYE1hBLRhLFXUymxVRmeYB3GEtm9McqyNqWeYLXFAwBX7AHRCGY1cTknOPakSEHWuupAnk3A8f1J5xLbzuQxmVCTjEwwaleQGncxatcwGva0Zq6srIkp12hSvaJv60Ukqra4v3NfiQiZVBLFfAHl8ipKK+vI5i0gQ3Cg2xug0emh0u6hQWYE4kqk4PMeHxzgw/ffx9H+vuZ0nIkQBFOY9CD2HAFqKkcMNAbJtvP+mO1FkoezANR4MsBo0kEsTlBxhHQqgnIpjfWNPNY2csgWGdSIKqhRqTTQqPTRa0UwGFAWNIoUZcCLeaRzCSVvdHp9NFtTdDpTTEdJdLsE+f8/9t6rydIsO89bx7v0rrzpajc9M8SABEgFInTFv4IJkgBI4g/oFyikG90peKMgIIqyQSpCgEiRAEgAMwQH02Pbd1V12az0edIcbxTPu/Y+Z58vT1b1mCZoKiOyu/KY79vftmutd73vcplY9jAAumq9KtAUMIgfB7LGAjRhFgqWkzxqWQzL8diVCgB12LcBTlmjzFeBIySMSakjpyS0vd0de/rkCzs9O7dKHQB1QUxrAFASOQxboFi05cUl21hbl7R7u9+1cq1mm1evqtZWGeYzSTGDvuVzI9XeJvml2265zH1urH0M1l+7N7CllVW7cfOOXbl23eqLyOuWVYMZW1VnWqj5JQ4L+0Syfv048migziIxRAIIJOY/87In8Jb2UwP8tHksAJezPDJcWE+MNXsv65d+hS3QPmtZ57Rl497Q2shy94Z24/oNa6wsq8yB23FhAxe+ObLj5ok929mxYS5n9xY3bPzd+7b4SdOuDtdssbBmtfGK1WvXrLJ0xXL5ju0dP7APX/zAng6f22Hu1DrWtWFuZN3S2PLXV6x0b8NG61UblMP+CAOTMFY+pzXuEnVm3XbbTqgfDXXbRmLjIlt73GxabzD0RDTV8dXMcTCwULLa8qpt3LgpVijnYG44tJ3tZ/bxTz5QH6wtLythAowNObvm4YEUTDhXGP97b71p127csC6JSewVJO3V6ra2Rm32srU7lE5A+WKsMV1eWVYC28rqqhL9nj99onWNNQzID4CL9F+PpMg+CQ0nNu62bbVRsUapaCXPTbT+YGSd3sh6Cp67H+FnuDPN8QE45pWwFJK0sGE3Njdli9EfeEOd81MlAh1LctG/47LJQ6PsR7fn5xo1d6NqSjyTXQEEeyAnifp6HUl2Z71EoVydEUWSffLWw/YgcRfbkVIKI7NyY93Wr922KvWYSQpC2YHgbA42SVFrJU/CQrAzY+JgahM6cKus1QkTjIQN9jLWQ8E8ySjaqqndKWl19osAYkVWU7S3UO64/8lP7Nnj+7a2smi3rl2zjeUV65117XDvWHtZt5yzQYmzimTJBSUp0cfIMZN0wdrvdM61j9G5XrnH16tA3KIr80hxKPhYSq4loabbs6fPtu173/+xPX66Pff0flkN3Hirlx37F0IDyQu/+zu/bd//y7+cJPfNC75H+zhrD8/Y7RF0Zy5qH3QGWQrqTA3rIC+dUVtKP5sFU1IAILYnfeYskDKvrdk+Sp81vXcKzqTfyYLSsR3z+sz9iSkTMP592T3jfbLtzvbD5KwODMOsfxk/H5OH4zikCc+X9U1sY9avSf20bPsvmy9xbmT7KLYv7Y+UIZgdo5fNubnvsb4yEz7bxiyAm/ax/ItXxNLifS/7/6TPE8Br3vq8bBwmZ31I2kq/m21rtg2xL+MYyotOfITYF+k+GNsbxzl+RuCpymGEWA4KJ4WcbAgAXKlhhAhXBHDTtcN1BFxhj7UpLeNM2lhGKO7X6fiLZRgAtHiuRT8xxqji3MmuU/xaScwG9TMAZgckp7XJ3SN2+eDYLbPzw/2pef3s/eOxp7RPYzu9XX6Au9kW/PCwN87b0+KzxHtO1+DsjMnO4fM2SaBpHdyCLUhZzRMCsyB9ejXGRDVyh9gDDkrGtsV5EfeuSGRIQdzpmvaras0EpZB5e3P6fnyOaV8QJ/WSE25vxlhMVNkLdnGMqcbc6hwJZSWrVVG64qwZWqNek+8EeHt6chz8qGVXylK8zJO3OLtpBwAuvhfxKpJ/VZKq09HzMDdjSTVJJov57DFL7KPYH0qIrFRcjarXVzJgLBXFPaSAE5JRYQbLXiEJvFzSNbAfmY+0ndgay4nEvObxsZL/8DtlxwcQO5IUaGMEmLkP9v0f/QVKGi+zBC7GCubtQa8B3Jf14ev3vsoe+A8FY32Vz/D62v8J9sC0Bu6Xb/yrANxLY7NTy2Ma8PkqZ36y70/EZV4VNw4AbrXkTLzU8Zj3d7RVOYwiPBMBiMt79GLNypeeYFFWZY5c8rx7XJCFudDHFwHcaMDIQBFQ6V+SFIlQPmejyOAJQGGUBVMQGKNZcsZdsSnIwKI2F0YIQSUMDADZdpu6stSXndaajfKsMni7PQWIIpBIEATjUgZaALpogzLRqQE5QFrVgwwyuFQjcFrfIq2VKSMskXqNRhz/9+u78eX1x6ZZgJJPVlDWwz8XjTkfhdRYzTqP+lvXn61nmhoiBOMIeA87MIiW7Vu/+it2++4dq1fKkhgE7KbvaCvGloJdUeY3gCr0OeBns9lUmwAmADaVWVd2tgDBZXcukBpylrKYhmIee83HWA811srgWmLdiTXhMz0ag25YT4HflLVLOzE8CdYDGIk53SHz0IEvsf48+VgB2ng/5hPPIEZbtSZjlc/zGs8npkaQNqU/9vb2xKyFhSdGRgBbmZP7+wd6Vph0GIyw76h/yTXv3r2rZ9nZ3xOQe+PGDfVXrFMTtwvVEY3yvUnm58SBCIkNWh8B5NcaCrWNx0goB2ch/j8C3i7ve/nGdFmwIb4epvWl2032+7POKvN9Nms2zskIVkbmLeNKvzKXFFAPkslx7DVHgsRUrJUbpZBJvmi3qXV8Yk1kwbttlxFSsoC46SFwFln6U1k7ZE29VlBOoOyg72z89tmZdc9bNup6DddikbrJp6rTwpxEmhPJWILFyIcWyyVJKcJuoRYhyQPQ7ADjkDgtIhVaIvBOvbuilcpVW1hZthWBWM5gS5NG5NAXYM4NVR/W9yIHmegj1ZZte/aqggIAgNQphWVf8howOK3st712WyAGWd8wp1ZW18TC036GnyiG09gKBBo7XTs/adrR4Z4dHx/YWfPIzpon1u+0oWRaPjy39sQkoUDh6xy1bF1KXeu8hIR0AGh9g5tiq1FG3qO33gbJJuWdZTdkWwKoop3O0FX2c25s+6dt++GjA3vRbH3lDNwXzx/Zv/5//okACM3BYlGyv/fvP1BiByx+gFrODMaPpAH2C/aBe/fu2be+9a2J88qcRh4K1hvPzH7COLEWorIA6wO2FgHxGOyJmcoAUOwxALgK+hQK2ms+++RTzd3bt27btRvXVQ9T7E3qeQ7G1mt35YxXV1esurIsKU9YkR4s7wQ5ZoL9qEK47HXRAP5HqvWoOpitM62DmMHu7DeX05qccYDPof4QZ83JSVNjt7q6YrnRwDon+1YcdqyWH6tGKvUel5dXleAAW68vOVJkPMfWPG7ak4ePNG9zI+ShAbOKtrS8bhtbVwVwK3gMKFWs2AmJWdT4pN3UoqxUxMTcfvbUnjx6bMdHh6qhWSzkJhLRSMMiaY2NwLUINCgwEPZi39s4uTmzqqoZVSySYMI4I9PbEmBZLA2t2oDlV7bl1YYtriyK+dg6HVjrbGz97kiADvXZdVYZQYqOnbU6dtaGGc/eA/hGzczihFWpIMZiqPEeEh28lq+zCagHxXoDMKLmcRkma7EUANyRAovIbSPTh+0EmA6YBIgXz0f2C1jKBBRJQoH1R9IGAPto0NVcoN9JUoGBy/j2h32xApC5drZsxROIxiQRFATaAsw1Dw8FKHme0dh6SHiPclYoV+3q9Vv25jvv2tr6pq7Puco+6tLO2EhRPSIYmHGfAICOmnwxCYfrItUsAJdEvq72PNYaQCGJezEBjXXKmcLZz1oSc3w0cvWVs3PVYT5tnlrntG1L1Zq9fedNW19ds3HYL7m15Pe7nlBBQOnZ8207H/Tt3W/+in3r2h1r/dFPrPzjfVvtLNrGwk1brVyxSmnDCtVFG43P7OD0C/vs8EP7ovvE9u3EWqOODcZD6xZHVri1aqU3Nmy0VrFx1RkX2DNis5aKSvyA6cmzoaRAeQjOLCXwdAE/zyWHzfpev7KlOsPOtAQABiAv2KhQturSqm1cvWHLq6s6JwBNP/rRDySZDeud2tUk0wDEHx7sSy5d7FLsvrU1u3n7jtVg6iLjvbSie4xGPVtYKGkObD9/7jXvCwXb2tyy1eUVnZ9Hx/tifdNuxqvf79pQwT+kDb1OOgDi5sqSbS41rAYLNSRWtbt9O2n1rEVCxES6mjnlKiwKMpKwFBIZUQGAUc9ZxHojUYkkIIBi9jSk/l3+2sTiRd4ZdhWy5ey/Dt6i7EE9XMofsNeRjFCSBDuJKiQ7cHZ6zVnsuIJqOjNfmCuA3KPAAC4Wy0YF4Prylq1s3bCKANxQq5p9zBzABRgGwJXUcQicah4E29iXQkiuCcohnIuRiaug/tDlB6M6hNoWmFgKZsPaL7r8f/Qn/BzC3mkLvP38wx/Z6Ozc3r51x65sbZnlS1ZfXrOFlVUb1yrWMUpD9HXWEGgF3Of5Zf+jqNImmE4pBWqlDyYKJ7Q/zz5ccH8lG7DnvHvy5Ln92Xe+Zw++eDLX9vzOd//8ZS7w5e+Fd0Kaa3CuZj/+u7/zWxMAV0H7RAnrpQBTBuSICb0+V92vmdrVU8c5iMBM3k9t6nkAR2xtfC8LiqRPkwWzXtkxcz4Q58c8XyEdv9ge77OpmlD6zNHXjmBa1reNfvO8e8U1kAIjaXPTeTzvOaOdNbFXEhbuvHGNay/6o/GZsvM1Xi+2/WV9nI5V6uvHfoj3SAG8CPak4z7vHulcmZlDcwDc7PcjgJs+Qzp3vgyAO68P03mfzoPL/M7sNdI+8ucLklKZB7hsnaRrJM65COBmgf5s+9J5HG/ndjrlCTxZnwQa7GYHwVzVLFIUAHBjf6aJG5wl2Fu9np8ZMzVDw43SfotJ6/EaMTYiOySUH5q3t6gvgyBfBC8jGBxr7U5k9TPqbbHdPh7T5PDUf4//dpUIV4dJvzfpX9kf8xNX5o1buqekYzQv9hs/y3UgIGATq5yQ4g5TADe2z2M3noTv/emKWzHpEZIGtkgK+se+1XwIiePpXjM7x6fAb7ofZtdbHMN0H5y3f/r34hnpKkusAU909Lik3GJ3s12tq1S0eqNs1QqgaNmqpaIdHRzIf4fpCpHjDHu/3lAZJHxWT76qyg7GrlVJnKKDtDH+GtsqooSklD1BFyZuTHRjbrt95DLNlJ3DZiXGwTPT76m/iy+MzUOynGKOlNWA0IB9UMSXgKAwtHarbYcHB/ILiaaSyKiYYVAuxMbiuhHApa2sqz99/8cvCX/Pj4vN28deA7g/j+Xw+ju/jB74KmGsX0b7Xl/jP9Me2N3dnebL/YKz8Gch1czc6he8b3ZoLrYjHAKvBG/9IAa8rRanAG7WkJ0xvJO2R7tVBsTLqMU49ilgk21XUic1NX68HuurJ2J6uMXMtNSxECgQgFk/qF3ajO/BDhBTTvVgkbvrTaSIXeaUQDGZ2y5t3Oq0dXBTV1b/p85skPdVJlino+vE7LluH6DDGWn8qPaQADw3tidMxEzQwCVkQna4nLpZNqscKJWrjdlwU3K34OqQZeg21bR2bTRmo7HnFw61u0J2nb5rsGYcVJp8dk6majpeqZGr+wRuYeo4pwYh8nsCcLtdu333lv363/w1o44lgAx9CpMU5wNGygx4K3BoKHAM1i39LlbDxobX1izBdoBJ6Cxixg+mHwFjeolAMfUBY+anxiWAjTG4FIHdCIzGbNNoOKdgLsbkhFUN23I0UnAZwJX20K0d5lW7q/Gmri9SsrSfeYKhGutwANZiZNZrDYEptCNKLAPATkBQM3v06JHmCJ/jPryHowAwe3JyJiAH4Jfnp24f/fTee+/pXv3RUJmNvHb79m03jkMGokB/AvChRnDaP5O1FtijGk8pKkpMUTUVBaIFANcdF59Dse1iWSQBqOx+8zKHOWblZneF9BrZ60UAd9bxmNbwSe8X53qsKx2zOCNQGx3byMzgu9ERjY4nDkITFtLZiRhXfVjmIWHAU34Dz32SqBKliTyrXIS/UE+PQDg1IQErCYTDvhp0qOHSs0oZqVeXjnVWGTU1Sxo7sl6R1UU2EVYj/5cEMPKl1bqc2+GIfSEmaiArWrVCtWb1hQWBLNqnAJEAsCsVNd2lMKlB5xnYclpChreCyUgUwjwKigMuRURguSpQBLYdTGTqQgKOko2MDC2Aj4Mk1OUM8mqqg5VT0F7qTQAK1O09P7VzAB6A3OND/Z8kGoLvyjWPtWeRsA5S2JKWpL2hhp8k7F0iYJJV7CQ7mLxBkivIZDIWLnmPVCaZuZ6xrt1bmRhj2zvt2E8fH9lOs+0A7m/+pgcOfMN99SH2M3ziyaPP7Z/90/9Ra5kfAAKYoj/56U8lj379+nV78803HTAMYKZk9ntdW11ZnUgkx+A5gBmSpPywZzGuquUd5P0B5AD5APtiwJL1ASCMow1YTLIIfc09P/74Y/vR+z9QZvXX33vPrly9aoVK0aVyYQq0ejbsDmxlY90am+tm9apBYENeTDV9SR6RRKsHAkiIYk/JUTpUdbpOPSkCVreAQq89xBznCzHBgucjKMTeqL6A8U3tyuFQwOh42LdB58yG3ZYtVkti1sHUZC4ic4+8qMICJG6Mx3Z2em5HO3vWUhDA1yNSy5Xagm1evW6ra+u+Z8KCW1gWONihXuw4Z72+BxiYO+wHMBSRfQbcAzCibQQ2umdt1YEnKODtrGj9SX5OQJDvpaVCWc+gxBvjjAPU2vV6pGK9tW2U61ulWrTF5UVbXUdqt2yd9sDaLd5nvyAwUVDbWoDN7a7Aj/EYwJREkKrq0Km+9QlM/3MFM0jyqEl2nRqWhSAR58oIgIjYDDBDG40lW15atQWxk31cYe7XalUFtSgbAfMWpiR14plftDFHf8F8xjZtNAhfSVb9cH9Hax9AjWK9AnAXI4BLMl0nsEFrNh7mXC69mLeFek1r8GB/1549faqzmnaLvZqDNTy0/jgnEP7d975htXpD+zf9i8QuLE0xR8muF2jltllUNtF5p7IToQ5qYLdh98EWlZxwixqe5wIfGXeAS85zzuLIpOTsj/aFSmv0Ccoy/7u2/Wzb2ifn9u7de/a1N95RPVHqrvJdkiiQcdvdJcGFkgyHdnressX1Lfuv//bftm9u3bSTf/m+VX9yYI2zml1ZuWeby3etWlpVP/Z6R7Z79Ll93vzEHvae2f74xM4NW2VoveLYSrdWrXh33QbLJRtB+CV5LtifzFkAQ5J5mNPsI5L9G7KntO3sqCkAujvoKyni6o0bYkojwUzQD78BEHFEreRKzbau37Kta9cD22Nozx8+sMcP7qsmOn2pWqjY462WlwdRKZexxuzajZtiYL/17nt25fp1sV+Pj3Zt2DtVPd0njx557dVc3hrYYPmCFCzOz9lLWgL2XB3aU0I5x3gW+rhaLdtbd27Z6kLNqsW85hn9cHrethcHTdtvnnnt+iE1Cb2+NOeL2Es5Z8Az5wBwuTbrnfugWCHljOCPyBIXs34sxQeYn73uwHJ5lwP2NjkrVOcwMvJlrz1MkFRJX1J84rYov1A+hDq3ZeuInRxqL6PCUaUmW1ltri1v2uLGVSuz71EiACCV3yB7rHrwxZQh5clrE9tJPpaXivBTz30sJdfIzicJxxNGoy1I26N97Ux3r7FLm6MU5eRZBz07Odq13Uef2+CgaVeWVsSUX7x21Vav3bRyY9FGJEKEhC2SJ1wC2gELxhb1jgE17ocD6wN+k1g5hG3mMpTuhsqKdbBPCUnep/Tok6fP7U/+zXft8/tfzD2tv/OdlwC4X+J8nyQiz4kP/MPf/nv2/ve/r/52e3NaczMFKeL+kd4uBSSif8w4ST0nw65NfbioVhSvNeObJ6y1eP0sWHJZW9wk8j30MtAs3nNe4Ppl8Yn4vcgQj4H92Pa0TemzegKC24Np96dg3ct8jrSPs23Pvpe2PyaNalxjcnLCBJw3bSJoFudCfKb4PBG8iX532t8vG5ML/nssjRNZ24lEq68pt2nS+EA6V7JzcObvOQBudqyxPbJzJZ1jPy+Am47HZfPiZW2fmRMhAfQyEz99puw6nahmqC88RjMBByc+jLfkZXNesSbsS+2tvodFABelrzThWSzX8HDRlieWQqI8pQTIeaNsBElGkYQgxQIfCe2DrC23/UJJrrB2OJNi30bQSonFCQNG/S0HL8TBgj3lAJkn98Rr+/+9afE9OQAAIABJREFUTEecY94/U9W5dJzS/nPFC/df+UnjED6nwu8kVhbSZ4JPnh23eGZl572XgZj9SdcRtdRPz05lQ3tSDMzomtSvOHv5fiRspKpvTgrw9WVUfU8A3NgXk7jKBEyNpX9mlc/i2GXnX7bdvJ8FibOxkel6cRazfgWEkwDlCV4aIx2ZnKnuF6gubglJ5ZJY4QvVmo1QzSHZbDy0F8+fy37avHbDGotL9vTJE80QkSHKZY2fAP5KVfYY/mxURYttdoVBVFH87HfSi8ed4jyQYli354mx5bKug23PNUh+xmbE98Dnx29kHaBQhF+Hj6mEPuyvjicmus3b1mSqUsIq2gsA8RIJdPU2qVKFZ/jOj3466fpXkcPiB+edg68B3AtL7/UL/4F64JcMYf0HavXr2/wn3wO7uzvkCv3CUsY/a0z2woT/Ja2AueDtl40Xqw05qxSr+pWh5+biVBZ1YmoFQz0E9cPHglmXAYwFPsQHDOCEwnFB1CswayeGf8y0C3LGqYEsmyeAHgI1E4PJg+NuzLlJSJA9SNcR6FCW9XDC6hEbstW28wDIuoRxSwE15GrPMWKRLu719F0CaO1u2zpdZ8jGoDZGKUYtgRqxLMSaTeomBoAGMAtjk/enzlSQgA19IAA3nuLxn1HihQAIgEEInPDsHhAKTGHPgwsgQdBhTQxSN7Z83KJMcJTDoesk2eo2uY9WYIWKoaY6rt6XqVyaG7/TCTbPsZh5LTAtJrNhAmA76wgGAoGUN9+6Z3/9135VgfPRoKc6nxhDy8suJxh/6EfaBMhJDQ3GHPCA+pkwV93I8nlAPT0CxaenZwGIqsuo4/uAuZK5DSw6vgeg6zI+YQ0E9h3vORjgwXScIthjCuiG/nDnIcjCnp4KZGBsxAheX9PnmUMnGHzdrrL7aOfe3q6MR8BnAFfmGAAsz7eEROTmhgLdACWAsUh/Slq3UBAQhjQqz7+5saEsTgKOAN/80m/UFqFdT58+lZTyu+++Y0vLzk7BmOU1Pod0KsFkBXio+YkzFQL0PCP9GVmJinP4g8/kV3hyggdmAObFYB/6/GdOREkmly/yOTZJ0ohzNQmf6F3uhaxtfD04qNH5TQGy1BnXCKaea8zEVbuj8xFmZQL4eWapJy6IqUGQIkoZDvq+/wSmIYFTZdHCtO51NR7sH+wb8f++L8XgfmAlRwc0yHnHjOSJg+W+j/Y2wB5AYGo5np40bdDt26jvjEScdAWz2y0BOwoIi00b5QBhAiILWPSxhJ1D0LZSC8x09gB3vuQMUlczDxhWtK2tKwIzeX4cHYBP1gHM3VhPV/uCOSAFYA8rcTyiPg1zvB0Yr0i4uiPFfkkdUBjO1HYkmA1DRrVzxsBQ9DtMuvTHJd3dHwz7GXsXAdlu1zrUPtX+fWZnx0di6vK3pC8JqKs+VEdSSFX6IATJYk1W+jkGTZQMI/avnyV+rvj/CUAzFWJCS9gundlsZnsnLfvxo4MA4H7bvv2b3w5n41cH4H7jG9/wgC6y7WGNw9i/du2amPWMD3tO3P/jGRUTDeK+3kOmvtVS35Aswx4QJcUlG/z4sYC0jY1NAaHck/vwOtekHexf9AP7K7Upnz5+LInbmzduWmOhoeVOIsG407fuaUsJH9du3bRhuWhnyIzCAqs2JJNKAJ99TAAY64o6pswtaqb2enZwuG9HSMvn87a2umKLC4GZpjpLMHhJ1PG2RNl9lwMfenJWkNbKjYcCUPhdqFVsmWBXODsA5gXk8xuccaTP26dn1iN4gO0AKNftiW27uLKmdSFgkGzvWkPyvJyhSJQC/KsuOEGZIHfL+mXWs1ecU1uT4AdMPs63kxOpRTAmBBLqDZisRRsjBwzDQrUbAYLadkat4hNPGHHJ4GC/FQB3nGUP2yAmEQHSRpDbVSlILqLWI4EGB7G4toDjQkFgOb8kobD+a8srtrCyokAfUsrMEc4H1YQteG1YZEwXF5ZtdWXdlpZXxdDFFpJMs1iPRwqkUFrgCvVPr1y1CkEd7A7quQ1GCuTA/GZv3d/btb2dbet1vYwE+9YSjMgrW1atVWzQo5Zy03ptAjsDa5/DRj3XHoNcLvvH4eGB5ix7EMDlxuaWLa+s2s7unhIgVtbW7c233tb598XDh9o/+Mzm1hUxzKmrCmjsMvl+3usc0r7n48Z5RzJNr49sPHXs2Z9I8utIQUFJOIOBAlPXr1/THGU/5HwHfGU9KXCJsoNqrhft+LhpXzz8wvqtrr1z+w27vn7FSuO85h7rECWO58+f27Pnz8WAZX3WGgv2xrvv2a/9xm/YneqinfyL71v9gyOrnzVsfemeXVl/y2qVFRsMqXu3a9uHn9nnx5/a49GOHRVa1sn3bYTEeMmscGPFcjeXrFPP2bgMo53gKHul1wYXQ1JAdVtnAX/7/tyT5DPPDBCZK5ZsY2tLDFuSI6K3AYBbKNcsV6pYbXHZ1jY2bVzI6Rok54yRFB707QglkUdf2OHenvqde6My0Vhbsa2r1zTOrL033nrTrt+4qb1j78Uza+49s+ODPTs5OlZJE8xyADyvfUrg0ZnhMfjNgeiJnq7aQhD2xrUrdufmNe0RtVJR84p7nbV7tnPUtGe7+7a3fyD59H5v6DVwQ4CTBIHJnlQsSAaaUgIri3UbDbF/sUNDKqcUcVyer62zC/nhsdefzRf0TNiI8tsqMFpcLllAZUwqwIaF0VOmXltN+xKqADB++WV+V6t12bMEkXv9kVUW1wTgkuCFhLJq5Bb93NfZrzIzfjIzR2NS3CSYrBIOsIddntxBT2wogIXgt40pYzLNZ0oD9vKPqJkd7M5s0J69p3d+bK29HRsfnVijVLHKyrIt3rll+TpnVtnGqHso2cZtTm+rM4NZm9hRQ0owBGAeSWUS4WD3+9hPE3tjIJq1GJlRz569cAD384dz4yB//hIA99XufvCYoyOWucPv/v3fsh98/y/dDo8lSxJgjY+nwF4M7kebOAVM45hRz302r9ptQCVDqXZ9SFRJwNoZ8CoBlmIQPfpD0ZbN+oexHZe9n+3YeYHrFMDIJmynfmLalnmfS4EWtTMTTEn9iayfoWsH38+TJRy4mEBTAaCO39N7QVUr7ROPJZD44EkEF8pLZTok7f+0fTNtjT52YMuncyHrv6d/Z6+R/V46xtGmTEHktKnzxu3C2CaLYhLnCR9Sn8o38T0ntiX9+2cFcNN5czkwNQuWXjb/Jv32ZQDcUELNrzUt8SV1swCKeiJ+sCM8c2IS14kqaHF6pmvHYx1euistV4Udil+PKgPPrf04lNVCqYkzUPsFSYbdnti3A5L2KjW7+8Ybttioy4ZvHh0KtIptZQ6XitiU4cyJXk5ov5LyAJCV0E08BODK7U0lucU9I0gce1yM89b7JtoEnuztYK4zcwGLHaDmWfx5YuK9q5npOrGMRUiEks0cygB5fCuW9HKp3fgzb59K10a6f8TEBd9vp2XF4ufjZ7VGUH5BlUaxJn8+VKyWlpYF5PqYegkM2sprjB3nP/aHjzX2rivkpXvaZB4ERTGPl6Dy5YqCnuST+p9JvGZOgkC6N+s6UqgKnRTOGvfDnVrrwHOYV2NXq/PEJ48hMbtdIdDP4VweO2tkC426Xd3assV6TbE+kr5fbD+RWtetu29q7jx6/FiAJz/4pADeOvdIugt1cqNyDbYz7eWcxvb3sl6Qewd6DeWSGEOkfZBw9Bz0bK+vBGDigU+ePdX3iDsqGkHN6EJevq0Um0K5M5Jkh8xzlbbC9u3Kpq9ADAnrQmOhZ8aOHatsRRubM1+wf/eTD2a2wi8D4l7ch8Z2/fqtV5sVcy2V1y++7oFfrAdeT7xfrP9ef/vn7IG/KgDXj+msNf5zPkT42gXw9udAlXHUBOAWqlMgL7ghbtQQyOQwcskMBbAzzZZZEF4M+EqoL+RMMhkd+q9/3//2TGIZDcn13A5z40FMi5ilGwKrE+BUmfEut0hAULKKyHKentnZOUCKA3SAVAQtkKzzv3ndg7iAtATbqE9GUESH/0w9VNgzsK6GE8bgjANBYIC2h/p+ND19vpgoIPZQCLBkQaX4+dSQjAYgRp077F6TNTpL7oh4APGyn5h1Fh2fuVm5wcidXiORYg6gFd+btmeaMR0N3qxTlHUq0/bFzzIPZITjM8P06nbtxu2b9ivf+mtiZyBzSPAOYJJaITISg8NBfxHcRhKUuQGLZW1tXYZTBMkZWzFRjg/lOABMYsAxtswRnomAcqVctTL1PMvUwPRgJEF12bxRVjvUsIiMB+YCRiGMj8WlFQV0nYE4rRcFgIccIiA0MtAYgFtXryjYyHVoO0ADoDPzE9YcTgrMOQK7tJFsQN5DJpUAPoFang/Zl5j5CiDw5OlTzQXVxIOtNB7Z2dm5Pl8pVyYsXq736NFju3PntgLRMCyYG3yO9tBGfumnWDs5BtgYw2xmpsYyZAyna8I/68wV/44H0LDg5YhJQjqazz470rmUOlLZoFP8rG9LU2dm/hyLgN88U8MDVL7zhHpn/HuSWOJtniY9IG+UTxI4vM41QIzm3NjEgiV4DhjjMuYezNFeF4M5gfUwGpGpHHbFsHV6wAz2qWsP4RAAQhJo5j69XluOAs4NMsBeW9Trg+JE4PSVCnnf08YhwYRAepCaktCkvF+lOuseSqzOAZ66w828BXQieLuKpHEB9l1Pe7hAHe6NTCNB7Ab15RYVIMAxH/U9eYGavwTxcVwYa4AIflAsYD7TVzj/UeJIDjWAuuo30dqYdTybKOLbbIRyw7wJc411oHOh1xZTWSoI3Y5Ye8cE1Vtnqhk8AriTU+gB5UgC174aEl1c1cCl6elHBd4Yv1Cbh37jmSb1gELgYrfZsh8+2nMJ5W9/27797QDg/qxn8qU7+vSNne3H9sd/+E/FfPXAoLeHutvsHSSCxPq4MQM+/X8MSMdAPDU5kYLiuUjkAOwkyYQfmH1/+b3v2cr6ur3xxj050/ywvyKVzH7xzW9+U8klOPBKEKJGUauteUGms2oe28gWAvvslDqeQfa0wzwfDQV4wtT0JBKkwc/EJER6nCQpjTzAS78nRQKcfcDeq1c2bQXgFNCX2p8nTTsm+Sdk8vOMOPoCIytlzTFntbFOh1pHMEIBmRdCVrYrN7h0KssUhp/ACJLBOi6FSz1TD7LBbCegRX1pBygELMEq1BnKdwlmwQx2pQYCWj6fWX/OgqLesgJDQ1eX4N+cY7xHwhBgKYlcAjgHPSUmtAQINu00MNDZJ5TsBUMS0Cew7JBHPzk9s8PDI0PydRDUERyggrnqNdRg4iF7XCiydh1o4mgbAHyoXi9SwxUx+GG/CcAFyFJNazBRn4f5Yk7s1koZ5n7D61aNRgL4kKxtHh/6XtntKSHp5u3btra+4XtSCLYRyNq6et06vYGdAZjTF8OBVYr5YOedag9Z31q3WqNq3da57W4/t8PdXe0FlKwgsIP9AOucUTg6PrbtFzsaExh712/dtjt37tiTx4/FYmX/XQ/zmMQmbEnaQRupFf7eN76hNcc5xvkdkyNIROMGvmf33OZsnwnAZZ4RJOLXa5ePBd4BfCPZGut3YS9wPc7wRaTjVFOWZ+3Yi91d295+Yf1Wz5YrNVutLNoCJU/yXkcYm4LvYwsA5DKtqOX7q7/+N+2Nt9+x+knbzv/VD2zh46Y1Wou2XL9rmwJwl+38vGlHx09t7/yxPWp9Ydv5Izsuta2T4ywYqeatXWlYd7NqrcrQivWyLWsPcKDMWfoEs4ZSTSFpjn5kL6FfRr2B5J/pS2TeUWLY3LwisJ5zRrazQLuqEiGQ8+WMyZdgrfasc3Zu6ytrtrG2phqmH33wgT28/7nlYPvXqra6sW63337L3nz7LQH9Xzx8IHWVa9euqB0HL57Zyf6OEn1g77OPj0iqGPatVkGeHCWWWJLEz/wYEJfsblAwAMBdX1mwxWpV9a+VeFQoWpdSH72+HZ6d2fbOrh0fNbWO/LxFEcUD5MwXbAKknFcWF2xrY80qpYIdHR4oOWhiy0uuG+nFvrVU19vZJKgLSDqZBA1qs1WQT4dBS7BRB6HbGbmiSyDXGlZtLFmlsag61wXGst+T7YzfVON9xgBQuD+06uK6LWxcsSKJibDgCwRkiwJvq6x5+R/TZLw02Ov+mjNc+z1q07EPAQDD0PVzVPWOc16vOf44sOBJJmLeF0q+fyRMRH1Gv2Mbdc7s9NlTO3v2QgHwjbfumW2u2SBXtuKYmr2UimBOuW3lAW1nN8smpXRKz5M2pVLA2iSArM8wBiTkTgPlEaSOLOHnz17Yv/3Tv7D7lzBwXwbgynZ96dkeEwjmf+of/NbfsR/+4P0LbMc4DqkdHW3OFKCMvuPUjp8mrsXPpde63LO8+BBZYOFljzkzbxLbP34nG6jOAivxOef5Btn7ps+V9sU8fyPbj6kfm143vWacH2nb47Xj9aLdFf3wrH8TwaD0eeIzpm2I76es2nntyrYlOwcmoE9ADebNn3ljlN53Au4kDYjPl32ObBsvmxtpO6bPcHEtzMRfMm/Pu3c6n7LPnjL3Llsz8bnSdmfnqEsGzTZm5jPyLaY1btP34vjEOAvvRbZoOpZe3/aiTxRZpxEclF0ZlA0ik9XB0IIUFGgmdlxRSXok38IQbVu7O7BRsWJXb92xt99523aeP7Odp4+t30HdCXvVS3WpJnqJxB+Pt2T7R3G7ALyp9Eeh4Op2iUpZTHaP5IIYO5kCub5bxn7KqqEp/kH8KDBz49jFOZp+L76Xrin1q+IS0zHLzvn4vbhvput6dg57kjPvp4oUk30iN1YyPkmO6itzaWf8axQ14vqPe0ma1MR9PJGs50ngGV8yjn2698c5nd1nsuvusn04XV/z9ob0OjHG6Gd0iIEptldQjCFix0oLUvkmxsyZ1o1qzdZXlq1RK1ve+tY82rHzsxO7ee2G4ko7O3s6iz12V5cN7r7PYFJWjXmArU3/xoQvJcqh2jWRow5qGmHtkDyYKxVkK5IMX8H2zBVsZ3fHdvb2ZHsuLi3KhJCv1uvZ8tKyYpHY5JIah1Gt5C+UZlxtjM/RByRd8osvpghTKDWIz9HrD6w3GNm//+DDmeF4DeC+zGJ4/d5/jD3wGsD9j3FU/gtoEwBuDNq/wqN6aW/8PHHZuZP+F1gJvxCAq/s6eFEpBQDXrRY3RifoQwxgepZpBCmTt2VcTADcIDc5MSqUouZZYWLkiVI3lfTlkCawwAEYAyZRfiVKEhOQJzAdZYwdoHVJYxi13V7bv4ssVpAWi0YjWcZiv8RMV8l0xtq2o0n9CLHtxMaM8lQBxFMmWQA2yaZyRMoNzJiTHpCA1GjKOnrR2H2VQxODGtF4i0ZUNFCy180a0Knxell7po6BhubCj8C5ROIqGsbROEzB4dQQjG2ZB/hm26lrEPeUbHVHAc2ta1cViCfIhLG0tro2U981MsoAHQHhN9Y3BFBK3hCQGwm1/sCebz9XkH9hccHrxgIgtTsK3GAIEviHrUsmJAYYxhzAAHK1NEoBI5ygwAaAQRil2OSIqK5t10Zjl3cmOw82gxhVmtueSds+bwsAIXAJcIo8NHMfY57X6RPax/PAukXGGOYczhF/I1EKGANITYAW0ARDMspJMx68RrCZfgDspY8IRjePvTYlAWeehc/BPuIzyOMC4Mb5gbwy1wJApj3O8g59EGSSLjjtE5aKB7y4B2uMf/taczml1DGONW58+YQ6zxnrNZ0nqQMx4zhM2DLTV7OBnnkO1ySYYVPmdLxCnPPu23nAj/2AfYv3aHvaHgUBkbCMcsmnp5pDgFYCdi45IMikFfgbAOOJoxgDhwRNazUBXwTAS/mcAsbIxVIjTyCSElcI7nrgnL1Tkpv8LWfSAWh3culnZwUiP4Q8cl21OgsKNBNgZm4hCQRbDLCM4CtysPyfvZi9UbBQyM6ZBASCRBJzH3AMQIfAvD+/77GSk4RBRYZxkHbOE0jQWRJq50zweBeVn+5P081psrdccmhrfoYAM2uagCy1JmEneo3RvJJFuu3zhCUN4MC50lZwHwYxGyIAW4c9QcHdsZWRnlZg3WXKCEyLeR3qFJOJDAP3/Qfbtn14+pUDuEf72/b97/yh5qTWXGCaA5KIub+0pL0kndOcj6rJ3mpPwEwfn74d7O/b7u6OLTYaYtPiNJP0BDi7/eKFffThh3bt+g27c/eu9iMcZyXJNJsaY0AvJJa1TpRYUBGgoCxlEmCo9QibkdqPlZIdnp7YMJcXqwyggkQTkgEAyZhHPNPx8aH28XK5KIZlHrnfINPurKmx5IWlhhASBZgtZGez/0VJdyksCPCoGIAP/2adsp5YL3wOIIn3mb8EVZAJ1rqcSNqR+e22EckJMLyVOc4+rwQ35nOocxnqwSqYMwK09Xqtql/fH3jgAABXAR9lqyltgf+SrDUCwB06ACYbKu+1HNkPdA0kWgcDSb6eNZvWI8A27FtJjE32dAAZ6pA5+EsdeKRYmeNKRMtVbJwr+349cLY8DM92q2v12oLdvfumLUluuWDHhwfWPDxQghUBPwFy0sEmUFFV4hNnqMBz1EiwwYZ9gU0EQoqFiuqy8R2XEeuo32k75zevMaYwbaVoQXAQlQBYlUtLtra+ZQdHJ9bt92x9dd2ubG5KDpl1vbeza82TYxvlqHdVtKPDffvso4+sc9K0paVFncE+h2uSaaeHAYK7/aFdvX7TNm/ctZX1Dbt6Zcv78uTEnj15ZCQzsHdhL3DGq+aWxjhvX//GN+zW7Ts6n5ljrCeSaBr1hoKhsDtJniK5oN+H6ej2peqYd5kvJtAQQIwEw+PTY5eCmwD1dSVCYJuwpLFnj5sntrt/4KUizjtm7Z7VcyW7sXFV0s71RkNthBXAOX7/8/timXPuv/P1b0gCLrd9aPbvPrf1Rz1b7q3aQvWWbay8afX6qjVbx7aze9/2Th/Zi+EL2ys17ajYtk6eOqkjG1bzNtyoWWulYGfFvhVqBQG4mme9gbU7qD84Zsb5AWBNAIu1yZ7JMdcHxMUmacIQHwo8ZE4DwBsgH1K3BZiOJZceHg9tZW1Ja//46MRy44JAbZL69nd3BXqyV7P2r1y/Zjfv3bWNzXU72N+zTz7+UGDlysqiasJ3Wmc2FusynOmApWKojJ29WkGa3KWAOfu8jEpf+9JEpthytra6JJZ+Dbnikq8f/AqYFXCORnkUTZCzPrP+UCeDEgWcwUuFabOikpqQX87bUr1mVRL61DaXTBZ7SGonALiUcqG+bQgMh0QPAFsSTmAnxSQi2V9alkXLkZTYWLLa8rpVFwlWVnTdwrinpBPY0MxtnoHSBZgpvcHQqktr1oDZDaiL9KBUf/KSUAbEVRJO3n0fzm3UPpik2DIkQ1GfmsBmp32mc5g1AkOYzwOWM7bsB65w43ZyVLphHkjOuUxSwlTiMyb5KqitiOq5nT59Ys0Xu7aCtPmbd63VIOGwYuVhUfV6sXNQHXH2EXuq2x5SQkJRKCgrDQfsw57EAzgstZOg+AD7KaYce9DdpSC3n+/Yn/359+zBg0dzYwPzANwv796/HMD9h7/9dwXgRntxYjcm7Nhso7IAYLSJVWM51L+N18kCdLJ1Mxe8zKbNtin92rzvvAwYyH4+a9dnr30Z0BrjD/N84PQ7WX86/V787rw2ZMGT9DNpsmv059P+jveIn4v9Fz+T3jf771f1T+r3ZJ8zxhTi/dNxi69d5nOlzzfvM9E+T+MGcxfJS168OFdc/jb1B1KfMsvAvWx+pt+J7XQ/fSohnu3nbAzkZc9yWQ3cyXcSADdt42U+a5xbqS/Mco3s0pk+mEmidsZlBHBTP03qV0FiH3+oRAkdytm0OnZ23rHhuGCVxWX7a7/2a1J0evbFF9Y7P7XxgFr2nEOQGDiuSXii5v20Tvm8vonAZARxo3KPVPCSkmNRdjnOxemcjWfEdAeNIGdM8OHclsKMynM4SB3jEOm6m/j9SVzLmalfDsDN7hFpfIvzLLYru9Y1h3Jj2XjYipEljUoWjFKYoXHNp+uHvnDmcUjQHpGU7f50dt9O50L2THj5nJ1VV8iusXT+T/bE1PcOJd289EBgNUvZjJhDkFKOiQ2yFRzAVaK5SjMUVAd3caFqSws163ZPpK6zUK1IsQbbfW3VS9LIRiE+NyCZszOZ39wrynzHcccPUXmoAKq7HVLR5+irlbVV2ZzYeSTBAiSPB0N7/OixfMf1rQ2p3lVCGSG+x/fV5iDxrXIhJ007JxmOmDMsc5XJMi9ngf8rz5AEYE+8ILRAMiqla345AK7Zawnln/WEef35X1YPfHm79pd1x9fXed0DZra7s+OF1cLPLH4wOy0jG3TGiJycdDPqQ6mVebGfX5Fi82UycOYN3i8G4PqzTgDcYnUK2kV2WgAiMBwnxm5wbWXEYNaJKUvdQ2o2TI0CSVb1YLrw25WEHIElwC8kjNv8GzYsksWwYxVQHSi4QD0OvqtDVjXipgCvnHJlpcGc9cw+VdiNhmyUakZeJQS3VVcyPGuUGYmGTwHGmdhvUxDaMwK9xxWvVIDc4e5URmxiMIXBSUHaaMwJWAgs1i/rfKWOF8+HETIxXoOxFK8bjavUAOPfkbEbX4/GbcyO9La7mZH9bjrXUmM1dXjis85zmrJOc3r9+J4HDMYCVQhiKduNAJoY0EMrA2SVkBBELhh2rBvnMoZCfwqIpT4nwUKCgEF6RvLFuVg7F+atMyUBJwmQAlAQdMKoJujINbmG6ohJttBBe2cyeuCP63MvsR7KjIc52/vsTK9FIFngZ0iNGA+d4fr8xQtbWV2xGzdveCbhaCTZQ5i3gKx8H4Yshj7ypwRf6Q9AXsae1+hngFraLrZbqOsBkPLJJ5/oGtSypf0AvyfNE2V5ci1+aOfDhw/FsuVzyBnGeUY7YOFyH8Bi7ukAgzPqsmMd11oaqNBaCWvQpYdd/iYd7xTAVVgsU/c56/wN7KjsAAAgAElEQVSnf88EfQKZNDvPsgGL+J3UafeaLRczptO2RjZcWksz1lOJ9+RZcQC85uCB9rFAN3b9giT6FZ0u+lFSSDH1Q1KJAzkGADSAY1XqjKo2zlAOwnmzKdYIAIPYOr2BjZT5SV28nFhfgCGSW5KEmwcuJwCupA+9r4tIgC8v2/LGZqhnWrRyuaZ1BqggySvkdLsdOWEEp1EuYB/lKloVANvInrc9O9WDpAO5KotLywJdkMnkmpKcF5BcCM6P16RTbRjVhwkb7GREgiRpsgHNBDwSYf7seajuDuzl2CZqdnJ2iO3Gvqm2u+oCA0S7de7g9DFmQ5ezJUGo06NOZtiDYIkh8RwGlb1A4LiAB09EePxi1/7w3/yFffbFk18AwM2axfN5MMcHO/aDf/cv1D6xxFXrd6ykD+YjAO7m5oZYTXFdAir96Ec/1p5388YNW11b9WSLgUt8nbfOtYe9+847AgcIsgAWsL/A3CTpA+Y+AfI0eYssZGeqe9IAAC4OL4xDJROMx3LIO8dNWygUrdio2VGnZaWFBStVq9Y6a1mj1lBAA/l8QBScdQAWZLjZkwE3C3kSEFzyU8E3MVRR0sBxHjvjrxClbZ39jv3A5wSCwCgtALK6zcM1kcnStFHNXYBcAlO+92l+yL7wOe4mACDLUOtAwATzG1k418qanKXM/VoVZmrJ53j4dTvK6zJzHT+n/dwivpHPk1Hu9Z1Uu7LiwSlPnJOWs40MBQOvxYQUKK9wlJaQmyOQFTLhlVyiEhAtSQfDNKMW7tLSplXrXn8LNuzuzgudUUBwjMG9e29bsV5Vvdunj76w7adP7Qxp3wH3cllb1aOCmVcDAEPS30Fa6rC1Oi0b58cCcMuwKpFkDzWynFXscvAAjmIl0gmqLVswMSpXVyeSrzxn8/RMga67d+7aBjWGSwXrtc6tebBv2y+e2fb2Mzs5PbbD/T178eyp5UnSUm3bUKNv5Bn/SlgqlWx1c8t+9df/lt16810rVwFevXYntWk//+xje/b4kdsflZpAeZJYUGEBULty5aqULpg/u3u7dhTq5K6srAqs7CMZ3G5rftbVN7DRhyrP0T5rCXRknJivsOVPW2f6m32UOrEocmCjVKoA365aIDWN01M7PjqyXqtji5W6XVvdtGsbW0o8iHsS4828ebHt8uUq07C8bAuA/3st23rSthsHZVvrr9li9aZtrL1hi2vXrWcj2997YI+2f2KP21/Yi/yhHRfb1iuMbFAY27BWtNFGzTqrRTsv9mycHym5jqIG5yjeUOedJB/WQp+zjKDcojXqNe31bgfn9N7ui13vn6j8wrgDnopJA9gbpHnzZjdv3bBbt2/a0dGJffHwsbXO2wINaxXmVdnrSJ8xN6q2vrluV69uSGZ5d/e5EhrKZWzGoAAUa7EG0MptvFC/VUHdnJIbmI+xTAqJRyRCKBBIQJXkoxK/Jf2b55IfAhhG00kqI2QHeBsAWZitSrAJ/gp7Wr1asZWlBatVy2qnJztxf98XIgOd+7OwFaDW3uYJivwAmvI57QlS/wl7F2z3xqLVVzesurRihWLVy6DA2h11VQe4S51rSbMj47ik/ak/Hll1ed0W1rdUXgH2LetRYIAFJQ3Gifrb47GVWNNJ2RXW8NlZU8x6AHz2LJVdqJQ8kbHX1b4EiAtYyz7M3OD89DO0aCWSwKp1/T8qMMnnoY4v4APb31nTznd2BGyvYhMvLVi/7MBwhX1RdfgAcd1udTtsqqTiezqKJfiTyL4DTiA57+oeYpHTRyFpzcHqaMxhf+/an33ne/bg4eOs+aG/v/Pd78x9/QISevGFoODjnsOFn/HY/sFv/117//t/ObGnsz5bCjJk7WjeS9lhU8lVT9JMf2bArowddpmvlwUR0uvNAy5nbPk5CZzp97MgV/rcqb0/r+Oz/kD8TLzmPGAn+gHz+iV9/ixzNvUxfMq47RaBpZjcGv3p2Ib4OfkTyMwmdWfT9sV/z+vPtE9iu7PtST+TAoPZfkvHJo1nzPtcdt6koE923ObNnfmLZfpqlGqNr1wAvOculWnScBxL/p/6qmlMI76XxmvS9+f1Vfpsk3z+jKk++/yQFua362VrZ6b9gTeQgnh812ulRnbmFMCNCf/xWfibxCFUmqQglMtJeeG807dOf2zjfNnefu/r1lhasKePH9nZ4aGkbQ32LbZmDjuTs8DVErJ9lF2zsW3xcxHIjZ+j3VF9JJY0mT6b++dxzsc5PVHHC/G8GAOJpZm4R5poHb8Xx3Z2DUwqmUyant2X0r8vm6vyKZKfuAbiHkByplibSuqjPImfdyhIYNemY5zuG/xb/mfFS48ooXyiDjJVqZrcJ5OMMOM3zwkwp7GR2Ibs8872B4QLj21ln3cmjoMtovmFvRBIP9h5qqHjdXIrpYpsSEDSarloi4uc+cRS9uzs+EA+AkmM165fc59uMJCP4rbZWDaCklwDcB/XKDGzs9Mz+VgxiSHOOy87YVLMw+bEx8Rfom7t2cmpyA38XBOJYclVt6KvGJTZJkkCkj1zxRnuRx1c/GuUVLgm9ntMovfkMd+oUD+ird/98bQGrvf9ZbNr+rofJ+65xp/XAO6r++31J76aHvgSU/arufHrq/6X3QNZAHe6gc4Bb2NXJdH4yfbpipuzPy+j5X4FIO7PDeBmAOxSvmTFsTPoHLCKDCpnmXmgF/aIA6kKdPSQA4S9hCRxWwE5AkgEaOLnOu2OwAVJFiMzgewxwX8k5QI4JgM01KrF2Sb72R2ZIL8a2Cky7oJDLcMsAKoKik5qAkVZKDf+PEwbwNvI+AqjNnFwFIqaSsFEw2cC1AQZjPTolHkZWE8p2y7r9KVOWvrv9B6pwReN3WhQ8X/6IgK4qVN4cepNZ2M0bFNHPr6WOokykhVk87FPgaa0XbE9r3LCYp+mTmT2O7N9RKSLerQdMVqQvyTzju8QEPU+dsPF/+kBK2dJ58NnPEArmTMFnRwwRxLZpc8wPP3zMvArnj3qARsfR0DU5eVFazSol7ciBg/sMyQO+ZzmGCwaOUtjMSAwwLkvgAm/XDtKIGscJflJ3c++PX3+TAG3W7dviTHD+6wVgFd+ImBLnVockLfeekvXA8Dl59atWxNgVgDMzZuaE7SdZ/3ss890H4BZvoeMIokQ165eE9hLn8DM+/TTTwXgcn0HCR3A4JoYsASPYQBHGWWeL9YAi/0a/x+DbKkjEB2wKFmXBhGiQe0Ad8jIDJN41iGeynTHOX7BGdaUuAhuZQM62SBJnMc4FxqfecEjYTdTZ4nvZNelEleGQ8mAwvySPFIABSUwEOSf4tyP/azxUuKve+PMQ9hMK8ylogfyqZPSRSIVNtfxker+jXp9ybbCPGOvhIanNYKsM4Brp+1dBaMyOPSCbeUweaBUwRDGs1G3hbU1W1paFfiSz8Mud2BVslhlHDBn4FZqNQFkOCcw07g/4O2oj7TlqfXP/blxuFgbMMEARai/uEiyxMaGamUiuazaXgKyHL72pBqvQxSqv/mQTmrX+Xmc7h+xDvJl+1B0cnT94VCgJFOt3oDR5uud78aALX3kgTUH/CYs1U7bYAlLHlb1cDyQzRpWHalQc0gBrvC9Tz9/YP/3//tH9un9hz8ngPsyk3h2ru/vPLM//6N/5soDOQcfSIh68OCBkkJIxGCNI8fuNaDGdnRwYH/8x3+s/eG9997TPkD7GXMlSufzCujzG+vAc236hwAE++JCYN/GfScqZWiPHPq+C2MLUAUAV5K+MD0pXYB8796h9fNjK60s28bNG3bSbtnuzr5d2diyzY1NAZkATwQ9qvWK5i5jB/iYLwCsuiSp2OaSZSMr24MZqoEV9oR4VscaUl5bqipZYw/m+CeYu6qtGMD6EnU4VY/ZpyrPTgIZ1wbw4ExhbxBQM6BfSJyA1ep1ptlXkCSHTQabV6CuNLljspQnvPWQl5cUvzN/SQiKZ9SgPxKzFNk0ZXMrOcnBCeq+AipS01ZBEl8hAWAO550SVOJ2QMmAru3svBCQAghfrS9Yge/nC7Z/sG/Pnj7VWcFcIYFkfXNDksRa881j68BoPjiw4/19a52eqtYs6wswyYEwAlih1pbllLA3yo+tUALEgTlcF9uPz/GMjBvyY0jt+ljnrATYW6/ZwiI1ba/a8sqaS9DC3u67AgBPRdCniITyWdNePPlCUrpPnzxWAg3qBNTBZoeF5Sp5e+YFoA5MQpJXVlZt89Ztu/XWO7a2cU19Dxvl7LRpL54/s90Xz7WHXtnasvX1TcsxXwj2DPuSMEayenV5RW3p9Ls2GA3EvoU9DruP2rqMN/24tMTay4U6rDuq2QzzE+A7SrAPjHq/Pdt+8sxODo9kz1BbVcDr4oJVa3XtQwSYtp88VQ3o2zdu2Ob6uhVkr3tCAHNVa5DEsP19+/zTTzWuJFXeXNuyO726rT7t29ZxxdZ6K7ZU2rL1jTu2dOUNG5erdnL82L54/iO7f/yxPR+9sGahbd3CyHrFnA0aJRtuVK2/UrRumVpsA9WeZt7DqN3b33FJ8JFEchXgrVeRvasF2ws2ibN1AKHxD2S7YYMBosJgEYjqtjvrjWuTDHTz5g0bDcb27Olz9S1reGlxMTAq2nZ4cGi58cBqZZL16rawUFcNdZ47z8BrdnnqZrTZY2BbPg3+DgkVYsrCjohlHzwR1c9S/4z4FKGkS0xsi/WuGSPVyiZwKKngvMY6JrdoH8yZlASWFhck2wxw6Ikhbgt1ekPdT/4Xny94DcOYjIBktPaj0B4ps0e2S7lqxdqyVZbWrbK0YkUY4aWyKXUCALPTsUG3ZX1Jvw9t2HNJ+sbigmwCVldtbUMALjaBTImkBp4SKBlDbO/R2Mrsd5w7JNrwWqmoNUiNahLKmP/8xhp1+IiuMuAgtAfcYfU661p2OjL0ZRIkG/6cWvdDJWywTvOjgXX39qx70rQCSQ4b69YfeR0+JBBJeOmzlw+6XoMc6fPAFBOgroRf6tpxznet0z6xYZ/9u6d9gnNe+5PqVzMHsbk6mkNKRBiPBOD+2+98z+4/nM/AvQzAdRA4Eyq4ED24hIEbnPy//1t/x37w/vcnibnZ5Mno30UbPLVto10s2yfUagVM4PV0PUQ7dWJfJfbxq8CMy2yyrwLAzfrPWV849RuyPsE8ez7amal/Hf3UqU8zy1jLxgmiTRTHIV4z+g4uhT5VHcr6yC5F72BcHLv08/GZLvOn4/ik140+fPxO6o9lfZ/42Tiv3E5ycH/e2GZfi9dOYw7puLwqdjBvDGVPJT9fBsCd197UR536gFP/IrL14vOmMYr4XGk7Zvrukhq4F/o3Pzt/5DtklJqycyptq5h84YyMa4p2R5UIb98sgJv6rfLv8iYQl/2WhKFWp2cdElqMxLar9vW/9k2pkOy92CYbz8YRwOUcJXmn4Oc7+3a6p8ybk7pHAGnlF4QSYLHtUd45rkdex58AhOMsjmDlvH1MYyw/fVryK2Vccu34G5nC2XFXyQvFOacjmx2PbAwsbWu8XgSa5+1JirVh4w28xAXPh4QytvDi4rLiTtk9OI0ZeOwPxY2KfJu4R0QwMt3nsusu/XtenCPdE6bP4ldM2zB9rosAbvrMWjOhlA/+iv6Nr6zkM09CRcWmUEBiuKJfJcWVC1av4R8Mrd06sf1d7Na+7OmbN69bWYm3eTs+OrSTE6SSyyJBEM+iP7GR8NOjOh/+IHEUlX4Ke1gaB9J8oNRNzmvrYgdR7mdvd0eJgWurqA8VLU+sIOcxAcaP9ivOGNT42BmxgfBFiQMd7h/KB8EOx17h8yjJ8N2YvMN8Y+382Q9+NLOvfTkA92J84Pr1G69xtMsO/9evf6U98HrifaXd+/ril/XAfAD34nS8sKlmQdwsgPsy8NZPyFcOypf4yMw1fi4AN3MT/jw9OLbjnb1pzVjAglZLwADBPeQkJV8MuIB0p+oNej03/gac9ZqXLkNGkE7GtjLKCYK6/AUHvmoMxcysEChQQFyWg//HQy6RUeWAR2S+CiAJ9QonTpYi0H4RNxCnzkfMgIrMyKyx4qU9IoSQJDkF4BAGmcvJeijIzeT5P9FgyDpM85yA9AoXDKHkTZ4ndSbjv1OjLHVQUgeSy0SHcB6oqtqJYuxM2ZOp0ZO9bmq0Z43H1NjNGozps844lTnqSyJzR73KE9s7PLBWG1kzgq8u0SbiUTIf1IYAoDsO5u96Hdpp3VOf5j5ZJG0cqFf+DB5kQ8aFQBKBcjIdo+wbrC8CqTVqfdaogVcRQxJjkesRqMNI29zYUKCK7EAYtciWAqLynaibQv9v77wQ4+bqtWuqr4ERiRH+05/+VIY9dfj4DhKIGKb37t0TEwkglud78803FWAH5Kbu5BtvvDGRUWZc79+/r+8B9DLPnz97rgA9YCxOggdbmwKMYdkB7sDAlUORc5D50aNHeibawr0wQGlndLRoRzREYyCT17KBJJ8zQaI8BCjjnJrKgHt9uHS8UicwG3TJOog4k+kinBccyM5jzYbJhunzITq4F4MXsX7abNQtfp+WA0Ds7e7aSfM4gDp+fWVkB6Awrqt0/gvAzZvGD+lZ6iEKrD09lbwtgIVYuoOBHR3s28Henuq0iOImOdiiFUou6a01rdcCGO2Uen/OwMKd7MPIPSLhinME47CIJDRjXJLjApJKm0aslULBVtbWbQnJW+aAfpGA7dlp89gOdnesub9vg3YbfUyvexeArpEVjOBysVK2GoHc1VVb39qylY0Nl6clYI/zHJNrtFB9R/V92AMdc51npbXODyjpAgEc1lwdeb1rQALY9VxvqICvM6V0KbGYHOhmTsNIJIEE9qDXtga8JcHHEzlcUnuoYDGBdsmBIWs9HNrjp8/tD/6/P7FPP58FcB1ge9XR/yrbYPYCXzz41H7vH/33YsuzVjmX+X34xUPtEe+88459/etf13vx3Gufndv777+vJA3eY9+KQARgiiStw7kaz3nml5QRqNe9sipQif7jLOc+z59vq1YtYDDTk3m0UG/YysqyajfDymPvBfAZdzrWOji0s17Hrr5x12ory3Z4eCxm3lLDE2Ym9sN4ICYnAOnN2zfFMEX1dDSC6Rlk7wDOQ53YSc0wlXd2tne0FxgbngNZZ6/bFWTXAK6xT6ipdH4ugKIGuKl6vX6OqLyDGPJez9Fl9H1u0iduIzkTnTMF+fDFxRVbWkZSvyzgh9kT5zegCDXReS7aIpCjDJjqZxpro9fp2c7utmyvarVsiwB51brAYfqYtZULbFvZNsEOpU0u8UU9XgJsLvlN/9JO+nZpeSlI33l9Ks4EkoR4n7nC2UBwZGgDax55/eh+u2Wtk6Yd7u7YyeGhQHMAnaimQN8CgLnKhdfChRlarlV1zXqtIVCf9ghSE0DlSRPUUC1Xq7Z19ZpqLAPiIs+ntov958k0yDjvEFQkINLt2P7uC3v4+Wf2xYP7zh4OZQ9IDERGmj6jFjZgMwAWNy7XGrZ167bduPeWNVbWrVyp6/qAvo8e3Ff9ratbm7a2sqwELcDkSq0uRRCYti92d6x1eq59YGlh0ZZWlvSM7C8Em6ghzDpHlldnvCSq+7a/vyvli1ibGpYt+6CS8szEhvzoRz+1Rw8eSNGBOcB6euPNe7aFekbObG9nRyDvUqNhd2/dEQuUGUPdcRIJok3K+QFw++D+5woq1epV+41f+Rt29aRove8/scUXOVvpLttyacNW1m7Z0tZty1Vrdnz0yB48+6E9aT207fGuHeXOrVcYW7+Us9FSxcZbDesvF6xdhDE9VEVn5j3yzgcHu16jOsrnEaCUfRWUSKi5p0S6gvZL1i92FXNfUuvUdo1KPyGIK6l3WKLFkp4vMjpjUNfZlQ5YI8FXU8kxrwOfLyB3zhqNv0G9JSQERpuFa3l5AHwU9v+pPGG0C3yvcVasA1++9l1CP5TLmFRU8XOFPUJy/cH/YWxgqFcqJDSw/+jgmcj6SkVjbNbtDaV4wSQSWwrmbTjnZVdI6WhgAwBnEk4l/V7ymtS1BasurFl5YdlylZqNeL1YVqGIcqFg/dapHe6+sNOjY7FekA1Ed0iSmjDMczlbvHrLljav6Z7peHBvZ7DDkkeKOWcF1XtGLvyU8t5WX2gouYEkCM7Hrc1NjS99RR97EHSggKbb49iVqAs4eCt5QvbBIgo4FZcllPLHQCoE1DgvDId2tr1tw07LKpsbdsYePM5ZOe9gQqlSsqPmgZJS2Hc2t67a8vKqLSyQHFe2Af3HGpUy1Lk1mwfW7VKSoqdALIyfaqWmPduVAYaqWa2UO/X/0J4/f2F/+t2/tPtfkoF74VR/KYg7B8BNDIff/Z2/Z++///2JXZQFalPfc56/GQGj+L1gLs34llkrJW1uFiCYtaen37xoq0/L8cRzNV6Lv+cBWVl/8VXWU+o/p75D1l/Nvpc+Q3wv/U4W0J7n16b+dQq+8tnUd6eNKaCW7YvoX6UAatYPmtfnKdgYr5n2V9rX2e9n25P9bHYc4jPNm1+pzT7PH5s3hvPmSvoMbvOE2t5zytJkJZQvzN/wnaxvmf3cvD6PYz3PD7l4nxCkuHSiThm4r5rL8f30/mpDAGfTmExMoPT2uxUQ94FYo3Y65mOd25WSn8XscT1K6FAcp9Kw937lr8un3Xn6yPrtc8u7pIo7s/jbyv/1RPmYbBjnZ7b/mFdRuSu2Ma71+HxKXMQGT8Y1/puzGFsuMnQVbwj+u8ZS/eHrKY2NpftAbEMEcmN7Ygwigt1KsAz2fjpPsnMmvfbs+podUa4/M2dzJIf1JgxcOhIbTyVj6o1JP8WrRPtkcj9kq4skMbn6hsqUhDM17p2xf9K9K93P0r6LbZu3F830cejvuAeK5pL3NsRxiveP/UeSreyEQJhwKeXIyGVuErtAUYRYW9lVg8p5+TkopuRyQxsP23Z0sKuE8StXtqxO8pYSrQd2fnYucPXk9FR2P+2IScr4MPwADDNFmDv4aMQ0mLM8RwR5kWapNeoTtrZsLuJR8tfMhp2edVHna517KQ0SSLHJiAsuLggw9uSzYAeiMtVqo+5px0fH8sPoh/7I57BsQdlROfnHf/zvvRRC+vOq2H9arzl+7zWA+2V309ef+2X3wKsiVr/s+72+3useUA/8lQG4fsq9dBRetYlnv/wzA7hzbsBL3/2Tf2N/+q/+tcsdi2ELAyzUNKNeHEYDAO041o+CceOSPwJ1ApMPw4SATHT8ZFyFQPlE6i0AotFAlWMzkTWdoqMTSDUAcX7NAO4GEG/an7MSyBPHR6wVv34MZKdOVrik/jcZGde+kBHgwRU3GPl3/EnbPnsIz7L6LjMCs9eJTsI8BzE6ftFwSo2meJ1o9E0MqViTIhhbWUdwahx6cDnOo6yRmrZnnjOZ7Yf4HNnnTr87dUDcMYgArtgch4d23moHJkMEb6dhhOl1QrAj1KeKzx0dZndiJvykSbbohHWpSwd5PwX2fG7xHQAH1fAqela/B5vI6K8oq5/AGkFcXruyuSXQFGfk6OhQw/HWW2+LUSuWTQA9X+zs2Hm7pdcXQxAd4/KDDz6QIQpgC1MWEJWAOp/jb1ixzFsYcxiqGKkff/yxAJoUgIFZS9ATBjDrESMSxtzVK1f1/QjgfvTRR2LnAQgTAEwBXILMPBMALgyg6KylmbKRpa3/h5qtWSfcxzcGQ2dZ4REwigzcefM9uzbivM8auwH/nbycdQSjIzt/7kUQbzbLPF6DAPC8hIc4zwCmDg72xHZCMtATCkKGtYAmbxb3ZpzTIAu5JtWFhlheAKOqV3x0bKgVuOxxYNCNkN48E2i6sbribHMjAWZkneDcRrATEFf1X3F0dX/+HSWVpwxA2kENUn5xrgbChMe6dxv2GAk2+OqlouqRAkSwd+I0IUNM8Jc1wrVbpyd2jIzo3o51z04ElPDLDo3kKKibwKZSRYzclbU1W9+8YitrG1aFhV4qih8lOqz3YMIc9A6cJG6EUdYyFR5zkaXtH0H2iGCrJxIxv2MSAtenZvUM81oDFepVd1xOHUdtaWXZnbsg3+B7BcfCQDLLPN/JSVP9JqZUpWJPt3fsn/3Bv7QPP/l8hoH7cgD3ZzWDvUc++ejH9j/8t/+N9gESPQjGkB0PqEJ72D94PQIB6prhUAkc7Gd3796REzoTJIJlJWaUyybjePI+su2c89T+pOYmg8I+xN7E9ZhTX/va1wRE4tQiaw9LDgAXpiVzir20FFhMlXrdljc3bEQtWuZxC/DfbQiylTVuZKy3zvVMPMuQfpcsqQMtMQM9TcqK4zxNOPE5REZ2rL8cazMhx8y/Hcx1mV+x0CslnfPaB0QG97rKfj6E+ZkMGesMYI76pPQJ7LGtK9cll685I8A3zG0kdvsDyVWTsNFYWJDSQ6zVG4GbYa9nOzvbkjCmBijsXAeB/RdwE9CT55T0XJAIJbiBrbK2vmErq+vO/gUwCUwDZ/ehLOCy0oDtzHES72J9Lsn3VhzsQFKYRI1TAbm7drS7Y+cnTTHTeC7vZwdPCC7wf/qVOQSLr1ZvKHlIdU4dntbcg4UIWA7bmiBHtd6wxSCfzXj79XyckczNj4e29+K5ffSTH9mjh5/bgUoNIFt2pue5ev263bh5Szaaao0qVjqyg91tO20eCfAlGFhfXLI33n3Pbr75llXrS5YfF6wwHtvOznP78Q9/qMDmN7/+NWvUqgJBmycnYpwD0hIopg4vYCvrqFauWrVRtwJjo2Cls43r9QUpfDB/SArYf/FCUsskArCnkODl8moOZgMmHe0f2E9/+GM73t3TeqDP3nr7Lbt565ZVqfd73rKnT57Ywd6+pM+vbW4F+4jvI6HvTGOYj0cHh2LgU8uL/mV+vXfjrtWfnFv7e49tcdtsfbhuS5UtW1q+Zo31a5avUs/3uT14/kN7ePKpPR8fWDPfEYA7LOVsuFi23mrJ2otmg6op4AYblDlzenZuB4d7bt8IGIMAACAASURBVAuIae62tk6wyEwKtdIE3gOE6jwpSaaOPQiVE+nkhGQwlVg5O7VWq6MEBFbdtWtXbW11RfsbAB3BMoG6lYot1qtWLjNnvPY7c0YAriTJmZOhXjnrIOwdtMPZ9SSVMnWm8ucu65uUd9CDTJMop0mjfm647cz3/dx2U3KsseUtJCthmZRVxNXlj2NuYmTPc05yFkdb34HNoFQSEpq0JtRTeRsSSC2WLQ/ztlKzEnLtlYYVKnXLlao6c1W7WfXb8zbotOxo94Xt77ywCuoaS0tW1p7nzFruvXzjji1cua7vRastDdRSV9aBTM75scBP1iF7Dox9pAipdS7lheB3xCC6A8KuPCDpZyWbuG0NW4d9CPn8YhmFhLyA4c75OZu31csVu7K2ZiMSgPaYa307Hvbt8eGR1ZaWbWVxWVLu1UbFdne27f7nn9ryyqrde+sdtzdWNqy+uDJRbuicNSWzPRhit/m5w3MC3i40FlVHWEynYV813GHoy8/t9ezps+0vzcCde7LPALjRo51athfs4eTzEcCN9nbW3tUszPh9qc0cxyR+j2SE+J34Xnp/7U9JgCH19dJ7Z9uc9QeyPuFlf89rQ7Shs89x2d+pPRO/G++X/p0FnOL1sr5C+p15bUnBluhvpOOTBUmy7U7bxvdigkrcB7LgbPx+2seXfWbeZ7OvxedNxzPti+znL/OJ0u/Mu9Zl45WdK2lsg/ciAzcLpMfrXQbgzlsjr5ozLwNxs+28cK1Y6/PSifrLAXA9VuPrlvZGgHP6vH5upT57srsoHhEF00mmwf8CwL315jtWX1qx58+eWO+sqTIUGNskEZPAIul8bDH8A8CpRN443RfS9YdtTjtiohQ2O0maUTksXTux/TPxgeQe2LmUS+D8jzFH9xsjYcN97ez8jPM7vhd9BFdecTAy1gNP257d39JnvDjEszv9hf0tn1NJOOwlzeOx2/CAt4C4U0B5euXZ+0tPSjYJ52R85pR5PW9+ps8e99Z07vj6mu2zmf0/yw4f8Vn3D2Mb4jU8bxzf2+vf6lyH6aqSNf68AkDLKOg4gIuNo3gEdYyr+Awk/lEKB7u2b4cH+7aEjS1/nhJmbuNCBqK0CKp39Cc2NdchjsJ6YI3gh8a5R//GvZUYGv6ISlVg0wV/Q2pGrI1xzsb9gTX3Dqx93JSfxjOpRFFQemQNrG2sKZ6Bra9EevlaY5VJAcSlhBnXH0oRysfOQWKzjfV1+4M/+fML0+hVsf/XAO6lm+vrN/4KeuBnjVz9FTTx9S3/c+yBnxvAnVqzkSg6K4L0appNYkvNn/6Xb+JZJtglI/Myps9LToj/7X/+fftff//3JplVSrhTAakgHxvYUhxEs0aSByuiZKhaRQBO8ZsAggTGVGRNTpoYA6XIjgUZPn198h+/diDWBqlAx8DVhnChEGoNQG0AUAPA65LLBHSmdTyjoT7pwcDy9NsGZlYI3joAHceKYO5UssXbOR3HNBN3OlWCk55hlEVDKhpQaZ9mRzZrnEWDJP1cNFB4LWYlXggGhC+kTqOzIGeB6azTnl4n++/UUZrnyEcDL3WMozEZKKoKjsHAPT6BzXEkoNMT9aN88qz6WByj6TQJ7Q8SyxFoB2QNWHzC6p4+q2eReu3B+CoSmaq5IVlMDyJHGMkBYZwjZw8g/9Ko1QWkinGLrGSxKACUen0E8QkGEyACwCVQduPmTWsseNYlzggALgAAjFgMUdi1BGDX19cVyAUk4drvfe1rVq3V9B1YuwC6UaKu2+naBx9+oGvCyFPG39gkn8w1GQOcHhjCMHVh78LMBaiLjjFtcACX9t8VSy+COXIGY+21wKKXhClskWRORaM+slZcAn0KtLmx7tm/04Dpl2EnZlaE1n8C0Id9N5236fpKHbOpIzbNmI7OUurwOIPHneV0v/DPmLNNtp8r0Kj6sEyNCeuVf07lsdI+4EnK1Eu+elUsL8bk+PBIQIyC3/SRal9SI6YsoJQarTgXnXZLSTWw/ZDURLKe7zAWsEgE1KCMEOr2Efx2GVGXHGfdFEtlqy81rL60aOUqcrE4WiVHxgTCOODVpV4MUrC16uSe4wAIMx/qddgqZGKPrNc+t9PDQztrHqm2Zd5c/p6gtpi2rs+r+VRtLNni2obqUC6vr1ut0VDQVvLKQexy4rzGvTU9VxVL9wDwvP3NnUiUH0J90sHIZV5JLHLu5GTPjmPG9Xq9jp2enmgsVYeYOjmB7eugcUwQclnM5vGJtdrnCkhQ75HM3IePntj//s//wD74+NMA4P7mzMR1oYBf0OwNZ97Dzz+2f/yP/jsBp8hA4SxGSVueN9aBcglKB93pgfv3P9ecJonD9yxnHlPzGIlSuocgttdbGilo8slnn+gZv/Wrf8O2tq6o39ljSDRBIQCp4Dt37woQBEgmwIPsJydLr9PW3GZPZS4pexlWcNk/e9Zs2snRsUAxai0D4AI07rMujo/syrWr9rX3vi6Qkv6jZler1baj4yPNS6kjVDyoEc8V5tnS4pKSI6IiB88SAR/WQA4AhGzwQtkWl1asVm2IdZ5DIjkf5fJDSYGwtul67V15gEIAZWem0X/UTWTdlEsVW1halqyuyymHhAHmtthofc0zgi+AVzBFnS3sgSTN6/7AHj9GieHYKlWXKXZZMFirOYGjq+urel6CFuwZgEL8G6lSJIiv3XAlBtkrIYmNeyoxD9bhAKZq2eqNuvYQ+rt5fGxXr14T+xMJu5OjQ0ml50Z9Oz06tGeqh/tIzE7WWZxnSKA66MV5SqJH3RqLgHMeLIkBnFLFWa2ci6Vq2fKlkJmvMzjWyHKQnBIcR4dHdnx0YK2TY9336cP7tvP8ibVbZ9pf+r2BAopvv/s1+1v/1W9ob3u+s2MnJ2eK7Z03kVU+k4Qx51ulsWB333rXrty8bY2FZSvligKIAHk//uhDax4d2Ntv3hPb7+GD+/bs2TMlW61yFi8tqi9PqcPV7VmRhEAloABeNWx1dV3JXYC5qBycnp7b/t6uNQ+OrFqvSkqeZBi+4yEd3+0GyCc/fWaf/PRDG7Q6Gv8b169PSi0Q+COBYvvZtsbr7bff1twGHJR9M8iprm5uOBa4TPvEtg6JjqVy0a5UFq38sGm5n+zb2kHZruSv2urCDavWNyxfrdsoP7CTs217cvCxfXH+0J6N9ux43LY+wGq1aP163o7KPTsqda2wVLKVtWUxeejTk7MzqRaExac1IeAyALXMi+hDsF6Zf5HxsryypEQPlB1CYQGXRe/2rDfwz8niyputirVc0/4AcA8L3GV3AQABbSXfoD6B5eAgrtdfgwlMnyOfKyZokEme2i4egFOQUZ8PdWXlN3jgLUfd63AexD08nlMRwOWcAyCmyKrXyUY62mvmAgIy6kqe4HqSG/QzRbYKwJt+neXv+0wATLFBpFiRsxGBwkLJRjDdSzWzUsWBXMkPV/WbK5IgUTXWG3fl3sNeR0lWp0cHUkWghm0JqT/2akppjM1qV67bwrVbYsKmzxiTIrFLnPXMPjS0TuvUTk+b6hsBsJWqzgCSoLBhsVVJQmTc2AfoPvqFBB13nWBRu//BOPI5kiIA9EmgOGue2EK1YlvLq7axuGgnewfWaZ5YdaFmR/2ePXjxQnLyV7dIClux+mLNnj5+aB/+9Ceq5f3WO1+z9a1rtrp+xdY2rlB1QnbS88cP7NOPf2orq0vWWGDN+h7N+q3XFsUyku3KrEFto5BTSQFKVTx5+tz+5E//wj5/8EXWTdPf3/mO18B99Smf8eenlvTc62K5/MPf+S370Q+cuTOde7OyrNEmmudPRls/3kBJfqFWYLR15wXwY0ujzZWCC/Mam/VXLwAawa7Ofi5rh0/X58XevMy39Xk168+m/m5q40+YZXNkNrMATuzz9Hmz/ZH6upe1IzsGM754AKOijHIEs+aBM9l2pH+/6vPZZ0nHJ/WV5l1z6j/5vHtZf1wykWdevqytqZ82z6+bzOE5Cy0du3nXn9fuCByn7MR0DF/ep75/vHzV//IA3Ng32J2cwdjX3j72Zvcho22W7hX698jBLJX7yQFKjWxpdd3uvfs1e/oC9uCh5VEk4FzCxg3lZeQ2BRn9CODOm4Mx9hTXAn/HuBjtjUnhkaUalXP4fGQz+nc9KY5njWtGdm4o58JzUzImrpX0PnE+x+SJOHbxM1wvSvhH9ako75yds+l+ke65s88+W0M8u74AygFvHVz02ADzBb+J33nxvNk9y1Voev3uxIeJ76e2THzOdB+a6yeHeKwSvkOm+bSvLrqok7NkRPwGqWPmkPuN+n5CeHEAt6C5opgudlWQUKavZQtU8PexJbC5ClbBF4D3g8BHjhIjZauWKzYa9PSbx27qdSxHeYQ+5ZxOZEfEuRH3SfpCdYZJupJynLeVOYIfS7+wLmgDSYLEtxeWl1XaQW3GCOoP7eToyM52D61EYqRi2QHABcTFNCwWbWV91Wqo1E2UiMquSkJCb6tlx8dN2z3Ys1avK5sPBRakoCulgm1tbtj/8Qf/6iXb42XWw8XXXzNwv8wp8/ozX0UPvNrG/Sru+vqa/8X3wC8O4EYeqMfsJz8/C4Dr1uGFsZgf3/2S4K2sg0uGN3PhqZPjAMr/8vv/2P7J7/3jmcD4xFDEmFN7vc6WG0LhRuG1COB6jDp5riB1EqUpvN6qv++qx5HpGmqd6LJujMomngPgxnZkGboyFCN7LQT4o2GrzyaO40SkOYCEfi1/pkn7A/M2Zlc5q9AzESWlmDynB2AdWJiXEfsyRyV1BOPopYZXFkC67Pqp4xINsqxjHp9t6rwSNLrc+fDPh/EKAFNqIGaNxnT2xffUxbrE9DpTB83pitSgODk7VdC21UE6LdQBCvUII3t7OsUDMJ+OQSajMEpdThlw03mpmFlk6YaXaRNB/yl7NGagB/dMD5JXwB12C7Jrrobncrt8l8xOgkew39bXV8UagbmLLCv1BwFPkSHFwDw9PRODjX/fu/eGJJqfPH0iNhcALhgYQWQC6m++eU9BMNg4H374wYSRCzjz5MlTga/ck/vDqFpbW1cwHoCJccB5AGwhsIZ8KtdHGtIzekeSr0a+mc/DzkMCFGAvgrguyen1PgC5BBriBIb1EudZlFh28HYK4PJ+NLRjUkTcqjSf/EqBmRKyjJO9TNefaIU6gJsGG7iGmHIha5erxfWYroHoYKr2TRg3zdOkpqmvvZBRGvb0VKKI56IuLQF6pP7ic2qvitcMMtsKZCtRhcfzoOzG1pZtbG0qw3RPrKuenl5Sv4BcCw2BtzA9z06adnwIEHGugKiCzPBGotPunlSo9eeMLhwGgCL6Q8ws1eIbeDYpN4JJI2Y5TJu8mHIwygAIYIep1mg+p/mGVHOv07U2kpZnZ/qVtOGoJ3BpdW3Vlpnj5YrAkt2dXTs53LNhry1Okpck9QCHM3PR06xYbXHJFlfXbBm24Nq6QK9S1QHFMBxqg48NFwlzxP85u09njjytRtg+9MFw5PXzQsLPeEZFIazd0VAOHs4faxXWmgI6oeVqk+okIqXp9W7Ozs4FfiGHKucfcPThF/Z//vM/vATAfZm5+3JTeF6o9/mTh/YH/9f/JPY/QKDaSoY2Nb4BT/PUinXGpT87e+y5ffbZpxOZdMmXAiKF5I6d3V2daySBALwQqH/29JmSQ65fv2G/9ut/y65fu6kEA/oDhizqAcjBIr3LogH4lxQVEqswaGHfUiu1AsOqJuY5Dj33pC7rpx9+ZKfHx7a+uionVzWdqRn+7KkdHh/bW2+/Y7/61/+GZ0AjU9v3oNVxs6k9iGdnfPlxcGagfgBwVh3voJzBPCLru1KpWgn2ZK1uFaR9SzWrLywpkYFYRKHiUsmR3QDIHM9f7QEkOFCXVbWscp7IUK2GOrDsS6g2xLqwcdaGOupDl/UCYGOP5gxB7svPE89sx9YAAHqmc+DQSmWk09CHpf4mexZ1NGu2vrEqwJ3EIK/R7mA7AO7Wtet25403BEh4xr+DW+x5AnG7Lk3KecUcYH86Oj627ecOEt6796bYag+oq95tW9EGAlH3d7Ylw4pkdhpw45lLJViQ1PU03Zfzo7GwaBWYcdW6QHvWOMoO/Dtf8ZqhYuYhWTpA6tnreqtGcLdnzWPqix/Ywc62Md+5P0kiBHWivQbjljl/5+49BVZ4DsBnJFxt1BdQnSvkdNZVG4t2884b1qD2d7kmEAuJwG63LVn4w/1dq5ZL1qjXxPLd3d2VhDyZ9gC4zKvTJnXAz8XMQ+KaJBokp1dW18SKBpjtD0YCoBmLhfqCMu5hW8M2lmw8dmTYG5GhbR4eCcA93t2XygFnM/swc4/1RTY/fXT37l2dzQSmfJMcWw6yI9K7rbadN09lR6nuXL9nJy1Xb1ixsq3tDGxzO2c32yt2tXjDVpdvW7mxYQMb2enZjr3Yf2C7rSf2YrRju/kTa1rXBoW8jSsFGzQKdlIb2n7+3PqVkS2vLFi1XBaodXbe0p4Yk+UkDUzQFzlt1V8PiTOBXcb8i8x+EmXqtaqVpMw7LVngtqkHon3rJ/Ab5IolYe/M+omNywSXYgaAK/KEsc5kPEuY+6EGagg6Rvs6XiNyZ2VTJPZg9DEIIk79Aq7rCSVuc3vyBdsDexLhPrZcAnYoD9B2ThOdfyopg58S5n9AqMX+FyANgOu14/zR/fNiSpEQQqCxVLUhoHShbKP/n733bJIsS67EPLQWqWVlZVW1mOnGDIQZzGjAkn9msUYIij/CbzQj+W2xg8ECC2EECGIXuwCxBA2G2QF2Zrp7uru6umRmpY4UobWgnePXI268fJlZPejmmhGVbdmZlRHxxH33+nX34+d4LCERyhaiyA4AbkokmuTfYOeQHEXPaPbbBRMdBTUolOl02Zc8OhopiAv1hOU1KW7fp120OA3PwtQOuK+AfeWUKFr1qpwc7FN1I5OC75Ch0kaj1aLfinkIn5TALG0kkrkqhaj+livkQwiAlguQsM9l2e9vb39Pnj97LqVMVn7+/felnM5J/fyC/s/i+pr0kwmpkHHTl2I2J9l8VqLJqJwev5ZPP/mYMuy7Dx/J8uqGlBaWZWFxlUnj0aAvTz/7WP7TD/+W/fW2721JKpNRJYZURpIJ9M5WnximGPLTuN5uu00Ad//1ofzN3wLADe+B+wMH4N4QhRs9+8aXZymEWTxqb/4ff+s32APXZPNnMdQMTDMfeS4GdwfQAiGNb+nLO8nwINBh55sCFoGrDR47GNuGAWR+bGr+uP++MPDBj4X9S/BjY/9ag7HIbf/2ATt735xN8Yo31SedtfUIPjw71k0P1Qogwt5nY2HXgPf6flsYsBT2bP1z35RreJP3+GN703HUH7qevvKv602uwcbVf4b+WKkP66SM3JuCxw1j4PpAm+Uq7rp3fw34wL6/xm5ctIwT5gvhr7/3awBwNbmmReeujQl8SRb/Wtw00SJDA3DxPi3U0O/RyO2pUB4AaIqC7d1dgc7F8ekZ1VUQFUJhA2xHsnAx91EcheJ2x8CdaSXNrw1/HH0wF7/jukyNCnuB7Z2aG9D93fJNsPP6fT1nNG3jxBivz/uC2glAOXvNz5HZ79ftpea2sN8qoKtKawYk2/XYT5tX14sw5gHcoF3r9rv0+ZUUgM1TiQMmoazXFUzczpjWeA192uk/oKDIXasWdmohvW8//fycfw/TJK6bnObrMHcCv8htPvyMy8XYc+P8GuM5cXZM7WEwNzlB/pUF+grkokAW8ZAVaGOPh6IQ1JriaH3A2AFKPGB3w3cTiU8SkkmlJR5TyW/4f71ugy1Rmo2aXF2dsUcu7p9Sxi43hTFGDM+WcBNhvgTXj/dh3tm6oD8TEbarWFhaZE9b5sEGQ+k2mnJ5eiaR3lBSI80DkXmL+AnxSmTC+GUR+bPJWGrNJn31cklbTYFMYUp8iIHgg6MQGbmXJPzAyIQA7u//H//uNnMSWgwSZvc3Nt72wL1jIN++/A2NwFsA9xsa2LeHvX0E/tEArnOWZsDQ1Lv86kN/DVgNHuIrgLfcZUMu4UbwVt+LDRzg7e9+/3v8t+/EmwMYDJqCjvG0SstjqPoOetCpCF4lGXk39DacXf4sUPUdExzbquvsuL7TpbiPB97Rb3OQkfsZDRk3P7jygwJzTKeBhwOjzYnynUd/3PzqTn8zDga0c06XA6L88Q4e054Zft52Dv8Z+QHpHKjuO3FT8Ha+otmea3BOTMfDHUOveRbo+Y6t3T+5F5CE7bSZgEZCFBX6uA/IoCApi+QOq/2co2lVlwqka69Dk0xVMoMDnV2STVnY+Jo52oq1AfgyhqjCNXPgONuszoO+OAqCDcoqez0R7d78Z4e+HtkswIIME+Ngve7cvy9LS4tSLJak1WjKWaUiKyvLsr29xXE4PDxglSEAWEhKA9A2xiyuDbIxkEv+8MMPKakMZ/STTz6hswq2LQIaOLVg+sKphOOMa8PYWh++73znO2TYWkCBsQawC4AXf0eiOI+eYxh/SuEAlEgQXIAjygQDg4b5ggWryNRnO6vu1DGDM6+O/XSeeIlS3+4E14O9FpYYCr7m2xl/zfhgrh/I+fbCt0nBuW0ALt4DwBW93iChyyDXsUK1GAViR4694aQ89Xxg3MSZYL3/YJeAysHrfYIBmOAY32whT3AflaFIjqNnKQDcQbctGUg+AXSNJmSEPra9LoMugrLuJ8AKTSADlBsoeEfmLUBclbhkIMVy1yiTvqhWRSADhh/BaIkQkIDEMZhySKiSvYqeRKh6BvO3XpV2syr9XpvbTbZYkpX1TVmELC4kSY+PpVo5kWG7IRFcD+2BGxOORUzGTEDH2Jey6Bi5K2sbAnld9Mhx+pdTJgwS/AoG84lPH1VYUGN20IJ7A3AZoLpeo1MbRmaW9ofGWJJNn9Wih+AXxhP26eLygmsMa8Xv4YSk7h//6b+Vz794GsLADbi74ZVa1845s6n+SxM5O34tf/Pv/5BgK4FKsrc0aLakuyXDMEbdblsuKqfy8Ucf0TZ897vfUeDT3SZYU9ZTKJvL8ZnjfmEXfvrTTwjK3dt5IA8fviPLyytklQGkQrUx7BACWsjuAigDgAvwFyx1SGqCaY5+wpDMzpfLrkq5RdajSdfu7u6wvyeCediXc/TKbbdlY31T3nn3fc4rsvMI4g7YCwmJdQCyyjZGf0gUlmjCjxJaLjBXTMaBO+yxmKZsLwHF8qIUSgvS7vbZzxPgGFnn6IsLJqMrAAAAjTWCopW+k67DewBOwO7ip85FVfvA+fBeJiCdvDD7+zrbSXvkHqn5L/l8TpIOHEdv4GrtUiKoSKdkv/a/xbEwnsVSnjL5h0dH7pmP2AMdY7O+sSm7D3YdgItE3awojfLUvS7HDsdUqT2V0r+8vGRvqWKhJOOhyMHennSbACyvpHZxJp1GlbYIoKDtx2rbnSIF5PIg6yCuP246RcYtCpdW1tZYsQ5mewIFFQkFM7WntCamWFRDW4p/T8iwhfxxm4VdFfa9PTo8kBpaFYyGBMjgNwDMZ29t15cUtg77p/Vpo1x8MiGLK2ty7/5DSaSytEHwBpAYA4iKxArsGxJEkP5G8QF62uL6YQPBDMT6gjwsQNyzoxOpXqp8PgD2XLEoiXSathX7JpI8hWJJCnmVd8X6VJsyY8wxbTcZsyjmx3//D3J2cCRJJ/2G+Y5nZD1jsb7AvsVcA9ubEuednvQbHRl3BjKEtHNfWZ9wugDM1lpNubyoSLozkc1qQh7W8/JovC6b2ftSyG1JLF2WcQRSyMdyfP5MzvtHcjKuyMHoUmrSlzFsSTImo0JMuqWY1FN9aYzb3D4KuSznGmSOIexL28P57IBlFccn2Gc9xmG/MQaWQGPxAn0olBG5Rs46Qu4wTv0Ck9EsPxeNFkQYu5dtOBxYbAWmWpimn6ff6I27rTffV5t6htfyqHou8zPsFjFvTV6dhT2wDQP0WIuSUQw7lkBS0t2/GxYnw4daLsx/ZXdovziTbVaTPI2F3D6E/bIPYBbFMOks21+MYGcj2sM2CkWYBNgtACMTMhhiKsbZmzZJpQwk5ScEMClzjF7EsAPttky6PfUvltckt74tWcgrkzGryX/MQVNyYFEfXAgZS6/VkL2nT1CVIvl0kgVYmYUFGUdjLEKET2rJZuyXULfBdaC3rNokBXAVMGVTBF1L+bw0Oy3uO7HxRH75O9+VBIpX+iMpr6xKdmVVhom4tPuQNR5ICkWViYj0J1ibl3J8dMCCtYWlFVleWZV8AeztnPqzE5HXz57IZ59/LKvrq7KyuswEM2Yg+/ehkIfAJop1xpT9xxqHP4ail5ev9uVvf/Cf5dX+YehefTeAGxagzw4V4nZMX/zvf+vX5aMQBq4f607jEK9fpo+2aeyq420ALn63VgRB8MGPa8xnmvkks3vxY98w32nOewncZNCHu+3z5tMHi5jD4i+73mDcGcxvzK3tqZ25np60mNkfh+DYB+/FBwMN3LptLOwcBkRh/YTFK/4x/NfDxu6rjO/suC6G9k7k5wx0zGYqRXZef4zCfPO75sb18ZtfZnce39s71Ka4QtzQ1ap/DMZ6lkMJmyc3H0ZZlTd9aVGpFjzbl92rnScIDPrXpu/V++G+J6rmAjUa+KUaM3NmTlma8O1srk4Lq+FrQYoglpDBeCJrGxtSKuWlcnoinU7DFd1GqKBhoC8VM6yPPYsMZ8XTPoAXvN7g+M1J74qqNhj7FO81dS7u27D3ptznkUYs52D5QovrcW7sN/CNUNRDeWGqCGkBa3Cs3ZPXIm6vIBjvM+lnk6H2mcH+PLf7NZtkc9PPs8FPaztlISt8UL87RQAXMZjmoUxVCj4TVEscucX5iJbz8tfPrFWM83McgSQs16ERkI2Drm0FZ5UhzbhkqppiynWuLcq0eM6pabEo1snWGcCOO2BrPKckMu1zr211lDzjpI2TCRaMTeW0HbiP/AaV81qy8gAAIABJREFUmyZo/YCPIMeEphEDQSg3HPXk9ORIripHks8gH4U10J8qp6BgkizveIKxIAHcSIT5NwOirT0Q5gbiBfbHBVMYk6DvpJNrDaqUsPQQAC7VJzV3AF8LRahQjul1ETNd8bWllWUplErS6XXk6OiYbXLQwqxcRmFyTGpXUFnrMb7L5bLyR3/+F7dYpKmFCLUXvo3e2Nh8i6O9wUi+fcvXPwJvJ97XP6Zvj/gGI3B2dqoeyZwz5az1tb9dP6A5Suocea/fFn2FXVdIEtflJ9y7vYPP8hu33+FXBnDVgfnX3/+e/G6AgWsOStgJ/eSwJUTMWfQTI2EOjwE08+NvvVhnQcF0G5s+qnkA96bKYd+xonOlKSRv31OJZ/99BuDatfmBmd1XcDz4XmMLG1ssJCCwY5oTbQ7h7P70YoLBsr1+UxAdFtiFHcN/Hv6YT9/LPn3Xv9QRnQ/k/HEJC9CC1+zSUXMHn34OVfdgc48gx9di9RxOCacKIBZYVLmCMl+YJHPyOUhUI6kEB1blM/G6MrPADkJAo/0dhYws6xXCBLwxex1jC0lSwktOyo5A3bQIYT4oUwd9JlFN5hRAyTmbMeudpgp42j8R74MkMkAfsBIgLYeD4R4ePNiVtdU17aVYveT9w8k7Pa3Q8USfS7wf5z84OOD3z//8zxNsgrwieuKyl5zrS7i2tkbWLqVCWWk/olQvgF9cAxi4ZO25+4QTDGlljCt66O7s7AhAHPQvIeMCsr5JyABqBS3YUQAK8WXFDDZ+s4BKQ2d71n41Ls/rAoBg8HyTcfNtxm3zzl9Hvn0IJl8sUAsmP/wEkX8euz+8jmrfo9f70oHUtzHcHCMK51eGlfb0Y18V3isCmzh7Pe482JWTk2M5PTmWCWR6olGCpXD4EQygfyHmKnrVoRdMr91E8xcCtwA10HsWcp/ov4pnAUAZ6wGgLdYSEsis2h0qMwoBCr4BaEHiMIbEeQrsnDQTyJCDRWCCAI4gXLdPZhVAK7CB0Qcyk86oJC1e77Sl06xKq34lzUZDk9LRuCytrMr6xrpk8kVp1q/k4uhQWlfnMu4qG1dFEDRhDXsMPApJ6EkkLqlsTlbXN8jILUBaOV/QfnguEYnkfwSJXhrh2SZ301zA8zJpMQTJeJ9KV/oFGborINkL8BLAI2VOIaPrFaHYPEeQi/WJwBBrzAoSbG58NQCXN3LTdL/293nXYiLHh6/kP/zp97leAaCabBUS5wBdUbCBNQ67wcr3Pnoc1+XFyxfy4MFD2hxLNHCdwIaifyh6TrpkitlU2I1Op0u26sb6Fu8ddgv2CvYA/wZIh7mD/sxcgwA4RiOCBbValXMLIN7C8jKLCVqNhrx4/lRev96XhTJAvhXJojeoKFu80+1Tijadycnm5rYCp5RgHfGcODeeEZMASUheapHCCD1rHWvAkkO29nvszYigPUfZW4Bum9s7srK+IR30Nzw4UvktrDv0pETxQSRCOwvgDPeG9QkGLl4DgAW2H+YMZINtv6TH4ewuPoO8hjG4OVdgMxywZGsX7wfzG+cCAIzkQLMNqWUw/GFDkDjT3lIoCsrlUgSxwVK2+4T9xh6K60HfYOwhSHRZ2wc8F9gIAjIu6UeAxUlsk/VaQ4U71nZXGtUrGaAvdP1Squen0mvXZTzocS4hQTJLfEUJpOO6waKF7WKyEve0UCYTbnNrW6I4D4pQ8BMMDPYMN8xPC6j0P+d3TBwkOMYz73Nvr5ydsT8w2H+DdkOuLqCEUGHiB4VRuWxari4uKGWdzkCyOCnJTEoK5bJs3tuRrZ0HlJfFNt/rd6XVrJGdiMRKPBqRVhO29Up6HcjWo+cYWI1JIZOYsvEp9rl6+uSJnB7sy3DQU7YLGIb4mcnIwuKSLK+tsecuCm7YToSTwJkuV1AG3xHg0NHBa/nJP/xImldVJz0MdkaO0uiW1Cy5/rmYwzX2IUaxwkgGzZ4kxhFJjiOST6Yln8my0GcYFam1myymiVW7snQyks1KQh6M1uR+8V0pFHckmirKYNiRWu2VVKqv5LR/JMfjMzme1KUZGckY6yAZlWE+Jr1yTFq5sbQiCtjms1muARSZAZDjPq7cDLIoCKQywa8sChbgUDUjqj1HnW8AkF3fP5sHsEGYX8a0NQ/U9nPzGfhvU8JhW4WZio8W6DmwnKBhMORzJ/Q8XALMXgWsxXm6S3hKNa5YhKwV10sXH4tHocCCggiotOD+YQsJ06oEP9oqwC5MRHqwjVgrGAv2jlY/kklQjo0ylgwAnURi0hyjR3eaLFfrH4/PAgyOJ7Cn5ySVzkk8jrYHExmMxpJMgxmrLFwWO8I+suhrKFEUSrZb0qvWBGdPra5LbEH708NPhF3APENxD/ZSrAH4DJCnjkEiejSU072X0jg7kwzUBApFSYHRksnQxmCfhG+B+8IejGSxCPxGS5rrfJhC/7RzMRY/JLMpOTk+oSVYKy9I56oqhUxeVnceyKRYkj6lykeUPEQEgEP3Rz3p9dvS67bp+0BdAGsom8lRtYQ2u9uTHnqQj/oST4IFPdFngIIOJwWPQi4kWzHPYafteLiWp89eyA/+4SM5PD4L3btvB3CvpR2uH+OWOP9/+K1flx//+Ec3sq2uxZAOGLe4NSxenM5fdyW+PxUWdwbBiqD//Cb+fBDEC/pwt4F8dv6b/L6bzh/8nH3ef79/3q8SY9Dnd4DXbZ97k7GxZxhk4Vr8Y/dxk+MYNnZfZXxnx70O4Np96nzilU7jO4v7/DjrjZ3bW94Y7PvoHz9srH2/ne99QwA3eAl+IXywWCD8crHJ3+bPax/T4Jc/D2+a99N5Q3/JiszRxqRPv3ya01AXinsG/GID/21uasEvQLEIC4DQN31ja0tqtUvGa5HRwPXqVH91CuC6PIFfhG3X7QO4PgCNe7H32z3PihFUIYmqPCh6c18+MYJhNcFVLe6zL3/vZ99554Rabs3WCdtIAdTtdbkP2TH8MabajXeMoH30QT/dv9S/sGuwc9nfgmA21jCU1wxM1vHBnhdji5WZfDJyROYfaexg89yu15ea9ue9xWr+HLXnNj/XZszfKcHB5W9wDr9oAZ8LklR0tePeIYusAC6vk2ZCJYbpYjnpZP18jKpHUzY1713baCHHhfgUzx9jy3U6RgFcXFJxtH5AjgDMchwU/iVg1CHzhL1mVSbDHmNVxjMoSBuAia3qYyjyxTXhWMxdecxqywWy0I6KIjqHsDYG7a5cnVaoToJ8MJVGqJjjCicAvhbyzOHhmIgDrs4vpdvvMZ4sLS2wQBUF3kfHxxxTFJYuLixIMZ/XYswRYlCR//0v/sMbmMcgRnHdvrxl4L7BML59yzcyAm+evfpGTv/2oP9UR+Ds7Cy0DFad0jBgd36kgo7WLLn6pijrjAF60zNwqerpy7fX7XpHeSMAN3g/AHB/hyBuMMjwgzjfcfAr32zD5ybvydj6joh/Rt/xmf1dk3XhAaS96zqA65/zxnNY4n/qBWoPMv2s/g9yuP51BcEfuzb8PRjYan5n1vMyLCj0HbIgE9G/75sCQHOO7fya1HUJTpeoCptLdwWNs+DgurOgz9L1iXUJaZzDr5oMO6cfRFmgNx16n4GJXiRka43JdoIkISRMkcwHKAEp4qXlZUqVskqOTLIuwUj0EYTzh35wTFgOVQZ1f3+P8qabGxt0EAfDPpNPnU6Pn+mgz5xz6pAghIPNCsl+n8xfBEUmi4t7x3E1p+ccOScnTseZ/cquO/W6HgzIVWk/ddx1fZiUSyaVYSXf2vqqLC4AoNWgZm11lXOxWq/J2tq6PHr0iPeK+3j8+DHH6pd+6Zfo+P70pz8l2wG/4z0AdCBnSnlUN6fhOKK37osXLwjOgmFrsqMYe4wnpJzxN/TiRX9MyFIqgKtJUgA2+MY4ATwxAMAHcP3KTwPu/aQrxmX6nhAA118jdyVC/LkfnFvBRIwdy2cI23XbevKDL7zfrntqebwgp1Gvy/HBa85XJqOdnLzmNDRZTKgHknVYp+glOEHPxKSsrK7L6sYae5Gi5yRez2ZzsrG+RpuEyk2Mey6TY/KwWbuUysmh1C7P2buSc7bVkkb10rENtYpWpSO1Rx0S55SyZBQ8YzMZQ1iBWgAsUQIPAOvBRoTEJ3vVSVy6kGh281XZXl0WW2C+Fop5SSXjMqL06JU06k2p1xquUCEq6w8eysbmpgy6XTk/fC3VsyMZ9dqzwggnp8zAiAAubCfYo3H2qSxtbJA5U0JfyawyZ7SD65sBuDaPLFjDusDzJAPXk6viPGEPYe0fCoAaDGhbp8H9BOvo4vJ8yrr0k1b4/XYAl1b+url8QyZuEMDde/ml/MH3/hf5uZ/7kAUhkELD4bGOv/zyKRPY21tbsr6+qooBEUiidRlcFgolAlO4UchH5nN5AlPExSG7TRngxJS9hipjyPVCkBtyuKieRiIIgCE+goKE9c1Nsi+HA0iuaU9ozG2wJ4+PD2kDH77zDmV1kSBvNupydnJClulCuUzACoUHTJ6jep4sKCQ10Ncb9xATgFcIzmGzId+MGyagQNl7BXDtmRsozXFDpXavx3kKALdUXiAzLZXJyta9Xdl5+FD6oxGl6MGGBMKCgBzfWIsAHJFs4bxy0qa4cevlyCQEpIixzh3YY34JE+RYbwMFe7RHKBh7yq6kLYWMKXpIZjKuX6SThB4NOB7o+4nCDCSbYIPzeRT4gCU84n6lQJbujWDRQsYLcsZgfqIvpUqaqcwr9g4Untiehs8imYJ1DRAToPDJyak0623ptBvSbtT43e82JR4ZS2SEflINgoh4Dsbsz+bAXIeUN5jHAPIBFHcJpEJ14v6DhwRwKWHurneWCNN2FMYQUHutyTVjT2s2RSvusY+3cF21K7kEoHt8yKKWjbU1KeSz7F87HKEqfp3y8GD8QlFifWubIC5YiqgzQA9rSDQjqaLSeRHaObBwwewdo5c4pegnBKgBzKKgDHPgGIoVr15Kq1qlbwA7inMsQh5/ZYUswjESW8CAXCsBKwcjUDca8/zHJ4fy5ReP5ej1IVUO4P/AFwDLHfLsuG2sNawfJPHQdgHPjIlPmK/+RNLRhMQGY0kjMQgmciwuPYz/CLL5fQK48S8uJPusJeutkmxld2VpEUzksrQ7Nbm4ei6nzT05G57ImVzKRaSnAC7WYyIig0JUusWxdNID6ccw3yKUuGNvN/QjRtGHs2zYeyCFbpLKSEwCvFX6+Lx/jw8p0Gt+rDJZMd9Z5DCVQ3aQvmO4k1ntfBsyONFL1hUHafLSFUOavXe5defGOf9dGUvaz5XZ4mkrBOuTrqZDlYF4HlwwfW3tZatFbLhf7SMLGwpVFrKBtTxpagsnEhfwowcoVuwPpNPrS7c/kN5QGSOUj3cJayRBsQ9jzmGcUVDURs/xekcWVlZYBAZGOf0pS7bGHYCbyUs6nZPJJCbdLlomAMRFH+24xMDsmRaKTiQO/77bkU7lXCb9geTXNyVWXgQC4CTm4XPCbtbYIz6RTkkWxSqJJD+bjohcnhzLxemJFLNZyS0tSSxfQNNdArfsG4sx4jNW/xdyiIyzrC3PlLemY4vEKexgtphnMQkklHFtTbQVWVmR5Xu7MkhnZRiJE8AdD0eSmAAAZ8majMYDPktYYqgFoJfjQjZPSVAw9eHXQBI9X8xJo1WXRlNVCyA5nU6BJRyXTrcpF1cXtAfRMfq4d8nERY+7zz7/Qn740adycn4VFvrInQDuDW7A9GAufg8L49ED90c/+odp38KgfzJ7tjpfra2Rv+58AMwS98HXQ28sUGAcBOr8WP8uwCuYPwn6+jcBWTddVzB+tmsJHtf+HQRAgsDNTeex/WoOBHIxeBhoEvb+4LHD4hwc36RR8bpJhNrzDRuvsLxJWMztz5HbxjNYuO3HQXr/8wW6lvcJzq+wOXrbea8/++vytNfyL94B/dwDr+UNANywZ+LfRzAWDL1+FkvcPqJg9PtfNma3xbr+M1Rl2Fm/XTAO8a3tzIg20QfFfDEAl3uEKy5gAQsLFBOUTF5cXub41GtVtqWIw/i6mAjHDIuJw+JiG6sggOvH6BZvW+4rElXw31iYdtxZ3s213XFrIeyZO5diLm/nz1Pso7aO9N6VmTsnOew0uP18n9kTuy/LB9g9WC7EGMV2Thsv+PPazkVVsNBneAaQwodPEcDF/q5fyBHMZoZvj3wQ3caAsaxj29q1GinE8hkGaM/mD1ofOMULz5YH17Xdqz0nfwysCH2aM6S8iH07gBf7JFUDNG/InITznfg35Bzo22irH4ylkQ9YJIY4VLQNBlpzoFgMscR4rDLR+DnstSQ6wT6PIka8hjipK416VZqtBtcC1EgQG2pLMX0WJIZEo8xh4bIJHDuJZB4bPkuzJe16U3pQJkGQwHAFCh9x+vQojsU1Iybo1FtSvbjSfroJLTwrLyzIJBahsl7l/JyDgthqa2OTrSFwvVDR+5N//5d3GAs+2bn3hNmJtwDuGwzj27d8IyPwFsD9Rob17UHvGoEKANzA7POdrzfMqc5OM8VtQwDcr3ww3dBv/7pp6dwAIAeuIXhJysD9Hfm93/2dOakRXonX+yUsSAg6oba5+w6R79hZcHXdkZ0BYeH3rr045hxa70b8417b6G6QUJ466QRw54FZP/iyewwGptP3uCo0Gy//GvG73f9NDrtdb1jga6+ZQ+a/Jwg+BQNRuz4/uJ46X1ZJGAZIuxvQ92ovEpwr7BrMgQyee/as5gM9f2wwLuQdTBTARbIol8+S7QQQEv0FAW6BmQhmEhw+fAYsI5P7ZB81yLMhwY8+r8fHcnJ8zM+jDx7YB7gCZRfV2esVCWYwd+PxBAMaJHZwTOtPCKaPyfAgKe4HKGD0ouoPTiGyZ647riePqHeI8VKpZetZ41duqnMWBWhFtpv2OYRDiZ6iy8tLvB8kst57/325f/8+/417hlwyxgcMXFzzj370I143/gZgdnt7m46qfqlzDaAFDFt8/v3331d2rpPmwrgDFAbAC3AX7FwAQsroAytB+7ZSricRnwG40OgDrOYYuhZozOacjcNMlnouIELlozfPbF7clrzx12FYEsPG3dbhPKCsMtz48gsofLsRXJ+2vuzabP4joQkJZcjHcm0jgJ7KdLuqTcfARTYZ5xiDzZXKsOIZUjvPnz0lkIJAAHMV8xjAMK4Nzw+9DNEbEZKAAHG77bo+0UmEzFs8NwTikLbFN6RfNXCKSASyQ44ZhAQnnw0ZTcqwHA77rExGwASgjGw6MIRkQsYKgFMwyRIZgPhgb/alWa1J/eKKSdl0Ns0enOjtCIAIbMHzkxNpVC+kDUZbPC6rG/fYlxKk3crRvlQrR9JvtzQomhoBV8hEpFiLYJB6HcdTkisUZWl1TZbWNqS0iOvJqvSz1+PYbE9wv7B5ZsE61pUFXdZ3fWqrHfCH4g+MfT6XvZEYi/cAYMf6NFvEZ+vY+89evJI/+hOVUP61X/s1+bV//s+ny9C/6Tsd3xCfwdhgdpznTz+Xf/m//U/yK7/yK2TZJjPoVx2TLx4/kb1Xe2Rf7mxvEdBC0BuLgjldo0wwpWmhohZLSHEB9maVvTchsYnEN4o/2GdTRDrdHivGwWwduQQSGdr1JsEkgJtb9+9LeWlRUFwM2VmsbMj8RiZjMhrbrQaDV0sYISGOsaxeXkr16lLK5SJtPYJ2SzKRxe6YtLD/AEjR7xS9UuvoxQx5ToCeae1fqP1d+wQX8dzJZI1Ep5LKrWZbGvUGnxtkp7P5gkRjSVlYXpV3v/VtiSfTUqmcS7VyKr1uRxaWlmR1a0uSuZwMXB0EbD8AJvardNL0sBE4Jmw4bQl8Jl/RwmPrakGHznWw6XEPWE8Ay8F4M58J+xJAMtvrYXd4btovgIlJyeUyvAZIDavd03kI1YbKKe5B+z/BZlO+F3aPLHuVSge4DklQlaFOytLiopQKeYKFLfTrQq/SbluatSp7cLebdYIkyXiUhSvnl+csHILtSyXTsri0LKhAhyw71/F4KM16Xa4uriQRTxLELS8tSyyV5BrHEBHUAfMQ1fpI8lA6zuu5MMd2AEitrxNwgy1DMVGjIYd7r+TTj34ipXyefee/+OIxpby37mkvd8wPrJ/SwoJs7+5KrlSkZCqYxLC5Zvc593qQ4ANDuc/+v63qldSrNYmMkfBckdXNTUmXijKMiFydnMrVyZn2Jo+hl3hWFpa13y2TVgTyIM2K5JkWdOEZUVav3ebcPz4+kIvzCv1PsLgXFsrcn1FUATsBKWesFQDLZBoMh7K+tsb2CPgaDyMy7g6leVWTQbNDoApzFDY9Xy7KQnlBeocXEvn0RIp7PVlpFqQwWpDFImSUVyghfdF+LYeN53I2PpHj0aVUJwNpR8YyjIkMUiKDgkgv35dOqiODSJ/XmownZRKF8sJAIlA1cZu5SRjPTJj2hacsrdsjuUfxmVuveQW0CYo6ZjfmM+arzhE8dgvZlMHC+eLOiR1lCHYSAdDrLCct/DFWixYycOwwjdA+gOftM2HIrdwpRExl/Emk1WIsBXrx+5gsW/SqRx9f9IBPsDchN2kt+KOaAbkpMhhHpUfwti+tDpiiQxkAGAY7BJ+FSgt9hRgVMmBXIT2IXsMAheuthhxULuTeg4eSL5fYC1dzz/Ah4atBRjktqQz84SITmDgHfGoAwABwUd6FaxkR0EaZ1kTiAJLPz2XQaEhpfUPSy2sygj2NAESOy2DQpf0GUxw1VNlSUZZQAAQ5xPGEbHeM28LyoqQLRZlAvhBznEotPQK4mnh1iiRky6KYSu27S/sqm28iHAfs16lsRhpXV5IEyRbFnf2uLG2sycLWPYlmihJNZgRq7SyMoWw/pENjfE6YO4moSOOyIi2wgyUiadhKFLql07K4ucm5e3D0mm0wMM8yqazksgXGC5e1inzx5HPa9dWlZUlKVLLxpPRabfns8RP5wSeP5fD8Muh28N8EcKeTX+fZLGq1+Fz/ct0PmPVfDnv1v/vN/1Z+/KP/fI0tFXYhJucaBJX8uDaY5A8ex48bfQDF/7v5YMZO89lyoQMUAh7c5Mvb528D7KaupBtz//7s2vzj3/W6f83BWMSPvcOuyQf97DgGttw0FmFJebVN2nsax/SZjLZXhV2n3Zufb7ExuO2+wq8tnIE7Xcvcm+cllC1esrEJi+Vuut/gs55d0//3AK4/ZjaWNr9vntMuhrnpDWQSzuf1gmvqxo+6FyIxVwjuVInAvkWeQte4VinBRaL9RJsKL7eDdQmbjDgUdheFlFBXQj4EKi9a9KItd3BAHzj080hhAK5fvBBcXzaXbe1MjxXVVlT0UeNx50NDYUZbPtm+FjZvdQ7aHq5zMNSGOFU887vM3nEs+ijsR8uhGbgatCX27O3Y/nnsuoM2wV8fJnvssHW1+ZEI9xmLW7Q4TJVKtD5sdj82rsH1fJMdMrUOnGMqmW3kDga+GqP49+OvVfwdxzCb5dsz5ky4b+sz4zFAUrC2WE7ZioXkzEOoj2ZArhUYILZBLM62MO44PiGE+aSIKFlgMJhej4HmLFKATzXqy3AIBbK29HstFpg2ahfSaFZ57lQKrSN0HeA4yIHhfIizqHznWLls42LtNSAhjf2pPySYi6iJRcQudkqkwCaOkPBBX7M/lMZVnfEC9nyo1CHGKCyUpDvsy/nFhVxWLhi7PtjdZUyMYlFcz7/6gz+6ttyvYxBvAdy7bOLb1//LjcCdeaz/cpf29sz/fx6BSuU6A/d6oPMVR8Dkt3wf7WcBb+8q47vrmGGf/xkA3KDjFAYuho2Q7+zhdd9BwO+2aQedI+tPGuaMqeSWJk5uA1NvDPSCAC6uy1kffgbX5RI8QQfV7gHXFQbgTp2zkL4geL/vDJkDZw6U7yAFzxvmkNr9+c7wfEA1L73in99/Fv65KEHnHMsggKXP10BcHTC7ZrsGe6b+OM3PC6vWnWdfWBKASTEycFvsBQIGKZw7ABBgZVFSJZVmQh6sXLyGLyRN4ZTBUTU5FjifcJohK4xkPsCoQiHnKu+0p6PKLLeZEMex4eThHvvoDdaDbKcyTLvo99npTFlWlKIc4/NdJn1QRddutgmGAASz6s7Z81A5OCYiHchpP6fPltlCl7Nmwh6Vg7hfBSaWV5bJiAUoi0rV8/Nzyiej/y1A3WfPnpFxh/uHzPLDhw8dcKHzAAlI3HOlUpFXr17xfQBwjZGI68Frf/d3f8f3oTcu2L7WzzGCnmUOyLVrR8LTJJTBmsS9WHA7X6hhufjZ63Pz18mP3xXEBtdK0D74//YB22AyJZjE8ZMLYUmF4NqxQBSfI4B7eEhJTyYhPfCWJBNj4OIZULJbMV7IG27d25FMLiMvnz+XNphwsSjnvBYEjKVUKEqn1ZTz01Nlgg/70mxUKfVpff/G4ygZMvlcgQGOATwISPU4SGoOlR3n9gPaL8pVakKcrDAm+8fSbulc5/wHqAtwHpLf5aKUlhdZQBFHIcBVTa4q52S74fiQCwLIij5KyVRCLs+O5HD/FXv3RqJJWVxdl/sP7ksqE5PL00M5Pz6SfqvlxsuSlZbMdAwdJpnjTKJH4gnJlRdleXNbljbWKXkLqUgLRM1uBfche/YWqFvAaD1wrVSe9g7nc0UhGF8Aib7Mstk1zC32yR0NCeAG5xr+/fzlHgHczx5/eQuA62zqXe5FYM8OJsNePn8iv/fb/7P88i//sha3ZBKSyWakcnYuF+cXXMOL5SIT210GuU0ZtBBsqjRxLJZkQQGYk2AOArS1PS7FPrEpMsvqtSaHC9XFPQE7DjKUfdo+sDXx9FbW16W0uKjM7U5fUomElMpFlVBloh7B9oB7Llmn7TZlyC8vzhXALcG2A8BUG42+XpBdhp3G8wArGtcAe91sdwlCA4BYWFyUhYVFSsVT6rPdlrOTY1ZsQ5Kekr5g9PWHZIhjzyjkc7K6uiKZbJ5zLJXJy/289niRAAAgAElEQVQHj2R75z7t+IsnX8hF5Ywyouv37skyALtsTgYDgNFtaULmHz2skgBZFbxFEQPAc/uaA3ABLiFhREm3CWVWAeoRVHJFFgBwwcBVcFITBo5TMQMDHFtQ5djQHz5GtQaMmSbrVSEC7NmTwyMWgGBOsp88+o6OhgQWIdXOvRtyY7TlAAUHkoyrNLMBcPg3e2n3e+yPtv/qhdSrl5rMiEVYAAL2JZiH6yvrsrG9zTnABpmkw2G8GvLq+Ss5fH3IfrAP33tXSlCaoF+k/gCTPEzkoLGmSc1b0lZthPYgVel12mrIBOLHaEgG7JefP5Yf//0PJZ9OUz3iydMvyPbdQS/3XEF7xbU6tFf3Hj6Q1c0NSsaz4t71zcK8tJ7Z6tNQVFw6zZqcn5xJ86rOa3z4/vuytLku0VRSRgDiGmA0d6Raq8o52LwykQJkW9HrNz7r9WVMELNJmP+Qph2BEQgGei7H8QeLU6VuR9wfqjWVqedzh/zheMzCGXyjgKffG8pV5VKqZ+dkDvTbAHo7nD/oy5XP5qXy+KUsHPTk3e6C3Jc1yQ3Kkk+uSTG3ItFEVC67h/Ly4nM5GhzI4eBcGugHHBcZRicySosM8xPp5XvSS3dkFEViKypxSEPHAOAOtZuwqVCYTL7BU0y2qhStczT5QxVKHPMWLBU3rwHuwV4z+Wx8o2knD5/hrpL4kO9nr2kPuDX/ln386N+7oglXwGWXQsUA9n9HQUuP64reqgNwURvBc0ASfDDgPSC5CKAQPWNhS/JZtBaIUcHHeqZxR8OQuMIeqF20ewNpdQdkgKLnPBhQyRR6zaNgKKqSfYJjJ9mjGfNXc/5Y6/DjhnLZaNEmJTNpGWBc6ZKrNDKLG2L62VyuRBAXssBMLka1TUPc2RWcG0MSQyIThQqQTL+4kPzSsmTX1iWSSBEcxSMcDXvS7TQJ4kLNBjZkc3VNEiORfqvD+V5eXpRsqcCeyQRVXbsTG1vKWVqc5SkdTWUvdSPnjEnAJqdTlH6Oj8ZSPTiSi5NjafXasrCxLqs7u5JdWJF8CaoTKen24B9p70YUCYHxA7WeTCwq3ctzOX7xXDr1mqysrfLzAtZNFhLPbXny5Rfcf5Yheb60KsV8kX21z04P5PPPfqp+9TvvSDGdlehowmKNVwfH8v988pk8OzoJ3cF/8IMfeH/3BbnpSUyVD+xNgRStw23DU2O/9Rv/Qn78ox/N9hnn2wV9AwVujIVuy252TIu9zE8KFljf5ZpM9znPt7QkvM15/xjB6wseP8z/Nr/Lf68fC0zHLwS8Mb/QjzeC57jpnGH3bjFG8D7Cx90VK3hqA3YunzXnj6HF3f494b2mGGSxiP+6f50shHbyrsFj+eMYFkvZWPnvU1BJ99zwZ2dJruuA5F3POmx8bR7642zHCUoo3/T5m+asyp/Or8Ow3MqbzvmbnoH28b7lKNwXb3tDQJ3CO9T0eqcAH3IRE+352oMkqz0r3VcBFJnClq11yreiCJPVUFHKug56PWm3nIKGMw/0JKlKMT+P7dm86Vq1yzcQ8lpeDWouLndgYKjt+/wspaK1UNL/LK5rViQyA/fV5s0kvXn97MmqeTvfxpmN0jpAzd3g2wDX67nJ2bOZi6cdAGnvD+YybF5r+wa9DsRVUDGiopx7bgbgap9kr9znBvvur1nfjmCsDIC19TwD4h3AzyKz64C3jbHl9Xw7rv6w5oJYxeViUyofYcLwNQfsUl1nxvQFm5Z5MAC6JDUoQGz9e3EtFp+z7Rn97tmehfXPgtm4to8hLzuCgkCwbqEE15Vup8YC96uLU6nXLpnfSCYzHGvEZ3i2jN2HQ+7pSbB+02mqFMErHdBPG7NQEnmOUq7AIkUU3xG0Ho7IsmVLqmiUxAk8v3Q8KfWrmrSbTSW6RCOSzuekhALvXIb+++kx1IwasrW5KRsbazLoo9XVUH773/zhNWMRVmwVtv/NnrnI5ubWWxztqxrvt+//Wkbg7cT7Wobx7UG+6ghcA3BvIq5yp3zDo38dAC737tudPF7NbSDu1wTghlWfhY3ErGLu+qthDk0wmJkBujMn6bqTqCBg0NH3z4jjWM8630FRBzbQq9hVoNvxtFelnt9n5/lOqDlNfvA7DTjIEpg5RdPjhgRx5lgFg9Ewp8oCPnNO/fG06wkLKu38Nrbm8No5/XMhwPEDxOvXocGBD9iao2xj4YPUwWBTGREOpAmZt5DXQ8CgkpgTAohIsLMyPhaj3KexReF8AcQ1AJIgbh0SaCq9Yq/BYWs2mpRTQe8vZelCskbBWu0d02EAhAS/ArnJKbNKx0kDmGjcqgiVPQPJIoC3AFPbkBUdKigMGWJIpuBvmrgCmDZjg/jByjQYYsrO8UPo4LuEtQN9IaeIawcjFveG46KC0OSTP/30U5773XffJYCLRDDGahqgSITOJti1kIgFw3Zra2uO2YX+ufhGH8tf+IVfIPuHzxqXgsQknHYXqGBUGBBQAlR7IOJergVn08KNWZDmr2k9vvaP9ueSH4z4683WzE2WeJqw9aTELQC1sfYTHMH1GRaUhgG4to6QMDw5PFAAF6wZTG8nU8XrRuWvzR93jwiek+msbO/ssvL5xbOn0mg1yTQBIxAJ/XKxJIlYTC7OTqVevWKyfjwckMXYatfJ1CkWy1LIFRngguF2eXEhV5dXrh+pFiEg6cuxddeGSmf2gYFUI5g9kC+i7GuSPVow/9nTpdtlRXa31eR8AfAUTyWlWC7JMljCxYL0O125ODqR6nmFoBTAmsLiAtmKK6srlFQ+erknrXqNQU5hqSxb9++RMXh5fCznR0fsocvCDdcbUucA7BAtDeWm2SN3EpERgr1MTsqrK7KxsyNLq5sSR4LbBaJhc8JsIp4XEhd4vrAd/HtID1yYJ9gCTGjaAfbqm31Z0gCMQxRYFEtFJhGCc+r5iz35wz/58+sAbogfMQtTb/EvPHsZtPNnJwfyt//Xn7C4AyxLSKcBwIXtA1gJYKxUKEgsOpGrakUuzk9Eeh3tNxhRKeRsLk85L7BrycgCaAvwBAy7WIJyrFAJOD48JvswkktI1zGrWo2WVE4rnCcrq2vyznvvSb5QpjRtDqBGIk4WY6fVkE67pTJYUFrotKXdbEm1eiX7r15Js1knU3hlZVlZ0uOJnJ6eUhoeNvbBgwdkGMPOlRcWpVpvSq3eIEN4a3ub0s0oZgD4QmnzI5VrXlpaniZJkOTCfgD7WSzmpVwu0bax/1UUSgd5eff9b8nK8ooc7+3J2fGJdIcDSQOsuH+f4C7gmUajLZdXVQIUZMVAOSGZ4nrGnkS51SAD19lM7DnYU7AGVVZsZjd9n4h7jtcawWaH73fgPQD08DeVIYOENBjIQ47d+VlFeg7ApZxePkdZWiQjKAHmGL6wW5QkQwKrh15dkGhHn7SBFHIqkw4GKID2yukx1zYkefE+PEcUccCGLJYW2fN1Y2tTEpBRJotjRJt2uH9AABeSsI/ee58gL2WUTWzaGLj8GdeK/un+gLI6lpBN3z/dOycj6dSr8vTx5/LjH/69XFYqUs4XZHllSU7PzymRvbm9TTsBm4ZiAEhm39vdlfvvPKJ0OEBHS+6YndAkGwqo0EMXPeTH0qrW5WjvQF7vvSYAvbq1IfF0SqJj9AIVjsfl1RUr7iFlvraxzr0Yk8FaLJyfV8hYhw+CwjJKu6HgpjuQ9fUNYt4Ay+l3j0csIINc+0X1nLYcMmx4bi0cwzG2MTdqV3W5PD2TdqMp4wGA0CELJGDPsA7Q87N/cCkfDJfkg9G6PErdl+3SIylnNiUySUun15Kz+iv5svKJnIyP5TzWlG4iKr2oyCA6kklKZFKYyKDQl36qK6PoSKLsTQwKzUSG0REB3Jl9cq0j3MQlCOskbcFSVgliF1dxsYwlSiUWKO8iAansc0o4jlR+12T2jUmr3dC0dyl7XrsUPX0sziMFbOkHYQ90VZYYG5U31MQu2TfwZRwYSr/Aeas4/xDfXA99iQ4BVAvne76Qk1KpyN+t1zcKCtztoXMqixTwWST+wLqF/Huvr8xoXB/mH/YR845RQirRhCSS2uMW0t+wMYNeVzpNLZhCj9bi0pJMYlEFcNXZIKNVmewJ9neGPcvmSpJMoYUIzuf6ubGYQ8cT9x+DKH6/RwC3XjmTzMKC5FbWyABG8RSGDYlS9Js+Oz1iT+zFUlneefhQBt0eE5OQdC6vLEkc7BKqqkD6cJZkx5iqnw3FFu1zZyH19cQ3+eoEcOPxiJRSKWmenMnnH/1Ezi4rsrKzLVsP35H8woqUFpfZYxrr9+z0TAa9NnuoZ+HrJzOSi0Sle34hlaMDiSXjsvFwV9qRibSHQwW+x0N5vf+KEuqb65uys73DYoduoylXJ4e8b/S6AxN+3B9QfaR+cUkQ/W8+fSyPXx+EbtzfJID7m7/+L+QnP54HcP2Y0H43APemVELwMxYvBAsxbc+5LQPix+TB+DToz992HP+1YGwcjBF8Xygsbg7GxmHxSZjPH7y+m97j78X+uSxOvwkQt/sI+pZB386Ob+DLdM+7Je9z2/3cFmP5sZWfH1DwdlaAf/3ZzQqz7TX/vt/0Wdv5w+axXrenLeupmd01J6dzzxXUvkFW7ZrPH3xOvi82P96uwOwbBHA5J6bxsrZ2Qi5C5YBn54faAkEqV+iufqGy/tgSKhKTQnmBBXCtWpU+OmMxxgVO3cRrJ+DPvdvm2E3r0OawrRP85DxxctLm61p+xGzQFPhzJAjLy/nXYHPDfGl/fU1zIIH87fxaU1DTiiV8uWWM1/QYAWA4CHYG7VxwHeC5AfyEz2fxtmsey4+aaoeph/j5iTe1ofiM5SwUKHWKQFM2NZ2S0FxNMBbx7du87YFK14zwgZZLiBsNnLZ2Wyz6ZwxguUOAt9puDHEbxgFgrbFw7Vrxb4LQbGcSZ9sYK2KZArkAgONahN7rNmU8RJF7RxAPn58dkZmLnB9iM1UP1OeLOBXH0oLblOSzWRbioe4QEtd49pdnFbZMWV5YZJw0HEN6uc/rRgyBeMbU/nCMZDzFHriNalUJQIC300nJLy1IfqHE49Yuq7K/vy+lfEG2t7cYF8Ef+uN/+xehJkxzapwVc6+H/Q3vfQvgfpWd5u17v84ReFNo7Os859tjvR0BmQK4zuG6w++aH7GQWTvDTANI8F1s2eCzeFMAd7rrBw5wUwlgyHXgT/7b0f8WMspzwZPbTfy/BYENbIgGbPiOhx80mBNgzpMlKX2nz6QAw4OVuwFc26jtvHMVedd64GoF+hSkRoonpHev7zxN72FaRa2v0tlx6jn+/di94meY/E5YEBp0kO36ggCu7wz7v9v4288ZOK5Amn99c885ID+l/oNOdJsj5gz5SQJ9XR3Hm4J3BW/nZW78e6dMCfsBdgnEgkX66OEDMnzQzw8gULm0QKeLzzYGqcEcHSxW1/X67GMFoBJfADgRwACQQnUpWEIIdlCVms8rMwZJQgYSE0jpaC9C65ECJ5oARgoMtST7gvJ6GczqOGpgCwm9BB03nPv07FTOzipMnoL1BIfv/PxSqtU6GWXKNpjvA4eqRPXTHOOHBQTqfCsDyIoKZhWLAPsAwuI9cEoBcHz3u9+VpaUlSSaSU/YggHnc1/HxCRnJAC0ePXqHQLA9t8PDQwIl+AKrF8cy+WWmMimRY6wnTaaTTQOnl+D0rGjhepJk9txZPelA4LlA3VUUT9eRA2CtcMGfr3gmfoWqpvT1i+fm85xVsNoaCAZ+FqzZ53zw17emYX/HM8Q14RmfHh+RiQvAg8lisIiQcMYcdQAuZHaYSyagGmXvxfXNLcpaPnv6RGqNupTKJTJcIam5tLAoPSTuK6fS73RUygoss3ZTBqO+LCwtyuListQql7L39BnBWzDtIHGMRDKBHEqqYr2p7KNdA3PYrlcSksuTqPaUxhpCr0/0wUXFKgoG0rkM5ZsvzioEDChlBJnVtVVZW18ni/fs8FDODl+zzxxAsFgmL8trG3Lv/n0CiofPnkgLfXojY8mUSrJ9777k0lm5PDqUy5MjGfa7gGg5NlopPduFKflKYrOTpIVEZDIh+XJZVrZ3ZXXrvvYBjEEEcvZlW7O/z0z74GbQBzfm3q+f4hwhQ1r7S+IbY4hv/wvvw7NH4QaYxhgjm6O0I066ExLKf/yn/y4cwOUkD17rG7jAbqMO+iit+qU8+/yHvC6wQTHmyXSKjMJqtSaJWEJKxQJ7Wx0e7cnrvReSh5wuWE7o14gq8HiCwWSt1pBYMimlpSUWCeAY6E2+s7kj68urcvBqn0yxRDknfQBnna5cnl/I/t5ruby4JPD5HdigtQ1KE6OyGYkhgLNHB/tTmU3YWzB4AeC+fPlc9vf2CPb+3IcfyM7OtusJFZHzSkU+++wzFsVAFh4FLADgIPt2cXElzXabfWw3t7Yoy2z9vgf9gZyfn/F5AkBTSVUDAK1FA3prapSsVdMx6Q2GZOSur63LGH3FwEYHsANGdqEom1s7LCRCsRAAEdwjPo+xw56FPQd9fKGaAA07fE6tun6x3yMZAdpTHr0odT+1lmPzhSy+HzDzqRT10tcwH1FM1OXxFTxWqXyA3gBWsKfClm9sbEqhXJwWzFC6lOCYMnBhs2Bj2KsbgF+vx17pzVrN9c2E5ioKIdoyYM9vtXPtdpP7HtYPq9VjcdnauUeZ5EQ6LZPJUFp1KAlUuBdCyvjBo0dkFgJ8o51kfyktEEKSBAAVZfupr4ze2MoudtZdr5HV9zh2VZ589on86Ic/lPPjE8kmIZeW1uRPIi6ZfE6KJRR/JaTbhmR3m6A9+uA+fP89Sn5jfnTaqj5gY057CPn4VJKKzrCtl5VzefnlU9pDFAugFy72xQp6BTfAUB8ToF7f2JB3v4VChgLXpc/uh9IFkkFaaFagDYG0NLYMMh37PY7zZAwAtiWVs1M5PTlkL97yQkl279+XxcUl6bbbUjk7k1ev9qTVaMiwB6nnnrYAQRFDre6krcf0dSAzPTqpyS/G7sm3BhuyMVqTtdyurC89knS6LM1WVU4un8p+67mcyKlUIg2pSl8646GAshnJRCRWisioMJBeqkvAVhuHkcIpA7AUmASdKW7MGU+uAlWhIEuU+6PaTBbBiEg5m5ZFFhZArn9AxjTt8cj1wgbUCAUU11l2MBlLH8k17Gece7PEpDI0nF/uAAjtwevmPNnwCuRar1wAmhSQtD73AIadzYfviLUUGw9lsVSShXKJhTLTxDgkLKFGkYpLMhGjX9SHUgvsHGzJYEibgWeDpCT2WRR8gAGuQOeQPXBRpDSJQzq4QLUD7lWcDwPptupSvThnP+nF5VWZxKPKGmGhh/YK5Pxlv26sAwDAJbJxcW/wYSlXCXtIdRC1TwTWe13p1apSq5xJEvNyZVUiWEME0qMqg9+oyosvn8jR3kvZXF5hsSD2AErbozgEtjSZlAj3IDBb1B75e+SU4T4cTotXzLbNYhG4nAlJZ8GSiUgxEZP2aUWeP34sJ5dnkltelrWd+5Ivoxd1Ue2wqCIKeuRC8j2TL8hqeUmyw4nUjo4598qba3LWbUml1ZTVtQ1JOYllABiYfytL6DddZs/gg1ev5OrkSLao+JGXZrMlnVabNmCIvbXdkR98+UyeHZ/OT3P3r5sBXD/Z4Pk606M4XyAkeWtvCQK45sPY+PnxojOx167Rj0uDn7M41S/4nQc8Qm95Wlhtrwbj2LuOEXw9uP9xrt6QS/FjBP/qNE7Tcf5ZANyw81luISzWtdfsmfjPxn8tOILX18C8LHEQDPbvy47lF3yFvR58n/3bnwt2jbPx1CKau+J6/36+DgDXvzZNP80XUwbPcdNcm84pl5sJ+s/B/Ev4zJ799SZQXt8x60t743H+kQxcPtepRxlhsR5sMPxAY3LiZcQBUK1B4Z7FLVNlEQBMmTxtZ7tRk2GnLVHK/Cu4hxhVy4Jm/eD9vNFdazDsvTa/LXaeFZdrax8/d2TrVI8Dr0+fvQ9M4jXNj+i3/7pvJ3heN2L+s5v50zq36F0622LXZjmCIDMXx7drtnPZPfvHtffZtcEfhY+uACViS2v/4PZhJnpmLeKCx/JtSnDt+jbX7sPGaB7EVVZzMI+H9/oguv0eZsuVze78c1wyckOu2BKJDj6nuBbhab9b/R3zE7YEuTz46PCvETP5ynTmK1BiOZXhZxEr2hgCzGWRN87JnBR8pwEVyibDrnzx6cdyuP9SirmMLC6VJZVJUhocz9DG0yTpwcDNQSEH5AS3rlC0enZ4wjYJ+TSOsSTRVEyu4CMgpkMRRL8vCah7pPRZIlaG/4/iLhA5+JWISbqUl8LKEseCAO7eHj+zsbHOwjBc05//9d/cZXKmr89vfbOcwVsA942H8O0bv4EReIPs1Tdw1reH/Cc/AgRwjTHrj0ZYNnhmRt9g3L4eAHcGmr3BKd/kLW8AJBPA/Z1/5ZKEFjDNZC1ZjY1+AG7DNwcYQFkwEAgL2PxAywdoZkHjvIvtOyN6izMQdxbwzwK02xxsk3qdOj8GvHKgpyVPjlF4PVjk9YJw4BxGPb+ZL/c7enAF+gUHAzf/uv2AKeh4+k6h77DZ380Zvulz5ohaMOc71r7jab9zFBxN2XeonWevTpSr2ieuB6cNSTwD4JxTHeYoa5L2OoN36iCSoTEh6wf9C3d378t7775DBwxMR7CJkPBeRt/CbJbs2V6/T9lK9JvI5RSQRBIWgCakmAEgFIp5yWVzyvoCIwVMPIG0Cqog0Tc0TQk7zF98mdOuDI3hzFF3yUDcM95r85Wye+gX2Gox6Y2AyeRZcDyAtqenZ/Ly5R7li3ENeG8dIIDrbWSV8lZdp71m49r7jT3iVFaPM4yxzITnQRIY91gqleW73/mufOv99wmigDWE1+HggulxVjlj71tc57fe/xblJfX6J0z2/+QnH5E1BAbvt7/9bSmUilOJG5X90bXgO/lcC14/OV3rug6tVzKv1MkXAczEujEWtc4Rf83NgxdT26Gnn/6P7GQD3Zxco8nu4frwnBHMUgI00F+XrzvdxOAavWlN+n8PFlDg+V1UwGpUFqrKuyvbh8gjk6MKntq9MpGaiMvi0opsbm3Kq+cvWKBQXlgg0wMJzlKxyDl8eV6R8aDHnqQjSHr3uhJNJ2Vze1O6rZY8+egjOdvbB2eJfSORCMY4A7DIIUDPa3UrQHNcE4ADsOwomdrvSwNzsQvpoa4C0KNZTxisi/zSoqxurHOeocfd8esDAgNIGJeWyrKze4/szNP9Aznd22cvX/SXQ9K3XFyU7Xffk7W1RTl+/ULOIWnb7ysQdv8+5YvODw+lfnEqMuyRCYPAUGeVFkfg+WkCUgEvPGeKW2INZvKytL4t2w8eSWl5RaIo7GABjpFrzQ6rTDTWKdY+2FIAWbQrpbejOLunMtTouRPj2vKTdfjdqngxPmAITTcLnZT8J3vg/ukNDFx/n/Zb3els8V8N/X22OyqQ12pcycsv/oFABNYW+hJjbR8cHsvr1weyUCrLzr1tju/LV0/l808/kRLY3svLkk1DJjpK9hlA0hMko/Fsy2X+HfLI8UlUVpdX5Vf/q19hEIpgNFHOywg9UPt9OTk9lc8/eyynJyeye/+B/Px3vitr2/ekUC45aeABGbb/91//lbRaDbm/u0P7iGsEQHx4uMcChHKpKA8e7LIHq8l/wZYfHR3JxeWFrK6skqFOpQ+AMJMoAR488yT6P6NYh/2UYpzLkB+HPU2ltA84AJW5/ZpapVo1bmsc8wPHQw9SsLeQPEDqoN3vc14WigtSQM9cgV0FAIxeUQmVIZ8ogIoCGRRmpAjExF0fWOvJqcwGFvHg42QVwMbPbBrmF+Yqmb200eZ7OZDXKxyz/QLHRD8mS7hj7wPgMOj1CcDDrqysrnI9oRpckxWz+aa2FgCcFprgG4zNly9fyuv9PTJwsVaSKGgYDcmmhj1Ce4NsLkOpXoDFg+6A0smr62tSWl7mOcCwPjo4ZP9YAE/YqxaxhxfyylBkv0+XRDMgyhi4tOEoNtA+qcrHV6UOJGVOT47l8U8/lqePP5Xa+QV7j2K+4zzNTkvW0MszB/ah7uOYN9j3IfV9b/eBLK2vE2jCvogCMOzNNvaweRx/Oi4A9UZkt15VLgjkbW9uUuoYkmyv9w5YwID5g2Kvjc1N2d65pwV9TgobhWlXl5dTJQAcG8krgLy4x+FwQlD26rJC+dYJ2LznYFGfci4D1C3kcrKxvk6QCeDu+fmFPH/6jMU10cmQLGns55Dmhc1XhkGOfb5atbrEL3vy3cg9ea+/KeujNSnGNmR1+ZGUF9al26nL3vGn8qL+hRxNTsjArclQhizeEomkJxIpR2RYBIDbk1FkJJEJwEUITI/IyEXyl72hnXLBfBiFcZz9Bc8D6xxjD58vm0rKg+112VpZIjAPljL2E5M0xJ4+mERlKBEZjCa8xz6KDzCNwcZAQhT9Tx1zm74KYxQUBCj0T3WMwZAFDyjOwJhrohIy5rAp2F8UwMVaYi9e+nd9Lj70oV0uFVXRgHZIe7z2BuqLYmllUgmyRjEXmh0AtwPaEIDW8OfQYxx7Jn6H3DNnNOd5gioc0VRWIsksbRrsGS97NNQEZb/L4olus0UlBDBw+249E8B2/hjsEVjsyVRBcsVFSWeL7O0NrB3jEqd0Ou7XxTijofRbDWldXcig3SIYW1heYm9wJFHZUxbFErUrefbksRy9eilby8uch5CVX93alKtWUzqjMfvyZqCOk9HeczifjqUWvWE9YI0hEYo5EFSv0E0PPjaY72mJo/BLRlJDO5RWV1LFgkguI31oISRSki+UJIWirEhEeu2mnB0dyNnxEcdud21T4s2u9OtNKSwvyLiYlcdHh9Lu9eXDd78luysrMuy0pH5xLql4QjLptEg0LtV6QypnFfa+RlHUSMbSHw25L8DGQCb7uHIh//EnH8vTg8PQfUI5CpkAACAASURBVDocwPVWRKDI2qXwZ8dyTm+YR/AbAQaufcjGd77gd15C2b9Y87EtWe/Hi+Zj3+mQmA/l7seuIQysDMsHhF2Pfz9TX987/pwLFSg6Dl6vXQ9nlfVs9N5ke/9d9xnMQ8wDQBrXmn/ox9v2t9uLm/XsNj7+Ndvfp4CX134qeM04h71vLn73npEfw931PPTcs3ZM9Biuya7O4j67nq8LwJ0HsK6r4YTNA/tbEPziVQYWU/D+75oLbzJeCjbe4sd/HQCuFblOVEUMDFztBetyUOghngSAC1WlmLbQcIWpXJdQmyktUFmi06ixKCmKgnUCc+hvqv4h+7Zbr3ev8P+mccLf/ULp4Fzx1weuSb8R982rzczlxIxVHFizmN/mI4OBa/PaB3+nIKRTxvOBWf9ZKoCrYxe8N7tm+CFsL9TvT/MhXG8jBVz9XF0wt2B9W8EGpbKR8znUlVf2rx5U/XBTGQyzScE5eNcctmdieReytB2Aa7bFf05BGxS0c3wvlT7sPuDboM2RY8jjdRSJxZRly+cURTE0VGxU0h8xExSLEAfCz7ZrNICe+RvE+ImsY4RrXo4F1ewT7EaGNhexFFpzDKV+eS6fffxjOdzfk2Q8KqurC7K+scw9nMQQp2zj73fw6VAgh7mEawHz9uzoWHr1FltL5IsFyS8vaAyBnCAktvsDq7jltaOADPfWvKpR8YiFtYgNcxkpri7RrwND9/DggJLNIF502k3exJ/91V/PPeYw7tVdaXsFcLfvTh7ctcm9ff3tCPwMI/B24v0Mg/b2I//4EaicnTmxLI8mcddh77KmuivOH+VNPuN/IkSG+aseIvQ23uAgAHB/93u/zY/bhjrn1DjmoYGvYZVa5gTMOWLeBZlT4FeMzgBg1w8rELDpNczAWz+w8a/BD57w+3xQOuu3ddNjhqxW+HVrEtYPgLSKzevTZn0ZHNPGDxj9oCwIcNo4++MWFiz5jqEFa8GA5XqApe/AZ33n1v+cvW7ntPfZddq1a5GdOsv6XmXI8d8e+9gf21lAr4namwJZPl0EGpA9btbl/s6OfPDBtwjAIsFdPT+X0xNUu0dYFQeQCkEL+h32+soyKpcXWHUKZ6zTaRGU6A+6ynZBpT6SmYkEARqTc9N5DGczMe3Bgd8tOPADIEtEIRgC0GbHgFOOZBWq+QC+ATSDswcWCRKqh0dHBHFxXDBkwcL54osnAjnFGiRZ2t25Kmck9DjPyMKNCvhHSBqRjet65Oqc0ecA4ADn3t7ckt37uxw7SIqWFkpM7D9//kwqlXP2WAVIS0aOk5P56KOP5OXLV7L74AElmdFPEqyjaSBGBvB1hq2/rmydWVBmwRXnqFLf3HyZgcB+wGPzz/42t56DJdMG3nosW3u/D7hbVSdlFT17zMSr91mb83YN035srkDFX2c+M0EBAUjy1OTk+IgJddNoN7lwduojlqs99cDKQ3gGEAzVz2AVgkV1cnRMRjQYhirvWiTLEz0nwZyMIHBAADIaEVRdXFmQZ59/KpX9fWleXslokpB4MiOb2/fk3s4O5zvYbuyZ2OtxvkPKG5KcVBhwCzSeTpMJhIpYBb06cnx8RFYlmdIIwjIZWVhakrWNNb7vDHP54IiAdXGpJPcfPZRSsST7T5/Lyf6+jCfaiykWiUs0m5N3P3hfNu+ty9H+nlSOjrhuICuEvpQyHMnZwb40rxSoVuku5dqZvQraaU0sIOkdk3EsKbmFJdl+9K5s7j5gMtmei+4Ws2eP/oiQhsZxFUBM+GTfKbCPz2O8sO4MwLX9wOYNeuRgjFkkYSxLb44BwFUJ5SfzPXBDNp3rW/Lt7rAuh9miaNav5Nln/2m6X6cyKa75jz/6RM5Oz6lk8P677wji61rtUk5Pj+Tq4pxMPYCl6KEJWdZXL1+ShQ+gnsRU9mKMsrdpMV+Q//pX/xsy+zu9nuSWFiWSTrEAYO/wQJ69eKnFIe+9z/MtrqxyXlH6VMby6tVL+fSTjygtisIcvMb9gr3I0T+8zyrqOGydgXhu767VawTJYN8oRysRGQ7QgwgFYwq2cL6xYluln6EO0O929PoJxEFO3mS4HOsWfb1NXsv1Poethi3FfE7EUwSF0pCXTmcklkhKPJZkr7F2AwU4dckVwKLLK3CPmvRYTDJpSKKWuL4jyRQZdsaCAIsPqgxk9vYHenxXke/vuVgj2hsK+9B8366grTTbBrtlCSazw2DF4lniHLApuF/6N86GsvX6VB4Rkr2Arybca3A82KaD16/53CKwHcDKIpD4hcR6lf0wcTSskzT6D0O6F89nPKI8Xw5gi0yoJgDZWuv5K/EEgdNYEutHkzNc9WBUUHYNbFyt8IfNwf5HEAtStO2GnFdOKXv66sULqV5WZNTryngw4FxdW16jTO351ZWsrq3LwvLS9H5xftx7rlCQrZ37CuBmM3yu5hPYfmAJL1tt+BzAPLRGGA0HZIn2O20ynetXdRYj4Nli/gHAvbe743qFORETV5zGQpJuh2sU94f5QqngwUjazYa0W3WCdf12k5K5zXpVOo5hS3nhaIxrrV6rSa/TlmEfYG1EMgnXegFgJee1o3UjwQjwbCSS7ybkYWtJ7jVXZKW3JoXYuiyVd6W4sCb9XkNeHX0sX159JiexilSiDWlCGpn74IQM3HFJpJfrSSfRIYAr46hMhhEZRycyRh9cnIvFSzOwxPw/SJsjCYaCMtpTFKElUxxT/Ht5YUEebq3J9tqipJIJMqKxB2JO49lgTbTGE+kNJ9KD/wbGMY5FZil8N0iIOwUClyTl/EEP5wgY1DrusAuzwjkrOkVvWcdId71ucV3YMzHvML6FfJ72MoPjkb2OvtIT6XR70sM9OKtM37DfJaCLewbTHAAjpJBROMT0Pk1WVMaRmEzQtiCTYb9ZMFZTuQJ/R5EU4wusT/QO77Zl1Gtj8ckIfQwlyt70Y/hYzheHTUcyHIAzBDjiyZxksmXJFhYkXyzzvfApkwC7AVa73u+QZ748O5Fq5YQMYiQtCyikSaQ5rrTJWH+DnpwdH8jhqxeSTcTYVzqZy0u2VEJ1h/THaL+LtgzoqY5zo8WB7uVWGKXPXhTE9Vi4WGdTn1Kw92LM0hKdDCTa6Uhl/zUVeCDtLOhFztYUE4m5Z45r7LUbcrj3QvafP5desynvrm1JqqfM6eK9dSk+vC9JgM7RtBSQVB4O5OLkSI729ugbAfQF63gST7D3eWmhTMURVSqZsBgTXygC2z84kj/7y7+WT598GRpKfnUAN7DvM6QK9wV+0+uBGxZr+0l43S/UitnP6QW7OnOzFTofnH/lPqhsP2MWzoOMftwYlvi/5rsFQeuA8xMEI0IHNtSHug68+H69/e7H43aYeSAnfLyD+YCgz+fH9v6YzGLfmb8WBHr82wkDgvxzmYxo2H0wvLhBAct/NhbPBufNXc8qDFjQz4QEaB4YHTbOt53Lfx42Hnj/KIi+Bg7iT6X5+T69AvV1vOsNe/ZhAN5t8/D6++ffrXUYwXk1P2bBYwTP57/O35lygk80JoALX9IAXGMro5CMvURNVcj1lse/4ccj9kOREfIt0QmKr3TfZjGTuwD7zbcbfv7L5y6ggAZAHgr8ta+93jMLAuHTecpYFkexbQHAN6fMhvf7IKtOr/mewvbM5nKTTsWG5+c1GFFAr8MK4f35NGcj6QPPntEsvzW7D1jAbr8n1UZdYqkk1TcI5MHHdjH+tIWDjR9UdpjDQcG/28+hyuUKfdVFU4d81rTB2VtPlcfWmD7brw6X2DPTwti4TMYzVQJ/PKfjb5xld11B+xEleItvbVNBe2TKaogfcB58I1foilxj8STngfa+VUauFfLi/vRvMc5NIwlNJnq96Glv6lamTGe2BwUAZOCOR/Li2RN58vlPpXZ1SUA3nY7L+tqyrG+scs8GgAsgF3MOY8GWGHiu7Q6fydraKgslK4fHbKEQGapPUF5dphoI8gfIqSBXAj8c8wwxFmIZFGNCUap+VeXoob1HLJOS4vIiWxSdV86pgIdYe319nXEvYtM//LP/847C7XD7Or9vvAVwb7PRb1/7Zkfgq1ukb/Z63h79n8gITAHcu23kbETeZAP9Wcpo5iyy29Dddb3JKd/okb3BgX7vd3/HMXDDK1bpKHpVrwZwmFNmIIcFKmHOur3XAhFL1utPACzzgeLMabkO4NJJDPSKs+P5DiF+V1Bq1kvFrsO/xiCAOwOTZgCuBWbXAFz6XvPBGn1Qr3eGXZP69QaEqqPoB1X2uu+w2fWaQ+b/+67n74+J/2xuOqd/bL0GHXsDcKfO5MQcOGUz+c/SD0iRVDfpYHtmQeAdiRb04GvWa/LOO+8QwM3nwVaIEewBKIXefkikgLEIVhGcQCTzrqo1VqKiSm9paVGKxQLnRaerrBSCpKioy+fJSDK5Sa1OVYaAyhFpgg/3bAyBYACFeaT98VQGBuAtnVMXPCA5BdDh+PCICV5cx8ramuvh2CarDAEB5BMhvXl8eCJffPEl762DBCNk/Zy0JBPblKHRwMi+4eyqQ65ME1xrJpkiqw69Ind278vWvW1eF5Kf+BsAQ4AguB6wjSBPim8A27/6z/6ZrGI8AYAjSekkcYw1bcmksADC5pMBBzY/9fnavLAZ6uRDTZIZiTivytcCs+l8VrRh+k9bJ34RhD0r+5uB75h/CKosKMRBtP+x6+FL8H4mKY73+7Jx/n2Z/bD3qDSmcL6enZ1K9eqKiX1lYTp2MX5SvljZX5FYghEtbAwKCiBV3et25fX+a14HGIa4VszRi4tzOa+cKLA5gnxhi6yjtXtbkkzF5Muffiyt8wtptTqSzJbk2z/3Xa6Jw/3XUjk+1uKCXs9JRGqyFGuQXQvJqgJAApAoKXEw1QsFWVpeloXlRbKoEGycHBxLvVpVycdiXlY3NmR5cVEaF1dMekLSOVMqyL2HDyhnvvfkiTTPzynXGU2ws54kCzl554P3ZWN7Q44ODlgdi9fX1zZkbXOTINDx65fSbdYVQHJJZQK5zq6bDTW7wTnAxDVkamOSzIHVuys7D9+RbFH7CWpBsyelLROypVBBDYlhSAvPOLgzGX18VPtJacWvzS0/2YOxNRsQLKTB579ZAHfeWTk52pe/+vN/w57VkORMpdNSrdXl+bMXrHx+sLsr62srBHDHY/TA6svFRYXsMjCKMskkGZRffvFEXrjEdxq9cQGKAOSm7Y/Io3fe5TPG2C5vbMokkZRqqymnV5fS6HakvLgkmxubtFPb93YkC+Yj5GBlIvXaley9ekHwZHFxgTYGYA4kR7XfKubngOvJkpA4L54V2OmwySh8sWptzE9NRCCxpwkPMIfxNwAjZMyNR2RIQ31BJdaUraAV9FH2+aU8LqvoIaeqfdQXFsosEEJBBGBFALjrm9uyvLJOkOfq/ErOTs6kWMixkALsQb1GyBhPKA2m8uN5GYDBiwAfcsFk3c4YZ2DLs/9kXPtOa/9KLQYze6V9bZUFPrWenrqH/c1sIuYlbD2eLT8DFMeppSABAVAFAA6Z7i6JZD/JfXcJfMq9j8fs9XSw/1r6vY5k0go+oZCk22ny2ZLJ3+tIr9eRNACoeJKAWnfQZ+9MsLAhjQ3GH+R18Y37HgBgB+PfqUBYM1QwQ5jsw/OyvlVg7yFxUqvK+dmJHB3sMUEzgiwapZwhVz+mhPBkOJZcNk9myVWtLvliiT15KYXMYoso7SLmDGTYl9c3ZHltVRKJzDTRaTZ/xu7QxBseF/bMy6tzAtKwoWAhw36P+ugfjGKFCQH91bU1ytxrTlCfHbidAATxfABO4hlZ/+4IGLNgbNaq0qhfSbeB/uMN6TSrlKZHopDgOEEv/UnfhOj3RHuYx5E4i7DPJ5iZBCRH6FOLLQc9euOS6yRl7SInD9qbstRfk3x0XcoLu1IoLku/V5eDs0/lae2xHEyO5RQAbnTCKRSJjmWSiUi/MJJ2pivteFuGnC9gZsLOj2UgA4mxx61L3JIhY+CdFsX00Yc1AnUR7X+GuYf+8binfC4j9zeW5dG9DVnnM0sTwAWzv9UG4N2Wy3ZH6mC1suAD59I1g/0JzGr0Bk4kY5JOQXpXe7dinza7j/Fnr1o3921ZsRAE4zXUhDLWND4HuB+sc8zhQi7LcWafQLBXXW/cAZLoAJjB0On2ybjF/o69I5l2MtxJ7edL35g2LibReEpiUAeAnUFyM5WlzYmTqeJaBhC8Hcqw1yGg3+80ZNTvSga9b0cT9l/OFYvcy409ZAAu5ms0npZoIivpXFkWltcoaU51F/SXg/1kuIIk5FDajarUr85ZPBCJRyVdKLBPH8aV++RoIJHhQK4qp3J+eijlItjjRe6/kgQgkJEorh3gcBQSzqoQY4W5uCfOgX5fWbeOFebHOfTXAHpHtHAINicenUjj7FQuj05l5/4jya5syAB9o9mXF3YOjJ64JOJR+kqDToP9buuHx5Ltj6UUT8gKFAEe7EivmJV2fyzZUUIiYOb2mmQVt+s1qtbkoDyTycgEBYyptEo4JhNoyiwDSJr3wXbrct0dHBzJX/7Vf5QvbgJw/+4HrnDRICNv33aAqh+zXQdrZ8oLwdjOANxg7Gb+kb9XhMWPweNZrGfxmh9P6zkckBGIy32/zN+j/L/fFZf6rweP8VU+a3bbBxtmcfrMxw+LX/x91I/D7b3B+N3e48e3wT3a5vVNY3HTvQbP5T9LrA3aJecn3HYv/vn9a8Da85W7wsbYv7bZOVxJZEhuK+z9YT7Lbc86bDz8+9No682+bD6HzfPbruGu8bQx9dfdm37mtiu/6xjB1yOookOhHIqFuijQVdlWzZshHxBjjAO/R/Mb1ipAVS/gCyEWtFY/FrcH5yxSWf4asNdn8w/46kyNz4/79XOq6OLvAb6t8c8bnOe2F2ibDz2HzePgGjHs1WyAX+CAv5mUL363wu7556HjGbTBc+ucyh8jaQ9QgFyWR++9w0LO/WfPJa5SK6oO5amV+bbEbLN/zNk9886ml+R/zp/LeL5+zuy2OeXbQXuf3rsq2gRl0acFpFQFMdHp2RnouziAPBJBXKz9aU0tCe+04ni2ykLc4kYVhXrIkaEIFv49vtB2jHkzZ8us2M6Ox3lLQZ+4FAr56bHtilj0ORlp2xdBG5m2fPzRj+XFiy9lONC2TMgQwIdYXCyzOB57PGJDgLipFNRNEDcMpHp5SZsIBSio31SOjqVdrZOBi/tOF/JSXlyUdrdLwghzYnjUiK1QIJvLUrWu3+nKxfkFC5LhA6L4q7BQpsrOxeUV837Iw6GYFsdFHvJf/t7vv4FRux2geMvAfYMhfPuWb2wE3nxn/sYu4e2B/ymOwNnZqVrGuwDcuRl6x3S9uVQxpBLvhlH3KmbnMNevslJuuqc7QNzf/9ffl9/7/vd4YcGgyIbKHAllL86Dj/7ngs5f8G6xidmmj/caG9IcNTuW/9OAxLCRgxNgDLowR0evRyv6bro2H8A1J2jmuPi9TxWI8nuzqANtUo3zzo/vhNuYBQPBmUPnkn7X5IpmYLAluv1nEHQOg/foB5z++N00FuaQ6/NQOZ0gaE15Q1T+klSgz9AH4WwMUSl3fTxnE9qAEEjEwaF69GBXPvzwA1lYKjO5TcHfCSR/m5TtRH9HgBXoN4c+iDgvpIkB1sJBA7gKpw0AsCbytM8dkrBItuHMZK6SKaAg7IxRZ4C1JdM5A+d6dRhDFa8gOc8EXrutYHGrxSQrElE4PqRskUREoh/sPVwXwDo4pgCP0UPy1ctX/B0JuIvLSzk6PpbKeYWgNOeYm7PGwMXfkKTENbNrDQIVl/SGEwz2QxZSeIWCbG9vyQcffEh2HGQvAYjs7+/L559/zmnwi7/4S7J9754CCfxGEh20K0020vH3Cgz8NW7zz5fC89cvAwYWTlixgo4lSdsO8IYj7QOyc3MzhIfgB4H2ux3fn3usWCdYoTJHuD+Tyg4ybW3tBNcTrsUHhqfsNmfn0cukUa+zV6H2QUQ1sxY7EGFy/aPQk5bFKQRwI5JKZ2RtfU3KxZKgBzHmBSozcZ0AcFEAcHZ2KIMupEl70qg22a928/62jEc92f/isbQuqtLtjuXRtz+Uje0d+fLJF3J2eCD9dlslkSMRsn7yee23h6CFAA6kH/sDabd7BJ5QWQq2EJ4T+vSsrCzL9va25ItFuTyryP7zl1K9qrK33cbWJhlmYIXtPX/OoopsqSDbD3Yll0zK0eOn0ri8ECzY4ahHhlFhZVkeffhtKZaKcrj3Sq6Oj1lZfe/BI8mXCnJ6dCCXp0eUiERQhuCIcsgA5NyXPS8DVnC95IsgEY1gMpWR1e0d2X3vfSkuLU4LIKbJFp12TMDi6UDCCZLsvs2152yJMgAQmnywnU/nMIAAJKPBPDRGg2/fvwqAq2spuJvdwAQJcVT2Xj6VP/j+/yoffPCBrK6uETjF5TYbYIRHGLSmoCjAWgrtM3xaOSHLOgG7PRzwWVbPK9JAv9OIyFKhKCWwTscRApDHV5dSa3dU5jOZkfWte2Rmt1H5nEjIwtqqLK+usbgH47W6ssw6fthhrO1atSr7r16y78/i0oIkEjHaQ5XRVKl6NqJ0Y4HKfIwnqpQr5+dcEwCH6SNAgngIwBWBeJ8JAU0ExAiyYS5DWhZAAezdwuKCpJKQ2Iyx8KfRhLRyVLL5IllxsBfosQlAEs99eXlRCoWixJIZabQ60huMZHPrntzffchepZjvkMLCPWxsbVAW/urqkoxcgJ6wtwjS07miDCNxgjss8jg5YS92gBqQtkUPVbC8wBq2Pud4cJRvdfMfcwstArCPKBbobJn1tp7aRiTzAA52CT6hxzB9q0hMsHOaDB4KNTAfMGaYI2Tgup+Or+6E5KAcoL1CK6dnUm/UZHVpkWAWpL+qV5dSvbyQVqNGIDURFQVwEylVGYiI1Fotsg/BZsb9gh3Ivl+UQRf27mQPTicpbYWB9AclSnuEeYG9tHFxIZWTY7mqnEizfimxKORsoRoA+V30HkXrhaH02miPgJ65UTJHAW5Bahb2D0xXnJ/FWpDsA3MvlWJ1fDKNIjEtVjD7gsp7rG8k/zB3KC0I6WYwIJFEjwGQ1pYPgw7AZMfuR1FXVgFhJIvI9iTD4P9l702YJMvO67CT+77VvnVVL9M907NhJQmF7bAd/imCwpLsP+RQyJREMqSQZIccDhKkQRGyZYASCAwxg5npZXqtrr0qMyv3PdNxzr0389arrOoeYsAQw52DRlVlvnzv3fvu8n3f+c75OAEdgBcWK5bJK7VqFd36OdCog7U4WZOONhBZzuN+VyAxQUU9K5Wlc0yZiZihfMYEC5PRMRJkTxZziDFQNRyg3+ljNCADd4LwOIRkM4LCQQI73U1shG4iH99EPr+FVKqAdrOM3aPP8LT5GPvhE5yGW+iEJ2Cd2Ul4jGFqjHZygGa8i060q5q3ZHIQSeOTJMWXvaQaq57d4NZFPk+C946FQYCeYHaz1VJfUfp4IZvEjbVl3Ll9Eze3b6Df7+KrJ09wVq5I1pYAbkdMIto7YUlDsxaZqYNn2PupJGsLZ42krtYIo0BhGEoMshqbQHYDE0C4j4yMDSdwXIkWE52XcyWZjIttHbWJcpJhnjAZaChAuj8YGzYwE1EYxOSzSCWNEgwTgATcGgUOznMpPzAAGk8ims4jnMwKvA1Tsp114iw7mWsJxxsVOPqdFjrNGhrnZdSrFe2zpYUlBYwZHCTDV53OhLJB38ipT4B4MoNkKo9MYRHZwgKiAokTWvcJdjvJZcpnKhmh09D85trM+ZGiDDJVAJjwJZnlOhrnZ+h2WhprlGQOxxJiDMe4nqU4lwgSm8Qnk4xB25WynVZilolvNmnGsa+dPelsOa17lFhMRJEIT7D/9AnG3SHWt24hvbSOUTIthgvvecAArhIqI4ZJxvWASSWHR2jtH6CUymB5fQ2DTBKngy6anT4yiCOfzKKwUtIcZ/IHy0i0ez30WFMZI9UvZiIJ2frJXEbJJsMxwXomHI3xancPP/nzn+Dxo6/muaL42c9+Fnjfd8gvO+fzANz5tgEQBHDn+XLOBvftktcBW0H/8AIwZ/3meUCbD2j555h37NzOsm9+3eOD7faBD+djO3ve91n87wWTiN33gvd5oS8CfnnwvoPgiX8PLjnLfy7B8e/fa9DXcTaq75v7NuzXuU+/v/z2Bu/fj/G8bgwFj3XjcN75L1m91sd0Y2jWLshnet3LH4fzrnvdM5137nnPyJ036He6Z/Ym55nX7uvaduk+ZMuH0O9RSYwJe6b+reJaUjKJaQ9yamMuKZn3zKRA/mTCpFPwcspVF65j6MqX4nv+uJP4nH0ssxiZlVG2DYpEzN+8ZjDZ1U+s9sew74cNh0xEm8XU3Gf+OLT6VtMu9Oew+d2yX6+QeDb1b00N3OB66QBw2gTSDYmGkC7mce+9d1Xv9MtffYbQ0CRpTi6qfE8l1eetPa9bM67+/Hopcb8f3e9+m9hW2iCGKDMrW+XiN1aC4QJT3Z3HlMbgOONPw6J1gKuznV38j3aGrY2iJLC0yiqkzd5P5YyISSTwE3ZdaTK3LjGEQTuPY5nMXN2jYnmMX/QwGQxNAidGODk+xBeff4azs2NgYkBdGnZSemE92iQTazO2/nAI2VxWik9kzR7t78s+u33rFjKpBMrHJ2iUK0ZSnDV7ycJlTAFAvdmUPU5OOX0kPvdUNqNYG8Hc80pV5WJk68djyBeLyJdKqLdaODo6EmhLSWf6I7l8Dv/L77Nc4Zu85gf0HdzwVkL5Tfrw7TG/jR54/c7827jq23P+/74HBOC+IXgrZ/e6HrsOuL3eOrv86ZwMXWMoXSWqdPEU00ZdCeKac03/38p18G+Ct5RRDhodznBTGMSe1xkZzgma5yzxGB+c8Y2koBFsDA1joDijwz9GoI/NcOMxziiUQWprLAU70xkDMyPGGLr+vesaDrC2iP92ZQAAIABJREFUrIGgM+gDx7P2OhDXGInmnDOjyG8Hf3cGq4JNFtTysxCDoHPQwfLBJdf+oLHqO3z+M/SNOP887verAO/Z+Wd1/FxGtnEYTFtMXT2bD2GNdXePrl+cw3DJsLSSNwwUtQgmlM+wWCzh3rt3sbNzQ7XmGFAzYMlEYNfpWVlAJ18LS0sCnQhSsf8ZqKd8MuVtY6y7l89LXtmxL42MYVeAL//xb8pLqq6lgFwynyjdwvpfJhglQdEw2V2Uo6W8nslqFauAQdzhUAZpMZ9XANEAqwwi9nBWPkOlWpbxSKYcg/z8nPdA+eLzchULZLBtbiCZTKHVbuHlq108efIEBweHYvE2mrxPytPyZcYag54E6KIh1mU2YBPZTqpTLEaXyT5l2+/cvoP3378vmZh2p4VXr16pPffu3cONG9sW8AohGovqnHYkW0kiK03kMSJdxqab326c+E6anrtqlxrpPpf9y2NnzpuRU/THihuTcuS9NcxfE9y8cY6DHzhwc8101eXseydFxo+DksruPG7u+euEf99TB5Lsr0EftfMqymdnAvEZeDUQ5DQt2kghWtlCgrhkqhSKBWxubCqpgOxrGvcCeJJJja/j432cV04EsDVrDaTSWWzu3MBkMsDzB1+idVYDQgl863d/gGarjS8//VTsLbJoCCLcvf++atjSAW6yRp3kg0y9TnUNayElWf85poQDJgycnJygUqlq7C8uL4klnE2n8fLZc7x8/kJZyKtbG1jb3EC33sTuV1+h02qhuLKMO3fvoXlWxsNf/Qqh0BDRiHF6wVp1S0u4+8F7yKSSOHz+HMeHR0hmcti5fUdr+qvnX6FTK6seE3OEKZlGGSYXzAkC5+a5GJbuhO5UNI5IMo2VGzdw+737knClFLl7TmK02wQTMrhiYQvmzwlS8Fqc13y5pA439tx9DId9zWf3cvfJn189fa4auF8+/Ar/4Ic/lIxy0CEP7lN/07+PD3fxkx//73j//n0xsMVS5bpDaU9KpInpR3CD7Eeyy/p4/vwZ2s0mJuwH8pgHQ8SZsTweIZ1OqI5rkvW1qk09v7N+Dz9/8ADVWgvRcELMxmgqidLKCt55/z5ukZ2bzWHABBTVLyKbrSepYKIkTG7Y33slIIQMXCY58L4INpDBWK1WBbjw3rVHEMi045HSU1QNoPQ7X/yeqZ27ryQeZjMXS0Wt2XxmHLt7+/sCMH7vBz9AqbSAVDKtjG8CG6wNy/FeKJSQzph1mKN0HCI7lgk3aZ2LLvrx8RlG4xC2traxubmlIALXzqOjQ635BAfJYqZ8OqW1WHuWS+Ty8grWt3YQzxTEBqW8L6V+nz99glq1LEbf4uoaltY2kWYNVNV/NxKuA5YF6LKu5khyvOlESsw/qTtYm0e5/rZ+MtcVjknWjW80zhXY4GJD+bxsJo941LAw+n2TvETWBUEuJvhEKdVKYFKS5LYUl1W81z3ZvZa1W0uUhc6kxGBke1mf+3DvJerlIyQjIWS0VzI4GMIoFEab8mSsdSXglAlAZD3bIIxsH8uelPSatY0sfKwAzaAvkJ7Z7H0C79UyqqcHqJVPyIVAPGaAadbqHfU57sjIY7AmgST3X0m75pFgnS2BUIal6IJKBH44FlodyqexNllcMmkM7BC0IVuZiQF8BtPvGuvOrp0mCYkBHrJjKUUoRiBB3m7XyCE36wJ2ed5CkQzymIJCZFTWKhWcHB2gcnqCUbuJaK8tdjPPM2FihKSGjSSxqQ3uRFDcXmmAXAaD4qx9HR1jYSGPzRvrSGeTspHOK2Tx9jHqjxEaTRBvAOndGFab69hO3sNy5hZymVXEIkm0W2fYPf0SjxuPcBA+RTXURjc0UY3VUXSITrKPerSLZriLbmSIfthIsjLZhozEaJg2CPdToxTipO5oo3BuC6vXf0zCAMRc7bGue89I8IEJaEA+lcD6yhK2t9bVXwcE7mt1dPojdEdjzSd2PM/LxBTaFFwrup02wqGJmLK5bEbX6HcNgG7q1DE5Yiz2t+pAW0Cc+2x/wPFj1i5OBK4PBPbYt5TwJlAvMFVz1CSc6Htc7wQMG9smnogpsYBgomxVjmurFkG5dCYJsK5stzfGOEZ5vXXEsqxPm0Y4Gjcyk1Z2ngN6OOwpQYKs2x6VZGpVU1ahN8AW1yMm23HNymYQTcQkZU1Z+7ISu/papxdW1rC8uoFkuoBJhPZtRgxcgt+y2+UMGfb9eETA3yScMAEmEUto7EdCEzHBW/Uyhv02JpMh6u2mJJkzuYJhDidN3d44a+aS7W79KdmRTA6zADvHMp8dbTCjdHGxxIWzySTLHg0jNu7jxcNHyKWzKC5tIFFaRYQy09zPhj30R2Q8h7S3xGhn0g7nuU+Ocfr8GcgzTmQyqPW7OKX8ZSzOenFYXt9AdmNddc3HwxC6HTLj22i26yhXjnFwuId2p6mkKMqw0/Yig5ndRbB/d/cV/uKNANyZAevWjnkBr6sAXC02gQTy/0kSyr+4YFNc9nMvKz/N62vffnE2zDxbxJW1mAcsBL93la0TfD8ITP0mNlLQ/g/+fcnntG9cBnvmyzG7e3P3HPR/9Ji8JNcgEOSufxWAe5X95/eJ87UcSBL02f04i7sf/6fzsXw/Knjdec/I78t5oFvwHL7vdN21/O/5YyjYZh43npaqmt9Twe+8yVh6k2OCYzR4z/Pa/ibv+cdcd43g89PfVkKZ4G2w/q32USpcJJPaV7mOu3nvwDYBuqo7a/xwlxzrX0uqUYzjeMCme0Yady4O5zFw3ZxwP7lsRWkYeH62A5PdWJw33tz9aryPGNub1Zl137vgDwZiT8G+Nf6uk1U2n7LPp6CzAFwH9M7mP68/3ackaUEDJ4RwIm58rVgMtbOKFLKoiGaIuBdjGfPWHb/NwThDcCwEY4CBzWCuX3n9+mtq0iox0SZV+ddUP/D9wCY1jYtMUzxnAC7byHNxfJm1iQzwpMgA3O8J1qqEGRPrbAyP3eRioBpnTCqz9tyszea5uHipIROY2JfsOqopjceolE/x9OljHB7syc+h/8lEcNk15tHLluZ3mVhH/3ZxsaRz18+rONzfl61/8+a2/Jh6uYLK0bFKV8mOCUdVDiZbyMteZXIkVXHGg6Ep0UO7PhpFJpnCqNdH5exMhA6ykPNUdFpeRm80RK1ely/HPmDche3/J/9sFmt/3Vp8ce25ePTGxuZbHO2qTfTt+7/VHng78H6r3fv25Ff1wMmxZeBe10WuFo0dpXNx2r8peDvb3S/eQRDA9cHbN5ktc2roXmpioF3GMAKchLLvsMxADRVBnZ4qaHQHHRjnYPiAic+Qc4aa70T5AG7QeDGXviin4owPZxgGnZrgNRhgvPyeQzQuynY6Q8/0xQycnV3Dz9rzGYavn3NBp/faIWj73HfcnHHpDJyggxlso9/HPtDu7uNyX1tp5Kl0jZWFtQacMdIv1sDl2OB5/Cxhf4i7oXPJwLT1XmkAtht11bvNpNK4dWsbpVIBC6WSQFjKUxrAjUyDAc7JUjw9Fes1mU5gdXVZUpusn8VrsF4dGbuUxuTTobwhz6O6nwSHbF02AbCS8zQSb/yuYeIYBiDvm5mg7uUMSgI4JnBnAr1iViUS+j4ZWdVyxUiuRSPI5jICIgiMEVghw5KMXF4vn8ljcWERSX7W7+KsXBbYQCOPL9bQ/erxY4GuNALJFiCDUmNftc5iAm4ZGFPATcwHF6wm2yKObDojZhgZcAzEUyqUrD0CdJlMdlqbTnUIbQ09k6xhxr0ye6cSOuZ331nxnQF/Dho5W44VwxRin7lj9X0GRRm09GpP+w4ca4z4QQN/vAYTIfzvuQdH4Nh3UJzjN3UybdDFT2rwnSrfaXXvX8gCpsMCOhR9AbiUp2Ug0LDV7bJB1pSYuNY5NIWB1BeU28zl8wJOOf7IztaYisdxenoskKR9XkWzVtc423nnDvLFPB599hmqx2dIJLN4/zvfw7PnL/Hy0VcYtBpinX/0nW/Jkd/b21eiA8d3Mp2WQ0HWGR2rTqst0IkgCAGiXIbzo6DfmUlaPj3BJBLC+vaWEg/Kx6fYZb3T4RBbt3Z079XDI7yi9O54gvWdHdy98w7+8//zE/QaVUSppsg1AmEMw2GsbG3i/gcfSNr52ePHAu7IHF7fuoHy8QEOnj1GeNgz8kSSYpyB72Z/uhzsnTq0rHMaiSGSTGF5Ywu37r2L4tKKYfyJrTuT/mctIyIiklG2tXvc3HbXECvUBh6c7JORxzYJSXzeDDL766abD/MAXHf/r98Zvt4R1coxfv3J/42dnR2BdnJwx5SU6hq1gV5vCoIzAYRs2M8++YQLGgpUKaA8aCSCNDPlx2PVdS0uL2oM9OsG7Kz3+vjJz3+BZwdH6I2ARCaP1c1NvP+tj/H+Rx9hcWVZwIcYb12uTS30Oi1Tc6jdVg3uV7svUSoWsL19Q+sh6xbxHjnumajCtY7rk5NJJvOSTFeuk1yjPvzwQ3UM+54KAg8fPtRnq6urGpuObcA9gaxdZoB/8MGHhumaSGv9okQ+634lEnTiF5DJ5swz5DiLmuCA5PoRQqc3RL3eQiqZxerquuracjpTLrhcOZOcVnFhWbUxyd6t1c5VC5uS42zHvfc/wNrWbQGIBGcJgDx5/Ahffv6pAj/bd+5h/eY7SGVzRu7LgkpkprZ7QzTblAEDkpTHTSQR59hWMVqCrUaujaCLZI0HLCHABJITSa+TgXvjxg2srW5KHpjj0iSZVHB6eqJEIK4z+XxRoIukTxWAMuCa1nrVQZ4oWMGMcgIkVIwgE5EgJdnER3svcPTyK4y6LUn3E+xiZv5gAjHZGPAiSGxUHaJaj7inSpFBzDxeiVLAdm7bBEWykE2NTCYcUJ6YbNImGpVjrROUPo2xL6TsOsR4wL4g8Ma6b1lkSyXEc3nE0xmBdZMBgTnD/uS6SiCNIEylWsXB/qHqo7JGVyZH+eM1yYEzq56As6nJa0XlTOafDQZaBN3ak2RjkC3ZrtdxdnyA89MTtOrnGA/6knCjPD3HAedD47yC6ukJapUz1dHlvIs55QZtmP6eZ4BSx5Z2q4MYyqOxgnGxeBTp+AR3bm3i1q0tZLIJNOsNnB2X0TjvYMhJOwCitRASLyNYPF/GRvwdrBfeQT6zAlJH6o1jHJw/xrPOMxyETlGZtNDnvkbwLjZCI9ZGNdxCM9RDj4xcThMmiCGEeISyvKxFS2k82iAhAxJSqjcaNhLaSuQy/UhbiuBnbzDUXuJsfjaSLN5ELIJcJqHEPX7O4D132f54IultI2/MesBmbycLgyAuwdNsikzwmPY3Bn6pvCIAnMkRlFMmuGc7k2Ng0B+g1+3rGMLItJ8U6NZzN/u3AW0J1hJMZ3KWUZmhnUXbytmBptwEbUfOUY1sjHkezgGqAHDshyLo9oYYhmIoLK8jW1o0UseqS0tbiIlDhj1CFvag39G4Irja77W1vnSabSwyMcWyR/n8k+mk5nCr20XlvI52p4dEOo2llTWsbW4jk1vAOEQ7NSXWttjbYksbv0UJGxbVHnU76JEZDT7HqOZntXyCZr2MWJwy3RG0WCaBbac8eTwpBYwI2bjWBlVNRE/20u2lupZsxxlw4BjRJlhqmNSUwk5QHaFVx8Hz50q4SeUWEC8sIZEvGcB6PDDS+2SWEcRl8ki7g2G7g271DI3KmdZQ1tpudDoo1+uIxOPY3N7GwuYmEkuLWFhcQzyaxqA30t7V6zVxfn6KV7tPcXpyqAShXKGAVCqrPYBrAocPAdx//+O/wKMrJJR/+tOfztnIrZ9plw7/gGsBXNnQ0/8DAdxf/uKvLti186yGoI/p2+vOt/Xtqmt9UhvR9323q853la0T9PvmAVeXfMM3NIfmAR/B965rXxDEcJe9ClwLju2rrh/sr+vaN+95zfNdnIzylDVnb/YqADf4rH3/xv/Mt4EvjM1AzMdvw2WAyYBj/r1cjO+YM88bR8FH7dv7bwrgzvcRLg+irzPOvu44nTcWrhvGV42xq8agA3CpnuQAXKMEpxVUCYj0FdlGX2mK+9S0jrKNpbm/L82NAAPX3eMsFjjLIAzGBXwAl3shXw7co13nz53gWHJjegYqM1Fntlc40I+f6xjr1zm/bP76ZNbOeXPctMckkPGnHxeYgsRORYvjVqi0SZynHW/sZDueJTZx2Uf158i8+RKcD35fX15LLwaAg+PY/e2uE1ynzBjx4kSBua2eYrKjTaTV9+0lTQyI/cTPo7L3nSQ1f7rYDr/D5E3GxMwzCiFFJboc/S3Ws6X/zHIahp3tbAKX4M9n4IBgxw53xzmWrhLu+kx0HOL586d4/OgBWq0awiGWYGDsxSTQO/tGiQpkzkZYuiyL5eVF+ctUEjo6OpDq0s7NbVNSqNHE8d6eGL4qmYEwEumUyq3QxmLMjsQPxk/YZn5Ge4/fjUeiaNTq8k1pCzH5i4nw1OGh/8mzuXrItIH+6T//QxtSnx/Yn7dOzYMb3gK4b2govD3sG++BN4GkvvGLvj3h2x54LYB7BXB6aQH9TQFcY0VffCD+OeeArdc+vd8QwCUL1xkizgCYZpzqwg6svAjYuY03CHr4AIxvzM93qGYM3KDhI7zK1gblXfhApA/A+IavM+xMFzsJkCtYspaJ4n9/dg/MEnMyz679M+kVWna6N2vEmetdNrZ8g2qeoe/63e8bv89kHFnwzNVqnecgOQfKBygcsDYfYL1YC9R/hsaIvAzgKuxja+wZZsvlLOTZvRF4Nz176fr8HoOAZDg16igfH2N7YxP3778rg0tgCbPZ8nmBjTyOgR4G4FiTgmzbs/KxwM9sJieJ1zylG5MpBeDI2CIjRbUpbB1CV79WmXCql+YCfU7K0xirbBSDegrvuWCXBTKnMsrWYTVBZ7JBOmKH9Xs9sW0J0Km2bCQi0IKAM9tEY1TytkkCDEYe+qxSVvCarNkF1tEDjGQlA3essVEu4/mzF9h99Up1VwmasB6o/uPYcHVeCMQSvLSGNgNxzBIlYJHNpbG+vob7998TA3dxcVmgtgF+GYg1koSaO9OgtXl2zuj2Qdp5c3q6XqjvpJes7EOC1AzQSVKRwVmyjay8tj/2p2uGrYnqzxt3bncP85w344gYFrL/Cs6L4Hxzbbm4bsySGZxDoXvQiU3gk4Y+jfqzsxM9F4JXYuJaFrGrAamvMMDL9SJsHJutzU09Z4JZdCo4JglIcfycHO7j8MVzlI8ONEZv37+PW/fu4cXTZ6q/Q5nDex9+jMcPn2DvyVMMOx3cuncH73/7Yzz68ku8ePJMztjOzZsCSikF2LM1FNV2SUiaun8ESpqNuqShSsUSYuEQTspnOG81VBd0oVBErVzB0at9zRnVvk3G8fLJE5yelhHP5vC97/8OWrVTfPnJXxlJQ+GmYTBMH02l8M5772NjcxPHr3bx4ulXkqq9e/8DJOJRPPn1X6NRPkZoPBbYYxIJZrXY/fXSqSg4eVL2JZl/nKexdAZrN25h5959FEpkfM6q+vAcrCXMxADOGecYXgwqcI0ye4QJykvA3Urvm7WQwGg8PpN4Nmuk+Q4llIMMXDNSPPmKb8j8atTK+OrBf1b9ahMkGQmUr1bKWmcIPBiwIazfz46P8fKrJ9heX8MK6xxighQTVlj3ezBEKptGerGEcJrM7CgSkShqZ+f46y8e4ZdPvkInFsP69h2898FHePf9+1haXRark9ernJ4pGSMaDUlWnGvR8dEhHj58gNOTI+zcuCEVANam5Xe4FrIu0Oeffy6p+fX1dY1/zqsWVRZOT5XUQDCSALV7Rnzv+fPnAnIpRc/EGCdlrRqj3a4C7QW+H6bMPIMGBsQhq5PSyQuLS8hkGFBg3VZIHlNBCNbF1RjRyEImnUM2W9CeQ6nlZrOmOd7rD7C1vYPlpRXNfyZuPH74EAf7+8ryvnn7HWzdfAdLy8tivIYxUg3oT37xV2r7nfc+xPrtdxFLZZUtLjBWJU0poTxBtzsQcEOLJUZQiYk5HIdMYLIZ8hrtE8pJ93BeO0elfIa9/VdT+ejt7duSB1a/EfhuN3FyfITy6Zn2Asqv5vJFpHJZSWIz6MJZIWDVSa1MRui2Wee2K2Yja0QJ1xoP0aie4vDlY8mfk61LWVax+QmAU/qX907J1riphWlq3Jo6xZTB5d41VjKFqWU1U/bgs4hKDpxyb0oMaDdwfnqA8smBfld+Em9VssK0RCJiWRNMihO0J/CyuKDrYGhqkIsxyn1Q+30YLVuzioEpgvoMMJWWliSvHYkbMMrYNVzHDIBnAiqz+pQSmeC8Hw4F2B7vv8Lh7gvUyycY9TqE8CTLlk7FJY1MALfXbunfsM9klbFKH0g1w60RTq3FvmH2YbPTOBVlgp/d/gBDMmvjUeQzIXz7w3u4dXMdhVwSo34f1dMqzst19NpDjHohRKoRpF5FUSqXsDjZwlrxHZSKmxgOxjgrv8RB/SH2Rvs4DldwPmmDFayHYaAfG6EaaaASaqIV7mPA2rgM5FnGbYLzJhZBNG7WGUr0xsNhJJiIJPlh2z7LwuXe37dBWSOdbexyAXmSiOYIGquuqamnFpXcdn800dpN24l7FkFIBhEpkZeIEcRmAM1oJYn5TnE9yiRTbpdzfzBCj0kBZPISROa46veVJMA9SiomXkIPGbcmaccs1mYvMMFoyomzJAGZrMYOsXWltb9HMGG9+0gMk2gCoUQKoRilhclmDanWLvMBk9kiFlfXEYokrJIEwe2BJAAFSg96quc2GQ+AMdcDPm+TaMhAIft5pBqIPVtOIyoGf49t432HjVT88toGSovriERZToS2s2Heam91cXjeNv9gOZBaBZNuB4NeH5l0WmvH8ckher0W0tkUIsk4JpIXj+sa/BnWfOG8Mn6Q8xL9YPTUJrSJewyoKgBvA+Bmrze2J+UNE5Gw5lHzvKZEnEgyg3iuhGShhHia0vIThPoDxIYjRMmCb7fRkZ1vba9wyCRXJhKyeQjiMtBKafV4LocoA7lL60in8pIZZ2CWgDlB3Nr5GapnJ0oi4f7AtYUlJdK2pvrL3Vf48Y//HI8ePpq7k18GcD0pmTnu/tcBcP/xP/wh/vqTX16QNw0G7n3/PehHB/2veaDDhUa5vBXvzfmB5Ytt/IZMnOlp5l0zeA1/vAX9a+e/zLsv10d+P877/lVtmufLzzvWb8NFe3YG/My7rvNH/FiK79v7931dv89rp3+8f3/z4zPz4xrBa/pjal6SpG8vX3W//jkI4Pr3Huw7d455/pxr05uMn+vGxrw2vskYed3Y+LrnMDEmKB4g/99OO5MgzLUzpqRu18f86di3LjGVhpMrrREE/l07XQ1c5xP7c2u2wM9qowaBXEGF3I9tzIrf8dm+8+auU8SaMXVDYuFyz/MTFxy4qjbauKAPVl+MJZgrBeNkszlj4ng+2zg4PqcKjAInTSyFtocSlbz6t69dS6+ZnNetDbP7v15C2Y+Jzr2UEOhZ3DK4hsietQo5tM1m/re5rp6xEvNMIr6S2KhS4/00z8QcZ8pYQT4XGawGwDW+mPZ5Znl7z8Zn5coP457Mkg5W/c0ltxsAty91o93dF3j65DHa8guM7WgsZRN7MOPWJF6PxlSkConAwBjYoN/F/sEeUsmkEoUZzxh1ujh8tadYCqWcqD7BhLGltVU9+3qzITtn0OspwY3tErBNMkUkKn+MRAtaN6XFBeSKRVMyRonkXox0MsH/+s//ICixcemxBdettwDudTvc28/+tnvgLYD7t93jb6+nHnhjAPcabHXalb8piPsaAHcqn/wms8VKAl+p+XwNME0Grl8Dd2rMOXalDWgEjSH/OOdkOIPukjHkZWb7IIyMB33mwMSZXPPMyLWMwGnNXAujKCBxMevbfedi4M0GylyQwf+OJ4Eylazm57IETDaXY3O5+5xJs7gHM3Ni5xnu7l6cURt0dFxf+U62b0AH2+T+ds5W0Fm5EDTxjYcAwOzuxwF3lx1ZI6FsnCjXz8rJM4YSs+amnxvj7GL7DRji2ueMNqu1psw2SlQ2z6s4PTzCvdu38YPf+x2kUgnLJmuKUcFAuqSOCXIxaCSZoB4azZokkwmCklHLGpeUJS7miwIFXHIBQVwG+Bnod2BuLMGM1ZiChc6olMSM6n2YAKOC597cM0aoqevGIGC3R7bEQEwlgcIMRIVCahPP0RsYYIEGLVm6DE6LbSaAuY1WoymHzLB1KeGYlmPW7XUEyhAEoPFLh61crmB//xBPnz4VK/f0zDB9ZbMaC1HgLY1NBsAZDJcEp6SWQwr4ptJJ1Xtk3dXbd+7i5s1bYrIRSJlKXbr22p8Mgjsj3mVe+nPbZLD6yQ1GKthkdNJYN+xgdqQJSIyUQUlj2wUo/PmgMe2Me/cs7ELj5oR/vO8ouvHlnDs3ng3wauS+9V1nVJsvXMoOdtcxMpCsO9QT+DwFyh3Rmc4pg/itJiqVsgB3ShEy+ClHWMuW7ZtIWCANzXk6OYuLS+p7MiaZkECw3wQyIxi023jx8HM8/fJzAUibd+7gg+99X0H3B7/+tUDXe/c/wNH+EZ59+UjMmXfu38O9jz/Ap7/4K+y92BVT9tadO5iEI5LyyeULeh50XhjsJBhF6UT2C2UZGbSkjDeDqJSnJcu9fFZGnoBPJoPKyZlqqC4uL2Nje1MJBrvPXmAwGOPGzZv44P27+Nlf/Bg9OjqqdTnBkO0Nh7Gwso77H36EcbeDZ4++VG3DG3fuYWd7B0cvnuLFoy9Ub49jNyTn3wEmsxrUbg1SgJ3OGlmBSr4hqBBRIDmRLWJ15w5u3X0HybSR1JQrxhi1pEkNe88POswCRGaQubqJfA7uM/OTkrRdjWc/qOHWdgPg/gm+fPh4KqGseWImyzdqfTUbFTx79AuxPo2kew8H+3taG7gmMOklm80hxZpY0ZhAvnb1HL/zrY+RIIhaPgMo+93uIM662okkRvEYJtkX3yVmAAAgAElEQVQkMosFRCchVHaPcHJyjl+8eIrMzW3cevdj3L5zDwtLC8JeKGH11eMH2HvxHMW8qQFLeVqCG3Su917totfpYGf7Bu7cuW0zs4dyzsnCfvz4sdYdrkVSHeB62SW7gDV0oSQYfu4nIDHZwSS6FPWZvw9qXttEFu5VDGgpzWI8Ub1KsjTJiCQDl/sJ1+9as4FUKo3SwqKy6zk/uHZGowmEQ6YOMveZSpUy40fa9ygZvrqygkQ8plqtjx4+wMsXLzRmyeIsLCwp8aFAoDwZ11zbfcF5MsDW7XsobdwSsGPWJsLFM4aWGdomQEGQczIkHMr62WGTqGBlsaOUuWUtUUr2ttuS22e/aU1ZXkUylZEUbJL1mkMhSfseH7EG8pn2znyxhPwC2W05RAk0iUUbFqOV6FdoMlTi09nZqUCiXJaM5rhYef1OA6cHL7D/4gm6rbZAZu1b4bDqSfIZGACXUuME6Fxda5YiGGk/ZL1uMg3JpNP0ILN00JdaA8cRnxHrCPdaLK1whHrlBINex0oM26C31lcTgGN9rgkZ5fkCltYJWsVEX2USF1mJpjYoa5TmxD5mNxPkYWIRQaJYIqk+4Fpp5P8NS5isY/ecFNhS7WAyJgkctVCvnOJg94X+NciC7rURJxszZEB2pjENBz1uEloTKaVMRq6SfyQFz/IQrppbSOC3wQ8NeCtgnyDkcIRuf4g269+xDquktqNYyIXwu9/7ADe3VrBUyIid2a63xMJtNnoYdiIIV8LI7cWwdL6IQn8Fy9lbKC1uS4L++PQpXlY+xeH4EKeRKmqTDnpkvUaAXmyIaqyJariNdqivGqFjrsskQdPGoZxxIoZYkvt7SOBtnPL8TAAh2ClWpk2eJJgq9qUNsJmsP/W1a6fZky0yb2WrmazHPmCiBddfJTbw/HHW5Y7pd0owx/hMLIDLPuS+w59k35L52u2zbi1l2PvodIwNKBUTyWwbqXlXk9rsPAZUVHkKAsoRMr1pT4Vkq5mkUmO/iHUbjmIUjlMWRXVtQ/E0EEvqb+5LEUoIhzgWmFgTw+r6piSIOWd4rwRwR6OekjcoEUzmLchmJ4BLW4nXU6bHGBHeIMdAp41Rf2DsO7KCEilMojGxjZmIUFpaxcraFhKJAiZhArgmaGrGtB2DfJw87aCPxtE+0hgLDCWAy/WxSZlvSkRn05iQrS/lApOcJ7uZ84y1op0c+jTZwQZ9bbCW67RAaiZtOADXSwjmHKbtyprZvMv9/ZeySWSPU04+V0AibfYzJg5M2l2MGk0MWk0MaG9RSYJ1i1NphGNJKTHQniWoTpuLgWX2H59VOB5HPlfUGsn1XLLYWovY/1SPaElNhYlCHK8u6ZP3wgTKP/uz/wsPHzycu59fB+AGXf35hZECjv70z5AYuARwrwKkgj6gs12mPpfHgHwjUOvvCIDr+5vXxSeCD8w/1vfP/f56ndEW9PX9433b5KrzvO45+ICU+z3o71zyrV9304HPg77UVV8PtjV470FbLPgs/PF5Xbv9+7kKwL0Mbli/zosHBefD1+yWCyo7X/e788bQvLjQ1zmvA3DJvp0BuC5uRh+ciXIz38SoiVn7wvaLyj24fWuOT6Llxisv4/s50zZZQT7nQ/mJ1e6ZR20NXLcGufk1L07F91xC7fRzilexTIWV3HcApbuWEsxt3M5PbvDPTxUOP57lfp8mc1uFsKvWDNdex9B1/ankcNtHLkX4dfPYzVH/ftyz99+bt2aYPrwIRM8b/9eOJQvgurjlNL5hE/Z1vhAT+Q0zlq8g0OoAXH7XB27deqRzigwQsaW5jF9JCWXa2iJFWPaua6cPPMvmpR8wHOj89BN5HMeBYelS98XYPt1WC7u7z+VjdrtNJb8xZY9JgPbubSzS2tJWRSWZTGBtbQWFQk7JafShtre3sVgq6rxnh4doVqs0IBEaA6FoFIury4hnUmh12mqHUSpiSQhb6kkEHkN86FO1ReUbUvI3rMDStE9dG//ZWwD36yx9b4/9L7AH3gSS+i/wtt/e0t/1Hjg5OXmjaOp12Or1m+Ubnd6c4g0AXHet4KEX78FmNFsD7NL9eV92wOTMgGAN3D/Av/yjf2HlRIzBYFEhHTatr6ukJl/i0h07q1fhG0S+oeH/7gOM/rXMd9UxgSa8WZ/yGu76brM0wPDFDDbfmDZSXkb61DdY5WAbJElBpll/zQAtk+l18Vb9c8xzWnzw2gwB059BRyrogAssZX0Gm5Vm8stM8NN/ufMZ48dkgF1ol73h4Ht+n8z60R9QDgSXGWjum+zkgCPgnq2pT2wYDFPD1PgbhiXJjL4Ya7nFcH56ipP9A7xzcwf/zX/197CwVFJkibXkGEghyMl2MGhJhq3AUpvFRwCNQWzKSbZbHQXcmSmYpXwLma7pjNhfvDQDgpJoHA1NcBQmqGjqwxDoNEaZ6qcJ/SFrYoghg05k8xDAZdCLwSXWoSMom2LdwbQkLw3ztyv2UqfbsXV2wwJPaYCybxgwqlXPVYeDdfRYO7e4wDqWSYGElPvkeEylEwpYMXDEFx8zJZTL1TIOD47x+a+/wN6rVwpKUqaF7BMGqBi0EuvJBiZVqy5q6sdx6PA+CCYvLq+qxuOtmzextbWF5dUVAT8KmpHF68kQz5wMW8eZwTA5SGYJM87czHmUDK5q5hh2jsay+s4mYrhidF5CwYXx7hwky268ykHyx/p0froVy9Z15IM3dd9MJrC7Bzf3NMIDYzg4h8hUnQK4NpA7/Z6VWySIS6Y06+JSLpgZugbEZXCZXUEgxgJ6Y4gVLSAqm5WsJAONhqnGYHgIlYN9PPrsV6hVK8gtlPDet78j6eHdF7vYe/lKsp/MBH328LEYlgtLi/jO734fr54/x4tnz7C6vq5/zU5HwczS4iIq5QoatXOBpKzRSHCmdV4XEJMrFnQvZ6fHSOdzyBXyePH4CerVcywtLiqx4fjgUODIrXfv6nk/efAA7XoD6WwG3/ne93C0v4e9p1+qnqP6mww2BmeTady7/xGy6RT2nz/B0eE+ssVFvPf+h4iMJ/j0P/0U435LAIFUVtW5dp+xiSIuIWFaINktvGJcW3nWcBTpwgJ23r2P9Z1bknskuCMyIus3cq6zrxnktgGOi07zLCFn5jQ7/NVIZnNuisFpx4xbt58+f4l/++/+GF/MA3D9zfYbMKAa9TKePPi5JHFNfe4Bnnz1WKAoGe9bN24IzMvnc0pkoRR3t36Od2/uoF89Q49ywOUy+o0WUmQvxhPoUuIqGUVmqagHUHlFee8QKmEgubWJ1a3bWF5ZQzwZB2sBn50e4cGvP8XR/i621textLyi9Ylfpqx4rX6uRA3K1xcKeeuM00FnwkMLe3t7pubyIuuEJgyIJ3b+TGbLZXu7IA3nF18Ed7kHuL3U7VKqtRiNil3HtZxjlQEvAssEtDkf8oWS9o66lA+qWFpaxtr6pqmVHgnNJFjHhgXQH/RQr5+j0ahpzKwur5p12QJUrKXEbG6CkQQEOde4r6USce09pYWiEnzisQSKy+uI5hYwChlJzplZYWtnE9Bl5GDQU13rfqupBBGKx44InBBwIguPgTlKww4oszoxNWOHbDOl8GNG5jYaQZr7E+s1AahLOnhfdUgJ3GYKeSSzGcRYr5bnDbGWekTrVmQyEvuWdZO73Y4Aeo4lMiuHvTaqZ4c43n8psIdMUtXjjEbRGw4ElFCaWCCqNnsGFgmmh0n00/5LYJ/nJ7tQUrVMKCEgNRyI4UhASnv0oItRr41Bu6E1hfuySaDifkyg2SWTEVWMCMBJqz5nXLWZm60Wur2BZF4LpUVJyxZKCwawTRiWJ/vTqEUQVp3VRWOQhmA272/K8uAaPqKUdAvVg5d4+fhL7D59gmbtXPWkWb+TbFCpEBAitSwAsw8YxQYnWWuowUaZhACzgfINoOmkkgU6DoaqwdXu9tEbsJ6r0lc09ovZCb778T3cvrGK5UIWxWwGk+EYR4enODuro9MYY3IKLJ+msdPdwMpoA8XkJvKlbdVgPSu/wNOjX2B/tIfTUBV11roNAZ3IBJ3YAPVkF41YD230MWD/cyczWUkGxI3TDjJ7PJmTZO4TwE2ynqz2SVvWQUC+lbT2kiOV1KXa5was5jFKcdI+zX430ov8p1IMMceCMYlp7Czur3yC/I/nEXA7ZvKQkWxudQjiD5Q8QDuJP/nMzdrCMW8AWlPH1yR6cSwI2FUimuXhUApacU4DBJrxYsBByvgPQgnJJsfTOYQpYR5JYBIhgBvV/SUjYYxZR7c3UIJhtlAkVR19xSRZh9Ywb/mTQC4mlAk29ZWlhGOT5FR/mLZrt4dOoyHWNdcdgpxcI7qsB5tMYVF1cLeQSBYQCidUL17lT5TIZCShXS3cUa+L2t5LFMi87na05hA0T2QzSOZzQDxGNW6MQiahQEOX61+U89q8eF7nbzj/wUkfct3k3gkqrzi5SetvSUHG2o/SN5lMsLe3O10HMqyjx7resQQSBNVHY3RrDTSZLNfvIpFJIru8gGgmqX4fjc08og9AGWXa6lwTlehl5SD5makHSICX44IA+kCJFhNb647JngzwRgjgc22JRbVn/emf/hm+/PLB3F38pz/9fwPvz1j7F320oHt7ORHYrJ2z4/7nf/Q/4pe//KsLKlm+zxb0T+fZzO54x3Sb9/2Zo3s572zeOd8EvPhNTJ55tvlV5/NjD0GfeN53/DhEkJF4bd/Yk73umKBf7/scvt/htzHoh7u55PvyQQadnzz/unua1w9v8gxfd955MQz/WvNiIVfdyxRsCzBwg+fzbXe3rvjxlHm+3ZuORb89r2v7vHMGv/O6v197X1ILM8pixs62wRSTCqYEHfrtfHF8kCHpYmCuLQ7Adf0yt11WXc2PD7l7015ok538JNiLIK5JGPfHqJtb7n740597wcR/JcpzM7eqJFI5YwkFmxDET0wi70wByY+fme+ZfSo47qYkCZOmdYFwcCkm5spHKQnYgeV2TZcNMAtVzmIkl6ENd2/XxTH8tSG4HvgArh8nCa75V40hJrSaRPLZc+F53DPk95Rbp3iNAf79ZH0T6zMlsdz3HLvbPw9tHZXjUqzJ2AfxZAKJZEpJs648mesPEyM092ESkWmn9aZj1zCznRqXKc0UnUxQPjnB48cPcF6h+hOFiil7LO0VG1N3sSiX2GFYDhy7LDVFKeVur41avYZSsYitjXVk4nF06BMeHGLUYdIlAdwwFtZWkC0UxKxV0jgTjTsdDJgIOBjKiQtHwwhTnSSVQDiZkNy2Eiq8WPl0TRuP8fuqgfsaCMwx7K2F9ZaB+9oV8u0Bf4s98BbA/Vvs7LeXmvXAbx3Ane2qr+/216HEgc/ng7jTld4GvgOXfc05uDEYBu4fXGKz6kx2pk5BXBkzzvAxBiODXD4AGmx4EJz0A6/BY/8mxjKNsuA5fYM+aKj51zQGnQE5fQfQ3YfJVZ9JYDiHyhnK/rmCDuR1TvR1g+OSY2LrMgbBWGfAGmk0y/QLMAqds+7LlEwNcq/NQcdx1hZZdtOBYDA4Y3S5IJZvSE6zJAUc27iTgl0qu2bkeh14S6mzUFSZb6f7r7CysIDvf+87WN9cVW26ZJyZexC7iP8YgDNjLWTA3zgZqnEFWEwmfV91aAn6+nU0CBSIwZuwx9MwFCtvIlCXzAhzvGFJEBAhaMfsfgYuxf6QTBGlGBOqAUbGJAP5DCoypknpOdbfbTeb+i5fDP4QCCWLksCu6o+2WpIaJfuRRjAZYLwvSsfSyCWQS6Da4J+zfqbxzL7lffd6A3z11ROcHJ/omvVmCy2C1wSnbSDTjE8GIk0wn0F/yQFaQFNylWkas8tYX9/AzZs7ki0loJHNZ5VByCCXHAYreaflwLKspyC+HXf++OI9uuN8R2A67uR4mefoO9zT+aLBYta1eY7RvICH76i5tcCfE/x8Frgyd+KcIT+g5c9h53CaNc44jH57ptm8FpinjC0BXILzvXZHjBM6FlMirktgkJwjwYsx8oWiQIWR2KSGj8fA/6DVxtn+K5wdHwoYWd/ewa1798UMfPnsuUCwYqGIdq2Ovd1d1Uh+9/57Ym0fHh5qnJAtSzBEtXtSKRwfHePs9ETB8XzRyAmN2l189smv5HR853vfleTqYflUMttHz1/i+eOnAnMLxQLKJ6di5tx57z3Vj3n868/RqJSVzLBx85bkcD/56Y8xlIyoqX9IBu4wHMPOnXtYWlzCyf5LHLx8IebRnfsf4cbmFj77T3+J2tm+CeerftIsy9mxtuQQkqXj1hCx5Wxyjk0SEds2lkBpYwu3P/gYhYXVaa3FcZiAj2XQ29qGDHIEg2H+mPPHiBkLRsqSa4k/3nick1D+4sEcBq6/2H8DbFxKKD/64i+V/KExPplgf29f8sMETFfW1pDPUXo+LWe4VathUK8iQXCkXkW030bl6BDnZxXEIpQ4T0selbUvY9k0ookkOt0Rouk8IgtLeH58iq2bd7CxuSXVgtF4gPPqGV4+e4J6pYzlxUVJ0XIN5bhmsJ7r3WjYt3UXZwx8zjWuz2TTct1j0gjvkW1QINJjcXGuuTpa7HfWD+exbLfWTFs3yTj+pj646uISxJDcVwSnp2c4OTmTrPHdd9/F8sqqAXCbbTRbHaytbWJxaVnzujckWNvQPsCa6pIB516gf5Rd7bOSlMYBQQ7ec7PO2kdVo5hAYDdm4CQG1XjvpYUFrLNm7/IycsVFhJM5AbhDCSwbAMsorZiEIYk4j/ronlfQrp6i3+twI0GMrNpMDqFowmTL27EfZm0qa6MwhjEcD6Tg0JVcb1+S6MlwVL8z8BBmohH3VWbDxw2Iqb1iAgFvrGtKBinr3ZJZTGUBAtDpFBM+IgJSO+2apIMH3a5qoZK1LxZ1xAhC8P4IqFISnXUk44k0xgTEFdAwGfp9sg4JnFB2ech7Y32pBjpt7mVNjSGKsMfGBsgNjUeWbWsATgJ93Hf5PJTAEYpgOAljwE5gBv/ISPYSrF1YXsXa5g2UFlfEwCXTlvVcDdmWouqGVSoLiklvBI97ZLAau0M1pWGSAzjvzysVnO4+weGzr3B+dqbnliLAyD1WEtfW9lHykpGuZfKIpddaEGaMcYigF0ExVVg1TGsr+9shQNfrCcAlOC/Af0LGplUVoBR/Yoh3bq7j9uYqlvM5FLKUIg/j6KSC3VdHqFW7CJeBd3oreHd4AzvRW1hIbiGTWUcknkWtfojnx7/C/vAVTkJnaER7aIZGqIcHaEZ7aCR7aMf76JF/O7FAooq/2friil4ZBk2Kz1qsb0oaRyQB7tZWBeksKCqYXCDwzBpggFG2mJgSpp9U1wxjI1vo5AsVUHU0ZatyQRvTBrmsJS/pOkomU5Wl0e6i2e6p68kMDzPQbYFak3TGZ2SyvfzgqN6fsm2MegaNJzK9xfcgWKw9OwJQhjyc0N6TTGcRIYAbimESZjIcZRcjknqOUSa93tC4ZwJdolAQ45kA7njYFYArZjpZ22NCuyONR9pKCno7e4lgKcdGs6UxyvU7XShiGOa4HyGdy6O0vIZCcRmxJJPyUkCM64YpAeGeAe1BgrmUDazvv0Si3xGjuVwpq053aX0doVQabfan2OAElPnT3A/XWt9XMUCSZSbbIL0LuguMJ6vYjh0lRHIsEGwQE9ok2fFfm+tXr6vPWNYhm8ogzOu2uug3WwJWmQwXTSeRKhaQKGQxJkN4zMQWw+yWkgJlHrnHE8SVUgwTVKjeYcB5pyWt0h6c85xnVD1wNe97HfUVkza4Bu7tvcKPvgaAO8+XvezDe6GwoG3gHWxq4P7CmzWWxW5LRRgfzUl/X0549v3WC36pO9Suf9bqthLXF73UoD97FSBx8VsX/7oMQFwfCjTXmLXnOh87+Nl0hQl0uusLBx7MA1jeJA7h2uLPAb+1fltn19QGadpky16pjd5zmNd/vv8S9Kl8ANe3S4NtCMYVfPvWXXOevzWvH4Pn9mM8fv/65w3azMF2Bj/3a+D6Y+1ibMecxb/+Vc/jqnHpzw2/rfPOeXn8Xj7r/Hl/cZy/bnwF5xZtFQfgqq6mxosDFV0CtUlCUkkQsAyVsYl5mBIALAPXb+OF+5jWcp2p4Rnb1ObiCWxzIK65lv7ZhKbp7zae5gO7PojrwFh//lycK1YJySaI0wekb8G9ReUVxPK0frVsBpNc7yaRSwCejoup8pbxMczL7oRuzXX2nyNVTNtmk7o8IE3NtfEUgcn2nH484+J8MvLBZn2+uDabOrwuMDBdGbySBDb+aO9LMaDAOUy4xJx33rgyQLZHvHA1gD3AViVOmLypWvRxxbrMM7HzS+eelbpTeRRrj+g5E1xnCSTurYw58HcL5tLuYrzMlLXhszQJjr789XQs2Pd5t872M2sfI7FAPAwlij948AUaTBIeU83NeFLT5G4LzJt2G5vE9AuT5MNIphJ0EeRjsBTH8uICNtfXEQ+FUD05Qe2sgtCQwGwES+trSm5nPIVl0uq1c7QbTamfiOhhk/MJ4CZzWWQXiogwCZX+FQs22Xq/vgrXP/mnv/81AFyNYve/C4vN2xq411kabz/7bfbAWwD3t9m7b899ZQ/8jQDcC2yJN+zc1wVqnVXkn+4aB85szpdM3tkb7h6DvtvXAHB9A2BqCNgaVtMLXWDgOlamka64yigNGsK+o+UbHtcZtb7RHjwuCOAGnRhXB3fe+Q0oOgNAg+0YexImQUP/TQz14BN7neHuX3/qWNqsyqlBagHbKWg9h0HoH8vfXZ0R/358g3Oes2eGjkwUE/aRoWyMX8cE9gNf7jk4I9Pa9TqDYyEyYMzAikAlsqjGwMnePg53XyKfSuK99+5iYXkBhWIexUJJcm7OWKTBx2Aqg6o06BkcZRDJSKzQaDRZp/5xPNYZii4zVQFBBXYsc48hQNuHJlDKgOtQzCAycAVEM1iswDkr3JmkhcGAwd0uegz0smZgh/c1EKuYTCIGAAdDBtRNNn+/20ef9ct6PQUi6YQYx4TM2DgKpaIAVDJ7O532VE6GIUqFrFU7zjwLSrrwTwLHtXoDlWoNjVYLHUo7k2nCOl52nBD4Up03AbpG1tgEVCOS2mRwnvKimxsbuHFjG5s3bmBlbVV1fAWQW2km3zFmPwQDCVPg1Br0up4FYS46aI4FMlsz/CCKYTvP6hJfNc8uOTLXOjHGeTNOpXVKbKDOB2L9Ngaz8v2A9CVHzLLoe70OaucVnJfL6LRaYpW5ZVtYGx0UjuFOC+1OW8+d7FjWaIslUgjH4sp06Lc7aDfO0es0xYLj+8WFZawsrWkcHB0fod1sqy4eGZa1ahWpDOscryrYznrMZKKxhhuljDjfxH5sNhUc5TxcXlxCZAx8+sknqhf3wccfiolyxNqlmzdw/PKVwOJssYDFxQVJKHf7Pdx5711kUhl89dnnaFYrCMeiyK2s4Pf+3g/wH/7434o9GGG2BgEdgiWhCDZ37mB1bRXVowMcvnyGZqeHzTt38e79D/D8i8/w8uGvFTwWgKtAsxnnJjhl1yGbEOIyfI1k2EzOXeOPjlO2gK133sXNO+9KIta59la8QAFZBjccQygY2PL3Dz8xiMAd1xOCh249dccKwH0dA3fm1b+hETH/sGa9ohq4vDcCZwRtauc1MU9ZB5xy7Jy3qtVIJYZOG5NqGaevXiA+7ACdBurlUzQbLQW645k0hhgruYTspdzaOko3byK9sY1fP3iKcrmOb3/nO1heWdbzGU2GqFTO8OrlC7TrdSyWSoinEgL32UdSLrAAHX93+wyfI58nAVzW6mVijSTl7YTkcxHjdGTWLvYxP+e4ZT1zAtSUTqbMrgNwuR/wff7je4VCQd/LZrKSJn/5knXDa7h56xY++ta3sLxKFnFKigaD4QSlhSVkcwWNteOzQ7Ho8/kiSqXFKYDLrPB+vyOmOhncYuQr4D8Q2NhsNBRAyJDVnjAArrAtDjgyJYtFrK0ZljJB3BjrL0YSGCCCUcjUhzVpMmRjhhAZ9TFqlNFijfd2XeM3ns4iu7iMaLZEWNPswcqIMrJnJkBjardSjrXf6aDVqKNRrSqzPDwaY31tDYWVNYxjSfQI3IwM84x1WsnmC1PGXHvGWHsU+7zVagi4JiuSwTsGPEIh1uDtSuqdwCpBoGSSjLdZ7dIBC36GmKCURYqsxHAM4wmBkzhCVt5UkmfjEaJk3Y8GaNVrqJZPUatVMB70ECELcdAXWDzsdY2iASVb2WzLAiWSw2dJcJiM1VCMUqopdDnHJ0BxYQmb2zdVdzSaSAtwU7UsSQEz5kNa8AhhshKZaNVuo107R6NyitrZsdQyeqzZKwCXNkYUrWYLvVoV/XYTGA4t+GuSTrh3KXFKyhQ26GVVPRjwEfHR/seECSpnqGYrZWbHIdW47fQGkrgfUOVCthbLI1BCLmRruRqmezjUx3Ipg43FEhbyWaSUvDDBaaWBvaMzdDsjFPopfDDawAejG9gcb2I1vYNUYhmRaAaDYQtnrRfYH+1if3yIM9RxNmiiGuqikeyjmexJSnkYtuCtFmI+VzOnOfcojUybIpvOIM0EBlsnXrVVaZ/YRAdJ4sr2sLaIOmsk2Vw+UwYPxURW7dEQUlQtYflnW3NXSYrsDfvMaB+4YPKMzEA7jgC/AbLI4m62u2h1+ppjVG/hfjGL9XKPIfzr2L9mvWXbzF5vBkkoFBVoS0ChMxqjRTlrJgFFokik00gkM4bFLoY82edxIERw07BQFMBMJJFiCYNGA+16TUkFueUVdJigKLl0ll5g4mBXcuGU9DV1cK3csZXa1l5G27NLZnoHk97AKMFQWSCRBP2VbKGEdK6IUDSFWDyLRIr1rskMjlm7j4oshjlNO3fU76J5uIdxvSr1j1qjjsLiErLLyxjEU2hTSp6y7gRVbSCUSjcCZxmktSUGTFDdBKnZh35gm+ABn6drjxInZcOHkEwwEZJ2DwDj8sMAACAASURBVPeWsZLJ+mTOh8PIMXGE9bVrdTSr53r+ea7/hTyGTKigEo8CxTGEJ2GtBSonEqZPEJd9K2aQLYnibDFJYXNwhQ0Y7+6HIC4Hj9rE9ZBJaKpRPMHu7kv86E//9I0ZuJd9qkve4MU35sUM7N7oA7jONnI2ddBONfPhMoh74WI2qO+DbTYX7BJrzc0J34+/zoCZB4i5451vOPP7Z7Kdzmf1zy32eaAtV/nQflxhnt/t+yCuTTPb5DK4Emz3m/ju1xt2tnaop7jl96mXt3ohsdX1i2PhOvbbzJyczblgjCAYa/H9LNe+4D0HfRv3+XX9+zoG8zxf7Sr/zV2PsMzFsXBxTL/u+377rhu7/hz4jQxz++Xr+umq879ubAnAZTkQ1T93AK5aqLUuwmQhy7zluk6QzCW7i9FKNSQpL1xMhpj37INxIXliNpjD37m36xi7/rt7nybDUkXGAaFeLVx3nEuYds/Pfe/C2LRhJzdnp0pp1g5zpYl81Qffbwu2S8pb09r23J+MHaDveMPMfw7m95kSlFtVTVfY2Kf1UfnZFNC2jibPHexz10Z3HSWK2TJLbzL2fH/UHT+FpD01v+BaqnZOY7eGITqVh5aNwn3SxMGoXiQfW2007Fi+767t2slruBiQlIFiJuZl1DmoXjIja9DXI1mB1oxiXuTNWl+PfSH1IKqgTGg3mHgy31MCr2Vbc9+LRcc4OTzA57/+FFUqMpEIMK0jZnpk3pp3YR0RicEAxPyZSETxzu2byOcySqA72T3AsNFTjGRtc13JyYzzlU9P0TivqrSN8hitAovKaLC8RzqF0soyUpmsKTWipHPnn5m4JP/9iz/6V6/bJi6ue+ZhBndBbGxsvMXR3mTSvD3mG++BtwPvG+/Styd8kx54YwDXO9lrXKELl7W5lYFbueoM/jS4/pjXsW+dcXFxlb8ow2Q2t4u3xn3dMXDdJy6AYc550cCZ1nR0WWOyfi7K+M57Dj571N9kg9lr/j34jqAz1KZGogcYu+NmTqGtY2q2c6+o/UXAyOyLF+WTg86n6ixaC+91hr4PBLyJk/k6AEp9Y509Zzz5bZwaKp7j7wxe3zj2rxM0AGeGpGV72gfg2upAD8mw8ElL2sZmDdrsTueUu2c8vYYDyuxxkk2W9DDrzyaMdGZ/iONXe9h/+RyL+Tw++vB9pHOsyxdGJpVGKkmJT1sDl4xdGnSU+5R0qJE/Dl7XBx2dNIthh5l/LmPZgcoucCRmuZXSi9qaYwRwmeXXJcO1TbCWknxk5rTQ67UN25bBx+FIUpYmW5912ijhaVmCYWYr0jhmUIiMX8M6MrVVrWQoZZ+zOUmKUhKPAC4z/tTnDITKiDZ125TlyPqGsSjGQweItCSXS9ZOq9NFgwBgp6sA6nTMiNFrGCExGrA2y5Ln47MgI5eMsY3NTWzf3MHm1pYA5Vw+pyCbgl4OLLCSyQ7c5X1OgV4L4Oo+LYPGBfSmLI1pfcHZajF14IxnZWbvnIXvqrnlj/OgMzcb515dFE9iXPdqjW03pnh9N7b9z/3ruPlm1kwjFdnttiVVXD+vod2oq2atZAvHpo5qt2Nqt2nsMGAdjyGVzqJAtklhEfFkRnWOmo1zjEZ9hCX/Cwz6rIucwcLSisbp0eGRJIzHOv9EwEY2l0YumxXDjSwustOUUSvGugHjBaTZVW3Q6eK8XJXUEZm2tVpZTD3W2jvZPxTTl2A+x8bp0TEmkRBu37urOp3PPn+AbrPFwoQobqzhv/sf/nv86b/+A3TqddWQUWCc8kiRGDZ2bqt26PnxAU5f7aLV62N55zbuf/QRTnef44v//FOBKJNp/VsXGLYhBznaNotZA8NKXtqalUb2ycglEqAqrK7j7gcfKVCu2pYKdFhHSHUHGZI34+sCe9wlcoiVY2S73OcEJynXzjVIa9c0Y90ycN8UwHVD/nVJXlcYNJRQfvz5X+reBSaHowJjuV0UCkUlXgi8FZsbCPe6aD79CtX9V+jVzzDuNrBUKuh4SsyOyKyMhgRMdTtDbN3/ACsff4xhoYhquYX4mIBoSsANZef7owGq1QpOj4605hG4JFjfH/SmTEMCnFzfuHu6ecW5zwDU0dEhqtVzrK6uTgFXAjL1Wk0sWz4bArWujjn/Zt1v1nrd3NzE7du3xcLliyAja/++fPlS59rZ3jb1c7NZVMpVnJ6dKRDBtWxzexuF4oLqH5IhSkAxny8hk82rL/YPXqkONBm57EeBQAPWT2+j32ujcV4zDM0hgWbOr7bumYoKBEQKVC5ImLrpPB9ZvhwvbMfa6opA3NXVdRQWlhHPFhGKZzCJJpXk4F6sdRubDBAbdjBqnaNdPUOzUcNgPEI8W0B+dRvhVElgkvZigb9mbzFrJhNGmJXORJGuShM8fvAFWtWK5PJvvvsBksVFFs6UKcfQQ7/dwPnJMUadptijwz7rPRlli3a3i/PzKpq1mp4LmWgx1o4XwX6kmpGScU3HtY6x5hW5k5T87fcpPMZgEYM5lMBNam0bq1Yo9/SEAfEwQiIaEkh7dnKMyukJeYmIc22cDFEvn0lKnnusk+XVOsE5SllhqWaMJZm+tbODwvIy6t0u2r0+CguLWF7bQDKdM+CtC7yNTY3adqOG2tmZwNhBuylp1nq1jF6zgnG3aWp32mQCBnzYw0ziGPfJKGQ4ykgvKz5ma7cpcMXA0oTPwa5fVhbQ1cUah0PohsLoDkbo9YemXjgiRv5XAVc+mVlpDTEXuF+ofqu5biQ2RjYVQzYRVW1QBgJ7/TGanSFafdoVMZTGSbzXX8bH421s9tawmthBobiNSCyDbqeGSuslXvSe4Wn3BU7HVdRDPTQSA3QLIQyKYUxSE0wibKHxHWQNh0k6jaHf66NDKezRSOsQAdpZEJb3a+rOSrJeboKpUybYlLVrKbscjSDBvSmRQlJgKJU/QogK3GVbRwqGuQ4W6M6ES9UeMyxEVYoWE3cWcOWc53jh+kY2tuFvkHFqwDo9L9mxpqarQtuu1hyZ01YykJsGn0uj00Wz20O11UF3HEI8m0Mim5daAfdXliOQbK/GOtmkxtYikz+eZA3pFFLshE4bnVoNyUwWpbV1NAH0yO7vtjRmJiMy/WkbGCllgohkjTKB0MhEc5yMNVeYmEG5P9pziWQa0WQK8XQaudICosmsGOmRaFpjnwAu5YhpA0hNhsFLge1jTMiAr5ygd3aMXqup55AulTBJpdGLxNGPxPQMQ72enge7neA4mcS0eXh9+lFi5lpWrUtwouSnkTwfIab60MZ3IADMtZHjmjY+12yC3QTfOcSVlMm9eTxBs1JFq3Yuu3hhbRXJYgEjgrwKnlNKJ6yEMQaAXSyc9jafB5Vk1E7ZC2RfC0WWXaoyLJTEloz1WAlInGPsc6P2wWSDGSv/xYvn+NGPfoQvvvxy7s7sSygHbdSZGXtd6GtOprj94j/+h/8An/zSMnDtYSbAPmNfeZb0rOzRFTaE7EUbcggGvN053wQgm3f6oA/tH+P7yMb+MnWyZyZREKT77QO4V7X3daCasx+DoMwVXW4TUExbfT996qvMhIcuMNvdfXCuOJt0mixrx0ewz935fR/KAEoz6dmr/Kt5Y8qPEwTb59vB8571vPPN+05wvP1tALjBeMpVz+7rvO/Ppzf93mvHmiSUJ9pPKaFs9ipjd1CFhb4PQTLamvTZGB9xY8T53AYIux7Adffr2uD/1HjxAVzrO/mJzTq/VdhwbXJ7QbCNbgz4AK4/Vvzj3dg34C8BP8MA5csHcd39uxhPsD2zdWYWtQyuScG1KLg++n/TTvNffnzSMG4vxkZ/UwB33ti6CsD172s2t8iYnskhy2riPhePIplKqm+ZIKBkRSmwRaYALs/hSyfzbz5b2hRUw+NLTFnavyQJWAauKX2W1P5Nv8utQw7Q5N/sNyZx0bfiY3WJ/248aD0Ti7yLWuUMDx9+gbPjE8vADbCaAyqEwfXHqEkTDCYBhHLjYdy5fROLi0XZWu1qHZWDU1MyZ31VxJBK+UxqO0y+ZxSM98NkMyWDEsCNhJHK57G4soxoPKGyaw7odvFKJjzS5vmTP/vzK8lO6kSvOdNf7WZto2I67C2A+6ar69vjvukeeAvgftM9+vZ8b9QDp6ezGrivj58GQFVhVxeH7nxgdV4C7NeBgQNNuWq2TE9pDpjbnsB3L9yvdQT/1R/9oUBc36i+YIiY2Id5KUPKSRbP6rcqHGLBRhl63oWCgMd8w8K86zsK8wAZ39gyoMmMPemcGB9UcQCubwhcNtDmg0W6vqL+xsl3r8vOuQm0+QZl8N7cPfn3e8mw8EArGQg0Vj0A12+Xfw/+I/YdQ2fszYJqNgPYyeAGnL9gJqR7puZaFhRXR1gJbWsI+e2enmPWWepDZeYRzBPzlnUxEgIQCSCdvNqTrOrq0iJ+8LvfR6GUk5yeCTCZ2qV8GclhZvKZmhpG0pAkGCNtyuMoo+wAF2dA+f3gjH3Jplm5Tve9WRaxkZKZUJZ52EOn1UT1rIxGtSYZZIJrlBFl8EsBLBmlJthvpDV5rwYUZXtDkbgMV/NsjCReSIE5ytCxrltsWteODhiNYUqQkhFHY9rcK4+Ny0Fj4Ckcp/SlkZYx9WhNDVw6eWTgnjeaKFfPxc5lDWFKMfIzOn0MXlFaU+CUQFbeA7N4ze80tMkKFZC7vS1p3KWlJcmzqvYkj2VdMWvQu/6dZqASCLXnDwKf6mMrazMveUPzaM5S6QOyQYcqOJ8vO0lufTT9RHDJZZXyu85ZcHPTgfy8Dj/jfTq2ppuz/lrjr0mGRWdYen0C6bWq6k92mi3VjKRE8WDQEVDiZKQZTCPQTinExdVNlJbXJf3Z63fRajcU+Ga922F/hE67h0g8idLiggKnlME9PyubwA6D4Ymo6lVSgpyR9gGZXMzGNhFrmx1rnCvJ1VppIg5gMhYb5xXJmJLVyyBroVgU0Eb24fHhEXKlAra2t1A5Ocbek+cCp0PJBLbfvYtvf/tj/Ojf/JHkn8NkxmGEIdeOWBI3bt9FPpdDef8Vzo8O0RuNsLhzGx9859s4P9jDp//xJwhxHjNhwgYnZpuaW19N8N7UJJ/VKDfBWVt3JhJVTcJEoYib772PW/feU2Db4L+u3rnZw5wDacBfA6L5z9KNA/fsOXeZicv3uQb5xz599gL/5v/4Y1BC+Yc//CF++Pf//mVb4Y0slKsPcnOgVa/g6YOfqw0EaslYI6A6CZPFv4xcriA53AQB13YdZ7vPUH/xBHd3tvD04UM0qhWkkwlJdybTSRTX1hDO5NEahRHLLWHj7n0kSsvo0pnvdikazAri6PQ6kp1iEsL+3is8/PJLJZlQfj2TSWJAJtl4LFD1/PxcDXESyew39vfR0RGePXumz95//306oep7rmNPnjzBo0ePdNza2pqSWThzG80mnj9/Lsbf3bt39T2Ctex/vsfahLu7u2Lm3n/vvgIRrAXsr/W8hqRGs0bSt9MZoHrewNbWTckoE5AqV2tiOLI+NQFZjmBKJ5OFShBViQ0ELzi3+3y/JcYu2cS5XFa1lbieIxxFdzDG3sER2u0OsqkkivksFgp5bKyvYW1jU0zcSDIroCWSTKtGJeubUpLCQrKIkElbr6J+eohW5URgYqq0hqWb9xCOpzGkLTZlFFqGgQ2gkVcYIRjbbuDVk4f46otfITToIZMvYmXrNlZv3EGuRIn1BDrNBvafPsTp3hOslzJIR8aIJtMYReNiGlZrddTP65INUylO/RsjTeCQtPkx68xGlXyRKyygsLKJcDSlcgbMWq/Xa5Lw55zhc0vklxCOm/nDrxNAatWrklHmGKpVzrWXkg2YikfQapyjcnyEQbcl8MWs4SqyTVqkUaYIR5FfWMSt997l5osKE2cmISwtLKPEure8PwLOZBueV9Snp4ev8PzxI0mMl4oFFHIFAeFkiLMmL5m5BHL4XWePXdg7mJCl2q0GdJKkmn1P7D2yXnS/3JcNM1R1gC3M3hiG0GNNYNa0k2SvCaxxH5dkr1inkLRrn6Ax1514XHOX/TgKMUmCzGQjE0cQmwzcHst5IoJoOIF0P4z7WMIHgy3c7mxhM3kXCyvvIFosot87xdHRr/HZ+UM8HbxCbVRGd9JGKzlBu5TAsBQB0mMSqQX4EaRMxBNIZ9JKsGi2Gtg7oHx/R8Co5ADVfpPo55L+uAeRgUnAj/1CMI/BZAK4xVwaSwsF5LIZJOIMGhI04wkIkPM4W29WKjmWhUsg0CppmG4yhdOZVCD7SpCsrcmqZ8LZYCS8DduSpTOMogkTC9jACRtJO441kVkbNUxwnXZUC+VaG03ZfCOJ9bHkAWsqM1BnZPuNlDDXmFicrNcEItGEJAW5N8WjcfUbl4YQmfzVc+2nazs76MWYVDDGmIxaVxd6RBuS/5icSFtlqKA47UCTQDcRC6RRq6Nxfi52fToSQyqZFsM+vbiEYTgKJgnwmUmdJl1ANr+EFNcb1qOzNWC5d4zJ9j0/Re3VS51zaWMD6ZUldCKsqUu1FD5XmvFm/1RwnPdk5YVNTV3nIxqfkOOFrzaT1QYDMa0jqlttWNS0LZgswzWNajUEcOkT0A5qVs6xnC8hEY7hcP9AiUCLVC9YWcEknZb9qfIJktBn8qQBJlSb2NQeMYmKrMHHZxGJan+RnScZbZP8JTvaqsuwTZxLVE0hA4h7gPZXK+/Ptrx8/hx/8if/J7784ou5m/TPfvbTue8bZQTff7x42Mxvt4bvHPv3H1kA1/gQhukvT8xl2AZsF9qh178YEJ+xTuf561cBc68zY4Jgon+8758ae+t6ANdEsy8H6Ofdg+8XBD/3fcB5nwXBw6CPf1Wbgz6/f9ylc7okmEBsZOrbXAPg8jrOZnV2qosx8G/X5y42w3Hh+1fumDcFcIPPLNj+YNuCf/9Njg+e4+8qgOuez3XzJDi+XjfelLBGAJfqHL3+NNnI+EpMyo7JN0+nU2izhBTVSGiaOdB+KrX+egDXn0fud3d/VwG4s3XIl7I1PRBUf6M/xZfzv/xx7PrOjQV3fWfLm5/ade0+YxL6XUKuHye4bkw6UoZRa5glnrln5sfMgvEG/28fwHVApH/vQXLLxc/M+vcmDNxgf1xYZ+x6ctX6N+sHVYG3fqv7OStvRgDVgLhm7WAClEkOnY0Zt3e6vYd/O/U7o4RjSCf0p5RcrL3axB2Y6MYEa41Lq6zF+Bn3Zp5H40L22kx9yYwrs09x3Pe7DZyXT/DyxTMxcGk/mPq3s1dwLl1aqyyhxJQXCyOZiOLO7VtYWVmSf0N7qnZalc3KmBfJFExW7rfbCA+ZwGY2c4K0Umahwl0yifziArKlkpIx1T/2lmj/0Ffki33yr/+3f+ff7XXLxOXPvK1w/S0D9+v13dujv7EeeAvgfmNd+fZEX6cHfAB3tlnPO8MVuskauS6LMvi9OcP6AqrqUl6/zh1fc6zL/rra77vgOBrjyDvfFMD9A/zLP/rDaWaUM6KmRtkcANcYZe5kM8kUfjfowAUNAHeM/9Ndc54j6e7Y/4wGQNCBufQ0ZJzN6u/NdywvOoiXQEwbEHD3d51ReAHIsVllU8PXA7f9c/hAkDManSE2BZkC9Xl9p11t9saY30fOWfazEacgmwVxrzIMzb3YWm4WoDQjn8/cAbhG3m82jwxAPL0HKyGpwCSZrTTiLPuWDB8aOL1WWwDu0d4ulotF1cAtLRbF8qFBSWPJZ9Hy3DQYTf3bhH6fybhEFCzivTsWpW/4u7bqHm0NX947A6P8HvtR9Q77ff1O8KLZauK8VkHtrIx2o6FAKoP8JkhlWYDKyJtNNRPINcdQEpNSiGTVqI5ejAZjDBmyLhMJOV0EZjkKGaATJ4oMYxqrrMNn69+RvczjGFBmIJiUDPYNsynZBwQsaDQzaMhIJqUYq/UGqtWaAvDVWkPMXEkaKsBlJrWYBqzty2CWDWzxEbNPyWIjiEIAjyAu2W/8SVAvkUpPsy+dgzYFzFUfxoD2bgxenJsmEOuCDUHHwwG4bj744yvoAF01H/15p2fsAXaSP7XrhwPv3Jzys3l5Dtc2N8bccf689ecZQUujr2MoWQQCKienODk4FIOVzG0ysxioJjArAcfx2LClB0Nki4tY29pGYWEJ0UTCMHopgctgYjimsddqd5X1WcjlkIzF0eJzrlTRbLcU+E2lEpLRpZwu2S2qb8OAta3/RhlcMcdUc5SyXF00mw0Fb8nsIVDFY/j8+ayJTvDeybja2NpEOp3A7tMnqJ6cKqCdWVrEt777XUTGQ/zlv/8zTJj9zUA+JhhMJkjkCti+fVfB25OXL9CslDGMRLD2zl28/9HHONt9jk9/+h8QUR3EWX0n56yr7h4ZQNq/TH1RzV87hl29Qi2DkliNIZxKYWV7Bx9+/3eQLy1b5QAT6PXXaQJxzmF0Uu1uX3KBATcOeEneB7No3brjgF8nofz5g0eXAFxjMrzONnhzm+C8fIzPfv4XWrOUHVw5wau9Xaxt7ODd9z/GwuIykpS0Gg9R3n+Bx5/8HFupKO7u3MTpwT7ilnlVYZ1VSmFmsogvrSK3sY2lG3cQzy+hPSLbi3Q1Ai4mYaVWr6kG0OnpCR4/fIBnT75CoZDH++/fRzHPGrhGlvqLL74QEMu1iwkgBFaNJPxQQGytVhMA9a1vfUtri5v/L168nDJp79y5o7ZxvgkILJf1O9ejUqk0lVDmdzl+q9WqPicgzIxwvjRmnJSnCyok0xoj+/vHODou4wc/+K9x685d7SX1BmXNOxpjBIPIgmu3Gmrz8fGR2GMLZH9Z+U/2P8E+jiEGzgjiqu4zpf2TGWzduKkA2vnZqcBJAlJkGxYXFrG0toF0fkHJDZQ6ZW1aSq8y8K6sfTIQR32Eei20ykdonh1JVriLGOILa1jZ2EY4lsZQtatccpWV2bILaCw0QXTcVy3dR5/+EqcHu7rXwSSK/OI6br/7Iba3b2nePn/wKX75H/8c6fAIt3Y2kV9ZRTRXxCiaRHdI1mkfrUbT1PiuV1U+IBWFpIYzqTi++91vo1qpiO0YS2aNjGsyiV63o7rbrFfFgAn3sGR+Ecl03shlk/3XbqLdrEuqNMGEJu5HlJxNsBZXCL1WHfVqBZ1mXQDveMJkpLFY/mHyaCmdGgqrXlUyk0OHkteDAQr5AhZLCxgPJzg7O8VZ+URAfLfVQGhIMLGPSZ/1dQkmRiQ7SGCPQSvZKio1wAAWWb59sQ4Nk9+859Ynfo+B1W6nr3Pw8UnNXYCXmUfc/wmw9gcjJdQw/asfTmAwGKPLGqj2cwJM7COuU7ymmDSA1vFiIY9SsSh5cMoV9wZdHJ8cKcGMyh60C1hebDBmrdwwJuMwIq0R3o9t4L/NfRs75+tYnWyjuLSNSCGDdusAL/f/Gn9dfYBXoRM0UMMo0kcrBTSyUfRzE4TSY0TjrG9mVAfIfCcQTwCOSRPDEVVCjASe2VMYnXNsZBNY5bFkaVN+nGBhKhlHsVjA0mIJuXQCMS3lhlXLdjNJgnONQNqEfW3BOmOr0P4ZKnGDbA3HcuWYicdpwxgQV/+xT5jYR4BP+5FS7jCgfUbJXSmQGPCW73Pstrp91FptUyO729N7g1BUNlwoGkGRKhm5ggBQ2mT6qYdtAEN+li+UTPCTJTdsvxhUe4jQsIdQr4tW9RyxdAapJUqijzBRH1EekzVwuScRFCVjmTX+DOAtyWEL2o0HI4GNx0dH6DWaKCZSWFpYwtL6JmKFIpr9ISKUNScgzhq8hWXkCstIJDJK2tD9yUYzLPxou4Hdzz+Xfbtx8yYixRx6YrSGEZa6OO/SSGlzzyPYrHkwZtIk7VTWWzRBWGNLEjDnvGDCE2uHU1acQLCpKcuyEEz0oYQ7beB8NqM60rSx/z/23vxJ1uS6Dju1771vr/vt28xgBsAQAEGGHLLkH/1/0CHzX7LDFomFlEWLAkmAlEmFKIccMEUAFMHZZ97+Xu/d1bXvi+Ocm1mV9XV198xgQFkRr1909Ouuqm/JzC/z5j33nNOpt7CYL6Ferat9l9fWkF9cxDiTQ48FWoZaTBZMrefer0/sIifjSB/chN8fEChnEan1ly/aCwvzWDTS67R1Lz7OC73+njx+hD//MQHc9+cu1vMAXOcgOdkcXFTwbVu4OQXj7ky/+y9+B3/3d7+wtVLFtOf32ZM4eQ7oee6CfaFJUHjs454QBPn8Ucn0nfP32bOvT/MEl0soy586+Iom56OvXfS6jzEu2y+EcWG457jss9H9e3g90f2LScB7z8t57TEdAdF9fBiTzuxjI0XYl+UT+Nq0SPnynp13/nB8XJYH8e+LtsVVY2kmL6JSrdmY+RwQE2EszLsmvze76Hovyn9cda2/6uvncjgR0sP549ucR5UAsnAZL9jtO6UHycVPC838fRMcs73ueab+vGcl3DdHx4DNPYGEcsDA5ZX43E+MBVi+0MgVeYfPggdMw7yUv9+Lnl+/L7f7sviCx2Gsz2ObFdX0vPPG3szz6JSbwvERzctdNu/465RSisslTP7mWO6WY7mYuGPt6e2CLh9R0fabebcr4rlsnrJrs/O5Cky3xjEDwfDICqu43tJqgu3KnIFv57AYxI9d398hK1fnSJgPM8FgAriMXZiyYnzE4jE/Fqe5FPaljWPG4n4syUfWeQ1zvDOWaLdqqJVP8OrlCwG4VEI6P1Nc0ZZqCsuf8b+0hbl5g2SFG7ITY1FpUsD6WHHOq+fPUT0tUwZPRbH8u2J6qo7wGMzlLZRQWlmRjDJVdDhI467Iyhf7ch/MWOd/+d9+L3KBXxAOc0PqNYD7q87Crz//ZVvgC47YL3ua15973QKzLfC5ANyrqLkCa6JVtdFgcyaEcL/8CizcaEd6FlJwyLlHjzxp5wHcMf7wB8bADQNvbYK5QfcBiD+O2/hZEOaxQ0u8XLa58huLEADx5wuDxsuC/vB9YUAxSdLOjNcuwwAAIABJREFUCYJDAFfh7rkd9KzMiQehJgHT5wBwww1VtJvCDZt/X3QTFV5TeCwBCI596t8zAcnC+wgC12gA7oNkVVs7OUsDQKxD1S9sl4lW8pRtHQK43Ajwi4k6AvchQMeIzJ9HAZcq4WOW3EqmzEfM+2GQZeG+GQh1600c7e7iePcldjY38Vvf/Q4KpZyTeCVAaSCaB0p8HyoxqsJ/A40ZRMoPMpBEDdvegzEeFDffMwP2yCKk3y0TyJVyGU0BtV0BWWSZtFoNAVtkPTD5xNHOcUWJGaviN/k2n+xl8rjHZFCfXoFk8domikFqLptCIZ9BIZtG3nlpGmODHoFMFBuYrFCbLDDnr8FOYrvTT9fkkSD/UyaeDdC2axGbViwwS+wzId1otXB8WsFx+QzVWhPtbk/MHz9fyB9MknrOh8SxW3h+BvJM2JI9ubm1JRlOeuSub2xKbplMHL7HzxceGPfgrd8g+X4zEM76jX3oNwEzG1p5LTtW8SWb9Is239GNFM/m5bOt/z0AbxsE/xz4MTx34xpsVsMElY1D83Ob+nVZf9NjkoADWTInB4disGqcUR5xRJBzZL6vZL+S2d3rI1soYHF1XQAI2XK5fEHjQlWqlAAlhShB/x7KaXVIJ0Ihk9V4pJxlrVYWaMI+ZQGENlKUL8rmBO4nKJdL/xkmZFm4MLCxSnYdCw+YPOdYoowix0Sr0dRGiVKIK2trWFlZRvX0GHuOEZlaWMD1e/dx59ZNfPSLn+Plk08FxHoAl0ymte3r2Ny5iWq5jJMXzwXYpEol3H7767hx8xaevf9LfPL3P1NbcGNkY8SYz/JvIvjO8SpmkhU56Nn2RRgTKUFONcaApMRiYW0d73z3u9i+dUdghhhtgbyXXzd80YdPPocbee/TI19LJ69OwFCsIicfxZ8EcP/o3/4YMwCuDXpLQ10o1XGRdMbFkdvh3gv89V/8kdqAjPznzx+LzfT219/FgzffRrGwgBT7PzZCp1bGybPHWOq1kRgOcXZyjC1KcMfovdhGhyARZeq3drB08y7yyxsCLAZj4NnTJ3j08QdYXVnC4tIijk+OUTk7kwTyZ59+gk6zoU3vW2+9hVIhL8CFbfjpp5/iww8/FOBDxiwBVyb5Cbrs7e0JkCUQe+PGDV2/n7PL5TMBtRyv6+vrEyUFVde7eIdJAB5X3ucC+xIC6+q1uvqHxzXGFcE4ej431TacXzjPUka31emifFbDxvoWvvtb/0Q+uJQ6ffrsueZ7Vl3n81n5IRHwOz09wekJgcqcXvNzlh8bNm844FWS6PSDzeHm7bvYunZN8sOvnj2T/zR9oK5dv4GtnRtI50vyhx6OCS6QecmYynxhY/QS7rfFvC3vPcOgUcFCIYdYpoAeZVEXVrGwuolYKmOfdx5JloyxFE2SoPW4j36jgpeffYRXTz/TOExkcxjG0ugPyb4bYdxto3G0i+PnnyIbGyJTyOHa7TvYuvsm1jkmFtfEqOWz2Go2cHy4i90Xj1E/OcKTT97Dy0ef4sG9O7h7+7bm9CY9dekH3++ZtG3gWav1IEZp04LY40yQDPsdeeDy2WZRFO0VGDeIBc0bGQ3kyTtJ1sQt2aR1i+3H5E5/yEyM2JOsnKcTMVULKLXHuY6fH495Dlod0Ls1rvaJs5gGIzd+DWT1DASO58nco+IXAyr5RUlreuNSzlDgbaePXteknPuUV2YRQMJiYnmCqRiB/WRyrTxNb5xAo9VWAUJfcxwBWI5bW5vJ/FVhwMKCCh5YUJPJslCLwHYC/V4Hp0eHaDXqtr71KW8+Rm8UU8xBaensMIl78Wv4H7f+Gd4ePsRKcwWZ1AKQi6Pe3sOzw/fwUeMZduOnKA9P0Y13UUsNcJYZo53uYZTuIZWOSZVDntUc2+w3KZ70tY4pmey+Dbw1kE6xjAf3xmRspzSXlApZZOlxGwdYZECg24NSnonMtY7PGVmkTJKyPeSF3WyiIan3rp5xzjccLwLcUxYnKhkoTM/mbNphCD/lcchYZ9EDAUUVTCTQG8fR6vbRaLZM+ltAO4FnQpZAPxZHplhAgbLJknhmH2SMUcJCVrdHSKWzKBQWpF6Sp+8zwUYOJ7FEafnRBQZdjFpNdCpVdPt9rN3YMQB3NFCMSb9tFjV4L3Hv70ZAWnMa1x3GZ2I5D7Uu04t63O4hnUhhaW0DxdU1VNptHJ+WcVo7w9LiMt755newsXUDyVRO981vxWiSQI4hNezj+UefCmhd3drAOJdGx7HdE0zk8twxJ+Mtnzy3fxgZQC/p4YlfoNnuSPJZPtumNmN+ubbeMeam1QRjkGyaBY1p5EZD1I65xtTUT8vrm1jZ3EIilxMzus9nWftuz21xbGTvz6fAwcYNvd0NfDVlDsV5/DvZ0q5Qkdcj2wVW60jh26Tx/R4hutd6+uQJfvLjP8WH7783d3GOArgT8Fbr//mcQTS5fw5kCjb0noFrsao9Y35/E90/6jgRGdNw76vXAwA3+tpFQJk/j98bR/dXYVzsG2heTsAXVlkO4apU4LTA+jKAYrK/iKiARfff/hrDfXJ0HxEFcsLPzIBAwSgIz+P/7N/r9/vy7L4grLNzWiHCRV98jz8Wf/qi0nk5h8nePgB4L7r2iyPNi1/x+7qw7S47/rmxPScXEwJ6OlZgLaHn0wFl0av6ouf9MvcbfmbemA7bIxyn0fF2Wd/6uNL3Xfhen7uxokGufdzDWg6OoJypP5ivqZQRnNG7tc3FdzzvWZ43r9jfzKbAYjpXKOPm0un+f3YIR5+lcFz6NvOF3CFI6983C9z6HCPXd4vDfCGOfzaic2HYlv5e1SdOWU9x85wcQziuw7kl2pKKKSLHmLaptcVF86Jdq6mWhPPlvPEVtsekrd1cd5GE8vk5KWTg2rlNXdCKrSUIzH1jOiPFEHnWqobXvOrZF549Hd6z9mKOAKBrj8dMYY8EjITFv5rdWAwmBq61mcYsbcBUvGjnUKGXpJdtfHGdm+ZoGH90sPv8mRi4jXrN9kpX+b1HOk1sdlcI7nMCVCq5ffsm7t29K0sgXheLDgedDvZevEDjrIIRWe0spmNRBHMykjSLI1ssIr+8hGQ2I+UWlYmPDMBl/pL7Xt6fbCISCfzL7/0wckVXrYHneFh6pl8DuL/qTP7681+2Ba4esV/2yK8/97oFLmmBzwXg6vMXMHBtNdc7wlj73KI78/EwgvqKQFwP4LpLDX5M737OUzYPwP2D738f/+oPfjBZpP3CPwFbza59kkTlCZRcUaWRVTOpPXy9mQcUPRbo2ysACqOBXdh+0Y2iP1+0W/0xGDx4md35wdZsxfL5AGkqweGDo0mA4kCCSYznN+LBxSgIJEDnwUu3OZkJDF3QYvkLCxrnBWrRwFGMSXc8fnZyjqBNp23vg3XHUnPn5LUxeGLQYfIfQo3spytmVwDnKsZ0XRZ5TpilkmFlMCUpYKvaM1DDAmnKy0nGjqwVx3ClDGyCbCjHwDVw0RLvAj4xRqdex/HuHs4ODvDGvbv4p//0n2BhiX51ZEAN0G5RstiSdX4DR8CQLBUD5y1R5wN9/z5eF6/TJIqtMnUyrhUcWoDIxBKZrs1aFdXyGQ7398VsIHhLn7vugOcmuNUXgGuJQCbrnfyXEtI2GNxTomQ6JaAHAya+XLCKGHKZFLIZyh1xA8IEM5PPxoK0QNrGRIp+tAXzgyPrg6weVvGRfcnEIhN4lB/kNyNsjhmrYJwCW/KeTWWQzuaUDKcf4Fmlpu+T8hlOKg0lEPmte3EStOxfsjZCwIpJN/YXqxPJnNnY2MTN23fw4P4DXNu+JoCGHqpqZ1cIMJ3lLEmoakfHHrAhOE1GaFvhpHLUjsrZXDRPur87BoIAMvdMuvpba0uBnmTaWtuG0pd6xh3gbuczoNA/kxo77vnW8+hAOLssu27/kxtqsdoEuhtDVKwUB4wSxCCgOuj29M3xRrYZPXKHvY76L86/NemGBwG4lOOhBCM9HZkETmXJqF0Uc6Zeb+h6JC87Hmu8ksVeKORRKi2I3c32EGu9R1CBkrcE/cm8ptyj9a188DhfJY2BnUqkNB7jSXuWCIoRWOhJNjaOBQIIpZKYugfPn6PTqKNIz5cb17G8sYmzowM8+vv/gn6vBbmvMulLj9ZiETfvPUAqk8P+i1eonxyqjVZ2dnD/na8jGUvi/f/8Uxy9fKJngqCJPdPmlaM+cb3BJDLBGW6g9Ny4VWcyUsZMRpNZlcKAxQeLS3j4G9/CnQcPxbTyXza9Tb3ReU5j4hp47YuTfJEBnz+OH8pC2oaTUspWSGHFE2k8efbicgA3GjBMFuwvHg+UT/bxi//n/xLQSUZco1G1MUGZycVlU0ggaNBto3J8iGGjimuZJA5fvRSYSOa2VUMntelMkVG/uYPs+hYSlBfu9VGrV/GjP/43aFRP8e4338H2znV05Mtclyzu/h6lLduSnt2iR3IupwQ45wDKJNOzltdGKWQCrgLChgMxVv3mXX6MTr6M10NGFn1u+TcCuF6m2s8bTCb4qntdv0u8+8/Ja5Zy0JRAHQ7RbDbw/vsfCDAmqLKxuYXS4pI8cPOFEq5du44lSqGmMiifVfDzn/9MrNE7d26jVCrouSVztOpkxfOUYJbygEsucO0gI8KtTwaI8Bopw8q1h77iBa2ZXFNMnjmLtc1NbN8gy35d0slDJFVsY+EUwY0Oes0auo0Kaif7ONt/KT/W5aUSFlY2EMstYJzKIVtaQaawACQIRLlKegG4NtdqdRx0UT89xMvPPkZs0MG1m7eQXVzGMJ4S6Mg17+D5U+w/+hiVvecYtGsUPkdhZR3f+if/HG+8+13klzcxiqV0jQRZ++06jvae4fEHv8STD3+Jj//+50Cvi5WlBWOyjoZo0o+dwBLGkkilPC4fWMnmjSkllhOblGxDqhQQuOa6lqWc6mIByytLkjQjQ5vrC79qlQr2D/axu/sSx0dHkqdmAo3tLR8qtoHWMah4gVX0BHiV4BQjlgk/F3fFaeFA78whFgtZ3Li2KZYrPZop2U3GOOdOzqF+vJq3qcU6PRYHdDpixBDoY1t22mR7mpwy5+Fcgd5gnI8ClpmLv+i/PBzFxcbl/CLvevrWt9oq5CGbht7zlCDnmiCQknKujpGqeIfzesfknllw1usN0BuyMGOIBr2thyPkElmsdRfxP2z8d/jtwrex2VlG67iGWusUjeEpDrt7eNE7xEGiigqqaCW6qCZ6qKdH6KR6QGqIbC6lQgt6Fvu4yeZSxpVMvllhmxjV9CMW05ZrL+eDOEqFHIrFPHKphEBcArd0nSXITplsFg1J/pZFO5TvEzuGr0JzUb1BZnzHJPR6LDxizOSiXoKzXHOdjJ7N6waWCXAXa5dqKWR1Z7QOkQWi543H7w7R7I/Q7rFwbiAAXkVDTmKZ15Qs5LG4sqx1mMAgxwGTkywIUXKS8TBZ9+m0PLVZEML5RUV5PMnQpNh7vTaG/S7QaaF5corq2SlWr20ilraiKrYXX2fMQGCc7Wtx0xh9xp+0x5BCQAxpFjgwVnNJzxiLBVk0MYKKv5r9Pj5+/Ehe85xrvvHud7C+sa24IpHwAC4LD01JJoU42pWanpdMIYtBMo7OuK9+pCY3mcyjxFie5+xrA3ANqOeazD2GzV58xrlGOyUSSVlb0Zy89xzLWvGVVDXGSPGZpbrAwQEq+wdIZnJIFovILi0jQzZzsSiFgjGf8wnzNPR/tWearylJTDa0VGWoWGM2K7ywlLP/8AzcqaqKl/2267SY0I7J9/i95fNnT8XA/eAfC8CdxAhAFMC1fZvPQ0w3+oqZtI+YhDsz+02fPA9ZvH4P5e87CmiE7eGPGt2nzit+DI8bfm762Vn55OkVh//71QFcf/3hfYRtF/4/BCZ8W03jxvNgTXil0f2835f6+w3EqlyMO6tQJFx9fiNM/hoCuH58XnQNIeDp7+uivMMVpz33sm+bcBxEgayZXpyznwvbK7y+yfhLTGN2my5MUSX69UXP+0XvNfr+edcQfS58XBuOncvOa3v4aVx5vsHtdU6zXAet6NTmLcORbN/Otc5UvDiXRUeTB+1m54boNYa5kvA1w+aCvXyQU/F5M74/kZyO69CqyLdbmP8K+85f7+R58bkENxf79hFIHQCnHsSdLQyZFoCHx52cz+WwwqKBaB/6Z8W3x7z+uwzAtflPs87M8z7T3mNTVLhsHpn3HPn2Vh7CvWHe/DM7hznAWAp6oYSyVXwyjpI8tZQ0Um6vY/th37Zs6xDQ5am9ioWNP7MwUB7Qqe55qwL1n1i19lyrqJZAqSv209iR+hvXbrMc833OPRTHdLNew7Mnj7G/+1L7MwaCUQnlq55vxYuCrd2XCtIsD3L39i3cf3AX+WIWaeaBGN8wNq/XUT07Q7NR13WouEvFg1nFFbGUFT3TGsrbn7CImvfAPSJzKSzC5Of+5fd+4DPjwaVeDolFX+WIunZt+zWOdlVnv37919ICrwfer6VZXx/0qhY4PjoKZm5798UVapEAyMqIIovtZDmefWmCM0SDKAecXXihV4XwPh4IN21zDnbBEzYPwP3h976H/+MPfzjZrM4LXDyAGwZ3flG/KKDVnYRgrgcFnbfpNLSx6sowsIlunvhauGmYgMu++joCmk6DRX3S9fMUNJ0NygyQ8ecIj83E0rki4QiIO6+KWOd3rBh/BQQdFJD4gMvHD0H3RQNa/s7PCWxxwGjQ885Tym3k3dBQUCf22tQzy4Jeq4xnPCkJQgeU6QeV71xlmV2OP6YFd5JgFbhiAbzGiKvgt/s06UFdp6rukkiQWUpJQMr7OuZGkv6CDsSlBmKrVkd5bx/t8hm+8c7X8Fu/9R2xvcgU1CbIVecxCKJ0qfzpfMLcBZoG6E6rAH1zksnCBKxnSIo965hSTDYKkB2OFAhSGpJShJ0WWQFMXLHtHDA8NoYlWQZiXVEW0HnuynFNQbRP+CQnHrH0V0vHE5IzzdGHLMnqPPM0M09SsijbSorx/wyOKTuTK1DmLiX2h/kHMygmYySJtJgfGQWWknLhtVJ2lhs2lyizaYrXkULaHY9tKZZnp4t2q4Ojah0nlQrKtTo6TF7SS3BMFjEDbDKNmLwylqMSBZS/ZKKPPqvpNJYWV8W+u//GQzx4+BAbW1soFAt27xwDzjvFrsUCcT1XDpQzeSGbASYbLBWJ+N+nvtL+efTv99tQh61Onh71g5P+9oCRbY54b867jeOW0oCSLg7kdF3/McnIf35hYAGF728C/WKVBGx2srA9iEdGGa/fWCeUyrSfLttsbHIG9O2WmN7lk2NJtPJ3+s7ydVau8rkyFhO9cYfILyxKcnVpbU1MIbLbsmSpjcYon54IlCO4qWeSvsr0ScwXUMjnVUnL4ynBrnHHxLoB2xzPmne1KU+aPCMZS/R8VKEGxGLjPEFpxUqtglr1TMla+kqSSZjJ5bC39xJ7zx6hRxnU8RDxcUK+zPF0Fhs3b2Dz2jaqp2c4ePVSyWl6xdy8/xBrq+s4ePoMn7339xh0G2LHUarX2t42jZ5ta4UnxgRS3zqWNkGKMEkgFnk8DZClVirhwTfexd233hKoy3k6nPdtXNr48D7atqm0KmE/3thWlDNlvxqIm9JL9KgmM5jAxvNXe/ijH/3kPAPXFpVgRg0m+y/8X0uQE1R99N7fOM+rvCRF2Xny96NX8mAo5vSLZ0/w/PFj3Nrewjfu39IGlElzJv45N3CeISjRI2M5W0B2cUXHILOwUjnBT/70R5I4ffvtt1AqLgrAJbDFOZKqBBwTbD/OB2lKZY0IUKYlZ0wmLQHYpaUltZetRxyD9BU1drVPjHPcMmHAuZ3yynydclPmcc7XzMOQyw9fk7e48+Dm9RwcHKJcPsXNm7c0J8lTfDRCtVrB3/7tz3Q/9+7dx+279yVNnqcELb/zRXS6fUmqvnq1i/3dV1hbXZFPLee6drspEJjFFqz25nO0TnnqLH0UCcpR1qurzbnWWimW+KnD5Mf4dwK5en+cBUxpsdsJtC+vrssLN50rMOul6+ZYoSdsm1K/9bJAXEoIDzpkEQPZfAm5xVWk8iWA0stpAlJ8xhOuoN4SKBrbxG/bLZzsv0L1aA8rC0WsX7+JWHEJw5jJsfe5HvD+Tg5wuvtcLN3Tkz0MYkl8/du/jbfe/U2UVrcwiptPu9aCcR+N8jE+/eXP8OLj9/Ds439Aee+Vrlt9HIs5yWDWqNu6xm+LBy0MYcKE48Y/057VQVA1m4mjVExjY30Nt2/dwg3JcFOWNiGQ/2D/EM+ePMPTZy9wdHIqxiQlbLnemrcnr5Py9MY44JxAFiZx1Bg9hlWQkxJ4RJ/oG9vruLWzhbXlJQFt5bMz1Oo1gaIEC+Udr/WMggdktvbRGQ7RltKGgX4G4JJxTNYs2Zo5ZLM2hyrecgCX5h9eHxOQI85xVGoYoediii4VO1gMRCUE2k2omIfMYkKeMXluETDU+tJuIU8rCrJ6u1T86Au8rbW6qLe6AhWT8RRy7TTeyb+J7y79Bu4ldtA9PMP+7iOctg9RiTVQjrdwmmygnmyjkeigmRpgkI+LpZvJUTrZFdxp/TaYTuCE1hwXY5Fh6oBbtm46RUWUjKmN5LOSxibvlSoLCVkM0KWXAC5jDmOBsMfIIO70h4pJWu0eWp2OwG0dm+zeSdLaAXgEEWNWWMfxMUkOMonIMZGkbK5Zd0i+L85ChDFaZExTzpptxyujPy7XEp5HajOMeawvs0sLsoywddGK1JS8oxSxQHWqPph9RWlhURLpheKCwF4G1iMWyvXaaHUpI99FkgVfnCMP95ArZJEp5jHyIP+Y46mndZLxnMlRcozw7wMV0HAsLVDKOpMVUEkAVK3b7aPVbCt2RDKF42oV8WwOG9evY219C/kcGSAEb7Pmz6vYcqxkKwufBi36TieRymUwTALdMePjIcadrtjBw7gxcAXOujha1+j83sRYd3EGZYi5LvliPStStPhEIC6/tRbFkKLfcKWCyssX6DebWN3axnGjiXixiNLaOnJLy0gXSppH+TVll7kJxc25ek6d/6154KbVR2pBzsPpjEB8HwMo8a95w4pbva+sLdfT5LEHwsTA/bM/+eoB3AtzBZMQZAbAjW5Io0CY2jlQWAr3ttN99XkP3CiAEg1PonvyEAy8CMC9OsSZsqnnv/dXB3CjQFbIdPRjIQQQLWSbn0AJ9+cXvcffR5iv0Hki8GzYL34kX8aW1HvcG0JA5aJ+CoGy8LNXXfd54O98z4T35tsrbJvoJz7PMaN9wJgo/Pr/K4Abff7C5+Ki8T+vDzzoO/fzkrg1b2/G9yw0s2J1X6zkC5Usb+LVYcLzS9I/Mq6jY8T35Wx+zBe8GoCr+d7lBcJ84GSrI/WRaYw/DyRVHOlzWoHKmuKKSVH6dG6YuW7Nlxbjsg2YG7KCfSvUsjViWojjx/5Mbk3CGAZYRsdmdBxH2yJs06sB3Fmf8fA+bE4QcjozTOb1UXSMhWB/lIEbzj/T59RtDyae47MArrFSfY7VrovxC9m4LMTlsFEReGBHpT3GRL7Z4i/GSJ5xq/WYCh+ppOUAqQDGwjPH1vV9xr7y9hA+z8njas/gKxQQU56sVjnD8yePpIjE3Jcix4gH7lVrThTA5ZhmzMcYiGvnrdvXce/hbdnlCIRlXCMCiymWqXRcISz3NzHlZ7v9ge2PZS3hiotd4YH3wBXRIZ3G//q/ewnl6BpzMSz2GsC9qldfv/6P2QKvAdx/zNZ+fa5JCwjAVaQxbZR5QXM4QC+DVKfxkFV+T758tmpSf/X5OuGqAP7zHeXid80DcH/w+78vBq5PmF4UgPrgygcPfmMbAp4XBe7+mPOOzaay6sKpl+68ADe6EZ23ofTHnwZdHu6ZvbLp67ZBnLcx0/GjZbPBYewarQrS8FpjwHrQagbAdcGm9y31gbAAQB8QBwCsmCrO95HJBQJFnskhoErZLCYdlNWauTmraDPwSFc4x3dHQTK9wLwskRgsjl04OZpLNHoQ3oFrk40WKOM0WzVqmwzzs4gzYMvQq9YSkUy8p3MZgQYM6BhIdRoNVPYP0avV8du/+W1845vvoFgqWtAnltV00+EDPWM8Urqtp6CJwJqS6K7Kn+OY7FXzqbSErtV6E1xjEqwmOduToyO0my0lnXgMydZJXpbJM94bvdGMkaEpQ9JlbDfrG2PiEjQk+8T+5vfoPG82k0WpUECOALOTz+qTiTF0iV8mfykzyUSmk7tlFSPZu2T3tDt9MVPylNUlA5LHokcHZWgsK6X74S8EGZk0ExtCg9Ck5hLppGR4vRyupCSZqIwDtVYLp9U6yvU2Ks0uOl36eliSnlCEDW/baBHQIFNDiXABujxuXjLKd+7fw1tfewu3797F8uqKpHf4ug/ww83edOxaRbHF/+erZU0KyuYFvSMYe57FEQ762fnCwCH5GjNVnzIgyPrMnjcP6HpgebIZIVhJtizZ35TQbjT0zbFENhTv15g4Ni7JTp0UZTgPZc/2nVcBz7sRfDzg8VsCRI8O9wXmciywbel9xz6iZI/8lunvl8tjbXMbWzduIZXNSUqSfU5PTY5vJp75PGBAIKGNMuUTnfSxr5wWGz3B5LrJlHJMZNMmO075Ry2KBGC8Ly6lHslEp7yRqrzjYoNtbl/D1tY1yZ9yM3X06rm8JMms6lABlomCVApbO9dx684teeu+eGISssXVFdx58AbWN7dQPjjA4/f+Ho3yEZKqivVStBy/vurXrwtuPDr2u+WACXJPZZb92KIsJn1wE4Ui3vrWt/Dgna+LzSzraAdu+feGc2P4N59c8GsO+7LXM4lLstE4Htj+jVpd8++r/QP88U/+Eh98/OnUA3d2gM5flCdT9yVRRiRabjcqePXZ30/8nwhQstDAy7lz3B8fn+CjDz9E+eQE3/3Nb+PenRsqWEkzqa2iGrLRMqg2mzhrNMV6WlxdlawtAYS42T1HAAAgAElEQVRG7Qy/+NnfoFjIYWf7mkYtCwfkPSlFAhY2kHFo0uEE+jkHcq4/OjpCpVLRxp+bVq+QMfUNnU2uaG6NxXBycqoxy8/Ra9uzn/ga5ZXbrZ7WEM6DlARnn5ydlbG/v68l8N1338XOzrbOx4QAC37IwOVx7t67h+0bt5AvsjiIjFUCaaaAwHmS99ZrNwU8UdmAfU3vacrUNhs1gcEEeNbXCODm7PmPT4F/t+hbcQeBj9EQ/Q4rr7vI5otIZ/Imo0uAnUVD/QGS6SxW1tYF5GbzBaytbSCdySGVYJFHA43KiXmGZpj0sMQdQVSyCJPZIoaUDybPVsVZ9uxIepayoK6ArF45w/7zJ+i36thYWcLS1nUkF9cwTKRJDFS7xRkDDHsCis9ODtA8O0K5UkMmt4C1rR1JumdzeXl+ennafrOOV599iBef/AOefvhfcPjiCYaUROX8IaiO3u9kY1pFuliNVo7hZFQtZvKMDpvn7bVEnH7fA/m8rq+t4vr2NnZ2rmFzcwPLrGJHHJVqHa/2DvDk+XM8e/FKfu9AQgxnxg5jl/uzVJQdVz6rMbYg+4hFRgRwB7i1vY6dzRXsXNtQgdJZ5Uzjl55blEOWN26fawoZiARYB2hzjqRPtAoTiEVZLJBJZ7X+pdlnCYL45lsqVqipy1kNHdtDTFL6aZGkSVUBK9hR8tUX3xmBU21IsJFV/pJfpgR+r4PlxQXkM1lTTej10Gh1Ua42UWtSAJeMxRgSgxg24qu4n7mFh7mbyDQHqBzt4ax1gnqsi0asi3q6i1ZmgE52CBSTSBRTSKQJVLqCPafQwvjHK84oRhWAbdL2BOVZyEH2MQuMxLxOJTSejbBp4LkVADrpO1doSFnpdncgpRDKGBPA7VF5hEwjp/RjWgwu8ejjbAGQpqjBuMh8s43lwd/jqQRGSTJ7KSs9RLPV1bNHT2KOF5DZ4ZidnDcJUPJZ5hySy5I5XEKqyPiJFhUuBhfbyTyBuW5SjjietDk1XyyhtLCk4hAWDSnRJ5WONmq9JrrdNtL9Acb1Ksq7L+SzvbC2gnEmrefYVCh4HVYw5KJyPVeMRyhhz3ltY3UNSwuLluSkMg6LJ6my0+2rSI9xd35pRUVMqWJJz0WK4G2CoLO/ZpMoN6ZyAs2zGnJM2C7RbzYJiiJzgoj3hrJ+6I/IvrWCNv10lgbsdz5LlMu2YhYrlGRc7Me9j5tZdCYfXO5Pej3FxQRw6X3bbzQ0hoorq3hxfIReLI6l9U0Ul1bUrhmqyXjZSLf30Z7UAcLahymmNO9qKYuwuIWsblfYxkJSv95wfJg6j4svDWJ2ijZmy+JjT/6kB+5P/uxPv1oAN1j2J3ZFcyKF3/0X/xP+7hc/n1y7Z6D5t04T9e6AmuumgUO4L/b7g6sAt/Az4SVFAQ++dhGAO++9Pqa3+HjWA/f8rTsA1wFH0T1/dA8Qvh7d9/rf571nXjw4L5cRttlsYel50DeaU7gIwJ0o/Kiw+rJs07SI3Re/eQUsf61hfsWf3993mD+5LI902bi4aLydG39zThAdC/PGRnhuKTEEX+G9Rf9+0bEuu88v+1o0NzWxU3MFxD4h5N/HpzDar/PGzmRuc4X+M/coyVevTGTxBuMSq8l3zzkLblMsXElOVKFmnw9jXs5rO3+t4TMf3qfm8akW0gyA6z9jP6XLMN23c21ybEo/7/q9M9sgzDmG84J/b9iv02v0RYC2B/cqWPw/9x8XjY1wbPl53kBc7xE8eYomKbWL5kD/zqsAXMttmGWTX0vCdtV+1BeMXzAgeQ1h0QmvN/ydseFkrAW5vtnn3vWezqfWdffo/OPFEbB8po0R+8niR6rdUUmGP/nF9va5Wj//WP7ECsDNpsmNeTFqGZdnVOzN9Vd5E9f3fu1mfKPY0BX+6z3OokgyxL0uWs0W6tUz2dFQGUm2Dc6T9mrtgmnjGoBrBA3rFKgQjmQP7n/H8RHWt1bxxoN7uLaxjkwqbeAtYx7u7ZgMYbwvUNdi93qtIXsgKqQtL69ieXlpUq6jgs9OR3moQqGI3/t+KKHsx8XMkzr5xdWSuR7z67lFCq8ZuF92Bn/9uV+1BV4DuL9qC77+/JdqgaOjQ4lWXAngXgHwzgZGtiDOgqOzgfj8sHwW8f11g7cWFAVX7qrpf/D7v4c/+MH3Z3wMLgqIwyArCtyGQYoPwHzQclHwzde5iPvqw/Bz0Y1HuAEJK9B0DJcI8p+fBjShXMi0gnW6uTsfYPnz6JoiAG64KZo3AKebQ2WsnF+TgWIGujqmpgukuBSL9TepZLMEAhd9k8lxrCVXtcZkmb9XJkU80DsJKN3f/Iaa4KQHqcJzqM0IOHoWovwnHZAWhg+ORRRu0HwbKGFMlmbgO+T7RediIjlJqbmUwAJKfpL1lc3nBOTy3ikBWD08RrzXx3e/8y3cu3/HvNayaQGgXmYzuhkP6rInQSUTXD5xr2QcPT7ZhsqAmr8VQTFKO9ZrVfkjUl7WWANsJx/QkWXTM+aYB7XJkHUVkwl6y46YZDUQl5WBlJgzr7OBwnGx0ihhTKaDqhfJTjIvU12TOxXvj96KbC4FqZSepHQtAZmE+c+KlUvvNZekJKuSCUSC4GLzuMnMs0+VZNU9UXOUZAxjpHVaHSXemDIZxrtik3QHQL3Vx3GljtNqC402AWZjc5pvsskrJ7UxdFKUHrh07IV8sYCNrU28+dZbeOedd3Dn3j0sLi5N/AL9+Jt5tvXMTv1opwUQvtKYjCebNcNnXX/T95SxH51rmPj0fe83AtMxS8aODXDbdDifYffcELw9oxcnmV29HtbW1uTVyX5QslRsIfPQ8cUYPLaeQ7F1eW7b4PiNl58D2U161slA077J7oXyPEdHB5JD5sZkNOxpvI45ZvS883wpsSMzxQV5yl6/eVPXcHh4LMlSXh9llGPDAfr0VHRShwTVCERVymcCu9qtOkZk+AzI7uGGl2A0AR+reNX84tudbEcmpbMZLJYWsLq+jqXVNXm/7L18gZdPn6DbqCElSxlWqQ7Qi6UxzKZw/c4d3L9zF+1qDY8++RiVWhULq2u49+bbWN3cxOH+Lp58+A9onx4h1u8YK4fKy04m13scGVHHxiP7VYwfJ39svtwmB+3nRIIg3FSrECFXwNvf/g7uvvW2yY+65L9m5sBPTONTklpTeWyfXJiuXyYRyQQ8r6ekquSYmG9kRT16+gw//qu/xiePns4HcGe3ZJGl4/KkXURhC51mFftP3tP5j4+PcXRyrIWdBQYETTgnkclKZirb740338DC4gJio5ikjgkuECjsjYY4Oj3VfFMslbBYKop1Px72pEjw/nu/RDqdxNraqs0flOh0RSIqFJkoGpi0PsEcthvlk3l+ynzz+bF1x9rWqyhwbvVMZwOf+nj16pUklDc2NvDw4UO9zvFI0PiDDz5Cvd7C8tKyXvdyVJRHrlZr+v3NN9/QT45jHo8Aw/Pnz9VOOzduYn1rB8l0XmA375lrEX2JBHjG4/Jm7rabUkWgP2OPAF6XrGAyik/UlpsbJgmtewr8jSTRSmCYyQ8qIvRZLV6V9OvSyhqKpRXZCfCZa7faAiAJxNFXenPrmiTSufHPFkoCkQnc1itlJQ4Wl5exuLwi1rQxBlhYxuIiAqVWVETp1a5TjyCAwTWB89fxwQF2nz0G+h2sLC5gZXMbi5vXkV1YRpzsNMm/mlKKbomgC89da8hnlCkVrlEZepbSY5SAB5kx/QGa5X0cPvsYH/3d/4uT/efotxtaX/ic8d7YxlR9aBNUos+85kR3rqCwzD/PmpPlyUlpWPPZJHi9vFjC6tICNtfXcJ3FI5ubknPn+KWvOwHcR0+f4/S4LNUCXuPASary5uyfsT7HY2MFjsZUFhghMezi+sYSrl9bxf27N/QM1GpVnJZPVXBCYL/TMZnkfo9sjwG6vQGaVJaVaoXVvTB2kHe4PFId4zfO2I4qBlQmmfqx6mnwvt6U+ndAOuddL6ms9UPMhKEY4vSy53ef4K1AXqoQDAVyc35mF/K66s0OytUGqnUqe8TQYwFQmkB1EivDEq4n17EayyNNcH00QHPURb3fQpeSybkRhqU4kiUyFTkfWrzi50qLXyxW8nHoeMDkF9nUBG1T+snxqz4kMMgY0fRebT0ne3g00jPo1+hu36SRef30Mub9SYbOKaCoeEjrrjG3ffEE2zyZZPERxyXPxzFKUC7tvlMYxuJoDIaotzpotjvyvybcySIOArK6HrarA285d0oJJZuTjYW84+kxHwC4ZN8SGCSgmKFNSCqrogqCpCzEYMFcOp2z54T1IYpHuqj122h320hRrr9aRf3gJeqVUxRXlxDPF1UgwZiAXGSpeAwsQcmDEAxlbHh6Qj/uE2ysrWNjfUMFlKas0kMumcZiLi9glLHdxs1biBVK6Mkzl88VlWpyBjrr/smWMRUKPm/lwyNkUhksr68jWSzIhoCfS3CSGVCpgD7SLGagtLgVTvJ6mZgkS4XPC60gGNeZdLVJNOuLY7tFCWnGn2OMOR90uO6PkHQxWDqfRyKTRSybQZ0FjP0+0tk8cvzO5V3RpyVMFVs5dNg/Kz7pbPspFrLYmDC5SMo60jbA1DX8+h6qbSiZHwC4fC3cBz998hg//tOvkIEb2fB/bgDXqcpE96LT320encSdLtoIgRYl8F1hqo+F5+35faAS7u2joEoIjMzbE0f/NpsnmE0FRomv033eNHdh+01/VBYETOP5WdBpVnEleh0hOBPmFqLHmMaAs4Xe0VxD2I7z2tLhI9Mx5e9h+ojM9En0en2OhNfHuTMK7IT78LDvwzzKl+njeX0aPU6YH/g8Y2DemInmj0wuXXcy6e/J+CDYHckif9FxGB3b0eflqvuY5JjOhe8uKHA8ETlPXHEw7Xc8yBcQGYwWafPndLzZ3tj7t3K+4xfXcz+3+QL+cIw7DuYlV+KfNv/cONE2x8y0CcUzOe09YRv6caaifqe4Jb92p9zhW4FrGb9mckVBkba/z/BCZ86lOXq28/3egnE449V54zEcH2q/CHHDzymz4+j8PYbXNc0rzI5TP5f7vebM3BAcwCwSnDKZi4nPPaMR5Sjfp5Njun6I5sh8G+jvyvpM58PQMsqrrPF5kner6zttybVumgIL5YKpjMSCdhXtBTG8yCLOssLmKbtJxWVUuqDVUIa5QFP+sNjNivz5Xg8ESxmsN9BenHGkWdOZJlqz2cTR3ispJbH4XUVhjI8Cgsm8sTN/zgufSA9p2zWPY0xCjGQ19NZbb+LG9euTYuJunzEQC0y5V7LCVF7L3t4B9vb2dZ/r65soLRTN2oPPslMRZLtRFe1f//GfzDyD833gg3FnNzWTBmD7vAZwr5qhX7/+62qB1wDur6tlXx/30haYB+Bq0g7m8+gmIvp69ATTKhkH4rqgM/q+80HcfwUAV4uBk7JzYeUPv/f7AnB98Ocr5ELQIwxA+D4u2H4BDqtvw01EGFCEQUe0XYzFMK0q8+8NAeLw8+HGxS/O4bX6+7DPzK86DIMP8/IKgxtLVOn8okxM+0lggpMdDYPK8Pp8dZrOEacMiEtAOaBH0n4MXBz7dRq8WGKC31ZVSFaoMQn9PYnx5BpQ753TdiatYwCXb9dQrmSyoXOZQ/WnGCDkm05HqeOuzDCjw42u5IjFmgs3Fy4YYntSftXJJyoAzGZBsC9fzIvFRk1Dgk2tswq219bx7jfewcrKokACeeelMwKmmEgR+Cv2qbEpxehRQtDakkG777NJXxD86fcU+B3v7+Ngdxdnp2WBLsYgMCaZNsMumFdb8HfKVjO55ySsuV9gMOvb1suwKEiNxZFNp5CnPJvOOTDZPIKxZAcT2NIxKS2URD5LUJbJ87ESnWQad+i3SKlM+sbxfgmcMTkoZNOBlWM7hngCSVYzkt3MRCJZR+ZVon524DwlpIdkQji/WcrAjCkNTdnDUcsYxWOy0BKSEWx2+yjXGjip1FBvtpVMFXvKMtQGICuYdo6L9OEVy5kJ0ZSYwts72/j617+Bd3/jW7h+/brADj92+VPMxolnseAH9+xNWbYCINwcE84tk0IEsXims4iNBwPGDewzuVb2q67NyRP6uYlt7OccHoXH5WfJHNx9tat0/907d7GzsyO2H6sn/ZwjecIJ0G80ICW2xUpxLGznSuOr5D0DUc8ifZmZOHb+cQQkjZ1kcqynJ0c42H+F8vGh/KEJ5Gb4fko98hxs/WRKko4EcW/fvSe268npKU7LZYEFpWJexQ+8nla9If9Nft6S7ASHBmI6UjaWz0axUMKNGzextroqj1yytvk8kaGSZv/GExrL/Mze7iscHR6o8EKQpwpA2F8pPd+l1RW8+c47WFxawvPPHuPloyfoDXtYvb6Fe2++iWJhAS+fPcWjj95Hq3KM1LCLuKSIaIFI30OX/JC3pSUqCCJYZbcV2xh+b3Mk+5TXaW3NucDYVn1+Pl/E29/5DrZv3RHTisnoMJkVZS/4EcV+8j4/HqzzY4pLAtuMbcs5jF6ETGb/8v0P8aO/+Ct89uTZFQCuX4D92a5K7bj1Olg0u80q9p6+J4Dus88eyReUzHAyFHO5rFpQwA8lpuIJVf0SsGWSiKyyQr5oUsn9PhrttsZiLkPFA/NbHPa6ONjfxy9+8XNJwdKHlO8RoClP5w5ajYYrcjHQRBCZ2NAjPH7yBLVqFbdu3RKT1pQjzL+RbNnT07IqlA08Taj9CPhyA8xn7fbt23jrrbfcnD4QQPG3f/tzNJtdXL9+Q7K6ZPZKxcExAsnaZZGB/A/FQCBQA1VFc5zs3KCU9w2M42n5jFK5YW19DQtLC2Lbd7pt1M5O0Wk2BJwQqO92WgIk9vZe4eT4GNlcDg8fPNScJmn/4QBHx8dKaJSKJbFpmeTgc8F1h56t3W4fq2ubKFGemu0Uj4nZWW+05Pm5srqG1bV1AbgEkinFqsQEfVa7ba3HlFBfoPQzmXSSY6YUP1llVkxCYBKDHsi2bdUqxowe0Z93IDnrs+MjgdOx0QDZbB6Laxti8y9SnpTnTXMtMk9Qefg6xmN8FBN7cNBrYdxvIRkbGMMxmROQFuu30Djdw6MPfoFW7QSt+hl6nRZ1htHv9tFoNFGt183btdMVQMd5V8mfwPfdJxY11zvpNoEvfLbjEIszk0ygkE1jdXkJOzubuH5jG8vrlJ/Ooz8a4dXePp49fYqTo1M0mh1Um/SUZcEBmZ6W4DT/bFNlGCKl3+ULvFrCvdvX8M133sDO9qbkwenxzLaj/yqZ32KHtsio7uu4DdZrxc0PlW3GwgfFKZQ9ziR1vekkkOZPFj/xda6XtCFwCSkptEwSsQYGm9+2PUdS1aCnrDy/+RqTtGN0aXQbi6PnJGr9+kFQl2B5rdFGrdFBtz2SJ1dygWvcCPlRCmvxJaymF1FM5eR32ukP0Oi20E8M0c2OMMwDsQxjNw4r8/O1+dBURjjmJwyMcQypWEJsW2NomP+w2M5SPYkJ2CNIp+t3/sdkDxPQ5ze94lUI5woTnI6fY6OaDcmEqc0YhIxeJRTJ3jHfPy6PfObJEEnK45UgnTHdq60uTuot1OUPKxkJgasEMHku3hcZq57NwXFHGwPGMhmqxZClKTCWcY6zpWDclckKwCUYSiZ9Jkef4qz9nT67kvI2/9W4ANwemoMO2r02Yt0OUKtiUDlF+XAXY0o8L5QcO8UYTGZzYCCNZ+FSdYZKAPt7+ygV8tjapNR7EmfVCipnVaRjCVxbXUMxnVV7r2xtI724iCYlunt92SSkKZWfKyDF2NLZXajgIDZC5fhYxWVL6xtIlRYwTrMdE0iMqMRD9r9ZdZCNy6Iwzo384piPj0fyp6O6DceIQPAc2yhlbPIxj3+KIZko5NmwCIBx1Wik9s6VSkgvLSGWzbEiAEjwc7a/oeQ/FR7Yd4OxyUlL8lAAtNmsmCWMFeOJp+0AXCauLf7kc8o41djZSgpLZtksPyR/z1jDJ55d3GjsLIsbnj59gh//6Y/wwXvvzc0x/PSnP3UaSvbyTMrV14yHyYVzAK4yDXOPPcvANSlzy0tM3+/3jirq1Hkstvbx8cyBfR1kwN6ae+Lgj/NAkXl/u+w44Z45ev1+Tx5+/jLwy/paFeDW3sEePjzWZecMcxTzrtt/1u8pw3zDzHVGPEzngQZRANf312y/XJwa1brv8iS+gMaDYBfdx+x+/bxcrO+Dc6DQFWyC6P190XEw796j/WT17vOvWd3+XwnA9W3lr9epz1447LVjvyLj7eepsD/mjeFozmmyFqsobfocTOaCANz7vADuvLE0uVevohKRUPa5Ol6z37eFebqwcSjbHz6r4WfDcTgvr+Rn1miD8hi+2DPc80efUd8uZvo1O76mxQJTG6cZpk+gCOaPOzleBESMntf35bznxj87F73Hy8mEe9ewjyawe1CQHp7HcqC0SApycxHw3Remh2Pb520sd8hi0bj2vOvr64qNfb7Nz0u+7/392N7c9oeMq7jmkszB6+Uxfe7IW+xY7oaMalN1YuxshdWmFkj27cHeS5weH7l4zSkRzlkHr1rLZsbjjEKhsXNNRTCmnCML+Fk0zPzHyemJYtL1lUXsXNvUHvXg8AAvXr6SNzX3pVInG/QUEzNP4IvLZf/W7uDP/+o/zE75cyeH8wCuxsckQngN4H6RPn793q+2BV4DuF9te74+2udsgYsAXAucIgzV4JhXxLMBxuc2Thdcz+z2zD8G4Sbsc31w/pu+0FPld4DAH/7wB/jDH35/csyZ4MAF0NHNUfQCogG8X/zDQNIfw4Myk83QBbccBqte0tJ/NvoRD1hGWaZ2DtvA+2vxiXt7zQFiAYs0DKQ8CKP7i+TSDVywBTrc2IUAroRvXHJAFVsCIyyUsoQYk3G2+fR+HgzK/f16cHkS2HuvPaEYszJZapOAReuTD+H9hNfqPXD5uknLjpXI1e9KIpv3G69FFXbBBllBG5M68sWd/Zq8zwX5XjuQQRwDOErvkv3EZJeSL50O3n74EL/929/B4mJJ6VYmVxkQEbQKN3FiAylhaDLMYgS56/IbBgPKYmIiEGig3+jx4SEatZoS0gY0UPaPwJEBf0zi+/tW8p/JcXYNq0klwSf6h7GJHfuVkjAF+t0xkZegB1lXfqSUZibjsdfvobBAGcot5IpFBbPJGNNXZEfRd7eM3d1dJfRLCyUUFoomP0MAn/fe7k6YlARxxdh044WsESXXCJLTCzjFCknXJvQfJmjCccf+FMuCwGvMWJLylWvod2asxkzQMUFGMGU0lqTq/skZjstVNJncFE45TfCTMUEpZc9CY9N4D2JWWS4sLePO3bsCcgnEMOBn4B8CqWKrakz5is9w8rL/R5MPGsfcRKm/p2POA25TpqZJYfvkHN/pn1MfTPsxxb5nYL5/cKBj71y/jmtb2xpj/nM+SaKNIQsIeDwv4ed9kjkPaC6wb78RCotQJlcs/0M/79h9it2tQlz2fUd+pccHezjluK1WQOnrUX8oQJUzET8uB5ZkEssrawJz1zc30aOsbIVetVWdgxWfxUJBGyGyCs/Kp6idcWwSYGkIHGMSm+OYm5REikoBvJeRSZO3yUbsaMMk1gqrbMlhokdjOikgmQDT8vqWJJPZ/2Qvf/bxI5ydnun8t+/dwfW7NwVqPfvkE+w+eyK2XnzYQ4yet1L8trIASZxqfvQePX5dtuvyTO1Z71u/MWWCKyY/Q6QzWNjYwte+8x2srG+i0+1KnilMeIVjLNpffrz4MaQ+IjvVVY+TdcuEQalQ1HzwyaPH+Nc/+gk++OSzzwHg+pH8OcBb/1Y3eHinnVYNu0/fE+j49PFTNBp1VuOqOprV75PngMDJkJvRJNL5othiBCQINspXU0UBLHpgHzA5b5LuZIF/9ukn+Ltf/ALXrm3h1u1bAp5YWMMiA7J+X718KcYV563lpSXNQ8YYHODRo0caM1/72tdw89atSbFSvVbTawRxb9y4LoYu21eFCyxAOD3V7/SyvXPntgAZbqL5jH7yyWeo17u4IZ/bm1hgwl++SiaDyUIYKSC4wiUx0DHC8xcvBJrevnMXG9duYBQj4E5Z27i81jmeCEa83H2OfUqBD/rI5TKqqub90QP3yePHaLca2Nzcwje+/nXNDRyLXJ+ePH2Cw6NDrK6s4tbtu8gXi0g5/69Bj0x8oFg0D00DTCwJSzCTc+7C4rKKGuiZSQCXhT58Li05kjCpc8rCCUiiH1UJCwuLkrxW0kVzB0HXIRrVMhrlQ/RbDTF0E3pPSnK7lbMyjg/2UauUVTleXFjA6sYWNndu6Pnge8Uxn1Ths+CB4NMA404dg0YZsV5dkqcErCSFNuqj16qiWj4Ahl0062foNKro1Rvytq/Xa6g16mg0W5KSJvhJv1r5x4vp79h0ZLJKvYLgJYNwrl1OypTezixMchLI/H+plMW1a2u4efsGdm5cx9LKstq2Xq/g8OAQu3tHeL57jL39Y1SrDYHoBDcZa/E89LqKJWxsZRLA6kION3fW8c5b9/DwwS30+208ffQER0cnqNabqBMMbvdQqROIJoDLoiyImenZHh5kJBsxl82gmOd3Uh6wLO4iEJ2I89xkQjowl3LXSso7VjUl+OXp7RQ0JKHvZNropTri80oAlwVnlAS2NdSK0ezeeJ8mPUyGbUzFW7kCwWUgl0ijmCoiHc+h1x2h3WLcwwhziH6sh0FyhEGKfsIGSHMwCHh1gCvVKSgzpzlFhVgm20v5OaPBubXc5CVMVcExiRlfyi9YYDTvj/dqcnT0qDUZXlNCEOtDBWMJxBI85rTwRtYaAuEoy5dGMk25fvPezmQL8j/v98dokol8VsPxWR3VTk/Pg2w1qIySyer6eC9c/7jO8UvsnWzaxadkfHJuYQGTeYsbgJsRAJpmzJfic0C2sgG43raD85aBhFa8GeMc2++hM+ii3W9h0G4CrQbirQbODuY2BXIAACAASURBVHZRrVWRLRWRpYIG2fdkuXp1EgFTJjvMf4wVz05PBZLTX5xJQhYUnZ1VMe4PsVpawFK+JMnvPFUV1tdRIUOXcSOtGLIF5EsL8tKWH64rIEzHRmicnWLUG2JhZQXxYgFDxteJtHxxVXRnZSMY0M+3VUejUVNcwDU/S9WDFi0hKmi0Woqbl1aWUCgWMSCA3e9h79lTjNpd5Bi3Uj58MJTfbn5pAalSAbFsHvF0VtLTiaTz9XbFtYyPvN8c1xiOSS/9bHszRg8GygrCVYw4ZR1xDVQJGCWb1a98/p1XuOS2DSD2pFS///JJah7vag/cWQDXlm4XqM78mLPvn9lCnY8LZgBcx8ANPxICCca+tWN4MCXck1pw7YRs/hsEcMNYTXcqJZbzVkFXgZrzPuP/5ts23FvOtHGw5wzzCpcBmdMixCnQdq4PZ4WFZkdFBKz3fepzLX48hx8K3xPuo2cOHPklCjLNe+88IOqq40c/c9V5zO/81w/gXtYWF917OLa+CgCXIF00PxaOzzAX5q+JbaO50Beg+z1CxDJrOoavShBOc2Hh+fz/Nc70bQVx4d/DdgpzcOfHpOSaZp7X6Hv8cX2uKgR47Ty2P4x++UJs7ic8eBj97OQZ1h56llEf5vB83jAK4F7UD+Fn583L0Xll3rgK55rZB3/a3tE25++K293c4IvcNcW7ud320rMM3OjcJwzR7Sd8G/lj2VrIWMzAVxbL8puAJPdmMwXqThrZz4M+TmMs5NVNFDu6tZfnkrUTbcFUSD+NaX2uh3Eg4wf63h4d7KJRq07ynNHcq7/vL/pMT/vVfHup1ONjAMaWLDbm77xnFsjSFoSFmRpzA5JtelJr2drakhIW94/cXzI+8kUWfA+trf7yP/zfweWFahLhVc8+q1HVUC7grxm4X7SXX7//q2qBq1aSr+o8r4/zugVmWuAyAPeyppoL4Po/+io3iy0mX3MH+UT+55LkrfN30oHmVunOv9Lzk7x73wy9OPisu4QogBsu7mGQfVHA5gOFeQH5vM/4xV2J5kBK5bL295/xFajRIMlvVKbApwUwJgFnG1m/mfUbHvsMq7gMhJwEPMHmbF4QKXaE90EVG3e6ybDgR0czMEYsBvqdGXtS53SM3ElwaajEhOk63aCSlWGgRfT6JmPDBMHtV8eI8/2gisy4STf7pL5/TcGik8PRNbsATgeaBHLE/ixICceEBZp2vrBifObY0in0JnvOS5iJOPaDk1RhUjudzCCTiOPh3bt4860HWFgsyjM250Ba70PFTQoDIPnDOUlVJtWUkFOiyUBmSRgmEmg1m6geHwtMFROq05bkp6V3nJyiYzjwPswTzciuTCyaR2QWhcUFyTXmKKeXp7RzVueif53K9bmJ6nXRbtKz8EzVgfQpY4KJ7y0uLqK0vKx75jhgkomM3V6vg6ODfbEZCbzcuXcHC8uLiCUtCUUZylGfif6uJJ+5KWm2GmjUDFQgS05jyo8l56+nRCgTbmROMsFJ2ZoMfc9SSpjRe5XgsPztCJoxoUrZZ27KVMULDGJAezhWwvrotIKj0zKq9YaTwDRGDFmZXnqH48M/d3rO1L9prK2t4+EbD/H222/j4YMH2CSQncupB4x1Y/KA06+wgng65sMNng1TY+CGhSAecLNh5ysoDSzxGxL/f8/UZeLz4OAAlGFlgE7GMPuC8oghe1b97ZjuZJQLwHUg56Rgwo31KIAbsjw1FzKnrTlp6gPK65skE7mx0UBkX/XRbNRxenSEk8MjVE7PMOySDUcPaMormpQzO0SS2pkMltbWsbK+oQ0WwSJKgBIQ6lK2cTzWsyIv5Xxem3G+TrCLAAuZSO12DQP+3mpJGpjAPKtK+Rl6/ZEBSJZnJpNEMk7AbIhGh4wvym+3Ua/VMRyMUSiWsLW9g2vXd8Q457P44tGnON17gUGnJcZOXGCtm2/MdVn+v5prnBeOn08nc47mQ1NVsDl42r+SBQSLEIB4Noft+w/wxjfeRSZfEFtRpwoSQuHaFG7Mw/HCc9gm1FjTBDZsDh+jXq9rTsnn8nixu4d/9W9/jPc+/NgA3N/5nXNr92Xr26WvzTo+oN2qYu/ZewJCDg8P0Wm2BMoSLOeXL2ggaM0NMeetBXoJFgniZnS9vH5KqvMZMKnOvhifHCvPnz/FB+/9A54/fYqvfe0tyUhxk22gZRcvXrzAhx9+qPsn6L+9va1510uiUgqZ4/nNN98Ue9e3F5m7ZMQSwPXPmver5Xm5OeaYpQyyQEqyF50c2slpGWdnLclT8ZxejcFX2xsAZEVQPA5BwlanicdPHmNldQVvvf11bGxdRyyR1fjkuylz3+u39Yz99Kf/Cc+ffiLPX4LWbDfOs/5++axsX9vC/bt3NBZ88mxvf199QEltyjTTK9Y8v8juog+q+bAby4vPqYE6BNrICs8XFpDPFc3XNsk2HuGkfCopXUpdr66t6bk+LZ/JI5jr3Y1btwW+cn5XURTZZmMDcJune0CviWxxEfmldaSLy6qcJ+P49PgEJ4e7aFbNR5NA39LyKm7euqM5g8CWSpoIKMqPisUaQwwbZ2if7mHcOEUmPjSmI9l5tEDot5FJERRJotuqol2vol2ponpaRqVSRq1elS8U5Zg77T76vRF6ZHE6ljBDLyVqWQhDT1kWFDl5O5NIN4sJjzhYjDFEJhPHyvIitne2VAxwbXsT+XwGsUQMtVoTL16d4OnzXbx6tY+jo1OcVRtip7LnyZBkP/F5WFtexEIxh2ImjmI+gZs3NjQvPXn8BIeHp6hUG6jUW2h2B2h2BhiMfZEIgcekCmp0fQ6sZB/TR3RhIYfVlTzW1wjQm6+xUm3yfh0pDkk5+Ty9QgBba7F5ehsTlyC3sZK5LvPv9Iq1JBcZ1tPkEF/jl1+Lud5z3KQySWTFBDa/9t5gjEZnhP2TKk5OqoiNOAYziCVHiCXZ75zjuIYndT1iy7KQp9NFr0vw1lsckKJrwOJE+tFJJdtE6+ZbxdWc5wn9mdwp1yyLU0jXddes4iCLNQnWmdcyLUxG5sPrAGOuc1awkRIjPlfKYZxkEjAjcLXV6uPkpIL9gxP9bLNQwvU34zHOJyy44frJdZ9zBduOoB5f51wpC4+cqZrofDHGlynFNDwHgWICtikyeV2cKIsQKcT4ojpTG1ERJPuLMtHDLjqUq27XMWo3MG41UD86wunRgdiqheUFedcOY67YQOxb5xPtVEUYAxuLnAo1Nq+Qkcq1m/EiwVYycQnEckjQ9mDv8ABjFrrkcirkIZu/uMg4JyvAO01gNzZC7fQYXDyLS0sYpJLosE9YNJKlJHRaKzOfDbLxO+0GWo062t2O2onqM2TUHh8e4PDoSEWPt+/c0dxrtiYNPP30I/RqDRQTKaTGZt9QWFpAspTHMJ00i4hMATFek5Og1vjnMyNmN9vTivGihbNcvxmTyvd4IuFo8pRy1lMBL9VoTOFGIDuTxop7LWalTLbfIxrryAAkHxtQQvnP6YH7wftzl+soA9e/SfFcmCOYfDp0Rb0gH+D+/Lv/8+9MPHBNNXLKYvOH83GLYiX3XE3j4kg24r9hANfvRSftG2Hghn02D3Dxf5tprwgjzR87BBr8Htz/DM8T7o/9cc8Nkkie4PwgOq+1G+ZW/D7B50D8vl5j34Ei0WOGe/ILr8vtqfx75+VxLjrupA8C8Gfew3HZucPxO/tZY8VfdD1fBQN33rHnjZnwuqLP3lcJ4IZjLBxT0Taa5Hi8ZRYnhQC4nf8MXAQWTY4+Ye3PAwptLTKg+VyuJyigCPNFfu8cth8ZuOFXOHaj+7CQhDCdT31xzvQo/np4bq6RngQRzuPhWJrPwHU5oMmYUyAzd66/aNxHx5Ni2UDF4aJng3+PzjWT947P599m5htPQwnWhBC4NrDb1rOwXyfnc2C2B7Sj7zOli6TZGznmLPd7zAswNuRewhc6he3Na/S/617IyFUBntkY8MvnWYyUQa9Ze94Z+/K1pNZ15ilaODk5RqV8rNyEVx70fRq2+7w+uLQTg2IEPX8qRPRLtjLUijmZA7F9bldF9pa7shiN8SwLmdc3NhTvkLBQKOQUqyvfNLJ96VnlDP/uL/96ZlzNJ4dFx12g52EJotcA7lWd+vr1X1sLvAZwf21N+/rAl7XAVwbgRmfdcAOgxWrO0h+858og2fnThopKDhecf3s635yTXkUdxnkGbhicRAMVH2iEF3HRvYSBrg/6opse/e4AwsuOGW66og3gg6TotU0XdwZHlhwKzz8FNQ00mGGnur6aBIaOgatjkGkUSGN4ADcaTGjhFnOCAC6lUq2C0fJcjsHobsaf2wdPBjgbgOvBnjChoPsQADudSn078Cc/b55OFkCGCQ+f9Nb1uM+LqRmAuLpvypC6gN0HYt4n1oPUEwMiB4DPBPYBS5gAsTw2JNPIhJx56TERV8xmsbK0oCTs9vaWfOgyThJPYJOTUQ6DewWbLpEh+WfvDTwciv1Vq5yhcngo+VhWwRmDlYC0azEmc0w0UtcjdT0BjxkFX6XFJRSXl5DN55XwYduQgdJqNAUON500LdlbCiiHfWOlutJ2Y74Zc5fBmwdTBPy6gI9jgkEgJeSYOIynCLwa64pSl3l6f+Uds0MVitpCiT1Mr0Z69ZGpyXvsddpiAI/JmOI9kQHCpF0mgwJlqwsFsTh7rY7aglKE6lMxdckKosSOk2bjWE/EQZ4aE6Cn1Tr2jo5wQEZSrWYeZG737MexTyIQPBcA7aRt2X8EeN544w1937lzR6AEAQCOpRDInBYDzK+8nswzrvAinFNCprwVT0yr8v1mxn+emw6CLvTq5GaPXnJb17YE4opx4zwxww3VZI5x84CkqSUN6Py3AwauP/f0OTN/VXtmp9U5ei4Dr1wPThtAbf6JvC8yHwm6N2sNVI4OUT7e1zhkVarJbJrkt55NJiMdQ5wgbXGhpG8ml+XZqQ2FMc/JVuXGg9fAeYAADtlhPBbZ6gSNmRjOs3Ahl9N8Im/REb1OrdrBFAS4MUthYWlR7yP4Rk9VXgtlFY93X6G8f4BugyyhruQUxaI2l0WnC2TS39pragNt89p03rcNlT2z9ncC4dZ+PqFpUs70PSytreHe17+B9Z0biCXTOh7bPgRw/XwdzivR5I2fN83Tz3ws2W9KTBAsbLb089X+If7Nj/8d3v/okymAq33W52TZXha0RAHcZhWvnv5SoDzBUDKzCeBSylRz4XCIaqWi4gRe6/Vbt3D/7XcMuFcBBVA9q+Dp4ycqNslmyWQlQ7stxvWjR5/is08+1rzyG7/xTTx48ED+17axHuqcZNJy4055Kcokc1Pu24pgLNuHlcjclGs9cpYBfI0+t2SP2fNGZtRUyswXU5mygMnSGsusg1q9I59YY55NGVR8hvlNIJPn5fE7/Z42yweHh3j45ht491vfxvLKBrr9MbrtHrJpgjk8LmU/q/iP//Hf4/R4H5sba7h+fUfn9T70vGbOBfQa5bfNW5ZAp/Qz5cQ4h6+trwsUYLEA5xHJr078OM1nl3M4pUHJCmVswEKHQsF8eDlSWABBSWx5WG5uYXvnOkqLi6jV6njy5AnqjQa2JQe9jUyuaKATZXsTMXnmVg9fYkwAt7CA3MIKCktrSGbyGHMtcqx6Jh9YFMQ5kKxnJiV4z+tr6wL96B/L54V9lsQQ3eoJyrtP0a8eIx0bOElgx4qND7BQyCJLEJC+8IMuOs02KqdlnBwfonx6imqlinajjXabqhK0E+ihTz9rzp3yM/Oi/MYyNe87A5L9vB6OEcq48pvzD/1Pl5cXsLW1idt3bmBjc11+mZ32AMenFezvH+Ll7j5e7R3h6PQMDfrAj2DFWQXKbi+ikM8iFR+h3a6iWMxIwfXo8AjVSkPMW3qnsjCEDASyLQlrU11D84DASEsyUUI4k0pJRWR5eRFLyzksLpSQpxSvfMbN+1bXzotwczfXXjFnKSmsscyfffRH5oFqorCWWPLPGKWVfdLMg7ZMgrEvpYah54asUc57Ju9P9nO9PUC1SwC3huOjU6RjMayuLJCcSUFhxZsEwkyy3wBcqqAM+05pxtJVrhiRYLStf/y02W84WwvJRRNs5bxuz4q3RjDP1bhYmmwUxYMTtRanuKCcJQv/Rkhl02ahQeuJrMkTM1ZhMpDx2SBm6xLB9v39U+zvH+OsQp+2sQojsq5gSWx2gre9nsBbesrK8y2Z1PrIuI9xmCmZGDgq+T/aAxCoJeCZZEEcYzIDcbnexQXsJlUco2Sn288oBmfbcM3sdeQhy+9et4Fhu4lBoy4A9+RwH6lMCgsrS0hmCeA6hQ8fPzuWPeXrqQpAQJP9mkmZNzWlCVWgRL9aFkP0h+i3+4pTGfc9efYUPRYOZrNYWl/Hzq07WN3gnE0AN4VkLCEmerN8gmFvIIYu05NNMm6TaZTyRdksEJTlWBrSy7dZQ6tZ13pDNjK91RmDEuTkusLY47u/+R0V8TH27bZbePXkUxzt7SGbSmOhUNS1JbNp9KkUEQdSZAcXFsT6TZLdzHVbewbGCFy7jRXu121fqMTnwO+b+CxZ0Zwfb/Z/xbpSTqHyAeUcrRBActu+GNHFfX4fGRb98m/Pnj75UgCuSwfM8bGLpsHmxAoBgPuLn//MqVlMAVwfC4XghIpeJBFtsqK+uDmMpxR0zTtdAFiHe+Uo6HlRuHJV8vwqcCz6+jwJ5XAfrOnGxVhR8Mffbwhm+L2xX0/8e6KgVLiP9fd6UZ4jBDzC457LU0QKns/nMcwaJARZwj7wexA/V/pCBh7Hzzvz+3p6povu4ap7jH4u3HuFY/CycXHVucO2s/ueqqZFz6HxfoG37FXnuer1q8ZoeI8e4pt1qJxtBT5mKl4K5IzPXYMD6WaOPSN/bK/4z/mfvrBYxfQOoJsUGweKaXZuA3AvHsc6g84TXqv/vylfTRs9um/yz4EKlwIw8Vx70mN0DoPXf37eXBN9PuUZ7PzKfbv4Z5vvlarawDyB/fWEbae7dNOvnzujbeslp8P2mjc2wtfnzX/hXHLZ2PP3H75f9x3kWsK5ZvL+UI7MF7i7GET9cAGAG55PeUIHXPt1z/eRAHbud1VU7ZRK0ukJE5f5Nu4FLcab7hPD9uQxVHjH2NQdj7Gh8htUv2P8TMsmEg6SBIuHGPb6iqtZYMxi4XL5BM1aVYpJ3gP8/Bw6u6jNrosXzU423qd9w5z07BrLT/IeWLwu+7cxFZKgWD+fzSo3Qc9exra0UGPcY8V1ZoHHfBFjzkq9hr/4i3//pQDc2bnhNYB7cW++fuXX3QKvAdxfdwu/Pv7cFvhHA3BdgDAd6LNZ2AkAdnHEa6FUsB5dmgue57Fjkc2VI4HyyX/4A0oozz6WtsBPq4fPBRbu2OEmIzzZTBDnLkUOA07mUGAmg7DgtP6c5msUMvKmlZg+SPABhpePM+BmNghVSskfR1Ii08WaLAdrYMc6caCMJxX4Yylw9SCzABuTq/OdMwkAAwYs/0aWycAxcHmLxhwgUGZfFne51FxQ9edBUpPymAWjLCBzQKgYZdOD6b2ube3g9HSy9hZA7MAiS4qnJ+CsXYYNIC+hbJG+XZ9SdsxqBme2NnUUXncJnmk1Cc49YMVknGcZ+1tmRbyk8pJIxcl+yWF1fRlvPLyP62R0yTvVgiYFkA5InjBMCLS5ZJnAASYoKe95dITDgwOxA8YCNC3RyYBQzGcGmMKezB+W/ZovFLG0soLSwqKeFybY250OOpIXHeoYTJ5JxpbSb5I4tOSqsVAsfUkZ5WwmJbZvrcakv2MIMyglqzhPhoZV/2fSWfP18n00pvRhH61uW4lFyhzLS9eNMzJM2G+5XAHLK8vyEmYCk2AuE5K832q5LAnnTovSNuaVTEYSk5MEccnYpScq74cMyhETp2xHslJSWfWFscPZ33F5kTHx3x1CHnLH5TLIOCufVdDrjeVtyASe/BBdcYICdXnQOVZugky3DBYWF8Vsu3fvPh48fCDpS/pgijEtECecp7y3o3G89aV+cdLEwZxm3qQmO8nxYska3bkBmm5D4zdeZAHS5/bZ82f6zM72Nq5tbysBaV6dbDMbb/44qnj3myQvWSSg3uYa8wd0Ut96xiyx7f04eSwySZRodElZuyWbd/g1Obdrf0vXuzphPposBOE4JhuqWRfAyiIFAviUCae3CvsXzlNXR1WhBPsh7hi6aaSzeSWds9kM0i5Jqp0I5zXbnRkoKqa2bYKVKKUXN73vWmRsDiSdu7S0LOaQmF6U5FXimbKUTV1TvVJBm554bfpiUrrcPPScQLLNy9zMMznr/nkJVwGufpOvTax509jk6TzENd9Z+9k8z2KEFLKlBVy/dw879+8jmSuYh7P8GKcrHMdDWLBja8d03EzXAJs/za+cSra2SdOcw/4bjOQJ++njJ/LA/fizx7MArhu74br4Rf8f2Z+j1azg2ae/EFD50Ycfqtjjzu27AkzlA9XrikH42WefYuvaNfz3/+yfY2Vz01ir3FT2+kq0/+e/+Rtd+81bN7G2vmrrIMFfeg3tvlLhy+rqsgBTpaDcGkVAk37R3LhTMoqV2D5Z7EEL/14PwKlQwMkDE/AkeEsGpE9GhkUWYdLF2M9pSeGWz+pYXV3H2traBMDlxv7Zs2cCIleXV3Q99ITkvdJjk56HZILtXL8pJurh0Qk67R6ub++oLSgDOhx08NlnH6NSPhKr00s7+wSp7sEXbDhpU39fbAO2B+fmxeUlgQ7SFaASreYR+rfzefPzXExs2GqtLjnZldV1LC4uTWwWdl/u4uDoUNKjN27c1rrE/uX8UKvXBOBSEWJhaQW5AoskKIvfx4igaKeFXrOCMX02EynJkeYXlrC0uol8ccHJ4JtMKGfYXruN8skx9l49R/WsjI21FUlUl1bWdT2Ke4Z9NMpHOH31FJ3qCWKUPRfIF0OGzM7EUAzcXJ4gG+81IwCQhQDlU0qeHaDMwp9yDc0aC41YcNLFkNLpooklMKBUL+WUNQdZwsr735kcvY/hHDt3OJI3rAHsXYGOyWRMY/XmzRu4sbODRUpSx+NodXooV+s4Pj3Dwckp9g+PcVo2ZiYBPmPnmZ9qjGzPhGBSyWyzwIXzM5mntp7Re9X8nskQUNGMfOzjyOXSYtoSDOUYXF1bMlDUSQ6K6cd7pJQzpYR7XbRYgFWtKhZgW/A+KetLtmuLHqOdNvqDrgHV9ALOmMcuQTsyfymJns/TioLAIcFGzk3GtFB1G/nU9FIdDuVn3+qNUO8DHWRwXGkqVljKJFEqZCSh3u91gNHA4gAyHQmgTwrl3BzrRFV4P+Y/beuv1jEyzCbJamtTFrVNlk7HqrUjWTEDJW35rfiahXRaOGNIZsiIpeJJxtRPBEybLzv7TMoLbt5vtLp4+XIXL17sao7oMGABAdWcQEKCiTwOQVayINjmjO/Y4FRaIQjM9zBOSmcNhFXcKQCaCUfnB5+h521OoDBB3GyuiFyhqPfxuiexqmMXsx8UP/Y6GLIvRxyrLMYyGeV+q4768QlOjw+1BBcXS0jn8xhT5UGxpYFT/GbsQ1UBrqmUuGehQLGQxwKLHZlA1PNK3+iEs8YAuq2uVDSOjo9wUK5gmEji+u3buPfGm1he21B8yr7mZ1KxIdq0GOkagNvCGG3GHYkksmmC22QcE8ymd20LJ8cH2H31UgUo17ZZZGKygc+ePsbh3h7WV1bxzXfeweLCIjodi0+pvtFsN1RUmMymVIDE/uB9yg6FYHu+hEwmb+ByImUFXWJsyWBBAC7Hs4+fvOpDGOf5Z85LWfO58iwvzhWcc8wT16QlCeBybAjIDZLQfhz4Nerp48f4yZ/9yRdm4Potj2el+3hlPrsrsl93v5KBSwDX9n8eNrJIwiefp8lqk4GcjL8IwGnzw/wUnN+zz9vrh+e5KIaZB2CE750HgFz2+kUgnT+OL24J78bnF/x7osy26DXMJu+jyfzZO42COTM5jkjR97k2mmzWp6/MgD9in52XgvZ9zJ++aMf3rd/bhwBueE3Ra5gHIPn2uAzsiH7u84yF8NyfF0gJ3/dlANzPc12z5zj/HFw1RqNtKquJCNg6069uTQznqHP9EAFwo8+fn++i5/Z7GNtL2coaJQNM5zS714v6wnJj559sD/SFAG4IJIb3xf/7WN63oxXUBF8RADe813NtG5Eq1/GVCzKQeF67eNavV2zzOaPwvWoDVxQ301cz+VIPervi64g09bxzXzX/Xfb8RefByXNJi6sIe3ZmLEU6LZzv7BiMPeep6Ll9dGCh5q9hUlDn+pP7DxaVKsxzoLhnpXoJ5ZAk4ucgfzy//vKzfl31xbuM4/39eYsy5nW4X2RejXk9FotVKkZW4J41LEwK2yY6tue19/kRHp2PZ/Oalodw9kvc92TSAm63ttaxsbEuxUDuaZjzoNKIq0FXjMoHim1XWCgpr3d8eoKf/OSvZi5hfoo++iBGc/OvAdzL+vH1a7/eFngN4P562/f10S9ogS8L4NpiHTmo/8OcqGcywIP/eLxu9jgXAKwuwPhHAXB/8D38wfe/N/UO8jKePjEeAVh9K4SLZTRIC1/jxtuDjvysJT+9NJ5VJxI8sEBzGmT6yn4v6RtuzPzCzI24MWl9YOqSSb7iMeYS8D45PwkITZLO+1WGgKwPjvQ3FxibbKcxBqdB8/ScYZvw/7axMolPSec6mVlV9Asw8eC0fVL3487lj6XNqd7rk2B2/tmAdxpchgRstaddiAAZBTyOLUfpSCVMXFX6ZFQHIJXaIBia4SbPg7EMgcOJ3AfF+qx/YFzAF1Y7TnYJSqAYB5jVa+lMEtvb1/DOO2/L57C0QNnWpDK78hd10slqD2mcOJiL8srNlrwxTk9O0GzU0O90LXnIZCuZggOTlKO/nuHSZKnGkc5mJTO3trGhhH69WsHZaVkeokwusb1FbGS/uzHEzxEYIwMiTfYFzydkvwAAIABJREFUE3UD+nmOkIyR3XampD7ZvItLS0rsE3BlctAnBpUknVTEWhEDk8JkJhGUJchqDB0yKYwZ1+2Qcdk3Cd5EQscsLS1gYdG8xvjsdNrmn1o9PUG9WhUQrASwZD3tHPySn6ch80rSkfUQixmAy6Sv7pv3SWBOQG5cbBz6m3Xor4cUXu4eSNqTzGSCCHp+6RkcY2LQKi795pH/J6hCsIeA6b379+SPSwYfwRxjj9os4TfDNif458Nkh21jMH1mPEvL/FE9sOeTIPY+G7uU++zh5ctXePbkqcbdzs6Oku2sqJxs/PlOEVkpshqArGK4GhBqiT7/mj1b8vNz84VnHPEY8vEjyKINiUs8usR3WEE82TAFAK/YSU5yf/JoOhlOMW87xsghG5x93qzVlRSmvLaxcym3aKCp8qBOGpMAtd2H+fQRgKUUJMGnTIFgkSWuxZLSc2ZMIo69Zr0qdievp1gsmHT5iCxhyuu2MSLTqNfTvMMxQSCY7SH2mZs7xez384PLRbJwxK8RNhe6mnb3R8kaqdE9WGt95PtNzL1YEuniIjZv3cSNe/dQWFzSDGWzlFM+iCy3IWPB5tVZEzJfxKP5nHLKcWNlERS391tC+ePPHuH//LM/x0feA5cSyuHX/F3a54rTouFFpXyIv/1Pf4GnTwnSPsK9+w/w9jtfF+vZg44ENDln3L13TwAivTzf/NqbmqPoo0j59k8//VRrzsbmhhV46B4J5NDPtKb7ov+iKolplumCEUlBkfnfbktynECs7wefWAwTjXpmnV+Xly31LNrp5wzA0gZfyQIDiIy1GseTJ88ki8oCkPv37+ucvF6yjN9//31VgL/5xkPcvXdX4zWdziLBQhmyEvN5gVEHh0c4Oj7B4uIyHtx7oPukZyP9jvb2nuNg7xVWlpewsrJsz6wrhuJP+RgN+/KAtYIRKyYhgMxzEyhaWV0VIMT5gQU0nJsoHeyBJwJuBABZ4FCp1HR99NxeXF7RM8RzVstVHB0fo1RaEPjOa+fx0gSj+H/5mXPuJ3CT15pGIP/V86cCcIsEUVP0mzL7BpZLFBaXsbV9Q2DTOJER41XzLBme/Q7Ojg7w6UcfYH/3he5jdeeWZKwJEvKY9dMTDNs15FMJlIpkHdJGII74sINO/QQDMgqHvM8kiqUCFkoFZNNJ9NotWQoc7R/i4NUBqqeUZx9iNKBHmRXKCLSlqgS9pIZjKQRQppeFERafWbxl1gkEXc0nl2sgmaEclxZncXxCagGry0vYWFpEqURp6qwKOLqDEVrdLmr1pp6FaqMlj1RKVY9ccss5FzhrCPNk1fpChoDkfxnHTYt7xFAW05TsgZiA1VIpj+Xlkq5jIF9pUxMgGCxVAS+FTJn6NpNRXZOGdUoOHDdSOeD9xMbyniaDd3mphKXFIgq5lBjQYv6K0UBw0ccSbo3UOcnyZczXlz1EbxhDnb634wTqPaDe6iOFEVZzSZBbMRiwAIjztiWrYo71ITlnB9AqvlMQ5dZ2Z4XQ1xpjDCDdotu7WEEVYw2ONy/x6FRwpBKSUMEQmZ0E0Kg+Qg9Y2j5kGS9RVo8+wxmy3mljwPokYyG3WiySq6s/e93/r70vYY7sus47ve/obuzbDGaGHHJIDik7Xv6QEye281dil+0sXhJviZOqOI5jRbYjZalSVWIpWmxZEjkznBWzYEej970bqe8797y+/dANDCkxpUoGLHCARvd7993l3HPPd77vjOThwydyelqV0RhqEGmCv0h2I8ANue+ISG/Ql8rZGecNy6QntJxADjVh08q8pb/JmGeUPjL2zGQUcrtaYzeZymrd26SCjfgsPqdSv2orfVvIxL92QzrNqgxHPUkmVe6832lJu1aV04N9adbOOIcBgmYX8tDj4/oFbgnvmMHM8xHb3arV5XB/j+UVyqWirCwvS76Qp59G9Q0kGvAb4xqVs5OKtJot6UcikkbiB+SToWCQzkgE7FuwTgGJjwZSPz2VcQ91adMyTidljP6ADUV/JgGA44ojGfa78uzxQ/n4hz+Qza1r8t7du7K4vExWOuSgG2enUgCrf31Tctk8a1/vvXwlg05Ncgs5SeQz0h0PmahyVqlIKp6U0kJJEhn0LUB7AOp5rYVN3wm2FgpGWnPZzl/2r+15dnbE6xpkVhUETfiaBGCZnOJAXHLH0V+QT9aMi6DcjgEBxh4CA/crX/5zPvesr298469DMQJ3xgsOdBfDXv4Jyp18L176XORXfvkX5Tvf/paqvoQAXP/sqT7JJAA9C8wxn3IqZ9JdJBx4t7lsfvQ88Mdvw2s5NXPeZOfM4HozWJbh9/iqNvY5H4CYnAHmt8y/5lVB/zDgY+cOSyyf+/kZAO4FF9HOyx4wb+03n8Q/i5svYucsPzYQ7id1uS/Gm/zrzWt7+PXgvPSafu1V8+biHMZSvJyBG5ZQfp3nsD6YjqFMz4tZ/XbZnP6iAFxbi/Pag78HsSgraOWBmrYGJufiiwDu9LUnZ+vw89r8ChImQoCiXcfu5X/e9kSdx6HA0pw56c/5sG1RAJesgAvDYn1mfQMQ184i/t4c1L/1jODFuT8N4M6yI+HPfBbbMdkWwuCcJ3XM/X9a+tj/HPs9pGA4GW9jfc8HcHktV0Nek6An0vw2pnoGUwWa8H5AUgrV8kBM0NIyVt7JmLwBoOzOU/58YCK0V6sdJTzI0IVvzfiHyilD5a5yVtFkdQfgmk0J2+6rxmDW3J6et1omJPwVtDtyzljl4lJZrm1tylK5yOT5Rg0J9adsH2I9VGKiMllJykuL0h8OpVqvyR//8Z9MXfr1AFwOlO3SXEdvauD+KJ7Gm8/+KD3wBsD9UXrvzWc/dw/8KACuOn+vf+tpEPeyKe9f1P08IXgFN7z03h4DV8EFs/VXNxjs23/3r//I7eUTZ4HP6xxDQ03mOcm+TFHYSdZg/bREse8MKYDr5GxDtVTMqVCHbPIs5mgo40dBTHPa/PtrzN/AH3e2VS8yCJrNOlz4jkr4wGbX9/8NO5kKVky3CY6OST86v8ltyZPnCjtIyJxT52KygU8OHzo+DC46h9oOkcYatMC5ScrgswhqKwjh2BpzpvS8A6A/B8IfnXKeCMRMy/FM9aV3CNBAH+piJeXWWzflw7t3ZefmjiwUFxiQUvRVF6BeVg8vACnqlYqcHR1Jq15XKWEELcG+IkCtLBoEIVmyFgAMZIXBACvkNGjDpIIha0mCKYBrku1I0MKx7sAmSaQklc0yeJ6HBBwCTmBfDIfSabek26xLr9WUs5Mj6bVbyi52snrk9RCh0CAw2DwIuOGQqqyZKOvP4VHJXEH9RwQ1XcDKGH+QOWWAt497dpn8EEskJLdQlIVySfILC2QJgk0DRm71+IRMG9QnA4gWBbOWoNiIbGuwoPEN0JWgCeoz4tADqVs8PGUOFcQjOzsWk3SuIEtbN1gXcPfFK3nx/AUD9WibxnE1QAawy5x3Y6dg3mVzWcooQ5r1/fffp6wygCDMSwThbL4TQHG4roK3k7qxxpi0IL/aA7V7up51uqAfKWszGsr+/h4Br2F/KNeuXQ9qd/rBCH6MUrmQC7REDJVKVgBX5ffsMwi86tpSQEcD/Y55RWZXPAia+BmqFmT01wOuOQlGuhqBXp0YtQFWd+XckVcdmAHpzW5XBu2WdJp1Artgy3advDZBeccao61l7TfdNDj3ELBOJJ2kpasXrhkPPLyhQ7kmRqhj2XPAiWOtYt46lmzM1UdGoBWHLzKIHIBOSwzWu2ORUM6YgLkv34456IL9Ti6RyRZO/hwTDGAcA59uTjKkCXmjfFGWt6/L+s41yZfLZNpoLNPtveGIT7BFBptlaI7p+Ju9U8lzVVKwhCWzu58+eiL//j99+aKEsrvHvODs6/gTEwBX0ezT4z35n//1z+Tli5eUNH/v/buyuX1NEqkkE4a4xlyN49PKqezuPpedm7eYNIE5AKCm2WzI3quX0u0CfMyTgQYQBoCYSnZ3aQcockswUxM/0B8AbgFc4mewfrFu/YO/SQ+bT8B1PIZEbJ9MWUiYr6ysqBSV+2o123JwcMi6s2B2I9EDP6+srBKgvP/ggYzGMfm5n/t5SrHjs7hntVplTV5cE/vG9rVtAmIKUDjQx9VYhcIB2pBKQGo2w5877QYTVg6P9uTs9FiWFkuSSacnNaYdkMtsftYdV+UFjD/uDyYy2lAql2Vr+xpZkVihsNGQPD45rsja2gbtGyR7AUr0eujXiBQXy6yZBAYd5xkkL3tDqZxWCB6Vy4tMMCJjLBaXDNiIaci4xqQ/OidIBcAVs+Lexz+QauVEigBQczmuVzDcGq22dPtDWd7YkuXVDSkUFwmKMa0BUuijnrRrp/Lq+TM5OdxjkOGkrTK+SCBCMgjAoiQYgpmUlMqLsrEN27km5/2mSL8hyTj2LZUGBtByPuiIDHsED9utppwcHMnukxdysHdINivqWlEaOBolYFup1qVab0t/AHac2l5QGjUAZPYbSSJaF8t8QbOVDGITrHTATTQi2SQShpJ8VoAz6EOsNSSzYXwGtNFx6XaHclatkQ0dBTged3UzqQ6iYC3aoBLIqirBBANmkqi9p9x99JxbJWWUUc8TIBwVWYzJircrsxj2Cza012vz2mApNpstMm9xfUhAF/JZKWQx3iqFnErGJANWKmqPx1xZDG6H2l7uh1StUbUAtA3twngMz0X646icNbrS7I2k2upKfyRSSCVlIQn5Z6xPqDcYyx6ZXprgSAWXieulyYjsE+0P2Ic+y4lAlt+leHjKPcDG6as5xiz2Yvh4BEyTKTmPQQkEwUE4PlFK6iYzGfo0mAtQsIGUM9ZMo4HEBzBQkTTRZbIalElkHJOD/QO+D8xNgH8AAZHEgf0fg0C2ZxfJZwOOC2wl1iNUV1BrmrVT6XchoU1VWixhC2Ao2bxgh6YBliYlngLQmKeaBZmpTFzTOWvzknZzNJRm7VhOD19Kp9WQdCYpC/msRMcjJkPtwkYcHgAKl/XNDSmvLPNaTHJFX7t8oiFqz6KEQbsjr148l/pZRZZLZVlfW6W6SSyVlKFTj8EawwwtFcoSGY7k5OhYFpZWJVcqSTyTlgjk7gXLW31R1K9NRESqR0cy6g74bJJNsw4ufs4CtEYCYBwpDedyPgRQe8j9BzLvkHPH/gFWfb1yIrXjA4mdj2RtcUUy6ZwcnVRpiwtpgPURiaaT0h70ZffVCzmC2kAmK2tIpCsskOFMYJkMXADouvcDxGUCBVaeS6AxW4B+saTgSXKf+pH0OzFXnR1RprdT9aEfhydiNonzh5QhZAm3sC3mu+4+eyZ/+ZUvXwrgzjlKBWcX/cGvfet8k+l/LlzmH//SL8q3v/2/XaLvbOBi8iG3YNFvbk2bnxKc6cx8he5k+7i97PvGl5377P3h4Hn4DHlVcP3C+0MA7oUzqSvPEJawtff577+s/X4Af1Y8wO8PPYZqH0/O4hNVGP/1qe6dAeBOP89FedpZ1/dfM8AE9/FjMNOAhDcz3gC4UwzUWTGOWa9dtq6/KAA3POfC88qPeWlS+nQrw0xYK0vjA1/Tzxrs4BceNwCDLX3kgjzzNHPcX+dhIJl4o0v0mvVMto+G16s/7y0uxscOxQztdz23wHfo8V8DFPEZJPVPXW8mkHwRwA13TNiefR77F7ZRvu1ioaFQOSF/XnCdTwq26u7iNsGJLb8I4Nr7zE44VzLoE9+WGIBre6R/fetTnDmhkgLfDnuxgbi2BztjqaEnzdR1qlZqNxknQYxsPJK4I7vAj9YSImOWkAIDF+dOAqROWW9e/1/sg/kr2OZbuE/CnzA/29wFJKwuFLKysb4qS8UF6bab9MuQPI/3JhJ6PsshwS4Rl6ErOfWbv/nbU5d+fQB38rE3AO5lFvnN377oHngD4H7RPfzm+jN74EcFcNXh+Gydq9jbVVN+EkTWzc4FQ7x7fRYAN/j85IfZjY5ECN7iOwwmmCPEQFRIGsU/GOLCxlbxg7Z2PQNw7cDtOywMxrk6ob7zEdzbAbfGhLKH8Ntq/aKBvQnIQwfG3dyk+CzhzjL4woch//rhds46fFo7/c71HWQ6i87ZgHPj1+7TKTE5SZsz5X8ecoIGtFowIWiHfd49lO+g8j0mv+YcKgNx0QZfHizc9rCDOM9pnXXQmRoXYyR6c3+qD53srjp0CCYpU7FUKsp7d+7I3Q8/kO1r18hmsS9jZyKIA5Zt9fRUTg4PyTgF6HCOzDfIJTtQm93AunoRsnzAMCyvrMjSCmQ4E9KsNygj2ayCrYqaaKzKRweMDLR4jJ/JFRekUCpLoVAkswNdPxoMKO8CwLfTahLA7XealEYcUDZ2qAFjMIhQBwPBZ+dga90tJ9FHloBKB8YSyu7VA5keINDPCOjDScZzgfGBgCICdWA7dttdZZVIRBLplBRKRSkulSgbCFCvdgpG7qm063WCzdqHAyeXDRAX0rPkaPKeAK4RuEfwUWv3aJAL3wisAsBdvXlbNnduUoryJSSJnz4RBLiOAdB0+wGbLpC+Zk0uDX5D1hTPApAGDFwAuWDVoVYumV+OMWPzQjtHD5cEch2DdQLWTg6e+jdFctHHCKRDTu7o6ICAChiA62ubsr21rSCXy14N7JmTG8YYIIBqdXSoIuAYxiZ3jFaRfesBC2yqq2OFaxuAi2exgw3WIQ6VAIXskGW2y9pha9k/jJq90D4YEcAloExRSSebiUNCv0+AAJLfAHAB5GJtYC4Mex0CUUww4eFIAVYcaK1OqeWKUAII1+b4a/1GpeUrqx9sKIwBgqxkRvG5lQWkzDQkBZi8mKEAJmis9b7YBmPTm3yci0QQhwgks9AOvT1WEeqHUqg6npB0Fkz0kiyursnS+qZkigWudS4hMnl172UNPS/KYbZosgcoS9jfA6bslUvICR/4MFaPnjybC+BO7/wXnYer/Ak/eQdta1SP5ZPvfp2HWcyh8tKKpPMAIaCqEKUUKEBV2CYwZcEy3FjfVNYw65T2pdttyVnlVPp9gCBJMq3QMjC7kewQoWS2Arg6vwdaV308JogCUBV9AzljsGG5Qs/PqTywt7fHAzyY9dwjIFWaSJBtBcATr73zzjsENW3POzw8kkcPH0ur1WZN3dXVNUpyLi0ts1Y1mLPlxWX50pd+inbC9lGAycfHx5Rz3tzeIDCMOqWJeFLOqnXaghLkhjNZqhugrAHYnZCxxWfOxwOCJz/8+PtycnQgm5SELgWZ5FineF7cA/LkqM+OOkhY1/j87u4uJVlhx957/wMyZtGPqDP9zW9+U6pnDfnwww/l+vUdyee1viOTdgAEQgo3BXZfXOVjWfdpLM2GSjLn8wWJo4aws7/YQ8ByZ18D3IyDNZ+gLdjfe4G8E9lYW2VyEWw3xgzAF9impeU1WV7bZH/AvoMdC7Z8ZDyQ+PlAoufolwGlYNvnCc6bdqOukmWoOdXvE3gtlhZl6/qO5HJpefLJ30hGunJrZ10WF4tcx6ghmohFZNBrkb2LtkEWGBLYtVpbOq2ONM7OpFKtMAGp38c4oH5pQ05Oz6TdavM66BckSC0sFFgyAGCbAStGvmCyj5N/ozQx2P6Q5KVt0gQknV/KplUbrOt7FHWJIOcxaTVRcsCVRBD1H8DyxbqEXVPJad3/1IJoHXqV1tbEIa3prUloMVffG3aR9yQDFkEtfKtaA9pZXMhxfiNohXl/dIg1JZIHC7pclMWFnOQcgBtPAlBG8ggMqgKiLi9C1URCThp9SJe0BiMMDYYWFBs6Pemg/vJoLKmoSDYO/xJblj6PJkmiXrKrQexYt86ddGcf7OV6T1ZT556rfrwaWue7gLmBBDcR7nc6p7F+UMcWUv1giEcFaXLoE+428SiTCCAD3x+OpN0dsHYywG3UjcZcUla2jmUCMrsjUZlrMDfoUyXJkkWSHP1ESm33OQYIomFN5RfyTOIDeJsg0AsQVtel7e9kwcZjZLIiGAdp31yhSJAxifq3aZSxSJAVr+6a1uy25A7053DYl16rIpWjl3J0uC/9bpsM9dJCgYD5p/fvyeNHDySTSMitt2/Jyvo693TYXiQhylCVUM4x7pjrg6FUT06kXjmldF8RyYQLBQKz/XOU/lCb36g1pJwvybu33pJ6pSaJbEGKAIeTCemOhtIHm32EpIOYLGRzkk+npXp0LOP+SPKQdAeDPAFmdFKScSTWoWYxc9sI4MIuwHdeKJYll1/gPt/vtqRZOZbq0Z70GjVJo+xHKivF5XUplZclhnra/Y5ksjnpDvvy9OVzOTg+klQ2I8tra5IvFCWVyhFMjcXA8o+rxDYTcLEnoRK1njX95A3zrVi6wpXIcZOQkxHPaIwaHS9VHkGpD0qiOzll2lm3GZu8I/ocY4qxhY/7V3/xFbn3yceh1aa/fuMb3/Ben7XP+69ZSpebO27dzIsS/Mov/YMJA9edC3w/RRemS8izNRiSU7U5qhuIxRf0bE876WIbfsKYnUXNT5113vU7I3xGDp8RZ52hA7MxI0YS9FjQMb6alyUIe0l6HpsL1zX/3tpvfoof4Ld+8V/z4wJ+P5u/YtcJv2/q/Bty7GDzp4JHHK4g815vY9j7JfEii3GYHwof0GID8/oyHMuYNYEvG5tZ42pzY+ZicC9e1h+XzRs9+0EtyyWJKuaj3eMSuMMrbNb4BR0a8vttaOZ1czDOcxId/LYzHcONJdeQP5DByVX944CNGHb6mWQ4+ZpM98m6DJ9X7HebD5NH1KSXi/EZJS3oOdoPSdrdpqVj/blk/cF/PZnv8Flo3pja+/AvfCRNYjEjZKod6rNgnVjMa+aYBmMysZb+OgzH0cKAIm2Yp/o3fx46Gx0aq8vOa5etoXnrxB8n374E9to7t9p7pz5DhqyfQDK9i0zYyu4s7CYpfThTsdKIGZvo97mNG4kh2H1dcp7tp5pwr74Jz55MzEvS5+r3ey4RCuCszjv664zRaqxPkwEB4KpKCsZFS3Jh30WidIQqXv1el7EbJKbjumC4UvXMlZoIrzlNLpwwisN20Z8j+JufZKC2Z9KH9lNQRg8vKKcBOYeSTadkZbEs+WyKcRb0FBWSUGojkdTEXCRSMZkxIr/6q785NRXeALiX7SBv/vaT2APz/NSfxLa+adP/Qz3w4wBwdWP47J1y0aGach3cLxbo/mwArp7pPNlJz9Gd8gzDzY5E5N/+0R/yO+yQB2xOD8D1AQffWfGBB//Qh3ubGIUBuNaEwAHlZq4yyHaQxHsYFCLbajrT1b++OcXhg6b9DhYYa3MF8m8ThrFlthlY4h+MLjuwhp1F3+mxfrDX8F4N5AwZVMe3L+VChpPrkPDhUD0QZX2wP1wWYXBtgi+TiRh2/ihB6QBk3B8HPQukWaDJHBdzdi5Oj/mmetZ8Dg4Tbv5pgHO2I+z3kVLlNDAJsHJ7e0s++uiu3HnvjiwuL2pQzNXBwnOhfl+jUiEToHFWpeMEcBIsOWbtkRHhGJlk86A2ZkGWNtZkcW2VTNQ6AslHR9KsVmXU6ZKdxgM/nEaBzGxSCuWiFBdLki8XKVeIQHG/25Nus8n6ngBvTd5xPIAE4UiGg66M0B4yM1Xy2CSgyUQheEbujjJZopp9CCccbA4E9uH0sZYiAs7oGictTjAkmZRUXmuvJeMABPRkC9YUAA2wZpK5DBm5AHPBCuu1O3K6fyCn+4cyAFN21JN4Qh1y3J9yhnCmba4RAND6p9AbNIgUQTXWVlxcldsf3JW17WuUVgag8/jxY/n04UN5+eIVWWQAOCyopI661sWjfK8LdkLCEKALJLPfeustuXXrFuuKQJ5X56Zl6xqL3mo5a7iYstZB/WhlDZn0ONnX5yNpNOry5OkTaTUbZPdtbGxJPleYWoe0D67Wc5wAcoTSmVi7+DlOfU0dh4ncsyZnqFyqtkebO5nvmBsYE/vGGjSGIt6FgGIATHjyfRZ4Mts0OWDAJkBO3OSkFTDQPJCJEgGAEzKq0D4Ew1HTudOWXqPBGroYG9Y8pP2x2tkjBz54jH8n46jLWevQakBV15bVOmZNSsib2pyF9K4dxDDm7qDohlODhS7wz/nrgBcC0fyjq4PpGGZ60NT+R6B1HIlJPJ2VXBnyRMtSWl4h+zyZQQ3BqNa3Zvm8ieyywS/++Ph7XpBQ4xlBs+fcDzw1Ad9eov2Pn+3Kf/jzr8jH9z+9UAP3ogWddh6u9CVCAE27fipPP/4W6zgOR0PWNQagQLuQThMgIbvtXNmyACsBBgKsxZgDvK3XziijDCAK8uvxZJqACkBC2LQaAbY2a3rj+fBZZFjjes+fv5CzswrX0u3bbzMRw/rp8eMncv/+Pf6+urrKJAmy2iQiL54/JwMXrN0vfelLXPdWG6lSOZNnT3c5L7e2tgmI4gvBAIDC6LFMJk+ZYpU8133RWL141rUNV+c3lZbT0zOp19uyfW1HlpdxnzjriXZ6bSa8QPYd8rXDYU/6vY5897vfooTy22/dku3tbQbtsU4BhsCuPX3yRIoLBbm+vUXbhHUN4BZgNfZUJKF8+NGXCOCaTX3w4IGcnpzJRx/9lKytrfFADwAXABMlYbGOGAhAIAVBhBjBFoB5AJwh/0omIvq/N5CTyqlUTk+Y4AK2GuRcyWLtdWQ06JN9WyqWVMqM6x/wGkCdviytbcnK+hbbenSwJ88eP5Lq6bEkYyLLxbwslxckm0lSZnlhY0c6rbbUqmeUmO6wxjaSm0bsR9i8o/3n8uLhDyQxbslSIS3Ly6jLrrXkS8Ui68GiLAIYqZTAjSUpVTwYjCntf1Y50+9TZNW3pNlsS7PRYrmAThffbWVLp1MEObE/YFww1zJZSNgC5HF2FpspGLZMCFGGLsbaWIzcbLkHa10trIfeqEdW5nA4lm67x3lHAHsM0Bu2Ep8HKDwmOxdgF6SIVVVFEz1Yh9VJmnJ/o6QyygfgZ7xnqNLbmMfpFJNeAMaB9Yk5lM2mOMannmiGAAAgAElEQVTYK5HAgH7AM2P9LqLGeDYpGbBv00iwUOCWVtgFslFfGf6IlulAG10ykQtuMZEJKiBI0IhDMHlSvgR7A2ZgEqzTGJiuQxkClKZcNRKXADxDtcRq3Frg3EWv3CEIaWMKqEIyDok1k7pf3EfBpAQ4Go1SecP2ZowR+rXdHzLBALWdkYSGeyLRAr4MAnSDUUSGQ3wPmfiA+ce9mXXnR5KMJ6hUYjV78YyQzsXzoreY5IbkObQxEpFUNk2pYoCGYM8qUxd1m1U+177pBznAJRqJk30LGXPYoFgcJQdQ+11BRrJJkFSF5LoEGNNangT9Af9v1KtJo3ooz58+lt0nj8mMvnn9mqysLDOxbO/lc9aIL5aKUl5eomoL1Ezgs2He4h4J1C+PxwjgYq0PkJjVanF/h/3OLBRkGBXWfG62WnJ2WpX6aVV+6r0PpFwoSpM2YF2Suaw0ex3poE8AZkdjBFoLmYz0Gy2Jn0elUF6UcwDCyBiIxSWJetoI4ELSG3MF+wOZJgPW8EYtYPgQrXpFTvaey9nBKxn1VF5/Y2tH0guLkssXyVDB2s9mMhzrRrcto0RM4rm0xChfjXIkccqNx2Mp+ttD2DBkqpHKPpKop7Sk887/RukPeCAWzFZvA2uSCZkocQKAHWVPHNgPX5Q+LetbqyqOJWaw7p+nEoQExa/+1V/I/XufzDz8TwO4dgCavHU6uD/Nwp2cAWdeWgDgWg3c8DsmPoxG5v3gdPg86n+WQIbrT/2M87e95PHwuXp26+Y94ywQ6aorTP/dPCX2j/3vEofJZ47Z+XJWf4UD+Je16rK4jR8zmHUfe03vN1EHmsRrPtv5Oux34ndLIL1MUct/hjDI9DqgU/g9/tyZ13dhwNHaPi9uEH597BIq5rVvVpvsHvo3+w4mT1DGIGgzuz/sj0+AVgKN01VVZjyuxi7sLvNCgxZTsriaf6F5z2IJp8rEnD7j+XOBn7eEAA+Emzs2bv+e+ruLIYZthG8D0Q6rhWuvh9dc+LmmPm9l0nimsbnv4DeneKW+sClxTa+PwB45NaVZc8NARz8WhZ/pi5miktkS7/L+fLWxcofRqW4yJUA9L16U2r1sXMPjEY7Zzep7kDhsbcx6P0s+udiBrcvwdfx28hpU1lLFEAXTrdTQPADXkqC0w+gqccJNYh0EXyGn7OI72oc4pznKNV1Hi1ErO9rmDv1mqtY45ROCulC+iTDeBtAWikxIHMPPtHmUKTbVGIuba/wnnLgTti1h+x8mv1iJeEuwCfrf9RuHHe41o3jw+2JM7l3I52hP0HaUtshACYoJ8hpfwtc/+bV/OjUNLm5nV8Nj6PY3EsrzrNub17/oHrh6hn7RLXhz/f8ve+C1ANwLqX2v0VXeZy7DdqcmfpDlM8lEm8rfC11o5rnFXVD9kVkA7hVocyQif/yHfyD/5g9+f0qC2HcUEPwwJyHslJtDNM9Zd8mJKsHp5Jy0qbqB818E60MSyv57HaEucBzUidMgGhlgCOp7B1G7Pn1U1ozU4EoQwHd1Jc05ngXg+tcIO02zAFxzyqcBAQ08WbY4wFsE5yasPMdG87Il/XvhWojDUqbXk8Kadk6c4x7U/5yeNAh4oA2aEacALg56CPIaC3feAfWyA5LfP2GHNegfsgIvrobgum7+m6PNOQAALhqTpaVFeffdt+XuR3fl2vVtsp44nuOR9Npt1uuCbHKjeiaDblfH1oI5DGJYq+CoJiRXKMnq5oYsra3IOIq6gcdyfHggnVpdZNCXKJxJfAhBGwbMclIqr8rS6qIkUgnpD3rSbNalUa2y5ugIQGmvp2waOp8KuppkH2RKEaizQwrleF0dXwRcwbrROayOM9kvqPMF6WSAuBhzyGD2elqDD/PbyfTi0eAoIyAZSyYYHEZwkRK47kAPqUBk/UGOEPXJEPgGm+N4/4DPXT05IJsCz6xSx6hzG2HgEwxZXH8yp51tcQAvJXXjKdnYuSlvv39XMoUFx8w7k1d7B/L0yVN58OBTMnKRNYm5hy9cz+TobM1Z/RQwcwBy3LhxQ27evCHXrm2T3ZfLKwCkkuRgRoH1RO4lvwKAbUIpUD4qJYJF6vWaPHnymAAz6iujrmQuByacgko2921OknHDQB4AXGVN4x6Q0OScdwCuZrwiKKjJGWaTABIAHEKdSwBPqI8J0MsOj7bmEORFIBOAmyVTWADGX9+4p5+NTBzfjyjA/rnJrgF3y1ifMPABMiDYCkYu1grkvcFuBDMXMp4Ad5HhOoBsNmSWIRGLsQIzxR1Rda6OhLTfqS1Fa3Ki+8FaIzuWDLgBwRIGTcm+1nrAel13eKc8p7Nfjt2pgQrYDN0X9GDpZEwhr5nOMPiezOYlXyrLwuKSZCHjm8kGwfRAMYJxFd1b8ZoeOd1/XvBysne4LH/PZtnfmEjh5pg/Z2zeAMD90y//pXzy4HUAXN2Z7OuzA7gVefZDALhttSOQa8pkJZHKUOK2UCyy9h9tJYH6nkSi57T/kExu1GvyYvcppThzuSxrUqczACVRx7hLtun3/+57nLOL5bKgXi3uhTlbqVTk2bNdAhM7OzfILi0WF5x8rbCu7ieffEKwF2sZIC/mL96P64JhiVq9169DWQESysi2jxIwq5yiFuSYwO7S0pLW9nRSW5RXB2sKdskFBACaoRYm1jbGBPLJkPKMJdKyv39M0GB9Y5NADeb36cmBHO6/IjCN6+A12NyTkyP5wff/jvXP/95P/zSfC8+KtV2t1uTZs6fy8OFD2drckLfeuslnw/O0Ox3Wl8RYLq+s4EAtyUSKIwtQCPU2wSrdvnZd1tc2VO6V9UMVlAUb2BRCyAwej6RWbUitWpPFxSVZQF1Isr8A0vbl6PhIjk9OWLcT94OEMp4D9gd7DQInZBIi2UFz3Qkwdvt9Ai2r65tMbGq3WvLo0/vy9OEDSv4vFQuyslym5HBxcUXWbrzD+dDudimB3G5Upds4k3G/xbq5YNaibu7p4SvpNqsy6KAGrgJuGAfYSkg9A6QslYuytrYqa+sbUl7UGsGw3v3RmKDp6eGRnBwcsu58s14ngNum9DvmaUM6kL+TKMd1aXlVdm7scAw211cpRwtQifMilVT/FRaIYKKqXdBmM47rSmYA3EQSTa8tPQDF7Y70Oz1pN8EOBoCM5IYaAUUFEFFrF6CiMEEFdXpN4UHBI/U1CNo6hQmMA+w02bixKEsaJFMJN94RAlvYj9MAOKMxArhPHj8lexLPkEokJZ9NSzYZk1RCVRzAyqTMsAD41GSZ/jgu7U6f+435mJpwxN1WooKkN1ezGfsUAVrU8VYWDFjOC6WCFPJ5LSHRaWlfMffH7SXqQSuYSyBbA6EaGo/ICPXSE3FJZ1IE2xnUgq0naAwGpe7Dps4AFjLsFfaKWq0hR8dnUq01pYu9ye0XBtRwHsfT2veDoYK1CaxLldQDYJ/P5pl8xprIfawnPJsmxGFd9AZjGQB0R13sjIK32XxOMrkc2eJIpsB10WVoI/YjrDcmViUSLoEU4HOB6ivpDFQ7AA6jTq0mjOkkUz89RaUUp5bCkghIGMAeW5fjgz15/Ol9qRzuy9piWTZWl1krGtLK+Ma4ogYu2tnqtKmwgF7G8+RyBUkjCQAgJnoez9ZuSb/VZv3gdCEPyop0en3p9rpcO48fPJS3r9+Q995+V7qtjuQWFiRTWpAOZJ2hsHKOeRuTTCIl+UxWWmd1SUZisriyJuNkSjoQIXFJggn4iAhMng9l2K7L6f5LsoRLi8v0PTEnTk+O5Bgs415XiqWSbG1fl2XanBTndOf0RA729whGF8plieeyIqgfnNBa2OxEKATwF/XwzA9lggBKmuAcRN9Z/RtVGtDSBjg/mF89CWQ7GWVIdfNsESFYOzn/KLhL3z0BRYMk3SskNOAexsTFZ3d3n8rXvvpXTFCa9XUZgGvMt2DPt0ljNipgP8289AUAdxZw4Z+B/UD+PJBD/Tj1Fy8AAJN4eJCcOLtl06/OB6Je59Of7z3++XUWODbvfHvZ3fz+C58R/M8F5waWn7ks8qMxj/AYXfXEl53NLVZgMQYbw6uueVU7Z31+1rj6sY55nwl/zo+dcMW7OJDNQf86P14AV+2L4rqa2OE5Bxea7wM2lug/t1/Vwbiq24O/zwLZwh++OO6k703Ou5fMtXC8KrA5F5ikoTa/FoCL86aV9VKg7LL1hXGdl1Rhn/XnBH92/ek/x9SZi4l08+2OD87hekaAsMRpzjWPterbwfDPs55tOmnjcgD3dSbFZf3HvkOWp1srs8bWVKwsphJel3r9acjFrsPr0y6pylow730GKsFhlBPRJPbwV7B2KefslMpYkknjWNYe5hO62KOtAb8dJGm4ZiZcSQoEQKEkBeUoxFFwHrEauBabCa7v5rfPELe2+n08y9ZMAbguVhCYCC+Ji+PgSVZD3llxaZy/YrJQKMhCIS+RyBi5b1SUS7OsjsYh0OZf+/V/EXTh52Hf6lx4A+C+ztp6854vpgfeALhfTL++ueoVPXAZgHvRmE4AmND+5+4yZxp72TafbUAuR4EvtC8Ab02GZ0r5weLN2oRZO4XLQgN4+0e/96+mAFZzGPCvAbi+c+MDt75D6js33CgtgOYdFm0DVcdNt0C7nh3AAraucz5cjp5zwn3H02pfugzIqdocBvK6WpqOH6cdok6NORDhw5WN24T5ZplnBjA4trA7lPlOqn9o8Z1GBH4pH+dYjmRvMOA1cZxw3+BaDhSxfrfXJwCPPhcZgd7X1IHcyY2ZbKuyIpXZBAfrsuxJu6/vBM3rJ39MLbOOQWSPHRluI2pfEhYxCT6yCpXVV8jnZGdnW+7efU9uv/s2ZRQBOPZabUrIVQ4PpVUDeNuRc9Svs0xCAH2OLYhIDMDVTK4o61vXZXltlUGe08qJnBzh81XW94uyLueYTBEAIfniIhl9APoASTXqZ1I7O5UWGLftlowYPBzxIIMaeynUXMtk+TPAVAwHWBJor84vPZOQNenYKjaf8bw4jCB4hwAr3ohgLR3f8TnBBtbkHYwIKOJZAYwJGTNgPJ5rkBTZinGtLYdvBPUgQYigJhoE0KRUVnZHp9OSvd1HcnZyIqNuT6JKB6bzjM+R2UtQGPUDAUwD1NQ6jMpKAEAQk0xpUW68+54srq0T9EV7EaAF6AEQ9969T+TTTx/KwcE+gY5AMgdBbceksbWAfwHSACwCA/cGA/Vvyc1bqI9bJqgNYBHACTpMp7yr+4egnkltcVVrQA6A1dMnj+X5i+cEi97/4D0pFkusfeivf3+es5Yd6uZFIjLsqTQZbFHAwHV1hA2MJvMJwdQeMkRbDJyenVUJwhC8REZqArULNXkD38bENylz/xBstsM/lPg2ijLC3kLSc9bkFc59Ti6tPxvYbM49x1bGXGNCR5cALoELBIMBaLQaCmwhmM46fAbmElrlnaz+NG20C3rrvHYsXc5pMKSGnO8AfmnfeZiOKuuLsobabq3F7NrtatGpzCHqEiYpcYk5nS3kJIus1lxe0jldcwgGY90SCXPbggo0nZOtwxZxbusE9wFcfz/Tfp/sJf44BPPDSSiH7RieDQDuf/zPAHAfKgP3F34h2IznO7s2PlPm++Iv3mEaf6xXjuR7f/3fZPfFU+n1u7Kyui6b29elvLwqxfKipNNZSoZWjo8pC4y+AGsRAGA6lZSXL56z9uLp6TGTGm7ffkcWiiUCNJjHWK9f//rXaVNN2hz9gWseHB7K4cEh9zAApjvXdzinOVdE5OXLl/Ls2TNKpYJFCxllfBZzBYxH9FUqpXYK18Dr/HcI8LLO3wHewg7YumDCEepMsk66JoEgyA753ZOTUzk8PCSoeef9OyrnGUlKtdqUlfVN1iCCnQS4cO8HfyuPH9yjNBfYb6TtRUQqlVOCtJivdz+4KxvrG8qgc/WzwBoG03Z1dVnWN9YcuKsJJfbFusOYj1BEcPWkAZxWq3VZXFqW5ZVVScRTZEQCDEA2ea0OGzGiEgISKpDsclapSrfblzvvvktAWEFfJIKNpN5osA5UOgPG6wqBZD9xTFn5yuTV1612aF0KhQVlPKeSfOYXz3dl99FD6beblHMtlxbIas0XSlJY3pTl9Q0mBHDcWlVpnR3IoHEi0WGHIM6439OyAZ2WDPtd/oy5g70KwCjsC9Y3gEskCcCGb25ssnRBulCUGGr7SkR6zRaTsFCvHYoYDcik1RvSqsMmtaXZ7lD2t4d9LBIjy3d5aZFS0evrq1KCOkYhL8lsRutlkjjJgtku2QasTdgRBcKh0DFEQGiIPbVPZjFlottd3rd2ViVLHOOGcUAi1ACM1HEE+U8EmsjGRaIOEuLQLmfXMGcAsuWyOdYrzmZREyxBFjL2T4DKmHNq/6Hmgf1Za/dCIhxALHevaIysUn6O0toTyVhIC6OfAeB2h1HeH3NDDbOTtCeAj1uptD1ZoJir0XMmwmWysKdg9cZZ4x4gGJN4Oh3a5nRCS2xonJs0A5dIg2cHiDtiDdk86scuLksmh30tJQnQuZ0qBkEwgMzDPu8NEFzB33PWrz0+qcjB4bGcnTWlh4K8jhVC8JcsDgVQI/Gk9AYj1rtFAhDAVjCoAR6iljVsD5jRqnIzCnxhvIc+FWBH7CHpjBQWFggspjLqp8EXgm1kvXaStDXNk0HGpMqTYy2P4OtkslIswQ9JOZARzwLGs/oe8AUxrliTxkJhXwBsBht8iJIGbamdHEn16EBYhbbfIQs6ClAU66nXJXiLuVxvt1iOYjAasj+Wl5aZKMOzGMYSfivGotflPILfCnYt5KcBhsOWwMZf29iSG9euS6wHefGoFBYXZZyKS51KLQpmpJNpKYKle1aV+BiS80vSh7oB9ulslkkp8BFRtzcx7kuvUZGjV8+45rE/x5A8mEqT0Vut1aTXH8rK+oZsX9+hOkQ8npLzwUAaL1Hz9kgypaKs7uxIplSSYRTCylhX7nzlzoI25y3ZVGXRsVbAQB445jvmWJ+vYd5g38ccC/tOljRnSQcW1LcAM9Yba1tz3qdd+RRltGMeMgFhNCaA+9Wv/pcfGcCdPop7sscuSD/LG/AZuPOAM//cGQ5Yh685BYjMAXCdG/kTD+CGz6fznvUKLyv487y+C4ORs87FV93DB6suA278a4f9TfNHDbC1tYJ/7Tw1qx2z5se8Zwp/Pvw+Pw4w75lnzVP/+fG5n0QAd3pcNKnk0q/PCODO6vPwXLgwN1wCGj7rJ/PPmiezQDj/rGOfudCOLwjAtZIC1gYb9zBAG9gkF8Hx3+e3mX0wcb2nEiNmrX1LGjciA/7lVyjuFj572/3D1/ysAO7rrPN580uTMZ36lzsHhmN2ZKG6tRTEFr1NZmLrL95FbQicZtzjIlBscT0tjTQN4Np1Lc7hg+L4m08QUYICYmzxqTJyBpzaWY/6Xoib2NggjkACgKpJAcBFTMwS4sPgLRX/ZgTrrwJwzZYGPeTFVC8mIBjozRntAFxlpsN/zuVzks+nJZHEuTvDkjb0/0cj6Q8G8hu/8TtzhvsqWGwS91YAd+uqD1y1Hb35+5se+Fw98Gbifa5ue/OhH7UH5gG4s8DbSSJOgJR6tzeZyenku8DEzgJx7SahgOzkoj4T9+KTzgJwTeJh4sh5nwtfLnwBF/wHePv7v/s7UxmkvnNHlpRjuRrQalnPdMIQLHQMUdtQA+fMWFDOwfD/TkeIGZjKwKWTwI1Tg1aBQ+W6eJaTqw7GBKjwAVeVLHLsW/esPsMrDODOOrj54Mks59B3oCfAqmPBOTak1agBiMQADwLQli1GluYEDKZfaVmNDsC1PpslkeRwy6mmBX2gHrPK6w0HZJsgKIrrIXjx4wZwGUTxmcJkT01kXQMn3NqF9zNwpvU0ldGiGZ6pVELW15bkzp235YMP35ftrU0CMlWAEvsH0jo7k2Efso7KTqWzjWAdQWGrhXwu6WxeVreuycb2dbpaR4cHcnZ6QubRsNumzKT6rhHKkJZX12V5bYvgZaN2JqfHkFjGvVRiEc+DOYq/g5WBemEAlVBzTefPOcFb1A9EHVywZ/W5HLvYZSkaY5f1ZV0WMtkDSGdwNWDwHgR9yf5z0sBwAjGWkEIF0IZsRDiFKqMIFzzCtqRzyjJJJVMqVQjgPhqTfKkky6vLMhq05GhvX05e7UkLYCNrAE6Sk+FwIojJQCaAftYOQ91eZWYmokmRVFo237ot12/fJssNMoSUBh0LmUwAe8DIu3//PgHd45NjZlPSuXcAns86teAtgtuogwzJzDvvvUsgd2trk8FnymPjIODQOv9Aaz/ruo7K/v6+3L//CQNw79y+LVvbW2TwnEeQFarTxtZscCgj60cPMmD5+AAubQ2wctSGY00YYf9DShVSqwhegskF0BxjBxAK31j3CO4aYOsfXP2FazYhmC8z7AIOCaxVG+wljhjqJI2UL+Vqg03438GbtI6LJVaoHPIQkoyDPgEsJCgAhOHccmCMSouOGORmEJ11/pQVrTWA+5S81OCykxkFY4ZMGZUPV+lSrB9cRzsf9gfMOoIF6AgwdFGfm7Xz0soqT2XIBmRtnQySCiC1qIxxZg6rrrIyrh2Lh/EWSh7r8zlijwK4Xk3ci31vgO/EZgV7Av/kAeKeXDWu8+jJU/nTMIBLozTrODl155m5VVMGPeQvnBztyX//yz+R7/ztt7kmfuZnf17evfO+LK+sc72CyfZi95l8/P3vSf3sRFZXlllbESAksoMfPLgvL3efEWjb2dmRd959h3ViOecHAwb/Ub8Va/POnTuUQsZYYR/DXAezHPMfIC2AU4wfD+ijERm6WHcAVvA57Hfcv1wCl39gDwO4SPyArQOAi8xlfE5tggK9GEuArxhrAF94/97ePlm4N27uyPt3UYM2L7VqS7rdoVy7fpMsO0jyvnq1K3/7rW/K86ePZH19XTY21lQtIQLwZ0hJaNTGXVpcYtt1i9J9BHsmQGL09fLyIlnzXMOOHa/BE6FtMbnadCojjVaLwBxY/2BGJ5MALWNCuehnTwkc47C/tFQmG7VWrxLAhVQsgOTNzS0ywvAF0BfvgTwqGI9gcMKmWADUWDjYAbTmI2SvBwoU12q0Q6w5jECCjOX48FBODw/I0VwEKzGbplQpkiViiZyUVlakUCwTFAX7tnr8Srq1Y4kOOpKMjCWdiDPIAgnuGNiuI+zDWOcAPGEPtMY39ioAIeifQiFPmdjcQkkyuYLaXgAuqMkLifdWizWuAKQ2ak1pd7oatOmqfcE+B5YqrgsbhGfCPCEghwQZMPMdMBeFjWa2f1ITqyCTC0AOpgcJOfGhxDSriuUXRv0B7V2zUZcq5Z3rlOButtrSdyzObn8o/cFIWY6o3duD7XMS+046DvMNzGPUsS3k4O+lmJmvCVC6qim/DGl9qCH0+gSJUIYA+wYSoDiWTIxR4AjPbX2Jf9EX1JbBszgfWn0+9YJos1xypL6o0r4AlQGmx+LqZ+MtaAP2arCSYeexJpDkAeAZahRk/TqGIuXOWXM8Swb4EmTryQQH0AmbqQoZeAbUq0XdWo4XS0ngOYZSqdTlxcs9OTg6pmw2gHEkVFEm2DE2IAWP9iJgiOQ0sPNhk+KojQxmPJNFIpJD8g4SrbC30P/R2mX4BwA33gNwMZUvSG6hSFsFEBfSzsYGwV5EWV4H3sLHwZozv4cSyfGEZDKQvEZZB60PTBUVKqloEir6HG2zEimWWEFgeQSQEYmCQ4kAcOy1RQYdOT3Yk7PjIxm2G4JqFhgT7H8J1KNtNmX31Supt1r0H966eUNKi2Xa53anySSEFNqKKTwcEnxEHXQA8oPxmAzeZqMhiwCskcDQ7km/0+W6zhSLUkNyRAe+45Ds3o31denUapIcI3myJHUwdFMoIbLIZ4LaTK/TlH6zJt1GRZo1SCgPZRSJSTJbIDCcXShIjxL8XaoHLEKKGbL847FUjo6ld3rCuQTgdgHy+uWyRJKwO06I0AGJ5ouZj0MfkaUZsMeoH4F/MYHhp2AtUU4dCRqsOe38bS+obf4a3+OkG9nf8Dls7sHvSLjau7T9KhmPL4zj7u4zArj37n1+Bu5sxs1EtnJesP+X/9Hfl7/57nemwOngPBWcJS9JFZt3Y7fPWQDbgDktyTEt2fo6QMQsoC98bv4sv0/Ah9djOIZ968vabOBEuD3hOMBVIKfd86pn9wHNeWeAy9qifsAkLoJrWKKZnVPsPDMrlmHXDvfJVc9nvtCscZv1WetX/3mvmqvh62huibKa/b9N4ibeGWhGw/R99h08+WsxcKf758cH4Nrashia32z/nrPmLJW6vFiK3w96zJjNngyP3ay+DNoRAnCtHVPXDkko+8nH89b1rDUcft6pNYSYmGfKwv3BMhaOgWt/C+8ZgR1zfeMnOlKtxCV9z1oTl62H8Bq+SkLZxuaz2Dy/TVrLdcJynjk3jLDgxw4v3HD+3gCfhqpqDqC1vWCqHVTZmlzDbI/tjfwM/EOntmX9jdctzohzABTCDNilP0nlGk3K5Vyiygx8dAXZI+eabE41qV5POlAPuxTA1QTOSSxoem3MWnNmr6ZssgNwZ9lpTWX3x8VJRTO2ovHBXA4JjkmekXHugT+tScxd+We/8bszpsNVkNj0/vcGwP08K+rNZ35cPXDVbP1x3efNdd70wFQPzAJwL5xtZgCdF4HS0BT27Ktmrk4073VHmnEACQO5lxyyLlwiqEEwPcBXXtK/h7vG7/3ub8u//O3fUkDDAUyKATj2knohARAVbM4GrBKIC058LitJGRATH9qefxLQpmQuZcYUxLOAKDZNXM8/YFmGmb/Z6pNPmFPaTAtk8TfHqvLrg0zGDU3WDVodJJUinWRE85mm+G3aJ7ap25WsbXS2rM6Nq91rgVcEiRFAQhCYNQGdNKTrWhcEmsjTaMEcDdwG92T9BceuCNidkwMO/sZabOYEOQY0mUTdLlmQCvYOUJgAAAhZSURBVOCOXbAZrCbto/CXZV9rH016IYgNTgQKHctNnZjJmLigRJAx6u7i1oXjLcgAAZeB1dTEsyhHDgGZxXJebt3clg/vvi+3blyTyGgkJwcHUjupyAiAJAJivJ4GbGz8yHMZC+sHgkm0tXODbIuTY5VNhowsGayoBYs6YOkkJejKyyuyvLohsWhCTo9P5PjgpbSbDTmHRKUL1qdzWckVFqRQKhMgVcByRDYjnEsEgQGCtapn0q5VGRhlHb3hiMwMyAxCZg81J2MMGGk9LoLsYBi4WtC0Hjigu/qhCF7ic3AEIX14HsMjDFmrsNOEU9tlrZARmLoM6kYZ2C6WS5TOO4/FpdmGDHSDAeaNrRXJZ/JyvH8ou48eSaNyKiMEF13gCsZAHWvUx9UauWRKEuuOcv4MInFZ27kpH/zMz0ppWaX0WE/XrSOtE1mVV3t78uD+ffnk3j158fwFa9Kilhu+jC0GZp1mm6pMMYAa1MwDa+zWrZvywQfvk9GH+pmoC6hjbfNWQUOV1MG3MHj88cc/lFevXrKu7ocffahypGTnWhsd8uICVdqgCAPXuDQODCpP6iR/XZ1izE2MFSQOId8K0AqyhfGYsvBy2QLbCefdDi++zTBAi0FJLyDj15MxBYLgc+6ArnUWJ5mwgVV1YwMQZWJ0rd22up19c5JMmqgKIMDqcKuEJALCeB0HJzAD26j33G7zd5RhxJhBJhRzkWxxBvmxP2gNRDwf5acDEFfrx4IpBLCYQFS9wWcHEIX6rJirYIRZ4BzrFcFUzj3aVVcDl3UvJ5lJ2n/aJrU/AHUNwHbMbFc3EuAtl9VsOY2g3+yQHg52oNZwsLe7QLHtAY+ePqOEclADFwxc9zXr0O3b2ysDaDMA3P/xtT+TR48eyO13bsudOx/I0uq6ZLJ59j3Y1N/77nfk29/8X1LIpuSD9+9QyrLRaPLouffqpRzu73E8l5eXCLRmsrkADMTcg2Qw5j5kzQGS+Znd4QSDAKxwdWGxHgDcAmADqGHz3d+7LSveXut0ulI7q3G9WO1ctQ+QD+7JixcvZDQeaEJEJkfgpF6r85kwf956+y1ZXl0hG+/jjx/IYnlV3rnzHsEPKA4cHe3Lp/c+lsrxgWxsbJDNpmW/NREPgOOor9Kc/vPhd4BmAL+xb6+sLAVJWP7atOQTBELA3ANg+Gz3OYGqd98DCL5GZvR4FJHd3edy797HBJYhF49677Bb3R7Yq8rChHx8caFE9ijmt7GjKWWdSnHdoK/wXuw9tVpdgU2w1VMKmuN3gO1Yb7CjGEet7y7SItO1xtz+XBagBeo0gcGogRwkAaFWJHyFbrMmzeqxdOsV6TRqgvIAS5CAXVuhesUY0uvnQ+l32uxTMEexxLQeuattD1uA/Q1gIhKMyFaOayIO/BTW60Zdq6GM+kP2AwBcqBqg/azZTSAQIKGpHgDwHJJ1iDphAG/RX5T8ZWKHsgAI4gIYg8IGmZ1xSaQikkrGJZmISjaVkhwkgJOopWq+Ukca9Q77tdluS6vdlWqtIfVmS+r1pjR7QxkAfIyi5q0y+Chh7eRzU8mE5NLKECUYCsCU5TzUX6PcKyVfkUCjtV9Rr5VAdW9AIIzAMcFCnZdB7XXnk4EbSlUEV1dOEyA1GKayy9jrtGY7mKvpFNijYyboIGFHA3IInOkaGI5UghggrvaRsnRh4xmoRDAumSKwDzlsvCeSRt1t+CQAYRUUJljbH0mnMyBIiz5sgGndbMve3oG82j/kHo2+ipDlqtLf2Ne0DAV+V+AMADVk188qFcpUa38mmZgGkBeBPZYGwByg7Y+xbivmMPyrbKFAXy2XL/B5kHzBxBHueRqKA+ILcBCfR7JakLjGtsXI3gWzX2tXg7Gs/oaeFVQ6m4k65q8RcNQgooLLAMf7MhpA7aQvsfEA2WFSOz2WytE+a8bGzwcsqYA6sMl0Wtq9gezu7clprSaLS4vy9u1bfPZ2F5Lxh1SDSScSspDNCYtBjEXS2Zwk8xkZRyMyOAezX5M0xwD86x1pof5sriC5Ulnq7Y4cnlSkf34uG5tbsnNtWxonJ5KVmORzBTlDfd1USgqlEiXRUb/25HRfKseHkkVdZuz98F0TaUkXSpIqFAg8Y23iQJdF4l9EpN1sSbVWlefPnrGdm9vXJJ7PSyybkWxpUdL5BU2ssAAx7Ybz510ia7D3IPDuQFyO13hMn5t+CacnkiEnn7c9ln6lJ3FrAWqeT90sUJUHTRpjDWV3hrK9DeMIZYmvfe2rTEic9fU6EsqfF8D9pX/4CwRwuSa8i4SBnPDfZ7Vznr8xBcZwWWhiw2XXDF/rKl9nZseFXrzsGv79/Pf5/RAGnua18Uq/y06zl8Rl/HuZL2P+ox/8f517vU7f2bX9uW3jM9knJoDP64zP67Rt1nvsef354T972Md9nfvYZ5Q0oInu9jn/31nASrhvPi+A67db435WksJFNy7EB8NA8fSE9vsp3Ff43fcj7feL7wNJYroM2ZR9mwHg+v3lr495Y8R7ugNNuH8n59dJDVy/7daW15nDYRtw8V5E7uZKM7P9rgau3c8A3MvmnN82TfRxylChvgvPt1nXtBjHtB7WResWHnt/fGf1gz/uGpNUoHBWX9vnXdpx8J6L95hW+Av3t+6P6jOF72N7JUtsebLVBrzi/Ra7Yr1bpx7nP5spkLFsDOJuiKk4P8/2nMBnhb8J/2zQ17XvFDdYogXxrraWPtHEcS1zYG1mX7sdHa/5MZTwevLttt9fQd84ANcSYqbXJRYKI4KahOriXSYfDbsTi4N9G5dCIUcAN59H6Y2IQEHnn//6b12cKHNjEv4oTz72BsCd0YVvXvq/1gP/B+sS1a7mF1aW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Espaço Reservado para Conteúdo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275" y="1213503"/>
            <a:ext cx="3461472" cy="2596497"/>
          </a:xfrm>
          <a:prstGeom prst="rect">
            <a:avLst/>
          </a:prstGeom>
          <a:effectLst>
            <a:outerShdw blurRad="50800" dist="38100" dir="2700000" algn="tl" rotWithShape="0">
              <a:prstClr val="black">
                <a:alpha val="40000"/>
              </a:prstClr>
            </a:outerShdw>
          </a:effectLst>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8275" y="3950407"/>
            <a:ext cx="3461472" cy="2596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60115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2" y="88044"/>
            <a:ext cx="12191288" cy="1066800"/>
          </a:xfrm>
          <a:solidFill>
            <a:schemeClr val="bg1"/>
          </a:solidFill>
        </p:spPr>
        <p:txBody>
          <a:bodyPr>
            <a:normAutofit/>
          </a:bodyPr>
          <a:lstStyle/>
          <a:p>
            <a:pPr algn="ctr"/>
            <a:r>
              <a:rPr lang="pt-BR" sz="4000" b="1" dirty="0" smtClean="0">
                <a:solidFill>
                  <a:schemeClr val="accent5"/>
                </a:solidFill>
              </a:rPr>
              <a:t>Acolhimento e humanização</a:t>
            </a:r>
            <a:endParaRPr lang="pt-BR" sz="4000" b="1" dirty="0">
              <a:solidFill>
                <a:schemeClr val="accent5"/>
              </a:solidFill>
            </a:endParaRPr>
          </a:p>
        </p:txBody>
      </p:sp>
      <p:sp>
        <p:nvSpPr>
          <p:cNvPr id="3" name="Espaço Reservado para Conteúdo 2"/>
          <p:cNvSpPr>
            <a:spLocks noGrp="1"/>
          </p:cNvSpPr>
          <p:nvPr>
            <p:ph idx="1"/>
          </p:nvPr>
        </p:nvSpPr>
        <p:spPr>
          <a:xfrm>
            <a:off x="5017168" y="1393229"/>
            <a:ext cx="7174832" cy="4494224"/>
          </a:xfrm>
        </p:spPr>
        <p:txBody>
          <a:bodyPr>
            <a:noAutofit/>
          </a:bodyPr>
          <a:lstStyle/>
          <a:p>
            <a:pPr>
              <a:buClr>
                <a:schemeClr val="tx1">
                  <a:lumMod val="75000"/>
                  <a:lumOff val="25000"/>
                </a:schemeClr>
              </a:buClr>
            </a:pPr>
            <a:r>
              <a:rPr lang="pt-BR" sz="2200" dirty="0" smtClean="0">
                <a:solidFill>
                  <a:schemeClr val="tx1">
                    <a:lumMod val="75000"/>
                    <a:lumOff val="25000"/>
                  </a:schemeClr>
                </a:solidFill>
              </a:rPr>
              <a:t>Democratização das relações no atendimento.</a:t>
            </a:r>
          </a:p>
          <a:p>
            <a:pPr>
              <a:buClr>
                <a:schemeClr val="tx1">
                  <a:lumMod val="75000"/>
                  <a:lumOff val="25000"/>
                </a:schemeClr>
              </a:buClr>
            </a:pPr>
            <a:r>
              <a:rPr lang="pt-BR" sz="2200" dirty="0" smtClean="0">
                <a:solidFill>
                  <a:schemeClr val="tx1">
                    <a:lumMod val="75000"/>
                    <a:lumOff val="25000"/>
                  </a:schemeClr>
                </a:solidFill>
              </a:rPr>
              <a:t>Maior diálogo e comunicação entre profissional e paciente.</a:t>
            </a:r>
          </a:p>
          <a:p>
            <a:pPr>
              <a:buClr>
                <a:schemeClr val="tx1">
                  <a:lumMod val="75000"/>
                  <a:lumOff val="25000"/>
                </a:schemeClr>
              </a:buClr>
            </a:pPr>
            <a:r>
              <a:rPr lang="pt-BR" sz="2200" dirty="0" smtClean="0">
                <a:solidFill>
                  <a:schemeClr val="tx1">
                    <a:lumMod val="75000"/>
                    <a:lumOff val="25000"/>
                  </a:schemeClr>
                </a:solidFill>
              </a:rPr>
              <a:t>Reconhecimento dos direitos, subjetividades e referências culturais dos pacientes.</a:t>
            </a:r>
          </a:p>
          <a:p>
            <a:pPr>
              <a:buClr>
                <a:schemeClr val="tx1">
                  <a:lumMod val="75000"/>
                  <a:lumOff val="25000"/>
                </a:schemeClr>
              </a:buClr>
            </a:pPr>
            <a:r>
              <a:rPr lang="pt-BR" sz="2200" dirty="0" smtClean="0">
                <a:solidFill>
                  <a:schemeClr val="tx1">
                    <a:lumMod val="75000"/>
                    <a:lumOff val="25000"/>
                  </a:schemeClr>
                </a:solidFill>
              </a:rPr>
              <a:t>Reconhecimento das expectativas de profissionais e pacientes como sujeitos do processo terapêutico.</a:t>
            </a:r>
          </a:p>
          <a:p>
            <a:pPr>
              <a:buClr>
                <a:schemeClr val="tx1">
                  <a:lumMod val="75000"/>
                  <a:lumOff val="25000"/>
                </a:schemeClr>
              </a:buClr>
            </a:pPr>
            <a:r>
              <a:rPr lang="pt-BR" sz="2200" dirty="0" smtClean="0">
                <a:solidFill>
                  <a:schemeClr val="tx1">
                    <a:lumMod val="75000"/>
                    <a:lumOff val="25000"/>
                  </a:schemeClr>
                </a:solidFill>
              </a:rPr>
              <a:t>Acolhimento dialogado: reconhecimento do </a:t>
            </a:r>
            <a:r>
              <a:rPr lang="pt-BR" sz="2200" dirty="0">
                <a:solidFill>
                  <a:schemeClr val="tx1">
                    <a:lumMod val="75000"/>
                    <a:lumOff val="25000"/>
                  </a:schemeClr>
                </a:solidFill>
              </a:rPr>
              <a:t>outro como </a:t>
            </a:r>
            <a:r>
              <a:rPr lang="pt-BR" sz="2200" dirty="0" smtClean="0">
                <a:solidFill>
                  <a:schemeClr val="tx1">
                    <a:lumMod val="75000"/>
                    <a:lumOff val="25000"/>
                  </a:schemeClr>
                </a:solidFill>
              </a:rPr>
              <a:t>legítimo.</a:t>
            </a:r>
          </a:p>
          <a:p>
            <a:pPr>
              <a:buClr>
                <a:schemeClr val="tx1">
                  <a:lumMod val="75000"/>
                  <a:lumOff val="25000"/>
                </a:schemeClr>
              </a:buClr>
            </a:pPr>
            <a:r>
              <a:rPr lang="pt-BR" sz="2200" dirty="0" smtClean="0">
                <a:solidFill>
                  <a:schemeClr val="tx1">
                    <a:lumMod val="75000"/>
                    <a:lumOff val="25000"/>
                  </a:schemeClr>
                </a:solidFill>
              </a:rPr>
              <a:t>Trabalho vivo em ato (</a:t>
            </a:r>
            <a:r>
              <a:rPr lang="pt-BR" sz="2200" dirty="0" err="1" smtClean="0">
                <a:solidFill>
                  <a:schemeClr val="tx1">
                    <a:lumMod val="75000"/>
                    <a:lumOff val="25000"/>
                  </a:schemeClr>
                </a:solidFill>
              </a:rPr>
              <a:t>Merhy</a:t>
            </a:r>
            <a:r>
              <a:rPr lang="pt-BR" sz="2200" dirty="0" smtClean="0">
                <a:solidFill>
                  <a:schemeClr val="tx1">
                    <a:lumMod val="75000"/>
                    <a:lumOff val="25000"/>
                  </a:schemeClr>
                </a:solidFill>
              </a:rPr>
              <a:t>). Tecnologias leves. </a:t>
            </a:r>
          </a:p>
          <a:p>
            <a:pPr>
              <a:buClr>
                <a:schemeClr val="tx1">
                  <a:lumMod val="75000"/>
                  <a:lumOff val="25000"/>
                </a:schemeClr>
              </a:buClr>
            </a:pPr>
            <a:r>
              <a:rPr lang="pt-BR" sz="2200" dirty="0" smtClean="0">
                <a:solidFill>
                  <a:schemeClr val="tx1">
                    <a:lumMod val="75000"/>
                    <a:lumOff val="25000"/>
                  </a:schemeClr>
                </a:solidFill>
              </a:rPr>
              <a:t>Foucault (</a:t>
            </a:r>
            <a:r>
              <a:rPr lang="pt-BR" sz="2200" dirty="0" err="1" smtClean="0">
                <a:solidFill>
                  <a:schemeClr val="tx1">
                    <a:lumMod val="75000"/>
                    <a:lumOff val="25000"/>
                  </a:schemeClr>
                </a:solidFill>
              </a:rPr>
              <a:t>Mauss</a:t>
            </a:r>
            <a:r>
              <a:rPr lang="pt-BR" sz="2200" dirty="0" smtClean="0">
                <a:solidFill>
                  <a:schemeClr val="tx1">
                    <a:lumMod val="75000"/>
                    <a:lumOff val="25000"/>
                  </a:schemeClr>
                </a:solidFill>
              </a:rPr>
              <a:t>), </a:t>
            </a:r>
            <a:r>
              <a:rPr lang="pt-BR" sz="2200" dirty="0">
                <a:solidFill>
                  <a:schemeClr val="tx1">
                    <a:lumMod val="75000"/>
                    <a:lumOff val="25000"/>
                  </a:schemeClr>
                </a:solidFill>
              </a:rPr>
              <a:t>Deleuze (</a:t>
            </a:r>
            <a:r>
              <a:rPr lang="pt-BR" sz="2200" dirty="0" err="1">
                <a:solidFill>
                  <a:schemeClr val="tx1">
                    <a:lumMod val="75000"/>
                    <a:lumOff val="25000"/>
                  </a:schemeClr>
                </a:solidFill>
              </a:rPr>
              <a:t>Nietzche</a:t>
            </a:r>
            <a:r>
              <a:rPr lang="pt-BR" sz="2200" dirty="0" smtClean="0">
                <a:solidFill>
                  <a:schemeClr val="tx1">
                    <a:lumMod val="75000"/>
                    <a:lumOff val="25000"/>
                  </a:schemeClr>
                </a:solidFill>
              </a:rPr>
              <a:t>) e </a:t>
            </a:r>
            <a:r>
              <a:rPr lang="pt-BR" sz="2200" dirty="0" err="1" smtClean="0">
                <a:solidFill>
                  <a:schemeClr val="tx1">
                    <a:lumMod val="75000"/>
                    <a:lumOff val="25000"/>
                  </a:schemeClr>
                </a:solidFill>
              </a:rPr>
              <a:t>Guattari</a:t>
            </a:r>
            <a:r>
              <a:rPr lang="pt-BR" sz="2200" dirty="0" smtClean="0">
                <a:solidFill>
                  <a:schemeClr val="tx1">
                    <a:lumMod val="75000"/>
                    <a:lumOff val="25000"/>
                  </a:schemeClr>
                </a:solidFill>
              </a:rPr>
              <a:t>.</a:t>
            </a:r>
          </a:p>
          <a:p>
            <a:pPr>
              <a:buClr>
                <a:schemeClr val="tx1">
                  <a:lumMod val="75000"/>
                  <a:lumOff val="25000"/>
                </a:schemeClr>
              </a:buClr>
            </a:pPr>
            <a:r>
              <a:rPr lang="pt-BR" sz="2200" dirty="0" smtClean="0">
                <a:solidFill>
                  <a:schemeClr val="tx1">
                    <a:lumMod val="75000"/>
                    <a:lumOff val="25000"/>
                  </a:schemeClr>
                </a:solidFill>
              </a:rPr>
              <a:t> Teoria da Ação Comunicativa</a:t>
            </a:r>
            <a:r>
              <a:rPr lang="pt-BR" sz="2200" dirty="0">
                <a:solidFill>
                  <a:schemeClr val="tx1">
                    <a:lumMod val="75000"/>
                    <a:lumOff val="25000"/>
                  </a:schemeClr>
                </a:solidFill>
              </a:rPr>
              <a:t> </a:t>
            </a:r>
            <a:r>
              <a:rPr lang="pt-BR" sz="2200" dirty="0" smtClean="0">
                <a:solidFill>
                  <a:schemeClr val="tx1">
                    <a:lumMod val="75000"/>
                    <a:lumOff val="25000"/>
                  </a:schemeClr>
                </a:solidFill>
              </a:rPr>
              <a:t>de Habermas.</a:t>
            </a:r>
          </a:p>
        </p:txBody>
      </p:sp>
      <p:sp>
        <p:nvSpPr>
          <p:cNvPr id="4" name="Espaço Reservado para Rodapé 3"/>
          <p:cNvSpPr>
            <a:spLocks noGrp="1"/>
          </p:cNvSpPr>
          <p:nvPr>
            <p:ph type="ftr" sz="quarter" idx="11"/>
          </p:nvPr>
        </p:nvSpPr>
        <p:spPr>
          <a:xfrm>
            <a:off x="200527" y="6400788"/>
            <a:ext cx="11790948" cy="345281"/>
          </a:xfrm>
        </p:spPr>
        <p:txBody>
          <a:bodyPr/>
          <a:lstStyle/>
          <a:p>
            <a:pPr algn="l"/>
            <a:r>
              <a:rPr lang="pt-BR" dirty="0" smtClean="0">
                <a:solidFill>
                  <a:schemeClr val="tx1">
                    <a:lumMod val="50000"/>
                    <a:lumOff val="50000"/>
                  </a:schemeClr>
                </a:solidFill>
              </a:rPr>
              <a:t>Teixeira, R. Humanização e atenção primária à saúde. Ciência &amp; Saúde Coletiva, 10(3): 585-597, 2005.   </a:t>
            </a:r>
            <a:r>
              <a:rPr lang="pt-BR" dirty="0" err="1" smtClean="0">
                <a:solidFill>
                  <a:schemeClr val="tx1">
                    <a:lumMod val="50000"/>
                    <a:lumOff val="50000"/>
                  </a:schemeClr>
                </a:solidFill>
              </a:rPr>
              <a:t>Merhy</a:t>
            </a:r>
            <a:r>
              <a:rPr lang="pt-BR" dirty="0" smtClean="0">
                <a:solidFill>
                  <a:schemeClr val="tx1">
                    <a:lumMod val="50000"/>
                    <a:lumOff val="50000"/>
                  </a:schemeClr>
                </a:solidFill>
              </a:rPr>
              <a:t>, EE. Saúde: a cartografia do trabalho vivo. 3ª ed. São Paulo: Ed, </a:t>
            </a:r>
            <a:r>
              <a:rPr lang="pt-BR" dirty="0" err="1" smtClean="0">
                <a:solidFill>
                  <a:schemeClr val="tx1">
                    <a:lumMod val="50000"/>
                    <a:lumOff val="50000"/>
                  </a:schemeClr>
                </a:solidFill>
              </a:rPr>
              <a:t>Hucitec</a:t>
            </a:r>
            <a:r>
              <a:rPr lang="pt-BR" dirty="0" smtClean="0">
                <a:solidFill>
                  <a:schemeClr val="tx1">
                    <a:lumMod val="50000"/>
                    <a:lumOff val="50000"/>
                  </a:schemeClr>
                </a:solidFill>
              </a:rPr>
              <a:t>: 2002. </a:t>
            </a:r>
            <a:endParaRPr lang="pt-BR" dirty="0">
              <a:solidFill>
                <a:schemeClr val="tx1">
                  <a:lumMod val="50000"/>
                  <a:lumOff val="50000"/>
                </a:schemeClr>
              </a:solidFill>
            </a:endParaRPr>
          </a:p>
        </p:txBody>
      </p:sp>
      <p:sp>
        <p:nvSpPr>
          <p:cNvPr id="5" name="CaixaDeTexto 4"/>
          <p:cNvSpPr txBox="1"/>
          <p:nvPr/>
        </p:nvSpPr>
        <p:spPr>
          <a:xfrm>
            <a:off x="11534274" y="6376737"/>
            <a:ext cx="184731" cy="369332"/>
          </a:xfrm>
          <a:prstGeom prst="rect">
            <a:avLst/>
          </a:prstGeom>
          <a:noFill/>
        </p:spPr>
        <p:txBody>
          <a:bodyPr wrap="none" rtlCol="0">
            <a:spAutoFit/>
          </a:bodyPr>
          <a:lstStyle/>
          <a:p>
            <a:endParaRPr lang="pt-BR" dirty="0"/>
          </a:p>
        </p:txBody>
      </p:sp>
      <p:cxnSp>
        <p:nvCxnSpPr>
          <p:cNvPr id="8" name="Conector reto 7"/>
          <p:cNvCxnSpPr/>
          <p:nvPr/>
        </p:nvCxnSpPr>
        <p:spPr>
          <a:xfrm>
            <a:off x="304800" y="6400788"/>
            <a:ext cx="11414205" cy="0"/>
          </a:xfrm>
          <a:prstGeom prst="line">
            <a:avLst/>
          </a:prstGeom>
        </p:spPr>
        <p:style>
          <a:lnRef idx="1">
            <a:schemeClr val="accent3"/>
          </a:lnRef>
          <a:fillRef idx="0">
            <a:schemeClr val="accent3"/>
          </a:fillRef>
          <a:effectRef idx="0">
            <a:schemeClr val="accent3"/>
          </a:effectRef>
          <a:fontRef idx="minor">
            <a:schemeClr val="tx1"/>
          </a:fontRef>
        </p:style>
      </p:cxnSp>
      <p:pic>
        <p:nvPicPr>
          <p:cNvPr id="9" name="Picture 4" descr="DSC00104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035" y="1547865"/>
            <a:ext cx="4702133" cy="36292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4032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00527"/>
            <a:ext cx="12191999" cy="1179095"/>
          </a:xfrm>
          <a:solidFill>
            <a:schemeClr val="bg1"/>
          </a:solidFill>
        </p:spPr>
        <p:txBody>
          <a:bodyPr>
            <a:normAutofit/>
          </a:bodyPr>
          <a:lstStyle/>
          <a:p>
            <a:pPr algn="ctr"/>
            <a:r>
              <a:rPr lang="pt-BR" sz="4000" b="1" dirty="0" smtClean="0">
                <a:solidFill>
                  <a:schemeClr val="accent5"/>
                </a:solidFill>
              </a:rPr>
              <a:t>Atenção à Saúde da Comunidade II </a:t>
            </a:r>
            <a:br>
              <a:rPr lang="pt-BR" sz="4000" b="1" dirty="0" smtClean="0">
                <a:solidFill>
                  <a:schemeClr val="accent5"/>
                </a:solidFill>
              </a:rPr>
            </a:br>
            <a:r>
              <a:rPr lang="pt-BR" sz="2400" dirty="0">
                <a:solidFill>
                  <a:schemeClr val="accent5"/>
                </a:solidFill>
              </a:rPr>
              <a:t>Atividades práticas em USF – Grupos tutoriais – (60 </a:t>
            </a:r>
            <a:r>
              <a:rPr lang="pt-BR" sz="2400" dirty="0" err="1">
                <a:solidFill>
                  <a:schemeClr val="accent5"/>
                </a:solidFill>
              </a:rPr>
              <a:t>hs</a:t>
            </a:r>
            <a:r>
              <a:rPr lang="pt-BR" sz="2400" dirty="0">
                <a:solidFill>
                  <a:schemeClr val="accent5"/>
                </a:solidFill>
              </a:rPr>
              <a:t> anuais)</a:t>
            </a:r>
            <a:endParaRPr lang="pt-BR" sz="2400" b="1" dirty="0">
              <a:solidFill>
                <a:schemeClr val="accent5"/>
              </a:solidFill>
            </a:endParaRPr>
          </a:p>
        </p:txBody>
      </p:sp>
      <p:sp>
        <p:nvSpPr>
          <p:cNvPr id="4" name="Espaço Reservado para Conteúdo 3"/>
          <p:cNvSpPr>
            <a:spLocks noGrp="1"/>
          </p:cNvSpPr>
          <p:nvPr>
            <p:ph sz="half" idx="2"/>
          </p:nvPr>
        </p:nvSpPr>
        <p:spPr>
          <a:xfrm>
            <a:off x="6196675" y="1825625"/>
            <a:ext cx="5490411" cy="4351338"/>
          </a:xfrm>
        </p:spPr>
        <p:txBody>
          <a:bodyPr>
            <a:normAutofit/>
          </a:bodyPr>
          <a:lstStyle/>
          <a:p>
            <a:pPr lvl="0">
              <a:buClr>
                <a:schemeClr val="tx1">
                  <a:lumMod val="75000"/>
                  <a:lumOff val="25000"/>
                </a:schemeClr>
              </a:buClr>
            </a:pPr>
            <a:r>
              <a:rPr lang="pt-BR" sz="2000" dirty="0">
                <a:solidFill>
                  <a:schemeClr val="tx1">
                    <a:lumMod val="75000"/>
                    <a:lumOff val="25000"/>
                  </a:schemeClr>
                </a:solidFill>
              </a:rPr>
              <a:t>Abordagem familiar. Ciclos </a:t>
            </a:r>
            <a:r>
              <a:rPr lang="pt-BR" sz="2000" dirty="0" smtClean="0">
                <a:solidFill>
                  <a:schemeClr val="tx1">
                    <a:lumMod val="75000"/>
                    <a:lumOff val="25000"/>
                  </a:schemeClr>
                </a:solidFill>
              </a:rPr>
              <a:t>de vida. </a:t>
            </a:r>
            <a:r>
              <a:rPr lang="pt-BR" sz="2000" dirty="0" err="1" smtClean="0">
                <a:solidFill>
                  <a:schemeClr val="tx1">
                    <a:lumMod val="75000"/>
                    <a:lumOff val="25000"/>
                  </a:schemeClr>
                </a:solidFill>
              </a:rPr>
              <a:t>Genograma</a:t>
            </a:r>
            <a:r>
              <a:rPr lang="pt-BR" sz="2000" dirty="0" smtClean="0">
                <a:solidFill>
                  <a:schemeClr val="tx1">
                    <a:lumMod val="75000"/>
                    <a:lumOff val="25000"/>
                  </a:schemeClr>
                </a:solidFill>
              </a:rPr>
              <a:t> </a:t>
            </a:r>
            <a:r>
              <a:rPr lang="pt-BR" sz="2000" dirty="0">
                <a:solidFill>
                  <a:schemeClr val="tx1">
                    <a:lumMod val="75000"/>
                    <a:lumOff val="25000"/>
                  </a:schemeClr>
                </a:solidFill>
              </a:rPr>
              <a:t>e </a:t>
            </a:r>
            <a:r>
              <a:rPr lang="pt-BR" sz="2000" dirty="0" err="1">
                <a:solidFill>
                  <a:schemeClr val="tx1">
                    <a:lumMod val="75000"/>
                    <a:lumOff val="25000"/>
                  </a:schemeClr>
                </a:solidFill>
              </a:rPr>
              <a:t>Ecomapa</a:t>
            </a:r>
            <a:r>
              <a:rPr lang="pt-BR" sz="2000" dirty="0">
                <a:solidFill>
                  <a:schemeClr val="tx1">
                    <a:lumMod val="75000"/>
                    <a:lumOff val="25000"/>
                  </a:schemeClr>
                </a:solidFill>
              </a:rPr>
              <a:t>. </a:t>
            </a:r>
            <a:endParaRPr lang="pt-BR" sz="2000" dirty="0" smtClean="0">
              <a:solidFill>
                <a:schemeClr val="tx1">
                  <a:lumMod val="75000"/>
                  <a:lumOff val="25000"/>
                </a:schemeClr>
              </a:solidFill>
            </a:endParaRPr>
          </a:p>
          <a:p>
            <a:pPr>
              <a:buClr>
                <a:schemeClr val="tx1">
                  <a:lumMod val="75000"/>
                  <a:lumOff val="25000"/>
                </a:schemeClr>
              </a:buClr>
            </a:pPr>
            <a:r>
              <a:rPr lang="pt-BR" sz="2000" dirty="0" smtClean="0">
                <a:solidFill>
                  <a:schemeClr val="tx1">
                    <a:lumMod val="75000"/>
                    <a:lumOff val="25000"/>
                  </a:schemeClr>
                </a:solidFill>
              </a:rPr>
              <a:t>Acompanhamento </a:t>
            </a:r>
            <a:r>
              <a:rPr lang="pt-BR" sz="2000" dirty="0">
                <a:solidFill>
                  <a:schemeClr val="tx1">
                    <a:lumMod val="75000"/>
                    <a:lumOff val="25000"/>
                  </a:schemeClr>
                </a:solidFill>
              </a:rPr>
              <a:t>de famílias - </a:t>
            </a:r>
            <a:r>
              <a:rPr lang="pt-BR" sz="2000" dirty="0" smtClean="0">
                <a:solidFill>
                  <a:schemeClr val="tx1">
                    <a:lumMod val="75000"/>
                    <a:lumOff val="25000"/>
                  </a:schemeClr>
                </a:solidFill>
              </a:rPr>
              <a:t>visitas domiciliares.</a:t>
            </a:r>
            <a:endParaRPr lang="pt-BR" sz="2000" dirty="0">
              <a:solidFill>
                <a:schemeClr val="tx1">
                  <a:lumMod val="75000"/>
                  <a:lumOff val="25000"/>
                </a:schemeClr>
              </a:solidFill>
            </a:endParaRPr>
          </a:p>
          <a:p>
            <a:pPr lvl="0">
              <a:buClr>
                <a:schemeClr val="tx1">
                  <a:lumMod val="75000"/>
                  <a:lumOff val="25000"/>
                </a:schemeClr>
              </a:buClr>
            </a:pPr>
            <a:r>
              <a:rPr lang="pt-BR" sz="2000" dirty="0" smtClean="0">
                <a:solidFill>
                  <a:schemeClr val="tx1">
                    <a:lumMod val="75000"/>
                    <a:lumOff val="25000"/>
                  </a:schemeClr>
                </a:solidFill>
              </a:rPr>
              <a:t>Núcleo familiar, relações internas, ambiente </a:t>
            </a:r>
            <a:r>
              <a:rPr lang="pt-BR" sz="2000" dirty="0">
                <a:solidFill>
                  <a:schemeClr val="tx1">
                    <a:lumMod val="75000"/>
                    <a:lumOff val="25000"/>
                  </a:schemeClr>
                </a:solidFill>
              </a:rPr>
              <a:t>e </a:t>
            </a:r>
            <a:r>
              <a:rPr lang="pt-BR" sz="2000" dirty="0" smtClean="0">
                <a:solidFill>
                  <a:schemeClr val="tx1">
                    <a:lumMod val="75000"/>
                    <a:lumOff val="25000"/>
                  </a:schemeClr>
                </a:solidFill>
              </a:rPr>
              <a:t>comunidade. Resiliência familiar.</a:t>
            </a:r>
          </a:p>
          <a:p>
            <a:pPr lvl="0">
              <a:buClr>
                <a:schemeClr val="tx1">
                  <a:lumMod val="75000"/>
                  <a:lumOff val="25000"/>
                </a:schemeClr>
              </a:buClr>
            </a:pPr>
            <a:r>
              <a:rPr lang="pt-BR" sz="2000" dirty="0" smtClean="0">
                <a:solidFill>
                  <a:schemeClr val="tx1">
                    <a:lumMod val="75000"/>
                    <a:lumOff val="25000"/>
                  </a:schemeClr>
                </a:solidFill>
              </a:rPr>
              <a:t>Método clínico centrado na pessoa.</a:t>
            </a:r>
          </a:p>
          <a:p>
            <a:pPr lvl="0">
              <a:buClr>
                <a:schemeClr val="tx1">
                  <a:lumMod val="75000"/>
                  <a:lumOff val="25000"/>
                </a:schemeClr>
              </a:buClr>
            </a:pPr>
            <a:r>
              <a:rPr lang="pt-BR" sz="2000" dirty="0" smtClean="0">
                <a:solidFill>
                  <a:schemeClr val="tx1">
                    <a:lumMod val="75000"/>
                    <a:lumOff val="25000"/>
                  </a:schemeClr>
                </a:solidFill>
              </a:rPr>
              <a:t>Processo de trabalho em saúde.</a:t>
            </a:r>
          </a:p>
          <a:p>
            <a:pPr lvl="0">
              <a:buClr>
                <a:schemeClr val="tx1">
                  <a:lumMod val="75000"/>
                  <a:lumOff val="25000"/>
                </a:schemeClr>
              </a:buClr>
            </a:pPr>
            <a:r>
              <a:rPr lang="pt-BR" sz="2000" dirty="0" smtClean="0">
                <a:solidFill>
                  <a:schemeClr val="tx1">
                    <a:lumMod val="75000"/>
                    <a:lumOff val="25000"/>
                  </a:schemeClr>
                </a:solidFill>
              </a:rPr>
              <a:t>APS: saúde da criança, do adolescente, da mulher, do adulto, do idoso, saúde mental, violência familiar e de gênero.</a:t>
            </a:r>
          </a:p>
          <a:p>
            <a:pPr lvl="0">
              <a:buClr>
                <a:schemeClr val="tx1">
                  <a:lumMod val="75000"/>
                  <a:lumOff val="25000"/>
                </a:schemeClr>
              </a:buClr>
            </a:pPr>
            <a:r>
              <a:rPr lang="pt-BR" sz="2000" dirty="0" smtClean="0">
                <a:solidFill>
                  <a:schemeClr val="tx1">
                    <a:lumMod val="75000"/>
                    <a:lumOff val="25000"/>
                  </a:schemeClr>
                </a:solidFill>
              </a:rPr>
              <a:t>Relatório das famílias acompanhadas.</a:t>
            </a:r>
            <a:endParaRPr lang="pt-BR" sz="2000" dirty="0">
              <a:solidFill>
                <a:schemeClr val="tx1">
                  <a:lumMod val="75000"/>
                  <a:lumOff val="25000"/>
                </a:schemeClr>
              </a:solidFill>
            </a:endParaRPr>
          </a:p>
          <a:p>
            <a:pPr lvl="1"/>
            <a:endParaRPr lang="pt-BR" dirty="0"/>
          </a:p>
        </p:txBody>
      </p:sp>
      <p:sp>
        <p:nvSpPr>
          <p:cNvPr id="3" name="Espaço Reservado para Conteúdo 2"/>
          <p:cNvSpPr>
            <a:spLocks noGrp="1"/>
          </p:cNvSpPr>
          <p:nvPr>
            <p:ph sz="half" idx="1"/>
          </p:nvPr>
        </p:nvSpPr>
        <p:spPr/>
        <p:txBody>
          <a:bodyPr/>
          <a:lstStyle/>
          <a:p>
            <a:endParaRPr lang="pt-BR"/>
          </a:p>
        </p:txBody>
      </p:sp>
      <p:sp>
        <p:nvSpPr>
          <p:cNvPr id="7" name="Rectangle 3" descr="vd favela"/>
          <p:cNvSpPr>
            <a:spLocks noGrp="1" noChangeAspect="1" noChangeArrowheads="1"/>
          </p:cNvSpPr>
          <p:nvPr isPhoto="1"/>
        </p:nvSpPr>
        <p:spPr bwMode="auto">
          <a:xfrm>
            <a:off x="830178" y="1825624"/>
            <a:ext cx="5197643" cy="3898232"/>
          </a:xfrm>
          <a:prstGeom prst="rect">
            <a:avLst/>
          </a:prstGeom>
          <a:blipFill dpi="0" rotWithShape="1">
            <a:blip r:embed="rId3"/>
            <a:srcRect/>
            <a:stretch>
              <a:fillRect/>
            </a:stretch>
          </a:blipFill>
          <a:ln w="9525">
            <a:solidFill>
              <a:schemeClr val="tx1"/>
            </a:solidFill>
            <a:miter lim="800000"/>
            <a:headEnd/>
            <a:tailEnd/>
          </a:ln>
          <a:effectLst>
            <a:outerShdw dist="35921" dir="2700000" algn="ctr" rotWithShape="0">
              <a:schemeClr val="bg2"/>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pt-BR" sz="1800"/>
          </a:p>
        </p:txBody>
      </p:sp>
      <p:sp>
        <p:nvSpPr>
          <p:cNvPr id="5" name="Espaço Reservado para Rodapé 4"/>
          <p:cNvSpPr>
            <a:spLocks noGrp="1"/>
          </p:cNvSpPr>
          <p:nvPr>
            <p:ph type="ftr" sz="quarter" idx="11"/>
          </p:nvPr>
        </p:nvSpPr>
        <p:spPr>
          <a:xfrm>
            <a:off x="818146" y="6440403"/>
            <a:ext cx="7323222" cy="365125"/>
          </a:xfrm>
        </p:spPr>
        <p:txBody>
          <a:bodyPr/>
          <a:lstStyle/>
          <a:p>
            <a:pPr algn="l"/>
            <a:r>
              <a:rPr lang="pt-BR" dirty="0" err="1" smtClean="0"/>
              <a:t>Roudinesco</a:t>
            </a:r>
            <a:r>
              <a:rPr lang="pt-BR" dirty="0" smtClean="0"/>
              <a:t>, E. A família em desordem. Rio de Janeiro: Zahar, 2003.</a:t>
            </a:r>
            <a:endParaRPr lang="pt-BR" dirty="0"/>
          </a:p>
        </p:txBody>
      </p:sp>
      <p:cxnSp>
        <p:nvCxnSpPr>
          <p:cNvPr id="9" name="Conector reto 8"/>
          <p:cNvCxnSpPr/>
          <p:nvPr/>
        </p:nvCxnSpPr>
        <p:spPr>
          <a:xfrm>
            <a:off x="838200" y="6496550"/>
            <a:ext cx="420704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037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866177" y="898357"/>
            <a:ext cx="8585255" cy="5487247"/>
          </a:xfrm>
          <a:prstGeom prst="rect">
            <a:avLst/>
          </a:prstGeom>
          <a:ln>
            <a:solidFill>
              <a:schemeClr val="bg1"/>
            </a:solidFill>
          </a:ln>
        </p:spPr>
      </p:pic>
      <p:sp>
        <p:nvSpPr>
          <p:cNvPr id="3" name="CaixaDeTexto 2"/>
          <p:cNvSpPr txBox="1"/>
          <p:nvPr/>
        </p:nvSpPr>
        <p:spPr>
          <a:xfrm>
            <a:off x="0" y="64711"/>
            <a:ext cx="12192000" cy="707886"/>
          </a:xfrm>
          <a:prstGeom prst="rect">
            <a:avLst/>
          </a:prstGeom>
          <a:noFill/>
        </p:spPr>
        <p:txBody>
          <a:bodyPr wrap="square" rtlCol="0">
            <a:spAutoFit/>
          </a:bodyPr>
          <a:lstStyle/>
          <a:p>
            <a:pPr algn="ctr"/>
            <a:r>
              <a:rPr lang="pt-BR" sz="4000" b="1" dirty="0" smtClean="0">
                <a:solidFill>
                  <a:schemeClr val="accent5"/>
                </a:solidFill>
                <a:latin typeface="+mj-lt"/>
              </a:rPr>
              <a:t>Determinantes do processo saúde-doença</a:t>
            </a:r>
            <a:endParaRPr lang="pt-BR" sz="4000" b="1" dirty="0">
              <a:solidFill>
                <a:schemeClr val="accent5"/>
              </a:solidFill>
              <a:latin typeface="+mj-lt"/>
            </a:endParaRPr>
          </a:p>
        </p:txBody>
      </p:sp>
      <p:sp>
        <p:nvSpPr>
          <p:cNvPr id="4" name="Espaço Reservado para Rodapé 3"/>
          <p:cNvSpPr>
            <a:spLocks noGrp="1"/>
          </p:cNvSpPr>
          <p:nvPr>
            <p:ph type="ftr" sz="quarter" idx="11"/>
          </p:nvPr>
        </p:nvSpPr>
        <p:spPr>
          <a:xfrm>
            <a:off x="264694" y="6492875"/>
            <a:ext cx="11790947" cy="365125"/>
          </a:xfrm>
        </p:spPr>
        <p:txBody>
          <a:bodyPr/>
          <a:lstStyle/>
          <a:p>
            <a:pPr algn="l"/>
            <a:r>
              <a:rPr lang="en-US" dirty="0" smtClean="0">
                <a:solidFill>
                  <a:schemeClr val="tx1">
                    <a:lumMod val="50000"/>
                    <a:lumOff val="50000"/>
                  </a:schemeClr>
                </a:solidFill>
              </a:rPr>
              <a:t>Glass, TA; </a:t>
            </a:r>
            <a:r>
              <a:rPr lang="en-US" dirty="0" err="1" smtClean="0">
                <a:solidFill>
                  <a:schemeClr val="tx1">
                    <a:lumMod val="50000"/>
                    <a:lumOff val="50000"/>
                  </a:schemeClr>
                </a:solidFill>
              </a:rPr>
              <a:t>McAtee</a:t>
            </a:r>
            <a:r>
              <a:rPr lang="en-US" dirty="0" smtClean="0">
                <a:solidFill>
                  <a:schemeClr val="tx1">
                    <a:lumMod val="50000"/>
                    <a:lumOff val="50000"/>
                  </a:schemeClr>
                </a:solidFill>
              </a:rPr>
              <a:t>, MJ. Behavioral science at the crossroads in public health: extending horizons, envisioning the future. Soc. Sc. &amp; Medicine 62 (2006) 1650-1671.</a:t>
            </a:r>
            <a:endParaRPr lang="pt-BR" dirty="0">
              <a:solidFill>
                <a:schemeClr val="tx1">
                  <a:lumMod val="50000"/>
                  <a:lumOff val="50000"/>
                </a:schemeClr>
              </a:solidFill>
            </a:endParaRPr>
          </a:p>
        </p:txBody>
      </p:sp>
      <p:cxnSp>
        <p:nvCxnSpPr>
          <p:cNvPr id="11" name="Conector reto 10"/>
          <p:cNvCxnSpPr/>
          <p:nvPr/>
        </p:nvCxnSpPr>
        <p:spPr>
          <a:xfrm>
            <a:off x="397042" y="6512761"/>
            <a:ext cx="9901989" cy="199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422120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68275"/>
            <a:ext cx="12192000" cy="1325563"/>
          </a:xfrm>
          <a:solidFill>
            <a:schemeClr val="bg1"/>
          </a:solidFill>
        </p:spPr>
        <p:txBody>
          <a:bodyPr>
            <a:normAutofit/>
          </a:bodyPr>
          <a:lstStyle/>
          <a:p>
            <a:pPr algn="ctr"/>
            <a:r>
              <a:rPr lang="pt-BR" sz="4000" b="1" dirty="0" smtClean="0">
                <a:solidFill>
                  <a:schemeClr val="accent5"/>
                </a:solidFill>
              </a:rPr>
              <a:t>Estágio Integrado e Medicina Comunitária</a:t>
            </a:r>
            <a:r>
              <a:rPr lang="pt-BR" sz="3600" b="1" dirty="0" smtClean="0">
                <a:solidFill>
                  <a:schemeClr val="accent5"/>
                </a:solidFill>
              </a:rPr>
              <a:t/>
            </a:r>
            <a:br>
              <a:rPr lang="pt-BR" sz="3600" b="1" dirty="0" smtClean="0">
                <a:solidFill>
                  <a:schemeClr val="accent5"/>
                </a:solidFill>
              </a:rPr>
            </a:br>
            <a:r>
              <a:rPr lang="pt-BR" sz="2700" dirty="0" smtClean="0">
                <a:solidFill>
                  <a:schemeClr val="accent5"/>
                </a:solidFill>
              </a:rPr>
              <a:t>Internato em USF e Centro de Saúde Escola (6 semanas – 240 horas anuais)</a:t>
            </a:r>
            <a:endParaRPr lang="pt-BR" sz="2700" dirty="0">
              <a:solidFill>
                <a:schemeClr val="accent5"/>
              </a:solidFill>
            </a:endParaRPr>
          </a:p>
        </p:txBody>
      </p:sp>
      <p:sp>
        <p:nvSpPr>
          <p:cNvPr id="4" name="Espaço Reservado para Conteúdo 3"/>
          <p:cNvSpPr>
            <a:spLocks noGrp="1"/>
          </p:cNvSpPr>
          <p:nvPr>
            <p:ph sz="half" idx="4294967295"/>
          </p:nvPr>
        </p:nvSpPr>
        <p:spPr>
          <a:xfrm>
            <a:off x="6453188" y="1825625"/>
            <a:ext cx="5738812" cy="4351338"/>
          </a:xfrm>
        </p:spPr>
        <p:txBody>
          <a:bodyPr>
            <a:normAutofit lnSpcReduction="10000"/>
          </a:bodyPr>
          <a:lstStyle/>
          <a:p>
            <a:pPr>
              <a:buClr>
                <a:schemeClr val="tx1">
                  <a:lumMod val="75000"/>
                  <a:lumOff val="25000"/>
                </a:schemeClr>
              </a:buClr>
            </a:pPr>
            <a:r>
              <a:rPr lang="pt-BR" sz="2200" dirty="0">
                <a:solidFill>
                  <a:schemeClr val="tx1">
                    <a:lumMod val="75000"/>
                    <a:lumOff val="25000"/>
                  </a:schemeClr>
                </a:solidFill>
              </a:rPr>
              <a:t>Atenção primária à </a:t>
            </a:r>
            <a:r>
              <a:rPr lang="pt-BR" sz="2200" dirty="0" smtClean="0">
                <a:solidFill>
                  <a:schemeClr val="tx1">
                    <a:lumMod val="75000"/>
                    <a:lumOff val="25000"/>
                  </a:schemeClr>
                </a:solidFill>
              </a:rPr>
              <a:t>saúde </a:t>
            </a:r>
            <a:r>
              <a:rPr lang="pt-BR" sz="2200" dirty="0">
                <a:solidFill>
                  <a:schemeClr val="tx1">
                    <a:lumMod val="75000"/>
                    <a:lumOff val="25000"/>
                  </a:schemeClr>
                </a:solidFill>
              </a:rPr>
              <a:t>e saúde da </a:t>
            </a:r>
            <a:r>
              <a:rPr lang="pt-BR" sz="2200" dirty="0" smtClean="0">
                <a:solidFill>
                  <a:schemeClr val="tx1">
                    <a:lumMod val="75000"/>
                    <a:lumOff val="25000"/>
                  </a:schemeClr>
                </a:solidFill>
              </a:rPr>
              <a:t>família. </a:t>
            </a:r>
            <a:endParaRPr lang="pt-BR" sz="2200" dirty="0">
              <a:solidFill>
                <a:schemeClr val="tx1">
                  <a:lumMod val="75000"/>
                  <a:lumOff val="25000"/>
                </a:schemeClr>
              </a:solidFill>
            </a:endParaRPr>
          </a:p>
          <a:p>
            <a:pPr>
              <a:buClr>
                <a:schemeClr val="tx1">
                  <a:lumMod val="75000"/>
                  <a:lumOff val="25000"/>
                </a:schemeClr>
              </a:buClr>
            </a:pPr>
            <a:r>
              <a:rPr lang="pt-BR" sz="2200" dirty="0">
                <a:solidFill>
                  <a:schemeClr val="tx1">
                    <a:lumMod val="75000"/>
                    <a:lumOff val="25000"/>
                  </a:schemeClr>
                </a:solidFill>
              </a:rPr>
              <a:t>Problemas de saúde </a:t>
            </a:r>
            <a:r>
              <a:rPr lang="pt-BR" sz="2200" dirty="0" smtClean="0">
                <a:solidFill>
                  <a:schemeClr val="tx1">
                    <a:lumMod val="75000"/>
                    <a:lumOff val="25000"/>
                  </a:schemeClr>
                </a:solidFill>
              </a:rPr>
              <a:t>prevalentes</a:t>
            </a:r>
            <a:r>
              <a:rPr lang="pt-BR" sz="2200" dirty="0">
                <a:solidFill>
                  <a:schemeClr val="tx1">
                    <a:lumMod val="75000"/>
                    <a:lumOff val="25000"/>
                  </a:schemeClr>
                </a:solidFill>
              </a:rPr>
              <a:t>, perfil </a:t>
            </a:r>
            <a:r>
              <a:rPr lang="pt-BR" sz="2200" dirty="0" smtClean="0">
                <a:solidFill>
                  <a:schemeClr val="tx1">
                    <a:lumMod val="75000"/>
                    <a:lumOff val="25000"/>
                  </a:schemeClr>
                </a:solidFill>
              </a:rPr>
              <a:t>de </a:t>
            </a:r>
            <a:r>
              <a:rPr lang="pt-BR" sz="2200" dirty="0">
                <a:solidFill>
                  <a:schemeClr val="tx1">
                    <a:lumMod val="75000"/>
                    <a:lumOff val="25000"/>
                  </a:schemeClr>
                </a:solidFill>
              </a:rPr>
              <a:t>demanda, social, demográfico e </a:t>
            </a:r>
            <a:r>
              <a:rPr lang="pt-BR" sz="2200" dirty="0" smtClean="0">
                <a:solidFill>
                  <a:schemeClr val="tx1">
                    <a:lumMod val="75000"/>
                    <a:lumOff val="25000"/>
                  </a:schemeClr>
                </a:solidFill>
              </a:rPr>
              <a:t>sanitário. </a:t>
            </a:r>
            <a:endParaRPr lang="pt-BR" sz="2200" dirty="0">
              <a:solidFill>
                <a:schemeClr val="tx1">
                  <a:lumMod val="75000"/>
                  <a:lumOff val="25000"/>
                </a:schemeClr>
              </a:solidFill>
            </a:endParaRPr>
          </a:p>
          <a:p>
            <a:pPr>
              <a:buClr>
                <a:schemeClr val="tx1">
                  <a:lumMod val="75000"/>
                  <a:lumOff val="25000"/>
                </a:schemeClr>
              </a:buClr>
            </a:pPr>
            <a:r>
              <a:rPr lang="pt-BR" sz="2200" dirty="0" smtClean="0">
                <a:solidFill>
                  <a:schemeClr val="tx1">
                    <a:lumMod val="75000"/>
                    <a:lumOff val="25000"/>
                  </a:schemeClr>
                </a:solidFill>
              </a:rPr>
              <a:t>Vigilância </a:t>
            </a:r>
            <a:r>
              <a:rPr lang="pt-BR" sz="2200" dirty="0">
                <a:solidFill>
                  <a:schemeClr val="tx1">
                    <a:lumMod val="75000"/>
                    <a:lumOff val="25000"/>
                  </a:schemeClr>
                </a:solidFill>
              </a:rPr>
              <a:t>em </a:t>
            </a:r>
            <a:r>
              <a:rPr lang="pt-BR" sz="2200" dirty="0" smtClean="0">
                <a:solidFill>
                  <a:schemeClr val="tx1">
                    <a:lumMod val="75000"/>
                    <a:lumOff val="25000"/>
                  </a:schemeClr>
                </a:solidFill>
              </a:rPr>
              <a:t>Saúde</a:t>
            </a:r>
            <a:r>
              <a:rPr lang="pt-BR" sz="2200" dirty="0">
                <a:solidFill>
                  <a:schemeClr val="tx1">
                    <a:lumMod val="75000"/>
                    <a:lumOff val="25000"/>
                  </a:schemeClr>
                </a:solidFill>
              </a:rPr>
              <a:t>. </a:t>
            </a:r>
            <a:r>
              <a:rPr lang="pt-BR" sz="2200" dirty="0" smtClean="0">
                <a:solidFill>
                  <a:schemeClr val="tx1">
                    <a:lumMod val="75000"/>
                    <a:lumOff val="25000"/>
                  </a:schemeClr>
                </a:solidFill>
              </a:rPr>
              <a:t>Integralidade. </a:t>
            </a:r>
            <a:r>
              <a:rPr lang="pt-BR" sz="2200" dirty="0" err="1" smtClean="0">
                <a:solidFill>
                  <a:schemeClr val="tx1">
                    <a:lumMod val="75000"/>
                    <a:lumOff val="25000"/>
                  </a:schemeClr>
                </a:solidFill>
              </a:rPr>
              <a:t>Intersetorialidade</a:t>
            </a:r>
            <a:endParaRPr lang="pt-BR" sz="2200" dirty="0" smtClean="0">
              <a:solidFill>
                <a:schemeClr val="tx1">
                  <a:lumMod val="75000"/>
                  <a:lumOff val="25000"/>
                </a:schemeClr>
              </a:solidFill>
            </a:endParaRPr>
          </a:p>
          <a:p>
            <a:pPr>
              <a:buClr>
                <a:schemeClr val="tx1">
                  <a:lumMod val="75000"/>
                  <a:lumOff val="25000"/>
                </a:schemeClr>
              </a:buClr>
            </a:pPr>
            <a:r>
              <a:rPr lang="pt-BR" sz="2200" dirty="0" smtClean="0">
                <a:solidFill>
                  <a:schemeClr val="tx1">
                    <a:lumMod val="75000"/>
                    <a:lumOff val="25000"/>
                  </a:schemeClr>
                </a:solidFill>
              </a:rPr>
              <a:t>Participação </a:t>
            </a:r>
            <a:r>
              <a:rPr lang="pt-BR" sz="2200" dirty="0">
                <a:solidFill>
                  <a:schemeClr val="tx1">
                    <a:lumMod val="75000"/>
                    <a:lumOff val="25000"/>
                  </a:schemeClr>
                </a:solidFill>
              </a:rPr>
              <a:t>da família e da comunidade na promoção da saúde e prevenção de doenças. </a:t>
            </a:r>
          </a:p>
          <a:p>
            <a:pPr>
              <a:buClr>
                <a:schemeClr val="tx1">
                  <a:lumMod val="75000"/>
                  <a:lumOff val="25000"/>
                </a:schemeClr>
              </a:buClr>
            </a:pPr>
            <a:r>
              <a:rPr lang="pt-BR" sz="2200" dirty="0" smtClean="0">
                <a:solidFill>
                  <a:schemeClr val="tx1">
                    <a:lumMod val="75000"/>
                    <a:lumOff val="25000"/>
                  </a:schemeClr>
                </a:solidFill>
              </a:rPr>
              <a:t>Trabalho integrado em equipe. </a:t>
            </a:r>
          </a:p>
          <a:p>
            <a:pPr>
              <a:buClr>
                <a:schemeClr val="tx1">
                  <a:lumMod val="75000"/>
                  <a:lumOff val="25000"/>
                </a:schemeClr>
              </a:buClr>
            </a:pPr>
            <a:r>
              <a:rPr lang="pt-BR" sz="2200" dirty="0" smtClean="0">
                <a:solidFill>
                  <a:schemeClr val="tx1">
                    <a:lumMod val="75000"/>
                    <a:lumOff val="25000"/>
                  </a:schemeClr>
                </a:solidFill>
              </a:rPr>
              <a:t>Estrutura </a:t>
            </a:r>
            <a:r>
              <a:rPr lang="pt-BR" sz="2200" dirty="0">
                <a:solidFill>
                  <a:schemeClr val="tx1">
                    <a:lumMod val="75000"/>
                    <a:lumOff val="25000"/>
                  </a:schemeClr>
                </a:solidFill>
              </a:rPr>
              <a:t>organizacional das </a:t>
            </a:r>
            <a:r>
              <a:rPr lang="pt-BR" sz="2200" dirty="0" smtClean="0">
                <a:solidFill>
                  <a:schemeClr val="tx1">
                    <a:lumMod val="75000"/>
                    <a:lumOff val="25000"/>
                  </a:schemeClr>
                </a:solidFill>
              </a:rPr>
              <a:t>USF/UBS e programas </a:t>
            </a:r>
            <a:r>
              <a:rPr lang="pt-BR" sz="2200" dirty="0">
                <a:solidFill>
                  <a:schemeClr val="tx1">
                    <a:lumMod val="75000"/>
                    <a:lumOff val="25000"/>
                  </a:schemeClr>
                </a:solidFill>
              </a:rPr>
              <a:t>de </a:t>
            </a:r>
            <a:r>
              <a:rPr lang="pt-BR" sz="2200" dirty="0" smtClean="0">
                <a:solidFill>
                  <a:schemeClr val="tx1">
                    <a:lumMod val="75000"/>
                    <a:lumOff val="25000"/>
                  </a:schemeClr>
                </a:solidFill>
              </a:rPr>
              <a:t>saúde. </a:t>
            </a:r>
          </a:p>
          <a:p>
            <a:pPr>
              <a:buClr>
                <a:schemeClr val="tx1">
                  <a:lumMod val="75000"/>
                  <a:lumOff val="25000"/>
                </a:schemeClr>
              </a:buClr>
            </a:pPr>
            <a:r>
              <a:rPr lang="pt-BR" sz="2200" dirty="0" smtClean="0">
                <a:solidFill>
                  <a:schemeClr val="tx1">
                    <a:lumMod val="75000"/>
                    <a:lumOff val="25000"/>
                  </a:schemeClr>
                </a:solidFill>
              </a:rPr>
              <a:t>Ambulatório Integrado no CSE FMRP-USP.</a:t>
            </a:r>
          </a:p>
          <a:p>
            <a:pPr>
              <a:buClr>
                <a:schemeClr val="tx1">
                  <a:lumMod val="75000"/>
                  <a:lumOff val="25000"/>
                </a:schemeClr>
              </a:buClr>
            </a:pPr>
            <a:r>
              <a:rPr lang="pt-BR" sz="2200" dirty="0" smtClean="0">
                <a:solidFill>
                  <a:schemeClr val="tx1">
                    <a:lumMod val="75000"/>
                    <a:lumOff val="25000"/>
                  </a:schemeClr>
                </a:solidFill>
              </a:rPr>
              <a:t>Oftalmologia e Otorrinolaringologia.</a:t>
            </a:r>
            <a:endParaRPr lang="pt-BR" sz="2200" dirty="0">
              <a:solidFill>
                <a:schemeClr val="tx1">
                  <a:lumMod val="75000"/>
                  <a:lumOff val="25000"/>
                </a:schemeClr>
              </a:solidFill>
            </a:endParaRPr>
          </a:p>
          <a:p>
            <a:pPr>
              <a:buFont typeface="Wingdings" panose="05000000000000000000" pitchFamily="2" charset="2"/>
              <a:buChar char="§"/>
            </a:pPr>
            <a:endParaRPr lang="pt-BR" dirty="0"/>
          </a:p>
        </p:txBody>
      </p:sp>
      <p:pic>
        <p:nvPicPr>
          <p:cNvPr id="5" name="Picture 2" descr="Resultado de imagem para imagens amaury lelis dal fabb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5625"/>
            <a:ext cx="5771147" cy="39366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307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0" y="92409"/>
            <a:ext cx="12187989" cy="1325563"/>
          </a:xfrm>
        </p:spPr>
        <p:txBody>
          <a:bodyPr>
            <a:normAutofit/>
          </a:bodyPr>
          <a:lstStyle/>
          <a:p>
            <a:pPr algn="ctr"/>
            <a:r>
              <a:rPr lang="pt-BR" b="1" dirty="0" smtClean="0">
                <a:solidFill>
                  <a:schemeClr val="accent5"/>
                </a:solidFill>
              </a:rPr>
              <a:t>Situações de risco e vulnerabilidade observadas</a:t>
            </a:r>
            <a:r>
              <a:rPr lang="pt-BR" sz="3600" b="1" dirty="0" smtClean="0">
                <a:solidFill>
                  <a:schemeClr val="accent5"/>
                </a:solidFill>
              </a:rPr>
              <a:t/>
            </a:r>
            <a:br>
              <a:rPr lang="pt-BR" sz="3600" b="1" dirty="0" smtClean="0">
                <a:solidFill>
                  <a:schemeClr val="accent5"/>
                </a:solidFill>
              </a:rPr>
            </a:br>
            <a:r>
              <a:rPr lang="pt-BR" sz="2700" b="1" dirty="0" smtClean="0">
                <a:solidFill>
                  <a:schemeClr val="accent5"/>
                </a:solidFill>
              </a:rPr>
              <a:t>Unidades de Saúde da Família</a:t>
            </a:r>
            <a:endParaRPr lang="pt-BR" sz="2700" b="1" dirty="0">
              <a:solidFill>
                <a:schemeClr val="accent5"/>
              </a:solidFill>
            </a:endParaRPr>
          </a:p>
        </p:txBody>
      </p:sp>
      <p:sp>
        <p:nvSpPr>
          <p:cNvPr id="3" name="Espaço Reservado para Conteúdo 2"/>
          <p:cNvSpPr>
            <a:spLocks noGrp="1"/>
          </p:cNvSpPr>
          <p:nvPr>
            <p:ph idx="1"/>
          </p:nvPr>
        </p:nvSpPr>
        <p:spPr>
          <a:xfrm>
            <a:off x="5091363" y="1671177"/>
            <a:ext cx="7012405" cy="4874002"/>
          </a:xfrm>
        </p:spPr>
        <p:txBody>
          <a:bodyPr>
            <a:normAutofit fontScale="92500" lnSpcReduction="20000"/>
          </a:bodyPr>
          <a:lstStyle/>
          <a:p>
            <a:pPr>
              <a:buClr>
                <a:schemeClr val="tx1">
                  <a:lumMod val="75000"/>
                  <a:lumOff val="25000"/>
                </a:schemeClr>
              </a:buClr>
            </a:pPr>
            <a:r>
              <a:rPr lang="pt-BR" sz="2400" dirty="0" smtClean="0">
                <a:solidFill>
                  <a:schemeClr val="tx1">
                    <a:lumMod val="75000"/>
                    <a:lumOff val="25000"/>
                  </a:schemeClr>
                </a:solidFill>
              </a:rPr>
              <a:t>Idosos sozinhos com cuidados negligenciados.</a:t>
            </a:r>
          </a:p>
          <a:p>
            <a:pPr>
              <a:buClr>
                <a:schemeClr val="tx1">
                  <a:lumMod val="75000"/>
                  <a:lumOff val="25000"/>
                </a:schemeClr>
              </a:buClr>
            </a:pPr>
            <a:r>
              <a:rPr lang="pt-BR" sz="2400" dirty="0" smtClean="0">
                <a:solidFill>
                  <a:schemeClr val="tx1">
                    <a:lumMod val="75000"/>
                    <a:lumOff val="25000"/>
                  </a:schemeClr>
                </a:solidFill>
              </a:rPr>
              <a:t>Famílias pobres sem auto cuidado.</a:t>
            </a:r>
          </a:p>
          <a:p>
            <a:pPr>
              <a:buClr>
                <a:schemeClr val="tx1">
                  <a:lumMod val="75000"/>
                  <a:lumOff val="25000"/>
                </a:schemeClr>
              </a:buClr>
            </a:pPr>
            <a:r>
              <a:rPr lang="pt-BR" sz="2400" dirty="0" smtClean="0">
                <a:solidFill>
                  <a:schemeClr val="tx1">
                    <a:lumMod val="75000"/>
                    <a:lumOff val="25000"/>
                  </a:schemeClr>
                </a:solidFill>
              </a:rPr>
              <a:t>Pacientes com câncer ou sequelas de AVC.</a:t>
            </a:r>
          </a:p>
          <a:p>
            <a:pPr>
              <a:buClr>
                <a:schemeClr val="tx1">
                  <a:lumMod val="75000"/>
                  <a:lumOff val="25000"/>
                </a:schemeClr>
              </a:buClr>
            </a:pPr>
            <a:r>
              <a:rPr lang="pt-BR" sz="2400" dirty="0" smtClean="0">
                <a:solidFill>
                  <a:schemeClr val="tx1">
                    <a:lumMod val="75000"/>
                    <a:lumOff val="25000"/>
                  </a:schemeClr>
                </a:solidFill>
              </a:rPr>
              <a:t>Famílias envolvidas com tráfico de drogas.</a:t>
            </a:r>
          </a:p>
          <a:p>
            <a:pPr>
              <a:buClr>
                <a:schemeClr val="tx1">
                  <a:lumMod val="75000"/>
                  <a:lumOff val="25000"/>
                </a:schemeClr>
              </a:buClr>
            </a:pPr>
            <a:r>
              <a:rPr lang="pt-BR" sz="2400" dirty="0" smtClean="0">
                <a:solidFill>
                  <a:schemeClr val="tx1">
                    <a:lumMod val="75000"/>
                    <a:lumOff val="25000"/>
                  </a:schemeClr>
                </a:solidFill>
              </a:rPr>
              <a:t>Negligência com crianças abaixo de 5 anos.</a:t>
            </a:r>
          </a:p>
          <a:p>
            <a:pPr>
              <a:buClr>
                <a:schemeClr val="tx1">
                  <a:lumMod val="75000"/>
                  <a:lumOff val="25000"/>
                </a:schemeClr>
              </a:buClr>
            </a:pPr>
            <a:r>
              <a:rPr lang="pt-BR" sz="2400" dirty="0" smtClean="0">
                <a:solidFill>
                  <a:schemeClr val="tx1">
                    <a:lumMod val="75000"/>
                    <a:lumOff val="25000"/>
                  </a:schemeClr>
                </a:solidFill>
              </a:rPr>
              <a:t>Famílias com doença mental, depressão.</a:t>
            </a:r>
          </a:p>
          <a:p>
            <a:pPr>
              <a:buClr>
                <a:schemeClr val="tx1">
                  <a:lumMod val="75000"/>
                  <a:lumOff val="25000"/>
                </a:schemeClr>
              </a:buClr>
            </a:pPr>
            <a:r>
              <a:rPr lang="pt-BR" sz="2400" dirty="0" smtClean="0">
                <a:solidFill>
                  <a:schemeClr val="tx1">
                    <a:lumMod val="75000"/>
                    <a:lumOff val="25000"/>
                  </a:schemeClr>
                </a:solidFill>
              </a:rPr>
              <a:t>Alcoolismo, abuso de substâncias.</a:t>
            </a:r>
          </a:p>
          <a:p>
            <a:pPr>
              <a:buClr>
                <a:schemeClr val="tx1">
                  <a:lumMod val="75000"/>
                  <a:lumOff val="25000"/>
                </a:schemeClr>
              </a:buClr>
            </a:pPr>
            <a:r>
              <a:rPr lang="pt-BR" sz="2400" dirty="0" smtClean="0">
                <a:solidFill>
                  <a:schemeClr val="tx1">
                    <a:lumMod val="75000"/>
                    <a:lumOff val="25000"/>
                  </a:schemeClr>
                </a:solidFill>
              </a:rPr>
              <a:t>Sexo inseguro, HIV, Aids, tuberculose, sífilis e DST.</a:t>
            </a:r>
          </a:p>
          <a:p>
            <a:pPr>
              <a:buClr>
                <a:schemeClr val="tx1">
                  <a:lumMod val="75000"/>
                  <a:lumOff val="25000"/>
                </a:schemeClr>
              </a:buClr>
            </a:pPr>
            <a:r>
              <a:rPr lang="pt-BR" sz="2400" dirty="0" smtClean="0">
                <a:solidFill>
                  <a:schemeClr val="tx1">
                    <a:lumMod val="75000"/>
                    <a:lumOff val="25000"/>
                  </a:schemeClr>
                </a:solidFill>
              </a:rPr>
              <a:t>Obesidade, diabetes, hipertensão, dislipidemia, síndrome metabólica.</a:t>
            </a:r>
          </a:p>
          <a:p>
            <a:pPr>
              <a:buClr>
                <a:schemeClr val="tx1">
                  <a:lumMod val="75000"/>
                  <a:lumOff val="25000"/>
                </a:schemeClr>
              </a:buClr>
            </a:pPr>
            <a:r>
              <a:rPr lang="pt-BR" sz="2400" dirty="0" smtClean="0">
                <a:solidFill>
                  <a:schemeClr val="tx1">
                    <a:lumMod val="75000"/>
                    <a:lumOff val="25000"/>
                  </a:schemeClr>
                </a:solidFill>
              </a:rPr>
              <a:t>Desemprego, baixa renda.</a:t>
            </a:r>
          </a:p>
          <a:p>
            <a:pPr>
              <a:buClr>
                <a:schemeClr val="tx1">
                  <a:lumMod val="75000"/>
                  <a:lumOff val="25000"/>
                </a:schemeClr>
              </a:buClr>
            </a:pPr>
            <a:r>
              <a:rPr lang="pt-BR" sz="2400" dirty="0" smtClean="0">
                <a:solidFill>
                  <a:schemeClr val="tx1">
                    <a:lumMod val="75000"/>
                    <a:lumOff val="25000"/>
                  </a:schemeClr>
                </a:solidFill>
              </a:rPr>
              <a:t>Violência doméstica, violência social, insegurança.</a:t>
            </a:r>
          </a:p>
          <a:p>
            <a:pPr>
              <a:buClr>
                <a:schemeClr val="tx1">
                  <a:lumMod val="75000"/>
                  <a:lumOff val="25000"/>
                </a:schemeClr>
              </a:buClr>
            </a:pPr>
            <a:r>
              <a:rPr lang="pt-BR" sz="2400" dirty="0" smtClean="0">
                <a:solidFill>
                  <a:schemeClr val="tx1">
                    <a:lumMod val="75000"/>
                    <a:lumOff val="25000"/>
                  </a:schemeClr>
                </a:solidFill>
              </a:rPr>
              <a:t>Dificuldades de encaminhamento outros serviços.</a:t>
            </a:r>
          </a:p>
          <a:p>
            <a:endParaRPr lang="pt-BR" sz="2000" dirty="0" smtClean="0"/>
          </a:p>
          <a:p>
            <a:endParaRPr lang="pt-BR" sz="2000" dirty="0"/>
          </a:p>
        </p:txBody>
      </p:sp>
      <p:pic>
        <p:nvPicPr>
          <p:cNvPr id="6" name="Picture 2" descr="F100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14" y="1997242"/>
            <a:ext cx="4627959" cy="33367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151224" y="5595533"/>
            <a:ext cx="2857642" cy="369332"/>
          </a:xfrm>
          <a:prstGeom prst="rect">
            <a:avLst/>
          </a:prstGeom>
          <a:noFill/>
        </p:spPr>
        <p:txBody>
          <a:bodyPr wrap="none" rtlCol="0">
            <a:spAutoFit/>
          </a:bodyPr>
          <a:lstStyle/>
          <a:p>
            <a:r>
              <a:rPr lang="pt-BR" dirty="0" smtClean="0">
                <a:solidFill>
                  <a:schemeClr val="tx1">
                    <a:lumMod val="75000"/>
                    <a:lumOff val="25000"/>
                  </a:schemeClr>
                </a:solidFill>
              </a:rPr>
              <a:t>Reunião no domicílio – NSF1</a:t>
            </a:r>
            <a:endParaRPr lang="pt-BR" dirty="0">
              <a:solidFill>
                <a:schemeClr val="tx1">
                  <a:lumMod val="75000"/>
                  <a:lumOff val="25000"/>
                </a:schemeClr>
              </a:solidFill>
            </a:endParaRPr>
          </a:p>
        </p:txBody>
      </p:sp>
    </p:spTree>
    <p:extLst>
      <p:ext uri="{BB962C8B-B14F-4D97-AF65-F5344CB8AC3E}">
        <p14:creationId xmlns:p14="http://schemas.microsoft.com/office/powerpoint/2010/main" val="12904966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325563"/>
          </a:xfrm>
          <a:solidFill>
            <a:schemeClr val="bg1"/>
          </a:solidFill>
        </p:spPr>
        <p:txBody>
          <a:bodyPr>
            <a:normAutofit/>
          </a:bodyPr>
          <a:lstStyle/>
          <a:p>
            <a:pPr algn="ctr"/>
            <a:r>
              <a:rPr lang="pt-BR" sz="4000" b="1" dirty="0" smtClean="0">
                <a:solidFill>
                  <a:schemeClr val="accent5"/>
                </a:solidFill>
              </a:rPr>
              <a:t>Estágio em Medicina Comunitária II</a:t>
            </a:r>
            <a:br>
              <a:rPr lang="pt-BR" sz="4000" b="1" dirty="0" smtClean="0">
                <a:solidFill>
                  <a:schemeClr val="accent5"/>
                </a:solidFill>
              </a:rPr>
            </a:br>
            <a:r>
              <a:rPr lang="pt-BR" sz="2400" dirty="0" smtClean="0">
                <a:solidFill>
                  <a:schemeClr val="accent5"/>
                </a:solidFill>
              </a:rPr>
              <a:t>Internato em UBS e USF de municípios da região (4 semanas – 160 horas anuais)</a:t>
            </a:r>
            <a:endParaRPr lang="pt-BR" sz="2400" dirty="0">
              <a:solidFill>
                <a:schemeClr val="accent5"/>
              </a:solidFill>
            </a:endParaRPr>
          </a:p>
        </p:txBody>
      </p:sp>
      <p:pic>
        <p:nvPicPr>
          <p:cNvPr id="6" name="Picture 2" descr="Resultado de imagem para centro saude de cassia dos coqueiros imagens"/>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53453" y="1416428"/>
            <a:ext cx="5563039" cy="4342688"/>
          </a:xfrm>
          <a:prstGeom prst="rect">
            <a:avLst/>
          </a:prstGeom>
          <a:solidFill>
            <a:schemeClr val="bg1"/>
          </a:solidFill>
          <a:ln>
            <a:noFill/>
          </a:ln>
          <a:effectLst>
            <a:outerShdw blurRad="50800" dist="38100" dir="2700000" algn="tl" rotWithShape="0">
              <a:prstClr val="black">
                <a:alpha val="40000"/>
              </a:prstClr>
            </a:outerShdw>
          </a:effectLst>
          <a:extLst/>
        </p:spPr>
      </p:pic>
      <p:sp>
        <p:nvSpPr>
          <p:cNvPr id="4" name="Espaço Reservado para Conteúdo 3"/>
          <p:cNvSpPr>
            <a:spLocks noGrp="1"/>
          </p:cNvSpPr>
          <p:nvPr>
            <p:ph sz="half" idx="2"/>
          </p:nvPr>
        </p:nvSpPr>
        <p:spPr>
          <a:xfrm>
            <a:off x="6404810" y="1504659"/>
            <a:ext cx="5634790" cy="4351338"/>
          </a:xfrm>
        </p:spPr>
        <p:txBody>
          <a:bodyPr/>
          <a:lstStyle/>
          <a:p>
            <a:pPr>
              <a:buClr>
                <a:schemeClr val="tx1">
                  <a:lumMod val="75000"/>
                  <a:lumOff val="25000"/>
                </a:schemeClr>
              </a:buClr>
            </a:pPr>
            <a:r>
              <a:rPr lang="pt-BR" sz="2200" dirty="0">
                <a:solidFill>
                  <a:schemeClr val="tx1">
                    <a:lumMod val="75000"/>
                    <a:lumOff val="25000"/>
                  </a:schemeClr>
                </a:solidFill>
              </a:rPr>
              <a:t>Atividades de </a:t>
            </a:r>
            <a:r>
              <a:rPr lang="pt-BR" sz="2200" dirty="0" smtClean="0">
                <a:solidFill>
                  <a:schemeClr val="tx1">
                    <a:lumMod val="75000"/>
                    <a:lumOff val="25000"/>
                  </a:schemeClr>
                </a:solidFill>
              </a:rPr>
              <a:t>APS nos municípios de Cássia dos Coqueiros e Altinópolis.</a:t>
            </a:r>
          </a:p>
          <a:p>
            <a:pPr>
              <a:buClr>
                <a:schemeClr val="tx1">
                  <a:lumMod val="75000"/>
                  <a:lumOff val="25000"/>
                </a:schemeClr>
              </a:buClr>
            </a:pPr>
            <a:r>
              <a:rPr lang="pt-BR" sz="2200" dirty="0" smtClean="0">
                <a:solidFill>
                  <a:schemeClr val="tx1">
                    <a:lumMod val="75000"/>
                    <a:lumOff val="25000"/>
                  </a:schemeClr>
                </a:solidFill>
              </a:rPr>
              <a:t>Organização </a:t>
            </a:r>
            <a:r>
              <a:rPr lang="pt-BR" sz="2200" dirty="0">
                <a:solidFill>
                  <a:schemeClr val="tx1">
                    <a:lumMod val="75000"/>
                    <a:lumOff val="25000"/>
                  </a:schemeClr>
                </a:solidFill>
              </a:rPr>
              <a:t>dos </a:t>
            </a:r>
            <a:r>
              <a:rPr lang="pt-BR" sz="2200" dirty="0" smtClean="0">
                <a:solidFill>
                  <a:schemeClr val="tx1">
                    <a:lumMod val="75000"/>
                    <a:lumOff val="25000"/>
                  </a:schemeClr>
                </a:solidFill>
              </a:rPr>
              <a:t>serviços, demanda </a:t>
            </a:r>
            <a:r>
              <a:rPr lang="pt-BR" sz="2200" dirty="0">
                <a:solidFill>
                  <a:schemeClr val="tx1">
                    <a:lumMod val="75000"/>
                    <a:lumOff val="25000"/>
                  </a:schemeClr>
                </a:solidFill>
              </a:rPr>
              <a:t>e </a:t>
            </a:r>
            <a:r>
              <a:rPr lang="pt-BR" sz="2200" dirty="0" smtClean="0">
                <a:solidFill>
                  <a:schemeClr val="tx1">
                    <a:lumMod val="75000"/>
                    <a:lumOff val="25000"/>
                  </a:schemeClr>
                </a:solidFill>
              </a:rPr>
              <a:t>atendimento.</a:t>
            </a:r>
          </a:p>
          <a:p>
            <a:pPr>
              <a:buClr>
                <a:schemeClr val="tx1">
                  <a:lumMod val="75000"/>
                  <a:lumOff val="25000"/>
                </a:schemeClr>
              </a:buClr>
            </a:pPr>
            <a:r>
              <a:rPr lang="pt-BR" sz="2200" dirty="0" smtClean="0">
                <a:solidFill>
                  <a:schemeClr val="tx1">
                    <a:lumMod val="75000"/>
                    <a:lumOff val="25000"/>
                  </a:schemeClr>
                </a:solidFill>
              </a:rPr>
              <a:t>Atendimentos em USF e UBS.</a:t>
            </a:r>
          </a:p>
          <a:p>
            <a:pPr>
              <a:buClr>
                <a:schemeClr val="tx1">
                  <a:lumMod val="75000"/>
                  <a:lumOff val="25000"/>
                </a:schemeClr>
              </a:buClr>
            </a:pPr>
            <a:r>
              <a:rPr lang="pt-BR" sz="2200" dirty="0" smtClean="0">
                <a:solidFill>
                  <a:schemeClr val="tx1">
                    <a:lumMod val="75000"/>
                    <a:lumOff val="25000"/>
                  </a:schemeClr>
                </a:solidFill>
              </a:rPr>
              <a:t>Atividades de rotina, urgências e </a:t>
            </a:r>
            <a:r>
              <a:rPr lang="pt-BR" sz="2200" dirty="0" err="1" smtClean="0">
                <a:solidFill>
                  <a:schemeClr val="tx1">
                    <a:lumMod val="75000"/>
                    <a:lumOff val="25000"/>
                  </a:schemeClr>
                </a:solidFill>
              </a:rPr>
              <a:t>mergências</a:t>
            </a:r>
            <a:r>
              <a:rPr lang="pt-BR" sz="2200" dirty="0" smtClean="0">
                <a:solidFill>
                  <a:schemeClr val="tx1">
                    <a:lumMod val="75000"/>
                    <a:lumOff val="25000"/>
                  </a:schemeClr>
                </a:solidFill>
              </a:rPr>
              <a:t>.</a:t>
            </a:r>
            <a:endParaRPr lang="pt-BR" sz="2200" dirty="0">
              <a:solidFill>
                <a:schemeClr val="tx1">
                  <a:lumMod val="75000"/>
                  <a:lumOff val="25000"/>
                </a:schemeClr>
              </a:solidFill>
            </a:endParaRPr>
          </a:p>
          <a:p>
            <a:pPr marL="0" indent="0">
              <a:buNone/>
            </a:pPr>
            <a:endParaRPr lang="pt-BR" dirty="0"/>
          </a:p>
        </p:txBody>
      </p:sp>
    </p:spTree>
    <p:extLst>
      <p:ext uri="{BB962C8B-B14F-4D97-AF65-F5344CB8AC3E}">
        <p14:creationId xmlns:p14="http://schemas.microsoft.com/office/powerpoint/2010/main" val="3837966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38200" y="86142"/>
            <a:ext cx="10515600" cy="1325563"/>
          </a:xfrm>
        </p:spPr>
        <p:txBody>
          <a:bodyPr>
            <a:normAutofit/>
          </a:bodyPr>
          <a:lstStyle/>
          <a:p>
            <a:pPr algn="ctr"/>
            <a:r>
              <a:rPr lang="pt-BR" sz="4000" dirty="0" smtClean="0">
                <a:solidFill>
                  <a:schemeClr val="accent5"/>
                </a:solidFill>
              </a:rPr>
              <a:t>Dissertações de Mestrado e Doutorado</a:t>
            </a:r>
            <a:endParaRPr lang="pt-BR" sz="4000" dirty="0">
              <a:solidFill>
                <a:schemeClr val="accent5"/>
              </a:solidFill>
            </a:endParaRPr>
          </a:p>
        </p:txBody>
      </p:sp>
      <p:sp>
        <p:nvSpPr>
          <p:cNvPr id="6" name="Espaço Reservado para Conteúdo 5"/>
          <p:cNvSpPr>
            <a:spLocks noGrp="1"/>
          </p:cNvSpPr>
          <p:nvPr>
            <p:ph idx="1"/>
          </p:nvPr>
        </p:nvSpPr>
        <p:spPr>
          <a:xfrm>
            <a:off x="409074" y="1187116"/>
            <a:ext cx="11662610" cy="5422231"/>
          </a:xfrm>
        </p:spPr>
        <p:txBody>
          <a:bodyPr>
            <a:normAutofit fontScale="92500" lnSpcReduction="20000"/>
          </a:bodyPr>
          <a:lstStyle/>
          <a:p>
            <a:r>
              <a:rPr lang="pt-BR" sz="1200" b="1" dirty="0"/>
              <a:t>Rita de Cássia Garcia Pereira - </a:t>
            </a:r>
            <a:r>
              <a:rPr lang="pt-BR" sz="1200" dirty="0"/>
              <a:t>“Hábitos alimentares de idosos matriculados em um programa de saúde da família de Ribeirão Preto”</a:t>
            </a:r>
          </a:p>
          <a:p>
            <a:r>
              <a:rPr lang="pt-BR" sz="1200" b="1" dirty="0"/>
              <a:t>Luciana dos Santos </a:t>
            </a:r>
            <a:r>
              <a:rPr lang="pt-BR" sz="1200" b="1" dirty="0" err="1"/>
              <a:t>Sguilla</a:t>
            </a:r>
            <a:r>
              <a:rPr lang="pt-BR" sz="1200" b="1" dirty="0"/>
              <a:t> - </a:t>
            </a:r>
            <a:r>
              <a:rPr lang="pt-BR" sz="1200" dirty="0"/>
              <a:t>“Capacidade funcional de portadores de hemiplegia por </a:t>
            </a:r>
            <a:r>
              <a:rPr lang="pt-BR" sz="1200" dirty="0" smtClean="0"/>
              <a:t>sequela </a:t>
            </a:r>
            <a:r>
              <a:rPr lang="pt-BR" sz="1200" dirty="0"/>
              <a:t>de acidente vascular cerebral: relação com assistência à saúde e participação da família” </a:t>
            </a:r>
          </a:p>
          <a:p>
            <a:r>
              <a:rPr lang="pt-BR" sz="1200" b="1" dirty="0"/>
              <a:t>Mariana de </a:t>
            </a:r>
            <a:r>
              <a:rPr lang="pt-BR" sz="1200" b="1" dirty="0" err="1"/>
              <a:t>Senzi</a:t>
            </a:r>
            <a:r>
              <a:rPr lang="pt-BR" sz="1200" b="1" dirty="0"/>
              <a:t> </a:t>
            </a:r>
            <a:r>
              <a:rPr lang="pt-BR" sz="1200" b="1" dirty="0" err="1"/>
              <a:t>Zancul</a:t>
            </a:r>
            <a:r>
              <a:rPr lang="pt-BR" sz="1200" b="1" dirty="0"/>
              <a:t> - </a:t>
            </a:r>
            <a:r>
              <a:rPr lang="pt-BR" sz="1200" dirty="0"/>
              <a:t>“Consumo alimentar de alunos nas escolas de ensino fundamental Ribeirão Preto (SP)”</a:t>
            </a:r>
          </a:p>
          <a:p>
            <a:r>
              <a:rPr lang="pt-BR" sz="1200" b="1" dirty="0"/>
              <a:t>Camila Azenha Alves de Rezende - </a:t>
            </a:r>
            <a:r>
              <a:rPr lang="pt-BR" sz="1200" dirty="0"/>
              <a:t>“Contribuição ao estudo das características alimentares de crianças e adolescentes com sobrepeso ou de seus cuidadores em uma Unidade Básica de Saúde do Município de Uberlândia, Minas Gerais”</a:t>
            </a:r>
          </a:p>
          <a:p>
            <a:r>
              <a:rPr lang="pt-BR" sz="1200" b="1" dirty="0"/>
              <a:t>Andrea Queiróz </a:t>
            </a:r>
            <a:r>
              <a:rPr lang="pt-BR" sz="1200" b="1" dirty="0" err="1"/>
              <a:t>Ungari</a:t>
            </a:r>
            <a:r>
              <a:rPr lang="pt-BR" sz="1200" b="1" dirty="0"/>
              <a:t> - </a:t>
            </a:r>
            <a:r>
              <a:rPr lang="pt-BR" sz="1200" dirty="0"/>
              <a:t>“Adesão ao tratamento farmacológico de pacientes hipertensos seguidos nos núcleos de saúde da família do município de Ribeirão Preto, SP</a:t>
            </a:r>
          </a:p>
          <a:p>
            <a:r>
              <a:rPr lang="pt-BR" sz="1200" b="1" dirty="0"/>
              <a:t>Marina Manduca Ferreira - </a:t>
            </a:r>
            <a:r>
              <a:rPr lang="pt-BR" sz="1200" dirty="0"/>
              <a:t>“Obesidade em pré-escolares atendidos pelo Programa de Saúde da Família de Ribeirão Preto, SP”</a:t>
            </a:r>
          </a:p>
          <a:p>
            <a:r>
              <a:rPr lang="pt-BR" sz="1200" b="1" dirty="0"/>
              <a:t>Eduardo Miguel Febrônio - </a:t>
            </a:r>
            <a:r>
              <a:rPr lang="pt-BR" sz="1200" dirty="0"/>
              <a:t>“Políticas de saúde mental no Município de Ribeirão Preto, SP”</a:t>
            </a:r>
          </a:p>
          <a:p>
            <a:r>
              <a:rPr lang="pt-BR" sz="1200" b="1" dirty="0"/>
              <a:t>Luciana Martins </a:t>
            </a:r>
            <a:r>
              <a:rPr lang="pt-BR" sz="1200" b="1" dirty="0" err="1"/>
              <a:t>Versiani</a:t>
            </a:r>
            <a:r>
              <a:rPr lang="pt-BR" sz="1200" b="1" dirty="0"/>
              <a:t> - </a:t>
            </a:r>
            <a:r>
              <a:rPr lang="pt-BR" sz="1200" dirty="0"/>
              <a:t>“Avaliação da assistência à saúde do idoso na atenção básica: um estudo sobre prevenção clínica”</a:t>
            </a:r>
          </a:p>
          <a:p>
            <a:r>
              <a:rPr lang="pt-BR" sz="1200" b="1" dirty="0"/>
              <a:t>Ricardo Luiz dos Reis Santos - </a:t>
            </a:r>
            <a:r>
              <a:rPr lang="pt-BR" sz="1200" dirty="0"/>
              <a:t>“Hábitos de atividade física em escolares, indicadores socioeconômicos e a prática de atividade física dos pais no município de Ribeirão </a:t>
            </a:r>
            <a:r>
              <a:rPr lang="pt-BR" sz="1200" dirty="0" err="1"/>
              <a:t>Preto-SP</a:t>
            </a:r>
            <a:r>
              <a:rPr lang="pt-BR" sz="1200" dirty="0"/>
              <a:t>”</a:t>
            </a:r>
          </a:p>
          <a:p>
            <a:r>
              <a:rPr lang="pt-BR" sz="1200" b="1" dirty="0"/>
              <a:t>Ligia Maria </a:t>
            </a:r>
            <a:r>
              <a:rPr lang="pt-BR" sz="1200" b="1" dirty="0" err="1"/>
              <a:t>Amadio</a:t>
            </a:r>
            <a:r>
              <a:rPr lang="pt-BR" sz="1200" b="1" dirty="0"/>
              <a:t> Domingues - </a:t>
            </a:r>
            <a:r>
              <a:rPr lang="pt-BR" sz="1200" dirty="0"/>
              <a:t>“Estudo epidemiológico da dengue no município de Ribeirão </a:t>
            </a:r>
            <a:r>
              <a:rPr lang="pt-BR" sz="1200" dirty="0" err="1"/>
              <a:t>Preto-SP</a:t>
            </a:r>
            <a:r>
              <a:rPr lang="pt-BR" sz="1200" dirty="0"/>
              <a:t>, no período de 1998-2008”</a:t>
            </a:r>
          </a:p>
          <a:p>
            <a:r>
              <a:rPr lang="pt-BR" sz="1200" b="1" dirty="0"/>
              <a:t>Amanda Cristina Alcântara </a:t>
            </a:r>
            <a:r>
              <a:rPr lang="pt-BR" sz="1200" b="1" dirty="0" err="1"/>
              <a:t>Verceze</a:t>
            </a:r>
            <a:r>
              <a:rPr lang="pt-BR" sz="1200" b="1" dirty="0"/>
              <a:t> </a:t>
            </a:r>
            <a:r>
              <a:rPr lang="pt-BR" sz="1200" b="1" dirty="0" err="1"/>
              <a:t>Scarpelini</a:t>
            </a:r>
            <a:r>
              <a:rPr lang="pt-BR" sz="1200" b="1" dirty="0"/>
              <a:t> - </a:t>
            </a:r>
            <a:r>
              <a:rPr lang="pt-BR" sz="1200" dirty="0"/>
              <a:t>“A relação da sobrecarga do cuidador com a necessidade de cuidados das crianças com paralisia cerebral</a:t>
            </a:r>
            <a:r>
              <a:rPr lang="pt-BR" sz="1200" dirty="0" smtClean="0"/>
              <a:t>”</a:t>
            </a:r>
          </a:p>
          <a:p>
            <a:r>
              <a:rPr lang="pt-BR" sz="1200" b="1" dirty="0" err="1" smtClean="0"/>
              <a:t>Rosimara</a:t>
            </a:r>
            <a:r>
              <a:rPr lang="pt-BR" sz="1200" b="1" dirty="0" smtClean="0"/>
              <a:t> </a:t>
            </a:r>
            <a:r>
              <a:rPr lang="pt-BR" sz="1200" b="1" dirty="0"/>
              <a:t>Alves Ribeiro - </a:t>
            </a:r>
            <a:r>
              <a:rPr lang="pt-BR" sz="1200" dirty="0"/>
              <a:t>“Alterações de fala em escolares”</a:t>
            </a:r>
          </a:p>
          <a:p>
            <a:r>
              <a:rPr lang="pt-BR" sz="1200" b="1" dirty="0" smtClean="0"/>
              <a:t>Eduardo </a:t>
            </a:r>
            <a:r>
              <a:rPr lang="pt-BR" sz="1200" b="1" dirty="0" err="1"/>
              <a:t>Bertol</a:t>
            </a:r>
            <a:r>
              <a:rPr lang="pt-BR" sz="1200" b="1" dirty="0"/>
              <a:t> - </a:t>
            </a:r>
            <a:r>
              <a:rPr lang="pt-BR" sz="1200" dirty="0"/>
              <a:t>“Estudo sobre hábitos de prescrição de médicos de Curitiba-PR”</a:t>
            </a:r>
          </a:p>
          <a:p>
            <a:r>
              <a:rPr lang="pt-BR" sz="1200" b="1" dirty="0" smtClean="0"/>
              <a:t>Guilherme </a:t>
            </a:r>
            <a:r>
              <a:rPr lang="pt-BR" sz="1200" b="1" dirty="0"/>
              <a:t>Barbosa </a:t>
            </a:r>
            <a:r>
              <a:rPr lang="pt-BR" sz="1200" b="1" dirty="0" err="1"/>
              <a:t>Shimocomaqui</a:t>
            </a:r>
            <a:r>
              <a:rPr lang="pt-BR" sz="1200" b="1" dirty="0"/>
              <a:t> - </a:t>
            </a:r>
            <a:r>
              <a:rPr lang="pt-BR" sz="1200" dirty="0"/>
              <a:t>“Caracterização dos indivíduos assistidos pela equipe multiprofissional de atenção domiciliar (EMAD) do município de Ribeirão Preto, SP”</a:t>
            </a:r>
          </a:p>
          <a:p>
            <a:r>
              <a:rPr lang="pt-BR" sz="1200" b="1" dirty="0" smtClean="0"/>
              <a:t>Viviane </a:t>
            </a:r>
            <a:r>
              <a:rPr lang="pt-BR" sz="1200" b="1" dirty="0"/>
              <a:t>de Almeida </a:t>
            </a:r>
            <a:r>
              <a:rPr lang="pt-BR" sz="1200" b="1" dirty="0" err="1"/>
              <a:t>Cobo</a:t>
            </a:r>
            <a:r>
              <a:rPr lang="pt-BR" sz="1200" b="1" dirty="0"/>
              <a:t> - </a:t>
            </a:r>
            <a:r>
              <a:rPr lang="pt-BR" sz="1200" dirty="0"/>
              <a:t>“Cuidados paliativos ao doente crônico na atenção primária à saúde sob a perspectiva dos profissionais de saúde”</a:t>
            </a:r>
          </a:p>
          <a:p>
            <a:r>
              <a:rPr lang="pt-BR" sz="1200" b="1" dirty="0" smtClean="0"/>
              <a:t>Fernanda </a:t>
            </a:r>
            <a:r>
              <a:rPr lang="pt-BR" sz="1200" b="1" dirty="0"/>
              <a:t>de Cássia Zanardo - </a:t>
            </a:r>
            <a:r>
              <a:rPr lang="pt-BR" sz="1200" dirty="0"/>
              <a:t>“Diabetes tipo 2: caracterização da assistência à saúde, parâmetros clínicos e estado nutricional de idosos em uma unidade básica de saúde em dois períodos de acompanhamento”</a:t>
            </a:r>
          </a:p>
          <a:p>
            <a:r>
              <a:rPr lang="pt-BR" sz="1200" b="1" dirty="0"/>
              <a:t>Nayara </a:t>
            </a:r>
            <a:r>
              <a:rPr lang="pt-BR" sz="1200" b="1" dirty="0" err="1"/>
              <a:t>Ragi</a:t>
            </a:r>
            <a:r>
              <a:rPr lang="pt-BR" sz="1200" b="1" dirty="0"/>
              <a:t> </a:t>
            </a:r>
            <a:r>
              <a:rPr lang="pt-BR" sz="1200" b="1" dirty="0" err="1"/>
              <a:t>Baldoni</a:t>
            </a:r>
            <a:r>
              <a:rPr lang="pt-BR" sz="1200" b="1" dirty="0"/>
              <a:t> - </a:t>
            </a:r>
            <a:r>
              <a:rPr lang="pt-BR" sz="1200" dirty="0"/>
              <a:t>“Perfil nutricional de pacientes com diabetes mellitus tipo 2 em seguimento nas unidades de saúde da família”</a:t>
            </a:r>
          </a:p>
          <a:p>
            <a:r>
              <a:rPr lang="pt-BR" sz="1200" b="1" dirty="0" smtClean="0"/>
              <a:t>Tatiana </a:t>
            </a:r>
            <a:r>
              <a:rPr lang="pt-BR" sz="1200" b="1" dirty="0"/>
              <a:t>dos Reis </a:t>
            </a:r>
            <a:r>
              <a:rPr lang="pt-BR" sz="1200" b="1" dirty="0" err="1"/>
              <a:t>Balaniuc</a:t>
            </a:r>
            <a:r>
              <a:rPr lang="pt-BR" sz="1200" b="1" dirty="0"/>
              <a:t> Monteiro Moreira - </a:t>
            </a:r>
            <a:r>
              <a:rPr lang="pt-BR" sz="1200" dirty="0"/>
              <a:t>“Condições sanitárias e documentação de serviços de alimentação de creches públicas e privadas”</a:t>
            </a:r>
          </a:p>
          <a:p>
            <a:r>
              <a:rPr lang="pt-BR" sz="1200" b="1" dirty="0" smtClean="0"/>
              <a:t>Fernando </a:t>
            </a:r>
            <a:r>
              <a:rPr lang="pt-BR" sz="1200" b="1" dirty="0"/>
              <a:t>Barbosa Peixoto - </a:t>
            </a:r>
            <a:r>
              <a:rPr lang="pt-BR" sz="1200" dirty="0"/>
              <a:t>“Ingestão de nutrientes e sua relação com a Síndrome da Fragilidade em idosos de uma unidade de Saúde da Família de Ribeirão Preto, São Paulo. </a:t>
            </a:r>
          </a:p>
          <a:p>
            <a:r>
              <a:rPr lang="pt-BR" sz="1100" b="1" dirty="0"/>
              <a:t>Nayara </a:t>
            </a:r>
            <a:r>
              <a:rPr lang="pt-BR" sz="1100" b="1" dirty="0" err="1"/>
              <a:t>Ragi</a:t>
            </a:r>
            <a:r>
              <a:rPr lang="pt-BR" sz="1100" b="1" dirty="0"/>
              <a:t> </a:t>
            </a:r>
            <a:r>
              <a:rPr lang="pt-BR" sz="1100" b="1" dirty="0" err="1" smtClean="0"/>
              <a:t>Baldoni</a:t>
            </a:r>
            <a:r>
              <a:rPr lang="pt-BR" sz="1100" b="1" dirty="0" smtClean="0"/>
              <a:t> - </a:t>
            </a:r>
            <a:r>
              <a:rPr lang="pt-BR" sz="1100" dirty="0" smtClean="0"/>
              <a:t>“</a:t>
            </a:r>
            <a:r>
              <a:rPr lang="pt-BR" sz="1100" dirty="0"/>
              <a:t>Avaliação da acurácia de medidas antropométricas em relação ao diagnóstico de síndrome metabólica de Xavante do Mato Grosso, Brasil</a:t>
            </a:r>
            <a:r>
              <a:rPr lang="pt-BR" sz="1100" dirty="0" smtClean="0"/>
              <a:t>” (Doutorado).</a:t>
            </a:r>
            <a:endParaRPr lang="pt-BR" sz="1100" dirty="0"/>
          </a:p>
          <a:p>
            <a:endParaRPr lang="pt-BR" sz="1200" dirty="0"/>
          </a:p>
        </p:txBody>
      </p:sp>
    </p:spTree>
    <p:extLst>
      <p:ext uri="{BB962C8B-B14F-4D97-AF65-F5344CB8AC3E}">
        <p14:creationId xmlns:p14="http://schemas.microsoft.com/office/powerpoint/2010/main" val="29418194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80233" cy="7082589"/>
          </a:xfrm>
          <a:prstGeom prst="rect">
            <a:avLst/>
          </a:prstGeom>
        </p:spPr>
      </p:pic>
      <p:sp>
        <p:nvSpPr>
          <p:cNvPr id="3" name="CaixaDeTexto 2"/>
          <p:cNvSpPr txBox="1"/>
          <p:nvPr/>
        </p:nvSpPr>
        <p:spPr>
          <a:xfrm>
            <a:off x="64169" y="1920328"/>
            <a:ext cx="184731" cy="338554"/>
          </a:xfrm>
          <a:prstGeom prst="rect">
            <a:avLst/>
          </a:prstGeom>
          <a:noFill/>
        </p:spPr>
        <p:txBody>
          <a:bodyPr wrap="none" rtlCol="0">
            <a:spAutoFit/>
          </a:bodyPr>
          <a:lstStyle/>
          <a:p>
            <a:endParaRPr lang="es-ES" sz="1600" dirty="0">
              <a:solidFill>
                <a:schemeClr val="bg1"/>
              </a:solidFill>
            </a:endParaRPr>
          </a:p>
        </p:txBody>
      </p:sp>
      <p:sp>
        <p:nvSpPr>
          <p:cNvPr id="4" name="Retângulo 3"/>
          <p:cNvSpPr/>
          <p:nvPr/>
        </p:nvSpPr>
        <p:spPr>
          <a:xfrm>
            <a:off x="3048000" y="2690336"/>
            <a:ext cx="6096000" cy="369332"/>
          </a:xfrm>
          <a:prstGeom prst="rect">
            <a:avLst/>
          </a:prstGeom>
        </p:spPr>
        <p:txBody>
          <a:bodyPr>
            <a:spAutoFit/>
          </a:bodyPr>
          <a:lstStyle/>
          <a:p>
            <a:r>
              <a:rPr lang="pt-BR" dirty="0" smtClean="0"/>
              <a:t>.</a:t>
            </a:r>
            <a:endParaRPr lang="pt-BR" dirty="0"/>
          </a:p>
        </p:txBody>
      </p:sp>
    </p:spTree>
    <p:extLst>
      <p:ext uri="{BB962C8B-B14F-4D97-AF65-F5344CB8AC3E}">
        <p14:creationId xmlns:p14="http://schemas.microsoft.com/office/powerpoint/2010/main" val="4001879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700462" y="778262"/>
            <a:ext cx="8734927" cy="5628805"/>
          </a:xfrm>
          <a:prstGeom prst="rect">
            <a:avLst/>
          </a:prstGeom>
        </p:spPr>
      </p:pic>
      <p:sp>
        <p:nvSpPr>
          <p:cNvPr id="3" name="CaixaDeTexto 2"/>
          <p:cNvSpPr txBox="1"/>
          <p:nvPr/>
        </p:nvSpPr>
        <p:spPr>
          <a:xfrm>
            <a:off x="0" y="30617"/>
            <a:ext cx="12192000" cy="707886"/>
          </a:xfrm>
          <a:prstGeom prst="rect">
            <a:avLst/>
          </a:prstGeom>
          <a:noFill/>
        </p:spPr>
        <p:txBody>
          <a:bodyPr wrap="square" rtlCol="0">
            <a:spAutoFit/>
          </a:bodyPr>
          <a:lstStyle/>
          <a:p>
            <a:pPr algn="ctr"/>
            <a:r>
              <a:rPr lang="pt-BR" sz="4000" b="1" dirty="0" smtClean="0">
                <a:solidFill>
                  <a:schemeClr val="accent5"/>
                </a:solidFill>
                <a:latin typeface="+mj-lt"/>
              </a:rPr>
              <a:t>Reguladores de risco</a:t>
            </a:r>
            <a:endParaRPr lang="pt-BR" sz="4000" b="1" dirty="0">
              <a:solidFill>
                <a:schemeClr val="accent5"/>
              </a:solidFill>
              <a:latin typeface="+mj-lt"/>
            </a:endParaRPr>
          </a:p>
        </p:txBody>
      </p:sp>
      <p:sp>
        <p:nvSpPr>
          <p:cNvPr id="4" name="CaixaDeTexto 3"/>
          <p:cNvSpPr txBox="1"/>
          <p:nvPr/>
        </p:nvSpPr>
        <p:spPr>
          <a:xfrm>
            <a:off x="2213811" y="6540895"/>
            <a:ext cx="1597873" cy="276999"/>
          </a:xfrm>
          <a:prstGeom prst="rect">
            <a:avLst/>
          </a:prstGeom>
          <a:noFill/>
        </p:spPr>
        <p:txBody>
          <a:bodyPr wrap="none" rtlCol="0">
            <a:spAutoFit/>
          </a:bodyPr>
          <a:lstStyle/>
          <a:p>
            <a:r>
              <a:rPr lang="pt-BR" sz="1200" dirty="0" smtClean="0">
                <a:solidFill>
                  <a:schemeClr val="tx1">
                    <a:lumMod val="50000"/>
                    <a:lumOff val="50000"/>
                  </a:schemeClr>
                </a:solidFill>
              </a:rPr>
              <a:t>Glass &amp; McAfee, 2007.</a:t>
            </a:r>
            <a:endParaRPr lang="pt-BR" sz="1200" dirty="0">
              <a:solidFill>
                <a:schemeClr val="tx1">
                  <a:lumMod val="50000"/>
                  <a:lumOff val="50000"/>
                </a:schemeClr>
              </a:solidFill>
            </a:endParaRPr>
          </a:p>
        </p:txBody>
      </p:sp>
      <p:cxnSp>
        <p:nvCxnSpPr>
          <p:cNvPr id="9" name="Conector reto 8"/>
          <p:cNvCxnSpPr/>
          <p:nvPr/>
        </p:nvCxnSpPr>
        <p:spPr>
          <a:xfrm>
            <a:off x="2310063" y="6540895"/>
            <a:ext cx="1355558"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27733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4"/>
          <p:cNvSpPr>
            <a:spLocks noGrp="1"/>
          </p:cNvSpPr>
          <p:nvPr>
            <p:ph type="ftr" sz="quarter" idx="11"/>
          </p:nvPr>
        </p:nvSpPr>
        <p:spPr>
          <a:xfrm>
            <a:off x="56147" y="6545180"/>
            <a:ext cx="12063664" cy="393032"/>
          </a:xfrm>
        </p:spPr>
        <p:txBody>
          <a:bodyPr/>
          <a:lstStyle/>
          <a:p>
            <a:pPr algn="l"/>
            <a:r>
              <a:rPr lang="en-US" dirty="0" smtClean="0">
                <a:solidFill>
                  <a:schemeClr val="tx1">
                    <a:lumMod val="50000"/>
                    <a:lumOff val="50000"/>
                  </a:schemeClr>
                </a:solidFill>
              </a:rPr>
              <a:t>WHO. Final Report of the Commission on Social Determinants of health. WHO, 2008.   </a:t>
            </a:r>
            <a:r>
              <a:rPr lang="en-US" dirty="0" smtClean="0"/>
              <a:t>WHO</a:t>
            </a:r>
            <a:r>
              <a:rPr lang="en-US" dirty="0"/>
              <a:t>. World Conference on Social determinants of health. </a:t>
            </a:r>
            <a:r>
              <a:rPr lang="pt-BR" dirty="0"/>
              <a:t>Rio de Janeiro, </a:t>
            </a:r>
            <a:r>
              <a:rPr lang="pt-BR" dirty="0" err="1"/>
              <a:t>Brazil</a:t>
            </a:r>
            <a:r>
              <a:rPr lang="pt-BR" dirty="0"/>
              <a:t>, </a:t>
            </a:r>
            <a:r>
              <a:rPr lang="pt-BR" dirty="0" smtClean="0"/>
              <a:t>2011.   </a:t>
            </a:r>
            <a:r>
              <a:rPr lang="pt-BR" dirty="0" err="1" smtClean="0">
                <a:solidFill>
                  <a:schemeClr val="tx1">
                    <a:lumMod val="50000"/>
                    <a:lumOff val="50000"/>
                  </a:schemeClr>
                </a:solidFill>
              </a:rPr>
              <a:t>Marmot</a:t>
            </a:r>
            <a:r>
              <a:rPr lang="pt-BR" dirty="0">
                <a:solidFill>
                  <a:schemeClr val="tx1">
                    <a:lumMod val="50000"/>
                    <a:lumOff val="50000"/>
                  </a:schemeClr>
                </a:solidFill>
              </a:rPr>
              <a:t>, M et al. </a:t>
            </a:r>
            <a:r>
              <a:rPr lang="pt-BR" dirty="0" err="1">
                <a:solidFill>
                  <a:schemeClr val="tx1">
                    <a:lumMod val="50000"/>
                    <a:lumOff val="50000"/>
                  </a:schemeClr>
                </a:solidFill>
              </a:rPr>
              <a:t>Explanations</a:t>
            </a:r>
            <a:r>
              <a:rPr lang="pt-BR" dirty="0">
                <a:solidFill>
                  <a:schemeClr val="tx1">
                    <a:lumMod val="50000"/>
                    <a:lumOff val="50000"/>
                  </a:schemeClr>
                </a:solidFill>
              </a:rPr>
              <a:t> for social </a:t>
            </a:r>
            <a:r>
              <a:rPr lang="pt-BR" dirty="0" err="1">
                <a:solidFill>
                  <a:schemeClr val="tx1">
                    <a:lumMod val="50000"/>
                    <a:lumOff val="50000"/>
                  </a:schemeClr>
                </a:solidFill>
              </a:rPr>
              <a:t>inequalities</a:t>
            </a:r>
            <a:r>
              <a:rPr lang="pt-BR" dirty="0">
                <a:solidFill>
                  <a:schemeClr val="tx1">
                    <a:lumMod val="50000"/>
                    <a:lumOff val="50000"/>
                  </a:schemeClr>
                </a:solidFill>
              </a:rPr>
              <a:t> in </a:t>
            </a:r>
            <a:r>
              <a:rPr lang="pt-BR" dirty="0" err="1">
                <a:solidFill>
                  <a:schemeClr val="tx1">
                    <a:lumMod val="50000"/>
                    <a:lumOff val="50000"/>
                  </a:schemeClr>
                </a:solidFill>
              </a:rPr>
              <a:t>health</a:t>
            </a:r>
            <a:r>
              <a:rPr lang="pt-BR" dirty="0">
                <a:solidFill>
                  <a:schemeClr val="tx1">
                    <a:lumMod val="50000"/>
                    <a:lumOff val="50000"/>
                  </a:schemeClr>
                </a:solidFill>
              </a:rPr>
              <a:t>. </a:t>
            </a:r>
            <a:r>
              <a:rPr lang="pt-BR" dirty="0" smtClean="0">
                <a:solidFill>
                  <a:schemeClr val="tx1">
                    <a:lumMod val="50000"/>
                    <a:lumOff val="50000"/>
                  </a:schemeClr>
                </a:solidFill>
              </a:rPr>
              <a:t>In:  </a:t>
            </a:r>
            <a:r>
              <a:rPr lang="pt-BR" dirty="0" err="1">
                <a:solidFill>
                  <a:schemeClr val="tx1">
                    <a:lumMod val="50000"/>
                    <a:lumOff val="50000"/>
                  </a:schemeClr>
                </a:solidFill>
              </a:rPr>
              <a:t>Society</a:t>
            </a:r>
            <a:r>
              <a:rPr lang="pt-BR" dirty="0">
                <a:solidFill>
                  <a:schemeClr val="tx1">
                    <a:lumMod val="50000"/>
                    <a:lumOff val="50000"/>
                  </a:schemeClr>
                </a:solidFill>
              </a:rPr>
              <a:t> </a:t>
            </a:r>
            <a:r>
              <a:rPr lang="pt-BR" dirty="0" err="1">
                <a:solidFill>
                  <a:schemeClr val="tx1">
                    <a:lumMod val="50000"/>
                    <a:lumOff val="50000"/>
                  </a:schemeClr>
                </a:solidFill>
              </a:rPr>
              <a:t>and</a:t>
            </a:r>
            <a:r>
              <a:rPr lang="pt-BR" dirty="0">
                <a:solidFill>
                  <a:schemeClr val="tx1">
                    <a:lumMod val="50000"/>
                    <a:lumOff val="50000"/>
                  </a:schemeClr>
                </a:solidFill>
              </a:rPr>
              <a:t> </a:t>
            </a:r>
            <a:r>
              <a:rPr lang="pt-BR" dirty="0" err="1">
                <a:solidFill>
                  <a:schemeClr val="tx1">
                    <a:lumMod val="50000"/>
                    <a:lumOff val="50000"/>
                  </a:schemeClr>
                </a:solidFill>
              </a:rPr>
              <a:t>health</a:t>
            </a:r>
            <a:r>
              <a:rPr lang="pt-BR" dirty="0">
                <a:solidFill>
                  <a:schemeClr val="tx1">
                    <a:lumMod val="50000"/>
                    <a:lumOff val="50000"/>
                  </a:schemeClr>
                </a:solidFill>
              </a:rPr>
              <a:t>. New York, Oxford Un. Press. 1995. </a:t>
            </a:r>
            <a:r>
              <a:rPr lang="pt-BR" dirty="0" smtClean="0">
                <a:solidFill>
                  <a:schemeClr val="tx1">
                    <a:lumMod val="50000"/>
                    <a:lumOff val="50000"/>
                  </a:schemeClr>
                </a:solidFill>
              </a:rPr>
              <a:t>  Wilkinson</a:t>
            </a:r>
            <a:r>
              <a:rPr lang="pt-BR" dirty="0">
                <a:solidFill>
                  <a:schemeClr val="tx1">
                    <a:lumMod val="50000"/>
                    <a:lumOff val="50000"/>
                  </a:schemeClr>
                </a:solidFill>
              </a:rPr>
              <a:t>, R. </a:t>
            </a:r>
            <a:r>
              <a:rPr lang="pt-BR" dirty="0" err="1">
                <a:solidFill>
                  <a:schemeClr val="tx1">
                    <a:lumMod val="50000"/>
                    <a:lumOff val="50000"/>
                  </a:schemeClr>
                </a:solidFill>
              </a:rPr>
              <a:t>Income</a:t>
            </a:r>
            <a:r>
              <a:rPr lang="pt-BR" dirty="0">
                <a:solidFill>
                  <a:schemeClr val="tx1">
                    <a:lumMod val="50000"/>
                    <a:lumOff val="50000"/>
                  </a:schemeClr>
                </a:solidFill>
              </a:rPr>
              <a:t> </a:t>
            </a:r>
            <a:r>
              <a:rPr lang="pt-BR" dirty="0" err="1">
                <a:solidFill>
                  <a:schemeClr val="tx1">
                    <a:lumMod val="50000"/>
                    <a:lumOff val="50000"/>
                  </a:schemeClr>
                </a:solidFill>
              </a:rPr>
              <a:t>distribution</a:t>
            </a:r>
            <a:r>
              <a:rPr lang="pt-BR" dirty="0">
                <a:solidFill>
                  <a:schemeClr val="tx1">
                    <a:lumMod val="50000"/>
                    <a:lumOff val="50000"/>
                  </a:schemeClr>
                </a:solidFill>
              </a:rPr>
              <a:t> </a:t>
            </a:r>
            <a:r>
              <a:rPr lang="pt-BR" dirty="0" err="1">
                <a:solidFill>
                  <a:schemeClr val="tx1">
                    <a:lumMod val="50000"/>
                    <a:lumOff val="50000"/>
                  </a:schemeClr>
                </a:solidFill>
              </a:rPr>
              <a:t>and</a:t>
            </a:r>
            <a:r>
              <a:rPr lang="pt-BR" dirty="0">
                <a:solidFill>
                  <a:schemeClr val="tx1">
                    <a:lumMod val="50000"/>
                    <a:lumOff val="50000"/>
                  </a:schemeClr>
                </a:solidFill>
              </a:rPr>
              <a:t> </a:t>
            </a:r>
            <a:r>
              <a:rPr lang="pt-BR" dirty="0" err="1">
                <a:solidFill>
                  <a:schemeClr val="tx1">
                    <a:lumMod val="50000"/>
                    <a:lumOff val="50000"/>
                  </a:schemeClr>
                </a:solidFill>
              </a:rPr>
              <a:t>life</a:t>
            </a:r>
            <a:r>
              <a:rPr lang="pt-BR" dirty="0">
                <a:solidFill>
                  <a:schemeClr val="tx1">
                    <a:lumMod val="50000"/>
                    <a:lumOff val="50000"/>
                  </a:schemeClr>
                </a:solidFill>
              </a:rPr>
              <a:t> </a:t>
            </a:r>
            <a:r>
              <a:rPr lang="pt-BR" dirty="0" err="1">
                <a:solidFill>
                  <a:schemeClr val="tx1">
                    <a:lumMod val="50000"/>
                    <a:lumOff val="50000"/>
                  </a:schemeClr>
                </a:solidFill>
              </a:rPr>
              <a:t>expectancy</a:t>
            </a:r>
            <a:r>
              <a:rPr lang="pt-BR" dirty="0">
                <a:solidFill>
                  <a:schemeClr val="tx1">
                    <a:lumMod val="50000"/>
                    <a:lumOff val="50000"/>
                  </a:schemeClr>
                </a:solidFill>
              </a:rPr>
              <a:t>. </a:t>
            </a:r>
            <a:r>
              <a:rPr lang="pt-BR" dirty="0" smtClean="0">
                <a:solidFill>
                  <a:schemeClr val="tx1">
                    <a:lumMod val="50000"/>
                    <a:lumOff val="50000"/>
                  </a:schemeClr>
                </a:solidFill>
              </a:rPr>
              <a:t>BMJ, </a:t>
            </a:r>
            <a:r>
              <a:rPr lang="pt-BR" dirty="0">
                <a:solidFill>
                  <a:schemeClr val="tx1">
                    <a:lumMod val="50000"/>
                    <a:lumOff val="50000"/>
                  </a:schemeClr>
                </a:solidFill>
              </a:rPr>
              <a:t>304: 165-168, 1992.</a:t>
            </a:r>
          </a:p>
          <a:p>
            <a:pPr algn="l"/>
            <a:endParaRPr lang="pt-BR" dirty="0"/>
          </a:p>
          <a:p>
            <a:pPr algn="l"/>
            <a:endParaRPr lang="pt-BR" dirty="0">
              <a:solidFill>
                <a:schemeClr val="tx1">
                  <a:lumMod val="50000"/>
                  <a:lumOff val="50000"/>
                </a:schemeClr>
              </a:solidFill>
            </a:endParaRPr>
          </a:p>
        </p:txBody>
      </p:sp>
      <p:pic>
        <p:nvPicPr>
          <p:cNvPr id="4" name="Imagem 3"/>
          <p:cNvPicPr>
            <a:picLocks noChangeAspect="1"/>
          </p:cNvPicPr>
          <p:nvPr/>
        </p:nvPicPr>
        <p:blipFill>
          <a:blip r:embed="rId3"/>
          <a:stretch>
            <a:fillRect/>
          </a:stretch>
        </p:blipFill>
        <p:spPr>
          <a:xfrm>
            <a:off x="1086300" y="764625"/>
            <a:ext cx="10150750" cy="5411584"/>
          </a:xfrm>
          <a:prstGeom prst="rect">
            <a:avLst/>
          </a:prstGeom>
        </p:spPr>
      </p:pic>
      <p:sp>
        <p:nvSpPr>
          <p:cNvPr id="5" name="CaixaDeTexto 4"/>
          <p:cNvSpPr txBox="1"/>
          <p:nvPr/>
        </p:nvSpPr>
        <p:spPr>
          <a:xfrm>
            <a:off x="0" y="-63577"/>
            <a:ext cx="12192000" cy="707886"/>
          </a:xfrm>
          <a:prstGeom prst="rect">
            <a:avLst/>
          </a:prstGeom>
          <a:noFill/>
        </p:spPr>
        <p:txBody>
          <a:bodyPr wrap="square" rtlCol="0">
            <a:spAutoFit/>
          </a:bodyPr>
          <a:lstStyle/>
          <a:p>
            <a:pPr algn="ctr"/>
            <a:r>
              <a:rPr lang="pt-BR" sz="4000" b="1" dirty="0" smtClean="0">
                <a:solidFill>
                  <a:schemeClr val="accent5"/>
                </a:solidFill>
                <a:latin typeface="+mj-lt"/>
              </a:rPr>
              <a:t>Determinantes Sociais da Saúde </a:t>
            </a:r>
            <a:endParaRPr lang="pt-BR" sz="4000" b="1" dirty="0">
              <a:solidFill>
                <a:schemeClr val="accent5"/>
              </a:solidFill>
              <a:latin typeface="+mj-lt"/>
            </a:endParaRPr>
          </a:p>
        </p:txBody>
      </p:sp>
      <p:cxnSp>
        <p:nvCxnSpPr>
          <p:cNvPr id="7" name="Conector reto 6"/>
          <p:cNvCxnSpPr/>
          <p:nvPr/>
        </p:nvCxnSpPr>
        <p:spPr>
          <a:xfrm>
            <a:off x="176463" y="6296526"/>
            <a:ext cx="11718758" cy="802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548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4"/>
          <p:cNvSpPr>
            <a:spLocks noGrp="1"/>
          </p:cNvSpPr>
          <p:nvPr>
            <p:ph type="ftr" sz="quarter" idx="11"/>
          </p:nvPr>
        </p:nvSpPr>
        <p:spPr>
          <a:xfrm>
            <a:off x="72188" y="6434874"/>
            <a:ext cx="11854375" cy="365125"/>
          </a:xfrm>
        </p:spPr>
        <p:txBody>
          <a:bodyPr/>
          <a:lstStyle/>
          <a:p>
            <a:pPr algn="l"/>
            <a:r>
              <a:rPr lang="en-US" dirty="0" smtClean="0">
                <a:solidFill>
                  <a:schemeClr val="tx1">
                    <a:lumMod val="50000"/>
                    <a:lumOff val="50000"/>
                  </a:schemeClr>
                </a:solidFill>
              </a:rPr>
              <a:t>WHO. Final Report of the Commission on Social Determinants of health. Geneva: World Health Organization, 2008.</a:t>
            </a:r>
            <a:endParaRPr lang="pt-BR" dirty="0">
              <a:solidFill>
                <a:schemeClr val="tx1">
                  <a:lumMod val="50000"/>
                  <a:lumOff val="50000"/>
                </a:schemeClr>
              </a:solidFill>
            </a:endParaRPr>
          </a:p>
        </p:txBody>
      </p:sp>
      <p:pic>
        <p:nvPicPr>
          <p:cNvPr id="4" name="Imagem 3"/>
          <p:cNvPicPr>
            <a:picLocks noChangeAspect="1"/>
          </p:cNvPicPr>
          <p:nvPr/>
        </p:nvPicPr>
        <p:blipFill>
          <a:blip r:embed="rId3"/>
          <a:stretch>
            <a:fillRect/>
          </a:stretch>
        </p:blipFill>
        <p:spPr>
          <a:xfrm>
            <a:off x="162895" y="900231"/>
            <a:ext cx="4363453" cy="4892842"/>
          </a:xfrm>
          <a:prstGeom prst="rect">
            <a:avLst/>
          </a:prstGeom>
          <a:ln>
            <a:noFill/>
          </a:ln>
          <a:effectLst>
            <a:outerShdw blurRad="50800" dist="38100" dir="2700000" algn="tl" rotWithShape="0">
              <a:prstClr val="black">
                <a:alpha val="40000"/>
              </a:prstClr>
            </a:outerShdw>
          </a:effectLst>
        </p:spPr>
      </p:pic>
      <p:pic>
        <p:nvPicPr>
          <p:cNvPr id="5" name="Imagem 4"/>
          <p:cNvPicPr>
            <a:picLocks noChangeAspect="1"/>
          </p:cNvPicPr>
          <p:nvPr/>
        </p:nvPicPr>
        <p:blipFill>
          <a:blip r:embed="rId4"/>
          <a:stretch>
            <a:fillRect/>
          </a:stretch>
        </p:blipFill>
        <p:spPr>
          <a:xfrm>
            <a:off x="4648339" y="1293227"/>
            <a:ext cx="7536545" cy="4337551"/>
          </a:xfrm>
          <a:prstGeom prst="rect">
            <a:avLst/>
          </a:prstGeom>
          <a:ln>
            <a:solidFill>
              <a:schemeClr val="tx1">
                <a:lumMod val="50000"/>
                <a:lumOff val="50000"/>
              </a:schemeClr>
            </a:solidFill>
          </a:ln>
        </p:spPr>
      </p:pic>
      <p:sp>
        <p:nvSpPr>
          <p:cNvPr id="6" name="CaixaDeTexto 5"/>
          <p:cNvSpPr txBox="1"/>
          <p:nvPr/>
        </p:nvSpPr>
        <p:spPr>
          <a:xfrm>
            <a:off x="0" y="95373"/>
            <a:ext cx="12192000" cy="646331"/>
          </a:xfrm>
          <a:prstGeom prst="rect">
            <a:avLst/>
          </a:prstGeom>
          <a:noFill/>
        </p:spPr>
        <p:txBody>
          <a:bodyPr wrap="square" rtlCol="0">
            <a:spAutoFit/>
          </a:bodyPr>
          <a:lstStyle/>
          <a:p>
            <a:pPr algn="ctr"/>
            <a:r>
              <a:rPr lang="pt-BR" sz="3600" b="1" dirty="0" smtClean="0">
                <a:solidFill>
                  <a:schemeClr val="accent5"/>
                </a:solidFill>
                <a:latin typeface="+mj-lt"/>
              </a:rPr>
              <a:t>Expectativa de vida e Produto Interno Bruto. </a:t>
            </a:r>
            <a:endParaRPr lang="pt-BR" sz="2800" b="1" dirty="0">
              <a:solidFill>
                <a:schemeClr val="accent5"/>
              </a:solidFill>
              <a:latin typeface="+mj-lt"/>
            </a:endParaRPr>
          </a:p>
        </p:txBody>
      </p:sp>
      <p:cxnSp>
        <p:nvCxnSpPr>
          <p:cNvPr id="9" name="Conector reto 8"/>
          <p:cNvCxnSpPr/>
          <p:nvPr/>
        </p:nvCxnSpPr>
        <p:spPr>
          <a:xfrm>
            <a:off x="162895" y="6434874"/>
            <a:ext cx="704001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flipH="1" flipV="1">
            <a:off x="6761747" y="2510589"/>
            <a:ext cx="264695" cy="1363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196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7608</TotalTime>
  <Words>6116</Words>
  <Application>Microsoft Office PowerPoint</Application>
  <PresentationFormat>Widescreen</PresentationFormat>
  <Paragraphs>640</Paragraphs>
  <Slides>64</Slides>
  <Notes>64</Notes>
  <HiddenSlides>0</HiddenSlides>
  <MMClips>0</MMClips>
  <ScaleCrop>false</ScaleCrop>
  <HeadingPairs>
    <vt:vector size="8" baseType="variant">
      <vt:variant>
        <vt:lpstr>Fontes usadas</vt:lpstr>
      </vt:variant>
      <vt:variant>
        <vt:i4>6</vt:i4>
      </vt:variant>
      <vt:variant>
        <vt:lpstr>Tema</vt:lpstr>
      </vt:variant>
      <vt:variant>
        <vt:i4>1</vt:i4>
      </vt:variant>
      <vt:variant>
        <vt:lpstr>Servidores OLE inseridos</vt:lpstr>
      </vt:variant>
      <vt:variant>
        <vt:i4>1</vt:i4>
      </vt:variant>
      <vt:variant>
        <vt:lpstr>Títulos de slides</vt:lpstr>
      </vt:variant>
      <vt:variant>
        <vt:i4>64</vt:i4>
      </vt:variant>
    </vt:vector>
  </HeadingPairs>
  <TitlesOfParts>
    <vt:vector size="72" baseType="lpstr">
      <vt:lpstr>Arial</vt:lpstr>
      <vt:lpstr>Calibri</vt:lpstr>
      <vt:lpstr>Calibri Light</vt:lpstr>
      <vt:lpstr>Courier New</vt:lpstr>
      <vt:lpstr>Times New Roman</vt:lpstr>
      <vt:lpstr>Wingdings</vt:lpstr>
      <vt:lpstr>Tema do Office</vt:lpstr>
      <vt:lpstr>MSPhotoEd.3</vt:lpstr>
      <vt:lpstr>Atenção primária à saúde: aspectos conceituais e ensino  Atenção Primária à Saúde no Sistema Único de Saúde e Estratégia Saúde da Família </vt:lpstr>
      <vt:lpstr>Resumo</vt:lpstr>
      <vt:lpstr>1. Introdução</vt:lpstr>
      <vt:lpstr>Produção social da saúde</vt:lpstr>
      <vt:lpstr>Promoção de saúde e prevenção de doenças</vt:lpstr>
      <vt:lpstr>Apresentação do PowerPoint</vt:lpstr>
      <vt:lpstr>Apresentação do PowerPoint</vt:lpstr>
      <vt:lpstr>Apresentação do PowerPoint</vt:lpstr>
      <vt:lpstr>Apresentação do PowerPoint</vt:lpstr>
      <vt:lpstr>Apresentação do PowerPoint</vt:lpstr>
      <vt:lpstr>Vigilância em Saúde</vt:lpstr>
      <vt:lpstr>Territoriorialização</vt:lpstr>
      <vt:lpstr>Apresentação do PowerPoint</vt:lpstr>
      <vt:lpstr>Fatores contribuintes para mudanças na saúde</vt:lpstr>
      <vt:lpstr>2. História da Atenção Primária à Saúde</vt:lpstr>
      <vt:lpstr>Apresentação do PowerPoint</vt:lpstr>
      <vt:lpstr>Relatório Flexner – Medical Education in the US and Canada Report to the Carnegie Foundation for the Advancement of Teaching ( 1910)</vt:lpstr>
      <vt:lpstr>Interim Report on the Future Provision of Medical and Allied Services  Lord Dawson of Penn - Ministry of Health.  London Published by His Majesty’s Stationery Office, 1920.</vt:lpstr>
      <vt:lpstr>Faculdade de Saúde Pública da USP Centro de Saúde Paula Souza</vt:lpstr>
      <vt:lpstr>Fundação Serviço Especial de Saúde Pública   Medicina Comunitária</vt:lpstr>
      <vt:lpstr>Faculdade de Medicina de Ribeirão Preto  Departamento de Higiene e Medicina Preventiva  Professor José Lima Pedreira de Freitas</vt:lpstr>
      <vt:lpstr>Reforma Sanitária Brasileira  8ª Conferência Nacional de Saúde</vt:lpstr>
      <vt:lpstr>Constituição da República Federativa do Brasil</vt:lpstr>
      <vt:lpstr>3. Atenção Primária à Saúde</vt:lpstr>
      <vt:lpstr> Conferência Internacional sobre Atenção Primária à Saúde  Saúde para Todos no ano 2000 – OMS/Unicef Alma-Ata, Cazaquistão, URSS, 6-12 setembro de 1978 </vt:lpstr>
      <vt:lpstr>Atributos da Atenção Primária à Saúde</vt:lpstr>
      <vt:lpstr>Serviços de Saúde orientados à Atenção Primária</vt:lpstr>
      <vt:lpstr>Apresentação do PowerPoint</vt:lpstr>
      <vt:lpstr>Atenção Primária à Saúde - abordagens</vt:lpstr>
      <vt:lpstr>Atenção primária à saúde seletiva: controle de doenças em países em desenvolvimento</vt:lpstr>
      <vt:lpstr>30 anos após Alma-Ata  Halfdan Mahler,  Diretor-Geral da OMS (1973-1988). </vt:lpstr>
      <vt:lpstr>Conferência Mundial sobre Atenção Primária à Saúde De Alma-Ata à Cobertura Sanitária Universal e os Objetivos do Desenvolvimento Sustentável Astana (Cazaquistão), 25 e 26 de outubro de 2018.</vt:lpstr>
      <vt:lpstr>Sistema Universal de Saúde Cobertura Universal de Saúde</vt:lpstr>
      <vt:lpstr>4. Redes de Atenção à Saúde </vt:lpstr>
      <vt:lpstr>Política Nacional de Atenção Básica  (PNAB-2006) - Atenção Básica e Saúde da Família</vt:lpstr>
      <vt:lpstr>Política Nacional de Atenção Básica  (Portaria 2.436 de 2017)</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Análise da taxa de referência  segundo a prevalência de condições selecionadas.  </vt:lpstr>
      <vt:lpstr>Apresentação do PowerPoint</vt:lpstr>
      <vt:lpstr>Apresentação do PowerPoint</vt:lpstr>
      <vt:lpstr>Apresentação do PowerPoint</vt:lpstr>
      <vt:lpstr>Apresentação do PowerPoint</vt:lpstr>
      <vt:lpstr>Apresentação do PowerPoint</vt:lpstr>
      <vt:lpstr>Apresentação do PowerPoint</vt:lpstr>
      <vt:lpstr>5. Ensino de Atenção Primária à Saúde</vt:lpstr>
      <vt:lpstr>Elementos conceituais da  educação médica contemporânea</vt:lpstr>
      <vt:lpstr>Metodologia da problematização</vt:lpstr>
      <vt:lpstr>Diretrizes Curriculares Nacionais Áreas de formação da Graduação em Medicina</vt:lpstr>
      <vt:lpstr>Atenção à Saúde na Comunidade</vt:lpstr>
      <vt:lpstr>Atenção à Saúde da Comunidade I  Atividades práticas em USF – Grupos tutoriais – (60 hs anuais)</vt:lpstr>
      <vt:lpstr>Atividades dos Núcleos de Saúde da Família da FMRP-USP.</vt:lpstr>
      <vt:lpstr>Acolhimento e humanização</vt:lpstr>
      <vt:lpstr>Atenção à Saúde da Comunidade II  Atividades práticas em USF – Grupos tutoriais – (60 hs anuais)</vt:lpstr>
      <vt:lpstr>Estágio Integrado e Medicina Comunitária Internato em USF e Centro de Saúde Escola (6 semanas – 240 horas anuais)</vt:lpstr>
      <vt:lpstr>Situações de risco e vulnerabilidade observadas Unidades de Saúde da Família</vt:lpstr>
      <vt:lpstr>Estágio em Medicina Comunitária II Internato em UBS e USF de municípios da região (4 semanas – 160 horas anuais)</vt:lpstr>
      <vt:lpstr>Dissertações de Mestrado e Doutorado</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Atenção primária à saúde aspectos conceituais e de ensino</dc:title>
  <dc:creator>USER-PC</dc:creator>
  <cp:lastModifiedBy>USER-PC</cp:lastModifiedBy>
  <cp:revision>572</cp:revision>
  <cp:lastPrinted>2019-11-07T19:46:06Z</cp:lastPrinted>
  <dcterms:created xsi:type="dcterms:W3CDTF">2019-09-24T12:54:07Z</dcterms:created>
  <dcterms:modified xsi:type="dcterms:W3CDTF">2023-12-19T16:08:59Z</dcterms:modified>
</cp:coreProperties>
</file>