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9" r:id="rId4"/>
    <p:sldId id="280" r:id="rId5"/>
    <p:sldId id="281" r:id="rId6"/>
    <p:sldId id="265" r:id="rId7"/>
    <p:sldId id="268" r:id="rId8"/>
    <p:sldId id="282" r:id="rId9"/>
    <p:sldId id="269" r:id="rId10"/>
    <p:sldId id="284" r:id="rId11"/>
    <p:sldId id="285" r:id="rId12"/>
    <p:sldId id="286" r:id="rId13"/>
    <p:sldId id="293" r:id="rId14"/>
    <p:sldId id="270" r:id="rId15"/>
    <p:sldId id="289" r:id="rId16"/>
    <p:sldId id="277" r:id="rId17"/>
    <p:sldId id="283" r:id="rId18"/>
    <p:sldId id="276" r:id="rId19"/>
    <p:sldId id="278" r:id="rId20"/>
    <p:sldId id="298" r:id="rId21"/>
    <p:sldId id="261" r:id="rId22"/>
    <p:sldId id="290" r:id="rId23"/>
    <p:sldId id="291" r:id="rId24"/>
    <p:sldId id="292" r:id="rId25"/>
    <p:sldId id="294"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9. 10. 2019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9. 10. 2019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9. 10. 2019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9. 10. 2019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9. 10. 2019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9. 10. 2019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9. 10. 2019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9. 10. 2019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9. 10. 2019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9. 10. 2019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9. 10. 2019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9. 10. 2019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Picture 10" descr="Related image"/>
          <p:cNvPicPr>
            <a:picLocks noChangeAspect="1" noChangeArrowheads="1"/>
          </p:cNvPicPr>
          <p:nvPr/>
        </p:nvPicPr>
        <p:blipFill>
          <a:blip r:embed="rId2" cstate="print"/>
          <a:srcRect/>
          <a:stretch>
            <a:fillRect/>
          </a:stretch>
        </p:blipFill>
        <p:spPr bwMode="auto">
          <a:xfrm>
            <a:off x="2699793" y="1"/>
            <a:ext cx="4103846" cy="2564904"/>
          </a:xfrm>
          <a:prstGeom prst="rect">
            <a:avLst/>
          </a:prstGeom>
          <a:noFill/>
        </p:spPr>
      </p:pic>
      <p:sp>
        <p:nvSpPr>
          <p:cNvPr id="2" name="Nadpis 1"/>
          <p:cNvSpPr>
            <a:spLocks noGrp="1"/>
          </p:cNvSpPr>
          <p:nvPr>
            <p:ph type="ctrTitle"/>
          </p:nvPr>
        </p:nvSpPr>
        <p:spPr/>
        <p:txBody>
          <a:bodyPr>
            <a:normAutofit/>
          </a:bodyPr>
          <a:lstStyle/>
          <a:p>
            <a:r>
              <a:rPr lang="pt-BR" dirty="0" smtClean="0"/>
              <a:t>Iniciação de relacionamentos</a:t>
            </a:r>
            <a:endParaRPr lang="cs-CZ" dirty="0"/>
          </a:p>
        </p:txBody>
      </p:sp>
      <p:sp>
        <p:nvSpPr>
          <p:cNvPr id="3" name="Podnadpis 2"/>
          <p:cNvSpPr>
            <a:spLocks noGrp="1"/>
          </p:cNvSpPr>
          <p:nvPr>
            <p:ph type="subTitle" idx="1"/>
          </p:nvPr>
        </p:nvSpPr>
        <p:spPr/>
        <p:txBody>
          <a:bodyPr/>
          <a:lstStyle/>
          <a:p>
            <a:endParaRPr lang="cs-CZ"/>
          </a:p>
        </p:txBody>
      </p:sp>
      <p:pic>
        <p:nvPicPr>
          <p:cNvPr id="24578" name="Picture 2" descr="Image result for relationship initiation"/>
          <p:cNvPicPr>
            <a:picLocks noChangeAspect="1" noChangeArrowheads="1"/>
          </p:cNvPicPr>
          <p:nvPr/>
        </p:nvPicPr>
        <p:blipFill>
          <a:blip r:embed="rId3" cstate="print"/>
          <a:srcRect/>
          <a:stretch>
            <a:fillRect/>
          </a:stretch>
        </p:blipFill>
        <p:spPr bwMode="auto">
          <a:xfrm>
            <a:off x="0" y="0"/>
            <a:ext cx="2667000" cy="2124075"/>
          </a:xfrm>
          <a:prstGeom prst="rect">
            <a:avLst/>
          </a:prstGeom>
          <a:noFill/>
        </p:spPr>
      </p:pic>
      <p:pic>
        <p:nvPicPr>
          <p:cNvPr id="24580" name="Picture 4" descr="Image result for relationship gibbon"/>
          <p:cNvPicPr>
            <a:picLocks noChangeAspect="1" noChangeArrowheads="1"/>
          </p:cNvPicPr>
          <p:nvPr/>
        </p:nvPicPr>
        <p:blipFill>
          <a:blip r:embed="rId4" cstate="print"/>
          <a:srcRect/>
          <a:stretch>
            <a:fillRect/>
          </a:stretch>
        </p:blipFill>
        <p:spPr bwMode="auto">
          <a:xfrm>
            <a:off x="5940152" y="0"/>
            <a:ext cx="3203848" cy="2133229"/>
          </a:xfrm>
          <a:prstGeom prst="rect">
            <a:avLst/>
          </a:prstGeom>
          <a:noFill/>
        </p:spPr>
      </p:pic>
      <p:pic>
        <p:nvPicPr>
          <p:cNvPr id="24582" name="Picture 6" descr="Image result for relationship crane"/>
          <p:cNvPicPr>
            <a:picLocks noChangeAspect="1" noChangeArrowheads="1"/>
          </p:cNvPicPr>
          <p:nvPr/>
        </p:nvPicPr>
        <p:blipFill>
          <a:blip r:embed="rId5" cstate="print"/>
          <a:srcRect/>
          <a:stretch>
            <a:fillRect/>
          </a:stretch>
        </p:blipFill>
        <p:spPr bwMode="auto">
          <a:xfrm>
            <a:off x="0" y="3691596"/>
            <a:ext cx="5004048" cy="3166404"/>
          </a:xfrm>
          <a:prstGeom prst="rect">
            <a:avLst/>
          </a:prstGeom>
          <a:noFill/>
        </p:spPr>
      </p:pic>
      <p:pic>
        <p:nvPicPr>
          <p:cNvPr id="24584" name="Picture 8" descr="Image result for relationship lions"/>
          <p:cNvPicPr>
            <a:picLocks noChangeAspect="1" noChangeArrowheads="1"/>
          </p:cNvPicPr>
          <p:nvPr/>
        </p:nvPicPr>
        <p:blipFill>
          <a:blip r:embed="rId6" cstate="print"/>
          <a:srcRect/>
          <a:stretch>
            <a:fillRect/>
          </a:stretch>
        </p:blipFill>
        <p:spPr bwMode="auto">
          <a:xfrm>
            <a:off x="5364088" y="4023067"/>
            <a:ext cx="3779912" cy="283493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940425" y="5805488"/>
            <a:ext cx="2955925" cy="461962"/>
          </a:xfrm>
          <a:prstGeom prst="rect">
            <a:avLst/>
          </a:prstGeom>
          <a:noFill/>
          <a:ln w="9525">
            <a:noFill/>
            <a:miter lim="800000"/>
            <a:headEnd/>
            <a:tailEnd/>
          </a:ln>
        </p:spPr>
        <p:txBody>
          <a:bodyPr wrap="none">
            <a:spAutoFit/>
          </a:bodyPr>
          <a:lstStyle/>
          <a:p>
            <a:r>
              <a:rPr lang="en-US" sz="2400"/>
              <a:t>Dutton &amp; Aron, 1974</a:t>
            </a:r>
          </a:p>
        </p:txBody>
      </p:sp>
      <p:grpSp>
        <p:nvGrpSpPr>
          <p:cNvPr id="2" name="Group 3"/>
          <p:cNvGrpSpPr>
            <a:grpSpLocks/>
          </p:cNvGrpSpPr>
          <p:nvPr/>
        </p:nvGrpSpPr>
        <p:grpSpPr bwMode="auto">
          <a:xfrm>
            <a:off x="0" y="2030413"/>
            <a:ext cx="5884863" cy="4738687"/>
            <a:chOff x="1248" y="1200"/>
            <a:chExt cx="3696" cy="2844"/>
          </a:xfrm>
        </p:grpSpPr>
        <p:pic>
          <p:nvPicPr>
            <p:cNvPr id="48133" name="Picture 4" descr="capilano bridge"/>
            <p:cNvPicPr>
              <a:picLocks noChangeAspect="1" noChangeArrowheads="1"/>
            </p:cNvPicPr>
            <p:nvPr/>
          </p:nvPicPr>
          <p:blipFill>
            <a:blip r:embed="rId2" cstate="print"/>
            <a:srcRect/>
            <a:stretch>
              <a:fillRect/>
            </a:stretch>
          </p:blipFill>
          <p:spPr bwMode="auto">
            <a:xfrm>
              <a:off x="1248" y="1200"/>
              <a:ext cx="3696" cy="2844"/>
            </a:xfrm>
            <a:prstGeom prst="rect">
              <a:avLst/>
            </a:prstGeom>
            <a:noFill/>
            <a:ln w="9525">
              <a:noFill/>
              <a:miter lim="800000"/>
              <a:headEnd/>
              <a:tailEnd/>
            </a:ln>
          </p:spPr>
        </p:pic>
        <p:sp>
          <p:nvSpPr>
            <p:cNvPr id="48134" name="Text Box 5"/>
            <p:cNvSpPr txBox="1">
              <a:spLocks noChangeArrowheads="1"/>
            </p:cNvSpPr>
            <p:nvPr/>
          </p:nvSpPr>
          <p:spPr bwMode="auto">
            <a:xfrm>
              <a:off x="2256" y="1536"/>
              <a:ext cx="2080" cy="264"/>
            </a:xfrm>
            <a:prstGeom prst="rect">
              <a:avLst/>
            </a:prstGeom>
            <a:noFill/>
            <a:ln w="9525">
              <a:noFill/>
              <a:miter lim="800000"/>
              <a:headEnd/>
              <a:tailEnd/>
            </a:ln>
          </p:spPr>
          <p:txBody>
            <a:bodyPr wrap="none">
              <a:spAutoFit/>
            </a:bodyPr>
            <a:lstStyle/>
            <a:p>
              <a:r>
                <a:rPr lang="en-US" sz="2800">
                  <a:solidFill>
                    <a:srgbClr val="FF5050"/>
                  </a:solidFill>
                </a:rPr>
                <a:t>“Misattribution of arousal”</a:t>
              </a:r>
            </a:p>
          </p:txBody>
        </p:sp>
      </p:grpSp>
      <p:sp>
        <p:nvSpPr>
          <p:cNvPr id="48132" name="CaixaDeTexto 2"/>
          <p:cNvSpPr txBox="1">
            <a:spLocks noChangeArrowheads="1"/>
          </p:cNvSpPr>
          <p:nvPr/>
        </p:nvSpPr>
        <p:spPr bwMode="auto">
          <a:xfrm>
            <a:off x="611188" y="404813"/>
            <a:ext cx="6807200" cy="646112"/>
          </a:xfrm>
          <a:prstGeom prst="rect">
            <a:avLst/>
          </a:prstGeom>
          <a:noFill/>
          <a:ln w="9525">
            <a:noFill/>
            <a:miter lim="800000"/>
            <a:headEnd/>
            <a:tailEnd/>
          </a:ln>
        </p:spPr>
        <p:txBody>
          <a:bodyPr>
            <a:spAutoFit/>
          </a:bodyPr>
          <a:lstStyle/>
          <a:p>
            <a:r>
              <a:rPr lang="pt-BR" sz="3600">
                <a:latin typeface="Constantia" pitchFamily="18" charset="0"/>
              </a:rPr>
              <a:t>Ex. Between-subject design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2" descr="high bridge"/>
          <p:cNvPicPr>
            <a:picLocks noChangeAspect="1" noChangeArrowheads="1"/>
          </p:cNvPicPr>
          <p:nvPr/>
        </p:nvPicPr>
        <p:blipFill>
          <a:blip r:embed="rId2" cstate="print"/>
          <a:srcRect/>
          <a:stretch>
            <a:fillRect/>
          </a:stretch>
        </p:blipFill>
        <p:spPr bwMode="auto">
          <a:xfrm>
            <a:off x="533400" y="1219200"/>
            <a:ext cx="4038600" cy="3027363"/>
          </a:xfrm>
          <a:prstGeom prst="rect">
            <a:avLst/>
          </a:prstGeom>
          <a:noFill/>
          <a:ln w="9525">
            <a:noFill/>
            <a:miter lim="800000"/>
            <a:headEnd/>
            <a:tailEnd/>
          </a:ln>
        </p:spPr>
      </p:pic>
      <p:pic>
        <p:nvPicPr>
          <p:cNvPr id="315395" name="Picture 3" descr="low bridge"/>
          <p:cNvPicPr>
            <a:picLocks noChangeAspect="1" noChangeArrowheads="1"/>
          </p:cNvPicPr>
          <p:nvPr/>
        </p:nvPicPr>
        <p:blipFill>
          <a:blip r:embed="rId3" cstate="print"/>
          <a:srcRect/>
          <a:stretch>
            <a:fillRect/>
          </a:stretch>
        </p:blipFill>
        <p:spPr bwMode="auto">
          <a:xfrm>
            <a:off x="4953000" y="1219200"/>
            <a:ext cx="4046538" cy="3035300"/>
          </a:xfrm>
          <a:prstGeom prst="rect">
            <a:avLst/>
          </a:prstGeom>
          <a:noFill/>
          <a:ln w="9525">
            <a:noFill/>
            <a:miter lim="800000"/>
            <a:headEnd/>
            <a:tailEnd/>
          </a:ln>
        </p:spPr>
      </p:pic>
      <p:sp>
        <p:nvSpPr>
          <p:cNvPr id="315396" name="Text Box 4"/>
          <p:cNvSpPr txBox="1">
            <a:spLocks noChangeArrowheads="1"/>
          </p:cNvSpPr>
          <p:nvPr/>
        </p:nvSpPr>
        <p:spPr bwMode="auto">
          <a:xfrm>
            <a:off x="533400" y="457200"/>
            <a:ext cx="3448050" cy="523875"/>
          </a:xfrm>
          <a:prstGeom prst="rect">
            <a:avLst/>
          </a:prstGeom>
          <a:noFill/>
          <a:ln w="9525">
            <a:noFill/>
            <a:miter lim="800000"/>
            <a:headEnd/>
            <a:tailEnd/>
          </a:ln>
        </p:spPr>
        <p:txBody>
          <a:bodyPr wrap="none">
            <a:spAutoFit/>
          </a:bodyPr>
          <a:lstStyle/>
          <a:p>
            <a:r>
              <a:rPr lang="en-US" sz="2800">
                <a:latin typeface="Calibri" pitchFamily="34" charset="0"/>
              </a:rPr>
              <a:t>Condição 1: Ponte alta</a:t>
            </a:r>
          </a:p>
        </p:txBody>
      </p:sp>
      <p:sp>
        <p:nvSpPr>
          <p:cNvPr id="315397" name="Text Box 5"/>
          <p:cNvSpPr txBox="1">
            <a:spLocks noChangeArrowheads="1"/>
          </p:cNvSpPr>
          <p:nvPr/>
        </p:nvSpPr>
        <p:spPr bwMode="auto">
          <a:xfrm>
            <a:off x="5105400" y="457200"/>
            <a:ext cx="3670300" cy="523875"/>
          </a:xfrm>
          <a:prstGeom prst="rect">
            <a:avLst/>
          </a:prstGeom>
          <a:noFill/>
          <a:ln w="9525">
            <a:noFill/>
            <a:miter lim="800000"/>
            <a:headEnd/>
            <a:tailEnd/>
          </a:ln>
        </p:spPr>
        <p:txBody>
          <a:bodyPr wrap="none">
            <a:spAutoFit/>
          </a:bodyPr>
          <a:lstStyle/>
          <a:p>
            <a:r>
              <a:rPr lang="en-US" sz="2800">
                <a:latin typeface="Calibri" pitchFamily="34" charset="0"/>
              </a:rPr>
              <a:t>Condição 2: Ponte baixa</a:t>
            </a:r>
          </a:p>
        </p:txBody>
      </p:sp>
      <p:sp>
        <p:nvSpPr>
          <p:cNvPr id="315399" name="Text Box 7"/>
          <p:cNvSpPr txBox="1">
            <a:spLocks noChangeArrowheads="1"/>
          </p:cNvSpPr>
          <p:nvPr/>
        </p:nvSpPr>
        <p:spPr bwMode="auto">
          <a:xfrm>
            <a:off x="822325" y="4333875"/>
            <a:ext cx="3713163" cy="523875"/>
          </a:xfrm>
          <a:prstGeom prst="rect">
            <a:avLst/>
          </a:prstGeom>
          <a:noFill/>
          <a:ln w="9525">
            <a:noFill/>
            <a:miter lim="800000"/>
            <a:headEnd/>
            <a:tailEnd/>
          </a:ln>
        </p:spPr>
        <p:txBody>
          <a:bodyPr wrap="none">
            <a:spAutoFit/>
          </a:bodyPr>
          <a:lstStyle/>
          <a:p>
            <a:r>
              <a:rPr lang="en-US" sz="2800">
                <a:latin typeface="Calibri" pitchFamily="34" charset="0"/>
              </a:rPr>
              <a:t>39% ligou para a mulher</a:t>
            </a:r>
          </a:p>
        </p:txBody>
      </p:sp>
      <p:sp>
        <p:nvSpPr>
          <p:cNvPr id="315400" name="Text Box 8"/>
          <p:cNvSpPr txBox="1">
            <a:spLocks noChangeArrowheads="1"/>
          </p:cNvSpPr>
          <p:nvPr/>
        </p:nvSpPr>
        <p:spPr bwMode="auto">
          <a:xfrm>
            <a:off x="5486400" y="4343400"/>
            <a:ext cx="3530600" cy="523875"/>
          </a:xfrm>
          <a:prstGeom prst="rect">
            <a:avLst/>
          </a:prstGeom>
          <a:noFill/>
          <a:ln w="9525">
            <a:noFill/>
            <a:miter lim="800000"/>
            <a:headEnd/>
            <a:tailEnd/>
          </a:ln>
        </p:spPr>
        <p:txBody>
          <a:bodyPr wrap="none">
            <a:spAutoFit/>
          </a:bodyPr>
          <a:lstStyle/>
          <a:p>
            <a:r>
              <a:rPr lang="en-US" sz="2800" dirty="0">
                <a:latin typeface="Calibri" pitchFamily="34" charset="0"/>
              </a:rPr>
              <a:t>9% </a:t>
            </a:r>
            <a:r>
              <a:rPr lang="en-US" sz="2800" dirty="0" err="1">
                <a:latin typeface="Calibri" pitchFamily="34" charset="0"/>
              </a:rPr>
              <a:t>ligou</a:t>
            </a:r>
            <a:r>
              <a:rPr lang="en-US" sz="2800" dirty="0">
                <a:latin typeface="Calibri" pitchFamily="34" charset="0"/>
              </a:rPr>
              <a:t> </a:t>
            </a:r>
            <a:r>
              <a:rPr lang="en-US" sz="2800" dirty="0" err="1">
                <a:latin typeface="Calibri" pitchFamily="34" charset="0"/>
              </a:rPr>
              <a:t>para</a:t>
            </a:r>
            <a:r>
              <a:rPr lang="en-US" sz="2800" dirty="0">
                <a:latin typeface="Calibri" pitchFamily="34" charset="0"/>
              </a:rPr>
              <a:t> a </a:t>
            </a:r>
            <a:r>
              <a:rPr lang="en-US" sz="2800" dirty="0" err="1">
                <a:latin typeface="Calibri" pitchFamily="34" charset="0"/>
              </a:rPr>
              <a:t>mulher</a:t>
            </a:r>
            <a:endParaRPr lang="en-US" sz="2800" dirty="0">
              <a:latin typeface="Calibri" pitchFamily="34" charset="0"/>
            </a:endParaRPr>
          </a:p>
        </p:txBody>
      </p:sp>
      <p:pic>
        <p:nvPicPr>
          <p:cNvPr id="315401" name="Picture 9" descr="j0188235"/>
          <p:cNvPicPr>
            <a:picLocks noChangeAspect="1" noChangeArrowheads="1"/>
          </p:cNvPicPr>
          <p:nvPr/>
        </p:nvPicPr>
        <p:blipFill>
          <a:blip r:embed="rId4" cstate="print"/>
          <a:srcRect/>
          <a:stretch>
            <a:fillRect/>
          </a:stretch>
        </p:blipFill>
        <p:spPr bwMode="auto">
          <a:xfrm>
            <a:off x="1905000" y="2057400"/>
            <a:ext cx="685800" cy="54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5396"/>
                                        </p:tgtEl>
                                        <p:attrNameLst>
                                          <p:attrName>style.visibility</p:attrName>
                                        </p:attrNameLst>
                                      </p:cBhvr>
                                      <p:to>
                                        <p:strVal val="visible"/>
                                      </p:to>
                                    </p:set>
                                    <p:animEffect transition="in" filter="dissolve">
                                      <p:cBhvr>
                                        <p:cTn id="7" dur="500"/>
                                        <p:tgtEl>
                                          <p:spTgt spid="31539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5397"/>
                                        </p:tgtEl>
                                        <p:attrNameLst>
                                          <p:attrName>style.visibility</p:attrName>
                                        </p:attrNameLst>
                                      </p:cBhvr>
                                      <p:to>
                                        <p:strVal val="visible"/>
                                      </p:to>
                                    </p:set>
                                    <p:animEffect transition="in" filter="dissolve">
                                      <p:cBhvr>
                                        <p:cTn id="11" dur="500"/>
                                        <p:tgtEl>
                                          <p:spTgt spid="31539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15394"/>
                                        </p:tgtEl>
                                        <p:attrNameLst>
                                          <p:attrName>style.visibility</p:attrName>
                                        </p:attrNameLst>
                                      </p:cBhvr>
                                      <p:to>
                                        <p:strVal val="visible"/>
                                      </p:to>
                                    </p:set>
                                    <p:animEffect transition="in" filter="dissolve">
                                      <p:cBhvr>
                                        <p:cTn id="16" dur="500"/>
                                        <p:tgtEl>
                                          <p:spTgt spid="3153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15395"/>
                                        </p:tgtEl>
                                        <p:attrNameLst>
                                          <p:attrName>style.visibility</p:attrName>
                                        </p:attrNameLst>
                                      </p:cBhvr>
                                      <p:to>
                                        <p:strVal val="visible"/>
                                      </p:to>
                                    </p:set>
                                    <p:animEffect transition="in" filter="dissolve">
                                      <p:cBhvr>
                                        <p:cTn id="21" dur="500"/>
                                        <p:tgtEl>
                                          <p:spTgt spid="3153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540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15399"/>
                                        </p:tgtEl>
                                        <p:attrNameLst>
                                          <p:attrName>style.visibility</p:attrName>
                                        </p:attrNameLst>
                                      </p:cBhvr>
                                      <p:to>
                                        <p:strVal val="visible"/>
                                      </p:to>
                                    </p:set>
                                    <p:animEffect transition="in" filter="dissolve">
                                      <p:cBhvr>
                                        <p:cTn id="30" dur="500"/>
                                        <p:tgtEl>
                                          <p:spTgt spid="315399"/>
                                        </p:tgtEl>
                                      </p:cBhvr>
                                    </p:animEffect>
                                  </p:childTnLst>
                                </p:cTn>
                              </p:par>
                            </p:childTnLst>
                          </p:cTn>
                        </p:par>
                        <p:par>
                          <p:cTn id="31" fill="hold" nodeType="afterGroup">
                            <p:stCondLst>
                              <p:cond delay="500"/>
                            </p:stCondLst>
                            <p:childTnLst>
                              <p:par>
                                <p:cTn id="32" presetID="17" presetClass="entr" presetSubtype="10" fill="hold" nodeType="afterEffect">
                                  <p:stCondLst>
                                    <p:cond delay="0"/>
                                  </p:stCondLst>
                                  <p:childTnLst>
                                    <p:set>
                                      <p:cBhvr>
                                        <p:cTn id="33" dur="1" fill="hold">
                                          <p:stCondLst>
                                            <p:cond delay="0"/>
                                          </p:stCondLst>
                                        </p:cTn>
                                        <p:tgtEl>
                                          <p:spTgt spid="315401"/>
                                        </p:tgtEl>
                                        <p:attrNameLst>
                                          <p:attrName>style.visibility</p:attrName>
                                        </p:attrNameLst>
                                      </p:cBhvr>
                                      <p:to>
                                        <p:strVal val="visible"/>
                                      </p:to>
                                    </p:set>
                                    <p:anim calcmode="lin" valueType="num">
                                      <p:cBhvr>
                                        <p:cTn id="34" dur="500" fill="hold"/>
                                        <p:tgtEl>
                                          <p:spTgt spid="315401"/>
                                        </p:tgtEl>
                                        <p:attrNameLst>
                                          <p:attrName>ppt_w</p:attrName>
                                        </p:attrNameLst>
                                      </p:cBhvr>
                                      <p:tavLst>
                                        <p:tav tm="0">
                                          <p:val>
                                            <p:fltVal val="0"/>
                                          </p:val>
                                        </p:tav>
                                        <p:tav tm="100000">
                                          <p:val>
                                            <p:strVal val="#ppt_w"/>
                                          </p:val>
                                        </p:tav>
                                      </p:tavLst>
                                    </p:anim>
                                    <p:anim calcmode="lin" valueType="num">
                                      <p:cBhvr>
                                        <p:cTn id="35" dur="500" fill="hold"/>
                                        <p:tgtEl>
                                          <p:spTgt spid="3154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6" grpId="0" autoUpdateAnimBg="0"/>
      <p:bldP spid="315397" grpId="0" autoUpdateAnimBg="0"/>
      <p:bldP spid="315399" grpId="0" autoUpdateAnimBg="0"/>
      <p:bldP spid="3154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2" cstate="print"/>
          <a:srcRect b="40059"/>
          <a:stretch>
            <a:fillRect/>
          </a:stretch>
        </p:blipFill>
        <p:spPr bwMode="auto">
          <a:xfrm>
            <a:off x="0" y="0"/>
            <a:ext cx="9083265" cy="5877272"/>
          </a:xfrm>
          <a:prstGeom prst="rect">
            <a:avLst/>
          </a:prstGeom>
          <a:noFill/>
          <a:ln w="9525">
            <a:noFill/>
            <a:miter lim="800000"/>
            <a:headEnd/>
            <a:tailEnd/>
          </a:ln>
        </p:spPr>
      </p:pic>
      <p:sp>
        <p:nvSpPr>
          <p:cNvPr id="5" name="TextovéPole 4"/>
          <p:cNvSpPr txBox="1"/>
          <p:nvPr/>
        </p:nvSpPr>
        <p:spPr>
          <a:xfrm>
            <a:off x="4283968" y="476672"/>
            <a:ext cx="2736304" cy="646331"/>
          </a:xfrm>
          <a:prstGeom prst="rect">
            <a:avLst/>
          </a:prstGeom>
          <a:noFill/>
        </p:spPr>
        <p:txBody>
          <a:bodyPr wrap="square" rtlCol="0">
            <a:spAutoFit/>
          </a:bodyPr>
          <a:lstStyle/>
          <a:p>
            <a:r>
              <a:rPr lang="pt-BR" dirty="0" smtClean="0"/>
              <a:t>Motivos não são sempre claros</a:t>
            </a:r>
            <a:endParaRPr lang="pt-BR" dirty="0"/>
          </a:p>
        </p:txBody>
      </p:sp>
      <p:sp>
        <p:nvSpPr>
          <p:cNvPr id="6" name="TextovéPole 5"/>
          <p:cNvSpPr txBox="1"/>
          <p:nvPr/>
        </p:nvSpPr>
        <p:spPr>
          <a:xfrm>
            <a:off x="179512" y="4149080"/>
            <a:ext cx="2808312" cy="1200329"/>
          </a:xfrm>
          <a:prstGeom prst="rect">
            <a:avLst/>
          </a:prstGeom>
          <a:noFill/>
        </p:spPr>
        <p:txBody>
          <a:bodyPr wrap="square" rtlCol="0">
            <a:spAutoFit/>
          </a:bodyPr>
          <a:lstStyle/>
          <a:p>
            <a:pPr>
              <a:buFont typeface="Arial" pitchFamily="34" charset="0"/>
              <a:buChar char="•"/>
            </a:pPr>
            <a:r>
              <a:rPr lang="pt-BR" dirty="0" smtClean="0"/>
              <a:t>Medo de rejeição</a:t>
            </a:r>
          </a:p>
          <a:p>
            <a:pPr>
              <a:buFont typeface="Arial" pitchFamily="34" charset="0"/>
              <a:buChar char="•"/>
            </a:pPr>
            <a:r>
              <a:rPr lang="pt-BR" dirty="0" smtClean="0"/>
              <a:t>Personalidade – timidez</a:t>
            </a:r>
          </a:p>
          <a:p>
            <a:pPr>
              <a:buFont typeface="Arial" pitchFamily="34" charset="0"/>
              <a:buChar char="•"/>
            </a:pPr>
            <a:r>
              <a:rPr lang="pt-BR" dirty="0" smtClean="0"/>
              <a:t>Interpretação errônea da atração do outro</a:t>
            </a:r>
          </a:p>
        </p:txBody>
      </p:sp>
      <p:sp>
        <p:nvSpPr>
          <p:cNvPr id="7" name="TextovéPole 6"/>
          <p:cNvSpPr txBox="1"/>
          <p:nvPr/>
        </p:nvSpPr>
        <p:spPr>
          <a:xfrm>
            <a:off x="6588224" y="2852936"/>
            <a:ext cx="2555776" cy="2862322"/>
          </a:xfrm>
          <a:prstGeom prst="rect">
            <a:avLst/>
          </a:prstGeom>
          <a:noFill/>
        </p:spPr>
        <p:txBody>
          <a:bodyPr wrap="square" rtlCol="0">
            <a:spAutoFit/>
          </a:bodyPr>
          <a:lstStyle/>
          <a:p>
            <a:pPr>
              <a:buFont typeface="Arial" pitchFamily="34" charset="0"/>
              <a:buChar char="•"/>
            </a:pPr>
            <a:r>
              <a:rPr lang="pt-BR" dirty="0" smtClean="0"/>
              <a:t>Experiências anteriores</a:t>
            </a:r>
          </a:p>
          <a:p>
            <a:pPr>
              <a:buFont typeface="Arial" pitchFamily="34" charset="0"/>
              <a:buChar char="•"/>
            </a:pPr>
            <a:r>
              <a:rPr lang="pt-BR" dirty="0" smtClean="0"/>
              <a:t>Calibração de confidência</a:t>
            </a:r>
          </a:p>
          <a:p>
            <a:pPr>
              <a:buFont typeface="Arial" pitchFamily="34" charset="0"/>
              <a:buChar char="•"/>
            </a:pPr>
            <a:r>
              <a:rPr lang="pt-BR" dirty="0" smtClean="0"/>
              <a:t>Troca social – comparação de qualidades do outro e de próprias qualidades</a:t>
            </a:r>
          </a:p>
          <a:p>
            <a:pPr>
              <a:buFont typeface="Arial" pitchFamily="34" charset="0"/>
              <a:buChar char="•"/>
            </a:pPr>
            <a:r>
              <a:rPr lang="pt-BR" dirty="0" smtClean="0"/>
              <a:t>Análise de algo em comum</a:t>
            </a:r>
          </a:p>
          <a:p>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11560" y="1484784"/>
            <a:ext cx="7920880"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pt-BR" sz="2400" dirty="0" smtClean="0"/>
              <a:t>Você sente uma atração por alguém, você acha que você teria uma chance com a outra pessoa, e você decide contactar a pessoa. Como você vai se apresentar, o que você vai falar sobre você mesmo para esta pessoa neste primeiro momento? </a:t>
            </a:r>
            <a:r>
              <a:rPr lang="pt-BR" sz="2400" b="1" dirty="0" smtClean="0"/>
              <a:t>Quais características suas você vai destacar?</a:t>
            </a:r>
            <a:endParaRPr lang="cs-CZ"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pt-BR"/>
          </a:p>
        </p:txBody>
      </p:sp>
      <p:sp>
        <p:nvSpPr>
          <p:cNvPr id="3" name="Zástupný symbol pro obsah 2"/>
          <p:cNvSpPr>
            <a:spLocks noGrp="1"/>
          </p:cNvSpPr>
          <p:nvPr>
            <p:ph idx="1"/>
          </p:nvPr>
        </p:nvSpPr>
        <p:spPr/>
        <p:txBody>
          <a:bodyPr/>
          <a:lstStyle/>
          <a:p>
            <a:endParaRPr lang="pt-BR"/>
          </a:p>
        </p:txBody>
      </p:sp>
      <p:pic>
        <p:nvPicPr>
          <p:cNvPr id="4" name="Picture 2"/>
          <p:cNvPicPr>
            <a:picLocks noChangeAspect="1" noChangeArrowheads="1"/>
          </p:cNvPicPr>
          <p:nvPr/>
        </p:nvPicPr>
        <p:blipFill>
          <a:blip r:embed="rId2" cstate="print"/>
          <a:srcRect t="59941" b="18335"/>
          <a:stretch>
            <a:fillRect/>
          </a:stretch>
        </p:blipFill>
        <p:spPr bwMode="auto">
          <a:xfrm>
            <a:off x="0" y="0"/>
            <a:ext cx="9095323" cy="2132856"/>
          </a:xfrm>
          <a:prstGeom prst="rect">
            <a:avLst/>
          </a:prstGeom>
          <a:noFill/>
          <a:ln w="9525">
            <a:noFill/>
            <a:miter lim="800000"/>
            <a:headEnd/>
            <a:tailEnd/>
          </a:ln>
        </p:spPr>
      </p:pic>
      <p:pic>
        <p:nvPicPr>
          <p:cNvPr id="5122" name="Picture 2" descr="Image result for courtship bar"/>
          <p:cNvPicPr>
            <a:picLocks noChangeAspect="1" noChangeArrowheads="1"/>
          </p:cNvPicPr>
          <p:nvPr/>
        </p:nvPicPr>
        <p:blipFill>
          <a:blip r:embed="rId3" cstate="print"/>
          <a:srcRect/>
          <a:stretch>
            <a:fillRect/>
          </a:stretch>
        </p:blipFill>
        <p:spPr bwMode="auto">
          <a:xfrm>
            <a:off x="2411760" y="4119566"/>
            <a:ext cx="4716016" cy="2738434"/>
          </a:xfrm>
          <a:prstGeom prst="rect">
            <a:avLst/>
          </a:prstGeom>
          <a:noFill/>
        </p:spPr>
      </p:pic>
      <p:sp>
        <p:nvSpPr>
          <p:cNvPr id="6" name="TextovéPole 5"/>
          <p:cNvSpPr txBox="1"/>
          <p:nvPr/>
        </p:nvSpPr>
        <p:spPr>
          <a:xfrm>
            <a:off x="4572000" y="1052736"/>
            <a:ext cx="3096344" cy="369332"/>
          </a:xfrm>
          <a:prstGeom prst="rect">
            <a:avLst/>
          </a:prstGeom>
          <a:noFill/>
        </p:spPr>
        <p:txBody>
          <a:bodyPr wrap="square" rtlCol="0">
            <a:spAutoFit/>
          </a:bodyPr>
          <a:lstStyle/>
          <a:p>
            <a:r>
              <a:rPr lang="pt-BR" dirty="0" smtClean="0"/>
              <a:t>To be liked X To be known</a:t>
            </a:r>
            <a:endParaRPr lang="pt-BR" dirty="0"/>
          </a:p>
        </p:txBody>
      </p:sp>
      <p:sp>
        <p:nvSpPr>
          <p:cNvPr id="7" name="TextovéPole 6"/>
          <p:cNvSpPr txBox="1"/>
          <p:nvPr/>
        </p:nvSpPr>
        <p:spPr>
          <a:xfrm>
            <a:off x="395536" y="980728"/>
            <a:ext cx="3528392" cy="2585323"/>
          </a:xfrm>
          <a:prstGeom prst="rect">
            <a:avLst/>
          </a:prstGeom>
          <a:noFill/>
        </p:spPr>
        <p:txBody>
          <a:bodyPr wrap="square" rtlCol="0">
            <a:spAutoFit/>
          </a:bodyPr>
          <a:lstStyle/>
          <a:p>
            <a:r>
              <a:rPr lang="pt-BR" dirty="0" smtClean="0"/>
              <a:t>Mostrando as qualidades positivas e escondendo as negativas</a:t>
            </a:r>
          </a:p>
          <a:p>
            <a:pPr>
              <a:buFontTx/>
              <a:buChar char="-"/>
            </a:pPr>
            <a:r>
              <a:rPr lang="pt-BR" dirty="0" smtClean="0"/>
              <a:t>Amigável (lisonjeiro)</a:t>
            </a:r>
          </a:p>
          <a:p>
            <a:pPr>
              <a:buFontTx/>
              <a:buChar char="-"/>
            </a:pPr>
            <a:r>
              <a:rPr lang="pt-BR" dirty="0" smtClean="0"/>
              <a:t>Capabilidade (narcissismo)</a:t>
            </a:r>
          </a:p>
          <a:p>
            <a:pPr>
              <a:buFontTx/>
              <a:buChar char="-"/>
            </a:pPr>
            <a:r>
              <a:rPr lang="pt-BR" dirty="0" smtClean="0"/>
              <a:t>Virtuosidade (hipocrita)</a:t>
            </a:r>
          </a:p>
          <a:p>
            <a:pPr>
              <a:buFontTx/>
              <a:buChar char="-"/>
            </a:pPr>
            <a:r>
              <a:rPr lang="pt-BR" dirty="0" smtClean="0"/>
              <a:t>Manipulação com o outro</a:t>
            </a:r>
          </a:p>
          <a:p>
            <a:pPr>
              <a:buFontTx/>
              <a:buChar char="-"/>
            </a:pPr>
            <a:r>
              <a:rPr lang="pt-BR" dirty="0" smtClean="0"/>
              <a:t>Mais frequente em interesse de curto prazo</a:t>
            </a:r>
          </a:p>
          <a:p>
            <a:pPr>
              <a:buFontTx/>
              <a:buChar char="-"/>
            </a:pPr>
            <a:r>
              <a:rPr lang="pt-BR" dirty="0" smtClean="0"/>
              <a:t>Predadores </a:t>
            </a:r>
          </a:p>
        </p:txBody>
      </p:sp>
      <p:sp>
        <p:nvSpPr>
          <p:cNvPr id="8" name="TextovéPole 7"/>
          <p:cNvSpPr txBox="1"/>
          <p:nvPr/>
        </p:nvSpPr>
        <p:spPr>
          <a:xfrm>
            <a:off x="5508104" y="2060848"/>
            <a:ext cx="3635896" cy="1754326"/>
          </a:xfrm>
          <a:prstGeom prst="rect">
            <a:avLst/>
          </a:prstGeom>
          <a:noFill/>
        </p:spPr>
        <p:txBody>
          <a:bodyPr wrap="square" rtlCol="0">
            <a:spAutoFit/>
          </a:bodyPr>
          <a:lstStyle/>
          <a:p>
            <a:pPr>
              <a:buFontTx/>
              <a:buChar char="-"/>
            </a:pPr>
            <a:r>
              <a:rPr lang="pt-BR" dirty="0" smtClean="0"/>
              <a:t>Sinceridade (mas não muita crítica)</a:t>
            </a:r>
          </a:p>
          <a:p>
            <a:pPr>
              <a:buFontTx/>
              <a:buChar char="-"/>
            </a:pPr>
            <a:r>
              <a:rPr lang="pt-BR" dirty="0" smtClean="0"/>
              <a:t>Elogios sinceros</a:t>
            </a:r>
          </a:p>
          <a:p>
            <a:pPr>
              <a:buFontTx/>
              <a:buChar char="-"/>
            </a:pPr>
            <a:r>
              <a:rPr lang="pt-BR" dirty="0" smtClean="0"/>
              <a:t>Tentativas a ajudar ao outro</a:t>
            </a:r>
          </a:p>
          <a:p>
            <a:pPr>
              <a:buFontTx/>
              <a:buChar char="-"/>
            </a:pPr>
            <a:r>
              <a:rPr lang="pt-BR" dirty="0" smtClean="0"/>
              <a:t>Mais frequente em interesse de longo prazo</a:t>
            </a:r>
          </a:p>
          <a:p>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pt-BR"/>
          </a:p>
        </p:txBody>
      </p:sp>
      <p:sp>
        <p:nvSpPr>
          <p:cNvPr id="3" name="Zástupný symbol pro obsah 2"/>
          <p:cNvSpPr>
            <a:spLocks noGrp="1"/>
          </p:cNvSpPr>
          <p:nvPr>
            <p:ph idx="1"/>
          </p:nvPr>
        </p:nvSpPr>
        <p:spPr>
          <a:xfrm>
            <a:off x="457200" y="3573016"/>
            <a:ext cx="8229600" cy="3096344"/>
          </a:xfrm>
        </p:spPr>
        <p:txBody>
          <a:bodyPr>
            <a:normAutofit fontScale="70000" lnSpcReduction="20000"/>
          </a:bodyPr>
          <a:lstStyle/>
          <a:p>
            <a:r>
              <a:rPr lang="pt-BR" sz="2400" dirty="0" smtClean="0"/>
              <a:t>Início de uma conversa</a:t>
            </a:r>
          </a:p>
          <a:p>
            <a:pPr algn="just"/>
            <a:r>
              <a:rPr lang="pt-BR" sz="2400" dirty="0" smtClean="0"/>
              <a:t>Existem vários jeitos como começar: </a:t>
            </a:r>
            <a:r>
              <a:rPr lang="pt-BR" sz="2400" dirty="0" smtClean="0"/>
              <a:t>inidivíduos </a:t>
            </a:r>
            <a:r>
              <a:rPr lang="pt-BR" sz="2400" dirty="0" smtClean="0"/>
              <a:t>com maior </a:t>
            </a:r>
            <a:r>
              <a:rPr lang="pt-BR" sz="2400" dirty="0" smtClean="0"/>
              <a:t>autoestima </a:t>
            </a:r>
            <a:r>
              <a:rPr lang="pt-BR" sz="2400" dirty="0" smtClean="0"/>
              <a:t>não pensam muito sobre isso, mas os mais tímidos se preparam bastante</a:t>
            </a:r>
          </a:p>
          <a:p>
            <a:pPr algn="just"/>
            <a:r>
              <a:rPr lang="pt-BR" sz="2400" dirty="0" smtClean="0"/>
              <a:t>Mulheres gostam mais de inícios diretos, auto confiantes, não muito intelectuais ou em forma de piadas</a:t>
            </a:r>
          </a:p>
          <a:p>
            <a:pPr algn="just"/>
            <a:r>
              <a:rPr lang="pt-BR" sz="2400" dirty="0" smtClean="0"/>
              <a:t>Por outro lado </a:t>
            </a:r>
            <a:r>
              <a:rPr lang="pt-BR" sz="2400" dirty="0" smtClean="0"/>
              <a:t>os homens não fazem muita diferenciação em como a mulher inicia o contato, mulheres </a:t>
            </a:r>
            <a:r>
              <a:rPr lang="pt-BR" sz="2400" dirty="0" smtClean="0"/>
              <a:t>podem iniciar como elas </a:t>
            </a:r>
            <a:r>
              <a:rPr lang="pt-BR" sz="2400" dirty="0" smtClean="0"/>
              <a:t>querem </a:t>
            </a:r>
            <a:r>
              <a:rPr lang="pt-BR" sz="2400" dirty="0" smtClean="0"/>
              <a:t>(Cunningham, 1989)</a:t>
            </a:r>
          </a:p>
          <a:p>
            <a:pPr algn="just"/>
            <a:r>
              <a:rPr lang="pt-BR" sz="2400" dirty="0" smtClean="0"/>
              <a:t>Aspectos positivos: revelar informações pessoais, mostrar atenção para o outro, mostrar interesse</a:t>
            </a:r>
          </a:p>
          <a:p>
            <a:pPr algn="just"/>
            <a:r>
              <a:rPr lang="pt-BR" sz="2400" dirty="0" smtClean="0"/>
              <a:t>Um tópico em comum (experiências, atitudes, opiniões, interesses)</a:t>
            </a:r>
          </a:p>
          <a:p>
            <a:pPr algn="just"/>
            <a:r>
              <a:rPr lang="pt-BR" sz="2400" dirty="0" smtClean="0"/>
              <a:t>Aspectos negativos: ansiedade, medo, crítica</a:t>
            </a:r>
            <a:endParaRPr lang="pt-BR" sz="2400" dirty="0"/>
          </a:p>
        </p:txBody>
      </p:sp>
      <p:pic>
        <p:nvPicPr>
          <p:cNvPr id="4" name="Picture 2"/>
          <p:cNvPicPr>
            <a:picLocks noChangeAspect="1" noChangeArrowheads="1"/>
          </p:cNvPicPr>
          <p:nvPr/>
        </p:nvPicPr>
        <p:blipFill>
          <a:blip r:embed="rId2" cstate="print"/>
          <a:srcRect t="59941"/>
          <a:stretch>
            <a:fillRect/>
          </a:stretch>
        </p:blipFill>
        <p:spPr bwMode="auto">
          <a:xfrm>
            <a:off x="0" y="0"/>
            <a:ext cx="9095323" cy="3933056"/>
          </a:xfrm>
          <a:prstGeom prst="rect">
            <a:avLst/>
          </a:prstGeom>
          <a:noFill/>
          <a:ln w="9525">
            <a:noFill/>
            <a:miter lim="800000"/>
            <a:headEnd/>
            <a:tailEnd/>
          </a:ln>
        </p:spPr>
      </p:pic>
      <p:sp>
        <p:nvSpPr>
          <p:cNvPr id="6" name="TextovéPole 5"/>
          <p:cNvSpPr txBox="1"/>
          <p:nvPr/>
        </p:nvSpPr>
        <p:spPr>
          <a:xfrm>
            <a:off x="4572000" y="1052736"/>
            <a:ext cx="3096344" cy="369332"/>
          </a:xfrm>
          <a:prstGeom prst="rect">
            <a:avLst/>
          </a:prstGeom>
          <a:noFill/>
        </p:spPr>
        <p:txBody>
          <a:bodyPr wrap="square" rtlCol="0">
            <a:spAutoFit/>
          </a:bodyPr>
          <a:lstStyle/>
          <a:p>
            <a:r>
              <a:rPr lang="pt-BR" dirty="0" smtClean="0"/>
              <a:t>To be liked X To be known</a:t>
            </a: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4624"/>
            <a:ext cx="8229600" cy="1143000"/>
          </a:xfrm>
        </p:spPr>
        <p:txBody>
          <a:bodyPr/>
          <a:lstStyle/>
          <a:p>
            <a:r>
              <a:rPr lang="pt-BR" dirty="0" smtClean="0"/>
              <a:t>Speed dating (encontro rápido)</a:t>
            </a:r>
            <a:endParaRPr lang="pt-BR" dirty="0"/>
          </a:p>
        </p:txBody>
      </p:sp>
      <p:sp>
        <p:nvSpPr>
          <p:cNvPr id="3" name="Zástupný symbol pro obsah 2"/>
          <p:cNvSpPr>
            <a:spLocks noGrp="1"/>
          </p:cNvSpPr>
          <p:nvPr>
            <p:ph idx="1"/>
          </p:nvPr>
        </p:nvSpPr>
        <p:spPr>
          <a:xfrm>
            <a:off x="395536" y="1196752"/>
            <a:ext cx="8435280" cy="4525963"/>
          </a:xfrm>
        </p:spPr>
        <p:txBody>
          <a:bodyPr>
            <a:noAutofit/>
          </a:bodyPr>
          <a:lstStyle/>
          <a:p>
            <a:pPr algn="just"/>
            <a:r>
              <a:rPr lang="pt-BR" sz="2000" dirty="0" smtClean="0"/>
              <a:t>um evento organizado que reúne pessoas que procuram parceiros - ganhou popularidade nos últimos anos, especialmente nas grandes cidades</a:t>
            </a:r>
          </a:p>
          <a:p>
            <a:pPr algn="just"/>
            <a:r>
              <a:rPr lang="pt-BR" sz="2000" dirty="0" smtClean="0"/>
              <a:t>Em uma sessão típica, os potenciais parceiros se encontram em uma série de interações curtas, cada uma com duração de 3 a 8 minutos. Durante essas breves interações, as pessoas trocam informações pessoais. Seguindo cada uma dessas interações, os participantes preenchem cartões indicando se estariam interessados ​​em outro </a:t>
            </a:r>
            <a:r>
              <a:rPr lang="pt-BR" sz="2000" dirty="0" smtClean="0"/>
              <a:t>encontro com </a:t>
            </a:r>
            <a:r>
              <a:rPr lang="pt-BR" sz="2000" dirty="0" smtClean="0"/>
              <a:t>a outra pessoa. Os participantes deixam os cartões com os organizadores ou transmitem seu interesse pela internet.</a:t>
            </a:r>
          </a:p>
          <a:p>
            <a:pPr algn="just"/>
            <a:r>
              <a:rPr lang="pt-BR" sz="2000" dirty="0" smtClean="0"/>
              <a:t>alguns eventos de speed-dating estão abertos a qualquer pessoa dentro de um determinado intervalo de idade, ou só para grupos específicos (ex. gays, judeus...), reunindo indivíduos que compartilham pelo menos um qualificador</a:t>
            </a:r>
          </a:p>
          <a:p>
            <a:pPr algn="just"/>
            <a:r>
              <a:rPr lang="pt-BR" sz="2000" dirty="0" smtClean="0"/>
              <a:t>Os participantes de encontros rápidos sabem que, pelo menos em princípio, outros participantes têm o mesmo motivo – relacionamento mais sério</a:t>
            </a:r>
          </a:p>
          <a:p>
            <a:pPr algn="just"/>
            <a:r>
              <a:rPr lang="pt-BR" sz="2000" dirty="0" smtClean="0"/>
              <a:t>os participantes não precisam estabelecer uma outra reunião, só em caso de terem sido informados de que o outro está interessado também</a:t>
            </a:r>
            <a:endParaRPr lang="pt-B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BR" dirty="0" smtClean="0"/>
              <a:t>Speed dating – um método científico</a:t>
            </a:r>
            <a:endParaRPr lang="pt-BR" dirty="0"/>
          </a:p>
        </p:txBody>
      </p:sp>
      <p:sp>
        <p:nvSpPr>
          <p:cNvPr id="3" name="Zástupný symbol pro obsah 2"/>
          <p:cNvSpPr>
            <a:spLocks noGrp="1"/>
          </p:cNvSpPr>
          <p:nvPr>
            <p:ph idx="1"/>
          </p:nvPr>
        </p:nvSpPr>
        <p:spPr>
          <a:xfrm>
            <a:off x="457200" y="1268760"/>
            <a:ext cx="8229600" cy="5328592"/>
          </a:xfrm>
        </p:spPr>
        <p:txBody>
          <a:bodyPr>
            <a:normAutofit fontScale="92500" lnSpcReduction="20000"/>
          </a:bodyPr>
          <a:lstStyle/>
          <a:p>
            <a:pPr algn="just"/>
            <a:r>
              <a:rPr lang="pt-BR" sz="2000" dirty="0" smtClean="0"/>
              <a:t>Validade ecológica (real life, não um experimento controlado em um laboratório)</a:t>
            </a:r>
          </a:p>
          <a:p>
            <a:pPr algn="just"/>
            <a:r>
              <a:rPr lang="nl-NL" sz="2000" dirty="0" smtClean="0"/>
              <a:t>Luo &amp; Zhang 2009: </a:t>
            </a:r>
            <a:r>
              <a:rPr lang="en-US" sz="2000" dirty="0" err="1" smtClean="0"/>
              <a:t>Atratividade</a:t>
            </a:r>
            <a:r>
              <a:rPr lang="en-US" sz="2000" dirty="0" smtClean="0"/>
              <a:t> </a:t>
            </a:r>
            <a:r>
              <a:rPr lang="en-US" sz="2000" dirty="0" err="1" smtClean="0"/>
              <a:t>inicial</a:t>
            </a:r>
            <a:r>
              <a:rPr lang="en-US" sz="2000" dirty="0" smtClean="0"/>
              <a:t> </a:t>
            </a:r>
            <a:r>
              <a:rPr lang="en-US" sz="2000" dirty="0" err="1" smtClean="0"/>
              <a:t>foi</a:t>
            </a:r>
            <a:r>
              <a:rPr lang="en-US" sz="2000" dirty="0" smtClean="0"/>
              <a:t> </a:t>
            </a:r>
            <a:r>
              <a:rPr lang="en-US" sz="2000" dirty="0" err="1" smtClean="0"/>
              <a:t>importante</a:t>
            </a:r>
            <a:r>
              <a:rPr lang="en-US" sz="2000" dirty="0" smtClean="0"/>
              <a:t> </a:t>
            </a:r>
            <a:r>
              <a:rPr lang="en-US" sz="2000" dirty="0" err="1" smtClean="0"/>
              <a:t>para</a:t>
            </a:r>
            <a:r>
              <a:rPr lang="en-US" sz="2000" dirty="0" smtClean="0"/>
              <a:t> </a:t>
            </a:r>
            <a:r>
              <a:rPr lang="en-US" sz="2000" dirty="0" err="1" smtClean="0"/>
              <a:t>critérios</a:t>
            </a:r>
            <a:r>
              <a:rPr lang="en-US" sz="2000" dirty="0" smtClean="0"/>
              <a:t> do </a:t>
            </a:r>
            <a:r>
              <a:rPr lang="en-US" sz="2000" dirty="0" err="1" smtClean="0"/>
              <a:t>indivíduo</a:t>
            </a:r>
            <a:r>
              <a:rPr lang="en-US" sz="2000" dirty="0" smtClean="0"/>
              <a:t>, do </a:t>
            </a:r>
            <a:r>
              <a:rPr lang="en-US" sz="2000" dirty="0" err="1" smtClean="0"/>
              <a:t>parceiro</a:t>
            </a:r>
            <a:r>
              <a:rPr lang="en-US" sz="2000" dirty="0" smtClean="0"/>
              <a:t>, e </a:t>
            </a:r>
            <a:r>
              <a:rPr lang="en-US" sz="2000" dirty="0" err="1" smtClean="0"/>
              <a:t>da</a:t>
            </a:r>
            <a:r>
              <a:rPr lang="en-US" sz="2000" dirty="0" smtClean="0"/>
              <a:t> </a:t>
            </a:r>
            <a:r>
              <a:rPr lang="en-US" sz="2000" dirty="0" err="1" smtClean="0"/>
              <a:t>interação</a:t>
            </a:r>
            <a:r>
              <a:rPr lang="en-US" sz="2000" dirty="0" smtClean="0"/>
              <a:t> entre a </a:t>
            </a:r>
            <a:r>
              <a:rPr lang="en-US" sz="2000" dirty="0" err="1" smtClean="0"/>
              <a:t>díade</a:t>
            </a:r>
            <a:endParaRPr lang="en-US" sz="2000" dirty="0" smtClean="0"/>
          </a:p>
          <a:p>
            <a:pPr algn="just"/>
            <a:r>
              <a:rPr lang="en-US" sz="2000" dirty="0" smtClean="0"/>
              <a:t>As </a:t>
            </a:r>
            <a:r>
              <a:rPr lang="en-US" sz="2000" dirty="0" err="1" smtClean="0"/>
              <a:t>próprias</a:t>
            </a:r>
            <a:r>
              <a:rPr lang="en-US" sz="2000" dirty="0" smtClean="0"/>
              <a:t> </a:t>
            </a:r>
            <a:r>
              <a:rPr lang="en-US" sz="2000" dirty="0" err="1" smtClean="0"/>
              <a:t>características</a:t>
            </a:r>
            <a:r>
              <a:rPr lang="en-US" sz="2000" dirty="0" smtClean="0"/>
              <a:t> (</a:t>
            </a:r>
            <a:r>
              <a:rPr lang="en-US" sz="2000" dirty="0" err="1" smtClean="0"/>
              <a:t>físicas</a:t>
            </a:r>
            <a:r>
              <a:rPr lang="en-US" sz="2000" dirty="0" smtClean="0"/>
              <a:t>, </a:t>
            </a:r>
            <a:r>
              <a:rPr lang="en-US" sz="2000" dirty="0" err="1" smtClean="0"/>
              <a:t>psicológicas</a:t>
            </a:r>
            <a:r>
              <a:rPr lang="en-US" sz="2000" dirty="0" smtClean="0"/>
              <a:t>) </a:t>
            </a:r>
            <a:r>
              <a:rPr lang="en-US" sz="2000" dirty="0" err="1" smtClean="0"/>
              <a:t>correlacionaram</a:t>
            </a:r>
            <a:r>
              <a:rPr lang="en-US" sz="2000" dirty="0" smtClean="0"/>
              <a:t> </a:t>
            </a:r>
            <a:r>
              <a:rPr lang="en-US" sz="2000" dirty="0" err="1" smtClean="0"/>
              <a:t>melhor</a:t>
            </a:r>
            <a:r>
              <a:rPr lang="en-US" sz="2000" dirty="0" smtClean="0"/>
              <a:t> com </a:t>
            </a:r>
            <a:r>
              <a:rPr lang="en-US" sz="2000" dirty="0" err="1" smtClean="0"/>
              <a:t>atração</a:t>
            </a:r>
            <a:r>
              <a:rPr lang="en-US" sz="2000" dirty="0" smtClean="0"/>
              <a:t> </a:t>
            </a:r>
            <a:r>
              <a:rPr lang="en-US" sz="2000" dirty="0" err="1" smtClean="0"/>
              <a:t>sentida</a:t>
            </a:r>
            <a:r>
              <a:rPr lang="en-US" sz="2000" dirty="0" smtClean="0"/>
              <a:t> </a:t>
            </a:r>
            <a:r>
              <a:rPr lang="en-US" sz="2000" dirty="0" err="1" smtClean="0"/>
              <a:t>pelas</a:t>
            </a:r>
            <a:r>
              <a:rPr lang="en-US" sz="2000" dirty="0" smtClean="0"/>
              <a:t> </a:t>
            </a:r>
            <a:r>
              <a:rPr lang="en-US" sz="2000" dirty="0" err="1" smtClean="0"/>
              <a:t>mulheres</a:t>
            </a:r>
            <a:r>
              <a:rPr lang="en-US" sz="2000" dirty="0" smtClean="0"/>
              <a:t> (</a:t>
            </a:r>
            <a:r>
              <a:rPr lang="en-US" sz="2000" dirty="0" err="1" smtClean="0"/>
              <a:t>idade</a:t>
            </a:r>
            <a:r>
              <a:rPr lang="en-US" sz="2000" dirty="0" smtClean="0"/>
              <a:t>, </a:t>
            </a:r>
            <a:r>
              <a:rPr lang="en-US" sz="2000" dirty="0" err="1" smtClean="0"/>
              <a:t>atividade</a:t>
            </a:r>
            <a:r>
              <a:rPr lang="en-US" sz="2000" dirty="0" smtClean="0"/>
              <a:t> social, </a:t>
            </a:r>
            <a:r>
              <a:rPr lang="en-US" sz="2000" dirty="0" err="1" smtClean="0"/>
              <a:t>criatividade</a:t>
            </a:r>
            <a:r>
              <a:rPr lang="en-US" sz="2000" dirty="0" smtClean="0"/>
              <a:t> </a:t>
            </a:r>
            <a:r>
              <a:rPr lang="en-US" sz="2000" dirty="0" err="1" smtClean="0"/>
              <a:t>artística</a:t>
            </a:r>
            <a:r>
              <a:rPr lang="en-US" sz="2000" dirty="0" smtClean="0"/>
              <a:t>, </a:t>
            </a:r>
            <a:r>
              <a:rPr lang="en-US" sz="2000" dirty="0" err="1" smtClean="0"/>
              <a:t>extroversão</a:t>
            </a:r>
            <a:r>
              <a:rPr lang="en-US" sz="2000" dirty="0" smtClean="0"/>
              <a:t>)</a:t>
            </a:r>
          </a:p>
          <a:p>
            <a:pPr algn="just"/>
            <a:r>
              <a:rPr lang="en-US" sz="2000" dirty="0" smtClean="0"/>
              <a:t>As </a:t>
            </a:r>
            <a:r>
              <a:rPr lang="en-US" sz="2000" dirty="0" err="1" smtClean="0"/>
              <a:t>características</a:t>
            </a:r>
            <a:r>
              <a:rPr lang="en-US" sz="2000" dirty="0" smtClean="0"/>
              <a:t> </a:t>
            </a:r>
            <a:r>
              <a:rPr lang="en-US" sz="2000" dirty="0" err="1" smtClean="0"/>
              <a:t>da</a:t>
            </a:r>
            <a:r>
              <a:rPr lang="en-US" sz="2000" dirty="0" smtClean="0"/>
              <a:t> </a:t>
            </a:r>
            <a:r>
              <a:rPr lang="en-US" sz="2000" dirty="0" err="1" smtClean="0"/>
              <a:t>perceira</a:t>
            </a:r>
            <a:r>
              <a:rPr lang="en-US" sz="2000" dirty="0" smtClean="0"/>
              <a:t> </a:t>
            </a:r>
            <a:r>
              <a:rPr lang="en-US" sz="2000" dirty="0" err="1" smtClean="0"/>
              <a:t>correlacionaram</a:t>
            </a:r>
            <a:r>
              <a:rPr lang="en-US" sz="2000" dirty="0" smtClean="0"/>
              <a:t> </a:t>
            </a:r>
            <a:r>
              <a:rPr lang="en-US" sz="2000" dirty="0" err="1" smtClean="0"/>
              <a:t>mais</a:t>
            </a:r>
            <a:r>
              <a:rPr lang="en-US" sz="2000" dirty="0" smtClean="0"/>
              <a:t> com a </a:t>
            </a:r>
            <a:r>
              <a:rPr lang="en-US" sz="2000" dirty="0" err="1" smtClean="0"/>
              <a:t>atração</a:t>
            </a:r>
            <a:r>
              <a:rPr lang="en-US" sz="2000" dirty="0" smtClean="0"/>
              <a:t> </a:t>
            </a:r>
            <a:r>
              <a:rPr lang="en-US" sz="2000" dirty="0" err="1" smtClean="0"/>
              <a:t>sentida</a:t>
            </a:r>
            <a:r>
              <a:rPr lang="en-US" sz="2000" dirty="0" smtClean="0"/>
              <a:t> </a:t>
            </a:r>
            <a:r>
              <a:rPr lang="en-US" sz="2000" dirty="0" err="1" smtClean="0"/>
              <a:t>pelos</a:t>
            </a:r>
            <a:r>
              <a:rPr lang="en-US" sz="2000" dirty="0" smtClean="0"/>
              <a:t> </a:t>
            </a:r>
            <a:r>
              <a:rPr lang="en-US" sz="2000" dirty="0" err="1" smtClean="0"/>
              <a:t>homens</a:t>
            </a:r>
            <a:r>
              <a:rPr lang="en-US" sz="2000" dirty="0" smtClean="0"/>
              <a:t> (</a:t>
            </a:r>
            <a:r>
              <a:rPr lang="en-US" sz="2000" dirty="0" err="1" smtClean="0"/>
              <a:t>idade</a:t>
            </a:r>
            <a:r>
              <a:rPr lang="en-US" sz="2000" dirty="0" smtClean="0"/>
              <a:t>, </a:t>
            </a:r>
            <a:r>
              <a:rPr lang="en-US" sz="2000" dirty="0" err="1" smtClean="0"/>
              <a:t>autoestima</a:t>
            </a:r>
            <a:r>
              <a:rPr lang="en-US" sz="2000" dirty="0" smtClean="0"/>
              <a:t>, peso, </a:t>
            </a:r>
            <a:r>
              <a:rPr lang="en-US" sz="2000" dirty="0" err="1" smtClean="0"/>
              <a:t>agradabilidade</a:t>
            </a:r>
            <a:r>
              <a:rPr lang="en-US" sz="2000" dirty="0" smtClean="0"/>
              <a:t>)</a:t>
            </a:r>
          </a:p>
          <a:p>
            <a:pPr algn="just"/>
            <a:r>
              <a:rPr lang="en-US" sz="2000" dirty="0" smtClean="0"/>
              <a:t>A </a:t>
            </a:r>
            <a:r>
              <a:rPr lang="en-US" sz="2000" dirty="0" err="1" smtClean="0"/>
              <a:t>atratividade</a:t>
            </a:r>
            <a:r>
              <a:rPr lang="en-US" sz="2000" dirty="0" smtClean="0"/>
              <a:t> </a:t>
            </a:r>
            <a:r>
              <a:rPr lang="en-US" sz="2000" dirty="0" err="1" smtClean="0"/>
              <a:t>física</a:t>
            </a:r>
            <a:r>
              <a:rPr lang="en-US" sz="2000" dirty="0" smtClean="0"/>
              <a:t> </a:t>
            </a:r>
            <a:r>
              <a:rPr lang="en-US" sz="2000" dirty="0" err="1" smtClean="0"/>
              <a:t>determinou</a:t>
            </a:r>
            <a:r>
              <a:rPr lang="en-US" sz="2000" dirty="0" smtClean="0"/>
              <a:t> a </a:t>
            </a:r>
            <a:r>
              <a:rPr lang="en-US" sz="2000" dirty="0" err="1" smtClean="0"/>
              <a:t>atração</a:t>
            </a:r>
            <a:r>
              <a:rPr lang="en-US" sz="2000" dirty="0" smtClean="0"/>
              <a:t> </a:t>
            </a:r>
            <a:r>
              <a:rPr lang="en-US" sz="2000" dirty="0" err="1" smtClean="0"/>
              <a:t>nos</a:t>
            </a:r>
            <a:r>
              <a:rPr lang="en-US" sz="2000" dirty="0" smtClean="0"/>
              <a:t> </a:t>
            </a:r>
            <a:r>
              <a:rPr lang="en-US" sz="2000" dirty="0" err="1" smtClean="0"/>
              <a:t>dois</a:t>
            </a:r>
            <a:r>
              <a:rPr lang="en-US" sz="2000" dirty="0" smtClean="0"/>
              <a:t> </a:t>
            </a:r>
            <a:r>
              <a:rPr lang="en-US" sz="2000" dirty="0" err="1" smtClean="0"/>
              <a:t>sexos</a:t>
            </a:r>
            <a:endParaRPr lang="en-US" sz="2000" dirty="0" smtClean="0"/>
          </a:p>
          <a:p>
            <a:pPr algn="just"/>
            <a:r>
              <a:rPr lang="en-US" sz="2000" dirty="0" err="1" smtClean="0"/>
              <a:t>Asendorpf</a:t>
            </a:r>
            <a:r>
              <a:rPr lang="en-US" sz="2000" dirty="0" smtClean="0"/>
              <a:t> et al., 2011: </a:t>
            </a:r>
            <a:r>
              <a:rPr lang="pt-BR" sz="2000" dirty="0" smtClean="0"/>
              <a:t>resultados de pesquisa longitudinal durante um ano em uma amostra de 382 participantes, entre 18-54 anos; eles foram pesquisados desde suas escolhas iniciais do speed dating, durante o namoro  até relações sexuais e relacionamentos românticos</a:t>
            </a:r>
          </a:p>
          <a:p>
            <a:pPr algn="just"/>
            <a:r>
              <a:rPr lang="pt-BR" sz="2000" dirty="0" smtClean="0"/>
              <a:t>Homens e mulheres basearam suas escolhas principalmente na atratividade física, e as mulheres, adicionalmente, na sociosexualidade dos homens, abertura para a experiência, timidez, educação e estatus econômico</a:t>
            </a:r>
          </a:p>
          <a:p>
            <a:pPr algn="just"/>
            <a:r>
              <a:rPr lang="pt-BR" sz="2000" dirty="0" smtClean="0"/>
              <a:t>Os critérios aumentaram com a idade nos homens, diminuiram com a idade nas mulheres, e correlacionaram positivamente com popularidade entre o outro sexo, principalmente para os homens</a:t>
            </a:r>
            <a:endParaRPr lang="pt-B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3923928" cy="1143000"/>
          </a:xfrm>
        </p:spPr>
        <p:txBody>
          <a:bodyPr/>
          <a:lstStyle/>
          <a:p>
            <a:r>
              <a:rPr lang="pt-BR" dirty="0" smtClean="0"/>
              <a:t>Online dating</a:t>
            </a:r>
            <a:endParaRPr lang="cs-CZ" dirty="0"/>
          </a:p>
        </p:txBody>
      </p:sp>
      <p:sp>
        <p:nvSpPr>
          <p:cNvPr id="3" name="Zástupný symbol pro obsah 2"/>
          <p:cNvSpPr>
            <a:spLocks noGrp="1"/>
          </p:cNvSpPr>
          <p:nvPr>
            <p:ph idx="1"/>
          </p:nvPr>
        </p:nvSpPr>
        <p:spPr>
          <a:xfrm>
            <a:off x="179512" y="1196752"/>
            <a:ext cx="8723312" cy="4525963"/>
          </a:xfrm>
        </p:spPr>
        <p:txBody>
          <a:bodyPr>
            <a:noAutofit/>
          </a:bodyPr>
          <a:lstStyle/>
          <a:p>
            <a:pPr algn="just"/>
            <a:r>
              <a:rPr lang="pt-BR" sz="2000" dirty="0" smtClean="0"/>
              <a:t>Serviços de encontros on-line,</a:t>
            </a:r>
          </a:p>
          <a:p>
            <a:pPr algn="just">
              <a:buNone/>
            </a:pPr>
            <a:r>
              <a:rPr lang="pt-BR" sz="2000" dirty="0" smtClean="0"/>
              <a:t>      como Match.com, eHarmony.com, Chemistry.com</a:t>
            </a:r>
          </a:p>
          <a:p>
            <a:pPr algn="just"/>
            <a:r>
              <a:rPr lang="pt-BR" sz="2000" dirty="0" smtClean="0"/>
              <a:t>Somente nos Estados Unidos, os indivíduos gastaram mais de US $ 450 milhões em serviços de encontros on-line em 2003, o maior segmento de "conteúdo pago" na Internet naquela época (Online Publishers Association, 2004)</a:t>
            </a:r>
          </a:p>
          <a:p>
            <a:pPr algn="just"/>
            <a:r>
              <a:rPr lang="pt-BR" sz="2000" dirty="0" smtClean="0"/>
              <a:t>os serviços de encontros na Internet ajudam os indivíduos a localizar parceiros potenciais, fornecendo um meio para informações pessoais eletrônicas que podem ser postadas e pesquisadas usando critérios como idade, gênero, localização e interesses. </a:t>
            </a:r>
          </a:p>
          <a:p>
            <a:pPr algn="just"/>
            <a:r>
              <a:rPr lang="pt-BR" sz="2000" dirty="0" smtClean="0"/>
              <a:t>alguns sites comerciais (ex., eHarmony.com) afirmam usar uma "fórmula científica" para calcular compatibilidade dos indivíduos de acordo com suas preferências</a:t>
            </a:r>
          </a:p>
          <a:p>
            <a:pPr algn="just"/>
            <a:r>
              <a:rPr lang="pt-BR" sz="2000" dirty="0" smtClean="0"/>
              <a:t>Uma vez que os indivíduos se encontraram online ou foram achados compatíveis com uma pessoa que parece possuir as qualidades que eles desejam, o serviço online fornece uma maneira de mediar o contato. Se o interesse for mútuo, os dois  podem estabelecer uma correspondência por e-mail, que pode ou não progredir para o contato presencial.</a:t>
            </a:r>
            <a:endParaRPr lang="cs-CZ" sz="2000" dirty="0"/>
          </a:p>
        </p:txBody>
      </p:sp>
      <p:pic>
        <p:nvPicPr>
          <p:cNvPr id="12290" name="Picture 2" descr="Image result for e-harmony chemistry"/>
          <p:cNvPicPr>
            <a:picLocks noChangeAspect="1" noChangeArrowheads="1"/>
          </p:cNvPicPr>
          <p:nvPr/>
        </p:nvPicPr>
        <p:blipFill>
          <a:blip r:embed="rId2" cstate="print"/>
          <a:srcRect/>
          <a:stretch>
            <a:fillRect/>
          </a:stretch>
        </p:blipFill>
        <p:spPr bwMode="auto">
          <a:xfrm>
            <a:off x="4572000" y="1"/>
            <a:ext cx="3995936" cy="1607792"/>
          </a:xfrm>
          <a:prstGeom prst="rect">
            <a:avLst/>
          </a:prstGeom>
          <a:noFill/>
        </p:spPr>
      </p:pic>
      <p:pic>
        <p:nvPicPr>
          <p:cNvPr id="12292" name="Picture 4" descr="Image result for chemistry.com"/>
          <p:cNvPicPr>
            <a:picLocks noChangeAspect="1" noChangeArrowheads="1"/>
          </p:cNvPicPr>
          <p:nvPr/>
        </p:nvPicPr>
        <p:blipFill>
          <a:blip r:embed="rId3" cstate="print"/>
          <a:srcRect/>
          <a:stretch>
            <a:fillRect/>
          </a:stretch>
        </p:blipFill>
        <p:spPr bwMode="auto">
          <a:xfrm>
            <a:off x="5796136" y="0"/>
            <a:ext cx="3347864" cy="1657358"/>
          </a:xfrm>
          <a:prstGeom prst="rect">
            <a:avLst/>
          </a:prstGeom>
          <a:noFill/>
        </p:spPr>
      </p:pic>
      <p:pic>
        <p:nvPicPr>
          <p:cNvPr id="12294" name="Picture 6" descr="Image result for cupid.com"/>
          <p:cNvPicPr>
            <a:picLocks noChangeAspect="1" noChangeArrowheads="1"/>
          </p:cNvPicPr>
          <p:nvPr/>
        </p:nvPicPr>
        <p:blipFill>
          <a:blip r:embed="rId4" cstate="print"/>
          <a:srcRect/>
          <a:stretch>
            <a:fillRect/>
          </a:stretch>
        </p:blipFill>
        <p:spPr bwMode="auto">
          <a:xfrm>
            <a:off x="5326732" y="0"/>
            <a:ext cx="3817268" cy="19702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amond(in)">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additive="base">
                                        <p:cTn id="12" dur="500" fill="hold"/>
                                        <p:tgtEl>
                                          <p:spTgt spid="12292"/>
                                        </p:tgtEl>
                                        <p:attrNameLst>
                                          <p:attrName>ppt_x</p:attrName>
                                        </p:attrNameLst>
                                      </p:cBhvr>
                                      <p:tavLst>
                                        <p:tav tm="0">
                                          <p:val>
                                            <p:strVal val="#ppt_x"/>
                                          </p:val>
                                        </p:tav>
                                        <p:tav tm="100000">
                                          <p:val>
                                            <p:strVal val="#ppt_x"/>
                                          </p:val>
                                        </p:tav>
                                      </p:tavLst>
                                    </p:anim>
                                    <p:anim calcmode="lin" valueType="num">
                                      <p:cBhvr additive="base">
                                        <p:cTn id="13"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294"/>
                                        </p:tgtEl>
                                        <p:attrNameLst>
                                          <p:attrName>style.visibility</p:attrName>
                                        </p:attrNameLst>
                                      </p:cBhvr>
                                      <p:to>
                                        <p:strVal val="visible"/>
                                      </p:to>
                                    </p:set>
                                    <p:anim calcmode="lin" valueType="num">
                                      <p:cBhvr additive="base">
                                        <p:cTn id="18" dur="500" fill="hold"/>
                                        <p:tgtEl>
                                          <p:spTgt spid="12294"/>
                                        </p:tgtEl>
                                        <p:attrNameLst>
                                          <p:attrName>ppt_x</p:attrName>
                                        </p:attrNameLst>
                                      </p:cBhvr>
                                      <p:tavLst>
                                        <p:tav tm="0">
                                          <p:val>
                                            <p:strVal val="#ppt_x"/>
                                          </p:val>
                                        </p:tav>
                                        <p:tav tm="100000">
                                          <p:val>
                                            <p:strVal val="#ppt_x"/>
                                          </p:val>
                                        </p:tav>
                                      </p:tavLst>
                                    </p:anim>
                                    <p:anim calcmode="lin" valueType="num">
                                      <p:cBhvr additive="base">
                                        <p:cTn id="19"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2294"/>
                                        </p:tgtEl>
                                        <p:attrNameLst>
                                          <p:attrName>style.visibility</p:attrName>
                                        </p:attrNameLst>
                                      </p:cBhvr>
                                      <p:to>
                                        <p:strVal val="visible"/>
                                      </p:to>
                                    </p:set>
                                    <p:animEffect transition="in" filter="checkerboard(across)">
                                      <p:cBhvr>
                                        <p:cTn id="24"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pt-BR" dirty="0" smtClean="0"/>
              <a:t>Namoro na époqua digital -</a:t>
            </a:r>
            <a:endParaRPr lang="pt-BR" dirty="0"/>
          </a:p>
        </p:txBody>
      </p:sp>
      <p:sp>
        <p:nvSpPr>
          <p:cNvPr id="3" name="Zástupný symbol pro obsah 2"/>
          <p:cNvSpPr>
            <a:spLocks noGrp="1"/>
          </p:cNvSpPr>
          <p:nvPr>
            <p:ph idx="1"/>
          </p:nvPr>
        </p:nvSpPr>
        <p:spPr>
          <a:xfrm>
            <a:off x="457200" y="1340768"/>
            <a:ext cx="8229600" cy="5141168"/>
          </a:xfrm>
        </p:spPr>
        <p:txBody>
          <a:bodyPr>
            <a:normAutofit fontScale="62500" lnSpcReduction="20000"/>
          </a:bodyPr>
          <a:lstStyle/>
          <a:p>
            <a:pPr algn="just"/>
            <a:r>
              <a:rPr lang="pt-BR" dirty="0" smtClean="0"/>
              <a:t>O Tinder (maior aplicativo de pareamento do mundo) exibe em seu site que mais de 10 bilhões de combinações já foram formadas, com mais 26 milhões acontecendo diariamente. </a:t>
            </a:r>
          </a:p>
          <a:p>
            <a:pPr algn="just"/>
            <a:r>
              <a:rPr lang="pt-BR" dirty="0" smtClean="0"/>
              <a:t>Por um lado, a explosão dos sites e aplicativos de pareamento reformou e facilitou os padrões de relacionamento. Por </a:t>
            </a:r>
            <a:r>
              <a:rPr lang="pt-BR" dirty="0" smtClean="0"/>
              <a:t>outro lado, </a:t>
            </a:r>
            <a:r>
              <a:rPr lang="pt-BR" dirty="0" smtClean="0"/>
              <a:t>suscitou questionamentos sobre a fluidez e profundidade dos laços construídos através destes mecanismos.</a:t>
            </a:r>
          </a:p>
          <a:p>
            <a:pPr algn="just"/>
            <a:r>
              <a:rPr lang="pt-BR" dirty="0" smtClean="0"/>
              <a:t>Nos encontros presenciais, primeiramente as pessoas se conhecem para depois captar informações sobre o outro. Nos virtuais, acontece justamente o oposto: o parceiro é selecionado com base em suas características e só depois disso um encontro é marcado</a:t>
            </a:r>
          </a:p>
          <a:p>
            <a:pPr algn="just"/>
            <a:r>
              <a:rPr lang="pt-BR" dirty="0" smtClean="0"/>
              <a:t>Outra diferença se dá na confiabilidade das informações divulgadas nos aplicativos. Nos meios digitais, é fácil ocultar alguns fatos ou distorcê-los para influenciar o outro, em um encontro pessoal é mais difícil</a:t>
            </a:r>
          </a:p>
          <a:p>
            <a:pPr algn="just"/>
            <a:r>
              <a:rPr lang="pt-BR" dirty="0" smtClean="0"/>
              <a:t>os homens são maioria no aplicativo (62%), as mulheres passam mais tempo no programa, mas escolhem três vezes menos parceiros: apenas 14% frente aos 46% dos homens</a:t>
            </a:r>
          </a:p>
          <a:p>
            <a:pPr algn="just"/>
            <a:r>
              <a:rPr lang="pt-BR" dirty="0" smtClean="0"/>
              <a:t>apenas 54% dos usuários são solteiros (30% são casados e 12% estão em um relacionamento) – novo conceito de traição</a:t>
            </a:r>
            <a:endParaRPr lang="pt-BR" dirty="0"/>
          </a:p>
        </p:txBody>
      </p:sp>
      <p:pic>
        <p:nvPicPr>
          <p:cNvPr id="31746" name="Picture 2" descr="Image result for tinder"/>
          <p:cNvPicPr>
            <a:picLocks noChangeAspect="1" noChangeArrowheads="1"/>
          </p:cNvPicPr>
          <p:nvPr/>
        </p:nvPicPr>
        <p:blipFill>
          <a:blip r:embed="rId2" cstate="print"/>
          <a:srcRect/>
          <a:stretch>
            <a:fillRect/>
          </a:stretch>
        </p:blipFill>
        <p:spPr bwMode="auto">
          <a:xfrm>
            <a:off x="6876256" y="404664"/>
            <a:ext cx="1915956" cy="720080"/>
          </a:xfrm>
          <a:prstGeom prst="rect">
            <a:avLst/>
          </a:prstGeom>
          <a:noFill/>
        </p:spPr>
      </p:pic>
      <p:pic>
        <p:nvPicPr>
          <p:cNvPr id="7" name="Picture 2" descr="Image result for courtship bar"/>
          <p:cNvPicPr>
            <a:picLocks noChangeAspect="1" noChangeArrowheads="1"/>
          </p:cNvPicPr>
          <p:nvPr/>
        </p:nvPicPr>
        <p:blipFill>
          <a:blip r:embed="rId3" cstate="print"/>
          <a:srcRect/>
          <a:stretch>
            <a:fillRect/>
          </a:stretch>
        </p:blipFill>
        <p:spPr bwMode="auto">
          <a:xfrm>
            <a:off x="1403648" y="1556792"/>
            <a:ext cx="6027688" cy="4005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Primeiros encontros</a:t>
            </a:r>
            <a:endParaRPr lang="cs-CZ" dirty="0"/>
          </a:p>
        </p:txBody>
      </p:sp>
      <p:sp>
        <p:nvSpPr>
          <p:cNvPr id="3" name="Zástupný symbol pro obsah 2"/>
          <p:cNvSpPr>
            <a:spLocks noGrp="1"/>
          </p:cNvSpPr>
          <p:nvPr>
            <p:ph idx="1"/>
          </p:nvPr>
        </p:nvSpPr>
        <p:spPr>
          <a:xfrm>
            <a:off x="457200" y="1600200"/>
            <a:ext cx="8229600" cy="4997152"/>
          </a:xfrm>
        </p:spPr>
        <p:txBody>
          <a:bodyPr>
            <a:normAutofit fontScale="85000" lnSpcReduction="20000"/>
          </a:bodyPr>
          <a:lstStyle/>
          <a:p>
            <a:pPr algn="just"/>
            <a:r>
              <a:rPr lang="pt-BR" sz="2400" dirty="0" smtClean="0"/>
              <a:t>Iniciação de relacionamento – pode ser entre a primeira percepção da outra pessoa, até os primeiros momentos que os dois começam pensar sobre eles como um casal</a:t>
            </a:r>
          </a:p>
          <a:p>
            <a:pPr algn="just"/>
            <a:r>
              <a:rPr lang="pt-BR" sz="2400" dirty="0" smtClean="0"/>
              <a:t>Pessoas gostam de contar histórias como o relacionamento começou: durante uma viagem, graça a um amigo, eles já se conheceram por muito tempo (colegas, amigos)...</a:t>
            </a:r>
          </a:p>
          <a:p>
            <a:pPr algn="just"/>
            <a:r>
              <a:rPr lang="pt-BR" sz="2400" dirty="0" smtClean="0"/>
              <a:t>Avaliações do/a parceiro/a potencial: quem é essa pessoa? Qual a personalidade dele/a? Têm interesses semelhantes com os meus? Será que ele/a está interessado/a em mim?</a:t>
            </a:r>
          </a:p>
          <a:p>
            <a:pPr algn="just"/>
            <a:r>
              <a:rPr lang="pt-BR" sz="2400" dirty="0" smtClean="0"/>
              <a:t>Nessa fase são importantes características que dá para observar: atratividade, comportamento, roupa, e características sobre quais dá como perguntar: profissão, interesse em filmes ou música</a:t>
            </a:r>
          </a:p>
          <a:p>
            <a:pPr algn="just"/>
            <a:r>
              <a:rPr lang="pt-BR" sz="2400" dirty="0" smtClean="0"/>
              <a:t>Pesquisa focada em primeiras impressões (fora do contexto de relacionamentos) mostrou que indivíduos têm certa precisão em advinhar personalidade de pessoas desconhecidas, especialmente extroversão (</a:t>
            </a:r>
            <a:r>
              <a:rPr lang="cs-CZ" sz="2400" dirty="0" err="1" smtClean="0"/>
              <a:t>Beer</a:t>
            </a:r>
            <a:r>
              <a:rPr lang="cs-CZ" sz="2400" dirty="0" smtClean="0"/>
              <a:t> </a:t>
            </a:r>
            <a:r>
              <a:rPr lang="pt-BR" sz="2400" dirty="0" smtClean="0"/>
              <a:t>&amp;</a:t>
            </a:r>
            <a:r>
              <a:rPr lang="cs-CZ" sz="2400" dirty="0" smtClean="0"/>
              <a:t> </a:t>
            </a:r>
            <a:r>
              <a:rPr lang="cs-CZ" sz="2400" dirty="0" err="1" smtClean="0"/>
              <a:t>Watson</a:t>
            </a:r>
            <a:r>
              <a:rPr lang="cs-CZ" sz="2400" dirty="0" smtClean="0"/>
              <a:t>, 2008</a:t>
            </a:r>
            <a:r>
              <a:rPr lang="pt-BR" sz="2400" dirty="0" smtClean="0"/>
              <a:t>)</a:t>
            </a:r>
          </a:p>
          <a:p>
            <a:pPr algn="just"/>
            <a:r>
              <a:rPr lang="pt-BR" sz="2400" dirty="0" smtClean="0"/>
              <a:t>Não tem muita pesquisa sobre os primeiros contatos mas a fase de corte (fase pré copulatoria) prece ser muito importante </a:t>
            </a:r>
          </a:p>
          <a:p>
            <a:pPr algn="just"/>
            <a:endParaRPr lang="cs-CZ"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908720"/>
          </a:xfrm>
        </p:spPr>
        <p:txBody>
          <a:bodyPr>
            <a:normAutofit/>
          </a:bodyPr>
          <a:lstStyle/>
          <a:p>
            <a:r>
              <a:rPr lang="pt-BR" sz="3600" dirty="0" smtClean="0"/>
              <a:t>As formas populares de início de namoro</a:t>
            </a:r>
            <a:endParaRPr lang="cs-CZ" sz="3600" dirty="0"/>
          </a:p>
        </p:txBody>
      </p:sp>
      <p:sp>
        <p:nvSpPr>
          <p:cNvPr id="3" name="Zástupný symbol pro obsah 2"/>
          <p:cNvSpPr>
            <a:spLocks noGrp="1"/>
          </p:cNvSpPr>
          <p:nvPr>
            <p:ph idx="1"/>
          </p:nvPr>
        </p:nvSpPr>
        <p:spPr/>
        <p:txBody>
          <a:bodyPr/>
          <a:lstStyle/>
          <a:p>
            <a:endParaRPr lang="cs-CZ"/>
          </a:p>
        </p:txBody>
      </p:sp>
      <p:pic>
        <p:nvPicPr>
          <p:cNvPr id="40962" name="Picture 2" descr="Graphs: Most Popular Forms of Dating"/>
          <p:cNvPicPr>
            <a:picLocks noChangeAspect="1" noChangeArrowheads="1"/>
          </p:cNvPicPr>
          <p:nvPr/>
        </p:nvPicPr>
        <p:blipFill>
          <a:blip r:embed="rId2" cstate="print"/>
          <a:srcRect/>
          <a:stretch>
            <a:fillRect/>
          </a:stretch>
        </p:blipFill>
        <p:spPr bwMode="auto">
          <a:xfrm>
            <a:off x="87053" y="1097360"/>
            <a:ext cx="9056947" cy="57606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i="1" dirty="0" smtClean="0"/>
              <a:t>Social Exchange Theory</a:t>
            </a:r>
            <a:endParaRPr lang="cs-CZ" dirty="0"/>
          </a:p>
        </p:txBody>
      </p:sp>
      <p:sp>
        <p:nvSpPr>
          <p:cNvPr id="3" name="Zástupný symbol pro obsah 2"/>
          <p:cNvSpPr>
            <a:spLocks noGrp="1"/>
          </p:cNvSpPr>
          <p:nvPr>
            <p:ph idx="1"/>
          </p:nvPr>
        </p:nvSpPr>
        <p:spPr/>
        <p:txBody>
          <a:bodyPr>
            <a:noAutofit/>
          </a:bodyPr>
          <a:lstStyle/>
          <a:p>
            <a:pPr algn="just"/>
            <a:r>
              <a:rPr lang="pt-BR" sz="2400" dirty="0" smtClean="0"/>
              <a:t>explica a mudança social e a estabilidade como um processo de troca negociada entre as partes</a:t>
            </a:r>
          </a:p>
          <a:p>
            <a:pPr algn="just"/>
            <a:r>
              <a:rPr lang="pt-BR" sz="2400" dirty="0" smtClean="0"/>
              <a:t>A teoria da troca social postula que as relações humanas são formadas pela análise subjetiva de custo-benefício e de comparação de alternativas</a:t>
            </a:r>
          </a:p>
          <a:p>
            <a:pPr algn="just"/>
            <a:r>
              <a:rPr lang="pt-BR" sz="2400" dirty="0" smtClean="0"/>
              <a:t>é uma teoria econômica:</a:t>
            </a:r>
          </a:p>
          <a:p>
            <a:pPr algn="just"/>
            <a:r>
              <a:rPr lang="pt-BR" sz="2400" dirty="0" smtClean="0"/>
              <a:t>Nós formamos um relacionamento se for gratificante</a:t>
            </a:r>
          </a:p>
          <a:p>
            <a:pPr algn="just"/>
            <a:r>
              <a:rPr lang="pt-BR" sz="2400" dirty="0" smtClean="0"/>
              <a:t>Nós tentamos maximizar nossas recompensas e minimizar nossos custos </a:t>
            </a:r>
          </a:p>
          <a:p>
            <a:pPr algn="just"/>
            <a:r>
              <a:rPr lang="pt-BR" sz="2400" dirty="0" smtClean="0"/>
              <a:t>As recompensas menos os custos equivalem ao resultado </a:t>
            </a:r>
          </a:p>
          <a:p>
            <a:pPr algn="just"/>
            <a:r>
              <a:rPr lang="pt-BR" sz="2400" dirty="0" smtClean="0"/>
              <a:t>O resultado de um relacionamento deve ser rentável</a:t>
            </a:r>
            <a:endParaRPr lang="cs-CZ"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pt-BR"/>
          </a:p>
        </p:txBody>
      </p:sp>
      <p:pic>
        <p:nvPicPr>
          <p:cNvPr id="45058" name="Picture 2" descr="https://userscontent2.emaze.com/images/7ac33aea-6d4d-48e2-bba4-b7b921cdca7c/a3ccaaad-f5a1-4257-bb3f-176240fa98d2.png"/>
          <p:cNvPicPr>
            <a:picLocks noChangeAspect="1" noChangeArrowheads="1"/>
          </p:cNvPicPr>
          <p:nvPr/>
        </p:nvPicPr>
        <p:blipFill>
          <a:blip r:embed="rId2" cstate="print"/>
          <a:srcRect t="9312"/>
          <a:stretch>
            <a:fillRect/>
          </a:stretch>
        </p:blipFill>
        <p:spPr bwMode="auto">
          <a:xfrm>
            <a:off x="0" y="0"/>
            <a:ext cx="6514562" cy="4293096"/>
          </a:xfrm>
          <a:prstGeom prst="rect">
            <a:avLst/>
          </a:prstGeom>
          <a:noFill/>
        </p:spPr>
      </p:pic>
      <p:grpSp>
        <p:nvGrpSpPr>
          <p:cNvPr id="9" name="Skupina 8"/>
          <p:cNvGrpSpPr/>
          <p:nvPr/>
        </p:nvGrpSpPr>
        <p:grpSpPr>
          <a:xfrm>
            <a:off x="1043608" y="2348880"/>
            <a:ext cx="7433929" cy="4509120"/>
            <a:chOff x="2411760" y="2852936"/>
            <a:chExt cx="6732240" cy="4083504"/>
          </a:xfrm>
        </p:grpSpPr>
        <p:pic>
          <p:nvPicPr>
            <p:cNvPr id="45060" name="Picture 4" descr="Image result for social exchange theory"/>
            <p:cNvPicPr>
              <a:picLocks noChangeAspect="1" noChangeArrowheads="1"/>
            </p:cNvPicPr>
            <p:nvPr/>
          </p:nvPicPr>
          <p:blipFill>
            <a:blip r:embed="rId3" cstate="print"/>
            <a:srcRect b="1489"/>
            <a:stretch>
              <a:fillRect/>
            </a:stretch>
          </p:blipFill>
          <p:spPr bwMode="auto">
            <a:xfrm>
              <a:off x="2411760" y="2852936"/>
              <a:ext cx="6732240" cy="4083504"/>
            </a:xfrm>
            <a:prstGeom prst="rect">
              <a:avLst/>
            </a:prstGeom>
            <a:noFill/>
          </p:spPr>
        </p:pic>
        <p:pic>
          <p:nvPicPr>
            <p:cNvPr id="3074" name="Picture 2" descr="Image result for happy relationship"/>
            <p:cNvPicPr>
              <a:picLocks noChangeAspect="1" noChangeArrowheads="1"/>
            </p:cNvPicPr>
            <p:nvPr/>
          </p:nvPicPr>
          <p:blipFill>
            <a:blip r:embed="rId4" cstate="print"/>
            <a:srcRect l="12295" t="13516" r="21311" b="16446"/>
            <a:stretch>
              <a:fillRect/>
            </a:stretch>
          </p:blipFill>
          <p:spPr bwMode="auto">
            <a:xfrm>
              <a:off x="7530040" y="3068960"/>
              <a:ext cx="1398952" cy="129614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grpSp>
      <p:pic>
        <p:nvPicPr>
          <p:cNvPr id="3076" name="Picture 4" descr="Image result for unhappy relationship"/>
          <p:cNvPicPr>
            <a:picLocks noChangeAspect="1" noChangeArrowheads="1"/>
          </p:cNvPicPr>
          <p:nvPr/>
        </p:nvPicPr>
        <p:blipFill>
          <a:blip r:embed="rId5" cstate="print"/>
          <a:srcRect/>
          <a:stretch>
            <a:fillRect/>
          </a:stretch>
        </p:blipFill>
        <p:spPr bwMode="auto">
          <a:xfrm>
            <a:off x="5975648" y="116632"/>
            <a:ext cx="3168352" cy="211091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BR" dirty="0" smtClean="0"/>
              <a:t>Desequilíbrio - Recompensas X Custos</a:t>
            </a:r>
            <a:endParaRPr lang="pt-BR" dirty="0"/>
          </a:p>
        </p:txBody>
      </p:sp>
      <p:sp>
        <p:nvSpPr>
          <p:cNvPr id="3" name="Zástupný symbol pro obsah 2"/>
          <p:cNvSpPr>
            <a:spLocks noGrp="1"/>
          </p:cNvSpPr>
          <p:nvPr>
            <p:ph idx="1"/>
          </p:nvPr>
        </p:nvSpPr>
        <p:spPr/>
        <p:txBody>
          <a:bodyPr/>
          <a:lstStyle/>
          <a:p>
            <a:endParaRPr lang="pt-BR"/>
          </a:p>
        </p:txBody>
      </p:sp>
      <p:pic>
        <p:nvPicPr>
          <p:cNvPr id="49154" name="Picture 2" descr="Related image"/>
          <p:cNvPicPr>
            <a:picLocks noChangeAspect="1" noChangeArrowheads="1"/>
          </p:cNvPicPr>
          <p:nvPr/>
        </p:nvPicPr>
        <p:blipFill>
          <a:blip r:embed="rId2" cstate="print"/>
          <a:srcRect/>
          <a:stretch>
            <a:fillRect/>
          </a:stretch>
        </p:blipFill>
        <p:spPr bwMode="auto">
          <a:xfrm>
            <a:off x="251520" y="1556792"/>
            <a:ext cx="8524875" cy="515302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pt-BR"/>
          </a:p>
        </p:txBody>
      </p:sp>
      <p:sp>
        <p:nvSpPr>
          <p:cNvPr id="3" name="Zástupný symbol pro obsah 2"/>
          <p:cNvSpPr>
            <a:spLocks noGrp="1"/>
          </p:cNvSpPr>
          <p:nvPr>
            <p:ph idx="1"/>
          </p:nvPr>
        </p:nvSpPr>
        <p:spPr/>
        <p:txBody>
          <a:bodyPr/>
          <a:lstStyle/>
          <a:p>
            <a:endParaRPr lang="pt-B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pt-BR" dirty="0" smtClean="0"/>
              <a:t>Sistema motivacional sexual </a:t>
            </a:r>
            <a:r>
              <a:rPr lang="cs-CZ" dirty="0" smtClean="0"/>
              <a:t>(SMS) </a:t>
            </a:r>
            <a:endParaRPr lang="pt-BR" dirty="0"/>
          </a:p>
        </p:txBody>
      </p:sp>
      <p:sp>
        <p:nvSpPr>
          <p:cNvPr id="3" name="Zástupný symbol pro obsah 2"/>
          <p:cNvSpPr>
            <a:spLocks noGrp="1"/>
          </p:cNvSpPr>
          <p:nvPr>
            <p:ph idx="1"/>
          </p:nvPr>
        </p:nvSpPr>
        <p:spPr>
          <a:xfrm>
            <a:off x="5508104" y="1196752"/>
            <a:ext cx="3384376" cy="4929411"/>
          </a:xfrm>
        </p:spPr>
        <p:txBody>
          <a:bodyPr>
            <a:normAutofit fontScale="92500" lnSpcReduction="20000"/>
          </a:bodyPr>
          <a:lstStyle/>
          <a:p>
            <a:pPr marL="430213" indent="-317500" algn="just">
              <a:buSzPct val="45000"/>
              <a:buFont typeface="Wingdings"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pt-BR" sz="2400" dirty="0" smtClean="0"/>
              <a:t>Origem em teoria de “transtorno de cortejo” </a:t>
            </a:r>
            <a:r>
              <a:rPr lang="pt-BR" sz="2400" b="1" dirty="0" smtClean="0"/>
              <a:t>”</a:t>
            </a:r>
            <a:r>
              <a:rPr lang="cs-CZ" sz="2400" b="1" dirty="0" err="1" smtClean="0"/>
              <a:t>courtship</a:t>
            </a:r>
            <a:r>
              <a:rPr lang="cs-CZ" sz="2400" b="1" dirty="0" smtClean="0"/>
              <a:t> </a:t>
            </a:r>
            <a:r>
              <a:rPr lang="cs-CZ" sz="2400" b="1" dirty="0" err="1" smtClean="0"/>
              <a:t>disorder</a:t>
            </a:r>
            <a:r>
              <a:rPr lang="cs-CZ" sz="2400" b="1" dirty="0" smtClean="0"/>
              <a:t>“ </a:t>
            </a:r>
            <a:r>
              <a:rPr lang="pt-BR" sz="2100" dirty="0" smtClean="0"/>
              <a:t>(</a:t>
            </a:r>
            <a:r>
              <a:rPr lang="de-DE" sz="2100" dirty="0" smtClean="0"/>
              <a:t>Freund, &amp; Blanchard, 1986)</a:t>
            </a:r>
            <a:endParaRPr lang="cs-CZ" sz="2100" dirty="0" smtClean="0"/>
          </a:p>
          <a:p>
            <a:pPr marL="430213" indent="-317500" algn="just">
              <a:buSzPct val="45000"/>
              <a:buFont typeface="Wingdings"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pt-BR" sz="2400" dirty="0" smtClean="0"/>
              <a:t>A motivação sexual </a:t>
            </a:r>
            <a:r>
              <a:rPr lang="pt-BR" sz="2400" dirty="0" smtClean="0"/>
              <a:t>é um </a:t>
            </a:r>
            <a:r>
              <a:rPr lang="pt-BR" sz="2400" dirty="0" smtClean="0"/>
              <a:t>sistema de estados motivacionais que têm </a:t>
            </a:r>
            <a:r>
              <a:rPr lang="pt-BR" sz="2400" dirty="0" smtClean="0"/>
              <a:t>certa independência </a:t>
            </a:r>
            <a:r>
              <a:rPr lang="pt-BR" sz="2400" dirty="0" smtClean="0"/>
              <a:t>e acontecem em sequência</a:t>
            </a:r>
          </a:p>
          <a:p>
            <a:pPr marL="430213" indent="-317500" algn="just">
              <a:buSzPct val="45000"/>
              <a:buFont typeface="Wingdings"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pt-BR" sz="2400" dirty="0" smtClean="0"/>
              <a:t>Cada parte do sistema motivacional reage aos própriops estímulos e desencanea comportamento apetitivo específico</a:t>
            </a:r>
            <a:endParaRPr lang="cs-CZ" sz="2400" dirty="0" smtClean="0"/>
          </a:p>
        </p:txBody>
      </p:sp>
      <p:sp>
        <p:nvSpPr>
          <p:cNvPr id="4" name="Oval 7"/>
          <p:cNvSpPr>
            <a:spLocks noChangeArrowheads="1"/>
          </p:cNvSpPr>
          <p:nvPr/>
        </p:nvSpPr>
        <p:spPr bwMode="auto">
          <a:xfrm>
            <a:off x="179512" y="1268760"/>
            <a:ext cx="2663825" cy="792163"/>
          </a:xfrm>
          <a:prstGeom prst="ellipse">
            <a:avLst/>
          </a:prstGeom>
          <a:solidFill>
            <a:srgbClr val="FFCC99"/>
          </a:solidFill>
          <a:ln w="9360" cap="sq">
            <a:solidFill>
              <a:srgbClr val="3465A4"/>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smtClean="0">
                <a:solidFill>
                  <a:srgbClr val="000000"/>
                </a:solidFill>
              </a:rPr>
              <a:t>At</a:t>
            </a:r>
            <a:r>
              <a:rPr lang="pt-BR" dirty="0" smtClean="0">
                <a:solidFill>
                  <a:srgbClr val="000000"/>
                </a:solidFill>
              </a:rPr>
              <a:t>ratividade, display,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smtClean="0">
                <a:solidFill>
                  <a:srgbClr val="000000"/>
                </a:solidFill>
              </a:rPr>
              <a:t>exibição, luxúria</a:t>
            </a:r>
            <a:endParaRPr lang="cs-CZ" dirty="0">
              <a:solidFill>
                <a:srgbClr val="000000"/>
              </a:solidFill>
            </a:endParaRPr>
          </a:p>
        </p:txBody>
      </p:sp>
      <p:sp>
        <p:nvSpPr>
          <p:cNvPr id="5" name="Oval 8"/>
          <p:cNvSpPr>
            <a:spLocks noChangeArrowheads="1"/>
          </p:cNvSpPr>
          <p:nvPr/>
        </p:nvSpPr>
        <p:spPr bwMode="auto">
          <a:xfrm>
            <a:off x="193800" y="2560985"/>
            <a:ext cx="2663825" cy="792163"/>
          </a:xfrm>
          <a:prstGeom prst="ellipse">
            <a:avLst/>
          </a:prstGeom>
          <a:solidFill>
            <a:srgbClr val="FF9900"/>
          </a:solidFill>
          <a:ln w="9360" cap="sq">
            <a:solidFill>
              <a:srgbClr val="3465A4"/>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smtClean="0">
                <a:solidFill>
                  <a:srgbClr val="000000"/>
                </a:solidFill>
              </a:rPr>
              <a:t>Proceptivi</a:t>
            </a:r>
            <a:r>
              <a:rPr lang="pt-BR" dirty="0" smtClean="0">
                <a:solidFill>
                  <a:srgbClr val="000000"/>
                </a:solidFill>
              </a:rPr>
              <a:t>dade, atratividade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smtClean="0">
                <a:solidFill>
                  <a:srgbClr val="000000"/>
                </a:solidFill>
              </a:rPr>
              <a:t>por uma pessoa específica</a:t>
            </a:r>
            <a:endParaRPr lang="cs-CZ" dirty="0">
              <a:solidFill>
                <a:srgbClr val="000000"/>
              </a:solidFill>
            </a:endParaRPr>
          </a:p>
        </p:txBody>
      </p:sp>
      <p:sp>
        <p:nvSpPr>
          <p:cNvPr id="6" name="Oval 9"/>
          <p:cNvSpPr>
            <a:spLocks noChangeArrowheads="1"/>
          </p:cNvSpPr>
          <p:nvPr/>
        </p:nvSpPr>
        <p:spPr bwMode="auto">
          <a:xfrm>
            <a:off x="262062" y="3845273"/>
            <a:ext cx="2663825" cy="792162"/>
          </a:xfrm>
          <a:prstGeom prst="ellipse">
            <a:avLst/>
          </a:prstGeom>
          <a:solidFill>
            <a:srgbClr val="FF8080"/>
          </a:solidFill>
          <a:ln w="9360" cap="sq">
            <a:solidFill>
              <a:srgbClr val="3465A4"/>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smtClean="0">
                <a:solidFill>
                  <a:srgbClr val="000000"/>
                </a:solidFill>
              </a:rPr>
              <a:t>Aceite não coital</a:t>
            </a:r>
            <a:endParaRPr lang="cs-CZ" dirty="0">
              <a:solidFill>
                <a:srgbClr val="000000"/>
              </a:solidFill>
            </a:endParaRPr>
          </a:p>
        </p:txBody>
      </p:sp>
      <p:sp>
        <p:nvSpPr>
          <p:cNvPr id="7" name="Oval 10"/>
          <p:cNvSpPr>
            <a:spLocks noChangeArrowheads="1"/>
          </p:cNvSpPr>
          <p:nvPr/>
        </p:nvSpPr>
        <p:spPr bwMode="auto">
          <a:xfrm>
            <a:off x="311275" y="5066060"/>
            <a:ext cx="2663825" cy="792163"/>
          </a:xfrm>
          <a:prstGeom prst="ellipse">
            <a:avLst/>
          </a:prstGeom>
          <a:solidFill>
            <a:srgbClr val="FF3399"/>
          </a:solidFill>
          <a:ln w="9360" cap="sq">
            <a:solidFill>
              <a:srgbClr val="3465A4"/>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smtClean="0">
                <a:solidFill>
                  <a:srgbClr val="000000"/>
                </a:solidFill>
              </a:rPr>
              <a:t>Aceite coital</a:t>
            </a:r>
            <a:endParaRPr lang="cs-CZ" dirty="0">
              <a:solidFill>
                <a:srgbClr val="000000"/>
              </a:solidFill>
            </a:endParaRPr>
          </a:p>
        </p:txBody>
      </p:sp>
      <p:sp>
        <p:nvSpPr>
          <p:cNvPr id="8" name="Text Box 18"/>
          <p:cNvSpPr txBox="1">
            <a:spLocks noChangeArrowheads="1"/>
          </p:cNvSpPr>
          <p:nvPr/>
        </p:nvSpPr>
        <p:spPr bwMode="auto">
          <a:xfrm>
            <a:off x="2802110" y="1249710"/>
            <a:ext cx="2705994" cy="647700"/>
          </a:xfrm>
          <a:prstGeom prst="rect">
            <a:avLst/>
          </a:prstGeom>
          <a:noFill/>
          <a:ln w="9525" cap="flat">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a:t>
            </a:r>
            <a:r>
              <a:rPr lang="cs-CZ" dirty="0" smtClean="0">
                <a:solidFill>
                  <a:srgbClr val="000000"/>
                </a:solidFill>
              </a:rPr>
              <a:t>si</a:t>
            </a:r>
            <a:r>
              <a:rPr lang="pt-BR" dirty="0" smtClean="0">
                <a:solidFill>
                  <a:srgbClr val="000000"/>
                </a:solidFill>
              </a:rPr>
              <a:t>nal de procura de parceiro para todo mundo</a:t>
            </a:r>
            <a:r>
              <a:rPr lang="cs-CZ" dirty="0" smtClean="0">
                <a:solidFill>
                  <a:srgbClr val="000000"/>
                </a:solidFill>
              </a:rPr>
              <a:t>)</a:t>
            </a:r>
            <a:endParaRPr lang="cs-CZ" dirty="0">
              <a:solidFill>
                <a:srgbClr val="000000"/>
              </a:solidFill>
            </a:endParaRPr>
          </a:p>
        </p:txBody>
      </p:sp>
      <p:sp>
        <p:nvSpPr>
          <p:cNvPr id="9" name="Text Box 19"/>
          <p:cNvSpPr txBox="1">
            <a:spLocks noChangeArrowheads="1"/>
          </p:cNvSpPr>
          <p:nvPr/>
        </p:nvSpPr>
        <p:spPr bwMode="auto">
          <a:xfrm>
            <a:off x="2813223" y="2489548"/>
            <a:ext cx="2982913" cy="858837"/>
          </a:xfrm>
          <a:prstGeom prst="rect">
            <a:avLst/>
          </a:prstGeom>
          <a:noFill/>
          <a:ln w="9525" cap="flat">
            <a:noFill/>
            <a:round/>
            <a:headEnd/>
            <a:tailEnd/>
          </a:ln>
          <a:effectLst/>
        </p:spPr>
        <p:txBody>
          <a:bodyPr wrap="none"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a:t>
            </a:r>
            <a:r>
              <a:rPr lang="pt-BR" dirty="0" smtClean="0">
                <a:solidFill>
                  <a:srgbClr val="000000"/>
                </a:solidFill>
              </a:rPr>
              <a:t>cortejo de um parceiro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smtClean="0">
                <a:solidFill>
                  <a:srgbClr val="000000"/>
                </a:solidFill>
              </a:rPr>
              <a:t>específico)</a:t>
            </a:r>
            <a:endParaRPr lang="cs-CZ" dirty="0">
              <a:solidFill>
                <a:srgbClr val="000000"/>
              </a:solidFill>
            </a:endParaRPr>
          </a:p>
        </p:txBody>
      </p:sp>
      <p:sp>
        <p:nvSpPr>
          <p:cNvPr id="10" name="Text Box 20"/>
          <p:cNvSpPr txBox="1">
            <a:spLocks noChangeArrowheads="1"/>
          </p:cNvSpPr>
          <p:nvPr/>
        </p:nvSpPr>
        <p:spPr bwMode="auto">
          <a:xfrm>
            <a:off x="2894186" y="4032598"/>
            <a:ext cx="2133600" cy="561975"/>
          </a:xfrm>
          <a:prstGeom prst="rect">
            <a:avLst/>
          </a:prstGeom>
          <a:noFill/>
          <a:ln w="9525" cap="flat">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a:t>
            </a:r>
            <a:r>
              <a:rPr lang="cs-CZ" dirty="0" err="1">
                <a:solidFill>
                  <a:srgbClr val="000000"/>
                </a:solidFill>
              </a:rPr>
              <a:t>e.g</a:t>
            </a:r>
            <a:r>
              <a:rPr lang="cs-CZ" dirty="0">
                <a:solidFill>
                  <a:srgbClr val="000000"/>
                </a:solidFill>
              </a:rPr>
              <a:t>. </a:t>
            </a:r>
            <a:r>
              <a:rPr lang="pt-BR" dirty="0" smtClean="0">
                <a:solidFill>
                  <a:srgbClr val="000000"/>
                </a:solidFill>
              </a:rPr>
              <a:t>toque, beijo</a:t>
            </a:r>
            <a:r>
              <a:rPr lang="cs-CZ" dirty="0" smtClean="0">
                <a:solidFill>
                  <a:srgbClr val="000000"/>
                </a:solidFill>
              </a:rPr>
              <a:t>, </a:t>
            </a:r>
            <a:r>
              <a:rPr lang="pt-BR" dirty="0" smtClean="0">
                <a:solidFill>
                  <a:srgbClr val="000000"/>
                </a:solidFill>
              </a:rPr>
              <a:t>abraço</a:t>
            </a:r>
            <a:r>
              <a:rPr lang="cs-CZ" dirty="0" smtClean="0">
                <a:solidFill>
                  <a:srgbClr val="000000"/>
                </a:solidFill>
              </a:rPr>
              <a:t>)</a:t>
            </a:r>
            <a:endParaRPr lang="cs-CZ" dirty="0">
              <a:solidFill>
                <a:srgbClr val="000000"/>
              </a:solidFill>
            </a:endParaRPr>
          </a:p>
        </p:txBody>
      </p:sp>
      <p:sp>
        <p:nvSpPr>
          <p:cNvPr id="11" name="Text Box 21"/>
          <p:cNvSpPr txBox="1">
            <a:spLocks noChangeArrowheads="1"/>
          </p:cNvSpPr>
          <p:nvPr/>
        </p:nvSpPr>
        <p:spPr bwMode="auto">
          <a:xfrm>
            <a:off x="2924348" y="5227985"/>
            <a:ext cx="2551113" cy="346075"/>
          </a:xfrm>
          <a:prstGeom prst="rect">
            <a:avLst/>
          </a:prstGeom>
          <a:noFill/>
          <a:ln w="9525" cap="flat">
            <a:noFill/>
            <a:round/>
            <a:headEnd/>
            <a:tailEnd/>
          </a:ln>
          <a:effectLst/>
        </p:spPr>
        <p:txBody>
          <a:bodyPr wrap="none"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a:t>
            </a:r>
            <a:r>
              <a:rPr lang="pt-BR" dirty="0" smtClean="0">
                <a:solidFill>
                  <a:srgbClr val="000000"/>
                </a:solidFill>
              </a:rPr>
              <a:t>contato genital</a:t>
            </a:r>
            <a:r>
              <a:rPr lang="cs-CZ" dirty="0" smtClean="0">
                <a:solidFill>
                  <a:srgbClr val="000000"/>
                </a:solidFill>
              </a:rPr>
              <a:t>)</a:t>
            </a:r>
            <a:endParaRPr lang="cs-CZ" dirty="0">
              <a:solidFill>
                <a:srgbClr val="000000"/>
              </a:solidFill>
            </a:endParaRPr>
          </a:p>
        </p:txBody>
      </p:sp>
      <p:sp>
        <p:nvSpPr>
          <p:cNvPr id="12" name="Line 15"/>
          <p:cNvSpPr>
            <a:spLocks noChangeShapeType="1"/>
          </p:cNvSpPr>
          <p:nvPr/>
        </p:nvSpPr>
        <p:spPr bwMode="auto">
          <a:xfrm>
            <a:off x="1547664" y="2060848"/>
            <a:ext cx="1588" cy="500062"/>
          </a:xfrm>
          <a:prstGeom prst="line">
            <a:avLst/>
          </a:prstGeom>
          <a:noFill/>
          <a:ln w="9360" cap="sq">
            <a:solidFill>
              <a:srgbClr val="000000"/>
            </a:solidFill>
            <a:round/>
            <a:headEnd/>
            <a:tailEnd type="triangle" w="med" len="med"/>
          </a:ln>
          <a:effectLst/>
        </p:spPr>
        <p:txBody>
          <a:bodyPr/>
          <a:lstStyle/>
          <a:p>
            <a:endParaRPr lang="pt-BR"/>
          </a:p>
        </p:txBody>
      </p:sp>
      <p:sp>
        <p:nvSpPr>
          <p:cNvPr id="13" name="Line 16"/>
          <p:cNvSpPr>
            <a:spLocks noChangeShapeType="1"/>
          </p:cNvSpPr>
          <p:nvPr/>
        </p:nvSpPr>
        <p:spPr bwMode="auto">
          <a:xfrm>
            <a:off x="1547664" y="3353073"/>
            <a:ext cx="1588" cy="492125"/>
          </a:xfrm>
          <a:prstGeom prst="line">
            <a:avLst/>
          </a:prstGeom>
          <a:noFill/>
          <a:ln w="9360" cap="sq">
            <a:solidFill>
              <a:srgbClr val="000000"/>
            </a:solidFill>
            <a:round/>
            <a:headEnd/>
            <a:tailEnd type="triangle" w="med" len="med"/>
          </a:ln>
          <a:effectLst/>
        </p:spPr>
        <p:txBody>
          <a:bodyPr/>
          <a:lstStyle/>
          <a:p>
            <a:endParaRPr lang="pt-BR"/>
          </a:p>
        </p:txBody>
      </p:sp>
      <p:sp>
        <p:nvSpPr>
          <p:cNvPr id="14" name="Line 17"/>
          <p:cNvSpPr>
            <a:spLocks noChangeShapeType="1"/>
          </p:cNvSpPr>
          <p:nvPr/>
        </p:nvSpPr>
        <p:spPr bwMode="auto">
          <a:xfrm>
            <a:off x="1565127" y="4637360"/>
            <a:ext cx="1587" cy="428625"/>
          </a:xfrm>
          <a:prstGeom prst="line">
            <a:avLst/>
          </a:prstGeom>
          <a:noFill/>
          <a:ln w="9360" cap="sq">
            <a:solidFill>
              <a:srgbClr val="000000"/>
            </a:solidFill>
            <a:round/>
            <a:headEnd/>
            <a:tailEnd type="triangle" w="med" len="med"/>
          </a:ln>
          <a:effectLst/>
        </p:spPr>
        <p:txBody>
          <a:bodyPr/>
          <a:lstStyle/>
          <a:p>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pt-BR"/>
          </a:p>
        </p:txBody>
      </p:sp>
      <p:sp>
        <p:nvSpPr>
          <p:cNvPr id="3" name="Zástupný symbol pro obsah 2"/>
          <p:cNvSpPr>
            <a:spLocks noGrp="1"/>
          </p:cNvSpPr>
          <p:nvPr>
            <p:ph idx="1"/>
          </p:nvPr>
        </p:nvSpPr>
        <p:spPr/>
        <p:txBody>
          <a:bodyPr/>
          <a:lstStyle/>
          <a:p>
            <a:endParaRPr lang="pt-BR" dirty="0"/>
          </a:p>
        </p:txBody>
      </p:sp>
      <p:sp>
        <p:nvSpPr>
          <p:cNvPr id="4" name="Oval 7"/>
          <p:cNvSpPr>
            <a:spLocks noChangeArrowheads="1"/>
          </p:cNvSpPr>
          <p:nvPr/>
        </p:nvSpPr>
        <p:spPr bwMode="auto">
          <a:xfrm>
            <a:off x="179512" y="1268760"/>
            <a:ext cx="2663825" cy="792163"/>
          </a:xfrm>
          <a:prstGeom prst="ellipse">
            <a:avLst/>
          </a:prstGeom>
          <a:solidFill>
            <a:schemeClr val="bg1">
              <a:lumMod val="85000"/>
            </a:schemeClr>
          </a:solidFill>
          <a:ln w="9360" cap="sq">
            <a:solidFill>
              <a:srgbClr val="3465A4"/>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smtClean="0">
                <a:solidFill>
                  <a:schemeClr val="bg1">
                    <a:lumMod val="50000"/>
                  </a:schemeClr>
                </a:solidFill>
              </a:rPr>
              <a:t>At</a:t>
            </a:r>
            <a:r>
              <a:rPr lang="pt-BR" dirty="0" smtClean="0">
                <a:solidFill>
                  <a:schemeClr val="bg1">
                    <a:lumMod val="50000"/>
                  </a:schemeClr>
                </a:solidFill>
              </a:rPr>
              <a:t>ratividade, display,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smtClean="0">
                <a:solidFill>
                  <a:schemeClr val="bg1">
                    <a:lumMod val="50000"/>
                  </a:schemeClr>
                </a:solidFill>
              </a:rPr>
              <a:t>exibição, luxúria</a:t>
            </a:r>
            <a:endParaRPr lang="cs-CZ" dirty="0">
              <a:solidFill>
                <a:schemeClr val="bg1">
                  <a:lumMod val="50000"/>
                </a:schemeClr>
              </a:solidFill>
            </a:endParaRPr>
          </a:p>
        </p:txBody>
      </p:sp>
      <p:sp>
        <p:nvSpPr>
          <p:cNvPr id="5" name="Oval 8"/>
          <p:cNvSpPr>
            <a:spLocks noChangeArrowheads="1"/>
          </p:cNvSpPr>
          <p:nvPr/>
        </p:nvSpPr>
        <p:spPr bwMode="auto">
          <a:xfrm>
            <a:off x="193800" y="2560985"/>
            <a:ext cx="2663825" cy="792163"/>
          </a:xfrm>
          <a:prstGeom prst="ellipse">
            <a:avLst/>
          </a:prstGeom>
          <a:solidFill>
            <a:srgbClr val="FF9900"/>
          </a:solidFill>
          <a:ln w="9360" cap="sq">
            <a:solidFill>
              <a:srgbClr val="3465A4"/>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smtClean="0">
                <a:solidFill>
                  <a:srgbClr val="000000"/>
                </a:solidFill>
              </a:rPr>
              <a:t>Atratividade por uma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smtClean="0">
                <a:solidFill>
                  <a:srgbClr val="000000"/>
                </a:solidFill>
              </a:rPr>
              <a:t>pessoa específica</a:t>
            </a:r>
            <a:endParaRPr lang="cs-CZ" dirty="0">
              <a:solidFill>
                <a:srgbClr val="000000"/>
              </a:solidFill>
            </a:endParaRPr>
          </a:p>
        </p:txBody>
      </p:sp>
      <p:sp>
        <p:nvSpPr>
          <p:cNvPr id="6" name="Oval 9"/>
          <p:cNvSpPr>
            <a:spLocks noChangeArrowheads="1"/>
          </p:cNvSpPr>
          <p:nvPr/>
        </p:nvSpPr>
        <p:spPr bwMode="auto">
          <a:xfrm>
            <a:off x="262062" y="3845273"/>
            <a:ext cx="2663825" cy="792162"/>
          </a:xfrm>
          <a:prstGeom prst="ellipse">
            <a:avLst/>
          </a:prstGeom>
          <a:solidFill>
            <a:schemeClr val="bg1">
              <a:lumMod val="85000"/>
            </a:schemeClr>
          </a:solidFill>
          <a:ln w="9360" cap="sq">
            <a:solidFill>
              <a:srgbClr val="3465A4"/>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smtClean="0">
                <a:solidFill>
                  <a:schemeClr val="bg1">
                    <a:lumMod val="50000"/>
                  </a:schemeClr>
                </a:solidFill>
              </a:rPr>
              <a:t>Aceite não coital</a:t>
            </a:r>
            <a:endParaRPr lang="cs-CZ" dirty="0">
              <a:solidFill>
                <a:schemeClr val="bg1">
                  <a:lumMod val="50000"/>
                </a:schemeClr>
              </a:solidFill>
            </a:endParaRPr>
          </a:p>
        </p:txBody>
      </p:sp>
      <p:sp>
        <p:nvSpPr>
          <p:cNvPr id="7" name="Oval 10"/>
          <p:cNvSpPr>
            <a:spLocks noChangeArrowheads="1"/>
          </p:cNvSpPr>
          <p:nvPr/>
        </p:nvSpPr>
        <p:spPr bwMode="auto">
          <a:xfrm>
            <a:off x="311275" y="5066060"/>
            <a:ext cx="2663825" cy="792163"/>
          </a:xfrm>
          <a:prstGeom prst="ellipse">
            <a:avLst/>
          </a:prstGeom>
          <a:solidFill>
            <a:schemeClr val="bg1">
              <a:lumMod val="85000"/>
            </a:schemeClr>
          </a:solidFill>
          <a:ln w="9360" cap="sq">
            <a:solidFill>
              <a:srgbClr val="3465A4"/>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chemeClr val="bg1">
                    <a:lumMod val="50000"/>
                  </a:schemeClr>
                </a:solidFill>
              </a:rPr>
              <a:t>Coital acceptivity</a:t>
            </a:r>
          </a:p>
        </p:txBody>
      </p:sp>
      <p:sp>
        <p:nvSpPr>
          <p:cNvPr id="8" name="Elipsa 7"/>
          <p:cNvSpPr/>
          <p:nvPr/>
        </p:nvSpPr>
        <p:spPr>
          <a:xfrm>
            <a:off x="3635896" y="2060848"/>
            <a:ext cx="2232248" cy="5760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t>Locação</a:t>
            </a:r>
            <a:endParaRPr lang="pt-BR" dirty="0"/>
          </a:p>
        </p:txBody>
      </p:sp>
      <p:sp>
        <p:nvSpPr>
          <p:cNvPr id="9" name="Elipsa 8"/>
          <p:cNvSpPr/>
          <p:nvPr/>
        </p:nvSpPr>
        <p:spPr>
          <a:xfrm>
            <a:off x="3635896" y="2708920"/>
            <a:ext cx="2232248"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t-BR" dirty="0" smtClean="0"/>
              <a:t>Interação pré-tátil</a:t>
            </a:r>
            <a:endParaRPr lang="pt-BR" dirty="0"/>
          </a:p>
        </p:txBody>
      </p:sp>
      <p:sp>
        <p:nvSpPr>
          <p:cNvPr id="11" name="Elipsa 10"/>
          <p:cNvSpPr/>
          <p:nvPr/>
        </p:nvSpPr>
        <p:spPr>
          <a:xfrm>
            <a:off x="3635896" y="3356992"/>
            <a:ext cx="2232248"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t>Interação tátil</a:t>
            </a:r>
            <a:endParaRPr lang="pt-BR" dirty="0"/>
          </a:p>
        </p:txBody>
      </p:sp>
      <p:sp>
        <p:nvSpPr>
          <p:cNvPr id="12" name="Line 15"/>
          <p:cNvSpPr>
            <a:spLocks noChangeShapeType="1"/>
          </p:cNvSpPr>
          <p:nvPr/>
        </p:nvSpPr>
        <p:spPr bwMode="auto">
          <a:xfrm>
            <a:off x="1547664" y="2060848"/>
            <a:ext cx="1588" cy="500062"/>
          </a:xfrm>
          <a:prstGeom prst="line">
            <a:avLst/>
          </a:prstGeom>
          <a:noFill/>
          <a:ln w="9360" cap="sq">
            <a:solidFill>
              <a:srgbClr val="000000"/>
            </a:solidFill>
            <a:round/>
            <a:headEnd/>
            <a:tailEnd type="triangle" w="med" len="med"/>
          </a:ln>
          <a:effectLst/>
        </p:spPr>
        <p:txBody>
          <a:bodyPr/>
          <a:lstStyle/>
          <a:p>
            <a:endParaRPr lang="pt-BR"/>
          </a:p>
        </p:txBody>
      </p:sp>
      <p:sp>
        <p:nvSpPr>
          <p:cNvPr id="13" name="Line 16"/>
          <p:cNvSpPr>
            <a:spLocks noChangeShapeType="1"/>
          </p:cNvSpPr>
          <p:nvPr/>
        </p:nvSpPr>
        <p:spPr bwMode="auto">
          <a:xfrm>
            <a:off x="1547664" y="3353073"/>
            <a:ext cx="1588" cy="492125"/>
          </a:xfrm>
          <a:prstGeom prst="line">
            <a:avLst/>
          </a:prstGeom>
          <a:noFill/>
          <a:ln w="9360" cap="sq">
            <a:solidFill>
              <a:srgbClr val="000000"/>
            </a:solidFill>
            <a:round/>
            <a:headEnd/>
            <a:tailEnd type="triangle" w="med" len="med"/>
          </a:ln>
          <a:effectLst/>
        </p:spPr>
        <p:txBody>
          <a:bodyPr/>
          <a:lstStyle/>
          <a:p>
            <a:endParaRPr lang="pt-BR"/>
          </a:p>
        </p:txBody>
      </p:sp>
      <p:sp>
        <p:nvSpPr>
          <p:cNvPr id="14" name="Line 17"/>
          <p:cNvSpPr>
            <a:spLocks noChangeShapeType="1"/>
          </p:cNvSpPr>
          <p:nvPr/>
        </p:nvSpPr>
        <p:spPr bwMode="auto">
          <a:xfrm>
            <a:off x="1565127" y="4637360"/>
            <a:ext cx="1587" cy="428625"/>
          </a:xfrm>
          <a:prstGeom prst="line">
            <a:avLst/>
          </a:prstGeom>
          <a:noFill/>
          <a:ln w="9360" cap="sq">
            <a:solidFill>
              <a:srgbClr val="000000"/>
            </a:solidFill>
            <a:round/>
            <a:headEnd/>
            <a:tailEnd type="triangle" w="med" len="med"/>
          </a:ln>
          <a:effectLst/>
        </p:spPr>
        <p:txBody>
          <a:bodyPr/>
          <a:lstStyle/>
          <a:p>
            <a:endParaRPr lang="pt-BR"/>
          </a:p>
        </p:txBody>
      </p:sp>
      <p:cxnSp>
        <p:nvCxnSpPr>
          <p:cNvPr id="17" name="Přímá spojovací šipka 16"/>
          <p:cNvCxnSpPr/>
          <p:nvPr/>
        </p:nvCxnSpPr>
        <p:spPr>
          <a:xfrm flipV="1">
            <a:off x="2771800" y="2420888"/>
            <a:ext cx="864096"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flipV="1">
            <a:off x="2843808" y="2924944"/>
            <a:ext cx="783704" cy="8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a:endCxn id="11" idx="2"/>
          </p:cNvCxnSpPr>
          <p:nvPr/>
        </p:nvCxnSpPr>
        <p:spPr>
          <a:xfrm>
            <a:off x="2627784" y="3149352"/>
            <a:ext cx="1008112" cy="4956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V="1">
            <a:off x="2915816" y="3789040"/>
            <a:ext cx="792088"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5436096" y="1628800"/>
            <a:ext cx="2808312" cy="646331"/>
          </a:xfrm>
          <a:prstGeom prst="rect">
            <a:avLst/>
          </a:prstGeom>
          <a:noFill/>
        </p:spPr>
        <p:txBody>
          <a:bodyPr wrap="square" rtlCol="0">
            <a:spAutoFit/>
          </a:bodyPr>
          <a:lstStyle/>
          <a:p>
            <a:r>
              <a:rPr lang="pt-BR" dirty="0" smtClean="0"/>
              <a:t>Locação de um/a parceiro/a específico/a</a:t>
            </a:r>
            <a:endParaRPr lang="pt-BR" dirty="0"/>
          </a:p>
        </p:txBody>
      </p:sp>
      <p:sp>
        <p:nvSpPr>
          <p:cNvPr id="25" name="TextovéPole 24"/>
          <p:cNvSpPr txBox="1"/>
          <p:nvPr/>
        </p:nvSpPr>
        <p:spPr>
          <a:xfrm>
            <a:off x="5868144" y="2420888"/>
            <a:ext cx="3024336" cy="1200329"/>
          </a:xfrm>
          <a:prstGeom prst="rect">
            <a:avLst/>
          </a:prstGeom>
          <a:noFill/>
        </p:spPr>
        <p:txBody>
          <a:bodyPr wrap="square" rtlCol="0">
            <a:spAutoFit/>
          </a:bodyPr>
          <a:lstStyle/>
          <a:p>
            <a:r>
              <a:rPr lang="pt-BR" dirty="0" smtClean="0"/>
              <a:t>Comportamento não verbal: olhares, sorrisos, posturas, dança</a:t>
            </a:r>
          </a:p>
          <a:p>
            <a:r>
              <a:rPr lang="pt-BR" dirty="0" smtClean="0"/>
              <a:t>Comportamento verbal</a:t>
            </a:r>
            <a:endParaRPr lang="pt-BR" dirty="0"/>
          </a:p>
        </p:txBody>
      </p:sp>
      <p:sp>
        <p:nvSpPr>
          <p:cNvPr id="26" name="TextovéPole 25"/>
          <p:cNvSpPr txBox="1"/>
          <p:nvPr/>
        </p:nvSpPr>
        <p:spPr>
          <a:xfrm>
            <a:off x="5292080" y="3729806"/>
            <a:ext cx="3024336" cy="923330"/>
          </a:xfrm>
          <a:prstGeom prst="rect">
            <a:avLst/>
          </a:prstGeom>
          <a:noFill/>
        </p:spPr>
        <p:txBody>
          <a:bodyPr wrap="square" rtlCol="0">
            <a:spAutoFit/>
          </a:bodyPr>
          <a:lstStyle/>
          <a:p>
            <a:r>
              <a:rPr lang="pt-BR" dirty="0" smtClean="0"/>
              <a:t>Comportamento não verbal: toque nas regiões não sexuais (mão, braço), dança</a:t>
            </a:r>
            <a:endParaRPr lang="pt-BR" dirty="0"/>
          </a:p>
        </p:txBody>
      </p:sp>
      <p:cxnSp>
        <p:nvCxnSpPr>
          <p:cNvPr id="27" name="Přímá spojovací šipka 26"/>
          <p:cNvCxnSpPr/>
          <p:nvPr/>
        </p:nvCxnSpPr>
        <p:spPr>
          <a:xfrm>
            <a:off x="2699792" y="1844824"/>
            <a:ext cx="1008112"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par>
                                <p:cTn id="14" presetID="8" presetClass="entr" presetSubtype="1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amond(in)">
                                      <p:cBhvr>
                                        <p:cTn id="16" dur="2000"/>
                                        <p:tgtEl>
                                          <p:spTgt spid="22"/>
                                        </p:tgtEl>
                                      </p:cBhvr>
                                    </p:animEffect>
                                  </p:childTnLst>
                                </p:cTn>
                              </p:par>
                              <p:par>
                                <p:cTn id="17" presetID="8"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amond(in)">
                                      <p:cBhvr>
                                        <p:cTn id="19" dur="2000"/>
                                        <p:tgtEl>
                                          <p:spTgt spid="20"/>
                                        </p:tgtEl>
                                      </p:cBhvr>
                                    </p:animEffect>
                                  </p:childTnLst>
                                </p:cTn>
                              </p:par>
                              <p:par>
                                <p:cTn id="20" presetID="8"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amond(in)">
                                      <p:cBhvr>
                                        <p:cTn id="22" dur="2000"/>
                                        <p:tgtEl>
                                          <p:spTgt spid="18"/>
                                        </p:tgtEl>
                                      </p:cBhvr>
                                    </p:animEffect>
                                  </p:childTnLst>
                                </p:cTn>
                              </p:par>
                              <p:par>
                                <p:cTn id="23" presetID="8"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amond(in)">
                                      <p:cBhvr>
                                        <p:cTn id="25" dur="2000"/>
                                        <p:tgtEl>
                                          <p:spTgt spid="17"/>
                                        </p:tgtEl>
                                      </p:cBhvr>
                                    </p:animEffect>
                                  </p:childTnLst>
                                </p:cTn>
                              </p:par>
                              <p:par>
                                <p:cTn id="26" presetID="8" presetClass="entr" presetSubtype="16"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diamond(in)">
                                      <p:cBhvr>
                                        <p:cTn id="28" dur="2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r>
              <a:rPr lang="pt-BR" dirty="0" smtClean="0"/>
              <a:t>Transtornos de cortejo</a:t>
            </a:r>
            <a:endParaRPr lang="cs-CZ" dirty="0" smtClean="0"/>
          </a:p>
        </p:txBody>
      </p:sp>
      <p:sp>
        <p:nvSpPr>
          <p:cNvPr id="34819" name="Zástupný symbol pro obsah 2"/>
          <p:cNvSpPr>
            <a:spLocks noGrp="1"/>
          </p:cNvSpPr>
          <p:nvPr>
            <p:ph idx="1"/>
          </p:nvPr>
        </p:nvSpPr>
        <p:spPr>
          <a:xfrm>
            <a:off x="457200" y="1268413"/>
            <a:ext cx="8229600" cy="4525962"/>
          </a:xfrm>
        </p:spPr>
        <p:txBody>
          <a:bodyPr/>
          <a:lstStyle/>
          <a:p>
            <a:pPr algn="just"/>
            <a:r>
              <a:rPr lang="pt-BR" sz="2400" dirty="0" smtClean="0"/>
              <a:t>Alguns transtornos de preferências sexuais em atividades estão ligados com transtornos de cortejo</a:t>
            </a:r>
            <a:endParaRPr lang="cs-CZ" sz="2400" dirty="0" smtClean="0"/>
          </a:p>
          <a:p>
            <a:pPr algn="just"/>
            <a:endParaRPr lang="cs-CZ" sz="2400" dirty="0" smtClean="0"/>
          </a:p>
          <a:p>
            <a:pPr algn="just"/>
            <a:endParaRPr lang="cs-CZ" sz="2400" dirty="0" smtClean="0"/>
          </a:p>
        </p:txBody>
      </p:sp>
      <p:sp>
        <p:nvSpPr>
          <p:cNvPr id="4" name="Zaoblený obdélník 3"/>
          <p:cNvSpPr/>
          <p:nvPr/>
        </p:nvSpPr>
        <p:spPr>
          <a:xfrm>
            <a:off x="107950" y="2348880"/>
            <a:ext cx="1439863"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smtClean="0"/>
              <a:t>Locação</a:t>
            </a:r>
            <a:r>
              <a:rPr lang="en-US" dirty="0" smtClean="0"/>
              <a:t> do </a:t>
            </a:r>
            <a:r>
              <a:rPr lang="en-US" dirty="0" err="1" smtClean="0"/>
              <a:t>parceiro</a:t>
            </a:r>
            <a:r>
              <a:rPr lang="en-US" dirty="0" smtClean="0"/>
              <a:t> </a:t>
            </a:r>
            <a:r>
              <a:rPr lang="en-US" dirty="0" err="1" smtClean="0"/>
              <a:t>potencial</a:t>
            </a:r>
            <a:endParaRPr lang="cs-CZ" dirty="0"/>
          </a:p>
        </p:txBody>
      </p:sp>
      <p:sp>
        <p:nvSpPr>
          <p:cNvPr id="6" name="Zaoblený obdélník 5"/>
          <p:cNvSpPr/>
          <p:nvPr/>
        </p:nvSpPr>
        <p:spPr>
          <a:xfrm>
            <a:off x="2555875" y="2348880"/>
            <a:ext cx="1439863"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smtClean="0"/>
              <a:t>Interação</a:t>
            </a:r>
            <a:r>
              <a:rPr lang="en-US" dirty="0" smtClean="0"/>
              <a:t> </a:t>
            </a:r>
            <a:r>
              <a:rPr lang="en-US" dirty="0" err="1" smtClean="0"/>
              <a:t>pré-tátil</a:t>
            </a:r>
            <a:endParaRPr lang="cs-CZ" dirty="0"/>
          </a:p>
        </p:txBody>
      </p:sp>
      <p:sp>
        <p:nvSpPr>
          <p:cNvPr id="8" name="Zaoblený obdélník 7"/>
          <p:cNvSpPr/>
          <p:nvPr/>
        </p:nvSpPr>
        <p:spPr>
          <a:xfrm>
            <a:off x="5076825" y="2348880"/>
            <a:ext cx="1439863"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smtClean="0"/>
              <a:t>Interação</a:t>
            </a:r>
            <a:r>
              <a:rPr lang="en-US" dirty="0" smtClean="0"/>
              <a:t> </a:t>
            </a:r>
            <a:r>
              <a:rPr lang="en-US" dirty="0" err="1" smtClean="0"/>
              <a:t>tátil</a:t>
            </a:r>
            <a:endParaRPr lang="cs-CZ" dirty="0" smtClean="0"/>
          </a:p>
          <a:p>
            <a:pPr algn="ctr" fontAlgn="auto">
              <a:spcBef>
                <a:spcPts val="0"/>
              </a:spcBef>
              <a:spcAft>
                <a:spcPts val="0"/>
              </a:spcAft>
              <a:defRPr/>
            </a:pPr>
            <a:endParaRPr lang="cs-CZ" dirty="0"/>
          </a:p>
        </p:txBody>
      </p:sp>
      <p:sp>
        <p:nvSpPr>
          <p:cNvPr id="10" name="Zaoblený obdélník 9"/>
          <p:cNvSpPr/>
          <p:nvPr/>
        </p:nvSpPr>
        <p:spPr>
          <a:xfrm>
            <a:off x="7524750" y="2348880"/>
            <a:ext cx="1439863"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dirty="0" smtClean="0"/>
              <a:t>Interação genital</a:t>
            </a:r>
            <a:endParaRPr lang="cs-CZ" dirty="0"/>
          </a:p>
        </p:txBody>
      </p:sp>
      <p:sp>
        <p:nvSpPr>
          <p:cNvPr id="11" name="Zaoblený obdélník 10"/>
          <p:cNvSpPr/>
          <p:nvPr/>
        </p:nvSpPr>
        <p:spPr>
          <a:xfrm>
            <a:off x="179388" y="4509468"/>
            <a:ext cx="1512887"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err="1" smtClean="0"/>
              <a:t>Voyeurism</a:t>
            </a:r>
            <a:r>
              <a:rPr lang="pt-BR" dirty="0" smtClean="0"/>
              <a:t>o</a:t>
            </a:r>
            <a:endParaRPr lang="cs-CZ" dirty="0"/>
          </a:p>
        </p:txBody>
      </p:sp>
      <p:sp>
        <p:nvSpPr>
          <p:cNvPr id="12" name="Zaoblený obdélník 11"/>
          <p:cNvSpPr/>
          <p:nvPr/>
        </p:nvSpPr>
        <p:spPr>
          <a:xfrm>
            <a:off x="2484438" y="4509468"/>
            <a:ext cx="1944687" cy="1008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err="1" smtClean="0"/>
              <a:t>Exibicionism</a:t>
            </a:r>
            <a:r>
              <a:rPr lang="pt-BR" dirty="0" smtClean="0"/>
              <a:t>o</a:t>
            </a:r>
            <a:r>
              <a:rPr lang="cs-CZ" dirty="0" smtClean="0"/>
              <a:t>, </a:t>
            </a:r>
            <a:r>
              <a:rPr lang="cs-CZ" dirty="0" err="1" smtClean="0"/>
              <a:t>erotografomani</a:t>
            </a:r>
            <a:r>
              <a:rPr lang="pt-BR" dirty="0" smtClean="0"/>
              <a:t>a</a:t>
            </a:r>
            <a:endParaRPr lang="cs-CZ" dirty="0"/>
          </a:p>
        </p:txBody>
      </p:sp>
      <p:sp>
        <p:nvSpPr>
          <p:cNvPr id="13" name="Zaoblený obdélník 12"/>
          <p:cNvSpPr/>
          <p:nvPr/>
        </p:nvSpPr>
        <p:spPr>
          <a:xfrm>
            <a:off x="5005388" y="4509468"/>
            <a:ext cx="165417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err="1" smtClean="0"/>
              <a:t>Toucherism</a:t>
            </a:r>
            <a:r>
              <a:rPr lang="pt-BR" dirty="0" smtClean="0"/>
              <a:t>o</a:t>
            </a:r>
            <a:r>
              <a:rPr lang="cs-CZ" dirty="0" smtClean="0"/>
              <a:t>, </a:t>
            </a:r>
            <a:r>
              <a:rPr lang="cs-CZ" dirty="0" err="1" smtClean="0"/>
              <a:t>froteurism</a:t>
            </a:r>
            <a:r>
              <a:rPr lang="pt-BR" dirty="0" smtClean="0"/>
              <a:t>o</a:t>
            </a:r>
            <a:endParaRPr lang="cs-CZ" dirty="0"/>
          </a:p>
        </p:txBody>
      </p:sp>
      <p:sp>
        <p:nvSpPr>
          <p:cNvPr id="14" name="Zaoblený obdélník 13"/>
          <p:cNvSpPr/>
          <p:nvPr/>
        </p:nvSpPr>
        <p:spPr>
          <a:xfrm>
            <a:off x="7308304" y="4509468"/>
            <a:ext cx="1728191" cy="791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dirty="0" smtClean="0"/>
              <a:t>Coitus sem consentimento, estupro</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11"/>
                                        </p:tgtEl>
                                        <p:attrNameLst>
                                          <p:attrName>ppt_x</p:attrName>
                                        </p:attrNameLst>
                                      </p:cBhvr>
                                      <p:tavLst>
                                        <p:tav tm="0">
                                          <p:val>
                                            <p:strVal val="ppt_x"/>
                                          </p:val>
                                        </p:tav>
                                        <p:tav tm="100000">
                                          <p:val>
                                            <p:strVal val="ppt_x"/>
                                          </p:val>
                                        </p:tav>
                                      </p:tavLst>
                                    </p:anim>
                                    <p:anim calcmode="lin" valueType="num">
                                      <p:cBhvr additive="base">
                                        <p:cTn id="27" dur="500"/>
                                        <p:tgtEl>
                                          <p:spTgt spid="11"/>
                                        </p:tgtEl>
                                        <p:attrNameLst>
                                          <p:attrName>ppt_y</p:attrName>
                                        </p:attrNameLst>
                                      </p:cBhvr>
                                      <p:tavLst>
                                        <p:tav tm="0">
                                          <p:val>
                                            <p:strVal val="ppt_y"/>
                                          </p:val>
                                        </p:tav>
                                        <p:tav tm="100000">
                                          <p:val>
                                            <p:strVal val="1+ppt_h/2"/>
                                          </p:val>
                                        </p:tav>
                                      </p:tavLst>
                                    </p:anim>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3"/>
                                        </p:tgtEl>
                                        <p:attrNameLst>
                                          <p:attrName>ppt_x</p:attrName>
                                        </p:attrNameLst>
                                      </p:cBhvr>
                                      <p:tavLst>
                                        <p:tav tm="0">
                                          <p:val>
                                            <p:strVal val="ppt_x"/>
                                          </p:val>
                                        </p:tav>
                                        <p:tav tm="100000">
                                          <p:val>
                                            <p:strVal val="ppt_x"/>
                                          </p:val>
                                        </p:tav>
                                      </p:tavLst>
                                    </p:anim>
                                    <p:anim calcmode="lin" valueType="num">
                                      <p:cBhvr additive="base">
                                        <p:cTn id="47" dur="500"/>
                                        <p:tgtEl>
                                          <p:spTgt spid="13"/>
                                        </p:tgtEl>
                                        <p:attrNameLst>
                                          <p:attrName>ppt_y</p:attrName>
                                        </p:attrNameLst>
                                      </p:cBhvr>
                                      <p:tavLst>
                                        <p:tav tm="0">
                                          <p:val>
                                            <p:strVal val="ppt_y"/>
                                          </p:val>
                                        </p:tav>
                                        <p:tav tm="100000">
                                          <p:val>
                                            <p:strVal val="1+ppt_h/2"/>
                                          </p:val>
                                        </p:tav>
                                      </p:tavLst>
                                    </p:anim>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0" nodeType="clickEffect">
                                  <p:stCondLst>
                                    <p:cond delay="0"/>
                                  </p:stCondLst>
                                  <p:childTnLst>
                                    <p:anim calcmode="lin" valueType="num">
                                      <p:cBhvr additive="base">
                                        <p:cTn id="56" dur="500"/>
                                        <p:tgtEl>
                                          <p:spTgt spid="14"/>
                                        </p:tgtEl>
                                        <p:attrNameLst>
                                          <p:attrName>ppt_x</p:attrName>
                                        </p:attrNameLst>
                                      </p:cBhvr>
                                      <p:tavLst>
                                        <p:tav tm="0">
                                          <p:val>
                                            <p:strVal val="ppt_x"/>
                                          </p:val>
                                        </p:tav>
                                        <p:tav tm="100000">
                                          <p:val>
                                            <p:strVal val="ppt_x"/>
                                          </p:val>
                                        </p:tav>
                                      </p:tavLst>
                                    </p:anim>
                                    <p:anim calcmode="lin" valueType="num">
                                      <p:cBhvr additive="base">
                                        <p:cTn id="57" dur="500"/>
                                        <p:tgtEl>
                                          <p:spTgt spid="14"/>
                                        </p:tgtEl>
                                        <p:attrNameLst>
                                          <p:attrName>ppt_y</p:attrName>
                                        </p:attrNameLst>
                                      </p:cBhvr>
                                      <p:tavLst>
                                        <p:tav tm="0">
                                          <p:val>
                                            <p:strVal val="ppt_y"/>
                                          </p:val>
                                        </p:tav>
                                        <p:tav tm="100000">
                                          <p:val>
                                            <p:strVal val="1+ppt_h/2"/>
                                          </p:val>
                                        </p:tav>
                                      </p:tavLst>
                                    </p:anim>
                                    <p:set>
                                      <p:cBhvr>
                                        <p:cTn id="5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BR" dirty="0" smtClean="0"/>
              <a:t>Seis passos para começar um encontro</a:t>
            </a:r>
            <a:endParaRPr lang="cs-CZ" dirty="0"/>
          </a:p>
        </p:txBody>
      </p:sp>
      <p:sp>
        <p:nvSpPr>
          <p:cNvPr id="3" name="Zástupný symbol pro obsah 2"/>
          <p:cNvSpPr>
            <a:spLocks noGrp="1"/>
          </p:cNvSpPr>
          <p:nvPr>
            <p:ph idx="1"/>
          </p:nvPr>
        </p:nvSpPr>
        <p:spPr/>
        <p:txBody>
          <a:bodyPr>
            <a:normAutofit fontScale="70000" lnSpcReduction="20000"/>
          </a:bodyPr>
          <a:lstStyle/>
          <a:p>
            <a:r>
              <a:rPr lang="pt-BR" dirty="0" smtClean="0"/>
              <a:t>Davis (1973):</a:t>
            </a:r>
          </a:p>
          <a:p>
            <a:pPr marL="514350" indent="-514350" algn="just">
              <a:buAutoNum type="arabicPeriod"/>
            </a:pPr>
            <a:r>
              <a:rPr lang="pt-BR" dirty="0" smtClean="0"/>
              <a:t>A pessoa que quer iniciar a conversa avalia qualidades do outro (aparência, comportamento)</a:t>
            </a:r>
          </a:p>
          <a:p>
            <a:pPr marL="514350" indent="-514350" algn="just">
              <a:buAutoNum type="arabicPeriod"/>
            </a:pPr>
            <a:r>
              <a:rPr lang="pt-BR" dirty="0" smtClean="0"/>
              <a:t>A pessoa que quer iniciar a conversa avalia se a outra pessoa está aberta para o contato (olhar, sorriso, nenhuma aliança)</a:t>
            </a:r>
          </a:p>
          <a:p>
            <a:pPr marL="514350" indent="-514350" algn="just">
              <a:buAutoNum type="arabicPeriod"/>
            </a:pPr>
            <a:r>
              <a:rPr lang="pt-BR" dirty="0" smtClean="0"/>
              <a:t>A pessoa que inicia a conversa escolhe um tópico para abrir a conversa – tópico amplo para o outro poder sempre responder (tempo, qualidade de comida)</a:t>
            </a:r>
          </a:p>
          <a:p>
            <a:pPr marL="514350" indent="-514350" algn="just">
              <a:buAutoNum type="arabicPeriod"/>
            </a:pPr>
            <a:r>
              <a:rPr lang="pt-BR" dirty="0" smtClean="0"/>
              <a:t>A pessoa que inicia a conversa busca um tópico integrante – que os dois compartilhariam (música, filme, viagens, trabalho, disciplina de graduação)</a:t>
            </a:r>
          </a:p>
          <a:p>
            <a:pPr marL="514350" indent="-514350" algn="just">
              <a:buAutoNum type="arabicPeriod"/>
            </a:pPr>
            <a:r>
              <a:rPr lang="pt-BR" dirty="0" smtClean="0"/>
              <a:t>A pessoa que inicia a conversa tenta se apresentar de forma atraente para o outro (sorrisos, concordar com a opinião do outro)</a:t>
            </a:r>
          </a:p>
          <a:p>
            <a:pPr marL="514350" indent="-514350" algn="just">
              <a:buAutoNum type="arabicPeriod"/>
            </a:pPr>
            <a:r>
              <a:rPr lang="pt-BR" dirty="0" smtClean="0"/>
              <a:t>Um dos dois deve sugerir um outro encontro</a:t>
            </a:r>
            <a:endParaRPr lang="pt-BR" dirty="0"/>
          </a:p>
        </p:txBody>
      </p:sp>
      <p:sp>
        <p:nvSpPr>
          <p:cNvPr id="4" name="TextovéPole 3"/>
          <p:cNvSpPr txBox="1"/>
          <p:nvPr/>
        </p:nvSpPr>
        <p:spPr>
          <a:xfrm>
            <a:off x="467544" y="6093296"/>
            <a:ext cx="7200800" cy="523220"/>
          </a:xfrm>
          <a:prstGeom prst="rect">
            <a:avLst/>
          </a:prstGeom>
          <a:noFill/>
        </p:spPr>
        <p:txBody>
          <a:bodyPr wrap="square" rtlCol="0">
            <a:spAutoFit/>
          </a:bodyPr>
          <a:lstStyle/>
          <a:p>
            <a:pPr algn="ctr"/>
            <a:r>
              <a:rPr lang="pt-BR" sz="2800" dirty="0" smtClean="0"/>
              <a:t>Crítica?</a:t>
            </a:r>
            <a:endParaRPr lang="cs-CZ"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algn="just"/>
            <a:r>
              <a:rPr lang="pt-BR" sz="2400" dirty="0" smtClean="0"/>
              <a:t>O modelo do Davis foca especialmente em relacionamentos com motivos de longo prazo, o que foi o objetivo principal de relações sexuais/românticos até os anos 70 do século passado</a:t>
            </a:r>
          </a:p>
          <a:p>
            <a:pPr algn="just"/>
            <a:r>
              <a:rPr lang="pt-BR" sz="2400" dirty="0" smtClean="0"/>
              <a:t>Desde esse período histórico a inegualidade entre os sexos diminuiu, o sexo sem compromisso emocional e sexo antes do casamento começou ser uma parte comum da vida de pessoas, as pessoas estão prorrogando o casamento até a idade maior depois de amplas experiências pessoais, sexuais e profissionais, indivíduos têm várias motivações para relacionamentos (motivos dos dois podem ser diferentes)</a:t>
            </a:r>
          </a:p>
          <a:p>
            <a:pPr algn="just"/>
            <a:r>
              <a:rPr lang="pt-BR" sz="2400" dirty="0" smtClean="0"/>
              <a:t>Os jeitos de encontrar um parceiro mudaram, estamos em uma époqua digital</a:t>
            </a:r>
            <a:endParaRPr lang="cs-CZ"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BR" dirty="0" smtClean="0"/>
              <a:t>Diferenças históricas em tipos de iniciação de relacionamentos</a:t>
            </a:r>
            <a:endParaRPr lang="cs-CZ" dirty="0"/>
          </a:p>
        </p:txBody>
      </p:sp>
      <p:sp>
        <p:nvSpPr>
          <p:cNvPr id="3" name="Zástupný symbol pro obsah 2"/>
          <p:cNvSpPr>
            <a:spLocks noGrp="1"/>
          </p:cNvSpPr>
          <p:nvPr>
            <p:ph idx="1"/>
          </p:nvPr>
        </p:nvSpPr>
        <p:spPr>
          <a:xfrm>
            <a:off x="457200" y="1600200"/>
            <a:ext cx="7787208" cy="1180728"/>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algn="just">
              <a:buNone/>
            </a:pPr>
            <a:r>
              <a:rPr lang="pt-BR" sz="2000" b="1" dirty="0" smtClean="0"/>
              <a:t>Closed-field Partnering </a:t>
            </a:r>
            <a:r>
              <a:rPr lang="pt-BR" sz="2000" dirty="0" smtClean="0"/>
              <a:t>– em sociedades onde os parentes (pais, e especialmente mães) escolhem os parceiros, especialmente parceiros para filhas; os encontros acontecem em casa com os pais da mulher</a:t>
            </a:r>
          </a:p>
        </p:txBody>
      </p:sp>
      <p:sp>
        <p:nvSpPr>
          <p:cNvPr id="4" name="TextovéPole 3"/>
          <p:cNvSpPr txBox="1"/>
          <p:nvPr/>
        </p:nvSpPr>
        <p:spPr>
          <a:xfrm>
            <a:off x="467544" y="2980690"/>
            <a:ext cx="7848872" cy="1600438"/>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pt-BR" sz="2000" b="1" dirty="0" smtClean="0"/>
              <a:t>Dating</a:t>
            </a:r>
            <a:r>
              <a:rPr lang="pt-BR" sz="2000" dirty="0" smtClean="0"/>
              <a:t> – sistema mais aberto onde os dois podem se encontrar, avaliar mutualmente, e escolher se vão continuar com outros encontros; os encontros acontecem em lugares públicos, dominados pelos homens, os homens são esperados a iniciar e controlar os encontros</a:t>
            </a:r>
          </a:p>
          <a:p>
            <a:endParaRPr lang="pt-BR" dirty="0"/>
          </a:p>
        </p:txBody>
      </p:sp>
      <p:sp>
        <p:nvSpPr>
          <p:cNvPr id="5" name="TextovéPole 4"/>
          <p:cNvSpPr txBox="1"/>
          <p:nvPr/>
        </p:nvSpPr>
        <p:spPr>
          <a:xfrm>
            <a:off x="467544" y="4797152"/>
            <a:ext cx="8496944" cy="1938992"/>
          </a:xfrm>
          <a:prstGeom prst="rect">
            <a:avLst/>
          </a:prstGeom>
          <a:solidFill>
            <a:schemeClr val="bg2"/>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pt-BR" sz="2000" b="1" dirty="0" smtClean="0"/>
              <a:t>Modern partnering </a:t>
            </a:r>
            <a:r>
              <a:rPr lang="pt-BR" sz="2000" dirty="0" smtClean="0"/>
              <a:t>– sistema aberto a encontros com motivos de longo prazo, de curto prazo,  relações por uma noite ou recreacionais, relações entre ficantes sem compromisso para relacionamento de longo prazo, relacionamentos entre pessoas do mesmo sexo, os dois sexos podem iniciar um encontro, os dois podem querer um encontro de longo ou curto prazo, os dois podem terminar o relacionamento; encontros digitais</a:t>
            </a:r>
            <a:endParaRPr lang="cs-CZ"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2" cstate="print"/>
          <a:srcRect b="40059"/>
          <a:stretch>
            <a:fillRect/>
          </a:stretch>
        </p:blipFill>
        <p:spPr bwMode="auto">
          <a:xfrm>
            <a:off x="0" y="0"/>
            <a:ext cx="9083265" cy="5877272"/>
          </a:xfrm>
          <a:prstGeom prst="rect">
            <a:avLst/>
          </a:prstGeom>
          <a:noFill/>
          <a:ln w="9525">
            <a:noFill/>
            <a:miter lim="800000"/>
            <a:headEnd/>
            <a:tailEnd/>
          </a:ln>
        </p:spPr>
      </p:pic>
      <p:sp>
        <p:nvSpPr>
          <p:cNvPr id="5" name="TextovéPole 4"/>
          <p:cNvSpPr txBox="1"/>
          <p:nvPr/>
        </p:nvSpPr>
        <p:spPr>
          <a:xfrm>
            <a:off x="4283968" y="476672"/>
            <a:ext cx="2736304" cy="646331"/>
          </a:xfrm>
          <a:prstGeom prst="rect">
            <a:avLst/>
          </a:prstGeom>
          <a:noFill/>
        </p:spPr>
        <p:txBody>
          <a:bodyPr wrap="square" rtlCol="0">
            <a:spAutoFit/>
          </a:bodyPr>
          <a:lstStyle/>
          <a:p>
            <a:r>
              <a:rPr lang="pt-BR" dirty="0" smtClean="0"/>
              <a:t>Motivos não são sempre claros</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2377</TotalTime>
  <Words>1978</Words>
  <Application>Microsoft Office PowerPoint</Application>
  <PresentationFormat>Předvádění na obrazovce (4:3)</PresentationFormat>
  <Paragraphs>138</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Motiv sady Office</vt:lpstr>
      <vt:lpstr>Iniciação de relacionamentos</vt:lpstr>
      <vt:lpstr>Primeiros encontros</vt:lpstr>
      <vt:lpstr>Sistema motivacional sexual (SMS) </vt:lpstr>
      <vt:lpstr>Snímek 4</vt:lpstr>
      <vt:lpstr>Transtornos de cortejo</vt:lpstr>
      <vt:lpstr>Seis passos para começar um encontro</vt:lpstr>
      <vt:lpstr>Snímek 7</vt:lpstr>
      <vt:lpstr>Diferenças históricas em tipos de iniciação de relacionamentos</vt:lpstr>
      <vt:lpstr>Snímek 9</vt:lpstr>
      <vt:lpstr>Snímek 10</vt:lpstr>
      <vt:lpstr>Snímek 11</vt:lpstr>
      <vt:lpstr>Snímek 12</vt:lpstr>
      <vt:lpstr>Snímek 13</vt:lpstr>
      <vt:lpstr>Snímek 14</vt:lpstr>
      <vt:lpstr>Snímek 15</vt:lpstr>
      <vt:lpstr>Speed dating (encontro rápido)</vt:lpstr>
      <vt:lpstr>Speed dating – um método científico</vt:lpstr>
      <vt:lpstr>Online dating</vt:lpstr>
      <vt:lpstr>Namoro na époqua digital -</vt:lpstr>
      <vt:lpstr>As formas populares de início de namoro</vt:lpstr>
      <vt:lpstr>Social Exchange Theory</vt:lpstr>
      <vt:lpstr>Snímek 22</vt:lpstr>
      <vt:lpstr>Desequilíbrio - Recompensas X Custos</vt:lpstr>
      <vt:lpstr>Snímek 24</vt:lpstr>
      <vt:lpstr>Snímek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Formação de relacionamentos</dc:title>
  <dc:creator>Jaroslava Varella Valentova</dc:creator>
  <cp:lastModifiedBy>Jaroslava Varella Valentova</cp:lastModifiedBy>
  <cp:revision>221</cp:revision>
  <dcterms:created xsi:type="dcterms:W3CDTF">2017-09-23T23:14:21Z</dcterms:created>
  <dcterms:modified xsi:type="dcterms:W3CDTF">2019-10-09T13:56:19Z</dcterms:modified>
</cp:coreProperties>
</file>