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61" r:id="rId5"/>
    <p:sldId id="260" r:id="rId6"/>
    <p:sldId id="262" r:id="rId7"/>
    <p:sldId id="263" r:id="rId8"/>
    <p:sldId id="264" r:id="rId9"/>
    <p:sldId id="265" r:id="rId10"/>
    <p:sldId id="267" r:id="rId11"/>
    <p:sldId id="266" r:id="rId12"/>
    <p:sldId id="268" r:id="rId13"/>
    <p:sldId id="269" r:id="rId14"/>
    <p:sldId id="270" r:id="rId15"/>
    <p:sldId id="271" r:id="rId16"/>
    <p:sldId id="272" r:id="rId1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nando Alves" initials="FA"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 Id="rId5" Type="http://schemas.microsoft.com/office/2011/relationships/chartStyle" Target="style1.xml"/><Relationship Id="rId4"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9172462817147863E-2"/>
          <c:y val="0.24439822105570136"/>
          <c:w val="0.94249420384951876"/>
          <c:h val="0.72190128317293667"/>
        </c:manualLayout>
      </c:layout>
      <c:barChart>
        <c:barDir val="col"/>
        <c:grouping val="clustered"/>
        <c:varyColors val="0"/>
        <c:ser>
          <c:idx val="0"/>
          <c:order val="0"/>
          <c:tx>
            <c:strRef>
              <c:f>'[PET ingressantes DADOS.xlsx]Planilha1'!$M$4</c:f>
              <c:strCache>
                <c:ptCount val="1"/>
                <c:pt idx="0">
                  <c:v>A</c:v>
                </c:pt>
              </c:strCache>
            </c:strRef>
          </c:tx>
          <c:spPr>
            <a:solidFill>
              <a:schemeClr val="accent2">
                <a:alpha val="85000"/>
              </a:schemeClr>
            </a:solidFill>
            <a:ln w="9525" cap="flat" cmpd="sng" algn="ctr">
              <a:solidFill>
                <a:schemeClr val="lt1">
                  <a:alpha val="50000"/>
                </a:schemeClr>
              </a:solidFill>
              <a:round/>
            </a:ln>
            <a:effectLst/>
          </c:spPr>
          <c:invertIfNegative val="0"/>
          <c:dPt>
            <c:idx val="0"/>
            <c:invertIfNegative val="0"/>
            <c:bubble3D val="0"/>
            <c:spPr>
              <a:solidFill>
                <a:srgbClr val="C0000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01-4AC8-41D4-A831-34365B7B3C57}"/>
              </c:ext>
            </c:extLst>
          </c:dPt>
          <c:dPt>
            <c:idx val="1"/>
            <c:invertIfNegative val="0"/>
            <c:bubble3D val="0"/>
            <c:spPr>
              <a:solidFill>
                <a:srgbClr val="92D05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03-4AC8-41D4-A831-34365B7B3C57}"/>
              </c:ext>
            </c:extLst>
          </c:dPt>
          <c:dPt>
            <c:idx val="2"/>
            <c:invertIfNegative val="0"/>
            <c:bubble3D val="0"/>
            <c:spPr>
              <a:solidFill>
                <a:srgbClr val="C0000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05-4AC8-41D4-A831-34365B7B3C57}"/>
              </c:ext>
            </c:extLst>
          </c:dPt>
          <c:dPt>
            <c:idx val="3"/>
            <c:invertIfNegative val="0"/>
            <c:bubble3D val="0"/>
            <c:spPr>
              <a:solidFill>
                <a:srgbClr val="C0000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07-4AC8-41D4-A831-34365B7B3C57}"/>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lumMod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'[PET ingressantes DADOS.xlsx]Planilha1'!$N$3:$Q$3</c:f>
              <c:strCache>
                <c:ptCount val="4"/>
                <c:pt idx="0">
                  <c:v>Questão 1</c:v>
                </c:pt>
                <c:pt idx="1">
                  <c:v>Questão 2</c:v>
                </c:pt>
                <c:pt idx="2">
                  <c:v>Questão 3</c:v>
                </c:pt>
                <c:pt idx="3">
                  <c:v>Questão 4</c:v>
                </c:pt>
              </c:strCache>
            </c:strRef>
          </c:cat>
          <c:val>
            <c:numRef>
              <c:f>'[PET ingressantes DADOS.xlsx]Planilha1'!$N$4:$Q$4</c:f>
              <c:numCache>
                <c:formatCode>0%</c:formatCode>
                <c:ptCount val="4"/>
                <c:pt idx="0">
                  <c:v>0.28368794326241137</c:v>
                </c:pt>
                <c:pt idx="1">
                  <c:v>0.54609929078014185</c:v>
                </c:pt>
                <c:pt idx="2">
                  <c:v>6.3829787234042548E-2</c:v>
                </c:pt>
                <c:pt idx="3">
                  <c:v>0.55319148936170215</c:v>
                </c:pt>
              </c:numCache>
            </c:numRef>
          </c:val>
          <c:extLst xmlns:c16r2="http://schemas.microsoft.com/office/drawing/2015/06/chart">
            <c:ext xmlns:c16="http://schemas.microsoft.com/office/drawing/2014/chart" uri="{C3380CC4-5D6E-409C-BE32-E72D297353CC}">
              <c16:uniqueId val="{00000008-4AC8-41D4-A831-34365B7B3C57}"/>
            </c:ext>
          </c:extLst>
        </c:ser>
        <c:ser>
          <c:idx val="1"/>
          <c:order val="1"/>
          <c:tx>
            <c:strRef>
              <c:f>'[PET ingressantes DADOS.xlsx]Planilha1'!$M$5</c:f>
              <c:strCache>
                <c:ptCount val="1"/>
                <c:pt idx="0">
                  <c:v>B</c:v>
                </c:pt>
              </c:strCache>
            </c:strRef>
          </c:tx>
          <c:spPr>
            <a:solidFill>
              <a:srgbClr val="92D050">
                <a:alpha val="85000"/>
              </a:srgbClr>
            </a:solidFill>
            <a:ln w="9525" cap="flat" cmpd="sng" algn="ctr">
              <a:solidFill>
                <a:schemeClr val="lt1">
                  <a:alpha val="50000"/>
                </a:schemeClr>
              </a:solidFill>
              <a:round/>
            </a:ln>
            <a:effectLst/>
          </c:spPr>
          <c:invertIfNegative val="0"/>
          <c:dPt>
            <c:idx val="0"/>
            <c:invertIfNegative val="0"/>
            <c:bubble3D val="0"/>
            <c:spPr>
              <a:solidFill>
                <a:srgbClr val="92D05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0A-4AC8-41D4-A831-34365B7B3C57}"/>
              </c:ext>
            </c:extLst>
          </c:dPt>
          <c:dPt>
            <c:idx val="1"/>
            <c:invertIfNegative val="0"/>
            <c:bubble3D val="0"/>
            <c:spPr>
              <a:solidFill>
                <a:srgbClr val="C0000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0C-4AC8-41D4-A831-34365B7B3C57}"/>
              </c:ext>
            </c:extLst>
          </c:dPt>
          <c:dPt>
            <c:idx val="2"/>
            <c:invertIfNegative val="0"/>
            <c:bubble3D val="0"/>
            <c:spPr>
              <a:solidFill>
                <a:srgbClr val="92D05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0E-4AC8-41D4-A831-34365B7B3C57}"/>
              </c:ext>
            </c:extLst>
          </c:dPt>
          <c:dPt>
            <c:idx val="3"/>
            <c:invertIfNegative val="0"/>
            <c:bubble3D val="0"/>
            <c:spPr>
              <a:solidFill>
                <a:srgbClr val="C0000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10-4AC8-41D4-A831-34365B7B3C57}"/>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lumMod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'[PET ingressantes DADOS.xlsx]Planilha1'!$N$3:$Q$3</c:f>
              <c:strCache>
                <c:ptCount val="4"/>
                <c:pt idx="0">
                  <c:v>Questão 1</c:v>
                </c:pt>
                <c:pt idx="1">
                  <c:v>Questão 2</c:v>
                </c:pt>
                <c:pt idx="2">
                  <c:v>Questão 3</c:v>
                </c:pt>
                <c:pt idx="3">
                  <c:v>Questão 4</c:v>
                </c:pt>
              </c:strCache>
            </c:strRef>
          </c:cat>
          <c:val>
            <c:numRef>
              <c:f>'[PET ingressantes DADOS.xlsx]Planilha1'!$N$5:$Q$5</c:f>
              <c:numCache>
                <c:formatCode>0%</c:formatCode>
                <c:ptCount val="4"/>
                <c:pt idx="0">
                  <c:v>0.56737588652482274</c:v>
                </c:pt>
                <c:pt idx="1">
                  <c:v>0.1773049645390071</c:v>
                </c:pt>
                <c:pt idx="2">
                  <c:v>0.75177304964539005</c:v>
                </c:pt>
                <c:pt idx="3">
                  <c:v>9.9290780141843976E-2</c:v>
                </c:pt>
              </c:numCache>
            </c:numRef>
          </c:val>
          <c:extLst xmlns:c16r2="http://schemas.microsoft.com/office/drawing/2015/06/chart">
            <c:ext xmlns:c16="http://schemas.microsoft.com/office/drawing/2014/chart" uri="{C3380CC4-5D6E-409C-BE32-E72D297353CC}">
              <c16:uniqueId val="{00000011-4AC8-41D4-A831-34365B7B3C57}"/>
            </c:ext>
          </c:extLst>
        </c:ser>
        <c:ser>
          <c:idx val="2"/>
          <c:order val="2"/>
          <c:tx>
            <c:strRef>
              <c:f>'[PET ingressantes DADOS.xlsx]Planilha1'!$M$6</c:f>
              <c:strCache>
                <c:ptCount val="1"/>
                <c:pt idx="0">
                  <c:v>C</c:v>
                </c:pt>
              </c:strCache>
            </c:strRef>
          </c:tx>
          <c:spPr>
            <a:solidFill>
              <a:srgbClr val="92D050">
                <a:alpha val="85000"/>
              </a:srgbClr>
            </a:solidFill>
            <a:ln w="9525" cap="flat" cmpd="sng" algn="ctr">
              <a:solidFill>
                <a:schemeClr val="lt1">
                  <a:alpha val="50000"/>
                </a:schemeClr>
              </a:solidFill>
              <a:round/>
            </a:ln>
            <a:effectLst/>
          </c:spPr>
          <c:invertIfNegative val="0"/>
          <c:dPt>
            <c:idx val="0"/>
            <c:invertIfNegative val="0"/>
            <c:bubble3D val="0"/>
            <c:spPr>
              <a:solidFill>
                <a:srgbClr val="C0000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13-4AC8-41D4-A831-34365B7B3C57}"/>
              </c:ext>
            </c:extLst>
          </c:dPt>
          <c:dPt>
            <c:idx val="1"/>
            <c:invertIfNegative val="0"/>
            <c:bubble3D val="0"/>
            <c:spPr>
              <a:solidFill>
                <a:srgbClr val="C0000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15-4AC8-41D4-A831-34365B7B3C57}"/>
              </c:ext>
            </c:extLst>
          </c:dPt>
          <c:dPt>
            <c:idx val="2"/>
            <c:invertIfNegative val="0"/>
            <c:bubble3D val="0"/>
            <c:spPr>
              <a:solidFill>
                <a:srgbClr val="C0000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17-4AC8-41D4-A831-34365B7B3C57}"/>
              </c:ext>
            </c:extLst>
          </c:dPt>
          <c:dPt>
            <c:idx val="3"/>
            <c:invertIfNegative val="0"/>
            <c:bubble3D val="0"/>
            <c:spPr>
              <a:solidFill>
                <a:srgbClr val="92D050">
                  <a:alpha val="85000"/>
                </a:srgbClr>
              </a:solidFill>
              <a:ln w="9525" cap="flat" cmpd="sng" algn="ctr">
                <a:solidFill>
                  <a:schemeClr val="lt1">
                    <a:alpha val="50000"/>
                  </a:schemeClr>
                </a:solidFill>
                <a:round/>
              </a:ln>
              <a:effectLst/>
            </c:spPr>
            <c:extLst xmlns:c16r2="http://schemas.microsoft.com/office/drawing/2015/06/chart">
              <c:ext xmlns:c16="http://schemas.microsoft.com/office/drawing/2014/chart" uri="{C3380CC4-5D6E-409C-BE32-E72D297353CC}">
                <c16:uniqueId val="{00000019-4AC8-41D4-A831-34365B7B3C57}"/>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lumMod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'[PET ingressantes DADOS.xlsx]Planilha1'!$N$3:$Q$3</c:f>
              <c:strCache>
                <c:ptCount val="4"/>
                <c:pt idx="0">
                  <c:v>Questão 1</c:v>
                </c:pt>
                <c:pt idx="1">
                  <c:v>Questão 2</c:v>
                </c:pt>
                <c:pt idx="2">
                  <c:v>Questão 3</c:v>
                </c:pt>
                <c:pt idx="3">
                  <c:v>Questão 4</c:v>
                </c:pt>
              </c:strCache>
            </c:strRef>
          </c:cat>
          <c:val>
            <c:numRef>
              <c:f>'[PET ingressantes DADOS.xlsx]Planilha1'!$N$6:$Q$6</c:f>
              <c:numCache>
                <c:formatCode>0%</c:formatCode>
                <c:ptCount val="4"/>
                <c:pt idx="0">
                  <c:v>0.10638297872340426</c:v>
                </c:pt>
                <c:pt idx="1">
                  <c:v>0.16312056737588654</c:v>
                </c:pt>
                <c:pt idx="2">
                  <c:v>4.9645390070921988E-2</c:v>
                </c:pt>
                <c:pt idx="3">
                  <c:v>0.25531914893617019</c:v>
                </c:pt>
              </c:numCache>
            </c:numRef>
          </c:val>
          <c:extLst xmlns:c16r2="http://schemas.microsoft.com/office/drawing/2015/06/chart">
            <c:ext xmlns:c16="http://schemas.microsoft.com/office/drawing/2014/chart" uri="{C3380CC4-5D6E-409C-BE32-E72D297353CC}">
              <c16:uniqueId val="{0000001A-4AC8-41D4-A831-34365B7B3C57}"/>
            </c:ext>
          </c:extLst>
        </c:ser>
        <c:ser>
          <c:idx val="3"/>
          <c:order val="3"/>
          <c:tx>
            <c:strRef>
              <c:f>'[PET ingressantes DADOS.xlsx]Planilha1'!$M$7</c:f>
              <c:strCache>
                <c:ptCount val="1"/>
                <c:pt idx="0">
                  <c:v>D</c:v>
                </c:pt>
              </c:strCache>
            </c:strRef>
          </c:tx>
          <c:spPr>
            <a:solidFill>
              <a:srgbClr val="C0000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lumMod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'[PET ingressantes DADOS.xlsx]Planilha1'!$N$3:$Q$3</c:f>
              <c:strCache>
                <c:ptCount val="4"/>
                <c:pt idx="0">
                  <c:v>Questão 1</c:v>
                </c:pt>
                <c:pt idx="1">
                  <c:v>Questão 2</c:v>
                </c:pt>
                <c:pt idx="2">
                  <c:v>Questão 3</c:v>
                </c:pt>
                <c:pt idx="3">
                  <c:v>Questão 4</c:v>
                </c:pt>
              </c:strCache>
            </c:strRef>
          </c:cat>
          <c:val>
            <c:numRef>
              <c:f>'[PET ingressantes DADOS.xlsx]Planilha1'!$N$7:$Q$7</c:f>
              <c:numCache>
                <c:formatCode>0%</c:formatCode>
                <c:ptCount val="4"/>
                <c:pt idx="0">
                  <c:v>4.2553191489361701E-2</c:v>
                </c:pt>
                <c:pt idx="1">
                  <c:v>0.10638297872340426</c:v>
                </c:pt>
                <c:pt idx="2">
                  <c:v>0.13475177304964539</c:v>
                </c:pt>
                <c:pt idx="3">
                  <c:v>9.2198581560283682E-2</c:v>
                </c:pt>
              </c:numCache>
            </c:numRef>
          </c:val>
          <c:extLst xmlns:c16r2="http://schemas.microsoft.com/office/drawing/2015/06/chart">
            <c:ext xmlns:c16="http://schemas.microsoft.com/office/drawing/2014/chart" uri="{C3380CC4-5D6E-409C-BE32-E72D297353CC}">
              <c16:uniqueId val="{0000001B-4AC8-41D4-A831-34365B7B3C57}"/>
            </c:ext>
          </c:extLst>
        </c:ser>
        <c:dLbls>
          <c:showLegendKey val="0"/>
          <c:showVal val="1"/>
          <c:showCatName val="0"/>
          <c:showSerName val="0"/>
          <c:showPercent val="0"/>
          <c:showBubbleSize val="0"/>
        </c:dLbls>
        <c:gapWidth val="75"/>
        <c:axId val="219032960"/>
        <c:axId val="219059328"/>
      </c:barChart>
      <c:catAx>
        <c:axId val="2190329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219059328"/>
        <c:crosses val="autoZero"/>
        <c:auto val="1"/>
        <c:lblAlgn val="ctr"/>
        <c:lblOffset val="100"/>
        <c:noMultiLvlLbl val="0"/>
      </c:catAx>
      <c:valAx>
        <c:axId val="2190593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pt-BR"/>
          </a:p>
        </c:txPr>
        <c:crossAx val="21903296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6-04-28T22:35:52.016" idx="1">
    <p:pos x="10" y="10"/>
    <p:text>O famoso Anton van Leeuwenhoek, considerado como o pai ou progenitor da Microscopia e provavelmente da bacteriologia também,  em 1675 relatou ter descoberto animaizinhos na água da chuva e afirmava que "eram dez mil vezes menores que as moscas de água" vistas por Swammerdan. Suas numerosas observações microscópicas e descrições que delas constituem um positivo valor científico, pese o seu profundo espírito mercantil. Leeuwenhoek biólogo, nasceu na Holanda em 1632. A princípio, construiu microscópios por distracção. Chegou a construir mais de 400 deles. O mais potente aumentava os objetcos 275 vezes. Conseguiu descobrir os animais unicelulares.</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4-28T22:39:16.001" idx="2">
    <p:pos x="10" y="10"/>
    <p:text>“A imaginação deveria dar asas aos nossos pensamentos, mas nós sempre precisamos de uma prova experimental decisiva, e no momento de refletir, interpretar nossas observações e concluir, a imaginação deve ser verificada e documentada pelos resultados do experimento”</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4-28T22:48:11.041" idx="3">
    <p:pos x="10" y="10"/>
    <p:text>No mês de agosto de 1928 Fleming tirou férias e, por esquecimento, deixou algumas placas com culturas de estafilococos sobre a mesa, ao invés de guardá-las na geladeira ou inutilizá-las, como seria natural. Ao retornar ao trabalho, em setembro do mesmo ano, observou que algumas das placas estavam contaminadas com mofo, fato este relativamente frequente. Colocou-as então, em uma bandeja para limpeza e esterilização com lisol. Neste exato momento entrou no laboratório um seu colega, Dr. Pryce, e lhe perguntou como iam suas pesquisas. Fleming apanhou novamente as placas para explicar alguns detalhes ao seu colega sobre as culturas de estafilococos que estava realizando, quando notou que havia, em uma das placas, um halo transparente em torno do mofo contaminante, o que parecia indicar que aquele fungo produzia uma substância bactericida. O assunto foi discutido entre ambos e Fleming decidiu fazer algumas culturas do fungo para estudo posterior.
O fungo foi identificado como pertencente ao gênero Penicillium, de onde deriva o nome da penicilina dado à substância por ele produzida. Fleming passou a empregá-lo em seu laboratório para selecionar determinadas bactérias, eliminando das culturas as espécies sensíveis à sua ação.</p:text>
    <p:extLst>
      <p:ext uri="{C676402C-5697-4E1C-873F-D02D1690AC5C}">
        <p15:threadingInfo xmlns:p15="http://schemas.microsoft.com/office/powerpoint/2012/main" timeZoneBias="180"/>
      </p:ext>
    </p:extLst>
  </p:cm>
</p:cmLst>
</file>

<file path=ppt/drawings/drawing1.xml><?xml version="1.0" encoding="utf-8"?>
<c:userShapes xmlns:c="http://schemas.openxmlformats.org/drawingml/2006/chart">
  <cdr:relSizeAnchor xmlns:cdr="http://schemas.openxmlformats.org/drawingml/2006/chartDrawing">
    <cdr:from>
      <cdr:x>0.2572</cdr:x>
      <cdr:y>0.04596</cdr:y>
    </cdr:from>
    <cdr:to>
      <cdr:x>0.5154</cdr:x>
      <cdr:y>0.28746</cdr:y>
    </cdr:to>
    <cdr:sp macro="" textlink="">
      <cdr:nvSpPr>
        <cdr:cNvPr id="3" name="CaixaDeTexto 2"/>
        <cdr:cNvSpPr txBox="1"/>
      </cdr:nvSpPr>
      <cdr:spPr>
        <a:xfrm xmlns:a="http://schemas.openxmlformats.org/drawingml/2006/main">
          <a:off x="2351837" y="315194"/>
          <a:ext cx="2361003" cy="16562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BR" sz="1600" dirty="0">
              <a:latin typeface="Agency FB" panose="020B0503020202020204" pitchFamily="34" charset="0"/>
            </a:rPr>
            <a:t>2. </a:t>
          </a:r>
          <a:r>
            <a:rPr lang="pt-BR" sz="1600" dirty="0" smtClean="0">
              <a:latin typeface="Agency FB" panose="020B0503020202020204" pitchFamily="34" charset="0"/>
            </a:rPr>
            <a:t>A alternativa em </a:t>
          </a:r>
          <a:r>
            <a:rPr lang="pt-BR" sz="1600" dirty="0">
              <a:latin typeface="Agency FB" panose="020B0503020202020204" pitchFamily="34" charset="0"/>
            </a:rPr>
            <a:t>que </a:t>
          </a:r>
          <a:endParaRPr lang="pt-BR" sz="1600" dirty="0" smtClean="0">
            <a:latin typeface="Agency FB" panose="020B0503020202020204" pitchFamily="34" charset="0"/>
          </a:endParaRPr>
        </a:p>
        <a:p xmlns:a="http://schemas.openxmlformats.org/drawingml/2006/main">
          <a:r>
            <a:rPr lang="pt-BR" sz="1600" dirty="0" smtClean="0">
              <a:latin typeface="Agency FB" panose="020B0503020202020204" pitchFamily="34" charset="0"/>
            </a:rPr>
            <a:t>todos </a:t>
          </a:r>
          <a:r>
            <a:rPr lang="pt-BR" sz="1600" dirty="0">
              <a:latin typeface="Agency FB" panose="020B0503020202020204" pitchFamily="34" charset="0"/>
            </a:rPr>
            <a:t>os </a:t>
          </a:r>
          <a:r>
            <a:rPr lang="pt-BR" sz="1600" dirty="0" smtClean="0">
              <a:latin typeface="Agency FB" panose="020B0503020202020204" pitchFamily="34" charset="0"/>
            </a:rPr>
            <a:t>itens utilizam </a:t>
          </a:r>
        </a:p>
        <a:p xmlns:a="http://schemas.openxmlformats.org/drawingml/2006/main">
          <a:r>
            <a:rPr lang="pt-BR" sz="1600" dirty="0" smtClean="0">
              <a:latin typeface="Agency FB" panose="020B0503020202020204" pitchFamily="34" charset="0"/>
            </a:rPr>
            <a:t>Biotecnologia em </a:t>
          </a:r>
          <a:r>
            <a:rPr lang="pt-BR" sz="1600" dirty="0">
              <a:latin typeface="Agency FB" panose="020B0503020202020204" pitchFamily="34" charset="0"/>
            </a:rPr>
            <a:t>sua </a:t>
          </a:r>
          <a:endParaRPr lang="pt-BR" sz="1600" dirty="0" smtClean="0">
            <a:latin typeface="Agency FB" panose="020B0503020202020204" pitchFamily="34" charset="0"/>
          </a:endParaRPr>
        </a:p>
        <a:p xmlns:a="http://schemas.openxmlformats.org/drawingml/2006/main">
          <a:r>
            <a:rPr lang="pt-BR" sz="1600" dirty="0" smtClean="0">
              <a:latin typeface="Agency FB" panose="020B0503020202020204" pitchFamily="34" charset="0"/>
            </a:rPr>
            <a:t>produção</a:t>
          </a:r>
          <a:r>
            <a:rPr lang="pt-BR" sz="1600" dirty="0">
              <a:latin typeface="Agency FB" panose="020B0503020202020204" pitchFamily="34" charset="0"/>
            </a:rPr>
            <a:t>:</a:t>
          </a:r>
        </a:p>
      </cdr:txBody>
    </cdr:sp>
  </cdr:relSizeAnchor>
  <cdr:relSizeAnchor xmlns:cdr="http://schemas.openxmlformats.org/drawingml/2006/chartDrawing">
    <cdr:from>
      <cdr:x>0.51451</cdr:x>
      <cdr:y>0.04936</cdr:y>
    </cdr:from>
    <cdr:to>
      <cdr:x>0.78225</cdr:x>
      <cdr:y>0.25418</cdr:y>
    </cdr:to>
    <cdr:sp macro="" textlink="">
      <cdr:nvSpPr>
        <cdr:cNvPr id="4" name="CaixaDeTexto 3"/>
        <cdr:cNvSpPr txBox="1"/>
      </cdr:nvSpPr>
      <cdr:spPr>
        <a:xfrm xmlns:a="http://schemas.openxmlformats.org/drawingml/2006/main">
          <a:off x="4704659" y="338503"/>
          <a:ext cx="2448272" cy="14046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just"/>
          <a:r>
            <a:rPr lang="pt-BR" sz="2400" dirty="0" smtClean="0">
              <a:latin typeface="Agency FB" panose="020B0503020202020204" pitchFamily="34" charset="0"/>
            </a:rPr>
            <a:t>3. </a:t>
          </a:r>
          <a:r>
            <a:rPr lang="pt-BR" sz="1600" dirty="0" smtClean="0">
              <a:latin typeface="Agency FB" panose="020B0503020202020204" pitchFamily="34" charset="0"/>
            </a:rPr>
            <a:t>A alternativa em que</a:t>
          </a:r>
        </a:p>
        <a:p xmlns:a="http://schemas.openxmlformats.org/drawingml/2006/main">
          <a:pPr algn="just"/>
          <a:r>
            <a:rPr lang="pt-BR" sz="1600" dirty="0" smtClean="0">
              <a:latin typeface="Agency FB" panose="020B0503020202020204" pitchFamily="34" charset="0"/>
            </a:rPr>
            <a:t>o processo descrito não</a:t>
          </a:r>
        </a:p>
        <a:p xmlns:a="http://schemas.openxmlformats.org/drawingml/2006/main">
          <a:pPr algn="just"/>
          <a:r>
            <a:rPr lang="pt-BR" sz="1600" dirty="0" smtClean="0">
              <a:latin typeface="Agency FB" panose="020B0503020202020204" pitchFamily="34" charset="0"/>
            </a:rPr>
            <a:t> é biotecnológico</a:t>
          </a:r>
          <a:r>
            <a:rPr lang="pt-BR" sz="1600" dirty="0">
              <a:latin typeface="Agency FB" panose="020B0503020202020204" pitchFamily="34" charset="0"/>
            </a:rPr>
            <a:t>:</a:t>
          </a:r>
        </a:p>
        <a:p xmlns:a="http://schemas.openxmlformats.org/drawingml/2006/main">
          <a:endParaRPr lang="pt-BR" sz="900" dirty="0"/>
        </a:p>
      </cdr:txBody>
    </cdr:sp>
  </cdr:relSizeAnchor>
  <cdr:relSizeAnchor xmlns:cdr="http://schemas.openxmlformats.org/drawingml/2006/chartDrawing">
    <cdr:from>
      <cdr:x>0.79925</cdr:x>
      <cdr:y>0.04667</cdr:y>
    </cdr:from>
    <cdr:to>
      <cdr:x>0.99911</cdr:x>
      <cdr:y>0.3845</cdr:y>
    </cdr:to>
    <cdr:sp macro="" textlink="">
      <cdr:nvSpPr>
        <cdr:cNvPr id="5" name="CaixaDeTexto 4"/>
        <cdr:cNvSpPr txBox="1"/>
      </cdr:nvSpPr>
      <cdr:spPr>
        <a:xfrm xmlns:a="http://schemas.openxmlformats.org/drawingml/2006/main">
          <a:off x="7308304" y="320063"/>
          <a:ext cx="1827558" cy="23168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pt-BR" sz="2400" dirty="0" smtClean="0">
              <a:latin typeface="Agency FB" panose="020B0503020202020204" pitchFamily="34" charset="0"/>
            </a:rPr>
            <a:t>4</a:t>
          </a:r>
          <a:r>
            <a:rPr lang="pt-BR" sz="1800" dirty="0" smtClean="0">
              <a:latin typeface="Agency FB" panose="020B0503020202020204" pitchFamily="34" charset="0"/>
            </a:rPr>
            <a:t>. Alternativa </a:t>
          </a:r>
          <a:r>
            <a:rPr lang="pt-BR" sz="1800" dirty="0">
              <a:latin typeface="Agency FB" panose="020B0503020202020204" pitchFamily="34" charset="0"/>
            </a:rPr>
            <a:t>em </a:t>
          </a:r>
          <a:endParaRPr lang="pt-BR" sz="1800" dirty="0" smtClean="0">
            <a:latin typeface="Agency FB" panose="020B0503020202020204" pitchFamily="34" charset="0"/>
          </a:endParaRPr>
        </a:p>
        <a:p xmlns:a="http://schemas.openxmlformats.org/drawingml/2006/main">
          <a:pPr algn="r"/>
          <a:r>
            <a:rPr lang="pt-BR" sz="1800" dirty="0" smtClean="0">
              <a:latin typeface="Agency FB" panose="020B0503020202020204" pitchFamily="34" charset="0"/>
            </a:rPr>
            <a:t>que </a:t>
          </a:r>
          <a:r>
            <a:rPr lang="pt-BR" sz="1800" dirty="0">
              <a:latin typeface="Agency FB" panose="020B0503020202020204" pitchFamily="34" charset="0"/>
            </a:rPr>
            <a:t>a notícia não </a:t>
          </a:r>
          <a:endParaRPr lang="pt-BR" sz="1800" dirty="0" smtClean="0">
            <a:latin typeface="Agency FB" panose="020B0503020202020204" pitchFamily="34" charset="0"/>
          </a:endParaRPr>
        </a:p>
        <a:p xmlns:a="http://schemas.openxmlformats.org/drawingml/2006/main">
          <a:pPr algn="r"/>
          <a:r>
            <a:rPr lang="pt-BR" sz="1800" dirty="0" smtClean="0">
              <a:latin typeface="Agency FB" panose="020B0503020202020204" pitchFamily="34" charset="0"/>
            </a:rPr>
            <a:t>relata um</a:t>
          </a:r>
        </a:p>
        <a:p xmlns:a="http://schemas.openxmlformats.org/drawingml/2006/main">
          <a:pPr algn="r"/>
          <a:r>
            <a:rPr lang="pt-BR" sz="1800" dirty="0" smtClean="0">
              <a:latin typeface="Agency FB" panose="020B0503020202020204" pitchFamily="34" charset="0"/>
            </a:rPr>
            <a:t>acontecimento</a:t>
          </a:r>
        </a:p>
        <a:p xmlns:a="http://schemas.openxmlformats.org/drawingml/2006/main">
          <a:pPr algn="r"/>
          <a:r>
            <a:rPr lang="pt-BR" sz="1800" dirty="0" smtClean="0">
              <a:latin typeface="Agency FB" panose="020B0503020202020204" pitchFamily="34" charset="0"/>
            </a:rPr>
            <a:t>relevante </a:t>
          </a:r>
          <a:r>
            <a:rPr lang="pt-BR" sz="1800" dirty="0">
              <a:latin typeface="Agency FB" panose="020B0503020202020204" pitchFamily="34" charset="0"/>
            </a:rPr>
            <a:t>para a </a:t>
          </a:r>
          <a:endParaRPr lang="pt-BR" sz="1800" dirty="0" smtClean="0">
            <a:latin typeface="Agency FB" panose="020B0503020202020204" pitchFamily="34" charset="0"/>
          </a:endParaRPr>
        </a:p>
        <a:p xmlns:a="http://schemas.openxmlformats.org/drawingml/2006/main">
          <a:pPr algn="r"/>
          <a:r>
            <a:rPr lang="pt-BR" sz="1800" dirty="0" smtClean="0">
              <a:latin typeface="Agency FB" panose="020B0503020202020204" pitchFamily="34" charset="0"/>
            </a:rPr>
            <a:t>biotecnologia</a:t>
          </a:r>
          <a:endParaRPr lang="pt-BR" sz="1800" dirty="0">
            <a:latin typeface="Agency FB" panose="020B0503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24DAE5-B45D-479C-A5E1-94E7411CE447}" type="datetimeFigureOut">
              <a:rPr lang="en-US" smtClean="0"/>
              <a:t>5/2/2016</a:t>
            </a:fld>
            <a:endParaRPr lang="en-US"/>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20197-5B71-4F4C-A406-1FC752BA4BC1}" type="slidenum">
              <a:rPr lang="en-US" smtClean="0"/>
              <a:t>‹nº›</a:t>
            </a:fld>
            <a:endParaRPr lang="en-US"/>
          </a:p>
        </p:txBody>
      </p:sp>
    </p:spTree>
    <p:extLst>
      <p:ext uri="{BB962C8B-B14F-4D97-AF65-F5344CB8AC3E}">
        <p14:creationId xmlns:p14="http://schemas.microsoft.com/office/powerpoint/2010/main" val="1694867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1</a:t>
            </a:fld>
            <a:endParaRPr lang="en-US"/>
          </a:p>
        </p:txBody>
      </p:sp>
    </p:spTree>
    <p:extLst>
      <p:ext uri="{BB962C8B-B14F-4D97-AF65-F5344CB8AC3E}">
        <p14:creationId xmlns:p14="http://schemas.microsoft.com/office/powerpoint/2010/main" val="2792248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10</a:t>
            </a:fld>
            <a:endParaRPr lang="en-US"/>
          </a:p>
        </p:txBody>
      </p:sp>
    </p:spTree>
    <p:extLst>
      <p:ext uri="{BB962C8B-B14F-4D97-AF65-F5344CB8AC3E}">
        <p14:creationId xmlns:p14="http://schemas.microsoft.com/office/powerpoint/2010/main" val="1883104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11</a:t>
            </a:fld>
            <a:endParaRPr lang="en-US"/>
          </a:p>
        </p:txBody>
      </p:sp>
    </p:spTree>
    <p:extLst>
      <p:ext uri="{BB962C8B-B14F-4D97-AF65-F5344CB8AC3E}">
        <p14:creationId xmlns:p14="http://schemas.microsoft.com/office/powerpoint/2010/main" val="267263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12</a:t>
            </a:fld>
            <a:endParaRPr lang="en-US"/>
          </a:p>
        </p:txBody>
      </p:sp>
    </p:spTree>
    <p:extLst>
      <p:ext uri="{BB962C8B-B14F-4D97-AF65-F5344CB8AC3E}">
        <p14:creationId xmlns:p14="http://schemas.microsoft.com/office/powerpoint/2010/main" val="3202363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13</a:t>
            </a:fld>
            <a:endParaRPr lang="en-US"/>
          </a:p>
        </p:txBody>
      </p:sp>
    </p:spTree>
    <p:extLst>
      <p:ext uri="{BB962C8B-B14F-4D97-AF65-F5344CB8AC3E}">
        <p14:creationId xmlns:p14="http://schemas.microsoft.com/office/powerpoint/2010/main" val="1047993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14</a:t>
            </a:fld>
            <a:endParaRPr lang="en-US"/>
          </a:p>
        </p:txBody>
      </p:sp>
    </p:spTree>
    <p:extLst>
      <p:ext uri="{BB962C8B-B14F-4D97-AF65-F5344CB8AC3E}">
        <p14:creationId xmlns:p14="http://schemas.microsoft.com/office/powerpoint/2010/main" val="3735490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15</a:t>
            </a:fld>
            <a:endParaRPr lang="en-US"/>
          </a:p>
        </p:txBody>
      </p:sp>
    </p:spTree>
    <p:extLst>
      <p:ext uri="{BB962C8B-B14F-4D97-AF65-F5344CB8AC3E}">
        <p14:creationId xmlns:p14="http://schemas.microsoft.com/office/powerpoint/2010/main" val="2374857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16</a:t>
            </a:fld>
            <a:endParaRPr lang="en-US"/>
          </a:p>
        </p:txBody>
      </p:sp>
    </p:spTree>
    <p:extLst>
      <p:ext uri="{BB962C8B-B14F-4D97-AF65-F5344CB8AC3E}">
        <p14:creationId xmlns:p14="http://schemas.microsoft.com/office/powerpoint/2010/main" val="358774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2</a:t>
            </a:fld>
            <a:endParaRPr lang="en-US"/>
          </a:p>
        </p:txBody>
      </p:sp>
    </p:spTree>
    <p:extLst>
      <p:ext uri="{BB962C8B-B14F-4D97-AF65-F5344CB8AC3E}">
        <p14:creationId xmlns:p14="http://schemas.microsoft.com/office/powerpoint/2010/main" val="346122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3</a:t>
            </a:fld>
            <a:endParaRPr lang="en-US"/>
          </a:p>
        </p:txBody>
      </p:sp>
    </p:spTree>
    <p:extLst>
      <p:ext uri="{BB962C8B-B14F-4D97-AF65-F5344CB8AC3E}">
        <p14:creationId xmlns:p14="http://schemas.microsoft.com/office/powerpoint/2010/main" val="2993095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4</a:t>
            </a:fld>
            <a:endParaRPr lang="en-US"/>
          </a:p>
        </p:txBody>
      </p:sp>
    </p:spTree>
    <p:extLst>
      <p:ext uri="{BB962C8B-B14F-4D97-AF65-F5344CB8AC3E}">
        <p14:creationId xmlns:p14="http://schemas.microsoft.com/office/powerpoint/2010/main" val="3931043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5</a:t>
            </a:fld>
            <a:endParaRPr lang="en-US"/>
          </a:p>
        </p:txBody>
      </p:sp>
    </p:spTree>
    <p:extLst>
      <p:ext uri="{BB962C8B-B14F-4D97-AF65-F5344CB8AC3E}">
        <p14:creationId xmlns:p14="http://schemas.microsoft.com/office/powerpoint/2010/main" val="375215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6</a:t>
            </a:fld>
            <a:endParaRPr lang="en-US"/>
          </a:p>
        </p:txBody>
      </p:sp>
    </p:spTree>
    <p:extLst>
      <p:ext uri="{BB962C8B-B14F-4D97-AF65-F5344CB8AC3E}">
        <p14:creationId xmlns:p14="http://schemas.microsoft.com/office/powerpoint/2010/main" val="421214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7</a:t>
            </a:fld>
            <a:endParaRPr lang="en-US"/>
          </a:p>
        </p:txBody>
      </p:sp>
    </p:spTree>
    <p:extLst>
      <p:ext uri="{BB962C8B-B14F-4D97-AF65-F5344CB8AC3E}">
        <p14:creationId xmlns:p14="http://schemas.microsoft.com/office/powerpoint/2010/main" val="2884897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8</a:t>
            </a:fld>
            <a:endParaRPr lang="en-US"/>
          </a:p>
        </p:txBody>
      </p:sp>
    </p:spTree>
    <p:extLst>
      <p:ext uri="{BB962C8B-B14F-4D97-AF65-F5344CB8AC3E}">
        <p14:creationId xmlns:p14="http://schemas.microsoft.com/office/powerpoint/2010/main" val="166242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fld id="{A0920197-5B71-4F4C-A406-1FC752BA4BC1}" type="slidenum">
              <a:rPr lang="en-US" smtClean="0"/>
              <a:t>9</a:t>
            </a:fld>
            <a:endParaRPr lang="en-US"/>
          </a:p>
        </p:txBody>
      </p:sp>
    </p:spTree>
    <p:extLst>
      <p:ext uri="{BB962C8B-B14F-4D97-AF65-F5344CB8AC3E}">
        <p14:creationId xmlns:p14="http://schemas.microsoft.com/office/powerpoint/2010/main" val="96600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D93EB37-80E4-4778-9836-8B152A39F3AF}" type="datetimeFigureOut">
              <a:rPr lang="pt-BR" smtClean="0"/>
              <a:t>02/05/2016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FE7F87A-0DCD-4FAC-81EA-21CB928270DA}"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D93EB37-80E4-4778-9836-8B152A39F3AF}" type="datetimeFigureOut">
              <a:rPr lang="pt-BR" smtClean="0"/>
              <a:t>02/05/2016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FE7F87A-0DCD-4FAC-81EA-21CB928270DA}"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D93EB37-80E4-4778-9836-8B152A39F3AF}" type="datetimeFigureOut">
              <a:rPr lang="pt-BR" smtClean="0"/>
              <a:t>02/05/2016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FE7F87A-0DCD-4FAC-81EA-21CB928270DA}"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D93EB37-80E4-4778-9836-8B152A39F3AF}" type="datetimeFigureOut">
              <a:rPr lang="pt-BR" smtClean="0"/>
              <a:t>02/05/2016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FE7F87A-0DCD-4FAC-81EA-21CB928270DA}"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AD93EB37-80E4-4778-9836-8B152A39F3AF}" type="datetimeFigureOut">
              <a:rPr lang="pt-BR" smtClean="0"/>
              <a:t>02/05/2016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FE7F87A-0DCD-4FAC-81EA-21CB928270DA}" type="slidenum">
              <a:rPr lang="pt-BR" smtClean="0"/>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D93EB37-80E4-4778-9836-8B152A39F3AF}" type="datetimeFigureOut">
              <a:rPr lang="pt-BR" smtClean="0"/>
              <a:t>02/05/2016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FE7F87A-0DCD-4FAC-81EA-21CB928270DA}"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D93EB37-80E4-4778-9836-8B152A39F3AF}" type="datetimeFigureOut">
              <a:rPr lang="pt-BR" smtClean="0"/>
              <a:t>02/05/2016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FE7F87A-0DCD-4FAC-81EA-21CB928270DA}"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AD93EB37-80E4-4778-9836-8B152A39F3AF}" type="datetimeFigureOut">
              <a:rPr lang="pt-BR" smtClean="0"/>
              <a:t>02/05/2016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0FE7F87A-0DCD-4FAC-81EA-21CB928270DA}"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D93EB37-80E4-4778-9836-8B152A39F3AF}" type="datetimeFigureOut">
              <a:rPr lang="pt-BR" smtClean="0"/>
              <a:t>02/05/2016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0FE7F87A-0DCD-4FAC-81EA-21CB928270DA}"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AD93EB37-80E4-4778-9836-8B152A39F3AF}" type="datetimeFigureOut">
              <a:rPr lang="pt-BR" smtClean="0"/>
              <a:t>02/05/2016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FE7F87A-0DCD-4FAC-81EA-21CB928270DA}" type="slidenum">
              <a:rPr lang="pt-BR" smtClean="0"/>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AD93EB37-80E4-4778-9836-8B152A39F3AF}" type="datetimeFigureOut">
              <a:rPr lang="pt-BR" smtClean="0"/>
              <a:t>02/05/2016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FE7F87A-0DCD-4FAC-81EA-21CB928270DA}" type="slidenum">
              <a:rPr lang="pt-BR" smtClean="0"/>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93EB37-80E4-4778-9836-8B152A39F3AF}" type="datetimeFigureOut">
              <a:rPr lang="pt-BR" smtClean="0"/>
              <a:t>02/05/2016</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7F87A-0DCD-4FAC-81EA-21CB928270DA}"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3.jpeg"/><Relationship Id="rId7"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00" y="-842976"/>
            <a:ext cx="11436000" cy="7700975"/>
          </a:xfrm>
          <a:prstGeom prst="rect">
            <a:avLst/>
          </a:prstGeom>
        </p:spPr>
      </p:pic>
      <p:sp>
        <p:nvSpPr>
          <p:cNvPr id="5" name="Título 1"/>
          <p:cNvSpPr txBox="1">
            <a:spLocks/>
          </p:cNvSpPr>
          <p:nvPr/>
        </p:nvSpPr>
        <p:spPr>
          <a:xfrm>
            <a:off x="1214430" y="4067754"/>
            <a:ext cx="6715140" cy="2266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Agency FB" panose="020B0503020202020204" pitchFamily="34" charset="0"/>
                <a:ea typeface="+mj-ea"/>
                <a:cs typeface="+mj-cs"/>
              </a:rPr>
              <a:t>A </a:t>
            </a:r>
            <a:r>
              <a:rPr kumimoji="0" lang="en-US" sz="4400" b="0" i="0" u="none" strike="noStrike" kern="1200" cap="none" spc="0" normalizeH="0" baseline="0" noProof="0" dirty="0" err="1" smtClean="0">
                <a:ln>
                  <a:noFill/>
                </a:ln>
                <a:solidFill>
                  <a:schemeClr val="bg1"/>
                </a:solidFill>
                <a:effectLst/>
                <a:uLnTx/>
                <a:uFillTx/>
                <a:latin typeface="Agency FB" panose="020B0503020202020204" pitchFamily="34" charset="0"/>
                <a:ea typeface="+mj-ea"/>
                <a:cs typeface="+mj-cs"/>
              </a:rPr>
              <a:t>Biotecnologia</a:t>
            </a:r>
            <a:r>
              <a:rPr kumimoji="0" lang="en-US" sz="4400" b="0" i="0" u="none" strike="noStrike" kern="1200" cap="none" spc="0" normalizeH="0" baseline="0" noProof="0" dirty="0" smtClean="0">
                <a:ln>
                  <a:noFill/>
                </a:ln>
                <a:solidFill>
                  <a:schemeClr val="bg1"/>
                </a:solidFill>
                <a:effectLst/>
                <a:uLnTx/>
                <a:uFillTx/>
                <a:latin typeface="Agency FB" panose="020B0503020202020204" pitchFamily="34" charset="0"/>
                <a:ea typeface="+mj-ea"/>
                <a:cs typeface="+mj-cs"/>
              </a:rPr>
              <a:t> e </a:t>
            </a:r>
            <a:r>
              <a:rPr kumimoji="0" lang="en-US" sz="4400" b="0" i="0" u="none" strike="noStrike" kern="1200" cap="none" spc="0" normalizeH="0" baseline="0" noProof="0" dirty="0" err="1" smtClean="0">
                <a:ln>
                  <a:noFill/>
                </a:ln>
                <a:solidFill>
                  <a:schemeClr val="bg1"/>
                </a:solidFill>
                <a:effectLst/>
                <a:uLnTx/>
                <a:uFillTx/>
                <a:latin typeface="Agency FB" panose="020B0503020202020204" pitchFamily="34" charset="0"/>
                <a:ea typeface="+mj-ea"/>
                <a:cs typeface="+mj-cs"/>
              </a:rPr>
              <a:t>você</a:t>
            </a:r>
            <a:r>
              <a:rPr kumimoji="0" lang="en-US" sz="4400" b="0" i="0" u="none" strike="noStrike" kern="1200" cap="none" spc="0" normalizeH="0" noProof="0" dirty="0" smtClean="0">
                <a:ln>
                  <a:noFill/>
                </a:ln>
                <a:solidFill>
                  <a:schemeClr val="bg1"/>
                </a:solidFill>
                <a:effectLst/>
                <a:uLnTx/>
                <a:uFillTx/>
                <a:latin typeface="Agency FB" panose="020B0503020202020204" pitchFamily="34" charset="0"/>
                <a:ea typeface="+mj-ea"/>
                <a:cs typeface="+mj-cs"/>
              </a:rPr>
              <a:t> </a:t>
            </a:r>
            <a:r>
              <a:rPr kumimoji="0" lang="en-US" sz="4400" b="0" i="0" u="none" strike="noStrike" kern="1200" cap="none" spc="0" normalizeH="0" baseline="0" noProof="0" dirty="0" smtClean="0">
                <a:ln>
                  <a:noFill/>
                </a:ln>
                <a:solidFill>
                  <a:schemeClr val="bg1"/>
                </a:solidFill>
                <a:effectLst/>
                <a:uLnTx/>
                <a:uFillTx/>
                <a:latin typeface="Agency FB" panose="020B0503020202020204" pitchFamily="34" charset="0"/>
                <a:ea typeface="+mj-ea"/>
                <a:cs typeface="+mj-cs"/>
              </a:rPr>
              <a:t>!? </a:t>
            </a:r>
            <a:endParaRPr kumimoji="0" lang="en-US" sz="4400" b="0" i="0" u="none" strike="noStrike" kern="1200" cap="none" spc="0" normalizeH="0" baseline="0" noProof="0" dirty="0">
              <a:ln>
                <a:noFill/>
              </a:ln>
              <a:solidFill>
                <a:schemeClr val="bg1"/>
              </a:solidFill>
              <a:effectLst/>
              <a:uLnTx/>
              <a:uFillTx/>
              <a:latin typeface="Agency FB" panose="020B0503020202020204" pitchFamily="34" charset="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15362" name="Picture 2" descr="http://corpoeestetica.com/wp-content/uploads/2015/07/Caf%C3%A9-da-manh%C3%A3-deixe-ele-mais-saud%C3%A1vel-02.jpg"/>
          <p:cNvPicPr>
            <a:picLocks noChangeAspect="1" noChangeArrowheads="1"/>
          </p:cNvPicPr>
          <p:nvPr/>
        </p:nvPicPr>
        <p:blipFill>
          <a:blip r:embed="rId3"/>
          <a:srcRect/>
          <a:stretch>
            <a:fillRect/>
          </a:stretch>
        </p:blipFill>
        <p:spPr bwMode="auto">
          <a:xfrm>
            <a:off x="0" y="-142900"/>
            <a:ext cx="9144000" cy="7400926"/>
          </a:xfrm>
          <a:prstGeom prst="rect">
            <a:avLst/>
          </a:prstGeom>
          <a:noFill/>
        </p:spPr>
      </p:pic>
      <p:pic>
        <p:nvPicPr>
          <p:cNvPr id="4" name="Espaço Reservado para Conteúdo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20482" y="1296828"/>
            <a:ext cx="5694784" cy="4002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3972" y="2636912"/>
            <a:ext cx="3314700"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4324" y="1835176"/>
            <a:ext cx="3286125" cy="2714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6324" y="2152574"/>
            <a:ext cx="1943100" cy="1857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m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9196" y="2173101"/>
            <a:ext cx="1914525" cy="2247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m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6768" y="2452106"/>
            <a:ext cx="1685925" cy="2219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m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8649" y="1988180"/>
            <a:ext cx="3038450" cy="2617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eurobr.com.br/img/produtos/series/linhabar/acessorios_de_inox/in1349_alta1.jpg"/>
          <p:cNvPicPr>
            <a:picLocks noChangeAspect="1" noChangeArrowheads="1"/>
          </p:cNvPicPr>
          <p:nvPr/>
        </p:nvPicPr>
        <p:blipFill>
          <a:blip r:embed="rId3"/>
          <a:srcRect/>
          <a:stretch>
            <a:fillRect/>
          </a:stretch>
        </p:blipFill>
        <p:spPr bwMode="auto">
          <a:xfrm>
            <a:off x="1000100" y="0"/>
            <a:ext cx="6858048" cy="685804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ixaDeTexto 20"/>
          <p:cNvSpPr txBox="1"/>
          <p:nvPr/>
        </p:nvSpPr>
        <p:spPr>
          <a:xfrm>
            <a:off x="1857356" y="642918"/>
            <a:ext cx="5286412" cy="369332"/>
          </a:xfrm>
          <a:prstGeom prst="rect">
            <a:avLst/>
          </a:prstGeom>
          <a:noFill/>
        </p:spPr>
        <p:txBody>
          <a:bodyPr wrap="square" rtlCol="0">
            <a:spAutoFit/>
          </a:bodyPr>
          <a:lstStyle/>
          <a:p>
            <a:r>
              <a:rPr lang="pt-BR" dirty="0" smtClean="0"/>
              <a:t>Propriedade Rural </a:t>
            </a:r>
            <a:endParaRPr lang="pt-BR" dirty="0"/>
          </a:p>
        </p:txBody>
      </p:sp>
      <p:pic>
        <p:nvPicPr>
          <p:cNvPr id="2" name="Imagem 1"/>
          <p:cNvPicPr>
            <a:picLocks noChangeAspect="1"/>
          </p:cNvPicPr>
          <p:nvPr/>
        </p:nvPicPr>
        <p:blipFill>
          <a:blip r:embed="rId3"/>
          <a:stretch>
            <a:fillRect/>
          </a:stretch>
        </p:blipFill>
        <p:spPr>
          <a:xfrm>
            <a:off x="-406400" y="-302043"/>
            <a:ext cx="9550400" cy="7160044"/>
          </a:xfrm>
          <a:prstGeom prst="rect">
            <a:avLst/>
          </a:prstGeom>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636" y="1285874"/>
            <a:ext cx="6562725" cy="4286250"/>
          </a:xfrm>
          <a:prstGeom prst="rect">
            <a:avLst/>
          </a:prstGeom>
        </p:spPr>
      </p:pic>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425" y="763379"/>
            <a:ext cx="7524750" cy="5029200"/>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0800" y="1228724"/>
            <a:ext cx="6096000" cy="4400550"/>
          </a:xfrm>
          <a:prstGeom prst="rect">
            <a:avLst/>
          </a:prstGeom>
        </p:spPr>
      </p:pic>
      <p:pic>
        <p:nvPicPr>
          <p:cNvPr id="8" name="Image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1300" y="1065419"/>
            <a:ext cx="5715000" cy="4286250"/>
          </a:xfrm>
          <a:prstGeom prst="rect">
            <a:avLst/>
          </a:prstGeom>
        </p:spPr>
      </p:pic>
      <p:pic>
        <p:nvPicPr>
          <p:cNvPr id="9" name="Image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7130" y="1258042"/>
            <a:ext cx="6383340" cy="4250757"/>
          </a:xfrm>
          <a:prstGeom prst="rect">
            <a:avLst/>
          </a:prstGeom>
        </p:spPr>
      </p:pic>
      <p:pic>
        <p:nvPicPr>
          <p:cNvPr id="12" name="Imagem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9032" y="990713"/>
            <a:ext cx="6103060" cy="4574531"/>
          </a:xfrm>
          <a:prstGeom prst="rect">
            <a:avLst/>
          </a:prstGeom>
        </p:spPr>
      </p:pic>
      <p:pic>
        <p:nvPicPr>
          <p:cNvPr id="10" name="Imagem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8287" y="1881187"/>
            <a:ext cx="6067425" cy="3095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noChangeArrowheads="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6072198" y="3890072"/>
            <a:ext cx="1483602" cy="296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ector reto 13"/>
          <p:cNvCxnSpPr/>
          <p:nvPr/>
        </p:nvCxnSpPr>
        <p:spPr>
          <a:xfrm rot="5400000">
            <a:off x="4071937" y="2754101"/>
            <a:ext cx="4144589" cy="1191"/>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Conector reto 21"/>
          <p:cNvCxnSpPr/>
          <p:nvPr/>
        </p:nvCxnSpPr>
        <p:spPr>
          <a:xfrm rot="5400000">
            <a:off x="5357821" y="2825539"/>
            <a:ext cx="4144589" cy="1191"/>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8" name="Conector reto 17"/>
          <p:cNvCxnSpPr/>
          <p:nvPr/>
        </p:nvCxnSpPr>
        <p:spPr>
          <a:xfrm rot="16200000" flipH="1">
            <a:off x="2214546" y="1968286"/>
            <a:ext cx="2428894" cy="1"/>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15"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2410" y="2597109"/>
            <a:ext cx="2352371" cy="2352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ço Reservado para Conteúdo 2"/>
          <p:cNvSpPr txBox="1">
            <a:spLocks/>
          </p:cNvSpPr>
          <p:nvPr/>
        </p:nvSpPr>
        <p:spPr>
          <a:xfrm>
            <a:off x="3357554" y="794017"/>
            <a:ext cx="1442177" cy="476396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pt-BR" dirty="0" smtClean="0"/>
              <a:t>Salmão</a:t>
            </a:r>
          </a:p>
          <a:p>
            <a:pPr marL="114300" indent="0">
              <a:buNone/>
            </a:pPr>
            <a:r>
              <a:rPr lang="pt-BR" sz="1100" dirty="0"/>
              <a:t>E</a:t>
            </a:r>
            <a:r>
              <a:rPr lang="pt-BR" sz="1100" dirty="0" smtClean="0"/>
              <a:t>m processo de  autorização, o salmão cresce o dobro do tamanho em metade do tempo</a:t>
            </a:r>
          </a:p>
        </p:txBody>
      </p:sp>
      <p:pic>
        <p:nvPicPr>
          <p:cNvPr id="5122" name="Picture 2" descr="https://imagem.biz/wp-content/uploads/2015/03/Aedes-aegypti.jpg"/>
          <p:cNvPicPr>
            <a:picLocks noChangeAspect="1" noChangeArrowheads="1"/>
          </p:cNvPicPr>
          <p:nvPr/>
        </p:nvPicPr>
        <p:blipFill>
          <a:blip r:embed="rId5" cstate="print"/>
          <a:srcRect/>
          <a:stretch>
            <a:fillRect/>
          </a:stretch>
        </p:blipFill>
        <p:spPr bwMode="auto">
          <a:xfrm rot="16200000" flipH="1">
            <a:off x="6567065" y="3045057"/>
            <a:ext cx="3129940" cy="1119277"/>
          </a:xfrm>
          <a:prstGeom prst="rect">
            <a:avLst/>
          </a:prstGeom>
          <a:noFill/>
        </p:spPr>
      </p:pic>
      <p:sp>
        <p:nvSpPr>
          <p:cNvPr id="5" name="Espaço Reservado para Conteúdo 2"/>
          <p:cNvSpPr>
            <a:spLocks noGrp="1"/>
          </p:cNvSpPr>
          <p:nvPr>
            <p:ph idx="1"/>
          </p:nvPr>
        </p:nvSpPr>
        <p:spPr>
          <a:xfrm>
            <a:off x="428596" y="753840"/>
            <a:ext cx="1643074" cy="4763962"/>
          </a:xfrm>
        </p:spPr>
        <p:txBody>
          <a:bodyPr/>
          <a:lstStyle/>
          <a:p>
            <a:pPr marL="114300" indent="0">
              <a:buNone/>
            </a:pPr>
            <a:r>
              <a:rPr lang="pt-BR" sz="2000" dirty="0" smtClean="0"/>
              <a:t>Hambúrguer</a:t>
            </a:r>
          </a:p>
          <a:p>
            <a:pPr marL="114300" indent="0">
              <a:buNone/>
            </a:pPr>
            <a:r>
              <a:rPr lang="pt-BR" sz="1100" dirty="0" smtClean="0"/>
              <a:t>Criado em laboratório a partir de células animais</a:t>
            </a:r>
          </a:p>
          <a:p>
            <a:pPr marL="114300" indent="0">
              <a:buNone/>
            </a:pPr>
            <a:endParaRPr lang="pt-BR" sz="2000" dirty="0" smtClean="0"/>
          </a:p>
        </p:txBody>
      </p:sp>
      <p:sp>
        <p:nvSpPr>
          <p:cNvPr id="7" name="Espaço Reservado para Conteúdo 2"/>
          <p:cNvSpPr txBox="1">
            <a:spLocks/>
          </p:cNvSpPr>
          <p:nvPr/>
        </p:nvSpPr>
        <p:spPr>
          <a:xfrm>
            <a:off x="2000232" y="753840"/>
            <a:ext cx="1442177" cy="476396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pt-BR" dirty="0" smtClean="0"/>
              <a:t>Alface</a:t>
            </a:r>
          </a:p>
          <a:p>
            <a:pPr marL="114300" indent="0">
              <a:buNone/>
            </a:pPr>
            <a:r>
              <a:rPr lang="pt-BR" sz="1100" dirty="0" smtClean="0"/>
              <a:t>A Embrapa criou uma variedade  de alface rica em ácido fólico</a:t>
            </a:r>
          </a:p>
        </p:txBody>
      </p:sp>
      <p:sp>
        <p:nvSpPr>
          <p:cNvPr id="8" name="Espaço Reservado para Conteúdo 2"/>
          <p:cNvSpPr txBox="1">
            <a:spLocks/>
          </p:cNvSpPr>
          <p:nvPr/>
        </p:nvSpPr>
        <p:spPr>
          <a:xfrm>
            <a:off x="4630021" y="794017"/>
            <a:ext cx="1442177" cy="476396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pt-BR" dirty="0" smtClean="0"/>
              <a:t>Tabaco</a:t>
            </a:r>
          </a:p>
          <a:p>
            <a:pPr marL="114300" indent="0">
              <a:buNone/>
            </a:pPr>
            <a:r>
              <a:rPr lang="pt-BR" sz="1100" dirty="0" smtClean="0"/>
              <a:t>Variedade  com inserção de genes de cianobactérias que possui maior capacidade de realizar fotossíntese</a:t>
            </a:r>
          </a:p>
        </p:txBody>
      </p:sp>
      <p:sp>
        <p:nvSpPr>
          <p:cNvPr id="9" name="Espaço Reservado para Conteúdo 2"/>
          <p:cNvSpPr txBox="1">
            <a:spLocks/>
          </p:cNvSpPr>
          <p:nvPr/>
        </p:nvSpPr>
        <p:spPr>
          <a:xfrm>
            <a:off x="6072198" y="825278"/>
            <a:ext cx="1442177" cy="476396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pt-BR" dirty="0" smtClean="0"/>
              <a:t>Eucalipto</a:t>
            </a:r>
          </a:p>
          <a:p>
            <a:pPr marL="114300" indent="0">
              <a:buNone/>
            </a:pPr>
            <a:r>
              <a:rPr lang="pt-BR" sz="1100" dirty="0" smtClean="0"/>
              <a:t>Variedade  com ganho de 20% de produtividade, aumento do diâmetro e altura do tronco</a:t>
            </a:r>
          </a:p>
        </p:txBody>
      </p:sp>
      <p:cxnSp>
        <p:nvCxnSpPr>
          <p:cNvPr id="12" name="Conector reto 11"/>
          <p:cNvCxnSpPr/>
          <p:nvPr/>
        </p:nvCxnSpPr>
        <p:spPr>
          <a:xfrm rot="5400000">
            <a:off x="-821571" y="2146881"/>
            <a:ext cx="2786086" cy="1588"/>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5400000">
            <a:off x="3643901" y="1896253"/>
            <a:ext cx="2143141" cy="1191"/>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9" name="Conector reto 18"/>
          <p:cNvCxnSpPr/>
          <p:nvPr/>
        </p:nvCxnSpPr>
        <p:spPr>
          <a:xfrm rot="5400000">
            <a:off x="-29" y="2825539"/>
            <a:ext cx="4144589" cy="1191"/>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21" name="Picture 2" descr="https://www.freshdirect.com/media/images/product/meat/beef/ground/bgrnd_ptty_orgfrsh_new_z.jpg?lastModify=2012-03-26"/>
          <p:cNvPicPr>
            <a:picLocks noChangeAspect="1" noChangeArrowheads="1"/>
          </p:cNvPicPr>
          <p:nvPr/>
        </p:nvPicPr>
        <p:blipFill>
          <a:blip r:embed="rId6"/>
          <a:srcRect/>
          <a:stretch>
            <a:fillRect/>
          </a:stretch>
        </p:blipFill>
        <p:spPr bwMode="auto">
          <a:xfrm>
            <a:off x="-100448" y="3563701"/>
            <a:ext cx="2143108" cy="1688510"/>
          </a:xfrm>
          <a:prstGeom prst="rect">
            <a:avLst/>
          </a:prstGeom>
          <a:noFill/>
        </p:spPr>
      </p:pic>
      <p:sp>
        <p:nvSpPr>
          <p:cNvPr id="25" name="Espaço Reservado para Conteúdo 2"/>
          <p:cNvSpPr txBox="1">
            <a:spLocks/>
          </p:cNvSpPr>
          <p:nvPr/>
        </p:nvSpPr>
        <p:spPr>
          <a:xfrm>
            <a:off x="7500958" y="753840"/>
            <a:ext cx="1442177" cy="476396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pt-BR" dirty="0" smtClean="0"/>
              <a:t>Mosquito</a:t>
            </a:r>
            <a:endParaRPr lang="pt-BR" sz="1100" dirty="0" smtClean="0"/>
          </a:p>
          <a:p>
            <a:pPr marL="114300" indent="0">
              <a:buNone/>
            </a:pPr>
            <a:r>
              <a:rPr lang="pt-BR" sz="1100" dirty="0" smtClean="0"/>
              <a:t>Variedade modificada que gera esterilidade na progênie.</a:t>
            </a:r>
          </a:p>
        </p:txBody>
      </p:sp>
      <p:pic>
        <p:nvPicPr>
          <p:cNvPr id="17"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2907" y="2341063"/>
            <a:ext cx="1373703" cy="183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795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latin typeface="Agency FB" panose="020B0503020202020204" pitchFamily="34" charset="0"/>
              </a:rPr>
              <a:t>Gráficos</a:t>
            </a:r>
            <a:r>
              <a:rPr lang="pt-BR" dirty="0" smtClean="0"/>
              <a:t> </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325814056"/>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CaixaDeTexto 2"/>
          <p:cNvSpPr txBox="1"/>
          <p:nvPr/>
        </p:nvSpPr>
        <p:spPr>
          <a:xfrm>
            <a:off x="37084" y="286551"/>
            <a:ext cx="2304256" cy="1046440"/>
          </a:xfrm>
          <a:prstGeom prst="rect">
            <a:avLst/>
          </a:prstGeom>
          <a:noFill/>
        </p:spPr>
        <p:txBody>
          <a:bodyPr wrap="square" rtlCol="0">
            <a:spAutoFit/>
          </a:bodyPr>
          <a:lstStyle/>
          <a:p>
            <a:r>
              <a:rPr lang="pt-BR" sz="2400" dirty="0">
                <a:latin typeface="Agency FB" panose="020B0503020202020204" pitchFamily="34" charset="0"/>
              </a:rPr>
              <a:t>1</a:t>
            </a:r>
            <a:r>
              <a:rPr lang="pt-BR" sz="2000" dirty="0">
                <a:latin typeface="Agency FB" panose="020B0503020202020204" pitchFamily="34" charset="0"/>
              </a:rPr>
              <a:t>. O conceito de biotecnologia é: </a:t>
            </a:r>
          </a:p>
          <a:p>
            <a:endParaRPr lang="pt-BR" dirty="0"/>
          </a:p>
        </p:txBody>
      </p:sp>
      <p:cxnSp>
        <p:nvCxnSpPr>
          <p:cNvPr id="5" name="Conector reto 4"/>
          <p:cNvCxnSpPr/>
          <p:nvPr/>
        </p:nvCxnSpPr>
        <p:spPr>
          <a:xfrm rot="5400000">
            <a:off x="947503" y="1678800"/>
            <a:ext cx="2786086" cy="1588"/>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6" name="Conector reto 5"/>
          <p:cNvCxnSpPr/>
          <p:nvPr/>
        </p:nvCxnSpPr>
        <p:spPr>
          <a:xfrm rot="5400000">
            <a:off x="3320591" y="1742358"/>
            <a:ext cx="2786086" cy="1588"/>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7" name="Conector reto 6"/>
          <p:cNvCxnSpPr/>
          <p:nvPr/>
        </p:nvCxnSpPr>
        <p:spPr>
          <a:xfrm flipH="1">
            <a:off x="7162700" y="354882"/>
            <a:ext cx="1588" cy="2570062"/>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Conteúdo 7"/>
          <p:cNvPicPr>
            <a:picLocks noGrp="1" noChangeAspect="1"/>
          </p:cNvPicPr>
          <p:nvPr>
            <p:ph idx="1"/>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60648" y="-196775"/>
            <a:ext cx="12084759" cy="7394424"/>
          </a:xfrm>
        </p:spPr>
      </p:pic>
      <p:sp>
        <p:nvSpPr>
          <p:cNvPr id="2" name="Título 1"/>
          <p:cNvSpPr>
            <a:spLocks noGrp="1"/>
          </p:cNvSpPr>
          <p:nvPr>
            <p:ph type="title"/>
          </p:nvPr>
        </p:nvSpPr>
        <p:spPr>
          <a:xfrm>
            <a:off x="785786" y="3500438"/>
            <a:ext cx="3025530" cy="593650"/>
          </a:xfrm>
        </p:spPr>
        <p:txBody>
          <a:bodyPr>
            <a:noAutofit/>
          </a:bodyPr>
          <a:lstStyle/>
          <a:p>
            <a:r>
              <a:rPr lang="en-US" dirty="0" err="1" smtClean="0">
                <a:solidFill>
                  <a:schemeClr val="bg1"/>
                </a:solidFill>
                <a:latin typeface="Agency FB" panose="020B0503020202020204" pitchFamily="34" charset="0"/>
              </a:rPr>
              <a:t>Vá</a:t>
            </a:r>
            <a:r>
              <a:rPr lang="en-US" dirty="0" smtClean="0">
                <a:solidFill>
                  <a:schemeClr val="bg1"/>
                </a:solidFill>
                <a:latin typeface="Agency FB" panose="020B0503020202020204" pitchFamily="34" charset="0"/>
              </a:rPr>
              <a:t> </a:t>
            </a:r>
            <a:r>
              <a:rPr lang="en-US" dirty="0" err="1" smtClean="0">
                <a:solidFill>
                  <a:schemeClr val="bg1"/>
                </a:solidFill>
                <a:latin typeface="Agency FB" panose="020B0503020202020204" pitchFamily="34" charset="0"/>
              </a:rPr>
              <a:t>Além</a:t>
            </a:r>
            <a:r>
              <a:rPr lang="en-US" dirty="0" smtClean="0">
                <a:solidFill>
                  <a:schemeClr val="bg1"/>
                </a:solidFill>
                <a:latin typeface="Agency FB" panose="020B0503020202020204" pitchFamily="34" charset="0"/>
              </a:rPr>
              <a:t> .. </a:t>
            </a:r>
            <a:r>
              <a:rPr lang="en-US" dirty="0" err="1" smtClean="0">
                <a:solidFill>
                  <a:schemeClr val="bg1"/>
                </a:solidFill>
                <a:latin typeface="Agency FB" panose="020B0503020202020204" pitchFamily="34" charset="0"/>
              </a:rPr>
              <a:t>Questione</a:t>
            </a:r>
            <a:r>
              <a:rPr lang="en-US" dirty="0" smtClean="0">
                <a:solidFill>
                  <a:schemeClr val="bg1"/>
                </a:solidFill>
                <a:latin typeface="Agency FB" panose="020B0503020202020204" pitchFamily="34" charset="0"/>
              </a:rPr>
              <a:t>!</a:t>
            </a:r>
            <a:endParaRPr lang="en-US" dirty="0">
              <a:solidFill>
                <a:schemeClr val="bg1"/>
              </a:solidFill>
              <a:latin typeface="Agency FB" panose="020B0503020202020204" pitchFamily="34" charset="0"/>
            </a:endParaRPr>
          </a:p>
        </p:txBody>
      </p:sp>
      <p:pic>
        <p:nvPicPr>
          <p:cNvPr id="9" name="Imagem 8"/>
          <p:cNvPicPr>
            <a:picLocks noChangeAspect="1"/>
          </p:cNvPicPr>
          <p:nvPr/>
        </p:nvPicPr>
        <p:blipFill>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00192" y="2252055"/>
            <a:ext cx="2520280" cy="2496765"/>
          </a:xfrm>
          <a:prstGeom prst="rect">
            <a:avLst/>
          </a:prstGeom>
        </p:spPr>
      </p:pic>
    </p:spTree>
    <p:extLst>
      <p:ext uri="{BB962C8B-B14F-4D97-AF65-F5344CB8AC3E}">
        <p14:creationId xmlns:p14="http://schemas.microsoft.com/office/powerpoint/2010/main" val="3223857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1026" name="Picture 2" descr="C:\Users\Usuario\Downloads\Banner Seleção 2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19472"/>
            <a:ext cx="8856984" cy="1180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404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latin typeface="Agency FB" pitchFamily="34" charset="0"/>
              </a:rPr>
              <a:t>Biotecnologia </a:t>
            </a:r>
            <a:endParaRPr lang="pt-BR" dirty="0">
              <a:latin typeface="Agency FB" pitchFamily="34" charset="0"/>
            </a:endParaRPr>
          </a:p>
        </p:txBody>
      </p:sp>
      <p:sp>
        <p:nvSpPr>
          <p:cNvPr id="4" name="Espaço Reservado para Conteúdo 2"/>
          <p:cNvSpPr>
            <a:spLocks noGrp="1"/>
          </p:cNvSpPr>
          <p:nvPr>
            <p:ph idx="1"/>
          </p:nvPr>
        </p:nvSpPr>
        <p:spPr/>
        <p:txBody>
          <a:bodyPr/>
          <a:lstStyle/>
          <a:p>
            <a:pPr marL="0" indent="0" algn="just">
              <a:lnSpc>
                <a:spcPct val="100000"/>
              </a:lnSpc>
              <a:buNone/>
            </a:pPr>
            <a:r>
              <a:rPr lang="pt-BR" dirty="0" smtClean="0">
                <a:latin typeface="Agency FB" panose="020B0503020202020204" pitchFamily="34" charset="0"/>
              </a:rPr>
              <a:t>"Biotecnologia significa qualquer aplicação tecnológica que utilize sistemas biológicos, organismos vivos, ou seus derivados, para fabricar ou modificar produtos ou processos para utilização específica.“ (ONU, 1992)</a:t>
            </a:r>
            <a:endParaRPr lang="en-US" dirty="0">
              <a:latin typeface="Agency FB" panose="020B0503020202020204" pitchFamily="34" charset="0"/>
            </a:endParaRPr>
          </a:p>
        </p:txBody>
      </p:sp>
      <p:pic>
        <p:nvPicPr>
          <p:cNvPr id="7" name="Imagem 6" descr="Imagem1.jpg"/>
          <p:cNvPicPr>
            <a:picLocks noChangeAspect="1"/>
          </p:cNvPicPr>
          <p:nvPr/>
        </p:nvPicPr>
        <p:blipFill>
          <a:blip r:embed="rId3"/>
          <a:stretch>
            <a:fillRect/>
          </a:stretch>
        </p:blipFill>
        <p:spPr>
          <a:xfrm>
            <a:off x="4214810" y="3886200"/>
            <a:ext cx="4953000" cy="2971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5362" name="Picture 2" descr="http://corpoeestetica.com/wp-content/uploads/2015/07/Caf%C3%A9-da-manh%C3%A3-deixe-ele-mais-saud%C3%A1vel-02.jpg"/>
          <p:cNvPicPr>
            <a:picLocks noChangeAspect="1" noChangeArrowheads="1"/>
          </p:cNvPicPr>
          <p:nvPr/>
        </p:nvPicPr>
        <p:blipFill>
          <a:blip r:embed="rId3"/>
          <a:srcRect/>
          <a:stretch>
            <a:fillRect/>
          </a:stretch>
        </p:blipFill>
        <p:spPr bwMode="auto">
          <a:xfrm>
            <a:off x="0" y="-142900"/>
            <a:ext cx="9144000" cy="740092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2.wlimg.com/product_images/bc-full/dir_81/2407810/food-grains-811409.jpg"/>
          <p:cNvPicPr>
            <a:picLocks noChangeAspect="1" noChangeArrowheads="1"/>
          </p:cNvPicPr>
          <p:nvPr/>
        </p:nvPicPr>
        <p:blipFill>
          <a:blip r:embed="rId3">
            <a:lum bright="10000"/>
          </a:blip>
          <a:srcRect/>
          <a:stretch>
            <a:fillRect/>
          </a:stretch>
        </p:blipFill>
        <p:spPr bwMode="auto">
          <a:xfrm>
            <a:off x="785786" y="2571744"/>
            <a:ext cx="7620000" cy="3895725"/>
          </a:xfrm>
          <a:prstGeom prst="rect">
            <a:avLst/>
          </a:prstGeom>
          <a:noFill/>
        </p:spPr>
      </p:pic>
      <p:sp>
        <p:nvSpPr>
          <p:cNvPr id="3" name="CaixaDeTexto 2"/>
          <p:cNvSpPr txBox="1"/>
          <p:nvPr/>
        </p:nvSpPr>
        <p:spPr>
          <a:xfrm>
            <a:off x="785786" y="980728"/>
            <a:ext cx="5904656" cy="461665"/>
          </a:xfrm>
          <a:prstGeom prst="rect">
            <a:avLst/>
          </a:prstGeom>
          <a:noFill/>
        </p:spPr>
        <p:txBody>
          <a:bodyPr wrap="square" rtlCol="0">
            <a:spAutoFit/>
          </a:bodyPr>
          <a:lstStyle/>
          <a:p>
            <a:r>
              <a:rPr lang="pt-BR" sz="2400" dirty="0" smtClean="0">
                <a:latin typeface="Agency FB" panose="020B0503020202020204" pitchFamily="34" charset="0"/>
              </a:rPr>
              <a:t>Melhoramento das variedades</a:t>
            </a:r>
            <a:endParaRPr lang="pt-BR" sz="2400" dirty="0">
              <a:latin typeface="Agency FB" panose="020B0503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prairiehomepets.com/wp-content/uploads/2013/06/4727197_l.jpg"/>
          <p:cNvPicPr>
            <a:picLocks noChangeAspect="1" noChangeArrowheads="1"/>
          </p:cNvPicPr>
          <p:nvPr/>
        </p:nvPicPr>
        <p:blipFill>
          <a:blip r:embed="rId3"/>
          <a:srcRect/>
          <a:stretch>
            <a:fillRect/>
          </a:stretch>
        </p:blipFill>
        <p:spPr bwMode="auto">
          <a:xfrm>
            <a:off x="142812" y="2428868"/>
            <a:ext cx="9001188" cy="4061084"/>
          </a:xfrm>
          <a:prstGeom prst="rect">
            <a:avLst/>
          </a:prstGeom>
          <a:noFill/>
        </p:spPr>
      </p:pic>
      <p:sp>
        <p:nvSpPr>
          <p:cNvPr id="2" name="CaixaDeTexto 1"/>
          <p:cNvSpPr txBox="1"/>
          <p:nvPr/>
        </p:nvSpPr>
        <p:spPr>
          <a:xfrm>
            <a:off x="539552" y="764704"/>
            <a:ext cx="5904656" cy="461665"/>
          </a:xfrm>
          <a:prstGeom prst="rect">
            <a:avLst/>
          </a:prstGeom>
          <a:noFill/>
        </p:spPr>
        <p:txBody>
          <a:bodyPr wrap="square" rtlCol="0">
            <a:spAutoFit/>
          </a:bodyPr>
          <a:lstStyle/>
          <a:p>
            <a:r>
              <a:rPr lang="pt-BR" sz="2400" dirty="0" smtClean="0">
                <a:latin typeface="Agency FB" panose="020B0503020202020204" pitchFamily="34" charset="0"/>
              </a:rPr>
              <a:t>Melhoramento das raças </a:t>
            </a:r>
            <a:endParaRPr lang="pt-BR" sz="2400" dirty="0">
              <a:latin typeface="Agency FB" panose="020B0503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i.ytimg.com/vi/ePnbkNVdPio/maxresdefault.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sp>
        <p:nvSpPr>
          <p:cNvPr id="2" name="Retângulo 1"/>
          <p:cNvSpPr/>
          <p:nvPr/>
        </p:nvSpPr>
        <p:spPr>
          <a:xfrm>
            <a:off x="683568" y="548680"/>
            <a:ext cx="3384376" cy="523220"/>
          </a:xfrm>
          <a:prstGeom prst="rect">
            <a:avLst/>
          </a:prstGeom>
        </p:spPr>
        <p:txBody>
          <a:bodyPr wrap="square">
            <a:spAutoFit/>
          </a:bodyPr>
          <a:lstStyle/>
          <a:p>
            <a:r>
              <a:rPr lang="en-US" sz="2800" dirty="0">
                <a:solidFill>
                  <a:schemeClr val="bg1"/>
                </a:solidFill>
                <a:latin typeface="Agency FB" panose="020B0503020202020204" pitchFamily="34" charset="0"/>
              </a:rPr>
              <a:t>Anton van Leeuwenhoek</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dennyja-world.com/images/ency/Top_100-Louis_Pasteur-12.jpg"/>
          <p:cNvPicPr>
            <a:picLocks noChangeAspect="1" noChangeArrowheads="1"/>
          </p:cNvPicPr>
          <p:nvPr/>
        </p:nvPicPr>
        <p:blipFill>
          <a:blip r:embed="rId3"/>
          <a:srcRect/>
          <a:stretch>
            <a:fillRect/>
          </a:stretch>
        </p:blipFill>
        <p:spPr bwMode="auto">
          <a:xfrm>
            <a:off x="2285984" y="489812"/>
            <a:ext cx="5143536" cy="6368188"/>
          </a:xfrm>
          <a:prstGeom prst="rect">
            <a:avLst/>
          </a:prstGeom>
          <a:noFill/>
        </p:spPr>
      </p:pic>
      <p:sp>
        <p:nvSpPr>
          <p:cNvPr id="2" name="Retângulo 1"/>
          <p:cNvSpPr/>
          <p:nvPr/>
        </p:nvSpPr>
        <p:spPr>
          <a:xfrm>
            <a:off x="897719" y="620688"/>
            <a:ext cx="1731564" cy="523220"/>
          </a:xfrm>
          <a:prstGeom prst="rect">
            <a:avLst/>
          </a:prstGeom>
        </p:spPr>
        <p:txBody>
          <a:bodyPr wrap="none">
            <a:spAutoFit/>
          </a:bodyPr>
          <a:lstStyle/>
          <a:p>
            <a:r>
              <a:rPr lang="en-US" sz="2800" dirty="0" smtClean="0">
                <a:latin typeface="Agency FB" panose="020B0503020202020204" pitchFamily="34" charset="0"/>
              </a:rPr>
              <a:t>Louis Pasteur</a:t>
            </a:r>
            <a:endParaRPr lang="en-US" sz="2800" dirty="0">
              <a:latin typeface="Agency FB" panose="020B0503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facts-about.org.uk/images/alexander-fleming-biologist.jpg"/>
          <p:cNvPicPr>
            <a:picLocks noChangeAspect="1" noChangeArrowheads="1"/>
          </p:cNvPicPr>
          <p:nvPr/>
        </p:nvPicPr>
        <p:blipFill>
          <a:blip r:embed="rId3"/>
          <a:srcRect/>
          <a:stretch>
            <a:fillRect/>
          </a:stretch>
        </p:blipFill>
        <p:spPr bwMode="auto">
          <a:xfrm>
            <a:off x="2143108" y="784340"/>
            <a:ext cx="5572164" cy="6073660"/>
          </a:xfrm>
          <a:prstGeom prst="rect">
            <a:avLst/>
          </a:prstGeom>
          <a:noFill/>
        </p:spPr>
      </p:pic>
      <p:sp>
        <p:nvSpPr>
          <p:cNvPr id="2" name="Retângulo 1"/>
          <p:cNvSpPr/>
          <p:nvPr/>
        </p:nvSpPr>
        <p:spPr>
          <a:xfrm>
            <a:off x="611560" y="522730"/>
            <a:ext cx="2241319" cy="523220"/>
          </a:xfrm>
          <a:prstGeom prst="rect">
            <a:avLst/>
          </a:prstGeom>
        </p:spPr>
        <p:txBody>
          <a:bodyPr wrap="none">
            <a:spAutoFit/>
          </a:bodyPr>
          <a:lstStyle/>
          <a:p>
            <a:r>
              <a:rPr lang="en-US" sz="2800" dirty="0" smtClean="0">
                <a:latin typeface="Agency FB" panose="020B0503020202020204" pitchFamily="34" charset="0"/>
              </a:rPr>
              <a:t>Alexander Fleming</a:t>
            </a:r>
            <a:endParaRPr lang="en-US" sz="2800" dirty="0">
              <a:latin typeface="Agency FB" panose="020B0503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c1.staticflickr.com/3/2632/3965917511_5dfa542511.jpg"/>
          <p:cNvPicPr>
            <a:picLocks noChangeAspect="1" noChangeArrowheads="1"/>
          </p:cNvPicPr>
          <p:nvPr/>
        </p:nvPicPr>
        <p:blipFill>
          <a:blip r:embed="rId3"/>
          <a:srcRect/>
          <a:stretch>
            <a:fillRect/>
          </a:stretch>
        </p:blipFill>
        <p:spPr bwMode="auto">
          <a:xfrm>
            <a:off x="1428728" y="1071546"/>
            <a:ext cx="6357889" cy="512446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455</TotalTime>
  <Words>208</Words>
  <Application>Microsoft Office PowerPoint</Application>
  <PresentationFormat>Apresentação na tela (4:3)</PresentationFormat>
  <Paragraphs>53</Paragraphs>
  <Slides>16</Slides>
  <Notes>16</Notes>
  <HiddenSlides>0</HiddenSlides>
  <MMClips>0</MMClips>
  <ScaleCrop>false</ScaleCrop>
  <HeadingPairs>
    <vt:vector size="4" baseType="variant">
      <vt:variant>
        <vt:lpstr>Tema</vt:lpstr>
      </vt:variant>
      <vt:variant>
        <vt:i4>1</vt:i4>
      </vt:variant>
      <vt:variant>
        <vt:lpstr>Títulos de slides</vt:lpstr>
      </vt:variant>
      <vt:variant>
        <vt:i4>16</vt:i4>
      </vt:variant>
    </vt:vector>
  </HeadingPairs>
  <TitlesOfParts>
    <vt:vector size="17" baseType="lpstr">
      <vt:lpstr>Tema do Office</vt:lpstr>
      <vt:lpstr>Apresentação do PowerPoint</vt:lpstr>
      <vt:lpstr>Biotecnologia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Gráficos </vt:lpstr>
      <vt:lpstr>Vá Além .. Questione!</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Usuário</dc:creator>
  <cp:lastModifiedBy>Departamento de Genética, ESALQ/USP</cp:lastModifiedBy>
  <cp:revision>18</cp:revision>
  <dcterms:created xsi:type="dcterms:W3CDTF">2016-04-20T20:05:55Z</dcterms:created>
  <dcterms:modified xsi:type="dcterms:W3CDTF">2016-05-02T12:34:25Z</dcterms:modified>
</cp:coreProperties>
</file>