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65" r:id="rId5"/>
    <p:sldId id="266" r:id="rId6"/>
    <p:sldId id="267" r:id="rId7"/>
    <p:sldId id="268" r:id="rId8"/>
    <p:sldId id="270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9B42A-0E4F-4676-A364-1C4B0ABFF8C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BDB1B-F858-421F-B192-2B5506356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6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4A1FE25-0B00-4059-8011-0CE370DD3513}" type="slidenum">
              <a:rPr lang="pt-BR" altLang="pt-BR">
                <a:latin typeface="Arial" panose="020B0604020202020204" pitchFamily="34" charset="0"/>
              </a:rPr>
              <a:pPr eaLnBrk="1" hangingPunct="1"/>
              <a:t>20</a:t>
            </a:fld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16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6A39-ECF2-4D7E-B0C9-B848959DB218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0004-8CCA-41BB-91C1-1D99FD5AE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01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6A39-ECF2-4D7E-B0C9-B848959DB218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0004-8CCA-41BB-91C1-1D99FD5AE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10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6A39-ECF2-4D7E-B0C9-B848959DB218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0004-8CCA-41BB-91C1-1D99FD5AE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8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6A39-ECF2-4D7E-B0C9-B848959DB218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0004-8CCA-41BB-91C1-1D99FD5AE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4582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6A39-ECF2-4D7E-B0C9-B848959DB218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0004-8CCA-41BB-91C1-1D99FD5AE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11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6A39-ECF2-4D7E-B0C9-B848959DB218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0004-8CCA-41BB-91C1-1D99FD5AE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60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6A39-ECF2-4D7E-B0C9-B848959DB218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0004-8CCA-41BB-91C1-1D99FD5AE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761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6A39-ECF2-4D7E-B0C9-B848959DB218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0004-8CCA-41BB-91C1-1D99FD5AE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34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6A39-ECF2-4D7E-B0C9-B848959DB218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0004-8CCA-41BB-91C1-1D99FD5AE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00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6A39-ECF2-4D7E-B0C9-B848959DB218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0004-8CCA-41BB-91C1-1D99FD5AE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9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6A39-ECF2-4D7E-B0C9-B848959DB218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0004-8CCA-41BB-91C1-1D99FD5AE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132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76A39-ECF2-4D7E-B0C9-B848959DB218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0004-8CCA-41BB-91C1-1D99FD5AE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31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21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i="1">
                <a:solidFill>
                  <a:schemeClr val="accent2"/>
                </a:solidFill>
              </a:rPr>
              <a:t>O desenvolvimento dos saberes profissionais docentes:TEORIA &amp; PRÁTICA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279650" y="3284538"/>
            <a:ext cx="338455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t-BR" altLang="pt-BR" sz="2400"/>
              <a:t>saberes teóricos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959601" y="3357563"/>
            <a:ext cx="3313113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t-BR" altLang="pt-BR" sz="2400"/>
              <a:t>saberes práticos</a:t>
            </a:r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4008439" y="4724400"/>
            <a:ext cx="4103687" cy="1347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t-BR" altLang="pt-BR" sz="2400"/>
              <a:t>saberes profissionais</a:t>
            </a:r>
          </a:p>
        </p:txBody>
      </p:sp>
      <p:sp>
        <p:nvSpPr>
          <p:cNvPr id="26631" name="AutoShape 9"/>
          <p:cNvSpPr>
            <a:spLocks noChangeArrowheads="1"/>
          </p:cNvSpPr>
          <p:nvPr/>
        </p:nvSpPr>
        <p:spPr bwMode="auto">
          <a:xfrm rot="10800000">
            <a:off x="5664200" y="3573464"/>
            <a:ext cx="1295400" cy="11509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6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 sz="3400" dirty="0">
              <a:solidFill>
                <a:schemeClr val="accent2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None/>
            </a:pPr>
            <a:endParaRPr lang="pt-BR" altLang="pt-BR" smtClean="0"/>
          </a:p>
          <a:p>
            <a:pPr marL="571500" indent="-571500">
              <a:buNone/>
            </a:pPr>
            <a:r>
              <a:rPr lang="pt-BR" altLang="pt-BR" smtClean="0"/>
              <a:t>    Que processos potencializam a aprendizagem da docência e o desenvolvimento profissional docente?</a:t>
            </a:r>
          </a:p>
          <a:p>
            <a:pPr marL="571500" indent="-571500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7749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altLang="pt-BR" sz="3400">
                <a:solidFill>
                  <a:schemeClr val="accent2"/>
                </a:solidFill>
              </a:rPr>
              <a:t>MODELO TÉCNICO DE FORMAÇÃO</a:t>
            </a:r>
            <a:endParaRPr lang="pt-BR" altLang="pt-BR" sz="3200">
              <a:solidFill>
                <a:schemeClr val="accent2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en-US" altLang="pt-BR" sz="2600"/>
              <a:t>Professor como técnico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en-US" altLang="pt-BR" sz="2600"/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 altLang="pt-BR" sz="2600"/>
              <a:t>Formação como treinamento 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en-US" altLang="pt-BR" sz="2600"/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 altLang="pt-BR" sz="2600"/>
              <a:t>“as questões educacionais podem ser resolvidas objetivamente com o uso de técnicas instrumentais vistas como aplicações racionais da ciência”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 altLang="pt-BR" sz="2600"/>
          </a:p>
          <a:p>
            <a:pPr>
              <a:buClr>
                <a:schemeClr val="tx1"/>
              </a:buClr>
              <a:buFontTx/>
              <a:buNone/>
            </a:pPr>
            <a:r>
              <a:rPr lang="en-US" altLang="pt-BR" smtClean="0"/>
              <a:t>(Diniz e Zeichner, 2005)</a:t>
            </a:r>
          </a:p>
        </p:txBody>
      </p:sp>
    </p:spTree>
    <p:extLst>
      <p:ext uri="{BB962C8B-B14F-4D97-AF65-F5344CB8AC3E}">
        <p14:creationId xmlns:p14="http://schemas.microsoft.com/office/powerpoint/2010/main" val="241133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400"/>
              <a:t>Modelo técnico de formação docente (da teoria para a prática)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pt-BR" sz="1900"/>
              <a:t>	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altLang="pt-BR" sz="2400" b="1">
                <a:solidFill>
                  <a:srgbClr val="0000FF"/>
                </a:solidFill>
              </a:rPr>
              <a:t>Fortemente influenciado pela visão tradicional dos processos de ensino e aprendizagem, e pela visão positivista da Ciência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altLang="pt-BR" sz="2400" b="1">
              <a:solidFill>
                <a:srgbClr val="0000FF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altLang="pt-BR" sz="2400" b="1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pt-BR" altLang="pt-BR" sz="2400" b="1"/>
              <a:t>	Formar docentes é treinar fornecendo receitas de ação (elaboradas por especialistas) e divulgação de teorias e propostas de ensino – nível informativo – inúmeras dificuldades de apropriação  e desenvolvimento de práticas efetivas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pt-BR" sz="24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pt-BR" sz="2400" b="1"/>
          </a:p>
          <a:p>
            <a:pPr algn="ctr">
              <a:lnSpc>
                <a:spcPct val="80000"/>
              </a:lnSpc>
            </a:pPr>
            <a:endParaRPr lang="pt-BR" altLang="pt-BR" sz="24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0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Limites do modelo técnico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752600"/>
            <a:ext cx="8893175" cy="42672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3200">
                <a:solidFill>
                  <a:srgbClr val="0000FF"/>
                </a:solidFill>
              </a:rPr>
              <a:t>  imprevisibilidade e complexidade das situações de ensino e da aprendizagem dos alunos 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z="320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pt-BR" altLang="pt-BR" smtClean="0">
                <a:solidFill>
                  <a:srgbClr val="0000FF"/>
                </a:solidFill>
              </a:rPr>
              <a:t>	</a:t>
            </a:r>
            <a:endParaRPr lang="pt-BR" altLang="pt-BR" smtClean="0"/>
          </a:p>
          <a:p>
            <a:pPr>
              <a:buFont typeface="Wingdings" panose="05000000000000000000" pitchFamily="2" charset="2"/>
              <a:buNone/>
            </a:pPr>
            <a:endParaRPr lang="pt-BR" altLang="pt-BR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359150" y="4581525"/>
            <a:ext cx="1765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chemeClr val="accent2"/>
                </a:solidFill>
              </a:rPr>
              <a:t>TEORIA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527800" y="4581525"/>
            <a:ext cx="2160588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chemeClr val="accent2"/>
                </a:solidFill>
              </a:rPr>
              <a:t>PRÁTICA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5178426" y="4797426"/>
            <a:ext cx="1349375" cy="485775"/>
          </a:xfrm>
          <a:prstGeom prst="rightArrow">
            <a:avLst>
              <a:gd name="adj1" fmla="val 50000"/>
              <a:gd name="adj2" fmla="val 118493"/>
            </a:avLst>
          </a:prstGeom>
          <a:solidFill>
            <a:schemeClr val="accent1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5392738" y="3357563"/>
            <a:ext cx="685800" cy="609600"/>
          </a:xfrm>
          <a:prstGeom prst="wedgeEllipseCallout">
            <a:avLst>
              <a:gd name="adj1" fmla="val 42884"/>
              <a:gd name="adj2" fmla="val 2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t-BR" altLang="pt-BR" sz="2400">
                <a:solidFill>
                  <a:schemeClr val="accent2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0283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71813" y="341314"/>
            <a:ext cx="6000750" cy="1216025"/>
          </a:xfrm>
        </p:spPr>
        <p:txBody>
          <a:bodyPr/>
          <a:lstStyle/>
          <a:p>
            <a:r>
              <a:rPr lang="en-US" altLang="pt-BR" sz="3400"/>
              <a:t>Modelos Práticos de Formação     teoria&amp;prática</a:t>
            </a:r>
            <a:endParaRPr lang="pt-BR" altLang="pt-BR" sz="3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2450" y="1779588"/>
            <a:ext cx="6000750" cy="510540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en-US" altLang="pt-BR" smtClean="0">
                <a:solidFill>
                  <a:srgbClr val="0000FF"/>
                </a:solidFill>
              </a:rPr>
              <a:t>Processos reflexivos</a:t>
            </a:r>
            <a:r>
              <a:rPr lang="en-US" altLang="pt-BR" smtClean="0"/>
              <a:t> 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 altLang="pt-BR" smtClean="0"/>
          </a:p>
          <a:p>
            <a:pPr>
              <a:buClr>
                <a:schemeClr val="tx1"/>
              </a:buClr>
              <a:buFontTx/>
              <a:buNone/>
            </a:pPr>
            <a:r>
              <a:rPr lang="en-US" altLang="pt-BR" smtClean="0"/>
              <a:t>“reflexão na ação, reflexão sobre a ação e reflexão sobre a reflexão” </a:t>
            </a:r>
            <a:r>
              <a:rPr lang="en-US" altLang="pt-BR" sz="2000"/>
              <a:t>(Schön,1983)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 altLang="pt-BR" smtClean="0"/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 altLang="pt-BR" smtClean="0"/>
              <a:t>Formação pela </a:t>
            </a:r>
            <a:r>
              <a:rPr lang="en-US" altLang="pt-BR" smtClean="0">
                <a:solidFill>
                  <a:srgbClr val="0000FF"/>
                </a:solidFill>
              </a:rPr>
              <a:t>pesquisa sobre a própria prática</a:t>
            </a:r>
            <a:endParaRPr lang="pt-BR" altLang="pt-BR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1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>
                <a:solidFill>
                  <a:schemeClr val="accent2"/>
                </a:solidFill>
              </a:rPr>
              <a:t>Modelos Práticos de Formação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Tx/>
              <a:buChar char="•"/>
            </a:pPr>
            <a:endParaRPr lang="en-US" altLang="pt-BR" smtClean="0"/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 altLang="pt-BR" smtClean="0"/>
              <a:t>Os professores são centrais no desenvolvimento do currículo, são realizadores, fazem julgamentos baseados em seu </a:t>
            </a:r>
            <a:r>
              <a:rPr lang="en-US" altLang="pt-BR" smtClean="0">
                <a:solidFill>
                  <a:srgbClr val="0000FF"/>
                </a:solidFill>
              </a:rPr>
              <a:t>conhecimento próprio</a:t>
            </a:r>
            <a:r>
              <a:rPr lang="en-US" altLang="pt-BR" smtClean="0"/>
              <a:t> e nas demandas das </a:t>
            </a:r>
            <a:r>
              <a:rPr lang="en-US" altLang="pt-BR" smtClean="0">
                <a:solidFill>
                  <a:srgbClr val="0000FF"/>
                </a:solidFill>
              </a:rPr>
              <a:t>situações práticas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0830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altLang="pt-BR" smtClean="0">
                <a:solidFill>
                  <a:schemeClr val="accent2"/>
                </a:solidFill>
              </a:rPr>
              <a:t>Modelos Críticos de Formação </a:t>
            </a:r>
            <a:endParaRPr lang="pt-BR" altLang="pt-BR" smtClean="0">
              <a:solidFill>
                <a:schemeClr val="accent2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endParaRPr lang="en-US" altLang="pt-BR" smtClean="0"/>
          </a:p>
          <a:p>
            <a:pPr>
              <a:buClr>
                <a:schemeClr val="tx1"/>
              </a:buClr>
              <a:buFontTx/>
              <a:buChar char="•"/>
            </a:pPr>
            <a:endParaRPr lang="en-US" altLang="pt-BR" smtClean="0"/>
          </a:p>
          <a:p>
            <a:pPr>
              <a:buClr>
                <a:schemeClr val="tx1"/>
              </a:buClr>
              <a:buFontTx/>
              <a:buNone/>
            </a:pPr>
            <a:r>
              <a:rPr lang="en-US" altLang="pt-BR" smtClean="0">
                <a:solidFill>
                  <a:srgbClr val="0033CC"/>
                </a:solidFill>
              </a:rPr>
              <a:t>    Pesquisa-ação</a:t>
            </a:r>
            <a:r>
              <a:rPr lang="en-US" altLang="pt-BR" smtClean="0"/>
              <a:t>: projetos de intervenção e pesquisa desenvolvidas em grupos colaborativos que buscam solucionar problemas de caráter social </a:t>
            </a: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7407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altLang="pt-BR" dirty="0" smtClean="0"/>
          </a:p>
          <a:p>
            <a:pPr>
              <a:lnSpc>
                <a:spcPct val="200000"/>
              </a:lnSpc>
              <a:buFontTx/>
              <a:buChar char="-"/>
            </a:pPr>
            <a:r>
              <a:rPr lang="pt-BR" altLang="pt-BR" b="1" dirty="0" smtClean="0"/>
              <a:t>Voltados à formação de um professor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t-BR" altLang="pt-BR" b="1" dirty="0"/>
              <a:t>	</a:t>
            </a:r>
            <a:r>
              <a:rPr lang="pt-BR" altLang="pt-BR" b="1" dirty="0" smtClean="0"/>
              <a:t> </a:t>
            </a:r>
            <a:r>
              <a:rPr lang="pt-BR" altLang="pt-BR" b="1" dirty="0" smtClean="0">
                <a:solidFill>
                  <a:srgbClr val="FF0000"/>
                </a:solidFill>
              </a:rPr>
              <a:t>CRÍTICO-REFLEXIVO, AUTÔNOMO E CRIATIVO 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pt-BR" altLang="pt-BR" b="1" dirty="0" smtClean="0"/>
              <a:t>fundamentados em pesquisas atuais sobre formação de professores, em especial, nas desenvolvidas no grupo de pesquisa em ensino e formação de Professores de ciências e Matemática da FEUSP/</a:t>
            </a:r>
            <a:r>
              <a:rPr lang="pt-BR" altLang="pt-BR" b="1" dirty="0" err="1" smtClean="0"/>
              <a:t>Lapef</a:t>
            </a:r>
            <a:endParaRPr lang="pt-BR" altLang="pt-BR" b="1" dirty="0" smtClean="0"/>
          </a:p>
          <a:p>
            <a:pPr>
              <a:lnSpc>
                <a:spcPct val="200000"/>
              </a:lnSpc>
              <a:buFontTx/>
              <a:buChar char="-"/>
            </a:pPr>
            <a:endParaRPr lang="pt-BR" altLang="pt-BR" b="1" dirty="0" smtClean="0"/>
          </a:p>
        </p:txBody>
      </p:sp>
      <p:sp>
        <p:nvSpPr>
          <p:cNvPr id="34819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dirty="0" smtClean="0">
                <a:solidFill>
                  <a:srgbClr val="FF0000"/>
                </a:solidFill>
              </a:rPr>
              <a:t>PROJETOS DE </a:t>
            </a:r>
            <a:r>
              <a:rPr lang="pt-BR" altLang="pt-BR" dirty="0" smtClean="0">
                <a:solidFill>
                  <a:srgbClr val="FF0000"/>
                </a:solidFill>
              </a:rPr>
              <a:t>ESTÁGIO EM PERSPECTIVA INVESTIGATIVA </a:t>
            </a:r>
            <a:r>
              <a:rPr lang="pt-BR" altLang="pt-BR" dirty="0" smtClean="0">
                <a:solidFill>
                  <a:srgbClr val="FF0000"/>
                </a:solidFill>
              </a:rPr>
              <a:t>(PID)</a:t>
            </a:r>
          </a:p>
        </p:txBody>
      </p:sp>
    </p:spTree>
    <p:extLst>
      <p:ext uri="{BB962C8B-B14F-4D97-AF65-F5344CB8AC3E}">
        <p14:creationId xmlns:p14="http://schemas.microsoft.com/office/powerpoint/2010/main" val="2539912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400" b="1">
                <a:solidFill>
                  <a:schemeClr val="accent2"/>
                </a:solidFill>
              </a:rPr>
              <a:t>Projetos de Investigação em Docência - Eixos Organizadores</a:t>
            </a:r>
            <a:endParaRPr lang="pt-BR" altLang="pt-BR" sz="3400" b="1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0738" y="1752600"/>
            <a:ext cx="8001000" cy="4413250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buNone/>
              <a:defRPr/>
            </a:pPr>
            <a:endParaRPr lang="pt-BR" altLang="pt-BR" dirty="0" smtClean="0"/>
          </a:p>
          <a:p>
            <a:pPr marL="0" indent="0">
              <a:buNone/>
              <a:defRPr/>
            </a:pPr>
            <a:r>
              <a:rPr lang="pt-BR" altLang="pt-BR" dirty="0" smtClean="0"/>
              <a:t>1. Desenvolvimento de projetos desencadeados por problemas de interesse do grupo (</a:t>
            </a:r>
            <a:r>
              <a:rPr lang="pt-BR" altLang="pt-BR" dirty="0" err="1" smtClean="0"/>
              <a:t>licenciandos</a:t>
            </a:r>
            <a:r>
              <a:rPr lang="pt-BR" altLang="pt-BR" dirty="0" smtClean="0"/>
              <a:t> ou professores)</a:t>
            </a:r>
          </a:p>
          <a:p>
            <a:pPr marL="0" indent="0">
              <a:buNone/>
              <a:defRPr/>
            </a:pPr>
            <a:endParaRPr lang="pt-BR" altLang="pt-BR" dirty="0" smtClean="0"/>
          </a:p>
          <a:p>
            <a:pPr marL="0" indent="0">
              <a:buNone/>
              <a:defRPr/>
            </a:pPr>
            <a:r>
              <a:rPr lang="pt-BR" altLang="pt-BR" dirty="0" smtClean="0"/>
              <a:t>2. Promover a realização de atividades investigativas de ensino que se organizem para a solução dos problemas definidos pelo grupo</a:t>
            </a:r>
          </a:p>
          <a:p>
            <a:pPr marL="0" indent="0">
              <a:buNone/>
              <a:defRPr/>
            </a:pPr>
            <a:endParaRPr lang="pt-BR" altLang="pt-BR" b="1" dirty="0" smtClean="0"/>
          </a:p>
          <a:p>
            <a:pPr marL="0" indent="0">
              <a:buNone/>
              <a:defRPr/>
            </a:pPr>
            <a:r>
              <a:rPr lang="pt-BR" altLang="pt-BR" dirty="0" smtClean="0"/>
              <a:t>3. Favorecer a análise dos problemas e dos possíveis encaminhamentos de solução, por meio de ações e discussões fundamentadas  por novos referenciais (teórico-práticos) que possibilitem revisões de ideias, de práticas, de atitudes e a elaboração dos saberes essenciais ao trabalho docente.</a:t>
            </a:r>
          </a:p>
          <a:p>
            <a:pPr>
              <a:defRPr/>
            </a:pPr>
            <a:endParaRPr lang="pt-BR" altLang="pt-BR" dirty="0"/>
          </a:p>
          <a:p>
            <a:pPr marL="0" indent="0">
              <a:buNone/>
              <a:defRPr/>
            </a:pPr>
            <a:endParaRPr lang="pt-BR" altLang="pt-BR" dirty="0" smtClean="0"/>
          </a:p>
          <a:p>
            <a:pPr>
              <a:defRPr/>
            </a:pP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73566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"/>
            <a:ext cx="9144000" cy="16287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3600" b="1" dirty="0"/>
              <a:t/>
            </a:r>
            <a:br>
              <a:rPr lang="pt-BR" altLang="pt-BR" sz="3600" b="1" dirty="0"/>
            </a:br>
            <a:r>
              <a:rPr lang="pt-BR" altLang="pt-BR" sz="3600" b="1" dirty="0"/>
              <a:t/>
            </a:r>
            <a:br>
              <a:rPr lang="pt-BR" altLang="pt-BR" sz="3600" b="1" dirty="0"/>
            </a:br>
            <a:r>
              <a:rPr lang="pt-BR" altLang="pt-BR" sz="3600" b="1" dirty="0"/>
              <a:t/>
            </a:r>
            <a:br>
              <a:rPr lang="pt-BR" altLang="pt-BR" sz="3600" b="1" dirty="0"/>
            </a:br>
            <a:r>
              <a:rPr lang="pt-BR" altLang="pt-BR" sz="3600" b="1" dirty="0"/>
              <a:t/>
            </a:r>
            <a:br>
              <a:rPr lang="pt-BR" altLang="pt-BR" sz="3600" b="1" dirty="0"/>
            </a:br>
            <a:r>
              <a:rPr lang="pt-BR" altLang="pt-BR" sz="3600" b="1" dirty="0"/>
              <a:t/>
            </a:r>
            <a:br>
              <a:rPr lang="pt-BR" altLang="pt-BR" sz="3600" b="1" dirty="0"/>
            </a:br>
            <a:r>
              <a:rPr lang="pt-BR" altLang="pt-BR" sz="3600" b="1" dirty="0"/>
              <a:t/>
            </a:r>
            <a:br>
              <a:rPr lang="pt-BR" altLang="pt-BR" sz="3600" b="1" dirty="0"/>
            </a:br>
            <a:r>
              <a:rPr lang="pt-BR" altLang="pt-BR" sz="2400" b="1" dirty="0"/>
              <a:t/>
            </a:r>
            <a:br>
              <a:rPr lang="pt-BR" altLang="pt-BR" sz="2400" b="1" dirty="0"/>
            </a:br>
            <a:endParaRPr lang="pt-BR" altLang="pt-BR" sz="24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9289" y="2592388"/>
            <a:ext cx="8497887" cy="4292600"/>
          </a:xfrm>
        </p:spPr>
        <p:txBody>
          <a:bodyPr/>
          <a:lstStyle/>
          <a:p>
            <a:pPr algn="ctr" eaLnBrk="1" hangingPunct="1"/>
            <a:endParaRPr lang="pt-BR" altLang="pt-BR" sz="3600" b="1">
              <a:solidFill>
                <a:schemeClr val="accent2"/>
              </a:solidFill>
            </a:endParaRPr>
          </a:p>
          <a:p>
            <a:pPr algn="ctr" eaLnBrk="1" hangingPunct="1"/>
            <a:endParaRPr lang="pt-BR" altLang="pt-BR" sz="3600" b="1">
              <a:solidFill>
                <a:schemeClr val="accent2"/>
              </a:solidFill>
            </a:endParaRPr>
          </a:p>
          <a:p>
            <a:pPr algn="ctr" eaLnBrk="1" hangingPunct="1"/>
            <a:r>
              <a:rPr lang="pt-BR" altLang="pt-BR" sz="2000" b="1">
                <a:solidFill>
                  <a:srgbClr val="FF0000"/>
                </a:solidFill>
              </a:rPr>
              <a:t>PROJETOS DE INVESTIGAÇÃO EM DOCÊNCIA E A FORMAÇÃO DE PROFESSORES PARA A EDUCAÇÃO EM CIÊNCIAS</a:t>
            </a:r>
            <a:endParaRPr lang="pt-BR" altLang="pt-BR" sz="2000" b="1">
              <a:solidFill>
                <a:srgbClr val="0000FF"/>
              </a:solidFill>
            </a:endParaRPr>
          </a:p>
          <a:p>
            <a:pPr algn="ctr" eaLnBrk="1" hangingPunct="1"/>
            <a:endParaRPr lang="pt-BR" altLang="pt-BR" sz="2000" b="1">
              <a:solidFill>
                <a:srgbClr val="0000FF"/>
              </a:solidFill>
            </a:endParaRPr>
          </a:p>
          <a:p>
            <a:pPr algn="ctr" eaLnBrk="1" hangingPunct="1"/>
            <a:r>
              <a:rPr lang="pt-BR" altLang="pt-BR" sz="2000" b="1">
                <a:solidFill>
                  <a:srgbClr val="0000FF"/>
                </a:solidFill>
              </a:rPr>
              <a:t>	</a:t>
            </a:r>
            <a:r>
              <a:rPr lang="pt-BR" altLang="pt-BR" sz="1800" b="1"/>
              <a:t>Profª. Drª. Maria Lucia Vital dos Santos Abib</a:t>
            </a:r>
          </a:p>
          <a:p>
            <a:pPr algn="ctr" eaLnBrk="1" hangingPunct="1"/>
            <a:r>
              <a:rPr lang="pt-BR" altLang="pt-BR" sz="1800" b="1"/>
              <a:t>Faculdade de Educação – USP</a:t>
            </a:r>
          </a:p>
          <a:p>
            <a:pPr algn="ctr" eaLnBrk="1" hangingPunct="1"/>
            <a:r>
              <a:rPr lang="pt-BR" altLang="pt-BR" sz="1800" b="1"/>
              <a:t>mlabib@usp.br</a:t>
            </a:r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34E0BF1-9134-4BCB-B8C4-E0AC11104AE9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6919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1"/>
          <p:cNvSpPr txBox="1">
            <a:spLocks noChangeArrowheads="1"/>
          </p:cNvSpPr>
          <p:nvPr/>
        </p:nvSpPr>
        <p:spPr bwMode="auto">
          <a:xfrm>
            <a:off x="5238751" y="3857625"/>
            <a:ext cx="1446213" cy="711200"/>
          </a:xfrm>
          <a:prstGeom prst="rect">
            <a:avLst/>
          </a:prstGeom>
          <a:solidFill>
            <a:srgbClr val="CC9900"/>
          </a:solidFill>
          <a:ln w="9525">
            <a:solidFill>
              <a:srgbClr val="CCFF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chemeClr val="tx2"/>
                </a:solidFill>
                <a:latin typeface="Calibri" panose="020F0502020204030204" pitchFamily="34" charset="0"/>
              </a:rPr>
              <a:t>Pesquisa-ação</a:t>
            </a:r>
            <a:r>
              <a:rPr lang="pt-BR" altLang="pt-BR" sz="1400" b="1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63523" name="Rectangle 35"/>
          <p:cNvSpPr>
            <a:spLocks noGrp="1" noChangeArrowheads="1"/>
          </p:cNvSpPr>
          <p:nvPr>
            <p:ph type="title" idx="4294967295"/>
          </p:nvPr>
        </p:nvSpPr>
        <p:spPr>
          <a:xfrm>
            <a:off x="2935288" y="0"/>
            <a:ext cx="6172200" cy="1428750"/>
          </a:xfrm>
          <a:gradFill rotWithShape="1">
            <a:gsLst>
              <a:gs pos="0">
                <a:schemeClr val="accent1"/>
              </a:gs>
              <a:gs pos="100000">
                <a:srgbClr val="CCFF99"/>
              </a:gs>
            </a:gsLst>
            <a:lin ang="5400000" scaled="1"/>
          </a:gradFill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altLang="pt-BR" sz="25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PROJETOS DE INVESTIGAÇÃO EM DOCÊNCIA - PID</a:t>
            </a:r>
            <a:endParaRPr lang="pt-BR" altLang="pt-BR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868" name="Text Box 36"/>
          <p:cNvSpPr txBox="1">
            <a:spLocks noChangeArrowheads="1"/>
          </p:cNvSpPr>
          <p:nvPr/>
        </p:nvSpPr>
        <p:spPr bwMode="auto">
          <a:xfrm>
            <a:off x="2963863" y="3429001"/>
            <a:ext cx="383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pt-BR" altLang="pt-BR" b="1">
              <a:latin typeface="Calibri" panose="020F0502020204030204" pitchFamily="34" charset="0"/>
            </a:endParaRPr>
          </a:p>
        </p:txBody>
      </p:sp>
      <p:sp>
        <p:nvSpPr>
          <p:cNvPr id="36869" name="Line 38"/>
          <p:cNvSpPr>
            <a:spLocks noChangeShapeType="1"/>
          </p:cNvSpPr>
          <p:nvPr/>
        </p:nvSpPr>
        <p:spPr bwMode="auto">
          <a:xfrm>
            <a:off x="3071813" y="6597651"/>
            <a:ext cx="62103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70" name="Line 39"/>
          <p:cNvSpPr>
            <a:spLocks noChangeShapeType="1"/>
          </p:cNvSpPr>
          <p:nvPr/>
        </p:nvSpPr>
        <p:spPr bwMode="auto">
          <a:xfrm flipV="1">
            <a:off x="3041651" y="1643063"/>
            <a:ext cx="53975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71" name="Line 40"/>
          <p:cNvSpPr>
            <a:spLocks noChangeShapeType="1"/>
          </p:cNvSpPr>
          <p:nvPr/>
        </p:nvSpPr>
        <p:spPr bwMode="auto">
          <a:xfrm>
            <a:off x="3095625" y="1643063"/>
            <a:ext cx="6210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72" name="Line 42"/>
          <p:cNvSpPr>
            <a:spLocks noChangeShapeType="1"/>
          </p:cNvSpPr>
          <p:nvPr/>
        </p:nvSpPr>
        <p:spPr bwMode="auto">
          <a:xfrm>
            <a:off x="9275764" y="1571626"/>
            <a:ext cx="34925" cy="5072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73" name="Text Box 8"/>
          <p:cNvSpPr txBox="1">
            <a:spLocks noChangeArrowheads="1"/>
          </p:cNvSpPr>
          <p:nvPr/>
        </p:nvSpPr>
        <p:spPr bwMode="auto">
          <a:xfrm>
            <a:off x="5016501" y="1700214"/>
            <a:ext cx="1871663" cy="1728787"/>
          </a:xfrm>
          <a:prstGeom prst="rect">
            <a:avLst/>
          </a:prstGeom>
          <a:solidFill>
            <a:srgbClr val="CC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Vivências  no Contexto Escolar </a:t>
            </a:r>
            <a:endParaRPr lang="pt-BR" altLang="pt-BR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6874" name="AutoShape 3"/>
          <p:cNvSpPr>
            <a:spLocks noChangeArrowheads="1"/>
          </p:cNvSpPr>
          <p:nvPr/>
        </p:nvSpPr>
        <p:spPr bwMode="auto">
          <a:xfrm rot="-2974863">
            <a:off x="3967163" y="3101976"/>
            <a:ext cx="1081088" cy="3444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8293" y="5399"/>
                  <a:pt x="6117" y="7124"/>
                  <a:pt x="5543" y="9563"/>
                </a:cubicBezTo>
                <a:lnTo>
                  <a:pt x="286" y="8327"/>
                </a:lnTo>
                <a:cubicBezTo>
                  <a:pt x="1434" y="3448"/>
                  <a:pt x="5787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887C7D">
              <a:alpha val="7607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875" name="Text Box 7"/>
          <p:cNvSpPr txBox="1">
            <a:spLocks noChangeArrowheads="1"/>
          </p:cNvSpPr>
          <p:nvPr/>
        </p:nvSpPr>
        <p:spPr bwMode="auto">
          <a:xfrm>
            <a:off x="3071813" y="3573463"/>
            <a:ext cx="2127250" cy="1295400"/>
          </a:xfrm>
          <a:prstGeom prst="rect">
            <a:avLst/>
          </a:prstGeom>
          <a:solidFill>
            <a:srgbClr val="CC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t-BR" altLang="pt-BR" sz="2000" b="1">
                <a:latin typeface="Times New Roman" panose="02020603050405020304" pitchFamily="18" charset="0"/>
              </a:rPr>
              <a:t>Desenvolvimento das aulas, observação e análises.</a:t>
            </a:r>
          </a:p>
        </p:txBody>
      </p:sp>
      <p:sp>
        <p:nvSpPr>
          <p:cNvPr id="40" name="AutoShape 6"/>
          <p:cNvSpPr>
            <a:spLocks noChangeArrowheads="1"/>
          </p:cNvSpPr>
          <p:nvPr/>
        </p:nvSpPr>
        <p:spPr bwMode="auto">
          <a:xfrm rot="12840000">
            <a:off x="4175126" y="5375276"/>
            <a:ext cx="760413" cy="6000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8930" y="5399"/>
                  <a:pt x="7194" y="6366"/>
                  <a:pt x="6210" y="7955"/>
                </a:cubicBezTo>
                <a:lnTo>
                  <a:pt x="1620" y="5110"/>
                </a:lnTo>
                <a:cubicBezTo>
                  <a:pt x="3589" y="1932"/>
                  <a:pt x="7061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defRPr/>
            </a:pPr>
            <a:endParaRPr lang="pt-BR" sz="2000" b="1">
              <a:solidFill>
                <a:schemeClr val="bg1"/>
              </a:solidFill>
            </a:endParaRPr>
          </a:p>
        </p:txBody>
      </p:sp>
      <p:sp>
        <p:nvSpPr>
          <p:cNvPr id="36877" name="Text Box 10"/>
          <p:cNvSpPr txBox="1">
            <a:spLocks noChangeArrowheads="1"/>
          </p:cNvSpPr>
          <p:nvPr/>
        </p:nvSpPr>
        <p:spPr bwMode="auto">
          <a:xfrm>
            <a:off x="5087939" y="5084764"/>
            <a:ext cx="1944687" cy="1512887"/>
          </a:xfrm>
          <a:prstGeom prst="rect">
            <a:avLst/>
          </a:prstGeom>
          <a:solidFill>
            <a:srgbClr val="CC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t-BR" altLang="pt-BR" sz="2400" b="1">
                <a:latin typeface="Times New Roman" panose="02020603050405020304" pitchFamily="18" charset="0"/>
              </a:rPr>
              <a:t>Hipóteses de trabalho/</a:t>
            </a:r>
          </a:p>
          <a:p>
            <a:pPr algn="ctr" eaLnBrk="1" hangingPunct="1"/>
            <a:r>
              <a:rPr lang="pt-BR" altLang="pt-BR" sz="2400" b="1">
                <a:latin typeface="Times New Roman" panose="02020603050405020304" pitchFamily="18" charset="0"/>
              </a:rPr>
              <a:t>plano de trabalho</a:t>
            </a:r>
          </a:p>
          <a:p>
            <a:pPr algn="ctr" eaLnBrk="1" hangingPunct="1"/>
            <a:endParaRPr lang="pt-BR" altLang="pt-BR" sz="2400" b="1">
              <a:solidFill>
                <a:srgbClr val="000080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pt-BR" altLang="pt-BR" sz="2400" b="1">
              <a:solidFill>
                <a:srgbClr val="000080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pt-BR" altLang="pt-BR" sz="2400" b="1">
              <a:solidFill>
                <a:srgbClr val="0000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8" name="Text Box 9"/>
          <p:cNvSpPr txBox="1">
            <a:spLocks noChangeArrowheads="1"/>
          </p:cNvSpPr>
          <p:nvPr/>
        </p:nvSpPr>
        <p:spPr bwMode="auto">
          <a:xfrm>
            <a:off x="6743700" y="3573463"/>
            <a:ext cx="2520950" cy="1223962"/>
          </a:xfrm>
          <a:prstGeom prst="rect">
            <a:avLst/>
          </a:prstGeom>
          <a:solidFill>
            <a:srgbClr val="CC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t-BR" altLang="pt-BR" sz="2400" b="1">
                <a:latin typeface="Times New Roman" panose="02020603050405020304" pitchFamily="18" charset="0"/>
              </a:rPr>
              <a:t>Problema de ensino</a:t>
            </a:r>
          </a:p>
          <a:p>
            <a:pPr algn="ctr" eaLnBrk="1" hangingPunct="1"/>
            <a:endParaRPr lang="pt-BR" altLang="pt-BR" sz="3200">
              <a:latin typeface="Times New Roman" panose="02020603050405020304" pitchFamily="18" charset="0"/>
            </a:endParaRPr>
          </a:p>
        </p:txBody>
      </p:sp>
      <p:sp>
        <p:nvSpPr>
          <p:cNvPr id="36879" name="AutoShape 4"/>
          <p:cNvSpPr>
            <a:spLocks noChangeArrowheads="1"/>
          </p:cNvSpPr>
          <p:nvPr/>
        </p:nvSpPr>
        <p:spPr bwMode="auto">
          <a:xfrm rot="1500000">
            <a:off x="6891339" y="2560639"/>
            <a:ext cx="809625" cy="523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8293" y="5399"/>
                  <a:pt x="6117" y="7124"/>
                  <a:pt x="5543" y="9563"/>
                </a:cubicBezTo>
                <a:lnTo>
                  <a:pt x="286" y="8327"/>
                </a:lnTo>
                <a:cubicBezTo>
                  <a:pt x="1434" y="3448"/>
                  <a:pt x="5787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887C7D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880" name="AutoShape 5"/>
          <p:cNvSpPr>
            <a:spLocks noChangeArrowheads="1"/>
          </p:cNvSpPr>
          <p:nvPr/>
        </p:nvSpPr>
        <p:spPr bwMode="auto">
          <a:xfrm rot="7440000">
            <a:off x="7416801" y="5575301"/>
            <a:ext cx="124142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312" y="5399"/>
                  <a:pt x="7890" y="6013"/>
                  <a:pt x="6869" y="7096"/>
                </a:cubicBezTo>
                <a:lnTo>
                  <a:pt x="2939" y="3393"/>
                </a:lnTo>
                <a:cubicBezTo>
                  <a:pt x="4980" y="1227"/>
                  <a:pt x="7824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887C7D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51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400"/>
              <a:t>SER DOCENTE E FORMAR-SE DOCENTE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pt-BR" altLang="pt-BR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pt-BR" altLang="pt-BR" smtClean="0">
                <a:solidFill>
                  <a:schemeClr val="accent2"/>
                </a:solidFill>
              </a:rPr>
              <a:t>Questão inicial: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mtClean="0"/>
              <a:t>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mtClean="0">
                <a:solidFill>
                  <a:srgbClr val="0000FF"/>
                </a:solidFill>
              </a:rPr>
              <a:t>COMO APRENDEMOS A ENSINAR?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mtClean="0">
                <a:solidFill>
                  <a:srgbClr val="0000FF"/>
                </a:solidFill>
              </a:rPr>
              <a:t>		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05550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400"/>
              <a:t>SER DOCENTE E FORMAR-SE DOCENTE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pt-BR" altLang="pt-BR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pt-BR" altLang="pt-BR" smtClean="0">
                <a:solidFill>
                  <a:schemeClr val="accent2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mtClean="0">
                <a:solidFill>
                  <a:srgbClr val="0000FF"/>
                </a:solidFill>
              </a:rPr>
              <a:t>		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mtClean="0">
                <a:solidFill>
                  <a:srgbClr val="0000FF"/>
                </a:solidFill>
              </a:rPr>
              <a:t>	QUE CONHECIMENTOS SÃO ESSENCIAIS PARA O PROFESSOR? 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pt-BR" altLang="pt-BR" smtClean="0">
                <a:solidFill>
                  <a:srgbClr val="0000FF"/>
                </a:solidFill>
              </a:rPr>
              <a:t>	(NA EDUCAÇÃO CIENTÍFICA E EDUCAÇÃO MATEMÁTICA)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12058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400">
                <a:solidFill>
                  <a:schemeClr val="accent2"/>
                </a:solidFill>
              </a:rPr>
              <a:t>Os conteúdos essenciais de formação e o problema docente fundamental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 smtClean="0"/>
          </a:p>
          <a:p>
            <a:pPr>
              <a:buFont typeface="Wingdings" panose="05000000000000000000" pitchFamily="2" charset="2"/>
              <a:buNone/>
            </a:pPr>
            <a:endParaRPr lang="pt-BR" altLang="pt-BR" smtClean="0"/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smtClean="0"/>
              <a:t>  DADO UM CERTO </a:t>
            </a:r>
            <a:r>
              <a:rPr lang="pt-BR" altLang="pt-BR" smtClean="0">
                <a:solidFill>
                  <a:srgbClr val="0000FF"/>
                </a:solidFill>
              </a:rPr>
              <a:t>CONTEXTO</a:t>
            </a:r>
            <a:r>
              <a:rPr lang="pt-BR" altLang="pt-BR" smtClean="0"/>
              <a:t>,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smtClean="0"/>
              <a:t>   ENSINAR </a:t>
            </a:r>
            <a:r>
              <a:rPr lang="pt-BR" altLang="pt-BR" smtClean="0">
                <a:solidFill>
                  <a:srgbClr val="0000FF"/>
                </a:solidFill>
              </a:rPr>
              <a:t>ALGO</a:t>
            </a:r>
            <a:r>
              <a:rPr lang="pt-BR" altLang="pt-BR" smtClean="0"/>
              <a:t> A </a:t>
            </a:r>
            <a:r>
              <a:rPr lang="pt-BR" altLang="pt-BR" smtClean="0">
                <a:solidFill>
                  <a:srgbClr val="0000FF"/>
                </a:solidFill>
              </a:rPr>
              <a:t>ALGUÉM,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smtClean="0">
                <a:solidFill>
                  <a:srgbClr val="0000FF"/>
                </a:solidFill>
              </a:rPr>
              <a:t>	</a:t>
            </a:r>
            <a:r>
              <a:rPr lang="pt-BR" altLang="pt-BR" smtClean="0"/>
              <a:t>COM UMA CERTA </a:t>
            </a:r>
            <a:r>
              <a:rPr lang="pt-BR" altLang="pt-BR" smtClean="0">
                <a:solidFill>
                  <a:srgbClr val="0000FF"/>
                </a:solidFill>
              </a:rPr>
              <a:t>FINALIDADE</a:t>
            </a:r>
          </a:p>
        </p:txBody>
      </p:sp>
    </p:spTree>
    <p:extLst>
      <p:ext uri="{BB962C8B-B14F-4D97-AF65-F5344CB8AC3E}">
        <p14:creationId xmlns:p14="http://schemas.microsoft.com/office/powerpoint/2010/main" val="27449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sz="2600" b="1">
                <a:solidFill>
                  <a:srgbClr val="0000FF"/>
                </a:solidFill>
              </a:rPr>
              <a:t>SER DOCENTE: dimensões epistemológica, didática e axiológica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79650" y="2276475"/>
            <a:ext cx="7704138" cy="3600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chemeClr val="accent2"/>
                </a:solidFill>
              </a:rPr>
              <a:t>PROFESSOR</a:t>
            </a:r>
            <a:r>
              <a:rPr lang="pt-BR" altLang="pt-BR">
                <a:solidFill>
                  <a:schemeClr val="accent2"/>
                </a:solidFill>
              </a:rPr>
              <a:t> </a:t>
            </a:r>
            <a:r>
              <a:rPr lang="pt-BR" altLang="pt-BR"/>
              <a:t>                                                       </a:t>
            </a:r>
            <a:r>
              <a:rPr lang="pt-BR" altLang="pt-BR" sz="2400" b="1">
                <a:solidFill>
                  <a:schemeClr val="accent2"/>
                </a:solidFill>
              </a:rPr>
              <a:t>ALUNO</a:t>
            </a:r>
          </a:p>
          <a:p>
            <a:pPr algn="ctr" eaLnBrk="1" hangingPunct="1"/>
            <a:endParaRPr lang="pt-BR" altLang="pt-BR"/>
          </a:p>
          <a:p>
            <a:pPr algn="ctr" eaLnBrk="1" hangingPunct="1"/>
            <a:r>
              <a:rPr lang="pt-BR" altLang="pt-BR" sz="2400" b="1">
                <a:latin typeface="Garamond" panose="02020404030301010803" pitchFamily="18" charset="0"/>
              </a:rPr>
              <a:t>   CONTEXTO/FINALIDADE</a:t>
            </a:r>
          </a:p>
          <a:p>
            <a:pPr algn="ctr" eaLnBrk="1" hangingPunct="1"/>
            <a:endParaRPr lang="pt-BR" altLang="pt-BR"/>
          </a:p>
          <a:p>
            <a:pPr algn="ctr" eaLnBrk="1" hangingPunct="1"/>
            <a:endParaRPr lang="pt-BR" altLang="pt-BR"/>
          </a:p>
          <a:p>
            <a:pPr algn="ctr" eaLnBrk="1" hangingPunct="1"/>
            <a:endParaRPr lang="pt-BR" altLang="pt-BR"/>
          </a:p>
          <a:p>
            <a:pPr algn="ctr" eaLnBrk="1" hangingPunct="1"/>
            <a:endParaRPr lang="pt-BR" altLang="pt-BR"/>
          </a:p>
          <a:p>
            <a:pPr algn="ctr" eaLnBrk="1" hangingPunct="1"/>
            <a:r>
              <a:rPr lang="pt-BR" altLang="pt-BR" sz="2400" b="1">
                <a:solidFill>
                  <a:schemeClr val="accent2"/>
                </a:solidFill>
              </a:rPr>
              <a:t>CONHECIMENTO</a:t>
            </a:r>
          </a:p>
          <a:p>
            <a:pPr algn="ctr" eaLnBrk="1" hangingPunct="1"/>
            <a:endParaRPr lang="pt-BR" altLang="pt-BR">
              <a:solidFill>
                <a:schemeClr val="accent2"/>
              </a:solidFill>
            </a:endParaRPr>
          </a:p>
          <a:p>
            <a:pPr algn="ctr" eaLnBrk="1" hangingPunct="1"/>
            <a:endParaRPr lang="pt-BR" altLang="pt-BR"/>
          </a:p>
          <a:p>
            <a:pPr algn="ctr" eaLnBrk="1" hangingPunct="1"/>
            <a:endParaRPr lang="pt-BR" altLang="pt-BR"/>
          </a:p>
          <a:p>
            <a:pPr algn="ctr" eaLnBrk="1" hangingPunct="1"/>
            <a:r>
              <a:rPr lang="pt-BR" altLang="pt-BR"/>
              <a:t>                                        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359150" y="27082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432175" y="2781300"/>
            <a:ext cx="2592388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367214" y="2565400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6600826" y="2781300"/>
            <a:ext cx="2519363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6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 smtClean="0">
              <a:solidFill>
                <a:srgbClr val="FF0000"/>
              </a:solidFill>
            </a:endParaRP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2090738" y="1752600"/>
            <a:ext cx="8001000" cy="47005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pt-BR" altLang="pt-BR" smtClean="0"/>
          </a:p>
          <a:p>
            <a:r>
              <a:rPr lang="pt-BR" altLang="pt-BR" b="1" smtClean="0"/>
              <a:t>Que contextos?</a:t>
            </a:r>
          </a:p>
          <a:p>
            <a:endParaRPr lang="pt-BR" altLang="pt-BR" b="1" smtClean="0"/>
          </a:p>
          <a:p>
            <a:r>
              <a:rPr lang="pt-BR" altLang="pt-BR" b="1" smtClean="0"/>
              <a:t>Que finalidades?</a:t>
            </a:r>
          </a:p>
          <a:p>
            <a:endParaRPr lang="pt-BR" altLang="pt-BR" b="1" smtClean="0"/>
          </a:p>
          <a:p>
            <a:r>
              <a:rPr lang="pt-BR" altLang="pt-BR" b="1" smtClean="0"/>
              <a:t>Que procedimentos?</a:t>
            </a:r>
          </a:p>
          <a:p>
            <a:endParaRPr lang="pt-BR" altLang="pt-BR" b="1" smtClean="0"/>
          </a:p>
          <a:p>
            <a:r>
              <a:rPr lang="pt-BR" altLang="pt-BR" b="1" smtClean="0"/>
              <a:t>Que conteúdos?</a:t>
            </a:r>
          </a:p>
        </p:txBody>
      </p:sp>
    </p:spTree>
    <p:extLst>
      <p:ext uri="{BB962C8B-B14F-4D97-AF65-F5344CB8AC3E}">
        <p14:creationId xmlns:p14="http://schemas.microsoft.com/office/powerpoint/2010/main" val="142995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23900" indent="-723900"/>
            <a:r>
              <a:rPr lang="pt-BR" altLang="pt-BR" sz="3400"/>
              <a:t/>
            </a:r>
            <a:br>
              <a:rPr lang="pt-BR" altLang="pt-BR" sz="3400"/>
            </a:br>
            <a:r>
              <a:rPr lang="pt-BR" altLang="pt-BR" sz="3400"/>
              <a:t/>
            </a:r>
            <a:br>
              <a:rPr lang="pt-BR" altLang="pt-BR" sz="3400"/>
            </a:br>
            <a:r>
              <a:rPr lang="pt-BR" altLang="pt-BR" sz="3400"/>
              <a:t/>
            </a:r>
            <a:br>
              <a:rPr lang="pt-BR" altLang="pt-BR" sz="3400"/>
            </a:br>
            <a:r>
              <a:rPr lang="pt-BR" altLang="pt-BR" sz="3400"/>
              <a:t/>
            </a:r>
            <a:br>
              <a:rPr lang="pt-BR" altLang="pt-BR" sz="3400"/>
            </a:br>
            <a:r>
              <a:rPr lang="pt-BR" altLang="pt-BR" sz="3400"/>
              <a:t/>
            </a:r>
            <a:br>
              <a:rPr lang="pt-BR" altLang="pt-BR" sz="3400"/>
            </a:br>
            <a:r>
              <a:rPr lang="pt-BR" altLang="pt-BR" sz="3000">
                <a:solidFill>
                  <a:srgbClr val="0000FF"/>
                </a:solidFill>
              </a:rPr>
              <a:t>Pesquisas sobre formação de professores de ciências: temáticas</a:t>
            </a:r>
            <a:r>
              <a:rPr lang="pt-BR" altLang="pt-BR" sz="2800">
                <a:solidFill>
                  <a:srgbClr val="0000FF"/>
                </a:solidFill>
              </a:rPr>
              <a:t>  e questões fundamentais</a:t>
            </a:r>
            <a:endParaRPr lang="pt-BR" altLang="pt-BR" sz="2600">
              <a:solidFill>
                <a:schemeClr val="accent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None/>
            </a:pPr>
            <a:r>
              <a:rPr lang="pt-BR" altLang="pt-BR" sz="2200" b="1">
                <a:solidFill>
                  <a:schemeClr val="accent2"/>
                </a:solidFill>
              </a:rPr>
              <a:t>Que perfil de professor desejamos privilegiar?</a:t>
            </a:r>
            <a:br>
              <a:rPr lang="pt-BR" altLang="pt-BR" sz="2200" b="1">
                <a:solidFill>
                  <a:schemeClr val="accent2"/>
                </a:solidFill>
              </a:rPr>
            </a:br>
            <a:endParaRPr lang="pt-BR" altLang="pt-BR" sz="2200" b="1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None/>
            </a:pPr>
            <a:endParaRPr lang="en-US" altLang="pt-BR" sz="2600" b="1" i="1"/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None/>
            </a:pPr>
            <a:r>
              <a:rPr lang="en-US" altLang="pt-BR" sz="2600" b="1" i="1"/>
              <a:t>… um técnico?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None/>
            </a:pPr>
            <a:endParaRPr lang="en-US" altLang="pt-BR" sz="2600" b="1" i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2600" b="1" i="1"/>
              <a:t>…um pesquisador?</a:t>
            </a:r>
          </a:p>
          <a:p>
            <a:pPr eaLnBrk="1" hangingPunct="1">
              <a:lnSpc>
                <a:spcPct val="90000"/>
              </a:lnSpc>
            </a:pPr>
            <a:endParaRPr lang="en-US" altLang="pt-BR" sz="2600" b="1" i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2600" b="1" i="1"/>
              <a:t>…um agente de transformação social?</a:t>
            </a:r>
          </a:p>
          <a:p>
            <a:pPr eaLnBrk="1" hangingPunct="1">
              <a:lnSpc>
                <a:spcPct val="90000"/>
              </a:lnSpc>
            </a:pPr>
            <a:endParaRPr lang="en-US" altLang="pt-BR" sz="2600" b="1" i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2600" b="1" i="1"/>
              <a:t>…um usuário crítico de pesquisas?</a:t>
            </a:r>
            <a:endParaRPr lang="pt-BR" altLang="pt-BR" sz="2600" b="1" i="1"/>
          </a:p>
          <a:p>
            <a:pPr eaLnBrk="1" hangingPunct="1">
              <a:lnSpc>
                <a:spcPct val="90000"/>
              </a:lnSpc>
            </a:pPr>
            <a:endParaRPr lang="pt-BR" altLang="pt-BR" sz="2600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A10FE81-2DCE-4E77-A2E4-4CD7E7871144}" type="slidenum">
              <a:rPr lang="pt-BR" altLang="pt-BR"/>
              <a:pPr eaLnBrk="1" hangingPunct="1"/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36972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8991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100000"/>
              </a:spcAft>
            </a:pPr>
            <a:r>
              <a:rPr lang="pt-BR" altLang="pt-BR" sz="3300" b="1">
                <a:solidFill>
                  <a:srgbClr val="000000"/>
                </a:solidFill>
                <a:latin typeface="Comic Sans MS" panose="030F0702030302020204" pitchFamily="66" charset="0"/>
              </a:rPr>
              <a:t>O que deverão “saber” e “saber fazer” os professores que ensinam Ciências ?</a:t>
            </a:r>
            <a:endParaRPr lang="pt-BR" altLang="pt-BR" smtClean="0">
              <a:latin typeface="Comic Sans MS" panose="030F0702030302020204" pitchFamily="66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27264" y="2209800"/>
            <a:ext cx="2041525" cy="9794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pt-BR" altLang="pt-BR" sz="1300">
                <a:solidFill>
                  <a:srgbClr val="333399"/>
                </a:solidFill>
                <a:latin typeface="Comic Sans MS" panose="030F0702030302020204" pitchFamily="66" charset="0"/>
              </a:rPr>
              <a:t>2. Conhecer e questionar o pensamento docente espontâneo.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6350" y="1905000"/>
            <a:ext cx="2228850" cy="1009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pt-BR" altLang="pt-BR" sz="1300">
                <a:solidFill>
                  <a:srgbClr val="333399"/>
                </a:solidFill>
                <a:latin typeface="Comic Sans MS" panose="030F0702030302020204" pitchFamily="66" charset="0"/>
              </a:rPr>
              <a:t>3. Adquirir conhecimentos teóricos sobre a aprendizagem e sobre a aprendizagem em Ciências.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8353425" y="1905000"/>
            <a:ext cx="1879600" cy="8255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pt-BR" altLang="pt-BR" sz="1300">
                <a:solidFill>
                  <a:srgbClr val="333399"/>
                </a:solidFill>
                <a:latin typeface="Comic Sans MS" panose="030F0702030302020204" pitchFamily="66" charset="0"/>
              </a:rPr>
              <a:t>4. Analisar o ensino com fundamentação teórico-prática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249864" y="3648076"/>
            <a:ext cx="1608137" cy="7334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pt-BR" altLang="pt-BR" sz="1300">
                <a:solidFill>
                  <a:srgbClr val="333399"/>
                </a:solidFill>
                <a:latin typeface="Comic Sans MS" panose="030F0702030302020204" pitchFamily="66" charset="0"/>
              </a:rPr>
              <a:t>8. Utilizar a pesquisa e a inovação.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227263" y="4473575"/>
            <a:ext cx="1797050" cy="825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pt-BR" altLang="pt-BR" sz="1300">
                <a:solidFill>
                  <a:srgbClr val="333399"/>
                </a:solidFill>
                <a:latin typeface="Comic Sans MS" panose="030F0702030302020204" pitchFamily="66" charset="0"/>
              </a:rPr>
              <a:t>1. Conhecer a matéria a ser ensinada.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759326" y="5667376"/>
            <a:ext cx="1470025" cy="5048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pt-BR" altLang="pt-BR" sz="1400">
                <a:solidFill>
                  <a:srgbClr val="333399"/>
                </a:solidFill>
                <a:latin typeface="Comic Sans MS" panose="030F0702030302020204" pitchFamily="66" charset="0"/>
              </a:rPr>
              <a:t>7. Saber avaliar.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7315200" y="5391151"/>
            <a:ext cx="1714500" cy="7350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pt-BR" altLang="pt-BR" sz="1400">
                <a:solidFill>
                  <a:srgbClr val="333399"/>
                </a:solidFill>
                <a:latin typeface="Comic Sans MS" panose="030F0702030302020204" pitchFamily="66" charset="0"/>
              </a:rPr>
              <a:t>6. Saber dirigir a atividade dos alunos. </a:t>
            </a:r>
            <a:endParaRPr lang="pt-BR" altLang="pt-BR" sz="140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8353425" y="3648076"/>
            <a:ext cx="1633538" cy="7334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pt-BR" altLang="pt-BR" sz="1300">
                <a:solidFill>
                  <a:srgbClr val="333399"/>
                </a:solidFill>
                <a:latin typeface="Comic Sans MS" panose="030F0702030302020204" pitchFamily="66" charset="0"/>
              </a:rPr>
              <a:t>5. Saber preparar atividades.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3239" y="5849939"/>
            <a:ext cx="17160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3043238" y="5299076"/>
            <a:ext cx="0" cy="5508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2798763" y="3189289"/>
            <a:ext cx="652462" cy="1284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3451226" y="2914651"/>
            <a:ext cx="2124075" cy="1558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V="1">
            <a:off x="4024313" y="4108450"/>
            <a:ext cx="1225550" cy="642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229350" y="2914651"/>
            <a:ext cx="0" cy="7334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248400" y="5867400"/>
            <a:ext cx="1066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8353425" y="4381500"/>
            <a:ext cx="736600" cy="1009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6719889" y="4381500"/>
            <a:ext cx="981075" cy="1009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858000" y="4191000"/>
            <a:ext cx="1524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9334500" y="2730501"/>
            <a:ext cx="0" cy="917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7315200" y="2438400"/>
            <a:ext cx="1066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V="1">
            <a:off x="9578975" y="4381500"/>
            <a:ext cx="1588" cy="2019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 flipH="1" flipV="1">
            <a:off x="5638800" y="61722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7127875" y="2914651"/>
            <a:ext cx="1225550" cy="917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4268788" y="2638425"/>
            <a:ext cx="81756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3941763" y="3189289"/>
            <a:ext cx="1308100" cy="6429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1981201" y="6034088"/>
            <a:ext cx="27781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V="1">
            <a:off x="1981200" y="2547938"/>
            <a:ext cx="0" cy="3486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1981201" y="2547938"/>
            <a:ext cx="2460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 flipV="1">
            <a:off x="5330826" y="4381501"/>
            <a:ext cx="327025" cy="12874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5638800" y="64008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5638800" y="6400800"/>
            <a:ext cx="396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4251326" y="2246314"/>
            <a:ext cx="5565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pt-BR" altLang="pt-BR" sz="1200">
                <a:latin typeface="Times New Roman" panose="02020603050405020304" pitchFamily="18" charset="0"/>
              </a:rPr>
              <a:t>O que</a:t>
            </a:r>
          </a:p>
          <a:p>
            <a:endParaRPr lang="pt-BR" altLang="pt-BR" sz="1200">
              <a:latin typeface="Times New Roman" panose="02020603050405020304" pitchFamily="18" charset="0"/>
            </a:endParaRPr>
          </a:p>
          <a:p>
            <a:r>
              <a:rPr lang="pt-BR" altLang="pt-BR" sz="1200">
                <a:latin typeface="Times New Roman" panose="02020603050405020304" pitchFamily="18" charset="0"/>
              </a:rPr>
              <a:t>exige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7315201" y="2057401"/>
            <a:ext cx="9476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pt-BR" altLang="pt-BR" sz="1200">
                <a:latin typeface="Times New Roman" panose="02020603050405020304" pitchFamily="18" charset="0"/>
              </a:rPr>
              <a:t>Possibilitam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 rot="5400000">
            <a:off x="9091613" y="3106353"/>
            <a:ext cx="10064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pt-BR" altLang="pt-BR" sz="1200">
                <a:latin typeface="Times New Roman" panose="02020603050405020304" pitchFamily="18" charset="0"/>
              </a:rPr>
              <a:t>Possibilitam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 rot="2216106">
            <a:off x="7358879" y="3100796"/>
            <a:ext cx="9476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pt-BR" altLang="pt-BR" sz="1200">
                <a:latin typeface="Times New Roman" panose="02020603050405020304" pitchFamily="18" charset="0"/>
              </a:rPr>
              <a:t>Possibilitam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 rot="-2221423">
            <a:off x="3702158" y="3678646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pt-BR" altLang="pt-BR" sz="1200">
                <a:latin typeface="Times New Roman" panose="02020603050405020304" pitchFamily="18" charset="0"/>
              </a:rPr>
              <a:t>O que exige</a:t>
            </a:r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 flipH="1">
            <a:off x="6858000" y="34290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 flipV="1">
            <a:off x="8077200" y="2743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41" name="Text Box 41"/>
          <p:cNvSpPr txBox="1">
            <a:spLocks noChangeArrowheads="1"/>
          </p:cNvSpPr>
          <p:nvPr/>
        </p:nvSpPr>
        <p:spPr bwMode="auto">
          <a:xfrm>
            <a:off x="2063751" y="6403975"/>
            <a:ext cx="8524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pt-BR" altLang="pt-BR" sz="1400" b="1">
                <a:latin typeface="Times New Roman" panose="02020603050405020304" pitchFamily="18" charset="0"/>
              </a:rPr>
              <a:t>Carvalho, A.M.P.de &amp; Gil-Pérez, D. “</a:t>
            </a:r>
            <a:r>
              <a:rPr lang="pt-BR" altLang="pt-BR" sz="1400" b="1" i="1">
                <a:latin typeface="Times New Roman" panose="02020603050405020304" pitchFamily="18" charset="0"/>
              </a:rPr>
              <a:t>Formação de Professores de Ciências</a:t>
            </a:r>
            <a:r>
              <a:rPr lang="pt-BR" altLang="pt-BR" sz="1400" b="1">
                <a:latin typeface="Times New Roman" panose="02020603050405020304" pitchFamily="18" charset="0"/>
              </a:rPr>
              <a:t>”. São Paulo : Cortez Editora, 1993.</a:t>
            </a:r>
          </a:p>
        </p:txBody>
      </p:sp>
    </p:spTree>
    <p:extLst>
      <p:ext uri="{BB962C8B-B14F-4D97-AF65-F5344CB8AC3E}">
        <p14:creationId xmlns:p14="http://schemas.microsoft.com/office/powerpoint/2010/main" val="16778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528</Words>
  <Application>Microsoft Office PowerPoint</Application>
  <PresentationFormat>Widescreen</PresentationFormat>
  <Paragraphs>140</Paragraphs>
  <Slides>20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30" baseType="lpstr">
      <vt:lpstr>ＭＳ Ｐゴシック</vt:lpstr>
      <vt:lpstr>Arial</vt:lpstr>
      <vt:lpstr>Calibri</vt:lpstr>
      <vt:lpstr>Calibri Light</vt:lpstr>
      <vt:lpstr>Comic Sans MS</vt:lpstr>
      <vt:lpstr>Garamond</vt:lpstr>
      <vt:lpstr>Times New Roman</vt:lpstr>
      <vt:lpstr>Verdana</vt:lpstr>
      <vt:lpstr>Wingdings</vt:lpstr>
      <vt:lpstr>Tema do Office</vt:lpstr>
      <vt:lpstr>Apresentação do PowerPoint</vt:lpstr>
      <vt:lpstr>       </vt:lpstr>
      <vt:lpstr>SER DOCENTE E FORMAR-SE DOCENTE</vt:lpstr>
      <vt:lpstr>SER DOCENTE E FORMAR-SE DOCENTE</vt:lpstr>
      <vt:lpstr>Os conteúdos essenciais de formação e o problema docente fundamental</vt:lpstr>
      <vt:lpstr>SER DOCENTE: dimensões epistemológica, didática e axiológica</vt:lpstr>
      <vt:lpstr>Apresentação do PowerPoint</vt:lpstr>
      <vt:lpstr>     Pesquisas sobre formação de professores de ciências: temáticas  e questões fundamentais</vt:lpstr>
      <vt:lpstr>O que deverão “saber” e “saber fazer” os professores que ensinam Ciências ?</vt:lpstr>
      <vt:lpstr>O desenvolvimento dos saberes profissionais docentes:TEORIA &amp; PRÁTICA</vt:lpstr>
      <vt:lpstr>Apresentação do PowerPoint</vt:lpstr>
      <vt:lpstr>MODELO TÉCNICO DE FORMAÇÃO</vt:lpstr>
      <vt:lpstr>Modelo técnico de formação docente (da teoria para a prática)</vt:lpstr>
      <vt:lpstr>Limites do modelo técnico</vt:lpstr>
      <vt:lpstr>Modelos Práticos de Formação     teoria&amp;prática</vt:lpstr>
      <vt:lpstr>Modelos Práticos de Formação</vt:lpstr>
      <vt:lpstr>Modelos Críticos de Formação </vt:lpstr>
      <vt:lpstr>PROJETOS DE ESTÁGIO EM PERSPECTIVA INVESTIGATIVA (PID)</vt:lpstr>
      <vt:lpstr>Projetos de Investigação em Docência - Eixos Organizadores</vt:lpstr>
      <vt:lpstr> PROJETOS DE INVESTIGAÇÃO EM DOCÊNCIA - PID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Candida M. Rodrigues</dc:creator>
  <cp:lastModifiedBy>Ana Candida M. Rodrigues</cp:lastModifiedBy>
  <cp:revision>2</cp:revision>
  <dcterms:created xsi:type="dcterms:W3CDTF">2018-11-01T18:33:03Z</dcterms:created>
  <dcterms:modified xsi:type="dcterms:W3CDTF">2018-11-01T18:36:34Z</dcterms:modified>
</cp:coreProperties>
</file>