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7" r:id="rId3"/>
    <p:sldId id="264" r:id="rId4"/>
    <p:sldId id="258" r:id="rId5"/>
    <p:sldId id="265" r:id="rId6"/>
    <p:sldId id="266" r:id="rId7"/>
    <p:sldId id="260" r:id="rId8"/>
    <p:sldId id="261" r:id="rId9"/>
    <p:sldId id="262" r:id="rId10"/>
    <p:sldId id="263" r:id="rId11"/>
    <p:sldId id="259" r:id="rId12"/>
    <p:sldId id="269" r:id="rId13"/>
    <p:sldId id="270" r:id="rId14"/>
    <p:sldId id="271" r:id="rId15"/>
    <p:sldId id="272" r:id="rId16"/>
    <p:sldId id="273" r:id="rId17"/>
    <p:sldId id="278" r:id="rId18"/>
    <p:sldId id="274" r:id="rId19"/>
    <p:sldId id="275" r:id="rId20"/>
    <p:sldId id="276" r:id="rId21"/>
    <p:sldId id="277" r:id="rId22"/>
    <p:sldId id="279" r:id="rId23"/>
    <p:sldId id="267" r:id="rId24"/>
    <p:sldId id="268" r:id="rId25"/>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909261-9087-40F7-BB74-DD1059C1BE72}" type="datetimeFigureOut">
              <a:rPr lang="pt-BR" smtClean="0"/>
              <a:pPr/>
              <a:t>28/09/2015</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8F9C91-BB5A-474E-803E-4FB3DA91C202}" type="slidenum">
              <a:rPr lang="pt-BR" smtClean="0"/>
              <a:pPr/>
              <a:t>‹nº›</a:t>
            </a:fld>
            <a:endParaRPr lang="pt-BR"/>
          </a:p>
        </p:txBody>
      </p:sp>
    </p:spTree>
    <p:extLst>
      <p:ext uri="{BB962C8B-B14F-4D97-AF65-F5344CB8AC3E}">
        <p14:creationId xmlns:p14="http://schemas.microsoft.com/office/powerpoint/2010/main" val="2155363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3F8F9C91-BB5A-474E-803E-4FB3DA91C202}" type="slidenum">
              <a:rPr lang="pt-BR" smtClean="0"/>
              <a:pPr/>
              <a:t>5</a:t>
            </a:fld>
            <a:endParaRPr lang="pt-BR"/>
          </a:p>
        </p:txBody>
      </p:sp>
    </p:spTree>
    <p:extLst>
      <p:ext uri="{BB962C8B-B14F-4D97-AF65-F5344CB8AC3E}">
        <p14:creationId xmlns:p14="http://schemas.microsoft.com/office/powerpoint/2010/main" val="3369584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3F8F9C91-BB5A-474E-803E-4FB3DA91C202}" type="slidenum">
              <a:rPr lang="pt-BR" smtClean="0"/>
              <a:pPr/>
              <a:t>10</a:t>
            </a:fld>
            <a:endParaRPr lang="pt-BR"/>
          </a:p>
        </p:txBody>
      </p:sp>
    </p:spTree>
    <p:extLst>
      <p:ext uri="{BB962C8B-B14F-4D97-AF65-F5344CB8AC3E}">
        <p14:creationId xmlns:p14="http://schemas.microsoft.com/office/powerpoint/2010/main" val="632559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pt-BR" smtClean="0"/>
              <a:t>Clique para editar o título mestre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0F196640-2F06-46C6-A9E7-B29C641B75E5}" type="datetime1">
              <a:rPr lang="pt-BR" smtClean="0"/>
              <a:pPr/>
              <a:t>28/09/2015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90EA3FB-31E3-421B-BB73-2FBE694CAD5D}" type="slidenum">
              <a:rPr lang="pt-BR" smtClean="0"/>
              <a:pPr/>
              <a:t>‹nº›</a:t>
            </a:fld>
            <a:endParaRPr lang="pt-B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19788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âmica com Legend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Date Placeholder 2"/>
          <p:cNvSpPr>
            <a:spLocks noGrp="1"/>
          </p:cNvSpPr>
          <p:nvPr>
            <p:ph type="dt" sz="half" idx="10"/>
          </p:nvPr>
        </p:nvSpPr>
        <p:spPr/>
        <p:txBody>
          <a:bodyPr/>
          <a:lstStyle/>
          <a:p>
            <a:fld id="{D9A7733D-0B78-4202-B673-BAC86F4DA43F}" type="datetime1">
              <a:rPr lang="pt-BR" smtClean="0"/>
              <a:pPr/>
              <a:t>28/09/2015</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790EA3FB-31E3-421B-BB73-2FBE694CAD5D}" type="slidenum">
              <a:rPr lang="pt-BR" smtClean="0"/>
              <a:pPr/>
              <a:t>‹nº›</a:t>
            </a:fld>
            <a:endParaRPr lang="pt-BR"/>
          </a:p>
        </p:txBody>
      </p:sp>
    </p:spTree>
    <p:extLst>
      <p:ext uri="{BB962C8B-B14F-4D97-AF65-F5344CB8AC3E}">
        <p14:creationId xmlns:p14="http://schemas.microsoft.com/office/powerpoint/2010/main" val="1754133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pt-BR" smtClean="0"/>
              <a:t>Clique para editar o título mestre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9E7AF6C3-9A58-4C05-BBF5-EB5E089672AE}" type="datetime1">
              <a:rPr lang="pt-BR" smtClean="0"/>
              <a:pPr/>
              <a:t>28/09/2015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90EA3FB-31E3-421B-BB73-2FBE694CAD5D}" type="slidenum">
              <a:rPr lang="pt-BR" smtClean="0"/>
              <a:pPr/>
              <a:t>‹nº›</a:t>
            </a:fld>
            <a:endParaRPr lang="pt-BR"/>
          </a:p>
        </p:txBody>
      </p:sp>
    </p:spTree>
    <p:extLst>
      <p:ext uri="{BB962C8B-B14F-4D97-AF65-F5344CB8AC3E}">
        <p14:creationId xmlns:p14="http://schemas.microsoft.com/office/powerpoint/2010/main" val="17630223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pt-BR" smtClean="0"/>
              <a:t>Clique para editar o título mestre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6F3F657D-6406-429C-8A15-5F31A06CC9B0}" type="datetime1">
              <a:rPr lang="pt-BR" smtClean="0"/>
              <a:pPr/>
              <a:t>28/09/2015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90EA3FB-31E3-421B-BB73-2FBE694CAD5D}" type="slidenum">
              <a:rPr lang="pt-BR" smtClean="0"/>
              <a:pPr/>
              <a:t>‹nº›</a:t>
            </a:fld>
            <a:endParaRPr lang="pt-B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4510657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pt-BR" smtClean="0"/>
              <a:t>Clique para editar o título mestre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A30DB041-D5CA-41B4-8B79-698BDBB42CB0}" type="datetime1">
              <a:rPr lang="pt-BR" smtClean="0"/>
              <a:pPr/>
              <a:t>28/09/2015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90EA3FB-31E3-421B-BB73-2FBE694CAD5D}" type="slidenum">
              <a:rPr lang="pt-BR" smtClean="0"/>
              <a:pPr/>
              <a:t>‹nº›</a:t>
            </a:fld>
            <a:endParaRPr lang="pt-BR"/>
          </a:p>
        </p:txBody>
      </p:sp>
    </p:spTree>
    <p:extLst>
      <p:ext uri="{BB962C8B-B14F-4D97-AF65-F5344CB8AC3E}">
        <p14:creationId xmlns:p14="http://schemas.microsoft.com/office/powerpoint/2010/main" val="12460405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pt-BR" smtClean="0"/>
              <a:t>Clique para editar o título mestre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pt-BR" smtClean="0"/>
              <a:t>Clique para editar o texto mestre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78356D91-22BA-4641-82EF-22ED390CDB60}" type="datetime1">
              <a:rPr lang="pt-BR" smtClean="0"/>
              <a:pPr/>
              <a:t>28/09/2015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90EA3FB-31E3-421B-BB73-2FBE694CAD5D}" type="slidenum">
              <a:rPr lang="pt-BR" smtClean="0"/>
              <a:pPr/>
              <a:t>‹nº›</a:t>
            </a:fld>
            <a:endParaRPr lang="pt-B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0298833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pt-BR" smtClean="0"/>
              <a:t>Clique para editar o título mestre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pt-BR" smtClean="0"/>
              <a:t>Clique para editar o texto mestre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C305EE8D-35F3-4A82-AB62-0186FBA746FD}" type="datetime1">
              <a:rPr lang="pt-BR" smtClean="0"/>
              <a:pPr/>
              <a:t>28/09/2015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90EA3FB-31E3-421B-BB73-2FBE694CAD5D}" type="slidenum">
              <a:rPr lang="pt-BR" smtClean="0"/>
              <a:pPr/>
              <a:t>‹nº›</a:t>
            </a:fld>
            <a:endParaRPr lang="pt-BR"/>
          </a:p>
        </p:txBody>
      </p:sp>
    </p:spTree>
    <p:extLst>
      <p:ext uri="{BB962C8B-B14F-4D97-AF65-F5344CB8AC3E}">
        <p14:creationId xmlns:p14="http://schemas.microsoft.com/office/powerpoint/2010/main" val="28563673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26853670-ED36-46AD-8237-8E6B2F5BA9F8}" type="datetime1">
              <a:rPr lang="pt-BR" smtClean="0"/>
              <a:pPr/>
              <a:t>28/09/2015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90EA3FB-31E3-421B-BB73-2FBE694CAD5D}" type="slidenum">
              <a:rPr lang="pt-BR" smtClean="0"/>
              <a:pPr/>
              <a:t>‹nº›</a:t>
            </a:fld>
            <a:endParaRPr lang="pt-BR"/>
          </a:p>
        </p:txBody>
      </p:sp>
    </p:spTree>
    <p:extLst>
      <p:ext uri="{BB962C8B-B14F-4D97-AF65-F5344CB8AC3E}">
        <p14:creationId xmlns:p14="http://schemas.microsoft.com/office/powerpoint/2010/main" val="31869738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0FBB9D57-E2FD-4FDD-9249-B2397E8EBF4E}" type="datetime1">
              <a:rPr lang="pt-BR" smtClean="0"/>
              <a:pPr/>
              <a:t>28/09/2015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90EA3FB-31E3-421B-BB73-2FBE694CAD5D}" type="slidenum">
              <a:rPr lang="pt-BR" smtClean="0"/>
              <a:pPr/>
              <a:t>‹nº›</a:t>
            </a:fld>
            <a:endParaRPr lang="pt-BR"/>
          </a:p>
        </p:txBody>
      </p:sp>
    </p:spTree>
    <p:extLst>
      <p:ext uri="{BB962C8B-B14F-4D97-AF65-F5344CB8AC3E}">
        <p14:creationId xmlns:p14="http://schemas.microsoft.com/office/powerpoint/2010/main" val="3639176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nchor="ct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75DF0684-4E1B-4676-9713-8F39598236CE}" type="datetime1">
              <a:rPr lang="pt-BR" smtClean="0"/>
              <a:pPr/>
              <a:t>28/09/2015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90EA3FB-31E3-421B-BB73-2FBE694CAD5D}" type="slidenum">
              <a:rPr lang="pt-BR" smtClean="0"/>
              <a:pPr/>
              <a:t>‹nº›</a:t>
            </a:fld>
            <a:endParaRPr lang="pt-BR"/>
          </a:p>
        </p:txBody>
      </p:sp>
    </p:spTree>
    <p:extLst>
      <p:ext uri="{BB962C8B-B14F-4D97-AF65-F5344CB8AC3E}">
        <p14:creationId xmlns:p14="http://schemas.microsoft.com/office/powerpoint/2010/main" val="4054382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pt-BR" smtClean="0"/>
              <a:t>Clique para editar o título mestre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61F376C6-A901-47DE-AD46-FCAEAA4E7D32}" type="datetime1">
              <a:rPr lang="pt-BR" smtClean="0"/>
              <a:pPr/>
              <a:t>28/09/2015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90EA3FB-31E3-421B-BB73-2FBE694CAD5D}" type="slidenum">
              <a:rPr lang="pt-BR" smtClean="0"/>
              <a:pPr/>
              <a:t>‹nº›</a:t>
            </a:fld>
            <a:endParaRPr lang="pt-BR"/>
          </a:p>
        </p:txBody>
      </p:sp>
    </p:spTree>
    <p:extLst>
      <p:ext uri="{BB962C8B-B14F-4D97-AF65-F5344CB8AC3E}">
        <p14:creationId xmlns:p14="http://schemas.microsoft.com/office/powerpoint/2010/main" val="1318860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36A2F18A-FDEC-4BB2-BB6C-61EF89B23202}" type="datetime1">
              <a:rPr lang="pt-BR" smtClean="0"/>
              <a:pPr/>
              <a:t>28/09/2015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790EA3FB-31E3-421B-BB73-2FBE694CAD5D}" type="slidenum">
              <a:rPr lang="pt-BR" smtClean="0"/>
              <a:pPr/>
              <a:t>‹nº›</a:t>
            </a:fld>
            <a:endParaRPr lang="pt-BR"/>
          </a:p>
        </p:txBody>
      </p:sp>
    </p:spTree>
    <p:extLst>
      <p:ext uri="{BB962C8B-B14F-4D97-AF65-F5344CB8AC3E}">
        <p14:creationId xmlns:p14="http://schemas.microsoft.com/office/powerpoint/2010/main" val="2024714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7F26BF9C-2657-42DE-AB02-FBDDBAC0580B}" type="datetime1">
              <a:rPr lang="pt-BR" smtClean="0"/>
              <a:pPr/>
              <a:t>28/09/2015</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790EA3FB-31E3-421B-BB73-2FBE694CAD5D}" type="slidenum">
              <a:rPr lang="pt-BR" smtClean="0"/>
              <a:pPr/>
              <a:t>‹nº›</a:t>
            </a:fld>
            <a:endParaRPr lang="pt-BR"/>
          </a:p>
        </p:txBody>
      </p:sp>
    </p:spTree>
    <p:extLst>
      <p:ext uri="{BB962C8B-B14F-4D97-AF65-F5344CB8AC3E}">
        <p14:creationId xmlns:p14="http://schemas.microsoft.com/office/powerpoint/2010/main" val="2532415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311ADC2B-F30F-4DD6-A03E-F99E82635C2E}" type="datetime1">
              <a:rPr lang="pt-BR" smtClean="0"/>
              <a:pPr/>
              <a:t>28/09/2015</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790EA3FB-31E3-421B-BB73-2FBE694CAD5D}" type="slidenum">
              <a:rPr lang="pt-BR" smtClean="0"/>
              <a:pPr/>
              <a:t>‹nº›</a:t>
            </a:fld>
            <a:endParaRPr lang="pt-BR"/>
          </a:p>
        </p:txBody>
      </p:sp>
    </p:spTree>
    <p:extLst>
      <p:ext uri="{BB962C8B-B14F-4D97-AF65-F5344CB8AC3E}">
        <p14:creationId xmlns:p14="http://schemas.microsoft.com/office/powerpoint/2010/main" val="2618043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C7C362-40A6-4883-B21F-9C3BED3B19D4}" type="datetime1">
              <a:rPr lang="pt-BR" smtClean="0"/>
              <a:pPr/>
              <a:t>28/09/2015</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790EA3FB-31E3-421B-BB73-2FBE694CAD5D}" type="slidenum">
              <a:rPr lang="pt-BR" smtClean="0"/>
              <a:pPr/>
              <a:t>‹nº›</a:t>
            </a:fld>
            <a:endParaRPr lang="pt-BR"/>
          </a:p>
        </p:txBody>
      </p:sp>
    </p:spTree>
    <p:extLst>
      <p:ext uri="{BB962C8B-B14F-4D97-AF65-F5344CB8AC3E}">
        <p14:creationId xmlns:p14="http://schemas.microsoft.com/office/powerpoint/2010/main" val="2369439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pt-BR" smtClean="0"/>
              <a:t>Clique para editar o título mestre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377AD1F2-6630-4801-8B56-4796C67A3BCB}" type="datetime1">
              <a:rPr lang="pt-BR" smtClean="0"/>
              <a:pPr/>
              <a:t>28/09/2015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790EA3FB-31E3-421B-BB73-2FBE694CAD5D}" type="slidenum">
              <a:rPr lang="pt-BR" smtClean="0"/>
              <a:pPr/>
              <a:t>‹nº›</a:t>
            </a:fld>
            <a:endParaRPr lang="pt-BR"/>
          </a:p>
        </p:txBody>
      </p:sp>
    </p:spTree>
    <p:extLst>
      <p:ext uri="{BB962C8B-B14F-4D97-AF65-F5344CB8AC3E}">
        <p14:creationId xmlns:p14="http://schemas.microsoft.com/office/powerpoint/2010/main" val="1734133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pt-BR" smtClean="0"/>
              <a:t>Clique para editar o título mestre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C3E7C608-82B2-4177-A2CE-C30370635401}" type="datetime1">
              <a:rPr lang="pt-BR" smtClean="0"/>
              <a:pPr/>
              <a:t>28/09/2015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790EA3FB-31E3-421B-BB73-2FBE694CAD5D}" type="slidenum">
              <a:rPr lang="pt-BR" smtClean="0"/>
              <a:pPr/>
              <a:t>‹nº›</a:t>
            </a:fld>
            <a:endParaRPr lang="pt-BR"/>
          </a:p>
        </p:txBody>
      </p:sp>
    </p:spTree>
    <p:extLst>
      <p:ext uri="{BB962C8B-B14F-4D97-AF65-F5344CB8AC3E}">
        <p14:creationId xmlns:p14="http://schemas.microsoft.com/office/powerpoint/2010/main" val="213352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25707EAD-938F-41EA-AA71-DB9EB0F0ED95}" type="datetime1">
              <a:rPr lang="pt-BR" smtClean="0"/>
              <a:pPr/>
              <a:t>28/09/2015</a:t>
            </a:fld>
            <a:endParaRPr lang="pt-B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pt-B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790EA3FB-31E3-421B-BB73-2FBE694CAD5D}" type="slidenum">
              <a:rPr lang="pt-BR" smtClean="0"/>
              <a:pPr/>
              <a:t>‹nº›</a:t>
            </a:fld>
            <a:endParaRPr lang="pt-BR"/>
          </a:p>
        </p:txBody>
      </p:sp>
    </p:spTree>
    <p:extLst>
      <p:ext uri="{BB962C8B-B14F-4D97-AF65-F5344CB8AC3E}">
        <p14:creationId xmlns:p14="http://schemas.microsoft.com/office/powerpoint/2010/main" val="222092983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espaber.uspnet.usp.br/jorusp/?p=34091" TargetMode="External"/><Relationship Id="rId2" Type="http://schemas.openxmlformats.org/officeDocument/2006/relationships/hyperlink" Target="http://espaber.uspnet.usp.br/jorusp/?p=36037" TargetMode="External"/><Relationship Id="rId1" Type="http://schemas.openxmlformats.org/officeDocument/2006/relationships/slideLayout" Target="../slideLayouts/slideLayout2.xml"/><Relationship Id="rId5" Type="http://schemas.openxmlformats.org/officeDocument/2006/relationships/hyperlink" Target="http://espaber.uspnet.usp.br/jorusp/?p=46721" TargetMode="External"/><Relationship Id="rId4" Type="http://schemas.openxmlformats.org/officeDocument/2006/relationships/hyperlink" Target="http://espaber.uspnet.usp.br/jorusp/?p=42549"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4211" y="685799"/>
            <a:ext cx="9502977" cy="2971801"/>
          </a:xfrm>
        </p:spPr>
        <p:txBody>
          <a:bodyPr/>
          <a:lstStyle/>
          <a:p>
            <a:r>
              <a:rPr lang="pt-BR" b="1" dirty="0" smtClean="0">
                <a:solidFill>
                  <a:schemeClr val="bg1"/>
                </a:solidFill>
              </a:rPr>
              <a:t>Princípios, Normas e Política de indexação</a:t>
            </a:r>
            <a:endParaRPr lang="pt-BR" b="1" dirty="0">
              <a:solidFill>
                <a:schemeClr val="bg1"/>
              </a:solidFill>
            </a:endParaRPr>
          </a:p>
        </p:txBody>
      </p:sp>
      <p:sp>
        <p:nvSpPr>
          <p:cNvPr id="3" name="Subtítulo 2"/>
          <p:cNvSpPr>
            <a:spLocks noGrp="1"/>
          </p:cNvSpPr>
          <p:nvPr>
            <p:ph type="subTitle" idx="1"/>
          </p:nvPr>
        </p:nvSpPr>
        <p:spPr>
          <a:xfrm>
            <a:off x="7328079" y="5447762"/>
            <a:ext cx="4327301" cy="1060933"/>
          </a:xfrm>
        </p:spPr>
        <p:txBody>
          <a:bodyPr>
            <a:normAutofit fontScale="77500" lnSpcReduction="20000"/>
          </a:bodyPr>
          <a:lstStyle/>
          <a:p>
            <a:pPr>
              <a:lnSpc>
                <a:spcPct val="80000"/>
              </a:lnSpc>
            </a:pPr>
            <a:r>
              <a:rPr lang="pt-BR" altLang="pt-BR" sz="1800" b="1" dirty="0" smtClean="0">
                <a:solidFill>
                  <a:schemeClr val="bg1"/>
                </a:solidFill>
              </a:rPr>
              <a:t>Profa. Dra. Vânia Mara Alves Lima</a:t>
            </a:r>
          </a:p>
          <a:p>
            <a:pPr>
              <a:lnSpc>
                <a:spcPct val="80000"/>
              </a:lnSpc>
            </a:pPr>
            <a:r>
              <a:rPr lang="pt-BR" altLang="pt-BR" sz="1800" b="1" dirty="0" smtClean="0">
                <a:solidFill>
                  <a:schemeClr val="bg1"/>
                </a:solidFill>
              </a:rPr>
              <a:t>Disciplina: Indexação: teoria e métodos</a:t>
            </a:r>
          </a:p>
          <a:p>
            <a:pPr>
              <a:lnSpc>
                <a:spcPct val="80000"/>
              </a:lnSpc>
            </a:pPr>
            <a:r>
              <a:rPr lang="pt-BR" altLang="pt-BR" sz="1800" b="1" dirty="0" smtClean="0">
                <a:solidFill>
                  <a:schemeClr val="bg1"/>
                </a:solidFill>
              </a:rPr>
              <a:t>CBD/ECA/USP </a:t>
            </a:r>
          </a:p>
          <a:p>
            <a:pPr>
              <a:lnSpc>
                <a:spcPct val="80000"/>
              </a:lnSpc>
            </a:pPr>
            <a:r>
              <a:rPr lang="pt-BR" altLang="pt-BR" sz="1800" b="1" dirty="0" smtClean="0">
                <a:solidFill>
                  <a:schemeClr val="bg1"/>
                </a:solidFill>
              </a:rPr>
              <a:t>2015</a:t>
            </a:r>
          </a:p>
          <a:p>
            <a:endParaRPr lang="pt-BR" dirty="0"/>
          </a:p>
        </p:txBody>
      </p:sp>
      <p:sp>
        <p:nvSpPr>
          <p:cNvPr id="4" name="Espaço Reservado para Número de Slide 3"/>
          <p:cNvSpPr>
            <a:spLocks noGrp="1"/>
          </p:cNvSpPr>
          <p:nvPr>
            <p:ph type="sldNum" sz="quarter" idx="12"/>
          </p:nvPr>
        </p:nvSpPr>
        <p:spPr/>
        <p:txBody>
          <a:bodyPr/>
          <a:lstStyle/>
          <a:p>
            <a:fld id="{790EA3FB-31E3-421B-BB73-2FBE694CAD5D}" type="slidenum">
              <a:rPr lang="pt-BR" smtClean="0"/>
              <a:pPr/>
              <a:t>1</a:t>
            </a:fld>
            <a:endParaRPr lang="pt-BR"/>
          </a:p>
        </p:txBody>
      </p:sp>
    </p:spTree>
    <p:extLst>
      <p:ext uri="{BB962C8B-B14F-4D97-AF65-F5344CB8AC3E}">
        <p14:creationId xmlns:p14="http://schemas.microsoft.com/office/powerpoint/2010/main" val="21751844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3639" y="250183"/>
            <a:ext cx="11024316" cy="999068"/>
          </a:xfrm>
        </p:spPr>
        <p:txBody>
          <a:bodyPr>
            <a:normAutofit/>
          </a:bodyPr>
          <a:lstStyle/>
          <a:p>
            <a:r>
              <a:rPr lang="pt-BR" dirty="0" smtClean="0">
                <a:solidFill>
                  <a:schemeClr val="bg1"/>
                </a:solidFill>
              </a:rPr>
              <a:t>vocabulários controlados</a:t>
            </a:r>
            <a:endParaRPr lang="pt-BR" dirty="0">
              <a:solidFill>
                <a:schemeClr val="bg1"/>
              </a:solidFill>
            </a:endParaRPr>
          </a:p>
        </p:txBody>
      </p:sp>
      <p:pic>
        <p:nvPicPr>
          <p:cNvPr id="4" name="Picture 9" descr="Wor38"/>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734096" y="1416677"/>
            <a:ext cx="9800822" cy="4198512"/>
          </a:xfrm>
          <a:noFill/>
        </p:spPr>
      </p:pic>
      <p:sp>
        <p:nvSpPr>
          <p:cNvPr id="3" name="Espaço Reservado para Número de Slide 2"/>
          <p:cNvSpPr>
            <a:spLocks noGrp="1"/>
          </p:cNvSpPr>
          <p:nvPr>
            <p:ph type="sldNum" sz="quarter" idx="12"/>
          </p:nvPr>
        </p:nvSpPr>
        <p:spPr/>
        <p:txBody>
          <a:bodyPr/>
          <a:lstStyle/>
          <a:p>
            <a:fld id="{790EA3FB-31E3-421B-BB73-2FBE694CAD5D}" type="slidenum">
              <a:rPr lang="pt-BR" smtClean="0"/>
              <a:pPr/>
              <a:t>10</a:t>
            </a:fld>
            <a:endParaRPr lang="pt-BR"/>
          </a:p>
        </p:txBody>
      </p:sp>
    </p:spTree>
    <p:extLst>
      <p:ext uri="{BB962C8B-B14F-4D97-AF65-F5344CB8AC3E}">
        <p14:creationId xmlns:p14="http://schemas.microsoft.com/office/powerpoint/2010/main" val="12219102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83335" y="231820"/>
            <a:ext cx="11732654" cy="888643"/>
          </a:xfrm>
        </p:spPr>
        <p:txBody>
          <a:bodyPr>
            <a:normAutofit fontScale="90000"/>
          </a:bodyPr>
          <a:lstStyle/>
          <a:p>
            <a:r>
              <a:rPr lang="pt-BR" sz="1800" dirty="0" smtClean="0"/>
              <a:t/>
            </a:r>
            <a:br>
              <a:rPr lang="pt-BR" sz="1800" dirty="0" smtClean="0"/>
            </a:br>
            <a:r>
              <a:rPr lang="pt-BR" sz="1800" dirty="0" smtClean="0"/>
              <a:t/>
            </a:r>
            <a:br>
              <a:rPr lang="pt-BR" sz="1800" dirty="0" smtClean="0"/>
            </a:br>
            <a:r>
              <a:rPr lang="pt-BR" sz="1800" b="1" dirty="0" smtClean="0">
                <a:solidFill>
                  <a:schemeClr val="bg1"/>
                </a:solidFill>
              </a:rPr>
              <a:t>Qualificadores</a:t>
            </a:r>
            <a:r>
              <a:rPr lang="pt-BR" sz="1800" dirty="0" smtClean="0"/>
              <a:t/>
            </a:r>
            <a:br>
              <a:rPr lang="pt-BR" sz="1800" dirty="0" smtClean="0"/>
            </a:br>
            <a:r>
              <a:rPr lang="pt-BR" sz="1800" dirty="0"/>
              <a:t> Utilizados sempre em associação com os descritores principais para especificar e delimitar melhor um determinado </a:t>
            </a:r>
            <a:r>
              <a:rPr lang="pt-BR" sz="1800" dirty="0" smtClean="0"/>
              <a:t>assunto evitando assim ambiguidades</a:t>
            </a:r>
            <a:r>
              <a:rPr lang="pt-BR" dirty="0"/>
              <a:t/>
            </a:r>
            <a:br>
              <a:rPr lang="pt-BR" dirty="0"/>
            </a:br>
            <a:endParaRPr lang="pt-BR" dirty="0"/>
          </a:p>
        </p:txBody>
      </p:sp>
      <p:pic>
        <p:nvPicPr>
          <p:cNvPr id="4" name="Picture 9" descr="Wor3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37400" y="1764407"/>
            <a:ext cx="5910825" cy="4007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Espaço Reservado para Número de Slide 2"/>
          <p:cNvSpPr>
            <a:spLocks noGrp="1"/>
          </p:cNvSpPr>
          <p:nvPr>
            <p:ph type="sldNum" sz="quarter" idx="12"/>
          </p:nvPr>
        </p:nvSpPr>
        <p:spPr/>
        <p:txBody>
          <a:bodyPr/>
          <a:lstStyle/>
          <a:p>
            <a:fld id="{790EA3FB-31E3-421B-BB73-2FBE694CAD5D}" type="slidenum">
              <a:rPr lang="pt-BR" smtClean="0"/>
              <a:pPr/>
              <a:t>11</a:t>
            </a:fld>
            <a:endParaRPr lang="pt-BR"/>
          </a:p>
        </p:txBody>
      </p:sp>
    </p:spTree>
    <p:extLst>
      <p:ext uri="{BB962C8B-B14F-4D97-AF65-F5344CB8AC3E}">
        <p14:creationId xmlns:p14="http://schemas.microsoft.com/office/powerpoint/2010/main" val="3778922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7425" y="128789"/>
            <a:ext cx="8534400" cy="553791"/>
          </a:xfrm>
        </p:spPr>
        <p:txBody>
          <a:bodyPr>
            <a:normAutofit fontScale="90000"/>
          </a:bodyPr>
          <a:lstStyle/>
          <a:p>
            <a:r>
              <a:rPr lang="pt-BR" b="1" dirty="0" smtClean="0">
                <a:solidFill>
                  <a:schemeClr val="bg1"/>
                </a:solidFill>
              </a:rPr>
              <a:t>Política de indexação</a:t>
            </a:r>
            <a:endParaRPr lang="pt-BR" b="1" dirty="0">
              <a:solidFill>
                <a:schemeClr val="bg1"/>
              </a:solidFill>
            </a:endParaRPr>
          </a:p>
        </p:txBody>
      </p:sp>
      <p:sp>
        <p:nvSpPr>
          <p:cNvPr id="3" name="Espaço Reservado para Conteúdo 2"/>
          <p:cNvSpPr>
            <a:spLocks noGrp="1"/>
          </p:cNvSpPr>
          <p:nvPr>
            <p:ph idx="1"/>
          </p:nvPr>
        </p:nvSpPr>
        <p:spPr>
          <a:xfrm>
            <a:off x="167425" y="682581"/>
            <a:ext cx="11719775" cy="5565820"/>
          </a:xfrm>
        </p:spPr>
        <p:txBody>
          <a:bodyPr>
            <a:normAutofit lnSpcReduction="10000"/>
          </a:bodyPr>
          <a:lstStyle/>
          <a:p>
            <a:r>
              <a:rPr lang="pt-BR" sz="1800" dirty="0" smtClean="0">
                <a:solidFill>
                  <a:schemeClr val="bg1"/>
                </a:solidFill>
              </a:rPr>
              <a:t>Ação administrativa que tem como objetivos harmonizar o acesso por assunto em um catálogo/base de dados e explicitar as decisões da indexação para os bibliotecários , para os profissionais que importam seus registros e para os usuários que fazem buscas por assunto</a:t>
            </a:r>
          </a:p>
          <a:p>
            <a:r>
              <a:rPr lang="pt-BR" sz="1800" dirty="0" smtClean="0">
                <a:solidFill>
                  <a:schemeClr val="bg1"/>
                </a:solidFill>
              </a:rPr>
              <a:t>Requisitos para implantação</a:t>
            </a:r>
          </a:p>
          <a:p>
            <a:pPr lvl="1"/>
            <a:r>
              <a:rPr lang="pt-BR" dirty="0" smtClean="0">
                <a:solidFill>
                  <a:schemeClr val="bg1"/>
                </a:solidFill>
              </a:rPr>
              <a:t>Identificação da organização à qual está vinculado o sistema de indexação </a:t>
            </a:r>
            <a:r>
              <a:rPr lang="pt-BR" dirty="0" smtClean="0">
                <a:solidFill>
                  <a:schemeClr val="bg1"/>
                </a:solidFill>
                <a:sym typeface="Wingdings" panose="05000000000000000000" pitchFamily="2" charset="2"/>
              </a:rPr>
              <a:t> Contexto </a:t>
            </a:r>
          </a:p>
          <a:p>
            <a:pPr lvl="1"/>
            <a:r>
              <a:rPr lang="pt-BR" dirty="0" smtClean="0">
                <a:solidFill>
                  <a:schemeClr val="bg1"/>
                </a:solidFill>
                <a:sym typeface="Wingdings" panose="05000000000000000000" pitchFamily="2" charset="2"/>
              </a:rPr>
              <a:t>Identificação da clientela a que se destina o sistema Destinatário</a:t>
            </a:r>
          </a:p>
          <a:p>
            <a:pPr lvl="2"/>
            <a:r>
              <a:rPr lang="pt-BR" sz="1800" dirty="0">
                <a:solidFill>
                  <a:schemeClr val="bg1"/>
                </a:solidFill>
              </a:rPr>
              <a:t>área de interesse, nível de experiência, atividades que exercem</a:t>
            </a:r>
            <a:endParaRPr lang="pt-BR" sz="1800" dirty="0" smtClean="0">
              <a:solidFill>
                <a:schemeClr val="bg1"/>
              </a:solidFill>
              <a:sym typeface="Wingdings" panose="05000000000000000000" pitchFamily="2" charset="2"/>
            </a:endParaRPr>
          </a:p>
          <a:p>
            <a:pPr lvl="2"/>
            <a:r>
              <a:rPr lang="pt-BR" sz="1800" dirty="0">
                <a:solidFill>
                  <a:schemeClr val="bg1"/>
                </a:solidFill>
              </a:rPr>
              <a:t>Volume e características das questões propostas pelos </a:t>
            </a:r>
            <a:r>
              <a:rPr lang="pt-BR" sz="1800" dirty="0" smtClean="0">
                <a:solidFill>
                  <a:schemeClr val="bg1"/>
                </a:solidFill>
              </a:rPr>
              <a:t>usuários</a:t>
            </a:r>
            <a:endParaRPr lang="pt-BR" sz="1800" dirty="0">
              <a:solidFill>
                <a:schemeClr val="bg1"/>
              </a:solidFill>
              <a:sym typeface="Wingdings" panose="05000000000000000000" pitchFamily="2" charset="2"/>
            </a:endParaRPr>
          </a:p>
          <a:p>
            <a:pPr lvl="1"/>
            <a:r>
              <a:rPr lang="pt-BR" dirty="0" smtClean="0">
                <a:solidFill>
                  <a:schemeClr val="bg1"/>
                </a:solidFill>
                <a:sym typeface="Wingdings" panose="05000000000000000000" pitchFamily="2" charset="2"/>
              </a:rPr>
              <a:t>Recursos humanos, materiais e financeiros  Infraestrutura</a:t>
            </a:r>
          </a:p>
          <a:p>
            <a:pPr lvl="2"/>
            <a:r>
              <a:rPr lang="pt-BR" sz="1800" dirty="0" smtClean="0">
                <a:solidFill>
                  <a:schemeClr val="bg1"/>
                </a:solidFill>
                <a:sym typeface="Wingdings" panose="05000000000000000000" pitchFamily="2" charset="2"/>
              </a:rPr>
              <a:t>Qualidade dos indexadores</a:t>
            </a:r>
          </a:p>
          <a:p>
            <a:pPr lvl="1"/>
            <a:r>
              <a:rPr lang="pt-BR" dirty="0" smtClean="0">
                <a:solidFill>
                  <a:schemeClr val="bg1"/>
                </a:solidFill>
                <a:sym typeface="Wingdings" panose="05000000000000000000" pitchFamily="2" charset="2"/>
              </a:rPr>
              <a:t>Domínio tratado </a:t>
            </a:r>
          </a:p>
          <a:p>
            <a:pPr lvl="2"/>
            <a:r>
              <a:rPr lang="pt-BR" sz="1800" dirty="0">
                <a:solidFill>
                  <a:schemeClr val="bg1"/>
                </a:solidFill>
              </a:rPr>
              <a:t>Volume e características da literatura a ser integrada ao </a:t>
            </a:r>
            <a:r>
              <a:rPr lang="pt-BR" sz="1800" dirty="0" smtClean="0">
                <a:solidFill>
                  <a:schemeClr val="bg1"/>
                </a:solidFill>
              </a:rPr>
              <a:t>sistema</a:t>
            </a:r>
            <a:endParaRPr lang="pt-BR" sz="1800" dirty="0" smtClean="0">
              <a:solidFill>
                <a:schemeClr val="bg1"/>
              </a:solidFill>
              <a:sym typeface="Wingdings" panose="05000000000000000000" pitchFamily="2" charset="2"/>
            </a:endParaRPr>
          </a:p>
          <a:p>
            <a:pPr lvl="1"/>
            <a:r>
              <a:rPr lang="pt-BR" dirty="0" smtClean="0">
                <a:solidFill>
                  <a:schemeClr val="bg1"/>
                </a:solidFill>
                <a:sym typeface="Wingdings" panose="05000000000000000000" pitchFamily="2" charset="2"/>
              </a:rPr>
              <a:t>Produtos e serviços</a:t>
            </a:r>
          </a:p>
          <a:p>
            <a:pPr lvl="1"/>
            <a:r>
              <a:rPr lang="pt-BR" dirty="0" smtClean="0">
                <a:solidFill>
                  <a:schemeClr val="bg1"/>
                </a:solidFill>
                <a:sym typeface="Wingdings" panose="05000000000000000000" pitchFamily="2" charset="2"/>
              </a:rPr>
              <a:t>Relação custo/desempenho				</a:t>
            </a:r>
          </a:p>
          <a:p>
            <a:pPr marL="457200" lvl="1" indent="0">
              <a:buNone/>
            </a:pPr>
            <a:r>
              <a:rPr lang="pt-BR" dirty="0" smtClean="0">
                <a:solidFill>
                  <a:schemeClr val="bg1"/>
                </a:solidFill>
                <a:sym typeface="Wingdings" panose="05000000000000000000" pitchFamily="2" charset="2"/>
              </a:rPr>
              <a:t>						(Carneiro, 1985;Cesarino, 1985; </a:t>
            </a:r>
            <a:r>
              <a:rPr lang="pt-BR" dirty="0" err="1" smtClean="0">
                <a:solidFill>
                  <a:schemeClr val="bg1"/>
                </a:solidFill>
                <a:sym typeface="Wingdings" panose="05000000000000000000" pitchFamily="2" charset="2"/>
              </a:rPr>
              <a:t>Kobashi</a:t>
            </a:r>
            <a:r>
              <a:rPr lang="pt-BR" dirty="0" smtClean="0">
                <a:solidFill>
                  <a:schemeClr val="bg1"/>
                </a:solidFill>
                <a:sym typeface="Wingdings" panose="05000000000000000000" pitchFamily="2" charset="2"/>
              </a:rPr>
              <a:t>, 1994)</a:t>
            </a:r>
            <a:endParaRPr lang="pt-BR" dirty="0">
              <a:solidFill>
                <a:schemeClr val="bg1"/>
              </a:solidFill>
            </a:endParaRPr>
          </a:p>
        </p:txBody>
      </p:sp>
      <p:sp>
        <p:nvSpPr>
          <p:cNvPr id="4" name="Espaço Reservado para Número de Slide 3"/>
          <p:cNvSpPr>
            <a:spLocks noGrp="1"/>
          </p:cNvSpPr>
          <p:nvPr>
            <p:ph type="sldNum" sz="quarter" idx="12"/>
          </p:nvPr>
        </p:nvSpPr>
        <p:spPr/>
        <p:txBody>
          <a:bodyPr/>
          <a:lstStyle/>
          <a:p>
            <a:fld id="{790EA3FB-31E3-421B-BB73-2FBE694CAD5D}" type="slidenum">
              <a:rPr lang="pt-BR" smtClean="0"/>
              <a:pPr/>
              <a:t>12</a:t>
            </a:fld>
            <a:endParaRPr lang="pt-BR" dirty="0"/>
          </a:p>
        </p:txBody>
      </p:sp>
    </p:spTree>
    <p:extLst>
      <p:ext uri="{BB962C8B-B14F-4D97-AF65-F5344CB8AC3E}">
        <p14:creationId xmlns:p14="http://schemas.microsoft.com/office/powerpoint/2010/main" val="3841631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7997" y="183524"/>
            <a:ext cx="11117447" cy="795270"/>
          </a:xfrm>
        </p:spPr>
        <p:txBody>
          <a:bodyPr>
            <a:normAutofit/>
          </a:bodyPr>
          <a:lstStyle/>
          <a:p>
            <a:r>
              <a:rPr lang="pt-BR" sz="3200" b="1" dirty="0">
                <a:solidFill>
                  <a:schemeClr val="bg1"/>
                </a:solidFill>
              </a:rPr>
              <a:t>Política de indexação</a:t>
            </a:r>
          </a:p>
        </p:txBody>
      </p:sp>
      <p:sp>
        <p:nvSpPr>
          <p:cNvPr id="3" name="Espaço Reservado para Conteúdo 2"/>
          <p:cNvSpPr>
            <a:spLocks noGrp="1"/>
          </p:cNvSpPr>
          <p:nvPr>
            <p:ph idx="1"/>
          </p:nvPr>
        </p:nvSpPr>
        <p:spPr>
          <a:xfrm>
            <a:off x="813000" y="1184857"/>
            <a:ext cx="9927979" cy="4636394"/>
          </a:xfrm>
        </p:spPr>
        <p:txBody>
          <a:bodyPr>
            <a:normAutofit/>
          </a:bodyPr>
          <a:lstStyle/>
          <a:p>
            <a:r>
              <a:rPr lang="pt-BR" sz="2400" dirty="0" smtClean="0">
                <a:solidFill>
                  <a:schemeClr val="bg1"/>
                </a:solidFill>
              </a:rPr>
              <a:t>Está inserida em 2 Contextos complementares</a:t>
            </a:r>
          </a:p>
          <a:p>
            <a:pPr lvl="1"/>
            <a:r>
              <a:rPr lang="pt-BR" sz="2400" b="1" dirty="0" err="1" smtClean="0">
                <a:solidFill>
                  <a:schemeClr val="bg1"/>
                </a:solidFill>
              </a:rPr>
              <a:t>Sociocognitivo</a:t>
            </a:r>
            <a:r>
              <a:rPr lang="pt-BR" sz="2400" b="1" dirty="0" smtClean="0">
                <a:solidFill>
                  <a:schemeClr val="bg1"/>
                </a:solidFill>
              </a:rPr>
              <a:t> </a:t>
            </a:r>
            <a:r>
              <a:rPr lang="pt-BR" sz="2400" dirty="0" smtClean="0">
                <a:solidFill>
                  <a:schemeClr val="bg1"/>
                </a:solidFill>
              </a:rPr>
              <a:t>do indexador: a política de indexação, as regras e procedimentos do manual de indexação, a linguagem documentária para representação e mediação da linguagem do usuário e os interesses de busca dos usuários</a:t>
            </a:r>
          </a:p>
          <a:p>
            <a:pPr lvl="1"/>
            <a:r>
              <a:rPr lang="pt-BR" sz="2400" b="1" dirty="0" smtClean="0">
                <a:solidFill>
                  <a:schemeClr val="bg1"/>
                </a:solidFill>
              </a:rPr>
              <a:t>Físico </a:t>
            </a:r>
            <a:r>
              <a:rPr lang="pt-BR" sz="2400" dirty="0" smtClean="0">
                <a:solidFill>
                  <a:schemeClr val="bg1"/>
                </a:solidFill>
              </a:rPr>
              <a:t>de trabalho do indexador e dos gerentes: o sistema de informação</a:t>
            </a:r>
          </a:p>
          <a:p>
            <a:pPr lvl="1"/>
            <a:endParaRPr lang="pt-BR" sz="2400" dirty="0"/>
          </a:p>
        </p:txBody>
      </p:sp>
      <p:sp>
        <p:nvSpPr>
          <p:cNvPr id="4" name="Espaço Reservado para Número de Slide 3"/>
          <p:cNvSpPr>
            <a:spLocks noGrp="1"/>
          </p:cNvSpPr>
          <p:nvPr>
            <p:ph type="sldNum" sz="quarter" idx="12"/>
          </p:nvPr>
        </p:nvSpPr>
        <p:spPr/>
        <p:txBody>
          <a:bodyPr/>
          <a:lstStyle/>
          <a:p>
            <a:fld id="{790EA3FB-31E3-421B-BB73-2FBE694CAD5D}" type="slidenum">
              <a:rPr lang="pt-BR" smtClean="0"/>
              <a:pPr/>
              <a:t>13</a:t>
            </a:fld>
            <a:endParaRPr lang="pt-BR"/>
          </a:p>
        </p:txBody>
      </p:sp>
    </p:spTree>
    <p:extLst>
      <p:ext uri="{BB962C8B-B14F-4D97-AF65-F5344CB8AC3E}">
        <p14:creationId xmlns:p14="http://schemas.microsoft.com/office/powerpoint/2010/main" val="20797628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62239" y="347251"/>
            <a:ext cx="11537840" cy="863361"/>
          </a:xfrm>
        </p:spPr>
        <p:txBody>
          <a:bodyPr>
            <a:normAutofit fontScale="90000"/>
          </a:bodyPr>
          <a:lstStyle/>
          <a:p>
            <a:r>
              <a:rPr lang="pt-BR" sz="3200" b="1" dirty="0" smtClean="0">
                <a:solidFill>
                  <a:schemeClr val="bg1"/>
                </a:solidFill>
              </a:rPr>
              <a:t>Elementos para elaboração de uma Política </a:t>
            </a:r>
            <a:r>
              <a:rPr lang="pt-BR" sz="3200" b="1" dirty="0">
                <a:solidFill>
                  <a:schemeClr val="bg1"/>
                </a:solidFill>
              </a:rPr>
              <a:t>de </a:t>
            </a:r>
            <a:r>
              <a:rPr lang="pt-BR" sz="3200" b="1" dirty="0" smtClean="0">
                <a:solidFill>
                  <a:schemeClr val="bg1"/>
                </a:solidFill>
              </a:rPr>
              <a:t>indexação  </a:t>
            </a:r>
            <a:r>
              <a:rPr lang="pt-BR" sz="3100" b="1" dirty="0" smtClean="0">
                <a:solidFill>
                  <a:schemeClr val="bg1"/>
                </a:solidFill>
              </a:rPr>
              <a:t>(década de 80)</a:t>
            </a:r>
            <a:endParaRPr lang="pt-BR" sz="3100" dirty="0">
              <a:solidFill>
                <a:schemeClr val="bg1"/>
              </a:solidFill>
            </a:endParaRPr>
          </a:p>
        </p:txBody>
      </p:sp>
      <p:sp>
        <p:nvSpPr>
          <p:cNvPr id="3" name="Espaço Reservado para Conteúdo 2"/>
          <p:cNvSpPr>
            <a:spLocks noGrp="1"/>
          </p:cNvSpPr>
          <p:nvPr>
            <p:ph idx="1"/>
          </p:nvPr>
        </p:nvSpPr>
        <p:spPr>
          <a:xfrm>
            <a:off x="478310" y="1584101"/>
            <a:ext cx="10456012" cy="4870360"/>
          </a:xfrm>
        </p:spPr>
        <p:txBody>
          <a:bodyPr/>
          <a:lstStyle/>
          <a:p>
            <a:r>
              <a:rPr lang="pt-BR" dirty="0" smtClean="0">
                <a:solidFill>
                  <a:schemeClr val="bg1"/>
                </a:solidFill>
              </a:rPr>
              <a:t>1. Cobertura de assuntos (centrais e periféricos)</a:t>
            </a:r>
          </a:p>
          <a:p>
            <a:r>
              <a:rPr lang="pt-BR" dirty="0" smtClean="0">
                <a:solidFill>
                  <a:schemeClr val="bg1"/>
                </a:solidFill>
              </a:rPr>
              <a:t>2. Seleção e aquisição de documentos fonte (extensão de cobertura e qualidade dos documentos)</a:t>
            </a:r>
          </a:p>
          <a:p>
            <a:r>
              <a:rPr lang="pt-BR" dirty="0" smtClean="0">
                <a:solidFill>
                  <a:schemeClr val="bg1"/>
                </a:solidFill>
              </a:rPr>
              <a:t>3. Processo de indexação</a:t>
            </a:r>
          </a:p>
          <a:p>
            <a:pPr lvl="1"/>
            <a:r>
              <a:rPr lang="pt-BR" dirty="0" smtClean="0">
                <a:solidFill>
                  <a:schemeClr val="bg1"/>
                </a:solidFill>
              </a:rPr>
              <a:t>Nível de Exaustividade</a:t>
            </a:r>
          </a:p>
          <a:p>
            <a:pPr lvl="1"/>
            <a:r>
              <a:rPr lang="pt-BR" dirty="0" smtClean="0">
                <a:solidFill>
                  <a:schemeClr val="bg1"/>
                </a:solidFill>
              </a:rPr>
              <a:t>Nível de especificidade</a:t>
            </a:r>
          </a:p>
          <a:p>
            <a:pPr lvl="1"/>
            <a:r>
              <a:rPr lang="pt-BR" dirty="0" smtClean="0">
                <a:solidFill>
                  <a:schemeClr val="bg1"/>
                </a:solidFill>
              </a:rPr>
              <a:t>Escolha da linguagem documentária  (livre ou controlada; pós ou </a:t>
            </a:r>
            <a:r>
              <a:rPr lang="pt-BR" dirty="0" err="1" smtClean="0">
                <a:solidFill>
                  <a:schemeClr val="bg1"/>
                </a:solidFill>
              </a:rPr>
              <a:t>pré-coordenada</a:t>
            </a:r>
            <a:r>
              <a:rPr lang="pt-BR" dirty="0" smtClean="0">
                <a:solidFill>
                  <a:schemeClr val="bg1"/>
                </a:solidFill>
              </a:rPr>
              <a:t>?)</a:t>
            </a:r>
          </a:p>
          <a:p>
            <a:pPr lvl="1"/>
            <a:r>
              <a:rPr lang="pt-BR" dirty="0" smtClean="0">
                <a:solidFill>
                  <a:schemeClr val="bg1"/>
                </a:solidFill>
              </a:rPr>
              <a:t>Capacidade de </a:t>
            </a:r>
            <a:r>
              <a:rPr lang="pt-BR" dirty="0" err="1" smtClean="0">
                <a:solidFill>
                  <a:schemeClr val="bg1"/>
                </a:solidFill>
              </a:rPr>
              <a:t>revocação</a:t>
            </a:r>
            <a:r>
              <a:rPr lang="pt-BR" dirty="0" smtClean="0">
                <a:solidFill>
                  <a:schemeClr val="bg1"/>
                </a:solidFill>
              </a:rPr>
              <a:t> e precisão do sistema </a:t>
            </a:r>
          </a:p>
          <a:p>
            <a:pPr marL="457200" lvl="1" indent="0">
              <a:buNone/>
            </a:pPr>
            <a:r>
              <a:rPr lang="pt-BR" dirty="0"/>
              <a:t>	</a:t>
            </a:r>
            <a:r>
              <a:rPr lang="pt-BR" b="1" dirty="0" smtClean="0">
                <a:solidFill>
                  <a:schemeClr val="bg1"/>
                </a:solidFill>
              </a:rPr>
              <a:t>&gt; exaustividade &gt; </a:t>
            </a:r>
            <a:r>
              <a:rPr lang="pt-BR" b="1" dirty="0" err="1" smtClean="0">
                <a:solidFill>
                  <a:schemeClr val="bg1"/>
                </a:solidFill>
              </a:rPr>
              <a:t>revocação</a:t>
            </a:r>
            <a:r>
              <a:rPr lang="pt-BR" b="1" dirty="0" smtClean="0">
                <a:solidFill>
                  <a:schemeClr val="bg1"/>
                </a:solidFill>
              </a:rPr>
              <a:t> </a:t>
            </a:r>
            <a:r>
              <a:rPr lang="pt-BR" b="1" dirty="0" smtClean="0">
                <a:solidFill>
                  <a:schemeClr val="bg1"/>
                </a:solidFill>
                <a:sym typeface="Wingdings" panose="05000000000000000000" pitchFamily="2" charset="2"/>
              </a:rPr>
              <a:t> </a:t>
            </a:r>
            <a:r>
              <a:rPr lang="pt-BR" b="1" dirty="0" smtClean="0">
                <a:solidFill>
                  <a:schemeClr val="bg1"/>
                </a:solidFill>
              </a:rPr>
              <a:t>&lt; precisão</a:t>
            </a:r>
          </a:p>
          <a:p>
            <a:pPr marL="457200" lvl="1" indent="0">
              <a:buNone/>
            </a:pPr>
            <a:r>
              <a:rPr lang="pt-BR" b="1" dirty="0">
                <a:solidFill>
                  <a:schemeClr val="bg1"/>
                </a:solidFill>
              </a:rPr>
              <a:t>	</a:t>
            </a:r>
            <a:r>
              <a:rPr lang="pt-BR" b="1" dirty="0" smtClean="0">
                <a:solidFill>
                  <a:schemeClr val="bg1"/>
                </a:solidFill>
              </a:rPr>
              <a:t>&lt; exaustividade &lt; </a:t>
            </a:r>
            <a:r>
              <a:rPr lang="pt-BR" b="1" dirty="0" err="1" smtClean="0">
                <a:solidFill>
                  <a:schemeClr val="bg1"/>
                </a:solidFill>
              </a:rPr>
              <a:t>revocação</a:t>
            </a:r>
            <a:r>
              <a:rPr lang="pt-BR" b="1" dirty="0" smtClean="0">
                <a:solidFill>
                  <a:schemeClr val="bg1"/>
                </a:solidFill>
              </a:rPr>
              <a:t> </a:t>
            </a:r>
            <a:r>
              <a:rPr lang="pt-BR" b="1" smtClean="0">
                <a:solidFill>
                  <a:schemeClr val="bg1"/>
                </a:solidFill>
                <a:sym typeface="Wingdings" panose="05000000000000000000" pitchFamily="2" charset="2"/>
              </a:rPr>
              <a:t> </a:t>
            </a:r>
            <a:r>
              <a:rPr lang="pt-BR" b="1" smtClean="0">
                <a:solidFill>
                  <a:schemeClr val="bg1"/>
                </a:solidFill>
                <a:sym typeface="Wingdings" panose="05000000000000000000" pitchFamily="2" charset="2"/>
              </a:rPr>
              <a:t>&gt; </a:t>
            </a:r>
            <a:r>
              <a:rPr lang="pt-BR" b="1" dirty="0" smtClean="0">
                <a:solidFill>
                  <a:schemeClr val="bg1"/>
                </a:solidFill>
                <a:sym typeface="Wingdings" panose="05000000000000000000" pitchFamily="2" charset="2"/>
              </a:rPr>
              <a:t>precisão</a:t>
            </a:r>
            <a:endParaRPr lang="pt-BR" b="1" dirty="0" smtClean="0">
              <a:solidFill>
                <a:schemeClr val="bg1"/>
              </a:solidFill>
            </a:endParaRPr>
          </a:p>
          <a:p>
            <a:pPr lvl="1"/>
            <a:endParaRPr lang="pt-BR" dirty="0" smtClean="0"/>
          </a:p>
          <a:p>
            <a:endParaRPr lang="pt-BR" dirty="0" smtClean="0"/>
          </a:p>
          <a:p>
            <a:endParaRPr lang="pt-BR" dirty="0"/>
          </a:p>
        </p:txBody>
      </p:sp>
      <p:sp>
        <p:nvSpPr>
          <p:cNvPr id="4" name="Espaço Reservado para Número de Slide 3"/>
          <p:cNvSpPr>
            <a:spLocks noGrp="1"/>
          </p:cNvSpPr>
          <p:nvPr>
            <p:ph type="sldNum" sz="quarter" idx="12"/>
          </p:nvPr>
        </p:nvSpPr>
        <p:spPr/>
        <p:txBody>
          <a:bodyPr/>
          <a:lstStyle/>
          <a:p>
            <a:fld id="{790EA3FB-31E3-421B-BB73-2FBE694CAD5D}" type="slidenum">
              <a:rPr lang="pt-BR" smtClean="0"/>
              <a:pPr/>
              <a:t>14</a:t>
            </a:fld>
            <a:endParaRPr lang="pt-BR"/>
          </a:p>
        </p:txBody>
      </p:sp>
    </p:spTree>
    <p:extLst>
      <p:ext uri="{BB962C8B-B14F-4D97-AF65-F5344CB8AC3E}">
        <p14:creationId xmlns:p14="http://schemas.microsoft.com/office/powerpoint/2010/main" val="41798984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03907" y="185788"/>
            <a:ext cx="11001537" cy="1507067"/>
          </a:xfrm>
        </p:spPr>
        <p:txBody>
          <a:bodyPr>
            <a:normAutofit/>
          </a:bodyPr>
          <a:lstStyle/>
          <a:p>
            <a:r>
              <a:rPr lang="pt-BR" sz="3200" b="1" dirty="0">
                <a:solidFill>
                  <a:schemeClr val="bg1"/>
                </a:solidFill>
              </a:rPr>
              <a:t>Elementos para elaboração de uma Política de indexação</a:t>
            </a:r>
            <a:endParaRPr lang="pt-BR" sz="3200" dirty="0">
              <a:solidFill>
                <a:schemeClr val="bg1"/>
              </a:solidFill>
            </a:endParaRPr>
          </a:p>
        </p:txBody>
      </p:sp>
      <p:sp>
        <p:nvSpPr>
          <p:cNvPr id="3" name="Espaço Reservado para Conteúdo 2"/>
          <p:cNvSpPr>
            <a:spLocks noGrp="1"/>
          </p:cNvSpPr>
          <p:nvPr>
            <p:ph idx="1"/>
          </p:nvPr>
        </p:nvSpPr>
        <p:spPr>
          <a:xfrm>
            <a:off x="1146220" y="1448639"/>
            <a:ext cx="9092483" cy="4411254"/>
          </a:xfrm>
        </p:spPr>
        <p:txBody>
          <a:bodyPr/>
          <a:lstStyle/>
          <a:p>
            <a:r>
              <a:rPr lang="pt-BR" sz="2400" dirty="0" smtClean="0"/>
              <a:t>4. </a:t>
            </a:r>
            <a:r>
              <a:rPr lang="pt-BR" sz="2400" dirty="0" smtClean="0">
                <a:solidFill>
                  <a:schemeClr val="bg1"/>
                </a:solidFill>
              </a:rPr>
              <a:t>Estratégia de busca (delegada ou não)</a:t>
            </a:r>
          </a:p>
          <a:p>
            <a:r>
              <a:rPr lang="pt-BR" sz="2400" dirty="0" smtClean="0">
                <a:solidFill>
                  <a:schemeClr val="bg1"/>
                </a:solidFill>
              </a:rPr>
              <a:t>5. Tempo de resposta do sistema</a:t>
            </a:r>
          </a:p>
          <a:p>
            <a:r>
              <a:rPr lang="pt-BR" sz="2400" dirty="0" smtClean="0">
                <a:solidFill>
                  <a:schemeClr val="bg1"/>
                </a:solidFill>
              </a:rPr>
              <a:t>6. Forma de saída (formato dos resultados da busca)</a:t>
            </a:r>
          </a:p>
          <a:p>
            <a:r>
              <a:rPr lang="pt-BR" sz="2400" dirty="0" smtClean="0">
                <a:solidFill>
                  <a:schemeClr val="bg1"/>
                </a:solidFill>
              </a:rPr>
              <a:t>7. Avaliação do sistema (satisfação dos usuários)</a:t>
            </a:r>
          </a:p>
          <a:p>
            <a:pPr marL="0" indent="0">
              <a:buNone/>
            </a:pPr>
            <a:endParaRPr lang="pt-BR" sz="2400" dirty="0">
              <a:solidFill>
                <a:schemeClr val="bg1"/>
              </a:solidFill>
            </a:endParaRPr>
          </a:p>
          <a:p>
            <a:pPr marL="0" indent="0">
              <a:buNone/>
            </a:pPr>
            <a:endParaRPr lang="pt-BR" sz="2400" dirty="0" smtClean="0">
              <a:solidFill>
                <a:schemeClr val="bg1"/>
              </a:solidFill>
            </a:endParaRPr>
          </a:p>
          <a:p>
            <a:pPr marL="0" indent="0">
              <a:buNone/>
            </a:pPr>
            <a:r>
              <a:rPr lang="pt-BR" sz="2400" dirty="0">
                <a:solidFill>
                  <a:schemeClr val="bg1"/>
                </a:solidFill>
              </a:rPr>
              <a:t>	</a:t>
            </a:r>
            <a:r>
              <a:rPr lang="pt-BR" sz="2400" dirty="0" smtClean="0">
                <a:solidFill>
                  <a:schemeClr val="bg1"/>
                </a:solidFill>
              </a:rPr>
              <a:t>										(Carneiro, 1985)</a:t>
            </a:r>
          </a:p>
          <a:p>
            <a:endParaRPr lang="pt-BR" dirty="0"/>
          </a:p>
        </p:txBody>
      </p:sp>
      <p:sp>
        <p:nvSpPr>
          <p:cNvPr id="4" name="Espaço Reservado para Número de Slide 3"/>
          <p:cNvSpPr>
            <a:spLocks noGrp="1"/>
          </p:cNvSpPr>
          <p:nvPr>
            <p:ph type="sldNum" sz="quarter" idx="12"/>
          </p:nvPr>
        </p:nvSpPr>
        <p:spPr/>
        <p:txBody>
          <a:bodyPr/>
          <a:lstStyle/>
          <a:p>
            <a:fld id="{790EA3FB-31E3-421B-BB73-2FBE694CAD5D}" type="slidenum">
              <a:rPr lang="pt-BR" smtClean="0"/>
              <a:pPr/>
              <a:t>15</a:t>
            </a:fld>
            <a:endParaRPr lang="pt-BR"/>
          </a:p>
        </p:txBody>
      </p:sp>
    </p:spTree>
    <p:extLst>
      <p:ext uri="{BB962C8B-B14F-4D97-AF65-F5344CB8AC3E}">
        <p14:creationId xmlns:p14="http://schemas.microsoft.com/office/powerpoint/2010/main" val="18332271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029" y="417609"/>
            <a:ext cx="10237072" cy="844522"/>
          </a:xfrm>
        </p:spPr>
        <p:txBody>
          <a:bodyPr>
            <a:normAutofit/>
          </a:bodyPr>
          <a:lstStyle/>
          <a:p>
            <a:r>
              <a:rPr lang="pt-BR" sz="2800" b="1" dirty="0" smtClean="0">
                <a:solidFill>
                  <a:schemeClr val="bg1"/>
                </a:solidFill>
              </a:rPr>
              <a:t>Outros elementos a serem considerados</a:t>
            </a:r>
            <a:endParaRPr lang="pt-BR" sz="2800" b="1" dirty="0">
              <a:solidFill>
                <a:schemeClr val="bg1"/>
              </a:solidFill>
            </a:endParaRPr>
          </a:p>
        </p:txBody>
      </p:sp>
      <p:sp>
        <p:nvSpPr>
          <p:cNvPr id="3" name="Espaço Reservado para Conteúdo 2"/>
          <p:cNvSpPr>
            <a:spLocks noGrp="1"/>
          </p:cNvSpPr>
          <p:nvPr>
            <p:ph idx="1"/>
          </p:nvPr>
        </p:nvSpPr>
        <p:spPr>
          <a:xfrm>
            <a:off x="709970" y="1198179"/>
            <a:ext cx="10443134" cy="4867294"/>
          </a:xfrm>
        </p:spPr>
        <p:txBody>
          <a:bodyPr>
            <a:normAutofit lnSpcReduction="10000"/>
          </a:bodyPr>
          <a:lstStyle/>
          <a:p>
            <a:endParaRPr lang="pt-BR" sz="2400" b="1" dirty="0" smtClean="0">
              <a:solidFill>
                <a:schemeClr val="bg1"/>
              </a:solidFill>
            </a:endParaRPr>
          </a:p>
          <a:p>
            <a:r>
              <a:rPr lang="pt-BR" sz="2400" b="1" dirty="0" smtClean="0">
                <a:solidFill>
                  <a:schemeClr val="bg1"/>
                </a:solidFill>
              </a:rPr>
              <a:t>Capacidade de consulta a esmo (browsing</a:t>
            </a:r>
            <a:r>
              <a:rPr lang="pt-BR" sz="2400" dirty="0" smtClean="0">
                <a:solidFill>
                  <a:schemeClr val="bg1"/>
                </a:solidFill>
              </a:rPr>
              <a:t>): necessidade de pensar a respeito da interface dos sistemas de busca, revelando de maneira fácil e direta, a estrutura temática que os organiza. Visualização da linguagem documentária.</a:t>
            </a:r>
          </a:p>
          <a:p>
            <a:r>
              <a:rPr lang="pt-BR" sz="2400" b="1" dirty="0" smtClean="0">
                <a:solidFill>
                  <a:schemeClr val="bg1"/>
                </a:solidFill>
              </a:rPr>
              <a:t>Garantia literária (</a:t>
            </a:r>
            <a:r>
              <a:rPr lang="pt-BR" sz="2400" b="1" dirty="0" err="1" smtClean="0">
                <a:solidFill>
                  <a:schemeClr val="bg1"/>
                </a:solidFill>
              </a:rPr>
              <a:t>literary</a:t>
            </a:r>
            <a:r>
              <a:rPr lang="pt-BR" sz="2400" b="1" dirty="0" smtClean="0">
                <a:solidFill>
                  <a:schemeClr val="bg1"/>
                </a:solidFill>
              </a:rPr>
              <a:t> </a:t>
            </a:r>
            <a:r>
              <a:rPr lang="pt-BR" sz="2400" b="1" dirty="0" err="1" smtClean="0">
                <a:solidFill>
                  <a:schemeClr val="bg1"/>
                </a:solidFill>
              </a:rPr>
              <a:t>warranty</a:t>
            </a:r>
            <a:r>
              <a:rPr lang="pt-BR" sz="2400" b="1" dirty="0" smtClean="0">
                <a:solidFill>
                  <a:schemeClr val="bg1"/>
                </a:solidFill>
              </a:rPr>
              <a:t>): </a:t>
            </a:r>
            <a:r>
              <a:rPr lang="pt-BR" sz="2400" dirty="0" smtClean="0">
                <a:solidFill>
                  <a:schemeClr val="bg1"/>
                </a:solidFill>
              </a:rPr>
              <a:t>capacidade de o sistema refletir o conteúdo da documentação, devendo ter no documento seu ponto de apoio.</a:t>
            </a:r>
          </a:p>
          <a:p>
            <a:r>
              <a:rPr lang="pt-BR" sz="2400" b="1" dirty="0" smtClean="0">
                <a:solidFill>
                  <a:schemeClr val="bg1"/>
                </a:solidFill>
              </a:rPr>
              <a:t>Formação do indexador</a:t>
            </a:r>
            <a:r>
              <a:rPr lang="pt-BR" sz="2400" dirty="0" smtClean="0">
                <a:solidFill>
                  <a:schemeClr val="bg1"/>
                </a:solidFill>
              </a:rPr>
              <a:t>: em termos de conhecimento das áreas de assunto dos documentos ; da metodologia de indexação; das características da linguagem documentária e de suas habilidades práticas.</a:t>
            </a:r>
          </a:p>
          <a:p>
            <a:pPr marL="0" indent="0">
              <a:buNone/>
            </a:pPr>
            <a:endParaRPr lang="pt-BR" dirty="0" smtClean="0"/>
          </a:p>
          <a:p>
            <a:endParaRPr lang="pt-BR" dirty="0"/>
          </a:p>
        </p:txBody>
      </p:sp>
      <p:sp>
        <p:nvSpPr>
          <p:cNvPr id="4" name="Espaço Reservado para Número de Slide 3"/>
          <p:cNvSpPr>
            <a:spLocks noGrp="1"/>
          </p:cNvSpPr>
          <p:nvPr>
            <p:ph type="sldNum" sz="quarter" idx="12"/>
          </p:nvPr>
        </p:nvSpPr>
        <p:spPr/>
        <p:txBody>
          <a:bodyPr/>
          <a:lstStyle/>
          <a:p>
            <a:fld id="{790EA3FB-31E3-421B-BB73-2FBE694CAD5D}" type="slidenum">
              <a:rPr lang="pt-BR" smtClean="0"/>
              <a:pPr/>
              <a:t>16</a:t>
            </a:fld>
            <a:endParaRPr lang="pt-BR"/>
          </a:p>
        </p:txBody>
      </p:sp>
    </p:spTree>
    <p:extLst>
      <p:ext uri="{BB962C8B-B14F-4D97-AF65-F5344CB8AC3E}">
        <p14:creationId xmlns:p14="http://schemas.microsoft.com/office/powerpoint/2010/main" val="27332747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9205" y="178091"/>
            <a:ext cx="10561858" cy="904475"/>
          </a:xfrm>
        </p:spPr>
        <p:txBody>
          <a:bodyPr>
            <a:normAutofit/>
          </a:bodyPr>
          <a:lstStyle/>
          <a:p>
            <a:r>
              <a:rPr lang="pt-BR" sz="3200" b="1" dirty="0" smtClean="0">
                <a:solidFill>
                  <a:schemeClr val="bg1"/>
                </a:solidFill>
              </a:rPr>
              <a:t>Indexação = equação de busca</a:t>
            </a:r>
            <a:endParaRPr lang="pt-BR" sz="3200" b="1" dirty="0">
              <a:solidFill>
                <a:schemeClr val="bg1"/>
              </a:solidFill>
            </a:endParaRPr>
          </a:p>
        </p:txBody>
      </p:sp>
      <p:sp>
        <p:nvSpPr>
          <p:cNvPr id="3" name="Espaço Reservado para Conteúdo 2"/>
          <p:cNvSpPr>
            <a:spLocks noGrp="1"/>
          </p:cNvSpPr>
          <p:nvPr>
            <p:ph idx="1"/>
          </p:nvPr>
        </p:nvSpPr>
        <p:spPr>
          <a:xfrm>
            <a:off x="1240220" y="1166649"/>
            <a:ext cx="8387255" cy="4858115"/>
          </a:xfrm>
        </p:spPr>
        <p:txBody>
          <a:bodyPr/>
          <a:lstStyle/>
          <a:p>
            <a:r>
              <a:rPr lang="pt-BR" dirty="0" smtClean="0">
                <a:solidFill>
                  <a:schemeClr val="bg1"/>
                </a:solidFill>
              </a:rPr>
              <a:t>Depende das decisões da política de indexação</a:t>
            </a:r>
          </a:p>
          <a:p>
            <a:pPr lvl="1"/>
            <a:r>
              <a:rPr lang="pt-BR" sz="2000" b="1" dirty="0" smtClean="0">
                <a:solidFill>
                  <a:schemeClr val="bg1"/>
                </a:solidFill>
              </a:rPr>
              <a:t>Adequação</a:t>
            </a:r>
            <a:r>
              <a:rPr lang="pt-BR" sz="2000" dirty="0" smtClean="0">
                <a:solidFill>
                  <a:schemeClr val="bg1"/>
                </a:solidFill>
              </a:rPr>
              <a:t>: habilidade do indexador em determinar o assunto do documento e traduzi-lo adequadamente  para o vocabulário controlado.</a:t>
            </a:r>
          </a:p>
          <a:p>
            <a:pPr lvl="1"/>
            <a:r>
              <a:rPr lang="pt-BR" sz="2000" b="1" dirty="0" smtClean="0">
                <a:solidFill>
                  <a:schemeClr val="bg1"/>
                </a:solidFill>
              </a:rPr>
              <a:t>Exaustividade:</a:t>
            </a:r>
            <a:r>
              <a:rPr lang="pt-BR" sz="2000" dirty="0" smtClean="0">
                <a:solidFill>
                  <a:schemeClr val="bg1"/>
                </a:solidFill>
              </a:rPr>
              <a:t> número de conceitos representados no registro bibliográfico; está condicionado ao estágio de análise de assunto.</a:t>
            </a:r>
          </a:p>
          <a:p>
            <a:pPr lvl="1"/>
            <a:r>
              <a:rPr lang="pt-BR" sz="2000" b="1" dirty="0" smtClean="0">
                <a:solidFill>
                  <a:schemeClr val="bg1"/>
                </a:solidFill>
              </a:rPr>
              <a:t>Especificidade</a:t>
            </a:r>
            <a:r>
              <a:rPr lang="pt-BR" sz="2000" dirty="0" smtClean="0">
                <a:solidFill>
                  <a:schemeClr val="bg1"/>
                </a:solidFill>
              </a:rPr>
              <a:t>: relacionado à fase de tradução do conceito para o vocabulário, diz respeito ao nível hierárquico da representação do assunto.</a:t>
            </a:r>
          </a:p>
          <a:p>
            <a:pPr lvl="1"/>
            <a:r>
              <a:rPr lang="pt-BR" sz="2000" b="1" dirty="0" smtClean="0">
                <a:solidFill>
                  <a:schemeClr val="bg1"/>
                </a:solidFill>
              </a:rPr>
              <a:t>Consistência</a:t>
            </a:r>
            <a:r>
              <a:rPr lang="pt-BR" sz="2000" dirty="0" smtClean="0">
                <a:solidFill>
                  <a:schemeClr val="bg1"/>
                </a:solidFill>
              </a:rPr>
              <a:t>: itens sobre um mesmo assunto analisados conceitualmente e traduzidos da mesma maneira.</a:t>
            </a:r>
          </a:p>
          <a:p>
            <a:pPr lvl="1">
              <a:buNone/>
            </a:pPr>
            <a:endParaRPr lang="pt-BR" dirty="0" smtClean="0"/>
          </a:p>
        </p:txBody>
      </p:sp>
      <p:sp>
        <p:nvSpPr>
          <p:cNvPr id="4" name="Espaço Reservado para Número de Slide 3"/>
          <p:cNvSpPr>
            <a:spLocks noGrp="1"/>
          </p:cNvSpPr>
          <p:nvPr>
            <p:ph type="sldNum" sz="quarter" idx="12"/>
          </p:nvPr>
        </p:nvSpPr>
        <p:spPr/>
        <p:txBody>
          <a:bodyPr/>
          <a:lstStyle/>
          <a:p>
            <a:fld id="{790EA3FB-31E3-421B-BB73-2FBE694CAD5D}" type="slidenum">
              <a:rPr lang="pt-BR" smtClean="0"/>
              <a:pPr/>
              <a:t>17</a:t>
            </a:fld>
            <a:endParaRPr lang="pt-B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05535" y="346256"/>
            <a:ext cx="8534400" cy="893965"/>
          </a:xfrm>
        </p:spPr>
        <p:txBody>
          <a:bodyPr>
            <a:normAutofit/>
          </a:bodyPr>
          <a:lstStyle/>
          <a:p>
            <a:r>
              <a:rPr lang="pt-BR" sz="3200" b="1" dirty="0" smtClean="0">
                <a:solidFill>
                  <a:schemeClr val="bg1"/>
                </a:solidFill>
              </a:rPr>
              <a:t>Princípios de </a:t>
            </a:r>
            <a:r>
              <a:rPr lang="pt-BR" sz="3200" b="1" dirty="0" err="1" smtClean="0">
                <a:solidFill>
                  <a:schemeClr val="bg1"/>
                </a:solidFill>
              </a:rPr>
              <a:t>Cutter</a:t>
            </a:r>
            <a:endParaRPr lang="pt-BR" sz="3200" b="1" dirty="0">
              <a:solidFill>
                <a:schemeClr val="bg1"/>
              </a:solidFill>
            </a:endParaRPr>
          </a:p>
        </p:txBody>
      </p:sp>
      <p:sp>
        <p:nvSpPr>
          <p:cNvPr id="3" name="Espaço Reservado para Conteúdo 2"/>
          <p:cNvSpPr>
            <a:spLocks noGrp="1"/>
          </p:cNvSpPr>
          <p:nvPr>
            <p:ph idx="1"/>
          </p:nvPr>
        </p:nvSpPr>
        <p:spPr>
          <a:xfrm>
            <a:off x="652681" y="1313793"/>
            <a:ext cx="9206021" cy="3891163"/>
          </a:xfrm>
        </p:spPr>
        <p:txBody>
          <a:bodyPr>
            <a:noAutofit/>
          </a:bodyPr>
          <a:lstStyle/>
          <a:p>
            <a:endParaRPr lang="pt-BR" sz="2800" b="1" dirty="0" smtClean="0"/>
          </a:p>
          <a:p>
            <a:r>
              <a:rPr lang="pt-BR" sz="2800" b="1" dirty="0" smtClean="0">
                <a:solidFill>
                  <a:schemeClr val="bg1"/>
                </a:solidFill>
              </a:rPr>
              <a:t>Princípio do uso: </a:t>
            </a:r>
            <a:r>
              <a:rPr lang="pt-BR" sz="2800" dirty="0" smtClean="0">
                <a:solidFill>
                  <a:schemeClr val="bg1"/>
                </a:solidFill>
              </a:rPr>
              <a:t>as descrições devem ser feitas da forma usada pelo usuário</a:t>
            </a:r>
          </a:p>
          <a:p>
            <a:r>
              <a:rPr lang="pt-BR" sz="2800" b="1" dirty="0" smtClean="0">
                <a:solidFill>
                  <a:schemeClr val="bg1"/>
                </a:solidFill>
              </a:rPr>
              <a:t>Princípio da entrada específica: </a:t>
            </a:r>
            <a:r>
              <a:rPr lang="pt-BR" sz="2800" dirty="0" smtClean="0">
                <a:solidFill>
                  <a:schemeClr val="bg1"/>
                </a:solidFill>
              </a:rPr>
              <a:t>as entradas devem ser pelos assuntos mais específicos e não pela classe a que estão subordinados</a:t>
            </a:r>
          </a:p>
          <a:p>
            <a:r>
              <a:rPr lang="pt-BR" sz="2800" b="1" dirty="0" smtClean="0">
                <a:solidFill>
                  <a:schemeClr val="bg1"/>
                </a:solidFill>
              </a:rPr>
              <a:t>Princípio da estrutura sindética: </a:t>
            </a:r>
            <a:r>
              <a:rPr lang="pt-BR" sz="2800" dirty="0" smtClean="0">
                <a:solidFill>
                  <a:schemeClr val="bg1"/>
                </a:solidFill>
              </a:rPr>
              <a:t>estabelece os mecanismos para relacionamentos  entre assuntos (relação de equivalência, hierárquica e associativa) </a:t>
            </a:r>
            <a:endParaRPr lang="pt-BR" sz="2800" dirty="0">
              <a:solidFill>
                <a:schemeClr val="bg1"/>
              </a:solidFill>
            </a:endParaRPr>
          </a:p>
        </p:txBody>
      </p:sp>
      <p:sp>
        <p:nvSpPr>
          <p:cNvPr id="4" name="Espaço Reservado para Número de Slide 3"/>
          <p:cNvSpPr>
            <a:spLocks noGrp="1"/>
          </p:cNvSpPr>
          <p:nvPr>
            <p:ph type="sldNum" sz="quarter" idx="12"/>
          </p:nvPr>
        </p:nvSpPr>
        <p:spPr/>
        <p:txBody>
          <a:bodyPr/>
          <a:lstStyle/>
          <a:p>
            <a:fld id="{790EA3FB-31E3-421B-BB73-2FBE694CAD5D}" type="slidenum">
              <a:rPr lang="pt-BR" smtClean="0"/>
              <a:pPr/>
              <a:t>18</a:t>
            </a:fld>
            <a:endParaRPr lang="pt-B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10941" y="388297"/>
            <a:ext cx="10677471" cy="841413"/>
          </a:xfrm>
        </p:spPr>
        <p:txBody>
          <a:bodyPr>
            <a:normAutofit/>
          </a:bodyPr>
          <a:lstStyle/>
          <a:p>
            <a:r>
              <a:rPr lang="pt-BR" sz="3200" b="1" dirty="0" smtClean="0">
                <a:solidFill>
                  <a:schemeClr val="bg1"/>
                </a:solidFill>
              </a:rPr>
              <a:t>MARC 21 e a política de indexação</a:t>
            </a:r>
            <a:endParaRPr lang="pt-BR" sz="3200" b="1" dirty="0">
              <a:solidFill>
                <a:schemeClr val="bg1"/>
              </a:solidFill>
            </a:endParaRPr>
          </a:p>
        </p:txBody>
      </p:sp>
      <p:sp>
        <p:nvSpPr>
          <p:cNvPr id="3" name="Espaço Reservado para Conteúdo 2"/>
          <p:cNvSpPr>
            <a:spLocks noGrp="1"/>
          </p:cNvSpPr>
          <p:nvPr>
            <p:ph idx="1"/>
          </p:nvPr>
        </p:nvSpPr>
        <p:spPr>
          <a:xfrm>
            <a:off x="1618593" y="1502980"/>
            <a:ext cx="7557978" cy="3647090"/>
          </a:xfrm>
        </p:spPr>
        <p:txBody>
          <a:bodyPr>
            <a:normAutofit/>
          </a:bodyPr>
          <a:lstStyle/>
          <a:p>
            <a:pPr algn="just"/>
            <a:r>
              <a:rPr lang="pt-BR" sz="2800" dirty="0" smtClean="0">
                <a:solidFill>
                  <a:schemeClr val="bg1"/>
                </a:solidFill>
              </a:rPr>
              <a:t>A política de indexação deve prescrever quais os campos  e </a:t>
            </a:r>
            <a:r>
              <a:rPr lang="pt-BR" sz="2800" dirty="0" err="1" smtClean="0">
                <a:solidFill>
                  <a:schemeClr val="bg1"/>
                </a:solidFill>
              </a:rPr>
              <a:t>subcampos</a:t>
            </a:r>
            <a:r>
              <a:rPr lang="pt-BR" sz="2800" dirty="0" smtClean="0">
                <a:solidFill>
                  <a:schemeClr val="bg1"/>
                </a:solidFill>
              </a:rPr>
              <a:t> do registro MARC deverão ser considerados para a construção de um catálogo.</a:t>
            </a:r>
          </a:p>
        </p:txBody>
      </p:sp>
      <p:sp>
        <p:nvSpPr>
          <p:cNvPr id="4" name="Espaço Reservado para Número de Slide 3"/>
          <p:cNvSpPr>
            <a:spLocks noGrp="1"/>
          </p:cNvSpPr>
          <p:nvPr>
            <p:ph type="sldNum" sz="quarter" idx="12"/>
          </p:nvPr>
        </p:nvSpPr>
        <p:spPr/>
        <p:txBody>
          <a:bodyPr/>
          <a:lstStyle/>
          <a:p>
            <a:fld id="{790EA3FB-31E3-421B-BB73-2FBE694CAD5D}" type="slidenum">
              <a:rPr lang="pt-BR" smtClean="0"/>
              <a:pPr/>
              <a:t>19</a:t>
            </a:fld>
            <a:endParaRPr lang="pt-B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9513" y="685801"/>
            <a:ext cx="8534400" cy="846786"/>
          </a:xfrm>
        </p:spPr>
        <p:txBody>
          <a:bodyPr/>
          <a:lstStyle/>
          <a:p>
            <a:r>
              <a:rPr lang="pt-BR" b="1" dirty="0" smtClean="0">
                <a:solidFill>
                  <a:schemeClr val="bg1"/>
                </a:solidFill>
              </a:rPr>
              <a:t>UNISIST  - 1976</a:t>
            </a:r>
            <a:endParaRPr lang="pt-BR" b="1" dirty="0">
              <a:solidFill>
                <a:schemeClr val="bg1"/>
              </a:solidFill>
            </a:endParaRPr>
          </a:p>
        </p:txBody>
      </p:sp>
      <p:sp>
        <p:nvSpPr>
          <p:cNvPr id="3" name="Espaço Reservado para Conteúdo 2"/>
          <p:cNvSpPr>
            <a:spLocks noGrp="1"/>
          </p:cNvSpPr>
          <p:nvPr>
            <p:ph idx="1"/>
          </p:nvPr>
        </p:nvSpPr>
        <p:spPr>
          <a:xfrm>
            <a:off x="632696" y="1532587"/>
            <a:ext cx="9193884" cy="5035638"/>
          </a:xfrm>
        </p:spPr>
        <p:txBody>
          <a:bodyPr>
            <a:normAutofit/>
          </a:bodyPr>
          <a:lstStyle/>
          <a:p>
            <a:r>
              <a:rPr lang="pt-BR" dirty="0" smtClean="0">
                <a:solidFill>
                  <a:schemeClr val="bg1"/>
                </a:solidFill>
              </a:rPr>
              <a:t>Representação dos conceitos dos documentos em termos selecionados</a:t>
            </a:r>
          </a:p>
          <a:p>
            <a:pPr lvl="1"/>
            <a:r>
              <a:rPr lang="pt-BR" dirty="0" smtClean="0">
                <a:solidFill>
                  <a:schemeClr val="bg1"/>
                </a:solidFill>
              </a:rPr>
              <a:t>Linguagem natural </a:t>
            </a:r>
            <a:r>
              <a:rPr lang="pt-BR" dirty="0" smtClean="0">
                <a:solidFill>
                  <a:schemeClr val="bg1"/>
                </a:solidFill>
                <a:sym typeface="Wingdings" panose="05000000000000000000" pitchFamily="2" charset="2"/>
              </a:rPr>
              <a:t> </a:t>
            </a:r>
            <a:r>
              <a:rPr lang="pt-BR" dirty="0" smtClean="0">
                <a:solidFill>
                  <a:schemeClr val="bg1"/>
                </a:solidFill>
              </a:rPr>
              <a:t>Palavra-chave</a:t>
            </a:r>
          </a:p>
          <a:p>
            <a:pPr lvl="1"/>
            <a:r>
              <a:rPr lang="pt-BR" dirty="0" smtClean="0">
                <a:solidFill>
                  <a:schemeClr val="bg1"/>
                </a:solidFill>
              </a:rPr>
              <a:t>Símbolos </a:t>
            </a:r>
            <a:r>
              <a:rPr lang="pt-BR" dirty="0" smtClean="0">
                <a:solidFill>
                  <a:schemeClr val="bg1"/>
                </a:solidFill>
                <a:sym typeface="Wingdings" panose="05000000000000000000" pitchFamily="2" charset="2"/>
              </a:rPr>
              <a:t> </a:t>
            </a:r>
            <a:r>
              <a:rPr lang="pt-BR" dirty="0" smtClean="0">
                <a:solidFill>
                  <a:schemeClr val="bg1"/>
                </a:solidFill>
              </a:rPr>
              <a:t>Número de classificação</a:t>
            </a:r>
          </a:p>
          <a:p>
            <a:endParaRPr lang="pt-BR" dirty="0">
              <a:solidFill>
                <a:schemeClr val="bg1"/>
              </a:solidFill>
            </a:endParaRPr>
          </a:p>
          <a:p>
            <a:pPr>
              <a:buFont typeface="Wingdings" panose="05000000000000000000" pitchFamily="2" charset="2"/>
              <a:buChar char="è"/>
            </a:pPr>
            <a:r>
              <a:rPr lang="pt-BR" dirty="0" smtClean="0">
                <a:solidFill>
                  <a:schemeClr val="bg1"/>
                </a:solidFill>
                <a:sym typeface="Wingdings" panose="05000000000000000000" pitchFamily="2" charset="2"/>
              </a:rPr>
              <a:t>Pra qualquer serviço de informação</a:t>
            </a:r>
          </a:p>
          <a:p>
            <a:pPr>
              <a:buFont typeface="Wingdings" panose="05000000000000000000" pitchFamily="2" charset="2"/>
              <a:buChar char="è"/>
            </a:pPr>
            <a:endParaRPr lang="pt-BR" dirty="0">
              <a:solidFill>
                <a:schemeClr val="bg1"/>
              </a:solidFill>
              <a:sym typeface="Wingdings" panose="05000000000000000000" pitchFamily="2" charset="2"/>
            </a:endParaRPr>
          </a:p>
          <a:p>
            <a:pPr>
              <a:buFont typeface="Wingdings" panose="05000000000000000000" pitchFamily="2" charset="2"/>
              <a:buChar char="è"/>
            </a:pPr>
            <a:r>
              <a:rPr lang="pt-BR" b="1" dirty="0" smtClean="0">
                <a:solidFill>
                  <a:schemeClr val="bg1"/>
                </a:solidFill>
                <a:sym typeface="Wingdings" panose="05000000000000000000" pitchFamily="2" charset="2"/>
              </a:rPr>
              <a:t>Objetivos</a:t>
            </a:r>
          </a:p>
          <a:p>
            <a:pPr lvl="1">
              <a:buFont typeface="Wingdings" panose="05000000000000000000" pitchFamily="2" charset="2"/>
              <a:buChar char="è"/>
            </a:pPr>
            <a:r>
              <a:rPr lang="pt-BR" dirty="0" smtClean="0">
                <a:solidFill>
                  <a:schemeClr val="bg1"/>
                </a:solidFill>
                <a:sym typeface="Wingdings" panose="05000000000000000000" pitchFamily="2" charset="2"/>
              </a:rPr>
              <a:t>Cooperação entre diferentes sistemas de informação</a:t>
            </a:r>
          </a:p>
          <a:p>
            <a:pPr lvl="1">
              <a:buFont typeface="Wingdings" panose="05000000000000000000" pitchFamily="2" charset="2"/>
              <a:buChar char="è"/>
            </a:pPr>
            <a:r>
              <a:rPr lang="pt-BR" dirty="0" smtClean="0">
                <a:solidFill>
                  <a:schemeClr val="bg1"/>
                </a:solidFill>
                <a:sym typeface="Wingdings" panose="05000000000000000000" pitchFamily="2" charset="2"/>
              </a:rPr>
              <a:t>Desenvolvimento de regras específicas</a:t>
            </a:r>
          </a:p>
          <a:p>
            <a:pPr lvl="1">
              <a:buFont typeface="Wingdings" panose="05000000000000000000" pitchFamily="2" charset="2"/>
              <a:buChar char="è"/>
            </a:pPr>
            <a:endParaRPr lang="pt-BR" dirty="0">
              <a:solidFill>
                <a:schemeClr val="bg1"/>
              </a:solidFill>
            </a:endParaRPr>
          </a:p>
        </p:txBody>
      </p:sp>
      <p:sp>
        <p:nvSpPr>
          <p:cNvPr id="4" name="Espaço Reservado para Número de Slide 3"/>
          <p:cNvSpPr>
            <a:spLocks noGrp="1"/>
          </p:cNvSpPr>
          <p:nvPr>
            <p:ph type="sldNum" sz="quarter" idx="12"/>
          </p:nvPr>
        </p:nvSpPr>
        <p:spPr/>
        <p:txBody>
          <a:bodyPr/>
          <a:lstStyle/>
          <a:p>
            <a:fld id="{790EA3FB-31E3-421B-BB73-2FBE694CAD5D}" type="slidenum">
              <a:rPr lang="pt-BR" smtClean="0"/>
              <a:pPr/>
              <a:t>2</a:t>
            </a:fld>
            <a:endParaRPr lang="pt-BR"/>
          </a:p>
        </p:txBody>
      </p:sp>
    </p:spTree>
    <p:extLst>
      <p:ext uri="{BB962C8B-B14F-4D97-AF65-F5344CB8AC3E}">
        <p14:creationId xmlns:p14="http://schemas.microsoft.com/office/powerpoint/2010/main" val="9003701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8183" y="146560"/>
            <a:ext cx="11802079" cy="1083151"/>
          </a:xfrm>
        </p:spPr>
        <p:txBody>
          <a:bodyPr>
            <a:normAutofit/>
          </a:bodyPr>
          <a:lstStyle/>
          <a:p>
            <a:r>
              <a:rPr lang="pt-BR" sz="2400" b="1" dirty="0" smtClean="0">
                <a:solidFill>
                  <a:schemeClr val="bg1"/>
                </a:solidFill>
              </a:rPr>
              <a:t>Elementos a serem considerados na elaboração da política de indexação</a:t>
            </a:r>
            <a:endParaRPr lang="pt-BR" sz="2400" b="1" dirty="0">
              <a:solidFill>
                <a:schemeClr val="bg1"/>
              </a:solidFill>
            </a:endParaRPr>
          </a:p>
        </p:txBody>
      </p:sp>
      <p:sp>
        <p:nvSpPr>
          <p:cNvPr id="3" name="Espaço Reservado para Conteúdo 2"/>
          <p:cNvSpPr>
            <a:spLocks noGrp="1"/>
          </p:cNvSpPr>
          <p:nvPr>
            <p:ph idx="1"/>
          </p:nvPr>
        </p:nvSpPr>
        <p:spPr>
          <a:xfrm>
            <a:off x="642170" y="1145628"/>
            <a:ext cx="10698491" cy="5131385"/>
          </a:xfrm>
        </p:spPr>
        <p:txBody>
          <a:bodyPr>
            <a:normAutofit fontScale="62500" lnSpcReduction="20000"/>
          </a:bodyPr>
          <a:lstStyle/>
          <a:p>
            <a:r>
              <a:rPr lang="pt-BR" dirty="0" smtClean="0">
                <a:solidFill>
                  <a:schemeClr val="bg1"/>
                </a:solidFill>
              </a:rPr>
              <a:t>Avaliação do sistema</a:t>
            </a:r>
          </a:p>
          <a:p>
            <a:r>
              <a:rPr lang="pt-BR" dirty="0" smtClean="0">
                <a:solidFill>
                  <a:schemeClr val="bg1"/>
                </a:solidFill>
              </a:rPr>
              <a:t>Campos e </a:t>
            </a:r>
            <a:r>
              <a:rPr lang="pt-BR" dirty="0" err="1" smtClean="0">
                <a:solidFill>
                  <a:schemeClr val="bg1"/>
                </a:solidFill>
              </a:rPr>
              <a:t>subcampos</a:t>
            </a:r>
            <a:r>
              <a:rPr lang="pt-BR" dirty="0" smtClean="0">
                <a:solidFill>
                  <a:schemeClr val="bg1"/>
                </a:solidFill>
              </a:rPr>
              <a:t> do Formato MARC</a:t>
            </a:r>
          </a:p>
          <a:p>
            <a:r>
              <a:rPr lang="pt-BR" dirty="0" smtClean="0">
                <a:solidFill>
                  <a:schemeClr val="bg1"/>
                </a:solidFill>
              </a:rPr>
              <a:t>Capacidade de consulta a esmo (browsing)</a:t>
            </a:r>
          </a:p>
          <a:p>
            <a:r>
              <a:rPr lang="pt-BR" dirty="0" smtClean="0">
                <a:solidFill>
                  <a:schemeClr val="bg1"/>
                </a:solidFill>
              </a:rPr>
              <a:t>Capacidade de </a:t>
            </a:r>
            <a:r>
              <a:rPr lang="pt-BR" dirty="0" err="1" smtClean="0">
                <a:solidFill>
                  <a:schemeClr val="bg1"/>
                </a:solidFill>
              </a:rPr>
              <a:t>revocação</a:t>
            </a:r>
            <a:r>
              <a:rPr lang="pt-BR" dirty="0" smtClean="0">
                <a:solidFill>
                  <a:schemeClr val="bg1"/>
                </a:solidFill>
              </a:rPr>
              <a:t> e precisão do sistema</a:t>
            </a:r>
          </a:p>
          <a:p>
            <a:r>
              <a:rPr lang="pt-BR" dirty="0" smtClean="0">
                <a:solidFill>
                  <a:schemeClr val="bg1"/>
                </a:solidFill>
              </a:rPr>
              <a:t>Cobertura de assuntos</a:t>
            </a:r>
          </a:p>
          <a:p>
            <a:r>
              <a:rPr lang="pt-BR" dirty="0" smtClean="0">
                <a:solidFill>
                  <a:schemeClr val="bg1"/>
                </a:solidFill>
              </a:rPr>
              <a:t>Consistência e uniformidade</a:t>
            </a:r>
          </a:p>
          <a:p>
            <a:r>
              <a:rPr lang="pt-BR" dirty="0" smtClean="0">
                <a:solidFill>
                  <a:schemeClr val="bg1"/>
                </a:solidFill>
              </a:rPr>
              <a:t>Detalhamentos dos procedimentos de leitura documentária</a:t>
            </a:r>
          </a:p>
          <a:p>
            <a:r>
              <a:rPr lang="pt-BR" dirty="0" smtClean="0">
                <a:solidFill>
                  <a:schemeClr val="bg1"/>
                </a:solidFill>
              </a:rPr>
              <a:t>Economia</a:t>
            </a:r>
          </a:p>
          <a:p>
            <a:r>
              <a:rPr lang="pt-BR" dirty="0" smtClean="0">
                <a:solidFill>
                  <a:schemeClr val="bg1"/>
                </a:solidFill>
              </a:rPr>
              <a:t>Escolha da linguagem</a:t>
            </a:r>
          </a:p>
          <a:p>
            <a:r>
              <a:rPr lang="pt-BR" dirty="0" smtClean="0">
                <a:solidFill>
                  <a:schemeClr val="bg1"/>
                </a:solidFill>
              </a:rPr>
              <a:t>Especificidade</a:t>
            </a:r>
          </a:p>
          <a:p>
            <a:r>
              <a:rPr lang="pt-BR" dirty="0" smtClean="0">
                <a:solidFill>
                  <a:schemeClr val="bg1"/>
                </a:solidFill>
              </a:rPr>
              <a:t>Estratégia de busca</a:t>
            </a:r>
          </a:p>
          <a:p>
            <a:r>
              <a:rPr lang="pt-BR" dirty="0" smtClean="0">
                <a:solidFill>
                  <a:schemeClr val="bg1"/>
                </a:solidFill>
              </a:rPr>
              <a:t>Adequação</a:t>
            </a:r>
          </a:p>
          <a:p>
            <a:r>
              <a:rPr lang="pt-BR" dirty="0" smtClean="0">
                <a:solidFill>
                  <a:schemeClr val="bg1"/>
                </a:solidFill>
              </a:rPr>
              <a:t>Exaustividade</a:t>
            </a:r>
          </a:p>
          <a:p>
            <a:r>
              <a:rPr lang="pt-BR" dirty="0" smtClean="0">
                <a:solidFill>
                  <a:schemeClr val="bg1"/>
                </a:solidFill>
              </a:rPr>
              <a:t>Forma de saída dos resultados</a:t>
            </a:r>
          </a:p>
          <a:p>
            <a:r>
              <a:rPr lang="pt-BR" dirty="0" smtClean="0">
                <a:solidFill>
                  <a:schemeClr val="bg1"/>
                </a:solidFill>
              </a:rPr>
              <a:t>Manual de indexação (elaboração/utilização)</a:t>
            </a:r>
          </a:p>
          <a:p>
            <a:r>
              <a:rPr lang="pt-BR" dirty="0" smtClean="0">
                <a:solidFill>
                  <a:schemeClr val="bg1"/>
                </a:solidFill>
              </a:rPr>
              <a:t>Seleção e aquisição  de documentos-fonte</a:t>
            </a:r>
          </a:p>
          <a:p>
            <a:r>
              <a:rPr lang="pt-BR" dirty="0" smtClean="0">
                <a:solidFill>
                  <a:schemeClr val="bg1"/>
                </a:solidFill>
              </a:rPr>
              <a:t>Síntese</a:t>
            </a:r>
          </a:p>
          <a:p>
            <a:r>
              <a:rPr lang="pt-BR" dirty="0" smtClean="0">
                <a:solidFill>
                  <a:schemeClr val="bg1"/>
                </a:solidFill>
              </a:rPr>
              <a:t>Uso (pelo usuário)											</a:t>
            </a:r>
            <a:r>
              <a:rPr lang="pt-BR" b="1" dirty="0" smtClean="0">
                <a:solidFill>
                  <a:schemeClr val="bg1"/>
                </a:solidFill>
              </a:rPr>
              <a:t>(RUBI, 2012)</a:t>
            </a:r>
            <a:endParaRPr lang="pt-BR" b="1" dirty="0">
              <a:solidFill>
                <a:schemeClr val="bg1"/>
              </a:solidFill>
            </a:endParaRPr>
          </a:p>
        </p:txBody>
      </p:sp>
      <p:sp>
        <p:nvSpPr>
          <p:cNvPr id="4" name="Espaço Reservado para Número de Slide 3"/>
          <p:cNvSpPr>
            <a:spLocks noGrp="1"/>
          </p:cNvSpPr>
          <p:nvPr>
            <p:ph type="sldNum" sz="quarter" idx="12"/>
          </p:nvPr>
        </p:nvSpPr>
        <p:spPr/>
        <p:txBody>
          <a:bodyPr/>
          <a:lstStyle/>
          <a:p>
            <a:fld id="{790EA3FB-31E3-421B-BB73-2FBE694CAD5D}" type="slidenum">
              <a:rPr lang="pt-BR" smtClean="0"/>
              <a:pPr/>
              <a:t>20</a:t>
            </a:fld>
            <a:endParaRPr lang="pt-B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63798" y="188602"/>
            <a:ext cx="11118906" cy="757330"/>
          </a:xfrm>
        </p:spPr>
        <p:txBody>
          <a:bodyPr>
            <a:normAutofit/>
          </a:bodyPr>
          <a:lstStyle/>
          <a:p>
            <a:r>
              <a:rPr lang="pt-BR" sz="3200" b="1" dirty="0" smtClean="0">
                <a:solidFill>
                  <a:schemeClr val="bg1"/>
                </a:solidFill>
              </a:rPr>
              <a:t>Implantação da política de indexação</a:t>
            </a:r>
            <a:endParaRPr lang="pt-BR" sz="3200" b="1" dirty="0">
              <a:solidFill>
                <a:schemeClr val="bg1"/>
              </a:solidFill>
            </a:endParaRPr>
          </a:p>
        </p:txBody>
      </p:sp>
      <p:sp>
        <p:nvSpPr>
          <p:cNvPr id="3" name="Espaço Reservado para Conteúdo 2"/>
          <p:cNvSpPr>
            <a:spLocks noGrp="1"/>
          </p:cNvSpPr>
          <p:nvPr>
            <p:ph idx="1"/>
          </p:nvPr>
        </p:nvSpPr>
        <p:spPr>
          <a:xfrm>
            <a:off x="642171" y="956441"/>
            <a:ext cx="8534400" cy="5320571"/>
          </a:xfrm>
        </p:spPr>
        <p:txBody>
          <a:bodyPr>
            <a:normAutofit/>
          </a:bodyPr>
          <a:lstStyle/>
          <a:p>
            <a:r>
              <a:rPr lang="pt-BR" sz="2400" b="1" dirty="0" smtClean="0">
                <a:solidFill>
                  <a:schemeClr val="bg1"/>
                </a:solidFill>
              </a:rPr>
              <a:t>Preparação</a:t>
            </a:r>
          </a:p>
          <a:p>
            <a:pPr lvl="1"/>
            <a:r>
              <a:rPr lang="pt-BR" sz="2400" dirty="0" smtClean="0">
                <a:solidFill>
                  <a:schemeClr val="bg1"/>
                </a:solidFill>
              </a:rPr>
              <a:t>Elaboração do organograma da instituição</a:t>
            </a:r>
          </a:p>
          <a:p>
            <a:pPr lvl="1"/>
            <a:r>
              <a:rPr lang="pt-BR" sz="2400" dirty="0" smtClean="0">
                <a:solidFill>
                  <a:schemeClr val="bg1"/>
                </a:solidFill>
              </a:rPr>
              <a:t>Identificação dos usuários</a:t>
            </a:r>
          </a:p>
          <a:p>
            <a:pPr lvl="1"/>
            <a:r>
              <a:rPr lang="pt-BR" sz="2400" dirty="0" smtClean="0">
                <a:solidFill>
                  <a:schemeClr val="bg1"/>
                </a:solidFill>
              </a:rPr>
              <a:t>Áreas de interesse</a:t>
            </a:r>
          </a:p>
          <a:p>
            <a:pPr lvl="1"/>
            <a:r>
              <a:rPr lang="pt-BR" sz="2400" dirty="0" err="1" smtClean="0">
                <a:solidFill>
                  <a:schemeClr val="bg1"/>
                </a:solidFill>
              </a:rPr>
              <a:t>Infra-estrutura</a:t>
            </a:r>
            <a:endParaRPr lang="pt-BR" sz="2400" dirty="0" smtClean="0">
              <a:solidFill>
                <a:schemeClr val="bg1"/>
              </a:solidFill>
            </a:endParaRPr>
          </a:p>
          <a:p>
            <a:pPr lvl="1"/>
            <a:r>
              <a:rPr lang="pt-BR" sz="2400" dirty="0" smtClean="0">
                <a:solidFill>
                  <a:schemeClr val="bg1"/>
                </a:solidFill>
              </a:rPr>
              <a:t>Recursos financeiros, materiais, físicos e humanos</a:t>
            </a:r>
          </a:p>
          <a:p>
            <a:pPr lvl="1"/>
            <a:r>
              <a:rPr lang="pt-BR" sz="2400" dirty="0" smtClean="0">
                <a:solidFill>
                  <a:schemeClr val="bg1"/>
                </a:solidFill>
              </a:rPr>
              <a:t>Questões: Para quem? Quais os limites de aplicação? Deve ser publicada? Deve incluir o histórico?</a:t>
            </a:r>
          </a:p>
          <a:p>
            <a:pPr>
              <a:buNone/>
            </a:pPr>
            <a:endParaRPr lang="pt-BR" sz="2400" dirty="0"/>
          </a:p>
        </p:txBody>
      </p:sp>
      <p:sp>
        <p:nvSpPr>
          <p:cNvPr id="4" name="Espaço Reservado para Número de Slide 3"/>
          <p:cNvSpPr>
            <a:spLocks noGrp="1"/>
          </p:cNvSpPr>
          <p:nvPr>
            <p:ph type="sldNum" sz="quarter" idx="12"/>
          </p:nvPr>
        </p:nvSpPr>
        <p:spPr/>
        <p:txBody>
          <a:bodyPr/>
          <a:lstStyle/>
          <a:p>
            <a:fld id="{790EA3FB-31E3-421B-BB73-2FBE694CAD5D}" type="slidenum">
              <a:rPr lang="pt-BR" smtClean="0"/>
              <a:pPr/>
              <a:t>21</a:t>
            </a:fld>
            <a:endParaRPr lang="pt-B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6860" y="209622"/>
            <a:ext cx="9857664" cy="641716"/>
          </a:xfrm>
        </p:spPr>
        <p:txBody>
          <a:bodyPr>
            <a:normAutofit/>
          </a:bodyPr>
          <a:lstStyle/>
          <a:p>
            <a:r>
              <a:rPr lang="pt-BR" sz="2800" b="1" dirty="0" smtClean="0">
                <a:solidFill>
                  <a:schemeClr val="bg1"/>
                </a:solidFill>
              </a:rPr>
              <a:t>Implantação da política de indexação</a:t>
            </a:r>
            <a:endParaRPr lang="pt-BR" sz="2800" dirty="0"/>
          </a:p>
        </p:txBody>
      </p:sp>
      <p:sp>
        <p:nvSpPr>
          <p:cNvPr id="3" name="Espaço Reservado para Conteúdo 2"/>
          <p:cNvSpPr>
            <a:spLocks noGrp="1"/>
          </p:cNvSpPr>
          <p:nvPr>
            <p:ph idx="1"/>
          </p:nvPr>
        </p:nvSpPr>
        <p:spPr>
          <a:xfrm>
            <a:off x="747274" y="882869"/>
            <a:ext cx="8534400" cy="5791199"/>
          </a:xfrm>
        </p:spPr>
        <p:txBody>
          <a:bodyPr>
            <a:normAutofit fontScale="85000" lnSpcReduction="20000"/>
          </a:bodyPr>
          <a:lstStyle/>
          <a:p>
            <a:r>
              <a:rPr lang="pt-BR" sz="1800" b="1" dirty="0" smtClean="0">
                <a:solidFill>
                  <a:schemeClr val="bg1"/>
                </a:solidFill>
              </a:rPr>
              <a:t>Desenvolvimento</a:t>
            </a:r>
          </a:p>
          <a:p>
            <a:pPr lvl="1"/>
            <a:r>
              <a:rPr lang="pt-BR" dirty="0" smtClean="0">
                <a:solidFill>
                  <a:schemeClr val="bg1"/>
                </a:solidFill>
              </a:rPr>
              <a:t>Indexação</a:t>
            </a:r>
          </a:p>
          <a:p>
            <a:pPr lvl="2"/>
            <a:r>
              <a:rPr lang="pt-BR" sz="1800" dirty="0" smtClean="0">
                <a:solidFill>
                  <a:schemeClr val="bg1"/>
                </a:solidFill>
              </a:rPr>
              <a:t>Capacidade de </a:t>
            </a:r>
            <a:r>
              <a:rPr lang="pt-BR" sz="1800" dirty="0" err="1" smtClean="0">
                <a:solidFill>
                  <a:schemeClr val="bg1"/>
                </a:solidFill>
              </a:rPr>
              <a:t>revocação</a:t>
            </a:r>
            <a:r>
              <a:rPr lang="pt-BR" sz="1800" dirty="0" smtClean="0">
                <a:solidFill>
                  <a:schemeClr val="bg1"/>
                </a:solidFill>
              </a:rPr>
              <a:t> e precisão do sistema</a:t>
            </a:r>
          </a:p>
          <a:p>
            <a:pPr lvl="2"/>
            <a:r>
              <a:rPr lang="pt-BR" sz="1800" dirty="0" smtClean="0">
                <a:solidFill>
                  <a:schemeClr val="bg1"/>
                </a:solidFill>
              </a:rPr>
              <a:t>Especificidade</a:t>
            </a:r>
          </a:p>
          <a:p>
            <a:pPr lvl="2"/>
            <a:r>
              <a:rPr lang="pt-BR" sz="1800" dirty="0" smtClean="0">
                <a:solidFill>
                  <a:schemeClr val="bg1"/>
                </a:solidFill>
              </a:rPr>
              <a:t>Exaustividade</a:t>
            </a:r>
          </a:p>
          <a:p>
            <a:pPr lvl="2"/>
            <a:r>
              <a:rPr lang="pt-BR" sz="1800" dirty="0" smtClean="0">
                <a:solidFill>
                  <a:schemeClr val="bg1"/>
                </a:solidFill>
              </a:rPr>
              <a:t>Formação do indexador</a:t>
            </a:r>
          </a:p>
          <a:p>
            <a:pPr lvl="2"/>
            <a:r>
              <a:rPr lang="pt-BR" sz="1800" dirty="0" smtClean="0">
                <a:solidFill>
                  <a:schemeClr val="bg1"/>
                </a:solidFill>
              </a:rPr>
              <a:t>Procedimentos de leitura documentária</a:t>
            </a:r>
          </a:p>
          <a:p>
            <a:pPr lvl="2"/>
            <a:r>
              <a:rPr lang="pt-BR" sz="1800" dirty="0" smtClean="0">
                <a:solidFill>
                  <a:schemeClr val="bg1"/>
                </a:solidFill>
              </a:rPr>
              <a:t>Manual de indexação (elaboração/uso)</a:t>
            </a:r>
          </a:p>
          <a:p>
            <a:pPr lvl="1"/>
            <a:r>
              <a:rPr lang="pt-BR" dirty="0" smtClean="0">
                <a:solidFill>
                  <a:schemeClr val="bg1"/>
                </a:solidFill>
              </a:rPr>
              <a:t>Linguagem documentária</a:t>
            </a:r>
          </a:p>
          <a:p>
            <a:pPr lvl="2"/>
            <a:r>
              <a:rPr lang="pt-BR" sz="1800" dirty="0" smtClean="0">
                <a:solidFill>
                  <a:schemeClr val="bg1"/>
                </a:solidFill>
              </a:rPr>
              <a:t>Escolha da linguagem</a:t>
            </a:r>
          </a:p>
          <a:p>
            <a:pPr lvl="2"/>
            <a:r>
              <a:rPr lang="pt-BR" sz="1800" dirty="0" smtClean="0">
                <a:solidFill>
                  <a:schemeClr val="bg1"/>
                </a:solidFill>
              </a:rPr>
              <a:t>Adequação</a:t>
            </a:r>
          </a:p>
          <a:p>
            <a:pPr lvl="2"/>
            <a:r>
              <a:rPr lang="pt-BR" sz="1800" dirty="0" smtClean="0">
                <a:solidFill>
                  <a:schemeClr val="bg1"/>
                </a:solidFill>
              </a:rPr>
              <a:t>Consistência e uniformidade</a:t>
            </a:r>
          </a:p>
          <a:p>
            <a:pPr lvl="1"/>
            <a:r>
              <a:rPr lang="pt-BR" dirty="0" smtClean="0">
                <a:solidFill>
                  <a:schemeClr val="bg1"/>
                </a:solidFill>
              </a:rPr>
              <a:t>Sistema de busca e recuperação por assunto</a:t>
            </a:r>
          </a:p>
          <a:p>
            <a:pPr lvl="2"/>
            <a:r>
              <a:rPr lang="pt-BR" sz="1800" dirty="0" smtClean="0">
                <a:solidFill>
                  <a:schemeClr val="bg1"/>
                </a:solidFill>
              </a:rPr>
              <a:t>Avaliação</a:t>
            </a:r>
          </a:p>
          <a:p>
            <a:pPr lvl="2"/>
            <a:r>
              <a:rPr lang="pt-BR" sz="1800" dirty="0" smtClean="0">
                <a:solidFill>
                  <a:schemeClr val="bg1"/>
                </a:solidFill>
              </a:rPr>
              <a:t>Campos MARC</a:t>
            </a:r>
          </a:p>
          <a:p>
            <a:pPr lvl="2"/>
            <a:r>
              <a:rPr lang="pt-BR" sz="1800" dirty="0" smtClean="0">
                <a:solidFill>
                  <a:schemeClr val="bg1"/>
                </a:solidFill>
              </a:rPr>
              <a:t>Capacidade de consulta a esmo (browsing)</a:t>
            </a:r>
          </a:p>
          <a:p>
            <a:pPr lvl="2"/>
            <a:r>
              <a:rPr lang="pt-BR" sz="1800" dirty="0" smtClean="0">
                <a:solidFill>
                  <a:schemeClr val="bg1"/>
                </a:solidFill>
              </a:rPr>
              <a:t>Estratégia de busca</a:t>
            </a:r>
          </a:p>
          <a:p>
            <a:pPr lvl="2"/>
            <a:r>
              <a:rPr lang="pt-BR" sz="1800" dirty="0" smtClean="0">
                <a:solidFill>
                  <a:schemeClr val="bg1"/>
                </a:solidFill>
              </a:rPr>
              <a:t>Forma de saída dos dados</a:t>
            </a:r>
            <a:endParaRPr lang="pt-BR" sz="1800" b="1" dirty="0" smtClean="0">
              <a:solidFill>
                <a:schemeClr val="bg1"/>
              </a:solidFill>
            </a:endParaRPr>
          </a:p>
          <a:p>
            <a:r>
              <a:rPr lang="pt-BR" sz="1800" b="1" dirty="0" smtClean="0">
                <a:solidFill>
                  <a:schemeClr val="bg1"/>
                </a:solidFill>
              </a:rPr>
              <a:t>Avaliação</a:t>
            </a:r>
          </a:p>
        </p:txBody>
      </p:sp>
      <p:sp>
        <p:nvSpPr>
          <p:cNvPr id="4" name="Espaço Reservado para Número de Slide 3"/>
          <p:cNvSpPr>
            <a:spLocks noGrp="1"/>
          </p:cNvSpPr>
          <p:nvPr>
            <p:ph type="sldNum" sz="quarter" idx="12"/>
          </p:nvPr>
        </p:nvSpPr>
        <p:spPr/>
        <p:txBody>
          <a:bodyPr/>
          <a:lstStyle/>
          <a:p>
            <a:fld id="{790EA3FB-31E3-421B-BB73-2FBE694CAD5D}" type="slidenum">
              <a:rPr lang="pt-BR" smtClean="0"/>
              <a:pPr/>
              <a:t>22</a:t>
            </a:fld>
            <a:endParaRPr lang="pt-B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4814" y="231821"/>
            <a:ext cx="8534400" cy="566670"/>
          </a:xfrm>
        </p:spPr>
        <p:txBody>
          <a:bodyPr>
            <a:normAutofit fontScale="90000"/>
          </a:bodyPr>
          <a:lstStyle/>
          <a:p>
            <a:r>
              <a:rPr lang="pt-BR" b="1" dirty="0" smtClean="0">
                <a:solidFill>
                  <a:schemeClr val="bg1"/>
                </a:solidFill>
              </a:rPr>
              <a:t>Exercícios</a:t>
            </a:r>
            <a:endParaRPr lang="pt-BR" b="1" dirty="0">
              <a:solidFill>
                <a:schemeClr val="bg1"/>
              </a:solidFill>
            </a:endParaRPr>
          </a:p>
        </p:txBody>
      </p:sp>
      <p:sp>
        <p:nvSpPr>
          <p:cNvPr id="3" name="Espaço Reservado para Conteúdo 2"/>
          <p:cNvSpPr>
            <a:spLocks noGrp="1"/>
          </p:cNvSpPr>
          <p:nvPr>
            <p:ph idx="1"/>
          </p:nvPr>
        </p:nvSpPr>
        <p:spPr>
          <a:xfrm>
            <a:off x="684212" y="669702"/>
            <a:ext cx="10404498" cy="5834130"/>
          </a:xfrm>
        </p:spPr>
        <p:txBody>
          <a:bodyPr>
            <a:normAutofit/>
          </a:bodyPr>
          <a:lstStyle/>
          <a:p>
            <a:pPr marL="0" indent="0">
              <a:buNone/>
            </a:pPr>
            <a:r>
              <a:rPr lang="pt-BR" sz="2400" u="sng" dirty="0" smtClean="0">
                <a:solidFill>
                  <a:schemeClr val="bg1"/>
                </a:solidFill>
                <a:hlinkClick r:id="rId2"/>
              </a:rPr>
              <a:t>Para cada um dos artigos abaixo responder as questões listadas no slide 5 e indicar os descritores escolhidos a partir da utilização do VOCAUSP  </a:t>
            </a:r>
          </a:p>
          <a:p>
            <a:r>
              <a:rPr lang="pt-BR" dirty="0" smtClean="0">
                <a:solidFill>
                  <a:schemeClr val="bg1"/>
                </a:solidFill>
                <a:hlinkClick r:id="rId2"/>
              </a:rPr>
              <a:t>http</a:t>
            </a:r>
            <a:r>
              <a:rPr lang="pt-BR" dirty="0">
                <a:solidFill>
                  <a:schemeClr val="bg1"/>
                </a:solidFill>
                <a:hlinkClick r:id="rId2"/>
              </a:rPr>
              <a:t>://revistapesquisa.fapesp.br/2015/07/15/apoio-transparente/</a:t>
            </a:r>
          </a:p>
          <a:p>
            <a:r>
              <a:rPr lang="pt-BR" dirty="0" smtClean="0">
                <a:solidFill>
                  <a:schemeClr val="bg1"/>
                </a:solidFill>
                <a:hlinkClick r:id="rId2"/>
              </a:rPr>
              <a:t>http</a:t>
            </a:r>
            <a:r>
              <a:rPr lang="pt-BR" dirty="0">
                <a:solidFill>
                  <a:schemeClr val="bg1"/>
                </a:solidFill>
                <a:hlinkClick r:id="rId2"/>
              </a:rPr>
              <a:t>://revistapesquisa.fapesp.br/2014/07/15/macrometropole-movedica</a:t>
            </a:r>
            <a:r>
              <a:rPr lang="pt-BR" dirty="0" smtClean="0">
                <a:solidFill>
                  <a:schemeClr val="bg1"/>
                </a:solidFill>
                <a:hlinkClick r:id="rId2"/>
              </a:rPr>
              <a:t>/</a:t>
            </a:r>
          </a:p>
          <a:p>
            <a:r>
              <a:rPr lang="pt-BR" dirty="0">
                <a:solidFill>
                  <a:schemeClr val="bg1"/>
                </a:solidFill>
                <a:hlinkClick r:id="rId2"/>
              </a:rPr>
              <a:t>http://revistapesquisa.fapesp.br/2015/01/19/alem-do-butim/</a:t>
            </a:r>
          </a:p>
          <a:p>
            <a:r>
              <a:rPr lang="pt-BR" dirty="0" smtClean="0">
                <a:solidFill>
                  <a:schemeClr val="bg1"/>
                </a:solidFill>
                <a:hlinkClick r:id="rId2"/>
              </a:rPr>
              <a:t>http</a:t>
            </a:r>
            <a:r>
              <a:rPr lang="pt-BR" dirty="0">
                <a:solidFill>
                  <a:schemeClr val="bg1"/>
                </a:solidFill>
                <a:hlinkClick r:id="rId2"/>
              </a:rPr>
              <a:t>://espaber.uspnet.usp.br/jorusp/?</a:t>
            </a:r>
            <a:r>
              <a:rPr lang="pt-BR" dirty="0" smtClean="0">
                <a:solidFill>
                  <a:schemeClr val="bg1"/>
                </a:solidFill>
                <a:hlinkClick r:id="rId2"/>
              </a:rPr>
              <a:t>p=36037</a:t>
            </a:r>
            <a:endParaRPr lang="pt-BR" dirty="0" smtClean="0">
              <a:solidFill>
                <a:schemeClr val="bg1"/>
              </a:solidFill>
            </a:endParaRPr>
          </a:p>
          <a:p>
            <a:r>
              <a:rPr lang="pt-BR" dirty="0">
                <a:solidFill>
                  <a:schemeClr val="bg1"/>
                </a:solidFill>
                <a:hlinkClick r:id="rId3"/>
              </a:rPr>
              <a:t>http://espaber.uspnet.usp.br/jorusp/?</a:t>
            </a:r>
            <a:r>
              <a:rPr lang="pt-BR" dirty="0" smtClean="0">
                <a:solidFill>
                  <a:schemeClr val="bg1"/>
                </a:solidFill>
                <a:hlinkClick r:id="rId3"/>
              </a:rPr>
              <a:t>p=34091</a:t>
            </a:r>
            <a:endParaRPr lang="pt-BR" dirty="0" smtClean="0">
              <a:solidFill>
                <a:schemeClr val="bg1"/>
              </a:solidFill>
            </a:endParaRPr>
          </a:p>
          <a:p>
            <a:r>
              <a:rPr lang="pt-BR" dirty="0">
                <a:solidFill>
                  <a:schemeClr val="bg1"/>
                </a:solidFill>
                <a:hlinkClick r:id="rId4"/>
              </a:rPr>
              <a:t>http://espaber.uspnet.usp.br/jorusp/?</a:t>
            </a:r>
            <a:r>
              <a:rPr lang="pt-BR" dirty="0" smtClean="0">
                <a:solidFill>
                  <a:schemeClr val="bg1"/>
                </a:solidFill>
                <a:hlinkClick r:id="rId4"/>
              </a:rPr>
              <a:t>p=42549</a:t>
            </a:r>
            <a:endParaRPr lang="pt-BR" dirty="0" smtClean="0">
              <a:solidFill>
                <a:schemeClr val="bg1"/>
              </a:solidFill>
            </a:endParaRPr>
          </a:p>
          <a:p>
            <a:r>
              <a:rPr lang="pt-BR" dirty="0">
                <a:solidFill>
                  <a:schemeClr val="bg1"/>
                </a:solidFill>
                <a:hlinkClick r:id="rId5"/>
              </a:rPr>
              <a:t>http://espaber.uspnet.usp.br/jorusp/?</a:t>
            </a:r>
            <a:r>
              <a:rPr lang="pt-BR" dirty="0" smtClean="0">
                <a:solidFill>
                  <a:schemeClr val="bg1"/>
                </a:solidFill>
                <a:hlinkClick r:id="rId5"/>
              </a:rPr>
              <a:t>p=46721</a:t>
            </a:r>
            <a:endParaRPr lang="pt-BR" dirty="0" smtClean="0">
              <a:solidFill>
                <a:schemeClr val="bg1"/>
              </a:solidFill>
            </a:endParaRPr>
          </a:p>
          <a:p>
            <a:r>
              <a:rPr lang="pt-BR" dirty="0">
                <a:solidFill>
                  <a:schemeClr val="bg1"/>
                </a:solidFill>
              </a:rPr>
              <a:t>http://revistapesquisa.fapesp.br/2015/06/16/com-os-pes-fincados-na-historia/</a:t>
            </a:r>
          </a:p>
        </p:txBody>
      </p:sp>
      <p:sp>
        <p:nvSpPr>
          <p:cNvPr id="4" name="Espaço Reservado para Número de Slide 3"/>
          <p:cNvSpPr>
            <a:spLocks noGrp="1"/>
          </p:cNvSpPr>
          <p:nvPr>
            <p:ph type="sldNum" sz="quarter" idx="12"/>
          </p:nvPr>
        </p:nvSpPr>
        <p:spPr/>
        <p:txBody>
          <a:bodyPr/>
          <a:lstStyle/>
          <a:p>
            <a:fld id="{790EA3FB-31E3-421B-BB73-2FBE694CAD5D}" type="slidenum">
              <a:rPr lang="pt-BR" smtClean="0"/>
              <a:pPr/>
              <a:t>23</a:t>
            </a:fld>
            <a:endParaRPr lang="pt-BR"/>
          </a:p>
        </p:txBody>
      </p:sp>
    </p:spTree>
    <p:extLst>
      <p:ext uri="{BB962C8B-B14F-4D97-AF65-F5344CB8AC3E}">
        <p14:creationId xmlns:p14="http://schemas.microsoft.com/office/powerpoint/2010/main" val="26172496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81181" y="340336"/>
            <a:ext cx="8534400" cy="818764"/>
          </a:xfrm>
        </p:spPr>
        <p:txBody>
          <a:bodyPr>
            <a:normAutofit/>
          </a:bodyPr>
          <a:lstStyle/>
          <a:p>
            <a:r>
              <a:rPr lang="pt-BR" sz="3200" b="1" dirty="0" smtClean="0">
                <a:solidFill>
                  <a:schemeClr val="bg1"/>
                </a:solidFill>
              </a:rPr>
              <a:t>Referências</a:t>
            </a:r>
            <a:endParaRPr lang="pt-BR" sz="3200" b="1" dirty="0">
              <a:solidFill>
                <a:schemeClr val="bg1"/>
              </a:solidFill>
            </a:endParaRPr>
          </a:p>
        </p:txBody>
      </p:sp>
      <p:sp>
        <p:nvSpPr>
          <p:cNvPr id="3" name="Espaço Reservado para Conteúdo 2"/>
          <p:cNvSpPr>
            <a:spLocks noGrp="1"/>
          </p:cNvSpPr>
          <p:nvPr>
            <p:ph idx="1"/>
          </p:nvPr>
        </p:nvSpPr>
        <p:spPr>
          <a:xfrm>
            <a:off x="735727" y="1159100"/>
            <a:ext cx="8534400" cy="4223793"/>
          </a:xfrm>
        </p:spPr>
        <p:txBody>
          <a:bodyPr/>
          <a:lstStyle/>
          <a:p>
            <a:r>
              <a:rPr lang="pt-BR" dirty="0" smtClean="0"/>
              <a:t>RUBI, M. P. Política de indexação. In: GIL LEIVA, I.; FUJITA, M. S. L. </a:t>
            </a:r>
            <a:r>
              <a:rPr lang="pt-BR" b="1" dirty="0" smtClean="0"/>
              <a:t>Política de indexação</a:t>
            </a:r>
            <a:r>
              <a:rPr lang="pt-BR" dirty="0" smtClean="0"/>
              <a:t>. São Paulo: Cultura Acadêmica; Marília: Oficina Universitária, 2012. p.107-120</a:t>
            </a:r>
            <a:endParaRPr lang="pt-BR" b="1" dirty="0" smtClean="0"/>
          </a:p>
          <a:p>
            <a:r>
              <a:rPr lang="pt-BR" dirty="0" smtClean="0"/>
              <a:t>NBR12676: </a:t>
            </a:r>
            <a:r>
              <a:rPr lang="pt-BR" b="1" dirty="0" smtClean="0"/>
              <a:t>Métodos para análise de documentos</a:t>
            </a:r>
            <a:r>
              <a:rPr lang="pt-BR" dirty="0" smtClean="0"/>
              <a:t>.ABNT,1992.</a:t>
            </a:r>
            <a:endParaRPr lang="pt-BR" b="1" dirty="0" smtClean="0"/>
          </a:p>
          <a:p>
            <a:r>
              <a:rPr lang="pt-BR" dirty="0" smtClean="0"/>
              <a:t>UNISIST</a:t>
            </a:r>
            <a:r>
              <a:rPr lang="pt-BR" dirty="0"/>
              <a:t>. </a:t>
            </a:r>
            <a:r>
              <a:rPr lang="pt-BR" b="1" dirty="0"/>
              <a:t>Princípios de indexação</a:t>
            </a:r>
            <a:r>
              <a:rPr lang="pt-BR" dirty="0"/>
              <a:t>. UNESCO,1981</a:t>
            </a:r>
            <a:r>
              <a:rPr lang="pt-BR" dirty="0" smtClean="0"/>
              <a:t>.</a:t>
            </a:r>
            <a:endParaRPr lang="pt-BR" b="1" dirty="0"/>
          </a:p>
        </p:txBody>
      </p:sp>
      <p:sp>
        <p:nvSpPr>
          <p:cNvPr id="4" name="Espaço Reservado para Número de Slide 3"/>
          <p:cNvSpPr>
            <a:spLocks noGrp="1"/>
          </p:cNvSpPr>
          <p:nvPr>
            <p:ph type="sldNum" sz="quarter" idx="12"/>
          </p:nvPr>
        </p:nvSpPr>
        <p:spPr/>
        <p:txBody>
          <a:bodyPr/>
          <a:lstStyle/>
          <a:p>
            <a:fld id="{790EA3FB-31E3-421B-BB73-2FBE694CAD5D}" type="slidenum">
              <a:rPr lang="pt-BR" smtClean="0"/>
              <a:pPr/>
              <a:t>24</a:t>
            </a:fld>
            <a:endParaRPr lang="pt-BR"/>
          </a:p>
        </p:txBody>
      </p:sp>
    </p:spTree>
    <p:extLst>
      <p:ext uri="{BB962C8B-B14F-4D97-AF65-F5344CB8AC3E}">
        <p14:creationId xmlns:p14="http://schemas.microsoft.com/office/powerpoint/2010/main" val="19277923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1820" y="275942"/>
            <a:ext cx="8534400" cy="638460"/>
          </a:xfrm>
        </p:spPr>
        <p:txBody>
          <a:bodyPr>
            <a:normAutofit fontScale="90000"/>
          </a:bodyPr>
          <a:lstStyle/>
          <a:p>
            <a:r>
              <a:rPr lang="pt-BR" dirty="0" smtClean="0">
                <a:solidFill>
                  <a:schemeClr val="bg1"/>
                </a:solidFill>
              </a:rPr>
              <a:t>NBR 12676</a:t>
            </a:r>
            <a:endParaRPr lang="pt-BR" dirty="0">
              <a:solidFill>
                <a:schemeClr val="bg1"/>
              </a:solidFill>
            </a:endParaRPr>
          </a:p>
        </p:txBody>
      </p:sp>
      <p:sp>
        <p:nvSpPr>
          <p:cNvPr id="3" name="Espaço Reservado para Conteúdo 2"/>
          <p:cNvSpPr>
            <a:spLocks noGrp="1"/>
          </p:cNvSpPr>
          <p:nvPr>
            <p:ph idx="1"/>
          </p:nvPr>
        </p:nvSpPr>
        <p:spPr>
          <a:xfrm>
            <a:off x="231820" y="914402"/>
            <a:ext cx="10947042" cy="5266982"/>
          </a:xfrm>
        </p:spPr>
        <p:txBody>
          <a:bodyPr/>
          <a:lstStyle/>
          <a:p>
            <a:pPr marL="0" indent="0">
              <a:buNone/>
            </a:pPr>
            <a:r>
              <a:rPr lang="pt-BR" b="1" dirty="0" smtClean="0">
                <a:solidFill>
                  <a:schemeClr val="bg1"/>
                </a:solidFill>
              </a:rPr>
              <a:t>Documento</a:t>
            </a:r>
            <a:r>
              <a:rPr lang="pt-BR" dirty="0" smtClean="0">
                <a:solidFill>
                  <a:schemeClr val="bg1"/>
                </a:solidFill>
              </a:rPr>
              <a:t>: qualquer unidade passível de indexação</a:t>
            </a:r>
          </a:p>
          <a:p>
            <a:pPr marL="0" indent="0">
              <a:buNone/>
            </a:pPr>
            <a:r>
              <a:rPr lang="pt-BR" b="1" dirty="0" smtClean="0">
                <a:solidFill>
                  <a:schemeClr val="bg1"/>
                </a:solidFill>
              </a:rPr>
              <a:t>Conceito:  </a:t>
            </a:r>
            <a:r>
              <a:rPr lang="pt-BR" dirty="0" smtClean="0">
                <a:solidFill>
                  <a:schemeClr val="bg1"/>
                </a:solidFill>
              </a:rPr>
              <a:t>qualquer unidade do pensamento</a:t>
            </a:r>
          </a:p>
          <a:p>
            <a:pPr marL="0" indent="0">
              <a:buNone/>
            </a:pPr>
            <a:r>
              <a:rPr lang="pt-BR" b="1" dirty="0" smtClean="0">
                <a:solidFill>
                  <a:schemeClr val="bg1"/>
                </a:solidFill>
              </a:rPr>
              <a:t>Assunto: </a:t>
            </a:r>
            <a:r>
              <a:rPr lang="pt-BR" dirty="0" smtClean="0">
                <a:solidFill>
                  <a:schemeClr val="bg1"/>
                </a:solidFill>
              </a:rPr>
              <a:t>tema representado em um documento por um conceito ou combinação de conceitos</a:t>
            </a:r>
          </a:p>
          <a:p>
            <a:pPr marL="0" indent="0">
              <a:buNone/>
            </a:pPr>
            <a:r>
              <a:rPr lang="pt-BR" b="1" dirty="0" smtClean="0">
                <a:solidFill>
                  <a:schemeClr val="bg1"/>
                </a:solidFill>
              </a:rPr>
              <a:t>Termo de indexação: </a:t>
            </a:r>
            <a:r>
              <a:rPr lang="pt-BR" dirty="0" smtClean="0">
                <a:solidFill>
                  <a:schemeClr val="bg1"/>
                </a:solidFill>
              </a:rPr>
              <a:t>representação de um conceito (palavra-chave ou símbolo)</a:t>
            </a:r>
          </a:p>
          <a:p>
            <a:pPr marL="0" indent="0">
              <a:buNone/>
            </a:pPr>
            <a:r>
              <a:rPr lang="pt-BR" b="1" dirty="0" smtClean="0">
                <a:solidFill>
                  <a:schemeClr val="bg1"/>
                </a:solidFill>
              </a:rPr>
              <a:t>Termos preferido</a:t>
            </a:r>
            <a:r>
              <a:rPr lang="pt-BR" dirty="0" smtClean="0">
                <a:solidFill>
                  <a:schemeClr val="bg1"/>
                </a:solidFill>
              </a:rPr>
              <a:t>: descritor usado para representar o conceito</a:t>
            </a:r>
          </a:p>
          <a:p>
            <a:pPr marL="0" indent="0">
              <a:buNone/>
            </a:pPr>
            <a:r>
              <a:rPr lang="pt-BR" b="1" dirty="0" smtClean="0">
                <a:solidFill>
                  <a:schemeClr val="bg1"/>
                </a:solidFill>
              </a:rPr>
              <a:t>Termo não-preferido</a:t>
            </a:r>
            <a:r>
              <a:rPr lang="pt-BR" dirty="0" smtClean="0">
                <a:solidFill>
                  <a:schemeClr val="bg1"/>
                </a:solidFill>
              </a:rPr>
              <a:t>: não descritor, sinônimo ou quase-sinônimo do descritor</a:t>
            </a:r>
          </a:p>
          <a:p>
            <a:pPr marL="0" indent="0">
              <a:buNone/>
            </a:pPr>
            <a:r>
              <a:rPr lang="pt-BR" b="1" dirty="0" smtClean="0">
                <a:solidFill>
                  <a:schemeClr val="bg1"/>
                </a:solidFill>
              </a:rPr>
              <a:t>Índice de assuntos</a:t>
            </a:r>
            <a:r>
              <a:rPr lang="pt-BR" dirty="0" smtClean="0">
                <a:solidFill>
                  <a:schemeClr val="bg1"/>
                </a:solidFill>
              </a:rPr>
              <a:t>: listagem alfabética ou sistemática de assuntos que indica a posição de cada assunto em um documento ou numa coleção de documentos</a:t>
            </a:r>
            <a:endParaRPr lang="pt-BR" dirty="0">
              <a:solidFill>
                <a:schemeClr val="bg1"/>
              </a:solidFill>
            </a:endParaRPr>
          </a:p>
        </p:txBody>
      </p:sp>
      <p:sp>
        <p:nvSpPr>
          <p:cNvPr id="4" name="Espaço Reservado para Número de Slide 3"/>
          <p:cNvSpPr>
            <a:spLocks noGrp="1"/>
          </p:cNvSpPr>
          <p:nvPr>
            <p:ph type="sldNum" sz="quarter" idx="12"/>
          </p:nvPr>
        </p:nvSpPr>
        <p:spPr/>
        <p:txBody>
          <a:bodyPr/>
          <a:lstStyle/>
          <a:p>
            <a:fld id="{790EA3FB-31E3-421B-BB73-2FBE694CAD5D}" type="slidenum">
              <a:rPr lang="pt-BR" smtClean="0"/>
              <a:pPr/>
              <a:t>3</a:t>
            </a:fld>
            <a:endParaRPr lang="pt-BR"/>
          </a:p>
        </p:txBody>
      </p:sp>
    </p:spTree>
    <p:extLst>
      <p:ext uri="{BB962C8B-B14F-4D97-AF65-F5344CB8AC3E}">
        <p14:creationId xmlns:p14="http://schemas.microsoft.com/office/powerpoint/2010/main" val="1508633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 y="112688"/>
            <a:ext cx="11307650" cy="6584326"/>
          </a:xfrm>
        </p:spPr>
        <p:txBody>
          <a:bodyPr>
            <a:normAutofit/>
          </a:bodyPr>
          <a:lstStyle/>
          <a:p>
            <a:pPr marL="2286000" lvl="5" indent="0">
              <a:buNone/>
            </a:pPr>
            <a:r>
              <a:rPr lang="pt-BR" sz="2000" dirty="0" smtClean="0"/>
              <a:t>		</a:t>
            </a:r>
            <a:endParaRPr lang="pt-BR" dirty="0" smtClean="0"/>
          </a:p>
          <a:p>
            <a:pPr marL="0" indent="0">
              <a:buNone/>
            </a:pPr>
            <a:endParaRPr lang="pt-BR" dirty="0" smtClean="0"/>
          </a:p>
          <a:p>
            <a:pPr marL="0" indent="0">
              <a:buNone/>
            </a:pPr>
            <a:r>
              <a:rPr lang="pt-BR" dirty="0" smtClean="0"/>
              <a:t>													</a:t>
            </a:r>
          </a:p>
          <a:p>
            <a:pPr marL="0" indent="0">
              <a:buNone/>
            </a:pPr>
            <a:r>
              <a:rPr lang="pt-BR" dirty="0" smtClean="0"/>
              <a:t>											</a:t>
            </a:r>
          </a:p>
          <a:p>
            <a:pPr marL="0" lvl="5" indent="0">
              <a:buNone/>
            </a:pPr>
            <a:r>
              <a:rPr lang="pt-BR" dirty="0" smtClean="0"/>
              <a:t>						</a:t>
            </a:r>
            <a:r>
              <a:rPr lang="pt-BR" sz="2000" b="1" dirty="0"/>
              <a:t>Conceitos</a:t>
            </a:r>
            <a:r>
              <a:rPr lang="pt-BR" b="1" dirty="0"/>
              <a:t> </a:t>
            </a:r>
          </a:p>
          <a:p>
            <a:pPr marL="0" indent="0">
              <a:buNone/>
            </a:pPr>
            <a:endParaRPr lang="pt-BR" dirty="0"/>
          </a:p>
          <a:p>
            <a:pPr marL="0" indent="0">
              <a:buNone/>
            </a:pPr>
            <a:endParaRPr lang="pt-BR" dirty="0" smtClean="0"/>
          </a:p>
          <a:p>
            <a:pPr marL="0" indent="0">
              <a:buNone/>
            </a:pPr>
            <a:r>
              <a:rPr lang="pt-BR" dirty="0" smtClean="0"/>
              <a:t>													</a:t>
            </a:r>
            <a:r>
              <a:rPr lang="pt-BR" b="1" dirty="0" smtClean="0"/>
              <a:t>Descritores</a:t>
            </a:r>
            <a:endParaRPr lang="pt-BR" b="1" dirty="0"/>
          </a:p>
        </p:txBody>
      </p:sp>
      <p:pic>
        <p:nvPicPr>
          <p:cNvPr id="5" name="Image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679" y="191975"/>
            <a:ext cx="2118552" cy="2071888"/>
          </a:xfrm>
          <a:prstGeom prst="rect">
            <a:avLst/>
          </a:prstGeom>
        </p:spPr>
      </p:pic>
      <p:cxnSp>
        <p:nvCxnSpPr>
          <p:cNvPr id="7" name="Conector de seta reta 6"/>
          <p:cNvCxnSpPr/>
          <p:nvPr/>
        </p:nvCxnSpPr>
        <p:spPr>
          <a:xfrm>
            <a:off x="1141931" y="2392652"/>
            <a:ext cx="2040632" cy="991673"/>
          </a:xfrm>
          <a:prstGeom prst="straightConnector1">
            <a:avLst/>
          </a:prstGeom>
          <a:ln w="57150">
            <a:solidFill>
              <a:srgbClr val="FF0000">
                <a:alpha val="60000"/>
              </a:srgbClr>
            </a:solidFill>
            <a:tailEnd type="triangle"/>
          </a:ln>
        </p:spPr>
        <p:style>
          <a:lnRef idx="1">
            <a:schemeClr val="accent1"/>
          </a:lnRef>
          <a:fillRef idx="0">
            <a:schemeClr val="accent1"/>
          </a:fillRef>
          <a:effectRef idx="0">
            <a:schemeClr val="accent1"/>
          </a:effectRef>
          <a:fontRef idx="minor">
            <a:schemeClr val="tx1"/>
          </a:fontRef>
        </p:style>
      </p:cxnSp>
      <p:sp>
        <p:nvSpPr>
          <p:cNvPr id="8" name="Retângulo 7"/>
          <p:cNvSpPr/>
          <p:nvPr/>
        </p:nvSpPr>
        <p:spPr>
          <a:xfrm>
            <a:off x="4434366" y="3453277"/>
            <a:ext cx="1557529" cy="1086764"/>
          </a:xfrm>
          <a:prstGeom prst="rect">
            <a:avLst/>
          </a:prstGeom>
          <a:solidFill>
            <a:schemeClr val="accent5">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solidFill>
                  <a:srgbClr val="FF0000"/>
                </a:solidFill>
              </a:rPr>
              <a:t>Tesauros</a:t>
            </a:r>
          </a:p>
          <a:p>
            <a:pPr algn="ctr"/>
            <a:r>
              <a:rPr lang="pt-BR" dirty="0" smtClean="0">
                <a:solidFill>
                  <a:srgbClr val="FF0000"/>
                </a:solidFill>
              </a:rPr>
              <a:t>Vocabulário controlado</a:t>
            </a:r>
            <a:endParaRPr lang="pt-BR" dirty="0">
              <a:solidFill>
                <a:srgbClr val="FF0000"/>
              </a:solidFill>
            </a:endParaRPr>
          </a:p>
        </p:txBody>
      </p:sp>
      <p:pic>
        <p:nvPicPr>
          <p:cNvPr id="12" name="Imagem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51572" y="4278308"/>
            <a:ext cx="3234899" cy="2152678"/>
          </a:xfrm>
          <a:prstGeom prst="rect">
            <a:avLst/>
          </a:prstGeom>
        </p:spPr>
      </p:pic>
      <p:cxnSp>
        <p:nvCxnSpPr>
          <p:cNvPr id="14" name="Conector de seta reta 13"/>
          <p:cNvCxnSpPr/>
          <p:nvPr/>
        </p:nvCxnSpPr>
        <p:spPr>
          <a:xfrm>
            <a:off x="6845121" y="4109166"/>
            <a:ext cx="1429555" cy="553792"/>
          </a:xfrm>
          <a:prstGeom prst="straightConnector1">
            <a:avLst/>
          </a:prstGeom>
          <a:ln w="57150">
            <a:solidFill>
              <a:srgbClr val="FF0000">
                <a:alpha val="60000"/>
              </a:srgbClr>
            </a:solidFill>
            <a:tailEnd type="triangle"/>
          </a:ln>
        </p:spPr>
        <p:style>
          <a:lnRef idx="1">
            <a:schemeClr val="accent1"/>
          </a:lnRef>
          <a:fillRef idx="0">
            <a:schemeClr val="accent1"/>
          </a:fillRef>
          <a:effectRef idx="0">
            <a:schemeClr val="accent1"/>
          </a:effectRef>
          <a:fontRef idx="minor">
            <a:schemeClr val="tx1"/>
          </a:fontRef>
        </p:style>
      </p:cxnSp>
      <p:sp>
        <p:nvSpPr>
          <p:cNvPr id="15" name="Elipse 14"/>
          <p:cNvSpPr/>
          <p:nvPr/>
        </p:nvSpPr>
        <p:spPr>
          <a:xfrm>
            <a:off x="2861871" y="1081020"/>
            <a:ext cx="2199066" cy="19439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pt-BR" sz="1400" dirty="0" smtClean="0"/>
          </a:p>
          <a:p>
            <a:r>
              <a:rPr lang="pt-BR" sz="1400" dirty="0" smtClean="0"/>
              <a:t>Fenômenos</a:t>
            </a:r>
            <a:endParaRPr lang="pt-BR" sz="1400" dirty="0"/>
          </a:p>
          <a:p>
            <a:r>
              <a:rPr lang="pt-BR" sz="1400" dirty="0" smtClean="0"/>
              <a:t>Processos </a:t>
            </a:r>
            <a:endParaRPr lang="pt-BR" sz="1400" dirty="0"/>
          </a:p>
          <a:p>
            <a:r>
              <a:rPr lang="pt-BR" sz="1400" dirty="0" smtClean="0"/>
              <a:t>Propriedades</a:t>
            </a:r>
            <a:endParaRPr lang="pt-BR" sz="1400" dirty="0"/>
          </a:p>
          <a:p>
            <a:r>
              <a:rPr lang="pt-BR" sz="1400" dirty="0" smtClean="0"/>
              <a:t>Operações</a:t>
            </a:r>
            <a:endParaRPr lang="pt-BR" sz="1400" dirty="0"/>
          </a:p>
          <a:p>
            <a:r>
              <a:rPr lang="pt-BR" sz="1400" dirty="0" smtClean="0"/>
              <a:t>Materiais</a:t>
            </a:r>
            <a:endParaRPr lang="pt-BR" sz="1400" dirty="0"/>
          </a:p>
          <a:p>
            <a:r>
              <a:rPr lang="pt-BR" sz="1400" dirty="0" smtClean="0"/>
              <a:t>Equipamentos</a:t>
            </a:r>
            <a:r>
              <a:rPr lang="pt-BR" dirty="0"/>
              <a:t>	</a:t>
            </a:r>
          </a:p>
          <a:p>
            <a:pPr algn="ctr"/>
            <a:endParaRPr lang="pt-BR" dirty="0"/>
          </a:p>
        </p:txBody>
      </p:sp>
      <p:sp>
        <p:nvSpPr>
          <p:cNvPr id="17" name="CaixaDeTexto 16"/>
          <p:cNvSpPr txBox="1"/>
          <p:nvPr/>
        </p:nvSpPr>
        <p:spPr>
          <a:xfrm>
            <a:off x="2861871" y="283335"/>
            <a:ext cx="4517723" cy="369332"/>
          </a:xfrm>
          <a:prstGeom prst="rect">
            <a:avLst/>
          </a:prstGeom>
          <a:noFill/>
        </p:spPr>
        <p:txBody>
          <a:bodyPr wrap="square" rtlCol="0">
            <a:spAutoFit/>
          </a:bodyPr>
          <a:lstStyle/>
          <a:p>
            <a:r>
              <a:rPr lang="pt-BR" b="1" dirty="0" smtClean="0">
                <a:solidFill>
                  <a:schemeClr val="bg1"/>
                </a:solidFill>
              </a:rPr>
              <a:t>Estágios da Indexação</a:t>
            </a:r>
            <a:endParaRPr lang="pt-BR" b="1" dirty="0">
              <a:solidFill>
                <a:schemeClr val="bg1"/>
              </a:solidFill>
            </a:endParaRPr>
          </a:p>
        </p:txBody>
      </p:sp>
      <p:sp>
        <p:nvSpPr>
          <p:cNvPr id="2" name="Espaço Reservado para Número de Slide 1"/>
          <p:cNvSpPr>
            <a:spLocks noGrp="1"/>
          </p:cNvSpPr>
          <p:nvPr>
            <p:ph type="sldNum" sz="quarter" idx="12"/>
          </p:nvPr>
        </p:nvSpPr>
        <p:spPr/>
        <p:txBody>
          <a:bodyPr/>
          <a:lstStyle/>
          <a:p>
            <a:fld id="{790EA3FB-31E3-421B-BB73-2FBE694CAD5D}" type="slidenum">
              <a:rPr lang="pt-BR" smtClean="0"/>
              <a:pPr/>
              <a:t>4</a:t>
            </a:fld>
            <a:endParaRPr lang="pt-BR"/>
          </a:p>
        </p:txBody>
      </p:sp>
    </p:spTree>
    <p:extLst>
      <p:ext uri="{BB962C8B-B14F-4D97-AF65-F5344CB8AC3E}">
        <p14:creationId xmlns:p14="http://schemas.microsoft.com/office/powerpoint/2010/main" val="13667895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03908" y="121395"/>
            <a:ext cx="8534400" cy="728612"/>
          </a:xfrm>
        </p:spPr>
        <p:txBody>
          <a:bodyPr>
            <a:normAutofit/>
          </a:bodyPr>
          <a:lstStyle/>
          <a:p>
            <a:r>
              <a:rPr lang="pt-BR" sz="3200" dirty="0" smtClean="0">
                <a:solidFill>
                  <a:schemeClr val="bg1"/>
                </a:solidFill>
              </a:rPr>
              <a:t>Questões</a:t>
            </a:r>
            <a:endParaRPr lang="pt-BR" sz="3200" dirty="0">
              <a:solidFill>
                <a:schemeClr val="bg1"/>
              </a:solidFill>
            </a:endParaRPr>
          </a:p>
        </p:txBody>
      </p:sp>
      <p:sp>
        <p:nvSpPr>
          <p:cNvPr id="3" name="Espaço Reservado para Conteúdo 2"/>
          <p:cNvSpPr>
            <a:spLocks noGrp="1"/>
          </p:cNvSpPr>
          <p:nvPr>
            <p:ph idx="1"/>
          </p:nvPr>
        </p:nvSpPr>
        <p:spPr>
          <a:xfrm>
            <a:off x="941788" y="850006"/>
            <a:ext cx="10301467" cy="5576551"/>
          </a:xfrm>
        </p:spPr>
        <p:txBody>
          <a:bodyPr/>
          <a:lstStyle/>
          <a:p>
            <a:r>
              <a:rPr lang="pt-BR" dirty="0" smtClean="0">
                <a:solidFill>
                  <a:schemeClr val="bg1"/>
                </a:solidFill>
              </a:rPr>
              <a:t>Qual o assunto de que trata o documento?</a:t>
            </a:r>
          </a:p>
          <a:p>
            <a:r>
              <a:rPr lang="pt-BR" dirty="0" smtClean="0">
                <a:solidFill>
                  <a:schemeClr val="bg1"/>
                </a:solidFill>
              </a:rPr>
              <a:t>Como se define o assunto em termos de teorias, hipóteses, etc.?</a:t>
            </a:r>
          </a:p>
          <a:p>
            <a:r>
              <a:rPr lang="pt-BR" dirty="0" smtClean="0">
                <a:solidFill>
                  <a:schemeClr val="bg1"/>
                </a:solidFill>
              </a:rPr>
              <a:t>O assunto contém uma ação, uma operação ou um processo?</a:t>
            </a:r>
          </a:p>
          <a:p>
            <a:r>
              <a:rPr lang="pt-BR" dirty="0" smtClean="0">
                <a:solidFill>
                  <a:schemeClr val="bg1"/>
                </a:solidFill>
              </a:rPr>
              <a:t>O documento trata do agente dessa ação?</a:t>
            </a:r>
          </a:p>
          <a:p>
            <a:r>
              <a:rPr lang="pt-BR" dirty="0" smtClean="0">
                <a:solidFill>
                  <a:schemeClr val="bg1"/>
                </a:solidFill>
              </a:rPr>
              <a:t>O documento se refere a métodos, técnicas ou instrumentos especiais?</a:t>
            </a:r>
          </a:p>
          <a:p>
            <a:r>
              <a:rPr lang="pt-BR" dirty="0" smtClean="0">
                <a:solidFill>
                  <a:schemeClr val="bg1"/>
                </a:solidFill>
              </a:rPr>
              <a:t>Esses aspectos foram considerados no contexto de um local?</a:t>
            </a:r>
          </a:p>
          <a:p>
            <a:r>
              <a:rPr lang="pt-BR" dirty="0" smtClean="0">
                <a:solidFill>
                  <a:schemeClr val="bg1"/>
                </a:solidFill>
              </a:rPr>
              <a:t>Foram identificadas variáveis dependentes ou independentes?</a:t>
            </a:r>
          </a:p>
          <a:p>
            <a:r>
              <a:rPr lang="pt-BR" dirty="0" smtClean="0">
                <a:solidFill>
                  <a:schemeClr val="bg1"/>
                </a:solidFill>
              </a:rPr>
              <a:t>Os assuntos foram considerados sob um ponto de vista interdisciplinar? </a:t>
            </a:r>
          </a:p>
          <a:p>
            <a:endParaRPr lang="pt-BR" dirty="0">
              <a:solidFill>
                <a:schemeClr val="bg1"/>
              </a:solidFill>
            </a:endParaRPr>
          </a:p>
        </p:txBody>
      </p:sp>
      <p:sp>
        <p:nvSpPr>
          <p:cNvPr id="4" name="Espaço Reservado para Número de Slide 3"/>
          <p:cNvSpPr>
            <a:spLocks noGrp="1"/>
          </p:cNvSpPr>
          <p:nvPr>
            <p:ph type="sldNum" sz="quarter" idx="12"/>
          </p:nvPr>
        </p:nvSpPr>
        <p:spPr/>
        <p:txBody>
          <a:bodyPr/>
          <a:lstStyle/>
          <a:p>
            <a:fld id="{790EA3FB-31E3-421B-BB73-2FBE694CAD5D}" type="slidenum">
              <a:rPr lang="pt-BR" smtClean="0"/>
              <a:pPr/>
              <a:t>5</a:t>
            </a:fld>
            <a:endParaRPr lang="pt-BR"/>
          </a:p>
        </p:txBody>
      </p:sp>
    </p:spTree>
    <p:extLst>
      <p:ext uri="{BB962C8B-B14F-4D97-AF65-F5344CB8AC3E}">
        <p14:creationId xmlns:p14="http://schemas.microsoft.com/office/powerpoint/2010/main" val="1696373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6330" y="108517"/>
            <a:ext cx="8534400" cy="741490"/>
          </a:xfrm>
        </p:spPr>
        <p:txBody>
          <a:bodyPr/>
          <a:lstStyle/>
          <a:p>
            <a:r>
              <a:rPr lang="pt-BR" b="1" dirty="0" smtClean="0"/>
              <a:t>IDENTIFICAR</a:t>
            </a:r>
            <a:endParaRPr lang="pt-BR" b="1" dirty="0"/>
          </a:p>
        </p:txBody>
      </p:sp>
      <p:sp>
        <p:nvSpPr>
          <p:cNvPr id="3" name="Espaço Reservado para Conteúdo 2"/>
          <p:cNvSpPr>
            <a:spLocks noGrp="1"/>
          </p:cNvSpPr>
          <p:nvPr>
            <p:ph idx="1"/>
          </p:nvPr>
        </p:nvSpPr>
        <p:spPr>
          <a:xfrm>
            <a:off x="684212" y="746975"/>
            <a:ext cx="8534400" cy="5279861"/>
          </a:xfrm>
        </p:spPr>
        <p:txBody>
          <a:bodyPr>
            <a:normAutofit/>
          </a:bodyPr>
          <a:lstStyle/>
          <a:p>
            <a:r>
              <a:rPr lang="pt-BR" sz="2800" b="1" dirty="0" smtClean="0"/>
              <a:t>OBJETO</a:t>
            </a:r>
          </a:p>
          <a:p>
            <a:r>
              <a:rPr lang="pt-BR" sz="2800" b="1" dirty="0" smtClean="0"/>
              <a:t>AÇÃO</a:t>
            </a:r>
          </a:p>
          <a:p>
            <a:r>
              <a:rPr lang="pt-BR" sz="2800" b="1" dirty="0" smtClean="0"/>
              <a:t>AGENTE</a:t>
            </a:r>
          </a:p>
          <a:p>
            <a:r>
              <a:rPr lang="pt-BR" sz="2800" b="1" dirty="0" smtClean="0"/>
              <a:t>MÉTODOS DO AGENTE</a:t>
            </a:r>
          </a:p>
          <a:p>
            <a:r>
              <a:rPr lang="pt-BR" sz="2800" b="1" dirty="0" smtClean="0"/>
              <a:t>LOCAL</a:t>
            </a:r>
          </a:p>
          <a:p>
            <a:r>
              <a:rPr lang="pt-BR" sz="2800" b="1" dirty="0" smtClean="0"/>
              <a:t>CAUSA E EFEITO</a:t>
            </a:r>
          </a:p>
          <a:p>
            <a:r>
              <a:rPr lang="pt-BR" sz="2800" b="1" dirty="0" smtClean="0"/>
              <a:t>PONTO DE VISTA/PERSPECTIVA</a:t>
            </a:r>
            <a:endParaRPr lang="pt-BR" sz="2800" b="1" dirty="0"/>
          </a:p>
        </p:txBody>
      </p:sp>
      <p:sp>
        <p:nvSpPr>
          <p:cNvPr id="4" name="Espaço Reservado para Número de Slide 3"/>
          <p:cNvSpPr>
            <a:spLocks noGrp="1"/>
          </p:cNvSpPr>
          <p:nvPr>
            <p:ph type="sldNum" sz="quarter" idx="12"/>
          </p:nvPr>
        </p:nvSpPr>
        <p:spPr/>
        <p:txBody>
          <a:bodyPr/>
          <a:lstStyle/>
          <a:p>
            <a:fld id="{790EA3FB-31E3-421B-BB73-2FBE694CAD5D}" type="slidenum">
              <a:rPr lang="pt-BR" smtClean="0"/>
              <a:pPr/>
              <a:t>6</a:t>
            </a:fld>
            <a:endParaRPr lang="pt-BR"/>
          </a:p>
        </p:txBody>
      </p:sp>
    </p:spTree>
    <p:extLst>
      <p:ext uri="{BB962C8B-B14F-4D97-AF65-F5344CB8AC3E}">
        <p14:creationId xmlns:p14="http://schemas.microsoft.com/office/powerpoint/2010/main" val="28926539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87933" y="180304"/>
            <a:ext cx="8434031" cy="2524259"/>
          </a:xfrm>
        </p:spPr>
        <p:txBody>
          <a:bodyPr>
            <a:normAutofit fontScale="90000"/>
          </a:bodyPr>
          <a:lstStyle/>
          <a:p>
            <a:pPr>
              <a:lnSpc>
                <a:spcPct val="90000"/>
              </a:lnSpc>
            </a:pPr>
            <a:r>
              <a:rPr lang="pt-PT" altLang="pt-BR" sz="1600" dirty="0" smtClean="0"/>
              <a:t/>
            </a:r>
            <a:br>
              <a:rPr lang="pt-PT" altLang="pt-BR" sz="1600" dirty="0" smtClean="0"/>
            </a:br>
            <a:r>
              <a:rPr lang="pt-PT" altLang="pt-BR" sz="1600" dirty="0">
                <a:solidFill>
                  <a:schemeClr val="bg1"/>
                </a:solidFill>
              </a:rPr>
              <a:t/>
            </a:r>
            <a:br>
              <a:rPr lang="pt-PT" altLang="pt-BR" sz="1600" dirty="0">
                <a:solidFill>
                  <a:schemeClr val="bg1"/>
                </a:solidFill>
              </a:rPr>
            </a:br>
            <a:r>
              <a:rPr lang="pt-PT" altLang="pt-BR" sz="1600" dirty="0" smtClean="0">
                <a:solidFill>
                  <a:schemeClr val="bg1"/>
                </a:solidFill>
              </a:rPr>
              <a:t>O </a:t>
            </a:r>
            <a:r>
              <a:rPr lang="pt-PT" altLang="pt-BR" sz="1600" dirty="0">
                <a:solidFill>
                  <a:schemeClr val="bg1"/>
                </a:solidFill>
              </a:rPr>
              <a:t>processo de seleção de </a:t>
            </a:r>
            <a:r>
              <a:rPr lang="pt-PT" altLang="pt-BR" sz="1600" dirty="0" smtClean="0">
                <a:solidFill>
                  <a:schemeClr val="bg1"/>
                </a:solidFill>
              </a:rPr>
              <a:t>envolve:</a:t>
            </a:r>
            <a:br>
              <a:rPr lang="pt-PT" altLang="pt-BR" sz="1600" dirty="0" smtClean="0">
                <a:solidFill>
                  <a:schemeClr val="bg1"/>
                </a:solidFill>
              </a:rPr>
            </a:br>
            <a:r>
              <a:rPr lang="pt-PT" altLang="pt-BR" sz="1600" dirty="0">
                <a:solidFill>
                  <a:schemeClr val="bg1"/>
                </a:solidFill>
              </a:rPr>
              <a:t/>
            </a:r>
            <a:br>
              <a:rPr lang="pt-PT" altLang="pt-BR" sz="1600" dirty="0">
                <a:solidFill>
                  <a:schemeClr val="bg1"/>
                </a:solidFill>
              </a:rPr>
            </a:br>
            <a:r>
              <a:rPr lang="pt-PT" altLang="pt-BR" sz="1600" dirty="0" smtClean="0">
                <a:solidFill>
                  <a:schemeClr val="bg1"/>
                </a:solidFill>
              </a:rPr>
              <a:t>- a </a:t>
            </a:r>
            <a:r>
              <a:rPr lang="pt-PT" altLang="pt-BR" sz="1600" dirty="0">
                <a:solidFill>
                  <a:schemeClr val="bg1"/>
                </a:solidFill>
              </a:rPr>
              <a:t>linguagem </a:t>
            </a:r>
            <a:r>
              <a:rPr lang="pt-PT" altLang="pt-BR" sz="1600" dirty="0" smtClean="0">
                <a:solidFill>
                  <a:schemeClr val="bg1"/>
                </a:solidFill>
              </a:rPr>
              <a:t>usada </a:t>
            </a:r>
            <a:r>
              <a:rPr lang="pt-PT" altLang="pt-BR" sz="1600" dirty="0">
                <a:solidFill>
                  <a:schemeClr val="bg1"/>
                </a:solidFill>
              </a:rPr>
              <a:t>para descrever objetos de conteúdo (garantia literária</a:t>
            </a:r>
            <a:r>
              <a:rPr lang="pt-PT" altLang="pt-BR" sz="1600" dirty="0" smtClean="0">
                <a:solidFill>
                  <a:schemeClr val="bg1"/>
                </a:solidFill>
              </a:rPr>
              <a:t>)</a:t>
            </a:r>
            <a:br>
              <a:rPr lang="pt-PT" altLang="pt-BR" sz="1600" dirty="0" smtClean="0">
                <a:solidFill>
                  <a:schemeClr val="bg1"/>
                </a:solidFill>
              </a:rPr>
            </a:br>
            <a:r>
              <a:rPr lang="pt-PT" altLang="pt-BR" sz="1600" dirty="0">
                <a:solidFill>
                  <a:schemeClr val="bg1"/>
                </a:solidFill>
              </a:rPr>
              <a:t/>
            </a:r>
            <a:br>
              <a:rPr lang="pt-PT" altLang="pt-BR" sz="1600" dirty="0">
                <a:solidFill>
                  <a:schemeClr val="bg1"/>
                </a:solidFill>
              </a:rPr>
            </a:br>
            <a:r>
              <a:rPr lang="pt-PT" altLang="pt-BR" sz="1600" dirty="0" smtClean="0">
                <a:solidFill>
                  <a:schemeClr val="bg1"/>
                </a:solidFill>
              </a:rPr>
              <a:t>- o </a:t>
            </a:r>
            <a:r>
              <a:rPr lang="pt-PT" altLang="pt-BR" sz="1600" dirty="0">
                <a:solidFill>
                  <a:schemeClr val="bg1"/>
                </a:solidFill>
              </a:rPr>
              <a:t>idioma  ou terminologia dos usuários (garantia do usuário</a:t>
            </a:r>
            <a:r>
              <a:rPr lang="pt-PT" altLang="pt-BR" sz="1600" dirty="0" smtClean="0">
                <a:solidFill>
                  <a:schemeClr val="bg1"/>
                </a:solidFill>
              </a:rPr>
              <a:t>)</a:t>
            </a:r>
            <a:br>
              <a:rPr lang="pt-PT" altLang="pt-BR" sz="1600" dirty="0" smtClean="0">
                <a:solidFill>
                  <a:schemeClr val="bg1"/>
                </a:solidFill>
              </a:rPr>
            </a:br>
            <a:r>
              <a:rPr lang="pt-PT" altLang="pt-BR" sz="1600" dirty="0">
                <a:solidFill>
                  <a:schemeClr val="bg1"/>
                </a:solidFill>
              </a:rPr>
              <a:t/>
            </a:r>
            <a:br>
              <a:rPr lang="pt-PT" altLang="pt-BR" sz="1600" dirty="0">
                <a:solidFill>
                  <a:schemeClr val="bg1"/>
                </a:solidFill>
              </a:rPr>
            </a:br>
            <a:r>
              <a:rPr lang="pt-PT" altLang="pt-BR" sz="1600" dirty="0" smtClean="0">
                <a:solidFill>
                  <a:schemeClr val="bg1"/>
                </a:solidFill>
              </a:rPr>
              <a:t>- as </a:t>
            </a:r>
            <a:r>
              <a:rPr lang="pt-PT" altLang="pt-BR" sz="1600" dirty="0">
                <a:solidFill>
                  <a:schemeClr val="bg1"/>
                </a:solidFill>
              </a:rPr>
              <a:t>necessidades e prioridades da organização (garantia organizacional)</a:t>
            </a:r>
            <a:r>
              <a:rPr lang="pt-BR" altLang="pt-BR" dirty="0"/>
              <a:t/>
            </a:r>
            <a:br>
              <a:rPr lang="pt-BR" altLang="pt-BR" dirty="0"/>
            </a:br>
            <a:endParaRPr lang="pt-BR" dirty="0"/>
          </a:p>
        </p:txBody>
      </p:sp>
      <p:pic>
        <p:nvPicPr>
          <p:cNvPr id="4" name="Picture 9" descr="Wor36"/>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53802" y="2603898"/>
            <a:ext cx="5874083" cy="3514286"/>
          </a:xfrm>
          <a:noFill/>
        </p:spPr>
      </p:pic>
      <p:sp>
        <p:nvSpPr>
          <p:cNvPr id="3" name="Espaço Reservado para Número de Slide 2"/>
          <p:cNvSpPr>
            <a:spLocks noGrp="1"/>
          </p:cNvSpPr>
          <p:nvPr>
            <p:ph type="sldNum" sz="quarter" idx="12"/>
          </p:nvPr>
        </p:nvSpPr>
        <p:spPr/>
        <p:txBody>
          <a:bodyPr/>
          <a:lstStyle/>
          <a:p>
            <a:fld id="{790EA3FB-31E3-421B-BB73-2FBE694CAD5D}" type="slidenum">
              <a:rPr lang="pt-BR" smtClean="0"/>
              <a:pPr/>
              <a:t>7</a:t>
            </a:fld>
            <a:endParaRPr lang="pt-BR"/>
          </a:p>
        </p:txBody>
      </p:sp>
    </p:spTree>
    <p:extLst>
      <p:ext uri="{BB962C8B-B14F-4D97-AF65-F5344CB8AC3E}">
        <p14:creationId xmlns:p14="http://schemas.microsoft.com/office/powerpoint/2010/main" val="34123864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84966" y="332346"/>
            <a:ext cx="8534401" cy="904025"/>
          </a:xfrm>
        </p:spPr>
        <p:txBody>
          <a:bodyPr/>
          <a:lstStyle/>
          <a:p>
            <a:endParaRPr lang="pt-BR" dirty="0"/>
          </a:p>
        </p:txBody>
      </p:sp>
      <p:sp>
        <p:nvSpPr>
          <p:cNvPr id="3" name="Espaço Reservado para Texto 2"/>
          <p:cNvSpPr>
            <a:spLocks noGrp="1"/>
          </p:cNvSpPr>
          <p:nvPr>
            <p:ph type="body" idx="1"/>
          </p:nvPr>
        </p:nvSpPr>
        <p:spPr>
          <a:xfrm>
            <a:off x="684213" y="1790163"/>
            <a:ext cx="8534400" cy="4204237"/>
          </a:xfrm>
        </p:spPr>
        <p:txBody>
          <a:bodyPr/>
          <a:lstStyle/>
          <a:p>
            <a:pPr>
              <a:lnSpc>
                <a:spcPct val="80000"/>
              </a:lnSpc>
            </a:pPr>
            <a:r>
              <a:rPr lang="pt-PT" altLang="pt-BR" sz="2400" b="1" dirty="0" smtClean="0"/>
              <a:t> </a:t>
            </a:r>
            <a:r>
              <a:rPr lang="pt-PT" altLang="pt-BR" sz="2400" b="1" dirty="0"/>
              <a:t>Garantia literária </a:t>
            </a:r>
            <a:r>
              <a:rPr lang="pt-PT" altLang="pt-BR" sz="2400" b="1" dirty="0" smtClean="0"/>
              <a:t> </a:t>
            </a:r>
            <a:endParaRPr lang="pt-BR" altLang="pt-BR" sz="2400" b="1" dirty="0" smtClean="0"/>
          </a:p>
          <a:p>
            <a:pPr lvl="1" algn="just">
              <a:lnSpc>
                <a:spcPct val="80000"/>
              </a:lnSpc>
            </a:pPr>
            <a:r>
              <a:rPr lang="pt-PT" altLang="pt-BR" sz="2000" dirty="0" smtClean="0"/>
              <a:t>Avaliação da garantia literária envolve consultar fontes de referência como dicionários ou livros, bem como vocabulários existentes. As palavras ou frases escolhidas devem corresponder tanto quanto possíveis as descrições existentes para o conceito na literatura.</a:t>
            </a:r>
          </a:p>
          <a:p>
            <a:pPr lvl="1">
              <a:lnSpc>
                <a:spcPct val="80000"/>
              </a:lnSpc>
            </a:pPr>
            <a:endParaRPr lang="pt-PT" altLang="pt-BR" sz="2000" b="1" dirty="0"/>
          </a:p>
          <a:p>
            <a:pPr>
              <a:lnSpc>
                <a:spcPct val="80000"/>
              </a:lnSpc>
            </a:pPr>
            <a:r>
              <a:rPr lang="pt-PT" altLang="pt-BR" sz="2400" b="1" dirty="0" smtClean="0"/>
              <a:t>Garantia </a:t>
            </a:r>
            <a:r>
              <a:rPr lang="pt-PT" altLang="pt-BR" sz="2400" b="1" dirty="0"/>
              <a:t>organizacional </a:t>
            </a:r>
            <a:r>
              <a:rPr lang="pt-PT" altLang="pt-BR" sz="2400" b="1" dirty="0" smtClean="0"/>
              <a:t> </a:t>
            </a:r>
            <a:endParaRPr lang="pt-BR" altLang="pt-BR" sz="2400" b="1" dirty="0"/>
          </a:p>
          <a:p>
            <a:pPr lvl="1" algn="just">
              <a:lnSpc>
                <a:spcPct val="80000"/>
              </a:lnSpc>
            </a:pPr>
            <a:r>
              <a:rPr lang="pt-PT" altLang="pt-BR" sz="2000" dirty="0"/>
              <a:t>A determinação da garantia organizacional exige a identificação da forma ou formas de termos que são preferidos pela organização ou organizações que irão utilizar o vocabulário controlado.</a:t>
            </a:r>
            <a:endParaRPr lang="pt-BR" altLang="pt-BR" sz="2000" dirty="0"/>
          </a:p>
          <a:p>
            <a:endParaRPr lang="pt-BR" dirty="0"/>
          </a:p>
        </p:txBody>
      </p:sp>
      <p:sp>
        <p:nvSpPr>
          <p:cNvPr id="4" name="Espaço Reservado para Número de Slide 3"/>
          <p:cNvSpPr>
            <a:spLocks noGrp="1"/>
          </p:cNvSpPr>
          <p:nvPr>
            <p:ph type="sldNum" sz="quarter" idx="12"/>
          </p:nvPr>
        </p:nvSpPr>
        <p:spPr/>
        <p:txBody>
          <a:bodyPr/>
          <a:lstStyle/>
          <a:p>
            <a:fld id="{790EA3FB-31E3-421B-BB73-2FBE694CAD5D}" type="slidenum">
              <a:rPr lang="pt-BR" smtClean="0"/>
              <a:pPr/>
              <a:t>8</a:t>
            </a:fld>
            <a:endParaRPr lang="pt-BR"/>
          </a:p>
        </p:txBody>
      </p:sp>
    </p:spTree>
    <p:extLst>
      <p:ext uri="{BB962C8B-B14F-4D97-AF65-F5344CB8AC3E}">
        <p14:creationId xmlns:p14="http://schemas.microsoft.com/office/powerpoint/2010/main" val="5590260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Texto 2"/>
          <p:cNvSpPr>
            <a:spLocks noGrp="1"/>
          </p:cNvSpPr>
          <p:nvPr>
            <p:ph type="body" idx="1"/>
          </p:nvPr>
        </p:nvSpPr>
        <p:spPr>
          <a:xfrm>
            <a:off x="684213" y="1120462"/>
            <a:ext cx="8534400" cy="4873938"/>
          </a:xfrm>
        </p:spPr>
        <p:txBody>
          <a:bodyPr/>
          <a:lstStyle/>
          <a:p>
            <a:pPr>
              <a:lnSpc>
                <a:spcPct val="80000"/>
              </a:lnSpc>
            </a:pPr>
            <a:r>
              <a:rPr lang="pt-PT" altLang="pt-BR" sz="2400" b="1" dirty="0"/>
              <a:t>Garantia de usuário </a:t>
            </a:r>
          </a:p>
          <a:p>
            <a:pPr>
              <a:lnSpc>
                <a:spcPct val="80000"/>
              </a:lnSpc>
            </a:pPr>
            <a:endParaRPr lang="pt-BR" altLang="pt-BR" sz="2000" b="1" dirty="0"/>
          </a:p>
          <a:p>
            <a:pPr lvl="1" algn="just">
              <a:lnSpc>
                <a:spcPct val="80000"/>
              </a:lnSpc>
            </a:pPr>
            <a:r>
              <a:rPr lang="pt-PT" altLang="pt-BR" sz="2000" dirty="0"/>
              <a:t>Criação de listas de termos potenciais para aumentar a abrangência do vocabulário.</a:t>
            </a:r>
          </a:p>
          <a:p>
            <a:pPr lvl="1" algn="just">
              <a:lnSpc>
                <a:spcPct val="80000"/>
              </a:lnSpc>
            </a:pPr>
            <a:r>
              <a:rPr lang="pt-PT" altLang="pt-BR" sz="2000" dirty="0"/>
              <a:t>Organizar o termo candidato em grandes categorias para determinar quais categorias os usuários preferem para o termo e como devem ser usados.</a:t>
            </a:r>
          </a:p>
          <a:p>
            <a:pPr lvl="1" algn="just">
              <a:lnSpc>
                <a:spcPct val="80000"/>
              </a:lnSpc>
            </a:pPr>
            <a:r>
              <a:rPr lang="pt-PT" altLang="pt-BR" sz="2000" dirty="0"/>
              <a:t>Colocar o termo candidato em um conjunto preliminar de categorias para validar as categorias que foram criadas.</a:t>
            </a:r>
          </a:p>
          <a:p>
            <a:pPr lvl="1" algn="just">
              <a:lnSpc>
                <a:spcPct val="80000"/>
              </a:lnSpc>
            </a:pPr>
            <a:r>
              <a:rPr lang="pt-PT" altLang="pt-BR" sz="2000" dirty="0"/>
              <a:t>Em projetos de revisão do vocabulário para adicionar termos ausentes, excluir termos incorretos ou obsoletos, criar formulários de termo mais útil e identificar e corrigir relações incorretas e/ou faltantes entre os termos</a:t>
            </a:r>
            <a:endParaRPr lang="pt-BR" sz="2000" dirty="0"/>
          </a:p>
        </p:txBody>
      </p:sp>
      <p:sp>
        <p:nvSpPr>
          <p:cNvPr id="2" name="Espaço Reservado para Número de Slide 1"/>
          <p:cNvSpPr>
            <a:spLocks noGrp="1"/>
          </p:cNvSpPr>
          <p:nvPr>
            <p:ph type="sldNum" sz="quarter" idx="12"/>
          </p:nvPr>
        </p:nvSpPr>
        <p:spPr/>
        <p:txBody>
          <a:bodyPr/>
          <a:lstStyle/>
          <a:p>
            <a:fld id="{790EA3FB-31E3-421B-BB73-2FBE694CAD5D}" type="slidenum">
              <a:rPr lang="pt-BR" smtClean="0"/>
              <a:pPr/>
              <a:t>9</a:t>
            </a:fld>
            <a:endParaRPr lang="pt-BR"/>
          </a:p>
        </p:txBody>
      </p:sp>
    </p:spTree>
    <p:extLst>
      <p:ext uri="{BB962C8B-B14F-4D97-AF65-F5344CB8AC3E}">
        <p14:creationId xmlns:p14="http://schemas.microsoft.com/office/powerpoint/2010/main" val="165241554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tia">
  <a:themeElements>
    <a:clrScheme name="Fatia">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Fatia">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atia">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346</TotalTime>
  <Words>1330</Words>
  <Application>Microsoft Office PowerPoint</Application>
  <PresentationFormat>Widescreen</PresentationFormat>
  <Paragraphs>214</Paragraphs>
  <Slides>24</Slides>
  <Notes>2</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24</vt:i4>
      </vt:variant>
    </vt:vector>
  </HeadingPairs>
  <TitlesOfParts>
    <vt:vector size="29" baseType="lpstr">
      <vt:lpstr>Calibri</vt:lpstr>
      <vt:lpstr>Century Gothic</vt:lpstr>
      <vt:lpstr>Wingdings</vt:lpstr>
      <vt:lpstr>Wingdings 3</vt:lpstr>
      <vt:lpstr>Fatia</vt:lpstr>
      <vt:lpstr>Princípios, Normas e Política de indexação</vt:lpstr>
      <vt:lpstr>UNISIST  - 1976</vt:lpstr>
      <vt:lpstr>NBR 12676</vt:lpstr>
      <vt:lpstr>Apresentação do PowerPoint</vt:lpstr>
      <vt:lpstr>Questões</vt:lpstr>
      <vt:lpstr>IDENTIFICAR</vt:lpstr>
      <vt:lpstr>  O processo de seleção de envolve:  - a linguagem usada para descrever objetos de conteúdo (garantia literária)  - o idioma  ou terminologia dos usuários (garantia do usuário)  - as necessidades e prioridades da organização (garantia organizacional) </vt:lpstr>
      <vt:lpstr>Apresentação do PowerPoint</vt:lpstr>
      <vt:lpstr>Apresentação do PowerPoint</vt:lpstr>
      <vt:lpstr>vocabulários controlados</vt:lpstr>
      <vt:lpstr>  Qualificadores  Utilizados sempre em associação com os descritores principais para especificar e delimitar melhor um determinado assunto evitando assim ambiguidades </vt:lpstr>
      <vt:lpstr>Política de indexação</vt:lpstr>
      <vt:lpstr>Política de indexação</vt:lpstr>
      <vt:lpstr>Elementos para elaboração de uma Política de indexação  (década de 80)</vt:lpstr>
      <vt:lpstr>Elementos para elaboração de uma Política de indexação</vt:lpstr>
      <vt:lpstr>Outros elementos a serem considerados</vt:lpstr>
      <vt:lpstr>Indexação = equação de busca</vt:lpstr>
      <vt:lpstr>Princípios de Cutter</vt:lpstr>
      <vt:lpstr>MARC 21 e a política de indexação</vt:lpstr>
      <vt:lpstr>Elementos a serem considerados na elaboração da política de indexação</vt:lpstr>
      <vt:lpstr>Implantação da política de indexação</vt:lpstr>
      <vt:lpstr>Implantação da política de indexação</vt:lpstr>
      <vt:lpstr>Exercícios</vt:lpstr>
      <vt:lpstr>Referências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Princípios e Normas de indexação</dc:title>
  <dc:creator>BIBLIOTECA</dc:creator>
  <cp:lastModifiedBy>BIBLIOTECA</cp:lastModifiedBy>
  <cp:revision>51</cp:revision>
  <dcterms:created xsi:type="dcterms:W3CDTF">2015-09-20T14:32:55Z</dcterms:created>
  <dcterms:modified xsi:type="dcterms:W3CDTF">2015-09-29T00:27:53Z</dcterms:modified>
</cp:coreProperties>
</file>