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7" r:id="rId13"/>
    <p:sldId id="266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5ADB-C268-439D-91D0-73887B76C835}" type="datetimeFigureOut">
              <a:rPr lang="pt-BR" smtClean="0"/>
              <a:t>21/11/2021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190F4-186E-4903-863E-BF769B7BB45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6615" y="2544068"/>
            <a:ext cx="6140054" cy="1343025"/>
          </a:xfrm>
        </p:spPr>
        <p:txBody>
          <a:bodyPr>
            <a:normAutofit fontScale="90000"/>
          </a:bodyPr>
          <a:lstStyle/>
          <a:p>
            <a:r>
              <a:rPr lang="pt-BR" dirty="0"/>
              <a:t>ZEB0763 –Economia</a:t>
            </a:r>
            <a:br>
              <a:rPr lang="pt-BR" sz="4900" dirty="0"/>
            </a:br>
            <a:br>
              <a:rPr lang="pt-BR" sz="2700" dirty="0"/>
            </a:br>
            <a:r>
              <a:rPr lang="pt-BR" sz="3100" dirty="0"/>
              <a:t>Noções de Contabilidade de Custos</a:t>
            </a:r>
            <a:endParaRPr lang="pt-BR" sz="2756" dirty="0"/>
          </a:p>
        </p:txBody>
      </p:sp>
    </p:spTree>
    <p:extLst>
      <p:ext uri="{BB962C8B-B14F-4D97-AF65-F5344CB8AC3E}">
        <p14:creationId xmlns:p14="http://schemas.microsoft.com/office/powerpoint/2010/main" val="50008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Esquema básico da contabilidade de custos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03651"/>
            <a:ext cx="6144768" cy="496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6CD7B-0120-437A-8FE7-AFFE6400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Abordagens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272DB-9215-4F27-B681-CB3F19EDD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Base de rateio </a:t>
            </a:r>
            <a:r>
              <a:rPr lang="pt-BR" dirty="0"/>
              <a:t>para a apropriação dos custos indiretos</a:t>
            </a:r>
          </a:p>
          <a:p>
            <a:pPr lvl="1"/>
            <a:r>
              <a:rPr lang="pt-BR" dirty="0"/>
              <a:t>Problema: escolha adequada da base de rateio</a:t>
            </a:r>
          </a:p>
          <a:p>
            <a:r>
              <a:rPr lang="pt-BR" dirty="0"/>
              <a:t>Custeio com base nas </a:t>
            </a:r>
            <a:r>
              <a:rPr lang="pt-BR" b="1" dirty="0"/>
              <a:t>atividades</a:t>
            </a:r>
            <a:r>
              <a:rPr lang="pt-BR" dirty="0"/>
              <a:t> necessárias para a obtenção de receitas</a:t>
            </a:r>
          </a:p>
          <a:p>
            <a:pPr lvl="1"/>
            <a:r>
              <a:rPr lang="pt-BR" dirty="0"/>
              <a:t>Problema: procedimentos mais complexos e custosos</a:t>
            </a:r>
          </a:p>
        </p:txBody>
      </p:sp>
    </p:spTree>
    <p:extLst>
      <p:ext uri="{BB962C8B-B14F-4D97-AF65-F5344CB8AC3E}">
        <p14:creationId xmlns:p14="http://schemas.microsoft.com/office/powerpoint/2010/main" val="429185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Critérios de rateio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Mão de obra direta</a:t>
            </a:r>
          </a:p>
          <a:p>
            <a:r>
              <a:rPr lang="pt-BR" dirty="0"/>
              <a:t>Horas-máquina</a:t>
            </a:r>
          </a:p>
          <a:p>
            <a:r>
              <a:rPr lang="pt-BR" dirty="0"/>
              <a:t>Consumo de energia elétrica</a:t>
            </a:r>
          </a:p>
          <a:p>
            <a:r>
              <a:rPr lang="pt-BR" dirty="0"/>
              <a:t>Área utilizada da planta (linhas de produção)</a:t>
            </a:r>
          </a:p>
          <a:p>
            <a:r>
              <a:rPr lang="pt-BR" dirty="0"/>
              <a:t>Volume (câmara fria, ar condicionado)</a:t>
            </a:r>
          </a:p>
          <a:p>
            <a:r>
              <a:rPr lang="pt-BR" dirty="0"/>
              <a:t>Operações envolvidas na produção (departamentalização)</a:t>
            </a:r>
          </a:p>
          <a:p>
            <a:pPr>
              <a:buNone/>
            </a:pPr>
            <a:r>
              <a:rPr lang="pt-BR" dirty="0"/>
              <a:t>Adotar o critério que </a:t>
            </a:r>
          </a:p>
          <a:p>
            <a:pPr lvl="1"/>
            <a:r>
              <a:rPr lang="pt-BR" dirty="0"/>
              <a:t>tenha maior participação nos custos indiretos</a:t>
            </a:r>
          </a:p>
          <a:p>
            <a:pPr lvl="1"/>
            <a:r>
              <a:rPr lang="pt-BR" dirty="0"/>
              <a:t> considerando a natureza dos processos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8591550" cy="274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14686"/>
            <a:ext cx="6071616" cy="3494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65CD9D1-01A4-46AF-98BE-ADF418883B19}"/>
              </a:ext>
            </a:extLst>
          </p:cNvPr>
          <p:cNvSpPr txBox="1"/>
          <p:nvPr/>
        </p:nvSpPr>
        <p:spPr>
          <a:xfrm>
            <a:off x="6428774" y="3645024"/>
            <a:ext cx="2358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Base de Rateio:</a:t>
            </a:r>
          </a:p>
          <a:p>
            <a:r>
              <a:rPr lang="pt-BR" sz="2400" b="1" dirty="0">
                <a:solidFill>
                  <a:srgbClr val="FF0000"/>
                </a:solidFill>
              </a:rPr>
              <a:t>mão de obra direta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Departamentalização</a:t>
            </a:r>
            <a:br>
              <a:rPr lang="pt-BR" dirty="0"/>
            </a:br>
            <a:r>
              <a:rPr lang="pt-BR" dirty="0"/>
              <a:t>(Centros de Custos)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8" y="1885950"/>
            <a:ext cx="88868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Custeio baseado em atividades </a:t>
            </a:r>
            <a:br>
              <a:rPr lang="pt-BR" dirty="0"/>
            </a:br>
            <a:r>
              <a:rPr lang="pt-BR" dirty="0"/>
              <a:t>(ABC - </a:t>
            </a:r>
            <a:r>
              <a:rPr lang="pt-BR" dirty="0" err="1"/>
              <a:t>Activity-Based</a:t>
            </a:r>
            <a:r>
              <a:rPr lang="pt-BR" dirty="0"/>
              <a:t> </a:t>
            </a:r>
            <a:r>
              <a:rPr lang="pt-BR" dirty="0" err="1"/>
              <a:t>Costing</a:t>
            </a:r>
            <a:r>
              <a:rPr lang="pt-BR" dirty="0"/>
              <a:t>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20455"/>
            <a:ext cx="8271319" cy="31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Custeio baseado em atividades </a:t>
            </a:r>
            <a:br>
              <a:rPr lang="pt-BR" dirty="0"/>
            </a:br>
            <a:r>
              <a:rPr lang="pt-BR" dirty="0"/>
              <a:t>(ABC - </a:t>
            </a:r>
            <a:r>
              <a:rPr lang="pt-BR" dirty="0" err="1"/>
              <a:t>Activity-Based</a:t>
            </a:r>
            <a:r>
              <a:rPr lang="pt-BR" dirty="0"/>
              <a:t> </a:t>
            </a:r>
            <a:r>
              <a:rPr lang="pt-BR" dirty="0" err="1"/>
              <a:t>Costing</a:t>
            </a:r>
            <a:r>
              <a:rPr lang="pt-BR" dirty="0"/>
              <a:t>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42" y="1571612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Custeio baseado em atividades </a:t>
            </a:r>
            <a:br>
              <a:rPr lang="pt-BR" dirty="0"/>
            </a:br>
            <a:r>
              <a:rPr lang="pt-BR" dirty="0"/>
              <a:t>(ABC - </a:t>
            </a:r>
            <a:r>
              <a:rPr lang="pt-BR" dirty="0" err="1"/>
              <a:t>Activity-Based</a:t>
            </a:r>
            <a:r>
              <a:rPr lang="pt-BR" dirty="0"/>
              <a:t> </a:t>
            </a:r>
            <a:r>
              <a:rPr lang="pt-BR" dirty="0" err="1"/>
              <a:t>Costing</a:t>
            </a:r>
            <a:r>
              <a:rPr lang="pt-BR" dirty="0"/>
              <a:t>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579233" cy="510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Custeio de Produtos Agropecuários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Colocação do Problema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Estabelecimentos agropecuários são heterogêneos</a:t>
            </a:r>
          </a:p>
          <a:p>
            <a:r>
              <a:rPr lang="pt-BR" dirty="0"/>
              <a:t>Muitos não tem registros confiáveis de despesas e receitas</a:t>
            </a:r>
          </a:p>
          <a:p>
            <a:r>
              <a:rPr lang="pt-BR" dirty="0"/>
              <a:t>A utilização de fatores de produção próprios (terra, trabalho e capital) é </a:t>
            </a:r>
            <a:r>
              <a:rPr lang="pt-BR" dirty="0" err="1"/>
              <a:t>frequente</a:t>
            </a:r>
            <a:r>
              <a:rPr lang="pt-BR" dirty="0"/>
              <a:t> (não registrados pela contabilidade geral)</a:t>
            </a:r>
          </a:p>
          <a:p>
            <a:r>
              <a:rPr lang="pt-BR" dirty="0"/>
              <a:t>Custos serviam como base para a determinação de preços mínimos e de valores básicos de custeio (política agrícola)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Economia é o estudo de como as sociedades usam recursos escassos para produzir </a:t>
            </a:r>
            <a:br>
              <a:rPr lang="pt-BR" dirty="0"/>
            </a:br>
            <a:r>
              <a:rPr lang="pt-BR" dirty="0"/>
              <a:t>bens valiosos e distribuem esses bens entre as diferentes pessoas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285720" y="2214554"/>
            <a:ext cx="5143536" cy="2914841"/>
            <a:chOff x="285720" y="2214554"/>
            <a:chExt cx="5143536" cy="2914841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500034" y="2214554"/>
              <a:ext cx="4000528" cy="428628"/>
            </a:xfrm>
            <a:prstGeom prst="roundRect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6" name="Forma 5"/>
            <p:cNvCxnSpPr>
              <a:stCxn id="4" idx="1"/>
            </p:cNvCxnSpPr>
            <p:nvPr/>
          </p:nvCxnSpPr>
          <p:spPr>
            <a:xfrm rot="10800000" flipV="1">
              <a:off x="357158" y="2428868"/>
              <a:ext cx="142876" cy="1500198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ixaDeTexto 6"/>
            <p:cNvSpPr txBox="1"/>
            <p:nvPr/>
          </p:nvSpPr>
          <p:spPr>
            <a:xfrm>
              <a:off x="285720" y="3929066"/>
              <a:ext cx="5143536" cy="1200329"/>
            </a:xfrm>
            <a:prstGeom prst="rect">
              <a:avLst/>
            </a:prstGeom>
            <a:noFill/>
            <a:ln w="25400"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Capital Próprio e de Terceiros</a:t>
              </a:r>
            </a:p>
            <a:p>
              <a:r>
                <a:rPr lang="pt-BR" dirty="0"/>
                <a:t>Ativo Circulante – matérias primas, embalagens</a:t>
              </a:r>
            </a:p>
            <a:p>
              <a:r>
                <a:rPr lang="pt-BR" dirty="0"/>
                <a:t>Ativo Permanente – edificações, máquinas, veículos</a:t>
              </a:r>
            </a:p>
            <a:p>
              <a:r>
                <a:rPr lang="pt-BR" dirty="0"/>
                <a:t>Ativo Circulante – estoque de produtos finais</a:t>
              </a: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285720" y="2714620"/>
            <a:ext cx="5143536" cy="3012538"/>
            <a:chOff x="285720" y="2714620"/>
            <a:chExt cx="5143536" cy="3012538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500034" y="2714620"/>
              <a:ext cx="2286016" cy="428628"/>
            </a:xfrm>
            <a:prstGeom prst="roundRect">
              <a:avLst/>
            </a:prstGeom>
            <a:solidFill>
              <a:srgbClr val="FF0000">
                <a:alpha val="49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Forma 8"/>
            <p:cNvCxnSpPr>
              <a:stCxn id="8" idx="3"/>
            </p:cNvCxnSpPr>
            <p:nvPr/>
          </p:nvCxnSpPr>
          <p:spPr>
            <a:xfrm>
              <a:off x="2786050" y="2928934"/>
              <a:ext cx="214314" cy="2428892"/>
            </a:xfrm>
            <a:prstGeom prst="bentConnector2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285720" y="5357826"/>
              <a:ext cx="5143536" cy="36933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Receita – venda de produtos / serviços</a:t>
              </a: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Economia e Contabilidade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3143240" y="2714620"/>
            <a:ext cx="5062574" cy="2906088"/>
            <a:chOff x="3143240" y="2714620"/>
            <a:chExt cx="5062574" cy="2906088"/>
          </a:xfrm>
        </p:grpSpPr>
        <p:sp>
          <p:nvSpPr>
            <p:cNvPr id="13" name="Retângulo de cantos arredondados 12"/>
            <p:cNvSpPr/>
            <p:nvPr/>
          </p:nvSpPr>
          <p:spPr>
            <a:xfrm>
              <a:off x="3143240" y="2714620"/>
              <a:ext cx="3643338" cy="428628"/>
            </a:xfrm>
            <a:prstGeom prst="roundRect">
              <a:avLst/>
            </a:prstGeom>
            <a:solidFill>
              <a:schemeClr val="accent3">
                <a:lumMod val="75000"/>
                <a:alpha val="49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Forma 13"/>
            <p:cNvCxnSpPr/>
            <p:nvPr/>
          </p:nvCxnSpPr>
          <p:spPr>
            <a:xfrm rot="16200000" flipH="1">
              <a:off x="6286512" y="3429000"/>
              <a:ext cx="1214446" cy="214314"/>
            </a:xfrm>
            <a:prstGeom prst="bentConnector3">
              <a:avLst>
                <a:gd name="adj1" fmla="val 589"/>
              </a:avLst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/>
            <p:cNvSpPr txBox="1"/>
            <p:nvPr/>
          </p:nvSpPr>
          <p:spPr>
            <a:xfrm>
              <a:off x="6000760" y="4143380"/>
              <a:ext cx="2205054" cy="1477328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dirty="0"/>
                <a:t>Despesa com salários</a:t>
              </a:r>
            </a:p>
            <a:p>
              <a:r>
                <a:rPr lang="pt-BR" dirty="0"/>
                <a:t>Aluguéis</a:t>
              </a:r>
            </a:p>
            <a:p>
              <a:r>
                <a:rPr lang="pt-BR" dirty="0"/>
                <a:t>Salários</a:t>
              </a:r>
            </a:p>
            <a:p>
              <a:r>
                <a:rPr lang="pt-BR" dirty="0"/>
                <a:t>Comissões</a:t>
              </a:r>
            </a:p>
            <a:p>
              <a:r>
                <a:rPr lang="pt-BR" dirty="0"/>
                <a:t>Lucros Distribuídos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Instituto de Economia Agrícola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Custo = despesas com insumos + remuneração dos fatores de produção (terra, trabalho e capital)</a:t>
            </a:r>
          </a:p>
          <a:p>
            <a:r>
              <a:rPr lang="pt-BR" dirty="0"/>
              <a:t>As despesas pagas em $ são contabilizadas pelo valor da transação</a:t>
            </a:r>
          </a:p>
          <a:p>
            <a:r>
              <a:rPr lang="pt-BR" dirty="0"/>
              <a:t>A remuneração dos fatores de produção não pagos é imputada por seu custo de oportunidade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Custos de Oportunidade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Terra – valor que seria recebido pelo arrendamento da terra</a:t>
            </a:r>
          </a:p>
          <a:p>
            <a:r>
              <a:rPr lang="pt-BR" dirty="0"/>
              <a:t>Capital – remuneração do capital investido pela taxa que seria obtida no mercado financeiro (em geral, a da poupança)</a:t>
            </a:r>
          </a:p>
          <a:p>
            <a:r>
              <a:rPr lang="pt-BR" dirty="0"/>
              <a:t>Trabalho – salário que o agricultor receberia, caso trabalhasse para terceiros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Dificuldade de determinar os custos de oportunidade reais </a:t>
            </a:r>
          </a:p>
          <a:p>
            <a:r>
              <a:rPr lang="pt-BR" dirty="0"/>
              <a:t>Estimativas de custo enviesadas para cima</a:t>
            </a:r>
          </a:p>
          <a:p>
            <a:r>
              <a:rPr lang="pt-BR" dirty="0"/>
              <a:t>Maiores que os preços de mercado, sem que se registrasse redução das quantidades produzidas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/>
          <a:lstStyle/>
          <a:p>
            <a:pPr>
              <a:buNone/>
            </a:pPr>
            <a:r>
              <a:rPr lang="pt-BR" dirty="0" err="1"/>
              <a:t>Matsunaga</a:t>
            </a:r>
            <a:r>
              <a:rPr lang="pt-BR" dirty="0"/>
              <a:t> </a:t>
            </a:r>
            <a:r>
              <a:rPr lang="pt-BR" dirty="0" err="1"/>
              <a:t>et</a:t>
            </a:r>
            <a:r>
              <a:rPr lang="pt-BR" dirty="0"/>
              <a:t> al. (1976)</a:t>
            </a:r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14620"/>
            <a:ext cx="8903018" cy="196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Contabilidade Geral e de Custos</a:t>
            </a:r>
          </a:p>
        </p:txBody>
      </p:sp>
      <p:grpSp>
        <p:nvGrpSpPr>
          <p:cNvPr id="4" name="Grupo 6"/>
          <p:cNvGrpSpPr/>
          <p:nvPr/>
        </p:nvGrpSpPr>
        <p:grpSpPr>
          <a:xfrm>
            <a:off x="755576" y="4595378"/>
            <a:ext cx="2357454" cy="1785950"/>
            <a:chOff x="928662" y="2428868"/>
            <a:chExt cx="2357454" cy="1785950"/>
          </a:xfrm>
        </p:grpSpPr>
        <p:cxnSp>
          <p:nvCxnSpPr>
            <p:cNvPr id="5" name="Conector reto 4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o 6"/>
          <p:cNvGrpSpPr/>
          <p:nvPr/>
        </p:nvGrpSpPr>
        <p:grpSpPr>
          <a:xfrm>
            <a:off x="755576" y="1992256"/>
            <a:ext cx="2357454" cy="1785950"/>
            <a:chOff x="928662" y="2428868"/>
            <a:chExt cx="2357454" cy="1785950"/>
          </a:xfrm>
        </p:grpSpPr>
        <p:cxnSp>
          <p:nvCxnSpPr>
            <p:cNvPr id="8" name="Conector reto 7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aixaDeTexto 9"/>
          <p:cNvSpPr txBox="1"/>
          <p:nvPr/>
        </p:nvSpPr>
        <p:spPr>
          <a:xfrm>
            <a:off x="755576" y="41633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Receitas de Vendas (R)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96806" y="155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Caixa (A)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80782" y="1992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1.000</a:t>
            </a:r>
          </a:p>
        </p:txBody>
      </p:sp>
      <p:grpSp>
        <p:nvGrpSpPr>
          <p:cNvPr id="13" name="Grupo 6"/>
          <p:cNvGrpSpPr/>
          <p:nvPr/>
        </p:nvGrpSpPr>
        <p:grpSpPr>
          <a:xfrm>
            <a:off x="3419872" y="2003090"/>
            <a:ext cx="2357454" cy="1785950"/>
            <a:chOff x="928662" y="2428868"/>
            <a:chExt cx="2357454" cy="1785950"/>
          </a:xfrm>
        </p:grpSpPr>
        <p:cxnSp>
          <p:nvCxnSpPr>
            <p:cNvPr id="14" name="Conector reto 13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aixaDeTexto 15"/>
          <p:cNvSpPr txBox="1"/>
          <p:nvPr/>
        </p:nvSpPr>
        <p:spPr>
          <a:xfrm>
            <a:off x="3761102" y="156762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Estoques (A)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788024" y="20030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750</a:t>
            </a:r>
          </a:p>
        </p:txBody>
      </p:sp>
      <p:grpSp>
        <p:nvGrpSpPr>
          <p:cNvPr id="18" name="Grupo 6"/>
          <p:cNvGrpSpPr/>
          <p:nvPr/>
        </p:nvGrpSpPr>
        <p:grpSpPr>
          <a:xfrm>
            <a:off x="6156176" y="2003090"/>
            <a:ext cx="2357454" cy="1785950"/>
            <a:chOff x="928662" y="2428868"/>
            <a:chExt cx="2357454" cy="1785950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928662" y="2428868"/>
              <a:ext cx="235745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5400000">
              <a:off x="1250133" y="3321843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/>
          <p:cNvSpPr txBox="1"/>
          <p:nvPr/>
        </p:nvSpPr>
        <p:spPr>
          <a:xfrm>
            <a:off x="6319002" y="1340768"/>
            <a:ext cx="206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/>
              <a:t>Lucros / Prejuízos acumulados (PL)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3203848" y="3933056"/>
            <a:ext cx="3024336" cy="2434022"/>
            <a:chOff x="3347864" y="3933056"/>
            <a:chExt cx="3024336" cy="2434022"/>
          </a:xfrm>
        </p:grpSpPr>
        <p:grpSp>
          <p:nvGrpSpPr>
            <p:cNvPr id="23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CaixaDeTexto 23"/>
            <p:cNvSpPr txBox="1"/>
            <p:nvPr/>
          </p:nvSpPr>
          <p:spPr>
            <a:xfrm>
              <a:off x="3347864" y="393305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/>
                <a:t>Custo das Mercadorias Vendidas </a:t>
              </a:r>
              <a:r>
                <a:rPr lang="pt-BR" dirty="0"/>
                <a:t>(R)</a:t>
              </a: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3635896" y="46438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750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5874446" y="4161753"/>
            <a:ext cx="3024336" cy="2205325"/>
            <a:chOff x="3354166" y="4161753"/>
            <a:chExt cx="3024336" cy="2205325"/>
          </a:xfrm>
        </p:grpSpPr>
        <p:grpSp>
          <p:nvGrpSpPr>
            <p:cNvPr id="29" name="Grupo 6"/>
            <p:cNvGrpSpPr/>
            <p:nvPr/>
          </p:nvGrpSpPr>
          <p:grpSpPr>
            <a:xfrm>
              <a:off x="3635896" y="4581128"/>
              <a:ext cx="2357454" cy="1785950"/>
              <a:chOff x="928662" y="2428868"/>
              <a:chExt cx="2357454" cy="1785950"/>
            </a:xfrm>
          </p:grpSpPr>
          <p:cxnSp>
            <p:nvCxnSpPr>
              <p:cNvPr id="31" name="Conector reto 30"/>
              <p:cNvCxnSpPr/>
              <p:nvPr/>
            </p:nvCxnSpPr>
            <p:spPr>
              <a:xfrm>
                <a:off x="928662" y="2428868"/>
                <a:ext cx="235745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 rot="5400000">
                <a:off x="1250133" y="3321843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CaixaDeTexto 29"/>
            <p:cNvSpPr txBox="1"/>
            <p:nvPr/>
          </p:nvSpPr>
          <p:spPr>
            <a:xfrm>
              <a:off x="3354166" y="416175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/>
                <a:t>Resultado (R)</a:t>
              </a:r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2000232" y="4631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1.000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14348" y="46434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278094" y="46434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1.000</a:t>
            </a:r>
          </a:p>
        </p:txBody>
      </p:sp>
      <p:grpSp>
        <p:nvGrpSpPr>
          <p:cNvPr id="39" name="Grupo 38"/>
          <p:cNvGrpSpPr/>
          <p:nvPr/>
        </p:nvGrpSpPr>
        <p:grpSpPr>
          <a:xfrm>
            <a:off x="1571604" y="5143512"/>
            <a:ext cx="785818" cy="428628"/>
            <a:chOff x="1571604" y="5143512"/>
            <a:chExt cx="785818" cy="428628"/>
          </a:xfrm>
        </p:grpSpPr>
        <p:cxnSp>
          <p:nvCxnSpPr>
            <p:cNvPr id="37" name="Conector reto 36"/>
            <p:cNvCxnSpPr/>
            <p:nvPr/>
          </p:nvCxnSpPr>
          <p:spPr>
            <a:xfrm flipV="1">
              <a:off x="1571604" y="5143512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to 37"/>
            <p:cNvCxnSpPr/>
            <p:nvPr/>
          </p:nvCxnSpPr>
          <p:spPr>
            <a:xfrm flipV="1">
              <a:off x="1571604" y="5214950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ixaDeTexto 39"/>
          <p:cNvSpPr txBox="1"/>
          <p:nvPr/>
        </p:nvSpPr>
        <p:spPr>
          <a:xfrm>
            <a:off x="4849202" y="46434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750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6277962" y="464344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750</a:t>
            </a:r>
          </a:p>
        </p:txBody>
      </p:sp>
      <p:grpSp>
        <p:nvGrpSpPr>
          <p:cNvPr id="42" name="Grupo 41"/>
          <p:cNvGrpSpPr/>
          <p:nvPr/>
        </p:nvGrpSpPr>
        <p:grpSpPr>
          <a:xfrm>
            <a:off x="4286248" y="5143512"/>
            <a:ext cx="785818" cy="428628"/>
            <a:chOff x="1571604" y="5143512"/>
            <a:chExt cx="785818" cy="428628"/>
          </a:xfrm>
        </p:grpSpPr>
        <p:cxnSp>
          <p:nvCxnSpPr>
            <p:cNvPr id="43" name="Conector reto 42"/>
            <p:cNvCxnSpPr/>
            <p:nvPr/>
          </p:nvCxnSpPr>
          <p:spPr>
            <a:xfrm flipV="1">
              <a:off x="1571604" y="5143512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 flipV="1">
              <a:off x="1571604" y="5214950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Conector reto 45"/>
          <p:cNvCxnSpPr/>
          <p:nvPr/>
        </p:nvCxnSpPr>
        <p:spPr>
          <a:xfrm>
            <a:off x="6286512" y="5072074"/>
            <a:ext cx="21431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7358082" y="513137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>250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6286512" y="51435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250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7420970" y="207167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250</a:t>
            </a:r>
          </a:p>
        </p:txBody>
      </p:sp>
      <p:grpSp>
        <p:nvGrpSpPr>
          <p:cNvPr id="50" name="Grupo 49"/>
          <p:cNvGrpSpPr/>
          <p:nvPr/>
        </p:nvGrpSpPr>
        <p:grpSpPr>
          <a:xfrm>
            <a:off x="7000892" y="5429264"/>
            <a:ext cx="785818" cy="428628"/>
            <a:chOff x="1571604" y="5143512"/>
            <a:chExt cx="785818" cy="428628"/>
          </a:xfrm>
        </p:grpSpPr>
        <p:cxnSp>
          <p:nvCxnSpPr>
            <p:cNvPr id="51" name="Conector reto 50"/>
            <p:cNvCxnSpPr/>
            <p:nvPr/>
          </p:nvCxnSpPr>
          <p:spPr>
            <a:xfrm flipV="1">
              <a:off x="1571604" y="5143512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to 51"/>
            <p:cNvCxnSpPr/>
            <p:nvPr/>
          </p:nvCxnSpPr>
          <p:spPr>
            <a:xfrm flipV="1">
              <a:off x="1571604" y="5214950"/>
              <a:ext cx="785818" cy="357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3E95B580-E442-49A2-BA06-F8DEA73213D1}"/>
              </a:ext>
            </a:extLst>
          </p:cNvPr>
          <p:cNvSpPr txBox="1"/>
          <p:nvPr/>
        </p:nvSpPr>
        <p:spPr>
          <a:xfrm>
            <a:off x="5930464" y="6308770"/>
            <a:ext cx="3024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Resultado do período!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7" grpId="0" build="allAtOnce"/>
      <p:bldP spid="27" grpId="0" build="allAtOnce"/>
      <p:bldP spid="33" grpId="0" build="allAtOnce"/>
      <p:bldP spid="34" grpId="0" build="allAtOnce"/>
      <p:bldP spid="35" grpId="0" build="allAtOnce"/>
      <p:bldP spid="40" grpId="0" build="allAtOnce"/>
      <p:bldP spid="41" grpId="0" build="allAtOnce"/>
      <p:bldP spid="47" grpId="0"/>
      <p:bldP spid="48" grpId="0" build="allAtOnce"/>
      <p:bldP spid="49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9816" y="548680"/>
            <a:ext cx="7772400" cy="1470025"/>
          </a:xfrm>
        </p:spPr>
        <p:txBody>
          <a:bodyPr/>
          <a:lstStyle/>
          <a:p>
            <a:r>
              <a:rPr lang="pt-BR" dirty="0"/>
              <a:t>E o Custo das </a:t>
            </a:r>
            <a:r>
              <a:rPr lang="pt-BR" b="1" i="1" dirty="0"/>
              <a:t>Mercadorias Produzidas</a:t>
            </a:r>
            <a:r>
              <a:rPr lang="pt-BR" dirty="0"/>
              <a:t>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C2BC67-7F7A-4961-9FB4-C43616E343F2}"/>
              </a:ext>
            </a:extLst>
          </p:cNvPr>
          <p:cNvSpPr txBox="1"/>
          <p:nvPr/>
        </p:nvSpPr>
        <p:spPr>
          <a:xfrm>
            <a:off x="1331640" y="2276872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Empresa multiproduto: qual a contribuição de cada produto para o resultado? </a:t>
            </a:r>
            <a:endParaRPr lang="pt-BR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1267369-1E0E-45F9-85EB-CD8DFD1D3FAB}"/>
              </a:ext>
            </a:extLst>
          </p:cNvPr>
          <p:cNvGrpSpPr/>
          <p:nvPr/>
        </p:nvGrpSpPr>
        <p:grpSpPr>
          <a:xfrm>
            <a:off x="1045840" y="4149080"/>
            <a:ext cx="7382224" cy="1728192"/>
            <a:chOff x="1045840" y="4149080"/>
            <a:chExt cx="7382224" cy="1728192"/>
          </a:xfrm>
        </p:grpSpPr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FD131EE8-EFFD-48B2-85AA-B0FB9C32DDCD}"/>
                </a:ext>
              </a:extLst>
            </p:cNvPr>
            <p:cNvGrpSpPr/>
            <p:nvPr/>
          </p:nvGrpSpPr>
          <p:grpSpPr>
            <a:xfrm>
              <a:off x="3131840" y="4149080"/>
              <a:ext cx="5296224" cy="1728192"/>
              <a:chOff x="3131840" y="4149080"/>
              <a:chExt cx="5296224" cy="1728192"/>
            </a:xfrm>
          </p:grpSpPr>
          <p:sp>
            <p:nvSpPr>
              <p:cNvPr id="4" name="Chave Esquerda 3">
                <a:extLst>
                  <a:ext uri="{FF2B5EF4-FFF2-40B4-BE49-F238E27FC236}">
                    <a16:creationId xmlns:a16="http://schemas.microsoft.com/office/drawing/2014/main" id="{73CDDA53-B897-472E-85ED-018A75DE898B}"/>
                  </a:ext>
                </a:extLst>
              </p:cNvPr>
              <p:cNvSpPr/>
              <p:nvPr/>
            </p:nvSpPr>
            <p:spPr>
              <a:xfrm>
                <a:off x="3131840" y="4149080"/>
                <a:ext cx="432048" cy="1728192"/>
              </a:xfrm>
              <a:prstGeom prst="leftBrac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78E884E-F8E9-499A-9131-44A1A62AEBB0}"/>
                  </a:ext>
                </a:extLst>
              </p:cNvPr>
              <p:cNvSpPr txBox="1"/>
              <p:nvPr/>
            </p:nvSpPr>
            <p:spPr>
              <a:xfrm>
                <a:off x="3533752" y="4228346"/>
                <a:ext cx="489431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b="1" dirty="0">
                    <a:solidFill>
                      <a:schemeClr val="tx2">
                        <a:lumMod val="75000"/>
                      </a:schemeClr>
                    </a:solidFill>
                  </a:rPr>
                  <a:t>Intervalo de tempo → Contabilidade     </a:t>
                </a:r>
                <a:br>
                  <a:rPr lang="pt-BR" sz="2400" b="1" dirty="0">
                    <a:solidFill>
                      <a:schemeClr val="tx2">
                        <a:lumMod val="75000"/>
                      </a:schemeClr>
                    </a:solidFill>
                  </a:rPr>
                </a:br>
                <a:r>
                  <a:rPr lang="pt-BR" sz="2400" b="1" dirty="0">
                    <a:solidFill>
                      <a:schemeClr val="tx2">
                        <a:lumMod val="75000"/>
                      </a:schemeClr>
                    </a:solidFill>
                  </a:rPr>
                  <a:t>                                                 Geral</a:t>
                </a:r>
              </a:p>
              <a:p>
                <a:endParaRPr lang="pt-BR" sz="2400" b="1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r>
                  <a:rPr lang="pt-BR" sz="2400" b="1" dirty="0">
                    <a:solidFill>
                      <a:schemeClr val="tx2">
                        <a:lumMod val="75000"/>
                      </a:schemeClr>
                    </a:solidFill>
                  </a:rPr>
                  <a:t>Produtos → Contabilidade de Custos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FF8ED559-94C4-40A1-9443-5283BFFACE0E}"/>
                </a:ext>
              </a:extLst>
            </p:cNvPr>
            <p:cNvSpPr txBox="1"/>
            <p:nvPr/>
          </p:nvSpPr>
          <p:spPr>
            <a:xfrm>
              <a:off x="1045840" y="4720788"/>
              <a:ext cx="20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200" b="1" dirty="0">
                  <a:solidFill>
                    <a:schemeClr val="tx2">
                      <a:lumMod val="75000"/>
                    </a:schemeClr>
                  </a:solidFill>
                </a:rPr>
                <a:t>Despesas</a:t>
              </a:r>
              <a:r>
                <a:rPr lang="pt-BR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14282" y="1357298"/>
            <a:ext cx="8793956" cy="3271862"/>
            <a:chOff x="214282" y="1357298"/>
            <a:chExt cx="8793956" cy="3271862"/>
          </a:xfrm>
        </p:grpSpPr>
        <p:grpSp>
          <p:nvGrpSpPr>
            <p:cNvPr id="7" name="Grupo 6"/>
            <p:cNvGrpSpPr/>
            <p:nvPr/>
          </p:nvGrpSpPr>
          <p:grpSpPr>
            <a:xfrm>
              <a:off x="214282" y="1357298"/>
              <a:ext cx="8793956" cy="2928958"/>
              <a:chOff x="214282" y="1357298"/>
              <a:chExt cx="8793956" cy="2928958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4282" y="1357298"/>
                <a:ext cx="8793956" cy="728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4282" y="2214554"/>
                <a:ext cx="8601075" cy="13358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4282" y="3643314"/>
                <a:ext cx="8108156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8170" y="4029081"/>
                <a:ext cx="8072438" cy="257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0046" y="4371985"/>
              <a:ext cx="6393656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Investimento, Custo, Despesa ou Perda?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(  C ) Consumo de matéria prima</a:t>
            </a:r>
          </a:p>
          <a:p>
            <a:pPr>
              <a:buNone/>
            </a:pPr>
            <a:r>
              <a:rPr lang="pt-BR" dirty="0"/>
              <a:t>( D  ) Salários do pessoal empregado no RH</a:t>
            </a:r>
          </a:p>
          <a:p>
            <a:pPr>
              <a:buNone/>
            </a:pPr>
            <a:r>
              <a:rPr lang="pt-BR" dirty="0"/>
              <a:t>(  C ) Salários dos operadores de máquinas</a:t>
            </a:r>
          </a:p>
          <a:p>
            <a:pPr>
              <a:buNone/>
            </a:pPr>
            <a:r>
              <a:rPr lang="pt-BR" dirty="0"/>
              <a:t>(  I ) Aquisição de máquinas novas</a:t>
            </a:r>
          </a:p>
          <a:p>
            <a:pPr>
              <a:buNone/>
            </a:pPr>
            <a:r>
              <a:rPr lang="pt-BR" dirty="0"/>
              <a:t>(  D ) Depreciação dos Veículos</a:t>
            </a:r>
          </a:p>
          <a:p>
            <a:pPr>
              <a:buNone/>
            </a:pPr>
            <a:r>
              <a:rPr lang="pt-BR" dirty="0"/>
              <a:t>(  D ) Pagamento da conta de telecomunicações</a:t>
            </a:r>
          </a:p>
          <a:p>
            <a:pPr>
              <a:buNone/>
            </a:pPr>
            <a:r>
              <a:rPr lang="pt-BR" dirty="0"/>
              <a:t>( C  ) Consumo de lubrificantes na manutenção</a:t>
            </a:r>
          </a:p>
          <a:p>
            <a:pPr>
              <a:buNone/>
            </a:pPr>
            <a:r>
              <a:rPr lang="pt-BR" dirty="0"/>
              <a:t>(  C ) Utilização de embalagens</a:t>
            </a:r>
          </a:p>
          <a:p>
            <a:pPr>
              <a:buNone/>
            </a:pPr>
            <a:r>
              <a:rPr lang="pt-BR" dirty="0"/>
              <a:t>(  P ) Descarte de produtos fora da validade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b="1" dirty="0"/>
              <a:t>Custeio significa apropriação de custos</a:t>
            </a:r>
            <a:r>
              <a:rPr lang="pt-BR" dirty="0"/>
              <a:t>. </a:t>
            </a:r>
          </a:p>
          <a:p>
            <a:pPr algn="ctr">
              <a:buNone/>
            </a:pPr>
            <a:endParaRPr lang="pt-BR" dirty="0"/>
          </a:p>
          <a:p>
            <a:r>
              <a:rPr lang="pt-BR" b="1" dirty="0"/>
              <a:t>Custos Diretos</a:t>
            </a:r>
            <a:r>
              <a:rPr lang="pt-BR" dirty="0"/>
              <a:t>: podem ser diretamente apropriados aos </a:t>
            </a:r>
            <a:r>
              <a:rPr lang="pt-BR" b="1" dirty="0"/>
              <a:t>produtos</a:t>
            </a:r>
            <a:r>
              <a:rPr lang="pt-BR" dirty="0"/>
              <a:t>, bastando haver uma medida de consumo (quilogramas de materiais consumidos, embalagens utilizadas, horas de mão-de-obra utilizadas e até quantidade de força consumida)</a:t>
            </a:r>
          </a:p>
          <a:p>
            <a:r>
              <a:rPr lang="pt-BR" b="1" dirty="0"/>
              <a:t>Custos Indiretos</a:t>
            </a:r>
            <a:r>
              <a:rPr lang="pt-BR" dirty="0"/>
              <a:t>: não oferecem condição de uma medida objetiva e qualquer tentativa de alocação aos </a:t>
            </a:r>
            <a:r>
              <a:rPr lang="pt-BR" b="1" dirty="0"/>
              <a:t>produtos</a:t>
            </a:r>
            <a:r>
              <a:rPr lang="pt-BR" dirty="0"/>
              <a:t> tem de ser feita de maneira estimada e muitas vezes arbitrária.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Custos Variáveis</a:t>
            </a:r>
            <a:r>
              <a:rPr lang="pt-BR" dirty="0"/>
              <a:t>: o valor global do consumo dos materiais e serviços produtivos depende diretamente do volume de produção. Quanto maior a quantidade fabricada em uma unidade de </a:t>
            </a:r>
            <a:r>
              <a:rPr lang="pt-BR" b="1" dirty="0"/>
              <a:t>tempo</a:t>
            </a:r>
            <a:r>
              <a:rPr lang="pt-BR" dirty="0"/>
              <a:t>, maior sua utilização. </a:t>
            </a:r>
          </a:p>
          <a:p>
            <a:r>
              <a:rPr lang="pt-BR" b="1" dirty="0"/>
              <a:t>Custos Fixos</a:t>
            </a:r>
            <a:r>
              <a:rPr lang="pt-BR" dirty="0"/>
              <a:t>: o valor dos custos fixos não se altera quando muda o volume de produção em dada unidade de </a:t>
            </a:r>
            <a:r>
              <a:rPr lang="pt-BR" b="1" dirty="0"/>
              <a:t>tempo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Esquema básico da contabilidade de custos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Separação entre custos e despesas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Apropriação dos custos diretos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Rateio dos custos indiretos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730</Words>
  <Application>Microsoft Office PowerPoint</Application>
  <PresentationFormat>Apresentação na tela (4:3)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do Office</vt:lpstr>
      <vt:lpstr>ZEB0763 –Economia  Noções de Contabilidade de Custos</vt:lpstr>
      <vt:lpstr>Economia e Contabilidade</vt:lpstr>
      <vt:lpstr>Contabilidade Geral e de Custos</vt:lpstr>
      <vt:lpstr>E o Custo das Mercadorias Produzidas?</vt:lpstr>
      <vt:lpstr>Definições</vt:lpstr>
      <vt:lpstr>Investimento, Custo, Despesa ou Perda?</vt:lpstr>
      <vt:lpstr>CUSTEIO</vt:lpstr>
      <vt:lpstr>Custeio</vt:lpstr>
      <vt:lpstr>Esquema básico da contabilidade de custos </vt:lpstr>
      <vt:lpstr>Esquema básico da contabilidade de custos</vt:lpstr>
      <vt:lpstr>Abordagens</vt:lpstr>
      <vt:lpstr>Critérios de rateio</vt:lpstr>
      <vt:lpstr>Apresentação do PowerPoint</vt:lpstr>
      <vt:lpstr>Departamentalização (Centros de Custos)</vt:lpstr>
      <vt:lpstr>Custeio baseado em atividades  (ABC - Activity-Based Costing)</vt:lpstr>
      <vt:lpstr>Custeio baseado em atividades  (ABC - Activity-Based Costing)</vt:lpstr>
      <vt:lpstr>Custeio baseado em atividades  (ABC - Activity-Based Costing)</vt:lpstr>
      <vt:lpstr>Custeio de Produtos Agropecuários</vt:lpstr>
      <vt:lpstr>Colocação do Problema</vt:lpstr>
      <vt:lpstr>Instituto de Economia Agrícola</vt:lpstr>
      <vt:lpstr>Custos de Oportunidade</vt:lpstr>
      <vt:lpstr>Resultados</vt:lpstr>
      <vt:lpstr>Solução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de Custos</dc:title>
  <dc:creator>User</dc:creator>
  <cp:lastModifiedBy>Rubens Nunes</cp:lastModifiedBy>
  <cp:revision>36</cp:revision>
  <dcterms:created xsi:type="dcterms:W3CDTF">2018-08-27T12:49:12Z</dcterms:created>
  <dcterms:modified xsi:type="dcterms:W3CDTF">2021-11-21T14:07:35Z</dcterms:modified>
</cp:coreProperties>
</file>