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312" r:id="rId4"/>
    <p:sldId id="314" r:id="rId5"/>
    <p:sldId id="315" r:id="rId6"/>
    <p:sldId id="316" r:id="rId7"/>
    <p:sldId id="317" r:id="rId8"/>
    <p:sldId id="313" r:id="rId9"/>
    <p:sldId id="276" r:id="rId10"/>
    <p:sldId id="291" r:id="rId11"/>
    <p:sldId id="302" r:id="rId12"/>
    <p:sldId id="303" r:id="rId13"/>
    <p:sldId id="319" r:id="rId14"/>
    <p:sldId id="301" r:id="rId15"/>
    <p:sldId id="295" r:id="rId16"/>
    <p:sldId id="297" r:id="rId17"/>
    <p:sldId id="265" r:id="rId18"/>
    <p:sldId id="266" r:id="rId19"/>
    <p:sldId id="322" r:id="rId20"/>
    <p:sldId id="323" r:id="rId21"/>
    <p:sldId id="300" r:id="rId22"/>
    <p:sldId id="310" r:id="rId23"/>
    <p:sldId id="305" r:id="rId24"/>
    <p:sldId id="309" r:id="rId25"/>
    <p:sldId id="269" r:id="rId26"/>
    <p:sldId id="311" r:id="rId27"/>
    <p:sldId id="288" r:id="rId28"/>
    <p:sldId id="324" r:id="rId29"/>
    <p:sldId id="325"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2A40B-3E71-45DA-8A4B-7211E6D2257F}" type="datetimeFigureOut">
              <a:rPr lang="pt-BR" smtClean="0"/>
              <a:t>02/03/2021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1D9E9-6A04-4844-B79D-DA994403F0CB}" type="slidenum">
              <a:rPr lang="pt-BR" smtClean="0"/>
              <a:t>‹nº›</a:t>
            </a:fld>
            <a:endParaRPr lang="pt-BR"/>
          </a:p>
        </p:txBody>
      </p:sp>
    </p:spTree>
    <p:extLst>
      <p:ext uri="{BB962C8B-B14F-4D97-AF65-F5344CB8AC3E}">
        <p14:creationId xmlns:p14="http://schemas.microsoft.com/office/powerpoint/2010/main" val="4270088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DCA08-3CC9-4F00-A052-F6146984F401}" type="datetimeFigureOut">
              <a:rPr lang="pt-BR" smtClean="0"/>
              <a:t>02/03/2021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FF4E3-E048-475E-9AD8-2C59A85426B4}" type="slidenum">
              <a:rPr lang="pt-BR" smtClean="0"/>
              <a:t>‹nº›</a:t>
            </a:fld>
            <a:endParaRPr lang="pt-BR"/>
          </a:p>
        </p:txBody>
      </p:sp>
    </p:spTree>
    <p:extLst>
      <p:ext uri="{BB962C8B-B14F-4D97-AF65-F5344CB8AC3E}">
        <p14:creationId xmlns:p14="http://schemas.microsoft.com/office/powerpoint/2010/main" val="359498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9D1965E-4D79-4539-A630-9E98D273D7A0}" type="datetimeFigureOut">
              <a:rPr lang="pt-BR" smtClean="0"/>
              <a:t>02/03/2021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81821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D1965E-4D79-4539-A630-9E98D273D7A0}" type="datetimeFigureOut">
              <a:rPr lang="pt-BR" smtClean="0"/>
              <a:t>02/03/2021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224610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D1965E-4D79-4539-A630-9E98D273D7A0}" type="datetimeFigureOut">
              <a:rPr lang="pt-BR" smtClean="0"/>
              <a:t>02/03/2021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247971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D1965E-4D79-4539-A630-9E98D273D7A0}" type="datetimeFigureOut">
              <a:rPr lang="pt-BR" smtClean="0"/>
              <a:t>02/03/2021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241677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9D1965E-4D79-4539-A630-9E98D273D7A0}" type="datetimeFigureOut">
              <a:rPr lang="pt-BR" smtClean="0"/>
              <a:t>02/03/2021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311022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9D1965E-4D79-4539-A630-9E98D273D7A0}" type="datetimeFigureOut">
              <a:rPr lang="pt-BR" smtClean="0"/>
              <a:t>02/03/2021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229053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9D1965E-4D79-4539-A630-9E98D273D7A0}" type="datetimeFigureOut">
              <a:rPr lang="pt-BR" smtClean="0"/>
              <a:t>02/03/2021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47678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9D1965E-4D79-4539-A630-9E98D273D7A0}" type="datetimeFigureOut">
              <a:rPr lang="pt-BR" smtClean="0"/>
              <a:t>02/03/2021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44460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9D1965E-4D79-4539-A630-9E98D273D7A0}" type="datetimeFigureOut">
              <a:rPr lang="pt-BR" smtClean="0"/>
              <a:t>02/03/2021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17492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9D1965E-4D79-4539-A630-9E98D273D7A0}" type="datetimeFigureOut">
              <a:rPr lang="pt-BR" smtClean="0"/>
              <a:t>02/03/2021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123946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9D1965E-4D79-4539-A630-9E98D273D7A0}" type="datetimeFigureOut">
              <a:rPr lang="pt-BR" smtClean="0"/>
              <a:t>02/03/2021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0DADCC6-9C29-49D4-9127-7579D02969F4}" type="slidenum">
              <a:rPr lang="pt-BR" smtClean="0"/>
              <a:t>‹nº›</a:t>
            </a:fld>
            <a:endParaRPr lang="pt-BR"/>
          </a:p>
        </p:txBody>
      </p:sp>
    </p:spTree>
    <p:extLst>
      <p:ext uri="{BB962C8B-B14F-4D97-AF65-F5344CB8AC3E}">
        <p14:creationId xmlns:p14="http://schemas.microsoft.com/office/powerpoint/2010/main" val="165568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1965E-4D79-4539-A630-9E98D273D7A0}" type="datetimeFigureOut">
              <a:rPr lang="pt-BR" smtClean="0"/>
              <a:t>02/03/2021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ADCC6-9C29-49D4-9127-7579D02969F4}" type="slidenum">
              <a:rPr lang="pt-BR" smtClean="0"/>
              <a:t>‹nº›</a:t>
            </a:fld>
            <a:endParaRPr lang="pt-BR"/>
          </a:p>
        </p:txBody>
      </p:sp>
    </p:spTree>
    <p:extLst>
      <p:ext uri="{BB962C8B-B14F-4D97-AF65-F5344CB8AC3E}">
        <p14:creationId xmlns:p14="http://schemas.microsoft.com/office/powerpoint/2010/main" val="77950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083160"/>
            <a:ext cx="5254352" cy="1470025"/>
          </a:xfrm>
        </p:spPr>
        <p:txBody>
          <a:bodyPr/>
          <a:lstStyle/>
          <a:p>
            <a:r>
              <a:rPr lang="pt-BR" dirty="0" smtClean="0"/>
              <a:t>Saúde Mental Infantil</a:t>
            </a:r>
            <a:endParaRPr lang="pt-BR" dirty="0"/>
          </a:p>
        </p:txBody>
      </p:sp>
      <p:sp>
        <p:nvSpPr>
          <p:cNvPr id="3" name="Subtítulo 2"/>
          <p:cNvSpPr>
            <a:spLocks noGrp="1"/>
          </p:cNvSpPr>
          <p:nvPr>
            <p:ph type="subTitle" idx="1"/>
          </p:nvPr>
        </p:nvSpPr>
        <p:spPr>
          <a:xfrm>
            <a:off x="1371600" y="3886200"/>
            <a:ext cx="6400800" cy="1919064"/>
          </a:xfrm>
        </p:spPr>
        <p:txBody>
          <a:bodyPr>
            <a:normAutofit fontScale="62500" lnSpcReduction="20000"/>
          </a:bodyPr>
          <a:lstStyle/>
          <a:p>
            <a:r>
              <a:rPr lang="pt-BR" dirty="0" smtClean="0">
                <a:solidFill>
                  <a:schemeClr val="tx1"/>
                </a:solidFill>
              </a:rPr>
              <a:t>Gisele Saraiva Reis de Oliveira</a:t>
            </a:r>
          </a:p>
          <a:p>
            <a:r>
              <a:rPr lang="pt-BR" dirty="0" smtClean="0">
                <a:solidFill>
                  <a:schemeClr val="tx1"/>
                </a:solidFill>
              </a:rPr>
              <a:t>Terapeuta Ocupacional</a:t>
            </a:r>
          </a:p>
          <a:p>
            <a:r>
              <a:rPr lang="pt-BR" dirty="0" smtClean="0">
                <a:solidFill>
                  <a:schemeClr val="tx1"/>
                </a:solidFill>
              </a:rPr>
              <a:t>Mestre em Neurociências</a:t>
            </a:r>
          </a:p>
          <a:p>
            <a:r>
              <a:rPr lang="pt-BR" dirty="0" smtClean="0">
                <a:solidFill>
                  <a:schemeClr val="tx1"/>
                </a:solidFill>
              </a:rPr>
              <a:t>Educadora Parental em Disciplina Positiva</a:t>
            </a:r>
          </a:p>
          <a:p>
            <a:r>
              <a:rPr lang="pt-BR" dirty="0" smtClean="0">
                <a:solidFill>
                  <a:schemeClr val="tx1"/>
                </a:solidFill>
              </a:rPr>
              <a:t>Facilitadora Programa Ciranda de Educação Emocional Positiva</a:t>
            </a:r>
            <a:endParaRPr lang="pt-BR" dirty="0">
              <a:solidFill>
                <a:schemeClr val="tx1"/>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60648"/>
            <a:ext cx="3645024" cy="364502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795125"/>
            <a:ext cx="719696" cy="714073"/>
          </a:xfrm>
          <a:prstGeom prst="rect">
            <a:avLst/>
          </a:prstGeom>
        </p:spPr>
      </p:pic>
      <p:sp>
        <p:nvSpPr>
          <p:cNvPr id="6" name="CaixaDeTexto 5"/>
          <p:cNvSpPr txBox="1"/>
          <p:nvPr/>
        </p:nvSpPr>
        <p:spPr>
          <a:xfrm>
            <a:off x="3851536" y="5967495"/>
            <a:ext cx="1648400" cy="369332"/>
          </a:xfrm>
          <a:prstGeom prst="rect">
            <a:avLst/>
          </a:prstGeom>
          <a:noFill/>
        </p:spPr>
        <p:txBody>
          <a:bodyPr wrap="none" rtlCol="0">
            <a:spAutoFit/>
          </a:bodyPr>
          <a:lstStyle/>
          <a:p>
            <a:r>
              <a:rPr lang="pt-BR" dirty="0" err="1" smtClean="0"/>
              <a:t>t.o.aprendendo</a:t>
            </a:r>
            <a:endParaRPr lang="pt-BR" dirty="0"/>
          </a:p>
        </p:txBody>
      </p:sp>
    </p:spTree>
    <p:extLst>
      <p:ext uri="{BB962C8B-B14F-4D97-AF65-F5344CB8AC3E}">
        <p14:creationId xmlns:p14="http://schemas.microsoft.com/office/powerpoint/2010/main" val="89090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137810"/>
            <a:ext cx="8496944" cy="5909310"/>
          </a:xfrm>
          <a:prstGeom prst="rect">
            <a:avLst/>
          </a:prstGeom>
        </p:spPr>
        <p:txBody>
          <a:bodyPr wrap="square">
            <a:spAutoFit/>
          </a:bodyPr>
          <a:lstStyle/>
          <a:p>
            <a:pPr marL="285750" indent="-285750" algn="just">
              <a:buFont typeface="Arial" pitchFamily="34" charset="0"/>
              <a:buChar char="•"/>
            </a:pPr>
            <a:endParaRPr lang="pt-BR" sz="2000" dirty="0"/>
          </a:p>
          <a:p>
            <a:pPr marL="285750" indent="-285750" algn="just">
              <a:buFont typeface="Arial" pitchFamily="34" charset="0"/>
              <a:buChar char="•"/>
            </a:pPr>
            <a:r>
              <a:rPr lang="pt-BR" sz="2000" dirty="0"/>
              <a:t>III Conferência Nacional de Saúde Mental (CNSM) -  substituição no país do modelo de tratamento baseado na centralidade do hospital pelo modelo comunitário de atenção,  inclusão no campo do cuidado psicossocial dos problemas mentais em crianças e adolescentes ; priorizou o tema da SMCA e convocou o Estado brasileiro à tomada de responsabilidade pelo cuidado e tratamento de crianças e adolescentes com problemas mentais, afirmando a necessidade de esse cuidado ser pautado no reconhecimento delas como sujeitos psíquicos e de direitos, ser exercido em dispositivos de base comunitária, calcado na lógica do território e da operação em rede.</a:t>
            </a:r>
          </a:p>
          <a:p>
            <a:endParaRPr lang="pt-BR" sz="2000" dirty="0"/>
          </a:p>
          <a:p>
            <a:pPr marL="285750" indent="-285750" algn="just">
              <a:buFont typeface="Arial" pitchFamily="34" charset="0"/>
              <a:buChar char="•"/>
            </a:pPr>
            <a:endParaRPr lang="pt-BR" sz="2000" dirty="0" smtClean="0"/>
          </a:p>
          <a:p>
            <a:pPr marL="285750" indent="-285750" algn="just">
              <a:buFont typeface="Arial" pitchFamily="34" charset="0"/>
              <a:buChar char="•"/>
            </a:pPr>
            <a:r>
              <a:rPr lang="pt-BR" sz="2000" dirty="0" smtClean="0"/>
              <a:t>Portaria </a:t>
            </a:r>
            <a:r>
              <a:rPr lang="pt-BR" sz="2000" dirty="0" smtClean="0"/>
              <a:t>336/2002 :  capítulo especificamente destinado à criação de Centros de Atenção Psicossocial para crianças e adolescentes, os </a:t>
            </a:r>
            <a:r>
              <a:rPr lang="pt-BR" sz="2000" dirty="0" err="1" smtClean="0"/>
              <a:t>CAPSi</a:t>
            </a:r>
            <a:r>
              <a:rPr lang="pt-BR" sz="2000" dirty="0" smtClean="0"/>
              <a:t>. A primeira portaria na história do SUS com orientações para a SMCA, indicaram a incorporação pelo Ministério da Saúde de algumas das mais importantes aspirações emanadas da III CNSM. </a:t>
            </a:r>
          </a:p>
          <a:p>
            <a:pPr marL="285750" indent="-285750" algn="just">
              <a:buFont typeface="Arial" pitchFamily="34" charset="0"/>
              <a:buChar char="•"/>
            </a:pPr>
            <a:endParaRPr lang="pt-BR" sz="2000" dirty="0" smtClean="0"/>
          </a:p>
          <a:p>
            <a:pPr marL="285750" indent="-285750">
              <a:buFont typeface="Arial" pitchFamily="34" charset="0"/>
              <a:buChar char="•"/>
            </a:pPr>
            <a:endParaRPr lang="pt-BR" dirty="0" smtClean="0"/>
          </a:p>
        </p:txBody>
      </p:sp>
      <p:sp>
        <p:nvSpPr>
          <p:cNvPr id="3" name="CaixaDeTexto 2"/>
          <p:cNvSpPr txBox="1"/>
          <p:nvPr/>
        </p:nvSpPr>
        <p:spPr>
          <a:xfrm>
            <a:off x="739343" y="404664"/>
            <a:ext cx="7560840" cy="584775"/>
          </a:xfrm>
          <a:prstGeom prst="rect">
            <a:avLst/>
          </a:prstGeom>
          <a:noFill/>
        </p:spPr>
        <p:txBody>
          <a:bodyPr wrap="square" rtlCol="0">
            <a:spAutoFit/>
          </a:bodyPr>
          <a:lstStyle/>
          <a:p>
            <a:pPr algn="ctr"/>
            <a:r>
              <a:rPr lang="pt-BR" sz="3200" dirty="0" smtClean="0"/>
              <a:t>Políticas Públicas - Resumo</a:t>
            </a:r>
            <a:endParaRPr lang="pt-BR" sz="3200" dirty="0"/>
          </a:p>
        </p:txBody>
      </p:sp>
    </p:spTree>
    <p:extLst>
      <p:ext uri="{BB962C8B-B14F-4D97-AF65-F5344CB8AC3E}">
        <p14:creationId xmlns:p14="http://schemas.microsoft.com/office/powerpoint/2010/main" val="92208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2228" y="722569"/>
            <a:ext cx="8496944" cy="6217087"/>
          </a:xfrm>
          <a:prstGeom prst="rect">
            <a:avLst/>
          </a:prstGeom>
        </p:spPr>
        <p:txBody>
          <a:bodyPr wrap="square">
            <a:spAutoFit/>
          </a:bodyPr>
          <a:lstStyle/>
          <a:p>
            <a:pPr marL="285750" indent="-285750" algn="just">
              <a:buFont typeface="Arial" pitchFamily="34" charset="0"/>
              <a:buChar char="•"/>
            </a:pPr>
            <a:r>
              <a:rPr lang="pt-BR" sz="2000" dirty="0" smtClean="0"/>
              <a:t>Portaria n° 3.088 de 23 de dezembro de 2011 (republicação em 21 de maio de 2013): dispõe sobre a criação, ampliação e articulação de pontos de atenção à saúde para pessoas com sofrimento ou transtorno mental e com necessidades decorrentes do uso de crack, álcool e outras drogas, no âmbito do Sistema Único de Saúde. </a:t>
            </a:r>
          </a:p>
          <a:p>
            <a:pPr marL="285750" indent="-285750" algn="just">
              <a:buFont typeface="Arial" pitchFamily="34" charset="0"/>
              <a:buChar char="•"/>
            </a:pPr>
            <a:endParaRPr lang="pt-BR" sz="2000" dirty="0"/>
          </a:p>
          <a:p>
            <a:pPr marL="285750" indent="-285750" algn="just">
              <a:buFont typeface="Arial" pitchFamily="34" charset="0"/>
              <a:buChar char="•"/>
            </a:pPr>
            <a:r>
              <a:rPr lang="pt-BR" sz="2000" dirty="0" smtClean="0"/>
              <a:t>Componentes RAPS</a:t>
            </a:r>
            <a:r>
              <a:rPr lang="pt-BR" sz="2000" dirty="0" smtClean="0"/>
              <a:t>: pontos de atenção</a:t>
            </a:r>
            <a:endParaRPr lang="pt-BR" sz="2000" dirty="0" smtClean="0"/>
          </a:p>
          <a:p>
            <a:pPr algn="just"/>
            <a:r>
              <a:rPr lang="pt-BR" sz="2000" b="1" i="1" dirty="0" smtClean="0"/>
              <a:t>Componente da Atenção Básica</a:t>
            </a:r>
          </a:p>
          <a:p>
            <a:pPr algn="just"/>
            <a:r>
              <a:rPr lang="pt-BR" sz="2000" b="1" i="1" dirty="0" smtClean="0"/>
              <a:t>Componente da Atenção Especializada – CAPS</a:t>
            </a:r>
          </a:p>
          <a:p>
            <a:pPr algn="just"/>
            <a:r>
              <a:rPr lang="pt-BR" sz="2000" b="1" i="1" dirty="0" smtClean="0"/>
              <a:t>Componente da Atenção de Urgência e Emergência</a:t>
            </a:r>
          </a:p>
          <a:p>
            <a:pPr algn="just"/>
            <a:r>
              <a:rPr lang="pt-BR" sz="2000" b="1" i="1" dirty="0" smtClean="0"/>
              <a:t>Componente da Atenção Hospitalar</a:t>
            </a:r>
          </a:p>
          <a:p>
            <a:pPr algn="just"/>
            <a:r>
              <a:rPr lang="pt-BR" sz="2000" b="1" i="1" dirty="0" smtClean="0"/>
              <a:t>Componente da Atenção Residencial de Caráter Transitório – UAI (Unidades de Acolhimento </a:t>
            </a:r>
            <a:r>
              <a:rPr lang="pt-BR" sz="2000" b="1" i="1" dirty="0" err="1" smtClean="0"/>
              <a:t>Infantojuvenil</a:t>
            </a:r>
            <a:r>
              <a:rPr lang="pt-BR" sz="2000" b="1" i="1" dirty="0" smtClean="0"/>
              <a:t>)</a:t>
            </a:r>
          </a:p>
          <a:p>
            <a:pPr algn="just"/>
            <a:endParaRPr lang="pt-BR" sz="2000" b="1" i="1" dirty="0" smtClean="0"/>
          </a:p>
          <a:p>
            <a:pPr algn="just"/>
            <a:r>
              <a:rPr lang="pt-BR" sz="2000" dirty="0" smtClean="0"/>
              <a:t>No caso da infância, destacam-se como pontos de atenção: a Estratégia Saúde da Família (ESF), a unidade básica de saúde (UBS), as equipes de Consultório na rua, o Núcleo de Apoio à Saúde da Família (NASF), o Centro de Convivência e Cultura (CECCO), o Centro de Atenção Psicossocial </a:t>
            </a:r>
            <a:r>
              <a:rPr lang="pt-BR" sz="2000" dirty="0" err="1" smtClean="0"/>
              <a:t>Infantojuvenil</a:t>
            </a:r>
            <a:r>
              <a:rPr lang="pt-BR" sz="2000" dirty="0" smtClean="0"/>
              <a:t> (</a:t>
            </a:r>
            <a:r>
              <a:rPr lang="pt-BR" sz="2000" dirty="0" err="1" smtClean="0"/>
              <a:t>CAPSi</a:t>
            </a:r>
            <a:r>
              <a:rPr lang="pt-BR" sz="2000" dirty="0" smtClean="0"/>
              <a:t>), os serviços de urgência e emergência e os hospitalares.</a:t>
            </a:r>
          </a:p>
          <a:p>
            <a:endParaRPr lang="pt-BR" b="1" i="1" dirty="0" smtClean="0"/>
          </a:p>
        </p:txBody>
      </p:sp>
      <p:sp>
        <p:nvSpPr>
          <p:cNvPr id="3" name="CaixaDeTexto 2"/>
          <p:cNvSpPr txBox="1"/>
          <p:nvPr/>
        </p:nvSpPr>
        <p:spPr>
          <a:xfrm>
            <a:off x="739343" y="129013"/>
            <a:ext cx="7560840" cy="584775"/>
          </a:xfrm>
          <a:prstGeom prst="rect">
            <a:avLst/>
          </a:prstGeom>
          <a:noFill/>
        </p:spPr>
        <p:txBody>
          <a:bodyPr wrap="square" rtlCol="0">
            <a:spAutoFit/>
          </a:bodyPr>
          <a:lstStyle/>
          <a:p>
            <a:pPr algn="ctr"/>
            <a:r>
              <a:rPr lang="pt-BR" sz="3200" dirty="0" smtClean="0"/>
              <a:t>Políticas Públicas - Resumo</a:t>
            </a:r>
            <a:endParaRPr lang="pt-BR" sz="3200" dirty="0"/>
          </a:p>
        </p:txBody>
      </p:sp>
    </p:spTree>
    <p:extLst>
      <p:ext uri="{BB962C8B-B14F-4D97-AF65-F5344CB8AC3E}">
        <p14:creationId xmlns:p14="http://schemas.microsoft.com/office/powerpoint/2010/main" val="286798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700046"/>
            <a:ext cx="8136904" cy="4093428"/>
          </a:xfrm>
          <a:prstGeom prst="rect">
            <a:avLst/>
          </a:prstGeom>
        </p:spPr>
        <p:txBody>
          <a:bodyPr wrap="square">
            <a:spAutoFit/>
          </a:bodyPr>
          <a:lstStyle/>
          <a:p>
            <a:pPr algn="just">
              <a:buNone/>
            </a:pPr>
            <a:r>
              <a:rPr lang="pt-BR" sz="2000" b="1" i="1" dirty="0" smtClean="0"/>
              <a:t>Componente da Atenção de Urgência e Emergência</a:t>
            </a:r>
            <a:endParaRPr lang="pt-BR" sz="2000" dirty="0" smtClean="0"/>
          </a:p>
          <a:p>
            <a:pPr algn="just"/>
            <a:r>
              <a:rPr lang="pt-BR" sz="2000" dirty="0" smtClean="0"/>
              <a:t>A atenção às urgências prestada pelas Unidades de Pronto Atendimento (UBDS e UPA) e também pelo SAMU  nas situações de crise, em decorrência de transtornos mentais e/ou do uso abusivo de álcool e outras drogas, </a:t>
            </a:r>
          </a:p>
          <a:p>
            <a:pPr algn="just"/>
            <a:endParaRPr lang="pt-BR" sz="2000" dirty="0" smtClean="0"/>
          </a:p>
          <a:p>
            <a:pPr algn="just">
              <a:buNone/>
            </a:pPr>
            <a:r>
              <a:rPr lang="pt-BR" sz="2000" b="1" i="1" dirty="0" smtClean="0"/>
              <a:t>Componente da Atenção Hospitalar</a:t>
            </a:r>
            <a:endParaRPr lang="pt-BR" sz="2000" dirty="0" smtClean="0"/>
          </a:p>
          <a:p>
            <a:pPr marL="342900" indent="-342900" algn="just">
              <a:buFont typeface="Wingdings" pitchFamily="2" charset="2"/>
              <a:buChar char="ü"/>
            </a:pPr>
            <a:r>
              <a:rPr lang="pt-BR" sz="2000" dirty="0" smtClean="0"/>
              <a:t>Hospital Geral:  retaguarda clínica para pacientes da saúde mental, quando necessário.</a:t>
            </a:r>
          </a:p>
          <a:p>
            <a:pPr marL="342900" indent="-342900" algn="just">
              <a:buFont typeface="Wingdings" pitchFamily="2" charset="2"/>
              <a:buChar char="ü"/>
            </a:pPr>
            <a:r>
              <a:rPr lang="pt-BR" sz="2000" dirty="0" smtClean="0"/>
              <a:t>SISAM (internação eletiva/não urgentes)</a:t>
            </a:r>
          </a:p>
          <a:p>
            <a:pPr marL="342900" indent="-342900" algn="just">
              <a:buFont typeface="Wingdings" pitchFamily="2" charset="2"/>
              <a:buChar char="ü"/>
            </a:pPr>
            <a:r>
              <a:rPr lang="pt-BR" sz="2000" dirty="0" smtClean="0"/>
              <a:t>Hospital das Clínicas da Faculdade de Medicina de Ribeirão Preto: UE; enfermaria Campus, Hospital Dia</a:t>
            </a:r>
          </a:p>
          <a:p>
            <a:pPr marL="342900" indent="-342900" algn="just">
              <a:buFont typeface="Wingdings" pitchFamily="2" charset="2"/>
              <a:buChar char="ü"/>
            </a:pPr>
            <a:r>
              <a:rPr lang="pt-BR" sz="2000" dirty="0" smtClean="0"/>
              <a:t>Hospital Psiquiátrico Santa Tereza: internações a partir de 16 anos; ala para pacientes usuários de substâncias psicoativas</a:t>
            </a:r>
          </a:p>
        </p:txBody>
      </p:sp>
      <p:sp>
        <p:nvSpPr>
          <p:cNvPr id="3" name="CaixaDeTexto 2"/>
          <p:cNvSpPr txBox="1"/>
          <p:nvPr/>
        </p:nvSpPr>
        <p:spPr>
          <a:xfrm>
            <a:off x="971600" y="692696"/>
            <a:ext cx="7056784" cy="523220"/>
          </a:xfrm>
          <a:prstGeom prst="rect">
            <a:avLst/>
          </a:prstGeom>
          <a:noFill/>
        </p:spPr>
        <p:txBody>
          <a:bodyPr wrap="square" rtlCol="0">
            <a:spAutoFit/>
          </a:bodyPr>
          <a:lstStyle/>
          <a:p>
            <a:pPr algn="ctr"/>
            <a:r>
              <a:rPr lang="pt-BR" sz="2800" dirty="0" smtClean="0"/>
              <a:t>Componentes RAPS Ribeirão Preto</a:t>
            </a:r>
            <a:endParaRPr lang="pt-BR" sz="2800" dirty="0"/>
          </a:p>
        </p:txBody>
      </p:sp>
    </p:spTree>
    <p:extLst>
      <p:ext uri="{BB962C8B-B14F-4D97-AF65-F5344CB8AC3E}">
        <p14:creationId xmlns:p14="http://schemas.microsoft.com/office/powerpoint/2010/main" val="170779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71600" y="692696"/>
            <a:ext cx="7056784" cy="523220"/>
          </a:xfrm>
          <a:prstGeom prst="rect">
            <a:avLst/>
          </a:prstGeom>
          <a:noFill/>
        </p:spPr>
        <p:txBody>
          <a:bodyPr wrap="square" rtlCol="0">
            <a:spAutoFit/>
          </a:bodyPr>
          <a:lstStyle/>
          <a:p>
            <a:pPr algn="ctr"/>
            <a:r>
              <a:rPr lang="pt-BR" sz="2800" dirty="0" smtClean="0"/>
              <a:t>Componentes RAPS Ribeirão Preto</a:t>
            </a:r>
            <a:endParaRPr lang="pt-BR" sz="2800" dirty="0"/>
          </a:p>
        </p:txBody>
      </p:sp>
      <p:sp>
        <p:nvSpPr>
          <p:cNvPr id="3" name="Retângulo 2"/>
          <p:cNvSpPr/>
          <p:nvPr/>
        </p:nvSpPr>
        <p:spPr>
          <a:xfrm>
            <a:off x="107504" y="1628800"/>
            <a:ext cx="8784976" cy="6247864"/>
          </a:xfrm>
          <a:prstGeom prst="rect">
            <a:avLst/>
          </a:prstGeom>
        </p:spPr>
        <p:txBody>
          <a:bodyPr wrap="square">
            <a:spAutoFit/>
          </a:bodyPr>
          <a:lstStyle/>
          <a:p>
            <a:pPr algn="just"/>
            <a:r>
              <a:rPr lang="pt-BR" sz="2000" b="1" i="1" dirty="0"/>
              <a:t>Componente da Atenção Especializada – </a:t>
            </a:r>
            <a:r>
              <a:rPr lang="pt-BR" sz="2000" b="1" i="1" dirty="0" smtClean="0"/>
              <a:t>CAPS</a:t>
            </a:r>
          </a:p>
          <a:p>
            <a:pPr algn="just"/>
            <a:r>
              <a:rPr lang="pt-BR" sz="2000" dirty="0" smtClean="0"/>
              <a:t>Centro de Atenção Psicossocial </a:t>
            </a:r>
            <a:r>
              <a:rPr lang="pt-BR" sz="2000" dirty="0" err="1" smtClean="0"/>
              <a:t>Infanto</a:t>
            </a:r>
            <a:r>
              <a:rPr lang="pt-BR" sz="2000" dirty="0" smtClean="0"/>
              <a:t> </a:t>
            </a:r>
            <a:r>
              <a:rPr lang="pt-BR" sz="2000" dirty="0" err="1" smtClean="0"/>
              <a:t>Junvenil</a:t>
            </a:r>
            <a:r>
              <a:rPr lang="pt-BR" sz="2000" dirty="0" smtClean="0"/>
              <a:t> </a:t>
            </a:r>
            <a:r>
              <a:rPr lang="pt-BR" sz="2000" dirty="0" smtClean="0"/>
              <a:t>Luiz </a:t>
            </a:r>
            <a:r>
              <a:rPr lang="pt-BR" sz="2000" dirty="0" smtClean="0"/>
              <a:t>Carlos Souza</a:t>
            </a:r>
          </a:p>
          <a:p>
            <a:pPr algn="just"/>
            <a:endParaRPr lang="pt-BR" sz="2000" dirty="0"/>
          </a:p>
          <a:p>
            <a:pPr algn="just"/>
            <a:r>
              <a:rPr lang="pt-BR" sz="2000" dirty="0" smtClean="0"/>
              <a:t> </a:t>
            </a:r>
            <a:r>
              <a:rPr lang="pt-BR" sz="2000" b="1" i="1" dirty="0"/>
              <a:t>Componente da Atenção Residencial de Caráter Transitório – UAI (Unidades de Acolhimento </a:t>
            </a:r>
            <a:r>
              <a:rPr lang="pt-BR" sz="2000" b="1" i="1" dirty="0" err="1"/>
              <a:t>Infantojuvenil</a:t>
            </a:r>
            <a:r>
              <a:rPr lang="pt-BR" sz="2000" b="1" i="1" dirty="0"/>
              <a:t>)</a:t>
            </a:r>
          </a:p>
          <a:p>
            <a:pPr marL="342900" indent="-342900" algn="just">
              <a:buFont typeface="Wingdings" pitchFamily="2" charset="2"/>
              <a:buChar char="ü"/>
            </a:pPr>
            <a:r>
              <a:rPr lang="pt-BR" sz="2000" dirty="0" smtClean="0"/>
              <a:t>Municípios </a:t>
            </a:r>
            <a:r>
              <a:rPr lang="pt-BR" sz="2000" dirty="0"/>
              <a:t>com mais de 100 mil </a:t>
            </a:r>
            <a:r>
              <a:rPr lang="pt-BR" sz="2000" dirty="0" smtClean="0"/>
              <a:t>habitantes</a:t>
            </a:r>
          </a:p>
          <a:p>
            <a:pPr marL="342900" indent="-342900" algn="just">
              <a:buFont typeface="Wingdings" pitchFamily="2" charset="2"/>
              <a:buChar char="ü"/>
            </a:pPr>
            <a:r>
              <a:rPr lang="pt-BR" sz="2000" dirty="0" smtClean="0"/>
              <a:t>Objetivo </a:t>
            </a:r>
            <a:r>
              <a:rPr lang="pt-BR" sz="2000" dirty="0"/>
              <a:t>de intensificar o cuidado às pessoas com sofrimento ou transtornos mentais decorrentes do uso de álcool e outras drogas que se encontram em situação de vulnerabilidade social e familiar, realizando um conjunto de atividades de caráter terapêutico e </a:t>
            </a:r>
            <a:r>
              <a:rPr lang="pt-BR" sz="2000" dirty="0" smtClean="0"/>
              <a:t>protetivo</a:t>
            </a:r>
          </a:p>
          <a:p>
            <a:pPr marL="342900" indent="-342900" algn="just">
              <a:buFont typeface="Wingdings" pitchFamily="2" charset="2"/>
              <a:buChar char="ü"/>
            </a:pPr>
            <a:r>
              <a:rPr lang="pt-BR" sz="2000" dirty="0" smtClean="0"/>
              <a:t> Instituídos </a:t>
            </a:r>
            <a:r>
              <a:rPr lang="pt-BR" sz="2000" dirty="0"/>
              <a:t>em </a:t>
            </a:r>
            <a:r>
              <a:rPr lang="pt-BR" sz="2000" dirty="0" smtClean="0"/>
              <a:t>2012 </a:t>
            </a:r>
            <a:r>
              <a:rPr lang="pt-BR" sz="2000" dirty="0"/>
              <a:t>pela Portaria n. </a:t>
            </a:r>
            <a:r>
              <a:rPr lang="pt-BR" sz="2000" dirty="0" smtClean="0"/>
              <a:t>121</a:t>
            </a:r>
          </a:p>
          <a:p>
            <a:pPr marL="342900" indent="-342900" algn="just">
              <a:buFont typeface="Wingdings" pitchFamily="2" charset="2"/>
              <a:buChar char="ü"/>
            </a:pPr>
            <a:r>
              <a:rPr lang="pt-BR" sz="2000" dirty="0" smtClean="0"/>
              <a:t>22 </a:t>
            </a:r>
            <a:r>
              <a:rPr lang="pt-BR" sz="2000" dirty="0" err="1" smtClean="0"/>
              <a:t>UAIs</a:t>
            </a:r>
            <a:r>
              <a:rPr lang="pt-BR" sz="2000" dirty="0" smtClean="0"/>
              <a:t> no Brasil </a:t>
            </a:r>
            <a:endParaRPr lang="pt-BR" sz="2000" b="1" i="1" dirty="0"/>
          </a:p>
          <a:p>
            <a:pPr algn="just"/>
            <a:endParaRPr lang="pt-BR" sz="2000" b="1" i="1" dirty="0" smtClean="0"/>
          </a:p>
          <a:p>
            <a:pPr algn="just"/>
            <a:endParaRPr lang="pt-BR" sz="2000" b="1" i="1" dirty="0"/>
          </a:p>
          <a:p>
            <a:pPr algn="just"/>
            <a:endParaRPr lang="pt-BR" sz="2000" b="1" i="1" dirty="0" smtClean="0"/>
          </a:p>
          <a:p>
            <a:pPr algn="just"/>
            <a:endParaRPr lang="pt-BR" sz="2000" b="1" i="1" dirty="0"/>
          </a:p>
          <a:p>
            <a:pPr algn="just"/>
            <a:endParaRPr lang="pt-BR" sz="2000" b="1" i="1" dirty="0" smtClean="0"/>
          </a:p>
          <a:p>
            <a:pPr algn="just"/>
            <a:endParaRPr lang="pt-BR" sz="2000" b="1" i="1" dirty="0"/>
          </a:p>
          <a:p>
            <a:pPr algn="just"/>
            <a:endParaRPr lang="pt-BR" sz="2000" b="1" i="1" dirty="0" smtClean="0"/>
          </a:p>
          <a:p>
            <a:pPr algn="just"/>
            <a:endParaRPr lang="pt-BR" sz="2000" b="1" i="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740" y="4453524"/>
            <a:ext cx="2257740" cy="2229161"/>
          </a:xfrm>
          <a:prstGeom prst="rect">
            <a:avLst/>
          </a:prstGeom>
        </p:spPr>
      </p:pic>
    </p:spTree>
    <p:extLst>
      <p:ext uri="{BB962C8B-B14F-4D97-AF65-F5344CB8AC3E}">
        <p14:creationId xmlns:p14="http://schemas.microsoft.com/office/powerpoint/2010/main" val="334668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264212"/>
            <a:ext cx="4572000" cy="3139321"/>
          </a:xfrm>
          <a:prstGeom prst="rect">
            <a:avLst/>
          </a:prstGeom>
        </p:spPr>
        <p:txBody>
          <a:bodyPr>
            <a:spAutoFit/>
          </a:bodyPr>
          <a:lstStyle/>
          <a:p>
            <a:r>
              <a:rPr lang="pt-BR" dirty="0" smtClean="0"/>
              <a:t>CAPS I, CAPS II, CAPS III, CAPS ad II e CAPS i II. </a:t>
            </a:r>
          </a:p>
          <a:p>
            <a:endParaRPr lang="pt-BR" dirty="0" smtClean="0"/>
          </a:p>
          <a:p>
            <a:pPr>
              <a:buFont typeface="Wingdings" pitchFamily="2" charset="2"/>
              <a:buChar char="ü"/>
            </a:pPr>
            <a:r>
              <a:rPr lang="pt-BR" dirty="0" smtClean="0"/>
              <a:t> tamanho da população dos municípios</a:t>
            </a:r>
          </a:p>
          <a:p>
            <a:pPr>
              <a:buFont typeface="Wingdings" pitchFamily="2" charset="2"/>
              <a:buChar char="ü"/>
            </a:pPr>
            <a:r>
              <a:rPr lang="pt-BR" dirty="0" smtClean="0"/>
              <a:t> modalidades de serviço oferecidas: atendimento à população em geral,  especializado em álcool e drogas ou voltado aos cuidados à criança e ao adolescente. </a:t>
            </a:r>
          </a:p>
          <a:p>
            <a:pPr>
              <a:buNone/>
            </a:pPr>
            <a:endParaRPr lang="pt-BR" dirty="0" smtClean="0"/>
          </a:p>
          <a:p>
            <a:pPr>
              <a:buNone/>
            </a:pPr>
            <a:r>
              <a:rPr lang="pt-BR" dirty="0" smtClean="0"/>
              <a:t>Em 2010, a Portaria 2.841, de 20 de setembro, instituiu o Centro de Atenção Psicossocial Álcool e Drogas III (CAPS ad 24 horas).</a:t>
            </a:r>
          </a:p>
        </p:txBody>
      </p:sp>
      <p:sp>
        <p:nvSpPr>
          <p:cNvPr id="3" name="Retângulo 2"/>
          <p:cNvSpPr/>
          <p:nvPr/>
        </p:nvSpPr>
        <p:spPr>
          <a:xfrm>
            <a:off x="4211960" y="4581128"/>
            <a:ext cx="4572000" cy="1754326"/>
          </a:xfrm>
          <a:prstGeom prst="rect">
            <a:avLst/>
          </a:prstGeom>
        </p:spPr>
        <p:txBody>
          <a:bodyPr>
            <a:spAutoFit/>
          </a:bodyPr>
          <a:lstStyle/>
          <a:p>
            <a:r>
              <a:rPr lang="pt-BR" dirty="0" smtClean="0"/>
              <a:t>CAPS I: 15 mil habitantes</a:t>
            </a:r>
          </a:p>
          <a:p>
            <a:r>
              <a:rPr lang="pt-BR" dirty="0" smtClean="0"/>
              <a:t>- CAPS II: 70 mil habitantes</a:t>
            </a:r>
          </a:p>
          <a:p>
            <a:r>
              <a:rPr lang="pt-BR" dirty="0" smtClean="0"/>
              <a:t>- CAPS III: 150 mil habitantes</a:t>
            </a:r>
          </a:p>
          <a:p>
            <a:r>
              <a:rPr lang="pt-BR" dirty="0" smtClean="0"/>
              <a:t>- CAPS ad: 70 mil habitantes</a:t>
            </a:r>
          </a:p>
          <a:p>
            <a:r>
              <a:rPr lang="pt-BR" dirty="0" smtClean="0"/>
              <a:t>- CAPS ad III: 150 mil habitantes</a:t>
            </a:r>
          </a:p>
          <a:p>
            <a:r>
              <a:rPr lang="pt-BR" dirty="0" smtClean="0"/>
              <a:t>- CAPS i: 70 mil habitantes</a:t>
            </a:r>
          </a:p>
        </p:txBody>
      </p:sp>
      <p:sp>
        <p:nvSpPr>
          <p:cNvPr id="4" name="CaixaDeTexto 3"/>
          <p:cNvSpPr txBox="1"/>
          <p:nvPr/>
        </p:nvSpPr>
        <p:spPr>
          <a:xfrm>
            <a:off x="1403648" y="334074"/>
            <a:ext cx="5976664" cy="523220"/>
          </a:xfrm>
          <a:prstGeom prst="rect">
            <a:avLst/>
          </a:prstGeom>
          <a:noFill/>
        </p:spPr>
        <p:txBody>
          <a:bodyPr wrap="square" rtlCol="0">
            <a:spAutoFit/>
          </a:bodyPr>
          <a:lstStyle/>
          <a:p>
            <a:pPr algn="ctr"/>
            <a:r>
              <a:rPr lang="pt-BR" sz="2800" dirty="0" smtClean="0"/>
              <a:t>Portaria 336/2002 </a:t>
            </a:r>
            <a:endParaRPr lang="pt-BR" sz="2800" dirty="0"/>
          </a:p>
        </p:txBody>
      </p:sp>
    </p:spTree>
    <p:extLst>
      <p:ext uri="{BB962C8B-B14F-4D97-AF65-F5344CB8AC3E}">
        <p14:creationId xmlns:p14="http://schemas.microsoft.com/office/powerpoint/2010/main" val="395161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8"/>
            <a:ext cx="8229600" cy="1143000"/>
          </a:xfrm>
        </p:spPr>
        <p:txBody>
          <a:bodyPr>
            <a:normAutofit/>
          </a:bodyPr>
          <a:lstStyle/>
          <a:p>
            <a:r>
              <a:rPr lang="pt-BR" sz="2800" dirty="0" smtClean="0"/>
              <a:t>Centros de Atenção Psicossocial Infantil - </a:t>
            </a:r>
            <a:r>
              <a:rPr lang="pt-BR" sz="2800" dirty="0" err="1" smtClean="0"/>
              <a:t>CAPSi</a:t>
            </a:r>
            <a:endParaRPr lang="pt-BR" sz="2800" dirty="0"/>
          </a:p>
        </p:txBody>
      </p:sp>
      <p:sp>
        <p:nvSpPr>
          <p:cNvPr id="3" name="Retângulo 2"/>
          <p:cNvSpPr/>
          <p:nvPr/>
        </p:nvSpPr>
        <p:spPr>
          <a:xfrm>
            <a:off x="173151" y="980728"/>
            <a:ext cx="8784976" cy="6494085"/>
          </a:xfrm>
          <a:prstGeom prst="rect">
            <a:avLst/>
          </a:prstGeom>
        </p:spPr>
        <p:txBody>
          <a:bodyPr wrap="square">
            <a:spAutoFit/>
          </a:bodyPr>
          <a:lstStyle/>
          <a:p>
            <a:pPr marL="285750" indent="-285750" algn="just">
              <a:buFont typeface="Wingdings" pitchFamily="2" charset="2"/>
              <a:buChar char="ü"/>
            </a:pPr>
            <a:r>
              <a:rPr lang="pt-BR" dirty="0" smtClean="0"/>
              <a:t> Primeira ação concreta oriunda da nova posição do Estado brasileiro frente às questões da SMCA (cuidado de crianças e adolescentes para a rede pública)</a:t>
            </a:r>
          </a:p>
          <a:p>
            <a:pPr marL="285750" indent="-285750" algn="just">
              <a:buFont typeface="Wingdings" pitchFamily="2" charset="2"/>
              <a:buChar char="ü"/>
            </a:pPr>
            <a:endParaRPr lang="pt-BR" dirty="0" smtClean="0"/>
          </a:p>
          <a:p>
            <a:pPr marL="285750" indent="-285750" algn="just">
              <a:buFont typeface="Wingdings" pitchFamily="2" charset="2"/>
              <a:buChar char="ü"/>
            </a:pPr>
            <a:r>
              <a:rPr lang="pt-BR" dirty="0"/>
              <a:t>O objetivo dos </a:t>
            </a:r>
            <a:r>
              <a:rPr lang="pt-BR" dirty="0" err="1"/>
              <a:t>CAPSi</a:t>
            </a:r>
            <a:r>
              <a:rPr lang="pt-BR" dirty="0"/>
              <a:t> é oferecer atendimento à população </a:t>
            </a:r>
            <a:r>
              <a:rPr lang="pt-BR" dirty="0" err="1"/>
              <a:t>infantojuvenil</a:t>
            </a:r>
            <a:r>
              <a:rPr lang="pt-BR" dirty="0"/>
              <a:t> de sua área de abrangência, realizando acompanhamento clínico e a reinserção social (acesso à escola, lazer, cultura, esportes, exercício da cidadania e fortalecimento dos laços familiares e comunitários</a:t>
            </a:r>
            <a:r>
              <a:rPr lang="pt-BR" dirty="0" smtClean="0"/>
              <a:t>)</a:t>
            </a:r>
          </a:p>
          <a:p>
            <a:pPr marL="285750" indent="-285750" algn="just">
              <a:buFont typeface="Wingdings" pitchFamily="2" charset="2"/>
              <a:buChar char="ü"/>
            </a:pPr>
            <a:endParaRPr lang="pt-BR" dirty="0"/>
          </a:p>
          <a:p>
            <a:pPr marL="285750" indent="-285750" algn="just">
              <a:buFont typeface="Wingdings" pitchFamily="2" charset="2"/>
              <a:buChar char="ü"/>
            </a:pPr>
            <a:r>
              <a:rPr lang="pt-BR" dirty="0"/>
              <a:t>crianças e adolescentes com transtornos mentais severos, deficiência mental com </a:t>
            </a:r>
            <a:r>
              <a:rPr lang="pt-BR" dirty="0" err="1"/>
              <a:t>comorbidade</a:t>
            </a:r>
            <a:r>
              <a:rPr lang="pt-BR" dirty="0"/>
              <a:t> psiquiátrica, uso prejudicial de álcool e outras drogas e neuroses graves. Tornam-se prioritários os atendimentos a crianças e adolescentes gravemente comprometidos psiquicamente, aqueles que se encontram no espectro autista, psicóticos, neuróticos graves e os que estão impossibilitados de manter ou estabelecer laços sociais devido a sua condição </a:t>
            </a:r>
            <a:r>
              <a:rPr lang="pt-BR" dirty="0" smtClean="0"/>
              <a:t>psíquica</a:t>
            </a:r>
            <a:endParaRPr lang="pt-BR" dirty="0"/>
          </a:p>
          <a:p>
            <a:pPr algn="just"/>
            <a:r>
              <a:rPr lang="pt-BR" dirty="0" smtClean="0"/>
              <a:t>*Questão da rede de atendimento do TEA em Ribeirão Preto</a:t>
            </a:r>
          </a:p>
          <a:p>
            <a:pPr marL="285750" indent="-285750" algn="just">
              <a:buFont typeface="Wingdings" pitchFamily="2" charset="2"/>
              <a:buChar char="ü"/>
            </a:pPr>
            <a:endParaRPr lang="pt-BR" dirty="0"/>
          </a:p>
          <a:p>
            <a:pPr marL="285750" indent="-285750" algn="just">
              <a:buFont typeface="Wingdings" pitchFamily="2" charset="2"/>
              <a:buChar char="ü"/>
            </a:pPr>
            <a:r>
              <a:rPr lang="pt-BR" dirty="0" smtClean="0"/>
              <a:t>Compostos </a:t>
            </a:r>
            <a:r>
              <a:rPr lang="pt-BR" dirty="0" smtClean="0"/>
              <a:t>por equipes multiprofissionais, fundamentados na lógica da atenção diária, da </a:t>
            </a:r>
            <a:r>
              <a:rPr lang="pt-BR" dirty="0" err="1" smtClean="0"/>
              <a:t>intensividade</a:t>
            </a:r>
            <a:r>
              <a:rPr lang="pt-BR" dirty="0" smtClean="0"/>
              <a:t> do cuidado, do trabalho em rede e baseados na comunidade, visam à ampliação dos laços sociais possíveis a cada um dos seus usuários e familiares</a:t>
            </a:r>
          </a:p>
          <a:p>
            <a:pPr marL="285750" indent="-285750" algn="just">
              <a:buFont typeface="Wingdings" pitchFamily="2" charset="2"/>
              <a:buChar char="ü"/>
            </a:pPr>
            <a:endParaRPr lang="pt-BR" dirty="0" smtClean="0"/>
          </a:p>
          <a:p>
            <a:pPr marL="285750" indent="-285750" algn="just">
              <a:buFont typeface="Wingdings" pitchFamily="2" charset="2"/>
              <a:buChar char="ü"/>
            </a:pPr>
            <a:endParaRPr lang="pt-BR" dirty="0"/>
          </a:p>
          <a:p>
            <a:pPr marL="285750" indent="-285750" algn="just">
              <a:buFont typeface="Wingdings" pitchFamily="2" charset="2"/>
              <a:buChar char="ü"/>
            </a:pPr>
            <a:endParaRPr lang="pt-BR" sz="2000" dirty="0" smtClean="0"/>
          </a:p>
          <a:p>
            <a:r>
              <a:rPr lang="pt-BR" dirty="0" smtClean="0"/>
              <a:t> </a:t>
            </a:r>
            <a:endParaRPr lang="pt-BR" dirty="0"/>
          </a:p>
        </p:txBody>
      </p:sp>
    </p:spTree>
    <p:extLst>
      <p:ext uri="{BB962C8B-B14F-4D97-AF65-F5344CB8AC3E}">
        <p14:creationId xmlns:p14="http://schemas.microsoft.com/office/powerpoint/2010/main" val="376571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404664"/>
            <a:ext cx="8496944" cy="6801862"/>
          </a:xfrm>
          <a:prstGeom prst="rect">
            <a:avLst/>
          </a:prstGeom>
        </p:spPr>
        <p:txBody>
          <a:bodyPr wrap="square">
            <a:spAutoFit/>
          </a:bodyPr>
          <a:lstStyle/>
          <a:p>
            <a:pPr marL="285750" indent="-285750" algn="just">
              <a:buFont typeface="Wingdings" pitchFamily="2" charset="2"/>
              <a:buChar char="ü"/>
            </a:pPr>
            <a:r>
              <a:rPr lang="pt-BR" sz="2000" dirty="0" smtClean="0"/>
              <a:t>O </a:t>
            </a:r>
            <a:r>
              <a:rPr lang="pt-BR" sz="2000" dirty="0"/>
              <a:t>acompanhamento clínico realizado nos </a:t>
            </a:r>
            <a:r>
              <a:rPr lang="pt-BR" sz="2000" dirty="0" err="1" smtClean="0"/>
              <a:t>CAPSi</a:t>
            </a:r>
            <a:r>
              <a:rPr lang="pt-BR" sz="2000" dirty="0" smtClean="0"/>
              <a:t> </a:t>
            </a:r>
            <a:r>
              <a:rPr lang="pt-BR" sz="2000" dirty="0"/>
              <a:t>contempla o Projeto Terapêutico Singular e Técnico de Referência</a:t>
            </a:r>
          </a:p>
          <a:p>
            <a:pPr marL="285750" indent="-285750" algn="just">
              <a:buFont typeface="Wingdings" pitchFamily="2" charset="2"/>
              <a:buChar char="ü"/>
            </a:pPr>
            <a:endParaRPr lang="pt-BR" sz="2000" dirty="0"/>
          </a:p>
          <a:p>
            <a:pPr marL="285750" indent="-285750" algn="just">
              <a:buFont typeface="Wingdings" pitchFamily="2" charset="2"/>
              <a:buChar char="ü"/>
            </a:pPr>
            <a:r>
              <a:rPr lang="pt-BR" sz="2000" dirty="0" smtClean="0"/>
              <a:t>O </a:t>
            </a:r>
            <a:r>
              <a:rPr lang="pt-BR" sz="2000" dirty="0" err="1" smtClean="0"/>
              <a:t>CAPSi</a:t>
            </a:r>
            <a:r>
              <a:rPr lang="pt-BR" sz="2000" dirty="0" smtClean="0"/>
              <a:t> assume o papel não só de oferecer cuidados clínicos a crianças e adolescentes com problemas de saúde mental (casos graves) como também de gerenciar a rede ampliada de atenção, rede esta pautada na </a:t>
            </a:r>
            <a:r>
              <a:rPr lang="pt-BR" sz="2000" dirty="0" err="1" smtClean="0"/>
              <a:t>intersetorialidade</a:t>
            </a:r>
            <a:r>
              <a:rPr lang="pt-BR" sz="2000" dirty="0" smtClean="0"/>
              <a:t> e na corresponsabilidade (ordenadores da demanda)</a:t>
            </a:r>
          </a:p>
          <a:p>
            <a:pPr marL="285750" indent="-285750" algn="just">
              <a:buFont typeface="Wingdings" pitchFamily="2" charset="2"/>
              <a:buChar char="ü"/>
            </a:pPr>
            <a:endParaRPr lang="pt-BR" sz="2000" dirty="0"/>
          </a:p>
          <a:p>
            <a:pPr marL="285750" indent="-285750" algn="just">
              <a:buFont typeface="Wingdings" pitchFamily="2" charset="2"/>
              <a:buChar char="ü"/>
            </a:pPr>
            <a:endParaRPr lang="pt-BR" sz="2000" dirty="0" smtClean="0"/>
          </a:p>
          <a:p>
            <a:pPr marL="285750" indent="-285750" algn="just">
              <a:buFont typeface="Wingdings" pitchFamily="2" charset="2"/>
              <a:buChar char="ü"/>
            </a:pPr>
            <a:r>
              <a:rPr lang="pt-BR" sz="2000" dirty="0" smtClean="0"/>
              <a:t>tecnologias relacionais ou tecnologias leves:  noções de acolhimento - como uma postura afetiva pela vida e sofrimento das pessoas - escuta qualificada, vínculo, confiança, </a:t>
            </a:r>
            <a:r>
              <a:rPr lang="pt-BR" sz="2000" dirty="0" err="1" smtClean="0"/>
              <a:t>corresponsabilização</a:t>
            </a:r>
            <a:r>
              <a:rPr lang="pt-BR" sz="2000" dirty="0" smtClean="0"/>
              <a:t> e humanização da assistência são fundamentais nas práticas de saúde e têm especial importância na saúde mental, pois são os operadores primordiais do cuidado</a:t>
            </a:r>
          </a:p>
          <a:p>
            <a:pPr marL="285750" indent="-285750" algn="just">
              <a:buFont typeface="Wingdings" pitchFamily="2" charset="2"/>
              <a:buChar char="ü"/>
            </a:pPr>
            <a:endParaRPr lang="pt-BR" sz="2000" dirty="0" smtClean="0"/>
          </a:p>
          <a:p>
            <a:pPr marL="285750" indent="-285750" algn="just">
              <a:buFont typeface="Wingdings" pitchFamily="2" charset="2"/>
              <a:buChar char="ü"/>
            </a:pPr>
            <a:endParaRPr lang="pt-BR" sz="2000" dirty="0"/>
          </a:p>
          <a:p>
            <a:pPr marL="285750" indent="-285750" algn="just">
              <a:buFont typeface="Wingdings" pitchFamily="2" charset="2"/>
              <a:buChar char="ü"/>
            </a:pPr>
            <a:r>
              <a:rPr lang="pt-BR" sz="2000" dirty="0" smtClean="0"/>
              <a:t>A clínica ampliada propõe um alargamento na compreensão do processo saúde/doença, do objeto de intervenção e das ações de cuidado, em relação a uma perspectiva clínica restritiva, que tende a fragmentar o paciente e intervir de maneira isolada em cada problema</a:t>
            </a:r>
          </a:p>
          <a:p>
            <a:pPr marL="285750" indent="-285750">
              <a:buFont typeface="Wingdings" pitchFamily="2" charset="2"/>
              <a:buChar char="ü"/>
            </a:pPr>
            <a:endParaRPr lang="pt-BR" dirty="0" smtClean="0"/>
          </a:p>
          <a:p>
            <a:endParaRPr lang="pt-BR" dirty="0"/>
          </a:p>
        </p:txBody>
      </p:sp>
    </p:spTree>
    <p:extLst>
      <p:ext uri="{BB962C8B-B14F-4D97-AF65-F5344CB8AC3E}">
        <p14:creationId xmlns:p14="http://schemas.microsoft.com/office/powerpoint/2010/main" val="139839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1268760"/>
            <a:ext cx="8352928" cy="5324535"/>
          </a:xfrm>
          <a:prstGeom prst="rect">
            <a:avLst/>
          </a:prstGeom>
        </p:spPr>
        <p:txBody>
          <a:bodyPr wrap="square">
            <a:spAutoFit/>
          </a:bodyPr>
          <a:lstStyle/>
          <a:p>
            <a:pPr marL="285750" indent="-285750" algn="just">
              <a:buFont typeface="Wingdings" pitchFamily="2" charset="2"/>
              <a:buChar char="ü"/>
            </a:pPr>
            <a:r>
              <a:rPr lang="pt-BR" sz="2000" dirty="0" smtClean="0"/>
              <a:t> Acolhimento universal: os serviços devem estar abertos para todo aquele que chega, para toda a demanda do território. Acolher significa receber e ouvir o motivo da procura e dar algum tipo de resposta, reduzir as barreiras burocráticas e os encaminhamentos irresponsáveis. Acolher não significa colocar em atendimento todo aquele que chega. </a:t>
            </a:r>
          </a:p>
          <a:p>
            <a:pPr algn="just"/>
            <a:endParaRPr lang="pt-BR" sz="2000" dirty="0" smtClean="0"/>
          </a:p>
          <a:p>
            <a:pPr algn="just"/>
            <a:r>
              <a:rPr lang="pt-BR" sz="2000" dirty="0" smtClean="0"/>
              <a:t>Após ouvir a demanda, será necessário definir o melhor encaminhamento:</a:t>
            </a:r>
          </a:p>
          <a:p>
            <a:pPr marL="342900" indent="-342900" algn="just">
              <a:buAutoNum type="arabicParenR"/>
            </a:pPr>
            <a:r>
              <a:rPr lang="pt-BR" sz="2000" dirty="0" smtClean="0"/>
              <a:t>absorver o caso imediatamente ou ficar aguardando atendimento no serviço sob monitoramento; </a:t>
            </a:r>
          </a:p>
          <a:p>
            <a:pPr marL="342900" indent="-342900" algn="just">
              <a:buAutoNum type="arabicParenR"/>
            </a:pPr>
            <a:r>
              <a:rPr lang="pt-BR" sz="2000" dirty="0" smtClean="0"/>
              <a:t>desconstruir a demanda sem desqualificar a busca de ajuda e trabalhar outras possibilidades de lidar com a questão; </a:t>
            </a:r>
          </a:p>
          <a:p>
            <a:pPr marL="342900" indent="-342900" algn="just">
              <a:buAutoNum type="arabicParenR"/>
            </a:pPr>
            <a:r>
              <a:rPr lang="pt-BR" sz="2000" dirty="0" smtClean="0"/>
              <a:t>encaminhar o caso</a:t>
            </a:r>
          </a:p>
          <a:p>
            <a:pPr algn="just"/>
            <a:endParaRPr lang="pt-BR" sz="2000" dirty="0"/>
          </a:p>
          <a:p>
            <a:pPr marL="285750" indent="-285750" algn="just">
              <a:buFont typeface="Wingdings" pitchFamily="2" charset="2"/>
              <a:buChar char="ü"/>
            </a:pPr>
            <a:r>
              <a:rPr lang="pt-BR" sz="2000" dirty="0" smtClean="0"/>
              <a:t> Encaminhamento implicado: no caso de ser necessário um encaminhamento para outros serviços, é preciso realizá-lo de modo implicado, isto é, aquele que encaminha deve incluir-se no encaminhamento. </a:t>
            </a:r>
            <a:endParaRPr lang="pt-BR" sz="2000" dirty="0"/>
          </a:p>
        </p:txBody>
      </p:sp>
      <p:sp>
        <p:nvSpPr>
          <p:cNvPr id="3" name="CaixaDeTexto 2"/>
          <p:cNvSpPr txBox="1"/>
          <p:nvPr/>
        </p:nvSpPr>
        <p:spPr>
          <a:xfrm>
            <a:off x="1115616" y="404664"/>
            <a:ext cx="6408712" cy="523220"/>
          </a:xfrm>
          <a:prstGeom prst="rect">
            <a:avLst/>
          </a:prstGeom>
          <a:noFill/>
        </p:spPr>
        <p:txBody>
          <a:bodyPr wrap="square" rtlCol="0">
            <a:spAutoFit/>
          </a:bodyPr>
          <a:lstStyle/>
          <a:p>
            <a:pPr algn="ctr"/>
            <a:r>
              <a:rPr lang="pt-BR" sz="2800" dirty="0" smtClean="0"/>
              <a:t>Princípios Norteadores </a:t>
            </a:r>
            <a:r>
              <a:rPr lang="pt-BR" sz="2800" dirty="0" err="1" smtClean="0"/>
              <a:t>CAPSi</a:t>
            </a:r>
            <a:endParaRPr lang="pt-BR" sz="2800" dirty="0"/>
          </a:p>
        </p:txBody>
      </p:sp>
    </p:spTree>
    <p:extLst>
      <p:ext uri="{BB962C8B-B14F-4D97-AF65-F5344CB8AC3E}">
        <p14:creationId xmlns:p14="http://schemas.microsoft.com/office/powerpoint/2010/main" val="249205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196752"/>
            <a:ext cx="8496944" cy="4370427"/>
          </a:xfrm>
          <a:prstGeom prst="rect">
            <a:avLst/>
          </a:prstGeom>
        </p:spPr>
        <p:txBody>
          <a:bodyPr wrap="square">
            <a:spAutoFit/>
          </a:bodyPr>
          <a:lstStyle/>
          <a:p>
            <a:pPr marL="285750" indent="-285750">
              <a:buFont typeface="Wingdings" pitchFamily="2" charset="2"/>
              <a:buChar char="ü"/>
            </a:pPr>
            <a:r>
              <a:rPr lang="pt-BR" sz="2000" dirty="0" smtClean="0"/>
              <a:t> Construção permanente da rede: redes devem articular ações e serviços envolvidos com o cuidado de crianças e adolescentes, como a saúde mental e geral, a educação, a assistência social e a justiça, visando a integralidade dos cuidados e a inclusão social. </a:t>
            </a:r>
          </a:p>
          <a:p>
            <a:pPr marL="285750" indent="-285750">
              <a:buFont typeface="Wingdings" pitchFamily="2" charset="2"/>
              <a:buChar char="ü"/>
            </a:pPr>
            <a:endParaRPr lang="pt-BR" sz="2000" dirty="0"/>
          </a:p>
          <a:p>
            <a:pPr marL="285750" indent="-285750">
              <a:buFont typeface="Wingdings" pitchFamily="2" charset="2"/>
              <a:buChar char="ü"/>
            </a:pPr>
            <a:r>
              <a:rPr lang="pt-BR" sz="2000" dirty="0" smtClean="0"/>
              <a:t>Território: entendido como um campo que ultrapassa o sentido geográfico, incorporando as pessoas que nele vivem, incluído tudo que atravessa a vida do sujeito: casa, escola, igrejas, clubes e outras instituições significativas. O território é o lugar psicossocial do sujeito</a:t>
            </a:r>
          </a:p>
          <a:p>
            <a:pPr marL="285750" indent="-285750">
              <a:buFont typeface="Wingdings" pitchFamily="2" charset="2"/>
              <a:buChar char="ü"/>
            </a:pPr>
            <a:endParaRPr lang="pt-BR" sz="2000" dirty="0" smtClean="0"/>
          </a:p>
          <a:p>
            <a:pPr marL="285750" indent="-285750">
              <a:buFont typeface="Wingdings" pitchFamily="2" charset="2"/>
              <a:buChar char="ü"/>
            </a:pPr>
            <a:r>
              <a:rPr lang="pt-BR" sz="2000" dirty="0" err="1" smtClean="0"/>
              <a:t>Intersetorialidade</a:t>
            </a:r>
            <a:r>
              <a:rPr lang="pt-BR" sz="2000" dirty="0" smtClean="0"/>
              <a:t>: o trabalho clínico e os projetos terapêuticos desenvolvidos no cuidado devem incluir o trabalho com outras instituições não clínicas do território para atingir a integralidade do cuidado.</a:t>
            </a:r>
          </a:p>
          <a:p>
            <a:pPr marL="285750" indent="-285750">
              <a:buFont typeface="Wingdings" pitchFamily="2" charset="2"/>
              <a:buChar char="ü"/>
            </a:pPr>
            <a:endParaRPr lang="pt-BR" dirty="0"/>
          </a:p>
        </p:txBody>
      </p:sp>
      <p:sp>
        <p:nvSpPr>
          <p:cNvPr id="3" name="CaixaDeTexto 2"/>
          <p:cNvSpPr txBox="1"/>
          <p:nvPr/>
        </p:nvSpPr>
        <p:spPr>
          <a:xfrm>
            <a:off x="1115616" y="404664"/>
            <a:ext cx="6408712" cy="523220"/>
          </a:xfrm>
          <a:prstGeom prst="rect">
            <a:avLst/>
          </a:prstGeom>
          <a:noFill/>
        </p:spPr>
        <p:txBody>
          <a:bodyPr wrap="square" rtlCol="0">
            <a:spAutoFit/>
          </a:bodyPr>
          <a:lstStyle/>
          <a:p>
            <a:pPr algn="ctr"/>
            <a:r>
              <a:rPr lang="pt-BR" sz="2800" dirty="0" smtClean="0"/>
              <a:t>Princípios Norteadores </a:t>
            </a:r>
            <a:r>
              <a:rPr lang="pt-BR" sz="2800" dirty="0" err="1" smtClean="0"/>
              <a:t>CAPSi</a:t>
            </a:r>
            <a:endParaRPr lang="pt-BR" sz="2800" dirty="0"/>
          </a:p>
        </p:txBody>
      </p:sp>
    </p:spTree>
    <p:extLst>
      <p:ext uri="{BB962C8B-B14F-4D97-AF65-F5344CB8AC3E}">
        <p14:creationId xmlns:p14="http://schemas.microsoft.com/office/powerpoint/2010/main" val="220058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656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7524" y="1253010"/>
            <a:ext cx="8640960" cy="6801862"/>
          </a:xfrm>
          <a:prstGeom prst="rect">
            <a:avLst/>
          </a:prstGeom>
          <a:noFill/>
        </p:spPr>
        <p:txBody>
          <a:bodyPr wrap="square" rtlCol="0">
            <a:spAutoFit/>
          </a:bodyPr>
          <a:lstStyle/>
          <a:p>
            <a:pPr marL="285750" indent="-285750" algn="just">
              <a:buFont typeface="Arial" pitchFamily="34" charset="0"/>
              <a:buChar char="•"/>
            </a:pPr>
            <a:r>
              <a:rPr lang="pt-BR" sz="2000" dirty="0" smtClean="0"/>
              <a:t>Inserção tardia da saúde mental infantil e juvenil na agenda da saúde pública brasileira e no processo conhecido como Reforma Psiquiátrica -  início do século XXI (2001) </a:t>
            </a:r>
            <a:r>
              <a:rPr lang="pt-BR" sz="2000" dirty="0" smtClean="0"/>
              <a:t>III CNSM</a:t>
            </a:r>
            <a:endParaRPr lang="pt-BR" sz="2000" dirty="0" smtClean="0"/>
          </a:p>
          <a:p>
            <a:pPr marL="285750" indent="-285750" algn="just">
              <a:buFont typeface="Arial" pitchFamily="34" charset="0"/>
              <a:buChar char="•"/>
            </a:pPr>
            <a:endParaRPr lang="pt-BR" sz="2000" dirty="0" smtClean="0"/>
          </a:p>
          <a:p>
            <a:pPr marL="285750" indent="-285750" algn="just">
              <a:buFont typeface="Arial" pitchFamily="34" charset="0"/>
              <a:buChar char="•"/>
            </a:pPr>
            <a:r>
              <a:rPr lang="pt-BR" sz="2000" dirty="0" smtClean="0"/>
              <a:t>Até a década de 1990 existiu um modelo de assistência com forte tendência à institucionalização e em uma concepção segmentada, não integradora da população </a:t>
            </a:r>
            <a:r>
              <a:rPr lang="pt-BR" sz="2000" dirty="0" err="1" smtClean="0"/>
              <a:t>infantojuvenil</a:t>
            </a:r>
            <a:r>
              <a:rPr lang="pt-BR" sz="2000" dirty="0" smtClean="0"/>
              <a:t>  (ações assistenciais, quando existentes, circunscritas à agenda dos setores da assistência social e educação, com propostas mais reparadoras e disciplinares do que propriamente clínicas ou psicossociais)</a:t>
            </a:r>
          </a:p>
          <a:p>
            <a:pPr marL="285750" indent="-285750" algn="just">
              <a:buFont typeface="Arial" pitchFamily="34" charset="0"/>
              <a:buChar char="•"/>
            </a:pPr>
            <a:endParaRPr lang="pt-BR" sz="2000" dirty="0" smtClean="0"/>
          </a:p>
          <a:p>
            <a:pPr marL="285750" indent="-285750">
              <a:buFont typeface="Arial" pitchFamily="34" charset="0"/>
              <a:buChar char="•"/>
            </a:pPr>
            <a:r>
              <a:rPr lang="pt-BR" sz="2000" dirty="0"/>
              <a:t>Ausência de políticas </a:t>
            </a:r>
            <a:r>
              <a:rPr lang="pt-BR" sz="2000" dirty="0" smtClean="0"/>
              <a:t>públicas</a:t>
            </a:r>
          </a:p>
          <a:p>
            <a:pPr marL="285750" indent="-285750">
              <a:buFont typeface="Arial" pitchFamily="34" charset="0"/>
              <a:buChar char="•"/>
            </a:pPr>
            <a:endParaRPr lang="pt-BR" sz="2000" dirty="0" smtClean="0"/>
          </a:p>
          <a:p>
            <a:pPr marL="285750" indent="-285750">
              <a:buFont typeface="Arial" pitchFamily="34" charset="0"/>
              <a:buChar char="•"/>
            </a:pPr>
            <a:r>
              <a:rPr lang="pt-BR" sz="2000" dirty="0"/>
              <a:t>perspectiva higienista no Brasil – esforço de “civilizar o país</a:t>
            </a:r>
            <a:r>
              <a:rPr lang="pt-BR" sz="2000" dirty="0" smtClean="0"/>
              <a:t>”</a:t>
            </a:r>
          </a:p>
          <a:p>
            <a:pPr marL="285750" indent="-285750">
              <a:buFont typeface="Arial" pitchFamily="34" charset="0"/>
              <a:buChar char="•"/>
            </a:pPr>
            <a:endParaRPr lang="pt-BR" sz="2000" dirty="0"/>
          </a:p>
          <a:p>
            <a:pPr marL="285750" indent="-285750">
              <a:buFont typeface="Arial" pitchFamily="34" charset="0"/>
              <a:buChar char="•"/>
            </a:pPr>
            <a:r>
              <a:rPr lang="pt-BR" sz="2000" dirty="0"/>
              <a:t>necessidade de “salvar a criança de hoje para salvar o adulto de amanhã” </a:t>
            </a:r>
            <a:endParaRPr lang="pt-BR" sz="2000" dirty="0" smtClean="0"/>
          </a:p>
          <a:p>
            <a:pPr marL="285750" indent="-285750">
              <a:buFont typeface="Arial" pitchFamily="34" charset="0"/>
              <a:buChar char="•"/>
            </a:pPr>
            <a:endParaRPr lang="pt-BR" sz="2000" dirty="0"/>
          </a:p>
          <a:p>
            <a:pPr marL="285750" indent="-285750">
              <a:buFont typeface="Arial" pitchFamily="34" charset="0"/>
              <a:buChar char="•"/>
            </a:pPr>
            <a:r>
              <a:rPr lang="pt-BR" sz="2000" dirty="0"/>
              <a:t>a infância eleita como foco central - aquela que não correspondia ao imaginário burguês, justificando o modelo de exclusão que será construído</a:t>
            </a:r>
          </a:p>
          <a:p>
            <a:pPr marL="285750" indent="-285750">
              <a:buFont typeface="Arial" pitchFamily="34" charset="0"/>
              <a:buChar char="•"/>
            </a:pPr>
            <a:endParaRPr lang="pt-BR" sz="2000" dirty="0" smtClean="0"/>
          </a:p>
          <a:p>
            <a:pPr marL="285750" indent="-285750">
              <a:buFont typeface="Arial" pitchFamily="34" charset="0"/>
              <a:buChar char="•"/>
            </a:pPr>
            <a:endParaRPr lang="pt-BR" sz="2000" dirty="0"/>
          </a:p>
          <a:p>
            <a:pPr marL="285750" indent="-285750" algn="just">
              <a:buFont typeface="Arial" pitchFamily="34" charset="0"/>
              <a:buChar char="•"/>
            </a:pPr>
            <a:endParaRPr lang="pt-BR" dirty="0" smtClean="0"/>
          </a:p>
          <a:p>
            <a:endParaRPr lang="pt-BR" dirty="0"/>
          </a:p>
        </p:txBody>
      </p:sp>
      <p:sp>
        <p:nvSpPr>
          <p:cNvPr id="3" name="CaixaDeTexto 2"/>
          <p:cNvSpPr txBox="1"/>
          <p:nvPr/>
        </p:nvSpPr>
        <p:spPr>
          <a:xfrm>
            <a:off x="755576" y="480956"/>
            <a:ext cx="7704856" cy="523220"/>
          </a:xfrm>
          <a:prstGeom prst="rect">
            <a:avLst/>
          </a:prstGeom>
          <a:noFill/>
        </p:spPr>
        <p:txBody>
          <a:bodyPr wrap="square" rtlCol="0">
            <a:spAutoFit/>
          </a:bodyPr>
          <a:lstStyle/>
          <a:p>
            <a:pPr algn="ctr"/>
            <a:r>
              <a:rPr lang="pt-BR" sz="2800" dirty="0" smtClean="0"/>
              <a:t>Breve Histórico Saúde Mental Infantil</a:t>
            </a:r>
            <a:endParaRPr lang="pt-BR" sz="2800" dirty="0"/>
          </a:p>
        </p:txBody>
      </p:sp>
    </p:spTree>
    <p:extLst>
      <p:ext uri="{BB962C8B-B14F-4D97-AF65-F5344CB8AC3E}">
        <p14:creationId xmlns:p14="http://schemas.microsoft.com/office/powerpoint/2010/main" val="189668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42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195" y="0"/>
            <a:ext cx="8229600" cy="1143000"/>
          </a:xfrm>
        </p:spPr>
        <p:txBody>
          <a:bodyPr>
            <a:normAutofit/>
          </a:bodyPr>
          <a:lstStyle/>
          <a:p>
            <a:r>
              <a:rPr lang="pt-BR" sz="2800" dirty="0" err="1" smtClean="0"/>
              <a:t>CAPSij</a:t>
            </a:r>
            <a:r>
              <a:rPr lang="pt-BR" sz="2800" dirty="0" smtClean="0"/>
              <a:t> Luiz Carlos Souza</a:t>
            </a:r>
            <a:endParaRPr lang="pt-BR" sz="2800" dirty="0"/>
          </a:p>
        </p:txBody>
      </p:sp>
      <p:sp>
        <p:nvSpPr>
          <p:cNvPr id="3" name="Retângulo 2"/>
          <p:cNvSpPr/>
          <p:nvPr/>
        </p:nvSpPr>
        <p:spPr>
          <a:xfrm>
            <a:off x="179512" y="980728"/>
            <a:ext cx="8712967" cy="6771084"/>
          </a:xfrm>
          <a:prstGeom prst="rect">
            <a:avLst/>
          </a:prstGeom>
        </p:spPr>
        <p:txBody>
          <a:bodyPr wrap="square">
            <a:spAutoFit/>
          </a:bodyPr>
          <a:lstStyle/>
          <a:p>
            <a:pPr marL="285750" indent="-285750" algn="just">
              <a:buFont typeface="Arial" pitchFamily="34" charset="0"/>
              <a:buChar char="•"/>
            </a:pPr>
            <a:r>
              <a:rPr lang="pt-BR" sz="2000" dirty="0" smtClean="0"/>
              <a:t>PAM II - o desmembramento e a transição para CAPS </a:t>
            </a:r>
            <a:r>
              <a:rPr lang="pt-BR" sz="2000" dirty="0" err="1" smtClean="0"/>
              <a:t>ij</a:t>
            </a:r>
            <a:r>
              <a:rPr lang="pt-BR" sz="2000" dirty="0" smtClean="0"/>
              <a:t> </a:t>
            </a:r>
          </a:p>
          <a:p>
            <a:pPr algn="just"/>
            <a:r>
              <a:rPr lang="pt-BR" sz="2000" dirty="0" smtClean="0"/>
              <a:t>Diretrizes da Secretaria Municipal da Saúde (Resolução nº19 de 27 de outubro de 2016), na qual ficou estabelecido que todos os serviços ambulatoriais da rede passariam à condição de Centros de Atenção Psicossocial, em coerência com a Política Nacional de Saúde Mental e com o Plano Regional da Rede de Atenção Psicossocial (RAPS) aprovada pelos municípios da nossa região em 2013</a:t>
            </a:r>
          </a:p>
          <a:p>
            <a:pPr algn="just"/>
            <a:endParaRPr lang="pt-BR" sz="2000" dirty="0"/>
          </a:p>
          <a:p>
            <a:pPr algn="just"/>
            <a:r>
              <a:rPr lang="pt-BR" sz="2000" b="1" dirty="0" smtClean="0"/>
              <a:t>OBJETIVO GERAL</a:t>
            </a:r>
          </a:p>
          <a:p>
            <a:pPr algn="just"/>
            <a:r>
              <a:rPr lang="pt-BR" sz="2000" dirty="0" smtClean="0"/>
              <a:t> Atender crianças e adolescentes com 18 anos incompletos do município de Ribeirão Preto que apresentam transtornos mentais e que necessitem de abordagem multidisciplinar (área médica, psicologia, enfermagem, terapia ocupacional, serviço social) e acompanhamento psicossocial</a:t>
            </a:r>
          </a:p>
          <a:p>
            <a:pPr algn="just"/>
            <a:endParaRPr lang="pt-BR" sz="2000" dirty="0"/>
          </a:p>
          <a:p>
            <a:pPr marL="342900" indent="-342900" algn="just">
              <a:buFont typeface="Arial" pitchFamily="34" charset="0"/>
              <a:buChar char="•"/>
            </a:pPr>
            <a:r>
              <a:rPr lang="pt-BR" sz="2000" dirty="0" smtClean="0"/>
              <a:t>Porta aberta</a:t>
            </a:r>
          </a:p>
          <a:p>
            <a:pPr algn="just"/>
            <a:endParaRPr lang="pt-BR" sz="2000" dirty="0"/>
          </a:p>
          <a:p>
            <a:pPr marL="285750" indent="-285750" algn="just">
              <a:buFont typeface="Arial" pitchFamily="34" charset="0"/>
              <a:buChar char="•"/>
            </a:pPr>
            <a:r>
              <a:rPr lang="pt-BR" sz="2000" dirty="0" smtClean="0"/>
              <a:t>Atendimentos realizados : consultas médicas; atendimentos individuais; atendimentos grupais; triagem ou acolhimento; visitas domiciliares; atendimento de família; avaliações multidisciplinares; reunião de equipe, </a:t>
            </a:r>
            <a:r>
              <a:rPr lang="pt-BR" sz="2000" dirty="0" err="1" smtClean="0"/>
              <a:t>matriciamento</a:t>
            </a:r>
            <a:endParaRPr lang="pt-BR" sz="2000" dirty="0" smtClean="0"/>
          </a:p>
          <a:p>
            <a:pPr marL="285750" indent="-285750">
              <a:buFont typeface="Arial" pitchFamily="34" charset="0"/>
              <a:buChar char="•"/>
            </a:pPr>
            <a:endParaRPr lang="pt-BR" dirty="0" smtClean="0"/>
          </a:p>
          <a:p>
            <a:endParaRPr lang="pt-BR" dirty="0" smtClean="0"/>
          </a:p>
          <a:p>
            <a:pPr marL="285750" indent="-285750">
              <a:buFont typeface="Arial" pitchFamily="34" charset="0"/>
              <a:buChar char="•"/>
            </a:pPr>
            <a:endParaRPr lang="pt-BR" dirty="0" smtClean="0"/>
          </a:p>
        </p:txBody>
      </p:sp>
    </p:spTree>
    <p:extLst>
      <p:ext uri="{BB962C8B-B14F-4D97-AF65-F5344CB8AC3E}">
        <p14:creationId xmlns:p14="http://schemas.microsoft.com/office/powerpoint/2010/main" val="117141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65123" y="1124744"/>
            <a:ext cx="8784976" cy="4985980"/>
          </a:xfrm>
          <a:prstGeom prst="rect">
            <a:avLst/>
          </a:prstGeom>
        </p:spPr>
        <p:txBody>
          <a:bodyPr wrap="square">
            <a:spAutoFit/>
          </a:bodyPr>
          <a:lstStyle/>
          <a:p>
            <a:pPr marL="285750" indent="-285750" algn="just">
              <a:buFont typeface="Arial" pitchFamily="34" charset="0"/>
              <a:buChar char="•"/>
            </a:pPr>
            <a:r>
              <a:rPr lang="pt-BR" sz="2000" dirty="0" smtClean="0"/>
              <a:t>Há participação ativa dos funcionários do </a:t>
            </a:r>
            <a:r>
              <a:rPr lang="pt-BR" sz="2000" dirty="0" err="1" smtClean="0"/>
              <a:t>CAPSij</a:t>
            </a:r>
            <a:r>
              <a:rPr lang="pt-BR" sz="2000" dirty="0" smtClean="0"/>
              <a:t> em audiências, conferências de caso, reuniões e/ou contato telefônico com os Serviços da Secretaria da Assistência Social (CRAS, CREAS, SAICA etc.), Conselho Tutelar, ONGs, escolas, entidades esportivas e de cultura, Sistema Judiciário (Vara da Infância e Juventude, Ministério Público, Defensoria Pública), outros serviços de saúde (UBS, UBDS, UPA, hospitais, Estratégia de Saúde da Família etc.), Conselho Municipal dos Direitos das Crianças e Adolescentes (CMDCA) , de acordo com os Planos Terapêuticos Singulares e a demanda dos outros serviços</a:t>
            </a:r>
          </a:p>
          <a:p>
            <a:pPr marL="285750" indent="-285750" algn="just">
              <a:buFont typeface="Arial" pitchFamily="34" charset="0"/>
              <a:buChar char="•"/>
            </a:pPr>
            <a:endParaRPr lang="pt-BR" sz="2000" dirty="0" smtClean="0"/>
          </a:p>
          <a:p>
            <a:pPr marL="285750" indent="-285750" algn="just">
              <a:buFont typeface="Arial" pitchFamily="34" charset="0"/>
              <a:buChar char="•"/>
            </a:pPr>
            <a:endParaRPr lang="pt-BR" sz="2000" dirty="0"/>
          </a:p>
          <a:p>
            <a:pPr algn="just"/>
            <a:r>
              <a:rPr lang="pt-BR" sz="2000" b="1" dirty="0" smtClean="0"/>
              <a:t>Técnico de Referência</a:t>
            </a:r>
            <a:r>
              <a:rPr lang="pt-BR" sz="2000" dirty="0" smtClean="0"/>
              <a:t>:  responsável pelo acompanhamento do usuário no serviço e pela gestão de seu Projeto Terapêutico; delegar funções e fazer as pontes necessárias para a boa execução do PTS (não é o único responsável pela assistência ao usuário  -             compartilhada)</a:t>
            </a:r>
          </a:p>
          <a:p>
            <a:pPr algn="just"/>
            <a:endParaRPr lang="pt-BR" sz="2000" dirty="0"/>
          </a:p>
          <a:p>
            <a:pPr marL="285750" indent="-285750">
              <a:buFont typeface="Arial" pitchFamily="34" charset="0"/>
              <a:buChar char="•"/>
            </a:pPr>
            <a:endParaRPr lang="pt-BR" dirty="0" smtClean="0"/>
          </a:p>
        </p:txBody>
      </p:sp>
      <p:sp>
        <p:nvSpPr>
          <p:cNvPr id="4" name="Título 1"/>
          <p:cNvSpPr>
            <a:spLocks noGrp="1"/>
          </p:cNvSpPr>
          <p:nvPr>
            <p:ph type="title"/>
          </p:nvPr>
        </p:nvSpPr>
        <p:spPr>
          <a:xfrm>
            <a:off x="457200" y="125760"/>
            <a:ext cx="8229600" cy="1143000"/>
          </a:xfrm>
        </p:spPr>
        <p:txBody>
          <a:bodyPr>
            <a:normAutofit/>
          </a:bodyPr>
          <a:lstStyle/>
          <a:p>
            <a:r>
              <a:rPr lang="pt-BR" sz="2800" dirty="0" err="1" smtClean="0"/>
              <a:t>CAPSij</a:t>
            </a:r>
            <a:r>
              <a:rPr lang="pt-BR" sz="2800" dirty="0" smtClean="0"/>
              <a:t> Luiz Carlos Souza</a:t>
            </a:r>
            <a:endParaRPr lang="pt-BR" sz="2800" dirty="0"/>
          </a:p>
        </p:txBody>
      </p:sp>
    </p:spTree>
    <p:extLst>
      <p:ext uri="{BB962C8B-B14F-4D97-AF65-F5344CB8AC3E}">
        <p14:creationId xmlns:p14="http://schemas.microsoft.com/office/powerpoint/2010/main" val="205498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286000" y="612845"/>
            <a:ext cx="4572000" cy="646331"/>
          </a:xfrm>
          <a:prstGeom prst="rect">
            <a:avLst/>
          </a:prstGeom>
        </p:spPr>
        <p:txBody>
          <a:bodyPr>
            <a:spAutoFit/>
          </a:bodyPr>
          <a:lstStyle/>
          <a:p>
            <a:endParaRPr lang="pt-BR" b="1" dirty="0" smtClean="0"/>
          </a:p>
          <a:p>
            <a:r>
              <a:rPr lang="pt-BR" b="1" dirty="0" smtClean="0"/>
              <a:t> </a:t>
            </a:r>
            <a:endParaRPr lang="pt-BR" dirty="0" smtClean="0"/>
          </a:p>
        </p:txBody>
      </p:sp>
      <p:sp>
        <p:nvSpPr>
          <p:cNvPr id="4" name="Retângulo 3"/>
          <p:cNvSpPr/>
          <p:nvPr/>
        </p:nvSpPr>
        <p:spPr>
          <a:xfrm>
            <a:off x="323528" y="1340768"/>
            <a:ext cx="8496944" cy="4708981"/>
          </a:xfrm>
          <a:prstGeom prst="rect">
            <a:avLst/>
          </a:prstGeom>
        </p:spPr>
        <p:txBody>
          <a:bodyPr wrap="square">
            <a:spAutoFit/>
          </a:bodyPr>
          <a:lstStyle/>
          <a:p>
            <a:pPr algn="just"/>
            <a:r>
              <a:rPr lang="pt-BR" sz="2000" b="1" dirty="0" smtClean="0"/>
              <a:t>Projeto Terapêutico Singular: </a:t>
            </a:r>
            <a:r>
              <a:rPr lang="pt-BR" sz="2000" dirty="0" smtClean="0"/>
              <a:t> ações que vão além dos “muros” do serviço, buscando, além de </a:t>
            </a:r>
            <a:r>
              <a:rPr lang="pt-BR" sz="2000" dirty="0" err="1" smtClean="0"/>
              <a:t>pactuações</a:t>
            </a:r>
            <a:r>
              <a:rPr lang="pt-BR" sz="2000" dirty="0" smtClean="0"/>
              <a:t> com a Rede, com as Unidades Básicas de Saúde e com os Serviços de Saúde da Família, os recursos da comunidade à qual o usuário pertence.</a:t>
            </a:r>
          </a:p>
          <a:p>
            <a:pPr algn="just"/>
            <a:endParaRPr lang="pt-BR" sz="2000" dirty="0"/>
          </a:p>
          <a:p>
            <a:pPr algn="just"/>
            <a:r>
              <a:rPr lang="pt-BR" sz="2000" dirty="0" smtClean="0"/>
              <a:t>Equipe, o usuário  sua família;  acompanhado e revisto periodicamente para avaliar se os objetivos do projeto estão sendo atingidos e para adequá-lo à dinâmica de mudanças da vida do sujeito e do serviço. </a:t>
            </a:r>
          </a:p>
          <a:p>
            <a:pPr algn="just"/>
            <a:endParaRPr lang="pt-BR" sz="2000" dirty="0" smtClean="0"/>
          </a:p>
          <a:p>
            <a:pPr algn="just"/>
            <a:r>
              <a:rPr lang="pt-BR" sz="2000" dirty="0" smtClean="0"/>
              <a:t>Os Projetos Terapêuticos Singulares  são discutidos em reuniões semanais realizadas  com a participação de toda a equipe</a:t>
            </a:r>
          </a:p>
          <a:p>
            <a:pPr algn="just"/>
            <a:endParaRPr lang="pt-BR" sz="2000" dirty="0"/>
          </a:p>
          <a:p>
            <a:pPr algn="just"/>
            <a:r>
              <a:rPr lang="pt-BR" sz="2000" b="1" dirty="0" smtClean="0"/>
              <a:t>Equipe: </a:t>
            </a:r>
            <a:r>
              <a:rPr lang="pt-BR" sz="2000" dirty="0" smtClean="0"/>
              <a:t>terapia ocupacional (1), psicologia (3), médicos (PQU - 2 e </a:t>
            </a:r>
            <a:r>
              <a:rPr lang="pt-BR" sz="2000" dirty="0" err="1" smtClean="0"/>
              <a:t>Neuro</a:t>
            </a:r>
            <a:r>
              <a:rPr lang="pt-BR" sz="2000" dirty="0" smtClean="0"/>
              <a:t> - 1), enfermagem ( 2 enfermeiros e 4 auxiliares), assistente social (2), gerente e recepcionista</a:t>
            </a:r>
            <a:endParaRPr lang="pt-BR" sz="2000" b="1" dirty="0" smtClean="0"/>
          </a:p>
        </p:txBody>
      </p:sp>
      <p:sp>
        <p:nvSpPr>
          <p:cNvPr id="5" name="Título 1"/>
          <p:cNvSpPr>
            <a:spLocks noGrp="1"/>
          </p:cNvSpPr>
          <p:nvPr>
            <p:ph type="title"/>
          </p:nvPr>
        </p:nvSpPr>
        <p:spPr>
          <a:xfrm>
            <a:off x="457200" y="125760"/>
            <a:ext cx="8229600" cy="1143000"/>
          </a:xfrm>
        </p:spPr>
        <p:txBody>
          <a:bodyPr>
            <a:normAutofit/>
          </a:bodyPr>
          <a:lstStyle/>
          <a:p>
            <a:r>
              <a:rPr lang="pt-BR" sz="2800" dirty="0" err="1" smtClean="0"/>
              <a:t>CAPSij</a:t>
            </a:r>
            <a:r>
              <a:rPr lang="pt-BR" sz="2800" dirty="0" smtClean="0"/>
              <a:t> Luiz Carlos Souza</a:t>
            </a:r>
            <a:endParaRPr lang="pt-BR" sz="2800" dirty="0"/>
          </a:p>
        </p:txBody>
      </p:sp>
    </p:spTree>
    <p:extLst>
      <p:ext uri="{BB962C8B-B14F-4D97-AF65-F5344CB8AC3E}">
        <p14:creationId xmlns:p14="http://schemas.microsoft.com/office/powerpoint/2010/main" val="213175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9640" y="836712"/>
            <a:ext cx="4572000" cy="1015663"/>
          </a:xfrm>
          <a:prstGeom prst="rect">
            <a:avLst/>
          </a:prstGeom>
        </p:spPr>
        <p:txBody>
          <a:bodyPr>
            <a:spAutoFit/>
          </a:bodyPr>
          <a:lstStyle/>
          <a:p>
            <a:pPr algn="just"/>
            <a:r>
              <a:rPr lang="pt-BR" sz="2000" dirty="0" smtClean="0"/>
              <a:t>Crianças: dificuldade de aprendizado; TDAH; dificuldade de aceitação de regras e de socialização (TOD); </a:t>
            </a:r>
            <a:r>
              <a:rPr lang="pt-BR" sz="2000" dirty="0" err="1" smtClean="0"/>
              <a:t>bullying</a:t>
            </a:r>
            <a:endParaRPr lang="pt-BR" sz="2000" dirty="0" smtClean="0"/>
          </a:p>
        </p:txBody>
      </p:sp>
      <p:sp>
        <p:nvSpPr>
          <p:cNvPr id="3" name="Retângulo 2"/>
          <p:cNvSpPr/>
          <p:nvPr/>
        </p:nvSpPr>
        <p:spPr>
          <a:xfrm>
            <a:off x="4319548" y="2420888"/>
            <a:ext cx="4572000" cy="1015663"/>
          </a:xfrm>
          <a:prstGeom prst="rect">
            <a:avLst/>
          </a:prstGeom>
        </p:spPr>
        <p:txBody>
          <a:bodyPr>
            <a:spAutoFit/>
          </a:bodyPr>
          <a:lstStyle/>
          <a:p>
            <a:r>
              <a:rPr lang="pt-BR" sz="2000" dirty="0" smtClean="0"/>
              <a:t>Adolescentes: tristeza/depressão; tentativa de suicídio; autolesões não suicidas (cortes nos braços)</a:t>
            </a:r>
          </a:p>
        </p:txBody>
      </p:sp>
      <p:sp>
        <p:nvSpPr>
          <p:cNvPr id="4" name="AutoShape 2" descr="A Autolesão ou Automutilação - Mariza Psicólo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640" y="3861048"/>
            <a:ext cx="3332134" cy="1907282"/>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88" y="2667637"/>
            <a:ext cx="3785066" cy="1810757"/>
          </a:xfrm>
          <a:prstGeom prst="rect">
            <a:avLst/>
          </a:prstGeom>
        </p:spPr>
      </p:pic>
    </p:spTree>
    <p:extLst>
      <p:ext uri="{BB962C8B-B14F-4D97-AF65-F5344CB8AC3E}">
        <p14:creationId xmlns:p14="http://schemas.microsoft.com/office/powerpoint/2010/main" val="256810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406918"/>
            <a:ext cx="8280920" cy="4708981"/>
          </a:xfrm>
          <a:prstGeom prst="rect">
            <a:avLst/>
          </a:prstGeom>
        </p:spPr>
        <p:txBody>
          <a:bodyPr wrap="square">
            <a:spAutoFit/>
          </a:bodyPr>
          <a:lstStyle/>
          <a:p>
            <a:pPr marL="285750" indent="-285750" algn="just">
              <a:buFont typeface="Arial" pitchFamily="34" charset="0"/>
              <a:buChar char="•"/>
            </a:pPr>
            <a:r>
              <a:rPr lang="pt-BR" sz="2000" dirty="0" smtClean="0"/>
              <a:t>Necessidade de implantação de um número </a:t>
            </a:r>
            <a:r>
              <a:rPr lang="pt-BR" sz="2000" dirty="0" smtClean="0"/>
              <a:t>suficiente </a:t>
            </a:r>
            <a:r>
              <a:rPr lang="pt-BR" sz="2000" dirty="0" smtClean="0"/>
              <a:t>de </a:t>
            </a:r>
            <a:r>
              <a:rPr lang="pt-BR" sz="2000" dirty="0" err="1" smtClean="0"/>
              <a:t>CAPSij</a:t>
            </a:r>
            <a:r>
              <a:rPr lang="pt-BR" sz="2000" dirty="0" smtClean="0"/>
              <a:t> que permita responder às demandas e necessidades das nossas crianças e adolescentes (mais 2 </a:t>
            </a:r>
            <a:r>
              <a:rPr lang="pt-BR" sz="2000" dirty="0" err="1" smtClean="0"/>
              <a:t>CAPSij</a:t>
            </a:r>
            <a:r>
              <a:rPr lang="pt-BR" sz="2000" dirty="0" smtClean="0"/>
              <a:t> em Ribeirão Preto</a:t>
            </a:r>
            <a:r>
              <a:rPr lang="pt-BR" sz="2000" dirty="0"/>
              <a:t>) </a:t>
            </a:r>
            <a:r>
              <a:rPr lang="pt-BR" sz="2000" dirty="0" smtClean="0"/>
              <a:t>- </a:t>
            </a:r>
            <a:r>
              <a:rPr lang="pt-BR" sz="2000" dirty="0"/>
              <a:t>facilitar acesso; diminuir faltas; questão financeira das famílias</a:t>
            </a:r>
          </a:p>
          <a:p>
            <a:pPr marL="285750" indent="-285750" algn="just">
              <a:buFont typeface="Arial" pitchFamily="34" charset="0"/>
              <a:buChar char="•"/>
            </a:pPr>
            <a:endParaRPr lang="pt-BR" sz="2000" dirty="0" smtClean="0"/>
          </a:p>
          <a:p>
            <a:pPr algn="just"/>
            <a:endParaRPr lang="pt-BR" sz="2000" dirty="0"/>
          </a:p>
          <a:p>
            <a:pPr marL="285750" indent="-285750" algn="just">
              <a:buFont typeface="Arial" pitchFamily="34" charset="0"/>
              <a:buChar char="•"/>
            </a:pPr>
            <a:r>
              <a:rPr lang="pt-BR" sz="2000" dirty="0" smtClean="0"/>
              <a:t>Melhorar a oferta e a qualidade do cuidado em saúde mental para crianças e adolescentes na Atenção Primária à Saúde (APS) - ações de promoção da saúde mental e prevenção dos transtornos mentais, aumento da acessibilidade e da cobertura, para a redução do estigma, detecção precoce e tratamento oportuno (OBS: visando aumentar a resolubilidade da APS, foram criados em 2008 os Núcleos de Apoio à Saúde da Família (NASF) que, através do </a:t>
            </a:r>
            <a:r>
              <a:rPr lang="pt-BR" sz="2000" dirty="0" err="1" smtClean="0"/>
              <a:t>matriciamento</a:t>
            </a:r>
            <a:r>
              <a:rPr lang="pt-BR" sz="2000" dirty="0" smtClean="0"/>
              <a:t>, agregam competência e qualidade ao trabalho realizado pelos profissionais da APS). </a:t>
            </a:r>
          </a:p>
          <a:p>
            <a:pPr algn="just"/>
            <a:endParaRPr lang="pt-BR" sz="2000" dirty="0"/>
          </a:p>
        </p:txBody>
      </p:sp>
      <p:sp>
        <p:nvSpPr>
          <p:cNvPr id="3" name="CaixaDeTexto 2"/>
          <p:cNvSpPr txBox="1"/>
          <p:nvPr/>
        </p:nvSpPr>
        <p:spPr>
          <a:xfrm>
            <a:off x="2699792" y="620688"/>
            <a:ext cx="3060340" cy="523220"/>
          </a:xfrm>
          <a:prstGeom prst="rect">
            <a:avLst/>
          </a:prstGeom>
          <a:noFill/>
        </p:spPr>
        <p:txBody>
          <a:bodyPr wrap="square" rtlCol="0">
            <a:spAutoFit/>
          </a:bodyPr>
          <a:lstStyle/>
          <a:p>
            <a:pPr algn="ctr"/>
            <a:r>
              <a:rPr lang="pt-BR" sz="2800" dirty="0" smtClean="0"/>
              <a:t>Desafios</a:t>
            </a:r>
            <a:endParaRPr lang="pt-BR" sz="2800" dirty="0"/>
          </a:p>
        </p:txBody>
      </p:sp>
    </p:spTree>
    <p:extLst>
      <p:ext uri="{BB962C8B-B14F-4D97-AF65-F5344CB8AC3E}">
        <p14:creationId xmlns:p14="http://schemas.microsoft.com/office/powerpoint/2010/main" val="4043420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41040" y="1268760"/>
            <a:ext cx="8208912" cy="4401205"/>
          </a:xfrm>
          <a:prstGeom prst="rect">
            <a:avLst/>
          </a:prstGeom>
        </p:spPr>
        <p:txBody>
          <a:bodyPr wrap="square">
            <a:spAutoFit/>
          </a:bodyPr>
          <a:lstStyle/>
          <a:p>
            <a:pPr marL="285750" indent="-285750" algn="just">
              <a:buFont typeface="Arial" pitchFamily="34" charset="0"/>
              <a:buChar char="•"/>
            </a:pPr>
            <a:endParaRPr lang="pt-BR" sz="2000" dirty="0" smtClean="0"/>
          </a:p>
          <a:p>
            <a:pPr marL="285750" indent="-285750" algn="just">
              <a:buFont typeface="Arial" pitchFamily="34" charset="0"/>
              <a:buChar char="•"/>
            </a:pPr>
            <a:r>
              <a:rPr lang="pt-BR" sz="2000" dirty="0" smtClean="0"/>
              <a:t>A inclusão efetiva da família, em especial dos pais, deve ser obrigatória em toda abordagem e na elaboração dos projetos terapêuticos singulares.  Conhecer e valorizar o ponto de vista dos pais sobre o problema de saúde mental e sua concreta possibilidade de colaboração na execução das propostas de cuidado pode ser a chave mais importante para o sucesso.</a:t>
            </a:r>
          </a:p>
          <a:p>
            <a:pPr algn="just"/>
            <a:endParaRPr lang="pt-BR" sz="2000" dirty="0"/>
          </a:p>
          <a:p>
            <a:pPr marL="285750" indent="-285750" algn="just">
              <a:buFont typeface="Arial" pitchFamily="34" charset="0"/>
              <a:buChar char="•"/>
            </a:pPr>
            <a:endParaRPr lang="pt-BR" sz="2000" dirty="0" smtClean="0"/>
          </a:p>
          <a:p>
            <a:pPr marL="285750" indent="-285750" algn="just">
              <a:buFont typeface="Arial" pitchFamily="34" charset="0"/>
              <a:buChar char="•"/>
            </a:pPr>
            <a:r>
              <a:rPr lang="pt-BR" sz="2000" dirty="0" smtClean="0"/>
              <a:t>Construção efetiva da rede de atenção á saúde mental infantil: muita duplicidade de atendimentos; filas de espera de anos para atendimento</a:t>
            </a:r>
          </a:p>
          <a:p>
            <a:pPr marL="285750" indent="-285750" algn="just">
              <a:buFont typeface="Arial" pitchFamily="34" charset="0"/>
              <a:buChar char="•"/>
            </a:pPr>
            <a:endParaRPr lang="pt-BR" sz="2000" dirty="0" smtClean="0"/>
          </a:p>
          <a:p>
            <a:pPr marL="285750" indent="-285750" algn="just">
              <a:buFont typeface="Arial" pitchFamily="34" charset="0"/>
              <a:buChar char="•"/>
            </a:pPr>
            <a:r>
              <a:rPr lang="pt-BR" sz="2000" dirty="0" smtClean="0"/>
              <a:t>Melhor definição do fluxo de atendimento</a:t>
            </a:r>
          </a:p>
          <a:p>
            <a:pPr marL="285750" indent="-285750" algn="just">
              <a:buFont typeface="Arial" pitchFamily="34" charset="0"/>
              <a:buChar char="•"/>
            </a:pPr>
            <a:endParaRPr lang="pt-BR" sz="2000" dirty="0" smtClean="0"/>
          </a:p>
          <a:p>
            <a:pPr marL="285750" indent="-285750" algn="just">
              <a:buFont typeface="Arial" pitchFamily="34" charset="0"/>
              <a:buChar char="•"/>
            </a:pPr>
            <a:r>
              <a:rPr lang="pt-BR" sz="2000" dirty="0" smtClean="0"/>
              <a:t>Recursos humanos </a:t>
            </a:r>
            <a:endParaRPr lang="pt-BR" sz="2000" dirty="0"/>
          </a:p>
        </p:txBody>
      </p:sp>
      <p:sp>
        <p:nvSpPr>
          <p:cNvPr id="3" name="CaixaDeTexto 2"/>
          <p:cNvSpPr txBox="1"/>
          <p:nvPr/>
        </p:nvSpPr>
        <p:spPr>
          <a:xfrm>
            <a:off x="2699792" y="548680"/>
            <a:ext cx="3060340" cy="523220"/>
          </a:xfrm>
          <a:prstGeom prst="rect">
            <a:avLst/>
          </a:prstGeom>
          <a:noFill/>
        </p:spPr>
        <p:txBody>
          <a:bodyPr wrap="square" rtlCol="0">
            <a:spAutoFit/>
          </a:bodyPr>
          <a:lstStyle/>
          <a:p>
            <a:pPr algn="ctr"/>
            <a:r>
              <a:rPr lang="pt-BR" sz="2800" dirty="0" smtClean="0"/>
              <a:t>Desafios</a:t>
            </a:r>
            <a:endParaRPr lang="pt-BR" sz="2800" dirty="0"/>
          </a:p>
        </p:txBody>
      </p:sp>
    </p:spTree>
    <p:extLst>
      <p:ext uri="{BB962C8B-B14F-4D97-AF65-F5344CB8AC3E}">
        <p14:creationId xmlns:p14="http://schemas.microsoft.com/office/powerpoint/2010/main" val="261837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5961" y="1052736"/>
            <a:ext cx="8424936" cy="5632311"/>
          </a:xfrm>
          <a:prstGeom prst="rect">
            <a:avLst/>
          </a:prstGeom>
          <a:noFill/>
        </p:spPr>
        <p:txBody>
          <a:bodyPr wrap="square" rtlCol="0">
            <a:spAutoFit/>
          </a:bodyPr>
          <a:lstStyle/>
          <a:p>
            <a:pPr algn="just"/>
            <a:r>
              <a:rPr lang="pt-BR" sz="2000" dirty="0" smtClean="0"/>
              <a:t>E.S., 15 anos, estudante </a:t>
            </a:r>
          </a:p>
          <a:p>
            <a:pPr algn="just"/>
            <a:endParaRPr lang="pt-BR" sz="2000" dirty="0" smtClean="0"/>
          </a:p>
          <a:p>
            <a:pPr algn="just"/>
            <a:r>
              <a:rPr lang="pt-BR" sz="2000" dirty="0" smtClean="0"/>
              <a:t>Queixas acolhimento: pais separados há 4 anos, idas e vindas do RJ, desentendimentos com o pai  (pastor, questões com sexualidade), problemas com auto estima desde pequena (primeira tentativa de suicídio aos 9 anos e pais brigaram com ela), sente muita tristeza, choro fácil, desentendimento com irmão, não acreditam que esteja doente. Relata ter sofrido </a:t>
            </a:r>
            <a:r>
              <a:rPr lang="pt-BR" sz="2000" dirty="0" err="1" smtClean="0"/>
              <a:t>bullying</a:t>
            </a:r>
            <a:r>
              <a:rPr lang="pt-BR" sz="2000" dirty="0" smtClean="0"/>
              <a:t> na escola em 2018, iniciou autolesões não suicidas e foi encaminhada para acompanhamento psicológico. Outras tentativas de suicídio (medicação, faca, lençol), enviava mensagens para mãe falando sobre suicídio, fez carta de despedida. Não está estudando em RP, fica no quarto  mexendo celular e ouvindo músicas. Diz que em RP é muito desestruturado (mãe com vários relacionamentos amorosos, irmão usuário de drogas, tio usuário de drogas e a fazem de empregada, mãe não a defende) e no RJ fica muito tempo sozinha – saída é morrer (não percebe fatores de proteção).</a:t>
            </a:r>
          </a:p>
          <a:p>
            <a:pPr algn="just"/>
            <a:r>
              <a:rPr lang="pt-BR" sz="2000" dirty="0" smtClean="0"/>
              <a:t>Mãe – faz acompanhamento no CAPS, depressão, bipolaridade, não sabe lidar com a filha, já fizeram tentativa de morar juntas antes e não deu certo</a:t>
            </a:r>
          </a:p>
          <a:p>
            <a:pPr algn="just"/>
            <a:r>
              <a:rPr lang="pt-BR" sz="2000" dirty="0" smtClean="0"/>
              <a:t>Irmão – usuário de drogas</a:t>
            </a:r>
          </a:p>
        </p:txBody>
      </p:sp>
      <p:sp>
        <p:nvSpPr>
          <p:cNvPr id="3" name="CaixaDeTexto 2"/>
          <p:cNvSpPr txBox="1"/>
          <p:nvPr/>
        </p:nvSpPr>
        <p:spPr>
          <a:xfrm>
            <a:off x="683568" y="332656"/>
            <a:ext cx="7200800" cy="523220"/>
          </a:xfrm>
          <a:prstGeom prst="rect">
            <a:avLst/>
          </a:prstGeom>
          <a:noFill/>
        </p:spPr>
        <p:txBody>
          <a:bodyPr wrap="square" rtlCol="0">
            <a:spAutoFit/>
          </a:bodyPr>
          <a:lstStyle/>
          <a:p>
            <a:pPr algn="ctr"/>
            <a:r>
              <a:rPr lang="pt-BR" sz="2800" dirty="0" smtClean="0"/>
              <a:t>Estudo de Caso</a:t>
            </a:r>
            <a:endParaRPr lang="pt-BR" sz="2800" dirty="0"/>
          </a:p>
        </p:txBody>
      </p:sp>
    </p:spTree>
    <p:extLst>
      <p:ext uri="{BB962C8B-B14F-4D97-AF65-F5344CB8AC3E}">
        <p14:creationId xmlns:p14="http://schemas.microsoft.com/office/powerpoint/2010/main" val="166238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632871"/>
            <a:ext cx="8928992" cy="6247864"/>
          </a:xfrm>
          <a:prstGeom prst="rect">
            <a:avLst/>
          </a:prstGeom>
        </p:spPr>
        <p:txBody>
          <a:bodyPr wrap="square">
            <a:spAutoFit/>
          </a:bodyPr>
          <a:lstStyle/>
          <a:p>
            <a:pPr algn="just"/>
            <a:r>
              <a:rPr lang="pt-BR" sz="2000" dirty="0"/>
              <a:t>PTS: atendimento semanal com </a:t>
            </a:r>
            <a:r>
              <a:rPr lang="pt-BR" sz="2000" dirty="0" smtClean="0"/>
              <a:t>T.O.; avaliação </a:t>
            </a:r>
            <a:r>
              <a:rPr lang="pt-BR" sz="2000" dirty="0"/>
              <a:t>PQU – medicação fluoxetina e </a:t>
            </a:r>
            <a:r>
              <a:rPr lang="pt-BR" sz="2000" dirty="0" err="1" smtClean="0"/>
              <a:t>diazepam</a:t>
            </a:r>
            <a:r>
              <a:rPr lang="pt-BR" sz="2000" dirty="0" smtClean="0"/>
              <a:t>; plantão </a:t>
            </a:r>
            <a:r>
              <a:rPr lang="pt-BR" sz="2000" dirty="0"/>
              <a:t>psicológico se </a:t>
            </a:r>
            <a:r>
              <a:rPr lang="pt-BR" sz="2000" dirty="0" smtClean="0"/>
              <a:t>necessário.</a:t>
            </a:r>
          </a:p>
          <a:p>
            <a:pPr algn="just"/>
            <a:endParaRPr lang="pt-BR" sz="2000" dirty="0"/>
          </a:p>
          <a:p>
            <a:pPr algn="just"/>
            <a:r>
              <a:rPr lang="pt-BR" sz="2000" dirty="0" smtClean="0"/>
              <a:t>*Intercorrências</a:t>
            </a:r>
            <a:r>
              <a:rPr lang="pt-BR" sz="2000" dirty="0"/>
              <a:t>: internação Enfermaria Psiquiátrica do Hospital Estadual de Serrana por </a:t>
            </a:r>
            <a:r>
              <a:rPr lang="pt-BR" sz="2000" dirty="0" smtClean="0"/>
              <a:t>15 dias (HD: episódio depressivo grave sem sintomas psicóticos, traços personalidade </a:t>
            </a:r>
            <a:r>
              <a:rPr lang="pt-BR" sz="2000" dirty="0" err="1" smtClean="0"/>
              <a:t>borderline</a:t>
            </a:r>
            <a:r>
              <a:rPr lang="pt-BR" sz="2000" dirty="0" smtClean="0"/>
              <a:t>, tentativa de suicídio); medicação</a:t>
            </a:r>
          </a:p>
          <a:p>
            <a:pPr algn="just"/>
            <a:r>
              <a:rPr lang="pt-BR" sz="2000" dirty="0" smtClean="0"/>
              <a:t> </a:t>
            </a:r>
            <a:endParaRPr lang="pt-BR" sz="2000" dirty="0"/>
          </a:p>
          <a:p>
            <a:pPr marL="342900" indent="-342900" algn="just">
              <a:buFont typeface="Arial" pitchFamily="34" charset="0"/>
              <a:buChar char="•"/>
            </a:pPr>
            <a:r>
              <a:rPr lang="pt-BR" sz="2000" dirty="0" smtClean="0"/>
              <a:t>Atendimentos </a:t>
            </a:r>
            <a:r>
              <a:rPr lang="pt-BR" sz="2000" dirty="0"/>
              <a:t>individuais: acolhimento do sofrimento (escuta </a:t>
            </a:r>
            <a:r>
              <a:rPr lang="pt-BR" sz="2000" dirty="0" smtClean="0"/>
              <a:t>empática); </a:t>
            </a:r>
            <a:r>
              <a:rPr lang="pt-BR" sz="2000" dirty="0"/>
              <a:t>reorganização da rotina (retomada da escola, inserção no programa Jovem </a:t>
            </a:r>
            <a:r>
              <a:rPr lang="pt-BR" sz="2000" dirty="0" smtClean="0"/>
              <a:t>Aprendiz, </a:t>
            </a:r>
            <a:r>
              <a:rPr lang="pt-BR" sz="2000" dirty="0"/>
              <a:t>atividades de lazer</a:t>
            </a:r>
            <a:r>
              <a:rPr lang="pt-BR" sz="2000" dirty="0" smtClean="0"/>
              <a:t>); </a:t>
            </a:r>
            <a:r>
              <a:rPr lang="pt-BR" sz="2000" dirty="0"/>
              <a:t>CNV para resolução de conflitos; orientação </a:t>
            </a:r>
            <a:r>
              <a:rPr lang="pt-BR" sz="2000" dirty="0" smtClean="0"/>
              <a:t>sexual; </a:t>
            </a:r>
            <a:r>
              <a:rPr lang="pt-BR" sz="2000" dirty="0"/>
              <a:t>ampliação de recursos para lidar com frustração e se </a:t>
            </a:r>
            <a:r>
              <a:rPr lang="pt-BR" sz="2000" dirty="0" smtClean="0"/>
              <a:t>acalmar; elaboração </a:t>
            </a:r>
            <a:r>
              <a:rPr lang="pt-BR" sz="2000" dirty="0"/>
              <a:t>do Plano </a:t>
            </a:r>
            <a:r>
              <a:rPr lang="pt-BR" sz="2000" dirty="0" smtClean="0"/>
              <a:t>de Gestão de Crises (ferramenta de autoconhecimento, identificação de estressores e ações para promover o bem estar, redução de comportamentos de risco e incentivo à busca por ajuda nos momentos de crise – site inpiracao-leps.com.br); desenvolver fatores protetivos (descoberta de habilidades pessoais, kit esperança – ferramenta que ajuda a desenvolver a esperança a partir das próprias capacidades, vivências positivas e redes de apoio – resiliência); reflexões sobre as situações cotidianas que traz para sessões.</a:t>
            </a:r>
            <a:endParaRPr lang="pt-BR" sz="2000" dirty="0" smtClean="0"/>
          </a:p>
          <a:p>
            <a:pPr algn="just"/>
            <a:endParaRPr lang="pt-BR" sz="2000" dirty="0"/>
          </a:p>
          <a:p>
            <a:pPr algn="just"/>
            <a:endParaRPr lang="pt-BR" sz="2000" dirty="0"/>
          </a:p>
        </p:txBody>
      </p:sp>
      <p:sp>
        <p:nvSpPr>
          <p:cNvPr id="3" name="CaixaDeTexto 2"/>
          <p:cNvSpPr txBox="1"/>
          <p:nvPr/>
        </p:nvSpPr>
        <p:spPr>
          <a:xfrm>
            <a:off x="694865" y="71193"/>
            <a:ext cx="7200800" cy="523220"/>
          </a:xfrm>
          <a:prstGeom prst="rect">
            <a:avLst/>
          </a:prstGeom>
          <a:noFill/>
        </p:spPr>
        <p:txBody>
          <a:bodyPr wrap="square" rtlCol="0">
            <a:spAutoFit/>
          </a:bodyPr>
          <a:lstStyle/>
          <a:p>
            <a:pPr algn="ctr"/>
            <a:r>
              <a:rPr lang="pt-BR" sz="2800" dirty="0" smtClean="0"/>
              <a:t>Estudo de Caso</a:t>
            </a:r>
            <a:endParaRPr lang="pt-BR" sz="2800" dirty="0"/>
          </a:p>
        </p:txBody>
      </p:sp>
    </p:spTree>
    <p:extLst>
      <p:ext uri="{BB962C8B-B14F-4D97-AF65-F5344CB8AC3E}">
        <p14:creationId xmlns:p14="http://schemas.microsoft.com/office/powerpoint/2010/main" val="398254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46123" y="3260016"/>
            <a:ext cx="7992888" cy="1631216"/>
          </a:xfrm>
          <a:prstGeom prst="rect">
            <a:avLst/>
          </a:prstGeom>
        </p:spPr>
        <p:txBody>
          <a:bodyPr wrap="square">
            <a:spAutoFit/>
          </a:bodyPr>
          <a:lstStyle/>
          <a:p>
            <a:pPr marL="285750" indent="-285750" algn="just">
              <a:buFont typeface="Arial" pitchFamily="34" charset="0"/>
              <a:buChar char="•"/>
            </a:pPr>
            <a:r>
              <a:rPr lang="pt-BR" sz="2000" dirty="0"/>
              <a:t>Atuação multidisciplinar – assistente social (perdeu benefício INSS, sem emprego, cesta básica e outros programas governamentais</a:t>
            </a:r>
            <a:r>
              <a:rPr lang="pt-BR" sz="2000" dirty="0" smtClean="0"/>
              <a:t>)</a:t>
            </a:r>
          </a:p>
          <a:p>
            <a:pPr marL="285750" indent="-285750" algn="just">
              <a:buFont typeface="Arial" pitchFamily="34" charset="0"/>
              <a:buChar char="•"/>
            </a:pPr>
            <a:endParaRPr lang="pt-BR" sz="2000" dirty="0"/>
          </a:p>
          <a:p>
            <a:pPr marL="285750" indent="-285750" algn="just">
              <a:buFont typeface="Arial" pitchFamily="34" charset="0"/>
              <a:buChar char="•"/>
            </a:pPr>
            <a:r>
              <a:rPr lang="pt-BR" sz="2000" dirty="0"/>
              <a:t>Atuação em rede: encaminhamento mãe para tratamento</a:t>
            </a:r>
          </a:p>
          <a:p>
            <a:endParaRPr lang="pt-BR" sz="2000" dirty="0"/>
          </a:p>
        </p:txBody>
      </p:sp>
      <p:sp>
        <p:nvSpPr>
          <p:cNvPr id="3" name="Retângulo 2"/>
          <p:cNvSpPr/>
          <p:nvPr/>
        </p:nvSpPr>
        <p:spPr>
          <a:xfrm>
            <a:off x="779837" y="1628800"/>
            <a:ext cx="7992888" cy="1631216"/>
          </a:xfrm>
          <a:prstGeom prst="rect">
            <a:avLst/>
          </a:prstGeom>
        </p:spPr>
        <p:txBody>
          <a:bodyPr wrap="square">
            <a:spAutoFit/>
          </a:bodyPr>
          <a:lstStyle/>
          <a:p>
            <a:pPr marL="285750" indent="-285750" algn="just">
              <a:buFont typeface="Arial" pitchFamily="34" charset="0"/>
              <a:buChar char="•"/>
            </a:pPr>
            <a:r>
              <a:rPr lang="pt-BR" sz="2000" dirty="0"/>
              <a:t>Orientação parental: preparação alta HES, acolhimento (medo de recaídas; atender necessidade X prazer/desejo), reorganização rotinas e necessidades adolescentes (privacidade, respeito, confiança</a:t>
            </a:r>
            <a:r>
              <a:rPr lang="pt-BR" sz="2000" dirty="0" smtClean="0"/>
              <a:t>)</a:t>
            </a:r>
          </a:p>
          <a:p>
            <a:pPr algn="just"/>
            <a:r>
              <a:rPr lang="pt-BR" sz="2000" dirty="0"/>
              <a:t>*</a:t>
            </a:r>
            <a:r>
              <a:rPr lang="pt-BR" sz="2000" dirty="0" smtClean="0"/>
              <a:t> </a:t>
            </a:r>
            <a:r>
              <a:rPr lang="pt-BR" sz="2000" dirty="0"/>
              <a:t>Sessões conjuntas com mãe e filha – abordar comunicação não violenta e resolução de conflitos</a:t>
            </a:r>
            <a:endParaRPr lang="pt-BR" sz="2000" dirty="0"/>
          </a:p>
        </p:txBody>
      </p:sp>
      <p:sp>
        <p:nvSpPr>
          <p:cNvPr id="4" name="CaixaDeTexto 3"/>
          <p:cNvSpPr txBox="1"/>
          <p:nvPr/>
        </p:nvSpPr>
        <p:spPr>
          <a:xfrm>
            <a:off x="746123" y="565371"/>
            <a:ext cx="7200800" cy="523220"/>
          </a:xfrm>
          <a:prstGeom prst="rect">
            <a:avLst/>
          </a:prstGeom>
          <a:noFill/>
        </p:spPr>
        <p:txBody>
          <a:bodyPr wrap="square" rtlCol="0">
            <a:spAutoFit/>
          </a:bodyPr>
          <a:lstStyle/>
          <a:p>
            <a:pPr algn="ctr"/>
            <a:r>
              <a:rPr lang="pt-BR" sz="2800" dirty="0" smtClean="0"/>
              <a:t>Estudo de Caso</a:t>
            </a:r>
            <a:endParaRPr lang="pt-BR" sz="2800" dirty="0"/>
          </a:p>
        </p:txBody>
      </p:sp>
    </p:spTree>
    <p:extLst>
      <p:ext uri="{BB962C8B-B14F-4D97-AF65-F5344CB8AC3E}">
        <p14:creationId xmlns:p14="http://schemas.microsoft.com/office/powerpoint/2010/main" val="406842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7504" y="490857"/>
            <a:ext cx="7704856" cy="523220"/>
          </a:xfrm>
          <a:prstGeom prst="rect">
            <a:avLst/>
          </a:prstGeom>
          <a:noFill/>
        </p:spPr>
        <p:txBody>
          <a:bodyPr wrap="square" rtlCol="0">
            <a:spAutoFit/>
          </a:bodyPr>
          <a:lstStyle/>
          <a:p>
            <a:pPr algn="ctr"/>
            <a:r>
              <a:rPr lang="pt-BR" sz="2800" dirty="0" smtClean="0"/>
              <a:t>Breve Histórico Saúde Mental Infantil</a:t>
            </a:r>
            <a:endParaRPr lang="pt-BR" sz="2800" dirty="0"/>
          </a:p>
        </p:txBody>
      </p:sp>
      <p:sp>
        <p:nvSpPr>
          <p:cNvPr id="4" name="CaixaDeTexto 3"/>
          <p:cNvSpPr txBox="1"/>
          <p:nvPr/>
        </p:nvSpPr>
        <p:spPr>
          <a:xfrm>
            <a:off x="107504" y="1196752"/>
            <a:ext cx="8712968" cy="7571303"/>
          </a:xfrm>
          <a:prstGeom prst="rect">
            <a:avLst/>
          </a:prstGeom>
          <a:noFill/>
        </p:spPr>
        <p:txBody>
          <a:bodyPr wrap="square" rtlCol="0">
            <a:spAutoFit/>
          </a:bodyPr>
          <a:lstStyle/>
          <a:p>
            <a:pPr marL="285750" indent="-285750">
              <a:buFont typeface="Arial" pitchFamily="34" charset="0"/>
              <a:buChar char="•"/>
            </a:pPr>
            <a:r>
              <a:rPr lang="pt-BR" sz="2000" dirty="0" smtClean="0"/>
              <a:t>iniciativas </a:t>
            </a:r>
            <a:r>
              <a:rPr lang="pt-BR" sz="2000" dirty="0"/>
              <a:t>voltadas para sua educação e controle, procurou-se intervir sobre comportamentos considerados desviantes das camadas pobres - vadiagem, mendicância, promiscuidade - para salvar o Brasil do “atraso</a:t>
            </a:r>
            <a:r>
              <a:rPr lang="pt-BR" sz="2000" dirty="0" smtClean="0"/>
              <a:t>”;  </a:t>
            </a:r>
            <a:r>
              <a:rPr lang="pt-BR" sz="2000" dirty="0"/>
              <a:t>empecilho ao desenvolvimento do país como “nação civilizada</a:t>
            </a:r>
            <a:r>
              <a:rPr lang="pt-BR" sz="2000" dirty="0" smtClean="0"/>
              <a:t>” - </a:t>
            </a:r>
            <a:r>
              <a:rPr lang="pt-BR" sz="2000" dirty="0"/>
              <a:t>exclusão </a:t>
            </a:r>
            <a:r>
              <a:rPr lang="pt-BR" sz="2000" dirty="0" smtClean="0"/>
              <a:t>e </a:t>
            </a:r>
            <a:r>
              <a:rPr lang="pt-BR" sz="2000" dirty="0"/>
              <a:t>confinamento de crianças e adolescentes pobres, delinquentes, abandonados, com transtornos mentais ou outro tipo de deficiência </a:t>
            </a:r>
          </a:p>
          <a:p>
            <a:pPr marL="285750" indent="-285750">
              <a:buFont typeface="Arial" pitchFamily="34" charset="0"/>
              <a:buChar char="•"/>
            </a:pPr>
            <a:endParaRPr lang="pt-BR" sz="2000" dirty="0"/>
          </a:p>
          <a:p>
            <a:pPr marL="285750" indent="-285750">
              <a:buFont typeface="Arial" pitchFamily="34" charset="0"/>
              <a:buChar char="•"/>
            </a:pPr>
            <a:r>
              <a:rPr lang="pt-BR" sz="2000" dirty="0"/>
              <a:t>crianças e adolescentes em sofrimento psíquico (classificados como anormais): exclusão em hospitais psiquiátricos, misturados aos </a:t>
            </a:r>
            <a:r>
              <a:rPr lang="pt-BR" sz="2000" dirty="0" smtClean="0"/>
              <a:t>adultos</a:t>
            </a:r>
          </a:p>
          <a:p>
            <a:pPr marL="285750" indent="-285750">
              <a:buFont typeface="Arial" pitchFamily="34" charset="0"/>
              <a:buChar char="•"/>
            </a:pPr>
            <a:endParaRPr lang="pt-BR" sz="2000" dirty="0"/>
          </a:p>
          <a:p>
            <a:pPr marL="285750" indent="-285750">
              <a:buFont typeface="Arial" pitchFamily="34" charset="0"/>
              <a:buChar char="•"/>
            </a:pPr>
            <a:r>
              <a:rPr lang="pt-BR" sz="2000" dirty="0" smtClean="0"/>
              <a:t>1923 -  </a:t>
            </a:r>
            <a:r>
              <a:rPr lang="pt-BR" sz="2000" dirty="0"/>
              <a:t>Liga Brasileira de Higiene Mental (</a:t>
            </a:r>
            <a:r>
              <a:rPr lang="pt-BR" sz="2000" dirty="0" smtClean="0"/>
              <a:t>LBHM): objetivo </a:t>
            </a:r>
            <a:r>
              <a:rPr lang="pt-BR" sz="2000" dirty="0" err="1"/>
              <a:t>preventivista</a:t>
            </a:r>
            <a:r>
              <a:rPr lang="pt-BR" sz="2000" dirty="0"/>
              <a:t>, tendo a criança como alvo. A instituição foi ainda responsável por uma produção teórica abundante sobre as diferentes infâncias e suas adjetivações: desvalida, criminosa, em perigo, perigosa, </a:t>
            </a:r>
            <a:r>
              <a:rPr lang="pt-BR" sz="2000" dirty="0" smtClean="0"/>
              <a:t>anormal</a:t>
            </a:r>
          </a:p>
          <a:p>
            <a:pPr marL="285750" indent="-285750">
              <a:buFont typeface="Arial" pitchFamily="34" charset="0"/>
              <a:buChar char="•"/>
            </a:pPr>
            <a:endParaRPr lang="pt-BR" sz="2000" dirty="0"/>
          </a:p>
          <a:p>
            <a:pPr marL="285750" indent="-285750">
              <a:buFont typeface="Arial" pitchFamily="34" charset="0"/>
              <a:buChar char="•"/>
            </a:pPr>
            <a:r>
              <a:rPr lang="pt-BR" sz="2000" dirty="0"/>
              <a:t>À “higiene mental” caberia ajustar as funções psíquicas individuais ao meio social e, com isso, prevenir desequilíbrios geradores de patologias </a:t>
            </a:r>
            <a:r>
              <a:rPr lang="pt-BR" sz="2000" dirty="0" smtClean="0"/>
              <a:t>psíquicas; </a:t>
            </a:r>
            <a:r>
              <a:rPr lang="pt-BR" sz="2000" dirty="0"/>
              <a:t>promover a criação de “bons hábitos mentais”</a:t>
            </a:r>
          </a:p>
          <a:p>
            <a:pPr marL="285750" indent="-285750" algn="just">
              <a:buFont typeface="Arial" pitchFamily="34" charset="0"/>
              <a:buChar char="•"/>
            </a:pPr>
            <a:endParaRPr lang="pt-BR" dirty="0"/>
          </a:p>
          <a:p>
            <a:pPr marL="285750" indent="-285750">
              <a:buFont typeface="Arial" pitchFamily="34" charset="0"/>
              <a:buChar char="•"/>
            </a:pPr>
            <a:endParaRPr lang="pt-BR" dirty="0" smtClean="0"/>
          </a:p>
          <a:p>
            <a:endParaRPr lang="pt-BR" dirty="0"/>
          </a:p>
          <a:p>
            <a:endParaRPr lang="pt-BR" dirty="0" smtClean="0"/>
          </a:p>
          <a:p>
            <a:endParaRPr lang="pt-BR" dirty="0"/>
          </a:p>
          <a:p>
            <a:endParaRPr lang="pt-BR" dirty="0" smtClean="0"/>
          </a:p>
          <a:p>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9983"/>
            <a:ext cx="1047941" cy="1141091"/>
          </a:xfrm>
          <a:prstGeom prst="rect">
            <a:avLst/>
          </a:prstGeom>
        </p:spPr>
      </p:pic>
    </p:spTree>
    <p:extLst>
      <p:ext uri="{BB962C8B-B14F-4D97-AF65-F5344CB8AC3E}">
        <p14:creationId xmlns:p14="http://schemas.microsoft.com/office/powerpoint/2010/main" val="46170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196752"/>
            <a:ext cx="4464496" cy="5324535"/>
          </a:xfrm>
          <a:prstGeom prst="rect">
            <a:avLst/>
          </a:prstGeom>
        </p:spPr>
        <p:txBody>
          <a:bodyPr wrap="square">
            <a:spAutoFit/>
          </a:bodyPr>
          <a:lstStyle/>
          <a:p>
            <a:pPr marL="285750" indent="-285750" algn="just">
              <a:buFont typeface="Arial" pitchFamily="34" charset="0"/>
              <a:buChar char="•"/>
            </a:pPr>
            <a:r>
              <a:rPr lang="pt-BR" sz="2000" dirty="0"/>
              <a:t>Médicos higienistas e membros da LBHM fundaram clínicas de orientação </a:t>
            </a:r>
            <a:r>
              <a:rPr lang="pt-BR" sz="2000" dirty="0" smtClean="0"/>
              <a:t>infantil: </a:t>
            </a:r>
          </a:p>
          <a:p>
            <a:pPr algn="just"/>
            <a:endParaRPr lang="pt-BR" sz="2000" dirty="0" smtClean="0"/>
          </a:p>
          <a:p>
            <a:pPr marL="342900" indent="-342900" algn="just">
              <a:buFont typeface="+mj-lt"/>
              <a:buAutoNum type="arabicPeriod"/>
            </a:pPr>
            <a:r>
              <a:rPr lang="pt-BR" sz="2000" dirty="0" smtClean="0"/>
              <a:t>Serviço </a:t>
            </a:r>
            <a:r>
              <a:rPr lang="pt-BR" sz="2000" dirty="0"/>
              <a:t>de </a:t>
            </a:r>
            <a:r>
              <a:rPr lang="pt-BR" sz="2000" dirty="0" err="1"/>
              <a:t>Ortofrenia</a:t>
            </a:r>
            <a:r>
              <a:rPr lang="pt-BR" sz="2000" dirty="0"/>
              <a:t> e Higiene Mental (SOHM) da Secretaria de Instrução Pública do Distrito Federal (Rio de Janeiro), criado em 1934 no Rio de Janeiro e dirigido por Arthur Ramos (</a:t>
            </a:r>
            <a:r>
              <a:rPr lang="pt-BR" sz="2000" dirty="0" smtClean="0"/>
              <a:t>1903-1949); </a:t>
            </a:r>
          </a:p>
          <a:p>
            <a:pPr marL="342900" indent="-342900" algn="just">
              <a:buFont typeface="+mj-lt"/>
              <a:buAutoNum type="arabicPeriod"/>
            </a:pPr>
            <a:r>
              <a:rPr lang="pt-BR" sz="2000" dirty="0" smtClean="0"/>
              <a:t>Clínica </a:t>
            </a:r>
            <a:r>
              <a:rPr lang="pt-BR" sz="2000" dirty="0"/>
              <a:t>de Orientação Infantil, criada por Durval Marcondes (1899-1981), em São Paulo, em </a:t>
            </a:r>
            <a:r>
              <a:rPr lang="pt-BR" sz="2000" dirty="0" smtClean="0"/>
              <a:t>1939</a:t>
            </a:r>
          </a:p>
          <a:p>
            <a:pPr marL="342900" indent="-342900" algn="just">
              <a:buFont typeface="+mj-lt"/>
              <a:buAutoNum type="arabicPeriod"/>
            </a:pPr>
            <a:r>
              <a:rPr lang="pt-BR" sz="2000" dirty="0" smtClean="0"/>
              <a:t>Centro </a:t>
            </a:r>
            <a:r>
              <a:rPr lang="pt-BR" sz="2000" dirty="0"/>
              <a:t>de Orientação Juvenil (</a:t>
            </a:r>
            <a:r>
              <a:rPr lang="pt-BR" sz="2000" dirty="0" smtClean="0"/>
              <a:t>COJ) criada </a:t>
            </a:r>
            <a:r>
              <a:rPr lang="pt-BR" sz="2000" dirty="0"/>
              <a:t>no Rio de Janeiro em 1946, vinculada ao Ministério da Educação e </a:t>
            </a:r>
            <a:r>
              <a:rPr lang="pt-BR" sz="2000" dirty="0" smtClean="0"/>
              <a:t>Cultura</a:t>
            </a:r>
            <a:endParaRPr lang="pt-BR" sz="2000" dirty="0"/>
          </a:p>
        </p:txBody>
      </p:sp>
      <p:sp>
        <p:nvSpPr>
          <p:cNvPr id="3" name="CaixaDeTexto 2"/>
          <p:cNvSpPr txBox="1"/>
          <p:nvPr/>
        </p:nvSpPr>
        <p:spPr>
          <a:xfrm>
            <a:off x="755576" y="480956"/>
            <a:ext cx="7704856" cy="523220"/>
          </a:xfrm>
          <a:prstGeom prst="rect">
            <a:avLst/>
          </a:prstGeom>
          <a:noFill/>
        </p:spPr>
        <p:txBody>
          <a:bodyPr wrap="square" rtlCol="0">
            <a:spAutoFit/>
          </a:bodyPr>
          <a:lstStyle/>
          <a:p>
            <a:pPr algn="ctr"/>
            <a:r>
              <a:rPr lang="pt-BR" sz="2800" dirty="0" smtClean="0"/>
              <a:t>Breve Histórico Saúde Mental Infantil</a:t>
            </a:r>
            <a:endParaRPr lang="pt-BR" sz="2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577" y="2348880"/>
            <a:ext cx="3332911" cy="2496466"/>
          </a:xfrm>
          <a:prstGeom prst="rect">
            <a:avLst/>
          </a:prstGeom>
        </p:spPr>
      </p:pic>
      <p:sp>
        <p:nvSpPr>
          <p:cNvPr id="5" name="Retângulo 4"/>
          <p:cNvSpPr/>
          <p:nvPr/>
        </p:nvSpPr>
        <p:spPr>
          <a:xfrm>
            <a:off x="5004048" y="5104086"/>
            <a:ext cx="4175956" cy="1200329"/>
          </a:xfrm>
          <a:prstGeom prst="rect">
            <a:avLst/>
          </a:prstGeom>
        </p:spPr>
        <p:txBody>
          <a:bodyPr wrap="square">
            <a:spAutoFit/>
          </a:bodyPr>
          <a:lstStyle/>
          <a:p>
            <a:pPr algn="ctr"/>
            <a:r>
              <a:rPr lang="pt-BR" dirty="0" smtClean="0"/>
              <a:t>...compreender </a:t>
            </a:r>
            <a:r>
              <a:rPr lang="pt-BR" dirty="0"/>
              <a:t>e acompanhar os casos designados de “criança problema” ou “criança difícil”, na sua trajetória de adaptação e </a:t>
            </a:r>
            <a:r>
              <a:rPr lang="pt-BR" dirty="0" smtClean="0"/>
              <a:t>mudança...</a:t>
            </a:r>
            <a:endParaRPr lang="pt-BR" dirty="0"/>
          </a:p>
        </p:txBody>
      </p:sp>
    </p:spTree>
    <p:extLst>
      <p:ext uri="{BB962C8B-B14F-4D97-AF65-F5344CB8AC3E}">
        <p14:creationId xmlns:p14="http://schemas.microsoft.com/office/powerpoint/2010/main" val="279924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945581" y="547362"/>
            <a:ext cx="3253519" cy="523220"/>
          </a:xfrm>
          <a:prstGeom prst="rect">
            <a:avLst/>
          </a:prstGeom>
        </p:spPr>
        <p:txBody>
          <a:bodyPr wrap="none">
            <a:spAutoFit/>
          </a:bodyPr>
          <a:lstStyle/>
          <a:p>
            <a:r>
              <a:rPr lang="pt-BR" sz="2800" dirty="0" smtClean="0"/>
              <a:t>“Exortação </a:t>
            </a:r>
            <a:r>
              <a:rPr lang="pt-BR" sz="2800" dirty="0"/>
              <a:t>às mães</a:t>
            </a:r>
            <a:r>
              <a:rPr lang="pt-BR" sz="2800" dirty="0" smtClean="0"/>
              <a:t>” </a:t>
            </a:r>
            <a:endParaRPr lang="pt-BR" sz="2800" dirty="0"/>
          </a:p>
        </p:txBody>
      </p:sp>
      <p:sp>
        <p:nvSpPr>
          <p:cNvPr id="3" name="Retângulo 2"/>
          <p:cNvSpPr/>
          <p:nvPr/>
        </p:nvSpPr>
        <p:spPr>
          <a:xfrm>
            <a:off x="539552" y="1256780"/>
            <a:ext cx="8208912" cy="5632311"/>
          </a:xfrm>
          <a:prstGeom prst="rect">
            <a:avLst/>
          </a:prstGeom>
        </p:spPr>
        <p:txBody>
          <a:bodyPr wrap="square">
            <a:spAutoFit/>
          </a:bodyPr>
          <a:lstStyle/>
          <a:p>
            <a:pPr algn="ctr"/>
            <a:r>
              <a:rPr lang="pt-BR" sz="2000" i="1" dirty="0"/>
              <a:t>Urge, pois, que se estabeleça como norma o exame mental periódico das criancinhas. Teu filho é tímido, ciumento, desconfiado? É teimoso, pugnaz exaltado?</a:t>
            </a:r>
            <a:br>
              <a:rPr lang="pt-BR" sz="2000" i="1" dirty="0"/>
            </a:br>
            <a:r>
              <a:rPr lang="pt-BR" sz="2000" i="1" dirty="0"/>
              <a:t>Cuidado com esses prenúncios de constituição nervosa!</a:t>
            </a:r>
            <a:br>
              <a:rPr lang="pt-BR" sz="2000" i="1" dirty="0"/>
            </a:br>
            <a:r>
              <a:rPr lang="pt-BR" sz="2000" i="1" dirty="0"/>
              <a:t>Teu filho tem defeito na linguagem, é gago? Manda-o examinar para saber a sua verdadeira causa.</a:t>
            </a:r>
            <a:br>
              <a:rPr lang="pt-BR" sz="2000" i="1" dirty="0"/>
            </a:br>
            <a:r>
              <a:rPr lang="pt-BR" sz="2000" i="1" dirty="0"/>
              <a:t>Teu filho tem vícios de natureza sexual? Leva-o ao especialista para que te ensine a corrigi-lo.</a:t>
            </a:r>
            <a:br>
              <a:rPr lang="pt-BR" sz="2000" i="1" dirty="0"/>
            </a:br>
            <a:r>
              <a:rPr lang="pt-BR" sz="2000" i="1" dirty="0"/>
              <a:t>Teu filho é mentiroso, ou tem o vício de furtar? Trata-o, sem demora, se não quiseres possuir um descendente que te envergonhe.</a:t>
            </a:r>
            <a:br>
              <a:rPr lang="pt-BR" sz="2000" i="1" dirty="0"/>
            </a:br>
            <a:r>
              <a:rPr lang="pt-BR" sz="2000" i="1" dirty="0"/>
              <a:t>Teu filho tem muitos tiques ou cacoetes?</a:t>
            </a:r>
            <a:br>
              <a:rPr lang="pt-BR" sz="2000" i="1" dirty="0"/>
            </a:br>
            <a:r>
              <a:rPr lang="pt-BR" sz="2000" i="1" dirty="0"/>
              <a:t>É um </a:t>
            </a:r>
            <a:r>
              <a:rPr lang="pt-BR" sz="2000" i="1" dirty="0" err="1"/>
              <a:t>hiperemotivo</a:t>
            </a:r>
            <a:r>
              <a:rPr lang="pt-BR" sz="2000" i="1" dirty="0"/>
              <a:t>. Procura evitar a desgraça futura do teu filho que poderá ser candidato ao suicídio.</a:t>
            </a:r>
            <a:br>
              <a:rPr lang="pt-BR" sz="2000" i="1" dirty="0"/>
            </a:br>
            <a:r>
              <a:rPr lang="pt-BR" sz="2000" i="1" dirty="0"/>
              <a:t>Teu filho progride nos estudos? Antes de culpar o professor, submete-o a um exame psicológico. Conhecerás, então, o seu nível mental, o seu equilíbrio emotivo, e terás, assim, elementos para melhor encaminhar na vida.</a:t>
            </a:r>
            <a:br>
              <a:rPr lang="pt-BR" sz="2000" i="1" dirty="0"/>
            </a:br>
            <a:r>
              <a:rPr lang="pt-BR" sz="2000" i="1" dirty="0"/>
              <a:t>Lê e reflete: a felicidade do teu filho está, em grande parte, nas tuas próprias mãos.</a:t>
            </a:r>
            <a:endParaRPr lang="pt-BR" sz="2000" dirty="0"/>
          </a:p>
        </p:txBody>
      </p:sp>
    </p:spTree>
    <p:extLst>
      <p:ext uri="{BB962C8B-B14F-4D97-AF65-F5344CB8AC3E}">
        <p14:creationId xmlns:p14="http://schemas.microsoft.com/office/powerpoint/2010/main" val="151764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66"/>
            <a:ext cx="9144000" cy="6790267"/>
          </a:xfrm>
          <a:prstGeom prst="rect">
            <a:avLst/>
          </a:prstGeom>
        </p:spPr>
      </p:pic>
    </p:spTree>
    <p:extLst>
      <p:ext uri="{BB962C8B-B14F-4D97-AF65-F5344CB8AC3E}">
        <p14:creationId xmlns:p14="http://schemas.microsoft.com/office/powerpoint/2010/main" val="346525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621" y="0"/>
            <a:ext cx="6502757" cy="6858000"/>
          </a:xfrm>
          <a:prstGeom prst="rect">
            <a:avLst/>
          </a:prstGeom>
        </p:spPr>
      </p:pic>
    </p:spTree>
    <p:extLst>
      <p:ext uri="{BB962C8B-B14F-4D97-AF65-F5344CB8AC3E}">
        <p14:creationId xmlns:p14="http://schemas.microsoft.com/office/powerpoint/2010/main" val="95260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9671" y="1988840"/>
            <a:ext cx="8424936" cy="2862322"/>
          </a:xfrm>
          <a:prstGeom prst="rect">
            <a:avLst/>
          </a:prstGeom>
        </p:spPr>
        <p:txBody>
          <a:bodyPr wrap="square">
            <a:spAutoFit/>
          </a:bodyPr>
          <a:lstStyle/>
          <a:p>
            <a:pPr marL="285750" indent="-285750" algn="just">
              <a:buFont typeface="Arial" pitchFamily="34" charset="0"/>
              <a:buChar char="•"/>
            </a:pPr>
            <a:r>
              <a:rPr lang="pt-BR" sz="2000" dirty="0"/>
              <a:t>Políticas públicas voltadas para a Saúde Mental da Criança e do Adolescente (SMCA):</a:t>
            </a:r>
          </a:p>
          <a:p>
            <a:pPr marL="285750" indent="-285750" algn="just">
              <a:buFont typeface="Arial" pitchFamily="34" charset="0"/>
              <a:buChar char="•"/>
            </a:pPr>
            <a:endParaRPr lang="pt-BR" sz="2000" dirty="0"/>
          </a:p>
          <a:p>
            <a:pPr marL="285750" indent="-285750" algn="just">
              <a:buFont typeface="Wingdings" pitchFamily="2" charset="2"/>
              <a:buChar char="ü"/>
            </a:pPr>
            <a:r>
              <a:rPr lang="pt-BR" sz="2000" dirty="0"/>
              <a:t>Saúde -  Leis Orgânicas 8.080 </a:t>
            </a:r>
            <a:r>
              <a:rPr lang="pt-BR" sz="2000" dirty="0" smtClean="0"/>
              <a:t>e </a:t>
            </a:r>
            <a:r>
              <a:rPr lang="pt-BR" sz="2000" dirty="0"/>
              <a:t>8.142 de </a:t>
            </a:r>
            <a:r>
              <a:rPr lang="pt-BR" sz="2000" dirty="0" smtClean="0"/>
              <a:t>1990 (leis de implantação SUS); </a:t>
            </a:r>
            <a:r>
              <a:rPr lang="pt-BR" sz="2000" dirty="0"/>
              <a:t>lei n.º 10.216, de 06/04/2001 (Lei da Saúde Mental); III Conferência de Saúde Mental de 2001 (CNSM); portaria GM/MS n.º 336, de 19/02/2002 e </a:t>
            </a:r>
            <a:r>
              <a:rPr lang="pt-BR" sz="2000" i="1" dirty="0"/>
              <a:t>Portaria nº 3.088/2011</a:t>
            </a:r>
            <a:r>
              <a:rPr lang="pt-BR" sz="2000" dirty="0"/>
              <a:t> instituiu a Rede de Atenção Psicossocial (RAPS) </a:t>
            </a:r>
          </a:p>
          <a:p>
            <a:pPr marL="285750" indent="-285750" algn="just">
              <a:buFont typeface="Wingdings" pitchFamily="2" charset="2"/>
              <a:buChar char="ü"/>
            </a:pPr>
            <a:endParaRPr lang="pt-BR" sz="2000" dirty="0"/>
          </a:p>
          <a:p>
            <a:pPr marL="285750" indent="-285750" algn="just">
              <a:buFont typeface="Wingdings" pitchFamily="2" charset="2"/>
              <a:buChar char="ü"/>
            </a:pPr>
            <a:r>
              <a:rPr lang="pt-BR" sz="2000" dirty="0"/>
              <a:t>Geral -  Constituição Federal de 1988; ECA (lei n.º 8.069, de 13/07/1990)</a:t>
            </a:r>
          </a:p>
        </p:txBody>
      </p:sp>
      <p:sp>
        <p:nvSpPr>
          <p:cNvPr id="3" name="CaixaDeTexto 2"/>
          <p:cNvSpPr txBox="1"/>
          <p:nvPr/>
        </p:nvSpPr>
        <p:spPr>
          <a:xfrm>
            <a:off x="779659" y="749215"/>
            <a:ext cx="7704856" cy="523220"/>
          </a:xfrm>
          <a:prstGeom prst="rect">
            <a:avLst/>
          </a:prstGeom>
          <a:noFill/>
        </p:spPr>
        <p:txBody>
          <a:bodyPr wrap="square" rtlCol="0">
            <a:spAutoFit/>
          </a:bodyPr>
          <a:lstStyle/>
          <a:p>
            <a:pPr algn="ctr"/>
            <a:r>
              <a:rPr lang="pt-BR" sz="2800" dirty="0" smtClean="0"/>
              <a:t>Breve Histórico Saúde Mental Infantil</a:t>
            </a:r>
            <a:endParaRPr lang="pt-BR" sz="2800" dirty="0"/>
          </a:p>
        </p:txBody>
      </p:sp>
    </p:spTree>
    <p:extLst>
      <p:ext uri="{BB962C8B-B14F-4D97-AF65-F5344CB8AC3E}">
        <p14:creationId xmlns:p14="http://schemas.microsoft.com/office/powerpoint/2010/main" val="253804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17240" y="1484784"/>
            <a:ext cx="8352928" cy="4370427"/>
          </a:xfrm>
          <a:prstGeom prst="rect">
            <a:avLst/>
          </a:prstGeom>
        </p:spPr>
        <p:txBody>
          <a:bodyPr wrap="square">
            <a:spAutoFit/>
          </a:bodyPr>
          <a:lstStyle/>
          <a:p>
            <a:pPr marL="285750" indent="-285750" algn="just">
              <a:buFont typeface="Arial" pitchFamily="34" charset="0"/>
              <a:buChar char="•"/>
            </a:pPr>
            <a:r>
              <a:rPr lang="pt-BR" sz="2000" dirty="0" smtClean="0"/>
              <a:t>Lei </a:t>
            </a:r>
            <a:r>
              <a:rPr lang="pt-BR" sz="2000" dirty="0"/>
              <a:t>da Saúde </a:t>
            </a:r>
            <a:r>
              <a:rPr lang="pt-BR" sz="2000" dirty="0" smtClean="0"/>
              <a:t>Mental (Lei </a:t>
            </a:r>
            <a:r>
              <a:rPr lang="pt-BR" sz="2000" dirty="0" smtClean="0"/>
              <a:t>10.216) -  </a:t>
            </a:r>
            <a:r>
              <a:rPr lang="pt-BR" sz="2000" dirty="0" smtClean="0"/>
              <a:t>a saúde mental passou a constituir-se como uma política de Estado ancorada na defesa dos direitos de cidadania dos pacientes mentais e não apenas como um programa de </a:t>
            </a:r>
            <a:r>
              <a:rPr lang="pt-BR" sz="2000" dirty="0" smtClean="0"/>
              <a:t>governo</a:t>
            </a:r>
          </a:p>
          <a:p>
            <a:pPr marL="285750" indent="-285750" algn="just">
              <a:buFont typeface="Arial" pitchFamily="34" charset="0"/>
              <a:buChar char="•"/>
            </a:pPr>
            <a:endParaRPr lang="pt-BR" sz="2000" dirty="0"/>
          </a:p>
          <a:p>
            <a:pPr marL="285750" indent="-285750" algn="just">
              <a:buFont typeface="Arial" pitchFamily="34" charset="0"/>
              <a:buChar char="•"/>
            </a:pPr>
            <a:r>
              <a:rPr lang="pt-BR" sz="2000" dirty="0"/>
              <a:t>Estatuto da Criança e do Adolescente (ECA) – 1990 :  estabeleceu direitos de cidadania para crianças e adolescentes e alterou a condição jurídica anterior de "menores" para a de sujeitos de direitos, substituindo a doutrina da </a:t>
            </a:r>
            <a:r>
              <a:rPr lang="pt-BR" sz="2000" i="1" dirty="0"/>
              <a:t>situação irregular</a:t>
            </a:r>
            <a:r>
              <a:rPr lang="pt-BR" sz="2000" dirty="0"/>
              <a:t> pela da </a:t>
            </a:r>
            <a:r>
              <a:rPr lang="pt-BR" sz="2000" i="1" dirty="0"/>
              <a:t>proteção integral</a:t>
            </a:r>
            <a:r>
              <a:rPr lang="pt-BR" sz="2000" dirty="0"/>
              <a:t> como marco orientador das novas políticas e ações a serem dirigidas à infância e adolescência. No campo da intervenção, abre-se espaço para o cuidado em liberdade e a reabilitação psicossocial, ao invés da institucionalização</a:t>
            </a:r>
          </a:p>
          <a:p>
            <a:pPr marL="285750" indent="-285750" algn="just">
              <a:buFont typeface="Arial" pitchFamily="34" charset="0"/>
              <a:buChar char="•"/>
            </a:pPr>
            <a:endParaRPr lang="pt-BR" sz="2000" dirty="0" smtClean="0"/>
          </a:p>
          <a:p>
            <a:pPr algn="just"/>
            <a:endParaRPr lang="pt-BR" sz="2000" dirty="0"/>
          </a:p>
          <a:p>
            <a:endParaRPr lang="pt-BR" dirty="0"/>
          </a:p>
        </p:txBody>
      </p:sp>
      <p:sp>
        <p:nvSpPr>
          <p:cNvPr id="3" name="CaixaDeTexto 2"/>
          <p:cNvSpPr txBox="1"/>
          <p:nvPr/>
        </p:nvSpPr>
        <p:spPr>
          <a:xfrm>
            <a:off x="583138" y="553035"/>
            <a:ext cx="7560840" cy="584775"/>
          </a:xfrm>
          <a:prstGeom prst="rect">
            <a:avLst/>
          </a:prstGeom>
          <a:noFill/>
        </p:spPr>
        <p:txBody>
          <a:bodyPr wrap="square" rtlCol="0">
            <a:spAutoFit/>
          </a:bodyPr>
          <a:lstStyle/>
          <a:p>
            <a:pPr algn="ctr"/>
            <a:r>
              <a:rPr lang="pt-BR" sz="3200" dirty="0" smtClean="0"/>
              <a:t>Políticas Públicas - Resumo</a:t>
            </a:r>
            <a:endParaRPr lang="pt-BR" sz="3200" dirty="0"/>
          </a:p>
        </p:txBody>
      </p:sp>
    </p:spTree>
    <p:extLst>
      <p:ext uri="{BB962C8B-B14F-4D97-AF65-F5344CB8AC3E}">
        <p14:creationId xmlns:p14="http://schemas.microsoft.com/office/powerpoint/2010/main" val="222743448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3024</Words>
  <Application>Microsoft Office PowerPoint</Application>
  <PresentationFormat>Apresentação na tela (4:3)</PresentationFormat>
  <Paragraphs>206</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Saúde Mental Infantil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Centros de Atenção Psicossocial Infantil - CAPSi</vt:lpstr>
      <vt:lpstr>Apresentação do PowerPoint</vt:lpstr>
      <vt:lpstr>Apresentação do PowerPoint</vt:lpstr>
      <vt:lpstr>Apresentação do PowerPoint</vt:lpstr>
      <vt:lpstr>Apresentação do PowerPoint</vt:lpstr>
      <vt:lpstr>Apresentação do PowerPoint</vt:lpstr>
      <vt:lpstr>CAPSij Luiz Carlos Souza</vt:lpstr>
      <vt:lpstr>CAPSij Luiz Carlos Souza</vt:lpstr>
      <vt:lpstr>CAPSij Luiz Carlos Souza</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Saúde Mental Infantil</dc:title>
  <dc:creator>gisele</dc:creator>
  <cp:lastModifiedBy>gisele</cp:lastModifiedBy>
  <cp:revision>121</cp:revision>
  <cp:lastPrinted>2021-02-27T13:48:51Z</cp:lastPrinted>
  <dcterms:created xsi:type="dcterms:W3CDTF">2021-02-27T10:20:02Z</dcterms:created>
  <dcterms:modified xsi:type="dcterms:W3CDTF">2021-03-02T13:45:00Z</dcterms:modified>
</cp:coreProperties>
</file>