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63" r:id="rId4"/>
    <p:sldId id="264" r:id="rId5"/>
    <p:sldId id="265" r:id="rId6"/>
    <p:sldId id="268" r:id="rId7"/>
    <p:sldId id="269" r:id="rId8"/>
    <p:sldId id="276" r:id="rId9"/>
    <p:sldId id="278" r:id="rId10"/>
    <p:sldId id="261" r:id="rId11"/>
    <p:sldId id="257" r:id="rId12"/>
    <p:sldId id="258" r:id="rId13"/>
    <p:sldId id="270" r:id="rId14"/>
    <p:sldId id="274" r:id="rId15"/>
    <p:sldId id="275" r:id="rId16"/>
    <p:sldId id="277" r:id="rId17"/>
    <p:sldId id="259" r:id="rId18"/>
    <p:sldId id="272" r:id="rId19"/>
    <p:sldId id="267" r:id="rId20"/>
    <p:sldId id="262" r:id="rId21"/>
    <p:sldId id="271" r:id="rId22"/>
    <p:sldId id="260" r:id="rId23"/>
    <p:sldId id="273" r:id="rId24"/>
    <p:sldId id="266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C80A5-988F-40EF-9D9D-A41B995A014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AA5285-1EAB-4741-AEA4-436CC675E625}">
      <dgm:prSet phldrT="[Texto]"/>
      <dgm:spPr/>
      <dgm:t>
        <a:bodyPr/>
        <a:lstStyle/>
        <a:p>
          <a:r>
            <a:rPr lang="pt-BR" dirty="0"/>
            <a:t>Cuidado Paliativo</a:t>
          </a:r>
        </a:p>
        <a:p>
          <a:r>
            <a:rPr lang="pt-BR" dirty="0"/>
            <a:t>Pediátrico</a:t>
          </a:r>
        </a:p>
        <a:p>
          <a:r>
            <a:rPr lang="pt-BR" dirty="0"/>
            <a:t>Séc XXI</a:t>
          </a:r>
        </a:p>
      </dgm:t>
    </dgm:pt>
    <dgm:pt modelId="{AD86D076-4B5D-4E60-9B56-381E5E8B2412}" type="parTrans" cxnId="{10BA8878-FB40-4222-B1ED-D278533ECAD1}">
      <dgm:prSet/>
      <dgm:spPr/>
      <dgm:t>
        <a:bodyPr/>
        <a:lstStyle/>
        <a:p>
          <a:endParaRPr lang="pt-BR"/>
        </a:p>
      </dgm:t>
    </dgm:pt>
    <dgm:pt modelId="{E2DB367E-4B86-4648-8132-B6507CA90A33}" type="sibTrans" cxnId="{10BA8878-FB40-4222-B1ED-D278533ECAD1}">
      <dgm:prSet/>
      <dgm:spPr/>
      <dgm:t>
        <a:bodyPr/>
        <a:lstStyle/>
        <a:p>
          <a:endParaRPr lang="pt-BR"/>
        </a:p>
      </dgm:t>
    </dgm:pt>
    <dgm:pt modelId="{BECB2ECA-4BE0-4F7F-93C9-755480E8C406}">
      <dgm:prSet phldrT="[Texto]"/>
      <dgm:spPr/>
      <dgm:t>
        <a:bodyPr/>
        <a:lstStyle/>
        <a:p>
          <a:r>
            <a:rPr lang="pt-BR" dirty="0"/>
            <a:t>Minimizar o sofrimento</a:t>
          </a:r>
        </a:p>
      </dgm:t>
    </dgm:pt>
    <dgm:pt modelId="{CAA6E895-5CA8-487C-B73A-13F38965F618}" type="parTrans" cxnId="{25451DA6-F4AB-40CB-90AB-A1C716CFF35C}">
      <dgm:prSet/>
      <dgm:spPr/>
      <dgm:t>
        <a:bodyPr/>
        <a:lstStyle/>
        <a:p>
          <a:endParaRPr lang="pt-BR"/>
        </a:p>
      </dgm:t>
    </dgm:pt>
    <dgm:pt modelId="{31C52F38-244A-4A2A-A251-85C7CD0BB158}" type="sibTrans" cxnId="{25451DA6-F4AB-40CB-90AB-A1C716CFF35C}">
      <dgm:prSet/>
      <dgm:spPr/>
      <dgm:t>
        <a:bodyPr/>
        <a:lstStyle/>
        <a:p>
          <a:endParaRPr lang="pt-BR"/>
        </a:p>
      </dgm:t>
    </dgm:pt>
    <dgm:pt modelId="{D8370123-0233-4759-A07D-8A3CFC448AB5}">
      <dgm:prSet phldrT="[Texto]"/>
      <dgm:spPr/>
      <dgm:t>
        <a:bodyPr/>
        <a:lstStyle/>
        <a:p>
          <a:r>
            <a:rPr lang="pt-BR" dirty="0"/>
            <a:t>Envolver a família nos cuidados e decisões</a:t>
          </a:r>
        </a:p>
      </dgm:t>
    </dgm:pt>
    <dgm:pt modelId="{BE25EA53-45BF-47C5-BC95-3088B455CAAF}" type="parTrans" cxnId="{6FCF7027-72D5-45DE-BC6B-61AA6BCA22E7}">
      <dgm:prSet/>
      <dgm:spPr/>
      <dgm:t>
        <a:bodyPr/>
        <a:lstStyle/>
        <a:p>
          <a:endParaRPr lang="pt-BR"/>
        </a:p>
      </dgm:t>
    </dgm:pt>
    <dgm:pt modelId="{F4A27B9D-DEC3-4ABC-94C8-F145479599D1}" type="sibTrans" cxnId="{6FCF7027-72D5-45DE-BC6B-61AA6BCA22E7}">
      <dgm:prSet/>
      <dgm:spPr/>
      <dgm:t>
        <a:bodyPr/>
        <a:lstStyle/>
        <a:p>
          <a:endParaRPr lang="pt-BR"/>
        </a:p>
      </dgm:t>
    </dgm:pt>
    <dgm:pt modelId="{8A66F842-346A-4A06-A317-F1B56EB4C8B3}">
      <dgm:prSet phldrT="[Texto]"/>
      <dgm:spPr/>
      <dgm:t>
        <a:bodyPr/>
        <a:lstStyle/>
        <a:p>
          <a:r>
            <a:rPr lang="pt-BR" dirty="0"/>
            <a:t>Ambiente domiciliar</a:t>
          </a:r>
        </a:p>
      </dgm:t>
    </dgm:pt>
    <dgm:pt modelId="{38AD6F4B-808F-42BA-B367-01F3546DFAF2}" type="parTrans" cxnId="{FD9F6A7B-D640-4388-B87B-959924A68165}">
      <dgm:prSet/>
      <dgm:spPr/>
      <dgm:t>
        <a:bodyPr/>
        <a:lstStyle/>
        <a:p>
          <a:endParaRPr lang="pt-BR"/>
        </a:p>
      </dgm:t>
    </dgm:pt>
    <dgm:pt modelId="{164F4607-E65E-4C70-8543-68350C8BC842}" type="sibTrans" cxnId="{FD9F6A7B-D640-4388-B87B-959924A68165}">
      <dgm:prSet/>
      <dgm:spPr/>
      <dgm:t>
        <a:bodyPr/>
        <a:lstStyle/>
        <a:p>
          <a:endParaRPr lang="pt-BR"/>
        </a:p>
      </dgm:t>
    </dgm:pt>
    <dgm:pt modelId="{A29A004B-C3F8-4310-B0C0-EB303EFA55FB}">
      <dgm:prSet phldrT="[Texto]"/>
      <dgm:spPr/>
      <dgm:t>
        <a:bodyPr/>
        <a:lstStyle/>
        <a:p>
          <a:r>
            <a:rPr lang="pt-BR" dirty="0"/>
            <a:t>Melhorar a qualidade de vida</a:t>
          </a:r>
        </a:p>
      </dgm:t>
    </dgm:pt>
    <dgm:pt modelId="{C95373D0-E75C-4C26-BDCA-51220574DBAE}" type="parTrans" cxnId="{5AE46A0C-6A9D-4EB7-88B5-522D42C86958}">
      <dgm:prSet/>
      <dgm:spPr/>
      <dgm:t>
        <a:bodyPr/>
        <a:lstStyle/>
        <a:p>
          <a:endParaRPr lang="pt-BR"/>
        </a:p>
      </dgm:t>
    </dgm:pt>
    <dgm:pt modelId="{8321EF8F-F010-4D4C-95F4-E38E37AF5B59}" type="sibTrans" cxnId="{5AE46A0C-6A9D-4EB7-88B5-522D42C86958}">
      <dgm:prSet/>
      <dgm:spPr/>
      <dgm:t>
        <a:bodyPr/>
        <a:lstStyle/>
        <a:p>
          <a:endParaRPr lang="pt-BR"/>
        </a:p>
      </dgm:t>
    </dgm:pt>
    <dgm:pt modelId="{7EBDD7DC-17C3-4C7B-932C-ED833F1A8343}" type="pres">
      <dgm:prSet presAssocID="{482C80A5-988F-40EF-9D9D-A41B995A01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19C2048-C4BF-48BB-A810-246DBEEAF6A8}" type="pres">
      <dgm:prSet presAssocID="{E0AA5285-1EAB-4741-AEA4-436CC675E625}" presName="centerShape" presStyleLbl="node0" presStyleIdx="0" presStyleCnt="1"/>
      <dgm:spPr/>
      <dgm:t>
        <a:bodyPr/>
        <a:lstStyle/>
        <a:p>
          <a:endParaRPr lang="pt-BR"/>
        </a:p>
      </dgm:t>
    </dgm:pt>
    <dgm:pt modelId="{D3B0D2F8-6083-430E-8185-4EB4168ACD5C}" type="pres">
      <dgm:prSet presAssocID="{BECB2ECA-4BE0-4F7F-93C9-755480E8C4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567FCF-6FCF-4A1C-AD62-F320E072616F}" type="pres">
      <dgm:prSet presAssocID="{BECB2ECA-4BE0-4F7F-93C9-755480E8C406}" presName="dummy" presStyleCnt="0"/>
      <dgm:spPr/>
    </dgm:pt>
    <dgm:pt modelId="{B0F68B2B-3501-41F0-A0B4-569FCCF0C75B}" type="pres">
      <dgm:prSet presAssocID="{31C52F38-244A-4A2A-A251-85C7CD0BB158}" presName="sibTrans" presStyleLbl="sibTrans2D1" presStyleIdx="0" presStyleCnt="4"/>
      <dgm:spPr/>
      <dgm:t>
        <a:bodyPr/>
        <a:lstStyle/>
        <a:p>
          <a:endParaRPr lang="pt-BR"/>
        </a:p>
      </dgm:t>
    </dgm:pt>
    <dgm:pt modelId="{87B88ED4-B6E1-4773-BD51-8FD43000D52A}" type="pres">
      <dgm:prSet presAssocID="{D8370123-0233-4759-A07D-8A3CFC448AB5}" presName="node" presStyleLbl="node1" presStyleIdx="1" presStyleCnt="4" custRadScaleInc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C1E106-EA65-41B3-8F80-F2F3CADD820A}" type="pres">
      <dgm:prSet presAssocID="{D8370123-0233-4759-A07D-8A3CFC448AB5}" presName="dummy" presStyleCnt="0"/>
      <dgm:spPr/>
    </dgm:pt>
    <dgm:pt modelId="{9CC3E2C7-E799-4B5B-95C4-2A4FEBA03A79}" type="pres">
      <dgm:prSet presAssocID="{F4A27B9D-DEC3-4ABC-94C8-F145479599D1}" presName="sibTrans" presStyleLbl="sibTrans2D1" presStyleIdx="1" presStyleCnt="4"/>
      <dgm:spPr/>
      <dgm:t>
        <a:bodyPr/>
        <a:lstStyle/>
        <a:p>
          <a:endParaRPr lang="pt-BR"/>
        </a:p>
      </dgm:t>
    </dgm:pt>
    <dgm:pt modelId="{0094DD9A-146D-42F7-9D19-935577D12F17}" type="pres">
      <dgm:prSet presAssocID="{8A66F842-346A-4A06-A317-F1B56EB4C8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ECA7EC-07D0-43F1-81BE-695FC4825621}" type="pres">
      <dgm:prSet presAssocID="{8A66F842-346A-4A06-A317-F1B56EB4C8B3}" presName="dummy" presStyleCnt="0"/>
      <dgm:spPr/>
    </dgm:pt>
    <dgm:pt modelId="{3C35C3D2-B286-4A5D-81E2-81344C3A1CB6}" type="pres">
      <dgm:prSet presAssocID="{164F4607-E65E-4C70-8543-68350C8BC842}" presName="sibTrans" presStyleLbl="sibTrans2D1" presStyleIdx="2" presStyleCnt="4"/>
      <dgm:spPr/>
      <dgm:t>
        <a:bodyPr/>
        <a:lstStyle/>
        <a:p>
          <a:endParaRPr lang="pt-BR"/>
        </a:p>
      </dgm:t>
    </dgm:pt>
    <dgm:pt modelId="{27B01351-77E5-43BC-A5E4-924026DCA746}" type="pres">
      <dgm:prSet presAssocID="{A29A004B-C3F8-4310-B0C0-EB303EFA55F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3796BB-3E85-44F7-9CAC-3527928C1428}" type="pres">
      <dgm:prSet presAssocID="{A29A004B-C3F8-4310-B0C0-EB303EFA55FB}" presName="dummy" presStyleCnt="0"/>
      <dgm:spPr/>
    </dgm:pt>
    <dgm:pt modelId="{D47F831A-E9AA-48E3-AEF1-EAAD013397B5}" type="pres">
      <dgm:prSet presAssocID="{8321EF8F-F010-4D4C-95F4-E38E37AF5B59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25451DA6-F4AB-40CB-90AB-A1C716CFF35C}" srcId="{E0AA5285-1EAB-4741-AEA4-436CC675E625}" destId="{BECB2ECA-4BE0-4F7F-93C9-755480E8C406}" srcOrd="0" destOrd="0" parTransId="{CAA6E895-5CA8-487C-B73A-13F38965F618}" sibTransId="{31C52F38-244A-4A2A-A251-85C7CD0BB158}"/>
    <dgm:cxn modelId="{6FCF7027-72D5-45DE-BC6B-61AA6BCA22E7}" srcId="{E0AA5285-1EAB-4741-AEA4-436CC675E625}" destId="{D8370123-0233-4759-A07D-8A3CFC448AB5}" srcOrd="1" destOrd="0" parTransId="{BE25EA53-45BF-47C5-BC95-3088B455CAAF}" sibTransId="{F4A27B9D-DEC3-4ABC-94C8-F145479599D1}"/>
    <dgm:cxn modelId="{D89D032F-8867-4387-9D61-D510D42F411B}" type="presOf" srcId="{A29A004B-C3F8-4310-B0C0-EB303EFA55FB}" destId="{27B01351-77E5-43BC-A5E4-924026DCA746}" srcOrd="0" destOrd="0" presId="urn:microsoft.com/office/officeart/2005/8/layout/radial6"/>
    <dgm:cxn modelId="{02BF9379-2D3A-488F-A11E-F3AD8D217CDA}" type="presOf" srcId="{BECB2ECA-4BE0-4F7F-93C9-755480E8C406}" destId="{D3B0D2F8-6083-430E-8185-4EB4168ACD5C}" srcOrd="0" destOrd="0" presId="urn:microsoft.com/office/officeart/2005/8/layout/radial6"/>
    <dgm:cxn modelId="{7A06398B-0497-4C04-AD49-656A2A9741AA}" type="presOf" srcId="{8321EF8F-F010-4D4C-95F4-E38E37AF5B59}" destId="{D47F831A-E9AA-48E3-AEF1-EAAD013397B5}" srcOrd="0" destOrd="0" presId="urn:microsoft.com/office/officeart/2005/8/layout/radial6"/>
    <dgm:cxn modelId="{F158AC8B-0D5B-4756-89A9-812B3BF1AE20}" type="presOf" srcId="{8A66F842-346A-4A06-A317-F1B56EB4C8B3}" destId="{0094DD9A-146D-42F7-9D19-935577D12F17}" srcOrd="0" destOrd="0" presId="urn:microsoft.com/office/officeart/2005/8/layout/radial6"/>
    <dgm:cxn modelId="{5C40780F-087F-4E2B-BD95-21DD34402E31}" type="presOf" srcId="{164F4607-E65E-4C70-8543-68350C8BC842}" destId="{3C35C3D2-B286-4A5D-81E2-81344C3A1CB6}" srcOrd="0" destOrd="0" presId="urn:microsoft.com/office/officeart/2005/8/layout/radial6"/>
    <dgm:cxn modelId="{02241EAF-F7D5-4D1B-BA67-9DEDEDF1D9CD}" type="presOf" srcId="{482C80A5-988F-40EF-9D9D-A41B995A014E}" destId="{7EBDD7DC-17C3-4C7B-932C-ED833F1A8343}" srcOrd="0" destOrd="0" presId="urn:microsoft.com/office/officeart/2005/8/layout/radial6"/>
    <dgm:cxn modelId="{FD9F6A7B-D640-4388-B87B-959924A68165}" srcId="{E0AA5285-1EAB-4741-AEA4-436CC675E625}" destId="{8A66F842-346A-4A06-A317-F1B56EB4C8B3}" srcOrd="2" destOrd="0" parTransId="{38AD6F4B-808F-42BA-B367-01F3546DFAF2}" sibTransId="{164F4607-E65E-4C70-8543-68350C8BC842}"/>
    <dgm:cxn modelId="{7107C4E0-73F9-423E-B96B-8B2E4346038F}" type="presOf" srcId="{31C52F38-244A-4A2A-A251-85C7CD0BB158}" destId="{B0F68B2B-3501-41F0-A0B4-569FCCF0C75B}" srcOrd="0" destOrd="0" presId="urn:microsoft.com/office/officeart/2005/8/layout/radial6"/>
    <dgm:cxn modelId="{10BA8878-FB40-4222-B1ED-D278533ECAD1}" srcId="{482C80A5-988F-40EF-9D9D-A41B995A014E}" destId="{E0AA5285-1EAB-4741-AEA4-436CC675E625}" srcOrd="0" destOrd="0" parTransId="{AD86D076-4B5D-4E60-9B56-381E5E8B2412}" sibTransId="{E2DB367E-4B86-4648-8132-B6507CA90A33}"/>
    <dgm:cxn modelId="{E25A34A8-0403-481F-AFEE-30AEDA5EB599}" type="presOf" srcId="{E0AA5285-1EAB-4741-AEA4-436CC675E625}" destId="{619C2048-C4BF-48BB-A810-246DBEEAF6A8}" srcOrd="0" destOrd="0" presId="urn:microsoft.com/office/officeart/2005/8/layout/radial6"/>
    <dgm:cxn modelId="{5AE46A0C-6A9D-4EB7-88B5-522D42C86958}" srcId="{E0AA5285-1EAB-4741-AEA4-436CC675E625}" destId="{A29A004B-C3F8-4310-B0C0-EB303EFA55FB}" srcOrd="3" destOrd="0" parTransId="{C95373D0-E75C-4C26-BDCA-51220574DBAE}" sibTransId="{8321EF8F-F010-4D4C-95F4-E38E37AF5B59}"/>
    <dgm:cxn modelId="{B365F9BB-07E9-4D1A-BB93-FED77C9B107E}" type="presOf" srcId="{D8370123-0233-4759-A07D-8A3CFC448AB5}" destId="{87B88ED4-B6E1-4773-BD51-8FD43000D52A}" srcOrd="0" destOrd="0" presId="urn:microsoft.com/office/officeart/2005/8/layout/radial6"/>
    <dgm:cxn modelId="{81DBB2A4-DE31-4B0B-A2B0-0C95B101EC29}" type="presOf" srcId="{F4A27B9D-DEC3-4ABC-94C8-F145479599D1}" destId="{9CC3E2C7-E799-4B5B-95C4-2A4FEBA03A79}" srcOrd="0" destOrd="0" presId="urn:microsoft.com/office/officeart/2005/8/layout/radial6"/>
    <dgm:cxn modelId="{851FFC96-7C1A-49CF-8135-538921984C05}" type="presParOf" srcId="{7EBDD7DC-17C3-4C7B-932C-ED833F1A8343}" destId="{619C2048-C4BF-48BB-A810-246DBEEAF6A8}" srcOrd="0" destOrd="0" presId="urn:microsoft.com/office/officeart/2005/8/layout/radial6"/>
    <dgm:cxn modelId="{7FF23FA0-D4B5-4EC0-9971-C22C0D2A5D2A}" type="presParOf" srcId="{7EBDD7DC-17C3-4C7B-932C-ED833F1A8343}" destId="{D3B0D2F8-6083-430E-8185-4EB4168ACD5C}" srcOrd="1" destOrd="0" presId="urn:microsoft.com/office/officeart/2005/8/layout/radial6"/>
    <dgm:cxn modelId="{2D96688F-A788-48AE-9398-B666A5C3FCEF}" type="presParOf" srcId="{7EBDD7DC-17C3-4C7B-932C-ED833F1A8343}" destId="{EB567FCF-6FCF-4A1C-AD62-F320E072616F}" srcOrd="2" destOrd="0" presId="urn:microsoft.com/office/officeart/2005/8/layout/radial6"/>
    <dgm:cxn modelId="{90F221A4-D664-4A54-AE83-38D2F3608825}" type="presParOf" srcId="{7EBDD7DC-17C3-4C7B-932C-ED833F1A8343}" destId="{B0F68B2B-3501-41F0-A0B4-569FCCF0C75B}" srcOrd="3" destOrd="0" presId="urn:microsoft.com/office/officeart/2005/8/layout/radial6"/>
    <dgm:cxn modelId="{B010B551-2429-40FF-A002-920270E314AA}" type="presParOf" srcId="{7EBDD7DC-17C3-4C7B-932C-ED833F1A8343}" destId="{87B88ED4-B6E1-4773-BD51-8FD43000D52A}" srcOrd="4" destOrd="0" presId="urn:microsoft.com/office/officeart/2005/8/layout/radial6"/>
    <dgm:cxn modelId="{2AEA8A4B-B6D8-462B-A8B1-1717A5F73D7E}" type="presParOf" srcId="{7EBDD7DC-17C3-4C7B-932C-ED833F1A8343}" destId="{4CC1E106-EA65-41B3-8F80-F2F3CADD820A}" srcOrd="5" destOrd="0" presId="urn:microsoft.com/office/officeart/2005/8/layout/radial6"/>
    <dgm:cxn modelId="{E36054BE-9492-4724-830D-FC25F43CCADF}" type="presParOf" srcId="{7EBDD7DC-17C3-4C7B-932C-ED833F1A8343}" destId="{9CC3E2C7-E799-4B5B-95C4-2A4FEBA03A79}" srcOrd="6" destOrd="0" presId="urn:microsoft.com/office/officeart/2005/8/layout/radial6"/>
    <dgm:cxn modelId="{C40C03E9-9EEA-45C0-B978-05D849FE5875}" type="presParOf" srcId="{7EBDD7DC-17C3-4C7B-932C-ED833F1A8343}" destId="{0094DD9A-146D-42F7-9D19-935577D12F17}" srcOrd="7" destOrd="0" presId="urn:microsoft.com/office/officeart/2005/8/layout/radial6"/>
    <dgm:cxn modelId="{A3F43981-4321-46CC-8039-3552087D89E9}" type="presParOf" srcId="{7EBDD7DC-17C3-4C7B-932C-ED833F1A8343}" destId="{18ECA7EC-07D0-43F1-81BE-695FC4825621}" srcOrd="8" destOrd="0" presId="urn:microsoft.com/office/officeart/2005/8/layout/radial6"/>
    <dgm:cxn modelId="{B50210C3-9DB2-4904-AC10-1295C44EFBFB}" type="presParOf" srcId="{7EBDD7DC-17C3-4C7B-932C-ED833F1A8343}" destId="{3C35C3D2-B286-4A5D-81E2-81344C3A1CB6}" srcOrd="9" destOrd="0" presId="urn:microsoft.com/office/officeart/2005/8/layout/radial6"/>
    <dgm:cxn modelId="{ADEDD5BC-E471-456E-9815-64E588FF1CF2}" type="presParOf" srcId="{7EBDD7DC-17C3-4C7B-932C-ED833F1A8343}" destId="{27B01351-77E5-43BC-A5E4-924026DCA746}" srcOrd="10" destOrd="0" presId="urn:microsoft.com/office/officeart/2005/8/layout/radial6"/>
    <dgm:cxn modelId="{7DE55C58-F870-46E7-9C3F-0D258F834BC3}" type="presParOf" srcId="{7EBDD7DC-17C3-4C7B-932C-ED833F1A8343}" destId="{E73796BB-3E85-44F7-9CAC-3527928C1428}" srcOrd="11" destOrd="0" presId="urn:microsoft.com/office/officeart/2005/8/layout/radial6"/>
    <dgm:cxn modelId="{1D37B0B2-5B96-43C9-A145-9A7B27EBBD73}" type="presParOf" srcId="{7EBDD7DC-17C3-4C7B-932C-ED833F1A8343}" destId="{D47F831A-E9AA-48E3-AEF1-EAAD013397B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F831A-E9AA-48E3-AEF1-EAAD013397B5}">
      <dsp:nvSpPr>
        <dsp:cNvPr id="0" name=""/>
        <dsp:cNvSpPr/>
      </dsp:nvSpPr>
      <dsp:spPr>
        <a:xfrm>
          <a:off x="2328278" y="665368"/>
          <a:ext cx="4442472" cy="4442472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5C3D2-B286-4A5D-81E2-81344C3A1CB6}">
      <dsp:nvSpPr>
        <dsp:cNvPr id="0" name=""/>
        <dsp:cNvSpPr/>
      </dsp:nvSpPr>
      <dsp:spPr>
        <a:xfrm>
          <a:off x="2328278" y="665368"/>
          <a:ext cx="4442472" cy="4442472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3E2C7-E799-4B5B-95C4-2A4FEBA03A79}">
      <dsp:nvSpPr>
        <dsp:cNvPr id="0" name=""/>
        <dsp:cNvSpPr/>
      </dsp:nvSpPr>
      <dsp:spPr>
        <a:xfrm>
          <a:off x="2328278" y="665368"/>
          <a:ext cx="4442472" cy="4442472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68B2B-3501-41F0-A0B4-569FCCF0C75B}">
      <dsp:nvSpPr>
        <dsp:cNvPr id="0" name=""/>
        <dsp:cNvSpPr/>
      </dsp:nvSpPr>
      <dsp:spPr>
        <a:xfrm>
          <a:off x="2328278" y="665368"/>
          <a:ext cx="4442472" cy="4442472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C2048-C4BF-48BB-A810-246DBEEAF6A8}">
      <dsp:nvSpPr>
        <dsp:cNvPr id="0" name=""/>
        <dsp:cNvSpPr/>
      </dsp:nvSpPr>
      <dsp:spPr>
        <a:xfrm>
          <a:off x="3527651" y="1864740"/>
          <a:ext cx="2043727" cy="2043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Cuidado Paliativo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Pediátrico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Séc XXI</a:t>
          </a:r>
        </a:p>
      </dsp:txBody>
      <dsp:txXfrm>
        <a:off x="3826948" y="2164037"/>
        <a:ext cx="1445133" cy="1445133"/>
      </dsp:txXfrm>
    </dsp:sp>
    <dsp:sp modelId="{D3B0D2F8-6083-430E-8185-4EB4168ACD5C}">
      <dsp:nvSpPr>
        <dsp:cNvPr id="0" name=""/>
        <dsp:cNvSpPr/>
      </dsp:nvSpPr>
      <dsp:spPr>
        <a:xfrm>
          <a:off x="3834210" y="1565"/>
          <a:ext cx="1430609" cy="1430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Minimizar o sofrimento</a:t>
          </a:r>
        </a:p>
      </dsp:txBody>
      <dsp:txXfrm>
        <a:off x="4043718" y="211073"/>
        <a:ext cx="1011593" cy="1011593"/>
      </dsp:txXfrm>
    </dsp:sp>
    <dsp:sp modelId="{87B88ED4-B6E1-4773-BD51-8FD43000D52A}">
      <dsp:nvSpPr>
        <dsp:cNvPr id="0" name=""/>
        <dsp:cNvSpPr/>
      </dsp:nvSpPr>
      <dsp:spPr>
        <a:xfrm>
          <a:off x="6003944" y="2171299"/>
          <a:ext cx="1430609" cy="1430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Envolver a família nos cuidados e decisões</a:t>
          </a:r>
        </a:p>
      </dsp:txBody>
      <dsp:txXfrm>
        <a:off x="6213452" y="2380807"/>
        <a:ext cx="1011593" cy="1011593"/>
      </dsp:txXfrm>
    </dsp:sp>
    <dsp:sp modelId="{0094DD9A-146D-42F7-9D19-935577D12F17}">
      <dsp:nvSpPr>
        <dsp:cNvPr id="0" name=""/>
        <dsp:cNvSpPr/>
      </dsp:nvSpPr>
      <dsp:spPr>
        <a:xfrm>
          <a:off x="3834210" y="4341034"/>
          <a:ext cx="1430609" cy="1430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Ambiente domiciliar</a:t>
          </a:r>
        </a:p>
      </dsp:txBody>
      <dsp:txXfrm>
        <a:off x="4043718" y="4550542"/>
        <a:ext cx="1011593" cy="1011593"/>
      </dsp:txXfrm>
    </dsp:sp>
    <dsp:sp modelId="{27B01351-77E5-43BC-A5E4-924026DCA746}">
      <dsp:nvSpPr>
        <dsp:cNvPr id="0" name=""/>
        <dsp:cNvSpPr/>
      </dsp:nvSpPr>
      <dsp:spPr>
        <a:xfrm>
          <a:off x="1664475" y="2171299"/>
          <a:ext cx="1430609" cy="1430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Melhorar a qualidade de vida</a:t>
          </a:r>
        </a:p>
      </dsp:txBody>
      <dsp:txXfrm>
        <a:off x="1873983" y="2380807"/>
        <a:ext cx="1011593" cy="1011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02A11-31D5-4CE4-AEE7-FBAB6919AE26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84A0F-DC0A-4E1C-9631-2AB79DAF36F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163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gallery.org/wiki/artist42315/Henri-Alphonse-Laurent-Desrousseaux/page-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1891 Luke  Fields ( morte do próprio filho com 1 ano de idade em 1877)</a:t>
            </a:r>
          </a:p>
          <a:p>
            <a:r>
              <a:rPr lang="pt-BR" dirty="0"/>
              <a:t>Tate Modern em Londres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4A0F-DC0A-4E1C-9631-2AB79DAF36F6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780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Bond Francisco in The Sick Child (1893)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Smithsonian American Art Museum – Washington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Sick Child," by Carl Wilhelmson ( 1896) 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Henri Alphonse Laurent-Desrousseaux</a:t>
            </a:r>
            <a:r>
              <a:rPr lang="pt-BR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(1862-1906)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sick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     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7BF79-8ECF-4282-9B19-756BF65C77D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05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84A0F-DC0A-4E1C-9631-2AB79DAF36F6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833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7E08A3-6217-493F-B419-A7304F256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9E8CF91-9BB3-4890-95E4-C1C2550E1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4B627AD-58B3-4540-A63C-41B89216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01C6-2502-4DD4-ACE1-6A9596A86E35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B2AB445-D703-402D-BFE1-67853A49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7FDDE11-78DD-4D37-8308-C4039B41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79F-D7B4-4AE6-8CBA-DBF2826E7E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96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4F572F-BF0E-40BB-8A2C-6BEEEE9B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5DBE00AD-4B97-4066-BB8C-432B0A0C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48BFFB4-A0FE-4413-A411-DC0F602A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01C6-2502-4DD4-ACE1-6A9596A86E35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BAB4C39-8258-42C2-9ED9-06A03959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62127F0-661A-441C-8DA8-E0AA75D9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79F-D7B4-4AE6-8CBA-DBF2826E7E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911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2574408-65BB-4DF7-B26A-6111A336B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58832CA5-E81A-4082-B484-362C84F7E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D868EA6-7CFA-4547-B1FA-09E6093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01C6-2502-4DD4-ACE1-6A9596A86E35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B13231F-60BD-4EC5-8ECF-B6BEDC47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F79D116-C443-40A0-BA8C-53B0DF20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79F-D7B4-4AE6-8CBA-DBF2826E7E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374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44860F-1FD2-41D0-B237-A1A5BBF76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D6C6029-78CA-46A4-B8D3-0EE35D4EB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3780298-F4D2-4193-A7A7-06D60B54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4AA6-1C69-40DD-94D0-D0AC873E520F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BCF22F7-C3B5-4BFF-B1CD-228B34EC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EAAEEC7-289C-413F-AC26-C1B78AA9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0871-F204-4E93-9F28-AFA38E8A28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862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0272D5E-A158-40D2-B179-88A3286C3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775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8BB3266-59F1-49E0-A6DE-2C5B275E6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D73343B-4D13-4D93-8683-3473F690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0871-F204-4E93-9F28-AFA38E8A28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8580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6B3555-004D-42C1-A527-0EAE19B8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AB363BC-74B5-439F-BBC2-F4177D0CF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9F4A03B-3990-4B96-B926-66DC467D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4AA6-1C69-40DD-94D0-D0AC873E520F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3C0F66B-6B80-45E3-8CA1-EEDEBFF6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9B05532-73CB-4551-BF27-82E0654C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0871-F204-4E93-9F28-AFA38E8A28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74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3AF821-6835-4A73-BFEC-2CD37DEC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F3FACD6-07A7-48BA-B8BE-F32E5C331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B6D6BA55-3F38-483A-B826-60DA6DA79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6DE12183-DC16-4E18-A7B0-DDFDBA94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4AA6-1C69-40DD-94D0-D0AC873E520F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11C7BE01-49BD-4EC9-8F45-DA0A7505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04259577-AE00-44FC-A391-29F76C57F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0871-F204-4E93-9F28-AFA38E8A28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250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73D2A0E-4D83-434E-BA0E-15EAA9A7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3C88F734-A9D7-4942-88E0-E183A9123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800E16C1-B425-4E40-9D3A-3BE4C4A63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473714F3-41FA-45D9-B27E-DEAD4B62E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CFCC2AA2-63A6-4695-B450-057C29B9C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68E9ECE7-5C04-4EE6-AE2E-473A244E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4AA6-1C69-40DD-94D0-D0AC873E520F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F6F668F3-1A8A-4B7C-B45E-E2F608C5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1E17EF80-607A-49F9-9560-3B13ACED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0871-F204-4E93-9F28-AFA38E8A28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556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8AA773-FC4B-45C7-93C5-9D33D67D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CA7C2362-B495-4E76-A41C-A4D66B63A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4AA6-1C69-40DD-94D0-D0AC873E520F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1328D37-811D-4E06-B011-5E4EB94C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D1C12F1-9E1B-4370-845E-688DCE1B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0871-F204-4E93-9F28-AFA38E8A28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1838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C0D4DBA8-B97F-45B4-AD89-93BAD540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4AA6-1C69-40DD-94D0-D0AC873E520F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C0D49F62-E23C-4CF9-891C-931B82E3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B176102-F39D-4BE8-8841-8E924FF6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0871-F204-4E93-9F28-AFA38E8A28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296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278D1F-B280-43CE-8E2C-CEA2007C8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D6B82C6-BD13-4EC9-8D40-C3F8D18D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3034269-BBD5-4651-BAB1-8331B4B49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5D7FFEDB-C4DF-4040-89C3-57BA417F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4AA6-1C69-40DD-94D0-D0AC873E520F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6A37C77E-4B39-4AF6-AF58-02F8C9FB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5677A363-69E0-4379-92E8-356C073F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0871-F204-4E93-9F28-AFA38E8A28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50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FC931D-709E-4021-B713-CB43EACA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84C0843-CE62-4202-895D-6547B35C6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1AA8066-CDC7-491F-9BAE-F048A4FA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01C6-2502-4DD4-ACE1-6A9596A86E35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C46A3E4-F3DF-4F5E-8249-6EA44F7F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9D9FF30-8240-4B43-8469-F66B695C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79F-D7B4-4AE6-8CBA-DBF2826E7E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8953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DA50B08-479B-4704-843B-DCB56F41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E0F4B51B-9FB3-4C10-A0B9-00B91BD5A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5F3DAA1B-8B83-419F-B8A8-12A391419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F44F94C4-3D8F-40F3-80E4-A8BED918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4AA6-1C69-40DD-94D0-D0AC873E520F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6A771A5F-1AC4-4D6A-A245-FF09741F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BC3A2086-EAB4-439E-A594-0CD0A48C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0871-F204-4E93-9F28-AFA38E8A28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53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58D9F8-B5B9-42A2-AB5A-6F3F9FC2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6357E55A-4C94-468E-B958-806F01C72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CD562F0-3975-4E48-8F91-B98C840A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4AA6-1C69-40DD-94D0-D0AC873E520F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8C3C702-EC6B-4695-A61F-B31A501F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BCFFC61-30E2-41C6-AAF6-48711D31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0871-F204-4E93-9F28-AFA38E8A28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983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F47164D-C0DF-4214-92CC-62EA35933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0E1759C2-AC22-4230-873F-8BBE5F02B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92AD78F-4256-4BEA-BE8C-D88E230A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4AA6-1C69-40DD-94D0-D0AC873E520F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A3D515C-80AA-427A-A097-2FE56A43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DC2A49D-DB56-4ED1-AB8F-46B63B86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0871-F204-4E93-9F28-AFA38E8A28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942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B06D38-685B-4541-82AD-484F586F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676BA71E-9DEA-483A-B341-4CCC1642C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496119C-93DF-4305-8628-A43EE688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01C6-2502-4DD4-ACE1-6A9596A86E35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64067C8-F2C6-485C-944C-16F5F701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AEBA935-FFFA-49AD-A59D-E6DDE736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79F-D7B4-4AE6-8CBA-DBF2826E7E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30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EA174A-38C6-40EB-B3B5-FA82041D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2F4A2A6-F8A9-4330-916B-FC916565E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1A838C0-5011-47A7-A5D8-84BB0FDC4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878AD7E4-EBA0-46FD-B1B7-EE2709B2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01C6-2502-4DD4-ACE1-6A9596A86E35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BA08F87-325A-4547-8676-D814E276A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320BDE3F-C80C-483C-B907-0E5205DB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79F-D7B4-4AE6-8CBA-DBF2826E7E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449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B45821-8A76-425B-B234-B2B20D0F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89EB8BA0-EB08-4F97-9D84-88FB0F3E6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C5D160F6-F4C0-4DD0-9186-6B8721FF7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9A2F5DA4-E8E7-401C-989C-26BA7D590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7D75244D-D49B-4C64-B356-BC0AFDAAA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702069E4-EBE9-4417-B905-F4EE6FCD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01C6-2502-4DD4-ACE1-6A9596A86E35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FF1DB056-F260-4D67-9579-9D11172F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2FD00B8C-7197-49D6-9693-CA77AF64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79F-D7B4-4AE6-8CBA-DBF2826E7E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702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57CF0D-7A2A-4270-A92C-EC3B3FD0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67AECC85-F0DA-482F-8681-616C6C4D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01C6-2502-4DD4-ACE1-6A9596A86E35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A4548A48-33CB-4A61-99F4-7913C7B4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107D97DA-4FD9-4937-B087-9FE0D85B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79F-D7B4-4AE6-8CBA-DBF2826E7E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483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68F677EB-A9F4-40BE-9223-D96BBF0B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01C6-2502-4DD4-ACE1-6A9596A86E35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EED5B8EA-5012-4912-AD65-42DC99E9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FEA55A3B-CEA3-4F15-91B0-97DD8ECB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79F-D7B4-4AE6-8CBA-DBF2826E7E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11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19ABD1-DD71-4179-A18B-6CA148DC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799919C-151B-49FE-89A1-C9842169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0C009935-2AE8-46CF-8C5A-72FC8D38A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BE55695-1FB6-4D94-BA19-CCB3B3AA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01C6-2502-4DD4-ACE1-6A9596A86E35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5B02DDE4-5E49-4CF4-A373-E76F2E4F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36955250-B369-4969-86F1-F57B92AE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79F-D7B4-4AE6-8CBA-DBF2826E7E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702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624CAA-E551-4BB1-9DAC-80E3836B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EA5A6008-81A4-42E1-893B-58DA933DB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02CB924C-61EF-4EDA-BE34-57D78789D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5F1A5484-9AD9-4C23-967F-D8674AFF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01C6-2502-4DD4-ACE1-6A9596A86E35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59FB74A3-4631-4007-BD0D-36A417E4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EB5F978-BC66-4CE6-8A6B-9E889FAE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979F-D7B4-4AE6-8CBA-DBF2826E7E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00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61ADB6E0-A976-4952-935B-32CBFF90B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7DB45F4F-58EB-48E6-BD07-18DC667B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8250BAA-F1AB-4617-BA95-9CDC842B1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801C6-2502-4DD4-ACE1-6A9596A86E35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6B29FD1-48E2-4EFE-8B06-8B050312D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A91CA12-4750-45C3-B765-6A6E13D9F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9979F-D7B4-4AE6-8CBA-DBF2826E7E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03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609BCA7B-705F-433D-AC41-DE7A025F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FA83DAD-E35A-4666-A1C5-2D546ECAB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C9325CF-3270-4A56-B259-854A12899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4AA6-1C69-40DD-94D0-D0AC873E520F}" type="datetimeFigureOut">
              <a:rPr lang="pt-BR" smtClean="0"/>
              <a:t>07/03/2018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852860A-66BC-46B8-9C7A-DBF9430A8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83F4F57-3D82-4C3B-84A1-E2B79CE3B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80871-F204-4E93-9F28-AFA38E8A28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050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hyperlink" Target="https://www.google.com.br/url?sa=i&amp;rct=j&amp;q=&amp;esrc=s&amp;source=images&amp;cd=&amp;cad=rja&amp;uact=8&amp;ved=2ahUKEwjLv8jHza3aAhUJlJAKHZ8UCMAQjRx6BAgAEAU&amp;url=https%3A%2F%2Fwww.healio.com%2Fpediatrics%2Fjournals%2Fpedann%2F2012-3-41-3%2F%257Bd0e3bab4-91ac-4841-bb05-692335329439%257D%2Fpediatric-palliative-care-in-the-medical-home&amp;psig=AOvVaw2j1eAJpb4p0BE2bWK_dmH5&amp;ust=1523377453929285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623A4E-3ABB-426D-BFF8-823043606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4275"/>
            <a:ext cx="9144000" cy="2387600"/>
          </a:xfrm>
        </p:spPr>
        <p:txBody>
          <a:bodyPr/>
          <a:lstStyle/>
          <a:p>
            <a:r>
              <a:rPr lang="pt-BR" dirty="0"/>
              <a:t>Cuidados Paliativos e Analgesia em Neonatologia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3389388-2891-4757-9250-DD0DBBFB4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6149"/>
            <a:ext cx="9144000" cy="1655762"/>
          </a:xfrm>
        </p:spPr>
        <p:txBody>
          <a:bodyPr/>
          <a:lstStyle/>
          <a:p>
            <a:r>
              <a:rPr lang="pt-BR" dirty="0"/>
              <a:t>Dra Fabíola de Arruda Leite</a:t>
            </a:r>
          </a:p>
          <a:p>
            <a:r>
              <a:rPr lang="pt-BR" dirty="0"/>
              <a:t>Cuidados Paliativos </a:t>
            </a:r>
            <a:r>
              <a:rPr lang="pt-BR" dirty="0" smtClean="0"/>
              <a:t>Pediátricos HC-Criança USP/RP</a:t>
            </a:r>
            <a:endParaRPr lang="pt-BR" dirty="0"/>
          </a:p>
          <a:p>
            <a:r>
              <a:rPr lang="pt-BR" dirty="0"/>
              <a:t>GePaP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B5B5760-A24F-40EC-9A1C-B48842273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7" y="326089"/>
            <a:ext cx="2630566" cy="214789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F550809-EC90-4CE9-AB3E-FAAA286AA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864" y="1"/>
            <a:ext cx="3076135" cy="247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1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C6B9F6A-63DE-4F86-9DE6-C3DA7521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246" y="172423"/>
            <a:ext cx="10515600" cy="348082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C4B26A5-5D50-483D-BFED-B432AEE94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70" y="2122415"/>
            <a:ext cx="10515600" cy="4351338"/>
          </a:xfrm>
        </p:spPr>
        <p:txBody>
          <a:bodyPr/>
          <a:lstStyle/>
          <a:p>
            <a:r>
              <a:rPr lang="en-US" dirty="0"/>
              <a:t>Neonates’ needs in neonatal palliative care including nutrition, end-of-life care concerning neonates’ peace, and comfort and pain relief</a:t>
            </a:r>
          </a:p>
          <a:p>
            <a:r>
              <a:rPr lang="en-US" dirty="0"/>
              <a:t>Parents’ needs in neonatal palliative care including end-of-life family-centered decision-making, appropriate environment, making communication with the parents, and their support</a:t>
            </a:r>
          </a:p>
          <a:p>
            <a:r>
              <a:rPr lang="en-US" dirty="0"/>
              <a:t>Staff's needs to administer neonatal palliative care including ethical and legal considerations, breaking bad news, making a care plan, and staff's educational needs.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0" y="413430"/>
            <a:ext cx="8654986" cy="153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462878" y="6331558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</a:rPr>
              <a:t> </a:t>
            </a:r>
            <a:r>
              <a:rPr lang="pt-BR" sz="1600" dirty="0" err="1" smtClean="0">
                <a:latin typeface="arial" panose="020B0604020202020204" pitchFamily="34" charset="0"/>
              </a:rPr>
              <a:t>Zargham-Boroujeni,Iran</a:t>
            </a:r>
            <a:r>
              <a:rPr lang="pt-BR" sz="1600" dirty="0" smtClean="0">
                <a:latin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</a:rPr>
              <a:t>J </a:t>
            </a:r>
            <a:r>
              <a:rPr lang="pt-BR" sz="1600" dirty="0" err="1">
                <a:latin typeface="arial" panose="020B0604020202020204" pitchFamily="34" charset="0"/>
              </a:rPr>
              <a:t>Nurs</a:t>
            </a:r>
            <a:r>
              <a:rPr lang="pt-BR" sz="1600" dirty="0">
                <a:latin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</a:rPr>
              <a:t>Midwifery</a:t>
            </a:r>
            <a:r>
              <a:rPr lang="pt-BR" sz="1600" dirty="0">
                <a:latin typeface="arial" panose="020B0604020202020204" pitchFamily="34" charset="0"/>
              </a:rPr>
              <a:t> Res. 2015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4228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79EB4CF4-7808-46F8-8DC6-3714C31D1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98" b="-2"/>
          <a:stretch/>
        </p:blipFill>
        <p:spPr>
          <a:xfrm>
            <a:off x="643467" y="2831252"/>
            <a:ext cx="4010830" cy="3383280"/>
          </a:xfrm>
          <a:prstGeom prst="rect">
            <a:avLst/>
          </a:prstGeom>
        </p:spPr>
      </p:pic>
      <p:pic>
        <p:nvPicPr>
          <p:cNvPr id="7" name="Espaço Reservado para Conteúdo 3">
            <a:extLst>
              <a:ext uri="{FF2B5EF4-FFF2-40B4-BE49-F238E27FC236}">
                <a16:creationId xmlns="" xmlns:a16="http://schemas.microsoft.com/office/drawing/2014/main" id="{E9431AD0-404C-48EF-B71D-6C04E2A2A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7" r="1" b="10628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26340C9-82E2-4154-813D-3D4CCF6B17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58" r="4" b="4"/>
          <a:stretch/>
        </p:blipFill>
        <p:spPr>
          <a:xfrm>
            <a:off x="641276" y="643468"/>
            <a:ext cx="4013020" cy="204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4FDF37-A3E4-42A7-A024-7C102A0B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rmAutofit fontScale="90000"/>
          </a:bodyPr>
          <a:lstStyle/>
          <a:p>
            <a:pPr algn="r"/>
            <a:r>
              <a:rPr lang="pt-BR" sz="3200" dirty="0"/>
              <a:t>Dor em Neonatologia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71AC5D7-711D-4C55-BAC5-CE61F4646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418" y="1152487"/>
            <a:ext cx="5950382" cy="534038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BE1D4341-48F4-441A-9631-8DE885CF685E}"/>
              </a:ext>
            </a:extLst>
          </p:cNvPr>
          <p:cNvSpPr txBox="1"/>
          <p:nvPr/>
        </p:nvSpPr>
        <p:spPr>
          <a:xfrm flipH="1">
            <a:off x="838200" y="1688124"/>
            <a:ext cx="39401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O recém nascido </a:t>
            </a:r>
            <a:r>
              <a:rPr lang="pt-BR" sz="3600" dirty="0" smtClean="0"/>
              <a:t>sente </a:t>
            </a:r>
            <a:r>
              <a:rPr lang="pt-BR" sz="3600" dirty="0"/>
              <a:t>dor?</a:t>
            </a:r>
          </a:p>
          <a:p>
            <a:pPr algn="ctr"/>
            <a:endParaRPr lang="pt-BR" sz="3600" dirty="0"/>
          </a:p>
          <a:p>
            <a:pPr algn="ctr"/>
            <a:endParaRPr lang="pt-BR" sz="3600" dirty="0"/>
          </a:p>
          <a:p>
            <a:pPr algn="ctr"/>
            <a:endParaRPr lang="pt-BR" sz="3600" dirty="0"/>
          </a:p>
          <a:p>
            <a:pPr algn="ctr"/>
            <a:r>
              <a:rPr lang="pt-BR" sz="3600" dirty="0"/>
              <a:t>Prematuros sentem dor?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136933" y="6499829"/>
            <a:ext cx="3055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Freitas, Z.M.P. </a:t>
            </a:r>
            <a:r>
              <a:rPr lang="pt-BR" sz="1400" i="1" dirty="0"/>
              <a:t>Pediatria Moderna </a:t>
            </a:r>
            <a:r>
              <a:rPr lang="pt-BR" sz="1400" i="1" dirty="0" smtClean="0"/>
              <a:t>2012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703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http://www.moreirajr.com.br/images/revistas/6/666/escala_t2b.jpg">
            <a:extLst>
              <a:ext uri="{FF2B5EF4-FFF2-40B4-BE49-F238E27FC236}">
                <a16:creationId xmlns="" xmlns:a16="http://schemas.microsoft.com/office/drawing/2014/main" id="{2B8AC4AB-40F9-4221-AD49-470241E31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7" r="1" b="12636"/>
          <a:stretch/>
        </p:blipFill>
        <p:spPr bwMode="auto">
          <a:xfrm>
            <a:off x="4918364" y="10"/>
            <a:ext cx="7273636" cy="66043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14043E4-F366-48CD-94F2-0EB790C2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35371"/>
            <a:ext cx="3651467" cy="1676603"/>
          </a:xfrm>
        </p:spPr>
        <p:txBody>
          <a:bodyPr>
            <a:normAutofit/>
          </a:bodyPr>
          <a:lstStyle/>
          <a:p>
            <a:r>
              <a:rPr lang="pt-BR" dirty="0"/>
              <a:t>Confort</a:t>
            </a:r>
            <a:br>
              <a:rPr lang="pt-BR" dirty="0"/>
            </a:br>
            <a:endParaRPr lang="pt-BR" dirty="0"/>
          </a:p>
        </p:txBody>
      </p:sp>
      <p:sp>
        <p:nvSpPr>
          <p:cNvPr id="3079" name="Content Placeholder 3078">
            <a:extLst>
              <a:ext uri="{FF2B5EF4-FFF2-40B4-BE49-F238E27FC236}">
                <a16:creationId xmlns="" xmlns:a16="http://schemas.microsoft.com/office/drawing/2014/main" id="{16E8D9BA-4F68-4F8D-985A-4FCBE43A8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758461"/>
            <a:ext cx="3651466" cy="450756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Rn em ventilação mecânica, para avaliar a sedação</a:t>
            </a:r>
          </a:p>
          <a:p>
            <a:r>
              <a:rPr lang="pt-BR" dirty="0"/>
              <a:t>Consideram-se oito itens de desconforto fisiológico ou ambiental. </a:t>
            </a:r>
          </a:p>
          <a:p>
            <a:r>
              <a:rPr lang="pt-BR" dirty="0"/>
              <a:t>O escore menor que 17 indica sedação excessiva,</a:t>
            </a:r>
          </a:p>
          <a:p>
            <a:r>
              <a:rPr lang="pt-BR" dirty="0"/>
              <a:t> valores entre 17 e 26 sedação adequada e</a:t>
            </a:r>
          </a:p>
          <a:p>
            <a:r>
              <a:rPr lang="pt-BR" dirty="0"/>
              <a:t> maiores que 26, sedação insuficiente </a:t>
            </a:r>
            <a:r>
              <a:rPr lang="pt-BR" sz="1800" dirty="0"/>
              <a:t/>
            </a:r>
            <a:br>
              <a:rPr lang="pt-BR" sz="1800" dirty="0"/>
            </a:br>
            <a:endParaRPr lang="en-US" sz="1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6897" y="6450502"/>
            <a:ext cx="3055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Freitas, Z.M.P. </a:t>
            </a:r>
            <a:r>
              <a:rPr lang="pt-BR" sz="1400" i="1" dirty="0"/>
              <a:t>Pediatria Moderna </a:t>
            </a:r>
            <a:r>
              <a:rPr lang="pt-BR" sz="1400" i="1" dirty="0" smtClean="0"/>
              <a:t>2012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5649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14043E4-F366-48CD-94F2-0EB790C21E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661817"/>
          </a:xfrm>
        </p:spPr>
        <p:txBody>
          <a:bodyPr>
            <a:normAutofit fontScale="90000"/>
          </a:bodyPr>
          <a:lstStyle/>
          <a:p>
            <a:r>
              <a:rPr lang="pt-BR" dirty="0"/>
              <a:t>NIPS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237E5D92-9A62-45ED-86CD-0BD578A2EE8E}"/>
              </a:ext>
            </a:extLst>
          </p:cNvPr>
          <p:cNvSpPr txBox="1"/>
          <p:nvPr/>
        </p:nvSpPr>
        <p:spPr>
          <a:xfrm>
            <a:off x="296720" y="1026942"/>
            <a:ext cx="115985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É composta de seis indicadores de dor, sendo cinco comportamentais e um fisiológico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Mostra utilidade na avaliação da dor em neonatos a termo e prematuros, possibilitando diferenciar estímulos dolorosos 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de não dolorosos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As avaliações são feitas em intervalos de um minuto antes, durante e após o procedimento agressivo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+mj-lt"/>
              </a:rPr>
              <a:t>A</a:t>
            </a: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 pontuação obtida têm-se os seguintes significados: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zero, sem dor;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um e dois, dor fraca;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três a cinco, dor moderada;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+mj-lt"/>
              </a:rPr>
              <a:t>e seis a sete, dor forte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52A60FD1-C4DC-4D36-8A78-CD905D6EB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00" y="3612265"/>
            <a:ext cx="8304636" cy="304145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136933" y="6499829"/>
            <a:ext cx="3055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Freitas, Z.M.P. </a:t>
            </a:r>
            <a:r>
              <a:rPr lang="pt-BR" sz="1400" i="1" dirty="0"/>
              <a:t>Pediatria Moderna </a:t>
            </a:r>
            <a:r>
              <a:rPr lang="pt-BR" sz="1400" i="1" dirty="0" smtClean="0"/>
              <a:t>2012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9683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escalas avaliacao dor em neonatologia">
            <a:extLst>
              <a:ext uri="{FF2B5EF4-FFF2-40B4-BE49-F238E27FC236}">
                <a16:creationId xmlns="" xmlns:a16="http://schemas.microsoft.com/office/drawing/2014/main" id="{3A8B581B-238C-4EA0-AB25-46DE60955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7" y="218170"/>
            <a:ext cx="4126452" cy="325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77BAA58C-05C6-434D-ABC2-8DE55B25F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57" y="3926813"/>
            <a:ext cx="9222486" cy="265674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F01303B-E513-4E90-9455-589E116C6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114" y="218169"/>
            <a:ext cx="6950582" cy="370864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="" xmlns:a16="http://schemas.microsoft.com/office/drawing/2014/main" id="{9F3AFA14-9B20-490D-BE5A-090755099161}"/>
              </a:ext>
            </a:extLst>
          </p:cNvPr>
          <p:cNvSpPr/>
          <p:nvPr/>
        </p:nvSpPr>
        <p:spPr>
          <a:xfrm>
            <a:off x="148913" y="56391"/>
            <a:ext cx="4873253" cy="35801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128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00F1FA0-CD6D-4C7A-A65F-8F40DC8F6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74" b="2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9EB6C0-F3A1-40ED-A2CD-15909D08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pt-BR" dirty="0"/>
              <a:t>Analgesia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ED014EE-172C-4032-AA03-D244C2BB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pt-BR" sz="1800" dirty="0"/>
              <a:t>Métodos não farmacológicos</a:t>
            </a:r>
          </a:p>
          <a:p>
            <a:pPr lvl="1"/>
            <a:r>
              <a:rPr lang="pt-BR" sz="1800" dirty="0"/>
              <a:t>Ambientais</a:t>
            </a:r>
          </a:p>
          <a:p>
            <a:pPr lvl="1"/>
            <a:r>
              <a:rPr lang="pt-BR" sz="1800" dirty="0"/>
              <a:t>Sução não nutritiva</a:t>
            </a:r>
          </a:p>
          <a:p>
            <a:pPr lvl="2"/>
            <a:r>
              <a:rPr lang="pt-BR" sz="1800" dirty="0"/>
              <a:t>Solução de sucralose</a:t>
            </a:r>
          </a:p>
          <a:p>
            <a:pPr lvl="2"/>
            <a:r>
              <a:rPr lang="pt-BR" sz="1800" dirty="0"/>
              <a:t>Chupeta </a:t>
            </a:r>
          </a:p>
          <a:p>
            <a:pPr lvl="2"/>
            <a:r>
              <a:rPr lang="pt-BR" sz="1800" dirty="0"/>
              <a:t>“rolinhos”</a:t>
            </a:r>
          </a:p>
          <a:p>
            <a:pPr lvl="2"/>
            <a:r>
              <a:rPr lang="pt-BR" sz="1800" dirty="0"/>
              <a:t>Canguru</a:t>
            </a:r>
          </a:p>
          <a:p>
            <a:pPr marL="914400" lvl="2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958572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E47D13C1-D99C-42C5-A0DC-6D50F3581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111" y="643467"/>
            <a:ext cx="875177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9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9EB6C0-F3A1-40ED-A2CD-15909D08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pt-BR" dirty="0"/>
              <a:t>Analgesia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ED014EE-172C-4032-AA03-D244C2BB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58" y="906462"/>
            <a:ext cx="10515600" cy="4351338"/>
          </a:xfrm>
        </p:spPr>
        <p:txBody>
          <a:bodyPr/>
          <a:lstStyle/>
          <a:p>
            <a:r>
              <a:rPr lang="pt-BR" dirty="0"/>
              <a:t>Métodos farmacológicos</a:t>
            </a:r>
          </a:p>
          <a:p>
            <a:pPr lvl="1"/>
            <a:r>
              <a:rPr lang="pt-BR" dirty="0"/>
              <a:t>Qual a melhor via?</a:t>
            </a:r>
          </a:p>
          <a:p>
            <a:pPr lvl="1"/>
            <a:r>
              <a:rPr lang="pt-BR" dirty="0"/>
              <a:t>Administração “pelo relógio”</a:t>
            </a:r>
          </a:p>
          <a:p>
            <a:pPr lvl="1"/>
            <a:r>
              <a:rPr lang="pt-BR" dirty="0"/>
              <a:t>Qual droga?</a:t>
            </a:r>
          </a:p>
          <a:p>
            <a:pPr lvl="1"/>
            <a:r>
              <a:rPr lang="pt-BR" dirty="0"/>
              <a:t>“2 steps”</a:t>
            </a:r>
          </a:p>
          <a:p>
            <a:pPr lvl="1"/>
            <a:r>
              <a:rPr lang="pt-BR" dirty="0"/>
              <a:t>Tratamento individualizado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43276AF-EF26-4E4F-96F7-0B3C9DF43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0" y="1476606"/>
            <a:ext cx="6563702" cy="10912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6925CDE-0563-42BD-B08B-3CF95B11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267" y="2751515"/>
            <a:ext cx="6491175" cy="135496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9F3C68EA-4071-4865-A563-819A8B051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662" y="4639425"/>
            <a:ext cx="6309857" cy="12367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1D7CBFC-DA71-4CB5-8B8B-597B5D913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07" y="3812052"/>
            <a:ext cx="4095459" cy="2363665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="" xmlns:a16="http://schemas.microsoft.com/office/drawing/2014/main" id="{6FFEFAEB-6B67-4848-9632-8C3D7FC348D0}"/>
              </a:ext>
            </a:extLst>
          </p:cNvPr>
          <p:cNvSpPr/>
          <p:nvPr/>
        </p:nvSpPr>
        <p:spPr>
          <a:xfrm>
            <a:off x="1716258" y="4596278"/>
            <a:ext cx="1730327" cy="1355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51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6FFE4E72-8BF0-45B9-AC33-7B0BC7A23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699" y="643467"/>
            <a:ext cx="10190601" cy="55710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72EF864F-853C-4B03-8123-CA59A298C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359" y="4799786"/>
            <a:ext cx="3503282" cy="14147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F5FC9D3-B47E-42B6-8721-D1AC64DF4C19}"/>
              </a:ext>
            </a:extLst>
          </p:cNvPr>
          <p:cNvSpPr txBox="1"/>
          <p:nvPr/>
        </p:nvSpPr>
        <p:spPr>
          <a:xfrm>
            <a:off x="7519992" y="6446039"/>
            <a:ext cx="419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Spence, K. ,J</a:t>
            </a:r>
            <a:r>
              <a:rPr lang="en-US" sz="1400" dirty="0" err="1" smtClean="0"/>
              <a:t>ournal</a:t>
            </a:r>
            <a:r>
              <a:rPr lang="en-US" sz="1400" dirty="0" smtClean="0"/>
              <a:t> </a:t>
            </a:r>
            <a:r>
              <a:rPr lang="en-US" sz="1400" dirty="0"/>
              <a:t>of </a:t>
            </a:r>
            <a:r>
              <a:rPr lang="en-US" sz="1400" dirty="0" err="1"/>
              <a:t>Paediatrics</a:t>
            </a:r>
            <a:r>
              <a:rPr lang="en-US" sz="1400" dirty="0"/>
              <a:t> and Child Health</a:t>
            </a:r>
            <a:r>
              <a:rPr lang="pt-BR" sz="1400" dirty="0" smtClean="0"/>
              <a:t>2010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0949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3AEA697-53DF-497B-B35D-16A6E421D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180975"/>
            <a:ext cx="11548533" cy="64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53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773C03CB-A8DE-4524-B1A3-19ACEE006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122" y="697721"/>
            <a:ext cx="8773755" cy="55710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F5FC9D3-B47E-42B6-8721-D1AC64DF4C19}"/>
              </a:ext>
            </a:extLst>
          </p:cNvPr>
          <p:cNvSpPr txBox="1"/>
          <p:nvPr/>
        </p:nvSpPr>
        <p:spPr>
          <a:xfrm>
            <a:off x="7519992" y="6446039"/>
            <a:ext cx="419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Spence, K. ,J</a:t>
            </a:r>
            <a:r>
              <a:rPr lang="en-US" sz="1400" dirty="0" err="1" smtClean="0"/>
              <a:t>ournal</a:t>
            </a:r>
            <a:r>
              <a:rPr lang="en-US" sz="1400" dirty="0" smtClean="0"/>
              <a:t> </a:t>
            </a:r>
            <a:r>
              <a:rPr lang="en-US" sz="1400" dirty="0"/>
              <a:t>of </a:t>
            </a:r>
            <a:r>
              <a:rPr lang="en-US" sz="1400" dirty="0" err="1"/>
              <a:t>Paediatrics</a:t>
            </a:r>
            <a:r>
              <a:rPr lang="en-US" sz="1400" dirty="0"/>
              <a:t> and Child Health</a:t>
            </a:r>
            <a:r>
              <a:rPr lang="pt-BR" sz="1400" dirty="0" smtClean="0"/>
              <a:t>2010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4721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725EE9-177B-4460-A616-D0E150EF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2327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/>
              <a:t>Analgesia</a:t>
            </a:r>
          </a:p>
        </p:txBody>
      </p:sp>
      <p:pic>
        <p:nvPicPr>
          <p:cNvPr id="1026" name="Picture 2" descr="Resultado de imagem para who children pain guideline">
            <a:extLst>
              <a:ext uri="{FF2B5EF4-FFF2-40B4-BE49-F238E27FC236}">
                <a16:creationId xmlns="" xmlns:a16="http://schemas.microsoft.com/office/drawing/2014/main" id="{22BBA25F-2A3E-482E-96AE-3A0D7FE38F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12" y="983792"/>
            <a:ext cx="10636366" cy="489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8B8AB30-06BA-4FE0-AFDC-50E0642B56CB}"/>
              </a:ext>
            </a:extLst>
          </p:cNvPr>
          <p:cNvSpPr txBox="1"/>
          <p:nvPr/>
        </p:nvSpPr>
        <p:spPr>
          <a:xfrm>
            <a:off x="1015712" y="6107273"/>
            <a:ext cx="113351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Starting dosages for opioid analgesics for opioid-naive neonates</a:t>
            </a:r>
            <a:endParaRPr lang="en-US" sz="1600" dirty="0"/>
          </a:p>
          <a:p>
            <a:pPr algn="r"/>
            <a:r>
              <a:rPr lang="en-US" sz="1600" dirty="0"/>
              <a:t>(WHO guidelines on the pharmacological treatment of persisting pain in children with medical illnesses 2012).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7676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ttp://www.medicalexpress.net.br/content/imagebank/imagens/en_v1n3a03-tab06.jpg">
            <a:extLst>
              <a:ext uri="{FF2B5EF4-FFF2-40B4-BE49-F238E27FC236}">
                <a16:creationId xmlns="" xmlns:a16="http://schemas.microsoft.com/office/drawing/2014/main" id="{286E4C75-1217-4A88-873C-7472B24315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51" y="643467"/>
            <a:ext cx="787429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86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9" y="4204866"/>
            <a:ext cx="172878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292" y="4072469"/>
            <a:ext cx="18097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461" y="207578"/>
            <a:ext cx="1766647" cy="253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8" y="110374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3" y="4379433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5805264"/>
            <a:ext cx="4857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60" y="4160742"/>
            <a:ext cx="1172805" cy="181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60" y="2591239"/>
            <a:ext cx="1311502" cy="195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98" y="2509409"/>
            <a:ext cx="1436747" cy="213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23" y="104176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69" y="36115"/>
            <a:ext cx="1438998" cy="217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82"/>
          <a:stretch/>
        </p:blipFill>
        <p:spPr bwMode="auto">
          <a:xfrm>
            <a:off x="7657054" y="4864823"/>
            <a:ext cx="197671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46" y="3487846"/>
            <a:ext cx="1775643" cy="125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2" y="2441761"/>
            <a:ext cx="2630012" cy="183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89" y="2240333"/>
            <a:ext cx="2322959" cy="132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78" y="92950"/>
            <a:ext cx="2875486" cy="56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17" y="976056"/>
            <a:ext cx="1096396" cy="106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461" y="3185189"/>
            <a:ext cx="1955741" cy="6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87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="" xmlns:a16="http://schemas.microsoft.com/office/drawing/2014/main" id="{54D9A439-CDD8-446C-A10E-65AE905B063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31591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Introdução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1319B8C5-8A15-436E-BA82-FA4F5CD14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690840"/>
              </p:ext>
            </p:extLst>
          </p:nvPr>
        </p:nvGraphicFramePr>
        <p:xfrm>
          <a:off x="1484026" y="719665"/>
          <a:ext cx="9099030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 Explicativo: Seta para a Direita 7">
            <a:extLst>
              <a:ext uri="{FF2B5EF4-FFF2-40B4-BE49-F238E27FC236}">
                <a16:creationId xmlns="" xmlns:a16="http://schemas.microsoft.com/office/drawing/2014/main" id="{FA634012-49CD-4206-BC30-4EB39D2383B0}"/>
              </a:ext>
            </a:extLst>
          </p:cNvPr>
          <p:cNvSpPr/>
          <p:nvPr/>
        </p:nvSpPr>
        <p:spPr>
          <a:xfrm rot="19832394">
            <a:off x="2412261" y="4660819"/>
            <a:ext cx="1628579" cy="180762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Bioética</a:t>
            </a:r>
          </a:p>
        </p:txBody>
      </p:sp>
      <p:sp>
        <p:nvSpPr>
          <p:cNvPr id="9" name="Texto Explicativo: Seta para a Direita 8">
            <a:extLst>
              <a:ext uri="{FF2B5EF4-FFF2-40B4-BE49-F238E27FC236}">
                <a16:creationId xmlns="" xmlns:a16="http://schemas.microsoft.com/office/drawing/2014/main" id="{CC3D9FC3-4843-495D-AA23-817F661C8284}"/>
              </a:ext>
            </a:extLst>
          </p:cNvPr>
          <p:cNvSpPr/>
          <p:nvPr/>
        </p:nvSpPr>
        <p:spPr>
          <a:xfrm rot="1944736">
            <a:off x="2640002" y="507550"/>
            <a:ext cx="1627891" cy="174014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Tecnologia</a:t>
            </a:r>
          </a:p>
        </p:txBody>
      </p:sp>
      <p:sp>
        <p:nvSpPr>
          <p:cNvPr id="10" name="Texto Explicativo: Seta para a Direita 9">
            <a:extLst>
              <a:ext uri="{FF2B5EF4-FFF2-40B4-BE49-F238E27FC236}">
                <a16:creationId xmlns="" xmlns:a16="http://schemas.microsoft.com/office/drawing/2014/main" id="{495C3733-D73F-4987-BCAA-99B1C3F55963}"/>
              </a:ext>
            </a:extLst>
          </p:cNvPr>
          <p:cNvSpPr/>
          <p:nvPr/>
        </p:nvSpPr>
        <p:spPr>
          <a:xfrm rot="8590249">
            <a:off x="8126498" y="580845"/>
            <a:ext cx="1736324" cy="213089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Doenças raras e complexas</a:t>
            </a:r>
          </a:p>
        </p:txBody>
      </p:sp>
      <p:sp>
        <p:nvSpPr>
          <p:cNvPr id="11" name="Texto Explicativo: Seta para a Direita 10">
            <a:extLst>
              <a:ext uri="{FF2B5EF4-FFF2-40B4-BE49-F238E27FC236}">
                <a16:creationId xmlns="" xmlns:a16="http://schemas.microsoft.com/office/drawing/2014/main" id="{1A72318A-432A-4FFD-9D36-2D51917B4A04}"/>
              </a:ext>
            </a:extLst>
          </p:cNvPr>
          <p:cNvSpPr/>
          <p:nvPr/>
        </p:nvSpPr>
        <p:spPr>
          <a:xfrm rot="12241221">
            <a:off x="8125114" y="4358139"/>
            <a:ext cx="1889934" cy="194077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Prognósticos incertos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4C833787-89BA-45B2-9F1C-07003A8711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634"/>
          <a:stretch/>
        </p:blipFill>
        <p:spPr>
          <a:xfrm>
            <a:off x="11685" y="2503566"/>
            <a:ext cx="2980226" cy="211340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025DB040-5BFB-4E0F-8867-4D9B01ED15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9451" y="2806418"/>
            <a:ext cx="1157678" cy="1599701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898D9645-E7B0-44AE-8F3E-ABDE6E4B66DE}"/>
              </a:ext>
            </a:extLst>
          </p:cNvPr>
          <p:cNvSpPr/>
          <p:nvPr/>
        </p:nvSpPr>
        <p:spPr>
          <a:xfrm>
            <a:off x="-9543" y="2383436"/>
            <a:ext cx="1618487" cy="2762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13C347F5-6DA4-439C-8F4B-F3DA62770E88}"/>
              </a:ext>
            </a:extLst>
          </p:cNvPr>
          <p:cNvSpPr txBox="1"/>
          <p:nvPr/>
        </p:nvSpPr>
        <p:spPr>
          <a:xfrm>
            <a:off x="8880033" y="6531501"/>
            <a:ext cx="335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Downing et al. BMC Palliative Care -2015 </a:t>
            </a:r>
          </a:p>
        </p:txBody>
      </p:sp>
    </p:spTree>
    <p:extLst>
      <p:ext uri="{BB962C8B-B14F-4D97-AF65-F5344CB8AC3E}">
        <p14:creationId xmlns:p14="http://schemas.microsoft.com/office/powerpoint/2010/main" val="40203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34" y="4012521"/>
            <a:ext cx="4311332" cy="284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60" y="285728"/>
            <a:ext cx="4651424" cy="364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AutoShape 2" descr="Resultado de imagem para the doctor filde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Uma imagem contendo pessoa, parede, interior, sentado&#10;&#10;Descrição gerada com muito alta confiança">
            <a:extLst>
              <a:ext uri="{FF2B5EF4-FFF2-40B4-BE49-F238E27FC236}">
                <a16:creationId xmlns="" xmlns:a16="http://schemas.microsoft.com/office/drawing/2014/main" id="{6351B53E-206F-400B-9C76-C170B63E8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0" y="1765580"/>
            <a:ext cx="3188547" cy="3904343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="" xmlns:a16="http://schemas.microsoft.com/office/drawing/2014/main" id="{1AB68288-E37E-4E78-A234-8B27F197D2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485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Introdução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044CC2D6-ECFA-46D4-A381-DCEBCEBCE4A2}"/>
              </a:ext>
            </a:extLst>
          </p:cNvPr>
          <p:cNvSpPr txBox="1"/>
          <p:nvPr/>
        </p:nvSpPr>
        <p:spPr>
          <a:xfrm>
            <a:off x="5079701" y="6521325"/>
            <a:ext cx="304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Sick Child 1893 - Francisco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7827E0D-73D7-4627-8C83-A0E403295FD9}"/>
              </a:ext>
            </a:extLst>
          </p:cNvPr>
          <p:cNvSpPr txBox="1"/>
          <p:nvPr/>
        </p:nvSpPr>
        <p:spPr>
          <a:xfrm>
            <a:off x="5079701" y="3568820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Sick Child 1896 - Wilhelmson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2CD5DCF4-281C-45C6-99CE-1BF1C45117B2}"/>
              </a:ext>
            </a:extLst>
          </p:cNvPr>
          <p:cNvSpPr txBox="1"/>
          <p:nvPr/>
        </p:nvSpPr>
        <p:spPr>
          <a:xfrm>
            <a:off x="294085" y="5346758"/>
            <a:ext cx="307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Sick Child 1660-65 - Metsu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3E840E8-91C0-4A3E-A24C-1D5DD62BD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767" y="1170045"/>
            <a:ext cx="3383573" cy="4041998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25F2092F-1858-4CCC-B89A-5A179B50B664}"/>
              </a:ext>
            </a:extLst>
          </p:cNvPr>
          <p:cNvSpPr txBox="1"/>
          <p:nvPr/>
        </p:nvSpPr>
        <p:spPr>
          <a:xfrm>
            <a:off x="8591416" y="4575269"/>
            <a:ext cx="3476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Doctor and Nurse with Girl Patient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1906- Desrousseaux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18B7C9F8-0117-42D8-B414-C675CB847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658" y="677082"/>
            <a:ext cx="8431142" cy="563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5CE9F25-C867-44AC-AD37-917990CD8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057"/>
            <a:ext cx="10515600" cy="5102906"/>
          </a:xfrm>
        </p:spPr>
        <p:txBody>
          <a:bodyPr/>
          <a:lstStyle/>
          <a:p>
            <a:pPr algn="just">
              <a:buNone/>
            </a:pPr>
            <a:r>
              <a:rPr lang="es-UY" dirty="0"/>
              <a:t>Definição:</a:t>
            </a:r>
          </a:p>
          <a:p>
            <a:pPr marL="0" indent="0" algn="just">
              <a:buNone/>
            </a:pPr>
            <a:r>
              <a:rPr lang="pt-BR" dirty="0"/>
              <a:t>	“Cuidados paliativos pediátricos são uma abordagem ativa e total aos seus cuidados, desde o diagnóstico ou reconhecimento da situação, durante toda a sua vida e para além da sua morte. </a:t>
            </a:r>
          </a:p>
          <a:p>
            <a:pPr marL="0" indent="0" algn="just">
              <a:buNone/>
            </a:pPr>
            <a:r>
              <a:rPr lang="pt-BR" dirty="0"/>
              <a:t>	Abrangem elementos físicos, emocionais, sociais e espirituais, focando-se na melhoria da qualidade de vida da criança/jovem e suporte à sua família. </a:t>
            </a:r>
          </a:p>
          <a:p>
            <a:pPr marL="0" indent="0" algn="just">
              <a:buNone/>
            </a:pPr>
            <a:r>
              <a:rPr lang="pt-BR" dirty="0"/>
              <a:t>	Incluem o controle de sintomas, a provisão de períodos de descanso dos cuidadores e o acompanhamento na fase terminal e luto.” </a:t>
            </a:r>
            <a:endParaRPr lang="en-US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2663A8C5-33AD-4EDD-A1C9-B6A56C71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1800" b="1" dirty="0"/>
              <a:t>Introdução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CF088851-7868-4CAF-9CD0-AFC28E2878A4}"/>
              </a:ext>
            </a:extLst>
          </p:cNvPr>
          <p:cNvSpPr txBox="1"/>
          <p:nvPr/>
        </p:nvSpPr>
        <p:spPr>
          <a:xfrm>
            <a:off x="3694489" y="6098987"/>
            <a:ext cx="78557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(Together for Short Lives – Children´s Hospices UK-2103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http://www.togetherforshortlives.org.uk/)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40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5CE9F25-C867-44AC-AD37-917990CD86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28625"/>
            <a:ext cx="10515600" cy="4870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Para quem está indicado?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2663A8C5-33AD-4EDD-A1C9-B6A56C71D0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90488"/>
            <a:ext cx="10515600" cy="485775"/>
          </a:xfrm>
        </p:spPr>
        <p:txBody>
          <a:bodyPr>
            <a:normAutofit/>
          </a:bodyPr>
          <a:lstStyle/>
          <a:p>
            <a:pPr algn="r"/>
            <a:r>
              <a:rPr lang="pt-BR" sz="1800" b="1" dirty="0"/>
              <a:t>Introdução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C2ED8FF5-92FF-4C42-A5E3-9A8C59456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415" y="976360"/>
            <a:ext cx="8071804" cy="54320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DD671D7-9AEE-4107-949E-CCCB18EE460E}"/>
              </a:ext>
            </a:extLst>
          </p:cNvPr>
          <p:cNvSpPr txBox="1"/>
          <p:nvPr/>
        </p:nvSpPr>
        <p:spPr>
          <a:xfrm>
            <a:off x="6614098" y="6531465"/>
            <a:ext cx="5402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Guide to the  Development of Children’s Palliative Care Services – 3a. Edição 2009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D60197D-33B2-4F18-A2B7-D3E3C061AD57}"/>
              </a:ext>
            </a:extLst>
          </p:cNvPr>
          <p:cNvSpPr txBox="1"/>
          <p:nvPr/>
        </p:nvSpPr>
        <p:spPr>
          <a:xfrm rot="16200000">
            <a:off x="-1561448" y="3552377"/>
            <a:ext cx="514724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Cuidados paliativos perinatais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687A6041-D268-4C68-A10A-DD2A1EEB56A5}"/>
              </a:ext>
            </a:extLst>
          </p:cNvPr>
          <p:cNvSpPr txBox="1"/>
          <p:nvPr/>
        </p:nvSpPr>
        <p:spPr>
          <a:xfrm rot="16200000">
            <a:off x="-249380" y="3563366"/>
            <a:ext cx="514724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Cuidados paliativos neonatais</a:t>
            </a:r>
          </a:p>
        </p:txBody>
      </p:sp>
    </p:spTree>
    <p:extLst>
      <p:ext uri="{BB962C8B-B14F-4D97-AF65-F5344CB8AC3E}">
        <p14:creationId xmlns:p14="http://schemas.microsoft.com/office/powerpoint/2010/main" val="17156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9A77EECF-7321-45AC-BD0D-1FA4BFC47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399" y="1338349"/>
            <a:ext cx="5863601" cy="4089862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799448F2-0E5B-42DA-B2D1-11A14E947B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4E8A7552-20E1-4F34-ADAB-C1DB6634D4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1B933643-E922-4E02-8761-4815705BB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46" y="51357"/>
            <a:ext cx="4664062" cy="3331923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="" xmlns:a16="http://schemas.microsoft.com/office/drawing/2014/main" id="{2663A8C5-33AD-4EDD-A1C9-B6A56C71D0BD}"/>
              </a:ext>
            </a:extLst>
          </p:cNvPr>
          <p:cNvSpPr txBox="1">
            <a:spLocks/>
          </p:cNvSpPr>
          <p:nvPr/>
        </p:nvSpPr>
        <p:spPr>
          <a:xfrm>
            <a:off x="10681854" y="90488"/>
            <a:ext cx="1510145" cy="4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1" smtClean="0"/>
              <a:t>Introdução</a:t>
            </a:r>
            <a:endParaRPr lang="pt-BR" sz="1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41720" y="6211906"/>
            <a:ext cx="6096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Dying in America: Improving Quality and Honoring Individual Preferences Near the End of Life (2015) </a:t>
            </a:r>
          </a:p>
          <a:p>
            <a:r>
              <a:rPr lang="en-US" sz="1100" b="1" dirty="0"/>
              <a:t>Chapter: Appendix F: Pediatric End-of-Life and Palliative Care: Epidemiology and Health Service Use</a:t>
            </a:r>
          </a:p>
          <a:p>
            <a:endParaRPr lang="pt-BR" dirty="0"/>
          </a:p>
        </p:txBody>
      </p:sp>
      <p:pic>
        <p:nvPicPr>
          <p:cNvPr id="1026" name="Picture 2" descr="Resultado de imagem para pediatric palliative care team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9666" r="2635" b="6400"/>
          <a:stretch/>
        </p:blipFill>
        <p:spPr bwMode="auto">
          <a:xfrm>
            <a:off x="77641" y="3758992"/>
            <a:ext cx="5840272" cy="245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173700" y="6273461"/>
            <a:ext cx="2744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/>
              <a:t>Tripathi</a:t>
            </a:r>
            <a:r>
              <a:rPr lang="pt-BR" sz="1400" dirty="0" smtClean="0"/>
              <a:t>, S.S. </a:t>
            </a:r>
            <a:r>
              <a:rPr lang="pt-BR" sz="1400" dirty="0" err="1" smtClean="0"/>
              <a:t>Pediatric</a:t>
            </a:r>
            <a:r>
              <a:rPr lang="pt-BR" sz="1400" dirty="0" smtClean="0"/>
              <a:t> </a:t>
            </a:r>
            <a:r>
              <a:rPr lang="pt-BR" sz="1400" dirty="0" err="1"/>
              <a:t>Annals</a:t>
            </a:r>
            <a:r>
              <a:rPr lang="pt-BR" sz="1400" dirty="0"/>
              <a:t>. 2012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4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>
            <a:extLst>
              <a:ext uri="{FF2B5EF4-FFF2-40B4-BE49-F238E27FC236}">
                <a16:creationId xmlns="" xmlns:a16="http://schemas.microsoft.com/office/drawing/2014/main" id="{C2D195B4-B092-4D00-8F73-8C4F3C3EA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49" y="993800"/>
            <a:ext cx="9521306" cy="526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98764" y="401782"/>
            <a:ext cx="422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Quando indicar/iniciar o cuidado paliativo?</a:t>
            </a:r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2663A8C5-33AD-4EDD-A1C9-B6A56C71D0BD}"/>
              </a:ext>
            </a:extLst>
          </p:cNvPr>
          <p:cNvSpPr txBox="1">
            <a:spLocks/>
          </p:cNvSpPr>
          <p:nvPr/>
        </p:nvSpPr>
        <p:spPr>
          <a:xfrm>
            <a:off x="10113818" y="100673"/>
            <a:ext cx="1510145" cy="4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800" b="1" smtClean="0"/>
              <a:t>Introdução</a:t>
            </a:r>
            <a:endParaRPr lang="pt-BR" sz="1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854868" y="6328351"/>
            <a:ext cx="406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Ferris</a:t>
            </a:r>
            <a:r>
              <a:rPr lang="pt-BR" dirty="0" smtClean="0"/>
              <a:t>, F.D. J </a:t>
            </a:r>
            <a:r>
              <a:rPr lang="pt-BR" dirty="0" err="1" smtClean="0"/>
              <a:t>Pain</a:t>
            </a:r>
            <a:r>
              <a:rPr lang="pt-BR" dirty="0" smtClean="0"/>
              <a:t> </a:t>
            </a:r>
            <a:r>
              <a:rPr lang="pt-BR" dirty="0" err="1" smtClean="0"/>
              <a:t>Symptom</a:t>
            </a:r>
            <a:r>
              <a:rPr lang="pt-BR" dirty="0" smtClean="0"/>
              <a:t> </a:t>
            </a:r>
            <a:r>
              <a:rPr lang="pt-BR" dirty="0" err="1" smtClean="0"/>
              <a:t>Manage</a:t>
            </a:r>
            <a:r>
              <a:rPr lang="pt-BR" dirty="0" smtClean="0"/>
              <a:t> 2002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58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0195A6-C451-4798-8667-8153109B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37" y="365125"/>
            <a:ext cx="10515600" cy="315912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dirty="0"/>
              <a:t>Introdução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1013C5E-C4AC-400E-8059-6ACE511DC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5" y="740152"/>
            <a:ext cx="10515600" cy="4351338"/>
          </a:xfrm>
        </p:spPr>
        <p:txBody>
          <a:bodyPr/>
          <a:lstStyle/>
          <a:p>
            <a:r>
              <a:rPr lang="pt-BR" dirty="0"/>
              <a:t>Indicações de Cuidados Paliativos Neonatais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153DE47-C589-40EB-B063-913E60521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09" y="1227697"/>
            <a:ext cx="11102506" cy="501835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A909FC41-ED44-4C25-A952-E6A53B23B67C}"/>
              </a:ext>
            </a:extLst>
          </p:cNvPr>
          <p:cNvSpPr txBox="1"/>
          <p:nvPr/>
        </p:nvSpPr>
        <p:spPr>
          <a:xfrm>
            <a:off x="7425887" y="6423383"/>
            <a:ext cx="476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Parravacini, E. Current Opinion in Pediatrics 2017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BC1B598C-44CB-4B82-91E8-45F481838C83}"/>
              </a:ext>
            </a:extLst>
          </p:cNvPr>
          <p:cNvSpPr/>
          <p:nvPr/>
        </p:nvSpPr>
        <p:spPr>
          <a:xfrm>
            <a:off x="984738" y="2715065"/>
            <a:ext cx="10580077" cy="323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63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598</Words>
  <Application>Microsoft Office PowerPoint</Application>
  <PresentationFormat>Personalizar</PresentationFormat>
  <Paragraphs>103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Tema do Office</vt:lpstr>
      <vt:lpstr>1_Tema do Office</vt:lpstr>
      <vt:lpstr>Cuidados Paliativos e Analgesia em Neonatologia</vt:lpstr>
      <vt:lpstr>Apresentação do PowerPoint</vt:lpstr>
      <vt:lpstr>Apresentação do PowerPoint</vt:lpstr>
      <vt:lpstr>Apresentação do PowerPoint</vt:lpstr>
      <vt:lpstr>Introdução</vt:lpstr>
      <vt:lpstr>Introdução</vt:lpstr>
      <vt:lpstr>Apresentação do PowerPoint</vt:lpstr>
      <vt:lpstr>Apresentação do PowerPoint</vt:lpstr>
      <vt:lpstr>Introdução </vt:lpstr>
      <vt:lpstr>Introdução</vt:lpstr>
      <vt:lpstr>Apresentação do PowerPoint</vt:lpstr>
      <vt:lpstr>Dor em Neonatologia</vt:lpstr>
      <vt:lpstr>Confort </vt:lpstr>
      <vt:lpstr>NIPS</vt:lpstr>
      <vt:lpstr>Apresentação do PowerPoint</vt:lpstr>
      <vt:lpstr>Analgesia </vt:lpstr>
      <vt:lpstr>Apresentação do PowerPoint</vt:lpstr>
      <vt:lpstr>Analgesia </vt:lpstr>
      <vt:lpstr>Apresentação do PowerPoint</vt:lpstr>
      <vt:lpstr>Apresentação do PowerPoint</vt:lpstr>
      <vt:lpstr>Analgesia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Cuidados Paliativos e Analgesia em Neonatologia</dc:title>
  <dc:creator>Windows User</dc:creator>
  <cp:lastModifiedBy>Samsung</cp:lastModifiedBy>
  <cp:revision>16</cp:revision>
  <dcterms:created xsi:type="dcterms:W3CDTF">2018-04-05T09:01:11Z</dcterms:created>
  <dcterms:modified xsi:type="dcterms:W3CDTF">2018-03-07T13:42:30Z</dcterms:modified>
</cp:coreProperties>
</file>